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4.xml" ContentType="application/vnd.openxmlformats-officedocument.presentationml.tags+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5.xml" ContentType="application/vnd.openxmlformats-officedocument.presentationml.tags+xml"/>
  <Override PartName="/ppt/notesSlides/notesSlide37.xml" ContentType="application/vnd.openxmlformats-officedocument.presentationml.notesSlide+xml"/>
  <Override PartName="/ppt/tags/tag16.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36"/>
    <p:sldMasterId id="2147483855" r:id="rId37"/>
    <p:sldMasterId id="2147483881" r:id="rId38"/>
    <p:sldMasterId id="2147483926" r:id="rId39"/>
  </p:sldMasterIdLst>
  <p:notesMasterIdLst>
    <p:notesMasterId r:id="rId80"/>
  </p:notesMasterIdLst>
  <p:sldIdLst>
    <p:sldId id="256" r:id="rId40"/>
    <p:sldId id="277" r:id="rId41"/>
    <p:sldId id="334" r:id="rId42"/>
    <p:sldId id="370" r:id="rId43"/>
    <p:sldId id="336" r:id="rId44"/>
    <p:sldId id="377" r:id="rId45"/>
    <p:sldId id="1499" r:id="rId46"/>
    <p:sldId id="1503" r:id="rId47"/>
    <p:sldId id="338" r:id="rId48"/>
    <p:sldId id="340" r:id="rId49"/>
    <p:sldId id="1520" r:id="rId50"/>
    <p:sldId id="339" r:id="rId51"/>
    <p:sldId id="1521" r:id="rId52"/>
    <p:sldId id="1438" r:id="rId53"/>
    <p:sldId id="1439" r:id="rId54"/>
    <p:sldId id="342" r:id="rId55"/>
    <p:sldId id="345" r:id="rId56"/>
    <p:sldId id="372" r:id="rId57"/>
    <p:sldId id="379" r:id="rId58"/>
    <p:sldId id="371" r:id="rId59"/>
    <p:sldId id="343" r:id="rId60"/>
    <p:sldId id="344" r:id="rId61"/>
    <p:sldId id="346" r:id="rId62"/>
    <p:sldId id="347" r:id="rId63"/>
    <p:sldId id="348" r:id="rId64"/>
    <p:sldId id="349" r:id="rId65"/>
    <p:sldId id="350" r:id="rId66"/>
    <p:sldId id="351" r:id="rId67"/>
    <p:sldId id="352" r:id="rId68"/>
    <p:sldId id="353" r:id="rId69"/>
    <p:sldId id="380" r:id="rId70"/>
    <p:sldId id="382" r:id="rId71"/>
    <p:sldId id="357" r:id="rId72"/>
    <p:sldId id="358" r:id="rId73"/>
    <p:sldId id="383" r:id="rId74"/>
    <p:sldId id="384" r:id="rId75"/>
    <p:sldId id="360" r:id="rId76"/>
    <p:sldId id="368" r:id="rId77"/>
    <p:sldId id="385" r:id="rId78"/>
    <p:sldId id="274" r:id="rId79"/>
  </p:sldIdLst>
  <p:sldSz cx="12192000" cy="6858000"/>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62" autoAdjust="0"/>
    <p:restoredTop sz="89097" autoAdjust="0"/>
  </p:normalViewPr>
  <p:slideViewPr>
    <p:cSldViewPr snapToGrid="0">
      <p:cViewPr varScale="1">
        <p:scale>
          <a:sx n="63" d="100"/>
          <a:sy n="63" d="100"/>
        </p:scale>
        <p:origin x="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3.xml"/><Relationship Id="rId47" Type="http://schemas.openxmlformats.org/officeDocument/2006/relationships/slide" Target="slides/slide8.xml"/><Relationship Id="rId63" Type="http://schemas.openxmlformats.org/officeDocument/2006/relationships/slide" Target="slides/slide24.xml"/><Relationship Id="rId68" Type="http://schemas.openxmlformats.org/officeDocument/2006/relationships/slide" Target="slides/slide29.xml"/><Relationship Id="rId84" Type="http://schemas.openxmlformats.org/officeDocument/2006/relationships/theme" Target="theme/theme1.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slideMaster" Target="slideMasters/slideMaster2.xml"/><Relationship Id="rId53" Type="http://schemas.openxmlformats.org/officeDocument/2006/relationships/slide" Target="slides/slide14.xml"/><Relationship Id="rId58" Type="http://schemas.openxmlformats.org/officeDocument/2006/relationships/slide" Target="slides/slide19.xml"/><Relationship Id="rId74" Type="http://schemas.openxmlformats.org/officeDocument/2006/relationships/slide" Target="slides/slide35.xml"/><Relationship Id="rId79" Type="http://schemas.openxmlformats.org/officeDocument/2006/relationships/slide" Target="slides/slide40.xml"/><Relationship Id="rId5" Type="http://schemas.openxmlformats.org/officeDocument/2006/relationships/customXml" Target="../customXml/item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4.xml"/><Relationship Id="rId48" Type="http://schemas.openxmlformats.org/officeDocument/2006/relationships/slide" Target="slides/slide9.xml"/><Relationship Id="rId56" Type="http://schemas.openxmlformats.org/officeDocument/2006/relationships/slide" Target="slides/slide17.xml"/><Relationship Id="rId64" Type="http://schemas.openxmlformats.org/officeDocument/2006/relationships/slide" Target="slides/slide25.xml"/><Relationship Id="rId69" Type="http://schemas.openxmlformats.org/officeDocument/2006/relationships/slide" Target="slides/slide30.xml"/><Relationship Id="rId77" Type="http://schemas.openxmlformats.org/officeDocument/2006/relationships/slide" Target="slides/slide38.xml"/><Relationship Id="rId8" Type="http://schemas.openxmlformats.org/officeDocument/2006/relationships/customXml" Target="../customXml/item8.xml"/><Relationship Id="rId51" Type="http://schemas.openxmlformats.org/officeDocument/2006/relationships/slide" Target="slides/slide12.xml"/><Relationship Id="rId72" Type="http://schemas.openxmlformats.org/officeDocument/2006/relationships/slide" Target="slides/slide33.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Master" Target="slideMasters/slideMaster3.xml"/><Relationship Id="rId46" Type="http://schemas.openxmlformats.org/officeDocument/2006/relationships/slide" Target="slides/slide7.xml"/><Relationship Id="rId59" Type="http://schemas.openxmlformats.org/officeDocument/2006/relationships/slide" Target="slides/slide20.xml"/><Relationship Id="rId67" Type="http://schemas.openxmlformats.org/officeDocument/2006/relationships/slide" Target="slides/slide28.xml"/><Relationship Id="rId20" Type="http://schemas.openxmlformats.org/officeDocument/2006/relationships/customXml" Target="../customXml/item20.xml"/><Relationship Id="rId41" Type="http://schemas.openxmlformats.org/officeDocument/2006/relationships/slide" Target="slides/slide2.xml"/><Relationship Id="rId54" Type="http://schemas.openxmlformats.org/officeDocument/2006/relationships/slide" Target="slides/slide15.xml"/><Relationship Id="rId62" Type="http://schemas.openxmlformats.org/officeDocument/2006/relationships/slide" Target="slides/slide23.xml"/><Relationship Id="rId70" Type="http://schemas.openxmlformats.org/officeDocument/2006/relationships/slide" Target="slides/slide31.xml"/><Relationship Id="rId75" Type="http://schemas.openxmlformats.org/officeDocument/2006/relationships/slide" Target="slides/slide36.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slide" Target="slides/slide10.xml"/><Relationship Id="rId57" Type="http://schemas.openxmlformats.org/officeDocument/2006/relationships/slide" Target="slides/slide18.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slide" Target="slides/slide39.xml"/><Relationship Id="rId8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Master" Target="slideMasters/slideMaster4.xml"/><Relationship Id="rId34" Type="http://schemas.openxmlformats.org/officeDocument/2006/relationships/customXml" Target="../customXml/item34.xml"/><Relationship Id="rId50" Type="http://schemas.openxmlformats.org/officeDocument/2006/relationships/slide" Target="slides/slide11.xml"/><Relationship Id="rId55" Type="http://schemas.openxmlformats.org/officeDocument/2006/relationships/slide" Target="slides/slide16.xml"/><Relationship Id="rId76" Type="http://schemas.openxmlformats.org/officeDocument/2006/relationships/slide" Target="slides/slide37.xml"/><Relationship Id="rId7" Type="http://schemas.openxmlformats.org/officeDocument/2006/relationships/customXml" Target="../customXml/item7.xml"/><Relationship Id="rId71" Type="http://schemas.openxmlformats.org/officeDocument/2006/relationships/slide" Target="slides/slide3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slide" Target="slides/slide1.xml"/><Relationship Id="rId45" Type="http://schemas.openxmlformats.org/officeDocument/2006/relationships/slide" Target="slides/slide6.xml"/><Relationship Id="rId66" Type="http://schemas.openxmlformats.org/officeDocument/2006/relationships/slide" Target="slides/slide27.xml"/><Relationship Id="rId61" Type="http://schemas.openxmlformats.org/officeDocument/2006/relationships/slide" Target="slides/slide22.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7276E-AE26-44CC-84CE-3E30B90B65E3}"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50B976BC-E123-418B-B4D6-1613D14D55EF}">
      <dgm:prSet/>
      <dgm:spPr/>
      <dgm:t>
        <a:bodyPr/>
        <a:lstStyle/>
        <a:p>
          <a:r>
            <a:rPr lang="en-GB" baseline="0"/>
            <a:t>Group rows into batches of ~1M rows</a:t>
          </a:r>
          <a:endParaRPr lang="en-US"/>
        </a:p>
      </dgm:t>
    </dgm:pt>
    <dgm:pt modelId="{827A95A1-E9E8-4B43-B356-F95BFAF1F2F2}" type="parTrans" cxnId="{A85ACFF3-9C28-4F9C-B839-7439DC5C7A9A}">
      <dgm:prSet/>
      <dgm:spPr/>
      <dgm:t>
        <a:bodyPr/>
        <a:lstStyle/>
        <a:p>
          <a:endParaRPr lang="en-US"/>
        </a:p>
      </dgm:t>
    </dgm:pt>
    <dgm:pt modelId="{36FEB292-ACFA-4585-AE3A-600A1202ECD3}" type="sibTrans" cxnId="{A85ACFF3-9C28-4F9C-B839-7439DC5C7A9A}">
      <dgm:prSet/>
      <dgm:spPr/>
      <dgm:t>
        <a:bodyPr/>
        <a:lstStyle/>
        <a:p>
          <a:endParaRPr lang="en-US"/>
        </a:p>
      </dgm:t>
    </dgm:pt>
    <dgm:pt modelId="{4A180FEB-04C7-4801-9D6B-B8ECD85DF4B5}">
      <dgm:prSet/>
      <dgm:spPr/>
      <dgm:t>
        <a:bodyPr/>
        <a:lstStyle/>
        <a:p>
          <a:r>
            <a:rPr lang="en-GB" baseline="0" dirty="0"/>
            <a:t>This is called a row group</a:t>
          </a:r>
          <a:endParaRPr lang="en-US" dirty="0"/>
        </a:p>
      </dgm:t>
    </dgm:pt>
    <dgm:pt modelId="{E683A4C3-7A3C-48FD-B432-5BBD79DA3BE6}" type="parTrans" cxnId="{C733AB83-A206-4E5F-8856-794FE95541C8}">
      <dgm:prSet/>
      <dgm:spPr/>
      <dgm:t>
        <a:bodyPr/>
        <a:lstStyle/>
        <a:p>
          <a:endParaRPr lang="en-US"/>
        </a:p>
      </dgm:t>
    </dgm:pt>
    <dgm:pt modelId="{D001E19B-C2B7-45FF-9D25-C26B8E95E999}" type="sibTrans" cxnId="{C733AB83-A206-4E5F-8856-794FE95541C8}">
      <dgm:prSet/>
      <dgm:spPr/>
      <dgm:t>
        <a:bodyPr/>
        <a:lstStyle/>
        <a:p>
          <a:endParaRPr lang="en-US"/>
        </a:p>
      </dgm:t>
    </dgm:pt>
    <dgm:pt modelId="{80823380-473B-45E7-BCC3-53E139C119DC}">
      <dgm:prSet/>
      <dgm:spPr/>
      <dgm:t>
        <a:bodyPr/>
        <a:lstStyle/>
        <a:p>
          <a:r>
            <a:rPr lang="en-GB" baseline="0"/>
            <a:t>Compress/Encode each column</a:t>
          </a:r>
          <a:endParaRPr lang="en-US"/>
        </a:p>
      </dgm:t>
    </dgm:pt>
    <dgm:pt modelId="{CD73D594-F00B-471D-8A36-0CF55E394450}" type="parTrans" cxnId="{F544A045-B7A3-4DB2-8897-1D97B9DE2F6A}">
      <dgm:prSet/>
      <dgm:spPr/>
      <dgm:t>
        <a:bodyPr/>
        <a:lstStyle/>
        <a:p>
          <a:endParaRPr lang="en-US"/>
        </a:p>
      </dgm:t>
    </dgm:pt>
    <dgm:pt modelId="{32C36A5C-9447-427E-9C95-88FD68B62954}" type="sibTrans" cxnId="{F544A045-B7A3-4DB2-8897-1D97B9DE2F6A}">
      <dgm:prSet/>
      <dgm:spPr/>
      <dgm:t>
        <a:bodyPr/>
        <a:lstStyle/>
        <a:p>
          <a:endParaRPr lang="en-US"/>
        </a:p>
      </dgm:t>
    </dgm:pt>
    <dgm:pt modelId="{3CE24C09-7F65-47AB-867C-C9D09FF0FF6A}">
      <dgm:prSet/>
      <dgm:spPr/>
      <dgm:t>
        <a:bodyPr/>
        <a:lstStyle/>
        <a:p>
          <a:r>
            <a:rPr lang="en-GB" baseline="0" dirty="0"/>
            <a:t>Lower selectivity compresses more efficiently</a:t>
          </a:r>
          <a:endParaRPr lang="en-US" dirty="0"/>
        </a:p>
      </dgm:t>
    </dgm:pt>
    <dgm:pt modelId="{E2028509-E230-4E17-9C64-AF29CB86DCA9}" type="parTrans" cxnId="{93408B22-3A9D-438A-A0DD-D8E98F72EA65}">
      <dgm:prSet/>
      <dgm:spPr/>
      <dgm:t>
        <a:bodyPr/>
        <a:lstStyle/>
        <a:p>
          <a:endParaRPr lang="en-US"/>
        </a:p>
      </dgm:t>
    </dgm:pt>
    <dgm:pt modelId="{C3BDA595-D81E-4268-BB41-9CFA6918DDBE}" type="sibTrans" cxnId="{93408B22-3A9D-438A-A0DD-D8E98F72EA65}">
      <dgm:prSet/>
      <dgm:spPr/>
      <dgm:t>
        <a:bodyPr/>
        <a:lstStyle/>
        <a:p>
          <a:endParaRPr lang="en-US"/>
        </a:p>
      </dgm:t>
    </dgm:pt>
    <dgm:pt modelId="{258974E3-A927-4DA4-82FE-02625C0B333C}">
      <dgm:prSet/>
      <dgm:spPr/>
      <dgm:t>
        <a:bodyPr/>
        <a:lstStyle/>
        <a:p>
          <a:r>
            <a:rPr lang="en-GB" baseline="0"/>
            <a:t>Primitive data types (int, date, short strong, etc.) compresses efficiently</a:t>
          </a:r>
          <a:endParaRPr lang="en-US"/>
        </a:p>
      </dgm:t>
    </dgm:pt>
    <dgm:pt modelId="{FCE70337-4D99-41A7-AE5A-1F85397972A8}" type="parTrans" cxnId="{6F12F4DB-8A88-4334-845F-76CC76C83514}">
      <dgm:prSet/>
      <dgm:spPr/>
      <dgm:t>
        <a:bodyPr/>
        <a:lstStyle/>
        <a:p>
          <a:endParaRPr lang="en-US"/>
        </a:p>
      </dgm:t>
    </dgm:pt>
    <dgm:pt modelId="{C0278ACF-9915-479B-BF76-DCC4124CE551}" type="sibTrans" cxnId="{6F12F4DB-8A88-4334-845F-76CC76C83514}">
      <dgm:prSet/>
      <dgm:spPr/>
      <dgm:t>
        <a:bodyPr/>
        <a:lstStyle/>
        <a:p>
          <a:endParaRPr lang="en-US"/>
        </a:p>
      </dgm:t>
    </dgm:pt>
    <dgm:pt modelId="{1A08BE69-D140-49D8-86FD-F9BEF7474C82}">
      <dgm:prSet/>
      <dgm:spPr/>
      <dgm:t>
        <a:bodyPr/>
        <a:lstStyle/>
        <a:p>
          <a:r>
            <a:rPr lang="en-GB" baseline="0"/>
            <a:t>Long string fields do NOT compress well</a:t>
          </a:r>
          <a:endParaRPr lang="en-US"/>
        </a:p>
      </dgm:t>
    </dgm:pt>
    <dgm:pt modelId="{EEC05CEB-BE3F-4F96-BA01-AF8CC94CD27B}" type="parTrans" cxnId="{8DAFCB0C-84DA-4974-8B58-77F461F54CDE}">
      <dgm:prSet/>
      <dgm:spPr/>
      <dgm:t>
        <a:bodyPr/>
        <a:lstStyle/>
        <a:p>
          <a:endParaRPr lang="en-US"/>
        </a:p>
      </dgm:t>
    </dgm:pt>
    <dgm:pt modelId="{A61A15C1-330D-4778-8E43-782347C370D3}" type="sibTrans" cxnId="{8DAFCB0C-84DA-4974-8B58-77F461F54CDE}">
      <dgm:prSet/>
      <dgm:spPr/>
      <dgm:t>
        <a:bodyPr/>
        <a:lstStyle/>
        <a:p>
          <a:endParaRPr lang="en-US"/>
        </a:p>
      </dgm:t>
    </dgm:pt>
    <dgm:pt modelId="{6C7E9BD1-4D59-4FE3-B030-6912BA882EC0}">
      <dgm:prSet/>
      <dgm:spPr/>
      <dgm:t>
        <a:bodyPr/>
        <a:lstStyle/>
        <a:p>
          <a:r>
            <a:rPr lang="en-GB" baseline="0"/>
            <a:t>Compression stores data as a sequence of &lt;value,count&gt; pairs</a:t>
          </a:r>
          <a:endParaRPr lang="en-US"/>
        </a:p>
      </dgm:t>
    </dgm:pt>
    <dgm:pt modelId="{2809472E-898F-42A0-96C3-B60419FA4FE1}" type="parTrans" cxnId="{3417E820-5211-4F74-93D6-84EC77649466}">
      <dgm:prSet/>
      <dgm:spPr/>
      <dgm:t>
        <a:bodyPr/>
        <a:lstStyle/>
        <a:p>
          <a:endParaRPr lang="en-US"/>
        </a:p>
      </dgm:t>
    </dgm:pt>
    <dgm:pt modelId="{46296AB6-701A-4662-9EFD-44A9A00BB5D9}" type="sibTrans" cxnId="{3417E820-5211-4F74-93D6-84EC77649466}">
      <dgm:prSet/>
      <dgm:spPr/>
      <dgm:t>
        <a:bodyPr/>
        <a:lstStyle/>
        <a:p>
          <a:endParaRPr lang="en-US"/>
        </a:p>
      </dgm:t>
    </dgm:pt>
    <dgm:pt modelId="{509963F0-68EC-40B3-8634-D879F6F24EB3}">
      <dgm:prSet/>
      <dgm:spPr/>
      <dgm:t>
        <a:bodyPr/>
        <a:lstStyle/>
        <a:p>
          <a:r>
            <a:rPr lang="en-US" dirty="0"/>
            <a:t>Minimum size of a row group is </a:t>
          </a:r>
          <a:r>
            <a:rPr lang="en-GB" dirty="0"/>
            <a:t>102,400 rows</a:t>
          </a:r>
          <a:endParaRPr lang="en-US" dirty="0"/>
        </a:p>
      </dgm:t>
    </dgm:pt>
    <dgm:pt modelId="{4C69D29D-A3CC-417A-8EDD-D732965F1DF7}" type="parTrans" cxnId="{7D4ABDFC-25B5-4258-AFC8-B8A2D131A956}">
      <dgm:prSet/>
      <dgm:spPr/>
      <dgm:t>
        <a:bodyPr/>
        <a:lstStyle/>
        <a:p>
          <a:endParaRPr lang="en-US"/>
        </a:p>
      </dgm:t>
    </dgm:pt>
    <dgm:pt modelId="{6664AB10-F58A-4B9E-A9B5-517A33141FBA}" type="sibTrans" cxnId="{7D4ABDFC-25B5-4258-AFC8-B8A2D131A956}">
      <dgm:prSet/>
      <dgm:spPr/>
      <dgm:t>
        <a:bodyPr/>
        <a:lstStyle/>
        <a:p>
          <a:endParaRPr lang="en-US"/>
        </a:p>
      </dgm:t>
    </dgm:pt>
    <dgm:pt modelId="{7692EDCA-3880-4C66-9E4B-37DEA4219836}" type="pres">
      <dgm:prSet presAssocID="{D247276E-AE26-44CC-84CE-3E30B90B65E3}" presName="linear" presStyleCnt="0">
        <dgm:presLayoutVars>
          <dgm:animLvl val="lvl"/>
          <dgm:resizeHandles val="exact"/>
        </dgm:presLayoutVars>
      </dgm:prSet>
      <dgm:spPr/>
    </dgm:pt>
    <dgm:pt modelId="{03047D20-5382-499E-807D-6A71E3E2867F}" type="pres">
      <dgm:prSet presAssocID="{50B976BC-E123-418B-B4D6-1613D14D55EF}" presName="parentText" presStyleLbl="node1" presStyleIdx="0" presStyleCnt="2">
        <dgm:presLayoutVars>
          <dgm:chMax val="0"/>
          <dgm:bulletEnabled val="1"/>
        </dgm:presLayoutVars>
      </dgm:prSet>
      <dgm:spPr/>
    </dgm:pt>
    <dgm:pt modelId="{52A49AF9-55FD-4A14-8444-2154B26963E9}" type="pres">
      <dgm:prSet presAssocID="{50B976BC-E123-418B-B4D6-1613D14D55EF}" presName="childText" presStyleLbl="revTx" presStyleIdx="0" presStyleCnt="2">
        <dgm:presLayoutVars>
          <dgm:bulletEnabled val="1"/>
        </dgm:presLayoutVars>
      </dgm:prSet>
      <dgm:spPr/>
    </dgm:pt>
    <dgm:pt modelId="{9EF06FC2-9E9E-4F07-BB3E-25DD5F445B5A}" type="pres">
      <dgm:prSet presAssocID="{80823380-473B-45E7-BCC3-53E139C119DC}" presName="parentText" presStyleLbl="node1" presStyleIdx="1" presStyleCnt="2">
        <dgm:presLayoutVars>
          <dgm:chMax val="0"/>
          <dgm:bulletEnabled val="1"/>
        </dgm:presLayoutVars>
      </dgm:prSet>
      <dgm:spPr/>
    </dgm:pt>
    <dgm:pt modelId="{D1A4B5CB-8514-4382-8A41-038DA8A3C8F6}" type="pres">
      <dgm:prSet presAssocID="{80823380-473B-45E7-BCC3-53E139C119DC}" presName="childText" presStyleLbl="revTx" presStyleIdx="1" presStyleCnt="2">
        <dgm:presLayoutVars>
          <dgm:bulletEnabled val="1"/>
        </dgm:presLayoutVars>
      </dgm:prSet>
      <dgm:spPr/>
    </dgm:pt>
  </dgm:ptLst>
  <dgm:cxnLst>
    <dgm:cxn modelId="{8DAFCB0C-84DA-4974-8B58-77F461F54CDE}" srcId="{80823380-473B-45E7-BCC3-53E139C119DC}" destId="{1A08BE69-D140-49D8-86FD-F9BEF7474C82}" srcOrd="2" destOrd="0" parTransId="{EEC05CEB-BE3F-4F96-BA01-AF8CC94CD27B}" sibTransId="{A61A15C1-330D-4778-8E43-782347C370D3}"/>
    <dgm:cxn modelId="{3417E820-5211-4F74-93D6-84EC77649466}" srcId="{80823380-473B-45E7-BCC3-53E139C119DC}" destId="{6C7E9BD1-4D59-4FE3-B030-6912BA882EC0}" srcOrd="3" destOrd="0" parTransId="{2809472E-898F-42A0-96C3-B60419FA4FE1}" sibTransId="{46296AB6-701A-4662-9EFD-44A9A00BB5D9}"/>
    <dgm:cxn modelId="{93408B22-3A9D-438A-A0DD-D8E98F72EA65}" srcId="{80823380-473B-45E7-BCC3-53E139C119DC}" destId="{3CE24C09-7F65-47AB-867C-C9D09FF0FF6A}" srcOrd="0" destOrd="0" parTransId="{E2028509-E230-4E17-9C64-AF29CB86DCA9}" sibTransId="{C3BDA595-D81E-4268-BB41-9CFA6918DDBE}"/>
    <dgm:cxn modelId="{D42B4323-64F7-4DE4-ACDC-1F4A0A68F1C7}" type="presOf" srcId="{258974E3-A927-4DA4-82FE-02625C0B333C}" destId="{D1A4B5CB-8514-4382-8A41-038DA8A3C8F6}" srcOrd="0" destOrd="1" presId="urn:microsoft.com/office/officeart/2005/8/layout/vList2"/>
    <dgm:cxn modelId="{F544A045-B7A3-4DB2-8897-1D97B9DE2F6A}" srcId="{D247276E-AE26-44CC-84CE-3E30B90B65E3}" destId="{80823380-473B-45E7-BCC3-53E139C119DC}" srcOrd="1" destOrd="0" parTransId="{CD73D594-F00B-471D-8A36-0CF55E394450}" sibTransId="{32C36A5C-9447-427E-9C95-88FD68B62954}"/>
    <dgm:cxn modelId="{70648846-CDE0-4C23-93DB-D4B67B2A15E0}" type="presOf" srcId="{509963F0-68EC-40B3-8634-D879F6F24EB3}" destId="{52A49AF9-55FD-4A14-8444-2154B26963E9}" srcOrd="0" destOrd="1" presId="urn:microsoft.com/office/officeart/2005/8/layout/vList2"/>
    <dgm:cxn modelId="{D1E3F24B-23FE-4E13-8669-2A204ADF6FDE}" type="presOf" srcId="{1A08BE69-D140-49D8-86FD-F9BEF7474C82}" destId="{D1A4B5CB-8514-4382-8A41-038DA8A3C8F6}" srcOrd="0" destOrd="2" presId="urn:microsoft.com/office/officeart/2005/8/layout/vList2"/>
    <dgm:cxn modelId="{7323DC57-2E68-478A-82EF-603817B61B0A}" type="presOf" srcId="{50B976BC-E123-418B-B4D6-1613D14D55EF}" destId="{03047D20-5382-499E-807D-6A71E3E2867F}" srcOrd="0" destOrd="0" presId="urn:microsoft.com/office/officeart/2005/8/layout/vList2"/>
    <dgm:cxn modelId="{C733AB83-A206-4E5F-8856-794FE95541C8}" srcId="{50B976BC-E123-418B-B4D6-1613D14D55EF}" destId="{4A180FEB-04C7-4801-9D6B-B8ECD85DF4B5}" srcOrd="0" destOrd="0" parTransId="{E683A4C3-7A3C-48FD-B432-5BBD79DA3BE6}" sibTransId="{D001E19B-C2B7-45FF-9D25-C26B8E95E999}"/>
    <dgm:cxn modelId="{5BEEC189-96F5-43F0-99AE-9A81630B1CD0}" type="presOf" srcId="{6C7E9BD1-4D59-4FE3-B030-6912BA882EC0}" destId="{D1A4B5CB-8514-4382-8A41-038DA8A3C8F6}" srcOrd="0" destOrd="3" presId="urn:microsoft.com/office/officeart/2005/8/layout/vList2"/>
    <dgm:cxn modelId="{1EBCA18D-2FB0-43B7-A51F-27EF9CB34624}" type="presOf" srcId="{4A180FEB-04C7-4801-9D6B-B8ECD85DF4B5}" destId="{52A49AF9-55FD-4A14-8444-2154B26963E9}" srcOrd="0" destOrd="0" presId="urn:microsoft.com/office/officeart/2005/8/layout/vList2"/>
    <dgm:cxn modelId="{41C943B9-B3E6-41A2-860E-01B10C32825B}" type="presOf" srcId="{D247276E-AE26-44CC-84CE-3E30B90B65E3}" destId="{7692EDCA-3880-4C66-9E4B-37DEA4219836}" srcOrd="0" destOrd="0" presId="urn:microsoft.com/office/officeart/2005/8/layout/vList2"/>
    <dgm:cxn modelId="{A2BFD5BB-0876-44C2-AADB-40804FE991EC}" type="presOf" srcId="{80823380-473B-45E7-BCC3-53E139C119DC}" destId="{9EF06FC2-9E9E-4F07-BB3E-25DD5F445B5A}" srcOrd="0" destOrd="0" presId="urn:microsoft.com/office/officeart/2005/8/layout/vList2"/>
    <dgm:cxn modelId="{6F12F4DB-8A88-4334-845F-76CC76C83514}" srcId="{80823380-473B-45E7-BCC3-53E139C119DC}" destId="{258974E3-A927-4DA4-82FE-02625C0B333C}" srcOrd="1" destOrd="0" parTransId="{FCE70337-4D99-41A7-AE5A-1F85397972A8}" sibTransId="{C0278ACF-9915-479B-BF76-DCC4124CE551}"/>
    <dgm:cxn modelId="{A85ACFF3-9C28-4F9C-B839-7439DC5C7A9A}" srcId="{D247276E-AE26-44CC-84CE-3E30B90B65E3}" destId="{50B976BC-E123-418B-B4D6-1613D14D55EF}" srcOrd="0" destOrd="0" parTransId="{827A95A1-E9E8-4B43-B356-F95BFAF1F2F2}" sibTransId="{36FEB292-ACFA-4585-AE3A-600A1202ECD3}"/>
    <dgm:cxn modelId="{791529F5-A362-4990-801C-2F07E82E4D53}" type="presOf" srcId="{3CE24C09-7F65-47AB-867C-C9D09FF0FF6A}" destId="{D1A4B5CB-8514-4382-8A41-038DA8A3C8F6}" srcOrd="0" destOrd="0" presId="urn:microsoft.com/office/officeart/2005/8/layout/vList2"/>
    <dgm:cxn modelId="{7D4ABDFC-25B5-4258-AFC8-B8A2D131A956}" srcId="{50B976BC-E123-418B-B4D6-1613D14D55EF}" destId="{509963F0-68EC-40B3-8634-D879F6F24EB3}" srcOrd="1" destOrd="0" parTransId="{4C69D29D-A3CC-417A-8EDD-D732965F1DF7}" sibTransId="{6664AB10-F58A-4B9E-A9B5-517A33141FBA}"/>
    <dgm:cxn modelId="{887EF775-9350-4BEC-84F0-1A78848F3A0E}" type="presParOf" srcId="{7692EDCA-3880-4C66-9E4B-37DEA4219836}" destId="{03047D20-5382-499E-807D-6A71E3E2867F}" srcOrd="0" destOrd="0" presId="urn:microsoft.com/office/officeart/2005/8/layout/vList2"/>
    <dgm:cxn modelId="{6F2E4560-93B2-4715-A3A1-8814AEF74FF0}" type="presParOf" srcId="{7692EDCA-3880-4C66-9E4B-37DEA4219836}" destId="{52A49AF9-55FD-4A14-8444-2154B26963E9}" srcOrd="1" destOrd="0" presId="urn:microsoft.com/office/officeart/2005/8/layout/vList2"/>
    <dgm:cxn modelId="{496953C3-B76A-4E4D-A8F1-54B1875025E5}" type="presParOf" srcId="{7692EDCA-3880-4C66-9E4B-37DEA4219836}" destId="{9EF06FC2-9E9E-4F07-BB3E-25DD5F445B5A}" srcOrd="2" destOrd="0" presId="urn:microsoft.com/office/officeart/2005/8/layout/vList2"/>
    <dgm:cxn modelId="{E7EABFEF-2E85-4E35-9E47-BB17D8783581}" type="presParOf" srcId="{7692EDCA-3880-4C66-9E4B-37DEA4219836}" destId="{D1A4B5CB-8514-4382-8A41-038DA8A3C8F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79270D1-C98E-42B0-9080-3A74F370E7F4}" type="doc">
      <dgm:prSet loTypeId="urn:microsoft.com/office/officeart/2005/8/layout/vList2" loCatId="list" qsTypeId="urn:microsoft.com/office/officeart/2005/8/quickstyle/simple1" qsCatId="simple" csTypeId="urn:microsoft.com/office/officeart/2005/8/colors/accent2_3" csCatId="accent2"/>
      <dgm:spPr/>
      <dgm:t>
        <a:bodyPr/>
        <a:lstStyle/>
        <a:p>
          <a:endParaRPr lang="en-US"/>
        </a:p>
      </dgm:t>
    </dgm:pt>
    <dgm:pt modelId="{A98B26B5-C95D-411C-B86E-1C10759D3396}">
      <dgm:prSet custT="1"/>
      <dgm:spPr/>
      <dgm:t>
        <a:bodyPr/>
        <a:lstStyle/>
        <a:p>
          <a:r>
            <a:rPr lang="en-GB" sz="2400" baseline="0" dirty="0"/>
            <a:t>Does not contain NULL values</a:t>
          </a:r>
          <a:endParaRPr lang="en-US" sz="2400" dirty="0"/>
        </a:p>
      </dgm:t>
    </dgm:pt>
    <dgm:pt modelId="{EDD522E2-FFAA-4C7D-9AF3-72226399C581}" type="parTrans" cxnId="{FE130D20-8A34-4B27-B0D6-041581928A97}">
      <dgm:prSet/>
      <dgm:spPr/>
      <dgm:t>
        <a:bodyPr/>
        <a:lstStyle/>
        <a:p>
          <a:endParaRPr lang="en-US"/>
        </a:p>
      </dgm:t>
    </dgm:pt>
    <dgm:pt modelId="{F5D4EEB7-B321-4E3F-8F82-7D41AC89BC00}" type="sibTrans" cxnId="{FE130D20-8A34-4B27-B0D6-041581928A97}">
      <dgm:prSet/>
      <dgm:spPr/>
      <dgm:t>
        <a:bodyPr/>
        <a:lstStyle/>
        <a:p>
          <a:endParaRPr lang="en-US"/>
        </a:p>
      </dgm:t>
    </dgm:pt>
    <dgm:pt modelId="{F5F8BED2-FBD7-41A0-8933-30137F712ACC}">
      <dgm:prSet custT="1"/>
      <dgm:spPr/>
      <dgm:t>
        <a:bodyPr/>
        <a:lstStyle/>
        <a:p>
          <a:r>
            <a:rPr lang="en-GB" sz="2400" baseline="0" dirty="0"/>
            <a:t>Large number of distinct values</a:t>
          </a:r>
          <a:endParaRPr lang="en-US" sz="2400" dirty="0"/>
        </a:p>
      </dgm:t>
    </dgm:pt>
    <dgm:pt modelId="{96D2EBF1-228E-4027-8D38-3715A03352F8}" type="parTrans" cxnId="{E7F4A842-07BC-478A-98B9-32BD6F808E66}">
      <dgm:prSet/>
      <dgm:spPr/>
      <dgm:t>
        <a:bodyPr/>
        <a:lstStyle/>
        <a:p>
          <a:endParaRPr lang="en-US"/>
        </a:p>
      </dgm:t>
    </dgm:pt>
    <dgm:pt modelId="{4B5FD1E6-3863-48FD-846E-D68C7EF705FB}" type="sibTrans" cxnId="{E7F4A842-07BC-478A-98B9-32BD6F808E66}">
      <dgm:prSet/>
      <dgm:spPr/>
      <dgm:t>
        <a:bodyPr/>
        <a:lstStyle/>
        <a:p>
          <a:endParaRPr lang="en-US"/>
        </a:p>
      </dgm:t>
    </dgm:pt>
    <dgm:pt modelId="{2D00A4F9-0F8D-4129-AD23-87B22E5AAB10}">
      <dgm:prSet custT="1"/>
      <dgm:spPr/>
      <dgm:t>
        <a:bodyPr/>
        <a:lstStyle/>
        <a:p>
          <a:r>
            <a:rPr lang="en-GB" sz="2400" baseline="0" dirty="0"/>
            <a:t>Even distribution of values</a:t>
          </a:r>
          <a:endParaRPr lang="en-US" sz="2400" dirty="0"/>
        </a:p>
      </dgm:t>
    </dgm:pt>
    <dgm:pt modelId="{7732B2F3-519E-4056-AACC-DB346234223D}" type="parTrans" cxnId="{55525901-2865-455B-83BB-AA804F072A19}">
      <dgm:prSet/>
      <dgm:spPr/>
      <dgm:t>
        <a:bodyPr/>
        <a:lstStyle/>
        <a:p>
          <a:endParaRPr lang="en-US"/>
        </a:p>
      </dgm:t>
    </dgm:pt>
    <dgm:pt modelId="{D1F417DB-0AC5-48A1-8C09-88495BC0A402}" type="sibTrans" cxnId="{55525901-2865-455B-83BB-AA804F072A19}">
      <dgm:prSet/>
      <dgm:spPr/>
      <dgm:t>
        <a:bodyPr/>
        <a:lstStyle/>
        <a:p>
          <a:endParaRPr lang="en-US"/>
        </a:p>
      </dgm:t>
    </dgm:pt>
    <dgm:pt modelId="{D295C4E8-5D63-485B-8E88-79EEADF89628}">
      <dgm:prSet custT="1"/>
      <dgm:spPr/>
      <dgm:t>
        <a:bodyPr/>
        <a:lstStyle/>
        <a:p>
          <a:r>
            <a:rPr lang="en-GB" sz="2400" baseline="0" dirty="0"/>
            <a:t>Used frequently in joins and group by</a:t>
          </a:r>
          <a:endParaRPr lang="en-US" sz="2400" dirty="0"/>
        </a:p>
      </dgm:t>
    </dgm:pt>
    <dgm:pt modelId="{85F9F564-C96A-41DF-BB5E-69B3A0E2ED17}" type="parTrans" cxnId="{E0705BDB-F0B9-4535-8B29-3046FC8067F8}">
      <dgm:prSet/>
      <dgm:spPr/>
      <dgm:t>
        <a:bodyPr/>
        <a:lstStyle/>
        <a:p>
          <a:endParaRPr lang="en-US"/>
        </a:p>
      </dgm:t>
    </dgm:pt>
    <dgm:pt modelId="{63E2C6FD-65FB-4EC8-A8F6-EEBA94A56ECA}" type="sibTrans" cxnId="{E0705BDB-F0B9-4535-8B29-3046FC8067F8}">
      <dgm:prSet/>
      <dgm:spPr/>
      <dgm:t>
        <a:bodyPr/>
        <a:lstStyle/>
        <a:p>
          <a:endParaRPr lang="en-US"/>
        </a:p>
      </dgm:t>
    </dgm:pt>
    <dgm:pt modelId="{EDAEBBD5-3208-461E-B1F9-E6424CA7CD25}">
      <dgm:prSet custT="1"/>
      <dgm:spPr/>
      <dgm:t>
        <a:bodyPr/>
        <a:lstStyle/>
        <a:p>
          <a:r>
            <a:rPr lang="en-GB" sz="2400" baseline="0" dirty="0"/>
            <a:t>Avoid columns used in the where clause</a:t>
          </a:r>
          <a:endParaRPr lang="en-US" sz="2400" dirty="0"/>
        </a:p>
      </dgm:t>
    </dgm:pt>
    <dgm:pt modelId="{B774D3F5-FD74-4904-B223-DA65A7E4B980}" type="parTrans" cxnId="{6C2AB9CA-55E0-4354-946D-2FF6CF24AB9D}">
      <dgm:prSet/>
      <dgm:spPr/>
      <dgm:t>
        <a:bodyPr/>
        <a:lstStyle/>
        <a:p>
          <a:endParaRPr lang="en-US"/>
        </a:p>
      </dgm:t>
    </dgm:pt>
    <dgm:pt modelId="{D5DCA31F-4556-4C32-8694-43225F4CCC30}" type="sibTrans" cxnId="{6C2AB9CA-55E0-4354-946D-2FF6CF24AB9D}">
      <dgm:prSet/>
      <dgm:spPr/>
      <dgm:t>
        <a:bodyPr/>
        <a:lstStyle/>
        <a:p>
          <a:endParaRPr lang="en-US"/>
        </a:p>
      </dgm:t>
    </dgm:pt>
    <dgm:pt modelId="{01C8A5B5-E14A-4487-AAF3-B147FD5A3EC2}" type="pres">
      <dgm:prSet presAssocID="{879270D1-C98E-42B0-9080-3A74F370E7F4}" presName="linear" presStyleCnt="0">
        <dgm:presLayoutVars>
          <dgm:animLvl val="lvl"/>
          <dgm:resizeHandles val="exact"/>
        </dgm:presLayoutVars>
      </dgm:prSet>
      <dgm:spPr/>
    </dgm:pt>
    <dgm:pt modelId="{CC2E5271-45FE-4AA8-BED0-85852453845B}" type="pres">
      <dgm:prSet presAssocID="{A98B26B5-C95D-411C-B86E-1C10759D3396}" presName="parentText" presStyleLbl="node1" presStyleIdx="0" presStyleCnt="5">
        <dgm:presLayoutVars>
          <dgm:chMax val="0"/>
          <dgm:bulletEnabled val="1"/>
        </dgm:presLayoutVars>
      </dgm:prSet>
      <dgm:spPr/>
    </dgm:pt>
    <dgm:pt modelId="{EE736E56-480F-4D44-9E0B-25F1C7D5EC19}" type="pres">
      <dgm:prSet presAssocID="{F5D4EEB7-B321-4E3F-8F82-7D41AC89BC00}" presName="spacer" presStyleCnt="0"/>
      <dgm:spPr/>
    </dgm:pt>
    <dgm:pt modelId="{6DFEACC7-2EBD-4AEF-B3F3-29625C015AE2}" type="pres">
      <dgm:prSet presAssocID="{F5F8BED2-FBD7-41A0-8933-30137F712ACC}" presName="parentText" presStyleLbl="node1" presStyleIdx="1" presStyleCnt="5">
        <dgm:presLayoutVars>
          <dgm:chMax val="0"/>
          <dgm:bulletEnabled val="1"/>
        </dgm:presLayoutVars>
      </dgm:prSet>
      <dgm:spPr/>
    </dgm:pt>
    <dgm:pt modelId="{8244A51F-98B5-48A1-98AE-A3FE2DE1A239}" type="pres">
      <dgm:prSet presAssocID="{4B5FD1E6-3863-48FD-846E-D68C7EF705FB}" presName="spacer" presStyleCnt="0"/>
      <dgm:spPr/>
    </dgm:pt>
    <dgm:pt modelId="{56DEDF67-F8FB-416A-B1B3-5A656EFCB49E}" type="pres">
      <dgm:prSet presAssocID="{2D00A4F9-0F8D-4129-AD23-87B22E5AAB10}" presName="parentText" presStyleLbl="node1" presStyleIdx="2" presStyleCnt="5">
        <dgm:presLayoutVars>
          <dgm:chMax val="0"/>
          <dgm:bulletEnabled val="1"/>
        </dgm:presLayoutVars>
      </dgm:prSet>
      <dgm:spPr/>
    </dgm:pt>
    <dgm:pt modelId="{69AB86B2-451B-429E-AFA2-C40F0E87002E}" type="pres">
      <dgm:prSet presAssocID="{D1F417DB-0AC5-48A1-8C09-88495BC0A402}" presName="spacer" presStyleCnt="0"/>
      <dgm:spPr/>
    </dgm:pt>
    <dgm:pt modelId="{4AE4EDAC-26FB-4577-8A53-79A461991E4E}" type="pres">
      <dgm:prSet presAssocID="{D295C4E8-5D63-485B-8E88-79EEADF89628}" presName="parentText" presStyleLbl="node1" presStyleIdx="3" presStyleCnt="5">
        <dgm:presLayoutVars>
          <dgm:chMax val="0"/>
          <dgm:bulletEnabled val="1"/>
        </dgm:presLayoutVars>
      </dgm:prSet>
      <dgm:spPr/>
    </dgm:pt>
    <dgm:pt modelId="{D678CF74-D684-4655-806A-A5ED2E8C25E7}" type="pres">
      <dgm:prSet presAssocID="{63E2C6FD-65FB-4EC8-A8F6-EEBA94A56ECA}" presName="spacer" presStyleCnt="0"/>
      <dgm:spPr/>
    </dgm:pt>
    <dgm:pt modelId="{11F22502-9F4B-4E3B-8FF3-7DD389721A22}" type="pres">
      <dgm:prSet presAssocID="{EDAEBBD5-3208-461E-B1F9-E6424CA7CD25}" presName="parentText" presStyleLbl="node1" presStyleIdx="4" presStyleCnt="5">
        <dgm:presLayoutVars>
          <dgm:chMax val="0"/>
          <dgm:bulletEnabled val="1"/>
        </dgm:presLayoutVars>
      </dgm:prSet>
      <dgm:spPr/>
    </dgm:pt>
  </dgm:ptLst>
  <dgm:cxnLst>
    <dgm:cxn modelId="{55525901-2865-455B-83BB-AA804F072A19}" srcId="{879270D1-C98E-42B0-9080-3A74F370E7F4}" destId="{2D00A4F9-0F8D-4129-AD23-87B22E5AAB10}" srcOrd="2" destOrd="0" parTransId="{7732B2F3-519E-4056-AACC-DB346234223D}" sibTransId="{D1F417DB-0AC5-48A1-8C09-88495BC0A402}"/>
    <dgm:cxn modelId="{FE130D20-8A34-4B27-B0D6-041581928A97}" srcId="{879270D1-C98E-42B0-9080-3A74F370E7F4}" destId="{A98B26B5-C95D-411C-B86E-1C10759D3396}" srcOrd="0" destOrd="0" parTransId="{EDD522E2-FFAA-4C7D-9AF3-72226399C581}" sibTransId="{F5D4EEB7-B321-4E3F-8F82-7D41AC89BC00}"/>
    <dgm:cxn modelId="{3CC1305D-0A60-4407-AAC6-815C578AE796}" type="presOf" srcId="{D295C4E8-5D63-485B-8E88-79EEADF89628}" destId="{4AE4EDAC-26FB-4577-8A53-79A461991E4E}" srcOrd="0" destOrd="0" presId="urn:microsoft.com/office/officeart/2005/8/layout/vList2"/>
    <dgm:cxn modelId="{E7F4A842-07BC-478A-98B9-32BD6F808E66}" srcId="{879270D1-C98E-42B0-9080-3A74F370E7F4}" destId="{F5F8BED2-FBD7-41A0-8933-30137F712ACC}" srcOrd="1" destOrd="0" parTransId="{96D2EBF1-228E-4027-8D38-3715A03352F8}" sibTransId="{4B5FD1E6-3863-48FD-846E-D68C7EF705FB}"/>
    <dgm:cxn modelId="{B9F23C44-6D9F-4895-BABB-6392227306D6}" type="presOf" srcId="{EDAEBBD5-3208-461E-B1F9-E6424CA7CD25}" destId="{11F22502-9F4B-4E3B-8FF3-7DD389721A22}" srcOrd="0" destOrd="0" presId="urn:microsoft.com/office/officeart/2005/8/layout/vList2"/>
    <dgm:cxn modelId="{70CA297A-A730-4F51-A36E-D5527475DE31}" type="presOf" srcId="{A98B26B5-C95D-411C-B86E-1C10759D3396}" destId="{CC2E5271-45FE-4AA8-BED0-85852453845B}" srcOrd="0" destOrd="0" presId="urn:microsoft.com/office/officeart/2005/8/layout/vList2"/>
    <dgm:cxn modelId="{1055E7B2-3D4F-4618-841C-66A3C3C70402}" type="presOf" srcId="{F5F8BED2-FBD7-41A0-8933-30137F712ACC}" destId="{6DFEACC7-2EBD-4AEF-B3F3-29625C015AE2}" srcOrd="0" destOrd="0" presId="urn:microsoft.com/office/officeart/2005/8/layout/vList2"/>
    <dgm:cxn modelId="{6C2AB9CA-55E0-4354-946D-2FF6CF24AB9D}" srcId="{879270D1-C98E-42B0-9080-3A74F370E7F4}" destId="{EDAEBBD5-3208-461E-B1F9-E6424CA7CD25}" srcOrd="4" destOrd="0" parTransId="{B774D3F5-FD74-4904-B223-DA65A7E4B980}" sibTransId="{D5DCA31F-4556-4C32-8694-43225F4CCC30}"/>
    <dgm:cxn modelId="{E0705BDB-F0B9-4535-8B29-3046FC8067F8}" srcId="{879270D1-C98E-42B0-9080-3A74F370E7F4}" destId="{D295C4E8-5D63-485B-8E88-79EEADF89628}" srcOrd="3" destOrd="0" parTransId="{85F9F564-C96A-41DF-BB5E-69B3A0E2ED17}" sibTransId="{63E2C6FD-65FB-4EC8-A8F6-EEBA94A56ECA}"/>
    <dgm:cxn modelId="{90DACCE8-86BB-444A-B2CF-AB20F90CFE5E}" type="presOf" srcId="{2D00A4F9-0F8D-4129-AD23-87B22E5AAB10}" destId="{56DEDF67-F8FB-416A-B1B3-5A656EFCB49E}" srcOrd="0" destOrd="0" presId="urn:microsoft.com/office/officeart/2005/8/layout/vList2"/>
    <dgm:cxn modelId="{B1FB5CFD-81DB-4F7A-9C92-DF7339361309}" type="presOf" srcId="{879270D1-C98E-42B0-9080-3A74F370E7F4}" destId="{01C8A5B5-E14A-4487-AAF3-B147FD5A3EC2}" srcOrd="0" destOrd="0" presId="urn:microsoft.com/office/officeart/2005/8/layout/vList2"/>
    <dgm:cxn modelId="{5A8561F6-5B03-4166-A9B2-C41A545B2624}" type="presParOf" srcId="{01C8A5B5-E14A-4487-AAF3-B147FD5A3EC2}" destId="{CC2E5271-45FE-4AA8-BED0-85852453845B}" srcOrd="0" destOrd="0" presId="urn:microsoft.com/office/officeart/2005/8/layout/vList2"/>
    <dgm:cxn modelId="{0B43C605-82AE-4D44-BFE4-7B8B9AD104AA}" type="presParOf" srcId="{01C8A5B5-E14A-4487-AAF3-B147FD5A3EC2}" destId="{EE736E56-480F-4D44-9E0B-25F1C7D5EC19}" srcOrd="1" destOrd="0" presId="urn:microsoft.com/office/officeart/2005/8/layout/vList2"/>
    <dgm:cxn modelId="{0109E2C1-9A7B-49E7-8507-95BDED99AA94}" type="presParOf" srcId="{01C8A5B5-E14A-4487-AAF3-B147FD5A3EC2}" destId="{6DFEACC7-2EBD-4AEF-B3F3-29625C015AE2}" srcOrd="2" destOrd="0" presId="urn:microsoft.com/office/officeart/2005/8/layout/vList2"/>
    <dgm:cxn modelId="{591FEA48-4F19-4501-9F95-40FC38C1D041}" type="presParOf" srcId="{01C8A5B5-E14A-4487-AAF3-B147FD5A3EC2}" destId="{8244A51F-98B5-48A1-98AE-A3FE2DE1A239}" srcOrd="3" destOrd="0" presId="urn:microsoft.com/office/officeart/2005/8/layout/vList2"/>
    <dgm:cxn modelId="{2D04475D-8C52-429D-B363-72E642AB5EC7}" type="presParOf" srcId="{01C8A5B5-E14A-4487-AAF3-B147FD5A3EC2}" destId="{56DEDF67-F8FB-416A-B1B3-5A656EFCB49E}" srcOrd="4" destOrd="0" presId="urn:microsoft.com/office/officeart/2005/8/layout/vList2"/>
    <dgm:cxn modelId="{38F8B1A7-91BA-4F95-A1BB-59A66173EC02}" type="presParOf" srcId="{01C8A5B5-E14A-4487-AAF3-B147FD5A3EC2}" destId="{69AB86B2-451B-429E-AFA2-C40F0E87002E}" srcOrd="5" destOrd="0" presId="urn:microsoft.com/office/officeart/2005/8/layout/vList2"/>
    <dgm:cxn modelId="{D7A87770-31A9-435A-8A13-6F01897A2891}" type="presParOf" srcId="{01C8A5B5-E14A-4487-AAF3-B147FD5A3EC2}" destId="{4AE4EDAC-26FB-4577-8A53-79A461991E4E}" srcOrd="6" destOrd="0" presId="urn:microsoft.com/office/officeart/2005/8/layout/vList2"/>
    <dgm:cxn modelId="{A7722EE4-8B51-4677-B403-01242145BC96}" type="presParOf" srcId="{01C8A5B5-E14A-4487-AAF3-B147FD5A3EC2}" destId="{D678CF74-D684-4655-806A-A5ED2E8C25E7}" srcOrd="7" destOrd="0" presId="urn:microsoft.com/office/officeart/2005/8/layout/vList2"/>
    <dgm:cxn modelId="{3D850343-ECCC-4380-9188-E530AAE928D6}" type="presParOf" srcId="{01C8A5B5-E14A-4487-AAF3-B147FD5A3EC2}" destId="{11F22502-9F4B-4E3B-8FF3-7DD389721A2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661122D-EFAC-4F9A-83E9-E16604AD91A4}"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0E1307D6-2A4F-4E4F-A00B-1146387E7606}">
      <dgm:prSet/>
      <dgm:spPr/>
      <dgm:t>
        <a:bodyPr/>
        <a:lstStyle/>
        <a:p>
          <a:r>
            <a:rPr lang="en-US" b="1" baseline="0"/>
            <a:t>Row store: small tables &amp; dimensions</a:t>
          </a:r>
          <a:endParaRPr lang="en-US"/>
        </a:p>
      </dgm:t>
    </dgm:pt>
    <dgm:pt modelId="{70AB1A75-070F-40F8-83ED-98794BAC9C42}" type="parTrans" cxnId="{CD1D52AD-C61C-41DA-9094-5A63068DC965}">
      <dgm:prSet/>
      <dgm:spPr/>
      <dgm:t>
        <a:bodyPr/>
        <a:lstStyle/>
        <a:p>
          <a:endParaRPr lang="en-US"/>
        </a:p>
      </dgm:t>
    </dgm:pt>
    <dgm:pt modelId="{B69190BC-4CED-4764-A916-9D99044B7E72}" type="sibTrans" cxnId="{CD1D52AD-C61C-41DA-9094-5A63068DC965}">
      <dgm:prSet/>
      <dgm:spPr/>
      <dgm:t>
        <a:bodyPr/>
        <a:lstStyle/>
        <a:p>
          <a:endParaRPr lang="en-US"/>
        </a:p>
      </dgm:t>
    </dgm:pt>
    <dgm:pt modelId="{415F3BED-593C-4DD4-8B4A-BEA072E7ED56}">
      <dgm:prSet/>
      <dgm:spPr/>
      <dgm:t>
        <a:bodyPr/>
        <a:lstStyle/>
        <a:p>
          <a:r>
            <a:rPr lang="en-US" baseline="0"/>
            <a:t>&lt;60 million rows</a:t>
          </a:r>
          <a:endParaRPr lang="en-US"/>
        </a:p>
      </dgm:t>
    </dgm:pt>
    <dgm:pt modelId="{1D4DC565-CD50-4180-9592-EF4A929F2E34}" type="parTrans" cxnId="{D68369BD-9A92-4A40-8CC4-8D2899544352}">
      <dgm:prSet/>
      <dgm:spPr/>
      <dgm:t>
        <a:bodyPr/>
        <a:lstStyle/>
        <a:p>
          <a:endParaRPr lang="en-US"/>
        </a:p>
      </dgm:t>
    </dgm:pt>
    <dgm:pt modelId="{1AEB30AC-8A2C-4576-92BC-79E9A3B3DA19}" type="sibTrans" cxnId="{D68369BD-9A92-4A40-8CC4-8D2899544352}">
      <dgm:prSet/>
      <dgm:spPr/>
      <dgm:t>
        <a:bodyPr/>
        <a:lstStyle/>
        <a:p>
          <a:endParaRPr lang="en-US"/>
        </a:p>
      </dgm:t>
    </dgm:pt>
    <dgm:pt modelId="{4428A653-B2F0-4340-9173-922478EA2E31}">
      <dgm:prSet/>
      <dgm:spPr/>
      <dgm:t>
        <a:bodyPr/>
        <a:lstStyle/>
        <a:p>
          <a:r>
            <a:rPr lang="en-US" baseline="0"/>
            <a:t>Exception: shared hash distribution key is available in dimension</a:t>
          </a:r>
          <a:endParaRPr lang="en-US"/>
        </a:p>
      </dgm:t>
    </dgm:pt>
    <dgm:pt modelId="{44677211-9A32-42A4-8287-A96955FE7E2B}" type="parTrans" cxnId="{EB53175B-AEEB-49FE-B22C-429F982C869C}">
      <dgm:prSet/>
      <dgm:spPr/>
      <dgm:t>
        <a:bodyPr/>
        <a:lstStyle/>
        <a:p>
          <a:endParaRPr lang="en-US"/>
        </a:p>
      </dgm:t>
    </dgm:pt>
    <dgm:pt modelId="{A06AA54E-322B-4830-898A-794BDEBBC694}" type="sibTrans" cxnId="{EB53175B-AEEB-49FE-B22C-429F982C869C}">
      <dgm:prSet/>
      <dgm:spPr/>
      <dgm:t>
        <a:bodyPr/>
        <a:lstStyle/>
        <a:p>
          <a:endParaRPr lang="en-US"/>
        </a:p>
      </dgm:t>
    </dgm:pt>
    <dgm:pt modelId="{80B00797-5BAD-4218-9947-47A761770BDF}">
      <dgm:prSet/>
      <dgm:spPr/>
      <dgm:t>
        <a:bodyPr/>
        <a:lstStyle/>
        <a:p>
          <a:r>
            <a:rPr lang="en-US" b="1" baseline="0" dirty="0"/>
            <a:t>Columnstore: fact tables</a:t>
          </a:r>
          <a:endParaRPr lang="en-US" dirty="0"/>
        </a:p>
      </dgm:t>
    </dgm:pt>
    <dgm:pt modelId="{2C49CB1A-84AE-4A4D-82EA-7EDC223B85CC}" type="parTrans" cxnId="{39B21432-39CC-4D98-80FB-4D54B17DE23E}">
      <dgm:prSet/>
      <dgm:spPr/>
      <dgm:t>
        <a:bodyPr/>
        <a:lstStyle/>
        <a:p>
          <a:endParaRPr lang="en-US"/>
        </a:p>
      </dgm:t>
    </dgm:pt>
    <dgm:pt modelId="{F8AE8D09-59AF-4E65-88F5-C6FBAB5AA226}" type="sibTrans" cxnId="{39B21432-39CC-4D98-80FB-4D54B17DE23E}">
      <dgm:prSet/>
      <dgm:spPr/>
      <dgm:t>
        <a:bodyPr/>
        <a:lstStyle/>
        <a:p>
          <a:endParaRPr lang="en-US"/>
        </a:p>
      </dgm:t>
    </dgm:pt>
    <dgm:pt modelId="{98DAABB9-4060-4218-8987-85E6E326D6C8}">
      <dgm:prSet/>
      <dgm:spPr/>
      <dgm:t>
        <a:bodyPr/>
        <a:lstStyle/>
        <a:p>
          <a:r>
            <a:rPr lang="en-US" baseline="0"/>
            <a:t>Hash distribute table (ideally)</a:t>
          </a:r>
          <a:endParaRPr lang="en-US"/>
        </a:p>
      </dgm:t>
    </dgm:pt>
    <dgm:pt modelId="{27F14819-B204-48CD-8F23-8CFF775CF118}" type="parTrans" cxnId="{36099B41-E228-46BC-B78D-9984C4DAB36E}">
      <dgm:prSet/>
      <dgm:spPr/>
      <dgm:t>
        <a:bodyPr/>
        <a:lstStyle/>
        <a:p>
          <a:endParaRPr lang="en-US"/>
        </a:p>
      </dgm:t>
    </dgm:pt>
    <dgm:pt modelId="{61D27708-15C1-4C9C-9E33-8F220514AE75}" type="sibTrans" cxnId="{36099B41-E228-46BC-B78D-9984C4DAB36E}">
      <dgm:prSet/>
      <dgm:spPr/>
      <dgm:t>
        <a:bodyPr/>
        <a:lstStyle/>
        <a:p>
          <a:endParaRPr lang="en-US"/>
        </a:p>
      </dgm:t>
    </dgm:pt>
    <dgm:pt modelId="{B1A3A3EA-DDA2-4186-8EFC-036B4A7CAAA7}">
      <dgm:prSet/>
      <dgm:spPr/>
      <dgm:t>
        <a:bodyPr/>
        <a:lstStyle/>
        <a:p>
          <a:r>
            <a:rPr lang="en-US" baseline="0"/>
            <a:t>Column contains static values</a:t>
          </a:r>
          <a:endParaRPr lang="en-US"/>
        </a:p>
      </dgm:t>
    </dgm:pt>
    <dgm:pt modelId="{5E1298F8-455B-473B-87EC-BB80EBB2FF7F}" type="parTrans" cxnId="{E8EABF29-EC58-4D12-91C3-E39B6A0ACB10}">
      <dgm:prSet/>
      <dgm:spPr/>
      <dgm:t>
        <a:bodyPr/>
        <a:lstStyle/>
        <a:p>
          <a:endParaRPr lang="en-US"/>
        </a:p>
      </dgm:t>
    </dgm:pt>
    <dgm:pt modelId="{12DD09DE-1E38-44CA-956E-C739978CA32D}" type="sibTrans" cxnId="{E8EABF29-EC58-4D12-91C3-E39B6A0ACB10}">
      <dgm:prSet/>
      <dgm:spPr/>
      <dgm:t>
        <a:bodyPr/>
        <a:lstStyle/>
        <a:p>
          <a:endParaRPr lang="en-US"/>
        </a:p>
      </dgm:t>
    </dgm:pt>
    <dgm:pt modelId="{075659B2-B7DE-41DE-B808-BA4C2960221B}">
      <dgm:prSet/>
      <dgm:spPr/>
      <dgm:t>
        <a:bodyPr/>
        <a:lstStyle/>
        <a:p>
          <a:r>
            <a:rPr lang="en-US" baseline="0"/>
            <a:t>Column does not contain NULL values</a:t>
          </a:r>
          <a:endParaRPr lang="en-US"/>
        </a:p>
      </dgm:t>
    </dgm:pt>
    <dgm:pt modelId="{D660620D-CAC3-4984-BE06-53F94FBB69C0}" type="parTrans" cxnId="{3DC49FA4-6AED-4DCC-85B4-DC11FA199745}">
      <dgm:prSet/>
      <dgm:spPr/>
      <dgm:t>
        <a:bodyPr/>
        <a:lstStyle/>
        <a:p>
          <a:endParaRPr lang="en-US"/>
        </a:p>
      </dgm:t>
    </dgm:pt>
    <dgm:pt modelId="{57A0C3F1-61BF-48A1-8D45-52EE691AA0B9}" type="sibTrans" cxnId="{3DC49FA4-6AED-4DCC-85B4-DC11FA199745}">
      <dgm:prSet/>
      <dgm:spPr/>
      <dgm:t>
        <a:bodyPr/>
        <a:lstStyle/>
        <a:p>
          <a:endParaRPr lang="en-US"/>
        </a:p>
      </dgm:t>
    </dgm:pt>
    <dgm:pt modelId="{41B798D4-66CB-4F4E-9FEC-78660EBEE5E2}">
      <dgm:prSet/>
      <dgm:spPr/>
      <dgm:t>
        <a:bodyPr/>
        <a:lstStyle/>
        <a:p>
          <a:r>
            <a:rPr lang="en-US" baseline="0"/>
            <a:t>Large number of distinct values (600+)</a:t>
          </a:r>
          <a:endParaRPr lang="en-US"/>
        </a:p>
      </dgm:t>
    </dgm:pt>
    <dgm:pt modelId="{48FA803B-2EBD-48D5-9BD0-CE5828DADB94}" type="parTrans" cxnId="{7D5870CC-C03D-489F-82B5-B8F3368F776B}">
      <dgm:prSet/>
      <dgm:spPr/>
      <dgm:t>
        <a:bodyPr/>
        <a:lstStyle/>
        <a:p>
          <a:endParaRPr lang="en-US"/>
        </a:p>
      </dgm:t>
    </dgm:pt>
    <dgm:pt modelId="{15A2ADFB-4E1E-4AF4-91DD-C28C29E507E7}" type="sibTrans" cxnId="{7D5870CC-C03D-489F-82B5-B8F3368F776B}">
      <dgm:prSet/>
      <dgm:spPr/>
      <dgm:t>
        <a:bodyPr/>
        <a:lstStyle/>
        <a:p>
          <a:endParaRPr lang="en-US"/>
        </a:p>
      </dgm:t>
    </dgm:pt>
    <dgm:pt modelId="{7A711A44-A83C-4AA4-BFA9-DD398DD3A1D6}">
      <dgm:prSet/>
      <dgm:spPr/>
      <dgm:t>
        <a:bodyPr/>
        <a:lstStyle/>
        <a:p>
          <a:r>
            <a:rPr lang="en-US" baseline="0"/>
            <a:t>Even distribution of rows across the distinct values</a:t>
          </a:r>
          <a:endParaRPr lang="en-US"/>
        </a:p>
      </dgm:t>
    </dgm:pt>
    <dgm:pt modelId="{17C6A4BA-7C1C-463F-A7FA-E1AE7CA650A3}" type="parTrans" cxnId="{407D8944-335F-49CE-AAA2-47E6FF8D39EB}">
      <dgm:prSet/>
      <dgm:spPr/>
      <dgm:t>
        <a:bodyPr/>
        <a:lstStyle/>
        <a:p>
          <a:endParaRPr lang="en-US"/>
        </a:p>
      </dgm:t>
    </dgm:pt>
    <dgm:pt modelId="{6D467904-CE83-4287-997B-F875F2F2D325}" type="sibTrans" cxnId="{407D8944-335F-49CE-AAA2-47E6FF8D39EB}">
      <dgm:prSet/>
      <dgm:spPr/>
      <dgm:t>
        <a:bodyPr/>
        <a:lstStyle/>
        <a:p>
          <a:endParaRPr lang="en-US"/>
        </a:p>
      </dgm:t>
    </dgm:pt>
    <dgm:pt modelId="{688C93E3-1AA2-4170-B398-2425B62087F0}" type="pres">
      <dgm:prSet presAssocID="{2661122D-EFAC-4F9A-83E9-E16604AD91A4}" presName="linear" presStyleCnt="0">
        <dgm:presLayoutVars>
          <dgm:animLvl val="lvl"/>
          <dgm:resizeHandles val="exact"/>
        </dgm:presLayoutVars>
      </dgm:prSet>
      <dgm:spPr/>
    </dgm:pt>
    <dgm:pt modelId="{F3CD9F64-60AC-44F7-9815-A51E4F672FA6}" type="pres">
      <dgm:prSet presAssocID="{0E1307D6-2A4F-4E4F-A00B-1146387E7606}" presName="parentText" presStyleLbl="node1" presStyleIdx="0" presStyleCnt="2">
        <dgm:presLayoutVars>
          <dgm:chMax val="0"/>
          <dgm:bulletEnabled val="1"/>
        </dgm:presLayoutVars>
      </dgm:prSet>
      <dgm:spPr/>
    </dgm:pt>
    <dgm:pt modelId="{164AA7FD-19A0-42ED-AB9F-DDB901BB7076}" type="pres">
      <dgm:prSet presAssocID="{0E1307D6-2A4F-4E4F-A00B-1146387E7606}" presName="childText" presStyleLbl="revTx" presStyleIdx="0" presStyleCnt="2">
        <dgm:presLayoutVars>
          <dgm:bulletEnabled val="1"/>
        </dgm:presLayoutVars>
      </dgm:prSet>
      <dgm:spPr/>
    </dgm:pt>
    <dgm:pt modelId="{DC09CA8F-85F7-463E-ACE0-76EAE1CA943D}" type="pres">
      <dgm:prSet presAssocID="{80B00797-5BAD-4218-9947-47A761770BDF}" presName="parentText" presStyleLbl="node1" presStyleIdx="1" presStyleCnt="2">
        <dgm:presLayoutVars>
          <dgm:chMax val="0"/>
          <dgm:bulletEnabled val="1"/>
        </dgm:presLayoutVars>
      </dgm:prSet>
      <dgm:spPr/>
    </dgm:pt>
    <dgm:pt modelId="{4939DC1A-0661-4B83-8A24-4502DF44C07C}" type="pres">
      <dgm:prSet presAssocID="{80B00797-5BAD-4218-9947-47A761770BDF}" presName="childText" presStyleLbl="revTx" presStyleIdx="1" presStyleCnt="2">
        <dgm:presLayoutVars>
          <dgm:bulletEnabled val="1"/>
        </dgm:presLayoutVars>
      </dgm:prSet>
      <dgm:spPr/>
    </dgm:pt>
  </dgm:ptLst>
  <dgm:cxnLst>
    <dgm:cxn modelId="{482BDA11-7F08-4E8E-92CF-C63E2D4D3EF1}" type="presOf" srcId="{B1A3A3EA-DDA2-4186-8EFC-036B4A7CAAA7}" destId="{4939DC1A-0661-4B83-8A24-4502DF44C07C}" srcOrd="0" destOrd="1" presId="urn:microsoft.com/office/officeart/2005/8/layout/vList2"/>
    <dgm:cxn modelId="{3D0A4025-98E9-41EF-BA04-0F6ED4136761}" type="presOf" srcId="{98DAABB9-4060-4218-8987-85E6E326D6C8}" destId="{4939DC1A-0661-4B83-8A24-4502DF44C07C}" srcOrd="0" destOrd="0" presId="urn:microsoft.com/office/officeart/2005/8/layout/vList2"/>
    <dgm:cxn modelId="{E8EABF29-EC58-4D12-91C3-E39B6A0ACB10}" srcId="{80B00797-5BAD-4218-9947-47A761770BDF}" destId="{B1A3A3EA-DDA2-4186-8EFC-036B4A7CAAA7}" srcOrd="1" destOrd="0" parTransId="{5E1298F8-455B-473B-87EC-BB80EBB2FF7F}" sibTransId="{12DD09DE-1E38-44CA-956E-C739978CA32D}"/>
    <dgm:cxn modelId="{39B21432-39CC-4D98-80FB-4D54B17DE23E}" srcId="{2661122D-EFAC-4F9A-83E9-E16604AD91A4}" destId="{80B00797-5BAD-4218-9947-47A761770BDF}" srcOrd="1" destOrd="0" parTransId="{2C49CB1A-84AE-4A4D-82EA-7EDC223B85CC}" sibTransId="{F8AE8D09-59AF-4E65-88F5-C6FBAB5AA226}"/>
    <dgm:cxn modelId="{EB53175B-AEEB-49FE-B22C-429F982C869C}" srcId="{0E1307D6-2A4F-4E4F-A00B-1146387E7606}" destId="{4428A653-B2F0-4340-9173-922478EA2E31}" srcOrd="1" destOrd="0" parTransId="{44677211-9A32-42A4-8287-A96955FE7E2B}" sibTransId="{A06AA54E-322B-4830-898A-794BDEBBC694}"/>
    <dgm:cxn modelId="{70463260-AD85-4B3A-B54A-8AE398D51260}" type="presOf" srcId="{7A711A44-A83C-4AA4-BFA9-DD398DD3A1D6}" destId="{4939DC1A-0661-4B83-8A24-4502DF44C07C}" srcOrd="0" destOrd="4" presId="urn:microsoft.com/office/officeart/2005/8/layout/vList2"/>
    <dgm:cxn modelId="{36099B41-E228-46BC-B78D-9984C4DAB36E}" srcId="{80B00797-5BAD-4218-9947-47A761770BDF}" destId="{98DAABB9-4060-4218-8987-85E6E326D6C8}" srcOrd="0" destOrd="0" parTransId="{27F14819-B204-48CD-8F23-8CFF775CF118}" sibTransId="{61D27708-15C1-4C9C-9E33-8F220514AE75}"/>
    <dgm:cxn modelId="{407D8944-335F-49CE-AAA2-47E6FF8D39EB}" srcId="{80B00797-5BAD-4218-9947-47A761770BDF}" destId="{7A711A44-A83C-4AA4-BFA9-DD398DD3A1D6}" srcOrd="4" destOrd="0" parTransId="{17C6A4BA-7C1C-463F-A7FA-E1AE7CA650A3}" sibTransId="{6D467904-CE83-4287-997B-F875F2F2D325}"/>
    <dgm:cxn modelId="{DE824576-0B35-4722-89D1-6076ECA993A8}" type="presOf" srcId="{0E1307D6-2A4F-4E4F-A00B-1146387E7606}" destId="{F3CD9F64-60AC-44F7-9815-A51E4F672FA6}" srcOrd="0" destOrd="0" presId="urn:microsoft.com/office/officeart/2005/8/layout/vList2"/>
    <dgm:cxn modelId="{7AD4747D-1F8F-43BD-B375-D269E3A91C87}" type="presOf" srcId="{2661122D-EFAC-4F9A-83E9-E16604AD91A4}" destId="{688C93E3-1AA2-4170-B398-2425B62087F0}" srcOrd="0" destOrd="0" presId="urn:microsoft.com/office/officeart/2005/8/layout/vList2"/>
    <dgm:cxn modelId="{81293F7F-69EF-4389-9000-75590CD47A59}" type="presOf" srcId="{415F3BED-593C-4DD4-8B4A-BEA072E7ED56}" destId="{164AA7FD-19A0-42ED-AB9F-DDB901BB7076}" srcOrd="0" destOrd="0" presId="urn:microsoft.com/office/officeart/2005/8/layout/vList2"/>
    <dgm:cxn modelId="{7532739C-AA1F-49F8-9A46-8440E2646097}" type="presOf" srcId="{41B798D4-66CB-4F4E-9FEC-78660EBEE5E2}" destId="{4939DC1A-0661-4B83-8A24-4502DF44C07C}" srcOrd="0" destOrd="3" presId="urn:microsoft.com/office/officeart/2005/8/layout/vList2"/>
    <dgm:cxn modelId="{3DC49FA4-6AED-4DCC-85B4-DC11FA199745}" srcId="{80B00797-5BAD-4218-9947-47A761770BDF}" destId="{075659B2-B7DE-41DE-B808-BA4C2960221B}" srcOrd="2" destOrd="0" parTransId="{D660620D-CAC3-4984-BE06-53F94FBB69C0}" sibTransId="{57A0C3F1-61BF-48A1-8D45-52EE691AA0B9}"/>
    <dgm:cxn modelId="{CD1D52AD-C61C-41DA-9094-5A63068DC965}" srcId="{2661122D-EFAC-4F9A-83E9-E16604AD91A4}" destId="{0E1307D6-2A4F-4E4F-A00B-1146387E7606}" srcOrd="0" destOrd="0" parTransId="{70AB1A75-070F-40F8-83ED-98794BAC9C42}" sibTransId="{B69190BC-4CED-4764-A916-9D99044B7E72}"/>
    <dgm:cxn modelId="{D79FB2B3-0DDD-4666-A80D-64BF139B132C}" type="presOf" srcId="{075659B2-B7DE-41DE-B808-BA4C2960221B}" destId="{4939DC1A-0661-4B83-8A24-4502DF44C07C}" srcOrd="0" destOrd="2" presId="urn:microsoft.com/office/officeart/2005/8/layout/vList2"/>
    <dgm:cxn modelId="{D68369BD-9A92-4A40-8CC4-8D2899544352}" srcId="{0E1307D6-2A4F-4E4F-A00B-1146387E7606}" destId="{415F3BED-593C-4DD4-8B4A-BEA072E7ED56}" srcOrd="0" destOrd="0" parTransId="{1D4DC565-CD50-4180-9592-EF4A929F2E34}" sibTransId="{1AEB30AC-8A2C-4576-92BC-79E9A3B3DA19}"/>
    <dgm:cxn modelId="{D87C5FC4-F393-45CC-A090-08983A5A0D50}" type="presOf" srcId="{4428A653-B2F0-4340-9173-922478EA2E31}" destId="{164AA7FD-19A0-42ED-AB9F-DDB901BB7076}" srcOrd="0" destOrd="1" presId="urn:microsoft.com/office/officeart/2005/8/layout/vList2"/>
    <dgm:cxn modelId="{7D5870CC-C03D-489F-82B5-B8F3368F776B}" srcId="{80B00797-5BAD-4218-9947-47A761770BDF}" destId="{41B798D4-66CB-4F4E-9FEC-78660EBEE5E2}" srcOrd="3" destOrd="0" parTransId="{48FA803B-2EBD-48D5-9BD0-CE5828DADB94}" sibTransId="{15A2ADFB-4E1E-4AF4-91DD-C28C29E507E7}"/>
    <dgm:cxn modelId="{30790BE5-CAAD-4E4B-B108-6B296475270A}" type="presOf" srcId="{80B00797-5BAD-4218-9947-47A761770BDF}" destId="{DC09CA8F-85F7-463E-ACE0-76EAE1CA943D}" srcOrd="0" destOrd="0" presId="urn:microsoft.com/office/officeart/2005/8/layout/vList2"/>
    <dgm:cxn modelId="{6FA57C1E-A063-4F95-8CB7-34ED590BCADF}" type="presParOf" srcId="{688C93E3-1AA2-4170-B398-2425B62087F0}" destId="{F3CD9F64-60AC-44F7-9815-A51E4F672FA6}" srcOrd="0" destOrd="0" presId="urn:microsoft.com/office/officeart/2005/8/layout/vList2"/>
    <dgm:cxn modelId="{0233B423-0C6C-474E-B72A-9216BF97EA73}" type="presParOf" srcId="{688C93E3-1AA2-4170-B398-2425B62087F0}" destId="{164AA7FD-19A0-42ED-AB9F-DDB901BB7076}" srcOrd="1" destOrd="0" presId="urn:microsoft.com/office/officeart/2005/8/layout/vList2"/>
    <dgm:cxn modelId="{BE80EF68-0657-4559-983D-EB50E71FE271}" type="presParOf" srcId="{688C93E3-1AA2-4170-B398-2425B62087F0}" destId="{DC09CA8F-85F7-463E-ACE0-76EAE1CA943D}" srcOrd="2" destOrd="0" presId="urn:microsoft.com/office/officeart/2005/8/layout/vList2"/>
    <dgm:cxn modelId="{F22FB1F4-E0E2-49F8-8B31-01156B91532C}" type="presParOf" srcId="{688C93E3-1AA2-4170-B398-2425B62087F0}" destId="{4939DC1A-0661-4B83-8A24-4502DF44C07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A791B28-4F2D-45DB-A1E8-2CC1922D7942}" type="doc">
      <dgm:prSet loTypeId="urn:microsoft.com/office/officeart/2005/8/layout/vList2" loCatId="list" qsTypeId="urn:microsoft.com/office/officeart/2005/8/quickstyle/simple1" qsCatId="simple" csTypeId="urn:microsoft.com/office/officeart/2005/8/colors/accent2_3" csCatId="accent2"/>
      <dgm:spPr/>
      <dgm:t>
        <a:bodyPr/>
        <a:lstStyle/>
        <a:p>
          <a:endParaRPr lang="en-US"/>
        </a:p>
      </dgm:t>
    </dgm:pt>
    <dgm:pt modelId="{202343EC-AAE0-4D4D-A47C-196F02D979A1}">
      <dgm:prSet/>
      <dgm:spPr/>
      <dgm:t>
        <a:bodyPr/>
        <a:lstStyle/>
        <a:p>
          <a:r>
            <a:rPr lang="en-US" baseline="0"/>
            <a:t>CCI candidate tables should have a minimum of 30M rows</a:t>
          </a:r>
          <a:endParaRPr lang="en-US"/>
        </a:p>
      </dgm:t>
    </dgm:pt>
    <dgm:pt modelId="{3BC2952D-EA4D-4A31-A521-840ABA9CF258}" type="parTrans" cxnId="{1979DBE1-2F0B-4C8C-8858-3CCB9BDD4A56}">
      <dgm:prSet/>
      <dgm:spPr/>
      <dgm:t>
        <a:bodyPr/>
        <a:lstStyle/>
        <a:p>
          <a:endParaRPr lang="en-US"/>
        </a:p>
      </dgm:t>
    </dgm:pt>
    <dgm:pt modelId="{CCE7E817-8A48-4C36-BED7-4E82FE8ABCD6}" type="sibTrans" cxnId="{1979DBE1-2F0B-4C8C-8858-3CCB9BDD4A56}">
      <dgm:prSet/>
      <dgm:spPr/>
      <dgm:t>
        <a:bodyPr/>
        <a:lstStyle/>
        <a:p>
          <a:endParaRPr lang="en-US"/>
        </a:p>
      </dgm:t>
    </dgm:pt>
    <dgm:pt modelId="{CA489A02-269E-4EAB-87B7-5B8D5A6D8697}">
      <dgm:prSet/>
      <dgm:spPr/>
      <dgm:t>
        <a:bodyPr/>
        <a:lstStyle/>
        <a:p>
          <a:r>
            <a:rPr lang="en-US" baseline="0"/>
            <a:t>If the table is partitioned, then multiply 30M by the number of defined partitions</a:t>
          </a:r>
          <a:endParaRPr lang="en-US"/>
        </a:p>
      </dgm:t>
    </dgm:pt>
    <dgm:pt modelId="{C9A54F39-C350-4E5A-8784-5121377C5899}" type="parTrans" cxnId="{DE6B47AA-9EC0-4FB8-9352-D9533EC35C5D}">
      <dgm:prSet/>
      <dgm:spPr/>
      <dgm:t>
        <a:bodyPr/>
        <a:lstStyle/>
        <a:p>
          <a:endParaRPr lang="en-US"/>
        </a:p>
      </dgm:t>
    </dgm:pt>
    <dgm:pt modelId="{77DA1078-C9CF-4A7D-9575-322B7227A387}" type="sibTrans" cxnId="{DE6B47AA-9EC0-4FB8-9352-D9533EC35C5D}">
      <dgm:prSet/>
      <dgm:spPr/>
      <dgm:t>
        <a:bodyPr/>
        <a:lstStyle/>
        <a:p>
          <a:endParaRPr lang="en-US"/>
        </a:p>
      </dgm:t>
    </dgm:pt>
    <dgm:pt modelId="{1B45F367-7DCB-422D-AE0A-06D7F84D351C}">
      <dgm:prSet/>
      <dgm:spPr/>
      <dgm:t>
        <a:bodyPr/>
        <a:lstStyle/>
        <a:p>
          <a:r>
            <a:rPr lang="en-US" baseline="0" dirty="0"/>
            <a:t>Target rows should be 500k per segment</a:t>
          </a:r>
          <a:endParaRPr lang="en-US" dirty="0"/>
        </a:p>
      </dgm:t>
    </dgm:pt>
    <dgm:pt modelId="{733FA915-52E3-4514-A172-4AAFC86318DD}" type="parTrans" cxnId="{80229377-85DE-4A89-94F8-1A8C3EACFEF5}">
      <dgm:prSet/>
      <dgm:spPr/>
      <dgm:t>
        <a:bodyPr/>
        <a:lstStyle/>
        <a:p>
          <a:endParaRPr lang="en-US"/>
        </a:p>
      </dgm:t>
    </dgm:pt>
    <dgm:pt modelId="{1F598372-2C68-4935-882F-F537927535D8}" type="sibTrans" cxnId="{80229377-85DE-4A89-94F8-1A8C3EACFEF5}">
      <dgm:prSet/>
      <dgm:spPr/>
      <dgm:t>
        <a:bodyPr/>
        <a:lstStyle/>
        <a:p>
          <a:endParaRPr lang="en-US"/>
        </a:p>
      </dgm:t>
    </dgm:pt>
    <dgm:pt modelId="{E982DE78-64AB-41A2-8407-4EC614231965}">
      <dgm:prSet/>
      <dgm:spPr/>
      <dgm:t>
        <a:bodyPr/>
        <a:lstStyle/>
        <a:p>
          <a:r>
            <a:rPr lang="en-US" baseline="0"/>
            <a:t>Automatic compression will not occur unless tables are at a minimum of 60M rows per partition (or manual rebuilds will be required regularly)</a:t>
          </a:r>
          <a:endParaRPr lang="en-US"/>
        </a:p>
      </dgm:t>
    </dgm:pt>
    <dgm:pt modelId="{A299CE0A-2FB4-45B0-91E9-169F574F6C20}" type="parTrans" cxnId="{7AA0E450-C679-41DE-A595-5801724C584D}">
      <dgm:prSet/>
      <dgm:spPr/>
      <dgm:t>
        <a:bodyPr/>
        <a:lstStyle/>
        <a:p>
          <a:endParaRPr lang="en-US"/>
        </a:p>
      </dgm:t>
    </dgm:pt>
    <dgm:pt modelId="{41613821-2E18-453C-8C47-DF5A86F16904}" type="sibTrans" cxnId="{7AA0E450-C679-41DE-A595-5801724C584D}">
      <dgm:prSet/>
      <dgm:spPr/>
      <dgm:t>
        <a:bodyPr/>
        <a:lstStyle/>
        <a:p>
          <a:endParaRPr lang="en-US"/>
        </a:p>
      </dgm:t>
    </dgm:pt>
    <dgm:pt modelId="{542DF817-F9CD-421C-B512-6CF1247F472C}">
      <dgm:prSet/>
      <dgm:spPr/>
      <dgm:t>
        <a:bodyPr/>
        <a:lstStyle/>
        <a:p>
          <a:r>
            <a:rPr lang="en-US" baseline="0"/>
            <a:t>CCI’s are less likely to be valuable on replicated tables</a:t>
          </a:r>
          <a:endParaRPr lang="en-US"/>
        </a:p>
      </dgm:t>
    </dgm:pt>
    <dgm:pt modelId="{5355D9C9-64BD-417F-8243-14FFA8EBE0CA}" type="parTrans" cxnId="{8EA745DE-DE0C-48BC-9AA1-56F5F748161E}">
      <dgm:prSet/>
      <dgm:spPr/>
      <dgm:t>
        <a:bodyPr/>
        <a:lstStyle/>
        <a:p>
          <a:endParaRPr lang="en-US"/>
        </a:p>
      </dgm:t>
    </dgm:pt>
    <dgm:pt modelId="{775DB5C5-AF3A-4FE9-9777-006CAD60328C}" type="sibTrans" cxnId="{8EA745DE-DE0C-48BC-9AA1-56F5F748161E}">
      <dgm:prSet/>
      <dgm:spPr/>
      <dgm:t>
        <a:bodyPr/>
        <a:lstStyle/>
        <a:p>
          <a:endParaRPr lang="en-US"/>
        </a:p>
      </dgm:t>
    </dgm:pt>
    <dgm:pt modelId="{52B215D8-AE48-4512-A1C7-ECB4B038D6AA}">
      <dgm:prSet/>
      <dgm:spPr/>
      <dgm:t>
        <a:bodyPr/>
        <a:lstStyle/>
        <a:p>
          <a:r>
            <a:rPr lang="en-US" baseline="0"/>
            <a:t>CCI build and rebuild operations should generally be executed in large or extra large RC</a:t>
          </a:r>
          <a:endParaRPr lang="en-US"/>
        </a:p>
      </dgm:t>
    </dgm:pt>
    <dgm:pt modelId="{4E1D6F9F-969F-4CB9-9843-02346E1FF89E}" type="parTrans" cxnId="{6003D575-878B-4560-812A-59DDC61A50D3}">
      <dgm:prSet/>
      <dgm:spPr/>
      <dgm:t>
        <a:bodyPr/>
        <a:lstStyle/>
        <a:p>
          <a:endParaRPr lang="en-US"/>
        </a:p>
      </dgm:t>
    </dgm:pt>
    <dgm:pt modelId="{B794873C-59D5-4379-A7F0-3C576A20C033}" type="sibTrans" cxnId="{6003D575-878B-4560-812A-59DDC61A50D3}">
      <dgm:prSet/>
      <dgm:spPr/>
      <dgm:t>
        <a:bodyPr/>
        <a:lstStyle/>
        <a:p>
          <a:endParaRPr lang="en-US"/>
        </a:p>
      </dgm:t>
    </dgm:pt>
    <dgm:pt modelId="{9A7598A7-00E4-47B9-AE4B-98AB77A5A5EC}" type="pres">
      <dgm:prSet presAssocID="{CA791B28-4F2D-45DB-A1E8-2CC1922D7942}" presName="linear" presStyleCnt="0">
        <dgm:presLayoutVars>
          <dgm:animLvl val="lvl"/>
          <dgm:resizeHandles val="exact"/>
        </dgm:presLayoutVars>
      </dgm:prSet>
      <dgm:spPr/>
    </dgm:pt>
    <dgm:pt modelId="{223E7BCC-B3F0-4061-8B07-8B409628331E}" type="pres">
      <dgm:prSet presAssocID="{202343EC-AAE0-4D4D-A47C-196F02D979A1}" presName="parentText" presStyleLbl="node1" presStyleIdx="0" presStyleCnt="3">
        <dgm:presLayoutVars>
          <dgm:chMax val="0"/>
          <dgm:bulletEnabled val="1"/>
        </dgm:presLayoutVars>
      </dgm:prSet>
      <dgm:spPr/>
    </dgm:pt>
    <dgm:pt modelId="{7CCC6A54-48CB-445E-8579-85DEEEE728A0}" type="pres">
      <dgm:prSet presAssocID="{202343EC-AAE0-4D4D-A47C-196F02D979A1}" presName="childText" presStyleLbl="revTx" presStyleIdx="0" presStyleCnt="1">
        <dgm:presLayoutVars>
          <dgm:bulletEnabled val="1"/>
        </dgm:presLayoutVars>
      </dgm:prSet>
      <dgm:spPr/>
    </dgm:pt>
    <dgm:pt modelId="{332D7A92-9D43-4FC4-A8D6-D097C2ACAC82}" type="pres">
      <dgm:prSet presAssocID="{542DF817-F9CD-421C-B512-6CF1247F472C}" presName="parentText" presStyleLbl="node1" presStyleIdx="1" presStyleCnt="3">
        <dgm:presLayoutVars>
          <dgm:chMax val="0"/>
          <dgm:bulletEnabled val="1"/>
        </dgm:presLayoutVars>
      </dgm:prSet>
      <dgm:spPr/>
    </dgm:pt>
    <dgm:pt modelId="{75D12FEF-B0D9-4753-8997-C2773DD75499}" type="pres">
      <dgm:prSet presAssocID="{775DB5C5-AF3A-4FE9-9777-006CAD60328C}" presName="spacer" presStyleCnt="0"/>
      <dgm:spPr/>
    </dgm:pt>
    <dgm:pt modelId="{0DCD19EE-80A8-464C-BC66-D74DCB75252A}" type="pres">
      <dgm:prSet presAssocID="{52B215D8-AE48-4512-A1C7-ECB4B038D6AA}" presName="parentText" presStyleLbl="node1" presStyleIdx="2" presStyleCnt="3">
        <dgm:presLayoutVars>
          <dgm:chMax val="0"/>
          <dgm:bulletEnabled val="1"/>
        </dgm:presLayoutVars>
      </dgm:prSet>
      <dgm:spPr/>
    </dgm:pt>
  </dgm:ptLst>
  <dgm:cxnLst>
    <dgm:cxn modelId="{46D5A80C-C3E4-4B22-9EB9-BE549ECCCD10}" type="presOf" srcId="{CA489A02-269E-4EAB-87B7-5B8D5A6D8697}" destId="{7CCC6A54-48CB-445E-8579-85DEEEE728A0}" srcOrd="0" destOrd="0" presId="urn:microsoft.com/office/officeart/2005/8/layout/vList2"/>
    <dgm:cxn modelId="{1E615B16-7712-4C91-BDE9-100C6FF4FA86}" type="presOf" srcId="{1B45F367-7DCB-422D-AE0A-06D7F84D351C}" destId="{7CCC6A54-48CB-445E-8579-85DEEEE728A0}" srcOrd="0" destOrd="1" presId="urn:microsoft.com/office/officeart/2005/8/layout/vList2"/>
    <dgm:cxn modelId="{4E051944-83E4-429B-A565-17C139819F48}" type="presOf" srcId="{202343EC-AAE0-4D4D-A47C-196F02D979A1}" destId="{223E7BCC-B3F0-4061-8B07-8B409628331E}" srcOrd="0" destOrd="0" presId="urn:microsoft.com/office/officeart/2005/8/layout/vList2"/>
    <dgm:cxn modelId="{7AA0E450-C679-41DE-A595-5801724C584D}" srcId="{202343EC-AAE0-4D4D-A47C-196F02D979A1}" destId="{E982DE78-64AB-41A2-8407-4EC614231965}" srcOrd="2" destOrd="0" parTransId="{A299CE0A-2FB4-45B0-91E9-169F574F6C20}" sibTransId="{41613821-2E18-453C-8C47-DF5A86F16904}"/>
    <dgm:cxn modelId="{6003D575-878B-4560-812A-59DDC61A50D3}" srcId="{CA791B28-4F2D-45DB-A1E8-2CC1922D7942}" destId="{52B215D8-AE48-4512-A1C7-ECB4B038D6AA}" srcOrd="2" destOrd="0" parTransId="{4E1D6F9F-969F-4CB9-9843-02346E1FF89E}" sibTransId="{B794873C-59D5-4379-A7F0-3C576A20C033}"/>
    <dgm:cxn modelId="{80229377-85DE-4A89-94F8-1A8C3EACFEF5}" srcId="{202343EC-AAE0-4D4D-A47C-196F02D979A1}" destId="{1B45F367-7DCB-422D-AE0A-06D7F84D351C}" srcOrd="1" destOrd="0" parTransId="{733FA915-52E3-4514-A172-4AAFC86318DD}" sibTransId="{1F598372-2C68-4935-882F-F537927535D8}"/>
    <dgm:cxn modelId="{7FFC3989-6A7A-49DA-8F3B-013060406492}" type="presOf" srcId="{542DF817-F9CD-421C-B512-6CF1247F472C}" destId="{332D7A92-9D43-4FC4-A8D6-D097C2ACAC82}" srcOrd="0" destOrd="0" presId="urn:microsoft.com/office/officeart/2005/8/layout/vList2"/>
    <dgm:cxn modelId="{4631D78D-0827-42DA-BDE7-BF3FADBBEBF1}" type="presOf" srcId="{E982DE78-64AB-41A2-8407-4EC614231965}" destId="{7CCC6A54-48CB-445E-8579-85DEEEE728A0}" srcOrd="0" destOrd="2" presId="urn:microsoft.com/office/officeart/2005/8/layout/vList2"/>
    <dgm:cxn modelId="{DE6B47AA-9EC0-4FB8-9352-D9533EC35C5D}" srcId="{202343EC-AAE0-4D4D-A47C-196F02D979A1}" destId="{CA489A02-269E-4EAB-87B7-5B8D5A6D8697}" srcOrd="0" destOrd="0" parTransId="{C9A54F39-C350-4E5A-8784-5121377C5899}" sibTransId="{77DA1078-C9CF-4A7D-9575-322B7227A387}"/>
    <dgm:cxn modelId="{629231B8-06BD-4203-BA1C-03873EDC083A}" type="presOf" srcId="{52B215D8-AE48-4512-A1C7-ECB4B038D6AA}" destId="{0DCD19EE-80A8-464C-BC66-D74DCB75252A}" srcOrd="0" destOrd="0" presId="urn:microsoft.com/office/officeart/2005/8/layout/vList2"/>
    <dgm:cxn modelId="{8EA745DE-DE0C-48BC-9AA1-56F5F748161E}" srcId="{CA791B28-4F2D-45DB-A1E8-2CC1922D7942}" destId="{542DF817-F9CD-421C-B512-6CF1247F472C}" srcOrd="1" destOrd="0" parTransId="{5355D9C9-64BD-417F-8243-14FFA8EBE0CA}" sibTransId="{775DB5C5-AF3A-4FE9-9777-006CAD60328C}"/>
    <dgm:cxn modelId="{49E710E1-AED4-4A3E-BBA9-6E73452FFF28}" type="presOf" srcId="{CA791B28-4F2D-45DB-A1E8-2CC1922D7942}" destId="{9A7598A7-00E4-47B9-AE4B-98AB77A5A5EC}" srcOrd="0" destOrd="0" presId="urn:microsoft.com/office/officeart/2005/8/layout/vList2"/>
    <dgm:cxn modelId="{1979DBE1-2F0B-4C8C-8858-3CCB9BDD4A56}" srcId="{CA791B28-4F2D-45DB-A1E8-2CC1922D7942}" destId="{202343EC-AAE0-4D4D-A47C-196F02D979A1}" srcOrd="0" destOrd="0" parTransId="{3BC2952D-EA4D-4A31-A521-840ABA9CF258}" sibTransId="{CCE7E817-8A48-4C36-BED7-4E82FE8ABCD6}"/>
    <dgm:cxn modelId="{8DAE7FB1-A80B-40B3-BEE6-F9BEBADF79A1}" type="presParOf" srcId="{9A7598A7-00E4-47B9-AE4B-98AB77A5A5EC}" destId="{223E7BCC-B3F0-4061-8B07-8B409628331E}" srcOrd="0" destOrd="0" presId="urn:microsoft.com/office/officeart/2005/8/layout/vList2"/>
    <dgm:cxn modelId="{FBA11DAC-0D1B-4673-879D-7F2837C3173C}" type="presParOf" srcId="{9A7598A7-00E4-47B9-AE4B-98AB77A5A5EC}" destId="{7CCC6A54-48CB-445E-8579-85DEEEE728A0}" srcOrd="1" destOrd="0" presId="urn:microsoft.com/office/officeart/2005/8/layout/vList2"/>
    <dgm:cxn modelId="{14AE3DBD-E438-4E2D-A583-7EAA782D96C5}" type="presParOf" srcId="{9A7598A7-00E4-47B9-AE4B-98AB77A5A5EC}" destId="{332D7A92-9D43-4FC4-A8D6-D097C2ACAC82}" srcOrd="2" destOrd="0" presId="urn:microsoft.com/office/officeart/2005/8/layout/vList2"/>
    <dgm:cxn modelId="{D0E51264-EB90-42C4-8719-EDF6E79606ED}" type="presParOf" srcId="{9A7598A7-00E4-47B9-AE4B-98AB77A5A5EC}" destId="{75D12FEF-B0D9-4753-8997-C2773DD75499}" srcOrd="3" destOrd="0" presId="urn:microsoft.com/office/officeart/2005/8/layout/vList2"/>
    <dgm:cxn modelId="{AF9B5CA3-59A6-4B43-9072-4E621AA49C3E}" type="presParOf" srcId="{9A7598A7-00E4-47B9-AE4B-98AB77A5A5EC}" destId="{0DCD19EE-80A8-464C-BC66-D74DCB7525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E19498-2B39-436E-8C5F-C9E5A5AB0F53}"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AACDFCD-5327-4DAB-9E9D-CB15748B2839}">
      <dgm:prSet custT="1"/>
      <dgm:spPr/>
      <dgm:t>
        <a:bodyPr/>
        <a:lstStyle/>
        <a:p>
          <a:r>
            <a:rPr lang="en-US" sz="2400" baseline="0" dirty="0"/>
            <a:t>Select * - lose the ability to do column elimination</a:t>
          </a:r>
          <a:endParaRPr lang="en-US" sz="2400" dirty="0"/>
        </a:p>
      </dgm:t>
    </dgm:pt>
    <dgm:pt modelId="{40CA0504-505A-48A0-B09C-AB91797F74D1}" type="parTrans" cxnId="{C11BBF53-0627-42E5-98F0-42C663549202}">
      <dgm:prSet/>
      <dgm:spPr/>
      <dgm:t>
        <a:bodyPr/>
        <a:lstStyle/>
        <a:p>
          <a:endParaRPr lang="en-US"/>
        </a:p>
      </dgm:t>
    </dgm:pt>
    <dgm:pt modelId="{A115457C-3495-43B0-AF8F-75C0CA2B6B14}" type="sibTrans" cxnId="{C11BBF53-0627-42E5-98F0-42C663549202}">
      <dgm:prSet/>
      <dgm:spPr/>
      <dgm:t>
        <a:bodyPr/>
        <a:lstStyle/>
        <a:p>
          <a:endParaRPr lang="en-US"/>
        </a:p>
      </dgm:t>
    </dgm:pt>
    <dgm:pt modelId="{317FBBB7-EF55-4F6C-8DC8-FE7ECD4E00E7}">
      <dgm:prSet custT="1"/>
      <dgm:spPr/>
      <dgm:t>
        <a:bodyPr/>
        <a:lstStyle/>
        <a:p>
          <a:r>
            <a:rPr lang="en-US" sz="2400" baseline="0" dirty="0"/>
            <a:t>Point-lookup – easier to find a particular row in a rowstore table</a:t>
          </a:r>
          <a:endParaRPr lang="en-US" sz="2400" dirty="0"/>
        </a:p>
      </dgm:t>
    </dgm:pt>
    <dgm:pt modelId="{25C06727-469E-4631-BACD-318B2A857C6B}" type="parTrans" cxnId="{A4208019-BAA1-47B8-ADD7-DA2EE1FA1577}">
      <dgm:prSet/>
      <dgm:spPr/>
      <dgm:t>
        <a:bodyPr/>
        <a:lstStyle/>
        <a:p>
          <a:endParaRPr lang="en-US"/>
        </a:p>
      </dgm:t>
    </dgm:pt>
    <dgm:pt modelId="{BD36D7EA-84A6-4686-9967-2B94338D8E08}" type="sibTrans" cxnId="{A4208019-BAA1-47B8-ADD7-DA2EE1FA1577}">
      <dgm:prSet/>
      <dgm:spPr/>
      <dgm:t>
        <a:bodyPr/>
        <a:lstStyle/>
        <a:p>
          <a:endParaRPr lang="en-US"/>
        </a:p>
      </dgm:t>
    </dgm:pt>
    <dgm:pt modelId="{F0899AEB-A71B-47FC-9FDB-0EC07BEDEE0E}">
      <dgm:prSet custT="1"/>
      <dgm:spPr/>
      <dgm:t>
        <a:bodyPr/>
        <a:lstStyle/>
        <a:p>
          <a:r>
            <a:rPr lang="en-US" sz="2400" baseline="0" dirty="0"/>
            <a:t>Selecting a range – rowstore can more easily grab that range of rows</a:t>
          </a:r>
          <a:endParaRPr lang="en-US" sz="2400" dirty="0"/>
        </a:p>
      </dgm:t>
    </dgm:pt>
    <dgm:pt modelId="{E02FABAD-2722-4E74-B28E-F2EA4B5102A9}" type="parTrans" cxnId="{92E65CDB-AE4A-42AF-83E0-0528BDA5DC89}">
      <dgm:prSet/>
      <dgm:spPr/>
      <dgm:t>
        <a:bodyPr/>
        <a:lstStyle/>
        <a:p>
          <a:endParaRPr lang="en-US"/>
        </a:p>
      </dgm:t>
    </dgm:pt>
    <dgm:pt modelId="{0A52F6C5-5901-407F-8DBE-097A779BD419}" type="sibTrans" cxnId="{92E65CDB-AE4A-42AF-83E0-0528BDA5DC89}">
      <dgm:prSet/>
      <dgm:spPr/>
      <dgm:t>
        <a:bodyPr/>
        <a:lstStyle/>
        <a:p>
          <a:endParaRPr lang="en-US"/>
        </a:p>
      </dgm:t>
    </dgm:pt>
    <dgm:pt modelId="{1345FC58-9275-4649-AD7E-B5741BF68379}">
      <dgm:prSet custT="1"/>
      <dgm:spPr/>
      <dgm:t>
        <a:bodyPr/>
        <a:lstStyle/>
        <a:p>
          <a:r>
            <a:rPr lang="en-US" sz="2400" baseline="0"/>
            <a:t>A lot of DML – more overhead in CCI.</a:t>
          </a:r>
          <a:endParaRPr lang="en-US" sz="2400"/>
        </a:p>
      </dgm:t>
    </dgm:pt>
    <dgm:pt modelId="{946DD00D-73F4-4AAC-9AE3-3DCA285EEA80}" type="parTrans" cxnId="{9551DDA9-BEF8-4B9B-BF2B-4054F2B75855}">
      <dgm:prSet/>
      <dgm:spPr/>
      <dgm:t>
        <a:bodyPr/>
        <a:lstStyle/>
        <a:p>
          <a:endParaRPr lang="en-US"/>
        </a:p>
      </dgm:t>
    </dgm:pt>
    <dgm:pt modelId="{157633C6-0073-4333-B4BA-E94A293DACD3}" type="sibTrans" cxnId="{9551DDA9-BEF8-4B9B-BF2B-4054F2B75855}">
      <dgm:prSet/>
      <dgm:spPr/>
      <dgm:t>
        <a:bodyPr/>
        <a:lstStyle/>
        <a:p>
          <a:endParaRPr lang="en-US"/>
        </a:p>
      </dgm:t>
    </dgm:pt>
    <dgm:pt modelId="{2CEF0780-1B61-4A4A-AE15-66BF55AE9FC7}">
      <dgm:prSet custT="1"/>
      <dgm:spPr/>
      <dgm:t>
        <a:bodyPr/>
        <a:lstStyle/>
        <a:p>
          <a:r>
            <a:rPr lang="en-US" sz="2400" baseline="0"/>
            <a:t>UPDATE = DELETE old row, INSERT new row</a:t>
          </a:r>
          <a:endParaRPr lang="en-US" sz="2400"/>
        </a:p>
      </dgm:t>
    </dgm:pt>
    <dgm:pt modelId="{EAFA1DB9-9A20-463A-8250-898222B55DED}" type="parTrans" cxnId="{5258F403-566C-4B79-B3DB-E4ABC9CAAF8A}">
      <dgm:prSet/>
      <dgm:spPr/>
      <dgm:t>
        <a:bodyPr/>
        <a:lstStyle/>
        <a:p>
          <a:endParaRPr lang="en-US"/>
        </a:p>
      </dgm:t>
    </dgm:pt>
    <dgm:pt modelId="{2AAA33CF-72EF-4AAA-B5FD-F1A8125C641B}" type="sibTrans" cxnId="{5258F403-566C-4B79-B3DB-E4ABC9CAAF8A}">
      <dgm:prSet/>
      <dgm:spPr/>
      <dgm:t>
        <a:bodyPr/>
        <a:lstStyle/>
        <a:p>
          <a:endParaRPr lang="en-US"/>
        </a:p>
      </dgm:t>
    </dgm:pt>
    <dgm:pt modelId="{E4502299-6DCA-44C2-8BA5-0D6FC2C39FAD}">
      <dgm:prSet custT="1"/>
      <dgm:spPr/>
      <dgm:t>
        <a:bodyPr/>
        <a:lstStyle/>
        <a:p>
          <a:r>
            <a:rPr lang="en-US" sz="2400" baseline="0" dirty="0"/>
            <a:t>DELETE – rows are only logically deleted until an ALTER INDEX REBUILD* is issued</a:t>
          </a:r>
          <a:endParaRPr lang="en-US" sz="2400" dirty="0"/>
        </a:p>
      </dgm:t>
    </dgm:pt>
    <dgm:pt modelId="{5B25B875-A19A-4583-AF54-A1053DC1E1CF}" type="parTrans" cxnId="{1524ADD8-FE05-4B4E-8680-7D0136DBC7CD}">
      <dgm:prSet/>
      <dgm:spPr/>
      <dgm:t>
        <a:bodyPr/>
        <a:lstStyle/>
        <a:p>
          <a:endParaRPr lang="en-US"/>
        </a:p>
      </dgm:t>
    </dgm:pt>
    <dgm:pt modelId="{DA51488D-4953-4CAD-8477-5EFF67511620}" type="sibTrans" cxnId="{1524ADD8-FE05-4B4E-8680-7D0136DBC7CD}">
      <dgm:prSet/>
      <dgm:spPr/>
      <dgm:t>
        <a:bodyPr/>
        <a:lstStyle/>
        <a:p>
          <a:endParaRPr lang="en-US"/>
        </a:p>
      </dgm:t>
    </dgm:pt>
    <dgm:pt modelId="{8BBDBB5C-2ED0-4E07-896B-663160D0C596}" type="pres">
      <dgm:prSet presAssocID="{7EE19498-2B39-436E-8C5F-C9E5A5AB0F53}" presName="linear" presStyleCnt="0">
        <dgm:presLayoutVars>
          <dgm:animLvl val="lvl"/>
          <dgm:resizeHandles val="exact"/>
        </dgm:presLayoutVars>
      </dgm:prSet>
      <dgm:spPr/>
    </dgm:pt>
    <dgm:pt modelId="{7A6D45A7-852E-4C0B-A34E-0B1EF1D8A232}" type="pres">
      <dgm:prSet presAssocID="{9AACDFCD-5327-4DAB-9E9D-CB15748B2839}" presName="parentText" presStyleLbl="node1" presStyleIdx="0" presStyleCnt="4">
        <dgm:presLayoutVars>
          <dgm:chMax val="0"/>
          <dgm:bulletEnabled val="1"/>
        </dgm:presLayoutVars>
      </dgm:prSet>
      <dgm:spPr/>
    </dgm:pt>
    <dgm:pt modelId="{AF23FF1E-AC46-4746-B69C-3001E5064C36}" type="pres">
      <dgm:prSet presAssocID="{A115457C-3495-43B0-AF8F-75C0CA2B6B14}" presName="spacer" presStyleCnt="0"/>
      <dgm:spPr/>
    </dgm:pt>
    <dgm:pt modelId="{AD3383DE-0B54-4FAE-9915-F9222DD5B01B}" type="pres">
      <dgm:prSet presAssocID="{317FBBB7-EF55-4F6C-8DC8-FE7ECD4E00E7}" presName="parentText" presStyleLbl="node1" presStyleIdx="1" presStyleCnt="4">
        <dgm:presLayoutVars>
          <dgm:chMax val="0"/>
          <dgm:bulletEnabled val="1"/>
        </dgm:presLayoutVars>
      </dgm:prSet>
      <dgm:spPr/>
    </dgm:pt>
    <dgm:pt modelId="{F603C93A-C4E0-4742-A6D2-85BD6C71FAA7}" type="pres">
      <dgm:prSet presAssocID="{BD36D7EA-84A6-4686-9967-2B94338D8E08}" presName="spacer" presStyleCnt="0"/>
      <dgm:spPr/>
    </dgm:pt>
    <dgm:pt modelId="{FE2BB801-2F67-422D-9958-A1D5147DBBD8}" type="pres">
      <dgm:prSet presAssocID="{F0899AEB-A71B-47FC-9FDB-0EC07BEDEE0E}" presName="parentText" presStyleLbl="node1" presStyleIdx="2" presStyleCnt="4">
        <dgm:presLayoutVars>
          <dgm:chMax val="0"/>
          <dgm:bulletEnabled val="1"/>
        </dgm:presLayoutVars>
      </dgm:prSet>
      <dgm:spPr/>
    </dgm:pt>
    <dgm:pt modelId="{F205109A-DFAC-4ACE-946B-1DC1D025338A}" type="pres">
      <dgm:prSet presAssocID="{0A52F6C5-5901-407F-8DBE-097A779BD419}" presName="spacer" presStyleCnt="0"/>
      <dgm:spPr/>
    </dgm:pt>
    <dgm:pt modelId="{16828447-DE25-4F22-8BC1-2EE0F8D345CD}" type="pres">
      <dgm:prSet presAssocID="{1345FC58-9275-4649-AD7E-B5741BF68379}" presName="parentText" presStyleLbl="node1" presStyleIdx="3" presStyleCnt="4">
        <dgm:presLayoutVars>
          <dgm:chMax val="0"/>
          <dgm:bulletEnabled val="1"/>
        </dgm:presLayoutVars>
      </dgm:prSet>
      <dgm:spPr/>
    </dgm:pt>
    <dgm:pt modelId="{CB5C7603-8134-4F8A-92CF-E0963CB374B9}" type="pres">
      <dgm:prSet presAssocID="{1345FC58-9275-4649-AD7E-B5741BF68379}" presName="childText" presStyleLbl="revTx" presStyleIdx="0" presStyleCnt="1">
        <dgm:presLayoutVars>
          <dgm:bulletEnabled val="1"/>
        </dgm:presLayoutVars>
      </dgm:prSet>
      <dgm:spPr/>
    </dgm:pt>
  </dgm:ptLst>
  <dgm:cxnLst>
    <dgm:cxn modelId="{FE0EFE01-80B8-479B-AA4F-ACA33F605C8C}" type="presOf" srcId="{317FBBB7-EF55-4F6C-8DC8-FE7ECD4E00E7}" destId="{AD3383DE-0B54-4FAE-9915-F9222DD5B01B}" srcOrd="0" destOrd="0" presId="urn:microsoft.com/office/officeart/2005/8/layout/vList2"/>
    <dgm:cxn modelId="{5258F403-566C-4B79-B3DB-E4ABC9CAAF8A}" srcId="{1345FC58-9275-4649-AD7E-B5741BF68379}" destId="{2CEF0780-1B61-4A4A-AE15-66BF55AE9FC7}" srcOrd="0" destOrd="0" parTransId="{EAFA1DB9-9A20-463A-8250-898222B55DED}" sibTransId="{2AAA33CF-72EF-4AAA-B5FD-F1A8125C641B}"/>
    <dgm:cxn modelId="{A4208019-BAA1-47B8-ADD7-DA2EE1FA1577}" srcId="{7EE19498-2B39-436E-8C5F-C9E5A5AB0F53}" destId="{317FBBB7-EF55-4F6C-8DC8-FE7ECD4E00E7}" srcOrd="1" destOrd="0" parTransId="{25C06727-469E-4631-BACD-318B2A857C6B}" sibTransId="{BD36D7EA-84A6-4686-9967-2B94338D8E08}"/>
    <dgm:cxn modelId="{10BAE228-9093-405F-AE35-D5AEB3C05783}" type="presOf" srcId="{E4502299-6DCA-44C2-8BA5-0D6FC2C39FAD}" destId="{CB5C7603-8134-4F8A-92CF-E0963CB374B9}" srcOrd="0" destOrd="1" presId="urn:microsoft.com/office/officeart/2005/8/layout/vList2"/>
    <dgm:cxn modelId="{C365F02A-E52C-42B5-B3DF-B253FC6B3441}" type="presOf" srcId="{F0899AEB-A71B-47FC-9FDB-0EC07BEDEE0E}" destId="{FE2BB801-2F67-422D-9958-A1D5147DBBD8}" srcOrd="0" destOrd="0" presId="urn:microsoft.com/office/officeart/2005/8/layout/vList2"/>
    <dgm:cxn modelId="{C11BBF53-0627-42E5-98F0-42C663549202}" srcId="{7EE19498-2B39-436E-8C5F-C9E5A5AB0F53}" destId="{9AACDFCD-5327-4DAB-9E9D-CB15748B2839}" srcOrd="0" destOrd="0" parTransId="{40CA0504-505A-48A0-B09C-AB91797F74D1}" sibTransId="{A115457C-3495-43B0-AF8F-75C0CA2B6B14}"/>
    <dgm:cxn modelId="{7E39F653-1FFD-492D-AD02-3D80ADD65D12}" type="presOf" srcId="{2CEF0780-1B61-4A4A-AE15-66BF55AE9FC7}" destId="{CB5C7603-8134-4F8A-92CF-E0963CB374B9}" srcOrd="0" destOrd="0" presId="urn:microsoft.com/office/officeart/2005/8/layout/vList2"/>
    <dgm:cxn modelId="{8431077C-675F-4A43-9A7C-CBA69D797238}" type="presOf" srcId="{9AACDFCD-5327-4DAB-9E9D-CB15748B2839}" destId="{7A6D45A7-852E-4C0B-A34E-0B1EF1D8A232}" srcOrd="0" destOrd="0" presId="urn:microsoft.com/office/officeart/2005/8/layout/vList2"/>
    <dgm:cxn modelId="{1521E791-7F01-486D-81D3-808AF4B7B041}" type="presOf" srcId="{1345FC58-9275-4649-AD7E-B5741BF68379}" destId="{16828447-DE25-4F22-8BC1-2EE0F8D345CD}" srcOrd="0" destOrd="0" presId="urn:microsoft.com/office/officeart/2005/8/layout/vList2"/>
    <dgm:cxn modelId="{9551DDA9-BEF8-4B9B-BF2B-4054F2B75855}" srcId="{7EE19498-2B39-436E-8C5F-C9E5A5AB0F53}" destId="{1345FC58-9275-4649-AD7E-B5741BF68379}" srcOrd="3" destOrd="0" parTransId="{946DD00D-73F4-4AAC-9AE3-3DCA285EEA80}" sibTransId="{157633C6-0073-4333-B4BA-E94A293DACD3}"/>
    <dgm:cxn modelId="{7C5D6ED5-07AF-42AF-8BB4-BA67455B43B6}" type="presOf" srcId="{7EE19498-2B39-436E-8C5F-C9E5A5AB0F53}" destId="{8BBDBB5C-2ED0-4E07-896B-663160D0C596}" srcOrd="0" destOrd="0" presId="urn:microsoft.com/office/officeart/2005/8/layout/vList2"/>
    <dgm:cxn modelId="{1524ADD8-FE05-4B4E-8680-7D0136DBC7CD}" srcId="{1345FC58-9275-4649-AD7E-B5741BF68379}" destId="{E4502299-6DCA-44C2-8BA5-0D6FC2C39FAD}" srcOrd="1" destOrd="0" parTransId="{5B25B875-A19A-4583-AF54-A1053DC1E1CF}" sibTransId="{DA51488D-4953-4CAD-8477-5EFF67511620}"/>
    <dgm:cxn modelId="{92E65CDB-AE4A-42AF-83E0-0528BDA5DC89}" srcId="{7EE19498-2B39-436E-8C5F-C9E5A5AB0F53}" destId="{F0899AEB-A71B-47FC-9FDB-0EC07BEDEE0E}" srcOrd="2" destOrd="0" parTransId="{E02FABAD-2722-4E74-B28E-F2EA4B5102A9}" sibTransId="{0A52F6C5-5901-407F-8DBE-097A779BD419}"/>
    <dgm:cxn modelId="{931B7D38-DBCD-43CB-BCFE-1BB5E4C6612E}" type="presParOf" srcId="{8BBDBB5C-2ED0-4E07-896B-663160D0C596}" destId="{7A6D45A7-852E-4C0B-A34E-0B1EF1D8A232}" srcOrd="0" destOrd="0" presId="urn:microsoft.com/office/officeart/2005/8/layout/vList2"/>
    <dgm:cxn modelId="{5202B8B5-DE2F-47DF-B53B-5130F5CC6656}" type="presParOf" srcId="{8BBDBB5C-2ED0-4E07-896B-663160D0C596}" destId="{AF23FF1E-AC46-4746-B69C-3001E5064C36}" srcOrd="1" destOrd="0" presId="urn:microsoft.com/office/officeart/2005/8/layout/vList2"/>
    <dgm:cxn modelId="{EEFF1831-08F5-44D8-8FEC-D6C341472BD9}" type="presParOf" srcId="{8BBDBB5C-2ED0-4E07-896B-663160D0C596}" destId="{AD3383DE-0B54-4FAE-9915-F9222DD5B01B}" srcOrd="2" destOrd="0" presId="urn:microsoft.com/office/officeart/2005/8/layout/vList2"/>
    <dgm:cxn modelId="{0F76C698-9CA5-4EF7-9943-19E36D2EA57B}" type="presParOf" srcId="{8BBDBB5C-2ED0-4E07-896B-663160D0C596}" destId="{F603C93A-C4E0-4742-A6D2-85BD6C71FAA7}" srcOrd="3" destOrd="0" presId="urn:microsoft.com/office/officeart/2005/8/layout/vList2"/>
    <dgm:cxn modelId="{FD976569-A36A-42B2-9A16-E564FD339BE7}" type="presParOf" srcId="{8BBDBB5C-2ED0-4E07-896B-663160D0C596}" destId="{FE2BB801-2F67-422D-9958-A1D5147DBBD8}" srcOrd="4" destOrd="0" presId="urn:microsoft.com/office/officeart/2005/8/layout/vList2"/>
    <dgm:cxn modelId="{1304C2D5-571C-483B-BB17-3609B929D491}" type="presParOf" srcId="{8BBDBB5C-2ED0-4E07-896B-663160D0C596}" destId="{F205109A-DFAC-4ACE-946B-1DC1D025338A}" srcOrd="5" destOrd="0" presId="urn:microsoft.com/office/officeart/2005/8/layout/vList2"/>
    <dgm:cxn modelId="{EE706B91-D6CD-459A-BA3E-4B273EE0FD53}" type="presParOf" srcId="{8BBDBB5C-2ED0-4E07-896B-663160D0C596}" destId="{16828447-DE25-4F22-8BC1-2EE0F8D345CD}" srcOrd="6" destOrd="0" presId="urn:microsoft.com/office/officeart/2005/8/layout/vList2"/>
    <dgm:cxn modelId="{9EB1E3DD-276E-4B5D-B276-9466A56A44C5}" type="presParOf" srcId="{8BBDBB5C-2ED0-4E07-896B-663160D0C596}" destId="{CB5C7603-8134-4F8A-92CF-E0963CB374B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6F4F38-927D-4C6C-B5ED-8E861BB8ABD9}"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56B9F098-BA15-438F-A012-8858E59CF484}">
      <dgm:prSet/>
      <dgm:spPr/>
      <dgm:t>
        <a:bodyPr/>
        <a:lstStyle/>
        <a:p>
          <a:r>
            <a:rPr lang="en-US" baseline="0" dirty="0"/>
            <a:t>Large tables  should typically be distributed with a clustered columnstore index</a:t>
          </a:r>
          <a:endParaRPr lang="en-US" dirty="0"/>
        </a:p>
      </dgm:t>
    </dgm:pt>
    <dgm:pt modelId="{4B743DC0-143A-4CD1-8616-0B93C8C73726}" type="parTrans" cxnId="{60AC9EBA-8A9B-49D8-BE54-DF4003910C9F}">
      <dgm:prSet/>
      <dgm:spPr/>
      <dgm:t>
        <a:bodyPr/>
        <a:lstStyle/>
        <a:p>
          <a:endParaRPr lang="en-US"/>
        </a:p>
      </dgm:t>
    </dgm:pt>
    <dgm:pt modelId="{34A7A6FA-93B3-4DA7-8352-C61952D23BC4}" type="sibTrans" cxnId="{60AC9EBA-8A9B-49D8-BE54-DF4003910C9F}">
      <dgm:prSet/>
      <dgm:spPr/>
      <dgm:t>
        <a:bodyPr/>
        <a:lstStyle/>
        <a:p>
          <a:endParaRPr lang="en-US"/>
        </a:p>
      </dgm:t>
    </dgm:pt>
    <dgm:pt modelId="{3EED2F8F-10BD-46D8-9E0D-D0B1F4F02F6D}">
      <dgm:prSet/>
      <dgm:spPr/>
      <dgm:t>
        <a:bodyPr/>
        <a:lstStyle/>
        <a:p>
          <a:r>
            <a:rPr lang="en-US" baseline="0"/>
            <a:t>Staging tables should be created as heap tables</a:t>
          </a:r>
          <a:endParaRPr lang="en-US"/>
        </a:p>
      </dgm:t>
    </dgm:pt>
    <dgm:pt modelId="{8752914F-48E6-4D0D-A0B8-05607947FD41}" type="parTrans" cxnId="{1126A04D-F92B-4A2B-9630-57C120419AD3}">
      <dgm:prSet/>
      <dgm:spPr/>
      <dgm:t>
        <a:bodyPr/>
        <a:lstStyle/>
        <a:p>
          <a:endParaRPr lang="en-US"/>
        </a:p>
      </dgm:t>
    </dgm:pt>
    <dgm:pt modelId="{848C809C-D6CC-4DF3-8B6B-E3C69078C6FD}" type="sibTrans" cxnId="{1126A04D-F92B-4A2B-9630-57C120419AD3}">
      <dgm:prSet/>
      <dgm:spPr/>
      <dgm:t>
        <a:bodyPr/>
        <a:lstStyle/>
        <a:p>
          <a:endParaRPr lang="en-US"/>
        </a:p>
      </dgm:t>
    </dgm:pt>
    <dgm:pt modelId="{0141DE8C-1A36-465C-AB51-7ABC0B542002}">
      <dgm:prSet/>
      <dgm:spPr/>
      <dgm:t>
        <a:bodyPr/>
        <a:lstStyle/>
        <a:p>
          <a:r>
            <a:rPr lang="en-US" baseline="0"/>
            <a:t>Small tables like dimensions should typically be round robin with a clustered index table</a:t>
          </a:r>
          <a:endParaRPr lang="en-US"/>
        </a:p>
      </dgm:t>
    </dgm:pt>
    <dgm:pt modelId="{F83120BE-6BCB-43E9-ADC3-DBF9E7B44AC1}" type="parTrans" cxnId="{C168EE90-0693-4317-BBE8-762FAE04592A}">
      <dgm:prSet/>
      <dgm:spPr/>
      <dgm:t>
        <a:bodyPr/>
        <a:lstStyle/>
        <a:p>
          <a:endParaRPr lang="en-US"/>
        </a:p>
      </dgm:t>
    </dgm:pt>
    <dgm:pt modelId="{60CC8CAB-D369-434E-88E6-51B36E6D08BD}" type="sibTrans" cxnId="{C168EE90-0693-4317-BBE8-762FAE04592A}">
      <dgm:prSet/>
      <dgm:spPr/>
      <dgm:t>
        <a:bodyPr/>
        <a:lstStyle/>
        <a:p>
          <a:endParaRPr lang="en-US"/>
        </a:p>
      </dgm:t>
    </dgm:pt>
    <dgm:pt modelId="{395FFB79-0121-45E1-92EE-72FCB7E4A62E}">
      <dgm:prSet/>
      <dgm:spPr/>
      <dgm:t>
        <a:bodyPr/>
        <a:lstStyle/>
        <a:p>
          <a:r>
            <a:rPr lang="en-US" baseline="0"/>
            <a:t>Distribution columns require many distinct values to ensure a good hash</a:t>
          </a:r>
          <a:endParaRPr lang="en-US"/>
        </a:p>
      </dgm:t>
    </dgm:pt>
    <dgm:pt modelId="{34D660EB-ADDE-4A5E-8610-9E87B20D0CE3}" type="parTrans" cxnId="{0830F761-20F6-4FD0-B8FF-58A2CE097D13}">
      <dgm:prSet/>
      <dgm:spPr/>
      <dgm:t>
        <a:bodyPr/>
        <a:lstStyle/>
        <a:p>
          <a:endParaRPr lang="en-US"/>
        </a:p>
      </dgm:t>
    </dgm:pt>
    <dgm:pt modelId="{F6163AD0-2BC8-4C42-99B8-D30B9EAD1028}" type="sibTrans" cxnId="{0830F761-20F6-4FD0-B8FF-58A2CE097D13}">
      <dgm:prSet/>
      <dgm:spPr/>
      <dgm:t>
        <a:bodyPr/>
        <a:lstStyle/>
        <a:p>
          <a:endParaRPr lang="en-US"/>
        </a:p>
      </dgm:t>
    </dgm:pt>
    <dgm:pt modelId="{B257A3BE-96C9-4B70-8054-287D44EF9F23}" type="pres">
      <dgm:prSet presAssocID="{9D6F4F38-927D-4C6C-B5ED-8E861BB8ABD9}" presName="linear" presStyleCnt="0">
        <dgm:presLayoutVars>
          <dgm:animLvl val="lvl"/>
          <dgm:resizeHandles val="exact"/>
        </dgm:presLayoutVars>
      </dgm:prSet>
      <dgm:spPr/>
    </dgm:pt>
    <dgm:pt modelId="{A114269A-8BC8-4EAE-8C99-EB5C1CB19AF6}" type="pres">
      <dgm:prSet presAssocID="{56B9F098-BA15-438F-A012-8858E59CF484}" presName="parentText" presStyleLbl="node1" presStyleIdx="0" presStyleCnt="4">
        <dgm:presLayoutVars>
          <dgm:chMax val="0"/>
          <dgm:bulletEnabled val="1"/>
        </dgm:presLayoutVars>
      </dgm:prSet>
      <dgm:spPr/>
    </dgm:pt>
    <dgm:pt modelId="{788C7497-835F-4B78-BD9C-14B84F1D53D8}" type="pres">
      <dgm:prSet presAssocID="{34A7A6FA-93B3-4DA7-8352-C61952D23BC4}" presName="spacer" presStyleCnt="0"/>
      <dgm:spPr/>
    </dgm:pt>
    <dgm:pt modelId="{8ECEFA6E-CB80-45DD-B15F-4FA2182FF5B7}" type="pres">
      <dgm:prSet presAssocID="{3EED2F8F-10BD-46D8-9E0D-D0B1F4F02F6D}" presName="parentText" presStyleLbl="node1" presStyleIdx="1" presStyleCnt="4">
        <dgm:presLayoutVars>
          <dgm:chMax val="0"/>
          <dgm:bulletEnabled val="1"/>
        </dgm:presLayoutVars>
      </dgm:prSet>
      <dgm:spPr/>
    </dgm:pt>
    <dgm:pt modelId="{CE5A3C1A-EF65-480C-B2A9-0157BE409D92}" type="pres">
      <dgm:prSet presAssocID="{848C809C-D6CC-4DF3-8B6B-E3C69078C6FD}" presName="spacer" presStyleCnt="0"/>
      <dgm:spPr/>
    </dgm:pt>
    <dgm:pt modelId="{CF13A871-9CF4-4471-A3A7-740CA4B8987C}" type="pres">
      <dgm:prSet presAssocID="{0141DE8C-1A36-465C-AB51-7ABC0B542002}" presName="parentText" presStyleLbl="node1" presStyleIdx="2" presStyleCnt="4">
        <dgm:presLayoutVars>
          <dgm:chMax val="0"/>
          <dgm:bulletEnabled val="1"/>
        </dgm:presLayoutVars>
      </dgm:prSet>
      <dgm:spPr/>
    </dgm:pt>
    <dgm:pt modelId="{020D4883-3689-450D-ACD2-24DDC0565A52}" type="pres">
      <dgm:prSet presAssocID="{60CC8CAB-D369-434E-88E6-51B36E6D08BD}" presName="spacer" presStyleCnt="0"/>
      <dgm:spPr/>
    </dgm:pt>
    <dgm:pt modelId="{51B309AC-F85C-4DF2-B466-B82BFF38A783}" type="pres">
      <dgm:prSet presAssocID="{395FFB79-0121-45E1-92EE-72FCB7E4A62E}" presName="parentText" presStyleLbl="node1" presStyleIdx="3" presStyleCnt="4">
        <dgm:presLayoutVars>
          <dgm:chMax val="0"/>
          <dgm:bulletEnabled val="1"/>
        </dgm:presLayoutVars>
      </dgm:prSet>
      <dgm:spPr/>
    </dgm:pt>
  </dgm:ptLst>
  <dgm:cxnLst>
    <dgm:cxn modelId="{1237732D-A0D7-483E-935B-CF55C859EB4A}" type="presOf" srcId="{395FFB79-0121-45E1-92EE-72FCB7E4A62E}" destId="{51B309AC-F85C-4DF2-B466-B82BFF38A783}" srcOrd="0" destOrd="0" presId="urn:microsoft.com/office/officeart/2005/8/layout/vList2"/>
    <dgm:cxn modelId="{0830F761-20F6-4FD0-B8FF-58A2CE097D13}" srcId="{9D6F4F38-927D-4C6C-B5ED-8E861BB8ABD9}" destId="{395FFB79-0121-45E1-92EE-72FCB7E4A62E}" srcOrd="3" destOrd="0" parTransId="{34D660EB-ADDE-4A5E-8610-9E87B20D0CE3}" sibTransId="{F6163AD0-2BC8-4C42-99B8-D30B9EAD1028}"/>
    <dgm:cxn modelId="{4636C663-5117-4718-96B9-D91DA0DAF2BB}" type="presOf" srcId="{9D6F4F38-927D-4C6C-B5ED-8E861BB8ABD9}" destId="{B257A3BE-96C9-4B70-8054-287D44EF9F23}" srcOrd="0" destOrd="0" presId="urn:microsoft.com/office/officeart/2005/8/layout/vList2"/>
    <dgm:cxn modelId="{1126A04D-F92B-4A2B-9630-57C120419AD3}" srcId="{9D6F4F38-927D-4C6C-B5ED-8E861BB8ABD9}" destId="{3EED2F8F-10BD-46D8-9E0D-D0B1F4F02F6D}" srcOrd="1" destOrd="0" parTransId="{8752914F-48E6-4D0D-A0B8-05607947FD41}" sibTransId="{848C809C-D6CC-4DF3-8B6B-E3C69078C6FD}"/>
    <dgm:cxn modelId="{C168EE90-0693-4317-BBE8-762FAE04592A}" srcId="{9D6F4F38-927D-4C6C-B5ED-8E861BB8ABD9}" destId="{0141DE8C-1A36-465C-AB51-7ABC0B542002}" srcOrd="2" destOrd="0" parTransId="{F83120BE-6BCB-43E9-ADC3-DBF9E7B44AC1}" sibTransId="{60CC8CAB-D369-434E-88E6-51B36E6D08BD}"/>
    <dgm:cxn modelId="{60AC9EBA-8A9B-49D8-BE54-DF4003910C9F}" srcId="{9D6F4F38-927D-4C6C-B5ED-8E861BB8ABD9}" destId="{56B9F098-BA15-438F-A012-8858E59CF484}" srcOrd="0" destOrd="0" parTransId="{4B743DC0-143A-4CD1-8616-0B93C8C73726}" sibTransId="{34A7A6FA-93B3-4DA7-8352-C61952D23BC4}"/>
    <dgm:cxn modelId="{712143C8-A32C-4104-8C46-EF0E96C73814}" type="presOf" srcId="{3EED2F8F-10BD-46D8-9E0D-D0B1F4F02F6D}" destId="{8ECEFA6E-CB80-45DD-B15F-4FA2182FF5B7}" srcOrd="0" destOrd="0" presId="urn:microsoft.com/office/officeart/2005/8/layout/vList2"/>
    <dgm:cxn modelId="{2F7A5AD2-E2D1-437A-9784-E48AEF06C744}" type="presOf" srcId="{56B9F098-BA15-438F-A012-8858E59CF484}" destId="{A114269A-8BC8-4EAE-8C99-EB5C1CB19AF6}" srcOrd="0" destOrd="0" presId="urn:microsoft.com/office/officeart/2005/8/layout/vList2"/>
    <dgm:cxn modelId="{DE170BE9-7CA9-4403-BDA0-7A581C6BBDED}" type="presOf" srcId="{0141DE8C-1A36-465C-AB51-7ABC0B542002}" destId="{CF13A871-9CF4-4471-A3A7-740CA4B8987C}" srcOrd="0" destOrd="0" presId="urn:microsoft.com/office/officeart/2005/8/layout/vList2"/>
    <dgm:cxn modelId="{0B04A51D-E64C-47F6-9B01-8DF823FD6BBE}" type="presParOf" srcId="{B257A3BE-96C9-4B70-8054-287D44EF9F23}" destId="{A114269A-8BC8-4EAE-8C99-EB5C1CB19AF6}" srcOrd="0" destOrd="0" presId="urn:microsoft.com/office/officeart/2005/8/layout/vList2"/>
    <dgm:cxn modelId="{E1165513-2AC6-443D-8B66-41EED8888AF0}" type="presParOf" srcId="{B257A3BE-96C9-4B70-8054-287D44EF9F23}" destId="{788C7497-835F-4B78-BD9C-14B84F1D53D8}" srcOrd="1" destOrd="0" presId="urn:microsoft.com/office/officeart/2005/8/layout/vList2"/>
    <dgm:cxn modelId="{3297A19A-C21D-40A3-B9FC-0DAAA6A9EE6A}" type="presParOf" srcId="{B257A3BE-96C9-4B70-8054-287D44EF9F23}" destId="{8ECEFA6E-CB80-45DD-B15F-4FA2182FF5B7}" srcOrd="2" destOrd="0" presId="urn:microsoft.com/office/officeart/2005/8/layout/vList2"/>
    <dgm:cxn modelId="{279F5238-5729-4835-9D47-EF0C6DC0E7A0}" type="presParOf" srcId="{B257A3BE-96C9-4B70-8054-287D44EF9F23}" destId="{CE5A3C1A-EF65-480C-B2A9-0157BE409D92}" srcOrd="3" destOrd="0" presId="urn:microsoft.com/office/officeart/2005/8/layout/vList2"/>
    <dgm:cxn modelId="{099B2FC3-9FF2-4D20-A79B-59A8B63F67FF}" type="presParOf" srcId="{B257A3BE-96C9-4B70-8054-287D44EF9F23}" destId="{CF13A871-9CF4-4471-A3A7-740CA4B8987C}" srcOrd="4" destOrd="0" presId="urn:microsoft.com/office/officeart/2005/8/layout/vList2"/>
    <dgm:cxn modelId="{B8416AD2-4CCB-47F0-AD28-F795BD777CF1}" type="presParOf" srcId="{B257A3BE-96C9-4B70-8054-287D44EF9F23}" destId="{020D4883-3689-450D-ACD2-24DDC0565A52}" srcOrd="5" destOrd="0" presId="urn:microsoft.com/office/officeart/2005/8/layout/vList2"/>
    <dgm:cxn modelId="{6C1B70CA-B3ED-4877-8DB3-EED4628F3B6B}" type="presParOf" srcId="{B257A3BE-96C9-4B70-8054-287D44EF9F23}" destId="{51B309AC-F85C-4DF2-B466-B82BFF38A78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0261D1-8683-44FB-A896-1267E7CF3F2F}" type="doc">
      <dgm:prSet loTypeId="urn:microsoft.com/office/officeart/2005/8/layout/vList2" loCatId="list" qsTypeId="urn:microsoft.com/office/officeart/2005/8/quickstyle/simple1" qsCatId="simple" csTypeId="urn:microsoft.com/office/officeart/2005/8/colors/accent2_3" csCatId="accent2"/>
      <dgm:spPr/>
      <dgm:t>
        <a:bodyPr/>
        <a:lstStyle/>
        <a:p>
          <a:endParaRPr lang="en-US"/>
        </a:p>
      </dgm:t>
    </dgm:pt>
    <dgm:pt modelId="{DD24F34A-2FDE-4204-B797-AB636F06CC16}">
      <dgm:prSet/>
      <dgm:spPr/>
      <dgm:t>
        <a:bodyPr/>
        <a:lstStyle/>
        <a:p>
          <a:r>
            <a:rPr lang="en-GB" baseline="0"/>
            <a:t>Skips large chunks of data to speed up scans</a:t>
          </a:r>
          <a:endParaRPr lang="en-US"/>
        </a:p>
      </dgm:t>
    </dgm:pt>
    <dgm:pt modelId="{6DAE38D5-0318-4CD4-95B7-7E197322858E}" type="parTrans" cxnId="{F3934850-AF63-4BE6-8728-DF14045A6933}">
      <dgm:prSet/>
      <dgm:spPr/>
      <dgm:t>
        <a:bodyPr/>
        <a:lstStyle/>
        <a:p>
          <a:endParaRPr lang="en-US"/>
        </a:p>
      </dgm:t>
    </dgm:pt>
    <dgm:pt modelId="{717C0D2B-0138-461C-991E-3A41F7F358D7}" type="sibTrans" cxnId="{F3934850-AF63-4BE6-8728-DF14045A6933}">
      <dgm:prSet/>
      <dgm:spPr/>
      <dgm:t>
        <a:bodyPr/>
        <a:lstStyle/>
        <a:p>
          <a:endParaRPr lang="en-US"/>
        </a:p>
      </dgm:t>
    </dgm:pt>
    <dgm:pt modelId="{E170C501-A6D3-4756-9E9B-1A8C60F78DAA}">
      <dgm:prSet/>
      <dgm:spPr/>
      <dgm:t>
        <a:bodyPr/>
        <a:lstStyle/>
        <a:p>
          <a:r>
            <a:rPr lang="en-GB" baseline="0"/>
            <a:t>Each partition in a columnstore index is broken into segments</a:t>
          </a:r>
          <a:endParaRPr lang="en-US"/>
        </a:p>
      </dgm:t>
    </dgm:pt>
    <dgm:pt modelId="{D1401973-58DE-450B-B1F2-9AD82851A906}" type="parTrans" cxnId="{FB96234F-8FD5-48C7-850E-9C3B4348D902}">
      <dgm:prSet/>
      <dgm:spPr/>
      <dgm:t>
        <a:bodyPr/>
        <a:lstStyle/>
        <a:p>
          <a:endParaRPr lang="en-US"/>
        </a:p>
      </dgm:t>
    </dgm:pt>
    <dgm:pt modelId="{4889C2E3-45B9-4DA1-B18F-1839F0C699A3}" type="sibTrans" cxnId="{FB96234F-8FD5-48C7-850E-9C3B4348D902}">
      <dgm:prSet/>
      <dgm:spPr/>
      <dgm:t>
        <a:bodyPr/>
        <a:lstStyle/>
        <a:p>
          <a:endParaRPr lang="en-US"/>
        </a:p>
      </dgm:t>
    </dgm:pt>
    <dgm:pt modelId="{C63C75A0-B6C8-47CF-A023-B271FEDFDA6D}">
      <dgm:prSet/>
      <dgm:spPr/>
      <dgm:t>
        <a:bodyPr/>
        <a:lstStyle/>
        <a:p>
          <a:r>
            <a:rPr lang="en-GB" baseline="0" dirty="0"/>
            <a:t>Each segment has metadata that stores the minimum and maximum value of each column for the segment</a:t>
          </a:r>
          <a:endParaRPr lang="en-US" dirty="0"/>
        </a:p>
      </dgm:t>
    </dgm:pt>
    <dgm:pt modelId="{162CF4E7-5C67-4DEC-A00E-D13EEF9A3702}" type="parTrans" cxnId="{9CE992EE-02AB-485A-933C-8EA9D04EDCE4}">
      <dgm:prSet/>
      <dgm:spPr/>
      <dgm:t>
        <a:bodyPr/>
        <a:lstStyle/>
        <a:p>
          <a:endParaRPr lang="en-US"/>
        </a:p>
      </dgm:t>
    </dgm:pt>
    <dgm:pt modelId="{06A48F08-C4ED-4F3B-B70F-389C9FEBA4EB}" type="sibTrans" cxnId="{9CE992EE-02AB-485A-933C-8EA9D04EDCE4}">
      <dgm:prSet/>
      <dgm:spPr/>
      <dgm:t>
        <a:bodyPr/>
        <a:lstStyle/>
        <a:p>
          <a:endParaRPr lang="en-US"/>
        </a:p>
      </dgm:t>
    </dgm:pt>
    <dgm:pt modelId="{0E2C764B-954D-404F-9151-B550ED5DE54D}">
      <dgm:prSet/>
      <dgm:spPr/>
      <dgm:t>
        <a:bodyPr/>
        <a:lstStyle/>
        <a:p>
          <a:r>
            <a:rPr lang="en-GB" baseline="0"/>
            <a:t>The storage engine checks filter conditions against the metadata</a:t>
          </a:r>
          <a:endParaRPr lang="en-US"/>
        </a:p>
      </dgm:t>
    </dgm:pt>
    <dgm:pt modelId="{DAEEF4E9-80C3-4F21-9333-83B90855E058}" type="parTrans" cxnId="{6E27B6A1-10D9-457F-9455-1B3178457EC8}">
      <dgm:prSet/>
      <dgm:spPr/>
      <dgm:t>
        <a:bodyPr/>
        <a:lstStyle/>
        <a:p>
          <a:endParaRPr lang="en-US"/>
        </a:p>
      </dgm:t>
    </dgm:pt>
    <dgm:pt modelId="{5A244BD5-5375-47FC-B78E-89268F6BED71}" type="sibTrans" cxnId="{6E27B6A1-10D9-457F-9455-1B3178457EC8}">
      <dgm:prSet/>
      <dgm:spPr/>
      <dgm:t>
        <a:bodyPr/>
        <a:lstStyle/>
        <a:p>
          <a:endParaRPr lang="en-US"/>
        </a:p>
      </dgm:t>
    </dgm:pt>
    <dgm:pt modelId="{6861FA53-6425-4579-B7E1-67FC6E784372}">
      <dgm:prSet/>
      <dgm:spPr/>
      <dgm:t>
        <a:bodyPr/>
        <a:lstStyle/>
        <a:p>
          <a:r>
            <a:rPr lang="en-GB" baseline="0"/>
            <a:t>If it detects no rows that qualify, it skips the entire segment without reading it from disk</a:t>
          </a:r>
          <a:endParaRPr lang="en-US"/>
        </a:p>
      </dgm:t>
    </dgm:pt>
    <dgm:pt modelId="{2E058746-3556-4E85-A19E-34DB905C87F5}" type="parTrans" cxnId="{394E80A1-C571-41B9-A2EA-D26D9ADF2FE5}">
      <dgm:prSet/>
      <dgm:spPr/>
      <dgm:t>
        <a:bodyPr/>
        <a:lstStyle/>
        <a:p>
          <a:endParaRPr lang="en-US"/>
        </a:p>
      </dgm:t>
    </dgm:pt>
    <dgm:pt modelId="{4682EA64-DF13-40D0-954E-BEB5A3176C08}" type="sibTrans" cxnId="{394E80A1-C571-41B9-A2EA-D26D9ADF2FE5}">
      <dgm:prSet/>
      <dgm:spPr/>
      <dgm:t>
        <a:bodyPr/>
        <a:lstStyle/>
        <a:p>
          <a:endParaRPr lang="en-US"/>
        </a:p>
      </dgm:t>
    </dgm:pt>
    <dgm:pt modelId="{2E10EE05-8367-4A33-A2CF-6CD6D50DD5DB}" type="pres">
      <dgm:prSet presAssocID="{580261D1-8683-44FB-A896-1267E7CF3F2F}" presName="linear" presStyleCnt="0">
        <dgm:presLayoutVars>
          <dgm:animLvl val="lvl"/>
          <dgm:resizeHandles val="exact"/>
        </dgm:presLayoutVars>
      </dgm:prSet>
      <dgm:spPr/>
    </dgm:pt>
    <dgm:pt modelId="{E6B0FB22-6185-4D28-B145-05E96FEF5204}" type="pres">
      <dgm:prSet presAssocID="{DD24F34A-2FDE-4204-B797-AB636F06CC16}" presName="parentText" presStyleLbl="node1" presStyleIdx="0" presStyleCnt="5">
        <dgm:presLayoutVars>
          <dgm:chMax val="0"/>
          <dgm:bulletEnabled val="1"/>
        </dgm:presLayoutVars>
      </dgm:prSet>
      <dgm:spPr/>
    </dgm:pt>
    <dgm:pt modelId="{2056778E-DC66-4268-9D78-A1C954A0BEAE}" type="pres">
      <dgm:prSet presAssocID="{717C0D2B-0138-461C-991E-3A41F7F358D7}" presName="spacer" presStyleCnt="0"/>
      <dgm:spPr/>
    </dgm:pt>
    <dgm:pt modelId="{2BF3DD4D-FED3-4425-98EA-B3195D2F4915}" type="pres">
      <dgm:prSet presAssocID="{E170C501-A6D3-4756-9E9B-1A8C60F78DAA}" presName="parentText" presStyleLbl="node1" presStyleIdx="1" presStyleCnt="5">
        <dgm:presLayoutVars>
          <dgm:chMax val="0"/>
          <dgm:bulletEnabled val="1"/>
        </dgm:presLayoutVars>
      </dgm:prSet>
      <dgm:spPr/>
    </dgm:pt>
    <dgm:pt modelId="{84979A0E-63E3-40FF-BFE0-C5FE0727DC19}" type="pres">
      <dgm:prSet presAssocID="{4889C2E3-45B9-4DA1-B18F-1839F0C699A3}" presName="spacer" presStyleCnt="0"/>
      <dgm:spPr/>
    </dgm:pt>
    <dgm:pt modelId="{F0464848-8084-4C9D-8094-369180F680C3}" type="pres">
      <dgm:prSet presAssocID="{C63C75A0-B6C8-47CF-A023-B271FEDFDA6D}" presName="parentText" presStyleLbl="node1" presStyleIdx="2" presStyleCnt="5">
        <dgm:presLayoutVars>
          <dgm:chMax val="0"/>
          <dgm:bulletEnabled val="1"/>
        </dgm:presLayoutVars>
      </dgm:prSet>
      <dgm:spPr/>
    </dgm:pt>
    <dgm:pt modelId="{4999DA7C-524D-4C14-8A46-902A3875F43A}" type="pres">
      <dgm:prSet presAssocID="{06A48F08-C4ED-4F3B-B70F-389C9FEBA4EB}" presName="spacer" presStyleCnt="0"/>
      <dgm:spPr/>
    </dgm:pt>
    <dgm:pt modelId="{9EB39F05-D929-4BA1-96D2-9B2E7467C177}" type="pres">
      <dgm:prSet presAssocID="{0E2C764B-954D-404F-9151-B550ED5DE54D}" presName="parentText" presStyleLbl="node1" presStyleIdx="3" presStyleCnt="5">
        <dgm:presLayoutVars>
          <dgm:chMax val="0"/>
          <dgm:bulletEnabled val="1"/>
        </dgm:presLayoutVars>
      </dgm:prSet>
      <dgm:spPr/>
    </dgm:pt>
    <dgm:pt modelId="{06B025AB-B7EA-462D-984D-43BFABE21551}" type="pres">
      <dgm:prSet presAssocID="{5A244BD5-5375-47FC-B78E-89268F6BED71}" presName="spacer" presStyleCnt="0"/>
      <dgm:spPr/>
    </dgm:pt>
    <dgm:pt modelId="{BF077D55-BB7B-48D4-8997-5CA49F28CD00}" type="pres">
      <dgm:prSet presAssocID="{6861FA53-6425-4579-B7E1-67FC6E784372}" presName="parentText" presStyleLbl="node1" presStyleIdx="4" presStyleCnt="5">
        <dgm:presLayoutVars>
          <dgm:chMax val="0"/>
          <dgm:bulletEnabled val="1"/>
        </dgm:presLayoutVars>
      </dgm:prSet>
      <dgm:spPr/>
    </dgm:pt>
  </dgm:ptLst>
  <dgm:cxnLst>
    <dgm:cxn modelId="{C4FFB227-5AC4-440F-814C-E125543E5253}" type="presOf" srcId="{E170C501-A6D3-4756-9E9B-1A8C60F78DAA}" destId="{2BF3DD4D-FED3-4425-98EA-B3195D2F4915}" srcOrd="0" destOrd="0" presId="urn:microsoft.com/office/officeart/2005/8/layout/vList2"/>
    <dgm:cxn modelId="{BCA1C365-CD68-4510-A938-B87E3B55A132}" type="presOf" srcId="{0E2C764B-954D-404F-9151-B550ED5DE54D}" destId="{9EB39F05-D929-4BA1-96D2-9B2E7467C177}" srcOrd="0" destOrd="0" presId="urn:microsoft.com/office/officeart/2005/8/layout/vList2"/>
    <dgm:cxn modelId="{EB05ED6D-D3A9-4B2F-ACD3-F8A59AB838F4}" type="presOf" srcId="{DD24F34A-2FDE-4204-B797-AB636F06CC16}" destId="{E6B0FB22-6185-4D28-B145-05E96FEF5204}" srcOrd="0" destOrd="0" presId="urn:microsoft.com/office/officeart/2005/8/layout/vList2"/>
    <dgm:cxn modelId="{FB96234F-8FD5-48C7-850E-9C3B4348D902}" srcId="{580261D1-8683-44FB-A896-1267E7CF3F2F}" destId="{E170C501-A6D3-4756-9E9B-1A8C60F78DAA}" srcOrd="1" destOrd="0" parTransId="{D1401973-58DE-450B-B1F2-9AD82851A906}" sibTransId="{4889C2E3-45B9-4DA1-B18F-1839F0C699A3}"/>
    <dgm:cxn modelId="{F3934850-AF63-4BE6-8728-DF14045A6933}" srcId="{580261D1-8683-44FB-A896-1267E7CF3F2F}" destId="{DD24F34A-2FDE-4204-B797-AB636F06CC16}" srcOrd="0" destOrd="0" parTransId="{6DAE38D5-0318-4CD4-95B7-7E197322858E}" sibTransId="{717C0D2B-0138-461C-991E-3A41F7F358D7}"/>
    <dgm:cxn modelId="{85EDD272-290B-4AFC-B91C-73016129C8CF}" type="presOf" srcId="{C63C75A0-B6C8-47CF-A023-B271FEDFDA6D}" destId="{F0464848-8084-4C9D-8094-369180F680C3}" srcOrd="0" destOrd="0" presId="urn:microsoft.com/office/officeart/2005/8/layout/vList2"/>
    <dgm:cxn modelId="{394E80A1-C571-41B9-A2EA-D26D9ADF2FE5}" srcId="{580261D1-8683-44FB-A896-1267E7CF3F2F}" destId="{6861FA53-6425-4579-B7E1-67FC6E784372}" srcOrd="4" destOrd="0" parTransId="{2E058746-3556-4E85-A19E-34DB905C87F5}" sibTransId="{4682EA64-DF13-40D0-954E-BEB5A3176C08}"/>
    <dgm:cxn modelId="{6E27B6A1-10D9-457F-9455-1B3178457EC8}" srcId="{580261D1-8683-44FB-A896-1267E7CF3F2F}" destId="{0E2C764B-954D-404F-9151-B550ED5DE54D}" srcOrd="3" destOrd="0" parTransId="{DAEEF4E9-80C3-4F21-9333-83B90855E058}" sibTransId="{5A244BD5-5375-47FC-B78E-89268F6BED71}"/>
    <dgm:cxn modelId="{CCF5C9BE-D29B-48BA-80B6-E737DEB26091}" type="presOf" srcId="{580261D1-8683-44FB-A896-1267E7CF3F2F}" destId="{2E10EE05-8367-4A33-A2CF-6CD6D50DD5DB}" srcOrd="0" destOrd="0" presId="urn:microsoft.com/office/officeart/2005/8/layout/vList2"/>
    <dgm:cxn modelId="{159225EB-3896-4D5F-8CC2-F4EF252167A4}" type="presOf" srcId="{6861FA53-6425-4579-B7E1-67FC6E784372}" destId="{BF077D55-BB7B-48D4-8997-5CA49F28CD00}" srcOrd="0" destOrd="0" presId="urn:microsoft.com/office/officeart/2005/8/layout/vList2"/>
    <dgm:cxn modelId="{9CE992EE-02AB-485A-933C-8EA9D04EDCE4}" srcId="{580261D1-8683-44FB-A896-1267E7CF3F2F}" destId="{C63C75A0-B6C8-47CF-A023-B271FEDFDA6D}" srcOrd="2" destOrd="0" parTransId="{162CF4E7-5C67-4DEC-A00E-D13EEF9A3702}" sibTransId="{06A48F08-C4ED-4F3B-B70F-389C9FEBA4EB}"/>
    <dgm:cxn modelId="{A6F185CD-7B44-4009-A296-612E9510A65A}" type="presParOf" srcId="{2E10EE05-8367-4A33-A2CF-6CD6D50DD5DB}" destId="{E6B0FB22-6185-4D28-B145-05E96FEF5204}" srcOrd="0" destOrd="0" presId="urn:microsoft.com/office/officeart/2005/8/layout/vList2"/>
    <dgm:cxn modelId="{599CB028-C3B9-4C29-9B3B-1CC3497262AE}" type="presParOf" srcId="{2E10EE05-8367-4A33-A2CF-6CD6D50DD5DB}" destId="{2056778E-DC66-4268-9D78-A1C954A0BEAE}" srcOrd="1" destOrd="0" presId="urn:microsoft.com/office/officeart/2005/8/layout/vList2"/>
    <dgm:cxn modelId="{B649C41C-36D3-40AE-BBFA-949C2308F9EF}" type="presParOf" srcId="{2E10EE05-8367-4A33-A2CF-6CD6D50DD5DB}" destId="{2BF3DD4D-FED3-4425-98EA-B3195D2F4915}" srcOrd="2" destOrd="0" presId="urn:microsoft.com/office/officeart/2005/8/layout/vList2"/>
    <dgm:cxn modelId="{C7BBC1DB-7D62-4A1A-AA68-1290B7DE148E}" type="presParOf" srcId="{2E10EE05-8367-4A33-A2CF-6CD6D50DD5DB}" destId="{84979A0E-63E3-40FF-BFE0-C5FE0727DC19}" srcOrd="3" destOrd="0" presId="urn:microsoft.com/office/officeart/2005/8/layout/vList2"/>
    <dgm:cxn modelId="{14BB642D-B69E-4E42-8BA5-E981EC8B0EC4}" type="presParOf" srcId="{2E10EE05-8367-4A33-A2CF-6CD6D50DD5DB}" destId="{F0464848-8084-4C9D-8094-369180F680C3}" srcOrd="4" destOrd="0" presId="urn:microsoft.com/office/officeart/2005/8/layout/vList2"/>
    <dgm:cxn modelId="{DE38F3FE-A156-4556-86B0-5BC33315428A}" type="presParOf" srcId="{2E10EE05-8367-4A33-A2CF-6CD6D50DD5DB}" destId="{4999DA7C-524D-4C14-8A46-902A3875F43A}" srcOrd="5" destOrd="0" presId="urn:microsoft.com/office/officeart/2005/8/layout/vList2"/>
    <dgm:cxn modelId="{606BCF91-443D-4018-AEF5-A952F63921DA}" type="presParOf" srcId="{2E10EE05-8367-4A33-A2CF-6CD6D50DD5DB}" destId="{9EB39F05-D929-4BA1-96D2-9B2E7467C177}" srcOrd="6" destOrd="0" presId="urn:microsoft.com/office/officeart/2005/8/layout/vList2"/>
    <dgm:cxn modelId="{0DF20738-52DC-48FA-A3C3-1FB05F9EBBE2}" type="presParOf" srcId="{2E10EE05-8367-4A33-A2CF-6CD6D50DD5DB}" destId="{06B025AB-B7EA-462D-984D-43BFABE21551}" srcOrd="7" destOrd="0" presId="urn:microsoft.com/office/officeart/2005/8/layout/vList2"/>
    <dgm:cxn modelId="{F2767507-21A7-4B24-AE81-9DAAC0DE3006}" type="presParOf" srcId="{2E10EE05-8367-4A33-A2CF-6CD6D50DD5DB}" destId="{BF077D55-BB7B-48D4-8997-5CA49F28CD0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4FA771-D668-45EB-B647-B00D0D56BFB2}" type="doc">
      <dgm:prSet loTypeId="urn:microsoft.com/office/officeart/2005/8/layout/hList1" loCatId="list" qsTypeId="urn:microsoft.com/office/officeart/2005/8/quickstyle/3d2" qsCatId="3D" csTypeId="urn:microsoft.com/office/officeart/2005/8/colors/accent0_3" csCatId="mainScheme" phldr="1"/>
      <dgm:spPr/>
      <dgm:t>
        <a:bodyPr/>
        <a:lstStyle/>
        <a:p>
          <a:endParaRPr lang="en-US"/>
        </a:p>
      </dgm:t>
    </dgm:pt>
    <dgm:pt modelId="{736C9FE5-66BF-41E6-99A6-A581B48C9793}">
      <dgm:prSet/>
      <dgm:spPr/>
      <dgm:t>
        <a:bodyPr/>
        <a:lstStyle/>
        <a:p>
          <a:r>
            <a:rPr lang="en-GB" baseline="0" dirty="0"/>
            <a:t>Page compressed b-tree like a row store</a:t>
          </a:r>
          <a:endParaRPr lang="en-US" dirty="0"/>
        </a:p>
      </dgm:t>
    </dgm:pt>
    <dgm:pt modelId="{2844B4D7-6CDD-4B0F-8061-98FF1A7B29C4}" type="parTrans" cxnId="{441B9512-7C5A-4D95-8027-2B3C1BB92CF5}">
      <dgm:prSet/>
      <dgm:spPr/>
      <dgm:t>
        <a:bodyPr/>
        <a:lstStyle/>
        <a:p>
          <a:endParaRPr lang="en-US"/>
        </a:p>
      </dgm:t>
    </dgm:pt>
    <dgm:pt modelId="{ABBFDFC9-E49D-4556-97F2-5B605971AD7B}" type="sibTrans" cxnId="{441B9512-7C5A-4D95-8027-2B3C1BB92CF5}">
      <dgm:prSet/>
      <dgm:spPr/>
      <dgm:t>
        <a:bodyPr/>
        <a:lstStyle/>
        <a:p>
          <a:endParaRPr lang="en-US"/>
        </a:p>
      </dgm:t>
    </dgm:pt>
    <dgm:pt modelId="{47CAE50A-0719-4297-BA8A-3D1A524F61AC}">
      <dgm:prSet/>
      <dgm:spPr/>
      <dgm:t>
        <a:bodyPr/>
        <a:lstStyle/>
        <a:p>
          <a:r>
            <a:rPr lang="en-GB" baseline="0"/>
            <a:t>B-tree on unique integer row </a:t>
          </a:r>
          <a:r>
            <a:rPr lang="en-GB" u="sng" baseline="0"/>
            <a:t>ID</a:t>
          </a:r>
          <a:endParaRPr lang="en-US"/>
        </a:p>
      </dgm:t>
    </dgm:pt>
    <dgm:pt modelId="{B164D468-360F-4CD7-9932-3055DAF1853E}" type="parTrans" cxnId="{9D568764-FC41-424A-8EDF-DBD3EBDC23C2}">
      <dgm:prSet/>
      <dgm:spPr/>
      <dgm:t>
        <a:bodyPr/>
        <a:lstStyle/>
        <a:p>
          <a:endParaRPr lang="en-US"/>
        </a:p>
      </dgm:t>
    </dgm:pt>
    <dgm:pt modelId="{6DBC6800-80E5-4B32-B555-7C32C9C65506}" type="sibTrans" cxnId="{9D568764-FC41-424A-8EDF-DBD3EBDC23C2}">
      <dgm:prSet/>
      <dgm:spPr/>
      <dgm:t>
        <a:bodyPr/>
        <a:lstStyle/>
        <a:p>
          <a:endParaRPr lang="en-US"/>
        </a:p>
      </dgm:t>
    </dgm:pt>
    <dgm:pt modelId="{D4EFA212-B897-4E90-A66D-56D4F8D40440}">
      <dgm:prSet/>
      <dgm:spPr/>
      <dgm:t>
        <a:bodyPr/>
        <a:lstStyle/>
        <a:p>
          <a:r>
            <a:rPr lang="en-GB" baseline="0"/>
            <a:t>Matches user columns defined in the CCI</a:t>
          </a:r>
          <a:endParaRPr lang="en-US"/>
        </a:p>
      </dgm:t>
    </dgm:pt>
    <dgm:pt modelId="{27D462BD-49EB-45B3-A8CF-C9A8960336FF}" type="parTrans" cxnId="{B06AFAC3-F677-4389-8AD6-5E8ECDD101FA}">
      <dgm:prSet/>
      <dgm:spPr/>
      <dgm:t>
        <a:bodyPr/>
        <a:lstStyle/>
        <a:p>
          <a:endParaRPr lang="en-US"/>
        </a:p>
      </dgm:t>
    </dgm:pt>
    <dgm:pt modelId="{F1418604-5A89-4884-B5E1-6E13AF687649}" type="sibTrans" cxnId="{B06AFAC3-F677-4389-8AD6-5E8ECDD101FA}">
      <dgm:prSet/>
      <dgm:spPr/>
      <dgm:t>
        <a:bodyPr/>
        <a:lstStyle/>
        <a:p>
          <a:endParaRPr lang="en-US"/>
        </a:p>
      </dgm:t>
    </dgm:pt>
    <dgm:pt modelId="{C8D313A1-79A1-4D42-B675-D1FA5066A226}">
      <dgm:prSet/>
      <dgm:spPr/>
      <dgm:t>
        <a:bodyPr/>
        <a:lstStyle/>
        <a:p>
          <a:r>
            <a:rPr lang="en-GB" baseline="0"/>
            <a:t>Aligned to underlying CCI partition</a:t>
          </a:r>
          <a:endParaRPr lang="en-US"/>
        </a:p>
      </dgm:t>
    </dgm:pt>
    <dgm:pt modelId="{87D6D349-4C36-47EC-A862-0A8E5E9F825F}" type="parTrans" cxnId="{262F9AD7-972B-4CB8-8990-1B62906265DC}">
      <dgm:prSet/>
      <dgm:spPr/>
      <dgm:t>
        <a:bodyPr/>
        <a:lstStyle/>
        <a:p>
          <a:endParaRPr lang="en-US"/>
        </a:p>
      </dgm:t>
    </dgm:pt>
    <dgm:pt modelId="{9817420E-7C7B-41F7-AE51-00D218198796}" type="sibTrans" cxnId="{262F9AD7-972B-4CB8-8990-1B62906265DC}">
      <dgm:prSet/>
      <dgm:spPr/>
      <dgm:t>
        <a:bodyPr/>
        <a:lstStyle/>
        <a:p>
          <a:endParaRPr lang="en-US"/>
        </a:p>
      </dgm:t>
    </dgm:pt>
    <dgm:pt modelId="{6BDCA9BE-412F-4E1C-BAC6-51BDC303DEA1}">
      <dgm:prSet/>
      <dgm:spPr/>
      <dgm:t>
        <a:bodyPr/>
        <a:lstStyle/>
        <a:p>
          <a:r>
            <a:rPr lang="en-GB" baseline="0"/>
            <a:t>Created only if needed</a:t>
          </a:r>
          <a:endParaRPr lang="en-US"/>
        </a:p>
      </dgm:t>
    </dgm:pt>
    <dgm:pt modelId="{32CA5D78-8371-4EB9-AA9A-B86B9570CA99}" type="parTrans" cxnId="{DAB9F6BC-54FE-47C5-AC06-06314A52FA98}">
      <dgm:prSet/>
      <dgm:spPr/>
      <dgm:t>
        <a:bodyPr/>
        <a:lstStyle/>
        <a:p>
          <a:endParaRPr lang="en-US"/>
        </a:p>
      </dgm:t>
    </dgm:pt>
    <dgm:pt modelId="{23394D17-8FE4-47E2-94BC-05E9F49DC022}" type="sibTrans" cxnId="{DAB9F6BC-54FE-47C5-AC06-06314A52FA98}">
      <dgm:prSet/>
      <dgm:spPr/>
      <dgm:t>
        <a:bodyPr/>
        <a:lstStyle/>
        <a:p>
          <a:endParaRPr lang="en-US"/>
        </a:p>
      </dgm:t>
    </dgm:pt>
    <dgm:pt modelId="{AD997794-E033-4346-9CCA-C4ACE0B46A75}" type="pres">
      <dgm:prSet presAssocID="{F14FA771-D668-45EB-B647-B00D0D56BFB2}" presName="Name0" presStyleCnt="0">
        <dgm:presLayoutVars>
          <dgm:dir/>
          <dgm:animLvl val="lvl"/>
          <dgm:resizeHandles val="exact"/>
        </dgm:presLayoutVars>
      </dgm:prSet>
      <dgm:spPr/>
    </dgm:pt>
    <dgm:pt modelId="{CF7DB294-5D32-4ABD-B011-ABE2AD95A9CD}" type="pres">
      <dgm:prSet presAssocID="{736C9FE5-66BF-41E6-99A6-A581B48C9793}" presName="composite" presStyleCnt="0"/>
      <dgm:spPr/>
    </dgm:pt>
    <dgm:pt modelId="{AC9187F7-93B3-4438-B92F-8F99E3C0C00D}" type="pres">
      <dgm:prSet presAssocID="{736C9FE5-66BF-41E6-99A6-A581B48C9793}" presName="parTx" presStyleLbl="alignNode1" presStyleIdx="0" presStyleCnt="1">
        <dgm:presLayoutVars>
          <dgm:chMax val="0"/>
          <dgm:chPref val="0"/>
          <dgm:bulletEnabled val="1"/>
        </dgm:presLayoutVars>
      </dgm:prSet>
      <dgm:spPr/>
    </dgm:pt>
    <dgm:pt modelId="{79F9ED0E-0A96-41D0-9B75-D58F9B63BF67}" type="pres">
      <dgm:prSet presAssocID="{736C9FE5-66BF-41E6-99A6-A581B48C9793}" presName="desTx" presStyleLbl="alignAccFollowNode1" presStyleIdx="0" presStyleCnt="1">
        <dgm:presLayoutVars>
          <dgm:bulletEnabled val="1"/>
        </dgm:presLayoutVars>
      </dgm:prSet>
      <dgm:spPr/>
    </dgm:pt>
  </dgm:ptLst>
  <dgm:cxnLst>
    <dgm:cxn modelId="{441B9512-7C5A-4D95-8027-2B3C1BB92CF5}" srcId="{F14FA771-D668-45EB-B647-B00D0D56BFB2}" destId="{736C9FE5-66BF-41E6-99A6-A581B48C9793}" srcOrd="0" destOrd="0" parTransId="{2844B4D7-6CDD-4B0F-8061-98FF1A7B29C4}" sibTransId="{ABBFDFC9-E49D-4556-97F2-5B605971AD7B}"/>
    <dgm:cxn modelId="{DE3B6227-02D3-4915-915C-8ACC84356F22}" type="presOf" srcId="{6BDCA9BE-412F-4E1C-BAC6-51BDC303DEA1}" destId="{79F9ED0E-0A96-41D0-9B75-D58F9B63BF67}" srcOrd="0" destOrd="3" presId="urn:microsoft.com/office/officeart/2005/8/layout/hList1"/>
    <dgm:cxn modelId="{87C23B40-F32B-48D1-AE3C-B424FF43AF5D}" type="presOf" srcId="{F14FA771-D668-45EB-B647-B00D0D56BFB2}" destId="{AD997794-E033-4346-9CCA-C4ACE0B46A75}" srcOrd="0" destOrd="0" presId="urn:microsoft.com/office/officeart/2005/8/layout/hList1"/>
    <dgm:cxn modelId="{9D568764-FC41-424A-8EDF-DBD3EBDC23C2}" srcId="{736C9FE5-66BF-41E6-99A6-A581B48C9793}" destId="{47CAE50A-0719-4297-BA8A-3D1A524F61AC}" srcOrd="0" destOrd="0" parTransId="{B164D468-360F-4CD7-9932-3055DAF1853E}" sibTransId="{6DBC6800-80E5-4B32-B555-7C32C9C65506}"/>
    <dgm:cxn modelId="{60F30392-B20E-4CE4-8BE4-9B59DB1767EB}" type="presOf" srcId="{D4EFA212-B897-4E90-A66D-56D4F8D40440}" destId="{79F9ED0E-0A96-41D0-9B75-D58F9B63BF67}" srcOrd="0" destOrd="1" presId="urn:microsoft.com/office/officeart/2005/8/layout/hList1"/>
    <dgm:cxn modelId="{DAB9F6BC-54FE-47C5-AC06-06314A52FA98}" srcId="{736C9FE5-66BF-41E6-99A6-A581B48C9793}" destId="{6BDCA9BE-412F-4E1C-BAC6-51BDC303DEA1}" srcOrd="3" destOrd="0" parTransId="{32CA5D78-8371-4EB9-AA9A-B86B9570CA99}" sibTransId="{23394D17-8FE4-47E2-94BC-05E9F49DC022}"/>
    <dgm:cxn modelId="{B06AFAC3-F677-4389-8AD6-5E8ECDD101FA}" srcId="{736C9FE5-66BF-41E6-99A6-A581B48C9793}" destId="{D4EFA212-B897-4E90-A66D-56D4F8D40440}" srcOrd="1" destOrd="0" parTransId="{27D462BD-49EB-45B3-A8CF-C9A8960336FF}" sibTransId="{F1418604-5A89-4884-B5E1-6E13AF687649}"/>
    <dgm:cxn modelId="{069E45C4-75BC-4E3F-A30B-6F5A1E1575EC}" type="presOf" srcId="{C8D313A1-79A1-4D42-B675-D1FA5066A226}" destId="{79F9ED0E-0A96-41D0-9B75-D58F9B63BF67}" srcOrd="0" destOrd="2" presId="urn:microsoft.com/office/officeart/2005/8/layout/hList1"/>
    <dgm:cxn modelId="{262F9AD7-972B-4CB8-8990-1B62906265DC}" srcId="{736C9FE5-66BF-41E6-99A6-A581B48C9793}" destId="{C8D313A1-79A1-4D42-B675-D1FA5066A226}" srcOrd="2" destOrd="0" parTransId="{87D6D349-4C36-47EC-A862-0A8E5E9F825F}" sibTransId="{9817420E-7C7B-41F7-AE51-00D218198796}"/>
    <dgm:cxn modelId="{C7B660E0-35DC-417B-82E2-E241B7337673}" type="presOf" srcId="{47CAE50A-0719-4297-BA8A-3D1A524F61AC}" destId="{79F9ED0E-0A96-41D0-9B75-D58F9B63BF67}" srcOrd="0" destOrd="0" presId="urn:microsoft.com/office/officeart/2005/8/layout/hList1"/>
    <dgm:cxn modelId="{7471E2ED-64E8-45D0-B222-EDAE66294ADC}" type="presOf" srcId="{736C9FE5-66BF-41E6-99A6-A581B48C9793}" destId="{AC9187F7-93B3-4438-B92F-8F99E3C0C00D}" srcOrd="0" destOrd="0" presId="urn:microsoft.com/office/officeart/2005/8/layout/hList1"/>
    <dgm:cxn modelId="{FE2B4ABD-9EBB-4701-A143-ACEC7EF0A23E}" type="presParOf" srcId="{AD997794-E033-4346-9CCA-C4ACE0B46A75}" destId="{CF7DB294-5D32-4ABD-B011-ABE2AD95A9CD}" srcOrd="0" destOrd="0" presId="urn:microsoft.com/office/officeart/2005/8/layout/hList1"/>
    <dgm:cxn modelId="{700FB6E9-C4C3-4710-BF96-456B48E6C2DD}" type="presParOf" srcId="{CF7DB294-5D32-4ABD-B011-ABE2AD95A9CD}" destId="{AC9187F7-93B3-4438-B92F-8F99E3C0C00D}" srcOrd="0" destOrd="0" presId="urn:microsoft.com/office/officeart/2005/8/layout/hList1"/>
    <dgm:cxn modelId="{656796B6-5676-42EA-9FFD-308B05110046}" type="presParOf" srcId="{CF7DB294-5D32-4ABD-B011-ABE2AD95A9CD}" destId="{79F9ED0E-0A96-41D0-9B75-D58F9B63BF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505C4D-5E76-4845-B876-36F2A38D6032}"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D507201-B680-46DC-8333-23AD8B4A8A8E}">
      <dgm:prSet/>
      <dgm:spPr/>
      <dgm:t>
        <a:bodyPr/>
        <a:lstStyle/>
        <a:p>
          <a:r>
            <a:rPr lang="en-GB" baseline="0"/>
            <a:t>High volume DML operations</a:t>
          </a:r>
          <a:endParaRPr lang="en-US"/>
        </a:p>
      </dgm:t>
    </dgm:pt>
    <dgm:pt modelId="{E7D209FB-0C38-4EF8-AFC5-0BC9E2212AFA}" type="parTrans" cxnId="{DF395B79-06A6-4F5A-B24F-9EA790CF15D7}">
      <dgm:prSet/>
      <dgm:spPr/>
      <dgm:t>
        <a:bodyPr/>
        <a:lstStyle/>
        <a:p>
          <a:endParaRPr lang="en-US"/>
        </a:p>
      </dgm:t>
    </dgm:pt>
    <dgm:pt modelId="{EEE0D907-A07D-4284-84DC-AAB2AF7823D7}" type="sibTrans" cxnId="{DF395B79-06A6-4F5A-B24F-9EA790CF15D7}">
      <dgm:prSet/>
      <dgm:spPr/>
      <dgm:t>
        <a:bodyPr/>
        <a:lstStyle/>
        <a:p>
          <a:endParaRPr lang="en-US"/>
        </a:p>
      </dgm:t>
    </dgm:pt>
    <dgm:pt modelId="{A12D4BE6-C50B-4925-9CB4-F4E96D5D42C3}">
      <dgm:prSet/>
      <dgm:spPr/>
      <dgm:t>
        <a:bodyPr/>
        <a:lstStyle/>
        <a:p>
          <a:r>
            <a:rPr lang="en-GB" baseline="0"/>
            <a:t>Deleting a row</a:t>
          </a:r>
          <a:endParaRPr lang="en-US"/>
        </a:p>
      </dgm:t>
    </dgm:pt>
    <dgm:pt modelId="{E1D043F5-AAC5-4779-BC30-95FCF063D83A}" type="parTrans" cxnId="{C73F7879-FE77-46F2-B768-0047761AC61C}">
      <dgm:prSet/>
      <dgm:spPr/>
      <dgm:t>
        <a:bodyPr/>
        <a:lstStyle/>
        <a:p>
          <a:endParaRPr lang="en-US"/>
        </a:p>
      </dgm:t>
    </dgm:pt>
    <dgm:pt modelId="{CF0804AB-0D63-4F3B-8F6C-1744A0E139C9}" type="sibTrans" cxnId="{C73F7879-FE77-46F2-B768-0047761AC61C}">
      <dgm:prSet/>
      <dgm:spPr/>
      <dgm:t>
        <a:bodyPr/>
        <a:lstStyle/>
        <a:p>
          <a:endParaRPr lang="en-US"/>
        </a:p>
      </dgm:t>
    </dgm:pt>
    <dgm:pt modelId="{04DE28A7-314F-43A7-B9B2-4C08DC277CB9}">
      <dgm:prSet/>
      <dgm:spPr/>
      <dgm:t>
        <a:bodyPr/>
        <a:lstStyle/>
        <a:p>
          <a:r>
            <a:rPr lang="en-GB" baseline="0"/>
            <a:t>Inserting a row (Delta Store)</a:t>
          </a:r>
          <a:endParaRPr lang="en-US"/>
        </a:p>
      </dgm:t>
    </dgm:pt>
    <dgm:pt modelId="{BCF8A5F5-AF4A-41FD-89CB-3EAEAB642DC3}" type="parTrans" cxnId="{5A60FD74-8985-4B23-9FE3-E32CBBC4CB55}">
      <dgm:prSet/>
      <dgm:spPr/>
      <dgm:t>
        <a:bodyPr/>
        <a:lstStyle/>
        <a:p>
          <a:endParaRPr lang="en-US"/>
        </a:p>
      </dgm:t>
    </dgm:pt>
    <dgm:pt modelId="{C569F1ED-9E85-4217-8F15-9F31F56FD3CF}" type="sibTrans" cxnId="{5A60FD74-8985-4B23-9FE3-E32CBBC4CB55}">
      <dgm:prSet/>
      <dgm:spPr/>
      <dgm:t>
        <a:bodyPr/>
        <a:lstStyle/>
        <a:p>
          <a:endParaRPr lang="en-US"/>
        </a:p>
      </dgm:t>
    </dgm:pt>
    <dgm:pt modelId="{AF58AE89-785B-4C13-BEA0-6F192D6310D9}">
      <dgm:prSet/>
      <dgm:spPr/>
      <dgm:t>
        <a:bodyPr/>
        <a:lstStyle/>
        <a:p>
          <a:r>
            <a:rPr lang="en-GB" baseline="0"/>
            <a:t>Updating a row – Delete/Insert</a:t>
          </a:r>
          <a:endParaRPr lang="en-US"/>
        </a:p>
      </dgm:t>
    </dgm:pt>
    <dgm:pt modelId="{B4229EE7-8847-4DD4-89EA-3FF843D0C403}" type="parTrans" cxnId="{689CA4B6-08B4-40C2-A52F-92D78C83AB3D}">
      <dgm:prSet/>
      <dgm:spPr/>
      <dgm:t>
        <a:bodyPr/>
        <a:lstStyle/>
        <a:p>
          <a:endParaRPr lang="en-US"/>
        </a:p>
      </dgm:t>
    </dgm:pt>
    <dgm:pt modelId="{A0E42547-C4C7-4066-810E-EE80CFE00576}" type="sibTrans" cxnId="{689CA4B6-08B4-40C2-A52F-92D78C83AB3D}">
      <dgm:prSet/>
      <dgm:spPr/>
      <dgm:t>
        <a:bodyPr/>
        <a:lstStyle/>
        <a:p>
          <a:endParaRPr lang="en-US"/>
        </a:p>
      </dgm:t>
    </dgm:pt>
    <dgm:pt modelId="{D0F3E6BE-6924-4D6E-AA74-BFC0E0B319A5}">
      <dgm:prSet/>
      <dgm:spPr/>
      <dgm:t>
        <a:bodyPr/>
        <a:lstStyle/>
        <a:p>
          <a:r>
            <a:rPr lang="en-GB" baseline="0" dirty="0"/>
            <a:t>Only when the delta store is full will the row group be closed and converted to columnstore</a:t>
          </a:r>
          <a:endParaRPr lang="en-US" dirty="0"/>
        </a:p>
      </dgm:t>
    </dgm:pt>
    <dgm:pt modelId="{E95796B7-3185-450B-8062-E606E70EF10F}" type="parTrans" cxnId="{89DCD885-A4B4-47C0-94F2-128927F02924}">
      <dgm:prSet/>
      <dgm:spPr/>
      <dgm:t>
        <a:bodyPr/>
        <a:lstStyle/>
        <a:p>
          <a:endParaRPr lang="en-US"/>
        </a:p>
      </dgm:t>
    </dgm:pt>
    <dgm:pt modelId="{C54A45C4-11D2-40EB-A050-A04C2E9B5593}" type="sibTrans" cxnId="{89DCD885-A4B4-47C0-94F2-128927F02924}">
      <dgm:prSet/>
      <dgm:spPr/>
      <dgm:t>
        <a:bodyPr/>
        <a:lstStyle/>
        <a:p>
          <a:endParaRPr lang="en-US"/>
        </a:p>
      </dgm:t>
    </dgm:pt>
    <dgm:pt modelId="{2F88D7BC-4B80-41C2-8ABB-F950B3B1CBD9}">
      <dgm:prSet/>
      <dgm:spPr/>
      <dgm:t>
        <a:bodyPr/>
        <a:lstStyle/>
        <a:p>
          <a:r>
            <a:rPr lang="en-GB" baseline="0"/>
            <a:t>1,048,576 Rows – Maximum capacity of the Delta Store</a:t>
          </a:r>
          <a:endParaRPr lang="en-US"/>
        </a:p>
      </dgm:t>
    </dgm:pt>
    <dgm:pt modelId="{F1C642D2-D67E-40C6-A807-234F29CA6EA2}" type="parTrans" cxnId="{D84C374A-2D57-4525-AF0E-0BED773CB096}">
      <dgm:prSet/>
      <dgm:spPr/>
      <dgm:t>
        <a:bodyPr/>
        <a:lstStyle/>
        <a:p>
          <a:endParaRPr lang="en-US"/>
        </a:p>
      </dgm:t>
    </dgm:pt>
    <dgm:pt modelId="{34D8419A-FF7F-44BC-9264-0539540A7DE7}" type="sibTrans" cxnId="{D84C374A-2D57-4525-AF0E-0BED773CB096}">
      <dgm:prSet/>
      <dgm:spPr/>
      <dgm:t>
        <a:bodyPr/>
        <a:lstStyle/>
        <a:p>
          <a:endParaRPr lang="en-US"/>
        </a:p>
      </dgm:t>
    </dgm:pt>
    <dgm:pt modelId="{AB87D658-CFB5-4968-BCD5-85B46769C8BC}" type="pres">
      <dgm:prSet presAssocID="{FF505C4D-5E76-4845-B876-36F2A38D6032}" presName="linear" presStyleCnt="0">
        <dgm:presLayoutVars>
          <dgm:animLvl val="lvl"/>
          <dgm:resizeHandles val="exact"/>
        </dgm:presLayoutVars>
      </dgm:prSet>
      <dgm:spPr/>
    </dgm:pt>
    <dgm:pt modelId="{1A2BF079-F15C-4438-B52F-A324945B4C7D}" type="pres">
      <dgm:prSet presAssocID="{9D507201-B680-46DC-8333-23AD8B4A8A8E}" presName="parentText" presStyleLbl="node1" presStyleIdx="0" presStyleCnt="3">
        <dgm:presLayoutVars>
          <dgm:chMax val="0"/>
          <dgm:bulletEnabled val="1"/>
        </dgm:presLayoutVars>
      </dgm:prSet>
      <dgm:spPr/>
    </dgm:pt>
    <dgm:pt modelId="{EA90C249-4E02-471B-81EA-10C27B57DD52}" type="pres">
      <dgm:prSet presAssocID="{9D507201-B680-46DC-8333-23AD8B4A8A8E}" presName="childText" presStyleLbl="revTx" presStyleIdx="0" presStyleCnt="1">
        <dgm:presLayoutVars>
          <dgm:bulletEnabled val="1"/>
        </dgm:presLayoutVars>
      </dgm:prSet>
      <dgm:spPr/>
    </dgm:pt>
    <dgm:pt modelId="{4120A7DC-D9ED-45A7-AEB2-A6967ACE77BA}" type="pres">
      <dgm:prSet presAssocID="{D0F3E6BE-6924-4D6E-AA74-BFC0E0B319A5}" presName="parentText" presStyleLbl="node1" presStyleIdx="1" presStyleCnt="3">
        <dgm:presLayoutVars>
          <dgm:chMax val="0"/>
          <dgm:bulletEnabled val="1"/>
        </dgm:presLayoutVars>
      </dgm:prSet>
      <dgm:spPr/>
    </dgm:pt>
    <dgm:pt modelId="{E3A45043-DAEC-48BD-9019-B0ACFF65845C}" type="pres">
      <dgm:prSet presAssocID="{C54A45C4-11D2-40EB-A050-A04C2E9B5593}" presName="spacer" presStyleCnt="0"/>
      <dgm:spPr/>
    </dgm:pt>
    <dgm:pt modelId="{2E9A80C9-B1D2-40D3-9434-D10A002F36C7}" type="pres">
      <dgm:prSet presAssocID="{2F88D7BC-4B80-41C2-8ABB-F950B3B1CBD9}" presName="parentText" presStyleLbl="node1" presStyleIdx="2" presStyleCnt="3">
        <dgm:presLayoutVars>
          <dgm:chMax val="0"/>
          <dgm:bulletEnabled val="1"/>
        </dgm:presLayoutVars>
      </dgm:prSet>
      <dgm:spPr/>
    </dgm:pt>
  </dgm:ptLst>
  <dgm:cxnLst>
    <dgm:cxn modelId="{E65A6413-3C8C-41AD-BC83-2F3385EEB4BF}" type="presOf" srcId="{2F88D7BC-4B80-41C2-8ABB-F950B3B1CBD9}" destId="{2E9A80C9-B1D2-40D3-9434-D10A002F36C7}" srcOrd="0" destOrd="0" presId="urn:microsoft.com/office/officeart/2005/8/layout/vList2"/>
    <dgm:cxn modelId="{EE46DE35-5FA5-40C1-8A96-C353307D8DA1}" type="presOf" srcId="{04DE28A7-314F-43A7-B9B2-4C08DC277CB9}" destId="{EA90C249-4E02-471B-81EA-10C27B57DD52}" srcOrd="0" destOrd="1" presId="urn:microsoft.com/office/officeart/2005/8/layout/vList2"/>
    <dgm:cxn modelId="{D84C374A-2D57-4525-AF0E-0BED773CB096}" srcId="{FF505C4D-5E76-4845-B876-36F2A38D6032}" destId="{2F88D7BC-4B80-41C2-8ABB-F950B3B1CBD9}" srcOrd="2" destOrd="0" parTransId="{F1C642D2-D67E-40C6-A807-234F29CA6EA2}" sibTransId="{34D8419A-FF7F-44BC-9264-0539540A7DE7}"/>
    <dgm:cxn modelId="{8E54634B-A664-4F2C-88F3-DEF51A5F20B2}" type="presOf" srcId="{D0F3E6BE-6924-4D6E-AA74-BFC0E0B319A5}" destId="{4120A7DC-D9ED-45A7-AEB2-A6967ACE77BA}" srcOrd="0" destOrd="0" presId="urn:microsoft.com/office/officeart/2005/8/layout/vList2"/>
    <dgm:cxn modelId="{6C23786D-E96A-4C5B-8DEF-79A0D4AF6D46}" type="presOf" srcId="{A12D4BE6-C50B-4925-9CB4-F4E96D5D42C3}" destId="{EA90C249-4E02-471B-81EA-10C27B57DD52}" srcOrd="0" destOrd="0" presId="urn:microsoft.com/office/officeart/2005/8/layout/vList2"/>
    <dgm:cxn modelId="{5A60FD74-8985-4B23-9FE3-E32CBBC4CB55}" srcId="{9D507201-B680-46DC-8333-23AD8B4A8A8E}" destId="{04DE28A7-314F-43A7-B9B2-4C08DC277CB9}" srcOrd="1" destOrd="0" parTransId="{BCF8A5F5-AF4A-41FD-89CB-3EAEAB642DC3}" sibTransId="{C569F1ED-9E85-4217-8F15-9F31F56FD3CF}"/>
    <dgm:cxn modelId="{DF395B79-06A6-4F5A-B24F-9EA790CF15D7}" srcId="{FF505C4D-5E76-4845-B876-36F2A38D6032}" destId="{9D507201-B680-46DC-8333-23AD8B4A8A8E}" srcOrd="0" destOrd="0" parTransId="{E7D209FB-0C38-4EF8-AFC5-0BC9E2212AFA}" sibTransId="{EEE0D907-A07D-4284-84DC-AAB2AF7823D7}"/>
    <dgm:cxn modelId="{C73F7879-FE77-46F2-B768-0047761AC61C}" srcId="{9D507201-B680-46DC-8333-23AD8B4A8A8E}" destId="{A12D4BE6-C50B-4925-9CB4-F4E96D5D42C3}" srcOrd="0" destOrd="0" parTransId="{E1D043F5-AAC5-4779-BC30-95FCF063D83A}" sibTransId="{CF0804AB-0D63-4F3B-8F6C-1744A0E139C9}"/>
    <dgm:cxn modelId="{89DCD885-A4B4-47C0-94F2-128927F02924}" srcId="{FF505C4D-5E76-4845-B876-36F2A38D6032}" destId="{D0F3E6BE-6924-4D6E-AA74-BFC0E0B319A5}" srcOrd="1" destOrd="0" parTransId="{E95796B7-3185-450B-8062-E606E70EF10F}" sibTransId="{C54A45C4-11D2-40EB-A050-A04C2E9B5593}"/>
    <dgm:cxn modelId="{A0471096-06CD-4D63-90CB-B5545037D39D}" type="presOf" srcId="{AF58AE89-785B-4C13-BEA0-6F192D6310D9}" destId="{EA90C249-4E02-471B-81EA-10C27B57DD52}" srcOrd="0" destOrd="2" presId="urn:microsoft.com/office/officeart/2005/8/layout/vList2"/>
    <dgm:cxn modelId="{689CA4B6-08B4-40C2-A52F-92D78C83AB3D}" srcId="{9D507201-B680-46DC-8333-23AD8B4A8A8E}" destId="{AF58AE89-785B-4C13-BEA0-6F192D6310D9}" srcOrd="2" destOrd="0" parTransId="{B4229EE7-8847-4DD4-89EA-3FF843D0C403}" sibTransId="{A0E42547-C4C7-4066-810E-EE80CFE00576}"/>
    <dgm:cxn modelId="{706282BA-35F0-432D-91AA-C671D2058CFA}" type="presOf" srcId="{FF505C4D-5E76-4845-B876-36F2A38D6032}" destId="{AB87D658-CFB5-4968-BCD5-85B46769C8BC}" srcOrd="0" destOrd="0" presId="urn:microsoft.com/office/officeart/2005/8/layout/vList2"/>
    <dgm:cxn modelId="{A128EBD7-5573-411B-8086-120BD5E34508}" type="presOf" srcId="{9D507201-B680-46DC-8333-23AD8B4A8A8E}" destId="{1A2BF079-F15C-4438-B52F-A324945B4C7D}" srcOrd="0" destOrd="0" presId="urn:microsoft.com/office/officeart/2005/8/layout/vList2"/>
    <dgm:cxn modelId="{438D128B-B49C-4F51-BEBB-B3BC4A336B31}" type="presParOf" srcId="{AB87D658-CFB5-4968-BCD5-85B46769C8BC}" destId="{1A2BF079-F15C-4438-B52F-A324945B4C7D}" srcOrd="0" destOrd="0" presId="urn:microsoft.com/office/officeart/2005/8/layout/vList2"/>
    <dgm:cxn modelId="{5C44E190-2729-4023-8205-C6DA84E78043}" type="presParOf" srcId="{AB87D658-CFB5-4968-BCD5-85B46769C8BC}" destId="{EA90C249-4E02-471B-81EA-10C27B57DD52}" srcOrd="1" destOrd="0" presId="urn:microsoft.com/office/officeart/2005/8/layout/vList2"/>
    <dgm:cxn modelId="{867ABD43-DBFA-428F-A334-16A997538D7D}" type="presParOf" srcId="{AB87D658-CFB5-4968-BCD5-85B46769C8BC}" destId="{4120A7DC-D9ED-45A7-AEB2-A6967ACE77BA}" srcOrd="2" destOrd="0" presId="urn:microsoft.com/office/officeart/2005/8/layout/vList2"/>
    <dgm:cxn modelId="{1F60E8A2-129F-45E4-BAF2-BC6E59CF66F7}" type="presParOf" srcId="{AB87D658-CFB5-4968-BCD5-85B46769C8BC}" destId="{E3A45043-DAEC-48BD-9019-B0ACFF65845C}" srcOrd="3" destOrd="0" presId="urn:microsoft.com/office/officeart/2005/8/layout/vList2"/>
    <dgm:cxn modelId="{FCF17D40-C50C-4C34-A837-591F6EF2EBF1}" type="presParOf" srcId="{AB87D658-CFB5-4968-BCD5-85B46769C8BC}" destId="{2E9A80C9-B1D2-40D3-9434-D10A002F36C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924796-BDC3-405D-8635-AE34D000321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7EBDB80-F253-46BF-9E5A-2D1499E1E15A}">
      <dgm:prSet/>
      <dgm:spPr>
        <a:scene3d>
          <a:camera prst="orthographicFront"/>
          <a:lightRig rig="threePt" dir="t"/>
        </a:scene3d>
        <a:sp3d>
          <a:bevelT prst="angle"/>
        </a:sp3d>
      </dgm:spPr>
      <dgm:t>
        <a:bodyPr/>
        <a:lstStyle/>
        <a:p>
          <a:pPr rtl="0"/>
          <a:r>
            <a:rPr lang="pt-PT" dirty="0"/>
            <a:t>Open</a:t>
          </a:r>
        </a:p>
      </dgm:t>
    </dgm:pt>
    <dgm:pt modelId="{8C7F44D3-9D51-4B9B-B6DB-46F0AAC7FC3C}" type="parTrans" cxnId="{75F4DFF6-3474-4E99-9CA6-FBB41C90AD5C}">
      <dgm:prSet/>
      <dgm:spPr/>
      <dgm:t>
        <a:bodyPr/>
        <a:lstStyle/>
        <a:p>
          <a:endParaRPr lang="en-US"/>
        </a:p>
      </dgm:t>
    </dgm:pt>
    <dgm:pt modelId="{3C7700C1-E7C7-4BB1-B2A2-8028AF369FE3}" type="sibTrans" cxnId="{75F4DFF6-3474-4E99-9CA6-FBB41C90AD5C}">
      <dgm:prSet/>
      <dgm:spPr/>
      <dgm:t>
        <a:bodyPr/>
        <a:lstStyle/>
        <a:p>
          <a:endParaRPr lang="en-US"/>
        </a:p>
      </dgm:t>
    </dgm:pt>
    <dgm:pt modelId="{9F9BB641-2FAB-4448-ADFE-0344A891994E}">
      <dgm:prSet/>
      <dgm:spPr>
        <a:xfrm>
          <a:off x="0" y="678449"/>
          <a:ext cx="8335963" cy="1371375"/>
        </a:xfrm>
      </dgm:spPr>
      <dgm:t>
        <a:bodyPr/>
        <a:lstStyle/>
        <a:p>
          <a:pPr rtl="0"/>
          <a:r>
            <a:rPr lang="en-GB" dirty="0">
              <a:solidFill>
                <a:srgbClr val="525252"/>
              </a:solidFill>
            </a:rPr>
            <a:t>In delta store; accepting new rows</a:t>
          </a:r>
          <a:endParaRPr lang="en-US" dirty="0"/>
        </a:p>
      </dgm:t>
    </dgm:pt>
    <dgm:pt modelId="{575070E5-9C94-4B66-8407-4F6704436A63}" type="parTrans" cxnId="{A5E7F190-2776-40F0-8EA0-1E7F87B96C97}">
      <dgm:prSet/>
      <dgm:spPr/>
      <dgm:t>
        <a:bodyPr/>
        <a:lstStyle/>
        <a:p>
          <a:endParaRPr lang="en-US"/>
        </a:p>
      </dgm:t>
    </dgm:pt>
    <dgm:pt modelId="{07E36453-8A29-4AA7-8E47-DA7D9372F853}" type="sibTrans" cxnId="{A5E7F190-2776-40F0-8EA0-1E7F87B96C97}">
      <dgm:prSet/>
      <dgm:spPr/>
      <dgm:t>
        <a:bodyPr/>
        <a:lstStyle/>
        <a:p>
          <a:endParaRPr lang="en-US"/>
        </a:p>
      </dgm:t>
    </dgm:pt>
    <dgm:pt modelId="{63C1DFCD-C2BE-40CC-9A67-5EBC39657F1E}">
      <dgm:prSet/>
      <dgm:spPr>
        <a:scene3d>
          <a:camera prst="orthographicFront"/>
          <a:lightRig rig="threePt" dir="t"/>
        </a:scene3d>
        <a:sp3d>
          <a:bevelT prst="angle"/>
        </a:sp3d>
      </dgm:spPr>
      <dgm:t>
        <a:bodyPr/>
        <a:lstStyle/>
        <a:p>
          <a:pPr rtl="0"/>
          <a:r>
            <a:rPr lang="pt-PT" dirty="0"/>
            <a:t>Closed</a:t>
          </a:r>
        </a:p>
      </dgm:t>
    </dgm:pt>
    <dgm:pt modelId="{7C920847-D1C2-43DD-AD58-1452ADE2643F}" type="parTrans" cxnId="{8C5EFD2C-0A3D-45AA-BFF9-8499B8405326}">
      <dgm:prSet/>
      <dgm:spPr/>
      <dgm:t>
        <a:bodyPr/>
        <a:lstStyle/>
        <a:p>
          <a:endParaRPr lang="en-US"/>
        </a:p>
      </dgm:t>
    </dgm:pt>
    <dgm:pt modelId="{D12D8CD5-7057-4FFF-8934-C6382F9DB915}" type="sibTrans" cxnId="{8C5EFD2C-0A3D-45AA-BFF9-8499B8405326}">
      <dgm:prSet/>
      <dgm:spPr/>
      <dgm:t>
        <a:bodyPr/>
        <a:lstStyle/>
        <a:p>
          <a:endParaRPr lang="en-US"/>
        </a:p>
      </dgm:t>
    </dgm:pt>
    <dgm:pt modelId="{9EDF0C33-87FD-4C95-BE09-E3673D0F4960}">
      <dgm:prSet/>
      <dgm:spPr>
        <a:xfrm>
          <a:off x="0" y="2693325"/>
          <a:ext cx="8335963" cy="672750"/>
        </a:xfrm>
      </dgm:spPr>
      <dgm:t>
        <a:bodyPr/>
        <a:lstStyle/>
        <a:p>
          <a:pPr rtl="0"/>
          <a:r>
            <a:rPr lang="en-GB" dirty="0">
              <a:solidFill>
                <a:srgbClr val="525252"/>
              </a:solidFill>
            </a:rPr>
            <a:t>In delta store; not accepting new rows</a:t>
          </a:r>
          <a:endParaRPr lang="en-US" dirty="0"/>
        </a:p>
      </dgm:t>
    </dgm:pt>
    <dgm:pt modelId="{6FB6A413-4654-4D26-BE88-EF2191EC0B59}" type="parTrans" cxnId="{35DF8325-A25A-4C39-ADC6-53427D673CCD}">
      <dgm:prSet/>
      <dgm:spPr/>
      <dgm:t>
        <a:bodyPr/>
        <a:lstStyle/>
        <a:p>
          <a:endParaRPr lang="en-US"/>
        </a:p>
      </dgm:t>
    </dgm:pt>
    <dgm:pt modelId="{D3098B60-4B9E-4895-A0CA-EFCD3450C505}" type="sibTrans" cxnId="{35DF8325-A25A-4C39-ADC6-53427D673CCD}">
      <dgm:prSet/>
      <dgm:spPr/>
      <dgm:t>
        <a:bodyPr/>
        <a:lstStyle/>
        <a:p>
          <a:endParaRPr lang="en-US"/>
        </a:p>
      </dgm:t>
    </dgm:pt>
    <dgm:pt modelId="{17E4BA11-76D8-4547-8A7C-4CA58D0DB03D}">
      <dgm:prSet/>
      <dgm:spPr>
        <a:scene3d>
          <a:camera prst="orthographicFront"/>
          <a:lightRig rig="threePt" dir="t"/>
        </a:scene3d>
        <a:sp3d>
          <a:bevelT prst="angle"/>
        </a:sp3d>
      </dgm:spPr>
      <dgm:t>
        <a:bodyPr/>
        <a:lstStyle/>
        <a:p>
          <a:pPr rtl="0"/>
          <a:r>
            <a:rPr lang="en-US" dirty="0"/>
            <a:t>Compressed</a:t>
          </a:r>
        </a:p>
      </dgm:t>
    </dgm:pt>
    <dgm:pt modelId="{14EE2F79-97D4-4807-97DF-D72DDCBD9834}" type="parTrans" cxnId="{C6C43BA1-04CB-4911-8C01-5745543B21E6}">
      <dgm:prSet/>
      <dgm:spPr/>
      <dgm:t>
        <a:bodyPr/>
        <a:lstStyle/>
        <a:p>
          <a:endParaRPr lang="pt-PT"/>
        </a:p>
      </dgm:t>
    </dgm:pt>
    <dgm:pt modelId="{F6EF99D1-E947-42B8-8FF8-68A2A390A7DA}" type="sibTrans" cxnId="{C6C43BA1-04CB-4911-8C01-5745543B21E6}">
      <dgm:prSet/>
      <dgm:spPr/>
      <dgm:t>
        <a:bodyPr/>
        <a:lstStyle/>
        <a:p>
          <a:endParaRPr lang="pt-PT"/>
        </a:p>
      </dgm:t>
    </dgm:pt>
    <dgm:pt modelId="{942A3FF6-3A1B-4650-895C-071B947EF8C6}">
      <dgm:prSet/>
      <dgm:spPr>
        <a:xfrm>
          <a:off x="0" y="4009575"/>
          <a:ext cx="8335963" cy="1060875"/>
        </a:xfrm>
      </dgm:spPr>
      <dgm:t>
        <a:bodyPr/>
        <a:lstStyle/>
        <a:p>
          <a:pPr rtl="0"/>
          <a:r>
            <a:rPr lang="en-GB" dirty="0">
              <a:solidFill>
                <a:srgbClr val="525252"/>
              </a:solidFill>
            </a:rPr>
            <a:t>In </a:t>
          </a:r>
          <a:r>
            <a:rPr lang="en-GB" dirty="0" err="1">
              <a:solidFill>
                <a:srgbClr val="525252"/>
              </a:solidFill>
            </a:rPr>
            <a:t>ColumnStore</a:t>
          </a:r>
          <a:r>
            <a:rPr lang="en-GB" dirty="0">
              <a:solidFill>
                <a:srgbClr val="525252"/>
              </a:solidFill>
            </a:rPr>
            <a:t> format</a:t>
          </a:r>
          <a:endParaRPr lang="en-US" dirty="0"/>
        </a:p>
      </dgm:t>
    </dgm:pt>
    <dgm:pt modelId="{095BDA70-2815-4271-ACFB-C0875FF557A6}" type="parTrans" cxnId="{93148D54-DB23-4C89-B537-EB8B062A4917}">
      <dgm:prSet/>
      <dgm:spPr/>
      <dgm:t>
        <a:bodyPr/>
        <a:lstStyle/>
        <a:p>
          <a:endParaRPr lang="pt-PT"/>
        </a:p>
      </dgm:t>
    </dgm:pt>
    <dgm:pt modelId="{23886A03-44F4-4306-9242-88D11191ACE2}" type="sibTrans" cxnId="{93148D54-DB23-4C89-B537-EB8B062A4917}">
      <dgm:prSet/>
      <dgm:spPr/>
      <dgm:t>
        <a:bodyPr/>
        <a:lstStyle/>
        <a:p>
          <a:endParaRPr lang="pt-PT"/>
        </a:p>
      </dgm:t>
    </dgm:pt>
    <dgm:pt modelId="{19933C88-1E71-4DC9-BD8B-5302FE6957D6}" type="pres">
      <dgm:prSet presAssocID="{A0924796-BDC3-405D-8635-AE34D000321A}" presName="linear" presStyleCnt="0">
        <dgm:presLayoutVars>
          <dgm:dir/>
          <dgm:animLvl val="lvl"/>
          <dgm:resizeHandles val="exact"/>
        </dgm:presLayoutVars>
      </dgm:prSet>
      <dgm:spPr/>
    </dgm:pt>
    <dgm:pt modelId="{ACBC4954-B2E8-4CC5-969C-34FC3CECA582}" type="pres">
      <dgm:prSet presAssocID="{57EBDB80-F253-46BF-9E5A-2D1499E1E15A}" presName="parentLin" presStyleCnt="0"/>
      <dgm:spPr/>
    </dgm:pt>
    <dgm:pt modelId="{54C2CE82-B91E-4EC7-9449-4AE81A3E8996}" type="pres">
      <dgm:prSet presAssocID="{57EBDB80-F253-46BF-9E5A-2D1499E1E15A}" presName="parentLeftMargin" presStyleLbl="node1" presStyleIdx="0" presStyleCnt="3"/>
      <dgm:spPr/>
    </dgm:pt>
    <dgm:pt modelId="{C07A040C-EF9E-45F2-9214-97707786A867}" type="pres">
      <dgm:prSet presAssocID="{57EBDB80-F253-46BF-9E5A-2D1499E1E15A}" presName="parentText" presStyleLbl="node1" presStyleIdx="0" presStyleCnt="3">
        <dgm:presLayoutVars>
          <dgm:chMax val="0"/>
          <dgm:bulletEnabled val="1"/>
        </dgm:presLayoutVars>
      </dgm:prSet>
      <dgm:spPr>
        <a:xfrm>
          <a:off x="0" y="16655"/>
          <a:ext cx="8335963" cy="643500"/>
        </a:xfrm>
      </dgm:spPr>
    </dgm:pt>
    <dgm:pt modelId="{195D2AE1-841F-4288-96DE-D9D57DE6DDB0}" type="pres">
      <dgm:prSet presAssocID="{57EBDB80-F253-46BF-9E5A-2D1499E1E15A}" presName="negativeSpace" presStyleCnt="0"/>
      <dgm:spPr/>
    </dgm:pt>
    <dgm:pt modelId="{E29B919B-8852-4200-8241-428B1FA32C75}" type="pres">
      <dgm:prSet presAssocID="{57EBDB80-F253-46BF-9E5A-2D1499E1E15A}" presName="childText" presStyleLbl="conFgAcc1" presStyleIdx="0" presStyleCnt="3">
        <dgm:presLayoutVars>
          <dgm:bulletEnabled val="1"/>
        </dgm:presLayoutVars>
      </dgm:prSet>
      <dgm:spPr/>
    </dgm:pt>
    <dgm:pt modelId="{4E0E3D7A-D142-4476-8CF5-E9D89D1BD3A2}" type="pres">
      <dgm:prSet presAssocID="{3C7700C1-E7C7-4BB1-B2A2-8028AF369FE3}" presName="spaceBetweenRectangles" presStyleCnt="0"/>
      <dgm:spPr/>
    </dgm:pt>
    <dgm:pt modelId="{6ACF6DA3-3984-41F5-B0C3-C1727FF4C8AC}" type="pres">
      <dgm:prSet presAssocID="{63C1DFCD-C2BE-40CC-9A67-5EBC39657F1E}" presName="parentLin" presStyleCnt="0"/>
      <dgm:spPr/>
    </dgm:pt>
    <dgm:pt modelId="{02AD1B8A-6FAE-4B03-8DAF-95A90786F9A0}" type="pres">
      <dgm:prSet presAssocID="{63C1DFCD-C2BE-40CC-9A67-5EBC39657F1E}" presName="parentLeftMargin" presStyleLbl="node1" presStyleIdx="0" presStyleCnt="3"/>
      <dgm:spPr/>
    </dgm:pt>
    <dgm:pt modelId="{83AE0A70-2509-45B2-A632-605C7EC79E8F}" type="pres">
      <dgm:prSet presAssocID="{63C1DFCD-C2BE-40CC-9A67-5EBC39657F1E}" presName="parentText" presStyleLbl="node1" presStyleIdx="1" presStyleCnt="3">
        <dgm:presLayoutVars>
          <dgm:chMax val="0"/>
          <dgm:bulletEnabled val="1"/>
        </dgm:presLayoutVars>
      </dgm:prSet>
      <dgm:spPr>
        <a:xfrm>
          <a:off x="0" y="2049825"/>
          <a:ext cx="8335963" cy="643500"/>
        </a:xfrm>
      </dgm:spPr>
    </dgm:pt>
    <dgm:pt modelId="{E251AF9D-8826-43DB-B446-B21489D31A54}" type="pres">
      <dgm:prSet presAssocID="{63C1DFCD-C2BE-40CC-9A67-5EBC39657F1E}" presName="negativeSpace" presStyleCnt="0"/>
      <dgm:spPr/>
    </dgm:pt>
    <dgm:pt modelId="{F5EC977E-C613-4B96-A43C-60E20366B299}" type="pres">
      <dgm:prSet presAssocID="{63C1DFCD-C2BE-40CC-9A67-5EBC39657F1E}" presName="childText" presStyleLbl="conFgAcc1" presStyleIdx="1" presStyleCnt="3">
        <dgm:presLayoutVars>
          <dgm:bulletEnabled val="1"/>
        </dgm:presLayoutVars>
      </dgm:prSet>
      <dgm:spPr/>
    </dgm:pt>
    <dgm:pt modelId="{1EF2708A-B615-4700-9D41-C2F43A922A11}" type="pres">
      <dgm:prSet presAssocID="{D12D8CD5-7057-4FFF-8934-C6382F9DB915}" presName="spaceBetweenRectangles" presStyleCnt="0"/>
      <dgm:spPr/>
    </dgm:pt>
    <dgm:pt modelId="{25D28F1E-FB1F-4F1C-B729-24FDC1C88269}" type="pres">
      <dgm:prSet presAssocID="{17E4BA11-76D8-4547-8A7C-4CA58D0DB03D}" presName="parentLin" presStyleCnt="0"/>
      <dgm:spPr/>
    </dgm:pt>
    <dgm:pt modelId="{C3B84640-F38D-45A0-8623-B6D2B8250F4F}" type="pres">
      <dgm:prSet presAssocID="{17E4BA11-76D8-4547-8A7C-4CA58D0DB03D}" presName="parentLeftMargin" presStyleLbl="node1" presStyleIdx="1" presStyleCnt="3"/>
      <dgm:spPr/>
    </dgm:pt>
    <dgm:pt modelId="{13D6AD74-28B3-40F7-860A-D3D90B551BB7}" type="pres">
      <dgm:prSet presAssocID="{17E4BA11-76D8-4547-8A7C-4CA58D0DB03D}" presName="parentText" presStyleLbl="node1" presStyleIdx="2" presStyleCnt="3">
        <dgm:presLayoutVars>
          <dgm:chMax val="0"/>
          <dgm:bulletEnabled val="1"/>
        </dgm:presLayoutVars>
      </dgm:prSet>
      <dgm:spPr>
        <a:xfrm>
          <a:off x="0" y="3366075"/>
          <a:ext cx="8335963" cy="643500"/>
        </a:xfrm>
      </dgm:spPr>
    </dgm:pt>
    <dgm:pt modelId="{31D0AF1A-45FC-4414-A90F-17973BCD7F9D}" type="pres">
      <dgm:prSet presAssocID="{17E4BA11-76D8-4547-8A7C-4CA58D0DB03D}" presName="negativeSpace" presStyleCnt="0"/>
      <dgm:spPr/>
    </dgm:pt>
    <dgm:pt modelId="{64039597-9573-42C8-9A8B-A77492C84F44}" type="pres">
      <dgm:prSet presAssocID="{17E4BA11-76D8-4547-8A7C-4CA58D0DB03D}" presName="childText" presStyleLbl="conFgAcc1" presStyleIdx="2" presStyleCnt="3">
        <dgm:presLayoutVars>
          <dgm:bulletEnabled val="1"/>
        </dgm:presLayoutVars>
      </dgm:prSet>
      <dgm:spPr/>
    </dgm:pt>
  </dgm:ptLst>
  <dgm:cxnLst>
    <dgm:cxn modelId="{8193FB07-2FF7-420E-93B2-8A5570561465}" type="presOf" srcId="{63C1DFCD-C2BE-40CC-9A67-5EBC39657F1E}" destId="{83AE0A70-2509-45B2-A632-605C7EC79E8F}" srcOrd="1" destOrd="0" presId="urn:microsoft.com/office/officeart/2005/8/layout/list1"/>
    <dgm:cxn modelId="{D0EF0525-CEC2-4362-A01D-B6E57527D99C}" type="presOf" srcId="{57EBDB80-F253-46BF-9E5A-2D1499E1E15A}" destId="{54C2CE82-B91E-4EC7-9449-4AE81A3E8996}" srcOrd="0" destOrd="0" presId="urn:microsoft.com/office/officeart/2005/8/layout/list1"/>
    <dgm:cxn modelId="{35DF8325-A25A-4C39-ADC6-53427D673CCD}" srcId="{63C1DFCD-C2BE-40CC-9A67-5EBC39657F1E}" destId="{9EDF0C33-87FD-4C95-BE09-E3673D0F4960}" srcOrd="0" destOrd="0" parTransId="{6FB6A413-4654-4D26-BE88-EF2191EC0B59}" sibTransId="{D3098B60-4B9E-4895-A0CA-EFCD3450C505}"/>
    <dgm:cxn modelId="{8C5EFD2C-0A3D-45AA-BFF9-8499B8405326}" srcId="{A0924796-BDC3-405D-8635-AE34D000321A}" destId="{63C1DFCD-C2BE-40CC-9A67-5EBC39657F1E}" srcOrd="1" destOrd="0" parTransId="{7C920847-D1C2-43DD-AD58-1452ADE2643F}" sibTransId="{D12D8CD5-7057-4FFF-8934-C6382F9DB915}"/>
    <dgm:cxn modelId="{30C5453A-56E3-4026-8B62-7CF304E1B676}" type="presOf" srcId="{57EBDB80-F253-46BF-9E5A-2D1499E1E15A}" destId="{C07A040C-EF9E-45F2-9214-97707786A867}" srcOrd="1" destOrd="0" presId="urn:microsoft.com/office/officeart/2005/8/layout/list1"/>
    <dgm:cxn modelId="{E6854F46-DFF4-45F6-9004-30CC7CAF3C97}" type="presOf" srcId="{9F9BB641-2FAB-4448-ADFE-0344A891994E}" destId="{E29B919B-8852-4200-8241-428B1FA32C75}" srcOrd="0" destOrd="0" presId="urn:microsoft.com/office/officeart/2005/8/layout/list1"/>
    <dgm:cxn modelId="{D0B2D949-80A6-40A8-9EAF-913380AB9DBE}" type="presOf" srcId="{942A3FF6-3A1B-4650-895C-071B947EF8C6}" destId="{64039597-9573-42C8-9A8B-A77492C84F44}" srcOrd="0" destOrd="0" presId="urn:microsoft.com/office/officeart/2005/8/layout/list1"/>
    <dgm:cxn modelId="{9211424A-D2A3-4A1F-8FFA-F5DA87CD3438}" type="presOf" srcId="{A0924796-BDC3-405D-8635-AE34D000321A}" destId="{19933C88-1E71-4DC9-BD8B-5302FE6957D6}" srcOrd="0" destOrd="0" presId="urn:microsoft.com/office/officeart/2005/8/layout/list1"/>
    <dgm:cxn modelId="{93148D54-DB23-4C89-B537-EB8B062A4917}" srcId="{17E4BA11-76D8-4547-8A7C-4CA58D0DB03D}" destId="{942A3FF6-3A1B-4650-895C-071B947EF8C6}" srcOrd="0" destOrd="0" parTransId="{095BDA70-2815-4271-ACFB-C0875FF557A6}" sibTransId="{23886A03-44F4-4306-9242-88D11191ACE2}"/>
    <dgm:cxn modelId="{83A26B58-DA1B-4DBB-AF79-2FB2853E7287}" type="presOf" srcId="{63C1DFCD-C2BE-40CC-9A67-5EBC39657F1E}" destId="{02AD1B8A-6FAE-4B03-8DAF-95A90786F9A0}" srcOrd="0" destOrd="0" presId="urn:microsoft.com/office/officeart/2005/8/layout/list1"/>
    <dgm:cxn modelId="{A5E7F190-2776-40F0-8EA0-1E7F87B96C97}" srcId="{57EBDB80-F253-46BF-9E5A-2D1499E1E15A}" destId="{9F9BB641-2FAB-4448-ADFE-0344A891994E}" srcOrd="0" destOrd="0" parTransId="{575070E5-9C94-4B66-8407-4F6704436A63}" sibTransId="{07E36453-8A29-4AA7-8E47-DA7D9372F853}"/>
    <dgm:cxn modelId="{C6C43BA1-04CB-4911-8C01-5745543B21E6}" srcId="{A0924796-BDC3-405D-8635-AE34D000321A}" destId="{17E4BA11-76D8-4547-8A7C-4CA58D0DB03D}" srcOrd="2" destOrd="0" parTransId="{14EE2F79-97D4-4807-97DF-D72DDCBD9834}" sibTransId="{F6EF99D1-E947-42B8-8FF8-68A2A390A7DA}"/>
    <dgm:cxn modelId="{0EFDB6C9-F8F1-4F5E-AEC5-D3F4DC36DBB2}" type="presOf" srcId="{17E4BA11-76D8-4547-8A7C-4CA58D0DB03D}" destId="{C3B84640-F38D-45A0-8623-B6D2B8250F4F}" srcOrd="0" destOrd="0" presId="urn:microsoft.com/office/officeart/2005/8/layout/list1"/>
    <dgm:cxn modelId="{5C706EF3-E870-41FA-9FCE-F71A0FF9A730}" type="presOf" srcId="{9EDF0C33-87FD-4C95-BE09-E3673D0F4960}" destId="{F5EC977E-C613-4B96-A43C-60E20366B299}" srcOrd="0" destOrd="0" presId="urn:microsoft.com/office/officeart/2005/8/layout/list1"/>
    <dgm:cxn modelId="{75F4DFF6-3474-4E99-9CA6-FBB41C90AD5C}" srcId="{A0924796-BDC3-405D-8635-AE34D000321A}" destId="{57EBDB80-F253-46BF-9E5A-2D1499E1E15A}" srcOrd="0" destOrd="0" parTransId="{8C7F44D3-9D51-4B9B-B6DB-46F0AAC7FC3C}" sibTransId="{3C7700C1-E7C7-4BB1-B2A2-8028AF369FE3}"/>
    <dgm:cxn modelId="{731494FF-12D2-4877-92C6-981307C6DF32}" type="presOf" srcId="{17E4BA11-76D8-4547-8A7C-4CA58D0DB03D}" destId="{13D6AD74-28B3-40F7-860A-D3D90B551BB7}" srcOrd="1" destOrd="0" presId="urn:microsoft.com/office/officeart/2005/8/layout/list1"/>
    <dgm:cxn modelId="{FFFDE9CF-F993-49C5-8546-B267A0D2E3CC}" type="presParOf" srcId="{19933C88-1E71-4DC9-BD8B-5302FE6957D6}" destId="{ACBC4954-B2E8-4CC5-969C-34FC3CECA582}" srcOrd="0" destOrd="0" presId="urn:microsoft.com/office/officeart/2005/8/layout/list1"/>
    <dgm:cxn modelId="{EBEC4C88-546F-4E2B-A26C-766877F60EE8}" type="presParOf" srcId="{ACBC4954-B2E8-4CC5-969C-34FC3CECA582}" destId="{54C2CE82-B91E-4EC7-9449-4AE81A3E8996}" srcOrd="0" destOrd="0" presId="urn:microsoft.com/office/officeart/2005/8/layout/list1"/>
    <dgm:cxn modelId="{48C95517-DD34-4DD2-9F84-510BB18A113E}" type="presParOf" srcId="{ACBC4954-B2E8-4CC5-969C-34FC3CECA582}" destId="{C07A040C-EF9E-45F2-9214-97707786A867}" srcOrd="1" destOrd="0" presId="urn:microsoft.com/office/officeart/2005/8/layout/list1"/>
    <dgm:cxn modelId="{D4205CAE-E972-4F22-AE56-5A20CF312D72}" type="presParOf" srcId="{19933C88-1E71-4DC9-BD8B-5302FE6957D6}" destId="{195D2AE1-841F-4288-96DE-D9D57DE6DDB0}" srcOrd="1" destOrd="0" presId="urn:microsoft.com/office/officeart/2005/8/layout/list1"/>
    <dgm:cxn modelId="{44EB41D8-010F-4B17-95AF-278707A92DAB}" type="presParOf" srcId="{19933C88-1E71-4DC9-BD8B-5302FE6957D6}" destId="{E29B919B-8852-4200-8241-428B1FA32C75}" srcOrd="2" destOrd="0" presId="urn:microsoft.com/office/officeart/2005/8/layout/list1"/>
    <dgm:cxn modelId="{F39DE50A-5EB6-4A16-917D-D294E7CB79C9}" type="presParOf" srcId="{19933C88-1E71-4DC9-BD8B-5302FE6957D6}" destId="{4E0E3D7A-D142-4476-8CF5-E9D89D1BD3A2}" srcOrd="3" destOrd="0" presId="urn:microsoft.com/office/officeart/2005/8/layout/list1"/>
    <dgm:cxn modelId="{9741235F-0047-4A35-BAE6-CBF68EDA4BB8}" type="presParOf" srcId="{19933C88-1E71-4DC9-BD8B-5302FE6957D6}" destId="{6ACF6DA3-3984-41F5-B0C3-C1727FF4C8AC}" srcOrd="4" destOrd="0" presId="urn:microsoft.com/office/officeart/2005/8/layout/list1"/>
    <dgm:cxn modelId="{340A7B64-80B8-4978-AAAB-8F4C2680609D}" type="presParOf" srcId="{6ACF6DA3-3984-41F5-B0C3-C1727FF4C8AC}" destId="{02AD1B8A-6FAE-4B03-8DAF-95A90786F9A0}" srcOrd="0" destOrd="0" presId="urn:microsoft.com/office/officeart/2005/8/layout/list1"/>
    <dgm:cxn modelId="{500BD6AE-1F74-4777-87DA-88E3264DF83D}" type="presParOf" srcId="{6ACF6DA3-3984-41F5-B0C3-C1727FF4C8AC}" destId="{83AE0A70-2509-45B2-A632-605C7EC79E8F}" srcOrd="1" destOrd="0" presId="urn:microsoft.com/office/officeart/2005/8/layout/list1"/>
    <dgm:cxn modelId="{FF4ADCA6-D788-428E-AD94-6F5DD17D63E3}" type="presParOf" srcId="{19933C88-1E71-4DC9-BD8B-5302FE6957D6}" destId="{E251AF9D-8826-43DB-B446-B21489D31A54}" srcOrd="5" destOrd="0" presId="urn:microsoft.com/office/officeart/2005/8/layout/list1"/>
    <dgm:cxn modelId="{6762693C-6236-44B9-BABD-C42B9751937D}" type="presParOf" srcId="{19933C88-1E71-4DC9-BD8B-5302FE6957D6}" destId="{F5EC977E-C613-4B96-A43C-60E20366B299}" srcOrd="6" destOrd="0" presId="urn:microsoft.com/office/officeart/2005/8/layout/list1"/>
    <dgm:cxn modelId="{56ACFC74-4872-433F-A412-08CABEC5E3E0}" type="presParOf" srcId="{19933C88-1E71-4DC9-BD8B-5302FE6957D6}" destId="{1EF2708A-B615-4700-9D41-C2F43A922A11}" srcOrd="7" destOrd="0" presId="urn:microsoft.com/office/officeart/2005/8/layout/list1"/>
    <dgm:cxn modelId="{67EBCD3E-893F-4E67-A062-E317E3C84BD7}" type="presParOf" srcId="{19933C88-1E71-4DC9-BD8B-5302FE6957D6}" destId="{25D28F1E-FB1F-4F1C-B729-24FDC1C88269}" srcOrd="8" destOrd="0" presId="urn:microsoft.com/office/officeart/2005/8/layout/list1"/>
    <dgm:cxn modelId="{DA07E68A-DF44-4EEC-AB6C-82B4AA8CD0EA}" type="presParOf" srcId="{25D28F1E-FB1F-4F1C-B729-24FDC1C88269}" destId="{C3B84640-F38D-45A0-8623-B6D2B8250F4F}" srcOrd="0" destOrd="0" presId="urn:microsoft.com/office/officeart/2005/8/layout/list1"/>
    <dgm:cxn modelId="{80F5BA94-2A3E-409B-B27C-CE2C5D2D34CE}" type="presParOf" srcId="{25D28F1E-FB1F-4F1C-B729-24FDC1C88269}" destId="{13D6AD74-28B3-40F7-860A-D3D90B551BB7}" srcOrd="1" destOrd="0" presId="urn:microsoft.com/office/officeart/2005/8/layout/list1"/>
    <dgm:cxn modelId="{61A0E98E-19B9-46CC-B1D2-CB7C4B907697}" type="presParOf" srcId="{19933C88-1E71-4DC9-BD8B-5302FE6957D6}" destId="{31D0AF1A-45FC-4414-A90F-17973BCD7F9D}" srcOrd="9" destOrd="0" presId="urn:microsoft.com/office/officeart/2005/8/layout/list1"/>
    <dgm:cxn modelId="{C1F9E4A4-6763-4939-AA03-BE9935DE0102}" type="presParOf" srcId="{19933C88-1E71-4DC9-BD8B-5302FE6957D6}" destId="{64039597-9573-42C8-9A8B-A77492C84F44}"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035D42-6742-4C2E-84A7-DE9641AE1D7C}" type="doc">
      <dgm:prSet loTypeId="urn:microsoft.com/office/officeart/2005/8/layout/vList2" loCatId="list" qsTypeId="urn:microsoft.com/office/officeart/2005/8/quickstyle/simple1" qsCatId="simple" csTypeId="urn:microsoft.com/office/officeart/2005/8/colors/accent2_3" csCatId="accent2"/>
      <dgm:spPr/>
      <dgm:t>
        <a:bodyPr/>
        <a:lstStyle/>
        <a:p>
          <a:endParaRPr lang="en-US"/>
        </a:p>
      </dgm:t>
    </dgm:pt>
    <dgm:pt modelId="{DB611DBA-7910-4537-B72A-6D55C1E87AE3}">
      <dgm:prSet custT="1"/>
      <dgm:spPr/>
      <dgm:t>
        <a:bodyPr/>
        <a:lstStyle/>
        <a:p>
          <a:r>
            <a:rPr lang="en-GB" sz="3200" baseline="0" dirty="0"/>
            <a:t>Memory pressure when the index was built</a:t>
          </a:r>
          <a:endParaRPr lang="en-US" sz="3200" dirty="0"/>
        </a:p>
      </dgm:t>
    </dgm:pt>
    <dgm:pt modelId="{B301F4F3-E924-40C1-ACC6-37D7BA93A2EA}" type="parTrans" cxnId="{4939934B-4AB9-4530-AACC-117EB70D4B75}">
      <dgm:prSet/>
      <dgm:spPr/>
      <dgm:t>
        <a:bodyPr/>
        <a:lstStyle/>
        <a:p>
          <a:endParaRPr lang="en-US"/>
        </a:p>
      </dgm:t>
    </dgm:pt>
    <dgm:pt modelId="{213A0C46-20C2-43B1-91F6-7DB5C3D3D125}" type="sibTrans" cxnId="{4939934B-4AB9-4530-AACC-117EB70D4B75}">
      <dgm:prSet/>
      <dgm:spPr/>
      <dgm:t>
        <a:bodyPr/>
        <a:lstStyle/>
        <a:p>
          <a:endParaRPr lang="en-US"/>
        </a:p>
      </dgm:t>
    </dgm:pt>
    <dgm:pt modelId="{44EC4B21-2DF1-4D66-A379-5B0564113BC9}">
      <dgm:prSet custT="1"/>
      <dgm:spPr/>
      <dgm:t>
        <a:bodyPr/>
        <a:lstStyle/>
        <a:p>
          <a:r>
            <a:rPr lang="en-GB" sz="3200" baseline="0" dirty="0"/>
            <a:t>Columnstore segment quality may suffer</a:t>
          </a:r>
          <a:endParaRPr lang="en-US" sz="3200" dirty="0"/>
        </a:p>
      </dgm:t>
    </dgm:pt>
    <dgm:pt modelId="{68758C2E-3D94-45C1-A39F-AC59EE137606}" type="parTrans" cxnId="{7D23AFCB-CCC8-4C9A-9D46-E059E2046B2F}">
      <dgm:prSet/>
      <dgm:spPr/>
      <dgm:t>
        <a:bodyPr/>
        <a:lstStyle/>
        <a:p>
          <a:endParaRPr lang="en-US"/>
        </a:p>
      </dgm:t>
    </dgm:pt>
    <dgm:pt modelId="{BD76AB49-16FC-4017-A515-734451DB419D}" type="sibTrans" cxnId="{7D23AFCB-CCC8-4C9A-9D46-E059E2046B2F}">
      <dgm:prSet/>
      <dgm:spPr/>
      <dgm:t>
        <a:bodyPr/>
        <a:lstStyle/>
        <a:p>
          <a:endParaRPr lang="en-US"/>
        </a:p>
      </dgm:t>
    </dgm:pt>
    <dgm:pt modelId="{99592B33-EC00-4962-8BF8-BC9696F46D43}">
      <dgm:prSet custT="1"/>
      <dgm:spPr/>
      <dgm:t>
        <a:bodyPr/>
        <a:lstStyle/>
        <a:p>
          <a:r>
            <a:rPr lang="en-GB" sz="3200" baseline="0" dirty="0"/>
            <a:t>Small/trickle load operations</a:t>
          </a:r>
          <a:endParaRPr lang="en-US" sz="3200" dirty="0"/>
        </a:p>
      </dgm:t>
    </dgm:pt>
    <dgm:pt modelId="{A585ACD5-8944-4BD1-80F9-A6F71678CD47}" type="parTrans" cxnId="{A3408743-AEE2-4089-B2A8-83D01D99188F}">
      <dgm:prSet/>
      <dgm:spPr/>
      <dgm:t>
        <a:bodyPr/>
        <a:lstStyle/>
        <a:p>
          <a:endParaRPr lang="en-US"/>
        </a:p>
      </dgm:t>
    </dgm:pt>
    <dgm:pt modelId="{C5BB7441-AAA8-4D69-A189-0ABDA0744755}" type="sibTrans" cxnId="{A3408743-AEE2-4089-B2A8-83D01D99188F}">
      <dgm:prSet/>
      <dgm:spPr/>
      <dgm:t>
        <a:bodyPr/>
        <a:lstStyle/>
        <a:p>
          <a:endParaRPr lang="en-US"/>
        </a:p>
      </dgm:t>
    </dgm:pt>
    <dgm:pt modelId="{9CD91343-B26A-4F2B-A20C-ACB5A24ABE22}">
      <dgm:prSet custT="1"/>
      <dgm:spPr/>
      <dgm:t>
        <a:bodyPr/>
        <a:lstStyle/>
        <a:p>
          <a:r>
            <a:rPr lang="en-GB" sz="3200" baseline="0" dirty="0"/>
            <a:t>Alternative – Micro-Batching</a:t>
          </a:r>
          <a:endParaRPr lang="en-US" sz="3200" dirty="0"/>
        </a:p>
      </dgm:t>
    </dgm:pt>
    <dgm:pt modelId="{30362B3A-65DE-48F3-BCEC-EF77BA08E553}" type="parTrans" cxnId="{5A1470A0-74A0-437A-BA82-C73006011B05}">
      <dgm:prSet/>
      <dgm:spPr/>
      <dgm:t>
        <a:bodyPr/>
        <a:lstStyle/>
        <a:p>
          <a:endParaRPr lang="en-US"/>
        </a:p>
      </dgm:t>
    </dgm:pt>
    <dgm:pt modelId="{4498A3D5-57E9-4DC7-8C0F-C4C9A3346FAE}" type="sibTrans" cxnId="{5A1470A0-74A0-437A-BA82-C73006011B05}">
      <dgm:prSet/>
      <dgm:spPr/>
      <dgm:t>
        <a:bodyPr/>
        <a:lstStyle/>
        <a:p>
          <a:endParaRPr lang="en-US"/>
        </a:p>
      </dgm:t>
    </dgm:pt>
    <dgm:pt modelId="{2A1CA17A-3D42-4143-9C6E-6F3FA18109CC}">
      <dgm:prSet custT="1"/>
      <dgm:spPr/>
      <dgm:t>
        <a:bodyPr/>
        <a:lstStyle/>
        <a:p>
          <a:r>
            <a:rPr lang="en-GB" sz="3200" baseline="0" dirty="0"/>
            <a:t>Too many partitions</a:t>
          </a:r>
          <a:endParaRPr lang="en-US" sz="3200" dirty="0"/>
        </a:p>
      </dgm:t>
    </dgm:pt>
    <dgm:pt modelId="{B2F81C5E-E47D-4D29-B748-1F5891934940}" type="parTrans" cxnId="{16DBC586-CC35-4ECD-92AA-6B0BD37C58B7}">
      <dgm:prSet/>
      <dgm:spPr/>
      <dgm:t>
        <a:bodyPr/>
        <a:lstStyle/>
        <a:p>
          <a:endParaRPr lang="en-US"/>
        </a:p>
      </dgm:t>
    </dgm:pt>
    <dgm:pt modelId="{8667BFA5-5A75-4CE8-A4C0-A67B89C419EF}" type="sibTrans" cxnId="{16DBC586-CC35-4ECD-92AA-6B0BD37C58B7}">
      <dgm:prSet/>
      <dgm:spPr/>
      <dgm:t>
        <a:bodyPr/>
        <a:lstStyle/>
        <a:p>
          <a:endParaRPr lang="en-US"/>
        </a:p>
      </dgm:t>
    </dgm:pt>
    <dgm:pt modelId="{EC2DE82A-7DFF-4494-8C02-C40B5537A937}" type="pres">
      <dgm:prSet presAssocID="{59035D42-6742-4C2E-84A7-DE9641AE1D7C}" presName="linear" presStyleCnt="0">
        <dgm:presLayoutVars>
          <dgm:animLvl val="lvl"/>
          <dgm:resizeHandles val="exact"/>
        </dgm:presLayoutVars>
      </dgm:prSet>
      <dgm:spPr/>
    </dgm:pt>
    <dgm:pt modelId="{A2516634-B857-4AF2-9772-33B6A476534E}" type="pres">
      <dgm:prSet presAssocID="{DB611DBA-7910-4537-B72A-6D55C1E87AE3}" presName="parentText" presStyleLbl="node1" presStyleIdx="0" presStyleCnt="3">
        <dgm:presLayoutVars>
          <dgm:chMax val="0"/>
          <dgm:bulletEnabled val="1"/>
        </dgm:presLayoutVars>
      </dgm:prSet>
      <dgm:spPr/>
    </dgm:pt>
    <dgm:pt modelId="{CD52431E-2875-4EC7-923C-073DEB1B83E1}" type="pres">
      <dgm:prSet presAssocID="{DB611DBA-7910-4537-B72A-6D55C1E87AE3}" presName="childText" presStyleLbl="revTx" presStyleIdx="0" presStyleCnt="2">
        <dgm:presLayoutVars>
          <dgm:bulletEnabled val="1"/>
        </dgm:presLayoutVars>
      </dgm:prSet>
      <dgm:spPr/>
    </dgm:pt>
    <dgm:pt modelId="{1B197026-1389-4C72-BBF4-A652CCF2F2A5}" type="pres">
      <dgm:prSet presAssocID="{99592B33-EC00-4962-8BF8-BC9696F46D43}" presName="parentText" presStyleLbl="node1" presStyleIdx="1" presStyleCnt="3">
        <dgm:presLayoutVars>
          <dgm:chMax val="0"/>
          <dgm:bulletEnabled val="1"/>
        </dgm:presLayoutVars>
      </dgm:prSet>
      <dgm:spPr/>
    </dgm:pt>
    <dgm:pt modelId="{1C9C1404-0BC1-4D1F-8D98-7AA160342F2F}" type="pres">
      <dgm:prSet presAssocID="{99592B33-EC00-4962-8BF8-BC9696F46D43}" presName="childText" presStyleLbl="revTx" presStyleIdx="1" presStyleCnt="2">
        <dgm:presLayoutVars>
          <dgm:bulletEnabled val="1"/>
        </dgm:presLayoutVars>
      </dgm:prSet>
      <dgm:spPr/>
    </dgm:pt>
    <dgm:pt modelId="{6B7FC4F9-DFD6-4B95-91DD-D03BE888E564}" type="pres">
      <dgm:prSet presAssocID="{2A1CA17A-3D42-4143-9C6E-6F3FA18109CC}" presName="parentText" presStyleLbl="node1" presStyleIdx="2" presStyleCnt="3">
        <dgm:presLayoutVars>
          <dgm:chMax val="0"/>
          <dgm:bulletEnabled val="1"/>
        </dgm:presLayoutVars>
      </dgm:prSet>
      <dgm:spPr/>
    </dgm:pt>
  </dgm:ptLst>
  <dgm:cxnLst>
    <dgm:cxn modelId="{9C242223-55C3-41BE-9FC9-A3ADB17B42CF}" type="presOf" srcId="{DB611DBA-7910-4537-B72A-6D55C1E87AE3}" destId="{A2516634-B857-4AF2-9772-33B6A476534E}" srcOrd="0" destOrd="0" presId="urn:microsoft.com/office/officeart/2005/8/layout/vList2"/>
    <dgm:cxn modelId="{5406B961-48EF-428E-A925-40AD63736216}" type="presOf" srcId="{59035D42-6742-4C2E-84A7-DE9641AE1D7C}" destId="{EC2DE82A-7DFF-4494-8C02-C40B5537A937}" srcOrd="0" destOrd="0" presId="urn:microsoft.com/office/officeart/2005/8/layout/vList2"/>
    <dgm:cxn modelId="{A3408743-AEE2-4089-B2A8-83D01D99188F}" srcId="{59035D42-6742-4C2E-84A7-DE9641AE1D7C}" destId="{99592B33-EC00-4962-8BF8-BC9696F46D43}" srcOrd="1" destOrd="0" parTransId="{A585ACD5-8944-4BD1-80F9-A6F71678CD47}" sibTransId="{C5BB7441-AAA8-4D69-A189-0ABDA0744755}"/>
    <dgm:cxn modelId="{4939934B-4AB9-4530-AACC-117EB70D4B75}" srcId="{59035D42-6742-4C2E-84A7-DE9641AE1D7C}" destId="{DB611DBA-7910-4537-B72A-6D55C1E87AE3}" srcOrd="0" destOrd="0" parTransId="{B301F4F3-E924-40C1-ACC6-37D7BA93A2EA}" sibTransId="{213A0C46-20C2-43B1-91F6-7DB5C3D3D125}"/>
    <dgm:cxn modelId="{A5D3CA4D-7DD5-4764-BD3F-7E26524657D9}" type="presOf" srcId="{9CD91343-B26A-4F2B-A20C-ACB5A24ABE22}" destId="{1C9C1404-0BC1-4D1F-8D98-7AA160342F2F}" srcOrd="0" destOrd="0" presId="urn:microsoft.com/office/officeart/2005/8/layout/vList2"/>
    <dgm:cxn modelId="{57CDB859-D103-4ACD-9E8B-0105C41506AE}" type="presOf" srcId="{44EC4B21-2DF1-4D66-A379-5B0564113BC9}" destId="{CD52431E-2875-4EC7-923C-073DEB1B83E1}" srcOrd="0" destOrd="0" presId="urn:microsoft.com/office/officeart/2005/8/layout/vList2"/>
    <dgm:cxn modelId="{16DBC586-CC35-4ECD-92AA-6B0BD37C58B7}" srcId="{59035D42-6742-4C2E-84A7-DE9641AE1D7C}" destId="{2A1CA17A-3D42-4143-9C6E-6F3FA18109CC}" srcOrd="2" destOrd="0" parTransId="{B2F81C5E-E47D-4D29-B748-1F5891934940}" sibTransId="{8667BFA5-5A75-4CE8-A4C0-A67B89C419EF}"/>
    <dgm:cxn modelId="{5A1470A0-74A0-437A-BA82-C73006011B05}" srcId="{99592B33-EC00-4962-8BF8-BC9696F46D43}" destId="{9CD91343-B26A-4F2B-A20C-ACB5A24ABE22}" srcOrd="0" destOrd="0" parTransId="{30362B3A-65DE-48F3-BCEC-EF77BA08E553}" sibTransId="{4498A3D5-57E9-4DC7-8C0F-C4C9A3346FAE}"/>
    <dgm:cxn modelId="{9D700BA9-2204-4121-B78A-2BA6668195F3}" type="presOf" srcId="{2A1CA17A-3D42-4143-9C6E-6F3FA18109CC}" destId="{6B7FC4F9-DFD6-4B95-91DD-D03BE888E564}" srcOrd="0" destOrd="0" presId="urn:microsoft.com/office/officeart/2005/8/layout/vList2"/>
    <dgm:cxn modelId="{973412B9-C413-47C6-BBB3-B420DCC5C126}" type="presOf" srcId="{99592B33-EC00-4962-8BF8-BC9696F46D43}" destId="{1B197026-1389-4C72-BBF4-A652CCF2F2A5}" srcOrd="0" destOrd="0" presId="urn:microsoft.com/office/officeart/2005/8/layout/vList2"/>
    <dgm:cxn modelId="{7D23AFCB-CCC8-4C9A-9D46-E059E2046B2F}" srcId="{DB611DBA-7910-4537-B72A-6D55C1E87AE3}" destId="{44EC4B21-2DF1-4D66-A379-5B0564113BC9}" srcOrd="0" destOrd="0" parTransId="{68758C2E-3D94-45C1-A39F-AC59EE137606}" sibTransId="{BD76AB49-16FC-4017-A515-734451DB419D}"/>
    <dgm:cxn modelId="{FA69EC1A-E275-44CD-893F-D090FDE02138}" type="presParOf" srcId="{EC2DE82A-7DFF-4494-8C02-C40B5537A937}" destId="{A2516634-B857-4AF2-9772-33B6A476534E}" srcOrd="0" destOrd="0" presId="urn:microsoft.com/office/officeart/2005/8/layout/vList2"/>
    <dgm:cxn modelId="{0334AA44-DDB0-48E9-A53B-132F40A5D68B}" type="presParOf" srcId="{EC2DE82A-7DFF-4494-8C02-C40B5537A937}" destId="{CD52431E-2875-4EC7-923C-073DEB1B83E1}" srcOrd="1" destOrd="0" presId="urn:microsoft.com/office/officeart/2005/8/layout/vList2"/>
    <dgm:cxn modelId="{E18521B8-585D-4978-9B16-AA0BD670D0D2}" type="presParOf" srcId="{EC2DE82A-7DFF-4494-8C02-C40B5537A937}" destId="{1B197026-1389-4C72-BBF4-A652CCF2F2A5}" srcOrd="2" destOrd="0" presId="urn:microsoft.com/office/officeart/2005/8/layout/vList2"/>
    <dgm:cxn modelId="{80F29641-EECC-4F26-95EB-022AE4BBB097}" type="presParOf" srcId="{EC2DE82A-7DFF-4494-8C02-C40B5537A937}" destId="{1C9C1404-0BC1-4D1F-8D98-7AA160342F2F}" srcOrd="3" destOrd="0" presId="urn:microsoft.com/office/officeart/2005/8/layout/vList2"/>
    <dgm:cxn modelId="{9903BF07-EB25-41D9-924B-21B1B08E7AE4}" type="presParOf" srcId="{EC2DE82A-7DFF-4494-8C02-C40B5537A937}" destId="{6B7FC4F9-DFD6-4B95-91DD-D03BE888E56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D9CC52-7BBB-4BBB-9984-85FE06071B32}"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3B5D6820-EAC0-42B2-919A-51C0103E6BED}">
      <dgm:prSet/>
      <dgm:spPr/>
      <dgm:t>
        <a:bodyPr/>
        <a:lstStyle/>
        <a:p>
          <a:r>
            <a:rPr lang="en-GB" baseline="0"/>
            <a:t>CCIs perform large block compression</a:t>
          </a:r>
          <a:endParaRPr lang="en-US"/>
        </a:p>
      </dgm:t>
    </dgm:pt>
    <dgm:pt modelId="{747515A1-7C2E-4A9B-AC3B-38E2251BFD84}" type="parTrans" cxnId="{340ABC12-E2AB-4315-A7B8-4F26B38E8E2B}">
      <dgm:prSet/>
      <dgm:spPr/>
      <dgm:t>
        <a:bodyPr/>
        <a:lstStyle/>
        <a:p>
          <a:endParaRPr lang="en-US"/>
        </a:p>
      </dgm:t>
    </dgm:pt>
    <dgm:pt modelId="{738D1BF5-8D37-45AD-9113-80F51558D1A6}" type="sibTrans" cxnId="{340ABC12-E2AB-4315-A7B8-4F26B38E8E2B}">
      <dgm:prSet/>
      <dgm:spPr/>
      <dgm:t>
        <a:bodyPr/>
        <a:lstStyle/>
        <a:p>
          <a:endParaRPr lang="en-US"/>
        </a:p>
      </dgm:t>
    </dgm:pt>
    <dgm:pt modelId="{0314793C-A76A-476A-BA5F-D4D6E92217ED}">
      <dgm:prSet/>
      <dgm:spPr/>
      <dgm:t>
        <a:bodyPr/>
        <a:lstStyle/>
        <a:p>
          <a:r>
            <a:rPr lang="en-GB" baseline="0"/>
            <a:t>Maximises compression</a:t>
          </a:r>
          <a:endParaRPr lang="en-US"/>
        </a:p>
      </dgm:t>
    </dgm:pt>
    <dgm:pt modelId="{9219A3BF-C545-4954-AF31-3DF0F6E29B3E}" type="parTrans" cxnId="{49C9E51A-E645-49AA-9CA1-39164D5D038A}">
      <dgm:prSet/>
      <dgm:spPr/>
      <dgm:t>
        <a:bodyPr/>
        <a:lstStyle/>
        <a:p>
          <a:endParaRPr lang="en-US"/>
        </a:p>
      </dgm:t>
    </dgm:pt>
    <dgm:pt modelId="{DC78DD9B-917E-4759-B85C-55E9B90809AE}" type="sibTrans" cxnId="{49C9E51A-E645-49AA-9CA1-39164D5D038A}">
      <dgm:prSet/>
      <dgm:spPr/>
      <dgm:t>
        <a:bodyPr/>
        <a:lstStyle/>
        <a:p>
          <a:endParaRPr lang="en-US"/>
        </a:p>
      </dgm:t>
    </dgm:pt>
    <dgm:pt modelId="{ACAF71F6-4499-4611-B2C1-22C6663694CF}">
      <dgm:prSet/>
      <dgm:spPr/>
      <dgm:t>
        <a:bodyPr/>
        <a:lstStyle/>
        <a:p>
          <a:r>
            <a:rPr lang="en-GB" baseline="0"/>
            <a:t>Expensive to update</a:t>
          </a:r>
          <a:endParaRPr lang="en-US"/>
        </a:p>
      </dgm:t>
    </dgm:pt>
    <dgm:pt modelId="{373E3246-85ED-4ACA-A386-733F5D5FBDA8}" type="parTrans" cxnId="{651576E2-1829-47D2-9A9F-F23CE19DC255}">
      <dgm:prSet/>
      <dgm:spPr/>
      <dgm:t>
        <a:bodyPr/>
        <a:lstStyle/>
        <a:p>
          <a:endParaRPr lang="en-US"/>
        </a:p>
      </dgm:t>
    </dgm:pt>
    <dgm:pt modelId="{E4113C37-0D35-476A-B6EC-791D7E5DE0D2}" type="sibTrans" cxnId="{651576E2-1829-47D2-9A9F-F23CE19DC255}">
      <dgm:prSet/>
      <dgm:spPr/>
      <dgm:t>
        <a:bodyPr/>
        <a:lstStyle/>
        <a:p>
          <a:endParaRPr lang="en-US"/>
        </a:p>
      </dgm:t>
    </dgm:pt>
    <dgm:pt modelId="{D63662A5-E8EF-46F8-A562-C2EA087C9678}">
      <dgm:prSet/>
      <dgm:spPr/>
      <dgm:t>
        <a:bodyPr/>
        <a:lstStyle/>
        <a:p>
          <a:r>
            <a:rPr lang="en-GB" baseline="0"/>
            <a:t>CCIs use two mechanisms to handle updates</a:t>
          </a:r>
          <a:endParaRPr lang="en-US"/>
        </a:p>
      </dgm:t>
    </dgm:pt>
    <dgm:pt modelId="{53BB56D6-AB93-459F-A56E-21FB45479BA0}" type="parTrans" cxnId="{6AAE8096-B49D-4C73-8685-FC6BA123D52D}">
      <dgm:prSet/>
      <dgm:spPr/>
      <dgm:t>
        <a:bodyPr/>
        <a:lstStyle/>
        <a:p>
          <a:endParaRPr lang="en-US"/>
        </a:p>
      </dgm:t>
    </dgm:pt>
    <dgm:pt modelId="{F1B23A18-8415-47BA-8031-440FE3093C3D}" type="sibTrans" cxnId="{6AAE8096-B49D-4C73-8685-FC6BA123D52D}">
      <dgm:prSet/>
      <dgm:spPr/>
      <dgm:t>
        <a:bodyPr/>
        <a:lstStyle/>
        <a:p>
          <a:endParaRPr lang="en-US"/>
        </a:p>
      </dgm:t>
    </dgm:pt>
    <dgm:pt modelId="{7CD1E872-4596-4277-9A9E-4B088E4C3A57}">
      <dgm:prSet/>
      <dgm:spPr/>
      <dgm:t>
        <a:bodyPr/>
        <a:lstStyle/>
        <a:p>
          <a:r>
            <a:rPr lang="en-GB" baseline="0"/>
            <a:t>Delete bitmap</a:t>
          </a:r>
          <a:endParaRPr lang="en-US"/>
        </a:p>
      </dgm:t>
    </dgm:pt>
    <dgm:pt modelId="{91F9D446-3CCD-4579-ABCC-ABB38AEDE6CE}" type="parTrans" cxnId="{13AE4C73-FC6F-472D-8772-9D4B89FFFFD6}">
      <dgm:prSet/>
      <dgm:spPr/>
      <dgm:t>
        <a:bodyPr/>
        <a:lstStyle/>
        <a:p>
          <a:endParaRPr lang="en-US"/>
        </a:p>
      </dgm:t>
    </dgm:pt>
    <dgm:pt modelId="{462C096E-2F3B-44A1-B635-1ED16DC7F571}" type="sibTrans" cxnId="{13AE4C73-FC6F-472D-8772-9D4B89FFFFD6}">
      <dgm:prSet/>
      <dgm:spPr/>
      <dgm:t>
        <a:bodyPr/>
        <a:lstStyle/>
        <a:p>
          <a:endParaRPr lang="en-US"/>
        </a:p>
      </dgm:t>
    </dgm:pt>
    <dgm:pt modelId="{5C3479FA-0310-4FB6-B11E-51EE82C79732}">
      <dgm:prSet/>
      <dgm:spPr/>
      <dgm:t>
        <a:bodyPr/>
        <a:lstStyle/>
        <a:p>
          <a:r>
            <a:rPr lang="en-GB" baseline="0"/>
            <a:t>Delta stores</a:t>
          </a:r>
          <a:endParaRPr lang="en-US"/>
        </a:p>
      </dgm:t>
    </dgm:pt>
    <dgm:pt modelId="{9ECE7F5F-BFA9-442B-A98F-486AA6408268}" type="parTrans" cxnId="{7AE3DBA2-BEFB-4342-A853-9157A202A4DD}">
      <dgm:prSet/>
      <dgm:spPr/>
      <dgm:t>
        <a:bodyPr/>
        <a:lstStyle/>
        <a:p>
          <a:endParaRPr lang="en-US"/>
        </a:p>
      </dgm:t>
    </dgm:pt>
    <dgm:pt modelId="{4349BB21-805E-466F-AF06-B0ED9BC56E98}" type="sibTrans" cxnId="{7AE3DBA2-BEFB-4342-A853-9157A202A4DD}">
      <dgm:prSet/>
      <dgm:spPr/>
      <dgm:t>
        <a:bodyPr/>
        <a:lstStyle/>
        <a:p>
          <a:endParaRPr lang="en-US"/>
        </a:p>
      </dgm:t>
    </dgm:pt>
    <dgm:pt modelId="{0F491BD5-C4B3-4207-B722-F08A64D75004}" type="pres">
      <dgm:prSet presAssocID="{39D9CC52-7BBB-4BBB-9984-85FE06071B32}" presName="linear" presStyleCnt="0">
        <dgm:presLayoutVars>
          <dgm:animLvl val="lvl"/>
          <dgm:resizeHandles val="exact"/>
        </dgm:presLayoutVars>
      </dgm:prSet>
      <dgm:spPr/>
    </dgm:pt>
    <dgm:pt modelId="{249BC5F4-4DBA-4FF7-A0BE-A070BF2BD139}" type="pres">
      <dgm:prSet presAssocID="{3B5D6820-EAC0-42B2-919A-51C0103E6BED}" presName="parentText" presStyleLbl="node1" presStyleIdx="0" presStyleCnt="2">
        <dgm:presLayoutVars>
          <dgm:chMax val="0"/>
          <dgm:bulletEnabled val="1"/>
        </dgm:presLayoutVars>
      </dgm:prSet>
      <dgm:spPr/>
    </dgm:pt>
    <dgm:pt modelId="{70AA7AAA-A5C2-45B1-83DA-3879AF98C1D5}" type="pres">
      <dgm:prSet presAssocID="{3B5D6820-EAC0-42B2-919A-51C0103E6BED}" presName="childText" presStyleLbl="revTx" presStyleIdx="0" presStyleCnt="2">
        <dgm:presLayoutVars>
          <dgm:bulletEnabled val="1"/>
        </dgm:presLayoutVars>
      </dgm:prSet>
      <dgm:spPr/>
    </dgm:pt>
    <dgm:pt modelId="{93ECA323-AB51-44B6-BE3F-23ED770B0ED2}" type="pres">
      <dgm:prSet presAssocID="{D63662A5-E8EF-46F8-A562-C2EA087C9678}" presName="parentText" presStyleLbl="node1" presStyleIdx="1" presStyleCnt="2">
        <dgm:presLayoutVars>
          <dgm:chMax val="0"/>
          <dgm:bulletEnabled val="1"/>
        </dgm:presLayoutVars>
      </dgm:prSet>
      <dgm:spPr/>
    </dgm:pt>
    <dgm:pt modelId="{82BB73D0-5B34-46F9-9950-424FDACB3059}" type="pres">
      <dgm:prSet presAssocID="{D63662A5-E8EF-46F8-A562-C2EA087C9678}" presName="childText" presStyleLbl="revTx" presStyleIdx="1" presStyleCnt="2">
        <dgm:presLayoutVars>
          <dgm:bulletEnabled val="1"/>
        </dgm:presLayoutVars>
      </dgm:prSet>
      <dgm:spPr/>
    </dgm:pt>
  </dgm:ptLst>
  <dgm:cxnLst>
    <dgm:cxn modelId="{340ABC12-E2AB-4315-A7B8-4F26B38E8E2B}" srcId="{39D9CC52-7BBB-4BBB-9984-85FE06071B32}" destId="{3B5D6820-EAC0-42B2-919A-51C0103E6BED}" srcOrd="0" destOrd="0" parTransId="{747515A1-7C2E-4A9B-AC3B-38E2251BFD84}" sibTransId="{738D1BF5-8D37-45AD-9113-80F51558D1A6}"/>
    <dgm:cxn modelId="{49C9E51A-E645-49AA-9CA1-39164D5D038A}" srcId="{3B5D6820-EAC0-42B2-919A-51C0103E6BED}" destId="{0314793C-A76A-476A-BA5F-D4D6E92217ED}" srcOrd="0" destOrd="0" parTransId="{9219A3BF-C545-4954-AF31-3DF0F6E29B3E}" sibTransId="{DC78DD9B-917E-4759-B85C-55E9B90809AE}"/>
    <dgm:cxn modelId="{C7EB6D2D-7F59-499F-9ED9-0DFB6E9B04A4}" type="presOf" srcId="{3B5D6820-EAC0-42B2-919A-51C0103E6BED}" destId="{249BC5F4-4DBA-4FF7-A0BE-A070BF2BD139}" srcOrd="0" destOrd="0" presId="urn:microsoft.com/office/officeart/2005/8/layout/vList2"/>
    <dgm:cxn modelId="{9742D04C-BBE3-4749-A630-855C354250ED}" type="presOf" srcId="{39D9CC52-7BBB-4BBB-9984-85FE06071B32}" destId="{0F491BD5-C4B3-4207-B722-F08A64D75004}" srcOrd="0" destOrd="0" presId="urn:microsoft.com/office/officeart/2005/8/layout/vList2"/>
    <dgm:cxn modelId="{E2420C4F-F5A8-4FE7-B05F-524C65102435}" type="presOf" srcId="{D63662A5-E8EF-46F8-A562-C2EA087C9678}" destId="{93ECA323-AB51-44B6-BE3F-23ED770B0ED2}" srcOrd="0" destOrd="0" presId="urn:microsoft.com/office/officeart/2005/8/layout/vList2"/>
    <dgm:cxn modelId="{13AE4C73-FC6F-472D-8772-9D4B89FFFFD6}" srcId="{D63662A5-E8EF-46F8-A562-C2EA087C9678}" destId="{7CD1E872-4596-4277-9A9E-4B088E4C3A57}" srcOrd="0" destOrd="0" parTransId="{91F9D446-3CCD-4579-ABCC-ABB38AEDE6CE}" sibTransId="{462C096E-2F3B-44A1-B635-1ED16DC7F571}"/>
    <dgm:cxn modelId="{B363435A-006E-4262-9850-8BEDC9C49ED2}" type="presOf" srcId="{7CD1E872-4596-4277-9A9E-4B088E4C3A57}" destId="{82BB73D0-5B34-46F9-9950-424FDACB3059}" srcOrd="0" destOrd="0" presId="urn:microsoft.com/office/officeart/2005/8/layout/vList2"/>
    <dgm:cxn modelId="{6AAE8096-B49D-4C73-8685-FC6BA123D52D}" srcId="{39D9CC52-7BBB-4BBB-9984-85FE06071B32}" destId="{D63662A5-E8EF-46F8-A562-C2EA087C9678}" srcOrd="1" destOrd="0" parTransId="{53BB56D6-AB93-459F-A56E-21FB45479BA0}" sibTransId="{F1B23A18-8415-47BA-8031-440FE3093C3D}"/>
    <dgm:cxn modelId="{7AE3DBA2-BEFB-4342-A853-9157A202A4DD}" srcId="{D63662A5-E8EF-46F8-A562-C2EA087C9678}" destId="{5C3479FA-0310-4FB6-B11E-51EE82C79732}" srcOrd="1" destOrd="0" parTransId="{9ECE7F5F-BFA9-442B-A98F-486AA6408268}" sibTransId="{4349BB21-805E-466F-AF06-B0ED9BC56E98}"/>
    <dgm:cxn modelId="{6C7C28BE-7426-4CB5-AD18-38BFC6D54C70}" type="presOf" srcId="{0314793C-A76A-476A-BA5F-D4D6E92217ED}" destId="{70AA7AAA-A5C2-45B1-83DA-3879AF98C1D5}" srcOrd="0" destOrd="0" presId="urn:microsoft.com/office/officeart/2005/8/layout/vList2"/>
    <dgm:cxn modelId="{21A1B0C3-1119-4C16-8CC1-184CBF8DF75A}" type="presOf" srcId="{5C3479FA-0310-4FB6-B11E-51EE82C79732}" destId="{82BB73D0-5B34-46F9-9950-424FDACB3059}" srcOrd="0" destOrd="1" presId="urn:microsoft.com/office/officeart/2005/8/layout/vList2"/>
    <dgm:cxn modelId="{85155DC6-8637-46DA-8ACF-517F9DE29EC7}" type="presOf" srcId="{ACAF71F6-4499-4611-B2C1-22C6663694CF}" destId="{70AA7AAA-A5C2-45B1-83DA-3879AF98C1D5}" srcOrd="0" destOrd="1" presId="urn:microsoft.com/office/officeart/2005/8/layout/vList2"/>
    <dgm:cxn modelId="{651576E2-1829-47D2-9A9F-F23CE19DC255}" srcId="{3B5D6820-EAC0-42B2-919A-51C0103E6BED}" destId="{ACAF71F6-4499-4611-B2C1-22C6663694CF}" srcOrd="1" destOrd="0" parTransId="{373E3246-85ED-4ACA-A386-733F5D5FBDA8}" sibTransId="{E4113C37-0D35-476A-B6EC-791D7E5DE0D2}"/>
    <dgm:cxn modelId="{2F959A86-C819-45DF-B703-DAC0B8289E16}" type="presParOf" srcId="{0F491BD5-C4B3-4207-B722-F08A64D75004}" destId="{249BC5F4-4DBA-4FF7-A0BE-A070BF2BD139}" srcOrd="0" destOrd="0" presId="urn:microsoft.com/office/officeart/2005/8/layout/vList2"/>
    <dgm:cxn modelId="{4A146263-41A6-4444-8B68-18CDBF564C96}" type="presParOf" srcId="{0F491BD5-C4B3-4207-B722-F08A64D75004}" destId="{70AA7AAA-A5C2-45B1-83DA-3879AF98C1D5}" srcOrd="1" destOrd="0" presId="urn:microsoft.com/office/officeart/2005/8/layout/vList2"/>
    <dgm:cxn modelId="{A8D97E4E-098B-4B7E-B86F-D02C449C53D8}" type="presParOf" srcId="{0F491BD5-C4B3-4207-B722-F08A64D75004}" destId="{93ECA323-AB51-44B6-BE3F-23ED770B0ED2}" srcOrd="2" destOrd="0" presId="urn:microsoft.com/office/officeart/2005/8/layout/vList2"/>
    <dgm:cxn modelId="{EAC7DD0C-FA87-4259-8DE3-B29C594F0E2F}" type="presParOf" srcId="{0F491BD5-C4B3-4207-B722-F08A64D75004}" destId="{82BB73D0-5B34-46F9-9950-424FDACB305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7DA439-B126-4D1F-A418-F5886D83C20A}" type="doc">
      <dgm:prSet loTypeId="urn:microsoft.com/office/officeart/2005/8/layout/hList1" loCatId="list" qsTypeId="urn:microsoft.com/office/officeart/2005/8/quickstyle/3d2" qsCatId="3D" csTypeId="urn:microsoft.com/office/officeart/2005/8/colors/accent2_2" csCatId="accent2"/>
      <dgm:spPr/>
      <dgm:t>
        <a:bodyPr/>
        <a:lstStyle/>
        <a:p>
          <a:endParaRPr lang="en-US"/>
        </a:p>
      </dgm:t>
    </dgm:pt>
    <dgm:pt modelId="{01D85E54-CB2C-44DE-8CFB-507B35F039F2}">
      <dgm:prSet custT="1"/>
      <dgm:spPr/>
      <dgm:t>
        <a:bodyPr/>
        <a:lstStyle/>
        <a:p>
          <a:r>
            <a:rPr lang="en-GB" sz="2800" baseline="0" dirty="0"/>
            <a:t>One delete bitmap per CCI</a:t>
          </a:r>
          <a:endParaRPr lang="en-US" sz="2800" dirty="0"/>
        </a:p>
      </dgm:t>
    </dgm:pt>
    <dgm:pt modelId="{A0BA8CE7-BE93-407F-A940-93E7D87A9CC3}" type="parTrans" cxnId="{42B8DF28-85F9-4D0A-9467-19D306E3D2E1}">
      <dgm:prSet/>
      <dgm:spPr/>
      <dgm:t>
        <a:bodyPr/>
        <a:lstStyle/>
        <a:p>
          <a:endParaRPr lang="en-US"/>
        </a:p>
      </dgm:t>
    </dgm:pt>
    <dgm:pt modelId="{60FC5C50-BD72-4FD7-89C2-5DC139793899}" type="sibTrans" cxnId="{42B8DF28-85F9-4D0A-9467-19D306E3D2E1}">
      <dgm:prSet/>
      <dgm:spPr/>
      <dgm:t>
        <a:bodyPr/>
        <a:lstStyle/>
        <a:p>
          <a:endParaRPr lang="en-US"/>
        </a:p>
      </dgm:t>
    </dgm:pt>
    <dgm:pt modelId="{0A6A432B-00D3-4C62-A800-2DA383E96722}">
      <dgm:prSet custT="1"/>
      <dgm:spPr/>
      <dgm:t>
        <a:bodyPr/>
        <a:lstStyle/>
        <a:p>
          <a:r>
            <a:rPr lang="en-GB" sz="2800" baseline="0" dirty="0"/>
            <a:t>Disqualifies rows in the CCI that are deleted</a:t>
          </a:r>
          <a:endParaRPr lang="en-US" sz="2800" dirty="0"/>
        </a:p>
      </dgm:t>
    </dgm:pt>
    <dgm:pt modelId="{0033BA0E-ABDA-452C-80D4-9712B64372E2}" type="parTrans" cxnId="{8438AF1C-5B35-4D2D-BB83-66DAE2C2A148}">
      <dgm:prSet/>
      <dgm:spPr/>
      <dgm:t>
        <a:bodyPr/>
        <a:lstStyle/>
        <a:p>
          <a:endParaRPr lang="en-US"/>
        </a:p>
      </dgm:t>
    </dgm:pt>
    <dgm:pt modelId="{2EE340EF-074A-4815-A927-82EE4CD0E3A0}" type="sibTrans" cxnId="{8438AF1C-5B35-4D2D-BB83-66DAE2C2A148}">
      <dgm:prSet/>
      <dgm:spPr/>
      <dgm:t>
        <a:bodyPr/>
        <a:lstStyle/>
        <a:p>
          <a:endParaRPr lang="en-US"/>
        </a:p>
      </dgm:t>
    </dgm:pt>
    <dgm:pt modelId="{829A9776-8EA0-4848-9BD9-671335F9C514}">
      <dgm:prSet custT="1"/>
      <dgm:spPr/>
      <dgm:t>
        <a:bodyPr/>
        <a:lstStyle/>
        <a:p>
          <a:r>
            <a:rPr lang="en-GB" sz="2800" baseline="0" dirty="0"/>
            <a:t>Represented in memory and on-disk</a:t>
          </a:r>
          <a:endParaRPr lang="en-US" sz="2800" dirty="0"/>
        </a:p>
      </dgm:t>
    </dgm:pt>
    <dgm:pt modelId="{141A1B27-5C2A-4B7A-8294-819C6859107F}" type="parTrans" cxnId="{58EDD966-AC5E-4D85-AB54-B5BD931BF79D}">
      <dgm:prSet/>
      <dgm:spPr/>
      <dgm:t>
        <a:bodyPr/>
        <a:lstStyle/>
        <a:p>
          <a:endParaRPr lang="en-US"/>
        </a:p>
      </dgm:t>
    </dgm:pt>
    <dgm:pt modelId="{EDF2AA67-DB16-4357-874C-16CDC324D142}" type="sibTrans" cxnId="{58EDD966-AC5E-4D85-AB54-B5BD931BF79D}">
      <dgm:prSet/>
      <dgm:spPr/>
      <dgm:t>
        <a:bodyPr/>
        <a:lstStyle/>
        <a:p>
          <a:endParaRPr lang="en-US"/>
        </a:p>
      </dgm:t>
    </dgm:pt>
    <dgm:pt modelId="{09363143-FA0D-44FE-9810-BB7D8C1B4855}" type="pres">
      <dgm:prSet presAssocID="{DB7DA439-B126-4D1F-A418-F5886D83C20A}" presName="Name0" presStyleCnt="0">
        <dgm:presLayoutVars>
          <dgm:dir/>
          <dgm:animLvl val="lvl"/>
          <dgm:resizeHandles val="exact"/>
        </dgm:presLayoutVars>
      </dgm:prSet>
      <dgm:spPr/>
    </dgm:pt>
    <dgm:pt modelId="{59BABA28-561D-49BF-8A29-6F2BAA8C9A19}" type="pres">
      <dgm:prSet presAssocID="{01D85E54-CB2C-44DE-8CFB-507B35F039F2}" presName="composite" presStyleCnt="0"/>
      <dgm:spPr/>
    </dgm:pt>
    <dgm:pt modelId="{784DE3D5-1F3D-4161-879D-B674A84C1123}" type="pres">
      <dgm:prSet presAssocID="{01D85E54-CB2C-44DE-8CFB-507B35F039F2}" presName="parTx" presStyleLbl="alignNode1" presStyleIdx="0" presStyleCnt="1">
        <dgm:presLayoutVars>
          <dgm:chMax val="0"/>
          <dgm:chPref val="0"/>
          <dgm:bulletEnabled val="1"/>
        </dgm:presLayoutVars>
      </dgm:prSet>
      <dgm:spPr/>
    </dgm:pt>
    <dgm:pt modelId="{E8D61785-8C40-4040-BA4F-106B30FF9BCC}" type="pres">
      <dgm:prSet presAssocID="{01D85E54-CB2C-44DE-8CFB-507B35F039F2}" presName="desTx" presStyleLbl="alignAccFollowNode1" presStyleIdx="0" presStyleCnt="1">
        <dgm:presLayoutVars>
          <dgm:bulletEnabled val="1"/>
        </dgm:presLayoutVars>
      </dgm:prSet>
      <dgm:spPr/>
    </dgm:pt>
  </dgm:ptLst>
  <dgm:cxnLst>
    <dgm:cxn modelId="{8438AF1C-5B35-4D2D-BB83-66DAE2C2A148}" srcId="{01D85E54-CB2C-44DE-8CFB-507B35F039F2}" destId="{0A6A432B-00D3-4C62-A800-2DA383E96722}" srcOrd="0" destOrd="0" parTransId="{0033BA0E-ABDA-452C-80D4-9712B64372E2}" sibTransId="{2EE340EF-074A-4815-A927-82EE4CD0E3A0}"/>
    <dgm:cxn modelId="{42B8DF28-85F9-4D0A-9467-19D306E3D2E1}" srcId="{DB7DA439-B126-4D1F-A418-F5886D83C20A}" destId="{01D85E54-CB2C-44DE-8CFB-507B35F039F2}" srcOrd="0" destOrd="0" parTransId="{A0BA8CE7-BE93-407F-A940-93E7D87A9CC3}" sibTransId="{60FC5C50-BD72-4FD7-89C2-5DC139793899}"/>
    <dgm:cxn modelId="{58EDD966-AC5E-4D85-AB54-B5BD931BF79D}" srcId="{01D85E54-CB2C-44DE-8CFB-507B35F039F2}" destId="{829A9776-8EA0-4848-9BD9-671335F9C514}" srcOrd="1" destOrd="0" parTransId="{141A1B27-5C2A-4B7A-8294-819C6859107F}" sibTransId="{EDF2AA67-DB16-4357-874C-16CDC324D142}"/>
    <dgm:cxn modelId="{DA73B871-862D-4C0C-92B0-3EAB20B5B99E}" type="presOf" srcId="{829A9776-8EA0-4848-9BD9-671335F9C514}" destId="{E8D61785-8C40-4040-BA4F-106B30FF9BCC}" srcOrd="0" destOrd="1" presId="urn:microsoft.com/office/officeart/2005/8/layout/hList1"/>
    <dgm:cxn modelId="{56174188-8385-443D-BB9C-D48CBD9519F3}" type="presOf" srcId="{01D85E54-CB2C-44DE-8CFB-507B35F039F2}" destId="{784DE3D5-1F3D-4161-879D-B674A84C1123}" srcOrd="0" destOrd="0" presId="urn:microsoft.com/office/officeart/2005/8/layout/hList1"/>
    <dgm:cxn modelId="{110BB6DD-8682-470B-A68E-668F65046DFF}" type="presOf" srcId="{DB7DA439-B126-4D1F-A418-F5886D83C20A}" destId="{09363143-FA0D-44FE-9810-BB7D8C1B4855}" srcOrd="0" destOrd="0" presId="urn:microsoft.com/office/officeart/2005/8/layout/hList1"/>
    <dgm:cxn modelId="{D01DE4EB-65DD-417D-9BC5-66B14D8949E4}" type="presOf" srcId="{0A6A432B-00D3-4C62-A800-2DA383E96722}" destId="{E8D61785-8C40-4040-BA4F-106B30FF9BCC}" srcOrd="0" destOrd="0" presId="urn:microsoft.com/office/officeart/2005/8/layout/hList1"/>
    <dgm:cxn modelId="{F94CD92A-77D4-456D-9718-98EB7A3C7641}" type="presParOf" srcId="{09363143-FA0D-44FE-9810-BB7D8C1B4855}" destId="{59BABA28-561D-49BF-8A29-6F2BAA8C9A19}" srcOrd="0" destOrd="0" presId="urn:microsoft.com/office/officeart/2005/8/layout/hList1"/>
    <dgm:cxn modelId="{97CDDDC6-AE6E-4C60-B3B3-C0E5447C6760}" type="presParOf" srcId="{59BABA28-561D-49BF-8A29-6F2BAA8C9A19}" destId="{784DE3D5-1F3D-4161-879D-B674A84C1123}" srcOrd="0" destOrd="0" presId="urn:microsoft.com/office/officeart/2005/8/layout/hList1"/>
    <dgm:cxn modelId="{90F6E178-BAE7-49D1-8102-F91750A4DCCD}" type="presParOf" srcId="{59BABA28-561D-49BF-8A29-6F2BAA8C9A19}" destId="{E8D61785-8C40-4040-BA4F-106B30FF9BC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57EB41-30BB-40FC-9036-5677CE8BE967}"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E5C2E077-0A75-4370-8D53-3D5D6642EC4B}">
      <dgm:prSet/>
      <dgm:spPr/>
      <dgm:t>
        <a:bodyPr/>
        <a:lstStyle/>
        <a:p>
          <a:r>
            <a:rPr lang="en-GB" b="1" baseline="0"/>
            <a:t>Inserts </a:t>
          </a:r>
          <a:endParaRPr lang="en-US"/>
        </a:p>
      </dgm:t>
    </dgm:pt>
    <dgm:pt modelId="{68CA8858-C2F8-4EB9-BAE5-6F21517362DB}" type="parTrans" cxnId="{884C493E-FCDD-410E-9CE0-BEAFA81D688C}">
      <dgm:prSet/>
      <dgm:spPr/>
      <dgm:t>
        <a:bodyPr/>
        <a:lstStyle/>
        <a:p>
          <a:endParaRPr lang="en-US"/>
        </a:p>
      </dgm:t>
    </dgm:pt>
    <dgm:pt modelId="{C849F078-4B74-49DC-A6F6-17C44E4970C3}" type="sibTrans" cxnId="{884C493E-FCDD-410E-9CE0-BEAFA81D688C}">
      <dgm:prSet/>
      <dgm:spPr/>
      <dgm:t>
        <a:bodyPr/>
        <a:lstStyle/>
        <a:p>
          <a:endParaRPr lang="en-US"/>
        </a:p>
      </dgm:t>
    </dgm:pt>
    <dgm:pt modelId="{1369F763-0AD6-4948-AAAE-BFA9FFB47EB5}">
      <dgm:prSet/>
      <dgm:spPr/>
      <dgm:t>
        <a:bodyPr/>
        <a:lstStyle/>
        <a:p>
          <a:r>
            <a:rPr lang="en-GB" baseline="0"/>
            <a:t>Below threshold? Write to the delta store</a:t>
          </a:r>
          <a:endParaRPr lang="en-US"/>
        </a:p>
      </dgm:t>
    </dgm:pt>
    <dgm:pt modelId="{0E556A8C-60FF-457B-9AF7-1E5A27FDC51D}" type="parTrans" cxnId="{2F585978-607C-4012-81D6-F93BA60E1780}">
      <dgm:prSet/>
      <dgm:spPr/>
      <dgm:t>
        <a:bodyPr/>
        <a:lstStyle/>
        <a:p>
          <a:endParaRPr lang="en-US"/>
        </a:p>
      </dgm:t>
    </dgm:pt>
    <dgm:pt modelId="{51AF24F7-DCB5-4781-9E4A-C06378CFAB5C}" type="sibTrans" cxnId="{2F585978-607C-4012-81D6-F93BA60E1780}">
      <dgm:prSet/>
      <dgm:spPr/>
      <dgm:t>
        <a:bodyPr/>
        <a:lstStyle/>
        <a:p>
          <a:endParaRPr lang="en-US"/>
        </a:p>
      </dgm:t>
    </dgm:pt>
    <dgm:pt modelId="{F6474AC8-ECB1-4BD3-B023-582A0C1EC0EE}">
      <dgm:prSet/>
      <dgm:spPr/>
      <dgm:t>
        <a:bodyPr/>
        <a:lstStyle/>
        <a:p>
          <a:r>
            <a:rPr lang="en-GB" baseline="0"/>
            <a:t>Above threshold? Write as column store</a:t>
          </a:r>
          <a:endParaRPr lang="en-US"/>
        </a:p>
      </dgm:t>
    </dgm:pt>
    <dgm:pt modelId="{67A32264-A1AA-4E37-A888-24C75E71117B}" type="parTrans" cxnId="{3D5B100E-27A5-42BF-AB86-0FA4F0DD59A9}">
      <dgm:prSet/>
      <dgm:spPr/>
      <dgm:t>
        <a:bodyPr/>
        <a:lstStyle/>
        <a:p>
          <a:endParaRPr lang="en-US"/>
        </a:p>
      </dgm:t>
    </dgm:pt>
    <dgm:pt modelId="{AB0607A8-9A1C-4B98-A48A-8BF443AAE1B7}" type="sibTrans" cxnId="{3D5B100E-27A5-42BF-AB86-0FA4F0DD59A9}">
      <dgm:prSet/>
      <dgm:spPr/>
      <dgm:t>
        <a:bodyPr/>
        <a:lstStyle/>
        <a:p>
          <a:endParaRPr lang="en-US"/>
        </a:p>
      </dgm:t>
    </dgm:pt>
    <dgm:pt modelId="{7B08745A-2EC4-4DD0-9D1C-B312D787E7A1}">
      <dgm:prSet/>
      <dgm:spPr/>
      <dgm:t>
        <a:bodyPr/>
        <a:lstStyle/>
        <a:p>
          <a:r>
            <a:rPr lang="en-GB" b="1" baseline="0"/>
            <a:t>Deletes </a:t>
          </a:r>
          <a:endParaRPr lang="en-US"/>
        </a:p>
      </dgm:t>
    </dgm:pt>
    <dgm:pt modelId="{52821080-A70C-4913-AC50-0B0DB3B613B3}" type="parTrans" cxnId="{BA2F37E4-F21A-4CA5-BC48-CA412FED7929}">
      <dgm:prSet/>
      <dgm:spPr/>
      <dgm:t>
        <a:bodyPr/>
        <a:lstStyle/>
        <a:p>
          <a:endParaRPr lang="en-US"/>
        </a:p>
      </dgm:t>
    </dgm:pt>
    <dgm:pt modelId="{E3332CED-8B3F-4F99-8599-AEC508773488}" type="sibTrans" cxnId="{BA2F37E4-F21A-4CA5-BC48-CA412FED7929}">
      <dgm:prSet/>
      <dgm:spPr/>
      <dgm:t>
        <a:bodyPr/>
        <a:lstStyle/>
        <a:p>
          <a:endParaRPr lang="en-US"/>
        </a:p>
      </dgm:t>
    </dgm:pt>
    <dgm:pt modelId="{E2F57DFD-AB4A-4537-B957-72256B9EB575}">
      <dgm:prSet/>
      <dgm:spPr/>
      <dgm:t>
        <a:bodyPr/>
        <a:lstStyle/>
        <a:p>
          <a:r>
            <a:rPr lang="en-GB" baseline="0"/>
            <a:t>Logical against rows in column store</a:t>
          </a:r>
          <a:endParaRPr lang="en-US"/>
        </a:p>
      </dgm:t>
    </dgm:pt>
    <dgm:pt modelId="{86275A32-3529-42E4-8AC6-C8B11E2726E0}" type="parTrans" cxnId="{616B9E8D-0920-49DD-9F3A-D0A318FE04D2}">
      <dgm:prSet/>
      <dgm:spPr/>
      <dgm:t>
        <a:bodyPr/>
        <a:lstStyle/>
        <a:p>
          <a:endParaRPr lang="en-US"/>
        </a:p>
      </dgm:t>
    </dgm:pt>
    <dgm:pt modelId="{21F4086E-9825-4413-BA48-2E743CE2157F}" type="sibTrans" cxnId="{616B9E8D-0920-49DD-9F3A-D0A318FE04D2}">
      <dgm:prSet/>
      <dgm:spPr/>
      <dgm:t>
        <a:bodyPr/>
        <a:lstStyle/>
        <a:p>
          <a:endParaRPr lang="en-US"/>
        </a:p>
      </dgm:t>
    </dgm:pt>
    <dgm:pt modelId="{B77094AB-3EC0-451A-904F-1ED8130E3F44}">
      <dgm:prSet/>
      <dgm:spPr/>
      <dgm:t>
        <a:bodyPr/>
        <a:lstStyle/>
        <a:p>
          <a:r>
            <a:rPr lang="en-GB" baseline="0"/>
            <a:t>Physically against rows in the delta store</a:t>
          </a:r>
          <a:endParaRPr lang="en-US"/>
        </a:p>
      </dgm:t>
    </dgm:pt>
    <dgm:pt modelId="{9D4817CC-F85C-411C-A1CD-0C86DD938F97}" type="parTrans" cxnId="{ABAC5832-E6F7-4C14-9A92-58FD83FA59E0}">
      <dgm:prSet/>
      <dgm:spPr/>
      <dgm:t>
        <a:bodyPr/>
        <a:lstStyle/>
        <a:p>
          <a:endParaRPr lang="en-US"/>
        </a:p>
      </dgm:t>
    </dgm:pt>
    <dgm:pt modelId="{C0D38D33-F7C2-4B72-8A70-F227DD7D2573}" type="sibTrans" cxnId="{ABAC5832-E6F7-4C14-9A92-58FD83FA59E0}">
      <dgm:prSet/>
      <dgm:spPr/>
      <dgm:t>
        <a:bodyPr/>
        <a:lstStyle/>
        <a:p>
          <a:endParaRPr lang="en-US"/>
        </a:p>
      </dgm:t>
    </dgm:pt>
    <dgm:pt modelId="{3E161B9D-08AB-46D0-BDAD-3CCD5227E713}">
      <dgm:prSet/>
      <dgm:spPr/>
      <dgm:t>
        <a:bodyPr/>
        <a:lstStyle/>
        <a:p>
          <a:r>
            <a:rPr lang="en-GB" b="1" baseline="0"/>
            <a:t>Updates </a:t>
          </a:r>
          <a:endParaRPr lang="en-US"/>
        </a:p>
      </dgm:t>
    </dgm:pt>
    <dgm:pt modelId="{29B207C5-0AE0-4E5B-BF19-59030841B52A}" type="parTrans" cxnId="{4A986C7C-59BB-4783-B1AD-CC4BCD94BA76}">
      <dgm:prSet/>
      <dgm:spPr/>
      <dgm:t>
        <a:bodyPr/>
        <a:lstStyle/>
        <a:p>
          <a:endParaRPr lang="en-US"/>
        </a:p>
      </dgm:t>
    </dgm:pt>
    <dgm:pt modelId="{67415377-0DF6-4F46-BD92-51C136A888BE}" type="sibTrans" cxnId="{4A986C7C-59BB-4783-B1AD-CC4BCD94BA76}">
      <dgm:prSet/>
      <dgm:spPr/>
      <dgm:t>
        <a:bodyPr/>
        <a:lstStyle/>
        <a:p>
          <a:endParaRPr lang="en-US"/>
        </a:p>
      </dgm:t>
    </dgm:pt>
    <dgm:pt modelId="{B0F8BA93-375A-4D97-954A-0852C9019A53}">
      <dgm:prSet/>
      <dgm:spPr/>
      <dgm:t>
        <a:bodyPr/>
        <a:lstStyle/>
        <a:p>
          <a:r>
            <a:rPr lang="en-GB" baseline="0"/>
            <a:t>Converted to a logical delete and an insert</a:t>
          </a:r>
          <a:endParaRPr lang="en-US"/>
        </a:p>
      </dgm:t>
    </dgm:pt>
    <dgm:pt modelId="{D021B7E4-44AC-498A-9FD1-1D3B3BB4E852}" type="parTrans" cxnId="{CACC3034-C98D-4F67-9D10-828A1437FECE}">
      <dgm:prSet/>
      <dgm:spPr/>
      <dgm:t>
        <a:bodyPr/>
        <a:lstStyle/>
        <a:p>
          <a:endParaRPr lang="en-US"/>
        </a:p>
      </dgm:t>
    </dgm:pt>
    <dgm:pt modelId="{8AD6EBD8-9FD5-4734-B4A9-633048D8D31F}" type="sibTrans" cxnId="{CACC3034-C98D-4F67-9D10-828A1437FECE}">
      <dgm:prSet/>
      <dgm:spPr/>
      <dgm:t>
        <a:bodyPr/>
        <a:lstStyle/>
        <a:p>
          <a:endParaRPr lang="en-US"/>
        </a:p>
      </dgm:t>
    </dgm:pt>
    <dgm:pt modelId="{23B666D0-F1EC-4728-AD89-52752958ED12}" type="pres">
      <dgm:prSet presAssocID="{6B57EB41-30BB-40FC-9036-5677CE8BE967}" presName="Name0" presStyleCnt="0">
        <dgm:presLayoutVars>
          <dgm:dir/>
          <dgm:animLvl val="lvl"/>
          <dgm:resizeHandles val="exact"/>
        </dgm:presLayoutVars>
      </dgm:prSet>
      <dgm:spPr/>
    </dgm:pt>
    <dgm:pt modelId="{AC23F5A0-DEA8-4C83-B105-69A3E4C064E8}" type="pres">
      <dgm:prSet presAssocID="{E5C2E077-0A75-4370-8D53-3D5D6642EC4B}" presName="composite" presStyleCnt="0"/>
      <dgm:spPr/>
    </dgm:pt>
    <dgm:pt modelId="{AF9ABD53-D5A5-469E-946D-2DF6ABF2FFE4}" type="pres">
      <dgm:prSet presAssocID="{E5C2E077-0A75-4370-8D53-3D5D6642EC4B}" presName="parTx" presStyleLbl="alignNode1" presStyleIdx="0" presStyleCnt="3">
        <dgm:presLayoutVars>
          <dgm:chMax val="0"/>
          <dgm:chPref val="0"/>
          <dgm:bulletEnabled val="1"/>
        </dgm:presLayoutVars>
      </dgm:prSet>
      <dgm:spPr/>
    </dgm:pt>
    <dgm:pt modelId="{4FA8E37E-75B3-43B7-928B-C246BBB7C060}" type="pres">
      <dgm:prSet presAssocID="{E5C2E077-0A75-4370-8D53-3D5D6642EC4B}" presName="desTx" presStyleLbl="alignAccFollowNode1" presStyleIdx="0" presStyleCnt="3">
        <dgm:presLayoutVars>
          <dgm:bulletEnabled val="1"/>
        </dgm:presLayoutVars>
      </dgm:prSet>
      <dgm:spPr/>
    </dgm:pt>
    <dgm:pt modelId="{C3BCAAD0-FD55-4A6B-AC4D-976F208F79C4}" type="pres">
      <dgm:prSet presAssocID="{C849F078-4B74-49DC-A6F6-17C44E4970C3}" presName="space" presStyleCnt="0"/>
      <dgm:spPr/>
    </dgm:pt>
    <dgm:pt modelId="{E8F18989-C07C-44CF-B839-3FD735C1E7A3}" type="pres">
      <dgm:prSet presAssocID="{7B08745A-2EC4-4DD0-9D1C-B312D787E7A1}" presName="composite" presStyleCnt="0"/>
      <dgm:spPr/>
    </dgm:pt>
    <dgm:pt modelId="{31C04FC9-C4A6-40C8-8DAA-5CAEBD0A150E}" type="pres">
      <dgm:prSet presAssocID="{7B08745A-2EC4-4DD0-9D1C-B312D787E7A1}" presName="parTx" presStyleLbl="alignNode1" presStyleIdx="1" presStyleCnt="3">
        <dgm:presLayoutVars>
          <dgm:chMax val="0"/>
          <dgm:chPref val="0"/>
          <dgm:bulletEnabled val="1"/>
        </dgm:presLayoutVars>
      </dgm:prSet>
      <dgm:spPr/>
    </dgm:pt>
    <dgm:pt modelId="{31FE9366-274B-4225-8F79-94CA9D7B36ED}" type="pres">
      <dgm:prSet presAssocID="{7B08745A-2EC4-4DD0-9D1C-B312D787E7A1}" presName="desTx" presStyleLbl="alignAccFollowNode1" presStyleIdx="1" presStyleCnt="3">
        <dgm:presLayoutVars>
          <dgm:bulletEnabled val="1"/>
        </dgm:presLayoutVars>
      </dgm:prSet>
      <dgm:spPr/>
    </dgm:pt>
    <dgm:pt modelId="{C1E8779F-3235-49C3-9835-F8D4CA1D3D7B}" type="pres">
      <dgm:prSet presAssocID="{E3332CED-8B3F-4F99-8599-AEC508773488}" presName="space" presStyleCnt="0"/>
      <dgm:spPr/>
    </dgm:pt>
    <dgm:pt modelId="{9ED50E5B-805E-4C18-9C1B-1824A419A32B}" type="pres">
      <dgm:prSet presAssocID="{3E161B9D-08AB-46D0-BDAD-3CCD5227E713}" presName="composite" presStyleCnt="0"/>
      <dgm:spPr/>
    </dgm:pt>
    <dgm:pt modelId="{7B53B16F-603E-4B06-A14D-459B302873AF}" type="pres">
      <dgm:prSet presAssocID="{3E161B9D-08AB-46D0-BDAD-3CCD5227E713}" presName="parTx" presStyleLbl="alignNode1" presStyleIdx="2" presStyleCnt="3">
        <dgm:presLayoutVars>
          <dgm:chMax val="0"/>
          <dgm:chPref val="0"/>
          <dgm:bulletEnabled val="1"/>
        </dgm:presLayoutVars>
      </dgm:prSet>
      <dgm:spPr/>
    </dgm:pt>
    <dgm:pt modelId="{F316BB9E-9076-4887-A96D-45E4336E2C07}" type="pres">
      <dgm:prSet presAssocID="{3E161B9D-08AB-46D0-BDAD-3CCD5227E713}" presName="desTx" presStyleLbl="alignAccFollowNode1" presStyleIdx="2" presStyleCnt="3">
        <dgm:presLayoutVars>
          <dgm:bulletEnabled val="1"/>
        </dgm:presLayoutVars>
      </dgm:prSet>
      <dgm:spPr/>
    </dgm:pt>
  </dgm:ptLst>
  <dgm:cxnLst>
    <dgm:cxn modelId="{2FBCE105-AB9D-4F17-A63E-10CB27A8E8F6}" type="presOf" srcId="{1369F763-0AD6-4948-AAAE-BFA9FFB47EB5}" destId="{4FA8E37E-75B3-43B7-928B-C246BBB7C060}" srcOrd="0" destOrd="0" presId="urn:microsoft.com/office/officeart/2005/8/layout/hList1"/>
    <dgm:cxn modelId="{8EE3120C-2CAE-49E2-9EB3-708F9D73AFF5}" type="presOf" srcId="{E5C2E077-0A75-4370-8D53-3D5D6642EC4B}" destId="{AF9ABD53-D5A5-469E-946D-2DF6ABF2FFE4}" srcOrd="0" destOrd="0" presId="urn:microsoft.com/office/officeart/2005/8/layout/hList1"/>
    <dgm:cxn modelId="{3D5B100E-27A5-42BF-AB86-0FA4F0DD59A9}" srcId="{E5C2E077-0A75-4370-8D53-3D5D6642EC4B}" destId="{F6474AC8-ECB1-4BD3-B023-582A0C1EC0EE}" srcOrd="1" destOrd="0" parTransId="{67A32264-A1AA-4E37-A888-24C75E71117B}" sibTransId="{AB0607A8-9A1C-4B98-A48A-8BF443AAE1B7}"/>
    <dgm:cxn modelId="{45F50F18-102A-4227-B4AA-2CCC41A20373}" type="presOf" srcId="{3E161B9D-08AB-46D0-BDAD-3CCD5227E713}" destId="{7B53B16F-603E-4B06-A14D-459B302873AF}" srcOrd="0" destOrd="0" presId="urn:microsoft.com/office/officeart/2005/8/layout/hList1"/>
    <dgm:cxn modelId="{ABAC5832-E6F7-4C14-9A92-58FD83FA59E0}" srcId="{7B08745A-2EC4-4DD0-9D1C-B312D787E7A1}" destId="{B77094AB-3EC0-451A-904F-1ED8130E3F44}" srcOrd="1" destOrd="0" parTransId="{9D4817CC-F85C-411C-A1CD-0C86DD938F97}" sibTransId="{C0D38D33-F7C2-4B72-8A70-F227DD7D2573}"/>
    <dgm:cxn modelId="{CACC3034-C98D-4F67-9D10-828A1437FECE}" srcId="{3E161B9D-08AB-46D0-BDAD-3CCD5227E713}" destId="{B0F8BA93-375A-4D97-954A-0852C9019A53}" srcOrd="0" destOrd="0" parTransId="{D021B7E4-44AC-498A-9FD1-1D3B3BB4E852}" sibTransId="{8AD6EBD8-9FD5-4734-B4A9-633048D8D31F}"/>
    <dgm:cxn modelId="{4C3F1538-E151-4471-9058-3B2639C3060B}" type="presOf" srcId="{F6474AC8-ECB1-4BD3-B023-582A0C1EC0EE}" destId="{4FA8E37E-75B3-43B7-928B-C246BBB7C060}" srcOrd="0" destOrd="1" presId="urn:microsoft.com/office/officeart/2005/8/layout/hList1"/>
    <dgm:cxn modelId="{884C493E-FCDD-410E-9CE0-BEAFA81D688C}" srcId="{6B57EB41-30BB-40FC-9036-5677CE8BE967}" destId="{E5C2E077-0A75-4370-8D53-3D5D6642EC4B}" srcOrd="0" destOrd="0" parTransId="{68CA8858-C2F8-4EB9-BAE5-6F21517362DB}" sibTransId="{C849F078-4B74-49DC-A6F6-17C44E4970C3}"/>
    <dgm:cxn modelId="{58B7BB66-E087-4C6D-B74B-6D4B51142B2D}" type="presOf" srcId="{B0F8BA93-375A-4D97-954A-0852C9019A53}" destId="{F316BB9E-9076-4887-A96D-45E4336E2C07}" srcOrd="0" destOrd="0" presId="urn:microsoft.com/office/officeart/2005/8/layout/hList1"/>
    <dgm:cxn modelId="{2F585978-607C-4012-81D6-F93BA60E1780}" srcId="{E5C2E077-0A75-4370-8D53-3D5D6642EC4B}" destId="{1369F763-0AD6-4948-AAAE-BFA9FFB47EB5}" srcOrd="0" destOrd="0" parTransId="{0E556A8C-60FF-457B-9AF7-1E5A27FDC51D}" sibTransId="{51AF24F7-DCB5-4781-9E4A-C06378CFAB5C}"/>
    <dgm:cxn modelId="{4A986C7C-59BB-4783-B1AD-CC4BCD94BA76}" srcId="{6B57EB41-30BB-40FC-9036-5677CE8BE967}" destId="{3E161B9D-08AB-46D0-BDAD-3CCD5227E713}" srcOrd="2" destOrd="0" parTransId="{29B207C5-0AE0-4E5B-BF19-59030841B52A}" sibTransId="{67415377-0DF6-4F46-BD92-51C136A888BE}"/>
    <dgm:cxn modelId="{16D2927F-4501-45DD-88F6-C306E38F66B3}" type="presOf" srcId="{7B08745A-2EC4-4DD0-9D1C-B312D787E7A1}" destId="{31C04FC9-C4A6-40C8-8DAA-5CAEBD0A150E}" srcOrd="0" destOrd="0" presId="urn:microsoft.com/office/officeart/2005/8/layout/hList1"/>
    <dgm:cxn modelId="{616B9E8D-0920-49DD-9F3A-D0A318FE04D2}" srcId="{7B08745A-2EC4-4DD0-9D1C-B312D787E7A1}" destId="{E2F57DFD-AB4A-4537-B957-72256B9EB575}" srcOrd="0" destOrd="0" parTransId="{86275A32-3529-42E4-8AC6-C8B11E2726E0}" sibTransId="{21F4086E-9825-4413-BA48-2E743CE2157F}"/>
    <dgm:cxn modelId="{88CE568E-5549-4153-A375-3A9007CE0EA6}" type="presOf" srcId="{B77094AB-3EC0-451A-904F-1ED8130E3F44}" destId="{31FE9366-274B-4225-8F79-94CA9D7B36ED}" srcOrd="0" destOrd="1" presId="urn:microsoft.com/office/officeart/2005/8/layout/hList1"/>
    <dgm:cxn modelId="{17043FA5-637E-4DF6-9AF8-4F155D48F7EF}" type="presOf" srcId="{E2F57DFD-AB4A-4537-B957-72256B9EB575}" destId="{31FE9366-274B-4225-8F79-94CA9D7B36ED}" srcOrd="0" destOrd="0" presId="urn:microsoft.com/office/officeart/2005/8/layout/hList1"/>
    <dgm:cxn modelId="{DD1752C1-959D-42D4-8C1C-955158B8EFFE}" type="presOf" srcId="{6B57EB41-30BB-40FC-9036-5677CE8BE967}" destId="{23B666D0-F1EC-4728-AD89-52752958ED12}" srcOrd="0" destOrd="0" presId="urn:microsoft.com/office/officeart/2005/8/layout/hList1"/>
    <dgm:cxn modelId="{BA2F37E4-F21A-4CA5-BC48-CA412FED7929}" srcId="{6B57EB41-30BB-40FC-9036-5677CE8BE967}" destId="{7B08745A-2EC4-4DD0-9D1C-B312D787E7A1}" srcOrd="1" destOrd="0" parTransId="{52821080-A70C-4913-AC50-0B0DB3B613B3}" sibTransId="{E3332CED-8B3F-4F99-8599-AEC508773488}"/>
    <dgm:cxn modelId="{95F66E32-67AC-4499-9347-4F54BB8CDC73}" type="presParOf" srcId="{23B666D0-F1EC-4728-AD89-52752958ED12}" destId="{AC23F5A0-DEA8-4C83-B105-69A3E4C064E8}" srcOrd="0" destOrd="0" presId="urn:microsoft.com/office/officeart/2005/8/layout/hList1"/>
    <dgm:cxn modelId="{9E9173DF-76C5-4F42-BC2A-C41C8984E67D}" type="presParOf" srcId="{AC23F5A0-DEA8-4C83-B105-69A3E4C064E8}" destId="{AF9ABD53-D5A5-469E-946D-2DF6ABF2FFE4}" srcOrd="0" destOrd="0" presId="urn:microsoft.com/office/officeart/2005/8/layout/hList1"/>
    <dgm:cxn modelId="{B3663D29-14FA-4A18-82F6-32A85BC52BD4}" type="presParOf" srcId="{AC23F5A0-DEA8-4C83-B105-69A3E4C064E8}" destId="{4FA8E37E-75B3-43B7-928B-C246BBB7C060}" srcOrd="1" destOrd="0" presId="urn:microsoft.com/office/officeart/2005/8/layout/hList1"/>
    <dgm:cxn modelId="{D0FA6C75-DD39-4EE4-8E5D-E97B59505BE7}" type="presParOf" srcId="{23B666D0-F1EC-4728-AD89-52752958ED12}" destId="{C3BCAAD0-FD55-4A6B-AC4D-976F208F79C4}" srcOrd="1" destOrd="0" presId="urn:microsoft.com/office/officeart/2005/8/layout/hList1"/>
    <dgm:cxn modelId="{144107E9-9990-4A6F-83E2-BE244112AA81}" type="presParOf" srcId="{23B666D0-F1EC-4728-AD89-52752958ED12}" destId="{E8F18989-C07C-44CF-B839-3FD735C1E7A3}" srcOrd="2" destOrd="0" presId="urn:microsoft.com/office/officeart/2005/8/layout/hList1"/>
    <dgm:cxn modelId="{F29CC2F0-35ED-47A6-BE63-94C29B780453}" type="presParOf" srcId="{E8F18989-C07C-44CF-B839-3FD735C1E7A3}" destId="{31C04FC9-C4A6-40C8-8DAA-5CAEBD0A150E}" srcOrd="0" destOrd="0" presId="urn:microsoft.com/office/officeart/2005/8/layout/hList1"/>
    <dgm:cxn modelId="{2DE481D7-FF2B-40AC-8E09-4744900FFEB2}" type="presParOf" srcId="{E8F18989-C07C-44CF-B839-3FD735C1E7A3}" destId="{31FE9366-274B-4225-8F79-94CA9D7B36ED}" srcOrd="1" destOrd="0" presId="urn:microsoft.com/office/officeart/2005/8/layout/hList1"/>
    <dgm:cxn modelId="{3B263929-B1C9-40E4-A70A-AA0F41F9C543}" type="presParOf" srcId="{23B666D0-F1EC-4728-AD89-52752958ED12}" destId="{C1E8779F-3235-49C3-9835-F8D4CA1D3D7B}" srcOrd="3" destOrd="0" presId="urn:microsoft.com/office/officeart/2005/8/layout/hList1"/>
    <dgm:cxn modelId="{490F4F81-6C17-417C-8894-D306B880011C}" type="presParOf" srcId="{23B666D0-F1EC-4728-AD89-52752958ED12}" destId="{9ED50E5B-805E-4C18-9C1B-1824A419A32B}" srcOrd="4" destOrd="0" presId="urn:microsoft.com/office/officeart/2005/8/layout/hList1"/>
    <dgm:cxn modelId="{69938CFD-48BA-4406-959C-F72E02DF065E}" type="presParOf" srcId="{9ED50E5B-805E-4C18-9C1B-1824A419A32B}" destId="{7B53B16F-603E-4B06-A14D-459B302873AF}" srcOrd="0" destOrd="0" presId="urn:microsoft.com/office/officeart/2005/8/layout/hList1"/>
    <dgm:cxn modelId="{69C7D5DC-CDE0-4969-95F2-5642317CFF91}" type="presParOf" srcId="{9ED50E5B-805E-4C18-9C1B-1824A419A32B}" destId="{F316BB9E-9076-4887-A96D-45E4336E2C0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47D20-5382-499E-807D-6A71E3E2867F}">
      <dsp:nvSpPr>
        <dsp:cNvPr id="0" name=""/>
        <dsp:cNvSpPr/>
      </dsp:nvSpPr>
      <dsp:spPr>
        <a:xfrm>
          <a:off x="0" y="104879"/>
          <a:ext cx="8142084" cy="7722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baseline="0"/>
            <a:t>Group rows into batches of ~1M rows</a:t>
          </a:r>
          <a:endParaRPr lang="en-US" sz="3000" kern="1200"/>
        </a:p>
      </dsp:txBody>
      <dsp:txXfrm>
        <a:off x="37696" y="142575"/>
        <a:ext cx="8066692" cy="696808"/>
      </dsp:txXfrm>
    </dsp:sp>
    <dsp:sp modelId="{52A49AF9-55FD-4A14-8444-2154B26963E9}">
      <dsp:nvSpPr>
        <dsp:cNvPr id="0" name=""/>
        <dsp:cNvSpPr/>
      </dsp:nvSpPr>
      <dsp:spPr>
        <a:xfrm>
          <a:off x="0" y="877079"/>
          <a:ext cx="8142084" cy="85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51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kern="1200" baseline="0" dirty="0"/>
            <a:t>This is called a row group</a:t>
          </a:r>
          <a:endParaRPr lang="en-US" sz="2300" kern="1200" dirty="0"/>
        </a:p>
        <a:p>
          <a:pPr marL="228600" lvl="1" indent="-228600" algn="l" defTabSz="1022350">
            <a:lnSpc>
              <a:spcPct val="90000"/>
            </a:lnSpc>
            <a:spcBef>
              <a:spcPct val="0"/>
            </a:spcBef>
            <a:spcAft>
              <a:spcPct val="20000"/>
            </a:spcAft>
            <a:buChar char="•"/>
          </a:pPr>
          <a:r>
            <a:rPr lang="en-US" sz="2300" kern="1200" dirty="0"/>
            <a:t>Minimum size of a row group is </a:t>
          </a:r>
          <a:r>
            <a:rPr lang="en-GB" sz="2300" kern="1200" dirty="0"/>
            <a:t>102,400 rows</a:t>
          </a:r>
          <a:endParaRPr lang="en-US" sz="2300" kern="1200" dirty="0"/>
        </a:p>
      </dsp:txBody>
      <dsp:txXfrm>
        <a:off x="0" y="877079"/>
        <a:ext cx="8142084" cy="853875"/>
      </dsp:txXfrm>
    </dsp:sp>
    <dsp:sp modelId="{9EF06FC2-9E9E-4F07-BB3E-25DD5F445B5A}">
      <dsp:nvSpPr>
        <dsp:cNvPr id="0" name=""/>
        <dsp:cNvSpPr/>
      </dsp:nvSpPr>
      <dsp:spPr>
        <a:xfrm>
          <a:off x="0" y="1730955"/>
          <a:ext cx="8142084" cy="772200"/>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baseline="0"/>
            <a:t>Compress/Encode each column</a:t>
          </a:r>
          <a:endParaRPr lang="en-US" sz="3000" kern="1200"/>
        </a:p>
      </dsp:txBody>
      <dsp:txXfrm>
        <a:off x="37696" y="1768651"/>
        <a:ext cx="8066692" cy="696808"/>
      </dsp:txXfrm>
    </dsp:sp>
    <dsp:sp modelId="{D1A4B5CB-8514-4382-8A41-038DA8A3C8F6}">
      <dsp:nvSpPr>
        <dsp:cNvPr id="0" name=""/>
        <dsp:cNvSpPr/>
      </dsp:nvSpPr>
      <dsp:spPr>
        <a:xfrm>
          <a:off x="0" y="2503155"/>
          <a:ext cx="8142084"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51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kern="1200" baseline="0" dirty="0"/>
            <a:t>Lower selectivity compresses more efficiently</a:t>
          </a:r>
          <a:endParaRPr lang="en-US" sz="2300" kern="1200" dirty="0"/>
        </a:p>
        <a:p>
          <a:pPr marL="228600" lvl="1" indent="-228600" algn="l" defTabSz="1022350">
            <a:lnSpc>
              <a:spcPct val="90000"/>
            </a:lnSpc>
            <a:spcBef>
              <a:spcPct val="0"/>
            </a:spcBef>
            <a:spcAft>
              <a:spcPct val="20000"/>
            </a:spcAft>
            <a:buChar char="•"/>
          </a:pPr>
          <a:r>
            <a:rPr lang="en-GB" sz="2300" kern="1200" baseline="0"/>
            <a:t>Primitive data types (int, date, short strong, etc.) compresses efficiently</a:t>
          </a:r>
          <a:endParaRPr lang="en-US" sz="2300" kern="1200"/>
        </a:p>
        <a:p>
          <a:pPr marL="228600" lvl="1" indent="-228600" algn="l" defTabSz="1022350">
            <a:lnSpc>
              <a:spcPct val="90000"/>
            </a:lnSpc>
            <a:spcBef>
              <a:spcPct val="0"/>
            </a:spcBef>
            <a:spcAft>
              <a:spcPct val="20000"/>
            </a:spcAft>
            <a:buChar char="•"/>
          </a:pPr>
          <a:r>
            <a:rPr lang="en-GB" sz="2300" kern="1200" baseline="0"/>
            <a:t>Long string fields do NOT compress well</a:t>
          </a:r>
          <a:endParaRPr lang="en-US" sz="2300" kern="1200"/>
        </a:p>
        <a:p>
          <a:pPr marL="228600" lvl="1" indent="-228600" algn="l" defTabSz="1022350">
            <a:lnSpc>
              <a:spcPct val="90000"/>
            </a:lnSpc>
            <a:spcBef>
              <a:spcPct val="0"/>
            </a:spcBef>
            <a:spcAft>
              <a:spcPct val="20000"/>
            </a:spcAft>
            <a:buChar char="•"/>
          </a:pPr>
          <a:r>
            <a:rPr lang="en-GB" sz="2300" kern="1200" baseline="0"/>
            <a:t>Compression stores data as a sequence of &lt;value,count&gt; pairs</a:t>
          </a:r>
          <a:endParaRPr lang="en-US" sz="2300" kern="1200"/>
        </a:p>
      </dsp:txBody>
      <dsp:txXfrm>
        <a:off x="0" y="2503155"/>
        <a:ext cx="8142084" cy="24219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271-45FE-4AA8-BED0-85852453845B}">
      <dsp:nvSpPr>
        <dsp:cNvPr id="0" name=""/>
        <dsp:cNvSpPr/>
      </dsp:nvSpPr>
      <dsp:spPr>
        <a:xfrm>
          <a:off x="0" y="15085"/>
          <a:ext cx="10598780" cy="89856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Does not contain NULL values</a:t>
          </a:r>
          <a:endParaRPr lang="en-US" sz="2400" kern="1200" dirty="0"/>
        </a:p>
      </dsp:txBody>
      <dsp:txXfrm>
        <a:off x="43864" y="58949"/>
        <a:ext cx="10511052" cy="810832"/>
      </dsp:txXfrm>
    </dsp:sp>
    <dsp:sp modelId="{6DFEACC7-2EBD-4AEF-B3F3-29625C015AE2}">
      <dsp:nvSpPr>
        <dsp:cNvPr id="0" name=""/>
        <dsp:cNvSpPr/>
      </dsp:nvSpPr>
      <dsp:spPr>
        <a:xfrm>
          <a:off x="0" y="1051885"/>
          <a:ext cx="10598780" cy="898560"/>
        </a:xfrm>
        <a:prstGeom prst="roundRect">
          <a:avLst/>
        </a:prstGeom>
        <a:solidFill>
          <a:schemeClr val="accent2">
            <a:shade val="80000"/>
            <a:hueOff val="96010"/>
            <a:satOff val="-9610"/>
            <a:lumOff val="9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Large number of distinct values</a:t>
          </a:r>
          <a:endParaRPr lang="en-US" sz="2400" kern="1200" dirty="0"/>
        </a:p>
      </dsp:txBody>
      <dsp:txXfrm>
        <a:off x="43864" y="1095749"/>
        <a:ext cx="10511052" cy="810832"/>
      </dsp:txXfrm>
    </dsp:sp>
    <dsp:sp modelId="{56DEDF67-F8FB-416A-B1B3-5A656EFCB49E}">
      <dsp:nvSpPr>
        <dsp:cNvPr id="0" name=""/>
        <dsp:cNvSpPr/>
      </dsp:nvSpPr>
      <dsp:spPr>
        <a:xfrm>
          <a:off x="0" y="2088686"/>
          <a:ext cx="10598780" cy="898560"/>
        </a:xfrm>
        <a:prstGeom prst="roundRect">
          <a:avLst/>
        </a:prstGeom>
        <a:solidFill>
          <a:schemeClr val="accent2">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Even distribution of values</a:t>
          </a:r>
          <a:endParaRPr lang="en-US" sz="2400" kern="1200" dirty="0"/>
        </a:p>
      </dsp:txBody>
      <dsp:txXfrm>
        <a:off x="43864" y="2132550"/>
        <a:ext cx="10511052" cy="810832"/>
      </dsp:txXfrm>
    </dsp:sp>
    <dsp:sp modelId="{4AE4EDAC-26FB-4577-8A53-79A461991E4E}">
      <dsp:nvSpPr>
        <dsp:cNvPr id="0" name=""/>
        <dsp:cNvSpPr/>
      </dsp:nvSpPr>
      <dsp:spPr>
        <a:xfrm>
          <a:off x="0" y="3125486"/>
          <a:ext cx="10598780" cy="898560"/>
        </a:xfrm>
        <a:prstGeom prst="roundRect">
          <a:avLst/>
        </a:prstGeom>
        <a:solidFill>
          <a:schemeClr val="accent2">
            <a:shade val="80000"/>
            <a:hueOff val="288030"/>
            <a:satOff val="-28829"/>
            <a:lumOff val="295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Used frequently in joins and group by</a:t>
          </a:r>
          <a:endParaRPr lang="en-US" sz="2400" kern="1200" dirty="0"/>
        </a:p>
      </dsp:txBody>
      <dsp:txXfrm>
        <a:off x="43864" y="3169350"/>
        <a:ext cx="10511052" cy="810832"/>
      </dsp:txXfrm>
    </dsp:sp>
    <dsp:sp modelId="{11F22502-9F4B-4E3B-8FF3-7DD389721A22}">
      <dsp:nvSpPr>
        <dsp:cNvPr id="0" name=""/>
        <dsp:cNvSpPr/>
      </dsp:nvSpPr>
      <dsp:spPr>
        <a:xfrm>
          <a:off x="0" y="4162286"/>
          <a:ext cx="10598780" cy="898560"/>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Avoid columns used in the where clause</a:t>
          </a:r>
          <a:endParaRPr lang="en-US" sz="2400" kern="1200" dirty="0"/>
        </a:p>
      </dsp:txBody>
      <dsp:txXfrm>
        <a:off x="43864" y="4206150"/>
        <a:ext cx="10511052" cy="8108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D9F64-60AC-44F7-9815-A51E4F672FA6}">
      <dsp:nvSpPr>
        <dsp:cNvPr id="0" name=""/>
        <dsp:cNvSpPr/>
      </dsp:nvSpPr>
      <dsp:spPr>
        <a:xfrm>
          <a:off x="0" y="11995"/>
          <a:ext cx="10754248" cy="79794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a:t>Row store: small tables &amp; dimensions</a:t>
          </a:r>
          <a:endParaRPr lang="en-US" sz="3100" kern="1200"/>
        </a:p>
      </dsp:txBody>
      <dsp:txXfrm>
        <a:off x="38952" y="50947"/>
        <a:ext cx="10676344" cy="720036"/>
      </dsp:txXfrm>
    </dsp:sp>
    <dsp:sp modelId="{164AA7FD-19A0-42ED-AB9F-DDB901BB7076}">
      <dsp:nvSpPr>
        <dsp:cNvPr id="0" name=""/>
        <dsp:cNvSpPr/>
      </dsp:nvSpPr>
      <dsp:spPr>
        <a:xfrm>
          <a:off x="0" y="809935"/>
          <a:ext cx="10754248"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4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a:t>&lt;60 million rows</a:t>
          </a:r>
          <a:endParaRPr lang="en-US" sz="2400" kern="1200"/>
        </a:p>
        <a:p>
          <a:pPr marL="228600" lvl="1" indent="-228600" algn="l" defTabSz="1066800">
            <a:lnSpc>
              <a:spcPct val="90000"/>
            </a:lnSpc>
            <a:spcBef>
              <a:spcPct val="0"/>
            </a:spcBef>
            <a:spcAft>
              <a:spcPct val="20000"/>
            </a:spcAft>
            <a:buChar char="•"/>
          </a:pPr>
          <a:r>
            <a:rPr lang="en-US" sz="2400" kern="1200" baseline="0"/>
            <a:t>Exception: shared hash distribution key is available in dimension</a:t>
          </a:r>
          <a:endParaRPr lang="en-US" sz="2400" kern="1200"/>
        </a:p>
      </dsp:txBody>
      <dsp:txXfrm>
        <a:off x="0" y="809935"/>
        <a:ext cx="10754248" cy="898380"/>
      </dsp:txXfrm>
    </dsp:sp>
    <dsp:sp modelId="{DC09CA8F-85F7-463E-ACE0-76EAE1CA943D}">
      <dsp:nvSpPr>
        <dsp:cNvPr id="0" name=""/>
        <dsp:cNvSpPr/>
      </dsp:nvSpPr>
      <dsp:spPr>
        <a:xfrm>
          <a:off x="0" y="1708315"/>
          <a:ext cx="10754248" cy="797940"/>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dirty="0"/>
            <a:t>Columnstore: fact tables</a:t>
          </a:r>
          <a:endParaRPr lang="en-US" sz="3100" kern="1200" dirty="0"/>
        </a:p>
      </dsp:txBody>
      <dsp:txXfrm>
        <a:off x="38952" y="1747267"/>
        <a:ext cx="10676344" cy="720036"/>
      </dsp:txXfrm>
    </dsp:sp>
    <dsp:sp modelId="{4939DC1A-0661-4B83-8A24-4502DF44C07C}">
      <dsp:nvSpPr>
        <dsp:cNvPr id="0" name=""/>
        <dsp:cNvSpPr/>
      </dsp:nvSpPr>
      <dsp:spPr>
        <a:xfrm>
          <a:off x="0" y="2506255"/>
          <a:ext cx="10754248" cy="2245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4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a:t>Hash distribute table (ideally)</a:t>
          </a:r>
          <a:endParaRPr lang="en-US" sz="2400" kern="1200"/>
        </a:p>
        <a:p>
          <a:pPr marL="228600" lvl="1" indent="-228600" algn="l" defTabSz="1066800">
            <a:lnSpc>
              <a:spcPct val="90000"/>
            </a:lnSpc>
            <a:spcBef>
              <a:spcPct val="0"/>
            </a:spcBef>
            <a:spcAft>
              <a:spcPct val="20000"/>
            </a:spcAft>
            <a:buChar char="•"/>
          </a:pPr>
          <a:r>
            <a:rPr lang="en-US" sz="2400" kern="1200" baseline="0"/>
            <a:t>Column contains static values</a:t>
          </a:r>
          <a:endParaRPr lang="en-US" sz="2400" kern="1200"/>
        </a:p>
        <a:p>
          <a:pPr marL="228600" lvl="1" indent="-228600" algn="l" defTabSz="1066800">
            <a:lnSpc>
              <a:spcPct val="90000"/>
            </a:lnSpc>
            <a:spcBef>
              <a:spcPct val="0"/>
            </a:spcBef>
            <a:spcAft>
              <a:spcPct val="20000"/>
            </a:spcAft>
            <a:buChar char="•"/>
          </a:pPr>
          <a:r>
            <a:rPr lang="en-US" sz="2400" kern="1200" baseline="0"/>
            <a:t>Column does not contain NULL values</a:t>
          </a:r>
          <a:endParaRPr lang="en-US" sz="2400" kern="1200"/>
        </a:p>
        <a:p>
          <a:pPr marL="228600" lvl="1" indent="-228600" algn="l" defTabSz="1066800">
            <a:lnSpc>
              <a:spcPct val="90000"/>
            </a:lnSpc>
            <a:spcBef>
              <a:spcPct val="0"/>
            </a:spcBef>
            <a:spcAft>
              <a:spcPct val="20000"/>
            </a:spcAft>
            <a:buChar char="•"/>
          </a:pPr>
          <a:r>
            <a:rPr lang="en-US" sz="2400" kern="1200" baseline="0"/>
            <a:t>Large number of distinct values (600+)</a:t>
          </a:r>
          <a:endParaRPr lang="en-US" sz="2400" kern="1200"/>
        </a:p>
        <a:p>
          <a:pPr marL="228600" lvl="1" indent="-228600" algn="l" defTabSz="1066800">
            <a:lnSpc>
              <a:spcPct val="90000"/>
            </a:lnSpc>
            <a:spcBef>
              <a:spcPct val="0"/>
            </a:spcBef>
            <a:spcAft>
              <a:spcPct val="20000"/>
            </a:spcAft>
            <a:buChar char="•"/>
          </a:pPr>
          <a:r>
            <a:rPr lang="en-US" sz="2400" kern="1200" baseline="0"/>
            <a:t>Even distribution of rows across the distinct values</a:t>
          </a:r>
          <a:endParaRPr lang="en-US" sz="2400" kern="1200"/>
        </a:p>
      </dsp:txBody>
      <dsp:txXfrm>
        <a:off x="0" y="2506255"/>
        <a:ext cx="10754248" cy="22459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E7BCC-B3F0-4061-8B07-8B409628331E}">
      <dsp:nvSpPr>
        <dsp:cNvPr id="0" name=""/>
        <dsp:cNvSpPr/>
      </dsp:nvSpPr>
      <dsp:spPr>
        <a:xfrm>
          <a:off x="0" y="29267"/>
          <a:ext cx="11158991" cy="1108428"/>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CCI candidate tables should have a minimum of 30M rows</a:t>
          </a:r>
          <a:endParaRPr lang="en-US" sz="2600" kern="1200"/>
        </a:p>
      </dsp:txBody>
      <dsp:txXfrm>
        <a:off x="54109" y="83376"/>
        <a:ext cx="11050773" cy="1000210"/>
      </dsp:txXfrm>
    </dsp:sp>
    <dsp:sp modelId="{7CCC6A54-48CB-445E-8579-85DEEEE728A0}">
      <dsp:nvSpPr>
        <dsp:cNvPr id="0" name=""/>
        <dsp:cNvSpPr/>
      </dsp:nvSpPr>
      <dsp:spPr>
        <a:xfrm>
          <a:off x="0" y="1137696"/>
          <a:ext cx="11158991" cy="1426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29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If the table is partitioned, then multiply 30M by the number of defined partitions</a:t>
          </a:r>
          <a:endParaRPr lang="en-US" sz="2000" kern="1200"/>
        </a:p>
        <a:p>
          <a:pPr marL="228600" lvl="1" indent="-228600" algn="l" defTabSz="889000">
            <a:lnSpc>
              <a:spcPct val="90000"/>
            </a:lnSpc>
            <a:spcBef>
              <a:spcPct val="0"/>
            </a:spcBef>
            <a:spcAft>
              <a:spcPct val="20000"/>
            </a:spcAft>
            <a:buChar char="•"/>
          </a:pPr>
          <a:r>
            <a:rPr lang="en-US" sz="2000" kern="1200" baseline="0" dirty="0"/>
            <a:t>Target rows should be 500k per segment</a:t>
          </a:r>
          <a:endParaRPr lang="en-US" sz="2000" kern="1200" dirty="0"/>
        </a:p>
        <a:p>
          <a:pPr marL="228600" lvl="1" indent="-228600" algn="l" defTabSz="889000">
            <a:lnSpc>
              <a:spcPct val="90000"/>
            </a:lnSpc>
            <a:spcBef>
              <a:spcPct val="0"/>
            </a:spcBef>
            <a:spcAft>
              <a:spcPct val="20000"/>
            </a:spcAft>
            <a:buChar char="•"/>
          </a:pPr>
          <a:r>
            <a:rPr lang="en-US" sz="2000" kern="1200" baseline="0"/>
            <a:t>Automatic compression will not occur unless tables are at a minimum of 60M rows per partition (or manual rebuilds will be required regularly)</a:t>
          </a:r>
          <a:endParaRPr lang="en-US" sz="2000" kern="1200"/>
        </a:p>
      </dsp:txBody>
      <dsp:txXfrm>
        <a:off x="0" y="1137696"/>
        <a:ext cx="11158991" cy="1426229"/>
      </dsp:txXfrm>
    </dsp:sp>
    <dsp:sp modelId="{332D7A92-9D43-4FC4-A8D6-D097C2ACAC82}">
      <dsp:nvSpPr>
        <dsp:cNvPr id="0" name=""/>
        <dsp:cNvSpPr/>
      </dsp:nvSpPr>
      <dsp:spPr>
        <a:xfrm>
          <a:off x="0" y="2563926"/>
          <a:ext cx="11158991" cy="1108428"/>
        </a:xfrm>
        <a:prstGeom prst="roundRect">
          <a:avLst/>
        </a:prstGeom>
        <a:solidFill>
          <a:schemeClr val="accent2">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CCI’s are less likely to be valuable on replicated tables</a:t>
          </a:r>
          <a:endParaRPr lang="en-US" sz="2600" kern="1200"/>
        </a:p>
      </dsp:txBody>
      <dsp:txXfrm>
        <a:off x="54109" y="2618035"/>
        <a:ext cx="11050773" cy="1000210"/>
      </dsp:txXfrm>
    </dsp:sp>
    <dsp:sp modelId="{0DCD19EE-80A8-464C-BC66-D74DCB75252A}">
      <dsp:nvSpPr>
        <dsp:cNvPr id="0" name=""/>
        <dsp:cNvSpPr/>
      </dsp:nvSpPr>
      <dsp:spPr>
        <a:xfrm>
          <a:off x="0" y="3747235"/>
          <a:ext cx="11158991" cy="1108428"/>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CCI build and rebuild operations should generally be executed in large or extra large RC</a:t>
          </a:r>
          <a:endParaRPr lang="en-US" sz="2600" kern="1200"/>
        </a:p>
      </dsp:txBody>
      <dsp:txXfrm>
        <a:off x="54109" y="3801344"/>
        <a:ext cx="11050773" cy="10002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D45A7-852E-4C0B-A34E-0B1EF1D8A232}">
      <dsp:nvSpPr>
        <dsp:cNvPr id="0" name=""/>
        <dsp:cNvSpPr/>
      </dsp:nvSpPr>
      <dsp:spPr>
        <a:xfrm>
          <a:off x="0" y="22738"/>
          <a:ext cx="10595060" cy="89856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Select * - lose the ability to do column elimination</a:t>
          </a:r>
          <a:endParaRPr lang="en-US" sz="2400" kern="1200" dirty="0"/>
        </a:p>
      </dsp:txBody>
      <dsp:txXfrm>
        <a:off x="43864" y="66602"/>
        <a:ext cx="10507332" cy="810832"/>
      </dsp:txXfrm>
    </dsp:sp>
    <dsp:sp modelId="{AD3383DE-0B54-4FAE-9915-F9222DD5B01B}">
      <dsp:nvSpPr>
        <dsp:cNvPr id="0" name=""/>
        <dsp:cNvSpPr/>
      </dsp:nvSpPr>
      <dsp:spPr>
        <a:xfrm>
          <a:off x="0" y="1059539"/>
          <a:ext cx="10595060" cy="898560"/>
        </a:xfrm>
        <a:prstGeom prst="roundRect">
          <a:avLst/>
        </a:prstGeom>
        <a:solidFill>
          <a:schemeClr val="accent2">
            <a:shade val="80000"/>
            <a:hueOff val="128013"/>
            <a:satOff val="-12813"/>
            <a:lumOff val="131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Point-lookup – easier to find a particular row in a rowstore table</a:t>
          </a:r>
          <a:endParaRPr lang="en-US" sz="2400" kern="1200" dirty="0"/>
        </a:p>
      </dsp:txBody>
      <dsp:txXfrm>
        <a:off x="43864" y="1103403"/>
        <a:ext cx="10507332" cy="810832"/>
      </dsp:txXfrm>
    </dsp:sp>
    <dsp:sp modelId="{FE2BB801-2F67-422D-9958-A1D5147DBBD8}">
      <dsp:nvSpPr>
        <dsp:cNvPr id="0" name=""/>
        <dsp:cNvSpPr/>
      </dsp:nvSpPr>
      <dsp:spPr>
        <a:xfrm>
          <a:off x="0" y="2096339"/>
          <a:ext cx="10595060" cy="898560"/>
        </a:xfrm>
        <a:prstGeom prst="roundRect">
          <a:avLst/>
        </a:prstGeom>
        <a:solidFill>
          <a:schemeClr val="accent2">
            <a:shade val="80000"/>
            <a:hueOff val="256027"/>
            <a:satOff val="-25626"/>
            <a:lumOff val="26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Selecting a range – rowstore can more easily grab that range of rows</a:t>
          </a:r>
          <a:endParaRPr lang="en-US" sz="2400" kern="1200" dirty="0"/>
        </a:p>
      </dsp:txBody>
      <dsp:txXfrm>
        <a:off x="43864" y="2140203"/>
        <a:ext cx="10507332" cy="810832"/>
      </dsp:txXfrm>
    </dsp:sp>
    <dsp:sp modelId="{16828447-DE25-4F22-8BC1-2EE0F8D345CD}">
      <dsp:nvSpPr>
        <dsp:cNvPr id="0" name=""/>
        <dsp:cNvSpPr/>
      </dsp:nvSpPr>
      <dsp:spPr>
        <a:xfrm>
          <a:off x="0" y="3133139"/>
          <a:ext cx="10595060" cy="898560"/>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A lot of DML – more overhead in CCI.</a:t>
          </a:r>
          <a:endParaRPr lang="en-US" sz="2400" kern="1200"/>
        </a:p>
      </dsp:txBody>
      <dsp:txXfrm>
        <a:off x="43864" y="3177003"/>
        <a:ext cx="10507332" cy="810832"/>
      </dsp:txXfrm>
    </dsp:sp>
    <dsp:sp modelId="{CB5C7603-8134-4F8A-92CF-E0963CB374B9}">
      <dsp:nvSpPr>
        <dsp:cNvPr id="0" name=""/>
        <dsp:cNvSpPr/>
      </dsp:nvSpPr>
      <dsp:spPr>
        <a:xfrm>
          <a:off x="0" y="4031699"/>
          <a:ext cx="10595060"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39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a:t>UPDATE = DELETE old row, INSERT new row</a:t>
          </a:r>
          <a:endParaRPr lang="en-US" sz="2400" kern="1200"/>
        </a:p>
        <a:p>
          <a:pPr marL="228600" lvl="1" indent="-228600" algn="l" defTabSz="1066800">
            <a:lnSpc>
              <a:spcPct val="90000"/>
            </a:lnSpc>
            <a:spcBef>
              <a:spcPct val="0"/>
            </a:spcBef>
            <a:spcAft>
              <a:spcPct val="20000"/>
            </a:spcAft>
            <a:buChar char="•"/>
          </a:pPr>
          <a:r>
            <a:rPr lang="en-US" sz="2400" kern="1200" baseline="0" dirty="0"/>
            <a:t>DELETE – rows are only logically deleted until an ALTER INDEX REBUILD* is issued</a:t>
          </a:r>
          <a:endParaRPr lang="en-US" sz="2400" kern="1200" dirty="0"/>
        </a:p>
      </dsp:txBody>
      <dsp:txXfrm>
        <a:off x="0" y="4031699"/>
        <a:ext cx="10595060" cy="1242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4269A-8BC8-4EAE-8C99-EB5C1CB19AF6}">
      <dsp:nvSpPr>
        <dsp:cNvPr id="0" name=""/>
        <dsp:cNvSpPr/>
      </dsp:nvSpPr>
      <dsp:spPr>
        <a:xfrm>
          <a:off x="0" y="56499"/>
          <a:ext cx="10987722" cy="102316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Large tables  should typically be distributed with a clustered columnstore index</a:t>
          </a:r>
          <a:endParaRPr lang="en-US" sz="2400" kern="1200" dirty="0"/>
        </a:p>
      </dsp:txBody>
      <dsp:txXfrm>
        <a:off x="49947" y="106446"/>
        <a:ext cx="10887828" cy="923270"/>
      </dsp:txXfrm>
    </dsp:sp>
    <dsp:sp modelId="{8ECEFA6E-CB80-45DD-B15F-4FA2182FF5B7}">
      <dsp:nvSpPr>
        <dsp:cNvPr id="0" name=""/>
        <dsp:cNvSpPr/>
      </dsp:nvSpPr>
      <dsp:spPr>
        <a:xfrm>
          <a:off x="0" y="1148784"/>
          <a:ext cx="10987722" cy="1023164"/>
        </a:xfrm>
        <a:prstGeom prst="roundRect">
          <a:avLst/>
        </a:prstGeom>
        <a:solidFill>
          <a:schemeClr val="accent4">
            <a:hueOff val="2844003"/>
            <a:satOff val="-10284"/>
            <a:lumOff val="100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Staging tables should be created as heap tables</a:t>
          </a:r>
          <a:endParaRPr lang="en-US" sz="2400" kern="1200"/>
        </a:p>
      </dsp:txBody>
      <dsp:txXfrm>
        <a:off x="49947" y="1198731"/>
        <a:ext cx="10887828" cy="923270"/>
      </dsp:txXfrm>
    </dsp:sp>
    <dsp:sp modelId="{CF13A871-9CF4-4471-A3A7-740CA4B8987C}">
      <dsp:nvSpPr>
        <dsp:cNvPr id="0" name=""/>
        <dsp:cNvSpPr/>
      </dsp:nvSpPr>
      <dsp:spPr>
        <a:xfrm>
          <a:off x="0" y="2241069"/>
          <a:ext cx="10987722" cy="1023164"/>
        </a:xfrm>
        <a:prstGeom prst="roundRect">
          <a:avLst/>
        </a:prstGeom>
        <a:solidFill>
          <a:schemeClr val="accent4">
            <a:hueOff val="5688007"/>
            <a:satOff val="-20568"/>
            <a:lumOff val="20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Small tables like dimensions should typically be round robin with a clustered index table</a:t>
          </a:r>
          <a:endParaRPr lang="en-US" sz="2400" kern="1200"/>
        </a:p>
      </dsp:txBody>
      <dsp:txXfrm>
        <a:off x="49947" y="2291016"/>
        <a:ext cx="10887828" cy="923270"/>
      </dsp:txXfrm>
    </dsp:sp>
    <dsp:sp modelId="{51B309AC-F85C-4DF2-B466-B82BFF38A783}">
      <dsp:nvSpPr>
        <dsp:cNvPr id="0" name=""/>
        <dsp:cNvSpPr/>
      </dsp:nvSpPr>
      <dsp:spPr>
        <a:xfrm>
          <a:off x="0" y="3333354"/>
          <a:ext cx="10987722" cy="1023164"/>
        </a:xfrm>
        <a:prstGeom prst="roundRect">
          <a:avLst/>
        </a:prstGeom>
        <a:solidFill>
          <a:schemeClr val="accent4">
            <a:hueOff val="8532010"/>
            <a:satOff val="-30852"/>
            <a:lumOff val="30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Distribution columns require many distinct values to ensure a good hash</a:t>
          </a:r>
          <a:endParaRPr lang="en-US" sz="2400" kern="1200"/>
        </a:p>
      </dsp:txBody>
      <dsp:txXfrm>
        <a:off x="49947" y="3383301"/>
        <a:ext cx="10887828" cy="92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0FB22-6185-4D28-B145-05E96FEF5204}">
      <dsp:nvSpPr>
        <dsp:cNvPr id="0" name=""/>
        <dsp:cNvSpPr/>
      </dsp:nvSpPr>
      <dsp:spPr>
        <a:xfrm>
          <a:off x="0" y="68526"/>
          <a:ext cx="10880725" cy="937901"/>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baseline="0"/>
            <a:t>Skips large chunks of data to speed up scans</a:t>
          </a:r>
          <a:endParaRPr lang="en-US" sz="2200" kern="1200"/>
        </a:p>
      </dsp:txBody>
      <dsp:txXfrm>
        <a:off x="45785" y="114311"/>
        <a:ext cx="10789155" cy="846331"/>
      </dsp:txXfrm>
    </dsp:sp>
    <dsp:sp modelId="{2BF3DD4D-FED3-4425-98EA-B3195D2F4915}">
      <dsp:nvSpPr>
        <dsp:cNvPr id="0" name=""/>
        <dsp:cNvSpPr/>
      </dsp:nvSpPr>
      <dsp:spPr>
        <a:xfrm>
          <a:off x="0" y="1069788"/>
          <a:ext cx="10880725" cy="937901"/>
        </a:xfrm>
        <a:prstGeom prst="roundRect">
          <a:avLst/>
        </a:prstGeom>
        <a:solidFill>
          <a:schemeClr val="accent2">
            <a:shade val="80000"/>
            <a:hueOff val="96010"/>
            <a:satOff val="-9610"/>
            <a:lumOff val="9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baseline="0"/>
            <a:t>Each partition in a columnstore index is broken into segments</a:t>
          </a:r>
          <a:endParaRPr lang="en-US" sz="2200" kern="1200"/>
        </a:p>
      </dsp:txBody>
      <dsp:txXfrm>
        <a:off x="45785" y="1115573"/>
        <a:ext cx="10789155" cy="846331"/>
      </dsp:txXfrm>
    </dsp:sp>
    <dsp:sp modelId="{F0464848-8084-4C9D-8094-369180F680C3}">
      <dsp:nvSpPr>
        <dsp:cNvPr id="0" name=""/>
        <dsp:cNvSpPr/>
      </dsp:nvSpPr>
      <dsp:spPr>
        <a:xfrm>
          <a:off x="0" y="2071049"/>
          <a:ext cx="10880725" cy="937901"/>
        </a:xfrm>
        <a:prstGeom prst="roundRect">
          <a:avLst/>
        </a:prstGeom>
        <a:solidFill>
          <a:schemeClr val="accent2">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baseline="0" dirty="0"/>
            <a:t>Each segment has metadata that stores the minimum and maximum value of each column for the segment</a:t>
          </a:r>
          <a:endParaRPr lang="en-US" sz="2200" kern="1200" dirty="0"/>
        </a:p>
      </dsp:txBody>
      <dsp:txXfrm>
        <a:off x="45785" y="2116834"/>
        <a:ext cx="10789155" cy="846331"/>
      </dsp:txXfrm>
    </dsp:sp>
    <dsp:sp modelId="{9EB39F05-D929-4BA1-96D2-9B2E7467C177}">
      <dsp:nvSpPr>
        <dsp:cNvPr id="0" name=""/>
        <dsp:cNvSpPr/>
      </dsp:nvSpPr>
      <dsp:spPr>
        <a:xfrm>
          <a:off x="0" y="3072310"/>
          <a:ext cx="10880725" cy="937901"/>
        </a:xfrm>
        <a:prstGeom prst="roundRect">
          <a:avLst/>
        </a:prstGeom>
        <a:solidFill>
          <a:schemeClr val="accent2">
            <a:shade val="80000"/>
            <a:hueOff val="288030"/>
            <a:satOff val="-28829"/>
            <a:lumOff val="295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baseline="0"/>
            <a:t>The storage engine checks filter conditions against the metadata</a:t>
          </a:r>
          <a:endParaRPr lang="en-US" sz="2200" kern="1200"/>
        </a:p>
      </dsp:txBody>
      <dsp:txXfrm>
        <a:off x="45785" y="3118095"/>
        <a:ext cx="10789155" cy="846331"/>
      </dsp:txXfrm>
    </dsp:sp>
    <dsp:sp modelId="{BF077D55-BB7B-48D4-8997-5CA49F28CD00}">
      <dsp:nvSpPr>
        <dsp:cNvPr id="0" name=""/>
        <dsp:cNvSpPr/>
      </dsp:nvSpPr>
      <dsp:spPr>
        <a:xfrm>
          <a:off x="0" y="4073571"/>
          <a:ext cx="10880725" cy="937901"/>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baseline="0"/>
            <a:t>If it detects no rows that qualify, it skips the entire segment without reading it from disk</a:t>
          </a:r>
          <a:endParaRPr lang="en-US" sz="2200" kern="1200"/>
        </a:p>
      </dsp:txBody>
      <dsp:txXfrm>
        <a:off x="45785" y="4119356"/>
        <a:ext cx="10789155" cy="8463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187F7-93B3-4438-B92F-8F99E3C0C00D}">
      <dsp:nvSpPr>
        <dsp:cNvPr id="0" name=""/>
        <dsp:cNvSpPr/>
      </dsp:nvSpPr>
      <dsp:spPr>
        <a:xfrm>
          <a:off x="0" y="36020"/>
          <a:ext cx="10317162" cy="7200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baseline="0" dirty="0"/>
            <a:t>Page compressed b-tree like a row store</a:t>
          </a:r>
          <a:endParaRPr lang="en-US" sz="2500" kern="1200" dirty="0"/>
        </a:p>
      </dsp:txBody>
      <dsp:txXfrm>
        <a:off x="0" y="36020"/>
        <a:ext cx="10317162" cy="720000"/>
      </dsp:txXfrm>
    </dsp:sp>
    <dsp:sp modelId="{79F9ED0E-0A96-41D0-9B75-D58F9B63BF67}">
      <dsp:nvSpPr>
        <dsp:cNvPr id="0" name=""/>
        <dsp:cNvSpPr/>
      </dsp:nvSpPr>
      <dsp:spPr>
        <a:xfrm>
          <a:off x="0" y="756020"/>
          <a:ext cx="10317162" cy="205875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baseline="0"/>
            <a:t>B-tree on unique integer row </a:t>
          </a:r>
          <a:r>
            <a:rPr lang="en-GB" sz="2500" u="sng" kern="1200" baseline="0"/>
            <a:t>ID</a:t>
          </a:r>
          <a:endParaRPr lang="en-US" sz="2500" kern="1200"/>
        </a:p>
        <a:p>
          <a:pPr marL="228600" lvl="1" indent="-228600" algn="l" defTabSz="1111250">
            <a:lnSpc>
              <a:spcPct val="90000"/>
            </a:lnSpc>
            <a:spcBef>
              <a:spcPct val="0"/>
            </a:spcBef>
            <a:spcAft>
              <a:spcPct val="15000"/>
            </a:spcAft>
            <a:buChar char="•"/>
          </a:pPr>
          <a:r>
            <a:rPr lang="en-GB" sz="2500" kern="1200" baseline="0"/>
            <a:t>Matches user columns defined in the CCI</a:t>
          </a:r>
          <a:endParaRPr lang="en-US" sz="2500" kern="1200"/>
        </a:p>
        <a:p>
          <a:pPr marL="228600" lvl="1" indent="-228600" algn="l" defTabSz="1111250">
            <a:lnSpc>
              <a:spcPct val="90000"/>
            </a:lnSpc>
            <a:spcBef>
              <a:spcPct val="0"/>
            </a:spcBef>
            <a:spcAft>
              <a:spcPct val="15000"/>
            </a:spcAft>
            <a:buChar char="•"/>
          </a:pPr>
          <a:r>
            <a:rPr lang="en-GB" sz="2500" kern="1200" baseline="0"/>
            <a:t>Aligned to underlying CCI partition</a:t>
          </a:r>
          <a:endParaRPr lang="en-US" sz="2500" kern="1200"/>
        </a:p>
        <a:p>
          <a:pPr marL="228600" lvl="1" indent="-228600" algn="l" defTabSz="1111250">
            <a:lnSpc>
              <a:spcPct val="90000"/>
            </a:lnSpc>
            <a:spcBef>
              <a:spcPct val="0"/>
            </a:spcBef>
            <a:spcAft>
              <a:spcPct val="15000"/>
            </a:spcAft>
            <a:buChar char="•"/>
          </a:pPr>
          <a:r>
            <a:rPr lang="en-GB" sz="2500" kern="1200" baseline="0"/>
            <a:t>Created only if needed</a:t>
          </a:r>
          <a:endParaRPr lang="en-US" sz="2500" kern="1200"/>
        </a:p>
      </dsp:txBody>
      <dsp:txXfrm>
        <a:off x="0" y="756020"/>
        <a:ext cx="10317162" cy="2058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BF079-F15C-4438-B52F-A324945B4C7D}">
      <dsp:nvSpPr>
        <dsp:cNvPr id="0" name=""/>
        <dsp:cNvSpPr/>
      </dsp:nvSpPr>
      <dsp:spPr>
        <a:xfrm>
          <a:off x="0" y="47867"/>
          <a:ext cx="11057590" cy="1236324"/>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baseline="0"/>
            <a:t>High volume DML operations</a:t>
          </a:r>
          <a:endParaRPr lang="en-US" sz="2900" kern="1200"/>
        </a:p>
      </dsp:txBody>
      <dsp:txXfrm>
        <a:off x="60352" y="108219"/>
        <a:ext cx="10936886" cy="1115620"/>
      </dsp:txXfrm>
    </dsp:sp>
    <dsp:sp modelId="{EA90C249-4E02-471B-81EA-10C27B57DD52}">
      <dsp:nvSpPr>
        <dsp:cNvPr id="0" name=""/>
        <dsp:cNvSpPr/>
      </dsp:nvSpPr>
      <dsp:spPr>
        <a:xfrm>
          <a:off x="0" y="1284192"/>
          <a:ext cx="11057590" cy="129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078"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GB" sz="2300" kern="1200" baseline="0"/>
            <a:t>Deleting a row</a:t>
          </a:r>
          <a:endParaRPr lang="en-US" sz="2300" kern="1200"/>
        </a:p>
        <a:p>
          <a:pPr marL="228600" lvl="1" indent="-228600" algn="l" defTabSz="1022350">
            <a:lnSpc>
              <a:spcPct val="90000"/>
            </a:lnSpc>
            <a:spcBef>
              <a:spcPct val="0"/>
            </a:spcBef>
            <a:spcAft>
              <a:spcPct val="20000"/>
            </a:spcAft>
            <a:buChar char="•"/>
          </a:pPr>
          <a:r>
            <a:rPr lang="en-GB" sz="2300" kern="1200" baseline="0"/>
            <a:t>Inserting a row (Delta Store)</a:t>
          </a:r>
          <a:endParaRPr lang="en-US" sz="2300" kern="1200"/>
        </a:p>
        <a:p>
          <a:pPr marL="228600" lvl="1" indent="-228600" algn="l" defTabSz="1022350">
            <a:lnSpc>
              <a:spcPct val="90000"/>
            </a:lnSpc>
            <a:spcBef>
              <a:spcPct val="0"/>
            </a:spcBef>
            <a:spcAft>
              <a:spcPct val="20000"/>
            </a:spcAft>
            <a:buChar char="•"/>
          </a:pPr>
          <a:r>
            <a:rPr lang="en-GB" sz="2300" kern="1200" baseline="0"/>
            <a:t>Updating a row – Delete/Insert</a:t>
          </a:r>
          <a:endParaRPr lang="en-US" sz="2300" kern="1200"/>
        </a:p>
      </dsp:txBody>
      <dsp:txXfrm>
        <a:off x="0" y="1284192"/>
        <a:ext cx="11057590" cy="1290645"/>
      </dsp:txXfrm>
    </dsp:sp>
    <dsp:sp modelId="{4120A7DC-D9ED-45A7-AEB2-A6967ACE77BA}">
      <dsp:nvSpPr>
        <dsp:cNvPr id="0" name=""/>
        <dsp:cNvSpPr/>
      </dsp:nvSpPr>
      <dsp:spPr>
        <a:xfrm>
          <a:off x="0" y="2574837"/>
          <a:ext cx="11057590" cy="1236324"/>
        </a:xfrm>
        <a:prstGeom prst="roundRect">
          <a:avLst/>
        </a:prstGeom>
        <a:solidFill>
          <a:schemeClr val="accent2">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baseline="0" dirty="0"/>
            <a:t>Only when the delta store is full will the row group be closed and converted to columnstore</a:t>
          </a:r>
          <a:endParaRPr lang="en-US" sz="2900" kern="1200" dirty="0"/>
        </a:p>
      </dsp:txBody>
      <dsp:txXfrm>
        <a:off x="60352" y="2635189"/>
        <a:ext cx="10936886" cy="1115620"/>
      </dsp:txXfrm>
    </dsp:sp>
    <dsp:sp modelId="{2E9A80C9-B1D2-40D3-9434-D10A002F36C7}">
      <dsp:nvSpPr>
        <dsp:cNvPr id="0" name=""/>
        <dsp:cNvSpPr/>
      </dsp:nvSpPr>
      <dsp:spPr>
        <a:xfrm>
          <a:off x="0" y="3894681"/>
          <a:ext cx="11057590" cy="1236324"/>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baseline="0"/>
            <a:t>1,048,576 Rows – Maximum capacity of the Delta Store</a:t>
          </a:r>
          <a:endParaRPr lang="en-US" sz="2900" kern="1200"/>
        </a:p>
      </dsp:txBody>
      <dsp:txXfrm>
        <a:off x="60352" y="3955033"/>
        <a:ext cx="10936886" cy="11156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B919B-8852-4200-8241-428B1FA32C75}">
      <dsp:nvSpPr>
        <dsp:cNvPr id="0" name=""/>
        <dsp:cNvSpPr/>
      </dsp:nvSpPr>
      <dsp:spPr>
        <a:xfrm>
          <a:off x="0" y="357167"/>
          <a:ext cx="10880725" cy="1039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99872" rIns="844465" bIns="170688" numCol="1" spcCol="1270" anchor="t" anchorCtr="0">
          <a:noAutofit/>
        </a:bodyPr>
        <a:lstStyle/>
        <a:p>
          <a:pPr marL="228600" lvl="1" indent="-228600" algn="l" defTabSz="1066800" rtl="0">
            <a:lnSpc>
              <a:spcPct val="90000"/>
            </a:lnSpc>
            <a:spcBef>
              <a:spcPct val="0"/>
            </a:spcBef>
            <a:spcAft>
              <a:spcPct val="15000"/>
            </a:spcAft>
            <a:buChar char="•"/>
          </a:pPr>
          <a:r>
            <a:rPr lang="en-GB" sz="2400" kern="1200" dirty="0">
              <a:solidFill>
                <a:srgbClr val="525252"/>
              </a:solidFill>
            </a:rPr>
            <a:t>In delta store; accepting new rows</a:t>
          </a:r>
          <a:endParaRPr lang="en-US" sz="2400" kern="1200" dirty="0"/>
        </a:p>
      </dsp:txBody>
      <dsp:txXfrm>
        <a:off x="0" y="357167"/>
        <a:ext cx="10880725" cy="1039500"/>
      </dsp:txXfrm>
    </dsp:sp>
    <dsp:sp modelId="{C07A040C-EF9E-45F2-9214-97707786A867}">
      <dsp:nvSpPr>
        <dsp:cNvPr id="0" name=""/>
        <dsp:cNvSpPr/>
      </dsp:nvSpPr>
      <dsp:spPr>
        <a:xfrm>
          <a:off x="544036" y="2927"/>
          <a:ext cx="7616507" cy="708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rtl="0">
            <a:lnSpc>
              <a:spcPct val="90000"/>
            </a:lnSpc>
            <a:spcBef>
              <a:spcPct val="0"/>
            </a:spcBef>
            <a:spcAft>
              <a:spcPct val="35000"/>
            </a:spcAft>
            <a:buNone/>
          </a:pPr>
          <a:r>
            <a:rPr lang="pt-PT" sz="2400" kern="1200" dirty="0"/>
            <a:t>Open</a:t>
          </a:r>
        </a:p>
      </dsp:txBody>
      <dsp:txXfrm>
        <a:off x="578621" y="37512"/>
        <a:ext cx="7547337" cy="639310"/>
      </dsp:txXfrm>
    </dsp:sp>
    <dsp:sp modelId="{F5EC977E-C613-4B96-A43C-60E20366B299}">
      <dsp:nvSpPr>
        <dsp:cNvPr id="0" name=""/>
        <dsp:cNvSpPr/>
      </dsp:nvSpPr>
      <dsp:spPr>
        <a:xfrm>
          <a:off x="0" y="1880507"/>
          <a:ext cx="10880725" cy="1039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99872" rIns="844465" bIns="170688" numCol="1" spcCol="1270" anchor="t" anchorCtr="0">
          <a:noAutofit/>
        </a:bodyPr>
        <a:lstStyle/>
        <a:p>
          <a:pPr marL="228600" lvl="1" indent="-228600" algn="l" defTabSz="1066800" rtl="0">
            <a:lnSpc>
              <a:spcPct val="90000"/>
            </a:lnSpc>
            <a:spcBef>
              <a:spcPct val="0"/>
            </a:spcBef>
            <a:spcAft>
              <a:spcPct val="15000"/>
            </a:spcAft>
            <a:buChar char="•"/>
          </a:pPr>
          <a:r>
            <a:rPr lang="en-GB" sz="2400" kern="1200" dirty="0">
              <a:solidFill>
                <a:srgbClr val="525252"/>
              </a:solidFill>
            </a:rPr>
            <a:t>In delta store; not accepting new rows</a:t>
          </a:r>
          <a:endParaRPr lang="en-US" sz="2400" kern="1200" dirty="0"/>
        </a:p>
      </dsp:txBody>
      <dsp:txXfrm>
        <a:off x="0" y="1880507"/>
        <a:ext cx="10880725" cy="1039500"/>
      </dsp:txXfrm>
    </dsp:sp>
    <dsp:sp modelId="{83AE0A70-2509-45B2-A632-605C7EC79E8F}">
      <dsp:nvSpPr>
        <dsp:cNvPr id="0" name=""/>
        <dsp:cNvSpPr/>
      </dsp:nvSpPr>
      <dsp:spPr>
        <a:xfrm>
          <a:off x="544036" y="1526267"/>
          <a:ext cx="7616507" cy="708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rtl="0">
            <a:lnSpc>
              <a:spcPct val="90000"/>
            </a:lnSpc>
            <a:spcBef>
              <a:spcPct val="0"/>
            </a:spcBef>
            <a:spcAft>
              <a:spcPct val="35000"/>
            </a:spcAft>
            <a:buNone/>
          </a:pPr>
          <a:r>
            <a:rPr lang="pt-PT" sz="2400" kern="1200" dirty="0"/>
            <a:t>Closed</a:t>
          </a:r>
        </a:p>
      </dsp:txBody>
      <dsp:txXfrm>
        <a:off x="578621" y="1560852"/>
        <a:ext cx="7547337" cy="639310"/>
      </dsp:txXfrm>
    </dsp:sp>
    <dsp:sp modelId="{64039597-9573-42C8-9A8B-A77492C84F44}">
      <dsp:nvSpPr>
        <dsp:cNvPr id="0" name=""/>
        <dsp:cNvSpPr/>
      </dsp:nvSpPr>
      <dsp:spPr>
        <a:xfrm>
          <a:off x="0" y="3403847"/>
          <a:ext cx="10880725" cy="1039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99872" rIns="844465" bIns="170688" numCol="1" spcCol="1270" anchor="t" anchorCtr="0">
          <a:noAutofit/>
        </a:bodyPr>
        <a:lstStyle/>
        <a:p>
          <a:pPr marL="228600" lvl="1" indent="-228600" algn="l" defTabSz="1066800" rtl="0">
            <a:lnSpc>
              <a:spcPct val="90000"/>
            </a:lnSpc>
            <a:spcBef>
              <a:spcPct val="0"/>
            </a:spcBef>
            <a:spcAft>
              <a:spcPct val="15000"/>
            </a:spcAft>
            <a:buChar char="•"/>
          </a:pPr>
          <a:r>
            <a:rPr lang="en-GB" sz="2400" kern="1200" dirty="0">
              <a:solidFill>
                <a:srgbClr val="525252"/>
              </a:solidFill>
            </a:rPr>
            <a:t>In </a:t>
          </a:r>
          <a:r>
            <a:rPr lang="en-GB" sz="2400" kern="1200" dirty="0" err="1">
              <a:solidFill>
                <a:srgbClr val="525252"/>
              </a:solidFill>
            </a:rPr>
            <a:t>ColumnStore</a:t>
          </a:r>
          <a:r>
            <a:rPr lang="en-GB" sz="2400" kern="1200" dirty="0">
              <a:solidFill>
                <a:srgbClr val="525252"/>
              </a:solidFill>
            </a:rPr>
            <a:t> format</a:t>
          </a:r>
          <a:endParaRPr lang="en-US" sz="2400" kern="1200" dirty="0"/>
        </a:p>
      </dsp:txBody>
      <dsp:txXfrm>
        <a:off x="0" y="3403847"/>
        <a:ext cx="10880725" cy="1039500"/>
      </dsp:txXfrm>
    </dsp:sp>
    <dsp:sp modelId="{13D6AD74-28B3-40F7-860A-D3D90B551BB7}">
      <dsp:nvSpPr>
        <dsp:cNvPr id="0" name=""/>
        <dsp:cNvSpPr/>
      </dsp:nvSpPr>
      <dsp:spPr>
        <a:xfrm>
          <a:off x="544036" y="3049607"/>
          <a:ext cx="7616507" cy="708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rtl="0">
            <a:lnSpc>
              <a:spcPct val="90000"/>
            </a:lnSpc>
            <a:spcBef>
              <a:spcPct val="0"/>
            </a:spcBef>
            <a:spcAft>
              <a:spcPct val="35000"/>
            </a:spcAft>
            <a:buNone/>
          </a:pPr>
          <a:r>
            <a:rPr lang="en-US" sz="2400" kern="1200" dirty="0"/>
            <a:t>Compressed</a:t>
          </a:r>
        </a:p>
      </dsp:txBody>
      <dsp:txXfrm>
        <a:off x="578621" y="3084192"/>
        <a:ext cx="7547337"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16634-B857-4AF2-9772-33B6A476534E}">
      <dsp:nvSpPr>
        <dsp:cNvPr id="0" name=""/>
        <dsp:cNvSpPr/>
      </dsp:nvSpPr>
      <dsp:spPr>
        <a:xfrm>
          <a:off x="0" y="33131"/>
          <a:ext cx="10672019" cy="936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baseline="0" dirty="0"/>
            <a:t>Memory pressure when the index was built</a:t>
          </a:r>
          <a:endParaRPr lang="en-US" sz="3200" kern="1200" dirty="0"/>
        </a:p>
      </dsp:txBody>
      <dsp:txXfrm>
        <a:off x="45692" y="78823"/>
        <a:ext cx="10580635" cy="844616"/>
      </dsp:txXfrm>
    </dsp:sp>
    <dsp:sp modelId="{CD52431E-2875-4EC7-923C-073DEB1B83E1}">
      <dsp:nvSpPr>
        <dsp:cNvPr id="0" name=""/>
        <dsp:cNvSpPr/>
      </dsp:nvSpPr>
      <dsp:spPr>
        <a:xfrm>
          <a:off x="0" y="969131"/>
          <a:ext cx="10672019"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837"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GB" sz="3200" kern="1200" baseline="0" dirty="0"/>
            <a:t>Columnstore segment quality may suffer</a:t>
          </a:r>
          <a:endParaRPr lang="en-US" sz="3200" kern="1200" dirty="0"/>
        </a:p>
      </dsp:txBody>
      <dsp:txXfrm>
        <a:off x="0" y="969131"/>
        <a:ext cx="10672019" cy="828000"/>
      </dsp:txXfrm>
    </dsp:sp>
    <dsp:sp modelId="{1B197026-1389-4C72-BBF4-A652CCF2F2A5}">
      <dsp:nvSpPr>
        <dsp:cNvPr id="0" name=""/>
        <dsp:cNvSpPr/>
      </dsp:nvSpPr>
      <dsp:spPr>
        <a:xfrm>
          <a:off x="0" y="1797131"/>
          <a:ext cx="10672019" cy="936000"/>
        </a:xfrm>
        <a:prstGeom prst="roundRect">
          <a:avLst/>
        </a:prstGeom>
        <a:solidFill>
          <a:schemeClr val="accent2">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baseline="0" dirty="0"/>
            <a:t>Small/trickle load operations</a:t>
          </a:r>
          <a:endParaRPr lang="en-US" sz="3200" kern="1200" dirty="0"/>
        </a:p>
      </dsp:txBody>
      <dsp:txXfrm>
        <a:off x="45692" y="1842823"/>
        <a:ext cx="10580635" cy="844616"/>
      </dsp:txXfrm>
    </dsp:sp>
    <dsp:sp modelId="{1C9C1404-0BC1-4D1F-8D98-7AA160342F2F}">
      <dsp:nvSpPr>
        <dsp:cNvPr id="0" name=""/>
        <dsp:cNvSpPr/>
      </dsp:nvSpPr>
      <dsp:spPr>
        <a:xfrm>
          <a:off x="0" y="2733131"/>
          <a:ext cx="10672019"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837"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GB" sz="3200" kern="1200" baseline="0" dirty="0"/>
            <a:t>Alternative – Micro-Batching</a:t>
          </a:r>
          <a:endParaRPr lang="en-US" sz="3200" kern="1200" dirty="0"/>
        </a:p>
      </dsp:txBody>
      <dsp:txXfrm>
        <a:off x="0" y="2733131"/>
        <a:ext cx="10672019" cy="828000"/>
      </dsp:txXfrm>
    </dsp:sp>
    <dsp:sp modelId="{6B7FC4F9-DFD6-4B95-91DD-D03BE888E564}">
      <dsp:nvSpPr>
        <dsp:cNvPr id="0" name=""/>
        <dsp:cNvSpPr/>
      </dsp:nvSpPr>
      <dsp:spPr>
        <a:xfrm>
          <a:off x="0" y="3561131"/>
          <a:ext cx="10672019" cy="936000"/>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baseline="0" dirty="0"/>
            <a:t>Too many partitions</a:t>
          </a:r>
          <a:endParaRPr lang="en-US" sz="3200" kern="1200" dirty="0"/>
        </a:p>
      </dsp:txBody>
      <dsp:txXfrm>
        <a:off x="45692" y="3606823"/>
        <a:ext cx="10580635" cy="844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BC5F4-4DBA-4FF7-A0BE-A070BF2BD139}">
      <dsp:nvSpPr>
        <dsp:cNvPr id="0" name=""/>
        <dsp:cNvSpPr/>
      </dsp:nvSpPr>
      <dsp:spPr>
        <a:xfrm>
          <a:off x="0" y="15316"/>
          <a:ext cx="1036070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a:t>CCIs perform large block compression</a:t>
          </a:r>
          <a:endParaRPr lang="en-US" sz="2800" kern="1200"/>
        </a:p>
      </dsp:txBody>
      <dsp:txXfrm>
        <a:off x="35183" y="50499"/>
        <a:ext cx="10290339" cy="650354"/>
      </dsp:txXfrm>
    </dsp:sp>
    <dsp:sp modelId="{70AA7AAA-A5C2-45B1-83DA-3879AF98C1D5}">
      <dsp:nvSpPr>
        <dsp:cNvPr id="0" name=""/>
        <dsp:cNvSpPr/>
      </dsp:nvSpPr>
      <dsp:spPr>
        <a:xfrm>
          <a:off x="0" y="736036"/>
          <a:ext cx="10360705"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5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baseline="0"/>
            <a:t>Maximises compression</a:t>
          </a:r>
          <a:endParaRPr lang="en-US" sz="2200" kern="1200"/>
        </a:p>
        <a:p>
          <a:pPr marL="228600" lvl="1" indent="-228600" algn="l" defTabSz="977900">
            <a:lnSpc>
              <a:spcPct val="90000"/>
            </a:lnSpc>
            <a:spcBef>
              <a:spcPct val="0"/>
            </a:spcBef>
            <a:spcAft>
              <a:spcPct val="20000"/>
            </a:spcAft>
            <a:buChar char="•"/>
          </a:pPr>
          <a:r>
            <a:rPr lang="en-GB" sz="2200" kern="1200" baseline="0"/>
            <a:t>Expensive to update</a:t>
          </a:r>
          <a:endParaRPr lang="en-US" sz="2200" kern="1200"/>
        </a:p>
      </dsp:txBody>
      <dsp:txXfrm>
        <a:off x="0" y="736036"/>
        <a:ext cx="10360705" cy="825930"/>
      </dsp:txXfrm>
    </dsp:sp>
    <dsp:sp modelId="{93ECA323-AB51-44B6-BE3F-23ED770B0ED2}">
      <dsp:nvSpPr>
        <dsp:cNvPr id="0" name=""/>
        <dsp:cNvSpPr/>
      </dsp:nvSpPr>
      <dsp:spPr>
        <a:xfrm>
          <a:off x="0" y="1561966"/>
          <a:ext cx="1036070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a:t>CCIs use two mechanisms to handle updates</a:t>
          </a:r>
          <a:endParaRPr lang="en-US" sz="2800" kern="1200"/>
        </a:p>
      </dsp:txBody>
      <dsp:txXfrm>
        <a:off x="35183" y="1597149"/>
        <a:ext cx="10290339" cy="650354"/>
      </dsp:txXfrm>
    </dsp:sp>
    <dsp:sp modelId="{82BB73D0-5B34-46F9-9950-424FDACB3059}">
      <dsp:nvSpPr>
        <dsp:cNvPr id="0" name=""/>
        <dsp:cNvSpPr/>
      </dsp:nvSpPr>
      <dsp:spPr>
        <a:xfrm>
          <a:off x="0" y="2282686"/>
          <a:ext cx="10360705"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5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baseline="0"/>
            <a:t>Delete bitmap</a:t>
          </a:r>
          <a:endParaRPr lang="en-US" sz="2200" kern="1200"/>
        </a:p>
        <a:p>
          <a:pPr marL="228600" lvl="1" indent="-228600" algn="l" defTabSz="977900">
            <a:lnSpc>
              <a:spcPct val="90000"/>
            </a:lnSpc>
            <a:spcBef>
              <a:spcPct val="0"/>
            </a:spcBef>
            <a:spcAft>
              <a:spcPct val="20000"/>
            </a:spcAft>
            <a:buChar char="•"/>
          </a:pPr>
          <a:r>
            <a:rPr lang="en-GB" sz="2200" kern="1200" baseline="0"/>
            <a:t>Delta stores</a:t>
          </a:r>
          <a:endParaRPr lang="en-US" sz="2200" kern="1200"/>
        </a:p>
      </dsp:txBody>
      <dsp:txXfrm>
        <a:off x="0" y="2282686"/>
        <a:ext cx="10360705" cy="825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DE3D5-1F3D-4161-879D-B674A84C1123}">
      <dsp:nvSpPr>
        <dsp:cNvPr id="0" name=""/>
        <dsp:cNvSpPr/>
      </dsp:nvSpPr>
      <dsp:spPr>
        <a:xfrm>
          <a:off x="0" y="9995"/>
          <a:ext cx="10291688" cy="8640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kern="1200" baseline="0" dirty="0"/>
            <a:t>One delete bitmap per CCI</a:t>
          </a:r>
          <a:endParaRPr lang="en-US" sz="2800" kern="1200" dirty="0"/>
        </a:p>
      </dsp:txBody>
      <dsp:txXfrm>
        <a:off x="0" y="9995"/>
        <a:ext cx="10291688" cy="864000"/>
      </dsp:txXfrm>
    </dsp:sp>
    <dsp:sp modelId="{E8D61785-8C40-4040-BA4F-106B30FF9BCC}">
      <dsp:nvSpPr>
        <dsp:cNvPr id="0" name=""/>
        <dsp:cNvSpPr/>
      </dsp:nvSpPr>
      <dsp:spPr>
        <a:xfrm>
          <a:off x="0" y="873996"/>
          <a:ext cx="10291688" cy="1317600"/>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baseline="0" dirty="0"/>
            <a:t>Disqualifies rows in the CCI that are deleted</a:t>
          </a:r>
          <a:endParaRPr lang="en-US" sz="2800" kern="1200" dirty="0"/>
        </a:p>
        <a:p>
          <a:pPr marL="285750" lvl="1" indent="-285750" algn="l" defTabSz="1244600">
            <a:lnSpc>
              <a:spcPct val="90000"/>
            </a:lnSpc>
            <a:spcBef>
              <a:spcPct val="0"/>
            </a:spcBef>
            <a:spcAft>
              <a:spcPct val="15000"/>
            </a:spcAft>
            <a:buChar char="•"/>
          </a:pPr>
          <a:r>
            <a:rPr lang="en-GB" sz="2800" kern="1200" baseline="0" dirty="0"/>
            <a:t>Represented in memory and on-disk</a:t>
          </a:r>
          <a:endParaRPr lang="en-US" sz="2800" kern="1200" dirty="0"/>
        </a:p>
      </dsp:txBody>
      <dsp:txXfrm>
        <a:off x="0" y="873996"/>
        <a:ext cx="10291688" cy="13176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ABD53-D5A5-469E-946D-2DF6ABF2FFE4}">
      <dsp:nvSpPr>
        <dsp:cNvPr id="0" name=""/>
        <dsp:cNvSpPr/>
      </dsp:nvSpPr>
      <dsp:spPr>
        <a:xfrm>
          <a:off x="3224" y="61407"/>
          <a:ext cx="3143510" cy="835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GB" sz="2900" b="1" kern="1200" baseline="0"/>
            <a:t>Inserts </a:t>
          </a:r>
          <a:endParaRPr lang="en-US" sz="2900" kern="1200"/>
        </a:p>
      </dsp:txBody>
      <dsp:txXfrm>
        <a:off x="3224" y="61407"/>
        <a:ext cx="3143510" cy="835200"/>
      </dsp:txXfrm>
    </dsp:sp>
    <dsp:sp modelId="{4FA8E37E-75B3-43B7-928B-C246BBB7C060}">
      <dsp:nvSpPr>
        <dsp:cNvPr id="0" name=""/>
        <dsp:cNvSpPr/>
      </dsp:nvSpPr>
      <dsp:spPr>
        <a:xfrm>
          <a:off x="3224" y="896607"/>
          <a:ext cx="3143510" cy="405985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GB" sz="2900" kern="1200" baseline="0"/>
            <a:t>Below threshold? Write to the delta store</a:t>
          </a:r>
          <a:endParaRPr lang="en-US" sz="2900" kern="1200"/>
        </a:p>
        <a:p>
          <a:pPr marL="285750" lvl="1" indent="-285750" algn="l" defTabSz="1289050">
            <a:lnSpc>
              <a:spcPct val="90000"/>
            </a:lnSpc>
            <a:spcBef>
              <a:spcPct val="0"/>
            </a:spcBef>
            <a:spcAft>
              <a:spcPct val="15000"/>
            </a:spcAft>
            <a:buChar char="•"/>
          </a:pPr>
          <a:r>
            <a:rPr lang="en-GB" sz="2900" kern="1200" baseline="0"/>
            <a:t>Above threshold? Write as column store</a:t>
          </a:r>
          <a:endParaRPr lang="en-US" sz="2900" kern="1200"/>
        </a:p>
      </dsp:txBody>
      <dsp:txXfrm>
        <a:off x="3224" y="896607"/>
        <a:ext cx="3143510" cy="4059855"/>
      </dsp:txXfrm>
    </dsp:sp>
    <dsp:sp modelId="{31C04FC9-C4A6-40C8-8DAA-5CAEBD0A150E}">
      <dsp:nvSpPr>
        <dsp:cNvPr id="0" name=""/>
        <dsp:cNvSpPr/>
      </dsp:nvSpPr>
      <dsp:spPr>
        <a:xfrm>
          <a:off x="3586825" y="61407"/>
          <a:ext cx="3143510" cy="835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GB" sz="2900" b="1" kern="1200" baseline="0"/>
            <a:t>Deletes </a:t>
          </a:r>
          <a:endParaRPr lang="en-US" sz="2900" kern="1200"/>
        </a:p>
      </dsp:txBody>
      <dsp:txXfrm>
        <a:off x="3586825" y="61407"/>
        <a:ext cx="3143510" cy="835200"/>
      </dsp:txXfrm>
    </dsp:sp>
    <dsp:sp modelId="{31FE9366-274B-4225-8F79-94CA9D7B36ED}">
      <dsp:nvSpPr>
        <dsp:cNvPr id="0" name=""/>
        <dsp:cNvSpPr/>
      </dsp:nvSpPr>
      <dsp:spPr>
        <a:xfrm>
          <a:off x="3586825" y="896607"/>
          <a:ext cx="3143510" cy="405985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GB" sz="2900" kern="1200" baseline="0"/>
            <a:t>Logical against rows in column store</a:t>
          </a:r>
          <a:endParaRPr lang="en-US" sz="2900" kern="1200"/>
        </a:p>
        <a:p>
          <a:pPr marL="285750" lvl="1" indent="-285750" algn="l" defTabSz="1289050">
            <a:lnSpc>
              <a:spcPct val="90000"/>
            </a:lnSpc>
            <a:spcBef>
              <a:spcPct val="0"/>
            </a:spcBef>
            <a:spcAft>
              <a:spcPct val="15000"/>
            </a:spcAft>
            <a:buChar char="•"/>
          </a:pPr>
          <a:r>
            <a:rPr lang="en-GB" sz="2900" kern="1200" baseline="0"/>
            <a:t>Physically against rows in the delta store</a:t>
          </a:r>
          <a:endParaRPr lang="en-US" sz="2900" kern="1200"/>
        </a:p>
      </dsp:txBody>
      <dsp:txXfrm>
        <a:off x="3586825" y="896607"/>
        <a:ext cx="3143510" cy="4059855"/>
      </dsp:txXfrm>
    </dsp:sp>
    <dsp:sp modelId="{7B53B16F-603E-4B06-A14D-459B302873AF}">
      <dsp:nvSpPr>
        <dsp:cNvPr id="0" name=""/>
        <dsp:cNvSpPr/>
      </dsp:nvSpPr>
      <dsp:spPr>
        <a:xfrm>
          <a:off x="7170427" y="61407"/>
          <a:ext cx="3143510" cy="835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GB" sz="2900" b="1" kern="1200" baseline="0"/>
            <a:t>Updates </a:t>
          </a:r>
          <a:endParaRPr lang="en-US" sz="2900" kern="1200"/>
        </a:p>
      </dsp:txBody>
      <dsp:txXfrm>
        <a:off x="7170427" y="61407"/>
        <a:ext cx="3143510" cy="835200"/>
      </dsp:txXfrm>
    </dsp:sp>
    <dsp:sp modelId="{F316BB9E-9076-4887-A96D-45E4336E2C07}">
      <dsp:nvSpPr>
        <dsp:cNvPr id="0" name=""/>
        <dsp:cNvSpPr/>
      </dsp:nvSpPr>
      <dsp:spPr>
        <a:xfrm>
          <a:off x="7170427" y="896607"/>
          <a:ext cx="3143510" cy="405985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GB" sz="2900" kern="1200" baseline="0"/>
            <a:t>Converted to a logical delete and an insert</a:t>
          </a:r>
          <a:endParaRPr lang="en-US" sz="2900" kern="1200"/>
        </a:p>
      </dsp:txBody>
      <dsp:txXfrm>
        <a:off x="7170427" y="896607"/>
        <a:ext cx="3143510" cy="40598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design-guidance?view=sql-server-ver15#:~:text=Choose%20the%20best%20columnstore%20index%20for%20your%20needs,Columnstore%20index%20is%20an%20additional%20index%20...%20"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relational-databases/system-catalog-views/sys-pdw-nodes-column-store-segments-transact-sql?view=aps-pdw-2016-au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overview?view=sql-server-ver15"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4.xml"/><Relationship Id="rId4" Type="http://schemas.openxmlformats.org/officeDocument/2006/relationships/hyperlink" Target="https://docs.microsoft.com/en-us/sql/relational-databases/indexes/columnstore-indexes-overview?view=sql-server-ver15"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overview?view=sql-server-ver1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data-loading-guidance?view=sql-server-2017"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boutsqlserver.com/2014/05/06/clustered-columnstore-indexes-exploring-delta-store-and-delete-bitmap/"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boutsqlserver.com/2014/05/06/clustered-columnstore-indexes-exploring-delta-store-and-delete-bitmap/"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sql/t-sql/statements/insert-transact-sql?view=sql-server-2017"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docs.microsoft.com/en-us/azure/synapse-analytics/sql-data-warehouse/sql-data-warehouse-tables-index" TargetMode="External"/><Relationship Id="rId3" Type="http://schemas.openxmlformats.org/officeDocument/2006/relationships/hyperlink" Target="https://docs.microsoft.com/en-us/azure/synapse-analytics/sql-data-warehouse/resource-classes-for-workload-management" TargetMode="External"/><Relationship Id="rId7" Type="http://schemas.openxmlformats.org/officeDocument/2006/relationships/hyperlink" Target="https://docs.microsoft.com/en-us/sql/t-sql/statements/create-table-as-select-azure-sql-data-warehouse?toc=/azure/synapse-analytics/sql-data-warehouse/toc.json&amp;bc=/azure/synapse-analytics/sql-data-warehouse/breadcrumb/toc.json&amp;view=azure-sqldw-lates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docs.microsoft.com/en-us/sql/relational-databases/indexes/columnstore-indexes-defragmentation?toc=/azure/synapse-analytics/sql-data-warehouse/toc.json&amp;bc=/azure/synapse-analytics/sql-data-warehouse/breadcrumb/toc.json&amp;view=azure-sqldw-latest" TargetMode="External"/><Relationship Id="rId5" Type="http://schemas.openxmlformats.org/officeDocument/2006/relationships/hyperlink" Target="https://docs.microsoft.com/en-us/sql/t-sql/statements/alter-index-transact-sql?toc=/azure/synapse-analytics/sql-data-warehouse/toc.json&amp;bc=/azure/synapse-analytics/sql-data-warehouse/breadcrumb/toc.json&amp;view=azure-sqldw-latest" TargetMode="External"/><Relationship Id="rId4" Type="http://schemas.openxmlformats.org/officeDocument/2006/relationships/hyperlink" Target="https://docs.microsoft.com/en-us/azure/synapse-analytics/sql-data-warehouse/sql-data-warehouse-develop-cta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overview?redirectedfrom=MSDN&amp;view=sql-server-ver1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design-guidance?view=sql-server-ver15"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cial.technet.microsoft.com/wiki/contents/articles/4995.sql-server-columnstore-performance-tuning.aspx"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cial.technet.microsoft.com/wiki/contents/articles/4995.sql-server-columnstore-performance-tuning.aspx"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indexes/clustered-and-nonclustered-indexes-described?view=sql-server-ver1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azure/synapse-analytics/sql-data-warehouse/sql-data-warehouse-tables-index"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overview?view=sql-server-ver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4/19/2022</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0269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rows are added to a row group first come first served, but then the </a:t>
            </a:r>
            <a:r>
              <a:rPr lang="en-US" dirty="0" err="1"/>
              <a:t>rowgroup</a:t>
            </a:r>
            <a:r>
              <a:rPr lang="en-US" dirty="0"/>
              <a:t> is reordered to get the best </a:t>
            </a:r>
            <a:r>
              <a:rPr lang="en-US" dirty="0" err="1"/>
              <a:t>columnstore</a:t>
            </a:r>
            <a:r>
              <a:rPr lang="en-US" dirty="0"/>
              <a:t> compression.</a:t>
            </a:r>
          </a:p>
          <a:p>
            <a:endParaRPr lang="en-US" dirty="0"/>
          </a:p>
          <a:p>
            <a:r>
              <a:rPr lang="en-US" dirty="0"/>
              <a:t>Conceptually, you can get a much better compression of a column because of repeating values.</a:t>
            </a:r>
          </a:p>
          <a:p>
            <a:endParaRPr lang="en-US" dirty="0"/>
          </a:p>
          <a:p>
            <a:r>
              <a:rPr lang="en-US" dirty="0"/>
              <a:t>The only thing of modest interest in a columnstore index is the first column because that’s the column that will hold the stat.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Columnstore indexes - Design guidance</a:t>
            </a:r>
          </a:p>
          <a:p>
            <a:endParaRPr lang="en-US" dirty="0"/>
          </a:p>
          <a:p>
            <a:r>
              <a:rPr lang="en-US" dirty="0">
                <a:hlinkClick r:id="rId3"/>
              </a:rPr>
              <a:t>https://docs.microsoft.com/</a:t>
            </a:r>
            <a:r>
              <a:rPr lang="en-US" dirty="0" err="1">
                <a:hlinkClick r:id="rId3"/>
              </a:rPr>
              <a:t>en</a:t>
            </a:r>
            <a:r>
              <a:rPr lang="en-US" dirty="0">
                <a:hlinkClick r:id="rId3"/>
              </a:rPr>
              <a:t>-us/</a:t>
            </a:r>
            <a:r>
              <a:rPr lang="en-US" dirty="0" err="1">
                <a:hlinkClick r:id="rId3"/>
              </a:rPr>
              <a:t>sql</a:t>
            </a:r>
            <a:r>
              <a:rPr lang="en-US" dirty="0">
                <a:hlinkClick r:id="rId3"/>
              </a:rPr>
              <a:t>/relational-databases/indexes/</a:t>
            </a:r>
            <a:r>
              <a:rPr lang="en-US" dirty="0" err="1">
                <a:hlinkClick r:id="rId3"/>
              </a:rPr>
              <a:t>columnstore-indexes-design-guidance?view</a:t>
            </a:r>
            <a:r>
              <a:rPr lang="en-US" dirty="0">
                <a:hlinkClick r:id="rId3"/>
              </a:rPr>
              <a:t>=sql-server-ver15#:~:text=Choose%20the%20best%20columnstore%20index%20for%20your%20needs,Columnstore%20index%20is%20an%20additional%20index%20...%20</a:t>
            </a:r>
            <a:endParaRPr lang="en-US" dirty="0"/>
          </a:p>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6211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r>
              <a:rPr lang="en-GB" dirty="0"/>
              <a:t>Segment</a:t>
            </a:r>
            <a:r>
              <a:rPr lang="en-GB" baseline="0" dirty="0"/>
              <a:t> elimination can increase the speed of data retrieval and it is important to understand the basics:</a:t>
            </a:r>
          </a:p>
          <a:p>
            <a:pPr marL="171450" lvl="0" indent="-171450">
              <a:buFont typeface="Arial" panose="020B0604020202020204" pitchFamily="34" charset="0"/>
              <a:buChar char="•"/>
            </a:pPr>
            <a:r>
              <a:rPr lang="en-US" baseline="0" dirty="0"/>
              <a:t>It will skip large chunks of data to speed up scans.</a:t>
            </a:r>
            <a:endParaRPr lang="en-GB" baseline="0" dirty="0"/>
          </a:p>
          <a:p>
            <a:pPr marL="171450" lvl="0" indent="-171450">
              <a:buFont typeface="Arial" panose="020B0604020202020204" pitchFamily="34" charset="0"/>
              <a:buChar char="•"/>
            </a:pPr>
            <a:r>
              <a:rPr lang="en-US" baseline="0" dirty="0"/>
              <a:t>Each partition in a </a:t>
            </a:r>
            <a:r>
              <a:rPr lang="en-US" baseline="0" dirty="0" err="1"/>
              <a:t>columnstore</a:t>
            </a:r>
            <a:r>
              <a:rPr lang="en-US" baseline="0" dirty="0"/>
              <a:t> </a:t>
            </a:r>
            <a:r>
              <a:rPr lang="en-US" baseline="0" dirty="0" err="1"/>
              <a:t>indexe</a:t>
            </a:r>
            <a:r>
              <a:rPr lang="en-US" baseline="0" dirty="0"/>
              <a:t> is broken into segments. </a:t>
            </a:r>
            <a:endParaRPr lang="en-GB" baseline="0" dirty="0"/>
          </a:p>
          <a:p>
            <a:pPr marL="171450" lvl="0" indent="-171450">
              <a:buFont typeface="Arial" panose="020B0604020202020204" pitchFamily="34" charset="0"/>
              <a:buChar char="•"/>
            </a:pPr>
            <a:r>
              <a:rPr lang="en-US" baseline="0" dirty="0"/>
              <a:t>Each segment has metadata that stores the minimum and maximum value of each column for the segment. </a:t>
            </a:r>
            <a:endParaRPr lang="en-GB" baseline="0" dirty="0"/>
          </a:p>
          <a:p>
            <a:pPr marL="171450" lvl="0" indent="-171450">
              <a:buFont typeface="Arial" panose="020B0604020202020204" pitchFamily="34" charset="0"/>
              <a:buChar char="•"/>
            </a:pPr>
            <a:r>
              <a:rPr lang="en-US" baseline="0" dirty="0"/>
              <a:t>The storage engine checks filter conditions against the metadata. </a:t>
            </a:r>
            <a:endParaRPr lang="en-GB" baseline="0" dirty="0"/>
          </a:p>
          <a:p>
            <a:pPr marL="171450" lvl="0" indent="-171450">
              <a:buFont typeface="Arial" panose="020B0604020202020204" pitchFamily="34" charset="0"/>
              <a:buChar char="•"/>
            </a:pPr>
            <a:r>
              <a:rPr lang="en-US" baseline="0" dirty="0"/>
              <a:t>If it can detect that no rows will qualify, then it skips the entire segment without even reading it from disk. </a:t>
            </a:r>
            <a:endParaRPr lang="ja-JP" altLang="en-US" dirty="0"/>
          </a:p>
          <a:p>
            <a:endParaRPr lang="en-GB" dirty="0"/>
          </a:p>
        </p:txBody>
      </p:sp>
      <p:sp>
        <p:nvSpPr>
          <p:cNvPr id="2" name="Footer Placeholder 1"/>
          <p:cNvSpPr>
            <a:spLocks noGrp="1"/>
          </p:cNvSpPr>
          <p:nvPr>
            <p:ph type="ftr" sz="quarter" idx="10"/>
          </p:nvPr>
        </p:nvSpPr>
        <p:spPr/>
        <p:txBody>
          <a:bodyPr/>
          <a:lstStyle/>
          <a:p>
            <a:pPr marL="571500" marR="0" lvl="0" indent="0" algn="l"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alibri"/>
                <a:ea typeface="+mn-ea"/>
                <a:cs typeface="+mn-cs"/>
              </a:rPr>
              <a:t>© 2014 Microsoft Corporation Microsoft Confidential</a:t>
            </a: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D88509A-8F78-4E70-919E-28B267E030AC}"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8548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a:t>In the example, given the Select statement only references the ProductKey, SalesAmount and the OrderDateKey columns, the remainder of the columns do not get fetched. This is possible as the unit of storage for Columnar indexes is the segment which individually comprises data for a single column.</a:t>
            </a:r>
          </a:p>
          <a:p>
            <a:endParaRPr lang="en-GB"/>
          </a:p>
          <a:p>
            <a:r>
              <a:rPr lang="en-GB"/>
              <a:t>The columnstore index itself stores data in a highly compressed format, with each column kept in a separate group of pages. This reduces I/O a lot for most data warehouse queries because many data warehouse fact tables contain 30 or more columns, while a typical query might touch only 5 or 6 columns. Only the columns touched by the query must be read from disk. Only the more frequently accessed columns have to take up space in main memory. </a:t>
            </a:r>
          </a:p>
          <a:p>
            <a:endParaRPr lang="en-US"/>
          </a:p>
        </p:txBody>
      </p:sp>
      <p:sp>
        <p:nvSpPr>
          <p:cNvPr id="14" name="Slide Image Placeholder 13"/>
          <p:cNvSpPr>
            <a:spLocks noGrp="1" noRot="1" noChangeAspect="1"/>
          </p:cNvSpPr>
          <p:nvPr>
            <p:ph type="sldImg"/>
          </p:nvPr>
        </p:nvSpPr>
        <p:spPr/>
      </p:sp>
      <p:sp>
        <p:nvSpPr>
          <p:cNvPr id="2" name="Footer Placeholder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a:ln>
                  <a:noFill/>
                </a:ln>
                <a:solidFill>
                  <a:prstClr val="black"/>
                </a:solidFill>
                <a:effectLst/>
                <a:uLnTx/>
                <a:uFillTx/>
                <a:latin typeface="Segoe UI"/>
                <a:ea typeface="+mn-ea"/>
                <a:cs typeface="+mn-cs"/>
              </a:rPr>
              <a:t>© 2014 Microsoft Corporation Microsoft Confidential</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88509A-8F78-4E70-919E-28B267E030AC}" type="slidenum">
              <a:rPr kumimoji="0" lang="en-GB"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58150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a:t>Segment elimination can skip large chunks of data to speed up scans.</a:t>
            </a:r>
            <a:r>
              <a:rPr lang="en-US"/>
              <a:t> Each partition in a columnstore indexes is broken into one million row chunks called segments. Each segment has metadata that stores the minimum and maximum value of each column for the segment. The storage engine checks filter conditions against the metadata. If it can detect that no rows qualify, then it skips the entire segment without even reading it from disk. </a:t>
            </a:r>
            <a:endParaRPr lang="en-US" altLang="ja-JP"/>
          </a:p>
          <a:p>
            <a:endParaRPr lang="en-US" altLang="ja-JP"/>
          </a:p>
          <a:p>
            <a:r>
              <a:rPr lang="en-US" altLang="ja-JP" baseline="0"/>
              <a:t>In the example, the predicate is </a:t>
            </a:r>
            <a:r>
              <a:rPr lang="en-US" altLang="ja-JP" b="1" i="1" baseline="0"/>
              <a:t>“OrderDateKey &lt; 20101108”</a:t>
            </a:r>
          </a:p>
          <a:p>
            <a:r>
              <a:rPr lang="en-US" altLang="ja-JP" baseline="0"/>
              <a:t>Using the predicate in the query and the segment metadata, the query processor is able to determine whether an entire segment can be skipped or not thereby saving on IO and CPU time. In the example you visually see that an entire segment is eliminated as the min and max values are outside of the range of the predicate.</a:t>
            </a:r>
          </a:p>
          <a:p>
            <a:endParaRPr lang="en-US" altLang="ja-JP" baseline="0"/>
          </a:p>
          <a:p>
            <a:r>
              <a:rPr lang="en-US" altLang="ja-JP" baseline="0"/>
              <a:t>On a partitioned table, partition elimination can work in conjunction with segment elimination.</a:t>
            </a:r>
            <a:endParaRPr lang="en-US" altLang="ja-JP"/>
          </a:p>
          <a:p>
            <a:endParaRPr lang="en-US"/>
          </a:p>
        </p:txBody>
      </p:sp>
      <p:sp>
        <p:nvSpPr>
          <p:cNvPr id="14" name="Slide Image Placeholder 13"/>
          <p:cNvSpPr>
            <a:spLocks noGrp="1" noRot="1" noChangeAspect="1"/>
          </p:cNvSpPr>
          <p:nvPr>
            <p:ph type="sldImg"/>
          </p:nvPr>
        </p:nvSpPr>
        <p:spPr/>
      </p:sp>
      <p:sp>
        <p:nvSpPr>
          <p:cNvPr id="2" name="Footer Placeholder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a:ln>
                  <a:noFill/>
                </a:ln>
                <a:solidFill>
                  <a:prstClr val="black"/>
                </a:solidFill>
                <a:effectLst/>
                <a:uLnTx/>
                <a:uFillTx/>
                <a:latin typeface="Segoe UI"/>
                <a:ea typeface="+mn-ea"/>
                <a:cs typeface="+mn-cs"/>
              </a:rPr>
              <a:t>© 2014 Microsoft Corporation Microsoft Confidential</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88509A-8F78-4E70-919E-28B267E030AC}" type="slidenum">
              <a:rPr kumimoji="0" lang="en-GB"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896066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Min and Max values, which are used for determining horizontal segment elimination (i.e. can we avoid looking at row groups to answer the query?)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err="1">
                <a:solidFill>
                  <a:srgbClr val="171717"/>
                </a:solidFill>
                <a:effectLst/>
                <a:latin typeface="Segoe UI" panose="020B0502040204020203" pitchFamily="34" charset="0"/>
              </a:rPr>
              <a:t>sys.pdw_nodes_column_store_segments</a:t>
            </a:r>
            <a:r>
              <a:rPr lang="en-US" b="1" i="0" dirty="0">
                <a:solidFill>
                  <a:srgbClr val="171717"/>
                </a:solidFill>
                <a:effectLst/>
                <a:latin typeface="Segoe UI" panose="020B0502040204020203" pitchFamily="34" charset="0"/>
              </a:rPr>
              <a:t> (Transact-SQL)</a:t>
            </a:r>
          </a:p>
          <a:p>
            <a:r>
              <a:rPr lang="en-US" dirty="0">
                <a:hlinkClick r:id="rId3"/>
              </a:rPr>
              <a:t>https://docs.microsoft.com/en-us/sql/relational-databases/system-catalog-views/sys-pdw-nodes-column-store-segments-transact-sql?view=aps-pdw-2016-au7</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6627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Deltastore</a:t>
            </a:r>
          </a:p>
          <a:p>
            <a:pPr algn="l"/>
            <a:r>
              <a:rPr lang="en-US" b="0" i="0" dirty="0">
                <a:solidFill>
                  <a:srgbClr val="171717"/>
                </a:solidFill>
                <a:effectLst/>
                <a:latin typeface="Segoe UI" panose="020B0502040204020203" pitchFamily="34" charset="0"/>
              </a:rPr>
              <a:t>A columnstore index can have more than one delta rowgroup. All of the delta rowgroups are collectively called the deltastore.</a:t>
            </a:r>
          </a:p>
          <a:p>
            <a:pPr algn="l"/>
            <a:r>
              <a:rPr lang="en-US" b="0" i="0" dirty="0">
                <a:solidFill>
                  <a:srgbClr val="171717"/>
                </a:solidFill>
                <a:effectLst/>
                <a:latin typeface="Segoe UI" panose="020B0502040204020203" pitchFamily="34" charset="0"/>
              </a:rPr>
              <a:t>During a large bulk load, most of the rows go directly to the columnstore without passing through the deltastore. Some rows at the end of the bulk load might be too few in number to meet the minimum size of a rowgroup, which is 102,400 rows. As a result, the final rows go to the deltastore instead of the columnstore. For small bulk loads with less than 102,400 rows, all of the rows go directly to the deltastore.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Columnstore indexes: Overview</a:t>
            </a:r>
            <a:endParaRPr lang="en-US" dirty="0">
              <a:hlinkClick r:id="rId3"/>
            </a:endParaRPr>
          </a:p>
          <a:p>
            <a:r>
              <a:rPr lang="en-US" dirty="0">
                <a:hlinkClick r:id="rId3"/>
              </a:rPr>
              <a:t>https://docs.microsoft.com/en-us/sql/relational-databases/indexes/columnstore-indexes-overview?view=sql-server-ver15</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5978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High volume of DML operations</a:t>
            </a:r>
          </a:p>
          <a:p>
            <a:pPr algn="l"/>
            <a:r>
              <a:rPr lang="en-US" b="0" i="0" dirty="0">
                <a:solidFill>
                  <a:srgbClr val="171717"/>
                </a:solidFill>
                <a:effectLst/>
                <a:latin typeface="Segoe UI" panose="020B0502040204020203" pitchFamily="34" charset="0"/>
              </a:rPr>
              <a:t>A high volume of DML operations that update and delete rows can introduce inefficiency into the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This is especially true when the majority of the rows in a row group are modified.</a:t>
            </a:r>
          </a:p>
          <a:p>
            <a:pPr algn="l">
              <a:buFont typeface="Arial" panose="020B0604020202020204" pitchFamily="34" charset="0"/>
              <a:buChar char="•"/>
            </a:pPr>
            <a:r>
              <a:rPr lang="en-US" b="0" i="0" dirty="0">
                <a:solidFill>
                  <a:srgbClr val="171717"/>
                </a:solidFill>
                <a:effectLst/>
                <a:latin typeface="Segoe UI" panose="020B0502040204020203" pitchFamily="34" charset="0"/>
              </a:rPr>
              <a:t>Deleting a row from a compressed row group only logically marks the row as deleted. The row remains in the compressed row group until the partition or table is rebuilt.</a:t>
            </a:r>
          </a:p>
          <a:p>
            <a:pPr algn="l">
              <a:buFont typeface="Arial" panose="020B0604020202020204" pitchFamily="34" charset="0"/>
              <a:buChar char="•"/>
            </a:pPr>
            <a:r>
              <a:rPr lang="en-US" b="0" i="0" dirty="0">
                <a:solidFill>
                  <a:srgbClr val="171717"/>
                </a:solidFill>
                <a:effectLst/>
                <a:latin typeface="Segoe UI" panose="020B0502040204020203" pitchFamily="34" charset="0"/>
              </a:rPr>
              <a:t>Inserting a row adds the row to an internal </a:t>
            </a:r>
            <a:r>
              <a:rPr lang="en-US" b="0" i="0" dirty="0" err="1">
                <a:solidFill>
                  <a:srgbClr val="171717"/>
                </a:solidFill>
                <a:effectLst/>
                <a:latin typeface="Segoe UI" panose="020B0502040204020203" pitchFamily="34" charset="0"/>
              </a:rPr>
              <a:t>rowstore</a:t>
            </a:r>
            <a:r>
              <a:rPr lang="en-US" b="0" i="0" dirty="0">
                <a:solidFill>
                  <a:srgbClr val="171717"/>
                </a:solidFill>
                <a:effectLst/>
                <a:latin typeface="Segoe UI" panose="020B0502040204020203" pitchFamily="34" charset="0"/>
              </a:rPr>
              <a:t> table called a delta row group. The inserted row is not converted to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until the delta row group is full and is marked as closed. Row groups are closed once they reach the maximum capacity of 1,048,576 rows.</a:t>
            </a:r>
          </a:p>
          <a:p>
            <a:pPr algn="l">
              <a:buFont typeface="Arial" panose="020B0604020202020204" pitchFamily="34" charset="0"/>
              <a:buChar char="•"/>
            </a:pPr>
            <a:r>
              <a:rPr lang="en-US" b="0" i="0" dirty="0">
                <a:solidFill>
                  <a:srgbClr val="171717"/>
                </a:solidFill>
                <a:effectLst/>
                <a:latin typeface="Segoe UI" panose="020B0502040204020203" pitchFamily="34" charset="0"/>
              </a:rPr>
              <a:t>Updating a row in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format is processed as a logical delete and then an insert. The inserted row may be stored in the delta store.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Batched update and insert operations that exceed the bulk threshold of 102,400 rows per partition-aligned distribution go directly to the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format. However, assuming an even distribution, you would need to be modifying more than 6.144 million rows in a single operation for this to occur. If the number of rows for a given partition-aligned distribution is less than 102,400 then the rows go to the delta store and stay there until sufficient rows have been inserted or modified to close the row group or the index has been rebuilt.</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4436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Delta store is a clustered index that is clustered on an internal ID.  Requires a table scan to process rows during a query and will slow down performance.</a:t>
            </a:r>
          </a:p>
          <a:p>
            <a:r>
              <a:rPr lang="en-US" dirty="0"/>
              <a:t>Closed is waiting for tuple mover to compress the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Columnstore indexes: Overview</a:t>
            </a:r>
          </a:p>
          <a:p>
            <a:endParaRPr lang="en-US" baseline="0" dirty="0"/>
          </a:p>
          <a:p>
            <a:r>
              <a:rPr lang="en-US" dirty="0">
                <a:hlinkClick r:id="rId4"/>
              </a:rPr>
              <a:t>https://docs.microsoft.com/en-us/sql/relational-databases/indexes/columnstore-indexes-overview?view=sql-server-ver15</a:t>
            </a:r>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271887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If you have identified tables with poor segment quality, you want to identify the root cause. Below are some other common causes of poor segment quality:</a:t>
            </a:r>
          </a:p>
          <a:p>
            <a:pPr algn="l">
              <a:buFont typeface="+mj-lt"/>
              <a:buAutoNum type="arabicPeriod"/>
            </a:pPr>
            <a:r>
              <a:rPr lang="en-US" b="0" i="0" dirty="0">
                <a:solidFill>
                  <a:srgbClr val="171717"/>
                </a:solidFill>
                <a:effectLst/>
                <a:latin typeface="Segoe UI" panose="020B0502040204020203" pitchFamily="34" charset="0"/>
              </a:rPr>
              <a:t>Memory pressure when index was built</a:t>
            </a:r>
          </a:p>
          <a:p>
            <a:pPr algn="l">
              <a:buFont typeface="+mj-lt"/>
              <a:buAutoNum type="arabicPeriod"/>
            </a:pPr>
            <a:r>
              <a:rPr lang="en-US" b="0" i="0" dirty="0">
                <a:solidFill>
                  <a:srgbClr val="171717"/>
                </a:solidFill>
                <a:effectLst/>
                <a:latin typeface="Segoe UI" panose="020B0502040204020203" pitchFamily="34" charset="0"/>
              </a:rPr>
              <a:t>High volume of DML operations</a:t>
            </a:r>
          </a:p>
          <a:p>
            <a:pPr algn="l">
              <a:buFont typeface="+mj-lt"/>
              <a:buAutoNum type="arabicPeriod"/>
            </a:pPr>
            <a:r>
              <a:rPr lang="en-US" b="0" i="0" dirty="0">
                <a:solidFill>
                  <a:srgbClr val="171717"/>
                </a:solidFill>
                <a:effectLst/>
                <a:latin typeface="Segoe UI" panose="020B0502040204020203" pitchFamily="34" charset="0"/>
              </a:rPr>
              <a:t>Small or trickle load operations</a:t>
            </a:r>
          </a:p>
          <a:p>
            <a:pPr algn="l">
              <a:buFont typeface="+mj-lt"/>
              <a:buAutoNum type="arabicPeriod"/>
            </a:pPr>
            <a:r>
              <a:rPr lang="en-US" b="0" i="0" dirty="0">
                <a:solidFill>
                  <a:srgbClr val="171717"/>
                </a:solidFill>
                <a:effectLst/>
                <a:latin typeface="Segoe UI" panose="020B0502040204020203" pitchFamily="34" charset="0"/>
              </a:rPr>
              <a:t>Too many partitions</a:t>
            </a:r>
          </a:p>
          <a:p>
            <a:pPr algn="l"/>
            <a:r>
              <a:rPr lang="en-US" b="0" i="0" dirty="0">
                <a:solidFill>
                  <a:srgbClr val="171717"/>
                </a:solidFill>
                <a:effectLst/>
                <a:latin typeface="Segoe UI" panose="020B0502040204020203" pitchFamily="34" charset="0"/>
              </a:rPr>
              <a:t>These factors can cause a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index to have significantly less than the optimal 1 million rows per row group. They can also cause rows to go to the delta row group instead of a compressed row group.</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Memory pressure when index was built</a:t>
            </a:r>
          </a:p>
          <a:p>
            <a:pPr algn="l"/>
            <a:r>
              <a:rPr lang="en-US" b="0" i="0" dirty="0">
                <a:solidFill>
                  <a:srgbClr val="171717"/>
                </a:solidFill>
                <a:effectLst/>
                <a:latin typeface="Segoe UI" panose="020B0502040204020203" pitchFamily="34" charset="0"/>
              </a:rPr>
              <a:t>The number of rows per compressed row group are directly related to the width of the row and the amount of memory available to process the row group. When rows are written to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tables under memory pressure,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segment quality may suffer. Therefore, the best practice is to give the session which is writing to your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index tables access to as much memory as possible. Since there is a trade-off between memory and concurrency, the guidance on the right memory allocation depends on the data in each row of your table, the data warehouse units allocated to your system, and the number of concurrency slots you can give to the session which is writing data to your table.</a:t>
            </a:r>
          </a:p>
          <a:p>
            <a:pPr algn="l"/>
            <a:endParaRPr lang="en-US" b="0" i="0" dirty="0">
              <a:solidFill>
                <a:srgbClr val="171717"/>
              </a:solidFill>
              <a:effectLst/>
              <a:latin typeface="Segoe UI" panose="020B0502040204020203" pitchFamily="34" charset="0"/>
            </a:endParaRP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Small or trickle load operations</a:t>
            </a:r>
          </a:p>
          <a:p>
            <a:pPr algn="l"/>
            <a:r>
              <a:rPr lang="en-US" b="0" i="0" dirty="0">
                <a:solidFill>
                  <a:srgbClr val="171717"/>
                </a:solidFill>
                <a:effectLst/>
                <a:latin typeface="Segoe UI" panose="020B0502040204020203" pitchFamily="34" charset="0"/>
              </a:rPr>
              <a:t>Small loads that flow into Synapse SQL pool are also sometimes known as trickle loads. They typically represent a near constant stream of data being ingested by the system. However, as this stream is near continuous the volume of rows is not particularly large. More often than not the data is significantly under the threshold required for a direct load to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format.</a:t>
            </a:r>
          </a:p>
          <a:p>
            <a:pPr algn="l"/>
            <a:r>
              <a:rPr lang="en-US" b="0" i="0" dirty="0">
                <a:solidFill>
                  <a:srgbClr val="171717"/>
                </a:solidFill>
                <a:effectLst/>
                <a:latin typeface="Segoe UI" panose="020B0502040204020203" pitchFamily="34" charset="0"/>
              </a:rPr>
              <a:t>In these situations, it is often better to land the data first in Azure blob storage and let it accumulate prior to loading. This technique is often known as </a:t>
            </a:r>
            <a:r>
              <a:rPr lang="en-US" b="0" i="1" dirty="0">
                <a:solidFill>
                  <a:srgbClr val="171717"/>
                </a:solidFill>
                <a:effectLst/>
                <a:latin typeface="Segoe UI" panose="020B0502040204020203" pitchFamily="34" charset="0"/>
              </a:rPr>
              <a:t>micro-batching</a:t>
            </a:r>
            <a:r>
              <a:rPr lang="en-US" b="0" i="0" dirty="0">
                <a:solidFill>
                  <a:srgbClr val="171717"/>
                </a:solidFill>
                <a:effectLst/>
                <a:latin typeface="Segoe UI" panose="020B0502040204020203" pitchFamily="34" charset="0"/>
              </a:rPr>
              <a:t>.</a:t>
            </a:r>
          </a:p>
          <a:p>
            <a:pPr algn="l"/>
            <a:endParaRPr lang="en-US" b="1"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4436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Contiguous</a:t>
            </a:r>
            <a:r>
              <a:rPr lang="en-GB" baseline="0" dirty="0"/>
              <a:t> memory pages helps speed up scans as there are no “page breaks”</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https://docs.microsoft.com/en-us/sql/relational-databases/indexes/columnstore-indexes-overview?view=sql-server-ver15</a:t>
            </a:r>
            <a:endParaRPr lang="en-US" dirty="0"/>
          </a:p>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361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a:p>
        </p:txBody>
      </p:sp>
    </p:spTree>
    <p:extLst>
      <p:ext uri="{BB962C8B-B14F-4D97-AF65-F5344CB8AC3E}">
        <p14:creationId xmlns:p14="http://schemas.microsoft.com/office/powerpoint/2010/main" val="2470644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Columnar storage improves</a:t>
            </a:r>
            <a:r>
              <a:rPr lang="en-GB" baseline="0" dirty="0"/>
              <a:t> read performance but once compressed is prohibitively expensive to update indirectly</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Columnstore indexes - Data loading guidance</a:t>
            </a:r>
          </a:p>
          <a:p>
            <a:pPr algn="l"/>
            <a:r>
              <a:rPr lang="en-US" dirty="0">
                <a:hlinkClick r:id="rId3"/>
              </a:rPr>
              <a:t>https://docs.microsoft.com/en-us/sql/relational-databases/indexes/columnstore-indexes-data-loading-guidance?view=sql-server-2017</a:t>
            </a:r>
            <a:endParaRPr lang="en-US" b="1"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0632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46A70"/>
                </a:solidFill>
                <a:effectLst/>
                <a:latin typeface="Lato"/>
              </a:rPr>
              <a:t>When rows in a columnstore index have to be marked as deleted, an extra storage structure is added to the index. This storage structure is often referred to as the “</a:t>
            </a:r>
            <a:r>
              <a:rPr lang="en-US" b="0" i="1" dirty="0">
                <a:solidFill>
                  <a:srgbClr val="646A70"/>
                </a:solidFill>
                <a:effectLst/>
                <a:latin typeface="Lato"/>
              </a:rPr>
              <a:t>Deleted Bitmap”.</a:t>
            </a:r>
            <a:r>
              <a:rPr lang="en-US" b="0" i="0" dirty="0">
                <a:solidFill>
                  <a:srgbClr val="646A70"/>
                </a:solidFill>
                <a:effectLst/>
                <a:latin typeface="Lato"/>
              </a:rPr>
              <a:t> The delete marks are stored in an internal, row-compressed B-tree, as a virtual two-column table storing only rowgroup number and row number of the row within that rowgroup.</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8568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Later we will talk about rebuilding by doing a CTAS operation which we will talk about later.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6030504020204" pitchFamily="34" charset="0"/>
              </a:rPr>
              <a:t>Clustered Columnstore Indexes: Exploring Delta Store and Delete Bitmap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https://aboutsqlserver.com/2014/05/06/clustered-columnstore-indexes-exploring-delta-store-and-delete-bitmap/</a:t>
            </a:r>
            <a:endParaRPr lang="en-US" b="0" i="0" dirty="0">
              <a:solidFill>
                <a:srgbClr val="444444"/>
              </a:solidFill>
              <a:effectLst/>
              <a:latin typeface="Open Sans" panose="020B0606030504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5490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6030504020204" pitchFamily="34" charset="0"/>
              </a:rPr>
              <a:t>Clustered Columnstore Indexes: Exploring Delta Store and Delete Bitmap</a:t>
            </a:r>
          </a:p>
          <a:p>
            <a:r>
              <a:rPr lang="en-US" dirty="0">
                <a:hlinkClick r:id="rId3"/>
              </a:rPr>
              <a:t>https://aboutsqlserver.com/2014/05/06/clustered-columnstore-indexes-exploring-delta-store-and-delete-bitmap/</a:t>
            </a:r>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414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NEEDS</a:t>
            </a:r>
            <a:r>
              <a:rPr lang="en-GB" baseline="0"/>
              <a:t> VERIFICATION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GB"/>
              <a:t>Rows affected by update = # distinct values affected by the update </a:t>
            </a:r>
            <a:r>
              <a:rPr lang="en-GB" u="sng"/>
              <a:t>not</a:t>
            </a:r>
            <a:r>
              <a:rPr lang="en-GB"/>
              <a:t> actual rows updated</a:t>
            </a:r>
          </a:p>
          <a:p>
            <a:endParaRPr lang="en-GB"/>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3443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102,400*60=6,144,000 rows per table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6318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102,400*60=6,144,000 rows per table</a:t>
            </a:r>
          </a:p>
          <a:p>
            <a:endParaRPr lang="en-GB" dirty="0"/>
          </a:p>
          <a:p>
            <a:pPr algn="l"/>
            <a:r>
              <a:rPr lang="en-US" b="1" i="0" dirty="0">
                <a:solidFill>
                  <a:srgbClr val="171717"/>
                </a:solidFill>
                <a:effectLst/>
                <a:latin typeface="Segoe UI" panose="020B0502040204020203" pitchFamily="34" charset="0"/>
              </a:rPr>
              <a:t>What is trickle insert?</a:t>
            </a:r>
          </a:p>
          <a:p>
            <a:pPr algn="l"/>
            <a:r>
              <a:rPr lang="en-US" b="0" i="1" dirty="0">
                <a:solidFill>
                  <a:srgbClr val="171717"/>
                </a:solidFill>
                <a:effectLst/>
                <a:latin typeface="Segoe UI" panose="020B0502040204020203" pitchFamily="34" charset="0"/>
              </a:rPr>
              <a:t>Trickle insert</a:t>
            </a:r>
            <a:r>
              <a:rPr lang="en-US" b="0" i="0" dirty="0">
                <a:solidFill>
                  <a:srgbClr val="171717"/>
                </a:solidFill>
                <a:effectLst/>
                <a:latin typeface="Segoe UI" panose="020B0502040204020203" pitchFamily="34" charset="0"/>
              </a:rPr>
              <a:t> refers to the way individual rows move into the columnstore index. Trickle inserts use the </a:t>
            </a:r>
            <a:r>
              <a:rPr lang="en-US" b="0" i="0" u="none" strike="noStrike" dirty="0">
                <a:solidFill>
                  <a:srgbClr val="171717"/>
                </a:solidFill>
                <a:effectLst/>
                <a:latin typeface="Segoe UI" panose="020B0502040204020203" pitchFamily="34" charset="0"/>
                <a:hlinkClick r:id="rId3"/>
              </a:rPr>
              <a:t>INSERT INTO</a:t>
            </a:r>
            <a:r>
              <a:rPr lang="en-US" b="0" i="0" dirty="0">
                <a:solidFill>
                  <a:srgbClr val="171717"/>
                </a:solidFill>
                <a:effectLst/>
                <a:latin typeface="Segoe UI" panose="020B0502040204020203" pitchFamily="34" charset="0"/>
              </a:rPr>
              <a:t> statement. With trickle insert, all of the rows go to the deltastore. This is useful for small numbers of rows, but not practical for large loads.</a:t>
            </a:r>
          </a:p>
          <a:p>
            <a:pPr algn="l"/>
            <a:endParaRPr lang="en-US" dirty="0">
              <a:solidFill>
                <a:srgbClr val="0101FD"/>
              </a:solidFill>
              <a:effectLst/>
            </a:endParaRPr>
          </a:p>
          <a:p>
            <a:pPr algn="l"/>
            <a:r>
              <a:rPr lang="en-US" dirty="0">
                <a:solidFill>
                  <a:srgbClr val="0101FD"/>
                </a:solidFill>
                <a:effectLst/>
              </a:rPr>
              <a:t>INSERT</a:t>
            </a:r>
            <a:r>
              <a:rPr lang="en-US" dirty="0">
                <a:effectLst/>
              </a:rPr>
              <a:t> </a:t>
            </a:r>
            <a:r>
              <a:rPr lang="en-US" dirty="0">
                <a:solidFill>
                  <a:srgbClr val="0101FD"/>
                </a:solidFill>
                <a:effectLst/>
              </a:rPr>
              <a:t>INTO</a:t>
            </a:r>
            <a:r>
              <a:rPr lang="en-US" dirty="0">
                <a:effectLst/>
              </a:rPr>
              <a:t> &lt;</a:t>
            </a:r>
            <a:r>
              <a:rPr lang="en-US" dirty="0">
                <a:solidFill>
                  <a:srgbClr val="0101FD"/>
                </a:solidFill>
                <a:effectLst/>
              </a:rPr>
              <a:t>table</a:t>
            </a:r>
            <a:r>
              <a:rPr lang="en-US" dirty="0">
                <a:effectLst/>
              </a:rPr>
              <a:t>-</a:t>
            </a:r>
            <a:r>
              <a:rPr lang="en-US" dirty="0">
                <a:solidFill>
                  <a:srgbClr val="0101FD"/>
                </a:solidFill>
                <a:effectLst/>
              </a:rPr>
              <a:t>name</a:t>
            </a:r>
            <a:r>
              <a:rPr lang="en-US" dirty="0">
                <a:effectLst/>
              </a:rPr>
              <a:t>&gt; </a:t>
            </a:r>
            <a:r>
              <a:rPr lang="en-US" dirty="0">
                <a:solidFill>
                  <a:srgbClr val="0101FD"/>
                </a:solidFill>
                <a:effectLst/>
              </a:rPr>
              <a:t>VALUES</a:t>
            </a:r>
            <a:r>
              <a:rPr lang="en-US" dirty="0">
                <a:effectLst/>
              </a:rPr>
              <a:t> (&lt;</a:t>
            </a:r>
            <a:r>
              <a:rPr lang="en-US" dirty="0">
                <a:solidFill>
                  <a:srgbClr val="0101FD"/>
                </a:solidFill>
                <a:effectLst/>
              </a:rPr>
              <a:t>set</a:t>
            </a:r>
            <a:r>
              <a:rPr lang="en-US" dirty="0">
                <a:effectLst/>
              </a:rPr>
              <a:t> </a:t>
            </a:r>
            <a:r>
              <a:rPr lang="en-US" dirty="0">
                <a:solidFill>
                  <a:srgbClr val="0101FD"/>
                </a:solidFill>
                <a:effectLst/>
              </a:rPr>
              <a:t>of</a:t>
            </a:r>
            <a:r>
              <a:rPr lang="en-US" dirty="0">
                <a:effectLst/>
              </a:rPr>
              <a:t> </a:t>
            </a:r>
            <a:r>
              <a:rPr lang="en-US" dirty="0">
                <a:solidFill>
                  <a:srgbClr val="0101FD"/>
                </a:solidFill>
                <a:effectLst/>
              </a:rPr>
              <a:t>values</a:t>
            </a:r>
            <a:r>
              <a:rPr lang="en-US" dirty="0">
                <a:effectLst/>
              </a:rPr>
              <a:t>&gt;) </a:t>
            </a:r>
            <a:r>
              <a:rPr lang="en-US" b="1" i="0" dirty="0">
                <a:solidFill>
                  <a:srgbClr val="171717"/>
                </a:solidFill>
                <a:effectLst/>
                <a:latin typeface="Segoe UI" panose="020B0502040204020203" pitchFamily="34" charset="0"/>
              </a:rPr>
              <a:t> Note</a:t>
            </a:r>
          </a:p>
          <a:p>
            <a:pPr algn="l"/>
            <a:r>
              <a:rPr lang="en-US" b="0" i="0" dirty="0">
                <a:solidFill>
                  <a:srgbClr val="171717"/>
                </a:solidFill>
                <a:effectLst/>
                <a:latin typeface="Segoe UI" panose="020B0502040204020203" pitchFamily="34" charset="0"/>
              </a:rPr>
              <a:t>Concurrent threads using INSERT INTO to insert values into a clustered columnstore index can insert rows into the same deltastore rowgroup.</a:t>
            </a:r>
          </a:p>
          <a:p>
            <a:pPr algn="l"/>
            <a:r>
              <a:rPr lang="en-US" b="0" i="0" dirty="0">
                <a:solidFill>
                  <a:srgbClr val="171717"/>
                </a:solidFill>
                <a:effectLst/>
                <a:latin typeface="Segoe UI" panose="020B0502040204020203" pitchFamily="34" charset="0"/>
              </a:rPr>
              <a:t>Once the rowgroup contains 1,048,576 rows, the delta rowgroup us marked closed but it is still available for queries and update/delete operations but the newly inserted rows go into an existing or newly created deltastore rowgroup. There is a background thread </a:t>
            </a:r>
            <a:r>
              <a:rPr lang="en-US" b="0" i="1" dirty="0">
                <a:solidFill>
                  <a:srgbClr val="171717"/>
                </a:solidFill>
                <a:effectLst/>
                <a:latin typeface="Segoe UI" panose="020B0502040204020203" pitchFamily="34" charset="0"/>
              </a:rPr>
              <a:t>Tuple Mover (TM)</a:t>
            </a:r>
            <a:r>
              <a:rPr lang="en-US" b="0" i="0" dirty="0">
                <a:solidFill>
                  <a:srgbClr val="171717"/>
                </a:solidFill>
                <a:effectLst/>
                <a:latin typeface="Segoe UI" panose="020B0502040204020203" pitchFamily="34" charset="0"/>
              </a:rPr>
              <a:t> that compresses the closed delta rowgroups periodically every 5 minutes or so. You can explicitly invoke the following command to compress the closed delta rowgroup</a:t>
            </a:r>
          </a:p>
          <a:p>
            <a:pPr algn="l"/>
            <a:endParaRPr lang="en-US" dirty="0">
              <a:solidFill>
                <a:srgbClr val="0101FD"/>
              </a:solidFill>
              <a:effectLst/>
            </a:endParaRPr>
          </a:p>
          <a:p>
            <a:pPr algn="l"/>
            <a:r>
              <a:rPr lang="en-US" dirty="0">
                <a:solidFill>
                  <a:srgbClr val="0101FD"/>
                </a:solidFill>
                <a:effectLst/>
              </a:rPr>
              <a:t>ALTER</a:t>
            </a:r>
            <a:r>
              <a:rPr lang="en-US" dirty="0">
                <a:effectLst/>
              </a:rPr>
              <a:t> </a:t>
            </a:r>
            <a:r>
              <a:rPr lang="en-US" dirty="0">
                <a:solidFill>
                  <a:srgbClr val="0101FD"/>
                </a:solidFill>
                <a:effectLst/>
              </a:rPr>
              <a:t>INDEX</a:t>
            </a:r>
            <a:r>
              <a:rPr lang="en-US" dirty="0">
                <a:effectLst/>
              </a:rPr>
              <a:t> &lt;</a:t>
            </a:r>
            <a:r>
              <a:rPr lang="en-US" dirty="0">
                <a:solidFill>
                  <a:srgbClr val="0101FD"/>
                </a:solidFill>
                <a:effectLst/>
              </a:rPr>
              <a:t>index</a:t>
            </a:r>
            <a:r>
              <a:rPr lang="en-US" dirty="0">
                <a:effectLst/>
              </a:rPr>
              <a:t>-</a:t>
            </a:r>
            <a:r>
              <a:rPr lang="en-US" dirty="0">
                <a:solidFill>
                  <a:srgbClr val="0101FD"/>
                </a:solidFill>
                <a:effectLst/>
              </a:rPr>
              <a:t>name</a:t>
            </a:r>
            <a:r>
              <a:rPr lang="en-US" dirty="0">
                <a:effectLst/>
              </a:rPr>
              <a:t>&gt; </a:t>
            </a:r>
            <a:r>
              <a:rPr lang="en-US" dirty="0">
                <a:solidFill>
                  <a:srgbClr val="0101FD"/>
                </a:solidFill>
                <a:effectLst/>
              </a:rPr>
              <a:t>on</a:t>
            </a:r>
            <a:r>
              <a:rPr lang="en-US" dirty="0">
                <a:effectLst/>
              </a:rPr>
              <a:t> &lt;</a:t>
            </a:r>
            <a:r>
              <a:rPr lang="en-US" dirty="0">
                <a:solidFill>
                  <a:srgbClr val="0101FD"/>
                </a:solidFill>
                <a:effectLst/>
              </a:rPr>
              <a:t>table</a:t>
            </a:r>
            <a:r>
              <a:rPr lang="en-US" dirty="0">
                <a:effectLst/>
              </a:rPr>
              <a:t>-</a:t>
            </a:r>
            <a:r>
              <a:rPr lang="en-US" dirty="0">
                <a:solidFill>
                  <a:srgbClr val="0101FD"/>
                </a:solidFill>
                <a:effectLst/>
              </a:rPr>
              <a:t>name</a:t>
            </a:r>
            <a:r>
              <a:rPr lang="en-US" dirty="0">
                <a:effectLst/>
              </a:rPr>
              <a:t>&gt; REORGANIZE </a:t>
            </a:r>
            <a:r>
              <a:rPr lang="en-US" b="0" i="0" dirty="0">
                <a:solidFill>
                  <a:srgbClr val="171717"/>
                </a:solidFill>
                <a:effectLst/>
                <a:latin typeface="Segoe UI" panose="020B0502040204020203" pitchFamily="34" charset="0"/>
              </a:rPr>
              <a:t>If you want force a delta rowgroup closed and compressed, you can execute the following command. You may want run this command if you are done loading the rows and don't expect any new rows. By explicitly closing and compressing the delta rowgroup, you can save storage further and improve the analytics query performance. A best practice is to invoke this command if you don't expect new rows to be inserted.</a:t>
            </a:r>
          </a:p>
          <a:p>
            <a:endParaRPr lang="en-US" dirty="0">
              <a:solidFill>
                <a:srgbClr val="0101FD"/>
              </a:solidFill>
              <a:effectLst/>
            </a:endParaRPr>
          </a:p>
          <a:p>
            <a:r>
              <a:rPr lang="en-US" dirty="0">
                <a:solidFill>
                  <a:srgbClr val="0101FD"/>
                </a:solidFill>
                <a:effectLst/>
              </a:rPr>
              <a:t>ALTER</a:t>
            </a:r>
            <a:r>
              <a:rPr lang="en-US" dirty="0">
                <a:effectLst/>
              </a:rPr>
              <a:t> </a:t>
            </a:r>
            <a:r>
              <a:rPr lang="en-US" dirty="0">
                <a:solidFill>
                  <a:srgbClr val="0101FD"/>
                </a:solidFill>
                <a:effectLst/>
              </a:rPr>
              <a:t>INDEX</a:t>
            </a:r>
            <a:r>
              <a:rPr lang="en-US" dirty="0">
                <a:effectLst/>
              </a:rPr>
              <a:t> &lt;</a:t>
            </a:r>
            <a:r>
              <a:rPr lang="en-US" dirty="0">
                <a:solidFill>
                  <a:srgbClr val="0101FD"/>
                </a:solidFill>
                <a:effectLst/>
              </a:rPr>
              <a:t>index</a:t>
            </a:r>
            <a:r>
              <a:rPr lang="en-US" dirty="0">
                <a:effectLst/>
              </a:rPr>
              <a:t>-</a:t>
            </a:r>
            <a:r>
              <a:rPr lang="en-US" dirty="0">
                <a:solidFill>
                  <a:srgbClr val="0101FD"/>
                </a:solidFill>
                <a:effectLst/>
              </a:rPr>
              <a:t>name</a:t>
            </a:r>
            <a:r>
              <a:rPr lang="en-US" dirty="0">
                <a:effectLst/>
              </a:rPr>
              <a:t>&gt; </a:t>
            </a:r>
            <a:r>
              <a:rPr lang="en-US" dirty="0">
                <a:solidFill>
                  <a:srgbClr val="0101FD"/>
                </a:solidFill>
                <a:effectLst/>
              </a:rPr>
              <a:t>on</a:t>
            </a:r>
            <a:r>
              <a:rPr lang="en-US" dirty="0">
                <a:effectLst/>
              </a:rPr>
              <a:t> &lt;</a:t>
            </a:r>
            <a:r>
              <a:rPr lang="en-US" dirty="0">
                <a:solidFill>
                  <a:srgbClr val="0101FD"/>
                </a:solidFill>
                <a:effectLst/>
              </a:rPr>
              <a:t>table</a:t>
            </a:r>
            <a:r>
              <a:rPr lang="en-US" dirty="0">
                <a:effectLst/>
              </a:rPr>
              <a:t>-</a:t>
            </a:r>
            <a:r>
              <a:rPr lang="en-US" dirty="0">
                <a:solidFill>
                  <a:srgbClr val="0101FD"/>
                </a:solidFill>
                <a:effectLst/>
              </a:rPr>
              <a:t>name</a:t>
            </a:r>
            <a:r>
              <a:rPr lang="en-US" dirty="0">
                <a:effectLst/>
              </a:rPr>
              <a:t>&gt; REORGANIZE </a:t>
            </a:r>
            <a:r>
              <a:rPr lang="en-US" dirty="0">
                <a:solidFill>
                  <a:srgbClr val="0101FD"/>
                </a:solidFill>
                <a:effectLst/>
              </a:rPr>
              <a:t>with</a:t>
            </a:r>
            <a:r>
              <a:rPr lang="en-US" dirty="0">
                <a:effectLst/>
              </a:rPr>
              <a:t> (COMPRESS_ALL_ROW_GROUPS = </a:t>
            </a:r>
            <a:r>
              <a:rPr lang="en-US" dirty="0">
                <a:solidFill>
                  <a:srgbClr val="0101FD"/>
                </a:solidFill>
                <a:effectLst/>
              </a:rPr>
              <a:t>ON</a:t>
            </a:r>
            <a:r>
              <a:rPr lang="en-US" dirty="0">
                <a:effectLst/>
              </a:rPr>
              <a:t>) </a:t>
            </a:r>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48693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9237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Rebuilding indexes to improve segment quality</a:t>
            </a:r>
          </a:p>
          <a:p>
            <a:pPr algn="l"/>
            <a:r>
              <a:rPr lang="en-US" b="1" i="0" dirty="0">
                <a:solidFill>
                  <a:srgbClr val="171717"/>
                </a:solidFill>
                <a:effectLst/>
                <a:latin typeface="Segoe UI" panose="020B0502040204020203" pitchFamily="34" charset="0"/>
              </a:rPr>
              <a:t>Step 1: Identify or create user which uses the right resource class</a:t>
            </a:r>
          </a:p>
          <a:p>
            <a:pPr algn="l"/>
            <a:r>
              <a:rPr lang="en-US" b="0" i="0" dirty="0">
                <a:solidFill>
                  <a:srgbClr val="171717"/>
                </a:solidFill>
                <a:effectLst/>
                <a:latin typeface="Segoe UI" panose="020B0502040204020203" pitchFamily="34" charset="0"/>
              </a:rPr>
              <a:t>One quick way to immediately improve segment quality is to rebuild the index. The SQL returned by the above view returns an ALTER INDEX REBUILD statement which can be used to rebuild your indexes. When rebuilding your indexes, be sure that you allocate enough memory to the session that rebuilds your index. To do this, increase the resource class of a user which has permissions to rebuild the index on this table to the recommended minimum.</a:t>
            </a:r>
          </a:p>
          <a:p>
            <a:pPr algn="l"/>
            <a:r>
              <a:rPr lang="en-US" b="0" i="0" dirty="0">
                <a:solidFill>
                  <a:srgbClr val="171717"/>
                </a:solidFill>
                <a:effectLst/>
                <a:latin typeface="Segoe UI" panose="020B0502040204020203" pitchFamily="34" charset="0"/>
              </a:rPr>
              <a:t>Below is an example of how to allocate more memory to a user by increasing their resource class. To work with resource classes, see </a:t>
            </a:r>
            <a:r>
              <a:rPr lang="en-US" b="0" i="0" u="none" strike="noStrike" dirty="0">
                <a:solidFill>
                  <a:srgbClr val="171717"/>
                </a:solidFill>
                <a:effectLst/>
                <a:latin typeface="Segoe UI" panose="020B0502040204020203" pitchFamily="34" charset="0"/>
                <a:hlinkClick r:id="rId3"/>
              </a:rPr>
              <a:t>Resource classes for workload management</a:t>
            </a:r>
            <a:r>
              <a:rPr lang="en-US" b="0" i="0" dirty="0">
                <a:solidFill>
                  <a:srgbClr val="171717"/>
                </a:solidFill>
                <a:effectLst/>
                <a:latin typeface="Segoe UI" panose="020B0502040204020203" pitchFamily="34" charset="0"/>
              </a:rPr>
              <a:t>.</a:t>
            </a:r>
          </a:p>
          <a:p>
            <a:pPr algn="l"/>
            <a:endParaRPr lang="en-US" dirty="0">
              <a:effectLst/>
            </a:endParaRPr>
          </a:p>
          <a:p>
            <a:pPr algn="l"/>
            <a:r>
              <a:rPr lang="en-US" dirty="0">
                <a:effectLst/>
              </a:rPr>
              <a:t>EXEC </a:t>
            </a:r>
            <a:r>
              <a:rPr lang="en-US" dirty="0" err="1">
                <a:effectLst/>
              </a:rPr>
              <a:t>sp_addrolemember</a:t>
            </a:r>
            <a:r>
              <a:rPr lang="en-US" dirty="0">
                <a:effectLst/>
              </a:rPr>
              <a:t> '</a:t>
            </a:r>
            <a:r>
              <a:rPr lang="en-US" dirty="0" err="1">
                <a:effectLst/>
              </a:rPr>
              <a:t>xlargerc</a:t>
            </a:r>
            <a:r>
              <a:rPr lang="en-US" dirty="0">
                <a:effectLst/>
              </a:rPr>
              <a:t>', '</a:t>
            </a:r>
            <a:r>
              <a:rPr lang="en-US" dirty="0" err="1">
                <a:effectLst/>
              </a:rPr>
              <a:t>LoadUser</a:t>
            </a:r>
            <a:r>
              <a:rPr lang="en-US" dirty="0">
                <a:effectLst/>
              </a:rPr>
              <a:t>’ </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Step 2: Rebuild clustered columnstore indexes with higher resource class user</a:t>
            </a:r>
          </a:p>
          <a:p>
            <a:pPr algn="l"/>
            <a:r>
              <a:rPr lang="en-US" b="0" i="0" dirty="0">
                <a:solidFill>
                  <a:srgbClr val="171717"/>
                </a:solidFill>
                <a:effectLst/>
                <a:latin typeface="Segoe UI" panose="020B0502040204020203" pitchFamily="34" charset="0"/>
              </a:rPr>
              <a:t>Sign in as the user from step 1 (e.g. </a:t>
            </a:r>
            <a:r>
              <a:rPr lang="en-US" b="0" i="0" dirty="0" err="1">
                <a:solidFill>
                  <a:srgbClr val="171717"/>
                </a:solidFill>
                <a:effectLst/>
                <a:latin typeface="Segoe UI" panose="020B0502040204020203" pitchFamily="34" charset="0"/>
              </a:rPr>
              <a:t>LoadUser</a:t>
            </a:r>
            <a:r>
              <a:rPr lang="en-US" b="0" i="0" dirty="0">
                <a:solidFill>
                  <a:srgbClr val="171717"/>
                </a:solidFill>
                <a:effectLst/>
                <a:latin typeface="Segoe UI" panose="020B0502040204020203" pitchFamily="34" charset="0"/>
              </a:rPr>
              <a:t>), which is now using a higher resource class, and execute the ALTER INDEX statements. Be sure that this user has ALTER permission to the tables where the index is being rebuilt. These examples show how to rebuild the entire columnstore index or how to rebuild a single partition. On large tables, it is more practical to rebuild indexes a single partition at a time.</a:t>
            </a:r>
          </a:p>
          <a:p>
            <a:pPr algn="l"/>
            <a:r>
              <a:rPr lang="en-US" b="0" i="0" dirty="0">
                <a:solidFill>
                  <a:srgbClr val="171717"/>
                </a:solidFill>
                <a:effectLst/>
                <a:latin typeface="Segoe UI" panose="020B0502040204020203" pitchFamily="34" charset="0"/>
              </a:rPr>
              <a:t>Alternatively, instead of rebuilding the index, you could copy the table to a new table </a:t>
            </a:r>
            <a:r>
              <a:rPr lang="en-US" b="0" i="0" u="none" strike="noStrike" dirty="0">
                <a:solidFill>
                  <a:srgbClr val="171717"/>
                </a:solidFill>
                <a:effectLst/>
                <a:latin typeface="Segoe UI" panose="020B0502040204020203" pitchFamily="34" charset="0"/>
                <a:hlinkClick r:id="rId4"/>
              </a:rPr>
              <a:t>using CTAS</a:t>
            </a:r>
            <a:r>
              <a:rPr lang="en-US" b="0" i="0" dirty="0">
                <a:solidFill>
                  <a:srgbClr val="171717"/>
                </a:solidFill>
                <a:effectLst/>
                <a:latin typeface="Segoe UI" panose="020B0502040204020203" pitchFamily="34" charset="0"/>
              </a:rPr>
              <a:t>. Which way is best? For large volumes of data, CTAS is usually faster than </a:t>
            </a:r>
            <a:r>
              <a:rPr lang="en-US" b="0" i="0" u="none" strike="noStrike" dirty="0">
                <a:solidFill>
                  <a:srgbClr val="171717"/>
                </a:solidFill>
                <a:effectLst/>
                <a:latin typeface="Segoe UI" panose="020B0502040204020203" pitchFamily="34" charset="0"/>
                <a:hlinkClick r:id="rId5"/>
              </a:rPr>
              <a:t>ALTER INDEX</a:t>
            </a:r>
            <a:r>
              <a:rPr lang="en-US" b="0" i="0" dirty="0">
                <a:solidFill>
                  <a:srgbClr val="171717"/>
                </a:solidFill>
                <a:effectLst/>
                <a:latin typeface="Segoe UI" panose="020B0502040204020203" pitchFamily="34" charset="0"/>
              </a:rPr>
              <a:t>. For smaller volumes of data, ALTER INDEX is easier to use and won't require you to swap out the table.</a:t>
            </a:r>
          </a:p>
          <a:p>
            <a:pPr algn="l"/>
            <a:endParaRPr lang="en-US" dirty="0">
              <a:solidFill>
                <a:srgbClr val="008000"/>
              </a:solidFill>
              <a:effectLst/>
            </a:endParaRPr>
          </a:p>
          <a:p>
            <a:pPr algn="l"/>
            <a:r>
              <a:rPr lang="en-US" dirty="0">
                <a:solidFill>
                  <a:srgbClr val="008000"/>
                </a:solidFill>
                <a:effectLst/>
              </a:rPr>
              <a:t>-- Rebuild the entire clustered index</a:t>
            </a:r>
            <a:r>
              <a:rPr lang="en-US" dirty="0">
                <a:effectLst/>
              </a:rPr>
              <a:t> </a:t>
            </a:r>
            <a:r>
              <a:rPr lang="en-US" dirty="0">
                <a:solidFill>
                  <a:srgbClr val="0101FD"/>
                </a:solidFill>
                <a:effectLst/>
              </a:rPr>
              <a:t>ALTER</a:t>
            </a:r>
            <a:r>
              <a:rPr lang="en-US" dirty="0">
                <a:effectLst/>
              </a:rPr>
              <a:t> </a:t>
            </a:r>
            <a:r>
              <a:rPr lang="en-US" dirty="0">
                <a:solidFill>
                  <a:srgbClr val="0101FD"/>
                </a:solidFill>
                <a:effectLst/>
              </a:rPr>
              <a:t>INDEX</a:t>
            </a:r>
            <a:r>
              <a:rPr lang="en-US" dirty="0">
                <a:effectLst/>
              </a:rPr>
              <a:t> </a:t>
            </a:r>
            <a:r>
              <a:rPr lang="en-US" dirty="0">
                <a:solidFill>
                  <a:srgbClr val="0101FD"/>
                </a:solidFill>
                <a:effectLst/>
              </a:rPr>
              <a:t>ALL</a:t>
            </a:r>
            <a:r>
              <a:rPr lang="en-US" dirty="0">
                <a:effectLst/>
              </a:rPr>
              <a:t> </a:t>
            </a:r>
            <a:r>
              <a:rPr lang="en-US" dirty="0">
                <a:solidFill>
                  <a:srgbClr val="0101FD"/>
                </a:solidFill>
                <a:effectLst/>
              </a:rPr>
              <a:t>ON</a:t>
            </a:r>
            <a:r>
              <a:rPr lang="en-US" dirty="0">
                <a:effectLst/>
              </a:rPr>
              <a:t> [</a:t>
            </a:r>
            <a:r>
              <a:rPr lang="en-US" dirty="0" err="1">
                <a:effectLst/>
              </a:rPr>
              <a:t>dbo</a:t>
            </a:r>
            <a:r>
              <a:rPr lang="en-US" dirty="0">
                <a:effectLst/>
              </a:rPr>
              <a:t>].[</a:t>
            </a:r>
            <a:r>
              <a:rPr lang="en-US" dirty="0" err="1">
                <a:effectLst/>
              </a:rPr>
              <a:t>DimProduct</a:t>
            </a:r>
            <a:r>
              <a:rPr lang="en-US" dirty="0">
                <a:effectLst/>
              </a:rPr>
              <a:t>] </a:t>
            </a:r>
            <a:r>
              <a:rPr lang="en-US" dirty="0">
                <a:solidFill>
                  <a:srgbClr val="0101FD"/>
                </a:solidFill>
                <a:effectLst/>
              </a:rPr>
              <a:t>REBUILD</a:t>
            </a:r>
            <a:r>
              <a:rPr lang="en-US" dirty="0">
                <a:effectLst/>
              </a:rPr>
              <a:t> </a:t>
            </a:r>
            <a:r>
              <a:rPr lang="en-US" b="0" i="0" dirty="0">
                <a:solidFill>
                  <a:srgbClr val="171717"/>
                </a:solidFill>
                <a:effectLst/>
                <a:latin typeface="Segoe UI" panose="020B0502040204020203" pitchFamily="34" charset="0"/>
              </a:rPr>
              <a:t>SQLCopy</a:t>
            </a:r>
          </a:p>
          <a:p>
            <a:pPr algn="l"/>
            <a:r>
              <a:rPr lang="en-US" dirty="0">
                <a:solidFill>
                  <a:srgbClr val="008000"/>
                </a:solidFill>
                <a:effectLst/>
              </a:rPr>
              <a:t>-- Rebuild a single partition</a:t>
            </a:r>
            <a:r>
              <a:rPr lang="en-US" dirty="0">
                <a:effectLst/>
              </a:rPr>
              <a:t> </a:t>
            </a:r>
            <a:r>
              <a:rPr lang="en-US" dirty="0">
                <a:solidFill>
                  <a:srgbClr val="0101FD"/>
                </a:solidFill>
                <a:effectLst/>
              </a:rPr>
              <a:t>ALTER</a:t>
            </a:r>
            <a:r>
              <a:rPr lang="en-US" dirty="0">
                <a:effectLst/>
              </a:rPr>
              <a:t> </a:t>
            </a:r>
            <a:r>
              <a:rPr lang="en-US" dirty="0">
                <a:solidFill>
                  <a:srgbClr val="0101FD"/>
                </a:solidFill>
                <a:effectLst/>
              </a:rPr>
              <a:t>INDEX</a:t>
            </a:r>
            <a:r>
              <a:rPr lang="en-US" dirty="0">
                <a:effectLst/>
              </a:rPr>
              <a:t> </a:t>
            </a:r>
            <a:r>
              <a:rPr lang="en-US" dirty="0">
                <a:solidFill>
                  <a:srgbClr val="0101FD"/>
                </a:solidFill>
                <a:effectLst/>
              </a:rPr>
              <a:t>ALL</a:t>
            </a:r>
            <a:r>
              <a:rPr lang="en-US" dirty="0">
                <a:effectLst/>
              </a:rPr>
              <a:t> </a:t>
            </a:r>
            <a:r>
              <a:rPr lang="en-US" dirty="0">
                <a:solidFill>
                  <a:srgbClr val="0101FD"/>
                </a:solidFill>
                <a:effectLst/>
              </a:rPr>
              <a:t>ON</a:t>
            </a:r>
            <a:r>
              <a:rPr lang="en-US" dirty="0">
                <a:effectLst/>
              </a:rPr>
              <a:t> [</a:t>
            </a:r>
            <a:r>
              <a:rPr lang="en-US" dirty="0" err="1">
                <a:effectLst/>
              </a:rPr>
              <a:t>dbo</a:t>
            </a:r>
            <a:r>
              <a:rPr lang="en-US" dirty="0">
                <a:effectLst/>
              </a:rPr>
              <a:t>].[</a:t>
            </a:r>
            <a:r>
              <a:rPr lang="en-US" dirty="0" err="1">
                <a:effectLst/>
              </a:rPr>
              <a:t>FactInternetSales</a:t>
            </a:r>
            <a:r>
              <a:rPr lang="en-US" dirty="0">
                <a:effectLst/>
              </a:rPr>
              <a:t>] </a:t>
            </a:r>
            <a:r>
              <a:rPr lang="en-US" dirty="0">
                <a:solidFill>
                  <a:srgbClr val="0101FD"/>
                </a:solidFill>
                <a:effectLst/>
              </a:rPr>
              <a:t>REBUILD</a:t>
            </a:r>
            <a:r>
              <a:rPr lang="en-US" dirty="0">
                <a:effectLst/>
              </a:rPr>
              <a:t> </a:t>
            </a:r>
            <a:r>
              <a:rPr lang="en-US" dirty="0">
                <a:solidFill>
                  <a:srgbClr val="0101FD"/>
                </a:solidFill>
                <a:effectLst/>
              </a:rPr>
              <a:t>Partition</a:t>
            </a:r>
            <a:r>
              <a:rPr lang="en-US" dirty="0">
                <a:effectLst/>
              </a:rPr>
              <a:t> = 5 </a:t>
            </a:r>
            <a:r>
              <a:rPr lang="en-US" b="0" i="0" dirty="0">
                <a:solidFill>
                  <a:srgbClr val="171717"/>
                </a:solidFill>
                <a:effectLst/>
                <a:latin typeface="Segoe UI" panose="020B0502040204020203" pitchFamily="34" charset="0"/>
              </a:rPr>
              <a:t>SQLCopy</a:t>
            </a:r>
          </a:p>
          <a:p>
            <a:pPr algn="l"/>
            <a:r>
              <a:rPr lang="en-US" dirty="0">
                <a:solidFill>
                  <a:srgbClr val="008000"/>
                </a:solidFill>
                <a:effectLst/>
              </a:rPr>
              <a:t>-- Rebuild a single partition with archival compression</a:t>
            </a:r>
            <a:r>
              <a:rPr lang="en-US" dirty="0">
                <a:effectLst/>
              </a:rPr>
              <a:t> </a:t>
            </a:r>
            <a:r>
              <a:rPr lang="en-US" dirty="0">
                <a:solidFill>
                  <a:srgbClr val="0101FD"/>
                </a:solidFill>
                <a:effectLst/>
              </a:rPr>
              <a:t>ALTER</a:t>
            </a:r>
            <a:r>
              <a:rPr lang="en-US" dirty="0">
                <a:effectLst/>
              </a:rPr>
              <a:t> </a:t>
            </a:r>
            <a:r>
              <a:rPr lang="en-US" dirty="0">
                <a:solidFill>
                  <a:srgbClr val="0101FD"/>
                </a:solidFill>
                <a:effectLst/>
              </a:rPr>
              <a:t>INDEX</a:t>
            </a:r>
            <a:r>
              <a:rPr lang="en-US" dirty="0">
                <a:effectLst/>
              </a:rPr>
              <a:t> </a:t>
            </a:r>
            <a:r>
              <a:rPr lang="en-US" dirty="0">
                <a:solidFill>
                  <a:srgbClr val="0101FD"/>
                </a:solidFill>
                <a:effectLst/>
              </a:rPr>
              <a:t>ALL</a:t>
            </a:r>
            <a:r>
              <a:rPr lang="en-US" dirty="0">
                <a:effectLst/>
              </a:rPr>
              <a:t> </a:t>
            </a:r>
            <a:r>
              <a:rPr lang="en-US" dirty="0">
                <a:solidFill>
                  <a:srgbClr val="0101FD"/>
                </a:solidFill>
                <a:effectLst/>
              </a:rPr>
              <a:t>ON</a:t>
            </a:r>
            <a:r>
              <a:rPr lang="en-US" dirty="0">
                <a:effectLst/>
              </a:rPr>
              <a:t> [</a:t>
            </a:r>
            <a:r>
              <a:rPr lang="en-US" dirty="0" err="1">
                <a:effectLst/>
              </a:rPr>
              <a:t>dbo</a:t>
            </a:r>
            <a:r>
              <a:rPr lang="en-US" dirty="0">
                <a:effectLst/>
              </a:rPr>
              <a:t>].[</a:t>
            </a:r>
            <a:r>
              <a:rPr lang="en-US" dirty="0" err="1">
                <a:effectLst/>
              </a:rPr>
              <a:t>FactInternetSales</a:t>
            </a:r>
            <a:r>
              <a:rPr lang="en-US" dirty="0">
                <a:effectLst/>
              </a:rPr>
              <a:t>] </a:t>
            </a:r>
            <a:r>
              <a:rPr lang="en-US" dirty="0">
                <a:solidFill>
                  <a:srgbClr val="0101FD"/>
                </a:solidFill>
                <a:effectLst/>
              </a:rPr>
              <a:t>REBUILD</a:t>
            </a:r>
            <a:r>
              <a:rPr lang="en-US" dirty="0">
                <a:effectLst/>
              </a:rPr>
              <a:t> </a:t>
            </a:r>
            <a:r>
              <a:rPr lang="en-US" dirty="0">
                <a:solidFill>
                  <a:srgbClr val="0101FD"/>
                </a:solidFill>
                <a:effectLst/>
              </a:rPr>
              <a:t>Partition</a:t>
            </a:r>
            <a:r>
              <a:rPr lang="en-US" dirty="0">
                <a:effectLst/>
              </a:rPr>
              <a:t> = 5 </a:t>
            </a:r>
            <a:r>
              <a:rPr lang="en-US" dirty="0">
                <a:solidFill>
                  <a:srgbClr val="0101FD"/>
                </a:solidFill>
                <a:effectLst/>
              </a:rPr>
              <a:t>WITH</a:t>
            </a:r>
            <a:r>
              <a:rPr lang="en-US" dirty="0">
                <a:effectLst/>
              </a:rPr>
              <a:t> (DATA_COMPRESSION = COLUMNSTORE_ARCHIVE) </a:t>
            </a:r>
            <a:r>
              <a:rPr lang="en-US" b="0" i="0" dirty="0">
                <a:solidFill>
                  <a:srgbClr val="171717"/>
                </a:solidFill>
                <a:effectLst/>
                <a:latin typeface="Segoe UI" panose="020B0502040204020203" pitchFamily="34" charset="0"/>
              </a:rPr>
              <a:t>SQLCopy</a:t>
            </a:r>
          </a:p>
          <a:p>
            <a:pPr algn="l"/>
            <a:r>
              <a:rPr lang="en-US" dirty="0">
                <a:solidFill>
                  <a:srgbClr val="008000"/>
                </a:solidFill>
                <a:effectLst/>
              </a:rPr>
              <a:t>-- Rebuild a single partition with columnstore compression</a:t>
            </a:r>
            <a:r>
              <a:rPr lang="en-US" dirty="0">
                <a:effectLst/>
              </a:rPr>
              <a:t> </a:t>
            </a:r>
            <a:r>
              <a:rPr lang="en-US" dirty="0">
                <a:solidFill>
                  <a:srgbClr val="0101FD"/>
                </a:solidFill>
                <a:effectLst/>
              </a:rPr>
              <a:t>ALTER</a:t>
            </a:r>
            <a:r>
              <a:rPr lang="en-US" dirty="0">
                <a:effectLst/>
              </a:rPr>
              <a:t> </a:t>
            </a:r>
            <a:r>
              <a:rPr lang="en-US" dirty="0">
                <a:solidFill>
                  <a:srgbClr val="0101FD"/>
                </a:solidFill>
                <a:effectLst/>
              </a:rPr>
              <a:t>INDEX</a:t>
            </a:r>
            <a:r>
              <a:rPr lang="en-US" dirty="0">
                <a:effectLst/>
              </a:rPr>
              <a:t> </a:t>
            </a:r>
            <a:r>
              <a:rPr lang="en-US" dirty="0">
                <a:solidFill>
                  <a:srgbClr val="0101FD"/>
                </a:solidFill>
                <a:effectLst/>
              </a:rPr>
              <a:t>ALL</a:t>
            </a:r>
            <a:r>
              <a:rPr lang="en-US" dirty="0">
                <a:effectLst/>
              </a:rPr>
              <a:t> </a:t>
            </a:r>
            <a:r>
              <a:rPr lang="en-US" dirty="0">
                <a:solidFill>
                  <a:srgbClr val="0101FD"/>
                </a:solidFill>
                <a:effectLst/>
              </a:rPr>
              <a:t>ON</a:t>
            </a:r>
            <a:r>
              <a:rPr lang="en-US" dirty="0">
                <a:effectLst/>
              </a:rPr>
              <a:t> [</a:t>
            </a:r>
            <a:r>
              <a:rPr lang="en-US" dirty="0" err="1">
                <a:effectLst/>
              </a:rPr>
              <a:t>dbo</a:t>
            </a:r>
            <a:r>
              <a:rPr lang="en-US" dirty="0">
                <a:effectLst/>
              </a:rPr>
              <a:t>].[</a:t>
            </a:r>
            <a:r>
              <a:rPr lang="en-US" dirty="0" err="1">
                <a:effectLst/>
              </a:rPr>
              <a:t>FactInternetSales</a:t>
            </a:r>
            <a:r>
              <a:rPr lang="en-US" dirty="0">
                <a:effectLst/>
              </a:rPr>
              <a:t>] </a:t>
            </a:r>
            <a:r>
              <a:rPr lang="en-US" dirty="0">
                <a:solidFill>
                  <a:srgbClr val="0101FD"/>
                </a:solidFill>
                <a:effectLst/>
              </a:rPr>
              <a:t>REBUILD</a:t>
            </a:r>
            <a:r>
              <a:rPr lang="en-US" dirty="0">
                <a:effectLst/>
              </a:rPr>
              <a:t> </a:t>
            </a:r>
            <a:r>
              <a:rPr lang="en-US" dirty="0">
                <a:solidFill>
                  <a:srgbClr val="0101FD"/>
                </a:solidFill>
                <a:effectLst/>
              </a:rPr>
              <a:t>Partition</a:t>
            </a:r>
            <a:r>
              <a:rPr lang="en-US" dirty="0">
                <a:effectLst/>
              </a:rPr>
              <a:t> = 5 </a:t>
            </a:r>
            <a:r>
              <a:rPr lang="en-US" dirty="0">
                <a:solidFill>
                  <a:srgbClr val="0101FD"/>
                </a:solidFill>
                <a:effectLst/>
              </a:rPr>
              <a:t>WITH</a:t>
            </a:r>
            <a:r>
              <a:rPr lang="en-US" dirty="0">
                <a:effectLst/>
              </a:rPr>
              <a:t> (DATA_COMPRESSION = COLUMNSTORE) </a:t>
            </a:r>
            <a:r>
              <a:rPr lang="en-US" b="0" i="0" dirty="0">
                <a:solidFill>
                  <a:srgbClr val="171717"/>
                </a:solidFill>
                <a:effectLst/>
                <a:latin typeface="Segoe UI" panose="020B0502040204020203" pitchFamily="34" charset="0"/>
              </a:rPr>
              <a:t>Rebuilding an index in Synapse SQL pool is an offline operation. For more information about rebuilding indexes, see the ALTER INDEX REBUILD section in </a:t>
            </a:r>
            <a:r>
              <a:rPr lang="en-US" b="0" i="0" u="none" strike="noStrike" dirty="0">
                <a:solidFill>
                  <a:srgbClr val="171717"/>
                </a:solidFill>
                <a:effectLst/>
                <a:latin typeface="Segoe UI" panose="020B0502040204020203" pitchFamily="34" charset="0"/>
                <a:hlinkClick r:id="rId6"/>
              </a:rPr>
              <a:t>Columnstore Indexes Defragmentation</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5"/>
              </a:rPr>
              <a:t>ALTER INDEX</a:t>
            </a:r>
            <a:r>
              <a:rPr lang="en-US" b="0" i="0" dirty="0">
                <a:solidFill>
                  <a:srgbClr val="171717"/>
                </a:solidFill>
                <a:effectLst/>
                <a:latin typeface="Segoe UI" panose="020B0502040204020203" pitchFamily="34" charset="0"/>
              </a:rPr>
              <a: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Step 3: Verify clustered columnstore segment quality has improved</a:t>
            </a:r>
          </a:p>
          <a:p>
            <a:pPr algn="l"/>
            <a:r>
              <a:rPr lang="en-US" b="0" i="0" dirty="0">
                <a:solidFill>
                  <a:srgbClr val="171717"/>
                </a:solidFill>
                <a:effectLst/>
                <a:latin typeface="Segoe UI" panose="020B0502040204020203" pitchFamily="34" charset="0"/>
              </a:rPr>
              <a:t>Rerun the query which identified table with poor segment quality and verify segment quality has improved. If segment quality did not improve, it could be that the rows in your table are extra wide. Consider using a higher resource class or DWU when rebuilding your indexes.</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Rebuilding indexes with CTAS and partition switching</a:t>
            </a:r>
          </a:p>
          <a:p>
            <a:pPr algn="l"/>
            <a:r>
              <a:rPr lang="en-US" b="0" i="0" dirty="0">
                <a:solidFill>
                  <a:srgbClr val="171717"/>
                </a:solidFill>
                <a:effectLst/>
                <a:latin typeface="Segoe UI" panose="020B0502040204020203" pitchFamily="34" charset="0"/>
              </a:rPr>
              <a:t>This example uses the </a:t>
            </a:r>
            <a:r>
              <a:rPr lang="en-US" b="0" i="0" u="none" strike="noStrike" dirty="0">
                <a:solidFill>
                  <a:srgbClr val="171717"/>
                </a:solidFill>
                <a:effectLst/>
                <a:latin typeface="Segoe UI" panose="020B0502040204020203" pitchFamily="34" charset="0"/>
                <a:hlinkClick r:id="rId7"/>
              </a:rPr>
              <a:t>CREATE TABLE AS SELECT (CTAS)</a:t>
            </a:r>
            <a:r>
              <a:rPr lang="en-US" b="0" i="0" dirty="0">
                <a:solidFill>
                  <a:srgbClr val="171717"/>
                </a:solidFill>
                <a:effectLst/>
                <a:latin typeface="Segoe UI" panose="020B0502040204020203" pitchFamily="34" charset="0"/>
              </a:rPr>
              <a:t> statement and partition switching to rebuild a table partition.</a:t>
            </a:r>
          </a:p>
          <a:p>
            <a:pPr algn="l"/>
            <a:endParaRPr lang="en-US" b="0" i="0" dirty="0">
              <a:solidFill>
                <a:srgbClr val="171717"/>
              </a:solidFill>
              <a:effectLst/>
              <a:latin typeface="Segoe UI" panose="020B0502040204020203" pitchFamily="34" charset="0"/>
            </a:endParaRPr>
          </a:p>
          <a:p>
            <a:pPr algn="l"/>
            <a:r>
              <a:rPr lang="en-US" dirty="0">
                <a:hlinkClick r:id="rId8"/>
              </a:rPr>
              <a:t>https://docs.microsoft.com/en-us/azure/synapse-analytics/sql-data-warehouse/sql-data-warehouse-tables-index</a:t>
            </a:r>
            <a:endParaRPr lang="en-US" b="0" i="0" dirty="0">
              <a:solidFill>
                <a:srgbClr val="171717"/>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21261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379BB-2F2E-4D61-BB10-AD484A234E65}" type="slidenum">
              <a:rPr lang="en-US" smtClean="0"/>
              <a:t>31</a:t>
            </a:fld>
            <a:endParaRPr lang="en-US"/>
          </a:p>
        </p:txBody>
      </p:sp>
    </p:spTree>
    <p:extLst>
      <p:ext uri="{BB962C8B-B14F-4D97-AF65-F5344CB8AC3E}">
        <p14:creationId xmlns:p14="http://schemas.microsoft.com/office/powerpoint/2010/main" val="149472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Open Sans" panose="020B0606030504020204" pitchFamily="34" charset="0"/>
              </a:rPr>
              <a:t>Rowstore — The rowstore index is the traditional style that has been around since the initial release of SQL Server. Rowstore indexes are designed to speed the retrieval of data by enabling queries to quickly locate data by index rather than scanning an entire table. Rowstore data is logically organized by rows and columns, and is physically stored in row-oriented data pages. SQL Server internally organizes rowstore indexes using a B-Tree structure over the data pages. SQL Server supports clustered and </a:t>
            </a:r>
            <a:r>
              <a:rPr lang="en-US" b="0" i="0" dirty="0" err="1">
                <a:solidFill>
                  <a:srgbClr val="555555"/>
                </a:solidFill>
                <a:effectLst/>
                <a:latin typeface="Open Sans" panose="020B0606030504020204" pitchFamily="34" charset="0"/>
              </a:rPr>
              <a:t>nonclustered</a:t>
            </a:r>
            <a:r>
              <a:rPr lang="en-US" b="0" i="0" dirty="0">
                <a:solidFill>
                  <a:srgbClr val="555555"/>
                </a:solidFill>
                <a:effectLst/>
                <a:latin typeface="Open Sans" panose="020B0606030504020204" pitchFamily="34" charset="0"/>
              </a:rPr>
              <a:t> indexes. With clustered indexes, the data in the base table is organized according to the clustered index. Rowstore indexes perform best on queries that seek data by searching for a particular value or retrieving a small range of values. Rowstore indexes are a good fit for transactional workloads since these workloads tend to require table seeks instead of large-range table scans, and they often require frequent data updates.</a:t>
            </a:r>
          </a:p>
          <a:p>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Open Sans" panose="020B0606030504020204" pitchFamily="34" charset="0"/>
              </a:rPr>
              <a:t>Columnstore — The columnstore index is also logically organized as a table with rows and columns, but the data is physically stored in a column-wise data format. Columnstore indexes work well for mostly read-only queries with large data sets, like data warehousing workloads. Columnstore indexes are not well-suited for queries that seek specific individual values. Columns often contain similar data which enables the data to be highly compressed, improving memory utilization and significantly reducing disk usage. A columnstore index can be clustered or </a:t>
            </a:r>
            <a:r>
              <a:rPr lang="en-US" b="0" i="0" dirty="0" err="1">
                <a:solidFill>
                  <a:srgbClr val="555555"/>
                </a:solidFill>
                <a:effectLst/>
                <a:latin typeface="Open Sans" panose="020B0606030504020204" pitchFamily="34" charset="0"/>
              </a:rPr>
              <a:t>nonclustered</a:t>
            </a:r>
            <a:r>
              <a:rPr lang="en-US" b="0" i="0" dirty="0">
                <a:solidFill>
                  <a:srgbClr val="555555"/>
                </a:solidFill>
                <a:effectLst/>
                <a:latin typeface="Open Sans" panose="020B0606030504020204" pitchFamily="34" charset="0"/>
              </a:rPr>
              <a:t>. Clustered and </a:t>
            </a:r>
            <a:r>
              <a:rPr lang="en-US" b="0" i="0" dirty="0" err="1">
                <a:solidFill>
                  <a:srgbClr val="555555"/>
                </a:solidFill>
                <a:effectLst/>
                <a:latin typeface="Open Sans" panose="020B0606030504020204" pitchFamily="34" charset="0"/>
              </a:rPr>
              <a:t>nonclustered</a:t>
            </a:r>
            <a:r>
              <a:rPr lang="en-US" b="0" i="0" dirty="0">
                <a:solidFill>
                  <a:srgbClr val="555555"/>
                </a:solidFill>
                <a:effectLst/>
                <a:latin typeface="Open Sans" panose="020B0606030504020204" pitchFamily="34" charset="0"/>
              </a:rPr>
              <a:t> columnstore indexes function the same. The difference is that a clustered columnstore index provides the primary storage for the entire table, while a </a:t>
            </a:r>
            <a:r>
              <a:rPr lang="en-US" b="0" i="0" dirty="0" err="1">
                <a:solidFill>
                  <a:srgbClr val="555555"/>
                </a:solidFill>
                <a:effectLst/>
                <a:latin typeface="Open Sans" panose="020B0606030504020204" pitchFamily="34" charset="0"/>
              </a:rPr>
              <a:t>nonclustered</a:t>
            </a:r>
            <a:r>
              <a:rPr lang="en-US" b="0" i="0" dirty="0">
                <a:solidFill>
                  <a:srgbClr val="555555"/>
                </a:solidFill>
                <a:effectLst/>
                <a:latin typeface="Open Sans" panose="020B0606030504020204" pitchFamily="34" charset="0"/>
              </a:rPr>
              <a:t> index is a secondary index that contains a copy of some of the columns in the underlying table. A clustered columnstore index can have one or more </a:t>
            </a:r>
            <a:r>
              <a:rPr lang="en-US" b="0" i="0" dirty="0" err="1">
                <a:solidFill>
                  <a:srgbClr val="555555"/>
                </a:solidFill>
                <a:effectLst/>
                <a:latin typeface="Open Sans" panose="020B0606030504020204" pitchFamily="34" charset="0"/>
              </a:rPr>
              <a:t>nonclustered</a:t>
            </a:r>
            <a:r>
              <a:rPr lang="en-US" b="0" i="0" dirty="0">
                <a:solidFill>
                  <a:srgbClr val="555555"/>
                </a:solidFill>
                <a:effectLst/>
                <a:latin typeface="Open Sans" panose="020B0606030504020204" pitchFamily="34" charset="0"/>
              </a:rPr>
              <a:t> B-tree indexes.</a:t>
            </a:r>
          </a:p>
          <a:p>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Columnstore indexes are the standard for storing and querying large data warehousing fact tables. This index uses column-based data storage and query processing to achieve gains up to 10 times the query performance in your data warehouse over traditional row-oriented storage. You can also achieve gains up to 10 times the data compression over the uncompressed data size. Beginning with SQL Server 2016 (13.x) SP1, columnstore indexes enable operational analytics: the ability to run performant real-time analytics on a transactional workload.</a:t>
            </a:r>
          </a:p>
          <a:p>
            <a:endParaRPr lang="en-US" b="0" i="0" dirty="0">
              <a:solidFill>
                <a:srgbClr val="171717"/>
              </a:solidFill>
              <a:effectLst/>
              <a:latin typeface="Segoe UI" panose="020B0502040204020203" pitchFamily="34" charset="0"/>
            </a:endParaRPr>
          </a:p>
          <a:p>
            <a:r>
              <a:rPr lang="en-US" dirty="0">
                <a:hlinkClick r:id="rId3"/>
              </a:rPr>
              <a:t>https://docs.microsoft.com/en-us/sql/relational-databases/indexes/columnstore-indexes-overview?redirectedfrom=MSDN&amp;view=sql-server-ver15</a:t>
            </a:r>
            <a:endParaRPr lang="en-US" dirty="0"/>
          </a:p>
          <a:p>
            <a:endParaRPr lang="en-US" dirty="0"/>
          </a:p>
          <a:p>
            <a:r>
              <a:rPr lang="en-US" b="0" i="0" dirty="0">
                <a:solidFill>
                  <a:srgbClr val="555555"/>
                </a:solidFill>
                <a:effectLst/>
                <a:latin typeface="Open Sans" panose="020B0606030504020204" pitchFamily="34" charset="0"/>
              </a:rPr>
              <a:t>Overall, rowstore indexes tend to be better for online transaction processing (OLTP) workloads, which use more update and seek operations, while columnstore indexes tend to be better for online analytical processing (OLAP) workloads, which use more read operations. Rowstore indexes tend to be better at performing random reads and writes. Columnstore indexes tend to be better for performing sequential reads and writes.</a:t>
            </a:r>
            <a:endParaRPr lang="en-US" dirty="0"/>
          </a:p>
        </p:txBody>
      </p:sp>
      <p:sp>
        <p:nvSpPr>
          <p:cNvPr id="4" name="Slide Number Placeholder 3"/>
          <p:cNvSpPr>
            <a:spLocks noGrp="1"/>
          </p:cNvSpPr>
          <p:nvPr>
            <p:ph type="sldNum" sz="quarter" idx="10"/>
          </p:nvPr>
        </p:nvSpPr>
        <p:spPr/>
        <p:txBody>
          <a:bodyPr/>
          <a:lstStyle/>
          <a:p>
            <a:fld id="{8C4379BB-2F2E-4D61-BB10-AD484A234E65}" type="slidenum">
              <a:rPr lang="en-US" smtClean="0"/>
              <a:t>3</a:t>
            </a:fld>
            <a:endParaRPr lang="en-US"/>
          </a:p>
        </p:txBody>
      </p:sp>
    </p:spTree>
    <p:extLst>
      <p:ext uri="{BB962C8B-B14F-4D97-AF65-F5344CB8AC3E}">
        <p14:creationId xmlns:p14="http://schemas.microsoft.com/office/powerpoint/2010/main" val="1554479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Columnstore indexes - Design guidance</a:t>
            </a:r>
          </a:p>
          <a:p>
            <a:endParaRPr lang="en-US" dirty="0"/>
          </a:p>
          <a:p>
            <a:r>
              <a:rPr lang="en-US" dirty="0">
                <a:hlinkClick r:id="rId3"/>
              </a:rPr>
              <a:t>https://docs.microsoft.com/en-us/sql/relational-databases/indexes/columnstore-indexes-design-guidance?view=sql-server-ver15</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4/19/2022 1:51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44564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5206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testing 500k </a:t>
            </a:r>
            <a:r>
              <a:rPr lang="en-US" dirty="0" err="1"/>
              <a:t>rowgroups</a:t>
            </a:r>
            <a:r>
              <a:rPr lang="en-US" dirty="0"/>
              <a:t> and 700k row group testing compressed the same.  Ideally row groups are the max row group size to ensure maximum efficiency.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kern="1200" dirty="0">
                <a:solidFill>
                  <a:schemeClr val="tx1"/>
                </a:solidFill>
                <a:effectLst/>
                <a:latin typeface="+mn-lt"/>
                <a:ea typeface="+mn-ea"/>
                <a:cs typeface="+mn-cs"/>
              </a:rPr>
              <a:t>You should always go for the maximum, but testing with the </a:t>
            </a:r>
            <a:r>
              <a:rPr lang="en-US" sz="1200" kern="1200" dirty="0" err="1">
                <a:solidFill>
                  <a:schemeClr val="tx1"/>
                </a:solidFill>
                <a:effectLst/>
                <a:latin typeface="+mn-lt"/>
                <a:ea typeface="+mn-ea"/>
                <a:cs typeface="+mn-cs"/>
              </a:rPr>
              <a:t>AdventureWorks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lineitem</a:t>
            </a:r>
            <a:r>
              <a:rPr lang="en-US" sz="1200" kern="1200" dirty="0">
                <a:solidFill>
                  <a:schemeClr val="tx1"/>
                </a:solidFill>
                <a:effectLst/>
                <a:latin typeface="+mn-lt"/>
                <a:ea typeface="+mn-ea"/>
                <a:cs typeface="+mn-cs"/>
              </a:rPr>
              <a:t> table, it was found that there was similar compression when there were 400k rows per </a:t>
            </a:r>
            <a:r>
              <a:rPr lang="en-US" sz="1200" kern="1200" dirty="0" err="1">
                <a:solidFill>
                  <a:schemeClr val="tx1"/>
                </a:solidFill>
                <a:effectLst/>
                <a:latin typeface="+mn-lt"/>
                <a:ea typeface="+mn-ea"/>
                <a:cs typeface="+mn-cs"/>
              </a:rPr>
              <a:t>rowgroup</a:t>
            </a:r>
            <a:r>
              <a:rPr lang="en-US" sz="1200" kern="1200" dirty="0">
                <a:solidFill>
                  <a:schemeClr val="tx1"/>
                </a:solidFill>
                <a:effectLst/>
                <a:latin typeface="+mn-lt"/>
                <a:ea typeface="+mn-ea"/>
                <a:cs typeface="+mn-cs"/>
              </a:rPr>
              <a:t> as compared to 750k rows per </a:t>
            </a:r>
            <a:r>
              <a:rPr lang="en-US" sz="1200" kern="1200" dirty="0" err="1">
                <a:solidFill>
                  <a:schemeClr val="tx1"/>
                </a:solidFill>
                <a:effectLst/>
                <a:latin typeface="+mn-lt"/>
                <a:ea typeface="+mn-ea"/>
                <a:cs typeface="+mn-cs"/>
              </a:rPr>
              <a:t>rowgroup</a:t>
            </a:r>
            <a:r>
              <a:rPr lang="en-US" sz="1200" kern="1200" dirty="0">
                <a:solidFill>
                  <a:schemeClr val="tx1"/>
                </a:solidFill>
                <a:effectLst/>
                <a:latin typeface="+mn-lt"/>
                <a:ea typeface="+mn-ea"/>
                <a:cs typeface="+mn-cs"/>
              </a:rPr>
              <a:t> both from a compression point and segment filtration point of view.</a:t>
            </a:r>
            <a:r>
              <a:rPr lang="en-US" dirty="0"/>
              <a:t>“</a:t>
            </a:r>
          </a:p>
          <a:p>
            <a:endParaRPr lang="en-US" dirty="0"/>
          </a:p>
          <a:p>
            <a:endParaRPr lang="en-US" dirty="0"/>
          </a:p>
          <a:p>
            <a:r>
              <a:rPr lang="en-US" dirty="0"/>
              <a:t>Replicated tables usually don’t have enough volume to be stored in CCI format.  However if they have more than 1M rows (assuming no partitions) then they could be used.  Also the descriptive data typically found in replicated tables do not compress well and are not recommended for CCI’s.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CCI row group size can be limited by availability of query execution memory.  All rows for a row group must fit into memory in order to be compressed, so lack of memory will result in row groups smaller than optimal.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Remember:  Joins to a Round Robin table to another distributed table will always cause data movement</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3331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Point-lookup queries, row store will perform better here.  ·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err="1">
                <a:solidFill>
                  <a:schemeClr val="tx1"/>
                </a:solidFill>
              </a:rPr>
              <a:t>Columnstore</a:t>
            </a:r>
            <a:r>
              <a:rPr lang="en-US" altLang="en-US" sz="1200" dirty="0">
                <a:solidFill>
                  <a:schemeClr val="tx1"/>
                </a:solidFill>
              </a:rPr>
              <a:t> tables allow SQL Server to perform joins in batch mode which is much faster as opposed to row mode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Use CTAS to convert to CCI instead of CREATE COLUMNSTORE INDEX. The latter will be done serially across distributions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Select * is not ideal for CCI because you can't do any segment elimination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Selecting a range is not ideal for cci, because </a:t>
            </a:r>
            <a:r>
              <a:rPr lang="en-US" altLang="en-US" sz="1200" dirty="0" err="1">
                <a:solidFill>
                  <a:schemeClr val="tx1"/>
                </a:solidFill>
              </a:rPr>
              <a:t>rowstore</a:t>
            </a:r>
            <a:r>
              <a:rPr lang="en-US" altLang="en-US" sz="1200" dirty="0">
                <a:solidFill>
                  <a:schemeClr val="tx1"/>
                </a:solidFill>
              </a:rPr>
              <a:t> can just read that range of data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High number of partitions should be evaluated carefully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You have to load more </a:t>
            </a:r>
            <a:r>
              <a:rPr lang="en-US" altLang="en-US" sz="1200" dirty="0" err="1">
                <a:solidFill>
                  <a:schemeClr val="tx1"/>
                </a:solidFill>
              </a:rPr>
              <a:t>rowgroups</a:t>
            </a:r>
            <a:r>
              <a:rPr lang="en-US" altLang="en-US" sz="1200" dirty="0">
                <a:solidFill>
                  <a:schemeClr val="tx1"/>
                </a:solidFill>
              </a:rPr>
              <a:t> into memory and you are less likely to get your ideal number of rows (1 million) into each </a:t>
            </a:r>
            <a:r>
              <a:rPr lang="en-US" altLang="en-US" sz="1200" dirty="0" err="1">
                <a:solidFill>
                  <a:schemeClr val="tx1"/>
                </a:solidFill>
              </a:rPr>
              <a:t>rowgroup</a:t>
            </a:r>
            <a:r>
              <a:rPr lang="en-US" altLang="en-US" sz="1200" dirty="0">
                <a:solidFill>
                  <a:schemeClr val="tx1"/>
                </a:solidFill>
              </a:rPr>
              <a:t>.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Leftover rows that haven't made it into a compressed rowgroup may need to be compressed - see attached case study.</a:t>
            </a:r>
          </a:p>
          <a:p>
            <a:pPr marL="0" marR="0" lvl="0" indent="0" algn="l" defTabSz="914225" rtl="0" eaLnBrk="0" fontAlgn="base" latinLnBrk="0" hangingPunct="0">
              <a:lnSpc>
                <a:spcPct val="150000"/>
              </a:lnSpc>
              <a:spcBef>
                <a:spcPct val="0"/>
              </a:spcBef>
              <a:spcAft>
                <a:spcPct val="0"/>
              </a:spcAft>
              <a:buClrTx/>
              <a:buSzTx/>
              <a:buFontTx/>
              <a:buNone/>
              <a:tabLst/>
              <a:defRPr/>
            </a:pPr>
            <a:endParaRPr lang="en-US" b="0" i="0" dirty="0">
              <a:solidFill>
                <a:srgbClr val="707070"/>
              </a:solidFill>
              <a:effectLst/>
              <a:latin typeface="Segoe UI Light" panose="020B0502040204020203" pitchFamily="34" charset="0"/>
            </a:endParaRPr>
          </a:p>
          <a:p>
            <a:pPr marL="0" marR="0" lvl="0" indent="0" algn="l" defTabSz="914225" rtl="0" eaLnBrk="0" fontAlgn="base" latinLnBrk="0" hangingPunct="0">
              <a:lnSpc>
                <a:spcPct val="150000"/>
              </a:lnSpc>
              <a:spcBef>
                <a:spcPct val="0"/>
              </a:spcBef>
              <a:spcAft>
                <a:spcPct val="0"/>
              </a:spcAft>
              <a:buClrTx/>
              <a:buSzTx/>
              <a:buFontTx/>
              <a:buNone/>
              <a:tabLst/>
              <a:defRPr/>
            </a:pPr>
            <a:r>
              <a:rPr lang="en-US" b="0" i="0" dirty="0">
                <a:solidFill>
                  <a:srgbClr val="707070"/>
                </a:solidFill>
                <a:effectLst/>
                <a:latin typeface="Segoe UI Light" panose="020B0502040204020203" pitchFamily="34" charset="0"/>
              </a:rPr>
              <a:t>SQL Server Columnstore Performance Tuning</a:t>
            </a:r>
          </a:p>
          <a:p>
            <a:pPr defTabSz="914225" eaLnBrk="0" fontAlgn="base" hangingPunct="0">
              <a:lnSpc>
                <a:spcPct val="150000"/>
              </a:lnSpc>
              <a:spcBef>
                <a:spcPct val="0"/>
              </a:spcBef>
              <a:spcAft>
                <a:spcPct val="0"/>
              </a:spcAft>
              <a:buClrTx/>
              <a:buSzTx/>
            </a:pPr>
            <a:r>
              <a:rPr lang="en-US" dirty="0">
                <a:hlinkClick r:id="rId3"/>
              </a:rPr>
              <a:t>https://social.technet.microsoft.com/wiki/contents/articles/4995.sql-server-columnstore-performance-tuning.aspx</a:t>
            </a:r>
            <a:endParaRPr lang="en-US" alt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6907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Point-lookup queries, row store will perform better here.  ·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err="1">
                <a:solidFill>
                  <a:schemeClr val="tx1"/>
                </a:solidFill>
              </a:rPr>
              <a:t>Columnstore</a:t>
            </a:r>
            <a:r>
              <a:rPr lang="en-US" altLang="en-US" sz="1200" dirty="0">
                <a:solidFill>
                  <a:schemeClr val="tx1"/>
                </a:solidFill>
              </a:rPr>
              <a:t> tables allow SQL Server to perform joins in batch mode which is much faster as opposed to row mode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Use CTAS to convert to CCI instead of CREATE COLUMNSTORE INDEX. The latter will be done serially across distributions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Select * is not ideal for CCI because you can't do any segment elimination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Selecting a range is not ideal for cci, because </a:t>
            </a:r>
            <a:r>
              <a:rPr lang="en-US" altLang="en-US" sz="1200" dirty="0" err="1">
                <a:solidFill>
                  <a:schemeClr val="tx1"/>
                </a:solidFill>
              </a:rPr>
              <a:t>rowstore</a:t>
            </a:r>
            <a:r>
              <a:rPr lang="en-US" altLang="en-US" sz="1200" dirty="0">
                <a:solidFill>
                  <a:schemeClr val="tx1"/>
                </a:solidFill>
              </a:rPr>
              <a:t> can just read that range of data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High number of partitions should be evaluated carefully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You have to load more </a:t>
            </a:r>
            <a:r>
              <a:rPr lang="en-US" altLang="en-US" sz="1200" dirty="0" err="1">
                <a:solidFill>
                  <a:schemeClr val="tx1"/>
                </a:solidFill>
              </a:rPr>
              <a:t>rowgroups</a:t>
            </a:r>
            <a:r>
              <a:rPr lang="en-US" altLang="en-US" sz="1200" dirty="0">
                <a:solidFill>
                  <a:schemeClr val="tx1"/>
                </a:solidFill>
              </a:rPr>
              <a:t> into memory and you are less likely to get your ideal number of rows (1 million) into each </a:t>
            </a:r>
            <a:r>
              <a:rPr lang="en-US" altLang="en-US" sz="1200" dirty="0" err="1">
                <a:solidFill>
                  <a:schemeClr val="tx1"/>
                </a:solidFill>
              </a:rPr>
              <a:t>rowgroup</a:t>
            </a:r>
            <a:r>
              <a:rPr lang="en-US" altLang="en-US" sz="1200" dirty="0">
                <a:solidFill>
                  <a:schemeClr val="tx1"/>
                </a:solidFill>
              </a:rPr>
              <a:t>. </a:t>
            </a:r>
          </a:p>
          <a:p>
            <a:pPr marL="171450" indent="-171450" defTabSz="914225" eaLnBrk="0" fontAlgn="base" hangingPunct="0">
              <a:lnSpc>
                <a:spcPct val="150000"/>
              </a:lnSpc>
              <a:spcBef>
                <a:spcPct val="0"/>
              </a:spcBef>
              <a:spcAft>
                <a:spcPct val="0"/>
              </a:spcAft>
              <a:buClrTx/>
              <a:buSzTx/>
              <a:buFont typeface="Arial" panose="020B0604020202020204" pitchFamily="34" charset="0"/>
              <a:buChar char="•"/>
            </a:pPr>
            <a:r>
              <a:rPr lang="en-US" altLang="en-US" sz="1200" dirty="0">
                <a:solidFill>
                  <a:schemeClr val="tx1"/>
                </a:solidFill>
              </a:rPr>
              <a:t>Leftover rows that haven't made it into a compressed </a:t>
            </a:r>
            <a:r>
              <a:rPr lang="en-US" altLang="en-US" sz="1200" dirty="0" err="1">
                <a:solidFill>
                  <a:schemeClr val="tx1"/>
                </a:solidFill>
              </a:rPr>
              <a:t>rowgroup</a:t>
            </a:r>
            <a:r>
              <a:rPr lang="en-US" altLang="en-US" sz="1200" dirty="0">
                <a:solidFill>
                  <a:schemeClr val="tx1"/>
                </a:solidFill>
              </a:rPr>
              <a:t> may need to be compressed - see attached case study.</a:t>
            </a:r>
          </a:p>
          <a:p>
            <a:endParaRPr lang="en-US" dirty="0"/>
          </a:p>
          <a:p>
            <a:endParaRPr lang="en-US" dirty="0"/>
          </a:p>
          <a:p>
            <a:pPr marL="0" marR="0" lvl="0" indent="0" algn="l" defTabSz="914225" rtl="0" eaLnBrk="0" fontAlgn="base" latinLnBrk="0" hangingPunct="0">
              <a:lnSpc>
                <a:spcPct val="150000"/>
              </a:lnSpc>
              <a:spcBef>
                <a:spcPct val="0"/>
              </a:spcBef>
              <a:spcAft>
                <a:spcPct val="0"/>
              </a:spcAft>
              <a:buClrTx/>
              <a:buSzTx/>
              <a:buFontTx/>
              <a:buNone/>
              <a:tabLst/>
              <a:defRPr/>
            </a:pPr>
            <a:r>
              <a:rPr lang="en-US" b="0" i="0" dirty="0">
                <a:solidFill>
                  <a:srgbClr val="707070"/>
                </a:solidFill>
                <a:effectLst/>
                <a:latin typeface="Segoe UI Light" panose="020B0502040204020203" pitchFamily="34" charset="0"/>
              </a:rPr>
              <a:t>SQL Server Columnstore Performance Tuning</a:t>
            </a:r>
          </a:p>
          <a:p>
            <a:pPr defTabSz="914225" eaLnBrk="0" fontAlgn="base" hangingPunct="0">
              <a:lnSpc>
                <a:spcPct val="150000"/>
              </a:lnSpc>
              <a:spcBef>
                <a:spcPct val="0"/>
              </a:spcBef>
              <a:spcAft>
                <a:spcPct val="0"/>
              </a:spcAft>
              <a:buClrTx/>
              <a:buSzTx/>
            </a:pPr>
            <a:r>
              <a:rPr lang="en-US" dirty="0">
                <a:hlinkClick r:id="rId3"/>
              </a:rPr>
              <a:t>https://social.technet.microsoft.com/wiki/contents/articles/4995.sql-server-columnstore-performance-tuning.aspx</a:t>
            </a:r>
            <a:endParaRPr lang="en-US" alt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6907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4825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4/19/2022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62320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39</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4/19/2022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40</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4/19/2022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Heap – the rows are stored in the order they are inserted.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Clustered index - </a:t>
            </a:r>
            <a:r>
              <a:rPr lang="en-US" b="0" i="0" dirty="0">
                <a:solidFill>
                  <a:srgbClr val="171717"/>
                </a:solidFill>
                <a:effectLst/>
                <a:latin typeface="Segoe UI" panose="020B0502040204020203" pitchFamily="34" charset="0"/>
              </a:rPr>
              <a:t>may outperform clustered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tables when a single row needs to be quickly retrieved. For queries where a single or very few row lookup is required to perform with extreme speed, consider a cluster index or </a:t>
            </a:r>
            <a:r>
              <a:rPr lang="en-US" b="0" i="0" dirty="0" err="1">
                <a:solidFill>
                  <a:srgbClr val="171717"/>
                </a:solidFill>
                <a:effectLst/>
                <a:latin typeface="Segoe UI" panose="020B0502040204020203" pitchFamily="34" charset="0"/>
              </a:rPr>
              <a:t>nonclustered</a:t>
            </a:r>
            <a:r>
              <a:rPr lang="en-US" b="0" i="0" dirty="0">
                <a:solidFill>
                  <a:srgbClr val="171717"/>
                </a:solidFill>
                <a:effectLst/>
                <a:latin typeface="Segoe UI" panose="020B0502040204020203" pitchFamily="34" charset="0"/>
              </a:rPr>
              <a:t> secondary index.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disadvantage to using a clustered index is that only queries that benefit are the ones that use a highly selective filter on the clustered index column.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To improve filter on other columns a </a:t>
            </a:r>
            <a:r>
              <a:rPr lang="en-US" b="0" i="0" dirty="0" err="1">
                <a:solidFill>
                  <a:srgbClr val="171717"/>
                </a:solidFill>
                <a:effectLst/>
                <a:latin typeface="Segoe UI" panose="020B0502040204020203" pitchFamily="34" charset="0"/>
              </a:rPr>
              <a:t>nonclustered</a:t>
            </a:r>
            <a:r>
              <a:rPr lang="en-US" b="0" i="0" dirty="0">
                <a:solidFill>
                  <a:srgbClr val="171717"/>
                </a:solidFill>
                <a:effectLst/>
                <a:latin typeface="Segoe UI" panose="020B0502040204020203" pitchFamily="34" charset="0"/>
              </a:rPr>
              <a:t> index can be added to other columns. However, each index which is added to a table adds both space and processing time to loads.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Clustered and </a:t>
            </a:r>
            <a:r>
              <a:rPr lang="en-US" b="1" i="0" dirty="0" err="1">
                <a:solidFill>
                  <a:srgbClr val="171717"/>
                </a:solidFill>
                <a:effectLst/>
                <a:latin typeface="Segoe UI" panose="020B0502040204020203" pitchFamily="34" charset="0"/>
              </a:rPr>
              <a:t>Nonclustered</a:t>
            </a:r>
            <a:r>
              <a:rPr lang="en-US" b="1" i="0" dirty="0">
                <a:solidFill>
                  <a:srgbClr val="171717"/>
                </a:solidFill>
                <a:effectLst/>
                <a:latin typeface="Segoe UI" panose="020B0502040204020203" pitchFamily="34" charset="0"/>
              </a:rPr>
              <a:t> Indexes Described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https://docs.microsoft.com/en-us/sql/relational-databases/indexes/clustered-and-nonclustered-indexes-described?view=sql-server-ver15</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Indexing tables in Synapse SQL pool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https://docs.microsoft.com/en-us/azure/synapse-analytics/sql-data-warehouse/sql-data-warehouse-tables-index</a:t>
            </a:r>
            <a:endParaRPr lang="en-GB" dirty="0"/>
          </a:p>
        </p:txBody>
      </p:sp>
      <p:sp>
        <p:nvSpPr>
          <p:cNvPr id="4" name="Slide Number Placeholder 3"/>
          <p:cNvSpPr>
            <a:spLocks noGrp="1"/>
          </p:cNvSpPr>
          <p:nvPr>
            <p:ph type="sldNum" sz="quarter" idx="10"/>
          </p:nvPr>
        </p:nvSpPr>
        <p:spPr/>
        <p:txBody>
          <a:bodyPr/>
          <a:lstStyle/>
          <a:p>
            <a:fld id="{AF5C5AB6-1F1D-442D-AECA-F6C5D7A8D5FD}" type="slidenum">
              <a:rPr lang="en-GB" smtClean="0"/>
              <a:t>4</a:t>
            </a:fld>
            <a:endParaRPr lang="en-GB"/>
          </a:p>
        </p:txBody>
      </p:sp>
    </p:spTree>
    <p:extLst>
      <p:ext uri="{BB962C8B-B14F-4D97-AF65-F5344CB8AC3E}">
        <p14:creationId xmlns:p14="http://schemas.microsoft.com/office/powerpoint/2010/main" val="347764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The pages are append only. When you rebuild a table it gets rid of the fragmentation.</a:t>
            </a:r>
          </a:p>
          <a:p>
            <a:endParaRPr lang="en-GB" dirty="0"/>
          </a:p>
          <a:p>
            <a:endParaRPr lang="en-GB" dirty="0"/>
          </a:p>
          <a:p>
            <a:r>
              <a:rPr lang="en-US" dirty="0">
                <a:hlinkClick r:id="rId3"/>
              </a:rPr>
              <a:t>https://docs.microsoft.com/en-us/sql/relational-databases/sql-server-index-design-guide?view=sql-server-ver15</a:t>
            </a:r>
            <a:endParaRPr lang="en-GB" dirty="0"/>
          </a:p>
        </p:txBody>
      </p:sp>
      <p:sp>
        <p:nvSpPr>
          <p:cNvPr id="4" name="Slide Number Placeholder 3"/>
          <p:cNvSpPr>
            <a:spLocks noGrp="1"/>
          </p:cNvSpPr>
          <p:nvPr>
            <p:ph type="sldNum" sz="quarter" idx="10"/>
          </p:nvPr>
        </p:nvSpPr>
        <p:spPr/>
        <p:txBody>
          <a:bodyPr/>
          <a:lstStyle/>
          <a:p>
            <a:fld id="{AF5C5AB6-1F1D-442D-AECA-F6C5D7A8D5FD}" type="slidenum">
              <a:rPr lang="en-GB" smtClean="0"/>
              <a:t>5</a:t>
            </a:fld>
            <a:endParaRPr lang="en-GB"/>
          </a:p>
        </p:txBody>
      </p:sp>
    </p:spTree>
    <p:extLst>
      <p:ext uri="{BB962C8B-B14F-4D97-AF65-F5344CB8AC3E}">
        <p14:creationId xmlns:p14="http://schemas.microsoft.com/office/powerpoint/2010/main" val="221080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SQL Server Index Architecture and Design Guide</a:t>
            </a:r>
          </a:p>
          <a:p>
            <a:endParaRPr lang="en-US" dirty="0">
              <a:hlinkClick r:id="rId3"/>
            </a:endParaRPr>
          </a:p>
          <a:p>
            <a:r>
              <a:rPr lang="en-US" dirty="0">
                <a:hlinkClick r:id="rId3"/>
              </a:rPr>
              <a:t>https://docs.microsoft.com/en-us/sql/relational-databases/sql-server-index-design-guide?view=sql-server-ver15</a:t>
            </a:r>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6</a:t>
            </a:fld>
            <a:endParaRPr lang="en-US"/>
          </a:p>
        </p:txBody>
      </p:sp>
    </p:spTree>
    <p:extLst>
      <p:ext uri="{BB962C8B-B14F-4D97-AF65-F5344CB8AC3E}">
        <p14:creationId xmlns:p14="http://schemas.microsoft.com/office/powerpoint/2010/main" val="209662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They only call it an index because it stores the data at the base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By default, Synapse SQL pool creates a clustered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index when no index options are specified on a table.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Clustered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tables offer both the highest level of data compression as well as the best overall query performance.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Clustered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tables will generally outperform clustered index or heap tables and are usually the best choice for large tables. For these reasons, clustered </a:t>
            </a:r>
            <a:r>
              <a:rPr lang="en-US" b="0" i="0" dirty="0" err="1">
                <a:solidFill>
                  <a:srgbClr val="171717"/>
                </a:solidFill>
                <a:effectLst/>
                <a:latin typeface="Segoe UI" panose="020B0502040204020203" pitchFamily="34" charset="0"/>
              </a:rPr>
              <a:t>columnstore</a:t>
            </a:r>
            <a:r>
              <a:rPr lang="en-US" b="0" i="0" dirty="0">
                <a:solidFill>
                  <a:srgbClr val="171717"/>
                </a:solidFill>
                <a:effectLst/>
                <a:latin typeface="Segoe UI" panose="020B0502040204020203" pitchFamily="34" charset="0"/>
              </a:rPr>
              <a:t> is the best place to start when you are unsure of how to index your table.</a:t>
            </a:r>
            <a:endParaRPr lang="en-US" dirty="0"/>
          </a:p>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7480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partition aligned row groups.  If you have a partition, you will get a</a:t>
            </a:r>
            <a:r>
              <a:rPr lang="en-US" baseline="0" dirty="0"/>
              <a:t> </a:t>
            </a:r>
            <a:r>
              <a:rPr lang="en-US" baseline="0" dirty="0" err="1"/>
              <a:t>rowgroup</a:t>
            </a:r>
            <a:r>
              <a:rPr lang="en-US" baseline="0" dirty="0"/>
              <a:t> per partition.</a:t>
            </a:r>
          </a:p>
          <a:p>
            <a:r>
              <a:rPr lang="en-US" baseline="0" dirty="0"/>
              <a:t>If the partitions are too small, then you won’t have very many rowgroups in each partition and performance will slow.</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Columnstore indexes: Overview</a:t>
            </a:r>
          </a:p>
          <a:p>
            <a:endParaRPr lang="en-US" baseline="0" dirty="0"/>
          </a:p>
          <a:p>
            <a:r>
              <a:rPr lang="en-US" dirty="0">
                <a:hlinkClick r:id="rId3"/>
              </a:rPr>
              <a:t>https://docs.microsoft.com/en-us/sql/relational-databases/indexes/columnstore-indexes-overview?view=sql-server-ver15</a:t>
            </a:r>
            <a:endParaRPr lang="en-US" dirty="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66879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ooter Placeholder 10"/>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2014 Microsoft Corporation  Microsoft Confidential</a:t>
            </a:r>
          </a:p>
        </p:txBody>
      </p:sp>
      <p:sp>
        <p:nvSpPr>
          <p:cNvPr id="16" name="Slide Image Placeholder 15"/>
          <p:cNvSpPr>
            <a:spLocks noGrp="1" noRot="1" noChangeAspect="1"/>
          </p:cNvSpPr>
          <p:nvPr>
            <p:ph type="sldImg"/>
          </p:nvPr>
        </p:nvSpPr>
        <p:spPr/>
      </p:sp>
      <p:sp>
        <p:nvSpPr>
          <p:cNvPr id="17" name="Notes Placeholder 16"/>
          <p:cNvSpPr>
            <a:spLocks noGrp="1"/>
          </p:cNvSpPr>
          <p:nvPr>
            <p:ph type="body" idx="1"/>
          </p:nvPr>
        </p:nvSpPr>
        <p:spPr/>
        <p:txBody>
          <a:bodyPr/>
          <a:lstStyle/>
          <a:p>
            <a:r>
              <a:rPr lang="en-GB" dirty="0"/>
              <a:t>For high performance and high compression rates, the columnstore index slices the table into groups of rows, called row groups, and then compresses each row group in a column-wise manner. The number of rows in the row group must be large enough to improve compression rates, and small enough to benefit from in-memory operations.</a:t>
            </a:r>
          </a:p>
          <a:p>
            <a:endParaRPr lang="en-GB" dirty="0"/>
          </a:p>
          <a:p>
            <a:r>
              <a:rPr lang="en-GB" dirty="0"/>
              <a:t>A rowgroup is a group of rows that are compressed into columnstore format at the same time. </a:t>
            </a:r>
          </a:p>
          <a:p>
            <a:endParaRPr lang="en-GB" dirty="0"/>
          </a:p>
          <a:p>
            <a:r>
              <a:rPr lang="en-GB" dirty="0"/>
              <a:t>A column segment is a column of data from within the rowgroup.</a:t>
            </a:r>
          </a:p>
          <a:p>
            <a:endParaRPr lang="en-GB" dirty="0"/>
          </a:p>
          <a:p>
            <a:r>
              <a:rPr lang="en-GB" dirty="0"/>
              <a:t>Each rowgroup contains one column segment for every column in the table. </a:t>
            </a:r>
          </a:p>
          <a:p>
            <a:endParaRPr lang="en-GB" dirty="0"/>
          </a:p>
          <a:p>
            <a:r>
              <a:rPr lang="en-GB" dirty="0"/>
              <a:t>Each column segment is compressed together and stored on physical media. </a:t>
            </a:r>
          </a:p>
          <a:p>
            <a:endParaRPr lang="en-GB" dirty="0"/>
          </a:p>
          <a:p>
            <a:endParaRPr lang="en-GB" dirty="0"/>
          </a:p>
        </p:txBody>
      </p:sp>
    </p:spTree>
    <p:extLst>
      <p:ext uri="{BB962C8B-B14F-4D97-AF65-F5344CB8AC3E}">
        <p14:creationId xmlns:p14="http://schemas.microsoft.com/office/powerpoint/2010/main" val="2190534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5453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7977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46494884"/>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383889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7342673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1236324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8239830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49672811"/>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3240758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7806256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86181624"/>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3992865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876303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5875194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2096439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140278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65812331"/>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86109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3900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610521"/>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943341"/>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336397612"/>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1398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0898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9217764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066772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3748243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55071602"/>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3231208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84545720"/>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2693232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71833408"/>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2072558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1834296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5710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1239254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9574476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869123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604647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932824469"/>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861545175"/>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2052700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4268943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54384131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22844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3273815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347608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30491862"/>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368096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46624254"/>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5823522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17065401"/>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9852674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748049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9716839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3699643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719732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2058345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8628938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0731702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440406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1743065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9785340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2733477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7885388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717472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729497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1724143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683950"/>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826465"/>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00110362"/>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5469850"/>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419154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306788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512" y="299142"/>
            <a:ext cx="10972800" cy="461665"/>
          </a:xfrm>
          <a:prstGeom prst="rect">
            <a:avLst/>
          </a:prstGeom>
        </p:spPr>
        <p:txBody>
          <a:bodyPr/>
          <a:lstStyle/>
          <a:p>
            <a:r>
              <a:rPr lang="en-US"/>
              <a:t>Title Styling</a:t>
            </a:r>
          </a:p>
        </p:txBody>
      </p:sp>
      <p:sp>
        <p:nvSpPr>
          <p:cNvPr id="5" name="Slide Number Placeholder 5"/>
          <p:cNvSpPr>
            <a:spLocks noGrp="1"/>
          </p:cNvSpPr>
          <p:nvPr>
            <p:ph type="sldNum" sz="quarter" idx="4"/>
          </p:nvPr>
        </p:nvSpPr>
        <p:spPr>
          <a:xfrm>
            <a:off x="579513" y="6673685"/>
            <a:ext cx="660458" cy="194684"/>
          </a:xfrm>
          <a:prstGeom prst="rect">
            <a:avLst/>
          </a:prstGeom>
        </p:spPr>
        <p:txBody>
          <a:bodyPr vert="horz" lIns="91440" tIns="0" rIns="91440" bIns="45720" rtlCol="0" anchor="ctr"/>
          <a:lstStyle>
            <a:lvl1pPr algn="l">
              <a:defRPr sz="600" b="0">
                <a:solidFill>
                  <a:schemeClr val="bg1"/>
                </a:solidFill>
              </a:defRPr>
            </a:lvl1pPr>
          </a:lstStyle>
          <a:p>
            <a:pPr defTabSz="685465"/>
            <a:fld id="{D372AB51-BDCC-4F95-83CF-1CBB2D34E9E5}" type="slidenum">
              <a:rPr lang="en-US" smtClean="0">
                <a:solidFill>
                  <a:srgbClr val="FFFFFF"/>
                </a:solidFill>
              </a:rPr>
              <a:pPr defTabSz="685465"/>
              <a:t>‹#›</a:t>
            </a:fld>
            <a:endParaRPr lang="en-US">
              <a:solidFill>
                <a:srgbClr val="FFFFFF"/>
              </a:solidFill>
            </a:endParaRPr>
          </a:p>
        </p:txBody>
      </p:sp>
      <p:sp>
        <p:nvSpPr>
          <p:cNvPr id="8" name="Text Placeholder 2"/>
          <p:cNvSpPr>
            <a:spLocks noGrp="1"/>
          </p:cNvSpPr>
          <p:nvPr>
            <p:ph idx="1" hasCustomPrompt="1"/>
          </p:nvPr>
        </p:nvSpPr>
        <p:spPr>
          <a:xfrm>
            <a:off x="579512" y="1406333"/>
            <a:ext cx="10972800" cy="4621410"/>
          </a:xfrm>
          <a:prstGeom prst="rect">
            <a:avLst/>
          </a:prstGeom>
        </p:spPr>
        <p:txBody>
          <a:bodyPr vert="horz" lIns="91440" tIns="45720" rIns="91440" bIns="45720" rtlCol="0">
            <a:noAutofit/>
          </a:bodyPr>
          <a:lstStyle>
            <a:lvl1pPr marL="0" indent="0">
              <a:buNone/>
              <a:defRPr>
                <a:solidFill>
                  <a:schemeClr val="tx1">
                    <a:lumMod val="75000"/>
                    <a:lumOff val="25000"/>
                  </a:schemeClr>
                </a:solidFill>
                <a:latin typeface="+mn-lt"/>
              </a:defRPr>
            </a:lvl1pPr>
            <a:lvl2pPr marL="257102" indent="-257102">
              <a:buClr>
                <a:schemeClr val="accent4"/>
              </a:buClr>
              <a:buFont typeface="Arial"/>
              <a:buChar char="•"/>
              <a:defRPr>
                <a:solidFill>
                  <a:schemeClr val="tx1">
                    <a:lumMod val="75000"/>
                    <a:lumOff val="25000"/>
                  </a:schemeClr>
                </a:solidFill>
                <a:latin typeface="+mn-lt"/>
              </a:defRPr>
            </a:lvl2pPr>
            <a:lvl3pPr marL="478496" indent="-257102">
              <a:buClr>
                <a:schemeClr val="accent4"/>
              </a:buClr>
              <a:buFont typeface="Arial"/>
              <a:buChar char="•"/>
              <a:defRPr sz="1350" b="0">
                <a:solidFill>
                  <a:schemeClr val="tx1">
                    <a:lumMod val="75000"/>
                    <a:lumOff val="25000"/>
                  </a:schemeClr>
                </a:solidFill>
                <a:latin typeface="+mn-lt"/>
              </a:defRPr>
            </a:lvl3pPr>
            <a:lvl4pPr marL="691559" indent="-257102">
              <a:buClr>
                <a:schemeClr val="accent4"/>
              </a:buClr>
              <a:buFont typeface="Arial"/>
              <a:buChar char="•"/>
              <a:defRPr>
                <a:solidFill>
                  <a:schemeClr val="tx1">
                    <a:lumMod val="75000"/>
                    <a:lumOff val="25000"/>
                  </a:schemeClr>
                </a:solidFill>
                <a:latin typeface="+mn-lt"/>
              </a:defRPr>
            </a:lvl4pPr>
            <a:lvl5pPr marL="891527" indent="-257102">
              <a:buClr>
                <a:schemeClr val="accent4"/>
              </a:buClr>
              <a:buFont typeface="Arial"/>
              <a:buChar char="•"/>
              <a:defRPr>
                <a:solidFill>
                  <a:schemeClr val="tx1">
                    <a:lumMod val="75000"/>
                    <a:lumOff val="25000"/>
                  </a:schemeClr>
                </a:solidFill>
                <a:latin typeface="+mn-lt"/>
              </a:defRPr>
            </a:lvl5pPr>
          </a:lstStyle>
          <a:p>
            <a:pPr marL="221394" lvl="2" indent="-221394">
              <a:buNone/>
            </a:pPr>
            <a:r>
              <a:rPr lang="en-US" sz="1800">
                <a:solidFill>
                  <a:schemeClr val="accent4"/>
                </a:solidFill>
              </a:rPr>
              <a:t>Heading One Style </a:t>
            </a:r>
          </a:p>
          <a:p>
            <a:pPr marL="221394" lvl="2" indent="-221394">
              <a:buNone/>
            </a:pPr>
            <a:r>
              <a:rPr lang="en-US">
                <a:solidFill>
                  <a:schemeClr val="tx1">
                    <a:lumMod val="65000"/>
                    <a:lumOff val="35000"/>
                  </a:schemeClr>
                </a:solidFill>
              </a:rPr>
              <a:t>Body content, 18pt Segoe UI (gray)</a:t>
            </a:r>
          </a:p>
          <a:p>
            <a:pPr marL="221394" lvl="2" indent="-221394">
              <a:buNone/>
            </a:pPr>
            <a:endParaRPr lang="en-US">
              <a:solidFill>
                <a:schemeClr val="tx1">
                  <a:lumMod val="65000"/>
                  <a:lumOff val="35000"/>
                </a:schemeClr>
              </a:solidFill>
            </a:endParaRPr>
          </a:p>
          <a:p>
            <a:pPr marL="221394" lvl="2" indent="-221394">
              <a:buNone/>
            </a:pPr>
            <a:r>
              <a:rPr lang="en-US" sz="1500">
                <a:solidFill>
                  <a:schemeClr val="accent6"/>
                </a:solidFill>
              </a:rPr>
              <a:t>Heading Two Style</a:t>
            </a:r>
          </a:p>
          <a:p>
            <a:pPr marL="221394" lvl="2" indent="-221394">
              <a:buNone/>
            </a:pPr>
            <a:r>
              <a:rPr lang="en-US">
                <a:solidFill>
                  <a:schemeClr val="tx1">
                    <a:lumMod val="65000"/>
                    <a:lumOff val="35000"/>
                  </a:schemeClr>
                </a:solidFill>
              </a:rPr>
              <a:t>Body content, 18pt Segoe UI (gray)</a:t>
            </a:r>
          </a:p>
          <a:p>
            <a:pPr marL="221394" lvl="2" indent="-221394">
              <a:buNone/>
            </a:pPr>
            <a:endParaRPr lang="en-US" sz="1500">
              <a:solidFill>
                <a:schemeClr val="accent3"/>
              </a:solidFill>
            </a:endParaRPr>
          </a:p>
          <a:p>
            <a:pPr marL="221394" lvl="2" indent="-221394">
              <a:buNone/>
            </a:pPr>
            <a:r>
              <a:rPr lang="en-US" b="1">
                <a:solidFill>
                  <a:schemeClr val="accent1"/>
                </a:solidFill>
              </a:rPr>
              <a:t>HEADING THREE STYLE</a:t>
            </a:r>
          </a:p>
          <a:p>
            <a:pPr marL="221394" lvl="2" indent="-221394">
              <a:buNone/>
            </a:pPr>
            <a:r>
              <a:rPr lang="en-US">
                <a:solidFill>
                  <a:schemeClr val="tx1">
                    <a:lumMod val="65000"/>
                    <a:lumOff val="35000"/>
                  </a:schemeClr>
                </a:solidFill>
              </a:rPr>
              <a:t>Body content, 18pt Segoe UI (gray)</a:t>
            </a:r>
          </a:p>
          <a:p>
            <a:pPr marL="0" indent="0">
              <a:buNone/>
            </a:pPr>
            <a:endParaRPr lang="en-US"/>
          </a:p>
        </p:txBody>
      </p:sp>
    </p:spTree>
    <p:extLst>
      <p:ext uri="{BB962C8B-B14F-4D97-AF65-F5344CB8AC3E}">
        <p14:creationId xmlns:p14="http://schemas.microsoft.com/office/powerpoint/2010/main" val="93238432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1"/>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a:t>Click to edit slide content</a:t>
            </a:r>
          </a:p>
        </p:txBody>
      </p:sp>
    </p:spTree>
    <p:extLst>
      <p:ext uri="{BB962C8B-B14F-4D97-AF65-F5344CB8AC3E}">
        <p14:creationId xmlns:p14="http://schemas.microsoft.com/office/powerpoint/2010/main" val="3424539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8510027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1563519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0300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38732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780693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2832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539989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5420485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75374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95710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92408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030588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9991455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896336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3546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146991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719324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8272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6708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98481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380339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7413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40952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5819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589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8674377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921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5681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070031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0748117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649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214341192"/>
      </p:ext>
    </p:extLst>
  </p:cSld>
  <p:clrMapOvr>
    <a:masterClrMapping/>
  </p:clrMapOvr>
  <p:transition>
    <p:fade/>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30196784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6984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76984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6308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836341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54958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27718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380883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402792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7028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324848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548168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902624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506425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838348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396002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11792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2106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748000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39429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9643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090376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229692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7519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2503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92037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3918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1960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499123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6608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4254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88168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90417577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97017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81923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42139937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5202589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4688248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7636814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50828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4349381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6774154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352497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02526478"/>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4696245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0306363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254047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22738256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141647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95826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624593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131787109"/>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96002554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18181109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89627071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6024000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8004603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0699978"/>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489733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536190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1272252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theme" Target="../theme/theme2.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9" Type="http://schemas.openxmlformats.org/officeDocument/2006/relationships/slideLayout" Target="../slideLayouts/slideLayout115.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42" Type="http://schemas.openxmlformats.org/officeDocument/2006/relationships/slideLayout" Target="../slideLayouts/slideLayout118.xml"/><Relationship Id="rId47" Type="http://schemas.openxmlformats.org/officeDocument/2006/relationships/tags" Target="../tags/tag6.xml"/><Relationship Id="rId7" Type="http://schemas.openxmlformats.org/officeDocument/2006/relationships/slideLayout" Target="../slideLayouts/slideLayout8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9" Type="http://schemas.openxmlformats.org/officeDocument/2006/relationships/slideLayout" Target="../slideLayouts/slideLayout105.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37" Type="http://schemas.openxmlformats.org/officeDocument/2006/relationships/slideLayout" Target="../slideLayouts/slideLayout113.xml"/><Relationship Id="rId40" Type="http://schemas.openxmlformats.org/officeDocument/2006/relationships/slideLayout" Target="../slideLayouts/slideLayout116.xml"/><Relationship Id="rId45" Type="http://schemas.openxmlformats.org/officeDocument/2006/relationships/theme" Target="../theme/theme3.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slideLayout" Target="../slideLayouts/slideLayout112.xml"/><Relationship Id="rId49" Type="http://schemas.openxmlformats.org/officeDocument/2006/relationships/image" Target="../media/image1.emf"/><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4" Type="http://schemas.openxmlformats.org/officeDocument/2006/relationships/slideLayout" Target="../slideLayouts/slideLayout120.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 Id="rId43" Type="http://schemas.openxmlformats.org/officeDocument/2006/relationships/slideLayout" Target="../slideLayouts/slideLayout119.xml"/><Relationship Id="rId48" Type="http://schemas.openxmlformats.org/officeDocument/2006/relationships/tags" Target="../tags/tag7.xml"/><Relationship Id="rId8" Type="http://schemas.openxmlformats.org/officeDocument/2006/relationships/slideLayout" Target="../slideLayouts/slideLayout84.xml"/><Relationship Id="rId3" Type="http://schemas.openxmlformats.org/officeDocument/2006/relationships/slideLayout" Target="../slideLayouts/slideLayout79.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38" Type="http://schemas.openxmlformats.org/officeDocument/2006/relationships/slideLayout" Target="../slideLayouts/slideLayout114.xml"/><Relationship Id="rId46" Type="http://schemas.openxmlformats.org/officeDocument/2006/relationships/tags" Target="../tags/tag5.xml"/><Relationship Id="rId20" Type="http://schemas.openxmlformats.org/officeDocument/2006/relationships/slideLayout" Target="../slideLayouts/slideLayout96.xml"/><Relationship Id="rId41" Type="http://schemas.openxmlformats.org/officeDocument/2006/relationships/slideLayout" Target="../slideLayouts/slideLayout117.xml"/><Relationship Id="rId1" Type="http://schemas.openxmlformats.org/officeDocument/2006/relationships/slideLayout" Target="../slideLayouts/slideLayout77.xml"/><Relationship Id="rId6" Type="http://schemas.openxmlformats.org/officeDocument/2006/relationships/slideLayout" Target="../slideLayouts/slideLayout8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9" Type="http://schemas.openxmlformats.org/officeDocument/2006/relationships/slideLayout" Target="../slideLayouts/slideLayout159.xml"/><Relationship Id="rId21" Type="http://schemas.openxmlformats.org/officeDocument/2006/relationships/slideLayout" Target="../slideLayouts/slideLayout141.xml"/><Relationship Id="rId34" Type="http://schemas.openxmlformats.org/officeDocument/2006/relationships/slideLayout" Target="../slideLayouts/slideLayout154.xml"/><Relationship Id="rId42" Type="http://schemas.openxmlformats.org/officeDocument/2006/relationships/slideLayout" Target="../slideLayouts/slideLayout162.xml"/><Relationship Id="rId47" Type="http://schemas.openxmlformats.org/officeDocument/2006/relationships/slideLayout" Target="../slideLayouts/slideLayout167.xml"/><Relationship Id="rId50" Type="http://schemas.openxmlformats.org/officeDocument/2006/relationships/tags" Target="../tags/tag9.xml"/><Relationship Id="rId7" Type="http://schemas.openxmlformats.org/officeDocument/2006/relationships/slideLayout" Target="../slideLayouts/slideLayout127.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9" Type="http://schemas.openxmlformats.org/officeDocument/2006/relationships/slideLayout" Target="../slideLayouts/slideLayout149.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32" Type="http://schemas.openxmlformats.org/officeDocument/2006/relationships/slideLayout" Target="../slideLayouts/slideLayout152.xml"/><Relationship Id="rId37" Type="http://schemas.openxmlformats.org/officeDocument/2006/relationships/slideLayout" Target="../slideLayouts/slideLayout157.xml"/><Relationship Id="rId40" Type="http://schemas.openxmlformats.org/officeDocument/2006/relationships/slideLayout" Target="../slideLayouts/slideLayout160.xml"/><Relationship Id="rId45" Type="http://schemas.openxmlformats.org/officeDocument/2006/relationships/slideLayout" Target="../slideLayouts/slideLayout165.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36" Type="http://schemas.openxmlformats.org/officeDocument/2006/relationships/slideLayout" Target="../slideLayouts/slideLayout156.xml"/><Relationship Id="rId49" Type="http://schemas.openxmlformats.org/officeDocument/2006/relationships/tags" Target="../tags/tag8.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31" Type="http://schemas.openxmlformats.org/officeDocument/2006/relationships/slideLayout" Target="../slideLayouts/slideLayout151.xml"/><Relationship Id="rId44" Type="http://schemas.openxmlformats.org/officeDocument/2006/relationships/slideLayout" Target="../slideLayouts/slideLayout164.xml"/><Relationship Id="rId52" Type="http://schemas.openxmlformats.org/officeDocument/2006/relationships/image" Target="../media/image1.emf"/><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slideLayout" Target="../slideLayouts/slideLayout150.xml"/><Relationship Id="rId35" Type="http://schemas.openxmlformats.org/officeDocument/2006/relationships/slideLayout" Target="../slideLayouts/slideLayout155.xml"/><Relationship Id="rId43" Type="http://schemas.openxmlformats.org/officeDocument/2006/relationships/slideLayout" Target="../slideLayouts/slideLayout163.xml"/><Relationship Id="rId48" Type="http://schemas.openxmlformats.org/officeDocument/2006/relationships/theme" Target="../theme/theme4.xml"/><Relationship Id="rId8" Type="http://schemas.openxmlformats.org/officeDocument/2006/relationships/slideLayout" Target="../slideLayouts/slideLayout128.xml"/><Relationship Id="rId51" Type="http://schemas.openxmlformats.org/officeDocument/2006/relationships/tags" Target="../tags/tag10.xml"/><Relationship Id="rId3" Type="http://schemas.openxmlformats.org/officeDocument/2006/relationships/slideLayout" Target="../slideLayouts/slideLayout123.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33" Type="http://schemas.openxmlformats.org/officeDocument/2006/relationships/slideLayout" Target="../slideLayouts/slideLayout153.xml"/><Relationship Id="rId38" Type="http://schemas.openxmlformats.org/officeDocument/2006/relationships/slideLayout" Target="../slideLayouts/slideLayout158.xml"/><Relationship Id="rId46" Type="http://schemas.openxmlformats.org/officeDocument/2006/relationships/slideLayout" Target="../slideLayouts/slideLayout166.xml"/><Relationship Id="rId20" Type="http://schemas.openxmlformats.org/officeDocument/2006/relationships/slideLayout" Target="../slideLayouts/slideLayout140.xml"/><Relationship Id="rId41" Type="http://schemas.openxmlformats.org/officeDocument/2006/relationships/slideLayout" Target="../slideLayouts/slideLayout161.xml"/><Relationship Id="rId1" Type="http://schemas.openxmlformats.org/officeDocument/2006/relationships/slideLayout" Target="../slideLayouts/slideLayout121.xml"/><Relationship Id="rId6"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6"/>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52714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90" r:id="rId45"/>
    <p:sldLayoutId id="2147483792" r:id="rId46"/>
    <p:sldLayoutId id="2147483795" r:id="rId47"/>
    <p:sldLayoutId id="2147483797" r:id="rId48"/>
    <p:sldLayoutId id="2147483802" r:id="rId49"/>
    <p:sldLayoutId id="2147483805" r:id="rId50"/>
    <p:sldLayoutId id="2147483806" r:id="rId51"/>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48303896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 id="2147483874" r:id="rId19"/>
    <p:sldLayoutId id="2147483875" r:id="rId20"/>
    <p:sldLayoutId id="2147483876" r:id="rId21"/>
    <p:sldLayoutId id="2147483877" r:id="rId22"/>
    <p:sldLayoutId id="2147483878" r:id="rId23"/>
    <p:sldLayoutId id="2147483879" r:id="rId24"/>
    <p:sldLayoutId id="2147483880"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2207047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 id="2147483912" r:id="rId31"/>
    <p:sldLayoutId id="2147483913" r:id="rId32"/>
    <p:sldLayoutId id="2147483914" r:id="rId33"/>
    <p:sldLayoutId id="2147483915" r:id="rId34"/>
    <p:sldLayoutId id="2147483916" r:id="rId35"/>
    <p:sldLayoutId id="2147483917" r:id="rId36"/>
    <p:sldLayoutId id="2147483918" r:id="rId37"/>
    <p:sldLayoutId id="2147483919" r:id="rId38"/>
    <p:sldLayoutId id="2147483920" r:id="rId39"/>
    <p:sldLayoutId id="2147483921" r:id="rId40"/>
    <p:sldLayoutId id="2147483922" r:id="rId41"/>
    <p:sldLayoutId id="2147483923" r:id="rId42"/>
    <p:sldLayoutId id="2147483924" r:id="rId43"/>
    <p:sldLayoutId id="2147483925"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63479362"/>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 id="2147483944" r:id="rId18"/>
    <p:sldLayoutId id="2147483945" r:id="rId19"/>
    <p:sldLayoutId id="2147483946" r:id="rId20"/>
    <p:sldLayoutId id="2147483947" r:id="rId21"/>
    <p:sldLayoutId id="2147483948" r:id="rId22"/>
    <p:sldLayoutId id="2147483949" r:id="rId23"/>
    <p:sldLayoutId id="2147483950" r:id="rId24"/>
    <p:sldLayoutId id="2147483951" r:id="rId25"/>
    <p:sldLayoutId id="2147483952" r:id="rId26"/>
    <p:sldLayoutId id="2147483953" r:id="rId27"/>
    <p:sldLayoutId id="2147483954" r:id="rId28"/>
    <p:sldLayoutId id="2147483955" r:id="rId29"/>
    <p:sldLayoutId id="2147483956" r:id="rId30"/>
    <p:sldLayoutId id="2147483957" r:id="rId31"/>
    <p:sldLayoutId id="2147483958" r:id="rId32"/>
    <p:sldLayoutId id="2147483959" r:id="rId33"/>
    <p:sldLayoutId id="2147483960" r:id="rId34"/>
    <p:sldLayoutId id="2147483961" r:id="rId35"/>
    <p:sldLayoutId id="2147483962" r:id="rId36"/>
    <p:sldLayoutId id="2147483963" r:id="rId37"/>
    <p:sldLayoutId id="2147483964" r:id="rId38"/>
    <p:sldLayoutId id="2147483965" r:id="rId39"/>
    <p:sldLayoutId id="2147483966" r:id="rId40"/>
    <p:sldLayoutId id="2147483967" r:id="rId41"/>
    <p:sldLayoutId id="2147483968" r:id="rId42"/>
    <p:sldLayoutId id="2147483969" r:id="rId43"/>
    <p:sldLayoutId id="2147483970" r:id="rId44"/>
    <p:sldLayoutId id="2147483971" r:id="rId45"/>
    <p:sldLayoutId id="2147483972" r:id="rId46"/>
    <p:sldLayoutId id="2147483973" r:id="rId47"/>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7" Type="http://schemas.microsoft.com/office/2007/relationships/hdphoto" Target="../media/hdphoto1.wdp"/><Relationship Id="rId2" Type="http://schemas.openxmlformats.org/officeDocument/2006/relationships/customXml" Target="../../customXml/item17.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3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4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4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7.xml"/><Relationship Id="rId7" Type="http://schemas.openxmlformats.org/officeDocument/2006/relationships/diagramColors" Target="../diagrams/colors5.xml"/><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4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4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4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4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9.xml"/><Relationship Id="rId1" Type="http://schemas.openxmlformats.org/officeDocument/2006/relationships/slideLayout" Target="../slideLayouts/slideLayout4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5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2.xml"/><Relationship Id="rId1" Type="http://schemas.openxmlformats.org/officeDocument/2006/relationships/slideLayout" Target="../slideLayouts/slideLayout4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5.xml"/><Relationship Id="rId1" Type="http://schemas.openxmlformats.org/officeDocument/2006/relationships/slideLayout" Target="../slideLayouts/slideLayout4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6.xml"/><Relationship Id="rId1" Type="http://schemas.openxmlformats.org/officeDocument/2006/relationships/slideLayout" Target="../slideLayouts/slideLayout5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0.xml"/><Relationship Id="rId1" Type="http://schemas.openxmlformats.org/officeDocument/2006/relationships/tags" Target="../tags/tag15.xml"/><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3.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custDataLst>
              <p:custData r:id="rId2"/>
            </p:custDataLst>
          </p:nvPr>
        </p:nvSpPr>
        <p:spPr/>
        <p:txBody>
          <a:bodyPr/>
          <a:lstStyle/>
          <a:p>
            <a:r>
              <a:rPr lang="en-US" dirty="0"/>
              <a:t>Azure Synapse: Performance Tuning and Optimization</a:t>
            </a:r>
          </a:p>
        </p:txBody>
      </p:sp>
      <p:pic>
        <p:nvPicPr>
          <p:cNvPr id="148" name="Ofc17_Amelia_006" descr="Young, small business female with journal in modern workplace. ">
            <a:extLst>
              <a:ext uri="{FF2B5EF4-FFF2-40B4-BE49-F238E27FC236}">
                <a16:creationId xmlns:a16="http://schemas.microsoft.com/office/drawing/2014/main" id="{73B1218B-F53A-4144-81D3-6E72572D50BE}"/>
              </a:ext>
            </a:extLst>
          </p:cNvPr>
          <p:cNvPicPr>
            <a:picLocks noGrp="1" noChangeAspect="1"/>
          </p:cNvPicPr>
          <p:nvPr>
            <p:ph type="pic" sz="quarter" idx="17"/>
            <p:custDataLst>
              <p:tags r:id="rId3"/>
            </p:custDataLst>
          </p:nvPr>
        </p:nvPicPr>
        <p:blipFill rotWithShape="1">
          <a:blip r:embed="rId6" cstate="screen">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a:ext>
            </a:extLst>
          </a:blip>
          <a:srcRect/>
          <a:stretch/>
        </p:blipFill>
        <p:spPr/>
      </p:pic>
      <p:graphicFrame>
        <p:nvGraphicFramePr>
          <p:cNvPr id="132" name="Table 132" descr="learn how to code">
            <a:extLst>
              <a:ext uri="{FF2B5EF4-FFF2-40B4-BE49-F238E27FC236}">
                <a16:creationId xmlns:a16="http://schemas.microsoft.com/office/drawing/2014/main" id="{602854A3-B709-4893-A7A7-ECA5177FAE28}"/>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560759994"/>
              </p:ext>
            </p:extLst>
          </p:nvPr>
        </p:nvGraphicFramePr>
        <p:xfrm>
          <a:off x="6852602" y="2119594"/>
          <a:ext cx="3820159" cy="2661493"/>
        </p:xfrm>
        <a:graphic>
          <a:graphicData uri="http://schemas.openxmlformats.org/drawingml/2006/table">
            <a:tbl>
              <a:tblPr firstRow="1" bandRow="1">
                <a:tableStyleId>{2D5ABB26-0587-4C30-8999-92F81FD0307C}</a:tableStyleId>
              </a:tblPr>
              <a:tblGrid>
                <a:gridCol w="1095286">
                  <a:extLst>
                    <a:ext uri="{9D8B030D-6E8A-4147-A177-3AD203B41FA5}">
                      <a16:colId xmlns:a16="http://schemas.microsoft.com/office/drawing/2014/main" val="3725280439"/>
                    </a:ext>
                  </a:extLst>
                </a:gridCol>
                <a:gridCol w="1423824">
                  <a:extLst>
                    <a:ext uri="{9D8B030D-6E8A-4147-A177-3AD203B41FA5}">
                      <a16:colId xmlns:a16="http://schemas.microsoft.com/office/drawing/2014/main" val="3776563889"/>
                    </a:ext>
                  </a:extLst>
                </a:gridCol>
                <a:gridCol w="1301049">
                  <a:extLst>
                    <a:ext uri="{9D8B030D-6E8A-4147-A177-3AD203B41FA5}">
                      <a16:colId xmlns:a16="http://schemas.microsoft.com/office/drawing/2014/main" val="3832914547"/>
                    </a:ext>
                  </a:extLst>
                </a:gridCol>
              </a:tblGrid>
              <a:tr h="770313">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tc>
                  <a:txBody>
                    <a:bodyPr/>
                    <a:lstStyle/>
                    <a:p>
                      <a:pPr algn="l"/>
                      <a:endParaRPr lang="en-US">
                        <a:solidFill>
                          <a:schemeClr val="lt2"/>
                        </a:solidFill>
                        <a:latin typeface="Lucida Console" panose="020B0609040504020204" pitchFamily="49" charset="0"/>
                      </a:endParaRPr>
                    </a:p>
                  </a:txBody>
                  <a:tcPr marL="0" marR="0" marT="0" marB="0" anchor="b"/>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extLst>
                  <a:ext uri="{0D108BD9-81ED-4DB2-BD59-A6C34878D82A}">
                    <a16:rowId xmlns:a16="http://schemas.microsoft.com/office/drawing/2014/main" val="2957166933"/>
                  </a:ext>
                </a:extLst>
              </a:tr>
              <a:tr h="1195918">
                <a:tc vMerge="1">
                  <a:txBody>
                    <a:bodyPr/>
                    <a:lstStyle/>
                    <a:p>
                      <a:endParaRPr lang="en-US"/>
                    </a:p>
                  </a:txBody>
                  <a:tcPr/>
                </a:tc>
                <a:tc>
                  <a:txBody>
                    <a:bodyPr/>
                    <a:lstStyle/>
                    <a:p>
                      <a:pPr algn="ctr"/>
                      <a:r>
                        <a:rPr lang="en-US" sz="2400" dirty="0">
                          <a:solidFill>
                            <a:schemeClr val="lt2"/>
                          </a:solidFill>
                          <a:latin typeface="Lucida Console" panose="020B0609040504020204" pitchFamily="49" charset="0"/>
                        </a:rPr>
                        <a:t>Azure Synapse</a:t>
                      </a:r>
                    </a:p>
                  </a:txBody>
                  <a:tcPr marL="0" marR="0" marT="0" marB="0" anchor="ctr" anchorCtr="1"/>
                </a:tc>
                <a:tc vMerge="1">
                  <a:txBody>
                    <a:bodyPr/>
                    <a:lstStyle/>
                    <a:p>
                      <a:endParaRPr lang="en-US"/>
                    </a:p>
                  </a:txBody>
                  <a:tcPr/>
                </a:tc>
                <a:extLst>
                  <a:ext uri="{0D108BD9-81ED-4DB2-BD59-A6C34878D82A}">
                    <a16:rowId xmlns:a16="http://schemas.microsoft.com/office/drawing/2014/main" val="4039752142"/>
                  </a:ext>
                </a:extLst>
              </a:tr>
              <a:tr h="695262">
                <a:tc v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lt2"/>
                        </a:solidFill>
                        <a:latin typeface="Lucida Console" panose="020B0609040504020204" pitchFamily="49" charset="0"/>
                      </a:endParaRPr>
                    </a:p>
                  </a:txBody>
                  <a:tcPr marL="0" marR="0" marT="0" marB="0"/>
                </a:tc>
                <a:tc vMerge="1">
                  <a:txBody>
                    <a:bodyPr/>
                    <a:lstStyle/>
                    <a:p>
                      <a:endParaRPr lang="en-US"/>
                    </a:p>
                  </a:txBody>
                  <a:tcPr/>
                </a:tc>
                <a:extLst>
                  <a:ext uri="{0D108BD9-81ED-4DB2-BD59-A6C34878D82A}">
                    <a16:rowId xmlns:a16="http://schemas.microsoft.com/office/drawing/2014/main" val="98409283"/>
                  </a:ext>
                </a:extLst>
              </a:tr>
            </a:tbl>
          </a:graphicData>
        </a:graphic>
      </p:graphicFrame>
      <p:sp>
        <p:nvSpPr>
          <p:cNvPr id="7" name="Rectangle 6">
            <a:extLst>
              <a:ext uri="{FF2B5EF4-FFF2-40B4-BE49-F238E27FC236}">
                <a16:creationId xmlns:a16="http://schemas.microsoft.com/office/drawing/2014/main" id="{D3EAAD9A-76BF-48B0-A6BF-A24D0A8C5A8F}"/>
              </a:ext>
              <a:ext uri="{C183D7F6-B498-43B3-948B-1728B52AA6E4}">
                <adec:decorative xmlns:adec="http://schemas.microsoft.com/office/drawing/2017/decorative" val="1"/>
              </a:ext>
            </a:extLst>
          </p:cNvPr>
          <p:cNvSpPr/>
          <p:nvPr/>
        </p:nvSpPr>
        <p:spPr bwMode="auto">
          <a:xfrm>
            <a:off x="5334001" y="-6699"/>
            <a:ext cx="6857999" cy="6861175"/>
          </a:xfrm>
          <a:prstGeom prst="rect">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6294159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err="1"/>
              <a:t>ColumnStore</a:t>
            </a:r>
            <a:r>
              <a:rPr lang="en-GB" dirty="0"/>
              <a:t> Taxonomy</a:t>
            </a:r>
          </a:p>
        </p:txBody>
      </p:sp>
      <p:grpSp>
        <p:nvGrpSpPr>
          <p:cNvPr id="2" name="Group 1">
            <a:extLst>
              <a:ext uri="{FF2B5EF4-FFF2-40B4-BE49-F238E27FC236}">
                <a16:creationId xmlns:a16="http://schemas.microsoft.com/office/drawing/2014/main" id="{1168157A-7D61-403B-8608-906A869DF3B2}"/>
              </a:ext>
            </a:extLst>
          </p:cNvPr>
          <p:cNvGrpSpPr/>
          <p:nvPr/>
        </p:nvGrpSpPr>
        <p:grpSpPr>
          <a:xfrm>
            <a:off x="655638" y="1455640"/>
            <a:ext cx="10910195" cy="4613697"/>
            <a:chOff x="723051" y="1978155"/>
            <a:chExt cx="10910195" cy="4613697"/>
          </a:xfrm>
        </p:grpSpPr>
        <p:sp>
          <p:nvSpPr>
            <p:cNvPr id="19" name="Flowchart: Document 18"/>
            <p:cNvSpPr/>
            <p:nvPr/>
          </p:nvSpPr>
          <p:spPr>
            <a:xfrm>
              <a:off x="723051" y="2716411"/>
              <a:ext cx="2519286" cy="387544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20" name="TextBox 19"/>
            <p:cNvSpPr txBox="1"/>
            <p:nvPr/>
          </p:nvSpPr>
          <p:spPr>
            <a:xfrm>
              <a:off x="839692" y="2730518"/>
              <a:ext cx="2290716" cy="2982879"/>
            </a:xfrm>
            <a:prstGeom prst="rect">
              <a:avLst/>
            </a:prstGeom>
            <a:noFill/>
          </p:spPr>
          <p:txBody>
            <a:bodyPr wrap="square" rtlCol="0">
              <a:spAutoFit/>
            </a:bodyPr>
            <a:lstStyle/>
            <a:p>
              <a:pPr defTabSz="896214">
                <a:defRPr/>
              </a:pPr>
              <a:r>
                <a:rPr lang="en-GB" sz="400" kern="0">
                  <a:solidFill>
                    <a:sysClr val="windowText" lastClr="000000"/>
                  </a:solidFill>
                  <a:latin typeface="Courier New" panose="02070309020205020404" pitchFamily="49" charset="0"/>
                  <a:cs typeface="Courier New" panose="02070309020205020404" pitchFamily="49" charset="0"/>
                </a:rPr>
                <a:t>2034857,23552534,26262569085923458958294582342-52935-2385349085295-25894-589245-285928592-5845829582-58258295849058-28592-58294582405982948529058409589584590285902859204582945825982058958290582945082905825-2502-45905-93245,vitoortkgldkggjwov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-58294582405982948529058409589584590285902859204582945825982058958290582945082905825-2502-45905-93245,vitoortkgldkg </a:t>
              </a:r>
              <a:r>
                <a:rPr lang="en-GB" sz="400" kern="0" err="1">
                  <a:solidFill>
                    <a:sysClr val="windowText" lastClr="000000"/>
                  </a:solidFill>
                  <a:latin typeface="Courier New" panose="02070309020205020404" pitchFamily="49" charset="0"/>
                  <a:cs typeface="Courier New" panose="02070309020205020404" pitchFamily="49" charset="0"/>
                </a:rPr>
                <a:t>vlgjwov</a:t>
              </a:r>
              <a:r>
                <a:rPr lang="en-GB" sz="400" kern="0">
                  <a:solidFill>
                    <a:sysClr val="windowText" lastClr="000000"/>
                  </a:solidFill>
                  <a:latin typeface="Courier New" panose="02070309020205020404" pitchFamily="49" charset="0"/>
                  <a:cs typeface="Courier New" panose="02070309020205020404" pitchFamily="49" charset="0"/>
                </a:rPr>
                <a:t>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-582945824059829485290584095892034857,23552534,26262569085923458958294582342-52935-2385349085295-25894-589245-285928592-5845829582-58258295849058-28592-58294582405982948529058409589584590285902859204582945825982058958290582945082905825-2502-45905-93245,vitoortkgldkg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-58294582405982948529058409589584590285902859204582945825982058958290582945082905825-2502-45905-93245,vitoortkgldkg </a:t>
              </a:r>
              <a:r>
                <a:rPr lang="en-GB" sz="400" kern="0" err="1">
                  <a:solidFill>
                    <a:sysClr val="windowText" lastClr="000000"/>
                  </a:solidFill>
                  <a:latin typeface="Courier New" panose="02070309020205020404" pitchFamily="49" charset="0"/>
                  <a:cs typeface="Courier New" panose="02070309020205020404" pitchFamily="49" charset="0"/>
                </a:rPr>
                <a:t>vlgjwov</a:t>
              </a:r>
              <a:r>
                <a:rPr lang="en-GB" sz="400" kern="0">
                  <a:solidFill>
                    <a:sysClr val="windowText" lastClr="000000"/>
                  </a:solidFill>
                  <a:latin typeface="Courier New" panose="02070309020205020404" pitchFamily="49" charset="0"/>
                  <a:cs typeface="Courier New" panose="02070309020205020404" pitchFamily="49" charset="0"/>
                </a:rPr>
                <a:t>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a:t>
              </a:r>
            </a:p>
            <a:p>
              <a:pPr defTabSz="896214">
                <a:defRPr/>
              </a:pPr>
              <a:endParaRPr lang="en-GB" sz="400" kern="0">
                <a:solidFill>
                  <a:sysClr val="windowText" lastClr="000000"/>
                </a:solidFill>
                <a:latin typeface="Courier New" panose="02070309020205020404" pitchFamily="49" charset="0"/>
                <a:cs typeface="Courier New" panose="02070309020205020404" pitchFamily="49" charset="0"/>
              </a:endParaRPr>
            </a:p>
          </p:txBody>
        </p:sp>
        <p:sp>
          <p:nvSpPr>
            <p:cNvPr id="23" name="Rectangle 22"/>
            <p:cNvSpPr/>
            <p:nvPr/>
          </p:nvSpPr>
          <p:spPr>
            <a:xfrm>
              <a:off x="3569238" y="2730520"/>
              <a:ext cx="2519286" cy="1439592"/>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214">
                <a:defRPr/>
              </a:pPr>
              <a:r>
                <a:rPr lang="en-GB" sz="400" kern="0">
                  <a:solidFill>
                    <a:srgbClr val="000000"/>
                  </a:solidFill>
                  <a:latin typeface="Courier New" panose="02070309020205020404" pitchFamily="49" charset="0"/>
                  <a:cs typeface="Courier New" panose="02070309020205020404" pitchFamily="49" charset="0"/>
                </a:rPr>
                <a:t>2034857,23552534,26262569085923458958294582342-52935-2385349085295-25894-589245-285928592-5845829582-58258295849058-28592-58294582405982948529058409589584590285902859204582945825982058958290582945082905825-2502-45905-93245,vitoortkgldkggjwov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-58294582405982948529058409589584590285902859204582945825982058958290582945082905825-2502-45905-93245,vitoortkgldkg </a:t>
              </a:r>
              <a:r>
                <a:rPr lang="en-GB" sz="400" kern="0" err="1">
                  <a:solidFill>
                    <a:srgbClr val="000000"/>
                  </a:solidFill>
                  <a:latin typeface="Courier New" panose="02070309020205020404" pitchFamily="49" charset="0"/>
                  <a:cs typeface="Courier New" panose="02070309020205020404" pitchFamily="49" charset="0"/>
                </a:rPr>
                <a:t>vlgjwov</a:t>
              </a:r>
              <a:r>
                <a:rPr lang="en-GB" sz="400" kern="0">
                  <a:solidFill>
                    <a:srgbClr val="000000"/>
                  </a:solidFill>
                  <a:latin typeface="Courier New" panose="02070309020205020404" pitchFamily="49" charset="0"/>
                  <a:cs typeface="Courier New" panose="02070309020205020404" pitchFamily="49" charset="0"/>
                </a:rPr>
                <a:t>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-582945824059829485290584095892034857,23552534,26262569085923458958294</a:t>
              </a:r>
              <a:endParaRPr lang="en-GB" sz="400" kern="0">
                <a:solidFill>
                  <a:srgbClr val="505050"/>
                </a:solidFill>
                <a:latin typeface="Segoe UI"/>
              </a:endParaRPr>
            </a:p>
          </p:txBody>
        </p:sp>
        <p:sp>
          <p:nvSpPr>
            <p:cNvPr id="26" name="Rectangle 25"/>
            <p:cNvSpPr/>
            <p:nvPr/>
          </p:nvSpPr>
          <p:spPr>
            <a:xfrm>
              <a:off x="6428612" y="2730520"/>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27" name="Rectangle 26"/>
            <p:cNvSpPr/>
            <p:nvPr/>
          </p:nvSpPr>
          <p:spPr>
            <a:xfrm>
              <a:off x="6844960" y="2730520"/>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28" name="Rectangle 27"/>
            <p:cNvSpPr/>
            <p:nvPr/>
          </p:nvSpPr>
          <p:spPr>
            <a:xfrm>
              <a:off x="7261310" y="2730520"/>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29" name="Rectangle 28"/>
            <p:cNvSpPr/>
            <p:nvPr/>
          </p:nvSpPr>
          <p:spPr>
            <a:xfrm>
              <a:off x="7677659" y="2730520"/>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0" name="Rectangle 29"/>
            <p:cNvSpPr/>
            <p:nvPr/>
          </p:nvSpPr>
          <p:spPr>
            <a:xfrm>
              <a:off x="8094007" y="2730520"/>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1" name="Rectangle 30"/>
            <p:cNvSpPr/>
            <p:nvPr/>
          </p:nvSpPr>
          <p:spPr>
            <a:xfrm>
              <a:off x="8974284" y="2716412"/>
              <a:ext cx="359898" cy="359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2" name="Rectangle 31"/>
            <p:cNvSpPr/>
            <p:nvPr/>
          </p:nvSpPr>
          <p:spPr>
            <a:xfrm>
              <a:off x="9390633" y="2716410"/>
              <a:ext cx="359898" cy="1079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3" name="Rectangle 32"/>
            <p:cNvSpPr/>
            <p:nvPr/>
          </p:nvSpPr>
          <p:spPr>
            <a:xfrm>
              <a:off x="9806982" y="2716409"/>
              <a:ext cx="359898" cy="7197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4" name="Rectangle 33"/>
            <p:cNvSpPr/>
            <p:nvPr/>
          </p:nvSpPr>
          <p:spPr>
            <a:xfrm>
              <a:off x="10223330" y="2716410"/>
              <a:ext cx="359898" cy="1079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5" name="Rectangle 34"/>
            <p:cNvSpPr/>
            <p:nvPr/>
          </p:nvSpPr>
          <p:spPr>
            <a:xfrm>
              <a:off x="10639680" y="2716412"/>
              <a:ext cx="359898" cy="359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6" name="Isosceles Triangle 35"/>
            <p:cNvSpPr/>
            <p:nvPr/>
          </p:nvSpPr>
          <p:spPr>
            <a:xfrm rot="5400000">
              <a:off x="3038003" y="3028317"/>
              <a:ext cx="719796" cy="71979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7" name="Isosceles Triangle 36"/>
            <p:cNvSpPr/>
            <p:nvPr/>
          </p:nvSpPr>
          <p:spPr>
            <a:xfrm rot="5400000">
              <a:off x="5896962" y="3028317"/>
              <a:ext cx="719796" cy="71979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8" name="Isosceles Triangle 37"/>
            <p:cNvSpPr/>
            <p:nvPr/>
          </p:nvSpPr>
          <p:spPr>
            <a:xfrm rot="5400000">
              <a:off x="8262756" y="3028317"/>
              <a:ext cx="719796" cy="71979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39" name="TextBox 38"/>
            <p:cNvSpPr txBox="1"/>
            <p:nvPr/>
          </p:nvSpPr>
          <p:spPr>
            <a:xfrm>
              <a:off x="1425283" y="1979370"/>
              <a:ext cx="1152717" cy="657331"/>
            </a:xfrm>
            <a:prstGeom prst="rect">
              <a:avLst/>
            </a:prstGeom>
            <a:noFill/>
          </p:spPr>
          <p:txBody>
            <a:bodyPr wrap="none" rtlCol="0">
              <a:spAutoFit/>
            </a:bodyPr>
            <a:lstStyle/>
            <a:p>
              <a:pPr defTabSz="896214">
                <a:defRPr/>
              </a:pPr>
              <a:r>
                <a:rPr lang="en-GB" sz="3600" kern="0">
                  <a:solidFill>
                    <a:sysClr val="windowText" lastClr="000000"/>
                  </a:solidFill>
                  <a:latin typeface="Segoe UI"/>
                </a:rPr>
                <a:t>Data</a:t>
              </a:r>
              <a:endParaRPr lang="en-GB" kern="0">
                <a:solidFill>
                  <a:sysClr val="windowText" lastClr="000000"/>
                </a:solidFill>
                <a:latin typeface="Segoe UI"/>
              </a:endParaRPr>
            </a:p>
          </p:txBody>
        </p:sp>
        <p:sp>
          <p:nvSpPr>
            <p:cNvPr id="40" name="TextBox 39"/>
            <p:cNvSpPr txBox="1"/>
            <p:nvPr/>
          </p:nvSpPr>
          <p:spPr>
            <a:xfrm>
              <a:off x="3651455" y="1979370"/>
              <a:ext cx="2516679" cy="657331"/>
            </a:xfrm>
            <a:prstGeom prst="rect">
              <a:avLst/>
            </a:prstGeom>
            <a:noFill/>
          </p:spPr>
          <p:txBody>
            <a:bodyPr wrap="none" rtlCol="0">
              <a:spAutoFit/>
            </a:bodyPr>
            <a:lstStyle/>
            <a:p>
              <a:pPr defTabSz="896214">
                <a:defRPr/>
              </a:pPr>
              <a:r>
                <a:rPr lang="en-GB" sz="3600" kern="0">
                  <a:solidFill>
                    <a:sysClr val="windowText" lastClr="000000"/>
                  </a:solidFill>
                  <a:latin typeface="Segoe UI"/>
                </a:rPr>
                <a:t>Row Group</a:t>
              </a:r>
              <a:endParaRPr lang="en-GB" kern="0">
                <a:solidFill>
                  <a:sysClr val="windowText" lastClr="000000"/>
                </a:solidFill>
                <a:latin typeface="Segoe UI"/>
              </a:endParaRPr>
            </a:p>
          </p:txBody>
        </p:sp>
        <p:sp>
          <p:nvSpPr>
            <p:cNvPr id="41" name="TextBox 40"/>
            <p:cNvSpPr txBox="1"/>
            <p:nvPr/>
          </p:nvSpPr>
          <p:spPr>
            <a:xfrm>
              <a:off x="6405635" y="1979370"/>
              <a:ext cx="2237796" cy="657331"/>
            </a:xfrm>
            <a:prstGeom prst="rect">
              <a:avLst/>
            </a:prstGeom>
            <a:noFill/>
          </p:spPr>
          <p:txBody>
            <a:bodyPr wrap="none" rtlCol="0">
              <a:spAutoFit/>
            </a:bodyPr>
            <a:lstStyle/>
            <a:p>
              <a:pPr defTabSz="896214">
                <a:defRPr/>
              </a:pPr>
              <a:r>
                <a:rPr lang="en-GB" sz="3600" kern="0">
                  <a:solidFill>
                    <a:sysClr val="windowText" lastClr="000000"/>
                  </a:solidFill>
                  <a:latin typeface="Segoe UI"/>
                </a:rPr>
                <a:t>Segments</a:t>
              </a:r>
              <a:endParaRPr lang="en-GB" kern="0">
                <a:solidFill>
                  <a:sysClr val="windowText" lastClr="000000"/>
                </a:solidFill>
                <a:latin typeface="Segoe UI"/>
              </a:endParaRPr>
            </a:p>
          </p:txBody>
        </p:sp>
        <p:sp>
          <p:nvSpPr>
            <p:cNvPr id="42" name="TextBox 41"/>
            <p:cNvSpPr txBox="1"/>
            <p:nvPr/>
          </p:nvSpPr>
          <p:spPr>
            <a:xfrm>
              <a:off x="8784389" y="1978155"/>
              <a:ext cx="2848857" cy="646331"/>
            </a:xfrm>
            <a:prstGeom prst="rect">
              <a:avLst/>
            </a:prstGeom>
            <a:noFill/>
          </p:spPr>
          <p:txBody>
            <a:bodyPr wrap="none" rtlCol="0">
              <a:spAutoFit/>
            </a:bodyPr>
            <a:lstStyle/>
            <a:p>
              <a:pPr defTabSz="896214">
                <a:defRPr/>
              </a:pPr>
              <a:r>
                <a:rPr lang="en-GB" sz="3600" kern="0" dirty="0" err="1">
                  <a:solidFill>
                    <a:sysClr val="windowText" lastClr="000000"/>
                  </a:solidFill>
                  <a:latin typeface="Segoe UI"/>
                </a:rPr>
                <a:t>ColumnStore</a:t>
              </a:r>
              <a:endParaRPr lang="en-GB" kern="0" dirty="0">
                <a:solidFill>
                  <a:sysClr val="windowText" lastClr="000000"/>
                </a:solidFill>
                <a:latin typeface="Segoe UI"/>
              </a:endParaRPr>
            </a:p>
          </p:txBody>
        </p:sp>
        <p:sp>
          <p:nvSpPr>
            <p:cNvPr id="43" name="Rectangle 42"/>
            <p:cNvSpPr/>
            <p:nvPr/>
          </p:nvSpPr>
          <p:spPr>
            <a:xfrm>
              <a:off x="3569238" y="4282414"/>
              <a:ext cx="2519286" cy="1439592"/>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214">
                <a:defRPr/>
              </a:pPr>
              <a:r>
                <a:rPr lang="en-GB" sz="400" kern="0">
                  <a:solidFill>
                    <a:srgbClr val="000000"/>
                  </a:solidFill>
                  <a:latin typeface="Courier New" panose="02070309020205020404" pitchFamily="49" charset="0"/>
                  <a:cs typeface="Courier New" panose="02070309020205020404" pitchFamily="49" charset="0"/>
                </a:rPr>
                <a:t>2034857,23552534,26262569085923458958294582342-52935-2385349085295-25894-589245-285928592-5845829582-58258295849058-28592-58294582405982948529058409589584590285902859204582945825982058958290582945082905825-2502-45905-93245,vitoortkgldkggjwov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-58294582405982948529058409589584590285902859204582945825982058958290582945082905825-2502-45905-93245,vitoortkgldkg </a:t>
              </a:r>
              <a:r>
                <a:rPr lang="en-GB" sz="400" kern="0" err="1">
                  <a:solidFill>
                    <a:srgbClr val="000000"/>
                  </a:solidFill>
                  <a:latin typeface="Courier New" panose="02070309020205020404" pitchFamily="49" charset="0"/>
                  <a:cs typeface="Courier New" panose="02070309020205020404" pitchFamily="49" charset="0"/>
                </a:rPr>
                <a:t>vlgjwov</a:t>
              </a:r>
              <a:r>
                <a:rPr lang="en-GB" sz="400" kern="0">
                  <a:solidFill>
                    <a:srgbClr val="000000"/>
                  </a:solidFill>
                  <a:latin typeface="Courier New" panose="02070309020205020404" pitchFamily="49" charset="0"/>
                  <a:cs typeface="Courier New" panose="02070309020205020404" pitchFamily="49" charset="0"/>
                </a:rPr>
                <a:t>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-582945824059829485290584095892034857,23552534,26262569085923458958294</a:t>
              </a:r>
              <a:endParaRPr lang="en-GB" sz="400" kern="0">
                <a:solidFill>
                  <a:srgbClr val="505050"/>
                </a:solidFill>
                <a:latin typeface="Segoe UI"/>
              </a:endParaRPr>
            </a:p>
          </p:txBody>
        </p:sp>
        <p:sp>
          <p:nvSpPr>
            <p:cNvPr id="44" name="Rectangle 43"/>
            <p:cNvSpPr/>
            <p:nvPr/>
          </p:nvSpPr>
          <p:spPr>
            <a:xfrm>
              <a:off x="6428612" y="4282414"/>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45" name="Rectangle 44"/>
            <p:cNvSpPr/>
            <p:nvPr/>
          </p:nvSpPr>
          <p:spPr>
            <a:xfrm>
              <a:off x="6844960" y="4282414"/>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46" name="Rectangle 45"/>
            <p:cNvSpPr/>
            <p:nvPr/>
          </p:nvSpPr>
          <p:spPr>
            <a:xfrm>
              <a:off x="7261310" y="4282414"/>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47" name="Rectangle 46"/>
            <p:cNvSpPr/>
            <p:nvPr/>
          </p:nvSpPr>
          <p:spPr>
            <a:xfrm>
              <a:off x="7677659" y="4282414"/>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48" name="Rectangle 47"/>
            <p:cNvSpPr/>
            <p:nvPr/>
          </p:nvSpPr>
          <p:spPr>
            <a:xfrm>
              <a:off x="8094007" y="4282414"/>
              <a:ext cx="359898" cy="1439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49" name="Rectangle 48"/>
            <p:cNvSpPr/>
            <p:nvPr/>
          </p:nvSpPr>
          <p:spPr>
            <a:xfrm>
              <a:off x="8974284" y="4268306"/>
              <a:ext cx="359898" cy="359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50" name="Rectangle 49"/>
            <p:cNvSpPr/>
            <p:nvPr/>
          </p:nvSpPr>
          <p:spPr>
            <a:xfrm>
              <a:off x="9390633" y="4268305"/>
              <a:ext cx="359898" cy="7197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51" name="Rectangle 50"/>
            <p:cNvSpPr/>
            <p:nvPr/>
          </p:nvSpPr>
          <p:spPr>
            <a:xfrm>
              <a:off x="9806982" y="4268305"/>
              <a:ext cx="359898" cy="1079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52" name="Rectangle 51"/>
            <p:cNvSpPr/>
            <p:nvPr/>
          </p:nvSpPr>
          <p:spPr>
            <a:xfrm>
              <a:off x="10223330" y="4268306"/>
              <a:ext cx="359898" cy="359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53" name="Rectangle 52"/>
            <p:cNvSpPr/>
            <p:nvPr/>
          </p:nvSpPr>
          <p:spPr>
            <a:xfrm>
              <a:off x="10639680" y="4268305"/>
              <a:ext cx="359898" cy="7197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54" name="Isosceles Triangle 53"/>
            <p:cNvSpPr/>
            <p:nvPr/>
          </p:nvSpPr>
          <p:spPr>
            <a:xfrm rot="5400000">
              <a:off x="3038003" y="4580213"/>
              <a:ext cx="719796" cy="71979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55" name="Isosceles Triangle 54"/>
            <p:cNvSpPr/>
            <p:nvPr/>
          </p:nvSpPr>
          <p:spPr>
            <a:xfrm rot="5400000">
              <a:off x="5896962" y="4580213"/>
              <a:ext cx="719796" cy="71979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sp>
          <p:nvSpPr>
            <p:cNvPr id="56" name="Isosceles Triangle 55"/>
            <p:cNvSpPr/>
            <p:nvPr/>
          </p:nvSpPr>
          <p:spPr>
            <a:xfrm rot="5400000">
              <a:off x="8262756" y="4580213"/>
              <a:ext cx="719796" cy="71979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GB" kern="0">
                <a:solidFill>
                  <a:sysClr val="windowText" lastClr="000000"/>
                </a:solidFill>
                <a:latin typeface="Segoe UI"/>
              </a:endParaRPr>
            </a:p>
          </p:txBody>
        </p:sp>
      </p:grpSp>
    </p:spTree>
    <p:extLst>
      <p:ext uri="{BB962C8B-B14F-4D97-AF65-F5344CB8AC3E}">
        <p14:creationId xmlns:p14="http://schemas.microsoft.com/office/powerpoint/2010/main" val="214594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3"/>
          </p:nvPr>
        </p:nvSpPr>
        <p:spPr/>
        <p:txBody>
          <a:bodyPr vert="horz" lIns="0" tIns="0" rIns="0" bIns="0" rtlCol="0" anchor="t">
            <a:normAutofit/>
          </a:bodyPr>
          <a:lstStyle/>
          <a:p>
            <a:pPr marL="0" indent="0">
              <a:buNone/>
            </a:pPr>
            <a:r>
              <a:rPr lang="en-US" b="1" dirty="0">
                <a:latin typeface="Segoe UI" panose="020B0502040204020203" pitchFamily="34" charset="0"/>
              </a:rPr>
              <a:t>Segment</a:t>
            </a:r>
          </a:p>
          <a:p>
            <a:pPr marL="653415" lvl="1" indent="-342900"/>
            <a:r>
              <a:rPr lang="en-US" dirty="0">
                <a:solidFill>
                  <a:srgbClr val="3F3F3F"/>
                </a:solidFill>
                <a:latin typeface="Segoe UI" panose="020B0502040204020203" pitchFamily="34" charset="0"/>
              </a:rPr>
              <a:t>Contains values for one column for a set of rows.</a:t>
            </a:r>
            <a:endParaRPr lang="en-US" dirty="0">
              <a:solidFill>
                <a:srgbClr val="3F3F3F"/>
              </a:solidFill>
              <a:latin typeface="Segoe UI" panose="020B0502040204020203" pitchFamily="34" charset="0"/>
              <a:cs typeface="Segoe UI" panose="020B0502040204020203" pitchFamily="34" charset="0"/>
            </a:endParaRPr>
          </a:p>
          <a:p>
            <a:pPr marL="653415" lvl="1" indent="-342900"/>
            <a:r>
              <a:rPr lang="en-US" dirty="0">
                <a:solidFill>
                  <a:srgbClr val="3F3F3F"/>
                </a:solidFill>
                <a:latin typeface="Segoe UI" panose="020B0502040204020203" pitchFamily="34" charset="0"/>
              </a:rPr>
              <a:t>Segments are compressed.</a:t>
            </a:r>
            <a:endParaRPr lang="en-US" dirty="0">
              <a:solidFill>
                <a:srgbClr val="3F3F3F"/>
              </a:solidFill>
              <a:latin typeface="Segoe UI" panose="020B0502040204020203" pitchFamily="34" charset="0"/>
              <a:cs typeface="Segoe UI" panose="020B0502040204020203" pitchFamily="34" charset="0"/>
            </a:endParaRPr>
          </a:p>
          <a:p>
            <a:pPr marL="653415" lvl="1" indent="-342900"/>
            <a:r>
              <a:rPr lang="en-US" dirty="0">
                <a:solidFill>
                  <a:srgbClr val="3F3F3F"/>
                </a:solidFill>
                <a:latin typeface="Segoe UI" panose="020B0502040204020203" pitchFamily="34" charset="0"/>
              </a:rPr>
              <a:t>Each segment is stored in a separate LOB.</a:t>
            </a:r>
            <a:endParaRPr lang="en-US" dirty="0">
              <a:solidFill>
                <a:srgbClr val="3F3F3F"/>
              </a:solidFill>
              <a:latin typeface="Segoe UI" panose="020B0502040204020203" pitchFamily="34" charset="0"/>
              <a:cs typeface="Segoe UI" panose="020B0502040204020203" pitchFamily="34" charset="0"/>
            </a:endParaRPr>
          </a:p>
          <a:p>
            <a:pPr marL="653415" lvl="1" indent="-342900"/>
            <a:r>
              <a:rPr lang="en-US" dirty="0">
                <a:solidFill>
                  <a:srgbClr val="3F3F3F"/>
                </a:solidFill>
                <a:latin typeface="Segoe UI" panose="020B0502040204020203" pitchFamily="34" charset="0"/>
              </a:rPr>
              <a:t>It is a unit of transfer between disk and memory.</a:t>
            </a:r>
            <a:endParaRPr lang="en-US" dirty="0">
              <a:solidFill>
                <a:srgbClr val="3F3F3F"/>
              </a:solidFill>
              <a:latin typeface="Segoe UI" panose="020B0502040204020203" pitchFamily="34" charset="0"/>
              <a:cs typeface="Segoe UI" panose="020B0502040204020203" pitchFamily="34" charset="0"/>
            </a:endParaRPr>
          </a:p>
          <a:p>
            <a:pPr marL="310515" lvl="1" indent="0">
              <a:buNone/>
            </a:pPr>
            <a:endParaRPr lang="en-US" sz="1800" dirty="0">
              <a:solidFill>
                <a:schemeClr val="accent1">
                  <a:lumMod val="75000"/>
                </a:schemeClr>
              </a:solidFill>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rPr>
              <a:t>Row Group</a:t>
            </a:r>
          </a:p>
          <a:p>
            <a:pPr marL="653415" lvl="1" indent="-342900"/>
            <a:r>
              <a:rPr lang="en-US" dirty="0">
                <a:solidFill>
                  <a:srgbClr val="3F3F3F"/>
                </a:solidFill>
                <a:latin typeface="Segoe UI" panose="020B0502040204020203" pitchFamily="34" charset="0"/>
              </a:rPr>
              <a:t>Segments for the same set of rows </a:t>
            </a:r>
            <a:endParaRPr lang="en-US" dirty="0">
              <a:solidFill>
                <a:srgbClr val="3F3F3F"/>
              </a:solidFill>
              <a:latin typeface="Segoe UI" panose="020B0502040204020203" pitchFamily="34" charset="0"/>
              <a:cs typeface="Segoe UI" panose="020B0502040204020203" pitchFamily="34" charset="0"/>
            </a:endParaRPr>
          </a:p>
          <a:p>
            <a:pPr marL="310515" lvl="1" indent="0">
              <a:buNone/>
            </a:pPr>
            <a:r>
              <a:rPr lang="en-US" dirty="0">
                <a:solidFill>
                  <a:srgbClr val="3F3F3F"/>
                </a:solidFill>
                <a:latin typeface="Segoe UI"/>
                <a:cs typeface="Segoe UI"/>
              </a:rPr>
              <a:t>    comprise a row group.</a:t>
            </a:r>
          </a:p>
          <a:p>
            <a:pPr marL="653415" lvl="1" indent="-342900"/>
            <a:r>
              <a:rPr lang="en-US" dirty="0">
                <a:solidFill>
                  <a:srgbClr val="3F3F3F"/>
                </a:solidFill>
                <a:latin typeface="Segoe UI" panose="020B0502040204020203" pitchFamily="34" charset="0"/>
              </a:rPr>
              <a:t>Position of a value in a column indicates to which </a:t>
            </a:r>
            <a:endParaRPr lang="en-US" dirty="0">
              <a:solidFill>
                <a:srgbClr val="3F3F3F"/>
              </a:solidFill>
              <a:latin typeface="Segoe UI" panose="020B0502040204020203" pitchFamily="34" charset="0"/>
              <a:cs typeface="Segoe UI" panose="020B0502040204020203" pitchFamily="34" charset="0"/>
            </a:endParaRPr>
          </a:p>
          <a:p>
            <a:pPr marL="310515" lvl="1" indent="0">
              <a:buNone/>
            </a:pPr>
            <a:r>
              <a:rPr lang="en-US" dirty="0">
                <a:solidFill>
                  <a:srgbClr val="3F3F3F"/>
                </a:solidFill>
                <a:latin typeface="Segoe UI"/>
                <a:cs typeface="Segoe UI"/>
              </a:rPr>
              <a:t>    row it belongs to.</a:t>
            </a:r>
          </a:p>
          <a:p>
            <a:pPr marL="310515" indent="-310515"/>
            <a:endParaRPr lang="en-US" dirty="0">
              <a:latin typeface="Segoe UI" panose="020B0502040204020203" pitchFamily="34" charset="0"/>
            </a:endParaRPr>
          </a:p>
        </p:txBody>
      </p:sp>
      <p:grpSp>
        <p:nvGrpSpPr>
          <p:cNvPr id="4" name="Group 3"/>
          <p:cNvGrpSpPr/>
          <p:nvPr/>
        </p:nvGrpSpPr>
        <p:grpSpPr>
          <a:xfrm>
            <a:off x="7844019" y="1387766"/>
            <a:ext cx="467934" cy="4806352"/>
            <a:chOff x="7844267" y="1387476"/>
            <a:chExt cx="468000" cy="4807033"/>
          </a:xfrm>
        </p:grpSpPr>
        <p:sp>
          <p:nvSpPr>
            <p:cNvPr id="48" name="Rectangle 47"/>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49" name="Rectangle 48"/>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0" name="Rectangle 49"/>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1" name="TextBox 50"/>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C1</a:t>
              </a:r>
            </a:p>
          </p:txBody>
        </p:sp>
        <p:sp>
          <p:nvSpPr>
            <p:cNvPr id="52" name="Rectangle 51"/>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3" name="Rectangle 52"/>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 name="Rectangle 10"/>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55" name="Group 54"/>
          <p:cNvGrpSpPr/>
          <p:nvPr/>
        </p:nvGrpSpPr>
        <p:grpSpPr>
          <a:xfrm>
            <a:off x="8480054" y="1387766"/>
            <a:ext cx="467934" cy="4806352"/>
            <a:chOff x="7844267" y="1387476"/>
            <a:chExt cx="468000" cy="4807033"/>
          </a:xfrm>
        </p:grpSpPr>
        <p:sp>
          <p:nvSpPr>
            <p:cNvPr id="56" name="Rectangle 55"/>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7" name="Rectangle 56"/>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8" name="Rectangle 57"/>
            <p:cNvSpPr/>
            <p:nvPr/>
          </p:nvSpPr>
          <p:spPr>
            <a:xfrm>
              <a:off x="7942110" y="4826680"/>
              <a:ext cx="272314" cy="1331659"/>
            </a:xfrm>
            <a:prstGeom prst="rect">
              <a:avLst/>
            </a:prstGeom>
            <a:solidFill>
              <a:srgbClr val="C0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9" name="TextBox 58"/>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C2</a:t>
              </a:r>
            </a:p>
          </p:txBody>
        </p:sp>
        <p:sp>
          <p:nvSpPr>
            <p:cNvPr id="60" name="Rectangle 59"/>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1" name="Rectangle 60"/>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2" name="Rectangle 61"/>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63" name="Group 62"/>
          <p:cNvGrpSpPr/>
          <p:nvPr/>
        </p:nvGrpSpPr>
        <p:grpSpPr>
          <a:xfrm>
            <a:off x="9116088" y="1387766"/>
            <a:ext cx="467934" cy="4806352"/>
            <a:chOff x="7844267" y="1387476"/>
            <a:chExt cx="468000" cy="4807033"/>
          </a:xfrm>
        </p:grpSpPr>
        <p:sp>
          <p:nvSpPr>
            <p:cNvPr id="64" name="Rectangle 63"/>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5" name="Rectangle 64"/>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6" name="Rectangle 65"/>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7" name="TextBox 66"/>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C3</a:t>
              </a:r>
            </a:p>
          </p:txBody>
        </p:sp>
        <p:sp>
          <p:nvSpPr>
            <p:cNvPr id="68" name="Rectangle 67"/>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9" name="Rectangle 68"/>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0" name="Rectangle 69"/>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71" name="Group 70"/>
          <p:cNvGrpSpPr/>
          <p:nvPr/>
        </p:nvGrpSpPr>
        <p:grpSpPr>
          <a:xfrm>
            <a:off x="9752124" y="1384305"/>
            <a:ext cx="467934" cy="4806352"/>
            <a:chOff x="7844267" y="1387476"/>
            <a:chExt cx="468000" cy="4807033"/>
          </a:xfrm>
        </p:grpSpPr>
        <p:sp>
          <p:nvSpPr>
            <p:cNvPr id="72" name="Rectangle 71"/>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 name="Rectangle 72"/>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4" name="Rectangle 73"/>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5" name="TextBox 74"/>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C4</a:t>
              </a:r>
            </a:p>
          </p:txBody>
        </p:sp>
        <p:sp>
          <p:nvSpPr>
            <p:cNvPr id="76" name="Rectangle 75"/>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7" name="Rectangle 76"/>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8" name="Rectangle 77"/>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79" name="Group 78"/>
          <p:cNvGrpSpPr/>
          <p:nvPr/>
        </p:nvGrpSpPr>
        <p:grpSpPr>
          <a:xfrm>
            <a:off x="10388159" y="1383810"/>
            <a:ext cx="467934" cy="4806352"/>
            <a:chOff x="7844267" y="1387476"/>
            <a:chExt cx="468000" cy="4807033"/>
          </a:xfrm>
        </p:grpSpPr>
        <p:sp>
          <p:nvSpPr>
            <p:cNvPr id="80" name="Rectangle 79"/>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1" name="Rectangle 80"/>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2" name="Rectangle 81"/>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3" name="TextBox 82"/>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C5</a:t>
              </a:r>
            </a:p>
          </p:txBody>
        </p:sp>
        <p:sp>
          <p:nvSpPr>
            <p:cNvPr id="84" name="Rectangle 83"/>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5" name="Rectangle 84"/>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6" name="Rectangle 85"/>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87" name="Group 86"/>
          <p:cNvGrpSpPr/>
          <p:nvPr/>
        </p:nvGrpSpPr>
        <p:grpSpPr>
          <a:xfrm>
            <a:off x="11024192" y="1387766"/>
            <a:ext cx="467934" cy="4806352"/>
            <a:chOff x="7844267" y="1387476"/>
            <a:chExt cx="468000" cy="4807033"/>
          </a:xfrm>
        </p:grpSpPr>
        <p:sp>
          <p:nvSpPr>
            <p:cNvPr id="88" name="Rectangle 87"/>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9" name="Rectangle 88"/>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0" name="Rectangle 89"/>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1" name="TextBox 90"/>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C6</a:t>
              </a:r>
            </a:p>
          </p:txBody>
        </p:sp>
        <p:sp>
          <p:nvSpPr>
            <p:cNvPr id="92" name="Rectangle 91"/>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3" name="Rectangle 92"/>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4" name="Rectangle 93"/>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54" name="TextBox 53"/>
          <p:cNvSpPr txBox="1"/>
          <p:nvPr/>
        </p:nvSpPr>
        <p:spPr>
          <a:xfrm>
            <a:off x="9054944" y="421015"/>
            <a:ext cx="1464484" cy="384484"/>
          </a:xfrm>
          <a:prstGeom prst="rect">
            <a:avLst/>
          </a:prstGeom>
          <a:noFill/>
          <a:ln>
            <a:noFill/>
          </a:ln>
        </p:spPr>
        <p:txBody>
          <a:bodyPr wrap="square" rtlCol="0">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922" b="1" i="0" u="none" strike="noStrike" kern="1200" cap="none" spc="0" normalizeH="0" baseline="0" noProof="0" dirty="0">
                <a:ln>
                  <a:noFill/>
                </a:ln>
                <a:solidFill>
                  <a:srgbClr val="505050"/>
                </a:solidFill>
                <a:effectLst/>
                <a:uLnTx/>
                <a:uFillTx/>
                <a:latin typeface="Segoe UI"/>
                <a:ea typeface="+mn-ea"/>
                <a:cs typeface="+mn-cs"/>
              </a:rPr>
              <a:t>Segments</a:t>
            </a:r>
          </a:p>
        </p:txBody>
      </p:sp>
      <p:sp>
        <p:nvSpPr>
          <p:cNvPr id="95" name="TextBox 94"/>
          <p:cNvSpPr txBox="1">
            <a:spLocks noChangeAspect="1"/>
          </p:cNvSpPr>
          <p:nvPr/>
        </p:nvSpPr>
        <p:spPr>
          <a:xfrm>
            <a:off x="6541918" y="3650228"/>
            <a:ext cx="919484" cy="680242"/>
          </a:xfrm>
          <a:prstGeom prst="rect">
            <a:avLst/>
          </a:prstGeom>
          <a:noFill/>
        </p:spPr>
        <p:txBody>
          <a:bodyPr wrap="square" rtlCol="0">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922" b="1" i="0" u="none" strike="noStrike" kern="1200" cap="none" spc="0" normalizeH="0" baseline="0" noProof="0" dirty="0">
                <a:ln>
                  <a:noFill/>
                </a:ln>
                <a:solidFill>
                  <a:srgbClr val="505050"/>
                </a:solidFill>
                <a:effectLst/>
                <a:uLnTx/>
                <a:uFillTx/>
                <a:latin typeface="Segoe UI"/>
                <a:ea typeface="+mn-ea"/>
                <a:cs typeface="+mn-cs"/>
              </a:rPr>
              <a:t>Row</a:t>
            </a:r>
            <a:r>
              <a:rPr kumimoji="0" lang="en-US" sz="1922" b="0" i="0" u="none" strike="noStrike" kern="1200" cap="none" spc="0" normalizeH="0" baseline="0" noProof="0" dirty="0">
                <a:ln>
                  <a:noFill/>
                </a:ln>
                <a:solidFill>
                  <a:srgbClr val="505050"/>
                </a:solidFill>
                <a:effectLst/>
                <a:uLnTx/>
                <a:uFillTx/>
                <a:latin typeface="Segoe UI"/>
                <a:ea typeface="+mn-ea"/>
                <a:cs typeface="+mn-cs"/>
              </a:rPr>
              <a:t> </a:t>
            </a:r>
            <a:r>
              <a:rPr kumimoji="0" lang="en-US" sz="1922" b="1" i="0" u="none" strike="noStrike" kern="1200" cap="none" spc="0" normalizeH="0" baseline="0" noProof="0" dirty="0">
                <a:ln>
                  <a:noFill/>
                </a:ln>
                <a:solidFill>
                  <a:srgbClr val="505050"/>
                </a:solidFill>
                <a:effectLst/>
                <a:uLnTx/>
                <a:uFillTx/>
                <a:latin typeface="Segoe UI"/>
                <a:ea typeface="+mn-ea"/>
                <a:cs typeface="+mn-cs"/>
              </a:rPr>
              <a:t>group</a:t>
            </a:r>
          </a:p>
        </p:txBody>
      </p:sp>
      <p:sp>
        <p:nvSpPr>
          <p:cNvPr id="96" name="Right Brace 95"/>
          <p:cNvSpPr/>
          <p:nvPr/>
        </p:nvSpPr>
        <p:spPr>
          <a:xfrm rot="16200000">
            <a:off x="9455412" y="-676481"/>
            <a:ext cx="458639" cy="3588667"/>
          </a:xfrm>
          <a:prstGeom prst="rightBrace">
            <a:avLst/>
          </a:prstGeom>
          <a:ln w="3810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000000"/>
              </a:solidFill>
              <a:effectLst/>
              <a:uLnTx/>
              <a:uFillTx/>
              <a:latin typeface="Segoe UI"/>
              <a:ea typeface="+mn-ea"/>
              <a:cs typeface="+mn-cs"/>
            </a:endParaRPr>
          </a:p>
        </p:txBody>
      </p:sp>
      <p:sp>
        <p:nvSpPr>
          <p:cNvPr id="97" name="Right Brace 96"/>
          <p:cNvSpPr/>
          <p:nvPr/>
        </p:nvSpPr>
        <p:spPr>
          <a:xfrm rot="10800000">
            <a:off x="7332831" y="3288448"/>
            <a:ext cx="458639" cy="1403802"/>
          </a:xfrm>
          <a:prstGeom prst="rightBrace">
            <a:avLst/>
          </a:prstGeom>
          <a:ln w="3810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000000"/>
              </a:solidFill>
              <a:effectLst/>
              <a:uLnTx/>
              <a:uFillTx/>
              <a:latin typeface="Segoe UI"/>
              <a:ea typeface="+mn-ea"/>
              <a:cs typeface="+mn-cs"/>
            </a:endParaRPr>
          </a:p>
        </p:txBody>
      </p:sp>
      <p:sp>
        <p:nvSpPr>
          <p:cNvPr id="6" name="Title 5">
            <a:extLst>
              <a:ext uri="{FF2B5EF4-FFF2-40B4-BE49-F238E27FC236}">
                <a16:creationId xmlns:a16="http://schemas.microsoft.com/office/drawing/2014/main" id="{9359A8F9-C0A6-4FB4-A1C8-4049D3A9BD50}"/>
              </a:ext>
            </a:extLst>
          </p:cNvPr>
          <p:cNvSpPr>
            <a:spLocks noGrp="1"/>
          </p:cNvSpPr>
          <p:nvPr>
            <p:ph type="title"/>
          </p:nvPr>
        </p:nvSpPr>
        <p:spPr>
          <a:xfrm>
            <a:off x="664050" y="281087"/>
            <a:ext cx="10880725" cy="461665"/>
          </a:xfrm>
        </p:spPr>
        <p:txBody>
          <a:bodyPr/>
          <a:lstStyle/>
          <a:p>
            <a:r>
              <a:rPr lang="en-US" dirty="0"/>
              <a:t>Row Groups &amp; Segments</a:t>
            </a:r>
          </a:p>
        </p:txBody>
      </p:sp>
      <p:sp>
        <p:nvSpPr>
          <p:cNvPr id="2" name="TextBox 1">
            <a:extLst>
              <a:ext uri="{FF2B5EF4-FFF2-40B4-BE49-F238E27FC236}">
                <a16:creationId xmlns:a16="http://schemas.microsoft.com/office/drawing/2014/main" id="{C05A4F66-9780-49E6-8DF4-FBCDCD50F9A3}"/>
              </a:ext>
            </a:extLst>
          </p:cNvPr>
          <p:cNvSpPr txBox="1">
            <a:spLocks noChangeAspect="1"/>
          </p:cNvSpPr>
          <p:nvPr/>
        </p:nvSpPr>
        <p:spPr>
          <a:xfrm>
            <a:off x="8796463" y="381269"/>
            <a:ext cx="1740004" cy="388120"/>
          </a:xfrm>
          <a:prstGeom prst="rect">
            <a:avLst/>
          </a:prstGeom>
          <a:noFill/>
        </p:spPr>
        <p:txBody>
          <a:bodyPr wrap="square" rtlCol="0">
            <a:spAutoFit/>
          </a:body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922" b="1" i="0" u="none" strike="noStrike" kern="1200" cap="none" spc="0" normalizeH="0" baseline="0" noProof="0" dirty="0">
                <a:ln>
                  <a:noFill/>
                </a:ln>
                <a:solidFill>
                  <a:srgbClr val="505050"/>
                </a:solidFill>
                <a:effectLst/>
                <a:uLnTx/>
                <a:uFillTx/>
                <a:latin typeface="Segoe UI"/>
                <a:ea typeface="+mn-ea"/>
                <a:cs typeface="+mn-cs"/>
              </a:rPr>
              <a:t>Columns</a:t>
            </a:r>
          </a:p>
        </p:txBody>
      </p:sp>
      <p:cxnSp>
        <p:nvCxnSpPr>
          <p:cNvPr id="5" name="Straight Arrow Connector 4">
            <a:extLst>
              <a:ext uri="{FF2B5EF4-FFF2-40B4-BE49-F238E27FC236}">
                <a16:creationId xmlns:a16="http://schemas.microsoft.com/office/drawing/2014/main" id="{28024869-10F5-4AC5-8F5E-4D8F5042D838}"/>
              </a:ext>
            </a:extLst>
          </p:cNvPr>
          <p:cNvCxnSpPr>
            <a:cxnSpLocks/>
          </p:cNvCxnSpPr>
          <p:nvPr/>
        </p:nvCxnSpPr>
        <p:spPr>
          <a:xfrm flipV="1">
            <a:off x="6111707" y="5729312"/>
            <a:ext cx="2352410" cy="507128"/>
          </a:xfrm>
          <a:prstGeom prst="straightConnector1">
            <a:avLst/>
          </a:prstGeom>
          <a:ln w="57150">
            <a:solidFill>
              <a:srgbClr val="C00000"/>
            </a:solidFill>
            <a:headEnd type="none" w="lg" len="med"/>
            <a:tailEnd type="triangle"/>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9D4788D5-8E43-4E63-A99E-E3EA2CF14582}"/>
              </a:ext>
            </a:extLst>
          </p:cNvPr>
          <p:cNvSpPr txBox="1">
            <a:spLocks noChangeAspect="1"/>
          </p:cNvSpPr>
          <p:nvPr/>
        </p:nvSpPr>
        <p:spPr>
          <a:xfrm>
            <a:off x="4676503" y="5982876"/>
            <a:ext cx="1435204" cy="388120"/>
          </a:xfrm>
          <a:prstGeom prst="rect">
            <a:avLst/>
          </a:prstGeom>
          <a:noFill/>
        </p:spPr>
        <p:txBody>
          <a:bodyPr wrap="square" rtlCol="0">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922" b="1" i="0" u="none" strike="noStrike" kern="1200" cap="none" spc="0" normalizeH="0" baseline="0" noProof="0" dirty="0">
                <a:ln>
                  <a:noFill/>
                </a:ln>
                <a:solidFill>
                  <a:srgbClr val="505050"/>
                </a:solidFill>
                <a:effectLst/>
                <a:uLnTx/>
                <a:uFillTx/>
                <a:latin typeface="Segoe UI"/>
                <a:ea typeface="+mn-ea"/>
                <a:cs typeface="+mn-cs"/>
              </a:rPr>
              <a:t>Segment</a:t>
            </a:r>
          </a:p>
        </p:txBody>
      </p:sp>
    </p:spTree>
    <p:extLst>
      <p:ext uri="{BB962C8B-B14F-4D97-AF65-F5344CB8AC3E}">
        <p14:creationId xmlns:p14="http://schemas.microsoft.com/office/powerpoint/2010/main" val="2628451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7456">
        <p159:morph option="byObject"/>
      </p:transition>
    </mc:Choice>
    <mc:Fallback xmlns="">
      <p:transition spd="slow" advTm="17745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Clustered Columnstore Index: Taxonomy</a:t>
            </a:r>
          </a:p>
        </p:txBody>
      </p:sp>
      <p:graphicFrame>
        <p:nvGraphicFramePr>
          <p:cNvPr id="5" name="Diagram 4">
            <a:extLst>
              <a:ext uri="{FF2B5EF4-FFF2-40B4-BE49-F238E27FC236}">
                <a16:creationId xmlns:a16="http://schemas.microsoft.com/office/drawing/2014/main" id="{153BE0B2-375A-4E46-8829-B0C69B7EA7E1}"/>
              </a:ext>
            </a:extLst>
          </p:cNvPr>
          <p:cNvGraphicFramePr/>
          <p:nvPr>
            <p:extLst>
              <p:ext uri="{D42A27DB-BD31-4B8C-83A1-F6EECF244321}">
                <p14:modId xmlns:p14="http://schemas.microsoft.com/office/powerpoint/2010/main" val="1523274372"/>
              </p:ext>
            </p:extLst>
          </p:nvPr>
        </p:nvGraphicFramePr>
        <p:xfrm>
          <a:off x="655638" y="1189494"/>
          <a:ext cx="8142084" cy="5029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9192814" y="2624615"/>
            <a:ext cx="2159694" cy="2159694"/>
          </a:xfrm>
          <a:prstGeom prst="rect">
            <a:avLst/>
          </a:prstGeom>
          <a:solidFill>
            <a:schemeClr val="accent2">
              <a:lumMod val="75000"/>
            </a:schemeClr>
          </a:solidFill>
          <a:ln>
            <a:noFill/>
          </a:ln>
          <a:effectLst>
            <a:reflection blurRad="6350" stA="52000" endA="300" endPos="350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sz="2800" dirty="0">
                <a:solidFill>
                  <a:srgbClr val="FFFFFF"/>
                </a:solidFill>
                <a:latin typeface="Segoe UI Light"/>
              </a:rPr>
              <a:t>Columnar Compression up to 15x</a:t>
            </a:r>
          </a:p>
        </p:txBody>
      </p:sp>
    </p:spTree>
    <p:extLst>
      <p:ext uri="{BB962C8B-B14F-4D97-AF65-F5344CB8AC3E}">
        <p14:creationId xmlns:p14="http://schemas.microsoft.com/office/powerpoint/2010/main" val="339167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BFD1F62-E2F1-4843-B3FD-44D37D55EFBD}"/>
              </a:ext>
            </a:extLst>
          </p:cNvPr>
          <p:cNvGraphicFramePr/>
          <p:nvPr/>
        </p:nvGraphicFramePr>
        <p:xfrm>
          <a:off x="655638" y="1030515"/>
          <a:ext cx="10880725"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タイトル 4"/>
          <p:cNvSpPr>
            <a:spLocks noGrp="1"/>
          </p:cNvSpPr>
          <p:nvPr>
            <p:ph type="title"/>
          </p:nvPr>
        </p:nvSpPr>
        <p:spPr/>
        <p:txBody>
          <a:bodyPr/>
          <a:lstStyle/>
          <a:p>
            <a:r>
              <a:rPr kumimoji="1" lang="en-US" dirty="0">
                <a:cs typeface="Segoe UI Light" panose="020B0502040204020203" pitchFamily="34" charset="0"/>
              </a:rPr>
              <a:t>Segment Elimination</a:t>
            </a:r>
          </a:p>
        </p:txBody>
      </p:sp>
      <p:sp>
        <p:nvSpPr>
          <p:cNvPr id="4" name="スライド番号プレースホルダー 3"/>
          <p:cNvSpPr>
            <a:spLocks noGrp="1"/>
          </p:cNvSpPr>
          <p:nvPr>
            <p:ph type="sldNum" sz="quarter" idx="4294967295"/>
          </p:nvPr>
        </p:nvSpPr>
        <p:spPr>
          <a:xfrm>
            <a:off x="9346739" y="6492440"/>
            <a:ext cx="2844397" cy="365074"/>
          </a:xfrm>
        </p:spPr>
        <p:txBody>
          <a:bodyPr/>
          <a:lstStyle/>
          <a:p>
            <a:pPr defTabSz="914367">
              <a:defRPr/>
            </a:pPr>
            <a:fld id="{74A398B2-5A34-1A4A-811E-F4027282568C}" type="slidenum">
              <a:rPr lang="en-US" sz="1765">
                <a:solidFill>
                  <a:srgbClr val="505050"/>
                </a:solidFill>
                <a:latin typeface="Segoe UI"/>
              </a:rPr>
              <a:pPr defTabSz="914367">
                <a:defRPr/>
              </a:pPr>
              <a:t>13</a:t>
            </a:fld>
            <a:endParaRPr lang="en-US" sz="1765">
              <a:solidFill>
                <a:srgbClr val="505050"/>
              </a:solidFill>
              <a:latin typeface="Segoe UI"/>
            </a:endParaRPr>
          </a:p>
        </p:txBody>
      </p:sp>
    </p:spTree>
    <p:extLst>
      <p:ext uri="{BB962C8B-B14F-4D97-AF65-F5344CB8AC3E}">
        <p14:creationId xmlns:p14="http://schemas.microsoft.com/office/powerpoint/2010/main" val="28112595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table"/>
          <p:cNvPicPr>
            <a:picLocks noChangeAspect="1"/>
          </p:cNvPicPr>
          <p:nvPr/>
        </p:nvPicPr>
        <p:blipFill rotWithShape="1">
          <a:blip r:embed="rId3"/>
          <a:srcRect r="30190"/>
          <a:stretch/>
        </p:blipFill>
        <p:spPr>
          <a:xfrm>
            <a:off x="8034646" y="1996007"/>
            <a:ext cx="1542519" cy="1727500"/>
          </a:xfrm>
          <a:prstGeom prst="rect">
            <a:avLst/>
          </a:prstGeom>
          <a:noFill/>
          <a:ln>
            <a:noFill/>
          </a:ln>
        </p:spPr>
      </p:pic>
      <p:pic>
        <p:nvPicPr>
          <p:cNvPr id="13" name="table"/>
          <p:cNvPicPr>
            <a:picLocks noChangeAspect="1"/>
          </p:cNvPicPr>
          <p:nvPr/>
        </p:nvPicPr>
        <p:blipFill rotWithShape="1">
          <a:blip r:embed="rId4"/>
          <a:srcRect r="29833"/>
          <a:stretch/>
        </p:blipFill>
        <p:spPr>
          <a:xfrm>
            <a:off x="6325471" y="1990261"/>
            <a:ext cx="1550408" cy="1968548"/>
          </a:xfrm>
          <a:prstGeom prst="rect">
            <a:avLst/>
          </a:prstGeom>
          <a:noFill/>
          <a:ln>
            <a:noFill/>
          </a:ln>
        </p:spPr>
      </p:pic>
      <p:pic>
        <p:nvPicPr>
          <p:cNvPr id="14" name="table"/>
          <p:cNvPicPr>
            <a:picLocks noChangeAspect="1"/>
          </p:cNvPicPr>
          <p:nvPr/>
        </p:nvPicPr>
        <p:blipFill rotWithShape="1">
          <a:blip r:embed="rId5"/>
          <a:srcRect r="29324"/>
          <a:stretch/>
        </p:blipFill>
        <p:spPr>
          <a:xfrm>
            <a:off x="4620617" y="1990261"/>
            <a:ext cx="1561658" cy="2089071"/>
          </a:xfrm>
          <a:prstGeom prst="rect">
            <a:avLst/>
          </a:prstGeom>
          <a:noFill/>
          <a:ln>
            <a:noFill/>
          </a:ln>
        </p:spPr>
      </p:pic>
      <p:pic>
        <p:nvPicPr>
          <p:cNvPr id="15" name="table"/>
          <p:cNvPicPr>
            <a:picLocks noChangeAspect="1"/>
          </p:cNvPicPr>
          <p:nvPr/>
        </p:nvPicPr>
        <p:blipFill rotWithShape="1">
          <a:blip r:embed="rId6"/>
          <a:srcRect r="29446"/>
          <a:stretch/>
        </p:blipFill>
        <p:spPr>
          <a:xfrm>
            <a:off x="1212089" y="1990261"/>
            <a:ext cx="1558944" cy="1848025"/>
          </a:xfrm>
          <a:prstGeom prst="rect">
            <a:avLst/>
          </a:prstGeom>
          <a:noFill/>
          <a:ln>
            <a:noFill/>
          </a:ln>
        </p:spPr>
      </p:pic>
      <p:pic>
        <p:nvPicPr>
          <p:cNvPr id="16" name="table"/>
          <p:cNvPicPr>
            <a:picLocks noChangeAspect="1"/>
          </p:cNvPicPr>
          <p:nvPr/>
        </p:nvPicPr>
        <p:blipFill rotWithShape="1">
          <a:blip r:embed="rId7"/>
          <a:srcRect r="29093"/>
          <a:stretch/>
        </p:blipFill>
        <p:spPr>
          <a:xfrm>
            <a:off x="2916904" y="1996007"/>
            <a:ext cx="1566745" cy="1968548"/>
          </a:xfrm>
          <a:prstGeom prst="rect">
            <a:avLst/>
          </a:prstGeom>
          <a:noFill/>
          <a:ln>
            <a:noFill/>
          </a:ln>
        </p:spPr>
      </p:pic>
      <p:pic>
        <p:nvPicPr>
          <p:cNvPr id="17" name="table"/>
          <p:cNvPicPr>
            <a:picLocks noChangeAspect="1"/>
          </p:cNvPicPr>
          <p:nvPr/>
        </p:nvPicPr>
        <p:blipFill rotWithShape="1">
          <a:blip r:embed="rId8"/>
          <a:srcRect r="29836"/>
          <a:stretch/>
        </p:blipFill>
        <p:spPr>
          <a:xfrm>
            <a:off x="9735933" y="1990261"/>
            <a:ext cx="1550346" cy="2209594"/>
          </a:xfrm>
          <a:prstGeom prst="rect">
            <a:avLst/>
          </a:prstGeom>
          <a:noFill/>
          <a:ln>
            <a:noFill/>
          </a:ln>
        </p:spPr>
      </p:pic>
      <p:pic>
        <p:nvPicPr>
          <p:cNvPr id="20" name="table"/>
          <p:cNvPicPr>
            <a:picLocks noChangeAspect="1"/>
          </p:cNvPicPr>
          <p:nvPr/>
        </p:nvPicPr>
        <p:blipFill rotWithShape="1">
          <a:blip r:embed="rId9"/>
          <a:srcRect r="30190"/>
          <a:stretch/>
        </p:blipFill>
        <p:spPr>
          <a:xfrm>
            <a:off x="8034646" y="4450075"/>
            <a:ext cx="1542519" cy="1848025"/>
          </a:xfrm>
          <a:prstGeom prst="rect">
            <a:avLst/>
          </a:prstGeom>
          <a:noFill/>
          <a:ln>
            <a:noFill/>
          </a:ln>
        </p:spPr>
      </p:pic>
      <p:pic>
        <p:nvPicPr>
          <p:cNvPr id="21" name="table"/>
          <p:cNvPicPr>
            <a:picLocks noChangeAspect="1"/>
          </p:cNvPicPr>
          <p:nvPr/>
        </p:nvPicPr>
        <p:blipFill rotWithShape="1">
          <a:blip r:embed="rId10"/>
          <a:srcRect r="29095"/>
          <a:stretch/>
        </p:blipFill>
        <p:spPr>
          <a:xfrm>
            <a:off x="6318447" y="4444330"/>
            <a:ext cx="1566718" cy="1968548"/>
          </a:xfrm>
          <a:prstGeom prst="rect">
            <a:avLst/>
          </a:prstGeom>
          <a:noFill/>
          <a:ln>
            <a:noFill/>
          </a:ln>
        </p:spPr>
      </p:pic>
      <p:pic>
        <p:nvPicPr>
          <p:cNvPr id="22" name="table"/>
          <p:cNvPicPr>
            <a:picLocks noChangeAspect="1"/>
          </p:cNvPicPr>
          <p:nvPr/>
        </p:nvPicPr>
        <p:blipFill rotWithShape="1">
          <a:blip r:embed="rId11"/>
          <a:srcRect r="29324"/>
          <a:stretch/>
        </p:blipFill>
        <p:spPr>
          <a:xfrm>
            <a:off x="4622879" y="4444330"/>
            <a:ext cx="1561658" cy="2089071"/>
          </a:xfrm>
          <a:prstGeom prst="rect">
            <a:avLst/>
          </a:prstGeom>
          <a:noFill/>
          <a:ln>
            <a:noFill/>
          </a:ln>
        </p:spPr>
      </p:pic>
      <p:pic>
        <p:nvPicPr>
          <p:cNvPr id="23" name="table"/>
          <p:cNvPicPr>
            <a:picLocks noChangeAspect="1"/>
          </p:cNvPicPr>
          <p:nvPr/>
        </p:nvPicPr>
        <p:blipFill rotWithShape="1">
          <a:blip r:embed="rId12"/>
          <a:srcRect r="29093"/>
          <a:stretch/>
        </p:blipFill>
        <p:spPr>
          <a:xfrm>
            <a:off x="1212088" y="4444330"/>
            <a:ext cx="1566745" cy="1848025"/>
          </a:xfrm>
          <a:prstGeom prst="rect">
            <a:avLst/>
          </a:prstGeom>
          <a:noFill/>
          <a:ln>
            <a:noFill/>
          </a:ln>
        </p:spPr>
      </p:pic>
      <p:pic>
        <p:nvPicPr>
          <p:cNvPr id="24" name="table"/>
          <p:cNvPicPr>
            <a:picLocks noChangeAspect="1"/>
          </p:cNvPicPr>
          <p:nvPr/>
        </p:nvPicPr>
        <p:blipFill rotWithShape="1">
          <a:blip r:embed="rId13"/>
          <a:srcRect r="29093"/>
          <a:stretch/>
        </p:blipFill>
        <p:spPr>
          <a:xfrm>
            <a:off x="2916903" y="4450076"/>
            <a:ext cx="1566745" cy="1968548"/>
          </a:xfrm>
          <a:prstGeom prst="rect">
            <a:avLst/>
          </a:prstGeom>
          <a:noFill/>
          <a:ln>
            <a:noFill/>
          </a:ln>
        </p:spPr>
      </p:pic>
      <p:pic>
        <p:nvPicPr>
          <p:cNvPr id="25" name="table"/>
          <p:cNvPicPr>
            <a:picLocks noChangeAspect="1"/>
          </p:cNvPicPr>
          <p:nvPr/>
        </p:nvPicPr>
        <p:blipFill rotWithShape="1">
          <a:blip r:embed="rId14"/>
          <a:srcRect r="28970"/>
          <a:stretch/>
        </p:blipFill>
        <p:spPr>
          <a:xfrm>
            <a:off x="9716822" y="4444330"/>
            <a:ext cx="1569458" cy="2209594"/>
          </a:xfrm>
          <a:prstGeom prst="rect">
            <a:avLst/>
          </a:prstGeom>
          <a:noFill/>
          <a:ln>
            <a:noFill/>
          </a:ln>
        </p:spPr>
      </p:pic>
      <p:sp>
        <p:nvSpPr>
          <p:cNvPr id="2" name="Title 1"/>
          <p:cNvSpPr>
            <a:spLocks noGrp="1"/>
          </p:cNvSpPr>
          <p:nvPr>
            <p:ph type="title"/>
          </p:nvPr>
        </p:nvSpPr>
        <p:spPr/>
        <p:txBody>
          <a:bodyPr/>
          <a:lstStyle/>
          <a:p>
            <a:r>
              <a:rPr lang="en-US"/>
              <a:t>Segment Elimination</a:t>
            </a:r>
          </a:p>
        </p:txBody>
      </p:sp>
      <p:cxnSp>
        <p:nvCxnSpPr>
          <p:cNvPr id="6" name="Straight Connector 5"/>
          <p:cNvCxnSpPr/>
          <p:nvPr/>
        </p:nvCxnSpPr>
        <p:spPr>
          <a:xfrm>
            <a:off x="1503822" y="2248565"/>
            <a:ext cx="4214145" cy="4049535"/>
          </a:xfrm>
          <a:prstGeom prst="line">
            <a:avLst/>
          </a:prstGeom>
          <a:ln w="889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03823" y="2248565"/>
            <a:ext cx="4053569" cy="4026531"/>
          </a:xfrm>
          <a:prstGeom prst="line">
            <a:avLst/>
          </a:prstGeom>
          <a:ln w="889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480173" y="1240277"/>
            <a:ext cx="4262705" cy="461665"/>
          </a:xfrm>
          <a:prstGeom prst="rect">
            <a:avLst/>
          </a:prstGeom>
          <a:noFill/>
        </p:spPr>
        <p:txBody>
          <a:bodyPr wrap="none" rtlCol="0">
            <a:spAutoFit/>
          </a:bodyPr>
          <a:lstStyle/>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altLang="ja-JP" sz="2400" b="0" i="0" u="none" strike="noStrike" kern="1200" cap="none" spc="0" normalizeH="0" baseline="0" noProof="0">
                <a:ln>
                  <a:noFill/>
                </a:ln>
                <a:solidFill>
                  <a:srgbClr val="0A5BBA">
                    <a:lumMod val="75000"/>
                  </a:srgbClr>
                </a:solidFill>
                <a:effectLst/>
                <a:uLnTx/>
                <a:uFillTx/>
                <a:latin typeface="Segoe UI Light" panose="020B0502040204020203" pitchFamily="34" charset="0"/>
                <a:ea typeface="+mn-ea"/>
                <a:cs typeface="Segoe UI Light" panose="020B0502040204020203" pitchFamily="34" charset="0"/>
              </a:rPr>
              <a:t>1. Fetches only needed columns</a:t>
            </a:r>
            <a:endParaRPr kumimoji="1" lang="en-US" sz="2400" b="0" i="0" u="none" strike="noStrike" kern="1200" cap="none" spc="0" normalizeH="0" baseline="0" noProof="0">
              <a:ln>
                <a:noFill/>
              </a:ln>
              <a:solidFill>
                <a:srgbClr val="0A5BBA">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7" name="TextBox 26"/>
          <p:cNvSpPr txBox="1"/>
          <p:nvPr/>
        </p:nvSpPr>
        <p:spPr>
          <a:xfrm>
            <a:off x="6528092" y="553269"/>
            <a:ext cx="4616970" cy="923330"/>
          </a:xfrm>
          <a:prstGeom prst="rect">
            <a:avLst/>
          </a:prstGeom>
          <a:noFill/>
        </p:spPr>
        <p:txBody>
          <a:bodyPr wrap="none" rtlCol="0">
            <a:spAutoFit/>
          </a:bodyPr>
          <a:lstStyle/>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SELECT </a:t>
            </a:r>
            <a:r>
              <a:rPr kumimoji="0" lang="en-US" sz="1800" b="0" i="0" u="none" strike="noStrike" kern="1200" cap="none" spc="0" normalizeH="0" baseline="0" noProof="0">
                <a:ln>
                  <a:noFill/>
                </a:ln>
                <a:solidFill>
                  <a:srgbClr val="FFFFFF">
                    <a:lumMod val="50000"/>
                  </a:srgbClr>
                </a:solidFill>
                <a:effectLst/>
                <a:uLnTx/>
                <a:uFillTx/>
                <a:latin typeface="Consolas" panose="020B0609020204030204" pitchFamily="49" charset="0"/>
                <a:ea typeface="+mn-ea"/>
                <a:cs typeface="+mn-cs"/>
              </a:rPr>
              <a:t>ProductKey</a:t>
            </a:r>
            <a:r>
              <a:rPr kumimoji="0" lang="en-US" sz="1800" b="0" i="0" u="none" strike="noStrike" kern="1200" cap="none" spc="0" normalizeH="0" baseline="0" noProof="0">
                <a:ln>
                  <a:noFill/>
                </a:ln>
                <a:solidFill>
                  <a:srgbClr val="000000">
                    <a:lumMod val="85000"/>
                    <a:lumOff val="15000"/>
                  </a:srgbClr>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D9EFD"/>
                </a:solidFill>
                <a:effectLst/>
                <a:uLnTx/>
                <a:uFillTx/>
                <a:latin typeface="Consolas" panose="020B0609020204030204" pitchFamily="49" charset="0"/>
                <a:ea typeface="+mn-ea"/>
                <a:cs typeface="+mn-cs"/>
              </a:rPr>
              <a:t>SUM</a:t>
            </a:r>
            <a:r>
              <a:rPr kumimoji="0" lang="en-US" sz="1800" b="0" i="0" u="none" strike="noStrike" kern="1200" cap="none" spc="0" normalizeH="0" baseline="0" noProof="0">
                <a:ln>
                  <a:noFill/>
                </a:ln>
                <a:solidFill>
                  <a:srgbClr val="000000">
                    <a:lumMod val="85000"/>
                    <a:lumOff val="15000"/>
                  </a:srgbClr>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FFFFFF">
                    <a:lumMod val="50000"/>
                  </a:srgbClr>
                </a:solidFill>
                <a:effectLst/>
                <a:uLnTx/>
                <a:uFillTx/>
                <a:latin typeface="Consolas" panose="020B0609020204030204" pitchFamily="49" charset="0"/>
                <a:ea typeface="+mn-ea"/>
                <a:cs typeface="+mn-cs"/>
              </a:rPr>
              <a:t>SalesAmount</a:t>
            </a:r>
            <a:r>
              <a:rPr kumimoji="0" lang="en-US" sz="1800" b="0" i="0" u="none" strike="noStrike" kern="1200" cap="none" spc="0" normalizeH="0" baseline="0" noProof="0">
                <a:ln>
                  <a:noFill/>
                </a:ln>
                <a:solidFill>
                  <a:srgbClr val="000000">
                    <a:lumMod val="85000"/>
                    <a:lumOff val="15000"/>
                  </a:srgbClr>
                </a:solidFill>
                <a:effectLst/>
                <a:uLnTx/>
                <a:uFillTx/>
                <a:latin typeface="Consolas" panose="020B0609020204030204" pitchFamily="49" charset="0"/>
                <a:ea typeface="+mn-ea"/>
                <a:cs typeface="+mn-cs"/>
              </a:rPr>
              <a:t>)</a:t>
            </a:r>
          </a:p>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FROM </a:t>
            </a:r>
            <a:r>
              <a:rPr kumimoji="0" lang="en-US" sz="18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SalesTable</a:t>
            </a:r>
          </a:p>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Consolas" panose="020B0609020204030204" pitchFamily="49" charset="0"/>
                <a:ea typeface="+mn-ea"/>
                <a:cs typeface="+mn-cs"/>
              </a:rPr>
              <a:t>WHERE </a:t>
            </a:r>
            <a:r>
              <a:rPr kumimoji="0" lang="en-US" sz="1800" b="0" i="0" u="none" strike="noStrike" kern="1200" cap="none" spc="0" normalizeH="0" baseline="0" noProof="0">
                <a:ln>
                  <a:noFill/>
                </a:ln>
                <a:solidFill>
                  <a:srgbClr val="FFFFFF">
                    <a:lumMod val="50000"/>
                  </a:srgbClr>
                </a:solidFill>
                <a:effectLst/>
                <a:uLnTx/>
                <a:uFillTx/>
                <a:latin typeface="Consolas" panose="020B0609020204030204" pitchFamily="49" charset="0"/>
                <a:ea typeface="+mn-ea"/>
                <a:cs typeface="+mn-cs"/>
              </a:rPr>
              <a:t>OrderDateKey </a:t>
            </a:r>
            <a:r>
              <a:rPr kumimoji="0" lang="en-US" sz="18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&lt; </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20101108;</a:t>
            </a:r>
          </a:p>
        </p:txBody>
      </p:sp>
      <p:sp>
        <p:nvSpPr>
          <p:cNvPr id="28" name="四角形吹き出し 3"/>
          <p:cNvSpPr/>
          <p:nvPr/>
        </p:nvSpPr>
        <p:spPr>
          <a:xfrm>
            <a:off x="1082681" y="1858887"/>
            <a:ext cx="5182604" cy="4674513"/>
          </a:xfrm>
          <a:prstGeom prst="wedgeRectCallout">
            <a:avLst>
              <a:gd name="adj1" fmla="val -56848"/>
              <a:gd name="adj2" fmla="val 572"/>
            </a:avLst>
          </a:prstGeom>
          <a:noFill/>
          <a:ln w="38100">
            <a:solidFill>
              <a:schemeClr val="accent1">
                <a:lumMod val="5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12"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テキスト ボックス 4"/>
          <p:cNvSpPr txBox="1"/>
          <p:nvPr/>
        </p:nvSpPr>
        <p:spPr>
          <a:xfrm>
            <a:off x="50840" y="2925015"/>
            <a:ext cx="1061923" cy="1599058"/>
          </a:xfrm>
          <a:prstGeom prst="rect">
            <a:avLst/>
          </a:prstGeom>
          <a:noFill/>
          <a:ln>
            <a:noFill/>
          </a:ln>
        </p:spPr>
        <p:txBody>
          <a:bodyPr wrap="square" rtlCol="0">
            <a:spAutoFit/>
          </a:bodyPr>
          <a:lstStyle/>
          <a:p>
            <a:pPr marL="0" marR="0" lvl="0" indent="0" algn="l" defTabSz="457112"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a:ln>
                  <a:noFill/>
                </a:ln>
                <a:solidFill>
                  <a:srgbClr val="000000"/>
                </a:solidFill>
                <a:effectLst/>
                <a:uLnTx/>
                <a:uFillTx/>
                <a:latin typeface="Segoe UI"/>
                <a:ea typeface="+mn-ea"/>
                <a:cs typeface="+mn-cs"/>
              </a:rPr>
              <a:t>Not included in the query column list</a:t>
            </a:r>
          </a:p>
        </p:txBody>
      </p:sp>
    </p:spTree>
    <p:extLst>
      <p:ext uri="{BB962C8B-B14F-4D97-AF65-F5344CB8AC3E}">
        <p14:creationId xmlns:p14="http://schemas.microsoft.com/office/powerpoint/2010/main" val="17263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table"/>
          <p:cNvPicPr>
            <a:picLocks noChangeAspect="1"/>
          </p:cNvPicPr>
          <p:nvPr/>
        </p:nvPicPr>
        <p:blipFill rotWithShape="1">
          <a:blip r:embed="rId3"/>
          <a:srcRect r="30190"/>
          <a:stretch/>
        </p:blipFill>
        <p:spPr>
          <a:xfrm>
            <a:off x="8034646" y="1996007"/>
            <a:ext cx="1542519" cy="1727500"/>
          </a:xfrm>
          <a:prstGeom prst="rect">
            <a:avLst/>
          </a:prstGeom>
          <a:noFill/>
          <a:ln>
            <a:noFill/>
          </a:ln>
        </p:spPr>
      </p:pic>
      <p:pic>
        <p:nvPicPr>
          <p:cNvPr id="13" name="table"/>
          <p:cNvPicPr>
            <a:picLocks noChangeAspect="1"/>
          </p:cNvPicPr>
          <p:nvPr/>
        </p:nvPicPr>
        <p:blipFill rotWithShape="1">
          <a:blip r:embed="rId4"/>
          <a:srcRect r="29833"/>
          <a:stretch/>
        </p:blipFill>
        <p:spPr>
          <a:xfrm>
            <a:off x="6325471" y="1990261"/>
            <a:ext cx="1550408" cy="1968548"/>
          </a:xfrm>
          <a:prstGeom prst="rect">
            <a:avLst/>
          </a:prstGeom>
          <a:noFill/>
          <a:ln>
            <a:noFill/>
          </a:ln>
        </p:spPr>
      </p:pic>
      <p:pic>
        <p:nvPicPr>
          <p:cNvPr id="14" name="table"/>
          <p:cNvPicPr>
            <a:picLocks noChangeAspect="1"/>
          </p:cNvPicPr>
          <p:nvPr/>
        </p:nvPicPr>
        <p:blipFill rotWithShape="1">
          <a:blip r:embed="rId5"/>
          <a:srcRect r="29324"/>
          <a:stretch/>
        </p:blipFill>
        <p:spPr>
          <a:xfrm>
            <a:off x="4620617" y="1990261"/>
            <a:ext cx="1561658" cy="2089071"/>
          </a:xfrm>
          <a:prstGeom prst="rect">
            <a:avLst/>
          </a:prstGeom>
          <a:noFill/>
          <a:ln>
            <a:noFill/>
          </a:ln>
        </p:spPr>
      </p:pic>
      <p:pic>
        <p:nvPicPr>
          <p:cNvPr id="15" name="table"/>
          <p:cNvPicPr>
            <a:picLocks noChangeAspect="1"/>
          </p:cNvPicPr>
          <p:nvPr/>
        </p:nvPicPr>
        <p:blipFill rotWithShape="1">
          <a:blip r:embed="rId6"/>
          <a:srcRect r="29446"/>
          <a:stretch/>
        </p:blipFill>
        <p:spPr>
          <a:xfrm>
            <a:off x="1212089" y="1990261"/>
            <a:ext cx="1558944" cy="1848025"/>
          </a:xfrm>
          <a:prstGeom prst="rect">
            <a:avLst/>
          </a:prstGeom>
          <a:noFill/>
          <a:ln>
            <a:noFill/>
          </a:ln>
        </p:spPr>
      </p:pic>
      <p:pic>
        <p:nvPicPr>
          <p:cNvPr id="16" name="table"/>
          <p:cNvPicPr>
            <a:picLocks noChangeAspect="1"/>
          </p:cNvPicPr>
          <p:nvPr/>
        </p:nvPicPr>
        <p:blipFill rotWithShape="1">
          <a:blip r:embed="rId7"/>
          <a:srcRect r="29093"/>
          <a:stretch/>
        </p:blipFill>
        <p:spPr>
          <a:xfrm>
            <a:off x="2916904" y="1996007"/>
            <a:ext cx="1566745" cy="1968548"/>
          </a:xfrm>
          <a:prstGeom prst="rect">
            <a:avLst/>
          </a:prstGeom>
          <a:noFill/>
          <a:ln>
            <a:noFill/>
          </a:ln>
        </p:spPr>
      </p:pic>
      <p:pic>
        <p:nvPicPr>
          <p:cNvPr id="17" name="table"/>
          <p:cNvPicPr>
            <a:picLocks noChangeAspect="1"/>
          </p:cNvPicPr>
          <p:nvPr/>
        </p:nvPicPr>
        <p:blipFill rotWithShape="1">
          <a:blip r:embed="rId8"/>
          <a:srcRect r="29836"/>
          <a:stretch/>
        </p:blipFill>
        <p:spPr>
          <a:xfrm>
            <a:off x="9735933" y="1990261"/>
            <a:ext cx="1550346" cy="2209594"/>
          </a:xfrm>
          <a:prstGeom prst="rect">
            <a:avLst/>
          </a:prstGeom>
          <a:noFill/>
          <a:ln>
            <a:noFill/>
          </a:ln>
        </p:spPr>
      </p:pic>
      <p:pic>
        <p:nvPicPr>
          <p:cNvPr id="20" name="table"/>
          <p:cNvPicPr>
            <a:picLocks noChangeAspect="1"/>
          </p:cNvPicPr>
          <p:nvPr/>
        </p:nvPicPr>
        <p:blipFill rotWithShape="1">
          <a:blip r:embed="rId9"/>
          <a:srcRect r="30190"/>
          <a:stretch/>
        </p:blipFill>
        <p:spPr>
          <a:xfrm>
            <a:off x="8034646" y="4450075"/>
            <a:ext cx="1542519" cy="1848025"/>
          </a:xfrm>
          <a:prstGeom prst="rect">
            <a:avLst/>
          </a:prstGeom>
          <a:noFill/>
          <a:ln>
            <a:noFill/>
          </a:ln>
        </p:spPr>
      </p:pic>
      <p:pic>
        <p:nvPicPr>
          <p:cNvPr id="21" name="table"/>
          <p:cNvPicPr>
            <a:picLocks noChangeAspect="1"/>
          </p:cNvPicPr>
          <p:nvPr/>
        </p:nvPicPr>
        <p:blipFill rotWithShape="1">
          <a:blip r:embed="rId10"/>
          <a:srcRect r="29095"/>
          <a:stretch/>
        </p:blipFill>
        <p:spPr>
          <a:xfrm>
            <a:off x="6318447" y="4444330"/>
            <a:ext cx="1566718" cy="1968548"/>
          </a:xfrm>
          <a:prstGeom prst="rect">
            <a:avLst/>
          </a:prstGeom>
          <a:noFill/>
          <a:ln>
            <a:noFill/>
          </a:ln>
        </p:spPr>
      </p:pic>
      <p:pic>
        <p:nvPicPr>
          <p:cNvPr id="22" name="table"/>
          <p:cNvPicPr>
            <a:picLocks noChangeAspect="1"/>
          </p:cNvPicPr>
          <p:nvPr/>
        </p:nvPicPr>
        <p:blipFill rotWithShape="1">
          <a:blip r:embed="rId11"/>
          <a:srcRect r="29324"/>
          <a:stretch/>
        </p:blipFill>
        <p:spPr>
          <a:xfrm>
            <a:off x="4622879" y="4444330"/>
            <a:ext cx="1561658" cy="2089071"/>
          </a:xfrm>
          <a:prstGeom prst="rect">
            <a:avLst/>
          </a:prstGeom>
          <a:noFill/>
          <a:ln>
            <a:noFill/>
          </a:ln>
        </p:spPr>
      </p:pic>
      <p:pic>
        <p:nvPicPr>
          <p:cNvPr id="23" name="table"/>
          <p:cNvPicPr>
            <a:picLocks noChangeAspect="1"/>
          </p:cNvPicPr>
          <p:nvPr/>
        </p:nvPicPr>
        <p:blipFill rotWithShape="1">
          <a:blip r:embed="rId12"/>
          <a:srcRect r="29093"/>
          <a:stretch/>
        </p:blipFill>
        <p:spPr>
          <a:xfrm>
            <a:off x="1212088" y="4444330"/>
            <a:ext cx="1566745" cy="1848025"/>
          </a:xfrm>
          <a:prstGeom prst="rect">
            <a:avLst/>
          </a:prstGeom>
          <a:noFill/>
          <a:ln>
            <a:noFill/>
          </a:ln>
        </p:spPr>
      </p:pic>
      <p:pic>
        <p:nvPicPr>
          <p:cNvPr id="24" name="table"/>
          <p:cNvPicPr>
            <a:picLocks noChangeAspect="1"/>
          </p:cNvPicPr>
          <p:nvPr/>
        </p:nvPicPr>
        <p:blipFill rotWithShape="1">
          <a:blip r:embed="rId13"/>
          <a:srcRect r="29093"/>
          <a:stretch/>
        </p:blipFill>
        <p:spPr>
          <a:xfrm>
            <a:off x="2916903" y="4450076"/>
            <a:ext cx="1566745" cy="1968548"/>
          </a:xfrm>
          <a:prstGeom prst="rect">
            <a:avLst/>
          </a:prstGeom>
          <a:noFill/>
          <a:ln>
            <a:noFill/>
          </a:ln>
        </p:spPr>
      </p:pic>
      <p:pic>
        <p:nvPicPr>
          <p:cNvPr id="25" name="table"/>
          <p:cNvPicPr>
            <a:picLocks noChangeAspect="1"/>
          </p:cNvPicPr>
          <p:nvPr/>
        </p:nvPicPr>
        <p:blipFill rotWithShape="1">
          <a:blip r:embed="rId14"/>
          <a:srcRect r="28970"/>
          <a:stretch/>
        </p:blipFill>
        <p:spPr>
          <a:xfrm>
            <a:off x="9716822" y="4444330"/>
            <a:ext cx="1569458" cy="2209594"/>
          </a:xfrm>
          <a:prstGeom prst="rect">
            <a:avLst/>
          </a:prstGeom>
          <a:noFill/>
          <a:ln>
            <a:noFill/>
          </a:ln>
        </p:spPr>
      </p:pic>
      <p:sp>
        <p:nvSpPr>
          <p:cNvPr id="2" name="Title 1"/>
          <p:cNvSpPr>
            <a:spLocks noGrp="1"/>
          </p:cNvSpPr>
          <p:nvPr>
            <p:ph type="title"/>
          </p:nvPr>
        </p:nvSpPr>
        <p:spPr/>
        <p:txBody>
          <a:bodyPr/>
          <a:lstStyle/>
          <a:p>
            <a:r>
              <a:rPr lang="en-US"/>
              <a:t>Fetch Only Needed Segments</a:t>
            </a:r>
          </a:p>
        </p:txBody>
      </p:sp>
      <p:cxnSp>
        <p:nvCxnSpPr>
          <p:cNvPr id="6" name="Straight Connector 5"/>
          <p:cNvCxnSpPr/>
          <p:nvPr/>
        </p:nvCxnSpPr>
        <p:spPr>
          <a:xfrm>
            <a:off x="1503822" y="2248565"/>
            <a:ext cx="4214145" cy="4049535"/>
          </a:xfrm>
          <a:prstGeom prst="line">
            <a:avLst/>
          </a:prstGeom>
          <a:ln w="889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03823" y="2248565"/>
            <a:ext cx="4053569" cy="4026531"/>
          </a:xfrm>
          <a:prstGeom prst="line">
            <a:avLst/>
          </a:prstGeom>
          <a:ln w="889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480173" y="1240277"/>
            <a:ext cx="3808515" cy="406208"/>
          </a:xfrm>
          <a:prstGeom prst="rect">
            <a:avLst/>
          </a:prstGeom>
          <a:noFill/>
        </p:spPr>
        <p:txBody>
          <a:bodyPr wrap="none" rtlCol="0">
            <a:spAutoFit/>
          </a:bodyPr>
          <a:lstStyle/>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altLang="ja-JP" sz="2000" b="0" i="0" u="none" strike="noStrike" kern="1200" cap="none" spc="0" normalizeH="0" baseline="0" noProof="0">
                <a:ln>
                  <a:noFill/>
                </a:ln>
                <a:solidFill>
                  <a:srgbClr val="0A5BBA">
                    <a:lumMod val="75000"/>
                  </a:srgbClr>
                </a:solidFill>
                <a:effectLst/>
                <a:uLnTx/>
                <a:uFillTx/>
                <a:latin typeface="Segoe UI Light" panose="020B0502040204020203" pitchFamily="34" charset="0"/>
                <a:ea typeface="+mn-ea"/>
                <a:cs typeface="Segoe UI Light" panose="020B0502040204020203" pitchFamily="34" charset="0"/>
              </a:rPr>
              <a:t>2. Fetches only needed segments</a:t>
            </a:r>
            <a:endParaRPr kumimoji="1" lang="en-US" sz="2000" b="0" i="0" u="none" strike="noStrike" kern="1200" cap="none" spc="0" normalizeH="0" baseline="0" noProof="0">
              <a:ln>
                <a:noFill/>
              </a:ln>
              <a:solidFill>
                <a:srgbClr val="0A5BBA">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4" name="四角形吹き出し 3"/>
          <p:cNvSpPr/>
          <p:nvPr/>
        </p:nvSpPr>
        <p:spPr>
          <a:xfrm>
            <a:off x="1082681" y="1858887"/>
            <a:ext cx="5182604" cy="4674513"/>
          </a:xfrm>
          <a:prstGeom prst="wedgeRectCallout">
            <a:avLst>
              <a:gd name="adj1" fmla="val -56848"/>
              <a:gd name="adj2" fmla="val 572"/>
            </a:avLst>
          </a:prstGeom>
          <a:noFill/>
          <a:ln w="38100">
            <a:solidFill>
              <a:schemeClr val="accent1">
                <a:lumMod val="5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12"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6" name="Rectangle 25"/>
          <p:cNvSpPr/>
          <p:nvPr/>
        </p:nvSpPr>
        <p:spPr bwMode="auto">
          <a:xfrm>
            <a:off x="7365439" y="1135189"/>
            <a:ext cx="3410417" cy="326768"/>
          </a:xfrm>
          <a:prstGeom prst="rect">
            <a:avLst/>
          </a:prstGeom>
          <a:noFill/>
          <a:ln w="38100">
            <a:solidFill>
              <a:srgbClr val="FF33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14" tIns="44807" rIns="89614" bIns="44807" numCol="1" rtlCol="0" anchor="ctr" anchorCtr="0" compatLnSpc="1">
            <a:prstTxWarp prst="textNoShape">
              <a:avLst/>
            </a:prstTxWarp>
          </a:bodyPr>
          <a:lstStyle/>
          <a:p>
            <a:pPr marL="0" marR="0" lvl="0" indent="0" algn="ctr" defTabSz="895830" rtl="0" eaLnBrk="1" fontAlgn="auto" latinLnBrk="0" hangingPunct="1">
              <a:lnSpc>
                <a:spcPct val="100000"/>
              </a:lnSpc>
              <a:spcBef>
                <a:spcPts val="0"/>
              </a:spcBef>
              <a:spcAft>
                <a:spcPts val="0"/>
              </a:spcAft>
              <a:buClrTx/>
              <a:buSzTx/>
              <a:buFontTx/>
              <a:buNone/>
              <a:tabLst/>
              <a:defRPr/>
            </a:pPr>
            <a:endParaRPr kumimoji="0" lang="en-US" sz="2157" b="0" i="0" u="none" strike="noStrike" kern="1200" cap="none" spc="0" normalizeH="0" baseline="0" noProof="0">
              <a:ln>
                <a:noFill/>
              </a:ln>
              <a:solidFill>
                <a:srgbClr val="FFFFFF">
                  <a:alpha val="98824"/>
                </a:srgbClr>
              </a:solidFill>
              <a:effectLst/>
              <a:uLnTx/>
              <a:uFillTx/>
              <a:latin typeface="Segoe UI"/>
              <a:ea typeface="Segoe UI" pitchFamily="34" charset="0"/>
              <a:cs typeface="Segoe UI" pitchFamily="34" charset="0"/>
            </a:endParaRPr>
          </a:p>
        </p:txBody>
      </p:sp>
      <p:sp>
        <p:nvSpPr>
          <p:cNvPr id="28" name="四角形吹き出し 2"/>
          <p:cNvSpPr/>
          <p:nvPr/>
        </p:nvSpPr>
        <p:spPr>
          <a:xfrm>
            <a:off x="6270267" y="4273332"/>
            <a:ext cx="5149315" cy="2371173"/>
          </a:xfrm>
          <a:prstGeom prst="wedgeRectCallout">
            <a:avLst>
              <a:gd name="adj1" fmla="val 56303"/>
              <a:gd name="adj2" fmla="val -54956"/>
            </a:avLst>
          </a:prstGeom>
          <a:noFill/>
          <a:ln w="38100">
            <a:solidFill>
              <a:schemeClr val="accent1">
                <a:lumMod val="5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112"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テキスト ボックス 4"/>
          <p:cNvSpPr txBox="1"/>
          <p:nvPr/>
        </p:nvSpPr>
        <p:spPr>
          <a:xfrm>
            <a:off x="11298568" y="3100745"/>
            <a:ext cx="935971" cy="1096812"/>
          </a:xfrm>
          <a:prstGeom prst="rect">
            <a:avLst/>
          </a:prstGeom>
          <a:noFill/>
          <a:ln>
            <a:noFill/>
          </a:ln>
        </p:spPr>
        <p:txBody>
          <a:bodyPr wrap="square" rtlCol="0">
            <a:spAutoFit/>
          </a:bodyPr>
          <a:lstStyle/>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Segoe UI"/>
                <a:ea typeface="+mn-ea"/>
                <a:cs typeface="+mn-cs"/>
              </a:rPr>
              <a:t>Outside the range of filter</a:t>
            </a:r>
            <a:endParaRPr kumimoji="1" lang="en-US" sz="1600" b="0" i="0" u="none" strike="noStrike" kern="1200" cap="none" spc="0" normalizeH="0" baseline="0" noProof="0">
              <a:ln>
                <a:noFill/>
              </a:ln>
              <a:solidFill>
                <a:srgbClr val="000000"/>
              </a:solidFill>
              <a:effectLst/>
              <a:uLnTx/>
              <a:uFillTx/>
              <a:latin typeface="Segoe UI"/>
              <a:ea typeface="+mn-ea"/>
              <a:cs typeface="+mn-cs"/>
            </a:endParaRPr>
          </a:p>
        </p:txBody>
      </p:sp>
      <p:cxnSp>
        <p:nvCxnSpPr>
          <p:cNvPr id="30" name="Straight Connector 29"/>
          <p:cNvCxnSpPr/>
          <p:nvPr/>
        </p:nvCxnSpPr>
        <p:spPr>
          <a:xfrm>
            <a:off x="6424053" y="4472602"/>
            <a:ext cx="4862226" cy="2047771"/>
          </a:xfrm>
          <a:prstGeom prst="line">
            <a:avLst/>
          </a:prstGeom>
          <a:ln w="889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528091" y="4444330"/>
            <a:ext cx="4758188" cy="2048112"/>
          </a:xfrm>
          <a:prstGeom prst="line">
            <a:avLst/>
          </a:prstGeom>
          <a:ln w="889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テキスト ボックス 4"/>
          <p:cNvSpPr txBox="1"/>
          <p:nvPr/>
        </p:nvSpPr>
        <p:spPr>
          <a:xfrm>
            <a:off x="50840" y="2925015"/>
            <a:ext cx="1061923" cy="1599058"/>
          </a:xfrm>
          <a:prstGeom prst="rect">
            <a:avLst/>
          </a:prstGeom>
          <a:noFill/>
          <a:ln>
            <a:noFill/>
          </a:ln>
        </p:spPr>
        <p:txBody>
          <a:bodyPr wrap="square" rtlCol="0">
            <a:spAutoFit/>
          </a:bodyPr>
          <a:lstStyle/>
          <a:p>
            <a:pPr marL="0" marR="0" lvl="0" indent="0" algn="l" defTabSz="457112"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a:ln>
                  <a:noFill/>
                </a:ln>
                <a:solidFill>
                  <a:srgbClr val="000000"/>
                </a:solidFill>
                <a:effectLst/>
                <a:uLnTx/>
                <a:uFillTx/>
                <a:latin typeface="Segoe UI"/>
                <a:ea typeface="+mn-ea"/>
                <a:cs typeface="+mn-cs"/>
              </a:rPr>
              <a:t>Not included in the query column list</a:t>
            </a:r>
          </a:p>
        </p:txBody>
      </p:sp>
      <p:sp>
        <p:nvSpPr>
          <p:cNvPr id="27" name="TextBox 26"/>
          <p:cNvSpPr txBox="1"/>
          <p:nvPr/>
        </p:nvSpPr>
        <p:spPr>
          <a:xfrm>
            <a:off x="6493174" y="574460"/>
            <a:ext cx="5065810" cy="923330"/>
          </a:xfrm>
          <a:prstGeom prst="rect">
            <a:avLst/>
          </a:prstGeom>
          <a:noFill/>
        </p:spPr>
        <p:txBody>
          <a:bodyPr wrap="none" rtlCol="0">
            <a:spAutoFit/>
          </a:bodyPr>
          <a:lstStyle/>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Lucida Console" panose="020B0609040504020204" pitchFamily="49" charset="0"/>
                <a:ea typeface="+mn-ea"/>
                <a:cs typeface="+mn-cs"/>
              </a:rPr>
              <a:t>SELECT </a:t>
            </a:r>
            <a:r>
              <a:rPr kumimoji="0" lang="en-US" sz="18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ProductKey</a:t>
            </a:r>
            <a:r>
              <a:rPr kumimoji="0" lang="en-US" sz="1800" b="0" i="0" u="none" strike="noStrike" kern="1200" cap="none" spc="0" normalizeH="0" baseline="0" noProof="0">
                <a:ln>
                  <a:noFill/>
                </a:ln>
                <a:solidFill>
                  <a:srgbClr val="000000">
                    <a:lumMod val="85000"/>
                    <a:lumOff val="15000"/>
                  </a:srgbClr>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FD9EFD"/>
                </a:solidFill>
                <a:effectLst/>
                <a:uLnTx/>
                <a:uFillTx/>
                <a:latin typeface="Lucida Console" panose="020B0609040504020204" pitchFamily="49" charset="0"/>
                <a:ea typeface="+mn-ea"/>
                <a:cs typeface="+mn-cs"/>
              </a:rPr>
              <a:t>SUM</a:t>
            </a:r>
            <a:r>
              <a:rPr kumimoji="0" lang="en-US" sz="1800" b="0" i="0" u="none" strike="noStrike" kern="1200" cap="none" spc="0" normalizeH="0" baseline="0" noProof="0">
                <a:ln>
                  <a:noFill/>
                </a:ln>
                <a:solidFill>
                  <a:srgbClr val="000000">
                    <a:lumMod val="85000"/>
                    <a:lumOff val="15000"/>
                  </a:srgbClr>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SalesAmount</a:t>
            </a:r>
            <a:r>
              <a:rPr kumimoji="0" lang="en-US" sz="1800" b="0" i="0" u="none" strike="noStrike" kern="1200" cap="none" spc="0" normalizeH="0" baseline="0" noProof="0">
                <a:ln>
                  <a:noFill/>
                </a:ln>
                <a:solidFill>
                  <a:srgbClr val="000000">
                    <a:lumMod val="85000"/>
                    <a:lumOff val="15000"/>
                  </a:srgbClr>
                </a:solidFill>
                <a:effectLst/>
                <a:uLnTx/>
                <a:uFillTx/>
                <a:latin typeface="Lucida Console" panose="020B0609040504020204" pitchFamily="49" charset="0"/>
                <a:ea typeface="+mn-ea"/>
                <a:cs typeface="+mn-cs"/>
              </a:rPr>
              <a:t>)</a:t>
            </a:r>
          </a:p>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Lucida Console" panose="020B0609040504020204" pitchFamily="49" charset="0"/>
                <a:ea typeface="+mn-ea"/>
                <a:cs typeface="+mn-cs"/>
              </a:rPr>
              <a:t>FROM </a:t>
            </a:r>
            <a:r>
              <a:rPr kumimoji="0" lang="en-US" sz="1800" b="0" i="0" u="none" strike="noStrike" kern="1200" cap="none" spc="0" normalizeH="0" baseline="0" noProof="0">
                <a:ln>
                  <a:noFill/>
                </a:ln>
                <a:solidFill>
                  <a:prstClr val="white">
                    <a:lumMod val="50000"/>
                  </a:prstClr>
                </a:solidFill>
                <a:effectLst/>
                <a:uLnTx/>
                <a:uFillTx/>
                <a:latin typeface="Lucida Console" panose="020B0609040504020204" pitchFamily="49" charset="0"/>
                <a:ea typeface="+mn-ea"/>
                <a:cs typeface="+mn-cs"/>
              </a:rPr>
              <a:t>SalesTable</a:t>
            </a:r>
          </a:p>
          <a:p>
            <a:pPr marL="0" marR="0" lvl="0" indent="0" algn="l" defTabSz="4571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0C0"/>
                </a:solidFill>
                <a:effectLst/>
                <a:uLnTx/>
                <a:uFillTx/>
                <a:latin typeface="Lucida Console" panose="020B0609040504020204" pitchFamily="49" charset="0"/>
                <a:ea typeface="+mn-ea"/>
                <a:cs typeface="+mn-cs"/>
              </a:rPr>
              <a:t>WHERE </a:t>
            </a:r>
            <a:r>
              <a:rPr kumimoji="0" lang="en-US" sz="1800" b="0" i="0" u="none" strike="noStrike" kern="1200" cap="none" spc="0" normalizeH="0" baseline="0" noProof="0">
                <a:ln>
                  <a:noFill/>
                </a:ln>
                <a:solidFill>
                  <a:srgbClr val="FFFFFF">
                    <a:lumMod val="50000"/>
                  </a:srgbClr>
                </a:solidFill>
                <a:effectLst/>
                <a:uLnTx/>
                <a:uFillTx/>
                <a:latin typeface="Lucida Console" panose="020B0609040504020204" pitchFamily="49" charset="0"/>
                <a:ea typeface="+mn-ea"/>
                <a:cs typeface="+mn-cs"/>
              </a:rPr>
              <a:t>OrderDateKey </a:t>
            </a:r>
            <a:r>
              <a:rPr kumimoji="0" lang="en-US" sz="1800" b="0" i="0" u="none" strike="noStrike" kern="1200" cap="none" spc="0" normalizeH="0" baseline="0" noProof="0">
                <a:ln>
                  <a:noFill/>
                </a:ln>
                <a:solidFill>
                  <a:prstClr val="white">
                    <a:lumMod val="50000"/>
                  </a:prstClr>
                </a:solidFill>
                <a:effectLst/>
                <a:uLnTx/>
                <a:uFillTx/>
                <a:latin typeface="Lucida Console" panose="020B0609040504020204" pitchFamily="49" charset="0"/>
                <a:ea typeface="+mn-ea"/>
                <a:cs typeface="+mn-cs"/>
              </a:rPr>
              <a:t>&lt; </a:t>
            </a:r>
            <a:r>
              <a:rPr kumimoji="0" lang="en-US" sz="18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20101108;</a:t>
            </a:r>
          </a:p>
        </p:txBody>
      </p:sp>
    </p:spTree>
    <p:extLst>
      <p:ext uri="{BB962C8B-B14F-4D97-AF65-F5344CB8AC3E}">
        <p14:creationId xmlns:p14="http://schemas.microsoft.com/office/powerpoint/2010/main" val="147983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Segment</a:t>
            </a:r>
          </a:p>
        </p:txBody>
      </p:sp>
      <p:sp>
        <p:nvSpPr>
          <p:cNvPr id="3" name="Content Placeholder 2"/>
          <p:cNvSpPr>
            <a:spLocks noGrp="1"/>
          </p:cNvSpPr>
          <p:nvPr>
            <p:ph type="body" sz="quarter" idx="10"/>
          </p:nvPr>
        </p:nvSpPr>
        <p:spPr>
          <a:xfrm>
            <a:off x="655638" y="1113076"/>
            <a:ext cx="10620772" cy="4631847"/>
          </a:xfrm>
        </p:spPr>
        <p:txBody>
          <a:bodyPr>
            <a:normAutofit/>
          </a:bodyPr>
          <a:lstStyle/>
          <a:p>
            <a:pPr marL="0" indent="0">
              <a:buNone/>
            </a:pPr>
            <a:r>
              <a:rPr lang="en-GB" sz="2400" dirty="0">
                <a:solidFill>
                  <a:srgbClr val="525252"/>
                </a:solidFill>
              </a:rPr>
              <a:t>Example of a segment from </a:t>
            </a:r>
            <a:r>
              <a:rPr lang="en-GB" sz="2400" dirty="0" err="1">
                <a:solidFill>
                  <a:srgbClr val="525252"/>
                </a:solidFill>
              </a:rPr>
              <a:t>sys.pdw_nodes_column_store_segments</a:t>
            </a:r>
            <a:endParaRPr lang="en-GB" sz="2400" dirty="0">
              <a:solidFill>
                <a:srgbClr val="525252"/>
              </a:solidFill>
            </a:endParaRPr>
          </a:p>
        </p:txBody>
      </p:sp>
      <p:pic>
        <p:nvPicPr>
          <p:cNvPr id="4" name="Picture 2" descr="Machine generated alternative text:&#10;segment id &#10;row count &#10;1048576 &#10;1048576 &#10;1048576 &#10;1048576 &#10;1048576 &#10;base id &#10;19568138 &#10;9757017 &#10;9788588 &#10;9778863 &#10;19574032 &#10;min data &#10;1956814 &#10;9757020 &#10;9788591 &#10;9778866 &#10;19574035 &#10;max data &#10;31243669 &#10;1341348 &#10;1349845 &#10;1365043 ">
            <a:extLst>
              <a:ext uri="{FF2B5EF4-FFF2-40B4-BE49-F238E27FC236}">
                <a16:creationId xmlns:a16="http://schemas.microsoft.com/office/drawing/2014/main" id="{38EB1D64-1DD2-4C9E-BB91-BFB3B9B81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555" y="2147804"/>
            <a:ext cx="7386889" cy="256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216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F189772-FC5A-4176-BC00-4A649B061E18}"/>
              </a:ext>
            </a:extLst>
          </p:cNvPr>
          <p:cNvGraphicFramePr/>
          <p:nvPr>
            <p:extLst>
              <p:ext uri="{D42A27DB-BD31-4B8C-83A1-F6EECF244321}">
                <p14:modId xmlns:p14="http://schemas.microsoft.com/office/powerpoint/2010/main" val="2816533742"/>
              </p:ext>
            </p:extLst>
          </p:nvPr>
        </p:nvGraphicFramePr>
        <p:xfrm>
          <a:off x="937419" y="1239503"/>
          <a:ext cx="10317162" cy="2850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dirty="0"/>
              <a:t>Delta Store</a:t>
            </a:r>
          </a:p>
        </p:txBody>
      </p:sp>
      <p:sp>
        <p:nvSpPr>
          <p:cNvPr id="4" name="Rectangle 3"/>
          <p:cNvSpPr/>
          <p:nvPr/>
        </p:nvSpPr>
        <p:spPr>
          <a:xfrm>
            <a:off x="4296255" y="4548093"/>
            <a:ext cx="3599490" cy="1439796"/>
          </a:xfrm>
          <a:prstGeom prst="rect">
            <a:avLst/>
          </a:prstGeom>
          <a:solidFill>
            <a:schemeClr val="accent1">
              <a:lumMod val="50000"/>
            </a:schemeClr>
          </a:solidFill>
          <a:ln>
            <a:no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sz="2800" dirty="0">
                <a:solidFill>
                  <a:srgbClr val="FFFFFF"/>
                </a:solidFill>
                <a:latin typeface="Segoe UI Light"/>
              </a:rPr>
              <a:t>Max # rows </a:t>
            </a:r>
          </a:p>
          <a:p>
            <a:pPr algn="ctr" defTabSz="914367">
              <a:defRPr/>
            </a:pPr>
            <a:r>
              <a:rPr lang="en-GB" sz="2800" dirty="0">
                <a:solidFill>
                  <a:srgbClr val="FFFFFF"/>
                </a:solidFill>
                <a:latin typeface="Segoe UI Light"/>
              </a:rPr>
              <a:t>delta store</a:t>
            </a:r>
          </a:p>
          <a:p>
            <a:pPr algn="ctr" defTabSz="914367">
              <a:defRPr/>
            </a:pPr>
            <a:r>
              <a:rPr lang="en-GB" sz="2800" dirty="0">
                <a:solidFill>
                  <a:srgbClr val="FFFFFF"/>
                </a:solidFill>
                <a:latin typeface="Segoe UI Light"/>
              </a:rPr>
              <a:t>1,048,576</a:t>
            </a:r>
          </a:p>
        </p:txBody>
      </p:sp>
    </p:spTree>
    <p:extLst>
      <p:ext uri="{BB962C8B-B14F-4D97-AF65-F5344CB8AC3E}">
        <p14:creationId xmlns:p14="http://schemas.microsoft.com/office/powerpoint/2010/main" val="27842446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Columnstore Index – Poor Quality</a:t>
            </a:r>
          </a:p>
        </p:txBody>
      </p:sp>
      <p:graphicFrame>
        <p:nvGraphicFramePr>
          <p:cNvPr id="4" name="Diagram 3">
            <a:extLst>
              <a:ext uri="{FF2B5EF4-FFF2-40B4-BE49-F238E27FC236}">
                <a16:creationId xmlns:a16="http://schemas.microsoft.com/office/drawing/2014/main" id="{E810FA95-9957-478F-BA63-6CBC22C86CAE}"/>
              </a:ext>
            </a:extLst>
          </p:cNvPr>
          <p:cNvGraphicFramePr/>
          <p:nvPr>
            <p:extLst>
              <p:ext uri="{D42A27DB-BD31-4B8C-83A1-F6EECF244321}">
                <p14:modId xmlns:p14="http://schemas.microsoft.com/office/powerpoint/2010/main" val="2463881161"/>
              </p:ext>
            </p:extLst>
          </p:nvPr>
        </p:nvGraphicFramePr>
        <p:xfrm>
          <a:off x="655638" y="1163869"/>
          <a:ext cx="11057590" cy="5178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29115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Columnstore</a:t>
            </a:r>
            <a:r>
              <a:rPr lang="en-GB" dirty="0"/>
              <a:t> Row Groups Exist in Three States</a:t>
            </a:r>
            <a:endParaRPr lang="en-US" dirty="0"/>
          </a:p>
        </p:txBody>
      </p:sp>
      <p:graphicFrame>
        <p:nvGraphicFramePr>
          <p:cNvPr id="5" name="Content Placeholder 2"/>
          <p:cNvGraphicFramePr>
            <a:graphicFrameLocks/>
          </p:cNvGraphicFramePr>
          <p:nvPr>
            <p:extLst>
              <p:ext uri="{D42A27DB-BD31-4B8C-83A1-F6EECF244321}">
                <p14:modId xmlns:p14="http://schemas.microsoft.com/office/powerpoint/2010/main" val="364980949"/>
              </p:ext>
            </p:extLst>
          </p:nvPr>
        </p:nvGraphicFramePr>
        <p:xfrm>
          <a:off x="655635" y="1408115"/>
          <a:ext cx="10880725" cy="44462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7799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Table Indexes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3</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a:xfrm>
            <a:off x="5334000" y="0"/>
            <a:ext cx="6858000" cy="6858000"/>
          </a:xfrm>
        </p:spPr>
      </p:sp>
      <p:pic>
        <p:nvPicPr>
          <p:cNvPr id="8" name="Picture 7">
            <a:extLst>
              <a:ext uri="{FF2B5EF4-FFF2-40B4-BE49-F238E27FC236}">
                <a16:creationId xmlns:a16="http://schemas.microsoft.com/office/drawing/2014/main" id="{FF313AF1-49C7-414B-BE10-DF636B5BFD02}"/>
              </a:ext>
            </a:extLst>
          </p:cNvPr>
          <p:cNvPicPr>
            <a:picLocks noChangeAspect="1"/>
          </p:cNvPicPr>
          <p:nvPr/>
        </p:nvPicPr>
        <p:blipFill>
          <a:blip r:embed="rId3"/>
          <a:stretch>
            <a:fillRect/>
          </a:stretch>
        </p:blipFill>
        <p:spPr>
          <a:xfrm>
            <a:off x="8057893" y="2723893"/>
            <a:ext cx="1410213" cy="1410213"/>
          </a:xfrm>
          <a:prstGeom prst="rect">
            <a:avLst/>
          </a:prstGeom>
        </p:spPr>
      </p:pic>
    </p:spTree>
    <p:extLst>
      <p:ext uri="{BB962C8B-B14F-4D97-AF65-F5344CB8AC3E}">
        <p14:creationId xmlns:p14="http://schemas.microsoft.com/office/powerpoint/2010/main" val="1196121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Columnstore Index – Poor Quality</a:t>
            </a:r>
          </a:p>
        </p:txBody>
      </p:sp>
      <p:graphicFrame>
        <p:nvGraphicFramePr>
          <p:cNvPr id="4" name="Diagram 3">
            <a:extLst>
              <a:ext uri="{FF2B5EF4-FFF2-40B4-BE49-F238E27FC236}">
                <a16:creationId xmlns:a16="http://schemas.microsoft.com/office/drawing/2014/main" id="{39C748B7-357E-4736-93D6-5889AAC46C56}"/>
              </a:ext>
            </a:extLst>
          </p:cNvPr>
          <p:cNvGraphicFramePr/>
          <p:nvPr>
            <p:extLst>
              <p:ext uri="{D42A27DB-BD31-4B8C-83A1-F6EECF244321}">
                <p14:modId xmlns:p14="http://schemas.microsoft.com/office/powerpoint/2010/main" val="3010593386"/>
              </p:ext>
            </p:extLst>
          </p:nvPr>
        </p:nvGraphicFramePr>
        <p:xfrm>
          <a:off x="655637" y="1189494"/>
          <a:ext cx="10672019" cy="4530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49159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and I/O</a:t>
            </a:r>
          </a:p>
        </p:txBody>
      </p:sp>
      <p:sp>
        <p:nvSpPr>
          <p:cNvPr id="3" name="Content Placeholder 2"/>
          <p:cNvSpPr>
            <a:spLocks noGrp="1"/>
          </p:cNvSpPr>
          <p:nvPr>
            <p:ph type="body" sz="quarter" idx="10"/>
          </p:nvPr>
        </p:nvSpPr>
        <p:spPr>
          <a:xfrm>
            <a:off x="838946" y="1251350"/>
            <a:ext cx="10265223" cy="3015782"/>
          </a:xfrm>
        </p:spPr>
        <p:txBody>
          <a:bodyPr/>
          <a:lstStyle/>
          <a:p>
            <a:pPr marL="0" indent="0">
              <a:buNone/>
            </a:pPr>
            <a:r>
              <a:rPr lang="en-GB" dirty="0">
                <a:solidFill>
                  <a:srgbClr val="525252"/>
                </a:solidFill>
              </a:rPr>
              <a:t>Each Segment is stored in a</a:t>
            </a:r>
          </a:p>
          <a:p>
            <a:r>
              <a:rPr lang="en-GB" dirty="0">
                <a:solidFill>
                  <a:srgbClr val="525252"/>
                </a:solidFill>
              </a:rPr>
              <a:t>Separate blob </a:t>
            </a:r>
          </a:p>
          <a:p>
            <a:r>
              <a:rPr lang="en-GB" dirty="0">
                <a:solidFill>
                  <a:srgbClr val="525252"/>
                </a:solidFill>
              </a:rPr>
              <a:t>Uses </a:t>
            </a:r>
            <a:r>
              <a:rPr lang="en-GB" dirty="0" err="1">
                <a:solidFill>
                  <a:srgbClr val="525252"/>
                </a:solidFill>
              </a:rPr>
              <a:t>adapative</a:t>
            </a:r>
            <a:r>
              <a:rPr lang="en-GB" dirty="0">
                <a:solidFill>
                  <a:srgbClr val="525252"/>
                </a:solidFill>
              </a:rPr>
              <a:t> cache for large objects not buffer pools</a:t>
            </a:r>
          </a:p>
          <a:p>
            <a:r>
              <a:rPr lang="en-GB" dirty="0">
                <a:solidFill>
                  <a:srgbClr val="525252"/>
                </a:solidFill>
              </a:rPr>
              <a:t>Contiguous set of adjacent memory pages</a:t>
            </a:r>
          </a:p>
          <a:p>
            <a:pPr marL="0" indent="0">
              <a:buNone/>
            </a:pPr>
            <a:endParaRPr lang="en-GB" dirty="0">
              <a:solidFill>
                <a:srgbClr val="525252"/>
              </a:solidFill>
            </a:endParaRPr>
          </a:p>
        </p:txBody>
      </p:sp>
      <p:sp>
        <p:nvSpPr>
          <p:cNvPr id="4" name="Rectangle 3"/>
          <p:cNvSpPr/>
          <p:nvPr/>
        </p:nvSpPr>
        <p:spPr>
          <a:xfrm>
            <a:off x="838946" y="4267132"/>
            <a:ext cx="3599490" cy="1439796"/>
          </a:xfrm>
          <a:prstGeom prst="rect">
            <a:avLst/>
          </a:prstGeom>
          <a:solidFill>
            <a:schemeClr val="accent4"/>
          </a:solidFill>
          <a:ln>
            <a:noFill/>
          </a:ln>
          <a:effectLst>
            <a:reflection blurRad="6350" stA="52000" endA="300" endPos="350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sz="2400" dirty="0">
                <a:solidFill>
                  <a:srgbClr val="FFFFFF"/>
                </a:solidFill>
                <a:latin typeface="Segoe UI Light"/>
              </a:rPr>
              <a:t>Each Segment can span multiple disk pages</a:t>
            </a:r>
          </a:p>
        </p:txBody>
      </p:sp>
      <p:sp>
        <p:nvSpPr>
          <p:cNvPr id="5" name="Rectangle 4"/>
          <p:cNvSpPr/>
          <p:nvPr/>
        </p:nvSpPr>
        <p:spPr>
          <a:xfrm>
            <a:off x="7753564" y="4170652"/>
            <a:ext cx="3599490" cy="1439796"/>
          </a:xfrm>
          <a:prstGeom prst="rect">
            <a:avLst/>
          </a:prstGeom>
          <a:solidFill>
            <a:schemeClr val="accent2"/>
          </a:solidFill>
          <a:ln>
            <a:noFill/>
          </a:ln>
          <a:effectLst>
            <a:reflection blurRad="6350" stA="52000" endA="300" endPos="350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sz="2400" dirty="0">
                <a:solidFill>
                  <a:srgbClr val="FFFFFF"/>
                </a:solidFill>
                <a:latin typeface="Segoe UI Light"/>
              </a:rPr>
              <a:t>Read-ahead aggressively applied at the page level</a:t>
            </a:r>
          </a:p>
        </p:txBody>
      </p:sp>
    </p:spTree>
    <p:extLst>
      <p:ext uri="{BB962C8B-B14F-4D97-AF65-F5344CB8AC3E}">
        <p14:creationId xmlns:p14="http://schemas.microsoft.com/office/powerpoint/2010/main" val="35395187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416FBA-4D09-48BA-9C16-2DD98F52F340}"/>
              </a:ext>
            </a:extLst>
          </p:cNvPr>
          <p:cNvGraphicFramePr/>
          <p:nvPr>
            <p:extLst>
              <p:ext uri="{D42A27DB-BD31-4B8C-83A1-F6EECF244321}">
                <p14:modId xmlns:p14="http://schemas.microsoft.com/office/powerpoint/2010/main" val="2662991268"/>
              </p:ext>
            </p:extLst>
          </p:nvPr>
        </p:nvGraphicFramePr>
        <p:xfrm>
          <a:off x="655638" y="1867034"/>
          <a:ext cx="10360705" cy="3123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dirty="0"/>
              <a:t>Updating Column Stores</a:t>
            </a:r>
          </a:p>
        </p:txBody>
      </p:sp>
    </p:spTree>
    <p:extLst>
      <p:ext uri="{BB962C8B-B14F-4D97-AF65-F5344CB8AC3E}">
        <p14:creationId xmlns:p14="http://schemas.microsoft.com/office/powerpoint/2010/main" val="5047823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EE94A327-86BF-4BFE-B40C-DBB77BD96442}"/>
              </a:ext>
            </a:extLst>
          </p:cNvPr>
          <p:cNvGraphicFramePr/>
          <p:nvPr>
            <p:extLst>
              <p:ext uri="{D42A27DB-BD31-4B8C-83A1-F6EECF244321}">
                <p14:modId xmlns:p14="http://schemas.microsoft.com/office/powerpoint/2010/main" val="1568743851"/>
              </p:ext>
            </p:extLst>
          </p:nvPr>
        </p:nvGraphicFramePr>
        <p:xfrm>
          <a:off x="950156" y="1368922"/>
          <a:ext cx="10291688" cy="2201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dirty="0"/>
              <a:t>Delete Bitmap</a:t>
            </a:r>
          </a:p>
        </p:txBody>
      </p:sp>
      <p:sp>
        <p:nvSpPr>
          <p:cNvPr id="4" name="Rectangle 3"/>
          <p:cNvSpPr/>
          <p:nvPr/>
        </p:nvSpPr>
        <p:spPr>
          <a:xfrm>
            <a:off x="950156" y="4148235"/>
            <a:ext cx="3599490" cy="1439796"/>
          </a:xfrm>
          <a:prstGeom prst="rect">
            <a:avLst/>
          </a:prstGeom>
          <a:solidFill>
            <a:schemeClr val="accent6">
              <a:lumMod val="60000"/>
              <a:lumOff val="40000"/>
            </a:schemeClr>
          </a:solidFill>
          <a:ln>
            <a:noFill/>
          </a:ln>
          <a:effectLst>
            <a:outerShdw blurRad="76200" dist="12700" dir="8100000" sy="-23000" kx="800400" algn="br" rotWithShape="0">
              <a:prstClr val="black">
                <a:alpha val="2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sz="2400" dirty="0">
                <a:solidFill>
                  <a:srgbClr val="FFFFFF"/>
                </a:solidFill>
                <a:latin typeface="Segoe UI Light"/>
              </a:rPr>
              <a:t>In Memory</a:t>
            </a:r>
          </a:p>
          <a:p>
            <a:pPr algn="ctr" defTabSz="914367">
              <a:defRPr/>
            </a:pPr>
            <a:r>
              <a:rPr lang="en-GB" sz="2400" dirty="0">
                <a:solidFill>
                  <a:srgbClr val="FFFFFF"/>
                </a:solidFill>
                <a:latin typeface="Segoe UI Light"/>
              </a:rPr>
              <a:t>Bitmap</a:t>
            </a:r>
          </a:p>
        </p:txBody>
      </p:sp>
      <p:sp>
        <p:nvSpPr>
          <p:cNvPr id="5" name="Rectangle 4"/>
          <p:cNvSpPr/>
          <p:nvPr/>
        </p:nvSpPr>
        <p:spPr>
          <a:xfrm>
            <a:off x="7642354" y="4148235"/>
            <a:ext cx="3599490" cy="1439796"/>
          </a:xfrm>
          <a:prstGeom prst="rect">
            <a:avLst/>
          </a:prstGeom>
          <a:solidFill>
            <a:schemeClr val="accent2"/>
          </a:solidFill>
          <a:ln>
            <a:noFill/>
          </a:ln>
          <a:effectLst>
            <a:outerShdw blurRad="76200" dist="12700" dir="2700000" sy="-23000" kx="-800400" algn="bl" rotWithShape="0">
              <a:prstClr val="black">
                <a:alpha val="2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sz="2400" dirty="0">
                <a:solidFill>
                  <a:srgbClr val="FFFFFF"/>
                </a:solidFill>
                <a:latin typeface="Segoe UI Light"/>
              </a:rPr>
              <a:t>On Disk</a:t>
            </a:r>
          </a:p>
          <a:p>
            <a:pPr algn="ctr" defTabSz="914367">
              <a:defRPr/>
            </a:pPr>
            <a:r>
              <a:rPr lang="en-GB" sz="2400" dirty="0">
                <a:solidFill>
                  <a:srgbClr val="FFFFFF"/>
                </a:solidFill>
                <a:latin typeface="Segoe UI Light"/>
              </a:rPr>
              <a:t>B-Tree</a:t>
            </a:r>
          </a:p>
          <a:p>
            <a:pPr algn="ctr" defTabSz="914367">
              <a:defRPr/>
            </a:pPr>
            <a:r>
              <a:rPr lang="en-GB" sz="2400" dirty="0">
                <a:solidFill>
                  <a:srgbClr val="FFFFFF"/>
                </a:solidFill>
                <a:latin typeface="Segoe UI Light"/>
              </a:rPr>
              <a:t>contains deleted row </a:t>
            </a:r>
            <a:r>
              <a:rPr lang="en-GB" sz="2400" u="sng" dirty="0">
                <a:solidFill>
                  <a:srgbClr val="FFFFFF"/>
                </a:solidFill>
                <a:latin typeface="Segoe UI Light"/>
              </a:rPr>
              <a:t>ID</a:t>
            </a:r>
          </a:p>
        </p:txBody>
      </p:sp>
    </p:spTree>
    <p:extLst>
      <p:ext uri="{BB962C8B-B14F-4D97-AF65-F5344CB8AC3E}">
        <p14:creationId xmlns:p14="http://schemas.microsoft.com/office/powerpoint/2010/main" val="28579076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40130" y="1115355"/>
            <a:ext cx="11651870" cy="4205186"/>
          </a:xfrm>
        </p:spPr>
        <p:txBody>
          <a:bodyPr>
            <a:normAutofit/>
          </a:bodyPr>
          <a:lstStyle/>
          <a:p>
            <a:pPr marL="0" indent="0">
              <a:buNone/>
            </a:pPr>
            <a:r>
              <a:rPr lang="en-GB" sz="2800" dirty="0">
                <a:solidFill>
                  <a:srgbClr val="525252"/>
                </a:solidFill>
              </a:rPr>
              <a:t>Once a row group has closed it can be converted to column store format:</a:t>
            </a:r>
          </a:p>
          <a:p>
            <a:pPr marL="0" indent="0">
              <a:buNone/>
            </a:pPr>
            <a:endParaRPr lang="en-GB" sz="2800" dirty="0">
              <a:solidFill>
                <a:srgbClr val="525252"/>
              </a:solidFill>
            </a:endParaRPr>
          </a:p>
          <a:p>
            <a:pPr marL="0" indent="0">
              <a:buNone/>
            </a:pPr>
            <a:r>
              <a:rPr lang="en-GB" sz="2800" dirty="0">
                <a:solidFill>
                  <a:srgbClr val="525252"/>
                </a:solidFill>
              </a:rPr>
              <a:t>As an </a:t>
            </a:r>
            <a:r>
              <a:rPr lang="en-GB" sz="2800" b="1" dirty="0">
                <a:solidFill>
                  <a:srgbClr val="525252"/>
                </a:solidFill>
              </a:rPr>
              <a:t>online</a:t>
            </a:r>
            <a:r>
              <a:rPr lang="en-GB" sz="2800" dirty="0">
                <a:solidFill>
                  <a:srgbClr val="525252"/>
                </a:solidFill>
              </a:rPr>
              <a:t> operation</a:t>
            </a:r>
          </a:p>
          <a:p>
            <a:r>
              <a:rPr lang="en-GB" sz="2800" dirty="0">
                <a:solidFill>
                  <a:srgbClr val="525252"/>
                </a:solidFill>
              </a:rPr>
              <a:t>Tuple Mover: a background process</a:t>
            </a:r>
          </a:p>
          <a:p>
            <a:r>
              <a:rPr lang="en-GB" sz="2800" dirty="0">
                <a:solidFill>
                  <a:srgbClr val="525252"/>
                </a:solidFill>
              </a:rPr>
              <a:t>ALTER INDEX..REORGANIZE</a:t>
            </a:r>
          </a:p>
          <a:p>
            <a:pPr marL="0" indent="0">
              <a:buNone/>
            </a:pPr>
            <a:endParaRPr lang="en-GB" sz="2800" dirty="0">
              <a:solidFill>
                <a:srgbClr val="525252"/>
              </a:solidFill>
            </a:endParaRPr>
          </a:p>
          <a:p>
            <a:pPr marL="0" indent="0">
              <a:buNone/>
            </a:pPr>
            <a:r>
              <a:rPr lang="en-GB" sz="2800" dirty="0">
                <a:solidFill>
                  <a:srgbClr val="525252"/>
                </a:solidFill>
              </a:rPr>
              <a:t>As an </a:t>
            </a:r>
            <a:r>
              <a:rPr lang="en-GB" sz="2800" b="1" dirty="0">
                <a:solidFill>
                  <a:srgbClr val="525252"/>
                </a:solidFill>
              </a:rPr>
              <a:t>offline</a:t>
            </a:r>
            <a:r>
              <a:rPr lang="en-GB" sz="2800" dirty="0">
                <a:solidFill>
                  <a:srgbClr val="525252"/>
                </a:solidFill>
              </a:rPr>
              <a:t> operation</a:t>
            </a:r>
          </a:p>
          <a:p>
            <a:r>
              <a:rPr lang="en-GB" sz="2800" dirty="0">
                <a:solidFill>
                  <a:srgbClr val="525252"/>
                </a:solidFill>
              </a:rPr>
              <a:t>ALTER INDEX..REBUILD</a:t>
            </a:r>
          </a:p>
          <a:p>
            <a:endParaRPr lang="en-GB" sz="2800" dirty="0">
              <a:solidFill>
                <a:srgbClr val="525252"/>
              </a:solidFill>
            </a:endParaRPr>
          </a:p>
        </p:txBody>
      </p:sp>
      <p:sp>
        <p:nvSpPr>
          <p:cNvPr id="2" name="Title 1"/>
          <p:cNvSpPr>
            <a:spLocks noGrp="1"/>
          </p:cNvSpPr>
          <p:nvPr>
            <p:ph type="title"/>
          </p:nvPr>
        </p:nvSpPr>
        <p:spPr/>
        <p:txBody>
          <a:bodyPr/>
          <a:lstStyle/>
          <a:p>
            <a:r>
              <a:rPr lang="en-GB" dirty="0"/>
              <a:t>Delta Store to Column Store</a:t>
            </a:r>
          </a:p>
        </p:txBody>
      </p:sp>
    </p:spTree>
    <p:extLst>
      <p:ext uri="{BB962C8B-B14F-4D97-AF65-F5344CB8AC3E}">
        <p14:creationId xmlns:p14="http://schemas.microsoft.com/office/powerpoint/2010/main" val="29000068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Delta Store to Column Store</a:t>
            </a:r>
          </a:p>
        </p:txBody>
      </p:sp>
      <p:sp>
        <p:nvSpPr>
          <p:cNvPr id="4" name="Rectangle 3"/>
          <p:cNvSpPr/>
          <p:nvPr/>
        </p:nvSpPr>
        <p:spPr>
          <a:xfrm>
            <a:off x="510663" y="1269306"/>
            <a:ext cx="3599490" cy="4319387"/>
          </a:xfrm>
          <a:prstGeom prst="rect">
            <a:avLst/>
          </a:prstGeom>
          <a:solidFill>
            <a:schemeClr val="accent6">
              <a:lumMod val="60000"/>
              <a:lumOff val="40000"/>
            </a:schemeClr>
          </a:solidFill>
          <a:ln>
            <a:noFill/>
          </a:ln>
          <a:scene3d>
            <a:camera prst="orthographicFront"/>
            <a:lightRig rig="threePt" dir="t"/>
          </a:scene3d>
          <a:sp3d>
            <a:bevelT prst="angle"/>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67">
              <a:defRPr/>
            </a:pPr>
            <a:r>
              <a:rPr lang="en-GB" sz="3600" dirty="0">
                <a:solidFill>
                  <a:srgbClr val="FFFFFF"/>
                </a:solidFill>
                <a:latin typeface="Segoe UI Light"/>
              </a:rPr>
              <a:t>REBUILD </a:t>
            </a:r>
          </a:p>
          <a:p>
            <a:pPr algn="ctr" defTabSz="914367">
              <a:defRPr/>
            </a:pPr>
            <a:r>
              <a:rPr lang="en-GB" sz="3600" dirty="0">
                <a:solidFill>
                  <a:srgbClr val="FFFFFF"/>
                </a:solidFill>
                <a:latin typeface="Segoe UI Light"/>
              </a:rPr>
              <a:t>Re-compresses the entire partition or table </a:t>
            </a:r>
          </a:p>
        </p:txBody>
      </p:sp>
      <p:sp>
        <p:nvSpPr>
          <p:cNvPr id="5" name="Rectangle 4"/>
          <p:cNvSpPr/>
          <p:nvPr/>
        </p:nvSpPr>
        <p:spPr>
          <a:xfrm>
            <a:off x="4223768" y="1269306"/>
            <a:ext cx="3599490" cy="4319387"/>
          </a:xfrm>
          <a:prstGeom prst="rect">
            <a:avLst/>
          </a:prstGeom>
          <a:solidFill>
            <a:schemeClr val="tx2">
              <a:lumMod val="60000"/>
              <a:lumOff val="40000"/>
            </a:schemeClr>
          </a:solidFill>
          <a:ln>
            <a:noFill/>
          </a:ln>
          <a:scene3d>
            <a:camera prst="orthographicFront"/>
            <a:lightRig rig="threePt" dir="t"/>
          </a:scene3d>
          <a:sp3d>
            <a:bevelT prst="angle"/>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67">
              <a:defRPr/>
            </a:pPr>
            <a:r>
              <a:rPr lang="en-GB" sz="3600">
                <a:solidFill>
                  <a:srgbClr val="FFFFFF"/>
                </a:solidFill>
                <a:latin typeface="Segoe UI Light"/>
              </a:rPr>
              <a:t>REBUILD Therefore also affects open row groups </a:t>
            </a:r>
          </a:p>
        </p:txBody>
      </p:sp>
      <p:sp>
        <p:nvSpPr>
          <p:cNvPr id="6" name="Rectangle 5"/>
          <p:cNvSpPr/>
          <p:nvPr/>
        </p:nvSpPr>
        <p:spPr>
          <a:xfrm>
            <a:off x="7936873" y="1269306"/>
            <a:ext cx="3599490" cy="4319387"/>
          </a:xfrm>
          <a:prstGeom prst="rect">
            <a:avLst/>
          </a:prstGeom>
          <a:solidFill>
            <a:schemeClr val="tx2"/>
          </a:solidFill>
          <a:ln>
            <a:noFill/>
          </a:ln>
          <a:scene3d>
            <a:camera prst="orthographicFront"/>
            <a:lightRig rig="threePt" dir="t"/>
          </a:scene3d>
          <a:sp3d>
            <a:bevelT prst="angle"/>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67">
              <a:defRPr/>
            </a:pPr>
            <a:r>
              <a:rPr lang="en-GB" sz="3600" dirty="0">
                <a:solidFill>
                  <a:srgbClr val="FFFFFF"/>
                </a:solidFill>
                <a:latin typeface="Segoe UI Light"/>
              </a:rPr>
              <a:t>REORGANIZE</a:t>
            </a:r>
          </a:p>
          <a:p>
            <a:pPr algn="ctr" defTabSz="914367">
              <a:defRPr/>
            </a:pPr>
            <a:r>
              <a:rPr lang="en-GB" sz="3600" dirty="0">
                <a:solidFill>
                  <a:srgbClr val="FFFFFF"/>
                </a:solidFill>
                <a:latin typeface="Segoe UI Light"/>
              </a:rPr>
              <a:t>Has absolutely no affect on open row groups</a:t>
            </a:r>
          </a:p>
        </p:txBody>
      </p:sp>
    </p:spTree>
    <p:extLst>
      <p:ext uri="{BB962C8B-B14F-4D97-AF65-F5344CB8AC3E}">
        <p14:creationId xmlns:p14="http://schemas.microsoft.com/office/powerpoint/2010/main" val="1282384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A5D590B-D94E-4DE4-9441-174EFBCA4654}"/>
              </a:ext>
            </a:extLst>
          </p:cNvPr>
          <p:cNvGraphicFramePr/>
          <p:nvPr>
            <p:extLst>
              <p:ext uri="{D42A27DB-BD31-4B8C-83A1-F6EECF244321}">
                <p14:modId xmlns:p14="http://schemas.microsoft.com/office/powerpoint/2010/main" val="3589498685"/>
              </p:ext>
            </p:extLst>
          </p:nvPr>
        </p:nvGraphicFramePr>
        <p:xfrm>
          <a:off x="1091066" y="1223428"/>
          <a:ext cx="10317162" cy="5017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dirty="0"/>
              <a:t>Small DML Against the Column Store</a:t>
            </a:r>
          </a:p>
        </p:txBody>
      </p:sp>
    </p:spTree>
    <p:extLst>
      <p:ext uri="{BB962C8B-B14F-4D97-AF65-F5344CB8AC3E}">
        <p14:creationId xmlns:p14="http://schemas.microsoft.com/office/powerpoint/2010/main" val="11617677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a:xfrm>
            <a:off x="655638" y="320040"/>
            <a:ext cx="7944665" cy="461665"/>
          </a:xfrm>
          <a:solidFill>
            <a:schemeClr val="bg1"/>
          </a:solidFill>
        </p:spPr>
        <p:txBody>
          <a:bodyPr/>
          <a:lstStyle/>
          <a:p>
            <a:pPr algn="r"/>
            <a:r>
              <a:rPr lang="en-GB" dirty="0"/>
              <a:t>Large Batch Insert</a:t>
            </a:r>
          </a:p>
        </p:txBody>
      </p:sp>
      <p:sp>
        <p:nvSpPr>
          <p:cNvPr id="31" name="Content Placeholder 30"/>
          <p:cNvSpPr>
            <a:spLocks noGrp="1"/>
          </p:cNvSpPr>
          <p:nvPr>
            <p:ph type="body" sz="quarter" idx="10"/>
          </p:nvPr>
        </p:nvSpPr>
        <p:spPr>
          <a:xfrm>
            <a:off x="5259133" y="1103791"/>
            <a:ext cx="6665122" cy="5489600"/>
          </a:xfrm>
        </p:spPr>
        <p:txBody>
          <a:bodyPr>
            <a:normAutofit/>
          </a:bodyPr>
          <a:lstStyle/>
          <a:p>
            <a:pPr marL="0" indent="0">
              <a:buNone/>
            </a:pPr>
            <a:r>
              <a:rPr lang="en-GB" sz="2400" dirty="0">
                <a:solidFill>
                  <a:srgbClr val="525252"/>
                </a:solidFill>
                <a:cs typeface="Segoe UI Light" panose="020B0502040204020203" pitchFamily="34" charset="0"/>
              </a:rPr>
              <a:t>Assumptions</a:t>
            </a:r>
          </a:p>
          <a:p>
            <a:r>
              <a:rPr lang="en-GB" sz="2400" dirty="0">
                <a:solidFill>
                  <a:srgbClr val="525252"/>
                </a:solidFill>
                <a:cs typeface="Segoe UI Light" panose="020B0502040204020203" pitchFamily="34" charset="0"/>
              </a:rPr>
              <a:t>Table is distributed</a:t>
            </a:r>
          </a:p>
          <a:p>
            <a:r>
              <a:rPr lang="en-GB" sz="2400" dirty="0">
                <a:solidFill>
                  <a:srgbClr val="525252"/>
                </a:solidFill>
                <a:cs typeface="Segoe UI Light" panose="020B0502040204020203" pitchFamily="34" charset="0"/>
              </a:rPr>
              <a:t>Data evenly spread</a:t>
            </a:r>
          </a:p>
          <a:p>
            <a:r>
              <a:rPr lang="en-GB" sz="2400" dirty="0">
                <a:solidFill>
                  <a:srgbClr val="525252"/>
                </a:solidFill>
                <a:cs typeface="Segoe UI Light" panose="020B0502040204020203" pitchFamily="34" charset="0"/>
              </a:rPr>
              <a:t>Table is partitioned</a:t>
            </a:r>
          </a:p>
          <a:p>
            <a:pPr marL="0" indent="0">
              <a:buNone/>
            </a:pPr>
            <a:r>
              <a:rPr lang="en-GB" sz="2400" dirty="0">
                <a:solidFill>
                  <a:srgbClr val="525252"/>
                </a:solidFill>
                <a:cs typeface="Segoe UI Light" panose="020B0502040204020203" pitchFamily="34" charset="0"/>
              </a:rPr>
              <a:t>Min batch size to write to column store = 6,144,000</a:t>
            </a:r>
          </a:p>
        </p:txBody>
      </p:sp>
      <p:sp>
        <p:nvSpPr>
          <p:cNvPr id="41" name="Rectangle 40"/>
          <p:cNvSpPr/>
          <p:nvPr/>
        </p:nvSpPr>
        <p:spPr>
          <a:xfrm>
            <a:off x="2091950" y="-24596"/>
            <a:ext cx="2879591" cy="68821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nvGrpSpPr>
          <p:cNvPr id="33" name="Group 32"/>
          <p:cNvGrpSpPr/>
          <p:nvPr/>
        </p:nvGrpSpPr>
        <p:grpSpPr>
          <a:xfrm>
            <a:off x="2266624" y="1828863"/>
            <a:ext cx="2519643" cy="1439796"/>
            <a:chOff x="2209615" y="1828635"/>
            <a:chExt cx="2520000" cy="1440000"/>
          </a:xfrm>
        </p:grpSpPr>
        <p:sp>
          <p:nvSpPr>
            <p:cNvPr id="16" name="Rectangle 15"/>
            <p:cNvSpPr/>
            <p:nvPr/>
          </p:nvSpPr>
          <p:spPr>
            <a:xfrm>
              <a:off x="2209615" y="1828635"/>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6" name="Rectangle 5"/>
            <p:cNvSpPr/>
            <p:nvPr/>
          </p:nvSpPr>
          <p:spPr>
            <a:xfrm>
              <a:off x="2456681" y="200863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7" name="Rectangle 6"/>
            <p:cNvSpPr/>
            <p:nvPr/>
          </p:nvSpPr>
          <p:spPr>
            <a:xfrm>
              <a:off x="2873148"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8" name="Rectangle 7"/>
            <p:cNvSpPr/>
            <p:nvPr/>
          </p:nvSpPr>
          <p:spPr>
            <a:xfrm>
              <a:off x="3289615"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9" name="Rectangle 8"/>
            <p:cNvSpPr/>
            <p:nvPr/>
          </p:nvSpPr>
          <p:spPr>
            <a:xfrm>
              <a:off x="3706082"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0" name="Rectangle 9"/>
            <p:cNvSpPr/>
            <p:nvPr/>
          </p:nvSpPr>
          <p:spPr>
            <a:xfrm>
              <a:off x="4122549" y="200863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grpSp>
        <p:nvGrpSpPr>
          <p:cNvPr id="2" name="Group 1"/>
          <p:cNvGrpSpPr/>
          <p:nvPr/>
        </p:nvGrpSpPr>
        <p:grpSpPr>
          <a:xfrm>
            <a:off x="2266624" y="3380978"/>
            <a:ext cx="2519643" cy="1439796"/>
            <a:chOff x="2266081" y="3380971"/>
            <a:chExt cx="2520000" cy="1440000"/>
          </a:xfrm>
        </p:grpSpPr>
        <p:sp>
          <p:nvSpPr>
            <p:cNvPr id="17" name="Rectangle 16"/>
            <p:cNvSpPr/>
            <p:nvPr/>
          </p:nvSpPr>
          <p:spPr>
            <a:xfrm>
              <a:off x="2266081" y="3380971"/>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1" name="Rectangle 10"/>
            <p:cNvSpPr/>
            <p:nvPr/>
          </p:nvSpPr>
          <p:spPr>
            <a:xfrm>
              <a:off x="2456681" y="356097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2" name="Rectangle 11"/>
            <p:cNvSpPr/>
            <p:nvPr/>
          </p:nvSpPr>
          <p:spPr>
            <a:xfrm>
              <a:off x="2873148" y="3560971"/>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3" name="Rectangle 12"/>
            <p:cNvSpPr/>
            <p:nvPr/>
          </p:nvSpPr>
          <p:spPr>
            <a:xfrm>
              <a:off x="3289615" y="3560971"/>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4" name="Rectangle 13"/>
            <p:cNvSpPr/>
            <p:nvPr/>
          </p:nvSpPr>
          <p:spPr>
            <a:xfrm>
              <a:off x="3706082" y="356097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5" name="Rectangle 14"/>
            <p:cNvSpPr/>
            <p:nvPr/>
          </p:nvSpPr>
          <p:spPr>
            <a:xfrm>
              <a:off x="4122549" y="3560971"/>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sp>
        <p:nvSpPr>
          <p:cNvPr id="32" name="Right Arrow 31"/>
          <p:cNvSpPr/>
          <p:nvPr/>
        </p:nvSpPr>
        <p:spPr>
          <a:xfrm>
            <a:off x="657453" y="1987374"/>
            <a:ext cx="1799744" cy="1079847"/>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a:solidFill>
                  <a:srgbClr val="FFFFFF"/>
                </a:solidFill>
                <a:latin typeface="Segoe UI"/>
              </a:rPr>
              <a:t>6,145,000</a:t>
            </a:r>
          </a:p>
        </p:txBody>
      </p:sp>
    </p:spTree>
    <p:extLst>
      <p:ext uri="{BB962C8B-B14F-4D97-AF65-F5344CB8AC3E}">
        <p14:creationId xmlns:p14="http://schemas.microsoft.com/office/powerpoint/2010/main" val="2004407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fade">
                                      <p:cBhvr>
                                        <p:cTn id="10" dur="500"/>
                                        <p:tgtEl>
                                          <p:spTgt spid="3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fade">
                                      <p:cBhvr>
                                        <p:cTn id="13" dur="500"/>
                                        <p:tgtEl>
                                          <p:spTgt spid="3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xEl>
                                              <p:pRg st="3" end="3"/>
                                            </p:txEl>
                                          </p:spTgt>
                                        </p:tgtEl>
                                        <p:attrNameLst>
                                          <p:attrName>style.visibility</p:attrName>
                                        </p:attrNameLst>
                                      </p:cBhvr>
                                      <p:to>
                                        <p:strVal val="visible"/>
                                      </p:to>
                                    </p:set>
                                    <p:animEffect transition="in" filter="fade">
                                      <p:cBhvr>
                                        <p:cTn id="16" dur="500"/>
                                        <p:tgtEl>
                                          <p:spTgt spid="31">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250"/>
                                  </p:stCondLst>
                                  <p:childTnLst>
                                    <p:set>
                                      <p:cBhvr>
                                        <p:cTn id="19" dur="1" fill="hold">
                                          <p:stCondLst>
                                            <p:cond delay="0"/>
                                          </p:stCondLst>
                                        </p:cTn>
                                        <p:tgtEl>
                                          <p:spTgt spid="31">
                                            <p:txEl>
                                              <p:pRg st="4" end="4"/>
                                            </p:txEl>
                                          </p:spTgt>
                                        </p:tgtEl>
                                        <p:attrNameLst>
                                          <p:attrName>style.visibility</p:attrName>
                                        </p:attrNameLst>
                                      </p:cBhvr>
                                      <p:to>
                                        <p:strVal val="visible"/>
                                      </p:to>
                                    </p:set>
                                    <p:animEffect transition="in" filter="fade">
                                      <p:cBhvr>
                                        <p:cTn id="20" dur="500"/>
                                        <p:tgtEl>
                                          <p:spTgt spid="31">
                                            <p:txEl>
                                              <p:pRg st="4" end="4"/>
                                            </p:txEl>
                                          </p:spTgt>
                                        </p:tgtEl>
                                      </p:cBhvr>
                                    </p:animEffect>
                                  </p:childTnLst>
                                </p:cTn>
                              </p:par>
                            </p:childTnLst>
                          </p:cTn>
                        </p:par>
                        <p:par>
                          <p:cTn id="21" fill="hold">
                            <p:stCondLst>
                              <p:cond delay="1250"/>
                            </p:stCondLst>
                            <p:childTnLst>
                              <p:par>
                                <p:cTn id="22" presetID="10" presetClass="entr" presetSubtype="0" fill="hold" grpId="0" nodeType="afterEffect">
                                  <p:stCondLst>
                                    <p:cond delay="50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P spid="4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086650" y="-24597"/>
            <a:ext cx="2879591" cy="68821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7" name="Rectangle 16"/>
          <p:cNvSpPr/>
          <p:nvPr/>
        </p:nvSpPr>
        <p:spPr>
          <a:xfrm>
            <a:off x="2266624" y="3380978"/>
            <a:ext cx="2519643" cy="143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nvGrpSpPr>
          <p:cNvPr id="33" name="Group 32"/>
          <p:cNvGrpSpPr/>
          <p:nvPr/>
        </p:nvGrpSpPr>
        <p:grpSpPr>
          <a:xfrm>
            <a:off x="2266624" y="1828863"/>
            <a:ext cx="2519643" cy="1439796"/>
            <a:chOff x="2209615" y="1828635"/>
            <a:chExt cx="2520000" cy="1440000"/>
          </a:xfrm>
        </p:grpSpPr>
        <p:sp>
          <p:nvSpPr>
            <p:cNvPr id="16" name="Rectangle 15"/>
            <p:cNvSpPr/>
            <p:nvPr/>
          </p:nvSpPr>
          <p:spPr>
            <a:xfrm>
              <a:off x="2209615" y="1828635"/>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6" name="Rectangle 5"/>
            <p:cNvSpPr/>
            <p:nvPr/>
          </p:nvSpPr>
          <p:spPr>
            <a:xfrm>
              <a:off x="2456681" y="200863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7" name="Rectangle 6"/>
            <p:cNvSpPr/>
            <p:nvPr/>
          </p:nvSpPr>
          <p:spPr>
            <a:xfrm>
              <a:off x="2873148"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8" name="Rectangle 7"/>
            <p:cNvSpPr/>
            <p:nvPr/>
          </p:nvSpPr>
          <p:spPr>
            <a:xfrm>
              <a:off x="3289615"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9" name="Rectangle 8"/>
            <p:cNvSpPr/>
            <p:nvPr/>
          </p:nvSpPr>
          <p:spPr>
            <a:xfrm>
              <a:off x="3706082"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0" name="Rectangle 9"/>
            <p:cNvSpPr/>
            <p:nvPr/>
          </p:nvSpPr>
          <p:spPr>
            <a:xfrm>
              <a:off x="4122549" y="200863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sp>
        <p:nvSpPr>
          <p:cNvPr id="11" name="Rectangle 10"/>
          <p:cNvSpPr/>
          <p:nvPr/>
        </p:nvSpPr>
        <p:spPr>
          <a:xfrm>
            <a:off x="2457197" y="3560953"/>
            <a:ext cx="359949" cy="3599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2" name="Rectangle 11"/>
          <p:cNvSpPr/>
          <p:nvPr/>
        </p:nvSpPr>
        <p:spPr>
          <a:xfrm>
            <a:off x="2873605" y="3560952"/>
            <a:ext cx="359949" cy="719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3" name="Rectangle 12"/>
          <p:cNvSpPr/>
          <p:nvPr/>
        </p:nvSpPr>
        <p:spPr>
          <a:xfrm>
            <a:off x="3290014" y="3560952"/>
            <a:ext cx="359949" cy="10798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4" name="Rectangle 13"/>
          <p:cNvSpPr/>
          <p:nvPr/>
        </p:nvSpPr>
        <p:spPr>
          <a:xfrm>
            <a:off x="3706422" y="3560953"/>
            <a:ext cx="359949" cy="3599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5" name="Rectangle 14"/>
          <p:cNvSpPr/>
          <p:nvPr/>
        </p:nvSpPr>
        <p:spPr>
          <a:xfrm>
            <a:off x="4122830" y="3560952"/>
            <a:ext cx="359949" cy="719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8" name="Rectangle 17"/>
          <p:cNvSpPr/>
          <p:nvPr/>
        </p:nvSpPr>
        <p:spPr>
          <a:xfrm>
            <a:off x="2266624" y="5043402"/>
            <a:ext cx="2519643" cy="719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9" name="Rectangle 18"/>
          <p:cNvSpPr/>
          <p:nvPr/>
        </p:nvSpPr>
        <p:spPr>
          <a:xfrm>
            <a:off x="2446599" y="5192321"/>
            <a:ext cx="2159694" cy="3599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0" name="Rectangle 19"/>
          <p:cNvSpPr/>
          <p:nvPr/>
        </p:nvSpPr>
        <p:spPr>
          <a:xfrm>
            <a:off x="2266624" y="5985929"/>
            <a:ext cx="2519643" cy="719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1" name="Rectangle 20"/>
          <p:cNvSpPr/>
          <p:nvPr/>
        </p:nvSpPr>
        <p:spPr>
          <a:xfrm>
            <a:off x="2446599" y="6134848"/>
            <a:ext cx="2159694" cy="3599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8" name="Right Arrow 27"/>
          <p:cNvSpPr/>
          <p:nvPr/>
        </p:nvSpPr>
        <p:spPr>
          <a:xfrm>
            <a:off x="652154" y="4820774"/>
            <a:ext cx="1799744" cy="2159694"/>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a:solidFill>
                  <a:srgbClr val="FFFFFF"/>
                </a:solidFill>
                <a:latin typeface="Segoe UI"/>
              </a:rPr>
              <a:t>6,140,000</a:t>
            </a:r>
          </a:p>
        </p:txBody>
      </p:sp>
      <p:sp>
        <p:nvSpPr>
          <p:cNvPr id="37" name="Content Placeholder 30"/>
          <p:cNvSpPr txBox="1">
            <a:spLocks/>
          </p:cNvSpPr>
          <p:nvPr/>
        </p:nvSpPr>
        <p:spPr>
          <a:xfrm>
            <a:off x="5393249" y="1888692"/>
            <a:ext cx="5965770" cy="4350721"/>
          </a:xfrm>
          <a:prstGeom prst="rect">
            <a:avLst/>
          </a:prstGeom>
        </p:spPr>
        <p:txBody>
          <a:bodyPr vert="horz" lIns="91427" tIns="45713" rIns="91427" bIns="45713"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6145" indent="-336145" defTabSz="914367">
              <a:defRPr/>
            </a:pPr>
            <a:r>
              <a:rPr lang="en-GB" sz="3200" dirty="0">
                <a:solidFill>
                  <a:srgbClr val="525252"/>
                </a:solidFill>
                <a:latin typeface="+mn-lt"/>
              </a:rPr>
              <a:t>6,140,000 rows written in a single batch</a:t>
            </a:r>
          </a:p>
          <a:p>
            <a:pPr marL="336145" indent="-336145" defTabSz="914367">
              <a:defRPr/>
            </a:pPr>
            <a:r>
              <a:rPr lang="en-GB" sz="3200" dirty="0">
                <a:solidFill>
                  <a:srgbClr val="525252"/>
                </a:solidFill>
                <a:latin typeface="+mn-lt"/>
              </a:rPr>
              <a:t>Rows enter delta stores</a:t>
            </a:r>
          </a:p>
        </p:txBody>
      </p:sp>
      <p:sp>
        <p:nvSpPr>
          <p:cNvPr id="2" name="Title 1"/>
          <p:cNvSpPr>
            <a:spLocks noGrp="1"/>
          </p:cNvSpPr>
          <p:nvPr>
            <p:ph type="title"/>
          </p:nvPr>
        </p:nvSpPr>
        <p:spPr>
          <a:xfrm>
            <a:off x="655638" y="320040"/>
            <a:ext cx="8105303" cy="461665"/>
          </a:xfrm>
        </p:spPr>
        <p:txBody>
          <a:bodyPr/>
          <a:lstStyle/>
          <a:p>
            <a:pPr algn="r"/>
            <a:r>
              <a:rPr lang="en-GB" dirty="0"/>
              <a:t>Small Batch Insert</a:t>
            </a:r>
          </a:p>
        </p:txBody>
      </p:sp>
    </p:spTree>
    <p:extLst>
      <p:ext uri="{BB962C8B-B14F-4D97-AF65-F5344CB8AC3E}">
        <p14:creationId xmlns:p14="http://schemas.microsoft.com/office/powerpoint/2010/main" val="2289155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fade">
                                      <p:cBhvr>
                                        <p:cTn id="12" dur="500"/>
                                        <p:tgtEl>
                                          <p:spTgt spid="37">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animBg="1"/>
      <p:bldP spid="21" grpId="0" uiExpand="1" animBg="1"/>
      <p:bldP spid="3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086650" y="-24597"/>
            <a:ext cx="2879591" cy="688211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7" name="Rectangle 16"/>
          <p:cNvSpPr/>
          <p:nvPr/>
        </p:nvSpPr>
        <p:spPr>
          <a:xfrm>
            <a:off x="2266624" y="3380978"/>
            <a:ext cx="2519643" cy="143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nvGrpSpPr>
          <p:cNvPr id="33" name="Group 32"/>
          <p:cNvGrpSpPr/>
          <p:nvPr/>
        </p:nvGrpSpPr>
        <p:grpSpPr>
          <a:xfrm>
            <a:off x="2266624" y="1828863"/>
            <a:ext cx="2519643" cy="1439796"/>
            <a:chOff x="2209615" y="1828635"/>
            <a:chExt cx="2520000" cy="1440000"/>
          </a:xfrm>
        </p:grpSpPr>
        <p:sp>
          <p:nvSpPr>
            <p:cNvPr id="16" name="Rectangle 15"/>
            <p:cNvSpPr/>
            <p:nvPr/>
          </p:nvSpPr>
          <p:spPr>
            <a:xfrm>
              <a:off x="2209615" y="1828635"/>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6" name="Rectangle 5"/>
            <p:cNvSpPr/>
            <p:nvPr/>
          </p:nvSpPr>
          <p:spPr>
            <a:xfrm>
              <a:off x="2456681" y="200863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7" name="Rectangle 6"/>
            <p:cNvSpPr/>
            <p:nvPr/>
          </p:nvSpPr>
          <p:spPr>
            <a:xfrm>
              <a:off x="2873148"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8" name="Rectangle 7"/>
            <p:cNvSpPr/>
            <p:nvPr/>
          </p:nvSpPr>
          <p:spPr>
            <a:xfrm>
              <a:off x="3289615"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9" name="Rectangle 8"/>
            <p:cNvSpPr/>
            <p:nvPr/>
          </p:nvSpPr>
          <p:spPr>
            <a:xfrm>
              <a:off x="3706082"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0" name="Rectangle 9"/>
            <p:cNvSpPr/>
            <p:nvPr/>
          </p:nvSpPr>
          <p:spPr>
            <a:xfrm>
              <a:off x="4122549" y="200863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sp>
        <p:nvSpPr>
          <p:cNvPr id="11" name="Rectangle 10"/>
          <p:cNvSpPr/>
          <p:nvPr/>
        </p:nvSpPr>
        <p:spPr>
          <a:xfrm>
            <a:off x="2457197" y="3560953"/>
            <a:ext cx="359949" cy="3599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2" name="Rectangle 11"/>
          <p:cNvSpPr/>
          <p:nvPr/>
        </p:nvSpPr>
        <p:spPr>
          <a:xfrm>
            <a:off x="2873605" y="3560952"/>
            <a:ext cx="359949" cy="719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3" name="Rectangle 12"/>
          <p:cNvSpPr/>
          <p:nvPr/>
        </p:nvSpPr>
        <p:spPr>
          <a:xfrm>
            <a:off x="3290014" y="3560952"/>
            <a:ext cx="359949" cy="10798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4" name="Rectangle 13"/>
          <p:cNvSpPr/>
          <p:nvPr/>
        </p:nvSpPr>
        <p:spPr>
          <a:xfrm>
            <a:off x="3706422" y="3560953"/>
            <a:ext cx="359949" cy="3599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5" name="Rectangle 14"/>
          <p:cNvSpPr/>
          <p:nvPr/>
        </p:nvSpPr>
        <p:spPr>
          <a:xfrm>
            <a:off x="4122830" y="3560952"/>
            <a:ext cx="359949" cy="719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8" name="Rectangle 17"/>
          <p:cNvSpPr/>
          <p:nvPr/>
        </p:nvSpPr>
        <p:spPr>
          <a:xfrm>
            <a:off x="2266624" y="5043402"/>
            <a:ext cx="2519643" cy="719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9" name="Rectangle 18"/>
          <p:cNvSpPr/>
          <p:nvPr/>
        </p:nvSpPr>
        <p:spPr>
          <a:xfrm>
            <a:off x="2446599" y="5192321"/>
            <a:ext cx="2159694" cy="3599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0" name="Rectangle 19"/>
          <p:cNvSpPr/>
          <p:nvPr/>
        </p:nvSpPr>
        <p:spPr>
          <a:xfrm>
            <a:off x="2266624" y="5985929"/>
            <a:ext cx="2519643" cy="719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1" name="Rectangle 20"/>
          <p:cNvSpPr/>
          <p:nvPr/>
        </p:nvSpPr>
        <p:spPr>
          <a:xfrm>
            <a:off x="2446599" y="6134848"/>
            <a:ext cx="2159694" cy="3599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nvGrpSpPr>
          <p:cNvPr id="35" name="Group 34"/>
          <p:cNvGrpSpPr/>
          <p:nvPr/>
        </p:nvGrpSpPr>
        <p:grpSpPr>
          <a:xfrm>
            <a:off x="2266624" y="227633"/>
            <a:ext cx="2519643" cy="1439796"/>
            <a:chOff x="2209615" y="227178"/>
            <a:chExt cx="2520000" cy="1440000"/>
          </a:xfrm>
        </p:grpSpPr>
        <p:sp>
          <p:nvSpPr>
            <p:cNvPr id="22" name="Rectangle 21"/>
            <p:cNvSpPr/>
            <p:nvPr/>
          </p:nvSpPr>
          <p:spPr>
            <a:xfrm>
              <a:off x="2209615" y="227178"/>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3" name="Rectangle 22"/>
            <p:cNvSpPr/>
            <p:nvPr/>
          </p:nvSpPr>
          <p:spPr>
            <a:xfrm>
              <a:off x="2456681" y="407178"/>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4" name="Rectangle 23"/>
            <p:cNvSpPr/>
            <p:nvPr/>
          </p:nvSpPr>
          <p:spPr>
            <a:xfrm>
              <a:off x="2873148" y="407178"/>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5" name="Rectangle 24"/>
            <p:cNvSpPr/>
            <p:nvPr/>
          </p:nvSpPr>
          <p:spPr>
            <a:xfrm>
              <a:off x="3289615" y="407178"/>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6" name="Rectangle 25"/>
            <p:cNvSpPr/>
            <p:nvPr/>
          </p:nvSpPr>
          <p:spPr>
            <a:xfrm>
              <a:off x="3706082" y="407178"/>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7" name="Rectangle 26"/>
            <p:cNvSpPr/>
            <p:nvPr/>
          </p:nvSpPr>
          <p:spPr>
            <a:xfrm>
              <a:off x="4122549" y="407178"/>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sp>
        <p:nvSpPr>
          <p:cNvPr id="29" name="Arc 28"/>
          <p:cNvSpPr/>
          <p:nvPr/>
        </p:nvSpPr>
        <p:spPr>
          <a:xfrm rot="10800000">
            <a:off x="4246345" y="569042"/>
            <a:ext cx="1439796" cy="5039285"/>
          </a:xfrm>
          <a:prstGeom prst="arc">
            <a:avLst>
              <a:gd name="adj1" fmla="val 5384723"/>
              <a:gd name="adj2" fmla="val 16204721"/>
            </a:avLst>
          </a:prstGeom>
          <a:ln w="76200">
            <a:solidFill>
              <a:schemeClr val="accent4"/>
            </a:solidFill>
            <a:prstDash val="sysDash"/>
            <a:headEnd type="triangle"/>
          </a:ln>
          <a:effectLst/>
        </p:spPr>
        <p:style>
          <a:lnRef idx="3">
            <a:schemeClr val="accent1"/>
          </a:lnRef>
          <a:fillRef idx="0">
            <a:schemeClr val="accent1"/>
          </a:fillRef>
          <a:effectRef idx="2">
            <a:schemeClr val="accent1"/>
          </a:effectRef>
          <a:fontRef idx="minor">
            <a:schemeClr val="tx1"/>
          </a:fontRef>
        </p:style>
        <p:txBody>
          <a:bodyPr rtlCol="0" anchor="ctr"/>
          <a:lstStyle/>
          <a:p>
            <a:pPr algn="ctr" defTabSz="914367">
              <a:defRPr/>
            </a:pPr>
            <a:endParaRPr lang="en-GB">
              <a:solidFill>
                <a:srgbClr val="505050"/>
              </a:solidFill>
              <a:latin typeface="Segoe UI"/>
            </a:endParaRPr>
          </a:p>
        </p:txBody>
      </p:sp>
      <p:sp>
        <p:nvSpPr>
          <p:cNvPr id="34" name="Right Arrow 33"/>
          <p:cNvSpPr/>
          <p:nvPr/>
        </p:nvSpPr>
        <p:spPr>
          <a:xfrm>
            <a:off x="646853" y="4832371"/>
            <a:ext cx="1799744" cy="1079847"/>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a:solidFill>
                  <a:srgbClr val="FFFFFF"/>
                </a:solidFill>
                <a:latin typeface="Segoe UI"/>
              </a:rPr>
              <a:t>More Rows</a:t>
            </a:r>
          </a:p>
        </p:txBody>
      </p:sp>
      <p:sp>
        <p:nvSpPr>
          <p:cNvPr id="37" name="Content Placeholder 30"/>
          <p:cNvSpPr txBox="1">
            <a:spLocks/>
          </p:cNvSpPr>
          <p:nvPr/>
        </p:nvSpPr>
        <p:spPr>
          <a:xfrm>
            <a:off x="6102548" y="1257607"/>
            <a:ext cx="5250507" cy="4350721"/>
          </a:xfrm>
          <a:prstGeom prst="rect">
            <a:avLst/>
          </a:prstGeom>
        </p:spPr>
        <p:txBody>
          <a:bodyPr vert="horz" lIns="91427" tIns="45713" rIns="91427" bIns="45713"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6145" indent="-336145" defTabSz="914367">
              <a:defRPr/>
            </a:pPr>
            <a:r>
              <a:rPr lang="en-GB" sz="2800" dirty="0">
                <a:solidFill>
                  <a:srgbClr val="525252"/>
                </a:solidFill>
                <a:latin typeface="+mn-lt"/>
              </a:rPr>
              <a:t>Further rows written</a:t>
            </a:r>
          </a:p>
          <a:p>
            <a:pPr marL="336145" indent="-336145" defTabSz="914367">
              <a:defRPr/>
            </a:pPr>
            <a:r>
              <a:rPr lang="en-GB" sz="2800" dirty="0">
                <a:solidFill>
                  <a:srgbClr val="525252"/>
                </a:solidFill>
                <a:latin typeface="+mn-lt"/>
              </a:rPr>
              <a:t>Delta Store Closed</a:t>
            </a:r>
          </a:p>
          <a:p>
            <a:pPr marL="336145" indent="-336145" defTabSz="914367">
              <a:defRPr/>
            </a:pPr>
            <a:r>
              <a:rPr lang="en-GB" sz="2800" dirty="0">
                <a:solidFill>
                  <a:srgbClr val="525252"/>
                </a:solidFill>
                <a:latin typeface="+mn-lt"/>
              </a:rPr>
              <a:t>Tuple Mover moves closed row group and converts it to column store</a:t>
            </a:r>
          </a:p>
          <a:p>
            <a:pPr marL="336145" indent="-336145" defTabSz="914367">
              <a:defRPr/>
            </a:pPr>
            <a:r>
              <a:rPr lang="en-GB" sz="2800" dirty="0">
                <a:solidFill>
                  <a:srgbClr val="525252"/>
                </a:solidFill>
                <a:latin typeface="+mn-lt"/>
              </a:rPr>
              <a:t>Delta Store is removed</a:t>
            </a:r>
          </a:p>
        </p:txBody>
      </p:sp>
      <p:sp>
        <p:nvSpPr>
          <p:cNvPr id="2" name="Title 1"/>
          <p:cNvSpPr>
            <a:spLocks noGrp="1"/>
          </p:cNvSpPr>
          <p:nvPr>
            <p:ph type="title"/>
          </p:nvPr>
        </p:nvSpPr>
        <p:spPr>
          <a:xfrm>
            <a:off x="655638" y="320040"/>
            <a:ext cx="8896135" cy="461665"/>
          </a:xfrm>
        </p:spPr>
        <p:txBody>
          <a:bodyPr/>
          <a:lstStyle/>
          <a:p>
            <a:pPr algn="r"/>
            <a:r>
              <a:rPr lang="en-GB" dirty="0"/>
              <a:t>Small Batch Insert</a:t>
            </a:r>
          </a:p>
        </p:txBody>
      </p:sp>
    </p:spTree>
    <p:extLst>
      <p:ext uri="{BB962C8B-B14F-4D97-AF65-F5344CB8AC3E}">
        <p14:creationId xmlns:p14="http://schemas.microsoft.com/office/powerpoint/2010/main" val="2020555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500"/>
                                  </p:stCondLst>
                                  <p:childTnLst>
                                    <p:set>
                                      <p:cBhvr>
                                        <p:cTn id="22" dur="1" fill="hold">
                                          <p:stCondLst>
                                            <p:cond delay="0"/>
                                          </p:stCondLst>
                                        </p:cTn>
                                        <p:tgtEl>
                                          <p:spTgt spid="37">
                                            <p:txEl>
                                              <p:pRg st="1" end="1"/>
                                            </p:txEl>
                                          </p:spTgt>
                                        </p:tgtEl>
                                        <p:attrNameLst>
                                          <p:attrName>style.visibility</p:attrName>
                                        </p:attrNameLst>
                                      </p:cBhvr>
                                      <p:to>
                                        <p:strVal val="visible"/>
                                      </p:to>
                                    </p:set>
                                    <p:animEffect transition="in" filter="fade">
                                      <p:cBhvr>
                                        <p:cTn id="23" dur="500"/>
                                        <p:tgtEl>
                                          <p:spTgt spid="37">
                                            <p:txEl>
                                              <p:pRg st="1" end="1"/>
                                            </p:txEl>
                                          </p:spTgt>
                                        </p:tgtEl>
                                      </p:cBhvr>
                                    </p:animEffect>
                                  </p:childTnLst>
                                </p:cTn>
                              </p:par>
                            </p:childTnLst>
                          </p:cTn>
                        </p:par>
                        <p:par>
                          <p:cTn id="24" fill="hold">
                            <p:stCondLst>
                              <p:cond delay="1000"/>
                            </p:stCondLst>
                            <p:childTnLst>
                              <p:par>
                                <p:cTn id="25" presetID="19" presetClass="emph" presetSubtype="0" fill="hold" grpId="1" nodeType="afterEffect">
                                  <p:stCondLst>
                                    <p:cond delay="0"/>
                                  </p:stCondLst>
                                  <p:childTnLst>
                                    <p:animClr clrSpc="rgb" dir="cw">
                                      <p:cBhvr override="childStyle">
                                        <p:cTn id="26" dur="500" fill="hold"/>
                                        <p:tgtEl>
                                          <p:spTgt spid="19"/>
                                        </p:tgtEl>
                                        <p:attrNameLst>
                                          <p:attrName>style.color</p:attrName>
                                        </p:attrNameLst>
                                      </p:cBhvr>
                                      <p:to>
                                        <a:srgbClr val="0072C6"/>
                                      </p:to>
                                    </p:animClr>
                                    <p:animClr clrSpc="rgb" dir="cw">
                                      <p:cBhvr>
                                        <p:cTn id="27" dur="500" fill="hold"/>
                                        <p:tgtEl>
                                          <p:spTgt spid="19"/>
                                        </p:tgtEl>
                                        <p:attrNameLst>
                                          <p:attrName>fillcolor</p:attrName>
                                        </p:attrNameLst>
                                      </p:cBhvr>
                                      <p:to>
                                        <a:srgbClr val="0072C6"/>
                                      </p:to>
                                    </p:animClr>
                                    <p:set>
                                      <p:cBhvr>
                                        <p:cTn id="28" dur="500" fill="hold"/>
                                        <p:tgtEl>
                                          <p:spTgt spid="19"/>
                                        </p:tgtEl>
                                        <p:attrNameLst>
                                          <p:attrName>fill.type</p:attrName>
                                        </p:attrNameLst>
                                      </p:cBhvr>
                                      <p:to>
                                        <p:strVal val="solid"/>
                                      </p:to>
                                    </p:set>
                                    <p:set>
                                      <p:cBhvr>
                                        <p:cTn id="29" dur="500" fill="hold"/>
                                        <p:tgtEl>
                                          <p:spTgt spid="19"/>
                                        </p:tgtEl>
                                        <p:attrNameLst>
                                          <p:attrName>fill.on</p:attrName>
                                        </p:attrNameLst>
                                      </p:cBhvr>
                                      <p:to>
                                        <p:strVal val="true"/>
                                      </p:to>
                                    </p:set>
                                  </p:childTnLst>
                                </p:cTn>
                              </p:par>
                            </p:childTnLst>
                          </p:cTn>
                        </p:par>
                        <p:par>
                          <p:cTn id="30" fill="hold">
                            <p:stCondLst>
                              <p:cond delay="1500"/>
                            </p:stCondLst>
                            <p:childTnLst>
                              <p:par>
                                <p:cTn id="31" presetID="10" presetClass="exit" presetSubtype="0" fill="hold" grpId="1" nodeType="afterEffect">
                                  <p:stCondLst>
                                    <p:cond delay="500"/>
                                  </p:stCondLst>
                                  <p:childTnLst>
                                    <p:animEffect transition="out" filter="fade">
                                      <p:cBhvr>
                                        <p:cTn id="32" dur="500"/>
                                        <p:tgtEl>
                                          <p:spTgt spid="34"/>
                                        </p:tgtEl>
                                      </p:cBhvr>
                                    </p:animEffect>
                                    <p:set>
                                      <p:cBhvr>
                                        <p:cTn id="33" dur="1" fill="hold">
                                          <p:stCondLst>
                                            <p:cond delay="499"/>
                                          </p:stCondLst>
                                        </p:cTn>
                                        <p:tgtEl>
                                          <p:spTgt spid="3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500"/>
                                  </p:stCondLst>
                                  <p:childTnLst>
                                    <p:set>
                                      <p:cBhvr>
                                        <p:cTn id="37" dur="1" fill="hold">
                                          <p:stCondLst>
                                            <p:cond delay="0"/>
                                          </p:stCondLst>
                                        </p:cTn>
                                        <p:tgtEl>
                                          <p:spTgt spid="37">
                                            <p:txEl>
                                              <p:pRg st="2" end="2"/>
                                            </p:txEl>
                                          </p:spTgt>
                                        </p:tgtEl>
                                        <p:attrNameLst>
                                          <p:attrName>style.visibility</p:attrName>
                                        </p:attrNameLst>
                                      </p:cBhvr>
                                      <p:to>
                                        <p:strVal val="visible"/>
                                      </p:to>
                                    </p:set>
                                    <p:animEffect transition="in" filter="fade">
                                      <p:cBhvr>
                                        <p:cTn id="38" dur="500"/>
                                        <p:tgtEl>
                                          <p:spTgt spid="37">
                                            <p:txEl>
                                              <p:pRg st="2" end="2"/>
                                            </p:txEl>
                                          </p:spTgt>
                                        </p:tgtEl>
                                      </p:cBhvr>
                                    </p:animEffect>
                                  </p:childTnLst>
                                </p:cTn>
                              </p:par>
                            </p:childTnLst>
                          </p:cTn>
                        </p:par>
                        <p:par>
                          <p:cTn id="39" fill="hold">
                            <p:stCondLst>
                              <p:cond delay="1000"/>
                            </p:stCondLst>
                            <p:childTnLst>
                              <p:par>
                                <p:cTn id="40" presetID="22" presetClass="entr" presetSubtype="4"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500"/>
                                  </p:stCondLst>
                                  <p:childTnLst>
                                    <p:set>
                                      <p:cBhvr>
                                        <p:cTn id="50" dur="1" fill="hold">
                                          <p:stCondLst>
                                            <p:cond delay="0"/>
                                          </p:stCondLst>
                                        </p:cTn>
                                        <p:tgtEl>
                                          <p:spTgt spid="37">
                                            <p:txEl>
                                              <p:pRg st="3" end="3"/>
                                            </p:txEl>
                                          </p:spTgt>
                                        </p:tgtEl>
                                        <p:attrNameLst>
                                          <p:attrName>style.visibility</p:attrName>
                                        </p:attrNameLst>
                                      </p:cBhvr>
                                      <p:to>
                                        <p:strVal val="visible"/>
                                      </p:to>
                                    </p:set>
                                    <p:animEffect transition="in" filter="fade">
                                      <p:cBhvr>
                                        <p:cTn id="51" dur="500"/>
                                        <p:tgtEl>
                                          <p:spTgt spid="37">
                                            <p:txEl>
                                              <p:pRg st="3" end="3"/>
                                            </p:txEl>
                                          </p:spTgt>
                                        </p:tgtEl>
                                      </p:cBhvr>
                                    </p:animEffect>
                                  </p:childTnLst>
                                </p:cTn>
                              </p:par>
                            </p:childTnLst>
                          </p:cTn>
                        </p:par>
                        <p:par>
                          <p:cTn id="52" fill="hold">
                            <p:stCondLst>
                              <p:cond delay="1000"/>
                            </p:stCondLst>
                            <p:childTnLst>
                              <p:par>
                                <p:cTn id="53" presetID="10" presetClass="exit" presetSubtype="0" fill="hold" grpId="2" nodeType="afterEffect">
                                  <p:stCondLst>
                                    <p:cond delay="0"/>
                                  </p:stCondLst>
                                  <p:childTnLst>
                                    <p:animEffect transition="out" filter="fade">
                                      <p:cBhvr>
                                        <p:cTn id="54" dur="500"/>
                                        <p:tgtEl>
                                          <p:spTgt spid="19"/>
                                        </p:tgtEl>
                                      </p:cBhvr>
                                    </p:animEffect>
                                    <p:set>
                                      <p:cBhvr>
                                        <p:cTn id="55" dur="1" fill="hold">
                                          <p:stCondLst>
                                            <p:cond delay="499"/>
                                          </p:stCondLst>
                                        </p:cTn>
                                        <p:tgtEl>
                                          <p:spTgt spid="19"/>
                                        </p:tgtEl>
                                        <p:attrNameLst>
                                          <p:attrName>style.visibility</p:attrName>
                                        </p:attrNameLst>
                                      </p:cBhvr>
                                      <p:to>
                                        <p:strVal val="hidden"/>
                                      </p:to>
                                    </p:set>
                                  </p:childTnLst>
                                </p:cTn>
                              </p:par>
                            </p:childTnLst>
                          </p:cTn>
                        </p:par>
                        <p:par>
                          <p:cTn id="56" fill="hold">
                            <p:stCondLst>
                              <p:cond delay="1500"/>
                            </p:stCondLst>
                            <p:childTnLst>
                              <p:par>
                                <p:cTn id="57" presetID="10" presetClass="exit" presetSubtype="0" fill="hold" grpId="1" nodeType="after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animBg="1"/>
      <p:bldP spid="19" grpId="1" uiExpand="1" animBg="1"/>
      <p:bldP spid="19" grpId="2" animBg="1"/>
      <p:bldP spid="21" grpId="0" uiExpand="1" animBg="1"/>
      <p:bldP spid="29" grpId="0" uiExpand="1" animBg="1"/>
      <p:bldP spid="29" grpId="1" animBg="1"/>
      <p:bldP spid="34" grpId="0" uiExpand="1" animBg="1"/>
      <p:bldP spid="34" grpId="1" uiExpand="1" animBg="1"/>
      <p:bldP spid="3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Row Store </a:t>
            </a:r>
            <a:r>
              <a:rPr lang="en-GB" u="sng" dirty="0"/>
              <a:t>&amp;</a:t>
            </a:r>
            <a:r>
              <a:rPr lang="en-GB" dirty="0"/>
              <a:t> Column Store</a:t>
            </a:r>
          </a:p>
        </p:txBody>
      </p:sp>
      <p:grpSp>
        <p:nvGrpSpPr>
          <p:cNvPr id="12" name="Group 11"/>
          <p:cNvGrpSpPr/>
          <p:nvPr/>
        </p:nvGrpSpPr>
        <p:grpSpPr>
          <a:xfrm>
            <a:off x="865483" y="1328551"/>
            <a:ext cx="4798639" cy="4798639"/>
            <a:chOff x="300507" y="995966"/>
            <a:chExt cx="3600000" cy="3600000"/>
          </a:xfrm>
        </p:grpSpPr>
        <p:sp>
          <p:nvSpPr>
            <p:cNvPr id="3" name="Rectangle 2"/>
            <p:cNvSpPr/>
            <p:nvPr/>
          </p:nvSpPr>
          <p:spPr>
            <a:xfrm>
              <a:off x="300507" y="995966"/>
              <a:ext cx="3600000" cy="3600000"/>
            </a:xfrm>
            <a:prstGeom prst="rect">
              <a:avLst/>
            </a:prstGeom>
            <a:noFill/>
            <a:ln>
              <a:solidFill>
                <a:srgbClr val="69C8CA"/>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896214"/>
              <a:endParaRPr lang="en-GB" sz="2400" kern="0">
                <a:solidFill>
                  <a:sysClr val="windowText" lastClr="000000"/>
                </a:solidFill>
              </a:endParaRPr>
            </a:p>
          </p:txBody>
        </p:sp>
        <p:sp>
          <p:nvSpPr>
            <p:cNvPr id="5" name="Rectangle 4"/>
            <p:cNvSpPr/>
            <p:nvPr/>
          </p:nvSpPr>
          <p:spPr>
            <a:xfrm>
              <a:off x="660507" y="1212451"/>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6" name="Rectangle 5"/>
            <p:cNvSpPr/>
            <p:nvPr/>
          </p:nvSpPr>
          <p:spPr>
            <a:xfrm>
              <a:off x="660507" y="1772900"/>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7" name="Rectangle 6"/>
            <p:cNvSpPr/>
            <p:nvPr/>
          </p:nvSpPr>
          <p:spPr>
            <a:xfrm>
              <a:off x="660507" y="2333349"/>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8" name="Rectangle 7"/>
            <p:cNvSpPr/>
            <p:nvPr/>
          </p:nvSpPr>
          <p:spPr>
            <a:xfrm>
              <a:off x="660507" y="2893798"/>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9" name="Rectangle 8"/>
            <p:cNvSpPr/>
            <p:nvPr/>
          </p:nvSpPr>
          <p:spPr>
            <a:xfrm>
              <a:off x="660507" y="3454247"/>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10" name="Rectangle 9"/>
            <p:cNvSpPr/>
            <p:nvPr/>
          </p:nvSpPr>
          <p:spPr>
            <a:xfrm>
              <a:off x="660507" y="4014694"/>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grpSp>
      <p:grpSp>
        <p:nvGrpSpPr>
          <p:cNvPr id="13" name="Group 12"/>
          <p:cNvGrpSpPr/>
          <p:nvPr/>
        </p:nvGrpSpPr>
        <p:grpSpPr>
          <a:xfrm rot="5400000">
            <a:off x="6527878" y="1328551"/>
            <a:ext cx="4798639" cy="4798639"/>
            <a:chOff x="300507" y="995966"/>
            <a:chExt cx="3600000" cy="3600000"/>
          </a:xfrm>
        </p:grpSpPr>
        <p:sp>
          <p:nvSpPr>
            <p:cNvPr id="14" name="Rectangle 13"/>
            <p:cNvSpPr/>
            <p:nvPr/>
          </p:nvSpPr>
          <p:spPr>
            <a:xfrm>
              <a:off x="300507" y="995966"/>
              <a:ext cx="3600000" cy="3600000"/>
            </a:xfrm>
            <a:prstGeom prst="rect">
              <a:avLst/>
            </a:prstGeom>
            <a:noFill/>
            <a:ln>
              <a:solidFill>
                <a:srgbClr val="69C8CA"/>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896214"/>
              <a:endParaRPr lang="en-GB" sz="2400" kern="0">
                <a:solidFill>
                  <a:sysClr val="windowText" lastClr="000000"/>
                </a:solidFill>
              </a:endParaRPr>
            </a:p>
          </p:txBody>
        </p:sp>
        <p:sp>
          <p:nvSpPr>
            <p:cNvPr id="15" name="Rectangle 14"/>
            <p:cNvSpPr/>
            <p:nvPr/>
          </p:nvSpPr>
          <p:spPr>
            <a:xfrm>
              <a:off x="660507" y="1212451"/>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16" name="Rectangle 15"/>
            <p:cNvSpPr/>
            <p:nvPr/>
          </p:nvSpPr>
          <p:spPr>
            <a:xfrm>
              <a:off x="660507" y="1772900"/>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17" name="Rectangle 16"/>
            <p:cNvSpPr/>
            <p:nvPr/>
          </p:nvSpPr>
          <p:spPr>
            <a:xfrm>
              <a:off x="660507" y="2333349"/>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18" name="Rectangle 17"/>
            <p:cNvSpPr/>
            <p:nvPr/>
          </p:nvSpPr>
          <p:spPr>
            <a:xfrm>
              <a:off x="660507" y="2893798"/>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19" name="Rectangle 18"/>
            <p:cNvSpPr/>
            <p:nvPr/>
          </p:nvSpPr>
          <p:spPr>
            <a:xfrm>
              <a:off x="660507" y="3454247"/>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sp>
          <p:nvSpPr>
            <p:cNvPr id="20" name="Rectangle 19"/>
            <p:cNvSpPr/>
            <p:nvPr/>
          </p:nvSpPr>
          <p:spPr>
            <a:xfrm>
              <a:off x="660507" y="4014694"/>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GB" sz="2400" kern="0">
                <a:solidFill>
                  <a:sysClr val="windowText" lastClr="000000"/>
                </a:solidFill>
              </a:endParaRPr>
            </a:p>
          </p:txBody>
        </p:sp>
      </p:grpSp>
      <p:sp>
        <p:nvSpPr>
          <p:cNvPr id="22" name="TextBox 21"/>
          <p:cNvSpPr txBox="1"/>
          <p:nvPr/>
        </p:nvSpPr>
        <p:spPr>
          <a:xfrm>
            <a:off x="2267172" y="5670119"/>
            <a:ext cx="1995263" cy="914141"/>
          </a:xfrm>
          <a:prstGeom prst="rect">
            <a:avLst/>
          </a:prstGeom>
          <a:noFill/>
        </p:spPr>
        <p:txBody>
          <a:bodyPr wrap="none" lIns="182828" tIns="146263" rIns="182828" bIns="146263" rtlCol="0">
            <a:noAutofit/>
          </a:bodyPr>
          <a:lstStyle/>
          <a:p>
            <a:pPr defTabSz="896214">
              <a:lnSpc>
                <a:spcPct val="90000"/>
              </a:lnSpc>
              <a:spcAft>
                <a:spcPts val="600"/>
              </a:spcAft>
            </a:pPr>
            <a:r>
              <a:rPr lang="en-GB" sz="2400" kern="0">
                <a:solidFill>
                  <a:schemeClr val="accent6"/>
                </a:solidFill>
              </a:rPr>
              <a:t>ROW STORE</a:t>
            </a:r>
          </a:p>
        </p:txBody>
      </p:sp>
      <p:sp>
        <p:nvSpPr>
          <p:cNvPr id="23" name="TextBox 22"/>
          <p:cNvSpPr txBox="1"/>
          <p:nvPr/>
        </p:nvSpPr>
        <p:spPr>
          <a:xfrm>
            <a:off x="7929567" y="5670119"/>
            <a:ext cx="1995263" cy="914141"/>
          </a:xfrm>
          <a:prstGeom prst="rect">
            <a:avLst/>
          </a:prstGeom>
          <a:noFill/>
        </p:spPr>
        <p:txBody>
          <a:bodyPr wrap="none" lIns="182828" tIns="146263" rIns="182828" bIns="146263" rtlCol="0">
            <a:noAutofit/>
          </a:bodyPr>
          <a:lstStyle/>
          <a:p>
            <a:pPr defTabSz="896214">
              <a:lnSpc>
                <a:spcPct val="90000"/>
              </a:lnSpc>
              <a:spcAft>
                <a:spcPts val="600"/>
              </a:spcAft>
            </a:pPr>
            <a:r>
              <a:rPr lang="en-GB" sz="2400" kern="0">
                <a:solidFill>
                  <a:schemeClr val="accent6"/>
                </a:solidFill>
              </a:rPr>
              <a:t>COLUMN STORE</a:t>
            </a:r>
          </a:p>
        </p:txBody>
      </p:sp>
    </p:spTree>
    <p:extLst>
      <p:ext uri="{BB962C8B-B14F-4D97-AF65-F5344CB8AC3E}">
        <p14:creationId xmlns:p14="http://schemas.microsoft.com/office/powerpoint/2010/main" val="4060976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086650" y="-24597"/>
            <a:ext cx="2879591" cy="68821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nvGrpSpPr>
          <p:cNvPr id="33" name="Group 32"/>
          <p:cNvGrpSpPr/>
          <p:nvPr/>
        </p:nvGrpSpPr>
        <p:grpSpPr>
          <a:xfrm>
            <a:off x="2266624" y="1828863"/>
            <a:ext cx="2519643" cy="1439796"/>
            <a:chOff x="2209615" y="1828635"/>
            <a:chExt cx="2520000" cy="1440000"/>
          </a:xfrm>
        </p:grpSpPr>
        <p:sp>
          <p:nvSpPr>
            <p:cNvPr id="16" name="Rectangle 15"/>
            <p:cNvSpPr/>
            <p:nvPr/>
          </p:nvSpPr>
          <p:spPr>
            <a:xfrm>
              <a:off x="2209615" y="1828635"/>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6" name="Rectangle 5"/>
            <p:cNvSpPr/>
            <p:nvPr/>
          </p:nvSpPr>
          <p:spPr>
            <a:xfrm>
              <a:off x="2456681" y="200863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7" name="Rectangle 6"/>
            <p:cNvSpPr/>
            <p:nvPr/>
          </p:nvSpPr>
          <p:spPr>
            <a:xfrm>
              <a:off x="2873148"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8" name="Rectangle 7"/>
            <p:cNvSpPr/>
            <p:nvPr/>
          </p:nvSpPr>
          <p:spPr>
            <a:xfrm>
              <a:off x="3289615"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9" name="Rectangle 8"/>
            <p:cNvSpPr/>
            <p:nvPr/>
          </p:nvSpPr>
          <p:spPr>
            <a:xfrm>
              <a:off x="3706082"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0" name="Rectangle 9"/>
            <p:cNvSpPr/>
            <p:nvPr/>
          </p:nvSpPr>
          <p:spPr>
            <a:xfrm>
              <a:off x="4122549" y="200863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grpSp>
        <p:nvGrpSpPr>
          <p:cNvPr id="4" name="Group 3"/>
          <p:cNvGrpSpPr/>
          <p:nvPr/>
        </p:nvGrpSpPr>
        <p:grpSpPr>
          <a:xfrm>
            <a:off x="2266624" y="3380978"/>
            <a:ext cx="2519643" cy="1439796"/>
            <a:chOff x="2266081" y="3380971"/>
            <a:chExt cx="2520000" cy="1440000"/>
          </a:xfrm>
        </p:grpSpPr>
        <p:sp>
          <p:nvSpPr>
            <p:cNvPr id="17" name="Rectangle 16"/>
            <p:cNvSpPr/>
            <p:nvPr/>
          </p:nvSpPr>
          <p:spPr>
            <a:xfrm>
              <a:off x="2266081" y="3380971"/>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1" name="Rectangle 10"/>
            <p:cNvSpPr/>
            <p:nvPr/>
          </p:nvSpPr>
          <p:spPr>
            <a:xfrm>
              <a:off x="2456681" y="356097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2" name="Rectangle 11"/>
            <p:cNvSpPr/>
            <p:nvPr/>
          </p:nvSpPr>
          <p:spPr>
            <a:xfrm>
              <a:off x="2873148" y="3560971"/>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3" name="Rectangle 12"/>
            <p:cNvSpPr/>
            <p:nvPr/>
          </p:nvSpPr>
          <p:spPr>
            <a:xfrm>
              <a:off x="3289615" y="3560971"/>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4" name="Rectangle 13"/>
            <p:cNvSpPr/>
            <p:nvPr/>
          </p:nvSpPr>
          <p:spPr>
            <a:xfrm>
              <a:off x="3706082" y="356097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15" name="Rectangle 14"/>
            <p:cNvSpPr/>
            <p:nvPr/>
          </p:nvSpPr>
          <p:spPr>
            <a:xfrm>
              <a:off x="4122549" y="3560971"/>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grpSp>
        <p:nvGrpSpPr>
          <p:cNvPr id="35" name="Group 34"/>
          <p:cNvGrpSpPr/>
          <p:nvPr/>
        </p:nvGrpSpPr>
        <p:grpSpPr>
          <a:xfrm>
            <a:off x="2266624" y="227633"/>
            <a:ext cx="2519643" cy="1439796"/>
            <a:chOff x="2209615" y="227178"/>
            <a:chExt cx="2520000" cy="1440000"/>
          </a:xfrm>
        </p:grpSpPr>
        <p:sp>
          <p:nvSpPr>
            <p:cNvPr id="22" name="Rectangle 21"/>
            <p:cNvSpPr/>
            <p:nvPr/>
          </p:nvSpPr>
          <p:spPr>
            <a:xfrm>
              <a:off x="2209615" y="227178"/>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3" name="Rectangle 22"/>
            <p:cNvSpPr/>
            <p:nvPr/>
          </p:nvSpPr>
          <p:spPr>
            <a:xfrm>
              <a:off x="2456681" y="407178"/>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4" name="Rectangle 23"/>
            <p:cNvSpPr/>
            <p:nvPr/>
          </p:nvSpPr>
          <p:spPr>
            <a:xfrm>
              <a:off x="2873148" y="407178"/>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5" name="Rectangle 24"/>
            <p:cNvSpPr/>
            <p:nvPr/>
          </p:nvSpPr>
          <p:spPr>
            <a:xfrm>
              <a:off x="3289615" y="407178"/>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6" name="Rectangle 25"/>
            <p:cNvSpPr/>
            <p:nvPr/>
          </p:nvSpPr>
          <p:spPr>
            <a:xfrm>
              <a:off x="3706082" y="407178"/>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27" name="Rectangle 26"/>
            <p:cNvSpPr/>
            <p:nvPr/>
          </p:nvSpPr>
          <p:spPr>
            <a:xfrm>
              <a:off x="4122549" y="407178"/>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sp>
        <p:nvSpPr>
          <p:cNvPr id="40" name="Content Placeholder 30"/>
          <p:cNvSpPr txBox="1">
            <a:spLocks/>
          </p:cNvSpPr>
          <p:nvPr/>
        </p:nvSpPr>
        <p:spPr>
          <a:xfrm>
            <a:off x="6114474" y="1745541"/>
            <a:ext cx="5250507" cy="4350721"/>
          </a:xfrm>
          <a:prstGeom prst="rect">
            <a:avLst/>
          </a:prstGeom>
        </p:spPr>
        <p:txBody>
          <a:bodyPr vert="horz" lIns="91427" tIns="45713" rIns="91427" bIns="45713"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6145" indent="-336145" defTabSz="914367">
              <a:defRPr/>
            </a:pPr>
            <a:r>
              <a:rPr lang="en-GB" sz="2400" dirty="0">
                <a:solidFill>
                  <a:srgbClr val="525252"/>
                </a:solidFill>
                <a:latin typeface="+mn-lt"/>
              </a:rPr>
              <a:t>Alter Index Rebuild </a:t>
            </a:r>
          </a:p>
          <a:p>
            <a:pPr marL="336145" indent="-336145" defTabSz="914367">
              <a:defRPr/>
            </a:pPr>
            <a:r>
              <a:rPr lang="en-GB" sz="2400" dirty="0">
                <a:solidFill>
                  <a:srgbClr val="525252"/>
                </a:solidFill>
                <a:latin typeface="+mn-lt"/>
              </a:rPr>
              <a:t>Table taken offline and recompressed</a:t>
            </a:r>
          </a:p>
          <a:p>
            <a:pPr marL="336145" indent="-336145" defTabSz="914367">
              <a:defRPr/>
            </a:pPr>
            <a:r>
              <a:rPr lang="en-GB" sz="2400" dirty="0">
                <a:solidFill>
                  <a:srgbClr val="525252"/>
                </a:solidFill>
                <a:latin typeface="+mn-lt"/>
              </a:rPr>
              <a:t>All row groups now in column store</a:t>
            </a:r>
          </a:p>
        </p:txBody>
      </p:sp>
      <p:sp>
        <p:nvSpPr>
          <p:cNvPr id="41" name="Rectangle 40"/>
          <p:cNvSpPr/>
          <p:nvPr/>
        </p:nvSpPr>
        <p:spPr>
          <a:xfrm>
            <a:off x="2091950" y="-24596"/>
            <a:ext cx="2879591" cy="68821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nvGrpSpPr>
          <p:cNvPr id="43" name="Group 42"/>
          <p:cNvGrpSpPr/>
          <p:nvPr/>
        </p:nvGrpSpPr>
        <p:grpSpPr>
          <a:xfrm>
            <a:off x="2264251" y="1984645"/>
            <a:ext cx="2519643" cy="1439796"/>
            <a:chOff x="2209615" y="1828635"/>
            <a:chExt cx="2520000" cy="1440000"/>
          </a:xfrm>
        </p:grpSpPr>
        <p:sp>
          <p:nvSpPr>
            <p:cNvPr id="44" name="Rectangle 43"/>
            <p:cNvSpPr/>
            <p:nvPr/>
          </p:nvSpPr>
          <p:spPr>
            <a:xfrm>
              <a:off x="2209615" y="1828635"/>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45" name="Rectangle 44"/>
            <p:cNvSpPr/>
            <p:nvPr/>
          </p:nvSpPr>
          <p:spPr>
            <a:xfrm>
              <a:off x="2456681"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46" name="Rectangle 45"/>
            <p:cNvSpPr/>
            <p:nvPr/>
          </p:nvSpPr>
          <p:spPr>
            <a:xfrm>
              <a:off x="2873148"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47" name="Rectangle 46"/>
            <p:cNvSpPr/>
            <p:nvPr/>
          </p:nvSpPr>
          <p:spPr>
            <a:xfrm>
              <a:off x="3289615"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48" name="Rectangle 47"/>
            <p:cNvSpPr/>
            <p:nvPr/>
          </p:nvSpPr>
          <p:spPr>
            <a:xfrm>
              <a:off x="3706082"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49" name="Rectangle 48"/>
            <p:cNvSpPr/>
            <p:nvPr/>
          </p:nvSpPr>
          <p:spPr>
            <a:xfrm>
              <a:off x="4122549"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grpSp>
        <p:nvGrpSpPr>
          <p:cNvPr id="50" name="Group 49"/>
          <p:cNvGrpSpPr/>
          <p:nvPr/>
        </p:nvGrpSpPr>
        <p:grpSpPr>
          <a:xfrm>
            <a:off x="2261326" y="3580224"/>
            <a:ext cx="2519643" cy="1439796"/>
            <a:chOff x="2209615" y="1828635"/>
            <a:chExt cx="2520000" cy="1440000"/>
          </a:xfrm>
        </p:grpSpPr>
        <p:sp>
          <p:nvSpPr>
            <p:cNvPr id="51" name="Rectangle 50"/>
            <p:cNvSpPr/>
            <p:nvPr/>
          </p:nvSpPr>
          <p:spPr>
            <a:xfrm>
              <a:off x="2209615" y="1828635"/>
              <a:ext cx="2520000" cy="14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52" name="Rectangle 51"/>
            <p:cNvSpPr/>
            <p:nvPr/>
          </p:nvSpPr>
          <p:spPr>
            <a:xfrm>
              <a:off x="2456681"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53" name="Rectangle 52"/>
            <p:cNvSpPr/>
            <p:nvPr/>
          </p:nvSpPr>
          <p:spPr>
            <a:xfrm>
              <a:off x="2873148"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54" name="Rectangle 53"/>
            <p:cNvSpPr/>
            <p:nvPr/>
          </p:nvSpPr>
          <p:spPr>
            <a:xfrm>
              <a:off x="3289615"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55" name="Rectangle 54"/>
            <p:cNvSpPr/>
            <p:nvPr/>
          </p:nvSpPr>
          <p:spPr>
            <a:xfrm>
              <a:off x="3706082" y="2008635"/>
              <a:ext cx="360000" cy="10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sp>
          <p:nvSpPr>
            <p:cNvPr id="56" name="Rectangle 55"/>
            <p:cNvSpPr/>
            <p:nvPr/>
          </p:nvSpPr>
          <p:spPr>
            <a:xfrm>
              <a:off x="4122549" y="2008635"/>
              <a:ext cx="36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GB">
                <a:solidFill>
                  <a:srgbClr val="FFFFFF"/>
                </a:solidFill>
                <a:latin typeface="Segoe UI"/>
              </a:endParaRPr>
            </a:p>
          </p:txBody>
        </p:sp>
      </p:grpSp>
      <p:sp>
        <p:nvSpPr>
          <p:cNvPr id="57" name="Right Arrow 56"/>
          <p:cNvSpPr/>
          <p:nvPr/>
        </p:nvSpPr>
        <p:spPr>
          <a:xfrm>
            <a:off x="381005" y="2383509"/>
            <a:ext cx="1799744" cy="2159694"/>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r>
              <a:rPr lang="en-GB">
                <a:solidFill>
                  <a:srgbClr val="FFFFFF"/>
                </a:solidFill>
                <a:latin typeface="Segoe UI"/>
              </a:rPr>
              <a:t>REBUILD</a:t>
            </a:r>
          </a:p>
        </p:txBody>
      </p:sp>
      <p:sp>
        <p:nvSpPr>
          <p:cNvPr id="2" name="Title 1"/>
          <p:cNvSpPr>
            <a:spLocks noGrp="1"/>
          </p:cNvSpPr>
          <p:nvPr>
            <p:ph type="title"/>
          </p:nvPr>
        </p:nvSpPr>
        <p:spPr>
          <a:xfrm>
            <a:off x="655638" y="320040"/>
            <a:ext cx="7957021" cy="461665"/>
          </a:xfrm>
        </p:spPr>
        <p:txBody>
          <a:bodyPr/>
          <a:lstStyle/>
          <a:p>
            <a:pPr algn="r"/>
            <a:r>
              <a:rPr lang="en-GB" dirty="0"/>
              <a:t>Index Rebuild</a:t>
            </a:r>
          </a:p>
        </p:txBody>
      </p:sp>
    </p:spTree>
    <p:extLst>
      <p:ext uri="{BB962C8B-B14F-4D97-AF65-F5344CB8AC3E}">
        <p14:creationId xmlns:p14="http://schemas.microsoft.com/office/powerpoint/2010/main" val="2225196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40">
                                            <p:txEl>
                                              <p:pRg st="1" end="1"/>
                                            </p:txEl>
                                          </p:spTgt>
                                        </p:tgtEl>
                                        <p:attrNameLst>
                                          <p:attrName>style.visibility</p:attrName>
                                        </p:attrNameLst>
                                      </p:cBhvr>
                                      <p:to>
                                        <p:strVal val="visible"/>
                                      </p:to>
                                    </p:set>
                                    <p:animEffect transition="in" filter="fade">
                                      <p:cBhvr>
                                        <p:cTn id="16" dur="500"/>
                                        <p:tgtEl>
                                          <p:spTgt spid="40">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500"/>
                                  </p:stCondLst>
                                  <p:childTnLst>
                                    <p:set>
                                      <p:cBhvr>
                                        <p:cTn id="24" dur="1" fill="hold">
                                          <p:stCondLst>
                                            <p:cond delay="0"/>
                                          </p:stCondLst>
                                        </p:cTn>
                                        <p:tgtEl>
                                          <p:spTgt spid="40">
                                            <p:txEl>
                                              <p:pRg st="2" end="2"/>
                                            </p:txEl>
                                          </p:spTgt>
                                        </p:tgtEl>
                                        <p:attrNameLst>
                                          <p:attrName>style.visibility</p:attrName>
                                        </p:attrNameLst>
                                      </p:cBhvr>
                                      <p:to>
                                        <p:strVal val="visible"/>
                                      </p:to>
                                    </p:set>
                                    <p:animEffect transition="in" filter="fade">
                                      <p:cBhvr>
                                        <p:cTn id="25" dur="500"/>
                                        <p:tgtEl>
                                          <p:spTgt spid="40">
                                            <p:txEl>
                                              <p:pRg st="2" end="2"/>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p:bldP spid="41" grpId="0" uiExpand="1" animBg="1"/>
      <p:bldP spid="57" grpId="0" uiExpand="1"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048D4BE-EF21-4F21-9113-7A74497A1371}"/>
              </a:ext>
            </a:extLst>
          </p:cNvPr>
          <p:cNvGraphicFramePr/>
          <p:nvPr>
            <p:extLst>
              <p:ext uri="{D42A27DB-BD31-4B8C-83A1-F6EECF244321}">
                <p14:modId xmlns:p14="http://schemas.microsoft.com/office/powerpoint/2010/main" val="527285550"/>
              </p:ext>
            </p:extLst>
          </p:nvPr>
        </p:nvGraphicFramePr>
        <p:xfrm>
          <a:off x="838477" y="1223268"/>
          <a:ext cx="10598780" cy="5075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989270" y="357111"/>
            <a:ext cx="10880725" cy="461665"/>
          </a:xfrm>
        </p:spPr>
        <p:txBody>
          <a:bodyPr/>
          <a:lstStyle/>
          <a:p>
            <a:r>
              <a:rPr lang="en-GB" dirty="0"/>
              <a:t>Hash Distribution Key Guidance</a:t>
            </a:r>
          </a:p>
        </p:txBody>
      </p:sp>
    </p:spTree>
    <p:extLst>
      <p:ext uri="{BB962C8B-B14F-4D97-AF65-F5344CB8AC3E}">
        <p14:creationId xmlns:p14="http://schemas.microsoft.com/office/powerpoint/2010/main" val="133934715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17203" y="327776"/>
            <a:ext cx="6722230" cy="461665"/>
          </a:xfrm>
        </p:spPr>
        <p:txBody>
          <a:bodyPr/>
          <a:lstStyle/>
          <a:p>
            <a:r>
              <a:rPr lang="en-US" dirty="0" err="1"/>
              <a:t>Columnstore</a:t>
            </a:r>
            <a:r>
              <a:rPr lang="en-US" dirty="0"/>
              <a:t> Guidance: Table Design</a:t>
            </a:r>
          </a:p>
        </p:txBody>
      </p:sp>
      <p:graphicFrame>
        <p:nvGraphicFramePr>
          <p:cNvPr id="2" name="Diagram 1">
            <a:extLst>
              <a:ext uri="{FF2B5EF4-FFF2-40B4-BE49-F238E27FC236}">
                <a16:creationId xmlns:a16="http://schemas.microsoft.com/office/drawing/2014/main" id="{6E28EC42-0722-4C5C-85BE-707707BC2BAD}"/>
              </a:ext>
            </a:extLst>
          </p:cNvPr>
          <p:cNvGraphicFramePr/>
          <p:nvPr>
            <p:extLst>
              <p:ext uri="{D42A27DB-BD31-4B8C-83A1-F6EECF244321}">
                <p14:modId xmlns:p14="http://schemas.microsoft.com/office/powerpoint/2010/main" val="131307121"/>
              </p:ext>
            </p:extLst>
          </p:nvPr>
        </p:nvGraphicFramePr>
        <p:xfrm>
          <a:off x="517203" y="1304358"/>
          <a:ext cx="10754248" cy="476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77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55639" y="320040"/>
            <a:ext cx="4435346" cy="461665"/>
          </a:xfrm>
        </p:spPr>
        <p:txBody>
          <a:bodyPr/>
          <a:lstStyle/>
          <a:p>
            <a:pPr algn="r"/>
            <a:r>
              <a:rPr lang="en-GB" dirty="0"/>
              <a:t>Column Store Metadata</a:t>
            </a:r>
          </a:p>
        </p:txBody>
      </p:sp>
      <p:sp>
        <p:nvSpPr>
          <p:cNvPr id="7" name="Rectangle 6"/>
          <p:cNvSpPr/>
          <p:nvPr/>
        </p:nvSpPr>
        <p:spPr>
          <a:xfrm>
            <a:off x="838946" y="1255569"/>
            <a:ext cx="11014781" cy="5355312"/>
          </a:xfrm>
          <a:prstGeom prst="rect">
            <a:avLst/>
          </a:prstGeom>
        </p:spPr>
        <p:txBody>
          <a:bodyPr wrap="square">
            <a:spAutoFit/>
          </a:bodyPr>
          <a:lstStyle/>
          <a:p>
            <a:pPr defTabSz="914367">
              <a:defRPr/>
            </a:pPr>
            <a:r>
              <a:rPr lang="en-GB" dirty="0">
                <a:solidFill>
                  <a:srgbClr val="0000FF"/>
                </a:solidFill>
                <a:highlight>
                  <a:srgbClr val="FFFFFF"/>
                </a:highlight>
                <a:latin typeface="Consolas" panose="020B0609020204030204" pitchFamily="49" charset="0"/>
              </a:rPr>
              <a:t>SELECT</a:t>
            </a:r>
          </a:p>
          <a:p>
            <a:pPr defTabSz="914367">
              <a:defRPr/>
            </a:pPr>
            <a:r>
              <a:rPr lang="en-GB" dirty="0">
                <a:solidFill>
                  <a:srgbClr val="0000FF"/>
                </a:solidFill>
                <a:highlight>
                  <a:srgbClr val="FFFFFF"/>
                </a:highlight>
                <a:latin typeface="Consolas" panose="020B0609020204030204" pitchFamily="49" charset="0"/>
              </a:rPr>
              <a:t> </a:t>
            </a:r>
            <a:r>
              <a:rPr lang="en-GB" dirty="0">
                <a:solidFill>
                  <a:srgbClr val="000000"/>
                </a:solidFill>
                <a:highlight>
                  <a:srgbClr val="FFFFFF"/>
                </a:highlight>
                <a:latin typeface="Consolas" panose="020B0609020204030204" pitchFamily="49" charset="0"/>
              </a:rPr>
              <a:t>t</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name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logical_table_name</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partition_number</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t</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logical_object_id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row_group_id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i</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[name]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logical_CCI_Name</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delta_store_hobt_id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nt</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pdw_node_id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pdw_node_id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rg</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[state]</a:t>
            </a:r>
          </a:p>
          <a:p>
            <a:pPr defTabSz="914367">
              <a:defRPr/>
            </a:pP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nt</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[name]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physical_name</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state_description</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nt</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physical_object_id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total_rows</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ni</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[name]      </a:t>
            </a:r>
            <a:r>
              <a:rPr lang="en-GB" dirty="0">
                <a:solidFill>
                  <a:srgbClr val="0000FF"/>
                </a:solidFill>
                <a:highlight>
                  <a:srgbClr val="FFFFFF"/>
                </a:highlight>
                <a:latin typeface="Consolas" panose="020B0609020204030204" pitchFamily="49" charset="0"/>
              </a:rPr>
              <a:t>AS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physical_CCI_Name</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size_in_bytes</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0000FF"/>
                </a:solidFill>
                <a:highlight>
                  <a:srgbClr val="FFFFFF"/>
                </a:highlight>
                <a:latin typeface="Consolas" panose="020B0609020204030204" pitchFamily="49" charset="0"/>
              </a:rPr>
              <a:t>FROM</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8000"/>
                </a:solidFill>
                <a:highlight>
                  <a:srgbClr val="FFFFFF"/>
                </a:highlight>
                <a:latin typeface="Consolas" panose="020B0609020204030204" pitchFamily="49" charset="0"/>
              </a:rPr>
              <a:t>tables</a:t>
            </a:r>
            <a:r>
              <a:rPr lang="en-GB" dirty="0">
                <a:solidFill>
                  <a:srgbClr val="000000"/>
                </a:solidFill>
                <a:highlight>
                  <a:srgbClr val="FFFFFF"/>
                </a:highlight>
                <a:latin typeface="Consolas" panose="020B0609020204030204" pitchFamily="49" charset="0"/>
              </a:rPr>
              <a:t> t</a:t>
            </a:r>
          </a:p>
          <a:p>
            <a:pPr defTabSz="914367">
              <a:defRPr/>
            </a:pPr>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8000"/>
                </a:solidFill>
                <a:highlight>
                  <a:srgbClr val="FFFFFF"/>
                </a:highlight>
                <a:latin typeface="Consolas" panose="020B0609020204030204" pitchFamily="49" charset="0"/>
              </a:rPr>
              <a:t>indexes</a:t>
            </a:r>
            <a:r>
              <a:rPr lang="en-GB" dirty="0">
                <a:solidFill>
                  <a:srgbClr val="000000"/>
                </a:solidFill>
                <a:highlight>
                  <a:srgbClr val="FFFFFF"/>
                </a:highlight>
                <a:latin typeface="Consolas" panose="020B0609020204030204" pitchFamily="49" charset="0"/>
              </a:rPr>
              <a:t> i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t</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pdw_index_mappings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im</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im</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AND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im</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pdw_nodes_indexes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ni</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im</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physical_name</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ni</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name</a:t>
            </a:r>
          </a:p>
          <a:p>
            <a:pPr defTabSz="914367">
              <a:defRPr/>
            </a:pP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AND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im</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pdw_nodes_tables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nt</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ni</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AND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nt</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pdw_node_id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pdw_node_id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808080"/>
                </a:solidFill>
                <a:highlight>
                  <a:srgbClr val="FFFFFF"/>
                </a:highlight>
                <a:latin typeface="Consolas" panose="020B0609020204030204" pitchFamily="49" charset="0"/>
              </a:rPr>
              <a:t>JOIN</a:t>
            </a:r>
            <a:r>
              <a:rPr lang="en-GB" dirty="0">
                <a:solidFill>
                  <a:srgbClr val="000000"/>
                </a:solidFill>
                <a:highlight>
                  <a:srgbClr val="FFFFFF"/>
                </a:highlight>
                <a:latin typeface="Consolas" panose="020B0609020204030204" pitchFamily="49" charset="0"/>
              </a:rPr>
              <a:t> </a:t>
            </a:r>
            <a:r>
              <a:rPr lang="en-GB" dirty="0" err="1">
                <a:solidFill>
                  <a:srgbClr val="008000"/>
                </a:solidFill>
                <a:highlight>
                  <a:srgbClr val="FFFFFF"/>
                </a:highlight>
                <a:latin typeface="Consolas" panose="020B0609020204030204" pitchFamily="49" charset="0"/>
              </a:rPr>
              <a:t>sys</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pdw_nodes_column_store_row_groups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rg</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ON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ni</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FF00FF"/>
                </a:solidFill>
                <a:highlight>
                  <a:srgbClr val="FFFFFF"/>
                </a:highlight>
                <a:latin typeface="Consolas" panose="020B0609020204030204" pitchFamily="49" charset="0"/>
              </a:rPr>
              <a:t>object_id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AND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index_id</a:t>
            </a:r>
            <a:endParaRPr lang="en-GB" dirty="0">
              <a:solidFill>
                <a:srgbClr val="000000"/>
              </a:solidFill>
              <a:highlight>
                <a:srgbClr val="FFFFFF"/>
              </a:highlight>
              <a:latin typeface="Consolas" panose="020B0609020204030204" pitchFamily="49" charset="0"/>
            </a:endParaRPr>
          </a:p>
          <a:p>
            <a:pPr defTabSz="914367">
              <a:defRPr/>
            </a:pP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AND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ni</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pdw_node_id</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rg</a:t>
            </a:r>
            <a:r>
              <a:rPr lang="en-GB" dirty="0" err="1">
                <a:solidFill>
                  <a:srgbClr val="80808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pdw_node_id</a:t>
            </a:r>
            <a:endParaRPr lang="en-GB"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577517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422C-32CF-43CF-87C4-837DB05D29FA}"/>
              </a:ext>
            </a:extLst>
          </p:cNvPr>
          <p:cNvSpPr>
            <a:spLocks noGrp="1"/>
          </p:cNvSpPr>
          <p:nvPr>
            <p:ph type="title"/>
          </p:nvPr>
        </p:nvSpPr>
        <p:spPr/>
        <p:txBody>
          <a:bodyPr/>
          <a:lstStyle/>
          <a:p>
            <a:r>
              <a:rPr lang="en-US" dirty="0"/>
              <a:t>Columnstore Best Practices</a:t>
            </a:r>
          </a:p>
        </p:txBody>
      </p:sp>
      <p:graphicFrame>
        <p:nvGraphicFramePr>
          <p:cNvPr id="4" name="Diagram 3">
            <a:extLst>
              <a:ext uri="{FF2B5EF4-FFF2-40B4-BE49-F238E27FC236}">
                <a16:creationId xmlns:a16="http://schemas.microsoft.com/office/drawing/2014/main" id="{1EAFCA38-A75F-4D1D-82EE-B3914A5054C0}"/>
              </a:ext>
            </a:extLst>
          </p:cNvPr>
          <p:cNvGraphicFramePr/>
          <p:nvPr>
            <p:extLst>
              <p:ext uri="{D42A27DB-BD31-4B8C-83A1-F6EECF244321}">
                <p14:modId xmlns:p14="http://schemas.microsoft.com/office/powerpoint/2010/main" val="2600137783"/>
              </p:ext>
            </p:extLst>
          </p:nvPr>
        </p:nvGraphicFramePr>
        <p:xfrm>
          <a:off x="655638" y="1196554"/>
          <a:ext cx="11158991" cy="4884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26708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0DAA-FAC5-465E-ABF4-7A00669791EC}"/>
              </a:ext>
            </a:extLst>
          </p:cNvPr>
          <p:cNvSpPr>
            <a:spLocks noGrp="1"/>
          </p:cNvSpPr>
          <p:nvPr>
            <p:ph type="title"/>
          </p:nvPr>
        </p:nvSpPr>
        <p:spPr/>
        <p:txBody>
          <a:bodyPr/>
          <a:lstStyle/>
          <a:p>
            <a:r>
              <a:rPr lang="en-US" dirty="0"/>
              <a:t>Poor Candidates for Columnstore</a:t>
            </a:r>
          </a:p>
        </p:txBody>
      </p:sp>
      <p:sp>
        <p:nvSpPr>
          <p:cNvPr id="3" name="Rectangle: Rounded Corners 2">
            <a:extLst>
              <a:ext uri="{FF2B5EF4-FFF2-40B4-BE49-F238E27FC236}">
                <a16:creationId xmlns:a16="http://schemas.microsoft.com/office/drawing/2014/main" id="{B2F6B41D-1852-4C6E-A403-28A6997E834A}"/>
              </a:ext>
            </a:extLst>
          </p:cNvPr>
          <p:cNvSpPr/>
          <p:nvPr/>
        </p:nvSpPr>
        <p:spPr bwMode="auto">
          <a:xfrm>
            <a:off x="437882" y="1056068"/>
            <a:ext cx="11294772" cy="965915"/>
          </a:xfrm>
          <a:prstGeom prst="roundRect">
            <a:avLst/>
          </a:prstGeom>
          <a:solidFill>
            <a:schemeClr val="accent1"/>
          </a:solidFill>
          <a:ln>
            <a:noFill/>
            <a:headEnd type="none" w="med" len="med"/>
            <a:tailEnd type="none" w="med" len="med"/>
          </a:ln>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altLang="en-US" sz="2000" dirty="0">
                <a:solidFill>
                  <a:schemeClr val="bg1"/>
                </a:solidFill>
              </a:rPr>
              <a:t>Point-lookup queries, row store will perform better here.     </a:t>
            </a:r>
            <a:endParaRPr lang="en-US" sz="2000" dirty="0">
              <a:solidFill>
                <a:schemeClr val="bg1"/>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5F94AF9A-CEAD-4F6E-9C33-496BD92320BA}"/>
              </a:ext>
            </a:extLst>
          </p:cNvPr>
          <p:cNvSpPr/>
          <p:nvPr/>
        </p:nvSpPr>
        <p:spPr bwMode="auto">
          <a:xfrm>
            <a:off x="448614" y="2267536"/>
            <a:ext cx="11294772" cy="791968"/>
          </a:xfrm>
          <a:prstGeom prst="roundRect">
            <a:avLst/>
          </a:prstGeom>
          <a:solidFill>
            <a:schemeClr val="accent2"/>
          </a:solidFill>
          <a:ln>
            <a:no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14225" eaLnBrk="0" fontAlgn="base" hangingPunct="0">
              <a:lnSpc>
                <a:spcPct val="150000"/>
              </a:lnSpc>
              <a:spcBef>
                <a:spcPct val="0"/>
              </a:spcBef>
              <a:spcAft>
                <a:spcPct val="0"/>
              </a:spcAft>
              <a:buClrTx/>
              <a:buSzTx/>
            </a:pPr>
            <a:r>
              <a:rPr lang="en-US" altLang="en-US" sz="2000">
                <a:solidFill>
                  <a:schemeClr val="bg1"/>
                </a:solidFill>
              </a:rPr>
              <a:t>Select * is not ideal for CCI because you can't do any segment elimination  </a:t>
            </a:r>
            <a:endParaRPr lang="en-US" altLang="en-US" sz="2000" dirty="0">
              <a:solidFill>
                <a:schemeClr val="bg1"/>
              </a:solidFill>
            </a:endParaRPr>
          </a:p>
        </p:txBody>
      </p:sp>
      <p:sp>
        <p:nvSpPr>
          <p:cNvPr id="6" name="Rectangle: Rounded Corners 5">
            <a:extLst>
              <a:ext uri="{FF2B5EF4-FFF2-40B4-BE49-F238E27FC236}">
                <a16:creationId xmlns:a16="http://schemas.microsoft.com/office/drawing/2014/main" id="{C34E83FD-91AD-4D9E-A5DC-307E68D2C9E2}"/>
              </a:ext>
            </a:extLst>
          </p:cNvPr>
          <p:cNvSpPr/>
          <p:nvPr/>
        </p:nvSpPr>
        <p:spPr bwMode="auto">
          <a:xfrm>
            <a:off x="437882" y="3429000"/>
            <a:ext cx="11294772" cy="791968"/>
          </a:xfrm>
          <a:prstGeom prst="roundRect">
            <a:avLst/>
          </a:prstGeom>
          <a:solidFill>
            <a:schemeClr val="accent1"/>
          </a:solidFill>
          <a:ln>
            <a:noFill/>
            <a:headEnd type="none" w="med" len="med"/>
            <a:tailEnd type="none" w="med" len="med"/>
          </a:ln>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altLang="en-US" sz="2000" dirty="0">
                <a:solidFill>
                  <a:schemeClr val="bg1"/>
                </a:solidFill>
              </a:rPr>
              <a:t>Selecting a range is not ideal for CCI, because </a:t>
            </a:r>
            <a:r>
              <a:rPr lang="en-US" altLang="en-US" sz="2000" dirty="0" err="1">
                <a:solidFill>
                  <a:schemeClr val="bg1"/>
                </a:solidFill>
              </a:rPr>
              <a:t>rowstore</a:t>
            </a:r>
            <a:r>
              <a:rPr lang="en-US" altLang="en-US" sz="2000" dirty="0">
                <a:solidFill>
                  <a:schemeClr val="bg1"/>
                </a:solidFill>
              </a:rPr>
              <a:t> can just read that range of data  </a:t>
            </a:r>
            <a:endParaRPr lang="en-US" sz="2000" dirty="0">
              <a:solidFill>
                <a:schemeClr val="bg1"/>
              </a:soli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3075E1AE-EDFE-4366-B333-F78372896E15}"/>
              </a:ext>
            </a:extLst>
          </p:cNvPr>
          <p:cNvSpPr/>
          <p:nvPr/>
        </p:nvSpPr>
        <p:spPr bwMode="auto">
          <a:xfrm>
            <a:off x="437882" y="4590464"/>
            <a:ext cx="11305504" cy="921694"/>
          </a:xfrm>
          <a:prstGeom prst="roundRect">
            <a:avLst/>
          </a:prstGeom>
          <a:solidFill>
            <a:schemeClr val="tx2"/>
          </a:solidFill>
          <a:ln>
            <a:noFill/>
            <a:headEnd type="none" w="med" len="med"/>
            <a:tailEnd type="none" w="med" len="med"/>
          </a:ln>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altLang="en-US" sz="2000" dirty="0">
                <a:solidFill>
                  <a:schemeClr val="bg1"/>
                </a:solidFill>
              </a:rPr>
              <a:t>Leftover rows that haven't made it into a compressed </a:t>
            </a:r>
            <a:r>
              <a:rPr lang="en-US" altLang="en-US" sz="2000" dirty="0" err="1">
                <a:solidFill>
                  <a:schemeClr val="bg1"/>
                </a:solidFill>
              </a:rPr>
              <a:t>rowgroup</a:t>
            </a:r>
            <a:r>
              <a:rPr lang="en-US" altLang="en-US" sz="2000" dirty="0">
                <a:solidFill>
                  <a:schemeClr val="bg1"/>
                </a:solidFill>
              </a:rPr>
              <a:t> may need to be compressed</a:t>
            </a: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0817457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0DAA-FAC5-465E-ABF4-7A00669791EC}"/>
              </a:ext>
            </a:extLst>
          </p:cNvPr>
          <p:cNvSpPr>
            <a:spLocks noGrp="1"/>
          </p:cNvSpPr>
          <p:nvPr>
            <p:ph type="title"/>
          </p:nvPr>
        </p:nvSpPr>
        <p:spPr/>
        <p:txBody>
          <a:bodyPr/>
          <a:lstStyle/>
          <a:p>
            <a:r>
              <a:rPr lang="en-US" dirty="0"/>
              <a:t>Poor Candidates for Columnstore</a:t>
            </a:r>
          </a:p>
        </p:txBody>
      </p:sp>
      <p:sp>
        <p:nvSpPr>
          <p:cNvPr id="4" name="Rectangle: Rounded Corners 3">
            <a:extLst>
              <a:ext uri="{FF2B5EF4-FFF2-40B4-BE49-F238E27FC236}">
                <a16:creationId xmlns:a16="http://schemas.microsoft.com/office/drawing/2014/main" id="{52D73A63-B484-4218-A25C-CC67B2E904AB}"/>
              </a:ext>
            </a:extLst>
          </p:cNvPr>
          <p:cNvSpPr/>
          <p:nvPr/>
        </p:nvSpPr>
        <p:spPr bwMode="auto">
          <a:xfrm>
            <a:off x="655638" y="1171977"/>
            <a:ext cx="11064137" cy="914400"/>
          </a:xfrm>
          <a:prstGeom prst="roundRect">
            <a:avLst/>
          </a:prstGeom>
          <a:solidFill>
            <a:schemeClr val="accent1"/>
          </a:solidFill>
          <a:ln>
            <a:noFill/>
            <a:headEnd type="none" w="med" len="med"/>
            <a:tailEnd type="none" w="med" len="med"/>
          </a:ln>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14225" eaLnBrk="0" fontAlgn="base" hangingPunct="0">
              <a:spcBef>
                <a:spcPct val="0"/>
              </a:spcBef>
              <a:spcAft>
                <a:spcPct val="0"/>
              </a:spcAft>
              <a:buClrTx/>
              <a:buSzTx/>
            </a:pPr>
            <a:r>
              <a:rPr lang="en-US" altLang="en-US" sz="2000" dirty="0">
                <a:solidFill>
                  <a:schemeClr val="bg1"/>
                </a:solidFill>
              </a:rPr>
              <a:t>Columnstore tables allow SQL Server to perform joins in batch mode which is much faster as opposed to row mode  </a:t>
            </a:r>
          </a:p>
        </p:txBody>
      </p:sp>
      <p:sp>
        <p:nvSpPr>
          <p:cNvPr id="9" name="Rectangle: Rounded Corners 8">
            <a:extLst>
              <a:ext uri="{FF2B5EF4-FFF2-40B4-BE49-F238E27FC236}">
                <a16:creationId xmlns:a16="http://schemas.microsoft.com/office/drawing/2014/main" id="{C7B7698A-84C8-4D15-BBCD-5E1B02EF1DC0}"/>
              </a:ext>
            </a:extLst>
          </p:cNvPr>
          <p:cNvSpPr/>
          <p:nvPr/>
        </p:nvSpPr>
        <p:spPr bwMode="auto">
          <a:xfrm>
            <a:off x="655638" y="2343955"/>
            <a:ext cx="11064137" cy="1246296"/>
          </a:xfrm>
          <a:prstGeom prst="roundRect">
            <a:avLst/>
          </a:prstGeom>
          <a:solidFill>
            <a:schemeClr val="accent2"/>
          </a:solidFill>
          <a:ln>
            <a:no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14225" eaLnBrk="0" fontAlgn="base" hangingPunct="0">
              <a:spcBef>
                <a:spcPct val="0"/>
              </a:spcBef>
              <a:spcAft>
                <a:spcPct val="0"/>
              </a:spcAft>
              <a:buClrTx/>
              <a:buSzTx/>
            </a:pPr>
            <a:r>
              <a:rPr lang="en-US" altLang="en-US" sz="2000" dirty="0">
                <a:solidFill>
                  <a:schemeClr val="bg1"/>
                </a:solidFill>
              </a:rPr>
              <a:t>Use CTAS to convert to CCI instead of CREATE COLUMNSTORE INDEX. The latter will be done serially across distributions  </a:t>
            </a:r>
          </a:p>
        </p:txBody>
      </p:sp>
      <p:sp>
        <p:nvSpPr>
          <p:cNvPr id="11" name="Rectangle: Rounded Corners 10">
            <a:extLst>
              <a:ext uri="{FF2B5EF4-FFF2-40B4-BE49-F238E27FC236}">
                <a16:creationId xmlns:a16="http://schemas.microsoft.com/office/drawing/2014/main" id="{E0DB550C-4631-45AE-B038-06134D8BA39E}"/>
              </a:ext>
            </a:extLst>
          </p:cNvPr>
          <p:cNvSpPr/>
          <p:nvPr/>
        </p:nvSpPr>
        <p:spPr bwMode="auto">
          <a:xfrm>
            <a:off x="659930" y="3835635"/>
            <a:ext cx="11064137" cy="914400"/>
          </a:xfrm>
          <a:prstGeom prst="roundRect">
            <a:avLst/>
          </a:prstGeom>
          <a:solidFill>
            <a:schemeClr val="accent1"/>
          </a:solidFill>
          <a:ln>
            <a:noFill/>
            <a:headEnd type="none" w="med" len="med"/>
            <a:tailEnd type="none" w="med" len="med"/>
          </a:ln>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14225" eaLnBrk="0" fontAlgn="base" hangingPunct="0">
              <a:lnSpc>
                <a:spcPct val="150000"/>
              </a:lnSpc>
              <a:spcBef>
                <a:spcPct val="0"/>
              </a:spcBef>
              <a:spcAft>
                <a:spcPct val="0"/>
              </a:spcAft>
              <a:buClrTx/>
              <a:buSzTx/>
            </a:pPr>
            <a:r>
              <a:rPr lang="en-US" altLang="en-US" sz="2000" dirty="0">
                <a:solidFill>
                  <a:schemeClr val="bg1"/>
                </a:solidFill>
              </a:rPr>
              <a:t>High number of partitions should be evaluated carefully  </a:t>
            </a:r>
          </a:p>
        </p:txBody>
      </p:sp>
      <p:sp>
        <p:nvSpPr>
          <p:cNvPr id="12" name="Rectangle: Rounded Corners 11">
            <a:extLst>
              <a:ext uri="{FF2B5EF4-FFF2-40B4-BE49-F238E27FC236}">
                <a16:creationId xmlns:a16="http://schemas.microsoft.com/office/drawing/2014/main" id="{BB1B9230-E3D3-4E1C-8433-636DF53F5703}"/>
              </a:ext>
            </a:extLst>
          </p:cNvPr>
          <p:cNvSpPr/>
          <p:nvPr/>
        </p:nvSpPr>
        <p:spPr bwMode="auto">
          <a:xfrm>
            <a:off x="655636" y="4995419"/>
            <a:ext cx="11064138" cy="1335234"/>
          </a:xfrm>
          <a:prstGeom prst="roundRect">
            <a:avLst/>
          </a:prstGeom>
          <a:solidFill>
            <a:schemeClr val="accent2"/>
          </a:solidFill>
          <a:ln>
            <a:noFill/>
            <a:headEnd type="none" w="med" len="med"/>
            <a:tailEnd type="none" w="med" len="med"/>
          </a:ln>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14225" eaLnBrk="0" fontAlgn="base" hangingPunct="0">
              <a:spcBef>
                <a:spcPct val="0"/>
              </a:spcBef>
              <a:spcAft>
                <a:spcPct val="0"/>
              </a:spcAft>
              <a:buClrTx/>
              <a:buSzTx/>
            </a:pPr>
            <a:r>
              <a:rPr lang="en-US" altLang="en-US" sz="2000" dirty="0">
                <a:solidFill>
                  <a:schemeClr val="bg1"/>
                </a:solidFill>
              </a:rPr>
              <a:t>You have to load more </a:t>
            </a:r>
            <a:r>
              <a:rPr lang="en-US" altLang="en-US" sz="2000" dirty="0" err="1">
                <a:solidFill>
                  <a:schemeClr val="bg1"/>
                </a:solidFill>
              </a:rPr>
              <a:t>rowgroups</a:t>
            </a:r>
            <a:r>
              <a:rPr lang="en-US" altLang="en-US" sz="2000" dirty="0">
                <a:solidFill>
                  <a:schemeClr val="bg1"/>
                </a:solidFill>
              </a:rPr>
              <a:t> into memory and you are less likely to get your ideal number of rows (1 million) into each </a:t>
            </a:r>
            <a:r>
              <a:rPr lang="en-US" altLang="en-US" sz="2000" dirty="0" err="1">
                <a:solidFill>
                  <a:schemeClr val="bg1"/>
                </a:solidFill>
              </a:rPr>
              <a:t>rowgroup</a:t>
            </a:r>
            <a:r>
              <a:rPr lang="en-US" altLang="en-US" sz="2000" dirty="0">
                <a:solidFill>
                  <a:schemeClr val="bg1"/>
                </a:solidFill>
              </a:rPr>
              <a:t>. </a:t>
            </a:r>
          </a:p>
        </p:txBody>
      </p:sp>
    </p:spTree>
    <p:extLst>
      <p:ext uri="{BB962C8B-B14F-4D97-AF65-F5344CB8AC3E}">
        <p14:creationId xmlns:p14="http://schemas.microsoft.com/office/powerpoint/2010/main" val="106497031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D575BE-0FAF-4EE1-A942-6D2007C84718}"/>
              </a:ext>
            </a:extLst>
          </p:cNvPr>
          <p:cNvSpPr>
            <a:spLocks noGrp="1"/>
          </p:cNvSpPr>
          <p:nvPr>
            <p:ph type="title"/>
          </p:nvPr>
        </p:nvSpPr>
        <p:spPr>
          <a:xfrm>
            <a:off x="655638" y="320040"/>
            <a:ext cx="10880725" cy="923330"/>
          </a:xfrm>
        </p:spPr>
        <p:txBody>
          <a:bodyPr/>
          <a:lstStyle/>
          <a:p>
            <a:r>
              <a:rPr lang="en-US" dirty="0"/>
              <a:t>Poor Workloads for CCI</a:t>
            </a:r>
            <a:br>
              <a:rPr lang="en-US" dirty="0">
                <a:solidFill>
                  <a:srgbClr val="0078D7"/>
                </a:solidFill>
              </a:rPr>
            </a:br>
            <a:endParaRPr lang="en-US" dirty="0">
              <a:solidFill>
                <a:srgbClr val="0078D7"/>
              </a:solidFill>
            </a:endParaRPr>
          </a:p>
        </p:txBody>
      </p:sp>
      <p:graphicFrame>
        <p:nvGraphicFramePr>
          <p:cNvPr id="2" name="Content Placeholder 1">
            <a:extLst>
              <a:ext uri="{FF2B5EF4-FFF2-40B4-BE49-F238E27FC236}">
                <a16:creationId xmlns:a16="http://schemas.microsoft.com/office/drawing/2014/main" id="{B243F843-AA49-4A2C-B817-2439FBF3E0AB}"/>
              </a:ext>
            </a:extLst>
          </p:cNvPr>
          <p:cNvGraphicFramePr>
            <a:graphicFrameLocks noGrp="1"/>
          </p:cNvGraphicFramePr>
          <p:nvPr>
            <p:ph sz="half" idx="4294967295"/>
            <p:extLst>
              <p:ext uri="{D42A27DB-BD31-4B8C-83A1-F6EECF244321}">
                <p14:modId xmlns:p14="http://schemas.microsoft.com/office/powerpoint/2010/main" val="61914336"/>
              </p:ext>
            </p:extLst>
          </p:nvPr>
        </p:nvGraphicFramePr>
        <p:xfrm>
          <a:off x="655637" y="988248"/>
          <a:ext cx="10595060" cy="5296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28412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FE1D953-CB8E-40EA-A6BB-2F0893865285}"/>
              </a:ext>
            </a:extLst>
          </p:cNvPr>
          <p:cNvGraphicFramePr/>
          <p:nvPr>
            <p:extLst>
              <p:ext uri="{D42A27DB-BD31-4B8C-83A1-F6EECF244321}">
                <p14:modId xmlns:p14="http://schemas.microsoft.com/office/powerpoint/2010/main" val="239907455"/>
              </p:ext>
            </p:extLst>
          </p:nvPr>
        </p:nvGraphicFramePr>
        <p:xfrm>
          <a:off x="655638" y="1189495"/>
          <a:ext cx="10987722" cy="4413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dirty="0"/>
              <a:t>Module Summary</a:t>
            </a:r>
            <a:endParaRPr lang="en-US" sz="3921" dirty="0"/>
          </a:p>
        </p:txBody>
      </p:sp>
    </p:spTree>
    <p:extLst>
      <p:ext uri="{BB962C8B-B14F-4D97-AF65-F5344CB8AC3E}">
        <p14:creationId xmlns:p14="http://schemas.microsoft.com/office/powerpoint/2010/main" val="411674462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Creating a Row Store Table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4022098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Pool – Row Store</a:t>
            </a:r>
          </a:p>
        </p:txBody>
      </p:sp>
      <p:sp>
        <p:nvSpPr>
          <p:cNvPr id="3" name="Content Placeholder 2"/>
          <p:cNvSpPr>
            <a:spLocks noGrp="1"/>
          </p:cNvSpPr>
          <p:nvPr>
            <p:ph type="body" sz="quarter" idx="10"/>
          </p:nvPr>
        </p:nvSpPr>
        <p:spPr>
          <a:xfrm>
            <a:off x="270068" y="1189494"/>
            <a:ext cx="5377785" cy="3706148"/>
          </a:xfrm>
        </p:spPr>
        <p:txBody>
          <a:bodyPr>
            <a:normAutofit/>
          </a:bodyPr>
          <a:lstStyle/>
          <a:p>
            <a:r>
              <a:rPr lang="en-GB" dirty="0"/>
              <a:t>Heap</a:t>
            </a:r>
          </a:p>
          <a:p>
            <a:r>
              <a:rPr lang="en-GB" dirty="0"/>
              <a:t>Clustered Index</a:t>
            </a:r>
          </a:p>
          <a:p>
            <a:r>
              <a:rPr lang="en-GB" dirty="0"/>
              <a:t>Non-Clustered Index</a:t>
            </a:r>
          </a:p>
          <a:p>
            <a:pPr lvl="1"/>
            <a:r>
              <a:rPr lang="en-GB" dirty="0"/>
              <a:t>Improve Performance on Filtered Columns</a:t>
            </a:r>
          </a:p>
          <a:p>
            <a:pPr lvl="1"/>
            <a:endParaRPr lang="en-GB" dirty="0"/>
          </a:p>
        </p:txBody>
      </p:sp>
      <p:sp>
        <p:nvSpPr>
          <p:cNvPr id="4" name="Content Placeholder 3"/>
          <p:cNvSpPr>
            <a:spLocks noGrp="1"/>
          </p:cNvSpPr>
          <p:nvPr>
            <p:ph type="body" sz="quarter" idx="11"/>
          </p:nvPr>
        </p:nvSpPr>
        <p:spPr>
          <a:xfrm>
            <a:off x="6544151" y="1189494"/>
            <a:ext cx="5377785" cy="3458533"/>
          </a:xfrm>
        </p:spPr>
        <p:txBody>
          <a:bodyPr>
            <a:normAutofit/>
          </a:bodyPr>
          <a:lstStyle/>
          <a:p>
            <a:pPr marL="0" indent="0">
              <a:buNone/>
            </a:pPr>
            <a:r>
              <a:rPr lang="en-GB" dirty="0"/>
              <a:t>Also supports</a:t>
            </a:r>
          </a:p>
          <a:p>
            <a:r>
              <a:rPr lang="en-GB" dirty="0"/>
              <a:t>Partitioning</a:t>
            </a:r>
          </a:p>
          <a:p>
            <a:r>
              <a:rPr lang="en-GB" dirty="0"/>
              <a:t>Page Compression</a:t>
            </a:r>
          </a:p>
          <a:p>
            <a:pPr lvl="1"/>
            <a:r>
              <a:rPr lang="en-GB" dirty="0"/>
              <a:t>Applied by default and cannot be disabled</a:t>
            </a:r>
          </a:p>
        </p:txBody>
      </p:sp>
    </p:spTree>
    <p:extLst>
      <p:ext uri="{BB962C8B-B14F-4D97-AF65-F5344CB8AC3E}">
        <p14:creationId xmlns:p14="http://schemas.microsoft.com/office/powerpoint/2010/main" val="211794125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Row Store: Heaps</a:t>
            </a:r>
          </a:p>
        </p:txBody>
      </p:sp>
      <p:sp>
        <p:nvSpPr>
          <p:cNvPr id="6" name="Content Placeholder 5"/>
          <p:cNvSpPr>
            <a:spLocks noGrp="1"/>
          </p:cNvSpPr>
          <p:nvPr>
            <p:ph type="body" sz="quarter" idx="10"/>
          </p:nvPr>
        </p:nvSpPr>
        <p:spPr>
          <a:xfrm>
            <a:off x="655638" y="1624923"/>
            <a:ext cx="6088817" cy="1946475"/>
          </a:xfrm>
        </p:spPr>
        <p:txBody>
          <a:bodyPr>
            <a:noAutofit/>
          </a:bodyPr>
          <a:lstStyle/>
          <a:p>
            <a:r>
              <a:rPr lang="en-GB" sz="2800" dirty="0"/>
              <a:t>Just a collection of pages</a:t>
            </a:r>
          </a:p>
          <a:p>
            <a:pPr lvl="1"/>
            <a:r>
              <a:rPr lang="en-GB" sz="2400" dirty="0">
                <a:latin typeface="+mj-lt"/>
              </a:rPr>
              <a:t>Append only</a:t>
            </a:r>
          </a:p>
          <a:p>
            <a:pPr lvl="1"/>
            <a:r>
              <a:rPr lang="en-GB" sz="2400" dirty="0">
                <a:latin typeface="+mj-lt"/>
              </a:rPr>
              <a:t>No ordering</a:t>
            </a:r>
          </a:p>
          <a:p>
            <a:pPr lvl="1"/>
            <a:r>
              <a:rPr lang="en-GB" sz="2400" dirty="0">
                <a:latin typeface="+mj-lt"/>
              </a:rPr>
              <a:t>Minimal fragmentation</a:t>
            </a:r>
          </a:p>
          <a:p>
            <a:r>
              <a:rPr lang="en-GB" sz="2800" dirty="0"/>
              <a:t>Fast target for loading</a:t>
            </a:r>
          </a:p>
          <a:p>
            <a:r>
              <a:rPr lang="en-GB" sz="2800" dirty="0"/>
              <a:t>Much slower when used for small range scans &amp; single selects</a:t>
            </a:r>
          </a:p>
        </p:txBody>
      </p:sp>
      <p:sp>
        <p:nvSpPr>
          <p:cNvPr id="2" name="Rectangle 1"/>
          <p:cNvSpPr/>
          <p:nvPr/>
        </p:nvSpPr>
        <p:spPr>
          <a:xfrm>
            <a:off x="7385310" y="1269306"/>
            <a:ext cx="4319387" cy="4319387"/>
          </a:xfrm>
          <a:prstGeom prst="rect">
            <a:avLst/>
          </a:prstGeom>
          <a:solidFill>
            <a:schemeClr val="accent2">
              <a:lumMod val="75000"/>
            </a:schemeClr>
          </a:solidFill>
          <a:ln>
            <a:noFill/>
          </a:ln>
          <a:effectLst>
            <a:glow rad="228600">
              <a:schemeClr val="accent2">
                <a:satMod val="175000"/>
                <a:alpha val="40000"/>
              </a:schemeClr>
            </a:glo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latin typeface="+mj-lt"/>
              </a:rPr>
              <a:t>Understanding Heaps</a:t>
            </a:r>
          </a:p>
          <a:p>
            <a:pPr algn="ctr"/>
            <a:endParaRPr lang="en-GB" sz="2800" dirty="0">
              <a:latin typeface="+mj-lt"/>
            </a:endParaRPr>
          </a:p>
          <a:p>
            <a:pPr algn="ctr"/>
            <a:r>
              <a:rPr lang="en-GB" sz="2800" dirty="0">
                <a:latin typeface="+mj-lt"/>
              </a:rPr>
              <a:t>Deletes are not physically removed from a heap until it is rebuilt. As data is added SQL Server allocates more pages to the table. </a:t>
            </a:r>
          </a:p>
        </p:txBody>
      </p:sp>
    </p:spTree>
    <p:extLst>
      <p:ext uri="{BB962C8B-B14F-4D97-AF65-F5344CB8AC3E}">
        <p14:creationId xmlns:p14="http://schemas.microsoft.com/office/powerpoint/2010/main" val="12956992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9C52-D36D-477C-BA3E-4DB24134963F}"/>
              </a:ext>
            </a:extLst>
          </p:cNvPr>
          <p:cNvSpPr>
            <a:spLocks noGrp="1"/>
          </p:cNvSpPr>
          <p:nvPr>
            <p:ph type="title"/>
          </p:nvPr>
        </p:nvSpPr>
        <p:spPr/>
        <p:txBody>
          <a:bodyPr/>
          <a:lstStyle/>
          <a:p>
            <a:r>
              <a:rPr lang="en-GB" dirty="0"/>
              <a:t>Row Store: Clustered and Non-Clustered Indexes</a:t>
            </a:r>
            <a:endParaRPr lang="en-US" dirty="0"/>
          </a:p>
        </p:txBody>
      </p:sp>
      <p:sp>
        <p:nvSpPr>
          <p:cNvPr id="3" name="Rectangle: Rounded Corners 2">
            <a:extLst>
              <a:ext uri="{FF2B5EF4-FFF2-40B4-BE49-F238E27FC236}">
                <a16:creationId xmlns:a16="http://schemas.microsoft.com/office/drawing/2014/main" id="{0FC42545-9A8F-4E88-ACBD-02177AAA5B09}"/>
              </a:ext>
            </a:extLst>
          </p:cNvPr>
          <p:cNvSpPr/>
          <p:nvPr/>
        </p:nvSpPr>
        <p:spPr bwMode="auto">
          <a:xfrm>
            <a:off x="1738648" y="1122072"/>
            <a:ext cx="8525814" cy="1300766"/>
          </a:xfrm>
          <a:prstGeom prst="roundRect">
            <a:avLst/>
          </a:prstGeom>
          <a:solidFill>
            <a:schemeClr val="accent1"/>
          </a:solidFill>
          <a:ln>
            <a:noFill/>
            <a:headEnd type="none" w="med" len="med"/>
            <a:tailEnd type="none" w="med" len="med"/>
          </a:ln>
          <a:effectLst>
            <a:glow rad="228600">
              <a:schemeClr val="accent2">
                <a:satMod val="175000"/>
                <a:alpha val="40000"/>
              </a:schemeClr>
            </a:glo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GB" sz="2000" dirty="0"/>
              <a:t>Use a Balanced Tree (b-tree) to organize data </a:t>
            </a:r>
          </a:p>
          <a:p>
            <a:pPr marL="342900" indent="-342900">
              <a:buFont typeface="Arial" panose="020B0604020202020204" pitchFamily="34" charset="0"/>
              <a:buChar char="•"/>
            </a:pPr>
            <a:r>
              <a:rPr lang="en-GB" sz="2000" dirty="0"/>
              <a:t>Ideal for limited range scans &amp; singleton selects</a:t>
            </a:r>
          </a:p>
        </p:txBody>
      </p:sp>
      <p:sp>
        <p:nvSpPr>
          <p:cNvPr id="7" name="Rectangle: Rounded Corners 6">
            <a:extLst>
              <a:ext uri="{FF2B5EF4-FFF2-40B4-BE49-F238E27FC236}">
                <a16:creationId xmlns:a16="http://schemas.microsoft.com/office/drawing/2014/main" id="{4C6BF90E-679C-4ECF-8BB8-FEDE5D17A29D}"/>
              </a:ext>
            </a:extLst>
          </p:cNvPr>
          <p:cNvSpPr/>
          <p:nvPr/>
        </p:nvSpPr>
        <p:spPr bwMode="auto">
          <a:xfrm>
            <a:off x="1738648" y="2584704"/>
            <a:ext cx="8525814" cy="1613810"/>
          </a:xfrm>
          <a:prstGeom prst="roundRect">
            <a:avLst/>
          </a:prstGeom>
          <a:solidFill>
            <a:schemeClr val="accent1">
              <a:lumMod val="75000"/>
            </a:schemeClr>
          </a:solidFill>
          <a:ln>
            <a:noFill/>
          </a:ln>
          <a:effectLst>
            <a:glow rad="228600">
              <a:schemeClr val="accent2">
                <a:satMod val="175000"/>
                <a:alpha val="40000"/>
              </a:schemeClr>
            </a:glow>
          </a:effectLst>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GB" sz="2000" dirty="0"/>
              <a:t>Leaf level </a:t>
            </a:r>
          </a:p>
          <a:p>
            <a:pPr marL="800100" lvl="1" indent="-342900">
              <a:buFont typeface="Arial" panose="020B0604020202020204" pitchFamily="34" charset="0"/>
              <a:buChar char="•"/>
            </a:pPr>
            <a:r>
              <a:rPr lang="en-GB" sz="2000" dirty="0"/>
              <a:t>Clustered Index: Ordering Data</a:t>
            </a:r>
          </a:p>
          <a:p>
            <a:pPr marL="800100" lvl="1" indent="-342900">
              <a:buFont typeface="Arial" panose="020B0604020202020204" pitchFamily="34" charset="0"/>
              <a:buChar char="•"/>
            </a:pPr>
            <a:r>
              <a:rPr lang="en-GB" sz="2000" dirty="0"/>
              <a:t>Non-Clustered Index: Key ID or Row ID (RID) – may require lookup of data</a:t>
            </a:r>
          </a:p>
        </p:txBody>
      </p:sp>
      <p:sp>
        <p:nvSpPr>
          <p:cNvPr id="8" name="Rectangle: Rounded Corners 7">
            <a:extLst>
              <a:ext uri="{FF2B5EF4-FFF2-40B4-BE49-F238E27FC236}">
                <a16:creationId xmlns:a16="http://schemas.microsoft.com/office/drawing/2014/main" id="{27467D67-A1DA-4BFD-B9CD-259E4BA38D55}"/>
              </a:ext>
            </a:extLst>
          </p:cNvPr>
          <p:cNvSpPr/>
          <p:nvPr/>
        </p:nvSpPr>
        <p:spPr bwMode="auto">
          <a:xfrm>
            <a:off x="1738648" y="4548217"/>
            <a:ext cx="8525814" cy="1435308"/>
          </a:xfrm>
          <a:prstGeom prst="roundRect">
            <a:avLst/>
          </a:prstGeom>
          <a:solidFill>
            <a:schemeClr val="bg1">
              <a:lumMod val="50000"/>
            </a:schemeClr>
          </a:solidFill>
          <a:ln>
            <a:noFill/>
          </a:ln>
          <a:effectLst>
            <a:glow rad="228600">
              <a:schemeClr val="accent2">
                <a:satMod val="175000"/>
                <a:alpha val="40000"/>
              </a:schemeClr>
            </a:glow>
          </a:effectLst>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GB" sz="2000" dirty="0"/>
              <a:t>Gets fragmented over time </a:t>
            </a:r>
          </a:p>
          <a:p>
            <a:pPr marL="800100" lvl="1" indent="-342900">
              <a:buFont typeface="Arial" panose="020B0604020202020204" pitchFamily="34" charset="0"/>
              <a:buChar char="•"/>
            </a:pPr>
            <a:r>
              <a:rPr lang="en-GB" sz="2000" dirty="0"/>
              <a:t>Require more maintenance</a:t>
            </a:r>
          </a:p>
          <a:p>
            <a:pPr marL="342900" indent="-342900">
              <a:buFont typeface="Arial" panose="020B0604020202020204" pitchFamily="34" charset="0"/>
              <a:buChar char="•"/>
            </a:pPr>
            <a:r>
              <a:rPr lang="en-GB" sz="2000" dirty="0"/>
              <a:t>Slower for table scans / partition scans / loading</a:t>
            </a:r>
          </a:p>
        </p:txBody>
      </p:sp>
    </p:spTree>
    <p:extLst>
      <p:ext uri="{BB962C8B-B14F-4D97-AF65-F5344CB8AC3E}">
        <p14:creationId xmlns:p14="http://schemas.microsoft.com/office/powerpoint/2010/main" val="424155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44F0C0-800C-4CF4-B37B-B6BE787F6327}"/>
              </a:ext>
            </a:extLst>
          </p:cNvPr>
          <p:cNvPicPr>
            <a:picLocks/>
          </p:cNvPicPr>
          <p:nvPr/>
        </p:nvPicPr>
        <p:blipFill>
          <a:blip r:embed="rId2"/>
          <a:stretch>
            <a:fillRect/>
          </a:stretch>
        </p:blipFill>
        <p:spPr>
          <a:xfrm>
            <a:off x="2872135" y="818311"/>
            <a:ext cx="7708392" cy="5698009"/>
          </a:xfrm>
          <a:prstGeom prst="rect">
            <a:avLst/>
          </a:prstGeom>
        </p:spPr>
      </p:pic>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Clustered Index Structure</a:t>
            </a:r>
          </a:p>
        </p:txBody>
      </p:sp>
      <p:sp>
        <p:nvSpPr>
          <p:cNvPr id="7" name="Rectangle 6">
            <a:extLst>
              <a:ext uri="{FF2B5EF4-FFF2-40B4-BE49-F238E27FC236}">
                <a16:creationId xmlns:a16="http://schemas.microsoft.com/office/drawing/2014/main" id="{0D9C03E4-2EF0-4C26-AD8F-E84CBE562A02}"/>
              </a:ext>
            </a:extLst>
          </p:cNvPr>
          <p:cNvSpPr/>
          <p:nvPr/>
        </p:nvSpPr>
        <p:spPr bwMode="auto">
          <a:xfrm>
            <a:off x="2714889" y="4740258"/>
            <a:ext cx="7956459"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657489" y="2940645"/>
            <a:ext cx="2057400" cy="1229490"/>
          </a:xfrm>
          <a:prstGeom prst="wedgeRoundRectCallout">
            <a:avLst>
              <a:gd name="adj1" fmla="val 60915"/>
              <a:gd name="adj2" fmla="val 11216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Leaf Node Contains Data Pages</a:t>
            </a:r>
          </a:p>
        </p:txBody>
      </p:sp>
    </p:spTree>
    <p:extLst>
      <p:ext uri="{BB962C8B-B14F-4D97-AF65-F5344CB8AC3E}">
        <p14:creationId xmlns:p14="http://schemas.microsoft.com/office/powerpoint/2010/main" val="3393039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2" name="Picture 1">
            <a:extLst>
              <a:ext uri="{FF2B5EF4-FFF2-40B4-BE49-F238E27FC236}">
                <a16:creationId xmlns:a16="http://schemas.microsoft.com/office/drawing/2014/main" id="{7A523028-BB65-4A28-9C15-20C240F83C28}"/>
              </a:ext>
            </a:extLst>
          </p:cNvPr>
          <p:cNvPicPr>
            <a:picLocks/>
          </p:cNvPicPr>
          <p:nvPr/>
        </p:nvPicPr>
        <p:blipFill>
          <a:blip r:embed="rId2"/>
          <a:stretch>
            <a:fillRect/>
          </a:stretch>
        </p:blipFill>
        <p:spPr>
          <a:xfrm>
            <a:off x="3558517" y="861087"/>
            <a:ext cx="7708392" cy="5735638"/>
          </a:xfrm>
          <a:prstGeom prst="rect">
            <a:avLst/>
          </a:prstGeom>
        </p:spPr>
      </p:pic>
      <p:sp>
        <p:nvSpPr>
          <p:cNvPr id="7" name="Rectangle 6">
            <a:extLst>
              <a:ext uri="{FF2B5EF4-FFF2-40B4-BE49-F238E27FC236}">
                <a16:creationId xmlns:a16="http://schemas.microsoft.com/office/drawing/2014/main" id="{0D9C03E4-2EF0-4C26-AD8F-E84CBE562A02}"/>
              </a:ext>
            </a:extLst>
          </p:cNvPr>
          <p:cNvSpPr/>
          <p:nvPr/>
        </p:nvSpPr>
        <p:spPr bwMode="auto">
          <a:xfrm>
            <a:off x="3416440" y="2960742"/>
            <a:ext cx="6501283"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8F02C398-A786-4A99-ABBA-416321573C88}"/>
              </a:ext>
            </a:extLst>
          </p:cNvPr>
          <p:cNvSpPr/>
          <p:nvPr/>
        </p:nvSpPr>
        <p:spPr bwMode="auto">
          <a:xfrm>
            <a:off x="807418" y="4907644"/>
            <a:ext cx="2057400" cy="1590801"/>
          </a:xfrm>
          <a:prstGeom prst="wedgeRoundRectCallout">
            <a:avLst>
              <a:gd name="adj1" fmla="val 88754"/>
              <a:gd name="adj2" fmla="val 417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Base Table (Heap or Clustered Index</a:t>
            </a: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901358" y="1509197"/>
            <a:ext cx="2057400" cy="1229490"/>
          </a:xfrm>
          <a:prstGeom prst="wedgeRoundRectCallout">
            <a:avLst>
              <a:gd name="adj1" fmla="val 60915"/>
              <a:gd name="adj2" fmla="val 11216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Leaf Node has Pointers to Base Table</a:t>
            </a:r>
          </a:p>
        </p:txBody>
      </p:sp>
      <p:pic>
        <p:nvPicPr>
          <p:cNvPr id="10" name="Picture 9">
            <a:extLst>
              <a:ext uri="{FF2B5EF4-FFF2-40B4-BE49-F238E27FC236}">
                <a16:creationId xmlns:a16="http://schemas.microsoft.com/office/drawing/2014/main" id="{78BC7ED4-ABD6-4CEC-8430-B09329190721}"/>
              </a:ext>
            </a:extLst>
          </p:cNvPr>
          <p:cNvPicPr>
            <a:picLocks noChangeAspect="1"/>
          </p:cNvPicPr>
          <p:nvPr/>
        </p:nvPicPr>
        <p:blipFill>
          <a:blip r:embed="rId3"/>
          <a:stretch>
            <a:fillRect/>
          </a:stretch>
        </p:blipFill>
        <p:spPr>
          <a:xfrm>
            <a:off x="4073015" y="749331"/>
            <a:ext cx="3859598" cy="485143"/>
          </a:xfrm>
          <a:prstGeom prst="rect">
            <a:avLst/>
          </a:prstGeom>
        </p:spPr>
      </p:pic>
    </p:spTree>
    <p:extLst>
      <p:ext uri="{BB962C8B-B14F-4D97-AF65-F5344CB8AC3E}">
        <p14:creationId xmlns:p14="http://schemas.microsoft.com/office/powerpoint/2010/main" val="3750919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SQL Pool – Clustered </a:t>
            </a:r>
            <a:r>
              <a:rPr lang="en-GB" dirty="0" err="1"/>
              <a:t>Columnstore</a:t>
            </a:r>
            <a:r>
              <a:rPr lang="en-GB" dirty="0"/>
              <a:t> Indexes</a:t>
            </a:r>
          </a:p>
        </p:txBody>
      </p:sp>
      <p:sp>
        <p:nvSpPr>
          <p:cNvPr id="6" name="Rectangle: Rounded Corners 5">
            <a:extLst>
              <a:ext uri="{FF2B5EF4-FFF2-40B4-BE49-F238E27FC236}">
                <a16:creationId xmlns:a16="http://schemas.microsoft.com/office/drawing/2014/main" id="{442EF90A-9E86-455D-9F50-AD93C042E92D}"/>
              </a:ext>
            </a:extLst>
          </p:cNvPr>
          <p:cNvSpPr/>
          <p:nvPr/>
        </p:nvSpPr>
        <p:spPr bwMode="auto">
          <a:xfrm>
            <a:off x="2323784" y="1405421"/>
            <a:ext cx="7544431" cy="1242251"/>
          </a:xfrm>
          <a:prstGeom prst="roundRect">
            <a:avLst/>
          </a:prstGeom>
          <a:solidFill>
            <a:schemeClr val="accent1"/>
          </a:solidFill>
          <a:ln>
            <a:noFill/>
            <a:headEnd type="none" w="med" len="med"/>
            <a:tailEnd type="none" w="med" len="med"/>
          </a:ln>
          <a:effectLst>
            <a:glow rad="228600">
              <a:schemeClr val="accent2">
                <a:satMod val="175000"/>
                <a:alpha val="40000"/>
              </a:schemeClr>
            </a:glo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r>
              <a:rPr lang="en-GB" sz="2000" dirty="0">
                <a:solidFill>
                  <a:schemeClr val="bg1"/>
                </a:solidFill>
              </a:rPr>
              <a:t>Not really a clustered index – misnomer</a:t>
            </a:r>
          </a:p>
          <a:p>
            <a:r>
              <a:rPr lang="en-GB" sz="2000" dirty="0">
                <a:solidFill>
                  <a:schemeClr val="bg1"/>
                </a:solidFill>
              </a:rPr>
              <a:t>Created by default if no index option specified</a:t>
            </a:r>
          </a:p>
        </p:txBody>
      </p:sp>
      <p:sp>
        <p:nvSpPr>
          <p:cNvPr id="9" name="Rectangle: Rounded Corners 8">
            <a:extLst>
              <a:ext uri="{FF2B5EF4-FFF2-40B4-BE49-F238E27FC236}">
                <a16:creationId xmlns:a16="http://schemas.microsoft.com/office/drawing/2014/main" id="{E6D6807D-6FF7-4123-9748-D0BA1F44EED2}"/>
              </a:ext>
            </a:extLst>
          </p:cNvPr>
          <p:cNvSpPr/>
          <p:nvPr/>
        </p:nvSpPr>
        <p:spPr bwMode="auto">
          <a:xfrm>
            <a:off x="2302340" y="3136808"/>
            <a:ext cx="7544431" cy="1094966"/>
          </a:xfrm>
          <a:prstGeom prst="roundRect">
            <a:avLst/>
          </a:prstGeom>
          <a:solidFill>
            <a:schemeClr val="accent2"/>
          </a:solidFill>
          <a:ln>
            <a:noFill/>
          </a:ln>
          <a:effectLst>
            <a:glow rad="228600">
              <a:schemeClr val="accent2">
                <a:satMod val="175000"/>
                <a:alpha val="40000"/>
              </a:schemeClr>
            </a:glow>
          </a:effectLst>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r>
              <a:rPr lang="en-GB" sz="2000" dirty="0">
                <a:solidFill>
                  <a:schemeClr val="bg1"/>
                </a:solidFill>
              </a:rPr>
              <a:t>A </a:t>
            </a:r>
            <a:r>
              <a:rPr lang="en-GB" sz="2000" dirty="0" err="1">
                <a:solidFill>
                  <a:schemeClr val="bg1"/>
                </a:solidFill>
              </a:rPr>
              <a:t>Columnstore</a:t>
            </a:r>
            <a:r>
              <a:rPr lang="en-GB" sz="2000" dirty="0">
                <a:solidFill>
                  <a:schemeClr val="bg1"/>
                </a:solidFill>
              </a:rPr>
              <a:t> is really just a different storage format for data</a:t>
            </a:r>
          </a:p>
        </p:txBody>
      </p:sp>
      <p:sp>
        <p:nvSpPr>
          <p:cNvPr id="10" name="Rectangle: Rounded Corners 9">
            <a:extLst>
              <a:ext uri="{FF2B5EF4-FFF2-40B4-BE49-F238E27FC236}">
                <a16:creationId xmlns:a16="http://schemas.microsoft.com/office/drawing/2014/main" id="{86521BB1-C964-4B9E-B923-D04912D9E2A2}"/>
              </a:ext>
            </a:extLst>
          </p:cNvPr>
          <p:cNvSpPr/>
          <p:nvPr/>
        </p:nvSpPr>
        <p:spPr bwMode="auto">
          <a:xfrm>
            <a:off x="2323785" y="4720910"/>
            <a:ext cx="7544430" cy="1094966"/>
          </a:xfrm>
          <a:prstGeom prst="roundRect">
            <a:avLst/>
          </a:prstGeom>
          <a:solidFill>
            <a:schemeClr val="accent6"/>
          </a:solidFill>
          <a:ln>
            <a:noFill/>
          </a:ln>
          <a:effectLst>
            <a:glow rad="228600">
              <a:schemeClr val="accent2">
                <a:satMod val="175000"/>
                <a:alpha val="40000"/>
              </a:schemeClr>
            </a:glow>
          </a:effectLst>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r>
              <a:rPr lang="en-GB" sz="2000" dirty="0">
                <a:solidFill>
                  <a:schemeClr val="bg1"/>
                </a:solidFill>
              </a:rPr>
              <a:t>Replaces the clustered index b-tree hence the name</a:t>
            </a:r>
          </a:p>
          <a:p>
            <a:r>
              <a:rPr lang="en-GB" sz="2000" dirty="0">
                <a:solidFill>
                  <a:schemeClr val="bg1"/>
                </a:solidFill>
              </a:rPr>
              <a:t>Syntax is CLUSTERED COLUMNSTORE INDEX</a:t>
            </a:r>
          </a:p>
        </p:txBody>
      </p:sp>
    </p:spTree>
    <p:extLst>
      <p:ext uri="{BB962C8B-B14F-4D97-AF65-F5344CB8AC3E}">
        <p14:creationId xmlns:p14="http://schemas.microsoft.com/office/powerpoint/2010/main" val="34726107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eececc6f-ec1c-45f1-8758-6e452d38ddc5"/>
  <p:tag name="MIO_UPDATE" val="True"/>
  <p:tag name="MIO_VERSION" val="02.12.2019 14:58:10"/>
  <p:tag name="MIO_DBID" val="12b0c59e-2253-4124-a5e9-470adf4cb168"/>
  <p:tag name="MIO_LASTDOWNLOADED" val="24.01.2020 05:39:39"/>
  <p:tag name="MIO_OBJECTNAME" val="WorkshopPLUS - Windows PowerShell: Foundation Skill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EKGUID" val="eee481a8-d069-42c0-bbbf-c67080f0abbf"/>
  <p:tag name="MIO_GUID" val="a2d583d4-af09-4112-a730-c6147e1bd0c1"/>
  <p:tag name="MIO_UPDATE" val="True"/>
  <p:tag name="MIO_DBID" val="12B0C59E-2253-4124-A5E9-470ADF4CB168"/>
  <p:tag name="MIO_LASTDOWNLOADED" val="08.11.2019 12:17:16"/>
  <p:tag name="MIO_OBJECTNAME" val="Ofc17_Amelia_006"/>
  <p:tag name="MIO_LASTEDITORNAME" val="Rachael Jones"/>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2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4.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899E3762-CCA4-4998-A30E-FBE0AB1A6520}">
  <ds:schemaRefs>
    <ds:schemaRef ds:uri="Strauss.PersonalizationDefinition"/>
  </ds:schemaRefs>
</ds:datastoreItem>
</file>

<file path=customXml/itemProps10.xml><?xml version="1.0" encoding="utf-8"?>
<ds:datastoreItem xmlns:ds="http://schemas.openxmlformats.org/officeDocument/2006/customXml" ds:itemID="{73987770-6298-4E29-8F63-DDBDD5B73700}">
  <ds:schemaRefs>
    <ds:schemaRef ds:uri="Strauss.PersonalizationDefinition"/>
  </ds:schemaRefs>
</ds:datastoreItem>
</file>

<file path=customXml/itemProps11.xml><?xml version="1.0" encoding="utf-8"?>
<ds:datastoreItem xmlns:ds="http://schemas.openxmlformats.org/officeDocument/2006/customXml" ds:itemID="{29C86BDC-D82B-46B0-AAB5-3CB09D01827F}">
  <ds:schemaRefs>
    <ds:schemaRef ds:uri="Strauss.PersonalizationDefinition"/>
  </ds:schemaRefs>
</ds:datastoreItem>
</file>

<file path=customXml/itemProps12.xml><?xml version="1.0" encoding="utf-8"?>
<ds:datastoreItem xmlns:ds="http://schemas.openxmlformats.org/officeDocument/2006/customXml" ds:itemID="{C412598E-BF43-4F55-B1FB-DC8EF944E888}">
  <ds:schemaRefs>
    <ds:schemaRef ds:uri="http://schemas.microsoft.com/office/2006/metadata/properties"/>
    <ds:schemaRef ds:uri="http://schemas.microsoft.com/office/infopath/2007/PartnerControls"/>
    <ds:schemaRef ds:uri="http://schemas.microsoft.com/sharepoint/v3"/>
    <ds:schemaRef ds:uri="6cd3d847-4521-4863-8800-2cff076dfc18"/>
    <ds:schemaRef ds:uri="230e9df3-be65-4c73-a93b-d1236ebd677e"/>
  </ds:schemaRefs>
</ds:datastoreItem>
</file>

<file path=customXml/itemProps13.xml><?xml version="1.0" encoding="utf-8"?>
<ds:datastoreItem xmlns:ds="http://schemas.openxmlformats.org/officeDocument/2006/customXml" ds:itemID="{DF333A1B-0A9C-4DA8-ADAB-4378B69FDC48}">
  <ds:schemaRefs>
    <ds:schemaRef ds:uri="Strauss.PersonalizationDefinition"/>
  </ds:schemaRefs>
</ds:datastoreItem>
</file>

<file path=customXml/itemProps14.xml><?xml version="1.0" encoding="utf-8"?>
<ds:datastoreItem xmlns:ds="http://schemas.openxmlformats.org/officeDocument/2006/customXml" ds:itemID="{0137165B-CE9C-42DF-B318-A02E3FB58B1E}">
  <ds:schemaRefs>
    <ds:schemaRef ds:uri="Strauss.PersonalizationDefinition"/>
  </ds:schemaRefs>
</ds:datastoreItem>
</file>

<file path=customXml/itemProps15.xml><?xml version="1.0" encoding="utf-8"?>
<ds:datastoreItem xmlns:ds="http://schemas.openxmlformats.org/officeDocument/2006/customXml" ds:itemID="{DC571088-D689-48EE-B99C-1B1CE480C55B}">
  <ds:schemaRefs>
    <ds:schemaRef ds:uri="Strauss.PersonalizationDefinition"/>
  </ds:schemaRefs>
</ds:datastoreItem>
</file>

<file path=customXml/itemProps16.xml><?xml version="1.0" encoding="utf-8"?>
<ds:datastoreItem xmlns:ds="http://schemas.openxmlformats.org/officeDocument/2006/customXml" ds:itemID="{8AC4B6C2-DCD6-4191-BDB3-63EA957232C1}">
  <ds:schemaRefs>
    <ds:schemaRef ds:uri="Strauss.PersonalizationDefinition"/>
  </ds:schemaRefs>
</ds:datastoreItem>
</file>

<file path=customXml/itemProps17.xml><?xml version="1.0" encoding="utf-8"?>
<ds:datastoreItem xmlns:ds="http://schemas.openxmlformats.org/officeDocument/2006/customXml" ds:itemID="{81A5550D-B138-4182-9A9D-4110A11BBE58}">
  <ds:schemaRefs>
    <ds:schemaRef ds:uri="Strauss.PersonalizationDefinition"/>
  </ds:schemaRefs>
</ds:datastoreItem>
</file>

<file path=customXml/itemProps18.xml><?xml version="1.0" encoding="utf-8"?>
<ds:datastoreItem xmlns:ds="http://schemas.openxmlformats.org/officeDocument/2006/customXml" ds:itemID="{8D65BFBA-6F87-4C14-A77A-30BABD87508C}">
  <ds:schemaRefs>
    <ds:schemaRef ds:uri="Strauss.PersonalizationDefinition"/>
  </ds:schemaRefs>
</ds:datastoreItem>
</file>

<file path=customXml/itemProps19.xml><?xml version="1.0" encoding="utf-8"?>
<ds:datastoreItem xmlns:ds="http://schemas.openxmlformats.org/officeDocument/2006/customXml" ds:itemID="{6FA83EA8-00E8-4794-8376-0DC7443AECF1}">
  <ds:schemaRefs>
    <ds:schemaRef ds:uri="Strauss.PersonalizationDefinition"/>
  </ds:schemaRefs>
</ds:datastoreItem>
</file>

<file path=customXml/itemProps2.xml><?xml version="1.0" encoding="utf-8"?>
<ds:datastoreItem xmlns:ds="http://schemas.openxmlformats.org/officeDocument/2006/customXml" ds:itemID="{B4D6A7EA-A46B-47B7-AACF-D7169EA779A4}">
  <ds:schemaRefs>
    <ds:schemaRef ds:uri="Strauss.PersonalizationDefinition"/>
  </ds:schemaRefs>
</ds:datastoreItem>
</file>

<file path=customXml/itemProps20.xml><?xml version="1.0" encoding="utf-8"?>
<ds:datastoreItem xmlns:ds="http://schemas.openxmlformats.org/officeDocument/2006/customXml" ds:itemID="{D959A07B-C49D-428D-B914-113B444FB5E7}">
  <ds:schemaRefs>
    <ds:schemaRef ds:uri="Strauss.PersonalizationDefinition"/>
  </ds:schemaRefs>
</ds:datastoreItem>
</file>

<file path=customXml/itemProps21.xml><?xml version="1.0" encoding="utf-8"?>
<ds:datastoreItem xmlns:ds="http://schemas.openxmlformats.org/officeDocument/2006/customXml" ds:itemID="{B2274A60-1BB2-4B7C-B837-1F17CDA5AFC5}">
  <ds:schemaRefs>
    <ds:schemaRef ds:uri="Strauss.PersonalizationDefinition"/>
  </ds:schemaRefs>
</ds:datastoreItem>
</file>

<file path=customXml/itemProps22.xml><?xml version="1.0" encoding="utf-8"?>
<ds:datastoreItem xmlns:ds="http://schemas.openxmlformats.org/officeDocument/2006/customXml" ds:itemID="{4601ECBF-0493-4F2C-B38A-BAD55DE531FA}">
  <ds:schemaRefs>
    <ds:schemaRef ds:uri="Strauss.PersonalizationDefinition"/>
  </ds:schemaRefs>
</ds:datastoreItem>
</file>

<file path=customXml/itemProps23.xml><?xml version="1.0" encoding="utf-8"?>
<ds:datastoreItem xmlns:ds="http://schemas.openxmlformats.org/officeDocument/2006/customXml" ds:itemID="{D90DEB8C-C00E-4B1C-B45B-737A9292CE09}">
  <ds:schemaRefs>
    <ds:schemaRef ds:uri="Strauss.PersonalizationDefinition"/>
  </ds:schemaRefs>
</ds:datastoreItem>
</file>

<file path=customXml/itemProps24.xml><?xml version="1.0" encoding="utf-8"?>
<ds:datastoreItem xmlns:ds="http://schemas.openxmlformats.org/officeDocument/2006/customXml" ds:itemID="{6B2F7B94-2B12-4A65-964B-9372138E0DC1}">
  <ds:schemaRefs>
    <ds:schemaRef ds:uri="Strauss.PersonalizationDefinition"/>
  </ds:schemaRefs>
</ds:datastoreItem>
</file>

<file path=customXml/itemProps25.xml><?xml version="1.0" encoding="utf-8"?>
<ds:datastoreItem xmlns:ds="http://schemas.openxmlformats.org/officeDocument/2006/customXml" ds:itemID="{38460639-82D3-47DD-9DC7-3EA280D46F3A}">
  <ds:schemaRefs>
    <ds:schemaRef ds:uri="Strauss.PersonalizationDefinition"/>
  </ds:schemaRefs>
</ds:datastoreItem>
</file>

<file path=customXml/itemProps26.xml><?xml version="1.0" encoding="utf-8"?>
<ds:datastoreItem xmlns:ds="http://schemas.openxmlformats.org/officeDocument/2006/customXml" ds:itemID="{A3FE94E4-49F2-4192-9E6B-3B5D2CCBA109}">
  <ds:schemaRefs>
    <ds:schemaRef ds:uri="Strauss.PersonalizationDefinition"/>
  </ds:schemaRefs>
</ds:datastoreItem>
</file>

<file path=customXml/itemProps27.xml><?xml version="1.0" encoding="utf-8"?>
<ds:datastoreItem xmlns:ds="http://schemas.openxmlformats.org/officeDocument/2006/customXml" ds:itemID="{E3183A14-E3E5-417D-B06C-1B770A861D8A}">
  <ds:schemaRefs>
    <ds:schemaRef ds:uri="Strauss.PersonalizationDefinition"/>
  </ds:schemaRefs>
</ds:datastoreItem>
</file>

<file path=customXml/itemProps28.xml><?xml version="1.0" encoding="utf-8"?>
<ds:datastoreItem xmlns:ds="http://schemas.openxmlformats.org/officeDocument/2006/customXml" ds:itemID="{6F485757-9F3C-4A1E-9E86-E1C1551910BA}">
  <ds:schemaRefs>
    <ds:schemaRef ds:uri="Strauss.PersonalizationDefinition"/>
  </ds:schemaRefs>
</ds:datastoreItem>
</file>

<file path=customXml/itemProps29.xml><?xml version="1.0" encoding="utf-8"?>
<ds:datastoreItem xmlns:ds="http://schemas.openxmlformats.org/officeDocument/2006/customXml" ds:itemID="{2040422B-8CC5-493D-AE2D-0BFA77C1E433}">
  <ds:schemaRefs>
    <ds:schemaRef ds:uri="Strauss.PersonalizationDefinition"/>
  </ds:schemaRefs>
</ds:datastoreItem>
</file>

<file path=customXml/itemProps3.xml><?xml version="1.0" encoding="utf-8"?>
<ds:datastoreItem xmlns:ds="http://schemas.openxmlformats.org/officeDocument/2006/customXml" ds:itemID="{77996B28-6FF4-4ECA-AA30-6C590106DFB8}">
  <ds:schemaRefs>
    <ds:schemaRef ds:uri="Strauss.PersonalizationDefinition"/>
  </ds:schemaRefs>
</ds:datastoreItem>
</file>

<file path=customXml/itemProps30.xml><?xml version="1.0" encoding="utf-8"?>
<ds:datastoreItem xmlns:ds="http://schemas.openxmlformats.org/officeDocument/2006/customXml" ds:itemID="{73B6D0A6-C48D-49BD-A439-3788E7E33FC9}">
  <ds:schemaRefs>
    <ds:schemaRef ds:uri="Strauss.PersonalizationDefinition"/>
  </ds:schemaRefs>
</ds:datastoreItem>
</file>

<file path=customXml/itemProps31.xml><?xml version="1.0" encoding="utf-8"?>
<ds:datastoreItem xmlns:ds="http://schemas.openxmlformats.org/officeDocument/2006/customXml" ds:itemID="{E163F619-7E5B-423F-B926-CDF6A9A23149}">
  <ds:schemaRefs>
    <ds:schemaRef ds:uri="Strauss.PersonalizationDefinition"/>
  </ds:schemaRefs>
</ds:datastoreItem>
</file>

<file path=customXml/itemProps32.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33.xml><?xml version="1.0" encoding="utf-8"?>
<ds:datastoreItem xmlns:ds="http://schemas.openxmlformats.org/officeDocument/2006/customXml" ds:itemID="{CA800F64-B056-470D-89C4-6CFD47246A77}">
  <ds:schemaRefs>
    <ds:schemaRef ds:uri="Strauss.PersonalizationDefinition"/>
  </ds:schemaRefs>
</ds:datastoreItem>
</file>

<file path=customXml/itemProps34.xml><?xml version="1.0" encoding="utf-8"?>
<ds:datastoreItem xmlns:ds="http://schemas.openxmlformats.org/officeDocument/2006/customXml" ds:itemID="{8C90CFC0-87E4-4E9D-B9CF-605915458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5.xml><?xml version="1.0" encoding="utf-8"?>
<ds:datastoreItem xmlns:ds="http://schemas.openxmlformats.org/officeDocument/2006/customXml" ds:itemID="{AF760E59-97AE-4538-B6A6-5DAE18A6CA97}">
  <ds:schemaRefs>
    <ds:schemaRef ds:uri="Strauss.PersonalizationDefinition"/>
  </ds:schemaRefs>
</ds:datastoreItem>
</file>

<file path=customXml/itemProps4.xml><?xml version="1.0" encoding="utf-8"?>
<ds:datastoreItem xmlns:ds="http://schemas.openxmlformats.org/officeDocument/2006/customXml" ds:itemID="{AA0365A0-1EBF-46C7-806D-CF81333B941F}">
  <ds:schemaRefs>
    <ds:schemaRef ds:uri="Strauss.PersonalizationDefinition"/>
  </ds:schemaRefs>
</ds:datastoreItem>
</file>

<file path=customXml/itemProps5.xml><?xml version="1.0" encoding="utf-8"?>
<ds:datastoreItem xmlns:ds="http://schemas.openxmlformats.org/officeDocument/2006/customXml" ds:itemID="{99A1EEEF-E988-4E62-9FF2-DE695F5F91D4}">
  <ds:schemaRefs>
    <ds:schemaRef ds:uri="Strauss.PersonalizationDefinition"/>
  </ds:schemaRefs>
</ds:datastoreItem>
</file>

<file path=customXml/itemProps6.xml><?xml version="1.0" encoding="utf-8"?>
<ds:datastoreItem xmlns:ds="http://schemas.openxmlformats.org/officeDocument/2006/customXml" ds:itemID="{E9D9E0D1-C899-4657-8740-313005D4B4DC}">
  <ds:schemaRefs>
    <ds:schemaRef ds:uri="Strauss.PersonalizationDefinition"/>
  </ds:schemaRefs>
</ds:datastoreItem>
</file>

<file path=customXml/itemProps7.xml><?xml version="1.0" encoding="utf-8"?>
<ds:datastoreItem xmlns:ds="http://schemas.openxmlformats.org/officeDocument/2006/customXml" ds:itemID="{5288D834-DB30-4721-8C65-DF36F74AA0B8}">
  <ds:schemaRefs>
    <ds:schemaRef ds:uri="Strauss.PersonalizationDefinition"/>
  </ds:schemaRefs>
</ds:datastoreItem>
</file>

<file path=customXml/itemProps8.xml><?xml version="1.0" encoding="utf-8"?>
<ds:datastoreItem xmlns:ds="http://schemas.openxmlformats.org/officeDocument/2006/customXml" ds:itemID="{1654BF0D-C18F-4586-B90C-701F096478E5}">
  <ds:schemaRefs>
    <ds:schemaRef ds:uri="Strauss.PersonalizationDefinition"/>
  </ds:schemaRefs>
</ds:datastoreItem>
</file>

<file path=customXml/itemProps9.xml><?xml version="1.0" encoding="utf-8"?>
<ds:datastoreItem xmlns:ds="http://schemas.openxmlformats.org/officeDocument/2006/customXml" ds:itemID="{84AF5761-D639-485D-8F10-D0EDFD4D4C08}">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2117</TotalTime>
  <Words>6107</Words>
  <Application>Microsoft Office PowerPoint</Application>
  <PresentationFormat>Widescreen</PresentationFormat>
  <Paragraphs>538</Paragraphs>
  <Slides>40</Slides>
  <Notes>38</Notes>
  <HiddenSlides>6</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40</vt:i4>
      </vt:variant>
    </vt:vector>
  </HeadingPairs>
  <TitlesOfParts>
    <vt:vector size="59" baseType="lpstr">
      <vt:lpstr>NSimSun</vt:lpstr>
      <vt:lpstr>&amp;quot</vt:lpstr>
      <vt:lpstr>Arial</vt:lpstr>
      <vt:lpstr>Calibri</vt:lpstr>
      <vt:lpstr>Calibri Light</vt:lpstr>
      <vt:lpstr>Comic Sans MS</vt:lpstr>
      <vt:lpstr>Consolas</vt:lpstr>
      <vt:lpstr>Courier New</vt:lpstr>
      <vt:lpstr>Lato</vt:lpstr>
      <vt:lpstr>Lucida Console</vt:lpstr>
      <vt:lpstr>Open Sans</vt:lpstr>
      <vt:lpstr>Segoe UI</vt:lpstr>
      <vt:lpstr>Segoe UI Light</vt:lpstr>
      <vt:lpstr>Segoe UI Semibold</vt:lpstr>
      <vt:lpstr>Wingdings</vt:lpstr>
      <vt:lpstr>Dark Blue</vt:lpstr>
      <vt:lpstr>WHITE TEMPLATE</vt:lpstr>
      <vt:lpstr>2_Dark Blue</vt:lpstr>
      <vt:lpstr>1_Dark Blue</vt:lpstr>
      <vt:lpstr>Azure Synapse: Performance Tuning and Optimization</vt:lpstr>
      <vt:lpstr>Table Indexes</vt:lpstr>
      <vt:lpstr>Row Store &amp; Column Store</vt:lpstr>
      <vt:lpstr>SQL Pool – Row Store</vt:lpstr>
      <vt:lpstr>Row Store: Heaps</vt:lpstr>
      <vt:lpstr>Row Store: Clustered and Non-Clustered Indexes</vt:lpstr>
      <vt:lpstr>Clustered Index Structure</vt:lpstr>
      <vt:lpstr>Non-Clustered Index Structure</vt:lpstr>
      <vt:lpstr>SQL Pool – Clustered Columnstore Indexes</vt:lpstr>
      <vt:lpstr>ColumnStore Taxonomy</vt:lpstr>
      <vt:lpstr>Row Groups &amp; Segments</vt:lpstr>
      <vt:lpstr>Clustered Columnstore Index: Taxonomy</vt:lpstr>
      <vt:lpstr>Segment Elimination</vt:lpstr>
      <vt:lpstr>Segment Elimination</vt:lpstr>
      <vt:lpstr>Fetch Only Needed Segments</vt:lpstr>
      <vt:lpstr>Segment</vt:lpstr>
      <vt:lpstr>Delta Store</vt:lpstr>
      <vt:lpstr>Columnstore Index – Poor Quality</vt:lpstr>
      <vt:lpstr>Columnstore Row Groups Exist in Three States</vt:lpstr>
      <vt:lpstr>Columnstore Index – Poor Quality</vt:lpstr>
      <vt:lpstr>Caching and I/O</vt:lpstr>
      <vt:lpstr>Updating Column Stores</vt:lpstr>
      <vt:lpstr>Delete Bitmap</vt:lpstr>
      <vt:lpstr>Delta Store to Column Store</vt:lpstr>
      <vt:lpstr>Delta Store to Column Store</vt:lpstr>
      <vt:lpstr>Small DML Against the Column Store</vt:lpstr>
      <vt:lpstr>Large Batch Insert</vt:lpstr>
      <vt:lpstr>Small Batch Insert</vt:lpstr>
      <vt:lpstr>Small Batch Insert</vt:lpstr>
      <vt:lpstr>Index Rebuild</vt:lpstr>
      <vt:lpstr>Hash Distribution Key Guidance</vt:lpstr>
      <vt:lpstr>Columnstore Guidance: Table Design</vt:lpstr>
      <vt:lpstr>Column Store Metadata</vt:lpstr>
      <vt:lpstr>Columnstore Best Practices</vt:lpstr>
      <vt:lpstr>Poor Candidates for Columnstore</vt:lpstr>
      <vt:lpstr>Poor Candidates for Columnstore</vt:lpstr>
      <vt:lpstr>Poor Workloads for CCI </vt:lpstr>
      <vt:lpstr>Module Summary</vt:lpstr>
      <vt:lpstr>Demonstration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39</cp:revision>
  <dcterms:created xsi:type="dcterms:W3CDTF">2019-01-14T09:17:39Z</dcterms:created>
  <dcterms:modified xsi:type="dcterms:W3CDTF">2022-04-19T18:20:02Z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SetDate">
    <vt:lpwstr>2019-09-20T09:39:24.4097518Z</vt:lpwstr>
  </property>
  <property fmtid="{D5CDD505-2E9C-101B-9397-08002B2CF9AE}" pid="6" name="MSIP_Label_f42aa342-8706-4288-bd11-ebb85995028c_Name">
    <vt:lpwstr>General</vt:lpwstr>
  </property>
  <property fmtid="{D5CDD505-2E9C-101B-9397-08002B2CF9AE}" pid="7" name="MSIP_Label_f42aa342-8706-4288-bd11-ebb85995028c_ActionId">
    <vt:lpwstr>205c0ddf-f806-4af5-8105-3c14fbe37948</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MediaServiceImageTags">
    <vt:lpwstr/>
  </property>
</Properties>
</file>