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7"/>
  </p:notesMasterIdLst>
  <p:sldIdLst>
    <p:sldId id="1664" r:id="rId2"/>
    <p:sldId id="11112" r:id="rId3"/>
    <p:sldId id="11111" r:id="rId4"/>
    <p:sldId id="1693" r:id="rId5"/>
    <p:sldId id="365" r:id="rId6"/>
    <p:sldId id="363" r:id="rId7"/>
    <p:sldId id="414" r:id="rId8"/>
    <p:sldId id="398" r:id="rId9"/>
    <p:sldId id="1695" r:id="rId10"/>
    <p:sldId id="1696" r:id="rId11"/>
    <p:sldId id="1697" r:id="rId12"/>
    <p:sldId id="370" r:id="rId13"/>
    <p:sldId id="368" r:id="rId14"/>
    <p:sldId id="11113" r:id="rId15"/>
    <p:sldId id="5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Lst>
        </p14:section>
        <p14:section name="Accelerated Database Recovery" id="{246A5269-0012-49D2-B1B7-611A58858D43}">
          <p14:sldIdLst>
            <p14:sldId id="1693"/>
            <p14:sldId id="365"/>
            <p14:sldId id="363"/>
            <p14:sldId id="414"/>
            <p14:sldId id="398"/>
            <p14:sldId id="1695"/>
            <p14:sldId id="1696"/>
            <p14:sldId id="1697"/>
            <p14:sldId id="370"/>
            <p14:sldId id="368"/>
            <p14:sldId id="11113"/>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5220" autoAdjust="0"/>
  </p:normalViewPr>
  <p:slideViewPr>
    <p:cSldViewPr snapToGrid="0">
      <p:cViewPr varScale="1">
        <p:scale>
          <a:sx n="86" d="100"/>
          <a:sy n="86" d="100"/>
        </p:scale>
        <p:origin x="29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F5A4F3-5D33-4357-BBB2-38A1DF48EE64}">
      <dgm:prSet phldrT="[Text]" custT="1"/>
      <dgm:spPr>
        <a:solidFill>
          <a:schemeClr val="accent5"/>
        </a:solidFill>
      </dgm:spPr>
      <dgm:t>
        <a:bodyPr/>
        <a:lstStyle/>
        <a:p>
          <a:pPr>
            <a:buNone/>
          </a:pPr>
          <a:r>
            <a:rPr lang="en-US" sz="2800" dirty="0">
              <a:solidFill>
                <a:schemeClr val="bg1"/>
              </a:solidFill>
            </a:rPr>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dirty="0">
              <a:solidFill>
                <a:schemeClr val="accent5"/>
              </a:solidFill>
            </a:rPr>
            <a:t>Instantaneous Transaction Rollback</a:t>
          </a:r>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94932AB3-967F-49E8-85A1-30CFB1227698}">
      <dgm:prSet phldrT="[Text]"/>
      <dgm:spPr/>
      <dgm:t>
        <a:bodyPr/>
        <a:lstStyle/>
        <a:p>
          <a:endParaRPr lang="en-US" sz="2800" dirty="0"/>
        </a:p>
      </dgm:t>
    </dgm:pt>
    <dgm:pt modelId="{AE014EA1-340F-445E-A628-8A33D8C29B88}" type="parTrans" cxnId="{337B73A6-305F-4758-A5D4-3166BE902D4E}">
      <dgm:prSet/>
      <dgm:spPr/>
      <dgm:t>
        <a:bodyPr/>
        <a:lstStyle/>
        <a:p>
          <a:endParaRPr lang="en-US"/>
        </a:p>
      </dgm:t>
    </dgm:pt>
    <dgm:pt modelId="{A277FD0E-9103-44FA-A87C-EB284F9CCFD8}" type="sibTrans" cxnId="{337B73A6-305F-4758-A5D4-3166BE902D4E}">
      <dgm:prSet/>
      <dgm:spPr/>
      <dgm:t>
        <a:bodyPr/>
        <a:lstStyle/>
        <a:p>
          <a:endParaRPr lang="en-US"/>
        </a:p>
      </dgm:t>
    </dgm:pt>
    <dgm:pt modelId="{78941C23-C52B-46B3-A3EE-F8F5C9BAF49C}">
      <dgm:prSet phldrT="[Text]" custT="1"/>
      <dgm:spPr/>
      <dgm:t>
        <a:bodyPr/>
        <a:lstStyle/>
        <a:p>
          <a:r>
            <a:rPr lang="en-US" sz="2800" dirty="0">
              <a:solidFill>
                <a:schemeClr val="accent5"/>
              </a:solidFill>
            </a:rPr>
            <a:t>Aggressive Log Truncation</a:t>
          </a:r>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a:solidFill>
          <a:schemeClr val="accent5"/>
        </a:solidFill>
      </dgm:spPr>
      <dgm:t>
        <a:bodyPr/>
        <a:lstStyle/>
        <a:p>
          <a:r>
            <a:rPr lang="en-US" sz="2800" dirty="0">
              <a:solidFill>
                <a:schemeClr val="bg1"/>
              </a:solidFill>
            </a:rPr>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dirty="0">
              <a:solidFill>
                <a:schemeClr val="accent5"/>
              </a:solidFill>
            </a:rPr>
            <a:t>Fast &amp; Consistent Database Recovery</a:t>
          </a:r>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solidFill>
                <a:schemeClr val="accent5"/>
              </a:solidFill>
            </a:rPr>
            <a:t>Available in Standard Edition</a:t>
          </a:r>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B363BD79-46ED-4900-841C-7F6AEDE12436}" type="pres">
      <dgm:prSet presAssocID="{EA61F937-A520-4079-8EDE-3D0B9EFB6721}" presName="linear" presStyleCnt="0">
        <dgm:presLayoutVars>
          <dgm:animLvl val="lvl"/>
          <dgm:resizeHandles val="exact"/>
        </dgm:presLayoutVars>
      </dgm:prSet>
      <dgm:spPr/>
    </dgm:pt>
    <dgm:pt modelId="{051EE32D-5955-4118-8913-2C50BF07CA36}" type="pres">
      <dgm:prSet presAssocID="{B0F5A4F3-5D33-4357-BBB2-38A1DF48EE64}" presName="parentText" presStyleLbl="node1" presStyleIdx="0" presStyleCnt="2" custScaleY="115528" custLinFactNeighborY="2348">
        <dgm:presLayoutVars>
          <dgm:chMax val="0"/>
          <dgm:bulletEnabled val="1"/>
        </dgm:presLayoutVars>
      </dgm:prSet>
      <dgm:spPr/>
    </dgm:pt>
    <dgm:pt modelId="{8ECD596A-48A8-4115-85A0-383846FCE30E}" type="pres">
      <dgm:prSet presAssocID="{2F57A9DE-A97A-4722-B358-B56D774774BF}" presName="spacer" presStyleCnt="0"/>
      <dgm:spPr/>
    </dgm:pt>
    <dgm:pt modelId="{FEA9C014-67AE-4622-A7FD-8BE3AD2E0E2A}" type="pres">
      <dgm:prSet presAssocID="{93C69BF1-0744-4F8F-AE95-28AC6A15B8DE}" presName="parentText" presStyleLbl="node1" presStyleIdx="1" presStyleCnt="2" custLinFactNeighborY="954">
        <dgm:presLayoutVars>
          <dgm:chMax val="0"/>
          <dgm:bulletEnabled val="1"/>
        </dgm:presLayoutVars>
      </dgm:prSet>
      <dgm:spPr/>
    </dgm:pt>
    <dgm:pt modelId="{65F965B6-01F8-483D-892A-0F40A006AB03}" type="pres">
      <dgm:prSet presAssocID="{93C69BF1-0744-4F8F-AE95-28AC6A15B8DE}" presName="childText" presStyleLbl="revTx" presStyleIdx="0" presStyleCnt="1" custLinFactNeighborX="335" custLinFactNeighborY="7119">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3518962B-C5E1-4CF9-A265-F5D5D956DA5C}" type="presOf" srcId="{B22F8FA8-F338-44D2-9FAB-CDC7841CB7E3}" destId="{65F965B6-01F8-483D-892A-0F40A006AB03}" srcOrd="0" destOrd="3" presId="urn:microsoft.com/office/officeart/2005/8/layout/vList2"/>
    <dgm:cxn modelId="{C0106130-3274-40B3-8D8D-78F978CEB43E}" type="presOf" srcId="{94932AB3-967F-49E8-85A1-30CFB1227698}" destId="{65F965B6-01F8-483D-892A-0F40A006AB03}" srcOrd="0" destOrd="4"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33882A5D-CCC1-48E0-AD9B-5DE794F609DD}" type="presOf" srcId="{78941C23-C52B-46B3-A3EE-F8F5C9BAF49C}" destId="{65F965B6-01F8-483D-892A-0F40A006AB03}" srcOrd="0" destOrd="2" presId="urn:microsoft.com/office/officeart/2005/8/layout/vList2"/>
    <dgm:cxn modelId="{BB794B65-3C8C-4ED6-A8A1-46FD0251DEC2}" type="presOf" srcId="{EA61F937-A520-4079-8EDE-3D0B9EFB6721}" destId="{B363BD79-46ED-4900-841C-7F6AEDE12436}"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1FA75B92-EF55-4CA7-AD5B-AC27DC754C0F}" type="presOf" srcId="{E403518E-EDA4-4C57-A426-D95B32E52594}" destId="{65F965B6-01F8-483D-892A-0F40A006AB03}" srcOrd="0" destOrd="0" presId="urn:microsoft.com/office/officeart/2005/8/layout/vList2"/>
    <dgm:cxn modelId="{839B4099-3E2E-45FD-9252-02B0627F7D00}" type="presOf" srcId="{BA7303A2-7DD8-4090-9F0C-BE81B83F5574}" destId="{65F965B6-01F8-483D-892A-0F40A006AB03}" srcOrd="0" destOrd="1" presId="urn:microsoft.com/office/officeart/2005/8/layout/vList2"/>
    <dgm:cxn modelId="{337B73A6-305F-4758-A5D4-3166BE902D4E}" srcId="{93C69BF1-0744-4F8F-AE95-28AC6A15B8DE}" destId="{94932AB3-967F-49E8-85A1-30CFB1227698}" srcOrd="4" destOrd="0" parTransId="{AE014EA1-340F-445E-A628-8A33D8C29B88}" sibTransId="{A277FD0E-9103-44FA-A87C-EB284F9CCFD8}"/>
    <dgm:cxn modelId="{EE4F29CD-2CD3-48C6-A25B-1EBEC0833EB9}" type="presOf" srcId="{93C69BF1-0744-4F8F-AE95-28AC6A15B8DE}" destId="{FEA9C014-67AE-4622-A7FD-8BE3AD2E0E2A}" srcOrd="0" destOrd="0"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2046F9EE-BD28-43F1-B1C4-40AA4163490F}" type="presOf" srcId="{B0F5A4F3-5D33-4357-BBB2-38A1DF48EE64}" destId="{051EE32D-5955-4118-8913-2C50BF07CA36}" srcOrd="0" destOrd="0" presId="urn:microsoft.com/office/officeart/2005/8/layout/vList2"/>
    <dgm:cxn modelId="{BAE2B62D-FF10-4F3C-8D0F-894F40D6F889}" type="presParOf" srcId="{B363BD79-46ED-4900-841C-7F6AEDE12436}" destId="{051EE32D-5955-4118-8913-2C50BF07CA36}" srcOrd="0" destOrd="0" presId="urn:microsoft.com/office/officeart/2005/8/layout/vList2"/>
    <dgm:cxn modelId="{0ACB392D-BA8D-4B74-BAB4-301F38A69521}" type="presParOf" srcId="{B363BD79-46ED-4900-841C-7F6AEDE12436}" destId="{8ECD596A-48A8-4115-85A0-383846FCE30E}" srcOrd="1" destOrd="0" presId="urn:microsoft.com/office/officeart/2005/8/layout/vList2"/>
    <dgm:cxn modelId="{5FAF9027-AAED-43E4-9EDA-83D559BCF736}" type="presParOf" srcId="{B363BD79-46ED-4900-841C-7F6AEDE12436}" destId="{FEA9C014-67AE-4622-A7FD-8BE3AD2E0E2A}" srcOrd="2" destOrd="0" presId="urn:microsoft.com/office/officeart/2005/8/layout/vList2"/>
    <dgm:cxn modelId="{E464F82E-BC10-4629-B2A8-BDE99051AE88}" type="presParOf" srcId="{B363BD79-46ED-4900-841C-7F6AEDE12436}" destId="{65F965B6-01F8-483D-892A-0F40A006AB0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1E3F307F-EA0F-42D4-BBDF-CCFF5FE54B50}" srcId="{98823050-25EF-42DA-B243-05887DEEE10B}" destId="{AA233DA4-DBBD-498F-88D5-E6050D373AD3}" srcOrd="0" destOrd="0" parTransId="{DE5B3192-C70F-470A-8A27-AB4F401926BC}" sibTransId="{8F1E6568-478D-4318-A2B5-66D04F93DEDA}"/>
    <dgm:cxn modelId="{3975759E-BE51-4815-AEF2-9E7EA820A792}" srcId="{16D94756-8093-41CC-8E01-49B3462C8AB0}" destId="{98823050-25EF-42DA-B243-05887DEEE10B}" srcOrd="2" destOrd="0" parTransId="{58C2B07C-4CF2-4FF1-839E-A8EA73866D6E}" sibTransId="{C8BC1727-500A-4010-A72D-8FCE796139B9}"/>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EE32D-5955-4118-8913-2C50BF07CA36}">
      <dsp:nvSpPr>
        <dsp:cNvPr id="0" name=""/>
        <dsp:cNvSpPr/>
      </dsp:nvSpPr>
      <dsp:spPr>
        <a:xfrm>
          <a:off x="0" y="5415"/>
          <a:ext cx="11372850" cy="157823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Accelerated Database Recovery is a new SQL Server Engine feature that greatly improves database availability by completely redesigning the current SQL Server recovery process.</a:t>
          </a:r>
          <a:endParaRPr lang="en-US" sz="2800" kern="1200" dirty="0"/>
        </a:p>
      </dsp:txBody>
      <dsp:txXfrm>
        <a:off x="77043" y="82458"/>
        <a:ext cx="11218764" cy="1424144"/>
      </dsp:txXfrm>
    </dsp:sp>
    <dsp:sp modelId="{FEA9C014-67AE-4622-A7FD-8BE3AD2E0E2A}">
      <dsp:nvSpPr>
        <dsp:cNvPr id="0" name=""/>
        <dsp:cNvSpPr/>
      </dsp:nvSpPr>
      <dsp:spPr>
        <a:xfrm>
          <a:off x="0" y="1617080"/>
          <a:ext cx="11372850" cy="1366102"/>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Benefits of Accelerated Database Recovery</a:t>
          </a:r>
        </a:p>
      </dsp:txBody>
      <dsp:txXfrm>
        <a:off x="66688" y="1683768"/>
        <a:ext cx="11239474" cy="1232726"/>
      </dsp:txXfrm>
    </dsp:sp>
    <dsp:sp modelId="{65F965B6-01F8-483D-892A-0F40A006AB03}">
      <dsp:nvSpPr>
        <dsp:cNvPr id="0" name=""/>
        <dsp:cNvSpPr/>
      </dsp:nvSpPr>
      <dsp:spPr>
        <a:xfrm>
          <a:off x="0" y="2966945"/>
          <a:ext cx="11372850" cy="223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schemeClr val="accent5"/>
              </a:solidFill>
            </a:rPr>
            <a:t>Fast &amp; Consistent Database Recovery</a:t>
          </a:r>
        </a:p>
        <a:p>
          <a:pPr marL="285750" lvl="1" indent="-285750" algn="l" defTabSz="1244600">
            <a:lnSpc>
              <a:spcPct val="90000"/>
            </a:lnSpc>
            <a:spcBef>
              <a:spcPct val="0"/>
            </a:spcBef>
            <a:spcAft>
              <a:spcPct val="20000"/>
            </a:spcAft>
            <a:buChar char="•"/>
          </a:pPr>
          <a:r>
            <a:rPr lang="en-US" sz="2800" kern="1200" dirty="0">
              <a:solidFill>
                <a:schemeClr val="accent5"/>
              </a:solidFill>
            </a:rPr>
            <a:t>Instantaneous Transaction Rollback</a:t>
          </a:r>
        </a:p>
        <a:p>
          <a:pPr marL="285750" lvl="1" indent="-285750" algn="l" defTabSz="1244600">
            <a:lnSpc>
              <a:spcPct val="90000"/>
            </a:lnSpc>
            <a:spcBef>
              <a:spcPct val="0"/>
            </a:spcBef>
            <a:spcAft>
              <a:spcPct val="20000"/>
            </a:spcAft>
            <a:buChar char="•"/>
          </a:pPr>
          <a:r>
            <a:rPr lang="en-US" sz="2800" kern="1200" dirty="0">
              <a:solidFill>
                <a:schemeClr val="accent5"/>
              </a:solidFill>
            </a:rPr>
            <a:t>Aggressive Log Truncation</a:t>
          </a:r>
        </a:p>
        <a:p>
          <a:pPr marL="285750" lvl="1" indent="-285750" algn="l" defTabSz="1244600">
            <a:lnSpc>
              <a:spcPct val="90000"/>
            </a:lnSpc>
            <a:spcBef>
              <a:spcPct val="0"/>
            </a:spcBef>
            <a:spcAft>
              <a:spcPct val="20000"/>
            </a:spcAft>
            <a:buChar char="•"/>
          </a:pPr>
          <a:r>
            <a:rPr lang="en-US" sz="2800" kern="1200" dirty="0">
              <a:solidFill>
                <a:schemeClr val="accent5"/>
              </a:solidFill>
            </a:rPr>
            <a:t>Available in Standard Edition</a:t>
          </a:r>
        </a:p>
        <a:p>
          <a:pPr marL="285750" lvl="1" indent="-285750" algn="l" defTabSz="1244600">
            <a:lnSpc>
              <a:spcPct val="90000"/>
            </a:lnSpc>
            <a:spcBef>
              <a:spcPct val="0"/>
            </a:spcBef>
            <a:spcAft>
              <a:spcPct val="20000"/>
            </a:spcAft>
            <a:buChar char="•"/>
          </a:pPr>
          <a:endParaRPr lang="en-US" sz="2800" kern="1200" dirty="0"/>
        </a:p>
      </dsp:txBody>
      <dsp:txXfrm>
        <a:off x="0" y="2966945"/>
        <a:ext cx="11372850" cy="2239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723992"/>
        <a:ext cx="11049000" cy="2515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307080"/>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333467"/>
        <a:ext cx="10649780" cy="487766"/>
      </dsp:txXfrm>
    </dsp:sp>
    <dsp:sp modelId="{3D44413D-9506-4662-9926-1A90945152BB}">
      <dsp:nvSpPr>
        <dsp:cNvPr id="0" name=""/>
        <dsp:cNvSpPr/>
      </dsp:nvSpPr>
      <dsp:spPr>
        <a:xfrm>
          <a:off x="0" y="847621"/>
          <a:ext cx="10702554"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Yes. Monitor to determine difference.</a:t>
          </a:r>
        </a:p>
      </dsp:txBody>
      <dsp:txXfrm>
        <a:off x="0" y="847621"/>
        <a:ext cx="10702554" cy="347760"/>
      </dsp:txXfrm>
    </dsp:sp>
    <dsp:sp modelId="{89662425-EE64-48DB-844E-1B712904B602}">
      <dsp:nvSpPr>
        <dsp:cNvPr id="0" name=""/>
        <dsp:cNvSpPr/>
      </dsp:nvSpPr>
      <dsp:spPr>
        <a:xfrm>
          <a:off x="0" y="1195380"/>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7"/>
        <a:ext cx="10649780" cy="487766"/>
      </dsp:txXfrm>
    </dsp:sp>
    <dsp:sp modelId="{2F6DEF0E-5C95-4262-9E8C-6DD542915AC1}">
      <dsp:nvSpPr>
        <dsp:cNvPr id="0" name=""/>
        <dsp:cNvSpPr/>
      </dsp:nvSpPr>
      <dsp:spPr>
        <a:xfrm>
          <a:off x="0" y="1735921"/>
          <a:ext cx="10702554"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It depends. Write-heavy (OLTP) workloads are most susceptible</a:t>
          </a:r>
        </a:p>
      </dsp:txBody>
      <dsp:txXfrm>
        <a:off x="0" y="1735921"/>
        <a:ext cx="10702554" cy="347760"/>
      </dsp:txXfrm>
    </dsp:sp>
    <dsp:sp modelId="{EF8B3F03-CEAE-40C1-BA58-73D8729CFE19}">
      <dsp:nvSpPr>
        <dsp:cNvPr id="0" name=""/>
        <dsp:cNvSpPr/>
      </dsp:nvSpPr>
      <dsp:spPr>
        <a:xfrm>
          <a:off x="0" y="2083680"/>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110067"/>
        <a:ext cx="10649780" cy="487766"/>
      </dsp:txXfrm>
    </dsp:sp>
    <dsp:sp modelId="{5EEA0ECE-5417-4F11-A76D-A68F5958C6EE}">
      <dsp:nvSpPr>
        <dsp:cNvPr id="0" name=""/>
        <dsp:cNvSpPr/>
      </dsp:nvSpPr>
      <dsp:spPr>
        <a:xfrm>
          <a:off x="0" y="2624220"/>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624220"/>
        <a:ext cx="10702554" cy="847665"/>
      </dsp:txXfrm>
    </dsp:sp>
    <dsp:sp modelId="{58D1D552-EB30-4D1A-98B6-F7351303E2F4}">
      <dsp:nvSpPr>
        <dsp:cNvPr id="0" name=""/>
        <dsp:cNvSpPr/>
      </dsp:nvSpPr>
      <dsp:spPr>
        <a:xfrm>
          <a:off x="0" y="3471886"/>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498273"/>
        <a:ext cx="10649780" cy="487766"/>
      </dsp:txXfrm>
    </dsp:sp>
    <dsp:sp modelId="{FC99353A-A961-4574-8790-3A10D912663E}">
      <dsp:nvSpPr>
        <dsp:cNvPr id="0" name=""/>
        <dsp:cNvSpPr/>
      </dsp:nvSpPr>
      <dsp:spPr>
        <a:xfrm>
          <a:off x="0" y="4012426"/>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012426"/>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ql-database/sql-database-accelerated-database-recove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4/24/2021 11:01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4/24/2021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4/24/2021 11:01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4/24/2021 11:01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4/24/2021 11:01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beginning of the last successful checkpoint (or the oldest dirty page LSN) until the end, to determine the state of each transaction at the time SQL Server stopped.</a:t>
            </a:r>
          </a:p>
          <a:p>
            <a:r>
              <a:rPr lang="en-US" sz="900" b="1" i="0" kern="1200" dirty="0">
                <a:solidFill>
                  <a:schemeClr val="tx1"/>
                </a:solidFill>
                <a:effectLst/>
                <a:latin typeface="Segoe UI Light" pitchFamily="34" charset="0"/>
                <a:ea typeface="+mn-ea"/>
                <a:cs typeface="+mn-cs"/>
              </a:rPr>
              <a:t>Redo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oldest uncommitted transaction until the end, to bring the database to the state it was at the time of the crash by redoing all committed operations.</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each transaction that was active as of the time of the crash, traverses the log backwards, undoing the operations that this transaction performed.</a:t>
            </a:r>
          </a:p>
          <a:p>
            <a:endParaRPr lang="en-US" dirty="0"/>
          </a:p>
          <a:p>
            <a:r>
              <a:rPr lang="en-US" dirty="0">
                <a:hlinkClick r:id="rId3"/>
              </a:rPr>
              <a:t>https://docs.microsoft.com/en-us/azure/sql-database/sql-database-accelerated-database-recovery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4/24/2021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4/24/2021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process remains the same as today with the addition of reconstructing sLog and copying log records for non-versioned operations.</a:t>
            </a:r>
          </a:p>
          <a:p>
            <a:r>
              <a:rPr lang="en-US" sz="900" b="1" i="0" kern="1200" dirty="0">
                <a:solidFill>
                  <a:schemeClr val="tx1"/>
                </a:solidFill>
                <a:effectLst/>
                <a:latin typeface="Segoe UI Light" pitchFamily="34" charset="0"/>
                <a:ea typeface="+mn-ea"/>
                <a:cs typeface="+mn-cs"/>
              </a:rPr>
              <a:t>Redo</a:t>
            </a:r>
            <a:r>
              <a:rPr lang="en-US" sz="900" b="0" i="0" kern="1200" dirty="0">
                <a:solidFill>
                  <a:schemeClr val="tx1"/>
                </a:solidFill>
                <a:effectLst/>
                <a:latin typeface="Segoe UI Light" pitchFamily="34" charset="0"/>
                <a:ea typeface="+mn-ea"/>
                <a:cs typeface="+mn-cs"/>
              </a:rPr>
              <a:t> phase</a:t>
            </a:r>
          </a:p>
          <a:p>
            <a:r>
              <a:rPr lang="en-US" sz="900" b="0" i="0" kern="1200" dirty="0">
                <a:solidFill>
                  <a:schemeClr val="tx1"/>
                </a:solidFill>
                <a:effectLst/>
                <a:latin typeface="Segoe UI Light" pitchFamily="34" charset="0"/>
                <a:ea typeface="+mn-ea"/>
                <a:cs typeface="+mn-cs"/>
              </a:rPr>
              <a:t>Broken into two phases (P)</a:t>
            </a:r>
          </a:p>
          <a:p>
            <a:pPr lvl="1"/>
            <a:r>
              <a:rPr lang="en-US" sz="900" b="0" i="0" kern="1200" dirty="0">
                <a:solidFill>
                  <a:schemeClr val="tx1"/>
                </a:solidFill>
                <a:effectLst/>
                <a:latin typeface="Segoe UI Light" pitchFamily="34" charset="0"/>
                <a:ea typeface="+mn-ea"/>
                <a:cs typeface="+mn-cs"/>
              </a:rPr>
              <a:t>Phase 1</a:t>
            </a:r>
          </a:p>
          <a:p>
            <a:pPr lvl="1"/>
            <a:r>
              <a:rPr lang="en-US" sz="900" b="0" i="0" kern="1200" dirty="0">
                <a:solidFill>
                  <a:schemeClr val="tx1"/>
                </a:solidFill>
                <a:effectLst/>
                <a:latin typeface="Segoe UI Light" pitchFamily="34" charset="0"/>
                <a:ea typeface="+mn-ea"/>
                <a:cs typeface="+mn-cs"/>
              </a:rPr>
              <a:t>Redo from sLog (oldest uncommitted transaction up to last checkpoint). Redo is a fast operation as it only needs to process a few records from the sLog.</a:t>
            </a:r>
          </a:p>
          <a:p>
            <a:pPr lvl="1"/>
            <a:r>
              <a:rPr lang="en-US" sz="900" b="0" i="0" kern="1200" dirty="0">
                <a:solidFill>
                  <a:schemeClr val="tx1"/>
                </a:solidFill>
                <a:effectLst/>
                <a:latin typeface="Segoe UI Light" pitchFamily="34" charset="0"/>
                <a:ea typeface="+mn-ea"/>
                <a:cs typeface="+mn-cs"/>
              </a:rPr>
              <a:t>Phase 2</a:t>
            </a:r>
          </a:p>
          <a:p>
            <a:pPr lvl="1"/>
            <a:r>
              <a:rPr lang="en-US" sz="900" b="0" i="0" kern="1200" dirty="0">
                <a:solidFill>
                  <a:schemeClr val="tx1"/>
                </a:solidFill>
                <a:effectLst/>
                <a:latin typeface="Segoe UI Light" pitchFamily="34" charset="0"/>
                <a:ea typeface="+mn-ea"/>
                <a:cs typeface="+mn-cs"/>
              </a:rPr>
              <a:t>Redo from Transaction Log starts from last checkpoint (instead of oldest uncommitted transaction)</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Undo phase with ADR completes almost instantaneously by using sLog to undo non-versioned operations and Persisted Version Store (PVS) with Logical Revert to perform row level version-based Undo.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 action="ppaction://noaction"/>
              </a:rPr>
              <a:t>https://docs.microsoft.com/en-us/azure/sql-database/sql-database-accelerated-database-recovery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4/24/2021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4/24/2021 11:01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4/24/2021 11:01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4/24/2021 11:01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4/24/2021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2.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3717628"/>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1842336791"/>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48418095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2" name="Group 1">
            <a:extLst>
              <a:ext uri="{FF2B5EF4-FFF2-40B4-BE49-F238E27FC236}">
                <a16:creationId xmlns:a16="http://schemas.microsoft.com/office/drawing/2014/main" id="{35468F60-7E5E-47FF-B06D-0E238FFE8829}"/>
              </a:ext>
            </a:extLst>
          </p:cNvPr>
          <p:cNvGrpSpPr/>
          <p:nvPr/>
        </p:nvGrpSpPr>
        <p:grpSpPr>
          <a:xfrm>
            <a:off x="223103" y="842204"/>
            <a:ext cx="11968897" cy="5476935"/>
            <a:chOff x="73696" y="1121018"/>
            <a:chExt cx="11968897" cy="5476935"/>
          </a:xfrm>
        </p:grpSpPr>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22074" y="1552726"/>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58889" y="1561658"/>
              <a:ext cx="1630959" cy="4833586"/>
              <a:chOff x="3000390" y="2583872"/>
              <a:chExt cx="1663663" cy="4930511"/>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459165"/>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Checkpoint</a:t>
                </a:r>
                <a:endParaRPr lang="en-US" sz="1372" dirty="0">
                  <a:latin typeface="Segoe UI Light" panose="020B0502040204020203" pitchFamily="34" charset="0"/>
                  <a:cs typeface="Segoe UI Light" panose="020B0502040204020203" pitchFamily="34" charset="0"/>
                </a:endParaRPr>
              </a:p>
              <a:p>
                <a:pPr algn="ctr" defTabSz="896341"/>
                <a:r>
                  <a:rPr lang="en-US" sz="1030" i="1" dirty="0">
                    <a:latin typeface="Segoe UI Light" panose="020B0502040204020203" pitchFamily="34" charset="0"/>
                    <a:cs typeface="Segoe UI Light" panose="020B0502040204020203" pitchFamily="34" charset="0"/>
                  </a:rPr>
                  <a:t>(or oldest dirty page LSN)</a:t>
                </a:r>
                <a:endParaRPr lang="en-US" sz="1372" i="1" dirty="0">
                  <a:latin typeface="Segoe UI Light" panose="020B0502040204020203" pitchFamily="34" charset="0"/>
                  <a:cs typeface="Segoe UI Light" panose="020B0502040204020203" pitchFamily="34" charset="0"/>
                </a:endParaRP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53830" y="1552726"/>
              <a:ext cx="844176" cy="4869694"/>
              <a:chOff x="7644350" y="2574763"/>
              <a:chExt cx="1858656" cy="3321870"/>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29317"/>
              </a:xfrm>
              <a:prstGeom prst="rect">
                <a:avLst/>
              </a:prstGeom>
              <a:noFill/>
            </p:spPr>
            <p:txBody>
              <a:bodyPr wrap="square" rtlCol="0">
                <a:spAutoFit/>
              </a:bodyPr>
              <a:lstStyle/>
              <a:p>
                <a:pPr algn="ctr" defTabSz="896341"/>
                <a:r>
                  <a:rPr lang="en-US" sz="1176" dirty="0">
                    <a:latin typeface="Segoe UI Light" panose="020B0502040204020203" pitchFamily="34" charset="0"/>
                    <a:cs typeface="Segoe UI Light" panose="020B0502040204020203" pitchFamily="34" charset="0"/>
                  </a:rPr>
                  <a:t>Log</a:t>
                </a:r>
              </a:p>
              <a:p>
                <a:pPr algn="ctr" defTabSz="896341"/>
                <a:r>
                  <a:rPr lang="en-US" sz="1176" dirty="0">
                    <a:latin typeface="Segoe UI Light" panose="020B0502040204020203" pitchFamily="34" charset="0"/>
                    <a:cs typeface="Segoe UI Light" panose="020B0502040204020203" pitchFamily="34" charset="0"/>
                  </a:rPr>
                  <a:t>End</a:t>
                </a:r>
                <a:r>
                  <a:rPr lang="en-US" sz="1372" dirty="0">
                    <a:latin typeface="Segoe UI Light" panose="020B0502040204020203" pitchFamily="34" charset="0"/>
                    <a:cs typeface="Segoe UI Light" panose="020B0502040204020203" pitchFamily="34" charset="0"/>
                  </a:rPr>
                  <a:t>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48487" y="1562618"/>
              <a:ext cx="6590831" cy="444852"/>
              <a:chOff x="5353726" y="2584864"/>
              <a:chExt cx="6722991" cy="45377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53726" y="2584864"/>
                <a:ext cx="1660065" cy="336047"/>
                <a:chOff x="2860988" y="2647785"/>
                <a:chExt cx="5778635" cy="336047"/>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860988" y="2647785"/>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38556"/>
              </a:xfrm>
              <a:prstGeom prst="rect">
                <a:avLst/>
              </a:prstGeom>
              <a:noFill/>
            </p:spPr>
            <p:txBody>
              <a:bodyPr wrap="square" rtlCol="0">
                <a:spAutoFit/>
              </a:bodyPr>
              <a:lstStyle/>
              <a:p>
                <a:pPr defTabSz="896341"/>
                <a:r>
                  <a:rPr lang="en-US" sz="1568"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37752" y="1552731"/>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318144" y="2434819"/>
              <a:ext cx="10724449" cy="554526"/>
              <a:chOff x="1344572" y="2483147"/>
              <a:chExt cx="10939498" cy="565646"/>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5055111" y="2483147"/>
                <a:ext cx="7228959" cy="565646"/>
                <a:chOff x="5055111" y="3474546"/>
                <a:chExt cx="7228959" cy="565646"/>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5055111" y="3474546"/>
                  <a:ext cx="2109687" cy="364671"/>
                  <a:chOff x="4428954" y="3409234"/>
                  <a:chExt cx="1751757" cy="364671"/>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428954" y="3409234"/>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71"/>
                  <a:ext cx="5175918" cy="523221"/>
                </a:xfrm>
                <a:prstGeom prst="rect">
                  <a:avLst/>
                </a:prstGeom>
                <a:noFill/>
              </p:spPr>
              <p:txBody>
                <a:bodyPr wrap="square" rtlCol="0">
                  <a:spAutoFit/>
                </a:bodyPr>
                <a:lstStyle/>
                <a:p>
                  <a:pPr defTabSz="896341"/>
                  <a:r>
                    <a:rPr lang="en-US" sz="1372" dirty="0">
                      <a:latin typeface="Segoe UI Light" panose="020B0502040204020203" pitchFamily="34" charset="0"/>
                      <a:cs typeface="Segoe UI Light" panose="020B0502040204020203" pitchFamily="34" charset="0"/>
                    </a:rPr>
                    <a:t>Phase 2a: Redo from </a:t>
                  </a:r>
                  <a:r>
                    <a:rPr lang="en-US" sz="1372" b="1" dirty="0">
                      <a:latin typeface="Segoe UI Light" panose="020B0502040204020203" pitchFamily="34" charset="0"/>
                      <a:cs typeface="Segoe UI Light" panose="020B0502040204020203" pitchFamily="34" charset="0"/>
                    </a:rPr>
                    <a:t>sLog</a:t>
                  </a:r>
                  <a:endParaRPr lang="en-US" sz="1372"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372" dirty="0">
                      <a:latin typeface="Segoe UI Light" panose="020B0502040204020203" pitchFamily="34" charset="0"/>
                      <a:cs typeface="Segoe UI Light" panose="020B0502040204020203" pitchFamily="34" charset="0"/>
                    </a:rPr>
                    <a:t>Phase 2b: Redo from </a:t>
                  </a:r>
                  <a:r>
                    <a:rPr lang="en-US" sz="1372" b="1" dirty="0">
                      <a:latin typeface="Segoe UI Light" panose="020B0502040204020203" pitchFamily="34" charset="0"/>
                      <a:cs typeface="Segoe UI Light" panose="020B0502040204020203" pitchFamily="34" charset="0"/>
                    </a:rPr>
                    <a:t>Transaction Log</a:t>
                  </a:r>
                  <a:endParaRPr lang="en-US" sz="1372"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1905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1905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18142" y="3906247"/>
              <a:ext cx="10487688" cy="573280"/>
              <a:chOff x="1344573" y="3517928"/>
              <a:chExt cx="10697987" cy="584778"/>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517928"/>
                <a:ext cx="10697987" cy="584778"/>
                <a:chOff x="1344573" y="4509327"/>
                <a:chExt cx="10697987" cy="584778"/>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509327"/>
                  <a:ext cx="4899718" cy="584778"/>
                </a:xfrm>
                <a:prstGeom prst="rect">
                  <a:avLst/>
                </a:prstGeom>
                <a:noFill/>
                <a:ln w="19050">
                  <a:solidFill>
                    <a:schemeClr val="accent5"/>
                  </a:solidFill>
                </a:ln>
              </p:spPr>
              <p:txBody>
                <a:bodyPr wrap="square" rtlCol="0">
                  <a:spAutoFit/>
                </a:bodyPr>
                <a:lstStyle/>
                <a:p>
                  <a:pPr defTabSz="896341"/>
                  <a:r>
                    <a:rPr lang="en-US" sz="1568" dirty="0">
                      <a:latin typeface="Segoe UI Light" panose="020B0502040204020203" pitchFamily="34" charset="0"/>
                      <a:cs typeface="Segoe UI Light" panose="020B0502040204020203" pitchFamily="34" charset="0"/>
                    </a:rPr>
                    <a:t>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31892" y="5347074"/>
              <a:ext cx="6897448" cy="0"/>
            </a:xfrm>
            <a:prstGeom prst="straightConnector1">
              <a:avLst/>
            </a:prstGeom>
            <a:ln w="63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46640" y="4744323"/>
              <a:ext cx="1353842" cy="271554"/>
            </a:xfrm>
            <a:prstGeom prst="rect">
              <a:avLst/>
            </a:prstGeom>
            <a:noFill/>
          </p:spPr>
          <p:txBody>
            <a:bodyPr wrap="square" rtlCol="0">
              <a:spAutoFit/>
            </a:bodyPr>
            <a:lstStyle/>
            <a:p>
              <a:pPr defTabSz="896341"/>
              <a:r>
                <a:rPr lang="en-US" sz="1176" dirty="0">
                  <a:latin typeface="Segoe UI Light" panose="020B0502040204020203" pitchFamily="34" charset="0"/>
                  <a:cs typeface="Segoe UI Light" panose="020B0502040204020203" pitchFamily="34" charset="0"/>
                </a:rPr>
                <a:t>Transaction Log</a:t>
              </a:r>
              <a:endParaRPr lang="en-US" sz="1372" dirty="0">
                <a:latin typeface="Segoe UI Light" panose="020B0502040204020203" pitchFamily="34" charset="0"/>
                <a:cs typeface="Segoe UI Light" panose="020B0502040204020203" pitchFamily="34" charset="0"/>
              </a:endParaRPr>
            </a:p>
          </p:txBody>
        </p:sp>
        <p:sp>
          <p:nvSpPr>
            <p:cNvPr id="156" name="TextBox 155">
              <a:extLst>
                <a:ext uri="{FF2B5EF4-FFF2-40B4-BE49-F238E27FC236}">
                  <a16:creationId xmlns:a16="http://schemas.microsoft.com/office/drawing/2014/main" id="{AADA60C2-E79F-4A58-86DB-2165F146C25C}"/>
                </a:ext>
              </a:extLst>
            </p:cNvPr>
            <p:cNvSpPr txBox="1"/>
            <p:nvPr/>
          </p:nvSpPr>
          <p:spPr>
            <a:xfrm>
              <a:off x="7170234" y="5191128"/>
              <a:ext cx="1669114" cy="271554"/>
            </a:xfrm>
            <a:prstGeom prst="rect">
              <a:avLst/>
            </a:prstGeom>
            <a:noFill/>
          </p:spPr>
          <p:txBody>
            <a:bodyPr wrap="square" rtlCol="0">
              <a:spAutoFit/>
            </a:bodyPr>
            <a:lstStyle/>
            <a:p>
              <a:pPr defTabSz="896341"/>
              <a:r>
                <a:rPr lang="en-US" sz="1176" dirty="0">
                  <a:latin typeface="Segoe UI Light" panose="020B0502040204020203" pitchFamily="34" charset="0"/>
                  <a:cs typeface="Segoe UI Light" panose="020B0502040204020203" pitchFamily="34" charset="0"/>
                </a:rPr>
                <a:t>sLog (in memory)</a:t>
              </a:r>
              <a:endParaRPr lang="en-US" sz="1372" dirty="0">
                <a:latin typeface="Segoe UI Light" panose="020B0502040204020203" pitchFamily="34" charset="0"/>
                <a:cs typeface="Segoe UI Light" panose="020B0502040204020203" pitchFamily="34" charset="0"/>
              </a:endParaRPr>
            </a:p>
          </p:txBody>
        </p:sp>
        <p:sp>
          <p:nvSpPr>
            <p:cNvPr id="157" name="Rectangle 156">
              <a:extLst>
                <a:ext uri="{FF2B5EF4-FFF2-40B4-BE49-F238E27FC236}">
                  <a16:creationId xmlns:a16="http://schemas.microsoft.com/office/drawing/2014/main" id="{9FCF23DD-1DF4-41BB-A46F-F45DC8B0CA9A}"/>
                </a:ext>
              </a:extLst>
            </p:cNvPr>
            <p:cNvSpPr/>
            <p:nvPr/>
          </p:nvSpPr>
          <p:spPr>
            <a:xfrm>
              <a:off x="1624943"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492178"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3739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585279"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662225"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07446"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55326"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277160"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22380"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37026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01887"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063437"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08658"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56538"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0091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4613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894013"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44630"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298985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3773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090932"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3615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184033"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36505"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381725"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29606"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482806"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2802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57590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56452"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01672"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49553"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02753"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4797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399585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6169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0691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5479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0799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5321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01098"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56863" y="478994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17755" y="478993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468771" y="478993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34509" y="478993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582864" y="478993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43281"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587225" y="4777718"/>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290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498223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2745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0753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36674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1994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46516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13047"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11619"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5964820"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10040"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57922"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5033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035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4875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296635"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18894" y="4777718"/>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12786" y="4776887"/>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37480" y="4776887"/>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445036" y="5462682"/>
              <a:ext cx="2819526" cy="271554"/>
              <a:chOff x="3523004" y="4377240"/>
              <a:chExt cx="2876063" cy="276999"/>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2784736" cy="276999"/>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Log Record for non-versioned operation</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29506" y="4377141"/>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687100" y="4648695"/>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053033" y="3130730"/>
              <a:ext cx="3947390" cy="584776"/>
              <a:chOff x="5361711" y="3807421"/>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807421"/>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3974325"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73696" y="5923750"/>
              <a:ext cx="613984" cy="492693"/>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Log</a:t>
              </a:r>
            </a:p>
            <a:p>
              <a:pPr algn="ctr" defTabSz="896341"/>
              <a:r>
                <a:rPr lang="en-US" sz="1307"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52937" y="5944275"/>
              <a:ext cx="1732767" cy="653678"/>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Oldest </a:t>
              </a:r>
            </a:p>
            <a:p>
              <a:pPr algn="ctr" defTabSz="896341"/>
              <a:r>
                <a:rPr lang="en-US" sz="1307" dirty="0">
                  <a:latin typeface="Segoe UI Light" panose="020B0502040204020203" pitchFamily="34" charset="0"/>
                  <a:cs typeface="Segoe UI Light" panose="020B0502040204020203" pitchFamily="34" charset="0"/>
                </a:rPr>
                <a:t>uncommitted Tx</a:t>
              </a:r>
            </a:p>
            <a:p>
              <a:pPr algn="ctr" defTabSz="896341"/>
              <a:r>
                <a:rPr lang="en-US" sz="1046" dirty="0">
                  <a:latin typeface="Segoe UI Light" panose="020B0502040204020203" pitchFamily="34" charset="0"/>
                  <a:cs typeface="Segoe UI Light" panose="020B0502040204020203" pitchFamily="34" charset="0"/>
                </a:rPr>
                <a:t>(XACT_BEGIN_LSN)</a:t>
              </a:r>
            </a:p>
          </p:txBody>
        </p:sp>
      </p:grpSp>
      <p:sp>
        <p:nvSpPr>
          <p:cNvPr id="129" name="TextBox 128">
            <a:extLst>
              <a:ext uri="{FF2B5EF4-FFF2-40B4-BE49-F238E27FC236}">
                <a16:creationId xmlns:a16="http://schemas.microsoft.com/office/drawing/2014/main" id="{6DF45D03-CDE4-4D58-A8EC-876181A250EF}"/>
              </a:ext>
            </a:extLst>
          </p:cNvPr>
          <p:cNvSpPr txBox="1"/>
          <p:nvPr/>
        </p:nvSpPr>
        <p:spPr>
          <a:xfrm>
            <a:off x="2280111" y="2598579"/>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527957" y="2593084"/>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95379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1495</Words>
  <Application>Microsoft Office PowerPoint</Application>
  <PresentationFormat>Widescreen</PresentationFormat>
  <Paragraphs>202</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Accelerated Database Recovery</vt:lpstr>
      <vt:lpstr>Current Database Recovery Process</vt:lpstr>
      <vt:lpstr>Most common implications</vt:lpstr>
      <vt:lpstr>Accelerated Database Recovery process</vt:lpstr>
      <vt:lpstr>Accelerated Database Recovery Components</vt:lpstr>
      <vt:lpstr>Accelerated Database Recovery Components</vt:lpstr>
      <vt:lpstr>Accelerated Database Recovery Components</vt:lpstr>
      <vt:lpstr>Accelerated Database Recovery Components</vt:lpstr>
      <vt:lpstr>How to enable ADR?</vt:lpstr>
      <vt:lpstr>Accelerated Dabase Recovery 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2021-04-24T15:56:13Z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