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1635" r:id="rId2"/>
    <p:sldId id="1612" r:id="rId3"/>
    <p:sldId id="374" r:id="rId4"/>
    <p:sldId id="410" r:id="rId5"/>
    <p:sldId id="1618" r:id="rId6"/>
    <p:sldId id="1619" r:id="rId7"/>
    <p:sldId id="1620" r:id="rId8"/>
    <p:sldId id="1621" r:id="rId9"/>
    <p:sldId id="1622" r:id="rId10"/>
    <p:sldId id="1623" r:id="rId11"/>
    <p:sldId id="1624" r:id="rId12"/>
    <p:sldId id="1625" r:id="rId13"/>
    <p:sldId id="1626" r:id="rId14"/>
    <p:sldId id="1627" r:id="rId15"/>
    <p:sldId id="1628" r:id="rId16"/>
    <p:sldId id="1629" r:id="rId17"/>
    <p:sldId id="1630" r:id="rId18"/>
    <p:sldId id="1653" r:id="rId19"/>
    <p:sldId id="1654" r:id="rId20"/>
    <p:sldId id="1548" r:id="rId21"/>
    <p:sldId id="15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410"/>
            <p14:sldId id="1618"/>
            <p14:sldId id="1619"/>
            <p14:sldId id="1620"/>
            <p14:sldId id="1621"/>
            <p14:sldId id="1622"/>
            <p14:sldId id="1623"/>
            <p14:sldId id="1624"/>
            <p14:sldId id="1625"/>
            <p14:sldId id="1626"/>
            <p14:sldId id="1627"/>
            <p14:sldId id="1628"/>
            <p14:sldId id="1629"/>
            <p14:sldId id="1630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91" d="100"/>
          <a:sy n="91" d="100"/>
        </p:scale>
        <p:origin x="96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What are Data Types?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72C292F6-4835-46CD-9099-3F2E332AABED}">
      <dgm:prSet custT="1"/>
      <dgm:spPr/>
      <dgm:t>
        <a:bodyPr/>
        <a:lstStyle/>
        <a:p>
          <a:r>
            <a:rPr lang="en-US" sz="3200"/>
            <a:t>The importance of Data Types</a:t>
          </a:r>
          <a:endParaRPr lang="en-US" sz="3200" dirty="0"/>
        </a:p>
      </dgm:t>
    </dgm:pt>
    <dgm:pt modelId="{C83A1BD7-6E98-4539-8356-A3401BC1136B}" type="parTrans" cxnId="{57C50C0B-A088-473F-BCF1-EB56BAE7F6F5}">
      <dgm:prSet/>
      <dgm:spPr/>
      <dgm:t>
        <a:bodyPr/>
        <a:lstStyle/>
        <a:p>
          <a:endParaRPr lang="en-US"/>
        </a:p>
      </dgm:t>
    </dgm:pt>
    <dgm:pt modelId="{A8F18421-61C2-4BFB-B27C-9F3184496D24}" type="sibTrans" cxnId="{57C50C0B-A088-473F-BCF1-EB56BAE7F6F5}">
      <dgm:prSet/>
      <dgm:spPr/>
      <dgm:t>
        <a:bodyPr/>
        <a:lstStyle/>
        <a:p>
          <a:endParaRPr lang="en-US"/>
        </a:p>
      </dgm:t>
    </dgm:pt>
    <dgm:pt modelId="{968425D1-429F-4F52-92A3-857FB7AAC6B2}">
      <dgm:prSet custT="1"/>
      <dgm:spPr/>
      <dgm:t>
        <a:bodyPr/>
        <a:lstStyle/>
        <a:p>
          <a:r>
            <a:rPr lang="en-US" sz="3200"/>
            <a:t>Character Data Types</a:t>
          </a:r>
          <a:endParaRPr lang="en-US" sz="3200" dirty="0"/>
        </a:p>
      </dgm:t>
    </dgm:pt>
    <dgm:pt modelId="{7120D4FD-802B-4E9C-8E4A-FB9B0D0A9EF5}" type="parTrans" cxnId="{5E24E407-B27A-4011-A3C6-CECADDD986E6}">
      <dgm:prSet/>
      <dgm:spPr/>
      <dgm:t>
        <a:bodyPr/>
        <a:lstStyle/>
        <a:p>
          <a:endParaRPr lang="en-US"/>
        </a:p>
      </dgm:t>
    </dgm:pt>
    <dgm:pt modelId="{46501C30-E899-4CB2-BC0B-F8AA753EEC2F}" type="sibTrans" cxnId="{5E24E407-B27A-4011-A3C6-CECADDD986E6}">
      <dgm:prSet/>
      <dgm:spPr/>
      <dgm:t>
        <a:bodyPr/>
        <a:lstStyle/>
        <a:p>
          <a:endParaRPr lang="en-US"/>
        </a:p>
      </dgm:t>
    </dgm:pt>
    <dgm:pt modelId="{B351DEDE-8247-4768-9F04-12DFE94A015C}">
      <dgm:prSet custT="1"/>
      <dgm:spPr/>
      <dgm:t>
        <a:bodyPr/>
        <a:lstStyle/>
        <a:p>
          <a:r>
            <a:rPr lang="en-US" sz="3200"/>
            <a:t>Integer Data Types</a:t>
          </a:r>
          <a:endParaRPr lang="en-US" sz="3200" dirty="0"/>
        </a:p>
      </dgm:t>
    </dgm:pt>
    <dgm:pt modelId="{27D00F53-6514-4069-B3FE-66505C384759}" type="parTrans" cxnId="{F7FBEE97-2A31-4A34-999D-20262FBF456F}">
      <dgm:prSet/>
      <dgm:spPr/>
      <dgm:t>
        <a:bodyPr/>
        <a:lstStyle/>
        <a:p>
          <a:endParaRPr lang="en-US"/>
        </a:p>
      </dgm:t>
    </dgm:pt>
    <dgm:pt modelId="{B7592DDA-5036-4318-90B5-C8610CCEAB44}" type="sibTrans" cxnId="{F7FBEE97-2A31-4A34-999D-20262FBF456F}">
      <dgm:prSet/>
      <dgm:spPr/>
      <dgm:t>
        <a:bodyPr/>
        <a:lstStyle/>
        <a:p>
          <a:endParaRPr lang="en-US"/>
        </a:p>
      </dgm:t>
    </dgm:pt>
    <dgm:pt modelId="{243A00B3-D1B6-41D2-8F15-C92643A12B5B}">
      <dgm:prSet custT="1"/>
      <dgm:spPr/>
      <dgm:t>
        <a:bodyPr/>
        <a:lstStyle/>
        <a:p>
          <a:r>
            <a:rPr lang="en-US" sz="3200"/>
            <a:t>Data and Time Data Types</a:t>
          </a:r>
          <a:endParaRPr lang="en-US" sz="3200" dirty="0"/>
        </a:p>
      </dgm:t>
    </dgm:pt>
    <dgm:pt modelId="{ED0376F2-D01E-4389-BBC7-46AC756FF22D}" type="parTrans" cxnId="{68FA1F0D-5EB9-4FAD-BF87-76A0B806F3AB}">
      <dgm:prSet/>
      <dgm:spPr/>
      <dgm:t>
        <a:bodyPr/>
        <a:lstStyle/>
        <a:p>
          <a:endParaRPr lang="en-US"/>
        </a:p>
      </dgm:t>
    </dgm:pt>
    <dgm:pt modelId="{08EB5F79-8EA0-4B9A-9A36-9632C5223E5B}" type="sibTrans" cxnId="{68FA1F0D-5EB9-4FAD-BF87-76A0B806F3AB}">
      <dgm:prSet/>
      <dgm:spPr/>
      <dgm:t>
        <a:bodyPr/>
        <a:lstStyle/>
        <a:p>
          <a:endParaRPr lang="en-US"/>
        </a:p>
      </dgm:t>
    </dgm:pt>
    <dgm:pt modelId="{9955644E-4C4E-4C66-87E0-3301DEFBD777}">
      <dgm:prSet custT="1"/>
      <dgm:spPr/>
      <dgm:t>
        <a:bodyPr/>
        <a:lstStyle/>
        <a:p>
          <a:r>
            <a:rPr lang="en-US" sz="3200"/>
            <a:t>Data Type Conversion</a:t>
          </a:r>
          <a:endParaRPr lang="en-US" sz="3200" dirty="0"/>
        </a:p>
      </dgm:t>
    </dgm:pt>
    <dgm:pt modelId="{64E2C1B3-9D0F-4520-AF30-DE28D8C81136}" type="parTrans" cxnId="{318CCB57-86E8-4FF6-A14A-D23457D3D573}">
      <dgm:prSet/>
      <dgm:spPr/>
      <dgm:t>
        <a:bodyPr/>
        <a:lstStyle/>
        <a:p>
          <a:endParaRPr lang="en-US"/>
        </a:p>
      </dgm:t>
    </dgm:pt>
    <dgm:pt modelId="{C980F8F1-A11C-48FF-9552-9638C45BD3AC}" type="sibTrans" cxnId="{318CCB57-86E8-4FF6-A14A-D23457D3D573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6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41F0609D-D4D5-474A-9EF9-9FFB759D98D5}" type="pres">
      <dgm:prSet presAssocID="{72C292F6-4835-46CD-9099-3F2E332AAB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79F600-3DB2-41FF-86D3-E4506DD27211}" type="pres">
      <dgm:prSet presAssocID="{A8F18421-61C2-4BFB-B27C-9F3184496D24}" presName="spacer" presStyleCnt="0"/>
      <dgm:spPr/>
    </dgm:pt>
    <dgm:pt modelId="{C47E409A-0309-4FA2-8E5B-B840F10F0D78}" type="pres">
      <dgm:prSet presAssocID="{968425D1-429F-4F52-92A3-857FB7AAC6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51E5C5B-E8B3-403A-9A46-84EDA9648129}" type="pres">
      <dgm:prSet presAssocID="{46501C30-E899-4CB2-BC0B-F8AA753EEC2F}" presName="spacer" presStyleCnt="0"/>
      <dgm:spPr/>
    </dgm:pt>
    <dgm:pt modelId="{58FB36AC-BE79-4DF1-971C-A1C68BB9D32C}" type="pres">
      <dgm:prSet presAssocID="{B351DEDE-8247-4768-9F04-12DFE94A015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D50E73E-90EB-40E8-9534-D76F69A3169A}" type="pres">
      <dgm:prSet presAssocID="{B7592DDA-5036-4318-90B5-C8610CCEAB44}" presName="spacer" presStyleCnt="0"/>
      <dgm:spPr/>
    </dgm:pt>
    <dgm:pt modelId="{FA6F270D-02A8-4A10-8B8F-CC9C8E016BAD}" type="pres">
      <dgm:prSet presAssocID="{243A00B3-D1B6-41D2-8F15-C92643A12B5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16EFC5-B815-415C-A7E3-62322FEBEAC0}" type="pres">
      <dgm:prSet presAssocID="{08EB5F79-8EA0-4B9A-9A36-9632C5223E5B}" presName="spacer" presStyleCnt="0"/>
      <dgm:spPr/>
    </dgm:pt>
    <dgm:pt modelId="{EADADD38-4FD3-437F-A40D-405A10BF93BE}" type="pres">
      <dgm:prSet presAssocID="{9955644E-4C4E-4C66-87E0-3301DEFBD77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E24E407-B27A-4011-A3C6-CECADDD986E6}" srcId="{E0727030-A103-47B3-9948-2C3FB6249167}" destId="{968425D1-429F-4F52-92A3-857FB7AAC6B2}" srcOrd="2" destOrd="0" parTransId="{7120D4FD-802B-4E9C-8E4A-FB9B0D0A9EF5}" sibTransId="{46501C30-E899-4CB2-BC0B-F8AA753EEC2F}"/>
    <dgm:cxn modelId="{57C50C0B-A088-473F-BCF1-EB56BAE7F6F5}" srcId="{E0727030-A103-47B3-9948-2C3FB6249167}" destId="{72C292F6-4835-46CD-9099-3F2E332AABED}" srcOrd="1" destOrd="0" parTransId="{C83A1BD7-6E98-4539-8356-A3401BC1136B}" sibTransId="{A8F18421-61C2-4BFB-B27C-9F3184496D24}"/>
    <dgm:cxn modelId="{68FA1F0D-5EB9-4FAD-BF87-76A0B806F3AB}" srcId="{E0727030-A103-47B3-9948-2C3FB6249167}" destId="{243A00B3-D1B6-41D2-8F15-C92643A12B5B}" srcOrd="4" destOrd="0" parTransId="{ED0376F2-D01E-4389-BBC7-46AC756FF22D}" sibTransId="{08EB5F79-8EA0-4B9A-9A36-9632C5223E5B}"/>
    <dgm:cxn modelId="{0AC6C233-C82A-45A5-A626-2F0255F2FE81}" type="presOf" srcId="{72C292F6-4835-46CD-9099-3F2E332AABED}" destId="{41F0609D-D4D5-474A-9EF9-9FFB759D98D5}" srcOrd="0" destOrd="0" presId="urn:microsoft.com/office/officeart/2005/8/layout/vList2"/>
    <dgm:cxn modelId="{C465D939-2108-43C4-AA90-3C14DCFC81BB}" type="presOf" srcId="{968425D1-429F-4F52-92A3-857FB7AAC6B2}" destId="{C47E409A-0309-4FA2-8E5B-B840F10F0D78}" srcOrd="0" destOrd="0" presId="urn:microsoft.com/office/officeart/2005/8/layout/vList2"/>
    <dgm:cxn modelId="{71D4B33E-90D2-4C0C-9F6C-E438F2EE1029}" type="presOf" srcId="{243A00B3-D1B6-41D2-8F15-C92643A12B5B}" destId="{FA6F270D-02A8-4A10-8B8F-CC9C8E016BAD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318CCB57-86E8-4FF6-A14A-D23457D3D573}" srcId="{E0727030-A103-47B3-9948-2C3FB6249167}" destId="{9955644E-4C4E-4C66-87E0-3301DEFBD777}" srcOrd="5" destOrd="0" parTransId="{64E2C1B3-9D0F-4520-AF30-DE28D8C81136}" sibTransId="{C980F8F1-A11C-48FF-9552-9638C45BD3AC}"/>
    <dgm:cxn modelId="{F7FBEE97-2A31-4A34-999D-20262FBF456F}" srcId="{E0727030-A103-47B3-9948-2C3FB6249167}" destId="{B351DEDE-8247-4768-9F04-12DFE94A015C}" srcOrd="3" destOrd="0" parTransId="{27D00F53-6514-4069-B3FE-66505C384759}" sibTransId="{B7592DDA-5036-4318-90B5-C8610CCEAB44}"/>
    <dgm:cxn modelId="{7C7F88B1-86A5-401E-B2C0-AA0B13C5F3E7}" type="presOf" srcId="{B351DEDE-8247-4768-9F04-12DFE94A015C}" destId="{58FB36AC-BE79-4DF1-971C-A1C68BB9D32C}" srcOrd="0" destOrd="0" presId="urn:microsoft.com/office/officeart/2005/8/layout/vList2"/>
    <dgm:cxn modelId="{AC9017CB-5AA1-4198-994B-7893E6BC3230}" type="presOf" srcId="{9955644E-4C4E-4C66-87E0-3301DEFBD777}" destId="{EADADD38-4FD3-437F-A40D-405A10BF93BE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5CCE0F17-D4FA-42FF-9D5B-B7E1FB58A6D4}" type="presParOf" srcId="{920A3D74-469C-4EDC-8C5F-FD4FFD16E171}" destId="{41F0609D-D4D5-474A-9EF9-9FFB759D98D5}" srcOrd="2" destOrd="0" presId="urn:microsoft.com/office/officeart/2005/8/layout/vList2"/>
    <dgm:cxn modelId="{E732A1CC-51F5-4682-A41A-4A951A868A97}" type="presParOf" srcId="{920A3D74-469C-4EDC-8C5F-FD4FFD16E171}" destId="{EC79F600-3DB2-41FF-86D3-E4506DD27211}" srcOrd="3" destOrd="0" presId="urn:microsoft.com/office/officeart/2005/8/layout/vList2"/>
    <dgm:cxn modelId="{341CB77A-7480-4E75-9723-2C71036FCBBD}" type="presParOf" srcId="{920A3D74-469C-4EDC-8C5F-FD4FFD16E171}" destId="{C47E409A-0309-4FA2-8E5B-B840F10F0D78}" srcOrd="4" destOrd="0" presId="urn:microsoft.com/office/officeart/2005/8/layout/vList2"/>
    <dgm:cxn modelId="{CEB0B1E3-4E25-4BBA-8935-EA5834FD8413}" type="presParOf" srcId="{920A3D74-469C-4EDC-8C5F-FD4FFD16E171}" destId="{951E5C5B-E8B3-403A-9A46-84EDA9648129}" srcOrd="5" destOrd="0" presId="urn:microsoft.com/office/officeart/2005/8/layout/vList2"/>
    <dgm:cxn modelId="{034D2652-135B-4878-BDB1-4A5055BA467A}" type="presParOf" srcId="{920A3D74-469C-4EDC-8C5F-FD4FFD16E171}" destId="{58FB36AC-BE79-4DF1-971C-A1C68BB9D32C}" srcOrd="6" destOrd="0" presId="urn:microsoft.com/office/officeart/2005/8/layout/vList2"/>
    <dgm:cxn modelId="{0E2C4B1A-AA07-4B33-AC8D-8FC343BC348E}" type="presParOf" srcId="{920A3D74-469C-4EDC-8C5F-FD4FFD16E171}" destId="{9D50E73E-90EB-40E8-9534-D76F69A3169A}" srcOrd="7" destOrd="0" presId="urn:microsoft.com/office/officeart/2005/8/layout/vList2"/>
    <dgm:cxn modelId="{75ADFACE-0A8D-45AD-B957-EC2C950B767A}" type="presParOf" srcId="{920A3D74-469C-4EDC-8C5F-FD4FFD16E171}" destId="{FA6F270D-02A8-4A10-8B8F-CC9C8E016BAD}" srcOrd="8" destOrd="0" presId="urn:microsoft.com/office/officeart/2005/8/layout/vList2"/>
    <dgm:cxn modelId="{55C0ACE3-2272-43C2-9654-A3704F86A1BB}" type="presParOf" srcId="{920A3D74-469C-4EDC-8C5F-FD4FFD16E171}" destId="{0716EFC5-B815-415C-A7E3-62322FEBEAC0}" srcOrd="9" destOrd="0" presId="urn:microsoft.com/office/officeart/2005/8/layout/vList2"/>
    <dgm:cxn modelId="{913F8516-46D6-4D61-86E2-CC639B46B347}" type="presParOf" srcId="{920A3D74-469C-4EDC-8C5F-FD4FFD16E171}" destId="{EADADD38-4FD3-437F-A40D-405A10BF93B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EA07F-1411-4D46-A2D2-CA94533D294E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3AAAA6E-127E-4C9C-9CF3-5DD21147E8FD}">
      <dgm:prSet/>
      <dgm:spPr/>
      <dgm:t>
        <a:bodyPr/>
        <a:lstStyle/>
        <a:p>
          <a:r>
            <a:rPr lang="en-US"/>
            <a:t>Older version of SQL Server supported only DATETIME and SMALLDATETIME</a:t>
          </a:r>
        </a:p>
      </dgm:t>
    </dgm:pt>
    <dgm:pt modelId="{186BFE51-EE4C-4DF8-A4FE-020BFC83301E}" type="parTrans" cxnId="{44209B4B-57AE-491E-9B30-AEB9F299B6D2}">
      <dgm:prSet/>
      <dgm:spPr/>
      <dgm:t>
        <a:bodyPr/>
        <a:lstStyle/>
        <a:p>
          <a:endParaRPr lang="en-US"/>
        </a:p>
      </dgm:t>
    </dgm:pt>
    <dgm:pt modelId="{9AC82812-9875-41E3-A09D-51C4CA065392}" type="sibTrans" cxnId="{44209B4B-57AE-491E-9B30-AEB9F299B6D2}">
      <dgm:prSet/>
      <dgm:spPr/>
      <dgm:t>
        <a:bodyPr/>
        <a:lstStyle/>
        <a:p>
          <a:endParaRPr lang="en-US"/>
        </a:p>
      </dgm:t>
    </dgm:pt>
    <dgm:pt modelId="{9EDBF23A-1703-4028-BE5E-A34061F912F0}">
      <dgm:prSet/>
      <dgm:spPr/>
      <dgm:t>
        <a:bodyPr/>
        <a:lstStyle/>
        <a:p>
          <a:r>
            <a:rPr lang="en-US" dirty="0"/>
            <a:t>DATE, TIME, DATETIME2, and DATETIMEOFFSET were introduced in 2008</a:t>
          </a:r>
        </a:p>
      </dgm:t>
    </dgm:pt>
    <dgm:pt modelId="{96D1C93D-C171-4AF3-B29E-DEE28EC4802D}" type="parTrans" cxnId="{2682C6BD-4ABF-4944-A789-028FACC33A0F}">
      <dgm:prSet/>
      <dgm:spPr/>
      <dgm:t>
        <a:bodyPr/>
        <a:lstStyle/>
        <a:p>
          <a:endParaRPr lang="en-US"/>
        </a:p>
      </dgm:t>
    </dgm:pt>
    <dgm:pt modelId="{539B6DDD-9E58-4A5D-B47C-6579E7B336B0}" type="sibTrans" cxnId="{2682C6BD-4ABF-4944-A789-028FACC33A0F}">
      <dgm:prSet/>
      <dgm:spPr/>
      <dgm:t>
        <a:bodyPr/>
        <a:lstStyle/>
        <a:p>
          <a:endParaRPr lang="en-US"/>
        </a:p>
      </dgm:t>
    </dgm:pt>
    <dgm:pt modelId="{5998F72E-D7CD-4BB4-BF8A-D20B4049DC79}">
      <dgm:prSet/>
      <dgm:spPr/>
      <dgm:t>
        <a:bodyPr/>
        <a:lstStyle/>
        <a:p>
          <a:r>
            <a:rPr lang="en-US" dirty="0"/>
            <a:t>SQL Server doesn’t allow an option for explicitly entering a date or time. </a:t>
          </a:r>
        </a:p>
      </dgm:t>
    </dgm:pt>
    <dgm:pt modelId="{A3AB1F66-2CE3-40BA-85C2-60F3DB9CDD78}" type="parTrans" cxnId="{F04602B7-6F8A-4849-B2FA-4134C9145009}">
      <dgm:prSet/>
      <dgm:spPr/>
      <dgm:t>
        <a:bodyPr/>
        <a:lstStyle/>
        <a:p>
          <a:endParaRPr lang="en-US"/>
        </a:p>
      </dgm:t>
    </dgm:pt>
    <dgm:pt modelId="{22D2ECFE-5E44-4D1C-9AA2-55FC5199B0C3}" type="sibTrans" cxnId="{F04602B7-6F8A-4849-B2FA-4134C9145009}">
      <dgm:prSet/>
      <dgm:spPr/>
      <dgm:t>
        <a:bodyPr/>
        <a:lstStyle/>
        <a:p>
          <a:endParaRPr lang="en-US"/>
        </a:p>
      </dgm:t>
    </dgm:pt>
    <dgm:pt modelId="{7D8AEE76-C07A-4187-8811-7133BACFFA5D}">
      <dgm:prSet/>
      <dgm:spPr/>
      <dgm:t>
        <a:bodyPr/>
        <a:lstStyle/>
        <a:p>
          <a:r>
            <a:rPr lang="en-US" dirty="0"/>
            <a:t>Dates and Times are entered as literal characters and implicitly converted</a:t>
          </a:r>
        </a:p>
      </dgm:t>
    </dgm:pt>
    <dgm:pt modelId="{F63B39A7-D361-40F6-84BD-AF31734A1853}" type="parTrans" cxnId="{159F1DFF-3EDF-4DF9-B9F8-85A9AA9F71E3}">
      <dgm:prSet/>
      <dgm:spPr/>
      <dgm:t>
        <a:bodyPr/>
        <a:lstStyle/>
        <a:p>
          <a:endParaRPr lang="en-US"/>
        </a:p>
      </dgm:t>
    </dgm:pt>
    <dgm:pt modelId="{74DDB53F-1E0D-4826-A0C6-AA83F03AE545}" type="sibTrans" cxnId="{159F1DFF-3EDF-4DF9-B9F8-85A9AA9F71E3}">
      <dgm:prSet/>
      <dgm:spPr/>
      <dgm:t>
        <a:bodyPr/>
        <a:lstStyle/>
        <a:p>
          <a:endParaRPr lang="en-US"/>
        </a:p>
      </dgm:t>
    </dgm:pt>
    <dgm:pt modelId="{6659BE07-FD17-49EB-8295-700EAB53C8CA}" type="pres">
      <dgm:prSet presAssocID="{CB7EA07F-1411-4D46-A2D2-CA94533D294E}" presName="linear" presStyleCnt="0">
        <dgm:presLayoutVars>
          <dgm:animLvl val="lvl"/>
          <dgm:resizeHandles val="exact"/>
        </dgm:presLayoutVars>
      </dgm:prSet>
      <dgm:spPr/>
    </dgm:pt>
    <dgm:pt modelId="{FCA700C4-EB1A-492A-AE3E-227E65D57C67}" type="pres">
      <dgm:prSet presAssocID="{13AAAA6E-127E-4C9C-9CF3-5DD21147E8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88A40D-8991-4A10-AD80-551B1B806AD2}" type="pres">
      <dgm:prSet presAssocID="{13AAAA6E-127E-4C9C-9CF3-5DD21147E8FD}" presName="childText" presStyleLbl="revTx" presStyleIdx="0" presStyleCnt="2">
        <dgm:presLayoutVars>
          <dgm:bulletEnabled val="1"/>
        </dgm:presLayoutVars>
      </dgm:prSet>
      <dgm:spPr/>
    </dgm:pt>
    <dgm:pt modelId="{E271F6DF-4248-4FD1-9ABC-54C9EDE9A854}" type="pres">
      <dgm:prSet presAssocID="{5998F72E-D7CD-4BB4-BF8A-D20B4049DC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0B2513-1EE0-4B37-BD8E-3D470981B516}" type="pres">
      <dgm:prSet presAssocID="{5998F72E-D7CD-4BB4-BF8A-D20B4049DC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4209B4B-57AE-491E-9B30-AEB9F299B6D2}" srcId="{CB7EA07F-1411-4D46-A2D2-CA94533D294E}" destId="{13AAAA6E-127E-4C9C-9CF3-5DD21147E8FD}" srcOrd="0" destOrd="0" parTransId="{186BFE51-EE4C-4DF8-A4FE-020BFC83301E}" sibTransId="{9AC82812-9875-41E3-A09D-51C4CA065392}"/>
    <dgm:cxn modelId="{1477BC57-C2ED-4BCC-BD27-4209D014FF57}" type="presOf" srcId="{13AAAA6E-127E-4C9C-9CF3-5DD21147E8FD}" destId="{FCA700C4-EB1A-492A-AE3E-227E65D57C67}" srcOrd="0" destOrd="0" presId="urn:microsoft.com/office/officeart/2005/8/layout/vList2"/>
    <dgm:cxn modelId="{E491CA99-F57F-4848-A348-3C44A4E0ABE9}" type="presOf" srcId="{9EDBF23A-1703-4028-BE5E-A34061F912F0}" destId="{A888A40D-8991-4A10-AD80-551B1B806AD2}" srcOrd="0" destOrd="0" presId="urn:microsoft.com/office/officeart/2005/8/layout/vList2"/>
    <dgm:cxn modelId="{2C81E3A6-B24D-4154-950F-47618961E3E4}" type="presOf" srcId="{7D8AEE76-C07A-4187-8811-7133BACFFA5D}" destId="{A40B2513-1EE0-4B37-BD8E-3D470981B516}" srcOrd="0" destOrd="0" presId="urn:microsoft.com/office/officeart/2005/8/layout/vList2"/>
    <dgm:cxn modelId="{F04602B7-6F8A-4849-B2FA-4134C9145009}" srcId="{CB7EA07F-1411-4D46-A2D2-CA94533D294E}" destId="{5998F72E-D7CD-4BB4-BF8A-D20B4049DC79}" srcOrd="1" destOrd="0" parTransId="{A3AB1F66-2CE3-40BA-85C2-60F3DB9CDD78}" sibTransId="{22D2ECFE-5E44-4D1C-9AA2-55FC5199B0C3}"/>
    <dgm:cxn modelId="{2682C6BD-4ABF-4944-A789-028FACC33A0F}" srcId="{13AAAA6E-127E-4C9C-9CF3-5DD21147E8FD}" destId="{9EDBF23A-1703-4028-BE5E-A34061F912F0}" srcOrd="0" destOrd="0" parTransId="{96D1C93D-C171-4AF3-B29E-DEE28EC4802D}" sibTransId="{539B6DDD-9E58-4A5D-B47C-6579E7B336B0}"/>
    <dgm:cxn modelId="{0186E9F9-599C-424A-BDE0-13793EDC39DA}" type="presOf" srcId="{CB7EA07F-1411-4D46-A2D2-CA94533D294E}" destId="{6659BE07-FD17-49EB-8295-700EAB53C8CA}" srcOrd="0" destOrd="0" presId="urn:microsoft.com/office/officeart/2005/8/layout/vList2"/>
    <dgm:cxn modelId="{C14CFEFC-CD05-46ED-805D-961D17B25157}" type="presOf" srcId="{5998F72E-D7CD-4BB4-BF8A-D20B4049DC79}" destId="{E271F6DF-4248-4FD1-9ABC-54C9EDE9A854}" srcOrd="0" destOrd="0" presId="urn:microsoft.com/office/officeart/2005/8/layout/vList2"/>
    <dgm:cxn modelId="{159F1DFF-3EDF-4DF9-B9F8-85A9AA9F71E3}" srcId="{5998F72E-D7CD-4BB4-BF8A-D20B4049DC79}" destId="{7D8AEE76-C07A-4187-8811-7133BACFFA5D}" srcOrd="0" destOrd="0" parTransId="{F63B39A7-D361-40F6-84BD-AF31734A1853}" sibTransId="{74DDB53F-1E0D-4826-A0C6-AA83F03AE545}"/>
    <dgm:cxn modelId="{912D8794-E709-4013-A57C-4BC66A9636F5}" type="presParOf" srcId="{6659BE07-FD17-49EB-8295-700EAB53C8CA}" destId="{FCA700C4-EB1A-492A-AE3E-227E65D57C67}" srcOrd="0" destOrd="0" presId="urn:microsoft.com/office/officeart/2005/8/layout/vList2"/>
    <dgm:cxn modelId="{84C980A0-7A69-474D-B9A5-0D9A18FB24DB}" type="presParOf" srcId="{6659BE07-FD17-49EB-8295-700EAB53C8CA}" destId="{A888A40D-8991-4A10-AD80-551B1B806AD2}" srcOrd="1" destOrd="0" presId="urn:microsoft.com/office/officeart/2005/8/layout/vList2"/>
    <dgm:cxn modelId="{2D2C1A63-10EA-48D4-AB98-66D66D79D4EE}" type="presParOf" srcId="{6659BE07-FD17-49EB-8295-700EAB53C8CA}" destId="{E271F6DF-4248-4FD1-9ABC-54C9EDE9A854}" srcOrd="2" destOrd="0" presId="urn:microsoft.com/office/officeart/2005/8/layout/vList2"/>
    <dgm:cxn modelId="{4DC1A65E-547B-4716-9013-CA2A871F8988}" type="presParOf" srcId="{6659BE07-FD17-49EB-8295-700EAB53C8CA}" destId="{A40B2513-1EE0-4B37-BD8E-3D470981B5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F81876-FB7F-468D-8608-2EC1B969EF32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3858FDF-EE00-4D0F-8EF3-DEC794AB677A}">
      <dgm:prSet custT="1"/>
      <dgm:spPr/>
      <dgm:t>
        <a:bodyPr/>
        <a:lstStyle/>
        <a:p>
          <a:r>
            <a:rPr lang="en-US" sz="3200" dirty="0"/>
            <a:t>DATETIME, SMALLDATETIME, DATETIME2, and DATETIMEOFFSET include both date and time data</a:t>
          </a:r>
        </a:p>
      </dgm:t>
    </dgm:pt>
    <dgm:pt modelId="{C9EA35C5-3DA1-42B0-94AE-1AA8A38F44CD}" type="parTrans" cxnId="{13FFA01B-8489-461C-B495-098CF2280C36}">
      <dgm:prSet/>
      <dgm:spPr/>
      <dgm:t>
        <a:bodyPr/>
        <a:lstStyle/>
        <a:p>
          <a:endParaRPr lang="en-US"/>
        </a:p>
      </dgm:t>
    </dgm:pt>
    <dgm:pt modelId="{777AE62B-9DB7-483A-B421-09A4F0C813C5}" type="sibTrans" cxnId="{13FFA01B-8489-461C-B495-098CF2280C36}">
      <dgm:prSet/>
      <dgm:spPr/>
      <dgm:t>
        <a:bodyPr/>
        <a:lstStyle/>
        <a:p>
          <a:endParaRPr lang="en-US"/>
        </a:p>
      </dgm:t>
    </dgm:pt>
    <dgm:pt modelId="{4CCB5BD4-92BC-46E9-9F9C-D6DE22360DCE}">
      <dgm:prSet custT="1"/>
      <dgm:spPr/>
      <dgm:t>
        <a:bodyPr/>
        <a:lstStyle/>
        <a:p>
          <a:r>
            <a:rPr lang="en-US" sz="2400" dirty="0"/>
            <a:t>If only date is specified, time set to midnight (all zeroes)</a:t>
          </a:r>
        </a:p>
      </dgm:t>
    </dgm:pt>
    <dgm:pt modelId="{F16E9172-3789-44F2-84A1-9E9ABE673135}" type="parTrans" cxnId="{EABC710E-E111-44D3-9798-33FDCB549BC4}">
      <dgm:prSet/>
      <dgm:spPr/>
      <dgm:t>
        <a:bodyPr/>
        <a:lstStyle/>
        <a:p>
          <a:endParaRPr lang="en-US"/>
        </a:p>
      </dgm:t>
    </dgm:pt>
    <dgm:pt modelId="{A1201594-FFF7-421D-B0DC-6FD6FAAC5076}" type="sibTrans" cxnId="{EABC710E-E111-44D3-9798-33FDCB549BC4}">
      <dgm:prSet/>
      <dgm:spPr/>
      <dgm:t>
        <a:bodyPr/>
        <a:lstStyle/>
        <a:p>
          <a:endParaRPr lang="en-US"/>
        </a:p>
      </dgm:t>
    </dgm:pt>
    <dgm:pt modelId="{1E0C6325-EA61-4F16-A2AE-28D40C3AAC6D}">
      <dgm:prSet custT="1"/>
      <dgm:spPr/>
      <dgm:t>
        <a:bodyPr/>
        <a:lstStyle/>
        <a:p>
          <a:r>
            <a:rPr lang="en-US" sz="2400" dirty="0"/>
            <a:t>If only time is specified, date set to base date (January 1, 1900)</a:t>
          </a:r>
        </a:p>
      </dgm:t>
    </dgm:pt>
    <dgm:pt modelId="{BE613346-7FC4-4806-9F81-E84B1DB35351}" type="parTrans" cxnId="{0F43685C-6511-4D40-8311-FB5672895EC6}">
      <dgm:prSet/>
      <dgm:spPr/>
      <dgm:t>
        <a:bodyPr/>
        <a:lstStyle/>
        <a:p>
          <a:endParaRPr lang="en-US"/>
        </a:p>
      </dgm:t>
    </dgm:pt>
    <dgm:pt modelId="{656FF1B9-4291-455E-82D8-23665C968607}" type="sibTrans" cxnId="{0F43685C-6511-4D40-8311-FB5672895EC6}">
      <dgm:prSet/>
      <dgm:spPr/>
      <dgm:t>
        <a:bodyPr/>
        <a:lstStyle/>
        <a:p>
          <a:endParaRPr lang="en-US"/>
        </a:p>
      </dgm:t>
    </dgm:pt>
    <dgm:pt modelId="{31689FD6-B423-4EA5-95D1-ED16ACD909EE}" type="pres">
      <dgm:prSet presAssocID="{04F81876-FB7F-468D-8608-2EC1B969EF32}" presName="linear" presStyleCnt="0">
        <dgm:presLayoutVars>
          <dgm:animLvl val="lvl"/>
          <dgm:resizeHandles val="exact"/>
        </dgm:presLayoutVars>
      </dgm:prSet>
      <dgm:spPr/>
    </dgm:pt>
    <dgm:pt modelId="{8932C5B8-B72D-4505-B9F3-183ED8C4B8AF}" type="pres">
      <dgm:prSet presAssocID="{13858FDF-EE00-4D0F-8EF3-DEC794AB677A}" presName="parentText" presStyleLbl="node1" presStyleIdx="0" presStyleCnt="1" custLinFactNeighborY="-61320">
        <dgm:presLayoutVars>
          <dgm:chMax val="0"/>
          <dgm:bulletEnabled val="1"/>
        </dgm:presLayoutVars>
      </dgm:prSet>
      <dgm:spPr/>
    </dgm:pt>
    <dgm:pt modelId="{92999E91-96FD-4772-9240-EE9E9D2BD00C}" type="pres">
      <dgm:prSet presAssocID="{13858FDF-EE00-4D0F-8EF3-DEC794AB677A}" presName="childText" presStyleLbl="revTx" presStyleIdx="0" presStyleCnt="1" custLinFactNeighborY="-45408">
        <dgm:presLayoutVars>
          <dgm:bulletEnabled val="1"/>
        </dgm:presLayoutVars>
      </dgm:prSet>
      <dgm:spPr/>
    </dgm:pt>
  </dgm:ptLst>
  <dgm:cxnLst>
    <dgm:cxn modelId="{EABC710E-E111-44D3-9798-33FDCB549BC4}" srcId="{13858FDF-EE00-4D0F-8EF3-DEC794AB677A}" destId="{4CCB5BD4-92BC-46E9-9F9C-D6DE22360DCE}" srcOrd="0" destOrd="0" parTransId="{F16E9172-3789-44F2-84A1-9E9ABE673135}" sibTransId="{A1201594-FFF7-421D-B0DC-6FD6FAAC5076}"/>
    <dgm:cxn modelId="{13FFA01B-8489-461C-B495-098CF2280C36}" srcId="{04F81876-FB7F-468D-8608-2EC1B969EF32}" destId="{13858FDF-EE00-4D0F-8EF3-DEC794AB677A}" srcOrd="0" destOrd="0" parTransId="{C9EA35C5-3DA1-42B0-94AE-1AA8A38F44CD}" sibTransId="{777AE62B-9DB7-483A-B421-09A4F0C813C5}"/>
    <dgm:cxn modelId="{0F43685C-6511-4D40-8311-FB5672895EC6}" srcId="{13858FDF-EE00-4D0F-8EF3-DEC794AB677A}" destId="{1E0C6325-EA61-4F16-A2AE-28D40C3AAC6D}" srcOrd="1" destOrd="0" parTransId="{BE613346-7FC4-4806-9F81-E84B1DB35351}" sibTransId="{656FF1B9-4291-455E-82D8-23665C968607}"/>
    <dgm:cxn modelId="{0DCF9450-E490-4514-B913-3288211AD8A6}" type="presOf" srcId="{13858FDF-EE00-4D0F-8EF3-DEC794AB677A}" destId="{8932C5B8-B72D-4505-B9F3-183ED8C4B8AF}" srcOrd="0" destOrd="0" presId="urn:microsoft.com/office/officeart/2005/8/layout/vList2"/>
    <dgm:cxn modelId="{AD268B95-F5C6-4AD3-8CF7-ACFBD12D1218}" type="presOf" srcId="{04F81876-FB7F-468D-8608-2EC1B969EF32}" destId="{31689FD6-B423-4EA5-95D1-ED16ACD909EE}" srcOrd="0" destOrd="0" presId="urn:microsoft.com/office/officeart/2005/8/layout/vList2"/>
    <dgm:cxn modelId="{D16D92C4-9CCF-411F-8C6F-9C1F615D6B54}" type="presOf" srcId="{1E0C6325-EA61-4F16-A2AE-28D40C3AAC6D}" destId="{92999E91-96FD-4772-9240-EE9E9D2BD00C}" srcOrd="0" destOrd="1" presId="urn:microsoft.com/office/officeart/2005/8/layout/vList2"/>
    <dgm:cxn modelId="{E4CD2BDB-4D7C-40EC-AC96-3156E51EEA2F}" type="presOf" srcId="{4CCB5BD4-92BC-46E9-9F9C-D6DE22360DCE}" destId="{92999E91-96FD-4772-9240-EE9E9D2BD00C}" srcOrd="0" destOrd="0" presId="urn:microsoft.com/office/officeart/2005/8/layout/vList2"/>
    <dgm:cxn modelId="{4A404733-5D77-485E-A425-BB3A60E9AABA}" type="presParOf" srcId="{31689FD6-B423-4EA5-95D1-ED16ACD909EE}" destId="{8932C5B8-B72D-4505-B9F3-183ED8C4B8AF}" srcOrd="0" destOrd="0" presId="urn:microsoft.com/office/officeart/2005/8/layout/vList2"/>
    <dgm:cxn modelId="{B9615146-3CF0-43C6-A0D8-E5619CED6F34}" type="presParOf" srcId="{31689FD6-B423-4EA5-95D1-ED16ACD909EE}" destId="{92999E91-96FD-4772-9240-EE9E9D2BD0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6A03-D543-4769-8900-F3BF21FC4FD8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60456F1-CAA6-49C6-B1BF-46FC3289925A}">
      <dgm:prSet custT="1"/>
      <dgm:spPr/>
      <dgm:t>
        <a:bodyPr/>
        <a:lstStyle/>
        <a:p>
          <a:r>
            <a:rPr lang="en-US" sz="2400" dirty="0"/>
            <a:t>Data type precedence determines the data type to convert when different types are combined. </a:t>
          </a:r>
        </a:p>
      </dgm:t>
    </dgm:pt>
    <dgm:pt modelId="{8DE340D2-31D2-4883-9F98-5ADB163AF66D}" type="parTrans" cxnId="{B2CEF6E7-56AF-4E29-BB45-90CD8A461B36}">
      <dgm:prSet/>
      <dgm:spPr/>
      <dgm:t>
        <a:bodyPr/>
        <a:lstStyle/>
        <a:p>
          <a:endParaRPr lang="en-US"/>
        </a:p>
      </dgm:t>
    </dgm:pt>
    <dgm:pt modelId="{A09B4ADF-E622-4913-845E-23BC31EA3636}" type="sibTrans" cxnId="{B2CEF6E7-56AF-4E29-BB45-90CD8A461B36}">
      <dgm:prSet/>
      <dgm:spPr/>
      <dgm:t>
        <a:bodyPr/>
        <a:lstStyle/>
        <a:p>
          <a:endParaRPr lang="en-US"/>
        </a:p>
      </dgm:t>
    </dgm:pt>
    <dgm:pt modelId="{AA2B87F4-D7F7-435D-A0AF-5B32CA5A69AE}">
      <dgm:prSet custT="1"/>
      <dgm:spPr/>
      <dgm:t>
        <a:bodyPr/>
        <a:lstStyle/>
        <a:p>
          <a:r>
            <a:rPr lang="en-US" sz="2400" dirty="0"/>
            <a:t>Data types with a lower precedence can be implicitly converted to a data type with a  higher precedence.</a:t>
          </a:r>
        </a:p>
      </dgm:t>
    </dgm:pt>
    <dgm:pt modelId="{51211595-01B4-445C-A035-07EEFF24A56E}" type="parTrans" cxnId="{6B74AE44-57A7-42F9-A18C-00613555F5E3}">
      <dgm:prSet/>
      <dgm:spPr/>
      <dgm:t>
        <a:bodyPr/>
        <a:lstStyle/>
        <a:p>
          <a:endParaRPr lang="en-US"/>
        </a:p>
      </dgm:t>
    </dgm:pt>
    <dgm:pt modelId="{CF640CB0-2AB7-4CA8-850B-D8F54C8E51EF}" type="sibTrans" cxnId="{6B74AE44-57A7-42F9-A18C-00613555F5E3}">
      <dgm:prSet/>
      <dgm:spPr/>
      <dgm:t>
        <a:bodyPr/>
        <a:lstStyle/>
        <a:p>
          <a:endParaRPr lang="en-US"/>
        </a:p>
      </dgm:t>
    </dgm:pt>
    <dgm:pt modelId="{5E0D5B7D-A9F1-4AE4-A1DB-5C7AD1D3F9C9}">
      <dgm:prSet custT="1"/>
      <dgm:spPr/>
      <dgm:t>
        <a:bodyPr/>
        <a:lstStyle/>
        <a:p>
          <a:r>
            <a:rPr lang="en-US" sz="2400" dirty="0"/>
            <a:t>The CAST or CONVERT function must be used to explicitly convert from a higher precedence to a lower one.</a:t>
          </a:r>
        </a:p>
      </dgm:t>
    </dgm:pt>
    <dgm:pt modelId="{BF21F7DD-BC65-4798-8233-7B4B2304ADFB}" type="parTrans" cxnId="{C53DF8BA-4D81-4F41-9525-FAE72C85E87E}">
      <dgm:prSet/>
      <dgm:spPr/>
      <dgm:t>
        <a:bodyPr/>
        <a:lstStyle/>
        <a:p>
          <a:endParaRPr lang="en-US"/>
        </a:p>
      </dgm:t>
    </dgm:pt>
    <dgm:pt modelId="{0AC6CADC-80C5-4EB5-B271-7D78F9625E35}" type="sibTrans" cxnId="{C53DF8BA-4D81-4F41-9525-FAE72C85E87E}">
      <dgm:prSet/>
      <dgm:spPr/>
      <dgm:t>
        <a:bodyPr/>
        <a:lstStyle/>
        <a:p>
          <a:endParaRPr lang="en-US"/>
        </a:p>
      </dgm:t>
    </dgm:pt>
    <dgm:pt modelId="{BCEB4CCF-F751-43F3-9E0D-9E83C7B35058}" type="pres">
      <dgm:prSet presAssocID="{32F26A03-D543-4769-8900-F3BF21FC4FD8}" presName="diagram" presStyleCnt="0">
        <dgm:presLayoutVars>
          <dgm:dir/>
          <dgm:resizeHandles val="exact"/>
        </dgm:presLayoutVars>
      </dgm:prSet>
      <dgm:spPr/>
    </dgm:pt>
    <dgm:pt modelId="{187824DB-6D61-4542-A699-453E40343D84}" type="pres">
      <dgm:prSet presAssocID="{260456F1-CAA6-49C6-B1BF-46FC3289925A}" presName="node" presStyleLbl="node1" presStyleIdx="0" presStyleCnt="3">
        <dgm:presLayoutVars>
          <dgm:bulletEnabled val="1"/>
        </dgm:presLayoutVars>
      </dgm:prSet>
      <dgm:spPr/>
    </dgm:pt>
    <dgm:pt modelId="{EA5E0E5F-3651-4D0B-820D-4602856E4996}" type="pres">
      <dgm:prSet presAssocID="{A09B4ADF-E622-4913-845E-23BC31EA3636}" presName="sibTrans" presStyleCnt="0"/>
      <dgm:spPr/>
    </dgm:pt>
    <dgm:pt modelId="{C267E7C6-A2BA-4716-B2BE-75E6F63C0D88}" type="pres">
      <dgm:prSet presAssocID="{AA2B87F4-D7F7-435D-A0AF-5B32CA5A69AE}" presName="node" presStyleLbl="node1" presStyleIdx="1" presStyleCnt="3">
        <dgm:presLayoutVars>
          <dgm:bulletEnabled val="1"/>
        </dgm:presLayoutVars>
      </dgm:prSet>
      <dgm:spPr/>
    </dgm:pt>
    <dgm:pt modelId="{9A0B506B-3F10-4693-9509-8AFDF363EF9C}" type="pres">
      <dgm:prSet presAssocID="{CF640CB0-2AB7-4CA8-850B-D8F54C8E51EF}" presName="sibTrans" presStyleCnt="0"/>
      <dgm:spPr/>
    </dgm:pt>
    <dgm:pt modelId="{46CEE1C7-C872-4147-991B-C4691C24F1AF}" type="pres">
      <dgm:prSet presAssocID="{5E0D5B7D-A9F1-4AE4-A1DB-5C7AD1D3F9C9}" presName="node" presStyleLbl="node1" presStyleIdx="2" presStyleCnt="3">
        <dgm:presLayoutVars>
          <dgm:bulletEnabled val="1"/>
        </dgm:presLayoutVars>
      </dgm:prSet>
      <dgm:spPr/>
    </dgm:pt>
  </dgm:ptLst>
  <dgm:cxnLst>
    <dgm:cxn modelId="{6B74AE44-57A7-42F9-A18C-00613555F5E3}" srcId="{32F26A03-D543-4769-8900-F3BF21FC4FD8}" destId="{AA2B87F4-D7F7-435D-A0AF-5B32CA5A69AE}" srcOrd="1" destOrd="0" parTransId="{51211595-01B4-445C-A035-07EEFF24A56E}" sibTransId="{CF640CB0-2AB7-4CA8-850B-D8F54C8E51EF}"/>
    <dgm:cxn modelId="{B57C3D9D-99BA-4942-A8FC-7193D4A857AC}" type="presOf" srcId="{5E0D5B7D-A9F1-4AE4-A1DB-5C7AD1D3F9C9}" destId="{46CEE1C7-C872-4147-991B-C4691C24F1AF}" srcOrd="0" destOrd="0" presId="urn:microsoft.com/office/officeart/2005/8/layout/default"/>
    <dgm:cxn modelId="{5FA89AA8-8CE9-4B97-B443-57092668FAC8}" type="presOf" srcId="{32F26A03-D543-4769-8900-F3BF21FC4FD8}" destId="{BCEB4CCF-F751-43F3-9E0D-9E83C7B35058}" srcOrd="0" destOrd="0" presId="urn:microsoft.com/office/officeart/2005/8/layout/default"/>
    <dgm:cxn modelId="{7C61F7B7-3201-4E53-BACA-5D0D65DC59F3}" type="presOf" srcId="{AA2B87F4-D7F7-435D-A0AF-5B32CA5A69AE}" destId="{C267E7C6-A2BA-4716-B2BE-75E6F63C0D88}" srcOrd="0" destOrd="0" presId="urn:microsoft.com/office/officeart/2005/8/layout/default"/>
    <dgm:cxn modelId="{C53DF8BA-4D81-4F41-9525-FAE72C85E87E}" srcId="{32F26A03-D543-4769-8900-F3BF21FC4FD8}" destId="{5E0D5B7D-A9F1-4AE4-A1DB-5C7AD1D3F9C9}" srcOrd="2" destOrd="0" parTransId="{BF21F7DD-BC65-4798-8233-7B4B2304ADFB}" sibTransId="{0AC6CADC-80C5-4EB5-B271-7D78F9625E35}"/>
    <dgm:cxn modelId="{DA637BE4-931E-4FE6-BD5D-47E85C234AF7}" type="presOf" srcId="{260456F1-CAA6-49C6-B1BF-46FC3289925A}" destId="{187824DB-6D61-4542-A699-453E40343D84}" srcOrd="0" destOrd="0" presId="urn:microsoft.com/office/officeart/2005/8/layout/default"/>
    <dgm:cxn modelId="{B2CEF6E7-56AF-4E29-BB45-90CD8A461B36}" srcId="{32F26A03-D543-4769-8900-F3BF21FC4FD8}" destId="{260456F1-CAA6-49C6-B1BF-46FC3289925A}" srcOrd="0" destOrd="0" parTransId="{8DE340D2-31D2-4883-9F98-5ADB163AF66D}" sibTransId="{A09B4ADF-E622-4913-845E-23BC31EA3636}"/>
    <dgm:cxn modelId="{E3C5A524-B6E4-4985-B4CE-8C16E3228E0F}" type="presParOf" srcId="{BCEB4CCF-F751-43F3-9E0D-9E83C7B35058}" destId="{187824DB-6D61-4542-A699-453E40343D84}" srcOrd="0" destOrd="0" presId="urn:microsoft.com/office/officeart/2005/8/layout/default"/>
    <dgm:cxn modelId="{2AF44C5A-AEE6-4E83-B7F1-6FC567B097C8}" type="presParOf" srcId="{BCEB4CCF-F751-43F3-9E0D-9E83C7B35058}" destId="{EA5E0E5F-3651-4D0B-820D-4602856E4996}" srcOrd="1" destOrd="0" presId="urn:microsoft.com/office/officeart/2005/8/layout/default"/>
    <dgm:cxn modelId="{50FEAD15-4627-4689-B14D-57FE313D65AC}" type="presParOf" srcId="{BCEB4CCF-F751-43F3-9E0D-9E83C7B35058}" destId="{C267E7C6-A2BA-4716-B2BE-75E6F63C0D88}" srcOrd="2" destOrd="0" presId="urn:microsoft.com/office/officeart/2005/8/layout/default"/>
    <dgm:cxn modelId="{4FAD5434-BEAF-4048-A508-D4986C8BAB2D}" type="presParOf" srcId="{BCEB4CCF-F751-43F3-9E0D-9E83C7B35058}" destId="{9A0B506B-3F10-4693-9509-8AFDF363EF9C}" srcOrd="3" destOrd="0" presId="urn:microsoft.com/office/officeart/2005/8/layout/default"/>
    <dgm:cxn modelId="{898E7D48-F5BF-4EB3-A972-ACC8D1E5CC1B}" type="presParOf" srcId="{BCEB4CCF-F751-43F3-9E0D-9E83C7B35058}" destId="{46CEE1C7-C872-4147-991B-C4691C24F1A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are Data Types?</a:t>
          </a:r>
        </a:p>
      </dsp:txBody>
      <dsp:txXfrm>
        <a:off x="39980" y="39980"/>
        <a:ext cx="10313464" cy="739040"/>
      </dsp:txXfrm>
    </dsp:sp>
    <dsp:sp modelId="{41F0609D-D4D5-474A-9EF9-9FFB759D98D5}">
      <dsp:nvSpPr>
        <dsp:cNvPr id="0" name=""/>
        <dsp:cNvSpPr/>
      </dsp:nvSpPr>
      <dsp:spPr>
        <a:xfrm>
          <a:off x="0" y="87740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importance of Data Types</a:t>
          </a:r>
          <a:endParaRPr lang="en-US" sz="3200" kern="1200" dirty="0"/>
        </a:p>
      </dsp:txBody>
      <dsp:txXfrm>
        <a:off x="39980" y="917382"/>
        <a:ext cx="10313464" cy="739040"/>
      </dsp:txXfrm>
    </dsp:sp>
    <dsp:sp modelId="{C47E409A-0309-4FA2-8E5B-B840F10F0D78}">
      <dsp:nvSpPr>
        <dsp:cNvPr id="0" name=""/>
        <dsp:cNvSpPr/>
      </dsp:nvSpPr>
      <dsp:spPr>
        <a:xfrm>
          <a:off x="0" y="173672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Character Data Types</a:t>
          </a:r>
          <a:endParaRPr lang="en-US" sz="3200" kern="1200" dirty="0"/>
        </a:p>
      </dsp:txBody>
      <dsp:txXfrm>
        <a:off x="39980" y="1776702"/>
        <a:ext cx="10313464" cy="739040"/>
      </dsp:txXfrm>
    </dsp:sp>
    <dsp:sp modelId="{58FB36AC-BE79-4DF1-971C-A1C68BB9D32C}">
      <dsp:nvSpPr>
        <dsp:cNvPr id="0" name=""/>
        <dsp:cNvSpPr/>
      </dsp:nvSpPr>
      <dsp:spPr>
        <a:xfrm>
          <a:off x="0" y="259604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Integer Data Types</a:t>
          </a:r>
          <a:endParaRPr lang="en-US" sz="3200" kern="1200" dirty="0"/>
        </a:p>
      </dsp:txBody>
      <dsp:txXfrm>
        <a:off x="39980" y="2636022"/>
        <a:ext cx="10313464" cy="739040"/>
      </dsp:txXfrm>
    </dsp:sp>
    <dsp:sp modelId="{FA6F270D-02A8-4A10-8B8F-CC9C8E016BAD}">
      <dsp:nvSpPr>
        <dsp:cNvPr id="0" name=""/>
        <dsp:cNvSpPr/>
      </dsp:nvSpPr>
      <dsp:spPr>
        <a:xfrm>
          <a:off x="0" y="345536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and Time Data Types</a:t>
          </a:r>
          <a:endParaRPr lang="en-US" sz="3200" kern="1200" dirty="0"/>
        </a:p>
      </dsp:txBody>
      <dsp:txXfrm>
        <a:off x="39980" y="3495342"/>
        <a:ext cx="10313464" cy="739040"/>
      </dsp:txXfrm>
    </dsp:sp>
    <dsp:sp modelId="{EADADD38-4FD3-437F-A40D-405A10BF93BE}">
      <dsp:nvSpPr>
        <dsp:cNvPr id="0" name=""/>
        <dsp:cNvSpPr/>
      </dsp:nvSpPr>
      <dsp:spPr>
        <a:xfrm>
          <a:off x="0" y="4314682"/>
          <a:ext cx="10393424" cy="81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Type Conversion</a:t>
          </a:r>
          <a:endParaRPr lang="en-US" sz="3200" kern="1200" dirty="0"/>
        </a:p>
      </dsp:txBody>
      <dsp:txXfrm>
        <a:off x="39980" y="4354662"/>
        <a:ext cx="10313464" cy="73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700C4-EB1A-492A-AE3E-227E65D57C67}">
      <dsp:nvSpPr>
        <dsp:cNvPr id="0" name=""/>
        <dsp:cNvSpPr/>
      </dsp:nvSpPr>
      <dsp:spPr>
        <a:xfrm>
          <a:off x="0" y="63363"/>
          <a:ext cx="10229850" cy="1558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Older version of SQL Server supported only DATETIME and SMALLDATETIME</a:t>
          </a:r>
        </a:p>
      </dsp:txBody>
      <dsp:txXfrm>
        <a:off x="76077" y="139440"/>
        <a:ext cx="10077696" cy="1406285"/>
      </dsp:txXfrm>
    </dsp:sp>
    <dsp:sp modelId="{A888A40D-8991-4A10-AD80-551B1B806AD2}">
      <dsp:nvSpPr>
        <dsp:cNvPr id="0" name=""/>
        <dsp:cNvSpPr/>
      </dsp:nvSpPr>
      <dsp:spPr>
        <a:xfrm>
          <a:off x="0" y="1621803"/>
          <a:ext cx="1022985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79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DATE, TIME, DATETIME2, and DATETIMEOFFSET were introduced in 2008</a:t>
          </a:r>
        </a:p>
      </dsp:txBody>
      <dsp:txXfrm>
        <a:off x="0" y="1621803"/>
        <a:ext cx="10229850" cy="950130"/>
      </dsp:txXfrm>
    </dsp:sp>
    <dsp:sp modelId="{E271F6DF-4248-4FD1-9ABC-54C9EDE9A854}">
      <dsp:nvSpPr>
        <dsp:cNvPr id="0" name=""/>
        <dsp:cNvSpPr/>
      </dsp:nvSpPr>
      <dsp:spPr>
        <a:xfrm>
          <a:off x="0" y="2571933"/>
          <a:ext cx="10229850" cy="1558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SQL Server doesn’t allow an option for explicitly entering a date or time. </a:t>
          </a:r>
        </a:p>
      </dsp:txBody>
      <dsp:txXfrm>
        <a:off x="76077" y="2648010"/>
        <a:ext cx="10077696" cy="1406285"/>
      </dsp:txXfrm>
    </dsp:sp>
    <dsp:sp modelId="{A40B2513-1EE0-4B37-BD8E-3D470981B516}">
      <dsp:nvSpPr>
        <dsp:cNvPr id="0" name=""/>
        <dsp:cNvSpPr/>
      </dsp:nvSpPr>
      <dsp:spPr>
        <a:xfrm>
          <a:off x="0" y="4130373"/>
          <a:ext cx="1022985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79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Dates and Times are entered as literal characters and implicitly converted</a:t>
          </a:r>
        </a:p>
      </dsp:txBody>
      <dsp:txXfrm>
        <a:off x="0" y="4130373"/>
        <a:ext cx="10229850" cy="950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2C5B8-B72D-4505-B9F3-183ED8C4B8AF}">
      <dsp:nvSpPr>
        <dsp:cNvPr id="0" name=""/>
        <dsp:cNvSpPr/>
      </dsp:nvSpPr>
      <dsp:spPr>
        <a:xfrm>
          <a:off x="0" y="127339"/>
          <a:ext cx="9809358" cy="1368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DATETIME, SMALLDATETIME, DATETIME2, and DATETIMEOFFSET include both date and time data</a:t>
          </a:r>
        </a:p>
      </dsp:txBody>
      <dsp:txXfrm>
        <a:off x="66824" y="194163"/>
        <a:ext cx="9675710" cy="1235252"/>
      </dsp:txXfrm>
    </dsp:sp>
    <dsp:sp modelId="{92999E91-96FD-4772-9240-EE9E9D2BD00C}">
      <dsp:nvSpPr>
        <dsp:cNvPr id="0" name=""/>
        <dsp:cNvSpPr/>
      </dsp:nvSpPr>
      <dsp:spPr>
        <a:xfrm>
          <a:off x="0" y="1534697"/>
          <a:ext cx="980935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44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If only date is specified, time set to midnight (all zeroes)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If only time is specified, date set to base date (January 1, 1900)</a:t>
          </a:r>
        </a:p>
      </dsp:txBody>
      <dsp:txXfrm>
        <a:off x="0" y="1534697"/>
        <a:ext cx="9809358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24DB-6D61-4542-A699-453E40343D84}">
      <dsp:nvSpPr>
        <dsp:cNvPr id="0" name=""/>
        <dsp:cNvSpPr/>
      </dsp:nvSpPr>
      <dsp:spPr>
        <a:xfrm>
          <a:off x="0" y="792980"/>
          <a:ext cx="3597489" cy="2158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type precedence determines the data type to convert when different types are combined. </a:t>
          </a:r>
        </a:p>
      </dsp:txBody>
      <dsp:txXfrm>
        <a:off x="0" y="792980"/>
        <a:ext cx="3597489" cy="2158493"/>
      </dsp:txXfrm>
    </dsp:sp>
    <dsp:sp modelId="{C267E7C6-A2BA-4716-B2BE-75E6F63C0D88}">
      <dsp:nvSpPr>
        <dsp:cNvPr id="0" name=""/>
        <dsp:cNvSpPr/>
      </dsp:nvSpPr>
      <dsp:spPr>
        <a:xfrm>
          <a:off x="3957238" y="792980"/>
          <a:ext cx="3597489" cy="2158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types with a lower precedence can be implicitly converted to a data type with a  higher precedence.</a:t>
          </a:r>
        </a:p>
      </dsp:txBody>
      <dsp:txXfrm>
        <a:off x="3957238" y="792980"/>
        <a:ext cx="3597489" cy="2158493"/>
      </dsp:txXfrm>
    </dsp:sp>
    <dsp:sp modelId="{46CEE1C7-C872-4147-991B-C4691C24F1AF}">
      <dsp:nvSpPr>
        <dsp:cNvPr id="0" name=""/>
        <dsp:cNvSpPr/>
      </dsp:nvSpPr>
      <dsp:spPr>
        <a:xfrm>
          <a:off x="7914476" y="792980"/>
          <a:ext cx="3597489" cy="2158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CAST or CONVERT function must be used to explicitly convert from a higher precedence to a lower one.</a:t>
          </a:r>
        </a:p>
      </dsp:txBody>
      <dsp:txXfrm>
        <a:off x="7914476" y="792980"/>
        <a:ext cx="3597489" cy="2158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601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732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1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2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53332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6760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Working with Data Types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74" y="4169153"/>
            <a:ext cx="3913536" cy="17928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b="1" dirty="0"/>
              <a:t>Working with</a:t>
            </a:r>
            <a:br>
              <a:rPr lang="en-US" sz="4000" b="1" dirty="0"/>
            </a:br>
            <a:r>
              <a:rPr lang="en-US" sz="4000" b="1" dirty="0"/>
              <a:t>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A7B8B-8380-4974-8CE0-4EDE9349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19744"/>
              </p:ext>
            </p:extLst>
          </p:nvPr>
        </p:nvGraphicFramePr>
        <p:xfrm>
          <a:off x="726976" y="1116349"/>
          <a:ext cx="10485808" cy="498571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65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7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Range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 (bytes)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tinyint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0 to 255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smallint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-32,768 to 32,767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2^31 (-2,147,483,648) to 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2^31-1 (2,147,483,647)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Bigint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-2^63 - 2^63-1 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(+/- 9 quintillion)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bit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1, 0 or NULL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103E73DE-8FFC-4254-80E0-2D4EAE094306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Integer Data Types</a:t>
            </a:r>
          </a:p>
        </p:txBody>
      </p:sp>
    </p:spTree>
    <p:extLst>
      <p:ext uri="{BB962C8B-B14F-4D97-AF65-F5344CB8AC3E}">
        <p14:creationId xmlns:p14="http://schemas.microsoft.com/office/powerpoint/2010/main" val="15697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8A6E9-3D1B-48BE-A735-9DB0E89E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80" y="1116349"/>
            <a:ext cx="9012839" cy="5038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C969D25-452C-43E2-9149-93E1EB11EC30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Integer Data Types Example</a:t>
            </a:r>
          </a:p>
        </p:txBody>
      </p:sp>
    </p:spTree>
    <p:extLst>
      <p:ext uri="{BB962C8B-B14F-4D97-AF65-F5344CB8AC3E}">
        <p14:creationId xmlns:p14="http://schemas.microsoft.com/office/powerpoint/2010/main" val="416820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E78184-F73D-4506-86A9-358B9983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95666"/>
              </p:ext>
            </p:extLst>
          </p:nvPr>
        </p:nvGraphicFramePr>
        <p:xfrm>
          <a:off x="243694" y="1486746"/>
          <a:ext cx="11735542" cy="41627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96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6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28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Range</a:t>
                      </a:r>
                      <a:endParaRPr lang="en-US" sz="28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 (bytes)</a:t>
                      </a:r>
                      <a:endParaRPr lang="en-US" sz="28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decimal/numeric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10^38 +1 through 10^38 – 1 </a:t>
                      </a:r>
                    </a:p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when maximum precision is used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5-17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money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-922,337,203,685,477.5808 to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922,337,203,685,477.5807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smallmoney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- 214,748.3648 to 214,748.3647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float /real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Approximate data type for floatin</a:t>
                      </a:r>
                      <a:r>
                        <a:rPr lang="en-US" sz="2800" kern="1200" baseline="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g point numeric data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4-8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87" marR="8988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C66A85E7-DF8D-49BB-BA06-4885247F9B70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Additional Number Data Types</a:t>
            </a:r>
          </a:p>
        </p:txBody>
      </p:sp>
    </p:spTree>
    <p:extLst>
      <p:ext uri="{BB962C8B-B14F-4D97-AF65-F5344CB8AC3E}">
        <p14:creationId xmlns:p14="http://schemas.microsoft.com/office/powerpoint/2010/main" val="14566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Date and Time Data Types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7F20000-C98C-42CA-9DA0-63862DB45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404993"/>
              </p:ext>
            </p:extLst>
          </p:nvPr>
        </p:nvGraphicFramePr>
        <p:xfrm>
          <a:off x="474326" y="1401361"/>
          <a:ext cx="11243347" cy="40552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43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9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 (bytes)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 Range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Accuracy</a:t>
                      </a:r>
                      <a:endParaRPr lang="en-US" sz="20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9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1753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3-1/3 milliseconds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SMALLDATETIME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1900 to June 6, 2079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 minute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5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DATETIME2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6 to 8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6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 day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TIME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 to 5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7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DATETIMEOFFSET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 to 10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January 1, 0001 to December 31, 9999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100 nanoseconds</a:t>
                      </a:r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86" marR="89886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38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85FC34-3246-4012-AF7A-AB490B842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858727"/>
              </p:ext>
            </p:extLst>
          </p:nvPr>
        </p:nvGraphicFramePr>
        <p:xfrm>
          <a:off x="981075" y="990600"/>
          <a:ext cx="10229850" cy="514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DD63FE39-1D4A-4615-942F-1CDD005EB14B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Date and Time Data Types</a:t>
            </a:r>
          </a:p>
        </p:txBody>
      </p:sp>
    </p:spTree>
    <p:extLst>
      <p:ext uri="{BB962C8B-B14F-4D97-AF65-F5344CB8AC3E}">
        <p14:creationId xmlns:p14="http://schemas.microsoft.com/office/powerpoint/2010/main" val="13258336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B94692-87F2-43D8-A1CD-D9B3766DF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727864"/>
              </p:ext>
            </p:extLst>
          </p:nvPr>
        </p:nvGraphicFramePr>
        <p:xfrm>
          <a:off x="1067050" y="874673"/>
          <a:ext cx="9809359" cy="402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EDE868-7FB8-4DA7-AD3C-4CE20F71D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9409" y="3439733"/>
            <a:ext cx="7628443" cy="952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91F04-D843-40F1-A9F6-472B23274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309" y="5317430"/>
            <a:ext cx="7328639" cy="1032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741F3-903E-4BBC-9863-57553200C6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950" y="4511904"/>
            <a:ext cx="9809359" cy="561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AA9BAB01-0AD3-4A4C-A07E-92B9AA3C6C2D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Date and Time Data Types</a:t>
            </a:r>
          </a:p>
        </p:txBody>
      </p:sp>
    </p:spTree>
    <p:extLst>
      <p:ext uri="{BB962C8B-B14F-4D97-AF65-F5344CB8AC3E}">
        <p14:creationId xmlns:p14="http://schemas.microsoft.com/office/powerpoint/2010/main" val="20549616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BBB09F5-A785-47CF-B10F-77B0E0762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992358"/>
              </p:ext>
            </p:extLst>
          </p:nvPr>
        </p:nvGraphicFramePr>
        <p:xfrm>
          <a:off x="396489" y="560846"/>
          <a:ext cx="11511966" cy="374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B11A60-1C72-468B-91BB-889783BE1ACC}"/>
              </a:ext>
            </a:extLst>
          </p:cNvPr>
          <p:cNvSpPr txBox="1"/>
          <p:nvPr/>
        </p:nvSpPr>
        <p:spPr>
          <a:xfrm>
            <a:off x="413941" y="3945145"/>
            <a:ext cx="11525444" cy="1833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en-US" sz="3529" dirty="0">
                <a:solidFill>
                  <a:srgbClr val="000000"/>
                </a:solidFill>
                <a:latin typeface="+mj-lt"/>
              </a:rPr>
              <a:t>CHAR -&gt; VARCHAR -&gt; NCHAR -&gt; NVARCHAR -&gt; BIT -&gt; TINYINT -&gt; SMALLINT -&gt; INT -&gt; BIGINT -&gt; MONEY -&gt; DECIMAL -&gt; TIME -&gt; DATE -&gt; DATETIME2 -&gt; XML</a:t>
            </a:r>
          </a:p>
          <a:p>
            <a:pPr defTabSz="914225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A4300F9-6AE8-4614-9276-79637BC4486F}"/>
              </a:ext>
            </a:extLst>
          </p:cNvPr>
          <p:cNvSpPr txBox="1">
            <a:spLocks/>
          </p:cNvSpPr>
          <p:nvPr/>
        </p:nvSpPr>
        <p:spPr>
          <a:xfrm>
            <a:off x="283545" y="289959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Type Precedence</a:t>
            </a:r>
          </a:p>
        </p:txBody>
      </p:sp>
    </p:spTree>
    <p:extLst>
      <p:ext uri="{BB962C8B-B14F-4D97-AF65-F5344CB8AC3E}">
        <p14:creationId xmlns:p14="http://schemas.microsoft.com/office/powerpoint/2010/main" val="41395117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8FD6-D93C-4323-B811-EF3EE468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74" y="938790"/>
            <a:ext cx="9113652" cy="526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0094D9E-FBE5-4C25-B1F9-FD8A2F387D8C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24930009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2570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256276"/>
          </a:xfrm>
        </p:spPr>
        <p:txBody>
          <a:bodyPr/>
          <a:lstStyle/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What is the difference between char and nchar?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Which is the maximum value for a </a:t>
            </a:r>
            <a:r>
              <a:rPr lang="en-US" sz="3200" dirty="0" err="1">
                <a:solidFill>
                  <a:schemeClr val="dk1"/>
                </a:solidFill>
              </a:rPr>
              <a:t>smallint</a:t>
            </a:r>
            <a:r>
              <a:rPr lang="en-US" sz="3200" dirty="0">
                <a:solidFill>
                  <a:schemeClr val="dk1"/>
                </a:solidFill>
              </a:rPr>
              <a:t>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What are two functions that can convert data types?</a:t>
            </a:r>
            <a:endParaRPr lang="en-GB" sz="3200" dirty="0">
              <a:solidFill>
                <a:schemeClr val="dk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238" y="227013"/>
            <a:ext cx="1097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3"/>
            <a:ext cx="11651870" cy="4499693"/>
          </a:xfrm>
        </p:spPr>
        <p:txBody>
          <a:bodyPr/>
          <a:lstStyle/>
          <a:p>
            <a:r>
              <a:rPr lang="en-US" sz="3200" dirty="0">
                <a:solidFill>
                  <a:schemeClr val="dk1"/>
                </a:solidFill>
              </a:rPr>
              <a:t>In this lesson we discussed: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What are Data Types?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The importance of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Character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Integer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Data and Time Data Types</a:t>
            </a:r>
          </a:p>
          <a:p>
            <a:pPr lvl="1"/>
            <a:r>
              <a:rPr lang="en-US" sz="3200" dirty="0">
                <a:solidFill>
                  <a:schemeClr val="dk1"/>
                </a:solidFill>
                <a:latin typeface="+mn-lt"/>
              </a:rPr>
              <a:t>Data Type Conversion</a:t>
            </a:r>
          </a:p>
          <a:p>
            <a:pPr lvl="1"/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0FC6D81-3E94-46E5-8381-05F7CB42F1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238" y="227013"/>
            <a:ext cx="1097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61948" y="1116349"/>
            <a:ext cx="11353802" cy="4917105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49"/>
            <a:r>
              <a:rPr lang="en-US" altLang="en-US" sz="3200" dirty="0">
                <a:latin typeface="+mj-lt"/>
              </a:rPr>
              <a:t>Data types determine what kind of data can be held:</a:t>
            </a:r>
          </a:p>
          <a:p>
            <a:pPr defTabSz="914049"/>
            <a:r>
              <a:rPr lang="en-US" altLang="en-US" sz="3200" dirty="0">
                <a:latin typeface="+mj-lt"/>
              </a:rPr>
              <a:t>Integers, characters, dates, money, decimals, 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0317">
            <a:off x="5360752" y="3162492"/>
            <a:ext cx="2784261" cy="2193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9041">
            <a:off x="8046359" y="3622887"/>
            <a:ext cx="3646865" cy="14397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33EF82-A080-4960-80C0-A487E3BAF4C8}"/>
              </a:ext>
            </a:extLst>
          </p:cNvPr>
          <p:cNvSpPr/>
          <p:nvPr/>
        </p:nvSpPr>
        <p:spPr>
          <a:xfrm rot="1180143">
            <a:off x="545132" y="2585664"/>
            <a:ext cx="1472906" cy="2766665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</a:bodyPr>
          <a:lstStyle/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</a:t>
            </a:r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58B89-5C22-49E9-9E7C-B800A4F957FE}"/>
              </a:ext>
            </a:extLst>
          </p:cNvPr>
          <p:cNvSpPr/>
          <p:nvPr/>
        </p:nvSpPr>
        <p:spPr>
          <a:xfrm rot="21064467">
            <a:off x="2500043" y="2740762"/>
            <a:ext cx="2511558" cy="274571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</a:rPr>
              <a:t>SQL </a:t>
            </a:r>
          </a:p>
          <a:p>
            <a:pPr algn="ctr"/>
            <a:r>
              <a:rPr lang="en-US" sz="8627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</a:rPr>
              <a:t>FUN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SQL Server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34DC6-418C-453F-B1BE-CE5866AC4622}"/>
              </a:ext>
            </a:extLst>
          </p:cNvPr>
          <p:cNvSpPr/>
          <p:nvPr/>
        </p:nvSpPr>
        <p:spPr>
          <a:xfrm>
            <a:off x="8031466" y="2461385"/>
            <a:ext cx="2159544" cy="905179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/>
            <a:r>
              <a:rPr lang="en-US" sz="5294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</a:t>
            </a:r>
            <a:r>
              <a:rPr lang="en-US" sz="5294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34.56</a:t>
            </a:r>
          </a:p>
        </p:txBody>
      </p:sp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410" y="1354311"/>
            <a:ext cx="11410798" cy="3915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Used for Columns, Variables, Expressions, &amp; Parameters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Fundamental to writing queries in T-SQL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Fundamental to designing tables.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Choosing the right data type ensures data integrity and accuracy by creating a constraint on data input</a:t>
            </a:r>
          </a:p>
          <a:p>
            <a:pPr marL="457112" indent="-457112" defTabSz="914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  <a:latin typeface="Segoe UI"/>
              </a:rPr>
              <a:t>Choosing the right data type can save hard drive space, space in memory, and bandwidth on your network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Why Data Types matter</a:t>
            </a:r>
          </a:p>
        </p:txBody>
      </p:sp>
    </p:spTree>
    <p:extLst>
      <p:ext uri="{BB962C8B-B14F-4D97-AF65-F5344CB8AC3E}">
        <p14:creationId xmlns:p14="http://schemas.microsoft.com/office/powerpoint/2010/main" val="15349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Type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4096E-215F-4BFE-93E4-732D2D81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6" y="1387963"/>
            <a:ext cx="9933248" cy="40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Using Data Type with 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24BC6-F9A9-4188-A4E5-2586508C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5" y="1561286"/>
            <a:ext cx="10973191" cy="3735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3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2A62F93-D88B-4496-A524-AB5306499A48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Character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2EC453-1A79-4A57-BA6F-FC172579660E}"/>
              </a:ext>
            </a:extLst>
          </p:cNvPr>
          <p:cNvGraphicFramePr>
            <a:graphicFrameLocks noGrp="1"/>
          </p:cNvGraphicFramePr>
          <p:nvPr/>
        </p:nvGraphicFramePr>
        <p:xfrm>
          <a:off x="545075" y="1274029"/>
          <a:ext cx="11080084" cy="430998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75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Data Type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Range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Storage</a:t>
                      </a:r>
                      <a:endParaRPr lang="en-US" sz="3200" b="1" kern="1200" dirty="0">
                        <a:ln w="1905"/>
                        <a:solidFill>
                          <a:schemeClr val="bg1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4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CHAR(n), 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NCHAR(n)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1-8000 characters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1-4000 characters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2*n bytes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4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VARCHAR(n), NVARCHAR(n)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1-8000 characters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1-4000</a:t>
                      </a:r>
                      <a:r>
                        <a:rPr lang="en-US" sz="3200" kern="1200" baseline="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characters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n+2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(2*n) +2 bytes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VARCHAR(MAX),</a:t>
                      </a:r>
                      <a:b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</a:br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NVARCHAR(MAX)</a:t>
                      </a:r>
                    </a:p>
                    <a:p>
                      <a:pPr marL="0" algn="ctr" defTabSz="914400" rtl="0" eaLnBrk="1" latinLnBrk="0" hangingPunct="1"/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1-2^31-1 characters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Actual length + 2</a:t>
                      </a:r>
                      <a:endParaRPr lang="en-US" sz="32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1" marR="89891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D62E4D-E9D9-4844-AEF0-2585DA32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61" y="814428"/>
            <a:ext cx="10489079" cy="5355108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2C06F592-E985-4A8A-A6A6-07765722EA8E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Character Data Types</a:t>
            </a:r>
          </a:p>
        </p:txBody>
      </p:sp>
    </p:spTree>
    <p:extLst>
      <p:ext uri="{BB962C8B-B14F-4D97-AF65-F5344CB8AC3E}">
        <p14:creationId xmlns:p14="http://schemas.microsoft.com/office/powerpoint/2010/main" val="112963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2D43E-C110-4851-B9A6-3450E70A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5" y="1644960"/>
            <a:ext cx="11576835" cy="3568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248723A-D41C-456E-83A3-461BD6B873FD}"/>
              </a:ext>
            </a:extLst>
          </p:cNvPr>
          <p:cNvSpPr txBox="1">
            <a:spLocks/>
          </p:cNvSpPr>
          <p:nvPr/>
        </p:nvSpPr>
        <p:spPr>
          <a:xfrm>
            <a:off x="204540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Character Data Types Example</a:t>
            </a:r>
          </a:p>
        </p:txBody>
      </p:sp>
    </p:spTree>
    <p:extLst>
      <p:ext uri="{BB962C8B-B14F-4D97-AF65-F5344CB8AC3E}">
        <p14:creationId xmlns:p14="http://schemas.microsoft.com/office/powerpoint/2010/main" val="96498975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Widescreen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Segoe UI</vt:lpstr>
      <vt:lpstr>Segoe UI Light</vt:lpstr>
      <vt:lpstr>PASS 2013_SpeakerTemplate_Final</vt:lpstr>
      <vt:lpstr>Working with Data Types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2020-11-03T23:13:09Z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