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5"/>
  </p:notesMasterIdLst>
  <p:sldIdLst>
    <p:sldId id="1635" r:id="rId2"/>
    <p:sldId id="1612" r:id="rId3"/>
    <p:sldId id="374" r:id="rId4"/>
    <p:sldId id="1590" r:id="rId5"/>
    <p:sldId id="1591" r:id="rId6"/>
    <p:sldId id="337" r:id="rId7"/>
    <p:sldId id="338" r:id="rId8"/>
    <p:sldId id="339" r:id="rId9"/>
    <p:sldId id="405" r:id="rId10"/>
    <p:sldId id="1653" r:id="rId11"/>
    <p:sldId id="1654" r:id="rId12"/>
    <p:sldId id="1548" r:id="rId13"/>
    <p:sldId id="15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3EEF68-2F3E-4231-99A4-7476283206D3}">
          <p14:sldIdLst>
            <p14:sldId id="1635"/>
            <p14:sldId id="1612"/>
            <p14:sldId id="374"/>
            <p14:sldId id="1590"/>
            <p14:sldId id="1591"/>
            <p14:sldId id="337"/>
            <p14:sldId id="338"/>
            <p14:sldId id="339"/>
            <p14:sldId id="405"/>
            <p14:sldId id="1653"/>
            <p14:sldId id="1654"/>
            <p14:sldId id="1548"/>
            <p14:sldId id="15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008000"/>
    <a:srgbClr val="75C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088" autoAdjust="0"/>
  </p:normalViewPr>
  <p:slideViewPr>
    <p:cSldViewPr snapToGrid="0">
      <p:cViewPr varScale="1">
        <p:scale>
          <a:sx n="91" d="100"/>
          <a:sy n="91" d="100"/>
        </p:scale>
        <p:origin x="96" y="1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651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727030-A103-47B3-9948-2C3FB6249167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E1DD910-82B7-411B-86B9-779EC2DE4ABD}">
      <dgm:prSet custT="1"/>
      <dgm:spPr/>
      <dgm:t>
        <a:bodyPr/>
        <a:lstStyle/>
        <a:p>
          <a:r>
            <a:rPr lang="en-US" sz="3200" dirty="0"/>
            <a:t>Selecting from Multiple Tables</a:t>
          </a:r>
        </a:p>
      </dgm:t>
    </dgm:pt>
    <dgm:pt modelId="{2A74FAF1-0C25-4177-A263-A3087463B3AC}" type="parTrans" cxnId="{1AF7F9CE-8F94-4D3F-BAF2-C3C12662D4E0}">
      <dgm:prSet/>
      <dgm:spPr/>
      <dgm:t>
        <a:bodyPr/>
        <a:lstStyle/>
        <a:p>
          <a:endParaRPr lang="en-US"/>
        </a:p>
      </dgm:t>
    </dgm:pt>
    <dgm:pt modelId="{B6272E9F-8C73-47FA-A097-213295CCE98A}" type="sibTrans" cxnId="{1AF7F9CE-8F94-4D3F-BAF2-C3C12662D4E0}">
      <dgm:prSet/>
      <dgm:spPr/>
      <dgm:t>
        <a:bodyPr/>
        <a:lstStyle/>
        <a:p>
          <a:endParaRPr lang="en-US"/>
        </a:p>
      </dgm:t>
    </dgm:pt>
    <dgm:pt modelId="{E977352C-07AD-4A19-91A8-264AF603CA42}">
      <dgm:prSet/>
      <dgm:spPr/>
      <dgm:t>
        <a:bodyPr/>
        <a:lstStyle/>
        <a:p>
          <a:r>
            <a:rPr lang="en-US"/>
            <a:t>Finding Table Relationships</a:t>
          </a:r>
          <a:endParaRPr lang="en-US" dirty="0"/>
        </a:p>
      </dgm:t>
    </dgm:pt>
    <dgm:pt modelId="{5142ED23-7039-4F9B-9AF8-65EEB956C3C0}" type="parTrans" cxnId="{8F7327B2-8199-4DB2-ABCB-9EB5D2A9905D}">
      <dgm:prSet/>
      <dgm:spPr/>
      <dgm:t>
        <a:bodyPr/>
        <a:lstStyle/>
        <a:p>
          <a:endParaRPr lang="en-US"/>
        </a:p>
      </dgm:t>
    </dgm:pt>
    <dgm:pt modelId="{396960FD-5E1B-419C-BCFF-BC0E1FD16068}" type="sibTrans" cxnId="{8F7327B2-8199-4DB2-ABCB-9EB5D2A9905D}">
      <dgm:prSet/>
      <dgm:spPr/>
      <dgm:t>
        <a:bodyPr/>
        <a:lstStyle/>
        <a:p>
          <a:endParaRPr lang="en-US"/>
        </a:p>
      </dgm:t>
    </dgm:pt>
    <dgm:pt modelId="{610445F2-F813-4F5E-B1E3-C24CA304932F}">
      <dgm:prSet/>
      <dgm:spPr/>
      <dgm:t>
        <a:bodyPr/>
        <a:lstStyle/>
        <a:p>
          <a:r>
            <a:rPr lang="en-US"/>
            <a:t>Parent vs Child Tables</a:t>
          </a:r>
          <a:endParaRPr lang="en-US" dirty="0"/>
        </a:p>
      </dgm:t>
    </dgm:pt>
    <dgm:pt modelId="{8D2CE669-17F0-4827-8F7C-F4140EE60108}" type="parTrans" cxnId="{4F6B616A-464B-47F5-98DD-6BC8426CDB47}">
      <dgm:prSet/>
      <dgm:spPr/>
      <dgm:t>
        <a:bodyPr/>
        <a:lstStyle/>
        <a:p>
          <a:endParaRPr lang="en-US"/>
        </a:p>
      </dgm:t>
    </dgm:pt>
    <dgm:pt modelId="{9D6CC550-BF51-4F85-8F24-853014F3859A}" type="sibTrans" cxnId="{4F6B616A-464B-47F5-98DD-6BC8426CDB47}">
      <dgm:prSet/>
      <dgm:spPr/>
      <dgm:t>
        <a:bodyPr/>
        <a:lstStyle/>
        <a:p>
          <a:endParaRPr lang="en-US"/>
        </a:p>
      </dgm:t>
    </dgm:pt>
    <dgm:pt modelId="{EB202982-1FC0-4591-BF23-09EF3A9ADBA2}">
      <dgm:prSet/>
      <dgm:spPr/>
      <dgm:t>
        <a:bodyPr/>
        <a:lstStyle/>
        <a:p>
          <a:r>
            <a:rPr lang="en-US"/>
            <a:t>Inner Joins</a:t>
          </a:r>
          <a:endParaRPr lang="en-US" dirty="0"/>
        </a:p>
      </dgm:t>
    </dgm:pt>
    <dgm:pt modelId="{48E2ABE7-1D24-428D-8770-76BBF658C0BD}" type="parTrans" cxnId="{102E4E6E-E463-4894-B818-EE9CCB67120C}">
      <dgm:prSet/>
      <dgm:spPr/>
      <dgm:t>
        <a:bodyPr/>
        <a:lstStyle/>
        <a:p>
          <a:endParaRPr lang="en-US"/>
        </a:p>
      </dgm:t>
    </dgm:pt>
    <dgm:pt modelId="{C7F6A71C-6D70-4D85-B28F-7771633292EC}" type="sibTrans" cxnId="{102E4E6E-E463-4894-B818-EE9CCB67120C}">
      <dgm:prSet/>
      <dgm:spPr/>
      <dgm:t>
        <a:bodyPr/>
        <a:lstStyle/>
        <a:p>
          <a:endParaRPr lang="en-US"/>
        </a:p>
      </dgm:t>
    </dgm:pt>
    <dgm:pt modelId="{8AD750F4-FAE5-4B07-9F47-947AA5D29D28}">
      <dgm:prSet/>
      <dgm:spPr/>
      <dgm:t>
        <a:bodyPr/>
        <a:lstStyle/>
        <a:p>
          <a:r>
            <a:rPr lang="en-US"/>
            <a:t>Outer Joins</a:t>
          </a:r>
          <a:endParaRPr lang="en-US" dirty="0"/>
        </a:p>
      </dgm:t>
    </dgm:pt>
    <dgm:pt modelId="{A7C3B5A9-B06C-468D-87FB-F68FC8D4E7C3}" type="parTrans" cxnId="{034A8200-71F2-4CB3-9E37-80171EAEB8A9}">
      <dgm:prSet/>
      <dgm:spPr/>
      <dgm:t>
        <a:bodyPr/>
        <a:lstStyle/>
        <a:p>
          <a:endParaRPr lang="en-US"/>
        </a:p>
      </dgm:t>
    </dgm:pt>
    <dgm:pt modelId="{0FF284BF-D865-46AA-90E1-2CDA938A9CDF}" type="sibTrans" cxnId="{034A8200-71F2-4CB3-9E37-80171EAEB8A9}">
      <dgm:prSet/>
      <dgm:spPr/>
      <dgm:t>
        <a:bodyPr/>
        <a:lstStyle/>
        <a:p>
          <a:endParaRPr lang="en-US"/>
        </a:p>
      </dgm:t>
    </dgm:pt>
    <dgm:pt modelId="{920A3D74-469C-4EDC-8C5F-FD4FFD16E171}" type="pres">
      <dgm:prSet presAssocID="{E0727030-A103-47B3-9948-2C3FB6249167}" presName="linear" presStyleCnt="0">
        <dgm:presLayoutVars>
          <dgm:animLvl val="lvl"/>
          <dgm:resizeHandles val="exact"/>
        </dgm:presLayoutVars>
      </dgm:prSet>
      <dgm:spPr/>
    </dgm:pt>
    <dgm:pt modelId="{95CCDC1D-1D26-4DF7-90DC-036F2479319D}" type="pres">
      <dgm:prSet presAssocID="{0E1DD910-82B7-411B-86B9-779EC2DE4ABD}" presName="parentText" presStyleLbl="node1" presStyleIdx="0" presStyleCnt="5" custLinFactY="-18904" custLinFactNeighborY="-100000">
        <dgm:presLayoutVars>
          <dgm:chMax val="0"/>
          <dgm:bulletEnabled val="1"/>
        </dgm:presLayoutVars>
      </dgm:prSet>
      <dgm:spPr/>
    </dgm:pt>
    <dgm:pt modelId="{E8867D22-4A84-4CF5-8391-5F233AA3220A}" type="pres">
      <dgm:prSet presAssocID="{B6272E9F-8C73-47FA-A097-213295CCE98A}" presName="spacer" presStyleCnt="0"/>
      <dgm:spPr/>
    </dgm:pt>
    <dgm:pt modelId="{ED2935B7-CA00-42AD-92B3-5529CF6BECC1}" type="pres">
      <dgm:prSet presAssocID="{E977352C-07AD-4A19-91A8-264AF603CA4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F52C420-4FFE-4FEA-8483-038DA7636B7A}" type="pres">
      <dgm:prSet presAssocID="{396960FD-5E1B-419C-BCFF-BC0E1FD16068}" presName="spacer" presStyleCnt="0"/>
      <dgm:spPr/>
    </dgm:pt>
    <dgm:pt modelId="{C0682886-2BEF-46DD-BF6D-63E144AEC5E4}" type="pres">
      <dgm:prSet presAssocID="{610445F2-F813-4F5E-B1E3-C24CA304932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91927F3-F564-4599-AA12-7B7417BDFF44}" type="pres">
      <dgm:prSet presAssocID="{9D6CC550-BF51-4F85-8F24-853014F3859A}" presName="spacer" presStyleCnt="0"/>
      <dgm:spPr/>
    </dgm:pt>
    <dgm:pt modelId="{2F7C1532-8D1E-49A1-9538-AF91D22BA1DC}" type="pres">
      <dgm:prSet presAssocID="{EB202982-1FC0-4591-BF23-09EF3A9ADBA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2EAA9C7-3C9C-4E1B-8AC8-5CFD449F2AA1}" type="pres">
      <dgm:prSet presAssocID="{C7F6A71C-6D70-4D85-B28F-7771633292EC}" presName="spacer" presStyleCnt="0"/>
      <dgm:spPr/>
    </dgm:pt>
    <dgm:pt modelId="{57EB8E3E-D4BC-466B-9CC6-C99A6BDAB286}" type="pres">
      <dgm:prSet presAssocID="{8AD750F4-FAE5-4B07-9F47-947AA5D29D2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34A8200-71F2-4CB3-9E37-80171EAEB8A9}" srcId="{E0727030-A103-47B3-9948-2C3FB6249167}" destId="{8AD750F4-FAE5-4B07-9F47-947AA5D29D28}" srcOrd="4" destOrd="0" parTransId="{A7C3B5A9-B06C-468D-87FB-F68FC8D4E7C3}" sibTransId="{0FF284BF-D865-46AA-90E1-2CDA938A9CDF}"/>
    <dgm:cxn modelId="{38B54704-7805-4D4E-8E60-4EC557C6FC5C}" type="presOf" srcId="{E977352C-07AD-4A19-91A8-264AF603CA42}" destId="{ED2935B7-CA00-42AD-92B3-5529CF6BECC1}" srcOrd="0" destOrd="0" presId="urn:microsoft.com/office/officeart/2005/8/layout/vList2"/>
    <dgm:cxn modelId="{FCD1F710-238C-4C13-9496-657C564E3042}" type="presOf" srcId="{8AD750F4-FAE5-4B07-9F47-947AA5D29D28}" destId="{57EB8E3E-D4BC-466B-9CC6-C99A6BDAB286}" srcOrd="0" destOrd="0" presId="urn:microsoft.com/office/officeart/2005/8/layout/vList2"/>
    <dgm:cxn modelId="{6EB1E762-B5BF-4F22-AEDE-604B1C57026E}" type="presOf" srcId="{0E1DD910-82B7-411B-86B9-779EC2DE4ABD}" destId="{95CCDC1D-1D26-4DF7-90DC-036F2479319D}" srcOrd="0" destOrd="0" presId="urn:microsoft.com/office/officeart/2005/8/layout/vList2"/>
    <dgm:cxn modelId="{4F6B616A-464B-47F5-98DD-6BC8426CDB47}" srcId="{E0727030-A103-47B3-9948-2C3FB6249167}" destId="{610445F2-F813-4F5E-B1E3-C24CA304932F}" srcOrd="2" destOrd="0" parTransId="{8D2CE669-17F0-4827-8F7C-F4140EE60108}" sibTransId="{9D6CC550-BF51-4F85-8F24-853014F3859A}"/>
    <dgm:cxn modelId="{102E4E6E-E463-4894-B818-EE9CCB67120C}" srcId="{E0727030-A103-47B3-9948-2C3FB6249167}" destId="{EB202982-1FC0-4591-BF23-09EF3A9ADBA2}" srcOrd="3" destOrd="0" parTransId="{48E2ABE7-1D24-428D-8770-76BBF658C0BD}" sibTransId="{C7F6A71C-6D70-4D85-B28F-7771633292EC}"/>
    <dgm:cxn modelId="{6812C36E-B264-45DE-89CF-0538820540EB}" type="presOf" srcId="{EB202982-1FC0-4591-BF23-09EF3A9ADBA2}" destId="{2F7C1532-8D1E-49A1-9538-AF91D22BA1DC}" srcOrd="0" destOrd="0" presId="urn:microsoft.com/office/officeart/2005/8/layout/vList2"/>
    <dgm:cxn modelId="{4CAB5A77-922C-4419-93CA-F5804235CA22}" type="presOf" srcId="{610445F2-F813-4F5E-B1E3-C24CA304932F}" destId="{C0682886-2BEF-46DD-BF6D-63E144AEC5E4}" srcOrd="0" destOrd="0" presId="urn:microsoft.com/office/officeart/2005/8/layout/vList2"/>
    <dgm:cxn modelId="{8F7327B2-8199-4DB2-ABCB-9EB5D2A9905D}" srcId="{E0727030-A103-47B3-9948-2C3FB6249167}" destId="{E977352C-07AD-4A19-91A8-264AF603CA42}" srcOrd="1" destOrd="0" parTransId="{5142ED23-7039-4F9B-9AF8-65EEB956C3C0}" sibTransId="{396960FD-5E1B-419C-BCFF-BC0E1FD16068}"/>
    <dgm:cxn modelId="{1AF7F9CE-8F94-4D3F-BAF2-C3C12662D4E0}" srcId="{E0727030-A103-47B3-9948-2C3FB6249167}" destId="{0E1DD910-82B7-411B-86B9-779EC2DE4ABD}" srcOrd="0" destOrd="0" parTransId="{2A74FAF1-0C25-4177-A263-A3087463B3AC}" sibTransId="{B6272E9F-8C73-47FA-A097-213295CCE98A}"/>
    <dgm:cxn modelId="{E1BFCCD1-756E-488E-A2A7-E717BF5E9B46}" type="presOf" srcId="{E0727030-A103-47B3-9948-2C3FB6249167}" destId="{920A3D74-469C-4EDC-8C5F-FD4FFD16E171}" srcOrd="0" destOrd="0" presId="urn:microsoft.com/office/officeart/2005/8/layout/vList2"/>
    <dgm:cxn modelId="{E236219C-818C-4C9A-9823-1D4B788B54FF}" type="presParOf" srcId="{920A3D74-469C-4EDC-8C5F-FD4FFD16E171}" destId="{95CCDC1D-1D26-4DF7-90DC-036F2479319D}" srcOrd="0" destOrd="0" presId="urn:microsoft.com/office/officeart/2005/8/layout/vList2"/>
    <dgm:cxn modelId="{2ABE5130-927F-4838-BCE8-ABC051DC2350}" type="presParOf" srcId="{920A3D74-469C-4EDC-8C5F-FD4FFD16E171}" destId="{E8867D22-4A84-4CF5-8391-5F233AA3220A}" srcOrd="1" destOrd="0" presId="urn:microsoft.com/office/officeart/2005/8/layout/vList2"/>
    <dgm:cxn modelId="{81EA4FAD-664C-49CA-B1CF-3CE9E265EB74}" type="presParOf" srcId="{920A3D74-469C-4EDC-8C5F-FD4FFD16E171}" destId="{ED2935B7-CA00-42AD-92B3-5529CF6BECC1}" srcOrd="2" destOrd="0" presId="urn:microsoft.com/office/officeart/2005/8/layout/vList2"/>
    <dgm:cxn modelId="{9C29C934-0432-42C7-A3E4-BBC6F64EA4CF}" type="presParOf" srcId="{920A3D74-469C-4EDC-8C5F-FD4FFD16E171}" destId="{7F52C420-4FFE-4FEA-8483-038DA7636B7A}" srcOrd="3" destOrd="0" presId="urn:microsoft.com/office/officeart/2005/8/layout/vList2"/>
    <dgm:cxn modelId="{434365EF-57E9-4DC8-AC2D-AF195351EEDA}" type="presParOf" srcId="{920A3D74-469C-4EDC-8C5F-FD4FFD16E171}" destId="{C0682886-2BEF-46DD-BF6D-63E144AEC5E4}" srcOrd="4" destOrd="0" presId="urn:microsoft.com/office/officeart/2005/8/layout/vList2"/>
    <dgm:cxn modelId="{8EB0675E-559B-42B3-BF6E-9C6BA386C545}" type="presParOf" srcId="{920A3D74-469C-4EDC-8C5F-FD4FFD16E171}" destId="{691927F3-F564-4599-AA12-7B7417BDFF44}" srcOrd="5" destOrd="0" presId="urn:microsoft.com/office/officeart/2005/8/layout/vList2"/>
    <dgm:cxn modelId="{F5D6AB8F-DC43-4220-8CB5-CA113AEDA4C8}" type="presParOf" srcId="{920A3D74-469C-4EDC-8C5F-FD4FFD16E171}" destId="{2F7C1532-8D1E-49A1-9538-AF91D22BA1DC}" srcOrd="6" destOrd="0" presId="urn:microsoft.com/office/officeart/2005/8/layout/vList2"/>
    <dgm:cxn modelId="{BE97D684-42F7-4590-89E2-E2FCFD95D735}" type="presParOf" srcId="{920A3D74-469C-4EDC-8C5F-FD4FFD16E171}" destId="{A2EAA9C7-3C9C-4E1B-8AC8-5CFD449F2AA1}" srcOrd="7" destOrd="0" presId="urn:microsoft.com/office/officeart/2005/8/layout/vList2"/>
    <dgm:cxn modelId="{C283F74C-5385-4DEB-9553-68450ACC893D}" type="presParOf" srcId="{920A3D74-469C-4EDC-8C5F-FD4FFD16E171}" destId="{57EB8E3E-D4BC-466B-9CC6-C99A6BDAB28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CDC1D-1D26-4DF7-90DC-036F2479319D}">
      <dsp:nvSpPr>
        <dsp:cNvPr id="0" name=""/>
        <dsp:cNvSpPr/>
      </dsp:nvSpPr>
      <dsp:spPr>
        <a:xfrm>
          <a:off x="0" y="0"/>
          <a:ext cx="10393424" cy="92400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Selecting from Multiple Tables</a:t>
          </a:r>
        </a:p>
      </dsp:txBody>
      <dsp:txXfrm>
        <a:off x="45106" y="45106"/>
        <a:ext cx="10303212" cy="833795"/>
      </dsp:txXfrm>
    </dsp:sp>
    <dsp:sp modelId="{ED2935B7-CA00-42AD-92B3-5529CF6BECC1}">
      <dsp:nvSpPr>
        <dsp:cNvPr id="0" name=""/>
        <dsp:cNvSpPr/>
      </dsp:nvSpPr>
      <dsp:spPr>
        <a:xfrm>
          <a:off x="0" y="1086191"/>
          <a:ext cx="10393424" cy="92400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Finding Table Relationships</a:t>
          </a:r>
          <a:endParaRPr lang="en-US" sz="3600" kern="1200" dirty="0"/>
        </a:p>
      </dsp:txBody>
      <dsp:txXfrm>
        <a:off x="45106" y="1131297"/>
        <a:ext cx="10303212" cy="833795"/>
      </dsp:txXfrm>
    </dsp:sp>
    <dsp:sp modelId="{C0682886-2BEF-46DD-BF6D-63E144AEC5E4}">
      <dsp:nvSpPr>
        <dsp:cNvPr id="0" name=""/>
        <dsp:cNvSpPr/>
      </dsp:nvSpPr>
      <dsp:spPr>
        <a:xfrm>
          <a:off x="0" y="2113878"/>
          <a:ext cx="10393424" cy="92400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Parent vs Child Tables</a:t>
          </a:r>
          <a:endParaRPr lang="en-US" sz="3600" kern="1200" dirty="0"/>
        </a:p>
      </dsp:txBody>
      <dsp:txXfrm>
        <a:off x="45106" y="2158984"/>
        <a:ext cx="10303212" cy="833795"/>
      </dsp:txXfrm>
    </dsp:sp>
    <dsp:sp modelId="{2F7C1532-8D1E-49A1-9538-AF91D22BA1DC}">
      <dsp:nvSpPr>
        <dsp:cNvPr id="0" name=""/>
        <dsp:cNvSpPr/>
      </dsp:nvSpPr>
      <dsp:spPr>
        <a:xfrm>
          <a:off x="0" y="3141566"/>
          <a:ext cx="10393424" cy="92400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Inner Joins</a:t>
          </a:r>
          <a:endParaRPr lang="en-US" sz="3600" kern="1200" dirty="0"/>
        </a:p>
      </dsp:txBody>
      <dsp:txXfrm>
        <a:off x="45106" y="3186672"/>
        <a:ext cx="10303212" cy="833795"/>
      </dsp:txXfrm>
    </dsp:sp>
    <dsp:sp modelId="{57EB8E3E-D4BC-466B-9CC6-C99A6BDAB286}">
      <dsp:nvSpPr>
        <dsp:cNvPr id="0" name=""/>
        <dsp:cNvSpPr/>
      </dsp:nvSpPr>
      <dsp:spPr>
        <a:xfrm>
          <a:off x="0" y="4169253"/>
          <a:ext cx="10393424" cy="92400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Outer Joins</a:t>
          </a:r>
          <a:endParaRPr lang="en-US" sz="3600" kern="1200" dirty="0"/>
        </a:p>
      </dsp:txBody>
      <dsp:txXfrm>
        <a:off x="45106" y="4214359"/>
        <a:ext cx="10303212" cy="833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A6064-FDE0-48E8-9405-22609F48ED19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97690-D681-4B47-8FD4-7300C9E57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15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/>
              <a:t>What are the two store types that query store has?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Plan Store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Runtime Stats Store</a:t>
            </a:r>
          </a:p>
          <a:p>
            <a:endParaRPr lang="en-US" dirty="0"/>
          </a:p>
          <a:p>
            <a:pPr marL="0" indent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900" b="1" dirty="0"/>
              <a:t>What are the two QDS cleanup stages?</a:t>
            </a:r>
          </a:p>
          <a:p>
            <a:pPr>
              <a:spcAft>
                <a:spcPts val="600"/>
              </a:spcAft>
            </a:pPr>
            <a:r>
              <a:rPr lang="en-CA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two QDS cleanup stages are:</a:t>
            </a:r>
            <a:endParaRPr lang="en-GB" sz="9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en-GB" sz="900" b="0" i="0" u="none" strike="noStrike" kern="1200" baseline="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1. In the first stage, old runtime stats are cleaned. </a:t>
            </a:r>
          </a:p>
          <a:p>
            <a:r>
              <a:rPr lang="en-GB" sz="900" b="0" i="0" u="none" strike="noStrike" kern="1200" baseline="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2. In the second stage, queries together with associated plans and statistics are deleted.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0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687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7684" y="3436157"/>
            <a:ext cx="6276531" cy="1793104"/>
          </a:xfrm>
          <a:prstGeom prst="rect">
            <a:avLst/>
          </a:prstGeom>
          <a:noFill/>
        </p:spPr>
        <p:txBody>
          <a:bodyPr lIns="146304" tIns="91440" rIns="146304" bIns="91440" anchor="t" anchorCtr="0"/>
          <a:lstStyle>
            <a:lvl1pPr>
              <a:defRPr sz="3969" spc="-74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4" name="Picture 3" descr="A picture containing bridge, water, light&#10;&#10;Description automatically generated">
            <a:extLst>
              <a:ext uri="{FF2B5EF4-FFF2-40B4-BE49-F238E27FC236}">
                <a16:creationId xmlns:a16="http://schemas.microsoft.com/office/drawing/2014/main" id="{80C823BC-3C70-4E25-8C60-5F08CB2341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924"/>
            <a:ext cx="12192000" cy="68899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8B6869-28A8-4388-8306-E329A6D1903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67684" y="3436157"/>
            <a:ext cx="6276531" cy="1793104"/>
          </a:xfrm>
          <a:prstGeom prst="rect">
            <a:avLst/>
          </a:prstGeom>
          <a:noFill/>
        </p:spPr>
        <p:txBody>
          <a:bodyPr lIns="146284" tIns="91427" rIns="146284" bIns="91427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70" b="0" kern="1200" cap="none" spc="-74" baseline="0">
                <a:ln w="3175">
                  <a:noFill/>
                </a:ln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969"/>
              <a:t>Presentation title</a:t>
            </a:r>
            <a:endParaRPr lang="en-US" sz="3969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449785-A819-4624-8518-D5FC961AD4F1}"/>
              </a:ext>
            </a:extLst>
          </p:cNvPr>
          <p:cNvSpPr/>
          <p:nvPr userDrawn="1"/>
        </p:nvSpPr>
        <p:spPr>
          <a:xfrm>
            <a:off x="1" y="2698812"/>
            <a:ext cx="3870664" cy="41591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47A246-B4E2-489C-9DF1-F3FE63737CD1}"/>
              </a:ext>
            </a:extLst>
          </p:cNvPr>
          <p:cNvSpPr/>
          <p:nvPr userDrawn="1"/>
        </p:nvSpPr>
        <p:spPr>
          <a:xfrm rot="5400000">
            <a:off x="1529921" y="2621131"/>
            <a:ext cx="2684755" cy="57445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BA654B-2693-47D3-825D-FFF76FB33630}"/>
              </a:ext>
            </a:extLst>
          </p:cNvPr>
          <p:cNvSpPr/>
          <p:nvPr userDrawn="1"/>
        </p:nvSpPr>
        <p:spPr>
          <a:xfrm>
            <a:off x="1071817" y="3342877"/>
            <a:ext cx="3870664" cy="1793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4747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9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182819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0173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65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9150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7197139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78903" y="5821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43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AA394-BFB9-4EC5-BE48-0F9705F817FF}"/>
              </a:ext>
            </a:extLst>
          </p:cNvPr>
          <p:cNvSpPr/>
          <p:nvPr userDrawn="1"/>
        </p:nvSpPr>
        <p:spPr>
          <a:xfrm>
            <a:off x="0" y="6497813"/>
            <a:ext cx="1219200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374D5-5744-4147-B311-13B6E1E8798F}"/>
              </a:ext>
            </a:extLst>
          </p:cNvPr>
          <p:cNvSpPr/>
          <p:nvPr userDrawn="1"/>
        </p:nvSpPr>
        <p:spPr>
          <a:xfrm>
            <a:off x="195702" y="6523216"/>
            <a:ext cx="5542142" cy="30777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 w="1016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Working with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296159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</p:sldLayoutIdLst>
  <p:txStyles>
    <p:titleStyle>
      <a:lvl1pPr marL="0" marR="0" indent="0" algn="l" defTabSz="457112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accent4">
              <a:lumMod val="50000"/>
            </a:schemeClr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225" rtl="0" eaLnBrk="1" latinLnBrk="0" hangingPunct="1">
        <a:spcBef>
          <a:spcPct val="20000"/>
        </a:spcBef>
        <a:buFont typeface="Arial"/>
        <a:buNone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342834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404040"/>
          </a:solidFill>
          <a:latin typeface="Century Gothic"/>
          <a:ea typeface="+mn-ea"/>
          <a:cs typeface="+mn-cs"/>
        </a:defRPr>
      </a:lvl2pPr>
      <a:lvl3pPr marL="638053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3pPr>
      <a:lvl4pPr marL="922161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4pPr>
      <a:lvl5pPr marL="1188810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404040"/>
          </a:solidFill>
          <a:latin typeface="Century Gothic"/>
          <a:ea typeface="+mn-ea"/>
          <a:cs typeface="+mn-cs"/>
        </a:defRPr>
      </a:lvl5pPr>
      <a:lvl6pPr marL="2514118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0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1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53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2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49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1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4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8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9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ED843-5A1B-4DAC-9648-7313D2F0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72" y="4118688"/>
            <a:ext cx="4663302" cy="1792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000" b="1" dirty="0"/>
              <a:t>Working with </a:t>
            </a:r>
            <a:br>
              <a:rPr lang="en-US" sz="4000" b="1" dirty="0"/>
            </a:br>
            <a:r>
              <a:rPr lang="en-US" sz="4000" b="1" dirty="0"/>
              <a:t>Multiple Tables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0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5">
            <a:extLst>
              <a:ext uri="{FF2B5EF4-FFF2-40B4-BE49-F238E27FC236}">
                <a16:creationId xmlns:a16="http://schemas.microsoft.com/office/drawing/2014/main" id="{92FC9B9A-6B99-4A8D-8E85-12CE5424E0FF}"/>
              </a:ext>
            </a:extLst>
          </p:cNvPr>
          <p:cNvSpPr/>
          <p:nvPr/>
        </p:nvSpPr>
        <p:spPr bwMode="auto">
          <a:xfrm>
            <a:off x="1028700" y="619840"/>
            <a:ext cx="10134600" cy="5148470"/>
          </a:xfrm>
          <a:prstGeom prst="snip2DiagRect">
            <a:avLst/>
          </a:prstGeom>
          <a:noFill/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8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319436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5">
            <a:extLst>
              <a:ext uri="{FF2B5EF4-FFF2-40B4-BE49-F238E27FC236}">
                <a16:creationId xmlns:a16="http://schemas.microsoft.com/office/drawing/2014/main" id="{92FC9B9A-6B99-4A8D-8E85-12CE5424E0FF}"/>
              </a:ext>
            </a:extLst>
          </p:cNvPr>
          <p:cNvSpPr/>
          <p:nvPr/>
        </p:nvSpPr>
        <p:spPr bwMode="auto">
          <a:xfrm>
            <a:off x="1028700" y="619840"/>
            <a:ext cx="10134600" cy="5148470"/>
          </a:xfrm>
          <a:prstGeom prst="snip2DiagRect">
            <a:avLst/>
          </a:prstGeom>
          <a:noFill/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8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326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495"/>
            <a:ext cx="11653523" cy="4721292"/>
          </a:xfrm>
        </p:spPr>
        <p:txBody>
          <a:bodyPr/>
          <a:lstStyle/>
          <a:p>
            <a:pPr marL="571500" indent="-571500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Which join type selects only records that match between both tables?</a:t>
            </a:r>
          </a:p>
          <a:p>
            <a:pPr marL="571500" indent="-571500">
              <a:spcAft>
                <a:spcPts val="588"/>
              </a:spcAft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Which join selects all the records from the parent table?</a:t>
            </a:r>
          </a:p>
          <a:p>
            <a:pPr marL="571500" indent="-571500">
              <a:spcAft>
                <a:spcPts val="588"/>
              </a:spcAft>
              <a:buFont typeface="Arial" panose="020B0604020202020204" pitchFamily="34" charset="0"/>
              <a:buChar char="•"/>
            </a:pPr>
            <a:endParaRPr lang="en-US" sz="3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571500" indent="-571500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</a:rPr>
              <a:t>Why would a right outer join be used?</a:t>
            </a:r>
            <a:endParaRPr lang="en-GB" sz="3600" dirty="0">
              <a:solidFill>
                <a:schemeClr val="tx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985304-BFCF-4A45-9F3C-6C1DD215592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C33437-356B-423E-A406-067DDF1B8780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44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Knowledge Check</a:t>
            </a:r>
          </a:p>
        </p:txBody>
      </p:sp>
    </p:spTree>
    <p:extLst>
      <p:ext uri="{BB962C8B-B14F-4D97-AF65-F5344CB8AC3E}">
        <p14:creationId xmlns:p14="http://schemas.microsoft.com/office/powerpoint/2010/main" val="120503420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FFB0F-FF56-4ACF-8478-B709B47B7F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643" y="1337342"/>
            <a:ext cx="11651870" cy="4339650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In this lesson we discussed:</a:t>
            </a:r>
          </a:p>
          <a:p>
            <a:pPr lvl="1"/>
            <a:r>
              <a:rPr lang="en-US" sz="3600" dirty="0">
                <a:latin typeface="+mj-lt"/>
              </a:rPr>
              <a:t>Selecting from Multiple Tables</a:t>
            </a:r>
          </a:p>
          <a:p>
            <a:pPr lvl="1"/>
            <a:r>
              <a:rPr lang="en-US" sz="3600" dirty="0">
                <a:latin typeface="+mj-lt"/>
              </a:rPr>
              <a:t>Finding Table Relationships</a:t>
            </a:r>
          </a:p>
          <a:p>
            <a:pPr lvl="1"/>
            <a:r>
              <a:rPr lang="en-US" sz="3600" dirty="0">
                <a:latin typeface="+mj-lt"/>
              </a:rPr>
              <a:t>Parent vs Child Tables</a:t>
            </a:r>
          </a:p>
          <a:p>
            <a:pPr lvl="1"/>
            <a:r>
              <a:rPr lang="en-US" sz="3600" dirty="0">
                <a:latin typeface="+mj-lt"/>
              </a:rPr>
              <a:t>Inner Joins</a:t>
            </a:r>
          </a:p>
          <a:p>
            <a:pPr lvl="1"/>
            <a:r>
              <a:rPr lang="en-US" sz="3600" dirty="0">
                <a:latin typeface="+mj-lt"/>
              </a:rPr>
              <a:t>Outer Joins</a:t>
            </a:r>
          </a:p>
          <a:p>
            <a:pPr lvl="1"/>
            <a:endParaRPr lang="en-US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E3D99E35-39EB-46B4-8CA9-822F3ED4B527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44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Lesson Summary</a:t>
            </a:r>
          </a:p>
        </p:txBody>
      </p:sp>
    </p:spTree>
    <p:extLst>
      <p:ext uri="{BB962C8B-B14F-4D97-AF65-F5344CB8AC3E}">
        <p14:creationId xmlns:p14="http://schemas.microsoft.com/office/powerpoint/2010/main" val="137785640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7B4494-DBBE-403A-BCB8-10BD3D001AE6}"/>
              </a:ext>
            </a:extLst>
          </p:cNvPr>
          <p:cNvSpPr txBox="1">
            <a:spLocks/>
          </p:cNvSpPr>
          <p:nvPr/>
        </p:nvSpPr>
        <p:spPr>
          <a:xfrm>
            <a:off x="370838" y="2411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dirty="0">
                <a:solidFill>
                  <a:schemeClr val="accent4">
                    <a:lumMod val="75000"/>
                  </a:schemeClr>
                </a:solidFill>
              </a:rPr>
              <a:t>What does this session cover?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5845F8F-E666-4C81-8545-9803D889234C}"/>
              </a:ext>
            </a:extLst>
          </p:cNvPr>
          <p:cNvGraphicFramePr/>
          <p:nvPr/>
        </p:nvGraphicFramePr>
        <p:xfrm>
          <a:off x="660526" y="934709"/>
          <a:ext cx="10393424" cy="5151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307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801D87DF-ECCF-413F-857F-FA7562D70F05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Selecting from Multiple 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188CA-B0DE-4563-9D03-EFD78EAA6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26" y="925849"/>
            <a:ext cx="10010077" cy="52052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507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DB0A26B-AC60-401B-BB0C-838188907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7791" y="635182"/>
            <a:ext cx="2100241" cy="52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591" tIns="44010" rIns="89591" bIns="44010">
            <a:spAutoFit/>
          </a:bodyPr>
          <a:lstStyle>
            <a:lvl1pPr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80886"/>
            <a:r>
              <a:rPr lang="en-US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Customers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4A7BDA2-6903-4440-886F-5A4D3781C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3298" y="632798"/>
            <a:ext cx="1786137" cy="52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591" tIns="44010" rIns="89591" bIns="44010">
            <a:spAutoFit/>
          </a:bodyPr>
          <a:lstStyle>
            <a:lvl1pPr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80886"/>
            <a:r>
              <a:rPr lang="en-US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Orders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1B6BE9BC-AE57-4B34-8102-D3CCF4527E08}"/>
              </a:ext>
            </a:extLst>
          </p:cNvPr>
          <p:cNvSpPr>
            <a:spLocks/>
          </p:cNvSpPr>
          <p:nvPr/>
        </p:nvSpPr>
        <p:spPr bwMode="auto">
          <a:xfrm>
            <a:off x="5556771" y="1831502"/>
            <a:ext cx="1026962" cy="2652536"/>
          </a:xfrm>
          <a:custGeom>
            <a:avLst/>
            <a:gdLst>
              <a:gd name="T0" fmla="*/ 2147483646 w 337"/>
              <a:gd name="T1" fmla="*/ 0 h 838"/>
              <a:gd name="T2" fmla="*/ 2147483646 w 337"/>
              <a:gd name="T3" fmla="*/ 2147483646 h 838"/>
              <a:gd name="T4" fmla="*/ 2147483646 w 337"/>
              <a:gd name="T5" fmla="*/ 2147483646 h 838"/>
              <a:gd name="T6" fmla="*/ 2147483646 w 337"/>
              <a:gd name="T7" fmla="*/ 2147483646 h 838"/>
              <a:gd name="T8" fmla="*/ 2147483646 w 337"/>
              <a:gd name="T9" fmla="*/ 2147483646 h 838"/>
              <a:gd name="T10" fmla="*/ 2147483646 w 337"/>
              <a:gd name="T11" fmla="*/ 2147483646 h 838"/>
              <a:gd name="T12" fmla="*/ 2147483646 w 337"/>
              <a:gd name="T13" fmla="*/ 2147483646 h 838"/>
              <a:gd name="T14" fmla="*/ 2147483646 w 337"/>
              <a:gd name="T15" fmla="*/ 2147483646 h 838"/>
              <a:gd name="T16" fmla="*/ 2147483646 w 337"/>
              <a:gd name="T17" fmla="*/ 2147483646 h 838"/>
              <a:gd name="T18" fmla="*/ 2147483646 w 337"/>
              <a:gd name="T19" fmla="*/ 2147483646 h 838"/>
              <a:gd name="T20" fmla="*/ 2147483646 w 337"/>
              <a:gd name="T21" fmla="*/ 2147483646 h 838"/>
              <a:gd name="T22" fmla="*/ 2147483646 w 337"/>
              <a:gd name="T23" fmla="*/ 2147483646 h 838"/>
              <a:gd name="T24" fmla="*/ 2147483646 w 337"/>
              <a:gd name="T25" fmla="*/ 2147483646 h 838"/>
              <a:gd name="T26" fmla="*/ 2147483646 w 337"/>
              <a:gd name="T27" fmla="*/ 2147483646 h 838"/>
              <a:gd name="T28" fmla="*/ 2147483646 w 337"/>
              <a:gd name="T29" fmla="*/ 2147483646 h 838"/>
              <a:gd name="T30" fmla="*/ 2147483646 w 337"/>
              <a:gd name="T31" fmla="*/ 2147483646 h 838"/>
              <a:gd name="T32" fmla="*/ 2147483646 w 337"/>
              <a:gd name="T33" fmla="*/ 2147483646 h 838"/>
              <a:gd name="T34" fmla="*/ 2147483646 w 337"/>
              <a:gd name="T35" fmla="*/ 2147483646 h 838"/>
              <a:gd name="T36" fmla="*/ 2147483646 w 337"/>
              <a:gd name="T37" fmla="*/ 2147483646 h 838"/>
              <a:gd name="T38" fmla="*/ 2147483646 w 337"/>
              <a:gd name="T39" fmla="*/ 2147483646 h 838"/>
              <a:gd name="T40" fmla="*/ 2147483646 w 337"/>
              <a:gd name="T41" fmla="*/ 2147483646 h 838"/>
              <a:gd name="T42" fmla="*/ 2147483646 w 337"/>
              <a:gd name="T43" fmla="*/ 2147483646 h 838"/>
              <a:gd name="T44" fmla="*/ 2147483646 w 337"/>
              <a:gd name="T45" fmla="*/ 2147483646 h 838"/>
              <a:gd name="T46" fmla="*/ 2147483646 w 337"/>
              <a:gd name="T47" fmla="*/ 2147483646 h 838"/>
              <a:gd name="T48" fmla="*/ 2147483646 w 337"/>
              <a:gd name="T49" fmla="*/ 2147483646 h 838"/>
              <a:gd name="T50" fmla="*/ 2147483646 w 337"/>
              <a:gd name="T51" fmla="*/ 2147483646 h 838"/>
              <a:gd name="T52" fmla="*/ 2147483646 w 337"/>
              <a:gd name="T53" fmla="*/ 2147483646 h 838"/>
              <a:gd name="T54" fmla="*/ 2147483646 w 337"/>
              <a:gd name="T55" fmla="*/ 2147483646 h 838"/>
              <a:gd name="T56" fmla="*/ 0 w 337"/>
              <a:gd name="T57" fmla="*/ 2147483646 h 838"/>
              <a:gd name="T58" fmla="*/ 2147483646 w 337"/>
              <a:gd name="T59" fmla="*/ 2147483646 h 838"/>
              <a:gd name="T60" fmla="*/ 2147483646 w 337"/>
              <a:gd name="T61" fmla="*/ 2147483646 h 838"/>
              <a:gd name="T62" fmla="*/ 2147483646 w 337"/>
              <a:gd name="T63" fmla="*/ 2147483646 h 838"/>
              <a:gd name="T64" fmla="*/ 2147483646 w 337"/>
              <a:gd name="T65" fmla="*/ 2147483646 h 838"/>
              <a:gd name="T66" fmla="*/ 2147483646 w 337"/>
              <a:gd name="T67" fmla="*/ 2147483646 h 838"/>
              <a:gd name="T68" fmla="*/ 2147483646 w 337"/>
              <a:gd name="T69" fmla="*/ 2147483646 h 838"/>
              <a:gd name="T70" fmla="*/ 2147483646 w 337"/>
              <a:gd name="T71" fmla="*/ 2147483646 h 838"/>
              <a:gd name="T72" fmla="*/ 2147483646 w 337"/>
              <a:gd name="T73" fmla="*/ 2147483646 h 838"/>
              <a:gd name="T74" fmla="*/ 2147483646 w 337"/>
              <a:gd name="T75" fmla="*/ 2147483646 h 838"/>
              <a:gd name="T76" fmla="*/ 2147483646 w 337"/>
              <a:gd name="T77" fmla="*/ 2147483646 h 838"/>
              <a:gd name="T78" fmla="*/ 2147483646 w 337"/>
              <a:gd name="T79" fmla="*/ 2147483646 h 838"/>
              <a:gd name="T80" fmla="*/ 2147483646 w 337"/>
              <a:gd name="T81" fmla="*/ 2147483646 h 838"/>
              <a:gd name="T82" fmla="*/ 2147483646 w 337"/>
              <a:gd name="T83" fmla="*/ 0 h 83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37"/>
              <a:gd name="T127" fmla="*/ 0 h 838"/>
              <a:gd name="T128" fmla="*/ 337 w 337"/>
              <a:gd name="T129" fmla="*/ 838 h 838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37" h="838">
                <a:moveTo>
                  <a:pt x="168" y="0"/>
                </a:moveTo>
                <a:lnTo>
                  <a:pt x="201" y="36"/>
                </a:lnTo>
                <a:lnTo>
                  <a:pt x="225" y="72"/>
                </a:lnTo>
                <a:lnTo>
                  <a:pt x="258" y="120"/>
                </a:lnTo>
                <a:lnTo>
                  <a:pt x="279" y="168"/>
                </a:lnTo>
                <a:lnTo>
                  <a:pt x="303" y="225"/>
                </a:lnTo>
                <a:lnTo>
                  <a:pt x="318" y="282"/>
                </a:lnTo>
                <a:lnTo>
                  <a:pt x="330" y="330"/>
                </a:lnTo>
                <a:lnTo>
                  <a:pt x="333" y="402"/>
                </a:lnTo>
                <a:lnTo>
                  <a:pt x="336" y="456"/>
                </a:lnTo>
                <a:lnTo>
                  <a:pt x="327" y="513"/>
                </a:lnTo>
                <a:lnTo>
                  <a:pt x="318" y="570"/>
                </a:lnTo>
                <a:lnTo>
                  <a:pt x="291" y="657"/>
                </a:lnTo>
                <a:lnTo>
                  <a:pt x="264" y="708"/>
                </a:lnTo>
                <a:lnTo>
                  <a:pt x="228" y="762"/>
                </a:lnTo>
                <a:lnTo>
                  <a:pt x="213" y="789"/>
                </a:lnTo>
                <a:lnTo>
                  <a:pt x="189" y="822"/>
                </a:lnTo>
                <a:lnTo>
                  <a:pt x="171" y="837"/>
                </a:lnTo>
                <a:lnTo>
                  <a:pt x="147" y="816"/>
                </a:lnTo>
                <a:lnTo>
                  <a:pt x="123" y="789"/>
                </a:lnTo>
                <a:lnTo>
                  <a:pt x="99" y="750"/>
                </a:lnTo>
                <a:lnTo>
                  <a:pt x="81" y="720"/>
                </a:lnTo>
                <a:lnTo>
                  <a:pt x="63" y="687"/>
                </a:lnTo>
                <a:lnTo>
                  <a:pt x="42" y="642"/>
                </a:lnTo>
                <a:lnTo>
                  <a:pt x="33" y="612"/>
                </a:lnTo>
                <a:lnTo>
                  <a:pt x="24" y="576"/>
                </a:lnTo>
                <a:lnTo>
                  <a:pt x="12" y="537"/>
                </a:lnTo>
                <a:lnTo>
                  <a:pt x="6" y="471"/>
                </a:lnTo>
                <a:lnTo>
                  <a:pt x="0" y="432"/>
                </a:lnTo>
                <a:lnTo>
                  <a:pt x="3" y="405"/>
                </a:lnTo>
                <a:lnTo>
                  <a:pt x="3" y="363"/>
                </a:lnTo>
                <a:lnTo>
                  <a:pt x="9" y="333"/>
                </a:lnTo>
                <a:lnTo>
                  <a:pt x="18" y="282"/>
                </a:lnTo>
                <a:lnTo>
                  <a:pt x="27" y="243"/>
                </a:lnTo>
                <a:lnTo>
                  <a:pt x="42" y="201"/>
                </a:lnTo>
                <a:lnTo>
                  <a:pt x="54" y="171"/>
                </a:lnTo>
                <a:lnTo>
                  <a:pt x="72" y="138"/>
                </a:lnTo>
                <a:lnTo>
                  <a:pt x="84" y="108"/>
                </a:lnTo>
                <a:lnTo>
                  <a:pt x="102" y="87"/>
                </a:lnTo>
                <a:lnTo>
                  <a:pt x="117" y="57"/>
                </a:lnTo>
                <a:lnTo>
                  <a:pt x="141" y="30"/>
                </a:lnTo>
                <a:lnTo>
                  <a:pt x="168" y="0"/>
                </a:lnTo>
              </a:path>
            </a:pathLst>
          </a:custGeom>
          <a:solidFill>
            <a:schemeClr val="accent4">
              <a:lumMod val="75000"/>
            </a:schemeClr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84256" tIns="42129" rIns="84256" bIns="42129"/>
          <a:lstStyle/>
          <a:p>
            <a:pPr defTabSz="914225"/>
            <a:endParaRPr lang="en-US" sz="1659">
              <a:solidFill>
                <a:prstClr val="black"/>
              </a:solidFill>
              <a:latin typeface="Corbel" panose="020B0503020204020204"/>
            </a:endParaRPr>
          </a:p>
        </p:txBody>
      </p:sp>
      <p:sp>
        <p:nvSpPr>
          <p:cNvPr id="8" name="Oval 3">
            <a:extLst>
              <a:ext uri="{FF2B5EF4-FFF2-40B4-BE49-F238E27FC236}">
                <a16:creationId xmlns:a16="http://schemas.microsoft.com/office/drawing/2014/main" id="{804EB04E-B7D0-431C-B582-0E91497F2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269" y="1231667"/>
            <a:ext cx="3883466" cy="3846176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4256" tIns="42129" rIns="84256" bIns="42129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225"/>
            <a:endParaRPr lang="en-US" altLang="en-US" sz="2212">
              <a:solidFill>
                <a:prstClr val="black"/>
              </a:solidFill>
            </a:endParaRP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F4BADD68-47F3-4C7A-BC98-B6986EE13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771" y="1231667"/>
            <a:ext cx="3883466" cy="3846176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4256" tIns="42129" rIns="84256" bIns="42129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225"/>
            <a:endParaRPr lang="en-US" altLang="en-US" sz="2212">
              <a:solidFill>
                <a:prstClr val="black"/>
              </a:solidFill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D3F86B8-D828-46B9-9835-8E3C2F469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0112" y="2537086"/>
            <a:ext cx="1421479" cy="96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591" tIns="44010" rIns="89591" bIns="44010">
            <a:spAutoFit/>
          </a:bodyPr>
          <a:lstStyle>
            <a:lvl1pPr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980886"/>
            <a:r>
              <a:rPr lang="en-US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Parent </a:t>
            </a:r>
          </a:p>
          <a:p>
            <a:pPr algn="ctr" defTabSz="980886"/>
            <a:r>
              <a:rPr lang="en-US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Table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AA505661-79E3-4064-B5A6-346EB0C5A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59" y="2537086"/>
            <a:ext cx="1110604" cy="96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591" tIns="44010" rIns="89591" bIns="44010">
            <a:spAutoFit/>
          </a:bodyPr>
          <a:lstStyle>
            <a:lvl1pPr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980886"/>
            <a:r>
              <a:rPr lang="en-US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Child</a:t>
            </a:r>
          </a:p>
          <a:p>
            <a:pPr algn="ctr" defTabSz="980886"/>
            <a:r>
              <a:rPr lang="en-US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Table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5FB1CCD0-B1F3-46DA-A3F5-74C7B3C7E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97" y="3806625"/>
            <a:ext cx="2012982" cy="111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591" tIns="44010" rIns="89591" bIns="44010">
            <a:spAutoFit/>
          </a:bodyPr>
          <a:lstStyle>
            <a:lvl1pPr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980886"/>
            <a:r>
              <a:rPr lang="en-US" altLang="en-US" sz="1936" b="1" dirty="0">
                <a:solidFill>
                  <a:srgbClr val="000000"/>
                </a:solidFill>
                <a:latin typeface="Arial" panose="020B0604020202020204" pitchFamily="34" charset="0"/>
              </a:rPr>
              <a:t>Left Outer</a:t>
            </a:r>
          </a:p>
          <a:p>
            <a:pPr algn="ctr" defTabSz="980886"/>
            <a:r>
              <a:rPr lang="en-US" altLang="en-US" sz="1567" dirty="0">
                <a:solidFill>
                  <a:srgbClr val="000000"/>
                </a:solidFill>
                <a:latin typeface="Arial" panose="020B0604020202020204" pitchFamily="34" charset="0"/>
              </a:rPr>
              <a:t>All customers whether the placed an order or not. </a:t>
            </a:r>
            <a:endParaRPr lang="en-US" altLang="en-US" sz="1936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0ED20D2A-702A-49E0-9FF8-B5237353E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020" y="5309594"/>
            <a:ext cx="2011343" cy="11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591" tIns="44010" rIns="89591" bIns="44010">
            <a:spAutoFit/>
          </a:bodyPr>
          <a:lstStyle>
            <a:lvl1pPr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980886"/>
            <a:r>
              <a:rPr lang="en-US" altLang="en-US" sz="1936" b="1" dirty="0">
                <a:solidFill>
                  <a:srgbClr val="000000"/>
                </a:solidFill>
                <a:latin typeface="Arial" panose="020B0604020202020204" pitchFamily="34" charset="0"/>
              </a:rPr>
              <a:t>Inner</a:t>
            </a:r>
          </a:p>
          <a:p>
            <a:pPr algn="ctr" defTabSz="980886"/>
            <a:r>
              <a:rPr lang="en-US" altLang="en-US" sz="1567" dirty="0">
                <a:solidFill>
                  <a:srgbClr val="000000"/>
                </a:solidFill>
                <a:latin typeface="Arial" panose="020B0604020202020204" pitchFamily="34" charset="0"/>
              </a:rPr>
              <a:t>Only Customers who have been placed an Order</a:t>
            </a:r>
            <a:endParaRPr lang="en-US" altLang="en-US" sz="1936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141A3D6-1E18-40FC-9C1E-58D0CC10F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8252" y="3802133"/>
            <a:ext cx="2037891" cy="111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591" tIns="44010" rIns="89591" bIns="44010">
            <a:spAutoFit/>
          </a:bodyPr>
          <a:lstStyle>
            <a:lvl1pPr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980886"/>
            <a:r>
              <a:rPr lang="en-US" altLang="en-US" sz="1936" b="1" dirty="0">
                <a:solidFill>
                  <a:srgbClr val="000000"/>
                </a:solidFill>
                <a:latin typeface="Arial" panose="020B0604020202020204" pitchFamily="34" charset="0"/>
              </a:rPr>
              <a:t>Right Outer</a:t>
            </a:r>
          </a:p>
          <a:p>
            <a:pPr algn="ctr" defTabSz="980886"/>
            <a:r>
              <a:rPr lang="en-US" altLang="en-US" sz="1567" dirty="0">
                <a:solidFill>
                  <a:srgbClr val="000000"/>
                </a:solidFill>
                <a:latin typeface="Arial" panose="020B0604020202020204" pitchFamily="34" charset="0"/>
              </a:rPr>
              <a:t>All orders whether there was a customer or not.</a:t>
            </a:r>
            <a:endParaRPr lang="en-US" altLang="en-US" sz="1936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Line 18">
            <a:extLst>
              <a:ext uri="{FF2B5EF4-FFF2-40B4-BE49-F238E27FC236}">
                <a16:creationId xmlns:a16="http://schemas.microsoft.com/office/drawing/2014/main" id="{CBBDEBB8-E626-40B4-8DF2-612B89BAFF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54691" y="4057522"/>
            <a:ext cx="0" cy="1335311"/>
          </a:xfrm>
          <a:prstGeom prst="line">
            <a:avLst/>
          </a:prstGeom>
          <a:solidFill>
            <a:schemeClr val="accent4">
              <a:lumMod val="75000"/>
            </a:schemeClr>
          </a:solidFill>
          <a:ln w="762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 wrap="none" lIns="84256" tIns="42129" rIns="84256" bIns="42129" anchor="ctr"/>
          <a:lstStyle/>
          <a:p>
            <a:pPr defTabSz="914225"/>
            <a:endParaRPr lang="en-US" sz="1659">
              <a:solidFill>
                <a:prstClr val="black"/>
              </a:solidFill>
              <a:latin typeface="Corbel" panose="020B0503020204020204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AC0599A9-38B7-4704-A3B9-BC9B53CA8D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67378" y="3431035"/>
            <a:ext cx="1173634" cy="620036"/>
          </a:xfrm>
          <a:prstGeom prst="line">
            <a:avLst/>
          </a:prstGeom>
          <a:solidFill>
            <a:schemeClr val="accent4">
              <a:lumMod val="75000"/>
            </a:schemeClr>
          </a:solidFill>
          <a:ln w="762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 wrap="none" lIns="84256" tIns="42129" rIns="84256" bIns="42129" anchor="ctr"/>
          <a:lstStyle/>
          <a:p>
            <a:pPr defTabSz="914225"/>
            <a:endParaRPr lang="en-US" sz="1659">
              <a:solidFill>
                <a:prstClr val="black"/>
              </a:solidFill>
              <a:latin typeface="Corbel" panose="020B0503020204020204"/>
            </a:endParaRPr>
          </a:p>
        </p:txBody>
      </p:sp>
      <p:sp>
        <p:nvSpPr>
          <p:cNvPr id="18" name="Line 20">
            <a:extLst>
              <a:ext uri="{FF2B5EF4-FFF2-40B4-BE49-F238E27FC236}">
                <a16:creationId xmlns:a16="http://schemas.microsoft.com/office/drawing/2014/main" id="{AEEF96D8-1649-4043-A2ED-1E5FB9B632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7508" y="3356333"/>
            <a:ext cx="1421478" cy="373510"/>
          </a:xfrm>
          <a:prstGeom prst="line">
            <a:avLst/>
          </a:prstGeom>
          <a:solidFill>
            <a:schemeClr val="accent4">
              <a:lumMod val="75000"/>
            </a:schemeClr>
          </a:solidFill>
          <a:ln w="762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 wrap="none" lIns="84256" tIns="42129" rIns="84256" bIns="42129" anchor="ctr"/>
          <a:lstStyle/>
          <a:p>
            <a:pPr defTabSz="914225"/>
            <a:endParaRPr lang="en-US" sz="1659">
              <a:solidFill>
                <a:prstClr val="black"/>
              </a:solidFill>
              <a:latin typeface="Corbel" panose="020B0503020204020204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31EFC227-3A0C-45F4-8212-611947E8B79D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Join Types</a:t>
            </a:r>
          </a:p>
        </p:txBody>
      </p:sp>
    </p:spTree>
    <p:extLst>
      <p:ext uri="{BB962C8B-B14F-4D97-AF65-F5344CB8AC3E}">
        <p14:creationId xmlns:p14="http://schemas.microsoft.com/office/powerpoint/2010/main" val="175987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801D87DF-ECCF-413F-857F-FA7562D70F05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Finding relationships</a:t>
            </a:r>
          </a:p>
        </p:txBody>
      </p:sp>
      <p:grpSp>
        <p:nvGrpSpPr>
          <p:cNvPr id="22" name="Group 8">
            <a:extLst>
              <a:ext uri="{FF2B5EF4-FFF2-40B4-BE49-F238E27FC236}">
                <a16:creationId xmlns:a16="http://schemas.microsoft.com/office/drawing/2014/main" id="{8AED4660-9E8E-41E0-8832-5A0F610BF150}"/>
              </a:ext>
            </a:extLst>
          </p:cNvPr>
          <p:cNvGrpSpPr>
            <a:grpSpLocks/>
          </p:cNvGrpSpPr>
          <p:nvPr/>
        </p:nvGrpSpPr>
        <p:grpSpPr bwMode="auto">
          <a:xfrm>
            <a:off x="5498384" y="1563471"/>
            <a:ext cx="1375105" cy="2083016"/>
            <a:chOff x="2342" y="1603"/>
            <a:chExt cx="789" cy="1584"/>
          </a:xfrm>
        </p:grpSpPr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9DE09AB8-03F2-4798-995E-B79FD4D90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1603"/>
              <a:ext cx="784" cy="15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3391" tIns="40964" rIns="83391" bIns="40964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225">
                <a:spcAft>
                  <a:spcPct val="50000"/>
                </a:spcAft>
              </a:pPr>
              <a:r>
                <a:rPr lang="en-US" altLang="en-US" sz="20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Orders</a:t>
              </a:r>
              <a:endPara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defTabSz="914225"/>
              <a:r>
                <a:rPr lang="en-US" altLang="en-US" sz="20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OrderID</a:t>
              </a:r>
            </a:p>
            <a:p>
              <a:pPr defTabSz="914225"/>
              <a:r>
                <a:rPr lang="en-US" alt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CustID</a:t>
              </a:r>
            </a:p>
            <a:p>
              <a:pPr defTabSz="914225"/>
              <a:r>
                <a:rPr lang="en-US" alt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ProductID</a:t>
              </a:r>
            </a:p>
            <a:p>
              <a:pPr defTabSz="914225"/>
              <a:r>
                <a:rPr lang="en-US" alt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Qty</a:t>
              </a:r>
            </a:p>
            <a:p>
              <a:pPr defTabSz="914225"/>
              <a:r>
                <a:rPr lang="en-US" alt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OrderDate</a:t>
              </a:r>
            </a:p>
          </p:txBody>
        </p:sp>
        <p:sp>
          <p:nvSpPr>
            <p:cNvPr id="24" name="Line 7">
              <a:extLst>
                <a:ext uri="{FF2B5EF4-FFF2-40B4-BE49-F238E27FC236}">
                  <a16:creationId xmlns:a16="http://schemas.microsoft.com/office/drawing/2014/main" id="{CF038238-3197-43C8-95DB-461156A116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2" y="1853"/>
              <a:ext cx="7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225"/>
              <a:endPara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5" name="Elbow Connector 57343">
            <a:extLst>
              <a:ext uri="{FF2B5EF4-FFF2-40B4-BE49-F238E27FC236}">
                <a16:creationId xmlns:a16="http://schemas.microsoft.com/office/drawing/2014/main" id="{E1DFCC66-E3CE-48A1-8334-2EEBF5AF10EC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>
            <a:off x="4002530" y="2033963"/>
            <a:ext cx="1504569" cy="571016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1BBAA88-9358-4438-8408-1DB64E6714F5}"/>
              </a:ext>
            </a:extLst>
          </p:cNvPr>
          <p:cNvSpPr txBox="1"/>
          <p:nvPr/>
        </p:nvSpPr>
        <p:spPr>
          <a:xfrm>
            <a:off x="530968" y="4250748"/>
            <a:ext cx="11308193" cy="124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6145" indent="-336145">
              <a:lnSpc>
                <a:spcPct val="90000"/>
              </a:lnSpc>
              <a:spcBef>
                <a:spcPts val="588"/>
              </a:spcBef>
              <a:buSzPct val="90000"/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Primary Key within a </a:t>
            </a:r>
            <a:r>
              <a:rPr lang="en-US" sz="2400" b="1" dirty="0">
                <a:solidFill>
                  <a:srgbClr val="000000"/>
                </a:solidFill>
              </a:rPr>
              <a:t>table</a:t>
            </a:r>
            <a:r>
              <a:rPr lang="en-US" sz="2400" dirty="0">
                <a:solidFill>
                  <a:srgbClr val="000000"/>
                </a:solidFill>
              </a:rPr>
              <a:t> is the unique identifier</a:t>
            </a:r>
          </a:p>
          <a:p>
            <a:pPr marL="336145" indent="-336145">
              <a:lnSpc>
                <a:spcPct val="90000"/>
              </a:lnSpc>
              <a:spcBef>
                <a:spcPts val="588"/>
              </a:spcBef>
              <a:buSzPct val="90000"/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Primary Key within a </a:t>
            </a:r>
            <a:r>
              <a:rPr lang="en-US" sz="2400" b="1" dirty="0">
                <a:solidFill>
                  <a:prstClr val="black"/>
                </a:solidFill>
              </a:rPr>
              <a:t>relationship</a:t>
            </a:r>
            <a:r>
              <a:rPr lang="en-US" sz="2400" dirty="0">
                <a:solidFill>
                  <a:prstClr val="black"/>
                </a:solidFill>
              </a:rPr>
              <a:t> is the best describer of the connecting field</a:t>
            </a:r>
          </a:p>
          <a:p>
            <a:pPr marL="336145" indent="-336145">
              <a:lnSpc>
                <a:spcPct val="90000"/>
              </a:lnSpc>
              <a:spcBef>
                <a:spcPts val="588"/>
              </a:spcBef>
              <a:buSzPct val="90000"/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Foreign Key within a relationship connects a Child table to a Parent Table</a:t>
            </a:r>
            <a:endParaRPr lang="en-US" sz="2400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27" name="Group 8">
            <a:extLst>
              <a:ext uri="{FF2B5EF4-FFF2-40B4-BE49-F238E27FC236}">
                <a16:creationId xmlns:a16="http://schemas.microsoft.com/office/drawing/2014/main" id="{0C82BA05-51E5-4E2B-BAB5-D2B50BD416FB}"/>
              </a:ext>
            </a:extLst>
          </p:cNvPr>
          <p:cNvGrpSpPr>
            <a:grpSpLocks/>
          </p:cNvGrpSpPr>
          <p:nvPr/>
        </p:nvGrpSpPr>
        <p:grpSpPr bwMode="auto">
          <a:xfrm>
            <a:off x="2371217" y="1429702"/>
            <a:ext cx="2033904" cy="2083017"/>
            <a:chOff x="2342" y="1603"/>
            <a:chExt cx="1167" cy="1584"/>
          </a:xfrm>
        </p:grpSpPr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6FA25DB1-6163-4FB1-BC74-BE08732BC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1603"/>
              <a:ext cx="1162" cy="15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3391" tIns="40964" rIns="83391" bIns="40964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225">
                <a:spcAft>
                  <a:spcPct val="50000"/>
                </a:spcAft>
              </a:pPr>
              <a:r>
                <a:rPr lang="en-US" altLang="en-US" sz="20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Customers</a:t>
              </a:r>
              <a:endPara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defTabSz="914225"/>
              <a:r>
                <a:rPr lang="en-US" altLang="en-US" sz="20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CustomerID</a:t>
              </a:r>
            </a:p>
            <a:p>
              <a:pPr defTabSz="914225"/>
              <a:r>
                <a:rPr lang="en-US" alt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FirstName</a:t>
              </a:r>
            </a:p>
            <a:p>
              <a:pPr defTabSz="914225"/>
              <a:r>
                <a:rPr lang="en-US" alt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LastName</a:t>
              </a:r>
            </a:p>
            <a:p>
              <a:pPr defTabSz="914225"/>
              <a:r>
                <a:rPr lang="en-US" alt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Company Name</a:t>
              </a:r>
            </a:p>
            <a:p>
              <a:pPr defTabSz="914225"/>
              <a:r>
                <a:rPr lang="en-US" alt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Phone</a:t>
              </a:r>
            </a:p>
          </p:txBody>
        </p:sp>
        <p:sp>
          <p:nvSpPr>
            <p:cNvPr id="29" name="Line 7">
              <a:extLst>
                <a:ext uri="{FF2B5EF4-FFF2-40B4-BE49-F238E27FC236}">
                  <a16:creationId xmlns:a16="http://schemas.microsoft.com/office/drawing/2014/main" id="{52BF6E14-517A-4AB1-8474-0E6F4814DD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2" y="1853"/>
              <a:ext cx="11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225"/>
              <a:endPara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8">
            <a:extLst>
              <a:ext uri="{FF2B5EF4-FFF2-40B4-BE49-F238E27FC236}">
                <a16:creationId xmlns:a16="http://schemas.microsoft.com/office/drawing/2014/main" id="{E08394B7-6CA7-46CE-A035-0F56398238BE}"/>
              </a:ext>
            </a:extLst>
          </p:cNvPr>
          <p:cNvGrpSpPr>
            <a:grpSpLocks/>
          </p:cNvGrpSpPr>
          <p:nvPr/>
        </p:nvGrpSpPr>
        <p:grpSpPr bwMode="auto">
          <a:xfrm>
            <a:off x="7958038" y="1505712"/>
            <a:ext cx="1777703" cy="1495588"/>
            <a:chOff x="2342" y="1603"/>
            <a:chExt cx="1020" cy="1289"/>
          </a:xfrm>
        </p:grpSpPr>
        <p:sp>
          <p:nvSpPr>
            <p:cNvPr id="32" name="Rectangle 6">
              <a:extLst>
                <a:ext uri="{FF2B5EF4-FFF2-40B4-BE49-F238E27FC236}">
                  <a16:creationId xmlns:a16="http://schemas.microsoft.com/office/drawing/2014/main" id="{17F70B29-C31F-465E-A614-27A2A3742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1603"/>
              <a:ext cx="1015" cy="1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3391" tIns="40964" rIns="83391" bIns="40964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225">
                <a:spcAft>
                  <a:spcPct val="50000"/>
                </a:spcAft>
              </a:pPr>
              <a:r>
                <a:rPr lang="en-US" altLang="en-US" sz="20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Products</a:t>
              </a:r>
              <a:endPara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defTabSz="914225"/>
              <a:r>
                <a:rPr lang="en-US" altLang="en-US" sz="20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ProductID</a:t>
              </a:r>
            </a:p>
            <a:p>
              <a:pPr defTabSz="914225"/>
              <a:r>
                <a:rPr lang="en-US" alt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ProductName</a:t>
              </a:r>
            </a:p>
            <a:p>
              <a:pPr defTabSz="914225"/>
              <a:r>
                <a:rPr lang="en-US" alt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Price</a:t>
              </a:r>
            </a:p>
          </p:txBody>
        </p:sp>
        <p:sp>
          <p:nvSpPr>
            <p:cNvPr id="33" name="Line 7">
              <a:extLst>
                <a:ext uri="{FF2B5EF4-FFF2-40B4-BE49-F238E27FC236}">
                  <a16:creationId xmlns:a16="http://schemas.microsoft.com/office/drawing/2014/main" id="{AA505026-30B6-4E18-A033-F00B4D1E7D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2" y="1889"/>
              <a:ext cx="10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225"/>
              <a:endPara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4" name="Elbow Connector 57343">
            <a:extLst>
              <a:ext uri="{FF2B5EF4-FFF2-40B4-BE49-F238E27FC236}">
                <a16:creationId xmlns:a16="http://schemas.microsoft.com/office/drawing/2014/main" id="{17EC4220-73CB-4457-A52F-4B258C07CF4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62805" y="2137581"/>
            <a:ext cx="1195235" cy="714329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95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 bwMode="auto">
          <a:xfrm flipV="1">
            <a:off x="1613120" y="3882462"/>
            <a:ext cx="2774359" cy="1070776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>
            <a:off x="2571805" y="2083283"/>
            <a:ext cx="1772626" cy="1536333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8611310" y="3617968"/>
            <a:ext cx="3389083" cy="2164865"/>
            <a:chOff x="6938802" y="4903171"/>
            <a:chExt cx="2730323" cy="1729498"/>
          </a:xfrm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8062536" y="5138745"/>
              <a:ext cx="482856" cy="1236401"/>
            </a:xfrm>
            <a:custGeom>
              <a:avLst/>
              <a:gdLst>
                <a:gd name="T0" fmla="*/ 2147483646 w 337"/>
                <a:gd name="T1" fmla="*/ 0 h 838"/>
                <a:gd name="T2" fmla="*/ 2147483646 w 337"/>
                <a:gd name="T3" fmla="*/ 2147483646 h 838"/>
                <a:gd name="T4" fmla="*/ 2147483646 w 337"/>
                <a:gd name="T5" fmla="*/ 2147483646 h 838"/>
                <a:gd name="T6" fmla="*/ 2147483646 w 337"/>
                <a:gd name="T7" fmla="*/ 2147483646 h 838"/>
                <a:gd name="T8" fmla="*/ 2147483646 w 337"/>
                <a:gd name="T9" fmla="*/ 2147483646 h 838"/>
                <a:gd name="T10" fmla="*/ 2147483646 w 337"/>
                <a:gd name="T11" fmla="*/ 2147483646 h 838"/>
                <a:gd name="T12" fmla="*/ 2147483646 w 337"/>
                <a:gd name="T13" fmla="*/ 2147483646 h 838"/>
                <a:gd name="T14" fmla="*/ 2147483646 w 337"/>
                <a:gd name="T15" fmla="*/ 2147483646 h 838"/>
                <a:gd name="T16" fmla="*/ 2147483646 w 337"/>
                <a:gd name="T17" fmla="*/ 2147483646 h 838"/>
                <a:gd name="T18" fmla="*/ 2147483646 w 337"/>
                <a:gd name="T19" fmla="*/ 2147483646 h 838"/>
                <a:gd name="T20" fmla="*/ 2147483646 w 337"/>
                <a:gd name="T21" fmla="*/ 2147483646 h 838"/>
                <a:gd name="T22" fmla="*/ 2147483646 w 337"/>
                <a:gd name="T23" fmla="*/ 2147483646 h 838"/>
                <a:gd name="T24" fmla="*/ 2147483646 w 337"/>
                <a:gd name="T25" fmla="*/ 2147483646 h 838"/>
                <a:gd name="T26" fmla="*/ 2147483646 w 337"/>
                <a:gd name="T27" fmla="*/ 2147483646 h 838"/>
                <a:gd name="T28" fmla="*/ 2147483646 w 337"/>
                <a:gd name="T29" fmla="*/ 2147483646 h 838"/>
                <a:gd name="T30" fmla="*/ 2147483646 w 337"/>
                <a:gd name="T31" fmla="*/ 2147483646 h 838"/>
                <a:gd name="T32" fmla="*/ 2147483646 w 337"/>
                <a:gd name="T33" fmla="*/ 2147483646 h 838"/>
                <a:gd name="T34" fmla="*/ 2147483646 w 337"/>
                <a:gd name="T35" fmla="*/ 2147483646 h 838"/>
                <a:gd name="T36" fmla="*/ 2147483646 w 337"/>
                <a:gd name="T37" fmla="*/ 2147483646 h 838"/>
                <a:gd name="T38" fmla="*/ 2147483646 w 337"/>
                <a:gd name="T39" fmla="*/ 2147483646 h 838"/>
                <a:gd name="T40" fmla="*/ 2147483646 w 337"/>
                <a:gd name="T41" fmla="*/ 2147483646 h 838"/>
                <a:gd name="T42" fmla="*/ 2147483646 w 337"/>
                <a:gd name="T43" fmla="*/ 2147483646 h 838"/>
                <a:gd name="T44" fmla="*/ 2147483646 w 337"/>
                <a:gd name="T45" fmla="*/ 2147483646 h 838"/>
                <a:gd name="T46" fmla="*/ 2147483646 w 337"/>
                <a:gd name="T47" fmla="*/ 2147483646 h 838"/>
                <a:gd name="T48" fmla="*/ 2147483646 w 337"/>
                <a:gd name="T49" fmla="*/ 2147483646 h 838"/>
                <a:gd name="T50" fmla="*/ 2147483646 w 337"/>
                <a:gd name="T51" fmla="*/ 2147483646 h 838"/>
                <a:gd name="T52" fmla="*/ 2147483646 w 337"/>
                <a:gd name="T53" fmla="*/ 2147483646 h 838"/>
                <a:gd name="T54" fmla="*/ 2147483646 w 337"/>
                <a:gd name="T55" fmla="*/ 2147483646 h 838"/>
                <a:gd name="T56" fmla="*/ 0 w 337"/>
                <a:gd name="T57" fmla="*/ 2147483646 h 838"/>
                <a:gd name="T58" fmla="*/ 2147483646 w 337"/>
                <a:gd name="T59" fmla="*/ 2147483646 h 838"/>
                <a:gd name="T60" fmla="*/ 2147483646 w 337"/>
                <a:gd name="T61" fmla="*/ 2147483646 h 838"/>
                <a:gd name="T62" fmla="*/ 2147483646 w 337"/>
                <a:gd name="T63" fmla="*/ 2147483646 h 838"/>
                <a:gd name="T64" fmla="*/ 2147483646 w 337"/>
                <a:gd name="T65" fmla="*/ 2147483646 h 838"/>
                <a:gd name="T66" fmla="*/ 2147483646 w 337"/>
                <a:gd name="T67" fmla="*/ 2147483646 h 838"/>
                <a:gd name="T68" fmla="*/ 2147483646 w 337"/>
                <a:gd name="T69" fmla="*/ 2147483646 h 838"/>
                <a:gd name="T70" fmla="*/ 2147483646 w 337"/>
                <a:gd name="T71" fmla="*/ 2147483646 h 838"/>
                <a:gd name="T72" fmla="*/ 2147483646 w 337"/>
                <a:gd name="T73" fmla="*/ 2147483646 h 838"/>
                <a:gd name="T74" fmla="*/ 2147483646 w 337"/>
                <a:gd name="T75" fmla="*/ 2147483646 h 838"/>
                <a:gd name="T76" fmla="*/ 2147483646 w 337"/>
                <a:gd name="T77" fmla="*/ 2147483646 h 838"/>
                <a:gd name="T78" fmla="*/ 2147483646 w 337"/>
                <a:gd name="T79" fmla="*/ 2147483646 h 838"/>
                <a:gd name="T80" fmla="*/ 2147483646 w 337"/>
                <a:gd name="T81" fmla="*/ 2147483646 h 838"/>
                <a:gd name="T82" fmla="*/ 2147483646 w 337"/>
                <a:gd name="T83" fmla="*/ 0 h 83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7"/>
                <a:gd name="T127" fmla="*/ 0 h 838"/>
                <a:gd name="T128" fmla="*/ 337 w 337"/>
                <a:gd name="T129" fmla="*/ 838 h 83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7" h="838">
                  <a:moveTo>
                    <a:pt x="168" y="0"/>
                  </a:moveTo>
                  <a:lnTo>
                    <a:pt x="201" y="36"/>
                  </a:lnTo>
                  <a:lnTo>
                    <a:pt x="225" y="72"/>
                  </a:lnTo>
                  <a:lnTo>
                    <a:pt x="258" y="120"/>
                  </a:lnTo>
                  <a:lnTo>
                    <a:pt x="279" y="168"/>
                  </a:lnTo>
                  <a:lnTo>
                    <a:pt x="303" y="225"/>
                  </a:lnTo>
                  <a:lnTo>
                    <a:pt x="318" y="282"/>
                  </a:lnTo>
                  <a:lnTo>
                    <a:pt x="330" y="330"/>
                  </a:lnTo>
                  <a:lnTo>
                    <a:pt x="333" y="402"/>
                  </a:lnTo>
                  <a:lnTo>
                    <a:pt x="336" y="456"/>
                  </a:lnTo>
                  <a:lnTo>
                    <a:pt x="327" y="513"/>
                  </a:lnTo>
                  <a:lnTo>
                    <a:pt x="318" y="570"/>
                  </a:lnTo>
                  <a:lnTo>
                    <a:pt x="291" y="657"/>
                  </a:lnTo>
                  <a:lnTo>
                    <a:pt x="264" y="708"/>
                  </a:lnTo>
                  <a:lnTo>
                    <a:pt x="228" y="762"/>
                  </a:lnTo>
                  <a:lnTo>
                    <a:pt x="213" y="789"/>
                  </a:lnTo>
                  <a:lnTo>
                    <a:pt x="189" y="822"/>
                  </a:lnTo>
                  <a:lnTo>
                    <a:pt x="171" y="837"/>
                  </a:lnTo>
                  <a:lnTo>
                    <a:pt x="147" y="816"/>
                  </a:lnTo>
                  <a:lnTo>
                    <a:pt x="123" y="789"/>
                  </a:lnTo>
                  <a:lnTo>
                    <a:pt x="99" y="750"/>
                  </a:lnTo>
                  <a:lnTo>
                    <a:pt x="81" y="720"/>
                  </a:lnTo>
                  <a:lnTo>
                    <a:pt x="63" y="687"/>
                  </a:lnTo>
                  <a:lnTo>
                    <a:pt x="42" y="642"/>
                  </a:lnTo>
                  <a:lnTo>
                    <a:pt x="33" y="612"/>
                  </a:lnTo>
                  <a:lnTo>
                    <a:pt x="24" y="576"/>
                  </a:lnTo>
                  <a:lnTo>
                    <a:pt x="12" y="537"/>
                  </a:lnTo>
                  <a:lnTo>
                    <a:pt x="6" y="471"/>
                  </a:lnTo>
                  <a:lnTo>
                    <a:pt x="0" y="432"/>
                  </a:lnTo>
                  <a:lnTo>
                    <a:pt x="3" y="405"/>
                  </a:lnTo>
                  <a:lnTo>
                    <a:pt x="3" y="363"/>
                  </a:lnTo>
                  <a:lnTo>
                    <a:pt x="9" y="333"/>
                  </a:lnTo>
                  <a:lnTo>
                    <a:pt x="18" y="282"/>
                  </a:lnTo>
                  <a:lnTo>
                    <a:pt x="27" y="243"/>
                  </a:lnTo>
                  <a:lnTo>
                    <a:pt x="42" y="201"/>
                  </a:lnTo>
                  <a:lnTo>
                    <a:pt x="54" y="171"/>
                  </a:lnTo>
                  <a:lnTo>
                    <a:pt x="72" y="138"/>
                  </a:lnTo>
                  <a:lnTo>
                    <a:pt x="84" y="108"/>
                  </a:lnTo>
                  <a:lnTo>
                    <a:pt x="102" y="87"/>
                  </a:lnTo>
                  <a:lnTo>
                    <a:pt x="117" y="57"/>
                  </a:lnTo>
                  <a:lnTo>
                    <a:pt x="141" y="30"/>
                  </a:lnTo>
                  <a:lnTo>
                    <a:pt x="16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84256" tIns="42129" rIns="84256" bIns="42129"/>
            <a:lstStyle/>
            <a:p>
              <a:pPr defTabSz="914225">
                <a:defRPr/>
              </a:pPr>
              <a:endParaRPr lang="en-US" sz="1659" dirty="0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60420" name="Oval 3"/>
            <p:cNvSpPr>
              <a:spLocks noChangeArrowheads="1"/>
            </p:cNvSpPr>
            <p:nvPr/>
          </p:nvSpPr>
          <p:spPr bwMode="auto">
            <a:xfrm>
              <a:off x="6938802" y="4903171"/>
              <a:ext cx="1606589" cy="172949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4256" tIns="42129" rIns="84256" bIns="42129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225"/>
              <a:endParaRPr lang="en-US" altLang="en-US" sz="2212">
                <a:solidFill>
                  <a:prstClr val="black"/>
                </a:solidFill>
              </a:endParaRPr>
            </a:p>
          </p:txBody>
        </p:sp>
        <p:sp>
          <p:nvSpPr>
            <p:cNvPr id="60421" name="Oval 4"/>
            <p:cNvSpPr>
              <a:spLocks noChangeArrowheads="1"/>
            </p:cNvSpPr>
            <p:nvPr/>
          </p:nvSpPr>
          <p:spPr bwMode="auto">
            <a:xfrm>
              <a:off x="8062536" y="4903171"/>
              <a:ext cx="1606589" cy="172949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4256" tIns="42129" rIns="84256" bIns="42129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225"/>
              <a:endParaRPr lang="en-US" altLang="en-US" sz="2212">
                <a:solidFill>
                  <a:prstClr val="black"/>
                </a:solidFill>
              </a:endParaRPr>
            </a:p>
          </p:txBody>
        </p:sp>
      </p:grpSp>
      <p:pic>
        <p:nvPicPr>
          <p:cNvPr id="604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340" y="3076875"/>
            <a:ext cx="3325538" cy="2705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40" y="1175583"/>
            <a:ext cx="3301965" cy="1631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4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02" y="3253027"/>
            <a:ext cx="3209797" cy="299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5" name="TextBox 8"/>
          <p:cNvSpPr txBox="1">
            <a:spLocks noChangeArrowheads="1"/>
          </p:cNvSpPr>
          <p:nvPr/>
        </p:nvSpPr>
        <p:spPr bwMode="auto">
          <a:xfrm>
            <a:off x="299677" y="770336"/>
            <a:ext cx="3582860" cy="43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256" tIns="42129" rIns="84256" bIns="42129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225"/>
            <a:r>
              <a:rPr lang="en-US" altLang="en-US" sz="2212">
                <a:solidFill>
                  <a:prstClr val="black"/>
                </a:solidFill>
              </a:rPr>
              <a:t>CUSTOMERS</a:t>
            </a:r>
          </a:p>
        </p:txBody>
      </p:sp>
      <p:sp>
        <p:nvSpPr>
          <p:cNvPr id="60426" name="TextBox 14"/>
          <p:cNvSpPr txBox="1">
            <a:spLocks noChangeArrowheads="1"/>
          </p:cNvSpPr>
          <p:nvPr/>
        </p:nvSpPr>
        <p:spPr bwMode="auto">
          <a:xfrm>
            <a:off x="368440" y="2806815"/>
            <a:ext cx="3582860" cy="43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256" tIns="42129" rIns="84256" bIns="42129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225"/>
            <a:r>
              <a:rPr lang="en-US" altLang="en-US" sz="2212">
                <a:solidFill>
                  <a:prstClr val="black"/>
                </a:solidFill>
              </a:rPr>
              <a:t>ORDERS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1651" y="859367"/>
            <a:ext cx="6399892" cy="179044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731C2C-2A29-48AA-9C27-FC53B60535EE}"/>
              </a:ext>
            </a:extLst>
          </p:cNvPr>
          <p:cNvSpPr txBox="1">
            <a:spLocks/>
          </p:cNvSpPr>
          <p:nvPr/>
        </p:nvSpPr>
        <p:spPr>
          <a:xfrm>
            <a:off x="236483" y="128608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Inner Joins</a:t>
            </a:r>
          </a:p>
        </p:txBody>
      </p:sp>
    </p:spTree>
    <p:extLst>
      <p:ext uri="{BB962C8B-B14F-4D97-AF65-F5344CB8AC3E}">
        <p14:creationId xmlns:p14="http://schemas.microsoft.com/office/powerpoint/2010/main" val="369961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 bwMode="auto">
          <a:xfrm flipV="1">
            <a:off x="1608413" y="3944829"/>
            <a:ext cx="2774359" cy="1070776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>
            <a:off x="2567098" y="2145650"/>
            <a:ext cx="1772626" cy="1536333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8443834" y="3641702"/>
            <a:ext cx="3434316" cy="2205221"/>
            <a:chOff x="6728101" y="4860738"/>
            <a:chExt cx="2730324" cy="1728035"/>
          </a:xfrm>
        </p:grpSpPr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6728101" y="4860738"/>
              <a:ext cx="1606589" cy="172803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4256" tIns="42129" rIns="84256" bIns="42129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225">
                <a:defRPr/>
              </a:pPr>
              <a:endParaRPr lang="en-US" altLang="en-US" sz="2212" dirty="0">
                <a:solidFill>
                  <a:prstClr val="black"/>
                </a:solidFill>
              </a:endParaRPr>
            </a:p>
          </p:txBody>
        </p:sp>
        <p:sp>
          <p:nvSpPr>
            <p:cNvPr id="61444" name="Oval 4"/>
            <p:cNvSpPr>
              <a:spLocks noChangeArrowheads="1"/>
            </p:cNvSpPr>
            <p:nvPr/>
          </p:nvSpPr>
          <p:spPr bwMode="auto">
            <a:xfrm>
              <a:off x="7851836" y="4860738"/>
              <a:ext cx="1606589" cy="172803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4256" tIns="42129" rIns="84256" bIns="42129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225"/>
              <a:endParaRPr lang="en-US" altLang="en-US" sz="2212">
                <a:solidFill>
                  <a:prstClr val="black"/>
                </a:solidFill>
              </a:endParaRPr>
            </a:p>
          </p:txBody>
        </p:sp>
      </p:grpSp>
      <p:pic>
        <p:nvPicPr>
          <p:cNvPr id="6144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59" y="1284767"/>
            <a:ext cx="3231742" cy="1631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15" y="3389276"/>
            <a:ext cx="3231742" cy="299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7" name="TextBox 8"/>
          <p:cNvSpPr txBox="1">
            <a:spLocks noChangeArrowheads="1"/>
          </p:cNvSpPr>
          <p:nvPr/>
        </p:nvSpPr>
        <p:spPr bwMode="auto">
          <a:xfrm>
            <a:off x="294096" y="879519"/>
            <a:ext cx="3582860" cy="43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256" tIns="42129" rIns="84256" bIns="42129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225"/>
            <a:r>
              <a:rPr lang="en-US" altLang="en-US" sz="2212">
                <a:solidFill>
                  <a:prstClr val="black"/>
                </a:solidFill>
              </a:rPr>
              <a:t>CUSTOMERS</a:t>
            </a:r>
          </a:p>
        </p:txBody>
      </p:sp>
      <p:sp>
        <p:nvSpPr>
          <p:cNvPr id="61448" name="TextBox 14"/>
          <p:cNvSpPr txBox="1">
            <a:spLocks noChangeArrowheads="1"/>
          </p:cNvSpPr>
          <p:nvPr/>
        </p:nvSpPr>
        <p:spPr bwMode="auto">
          <a:xfrm>
            <a:off x="290152" y="2943064"/>
            <a:ext cx="3582860" cy="43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256" tIns="42129" rIns="84256" bIns="42129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225"/>
            <a:r>
              <a:rPr lang="en-US" altLang="en-US" sz="2212">
                <a:solidFill>
                  <a:prstClr val="black"/>
                </a:solidFill>
              </a:rPr>
              <a:t>ORDERS</a:t>
            </a:r>
          </a:p>
        </p:txBody>
      </p:sp>
      <p:pic>
        <p:nvPicPr>
          <p:cNvPr id="61449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633" y="3036965"/>
            <a:ext cx="3324443" cy="27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651" y="938739"/>
            <a:ext cx="6590365" cy="17713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7F29C93-297D-4BFD-BDFE-3C43DDC87BAC}"/>
              </a:ext>
            </a:extLst>
          </p:cNvPr>
          <p:cNvSpPr txBox="1">
            <a:spLocks/>
          </p:cNvSpPr>
          <p:nvPr/>
        </p:nvSpPr>
        <p:spPr>
          <a:xfrm>
            <a:off x="222310" y="162143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Left Outer Joins</a:t>
            </a:r>
          </a:p>
        </p:txBody>
      </p:sp>
    </p:spTree>
    <p:extLst>
      <p:ext uri="{BB962C8B-B14F-4D97-AF65-F5344CB8AC3E}">
        <p14:creationId xmlns:p14="http://schemas.microsoft.com/office/powerpoint/2010/main" val="1052421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/>
          <p:nvPr/>
        </p:nvCxnSpPr>
        <p:spPr bwMode="auto">
          <a:xfrm flipV="1">
            <a:off x="1602115" y="3863959"/>
            <a:ext cx="2774359" cy="1070776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>
            <a:off x="2560802" y="2064780"/>
            <a:ext cx="1772626" cy="1536333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246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82" y="1264207"/>
            <a:ext cx="3231742" cy="1631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82" y="3341651"/>
            <a:ext cx="3231742" cy="299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1" name="TextBox 8"/>
          <p:cNvSpPr txBox="1">
            <a:spLocks noChangeArrowheads="1"/>
          </p:cNvSpPr>
          <p:nvPr/>
        </p:nvSpPr>
        <p:spPr bwMode="auto">
          <a:xfrm>
            <a:off x="320320" y="858960"/>
            <a:ext cx="3582860" cy="43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256" tIns="42129" rIns="84256" bIns="42129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225"/>
            <a:r>
              <a:rPr lang="en-US" altLang="en-US" sz="2212">
                <a:solidFill>
                  <a:prstClr val="black"/>
                </a:solidFill>
              </a:rPr>
              <a:t>CUSTOMERS</a:t>
            </a:r>
          </a:p>
        </p:txBody>
      </p:sp>
      <p:sp>
        <p:nvSpPr>
          <p:cNvPr id="62472" name="TextBox 14"/>
          <p:cNvSpPr txBox="1">
            <a:spLocks noChangeArrowheads="1"/>
          </p:cNvSpPr>
          <p:nvPr/>
        </p:nvSpPr>
        <p:spPr bwMode="auto">
          <a:xfrm>
            <a:off x="320320" y="2895440"/>
            <a:ext cx="3582860" cy="43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256" tIns="42129" rIns="84256" bIns="42129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225"/>
            <a:r>
              <a:rPr lang="en-US" altLang="en-US" sz="2212">
                <a:solidFill>
                  <a:prstClr val="black"/>
                </a:solidFill>
              </a:rPr>
              <a:t>ORDERS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551469" y="3657112"/>
            <a:ext cx="3387155" cy="2183669"/>
            <a:chOff x="6471587" y="5077345"/>
            <a:chExt cx="2730324" cy="1729498"/>
          </a:xfrm>
          <a:solidFill>
            <a:schemeClr val="accent4">
              <a:lumMod val="75000"/>
            </a:schemeClr>
          </a:solidFill>
        </p:grpSpPr>
        <p:sp>
          <p:nvSpPr>
            <p:cNvPr id="62467" name="Oval 3"/>
            <p:cNvSpPr>
              <a:spLocks noChangeArrowheads="1"/>
            </p:cNvSpPr>
            <p:nvPr/>
          </p:nvSpPr>
          <p:spPr bwMode="auto">
            <a:xfrm>
              <a:off x="6471587" y="5077345"/>
              <a:ext cx="1606589" cy="172949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4256" tIns="42129" rIns="84256" bIns="42129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225"/>
              <a:endParaRPr lang="en-US" altLang="en-US" sz="2212">
                <a:solidFill>
                  <a:prstClr val="black"/>
                </a:solidFill>
              </a:endParaRPr>
            </a:p>
          </p:txBody>
        </p:sp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7595322" y="5077345"/>
              <a:ext cx="1606589" cy="1729498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4256" tIns="42129" rIns="84256" bIns="42129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225">
                <a:defRPr/>
              </a:pPr>
              <a:endParaRPr lang="en-US" altLang="en-US" sz="2212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7608490" y="5312919"/>
              <a:ext cx="469686" cy="1236401"/>
            </a:xfrm>
            <a:custGeom>
              <a:avLst/>
              <a:gdLst>
                <a:gd name="T0" fmla="*/ 2147483646 w 337"/>
                <a:gd name="T1" fmla="*/ 0 h 838"/>
                <a:gd name="T2" fmla="*/ 2147483646 w 337"/>
                <a:gd name="T3" fmla="*/ 2147483646 h 838"/>
                <a:gd name="T4" fmla="*/ 2147483646 w 337"/>
                <a:gd name="T5" fmla="*/ 2147483646 h 838"/>
                <a:gd name="T6" fmla="*/ 2147483646 w 337"/>
                <a:gd name="T7" fmla="*/ 2147483646 h 838"/>
                <a:gd name="T8" fmla="*/ 2147483646 w 337"/>
                <a:gd name="T9" fmla="*/ 2147483646 h 838"/>
                <a:gd name="T10" fmla="*/ 2147483646 w 337"/>
                <a:gd name="T11" fmla="*/ 2147483646 h 838"/>
                <a:gd name="T12" fmla="*/ 2147483646 w 337"/>
                <a:gd name="T13" fmla="*/ 2147483646 h 838"/>
                <a:gd name="T14" fmla="*/ 2147483646 w 337"/>
                <a:gd name="T15" fmla="*/ 2147483646 h 838"/>
                <a:gd name="T16" fmla="*/ 2147483646 w 337"/>
                <a:gd name="T17" fmla="*/ 2147483646 h 838"/>
                <a:gd name="T18" fmla="*/ 2147483646 w 337"/>
                <a:gd name="T19" fmla="*/ 2147483646 h 838"/>
                <a:gd name="T20" fmla="*/ 2147483646 w 337"/>
                <a:gd name="T21" fmla="*/ 2147483646 h 838"/>
                <a:gd name="T22" fmla="*/ 2147483646 w 337"/>
                <a:gd name="T23" fmla="*/ 2147483646 h 838"/>
                <a:gd name="T24" fmla="*/ 2147483646 w 337"/>
                <a:gd name="T25" fmla="*/ 2147483646 h 838"/>
                <a:gd name="T26" fmla="*/ 2147483646 w 337"/>
                <a:gd name="T27" fmla="*/ 2147483646 h 838"/>
                <a:gd name="T28" fmla="*/ 2147483646 w 337"/>
                <a:gd name="T29" fmla="*/ 2147483646 h 838"/>
                <a:gd name="T30" fmla="*/ 2147483646 w 337"/>
                <a:gd name="T31" fmla="*/ 2147483646 h 838"/>
                <a:gd name="T32" fmla="*/ 2147483646 w 337"/>
                <a:gd name="T33" fmla="*/ 2147483646 h 838"/>
                <a:gd name="T34" fmla="*/ 2147483646 w 337"/>
                <a:gd name="T35" fmla="*/ 2147483646 h 838"/>
                <a:gd name="T36" fmla="*/ 2147483646 w 337"/>
                <a:gd name="T37" fmla="*/ 2147483646 h 838"/>
                <a:gd name="T38" fmla="*/ 2147483646 w 337"/>
                <a:gd name="T39" fmla="*/ 2147483646 h 838"/>
                <a:gd name="T40" fmla="*/ 2147483646 w 337"/>
                <a:gd name="T41" fmla="*/ 2147483646 h 838"/>
                <a:gd name="T42" fmla="*/ 2147483646 w 337"/>
                <a:gd name="T43" fmla="*/ 2147483646 h 838"/>
                <a:gd name="T44" fmla="*/ 2147483646 w 337"/>
                <a:gd name="T45" fmla="*/ 2147483646 h 838"/>
                <a:gd name="T46" fmla="*/ 2147483646 w 337"/>
                <a:gd name="T47" fmla="*/ 2147483646 h 838"/>
                <a:gd name="T48" fmla="*/ 2147483646 w 337"/>
                <a:gd name="T49" fmla="*/ 2147483646 h 838"/>
                <a:gd name="T50" fmla="*/ 2147483646 w 337"/>
                <a:gd name="T51" fmla="*/ 2147483646 h 838"/>
                <a:gd name="T52" fmla="*/ 2147483646 w 337"/>
                <a:gd name="T53" fmla="*/ 2147483646 h 838"/>
                <a:gd name="T54" fmla="*/ 2147483646 w 337"/>
                <a:gd name="T55" fmla="*/ 2147483646 h 838"/>
                <a:gd name="T56" fmla="*/ 0 w 337"/>
                <a:gd name="T57" fmla="*/ 2147483646 h 838"/>
                <a:gd name="T58" fmla="*/ 2147483646 w 337"/>
                <a:gd name="T59" fmla="*/ 2147483646 h 838"/>
                <a:gd name="T60" fmla="*/ 2147483646 w 337"/>
                <a:gd name="T61" fmla="*/ 2147483646 h 838"/>
                <a:gd name="T62" fmla="*/ 2147483646 w 337"/>
                <a:gd name="T63" fmla="*/ 2147483646 h 838"/>
                <a:gd name="T64" fmla="*/ 2147483646 w 337"/>
                <a:gd name="T65" fmla="*/ 2147483646 h 838"/>
                <a:gd name="T66" fmla="*/ 2147483646 w 337"/>
                <a:gd name="T67" fmla="*/ 2147483646 h 838"/>
                <a:gd name="T68" fmla="*/ 2147483646 w 337"/>
                <a:gd name="T69" fmla="*/ 2147483646 h 838"/>
                <a:gd name="T70" fmla="*/ 2147483646 w 337"/>
                <a:gd name="T71" fmla="*/ 2147483646 h 838"/>
                <a:gd name="T72" fmla="*/ 2147483646 w 337"/>
                <a:gd name="T73" fmla="*/ 2147483646 h 838"/>
                <a:gd name="T74" fmla="*/ 2147483646 w 337"/>
                <a:gd name="T75" fmla="*/ 2147483646 h 838"/>
                <a:gd name="T76" fmla="*/ 2147483646 w 337"/>
                <a:gd name="T77" fmla="*/ 2147483646 h 838"/>
                <a:gd name="T78" fmla="*/ 2147483646 w 337"/>
                <a:gd name="T79" fmla="*/ 2147483646 h 838"/>
                <a:gd name="T80" fmla="*/ 2147483646 w 337"/>
                <a:gd name="T81" fmla="*/ 2147483646 h 838"/>
                <a:gd name="T82" fmla="*/ 2147483646 w 337"/>
                <a:gd name="T83" fmla="*/ 0 h 83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7"/>
                <a:gd name="T127" fmla="*/ 0 h 838"/>
                <a:gd name="T128" fmla="*/ 337 w 337"/>
                <a:gd name="T129" fmla="*/ 838 h 83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7" h="838">
                  <a:moveTo>
                    <a:pt x="168" y="0"/>
                  </a:moveTo>
                  <a:lnTo>
                    <a:pt x="201" y="36"/>
                  </a:lnTo>
                  <a:lnTo>
                    <a:pt x="225" y="72"/>
                  </a:lnTo>
                  <a:lnTo>
                    <a:pt x="258" y="120"/>
                  </a:lnTo>
                  <a:lnTo>
                    <a:pt x="279" y="168"/>
                  </a:lnTo>
                  <a:lnTo>
                    <a:pt x="303" y="225"/>
                  </a:lnTo>
                  <a:lnTo>
                    <a:pt x="318" y="282"/>
                  </a:lnTo>
                  <a:lnTo>
                    <a:pt x="330" y="330"/>
                  </a:lnTo>
                  <a:lnTo>
                    <a:pt x="333" y="402"/>
                  </a:lnTo>
                  <a:lnTo>
                    <a:pt x="336" y="456"/>
                  </a:lnTo>
                  <a:lnTo>
                    <a:pt x="327" y="513"/>
                  </a:lnTo>
                  <a:lnTo>
                    <a:pt x="318" y="570"/>
                  </a:lnTo>
                  <a:lnTo>
                    <a:pt x="291" y="657"/>
                  </a:lnTo>
                  <a:lnTo>
                    <a:pt x="264" y="708"/>
                  </a:lnTo>
                  <a:lnTo>
                    <a:pt x="228" y="762"/>
                  </a:lnTo>
                  <a:lnTo>
                    <a:pt x="213" y="789"/>
                  </a:lnTo>
                  <a:lnTo>
                    <a:pt x="189" y="822"/>
                  </a:lnTo>
                  <a:lnTo>
                    <a:pt x="171" y="837"/>
                  </a:lnTo>
                  <a:lnTo>
                    <a:pt x="147" y="816"/>
                  </a:lnTo>
                  <a:lnTo>
                    <a:pt x="123" y="789"/>
                  </a:lnTo>
                  <a:lnTo>
                    <a:pt x="99" y="750"/>
                  </a:lnTo>
                  <a:lnTo>
                    <a:pt x="81" y="720"/>
                  </a:lnTo>
                  <a:lnTo>
                    <a:pt x="63" y="687"/>
                  </a:lnTo>
                  <a:lnTo>
                    <a:pt x="42" y="642"/>
                  </a:lnTo>
                  <a:lnTo>
                    <a:pt x="33" y="612"/>
                  </a:lnTo>
                  <a:lnTo>
                    <a:pt x="24" y="576"/>
                  </a:lnTo>
                  <a:lnTo>
                    <a:pt x="12" y="537"/>
                  </a:lnTo>
                  <a:lnTo>
                    <a:pt x="6" y="471"/>
                  </a:lnTo>
                  <a:lnTo>
                    <a:pt x="0" y="432"/>
                  </a:lnTo>
                  <a:lnTo>
                    <a:pt x="3" y="405"/>
                  </a:lnTo>
                  <a:lnTo>
                    <a:pt x="3" y="363"/>
                  </a:lnTo>
                  <a:lnTo>
                    <a:pt x="9" y="333"/>
                  </a:lnTo>
                  <a:lnTo>
                    <a:pt x="18" y="282"/>
                  </a:lnTo>
                  <a:lnTo>
                    <a:pt x="27" y="243"/>
                  </a:lnTo>
                  <a:lnTo>
                    <a:pt x="42" y="201"/>
                  </a:lnTo>
                  <a:lnTo>
                    <a:pt x="54" y="171"/>
                  </a:lnTo>
                  <a:lnTo>
                    <a:pt x="72" y="138"/>
                  </a:lnTo>
                  <a:lnTo>
                    <a:pt x="84" y="108"/>
                  </a:lnTo>
                  <a:lnTo>
                    <a:pt x="102" y="87"/>
                  </a:lnTo>
                  <a:lnTo>
                    <a:pt x="117" y="57"/>
                  </a:lnTo>
                  <a:lnTo>
                    <a:pt x="141" y="30"/>
                  </a:lnTo>
                  <a:lnTo>
                    <a:pt x="168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84256" tIns="42129" rIns="84256" bIns="42129"/>
            <a:lstStyle/>
            <a:p>
              <a:pPr defTabSz="914225">
                <a:defRPr/>
              </a:pPr>
              <a:endParaRPr lang="en-US" sz="1659" dirty="0">
                <a:solidFill>
                  <a:prstClr val="black"/>
                </a:solidFill>
                <a:latin typeface="Segoe UI"/>
              </a:endParaRPr>
            </a:p>
          </p:txBody>
        </p:sp>
      </p:grpSp>
      <p:pic>
        <p:nvPicPr>
          <p:cNvPr id="62474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150" y="3175920"/>
            <a:ext cx="3211351" cy="2967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620039-141F-4A88-BCEF-E3B6648E2A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1898" y="916918"/>
            <a:ext cx="6368428" cy="1702949"/>
          </a:xfrm>
          <a:prstGeom prst="rect">
            <a:avLst/>
          </a:prstGeom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A4CA1460-D296-4195-A352-0D7C6C33D7CA}"/>
              </a:ext>
            </a:extLst>
          </p:cNvPr>
          <p:cNvSpPr txBox="1">
            <a:spLocks/>
          </p:cNvSpPr>
          <p:nvPr/>
        </p:nvSpPr>
        <p:spPr>
          <a:xfrm>
            <a:off x="215840" y="1755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Right Outer Joins</a:t>
            </a:r>
          </a:p>
        </p:txBody>
      </p:sp>
    </p:spTree>
    <p:extLst>
      <p:ext uri="{BB962C8B-B14F-4D97-AF65-F5344CB8AC3E}">
        <p14:creationId xmlns:p14="http://schemas.microsoft.com/office/powerpoint/2010/main" val="398629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 bwMode="auto">
          <a:xfrm flipV="1">
            <a:off x="1571948" y="3834015"/>
            <a:ext cx="2774359" cy="1070776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 bwMode="auto">
          <a:xfrm>
            <a:off x="2530634" y="2034836"/>
            <a:ext cx="1772626" cy="1536333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14" y="1234263"/>
            <a:ext cx="3231742" cy="1631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15" y="3311708"/>
            <a:ext cx="3087699" cy="2861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290151" y="829016"/>
            <a:ext cx="3582860" cy="43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256" tIns="42129" rIns="84256" bIns="42129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225"/>
            <a:r>
              <a:rPr lang="en-US" altLang="en-US" sz="2212">
                <a:solidFill>
                  <a:prstClr val="black"/>
                </a:solidFill>
              </a:rPr>
              <a:t>CUSTOMERS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290151" y="2865497"/>
            <a:ext cx="3582860" cy="43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256" tIns="42129" rIns="84256" bIns="42129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225"/>
            <a:r>
              <a:rPr lang="en-US" altLang="en-US" sz="2212">
                <a:solidFill>
                  <a:prstClr val="black"/>
                </a:solidFill>
              </a:rPr>
              <a:t>ORDERS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551469" y="3588408"/>
            <a:ext cx="3387155" cy="2183669"/>
            <a:chOff x="6471587" y="5077345"/>
            <a:chExt cx="2730324" cy="1729498"/>
          </a:xfrm>
          <a:solidFill>
            <a:schemeClr val="accent4">
              <a:lumMod val="75000"/>
            </a:schemeClr>
          </a:solidFill>
        </p:grpSpPr>
        <p:sp>
          <p:nvSpPr>
            <p:cNvPr id="9" name="Oval 3"/>
            <p:cNvSpPr>
              <a:spLocks noChangeArrowheads="1"/>
            </p:cNvSpPr>
            <p:nvPr/>
          </p:nvSpPr>
          <p:spPr bwMode="auto">
            <a:xfrm>
              <a:off x="6471587" y="5077345"/>
              <a:ext cx="1606589" cy="172949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4256" tIns="42129" rIns="84256" bIns="42129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225"/>
              <a:endParaRPr lang="en-US" altLang="en-US" sz="2212">
                <a:solidFill>
                  <a:prstClr val="black"/>
                </a:solidFill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7595322" y="5077345"/>
              <a:ext cx="1606589" cy="1729498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4256" tIns="42129" rIns="84256" bIns="42129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225">
                <a:defRPr/>
              </a:pPr>
              <a:endParaRPr lang="en-US" altLang="en-US" sz="2212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7608490" y="5312919"/>
              <a:ext cx="469686" cy="1236401"/>
            </a:xfrm>
            <a:custGeom>
              <a:avLst/>
              <a:gdLst>
                <a:gd name="T0" fmla="*/ 2147483646 w 337"/>
                <a:gd name="T1" fmla="*/ 0 h 838"/>
                <a:gd name="T2" fmla="*/ 2147483646 w 337"/>
                <a:gd name="T3" fmla="*/ 2147483646 h 838"/>
                <a:gd name="T4" fmla="*/ 2147483646 w 337"/>
                <a:gd name="T5" fmla="*/ 2147483646 h 838"/>
                <a:gd name="T6" fmla="*/ 2147483646 w 337"/>
                <a:gd name="T7" fmla="*/ 2147483646 h 838"/>
                <a:gd name="T8" fmla="*/ 2147483646 w 337"/>
                <a:gd name="T9" fmla="*/ 2147483646 h 838"/>
                <a:gd name="T10" fmla="*/ 2147483646 w 337"/>
                <a:gd name="T11" fmla="*/ 2147483646 h 838"/>
                <a:gd name="T12" fmla="*/ 2147483646 w 337"/>
                <a:gd name="T13" fmla="*/ 2147483646 h 838"/>
                <a:gd name="T14" fmla="*/ 2147483646 w 337"/>
                <a:gd name="T15" fmla="*/ 2147483646 h 838"/>
                <a:gd name="T16" fmla="*/ 2147483646 w 337"/>
                <a:gd name="T17" fmla="*/ 2147483646 h 838"/>
                <a:gd name="T18" fmla="*/ 2147483646 w 337"/>
                <a:gd name="T19" fmla="*/ 2147483646 h 838"/>
                <a:gd name="T20" fmla="*/ 2147483646 w 337"/>
                <a:gd name="T21" fmla="*/ 2147483646 h 838"/>
                <a:gd name="T22" fmla="*/ 2147483646 w 337"/>
                <a:gd name="T23" fmla="*/ 2147483646 h 838"/>
                <a:gd name="T24" fmla="*/ 2147483646 w 337"/>
                <a:gd name="T25" fmla="*/ 2147483646 h 838"/>
                <a:gd name="T26" fmla="*/ 2147483646 w 337"/>
                <a:gd name="T27" fmla="*/ 2147483646 h 838"/>
                <a:gd name="T28" fmla="*/ 2147483646 w 337"/>
                <a:gd name="T29" fmla="*/ 2147483646 h 838"/>
                <a:gd name="T30" fmla="*/ 2147483646 w 337"/>
                <a:gd name="T31" fmla="*/ 2147483646 h 838"/>
                <a:gd name="T32" fmla="*/ 2147483646 w 337"/>
                <a:gd name="T33" fmla="*/ 2147483646 h 838"/>
                <a:gd name="T34" fmla="*/ 2147483646 w 337"/>
                <a:gd name="T35" fmla="*/ 2147483646 h 838"/>
                <a:gd name="T36" fmla="*/ 2147483646 w 337"/>
                <a:gd name="T37" fmla="*/ 2147483646 h 838"/>
                <a:gd name="T38" fmla="*/ 2147483646 w 337"/>
                <a:gd name="T39" fmla="*/ 2147483646 h 838"/>
                <a:gd name="T40" fmla="*/ 2147483646 w 337"/>
                <a:gd name="T41" fmla="*/ 2147483646 h 838"/>
                <a:gd name="T42" fmla="*/ 2147483646 w 337"/>
                <a:gd name="T43" fmla="*/ 2147483646 h 838"/>
                <a:gd name="T44" fmla="*/ 2147483646 w 337"/>
                <a:gd name="T45" fmla="*/ 2147483646 h 838"/>
                <a:gd name="T46" fmla="*/ 2147483646 w 337"/>
                <a:gd name="T47" fmla="*/ 2147483646 h 838"/>
                <a:gd name="T48" fmla="*/ 2147483646 w 337"/>
                <a:gd name="T49" fmla="*/ 2147483646 h 838"/>
                <a:gd name="T50" fmla="*/ 2147483646 w 337"/>
                <a:gd name="T51" fmla="*/ 2147483646 h 838"/>
                <a:gd name="T52" fmla="*/ 2147483646 w 337"/>
                <a:gd name="T53" fmla="*/ 2147483646 h 838"/>
                <a:gd name="T54" fmla="*/ 2147483646 w 337"/>
                <a:gd name="T55" fmla="*/ 2147483646 h 838"/>
                <a:gd name="T56" fmla="*/ 0 w 337"/>
                <a:gd name="T57" fmla="*/ 2147483646 h 838"/>
                <a:gd name="T58" fmla="*/ 2147483646 w 337"/>
                <a:gd name="T59" fmla="*/ 2147483646 h 838"/>
                <a:gd name="T60" fmla="*/ 2147483646 w 337"/>
                <a:gd name="T61" fmla="*/ 2147483646 h 838"/>
                <a:gd name="T62" fmla="*/ 2147483646 w 337"/>
                <a:gd name="T63" fmla="*/ 2147483646 h 838"/>
                <a:gd name="T64" fmla="*/ 2147483646 w 337"/>
                <a:gd name="T65" fmla="*/ 2147483646 h 838"/>
                <a:gd name="T66" fmla="*/ 2147483646 w 337"/>
                <a:gd name="T67" fmla="*/ 2147483646 h 838"/>
                <a:gd name="T68" fmla="*/ 2147483646 w 337"/>
                <a:gd name="T69" fmla="*/ 2147483646 h 838"/>
                <a:gd name="T70" fmla="*/ 2147483646 w 337"/>
                <a:gd name="T71" fmla="*/ 2147483646 h 838"/>
                <a:gd name="T72" fmla="*/ 2147483646 w 337"/>
                <a:gd name="T73" fmla="*/ 2147483646 h 838"/>
                <a:gd name="T74" fmla="*/ 2147483646 w 337"/>
                <a:gd name="T75" fmla="*/ 2147483646 h 838"/>
                <a:gd name="T76" fmla="*/ 2147483646 w 337"/>
                <a:gd name="T77" fmla="*/ 2147483646 h 838"/>
                <a:gd name="T78" fmla="*/ 2147483646 w 337"/>
                <a:gd name="T79" fmla="*/ 2147483646 h 838"/>
                <a:gd name="T80" fmla="*/ 2147483646 w 337"/>
                <a:gd name="T81" fmla="*/ 2147483646 h 838"/>
                <a:gd name="T82" fmla="*/ 2147483646 w 337"/>
                <a:gd name="T83" fmla="*/ 0 h 83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7"/>
                <a:gd name="T127" fmla="*/ 0 h 838"/>
                <a:gd name="T128" fmla="*/ 337 w 337"/>
                <a:gd name="T129" fmla="*/ 838 h 83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7" h="838">
                  <a:moveTo>
                    <a:pt x="168" y="0"/>
                  </a:moveTo>
                  <a:lnTo>
                    <a:pt x="201" y="36"/>
                  </a:lnTo>
                  <a:lnTo>
                    <a:pt x="225" y="72"/>
                  </a:lnTo>
                  <a:lnTo>
                    <a:pt x="258" y="120"/>
                  </a:lnTo>
                  <a:lnTo>
                    <a:pt x="279" y="168"/>
                  </a:lnTo>
                  <a:lnTo>
                    <a:pt x="303" y="225"/>
                  </a:lnTo>
                  <a:lnTo>
                    <a:pt x="318" y="282"/>
                  </a:lnTo>
                  <a:lnTo>
                    <a:pt x="330" y="330"/>
                  </a:lnTo>
                  <a:lnTo>
                    <a:pt x="333" y="402"/>
                  </a:lnTo>
                  <a:lnTo>
                    <a:pt x="336" y="456"/>
                  </a:lnTo>
                  <a:lnTo>
                    <a:pt x="327" y="513"/>
                  </a:lnTo>
                  <a:lnTo>
                    <a:pt x="318" y="570"/>
                  </a:lnTo>
                  <a:lnTo>
                    <a:pt x="291" y="657"/>
                  </a:lnTo>
                  <a:lnTo>
                    <a:pt x="264" y="708"/>
                  </a:lnTo>
                  <a:lnTo>
                    <a:pt x="228" y="762"/>
                  </a:lnTo>
                  <a:lnTo>
                    <a:pt x="213" y="789"/>
                  </a:lnTo>
                  <a:lnTo>
                    <a:pt x="189" y="822"/>
                  </a:lnTo>
                  <a:lnTo>
                    <a:pt x="171" y="837"/>
                  </a:lnTo>
                  <a:lnTo>
                    <a:pt x="147" y="816"/>
                  </a:lnTo>
                  <a:lnTo>
                    <a:pt x="123" y="789"/>
                  </a:lnTo>
                  <a:lnTo>
                    <a:pt x="99" y="750"/>
                  </a:lnTo>
                  <a:lnTo>
                    <a:pt x="81" y="720"/>
                  </a:lnTo>
                  <a:lnTo>
                    <a:pt x="63" y="687"/>
                  </a:lnTo>
                  <a:lnTo>
                    <a:pt x="42" y="642"/>
                  </a:lnTo>
                  <a:lnTo>
                    <a:pt x="33" y="612"/>
                  </a:lnTo>
                  <a:lnTo>
                    <a:pt x="24" y="576"/>
                  </a:lnTo>
                  <a:lnTo>
                    <a:pt x="12" y="537"/>
                  </a:lnTo>
                  <a:lnTo>
                    <a:pt x="6" y="471"/>
                  </a:lnTo>
                  <a:lnTo>
                    <a:pt x="0" y="432"/>
                  </a:lnTo>
                  <a:lnTo>
                    <a:pt x="3" y="405"/>
                  </a:lnTo>
                  <a:lnTo>
                    <a:pt x="3" y="363"/>
                  </a:lnTo>
                  <a:lnTo>
                    <a:pt x="9" y="333"/>
                  </a:lnTo>
                  <a:lnTo>
                    <a:pt x="18" y="282"/>
                  </a:lnTo>
                  <a:lnTo>
                    <a:pt x="27" y="243"/>
                  </a:lnTo>
                  <a:lnTo>
                    <a:pt x="42" y="201"/>
                  </a:lnTo>
                  <a:lnTo>
                    <a:pt x="54" y="171"/>
                  </a:lnTo>
                  <a:lnTo>
                    <a:pt x="72" y="138"/>
                  </a:lnTo>
                  <a:lnTo>
                    <a:pt x="84" y="108"/>
                  </a:lnTo>
                  <a:lnTo>
                    <a:pt x="102" y="87"/>
                  </a:lnTo>
                  <a:lnTo>
                    <a:pt x="117" y="57"/>
                  </a:lnTo>
                  <a:lnTo>
                    <a:pt x="141" y="30"/>
                  </a:lnTo>
                  <a:lnTo>
                    <a:pt x="168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84256" tIns="42129" rIns="84256" bIns="42129"/>
            <a:lstStyle/>
            <a:p>
              <a:pPr defTabSz="914225">
                <a:defRPr/>
              </a:pPr>
              <a:endParaRPr lang="en-US" sz="1659" dirty="0">
                <a:solidFill>
                  <a:prstClr val="black"/>
                </a:solidFill>
                <a:latin typeface="Segoe UI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710" y="650657"/>
            <a:ext cx="6047517" cy="21523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9142" y="3066052"/>
            <a:ext cx="3605487" cy="2940398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3BA8108E-75E4-4339-8A02-F422D68D4A4C}"/>
              </a:ext>
            </a:extLst>
          </p:cNvPr>
          <p:cNvSpPr txBox="1">
            <a:spLocks/>
          </p:cNvSpPr>
          <p:nvPr/>
        </p:nvSpPr>
        <p:spPr>
          <a:xfrm>
            <a:off x="268080" y="145568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Full Outer Joins</a:t>
            </a:r>
          </a:p>
        </p:txBody>
      </p:sp>
    </p:spTree>
    <p:extLst>
      <p:ext uri="{BB962C8B-B14F-4D97-AF65-F5344CB8AC3E}">
        <p14:creationId xmlns:p14="http://schemas.microsoft.com/office/powerpoint/2010/main" val="1778118335"/>
      </p:ext>
    </p:extLst>
  </p:cSld>
  <p:clrMapOvr>
    <a:masterClrMapping/>
  </p:clrMapOvr>
</p:sld>
</file>

<file path=ppt/theme/theme1.xml><?xml version="1.0" encoding="utf-8"?>
<a:theme xmlns:a="http://schemas.openxmlformats.org/drawingml/2006/main" name="PASS 2013_SpeakerTemplate_Final">
  <a:themeElements>
    <a:clrScheme name="Custom 13">
      <a:dk1>
        <a:sysClr val="windowText" lastClr="000000"/>
      </a:dk1>
      <a:lt1>
        <a:sysClr val="window" lastClr="FFFFFF"/>
      </a:lt1>
      <a:dk2>
        <a:srgbClr val="2A2954"/>
      </a:dk2>
      <a:lt2>
        <a:srgbClr val="EEECE1"/>
      </a:lt2>
      <a:accent1>
        <a:srgbClr val="424CA0"/>
      </a:accent1>
      <a:accent2>
        <a:srgbClr val="F8982D"/>
      </a:accent2>
      <a:accent3>
        <a:srgbClr val="EF3B24"/>
      </a:accent3>
      <a:accent4>
        <a:srgbClr val="2098D5"/>
      </a:accent4>
      <a:accent5>
        <a:srgbClr val="296A8E"/>
      </a:accent5>
      <a:accent6>
        <a:srgbClr val="58AF24"/>
      </a:accent6>
      <a:hlink>
        <a:srgbClr val="636463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 2013_SpeakerTemplate_Final [Read-Only]" id="{5CC23284-34AE-4F5C-9675-96515259D814}" vid="{4344FE50-8623-4A76-B26F-1D7DA7C49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Office PowerPoint</Application>
  <PresentationFormat>Widescreen</PresentationFormat>
  <Paragraphs>79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Century Gothic</vt:lpstr>
      <vt:lpstr>Corbel</vt:lpstr>
      <vt:lpstr>Segoe UI</vt:lpstr>
      <vt:lpstr>Segoe UI Light</vt:lpstr>
      <vt:lpstr>Times New Roman</vt:lpstr>
      <vt:lpstr>PASS 2013_SpeakerTemplate_Final</vt:lpstr>
      <vt:lpstr>Working with  Multiple Tables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2020-02-11T16:55:49Z</dcterms:created>
  <dcterms:modified xsi:type="dcterms:W3CDTF">2020-11-03T23:13:34Z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jodeardu@microsoft.com</vt:lpwstr>
  </property>
  <property fmtid="{D5CDD505-2E9C-101B-9397-08002B2CF9AE}" pid="5" name="MSIP_Label_f42aa342-8706-4288-bd11-ebb85995028c_SetDate">
    <vt:lpwstr>2020-02-11T16:56:45.5211602Z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a931351b-bec9-4cd7-b8b6-a88d83d31263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