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3"/>
  </p:notesMasterIdLst>
  <p:sldIdLst>
    <p:sldId id="1635" r:id="rId2"/>
    <p:sldId id="1612" r:id="rId3"/>
    <p:sldId id="374" r:id="rId4"/>
    <p:sldId id="461" r:id="rId5"/>
    <p:sldId id="462" r:id="rId6"/>
    <p:sldId id="1590" r:id="rId7"/>
    <p:sldId id="493" r:id="rId8"/>
    <p:sldId id="1653" r:id="rId9"/>
    <p:sldId id="1654" r:id="rId10"/>
    <p:sldId id="1548" r:id="rId11"/>
    <p:sldId id="158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3EEF68-2F3E-4231-99A4-7476283206D3}">
          <p14:sldIdLst>
            <p14:sldId id="1635"/>
            <p14:sldId id="1612"/>
            <p14:sldId id="374"/>
            <p14:sldId id="461"/>
            <p14:sldId id="462"/>
            <p14:sldId id="1590"/>
            <p14:sldId id="493"/>
            <p14:sldId id="1653"/>
            <p14:sldId id="1654"/>
            <p14:sldId id="1548"/>
            <p14:sldId id="158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008000"/>
    <a:srgbClr val="75C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C6E20C-7DE4-461D-AF17-8269D4918ADC}" v="37" dt="2020-10-25T14:27:28.4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 autoAdjust="0"/>
    <p:restoredTop sz="94088" autoAdjust="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651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727030-A103-47B3-9948-2C3FB6249167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0E1DD910-82B7-411B-86B9-779EC2DE4ABD}">
      <dgm:prSet custT="1"/>
      <dgm:spPr/>
      <dgm:t>
        <a:bodyPr/>
        <a:lstStyle/>
        <a:p>
          <a:r>
            <a:rPr lang="en-US" sz="2800" dirty="0"/>
            <a:t>What is a Function?</a:t>
          </a:r>
        </a:p>
      </dgm:t>
    </dgm:pt>
    <dgm:pt modelId="{2A74FAF1-0C25-4177-A263-A3087463B3AC}" type="parTrans" cxnId="{1AF7F9CE-8F94-4D3F-BAF2-C3C12662D4E0}">
      <dgm:prSet/>
      <dgm:spPr/>
      <dgm:t>
        <a:bodyPr/>
        <a:lstStyle/>
        <a:p>
          <a:endParaRPr lang="en-US"/>
        </a:p>
      </dgm:t>
    </dgm:pt>
    <dgm:pt modelId="{B6272E9F-8C73-47FA-A097-213295CCE98A}" type="sibTrans" cxnId="{1AF7F9CE-8F94-4D3F-BAF2-C3C12662D4E0}">
      <dgm:prSet/>
      <dgm:spPr/>
      <dgm:t>
        <a:bodyPr/>
        <a:lstStyle/>
        <a:p>
          <a:endParaRPr lang="en-US"/>
        </a:p>
      </dgm:t>
    </dgm:pt>
    <dgm:pt modelId="{84768424-F4AB-413D-970C-ECCD32CFDC5B}">
      <dgm:prSet custT="1"/>
      <dgm:spPr/>
      <dgm:t>
        <a:bodyPr/>
        <a:lstStyle/>
        <a:p>
          <a:r>
            <a:rPr lang="en-US" sz="2800"/>
            <a:t>Character string functions</a:t>
          </a:r>
          <a:endParaRPr lang="en-US" sz="2800" dirty="0"/>
        </a:p>
      </dgm:t>
    </dgm:pt>
    <dgm:pt modelId="{76883FFD-DF9A-4018-8948-7C1821061F77}" type="parTrans" cxnId="{354CAB57-A6AF-40D6-AAFC-AE5186067B9F}">
      <dgm:prSet/>
      <dgm:spPr/>
      <dgm:t>
        <a:bodyPr/>
        <a:lstStyle/>
        <a:p>
          <a:endParaRPr lang="en-US"/>
        </a:p>
      </dgm:t>
    </dgm:pt>
    <dgm:pt modelId="{F2DB4EB7-922A-4E67-92AF-197A42E26834}" type="sibTrans" cxnId="{354CAB57-A6AF-40D6-AAFC-AE5186067B9F}">
      <dgm:prSet/>
      <dgm:spPr/>
      <dgm:t>
        <a:bodyPr/>
        <a:lstStyle/>
        <a:p>
          <a:endParaRPr lang="en-US"/>
        </a:p>
      </dgm:t>
    </dgm:pt>
    <dgm:pt modelId="{339C870F-579F-47AD-BD56-1BF2BF95C3EC}">
      <dgm:prSet custT="1"/>
      <dgm:spPr/>
      <dgm:t>
        <a:bodyPr/>
        <a:lstStyle/>
        <a:p>
          <a:r>
            <a:rPr lang="en-US" sz="2800"/>
            <a:t>Date and Time functions</a:t>
          </a:r>
          <a:endParaRPr lang="en-US" sz="2800" dirty="0"/>
        </a:p>
      </dgm:t>
    </dgm:pt>
    <dgm:pt modelId="{35B66422-F011-49C8-9908-F04CA419C94A}" type="parTrans" cxnId="{EAF4BE38-3DF3-4A5A-BF27-2EE824834174}">
      <dgm:prSet/>
      <dgm:spPr/>
      <dgm:t>
        <a:bodyPr/>
        <a:lstStyle/>
        <a:p>
          <a:endParaRPr lang="en-US"/>
        </a:p>
      </dgm:t>
    </dgm:pt>
    <dgm:pt modelId="{1BD242EE-9F05-4E68-8A01-0F151CE49A10}" type="sibTrans" cxnId="{EAF4BE38-3DF3-4A5A-BF27-2EE824834174}">
      <dgm:prSet/>
      <dgm:spPr/>
      <dgm:t>
        <a:bodyPr/>
        <a:lstStyle/>
        <a:p>
          <a:endParaRPr lang="en-US"/>
        </a:p>
      </dgm:t>
    </dgm:pt>
    <dgm:pt modelId="{930B4149-6980-4AFC-AEA7-4B91CCB2FD06}">
      <dgm:prSet custT="1"/>
      <dgm:spPr/>
      <dgm:t>
        <a:bodyPr/>
        <a:lstStyle/>
        <a:p>
          <a:r>
            <a:rPr lang="en-US" sz="2800"/>
            <a:t>Aggregate Functions</a:t>
          </a:r>
          <a:endParaRPr lang="en-US" sz="2800" dirty="0"/>
        </a:p>
      </dgm:t>
    </dgm:pt>
    <dgm:pt modelId="{29618142-6BB9-40FE-87D6-F0485C4D9901}" type="parTrans" cxnId="{5B1E5A58-74B6-4A53-BF01-6A7F677CB57A}">
      <dgm:prSet/>
      <dgm:spPr/>
      <dgm:t>
        <a:bodyPr/>
        <a:lstStyle/>
        <a:p>
          <a:endParaRPr lang="en-US"/>
        </a:p>
      </dgm:t>
    </dgm:pt>
    <dgm:pt modelId="{E08F402B-ED7E-40E1-A3ED-ACF935A14AFE}" type="sibTrans" cxnId="{5B1E5A58-74B6-4A53-BF01-6A7F677CB57A}">
      <dgm:prSet/>
      <dgm:spPr/>
      <dgm:t>
        <a:bodyPr/>
        <a:lstStyle/>
        <a:p>
          <a:endParaRPr lang="en-US"/>
        </a:p>
      </dgm:t>
    </dgm:pt>
    <dgm:pt modelId="{CF5653BA-F94A-4818-A0F5-1374A1D42169}">
      <dgm:prSet custT="1"/>
      <dgm:spPr/>
      <dgm:t>
        <a:bodyPr/>
        <a:lstStyle/>
        <a:p>
          <a:r>
            <a:rPr lang="en-US" sz="2800"/>
            <a:t>Logical Query Processing</a:t>
          </a:r>
          <a:endParaRPr lang="en-US" sz="2800" dirty="0"/>
        </a:p>
      </dgm:t>
    </dgm:pt>
    <dgm:pt modelId="{794A11B7-F70A-4432-9504-42E31F9FB5EF}" type="parTrans" cxnId="{C19B8D2D-742E-4A58-821E-9E60F468F4AA}">
      <dgm:prSet/>
      <dgm:spPr/>
      <dgm:t>
        <a:bodyPr/>
        <a:lstStyle/>
        <a:p>
          <a:endParaRPr lang="en-US"/>
        </a:p>
      </dgm:t>
    </dgm:pt>
    <dgm:pt modelId="{083CA5B1-2235-4673-9DE4-9DEA69EE8682}" type="sibTrans" cxnId="{C19B8D2D-742E-4A58-821E-9E60F468F4AA}">
      <dgm:prSet/>
      <dgm:spPr/>
      <dgm:t>
        <a:bodyPr/>
        <a:lstStyle/>
        <a:p>
          <a:endParaRPr lang="en-US"/>
        </a:p>
      </dgm:t>
    </dgm:pt>
    <dgm:pt modelId="{B11AC98E-F2D2-43FE-84A2-A98109E16C0F}">
      <dgm:prSet custT="1"/>
      <dgm:spPr/>
      <dgm:t>
        <a:bodyPr/>
        <a:lstStyle/>
        <a:p>
          <a:r>
            <a:rPr lang="en-US" sz="2800"/>
            <a:t>Grouping Results</a:t>
          </a:r>
          <a:endParaRPr lang="en-US" sz="2800" dirty="0"/>
        </a:p>
      </dgm:t>
    </dgm:pt>
    <dgm:pt modelId="{1DAFDC2B-A694-4B74-9F07-46BCA408437F}" type="parTrans" cxnId="{197A2265-60F6-4ED4-B1B0-0FBD1798D146}">
      <dgm:prSet/>
      <dgm:spPr/>
      <dgm:t>
        <a:bodyPr/>
        <a:lstStyle/>
        <a:p>
          <a:endParaRPr lang="en-US"/>
        </a:p>
      </dgm:t>
    </dgm:pt>
    <dgm:pt modelId="{523437F4-9713-433A-A9C3-46474C5C8F53}" type="sibTrans" cxnId="{197A2265-60F6-4ED4-B1B0-0FBD1798D146}">
      <dgm:prSet/>
      <dgm:spPr/>
      <dgm:t>
        <a:bodyPr/>
        <a:lstStyle/>
        <a:p>
          <a:endParaRPr lang="en-US"/>
        </a:p>
      </dgm:t>
    </dgm:pt>
    <dgm:pt modelId="{C107D8EF-D1D3-436E-A112-24FFBCB4818C}">
      <dgm:prSet custT="1"/>
      <dgm:spPr/>
      <dgm:t>
        <a:bodyPr/>
        <a:lstStyle/>
        <a:p>
          <a:r>
            <a:rPr lang="en-US" sz="2800"/>
            <a:t>Filtering Grouped Results</a:t>
          </a:r>
          <a:endParaRPr lang="en-US" sz="2800" dirty="0"/>
        </a:p>
      </dgm:t>
    </dgm:pt>
    <dgm:pt modelId="{6604DAEB-580C-4A09-80B6-407248CD6A63}" type="parTrans" cxnId="{582DB861-87BB-43FE-BB05-0298E51D66D6}">
      <dgm:prSet/>
      <dgm:spPr/>
      <dgm:t>
        <a:bodyPr/>
        <a:lstStyle/>
        <a:p>
          <a:endParaRPr lang="en-US"/>
        </a:p>
      </dgm:t>
    </dgm:pt>
    <dgm:pt modelId="{06DFC5D9-71F5-43C9-A42A-83C7F10ED728}" type="sibTrans" cxnId="{582DB861-87BB-43FE-BB05-0298E51D66D6}">
      <dgm:prSet/>
      <dgm:spPr/>
      <dgm:t>
        <a:bodyPr/>
        <a:lstStyle/>
        <a:p>
          <a:endParaRPr lang="en-US"/>
        </a:p>
      </dgm:t>
    </dgm:pt>
    <dgm:pt modelId="{920A3D74-469C-4EDC-8C5F-FD4FFD16E171}" type="pres">
      <dgm:prSet presAssocID="{E0727030-A103-47B3-9948-2C3FB6249167}" presName="linear" presStyleCnt="0">
        <dgm:presLayoutVars>
          <dgm:animLvl val="lvl"/>
          <dgm:resizeHandles val="exact"/>
        </dgm:presLayoutVars>
      </dgm:prSet>
      <dgm:spPr/>
    </dgm:pt>
    <dgm:pt modelId="{95CCDC1D-1D26-4DF7-90DC-036F2479319D}" type="pres">
      <dgm:prSet presAssocID="{0E1DD910-82B7-411B-86B9-779EC2DE4ABD}" presName="parentText" presStyleLbl="node1" presStyleIdx="0" presStyleCnt="7" custLinFactY="-18904" custLinFactNeighborY="-100000">
        <dgm:presLayoutVars>
          <dgm:chMax val="0"/>
          <dgm:bulletEnabled val="1"/>
        </dgm:presLayoutVars>
      </dgm:prSet>
      <dgm:spPr/>
    </dgm:pt>
    <dgm:pt modelId="{E8867D22-4A84-4CF5-8391-5F233AA3220A}" type="pres">
      <dgm:prSet presAssocID="{B6272E9F-8C73-47FA-A097-213295CCE98A}" presName="spacer" presStyleCnt="0"/>
      <dgm:spPr/>
    </dgm:pt>
    <dgm:pt modelId="{BF8D59B2-B003-4328-B668-595574AF2A61}" type="pres">
      <dgm:prSet presAssocID="{84768424-F4AB-413D-970C-ECCD32CFDC5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80DD7EDD-167C-41E7-A7E2-EEF92BEF813E}" type="pres">
      <dgm:prSet presAssocID="{F2DB4EB7-922A-4E67-92AF-197A42E26834}" presName="spacer" presStyleCnt="0"/>
      <dgm:spPr/>
    </dgm:pt>
    <dgm:pt modelId="{BC8862E3-B8ED-434F-8235-CF3C730E4A3F}" type="pres">
      <dgm:prSet presAssocID="{339C870F-579F-47AD-BD56-1BF2BF95C3EC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5BD57164-62FF-4B06-BC64-637E8BAB98D5}" type="pres">
      <dgm:prSet presAssocID="{1BD242EE-9F05-4E68-8A01-0F151CE49A10}" presName="spacer" presStyleCnt="0"/>
      <dgm:spPr/>
    </dgm:pt>
    <dgm:pt modelId="{9A8A4DE7-D3A6-4CBF-9474-C6708D03ED0E}" type="pres">
      <dgm:prSet presAssocID="{930B4149-6980-4AFC-AEA7-4B91CCB2FD06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7EB4684F-30C4-46E3-B231-1677CA9B97FC}" type="pres">
      <dgm:prSet presAssocID="{E08F402B-ED7E-40E1-A3ED-ACF935A14AFE}" presName="spacer" presStyleCnt="0"/>
      <dgm:spPr/>
    </dgm:pt>
    <dgm:pt modelId="{68B7A5F2-EC5F-4921-88D6-4427021F96EF}" type="pres">
      <dgm:prSet presAssocID="{CF5653BA-F94A-4818-A0F5-1374A1D42169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1720280C-F055-4FC0-A02D-3C8AD65D201F}" type="pres">
      <dgm:prSet presAssocID="{083CA5B1-2235-4673-9DE4-9DEA69EE8682}" presName="spacer" presStyleCnt="0"/>
      <dgm:spPr/>
    </dgm:pt>
    <dgm:pt modelId="{CE4B3056-6DD1-4F29-8D2A-832601981A07}" type="pres">
      <dgm:prSet presAssocID="{B11AC98E-F2D2-43FE-84A2-A98109E16C0F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E8254D99-3B12-443D-B4A7-B92716DF7027}" type="pres">
      <dgm:prSet presAssocID="{523437F4-9713-433A-A9C3-46474C5C8F53}" presName="spacer" presStyleCnt="0"/>
      <dgm:spPr/>
    </dgm:pt>
    <dgm:pt modelId="{5D7370C6-30FC-4B27-9DDD-7E6B3E2FB794}" type="pres">
      <dgm:prSet presAssocID="{C107D8EF-D1D3-436E-A112-24FFBCB4818C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C19B8D2D-742E-4A58-821E-9E60F468F4AA}" srcId="{E0727030-A103-47B3-9948-2C3FB6249167}" destId="{CF5653BA-F94A-4818-A0F5-1374A1D42169}" srcOrd="4" destOrd="0" parTransId="{794A11B7-F70A-4432-9504-42E31F9FB5EF}" sibTransId="{083CA5B1-2235-4673-9DE4-9DEA69EE8682}"/>
    <dgm:cxn modelId="{EAF4BE38-3DF3-4A5A-BF27-2EE824834174}" srcId="{E0727030-A103-47B3-9948-2C3FB6249167}" destId="{339C870F-579F-47AD-BD56-1BF2BF95C3EC}" srcOrd="2" destOrd="0" parTransId="{35B66422-F011-49C8-9908-F04CA419C94A}" sibTransId="{1BD242EE-9F05-4E68-8A01-0F151CE49A10}"/>
    <dgm:cxn modelId="{90E1345F-8239-4D84-AB85-A178A863BA5A}" type="presOf" srcId="{930B4149-6980-4AFC-AEA7-4B91CCB2FD06}" destId="{9A8A4DE7-D3A6-4CBF-9474-C6708D03ED0E}" srcOrd="0" destOrd="0" presId="urn:microsoft.com/office/officeart/2005/8/layout/vList2"/>
    <dgm:cxn modelId="{09472760-FA82-4E6C-9119-9F1848A4B4AC}" type="presOf" srcId="{339C870F-579F-47AD-BD56-1BF2BF95C3EC}" destId="{BC8862E3-B8ED-434F-8235-CF3C730E4A3F}" srcOrd="0" destOrd="0" presId="urn:microsoft.com/office/officeart/2005/8/layout/vList2"/>
    <dgm:cxn modelId="{582DB861-87BB-43FE-BB05-0298E51D66D6}" srcId="{E0727030-A103-47B3-9948-2C3FB6249167}" destId="{C107D8EF-D1D3-436E-A112-24FFBCB4818C}" srcOrd="6" destOrd="0" parTransId="{6604DAEB-580C-4A09-80B6-407248CD6A63}" sibTransId="{06DFC5D9-71F5-43C9-A42A-83C7F10ED728}"/>
    <dgm:cxn modelId="{6EB1E762-B5BF-4F22-AEDE-604B1C57026E}" type="presOf" srcId="{0E1DD910-82B7-411B-86B9-779EC2DE4ABD}" destId="{95CCDC1D-1D26-4DF7-90DC-036F2479319D}" srcOrd="0" destOrd="0" presId="urn:microsoft.com/office/officeart/2005/8/layout/vList2"/>
    <dgm:cxn modelId="{197A2265-60F6-4ED4-B1B0-0FBD1798D146}" srcId="{E0727030-A103-47B3-9948-2C3FB6249167}" destId="{B11AC98E-F2D2-43FE-84A2-A98109E16C0F}" srcOrd="5" destOrd="0" parTransId="{1DAFDC2B-A694-4B74-9F07-46BCA408437F}" sibTransId="{523437F4-9713-433A-A9C3-46474C5C8F53}"/>
    <dgm:cxn modelId="{354CAB57-A6AF-40D6-AAFC-AE5186067B9F}" srcId="{E0727030-A103-47B3-9948-2C3FB6249167}" destId="{84768424-F4AB-413D-970C-ECCD32CFDC5B}" srcOrd="1" destOrd="0" parTransId="{76883FFD-DF9A-4018-8948-7C1821061F77}" sibTransId="{F2DB4EB7-922A-4E67-92AF-197A42E26834}"/>
    <dgm:cxn modelId="{5B1E5A58-74B6-4A53-BF01-6A7F677CB57A}" srcId="{E0727030-A103-47B3-9948-2C3FB6249167}" destId="{930B4149-6980-4AFC-AEA7-4B91CCB2FD06}" srcOrd="3" destOrd="0" parTransId="{29618142-6BB9-40FE-87D6-F0485C4D9901}" sibTransId="{E08F402B-ED7E-40E1-A3ED-ACF935A14AFE}"/>
    <dgm:cxn modelId="{F92F91BB-AAB7-4BEB-A39A-1ECB8451D293}" type="presOf" srcId="{CF5653BA-F94A-4818-A0F5-1374A1D42169}" destId="{68B7A5F2-EC5F-4921-88D6-4427021F96EF}" srcOrd="0" destOrd="0" presId="urn:microsoft.com/office/officeart/2005/8/layout/vList2"/>
    <dgm:cxn modelId="{BECF02C7-B61A-4BAD-AB1D-A30C9F8A8C27}" type="presOf" srcId="{84768424-F4AB-413D-970C-ECCD32CFDC5B}" destId="{BF8D59B2-B003-4328-B668-595574AF2A61}" srcOrd="0" destOrd="0" presId="urn:microsoft.com/office/officeart/2005/8/layout/vList2"/>
    <dgm:cxn modelId="{1AF7F9CE-8F94-4D3F-BAF2-C3C12662D4E0}" srcId="{E0727030-A103-47B3-9948-2C3FB6249167}" destId="{0E1DD910-82B7-411B-86B9-779EC2DE4ABD}" srcOrd="0" destOrd="0" parTransId="{2A74FAF1-0C25-4177-A263-A3087463B3AC}" sibTransId="{B6272E9F-8C73-47FA-A097-213295CCE98A}"/>
    <dgm:cxn modelId="{E1BFCCD1-756E-488E-A2A7-E717BF5E9B46}" type="presOf" srcId="{E0727030-A103-47B3-9948-2C3FB6249167}" destId="{920A3D74-469C-4EDC-8C5F-FD4FFD16E171}" srcOrd="0" destOrd="0" presId="urn:microsoft.com/office/officeart/2005/8/layout/vList2"/>
    <dgm:cxn modelId="{ACB989EF-0F85-47E9-AB42-518BFF8A0697}" type="presOf" srcId="{C107D8EF-D1D3-436E-A112-24FFBCB4818C}" destId="{5D7370C6-30FC-4B27-9DDD-7E6B3E2FB794}" srcOrd="0" destOrd="0" presId="urn:microsoft.com/office/officeart/2005/8/layout/vList2"/>
    <dgm:cxn modelId="{103979FF-8B63-4F9F-A462-EBEC1ACC1C0B}" type="presOf" srcId="{B11AC98E-F2D2-43FE-84A2-A98109E16C0F}" destId="{CE4B3056-6DD1-4F29-8D2A-832601981A07}" srcOrd="0" destOrd="0" presId="urn:microsoft.com/office/officeart/2005/8/layout/vList2"/>
    <dgm:cxn modelId="{E236219C-818C-4C9A-9823-1D4B788B54FF}" type="presParOf" srcId="{920A3D74-469C-4EDC-8C5F-FD4FFD16E171}" destId="{95CCDC1D-1D26-4DF7-90DC-036F2479319D}" srcOrd="0" destOrd="0" presId="urn:microsoft.com/office/officeart/2005/8/layout/vList2"/>
    <dgm:cxn modelId="{2ABE5130-927F-4838-BCE8-ABC051DC2350}" type="presParOf" srcId="{920A3D74-469C-4EDC-8C5F-FD4FFD16E171}" destId="{E8867D22-4A84-4CF5-8391-5F233AA3220A}" srcOrd="1" destOrd="0" presId="urn:microsoft.com/office/officeart/2005/8/layout/vList2"/>
    <dgm:cxn modelId="{C3325A85-3A61-478C-B5A4-A1E699F71D38}" type="presParOf" srcId="{920A3D74-469C-4EDC-8C5F-FD4FFD16E171}" destId="{BF8D59B2-B003-4328-B668-595574AF2A61}" srcOrd="2" destOrd="0" presId="urn:microsoft.com/office/officeart/2005/8/layout/vList2"/>
    <dgm:cxn modelId="{82455F69-E9EB-47CA-9766-6A08848908E8}" type="presParOf" srcId="{920A3D74-469C-4EDC-8C5F-FD4FFD16E171}" destId="{80DD7EDD-167C-41E7-A7E2-EEF92BEF813E}" srcOrd="3" destOrd="0" presId="urn:microsoft.com/office/officeart/2005/8/layout/vList2"/>
    <dgm:cxn modelId="{5B12BE25-9B29-4682-A3A7-52550EDF858D}" type="presParOf" srcId="{920A3D74-469C-4EDC-8C5F-FD4FFD16E171}" destId="{BC8862E3-B8ED-434F-8235-CF3C730E4A3F}" srcOrd="4" destOrd="0" presId="urn:microsoft.com/office/officeart/2005/8/layout/vList2"/>
    <dgm:cxn modelId="{EF3E0280-3F1F-4CAA-9AFA-311D3F2EDA4B}" type="presParOf" srcId="{920A3D74-469C-4EDC-8C5F-FD4FFD16E171}" destId="{5BD57164-62FF-4B06-BC64-637E8BAB98D5}" srcOrd="5" destOrd="0" presId="urn:microsoft.com/office/officeart/2005/8/layout/vList2"/>
    <dgm:cxn modelId="{02A3EF06-5944-422E-BE36-62B8FE45328B}" type="presParOf" srcId="{920A3D74-469C-4EDC-8C5F-FD4FFD16E171}" destId="{9A8A4DE7-D3A6-4CBF-9474-C6708D03ED0E}" srcOrd="6" destOrd="0" presId="urn:microsoft.com/office/officeart/2005/8/layout/vList2"/>
    <dgm:cxn modelId="{D8B87D0F-0CD1-4CE5-A2E9-C7D67E4B18C3}" type="presParOf" srcId="{920A3D74-469C-4EDC-8C5F-FD4FFD16E171}" destId="{7EB4684F-30C4-46E3-B231-1677CA9B97FC}" srcOrd="7" destOrd="0" presId="urn:microsoft.com/office/officeart/2005/8/layout/vList2"/>
    <dgm:cxn modelId="{151B84E8-E94E-4227-968F-B51EF26B6292}" type="presParOf" srcId="{920A3D74-469C-4EDC-8C5F-FD4FFD16E171}" destId="{68B7A5F2-EC5F-4921-88D6-4427021F96EF}" srcOrd="8" destOrd="0" presId="urn:microsoft.com/office/officeart/2005/8/layout/vList2"/>
    <dgm:cxn modelId="{B2A58510-0267-4089-8B1B-DA44F78F0CE3}" type="presParOf" srcId="{920A3D74-469C-4EDC-8C5F-FD4FFD16E171}" destId="{1720280C-F055-4FC0-A02D-3C8AD65D201F}" srcOrd="9" destOrd="0" presId="urn:microsoft.com/office/officeart/2005/8/layout/vList2"/>
    <dgm:cxn modelId="{5834FDB0-A01B-4D2B-99C1-1C4D7C982119}" type="presParOf" srcId="{920A3D74-469C-4EDC-8C5F-FD4FFD16E171}" destId="{CE4B3056-6DD1-4F29-8D2A-832601981A07}" srcOrd="10" destOrd="0" presId="urn:microsoft.com/office/officeart/2005/8/layout/vList2"/>
    <dgm:cxn modelId="{0E4EF0A9-5FEE-44AE-9136-EC02336717FA}" type="presParOf" srcId="{920A3D74-469C-4EDC-8C5F-FD4FFD16E171}" destId="{E8254D99-3B12-443D-B4A7-B92716DF7027}" srcOrd="11" destOrd="0" presId="urn:microsoft.com/office/officeart/2005/8/layout/vList2"/>
    <dgm:cxn modelId="{726A064C-A549-4C8F-B1FC-454A9B48A261}" type="presParOf" srcId="{920A3D74-469C-4EDC-8C5F-FD4FFD16E171}" destId="{5D7370C6-30FC-4B27-9DDD-7E6B3E2FB794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CDC1D-1D26-4DF7-90DC-036F2479319D}">
      <dsp:nvSpPr>
        <dsp:cNvPr id="0" name=""/>
        <dsp:cNvSpPr/>
      </dsp:nvSpPr>
      <dsp:spPr>
        <a:xfrm>
          <a:off x="0" y="0"/>
          <a:ext cx="10393424" cy="716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What is a Function?</a:t>
          </a:r>
        </a:p>
      </dsp:txBody>
      <dsp:txXfrm>
        <a:off x="34954" y="34954"/>
        <a:ext cx="10323516" cy="646132"/>
      </dsp:txXfrm>
    </dsp:sp>
    <dsp:sp modelId="{BF8D59B2-B003-4328-B668-595574AF2A61}">
      <dsp:nvSpPr>
        <dsp:cNvPr id="0" name=""/>
        <dsp:cNvSpPr/>
      </dsp:nvSpPr>
      <dsp:spPr>
        <a:xfrm>
          <a:off x="0" y="751222"/>
          <a:ext cx="10393424" cy="716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Character string functions</a:t>
          </a:r>
          <a:endParaRPr lang="en-US" sz="2800" kern="1200" dirty="0"/>
        </a:p>
      </dsp:txBody>
      <dsp:txXfrm>
        <a:off x="34954" y="786176"/>
        <a:ext cx="10323516" cy="646132"/>
      </dsp:txXfrm>
    </dsp:sp>
    <dsp:sp modelId="{BC8862E3-B8ED-434F-8235-CF3C730E4A3F}">
      <dsp:nvSpPr>
        <dsp:cNvPr id="0" name=""/>
        <dsp:cNvSpPr/>
      </dsp:nvSpPr>
      <dsp:spPr>
        <a:xfrm>
          <a:off x="0" y="1484542"/>
          <a:ext cx="10393424" cy="716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Date and Time functions</a:t>
          </a:r>
          <a:endParaRPr lang="en-US" sz="2800" kern="1200" dirty="0"/>
        </a:p>
      </dsp:txBody>
      <dsp:txXfrm>
        <a:off x="34954" y="1519496"/>
        <a:ext cx="10323516" cy="646132"/>
      </dsp:txXfrm>
    </dsp:sp>
    <dsp:sp modelId="{9A8A4DE7-D3A6-4CBF-9474-C6708D03ED0E}">
      <dsp:nvSpPr>
        <dsp:cNvPr id="0" name=""/>
        <dsp:cNvSpPr/>
      </dsp:nvSpPr>
      <dsp:spPr>
        <a:xfrm>
          <a:off x="0" y="2217862"/>
          <a:ext cx="10393424" cy="716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Aggregate Functions</a:t>
          </a:r>
          <a:endParaRPr lang="en-US" sz="2800" kern="1200" dirty="0"/>
        </a:p>
      </dsp:txBody>
      <dsp:txXfrm>
        <a:off x="34954" y="2252816"/>
        <a:ext cx="10323516" cy="646132"/>
      </dsp:txXfrm>
    </dsp:sp>
    <dsp:sp modelId="{68B7A5F2-EC5F-4921-88D6-4427021F96EF}">
      <dsp:nvSpPr>
        <dsp:cNvPr id="0" name=""/>
        <dsp:cNvSpPr/>
      </dsp:nvSpPr>
      <dsp:spPr>
        <a:xfrm>
          <a:off x="0" y="2951182"/>
          <a:ext cx="10393424" cy="716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Logical Query Processing</a:t>
          </a:r>
          <a:endParaRPr lang="en-US" sz="2800" kern="1200" dirty="0"/>
        </a:p>
      </dsp:txBody>
      <dsp:txXfrm>
        <a:off x="34954" y="2986136"/>
        <a:ext cx="10323516" cy="646132"/>
      </dsp:txXfrm>
    </dsp:sp>
    <dsp:sp modelId="{CE4B3056-6DD1-4F29-8D2A-832601981A07}">
      <dsp:nvSpPr>
        <dsp:cNvPr id="0" name=""/>
        <dsp:cNvSpPr/>
      </dsp:nvSpPr>
      <dsp:spPr>
        <a:xfrm>
          <a:off x="0" y="3684502"/>
          <a:ext cx="10393424" cy="716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Grouping Results</a:t>
          </a:r>
          <a:endParaRPr lang="en-US" sz="2800" kern="1200" dirty="0"/>
        </a:p>
      </dsp:txBody>
      <dsp:txXfrm>
        <a:off x="34954" y="3719456"/>
        <a:ext cx="10323516" cy="646132"/>
      </dsp:txXfrm>
    </dsp:sp>
    <dsp:sp modelId="{5D7370C6-30FC-4B27-9DDD-7E6B3E2FB794}">
      <dsp:nvSpPr>
        <dsp:cNvPr id="0" name=""/>
        <dsp:cNvSpPr/>
      </dsp:nvSpPr>
      <dsp:spPr>
        <a:xfrm>
          <a:off x="0" y="4417822"/>
          <a:ext cx="10393424" cy="716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Filtering Grouped Results</a:t>
          </a:r>
          <a:endParaRPr lang="en-US" sz="2800" kern="1200" dirty="0"/>
        </a:p>
      </dsp:txBody>
      <dsp:txXfrm>
        <a:off x="34954" y="4452776"/>
        <a:ext cx="10323516" cy="646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A6064-FDE0-48E8-9405-22609F48ED19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97690-D681-4B47-8FD4-7300C9E57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15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/>
              <a:t>What are the two store types that query store has?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Plan Store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Runtime Stats Store</a:t>
            </a:r>
          </a:p>
          <a:p>
            <a:endParaRPr lang="en-US" dirty="0"/>
          </a:p>
          <a:p>
            <a:pPr marL="0" indent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900" b="1" dirty="0"/>
              <a:t>What are the two QDS cleanup stages?</a:t>
            </a:r>
          </a:p>
          <a:p>
            <a:pPr>
              <a:spcAft>
                <a:spcPts val="600"/>
              </a:spcAft>
            </a:pPr>
            <a:r>
              <a:rPr lang="en-CA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two QDS cleanup stages are:</a:t>
            </a:r>
            <a:endParaRPr lang="en-GB" sz="9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r>
              <a:rPr lang="en-GB" sz="900" b="0" i="0" u="none" strike="noStrike" kern="1200" baseline="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1. In the first stage, old runtime stats are cleaned. </a:t>
            </a:r>
          </a:p>
          <a:p>
            <a:r>
              <a:rPr lang="en-GB" sz="900" b="0" i="0" u="none" strike="noStrike" kern="1200" baseline="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2. In the second stage, queries together with associated plans and statistics are deleted.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00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6877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7684" y="3436157"/>
            <a:ext cx="6276531" cy="1793104"/>
          </a:xfrm>
          <a:prstGeom prst="rect">
            <a:avLst/>
          </a:prstGeom>
          <a:noFill/>
        </p:spPr>
        <p:txBody>
          <a:bodyPr lIns="146304" tIns="91440" rIns="146304" bIns="91440" anchor="t" anchorCtr="0"/>
          <a:lstStyle>
            <a:lvl1pPr>
              <a:defRPr sz="3969" spc="-74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4" name="Picture 3" descr="A picture containing bridge, water, light&#10;&#10;Description automatically generated">
            <a:extLst>
              <a:ext uri="{FF2B5EF4-FFF2-40B4-BE49-F238E27FC236}">
                <a16:creationId xmlns:a16="http://schemas.microsoft.com/office/drawing/2014/main" id="{80C823BC-3C70-4E25-8C60-5F08CB2341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924"/>
            <a:ext cx="12192000" cy="688992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18B6869-28A8-4388-8306-E329A6D1903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67684" y="3436157"/>
            <a:ext cx="6276531" cy="1793104"/>
          </a:xfrm>
          <a:prstGeom prst="rect">
            <a:avLst/>
          </a:prstGeom>
          <a:noFill/>
        </p:spPr>
        <p:txBody>
          <a:bodyPr lIns="146284" tIns="91427" rIns="146284" bIns="91427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970" b="0" kern="1200" cap="none" spc="-74" baseline="0">
                <a:ln w="3175">
                  <a:noFill/>
                </a:ln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3969"/>
              <a:t>Presentation title</a:t>
            </a:r>
            <a:endParaRPr lang="en-US" sz="3969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449785-A819-4624-8518-D5FC961AD4F1}"/>
              </a:ext>
            </a:extLst>
          </p:cNvPr>
          <p:cNvSpPr/>
          <p:nvPr userDrawn="1"/>
        </p:nvSpPr>
        <p:spPr>
          <a:xfrm>
            <a:off x="1" y="2698812"/>
            <a:ext cx="3870664" cy="4159188"/>
          </a:xfrm>
          <a:prstGeom prst="rect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47A246-B4E2-489C-9DF1-F3FE63737CD1}"/>
              </a:ext>
            </a:extLst>
          </p:cNvPr>
          <p:cNvSpPr/>
          <p:nvPr userDrawn="1"/>
        </p:nvSpPr>
        <p:spPr>
          <a:xfrm rot="5400000">
            <a:off x="1529921" y="2621131"/>
            <a:ext cx="2684755" cy="5744595"/>
          </a:xfrm>
          <a:prstGeom prst="rect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BA654B-2693-47D3-825D-FFF76FB33630}"/>
              </a:ext>
            </a:extLst>
          </p:cNvPr>
          <p:cNvSpPr/>
          <p:nvPr userDrawn="1"/>
        </p:nvSpPr>
        <p:spPr>
          <a:xfrm>
            <a:off x="1071817" y="3342877"/>
            <a:ext cx="3870664" cy="1793104"/>
          </a:xfrm>
          <a:prstGeom prst="rect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4747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09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736078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1828193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21607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78903" y="5821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43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6AA394-BFB9-4EC5-BE48-0F9705F817FF}"/>
              </a:ext>
            </a:extLst>
          </p:cNvPr>
          <p:cNvSpPr/>
          <p:nvPr userDrawn="1"/>
        </p:nvSpPr>
        <p:spPr>
          <a:xfrm>
            <a:off x="0" y="6497813"/>
            <a:ext cx="12192000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374D5-5744-4147-B311-13B6E1E8798F}"/>
              </a:ext>
            </a:extLst>
          </p:cNvPr>
          <p:cNvSpPr/>
          <p:nvPr userDrawn="1"/>
        </p:nvSpPr>
        <p:spPr>
          <a:xfrm>
            <a:off x="195702" y="6523216"/>
            <a:ext cx="5542142" cy="30777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 w="1016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Segoe UI"/>
                <a:ea typeface="+mn-ea"/>
                <a:cs typeface="+mn-cs"/>
              </a:rPr>
              <a:t>Functions and Grouping</a:t>
            </a:r>
          </a:p>
        </p:txBody>
      </p:sp>
    </p:spTree>
    <p:extLst>
      <p:ext uri="{BB962C8B-B14F-4D97-AF65-F5344CB8AC3E}">
        <p14:creationId xmlns:p14="http://schemas.microsoft.com/office/powerpoint/2010/main" val="296159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32" r:id="rId2"/>
    <p:sldLayoutId id="2147483733" r:id="rId3"/>
    <p:sldLayoutId id="2147483734" r:id="rId4"/>
    <p:sldLayoutId id="2147483735" r:id="rId5"/>
  </p:sldLayoutIdLst>
  <p:txStyles>
    <p:titleStyle>
      <a:lvl1pPr marL="0" marR="0" indent="0" algn="l" defTabSz="457112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accent4">
              <a:lumMod val="50000"/>
            </a:schemeClr>
          </a:solidFill>
          <a:effectLst/>
          <a:uLnTx/>
          <a:uFillTx/>
          <a:latin typeface="+mj-lt"/>
          <a:ea typeface="+mj-ea"/>
          <a:cs typeface="Segoe UI Light"/>
        </a:defRPr>
      </a:lvl1pPr>
    </p:titleStyle>
    <p:bodyStyle>
      <a:lvl1pPr marL="0" indent="0" algn="l" defTabSz="914225" rtl="0" eaLnBrk="1" latinLnBrk="0" hangingPunct="1">
        <a:spcBef>
          <a:spcPct val="20000"/>
        </a:spcBef>
        <a:buFont typeface="Arial"/>
        <a:buNone/>
        <a:defRPr sz="2400" kern="1200">
          <a:solidFill>
            <a:srgbClr val="404040"/>
          </a:solidFill>
          <a:latin typeface="+mn-lt"/>
          <a:ea typeface="+mn-ea"/>
          <a:cs typeface="+mn-cs"/>
        </a:defRPr>
      </a:lvl1pPr>
      <a:lvl2pPr marL="342834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rgbClr val="404040"/>
          </a:solidFill>
          <a:latin typeface="Century Gothic"/>
          <a:ea typeface="+mn-ea"/>
          <a:cs typeface="+mn-cs"/>
        </a:defRPr>
      </a:lvl2pPr>
      <a:lvl3pPr marL="638053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404040"/>
          </a:solidFill>
          <a:latin typeface="Century Gothic"/>
          <a:ea typeface="+mn-ea"/>
          <a:cs typeface="+mn-cs"/>
        </a:defRPr>
      </a:lvl3pPr>
      <a:lvl4pPr marL="922161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404040"/>
          </a:solidFill>
          <a:latin typeface="Century Gothic"/>
          <a:ea typeface="+mn-ea"/>
          <a:cs typeface="+mn-cs"/>
        </a:defRPr>
      </a:lvl4pPr>
      <a:lvl5pPr marL="1188810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>
          <a:solidFill>
            <a:srgbClr val="404040"/>
          </a:solidFill>
          <a:latin typeface="Century Gothic"/>
          <a:ea typeface="+mn-ea"/>
          <a:cs typeface="+mn-cs"/>
        </a:defRPr>
      </a:lvl5pPr>
      <a:lvl6pPr marL="2514118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30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41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53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2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3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49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61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74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8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9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2ED843-5A1B-4DAC-9648-7313D2F0E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91" y="3798945"/>
            <a:ext cx="6275640" cy="1792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000" b="1" dirty="0"/>
              <a:t>Functions</a:t>
            </a:r>
            <a:br>
              <a:rPr lang="en-US" sz="4000" b="1" dirty="0"/>
            </a:br>
            <a:r>
              <a:rPr lang="en-US" sz="4000" b="1" dirty="0"/>
              <a:t>and Grouping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0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89495"/>
            <a:ext cx="11653523" cy="4241161"/>
          </a:xfrm>
        </p:spPr>
        <p:txBody>
          <a:bodyPr/>
          <a:lstStyle/>
          <a:p>
            <a:pPr marL="457200" indent="-457200"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What is the difference between the </a:t>
            </a:r>
            <a:r>
              <a:rPr lang="en-US" sz="3200" dirty="0" err="1"/>
              <a:t>GetDate</a:t>
            </a:r>
            <a:r>
              <a:rPr lang="en-US" sz="3200" dirty="0"/>
              <a:t> function and the </a:t>
            </a:r>
            <a:r>
              <a:rPr lang="en-US" sz="3200" dirty="0" err="1"/>
              <a:t>Current_TimeStamp</a:t>
            </a:r>
            <a:r>
              <a:rPr lang="en-US" sz="3200" dirty="0"/>
              <a:t> function?</a:t>
            </a:r>
          </a:p>
          <a:p>
            <a:pPr marL="457200" indent="-457200">
              <a:spcAft>
                <a:spcPts val="588"/>
              </a:spcAft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How many parameters are in the Substring function?</a:t>
            </a:r>
          </a:p>
          <a:p>
            <a:pPr marL="457200" indent="-457200">
              <a:spcAft>
                <a:spcPts val="588"/>
              </a:spcAft>
              <a:buFont typeface="Arial" panose="020B0604020202020204" pitchFamily="34" charset="0"/>
              <a:buChar char="•"/>
            </a:pPr>
            <a:endParaRPr lang="en-US" sz="3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What statement is used to filter records after they have been grouped?</a:t>
            </a:r>
            <a:endParaRPr lang="en-GB" sz="3200" dirty="0">
              <a:solidFill>
                <a:schemeClr val="tx2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4A4C000-0DC2-4AE2-B297-8473B52B03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238" y="227013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lang="en-US" altLang="en-US" dirty="0">
                <a:solidFill>
                  <a:schemeClr val="accent4">
                    <a:lumMod val="75000"/>
                  </a:schemeClr>
                </a:solidFill>
              </a:rPr>
              <a:t>Knowledge Check</a:t>
            </a:r>
          </a:p>
        </p:txBody>
      </p:sp>
    </p:spTree>
    <p:extLst>
      <p:ext uri="{BB962C8B-B14F-4D97-AF65-F5344CB8AC3E}">
        <p14:creationId xmlns:p14="http://schemas.microsoft.com/office/powerpoint/2010/main" val="120503420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FFB0F-FF56-4ACF-8478-B709B47B7F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7693" y="1108742"/>
            <a:ext cx="11651870" cy="5090624"/>
          </a:xfrm>
        </p:spPr>
        <p:txBody>
          <a:bodyPr/>
          <a:lstStyle/>
          <a:p>
            <a:r>
              <a:rPr lang="en-US" sz="3200" dirty="0">
                <a:latin typeface="+mj-lt"/>
              </a:rPr>
              <a:t>In this lesson we discussed:</a:t>
            </a:r>
          </a:p>
          <a:p>
            <a:pPr lvl="1"/>
            <a:r>
              <a:rPr lang="en-US" sz="3200" dirty="0">
                <a:latin typeface="+mj-lt"/>
              </a:rPr>
              <a:t>What is a Function?</a:t>
            </a:r>
          </a:p>
          <a:p>
            <a:pPr lvl="1"/>
            <a:r>
              <a:rPr lang="en-US" sz="3200" dirty="0">
                <a:latin typeface="+mj-lt"/>
              </a:rPr>
              <a:t>Character string functions</a:t>
            </a:r>
          </a:p>
          <a:p>
            <a:pPr lvl="1"/>
            <a:r>
              <a:rPr lang="en-US" sz="3200" dirty="0">
                <a:latin typeface="+mj-lt"/>
              </a:rPr>
              <a:t>Date and Time functions</a:t>
            </a:r>
          </a:p>
          <a:p>
            <a:pPr lvl="1"/>
            <a:r>
              <a:rPr lang="en-US" sz="3200" dirty="0">
                <a:latin typeface="+mj-lt"/>
              </a:rPr>
              <a:t>Aggregate Functions</a:t>
            </a:r>
          </a:p>
          <a:p>
            <a:pPr lvl="1"/>
            <a:r>
              <a:rPr lang="en-US" sz="3200" dirty="0">
                <a:latin typeface="+mj-lt"/>
              </a:rPr>
              <a:t>Logical Query Processing</a:t>
            </a:r>
          </a:p>
          <a:p>
            <a:pPr lvl="1"/>
            <a:r>
              <a:rPr lang="en-US" sz="3200" dirty="0">
                <a:latin typeface="+mj-lt"/>
              </a:rPr>
              <a:t>Grouping Results</a:t>
            </a:r>
          </a:p>
          <a:p>
            <a:pPr lvl="1"/>
            <a:r>
              <a:rPr lang="en-US" sz="3200" dirty="0">
                <a:latin typeface="+mj-lt"/>
              </a:rPr>
              <a:t>Filtering Grouped Results</a:t>
            </a:r>
          </a:p>
          <a:p>
            <a:pPr lvl="1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ABFB949-2209-4722-B78B-0B07AA800A63}"/>
              </a:ext>
            </a:extLst>
          </p:cNvPr>
          <p:cNvSpPr txBox="1">
            <a:spLocks/>
          </p:cNvSpPr>
          <p:nvPr/>
        </p:nvSpPr>
        <p:spPr>
          <a:xfrm>
            <a:off x="370838" y="24115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lang="en-US" altLang="en-US" dirty="0">
                <a:solidFill>
                  <a:schemeClr val="accent4">
                    <a:lumMod val="75000"/>
                  </a:schemeClr>
                </a:solidFill>
              </a:rPr>
              <a:t>Lesson Summary</a:t>
            </a:r>
          </a:p>
        </p:txBody>
      </p:sp>
    </p:spTree>
    <p:extLst>
      <p:ext uri="{BB962C8B-B14F-4D97-AF65-F5344CB8AC3E}">
        <p14:creationId xmlns:p14="http://schemas.microsoft.com/office/powerpoint/2010/main" val="137785640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7B4494-DBBE-403A-BCB8-10BD3D001AE6}"/>
              </a:ext>
            </a:extLst>
          </p:cNvPr>
          <p:cNvSpPr txBox="1">
            <a:spLocks/>
          </p:cNvSpPr>
          <p:nvPr/>
        </p:nvSpPr>
        <p:spPr>
          <a:xfrm>
            <a:off x="370838" y="24115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lang="en-US" altLang="en-US" dirty="0">
                <a:solidFill>
                  <a:schemeClr val="accent4">
                    <a:lumMod val="75000"/>
                  </a:schemeClr>
                </a:solidFill>
              </a:rPr>
              <a:t>What does this session cover?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5845F8F-E666-4C81-8545-9803D88923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829177"/>
              </p:ext>
            </p:extLst>
          </p:nvPr>
        </p:nvGraphicFramePr>
        <p:xfrm>
          <a:off x="660526" y="934709"/>
          <a:ext cx="10393424" cy="5151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307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27B8DD-2BAF-4FA2-9797-A6FF66FD8221}"/>
              </a:ext>
            </a:extLst>
          </p:cNvPr>
          <p:cNvSpPr txBox="1"/>
          <p:nvPr/>
        </p:nvSpPr>
        <p:spPr>
          <a:xfrm>
            <a:off x="501421" y="1999980"/>
            <a:ext cx="9183970" cy="6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29" dirty="0"/>
              <a:t>Allows code to perform specific tasks.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FA4D57-A616-4C63-8F0C-3A677E0687BB}"/>
              </a:ext>
            </a:extLst>
          </p:cNvPr>
          <p:cNvGrpSpPr/>
          <p:nvPr/>
        </p:nvGrpSpPr>
        <p:grpSpPr>
          <a:xfrm>
            <a:off x="713125" y="3263680"/>
            <a:ext cx="7424909" cy="1206714"/>
            <a:chOff x="685479" y="3368006"/>
            <a:chExt cx="7573794" cy="123091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DE90F1F-6D03-4617-8E9D-56F41DF3E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5479" y="3906948"/>
              <a:ext cx="7443701" cy="691969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3FB3DC7-5A72-4E79-88E1-5B2C91A18A1B}"/>
                </a:ext>
              </a:extLst>
            </p:cNvPr>
            <p:cNvGrpSpPr/>
            <p:nvPr/>
          </p:nvGrpSpPr>
          <p:grpSpPr>
            <a:xfrm>
              <a:off x="1998558" y="3368006"/>
              <a:ext cx="2266122" cy="530152"/>
              <a:chOff x="1654000" y="3376796"/>
              <a:chExt cx="2266122" cy="530152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F448CB-6DBA-4B98-BB75-720A28DB8B28}"/>
                  </a:ext>
                </a:extLst>
              </p:cNvPr>
              <p:cNvSpPr txBox="1"/>
              <p:nvPr/>
            </p:nvSpPr>
            <p:spPr>
              <a:xfrm>
                <a:off x="1654000" y="3376796"/>
                <a:ext cx="22661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61" b="1" dirty="0"/>
                  <a:t>Function Name</a:t>
                </a:r>
              </a:p>
            </p:txBody>
          </p:sp>
          <p:sp>
            <p:nvSpPr>
              <p:cNvPr id="11" name="Right Brace 10">
                <a:extLst>
                  <a:ext uri="{FF2B5EF4-FFF2-40B4-BE49-F238E27FC236}">
                    <a16:creationId xmlns:a16="http://schemas.microsoft.com/office/drawing/2014/main" id="{B96FF847-3E1A-4430-9A73-6515487F296D}"/>
                  </a:ext>
                </a:extLst>
              </p:cNvPr>
              <p:cNvSpPr/>
              <p:nvPr/>
            </p:nvSpPr>
            <p:spPr>
              <a:xfrm rot="5400000">
                <a:off x="2630266" y="2736363"/>
                <a:ext cx="287084" cy="2054086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765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77E6231-074D-411E-BAB7-1BCBC1DEC20D}"/>
                </a:ext>
              </a:extLst>
            </p:cNvPr>
            <p:cNvSpPr txBox="1"/>
            <p:nvPr/>
          </p:nvSpPr>
          <p:spPr>
            <a:xfrm>
              <a:off x="4323403" y="3384784"/>
              <a:ext cx="39358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61" b="1" dirty="0"/>
                <a:t>Parameters or Arguments</a:t>
              </a:r>
            </a:p>
          </p:txBody>
        </p: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4506D257-F265-4C57-9C3F-24E1907A4E8A}"/>
                </a:ext>
              </a:extLst>
            </p:cNvPr>
            <p:cNvSpPr/>
            <p:nvPr/>
          </p:nvSpPr>
          <p:spPr>
            <a:xfrm rot="5400000">
              <a:off x="6131286" y="2102121"/>
              <a:ext cx="287084" cy="330498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65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335F63-E227-40EC-90A3-9D509D05699E}"/>
              </a:ext>
            </a:extLst>
          </p:cNvPr>
          <p:cNvGrpSpPr/>
          <p:nvPr/>
        </p:nvGrpSpPr>
        <p:grpSpPr>
          <a:xfrm>
            <a:off x="7922419" y="780656"/>
            <a:ext cx="4029913" cy="3946568"/>
            <a:chOff x="7791249" y="879703"/>
            <a:chExt cx="4025705" cy="4025705"/>
          </a:xfrm>
        </p:grpSpPr>
        <p:pic>
          <p:nvPicPr>
            <p:cNvPr id="14" name="Graphic 13" descr="Coffee">
              <a:extLst>
                <a:ext uri="{FF2B5EF4-FFF2-40B4-BE49-F238E27FC236}">
                  <a16:creationId xmlns:a16="http://schemas.microsoft.com/office/drawing/2014/main" id="{62394D13-AA9D-4D98-BA55-47F7F73BB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91249" y="879703"/>
              <a:ext cx="4025705" cy="402570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7C0618-31A1-45CF-9B94-30B6D24E3EBF}"/>
                </a:ext>
              </a:extLst>
            </p:cNvPr>
            <p:cNvSpPr/>
            <p:nvPr/>
          </p:nvSpPr>
          <p:spPr>
            <a:xfrm>
              <a:off x="8532927" y="3031786"/>
              <a:ext cx="1913932" cy="769349"/>
            </a:xfrm>
            <a:prstGeom prst="rect">
              <a:avLst/>
            </a:prstGeom>
            <a:noFill/>
          </p:spPr>
          <p:txBody>
            <a:bodyPr wrap="none" lIns="89642" tIns="44821" rIns="89642" bIns="44821">
              <a:spAutoFit/>
            </a:bodyPr>
            <a:lstStyle/>
            <a:p>
              <a:pPr algn="ctr"/>
              <a:r>
                <a:rPr lang="en-US" sz="4313" b="1" spc="49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Coffee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A9E3E6-4708-48AF-84DA-6F6380EE1C97}"/>
              </a:ext>
            </a:extLst>
          </p:cNvPr>
          <p:cNvSpPr txBox="1">
            <a:spLocks/>
          </p:cNvSpPr>
          <p:nvPr/>
        </p:nvSpPr>
        <p:spPr>
          <a:xfrm>
            <a:off x="370838" y="24115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lang="en-US" altLang="en-US" dirty="0">
                <a:solidFill>
                  <a:schemeClr val="accent4">
                    <a:lumMod val="75000"/>
                  </a:schemeClr>
                </a:solidFill>
              </a:rPr>
              <a:t>What is a Function?</a:t>
            </a:r>
          </a:p>
        </p:txBody>
      </p:sp>
    </p:spTree>
    <p:extLst>
      <p:ext uri="{BB962C8B-B14F-4D97-AF65-F5344CB8AC3E}">
        <p14:creationId xmlns:p14="http://schemas.microsoft.com/office/powerpoint/2010/main" val="207507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860CC2-2A61-4CE7-9EEA-1D0B1951D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259" y="1338362"/>
            <a:ext cx="9038950" cy="27514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D696A9-2B12-4541-8B14-7971BA1A3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897" y="4546535"/>
            <a:ext cx="7277563" cy="112053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06189A7-ABB0-48FE-972E-285E70B6F6F7}"/>
              </a:ext>
            </a:extLst>
          </p:cNvPr>
          <p:cNvSpPr txBox="1">
            <a:spLocks/>
          </p:cNvSpPr>
          <p:nvPr/>
        </p:nvSpPr>
        <p:spPr>
          <a:xfrm>
            <a:off x="370838" y="24115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lang="en-US" altLang="en-US" dirty="0">
                <a:solidFill>
                  <a:schemeClr val="accent4">
                    <a:lumMod val="75000"/>
                  </a:schemeClr>
                </a:solidFill>
              </a:rPr>
              <a:t>Character String Functions</a:t>
            </a:r>
          </a:p>
        </p:txBody>
      </p:sp>
    </p:spTree>
    <p:extLst>
      <p:ext uri="{BB962C8B-B14F-4D97-AF65-F5344CB8AC3E}">
        <p14:creationId xmlns:p14="http://schemas.microsoft.com/office/powerpoint/2010/main" val="2150493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4DCAB5-5824-4256-B31E-FBA5D6F7D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38" y="812656"/>
            <a:ext cx="11686769" cy="28919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89FB9F-62F4-4122-86E4-530FAF464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39" y="3582633"/>
            <a:ext cx="10793565" cy="28013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FD3AE6-7A5E-4EB7-9258-AA0098507ABF}"/>
              </a:ext>
            </a:extLst>
          </p:cNvPr>
          <p:cNvSpPr txBox="1">
            <a:spLocks/>
          </p:cNvSpPr>
          <p:nvPr/>
        </p:nvSpPr>
        <p:spPr>
          <a:xfrm>
            <a:off x="285113" y="24115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lang="en-US" altLang="en-US" dirty="0">
                <a:solidFill>
                  <a:schemeClr val="accent4">
                    <a:lumMod val="75000"/>
                  </a:schemeClr>
                </a:solidFill>
              </a:rPr>
              <a:t>Data and Time Functions</a:t>
            </a:r>
          </a:p>
        </p:txBody>
      </p:sp>
    </p:spTree>
    <p:extLst>
      <p:ext uri="{BB962C8B-B14F-4D97-AF65-F5344CB8AC3E}">
        <p14:creationId xmlns:p14="http://schemas.microsoft.com/office/powerpoint/2010/main" val="2495089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86DEDB-ECD1-4277-A990-C8146DCFB895}"/>
              </a:ext>
            </a:extLst>
          </p:cNvPr>
          <p:cNvSpPr txBox="1">
            <a:spLocks/>
          </p:cNvSpPr>
          <p:nvPr/>
        </p:nvSpPr>
        <p:spPr>
          <a:xfrm>
            <a:off x="460550" y="1337342"/>
            <a:ext cx="10979148" cy="452590"/>
          </a:xfrm>
          <a:prstGeom prst="rect">
            <a:avLst/>
          </a:prstGeom>
        </p:spPr>
        <p:txBody>
          <a:bodyPr/>
          <a:lstStyle>
            <a:lvl1pPr marL="0" indent="0" algn="l" defTabSz="932418" rtl="0" eaLnBrk="1" latinLnBrk="0" hangingPunct="1">
              <a:spcBef>
                <a:spcPct val="20000"/>
              </a:spcBef>
              <a:buFont typeface="Arial"/>
              <a:buNone/>
              <a:defRPr sz="2448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49656" indent="-349656" algn="l" defTabSz="932418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4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2pPr>
            <a:lvl3pPr marL="650750" indent="-349656" algn="l" defTabSz="932418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36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3pPr>
            <a:lvl4pPr marL="940512" indent="-349656" algn="l" defTabSz="932418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36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4pPr>
            <a:lvl5pPr marL="1212467" indent="-349656" algn="l" defTabSz="932418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36" kern="1200" dirty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5pPr>
            <a:lvl6pPr marL="2564149" indent="-233104" algn="l" defTabSz="9324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357" indent="-233104" algn="l" defTabSz="9324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6565" indent="-233104" algn="l" defTabSz="9324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2774" indent="-233104" algn="l" defTabSz="9324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353" dirty="0"/>
              <a:t>The order in which a query is written is not the order in which it is </a:t>
            </a:r>
            <a:r>
              <a:rPr lang="en-US" altLang="en-US" sz="2400" dirty="0"/>
              <a:t>processed.</a:t>
            </a:r>
            <a:endParaRPr lang="en-US" altLang="en-US" sz="2353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37C678C-7D61-4E7A-BA90-075E36963EE5}"/>
              </a:ext>
            </a:extLst>
          </p:cNvPr>
          <p:cNvGraphicFramePr>
            <a:graphicFrameLocks noGrp="1"/>
          </p:cNvGraphicFramePr>
          <p:nvPr/>
        </p:nvGraphicFramePr>
        <p:xfrm>
          <a:off x="486591" y="1998359"/>
          <a:ext cx="10979148" cy="3929496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109564">
                  <a:extLst>
                    <a:ext uri="{9D8B030D-6E8A-4147-A177-3AD203B41FA5}">
                      <a16:colId xmlns:a16="http://schemas.microsoft.com/office/drawing/2014/main" val="2561559231"/>
                    </a:ext>
                  </a:extLst>
                </a:gridCol>
                <a:gridCol w="1933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9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830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Order</a:t>
                      </a:r>
                    </a:p>
                  </a:txBody>
                  <a:tcPr marL="82627" marR="82627" marT="41312" marB="41312" horzOverflow="overflow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Element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82627" marR="82627" marT="41312" marB="41312" horzOverflow="overflow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Expression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82627" marR="82627" marT="41312" marB="41312" horzOverflow="overflow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Role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82627" marR="82627" marT="41312" marB="41312" horzOverflow="overflow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31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2627" marR="82627" marT="41312" marB="4131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SELECT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2627" marR="82627" marT="41312" marB="4131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&lt;select list&gt;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2627" marR="82627" marT="41312" marB="4131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Defines which columns to return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2627" marR="82627" marT="41312" marB="41312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30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2627" marR="82627" marT="41312" marB="4131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FROM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2627" marR="82627" marT="41312" marB="4131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&lt;table source&gt;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2627" marR="82627" marT="41312" marB="4131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Defines table(s) to query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2627" marR="82627" marT="41312" marB="41312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661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2627" marR="82627" marT="41312" marB="4131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WHERE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2627" marR="82627" marT="41312" marB="4131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&lt;search condition&gt;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2627" marR="82627" marT="41312" marB="4131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Filters rows using a predicate</a:t>
                      </a:r>
                    </a:p>
                  </a:txBody>
                  <a:tcPr marL="82627" marR="82627" marT="41312" marB="41312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30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82627" marR="82627" marT="41312" marB="4131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GROUP BY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2627" marR="82627" marT="41312" marB="4131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&lt;group by list&gt;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2627" marR="82627" marT="41312" marB="4131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Arranges rows by groups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2627" marR="82627" marT="41312" marB="41312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830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82627" marR="82627" marT="41312" marB="4131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HAVING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2627" marR="82627" marT="41312" marB="4131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&lt;search condition&gt;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2627" marR="82627" marT="41312" marB="4131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Filters groups using a predicate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2627" marR="82627" marT="41312" marB="41312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830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82627" marR="82627" marT="41312" marB="4131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ORDER BY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2627" marR="82627" marT="41312" marB="4131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&lt;order by list&gt;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2627" marR="82627" marT="41312" marB="4131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Sorts the output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2627" marR="82627" marT="41312" marB="41312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85A273B-DE7F-4F71-8523-A4ADA025A79E}"/>
              </a:ext>
            </a:extLst>
          </p:cNvPr>
          <p:cNvSpPr txBox="1">
            <a:spLocks/>
          </p:cNvSpPr>
          <p:nvPr/>
        </p:nvSpPr>
        <p:spPr>
          <a:xfrm>
            <a:off x="370838" y="24115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lang="en-US" altLang="en-US" dirty="0">
                <a:solidFill>
                  <a:schemeClr val="accent4">
                    <a:lumMod val="75000"/>
                  </a:schemeClr>
                </a:solidFill>
              </a:rPr>
              <a:t>Logical Query Processing</a:t>
            </a:r>
          </a:p>
        </p:txBody>
      </p:sp>
    </p:spTree>
    <p:extLst>
      <p:ext uri="{BB962C8B-B14F-4D97-AF65-F5344CB8AC3E}">
        <p14:creationId xmlns:p14="http://schemas.microsoft.com/office/powerpoint/2010/main" val="332431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EFF0CF-C965-48B2-AE32-C3CE9F8FB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18" y="1024515"/>
            <a:ext cx="7288045" cy="1817784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72C2BB3B-913D-4462-BBC3-4C62D6CBA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75" y="3639088"/>
            <a:ext cx="7236888" cy="253987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80C8174-6F02-49FA-A7F3-1D32B7B1C765}"/>
              </a:ext>
            </a:extLst>
          </p:cNvPr>
          <p:cNvCxnSpPr/>
          <p:nvPr/>
        </p:nvCxnSpPr>
        <p:spPr>
          <a:xfrm>
            <a:off x="536474" y="3190875"/>
            <a:ext cx="1012533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152A7747-9AF0-4CE6-B346-9110DE4ABE36}"/>
              </a:ext>
            </a:extLst>
          </p:cNvPr>
          <p:cNvSpPr/>
          <p:nvPr/>
        </p:nvSpPr>
        <p:spPr>
          <a:xfrm>
            <a:off x="7226159" y="2426616"/>
            <a:ext cx="3435647" cy="45259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89642" tIns="44821" rIns="89642" bIns="44821">
            <a:spAutoFit/>
          </a:bodyPr>
          <a:lstStyle/>
          <a:p>
            <a:pPr algn="ctr"/>
            <a:r>
              <a:rPr lang="en-US" sz="2353" b="1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Aggregate Functions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4005AA5-2E02-4CDF-94D5-5BE2624C282D}"/>
              </a:ext>
            </a:extLst>
          </p:cNvPr>
          <p:cNvSpPr/>
          <p:nvPr/>
        </p:nvSpPr>
        <p:spPr>
          <a:xfrm>
            <a:off x="7226159" y="4610215"/>
            <a:ext cx="3435647" cy="45259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89642" tIns="44821" rIns="89642" bIns="44821">
            <a:spAutoFit/>
          </a:bodyPr>
          <a:lstStyle/>
          <a:p>
            <a:pPr algn="ctr"/>
            <a:r>
              <a:rPr lang="en-US" sz="2353" b="1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Group By and Having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454DCE4-B241-4102-BE27-1E63A0BE7963}"/>
              </a:ext>
            </a:extLst>
          </p:cNvPr>
          <p:cNvSpPr txBox="1">
            <a:spLocks/>
          </p:cNvSpPr>
          <p:nvPr/>
        </p:nvSpPr>
        <p:spPr>
          <a:xfrm>
            <a:off x="370837" y="241156"/>
            <a:ext cx="11506837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lang="en-US" altLang="en-US" dirty="0">
                <a:solidFill>
                  <a:schemeClr val="accent4">
                    <a:lumMod val="75000"/>
                  </a:schemeClr>
                </a:solidFill>
              </a:rPr>
              <a:t>Aggregate Functions and Group By Examples</a:t>
            </a:r>
          </a:p>
        </p:txBody>
      </p:sp>
    </p:spTree>
    <p:extLst>
      <p:ext uri="{BB962C8B-B14F-4D97-AF65-F5344CB8AC3E}">
        <p14:creationId xmlns:p14="http://schemas.microsoft.com/office/powerpoint/2010/main" val="1570911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Diagonal Corner Rectangle 5">
            <a:extLst>
              <a:ext uri="{FF2B5EF4-FFF2-40B4-BE49-F238E27FC236}">
                <a16:creationId xmlns:a16="http://schemas.microsoft.com/office/drawing/2014/main" id="{92FC9B9A-6B99-4A8D-8E85-12CE5424E0FF}"/>
              </a:ext>
            </a:extLst>
          </p:cNvPr>
          <p:cNvSpPr/>
          <p:nvPr/>
        </p:nvSpPr>
        <p:spPr bwMode="auto">
          <a:xfrm>
            <a:off x="1028700" y="619840"/>
            <a:ext cx="10134600" cy="5148470"/>
          </a:xfrm>
          <a:prstGeom prst="snip2DiagRect">
            <a:avLst/>
          </a:prstGeom>
          <a:noFill/>
          <a:ln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8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800" kern="0" dirty="0">
                <a:solidFill>
                  <a:schemeClr val="accent4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319436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Diagonal Corner Rectangle 5">
            <a:extLst>
              <a:ext uri="{FF2B5EF4-FFF2-40B4-BE49-F238E27FC236}">
                <a16:creationId xmlns:a16="http://schemas.microsoft.com/office/drawing/2014/main" id="{92FC9B9A-6B99-4A8D-8E85-12CE5424E0FF}"/>
              </a:ext>
            </a:extLst>
          </p:cNvPr>
          <p:cNvSpPr/>
          <p:nvPr/>
        </p:nvSpPr>
        <p:spPr bwMode="auto">
          <a:xfrm>
            <a:off x="1028700" y="619840"/>
            <a:ext cx="10134600" cy="5148470"/>
          </a:xfrm>
          <a:prstGeom prst="snip2DiagRect">
            <a:avLst/>
          </a:prstGeom>
          <a:noFill/>
          <a:ln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8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800" kern="0" dirty="0">
                <a:solidFill>
                  <a:schemeClr val="accent4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73269132"/>
      </p:ext>
    </p:extLst>
  </p:cSld>
  <p:clrMapOvr>
    <a:masterClrMapping/>
  </p:clrMapOvr>
</p:sld>
</file>

<file path=ppt/theme/theme1.xml><?xml version="1.0" encoding="utf-8"?>
<a:theme xmlns:a="http://schemas.openxmlformats.org/drawingml/2006/main" name="PASS 2013_SpeakerTemplate_Final">
  <a:themeElements>
    <a:clrScheme name="Custom 13">
      <a:dk1>
        <a:sysClr val="windowText" lastClr="000000"/>
      </a:dk1>
      <a:lt1>
        <a:sysClr val="window" lastClr="FFFFFF"/>
      </a:lt1>
      <a:dk2>
        <a:srgbClr val="2A2954"/>
      </a:dk2>
      <a:lt2>
        <a:srgbClr val="EEECE1"/>
      </a:lt2>
      <a:accent1>
        <a:srgbClr val="424CA0"/>
      </a:accent1>
      <a:accent2>
        <a:srgbClr val="F8982D"/>
      </a:accent2>
      <a:accent3>
        <a:srgbClr val="EF3B24"/>
      </a:accent3>
      <a:accent4>
        <a:srgbClr val="2098D5"/>
      </a:accent4>
      <a:accent5>
        <a:srgbClr val="296A8E"/>
      </a:accent5>
      <a:accent6>
        <a:srgbClr val="58AF24"/>
      </a:accent6>
      <a:hlink>
        <a:srgbClr val="636463"/>
      </a:hlink>
      <a:folHlink>
        <a:srgbClr val="505150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SS 2013_SpeakerTemplate_Final [Read-Only]" id="{5CC23284-34AE-4F5C-9675-96515259D814}" vid="{4344FE50-8623-4A76-B26F-1D7DA7C493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Office PowerPoint</Application>
  <PresentationFormat>Widescreen</PresentationFormat>
  <Paragraphs>76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Segoe UI</vt:lpstr>
      <vt:lpstr>Segoe UI Light</vt:lpstr>
      <vt:lpstr>PASS 2013_SpeakerTemplate_Final</vt:lpstr>
      <vt:lpstr>Functions and Grouping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Knowledge Check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2020-02-11T16:55:49Z</dcterms:created>
  <dcterms:modified xsi:type="dcterms:W3CDTF">2020-10-25T14:27:36Z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jodeardu@microsoft.com</vt:lpwstr>
  </property>
  <property fmtid="{D5CDD505-2E9C-101B-9397-08002B2CF9AE}" pid="5" name="MSIP_Label_f42aa342-8706-4288-bd11-ebb85995028c_SetDate">
    <vt:lpwstr>2020-02-11T16:56:45.5211602Z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a931351b-bec9-4cd7-b8b6-a88d83d31263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