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9"/>
  </p:notesMasterIdLst>
  <p:sldIdLst>
    <p:sldId id="1635" r:id="rId2"/>
    <p:sldId id="1612" r:id="rId3"/>
    <p:sldId id="374" r:id="rId4"/>
    <p:sldId id="1593" r:id="rId5"/>
    <p:sldId id="1590" r:id="rId6"/>
    <p:sldId id="1591" r:id="rId7"/>
    <p:sldId id="257" r:id="rId8"/>
    <p:sldId id="1598" r:id="rId9"/>
    <p:sldId id="1592" r:id="rId10"/>
    <p:sldId id="1594" r:id="rId11"/>
    <p:sldId id="1595" r:id="rId12"/>
    <p:sldId id="1599" r:id="rId13"/>
    <p:sldId id="1600" r:id="rId14"/>
    <p:sldId id="1653" r:id="rId15"/>
    <p:sldId id="1654" r:id="rId16"/>
    <p:sldId id="1548" r:id="rId17"/>
    <p:sldId id="15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1635"/>
            <p14:sldId id="1612"/>
            <p14:sldId id="374"/>
            <p14:sldId id="1593"/>
            <p14:sldId id="1590"/>
            <p14:sldId id="1591"/>
            <p14:sldId id="257"/>
            <p14:sldId id="1598"/>
            <p14:sldId id="1592"/>
            <p14:sldId id="1594"/>
            <p14:sldId id="1595"/>
            <p14:sldId id="1599"/>
            <p14:sldId id="1600"/>
            <p14:sldId id="1653"/>
            <p14:sldId id="1654"/>
            <p14:sldId id="1548"/>
            <p14:sldId id="15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4088" autoAdjust="0"/>
  </p:normalViewPr>
  <p:slideViewPr>
    <p:cSldViewPr snapToGrid="0">
      <p:cViewPr varScale="1">
        <p:scale>
          <a:sx n="80" d="100"/>
          <a:sy n="80" d="100"/>
        </p:scale>
        <p:origin x="754"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2651"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0E1DD910-82B7-411B-86B9-779EC2DE4ABD}">
      <dgm:prSet custT="1"/>
      <dgm:spPr/>
      <dgm:t>
        <a:bodyPr/>
        <a:lstStyle/>
        <a:p>
          <a:r>
            <a:rPr lang="en-US" sz="3200" dirty="0"/>
            <a:t>What are Transactions?</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E4029C2B-CE94-4460-BC37-A9ADD80CA561}">
      <dgm:prSet custT="1"/>
      <dgm:spPr/>
      <dgm:t>
        <a:bodyPr/>
        <a:lstStyle/>
        <a:p>
          <a:r>
            <a:rPr lang="en-US" sz="3200"/>
            <a:t>Auto-Commit vs Explicit Transactions</a:t>
          </a:r>
          <a:endParaRPr lang="en-US" sz="3200" dirty="0"/>
        </a:p>
      </dgm:t>
    </dgm:pt>
    <dgm:pt modelId="{015DE04E-9D4D-44AF-9EBD-FC89E05B54CF}" type="parTrans" cxnId="{5E05EB0F-BC6C-47A3-B809-FE9EB6CD465A}">
      <dgm:prSet/>
      <dgm:spPr/>
      <dgm:t>
        <a:bodyPr/>
        <a:lstStyle/>
        <a:p>
          <a:endParaRPr lang="en-US"/>
        </a:p>
      </dgm:t>
    </dgm:pt>
    <dgm:pt modelId="{5C48E833-7479-470C-825C-7B9A7A24CBBE}" type="sibTrans" cxnId="{5E05EB0F-BC6C-47A3-B809-FE9EB6CD465A}">
      <dgm:prSet/>
      <dgm:spPr/>
      <dgm:t>
        <a:bodyPr/>
        <a:lstStyle/>
        <a:p>
          <a:endParaRPr lang="en-US"/>
        </a:p>
      </dgm:t>
    </dgm:pt>
    <dgm:pt modelId="{9B45EA35-F942-459F-9043-A2CBFCED9A0C}">
      <dgm:prSet custT="1"/>
      <dgm:spPr/>
      <dgm:t>
        <a:bodyPr/>
        <a:lstStyle/>
        <a:p>
          <a:r>
            <a:rPr lang="en-US" sz="3200"/>
            <a:t>ACID Properties of a Transaction</a:t>
          </a:r>
          <a:endParaRPr lang="en-US" sz="3200" dirty="0"/>
        </a:p>
      </dgm:t>
    </dgm:pt>
    <dgm:pt modelId="{1AB78FAE-3125-4308-AD9B-A3D4C1D2E80D}" type="parTrans" cxnId="{7F669BA7-D58F-4C7A-A313-86C9101E34D3}">
      <dgm:prSet/>
      <dgm:spPr/>
      <dgm:t>
        <a:bodyPr/>
        <a:lstStyle/>
        <a:p>
          <a:endParaRPr lang="en-US"/>
        </a:p>
      </dgm:t>
    </dgm:pt>
    <dgm:pt modelId="{E16AB411-AC85-44FC-9FF3-02D050F3FF8C}" type="sibTrans" cxnId="{7F669BA7-D58F-4C7A-A313-86C9101E34D3}">
      <dgm:prSet/>
      <dgm:spPr/>
      <dgm:t>
        <a:bodyPr/>
        <a:lstStyle/>
        <a:p>
          <a:endParaRPr lang="en-US"/>
        </a:p>
      </dgm:t>
    </dgm:pt>
    <dgm:pt modelId="{EDC7F786-2505-4B9E-BD59-DE43F7940DD4}">
      <dgm:prSet custT="1"/>
      <dgm:spPr/>
      <dgm:t>
        <a:bodyPr/>
        <a:lstStyle/>
        <a:p>
          <a:r>
            <a:rPr lang="en-US" sz="3200"/>
            <a:t>How Data is modified in a Transaction</a:t>
          </a:r>
          <a:endParaRPr lang="en-US" sz="3200" dirty="0"/>
        </a:p>
      </dgm:t>
    </dgm:pt>
    <dgm:pt modelId="{FD5D4CD6-2152-422F-A741-185978AA832C}" type="parTrans" cxnId="{DE81B670-723A-4BFB-88EB-F404964EF379}">
      <dgm:prSet/>
      <dgm:spPr/>
      <dgm:t>
        <a:bodyPr/>
        <a:lstStyle/>
        <a:p>
          <a:endParaRPr lang="en-US"/>
        </a:p>
      </dgm:t>
    </dgm:pt>
    <dgm:pt modelId="{7B8829FE-E97E-4DBE-9316-B043FEAD6BC3}" type="sibTrans" cxnId="{DE81B670-723A-4BFB-88EB-F404964EF379}">
      <dgm:prSet/>
      <dgm:spPr/>
      <dgm:t>
        <a:bodyPr/>
        <a:lstStyle/>
        <a:p>
          <a:endParaRPr lang="en-US"/>
        </a:p>
      </dgm:t>
    </dgm:pt>
    <dgm:pt modelId="{4A7DC9CC-FC57-44F3-8184-C5F51BC9545F}">
      <dgm:prSet custT="1"/>
      <dgm:spPr/>
      <dgm:t>
        <a:bodyPr/>
        <a:lstStyle/>
        <a:p>
          <a:r>
            <a:rPr lang="en-US" sz="3200"/>
            <a:t>Working with Transactions</a:t>
          </a:r>
          <a:endParaRPr lang="en-US" sz="3200" dirty="0"/>
        </a:p>
      </dgm:t>
    </dgm:pt>
    <dgm:pt modelId="{6C756A1E-5489-47D9-881C-224A4282281A}" type="parTrans" cxnId="{730F9196-F8B1-45D0-BD08-27008EB36D44}">
      <dgm:prSet/>
      <dgm:spPr/>
      <dgm:t>
        <a:bodyPr/>
        <a:lstStyle/>
        <a:p>
          <a:endParaRPr lang="en-US"/>
        </a:p>
      </dgm:t>
    </dgm:pt>
    <dgm:pt modelId="{8FC2E022-BEF3-40FC-B222-8322A905E075}" type="sibTrans" cxnId="{730F9196-F8B1-45D0-BD08-27008EB36D44}">
      <dgm:prSet/>
      <dgm:spPr/>
      <dgm:t>
        <a:bodyPr/>
        <a:lstStyle/>
        <a:p>
          <a:endParaRPr lang="en-US"/>
        </a:p>
      </dgm:t>
    </dgm:pt>
    <dgm:pt modelId="{6B11E712-D0AB-4D59-8526-13B62F6B1B8D}">
      <dgm:prSet custT="1"/>
      <dgm:spPr/>
      <dgm:t>
        <a:bodyPr/>
        <a:lstStyle/>
        <a:p>
          <a:r>
            <a:rPr lang="en-US" sz="3200"/>
            <a:t>What are Locks?</a:t>
          </a:r>
          <a:endParaRPr lang="en-US" sz="3200" dirty="0"/>
        </a:p>
      </dgm:t>
    </dgm:pt>
    <dgm:pt modelId="{4F8A08C3-3CAB-4B43-B9FB-6216836ABA80}" type="parTrans" cxnId="{113925DD-E8AF-4249-AFB0-4F6A86E4C8AE}">
      <dgm:prSet/>
      <dgm:spPr/>
      <dgm:t>
        <a:bodyPr/>
        <a:lstStyle/>
        <a:p>
          <a:endParaRPr lang="en-US"/>
        </a:p>
      </dgm:t>
    </dgm:pt>
    <dgm:pt modelId="{5ACCCDA0-2A3A-4C45-9AC5-BCAD0C14BFEE}" type="sibTrans" cxnId="{113925DD-E8AF-4249-AFB0-4F6A86E4C8AE}">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6" custLinFactY="-18904"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12A43CD7-895F-4239-97BC-9EE0FEC4606B}" type="pres">
      <dgm:prSet presAssocID="{E4029C2B-CE94-4460-BC37-A9ADD80CA561}" presName="parentText" presStyleLbl="node1" presStyleIdx="1" presStyleCnt="6" custLinFactNeighborY="-70871">
        <dgm:presLayoutVars>
          <dgm:chMax val="0"/>
          <dgm:bulletEnabled val="1"/>
        </dgm:presLayoutVars>
      </dgm:prSet>
      <dgm:spPr/>
    </dgm:pt>
    <dgm:pt modelId="{89AA9079-0C01-4419-A357-B2EE7977C0FC}" type="pres">
      <dgm:prSet presAssocID="{5C48E833-7479-470C-825C-7B9A7A24CBBE}" presName="spacer" presStyleCnt="0"/>
      <dgm:spPr/>
    </dgm:pt>
    <dgm:pt modelId="{B63E29C2-37B1-4624-9F48-99A26D9BD2C9}" type="pres">
      <dgm:prSet presAssocID="{9B45EA35-F942-459F-9043-A2CBFCED9A0C}" presName="parentText" presStyleLbl="node1" presStyleIdx="2" presStyleCnt="6" custLinFactNeighborY="-70871">
        <dgm:presLayoutVars>
          <dgm:chMax val="0"/>
          <dgm:bulletEnabled val="1"/>
        </dgm:presLayoutVars>
      </dgm:prSet>
      <dgm:spPr/>
    </dgm:pt>
    <dgm:pt modelId="{4DAD9688-828D-4322-8788-1B0511888D4B}" type="pres">
      <dgm:prSet presAssocID="{E16AB411-AC85-44FC-9FF3-02D050F3FF8C}" presName="spacer" presStyleCnt="0"/>
      <dgm:spPr/>
    </dgm:pt>
    <dgm:pt modelId="{5EA933E7-8E29-44F8-A04F-A67F97DD0754}" type="pres">
      <dgm:prSet presAssocID="{EDC7F786-2505-4B9E-BD59-DE43F7940DD4}" presName="parentText" presStyleLbl="node1" presStyleIdx="3" presStyleCnt="6" custLinFactNeighborY="-70871">
        <dgm:presLayoutVars>
          <dgm:chMax val="0"/>
          <dgm:bulletEnabled val="1"/>
        </dgm:presLayoutVars>
      </dgm:prSet>
      <dgm:spPr/>
    </dgm:pt>
    <dgm:pt modelId="{CD2930FA-A1EC-4967-8575-33EF17D1D7DD}" type="pres">
      <dgm:prSet presAssocID="{7B8829FE-E97E-4DBE-9316-B043FEAD6BC3}" presName="spacer" presStyleCnt="0"/>
      <dgm:spPr/>
    </dgm:pt>
    <dgm:pt modelId="{1A489097-E42D-4555-8F70-02828A6EC686}" type="pres">
      <dgm:prSet presAssocID="{4A7DC9CC-FC57-44F3-8184-C5F51BC9545F}" presName="parentText" presStyleLbl="node1" presStyleIdx="4" presStyleCnt="6" custLinFactNeighborY="-70871">
        <dgm:presLayoutVars>
          <dgm:chMax val="0"/>
          <dgm:bulletEnabled val="1"/>
        </dgm:presLayoutVars>
      </dgm:prSet>
      <dgm:spPr/>
    </dgm:pt>
    <dgm:pt modelId="{AEA67F3B-B320-4CBA-BDC1-4D7CC75F781B}" type="pres">
      <dgm:prSet presAssocID="{8FC2E022-BEF3-40FC-B222-8322A905E075}" presName="spacer" presStyleCnt="0"/>
      <dgm:spPr/>
    </dgm:pt>
    <dgm:pt modelId="{C550AF01-FA81-404A-BE16-836D406CEB05}" type="pres">
      <dgm:prSet presAssocID="{6B11E712-D0AB-4D59-8526-13B62F6B1B8D}" presName="parentText" presStyleLbl="node1" presStyleIdx="5" presStyleCnt="6" custLinFactNeighborY="-70871">
        <dgm:presLayoutVars>
          <dgm:chMax val="0"/>
          <dgm:bulletEnabled val="1"/>
        </dgm:presLayoutVars>
      </dgm:prSet>
      <dgm:spPr/>
    </dgm:pt>
  </dgm:ptLst>
  <dgm:cxnLst>
    <dgm:cxn modelId="{98572006-68D4-4926-9F84-FFC4D8C97FF3}" type="presOf" srcId="{EDC7F786-2505-4B9E-BD59-DE43F7940DD4}" destId="{5EA933E7-8E29-44F8-A04F-A67F97DD0754}" srcOrd="0" destOrd="0" presId="urn:microsoft.com/office/officeart/2005/8/layout/vList2"/>
    <dgm:cxn modelId="{5E05EB0F-BC6C-47A3-B809-FE9EB6CD465A}" srcId="{E0727030-A103-47B3-9948-2C3FB6249167}" destId="{E4029C2B-CE94-4460-BC37-A9ADD80CA561}" srcOrd="1" destOrd="0" parTransId="{015DE04E-9D4D-44AF-9EBD-FC89E05B54CF}" sibTransId="{5C48E833-7479-470C-825C-7B9A7A24CBBE}"/>
    <dgm:cxn modelId="{68418135-9359-4591-A457-8E82E09BF1D6}" type="presOf" srcId="{9B45EA35-F942-459F-9043-A2CBFCED9A0C}" destId="{B63E29C2-37B1-4624-9F48-99A26D9BD2C9}"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6A69176C-E221-47B6-91ED-011E97A7A982}" type="presOf" srcId="{6B11E712-D0AB-4D59-8526-13B62F6B1B8D}" destId="{C550AF01-FA81-404A-BE16-836D406CEB05}" srcOrd="0" destOrd="0" presId="urn:microsoft.com/office/officeart/2005/8/layout/vList2"/>
    <dgm:cxn modelId="{DE81B670-723A-4BFB-88EB-F404964EF379}" srcId="{E0727030-A103-47B3-9948-2C3FB6249167}" destId="{EDC7F786-2505-4B9E-BD59-DE43F7940DD4}" srcOrd="3" destOrd="0" parTransId="{FD5D4CD6-2152-422F-A741-185978AA832C}" sibTransId="{7B8829FE-E97E-4DBE-9316-B043FEAD6BC3}"/>
    <dgm:cxn modelId="{730F9196-F8B1-45D0-BD08-27008EB36D44}" srcId="{E0727030-A103-47B3-9948-2C3FB6249167}" destId="{4A7DC9CC-FC57-44F3-8184-C5F51BC9545F}" srcOrd="4" destOrd="0" parTransId="{6C756A1E-5489-47D9-881C-224A4282281A}" sibTransId="{8FC2E022-BEF3-40FC-B222-8322A905E075}"/>
    <dgm:cxn modelId="{7F669BA7-D58F-4C7A-A313-86C9101E34D3}" srcId="{E0727030-A103-47B3-9948-2C3FB6249167}" destId="{9B45EA35-F942-459F-9043-A2CBFCED9A0C}" srcOrd="2" destOrd="0" parTransId="{1AB78FAE-3125-4308-AD9B-A3D4C1D2E80D}" sibTransId="{E16AB411-AC85-44FC-9FF3-02D050F3FF8C}"/>
    <dgm:cxn modelId="{1AF7F9CE-8F94-4D3F-BAF2-C3C12662D4E0}" srcId="{E0727030-A103-47B3-9948-2C3FB6249167}" destId="{0E1DD910-82B7-411B-86B9-779EC2DE4ABD}" srcOrd="0" destOrd="0" parTransId="{2A74FAF1-0C25-4177-A263-A3087463B3AC}" sibTransId="{B6272E9F-8C73-47FA-A097-213295CCE98A}"/>
    <dgm:cxn modelId="{8CBC6AD1-56F7-400A-9688-8F05DC86285B}" type="presOf" srcId="{4A7DC9CC-FC57-44F3-8184-C5F51BC9545F}" destId="{1A489097-E42D-4555-8F70-02828A6EC686}" srcOrd="0" destOrd="0" presId="urn:microsoft.com/office/officeart/2005/8/layout/vList2"/>
    <dgm:cxn modelId="{E1BFCCD1-756E-488E-A2A7-E717BF5E9B46}" type="presOf" srcId="{E0727030-A103-47B3-9948-2C3FB6249167}" destId="{920A3D74-469C-4EDC-8C5F-FD4FFD16E171}" srcOrd="0" destOrd="0" presId="urn:microsoft.com/office/officeart/2005/8/layout/vList2"/>
    <dgm:cxn modelId="{113925DD-E8AF-4249-AFB0-4F6A86E4C8AE}" srcId="{E0727030-A103-47B3-9948-2C3FB6249167}" destId="{6B11E712-D0AB-4D59-8526-13B62F6B1B8D}" srcOrd="5" destOrd="0" parTransId="{4F8A08C3-3CAB-4B43-B9FB-6216836ABA80}" sibTransId="{5ACCCDA0-2A3A-4C45-9AC5-BCAD0C14BFEE}"/>
    <dgm:cxn modelId="{F7DE6AE5-9334-428C-A0E7-09DAA7CD96B9}" type="presOf" srcId="{E4029C2B-CE94-4460-BC37-A9ADD80CA561}" destId="{12A43CD7-895F-4239-97BC-9EE0FEC4606B}" srcOrd="0" destOrd="0" presId="urn:microsoft.com/office/officeart/2005/8/layout/vList2"/>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DF24C75A-2750-4195-A9F9-3AD8F018BE7F}" type="presParOf" srcId="{920A3D74-469C-4EDC-8C5F-FD4FFD16E171}" destId="{12A43CD7-895F-4239-97BC-9EE0FEC4606B}" srcOrd="2" destOrd="0" presId="urn:microsoft.com/office/officeart/2005/8/layout/vList2"/>
    <dgm:cxn modelId="{D4D2C61D-C05A-4535-B228-637AB8EF902C}" type="presParOf" srcId="{920A3D74-469C-4EDC-8C5F-FD4FFD16E171}" destId="{89AA9079-0C01-4419-A357-B2EE7977C0FC}" srcOrd="3" destOrd="0" presId="urn:microsoft.com/office/officeart/2005/8/layout/vList2"/>
    <dgm:cxn modelId="{3D7EBFDC-A8FD-4F1C-8F6D-A3F8A2F26562}" type="presParOf" srcId="{920A3D74-469C-4EDC-8C5F-FD4FFD16E171}" destId="{B63E29C2-37B1-4624-9F48-99A26D9BD2C9}" srcOrd="4" destOrd="0" presId="urn:microsoft.com/office/officeart/2005/8/layout/vList2"/>
    <dgm:cxn modelId="{74661223-BDA5-454A-AB40-697B8AB9AB7A}" type="presParOf" srcId="{920A3D74-469C-4EDC-8C5F-FD4FFD16E171}" destId="{4DAD9688-828D-4322-8788-1B0511888D4B}" srcOrd="5" destOrd="0" presId="urn:microsoft.com/office/officeart/2005/8/layout/vList2"/>
    <dgm:cxn modelId="{71DEF117-4286-403E-B789-FC9920C73D4B}" type="presParOf" srcId="{920A3D74-469C-4EDC-8C5F-FD4FFD16E171}" destId="{5EA933E7-8E29-44F8-A04F-A67F97DD0754}" srcOrd="6" destOrd="0" presId="urn:microsoft.com/office/officeart/2005/8/layout/vList2"/>
    <dgm:cxn modelId="{C6F38B2F-8705-48F1-94B7-C3B7B7365727}" type="presParOf" srcId="{920A3D74-469C-4EDC-8C5F-FD4FFD16E171}" destId="{CD2930FA-A1EC-4967-8575-33EF17D1D7DD}" srcOrd="7" destOrd="0" presId="urn:microsoft.com/office/officeart/2005/8/layout/vList2"/>
    <dgm:cxn modelId="{F87A1F54-813B-4725-A0EB-EFB0935A0F0D}" type="presParOf" srcId="{920A3D74-469C-4EDC-8C5F-FD4FFD16E171}" destId="{1A489097-E42D-4555-8F70-02828A6EC686}" srcOrd="8" destOrd="0" presId="urn:microsoft.com/office/officeart/2005/8/layout/vList2"/>
    <dgm:cxn modelId="{38E2CC05-BBF2-4CDA-B042-03C65229BC3B}" type="presParOf" srcId="{920A3D74-469C-4EDC-8C5F-FD4FFD16E171}" destId="{AEA67F3B-B320-4CBA-BDC1-4D7CC75F781B}" srcOrd="9" destOrd="0" presId="urn:microsoft.com/office/officeart/2005/8/layout/vList2"/>
    <dgm:cxn modelId="{BE66D9DF-7A78-4DFE-ACA2-AF768B5774B9}" type="presParOf" srcId="{920A3D74-469C-4EDC-8C5F-FD4FFD16E171}" destId="{C550AF01-FA81-404A-BE16-836D406CEB0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0"/>
          <a:ext cx="10393424" cy="819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What are Transactions?</a:t>
          </a:r>
        </a:p>
      </dsp:txBody>
      <dsp:txXfrm>
        <a:off x="39980" y="39980"/>
        <a:ext cx="10313464" cy="739040"/>
      </dsp:txXfrm>
    </dsp:sp>
    <dsp:sp modelId="{12A43CD7-895F-4239-97BC-9EE0FEC4606B}">
      <dsp:nvSpPr>
        <dsp:cNvPr id="0" name=""/>
        <dsp:cNvSpPr/>
      </dsp:nvSpPr>
      <dsp:spPr>
        <a:xfrm>
          <a:off x="0" y="848827"/>
          <a:ext cx="10393424" cy="819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Auto-Commit vs Explicit Transactions</a:t>
          </a:r>
          <a:endParaRPr lang="en-US" sz="3200" kern="1200" dirty="0"/>
        </a:p>
      </dsp:txBody>
      <dsp:txXfrm>
        <a:off x="39980" y="888807"/>
        <a:ext cx="10313464" cy="739040"/>
      </dsp:txXfrm>
    </dsp:sp>
    <dsp:sp modelId="{B63E29C2-37B1-4624-9F48-99A26D9BD2C9}">
      <dsp:nvSpPr>
        <dsp:cNvPr id="0" name=""/>
        <dsp:cNvSpPr/>
      </dsp:nvSpPr>
      <dsp:spPr>
        <a:xfrm>
          <a:off x="0" y="1708147"/>
          <a:ext cx="10393424" cy="819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ACID Properties of a Transaction</a:t>
          </a:r>
          <a:endParaRPr lang="en-US" sz="3200" kern="1200" dirty="0"/>
        </a:p>
      </dsp:txBody>
      <dsp:txXfrm>
        <a:off x="39980" y="1748127"/>
        <a:ext cx="10313464" cy="739040"/>
      </dsp:txXfrm>
    </dsp:sp>
    <dsp:sp modelId="{5EA933E7-8E29-44F8-A04F-A67F97DD0754}">
      <dsp:nvSpPr>
        <dsp:cNvPr id="0" name=""/>
        <dsp:cNvSpPr/>
      </dsp:nvSpPr>
      <dsp:spPr>
        <a:xfrm>
          <a:off x="0" y="2567467"/>
          <a:ext cx="10393424" cy="819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How Data is modified in a Transaction</a:t>
          </a:r>
          <a:endParaRPr lang="en-US" sz="3200" kern="1200" dirty="0"/>
        </a:p>
      </dsp:txBody>
      <dsp:txXfrm>
        <a:off x="39980" y="2607447"/>
        <a:ext cx="10313464" cy="739040"/>
      </dsp:txXfrm>
    </dsp:sp>
    <dsp:sp modelId="{1A489097-E42D-4555-8F70-02828A6EC686}">
      <dsp:nvSpPr>
        <dsp:cNvPr id="0" name=""/>
        <dsp:cNvSpPr/>
      </dsp:nvSpPr>
      <dsp:spPr>
        <a:xfrm>
          <a:off x="0" y="3426787"/>
          <a:ext cx="10393424" cy="819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Working with Transactions</a:t>
          </a:r>
          <a:endParaRPr lang="en-US" sz="3200" kern="1200" dirty="0"/>
        </a:p>
      </dsp:txBody>
      <dsp:txXfrm>
        <a:off x="39980" y="3466767"/>
        <a:ext cx="10313464" cy="739040"/>
      </dsp:txXfrm>
    </dsp:sp>
    <dsp:sp modelId="{C550AF01-FA81-404A-BE16-836D406CEB05}">
      <dsp:nvSpPr>
        <dsp:cNvPr id="0" name=""/>
        <dsp:cNvSpPr/>
      </dsp:nvSpPr>
      <dsp:spPr>
        <a:xfrm>
          <a:off x="0" y="4286107"/>
          <a:ext cx="10393424" cy="819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What are Locks?</a:t>
          </a:r>
          <a:endParaRPr lang="en-US" sz="3200" kern="1200" dirty="0"/>
        </a:p>
      </dsp:txBody>
      <dsp:txXfrm>
        <a:off x="39980" y="4326087"/>
        <a:ext cx="10313464" cy="739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7" Type="http://schemas.openxmlformats.org/officeDocument/2006/relationships/hyperlink" Target="https://docs.microsoft.com/en-us/previous-versions/sql/sql-server-2008/ee410782(v=sql.100)"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cs.microsoft.com/en-us/sql/relational-databases/writing-pages?view=sql-server-ver15" TargetMode="External"/><Relationship Id="rId5" Type="http://schemas.openxmlformats.org/officeDocument/2006/relationships/hyperlink" Target="https://docs.microsoft.com/en-us/sql/relational-databases/sql-server-transaction-log-architecture-and-management-guide?view=sql-server-ver15#WAL" TargetMode="External"/><Relationship Id="rId4" Type="http://schemas.openxmlformats.org/officeDocument/2006/relationships/hyperlink" Target="https://docs.microsoft.com/en-us/previous-versions/office/developer/server-technologies/aa480356(v=msdn.1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describes the role of the </a:t>
            </a:r>
            <a:r>
              <a:rPr lang="en-US" b="1" dirty="0"/>
              <a:t>write-ahead transaction log </a:t>
            </a:r>
            <a:r>
              <a:rPr lang="en-US" dirty="0"/>
              <a:t>in recording data modifications to disk. SQL Server uses a write-ahead logging (WAL) algorithm, </a:t>
            </a:r>
            <a:r>
              <a:rPr lang="en-US" b="1" dirty="0"/>
              <a:t>which guarantees that no data modifications are written to disk before the associated log record is written to disk</a:t>
            </a:r>
            <a:r>
              <a:rPr lang="en-US" dirty="0"/>
              <a:t>. </a:t>
            </a:r>
            <a:r>
              <a:rPr lang="en-US" b="1" dirty="0"/>
              <a:t>This maintains the ACID properties for a transaction</a:t>
            </a:r>
            <a:r>
              <a:rPr lang="en-US" dirty="0"/>
              <a:t>.</a:t>
            </a:r>
          </a:p>
          <a:p>
            <a:endParaRPr lang="en-US" dirty="0"/>
          </a:p>
          <a:p>
            <a:r>
              <a:rPr lang="en-US" dirty="0"/>
              <a:t>To understand how the write-ahead log works, it is important for you to know how modified data is written to disk. SQL Server maintains a buffer cache into which it reads data pages when data must be retrieved. When a page is modified in the buffer cache, it is not immediately written back to disk; instead, the page is marked as dirty. A data page can have more than one logical write made before it is physically written to disk. For each logical write, a transaction log record is inserted in the log cache that records the modification. The log records must be written to disk before the associated dirty page is removed from the buffer cache and written to disk. The checkpoint process periodically scans the buffer cache for buffers with pages from a specified database and writes all dirty pages to disk. Checkpoints save time during a later recovery by creating a point at which all dirty pages are guaranteed to have been written to disk.</a:t>
            </a:r>
          </a:p>
          <a:p>
            <a:endParaRPr lang="en-US" dirty="0"/>
          </a:p>
          <a:p>
            <a:r>
              <a:rPr lang="en-US" dirty="0"/>
              <a:t>Writing a modified data page from the buffer cache to disk is called flushing the page. SQL Server has logic that prevents a dirty page from being flushed before the associated log record is written. Log records are written to disk when the log buffers are flushed. This happens whenever a transaction commits or the log buffers become full.</a:t>
            </a:r>
          </a:p>
          <a:p>
            <a:endParaRPr lang="en-US" dirty="0"/>
          </a:p>
          <a:p>
            <a:r>
              <a:rPr lang="en-US" b="1" dirty="0"/>
              <a:t>Key Points</a:t>
            </a:r>
            <a:r>
              <a:rPr lang="en-US" dirty="0"/>
              <a:t>:</a:t>
            </a:r>
          </a:p>
          <a:p>
            <a:pPr>
              <a:spcAft>
                <a:spcPts val="600"/>
              </a:spcAft>
            </a:pPr>
            <a:r>
              <a:rPr lang="en-US" dirty="0"/>
              <a:t>SQL Server uses the buffer pool to minimize the amount of disk I/O that must be done against the data file. When a page is required for a read or write operation, the buffer pool is checked first. If the page is already in the buffer pool, the operation can be satisfied from memory only.</a:t>
            </a:r>
          </a:p>
          <a:p>
            <a:pPr>
              <a:spcAft>
                <a:spcPts val="600"/>
              </a:spcAft>
            </a:pPr>
            <a:r>
              <a:rPr lang="en-US" dirty="0"/>
              <a:t>When a modification happens, the change is made to the data page in memory first, and then a log record is written to the transaction log file. The page will not be written out to disk until the CHECKPOINT process comes through and flushes changes out to the data file. If the SQL Server process is shut down unexpectedly and the memory space is lost, SQL Server uses the transaction log to bring the data file up to date with any changes that were committed before the crash but not persisted to disk. This is called recovery.</a:t>
            </a:r>
          </a:p>
          <a:p>
            <a:pPr>
              <a:spcAft>
                <a:spcPts val="600"/>
              </a:spcAft>
            </a:pPr>
            <a:r>
              <a:rPr lang="en-US" dirty="0"/>
              <a:t>To optimize the I/O, SQL Server will attempt to gather pages together so that larger chunks of a file can be read or written in a single operation. For reads, SQL Server has a read ahead mechanism that will read contiguous pages from an object in a single request if needed by a query. For writes, SQL Server will gather together a chunk of contiguous pages that have been modified so they can be written in a single request.</a:t>
            </a:r>
          </a:p>
          <a:p>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ACID properties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https://docs.microsoft.com/en-us/previous-versions/office/developer/server-technologies/aa480356(v=msdn.10)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Write-Ahead Transaction Log</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https://docs.microsoft.com/en-us/sql/relational-databases/sql-server-transaction-log-architecture-and-management-guide?view=sql-server-ver15#WAL</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Writing Pages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6"/>
              </a:rPr>
              <a:t>https://docs.microsoft.com/en-us/sql/relational-databases/writing-pages?view=sql-server-ver15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Analyzing I/O Characteristics and Sizing Storage Systems for SQL Server Database Applications </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7"/>
              </a:rPr>
              <a:t>https://docs.microsoft.com/en-us/previous-versions/sql/sql-server-2008/ee410782(v=sql.100)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241462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What are the two store types that query store has?</a:t>
            </a:r>
          </a:p>
          <a:p>
            <a:pPr marL="171450" indent="-171450">
              <a:buFont typeface="Arial" panose="020B0604020202020204" pitchFamily="34" charset="0"/>
              <a:buChar char="•"/>
            </a:pPr>
            <a:r>
              <a:rPr lang="en-US" dirty="0"/>
              <a:t>Plan Store </a:t>
            </a:r>
          </a:p>
          <a:p>
            <a:pPr marL="171450" indent="-171450">
              <a:buFont typeface="Arial" panose="020B0604020202020204" pitchFamily="34" charset="0"/>
              <a:buChar char="•"/>
            </a:pPr>
            <a:r>
              <a:rPr lang="en-US" dirty="0"/>
              <a:t>Runtime Stats Store</a:t>
            </a:r>
          </a:p>
          <a:p>
            <a:endParaRPr lang="en-US" dirty="0"/>
          </a:p>
          <a:p>
            <a:pPr marL="0" indent="0">
              <a:lnSpc>
                <a:spcPct val="90000"/>
              </a:lnSpc>
              <a:spcAft>
                <a:spcPts val="600"/>
              </a:spcAft>
              <a:buFont typeface="Arial" panose="020B0604020202020204" pitchFamily="34" charset="0"/>
              <a:buNone/>
            </a:pPr>
            <a:r>
              <a:rPr lang="en-US" sz="900" b="1" dirty="0"/>
              <a:t>What are the two QDS cleanup stages?</a:t>
            </a:r>
          </a:p>
          <a:p>
            <a:pPr>
              <a:spcAft>
                <a:spcPts val="600"/>
              </a:spcAft>
            </a:pPr>
            <a:r>
              <a:rPr lang="en-CA" b="1" dirty="0">
                <a:gradFill>
                  <a:gsLst>
                    <a:gs pos="2917">
                      <a:schemeClr val="tx1"/>
                    </a:gs>
                    <a:gs pos="30000">
                      <a:schemeClr val="tx1"/>
                    </a:gs>
                  </a:gsLst>
                  <a:lin ang="5400000" scaled="0"/>
                </a:gradFill>
              </a:rPr>
              <a:t>The two QDS cleanup stages are:</a:t>
            </a:r>
            <a:endParaRPr lang="en-GB" sz="900" b="1" dirty="0">
              <a:gradFill>
                <a:gsLst>
                  <a:gs pos="2917">
                    <a:schemeClr val="tx1"/>
                  </a:gs>
                  <a:gs pos="30000">
                    <a:schemeClr val="tx1"/>
                  </a:gs>
                </a:gsLst>
                <a:lin ang="5400000" scaled="0"/>
              </a:gradFill>
            </a:endParaRPr>
          </a:p>
          <a:p>
            <a:r>
              <a:rPr lang="en-GB" sz="900" b="0" i="0" u="none" strike="noStrike" kern="1200" baseline="0" dirty="0">
                <a:solidFill>
                  <a:schemeClr val="tx1"/>
                </a:solidFill>
                <a:latin typeface="Segoe UI Light" pitchFamily="34" charset="0"/>
                <a:ea typeface="+mn-ea"/>
                <a:cs typeface="+mn-cs"/>
              </a:rPr>
              <a:t>1. In the first stage, old runtime stats are cleaned. </a:t>
            </a:r>
          </a:p>
          <a:p>
            <a:r>
              <a:rPr lang="en-GB" sz="900" b="0" i="0" u="none" strike="noStrike" kern="1200" baseline="0" dirty="0">
                <a:solidFill>
                  <a:schemeClr val="tx1"/>
                </a:solidFill>
                <a:latin typeface="Segoe UI Light" pitchFamily="34" charset="0"/>
                <a:ea typeface="+mn-ea"/>
                <a:cs typeface="+mn-cs"/>
              </a:rPr>
              <a:t>2. In the second stage, queries together with associated plans and statistics are deleted. </a:t>
            </a:r>
          </a:p>
          <a:p>
            <a:endParaRPr lang="en-US" dirty="0"/>
          </a:p>
        </p:txBody>
      </p:sp>
    </p:spTree>
    <p:extLst>
      <p:ext uri="{BB962C8B-B14F-4D97-AF65-F5344CB8AC3E}">
        <p14:creationId xmlns:p14="http://schemas.microsoft.com/office/powerpoint/2010/main" val="418220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6536" y="256883"/>
            <a:ext cx="10972800" cy="1143000"/>
          </a:xfrm>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494915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78969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03531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621134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140736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8377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65988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4302068"/>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4" y="3436157"/>
            <a:ext cx="6276531" cy="1793104"/>
          </a:xfrm>
          <a:prstGeom prst="rect">
            <a:avLst/>
          </a:prstGeom>
          <a:solidFill>
            <a:schemeClr val="tx1"/>
          </a:solidFill>
          <a:ln>
            <a:solidFill>
              <a:schemeClr val="tx1"/>
            </a:solidFill>
          </a:ln>
        </p:spPr>
        <p:txBody>
          <a:bodyPr lIns="146304" tIns="91440" rIns="146304" bIns="91440" anchor="t" anchorCtr="0"/>
          <a:lstStyle>
            <a:lvl1pPr>
              <a:defRPr sz="3969"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5" name="Title 1">
            <a:extLst>
              <a:ext uri="{FF2B5EF4-FFF2-40B4-BE49-F238E27FC236}">
                <a16:creationId xmlns:a16="http://schemas.microsoft.com/office/drawing/2014/main" id="{718B6869-28A8-4388-8306-E329A6D1903D}"/>
              </a:ext>
            </a:extLst>
          </p:cNvPr>
          <p:cNvSpPr txBox="1">
            <a:spLocks/>
          </p:cNvSpPr>
          <p:nvPr userDrawn="1"/>
        </p:nvSpPr>
        <p:spPr bwMode="auto">
          <a:xfrm>
            <a:off x="267684" y="3436157"/>
            <a:ext cx="6276531" cy="1793104"/>
          </a:xfrm>
          <a:prstGeom prst="rect">
            <a:avLst/>
          </a:prstGeom>
          <a:solidFill>
            <a:schemeClr val="tx1"/>
          </a:solidFill>
          <a:ln>
            <a:solidFill>
              <a:schemeClr val="tx1"/>
            </a:solidFill>
          </a:ln>
        </p:spPr>
        <p:txBody>
          <a:bodyPr lIns="146284" tIns="91427" rIns="146284" bIns="91427" anchor="t" anchorCtr="0"/>
          <a:lstStyle>
            <a:lvl1pPr algn="l" defTabSz="914367" rtl="0" eaLnBrk="1" latinLnBrk="0" hangingPunct="1">
              <a:lnSpc>
                <a:spcPct val="90000"/>
              </a:lnSpc>
              <a:spcBef>
                <a:spcPct val="0"/>
              </a:spcBef>
              <a:buNone/>
              <a:defRPr lang="en-US" sz="3970" b="0" kern="1200" cap="none" spc="-74" baseline="0">
                <a:ln w="3175">
                  <a:noFill/>
                </a:ln>
                <a:gradFill>
                  <a:gsLst>
                    <a:gs pos="57576">
                      <a:srgbClr val="FFFFFF"/>
                    </a:gs>
                    <a:gs pos="35000">
                      <a:srgbClr val="FFFFFF"/>
                    </a:gs>
                  </a:gsLst>
                  <a:lin ang="5400000" scaled="0"/>
                </a:gradFill>
                <a:effectLst/>
                <a:latin typeface="+mj-lt"/>
                <a:ea typeface="+mn-ea"/>
                <a:cs typeface="Segoe UI" pitchFamily="34" charset="0"/>
              </a:defRPr>
            </a:lvl1pPr>
          </a:lstStyle>
          <a:p>
            <a:r>
              <a:rPr lang="en-US" sz="3969"/>
              <a:t>Presentation title</a:t>
            </a:r>
            <a:endParaRPr lang="en-US" sz="3969" dirty="0"/>
          </a:p>
        </p:txBody>
      </p:sp>
      <p:sp>
        <p:nvSpPr>
          <p:cNvPr id="6" name="Rectangle 5">
            <a:extLst>
              <a:ext uri="{FF2B5EF4-FFF2-40B4-BE49-F238E27FC236}">
                <a16:creationId xmlns:a16="http://schemas.microsoft.com/office/drawing/2014/main" id="{37449785-A819-4624-8518-D5FC961AD4F1}"/>
              </a:ext>
            </a:extLst>
          </p:cNvPr>
          <p:cNvSpPr/>
          <p:nvPr userDrawn="1"/>
        </p:nvSpPr>
        <p:spPr>
          <a:xfrm>
            <a:off x="1" y="2698812"/>
            <a:ext cx="3870664" cy="4159188"/>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2447A246-B4E2-489C-9DF1-F3FE63737CD1}"/>
              </a:ext>
            </a:extLst>
          </p:cNvPr>
          <p:cNvSpPr/>
          <p:nvPr userDrawn="1"/>
        </p:nvSpPr>
        <p:spPr>
          <a:xfrm rot="5400000">
            <a:off x="1529921" y="2621131"/>
            <a:ext cx="2684755" cy="5744595"/>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7FBA654B-2693-47D3-825D-FFF76FB33630}"/>
              </a:ext>
            </a:extLst>
          </p:cNvPr>
          <p:cNvSpPr/>
          <p:nvPr userDrawn="1"/>
        </p:nvSpPr>
        <p:spPr>
          <a:xfrm>
            <a:off x="1071817" y="3342877"/>
            <a:ext cx="3870664" cy="1793104"/>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74747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9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4392" y="221372"/>
            <a:ext cx="10972800" cy="1143000"/>
          </a:xfrm>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28653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76621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00011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29415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406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18456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533324"/>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77947" y="6555223"/>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Inside Transactions</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732" r:id="rId2"/>
    <p:sldLayoutId id="2147483733"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1" r:id="rId15"/>
    <p:sldLayoutId id="2147483752" r:id="rId16"/>
    <p:sldLayoutId id="2147483753" r:id="rId1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494791" y="4379970"/>
            <a:ext cx="6275640" cy="1792850"/>
          </a:xfrm>
        </p:spPr>
        <p:txBody>
          <a:bodyPr/>
          <a:lstStyle/>
          <a:p>
            <a:pPr>
              <a:lnSpc>
                <a:spcPct val="150000"/>
              </a:lnSpc>
            </a:pPr>
            <a:r>
              <a:rPr lang="en-US" sz="4000" b="1" dirty="0"/>
              <a:t>Inside Transactions</a:t>
            </a:r>
            <a:br>
              <a:rPr lang="en-US" dirty="0"/>
            </a:br>
            <a:br>
              <a:rPr lang="en-US" dirty="0"/>
            </a:br>
            <a:endParaRPr lang="en-US" dirty="0"/>
          </a:p>
        </p:txBody>
      </p:sp>
    </p:spTree>
    <p:extLst>
      <p:ext uri="{BB962C8B-B14F-4D97-AF65-F5344CB8AC3E}">
        <p14:creationId xmlns:p14="http://schemas.microsoft.com/office/powerpoint/2010/main" val="9229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600" spc="0" dirty="0">
                <a:ln>
                  <a:noFill/>
                </a:ln>
                <a:solidFill>
                  <a:schemeClr val="accent4">
                    <a:lumMod val="75000"/>
                  </a:schemeClr>
                </a:solidFill>
                <a:ea typeface="+mj-ea"/>
                <a:cs typeface="Segoe UI Light"/>
              </a:rPr>
              <a:t>Explicit Transactions without Error Handling</a:t>
            </a:r>
          </a:p>
        </p:txBody>
      </p:sp>
      <p:sp>
        <p:nvSpPr>
          <p:cNvPr id="23" name="Rounded Rectangle 4">
            <a:extLst>
              <a:ext uri="{FF2B5EF4-FFF2-40B4-BE49-F238E27FC236}">
                <a16:creationId xmlns:a16="http://schemas.microsoft.com/office/drawing/2014/main" id="{6045F979-96E8-465C-9089-0AB4E5C7480A}"/>
              </a:ext>
            </a:extLst>
          </p:cNvPr>
          <p:cNvSpPr/>
          <p:nvPr/>
        </p:nvSpPr>
        <p:spPr>
          <a:xfrm>
            <a:off x="2016957" y="1252200"/>
            <a:ext cx="3875888" cy="47608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kern="0">
              <a:solidFill>
                <a:prstClr val="white"/>
              </a:solidFill>
            </a:endParaRPr>
          </a:p>
        </p:txBody>
      </p:sp>
      <p:cxnSp>
        <p:nvCxnSpPr>
          <p:cNvPr id="24" name="Straight Connector 23">
            <a:extLst>
              <a:ext uri="{FF2B5EF4-FFF2-40B4-BE49-F238E27FC236}">
                <a16:creationId xmlns:a16="http://schemas.microsoft.com/office/drawing/2014/main" id="{AA08B2FC-AD99-412A-8B99-13BFB6B1FFB7}"/>
              </a:ext>
            </a:extLst>
          </p:cNvPr>
          <p:cNvCxnSpPr/>
          <p:nvPr/>
        </p:nvCxnSpPr>
        <p:spPr>
          <a:xfrm>
            <a:off x="2025576" y="4086044"/>
            <a:ext cx="387588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3CE9517-9D9B-4EF9-9956-A4D3CCF5DF4E}"/>
              </a:ext>
            </a:extLst>
          </p:cNvPr>
          <p:cNvSpPr txBox="1"/>
          <p:nvPr/>
        </p:nvSpPr>
        <p:spPr>
          <a:xfrm>
            <a:off x="3286891" y="4016176"/>
            <a:ext cx="2241062" cy="362072"/>
          </a:xfrm>
          <a:prstGeom prst="rect">
            <a:avLst/>
          </a:prstGeom>
          <a:noFill/>
        </p:spPr>
        <p:txBody>
          <a:bodyPr wrap="square" rtlCol="0">
            <a:spAutoFit/>
          </a:bodyPr>
          <a:lstStyle/>
          <a:p>
            <a:pPr defTabSz="896386">
              <a:defRPr/>
            </a:pPr>
            <a:r>
              <a:rPr lang="en-US" sz="1765" kern="0" dirty="0">
                <a:solidFill>
                  <a:prstClr val="black"/>
                </a:solidFill>
              </a:rPr>
              <a:t>Checkpoint</a:t>
            </a:r>
          </a:p>
        </p:txBody>
      </p:sp>
      <p:pic>
        <p:nvPicPr>
          <p:cNvPr id="26" name="Picture 25">
            <a:extLst>
              <a:ext uri="{FF2B5EF4-FFF2-40B4-BE49-F238E27FC236}">
                <a16:creationId xmlns:a16="http://schemas.microsoft.com/office/drawing/2014/main" id="{E76CE5DE-9175-4A0D-AA13-DFC75ABEA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268" y="1580652"/>
            <a:ext cx="3458792" cy="2316720"/>
          </a:xfrm>
          <a:prstGeom prst="rect">
            <a:avLst/>
          </a:prstGeom>
        </p:spPr>
      </p:pic>
      <p:cxnSp>
        <p:nvCxnSpPr>
          <p:cNvPr id="27" name="Straight Arrow Connector 26">
            <a:extLst>
              <a:ext uri="{FF2B5EF4-FFF2-40B4-BE49-F238E27FC236}">
                <a16:creationId xmlns:a16="http://schemas.microsoft.com/office/drawing/2014/main" id="{1E3083D0-3652-41DB-8012-AE72C2E85BE4}"/>
              </a:ext>
            </a:extLst>
          </p:cNvPr>
          <p:cNvCxnSpPr>
            <a:cxnSpLocks/>
          </p:cNvCxnSpPr>
          <p:nvPr/>
        </p:nvCxnSpPr>
        <p:spPr>
          <a:xfrm flipH="1">
            <a:off x="6033630" y="3362080"/>
            <a:ext cx="1129150" cy="665028"/>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0248DA-60BE-4045-A469-93936EC3CE52}"/>
              </a:ext>
            </a:extLst>
          </p:cNvPr>
          <p:cNvSpPr txBox="1"/>
          <p:nvPr/>
        </p:nvSpPr>
        <p:spPr>
          <a:xfrm rot="16200000">
            <a:off x="576562" y="3306024"/>
            <a:ext cx="2407725" cy="362072"/>
          </a:xfrm>
          <a:prstGeom prst="rect">
            <a:avLst/>
          </a:prstGeom>
          <a:noFill/>
        </p:spPr>
        <p:txBody>
          <a:bodyPr wrap="square" rtlCol="0">
            <a:spAutoFit/>
          </a:bodyPr>
          <a:lstStyle/>
          <a:p>
            <a:pPr defTabSz="896386">
              <a:defRPr/>
            </a:pPr>
            <a:r>
              <a:rPr lang="en-US" sz="1765" kern="0" dirty="0">
                <a:solidFill>
                  <a:prstClr val="black"/>
                </a:solidFill>
              </a:rPr>
              <a:t>AdventureWorks.ldf</a:t>
            </a:r>
          </a:p>
        </p:txBody>
      </p:sp>
      <p:sp>
        <p:nvSpPr>
          <p:cNvPr id="29" name="Rounded Rectangle 11">
            <a:extLst>
              <a:ext uri="{FF2B5EF4-FFF2-40B4-BE49-F238E27FC236}">
                <a16:creationId xmlns:a16="http://schemas.microsoft.com/office/drawing/2014/main" id="{EE8E66C1-EDF1-43B9-918A-702C5E358934}"/>
              </a:ext>
            </a:extLst>
          </p:cNvPr>
          <p:cNvSpPr/>
          <p:nvPr/>
        </p:nvSpPr>
        <p:spPr>
          <a:xfrm>
            <a:off x="7291012" y="1814378"/>
            <a:ext cx="2838679" cy="29832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kern="0">
              <a:solidFill>
                <a:prstClr val="white"/>
              </a:solidFill>
            </a:endParaRPr>
          </a:p>
        </p:txBody>
      </p:sp>
      <p:sp>
        <p:nvSpPr>
          <p:cNvPr id="30" name="TextBox 29">
            <a:extLst>
              <a:ext uri="{FF2B5EF4-FFF2-40B4-BE49-F238E27FC236}">
                <a16:creationId xmlns:a16="http://schemas.microsoft.com/office/drawing/2014/main" id="{AA0C2E33-AB69-48DF-AB3F-D30642E63B5E}"/>
              </a:ext>
            </a:extLst>
          </p:cNvPr>
          <p:cNvSpPr txBox="1"/>
          <p:nvPr/>
        </p:nvSpPr>
        <p:spPr>
          <a:xfrm>
            <a:off x="7562150" y="4234399"/>
            <a:ext cx="2301294" cy="362072"/>
          </a:xfrm>
          <a:prstGeom prst="rect">
            <a:avLst/>
          </a:prstGeom>
          <a:noFill/>
        </p:spPr>
        <p:txBody>
          <a:bodyPr wrap="square" rtlCol="0">
            <a:spAutoFit/>
          </a:bodyPr>
          <a:lstStyle/>
          <a:p>
            <a:pPr defTabSz="896386">
              <a:defRPr/>
            </a:pPr>
            <a:r>
              <a:rPr lang="en-US" sz="1765" kern="0" dirty="0">
                <a:solidFill>
                  <a:sysClr val="windowText" lastClr="000000"/>
                </a:solidFill>
              </a:rPr>
              <a:t>AdventureWorks.mdf</a:t>
            </a:r>
          </a:p>
        </p:txBody>
      </p:sp>
      <p:grpSp>
        <p:nvGrpSpPr>
          <p:cNvPr id="31" name="Group 30">
            <a:extLst>
              <a:ext uri="{FF2B5EF4-FFF2-40B4-BE49-F238E27FC236}">
                <a16:creationId xmlns:a16="http://schemas.microsoft.com/office/drawing/2014/main" id="{892413F9-B350-4720-BAE9-DAE3642D5853}"/>
              </a:ext>
            </a:extLst>
          </p:cNvPr>
          <p:cNvGrpSpPr/>
          <p:nvPr/>
        </p:nvGrpSpPr>
        <p:grpSpPr>
          <a:xfrm>
            <a:off x="7851278" y="2100939"/>
            <a:ext cx="1718148" cy="2030645"/>
            <a:chOff x="4963829" y="4298078"/>
            <a:chExt cx="1393773" cy="1547244"/>
          </a:xfrm>
        </p:grpSpPr>
        <p:sp>
          <p:nvSpPr>
            <p:cNvPr id="32" name="Cylinder 31">
              <a:extLst>
                <a:ext uri="{FF2B5EF4-FFF2-40B4-BE49-F238E27FC236}">
                  <a16:creationId xmlns:a16="http://schemas.microsoft.com/office/drawing/2014/main" id="{70715B26-39A4-4BBF-AA9D-76070428DF44}"/>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3" name="Cylinder 32">
              <a:extLst>
                <a:ext uri="{FF2B5EF4-FFF2-40B4-BE49-F238E27FC236}">
                  <a16:creationId xmlns:a16="http://schemas.microsoft.com/office/drawing/2014/main" id="{D22BFC22-C55F-4DDB-99DA-A129C648A7CA}"/>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4" name="Cylinder 33">
              <a:extLst>
                <a:ext uri="{FF2B5EF4-FFF2-40B4-BE49-F238E27FC236}">
                  <a16:creationId xmlns:a16="http://schemas.microsoft.com/office/drawing/2014/main" id="{8400CF7C-4CCF-406F-9DFC-8F21141D4CBB}"/>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spTree>
    <p:extLst>
      <p:ext uri="{BB962C8B-B14F-4D97-AF65-F5344CB8AC3E}">
        <p14:creationId xmlns:p14="http://schemas.microsoft.com/office/powerpoint/2010/main" val="3720537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600" spc="0" dirty="0">
                <a:ln>
                  <a:noFill/>
                </a:ln>
                <a:solidFill>
                  <a:schemeClr val="accent4">
                    <a:lumMod val="75000"/>
                  </a:schemeClr>
                </a:solidFill>
                <a:ea typeface="+mj-ea"/>
                <a:cs typeface="Segoe UI Light"/>
              </a:rPr>
              <a:t>Explicit Transactions with Error Handling</a:t>
            </a:r>
          </a:p>
        </p:txBody>
      </p:sp>
      <p:sp>
        <p:nvSpPr>
          <p:cNvPr id="15" name="Rounded Rectangle 4">
            <a:extLst>
              <a:ext uri="{FF2B5EF4-FFF2-40B4-BE49-F238E27FC236}">
                <a16:creationId xmlns:a16="http://schemas.microsoft.com/office/drawing/2014/main" id="{5CBFC64E-AA2D-4C83-B8F4-063840E4C7B4}"/>
              </a:ext>
            </a:extLst>
          </p:cNvPr>
          <p:cNvSpPr/>
          <p:nvPr/>
        </p:nvSpPr>
        <p:spPr>
          <a:xfrm>
            <a:off x="2016957" y="1230336"/>
            <a:ext cx="3875888" cy="48811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kern="0">
              <a:solidFill>
                <a:prstClr val="white"/>
              </a:solidFill>
            </a:endParaRPr>
          </a:p>
        </p:txBody>
      </p:sp>
      <p:cxnSp>
        <p:nvCxnSpPr>
          <p:cNvPr id="16" name="Straight Connector 15">
            <a:extLst>
              <a:ext uri="{FF2B5EF4-FFF2-40B4-BE49-F238E27FC236}">
                <a16:creationId xmlns:a16="http://schemas.microsoft.com/office/drawing/2014/main" id="{0A13EF78-4ACE-4182-AB7A-B9D61F359F9D}"/>
              </a:ext>
            </a:extLst>
          </p:cNvPr>
          <p:cNvCxnSpPr/>
          <p:nvPr/>
        </p:nvCxnSpPr>
        <p:spPr>
          <a:xfrm>
            <a:off x="2025576" y="5046746"/>
            <a:ext cx="3875888"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46E1395-1842-4A73-915D-186B719CAE94}"/>
              </a:ext>
            </a:extLst>
          </p:cNvPr>
          <p:cNvSpPr txBox="1"/>
          <p:nvPr/>
        </p:nvSpPr>
        <p:spPr>
          <a:xfrm>
            <a:off x="3286891" y="4976878"/>
            <a:ext cx="2241062" cy="362072"/>
          </a:xfrm>
          <a:prstGeom prst="rect">
            <a:avLst/>
          </a:prstGeom>
          <a:noFill/>
        </p:spPr>
        <p:txBody>
          <a:bodyPr wrap="square" rtlCol="0">
            <a:spAutoFit/>
          </a:bodyPr>
          <a:lstStyle/>
          <a:p>
            <a:pPr defTabSz="896386">
              <a:defRPr/>
            </a:pPr>
            <a:r>
              <a:rPr lang="en-US" sz="1765" kern="0" dirty="0">
                <a:solidFill>
                  <a:prstClr val="black"/>
                </a:solidFill>
              </a:rPr>
              <a:t>Checkpoint</a:t>
            </a:r>
          </a:p>
        </p:txBody>
      </p:sp>
      <p:pic>
        <p:nvPicPr>
          <p:cNvPr id="18" name="Picture 17">
            <a:extLst>
              <a:ext uri="{FF2B5EF4-FFF2-40B4-BE49-F238E27FC236}">
                <a16:creationId xmlns:a16="http://schemas.microsoft.com/office/drawing/2014/main" id="{C8EC7E8B-0ACE-404D-B2C7-440F4725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6362" y="1510907"/>
            <a:ext cx="3603854" cy="3366700"/>
          </a:xfrm>
          <a:prstGeom prst="rect">
            <a:avLst/>
          </a:prstGeom>
        </p:spPr>
      </p:pic>
      <p:sp>
        <p:nvSpPr>
          <p:cNvPr id="19" name="Rounded Rectangle 11">
            <a:extLst>
              <a:ext uri="{FF2B5EF4-FFF2-40B4-BE49-F238E27FC236}">
                <a16:creationId xmlns:a16="http://schemas.microsoft.com/office/drawing/2014/main" id="{EBC3280F-83D3-4C68-9AEA-4CBC71910C7A}"/>
              </a:ext>
            </a:extLst>
          </p:cNvPr>
          <p:cNvSpPr/>
          <p:nvPr/>
        </p:nvSpPr>
        <p:spPr>
          <a:xfrm>
            <a:off x="7291012" y="1814378"/>
            <a:ext cx="2838679" cy="29832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kern="0">
              <a:solidFill>
                <a:prstClr val="white"/>
              </a:solidFill>
            </a:endParaRPr>
          </a:p>
        </p:txBody>
      </p:sp>
      <p:cxnSp>
        <p:nvCxnSpPr>
          <p:cNvPr id="20" name="Straight Arrow Connector 19">
            <a:extLst>
              <a:ext uri="{FF2B5EF4-FFF2-40B4-BE49-F238E27FC236}">
                <a16:creationId xmlns:a16="http://schemas.microsoft.com/office/drawing/2014/main" id="{0FF5237F-921F-4C9C-8DE2-EC36DABA549B}"/>
              </a:ext>
            </a:extLst>
          </p:cNvPr>
          <p:cNvCxnSpPr>
            <a:cxnSpLocks/>
          </p:cNvCxnSpPr>
          <p:nvPr/>
        </p:nvCxnSpPr>
        <p:spPr>
          <a:xfrm flipH="1">
            <a:off x="6041353" y="4311850"/>
            <a:ext cx="1129150" cy="665028"/>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9D248C8-40BD-4390-92DC-BC785206730F}"/>
              </a:ext>
            </a:extLst>
          </p:cNvPr>
          <p:cNvSpPr txBox="1"/>
          <p:nvPr/>
        </p:nvSpPr>
        <p:spPr>
          <a:xfrm rot="16200000">
            <a:off x="576562" y="3306024"/>
            <a:ext cx="2407725" cy="362072"/>
          </a:xfrm>
          <a:prstGeom prst="rect">
            <a:avLst/>
          </a:prstGeom>
          <a:noFill/>
        </p:spPr>
        <p:txBody>
          <a:bodyPr wrap="square" rtlCol="0">
            <a:spAutoFit/>
          </a:bodyPr>
          <a:lstStyle/>
          <a:p>
            <a:pPr defTabSz="896386">
              <a:defRPr/>
            </a:pPr>
            <a:r>
              <a:rPr lang="en-US" sz="1765" kern="0" dirty="0">
                <a:solidFill>
                  <a:prstClr val="black"/>
                </a:solidFill>
              </a:rPr>
              <a:t>AdventureWorks.ldf</a:t>
            </a:r>
          </a:p>
        </p:txBody>
      </p:sp>
      <p:sp>
        <p:nvSpPr>
          <p:cNvPr id="22" name="TextBox 21">
            <a:extLst>
              <a:ext uri="{FF2B5EF4-FFF2-40B4-BE49-F238E27FC236}">
                <a16:creationId xmlns:a16="http://schemas.microsoft.com/office/drawing/2014/main" id="{477EFC1C-2721-4D15-A926-55543A11F849}"/>
              </a:ext>
            </a:extLst>
          </p:cNvPr>
          <p:cNvSpPr txBox="1"/>
          <p:nvPr/>
        </p:nvSpPr>
        <p:spPr>
          <a:xfrm>
            <a:off x="7562150" y="4234399"/>
            <a:ext cx="2301294" cy="362072"/>
          </a:xfrm>
          <a:prstGeom prst="rect">
            <a:avLst/>
          </a:prstGeom>
          <a:noFill/>
        </p:spPr>
        <p:txBody>
          <a:bodyPr wrap="square" rtlCol="0">
            <a:spAutoFit/>
          </a:bodyPr>
          <a:lstStyle/>
          <a:p>
            <a:pPr defTabSz="896386">
              <a:defRPr/>
            </a:pPr>
            <a:r>
              <a:rPr lang="en-US" sz="1765" kern="0" dirty="0">
                <a:solidFill>
                  <a:sysClr val="windowText" lastClr="000000"/>
                </a:solidFill>
              </a:rPr>
              <a:t>AdventureWorks.mdf</a:t>
            </a:r>
          </a:p>
        </p:txBody>
      </p:sp>
      <p:grpSp>
        <p:nvGrpSpPr>
          <p:cNvPr id="35" name="Group 34">
            <a:extLst>
              <a:ext uri="{FF2B5EF4-FFF2-40B4-BE49-F238E27FC236}">
                <a16:creationId xmlns:a16="http://schemas.microsoft.com/office/drawing/2014/main" id="{E2BBC193-B27E-4118-B456-720A69DD5435}"/>
              </a:ext>
            </a:extLst>
          </p:cNvPr>
          <p:cNvGrpSpPr/>
          <p:nvPr/>
        </p:nvGrpSpPr>
        <p:grpSpPr>
          <a:xfrm>
            <a:off x="7851278" y="2100939"/>
            <a:ext cx="1718148" cy="2030645"/>
            <a:chOff x="4963829" y="4298078"/>
            <a:chExt cx="1393773" cy="1547244"/>
          </a:xfrm>
        </p:grpSpPr>
        <p:sp>
          <p:nvSpPr>
            <p:cNvPr id="36" name="Cylinder 35">
              <a:extLst>
                <a:ext uri="{FF2B5EF4-FFF2-40B4-BE49-F238E27FC236}">
                  <a16:creationId xmlns:a16="http://schemas.microsoft.com/office/drawing/2014/main" id="{62638C69-627F-4B5B-8188-56879E44F19D}"/>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7" name="Cylinder 36">
              <a:extLst>
                <a:ext uri="{FF2B5EF4-FFF2-40B4-BE49-F238E27FC236}">
                  <a16:creationId xmlns:a16="http://schemas.microsoft.com/office/drawing/2014/main" id="{5893E6CA-A0CE-455C-8F27-AE7F6BE5DF04}"/>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8" name="Cylinder 37">
              <a:extLst>
                <a:ext uri="{FF2B5EF4-FFF2-40B4-BE49-F238E27FC236}">
                  <a16:creationId xmlns:a16="http://schemas.microsoft.com/office/drawing/2014/main" id="{5F751915-1B41-431F-9E80-EFDE3E32F50E}"/>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spTree>
    <p:extLst>
      <p:ext uri="{BB962C8B-B14F-4D97-AF65-F5344CB8AC3E}">
        <p14:creationId xmlns:p14="http://schemas.microsoft.com/office/powerpoint/2010/main" val="656543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600" spc="0" dirty="0">
                <a:ln>
                  <a:noFill/>
                </a:ln>
                <a:solidFill>
                  <a:schemeClr val="accent4">
                    <a:lumMod val="75000"/>
                  </a:schemeClr>
                </a:solidFill>
                <a:ea typeface="+mj-ea"/>
                <a:cs typeface="Segoe UI Light"/>
              </a:rPr>
              <a:t>Creating a Stored Procedure</a:t>
            </a:r>
          </a:p>
        </p:txBody>
      </p:sp>
      <p:pic>
        <p:nvPicPr>
          <p:cNvPr id="5" name="Picture 4">
            <a:extLst>
              <a:ext uri="{FF2B5EF4-FFF2-40B4-BE49-F238E27FC236}">
                <a16:creationId xmlns:a16="http://schemas.microsoft.com/office/drawing/2014/main" id="{A4FA02B8-606B-4A2C-B7DE-F55548BFE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122" y="1125874"/>
            <a:ext cx="8527253" cy="49048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13973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600" spc="0" dirty="0">
                <a:ln>
                  <a:noFill/>
                </a:ln>
                <a:solidFill>
                  <a:schemeClr val="accent4">
                    <a:lumMod val="75000"/>
                  </a:schemeClr>
                </a:solidFill>
                <a:ea typeface="+mj-ea"/>
                <a:cs typeface="Segoe UI Light"/>
              </a:rPr>
              <a:t>What is a Lock?</a:t>
            </a:r>
          </a:p>
        </p:txBody>
      </p:sp>
      <p:sp>
        <p:nvSpPr>
          <p:cNvPr id="4" name="Rounded Rectangle 4">
            <a:extLst>
              <a:ext uri="{FF2B5EF4-FFF2-40B4-BE49-F238E27FC236}">
                <a16:creationId xmlns:a16="http://schemas.microsoft.com/office/drawing/2014/main" id="{A673B3AC-8BC4-4694-9BBD-4BDBAF0AF76F}"/>
              </a:ext>
            </a:extLst>
          </p:cNvPr>
          <p:cNvSpPr/>
          <p:nvPr/>
        </p:nvSpPr>
        <p:spPr>
          <a:xfrm>
            <a:off x="7373439" y="2030758"/>
            <a:ext cx="2838679" cy="29832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solidFill>
                <a:prstClr val="white"/>
              </a:solidFill>
            </a:endParaRPr>
          </a:p>
        </p:txBody>
      </p:sp>
      <p:sp>
        <p:nvSpPr>
          <p:cNvPr id="6" name="Bent Arrow 16">
            <a:extLst>
              <a:ext uri="{FF2B5EF4-FFF2-40B4-BE49-F238E27FC236}">
                <a16:creationId xmlns:a16="http://schemas.microsoft.com/office/drawing/2014/main" id="{8FEDD639-8B70-477A-8C76-AA51D8AA2221}"/>
              </a:ext>
            </a:extLst>
          </p:cNvPr>
          <p:cNvSpPr/>
          <p:nvPr/>
        </p:nvSpPr>
        <p:spPr>
          <a:xfrm rot="5400000">
            <a:off x="5225059" y="1782505"/>
            <a:ext cx="1284069" cy="1269136"/>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solidFill>
                <a:schemeClr val="tx1"/>
              </a:solidFill>
            </a:endParaRPr>
          </a:p>
        </p:txBody>
      </p:sp>
      <p:sp>
        <p:nvSpPr>
          <p:cNvPr id="7" name="Bent Arrow 17">
            <a:extLst>
              <a:ext uri="{FF2B5EF4-FFF2-40B4-BE49-F238E27FC236}">
                <a16:creationId xmlns:a16="http://schemas.microsoft.com/office/drawing/2014/main" id="{2C821744-6400-4080-8AD4-114E9409D568}"/>
              </a:ext>
            </a:extLst>
          </p:cNvPr>
          <p:cNvSpPr/>
          <p:nvPr/>
        </p:nvSpPr>
        <p:spPr>
          <a:xfrm rot="16200000" flipV="1">
            <a:off x="5253900" y="3946166"/>
            <a:ext cx="1284069" cy="1269136"/>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solidFill>
                <a:schemeClr val="tx1"/>
              </a:solidFill>
            </a:endParaRPr>
          </a:p>
        </p:txBody>
      </p:sp>
      <p:grpSp>
        <p:nvGrpSpPr>
          <p:cNvPr id="8" name="Group 7">
            <a:extLst>
              <a:ext uri="{FF2B5EF4-FFF2-40B4-BE49-F238E27FC236}">
                <a16:creationId xmlns:a16="http://schemas.microsoft.com/office/drawing/2014/main" id="{F74ED378-1127-4062-9B9E-4A2B470ED60F}"/>
              </a:ext>
            </a:extLst>
          </p:cNvPr>
          <p:cNvGrpSpPr/>
          <p:nvPr/>
        </p:nvGrpSpPr>
        <p:grpSpPr>
          <a:xfrm>
            <a:off x="7933705" y="2380558"/>
            <a:ext cx="1718148" cy="2030645"/>
            <a:chOff x="4963829" y="4298078"/>
            <a:chExt cx="1393773" cy="1547244"/>
          </a:xfrm>
        </p:grpSpPr>
        <p:sp>
          <p:nvSpPr>
            <p:cNvPr id="9" name="Cylinder 8">
              <a:extLst>
                <a:ext uri="{FF2B5EF4-FFF2-40B4-BE49-F238E27FC236}">
                  <a16:creationId xmlns:a16="http://schemas.microsoft.com/office/drawing/2014/main" id="{A16FFE99-3435-4283-9E30-051C3C769536}"/>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0" name="Cylinder 9">
              <a:extLst>
                <a:ext uri="{FF2B5EF4-FFF2-40B4-BE49-F238E27FC236}">
                  <a16:creationId xmlns:a16="http://schemas.microsoft.com/office/drawing/2014/main" id="{3237B2E4-D960-4636-87F4-2D664DE10749}"/>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1" name="Cylinder 10">
              <a:extLst>
                <a:ext uri="{FF2B5EF4-FFF2-40B4-BE49-F238E27FC236}">
                  <a16:creationId xmlns:a16="http://schemas.microsoft.com/office/drawing/2014/main" id="{1C55A5B7-3BF7-47FE-8C0B-E05CABC99732}"/>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sp>
        <p:nvSpPr>
          <p:cNvPr id="12" name="TextBox 11">
            <a:extLst>
              <a:ext uri="{FF2B5EF4-FFF2-40B4-BE49-F238E27FC236}">
                <a16:creationId xmlns:a16="http://schemas.microsoft.com/office/drawing/2014/main" id="{C57219C0-3D32-400B-90C4-6ED8E6C514FD}"/>
              </a:ext>
            </a:extLst>
          </p:cNvPr>
          <p:cNvSpPr txBox="1"/>
          <p:nvPr/>
        </p:nvSpPr>
        <p:spPr>
          <a:xfrm>
            <a:off x="7959135" y="4448878"/>
            <a:ext cx="1718148" cy="362072"/>
          </a:xfrm>
          <a:prstGeom prst="rect">
            <a:avLst/>
          </a:prstGeom>
          <a:noFill/>
        </p:spPr>
        <p:txBody>
          <a:bodyPr wrap="square" rtlCol="0">
            <a:spAutoFit/>
          </a:bodyPr>
          <a:lstStyle/>
          <a:p>
            <a:r>
              <a:rPr lang="en-US" sz="1765" dirty="0"/>
              <a:t>TSQL2012.mdf</a:t>
            </a:r>
          </a:p>
        </p:txBody>
      </p:sp>
      <p:sp>
        <p:nvSpPr>
          <p:cNvPr id="14" name="Rounded Rectangle 8">
            <a:extLst>
              <a:ext uri="{FF2B5EF4-FFF2-40B4-BE49-F238E27FC236}">
                <a16:creationId xmlns:a16="http://schemas.microsoft.com/office/drawing/2014/main" id="{00A20E99-BA7E-47AD-9CEC-E631159E5583}"/>
              </a:ext>
            </a:extLst>
          </p:cNvPr>
          <p:cNvSpPr/>
          <p:nvPr/>
        </p:nvSpPr>
        <p:spPr>
          <a:xfrm>
            <a:off x="759905" y="1302463"/>
            <a:ext cx="4853853" cy="13873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solidFill>
                <a:prstClr val="white"/>
              </a:solidFill>
            </a:endParaRPr>
          </a:p>
        </p:txBody>
      </p:sp>
      <p:pic>
        <p:nvPicPr>
          <p:cNvPr id="15" name="Picture 14">
            <a:extLst>
              <a:ext uri="{FF2B5EF4-FFF2-40B4-BE49-F238E27FC236}">
                <a16:creationId xmlns:a16="http://schemas.microsoft.com/office/drawing/2014/main" id="{37EFA430-C554-44CB-8119-28947AC0BA77}"/>
              </a:ext>
            </a:extLst>
          </p:cNvPr>
          <p:cNvPicPr>
            <a:picLocks noChangeAspect="1"/>
          </p:cNvPicPr>
          <p:nvPr/>
        </p:nvPicPr>
        <p:blipFill>
          <a:blip r:embed="rId2"/>
          <a:stretch>
            <a:fillRect/>
          </a:stretch>
        </p:blipFill>
        <p:spPr>
          <a:xfrm>
            <a:off x="6178496" y="3203406"/>
            <a:ext cx="5279426" cy="696044"/>
          </a:xfrm>
          <a:prstGeom prst="rect">
            <a:avLst/>
          </a:prstGeom>
        </p:spPr>
      </p:pic>
      <p:pic>
        <p:nvPicPr>
          <p:cNvPr id="16" name="Picture 6" descr="Security_Secured.png">
            <a:extLst>
              <a:ext uri="{FF2B5EF4-FFF2-40B4-BE49-F238E27FC236}">
                <a16:creationId xmlns:a16="http://schemas.microsoft.com/office/drawing/2014/main" id="{9966895B-FADB-4E67-9746-A204EA0CC71A}"/>
              </a:ext>
            </a:extLst>
          </p:cNvPr>
          <p:cNvPicPr>
            <a:picLocks noChangeAspect="1"/>
          </p:cNvPicPr>
          <p:nvPr/>
        </p:nvPicPr>
        <p:blipFill>
          <a:blip r:embed="rId3" cstate="print"/>
          <a:srcRect/>
          <a:stretch>
            <a:fillRect/>
          </a:stretch>
        </p:blipFill>
        <p:spPr bwMode="auto">
          <a:xfrm>
            <a:off x="6585771" y="3486900"/>
            <a:ext cx="398411" cy="639637"/>
          </a:xfrm>
          <a:prstGeom prst="rect">
            <a:avLst/>
          </a:prstGeom>
          <a:noFill/>
          <a:ln w="9525">
            <a:noFill/>
            <a:miter lim="800000"/>
            <a:headEnd/>
            <a:tailEnd/>
          </a:ln>
        </p:spPr>
      </p:pic>
      <p:sp>
        <p:nvSpPr>
          <p:cNvPr id="17" name="Rounded Rectangle 12">
            <a:extLst>
              <a:ext uri="{FF2B5EF4-FFF2-40B4-BE49-F238E27FC236}">
                <a16:creationId xmlns:a16="http://schemas.microsoft.com/office/drawing/2014/main" id="{04C726FE-914B-46E6-9683-6CF9A4E71E62}"/>
              </a:ext>
            </a:extLst>
          </p:cNvPr>
          <p:cNvSpPr/>
          <p:nvPr/>
        </p:nvSpPr>
        <p:spPr>
          <a:xfrm>
            <a:off x="759905" y="4264780"/>
            <a:ext cx="4853853" cy="13873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solidFill>
                <a:prstClr val="white"/>
              </a:solidFill>
            </a:endParaRPr>
          </a:p>
        </p:txBody>
      </p:sp>
      <p:sp>
        <p:nvSpPr>
          <p:cNvPr id="18" name="Rounded Rectangle 19">
            <a:extLst>
              <a:ext uri="{FF2B5EF4-FFF2-40B4-BE49-F238E27FC236}">
                <a16:creationId xmlns:a16="http://schemas.microsoft.com/office/drawing/2014/main" id="{F62588C4-047E-4FB1-BA03-1D12802F326F}"/>
              </a:ext>
            </a:extLst>
          </p:cNvPr>
          <p:cNvSpPr/>
          <p:nvPr/>
        </p:nvSpPr>
        <p:spPr>
          <a:xfrm>
            <a:off x="2264245" y="2483608"/>
            <a:ext cx="1937102" cy="45352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9" name="TextBox 18">
            <a:extLst>
              <a:ext uri="{FF2B5EF4-FFF2-40B4-BE49-F238E27FC236}">
                <a16:creationId xmlns:a16="http://schemas.microsoft.com/office/drawing/2014/main" id="{296492D1-221C-4C82-8F0E-0624B64E379D}"/>
              </a:ext>
            </a:extLst>
          </p:cNvPr>
          <p:cNvSpPr txBox="1"/>
          <p:nvPr/>
        </p:nvSpPr>
        <p:spPr>
          <a:xfrm>
            <a:off x="2441958" y="2529334"/>
            <a:ext cx="2215303" cy="362072"/>
          </a:xfrm>
          <a:prstGeom prst="rect">
            <a:avLst/>
          </a:prstGeom>
          <a:noFill/>
        </p:spPr>
        <p:txBody>
          <a:bodyPr wrap="square" rtlCol="0">
            <a:spAutoFit/>
          </a:bodyPr>
          <a:lstStyle/>
          <a:p>
            <a:r>
              <a:rPr lang="en-US" sz="1765" dirty="0">
                <a:solidFill>
                  <a:schemeClr val="bg1"/>
                </a:solidFill>
              </a:rPr>
              <a:t>Transaction 1</a:t>
            </a:r>
          </a:p>
        </p:txBody>
      </p:sp>
      <p:sp>
        <p:nvSpPr>
          <p:cNvPr id="20" name="Rounded Rectangle 21">
            <a:extLst>
              <a:ext uri="{FF2B5EF4-FFF2-40B4-BE49-F238E27FC236}">
                <a16:creationId xmlns:a16="http://schemas.microsoft.com/office/drawing/2014/main" id="{89079E69-B135-4AB3-A5AF-1246624BDC6F}"/>
              </a:ext>
            </a:extLst>
          </p:cNvPr>
          <p:cNvSpPr/>
          <p:nvPr/>
        </p:nvSpPr>
        <p:spPr>
          <a:xfrm>
            <a:off x="2264245" y="4003405"/>
            <a:ext cx="1937102" cy="45352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1" name="TextBox 20">
            <a:extLst>
              <a:ext uri="{FF2B5EF4-FFF2-40B4-BE49-F238E27FC236}">
                <a16:creationId xmlns:a16="http://schemas.microsoft.com/office/drawing/2014/main" id="{35EFC642-6E6F-4B0F-B95B-E0BA9261E086}"/>
              </a:ext>
            </a:extLst>
          </p:cNvPr>
          <p:cNvSpPr txBox="1"/>
          <p:nvPr/>
        </p:nvSpPr>
        <p:spPr>
          <a:xfrm>
            <a:off x="2441958" y="4049131"/>
            <a:ext cx="2215303" cy="362072"/>
          </a:xfrm>
          <a:prstGeom prst="rect">
            <a:avLst/>
          </a:prstGeom>
          <a:noFill/>
        </p:spPr>
        <p:txBody>
          <a:bodyPr wrap="square" rtlCol="0">
            <a:spAutoFit/>
          </a:bodyPr>
          <a:lstStyle/>
          <a:p>
            <a:r>
              <a:rPr lang="en-US" sz="1765" dirty="0">
                <a:solidFill>
                  <a:schemeClr val="bg1"/>
                </a:solidFill>
              </a:rPr>
              <a:t>Transaction 2</a:t>
            </a:r>
          </a:p>
        </p:txBody>
      </p:sp>
      <p:pic>
        <p:nvPicPr>
          <p:cNvPr id="22" name="Picture 21">
            <a:extLst>
              <a:ext uri="{FF2B5EF4-FFF2-40B4-BE49-F238E27FC236}">
                <a16:creationId xmlns:a16="http://schemas.microsoft.com/office/drawing/2014/main" id="{082F9B14-E2A7-403A-98FB-63329B747639}"/>
              </a:ext>
            </a:extLst>
          </p:cNvPr>
          <p:cNvPicPr>
            <a:picLocks noChangeAspect="1"/>
          </p:cNvPicPr>
          <p:nvPr/>
        </p:nvPicPr>
        <p:blipFill>
          <a:blip r:embed="rId4"/>
          <a:stretch>
            <a:fillRect/>
          </a:stretch>
        </p:blipFill>
        <p:spPr>
          <a:xfrm>
            <a:off x="889742" y="1419041"/>
            <a:ext cx="4594177" cy="999140"/>
          </a:xfrm>
          <a:prstGeom prst="rect">
            <a:avLst/>
          </a:prstGeom>
        </p:spPr>
      </p:pic>
      <p:pic>
        <p:nvPicPr>
          <p:cNvPr id="23" name="Picture 22">
            <a:extLst>
              <a:ext uri="{FF2B5EF4-FFF2-40B4-BE49-F238E27FC236}">
                <a16:creationId xmlns:a16="http://schemas.microsoft.com/office/drawing/2014/main" id="{981E9399-4256-4BA9-B220-9E492702A618}"/>
              </a:ext>
            </a:extLst>
          </p:cNvPr>
          <p:cNvPicPr>
            <a:picLocks noChangeAspect="1"/>
          </p:cNvPicPr>
          <p:nvPr/>
        </p:nvPicPr>
        <p:blipFill>
          <a:blip r:embed="rId5"/>
          <a:stretch>
            <a:fillRect/>
          </a:stretch>
        </p:blipFill>
        <p:spPr>
          <a:xfrm>
            <a:off x="857940" y="4538711"/>
            <a:ext cx="4566164" cy="943114"/>
          </a:xfrm>
          <a:prstGeom prst="rect">
            <a:avLst/>
          </a:prstGeom>
        </p:spPr>
      </p:pic>
    </p:spTree>
    <p:extLst>
      <p:ext uri="{BB962C8B-B14F-4D97-AF65-F5344CB8AC3E}">
        <p14:creationId xmlns:p14="http://schemas.microsoft.com/office/powerpoint/2010/main" val="289616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19436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1199020"/>
            <a:ext cx="11653523" cy="3256276"/>
          </a:xfrm>
        </p:spPr>
        <p:txBody>
          <a:bodyPr/>
          <a:lstStyle/>
          <a:p>
            <a:pPr marL="457200" indent="-457200">
              <a:spcAft>
                <a:spcPts val="588"/>
              </a:spcAft>
              <a:buFont typeface="Arial" panose="020B0604020202020204" pitchFamily="34" charset="0"/>
              <a:buChar char="•"/>
            </a:pPr>
            <a:r>
              <a:rPr lang="en-US" sz="3200" dirty="0"/>
              <a:t>What are the ACID properties of a Transaction?</a:t>
            </a:r>
          </a:p>
          <a:p>
            <a:pPr marL="457200" indent="-457200">
              <a:spcAft>
                <a:spcPts val="588"/>
              </a:spcAft>
              <a:buFont typeface="Arial" panose="020B0604020202020204" pitchFamily="34" charset="0"/>
              <a:buChar char="•"/>
            </a:pPr>
            <a:endParaRPr lang="en-US" sz="3200" dirty="0"/>
          </a:p>
          <a:p>
            <a:pPr marL="457200" indent="-457200">
              <a:spcAft>
                <a:spcPts val="588"/>
              </a:spcAft>
              <a:buFont typeface="Arial" panose="020B0604020202020204" pitchFamily="34" charset="0"/>
              <a:buChar char="•"/>
            </a:pPr>
            <a:r>
              <a:rPr lang="en-US" sz="3200" dirty="0"/>
              <a:t>What is the purpose of the Transaction Log?</a:t>
            </a:r>
          </a:p>
          <a:p>
            <a:pPr marL="457200" indent="-457200">
              <a:spcAft>
                <a:spcPts val="588"/>
              </a:spcAft>
              <a:buFont typeface="Arial" panose="020B0604020202020204" pitchFamily="34" charset="0"/>
              <a:buChar char="•"/>
            </a:pPr>
            <a:endParaRPr lang="en-US" sz="3200" dirty="0">
              <a:gradFill>
                <a:gsLst>
                  <a:gs pos="2917">
                    <a:schemeClr val="tx1"/>
                  </a:gs>
                  <a:gs pos="30000">
                    <a:schemeClr val="tx1"/>
                  </a:gs>
                </a:gsLst>
                <a:lin ang="5400000" scaled="0"/>
              </a:gradFill>
            </a:endParaRPr>
          </a:p>
          <a:p>
            <a:pPr marL="457200" indent="-457200">
              <a:spcAft>
                <a:spcPts val="588"/>
              </a:spcAft>
              <a:buFont typeface="Arial" panose="020B0604020202020204" pitchFamily="34" charset="0"/>
              <a:buChar char="•"/>
            </a:pPr>
            <a:r>
              <a:rPr lang="en-US" sz="3200" dirty="0">
                <a:solidFill>
                  <a:schemeClr val="tx2"/>
                </a:solidFill>
              </a:rPr>
              <a:t>What is a Lock?</a:t>
            </a:r>
            <a:endParaRPr lang="en-GB" sz="3200" dirty="0">
              <a:solidFill>
                <a:schemeClr val="tx2"/>
              </a:solidFill>
            </a:endParaRPr>
          </a:p>
        </p:txBody>
      </p:sp>
      <p:sp>
        <p:nvSpPr>
          <p:cNvPr id="3" name="Title 2">
            <a:extLst>
              <a:ext uri="{FF2B5EF4-FFF2-40B4-BE49-F238E27FC236}">
                <a16:creationId xmlns:a16="http://schemas.microsoft.com/office/drawing/2014/main" id="{40985304-BFCF-4A45-9F3C-6C1DD215592D}"/>
              </a:ext>
            </a:extLst>
          </p:cNvPr>
          <p:cNvSpPr>
            <a:spLocks noGrp="1"/>
          </p:cNvSpPr>
          <p:nvPr>
            <p:ph type="title"/>
          </p:nvPr>
        </p:nvSpPr>
        <p:spPr/>
        <p:txBody>
          <a:bodyPr/>
          <a:lstStyle/>
          <a:p>
            <a:r>
              <a:rPr lang="en-US" dirty="0">
                <a:solidFill>
                  <a:schemeClr val="accent4">
                    <a:lumMod val="75000"/>
                  </a:schemeClr>
                </a:solidFill>
              </a:rPr>
              <a:t>Lesson Knowledge Check</a:t>
            </a:r>
          </a:p>
        </p:txBody>
      </p:sp>
    </p:spTree>
    <p:extLst>
      <p:ext uri="{BB962C8B-B14F-4D97-AF65-F5344CB8AC3E}">
        <p14:creationId xmlns:p14="http://schemas.microsoft.com/office/powerpoint/2010/main" val="12050342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DDFFB0F-FF56-4ACF-8478-B709B47B7F8F}"/>
              </a:ext>
            </a:extLst>
          </p:cNvPr>
          <p:cNvSpPr>
            <a:spLocks noGrp="1"/>
          </p:cNvSpPr>
          <p:nvPr>
            <p:ph type="body" sz="quarter" idx="10"/>
          </p:nvPr>
        </p:nvSpPr>
        <p:spPr>
          <a:xfrm>
            <a:off x="418643" y="1337343"/>
            <a:ext cx="11651870" cy="4499693"/>
          </a:xfrm>
        </p:spPr>
        <p:txBody>
          <a:bodyPr/>
          <a:lstStyle/>
          <a:p>
            <a:r>
              <a:rPr lang="en-US" sz="3200" dirty="0">
                <a:latin typeface="+mj-lt"/>
              </a:rPr>
              <a:t>In this lesson we discussed:</a:t>
            </a:r>
          </a:p>
          <a:p>
            <a:pPr lvl="1"/>
            <a:r>
              <a:rPr lang="en-US" sz="3200" dirty="0">
                <a:latin typeface="+mj-lt"/>
              </a:rPr>
              <a:t>What are Transactions?</a:t>
            </a:r>
          </a:p>
          <a:p>
            <a:pPr lvl="1"/>
            <a:r>
              <a:rPr lang="en-US" sz="3200" dirty="0">
                <a:latin typeface="+mj-lt"/>
              </a:rPr>
              <a:t>Auto-Commit vs Explicit Transactions</a:t>
            </a:r>
          </a:p>
          <a:p>
            <a:pPr lvl="1"/>
            <a:r>
              <a:rPr lang="en-US" sz="3200" dirty="0">
                <a:latin typeface="+mj-lt"/>
              </a:rPr>
              <a:t>ACID Properties of a Transaction</a:t>
            </a:r>
          </a:p>
          <a:p>
            <a:pPr lvl="1"/>
            <a:r>
              <a:rPr lang="en-US" sz="3200" dirty="0">
                <a:latin typeface="+mj-lt"/>
              </a:rPr>
              <a:t>How Data is modified in a Transaction</a:t>
            </a:r>
          </a:p>
          <a:p>
            <a:pPr lvl="1"/>
            <a:r>
              <a:rPr lang="en-US" sz="3200" dirty="0">
                <a:latin typeface="+mj-lt"/>
              </a:rPr>
              <a:t>Working with Transactions</a:t>
            </a:r>
          </a:p>
          <a:p>
            <a:pPr lvl="1"/>
            <a:r>
              <a:rPr lang="en-US" sz="3200" dirty="0">
                <a:latin typeface="+mj-lt"/>
              </a:rPr>
              <a:t>What are Locks?</a:t>
            </a:r>
          </a:p>
          <a:p>
            <a:pPr lvl="1"/>
            <a:endParaRPr lang="en-US" dirty="0"/>
          </a:p>
        </p:txBody>
      </p:sp>
      <p:sp>
        <p:nvSpPr>
          <p:cNvPr id="3" name="Title 2">
            <a:extLst>
              <a:ext uri="{FF2B5EF4-FFF2-40B4-BE49-F238E27FC236}">
                <a16:creationId xmlns:a16="http://schemas.microsoft.com/office/drawing/2014/main" id="{B5C2E5A5-21C5-478D-B08E-53BF36F8C813}"/>
              </a:ext>
            </a:extLst>
          </p:cNvPr>
          <p:cNvSpPr>
            <a:spLocks noGrp="1"/>
          </p:cNvSpPr>
          <p:nvPr>
            <p:ph type="title"/>
          </p:nvPr>
        </p:nvSpPr>
        <p:spPr>
          <a:xfrm>
            <a:off x="418643" y="265113"/>
            <a:ext cx="10972800" cy="1143000"/>
          </a:xfrm>
        </p:spPr>
        <p:txBody>
          <a:bodyPr/>
          <a:lstStyle/>
          <a:p>
            <a:r>
              <a:rPr lang="en-US" dirty="0">
                <a:solidFill>
                  <a:schemeClr val="accent4">
                    <a:lumMod val="75000"/>
                  </a:schemeClr>
                </a:solidFill>
              </a:rPr>
              <a:t>Lesson Summary</a:t>
            </a:r>
          </a:p>
        </p:txBody>
      </p:sp>
    </p:spTree>
    <p:extLst>
      <p:ext uri="{BB962C8B-B14F-4D97-AF65-F5344CB8AC3E}">
        <p14:creationId xmlns:p14="http://schemas.microsoft.com/office/powerpoint/2010/main" val="13778564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1449391126"/>
              </p:ext>
            </p:extLst>
          </p:nvPr>
        </p:nvGraphicFramePr>
        <p:xfrm>
          <a:off x="660526" y="934709"/>
          <a:ext cx="10393424" cy="5151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600" spc="0" dirty="0">
                <a:ln>
                  <a:noFill/>
                </a:ln>
                <a:solidFill>
                  <a:schemeClr val="accent4">
                    <a:lumMod val="75000"/>
                  </a:schemeClr>
                </a:solidFill>
                <a:ea typeface="+mj-ea"/>
                <a:cs typeface="Segoe UI Light"/>
              </a:rPr>
              <a:t>What is a Transaction?</a:t>
            </a:r>
          </a:p>
        </p:txBody>
      </p:sp>
      <p:grpSp>
        <p:nvGrpSpPr>
          <p:cNvPr id="4" name="Group 3">
            <a:extLst>
              <a:ext uri="{FF2B5EF4-FFF2-40B4-BE49-F238E27FC236}">
                <a16:creationId xmlns:a16="http://schemas.microsoft.com/office/drawing/2014/main" id="{60E5F0CA-E2E3-4CC5-A1CB-9F08CB677886}"/>
              </a:ext>
            </a:extLst>
          </p:cNvPr>
          <p:cNvGrpSpPr/>
          <p:nvPr/>
        </p:nvGrpSpPr>
        <p:grpSpPr>
          <a:xfrm>
            <a:off x="479957" y="1577503"/>
            <a:ext cx="11232085" cy="1549401"/>
            <a:chOff x="367344" y="757330"/>
            <a:chExt cx="11457312" cy="1580470"/>
          </a:xfrm>
        </p:grpSpPr>
        <p:sp>
          <p:nvSpPr>
            <p:cNvPr id="5" name="Rounded Rectangle 3">
              <a:extLst>
                <a:ext uri="{FF2B5EF4-FFF2-40B4-BE49-F238E27FC236}">
                  <a16:creationId xmlns:a16="http://schemas.microsoft.com/office/drawing/2014/main" id="{2A78CFDD-1C66-4761-9D02-63169D3799E8}"/>
                </a:ext>
              </a:extLst>
            </p:cNvPr>
            <p:cNvSpPr/>
            <p:nvPr/>
          </p:nvSpPr>
          <p:spPr>
            <a:xfrm>
              <a:off x="367344" y="757330"/>
              <a:ext cx="11457312" cy="158047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a:solidFill>
                  <a:prstClr val="white"/>
                </a:solidFill>
                <a:latin typeface="Segoe UI"/>
              </a:endParaRPr>
            </a:p>
          </p:txBody>
        </p:sp>
        <p:sp>
          <p:nvSpPr>
            <p:cNvPr id="6" name="Rectangle 5">
              <a:extLst>
                <a:ext uri="{FF2B5EF4-FFF2-40B4-BE49-F238E27FC236}">
                  <a16:creationId xmlns:a16="http://schemas.microsoft.com/office/drawing/2014/main" id="{54C76BF5-8CD7-465D-B714-B25B77336CC1}"/>
                </a:ext>
              </a:extLst>
            </p:cNvPr>
            <p:cNvSpPr/>
            <p:nvPr/>
          </p:nvSpPr>
          <p:spPr>
            <a:xfrm>
              <a:off x="795906" y="844291"/>
              <a:ext cx="10748394" cy="1202160"/>
            </a:xfrm>
            <a:prstGeom prst="rect">
              <a:avLst/>
            </a:prstGeom>
          </p:spPr>
          <p:txBody>
            <a:bodyPr wrap="square">
              <a:spAutoFit/>
            </a:bodyPr>
            <a:lstStyle/>
            <a:p>
              <a:r>
                <a:rPr lang="en-US" sz="3529" dirty="0">
                  <a:solidFill>
                    <a:schemeClr val="bg1"/>
                  </a:solidFill>
                </a:rPr>
                <a:t>A transaction is a series of one or more statements that need to operate as a single logical unit of work.</a:t>
              </a:r>
            </a:p>
          </p:txBody>
        </p:sp>
      </p:grpSp>
      <p:grpSp>
        <p:nvGrpSpPr>
          <p:cNvPr id="7" name="Group 6">
            <a:extLst>
              <a:ext uri="{FF2B5EF4-FFF2-40B4-BE49-F238E27FC236}">
                <a16:creationId xmlns:a16="http://schemas.microsoft.com/office/drawing/2014/main" id="{26407C0C-A5ED-4A07-9AFA-F327CA10CDA5}"/>
              </a:ext>
            </a:extLst>
          </p:cNvPr>
          <p:cNvGrpSpPr/>
          <p:nvPr/>
        </p:nvGrpSpPr>
        <p:grpSpPr>
          <a:xfrm>
            <a:off x="479957" y="4002124"/>
            <a:ext cx="11232085" cy="1521797"/>
            <a:chOff x="367344" y="2923093"/>
            <a:chExt cx="11457312" cy="1865697"/>
          </a:xfrm>
        </p:grpSpPr>
        <p:sp>
          <p:nvSpPr>
            <p:cNvPr id="8" name="Rounded Rectangle 3">
              <a:extLst>
                <a:ext uri="{FF2B5EF4-FFF2-40B4-BE49-F238E27FC236}">
                  <a16:creationId xmlns:a16="http://schemas.microsoft.com/office/drawing/2014/main" id="{95DBB282-B2E4-438B-9C26-32699D4C2AC7}"/>
                </a:ext>
              </a:extLst>
            </p:cNvPr>
            <p:cNvSpPr/>
            <p:nvPr/>
          </p:nvSpPr>
          <p:spPr>
            <a:xfrm>
              <a:off x="367344" y="2923093"/>
              <a:ext cx="11457312" cy="1865697"/>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a:solidFill>
                  <a:prstClr val="white"/>
                </a:solidFill>
                <a:latin typeface="Segoe UI"/>
              </a:endParaRPr>
            </a:p>
          </p:txBody>
        </p:sp>
        <p:sp>
          <p:nvSpPr>
            <p:cNvPr id="9" name="Rectangle 8">
              <a:extLst>
                <a:ext uri="{FF2B5EF4-FFF2-40B4-BE49-F238E27FC236}">
                  <a16:creationId xmlns:a16="http://schemas.microsoft.com/office/drawing/2014/main" id="{0610540C-8A67-47BA-8B55-11381BEBC87C}"/>
                </a:ext>
              </a:extLst>
            </p:cNvPr>
            <p:cNvSpPr/>
            <p:nvPr/>
          </p:nvSpPr>
          <p:spPr>
            <a:xfrm>
              <a:off x="772930" y="3131144"/>
              <a:ext cx="10528182" cy="1444855"/>
            </a:xfrm>
            <a:prstGeom prst="rect">
              <a:avLst/>
            </a:prstGeom>
          </p:spPr>
          <p:txBody>
            <a:bodyPr wrap="square">
              <a:spAutoFit/>
            </a:bodyPr>
            <a:lstStyle/>
            <a:p>
              <a:r>
                <a:rPr lang="en-US" sz="3529" dirty="0">
                  <a:solidFill>
                    <a:schemeClr val="bg1"/>
                  </a:solidFill>
                </a:rPr>
                <a:t>To qualify as a transaction, the logical unit of work must possess all four of the ACID properties.</a:t>
              </a:r>
            </a:p>
          </p:txBody>
        </p:sp>
      </p:grpSp>
    </p:spTree>
    <p:extLst>
      <p:ext uri="{BB962C8B-B14F-4D97-AF65-F5344CB8AC3E}">
        <p14:creationId xmlns:p14="http://schemas.microsoft.com/office/powerpoint/2010/main" val="207507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600" spc="0" dirty="0">
                <a:ln>
                  <a:noFill/>
                </a:ln>
                <a:solidFill>
                  <a:schemeClr val="accent4">
                    <a:lumMod val="75000"/>
                  </a:schemeClr>
                </a:solidFill>
                <a:ea typeface="+mj-ea"/>
                <a:cs typeface="Segoe UI Light"/>
              </a:rPr>
              <a:t>Transactions must pass the ACID test</a:t>
            </a:r>
          </a:p>
        </p:txBody>
      </p:sp>
      <p:sp>
        <p:nvSpPr>
          <p:cNvPr id="4" name="Rounded Rectangle 3">
            <a:extLst>
              <a:ext uri="{FF2B5EF4-FFF2-40B4-BE49-F238E27FC236}">
                <a16:creationId xmlns:a16="http://schemas.microsoft.com/office/drawing/2014/main" id="{60145C88-8088-46AA-BEC9-FA0BA2785AF4}"/>
              </a:ext>
            </a:extLst>
          </p:cNvPr>
          <p:cNvSpPr/>
          <p:nvPr/>
        </p:nvSpPr>
        <p:spPr>
          <a:xfrm>
            <a:off x="1763280" y="1116349"/>
            <a:ext cx="8665440" cy="5005039"/>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solidFill>
                <a:prstClr val="white"/>
              </a:solidFill>
            </a:endParaRPr>
          </a:p>
        </p:txBody>
      </p:sp>
      <p:sp>
        <p:nvSpPr>
          <p:cNvPr id="5" name="Rectangle 4">
            <a:extLst>
              <a:ext uri="{FF2B5EF4-FFF2-40B4-BE49-F238E27FC236}">
                <a16:creationId xmlns:a16="http://schemas.microsoft.com/office/drawing/2014/main" id="{273D5F73-55E9-4532-B29C-5A92E60051AC}"/>
              </a:ext>
            </a:extLst>
          </p:cNvPr>
          <p:cNvSpPr/>
          <p:nvPr/>
        </p:nvSpPr>
        <p:spPr>
          <a:xfrm>
            <a:off x="1981641" y="1629708"/>
            <a:ext cx="8211480" cy="693970"/>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89642" tIns="44821" rIns="89642" bIns="44821">
            <a:spAutoFit/>
          </a:bodyPr>
          <a:lstStyle/>
          <a:p>
            <a:r>
              <a:rPr lang="en-US" sz="3921" b="1" dirty="0">
                <a:ln w="1905"/>
                <a:solidFill>
                  <a:srgbClr val="1F497D">
                    <a:lumMod val="75000"/>
                  </a:srgbClr>
                </a:solidFill>
                <a:effectLst>
                  <a:innerShdw blurRad="69850" dist="43180" dir="5400000">
                    <a:srgbClr val="000000">
                      <a:alpha val="65000"/>
                    </a:srgbClr>
                  </a:innerShdw>
                </a:effectLst>
                <a:latin typeface="Arial Black" pitchFamily="34" charset="0"/>
              </a:rPr>
              <a:t>A</a:t>
            </a:r>
            <a:r>
              <a:rPr lang="en-US" sz="3921"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tomicity – </a:t>
            </a:r>
            <a:r>
              <a:rPr lang="en-US" sz="3921" b="1" dirty="0">
                <a:ln w="1905"/>
                <a:solidFill>
                  <a:prstClr val="black"/>
                </a:solidFill>
                <a:effectLst>
                  <a:innerShdw blurRad="69850" dist="43180" dir="5400000">
                    <a:srgbClr val="000000">
                      <a:alpha val="65000"/>
                    </a:srgbClr>
                  </a:innerShdw>
                </a:effectLst>
                <a:latin typeface="Arial Black" pitchFamily="34" charset="0"/>
              </a:rPr>
              <a:t>All or Nothing</a:t>
            </a:r>
            <a:r>
              <a:rPr lang="en-US" sz="3921"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 </a:t>
            </a:r>
          </a:p>
        </p:txBody>
      </p:sp>
      <p:sp>
        <p:nvSpPr>
          <p:cNvPr id="6" name="Rectangle 5">
            <a:extLst>
              <a:ext uri="{FF2B5EF4-FFF2-40B4-BE49-F238E27FC236}">
                <a16:creationId xmlns:a16="http://schemas.microsoft.com/office/drawing/2014/main" id="{C75951E2-3F7E-4D07-9E18-2B810C04F3AC}"/>
              </a:ext>
            </a:extLst>
          </p:cNvPr>
          <p:cNvSpPr/>
          <p:nvPr/>
        </p:nvSpPr>
        <p:spPr>
          <a:xfrm>
            <a:off x="1964402" y="2671505"/>
            <a:ext cx="8228720" cy="693970"/>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89642" tIns="44821" rIns="89642" bIns="44821">
            <a:spAutoFit/>
          </a:bodyPr>
          <a:lstStyle/>
          <a:p>
            <a:r>
              <a:rPr lang="en-US" sz="3921"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3921"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onsistent – </a:t>
            </a:r>
            <a:r>
              <a:rPr lang="en-US" sz="3921" b="1" dirty="0">
                <a:ln w="1905"/>
                <a:solidFill>
                  <a:prstClr val="black"/>
                </a:solidFill>
                <a:effectLst>
                  <a:innerShdw blurRad="69850" dist="43180" dir="5400000">
                    <a:srgbClr val="000000">
                      <a:alpha val="65000"/>
                    </a:srgbClr>
                  </a:innerShdw>
                </a:effectLst>
                <a:latin typeface="Arial Black" pitchFamily="34" charset="0"/>
              </a:rPr>
              <a:t>Only valid data</a:t>
            </a:r>
          </a:p>
        </p:txBody>
      </p:sp>
      <p:sp>
        <p:nvSpPr>
          <p:cNvPr id="7" name="Rectangle 6">
            <a:extLst>
              <a:ext uri="{FF2B5EF4-FFF2-40B4-BE49-F238E27FC236}">
                <a16:creationId xmlns:a16="http://schemas.microsoft.com/office/drawing/2014/main" id="{BF48C84F-C769-4D43-85B8-4A0D05606662}"/>
              </a:ext>
            </a:extLst>
          </p:cNvPr>
          <p:cNvSpPr/>
          <p:nvPr/>
        </p:nvSpPr>
        <p:spPr>
          <a:xfrm>
            <a:off x="1975894" y="3713302"/>
            <a:ext cx="8217227" cy="693970"/>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89642" tIns="44821" rIns="89642" bIns="44821">
            <a:spAutoFit/>
          </a:bodyPr>
          <a:lstStyle/>
          <a:p>
            <a:r>
              <a:rPr lang="en-US" sz="3921" b="1" dirty="0">
                <a:ln w="1905"/>
                <a:solidFill>
                  <a:srgbClr val="1F497D">
                    <a:lumMod val="75000"/>
                  </a:srgbClr>
                </a:solidFill>
                <a:effectLst>
                  <a:innerShdw blurRad="69850" dist="43180" dir="5400000">
                    <a:srgbClr val="000000">
                      <a:alpha val="65000"/>
                    </a:srgbClr>
                  </a:innerShdw>
                </a:effectLst>
                <a:latin typeface="Arial Black" pitchFamily="34" charset="0"/>
              </a:rPr>
              <a:t>I</a:t>
            </a:r>
            <a:r>
              <a:rPr lang="en-US" sz="3921"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solated – </a:t>
            </a:r>
            <a:r>
              <a:rPr lang="en-US" sz="3921" b="1" dirty="0">
                <a:ln w="1905"/>
                <a:solidFill>
                  <a:prstClr val="black"/>
                </a:solidFill>
                <a:effectLst>
                  <a:innerShdw blurRad="69850" dist="43180" dir="5400000">
                    <a:srgbClr val="000000">
                      <a:alpha val="65000"/>
                    </a:srgbClr>
                  </a:innerShdw>
                </a:effectLst>
                <a:latin typeface="Arial Black" pitchFamily="34" charset="0"/>
              </a:rPr>
              <a:t>No interference</a:t>
            </a:r>
          </a:p>
        </p:txBody>
      </p:sp>
      <p:sp>
        <p:nvSpPr>
          <p:cNvPr id="8" name="Rectangle 7">
            <a:extLst>
              <a:ext uri="{FF2B5EF4-FFF2-40B4-BE49-F238E27FC236}">
                <a16:creationId xmlns:a16="http://schemas.microsoft.com/office/drawing/2014/main" id="{55C5566C-BE71-4115-A522-E3751A454DE3}"/>
              </a:ext>
            </a:extLst>
          </p:cNvPr>
          <p:cNvSpPr/>
          <p:nvPr/>
        </p:nvSpPr>
        <p:spPr>
          <a:xfrm>
            <a:off x="1987386" y="4755098"/>
            <a:ext cx="8217227" cy="693970"/>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89642" tIns="44821" rIns="89642" bIns="44821">
            <a:spAutoFit/>
          </a:bodyPr>
          <a:lstStyle/>
          <a:p>
            <a:r>
              <a:rPr lang="en-US" sz="3921" b="1" dirty="0">
                <a:ln w="1905"/>
                <a:solidFill>
                  <a:srgbClr val="1F497D">
                    <a:lumMod val="75000"/>
                  </a:srgbClr>
                </a:solidFill>
                <a:effectLst>
                  <a:innerShdw blurRad="69850" dist="43180" dir="5400000">
                    <a:srgbClr val="000000">
                      <a:alpha val="65000"/>
                    </a:srgbClr>
                  </a:innerShdw>
                </a:effectLst>
                <a:latin typeface="Arial Black" pitchFamily="34" charset="0"/>
              </a:rPr>
              <a:t>D</a:t>
            </a:r>
            <a:r>
              <a:rPr lang="en-US" sz="3921"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urable – </a:t>
            </a:r>
            <a:r>
              <a:rPr lang="en-US" sz="3921" b="1" dirty="0">
                <a:ln w="1905"/>
                <a:solidFill>
                  <a:prstClr val="black"/>
                </a:solidFill>
                <a:effectLst>
                  <a:innerShdw blurRad="69850" dist="43180" dir="5400000">
                    <a:srgbClr val="000000">
                      <a:alpha val="65000"/>
                    </a:srgbClr>
                  </a:innerShdw>
                </a:effectLst>
                <a:latin typeface="Arial Black" pitchFamily="34" charset="0"/>
              </a:rPr>
              <a:t>Data is recoverable</a:t>
            </a:r>
          </a:p>
        </p:txBody>
      </p:sp>
    </p:spTree>
    <p:extLst>
      <p:ext uri="{BB962C8B-B14F-4D97-AF65-F5344CB8AC3E}">
        <p14:creationId xmlns:p14="http://schemas.microsoft.com/office/powerpoint/2010/main" val="2639720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3544" y="216812"/>
            <a:ext cx="13299106"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600" spc="0" dirty="0">
                <a:ln>
                  <a:noFill/>
                </a:ln>
                <a:solidFill>
                  <a:schemeClr val="accent4">
                    <a:lumMod val="75000"/>
                  </a:schemeClr>
                </a:solidFill>
                <a:ea typeface="+mj-ea"/>
                <a:cs typeface="Segoe UI Light"/>
              </a:rPr>
              <a:t>Logical Units of Work – Auto Commit Transactions</a:t>
            </a:r>
          </a:p>
        </p:txBody>
      </p:sp>
      <p:grpSp>
        <p:nvGrpSpPr>
          <p:cNvPr id="4" name="Group 3">
            <a:extLst>
              <a:ext uri="{FF2B5EF4-FFF2-40B4-BE49-F238E27FC236}">
                <a16:creationId xmlns:a16="http://schemas.microsoft.com/office/drawing/2014/main" id="{E7F82B31-4254-400D-82AF-5C1821D91A9D}"/>
              </a:ext>
            </a:extLst>
          </p:cNvPr>
          <p:cNvGrpSpPr/>
          <p:nvPr/>
        </p:nvGrpSpPr>
        <p:grpSpPr>
          <a:xfrm>
            <a:off x="697679" y="1455907"/>
            <a:ext cx="10556973" cy="4737070"/>
            <a:chOff x="612774" y="1132514"/>
            <a:chExt cx="10768662" cy="4832058"/>
          </a:xfrm>
        </p:grpSpPr>
        <p:pic>
          <p:nvPicPr>
            <p:cNvPr id="5" name="Graphic 4" descr="Woman">
              <a:extLst>
                <a:ext uri="{FF2B5EF4-FFF2-40B4-BE49-F238E27FC236}">
                  <a16:creationId xmlns:a16="http://schemas.microsoft.com/office/drawing/2014/main" id="{5C4CB535-EC0B-4C0C-B674-56C4563503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5891" y="1805889"/>
              <a:ext cx="1591515" cy="1591515"/>
            </a:xfrm>
            <a:prstGeom prst="rect">
              <a:avLst/>
            </a:prstGeom>
          </p:spPr>
        </p:pic>
        <p:sp>
          <p:nvSpPr>
            <p:cNvPr id="6" name="Rectangle 5">
              <a:extLst>
                <a:ext uri="{FF2B5EF4-FFF2-40B4-BE49-F238E27FC236}">
                  <a16:creationId xmlns:a16="http://schemas.microsoft.com/office/drawing/2014/main" id="{BF23E70E-CDC4-4BB1-ACE0-AAF5F33FF833}"/>
                </a:ext>
              </a:extLst>
            </p:cNvPr>
            <p:cNvSpPr/>
            <p:nvPr/>
          </p:nvSpPr>
          <p:spPr>
            <a:xfrm>
              <a:off x="9706514" y="2367320"/>
              <a:ext cx="1124113" cy="646331"/>
            </a:xfrm>
            <a:prstGeom prst="rect">
              <a:avLst/>
            </a:prstGeom>
            <a:noFill/>
          </p:spPr>
          <p:txBody>
            <a:bodyPr wrap="square" lIns="89642" tIns="44821" rIns="89642" bIns="44821">
              <a:spAutoFit/>
            </a:bodyPr>
            <a:lstStyle/>
            <a:p>
              <a:pPr algn="ctr"/>
              <a:r>
                <a:rPr lang="en-US" sz="3529" dirty="0">
                  <a:ln w="0"/>
                  <a:effectLst>
                    <a:outerShdw blurRad="38100" dist="19050" dir="2700000" algn="tl" rotWithShape="0">
                      <a:schemeClr val="dk1">
                        <a:alpha val="40000"/>
                      </a:schemeClr>
                    </a:outerShdw>
                  </a:effectLst>
                </a:rPr>
                <a:t>Jane</a:t>
              </a:r>
            </a:p>
          </p:txBody>
        </p:sp>
        <p:grpSp>
          <p:nvGrpSpPr>
            <p:cNvPr id="7" name="Group 6">
              <a:extLst>
                <a:ext uri="{FF2B5EF4-FFF2-40B4-BE49-F238E27FC236}">
                  <a16:creationId xmlns:a16="http://schemas.microsoft.com/office/drawing/2014/main" id="{0D9A1352-BDEF-49A5-8A4A-0C4671AB4B4C}"/>
                </a:ext>
              </a:extLst>
            </p:cNvPr>
            <p:cNvGrpSpPr/>
            <p:nvPr/>
          </p:nvGrpSpPr>
          <p:grpSpPr>
            <a:xfrm>
              <a:off x="1309104" y="1805889"/>
              <a:ext cx="2363504" cy="1591515"/>
              <a:chOff x="992290" y="1732574"/>
              <a:chExt cx="2363504" cy="1591515"/>
            </a:xfrm>
          </p:grpSpPr>
          <p:pic>
            <p:nvPicPr>
              <p:cNvPr id="21" name="Graphic 20" descr="Man">
                <a:extLst>
                  <a:ext uri="{FF2B5EF4-FFF2-40B4-BE49-F238E27FC236}">
                    <a16:creationId xmlns:a16="http://schemas.microsoft.com/office/drawing/2014/main" id="{28B02357-EDD7-4C4C-9A59-D403C8BE75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4279" y="1732574"/>
                <a:ext cx="1591515" cy="1591515"/>
              </a:xfrm>
              <a:prstGeom prst="rect">
                <a:avLst/>
              </a:prstGeom>
            </p:spPr>
          </p:pic>
          <p:sp>
            <p:nvSpPr>
              <p:cNvPr id="22" name="Rectangle 21">
                <a:extLst>
                  <a:ext uri="{FF2B5EF4-FFF2-40B4-BE49-F238E27FC236}">
                    <a16:creationId xmlns:a16="http://schemas.microsoft.com/office/drawing/2014/main" id="{CAB3988C-3B21-4F63-B9D7-30502194363F}"/>
                  </a:ext>
                </a:extLst>
              </p:cNvPr>
              <p:cNvSpPr/>
              <p:nvPr/>
            </p:nvSpPr>
            <p:spPr>
              <a:xfrm>
                <a:off x="992290" y="2294003"/>
                <a:ext cx="1190934" cy="646331"/>
              </a:xfrm>
              <a:prstGeom prst="rect">
                <a:avLst/>
              </a:prstGeom>
              <a:noFill/>
            </p:spPr>
            <p:txBody>
              <a:bodyPr wrap="square" lIns="89642" tIns="44821" rIns="89642" bIns="44821">
                <a:spAutoFit/>
              </a:bodyPr>
              <a:lstStyle/>
              <a:p>
                <a:pPr algn="ctr"/>
                <a:r>
                  <a:rPr lang="en-US" sz="3529" dirty="0">
                    <a:ln w="0"/>
                    <a:effectLst>
                      <a:outerShdw blurRad="38100" dist="19050" dir="2700000" algn="tl" rotWithShape="0">
                        <a:schemeClr val="dk1">
                          <a:alpha val="40000"/>
                        </a:schemeClr>
                      </a:outerShdw>
                    </a:effectLst>
                  </a:rPr>
                  <a:t>John</a:t>
                </a:r>
              </a:p>
            </p:txBody>
          </p:sp>
        </p:grpSp>
        <p:sp>
          <p:nvSpPr>
            <p:cNvPr id="8" name="Arrow: Right 7">
              <a:extLst>
                <a:ext uri="{FF2B5EF4-FFF2-40B4-BE49-F238E27FC236}">
                  <a16:creationId xmlns:a16="http://schemas.microsoft.com/office/drawing/2014/main" id="{62EFA67B-B31E-48A4-B6C8-219FD64F1919}"/>
                </a:ext>
              </a:extLst>
            </p:cNvPr>
            <p:cNvSpPr/>
            <p:nvPr/>
          </p:nvSpPr>
          <p:spPr>
            <a:xfrm>
              <a:off x="4698745" y="1935147"/>
              <a:ext cx="2596720" cy="1143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9" name="Rectangle 8">
              <a:extLst>
                <a:ext uri="{FF2B5EF4-FFF2-40B4-BE49-F238E27FC236}">
                  <a16:creationId xmlns:a16="http://schemas.microsoft.com/office/drawing/2014/main" id="{4341C796-58E7-4369-B489-2EC2119B87F8}"/>
                </a:ext>
              </a:extLst>
            </p:cNvPr>
            <p:cNvSpPr/>
            <p:nvPr/>
          </p:nvSpPr>
          <p:spPr>
            <a:xfrm>
              <a:off x="5250318" y="2183482"/>
              <a:ext cx="1425730" cy="646331"/>
            </a:xfrm>
            <a:prstGeom prst="rect">
              <a:avLst/>
            </a:prstGeom>
          </p:spPr>
          <p:txBody>
            <a:bodyPr wrap="square">
              <a:spAutoFit/>
            </a:bodyPr>
            <a:lstStyle/>
            <a:p>
              <a:r>
                <a:rPr lang="en-US" sz="3529" dirty="0">
                  <a:solidFill>
                    <a:schemeClr val="bg1"/>
                  </a:solidFill>
                </a:rPr>
                <a:t>$200</a:t>
              </a:r>
            </a:p>
          </p:txBody>
        </p:sp>
        <p:sp>
          <p:nvSpPr>
            <p:cNvPr id="10" name="Rectangle: Rounded Corners 9">
              <a:extLst>
                <a:ext uri="{FF2B5EF4-FFF2-40B4-BE49-F238E27FC236}">
                  <a16:creationId xmlns:a16="http://schemas.microsoft.com/office/drawing/2014/main" id="{0C46763C-BA93-416F-B79C-C349F5D05C50}"/>
                </a:ext>
              </a:extLst>
            </p:cNvPr>
            <p:cNvSpPr/>
            <p:nvPr/>
          </p:nvSpPr>
          <p:spPr>
            <a:xfrm>
              <a:off x="612774" y="1132514"/>
              <a:ext cx="3931877" cy="4832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1" name="Rectangle: Rounded Corners 10">
              <a:extLst>
                <a:ext uri="{FF2B5EF4-FFF2-40B4-BE49-F238E27FC236}">
                  <a16:creationId xmlns:a16="http://schemas.microsoft.com/office/drawing/2014/main" id="{27EA7CA7-06B3-4FA3-9696-36B196FAA0D9}"/>
                </a:ext>
              </a:extLst>
            </p:cNvPr>
            <p:cNvSpPr/>
            <p:nvPr/>
          </p:nvSpPr>
          <p:spPr>
            <a:xfrm>
              <a:off x="7449559" y="1132514"/>
              <a:ext cx="3931877" cy="4832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12" name="Group 11">
              <a:extLst>
                <a:ext uri="{FF2B5EF4-FFF2-40B4-BE49-F238E27FC236}">
                  <a16:creationId xmlns:a16="http://schemas.microsoft.com/office/drawing/2014/main" id="{FF1D4B3F-D6A5-4C93-9222-F97525D493D0}"/>
                </a:ext>
              </a:extLst>
            </p:cNvPr>
            <p:cNvGrpSpPr/>
            <p:nvPr/>
          </p:nvGrpSpPr>
          <p:grpSpPr>
            <a:xfrm>
              <a:off x="694605" y="3651149"/>
              <a:ext cx="3747137" cy="1837280"/>
              <a:chOff x="694605" y="3550481"/>
              <a:chExt cx="3747137" cy="1837280"/>
            </a:xfrm>
          </p:grpSpPr>
          <p:sp>
            <p:nvSpPr>
              <p:cNvPr id="18" name="Rounded Rectangle 3">
                <a:extLst>
                  <a:ext uri="{FF2B5EF4-FFF2-40B4-BE49-F238E27FC236}">
                    <a16:creationId xmlns:a16="http://schemas.microsoft.com/office/drawing/2014/main" id="{55A3E491-D463-48F9-B042-04631E0328C9}"/>
                  </a:ext>
                </a:extLst>
              </p:cNvPr>
              <p:cNvSpPr/>
              <p:nvPr/>
            </p:nvSpPr>
            <p:spPr>
              <a:xfrm>
                <a:off x="694605" y="3550481"/>
                <a:ext cx="3747137" cy="180169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a:solidFill>
                    <a:prstClr val="white"/>
                  </a:solidFill>
                  <a:latin typeface="Segoe UI"/>
                </a:endParaRPr>
              </a:p>
            </p:txBody>
          </p:sp>
          <p:pic>
            <p:nvPicPr>
              <p:cNvPr id="19" name="Picture 18">
                <a:extLst>
                  <a:ext uri="{FF2B5EF4-FFF2-40B4-BE49-F238E27FC236}">
                    <a16:creationId xmlns:a16="http://schemas.microsoft.com/office/drawing/2014/main" id="{7EA816DC-BE0D-48B1-B7AA-87FE11652739}"/>
                  </a:ext>
                </a:extLst>
              </p:cNvPr>
              <p:cNvPicPr>
                <a:picLocks noChangeAspect="1"/>
              </p:cNvPicPr>
              <p:nvPr/>
            </p:nvPicPr>
            <p:blipFill>
              <a:blip r:embed="rId6"/>
              <a:stretch>
                <a:fillRect/>
              </a:stretch>
            </p:blipFill>
            <p:spPr>
              <a:xfrm>
                <a:off x="865618" y="3696460"/>
                <a:ext cx="3409950" cy="1209675"/>
              </a:xfrm>
              <a:prstGeom prst="rect">
                <a:avLst/>
              </a:prstGeom>
            </p:spPr>
          </p:pic>
          <p:sp>
            <p:nvSpPr>
              <p:cNvPr id="20" name="Rectangle 19">
                <a:extLst>
                  <a:ext uri="{FF2B5EF4-FFF2-40B4-BE49-F238E27FC236}">
                    <a16:creationId xmlns:a16="http://schemas.microsoft.com/office/drawing/2014/main" id="{21C37780-0397-4E61-896A-8EEEB256BDB3}"/>
                  </a:ext>
                </a:extLst>
              </p:cNvPr>
              <p:cNvSpPr/>
              <p:nvPr/>
            </p:nvSpPr>
            <p:spPr>
              <a:xfrm>
                <a:off x="1422172" y="4864541"/>
                <a:ext cx="2275224" cy="523220"/>
              </a:xfrm>
              <a:prstGeom prst="rect">
                <a:avLst/>
              </a:prstGeom>
            </p:spPr>
            <p:txBody>
              <a:bodyPr wrap="square">
                <a:spAutoFit/>
              </a:bodyPr>
              <a:lstStyle/>
              <a:p>
                <a:r>
                  <a:rPr lang="en-US" sz="2745" dirty="0">
                    <a:solidFill>
                      <a:schemeClr val="bg1"/>
                    </a:solidFill>
                  </a:rPr>
                  <a:t>Transaction 1</a:t>
                </a:r>
              </a:p>
            </p:txBody>
          </p:sp>
        </p:grpSp>
        <p:grpSp>
          <p:nvGrpSpPr>
            <p:cNvPr id="14" name="Group 13">
              <a:extLst>
                <a:ext uri="{FF2B5EF4-FFF2-40B4-BE49-F238E27FC236}">
                  <a16:creationId xmlns:a16="http://schemas.microsoft.com/office/drawing/2014/main" id="{0335D6AB-0271-4E5A-AEBB-7E0DA132A07A}"/>
                </a:ext>
              </a:extLst>
            </p:cNvPr>
            <p:cNvGrpSpPr/>
            <p:nvPr/>
          </p:nvGrpSpPr>
          <p:grpSpPr>
            <a:xfrm>
              <a:off x="7527310" y="3651149"/>
              <a:ext cx="3781841" cy="1837280"/>
              <a:chOff x="7527310" y="3550481"/>
              <a:chExt cx="3781841" cy="1837280"/>
            </a:xfrm>
          </p:grpSpPr>
          <p:sp>
            <p:nvSpPr>
              <p:cNvPr id="15" name="Rounded Rectangle 3">
                <a:extLst>
                  <a:ext uri="{FF2B5EF4-FFF2-40B4-BE49-F238E27FC236}">
                    <a16:creationId xmlns:a16="http://schemas.microsoft.com/office/drawing/2014/main" id="{33F94C19-4D48-461D-A183-4B99DF75AC3D}"/>
                  </a:ext>
                </a:extLst>
              </p:cNvPr>
              <p:cNvSpPr/>
              <p:nvPr/>
            </p:nvSpPr>
            <p:spPr>
              <a:xfrm>
                <a:off x="7527310" y="3550481"/>
                <a:ext cx="3781841" cy="1801694"/>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a:solidFill>
                    <a:prstClr val="white"/>
                  </a:solidFill>
                  <a:latin typeface="Segoe UI"/>
                </a:endParaRPr>
              </a:p>
            </p:txBody>
          </p:sp>
          <p:pic>
            <p:nvPicPr>
              <p:cNvPr id="16" name="Picture 15">
                <a:extLst>
                  <a:ext uri="{FF2B5EF4-FFF2-40B4-BE49-F238E27FC236}">
                    <a16:creationId xmlns:a16="http://schemas.microsoft.com/office/drawing/2014/main" id="{16842C09-B275-4EC4-AFE3-51B21DF580F4}"/>
                  </a:ext>
                </a:extLst>
              </p:cNvPr>
              <p:cNvPicPr>
                <a:picLocks noChangeAspect="1"/>
              </p:cNvPicPr>
              <p:nvPr/>
            </p:nvPicPr>
            <p:blipFill>
              <a:blip r:embed="rId7"/>
              <a:stretch>
                <a:fillRect/>
              </a:stretch>
            </p:blipFill>
            <p:spPr>
              <a:xfrm>
                <a:off x="7699908" y="3719269"/>
                <a:ext cx="3441531" cy="1162050"/>
              </a:xfrm>
              <a:prstGeom prst="rect">
                <a:avLst/>
              </a:prstGeom>
            </p:spPr>
          </p:pic>
          <p:sp>
            <p:nvSpPr>
              <p:cNvPr id="17" name="Rectangle 16">
                <a:extLst>
                  <a:ext uri="{FF2B5EF4-FFF2-40B4-BE49-F238E27FC236}">
                    <a16:creationId xmlns:a16="http://schemas.microsoft.com/office/drawing/2014/main" id="{242583BC-91A0-4058-B9F7-ECC5E86515C5}"/>
                  </a:ext>
                </a:extLst>
              </p:cNvPr>
              <p:cNvSpPr/>
              <p:nvPr/>
            </p:nvSpPr>
            <p:spPr>
              <a:xfrm>
                <a:off x="8277885" y="4864541"/>
                <a:ext cx="2275224" cy="523220"/>
              </a:xfrm>
              <a:prstGeom prst="rect">
                <a:avLst/>
              </a:prstGeom>
            </p:spPr>
            <p:txBody>
              <a:bodyPr wrap="square">
                <a:spAutoFit/>
              </a:bodyPr>
              <a:lstStyle/>
              <a:p>
                <a:r>
                  <a:rPr lang="en-US" sz="2745" dirty="0">
                    <a:solidFill>
                      <a:schemeClr val="bg1"/>
                    </a:solidFill>
                  </a:rPr>
                  <a:t>Transaction 2</a:t>
                </a:r>
              </a:p>
            </p:txBody>
          </p:sp>
        </p:grpSp>
      </p:grpSp>
    </p:spTree>
    <p:extLst>
      <p:ext uri="{BB962C8B-B14F-4D97-AF65-F5344CB8AC3E}">
        <p14:creationId xmlns:p14="http://schemas.microsoft.com/office/powerpoint/2010/main" val="3946588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600" spc="0" dirty="0">
                <a:ln>
                  <a:noFill/>
                </a:ln>
                <a:solidFill>
                  <a:schemeClr val="accent4">
                    <a:lumMod val="75000"/>
                  </a:schemeClr>
                </a:solidFill>
                <a:ea typeface="+mj-ea"/>
                <a:cs typeface="Segoe UI Light"/>
              </a:rPr>
              <a:t>Logical Unit of Work – Explicit Transactions</a:t>
            </a:r>
          </a:p>
        </p:txBody>
      </p:sp>
      <p:grpSp>
        <p:nvGrpSpPr>
          <p:cNvPr id="4" name="Group 3">
            <a:extLst>
              <a:ext uri="{FF2B5EF4-FFF2-40B4-BE49-F238E27FC236}">
                <a16:creationId xmlns:a16="http://schemas.microsoft.com/office/drawing/2014/main" id="{EBCDBB50-1B10-4986-ABB1-DE7EA5D5E554}"/>
              </a:ext>
            </a:extLst>
          </p:cNvPr>
          <p:cNvGrpSpPr/>
          <p:nvPr/>
        </p:nvGrpSpPr>
        <p:grpSpPr>
          <a:xfrm>
            <a:off x="680043" y="1304629"/>
            <a:ext cx="10592246" cy="5112454"/>
            <a:chOff x="612774" y="1132514"/>
            <a:chExt cx="10804643" cy="5214969"/>
          </a:xfrm>
        </p:grpSpPr>
        <p:pic>
          <p:nvPicPr>
            <p:cNvPr id="5" name="Graphic 4" descr="Woman">
              <a:extLst>
                <a:ext uri="{FF2B5EF4-FFF2-40B4-BE49-F238E27FC236}">
                  <a16:creationId xmlns:a16="http://schemas.microsoft.com/office/drawing/2014/main" id="{173F0D63-06B1-408F-9DB7-170DF70C0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8314" y="2588578"/>
              <a:ext cx="1591515" cy="1591515"/>
            </a:xfrm>
            <a:prstGeom prst="rect">
              <a:avLst/>
            </a:prstGeom>
          </p:spPr>
        </p:pic>
        <p:sp>
          <p:nvSpPr>
            <p:cNvPr id="6" name="Rectangle 5">
              <a:extLst>
                <a:ext uri="{FF2B5EF4-FFF2-40B4-BE49-F238E27FC236}">
                  <a16:creationId xmlns:a16="http://schemas.microsoft.com/office/drawing/2014/main" id="{A9D62FCD-0CBF-4003-AEB1-B7F374718172}"/>
                </a:ext>
              </a:extLst>
            </p:cNvPr>
            <p:cNvSpPr/>
            <p:nvPr/>
          </p:nvSpPr>
          <p:spPr>
            <a:xfrm>
              <a:off x="9628937" y="3150009"/>
              <a:ext cx="1124113" cy="646331"/>
            </a:xfrm>
            <a:prstGeom prst="rect">
              <a:avLst/>
            </a:prstGeom>
            <a:noFill/>
          </p:spPr>
          <p:txBody>
            <a:bodyPr wrap="square" lIns="89642" tIns="44821" rIns="89642" bIns="44821">
              <a:spAutoFit/>
            </a:bodyPr>
            <a:lstStyle/>
            <a:p>
              <a:pPr algn="ctr"/>
              <a:r>
                <a:rPr lang="en-US" sz="3529" dirty="0">
                  <a:ln w="0"/>
                  <a:effectLst>
                    <a:outerShdw blurRad="38100" dist="19050" dir="2700000" algn="tl" rotWithShape="0">
                      <a:schemeClr val="dk1">
                        <a:alpha val="40000"/>
                      </a:schemeClr>
                    </a:outerShdw>
                  </a:effectLst>
                </a:rPr>
                <a:t>Jane</a:t>
              </a:r>
            </a:p>
          </p:txBody>
        </p:sp>
        <p:grpSp>
          <p:nvGrpSpPr>
            <p:cNvPr id="7" name="Group 6">
              <a:extLst>
                <a:ext uri="{FF2B5EF4-FFF2-40B4-BE49-F238E27FC236}">
                  <a16:creationId xmlns:a16="http://schemas.microsoft.com/office/drawing/2014/main" id="{B8A006BF-1FD0-4043-BC1E-0053E93AC462}"/>
                </a:ext>
              </a:extLst>
            </p:cNvPr>
            <p:cNvGrpSpPr/>
            <p:nvPr/>
          </p:nvGrpSpPr>
          <p:grpSpPr>
            <a:xfrm>
              <a:off x="1275882" y="2588578"/>
              <a:ext cx="2363504" cy="1591515"/>
              <a:chOff x="992290" y="1732574"/>
              <a:chExt cx="2363504" cy="1591515"/>
            </a:xfrm>
          </p:grpSpPr>
          <p:pic>
            <p:nvPicPr>
              <p:cNvPr id="17" name="Graphic 16" descr="Man">
                <a:extLst>
                  <a:ext uri="{FF2B5EF4-FFF2-40B4-BE49-F238E27FC236}">
                    <a16:creationId xmlns:a16="http://schemas.microsoft.com/office/drawing/2014/main" id="{5C99A4CF-30D4-48C8-9CA6-178F375885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4279" y="1732574"/>
                <a:ext cx="1591515" cy="1591515"/>
              </a:xfrm>
              <a:prstGeom prst="rect">
                <a:avLst/>
              </a:prstGeom>
            </p:spPr>
          </p:pic>
          <p:sp>
            <p:nvSpPr>
              <p:cNvPr id="18" name="Rectangle 17">
                <a:extLst>
                  <a:ext uri="{FF2B5EF4-FFF2-40B4-BE49-F238E27FC236}">
                    <a16:creationId xmlns:a16="http://schemas.microsoft.com/office/drawing/2014/main" id="{D008EF13-474B-4691-8DCF-88C92F4E38B2}"/>
                  </a:ext>
                </a:extLst>
              </p:cNvPr>
              <p:cNvSpPr/>
              <p:nvPr/>
            </p:nvSpPr>
            <p:spPr>
              <a:xfrm>
                <a:off x="992290" y="2294003"/>
                <a:ext cx="1190934" cy="646331"/>
              </a:xfrm>
              <a:prstGeom prst="rect">
                <a:avLst/>
              </a:prstGeom>
              <a:noFill/>
            </p:spPr>
            <p:txBody>
              <a:bodyPr wrap="square" lIns="89642" tIns="44821" rIns="89642" bIns="44821">
                <a:spAutoFit/>
              </a:bodyPr>
              <a:lstStyle/>
              <a:p>
                <a:pPr algn="ctr"/>
                <a:r>
                  <a:rPr lang="en-US" sz="3529" dirty="0">
                    <a:ln w="0"/>
                    <a:effectLst>
                      <a:outerShdw blurRad="38100" dist="19050" dir="2700000" algn="tl" rotWithShape="0">
                        <a:schemeClr val="dk1">
                          <a:alpha val="40000"/>
                        </a:schemeClr>
                      </a:outerShdw>
                    </a:effectLst>
                  </a:rPr>
                  <a:t>John</a:t>
                </a:r>
              </a:p>
            </p:txBody>
          </p:sp>
        </p:grpSp>
        <p:sp>
          <p:nvSpPr>
            <p:cNvPr id="8" name="Rectangle: Rounded Corners 7">
              <a:extLst>
                <a:ext uri="{FF2B5EF4-FFF2-40B4-BE49-F238E27FC236}">
                  <a16:creationId xmlns:a16="http://schemas.microsoft.com/office/drawing/2014/main" id="{C59E675F-2799-4882-8B4F-D3E5A0E8DB36}"/>
                </a:ext>
              </a:extLst>
            </p:cNvPr>
            <p:cNvSpPr/>
            <p:nvPr/>
          </p:nvSpPr>
          <p:spPr>
            <a:xfrm>
              <a:off x="612774" y="1132514"/>
              <a:ext cx="10804643" cy="4639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10" name="Group 9">
              <a:extLst>
                <a:ext uri="{FF2B5EF4-FFF2-40B4-BE49-F238E27FC236}">
                  <a16:creationId xmlns:a16="http://schemas.microsoft.com/office/drawing/2014/main" id="{AB830CE1-6CD6-473B-8EB1-4201D9AF7A68}"/>
                </a:ext>
              </a:extLst>
            </p:cNvPr>
            <p:cNvGrpSpPr/>
            <p:nvPr/>
          </p:nvGrpSpPr>
          <p:grpSpPr>
            <a:xfrm>
              <a:off x="3808403" y="1809203"/>
              <a:ext cx="4068131" cy="3146945"/>
              <a:chOff x="3747440" y="1809203"/>
              <a:chExt cx="4068131" cy="3146945"/>
            </a:xfrm>
          </p:grpSpPr>
          <p:sp>
            <p:nvSpPr>
              <p:cNvPr id="15" name="Rounded Rectangle 3">
                <a:extLst>
                  <a:ext uri="{FF2B5EF4-FFF2-40B4-BE49-F238E27FC236}">
                    <a16:creationId xmlns:a16="http://schemas.microsoft.com/office/drawing/2014/main" id="{0DBA7995-A120-4CCA-9AD7-9CC5C879BC6D}"/>
                  </a:ext>
                </a:extLst>
              </p:cNvPr>
              <p:cNvSpPr/>
              <p:nvPr/>
            </p:nvSpPr>
            <p:spPr>
              <a:xfrm>
                <a:off x="3747440" y="1809203"/>
                <a:ext cx="4068131" cy="314694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a:solidFill>
                    <a:prstClr val="white"/>
                  </a:solidFill>
                  <a:latin typeface="Segoe UI"/>
                </a:endParaRPr>
              </a:p>
            </p:txBody>
          </p:sp>
          <p:pic>
            <p:nvPicPr>
              <p:cNvPr id="16" name="Picture 15">
                <a:extLst>
                  <a:ext uri="{FF2B5EF4-FFF2-40B4-BE49-F238E27FC236}">
                    <a16:creationId xmlns:a16="http://schemas.microsoft.com/office/drawing/2014/main" id="{11D84386-CC5E-427B-9630-C5489D125591}"/>
                  </a:ext>
                </a:extLst>
              </p:cNvPr>
              <p:cNvPicPr>
                <a:picLocks noChangeAspect="1"/>
              </p:cNvPicPr>
              <p:nvPr/>
            </p:nvPicPr>
            <p:blipFill>
              <a:blip r:embed="rId6"/>
              <a:stretch>
                <a:fillRect/>
              </a:stretch>
            </p:blipFill>
            <p:spPr>
              <a:xfrm>
                <a:off x="4172129" y="2148606"/>
                <a:ext cx="3282408" cy="2474479"/>
              </a:xfrm>
              <a:prstGeom prst="rect">
                <a:avLst/>
              </a:prstGeom>
            </p:spPr>
          </p:pic>
        </p:grpSp>
        <p:grpSp>
          <p:nvGrpSpPr>
            <p:cNvPr id="11" name="Group 10">
              <a:extLst>
                <a:ext uri="{FF2B5EF4-FFF2-40B4-BE49-F238E27FC236}">
                  <a16:creationId xmlns:a16="http://schemas.microsoft.com/office/drawing/2014/main" id="{0ADED79B-DCEF-499B-ABD9-7460196AD01E}"/>
                </a:ext>
              </a:extLst>
            </p:cNvPr>
            <p:cNvGrpSpPr/>
            <p:nvPr/>
          </p:nvGrpSpPr>
          <p:grpSpPr>
            <a:xfrm>
              <a:off x="4716735" y="5204483"/>
              <a:ext cx="2596720" cy="1143000"/>
              <a:chOff x="4797640" y="1224320"/>
              <a:chExt cx="2596720" cy="1143000"/>
            </a:xfrm>
          </p:grpSpPr>
          <p:sp>
            <p:nvSpPr>
              <p:cNvPr id="12" name="Arrow: Right 11">
                <a:extLst>
                  <a:ext uri="{FF2B5EF4-FFF2-40B4-BE49-F238E27FC236}">
                    <a16:creationId xmlns:a16="http://schemas.microsoft.com/office/drawing/2014/main" id="{035D0701-D39C-4F75-809E-08B5D536D6F4}"/>
                  </a:ext>
                </a:extLst>
              </p:cNvPr>
              <p:cNvSpPr/>
              <p:nvPr/>
            </p:nvSpPr>
            <p:spPr>
              <a:xfrm>
                <a:off x="4797640" y="1224320"/>
                <a:ext cx="2596720" cy="1143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4" name="Rectangle 13">
                <a:extLst>
                  <a:ext uri="{FF2B5EF4-FFF2-40B4-BE49-F238E27FC236}">
                    <a16:creationId xmlns:a16="http://schemas.microsoft.com/office/drawing/2014/main" id="{87B660C6-59F2-4176-9E84-398D8297BEC5}"/>
                  </a:ext>
                </a:extLst>
              </p:cNvPr>
              <p:cNvSpPr/>
              <p:nvPr/>
            </p:nvSpPr>
            <p:spPr>
              <a:xfrm>
                <a:off x="5349213" y="1472655"/>
                <a:ext cx="1425730" cy="646331"/>
              </a:xfrm>
              <a:prstGeom prst="rect">
                <a:avLst/>
              </a:prstGeom>
            </p:spPr>
            <p:txBody>
              <a:bodyPr wrap="square">
                <a:spAutoFit/>
              </a:bodyPr>
              <a:lstStyle/>
              <a:p>
                <a:r>
                  <a:rPr lang="en-US" sz="3529" dirty="0">
                    <a:solidFill>
                      <a:schemeClr val="bg1"/>
                    </a:solidFill>
                  </a:rPr>
                  <a:t>$200</a:t>
                </a:r>
              </a:p>
            </p:txBody>
          </p:sp>
        </p:grpSp>
      </p:grpSp>
    </p:spTree>
    <p:extLst>
      <p:ext uri="{BB962C8B-B14F-4D97-AF65-F5344CB8AC3E}">
        <p14:creationId xmlns:p14="http://schemas.microsoft.com/office/powerpoint/2010/main" val="2775936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Disk I/O (Write-Ahead Logging)</a:t>
            </a:r>
          </a:p>
        </p:txBody>
      </p:sp>
      <p:sp>
        <p:nvSpPr>
          <p:cNvPr id="42" name="TextBox 41">
            <a:extLst>
              <a:ext uri="{FF2B5EF4-FFF2-40B4-BE49-F238E27FC236}">
                <a16:creationId xmlns:a16="http://schemas.microsoft.com/office/drawing/2014/main" id="{58EDF11B-70B2-4486-9590-B12FF615814E}"/>
              </a:ext>
            </a:extLst>
          </p:cNvPr>
          <p:cNvSpPr txBox="1"/>
          <p:nvPr/>
        </p:nvSpPr>
        <p:spPr>
          <a:xfrm>
            <a:off x="633386" y="4286833"/>
            <a:ext cx="2996584" cy="657359"/>
          </a:xfrm>
          <a:prstGeom prst="rect">
            <a:avLst/>
          </a:prstGeom>
          <a:noFill/>
        </p:spPr>
        <p:txBody>
          <a:bodyPr wrap="squar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rPr>
              <a:t>2. Modification is </a:t>
            </a:r>
            <a:r>
              <a:rPr lang="en-US" sz="1836" kern="0" dirty="0">
                <a:solidFill>
                  <a:prstClr val="black"/>
                </a:solidFill>
              </a:rPr>
              <a:t>recorded</a:t>
            </a:r>
            <a:r>
              <a:rPr kumimoji="0" lang="en-US" sz="1836" b="0" i="0" u="none" strike="noStrike" kern="0" cap="none" spc="0" normalizeH="0" baseline="0" noProof="0" dirty="0">
                <a:ln>
                  <a:noFill/>
                </a:ln>
                <a:solidFill>
                  <a:prstClr val="black"/>
                </a:solidFill>
                <a:effectLst/>
                <a:uLnTx/>
                <a:uFillTx/>
              </a:rPr>
              <a:t> in the log</a:t>
            </a:r>
            <a:r>
              <a:rPr lang="en-US" sz="1836" kern="0" dirty="0">
                <a:solidFill>
                  <a:prstClr val="black"/>
                </a:solidFill>
              </a:rPr>
              <a:t> cache.</a:t>
            </a:r>
            <a:endParaRPr kumimoji="0" lang="en-US" sz="1836" b="0" i="0" u="none" strike="noStrike" kern="0" cap="none" spc="0" normalizeH="0" baseline="0" noProof="0" dirty="0">
              <a:ln>
                <a:noFill/>
              </a:ln>
              <a:solidFill>
                <a:prstClr val="black"/>
              </a:solidFill>
              <a:effectLst/>
              <a:uLnTx/>
              <a:uFillTx/>
            </a:endParaRPr>
          </a:p>
        </p:txBody>
      </p:sp>
      <p:sp>
        <p:nvSpPr>
          <p:cNvPr id="43" name="TextBox 42">
            <a:extLst>
              <a:ext uri="{FF2B5EF4-FFF2-40B4-BE49-F238E27FC236}">
                <a16:creationId xmlns:a16="http://schemas.microsoft.com/office/drawing/2014/main" id="{C73F1613-991E-4D24-B83E-D8CBE83F64D7}"/>
              </a:ext>
            </a:extLst>
          </p:cNvPr>
          <p:cNvSpPr txBox="1"/>
          <p:nvPr/>
        </p:nvSpPr>
        <p:spPr>
          <a:xfrm>
            <a:off x="9148237" y="4759546"/>
            <a:ext cx="3043763" cy="958583"/>
          </a:xfrm>
          <a:prstGeom prst="rect">
            <a:avLst/>
          </a:prstGeom>
          <a:noFill/>
        </p:spPr>
        <p:txBody>
          <a:bodyPr wrap="squar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rPr>
              <a:t>5. At checkpoint, dirty data pages are written to the database file.</a:t>
            </a:r>
          </a:p>
        </p:txBody>
      </p:sp>
      <p:sp>
        <p:nvSpPr>
          <p:cNvPr id="44" name="Rounded Rectangle 8">
            <a:extLst>
              <a:ext uri="{FF2B5EF4-FFF2-40B4-BE49-F238E27FC236}">
                <a16:creationId xmlns:a16="http://schemas.microsoft.com/office/drawing/2014/main" id="{8D11A120-5C09-489D-9D90-7BDAB6DFE3A9}"/>
              </a:ext>
            </a:extLst>
          </p:cNvPr>
          <p:cNvSpPr/>
          <p:nvPr/>
        </p:nvSpPr>
        <p:spPr>
          <a:xfrm>
            <a:off x="360803" y="1424672"/>
            <a:ext cx="5049748" cy="1443289"/>
          </a:xfrm>
          <a:prstGeom prst="roundRect">
            <a:avLst/>
          </a:prstGeom>
          <a:solidFill>
            <a:sysClr val="window" lastClr="FFFFFF"/>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45" name="TextBox 44">
            <a:extLst>
              <a:ext uri="{FF2B5EF4-FFF2-40B4-BE49-F238E27FC236}">
                <a16:creationId xmlns:a16="http://schemas.microsoft.com/office/drawing/2014/main" id="{80DE7D8D-DB3B-48F8-B54B-10FD4E40E31C}"/>
              </a:ext>
            </a:extLst>
          </p:cNvPr>
          <p:cNvSpPr txBox="1"/>
          <p:nvPr/>
        </p:nvSpPr>
        <p:spPr>
          <a:xfrm>
            <a:off x="633386" y="3188742"/>
            <a:ext cx="3206409" cy="670445"/>
          </a:xfrm>
          <a:prstGeom prst="rect">
            <a:avLst/>
          </a:prstGeom>
          <a:noFill/>
        </p:spPr>
        <p:txBody>
          <a:bodyPr wrap="squar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rPr>
              <a:t>1. Data modification is sent to buffer cache in memory.</a:t>
            </a:r>
          </a:p>
        </p:txBody>
      </p:sp>
      <p:sp>
        <p:nvSpPr>
          <p:cNvPr id="46" name="TextBox 45">
            <a:extLst>
              <a:ext uri="{FF2B5EF4-FFF2-40B4-BE49-F238E27FC236}">
                <a16:creationId xmlns:a16="http://schemas.microsoft.com/office/drawing/2014/main" id="{89494341-EBD5-4627-9F76-12CF240D07E3}"/>
              </a:ext>
            </a:extLst>
          </p:cNvPr>
          <p:cNvSpPr txBox="1"/>
          <p:nvPr/>
        </p:nvSpPr>
        <p:spPr>
          <a:xfrm>
            <a:off x="640769" y="5370467"/>
            <a:ext cx="3206409" cy="958583"/>
          </a:xfrm>
          <a:prstGeom prst="rect">
            <a:avLst/>
          </a:prstGeom>
          <a:noFill/>
        </p:spPr>
        <p:txBody>
          <a:bodyPr wrap="squar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rPr>
              <a:t>3. Data pages are located or read into the buffer cache and then modified.</a:t>
            </a:r>
          </a:p>
        </p:txBody>
      </p:sp>
      <p:sp>
        <p:nvSpPr>
          <p:cNvPr id="47" name="TextBox 46">
            <a:extLst>
              <a:ext uri="{FF2B5EF4-FFF2-40B4-BE49-F238E27FC236}">
                <a16:creationId xmlns:a16="http://schemas.microsoft.com/office/drawing/2014/main" id="{151FF534-AE55-4F20-B962-77543B80AF1A}"/>
              </a:ext>
            </a:extLst>
          </p:cNvPr>
          <p:cNvSpPr txBox="1"/>
          <p:nvPr/>
        </p:nvSpPr>
        <p:spPr>
          <a:xfrm>
            <a:off x="7213252" y="3248433"/>
            <a:ext cx="3396933" cy="657359"/>
          </a:xfrm>
          <a:prstGeom prst="rect">
            <a:avLst/>
          </a:prstGeom>
          <a:noFill/>
        </p:spPr>
        <p:txBody>
          <a:bodyPr wrap="squar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rPr>
              <a:t>4. Log cache record is flushed to the transaction log</a:t>
            </a:r>
          </a:p>
        </p:txBody>
      </p:sp>
      <p:cxnSp>
        <p:nvCxnSpPr>
          <p:cNvPr id="48" name="Straight Arrow Connector 47">
            <a:extLst>
              <a:ext uri="{FF2B5EF4-FFF2-40B4-BE49-F238E27FC236}">
                <a16:creationId xmlns:a16="http://schemas.microsoft.com/office/drawing/2014/main" id="{757CF6FC-0E23-44EF-9775-EFF18617BAC5}"/>
              </a:ext>
            </a:extLst>
          </p:cNvPr>
          <p:cNvCxnSpPr/>
          <p:nvPr/>
        </p:nvCxnSpPr>
        <p:spPr>
          <a:xfrm>
            <a:off x="4254046" y="2967852"/>
            <a:ext cx="0" cy="1098729"/>
          </a:xfrm>
          <a:prstGeom prst="straightConnector1">
            <a:avLst/>
          </a:prstGeom>
          <a:noFill/>
          <a:ln w="57150" cap="flat" cmpd="sng" algn="ctr">
            <a:solidFill>
              <a:srgbClr val="EF3B24"/>
            </a:solidFill>
            <a:prstDash val="solid"/>
            <a:tailEnd type="triangle"/>
          </a:ln>
          <a:effectLst/>
        </p:spPr>
      </p:cxnSp>
      <p:cxnSp>
        <p:nvCxnSpPr>
          <p:cNvPr id="49" name="Straight Arrow Connector 48">
            <a:extLst>
              <a:ext uri="{FF2B5EF4-FFF2-40B4-BE49-F238E27FC236}">
                <a16:creationId xmlns:a16="http://schemas.microsoft.com/office/drawing/2014/main" id="{FF810BAB-96B9-4191-94A6-911153B3D3D3}"/>
              </a:ext>
            </a:extLst>
          </p:cNvPr>
          <p:cNvCxnSpPr>
            <a:cxnSpLocks/>
          </p:cNvCxnSpPr>
          <p:nvPr/>
        </p:nvCxnSpPr>
        <p:spPr>
          <a:xfrm>
            <a:off x="5893514" y="5405986"/>
            <a:ext cx="1542963" cy="3831"/>
          </a:xfrm>
          <a:prstGeom prst="straightConnector1">
            <a:avLst/>
          </a:prstGeom>
          <a:noFill/>
          <a:ln w="57150" cap="flat" cmpd="sng" algn="ctr">
            <a:solidFill>
              <a:srgbClr val="EF3B24"/>
            </a:solidFill>
            <a:prstDash val="solid"/>
            <a:tailEnd type="triangle"/>
          </a:ln>
          <a:effectLst/>
        </p:spPr>
      </p:cxnSp>
      <p:cxnSp>
        <p:nvCxnSpPr>
          <p:cNvPr id="50" name="Straight Arrow Connector 49">
            <a:extLst>
              <a:ext uri="{FF2B5EF4-FFF2-40B4-BE49-F238E27FC236}">
                <a16:creationId xmlns:a16="http://schemas.microsoft.com/office/drawing/2014/main" id="{041387EF-DB9D-451C-8EFB-74F9BDBB7D2A}"/>
              </a:ext>
            </a:extLst>
          </p:cNvPr>
          <p:cNvCxnSpPr>
            <a:cxnSpLocks/>
          </p:cNvCxnSpPr>
          <p:nvPr/>
        </p:nvCxnSpPr>
        <p:spPr>
          <a:xfrm flipH="1">
            <a:off x="5893515" y="4825078"/>
            <a:ext cx="1449094" cy="0"/>
          </a:xfrm>
          <a:prstGeom prst="straightConnector1">
            <a:avLst/>
          </a:prstGeom>
          <a:noFill/>
          <a:ln w="57150" cap="flat" cmpd="sng" algn="ctr">
            <a:solidFill>
              <a:srgbClr val="EF3B24"/>
            </a:solidFill>
            <a:prstDash val="solid"/>
            <a:tailEnd type="triangle"/>
          </a:ln>
          <a:effectLst/>
        </p:spPr>
      </p:cxnSp>
      <p:cxnSp>
        <p:nvCxnSpPr>
          <p:cNvPr id="51" name="Straight Arrow Connector 50">
            <a:extLst>
              <a:ext uri="{FF2B5EF4-FFF2-40B4-BE49-F238E27FC236}">
                <a16:creationId xmlns:a16="http://schemas.microsoft.com/office/drawing/2014/main" id="{BF9E7A5F-14E3-4D2D-9F7F-E714EB7AEAE4}"/>
              </a:ext>
            </a:extLst>
          </p:cNvPr>
          <p:cNvCxnSpPr>
            <a:cxnSpLocks/>
          </p:cNvCxnSpPr>
          <p:nvPr/>
        </p:nvCxnSpPr>
        <p:spPr>
          <a:xfrm flipV="1">
            <a:off x="5706218" y="2968398"/>
            <a:ext cx="1259763" cy="1182727"/>
          </a:xfrm>
          <a:prstGeom prst="straightConnector1">
            <a:avLst/>
          </a:prstGeom>
          <a:noFill/>
          <a:ln w="57150" cap="flat" cmpd="sng" algn="ctr">
            <a:solidFill>
              <a:srgbClr val="EF3B24"/>
            </a:solidFill>
            <a:prstDash val="solid"/>
            <a:tailEnd type="triangle"/>
          </a:ln>
          <a:effectLst/>
        </p:spPr>
      </p:cxnSp>
      <p:sp>
        <p:nvSpPr>
          <p:cNvPr id="52" name="Rectangle 51">
            <a:extLst>
              <a:ext uri="{FF2B5EF4-FFF2-40B4-BE49-F238E27FC236}">
                <a16:creationId xmlns:a16="http://schemas.microsoft.com/office/drawing/2014/main" id="{DA4476B5-562C-457F-B7C9-D598005C6461}"/>
              </a:ext>
            </a:extLst>
          </p:cNvPr>
          <p:cNvSpPr/>
          <p:nvPr/>
        </p:nvSpPr>
        <p:spPr>
          <a:xfrm>
            <a:off x="4293516" y="3281788"/>
            <a:ext cx="361643" cy="478376"/>
          </a:xfrm>
          <a:prstGeom prst="rect">
            <a:avLst/>
          </a:prstGeom>
          <a:noFill/>
        </p:spPr>
        <p:txBody>
          <a:bodyPr wrap="none" lIns="93260" tIns="46630" rIns="93260" bIns="4663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rPr>
              <a:t>1</a:t>
            </a:r>
          </a:p>
        </p:txBody>
      </p:sp>
      <p:sp>
        <p:nvSpPr>
          <p:cNvPr id="53" name="Rectangle 52">
            <a:extLst>
              <a:ext uri="{FF2B5EF4-FFF2-40B4-BE49-F238E27FC236}">
                <a16:creationId xmlns:a16="http://schemas.microsoft.com/office/drawing/2014/main" id="{CA08C041-55D8-448B-9A77-8E8819947002}"/>
              </a:ext>
            </a:extLst>
          </p:cNvPr>
          <p:cNvSpPr/>
          <p:nvPr/>
        </p:nvSpPr>
        <p:spPr>
          <a:xfrm>
            <a:off x="6485866" y="4359380"/>
            <a:ext cx="358260" cy="470877"/>
          </a:xfrm>
          <a:prstGeom prst="rect">
            <a:avLst/>
          </a:prstGeom>
          <a:noFill/>
        </p:spPr>
        <p:txBody>
          <a:bodyPr wrap="none" lIns="93260" tIns="46630" rIns="93260" bIns="4663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rPr>
              <a:t>3</a:t>
            </a:r>
          </a:p>
        </p:txBody>
      </p:sp>
      <p:sp>
        <p:nvSpPr>
          <p:cNvPr id="54" name="Rectangle 53">
            <a:extLst>
              <a:ext uri="{FF2B5EF4-FFF2-40B4-BE49-F238E27FC236}">
                <a16:creationId xmlns:a16="http://schemas.microsoft.com/office/drawing/2014/main" id="{D4D403BD-9984-4002-A43A-FAC9B99F4871}"/>
              </a:ext>
            </a:extLst>
          </p:cNvPr>
          <p:cNvSpPr/>
          <p:nvPr/>
        </p:nvSpPr>
        <p:spPr>
          <a:xfrm>
            <a:off x="5081282" y="3258242"/>
            <a:ext cx="358260" cy="470877"/>
          </a:xfrm>
          <a:prstGeom prst="rect">
            <a:avLst/>
          </a:prstGeom>
          <a:noFill/>
        </p:spPr>
        <p:txBody>
          <a:bodyPr wrap="none" lIns="93260" tIns="46630" rIns="93260" bIns="4663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rPr>
              <a:t>2</a:t>
            </a:r>
          </a:p>
        </p:txBody>
      </p:sp>
      <p:sp>
        <p:nvSpPr>
          <p:cNvPr id="55" name="Rectangle 54">
            <a:extLst>
              <a:ext uri="{FF2B5EF4-FFF2-40B4-BE49-F238E27FC236}">
                <a16:creationId xmlns:a16="http://schemas.microsoft.com/office/drawing/2014/main" id="{C0847374-A542-41DD-9FE7-689A197F5D07}"/>
              </a:ext>
            </a:extLst>
          </p:cNvPr>
          <p:cNvSpPr/>
          <p:nvPr/>
        </p:nvSpPr>
        <p:spPr>
          <a:xfrm>
            <a:off x="6084129" y="3012644"/>
            <a:ext cx="361643" cy="478376"/>
          </a:xfrm>
          <a:prstGeom prst="rect">
            <a:avLst/>
          </a:prstGeom>
          <a:noFill/>
        </p:spPr>
        <p:txBody>
          <a:bodyPr wrap="none" lIns="93260" tIns="46630" rIns="93260" bIns="4663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rPr>
              <a:t>4</a:t>
            </a:r>
          </a:p>
        </p:txBody>
      </p:sp>
      <p:sp>
        <p:nvSpPr>
          <p:cNvPr id="56" name="Rectangle 55">
            <a:extLst>
              <a:ext uri="{FF2B5EF4-FFF2-40B4-BE49-F238E27FC236}">
                <a16:creationId xmlns:a16="http://schemas.microsoft.com/office/drawing/2014/main" id="{7EBE9456-B0AC-4E32-ACAA-D59285BCF54E}"/>
              </a:ext>
            </a:extLst>
          </p:cNvPr>
          <p:cNvSpPr/>
          <p:nvPr/>
        </p:nvSpPr>
        <p:spPr>
          <a:xfrm>
            <a:off x="6440115" y="5514713"/>
            <a:ext cx="361643" cy="478376"/>
          </a:xfrm>
          <a:prstGeom prst="rect">
            <a:avLst/>
          </a:prstGeom>
          <a:noFill/>
        </p:spPr>
        <p:txBody>
          <a:bodyPr wrap="none" lIns="93260" tIns="46630" rIns="93260" bIns="4663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rPr>
              <a:t>5</a:t>
            </a:r>
          </a:p>
        </p:txBody>
      </p:sp>
      <p:pic>
        <p:nvPicPr>
          <p:cNvPr id="57" name="Picture 56">
            <a:extLst>
              <a:ext uri="{FF2B5EF4-FFF2-40B4-BE49-F238E27FC236}">
                <a16:creationId xmlns:a16="http://schemas.microsoft.com/office/drawing/2014/main" id="{43AC5A54-EBE6-40B8-A612-386A988C136A}"/>
              </a:ext>
            </a:extLst>
          </p:cNvPr>
          <p:cNvPicPr>
            <a:picLocks noChangeAspect="1"/>
          </p:cNvPicPr>
          <p:nvPr/>
        </p:nvPicPr>
        <p:blipFill>
          <a:blip r:embed="rId3"/>
          <a:stretch>
            <a:fillRect/>
          </a:stretch>
        </p:blipFill>
        <p:spPr>
          <a:xfrm>
            <a:off x="760902" y="1536703"/>
            <a:ext cx="4240249" cy="1233756"/>
          </a:xfrm>
          <a:prstGeom prst="rect">
            <a:avLst/>
          </a:prstGeom>
        </p:spPr>
      </p:pic>
      <p:grpSp>
        <p:nvGrpSpPr>
          <p:cNvPr id="58" name="Group 57">
            <a:extLst>
              <a:ext uri="{FF2B5EF4-FFF2-40B4-BE49-F238E27FC236}">
                <a16:creationId xmlns:a16="http://schemas.microsoft.com/office/drawing/2014/main" id="{25D278F0-04C0-4941-BF5A-CC42C3B27641}"/>
              </a:ext>
            </a:extLst>
          </p:cNvPr>
          <p:cNvGrpSpPr/>
          <p:nvPr/>
        </p:nvGrpSpPr>
        <p:grpSpPr>
          <a:xfrm>
            <a:off x="7581598" y="4511527"/>
            <a:ext cx="1421519" cy="1578046"/>
            <a:chOff x="4963829" y="4298078"/>
            <a:chExt cx="1393773" cy="1547244"/>
          </a:xfrm>
        </p:grpSpPr>
        <p:sp>
          <p:nvSpPr>
            <p:cNvPr id="59" name="Cylinder 58">
              <a:extLst>
                <a:ext uri="{FF2B5EF4-FFF2-40B4-BE49-F238E27FC236}">
                  <a16:creationId xmlns:a16="http://schemas.microsoft.com/office/drawing/2014/main" id="{F14D23F6-01E4-4CD2-96DF-A8D60C28CD0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60" name="Cylinder 59">
              <a:extLst>
                <a:ext uri="{FF2B5EF4-FFF2-40B4-BE49-F238E27FC236}">
                  <a16:creationId xmlns:a16="http://schemas.microsoft.com/office/drawing/2014/main" id="{2B321139-4C1D-4DF8-8D9C-B0B3F4A3A21A}"/>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61" name="Cylinder 60">
              <a:extLst>
                <a:ext uri="{FF2B5EF4-FFF2-40B4-BE49-F238E27FC236}">
                  <a16:creationId xmlns:a16="http://schemas.microsoft.com/office/drawing/2014/main" id="{4C8EE044-29C5-479A-92C6-40BCBE230F0C}"/>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028D22DA-AEC8-435D-A6D7-ACC959EA57D8}"/>
              </a:ext>
            </a:extLst>
          </p:cNvPr>
          <p:cNvGrpSpPr/>
          <p:nvPr/>
        </p:nvGrpSpPr>
        <p:grpSpPr>
          <a:xfrm>
            <a:off x="7052307" y="1196915"/>
            <a:ext cx="1675505" cy="1714849"/>
            <a:chOff x="7739357" y="1288477"/>
            <a:chExt cx="1675505" cy="1714849"/>
          </a:xfrm>
        </p:grpSpPr>
        <p:sp>
          <p:nvSpPr>
            <p:cNvPr id="63" name="Scroll: Vertical 62">
              <a:extLst>
                <a:ext uri="{FF2B5EF4-FFF2-40B4-BE49-F238E27FC236}">
                  <a16:creationId xmlns:a16="http://schemas.microsoft.com/office/drawing/2014/main" id="{0FC0C9DA-2583-434C-9E8D-E44A77F97C38}"/>
                </a:ext>
              </a:extLst>
            </p:cNvPr>
            <p:cNvSpPr/>
            <p:nvPr/>
          </p:nvSpPr>
          <p:spPr>
            <a:xfrm rot="10800000">
              <a:off x="7739357" y="1288477"/>
              <a:ext cx="1675505" cy="1714849"/>
            </a:xfrm>
            <a:prstGeom prst="verticalScroll">
              <a:avLst/>
            </a:prstGeom>
            <a:solidFill>
              <a:sysClr val="window" lastClr="FFFFFF"/>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cxnSp>
          <p:nvCxnSpPr>
            <p:cNvPr id="64" name="Straight Connector 63">
              <a:extLst>
                <a:ext uri="{FF2B5EF4-FFF2-40B4-BE49-F238E27FC236}">
                  <a16:creationId xmlns:a16="http://schemas.microsoft.com/office/drawing/2014/main" id="{B444335C-F41E-44EE-8E09-B709F2FDBA5B}"/>
                </a:ext>
              </a:extLst>
            </p:cNvPr>
            <p:cNvCxnSpPr>
              <a:cxnSpLocks/>
            </p:cNvCxnSpPr>
            <p:nvPr/>
          </p:nvCxnSpPr>
          <p:spPr>
            <a:xfrm>
              <a:off x="8044496" y="1560036"/>
              <a:ext cx="1065225" cy="0"/>
            </a:xfrm>
            <a:prstGeom prst="line">
              <a:avLst/>
            </a:prstGeom>
            <a:noFill/>
            <a:ln w="38100" cap="flat" cmpd="sng" algn="ctr">
              <a:solidFill>
                <a:srgbClr val="2098D5">
                  <a:lumMod val="75000"/>
                </a:srgbClr>
              </a:solidFill>
              <a:prstDash val="solid"/>
            </a:ln>
            <a:effectLst/>
          </p:spPr>
        </p:cxnSp>
        <p:cxnSp>
          <p:nvCxnSpPr>
            <p:cNvPr id="65" name="Straight Connector 64">
              <a:extLst>
                <a:ext uri="{FF2B5EF4-FFF2-40B4-BE49-F238E27FC236}">
                  <a16:creationId xmlns:a16="http://schemas.microsoft.com/office/drawing/2014/main" id="{C8FEA425-B9F4-4E75-8EF5-8A327E2BA5E3}"/>
                </a:ext>
              </a:extLst>
            </p:cNvPr>
            <p:cNvCxnSpPr>
              <a:cxnSpLocks/>
            </p:cNvCxnSpPr>
            <p:nvPr/>
          </p:nvCxnSpPr>
          <p:spPr>
            <a:xfrm>
              <a:off x="8044496" y="1735069"/>
              <a:ext cx="1065225" cy="0"/>
            </a:xfrm>
            <a:prstGeom prst="line">
              <a:avLst/>
            </a:prstGeom>
            <a:noFill/>
            <a:ln w="38100" cap="flat" cmpd="sng" algn="ctr">
              <a:solidFill>
                <a:srgbClr val="2098D5">
                  <a:lumMod val="75000"/>
                </a:srgbClr>
              </a:solidFill>
              <a:prstDash val="solid"/>
            </a:ln>
            <a:effectLst/>
          </p:spPr>
        </p:cxnSp>
        <p:cxnSp>
          <p:nvCxnSpPr>
            <p:cNvPr id="66" name="Straight Connector 65">
              <a:extLst>
                <a:ext uri="{FF2B5EF4-FFF2-40B4-BE49-F238E27FC236}">
                  <a16:creationId xmlns:a16="http://schemas.microsoft.com/office/drawing/2014/main" id="{36B6B7AB-D97F-47D5-95E0-4C9439477046}"/>
                </a:ext>
              </a:extLst>
            </p:cNvPr>
            <p:cNvCxnSpPr>
              <a:cxnSpLocks/>
            </p:cNvCxnSpPr>
            <p:nvPr/>
          </p:nvCxnSpPr>
          <p:spPr>
            <a:xfrm>
              <a:off x="8044496" y="1910101"/>
              <a:ext cx="1065225" cy="0"/>
            </a:xfrm>
            <a:prstGeom prst="line">
              <a:avLst/>
            </a:prstGeom>
            <a:noFill/>
            <a:ln w="38100" cap="flat" cmpd="sng" algn="ctr">
              <a:solidFill>
                <a:srgbClr val="2098D5">
                  <a:lumMod val="75000"/>
                </a:srgbClr>
              </a:solidFill>
              <a:prstDash val="solid"/>
            </a:ln>
            <a:effectLst/>
          </p:spPr>
        </p:cxnSp>
        <p:cxnSp>
          <p:nvCxnSpPr>
            <p:cNvPr id="67" name="Straight Connector 66">
              <a:extLst>
                <a:ext uri="{FF2B5EF4-FFF2-40B4-BE49-F238E27FC236}">
                  <a16:creationId xmlns:a16="http://schemas.microsoft.com/office/drawing/2014/main" id="{08F459B7-C16A-4C8C-9AD1-E6E48FA02422}"/>
                </a:ext>
              </a:extLst>
            </p:cNvPr>
            <p:cNvCxnSpPr>
              <a:cxnSpLocks/>
            </p:cNvCxnSpPr>
            <p:nvPr/>
          </p:nvCxnSpPr>
          <p:spPr>
            <a:xfrm>
              <a:off x="8044496" y="2085133"/>
              <a:ext cx="1065225" cy="0"/>
            </a:xfrm>
            <a:prstGeom prst="line">
              <a:avLst/>
            </a:prstGeom>
            <a:noFill/>
            <a:ln w="38100" cap="flat" cmpd="sng" algn="ctr">
              <a:solidFill>
                <a:srgbClr val="2098D5">
                  <a:lumMod val="75000"/>
                </a:srgbClr>
              </a:solidFill>
              <a:prstDash val="solid"/>
            </a:ln>
            <a:effectLst/>
          </p:spPr>
        </p:cxnSp>
        <p:cxnSp>
          <p:nvCxnSpPr>
            <p:cNvPr id="68" name="Straight Connector 67">
              <a:extLst>
                <a:ext uri="{FF2B5EF4-FFF2-40B4-BE49-F238E27FC236}">
                  <a16:creationId xmlns:a16="http://schemas.microsoft.com/office/drawing/2014/main" id="{C7BEB7DF-687A-48BA-A0BB-036925AC3601}"/>
                </a:ext>
              </a:extLst>
            </p:cNvPr>
            <p:cNvCxnSpPr>
              <a:cxnSpLocks/>
            </p:cNvCxnSpPr>
            <p:nvPr/>
          </p:nvCxnSpPr>
          <p:spPr>
            <a:xfrm>
              <a:off x="8044496" y="2260166"/>
              <a:ext cx="1065225" cy="0"/>
            </a:xfrm>
            <a:prstGeom prst="line">
              <a:avLst/>
            </a:prstGeom>
            <a:noFill/>
            <a:ln w="38100" cap="flat" cmpd="sng" algn="ctr">
              <a:solidFill>
                <a:srgbClr val="2098D5">
                  <a:lumMod val="75000"/>
                </a:srgbClr>
              </a:solidFill>
              <a:prstDash val="solid"/>
            </a:ln>
            <a:effectLst/>
          </p:spPr>
        </p:cxnSp>
        <p:cxnSp>
          <p:nvCxnSpPr>
            <p:cNvPr id="69" name="Straight Connector 68">
              <a:extLst>
                <a:ext uri="{FF2B5EF4-FFF2-40B4-BE49-F238E27FC236}">
                  <a16:creationId xmlns:a16="http://schemas.microsoft.com/office/drawing/2014/main" id="{BC3BCE44-3F22-43C2-8859-2D27021832D1}"/>
                </a:ext>
              </a:extLst>
            </p:cNvPr>
            <p:cNvCxnSpPr>
              <a:cxnSpLocks/>
            </p:cNvCxnSpPr>
            <p:nvPr/>
          </p:nvCxnSpPr>
          <p:spPr>
            <a:xfrm>
              <a:off x="8044496" y="2610229"/>
              <a:ext cx="1065225" cy="0"/>
            </a:xfrm>
            <a:prstGeom prst="line">
              <a:avLst/>
            </a:prstGeom>
            <a:noFill/>
            <a:ln w="38100" cap="flat" cmpd="sng" algn="ctr">
              <a:solidFill>
                <a:srgbClr val="2098D5">
                  <a:lumMod val="75000"/>
                </a:srgbClr>
              </a:solidFill>
              <a:prstDash val="solid"/>
            </a:ln>
            <a:effectLst/>
          </p:spPr>
        </p:cxnSp>
        <p:cxnSp>
          <p:nvCxnSpPr>
            <p:cNvPr id="70" name="Straight Connector 69">
              <a:extLst>
                <a:ext uri="{FF2B5EF4-FFF2-40B4-BE49-F238E27FC236}">
                  <a16:creationId xmlns:a16="http://schemas.microsoft.com/office/drawing/2014/main" id="{D4ACCC6B-B053-4873-BC6B-A9BD76576A76}"/>
                </a:ext>
              </a:extLst>
            </p:cNvPr>
            <p:cNvCxnSpPr>
              <a:cxnSpLocks/>
            </p:cNvCxnSpPr>
            <p:nvPr/>
          </p:nvCxnSpPr>
          <p:spPr>
            <a:xfrm>
              <a:off x="8044496" y="2435198"/>
              <a:ext cx="1065225" cy="0"/>
            </a:xfrm>
            <a:prstGeom prst="line">
              <a:avLst/>
            </a:prstGeom>
            <a:noFill/>
            <a:ln w="38100" cap="flat" cmpd="sng" algn="ctr">
              <a:solidFill>
                <a:srgbClr val="2098D5">
                  <a:lumMod val="75000"/>
                </a:srgbClr>
              </a:solidFill>
              <a:prstDash val="solid"/>
            </a:ln>
            <a:effectLst/>
          </p:spPr>
        </p:cxnSp>
      </p:grpSp>
      <p:grpSp>
        <p:nvGrpSpPr>
          <p:cNvPr id="71" name="Group 70">
            <a:extLst>
              <a:ext uri="{FF2B5EF4-FFF2-40B4-BE49-F238E27FC236}">
                <a16:creationId xmlns:a16="http://schemas.microsoft.com/office/drawing/2014/main" id="{A90522ED-2F22-4979-914F-E0618F50BC19}"/>
              </a:ext>
            </a:extLst>
          </p:cNvPr>
          <p:cNvGrpSpPr/>
          <p:nvPr/>
        </p:nvGrpSpPr>
        <p:grpSpPr>
          <a:xfrm>
            <a:off x="4046841" y="4251360"/>
            <a:ext cx="1480232" cy="2150137"/>
            <a:chOff x="3846559" y="3931417"/>
            <a:chExt cx="1451340" cy="2108169"/>
          </a:xfrm>
        </p:grpSpPr>
        <p:sp>
          <p:nvSpPr>
            <p:cNvPr id="72" name="Rectangle: Diagonal Corners Rounded 71">
              <a:extLst>
                <a:ext uri="{FF2B5EF4-FFF2-40B4-BE49-F238E27FC236}">
                  <a16:creationId xmlns:a16="http://schemas.microsoft.com/office/drawing/2014/main" id="{3E3C855A-E157-4E93-89BF-92F36A12CA1C}"/>
                </a:ext>
              </a:extLst>
            </p:cNvPr>
            <p:cNvSpPr/>
            <p:nvPr/>
          </p:nvSpPr>
          <p:spPr>
            <a:xfrm>
              <a:off x="3846559" y="3931417"/>
              <a:ext cx="1189624" cy="1729435"/>
            </a:xfrm>
            <a:prstGeom prst="round2DiagRect">
              <a:avLst>
                <a:gd name="adj1" fmla="val 3765"/>
                <a:gd name="adj2" fmla="val 0"/>
              </a:avLst>
            </a:prstGeom>
            <a:solidFill>
              <a:sysClr val="windowText" lastClr="000000">
                <a:lumMod val="65000"/>
                <a:lumOff val="35000"/>
              </a:sysClr>
            </a:solidFill>
            <a:ln w="25400" cap="flat" cmpd="sng" algn="ctr">
              <a:solidFill>
                <a:srgbClr val="424CA0">
                  <a:shade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nvGrpSpPr>
            <p:cNvPr id="73" name="Group 72">
              <a:extLst>
                <a:ext uri="{FF2B5EF4-FFF2-40B4-BE49-F238E27FC236}">
                  <a16:creationId xmlns:a16="http://schemas.microsoft.com/office/drawing/2014/main" id="{2593FE0F-1CB8-4FCA-8743-606BC73AA36A}"/>
                </a:ext>
              </a:extLst>
            </p:cNvPr>
            <p:cNvGrpSpPr/>
            <p:nvPr/>
          </p:nvGrpSpPr>
          <p:grpSpPr>
            <a:xfrm>
              <a:off x="3926578" y="4137155"/>
              <a:ext cx="1109606" cy="0"/>
              <a:chOff x="2936943" y="4120563"/>
              <a:chExt cx="909721" cy="0"/>
            </a:xfrm>
          </p:grpSpPr>
          <p:cxnSp>
            <p:nvCxnSpPr>
              <p:cNvPr id="88" name="Straight Connector 87">
                <a:extLst>
                  <a:ext uri="{FF2B5EF4-FFF2-40B4-BE49-F238E27FC236}">
                    <a16:creationId xmlns:a16="http://schemas.microsoft.com/office/drawing/2014/main" id="{CDEFCC7F-9910-4594-B86B-83342DB5CFCC}"/>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9" name="Straight Connector 88">
                <a:extLst>
                  <a:ext uri="{FF2B5EF4-FFF2-40B4-BE49-F238E27FC236}">
                    <a16:creationId xmlns:a16="http://schemas.microsoft.com/office/drawing/2014/main" id="{B7338971-8AA3-4D5A-8CDF-20661E9C0B36}"/>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grpSp>
          <p:nvGrpSpPr>
            <p:cNvPr id="74" name="Group 73">
              <a:extLst>
                <a:ext uri="{FF2B5EF4-FFF2-40B4-BE49-F238E27FC236}">
                  <a16:creationId xmlns:a16="http://schemas.microsoft.com/office/drawing/2014/main" id="{F45078F8-0199-4AD1-86DC-0C1B59EC3C35}"/>
                </a:ext>
              </a:extLst>
            </p:cNvPr>
            <p:cNvGrpSpPr/>
            <p:nvPr/>
          </p:nvGrpSpPr>
          <p:grpSpPr>
            <a:xfrm>
              <a:off x="3926578" y="4304882"/>
              <a:ext cx="1109606" cy="0"/>
              <a:chOff x="2936943" y="4120563"/>
              <a:chExt cx="909721" cy="0"/>
            </a:xfrm>
          </p:grpSpPr>
          <p:cxnSp>
            <p:nvCxnSpPr>
              <p:cNvPr id="86" name="Straight Connector 85">
                <a:extLst>
                  <a:ext uri="{FF2B5EF4-FFF2-40B4-BE49-F238E27FC236}">
                    <a16:creationId xmlns:a16="http://schemas.microsoft.com/office/drawing/2014/main" id="{53923D4A-9C90-42E3-B9BC-D788A2F6E03E}"/>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7" name="Straight Connector 86">
                <a:extLst>
                  <a:ext uri="{FF2B5EF4-FFF2-40B4-BE49-F238E27FC236}">
                    <a16:creationId xmlns:a16="http://schemas.microsoft.com/office/drawing/2014/main" id="{55054538-D9E7-4244-B617-7EB70749E75F}"/>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grpSp>
          <p:nvGrpSpPr>
            <p:cNvPr id="75" name="Group 74">
              <a:extLst>
                <a:ext uri="{FF2B5EF4-FFF2-40B4-BE49-F238E27FC236}">
                  <a16:creationId xmlns:a16="http://schemas.microsoft.com/office/drawing/2014/main" id="{D949FF13-1C89-4791-A30E-A1ABD70CA0B2}"/>
                </a:ext>
              </a:extLst>
            </p:cNvPr>
            <p:cNvGrpSpPr/>
            <p:nvPr/>
          </p:nvGrpSpPr>
          <p:grpSpPr>
            <a:xfrm>
              <a:off x="3926578" y="4472610"/>
              <a:ext cx="1109606" cy="0"/>
              <a:chOff x="2936943" y="4120563"/>
              <a:chExt cx="909721" cy="0"/>
            </a:xfrm>
          </p:grpSpPr>
          <p:cxnSp>
            <p:nvCxnSpPr>
              <p:cNvPr id="84" name="Straight Connector 83">
                <a:extLst>
                  <a:ext uri="{FF2B5EF4-FFF2-40B4-BE49-F238E27FC236}">
                    <a16:creationId xmlns:a16="http://schemas.microsoft.com/office/drawing/2014/main" id="{E7B1EE0B-7B86-4C78-A10C-FC7CC59B24A3}"/>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5" name="Straight Connector 84">
                <a:extLst>
                  <a:ext uri="{FF2B5EF4-FFF2-40B4-BE49-F238E27FC236}">
                    <a16:creationId xmlns:a16="http://schemas.microsoft.com/office/drawing/2014/main" id="{35AD41D6-AF79-4E6D-83A5-B6542986730E}"/>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sp>
          <p:nvSpPr>
            <p:cNvPr id="76" name="Oval 75">
              <a:extLst>
                <a:ext uri="{FF2B5EF4-FFF2-40B4-BE49-F238E27FC236}">
                  <a16:creationId xmlns:a16="http://schemas.microsoft.com/office/drawing/2014/main" id="{4AA0A5E8-1D3E-4CE4-A1D9-FC70B7B71013}"/>
                </a:ext>
              </a:extLst>
            </p:cNvPr>
            <p:cNvSpPr/>
            <p:nvPr/>
          </p:nvSpPr>
          <p:spPr>
            <a:xfrm>
              <a:off x="3926578" y="5460456"/>
              <a:ext cx="104204" cy="128671"/>
            </a:xfrm>
            <a:prstGeom prst="ellipse">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nvGrpSpPr>
            <p:cNvPr id="77" name="Group 76">
              <a:extLst>
                <a:ext uri="{FF2B5EF4-FFF2-40B4-BE49-F238E27FC236}">
                  <a16:creationId xmlns:a16="http://schemas.microsoft.com/office/drawing/2014/main" id="{FD1E4053-5B81-489B-BA91-4A94CE746EBF}"/>
                </a:ext>
              </a:extLst>
            </p:cNvPr>
            <p:cNvGrpSpPr/>
            <p:nvPr/>
          </p:nvGrpSpPr>
          <p:grpSpPr>
            <a:xfrm>
              <a:off x="4275647" y="4623556"/>
              <a:ext cx="1022252" cy="1416030"/>
              <a:chOff x="4348386" y="4719957"/>
              <a:chExt cx="1022252" cy="1416030"/>
            </a:xfrm>
          </p:grpSpPr>
          <p:sp>
            <p:nvSpPr>
              <p:cNvPr id="78" name="Rounded Rectangle 30">
                <a:extLst>
                  <a:ext uri="{FF2B5EF4-FFF2-40B4-BE49-F238E27FC236}">
                    <a16:creationId xmlns:a16="http://schemas.microsoft.com/office/drawing/2014/main" id="{0E1D0349-E50F-4277-A7AB-22F21660548B}"/>
                  </a:ext>
                </a:extLst>
              </p:cNvPr>
              <p:cNvSpPr/>
              <p:nvPr/>
            </p:nvSpPr>
            <p:spPr>
              <a:xfrm>
                <a:off x="4348386" y="4720869"/>
                <a:ext cx="1022252" cy="1415118"/>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9" name="Rectangle 78">
                <a:extLst>
                  <a:ext uri="{FF2B5EF4-FFF2-40B4-BE49-F238E27FC236}">
                    <a16:creationId xmlns:a16="http://schemas.microsoft.com/office/drawing/2014/main" id="{1CAEF012-4413-402A-98AD-084E8290B6DB}"/>
                  </a:ext>
                </a:extLst>
              </p:cNvPr>
              <p:cNvSpPr/>
              <p:nvPr/>
            </p:nvSpPr>
            <p:spPr>
              <a:xfrm>
                <a:off x="4434210" y="4961516"/>
                <a:ext cx="850605" cy="257635"/>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45" tIns="34973" rIns="69945" bIns="34973">
                <a:spAutoFit/>
              </a:bodyPr>
              <a:lstStyle/>
              <a:p>
                <a:pPr marL="0" marR="0" lvl="0" indent="0" algn="ctr" defTabSz="699447"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Data Row</a:t>
                </a:r>
                <a:endParaRPr kumimoji="0" lang="en-US" sz="1224"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80" name="Rectangle 79">
                <a:extLst>
                  <a:ext uri="{FF2B5EF4-FFF2-40B4-BE49-F238E27FC236}">
                    <a16:creationId xmlns:a16="http://schemas.microsoft.com/office/drawing/2014/main" id="{A8B838A8-832C-4106-93C2-CA3A2F236A3E}"/>
                  </a:ext>
                </a:extLst>
              </p:cNvPr>
              <p:cNvSpPr/>
              <p:nvPr/>
            </p:nvSpPr>
            <p:spPr>
              <a:xfrm>
                <a:off x="4434210" y="5243450"/>
                <a:ext cx="850605" cy="257635"/>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45" tIns="34973" rIns="69945" bIns="34973">
                <a:spAutoFit/>
              </a:bodyPr>
              <a:lstStyle/>
              <a:p>
                <a:pPr marL="0" marR="0" lvl="0" indent="0" algn="ctr" defTabSz="699447"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Data Row</a:t>
                </a:r>
                <a:endParaRPr kumimoji="0" lang="en-US" sz="1224"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81" name="Rectangle 80">
                <a:extLst>
                  <a:ext uri="{FF2B5EF4-FFF2-40B4-BE49-F238E27FC236}">
                    <a16:creationId xmlns:a16="http://schemas.microsoft.com/office/drawing/2014/main" id="{F09267E1-87D9-41CA-8423-8692D22DA1C8}"/>
                  </a:ext>
                </a:extLst>
              </p:cNvPr>
              <p:cNvSpPr/>
              <p:nvPr/>
            </p:nvSpPr>
            <p:spPr>
              <a:xfrm>
                <a:off x="4434210" y="5807319"/>
                <a:ext cx="850605" cy="257635"/>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45" tIns="34973" rIns="69945" bIns="34973">
                <a:spAutoFit/>
              </a:bodyPr>
              <a:lstStyle/>
              <a:p>
                <a:pPr marL="0" marR="0" lvl="0" indent="0" algn="ctr" defTabSz="699447"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Free Space</a:t>
                </a:r>
                <a:endParaRPr kumimoji="0" lang="en-US" sz="1224"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82" name="Rectangle 81">
                <a:extLst>
                  <a:ext uri="{FF2B5EF4-FFF2-40B4-BE49-F238E27FC236}">
                    <a16:creationId xmlns:a16="http://schemas.microsoft.com/office/drawing/2014/main" id="{8D682FCE-252C-403B-B6C8-D491C250137F}"/>
                  </a:ext>
                </a:extLst>
              </p:cNvPr>
              <p:cNvSpPr/>
              <p:nvPr/>
            </p:nvSpPr>
            <p:spPr>
              <a:xfrm>
                <a:off x="4434210" y="5525384"/>
                <a:ext cx="850605" cy="257635"/>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45" tIns="34973" rIns="69945" bIns="34973">
                <a:spAutoFit/>
              </a:bodyPr>
              <a:lstStyle/>
              <a:p>
                <a:pPr marL="0" marR="0" lvl="0" indent="0" algn="ctr" defTabSz="699447"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Data Row</a:t>
                </a:r>
                <a:endParaRPr kumimoji="0" lang="en-US" sz="1224"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83" name="TextBox 82">
                <a:extLst>
                  <a:ext uri="{FF2B5EF4-FFF2-40B4-BE49-F238E27FC236}">
                    <a16:creationId xmlns:a16="http://schemas.microsoft.com/office/drawing/2014/main" id="{BD456F7D-3D0C-4DDE-ACCB-182C57104F6E}"/>
                  </a:ext>
                </a:extLst>
              </p:cNvPr>
              <p:cNvSpPr txBox="1"/>
              <p:nvPr/>
            </p:nvSpPr>
            <p:spPr>
              <a:xfrm>
                <a:off x="4495466" y="4719957"/>
                <a:ext cx="810607" cy="249299"/>
              </a:xfrm>
              <a:prstGeom prst="rect">
                <a:avLst/>
              </a:prstGeom>
              <a:noFill/>
            </p:spPr>
            <p:txBody>
              <a:bodyPr wrap="squar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prstClr val="white"/>
                    </a:solidFill>
                    <a:effectLst/>
                    <a:uLnTx/>
                    <a:uFillTx/>
                  </a:rPr>
                  <a:t>Data Page</a:t>
                </a:r>
              </a:p>
            </p:txBody>
          </p:sp>
        </p:grpSp>
      </p:grpSp>
      <p:cxnSp>
        <p:nvCxnSpPr>
          <p:cNvPr id="90" name="Straight Arrow Connector 89">
            <a:extLst>
              <a:ext uri="{FF2B5EF4-FFF2-40B4-BE49-F238E27FC236}">
                <a16:creationId xmlns:a16="http://schemas.microsoft.com/office/drawing/2014/main" id="{ED37A208-DEF5-4CCF-A1DB-C15E58CD4D1D}"/>
              </a:ext>
            </a:extLst>
          </p:cNvPr>
          <p:cNvCxnSpPr>
            <a:cxnSpLocks/>
          </p:cNvCxnSpPr>
          <p:nvPr/>
        </p:nvCxnSpPr>
        <p:spPr>
          <a:xfrm>
            <a:off x="4980132" y="2968249"/>
            <a:ext cx="0" cy="1098729"/>
          </a:xfrm>
          <a:prstGeom prst="straightConnector1">
            <a:avLst/>
          </a:prstGeom>
          <a:noFill/>
          <a:ln w="57150" cap="flat" cmpd="sng" algn="ctr">
            <a:solidFill>
              <a:srgbClr val="EF3B24"/>
            </a:solidFill>
            <a:prstDash val="solid"/>
            <a:tailEnd type="triangle"/>
          </a:ln>
          <a:effectLst/>
        </p:spPr>
      </p:cxnSp>
      <p:grpSp>
        <p:nvGrpSpPr>
          <p:cNvPr id="92" name="Group 91">
            <a:extLst>
              <a:ext uri="{FF2B5EF4-FFF2-40B4-BE49-F238E27FC236}">
                <a16:creationId xmlns:a16="http://schemas.microsoft.com/office/drawing/2014/main" id="{7189497B-C7D4-4E1E-90CE-3336FF67D444}"/>
              </a:ext>
            </a:extLst>
          </p:cNvPr>
          <p:cNvGrpSpPr/>
          <p:nvPr/>
        </p:nvGrpSpPr>
        <p:grpSpPr>
          <a:xfrm>
            <a:off x="4750459" y="4102532"/>
            <a:ext cx="685800" cy="496005"/>
            <a:chOff x="3505200" y="3999839"/>
            <a:chExt cx="685800" cy="496005"/>
          </a:xfrm>
        </p:grpSpPr>
        <p:sp>
          <p:nvSpPr>
            <p:cNvPr id="93" name="Rectangle 92">
              <a:extLst>
                <a:ext uri="{FF2B5EF4-FFF2-40B4-BE49-F238E27FC236}">
                  <a16:creationId xmlns:a16="http://schemas.microsoft.com/office/drawing/2014/main" id="{36731D01-3078-4C2A-9601-4241E6BB07E7}"/>
                </a:ext>
              </a:extLst>
            </p:cNvPr>
            <p:cNvSpPr/>
            <p:nvPr/>
          </p:nvSpPr>
          <p:spPr>
            <a:xfrm>
              <a:off x="3505200" y="4008876"/>
              <a:ext cx="685800" cy="486968"/>
            </a:xfrm>
            <a:prstGeom prst="rect">
              <a:avLst/>
            </a:prstGeom>
            <a:solidFill>
              <a:srgbClr val="129038">
                <a:lumMod val="40000"/>
                <a:lumOff val="60000"/>
              </a:srgbClr>
            </a:solidFill>
            <a:ln w="25400" cap="flat" cmpd="sng" algn="ctr">
              <a:solidFill>
                <a:srgbClr val="129038"/>
              </a:solidFill>
              <a:prstDash val="solid"/>
            </a:ln>
            <a:effectLst/>
          </p:spPr>
          <p:txBody>
            <a:bodyPr rtlCol="0" anchor="ctr"/>
            <a:lstStyle/>
            <a:p>
              <a:pPr marL="228600" marR="0" lvl="0" indent="-228600" algn="ctr" defTabSz="457200" eaLnBrk="0" fontAlgn="base" latinLnBrk="0" hangingPunct="0">
                <a:lnSpc>
                  <a:spcPct val="100000"/>
                </a:lnSpc>
                <a:spcBef>
                  <a:spcPct val="0"/>
                </a:spcBef>
                <a:spcAft>
                  <a:spcPct val="0"/>
                </a:spcAft>
                <a:buClrTx/>
                <a:buSzTx/>
                <a:buFontTx/>
                <a:buBlip>
                  <a:blip r:embed="rId4"/>
                </a:buBlip>
                <a:tabLst/>
                <a:defRPr/>
              </a:pPr>
              <a:endPar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cxnSp>
          <p:nvCxnSpPr>
            <p:cNvPr id="94" name="Straight Connector 93">
              <a:extLst>
                <a:ext uri="{FF2B5EF4-FFF2-40B4-BE49-F238E27FC236}">
                  <a16:creationId xmlns:a16="http://schemas.microsoft.com/office/drawing/2014/main" id="{B2C6D08D-40CC-4CD1-8CAC-D0318037282E}"/>
                </a:ext>
              </a:extLst>
            </p:cNvPr>
            <p:cNvCxnSpPr>
              <a:stCxn id="93" idx="0"/>
              <a:endCxn id="93" idx="2"/>
            </p:cNvCxnSpPr>
            <p:nvPr/>
          </p:nvCxnSpPr>
          <p:spPr>
            <a:xfrm>
              <a:off x="3848100" y="4008876"/>
              <a:ext cx="0" cy="486968"/>
            </a:xfrm>
            <a:prstGeom prst="line">
              <a:avLst/>
            </a:prstGeom>
            <a:noFill/>
            <a:ln w="25400" cap="flat" cmpd="sng" algn="ctr">
              <a:solidFill>
                <a:srgbClr val="129038"/>
              </a:solidFill>
              <a:prstDash val="solid"/>
            </a:ln>
            <a:effectLst/>
          </p:spPr>
        </p:cxnSp>
        <p:cxnSp>
          <p:nvCxnSpPr>
            <p:cNvPr id="95" name="Straight Connector 94">
              <a:extLst>
                <a:ext uri="{FF2B5EF4-FFF2-40B4-BE49-F238E27FC236}">
                  <a16:creationId xmlns:a16="http://schemas.microsoft.com/office/drawing/2014/main" id="{1CE5DDB3-416F-446D-8B51-D0417188532F}"/>
                </a:ext>
              </a:extLst>
            </p:cNvPr>
            <p:cNvCxnSpPr/>
            <p:nvPr/>
          </p:nvCxnSpPr>
          <p:spPr>
            <a:xfrm>
              <a:off x="4027714" y="3999839"/>
              <a:ext cx="0" cy="496005"/>
            </a:xfrm>
            <a:prstGeom prst="line">
              <a:avLst/>
            </a:prstGeom>
            <a:noFill/>
            <a:ln w="25400" cap="flat" cmpd="sng" algn="ctr">
              <a:solidFill>
                <a:srgbClr val="129038"/>
              </a:solidFill>
              <a:prstDash val="solid"/>
            </a:ln>
            <a:effectLst/>
          </p:spPr>
        </p:cxnSp>
        <p:cxnSp>
          <p:nvCxnSpPr>
            <p:cNvPr id="96" name="Straight Connector 95">
              <a:extLst>
                <a:ext uri="{FF2B5EF4-FFF2-40B4-BE49-F238E27FC236}">
                  <a16:creationId xmlns:a16="http://schemas.microsoft.com/office/drawing/2014/main" id="{F4E91FAF-AFAF-4A15-AC58-E5904EA8C872}"/>
                </a:ext>
              </a:extLst>
            </p:cNvPr>
            <p:cNvCxnSpPr/>
            <p:nvPr/>
          </p:nvCxnSpPr>
          <p:spPr>
            <a:xfrm>
              <a:off x="3669475" y="4008876"/>
              <a:ext cx="0" cy="486968"/>
            </a:xfrm>
            <a:prstGeom prst="line">
              <a:avLst/>
            </a:prstGeom>
            <a:noFill/>
            <a:ln w="25400" cap="flat" cmpd="sng" algn="ctr">
              <a:solidFill>
                <a:srgbClr val="129038"/>
              </a:solidFill>
              <a:prstDash val="solid"/>
            </a:ln>
            <a:effectLst/>
          </p:spPr>
        </p:cxnSp>
        <p:cxnSp>
          <p:nvCxnSpPr>
            <p:cNvPr id="97" name="Straight Connector 96">
              <a:extLst>
                <a:ext uri="{FF2B5EF4-FFF2-40B4-BE49-F238E27FC236}">
                  <a16:creationId xmlns:a16="http://schemas.microsoft.com/office/drawing/2014/main" id="{583B0D9D-D269-43E8-9113-06756222B3D3}"/>
                </a:ext>
              </a:extLst>
            </p:cNvPr>
            <p:cNvCxnSpPr/>
            <p:nvPr/>
          </p:nvCxnSpPr>
          <p:spPr>
            <a:xfrm>
              <a:off x="3505200" y="4343400"/>
              <a:ext cx="685800" cy="0"/>
            </a:xfrm>
            <a:prstGeom prst="line">
              <a:avLst/>
            </a:prstGeom>
            <a:noFill/>
            <a:ln w="25400" cap="flat" cmpd="sng" algn="ctr">
              <a:solidFill>
                <a:srgbClr val="129038"/>
              </a:solidFill>
              <a:prstDash val="solid"/>
            </a:ln>
            <a:effectLst/>
          </p:spPr>
        </p:cxnSp>
        <p:cxnSp>
          <p:nvCxnSpPr>
            <p:cNvPr id="98" name="Straight Connector 97">
              <a:extLst>
                <a:ext uri="{FF2B5EF4-FFF2-40B4-BE49-F238E27FC236}">
                  <a16:creationId xmlns:a16="http://schemas.microsoft.com/office/drawing/2014/main" id="{B8DFD1EC-52D3-407E-9F9E-EB3FDC483294}"/>
                </a:ext>
              </a:extLst>
            </p:cNvPr>
            <p:cNvCxnSpPr/>
            <p:nvPr/>
          </p:nvCxnSpPr>
          <p:spPr>
            <a:xfrm>
              <a:off x="3505200" y="4191000"/>
              <a:ext cx="685800" cy="0"/>
            </a:xfrm>
            <a:prstGeom prst="line">
              <a:avLst/>
            </a:prstGeom>
            <a:noFill/>
            <a:ln w="25400" cap="flat" cmpd="sng" algn="ctr">
              <a:solidFill>
                <a:srgbClr val="129038"/>
              </a:solidFill>
              <a:prstDash val="solid"/>
            </a:ln>
            <a:effectLst/>
          </p:spPr>
        </p:cxnSp>
        <p:sp>
          <p:nvSpPr>
            <p:cNvPr id="99" name="Rectangle 98">
              <a:extLst>
                <a:ext uri="{FF2B5EF4-FFF2-40B4-BE49-F238E27FC236}">
                  <a16:creationId xmlns:a16="http://schemas.microsoft.com/office/drawing/2014/main" id="{6B6B4222-2BA4-4B95-A26A-9A795BD4988A}"/>
                </a:ext>
              </a:extLst>
            </p:cNvPr>
            <p:cNvSpPr/>
            <p:nvPr/>
          </p:nvSpPr>
          <p:spPr>
            <a:xfrm>
              <a:off x="3669475" y="4008876"/>
              <a:ext cx="178625" cy="182124"/>
            </a:xfrm>
            <a:prstGeom prst="rect">
              <a:avLst/>
            </a:prstGeom>
            <a:solidFill>
              <a:srgbClr val="129038">
                <a:lumMod val="75000"/>
              </a:srgbClr>
            </a:solidFill>
            <a:ln w="25400" cap="flat" cmpd="sng" algn="ctr">
              <a:solidFill>
                <a:srgbClr val="129038"/>
              </a:solidFill>
              <a:prstDash val="solid"/>
            </a:ln>
            <a:effectLst/>
          </p:spPr>
          <p:txBody>
            <a:bodyPr rtlCol="0" anchor="ctr"/>
            <a:lstStyle/>
            <a:p>
              <a:pPr marL="228600" marR="0" lvl="0" indent="-228600" algn="ctr" defTabSz="457200" eaLnBrk="0" fontAlgn="base" latinLnBrk="0" hangingPunct="0">
                <a:lnSpc>
                  <a:spcPct val="100000"/>
                </a:lnSpc>
                <a:spcBef>
                  <a:spcPct val="0"/>
                </a:spcBef>
                <a:spcAft>
                  <a:spcPct val="0"/>
                </a:spcAft>
                <a:buClrTx/>
                <a:buSzTx/>
                <a:buFontTx/>
                <a:buBlip>
                  <a:blip r:embed="rId4"/>
                </a:buBlip>
                <a:tabLst/>
                <a:defRPr/>
              </a:pPr>
              <a:endPar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spTree>
    <p:extLst>
      <p:ext uri="{BB962C8B-B14F-4D97-AF65-F5344CB8AC3E}">
        <p14:creationId xmlns:p14="http://schemas.microsoft.com/office/powerpoint/2010/main" val="323527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68080" y="245387"/>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600" spc="0" dirty="0">
                <a:ln>
                  <a:noFill/>
                </a:ln>
                <a:solidFill>
                  <a:schemeClr val="accent4">
                    <a:lumMod val="75000"/>
                  </a:schemeClr>
                </a:solidFill>
                <a:ea typeface="+mj-ea"/>
                <a:cs typeface="Segoe UI Light"/>
              </a:rPr>
              <a:t>Working with Transactions</a:t>
            </a:r>
          </a:p>
        </p:txBody>
      </p:sp>
      <p:pic>
        <p:nvPicPr>
          <p:cNvPr id="51" name="Picture 50">
            <a:extLst>
              <a:ext uri="{FF2B5EF4-FFF2-40B4-BE49-F238E27FC236}">
                <a16:creationId xmlns:a16="http://schemas.microsoft.com/office/drawing/2014/main" id="{E07EFBD4-2FAC-48FA-A587-F43008815698}"/>
              </a:ext>
            </a:extLst>
          </p:cNvPr>
          <p:cNvPicPr>
            <a:picLocks noChangeAspect="1"/>
          </p:cNvPicPr>
          <p:nvPr/>
        </p:nvPicPr>
        <p:blipFill>
          <a:blip r:embed="rId2"/>
          <a:stretch>
            <a:fillRect/>
          </a:stretch>
        </p:blipFill>
        <p:spPr>
          <a:xfrm>
            <a:off x="676275" y="1367725"/>
            <a:ext cx="8115074" cy="4477857"/>
          </a:xfrm>
          <a:prstGeom prst="rect">
            <a:avLst/>
          </a:prstGeom>
          <a:ln>
            <a:noFill/>
          </a:ln>
          <a:effectLst>
            <a:outerShdw blurRad="190500" algn="tl" rotWithShape="0">
              <a:srgbClr val="000000">
                <a:alpha val="70000"/>
              </a:srgbClr>
            </a:outerShdw>
          </a:effectLst>
        </p:spPr>
      </p:pic>
      <p:pic>
        <p:nvPicPr>
          <p:cNvPr id="52" name="Picture 51" descr="BatchError">
            <a:extLst>
              <a:ext uri="{FF2B5EF4-FFF2-40B4-BE49-F238E27FC236}">
                <a16:creationId xmlns:a16="http://schemas.microsoft.com/office/drawing/2014/main" id="{32A3E819-9611-4CE9-A87E-1F3A4F3460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74034" y="1955952"/>
            <a:ext cx="4199323" cy="25452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1610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600" spc="0" dirty="0">
                <a:ln>
                  <a:noFill/>
                </a:ln>
                <a:solidFill>
                  <a:schemeClr val="accent4">
                    <a:lumMod val="75000"/>
                  </a:schemeClr>
                </a:solidFill>
                <a:ea typeface="+mj-ea"/>
                <a:cs typeface="Segoe UI Light"/>
              </a:rPr>
              <a:t>Auto-Commit Transactions without Error Handling</a:t>
            </a:r>
          </a:p>
        </p:txBody>
      </p:sp>
      <p:sp>
        <p:nvSpPr>
          <p:cNvPr id="10" name="Rounded Rectangle 4">
            <a:extLst>
              <a:ext uri="{FF2B5EF4-FFF2-40B4-BE49-F238E27FC236}">
                <a16:creationId xmlns:a16="http://schemas.microsoft.com/office/drawing/2014/main" id="{59E94065-E7EE-4CD1-B74C-D4CD5F2ECCE7}"/>
              </a:ext>
            </a:extLst>
          </p:cNvPr>
          <p:cNvSpPr/>
          <p:nvPr/>
        </p:nvSpPr>
        <p:spPr>
          <a:xfrm>
            <a:off x="2016957" y="1263131"/>
            <a:ext cx="3875888" cy="47936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kern="0">
              <a:solidFill>
                <a:prstClr val="white"/>
              </a:solidFill>
            </a:endParaRPr>
          </a:p>
        </p:txBody>
      </p:sp>
      <p:cxnSp>
        <p:nvCxnSpPr>
          <p:cNvPr id="11" name="Straight Connector 10">
            <a:extLst>
              <a:ext uri="{FF2B5EF4-FFF2-40B4-BE49-F238E27FC236}">
                <a16:creationId xmlns:a16="http://schemas.microsoft.com/office/drawing/2014/main" id="{F6DD321A-5376-4A0D-BE1B-4741981A21A8}"/>
              </a:ext>
            </a:extLst>
          </p:cNvPr>
          <p:cNvCxnSpPr/>
          <p:nvPr/>
        </p:nvCxnSpPr>
        <p:spPr>
          <a:xfrm>
            <a:off x="2025576" y="4096976"/>
            <a:ext cx="387588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42924C7-F800-4738-98D1-4D009FE19B38}"/>
              </a:ext>
            </a:extLst>
          </p:cNvPr>
          <p:cNvSpPr txBox="1"/>
          <p:nvPr/>
        </p:nvSpPr>
        <p:spPr>
          <a:xfrm>
            <a:off x="3286891" y="4027108"/>
            <a:ext cx="2241062" cy="362072"/>
          </a:xfrm>
          <a:prstGeom prst="rect">
            <a:avLst/>
          </a:prstGeom>
          <a:noFill/>
        </p:spPr>
        <p:txBody>
          <a:bodyPr wrap="square" rtlCol="0">
            <a:spAutoFit/>
          </a:bodyPr>
          <a:lstStyle/>
          <a:p>
            <a:pPr defTabSz="896386">
              <a:defRPr/>
            </a:pPr>
            <a:r>
              <a:rPr lang="en-US" sz="1765" kern="0" dirty="0">
                <a:solidFill>
                  <a:prstClr val="black"/>
                </a:solidFill>
              </a:rPr>
              <a:t>Checkpoint</a:t>
            </a:r>
          </a:p>
        </p:txBody>
      </p:sp>
      <p:pic>
        <p:nvPicPr>
          <p:cNvPr id="14" name="Picture 13">
            <a:extLst>
              <a:ext uri="{FF2B5EF4-FFF2-40B4-BE49-F238E27FC236}">
                <a16:creationId xmlns:a16="http://schemas.microsoft.com/office/drawing/2014/main" id="{09CF99D4-035C-4485-9FA7-76504A08F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362" y="1636641"/>
            <a:ext cx="3620177" cy="2016956"/>
          </a:xfrm>
          <a:prstGeom prst="rect">
            <a:avLst/>
          </a:prstGeom>
        </p:spPr>
      </p:pic>
      <p:sp>
        <p:nvSpPr>
          <p:cNvPr id="15" name="TextBox 14">
            <a:extLst>
              <a:ext uri="{FF2B5EF4-FFF2-40B4-BE49-F238E27FC236}">
                <a16:creationId xmlns:a16="http://schemas.microsoft.com/office/drawing/2014/main" id="{27183229-0B42-4A4A-AA27-206251AD897F}"/>
              </a:ext>
            </a:extLst>
          </p:cNvPr>
          <p:cNvSpPr txBox="1"/>
          <p:nvPr/>
        </p:nvSpPr>
        <p:spPr>
          <a:xfrm rot="16200000">
            <a:off x="576562" y="3306024"/>
            <a:ext cx="2407725" cy="362072"/>
          </a:xfrm>
          <a:prstGeom prst="rect">
            <a:avLst/>
          </a:prstGeom>
          <a:noFill/>
        </p:spPr>
        <p:txBody>
          <a:bodyPr wrap="square" rtlCol="0">
            <a:spAutoFit/>
          </a:bodyPr>
          <a:lstStyle/>
          <a:p>
            <a:pPr defTabSz="896386">
              <a:defRPr/>
            </a:pPr>
            <a:r>
              <a:rPr lang="en-US" sz="1765" kern="0" dirty="0">
                <a:solidFill>
                  <a:prstClr val="black"/>
                </a:solidFill>
              </a:rPr>
              <a:t>AdventureWorks.ldf</a:t>
            </a:r>
          </a:p>
        </p:txBody>
      </p:sp>
      <p:cxnSp>
        <p:nvCxnSpPr>
          <p:cNvPr id="16" name="Straight Arrow Connector 15">
            <a:extLst>
              <a:ext uri="{FF2B5EF4-FFF2-40B4-BE49-F238E27FC236}">
                <a16:creationId xmlns:a16="http://schemas.microsoft.com/office/drawing/2014/main" id="{C73199AA-3A7D-49C0-B900-46D1E7B9E802}"/>
              </a:ext>
            </a:extLst>
          </p:cNvPr>
          <p:cNvCxnSpPr>
            <a:cxnSpLocks/>
          </p:cNvCxnSpPr>
          <p:nvPr/>
        </p:nvCxnSpPr>
        <p:spPr>
          <a:xfrm flipH="1">
            <a:off x="6033630" y="3362080"/>
            <a:ext cx="1129150" cy="665028"/>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1">
            <a:extLst>
              <a:ext uri="{FF2B5EF4-FFF2-40B4-BE49-F238E27FC236}">
                <a16:creationId xmlns:a16="http://schemas.microsoft.com/office/drawing/2014/main" id="{3B8DB44B-7F8A-48E1-BC58-7FA39E1FF0E2}"/>
              </a:ext>
            </a:extLst>
          </p:cNvPr>
          <p:cNvSpPr/>
          <p:nvPr/>
        </p:nvSpPr>
        <p:spPr>
          <a:xfrm>
            <a:off x="7291012" y="1814378"/>
            <a:ext cx="2838679" cy="29832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kern="0">
              <a:solidFill>
                <a:prstClr val="white"/>
              </a:solidFill>
            </a:endParaRPr>
          </a:p>
        </p:txBody>
      </p:sp>
      <p:sp>
        <p:nvSpPr>
          <p:cNvPr id="18" name="TextBox 17">
            <a:extLst>
              <a:ext uri="{FF2B5EF4-FFF2-40B4-BE49-F238E27FC236}">
                <a16:creationId xmlns:a16="http://schemas.microsoft.com/office/drawing/2014/main" id="{3A9BF711-64DF-4A54-BA8F-DC933A038281}"/>
              </a:ext>
            </a:extLst>
          </p:cNvPr>
          <p:cNvSpPr txBox="1"/>
          <p:nvPr/>
        </p:nvSpPr>
        <p:spPr>
          <a:xfrm>
            <a:off x="7562150" y="4234399"/>
            <a:ext cx="2301294" cy="362072"/>
          </a:xfrm>
          <a:prstGeom prst="rect">
            <a:avLst/>
          </a:prstGeom>
          <a:noFill/>
        </p:spPr>
        <p:txBody>
          <a:bodyPr wrap="square" rtlCol="0">
            <a:spAutoFit/>
          </a:bodyPr>
          <a:lstStyle/>
          <a:p>
            <a:pPr defTabSz="896386">
              <a:defRPr/>
            </a:pPr>
            <a:r>
              <a:rPr lang="en-US" sz="1765" kern="0" dirty="0">
                <a:solidFill>
                  <a:sysClr val="windowText" lastClr="000000"/>
                </a:solidFill>
              </a:rPr>
              <a:t>AdventureWorks.mdf</a:t>
            </a:r>
          </a:p>
        </p:txBody>
      </p:sp>
      <p:grpSp>
        <p:nvGrpSpPr>
          <p:cNvPr id="19" name="Group 18">
            <a:extLst>
              <a:ext uri="{FF2B5EF4-FFF2-40B4-BE49-F238E27FC236}">
                <a16:creationId xmlns:a16="http://schemas.microsoft.com/office/drawing/2014/main" id="{0CC3C2BA-00D4-43E1-82BA-B3B065CF2816}"/>
              </a:ext>
            </a:extLst>
          </p:cNvPr>
          <p:cNvGrpSpPr/>
          <p:nvPr/>
        </p:nvGrpSpPr>
        <p:grpSpPr>
          <a:xfrm>
            <a:off x="7851278" y="2100939"/>
            <a:ext cx="1718148" cy="2030645"/>
            <a:chOff x="4963829" y="4298078"/>
            <a:chExt cx="1393773" cy="1547244"/>
          </a:xfrm>
        </p:grpSpPr>
        <p:sp>
          <p:nvSpPr>
            <p:cNvPr id="20" name="Cylinder 19">
              <a:extLst>
                <a:ext uri="{FF2B5EF4-FFF2-40B4-BE49-F238E27FC236}">
                  <a16:creationId xmlns:a16="http://schemas.microsoft.com/office/drawing/2014/main" id="{8A7B486D-BE99-4AFA-817A-0944C3FB2D1E}"/>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1" name="Cylinder 20">
              <a:extLst>
                <a:ext uri="{FF2B5EF4-FFF2-40B4-BE49-F238E27FC236}">
                  <a16:creationId xmlns:a16="http://schemas.microsoft.com/office/drawing/2014/main" id="{9D4C426C-1023-4C9A-8988-C2695E48C6F4}"/>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2" name="Cylinder 21">
              <a:extLst>
                <a:ext uri="{FF2B5EF4-FFF2-40B4-BE49-F238E27FC236}">
                  <a16:creationId xmlns:a16="http://schemas.microsoft.com/office/drawing/2014/main" id="{02958600-7B5E-4EEE-B367-4BAA371D01DC}"/>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spTree>
    <p:extLst>
      <p:ext uri="{BB962C8B-B14F-4D97-AF65-F5344CB8AC3E}">
        <p14:creationId xmlns:p14="http://schemas.microsoft.com/office/powerpoint/2010/main" val="715046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1148</Words>
  <Application>Microsoft Office PowerPoint</Application>
  <PresentationFormat>Widescreen</PresentationFormat>
  <Paragraphs>115</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Century Gothic</vt:lpstr>
      <vt:lpstr>Segoe UI</vt:lpstr>
      <vt:lpstr>Segoe UI Light</vt:lpstr>
      <vt:lpstr>PASS 2013_SpeakerTemplate_Final</vt:lpstr>
      <vt:lpstr>Inside Transactions  </vt:lpstr>
      <vt:lpstr>PowerPoint Presentation</vt:lpstr>
      <vt:lpstr>PowerPoint Presentation</vt:lpstr>
      <vt:lpstr>PowerPoint Presentation</vt:lpstr>
      <vt:lpstr>PowerPoint Presentation</vt:lpstr>
      <vt:lpstr>PowerPoint Presentation</vt:lpstr>
      <vt:lpstr>SQL Server Disk I/O (Write-Ahead Logging)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Knowledge Check</vt:lpstr>
      <vt:lpstr>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2021-04-19T14:50:56Z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