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7"/>
  </p:notesMasterIdLst>
  <p:sldIdLst>
    <p:sldId id="1664" r:id="rId2"/>
    <p:sldId id="11112" r:id="rId3"/>
    <p:sldId id="11111" r:id="rId4"/>
    <p:sldId id="1693" r:id="rId5"/>
    <p:sldId id="365" r:id="rId6"/>
    <p:sldId id="363" r:id="rId7"/>
    <p:sldId id="414" r:id="rId8"/>
    <p:sldId id="11113" r:id="rId9"/>
    <p:sldId id="398" r:id="rId10"/>
    <p:sldId id="1695" r:id="rId11"/>
    <p:sldId id="1696" r:id="rId12"/>
    <p:sldId id="1697" r:id="rId13"/>
    <p:sldId id="370" r:id="rId14"/>
    <p:sldId id="368" r:id="rId15"/>
    <p:sldId id="5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Lst>
        </p14:section>
        <p14:section name="Accelerated Database Recovery" id="{246A5269-0012-49D2-B1B7-611A58858D43}">
          <p14:sldIdLst>
            <p14:sldId id="1693"/>
            <p14:sldId id="365"/>
            <p14:sldId id="363"/>
            <p14:sldId id="414"/>
            <p14:sldId id="11113"/>
            <p14:sldId id="398"/>
            <p14:sldId id="1695"/>
            <p14:sldId id="1696"/>
            <p14:sldId id="1697"/>
            <p14:sldId id="370"/>
            <p14:sldId id="368"/>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5220" autoAdjust="0"/>
  </p:normalViewPr>
  <p:slideViewPr>
    <p:cSldViewPr snapToGrid="0">
      <p:cViewPr varScale="1">
        <p:scale>
          <a:sx n="86" d="100"/>
          <a:sy n="86" d="100"/>
        </p:scale>
        <p:origin x="29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F5A4F3-5D33-4357-BBB2-38A1DF48EE64}">
      <dgm:prSet phldrT="[Text]" custT="1"/>
      <dgm:spPr>
        <a:solidFill>
          <a:schemeClr val="accent5"/>
        </a:solidFill>
      </dgm:spPr>
      <dgm:t>
        <a:bodyPr/>
        <a:lstStyle/>
        <a:p>
          <a:pPr>
            <a:buNone/>
          </a:pPr>
          <a:r>
            <a:rPr lang="en-US" sz="2800" dirty="0">
              <a:solidFill>
                <a:schemeClr val="bg1"/>
              </a:solidFill>
            </a:rPr>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dirty="0">
              <a:solidFill>
                <a:schemeClr val="accent5"/>
              </a:solidFill>
            </a:rPr>
            <a:t>Instantaneous Transaction Rollback</a:t>
          </a:r>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94932AB3-967F-49E8-85A1-30CFB1227698}">
      <dgm:prSet phldrT="[Text]"/>
      <dgm:spPr/>
      <dgm:t>
        <a:bodyPr/>
        <a:lstStyle/>
        <a:p>
          <a:endParaRPr lang="en-US" sz="2800" dirty="0"/>
        </a:p>
      </dgm:t>
    </dgm:pt>
    <dgm:pt modelId="{AE014EA1-340F-445E-A628-8A33D8C29B88}" type="parTrans" cxnId="{337B73A6-305F-4758-A5D4-3166BE902D4E}">
      <dgm:prSet/>
      <dgm:spPr/>
      <dgm:t>
        <a:bodyPr/>
        <a:lstStyle/>
        <a:p>
          <a:endParaRPr lang="en-US"/>
        </a:p>
      </dgm:t>
    </dgm:pt>
    <dgm:pt modelId="{A277FD0E-9103-44FA-A87C-EB284F9CCFD8}" type="sibTrans" cxnId="{337B73A6-305F-4758-A5D4-3166BE902D4E}">
      <dgm:prSet/>
      <dgm:spPr/>
      <dgm:t>
        <a:bodyPr/>
        <a:lstStyle/>
        <a:p>
          <a:endParaRPr lang="en-US"/>
        </a:p>
      </dgm:t>
    </dgm:pt>
    <dgm:pt modelId="{78941C23-C52B-46B3-A3EE-F8F5C9BAF49C}">
      <dgm:prSet phldrT="[Text]" custT="1"/>
      <dgm:spPr/>
      <dgm:t>
        <a:bodyPr/>
        <a:lstStyle/>
        <a:p>
          <a:r>
            <a:rPr lang="en-US" sz="2800" dirty="0">
              <a:solidFill>
                <a:schemeClr val="accent5"/>
              </a:solidFill>
            </a:rPr>
            <a:t>Aggressive Log Truncation</a:t>
          </a:r>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a:solidFill>
          <a:schemeClr val="accent5"/>
        </a:solidFill>
      </dgm:spPr>
      <dgm:t>
        <a:bodyPr/>
        <a:lstStyle/>
        <a:p>
          <a:r>
            <a:rPr lang="en-US" sz="2800" dirty="0">
              <a:solidFill>
                <a:schemeClr val="bg1"/>
              </a:solidFill>
            </a:rPr>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dirty="0">
              <a:solidFill>
                <a:schemeClr val="accent5"/>
              </a:solidFill>
            </a:rPr>
            <a:t>Fast &amp; Consistent Database Recovery</a:t>
          </a:r>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363BD79-46ED-4900-841C-7F6AEDE12436}" type="pres">
      <dgm:prSet presAssocID="{EA61F937-A520-4079-8EDE-3D0B9EFB6721}" presName="linear" presStyleCnt="0">
        <dgm:presLayoutVars>
          <dgm:animLvl val="lvl"/>
          <dgm:resizeHandles val="exact"/>
        </dgm:presLayoutVars>
      </dgm:prSet>
      <dgm:spPr/>
    </dgm:pt>
    <dgm:pt modelId="{051EE32D-5955-4118-8913-2C50BF07CA36}" type="pres">
      <dgm:prSet presAssocID="{B0F5A4F3-5D33-4357-BBB2-38A1DF48EE64}" presName="parentText" presStyleLbl="node1" presStyleIdx="0" presStyleCnt="2" custLinFactNeighborY="2348">
        <dgm:presLayoutVars>
          <dgm:chMax val="0"/>
          <dgm:bulletEnabled val="1"/>
        </dgm:presLayoutVars>
      </dgm:prSet>
      <dgm:spPr/>
    </dgm:pt>
    <dgm:pt modelId="{8ECD596A-48A8-4115-85A0-383846FCE30E}" type="pres">
      <dgm:prSet presAssocID="{2F57A9DE-A97A-4722-B358-B56D774774BF}" presName="spacer" presStyleCnt="0"/>
      <dgm:spPr/>
    </dgm:pt>
    <dgm:pt modelId="{FEA9C014-67AE-4622-A7FD-8BE3AD2E0E2A}" type="pres">
      <dgm:prSet presAssocID="{93C69BF1-0744-4F8F-AE95-28AC6A15B8DE}" presName="parentText" presStyleLbl="node1" presStyleIdx="1" presStyleCnt="2">
        <dgm:presLayoutVars>
          <dgm:chMax val="0"/>
          <dgm:bulletEnabled val="1"/>
        </dgm:presLayoutVars>
      </dgm:prSet>
      <dgm:spPr/>
    </dgm:pt>
    <dgm:pt modelId="{65F965B6-01F8-483D-892A-0F40A006AB03}" type="pres">
      <dgm:prSet presAssocID="{93C69BF1-0744-4F8F-AE95-28AC6A15B8DE}" presName="childText" presStyleLbl="revTx" presStyleIdx="0" presStyleCnt="1">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C0106130-3274-40B3-8D8D-78F978CEB43E}" type="presOf" srcId="{94932AB3-967F-49E8-85A1-30CFB1227698}" destId="{65F965B6-01F8-483D-892A-0F40A006AB03}" srcOrd="0" destOrd="3"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33882A5D-CCC1-48E0-AD9B-5DE794F609DD}" type="presOf" srcId="{78941C23-C52B-46B3-A3EE-F8F5C9BAF49C}" destId="{65F965B6-01F8-483D-892A-0F40A006AB03}" srcOrd="0" destOrd="2" presId="urn:microsoft.com/office/officeart/2005/8/layout/vList2"/>
    <dgm:cxn modelId="{BB794B65-3C8C-4ED6-A8A1-46FD0251DEC2}" type="presOf" srcId="{EA61F937-A520-4079-8EDE-3D0B9EFB6721}" destId="{B363BD79-46ED-4900-841C-7F6AEDE12436}"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65273290-0E49-4B88-845B-BCF0B12D5BE3}" srcId="{93C69BF1-0744-4F8F-AE95-28AC6A15B8DE}" destId="{E403518E-EDA4-4C57-A426-D95B32E52594}" srcOrd="0" destOrd="0" parTransId="{A985651C-5A39-41D3-B178-8A503F50FBD9}" sibTransId="{B6C115A8-A00C-4F47-8818-87D35376163E}"/>
    <dgm:cxn modelId="{1FA75B92-EF55-4CA7-AD5B-AC27DC754C0F}" type="presOf" srcId="{E403518E-EDA4-4C57-A426-D95B32E52594}" destId="{65F965B6-01F8-483D-892A-0F40A006AB03}" srcOrd="0" destOrd="0" presId="urn:microsoft.com/office/officeart/2005/8/layout/vList2"/>
    <dgm:cxn modelId="{839B4099-3E2E-45FD-9252-02B0627F7D00}" type="presOf" srcId="{BA7303A2-7DD8-4090-9F0C-BE81B83F5574}" destId="{65F965B6-01F8-483D-892A-0F40A006AB03}" srcOrd="0" destOrd="1" presId="urn:microsoft.com/office/officeart/2005/8/layout/vList2"/>
    <dgm:cxn modelId="{337B73A6-305F-4758-A5D4-3166BE902D4E}" srcId="{93C69BF1-0744-4F8F-AE95-28AC6A15B8DE}" destId="{94932AB3-967F-49E8-85A1-30CFB1227698}" srcOrd="3" destOrd="0" parTransId="{AE014EA1-340F-445E-A628-8A33D8C29B88}" sibTransId="{A277FD0E-9103-44FA-A87C-EB284F9CCFD8}"/>
    <dgm:cxn modelId="{EE4F29CD-2CD3-48C6-A25B-1EBEC0833EB9}" type="presOf" srcId="{93C69BF1-0744-4F8F-AE95-28AC6A15B8DE}" destId="{FEA9C014-67AE-4622-A7FD-8BE3AD2E0E2A}" srcOrd="0" destOrd="0"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2046F9EE-BD28-43F1-B1C4-40AA4163490F}" type="presOf" srcId="{B0F5A4F3-5D33-4357-BBB2-38A1DF48EE64}" destId="{051EE32D-5955-4118-8913-2C50BF07CA36}" srcOrd="0" destOrd="0" presId="urn:microsoft.com/office/officeart/2005/8/layout/vList2"/>
    <dgm:cxn modelId="{BAE2B62D-FF10-4F3C-8D0F-894F40D6F889}" type="presParOf" srcId="{B363BD79-46ED-4900-841C-7F6AEDE12436}" destId="{051EE32D-5955-4118-8913-2C50BF07CA36}" srcOrd="0" destOrd="0" presId="urn:microsoft.com/office/officeart/2005/8/layout/vList2"/>
    <dgm:cxn modelId="{0ACB392D-BA8D-4B74-BAB4-301F38A69521}" type="presParOf" srcId="{B363BD79-46ED-4900-841C-7F6AEDE12436}" destId="{8ECD596A-48A8-4115-85A0-383846FCE30E}" srcOrd="1" destOrd="0" presId="urn:microsoft.com/office/officeart/2005/8/layout/vList2"/>
    <dgm:cxn modelId="{5FAF9027-AAED-43E4-9EDA-83D559BCF736}" type="presParOf" srcId="{B363BD79-46ED-4900-841C-7F6AEDE12436}" destId="{FEA9C014-67AE-4622-A7FD-8BE3AD2E0E2A}" srcOrd="2" destOrd="0" presId="urn:microsoft.com/office/officeart/2005/8/layout/vList2"/>
    <dgm:cxn modelId="{E464F82E-BC10-4629-B2A8-BDE99051AE88}" type="presParOf" srcId="{B363BD79-46ED-4900-841C-7F6AEDE12436}" destId="{65F965B6-01F8-483D-892A-0F40A006AB0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rollback the active transactions (traditional recovery process) they are just marked as ABORTED.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a:t>
          </a:r>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endPar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endParaRP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aborted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PVS for all user transactions;</a:t>
          </a:r>
          <a:endPar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endParaRP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abort.</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EE32D-5955-4118-8913-2C50BF07CA36}">
      <dsp:nvSpPr>
        <dsp:cNvPr id="0" name=""/>
        <dsp:cNvSpPr/>
      </dsp:nvSpPr>
      <dsp:spPr>
        <a:xfrm>
          <a:off x="0" y="4543"/>
          <a:ext cx="11372850" cy="1543439"/>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Accelerated Database Recovery is a new SQL Server Engine feature that greatly improves database availability by completely redesigning the current SQL Server recovery process.</a:t>
          </a:r>
          <a:endParaRPr lang="en-US" sz="2800" kern="1200" dirty="0"/>
        </a:p>
      </dsp:txBody>
      <dsp:txXfrm>
        <a:off x="75344" y="79887"/>
        <a:ext cx="11222162" cy="1392751"/>
      </dsp:txXfrm>
    </dsp:sp>
    <dsp:sp modelId="{FEA9C014-67AE-4622-A7FD-8BE3AD2E0E2A}">
      <dsp:nvSpPr>
        <dsp:cNvPr id="0" name=""/>
        <dsp:cNvSpPr/>
      </dsp:nvSpPr>
      <dsp:spPr>
        <a:xfrm>
          <a:off x="0" y="1560864"/>
          <a:ext cx="11372850" cy="1543439"/>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Benefits of Accelerated Database Recovery</a:t>
          </a:r>
        </a:p>
      </dsp:txBody>
      <dsp:txXfrm>
        <a:off x="75344" y="1636208"/>
        <a:ext cx="11222162" cy="1392751"/>
      </dsp:txXfrm>
    </dsp:sp>
    <dsp:sp modelId="{65F965B6-01F8-483D-892A-0F40A006AB03}">
      <dsp:nvSpPr>
        <dsp:cNvPr id="0" name=""/>
        <dsp:cNvSpPr/>
      </dsp:nvSpPr>
      <dsp:spPr>
        <a:xfrm>
          <a:off x="0" y="3104304"/>
          <a:ext cx="11372850" cy="189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schemeClr val="accent5"/>
              </a:solidFill>
            </a:rPr>
            <a:t>Fast &amp; Consistent Database Recovery</a:t>
          </a:r>
        </a:p>
        <a:p>
          <a:pPr marL="285750" lvl="1" indent="-285750" algn="l" defTabSz="1244600">
            <a:lnSpc>
              <a:spcPct val="90000"/>
            </a:lnSpc>
            <a:spcBef>
              <a:spcPct val="0"/>
            </a:spcBef>
            <a:spcAft>
              <a:spcPct val="20000"/>
            </a:spcAft>
            <a:buChar char="•"/>
          </a:pPr>
          <a:r>
            <a:rPr lang="en-US" sz="2800" kern="1200" dirty="0">
              <a:solidFill>
                <a:schemeClr val="accent5"/>
              </a:solidFill>
            </a:rPr>
            <a:t>Instantaneous Transaction Rollback</a:t>
          </a:r>
        </a:p>
        <a:p>
          <a:pPr marL="285750" lvl="1" indent="-285750" algn="l" defTabSz="1244600">
            <a:lnSpc>
              <a:spcPct val="90000"/>
            </a:lnSpc>
            <a:spcBef>
              <a:spcPct val="0"/>
            </a:spcBef>
            <a:spcAft>
              <a:spcPct val="20000"/>
            </a:spcAft>
            <a:buChar char="•"/>
          </a:pPr>
          <a:r>
            <a:rPr lang="en-US" sz="2800" kern="1200" dirty="0">
              <a:solidFill>
                <a:schemeClr val="accent5"/>
              </a:solidFill>
            </a:rPr>
            <a:t>Aggressive Log Truncation</a:t>
          </a:r>
        </a:p>
        <a:p>
          <a:pPr marL="285750" lvl="1" indent="-285750" algn="l" defTabSz="1244600">
            <a:lnSpc>
              <a:spcPct val="90000"/>
            </a:lnSpc>
            <a:spcBef>
              <a:spcPct val="0"/>
            </a:spcBef>
            <a:spcAft>
              <a:spcPct val="20000"/>
            </a:spcAft>
            <a:buChar char="•"/>
          </a:pPr>
          <a:endParaRPr lang="en-US" sz="2800" kern="1200" dirty="0"/>
        </a:p>
      </dsp:txBody>
      <dsp:txXfrm>
        <a:off x="0" y="3104304"/>
        <a:ext cx="11372850" cy="189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a:t>
          </a: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rollback the active transactions (traditional recovery process) they are just marked as ABORTED.</a:t>
          </a:r>
        </a:p>
      </dsp:txBody>
      <dsp:txXfrm>
        <a:off x="0" y="723992"/>
        <a:ext cx="11049000" cy="2515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endPar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endParaRP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aborted transactions;</a:t>
          </a:r>
        </a:p>
        <a:p>
          <a:pPr marL="285750" lvl="1" indent="-285750" algn="l" defTabSz="1244600">
            <a:lnSpc>
              <a:spcPct val="90000"/>
            </a:lnSpc>
            <a:spcBef>
              <a:spcPct val="0"/>
            </a:spcBef>
            <a:spcAft>
              <a:spcPct val="20000"/>
            </a:spcAft>
            <a:buChar char="•"/>
          </a:pPr>
          <a:r>
            <a:rPr lang="en-US" sz="2800" kern="120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PVS for all user transactions;</a:t>
          </a:r>
          <a:endPar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endParaRP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abort.</a:t>
          </a:r>
        </a:p>
      </dsp:txBody>
      <dsp:txXfrm>
        <a:off x="0" y="940869"/>
        <a:ext cx="11049000" cy="2086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95310"/>
          <a:ext cx="11049000" cy="110448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2800" b="1" kern="1200" dirty="0">
            <a:solidFill>
              <a:schemeClr val="bg1"/>
            </a:solidFill>
          </a:endParaRPr>
        </a:p>
      </dsp:txBody>
      <dsp:txXfrm>
        <a:off x="53916" y="349226"/>
        <a:ext cx="10941168" cy="996648"/>
      </dsp:txXfrm>
    </dsp:sp>
    <dsp:sp modelId="{A6FD5CD7-6955-45EA-B126-E4975672FC5A}">
      <dsp:nvSpPr>
        <dsp:cNvPr id="0" name=""/>
        <dsp:cNvSpPr/>
      </dsp:nvSpPr>
      <dsp:spPr>
        <a:xfrm>
          <a:off x="0" y="1399790"/>
          <a:ext cx="11049000" cy="155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74930" rIns="419608" bIns="74930" numCol="1" spcCol="1270" anchor="t" anchorCtr="0">
          <a:noAutofit/>
        </a:bodyPr>
        <a:lstStyle/>
        <a:p>
          <a:pPr marL="285750" lvl="1" indent="-285750" algn="l" defTabSz="2044700">
            <a:lnSpc>
              <a:spcPct val="90000"/>
            </a:lnSpc>
            <a:spcBef>
              <a:spcPct val="0"/>
            </a:spcBef>
            <a:spcAft>
              <a:spcPct val="20000"/>
            </a:spcAft>
            <a:buChar char="•"/>
          </a:pPr>
          <a:r>
            <a:rPr lang="en-US" sz="46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399790"/>
        <a:ext cx="11049000" cy="1557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ql-database/sql-database-accelerated-database-recove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4/9/2021 9:11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4/9/2021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4/9/2021 9:11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4/9/2021 9:11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4/9/2021 9:11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beginning of the last successful checkpoint (or the oldest dirty page LSN) until the end, to determine the state of each transaction at the time SQL Server stopped.</a:t>
            </a:r>
          </a:p>
          <a:p>
            <a:r>
              <a:rPr lang="en-US" sz="900" b="1" i="0" kern="1200" dirty="0">
                <a:solidFill>
                  <a:schemeClr val="tx1"/>
                </a:solidFill>
                <a:effectLst/>
                <a:latin typeface="Segoe UI Light" pitchFamily="34" charset="0"/>
                <a:ea typeface="+mn-ea"/>
                <a:cs typeface="+mn-cs"/>
              </a:rPr>
              <a:t>Redo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oldest uncommitted transaction until the end, to bring the database to the state it was at the time of the crash by redoing all committed operations.</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each transaction that was active as of the time of the crash, traverses the log backwards, undoing the operations that this transaction performed.</a:t>
            </a:r>
          </a:p>
          <a:p>
            <a:endParaRPr lang="en-US" dirty="0"/>
          </a:p>
          <a:p>
            <a:r>
              <a:rPr lang="en-US" dirty="0">
                <a:hlinkClick r:id="rId3"/>
              </a:rPr>
              <a:t>https://docs.microsoft.com/en-us/azure/sql-database/sql-database-accelerated-database-recovery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4/9/2021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4/9/2021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process remains the same as today with the addition of reconstructing sLog and copying log records for non-versioned operations.</a:t>
            </a:r>
          </a:p>
          <a:p>
            <a:r>
              <a:rPr lang="en-US" sz="900" b="1" i="0" kern="1200" dirty="0">
                <a:solidFill>
                  <a:schemeClr val="tx1"/>
                </a:solidFill>
                <a:effectLst/>
                <a:latin typeface="Segoe UI Light" pitchFamily="34" charset="0"/>
                <a:ea typeface="+mn-ea"/>
                <a:cs typeface="+mn-cs"/>
              </a:rPr>
              <a:t>Redo</a:t>
            </a:r>
            <a:r>
              <a:rPr lang="en-US" sz="900" b="0" i="0" kern="1200" dirty="0">
                <a:solidFill>
                  <a:schemeClr val="tx1"/>
                </a:solidFill>
                <a:effectLst/>
                <a:latin typeface="Segoe UI Light" pitchFamily="34" charset="0"/>
                <a:ea typeface="+mn-ea"/>
                <a:cs typeface="+mn-cs"/>
              </a:rPr>
              <a:t> phase</a:t>
            </a:r>
          </a:p>
          <a:p>
            <a:r>
              <a:rPr lang="en-US" sz="900" b="0" i="0" kern="1200" dirty="0">
                <a:solidFill>
                  <a:schemeClr val="tx1"/>
                </a:solidFill>
                <a:effectLst/>
                <a:latin typeface="Segoe UI Light" pitchFamily="34" charset="0"/>
                <a:ea typeface="+mn-ea"/>
                <a:cs typeface="+mn-cs"/>
              </a:rPr>
              <a:t>Broken into two phases (P)</a:t>
            </a:r>
          </a:p>
          <a:p>
            <a:pPr lvl="1"/>
            <a:r>
              <a:rPr lang="en-US" sz="900" b="0" i="0" kern="1200" dirty="0">
                <a:solidFill>
                  <a:schemeClr val="tx1"/>
                </a:solidFill>
                <a:effectLst/>
                <a:latin typeface="Segoe UI Light" pitchFamily="34" charset="0"/>
                <a:ea typeface="+mn-ea"/>
                <a:cs typeface="+mn-cs"/>
              </a:rPr>
              <a:t>Phase 1</a:t>
            </a:r>
          </a:p>
          <a:p>
            <a:pPr lvl="1"/>
            <a:r>
              <a:rPr lang="en-US" sz="900" b="0" i="0" kern="1200" dirty="0">
                <a:solidFill>
                  <a:schemeClr val="tx1"/>
                </a:solidFill>
                <a:effectLst/>
                <a:latin typeface="Segoe UI Light" pitchFamily="34" charset="0"/>
                <a:ea typeface="+mn-ea"/>
                <a:cs typeface="+mn-cs"/>
              </a:rPr>
              <a:t>Redo from sLog (oldest uncommitted transaction up to last checkpoint). Redo is a fast operation as it only needs to process a few records from the sLog.</a:t>
            </a:r>
          </a:p>
          <a:p>
            <a:pPr lvl="1"/>
            <a:r>
              <a:rPr lang="en-US" sz="900" b="0" i="0" kern="1200" dirty="0">
                <a:solidFill>
                  <a:schemeClr val="tx1"/>
                </a:solidFill>
                <a:effectLst/>
                <a:latin typeface="Segoe UI Light" pitchFamily="34" charset="0"/>
                <a:ea typeface="+mn-ea"/>
                <a:cs typeface="+mn-cs"/>
              </a:rPr>
              <a:t>Phase 2</a:t>
            </a:r>
          </a:p>
          <a:p>
            <a:pPr lvl="1"/>
            <a:r>
              <a:rPr lang="en-US" sz="900" b="0" i="0" kern="1200" dirty="0">
                <a:solidFill>
                  <a:schemeClr val="tx1"/>
                </a:solidFill>
                <a:effectLst/>
                <a:latin typeface="Segoe UI Light" pitchFamily="34" charset="0"/>
                <a:ea typeface="+mn-ea"/>
                <a:cs typeface="+mn-cs"/>
              </a:rPr>
              <a:t>Redo from Transaction Log starts from last checkpoint (instead of oldest uncommitted transaction)</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Undo phase with ADR completes almost instantaneously by using sLog to undo non-versioned operations and Persisted Version Store (PVS) with Logical Revert to perform row level version-based Undo.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 action="ppaction://noaction"/>
              </a:rPr>
              <a:t>https://docs.microsoft.com/en-us/azure/sql-database/sql-database-accelerated-database-recovery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4/9/2021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4/9/2021 9:11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4/9/2021 9:11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4/9/2021 9:11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4/9/2021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3717628"/>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722217737"/>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4017944005"/>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sp>
        <p:nvSpPr>
          <p:cNvPr id="5" name="Content Placeholder 3">
            <a:extLst>
              <a:ext uri="{FF2B5EF4-FFF2-40B4-BE49-F238E27FC236}">
                <a16:creationId xmlns:a16="http://schemas.microsoft.com/office/drawing/2014/main" id="{004AA471-2C8C-441D-A94C-9A86DFC6F515}"/>
              </a:ext>
            </a:extLst>
          </p:cNvPr>
          <p:cNvSpPr txBox="1">
            <a:spLocks/>
          </p:cNvSpPr>
          <p:nvPr/>
        </p:nvSpPr>
        <p:spPr bwMode="auto">
          <a:xfrm>
            <a:off x="269238" y="910809"/>
            <a:ext cx="10702554" cy="54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941" spc="-100" dirty="0">
                <a:ln w="3175">
                  <a:noFill/>
                </a:ln>
                <a:solidFill>
                  <a:schemeClr val="accent5"/>
                </a:solidFill>
                <a:latin typeface="Segoe UI Light" panose="020B0502040204020203" pitchFamily="34" charset="0"/>
                <a:ea typeface="+mn-ea"/>
                <a:cs typeface="Segoe UI Light" panose="020B0502040204020203" pitchFamily="34" charset="0"/>
              </a:rPr>
              <a:t>Will my database be larger?</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Yes. Monitor to determine difference.</a:t>
            </a:r>
          </a:p>
          <a:p>
            <a:pPr defTabSz="896386">
              <a:lnSpc>
                <a:spcPct val="100000"/>
              </a:lnSpc>
            </a:pPr>
            <a:r>
              <a:rPr lang="en-US" sz="2941" spc="-100" dirty="0">
                <a:ln w="3175">
                  <a:noFill/>
                </a:ln>
                <a:solidFill>
                  <a:schemeClr val="accent5"/>
                </a:solidFill>
                <a:latin typeface="Segoe UI Light" panose="020B0502040204020203" pitchFamily="34" charset="0"/>
                <a:ea typeface="+mn-ea"/>
                <a:cs typeface="Segoe UI Light" panose="020B0502040204020203" pitchFamily="34" charset="0"/>
              </a:rPr>
              <a:t>Will it affect performance?</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It depends. Write-heavy (OLTP) workloads are most susceptible</a:t>
            </a:r>
          </a:p>
          <a:p>
            <a:pPr defTabSz="896386">
              <a:lnSpc>
                <a:spcPct val="100000"/>
              </a:lnSpc>
              <a:defRPr/>
            </a:pPr>
            <a:r>
              <a:rPr lang="en-US" sz="2941" spc="-100" dirty="0">
                <a:ln w="3175">
                  <a:noFill/>
                </a:ln>
                <a:solidFill>
                  <a:schemeClr val="accent5"/>
                </a:solidFill>
                <a:latin typeface="Segoe UI Light" panose="020B0502040204020203" pitchFamily="34" charset="0"/>
                <a:ea typeface="+mn-ea"/>
                <a:cs typeface="Segoe UI Light" panose="020B0502040204020203" pitchFamily="34" charset="0"/>
              </a:rPr>
              <a:t>How is PVS different than the version store in TempDB?</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PVS stores versions in the user database rather than TempDB</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If ADR is enabled, PVS is used to support SNAPSHOT and READ_COMMITTED_SNAPSHOT_ISOLATION transactions</a:t>
            </a:r>
          </a:p>
          <a:p>
            <a:pPr defTabSz="896386">
              <a:lnSpc>
                <a:spcPct val="100000"/>
              </a:lnSpc>
              <a:defRPr/>
            </a:pPr>
            <a:r>
              <a:rPr lang="en-US" sz="2941" spc="-100" dirty="0">
                <a:ln w="3175">
                  <a:noFill/>
                </a:ln>
                <a:solidFill>
                  <a:schemeClr val="accent5"/>
                </a:solidFill>
                <a:latin typeface="Segoe UI Light" panose="020B0502040204020203" pitchFamily="34" charset="0"/>
                <a:cs typeface="Segoe UI Light" panose="020B0502040204020203" pitchFamily="34" charset="0"/>
              </a:rPr>
              <a:t>How does this affect Availability Groups?</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PVS and log records replicate to secondaries, secondary communicates oldest versions needed to primary</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ADR can speed up failover because Undo becomes fast</a:t>
            </a:r>
          </a:p>
          <a:p>
            <a:pPr marL="280121" indent="-280121" defTabSz="896386">
              <a:lnSpc>
                <a:spcPct val="100000"/>
              </a:lnSpc>
              <a:buFont typeface="Arial" panose="020B0604020202020204" pitchFamily="34" charset="0"/>
              <a:buChar char="•"/>
              <a:defRPr/>
            </a:pPr>
            <a:r>
              <a:rPr lang="en-US" sz="1765" kern="0" dirty="0">
                <a:solidFill>
                  <a:srgbClr val="000000"/>
                </a:solidFill>
                <a:latin typeface="Segoe UI Light" panose="020B0502040204020203" pitchFamily="34" charset="0"/>
                <a:cs typeface="Segoe UI Light" panose="020B0502040204020203" pitchFamily="34" charset="0"/>
              </a:rPr>
              <a:t>If the secondary must be restarted without ADR, TempDB is lost so versions are lost and queries must wait for data to commit on primary, with ADR, versions are persisted, so no delay before queries can be served</a:t>
            </a:r>
          </a:p>
          <a:p>
            <a:pPr defTabSz="896386">
              <a:lnSpc>
                <a:spcPct val="100000"/>
              </a:lnSpc>
              <a:defRPr/>
            </a:pPr>
            <a:endParaRPr lang="en-US" sz="1765" kern="0" dirty="0">
              <a:solidFill>
                <a:srgbClr val="000000"/>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2220173218"/>
              </p:ext>
            </p:extLst>
          </p:nvPr>
        </p:nvGraphicFramePr>
        <p:xfrm>
          <a:off x="371475" y="1133475"/>
          <a:ext cx="11372850" cy="5004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257301"/>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7" cy="379006"/>
                <a:chOff x="1226735" y="3394899"/>
                <a:chExt cx="3016081"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2"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rgbClr val="1DB14B"/>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1" y="3685219"/>
              <a:ext cx="10238289" cy="504113"/>
              <a:chOff x="1177237" y="4547444"/>
              <a:chExt cx="10897110" cy="38566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7" y="4547444"/>
                <a:ext cx="4936256" cy="364788"/>
                <a:chOff x="1227828" y="3515313"/>
                <a:chExt cx="4030389" cy="364788"/>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flipV="1">
                  <a:off x="1227828" y="3877671"/>
                  <a:ext cx="4030389" cy="243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8608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49204" y="4511489"/>
              <a:ext cx="4462240" cy="429545"/>
              <a:chOff x="5393870" y="3874960"/>
              <a:chExt cx="2560341" cy="246464"/>
            </a:xfrm>
          </p:grpSpPr>
          <p:sp>
            <p:nvSpPr>
              <p:cNvPr id="137" name="Rectangle 136">
                <a:extLst>
                  <a:ext uri="{FF2B5EF4-FFF2-40B4-BE49-F238E27FC236}">
                    <a16:creationId xmlns:a16="http://schemas.microsoft.com/office/drawing/2014/main" id="{06BB6831-8876-4E1B-A4F3-1BDA3D4B4979}"/>
                  </a:ext>
                </a:extLst>
              </p:cNvPr>
              <p:cNvSpPr/>
              <p:nvPr/>
            </p:nvSpPr>
            <p:spPr>
              <a:xfrm>
                <a:off x="5791904" y="3907867"/>
                <a:ext cx="2162307" cy="213557"/>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00B050"/>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393870" y="3874960"/>
                <a:ext cx="314572" cy="228536"/>
              </a:xfrm>
              <a:prstGeom prst="can">
                <a:avLst/>
              </a:prstGeom>
              <a:solidFill>
                <a:srgbClr val="1DB14B"/>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2" name="Group 1">
            <a:extLst>
              <a:ext uri="{FF2B5EF4-FFF2-40B4-BE49-F238E27FC236}">
                <a16:creationId xmlns:a16="http://schemas.microsoft.com/office/drawing/2014/main" id="{35468F60-7E5E-47FF-B06D-0E238FFE8829}"/>
              </a:ext>
            </a:extLst>
          </p:cNvPr>
          <p:cNvGrpSpPr/>
          <p:nvPr/>
        </p:nvGrpSpPr>
        <p:grpSpPr>
          <a:xfrm>
            <a:off x="223103" y="806693"/>
            <a:ext cx="11968897" cy="5476935"/>
            <a:chOff x="73696" y="1121018"/>
            <a:chExt cx="11968897" cy="5476935"/>
          </a:xfrm>
        </p:grpSpPr>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22074" y="1552726"/>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58889" y="1561658"/>
              <a:ext cx="1630959" cy="4833586"/>
              <a:chOff x="3000390" y="2583872"/>
              <a:chExt cx="1663663" cy="4930511"/>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459165"/>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Checkpoint</a:t>
                </a:r>
                <a:endParaRPr lang="en-US" sz="1372" dirty="0">
                  <a:latin typeface="Segoe UI Light" panose="020B0502040204020203" pitchFamily="34" charset="0"/>
                  <a:cs typeface="Segoe UI Light" panose="020B0502040204020203" pitchFamily="34" charset="0"/>
                </a:endParaRPr>
              </a:p>
              <a:p>
                <a:pPr algn="ctr" defTabSz="896341"/>
                <a:r>
                  <a:rPr lang="en-US" sz="1030" i="1" dirty="0">
                    <a:latin typeface="Segoe UI Light" panose="020B0502040204020203" pitchFamily="34" charset="0"/>
                    <a:cs typeface="Segoe UI Light" panose="020B0502040204020203" pitchFamily="34" charset="0"/>
                  </a:rPr>
                  <a:t>(or oldest dirty page LSN)</a:t>
                </a:r>
                <a:endParaRPr lang="en-US" sz="1372" i="1" dirty="0">
                  <a:latin typeface="Segoe UI Light" panose="020B0502040204020203" pitchFamily="34" charset="0"/>
                  <a:cs typeface="Segoe UI Light" panose="020B0502040204020203" pitchFamily="34" charset="0"/>
                </a:endParaRP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53830" y="1552726"/>
              <a:ext cx="844176" cy="4869694"/>
              <a:chOff x="7644350" y="2574763"/>
              <a:chExt cx="1858656" cy="3321870"/>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29317"/>
              </a:xfrm>
              <a:prstGeom prst="rect">
                <a:avLst/>
              </a:prstGeom>
              <a:noFill/>
            </p:spPr>
            <p:txBody>
              <a:bodyPr wrap="square" rtlCol="0">
                <a:spAutoFit/>
              </a:bodyPr>
              <a:lstStyle/>
              <a:p>
                <a:pPr algn="ctr" defTabSz="896341"/>
                <a:r>
                  <a:rPr lang="en-US" sz="1176" dirty="0">
                    <a:latin typeface="Segoe UI Light" panose="020B0502040204020203" pitchFamily="34" charset="0"/>
                    <a:cs typeface="Segoe UI Light" panose="020B0502040204020203" pitchFamily="34" charset="0"/>
                  </a:rPr>
                  <a:t>Log</a:t>
                </a:r>
              </a:p>
              <a:p>
                <a:pPr algn="ctr" defTabSz="896341"/>
                <a:r>
                  <a:rPr lang="en-US" sz="1176" dirty="0">
                    <a:latin typeface="Segoe UI Light" panose="020B0502040204020203" pitchFamily="34" charset="0"/>
                    <a:cs typeface="Segoe UI Light" panose="020B0502040204020203" pitchFamily="34" charset="0"/>
                  </a:rPr>
                  <a:t>End</a:t>
                </a:r>
                <a:r>
                  <a:rPr lang="en-US" sz="1372" dirty="0">
                    <a:latin typeface="Segoe UI Light" panose="020B0502040204020203" pitchFamily="34" charset="0"/>
                    <a:cs typeface="Segoe UI Light" panose="020B0502040204020203" pitchFamily="34" charset="0"/>
                  </a:rPr>
                  <a:t>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48487" y="1562618"/>
              <a:ext cx="6590831" cy="444852"/>
              <a:chOff x="5353726" y="2584864"/>
              <a:chExt cx="6722991" cy="45377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53726" y="2584864"/>
                <a:ext cx="1660065" cy="336047"/>
                <a:chOff x="2860988" y="2647785"/>
                <a:chExt cx="5778635" cy="336047"/>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860988" y="2647785"/>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38556"/>
              </a:xfrm>
              <a:prstGeom prst="rect">
                <a:avLst/>
              </a:prstGeom>
              <a:noFill/>
            </p:spPr>
            <p:txBody>
              <a:bodyPr wrap="square" rtlCol="0">
                <a:spAutoFit/>
              </a:bodyPr>
              <a:lstStyle/>
              <a:p>
                <a:pPr defTabSz="896341"/>
                <a:r>
                  <a:rPr lang="en-US" sz="1568"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37752" y="1552731"/>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318144" y="2434819"/>
              <a:ext cx="10724449" cy="554526"/>
              <a:chOff x="1344572" y="2483147"/>
              <a:chExt cx="10939498" cy="565646"/>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5055111" y="2483147"/>
                <a:ext cx="7228959" cy="565646"/>
                <a:chOff x="5055111" y="3474546"/>
                <a:chExt cx="7228959" cy="565646"/>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5055111" y="3474546"/>
                  <a:ext cx="2109687" cy="364671"/>
                  <a:chOff x="4428954" y="3409234"/>
                  <a:chExt cx="1751757" cy="364671"/>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428954" y="3409234"/>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71"/>
                  <a:ext cx="5175918" cy="523221"/>
                </a:xfrm>
                <a:prstGeom prst="rect">
                  <a:avLst/>
                </a:prstGeom>
                <a:noFill/>
              </p:spPr>
              <p:txBody>
                <a:bodyPr wrap="square" rtlCol="0">
                  <a:spAutoFit/>
                </a:bodyPr>
                <a:lstStyle/>
                <a:p>
                  <a:pPr defTabSz="896341"/>
                  <a:r>
                    <a:rPr lang="en-US" sz="1372" dirty="0">
                      <a:latin typeface="Segoe UI Light" panose="020B0502040204020203" pitchFamily="34" charset="0"/>
                      <a:cs typeface="Segoe UI Light" panose="020B0502040204020203" pitchFamily="34" charset="0"/>
                    </a:rPr>
                    <a:t>Phase 2a: Redo from </a:t>
                  </a:r>
                  <a:r>
                    <a:rPr lang="en-US" sz="1372" b="1" dirty="0">
                      <a:latin typeface="Segoe UI Light" panose="020B0502040204020203" pitchFamily="34" charset="0"/>
                      <a:cs typeface="Segoe UI Light" panose="020B0502040204020203" pitchFamily="34" charset="0"/>
                    </a:rPr>
                    <a:t>sLog</a:t>
                  </a:r>
                </a:p>
                <a:p>
                  <a:pPr defTabSz="896341"/>
                  <a:r>
                    <a:rPr lang="en-US" sz="1372" dirty="0">
                      <a:latin typeface="Segoe UI Light" panose="020B0502040204020203" pitchFamily="34" charset="0"/>
                      <a:cs typeface="Segoe UI Light" panose="020B0502040204020203" pitchFamily="34" charset="0"/>
                    </a:rPr>
                    <a:t>Phase 2b: Redo from </a:t>
                  </a:r>
                  <a:r>
                    <a:rPr lang="en-US" sz="1372" b="1" dirty="0">
                      <a:latin typeface="Segoe UI Light" panose="020B0502040204020203" pitchFamily="34" charset="0"/>
                      <a:cs typeface="Segoe UI Light" panose="020B0502040204020203" pitchFamily="34" charset="0"/>
                    </a:rPr>
                    <a:t>Transaction Log (</a:t>
                  </a:r>
                  <a:r>
                    <a:rPr lang="en-US" sz="1372" b="1" dirty="0">
                      <a:solidFill>
                        <a:srgbClr val="00B050"/>
                      </a:solidFill>
                      <a:latin typeface="Segoe UI Light" panose="020B0502040204020203" pitchFamily="34" charset="0"/>
                      <a:cs typeface="Segoe UI Light" panose="020B0502040204020203" pitchFamily="34" charset="0"/>
                    </a:rPr>
                    <a:t>starts from last checkpoint</a:t>
                  </a:r>
                  <a:r>
                    <a:rPr lang="en-US" sz="1372" b="1" dirty="0">
                      <a:latin typeface="Segoe UI Light" panose="020B0502040204020203" pitchFamily="34" charset="0"/>
                      <a:cs typeface="Segoe UI Light" panose="020B0502040204020203" pitchFamily="34" charset="0"/>
                    </a:rPr>
                    <a:t>)</a:t>
                  </a:r>
                  <a:endParaRPr lang="en-US" sz="1372" dirty="0">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1905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1905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18142" y="3905596"/>
              <a:ext cx="10406319" cy="573280"/>
              <a:chOff x="1344573" y="3517264"/>
              <a:chExt cx="10614986" cy="584778"/>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517264"/>
                <a:ext cx="10614986" cy="584778"/>
                <a:chOff x="1344573" y="4508663"/>
                <a:chExt cx="10614986" cy="584778"/>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059841" y="4508663"/>
                  <a:ext cx="4899718" cy="584778"/>
                </a:xfrm>
                <a:prstGeom prst="rect">
                  <a:avLst/>
                </a:prstGeom>
                <a:noFill/>
                <a:ln>
                  <a:solidFill>
                    <a:schemeClr val="accent5"/>
                  </a:solidFill>
                </a:ln>
              </p:spPr>
              <p:txBody>
                <a:bodyPr wrap="square" rtlCol="0">
                  <a:spAutoFit/>
                </a:bodyPr>
                <a:lstStyle/>
                <a:p>
                  <a:pPr defTabSz="896341"/>
                  <a:r>
                    <a:rPr lang="en-US" sz="1568" dirty="0">
                      <a:latin typeface="Segoe UI Light" panose="020B0502040204020203" pitchFamily="34" charset="0"/>
                      <a:cs typeface="Segoe UI Light" panose="020B0502040204020203" pitchFamily="34" charset="0"/>
                    </a:rPr>
                    <a:t>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31892" y="5347074"/>
              <a:ext cx="6897448" cy="0"/>
            </a:xfrm>
            <a:prstGeom prst="straightConnector1">
              <a:avLst/>
            </a:prstGeom>
            <a:ln w="63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46640" y="4744323"/>
              <a:ext cx="1353842" cy="271554"/>
            </a:xfrm>
            <a:prstGeom prst="rect">
              <a:avLst/>
            </a:prstGeom>
            <a:noFill/>
          </p:spPr>
          <p:txBody>
            <a:bodyPr wrap="square" rtlCol="0">
              <a:spAutoFit/>
            </a:bodyPr>
            <a:lstStyle/>
            <a:p>
              <a:pPr defTabSz="896341"/>
              <a:r>
                <a:rPr lang="en-US" sz="1176" dirty="0">
                  <a:latin typeface="Segoe UI Light" panose="020B0502040204020203" pitchFamily="34" charset="0"/>
                  <a:cs typeface="Segoe UI Light" panose="020B0502040204020203" pitchFamily="34" charset="0"/>
                </a:rPr>
                <a:t>Transaction Log</a:t>
              </a:r>
              <a:endParaRPr lang="en-US" sz="1372" dirty="0">
                <a:latin typeface="Segoe UI Light" panose="020B0502040204020203" pitchFamily="34" charset="0"/>
                <a:cs typeface="Segoe UI Light" panose="020B0502040204020203" pitchFamily="34" charset="0"/>
              </a:endParaRPr>
            </a:p>
          </p:txBody>
        </p:sp>
        <p:sp>
          <p:nvSpPr>
            <p:cNvPr id="156" name="TextBox 155">
              <a:extLst>
                <a:ext uri="{FF2B5EF4-FFF2-40B4-BE49-F238E27FC236}">
                  <a16:creationId xmlns:a16="http://schemas.microsoft.com/office/drawing/2014/main" id="{AADA60C2-E79F-4A58-86DB-2165F146C25C}"/>
                </a:ext>
              </a:extLst>
            </p:cNvPr>
            <p:cNvSpPr txBox="1"/>
            <p:nvPr/>
          </p:nvSpPr>
          <p:spPr>
            <a:xfrm>
              <a:off x="7170234" y="5191128"/>
              <a:ext cx="1669114" cy="271554"/>
            </a:xfrm>
            <a:prstGeom prst="rect">
              <a:avLst/>
            </a:prstGeom>
            <a:noFill/>
          </p:spPr>
          <p:txBody>
            <a:bodyPr wrap="square" rtlCol="0">
              <a:spAutoFit/>
            </a:bodyPr>
            <a:lstStyle/>
            <a:p>
              <a:pPr defTabSz="896341"/>
              <a:r>
                <a:rPr lang="en-US" sz="1176" dirty="0">
                  <a:latin typeface="Segoe UI Light" panose="020B0502040204020203" pitchFamily="34" charset="0"/>
                  <a:cs typeface="Segoe UI Light" panose="020B0502040204020203" pitchFamily="34" charset="0"/>
                </a:rPr>
                <a:t>sLog (in memory)</a:t>
              </a:r>
              <a:endParaRPr lang="en-US" sz="1372" dirty="0">
                <a:latin typeface="Segoe UI Light" panose="020B0502040204020203" pitchFamily="34" charset="0"/>
                <a:cs typeface="Segoe UI Light" panose="020B0502040204020203" pitchFamily="34" charset="0"/>
              </a:endParaRPr>
            </a:p>
          </p:txBody>
        </p:sp>
        <p:sp>
          <p:nvSpPr>
            <p:cNvPr id="157" name="Rectangle 156">
              <a:extLst>
                <a:ext uri="{FF2B5EF4-FFF2-40B4-BE49-F238E27FC236}">
                  <a16:creationId xmlns:a16="http://schemas.microsoft.com/office/drawing/2014/main" id="{9FCF23DD-1DF4-41BB-A46F-F45DC8B0CA9A}"/>
                </a:ext>
              </a:extLst>
            </p:cNvPr>
            <p:cNvSpPr/>
            <p:nvPr/>
          </p:nvSpPr>
          <p:spPr>
            <a:xfrm>
              <a:off x="1624943"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492178"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3739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585279"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662225"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07446"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55326"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277160"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22380"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37026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01887"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063437"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08658"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56538"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0091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4613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894013"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44630"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298985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3773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090932"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3615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184033"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36505"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381725"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29606"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482806"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2802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57590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56452"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01672"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49553"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02753"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4797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399585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6169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0691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5479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0799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5321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01098"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56863" y="478994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17755" y="478993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468771" y="478993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34509" y="478993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582864" y="478993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43281"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587225" y="4777718"/>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290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498223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2745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0753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36674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1994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46516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13047"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11619"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5964820"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10040"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57922"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5033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035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4875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296635"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18894" y="4777718"/>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12786" y="4776887"/>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37480" y="4776887"/>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255504" y="5994063"/>
              <a:ext cx="2769315" cy="271554"/>
              <a:chOff x="3329671" y="4919276"/>
              <a:chExt cx="2824845" cy="276999"/>
            </a:xfrm>
          </p:grpSpPr>
          <p:sp>
            <p:nvSpPr>
              <p:cNvPr id="225" name="TextBox 224">
                <a:extLst>
                  <a:ext uri="{FF2B5EF4-FFF2-40B4-BE49-F238E27FC236}">
                    <a16:creationId xmlns:a16="http://schemas.microsoft.com/office/drawing/2014/main" id="{43F17829-AF79-43A8-A050-8BBA7C2876D9}"/>
                  </a:ext>
                </a:extLst>
              </p:cNvPr>
              <p:cNvSpPr txBox="1"/>
              <p:nvPr/>
            </p:nvSpPr>
            <p:spPr>
              <a:xfrm>
                <a:off x="3369780" y="4919276"/>
                <a:ext cx="2784736" cy="276999"/>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Log Record for non-versioned operation</a:t>
                </a:r>
              </a:p>
            </p:txBody>
          </p:sp>
          <p:sp>
            <p:nvSpPr>
              <p:cNvPr id="226" name="Rectangle 225">
                <a:extLst>
                  <a:ext uri="{FF2B5EF4-FFF2-40B4-BE49-F238E27FC236}">
                    <a16:creationId xmlns:a16="http://schemas.microsoft.com/office/drawing/2014/main" id="{AAD34F88-86A2-44D7-86C6-3BF4C5518CE2}"/>
                  </a:ext>
                </a:extLst>
              </p:cNvPr>
              <p:cNvSpPr/>
              <p:nvPr/>
            </p:nvSpPr>
            <p:spPr>
              <a:xfrm>
                <a:off x="3329671" y="4991597"/>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29506" y="4377141"/>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687100" y="4648695"/>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095067" y="3219005"/>
              <a:ext cx="3447256" cy="555948"/>
              <a:chOff x="5393869" y="3874960"/>
              <a:chExt cx="2637286" cy="425322"/>
            </a:xfrm>
          </p:grpSpPr>
          <p:sp>
            <p:nvSpPr>
              <p:cNvPr id="230" name="Rectangle 229">
                <a:extLst>
                  <a:ext uri="{FF2B5EF4-FFF2-40B4-BE49-F238E27FC236}">
                    <a16:creationId xmlns:a16="http://schemas.microsoft.com/office/drawing/2014/main" id="{06D1F362-E358-4679-9CC1-71484CF85654}"/>
                  </a:ext>
                </a:extLst>
              </p:cNvPr>
              <p:cNvSpPr/>
              <p:nvPr/>
            </p:nvSpPr>
            <p:spPr>
              <a:xfrm>
                <a:off x="5915864" y="3907867"/>
                <a:ext cx="2115291" cy="392415"/>
              </a:xfrm>
              <a:prstGeom prst="rect">
                <a:avLst/>
              </a:prstGeom>
              <a:solidFill>
                <a:schemeClr val="bg1"/>
              </a:solidFill>
            </p:spPr>
            <p:txBody>
              <a:bodyPr wrap="none">
                <a:spAutoFit/>
              </a:bodyPr>
              <a:lstStyle/>
              <a:p>
                <a:pPr defTabSz="896341"/>
                <a:r>
                  <a:rPr lang="en-US" sz="1372" b="1" dirty="0">
                    <a:latin typeface="Segoe UI Light" panose="020B0502040204020203" pitchFamily="34" charset="0"/>
                    <a:cs typeface="Segoe UI Light" panose="020B0502040204020203" pitchFamily="34" charset="0"/>
                  </a:rPr>
                  <a:t>[DB is </a:t>
                </a:r>
                <a:r>
                  <a:rPr lang="en-US" sz="1372" b="1" dirty="0">
                    <a:solidFill>
                      <a:srgbClr val="00B050"/>
                    </a:solidFill>
                    <a:latin typeface="Segoe UI Light" panose="020B0502040204020203" pitchFamily="34" charset="0"/>
                    <a:cs typeface="Segoe UI Light" panose="020B0502040204020203" pitchFamily="34" charset="0"/>
                  </a:rPr>
                  <a:t>FULLY</a:t>
                </a:r>
                <a:r>
                  <a:rPr lang="en-US" sz="1372" b="1" dirty="0">
                    <a:latin typeface="Segoe UI Light" panose="020B0502040204020203" pitchFamily="34" charset="0"/>
                    <a:cs typeface="Segoe UI Light" panose="020B0502040204020203" pitchFamily="34" charset="0"/>
                  </a:rPr>
                  <a:t> available and </a:t>
                </a:r>
                <a:r>
                  <a:rPr lang="en-US" sz="1372" b="1" dirty="0">
                    <a:solidFill>
                      <a:srgbClr val="00B050"/>
                    </a:solidFill>
                    <a:latin typeface="Segoe UI Light" panose="020B0502040204020203" pitchFamily="34" charset="0"/>
                    <a:cs typeface="Segoe UI Light" panose="020B0502040204020203" pitchFamily="34" charset="0"/>
                  </a:rPr>
                  <a:t>all locks </a:t>
                </a:r>
              </a:p>
              <a:p>
                <a:pPr defTabSz="896341"/>
                <a:r>
                  <a:rPr lang="en-US" sz="1372" b="1" dirty="0">
                    <a:solidFill>
                      <a:srgbClr val="00B050"/>
                    </a:solidFill>
                    <a:latin typeface="Segoe UI Light" panose="020B0502040204020203" pitchFamily="34" charset="0"/>
                    <a:cs typeface="Segoe UI Light" panose="020B0502040204020203" pitchFamily="34" charset="0"/>
                  </a:rPr>
                  <a:t>are released</a:t>
                </a:r>
                <a:r>
                  <a:rPr lang="en-US" sz="1372" b="1" dirty="0">
                    <a:latin typeface="Segoe UI Light" panose="020B0502040204020203" pitchFamily="34" charset="0"/>
                    <a:cs typeface="Segoe UI Light" panose="020B0502040204020203" pitchFamily="34" charset="0"/>
                  </a:rPr>
                  <a:t> 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93869" y="3874960"/>
                <a:ext cx="469549" cy="352849"/>
              </a:xfrm>
              <a:prstGeom prst="can">
                <a:avLst/>
              </a:prstGeom>
              <a:solidFill>
                <a:srgbClr val="1DB14B"/>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3974325"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73696" y="5923750"/>
              <a:ext cx="613984" cy="492693"/>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Log</a:t>
              </a:r>
            </a:p>
            <a:p>
              <a:pPr algn="ctr" defTabSz="896341"/>
              <a:r>
                <a:rPr lang="en-US" sz="1307"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52937" y="5944275"/>
              <a:ext cx="1732767" cy="653678"/>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Oldest </a:t>
              </a:r>
            </a:p>
            <a:p>
              <a:pPr algn="ctr" defTabSz="896341"/>
              <a:r>
                <a:rPr lang="en-US" sz="1307" dirty="0">
                  <a:latin typeface="Segoe UI Light" panose="020B0502040204020203" pitchFamily="34" charset="0"/>
                  <a:cs typeface="Segoe UI Light" panose="020B0502040204020203" pitchFamily="34" charset="0"/>
                </a:rPr>
                <a:t>uncommitted Tx</a:t>
              </a:r>
            </a:p>
            <a:p>
              <a:pPr algn="ctr" defTabSz="896341"/>
              <a:r>
                <a:rPr lang="en-US" sz="1046" dirty="0">
                  <a:latin typeface="Segoe UI Light" panose="020B0502040204020203" pitchFamily="34" charset="0"/>
                  <a:cs typeface="Segoe UI Light" panose="020B0502040204020203" pitchFamily="34" charset="0"/>
                </a:rPr>
                <a:t>(XACT_BEGIN_LSN)</a:t>
              </a:r>
            </a:p>
          </p:txBody>
        </p:sp>
      </p:gr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059377366"/>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Widescreen</PresentationFormat>
  <Paragraphs>199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Accelerated Database Recovery</vt:lpstr>
      <vt:lpstr>Current Database Recovery Process</vt:lpstr>
      <vt:lpstr>Most common implications</vt:lpstr>
      <vt:lpstr>Accelerated Database Recovery process</vt:lpstr>
      <vt:lpstr>PowerPoint Presentation</vt:lpstr>
      <vt:lpstr>Accelerated Database Recovery Components</vt:lpstr>
      <vt:lpstr>Accelerated Database Recovery Components</vt:lpstr>
      <vt:lpstr>Accelerated Database Recovery Components</vt:lpstr>
      <vt:lpstr>Accelerated Database Recovery Components</vt:lpstr>
      <vt:lpstr>How to enable ADR?</vt:lpstr>
      <vt:lpstr>Accelerated Dabase Recovery FAQ</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2021-04-09T13:21:10Z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