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3"/>
  </p:notesMasterIdLst>
  <p:sldIdLst>
    <p:sldId id="1635" r:id="rId2"/>
    <p:sldId id="1612" r:id="rId3"/>
    <p:sldId id="374" r:id="rId4"/>
    <p:sldId id="476" r:id="rId5"/>
    <p:sldId id="461" r:id="rId6"/>
    <p:sldId id="1594" r:id="rId7"/>
    <p:sldId id="1590" r:id="rId8"/>
    <p:sldId id="1653" r:id="rId9"/>
    <p:sldId id="1654" r:id="rId10"/>
    <p:sldId id="1548" r:id="rId11"/>
    <p:sldId id="15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3EEF68-2F3E-4231-99A4-7476283206D3}">
          <p14:sldIdLst>
            <p14:sldId id="1635"/>
            <p14:sldId id="1612"/>
            <p14:sldId id="374"/>
            <p14:sldId id="476"/>
            <p14:sldId id="461"/>
            <p14:sldId id="1594"/>
            <p14:sldId id="1590"/>
            <p14:sldId id="1653"/>
            <p14:sldId id="1654"/>
            <p14:sldId id="1548"/>
            <p14:sldId id="15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B6B13B-C82E-4337-9FC1-95FEA4B04EB9}" v="72" dt="2020-10-25T14:25:02.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autoAdjust="0"/>
    <p:restoredTop sz="95220" autoAdjust="0"/>
  </p:normalViewPr>
  <p:slideViewPr>
    <p:cSldViewPr snapToGrid="0">
      <p:cViewPr varScale="1">
        <p:scale>
          <a:sx n="81" d="100"/>
          <a:sy n="81" d="100"/>
        </p:scale>
        <p:origin x="725"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5" d="100"/>
          <a:sy n="75" d="100"/>
        </p:scale>
        <p:origin x="2651"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0E1DD910-82B7-411B-86B9-779EC2DE4ABD}">
      <dgm:prSet custT="1"/>
      <dgm:spPr/>
      <dgm:t>
        <a:bodyPr/>
        <a:lstStyle/>
        <a:p>
          <a:r>
            <a:rPr lang="en-US" sz="3200" dirty="0"/>
            <a:t>How is data stored?</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D8006EE-E805-4F77-9EB5-918D069E4196}">
      <dgm:prSet custT="1"/>
      <dgm:spPr/>
      <dgm:t>
        <a:bodyPr/>
        <a:lstStyle/>
        <a:p>
          <a:r>
            <a:rPr lang="en-US" sz="3200" dirty="0"/>
            <a:t>Heaps vs Clustered Indexes</a:t>
          </a:r>
        </a:p>
      </dgm:t>
    </dgm:pt>
    <dgm:pt modelId="{D9314374-B2A4-4DE6-A756-D6C2A92E4F23}" type="parTrans" cxnId="{43A6685F-FCB9-423D-B50B-177C30C965A1}">
      <dgm:prSet/>
      <dgm:spPr/>
      <dgm:t>
        <a:bodyPr/>
        <a:lstStyle/>
        <a:p>
          <a:endParaRPr lang="en-US"/>
        </a:p>
      </dgm:t>
    </dgm:pt>
    <dgm:pt modelId="{2F706E18-91C6-424C-B7B8-46DC7B2D01B8}" type="sibTrans" cxnId="{43A6685F-FCB9-423D-B50B-177C30C965A1}">
      <dgm:prSet/>
      <dgm:spPr/>
      <dgm:t>
        <a:bodyPr/>
        <a:lstStyle/>
        <a:p>
          <a:endParaRPr lang="en-US"/>
        </a:p>
      </dgm:t>
    </dgm:pt>
    <dgm:pt modelId="{65EDCB2C-2ECD-4F32-AFF0-273BF1F70B81}">
      <dgm:prSet custT="1"/>
      <dgm:spPr/>
      <dgm:t>
        <a:bodyPr/>
        <a:lstStyle/>
        <a:p>
          <a:r>
            <a:rPr lang="en-US" sz="3200"/>
            <a:t>Non-Clustered Indexes</a:t>
          </a:r>
          <a:endParaRPr lang="en-US" sz="3200" dirty="0"/>
        </a:p>
      </dgm:t>
    </dgm:pt>
    <dgm:pt modelId="{677EE4FC-920B-4DE2-B638-28E6EC9FC013}" type="parTrans" cxnId="{6E85BF98-999C-4934-A508-4436CA3D09F2}">
      <dgm:prSet/>
      <dgm:spPr/>
      <dgm:t>
        <a:bodyPr/>
        <a:lstStyle/>
        <a:p>
          <a:endParaRPr lang="en-US"/>
        </a:p>
      </dgm:t>
    </dgm:pt>
    <dgm:pt modelId="{5800A0F6-83A9-498D-84E4-4F5F6F223213}" type="sibTrans" cxnId="{6E85BF98-999C-4934-A508-4436CA3D09F2}">
      <dgm:prSet/>
      <dgm:spPr/>
      <dgm:t>
        <a:bodyPr/>
        <a:lstStyle/>
        <a:p>
          <a:endParaRPr lang="en-US"/>
        </a:p>
      </dgm:t>
    </dgm:pt>
    <dgm:pt modelId="{6B022B89-89D9-49A8-B2BC-658D6C7C5AB1}">
      <dgm:prSet custT="1"/>
      <dgm:spPr/>
      <dgm:t>
        <a:bodyPr/>
        <a:lstStyle/>
        <a:p>
          <a:r>
            <a:rPr lang="en-US" sz="3200"/>
            <a:t>Included Columns</a:t>
          </a:r>
          <a:endParaRPr lang="en-US" sz="3200" dirty="0"/>
        </a:p>
      </dgm:t>
    </dgm:pt>
    <dgm:pt modelId="{EEF6D167-6328-460F-B991-C15FE76FC47F}" type="parTrans" cxnId="{20B48F60-5079-48F3-AF33-2A25091B4465}">
      <dgm:prSet/>
      <dgm:spPr/>
      <dgm:t>
        <a:bodyPr/>
        <a:lstStyle/>
        <a:p>
          <a:endParaRPr lang="en-US"/>
        </a:p>
      </dgm:t>
    </dgm:pt>
    <dgm:pt modelId="{AFF25D2C-07E5-4C1D-80BF-1C3480BB7AEF}" type="sibTrans" cxnId="{20B48F60-5079-48F3-AF33-2A25091B4465}">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4" custLinFactY="-18904"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897CD4EF-3DE9-47E4-917D-17BDA1C30DAC}" type="pres">
      <dgm:prSet presAssocID="{5D8006EE-E805-4F77-9EB5-918D069E4196}" presName="parentText" presStyleLbl="node1" presStyleIdx="1" presStyleCnt="4">
        <dgm:presLayoutVars>
          <dgm:chMax val="0"/>
          <dgm:bulletEnabled val="1"/>
        </dgm:presLayoutVars>
      </dgm:prSet>
      <dgm:spPr/>
    </dgm:pt>
    <dgm:pt modelId="{D288CE64-3B74-45A9-99CC-445553A49B4A}" type="pres">
      <dgm:prSet presAssocID="{2F706E18-91C6-424C-B7B8-46DC7B2D01B8}" presName="spacer" presStyleCnt="0"/>
      <dgm:spPr/>
    </dgm:pt>
    <dgm:pt modelId="{8862EEF6-A954-4FA2-8510-2B14AE8C9E34}" type="pres">
      <dgm:prSet presAssocID="{65EDCB2C-2ECD-4F32-AFF0-273BF1F70B81}" presName="parentText" presStyleLbl="node1" presStyleIdx="2" presStyleCnt="4">
        <dgm:presLayoutVars>
          <dgm:chMax val="0"/>
          <dgm:bulletEnabled val="1"/>
        </dgm:presLayoutVars>
      </dgm:prSet>
      <dgm:spPr/>
    </dgm:pt>
    <dgm:pt modelId="{AB2851D4-E5D0-4C0A-B584-E8B7DC8DE5C0}" type="pres">
      <dgm:prSet presAssocID="{5800A0F6-83A9-498D-84E4-4F5F6F223213}" presName="spacer" presStyleCnt="0"/>
      <dgm:spPr/>
    </dgm:pt>
    <dgm:pt modelId="{CA5679FC-9523-4AF0-B140-993998515246}" type="pres">
      <dgm:prSet presAssocID="{6B022B89-89D9-49A8-B2BC-658D6C7C5AB1}" presName="parentText" presStyleLbl="node1" presStyleIdx="3" presStyleCnt="4">
        <dgm:presLayoutVars>
          <dgm:chMax val="0"/>
          <dgm:bulletEnabled val="1"/>
        </dgm:presLayoutVars>
      </dgm:prSet>
      <dgm:spPr/>
    </dgm:pt>
  </dgm:ptLst>
  <dgm:cxnLst>
    <dgm:cxn modelId="{A16A0736-D7C6-4995-8710-DEDFECDB0FF6}" type="presOf" srcId="{5D8006EE-E805-4F77-9EB5-918D069E4196}" destId="{897CD4EF-3DE9-47E4-917D-17BDA1C30DAC}" srcOrd="0" destOrd="0" presId="urn:microsoft.com/office/officeart/2005/8/layout/vList2"/>
    <dgm:cxn modelId="{43A6685F-FCB9-423D-B50B-177C30C965A1}" srcId="{E0727030-A103-47B3-9948-2C3FB6249167}" destId="{5D8006EE-E805-4F77-9EB5-918D069E4196}" srcOrd="1" destOrd="0" parTransId="{D9314374-B2A4-4DE6-A756-D6C2A92E4F23}" sibTransId="{2F706E18-91C6-424C-B7B8-46DC7B2D01B8}"/>
    <dgm:cxn modelId="{20B48F60-5079-48F3-AF33-2A25091B4465}" srcId="{E0727030-A103-47B3-9948-2C3FB6249167}" destId="{6B022B89-89D9-49A8-B2BC-658D6C7C5AB1}" srcOrd="3" destOrd="0" parTransId="{EEF6D167-6328-460F-B991-C15FE76FC47F}" sibTransId="{AFF25D2C-07E5-4C1D-80BF-1C3480BB7AEF}"/>
    <dgm:cxn modelId="{6EB1E762-B5BF-4F22-AEDE-604B1C57026E}" type="presOf" srcId="{0E1DD910-82B7-411B-86B9-779EC2DE4ABD}" destId="{95CCDC1D-1D26-4DF7-90DC-036F2479319D}" srcOrd="0" destOrd="0" presId="urn:microsoft.com/office/officeart/2005/8/layout/vList2"/>
    <dgm:cxn modelId="{4B21E84F-133D-4439-8141-6FA626E90B08}" type="presOf" srcId="{65EDCB2C-2ECD-4F32-AFF0-273BF1F70B81}" destId="{8862EEF6-A954-4FA2-8510-2B14AE8C9E34}" srcOrd="0" destOrd="0" presId="urn:microsoft.com/office/officeart/2005/8/layout/vList2"/>
    <dgm:cxn modelId="{4448F08F-91DA-4C73-96AE-3F94A26AA4E5}" type="presOf" srcId="{6B022B89-89D9-49A8-B2BC-658D6C7C5AB1}" destId="{CA5679FC-9523-4AF0-B140-993998515246}" srcOrd="0" destOrd="0" presId="urn:microsoft.com/office/officeart/2005/8/layout/vList2"/>
    <dgm:cxn modelId="{6E85BF98-999C-4934-A508-4436CA3D09F2}" srcId="{E0727030-A103-47B3-9948-2C3FB6249167}" destId="{65EDCB2C-2ECD-4F32-AFF0-273BF1F70B81}" srcOrd="2" destOrd="0" parTransId="{677EE4FC-920B-4DE2-B638-28E6EC9FC013}" sibTransId="{5800A0F6-83A9-498D-84E4-4F5F6F223213}"/>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2EA85699-7F75-498B-B865-05FF20F5D15F}" type="presParOf" srcId="{920A3D74-469C-4EDC-8C5F-FD4FFD16E171}" destId="{897CD4EF-3DE9-47E4-917D-17BDA1C30DAC}" srcOrd="2" destOrd="0" presId="urn:microsoft.com/office/officeart/2005/8/layout/vList2"/>
    <dgm:cxn modelId="{D2A32092-5AB5-441F-87C3-0E36B46305F8}" type="presParOf" srcId="{920A3D74-469C-4EDC-8C5F-FD4FFD16E171}" destId="{D288CE64-3B74-45A9-99CC-445553A49B4A}" srcOrd="3" destOrd="0" presId="urn:microsoft.com/office/officeart/2005/8/layout/vList2"/>
    <dgm:cxn modelId="{F1D0864C-9842-4619-9025-868293A2EA2E}" type="presParOf" srcId="{920A3D74-469C-4EDC-8C5F-FD4FFD16E171}" destId="{8862EEF6-A954-4FA2-8510-2B14AE8C9E34}" srcOrd="4" destOrd="0" presId="urn:microsoft.com/office/officeart/2005/8/layout/vList2"/>
    <dgm:cxn modelId="{F2950CF4-B679-4E79-A0BF-1821E4A7EEB5}" type="presParOf" srcId="{920A3D74-469C-4EDC-8C5F-FD4FFD16E171}" destId="{AB2851D4-E5D0-4C0A-B584-E8B7DC8DE5C0}" srcOrd="5" destOrd="0" presId="urn:microsoft.com/office/officeart/2005/8/layout/vList2"/>
    <dgm:cxn modelId="{1B254EDF-BD98-4BC8-A737-33E796969923}" type="presParOf" srcId="{920A3D74-469C-4EDC-8C5F-FD4FFD16E171}" destId="{CA5679FC-9523-4AF0-B140-99399851524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3614EE-DA6E-4C82-AC78-9A43BDAEA673}" type="doc">
      <dgm:prSet loTypeId="urn:microsoft.com/office/officeart/2005/8/layout/vList5" loCatId="list" qsTypeId="urn:microsoft.com/office/officeart/2005/8/quickstyle/simple2" qsCatId="simple" csTypeId="urn:microsoft.com/office/officeart/2005/8/colors/accent5_2" csCatId="accent5" phldr="1"/>
      <dgm:spPr/>
      <dgm:t>
        <a:bodyPr/>
        <a:lstStyle/>
        <a:p>
          <a:endParaRPr lang="en-US"/>
        </a:p>
      </dgm:t>
    </dgm:pt>
    <dgm:pt modelId="{0C193083-5214-4081-9C34-1BC91FA4FFCF}">
      <dgm:prSet custT="1"/>
      <dgm:spPr/>
      <dgm:t>
        <a:bodyPr/>
        <a:lstStyle/>
        <a:p>
          <a:r>
            <a:rPr lang="en-US" sz="3600" dirty="0"/>
            <a:t>Small</a:t>
          </a:r>
        </a:p>
      </dgm:t>
    </dgm:pt>
    <dgm:pt modelId="{5EB357B9-3A0C-4326-9F32-1F34DE20809A}" type="parTrans" cxnId="{B5BE35B1-3055-48E1-B0FB-5DF296812093}">
      <dgm:prSet/>
      <dgm:spPr/>
      <dgm:t>
        <a:bodyPr/>
        <a:lstStyle/>
        <a:p>
          <a:endParaRPr lang="en-US"/>
        </a:p>
      </dgm:t>
    </dgm:pt>
    <dgm:pt modelId="{DFDB2F44-482D-4122-9648-848864A92CF2}" type="sibTrans" cxnId="{B5BE35B1-3055-48E1-B0FB-5DF296812093}">
      <dgm:prSet/>
      <dgm:spPr/>
      <dgm:t>
        <a:bodyPr/>
        <a:lstStyle/>
        <a:p>
          <a:endParaRPr lang="en-US"/>
        </a:p>
      </dgm:t>
    </dgm:pt>
    <dgm:pt modelId="{713DB8C8-6C3F-48DB-AE8F-6F211038B03E}">
      <dgm:prSet custT="1"/>
      <dgm:spPr/>
      <dgm:t>
        <a:bodyPr/>
        <a:lstStyle/>
        <a:p>
          <a:r>
            <a:rPr lang="en-US" sz="3600" dirty="0"/>
            <a:t>Unique</a:t>
          </a:r>
        </a:p>
      </dgm:t>
    </dgm:pt>
    <dgm:pt modelId="{C6B4BC8D-3A42-4DB4-8BAC-E253B7BD37D3}" type="parTrans" cxnId="{D3592FF9-7775-49D9-8983-E03AAA282CB4}">
      <dgm:prSet/>
      <dgm:spPr/>
      <dgm:t>
        <a:bodyPr/>
        <a:lstStyle/>
        <a:p>
          <a:endParaRPr lang="en-US"/>
        </a:p>
      </dgm:t>
    </dgm:pt>
    <dgm:pt modelId="{A2D193E2-CFFC-4670-8F0F-AB1AE96B091F}" type="sibTrans" cxnId="{D3592FF9-7775-49D9-8983-E03AAA282CB4}">
      <dgm:prSet/>
      <dgm:spPr/>
      <dgm:t>
        <a:bodyPr/>
        <a:lstStyle/>
        <a:p>
          <a:endParaRPr lang="en-US"/>
        </a:p>
      </dgm:t>
    </dgm:pt>
    <dgm:pt modelId="{3146ADF7-7F07-4772-98B3-C451903BAF9A}">
      <dgm:prSet custT="1"/>
      <dgm:spPr/>
      <dgm:t>
        <a:bodyPr/>
        <a:lstStyle/>
        <a:p>
          <a:r>
            <a:rPr lang="en-US" sz="3600" dirty="0"/>
            <a:t>Static </a:t>
          </a:r>
        </a:p>
      </dgm:t>
    </dgm:pt>
    <dgm:pt modelId="{40EA38A3-6117-423C-9C9C-C5A4608D2E30}" type="parTrans" cxnId="{4616D436-C227-4817-8AF5-67DE3079CD84}">
      <dgm:prSet/>
      <dgm:spPr/>
      <dgm:t>
        <a:bodyPr/>
        <a:lstStyle/>
        <a:p>
          <a:endParaRPr lang="en-US"/>
        </a:p>
      </dgm:t>
    </dgm:pt>
    <dgm:pt modelId="{C5DD6B8E-22B2-4D03-9F23-9E5DB1D6A5C9}" type="sibTrans" cxnId="{4616D436-C227-4817-8AF5-67DE3079CD84}">
      <dgm:prSet/>
      <dgm:spPr/>
      <dgm:t>
        <a:bodyPr/>
        <a:lstStyle/>
        <a:p>
          <a:endParaRPr lang="en-US"/>
        </a:p>
      </dgm:t>
    </dgm:pt>
    <dgm:pt modelId="{53992E15-5DCB-4D70-9469-B3BAC901FB45}">
      <dgm:prSet custT="1"/>
      <dgm:spPr/>
      <dgm:t>
        <a:bodyPr/>
        <a:lstStyle/>
        <a:p>
          <a:r>
            <a:rPr lang="en-US" sz="3600" dirty="0"/>
            <a:t>Increasing</a:t>
          </a:r>
        </a:p>
      </dgm:t>
    </dgm:pt>
    <dgm:pt modelId="{64D432C3-AFB2-4596-8346-2C268DEC85B6}" type="parTrans" cxnId="{9B8F258D-B6E9-46D6-92DE-EAB58F137272}">
      <dgm:prSet/>
      <dgm:spPr/>
      <dgm:t>
        <a:bodyPr/>
        <a:lstStyle/>
        <a:p>
          <a:endParaRPr lang="en-US"/>
        </a:p>
      </dgm:t>
    </dgm:pt>
    <dgm:pt modelId="{BFF04C4A-E82A-400A-B977-9A92FEBAFB7C}" type="sibTrans" cxnId="{9B8F258D-B6E9-46D6-92DE-EAB58F137272}">
      <dgm:prSet/>
      <dgm:spPr/>
      <dgm:t>
        <a:bodyPr/>
        <a:lstStyle/>
        <a:p>
          <a:endParaRPr lang="en-US"/>
        </a:p>
      </dgm:t>
    </dgm:pt>
    <dgm:pt modelId="{D4BDF425-9733-4A99-996F-887012F757EF}">
      <dgm:prSet custT="1"/>
      <dgm:spPr/>
      <dgm:t>
        <a:bodyPr/>
        <a:lstStyle/>
        <a:p>
          <a:r>
            <a:rPr lang="en-US" sz="2400" dirty="0"/>
            <a:t>Use a data type with a small number of bytes to conserve space in tables and indexes</a:t>
          </a:r>
        </a:p>
      </dgm:t>
    </dgm:pt>
    <dgm:pt modelId="{7C0486A8-B164-4EC1-B71F-D415F6BA76F8}" type="parTrans" cxnId="{9D9D740B-2B4C-46A0-A143-0318AA9CBF02}">
      <dgm:prSet/>
      <dgm:spPr/>
      <dgm:t>
        <a:bodyPr/>
        <a:lstStyle/>
        <a:p>
          <a:endParaRPr lang="en-US"/>
        </a:p>
      </dgm:t>
    </dgm:pt>
    <dgm:pt modelId="{AE8EF3D6-A6C9-4BDD-9683-03AA464D7265}" type="sibTrans" cxnId="{9D9D740B-2B4C-46A0-A143-0318AA9CBF02}">
      <dgm:prSet/>
      <dgm:spPr/>
      <dgm:t>
        <a:bodyPr/>
        <a:lstStyle/>
        <a:p>
          <a:endParaRPr lang="en-US"/>
        </a:p>
      </dgm:t>
    </dgm:pt>
    <dgm:pt modelId="{CDF8C1B6-3E0C-49B4-9065-A97BFD10CCAB}">
      <dgm:prSet custT="1"/>
      <dgm:spPr/>
      <dgm:t>
        <a:bodyPr/>
        <a:lstStyle/>
        <a:p>
          <a:r>
            <a:rPr lang="en-US" sz="2400" dirty="0"/>
            <a:t>Avoids SQL adding a 4-byte uniquifier</a:t>
          </a:r>
        </a:p>
      </dgm:t>
    </dgm:pt>
    <dgm:pt modelId="{726E73AC-25D5-4D5E-9D4D-FA0B5591208A}" type="parTrans" cxnId="{A0357E0B-8E71-47A7-B444-9302E5DD2C89}">
      <dgm:prSet/>
      <dgm:spPr/>
      <dgm:t>
        <a:bodyPr/>
        <a:lstStyle/>
        <a:p>
          <a:endParaRPr lang="en-US"/>
        </a:p>
      </dgm:t>
    </dgm:pt>
    <dgm:pt modelId="{E212B544-3148-42EE-B953-EFBA9318766B}" type="sibTrans" cxnId="{A0357E0B-8E71-47A7-B444-9302E5DD2C89}">
      <dgm:prSet/>
      <dgm:spPr/>
      <dgm:t>
        <a:bodyPr/>
        <a:lstStyle/>
        <a:p>
          <a:endParaRPr lang="en-US"/>
        </a:p>
      </dgm:t>
    </dgm:pt>
    <dgm:pt modelId="{1EE4F5ED-6BEF-4BA7-8EB0-952F45D0BB9B}">
      <dgm:prSet custT="1"/>
      <dgm:spPr/>
      <dgm:t>
        <a:bodyPr/>
        <a:lstStyle/>
        <a:p>
          <a:r>
            <a:rPr lang="en-US" sz="2400" dirty="0"/>
            <a:t>Allows data to stay constant without constant changes which could lead to page splits</a:t>
          </a:r>
        </a:p>
      </dgm:t>
    </dgm:pt>
    <dgm:pt modelId="{05F65060-C4C5-4395-AF65-593B8C144F66}" type="parTrans" cxnId="{B4C433E6-5C09-4BF6-8B9B-4D3DAB3E656A}">
      <dgm:prSet/>
      <dgm:spPr/>
      <dgm:t>
        <a:bodyPr/>
        <a:lstStyle/>
        <a:p>
          <a:endParaRPr lang="en-US"/>
        </a:p>
      </dgm:t>
    </dgm:pt>
    <dgm:pt modelId="{126DC27D-8290-4C1D-A58F-2523B2EF0696}" type="sibTrans" cxnId="{B4C433E6-5C09-4BF6-8B9B-4D3DAB3E656A}">
      <dgm:prSet/>
      <dgm:spPr/>
      <dgm:t>
        <a:bodyPr/>
        <a:lstStyle/>
        <a:p>
          <a:endParaRPr lang="en-US"/>
        </a:p>
      </dgm:t>
    </dgm:pt>
    <dgm:pt modelId="{BCB72488-6B5C-4416-AB55-E591AB1EE072}">
      <dgm:prSet custT="1"/>
      <dgm:spPr/>
      <dgm:t>
        <a:bodyPr/>
        <a:lstStyle/>
        <a:p>
          <a:r>
            <a:rPr lang="en-US" sz="2400" dirty="0"/>
            <a:t>Allows better write performance and reduces fragmentation issues</a:t>
          </a:r>
        </a:p>
      </dgm:t>
    </dgm:pt>
    <dgm:pt modelId="{3F428913-FA79-4937-8F44-05076FF068B2}" type="parTrans" cxnId="{A04D3BB4-5CB7-4D8D-B8B6-70DD7E7809A1}">
      <dgm:prSet/>
      <dgm:spPr/>
      <dgm:t>
        <a:bodyPr/>
        <a:lstStyle/>
        <a:p>
          <a:endParaRPr lang="en-US"/>
        </a:p>
      </dgm:t>
    </dgm:pt>
    <dgm:pt modelId="{789DF8B8-D915-40B3-AB1D-D85BC2793C9D}" type="sibTrans" cxnId="{A04D3BB4-5CB7-4D8D-B8B6-70DD7E7809A1}">
      <dgm:prSet/>
      <dgm:spPr/>
      <dgm:t>
        <a:bodyPr/>
        <a:lstStyle/>
        <a:p>
          <a:endParaRPr lang="en-US"/>
        </a:p>
      </dgm:t>
    </dgm:pt>
    <dgm:pt modelId="{FC26D7F0-B2AA-4534-86AF-2AA8804410E7}" type="pres">
      <dgm:prSet presAssocID="{413614EE-DA6E-4C82-AC78-9A43BDAEA673}" presName="Name0" presStyleCnt="0">
        <dgm:presLayoutVars>
          <dgm:dir/>
          <dgm:animLvl val="lvl"/>
          <dgm:resizeHandles val="exact"/>
        </dgm:presLayoutVars>
      </dgm:prSet>
      <dgm:spPr/>
    </dgm:pt>
    <dgm:pt modelId="{3CC65B18-FD81-4A8A-A0ED-5624EDD0A79F}" type="pres">
      <dgm:prSet presAssocID="{0C193083-5214-4081-9C34-1BC91FA4FFCF}" presName="linNode" presStyleCnt="0"/>
      <dgm:spPr/>
    </dgm:pt>
    <dgm:pt modelId="{DCB127EE-E9B8-4198-BDF1-23C817B41FA7}" type="pres">
      <dgm:prSet presAssocID="{0C193083-5214-4081-9C34-1BC91FA4FFCF}" presName="parentText" presStyleLbl="node1" presStyleIdx="0" presStyleCnt="4">
        <dgm:presLayoutVars>
          <dgm:chMax val="1"/>
          <dgm:bulletEnabled val="1"/>
        </dgm:presLayoutVars>
      </dgm:prSet>
      <dgm:spPr/>
    </dgm:pt>
    <dgm:pt modelId="{778057F6-F875-4B04-9A99-F7779F42C146}" type="pres">
      <dgm:prSet presAssocID="{0C193083-5214-4081-9C34-1BC91FA4FFCF}" presName="descendantText" presStyleLbl="alignAccFollowNode1" presStyleIdx="0" presStyleCnt="4">
        <dgm:presLayoutVars>
          <dgm:bulletEnabled val="1"/>
        </dgm:presLayoutVars>
      </dgm:prSet>
      <dgm:spPr/>
    </dgm:pt>
    <dgm:pt modelId="{DDA9317E-8B08-4BE4-ADBE-F41EFE884E5D}" type="pres">
      <dgm:prSet presAssocID="{DFDB2F44-482D-4122-9648-848864A92CF2}" presName="sp" presStyleCnt="0"/>
      <dgm:spPr/>
    </dgm:pt>
    <dgm:pt modelId="{B46C5966-C2B5-4589-BD9E-AF517B2FB373}" type="pres">
      <dgm:prSet presAssocID="{713DB8C8-6C3F-48DB-AE8F-6F211038B03E}" presName="linNode" presStyleCnt="0"/>
      <dgm:spPr/>
    </dgm:pt>
    <dgm:pt modelId="{D50FD385-4B63-4A01-9C16-16262B2629D0}" type="pres">
      <dgm:prSet presAssocID="{713DB8C8-6C3F-48DB-AE8F-6F211038B03E}" presName="parentText" presStyleLbl="node1" presStyleIdx="1" presStyleCnt="4">
        <dgm:presLayoutVars>
          <dgm:chMax val="1"/>
          <dgm:bulletEnabled val="1"/>
        </dgm:presLayoutVars>
      </dgm:prSet>
      <dgm:spPr/>
    </dgm:pt>
    <dgm:pt modelId="{470B2B35-2998-4383-8C88-F81EDD0E8922}" type="pres">
      <dgm:prSet presAssocID="{713DB8C8-6C3F-48DB-AE8F-6F211038B03E}" presName="descendantText" presStyleLbl="alignAccFollowNode1" presStyleIdx="1" presStyleCnt="4">
        <dgm:presLayoutVars>
          <dgm:bulletEnabled val="1"/>
        </dgm:presLayoutVars>
      </dgm:prSet>
      <dgm:spPr/>
    </dgm:pt>
    <dgm:pt modelId="{9527D54A-E824-44AD-B841-1BF25BFCEA29}" type="pres">
      <dgm:prSet presAssocID="{A2D193E2-CFFC-4670-8F0F-AB1AE96B091F}" presName="sp" presStyleCnt="0"/>
      <dgm:spPr/>
    </dgm:pt>
    <dgm:pt modelId="{12A0A797-5F47-4D3B-810F-C8CD93CB4556}" type="pres">
      <dgm:prSet presAssocID="{3146ADF7-7F07-4772-98B3-C451903BAF9A}" presName="linNode" presStyleCnt="0"/>
      <dgm:spPr/>
    </dgm:pt>
    <dgm:pt modelId="{FEDF961F-5795-45A6-A52E-DD0485092742}" type="pres">
      <dgm:prSet presAssocID="{3146ADF7-7F07-4772-98B3-C451903BAF9A}" presName="parentText" presStyleLbl="node1" presStyleIdx="2" presStyleCnt="4">
        <dgm:presLayoutVars>
          <dgm:chMax val="1"/>
          <dgm:bulletEnabled val="1"/>
        </dgm:presLayoutVars>
      </dgm:prSet>
      <dgm:spPr/>
    </dgm:pt>
    <dgm:pt modelId="{9D38BFC7-7366-446A-B3E9-25E5318D35E7}" type="pres">
      <dgm:prSet presAssocID="{3146ADF7-7F07-4772-98B3-C451903BAF9A}" presName="descendantText" presStyleLbl="alignAccFollowNode1" presStyleIdx="2" presStyleCnt="4">
        <dgm:presLayoutVars>
          <dgm:bulletEnabled val="1"/>
        </dgm:presLayoutVars>
      </dgm:prSet>
      <dgm:spPr/>
    </dgm:pt>
    <dgm:pt modelId="{AA504275-7642-4A5E-941B-2540CBBBF516}" type="pres">
      <dgm:prSet presAssocID="{C5DD6B8E-22B2-4D03-9F23-9E5DB1D6A5C9}" presName="sp" presStyleCnt="0"/>
      <dgm:spPr/>
    </dgm:pt>
    <dgm:pt modelId="{63648704-F088-45FD-A1F6-CF72968199BD}" type="pres">
      <dgm:prSet presAssocID="{53992E15-5DCB-4D70-9469-B3BAC901FB45}" presName="linNode" presStyleCnt="0"/>
      <dgm:spPr/>
    </dgm:pt>
    <dgm:pt modelId="{B33AAB3F-5C75-49E8-8D92-8D5DFDE863F0}" type="pres">
      <dgm:prSet presAssocID="{53992E15-5DCB-4D70-9469-B3BAC901FB45}" presName="parentText" presStyleLbl="node1" presStyleIdx="3" presStyleCnt="4">
        <dgm:presLayoutVars>
          <dgm:chMax val="1"/>
          <dgm:bulletEnabled val="1"/>
        </dgm:presLayoutVars>
      </dgm:prSet>
      <dgm:spPr/>
    </dgm:pt>
    <dgm:pt modelId="{051D729B-DBEA-458D-B01A-07830420144C}" type="pres">
      <dgm:prSet presAssocID="{53992E15-5DCB-4D70-9469-B3BAC901FB45}" presName="descendantText" presStyleLbl="alignAccFollowNode1" presStyleIdx="3" presStyleCnt="4">
        <dgm:presLayoutVars>
          <dgm:bulletEnabled val="1"/>
        </dgm:presLayoutVars>
      </dgm:prSet>
      <dgm:spPr/>
    </dgm:pt>
  </dgm:ptLst>
  <dgm:cxnLst>
    <dgm:cxn modelId="{EB898C06-F4A2-4BDF-8262-7FCA179DB6A7}" type="presOf" srcId="{713DB8C8-6C3F-48DB-AE8F-6F211038B03E}" destId="{D50FD385-4B63-4A01-9C16-16262B2629D0}" srcOrd="0" destOrd="0" presId="urn:microsoft.com/office/officeart/2005/8/layout/vList5"/>
    <dgm:cxn modelId="{9D9D740B-2B4C-46A0-A143-0318AA9CBF02}" srcId="{0C193083-5214-4081-9C34-1BC91FA4FFCF}" destId="{D4BDF425-9733-4A99-996F-887012F757EF}" srcOrd="0" destOrd="0" parTransId="{7C0486A8-B164-4EC1-B71F-D415F6BA76F8}" sibTransId="{AE8EF3D6-A6C9-4BDD-9683-03AA464D7265}"/>
    <dgm:cxn modelId="{A0357E0B-8E71-47A7-B444-9302E5DD2C89}" srcId="{713DB8C8-6C3F-48DB-AE8F-6F211038B03E}" destId="{CDF8C1B6-3E0C-49B4-9065-A97BFD10CCAB}" srcOrd="0" destOrd="0" parTransId="{726E73AC-25D5-4D5E-9D4D-FA0B5591208A}" sibTransId="{E212B544-3148-42EE-B953-EFBA9318766B}"/>
    <dgm:cxn modelId="{4616D436-C227-4817-8AF5-67DE3079CD84}" srcId="{413614EE-DA6E-4C82-AC78-9A43BDAEA673}" destId="{3146ADF7-7F07-4772-98B3-C451903BAF9A}" srcOrd="2" destOrd="0" parTransId="{40EA38A3-6117-423C-9C9C-C5A4608D2E30}" sibTransId="{C5DD6B8E-22B2-4D03-9F23-9E5DB1D6A5C9}"/>
    <dgm:cxn modelId="{33282561-7AF4-4C7D-A2C2-2A7FEC0F92BF}" type="presOf" srcId="{D4BDF425-9733-4A99-996F-887012F757EF}" destId="{778057F6-F875-4B04-9A99-F7779F42C146}" srcOrd="0" destOrd="0" presId="urn:microsoft.com/office/officeart/2005/8/layout/vList5"/>
    <dgm:cxn modelId="{89123562-80E9-4F21-B674-AA21E2009B98}" type="presOf" srcId="{53992E15-5DCB-4D70-9469-B3BAC901FB45}" destId="{B33AAB3F-5C75-49E8-8D92-8D5DFDE863F0}" srcOrd="0" destOrd="0" presId="urn:microsoft.com/office/officeart/2005/8/layout/vList5"/>
    <dgm:cxn modelId="{11D0A473-1493-4013-87E1-B2065B74C5B1}" type="presOf" srcId="{BCB72488-6B5C-4416-AB55-E591AB1EE072}" destId="{051D729B-DBEA-458D-B01A-07830420144C}" srcOrd="0" destOrd="0" presId="urn:microsoft.com/office/officeart/2005/8/layout/vList5"/>
    <dgm:cxn modelId="{7D71047D-6B10-4DDD-922B-EAF556A1ACFA}" type="presOf" srcId="{0C193083-5214-4081-9C34-1BC91FA4FFCF}" destId="{DCB127EE-E9B8-4198-BDF1-23C817B41FA7}" srcOrd="0" destOrd="0" presId="urn:microsoft.com/office/officeart/2005/8/layout/vList5"/>
    <dgm:cxn modelId="{9B8F258D-B6E9-46D6-92DE-EAB58F137272}" srcId="{413614EE-DA6E-4C82-AC78-9A43BDAEA673}" destId="{53992E15-5DCB-4D70-9469-B3BAC901FB45}" srcOrd="3" destOrd="0" parTransId="{64D432C3-AFB2-4596-8346-2C268DEC85B6}" sibTransId="{BFF04C4A-E82A-400A-B977-9A92FEBAFB7C}"/>
    <dgm:cxn modelId="{891643AF-7AA3-42E9-90B3-589ABB05C5FC}" type="presOf" srcId="{CDF8C1B6-3E0C-49B4-9065-A97BFD10CCAB}" destId="{470B2B35-2998-4383-8C88-F81EDD0E8922}" srcOrd="0" destOrd="0" presId="urn:microsoft.com/office/officeart/2005/8/layout/vList5"/>
    <dgm:cxn modelId="{276203B0-A4BD-4335-92C9-3891AC994171}" type="presOf" srcId="{1EE4F5ED-6BEF-4BA7-8EB0-952F45D0BB9B}" destId="{9D38BFC7-7366-446A-B3E9-25E5318D35E7}" srcOrd="0" destOrd="0" presId="urn:microsoft.com/office/officeart/2005/8/layout/vList5"/>
    <dgm:cxn modelId="{B5BE35B1-3055-48E1-B0FB-5DF296812093}" srcId="{413614EE-DA6E-4C82-AC78-9A43BDAEA673}" destId="{0C193083-5214-4081-9C34-1BC91FA4FFCF}" srcOrd="0" destOrd="0" parTransId="{5EB357B9-3A0C-4326-9F32-1F34DE20809A}" sibTransId="{DFDB2F44-482D-4122-9648-848864A92CF2}"/>
    <dgm:cxn modelId="{A04D3BB4-5CB7-4D8D-B8B6-70DD7E7809A1}" srcId="{53992E15-5DCB-4D70-9469-B3BAC901FB45}" destId="{BCB72488-6B5C-4416-AB55-E591AB1EE072}" srcOrd="0" destOrd="0" parTransId="{3F428913-FA79-4937-8F44-05076FF068B2}" sibTransId="{789DF8B8-D915-40B3-AB1D-D85BC2793C9D}"/>
    <dgm:cxn modelId="{96BC96E2-643C-4DDC-A420-FE224D464FC8}" type="presOf" srcId="{3146ADF7-7F07-4772-98B3-C451903BAF9A}" destId="{FEDF961F-5795-45A6-A52E-DD0485092742}" srcOrd="0" destOrd="0" presId="urn:microsoft.com/office/officeart/2005/8/layout/vList5"/>
    <dgm:cxn modelId="{B4C433E6-5C09-4BF6-8B9B-4D3DAB3E656A}" srcId="{3146ADF7-7F07-4772-98B3-C451903BAF9A}" destId="{1EE4F5ED-6BEF-4BA7-8EB0-952F45D0BB9B}" srcOrd="0" destOrd="0" parTransId="{05F65060-C4C5-4395-AF65-593B8C144F66}" sibTransId="{126DC27D-8290-4C1D-A58F-2523B2EF0696}"/>
    <dgm:cxn modelId="{D3592FF9-7775-49D9-8983-E03AAA282CB4}" srcId="{413614EE-DA6E-4C82-AC78-9A43BDAEA673}" destId="{713DB8C8-6C3F-48DB-AE8F-6F211038B03E}" srcOrd="1" destOrd="0" parTransId="{C6B4BC8D-3A42-4DB4-8BAC-E253B7BD37D3}" sibTransId="{A2D193E2-CFFC-4670-8F0F-AB1AE96B091F}"/>
    <dgm:cxn modelId="{23ABE6FF-3265-4B99-8692-AC1B63AE020C}" type="presOf" srcId="{413614EE-DA6E-4C82-AC78-9A43BDAEA673}" destId="{FC26D7F0-B2AA-4534-86AF-2AA8804410E7}" srcOrd="0" destOrd="0" presId="urn:microsoft.com/office/officeart/2005/8/layout/vList5"/>
    <dgm:cxn modelId="{F80ADE78-ABF3-4C8F-9045-E6C037DA4414}" type="presParOf" srcId="{FC26D7F0-B2AA-4534-86AF-2AA8804410E7}" destId="{3CC65B18-FD81-4A8A-A0ED-5624EDD0A79F}" srcOrd="0" destOrd="0" presId="urn:microsoft.com/office/officeart/2005/8/layout/vList5"/>
    <dgm:cxn modelId="{C30EA5C4-5A37-4E61-BC0F-294C3364C6D8}" type="presParOf" srcId="{3CC65B18-FD81-4A8A-A0ED-5624EDD0A79F}" destId="{DCB127EE-E9B8-4198-BDF1-23C817B41FA7}" srcOrd="0" destOrd="0" presId="urn:microsoft.com/office/officeart/2005/8/layout/vList5"/>
    <dgm:cxn modelId="{8BFDA089-DE1C-42C0-90D5-53AADE9E88AB}" type="presParOf" srcId="{3CC65B18-FD81-4A8A-A0ED-5624EDD0A79F}" destId="{778057F6-F875-4B04-9A99-F7779F42C146}" srcOrd="1" destOrd="0" presId="urn:microsoft.com/office/officeart/2005/8/layout/vList5"/>
    <dgm:cxn modelId="{ACD55B17-EBF2-4976-8D4F-356AFC33DEDE}" type="presParOf" srcId="{FC26D7F0-B2AA-4534-86AF-2AA8804410E7}" destId="{DDA9317E-8B08-4BE4-ADBE-F41EFE884E5D}" srcOrd="1" destOrd="0" presId="urn:microsoft.com/office/officeart/2005/8/layout/vList5"/>
    <dgm:cxn modelId="{B687AC66-1D92-4FA8-9B19-2FABC9E095BE}" type="presParOf" srcId="{FC26D7F0-B2AA-4534-86AF-2AA8804410E7}" destId="{B46C5966-C2B5-4589-BD9E-AF517B2FB373}" srcOrd="2" destOrd="0" presId="urn:microsoft.com/office/officeart/2005/8/layout/vList5"/>
    <dgm:cxn modelId="{ED86E46D-F305-4B45-95EF-1D2F091596EC}" type="presParOf" srcId="{B46C5966-C2B5-4589-BD9E-AF517B2FB373}" destId="{D50FD385-4B63-4A01-9C16-16262B2629D0}" srcOrd="0" destOrd="0" presId="urn:microsoft.com/office/officeart/2005/8/layout/vList5"/>
    <dgm:cxn modelId="{24422AC0-813A-4C3C-A157-07F51EDFA869}" type="presParOf" srcId="{B46C5966-C2B5-4589-BD9E-AF517B2FB373}" destId="{470B2B35-2998-4383-8C88-F81EDD0E8922}" srcOrd="1" destOrd="0" presId="urn:microsoft.com/office/officeart/2005/8/layout/vList5"/>
    <dgm:cxn modelId="{77423AF0-B7E1-4003-B777-60C4C42F9316}" type="presParOf" srcId="{FC26D7F0-B2AA-4534-86AF-2AA8804410E7}" destId="{9527D54A-E824-44AD-B841-1BF25BFCEA29}" srcOrd="3" destOrd="0" presId="urn:microsoft.com/office/officeart/2005/8/layout/vList5"/>
    <dgm:cxn modelId="{750BEDE1-7B3B-40E8-8BED-4AF3DB39DBEC}" type="presParOf" srcId="{FC26D7F0-B2AA-4534-86AF-2AA8804410E7}" destId="{12A0A797-5F47-4D3B-810F-C8CD93CB4556}" srcOrd="4" destOrd="0" presId="urn:microsoft.com/office/officeart/2005/8/layout/vList5"/>
    <dgm:cxn modelId="{26D8678C-6BBA-4E88-800A-87827B82ABDB}" type="presParOf" srcId="{12A0A797-5F47-4D3B-810F-C8CD93CB4556}" destId="{FEDF961F-5795-45A6-A52E-DD0485092742}" srcOrd="0" destOrd="0" presId="urn:microsoft.com/office/officeart/2005/8/layout/vList5"/>
    <dgm:cxn modelId="{F550451B-F06F-4C93-9FC5-442C09E9BAEA}" type="presParOf" srcId="{12A0A797-5F47-4D3B-810F-C8CD93CB4556}" destId="{9D38BFC7-7366-446A-B3E9-25E5318D35E7}" srcOrd="1" destOrd="0" presId="urn:microsoft.com/office/officeart/2005/8/layout/vList5"/>
    <dgm:cxn modelId="{D8C82CE5-CCF6-4A01-AB2A-1ABE1EB6E567}" type="presParOf" srcId="{FC26D7F0-B2AA-4534-86AF-2AA8804410E7}" destId="{AA504275-7642-4A5E-941B-2540CBBBF516}" srcOrd="5" destOrd="0" presId="urn:microsoft.com/office/officeart/2005/8/layout/vList5"/>
    <dgm:cxn modelId="{DF9A84DD-0F13-4F4F-A8CE-EC5A2D7DEB97}" type="presParOf" srcId="{FC26D7F0-B2AA-4534-86AF-2AA8804410E7}" destId="{63648704-F088-45FD-A1F6-CF72968199BD}" srcOrd="6" destOrd="0" presId="urn:microsoft.com/office/officeart/2005/8/layout/vList5"/>
    <dgm:cxn modelId="{B8D5E838-0C0F-42F4-A0FF-0DF3873791B0}" type="presParOf" srcId="{63648704-F088-45FD-A1F6-CF72968199BD}" destId="{B33AAB3F-5C75-49E8-8D92-8D5DFDE863F0}" srcOrd="0" destOrd="0" presId="urn:microsoft.com/office/officeart/2005/8/layout/vList5"/>
    <dgm:cxn modelId="{5BB18FA5-C0A6-4BEE-A6F4-EEF7AB5E34A7}" type="presParOf" srcId="{63648704-F088-45FD-A1F6-CF72968199BD}" destId="{051D729B-DBEA-458D-B01A-07830420144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0"/>
          <a:ext cx="10393424" cy="11419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How is data stored?</a:t>
          </a:r>
        </a:p>
      </dsp:txBody>
      <dsp:txXfrm>
        <a:off x="55744" y="55744"/>
        <a:ext cx="10281936" cy="1030432"/>
      </dsp:txXfrm>
    </dsp:sp>
    <dsp:sp modelId="{897CD4EF-3DE9-47E4-917D-17BDA1C30DAC}">
      <dsp:nvSpPr>
        <dsp:cNvPr id="0" name=""/>
        <dsp:cNvSpPr/>
      </dsp:nvSpPr>
      <dsp:spPr>
        <a:xfrm>
          <a:off x="0" y="1346122"/>
          <a:ext cx="10393424" cy="11419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Heaps vs Clustered Indexes</a:t>
          </a:r>
        </a:p>
      </dsp:txBody>
      <dsp:txXfrm>
        <a:off x="55744" y="1401866"/>
        <a:ext cx="10281936" cy="1030432"/>
      </dsp:txXfrm>
    </dsp:sp>
    <dsp:sp modelId="{8862EEF6-A954-4FA2-8510-2B14AE8C9E34}">
      <dsp:nvSpPr>
        <dsp:cNvPr id="0" name=""/>
        <dsp:cNvSpPr/>
      </dsp:nvSpPr>
      <dsp:spPr>
        <a:xfrm>
          <a:off x="0" y="2663722"/>
          <a:ext cx="10393424" cy="11419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Non-Clustered Indexes</a:t>
          </a:r>
          <a:endParaRPr lang="en-US" sz="3200" kern="1200" dirty="0"/>
        </a:p>
      </dsp:txBody>
      <dsp:txXfrm>
        <a:off x="55744" y="2719466"/>
        <a:ext cx="10281936" cy="1030432"/>
      </dsp:txXfrm>
    </dsp:sp>
    <dsp:sp modelId="{CA5679FC-9523-4AF0-B140-993998515246}">
      <dsp:nvSpPr>
        <dsp:cNvPr id="0" name=""/>
        <dsp:cNvSpPr/>
      </dsp:nvSpPr>
      <dsp:spPr>
        <a:xfrm>
          <a:off x="0" y="3981322"/>
          <a:ext cx="10393424" cy="11419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Included Columns</a:t>
          </a:r>
          <a:endParaRPr lang="en-US" sz="3200" kern="1200" dirty="0"/>
        </a:p>
      </dsp:txBody>
      <dsp:txXfrm>
        <a:off x="55744" y="4037066"/>
        <a:ext cx="10281936" cy="1030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057F6-F875-4B04-9A99-F7779F42C146}">
      <dsp:nvSpPr>
        <dsp:cNvPr id="0" name=""/>
        <dsp:cNvSpPr/>
      </dsp:nvSpPr>
      <dsp:spPr>
        <a:xfrm rot="5400000">
          <a:off x="7290610" y="-3022367"/>
          <a:ext cx="1041302" cy="7351776"/>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Use a data type with a small number of bytes to conserve space in tables and indexes</a:t>
          </a:r>
        </a:p>
      </dsp:txBody>
      <dsp:txXfrm rot="-5400000">
        <a:off x="4135373" y="183702"/>
        <a:ext cx="7300944" cy="939638"/>
      </dsp:txXfrm>
    </dsp:sp>
    <dsp:sp modelId="{DCB127EE-E9B8-4198-BDF1-23C817B41FA7}">
      <dsp:nvSpPr>
        <dsp:cNvPr id="0" name=""/>
        <dsp:cNvSpPr/>
      </dsp:nvSpPr>
      <dsp:spPr>
        <a:xfrm>
          <a:off x="0" y="2706"/>
          <a:ext cx="4135374" cy="1301628"/>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Small</a:t>
          </a:r>
        </a:p>
      </dsp:txBody>
      <dsp:txXfrm>
        <a:off x="63540" y="66246"/>
        <a:ext cx="4008294" cy="1174548"/>
      </dsp:txXfrm>
    </dsp:sp>
    <dsp:sp modelId="{470B2B35-2998-4383-8C88-F81EDD0E8922}">
      <dsp:nvSpPr>
        <dsp:cNvPr id="0" name=""/>
        <dsp:cNvSpPr/>
      </dsp:nvSpPr>
      <dsp:spPr>
        <a:xfrm rot="5400000">
          <a:off x="7290610" y="-1655658"/>
          <a:ext cx="1041302" cy="7351776"/>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Avoids SQL adding a 4-byte uniquifier</a:t>
          </a:r>
        </a:p>
      </dsp:txBody>
      <dsp:txXfrm rot="-5400000">
        <a:off x="4135373" y="1550411"/>
        <a:ext cx="7300944" cy="939638"/>
      </dsp:txXfrm>
    </dsp:sp>
    <dsp:sp modelId="{D50FD385-4B63-4A01-9C16-16262B2629D0}">
      <dsp:nvSpPr>
        <dsp:cNvPr id="0" name=""/>
        <dsp:cNvSpPr/>
      </dsp:nvSpPr>
      <dsp:spPr>
        <a:xfrm>
          <a:off x="0" y="1369415"/>
          <a:ext cx="4135374" cy="1301628"/>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Unique</a:t>
          </a:r>
        </a:p>
      </dsp:txBody>
      <dsp:txXfrm>
        <a:off x="63540" y="1432955"/>
        <a:ext cx="4008294" cy="1174548"/>
      </dsp:txXfrm>
    </dsp:sp>
    <dsp:sp modelId="{9D38BFC7-7366-446A-B3E9-25E5318D35E7}">
      <dsp:nvSpPr>
        <dsp:cNvPr id="0" name=""/>
        <dsp:cNvSpPr/>
      </dsp:nvSpPr>
      <dsp:spPr>
        <a:xfrm rot="5400000">
          <a:off x="7290610" y="-288948"/>
          <a:ext cx="1041302" cy="7351776"/>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Allows data to stay constant without constant changes which could lead to page splits</a:t>
          </a:r>
        </a:p>
      </dsp:txBody>
      <dsp:txXfrm rot="-5400000">
        <a:off x="4135373" y="2917121"/>
        <a:ext cx="7300944" cy="939638"/>
      </dsp:txXfrm>
    </dsp:sp>
    <dsp:sp modelId="{FEDF961F-5795-45A6-A52E-DD0485092742}">
      <dsp:nvSpPr>
        <dsp:cNvPr id="0" name=""/>
        <dsp:cNvSpPr/>
      </dsp:nvSpPr>
      <dsp:spPr>
        <a:xfrm>
          <a:off x="0" y="2736125"/>
          <a:ext cx="4135374" cy="1301628"/>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Static </a:t>
          </a:r>
        </a:p>
      </dsp:txBody>
      <dsp:txXfrm>
        <a:off x="63540" y="2799665"/>
        <a:ext cx="4008294" cy="1174548"/>
      </dsp:txXfrm>
    </dsp:sp>
    <dsp:sp modelId="{051D729B-DBEA-458D-B01A-07830420144C}">
      <dsp:nvSpPr>
        <dsp:cNvPr id="0" name=""/>
        <dsp:cNvSpPr/>
      </dsp:nvSpPr>
      <dsp:spPr>
        <a:xfrm rot="5400000">
          <a:off x="7290610" y="1077760"/>
          <a:ext cx="1041302" cy="7351776"/>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Allows better write performance and reduces fragmentation issues</a:t>
          </a:r>
        </a:p>
      </dsp:txBody>
      <dsp:txXfrm rot="-5400000">
        <a:off x="4135373" y="4283829"/>
        <a:ext cx="7300944" cy="939638"/>
      </dsp:txXfrm>
    </dsp:sp>
    <dsp:sp modelId="{B33AAB3F-5C75-49E8-8D92-8D5DFDE863F0}">
      <dsp:nvSpPr>
        <dsp:cNvPr id="0" name=""/>
        <dsp:cNvSpPr/>
      </dsp:nvSpPr>
      <dsp:spPr>
        <a:xfrm>
          <a:off x="0" y="4102834"/>
          <a:ext cx="4135374" cy="1301628"/>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Increasing</a:t>
          </a:r>
        </a:p>
      </dsp:txBody>
      <dsp:txXfrm>
        <a:off x="63540" y="4166374"/>
        <a:ext cx="4008294" cy="11745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10/25/2020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Provide an overview of how the data is stored on SQL Server. Describe each of the three data file types and the basic internal layout of the data files. Stress that the file extension .mdf is not mandatory to use but is highly recommended.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Describe the difference between uniform and mixed extents. Note that continued support for mixed extents adds complexity to the database engine for no real benefit. The size of an extent (64 KB) is so small that the original benefit from the mixed extent design is now irrelevant.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Briefly explain that all transactions are written to the log file using the WAL mechanism to ensure the integrity of the database in case of a failure and to support rollbacks of transactions. Explain that data changes occur in the buffer pool and are not written immediately to the data files.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Avoid discussing filegroups at this point, as they will be covered later.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712F5C-2151-4C93-B203-62D969BA5CDB}"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20462C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3: Working with Databases and Storage</a:t>
            </a:r>
          </a:p>
        </p:txBody>
      </p:sp>
    </p:spTree>
    <p:extLst>
      <p:ext uri="{BB962C8B-B14F-4D97-AF65-F5344CB8AC3E}">
        <p14:creationId xmlns:p14="http://schemas.microsoft.com/office/powerpoint/2010/main" val="117004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What are the two store types that query store has?</a:t>
            </a:r>
          </a:p>
          <a:p>
            <a:pPr marL="171450" indent="-171450">
              <a:buFont typeface="Arial" panose="020B0604020202020204" pitchFamily="34" charset="0"/>
              <a:buChar char="•"/>
            </a:pPr>
            <a:r>
              <a:rPr lang="en-US" dirty="0"/>
              <a:t>Plan Store </a:t>
            </a:r>
          </a:p>
          <a:p>
            <a:pPr marL="171450" indent="-171450">
              <a:buFont typeface="Arial" panose="020B0604020202020204" pitchFamily="34" charset="0"/>
              <a:buChar char="•"/>
            </a:pPr>
            <a:r>
              <a:rPr lang="en-US" dirty="0"/>
              <a:t>Runtime Stats Store</a:t>
            </a:r>
          </a:p>
          <a:p>
            <a:endParaRPr lang="en-US" dirty="0"/>
          </a:p>
          <a:p>
            <a:pPr marL="0" indent="0">
              <a:lnSpc>
                <a:spcPct val="90000"/>
              </a:lnSpc>
              <a:spcAft>
                <a:spcPts val="600"/>
              </a:spcAft>
              <a:buFont typeface="Arial" panose="020B0604020202020204" pitchFamily="34" charset="0"/>
              <a:buNone/>
            </a:pPr>
            <a:r>
              <a:rPr lang="en-US" sz="900" b="1" dirty="0"/>
              <a:t>What are the two QDS cleanup stages?</a:t>
            </a:r>
          </a:p>
          <a:p>
            <a:pPr>
              <a:spcAft>
                <a:spcPts val="600"/>
              </a:spcAft>
            </a:pPr>
            <a:r>
              <a:rPr lang="en-CA" b="1" dirty="0">
                <a:gradFill>
                  <a:gsLst>
                    <a:gs pos="2917">
                      <a:schemeClr val="tx1"/>
                    </a:gs>
                    <a:gs pos="30000">
                      <a:schemeClr val="tx1"/>
                    </a:gs>
                  </a:gsLst>
                  <a:lin ang="5400000" scaled="0"/>
                </a:gradFill>
              </a:rPr>
              <a:t>The two QDS cleanup stages are:</a:t>
            </a:r>
            <a:endParaRPr lang="en-GB" sz="900" b="1" dirty="0">
              <a:gradFill>
                <a:gsLst>
                  <a:gs pos="2917">
                    <a:schemeClr val="tx1"/>
                  </a:gs>
                  <a:gs pos="30000">
                    <a:schemeClr val="tx1"/>
                  </a:gs>
                </a:gsLst>
                <a:lin ang="5400000" scaled="0"/>
              </a:gradFill>
            </a:endParaRPr>
          </a:p>
          <a:p>
            <a:r>
              <a:rPr lang="en-GB" sz="900" b="0" i="0" u="none" strike="noStrike" kern="1200" baseline="0" dirty="0">
                <a:solidFill>
                  <a:schemeClr val="tx1"/>
                </a:solidFill>
                <a:latin typeface="Segoe UI Light" pitchFamily="34" charset="0"/>
                <a:ea typeface="+mn-ea"/>
                <a:cs typeface="+mn-cs"/>
              </a:rPr>
              <a:t>1. In the first stage, old runtime stats are cleaned. </a:t>
            </a:r>
          </a:p>
          <a:p>
            <a:r>
              <a:rPr lang="en-GB" sz="900" b="0" i="0" u="none" strike="noStrike" kern="1200" baseline="0" dirty="0">
                <a:solidFill>
                  <a:schemeClr val="tx1"/>
                </a:solidFill>
                <a:latin typeface="Segoe UI Light" pitchFamily="34" charset="0"/>
                <a:ea typeface="+mn-ea"/>
                <a:cs typeface="+mn-cs"/>
              </a:rPr>
              <a:t>2. In the second stage, queries together with associated plans and statistics are deleted. </a:t>
            </a:r>
          </a:p>
          <a:p>
            <a:endParaRPr lang="en-US" dirty="0"/>
          </a:p>
        </p:txBody>
      </p:sp>
    </p:spTree>
    <p:extLst>
      <p:ext uri="{BB962C8B-B14F-4D97-AF65-F5344CB8AC3E}">
        <p14:creationId xmlns:p14="http://schemas.microsoft.com/office/powerpoint/2010/main" val="971172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220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4" y="3436157"/>
            <a:ext cx="6276531" cy="1793104"/>
          </a:xfrm>
          <a:prstGeom prst="rect">
            <a:avLst/>
          </a:prstGeom>
          <a:noFill/>
        </p:spPr>
        <p:txBody>
          <a:bodyPr lIns="146304" tIns="91440" rIns="146304" bIns="91440" anchor="t" anchorCtr="0"/>
          <a:lstStyle>
            <a:lvl1pPr>
              <a:defRPr sz="3969"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5" name="Title 1">
            <a:extLst>
              <a:ext uri="{FF2B5EF4-FFF2-40B4-BE49-F238E27FC236}">
                <a16:creationId xmlns:a16="http://schemas.microsoft.com/office/drawing/2014/main" id="{718B6869-28A8-4388-8306-E329A6D1903D}"/>
              </a:ext>
            </a:extLst>
          </p:cNvPr>
          <p:cNvSpPr txBox="1">
            <a:spLocks/>
          </p:cNvSpPr>
          <p:nvPr userDrawn="1"/>
        </p:nvSpPr>
        <p:spPr bwMode="auto">
          <a:xfrm>
            <a:off x="267684" y="3436157"/>
            <a:ext cx="6276531" cy="1793104"/>
          </a:xfrm>
          <a:prstGeom prst="rect">
            <a:avLst/>
          </a:prstGeom>
          <a:noFill/>
        </p:spPr>
        <p:txBody>
          <a:bodyPr lIns="146284" tIns="91427" rIns="146284" bIns="91427" anchor="t" anchorCtr="0"/>
          <a:lstStyle>
            <a:lvl1pPr algn="l" defTabSz="914367" rtl="0" eaLnBrk="1" latinLnBrk="0" hangingPunct="1">
              <a:lnSpc>
                <a:spcPct val="90000"/>
              </a:lnSpc>
              <a:spcBef>
                <a:spcPct val="0"/>
              </a:spcBef>
              <a:buNone/>
              <a:defRPr lang="en-US" sz="3970" b="0" kern="1200" cap="none" spc="-74" baseline="0">
                <a:ln w="3175">
                  <a:noFill/>
                </a:ln>
                <a:gradFill>
                  <a:gsLst>
                    <a:gs pos="57576">
                      <a:srgbClr val="FFFFFF"/>
                    </a:gs>
                    <a:gs pos="35000">
                      <a:srgbClr val="FFFFFF"/>
                    </a:gs>
                  </a:gsLst>
                  <a:lin ang="5400000" scaled="0"/>
                </a:gradFill>
                <a:effectLst/>
                <a:latin typeface="+mj-lt"/>
                <a:ea typeface="+mn-ea"/>
                <a:cs typeface="Segoe UI" pitchFamily="34" charset="0"/>
              </a:defRPr>
            </a:lvl1pPr>
          </a:lstStyle>
          <a:p>
            <a:r>
              <a:rPr lang="en-US" sz="3969"/>
              <a:t>Presentation title</a:t>
            </a:r>
            <a:endParaRPr lang="en-US" sz="3969" dirty="0"/>
          </a:p>
        </p:txBody>
      </p:sp>
      <p:sp>
        <p:nvSpPr>
          <p:cNvPr id="6" name="Rectangle 5">
            <a:extLst>
              <a:ext uri="{FF2B5EF4-FFF2-40B4-BE49-F238E27FC236}">
                <a16:creationId xmlns:a16="http://schemas.microsoft.com/office/drawing/2014/main" id="{37449785-A819-4624-8518-D5FC961AD4F1}"/>
              </a:ext>
            </a:extLst>
          </p:cNvPr>
          <p:cNvSpPr/>
          <p:nvPr userDrawn="1"/>
        </p:nvSpPr>
        <p:spPr>
          <a:xfrm>
            <a:off x="1" y="2698812"/>
            <a:ext cx="3870664" cy="4159188"/>
          </a:xfrm>
          <a:prstGeom prst="rect">
            <a:avLst/>
          </a:prstGeom>
          <a:solidFill>
            <a:srgbClr val="080808"/>
          </a:solidFill>
          <a:ln>
            <a:solidFill>
              <a:srgbClr val="080808"/>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7" name="Rectangle 6">
            <a:extLst>
              <a:ext uri="{FF2B5EF4-FFF2-40B4-BE49-F238E27FC236}">
                <a16:creationId xmlns:a16="http://schemas.microsoft.com/office/drawing/2014/main" id="{2447A246-B4E2-489C-9DF1-F3FE63737CD1}"/>
              </a:ext>
            </a:extLst>
          </p:cNvPr>
          <p:cNvSpPr/>
          <p:nvPr userDrawn="1"/>
        </p:nvSpPr>
        <p:spPr>
          <a:xfrm rot="5400000">
            <a:off x="1529921" y="2621131"/>
            <a:ext cx="2684755" cy="5744595"/>
          </a:xfrm>
          <a:prstGeom prst="rect">
            <a:avLst/>
          </a:prstGeom>
          <a:solidFill>
            <a:srgbClr val="080808"/>
          </a:solidFill>
          <a:ln>
            <a:solidFill>
              <a:srgbClr val="080808"/>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7FBA654B-2693-47D3-825D-FFF76FB33630}"/>
              </a:ext>
            </a:extLst>
          </p:cNvPr>
          <p:cNvSpPr/>
          <p:nvPr userDrawn="1"/>
        </p:nvSpPr>
        <p:spPr>
          <a:xfrm>
            <a:off x="1071817" y="3342877"/>
            <a:ext cx="3870664" cy="1793104"/>
          </a:xfrm>
          <a:prstGeom prst="rect">
            <a:avLst/>
          </a:prstGeom>
          <a:solidFill>
            <a:srgbClr val="080808"/>
          </a:solidFill>
          <a:ln>
            <a:solidFill>
              <a:srgbClr val="080808"/>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74747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9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9332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650133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2697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83193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95702" y="6523216"/>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Clustered and Non-Clustered Indexes</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2" r:id="rId1"/>
    <p:sldLayoutId id="2147483732" r:id="rId2"/>
    <p:sldLayoutId id="2147483733" r:id="rId3"/>
    <p:sldLayoutId id="2147483734" r:id="rId4"/>
    <p:sldLayoutId id="2147483735" r:id="rId5"/>
    <p:sldLayoutId id="2147483736" r:id="rId6"/>
    <p:sldLayoutId id="2147483737" r:id="rId7"/>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723391" y="3351270"/>
            <a:ext cx="6275640" cy="1792850"/>
          </a:xfrm>
        </p:spPr>
        <p:txBody>
          <a:bodyPr/>
          <a:lstStyle/>
          <a:p>
            <a:pPr>
              <a:lnSpc>
                <a:spcPct val="150000"/>
              </a:lnSpc>
            </a:pPr>
            <a:r>
              <a:rPr lang="en-US" sz="4000" b="1" dirty="0"/>
              <a:t>Clustered and </a:t>
            </a:r>
            <a:br>
              <a:rPr lang="en-US" sz="4000" b="1" dirty="0"/>
            </a:br>
            <a:r>
              <a:rPr lang="en-US" sz="4000" b="1" dirty="0"/>
              <a:t>Non-Clustered </a:t>
            </a:r>
            <a:br>
              <a:rPr lang="en-US" sz="4000" b="1" dirty="0"/>
            </a:br>
            <a:r>
              <a:rPr lang="en-US" sz="4000" b="1" dirty="0"/>
              <a:t>Indexes</a:t>
            </a:r>
            <a:br>
              <a:rPr lang="en-US" dirty="0"/>
            </a:br>
            <a:br>
              <a:rPr lang="en-US" dirty="0"/>
            </a:br>
            <a:endParaRPr lang="en-US" dirty="0"/>
          </a:p>
        </p:txBody>
      </p:sp>
    </p:spTree>
    <p:extLst>
      <p:ext uri="{BB962C8B-B14F-4D97-AF65-F5344CB8AC3E}">
        <p14:creationId xmlns:p14="http://schemas.microsoft.com/office/powerpoint/2010/main" val="92290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495"/>
            <a:ext cx="11653523" cy="4535088"/>
          </a:xfrm>
        </p:spPr>
        <p:txBody>
          <a:bodyPr/>
          <a:lstStyle/>
          <a:p>
            <a:pPr marL="457200" indent="-457200">
              <a:spcAft>
                <a:spcPts val="588"/>
              </a:spcAft>
              <a:buFont typeface="Arial" panose="020B0604020202020204" pitchFamily="34" charset="0"/>
              <a:buChar char="•"/>
            </a:pPr>
            <a:r>
              <a:rPr lang="en-US" sz="3000" dirty="0"/>
              <a:t>What is the difference between a Heap and a Clustered Index?</a:t>
            </a:r>
          </a:p>
          <a:p>
            <a:pPr marL="457200" indent="-457200">
              <a:spcAft>
                <a:spcPts val="588"/>
              </a:spcAft>
              <a:buFont typeface="Arial" panose="020B0604020202020204" pitchFamily="34" charset="0"/>
              <a:buChar char="•"/>
            </a:pPr>
            <a:endParaRPr lang="en-US" sz="3000" dirty="0"/>
          </a:p>
          <a:p>
            <a:pPr marL="457200" indent="-457200">
              <a:spcAft>
                <a:spcPts val="588"/>
              </a:spcAft>
              <a:buFont typeface="Arial" panose="020B0604020202020204" pitchFamily="34" charset="0"/>
              <a:buChar char="•"/>
            </a:pPr>
            <a:r>
              <a:rPr lang="en-US" sz="3000" dirty="0">
                <a:solidFill>
                  <a:schemeClr val="tx2"/>
                </a:solidFill>
              </a:rPr>
              <a:t>How many Clustered Indexes can you have on a table?</a:t>
            </a:r>
          </a:p>
          <a:p>
            <a:pPr marL="457200" indent="-457200">
              <a:spcAft>
                <a:spcPts val="588"/>
              </a:spcAft>
              <a:buFont typeface="Arial" panose="020B0604020202020204" pitchFamily="34" charset="0"/>
              <a:buChar char="•"/>
            </a:pPr>
            <a:endParaRPr lang="en-US" sz="3000" dirty="0">
              <a:solidFill>
                <a:schemeClr val="tx2"/>
              </a:solidFill>
            </a:endParaRPr>
          </a:p>
          <a:p>
            <a:pPr marL="457200" indent="-457200">
              <a:spcAft>
                <a:spcPts val="588"/>
              </a:spcAft>
              <a:buFont typeface="Arial" panose="020B0604020202020204" pitchFamily="34" charset="0"/>
              <a:buChar char="•"/>
            </a:pPr>
            <a:r>
              <a:rPr lang="en-US" sz="3000" dirty="0">
                <a:solidFill>
                  <a:schemeClr val="tx2"/>
                </a:solidFill>
              </a:rPr>
              <a:t>What properties make up a good Clustering Key?</a:t>
            </a:r>
          </a:p>
          <a:p>
            <a:pPr>
              <a:spcAft>
                <a:spcPts val="588"/>
              </a:spcAft>
            </a:pPr>
            <a:endParaRPr lang="en-US" dirty="0">
              <a:solidFill>
                <a:schemeClr val="tx2"/>
              </a:solidFill>
            </a:endParaRPr>
          </a:p>
          <a:p>
            <a:pPr>
              <a:spcAft>
                <a:spcPts val="588"/>
              </a:spcAft>
            </a:pPr>
            <a:endParaRPr lang="en-GB" dirty="0">
              <a:solidFill>
                <a:schemeClr val="tx2"/>
              </a:solidFill>
            </a:endParaRPr>
          </a:p>
        </p:txBody>
      </p:sp>
      <p:sp>
        <p:nvSpPr>
          <p:cNvPr id="3" name="Title 2">
            <a:extLst>
              <a:ext uri="{FF2B5EF4-FFF2-40B4-BE49-F238E27FC236}">
                <a16:creationId xmlns:a16="http://schemas.microsoft.com/office/drawing/2014/main" id="{40985304-BFCF-4A45-9F3C-6C1DD215592D}"/>
              </a:ext>
            </a:extLst>
          </p:cNvPr>
          <p:cNvSpPr>
            <a:spLocks noGrp="1"/>
          </p:cNvSpPr>
          <p:nvPr>
            <p:ph type="title"/>
          </p:nvPr>
        </p:nvSpPr>
        <p:spPr>
          <a:xfrm>
            <a:off x="269238" y="227013"/>
            <a:ext cx="10972800" cy="1143000"/>
          </a:xfrm>
        </p:spPr>
        <p:txBody>
          <a:bodyPr/>
          <a:lstStyle/>
          <a:p>
            <a:r>
              <a:rPr lang="en-US" dirty="0"/>
              <a:t>Knowledge Check</a:t>
            </a:r>
          </a:p>
        </p:txBody>
      </p:sp>
    </p:spTree>
    <p:extLst>
      <p:ext uri="{BB962C8B-B14F-4D97-AF65-F5344CB8AC3E}">
        <p14:creationId xmlns:p14="http://schemas.microsoft.com/office/powerpoint/2010/main" val="12050342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DDFFB0F-FF56-4ACF-8478-B709B47B7F8F}"/>
              </a:ext>
            </a:extLst>
          </p:cNvPr>
          <p:cNvSpPr>
            <a:spLocks noGrp="1"/>
          </p:cNvSpPr>
          <p:nvPr>
            <p:ph type="body" sz="quarter" idx="10"/>
          </p:nvPr>
        </p:nvSpPr>
        <p:spPr>
          <a:xfrm>
            <a:off x="418643" y="1337342"/>
            <a:ext cx="11651870" cy="3674852"/>
          </a:xfrm>
        </p:spPr>
        <p:txBody>
          <a:bodyPr/>
          <a:lstStyle/>
          <a:p>
            <a:r>
              <a:rPr lang="en-US" sz="3600" dirty="0">
                <a:latin typeface="Segoe UI" panose="020B0502040204020203" pitchFamily="34" charset="0"/>
              </a:rPr>
              <a:t>In this lesson we discussed:</a:t>
            </a:r>
          </a:p>
          <a:p>
            <a:pPr lvl="1"/>
            <a:r>
              <a:rPr lang="en-US" sz="3600" dirty="0">
                <a:latin typeface="Segoe UI" panose="020B0502040204020203" pitchFamily="34" charset="0"/>
              </a:rPr>
              <a:t>How is data stored?</a:t>
            </a:r>
          </a:p>
          <a:p>
            <a:pPr lvl="1"/>
            <a:r>
              <a:rPr lang="en-US" sz="3600" dirty="0">
                <a:latin typeface="Segoe UI" panose="020B0502040204020203" pitchFamily="34" charset="0"/>
              </a:rPr>
              <a:t>Heaps vs Clustered Indexes</a:t>
            </a:r>
          </a:p>
          <a:p>
            <a:pPr lvl="1"/>
            <a:r>
              <a:rPr lang="en-US" sz="3600" dirty="0">
                <a:latin typeface="Segoe UI" panose="020B0502040204020203" pitchFamily="34" charset="0"/>
              </a:rPr>
              <a:t>Non-Clustered Indexes</a:t>
            </a:r>
          </a:p>
          <a:p>
            <a:pPr lvl="1"/>
            <a:r>
              <a:rPr lang="en-US" sz="3600" dirty="0">
                <a:latin typeface="Segoe UI" panose="020B0502040204020203" pitchFamily="34" charset="0"/>
              </a:rPr>
              <a:t>Included Columns</a:t>
            </a:r>
          </a:p>
          <a:p>
            <a:pPr marL="0" lvl="1" indent="0">
              <a:buNone/>
            </a:pPr>
            <a:endParaRPr lang="en-US" dirty="0"/>
          </a:p>
        </p:txBody>
      </p:sp>
      <p:sp>
        <p:nvSpPr>
          <p:cNvPr id="3" name="Title 2">
            <a:extLst>
              <a:ext uri="{FF2B5EF4-FFF2-40B4-BE49-F238E27FC236}">
                <a16:creationId xmlns:a16="http://schemas.microsoft.com/office/drawing/2014/main" id="{B5C2E5A5-21C5-478D-B08E-53BF36F8C813}"/>
              </a:ext>
            </a:extLst>
          </p:cNvPr>
          <p:cNvSpPr>
            <a:spLocks noGrp="1"/>
          </p:cNvSpPr>
          <p:nvPr>
            <p:ph type="title"/>
          </p:nvPr>
        </p:nvSpPr>
        <p:spPr>
          <a:xfrm>
            <a:off x="418643" y="194342"/>
            <a:ext cx="10972800" cy="1143000"/>
          </a:xfrm>
        </p:spPr>
        <p:txBody>
          <a:bodyPr/>
          <a:lstStyle/>
          <a:p>
            <a:r>
              <a:rPr lang="en-US" dirty="0"/>
              <a:t>Lesson Summary</a:t>
            </a:r>
          </a:p>
        </p:txBody>
      </p:sp>
    </p:spTree>
    <p:extLst>
      <p:ext uri="{BB962C8B-B14F-4D97-AF65-F5344CB8AC3E}">
        <p14:creationId xmlns:p14="http://schemas.microsoft.com/office/powerpoint/2010/main" val="13778564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accent4">
                    <a:lumMod val="75000"/>
                  </a:schemeClr>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4217626703"/>
              </p:ext>
            </p:extLst>
          </p:nvPr>
        </p:nvGraphicFramePr>
        <p:xfrm>
          <a:off x="660526" y="934709"/>
          <a:ext cx="10393424" cy="5151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307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A90016-85DC-4895-92BD-19F815E0D820}"/>
              </a:ext>
            </a:extLst>
          </p:cNvPr>
          <p:cNvPicPr>
            <a:picLocks noChangeAspect="1"/>
          </p:cNvPicPr>
          <p:nvPr/>
        </p:nvPicPr>
        <p:blipFill>
          <a:blip r:embed="rId2"/>
          <a:stretch>
            <a:fillRect/>
          </a:stretch>
        </p:blipFill>
        <p:spPr>
          <a:xfrm>
            <a:off x="1876984" y="827486"/>
            <a:ext cx="8468961" cy="5576246"/>
          </a:xfrm>
          <a:prstGeom prst="rect">
            <a:avLst/>
          </a:prstGeom>
        </p:spPr>
      </p:pic>
      <p:sp>
        <p:nvSpPr>
          <p:cNvPr id="3" name="Title 1">
            <a:extLst>
              <a:ext uri="{FF2B5EF4-FFF2-40B4-BE49-F238E27FC236}">
                <a16:creationId xmlns:a16="http://schemas.microsoft.com/office/drawing/2014/main" id="{0419B430-675A-4328-B515-E7F6552FB7F2}"/>
              </a:ext>
            </a:extLst>
          </p:cNvPr>
          <p:cNvSpPr txBox="1">
            <a:spLocks/>
          </p:cNvSpPr>
          <p:nvPr/>
        </p:nvSpPr>
        <p:spPr>
          <a:xfrm>
            <a:off x="304163" y="18400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accent4">
                    <a:lumMod val="75000"/>
                  </a:schemeClr>
                </a:solidFill>
              </a:rPr>
              <a:t>Rows stored in a data page</a:t>
            </a:r>
          </a:p>
        </p:txBody>
      </p:sp>
    </p:spTree>
    <p:extLst>
      <p:ext uri="{BB962C8B-B14F-4D97-AF65-F5344CB8AC3E}">
        <p14:creationId xmlns:p14="http://schemas.microsoft.com/office/powerpoint/2010/main" val="2075076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1D9F7B-3CBD-41BD-9E64-A2707993330E}"/>
              </a:ext>
            </a:extLst>
          </p:cNvPr>
          <p:cNvSpPr txBox="1"/>
          <p:nvPr/>
        </p:nvSpPr>
        <p:spPr>
          <a:xfrm>
            <a:off x="1532142" y="4727914"/>
            <a:ext cx="2983929" cy="657265"/>
          </a:xfrm>
          <a:prstGeom prst="rect">
            <a:avLst/>
          </a:prstGeom>
          <a:noFill/>
        </p:spPr>
        <p:txBody>
          <a:bodyPr wrap="square" rtlCol="0">
            <a:spAutoFit/>
          </a:bodyPr>
          <a:lstStyle/>
          <a:p>
            <a:pPr defTabSz="914225"/>
            <a:r>
              <a:rPr lang="en-US" dirty="0">
                <a:solidFill>
                  <a:prstClr val="black"/>
                </a:solidFill>
                <a:latin typeface="Segoe UI"/>
              </a:rPr>
              <a:t>Primary Data File (.mdf)</a:t>
            </a:r>
          </a:p>
          <a:p>
            <a:pPr defTabSz="914225"/>
            <a:r>
              <a:rPr lang="en-US" dirty="0">
                <a:solidFill>
                  <a:prstClr val="black"/>
                </a:solidFill>
                <a:latin typeface="Segoe UI"/>
              </a:rPr>
              <a:t>Secondary Data File (.ndf)</a:t>
            </a:r>
          </a:p>
        </p:txBody>
      </p:sp>
      <p:grpSp>
        <p:nvGrpSpPr>
          <p:cNvPr id="155" name="Group 154">
            <a:extLst>
              <a:ext uri="{FF2B5EF4-FFF2-40B4-BE49-F238E27FC236}">
                <a16:creationId xmlns:a16="http://schemas.microsoft.com/office/drawing/2014/main" id="{C6ABED72-5397-4175-B460-04EDC602FFF0}"/>
              </a:ext>
            </a:extLst>
          </p:cNvPr>
          <p:cNvGrpSpPr/>
          <p:nvPr/>
        </p:nvGrpSpPr>
        <p:grpSpPr>
          <a:xfrm>
            <a:off x="5480958" y="1388843"/>
            <a:ext cx="5955339" cy="3985309"/>
            <a:chOff x="5162090" y="1112896"/>
            <a:chExt cx="5956184" cy="3985875"/>
          </a:xfrm>
        </p:grpSpPr>
        <p:sp>
          <p:nvSpPr>
            <p:cNvPr id="87" name="Rounded Rectangle 19">
              <a:extLst>
                <a:ext uri="{FF2B5EF4-FFF2-40B4-BE49-F238E27FC236}">
                  <a16:creationId xmlns:a16="http://schemas.microsoft.com/office/drawing/2014/main" id="{3ADC89FE-21C6-48FF-B48A-6EF9D6060DA2}"/>
                </a:ext>
              </a:extLst>
            </p:cNvPr>
            <p:cNvSpPr/>
            <p:nvPr/>
          </p:nvSpPr>
          <p:spPr>
            <a:xfrm rot="5400000">
              <a:off x="6147244" y="127742"/>
              <a:ext cx="3985875" cy="59561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1200" kern="0" dirty="0">
                <a:solidFill>
                  <a:prstClr val="white"/>
                </a:solidFill>
                <a:latin typeface="Calibri" panose="020F0502020204030204" pitchFamily="34" charset="0"/>
              </a:endParaRPr>
            </a:p>
          </p:txBody>
        </p:sp>
        <p:grpSp>
          <p:nvGrpSpPr>
            <p:cNvPr id="154" name="Group 153">
              <a:extLst>
                <a:ext uri="{FF2B5EF4-FFF2-40B4-BE49-F238E27FC236}">
                  <a16:creationId xmlns:a16="http://schemas.microsoft.com/office/drawing/2014/main" id="{33EBB7A8-52FB-446A-86AD-355224023FF9}"/>
                </a:ext>
              </a:extLst>
            </p:cNvPr>
            <p:cNvGrpSpPr/>
            <p:nvPr/>
          </p:nvGrpSpPr>
          <p:grpSpPr>
            <a:xfrm>
              <a:off x="5458698" y="1540993"/>
              <a:ext cx="5308429" cy="2866415"/>
              <a:chOff x="5458698" y="1540993"/>
              <a:chExt cx="5308429" cy="2866415"/>
            </a:xfrm>
          </p:grpSpPr>
          <p:grpSp>
            <p:nvGrpSpPr>
              <p:cNvPr id="128" name="Group 127">
                <a:extLst>
                  <a:ext uri="{FF2B5EF4-FFF2-40B4-BE49-F238E27FC236}">
                    <a16:creationId xmlns:a16="http://schemas.microsoft.com/office/drawing/2014/main" id="{1F3AC083-30DA-44B6-B2DD-84F5CD4F6CB9}"/>
                  </a:ext>
                </a:extLst>
              </p:cNvPr>
              <p:cNvGrpSpPr/>
              <p:nvPr/>
            </p:nvGrpSpPr>
            <p:grpSpPr>
              <a:xfrm>
                <a:off x="5458698" y="1540993"/>
                <a:ext cx="5308429" cy="1371530"/>
                <a:chOff x="5458698" y="1540993"/>
                <a:chExt cx="5308429" cy="1371530"/>
              </a:xfrm>
            </p:grpSpPr>
            <p:grpSp>
              <p:nvGrpSpPr>
                <p:cNvPr id="109" name="Group 108">
                  <a:extLst>
                    <a:ext uri="{FF2B5EF4-FFF2-40B4-BE49-F238E27FC236}">
                      <a16:creationId xmlns:a16="http://schemas.microsoft.com/office/drawing/2014/main" id="{8E652EEB-025B-444A-B45F-41C41C37CF06}"/>
                    </a:ext>
                  </a:extLst>
                </p:cNvPr>
                <p:cNvGrpSpPr/>
                <p:nvPr/>
              </p:nvGrpSpPr>
              <p:grpSpPr>
                <a:xfrm>
                  <a:off x="5458698" y="1540993"/>
                  <a:ext cx="1259068" cy="1371530"/>
                  <a:chOff x="7503683" y="1417638"/>
                  <a:chExt cx="2020612" cy="1371530"/>
                </a:xfrm>
              </p:grpSpPr>
              <p:sp>
                <p:nvSpPr>
                  <p:cNvPr id="101" name="Rounded Rectangle 30">
                    <a:extLst>
                      <a:ext uri="{FF2B5EF4-FFF2-40B4-BE49-F238E27FC236}">
                        <a16:creationId xmlns:a16="http://schemas.microsoft.com/office/drawing/2014/main" id="{CC827AD3-15D6-4F22-B8FC-4433A84221E7}"/>
                      </a:ext>
                    </a:extLst>
                  </p:cNvPr>
                  <p:cNvSpPr/>
                  <p:nvPr/>
                </p:nvSpPr>
                <p:spPr>
                  <a:xfrm>
                    <a:off x="7503683" y="1417638"/>
                    <a:ext cx="2020612" cy="13715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Segoe UI"/>
                    </a:endParaRPr>
                  </a:p>
                </p:txBody>
              </p:sp>
              <p:sp>
                <p:nvSpPr>
                  <p:cNvPr id="102" name="Rectangle 101">
                    <a:extLst>
                      <a:ext uri="{FF2B5EF4-FFF2-40B4-BE49-F238E27FC236}">
                        <a16:creationId xmlns:a16="http://schemas.microsoft.com/office/drawing/2014/main" id="{EB509748-91A2-48E1-ABFF-17B96A6E58C9}"/>
                      </a:ext>
                    </a:extLst>
                  </p:cNvPr>
                  <p:cNvSpPr/>
                  <p:nvPr/>
                </p:nvSpPr>
                <p:spPr>
                  <a:xfrm>
                    <a:off x="7673323" y="1559023"/>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05" name="Rectangle 104">
                    <a:extLst>
                      <a:ext uri="{FF2B5EF4-FFF2-40B4-BE49-F238E27FC236}">
                        <a16:creationId xmlns:a16="http://schemas.microsoft.com/office/drawing/2014/main" id="{E3BC9BB9-D877-4CB2-8CAD-5845A5A7F9FC}"/>
                      </a:ext>
                    </a:extLst>
                  </p:cNvPr>
                  <p:cNvSpPr/>
                  <p:nvPr/>
                </p:nvSpPr>
                <p:spPr>
                  <a:xfrm>
                    <a:off x="7673323" y="1832257"/>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07" name="Rectangle 106">
                    <a:extLst>
                      <a:ext uri="{FF2B5EF4-FFF2-40B4-BE49-F238E27FC236}">
                        <a16:creationId xmlns:a16="http://schemas.microsoft.com/office/drawing/2014/main" id="{67222362-8AC7-47A6-968D-657367E2D913}"/>
                      </a:ext>
                    </a:extLst>
                  </p:cNvPr>
                  <p:cNvSpPr/>
                  <p:nvPr/>
                </p:nvSpPr>
                <p:spPr>
                  <a:xfrm>
                    <a:off x="7673323" y="239702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08" name="Rectangle 107">
                    <a:extLst>
                      <a:ext uri="{FF2B5EF4-FFF2-40B4-BE49-F238E27FC236}">
                        <a16:creationId xmlns:a16="http://schemas.microsoft.com/office/drawing/2014/main" id="{925D9335-943E-4E0D-A73B-76CCD69C1FB6}"/>
                      </a:ext>
                    </a:extLst>
                  </p:cNvPr>
                  <p:cNvSpPr/>
                  <p:nvPr/>
                </p:nvSpPr>
                <p:spPr>
                  <a:xfrm>
                    <a:off x="7673323" y="211755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10" name="Group 109">
                  <a:extLst>
                    <a:ext uri="{FF2B5EF4-FFF2-40B4-BE49-F238E27FC236}">
                      <a16:creationId xmlns:a16="http://schemas.microsoft.com/office/drawing/2014/main" id="{48A46EAB-F310-4C68-BA81-83A737969684}"/>
                    </a:ext>
                  </a:extLst>
                </p:cNvPr>
                <p:cNvGrpSpPr/>
                <p:nvPr/>
              </p:nvGrpSpPr>
              <p:grpSpPr>
                <a:xfrm>
                  <a:off x="6808485" y="1540993"/>
                  <a:ext cx="1259068" cy="1371530"/>
                  <a:chOff x="7503683" y="1417638"/>
                  <a:chExt cx="2020612" cy="1371530"/>
                </a:xfrm>
              </p:grpSpPr>
              <p:sp>
                <p:nvSpPr>
                  <p:cNvPr id="111" name="Rounded Rectangle 30">
                    <a:extLst>
                      <a:ext uri="{FF2B5EF4-FFF2-40B4-BE49-F238E27FC236}">
                        <a16:creationId xmlns:a16="http://schemas.microsoft.com/office/drawing/2014/main" id="{3D7EE23C-6342-461A-8E1F-C2C1842A342E}"/>
                      </a:ext>
                    </a:extLst>
                  </p:cNvPr>
                  <p:cNvSpPr/>
                  <p:nvPr/>
                </p:nvSpPr>
                <p:spPr>
                  <a:xfrm>
                    <a:off x="7503683" y="1417638"/>
                    <a:ext cx="2020612" cy="13715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Segoe UI"/>
                    </a:endParaRPr>
                  </a:p>
                </p:txBody>
              </p:sp>
              <p:sp>
                <p:nvSpPr>
                  <p:cNvPr id="112" name="Rectangle 111">
                    <a:extLst>
                      <a:ext uri="{FF2B5EF4-FFF2-40B4-BE49-F238E27FC236}">
                        <a16:creationId xmlns:a16="http://schemas.microsoft.com/office/drawing/2014/main" id="{CEC534C0-708A-46A0-8103-B71C7902C0B2}"/>
                      </a:ext>
                    </a:extLst>
                  </p:cNvPr>
                  <p:cNvSpPr/>
                  <p:nvPr/>
                </p:nvSpPr>
                <p:spPr>
                  <a:xfrm>
                    <a:off x="7673323" y="1559023"/>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13" name="Rectangle 112">
                    <a:extLst>
                      <a:ext uri="{FF2B5EF4-FFF2-40B4-BE49-F238E27FC236}">
                        <a16:creationId xmlns:a16="http://schemas.microsoft.com/office/drawing/2014/main" id="{1A627753-6E19-4AA8-B2A3-FC51464292EF}"/>
                      </a:ext>
                    </a:extLst>
                  </p:cNvPr>
                  <p:cNvSpPr/>
                  <p:nvPr/>
                </p:nvSpPr>
                <p:spPr>
                  <a:xfrm>
                    <a:off x="7673323" y="1832257"/>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14" name="Rectangle 113">
                    <a:extLst>
                      <a:ext uri="{FF2B5EF4-FFF2-40B4-BE49-F238E27FC236}">
                        <a16:creationId xmlns:a16="http://schemas.microsoft.com/office/drawing/2014/main" id="{FA13875B-6C01-451D-A114-63260CEFE308}"/>
                      </a:ext>
                    </a:extLst>
                  </p:cNvPr>
                  <p:cNvSpPr/>
                  <p:nvPr/>
                </p:nvSpPr>
                <p:spPr>
                  <a:xfrm>
                    <a:off x="7673323" y="239702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15" name="Rectangle 114">
                    <a:extLst>
                      <a:ext uri="{FF2B5EF4-FFF2-40B4-BE49-F238E27FC236}">
                        <a16:creationId xmlns:a16="http://schemas.microsoft.com/office/drawing/2014/main" id="{A96CFC0A-BF24-40D5-B26E-7F78928FC1FD}"/>
                      </a:ext>
                    </a:extLst>
                  </p:cNvPr>
                  <p:cNvSpPr/>
                  <p:nvPr/>
                </p:nvSpPr>
                <p:spPr>
                  <a:xfrm>
                    <a:off x="7673323" y="211755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16" name="Group 115">
                  <a:extLst>
                    <a:ext uri="{FF2B5EF4-FFF2-40B4-BE49-F238E27FC236}">
                      <a16:creationId xmlns:a16="http://schemas.microsoft.com/office/drawing/2014/main" id="{0246FF52-3768-45CC-B61D-92A0E7EDCDF8}"/>
                    </a:ext>
                  </a:extLst>
                </p:cNvPr>
                <p:cNvGrpSpPr/>
                <p:nvPr/>
              </p:nvGrpSpPr>
              <p:grpSpPr>
                <a:xfrm>
                  <a:off x="8158272" y="1540993"/>
                  <a:ext cx="1259068" cy="1371530"/>
                  <a:chOff x="7503683" y="1417638"/>
                  <a:chExt cx="2020612" cy="1371530"/>
                </a:xfrm>
              </p:grpSpPr>
              <p:sp>
                <p:nvSpPr>
                  <p:cNvPr id="117" name="Rounded Rectangle 30">
                    <a:extLst>
                      <a:ext uri="{FF2B5EF4-FFF2-40B4-BE49-F238E27FC236}">
                        <a16:creationId xmlns:a16="http://schemas.microsoft.com/office/drawing/2014/main" id="{3AE6F31D-0990-4593-9C41-F095C822B669}"/>
                      </a:ext>
                    </a:extLst>
                  </p:cNvPr>
                  <p:cNvSpPr/>
                  <p:nvPr/>
                </p:nvSpPr>
                <p:spPr>
                  <a:xfrm>
                    <a:off x="7503683" y="1417638"/>
                    <a:ext cx="2020612" cy="13715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Segoe UI"/>
                    </a:endParaRPr>
                  </a:p>
                </p:txBody>
              </p:sp>
              <p:sp>
                <p:nvSpPr>
                  <p:cNvPr id="118" name="Rectangle 117">
                    <a:extLst>
                      <a:ext uri="{FF2B5EF4-FFF2-40B4-BE49-F238E27FC236}">
                        <a16:creationId xmlns:a16="http://schemas.microsoft.com/office/drawing/2014/main" id="{ECCD4C4B-C589-4F47-854D-AC1A10450E28}"/>
                      </a:ext>
                    </a:extLst>
                  </p:cNvPr>
                  <p:cNvSpPr/>
                  <p:nvPr/>
                </p:nvSpPr>
                <p:spPr>
                  <a:xfrm>
                    <a:off x="7673323" y="1559023"/>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19" name="Rectangle 118">
                    <a:extLst>
                      <a:ext uri="{FF2B5EF4-FFF2-40B4-BE49-F238E27FC236}">
                        <a16:creationId xmlns:a16="http://schemas.microsoft.com/office/drawing/2014/main" id="{5E0C4DCB-010A-4A73-98D1-8B512CDE76E3}"/>
                      </a:ext>
                    </a:extLst>
                  </p:cNvPr>
                  <p:cNvSpPr/>
                  <p:nvPr/>
                </p:nvSpPr>
                <p:spPr>
                  <a:xfrm>
                    <a:off x="7673323" y="1832257"/>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20" name="Rectangle 119">
                    <a:extLst>
                      <a:ext uri="{FF2B5EF4-FFF2-40B4-BE49-F238E27FC236}">
                        <a16:creationId xmlns:a16="http://schemas.microsoft.com/office/drawing/2014/main" id="{E9EB7515-C8AD-48E0-8969-0768E43E9E28}"/>
                      </a:ext>
                    </a:extLst>
                  </p:cNvPr>
                  <p:cNvSpPr/>
                  <p:nvPr/>
                </p:nvSpPr>
                <p:spPr>
                  <a:xfrm>
                    <a:off x="7673323" y="239702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21" name="Rectangle 120">
                    <a:extLst>
                      <a:ext uri="{FF2B5EF4-FFF2-40B4-BE49-F238E27FC236}">
                        <a16:creationId xmlns:a16="http://schemas.microsoft.com/office/drawing/2014/main" id="{B66DFEF1-BD7A-42F1-8AD1-3508B405587F}"/>
                      </a:ext>
                    </a:extLst>
                  </p:cNvPr>
                  <p:cNvSpPr/>
                  <p:nvPr/>
                </p:nvSpPr>
                <p:spPr>
                  <a:xfrm>
                    <a:off x="7673323" y="211755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22" name="Group 121">
                  <a:extLst>
                    <a:ext uri="{FF2B5EF4-FFF2-40B4-BE49-F238E27FC236}">
                      <a16:creationId xmlns:a16="http://schemas.microsoft.com/office/drawing/2014/main" id="{557B0955-DDEB-4EAC-A883-F986DB5F0596}"/>
                    </a:ext>
                  </a:extLst>
                </p:cNvPr>
                <p:cNvGrpSpPr/>
                <p:nvPr/>
              </p:nvGrpSpPr>
              <p:grpSpPr>
                <a:xfrm>
                  <a:off x="9508059" y="1540993"/>
                  <a:ext cx="1259068" cy="1371530"/>
                  <a:chOff x="7503683" y="1417638"/>
                  <a:chExt cx="2020612" cy="1371530"/>
                </a:xfrm>
              </p:grpSpPr>
              <p:sp>
                <p:nvSpPr>
                  <p:cNvPr id="123" name="Rounded Rectangle 30">
                    <a:extLst>
                      <a:ext uri="{FF2B5EF4-FFF2-40B4-BE49-F238E27FC236}">
                        <a16:creationId xmlns:a16="http://schemas.microsoft.com/office/drawing/2014/main" id="{A18C8FAF-E9A2-4AA3-AF25-4F27EF78C344}"/>
                      </a:ext>
                    </a:extLst>
                  </p:cNvPr>
                  <p:cNvSpPr/>
                  <p:nvPr/>
                </p:nvSpPr>
                <p:spPr>
                  <a:xfrm>
                    <a:off x="7503683" y="1417638"/>
                    <a:ext cx="2020612" cy="13715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Segoe UI"/>
                    </a:endParaRPr>
                  </a:p>
                </p:txBody>
              </p:sp>
              <p:sp>
                <p:nvSpPr>
                  <p:cNvPr id="124" name="Rectangle 123">
                    <a:extLst>
                      <a:ext uri="{FF2B5EF4-FFF2-40B4-BE49-F238E27FC236}">
                        <a16:creationId xmlns:a16="http://schemas.microsoft.com/office/drawing/2014/main" id="{3C493C0B-B212-4274-890B-0C026958EF46}"/>
                      </a:ext>
                    </a:extLst>
                  </p:cNvPr>
                  <p:cNvSpPr/>
                  <p:nvPr/>
                </p:nvSpPr>
                <p:spPr>
                  <a:xfrm>
                    <a:off x="7673323" y="1559023"/>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25" name="Rectangle 124">
                    <a:extLst>
                      <a:ext uri="{FF2B5EF4-FFF2-40B4-BE49-F238E27FC236}">
                        <a16:creationId xmlns:a16="http://schemas.microsoft.com/office/drawing/2014/main" id="{89754875-8FFC-4A53-A5AF-7EB19BD3AE10}"/>
                      </a:ext>
                    </a:extLst>
                  </p:cNvPr>
                  <p:cNvSpPr/>
                  <p:nvPr/>
                </p:nvSpPr>
                <p:spPr>
                  <a:xfrm>
                    <a:off x="7673323" y="1832257"/>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26" name="Rectangle 125">
                    <a:extLst>
                      <a:ext uri="{FF2B5EF4-FFF2-40B4-BE49-F238E27FC236}">
                        <a16:creationId xmlns:a16="http://schemas.microsoft.com/office/drawing/2014/main" id="{4DC08378-E828-4FCA-85E4-B947E63A2492}"/>
                      </a:ext>
                    </a:extLst>
                  </p:cNvPr>
                  <p:cNvSpPr/>
                  <p:nvPr/>
                </p:nvSpPr>
                <p:spPr>
                  <a:xfrm>
                    <a:off x="7673323" y="239702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27" name="Rectangle 126">
                    <a:extLst>
                      <a:ext uri="{FF2B5EF4-FFF2-40B4-BE49-F238E27FC236}">
                        <a16:creationId xmlns:a16="http://schemas.microsoft.com/office/drawing/2014/main" id="{216FA4BA-9A9D-4329-9718-4FF2C5875744}"/>
                      </a:ext>
                    </a:extLst>
                  </p:cNvPr>
                  <p:cNvSpPr/>
                  <p:nvPr/>
                </p:nvSpPr>
                <p:spPr>
                  <a:xfrm>
                    <a:off x="7673323" y="211755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grpSp>
            <p:nvGrpSpPr>
              <p:cNvPr id="129" name="Group 128">
                <a:extLst>
                  <a:ext uri="{FF2B5EF4-FFF2-40B4-BE49-F238E27FC236}">
                    <a16:creationId xmlns:a16="http://schemas.microsoft.com/office/drawing/2014/main" id="{BEBB08DC-6655-42A7-A132-257C9ED8462F}"/>
                  </a:ext>
                </a:extLst>
              </p:cNvPr>
              <p:cNvGrpSpPr/>
              <p:nvPr/>
            </p:nvGrpSpPr>
            <p:grpSpPr>
              <a:xfrm>
                <a:off x="5458698" y="3035878"/>
                <a:ext cx="5308429" cy="1371530"/>
                <a:chOff x="5458698" y="1540993"/>
                <a:chExt cx="5308429" cy="1371530"/>
              </a:xfrm>
            </p:grpSpPr>
            <p:grpSp>
              <p:nvGrpSpPr>
                <p:cNvPr id="130" name="Group 129">
                  <a:extLst>
                    <a:ext uri="{FF2B5EF4-FFF2-40B4-BE49-F238E27FC236}">
                      <a16:creationId xmlns:a16="http://schemas.microsoft.com/office/drawing/2014/main" id="{DB21114B-4182-4AC6-BCF6-11AE9254745E}"/>
                    </a:ext>
                  </a:extLst>
                </p:cNvPr>
                <p:cNvGrpSpPr/>
                <p:nvPr/>
              </p:nvGrpSpPr>
              <p:grpSpPr>
                <a:xfrm>
                  <a:off x="5458698" y="1540993"/>
                  <a:ext cx="1259068" cy="1371530"/>
                  <a:chOff x="7503683" y="1417638"/>
                  <a:chExt cx="2020612" cy="1371530"/>
                </a:xfrm>
              </p:grpSpPr>
              <p:sp>
                <p:nvSpPr>
                  <p:cNvPr id="149" name="Rounded Rectangle 30">
                    <a:extLst>
                      <a:ext uri="{FF2B5EF4-FFF2-40B4-BE49-F238E27FC236}">
                        <a16:creationId xmlns:a16="http://schemas.microsoft.com/office/drawing/2014/main" id="{EE5C1A44-EF9C-4966-A0C5-4A8E818654EA}"/>
                      </a:ext>
                    </a:extLst>
                  </p:cNvPr>
                  <p:cNvSpPr/>
                  <p:nvPr/>
                </p:nvSpPr>
                <p:spPr>
                  <a:xfrm>
                    <a:off x="7503683" y="1417638"/>
                    <a:ext cx="2020612" cy="13715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Segoe UI"/>
                    </a:endParaRPr>
                  </a:p>
                </p:txBody>
              </p:sp>
              <p:sp>
                <p:nvSpPr>
                  <p:cNvPr id="150" name="Rectangle 149">
                    <a:extLst>
                      <a:ext uri="{FF2B5EF4-FFF2-40B4-BE49-F238E27FC236}">
                        <a16:creationId xmlns:a16="http://schemas.microsoft.com/office/drawing/2014/main" id="{A8853572-F9DF-4411-9AEE-295FF69673D5}"/>
                      </a:ext>
                    </a:extLst>
                  </p:cNvPr>
                  <p:cNvSpPr/>
                  <p:nvPr/>
                </p:nvSpPr>
                <p:spPr>
                  <a:xfrm>
                    <a:off x="7673323" y="1559023"/>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51" name="Rectangle 150">
                    <a:extLst>
                      <a:ext uri="{FF2B5EF4-FFF2-40B4-BE49-F238E27FC236}">
                        <a16:creationId xmlns:a16="http://schemas.microsoft.com/office/drawing/2014/main" id="{2DE38A1A-1A24-408F-B494-1EF9F8BD92CE}"/>
                      </a:ext>
                    </a:extLst>
                  </p:cNvPr>
                  <p:cNvSpPr/>
                  <p:nvPr/>
                </p:nvSpPr>
                <p:spPr>
                  <a:xfrm>
                    <a:off x="7673323" y="1832257"/>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52" name="Rectangle 151">
                    <a:extLst>
                      <a:ext uri="{FF2B5EF4-FFF2-40B4-BE49-F238E27FC236}">
                        <a16:creationId xmlns:a16="http://schemas.microsoft.com/office/drawing/2014/main" id="{B150766A-FAED-4644-9F67-C08D5BBCB8B3}"/>
                      </a:ext>
                    </a:extLst>
                  </p:cNvPr>
                  <p:cNvSpPr/>
                  <p:nvPr/>
                </p:nvSpPr>
                <p:spPr>
                  <a:xfrm>
                    <a:off x="7673323" y="239702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53" name="Rectangle 152">
                    <a:extLst>
                      <a:ext uri="{FF2B5EF4-FFF2-40B4-BE49-F238E27FC236}">
                        <a16:creationId xmlns:a16="http://schemas.microsoft.com/office/drawing/2014/main" id="{B414427C-8793-4E60-ACB2-BB2F264FDDAD}"/>
                      </a:ext>
                    </a:extLst>
                  </p:cNvPr>
                  <p:cNvSpPr/>
                  <p:nvPr/>
                </p:nvSpPr>
                <p:spPr>
                  <a:xfrm>
                    <a:off x="7673323" y="211755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31" name="Group 130">
                  <a:extLst>
                    <a:ext uri="{FF2B5EF4-FFF2-40B4-BE49-F238E27FC236}">
                      <a16:creationId xmlns:a16="http://schemas.microsoft.com/office/drawing/2014/main" id="{7607A91C-36A7-4C94-8952-3EB2FEC30E4C}"/>
                    </a:ext>
                  </a:extLst>
                </p:cNvPr>
                <p:cNvGrpSpPr/>
                <p:nvPr/>
              </p:nvGrpSpPr>
              <p:grpSpPr>
                <a:xfrm>
                  <a:off x="6808485" y="1540993"/>
                  <a:ext cx="1259068" cy="1371530"/>
                  <a:chOff x="7503683" y="1417638"/>
                  <a:chExt cx="2020612" cy="1371530"/>
                </a:xfrm>
              </p:grpSpPr>
              <p:sp>
                <p:nvSpPr>
                  <p:cNvPr id="144" name="Rounded Rectangle 30">
                    <a:extLst>
                      <a:ext uri="{FF2B5EF4-FFF2-40B4-BE49-F238E27FC236}">
                        <a16:creationId xmlns:a16="http://schemas.microsoft.com/office/drawing/2014/main" id="{86935010-F10E-4061-8BEB-01F778B83B0D}"/>
                      </a:ext>
                    </a:extLst>
                  </p:cNvPr>
                  <p:cNvSpPr/>
                  <p:nvPr/>
                </p:nvSpPr>
                <p:spPr>
                  <a:xfrm>
                    <a:off x="7503683" y="1417638"/>
                    <a:ext cx="2020612" cy="13715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Segoe UI"/>
                    </a:endParaRPr>
                  </a:p>
                </p:txBody>
              </p:sp>
              <p:sp>
                <p:nvSpPr>
                  <p:cNvPr id="145" name="Rectangle 144">
                    <a:extLst>
                      <a:ext uri="{FF2B5EF4-FFF2-40B4-BE49-F238E27FC236}">
                        <a16:creationId xmlns:a16="http://schemas.microsoft.com/office/drawing/2014/main" id="{54B0EC75-00FA-4D97-B462-C8F099B2D641}"/>
                      </a:ext>
                    </a:extLst>
                  </p:cNvPr>
                  <p:cNvSpPr/>
                  <p:nvPr/>
                </p:nvSpPr>
                <p:spPr>
                  <a:xfrm>
                    <a:off x="7673323" y="1559023"/>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46" name="Rectangle 145">
                    <a:extLst>
                      <a:ext uri="{FF2B5EF4-FFF2-40B4-BE49-F238E27FC236}">
                        <a16:creationId xmlns:a16="http://schemas.microsoft.com/office/drawing/2014/main" id="{E409625B-EB42-4B77-81FB-E761AAED09BC}"/>
                      </a:ext>
                    </a:extLst>
                  </p:cNvPr>
                  <p:cNvSpPr/>
                  <p:nvPr/>
                </p:nvSpPr>
                <p:spPr>
                  <a:xfrm>
                    <a:off x="7673323" y="1832257"/>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47" name="Rectangle 146">
                    <a:extLst>
                      <a:ext uri="{FF2B5EF4-FFF2-40B4-BE49-F238E27FC236}">
                        <a16:creationId xmlns:a16="http://schemas.microsoft.com/office/drawing/2014/main" id="{745E7FBA-E11F-457B-B477-85FCD1CB1062}"/>
                      </a:ext>
                    </a:extLst>
                  </p:cNvPr>
                  <p:cNvSpPr/>
                  <p:nvPr/>
                </p:nvSpPr>
                <p:spPr>
                  <a:xfrm>
                    <a:off x="7673323" y="239702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48" name="Rectangle 147">
                    <a:extLst>
                      <a:ext uri="{FF2B5EF4-FFF2-40B4-BE49-F238E27FC236}">
                        <a16:creationId xmlns:a16="http://schemas.microsoft.com/office/drawing/2014/main" id="{1D87791C-6400-4EDE-ADB0-37EB237A22E7}"/>
                      </a:ext>
                    </a:extLst>
                  </p:cNvPr>
                  <p:cNvSpPr/>
                  <p:nvPr/>
                </p:nvSpPr>
                <p:spPr>
                  <a:xfrm>
                    <a:off x="7673323" y="211755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32" name="Group 131">
                  <a:extLst>
                    <a:ext uri="{FF2B5EF4-FFF2-40B4-BE49-F238E27FC236}">
                      <a16:creationId xmlns:a16="http://schemas.microsoft.com/office/drawing/2014/main" id="{42B7BB93-4F0F-43E3-B531-2D4F8940BD77}"/>
                    </a:ext>
                  </a:extLst>
                </p:cNvPr>
                <p:cNvGrpSpPr/>
                <p:nvPr/>
              </p:nvGrpSpPr>
              <p:grpSpPr>
                <a:xfrm>
                  <a:off x="8158272" y="1540993"/>
                  <a:ext cx="1259068" cy="1371530"/>
                  <a:chOff x="7503683" y="1417638"/>
                  <a:chExt cx="2020612" cy="1371530"/>
                </a:xfrm>
              </p:grpSpPr>
              <p:sp>
                <p:nvSpPr>
                  <p:cNvPr id="139" name="Rounded Rectangle 30">
                    <a:extLst>
                      <a:ext uri="{FF2B5EF4-FFF2-40B4-BE49-F238E27FC236}">
                        <a16:creationId xmlns:a16="http://schemas.microsoft.com/office/drawing/2014/main" id="{5590D66A-90EA-408D-9B98-E5B9D35F270E}"/>
                      </a:ext>
                    </a:extLst>
                  </p:cNvPr>
                  <p:cNvSpPr/>
                  <p:nvPr/>
                </p:nvSpPr>
                <p:spPr>
                  <a:xfrm>
                    <a:off x="7503683" y="1417638"/>
                    <a:ext cx="2020612" cy="13715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Segoe UI"/>
                    </a:endParaRPr>
                  </a:p>
                </p:txBody>
              </p:sp>
              <p:sp>
                <p:nvSpPr>
                  <p:cNvPr id="140" name="Rectangle 139">
                    <a:extLst>
                      <a:ext uri="{FF2B5EF4-FFF2-40B4-BE49-F238E27FC236}">
                        <a16:creationId xmlns:a16="http://schemas.microsoft.com/office/drawing/2014/main" id="{1FED4501-CA70-4448-93A0-B2FC756BBC5C}"/>
                      </a:ext>
                    </a:extLst>
                  </p:cNvPr>
                  <p:cNvSpPr/>
                  <p:nvPr/>
                </p:nvSpPr>
                <p:spPr>
                  <a:xfrm>
                    <a:off x="7673323" y="1559023"/>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41" name="Rectangle 140">
                    <a:extLst>
                      <a:ext uri="{FF2B5EF4-FFF2-40B4-BE49-F238E27FC236}">
                        <a16:creationId xmlns:a16="http://schemas.microsoft.com/office/drawing/2014/main" id="{5A6574B8-B15C-4A8D-BDF5-2C26684E89D7}"/>
                      </a:ext>
                    </a:extLst>
                  </p:cNvPr>
                  <p:cNvSpPr/>
                  <p:nvPr/>
                </p:nvSpPr>
                <p:spPr>
                  <a:xfrm>
                    <a:off x="7673323" y="1832257"/>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42" name="Rectangle 141">
                    <a:extLst>
                      <a:ext uri="{FF2B5EF4-FFF2-40B4-BE49-F238E27FC236}">
                        <a16:creationId xmlns:a16="http://schemas.microsoft.com/office/drawing/2014/main" id="{A1DB724F-7576-41E6-8CE7-01E12D562D5D}"/>
                      </a:ext>
                    </a:extLst>
                  </p:cNvPr>
                  <p:cNvSpPr/>
                  <p:nvPr/>
                </p:nvSpPr>
                <p:spPr>
                  <a:xfrm>
                    <a:off x="7673323" y="239702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43" name="Rectangle 142">
                    <a:extLst>
                      <a:ext uri="{FF2B5EF4-FFF2-40B4-BE49-F238E27FC236}">
                        <a16:creationId xmlns:a16="http://schemas.microsoft.com/office/drawing/2014/main" id="{FE8734D1-E5AC-40A4-A8BB-726989669163}"/>
                      </a:ext>
                    </a:extLst>
                  </p:cNvPr>
                  <p:cNvSpPr/>
                  <p:nvPr/>
                </p:nvSpPr>
                <p:spPr>
                  <a:xfrm>
                    <a:off x="7673323" y="211755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33" name="Group 132">
                  <a:extLst>
                    <a:ext uri="{FF2B5EF4-FFF2-40B4-BE49-F238E27FC236}">
                      <a16:creationId xmlns:a16="http://schemas.microsoft.com/office/drawing/2014/main" id="{077F0CCD-3C12-4E8D-A955-DBDA5347A42E}"/>
                    </a:ext>
                  </a:extLst>
                </p:cNvPr>
                <p:cNvGrpSpPr/>
                <p:nvPr/>
              </p:nvGrpSpPr>
              <p:grpSpPr>
                <a:xfrm>
                  <a:off x="9508059" y="1540993"/>
                  <a:ext cx="1259068" cy="1371530"/>
                  <a:chOff x="7503683" y="1417638"/>
                  <a:chExt cx="2020612" cy="1371530"/>
                </a:xfrm>
              </p:grpSpPr>
              <p:sp>
                <p:nvSpPr>
                  <p:cNvPr id="134" name="Rounded Rectangle 30">
                    <a:extLst>
                      <a:ext uri="{FF2B5EF4-FFF2-40B4-BE49-F238E27FC236}">
                        <a16:creationId xmlns:a16="http://schemas.microsoft.com/office/drawing/2014/main" id="{670BA481-00AD-4878-939E-A5B34A539F96}"/>
                      </a:ext>
                    </a:extLst>
                  </p:cNvPr>
                  <p:cNvSpPr/>
                  <p:nvPr/>
                </p:nvSpPr>
                <p:spPr>
                  <a:xfrm>
                    <a:off x="7503683" y="1417638"/>
                    <a:ext cx="2020612" cy="137153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Segoe UI"/>
                    </a:endParaRPr>
                  </a:p>
                </p:txBody>
              </p:sp>
              <p:sp>
                <p:nvSpPr>
                  <p:cNvPr id="135" name="Rectangle 134">
                    <a:extLst>
                      <a:ext uri="{FF2B5EF4-FFF2-40B4-BE49-F238E27FC236}">
                        <a16:creationId xmlns:a16="http://schemas.microsoft.com/office/drawing/2014/main" id="{F9AD7B7F-D348-4EBB-9119-A3C536E79086}"/>
                      </a:ext>
                    </a:extLst>
                  </p:cNvPr>
                  <p:cNvSpPr/>
                  <p:nvPr/>
                </p:nvSpPr>
                <p:spPr>
                  <a:xfrm>
                    <a:off x="7673323" y="1559023"/>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36" name="Rectangle 135">
                    <a:extLst>
                      <a:ext uri="{FF2B5EF4-FFF2-40B4-BE49-F238E27FC236}">
                        <a16:creationId xmlns:a16="http://schemas.microsoft.com/office/drawing/2014/main" id="{F7FCCAF4-8339-4C4B-B4B0-CBCCC1F94D67}"/>
                      </a:ext>
                    </a:extLst>
                  </p:cNvPr>
                  <p:cNvSpPr/>
                  <p:nvPr/>
                </p:nvSpPr>
                <p:spPr>
                  <a:xfrm>
                    <a:off x="7673323" y="1832257"/>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37" name="Rectangle 136">
                    <a:extLst>
                      <a:ext uri="{FF2B5EF4-FFF2-40B4-BE49-F238E27FC236}">
                        <a16:creationId xmlns:a16="http://schemas.microsoft.com/office/drawing/2014/main" id="{EEE6E80C-D2B4-4837-AABF-F5260AB12068}"/>
                      </a:ext>
                    </a:extLst>
                  </p:cNvPr>
                  <p:cNvSpPr/>
                  <p:nvPr/>
                </p:nvSpPr>
                <p:spPr>
                  <a:xfrm>
                    <a:off x="7673323" y="239702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38" name="Rectangle 137">
                    <a:extLst>
                      <a:ext uri="{FF2B5EF4-FFF2-40B4-BE49-F238E27FC236}">
                        <a16:creationId xmlns:a16="http://schemas.microsoft.com/office/drawing/2014/main" id="{A338104E-B516-48B3-BC61-B2524BD3D593}"/>
                      </a:ext>
                    </a:extLst>
                  </p:cNvPr>
                  <p:cNvSpPr/>
                  <p:nvPr/>
                </p:nvSpPr>
                <p:spPr>
                  <a:xfrm>
                    <a:off x="7673323" y="2117552"/>
                    <a:ext cx="168133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grpSp>
        <p:sp>
          <p:nvSpPr>
            <p:cNvPr id="38" name="TextBox 37">
              <a:extLst>
                <a:ext uri="{FF2B5EF4-FFF2-40B4-BE49-F238E27FC236}">
                  <a16:creationId xmlns:a16="http://schemas.microsoft.com/office/drawing/2014/main" id="{EEDDD085-8112-4E8B-A55B-A469D35F9B17}"/>
                </a:ext>
              </a:extLst>
            </p:cNvPr>
            <p:cNvSpPr txBox="1"/>
            <p:nvPr/>
          </p:nvSpPr>
          <p:spPr>
            <a:xfrm>
              <a:off x="6311977" y="4613889"/>
              <a:ext cx="3904000" cy="374846"/>
            </a:xfrm>
            <a:prstGeom prst="rect">
              <a:avLst/>
            </a:prstGeom>
            <a:noFill/>
          </p:spPr>
          <p:txBody>
            <a:bodyPr wrap="square" rtlCol="0">
              <a:spAutoFit/>
            </a:bodyPr>
            <a:lstStyle/>
            <a:p>
              <a:pPr defTabSz="914225"/>
              <a:r>
                <a:rPr lang="en-US" dirty="0">
                  <a:solidFill>
                    <a:prstClr val="black"/>
                  </a:solidFill>
                  <a:latin typeface="Segoe UI"/>
                </a:rPr>
                <a:t>Extent: Eight contiguous 8kb pages</a:t>
              </a:r>
            </a:p>
          </p:txBody>
        </p:sp>
      </p:grpSp>
      <p:sp>
        <p:nvSpPr>
          <p:cNvPr id="156" name="Right Brace 155">
            <a:extLst>
              <a:ext uri="{FF2B5EF4-FFF2-40B4-BE49-F238E27FC236}">
                <a16:creationId xmlns:a16="http://schemas.microsoft.com/office/drawing/2014/main" id="{783D75F9-EEA5-4FBE-B7CE-D7F7C2C876C9}"/>
              </a:ext>
            </a:extLst>
          </p:cNvPr>
          <p:cNvSpPr/>
          <p:nvPr/>
        </p:nvSpPr>
        <p:spPr>
          <a:xfrm>
            <a:off x="4382782" y="1417924"/>
            <a:ext cx="843683" cy="4118512"/>
          </a:xfrm>
          <a:prstGeom prst="rightBrac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225"/>
            <a:endParaRPr lang="en-US">
              <a:solidFill>
                <a:prstClr val="black"/>
              </a:solidFill>
              <a:latin typeface="Segoe UI"/>
            </a:endParaRPr>
          </a:p>
        </p:txBody>
      </p:sp>
      <p:grpSp>
        <p:nvGrpSpPr>
          <p:cNvPr id="61" name="Group 60">
            <a:extLst>
              <a:ext uri="{FF2B5EF4-FFF2-40B4-BE49-F238E27FC236}">
                <a16:creationId xmlns:a16="http://schemas.microsoft.com/office/drawing/2014/main" id="{62E05522-D272-4D84-917E-EE77D9D34989}"/>
              </a:ext>
            </a:extLst>
          </p:cNvPr>
          <p:cNvGrpSpPr/>
          <p:nvPr/>
        </p:nvGrpSpPr>
        <p:grpSpPr>
          <a:xfrm>
            <a:off x="1659058" y="1958243"/>
            <a:ext cx="2425694" cy="2546859"/>
            <a:chOff x="4963829" y="4298078"/>
            <a:chExt cx="1393773" cy="1547244"/>
          </a:xfrm>
        </p:grpSpPr>
        <p:sp>
          <p:nvSpPr>
            <p:cNvPr id="62" name="Cylinder 61">
              <a:extLst>
                <a:ext uri="{FF2B5EF4-FFF2-40B4-BE49-F238E27FC236}">
                  <a16:creationId xmlns:a16="http://schemas.microsoft.com/office/drawing/2014/main" id="{EC80105C-2637-41F0-A0B6-0FF57E6C0E88}"/>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63" name="Cylinder 62">
              <a:extLst>
                <a:ext uri="{FF2B5EF4-FFF2-40B4-BE49-F238E27FC236}">
                  <a16:creationId xmlns:a16="http://schemas.microsoft.com/office/drawing/2014/main" id="{84FE32C3-193F-4E7B-ADF2-6249F72619D2}"/>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64" name="Cylinder 63">
              <a:extLst>
                <a:ext uri="{FF2B5EF4-FFF2-40B4-BE49-F238E27FC236}">
                  <a16:creationId xmlns:a16="http://schemas.microsoft.com/office/drawing/2014/main" id="{F79455E3-49D7-4FB0-909A-9FE7AF1E4D1D}"/>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grpSp>
      <p:sp>
        <p:nvSpPr>
          <p:cNvPr id="2" name="Title 1">
            <a:extLst>
              <a:ext uri="{FF2B5EF4-FFF2-40B4-BE49-F238E27FC236}">
                <a16:creationId xmlns:a16="http://schemas.microsoft.com/office/drawing/2014/main" id="{4837F2BC-8FE5-4503-A3C6-7E84D760CEDF}"/>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accent4">
                    <a:lumMod val="75000"/>
                  </a:schemeClr>
                </a:solidFill>
              </a:rPr>
              <a:t>How data is stored in a database</a:t>
            </a:r>
          </a:p>
        </p:txBody>
      </p:sp>
    </p:spTree>
    <p:extLst>
      <p:ext uri="{BB962C8B-B14F-4D97-AF65-F5344CB8AC3E}">
        <p14:creationId xmlns:p14="http://schemas.microsoft.com/office/powerpoint/2010/main" val="271275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70191" y="3873643"/>
            <a:ext cx="4363537" cy="2204450"/>
          </a:xfrm>
          <a:prstGeom prst="rect">
            <a:avLst/>
          </a:prstGeom>
          <a:noFill/>
        </p:spPr>
        <p:txBody>
          <a:bodyPr wrap="square" rtlCol="0">
            <a:spAutoFit/>
          </a:bodyPr>
          <a:lstStyle/>
          <a:p>
            <a:pPr defTabSz="914225">
              <a:defRPr/>
            </a:pPr>
            <a:r>
              <a:rPr lang="en-US" sz="2745" kern="0" dirty="0">
                <a:solidFill>
                  <a:sysClr val="windowText" lastClr="000000"/>
                </a:solidFill>
                <a:latin typeface="Segoe UI"/>
              </a:rPr>
              <a:t>Clustered Index data is stored in sorted order by the Clustering key. In many cases, this is the same value as the Primary Key.</a:t>
            </a:r>
          </a:p>
        </p:txBody>
      </p:sp>
      <p:grpSp>
        <p:nvGrpSpPr>
          <p:cNvPr id="2" name="Group 1">
            <a:extLst>
              <a:ext uri="{FF2B5EF4-FFF2-40B4-BE49-F238E27FC236}">
                <a16:creationId xmlns:a16="http://schemas.microsoft.com/office/drawing/2014/main" id="{6EAA2C7A-C384-4A1A-8E8E-4836775D8EC9}"/>
              </a:ext>
            </a:extLst>
          </p:cNvPr>
          <p:cNvGrpSpPr/>
          <p:nvPr/>
        </p:nvGrpSpPr>
        <p:grpSpPr>
          <a:xfrm>
            <a:off x="5061766" y="1053068"/>
            <a:ext cx="6759922" cy="5306767"/>
            <a:chOff x="4566466" y="1334422"/>
            <a:chExt cx="6759922" cy="5306767"/>
          </a:xfrm>
        </p:grpSpPr>
        <p:sp>
          <p:nvSpPr>
            <p:cNvPr id="20" name="Rounded Rectangle 19"/>
            <p:cNvSpPr/>
            <p:nvPr/>
          </p:nvSpPr>
          <p:spPr>
            <a:xfrm rot="5400000">
              <a:off x="6661952" y="1976753"/>
              <a:ext cx="2568951" cy="67599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2100" kern="0" dirty="0">
                <a:solidFill>
                  <a:prstClr val="white"/>
                </a:solidFill>
                <a:latin typeface="Calibri" panose="020F0502020204030204" pitchFamily="34" charset="0"/>
              </a:endParaRPr>
            </a:p>
          </p:txBody>
        </p:sp>
        <p:sp>
          <p:nvSpPr>
            <p:cNvPr id="58" name="TextBox 57"/>
            <p:cNvSpPr txBox="1"/>
            <p:nvPr/>
          </p:nvSpPr>
          <p:spPr>
            <a:xfrm>
              <a:off x="6668218" y="4029213"/>
              <a:ext cx="2339283" cy="468972"/>
            </a:xfrm>
            <a:prstGeom prst="rect">
              <a:avLst/>
            </a:prstGeom>
            <a:noFill/>
          </p:spPr>
          <p:txBody>
            <a:bodyPr wrap="square" rtlCol="0">
              <a:spAutoFit/>
            </a:bodyPr>
            <a:lstStyle/>
            <a:p>
              <a:pPr algn="ctr" defTabSz="914225">
                <a:defRPr/>
              </a:pPr>
              <a:r>
                <a:rPr lang="en-US" sz="2400" kern="0" dirty="0">
                  <a:solidFill>
                    <a:srgbClr val="2A2954"/>
                  </a:solidFill>
                  <a:latin typeface="Segoe UI"/>
                </a:rPr>
                <a:t>Clustered Index</a:t>
              </a:r>
            </a:p>
          </p:txBody>
        </p:sp>
        <p:sp>
          <p:nvSpPr>
            <p:cNvPr id="8" name="Rounded Rectangle 7"/>
            <p:cNvSpPr/>
            <p:nvPr/>
          </p:nvSpPr>
          <p:spPr>
            <a:xfrm>
              <a:off x="4730616" y="4445647"/>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49" name="Rectangle 48"/>
            <p:cNvSpPr/>
            <p:nvPr/>
          </p:nvSpPr>
          <p:spPr>
            <a:xfrm>
              <a:off x="4900444" y="4634306"/>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1</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1" name="Rectangle 50"/>
            <p:cNvSpPr/>
            <p:nvPr/>
          </p:nvSpPr>
          <p:spPr>
            <a:xfrm>
              <a:off x="4900443" y="5232307"/>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2</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4" name="Rectangle 53"/>
            <p:cNvSpPr/>
            <p:nvPr/>
          </p:nvSpPr>
          <p:spPr>
            <a:xfrm>
              <a:off x="4900442" y="5830308"/>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3</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7" name="Rounded Rectangle 26"/>
            <p:cNvSpPr/>
            <p:nvPr/>
          </p:nvSpPr>
          <p:spPr>
            <a:xfrm>
              <a:off x="6903071" y="4475246"/>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28" name="Rectangle 27"/>
            <p:cNvSpPr/>
            <p:nvPr/>
          </p:nvSpPr>
          <p:spPr>
            <a:xfrm>
              <a:off x="7072899" y="4663906"/>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4</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9" name="Rectangle 28"/>
            <p:cNvSpPr/>
            <p:nvPr/>
          </p:nvSpPr>
          <p:spPr>
            <a:xfrm>
              <a:off x="7072898" y="5261907"/>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5</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0" name="Rectangle 29"/>
            <p:cNvSpPr/>
            <p:nvPr/>
          </p:nvSpPr>
          <p:spPr>
            <a:xfrm>
              <a:off x="7072897" y="5859908"/>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6</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1" name="Rounded Rectangle 30"/>
            <p:cNvSpPr/>
            <p:nvPr/>
          </p:nvSpPr>
          <p:spPr>
            <a:xfrm>
              <a:off x="9075526" y="4470561"/>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32" name="Rectangle 31"/>
            <p:cNvSpPr/>
            <p:nvPr/>
          </p:nvSpPr>
          <p:spPr>
            <a:xfrm>
              <a:off x="9245355" y="4659221"/>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7</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3" name="Rectangle 32"/>
            <p:cNvSpPr/>
            <p:nvPr/>
          </p:nvSpPr>
          <p:spPr>
            <a:xfrm>
              <a:off x="9245353" y="525722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8</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4" name="Rectangle 33"/>
            <p:cNvSpPr/>
            <p:nvPr/>
          </p:nvSpPr>
          <p:spPr>
            <a:xfrm>
              <a:off x="9245352" y="585522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9</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0" name="Rounded Rectangle 39"/>
            <p:cNvSpPr/>
            <p:nvPr/>
          </p:nvSpPr>
          <p:spPr>
            <a:xfrm rot="5400000">
              <a:off x="6656237" y="-723080"/>
              <a:ext cx="2580380" cy="67599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2100" kern="0" dirty="0">
                <a:solidFill>
                  <a:prstClr val="white"/>
                </a:solidFill>
                <a:latin typeface="Calibri" panose="020F0502020204030204" pitchFamily="34" charset="0"/>
              </a:endParaRPr>
            </a:p>
          </p:txBody>
        </p:sp>
        <p:sp>
          <p:nvSpPr>
            <p:cNvPr id="41" name="TextBox 40"/>
            <p:cNvSpPr txBox="1"/>
            <p:nvPr/>
          </p:nvSpPr>
          <p:spPr>
            <a:xfrm>
              <a:off x="6736788" y="1334422"/>
              <a:ext cx="2339283" cy="468972"/>
            </a:xfrm>
            <a:prstGeom prst="rect">
              <a:avLst/>
            </a:prstGeom>
            <a:noFill/>
          </p:spPr>
          <p:txBody>
            <a:bodyPr wrap="square" rtlCol="0">
              <a:spAutoFit/>
            </a:bodyPr>
            <a:lstStyle/>
            <a:p>
              <a:pPr algn="ctr" defTabSz="914225">
                <a:defRPr/>
              </a:pPr>
              <a:r>
                <a:rPr lang="en-US" sz="2400" kern="0" dirty="0">
                  <a:solidFill>
                    <a:srgbClr val="2A2954"/>
                  </a:solidFill>
                  <a:latin typeface="Segoe UI"/>
                </a:rPr>
                <a:t>Heap</a:t>
              </a:r>
            </a:p>
          </p:txBody>
        </p:sp>
        <p:sp>
          <p:nvSpPr>
            <p:cNvPr id="42" name="Rounded Rectangle 41"/>
            <p:cNvSpPr/>
            <p:nvPr/>
          </p:nvSpPr>
          <p:spPr>
            <a:xfrm>
              <a:off x="4730616" y="1740771"/>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44" name="Rectangle 43"/>
            <p:cNvSpPr/>
            <p:nvPr/>
          </p:nvSpPr>
          <p:spPr>
            <a:xfrm>
              <a:off x="4900444" y="1929431"/>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8</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5" name="Rectangle 44"/>
            <p:cNvSpPr/>
            <p:nvPr/>
          </p:nvSpPr>
          <p:spPr>
            <a:xfrm>
              <a:off x="4900443" y="252743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6</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6" name="Rectangle 45"/>
            <p:cNvSpPr/>
            <p:nvPr/>
          </p:nvSpPr>
          <p:spPr>
            <a:xfrm>
              <a:off x="4900442" y="3125433"/>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1</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7" name="Rounded Rectangle 46"/>
            <p:cNvSpPr/>
            <p:nvPr/>
          </p:nvSpPr>
          <p:spPr>
            <a:xfrm>
              <a:off x="6903071" y="1770370"/>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48" name="Rectangle 47"/>
            <p:cNvSpPr/>
            <p:nvPr/>
          </p:nvSpPr>
          <p:spPr>
            <a:xfrm>
              <a:off x="7072899" y="1959030"/>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2</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3" name="Rectangle 52"/>
            <p:cNvSpPr/>
            <p:nvPr/>
          </p:nvSpPr>
          <p:spPr>
            <a:xfrm>
              <a:off x="7072898" y="255703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5</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3" name="Rectangle 62"/>
            <p:cNvSpPr/>
            <p:nvPr/>
          </p:nvSpPr>
          <p:spPr>
            <a:xfrm>
              <a:off x="7072897" y="3155033"/>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3</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4" name="Rounded Rectangle 63"/>
            <p:cNvSpPr/>
            <p:nvPr/>
          </p:nvSpPr>
          <p:spPr>
            <a:xfrm>
              <a:off x="9075526" y="1765685"/>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65" name="Rectangle 64"/>
            <p:cNvSpPr/>
            <p:nvPr/>
          </p:nvSpPr>
          <p:spPr>
            <a:xfrm>
              <a:off x="9245355" y="1954345"/>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7</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6" name="Rectangle 65"/>
            <p:cNvSpPr/>
            <p:nvPr/>
          </p:nvSpPr>
          <p:spPr>
            <a:xfrm>
              <a:off x="9245353" y="2552346"/>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4</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7" name="Rectangle 66"/>
            <p:cNvSpPr/>
            <p:nvPr/>
          </p:nvSpPr>
          <p:spPr>
            <a:xfrm>
              <a:off x="9245352" y="3150348"/>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9</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sp>
        <p:nvSpPr>
          <p:cNvPr id="68" name="TextBox 67"/>
          <p:cNvSpPr txBox="1"/>
          <p:nvPr/>
        </p:nvSpPr>
        <p:spPr>
          <a:xfrm>
            <a:off x="370312" y="1484331"/>
            <a:ext cx="4173926" cy="1782026"/>
          </a:xfrm>
          <a:prstGeom prst="rect">
            <a:avLst/>
          </a:prstGeom>
          <a:noFill/>
        </p:spPr>
        <p:txBody>
          <a:bodyPr wrap="square" rtlCol="0">
            <a:spAutoFit/>
          </a:bodyPr>
          <a:lstStyle/>
          <a:p>
            <a:pPr defTabSz="914225">
              <a:defRPr/>
            </a:pPr>
            <a:r>
              <a:rPr lang="en-US" sz="2745" kern="0" dirty="0">
                <a:solidFill>
                  <a:sysClr val="windowText" lastClr="000000"/>
                </a:solidFill>
                <a:latin typeface="Segoe UI"/>
              </a:rPr>
              <a:t>Data stored in a Heap is not stored in any order and normally does not have a Primary Key.</a:t>
            </a:r>
          </a:p>
        </p:txBody>
      </p:sp>
      <p:sp>
        <p:nvSpPr>
          <p:cNvPr id="3" name="Title 1">
            <a:extLst>
              <a:ext uri="{FF2B5EF4-FFF2-40B4-BE49-F238E27FC236}">
                <a16:creationId xmlns:a16="http://schemas.microsoft.com/office/drawing/2014/main" id="{9C49048B-0186-4202-B233-036EB9A8546C}"/>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accent4">
                    <a:lumMod val="75000"/>
                  </a:schemeClr>
                </a:solidFill>
              </a:rPr>
              <a:t>How data is stored in data pages</a:t>
            </a:r>
          </a:p>
        </p:txBody>
      </p:sp>
    </p:spTree>
    <p:extLst>
      <p:ext uri="{BB962C8B-B14F-4D97-AF65-F5344CB8AC3E}">
        <p14:creationId xmlns:p14="http://schemas.microsoft.com/office/powerpoint/2010/main" val="215049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72C11F3E-CFB8-4B5E-A242-E0A7A86CE6A2}"/>
              </a:ext>
            </a:extLst>
          </p:cNvPr>
          <p:cNvGraphicFramePr/>
          <p:nvPr>
            <p:extLst>
              <p:ext uri="{D42A27DB-BD31-4B8C-83A1-F6EECF244321}">
                <p14:modId xmlns:p14="http://schemas.microsoft.com/office/powerpoint/2010/main" val="1107417546"/>
              </p:ext>
            </p:extLst>
          </p:nvPr>
        </p:nvGraphicFramePr>
        <p:xfrm>
          <a:off x="370838" y="888856"/>
          <a:ext cx="11487150" cy="54071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FCDC7602-81F1-42ED-B62F-F34315211698}"/>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accent4">
                    <a:lumMod val="75000"/>
                  </a:schemeClr>
                </a:solidFill>
              </a:rPr>
              <a:t>Characteristics of a Good Clustering Key</a:t>
            </a:r>
          </a:p>
        </p:txBody>
      </p:sp>
    </p:spTree>
    <p:extLst>
      <p:ext uri="{BB962C8B-B14F-4D97-AF65-F5344CB8AC3E}">
        <p14:creationId xmlns:p14="http://schemas.microsoft.com/office/powerpoint/2010/main" val="40878884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id="{0855B5DE-61D8-4F40-975F-62C36E51D484}"/>
              </a:ext>
            </a:extLst>
          </p:cNvPr>
          <p:cNvCxnSpPr>
            <a:cxnSpLocks/>
          </p:cNvCxnSpPr>
          <p:nvPr/>
        </p:nvCxnSpPr>
        <p:spPr>
          <a:xfrm>
            <a:off x="865" y="3476429"/>
            <a:ext cx="12190271"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915144E-D5FC-41D9-8F5F-BF807C262459}"/>
              </a:ext>
            </a:extLst>
          </p:cNvPr>
          <p:cNvSpPr txBox="1"/>
          <p:nvPr/>
        </p:nvSpPr>
        <p:spPr>
          <a:xfrm>
            <a:off x="319864" y="4299374"/>
            <a:ext cx="6121997" cy="935351"/>
          </a:xfrm>
          <a:prstGeom prst="rect">
            <a:avLst/>
          </a:prstGeom>
          <a:noFill/>
        </p:spPr>
        <p:txBody>
          <a:bodyPr wrap="square" rtlCol="0">
            <a:spAutoFit/>
          </a:bodyPr>
          <a:lstStyle/>
          <a:p>
            <a:pPr defTabSz="914225"/>
            <a:r>
              <a:rPr lang="en-US" sz="2745" dirty="0">
                <a:solidFill>
                  <a:prstClr val="black"/>
                </a:solidFill>
                <a:latin typeface="Segoe UI"/>
              </a:rPr>
              <a:t>The table is stored in either a Clustered Index or Heap</a:t>
            </a:r>
          </a:p>
        </p:txBody>
      </p:sp>
      <p:sp>
        <p:nvSpPr>
          <p:cNvPr id="47" name="TextBox 46">
            <a:extLst>
              <a:ext uri="{FF2B5EF4-FFF2-40B4-BE49-F238E27FC236}">
                <a16:creationId xmlns:a16="http://schemas.microsoft.com/office/drawing/2014/main" id="{C8462C12-B93F-493E-AFBE-DB7810208C35}"/>
              </a:ext>
            </a:extLst>
          </p:cNvPr>
          <p:cNvSpPr txBox="1"/>
          <p:nvPr/>
        </p:nvSpPr>
        <p:spPr>
          <a:xfrm>
            <a:off x="340945" y="1613247"/>
            <a:ext cx="5858682" cy="935351"/>
          </a:xfrm>
          <a:prstGeom prst="rect">
            <a:avLst/>
          </a:prstGeom>
          <a:noFill/>
        </p:spPr>
        <p:txBody>
          <a:bodyPr wrap="square" rtlCol="0">
            <a:spAutoFit/>
          </a:bodyPr>
          <a:lstStyle/>
          <a:p>
            <a:pPr defTabSz="914225"/>
            <a:r>
              <a:rPr lang="en-US" sz="2745" dirty="0">
                <a:solidFill>
                  <a:prstClr val="black"/>
                </a:solidFill>
                <a:latin typeface="Segoe UI"/>
              </a:rPr>
              <a:t>A Non–Clustered Index is built separate from the table</a:t>
            </a:r>
          </a:p>
        </p:txBody>
      </p:sp>
      <p:grpSp>
        <p:nvGrpSpPr>
          <p:cNvPr id="72" name="Group 71">
            <a:extLst>
              <a:ext uri="{FF2B5EF4-FFF2-40B4-BE49-F238E27FC236}">
                <a16:creationId xmlns:a16="http://schemas.microsoft.com/office/drawing/2014/main" id="{BDD8539E-1A22-4EFA-B64C-C5530F8B7277}"/>
              </a:ext>
            </a:extLst>
          </p:cNvPr>
          <p:cNvGrpSpPr/>
          <p:nvPr/>
        </p:nvGrpSpPr>
        <p:grpSpPr>
          <a:xfrm>
            <a:off x="6257924" y="244309"/>
            <a:ext cx="5267445" cy="6115221"/>
            <a:chOff x="4250125" y="196458"/>
            <a:chExt cx="5268192" cy="6116089"/>
          </a:xfrm>
        </p:grpSpPr>
        <p:grpSp>
          <p:nvGrpSpPr>
            <p:cNvPr id="23" name="Group 22">
              <a:extLst>
                <a:ext uri="{FF2B5EF4-FFF2-40B4-BE49-F238E27FC236}">
                  <a16:creationId xmlns:a16="http://schemas.microsoft.com/office/drawing/2014/main" id="{621FBC82-9D0F-42F7-B478-0D8B81FF027A}"/>
                </a:ext>
              </a:extLst>
            </p:cNvPr>
            <p:cNvGrpSpPr/>
            <p:nvPr/>
          </p:nvGrpSpPr>
          <p:grpSpPr>
            <a:xfrm>
              <a:off x="4250125" y="4833341"/>
              <a:ext cx="5268191" cy="1479206"/>
              <a:chOff x="5465618" y="4862946"/>
              <a:chExt cx="5268191" cy="1479206"/>
            </a:xfrm>
          </p:grpSpPr>
          <p:sp>
            <p:nvSpPr>
              <p:cNvPr id="6" name="Rounded Rectangle 19">
                <a:extLst>
                  <a:ext uri="{FF2B5EF4-FFF2-40B4-BE49-F238E27FC236}">
                    <a16:creationId xmlns:a16="http://schemas.microsoft.com/office/drawing/2014/main" id="{C3312AA9-AF68-4023-AFAC-69E3208AD505}"/>
                  </a:ext>
                </a:extLst>
              </p:cNvPr>
              <p:cNvSpPr/>
              <p:nvPr/>
            </p:nvSpPr>
            <p:spPr>
              <a:xfrm rot="5400000">
                <a:off x="7360111" y="2968453"/>
                <a:ext cx="1479206" cy="52681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1200" kern="0" dirty="0">
                  <a:solidFill>
                    <a:prstClr val="white"/>
                  </a:solidFill>
                  <a:latin typeface="Calibri" panose="020F0502020204030204" pitchFamily="34" charset="0"/>
                  <a:cs typeface="Calibri" panose="020F0502020204030204" pitchFamily="34" charset="0"/>
                </a:endParaRPr>
              </a:p>
            </p:txBody>
          </p:sp>
          <p:sp>
            <p:nvSpPr>
              <p:cNvPr id="8" name="Rounded Rectangle 7">
                <a:extLst>
                  <a:ext uri="{FF2B5EF4-FFF2-40B4-BE49-F238E27FC236}">
                    <a16:creationId xmlns:a16="http://schemas.microsoft.com/office/drawing/2014/main" id="{B34C9742-7EC8-4056-873E-695CB06DD61D}"/>
                  </a:ext>
                </a:extLst>
              </p:cNvPr>
              <p:cNvSpPr/>
              <p:nvPr/>
            </p:nvSpPr>
            <p:spPr>
              <a:xfrm>
                <a:off x="5593544" y="4973267"/>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4E3C1FAD-616E-4FF8-A656-34B158D4334A}"/>
                  </a:ext>
                </a:extLst>
              </p:cNvPr>
              <p:cNvSpPr/>
              <p:nvPr/>
            </p:nvSpPr>
            <p:spPr>
              <a:xfrm>
                <a:off x="5725896" y="5090893"/>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1 John IN</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E5729FA4-1C82-4DC5-B493-8DA6A0D5E0A1}"/>
                  </a:ext>
                </a:extLst>
              </p:cNvPr>
              <p:cNvSpPr/>
              <p:nvPr/>
            </p:nvSpPr>
            <p:spPr>
              <a:xfrm>
                <a:off x="5725895" y="5463737"/>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2 Sharon NV</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6EC4DCC2-396B-41BC-A4B5-30A88C9C6C5F}"/>
                  </a:ext>
                </a:extLst>
              </p:cNvPr>
              <p:cNvSpPr/>
              <p:nvPr/>
            </p:nvSpPr>
            <p:spPr>
              <a:xfrm>
                <a:off x="5725894" y="5836580"/>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3 Armando CA</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2" name="Rounded Rectangle 26">
                <a:extLst>
                  <a:ext uri="{FF2B5EF4-FFF2-40B4-BE49-F238E27FC236}">
                    <a16:creationId xmlns:a16="http://schemas.microsoft.com/office/drawing/2014/main" id="{470C2177-8722-4FBD-9589-28CF5776A282}"/>
                  </a:ext>
                </a:extLst>
              </p:cNvPr>
              <p:cNvSpPr/>
              <p:nvPr/>
            </p:nvSpPr>
            <p:spPr>
              <a:xfrm>
                <a:off x="7286597" y="4991722"/>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A6A670DE-5663-491F-AE5D-63622FCD181E}"/>
                  </a:ext>
                </a:extLst>
              </p:cNvPr>
              <p:cNvSpPr/>
              <p:nvPr/>
            </p:nvSpPr>
            <p:spPr>
              <a:xfrm>
                <a:off x="7418949" y="5109348"/>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4 Heather FL</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CECB1390-2F20-411A-BBD2-714593BF048D}"/>
                  </a:ext>
                </a:extLst>
              </p:cNvPr>
              <p:cNvSpPr/>
              <p:nvPr/>
            </p:nvSpPr>
            <p:spPr>
              <a:xfrm>
                <a:off x="7418949" y="5482192"/>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5 Enrique IN</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86E3CF66-EBCC-46A8-A3D3-1EFC8BF519DC}"/>
                  </a:ext>
                </a:extLst>
              </p:cNvPr>
              <p:cNvSpPr/>
              <p:nvPr/>
            </p:nvSpPr>
            <p:spPr>
              <a:xfrm>
                <a:off x="7418948" y="5855035"/>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6 Bob KS</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6" name="Rounded Rectangle 30">
                <a:extLst>
                  <a:ext uri="{FF2B5EF4-FFF2-40B4-BE49-F238E27FC236}">
                    <a16:creationId xmlns:a16="http://schemas.microsoft.com/office/drawing/2014/main" id="{CC491B09-3C73-4BF9-B787-D19C9D4D1A0C}"/>
                  </a:ext>
                </a:extLst>
              </p:cNvPr>
              <p:cNvSpPr/>
              <p:nvPr/>
            </p:nvSpPr>
            <p:spPr>
              <a:xfrm>
                <a:off x="8979650" y="4988800"/>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C7972D7B-4164-43A4-A8B4-1A65862F5E98}"/>
                  </a:ext>
                </a:extLst>
              </p:cNvPr>
              <p:cNvSpPr/>
              <p:nvPr/>
            </p:nvSpPr>
            <p:spPr>
              <a:xfrm>
                <a:off x="9112003" y="5106427"/>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7 Gary IL</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585A7847-A1FD-472A-BC60-2F32BD917CBC}"/>
                  </a:ext>
                </a:extLst>
              </p:cNvPr>
              <p:cNvSpPr/>
              <p:nvPr/>
            </p:nvSpPr>
            <p:spPr>
              <a:xfrm>
                <a:off x="9112002" y="5479270"/>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8 Sidney VA</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D5B06BAD-1DC9-494A-B47B-FA543F11C61C}"/>
                  </a:ext>
                </a:extLst>
              </p:cNvPr>
              <p:cNvSpPr/>
              <p:nvPr/>
            </p:nvSpPr>
            <p:spPr>
              <a:xfrm>
                <a:off x="9112001" y="5852114"/>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9 Frank IN</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A6C258EF-447D-4A21-876C-036034AA45E1}"/>
                </a:ext>
              </a:extLst>
            </p:cNvPr>
            <p:cNvGrpSpPr/>
            <p:nvPr/>
          </p:nvGrpSpPr>
          <p:grpSpPr>
            <a:xfrm>
              <a:off x="6975936" y="4197713"/>
              <a:ext cx="1576441" cy="492311"/>
              <a:chOff x="7286598" y="4042064"/>
              <a:chExt cx="1576441" cy="492311"/>
            </a:xfrm>
          </p:grpSpPr>
          <p:sp>
            <p:nvSpPr>
              <p:cNvPr id="30" name="Rounded Rectangle 26">
                <a:extLst>
                  <a:ext uri="{FF2B5EF4-FFF2-40B4-BE49-F238E27FC236}">
                    <a16:creationId xmlns:a16="http://schemas.microsoft.com/office/drawing/2014/main" id="{EAD6F395-706E-44C0-8014-A9D982B0DBCB}"/>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E079BFCC-E23C-4750-9B63-998EF1F403AB}"/>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6-10</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39" name="Group 38">
              <a:extLst>
                <a:ext uri="{FF2B5EF4-FFF2-40B4-BE49-F238E27FC236}">
                  <a16:creationId xmlns:a16="http://schemas.microsoft.com/office/drawing/2014/main" id="{F0F470FD-A45C-4FB2-9658-5BDE3978B940}"/>
                </a:ext>
              </a:extLst>
            </p:cNvPr>
            <p:cNvGrpSpPr/>
            <p:nvPr/>
          </p:nvGrpSpPr>
          <p:grpSpPr>
            <a:xfrm>
              <a:off x="5267145" y="4197713"/>
              <a:ext cx="1576441" cy="492311"/>
              <a:chOff x="7286598" y="4042064"/>
              <a:chExt cx="1576441" cy="492311"/>
            </a:xfrm>
          </p:grpSpPr>
          <p:sp>
            <p:nvSpPr>
              <p:cNvPr id="40" name="Rounded Rectangle 26">
                <a:extLst>
                  <a:ext uri="{FF2B5EF4-FFF2-40B4-BE49-F238E27FC236}">
                    <a16:creationId xmlns:a16="http://schemas.microsoft.com/office/drawing/2014/main" id="{19896A6E-D527-4A98-83D0-E10A355A5C0A}"/>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193B2800-CC70-43EE-B48E-CE6D3DA1E767}"/>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1-5</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42" name="Group 41">
              <a:extLst>
                <a:ext uri="{FF2B5EF4-FFF2-40B4-BE49-F238E27FC236}">
                  <a16:creationId xmlns:a16="http://schemas.microsoft.com/office/drawing/2014/main" id="{DB2A0A6C-F52E-44D1-9EEB-4CCA6CC1E156}"/>
                </a:ext>
              </a:extLst>
            </p:cNvPr>
            <p:cNvGrpSpPr/>
            <p:nvPr/>
          </p:nvGrpSpPr>
          <p:grpSpPr>
            <a:xfrm>
              <a:off x="6096000" y="3517893"/>
              <a:ext cx="1576441" cy="492311"/>
              <a:chOff x="7286598" y="4042064"/>
              <a:chExt cx="1576441" cy="492311"/>
            </a:xfrm>
          </p:grpSpPr>
          <p:sp>
            <p:nvSpPr>
              <p:cNvPr id="43" name="Rounded Rectangle 26">
                <a:extLst>
                  <a:ext uri="{FF2B5EF4-FFF2-40B4-BE49-F238E27FC236}">
                    <a16:creationId xmlns:a16="http://schemas.microsoft.com/office/drawing/2014/main" id="{F7B8F68E-CC4A-4225-9686-B2356437069D}"/>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44" name="Rectangle 43">
                <a:extLst>
                  <a:ext uri="{FF2B5EF4-FFF2-40B4-BE49-F238E27FC236}">
                    <a16:creationId xmlns:a16="http://schemas.microsoft.com/office/drawing/2014/main" id="{160DB90B-A7D5-40EA-883C-F474C5C08140}"/>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Root</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49" name="Group 48">
              <a:extLst>
                <a:ext uri="{FF2B5EF4-FFF2-40B4-BE49-F238E27FC236}">
                  <a16:creationId xmlns:a16="http://schemas.microsoft.com/office/drawing/2014/main" id="{7C1404FA-C8E6-4622-BF0A-6C46CBC671AE}"/>
                </a:ext>
              </a:extLst>
            </p:cNvPr>
            <p:cNvGrpSpPr/>
            <p:nvPr/>
          </p:nvGrpSpPr>
          <p:grpSpPr>
            <a:xfrm>
              <a:off x="4250126" y="1511906"/>
              <a:ext cx="5268191" cy="1479206"/>
              <a:chOff x="5465618" y="4862946"/>
              <a:chExt cx="5268191" cy="1479206"/>
            </a:xfrm>
          </p:grpSpPr>
          <p:sp>
            <p:nvSpPr>
              <p:cNvPr id="50" name="Rounded Rectangle 19">
                <a:extLst>
                  <a:ext uri="{FF2B5EF4-FFF2-40B4-BE49-F238E27FC236}">
                    <a16:creationId xmlns:a16="http://schemas.microsoft.com/office/drawing/2014/main" id="{13ECE3B0-D870-4EDE-8CDF-F2ABDE074EF0}"/>
                  </a:ext>
                </a:extLst>
              </p:cNvPr>
              <p:cNvSpPr/>
              <p:nvPr/>
            </p:nvSpPr>
            <p:spPr>
              <a:xfrm rot="5400000">
                <a:off x="7360111" y="2968453"/>
                <a:ext cx="1479206" cy="52681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1200" kern="0" dirty="0">
                  <a:solidFill>
                    <a:prstClr val="white"/>
                  </a:solidFill>
                  <a:latin typeface="Calibri" panose="020F0502020204030204" pitchFamily="34" charset="0"/>
                  <a:cs typeface="Calibri" panose="020F0502020204030204" pitchFamily="34" charset="0"/>
                </a:endParaRPr>
              </a:p>
            </p:txBody>
          </p:sp>
          <p:sp>
            <p:nvSpPr>
              <p:cNvPr id="51" name="Rounded Rectangle 7">
                <a:extLst>
                  <a:ext uri="{FF2B5EF4-FFF2-40B4-BE49-F238E27FC236}">
                    <a16:creationId xmlns:a16="http://schemas.microsoft.com/office/drawing/2014/main" id="{3DCAA032-A9DA-4E06-8A40-FCB3A39D0520}"/>
                  </a:ext>
                </a:extLst>
              </p:cNvPr>
              <p:cNvSpPr/>
              <p:nvPr/>
            </p:nvSpPr>
            <p:spPr>
              <a:xfrm>
                <a:off x="5593544" y="4973267"/>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52" name="Rectangle 51">
                <a:extLst>
                  <a:ext uri="{FF2B5EF4-FFF2-40B4-BE49-F238E27FC236}">
                    <a16:creationId xmlns:a16="http://schemas.microsoft.com/office/drawing/2014/main" id="{7F18A2B4-65FB-473D-A905-04B12F1A14D4}"/>
                  </a:ext>
                </a:extLst>
              </p:cNvPr>
              <p:cNvSpPr/>
              <p:nvPr/>
            </p:nvSpPr>
            <p:spPr>
              <a:xfrm>
                <a:off x="5725896" y="5090893"/>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CA 3</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C2671414-56F9-414B-AFE5-920EB8486316}"/>
                  </a:ext>
                </a:extLst>
              </p:cNvPr>
              <p:cNvSpPr/>
              <p:nvPr/>
            </p:nvSpPr>
            <p:spPr>
              <a:xfrm>
                <a:off x="5725895" y="5463737"/>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FL 4</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4" name="Rectangle 53">
                <a:extLst>
                  <a:ext uri="{FF2B5EF4-FFF2-40B4-BE49-F238E27FC236}">
                    <a16:creationId xmlns:a16="http://schemas.microsoft.com/office/drawing/2014/main" id="{599D9C28-08D3-4226-8855-46123AFB53E8}"/>
                  </a:ext>
                </a:extLst>
              </p:cNvPr>
              <p:cNvSpPr/>
              <p:nvPr/>
            </p:nvSpPr>
            <p:spPr>
              <a:xfrm>
                <a:off x="5725894" y="5836580"/>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GA 10</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5" name="Rounded Rectangle 26">
                <a:extLst>
                  <a:ext uri="{FF2B5EF4-FFF2-40B4-BE49-F238E27FC236}">
                    <a16:creationId xmlns:a16="http://schemas.microsoft.com/office/drawing/2014/main" id="{368C99EF-7255-4735-858F-C39B42B1249C}"/>
                  </a:ext>
                </a:extLst>
              </p:cNvPr>
              <p:cNvSpPr/>
              <p:nvPr/>
            </p:nvSpPr>
            <p:spPr>
              <a:xfrm>
                <a:off x="7286597" y="4991722"/>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56" name="Rectangle 55">
                <a:extLst>
                  <a:ext uri="{FF2B5EF4-FFF2-40B4-BE49-F238E27FC236}">
                    <a16:creationId xmlns:a16="http://schemas.microsoft.com/office/drawing/2014/main" id="{2FA1981D-1FFA-455B-803D-257CACE24E63}"/>
                  </a:ext>
                </a:extLst>
              </p:cNvPr>
              <p:cNvSpPr/>
              <p:nvPr/>
            </p:nvSpPr>
            <p:spPr>
              <a:xfrm>
                <a:off x="7418949" y="5109348"/>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IL 7</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7" name="Rectangle 56">
                <a:extLst>
                  <a:ext uri="{FF2B5EF4-FFF2-40B4-BE49-F238E27FC236}">
                    <a16:creationId xmlns:a16="http://schemas.microsoft.com/office/drawing/2014/main" id="{6A8357AF-1E4A-418E-8A13-22DE32681F8F}"/>
                  </a:ext>
                </a:extLst>
              </p:cNvPr>
              <p:cNvSpPr/>
              <p:nvPr/>
            </p:nvSpPr>
            <p:spPr>
              <a:xfrm>
                <a:off x="7418949" y="5482192"/>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IN 1</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8" name="Rectangle 57">
                <a:extLst>
                  <a:ext uri="{FF2B5EF4-FFF2-40B4-BE49-F238E27FC236}">
                    <a16:creationId xmlns:a16="http://schemas.microsoft.com/office/drawing/2014/main" id="{C1B7C142-C537-4983-91FB-7F8956FE32AA}"/>
                  </a:ext>
                </a:extLst>
              </p:cNvPr>
              <p:cNvSpPr/>
              <p:nvPr/>
            </p:nvSpPr>
            <p:spPr>
              <a:xfrm>
                <a:off x="7418948" y="5855035"/>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IN 5</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9" name="Rounded Rectangle 30">
                <a:extLst>
                  <a:ext uri="{FF2B5EF4-FFF2-40B4-BE49-F238E27FC236}">
                    <a16:creationId xmlns:a16="http://schemas.microsoft.com/office/drawing/2014/main" id="{0E31F8E8-FCAB-4636-AD1B-C1CAC7D5CC46}"/>
                  </a:ext>
                </a:extLst>
              </p:cNvPr>
              <p:cNvSpPr/>
              <p:nvPr/>
            </p:nvSpPr>
            <p:spPr>
              <a:xfrm>
                <a:off x="8979650" y="4988800"/>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60" name="Rectangle 59">
                <a:extLst>
                  <a:ext uri="{FF2B5EF4-FFF2-40B4-BE49-F238E27FC236}">
                    <a16:creationId xmlns:a16="http://schemas.microsoft.com/office/drawing/2014/main" id="{EADCCB15-0BE7-4F36-AAA3-B404DDF4E522}"/>
                  </a:ext>
                </a:extLst>
              </p:cNvPr>
              <p:cNvSpPr/>
              <p:nvPr/>
            </p:nvSpPr>
            <p:spPr>
              <a:xfrm>
                <a:off x="9112003" y="5106427"/>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IN 9</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61" name="Rectangle 60">
                <a:extLst>
                  <a:ext uri="{FF2B5EF4-FFF2-40B4-BE49-F238E27FC236}">
                    <a16:creationId xmlns:a16="http://schemas.microsoft.com/office/drawing/2014/main" id="{54A33F76-CC67-4638-9B82-784B17AB4318}"/>
                  </a:ext>
                </a:extLst>
              </p:cNvPr>
              <p:cNvSpPr/>
              <p:nvPr/>
            </p:nvSpPr>
            <p:spPr>
              <a:xfrm>
                <a:off x="9112002" y="5479270"/>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KS 6</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62" name="Rectangle 61">
                <a:extLst>
                  <a:ext uri="{FF2B5EF4-FFF2-40B4-BE49-F238E27FC236}">
                    <a16:creationId xmlns:a16="http://schemas.microsoft.com/office/drawing/2014/main" id="{ADB2E424-15F6-4565-AF0D-ED8951838510}"/>
                  </a:ext>
                </a:extLst>
              </p:cNvPr>
              <p:cNvSpPr/>
              <p:nvPr/>
            </p:nvSpPr>
            <p:spPr>
              <a:xfrm>
                <a:off x="9112001" y="5852114"/>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VA 8</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63" name="Group 62">
              <a:extLst>
                <a:ext uri="{FF2B5EF4-FFF2-40B4-BE49-F238E27FC236}">
                  <a16:creationId xmlns:a16="http://schemas.microsoft.com/office/drawing/2014/main" id="{CF83BD7A-E5D6-47C6-BF42-DF420C1DB748}"/>
                </a:ext>
              </a:extLst>
            </p:cNvPr>
            <p:cNvGrpSpPr/>
            <p:nvPr/>
          </p:nvGrpSpPr>
          <p:grpSpPr>
            <a:xfrm>
              <a:off x="6975937" y="876278"/>
              <a:ext cx="1576441" cy="492311"/>
              <a:chOff x="7286598" y="4042064"/>
              <a:chExt cx="1576441" cy="492311"/>
            </a:xfrm>
          </p:grpSpPr>
          <p:sp>
            <p:nvSpPr>
              <p:cNvPr id="64" name="Rounded Rectangle 26">
                <a:extLst>
                  <a:ext uri="{FF2B5EF4-FFF2-40B4-BE49-F238E27FC236}">
                    <a16:creationId xmlns:a16="http://schemas.microsoft.com/office/drawing/2014/main" id="{4412C806-F887-4770-A14D-C1C9D53B60A8}"/>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65" name="Rectangle 64">
                <a:extLst>
                  <a:ext uri="{FF2B5EF4-FFF2-40B4-BE49-F238E27FC236}">
                    <a16:creationId xmlns:a16="http://schemas.microsoft.com/office/drawing/2014/main" id="{C89C2F8E-DF97-45E0-8890-C219A7ABD3FF}"/>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ND - WA</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66" name="Group 65">
              <a:extLst>
                <a:ext uri="{FF2B5EF4-FFF2-40B4-BE49-F238E27FC236}">
                  <a16:creationId xmlns:a16="http://schemas.microsoft.com/office/drawing/2014/main" id="{4B1F3311-73F6-4983-A89C-53F8E6E968B1}"/>
                </a:ext>
              </a:extLst>
            </p:cNvPr>
            <p:cNvGrpSpPr/>
            <p:nvPr/>
          </p:nvGrpSpPr>
          <p:grpSpPr>
            <a:xfrm>
              <a:off x="5267146" y="876278"/>
              <a:ext cx="1576441" cy="492311"/>
              <a:chOff x="7286598" y="4042064"/>
              <a:chExt cx="1576441" cy="492311"/>
            </a:xfrm>
          </p:grpSpPr>
          <p:sp>
            <p:nvSpPr>
              <p:cNvPr id="67" name="Rounded Rectangle 26">
                <a:extLst>
                  <a:ext uri="{FF2B5EF4-FFF2-40B4-BE49-F238E27FC236}">
                    <a16:creationId xmlns:a16="http://schemas.microsoft.com/office/drawing/2014/main" id="{13505BB1-2112-42BF-BBC7-EE3846A5B06D}"/>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68" name="Rectangle 67">
                <a:extLst>
                  <a:ext uri="{FF2B5EF4-FFF2-40B4-BE49-F238E27FC236}">
                    <a16:creationId xmlns:a16="http://schemas.microsoft.com/office/drawing/2014/main" id="{3DDF4DBE-E07B-4781-81A8-34BD5BCD2B30}"/>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AZ - IN</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69" name="Group 68">
              <a:extLst>
                <a:ext uri="{FF2B5EF4-FFF2-40B4-BE49-F238E27FC236}">
                  <a16:creationId xmlns:a16="http://schemas.microsoft.com/office/drawing/2014/main" id="{20F2D207-BC29-4827-8608-F3D9FB90E2A9}"/>
                </a:ext>
              </a:extLst>
            </p:cNvPr>
            <p:cNvGrpSpPr/>
            <p:nvPr/>
          </p:nvGrpSpPr>
          <p:grpSpPr>
            <a:xfrm>
              <a:off x="6096001" y="196458"/>
              <a:ext cx="1576441" cy="492311"/>
              <a:chOff x="7286598" y="4042064"/>
              <a:chExt cx="1576441" cy="492311"/>
            </a:xfrm>
          </p:grpSpPr>
          <p:sp>
            <p:nvSpPr>
              <p:cNvPr id="70" name="Rounded Rectangle 26">
                <a:extLst>
                  <a:ext uri="{FF2B5EF4-FFF2-40B4-BE49-F238E27FC236}">
                    <a16:creationId xmlns:a16="http://schemas.microsoft.com/office/drawing/2014/main" id="{8CBE3437-2F0D-4CAC-BE2C-430AB9F7F45C}"/>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71" name="Rectangle 70">
                <a:extLst>
                  <a:ext uri="{FF2B5EF4-FFF2-40B4-BE49-F238E27FC236}">
                    <a16:creationId xmlns:a16="http://schemas.microsoft.com/office/drawing/2014/main" id="{BC064CED-344E-450F-BDE5-0FB051A5D809}"/>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Root</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sp>
        <p:nvSpPr>
          <p:cNvPr id="2" name="Title 1">
            <a:extLst>
              <a:ext uri="{FF2B5EF4-FFF2-40B4-BE49-F238E27FC236}">
                <a16:creationId xmlns:a16="http://schemas.microsoft.com/office/drawing/2014/main" id="{0F0596AF-B166-4E65-A36F-BC180AE5EACC}"/>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accent4">
                    <a:lumMod val="75000"/>
                  </a:schemeClr>
                </a:solidFill>
              </a:rPr>
              <a:t>Non-Clustered Indexes</a:t>
            </a:r>
          </a:p>
        </p:txBody>
      </p:sp>
    </p:spTree>
    <p:extLst>
      <p:ext uri="{BB962C8B-B14F-4D97-AF65-F5344CB8AC3E}">
        <p14:creationId xmlns:p14="http://schemas.microsoft.com/office/powerpoint/2010/main" val="977635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3319436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Widescreen</PresentationFormat>
  <Paragraphs>133</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Segoe UI</vt:lpstr>
      <vt:lpstr>Segoe UI Light</vt:lpstr>
      <vt:lpstr>PASS 2013_SpeakerTemplate_Final</vt:lpstr>
      <vt:lpstr>Clustered and  Non-Clustered  Indexes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Knowledge Check</vt:lpstr>
      <vt:lpstr>Lesson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2020-10-25T14:26:07Z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