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4"/>
  </p:notesMasterIdLst>
  <p:sldIdLst>
    <p:sldId id="1635" r:id="rId2"/>
    <p:sldId id="1612" r:id="rId3"/>
    <p:sldId id="1591" r:id="rId4"/>
    <p:sldId id="1595" r:id="rId5"/>
    <p:sldId id="462" r:id="rId6"/>
    <p:sldId id="1594" r:id="rId7"/>
    <p:sldId id="1593" r:id="rId8"/>
    <p:sldId id="1596" r:id="rId9"/>
    <p:sldId id="1653" r:id="rId10"/>
    <p:sldId id="1654" r:id="rId11"/>
    <p:sldId id="1548" r:id="rId12"/>
    <p:sldId id="15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EEF68-2F3E-4231-99A4-7476283206D3}">
          <p14:sldIdLst>
            <p14:sldId id="1635"/>
            <p14:sldId id="1612"/>
            <p14:sldId id="1591"/>
            <p14:sldId id="1595"/>
            <p14:sldId id="462"/>
            <p14:sldId id="1594"/>
            <p14:sldId id="1593"/>
            <p14:sldId id="1596"/>
            <p14:sldId id="1653"/>
            <p14:sldId id="1654"/>
            <p14:sldId id="1548"/>
            <p14:sldId id="15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8000"/>
    <a:srgbClr val="75C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0DFA5-50CA-45EE-B439-B8F39CF4D57E}" v="24" dt="2020-10-25T14:29:30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94088" autoAdjust="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651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27030-A103-47B3-9948-2C3FB6249167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E1DD910-82B7-411B-86B9-779EC2DE4ABD}">
      <dgm:prSet custT="1"/>
      <dgm:spPr/>
      <dgm:t>
        <a:bodyPr/>
        <a:lstStyle/>
        <a:p>
          <a:r>
            <a:rPr lang="en-US" sz="3200" dirty="0"/>
            <a:t>How Queries are Processed</a:t>
          </a:r>
        </a:p>
      </dgm:t>
    </dgm:pt>
    <dgm:pt modelId="{2A74FAF1-0C25-4177-A263-A3087463B3AC}" type="parTrans" cxnId="{1AF7F9CE-8F94-4D3F-BAF2-C3C12662D4E0}">
      <dgm:prSet/>
      <dgm:spPr/>
      <dgm:t>
        <a:bodyPr/>
        <a:lstStyle/>
        <a:p>
          <a:endParaRPr lang="en-US"/>
        </a:p>
      </dgm:t>
    </dgm:pt>
    <dgm:pt modelId="{B6272E9F-8C73-47FA-A097-213295CCE98A}" type="sibTrans" cxnId="{1AF7F9CE-8F94-4D3F-BAF2-C3C12662D4E0}">
      <dgm:prSet/>
      <dgm:spPr/>
      <dgm:t>
        <a:bodyPr/>
        <a:lstStyle/>
        <a:p>
          <a:endParaRPr lang="en-US"/>
        </a:p>
      </dgm:t>
    </dgm:pt>
    <dgm:pt modelId="{F76FCD83-89F8-4E1A-95EE-5DB9FEBB60C5}">
      <dgm:prSet custT="1"/>
      <dgm:spPr/>
      <dgm:t>
        <a:bodyPr/>
        <a:lstStyle/>
        <a:p>
          <a:r>
            <a:rPr lang="en-US" sz="3200" dirty="0"/>
            <a:t>What is an Execution Plan?</a:t>
          </a:r>
        </a:p>
      </dgm:t>
    </dgm:pt>
    <dgm:pt modelId="{B2F63CBB-852A-4889-8A3E-2B866F736199}" type="parTrans" cxnId="{D8570CF7-AFD9-46BC-8BC3-C82D53F2929B}">
      <dgm:prSet/>
      <dgm:spPr/>
      <dgm:t>
        <a:bodyPr/>
        <a:lstStyle/>
        <a:p>
          <a:endParaRPr lang="en-US"/>
        </a:p>
      </dgm:t>
    </dgm:pt>
    <dgm:pt modelId="{2B68A1FA-E256-40A9-A2FF-D4D465D4B4CF}" type="sibTrans" cxnId="{D8570CF7-AFD9-46BC-8BC3-C82D53F2929B}">
      <dgm:prSet/>
      <dgm:spPr/>
      <dgm:t>
        <a:bodyPr/>
        <a:lstStyle/>
        <a:p>
          <a:endParaRPr lang="en-US"/>
        </a:p>
      </dgm:t>
    </dgm:pt>
    <dgm:pt modelId="{75DBDFE4-E465-4EA7-A4DD-38E499D038C4}">
      <dgm:prSet custT="1"/>
      <dgm:spPr/>
      <dgm:t>
        <a:bodyPr/>
        <a:lstStyle/>
        <a:p>
          <a:r>
            <a:rPr lang="en-US" sz="3200"/>
            <a:t>Execution Plan Table Operators</a:t>
          </a:r>
          <a:endParaRPr lang="en-US" sz="3200" dirty="0"/>
        </a:p>
      </dgm:t>
    </dgm:pt>
    <dgm:pt modelId="{F1B78D30-2798-4005-B68C-EAA0080C2333}" type="parTrans" cxnId="{F0812B39-2644-4104-B993-D8A48CE62853}">
      <dgm:prSet/>
      <dgm:spPr/>
      <dgm:t>
        <a:bodyPr/>
        <a:lstStyle/>
        <a:p>
          <a:endParaRPr lang="en-US"/>
        </a:p>
      </dgm:t>
    </dgm:pt>
    <dgm:pt modelId="{8324A14C-5804-450E-B6BB-93E629D14CC5}" type="sibTrans" cxnId="{F0812B39-2644-4104-B993-D8A48CE62853}">
      <dgm:prSet/>
      <dgm:spPr/>
      <dgm:t>
        <a:bodyPr/>
        <a:lstStyle/>
        <a:p>
          <a:endParaRPr lang="en-US"/>
        </a:p>
      </dgm:t>
    </dgm:pt>
    <dgm:pt modelId="{B6F9FE3D-DA92-40D2-AA37-99A93967D2D9}">
      <dgm:prSet custT="1"/>
      <dgm:spPr/>
      <dgm:t>
        <a:bodyPr/>
        <a:lstStyle/>
        <a:p>
          <a:r>
            <a:rPr lang="en-US" sz="3200"/>
            <a:t>Execution Plan Join Operators</a:t>
          </a:r>
          <a:endParaRPr lang="en-US" sz="3200" dirty="0"/>
        </a:p>
      </dgm:t>
    </dgm:pt>
    <dgm:pt modelId="{0FCFE9D3-6CA4-4284-8E55-8EC5CA22F990}" type="parTrans" cxnId="{73FE67F7-A50C-423B-9703-3ECA456A7C5A}">
      <dgm:prSet/>
      <dgm:spPr/>
      <dgm:t>
        <a:bodyPr/>
        <a:lstStyle/>
        <a:p>
          <a:endParaRPr lang="en-US"/>
        </a:p>
      </dgm:t>
    </dgm:pt>
    <dgm:pt modelId="{2B24931F-CC7D-43C0-888C-88D3845A1B49}" type="sibTrans" cxnId="{73FE67F7-A50C-423B-9703-3ECA456A7C5A}">
      <dgm:prSet/>
      <dgm:spPr/>
      <dgm:t>
        <a:bodyPr/>
        <a:lstStyle/>
        <a:p>
          <a:endParaRPr lang="en-US"/>
        </a:p>
      </dgm:t>
    </dgm:pt>
    <dgm:pt modelId="{81910BC1-D0F3-4647-BCCA-2E53428DB3AC}">
      <dgm:prSet custT="1"/>
      <dgm:spPr/>
      <dgm:t>
        <a:bodyPr/>
        <a:lstStyle/>
        <a:p>
          <a:r>
            <a:rPr lang="en-US" sz="3200" dirty="0"/>
            <a:t>Cardinality Estimator and Statistics</a:t>
          </a:r>
        </a:p>
      </dgm:t>
    </dgm:pt>
    <dgm:pt modelId="{157C9E8E-5EC8-4540-94A9-09634D0ACC72}" type="parTrans" cxnId="{004512D2-E82B-4200-8139-28A7B5FDACE9}">
      <dgm:prSet/>
      <dgm:spPr/>
      <dgm:t>
        <a:bodyPr/>
        <a:lstStyle/>
        <a:p>
          <a:endParaRPr lang="en-US"/>
        </a:p>
      </dgm:t>
    </dgm:pt>
    <dgm:pt modelId="{3CEF1C6A-81A1-46C5-B5CB-DEA464B6CBCC}" type="sibTrans" cxnId="{004512D2-E82B-4200-8139-28A7B5FDACE9}">
      <dgm:prSet/>
      <dgm:spPr/>
      <dgm:t>
        <a:bodyPr/>
        <a:lstStyle/>
        <a:p>
          <a:endParaRPr lang="en-US"/>
        </a:p>
      </dgm:t>
    </dgm:pt>
    <dgm:pt modelId="{920A3D74-469C-4EDC-8C5F-FD4FFD16E171}" type="pres">
      <dgm:prSet presAssocID="{E0727030-A103-47B3-9948-2C3FB6249167}" presName="linear" presStyleCnt="0">
        <dgm:presLayoutVars>
          <dgm:animLvl val="lvl"/>
          <dgm:resizeHandles val="exact"/>
        </dgm:presLayoutVars>
      </dgm:prSet>
      <dgm:spPr/>
    </dgm:pt>
    <dgm:pt modelId="{95CCDC1D-1D26-4DF7-90DC-036F2479319D}" type="pres">
      <dgm:prSet presAssocID="{0E1DD910-82B7-411B-86B9-779EC2DE4ABD}" presName="parentText" presStyleLbl="node1" presStyleIdx="0" presStyleCnt="5" custLinFactY="-18904" custLinFactNeighborY="-100000">
        <dgm:presLayoutVars>
          <dgm:chMax val="0"/>
          <dgm:bulletEnabled val="1"/>
        </dgm:presLayoutVars>
      </dgm:prSet>
      <dgm:spPr/>
    </dgm:pt>
    <dgm:pt modelId="{E8867D22-4A84-4CF5-8391-5F233AA3220A}" type="pres">
      <dgm:prSet presAssocID="{B6272E9F-8C73-47FA-A097-213295CCE98A}" presName="spacer" presStyleCnt="0"/>
      <dgm:spPr/>
    </dgm:pt>
    <dgm:pt modelId="{C33A1F4D-E39F-4E0A-AE76-86F19757B3D7}" type="pres">
      <dgm:prSet presAssocID="{F76FCD83-89F8-4E1A-95EE-5DB9FEBB60C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E4871AB-481E-4DB9-A881-7671619F5108}" type="pres">
      <dgm:prSet presAssocID="{2B68A1FA-E256-40A9-A2FF-D4D465D4B4CF}" presName="spacer" presStyleCnt="0"/>
      <dgm:spPr/>
    </dgm:pt>
    <dgm:pt modelId="{570C6409-6AD8-482B-A9B7-54EBEA741488}" type="pres">
      <dgm:prSet presAssocID="{75DBDFE4-E465-4EA7-A4DD-38E499D038C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BBF66DD-328C-4D5A-85DF-32401DE81B6B}" type="pres">
      <dgm:prSet presAssocID="{8324A14C-5804-450E-B6BB-93E629D14CC5}" presName="spacer" presStyleCnt="0"/>
      <dgm:spPr/>
    </dgm:pt>
    <dgm:pt modelId="{73A1CFD1-AA5B-40E0-986C-820C8FF71A4C}" type="pres">
      <dgm:prSet presAssocID="{B6F9FE3D-DA92-40D2-AA37-99A93967D2D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2F0759-C463-44C2-9661-6770C3B91FA9}" type="pres">
      <dgm:prSet presAssocID="{2B24931F-CC7D-43C0-888C-88D3845A1B49}" presName="spacer" presStyleCnt="0"/>
      <dgm:spPr/>
    </dgm:pt>
    <dgm:pt modelId="{A202029D-C4A9-4DB7-BD82-563155542D4F}" type="pres">
      <dgm:prSet presAssocID="{81910BC1-D0F3-4647-BCCA-2E53428DB3A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45F8D1F-C2A9-4C6B-B43D-12633ACBBAE5}" type="presOf" srcId="{81910BC1-D0F3-4647-BCCA-2E53428DB3AC}" destId="{A202029D-C4A9-4DB7-BD82-563155542D4F}" srcOrd="0" destOrd="0" presId="urn:microsoft.com/office/officeart/2005/8/layout/vList2"/>
    <dgm:cxn modelId="{F0812B39-2644-4104-B993-D8A48CE62853}" srcId="{E0727030-A103-47B3-9948-2C3FB6249167}" destId="{75DBDFE4-E465-4EA7-A4DD-38E499D038C4}" srcOrd="2" destOrd="0" parTransId="{F1B78D30-2798-4005-B68C-EAA0080C2333}" sibTransId="{8324A14C-5804-450E-B6BB-93E629D14CC5}"/>
    <dgm:cxn modelId="{76BA963E-EFFC-46EE-8E22-32C11B6BC249}" type="presOf" srcId="{F76FCD83-89F8-4E1A-95EE-5DB9FEBB60C5}" destId="{C33A1F4D-E39F-4E0A-AE76-86F19757B3D7}" srcOrd="0" destOrd="0" presId="urn:microsoft.com/office/officeart/2005/8/layout/vList2"/>
    <dgm:cxn modelId="{0687DB5C-9DC7-4E66-B695-BCC2C9670C0A}" type="presOf" srcId="{B6F9FE3D-DA92-40D2-AA37-99A93967D2D9}" destId="{73A1CFD1-AA5B-40E0-986C-820C8FF71A4C}" srcOrd="0" destOrd="0" presId="urn:microsoft.com/office/officeart/2005/8/layout/vList2"/>
    <dgm:cxn modelId="{6EB1E762-B5BF-4F22-AEDE-604B1C57026E}" type="presOf" srcId="{0E1DD910-82B7-411B-86B9-779EC2DE4ABD}" destId="{95CCDC1D-1D26-4DF7-90DC-036F2479319D}" srcOrd="0" destOrd="0" presId="urn:microsoft.com/office/officeart/2005/8/layout/vList2"/>
    <dgm:cxn modelId="{6A439FC8-6478-4D54-A105-78A178AA1FE3}" type="presOf" srcId="{75DBDFE4-E465-4EA7-A4DD-38E499D038C4}" destId="{570C6409-6AD8-482B-A9B7-54EBEA741488}" srcOrd="0" destOrd="0" presId="urn:microsoft.com/office/officeart/2005/8/layout/vList2"/>
    <dgm:cxn modelId="{1AF7F9CE-8F94-4D3F-BAF2-C3C12662D4E0}" srcId="{E0727030-A103-47B3-9948-2C3FB6249167}" destId="{0E1DD910-82B7-411B-86B9-779EC2DE4ABD}" srcOrd="0" destOrd="0" parTransId="{2A74FAF1-0C25-4177-A263-A3087463B3AC}" sibTransId="{B6272E9F-8C73-47FA-A097-213295CCE98A}"/>
    <dgm:cxn modelId="{E1BFCCD1-756E-488E-A2A7-E717BF5E9B46}" type="presOf" srcId="{E0727030-A103-47B3-9948-2C3FB6249167}" destId="{920A3D74-469C-4EDC-8C5F-FD4FFD16E171}" srcOrd="0" destOrd="0" presId="urn:microsoft.com/office/officeart/2005/8/layout/vList2"/>
    <dgm:cxn modelId="{004512D2-E82B-4200-8139-28A7B5FDACE9}" srcId="{E0727030-A103-47B3-9948-2C3FB6249167}" destId="{81910BC1-D0F3-4647-BCCA-2E53428DB3AC}" srcOrd="4" destOrd="0" parTransId="{157C9E8E-5EC8-4540-94A9-09634D0ACC72}" sibTransId="{3CEF1C6A-81A1-46C5-B5CB-DEA464B6CBCC}"/>
    <dgm:cxn modelId="{D8570CF7-AFD9-46BC-8BC3-C82D53F2929B}" srcId="{E0727030-A103-47B3-9948-2C3FB6249167}" destId="{F76FCD83-89F8-4E1A-95EE-5DB9FEBB60C5}" srcOrd="1" destOrd="0" parTransId="{B2F63CBB-852A-4889-8A3E-2B866F736199}" sibTransId="{2B68A1FA-E256-40A9-A2FF-D4D465D4B4CF}"/>
    <dgm:cxn modelId="{73FE67F7-A50C-423B-9703-3ECA456A7C5A}" srcId="{E0727030-A103-47B3-9948-2C3FB6249167}" destId="{B6F9FE3D-DA92-40D2-AA37-99A93967D2D9}" srcOrd="3" destOrd="0" parTransId="{0FCFE9D3-6CA4-4284-8E55-8EC5CA22F990}" sibTransId="{2B24931F-CC7D-43C0-888C-88D3845A1B49}"/>
    <dgm:cxn modelId="{E236219C-818C-4C9A-9823-1D4B788B54FF}" type="presParOf" srcId="{920A3D74-469C-4EDC-8C5F-FD4FFD16E171}" destId="{95CCDC1D-1D26-4DF7-90DC-036F2479319D}" srcOrd="0" destOrd="0" presId="urn:microsoft.com/office/officeart/2005/8/layout/vList2"/>
    <dgm:cxn modelId="{2ABE5130-927F-4838-BCE8-ABC051DC2350}" type="presParOf" srcId="{920A3D74-469C-4EDC-8C5F-FD4FFD16E171}" destId="{E8867D22-4A84-4CF5-8391-5F233AA3220A}" srcOrd="1" destOrd="0" presId="urn:microsoft.com/office/officeart/2005/8/layout/vList2"/>
    <dgm:cxn modelId="{02735D80-25E5-4FAD-88DE-1F927E0D08FC}" type="presParOf" srcId="{920A3D74-469C-4EDC-8C5F-FD4FFD16E171}" destId="{C33A1F4D-E39F-4E0A-AE76-86F19757B3D7}" srcOrd="2" destOrd="0" presId="urn:microsoft.com/office/officeart/2005/8/layout/vList2"/>
    <dgm:cxn modelId="{5EC9EC99-4231-4992-BC43-5FED62A4EE8F}" type="presParOf" srcId="{920A3D74-469C-4EDC-8C5F-FD4FFD16E171}" destId="{1E4871AB-481E-4DB9-A881-7671619F5108}" srcOrd="3" destOrd="0" presId="urn:microsoft.com/office/officeart/2005/8/layout/vList2"/>
    <dgm:cxn modelId="{F5BAD963-E70B-486B-8909-12C9113B1326}" type="presParOf" srcId="{920A3D74-469C-4EDC-8C5F-FD4FFD16E171}" destId="{570C6409-6AD8-482B-A9B7-54EBEA741488}" srcOrd="4" destOrd="0" presId="urn:microsoft.com/office/officeart/2005/8/layout/vList2"/>
    <dgm:cxn modelId="{54F06B22-3379-49CD-85E5-E0E2CA49FD9C}" type="presParOf" srcId="{920A3D74-469C-4EDC-8C5F-FD4FFD16E171}" destId="{CBBF66DD-328C-4D5A-85DF-32401DE81B6B}" srcOrd="5" destOrd="0" presId="urn:microsoft.com/office/officeart/2005/8/layout/vList2"/>
    <dgm:cxn modelId="{3FF4051B-00D3-4CA4-86C9-C75D5A2FC352}" type="presParOf" srcId="{920A3D74-469C-4EDC-8C5F-FD4FFD16E171}" destId="{73A1CFD1-AA5B-40E0-986C-820C8FF71A4C}" srcOrd="6" destOrd="0" presId="urn:microsoft.com/office/officeart/2005/8/layout/vList2"/>
    <dgm:cxn modelId="{6CADA136-A908-41EE-AF86-81B0C2B1518A}" type="presParOf" srcId="{920A3D74-469C-4EDC-8C5F-FD4FFD16E171}" destId="{152F0759-C463-44C2-9661-6770C3B91FA9}" srcOrd="7" destOrd="0" presId="urn:microsoft.com/office/officeart/2005/8/layout/vList2"/>
    <dgm:cxn modelId="{0F9AC8E7-5C99-4430-BFAE-149E0E30B5D9}" type="presParOf" srcId="{920A3D74-469C-4EDC-8C5F-FD4FFD16E171}" destId="{A202029D-C4A9-4DB7-BD82-563155542D4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CDC1D-1D26-4DF7-90DC-036F2479319D}">
      <dsp:nvSpPr>
        <dsp:cNvPr id="0" name=""/>
        <dsp:cNvSpPr/>
      </dsp:nvSpPr>
      <dsp:spPr>
        <a:xfrm>
          <a:off x="0" y="0"/>
          <a:ext cx="10393424" cy="917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How Queries are Processed</a:t>
          </a:r>
        </a:p>
      </dsp:txBody>
      <dsp:txXfrm>
        <a:off x="44778" y="44778"/>
        <a:ext cx="10303868" cy="827724"/>
      </dsp:txXfrm>
    </dsp:sp>
    <dsp:sp modelId="{C33A1F4D-E39F-4E0A-AE76-86F19757B3D7}">
      <dsp:nvSpPr>
        <dsp:cNvPr id="0" name=""/>
        <dsp:cNvSpPr/>
      </dsp:nvSpPr>
      <dsp:spPr>
        <a:xfrm>
          <a:off x="0" y="1058842"/>
          <a:ext cx="10393424" cy="917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is an Execution Plan?</a:t>
          </a:r>
        </a:p>
      </dsp:txBody>
      <dsp:txXfrm>
        <a:off x="44778" y="1103620"/>
        <a:ext cx="10303868" cy="827724"/>
      </dsp:txXfrm>
    </dsp:sp>
    <dsp:sp modelId="{570C6409-6AD8-482B-A9B7-54EBEA741488}">
      <dsp:nvSpPr>
        <dsp:cNvPr id="0" name=""/>
        <dsp:cNvSpPr/>
      </dsp:nvSpPr>
      <dsp:spPr>
        <a:xfrm>
          <a:off x="0" y="2117242"/>
          <a:ext cx="10393424" cy="917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Execution Plan Table Operators</a:t>
          </a:r>
          <a:endParaRPr lang="en-US" sz="3200" kern="1200" dirty="0"/>
        </a:p>
      </dsp:txBody>
      <dsp:txXfrm>
        <a:off x="44778" y="2162020"/>
        <a:ext cx="10303868" cy="827724"/>
      </dsp:txXfrm>
    </dsp:sp>
    <dsp:sp modelId="{73A1CFD1-AA5B-40E0-986C-820C8FF71A4C}">
      <dsp:nvSpPr>
        <dsp:cNvPr id="0" name=""/>
        <dsp:cNvSpPr/>
      </dsp:nvSpPr>
      <dsp:spPr>
        <a:xfrm>
          <a:off x="0" y="3175642"/>
          <a:ext cx="10393424" cy="917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Execution Plan Join Operators</a:t>
          </a:r>
          <a:endParaRPr lang="en-US" sz="3200" kern="1200" dirty="0"/>
        </a:p>
      </dsp:txBody>
      <dsp:txXfrm>
        <a:off x="44778" y="3220420"/>
        <a:ext cx="10303868" cy="827724"/>
      </dsp:txXfrm>
    </dsp:sp>
    <dsp:sp modelId="{A202029D-C4A9-4DB7-BD82-563155542D4F}">
      <dsp:nvSpPr>
        <dsp:cNvPr id="0" name=""/>
        <dsp:cNvSpPr/>
      </dsp:nvSpPr>
      <dsp:spPr>
        <a:xfrm>
          <a:off x="0" y="4234042"/>
          <a:ext cx="10393424" cy="917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Cardinality Estimator and Statistics</a:t>
          </a:r>
        </a:p>
      </dsp:txBody>
      <dsp:txXfrm>
        <a:off x="44778" y="4278820"/>
        <a:ext cx="10303868" cy="827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A6064-FDE0-48E8-9405-22609F48ED1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97690-D681-4B47-8FD4-7300C9E57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/>
              <a:t>What are the two store types that query store has?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Plan Store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Runtime Stats Store</a:t>
            </a:r>
          </a:p>
          <a:p>
            <a:endParaRPr lang="en-US" dirty="0"/>
          </a:p>
          <a:p>
            <a:pPr marL="0" indent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900" b="1" dirty="0"/>
              <a:t>What are the two QDS cleanup stages?</a:t>
            </a:r>
          </a:p>
          <a:p>
            <a:pPr>
              <a:spcAft>
                <a:spcPts val="600"/>
              </a:spcAft>
            </a:pPr>
            <a:r>
              <a:rPr lang="en-CA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two QDS cleanup stages are:</a:t>
            </a:r>
            <a:endParaRPr lang="en-GB" sz="9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1. In the first stage, old runtime stats are cleaned. </a:t>
            </a: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2. In the second stage, queries together with associated plans and statistics are deleted.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0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536" y="256883"/>
            <a:ext cx="10972800" cy="1143000"/>
          </a:xfr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87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7684" y="3436157"/>
            <a:ext cx="6276531" cy="1793104"/>
          </a:xfrm>
          <a:prstGeom prst="rect">
            <a:avLst/>
          </a:prstGeom>
          <a:noFill/>
        </p:spPr>
        <p:txBody>
          <a:bodyPr lIns="146304" tIns="91440" rIns="146304" bIns="91440" anchor="t" anchorCtr="0"/>
          <a:lstStyle>
            <a:lvl1pPr>
              <a:defRPr sz="3969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 descr="A picture containing bridge, water, light&#10;&#10;Description automatically generated">
            <a:extLst>
              <a:ext uri="{FF2B5EF4-FFF2-40B4-BE49-F238E27FC236}">
                <a16:creationId xmlns:a16="http://schemas.microsoft.com/office/drawing/2014/main" id="{80C823BC-3C70-4E25-8C60-5F08CB2341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924"/>
            <a:ext cx="12192000" cy="68899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8B6869-28A8-4388-8306-E329A6D1903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7684" y="3436157"/>
            <a:ext cx="6276531" cy="1793104"/>
          </a:xfrm>
          <a:prstGeom prst="rect">
            <a:avLst/>
          </a:prstGeom>
          <a:noFill/>
        </p:spPr>
        <p:txBody>
          <a:bodyPr lIns="146284" tIns="91427" rIns="146284" bIns="91427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70" b="0" kern="1200" cap="none" spc="-74" baseline="0">
                <a:ln w="3175">
                  <a:noFill/>
                </a:ln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969"/>
              <a:t>Presentation title</a:t>
            </a:r>
            <a:endParaRPr lang="en-US" sz="3969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49785-A819-4624-8518-D5FC961AD4F1}"/>
              </a:ext>
            </a:extLst>
          </p:cNvPr>
          <p:cNvSpPr/>
          <p:nvPr userDrawn="1"/>
        </p:nvSpPr>
        <p:spPr>
          <a:xfrm>
            <a:off x="1" y="2698812"/>
            <a:ext cx="3870664" cy="4159188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7A246-B4E2-489C-9DF1-F3FE63737CD1}"/>
              </a:ext>
            </a:extLst>
          </p:cNvPr>
          <p:cNvSpPr/>
          <p:nvPr userDrawn="1"/>
        </p:nvSpPr>
        <p:spPr>
          <a:xfrm rot="5400000">
            <a:off x="1529921" y="2621131"/>
            <a:ext cx="2684755" cy="5744595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A654B-2693-47D3-825D-FFF76FB33630}"/>
              </a:ext>
            </a:extLst>
          </p:cNvPr>
          <p:cNvSpPr/>
          <p:nvPr userDrawn="1"/>
        </p:nvSpPr>
        <p:spPr>
          <a:xfrm>
            <a:off x="1071817" y="3342877"/>
            <a:ext cx="3870664" cy="1793104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4747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9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92" y="221372"/>
            <a:ext cx="10972800" cy="1143000"/>
          </a:xfr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653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621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82819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459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140951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619505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8903" y="5821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3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A394-BFB9-4EC5-BE48-0F9705F817FF}"/>
              </a:ext>
            </a:extLst>
          </p:cNvPr>
          <p:cNvSpPr/>
          <p:nvPr userDrawn="1"/>
        </p:nvSpPr>
        <p:spPr>
          <a:xfrm>
            <a:off x="0" y="6533324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374D5-5744-4147-B311-13B6E1E8798F}"/>
              </a:ext>
            </a:extLst>
          </p:cNvPr>
          <p:cNvSpPr/>
          <p:nvPr userDrawn="1"/>
        </p:nvSpPr>
        <p:spPr>
          <a:xfrm>
            <a:off x="177947" y="6555223"/>
            <a:ext cx="5542142" cy="3077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Reading Execution Plans</a:t>
            </a:r>
          </a:p>
        </p:txBody>
      </p:sp>
    </p:spTree>
    <p:extLst>
      <p:ext uri="{BB962C8B-B14F-4D97-AF65-F5344CB8AC3E}">
        <p14:creationId xmlns:p14="http://schemas.microsoft.com/office/powerpoint/2010/main" val="296159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32" r:id="rId2"/>
    <p:sldLayoutId id="2147483733" r:id="rId3"/>
    <p:sldLayoutId id="2147483739" r:id="rId4"/>
    <p:sldLayoutId id="2147483740" r:id="rId5"/>
    <p:sldLayoutId id="2147483741" r:id="rId6"/>
    <p:sldLayoutId id="2147483742" r:id="rId7"/>
    <p:sldLayoutId id="2147483743" r:id="rId8"/>
  </p:sldLayoutIdLst>
  <p:txStyles>
    <p:titleStyle>
      <a:lvl1pPr marL="0" marR="0" indent="0" algn="l" defTabSz="457112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4">
              <a:lumMod val="50000"/>
            </a:schemeClr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225" rtl="0" eaLnBrk="1" latinLnBrk="0" hangingPunct="1">
        <a:spcBef>
          <a:spcPct val="20000"/>
        </a:spcBef>
        <a:buFont typeface="Arial"/>
        <a:buNone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342834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404040"/>
          </a:solidFill>
          <a:latin typeface="Century Gothic"/>
          <a:ea typeface="+mn-ea"/>
          <a:cs typeface="+mn-cs"/>
        </a:defRPr>
      </a:lvl2pPr>
      <a:lvl3pPr marL="638053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3pPr>
      <a:lvl4pPr marL="922161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4pPr>
      <a:lvl5pPr marL="1188810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404040"/>
          </a:solidFill>
          <a:latin typeface="Century Gothic"/>
          <a:ea typeface="+mn-ea"/>
          <a:cs typeface="+mn-cs"/>
        </a:defRPr>
      </a:lvl5pPr>
      <a:lvl6pPr marL="2514118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ED843-5A1B-4DAC-9648-7313D2F0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16" y="3884670"/>
            <a:ext cx="6275640" cy="1792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b="1" dirty="0"/>
              <a:t>Reading</a:t>
            </a:r>
            <a:br>
              <a:rPr lang="en-US" sz="4000" b="1" dirty="0"/>
            </a:br>
            <a:r>
              <a:rPr lang="en-US" sz="4000" b="1" dirty="0"/>
              <a:t>Execution Plans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326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4241161"/>
          </a:xfrm>
        </p:spPr>
        <p:txBody>
          <a:bodyPr/>
          <a:lstStyle/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If data is stored in a Heap, what type of table operator will be used to retrieve data?</a:t>
            </a:r>
          </a:p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Which is better, a SCAN or a SEEK operator?</a:t>
            </a:r>
          </a:p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What does the query optimizer use to estimate the number of rows that will be returned?</a:t>
            </a:r>
            <a:endParaRPr lang="en-GB" sz="3200" dirty="0">
              <a:solidFill>
                <a:schemeClr val="tx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985304-BFCF-4A45-9F3C-6C1DD215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60338"/>
            <a:ext cx="10972800" cy="1143000"/>
          </a:xfrm>
        </p:spPr>
        <p:txBody>
          <a:bodyPr/>
          <a:lstStyle/>
          <a:p>
            <a:r>
              <a:rPr lang="en-US" dirty="0"/>
              <a:t>Knowledge Check</a:t>
            </a:r>
          </a:p>
        </p:txBody>
      </p:sp>
    </p:spTree>
    <p:extLst>
      <p:ext uri="{BB962C8B-B14F-4D97-AF65-F5344CB8AC3E}">
        <p14:creationId xmlns:p14="http://schemas.microsoft.com/office/powerpoint/2010/main" val="120503420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FFB0F-FF56-4ACF-8478-B709B47B7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643" y="1337342"/>
            <a:ext cx="11651870" cy="4339650"/>
          </a:xfrm>
        </p:spPr>
        <p:txBody>
          <a:bodyPr/>
          <a:lstStyle/>
          <a:p>
            <a:r>
              <a:rPr lang="en-US" sz="3600" dirty="0">
                <a:latin typeface="Segoe UI" panose="020B0502040204020203" pitchFamily="34" charset="0"/>
              </a:rPr>
              <a:t>In this lesson we discussed:</a:t>
            </a:r>
          </a:p>
          <a:p>
            <a:pPr lvl="1"/>
            <a:r>
              <a:rPr lang="en-US" sz="3600" dirty="0">
                <a:latin typeface="Segoe UI" panose="020B0502040204020203" pitchFamily="34" charset="0"/>
              </a:rPr>
              <a:t>How Queries are Processed</a:t>
            </a:r>
          </a:p>
          <a:p>
            <a:pPr lvl="1"/>
            <a:r>
              <a:rPr lang="en-US" sz="3600" dirty="0">
                <a:latin typeface="Segoe UI" panose="020B0502040204020203" pitchFamily="34" charset="0"/>
              </a:rPr>
              <a:t>What is an Execution Plan?</a:t>
            </a:r>
          </a:p>
          <a:p>
            <a:pPr lvl="1"/>
            <a:r>
              <a:rPr lang="en-US" sz="3600" dirty="0">
                <a:latin typeface="Segoe UI" panose="020B0502040204020203" pitchFamily="34" charset="0"/>
              </a:rPr>
              <a:t>Execution Plan Table Operators</a:t>
            </a:r>
          </a:p>
          <a:p>
            <a:pPr lvl="1"/>
            <a:r>
              <a:rPr lang="en-US" sz="3600" dirty="0">
                <a:latin typeface="Segoe UI" panose="020B0502040204020203" pitchFamily="34" charset="0"/>
              </a:rPr>
              <a:t>Execution Plan Join Operators</a:t>
            </a:r>
          </a:p>
          <a:p>
            <a:pPr lvl="1"/>
            <a:r>
              <a:rPr lang="en-US" sz="3600" dirty="0">
                <a:latin typeface="Segoe UI" panose="020B0502040204020203" pitchFamily="34" charset="0"/>
              </a:rPr>
              <a:t>Cardinality Estimator and Statistics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C2E5A5-21C5-478D-B08E-53BF36F8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94342"/>
            <a:ext cx="10972800" cy="1143000"/>
          </a:xfrm>
        </p:spPr>
        <p:txBody>
          <a:bodyPr/>
          <a:lstStyle/>
          <a:p>
            <a:r>
              <a:rPr lang="en-US" dirty="0"/>
              <a:t>Lesson Summary</a:t>
            </a:r>
          </a:p>
        </p:txBody>
      </p:sp>
    </p:spTree>
    <p:extLst>
      <p:ext uri="{BB962C8B-B14F-4D97-AF65-F5344CB8AC3E}">
        <p14:creationId xmlns:p14="http://schemas.microsoft.com/office/powerpoint/2010/main" val="13778564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7B4494-DBBE-403A-BCB8-10BD3D001AE6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What does this session cover?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845F8F-E666-4C81-8545-9803D8892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6523314"/>
              </p:ext>
            </p:extLst>
          </p:nvPr>
        </p:nvGraphicFramePr>
        <p:xfrm>
          <a:off x="660526" y="934709"/>
          <a:ext cx="10393424" cy="5151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07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F71AD4-45DB-41E4-8894-64CCF3442C05}"/>
              </a:ext>
            </a:extLst>
          </p:cNvPr>
          <p:cNvGrpSpPr/>
          <p:nvPr/>
        </p:nvGrpSpPr>
        <p:grpSpPr>
          <a:xfrm>
            <a:off x="1427121" y="812656"/>
            <a:ext cx="9337758" cy="5527953"/>
            <a:chOff x="1234074" y="124226"/>
            <a:chExt cx="9144000" cy="633946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53A65C5-1B14-4BE5-B721-2914ED3DE173}"/>
                </a:ext>
              </a:extLst>
            </p:cNvPr>
            <p:cNvSpPr/>
            <p:nvPr/>
          </p:nvSpPr>
          <p:spPr>
            <a:xfrm>
              <a:off x="1588182" y="3833856"/>
              <a:ext cx="3352800" cy="116498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prstClr val="white"/>
                </a:solidFill>
              </a:endParaRPr>
            </a:p>
          </p:txBody>
        </p:sp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27F96224-E504-42E5-BC37-00985934664D}"/>
                </a:ext>
              </a:extLst>
            </p:cNvPr>
            <p:cNvSpPr/>
            <p:nvPr/>
          </p:nvSpPr>
          <p:spPr>
            <a:xfrm>
              <a:off x="1588182" y="2330851"/>
              <a:ext cx="3352800" cy="143028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prstClr val="white"/>
                </a:solidFill>
              </a:endParaRPr>
            </a:p>
          </p:txBody>
        </p:sp>
        <p:sp>
          <p:nvSpPr>
            <p:cNvPr id="7" name="Rounded Rectangle 8">
              <a:extLst>
                <a:ext uri="{FF2B5EF4-FFF2-40B4-BE49-F238E27FC236}">
                  <a16:creationId xmlns:a16="http://schemas.microsoft.com/office/drawing/2014/main" id="{C4BD0A8E-6DE8-4E90-AEC0-61C3BAD505A8}"/>
                </a:ext>
              </a:extLst>
            </p:cNvPr>
            <p:cNvSpPr/>
            <p:nvPr/>
          </p:nvSpPr>
          <p:spPr>
            <a:xfrm>
              <a:off x="1588182" y="904047"/>
              <a:ext cx="3352800" cy="135408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solidFill>
                  <a:prstClr val="white"/>
                </a:solidFill>
              </a:endParaRPr>
            </a:p>
          </p:txBody>
        </p:sp>
        <p:sp>
          <p:nvSpPr>
            <p:cNvPr id="8" name="Right Arrow 9">
              <a:extLst>
                <a:ext uri="{FF2B5EF4-FFF2-40B4-BE49-F238E27FC236}">
                  <a16:creationId xmlns:a16="http://schemas.microsoft.com/office/drawing/2014/main" id="{AE016E2E-27ED-4099-A993-5DE7C52D73C9}"/>
                </a:ext>
              </a:extLst>
            </p:cNvPr>
            <p:cNvSpPr/>
            <p:nvPr/>
          </p:nvSpPr>
          <p:spPr>
            <a:xfrm>
              <a:off x="5044074" y="2639128"/>
              <a:ext cx="2286000" cy="751755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8">
                <a:solidFill>
                  <a:prstClr val="white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85BE88-B6BB-4281-994F-E036471EE5D5}"/>
                </a:ext>
              </a:extLst>
            </p:cNvPr>
            <p:cNvSpPr/>
            <p:nvPr/>
          </p:nvSpPr>
          <p:spPr>
            <a:xfrm>
              <a:off x="2377074" y="1110663"/>
              <a:ext cx="2133600" cy="5190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9642" tIns="44821" rIns="89642" bIns="44821">
              <a:spAutoFit/>
            </a:bodyPr>
            <a:lstStyle/>
            <a:p>
              <a:r>
                <a:rPr lang="en-US" sz="2353" b="1" dirty="0">
                  <a:ln w="1905"/>
                  <a:solidFill>
                    <a:srgbClr val="1F497D">
                      <a:lumMod val="75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P</a:t>
              </a:r>
              <a:r>
                <a:rPr lang="en-US" sz="2353" b="1" dirty="0">
                  <a:ln w="1905"/>
                  <a:solidFill>
                    <a:srgbClr val="1F497D">
                      <a:lumMod val="60000"/>
                      <a:lumOff val="40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arse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7FA19B-406A-4463-B2A6-5EB81A0E2213}"/>
                </a:ext>
              </a:extLst>
            </p:cNvPr>
            <p:cNvSpPr/>
            <p:nvPr/>
          </p:nvSpPr>
          <p:spPr>
            <a:xfrm>
              <a:off x="2377074" y="1648528"/>
              <a:ext cx="2133600" cy="5190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9642" tIns="44821" rIns="89642" bIns="44821">
              <a:spAutoFit/>
            </a:bodyPr>
            <a:lstStyle/>
            <a:p>
              <a:r>
                <a:rPr lang="en-US" sz="2353" b="1" dirty="0">
                  <a:ln w="1905"/>
                  <a:solidFill>
                    <a:srgbClr val="1F497D">
                      <a:lumMod val="75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R</a:t>
              </a:r>
              <a:r>
                <a:rPr lang="en-US" sz="2353" b="1" dirty="0">
                  <a:ln w="1905"/>
                  <a:solidFill>
                    <a:srgbClr val="1F497D">
                      <a:lumMod val="60000"/>
                      <a:lumOff val="40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esolve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E90919-5B91-404A-9E54-D3ED8A9E157F}"/>
                </a:ext>
              </a:extLst>
            </p:cNvPr>
            <p:cNvSpPr/>
            <p:nvPr/>
          </p:nvSpPr>
          <p:spPr>
            <a:xfrm>
              <a:off x="2377074" y="2558463"/>
              <a:ext cx="2133600" cy="5190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9642" tIns="44821" rIns="89642" bIns="44821">
              <a:spAutoFit/>
            </a:bodyPr>
            <a:lstStyle/>
            <a:p>
              <a:r>
                <a:rPr lang="en-US" sz="2353" b="1" dirty="0">
                  <a:ln w="1905"/>
                  <a:solidFill>
                    <a:srgbClr val="1F497D">
                      <a:lumMod val="75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O</a:t>
              </a:r>
              <a:r>
                <a:rPr lang="en-US" sz="2353" b="1" dirty="0">
                  <a:ln w="1905"/>
                  <a:solidFill>
                    <a:srgbClr val="1F497D">
                      <a:lumMod val="60000"/>
                      <a:lumOff val="40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ptimize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A44755-C4C7-44F3-8DC0-F4A7B1CB3BB9}"/>
                </a:ext>
              </a:extLst>
            </p:cNvPr>
            <p:cNvSpPr/>
            <p:nvPr/>
          </p:nvSpPr>
          <p:spPr>
            <a:xfrm>
              <a:off x="2377074" y="3096328"/>
              <a:ext cx="2133600" cy="519047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9642" tIns="44821" rIns="89642" bIns="44821">
              <a:spAutoFit/>
            </a:bodyPr>
            <a:lstStyle/>
            <a:p>
              <a:r>
                <a:rPr lang="en-US" sz="2353" b="1" dirty="0">
                  <a:ln w="1905"/>
                  <a:solidFill>
                    <a:srgbClr val="1F497D">
                      <a:lumMod val="75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C</a:t>
              </a:r>
              <a:r>
                <a:rPr lang="en-US" sz="2353" b="1" dirty="0">
                  <a:ln w="1905"/>
                  <a:solidFill>
                    <a:srgbClr val="1F497D">
                      <a:lumMod val="60000"/>
                      <a:lumOff val="40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ompile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0C83A-F79D-44E9-AB4E-D49CFAF6F766}"/>
                </a:ext>
              </a:extLst>
            </p:cNvPr>
            <p:cNvSpPr/>
            <p:nvPr/>
          </p:nvSpPr>
          <p:spPr>
            <a:xfrm>
              <a:off x="2377074" y="4163128"/>
              <a:ext cx="2133600" cy="519047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9642" tIns="44821" rIns="89642" bIns="44821">
              <a:spAutoFit/>
            </a:bodyPr>
            <a:lstStyle/>
            <a:p>
              <a:r>
                <a:rPr lang="en-US" sz="2353" b="1" dirty="0">
                  <a:ln w="1905"/>
                  <a:solidFill>
                    <a:srgbClr val="1F497D">
                      <a:lumMod val="75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E</a:t>
              </a:r>
              <a:r>
                <a:rPr lang="en-US" sz="2353" b="1" dirty="0">
                  <a:ln w="1905"/>
                  <a:solidFill>
                    <a:srgbClr val="1F497D">
                      <a:lumMod val="60000"/>
                      <a:lumOff val="40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xecute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A61277B-77B8-448A-93C6-3CBE10A8EF80}"/>
                </a:ext>
              </a:extLst>
            </p:cNvPr>
            <p:cNvSpPr/>
            <p:nvPr/>
          </p:nvSpPr>
          <p:spPr>
            <a:xfrm>
              <a:off x="2377074" y="5242983"/>
              <a:ext cx="2133600" cy="519047"/>
            </a:xfrm>
            <a:prstGeom prst="rect">
              <a:avLst/>
            </a:prstGeom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9642" tIns="44821" rIns="89642" bIns="44821">
              <a:spAutoFit/>
            </a:bodyPr>
            <a:lstStyle/>
            <a:p>
              <a:r>
                <a:rPr lang="en-US" sz="2353" b="1" dirty="0">
                  <a:ln w="1905"/>
                  <a:solidFill>
                    <a:srgbClr val="1F497D">
                      <a:lumMod val="75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S</a:t>
              </a:r>
              <a:r>
                <a:rPr lang="en-US" sz="2353" b="1" dirty="0">
                  <a:ln w="1905"/>
                  <a:solidFill>
                    <a:srgbClr val="1F497D">
                      <a:lumMod val="60000"/>
                      <a:lumOff val="40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QL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850D66-ACD8-42D4-BC51-3C6C1E5E411E}"/>
                </a:ext>
              </a:extLst>
            </p:cNvPr>
            <p:cNvSpPr/>
            <p:nvPr/>
          </p:nvSpPr>
          <p:spPr>
            <a:xfrm>
              <a:off x="2377074" y="5835064"/>
              <a:ext cx="2133600" cy="519047"/>
            </a:xfrm>
            <a:prstGeom prst="rect">
              <a:avLst/>
            </a:prstGeom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9642" tIns="44821" rIns="89642" bIns="44821">
              <a:spAutoFit/>
            </a:bodyPr>
            <a:lstStyle/>
            <a:p>
              <a:r>
                <a:rPr lang="en-US" sz="2353" b="1" dirty="0">
                  <a:ln w="1905"/>
                  <a:solidFill>
                    <a:srgbClr val="1F497D">
                      <a:lumMod val="75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S</a:t>
              </a:r>
              <a:r>
                <a:rPr lang="en-US" sz="2353" b="1" dirty="0">
                  <a:ln w="1905"/>
                  <a:solidFill>
                    <a:srgbClr val="1F497D">
                      <a:lumMod val="60000"/>
                      <a:lumOff val="40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ets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BF45C3-E66A-40EF-A8DD-8DC8FCEDE32F}"/>
                </a:ext>
              </a:extLst>
            </p:cNvPr>
            <p:cNvSpPr/>
            <p:nvPr/>
          </p:nvSpPr>
          <p:spPr>
            <a:xfrm>
              <a:off x="5196474" y="2854433"/>
              <a:ext cx="1981200" cy="380511"/>
            </a:xfrm>
            <a:prstGeom prst="rect">
              <a:avLst/>
            </a:prstGeom>
            <a:noFill/>
          </p:spPr>
          <p:txBody>
            <a:bodyPr wrap="square" lIns="89642" tIns="44821" rIns="89642" bIns="44821">
              <a:spAutoFit/>
            </a:bodyPr>
            <a:lstStyle/>
            <a:p>
              <a:r>
                <a:rPr lang="en-US" sz="1568" b="1" dirty="0">
                  <a:ln w="1905"/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Execution Plan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930EEEF-8182-4919-B1BB-CF54122AB5A9}"/>
                </a:ext>
              </a:extLst>
            </p:cNvPr>
            <p:cNvSpPr/>
            <p:nvPr/>
          </p:nvSpPr>
          <p:spPr>
            <a:xfrm>
              <a:off x="7406274" y="124226"/>
              <a:ext cx="2743200" cy="3805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89642" tIns="44821" rIns="89642" bIns="44821">
              <a:spAutoFit/>
            </a:bodyPr>
            <a:lstStyle/>
            <a:p>
              <a:pPr algn="ctr"/>
              <a:r>
                <a:rPr lang="en-US" sz="1568" b="1" dirty="0">
                  <a:ln w="1905"/>
                  <a:solidFill>
                    <a:srgbClr val="1F497D">
                      <a:lumMod val="75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Stored Procedure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499A3C-77FC-4985-B3F9-56085B2E5749}"/>
                </a:ext>
              </a:extLst>
            </p:cNvPr>
            <p:cNvSpPr/>
            <p:nvPr/>
          </p:nvSpPr>
          <p:spPr>
            <a:xfrm>
              <a:off x="7401151" y="2854432"/>
              <a:ext cx="2743200" cy="3805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89642" tIns="44821" rIns="89642" bIns="44821">
              <a:spAutoFit/>
            </a:bodyPr>
            <a:lstStyle/>
            <a:p>
              <a:pPr algn="ctr"/>
              <a:r>
                <a:rPr lang="en-US" sz="1568" b="1" dirty="0">
                  <a:ln w="1905"/>
                  <a:solidFill>
                    <a:srgbClr val="1F497D">
                      <a:lumMod val="75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Procedure Cache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8D5AB41-93D7-47DA-9265-77999E93115A}"/>
                </a:ext>
              </a:extLst>
            </p:cNvPr>
            <p:cNvSpPr/>
            <p:nvPr/>
          </p:nvSpPr>
          <p:spPr>
            <a:xfrm>
              <a:off x="1837757" y="1115128"/>
              <a:ext cx="354471" cy="99506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wrap="square" lIns="89642" tIns="44821" rIns="89642" bIns="44821">
              <a:spAutoFit/>
            </a:bodyPr>
            <a:lstStyle/>
            <a:p>
              <a:pPr algn="ctr"/>
              <a:r>
                <a:rPr lang="en-US" sz="1176" b="1" dirty="0">
                  <a:ln w="1905"/>
                  <a:solidFill>
                    <a:srgbClr val="FF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Syntax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FAC5BF0-A7E2-43F8-8CB0-96CE43E0597C}"/>
                </a:ext>
              </a:extLst>
            </p:cNvPr>
            <p:cNvCxnSpPr/>
            <p:nvPr/>
          </p:nvCxnSpPr>
          <p:spPr>
            <a:xfrm>
              <a:off x="1234074" y="5073062"/>
              <a:ext cx="9144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FA1E6AD-3D0D-41C9-BEAD-143D2B475773}"/>
                </a:ext>
              </a:extLst>
            </p:cNvPr>
            <p:cNvSpPr/>
            <p:nvPr/>
          </p:nvSpPr>
          <p:spPr>
            <a:xfrm>
              <a:off x="7406274" y="4387263"/>
              <a:ext cx="2743200" cy="519047"/>
            </a:xfrm>
            <a:prstGeom prst="rect">
              <a:avLst/>
            </a:prstGeom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9642" tIns="44821" rIns="89642" bIns="44821">
              <a:spAutoFit/>
            </a:bodyPr>
            <a:lstStyle/>
            <a:p>
              <a:pPr algn="ctr"/>
              <a:r>
                <a:rPr lang="en-US" sz="2353" b="1" dirty="0">
                  <a:ln w="1905"/>
                  <a:solidFill>
                    <a:srgbClr val="1F497D">
                      <a:lumMod val="75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Execute</a:t>
              </a:r>
            </a:p>
          </p:txBody>
        </p:sp>
        <p:sp>
          <p:nvSpPr>
            <p:cNvPr id="23" name="Right Arrow 23">
              <a:extLst>
                <a:ext uri="{FF2B5EF4-FFF2-40B4-BE49-F238E27FC236}">
                  <a16:creationId xmlns:a16="http://schemas.microsoft.com/office/drawing/2014/main" id="{1D69A8E6-1163-4DB4-AAF4-5E8FA9AE9C5C}"/>
                </a:ext>
              </a:extLst>
            </p:cNvPr>
            <p:cNvSpPr/>
            <p:nvPr/>
          </p:nvSpPr>
          <p:spPr>
            <a:xfrm rot="5400000">
              <a:off x="7608768" y="1298020"/>
              <a:ext cx="2327965" cy="751755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8">
                <a:solidFill>
                  <a:prstClr val="white"/>
                </a:solidFill>
              </a:endParaRPr>
            </a:p>
          </p:txBody>
        </p:sp>
        <p:sp>
          <p:nvSpPr>
            <p:cNvPr id="24" name="Right Arrow 24">
              <a:extLst>
                <a:ext uri="{FF2B5EF4-FFF2-40B4-BE49-F238E27FC236}">
                  <a16:creationId xmlns:a16="http://schemas.microsoft.com/office/drawing/2014/main" id="{69A71D45-FE8C-47D3-822E-6F9BCC5AB739}"/>
                </a:ext>
              </a:extLst>
            </p:cNvPr>
            <p:cNvSpPr/>
            <p:nvPr/>
          </p:nvSpPr>
          <p:spPr>
            <a:xfrm rot="5400000">
              <a:off x="8295603" y="3426199"/>
              <a:ext cx="954296" cy="751755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8">
                <a:solidFill>
                  <a:prstClr val="white"/>
                </a:solidFill>
              </a:endParaRPr>
            </a:p>
          </p:txBody>
        </p:sp>
        <p:sp>
          <p:nvSpPr>
            <p:cNvPr id="25" name="Right Arrow 25">
              <a:extLst>
                <a:ext uri="{FF2B5EF4-FFF2-40B4-BE49-F238E27FC236}">
                  <a16:creationId xmlns:a16="http://schemas.microsoft.com/office/drawing/2014/main" id="{5EDA2E5F-801E-4EC6-A25B-E19779ED0DAC}"/>
                </a:ext>
              </a:extLst>
            </p:cNvPr>
            <p:cNvSpPr/>
            <p:nvPr/>
          </p:nvSpPr>
          <p:spPr>
            <a:xfrm rot="5400000">
              <a:off x="3042376" y="407080"/>
              <a:ext cx="410651" cy="522052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8">
                <a:solidFill>
                  <a:prstClr val="white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C6D64F-37B3-4CAA-B62A-24D735536918}"/>
                </a:ext>
              </a:extLst>
            </p:cNvPr>
            <p:cNvSpPr/>
            <p:nvPr/>
          </p:nvSpPr>
          <p:spPr>
            <a:xfrm>
              <a:off x="1837757" y="2558463"/>
              <a:ext cx="354471" cy="99506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wrap="square" lIns="89642" tIns="44821" rIns="89642" bIns="44821">
              <a:spAutoFit/>
            </a:bodyPr>
            <a:lstStyle/>
            <a:p>
              <a:pPr algn="ctr"/>
              <a:r>
                <a:rPr lang="en-US" sz="1176" b="1" dirty="0">
                  <a:ln w="1905"/>
                  <a:solidFill>
                    <a:srgbClr val="FF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Compile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2F0B4C-8AA7-4C6C-BCFF-2E458CF6FC21}"/>
                </a:ext>
              </a:extLst>
            </p:cNvPr>
            <p:cNvSpPr/>
            <p:nvPr/>
          </p:nvSpPr>
          <p:spPr>
            <a:xfrm>
              <a:off x="1837757" y="3930063"/>
              <a:ext cx="354471" cy="99506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wrap="square" lIns="89642" tIns="44821" rIns="89642" bIns="44821">
              <a:spAutoFit/>
            </a:bodyPr>
            <a:lstStyle/>
            <a:p>
              <a:pPr algn="ctr"/>
              <a:r>
                <a:rPr lang="en-US" sz="1176" b="1" dirty="0">
                  <a:ln w="1905"/>
                  <a:solidFill>
                    <a:srgbClr val="FF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Run Time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5E7FE14-47F3-4A6E-8AE1-315D369C9D9F}"/>
                </a:ext>
              </a:extLst>
            </p:cNvPr>
            <p:cNvSpPr/>
            <p:nvPr/>
          </p:nvSpPr>
          <p:spPr>
            <a:xfrm>
              <a:off x="1837757" y="124226"/>
              <a:ext cx="2743200" cy="3805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89642" tIns="44821" rIns="89642" bIns="44821">
              <a:spAutoFit/>
            </a:bodyPr>
            <a:lstStyle/>
            <a:p>
              <a:pPr algn="ctr"/>
              <a:r>
                <a:rPr lang="en-US" sz="1568" b="1" dirty="0">
                  <a:ln w="1905"/>
                  <a:solidFill>
                    <a:srgbClr val="1F497D">
                      <a:lumMod val="75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Ad Hoc Query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3DF5659-CDA7-4CBE-A743-E8DB0CC9B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5474" y="5168287"/>
              <a:ext cx="5328878" cy="1295400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5850C3-01F4-45A5-A874-474423EF0BB2}"/>
                </a:ext>
              </a:extLst>
            </p:cNvPr>
            <p:cNvSpPr/>
            <p:nvPr/>
          </p:nvSpPr>
          <p:spPr>
            <a:xfrm rot="16200000">
              <a:off x="7636670" y="1345002"/>
              <a:ext cx="2253306" cy="561194"/>
            </a:xfrm>
            <a:prstGeom prst="rect">
              <a:avLst/>
            </a:prstGeom>
            <a:noFill/>
          </p:spPr>
          <p:txBody>
            <a:bodyPr wrap="square" lIns="89642" tIns="44821" rIns="89642" bIns="44821">
              <a:spAutoFit/>
            </a:bodyPr>
            <a:lstStyle/>
            <a:p>
              <a:r>
                <a:rPr lang="en-US" sz="1568" b="1" dirty="0">
                  <a:ln w="1905"/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Execution Context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790C2F3-1252-4EA3-BEE8-76C732124A38}"/>
                </a:ext>
              </a:extLst>
            </p:cNvPr>
            <p:cNvSpPr/>
            <p:nvPr/>
          </p:nvSpPr>
          <p:spPr>
            <a:xfrm>
              <a:off x="2377074" y="3094095"/>
              <a:ext cx="2133600" cy="5190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9642" tIns="44821" rIns="89642" bIns="44821">
              <a:spAutoFit/>
            </a:bodyPr>
            <a:lstStyle/>
            <a:p>
              <a:r>
                <a:rPr lang="en-US" sz="2353" b="1" dirty="0">
                  <a:ln w="1905"/>
                  <a:solidFill>
                    <a:srgbClr val="1F497D">
                      <a:lumMod val="75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C</a:t>
              </a:r>
              <a:r>
                <a:rPr lang="en-US" sz="2353" b="1" dirty="0">
                  <a:ln w="1905"/>
                  <a:solidFill>
                    <a:srgbClr val="1F497D">
                      <a:lumMod val="60000"/>
                      <a:lumOff val="40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ompile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08527DD-4D86-4DB2-AB73-C6D21EEB69BA}"/>
                </a:ext>
              </a:extLst>
            </p:cNvPr>
            <p:cNvSpPr/>
            <p:nvPr/>
          </p:nvSpPr>
          <p:spPr>
            <a:xfrm>
              <a:off x="2377074" y="4160895"/>
              <a:ext cx="2133600" cy="5190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9642" tIns="44821" rIns="89642" bIns="44821">
              <a:spAutoFit/>
            </a:bodyPr>
            <a:lstStyle/>
            <a:p>
              <a:r>
                <a:rPr lang="en-US" sz="2353" b="1" dirty="0">
                  <a:ln w="1905"/>
                  <a:solidFill>
                    <a:srgbClr val="1F497D">
                      <a:lumMod val="75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E</a:t>
              </a:r>
              <a:r>
                <a:rPr lang="en-US" sz="2353" b="1" dirty="0">
                  <a:ln w="1905"/>
                  <a:solidFill>
                    <a:srgbClr val="1F497D">
                      <a:lumMod val="60000"/>
                      <a:lumOff val="40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xecute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78C4F9-3CC1-4A2E-92A9-EE26C130E988}"/>
                </a:ext>
              </a:extLst>
            </p:cNvPr>
            <p:cNvSpPr/>
            <p:nvPr/>
          </p:nvSpPr>
          <p:spPr>
            <a:xfrm>
              <a:off x="2377074" y="5240750"/>
              <a:ext cx="2133600" cy="5190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9642" tIns="44821" rIns="89642" bIns="44821">
              <a:spAutoFit/>
            </a:bodyPr>
            <a:lstStyle/>
            <a:p>
              <a:r>
                <a:rPr lang="en-US" sz="2353" b="1" dirty="0">
                  <a:ln w="1905"/>
                  <a:solidFill>
                    <a:srgbClr val="1F497D">
                      <a:lumMod val="75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S</a:t>
              </a:r>
              <a:r>
                <a:rPr lang="en-US" sz="2353" b="1" dirty="0">
                  <a:ln w="1905"/>
                  <a:solidFill>
                    <a:srgbClr val="1F497D">
                      <a:lumMod val="60000"/>
                      <a:lumOff val="40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QL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55E687-09BD-47B5-A96F-C69F0C6742EE}"/>
                </a:ext>
              </a:extLst>
            </p:cNvPr>
            <p:cNvSpPr/>
            <p:nvPr/>
          </p:nvSpPr>
          <p:spPr>
            <a:xfrm>
              <a:off x="2377074" y="5832830"/>
              <a:ext cx="2133600" cy="5190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9642" tIns="44821" rIns="89642" bIns="44821">
              <a:spAutoFit/>
            </a:bodyPr>
            <a:lstStyle/>
            <a:p>
              <a:r>
                <a:rPr lang="en-US" sz="2353" b="1" dirty="0">
                  <a:ln w="1905"/>
                  <a:solidFill>
                    <a:srgbClr val="1F497D">
                      <a:lumMod val="75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S</a:t>
              </a:r>
              <a:r>
                <a:rPr lang="en-US" sz="2353" b="1" dirty="0">
                  <a:ln w="1905"/>
                  <a:solidFill>
                    <a:srgbClr val="1F497D">
                      <a:lumMod val="60000"/>
                      <a:lumOff val="40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ets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3C076F6-38ED-419F-8FBD-9C8323D4254A}"/>
                </a:ext>
              </a:extLst>
            </p:cNvPr>
            <p:cNvSpPr/>
            <p:nvPr/>
          </p:nvSpPr>
          <p:spPr>
            <a:xfrm>
              <a:off x="7406274" y="4385030"/>
              <a:ext cx="2743200" cy="5190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9642" tIns="44821" rIns="89642" bIns="44821">
              <a:spAutoFit/>
            </a:bodyPr>
            <a:lstStyle/>
            <a:p>
              <a:pPr algn="ctr"/>
              <a:r>
                <a:rPr lang="en-US" sz="2353" b="1" dirty="0">
                  <a:ln w="1905"/>
                  <a:solidFill>
                    <a:srgbClr val="1F497D">
                      <a:lumMod val="75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Execute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5EDBF07-785A-4E8D-A2D6-3A2551A95A9D}"/>
                </a:ext>
              </a:extLst>
            </p:cNvPr>
            <p:cNvSpPr txBox="1"/>
            <p:nvPr/>
          </p:nvSpPr>
          <p:spPr>
            <a:xfrm>
              <a:off x="3755656" y="1766633"/>
              <a:ext cx="806646" cy="313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76" dirty="0">
                  <a:solidFill>
                    <a:schemeClr val="tx2"/>
                  </a:solidFill>
                </a:rPr>
                <a:t>(Binding)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0E6E9AA-ED83-41F8-B9C6-FE2AA99E1EE0}"/>
                </a:ext>
              </a:extLst>
            </p:cNvPr>
            <p:cNvSpPr txBox="1"/>
            <p:nvPr/>
          </p:nvSpPr>
          <p:spPr>
            <a:xfrm>
              <a:off x="5517660" y="2437058"/>
              <a:ext cx="1265848" cy="417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65" dirty="0">
                  <a:solidFill>
                    <a:schemeClr val="accent5"/>
                  </a:solidFill>
                </a:rPr>
                <a:t>Estimated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422D76-2128-41E6-AF26-9FA1DB415B4A}"/>
                </a:ext>
              </a:extLst>
            </p:cNvPr>
            <p:cNvSpPr txBox="1"/>
            <p:nvPr/>
          </p:nvSpPr>
          <p:spPr>
            <a:xfrm>
              <a:off x="5720548" y="3277420"/>
              <a:ext cx="841043" cy="417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65" dirty="0">
                  <a:solidFill>
                    <a:schemeClr val="accent5"/>
                  </a:solidFill>
                </a:rPr>
                <a:t>Actual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5B96714-9C68-449E-BF5C-033EFAFA82C6}"/>
                </a:ext>
              </a:extLst>
            </p:cNvPr>
            <p:cNvGrpSpPr/>
            <p:nvPr/>
          </p:nvGrpSpPr>
          <p:grpSpPr>
            <a:xfrm>
              <a:off x="5245566" y="507414"/>
              <a:ext cx="2472255" cy="998258"/>
              <a:chOff x="5224158" y="389621"/>
              <a:chExt cx="2472255" cy="998258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FB3B03F-0A65-4427-887F-CFC5FDD2F7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4158" y="389621"/>
                <a:ext cx="1908107" cy="850395"/>
              </a:xfrm>
              <a:prstGeom prst="straightConnector1">
                <a:avLst/>
              </a:prstGeom>
              <a:ln w="57150">
                <a:solidFill>
                  <a:schemeClr val="accent5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957107F-490C-425F-AD92-579032D7CEFE}"/>
                  </a:ext>
                </a:extLst>
              </p:cNvPr>
              <p:cNvSpPr txBox="1"/>
              <p:nvPr/>
            </p:nvSpPr>
            <p:spPr>
              <a:xfrm rot="20241743">
                <a:off x="5610834" y="659019"/>
                <a:ext cx="2085579" cy="728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65" dirty="0">
                    <a:solidFill>
                      <a:schemeClr val="accent5"/>
                    </a:solidFill>
                  </a:rPr>
                  <a:t>First Execution</a:t>
                </a:r>
              </a:p>
              <a:p>
                <a:r>
                  <a:rPr lang="en-US" sz="1765" dirty="0">
                    <a:solidFill>
                      <a:schemeClr val="accent5"/>
                    </a:solidFill>
                  </a:rPr>
                  <a:t>  or Recompile</a:t>
                </a:r>
              </a:p>
            </p:txBody>
          </p:sp>
        </p:grp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1C624DE7-FF99-4C9C-9FC4-DB974CDE64EA}"/>
              </a:ext>
            </a:extLst>
          </p:cNvPr>
          <p:cNvSpPr txBox="1">
            <a:spLocks/>
          </p:cNvSpPr>
          <p:nvPr/>
        </p:nvSpPr>
        <p:spPr>
          <a:xfrm>
            <a:off x="189863" y="1542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How Queries are Processed</a:t>
            </a:r>
          </a:p>
        </p:txBody>
      </p:sp>
    </p:spTree>
    <p:extLst>
      <p:ext uri="{BB962C8B-B14F-4D97-AF65-F5344CB8AC3E}">
        <p14:creationId xmlns:p14="http://schemas.microsoft.com/office/powerpoint/2010/main" val="14611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9E8D7D-FD9B-4470-A2BC-D4A2B39E2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176" y="933450"/>
            <a:ext cx="6678738" cy="5289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74C8AA-B35F-41B9-A030-63BC8C540BFC}"/>
              </a:ext>
            </a:extLst>
          </p:cNvPr>
          <p:cNvSpPr txBox="1">
            <a:spLocks/>
          </p:cNvSpPr>
          <p:nvPr/>
        </p:nvSpPr>
        <p:spPr>
          <a:xfrm>
            <a:off x="189863" y="1542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What is an Execution Plan?</a:t>
            </a:r>
          </a:p>
        </p:txBody>
      </p:sp>
    </p:spTree>
    <p:extLst>
      <p:ext uri="{BB962C8B-B14F-4D97-AF65-F5344CB8AC3E}">
        <p14:creationId xmlns:p14="http://schemas.microsoft.com/office/powerpoint/2010/main" val="140241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784" y="994005"/>
            <a:ext cx="2393293" cy="18515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943" y="1266001"/>
            <a:ext cx="4700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Segoe UI"/>
              </a:rPr>
              <a:t>Data stored in a Heap is not stored in any order and normally does not have a Primary Key.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887" y="2845550"/>
            <a:ext cx="4481745" cy="1464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816" y="4596219"/>
            <a:ext cx="5119850" cy="17021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1356" y="2737738"/>
            <a:ext cx="47007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Segoe UI"/>
              </a:rPr>
              <a:t>Clustered Index data is stored in sorted order by the Clustering key. In many cases, this is the same value as the Primary Key.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6942" y="4662481"/>
            <a:ext cx="47007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Segoe UI"/>
              </a:rPr>
              <a:t>Using a WHERE statement on an Index could possibly have the Execution Plan seek the Index instead of scan.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D0D9C-0324-4268-85FD-FF60F96C82A1}"/>
              </a:ext>
            </a:extLst>
          </p:cNvPr>
          <p:cNvSpPr txBox="1">
            <a:spLocks/>
          </p:cNvSpPr>
          <p:nvPr/>
        </p:nvSpPr>
        <p:spPr>
          <a:xfrm>
            <a:off x="189863" y="1542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Execution Plan Table Operators</a:t>
            </a:r>
          </a:p>
        </p:txBody>
      </p:sp>
    </p:spTree>
    <p:extLst>
      <p:ext uri="{BB962C8B-B14F-4D97-AF65-F5344CB8AC3E}">
        <p14:creationId xmlns:p14="http://schemas.microsoft.com/office/powerpoint/2010/main" val="249508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CA5CFA-A3EE-4EC4-9A57-3FF4A273C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28" y="1474226"/>
            <a:ext cx="10195962" cy="43360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C48FAE6-A290-4E42-9166-D0C694CF2848}"/>
              </a:ext>
            </a:extLst>
          </p:cNvPr>
          <p:cNvSpPr txBox="1">
            <a:spLocks/>
          </p:cNvSpPr>
          <p:nvPr/>
        </p:nvSpPr>
        <p:spPr>
          <a:xfrm>
            <a:off x="189863" y="1542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Execution Plan Join Operators (Code)</a:t>
            </a:r>
          </a:p>
        </p:txBody>
      </p:sp>
    </p:spTree>
    <p:extLst>
      <p:ext uri="{BB962C8B-B14F-4D97-AF65-F5344CB8AC3E}">
        <p14:creationId xmlns:p14="http://schemas.microsoft.com/office/powerpoint/2010/main" val="411521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0376" y="1258147"/>
            <a:ext cx="4700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Segoe UI"/>
              </a:rPr>
              <a:t>A Merge Join is useful if both table inputs are in the same sorted order on the same value.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1109" y="3049455"/>
            <a:ext cx="4700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Segoe UI"/>
              </a:rPr>
              <a:t>A Hash Match is used when the tables being joined are not in the same sorted order.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0376" y="4671719"/>
            <a:ext cx="47007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Segoe UI"/>
              </a:rPr>
              <a:t>A Nested Loop is use when a small (outer) table is used to lookup a value in a larger (inner) table.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2CAA6C-6BEB-4C1E-95DB-B064800B4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837" y="2688224"/>
            <a:ext cx="1918009" cy="16151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DACB0-5B80-4FCE-AA9D-4FEFED196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358" y="4671719"/>
            <a:ext cx="1932488" cy="17157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5D8A78-B55C-453E-91FA-F586010EC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785" y="825569"/>
            <a:ext cx="1932488" cy="17778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D98432-33DF-4C93-8460-51A55481873C}"/>
              </a:ext>
            </a:extLst>
          </p:cNvPr>
          <p:cNvSpPr txBox="1">
            <a:spLocks/>
          </p:cNvSpPr>
          <p:nvPr/>
        </p:nvSpPr>
        <p:spPr>
          <a:xfrm>
            <a:off x="189863" y="1542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Execution Plan Join Operators</a:t>
            </a:r>
          </a:p>
        </p:txBody>
      </p:sp>
    </p:spTree>
    <p:extLst>
      <p:ext uri="{BB962C8B-B14F-4D97-AF65-F5344CB8AC3E}">
        <p14:creationId xmlns:p14="http://schemas.microsoft.com/office/powerpoint/2010/main" val="51558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D6066C-6817-4CBD-B175-6B4B3AE24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093" y="867084"/>
            <a:ext cx="7096696" cy="54352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0683992-AAFD-46FE-8E85-2E62D6418F83}"/>
              </a:ext>
            </a:extLst>
          </p:cNvPr>
          <p:cNvSpPr txBox="1">
            <a:spLocks/>
          </p:cNvSpPr>
          <p:nvPr/>
        </p:nvSpPr>
        <p:spPr>
          <a:xfrm>
            <a:off x="189863" y="1542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Cardinality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14408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319436321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Final">
  <a:themeElements>
    <a:clrScheme name="Custom 13">
      <a:dk1>
        <a:sysClr val="windowText" lastClr="000000"/>
      </a:dk1>
      <a:lt1>
        <a:sysClr val="window" lastClr="FFFFFF"/>
      </a:lt1>
      <a:dk2>
        <a:srgbClr val="2A2954"/>
      </a:dk2>
      <a:lt2>
        <a:srgbClr val="EEECE1"/>
      </a:lt2>
      <a:accent1>
        <a:srgbClr val="424CA0"/>
      </a:accent1>
      <a:accent2>
        <a:srgbClr val="F8982D"/>
      </a:accent2>
      <a:accent3>
        <a:srgbClr val="EF3B24"/>
      </a:accent3>
      <a:accent4>
        <a:srgbClr val="2098D5"/>
      </a:accent4>
      <a:accent5>
        <a:srgbClr val="296A8E"/>
      </a:accent5>
      <a:accent6>
        <a:srgbClr val="58AF24"/>
      </a:accent6>
      <a:hlink>
        <a:srgbClr val="636463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 2013_SpeakerTemplate_Final [Read-Only]" id="{5CC23284-34AE-4F5C-9675-96515259D814}" vid="{4344FE50-8623-4A76-B26F-1D7DA7C49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Century Gothic</vt:lpstr>
      <vt:lpstr>Segoe UI</vt:lpstr>
      <vt:lpstr>Segoe UI Light</vt:lpstr>
      <vt:lpstr>PASS 2013_SpeakerTemplate_Final</vt:lpstr>
      <vt:lpstr>Reading Execution Plans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Knowledge Check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2020-02-11T16:55:49Z</dcterms:created>
  <dcterms:modified xsi:type="dcterms:W3CDTF">2020-10-25T14:29:43Z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jodeardu@microsoft.com</vt:lpwstr>
  </property>
  <property fmtid="{D5CDD505-2E9C-101B-9397-08002B2CF9AE}" pid="5" name="MSIP_Label_f42aa342-8706-4288-bd11-ebb85995028c_SetDate">
    <vt:lpwstr>2020-02-11T16:56:45.5211602Z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a931351b-bec9-4cd7-b8b6-a88d83d31263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