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9"/>
  </p:notesMasterIdLst>
  <p:sldIdLst>
    <p:sldId id="1635" r:id="rId2"/>
    <p:sldId id="1612" r:id="rId3"/>
    <p:sldId id="374" r:id="rId4"/>
    <p:sldId id="1590" r:id="rId5"/>
    <p:sldId id="1591" r:id="rId6"/>
    <p:sldId id="1598" r:id="rId7"/>
    <p:sldId id="1592" r:id="rId8"/>
    <p:sldId id="1594" r:id="rId9"/>
    <p:sldId id="1595" r:id="rId10"/>
    <p:sldId id="1593" r:id="rId11"/>
    <p:sldId id="1596" r:id="rId12"/>
    <p:sldId id="1599" r:id="rId13"/>
    <p:sldId id="1600" r:id="rId14"/>
    <p:sldId id="1653" r:id="rId15"/>
    <p:sldId id="1654" r:id="rId16"/>
    <p:sldId id="1548" r:id="rId17"/>
    <p:sldId id="15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EEF68-2F3E-4231-99A4-7476283206D3}">
          <p14:sldIdLst>
            <p14:sldId id="1635"/>
            <p14:sldId id="1612"/>
            <p14:sldId id="374"/>
            <p14:sldId id="1590"/>
            <p14:sldId id="1591"/>
            <p14:sldId id="1598"/>
            <p14:sldId id="1592"/>
            <p14:sldId id="1594"/>
            <p14:sldId id="1595"/>
            <p14:sldId id="1593"/>
            <p14:sldId id="1596"/>
            <p14:sldId id="1599"/>
            <p14:sldId id="1600"/>
            <p14:sldId id="1653"/>
            <p14:sldId id="1654"/>
            <p14:sldId id="1548"/>
            <p14:sldId id="15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8000"/>
    <a:srgbClr val="75C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865E0E-E809-4D8B-8EAE-79FF7CA04ADA}" v="10" dt="2020-10-25T13:52:52.363"/>
    <p1510:client id="{C870F873-4142-4FE6-92E9-06DD85FBFB3B}" v="31" dt="2020-10-25T13:43:34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088" autoAdjust="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5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/>
      <dgm:t>
        <a:bodyPr/>
        <a:lstStyle/>
        <a:p>
          <a:r>
            <a:rPr lang="en-US" sz="3200" dirty="0"/>
            <a:t>What are Transactions?</a:t>
          </a: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E4029C2B-CE94-4460-BC37-A9ADD80CA561}">
      <dgm:prSet custT="1"/>
      <dgm:spPr/>
      <dgm:t>
        <a:bodyPr/>
        <a:lstStyle/>
        <a:p>
          <a:r>
            <a:rPr lang="en-US" sz="3200"/>
            <a:t>Auto-Commit vs Explicit Transactions</a:t>
          </a:r>
          <a:endParaRPr lang="en-US" sz="3200" dirty="0"/>
        </a:p>
      </dgm:t>
    </dgm:pt>
    <dgm:pt modelId="{015DE04E-9D4D-44AF-9EBD-FC89E05B54CF}" type="parTrans" cxnId="{5E05EB0F-BC6C-47A3-B809-FE9EB6CD465A}">
      <dgm:prSet/>
      <dgm:spPr/>
      <dgm:t>
        <a:bodyPr/>
        <a:lstStyle/>
        <a:p>
          <a:endParaRPr lang="en-US"/>
        </a:p>
      </dgm:t>
    </dgm:pt>
    <dgm:pt modelId="{5C48E833-7479-470C-825C-7B9A7A24CBBE}" type="sibTrans" cxnId="{5E05EB0F-BC6C-47A3-B809-FE9EB6CD465A}">
      <dgm:prSet/>
      <dgm:spPr/>
      <dgm:t>
        <a:bodyPr/>
        <a:lstStyle/>
        <a:p>
          <a:endParaRPr lang="en-US"/>
        </a:p>
      </dgm:t>
    </dgm:pt>
    <dgm:pt modelId="{9B45EA35-F942-459F-9043-A2CBFCED9A0C}">
      <dgm:prSet custT="1"/>
      <dgm:spPr/>
      <dgm:t>
        <a:bodyPr/>
        <a:lstStyle/>
        <a:p>
          <a:r>
            <a:rPr lang="en-US" sz="3200"/>
            <a:t>ACID Properties of a Transaction</a:t>
          </a:r>
          <a:endParaRPr lang="en-US" sz="3200" dirty="0"/>
        </a:p>
      </dgm:t>
    </dgm:pt>
    <dgm:pt modelId="{1AB78FAE-3125-4308-AD9B-A3D4C1D2E80D}" type="parTrans" cxnId="{7F669BA7-D58F-4C7A-A313-86C9101E34D3}">
      <dgm:prSet/>
      <dgm:spPr/>
      <dgm:t>
        <a:bodyPr/>
        <a:lstStyle/>
        <a:p>
          <a:endParaRPr lang="en-US"/>
        </a:p>
      </dgm:t>
    </dgm:pt>
    <dgm:pt modelId="{E16AB411-AC85-44FC-9FF3-02D050F3FF8C}" type="sibTrans" cxnId="{7F669BA7-D58F-4C7A-A313-86C9101E34D3}">
      <dgm:prSet/>
      <dgm:spPr/>
      <dgm:t>
        <a:bodyPr/>
        <a:lstStyle/>
        <a:p>
          <a:endParaRPr lang="en-US"/>
        </a:p>
      </dgm:t>
    </dgm:pt>
    <dgm:pt modelId="{EDC7F786-2505-4B9E-BD59-DE43F7940DD4}">
      <dgm:prSet custT="1"/>
      <dgm:spPr/>
      <dgm:t>
        <a:bodyPr/>
        <a:lstStyle/>
        <a:p>
          <a:r>
            <a:rPr lang="en-US" sz="3200"/>
            <a:t>How Data is modified in a Transaction</a:t>
          </a:r>
          <a:endParaRPr lang="en-US" sz="3200" dirty="0"/>
        </a:p>
      </dgm:t>
    </dgm:pt>
    <dgm:pt modelId="{FD5D4CD6-2152-422F-A741-185978AA832C}" type="parTrans" cxnId="{DE81B670-723A-4BFB-88EB-F404964EF379}">
      <dgm:prSet/>
      <dgm:spPr/>
      <dgm:t>
        <a:bodyPr/>
        <a:lstStyle/>
        <a:p>
          <a:endParaRPr lang="en-US"/>
        </a:p>
      </dgm:t>
    </dgm:pt>
    <dgm:pt modelId="{7B8829FE-E97E-4DBE-9316-B043FEAD6BC3}" type="sibTrans" cxnId="{DE81B670-723A-4BFB-88EB-F404964EF379}">
      <dgm:prSet/>
      <dgm:spPr/>
      <dgm:t>
        <a:bodyPr/>
        <a:lstStyle/>
        <a:p>
          <a:endParaRPr lang="en-US"/>
        </a:p>
      </dgm:t>
    </dgm:pt>
    <dgm:pt modelId="{4A7DC9CC-FC57-44F3-8184-C5F51BC9545F}">
      <dgm:prSet custT="1"/>
      <dgm:spPr/>
      <dgm:t>
        <a:bodyPr/>
        <a:lstStyle/>
        <a:p>
          <a:r>
            <a:rPr lang="en-US" sz="3200"/>
            <a:t>Working with Transactions</a:t>
          </a:r>
          <a:endParaRPr lang="en-US" sz="3200" dirty="0"/>
        </a:p>
      </dgm:t>
    </dgm:pt>
    <dgm:pt modelId="{6C756A1E-5489-47D9-881C-224A4282281A}" type="parTrans" cxnId="{730F9196-F8B1-45D0-BD08-27008EB36D44}">
      <dgm:prSet/>
      <dgm:spPr/>
      <dgm:t>
        <a:bodyPr/>
        <a:lstStyle/>
        <a:p>
          <a:endParaRPr lang="en-US"/>
        </a:p>
      </dgm:t>
    </dgm:pt>
    <dgm:pt modelId="{8FC2E022-BEF3-40FC-B222-8322A905E075}" type="sibTrans" cxnId="{730F9196-F8B1-45D0-BD08-27008EB36D44}">
      <dgm:prSet/>
      <dgm:spPr/>
      <dgm:t>
        <a:bodyPr/>
        <a:lstStyle/>
        <a:p>
          <a:endParaRPr lang="en-US"/>
        </a:p>
      </dgm:t>
    </dgm:pt>
    <dgm:pt modelId="{6B11E712-D0AB-4D59-8526-13B62F6B1B8D}">
      <dgm:prSet custT="1"/>
      <dgm:spPr/>
      <dgm:t>
        <a:bodyPr/>
        <a:lstStyle/>
        <a:p>
          <a:r>
            <a:rPr lang="en-US" sz="3200"/>
            <a:t>What are Locks?</a:t>
          </a:r>
          <a:endParaRPr lang="en-US" sz="3200" dirty="0"/>
        </a:p>
      </dgm:t>
    </dgm:pt>
    <dgm:pt modelId="{4F8A08C3-3CAB-4B43-B9FB-6216836ABA80}" type="parTrans" cxnId="{113925DD-E8AF-4249-AFB0-4F6A86E4C8AE}">
      <dgm:prSet/>
      <dgm:spPr/>
      <dgm:t>
        <a:bodyPr/>
        <a:lstStyle/>
        <a:p>
          <a:endParaRPr lang="en-US"/>
        </a:p>
      </dgm:t>
    </dgm:pt>
    <dgm:pt modelId="{5ACCCDA0-2A3A-4C45-9AC5-BCAD0C14BFEE}" type="sibTrans" cxnId="{113925DD-E8AF-4249-AFB0-4F6A86E4C8AE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6" custLinFactY="-18904" custLinFactNeighborY="-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12A43CD7-895F-4239-97BC-9EE0FEC4606B}" type="pres">
      <dgm:prSet presAssocID="{E4029C2B-CE94-4460-BC37-A9ADD80CA561}" presName="parentText" presStyleLbl="node1" presStyleIdx="1" presStyleCnt="6" custLinFactNeighborY="-70871">
        <dgm:presLayoutVars>
          <dgm:chMax val="0"/>
          <dgm:bulletEnabled val="1"/>
        </dgm:presLayoutVars>
      </dgm:prSet>
      <dgm:spPr/>
    </dgm:pt>
    <dgm:pt modelId="{89AA9079-0C01-4419-A357-B2EE7977C0FC}" type="pres">
      <dgm:prSet presAssocID="{5C48E833-7479-470C-825C-7B9A7A24CBBE}" presName="spacer" presStyleCnt="0"/>
      <dgm:spPr/>
    </dgm:pt>
    <dgm:pt modelId="{B63E29C2-37B1-4624-9F48-99A26D9BD2C9}" type="pres">
      <dgm:prSet presAssocID="{9B45EA35-F942-459F-9043-A2CBFCED9A0C}" presName="parentText" presStyleLbl="node1" presStyleIdx="2" presStyleCnt="6" custLinFactNeighborY="-70871">
        <dgm:presLayoutVars>
          <dgm:chMax val="0"/>
          <dgm:bulletEnabled val="1"/>
        </dgm:presLayoutVars>
      </dgm:prSet>
      <dgm:spPr/>
    </dgm:pt>
    <dgm:pt modelId="{4DAD9688-828D-4322-8788-1B0511888D4B}" type="pres">
      <dgm:prSet presAssocID="{E16AB411-AC85-44FC-9FF3-02D050F3FF8C}" presName="spacer" presStyleCnt="0"/>
      <dgm:spPr/>
    </dgm:pt>
    <dgm:pt modelId="{5EA933E7-8E29-44F8-A04F-A67F97DD0754}" type="pres">
      <dgm:prSet presAssocID="{EDC7F786-2505-4B9E-BD59-DE43F7940DD4}" presName="parentText" presStyleLbl="node1" presStyleIdx="3" presStyleCnt="6" custLinFactNeighborY="-70871">
        <dgm:presLayoutVars>
          <dgm:chMax val="0"/>
          <dgm:bulletEnabled val="1"/>
        </dgm:presLayoutVars>
      </dgm:prSet>
      <dgm:spPr/>
    </dgm:pt>
    <dgm:pt modelId="{CD2930FA-A1EC-4967-8575-33EF17D1D7DD}" type="pres">
      <dgm:prSet presAssocID="{7B8829FE-E97E-4DBE-9316-B043FEAD6BC3}" presName="spacer" presStyleCnt="0"/>
      <dgm:spPr/>
    </dgm:pt>
    <dgm:pt modelId="{1A489097-E42D-4555-8F70-02828A6EC686}" type="pres">
      <dgm:prSet presAssocID="{4A7DC9CC-FC57-44F3-8184-C5F51BC9545F}" presName="parentText" presStyleLbl="node1" presStyleIdx="4" presStyleCnt="6" custLinFactNeighborY="-70871">
        <dgm:presLayoutVars>
          <dgm:chMax val="0"/>
          <dgm:bulletEnabled val="1"/>
        </dgm:presLayoutVars>
      </dgm:prSet>
      <dgm:spPr/>
    </dgm:pt>
    <dgm:pt modelId="{AEA67F3B-B320-4CBA-BDC1-4D7CC75F781B}" type="pres">
      <dgm:prSet presAssocID="{8FC2E022-BEF3-40FC-B222-8322A905E075}" presName="spacer" presStyleCnt="0"/>
      <dgm:spPr/>
    </dgm:pt>
    <dgm:pt modelId="{C550AF01-FA81-404A-BE16-836D406CEB05}" type="pres">
      <dgm:prSet presAssocID="{6B11E712-D0AB-4D59-8526-13B62F6B1B8D}" presName="parentText" presStyleLbl="node1" presStyleIdx="5" presStyleCnt="6" custLinFactNeighborY="-70871">
        <dgm:presLayoutVars>
          <dgm:chMax val="0"/>
          <dgm:bulletEnabled val="1"/>
        </dgm:presLayoutVars>
      </dgm:prSet>
      <dgm:spPr/>
    </dgm:pt>
  </dgm:ptLst>
  <dgm:cxnLst>
    <dgm:cxn modelId="{98572006-68D4-4926-9F84-FFC4D8C97FF3}" type="presOf" srcId="{EDC7F786-2505-4B9E-BD59-DE43F7940DD4}" destId="{5EA933E7-8E29-44F8-A04F-A67F97DD0754}" srcOrd="0" destOrd="0" presId="urn:microsoft.com/office/officeart/2005/8/layout/vList2"/>
    <dgm:cxn modelId="{5E05EB0F-BC6C-47A3-B809-FE9EB6CD465A}" srcId="{E0727030-A103-47B3-9948-2C3FB6249167}" destId="{E4029C2B-CE94-4460-BC37-A9ADD80CA561}" srcOrd="1" destOrd="0" parTransId="{015DE04E-9D4D-44AF-9EBD-FC89E05B54CF}" sibTransId="{5C48E833-7479-470C-825C-7B9A7A24CBBE}"/>
    <dgm:cxn modelId="{68418135-9359-4591-A457-8E82E09BF1D6}" type="presOf" srcId="{9B45EA35-F942-459F-9043-A2CBFCED9A0C}" destId="{B63E29C2-37B1-4624-9F48-99A26D9BD2C9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6A69176C-E221-47B6-91ED-011E97A7A982}" type="presOf" srcId="{6B11E712-D0AB-4D59-8526-13B62F6B1B8D}" destId="{C550AF01-FA81-404A-BE16-836D406CEB05}" srcOrd="0" destOrd="0" presId="urn:microsoft.com/office/officeart/2005/8/layout/vList2"/>
    <dgm:cxn modelId="{DE81B670-723A-4BFB-88EB-F404964EF379}" srcId="{E0727030-A103-47B3-9948-2C3FB6249167}" destId="{EDC7F786-2505-4B9E-BD59-DE43F7940DD4}" srcOrd="3" destOrd="0" parTransId="{FD5D4CD6-2152-422F-A741-185978AA832C}" sibTransId="{7B8829FE-E97E-4DBE-9316-B043FEAD6BC3}"/>
    <dgm:cxn modelId="{730F9196-F8B1-45D0-BD08-27008EB36D44}" srcId="{E0727030-A103-47B3-9948-2C3FB6249167}" destId="{4A7DC9CC-FC57-44F3-8184-C5F51BC9545F}" srcOrd="4" destOrd="0" parTransId="{6C756A1E-5489-47D9-881C-224A4282281A}" sibTransId="{8FC2E022-BEF3-40FC-B222-8322A905E075}"/>
    <dgm:cxn modelId="{7F669BA7-D58F-4C7A-A313-86C9101E34D3}" srcId="{E0727030-A103-47B3-9948-2C3FB6249167}" destId="{9B45EA35-F942-459F-9043-A2CBFCED9A0C}" srcOrd="2" destOrd="0" parTransId="{1AB78FAE-3125-4308-AD9B-A3D4C1D2E80D}" sibTransId="{E16AB411-AC85-44FC-9FF3-02D050F3FF8C}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8CBC6AD1-56F7-400A-9688-8F05DC86285B}" type="presOf" srcId="{4A7DC9CC-FC57-44F3-8184-C5F51BC9545F}" destId="{1A489097-E42D-4555-8F70-02828A6EC686}" srcOrd="0" destOrd="0" presId="urn:microsoft.com/office/officeart/2005/8/layout/vList2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113925DD-E8AF-4249-AFB0-4F6A86E4C8AE}" srcId="{E0727030-A103-47B3-9948-2C3FB6249167}" destId="{6B11E712-D0AB-4D59-8526-13B62F6B1B8D}" srcOrd="5" destOrd="0" parTransId="{4F8A08C3-3CAB-4B43-B9FB-6216836ABA80}" sibTransId="{5ACCCDA0-2A3A-4C45-9AC5-BCAD0C14BFEE}"/>
    <dgm:cxn modelId="{F7DE6AE5-9334-428C-A0E7-09DAA7CD96B9}" type="presOf" srcId="{E4029C2B-CE94-4460-BC37-A9ADD80CA561}" destId="{12A43CD7-895F-4239-97BC-9EE0FEC4606B}" srcOrd="0" destOrd="0" presId="urn:microsoft.com/office/officeart/2005/8/layout/vList2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DF24C75A-2750-4195-A9F9-3AD8F018BE7F}" type="presParOf" srcId="{920A3D74-469C-4EDC-8C5F-FD4FFD16E171}" destId="{12A43CD7-895F-4239-97BC-9EE0FEC4606B}" srcOrd="2" destOrd="0" presId="urn:microsoft.com/office/officeart/2005/8/layout/vList2"/>
    <dgm:cxn modelId="{D4D2C61D-C05A-4535-B228-637AB8EF902C}" type="presParOf" srcId="{920A3D74-469C-4EDC-8C5F-FD4FFD16E171}" destId="{89AA9079-0C01-4419-A357-B2EE7977C0FC}" srcOrd="3" destOrd="0" presId="urn:microsoft.com/office/officeart/2005/8/layout/vList2"/>
    <dgm:cxn modelId="{3D7EBFDC-A8FD-4F1C-8F6D-A3F8A2F26562}" type="presParOf" srcId="{920A3D74-469C-4EDC-8C5F-FD4FFD16E171}" destId="{B63E29C2-37B1-4624-9F48-99A26D9BD2C9}" srcOrd="4" destOrd="0" presId="urn:microsoft.com/office/officeart/2005/8/layout/vList2"/>
    <dgm:cxn modelId="{74661223-BDA5-454A-AB40-697B8AB9AB7A}" type="presParOf" srcId="{920A3D74-469C-4EDC-8C5F-FD4FFD16E171}" destId="{4DAD9688-828D-4322-8788-1B0511888D4B}" srcOrd="5" destOrd="0" presId="urn:microsoft.com/office/officeart/2005/8/layout/vList2"/>
    <dgm:cxn modelId="{71DEF117-4286-403E-B789-FC9920C73D4B}" type="presParOf" srcId="{920A3D74-469C-4EDC-8C5F-FD4FFD16E171}" destId="{5EA933E7-8E29-44F8-A04F-A67F97DD0754}" srcOrd="6" destOrd="0" presId="urn:microsoft.com/office/officeart/2005/8/layout/vList2"/>
    <dgm:cxn modelId="{C6F38B2F-8705-48F1-94B7-C3B7B7365727}" type="presParOf" srcId="{920A3D74-469C-4EDC-8C5F-FD4FFD16E171}" destId="{CD2930FA-A1EC-4967-8575-33EF17D1D7DD}" srcOrd="7" destOrd="0" presId="urn:microsoft.com/office/officeart/2005/8/layout/vList2"/>
    <dgm:cxn modelId="{F87A1F54-813B-4725-A0EB-EFB0935A0F0D}" type="presParOf" srcId="{920A3D74-469C-4EDC-8C5F-FD4FFD16E171}" destId="{1A489097-E42D-4555-8F70-02828A6EC686}" srcOrd="8" destOrd="0" presId="urn:microsoft.com/office/officeart/2005/8/layout/vList2"/>
    <dgm:cxn modelId="{38E2CC05-BBF2-4CDA-B042-03C65229BC3B}" type="presParOf" srcId="{920A3D74-469C-4EDC-8C5F-FD4FFD16E171}" destId="{AEA67F3B-B320-4CBA-BDC1-4D7CC75F781B}" srcOrd="9" destOrd="0" presId="urn:microsoft.com/office/officeart/2005/8/layout/vList2"/>
    <dgm:cxn modelId="{BE66D9DF-7A78-4DFE-ACA2-AF768B5774B9}" type="presParOf" srcId="{920A3D74-469C-4EDC-8C5F-FD4FFD16E171}" destId="{C550AF01-FA81-404A-BE16-836D406CEB0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0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are Transactions?</a:t>
          </a:r>
        </a:p>
      </dsp:txBody>
      <dsp:txXfrm>
        <a:off x="39980" y="39980"/>
        <a:ext cx="10313464" cy="739040"/>
      </dsp:txXfrm>
    </dsp:sp>
    <dsp:sp modelId="{12A43CD7-895F-4239-97BC-9EE0FEC4606B}">
      <dsp:nvSpPr>
        <dsp:cNvPr id="0" name=""/>
        <dsp:cNvSpPr/>
      </dsp:nvSpPr>
      <dsp:spPr>
        <a:xfrm>
          <a:off x="0" y="848827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Auto-Commit vs Explicit Transactions</a:t>
          </a:r>
          <a:endParaRPr lang="en-US" sz="3200" kern="1200" dirty="0"/>
        </a:p>
      </dsp:txBody>
      <dsp:txXfrm>
        <a:off x="39980" y="888807"/>
        <a:ext cx="10313464" cy="739040"/>
      </dsp:txXfrm>
    </dsp:sp>
    <dsp:sp modelId="{B63E29C2-37B1-4624-9F48-99A26D9BD2C9}">
      <dsp:nvSpPr>
        <dsp:cNvPr id="0" name=""/>
        <dsp:cNvSpPr/>
      </dsp:nvSpPr>
      <dsp:spPr>
        <a:xfrm>
          <a:off x="0" y="1708147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ACID Properties of a Transaction</a:t>
          </a:r>
          <a:endParaRPr lang="en-US" sz="3200" kern="1200" dirty="0"/>
        </a:p>
      </dsp:txBody>
      <dsp:txXfrm>
        <a:off x="39980" y="1748127"/>
        <a:ext cx="10313464" cy="739040"/>
      </dsp:txXfrm>
    </dsp:sp>
    <dsp:sp modelId="{5EA933E7-8E29-44F8-A04F-A67F97DD0754}">
      <dsp:nvSpPr>
        <dsp:cNvPr id="0" name=""/>
        <dsp:cNvSpPr/>
      </dsp:nvSpPr>
      <dsp:spPr>
        <a:xfrm>
          <a:off x="0" y="2567467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How Data is modified in a Transaction</a:t>
          </a:r>
          <a:endParaRPr lang="en-US" sz="3200" kern="1200" dirty="0"/>
        </a:p>
      </dsp:txBody>
      <dsp:txXfrm>
        <a:off x="39980" y="2607447"/>
        <a:ext cx="10313464" cy="739040"/>
      </dsp:txXfrm>
    </dsp:sp>
    <dsp:sp modelId="{1A489097-E42D-4555-8F70-02828A6EC686}">
      <dsp:nvSpPr>
        <dsp:cNvPr id="0" name=""/>
        <dsp:cNvSpPr/>
      </dsp:nvSpPr>
      <dsp:spPr>
        <a:xfrm>
          <a:off x="0" y="3426787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Working with Transactions</a:t>
          </a:r>
          <a:endParaRPr lang="en-US" sz="3200" kern="1200" dirty="0"/>
        </a:p>
      </dsp:txBody>
      <dsp:txXfrm>
        <a:off x="39980" y="3466767"/>
        <a:ext cx="10313464" cy="739040"/>
      </dsp:txXfrm>
    </dsp:sp>
    <dsp:sp modelId="{C550AF01-FA81-404A-BE16-836D406CEB05}">
      <dsp:nvSpPr>
        <dsp:cNvPr id="0" name=""/>
        <dsp:cNvSpPr/>
      </dsp:nvSpPr>
      <dsp:spPr>
        <a:xfrm>
          <a:off x="0" y="4286107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are Locks?</a:t>
          </a:r>
          <a:endParaRPr lang="en-US" sz="3200" kern="1200" dirty="0"/>
        </a:p>
      </dsp:txBody>
      <dsp:txXfrm>
        <a:off x="39980" y="4326087"/>
        <a:ext cx="10313464" cy="73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What are the two store types that query store has?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 Store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Runtime Stats Store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900" b="1" dirty="0"/>
              <a:t>What are the two QDS cleanup stages?</a:t>
            </a:r>
          </a:p>
          <a:p>
            <a:pPr>
              <a:spcAft>
                <a:spcPts val="600"/>
              </a:spcAft>
            </a:pPr>
            <a:r>
              <a:rPr lang="en-CA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two QDS cleanup stages are:</a:t>
            </a:r>
            <a:endParaRPr lang="en-GB" sz="9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1. In the first stage, old runtime stats are cleaned. </a:t>
            </a: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2. In the second stage, queries together with associated plans and statistics are deleted.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36" y="256883"/>
            <a:ext cx="109728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4915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9697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531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1134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0736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6850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770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98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3969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284" tIns="91427" rIns="146284" bIns="91427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969"/>
              <a:t>Presentation title</a:t>
            </a:r>
            <a:endParaRPr lang="en-US" sz="396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1" y="2698812"/>
            <a:ext cx="3870664" cy="4159188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29921" y="2621131"/>
            <a:ext cx="2684755" cy="5744595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71817" y="3342877"/>
            <a:ext cx="3870664" cy="1793104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74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9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92" y="221372"/>
            <a:ext cx="109728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65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621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0011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415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619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456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533324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77947" y="6555223"/>
            <a:ext cx="554214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Inside Transactions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32" r:id="rId2"/>
    <p:sldLayoutId id="2147483733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91" y="4379970"/>
            <a:ext cx="6275640" cy="1792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/>
              <a:t>Inside Transactions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Transactions must pass the ACID test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145C88-8088-46AA-BEC9-FA0BA2785AF4}"/>
              </a:ext>
            </a:extLst>
          </p:cNvPr>
          <p:cNvSpPr/>
          <p:nvPr/>
        </p:nvSpPr>
        <p:spPr>
          <a:xfrm>
            <a:off x="1763280" y="1116349"/>
            <a:ext cx="8665440" cy="500503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D5F73-55E9-4532-B29C-5A92E60051AC}"/>
              </a:ext>
            </a:extLst>
          </p:cNvPr>
          <p:cNvSpPr/>
          <p:nvPr/>
        </p:nvSpPr>
        <p:spPr>
          <a:xfrm>
            <a:off x="1981641" y="1629708"/>
            <a:ext cx="8211480" cy="693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642" tIns="44821" rIns="89642" bIns="44821">
            <a:spAutoFit/>
          </a:bodyPr>
          <a:lstStyle/>
          <a:p>
            <a:r>
              <a:rPr lang="en-US" sz="3921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A</a:t>
            </a:r>
            <a:r>
              <a:rPr lang="en-US" sz="3921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tomicity – </a:t>
            </a:r>
            <a:r>
              <a:rPr lang="en-US" sz="3921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All or Nothing</a:t>
            </a:r>
            <a:r>
              <a:rPr lang="en-US" sz="3921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951E2-3F7E-4D07-9E18-2B810C04F3AC}"/>
              </a:ext>
            </a:extLst>
          </p:cNvPr>
          <p:cNvSpPr/>
          <p:nvPr/>
        </p:nvSpPr>
        <p:spPr>
          <a:xfrm>
            <a:off x="1964402" y="2671505"/>
            <a:ext cx="8228720" cy="693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642" tIns="44821" rIns="89642" bIns="44821">
            <a:spAutoFit/>
          </a:bodyPr>
          <a:lstStyle/>
          <a:p>
            <a:r>
              <a:rPr lang="en-US" sz="3921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C</a:t>
            </a:r>
            <a:r>
              <a:rPr lang="en-US" sz="3921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onsistent – </a:t>
            </a:r>
            <a:r>
              <a:rPr lang="en-US" sz="3921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Only valid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48C84F-C769-4D43-85B8-4A0D05606662}"/>
              </a:ext>
            </a:extLst>
          </p:cNvPr>
          <p:cNvSpPr/>
          <p:nvPr/>
        </p:nvSpPr>
        <p:spPr>
          <a:xfrm>
            <a:off x="1975894" y="3713302"/>
            <a:ext cx="8217227" cy="693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642" tIns="44821" rIns="89642" bIns="44821">
            <a:spAutoFit/>
          </a:bodyPr>
          <a:lstStyle/>
          <a:p>
            <a:r>
              <a:rPr lang="en-US" sz="3921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I</a:t>
            </a:r>
            <a:r>
              <a:rPr lang="en-US" sz="3921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solated – </a:t>
            </a:r>
            <a:r>
              <a:rPr lang="en-US" sz="3921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No interference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5566C-BE71-4115-A522-E3751A454DE3}"/>
              </a:ext>
            </a:extLst>
          </p:cNvPr>
          <p:cNvSpPr/>
          <p:nvPr/>
        </p:nvSpPr>
        <p:spPr>
          <a:xfrm>
            <a:off x="1987386" y="4755098"/>
            <a:ext cx="8217227" cy="693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642" tIns="44821" rIns="89642" bIns="44821">
            <a:spAutoFit/>
          </a:bodyPr>
          <a:lstStyle/>
          <a:p>
            <a:r>
              <a:rPr lang="en-US" sz="3921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D</a:t>
            </a:r>
            <a:r>
              <a:rPr lang="en-US" sz="3921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urable – </a:t>
            </a:r>
            <a:r>
              <a:rPr lang="en-US" sz="3921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Data is recoverable</a:t>
            </a:r>
          </a:p>
        </p:txBody>
      </p:sp>
    </p:spTree>
    <p:extLst>
      <p:ext uri="{BB962C8B-B14F-4D97-AF65-F5344CB8AC3E}">
        <p14:creationId xmlns:p14="http://schemas.microsoft.com/office/powerpoint/2010/main" val="263972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4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How Data is Modified in SQL Server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FD692F-8A78-4420-8970-85BBF0809C5E}"/>
              </a:ext>
            </a:extLst>
          </p:cNvPr>
          <p:cNvSpPr txBox="1"/>
          <p:nvPr/>
        </p:nvSpPr>
        <p:spPr>
          <a:xfrm>
            <a:off x="8857362" y="1828177"/>
            <a:ext cx="2694382" cy="6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5" dirty="0"/>
              <a:t>3. Modification is written to transaction log.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4F7AF6-118A-4F9B-B23B-E93572D80CAD}"/>
              </a:ext>
            </a:extLst>
          </p:cNvPr>
          <p:cNvSpPr txBox="1"/>
          <p:nvPr/>
        </p:nvSpPr>
        <p:spPr>
          <a:xfrm>
            <a:off x="9013699" y="4907598"/>
            <a:ext cx="2925686" cy="90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5" dirty="0"/>
              <a:t>5. At checkpoint, dirty data pages are written to the database file.</a:t>
            </a:r>
          </a:p>
        </p:txBody>
      </p:sp>
      <p:sp>
        <p:nvSpPr>
          <p:cNvPr id="60" name="Rounded Rectangle 8">
            <a:extLst>
              <a:ext uri="{FF2B5EF4-FFF2-40B4-BE49-F238E27FC236}">
                <a16:creationId xmlns:a16="http://schemas.microsoft.com/office/drawing/2014/main" id="{3E3AB6AB-7514-4EC5-8140-0427942730EA}"/>
              </a:ext>
            </a:extLst>
          </p:cNvPr>
          <p:cNvSpPr/>
          <p:nvPr/>
        </p:nvSpPr>
        <p:spPr>
          <a:xfrm>
            <a:off x="395286" y="1452349"/>
            <a:ext cx="4853853" cy="13873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>
              <a:solidFill>
                <a:prstClr val="white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046C76-72A5-4E46-8BEC-6DB983222A89}"/>
              </a:ext>
            </a:extLst>
          </p:cNvPr>
          <p:cNvSpPr txBox="1"/>
          <p:nvPr/>
        </p:nvSpPr>
        <p:spPr>
          <a:xfrm>
            <a:off x="960008" y="3147986"/>
            <a:ext cx="3082023" cy="6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5" dirty="0"/>
              <a:t>1. Data modification is sent to buffer cache in memory.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8D0631-D0A2-4CC5-B772-3000196C7B42}"/>
              </a:ext>
            </a:extLst>
          </p:cNvPr>
          <p:cNvSpPr txBox="1"/>
          <p:nvPr/>
        </p:nvSpPr>
        <p:spPr>
          <a:xfrm>
            <a:off x="960008" y="4377718"/>
            <a:ext cx="3082023" cy="90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5" dirty="0"/>
              <a:t>2. Data pages are located or read into the buffer cache and then modified.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11FE31-781D-4C6C-AA6B-F078CC7D116B}"/>
              </a:ext>
            </a:extLst>
          </p:cNvPr>
          <p:cNvSpPr txBox="1"/>
          <p:nvPr/>
        </p:nvSpPr>
        <p:spPr>
          <a:xfrm>
            <a:off x="8857362" y="3209482"/>
            <a:ext cx="3082023" cy="6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5" dirty="0"/>
              <a:t>4. Checkpoint looks for committed transactions.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B5FA3A5-4826-4B2D-BA10-B90C0E8F43E2}"/>
              </a:ext>
            </a:extLst>
          </p:cNvPr>
          <p:cNvCxnSpPr/>
          <p:nvPr/>
        </p:nvCxnSpPr>
        <p:spPr>
          <a:xfrm>
            <a:off x="4471640" y="2935664"/>
            <a:ext cx="0" cy="105610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8BBDE9-E1A5-47E7-B590-B9AFD7A52F65}"/>
              </a:ext>
            </a:extLst>
          </p:cNvPr>
          <p:cNvCxnSpPr>
            <a:cxnSpLocks/>
          </p:cNvCxnSpPr>
          <p:nvPr/>
        </p:nvCxnSpPr>
        <p:spPr>
          <a:xfrm flipV="1">
            <a:off x="5526761" y="2618631"/>
            <a:ext cx="1391494" cy="9238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E68CCE3-D585-447E-9151-EF8B6A870BC9}"/>
              </a:ext>
            </a:extLst>
          </p:cNvPr>
          <p:cNvCxnSpPr>
            <a:cxnSpLocks/>
          </p:cNvCxnSpPr>
          <p:nvPr/>
        </p:nvCxnSpPr>
        <p:spPr>
          <a:xfrm>
            <a:off x="5713367" y="5279215"/>
            <a:ext cx="1483107" cy="368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19ECE10-48F9-4CE2-BDF8-5816CB841A79}"/>
              </a:ext>
            </a:extLst>
          </p:cNvPr>
          <p:cNvCxnSpPr>
            <a:cxnSpLocks/>
          </p:cNvCxnSpPr>
          <p:nvPr/>
        </p:nvCxnSpPr>
        <p:spPr>
          <a:xfrm flipH="1">
            <a:off x="5713368" y="4720843"/>
            <a:ext cx="1392879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C90E9A0-0CD3-40D0-B1C7-AC5747FD82F8}"/>
              </a:ext>
            </a:extLst>
          </p:cNvPr>
          <p:cNvCxnSpPr>
            <a:cxnSpLocks/>
          </p:cNvCxnSpPr>
          <p:nvPr/>
        </p:nvCxnSpPr>
        <p:spPr>
          <a:xfrm flipV="1">
            <a:off x="8008457" y="2991884"/>
            <a:ext cx="0" cy="120461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2024C43-70EF-41AC-AAE7-86A6A010CDA4}"/>
              </a:ext>
            </a:extLst>
          </p:cNvPr>
          <p:cNvSpPr/>
          <p:nvPr/>
        </p:nvSpPr>
        <p:spPr>
          <a:xfrm>
            <a:off x="4511150" y="3237421"/>
            <a:ext cx="344471" cy="452590"/>
          </a:xfrm>
          <a:prstGeom prst="rect">
            <a:avLst/>
          </a:prstGeom>
          <a:noFill/>
        </p:spPr>
        <p:txBody>
          <a:bodyPr wrap="none" lIns="89642" tIns="44821" rIns="89642" bIns="44821">
            <a:spAutoFit/>
          </a:bodyPr>
          <a:lstStyle/>
          <a:p>
            <a:pPr algn="ctr"/>
            <a:r>
              <a:rPr lang="en-US" sz="2353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F38990-69D1-44C7-B442-FF34FA9F5A34}"/>
              </a:ext>
            </a:extLst>
          </p:cNvPr>
          <p:cNvSpPr/>
          <p:nvPr/>
        </p:nvSpPr>
        <p:spPr>
          <a:xfrm>
            <a:off x="6282685" y="4273210"/>
            <a:ext cx="344471" cy="452590"/>
          </a:xfrm>
          <a:prstGeom prst="rect">
            <a:avLst/>
          </a:prstGeom>
          <a:noFill/>
        </p:spPr>
        <p:txBody>
          <a:bodyPr wrap="none" lIns="89642" tIns="44821" rIns="89642" bIns="44821">
            <a:spAutoFit/>
          </a:bodyPr>
          <a:lstStyle/>
          <a:p>
            <a:pPr algn="ctr"/>
            <a:r>
              <a:rPr lang="en-US" sz="2353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40164E2-FDAB-4E39-BD51-01D0BA549317}"/>
              </a:ext>
            </a:extLst>
          </p:cNvPr>
          <p:cNvSpPr/>
          <p:nvPr/>
        </p:nvSpPr>
        <p:spPr>
          <a:xfrm>
            <a:off x="5955222" y="2613675"/>
            <a:ext cx="344471" cy="452590"/>
          </a:xfrm>
          <a:prstGeom prst="rect">
            <a:avLst/>
          </a:prstGeom>
          <a:noFill/>
        </p:spPr>
        <p:txBody>
          <a:bodyPr wrap="none" lIns="89642" tIns="44821" rIns="89642" bIns="44821">
            <a:spAutoFit/>
          </a:bodyPr>
          <a:lstStyle/>
          <a:p>
            <a:pPr algn="ctr"/>
            <a:r>
              <a:rPr lang="en-US" sz="2353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E243660-F2B1-4C28-AF89-891F017712E4}"/>
              </a:ext>
            </a:extLst>
          </p:cNvPr>
          <p:cNvSpPr/>
          <p:nvPr/>
        </p:nvSpPr>
        <p:spPr>
          <a:xfrm>
            <a:off x="8088439" y="3463715"/>
            <a:ext cx="344471" cy="452590"/>
          </a:xfrm>
          <a:prstGeom prst="rect">
            <a:avLst/>
          </a:prstGeom>
          <a:noFill/>
        </p:spPr>
        <p:txBody>
          <a:bodyPr wrap="none" lIns="89642" tIns="44821" rIns="89642" bIns="44821">
            <a:spAutoFit/>
          </a:bodyPr>
          <a:lstStyle/>
          <a:p>
            <a:pPr algn="ctr"/>
            <a:r>
              <a:rPr lang="en-US" sz="2353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DD54A7-3FC3-4852-A422-6B8B7A8CE6B2}"/>
              </a:ext>
            </a:extLst>
          </p:cNvPr>
          <p:cNvSpPr/>
          <p:nvPr/>
        </p:nvSpPr>
        <p:spPr>
          <a:xfrm>
            <a:off x="6240335" y="5383724"/>
            <a:ext cx="344471" cy="452590"/>
          </a:xfrm>
          <a:prstGeom prst="rect">
            <a:avLst/>
          </a:prstGeom>
          <a:noFill/>
        </p:spPr>
        <p:txBody>
          <a:bodyPr wrap="none" lIns="89642" tIns="44821" rIns="89642" bIns="44821">
            <a:spAutoFit/>
          </a:bodyPr>
          <a:lstStyle/>
          <a:p>
            <a:pPr algn="ctr"/>
            <a:r>
              <a:rPr lang="en-US" sz="2353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5B190236-FC8A-4BFF-A5CE-20DDFF83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64" y="1560033"/>
            <a:ext cx="4075757" cy="1185895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2F179FAC-6605-4BF0-AE83-AFA925758DD9}"/>
              </a:ext>
            </a:extLst>
          </p:cNvPr>
          <p:cNvGrpSpPr/>
          <p:nvPr/>
        </p:nvGrpSpPr>
        <p:grpSpPr>
          <a:xfrm>
            <a:off x="7335964" y="4419456"/>
            <a:ext cx="1366374" cy="1516828"/>
            <a:chOff x="4963829" y="4298078"/>
            <a:chExt cx="1393773" cy="1547244"/>
          </a:xfrm>
        </p:grpSpPr>
        <p:sp>
          <p:nvSpPr>
            <p:cNvPr id="76" name="Cylinder 75">
              <a:extLst>
                <a:ext uri="{FF2B5EF4-FFF2-40B4-BE49-F238E27FC236}">
                  <a16:creationId xmlns:a16="http://schemas.microsoft.com/office/drawing/2014/main" id="{FE714E02-6227-40A7-82B0-5ED4F043C542}"/>
                </a:ext>
              </a:extLst>
            </p:cNvPr>
            <p:cNvSpPr/>
            <p:nvPr/>
          </p:nvSpPr>
          <p:spPr>
            <a:xfrm>
              <a:off x="4963829" y="5232674"/>
              <a:ext cx="1393771" cy="612648"/>
            </a:xfrm>
            <a:prstGeom prst="can">
              <a:avLst>
                <a:gd name="adj" fmla="val 30417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sp>
          <p:nvSpPr>
            <p:cNvPr id="77" name="Cylinder 76">
              <a:extLst>
                <a:ext uri="{FF2B5EF4-FFF2-40B4-BE49-F238E27FC236}">
                  <a16:creationId xmlns:a16="http://schemas.microsoft.com/office/drawing/2014/main" id="{FCA0C50F-C1D1-47C7-B5EE-F658C1CD5DDE}"/>
                </a:ext>
              </a:extLst>
            </p:cNvPr>
            <p:cNvSpPr/>
            <p:nvPr/>
          </p:nvSpPr>
          <p:spPr>
            <a:xfrm>
              <a:off x="4963830" y="4763793"/>
              <a:ext cx="1393771" cy="612648"/>
            </a:xfrm>
            <a:prstGeom prst="can">
              <a:avLst>
                <a:gd name="adj" fmla="val 30417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sp>
          <p:nvSpPr>
            <p:cNvPr id="78" name="Cylinder 77">
              <a:extLst>
                <a:ext uri="{FF2B5EF4-FFF2-40B4-BE49-F238E27FC236}">
                  <a16:creationId xmlns:a16="http://schemas.microsoft.com/office/drawing/2014/main" id="{32411212-54ED-4B19-BA24-A7CD7D20039F}"/>
                </a:ext>
              </a:extLst>
            </p:cNvPr>
            <p:cNvSpPr/>
            <p:nvPr/>
          </p:nvSpPr>
          <p:spPr>
            <a:xfrm>
              <a:off x="4963831" y="4298078"/>
              <a:ext cx="1393771" cy="612648"/>
            </a:xfrm>
            <a:prstGeom prst="can">
              <a:avLst>
                <a:gd name="adj" fmla="val 30417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</p:grpSp>
      <p:sp>
        <p:nvSpPr>
          <p:cNvPr id="79" name="Scroll: Vertical 78">
            <a:extLst>
              <a:ext uri="{FF2B5EF4-FFF2-40B4-BE49-F238E27FC236}">
                <a16:creationId xmlns:a16="http://schemas.microsoft.com/office/drawing/2014/main" id="{F660F6EA-60E1-4AE7-A097-0177BD1778D7}"/>
              </a:ext>
            </a:extLst>
          </p:cNvPr>
          <p:cNvSpPr/>
          <p:nvPr/>
        </p:nvSpPr>
        <p:spPr>
          <a:xfrm rot="10800000">
            <a:off x="7106247" y="1191324"/>
            <a:ext cx="1610507" cy="1648325"/>
          </a:xfrm>
          <a:prstGeom prst="verticalScroll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98F946D-E246-4364-9608-8C4336488C19}"/>
              </a:ext>
            </a:extLst>
          </p:cNvPr>
          <p:cNvCxnSpPr>
            <a:cxnSpLocks/>
          </p:cNvCxnSpPr>
          <p:nvPr/>
        </p:nvCxnSpPr>
        <p:spPr>
          <a:xfrm>
            <a:off x="7399548" y="1452349"/>
            <a:ext cx="1023902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991520D-E461-4F6A-9036-7C4A7D1B251B}"/>
              </a:ext>
            </a:extLst>
          </p:cNvPr>
          <p:cNvCxnSpPr>
            <a:cxnSpLocks/>
          </p:cNvCxnSpPr>
          <p:nvPr/>
        </p:nvCxnSpPr>
        <p:spPr>
          <a:xfrm>
            <a:off x="7399548" y="1620591"/>
            <a:ext cx="1023902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81A5035-53A1-4971-BDDA-EC87107E87F5}"/>
              </a:ext>
            </a:extLst>
          </p:cNvPr>
          <p:cNvCxnSpPr>
            <a:cxnSpLocks/>
          </p:cNvCxnSpPr>
          <p:nvPr/>
        </p:nvCxnSpPr>
        <p:spPr>
          <a:xfrm>
            <a:off x="7399548" y="1788834"/>
            <a:ext cx="1023902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B1F27D2-590A-4F1B-99C7-203192E59689}"/>
              </a:ext>
            </a:extLst>
          </p:cNvPr>
          <p:cNvCxnSpPr>
            <a:cxnSpLocks/>
          </p:cNvCxnSpPr>
          <p:nvPr/>
        </p:nvCxnSpPr>
        <p:spPr>
          <a:xfrm>
            <a:off x="7399548" y="1957076"/>
            <a:ext cx="1023902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14B1183-A8BD-4661-BAE5-2EC4073B035E}"/>
              </a:ext>
            </a:extLst>
          </p:cNvPr>
          <p:cNvCxnSpPr>
            <a:cxnSpLocks/>
          </p:cNvCxnSpPr>
          <p:nvPr/>
        </p:nvCxnSpPr>
        <p:spPr>
          <a:xfrm>
            <a:off x="7399548" y="2125319"/>
            <a:ext cx="1023902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3FE48E4-5FED-439C-930A-9945327DD57E}"/>
              </a:ext>
            </a:extLst>
          </p:cNvPr>
          <p:cNvCxnSpPr>
            <a:cxnSpLocks/>
          </p:cNvCxnSpPr>
          <p:nvPr/>
        </p:nvCxnSpPr>
        <p:spPr>
          <a:xfrm>
            <a:off x="7399548" y="2461801"/>
            <a:ext cx="1023902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5989F28-0FA9-4EC1-A654-DEA3426BFFD4}"/>
              </a:ext>
            </a:extLst>
          </p:cNvPr>
          <p:cNvCxnSpPr>
            <a:cxnSpLocks/>
          </p:cNvCxnSpPr>
          <p:nvPr/>
        </p:nvCxnSpPr>
        <p:spPr>
          <a:xfrm>
            <a:off x="7399548" y="2293561"/>
            <a:ext cx="1023902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54527DA-3BC5-4F39-B83B-A973BA9F8161}"/>
              </a:ext>
            </a:extLst>
          </p:cNvPr>
          <p:cNvGrpSpPr/>
          <p:nvPr/>
        </p:nvGrpSpPr>
        <p:grpSpPr>
          <a:xfrm>
            <a:off x="3938331" y="4169381"/>
            <a:ext cx="1422810" cy="2066727"/>
            <a:chOff x="3846559" y="3931417"/>
            <a:chExt cx="1451340" cy="2108169"/>
          </a:xfrm>
        </p:grpSpPr>
        <p:sp>
          <p:nvSpPr>
            <p:cNvPr id="88" name="Rectangle: Diagonal Corners Rounded 87">
              <a:extLst>
                <a:ext uri="{FF2B5EF4-FFF2-40B4-BE49-F238E27FC236}">
                  <a16:creationId xmlns:a16="http://schemas.microsoft.com/office/drawing/2014/main" id="{192B794B-0EB2-4B64-8C21-DC79A49501D1}"/>
                </a:ext>
              </a:extLst>
            </p:cNvPr>
            <p:cNvSpPr/>
            <p:nvPr/>
          </p:nvSpPr>
          <p:spPr>
            <a:xfrm>
              <a:off x="3846559" y="3931417"/>
              <a:ext cx="1189624" cy="1729435"/>
            </a:xfrm>
            <a:prstGeom prst="round2DiagRect">
              <a:avLst>
                <a:gd name="adj1" fmla="val 3765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31F8DB9-223A-4762-BEE9-DE65C69C4FEE}"/>
                </a:ext>
              </a:extLst>
            </p:cNvPr>
            <p:cNvGrpSpPr/>
            <p:nvPr/>
          </p:nvGrpSpPr>
          <p:grpSpPr>
            <a:xfrm>
              <a:off x="3926578" y="4137155"/>
              <a:ext cx="1109606" cy="0"/>
              <a:chOff x="2936943" y="4120563"/>
              <a:chExt cx="909721" cy="0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7EB9ABD6-9951-4A41-A074-C7ECBCCC0F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943" y="4120563"/>
                <a:ext cx="838103" cy="0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55AD04F-CAD3-4F83-BA50-A7292CE936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9486" y="4120563"/>
                <a:ext cx="407178" cy="0"/>
              </a:xfrm>
              <a:prstGeom prst="line">
                <a:avLst/>
              </a:prstGeom>
              <a:ln w="762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ABBE902-0ED3-4099-A914-2880831EB950}"/>
                </a:ext>
              </a:extLst>
            </p:cNvPr>
            <p:cNvGrpSpPr/>
            <p:nvPr/>
          </p:nvGrpSpPr>
          <p:grpSpPr>
            <a:xfrm>
              <a:off x="3926578" y="4304882"/>
              <a:ext cx="1109606" cy="0"/>
              <a:chOff x="2936943" y="4120563"/>
              <a:chExt cx="909721" cy="0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87E2ABF-A5F4-4E03-8271-332D309AA2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943" y="4120563"/>
                <a:ext cx="838103" cy="0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714D043-F2C3-4804-9B21-BDCA664EB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9486" y="4120563"/>
                <a:ext cx="407178" cy="0"/>
              </a:xfrm>
              <a:prstGeom prst="line">
                <a:avLst/>
              </a:prstGeom>
              <a:ln w="762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8A7F558-8344-4564-923D-883DED623756}"/>
                </a:ext>
              </a:extLst>
            </p:cNvPr>
            <p:cNvGrpSpPr/>
            <p:nvPr/>
          </p:nvGrpSpPr>
          <p:grpSpPr>
            <a:xfrm>
              <a:off x="3926578" y="4472610"/>
              <a:ext cx="1109606" cy="0"/>
              <a:chOff x="2936943" y="4120563"/>
              <a:chExt cx="909721" cy="0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7298F6C-578D-47B4-A569-8CC00BF6A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943" y="4120563"/>
                <a:ext cx="838103" cy="0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818F89C9-589A-468D-B4F2-10D68E7CB0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9486" y="4120563"/>
                <a:ext cx="407178" cy="0"/>
              </a:xfrm>
              <a:prstGeom prst="line">
                <a:avLst/>
              </a:prstGeom>
              <a:ln w="762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F15BF8B-B809-425A-A98A-B2A1529DE69D}"/>
                </a:ext>
              </a:extLst>
            </p:cNvPr>
            <p:cNvSpPr/>
            <p:nvPr/>
          </p:nvSpPr>
          <p:spPr>
            <a:xfrm>
              <a:off x="3926578" y="5460456"/>
              <a:ext cx="104204" cy="12867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F82E038-5541-41C8-971E-14CF6CA57101}"/>
                </a:ext>
              </a:extLst>
            </p:cNvPr>
            <p:cNvGrpSpPr/>
            <p:nvPr/>
          </p:nvGrpSpPr>
          <p:grpSpPr>
            <a:xfrm>
              <a:off x="4275647" y="4623556"/>
              <a:ext cx="1022252" cy="1416030"/>
              <a:chOff x="4348386" y="4719957"/>
              <a:chExt cx="1022252" cy="1416030"/>
            </a:xfrm>
          </p:grpSpPr>
          <p:sp>
            <p:nvSpPr>
              <p:cNvPr id="94" name="Rounded Rectangle 30">
                <a:extLst>
                  <a:ext uri="{FF2B5EF4-FFF2-40B4-BE49-F238E27FC236}">
                    <a16:creationId xmlns:a16="http://schemas.microsoft.com/office/drawing/2014/main" id="{89F987F1-4FCE-4694-84B9-7EA85E281F19}"/>
                  </a:ext>
                </a:extLst>
              </p:cNvPr>
              <p:cNvSpPr/>
              <p:nvPr/>
            </p:nvSpPr>
            <p:spPr>
              <a:xfrm>
                <a:off x="4348386" y="4720869"/>
                <a:ext cx="1022252" cy="1415118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6386">
                  <a:defRPr/>
                </a:pPr>
                <a:endParaRPr lang="en-US" sz="117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2EA337F-1BB5-4FE3-9D38-EB59AC41EDB0}"/>
                  </a:ext>
                </a:extLst>
              </p:cNvPr>
              <p:cNvSpPr/>
              <p:nvPr/>
            </p:nvSpPr>
            <p:spPr>
              <a:xfrm>
                <a:off x="4434210" y="4961516"/>
                <a:ext cx="850605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67232" tIns="33616" rIns="67232" bIns="33616">
                <a:spAutoFit/>
              </a:bodyPr>
              <a:lstStyle/>
              <a:p>
                <a:pPr algn="ctr" defTabSz="672290">
                  <a:defRPr/>
                </a:pPr>
                <a:r>
                  <a:rPr lang="en-US" sz="1176" b="1" kern="0" dirty="0">
                    <a:ln w="1905"/>
                    <a:solidFill>
                      <a:srgbClr val="1F497D">
                        <a:lumMod val="75000"/>
                      </a:srgb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libri" panose="020F0502020204030204" pitchFamily="34" charset="0"/>
                  </a:rPr>
                  <a:t>Data Row</a:t>
                </a:r>
                <a:endParaRPr lang="en-US" sz="1176" b="1" kern="0" dirty="0">
                  <a:ln w="1905"/>
                  <a:solidFill>
                    <a:srgbClr val="1F497D">
                      <a:lumMod val="60000"/>
                      <a:lumOff val="40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alibri" panose="020F0502020204030204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A2C61E3-BBCA-42E5-9469-9491138D78CB}"/>
                  </a:ext>
                </a:extLst>
              </p:cNvPr>
              <p:cNvSpPr/>
              <p:nvPr/>
            </p:nvSpPr>
            <p:spPr>
              <a:xfrm>
                <a:off x="4434210" y="5243450"/>
                <a:ext cx="850605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67232" tIns="33616" rIns="67232" bIns="33616">
                <a:spAutoFit/>
              </a:bodyPr>
              <a:lstStyle/>
              <a:p>
                <a:pPr algn="ctr" defTabSz="672290">
                  <a:defRPr/>
                </a:pPr>
                <a:r>
                  <a:rPr lang="en-US" sz="1176" b="1" kern="0" dirty="0">
                    <a:ln w="1905"/>
                    <a:solidFill>
                      <a:srgbClr val="1F497D">
                        <a:lumMod val="75000"/>
                      </a:srgb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libri" panose="020F0502020204030204" pitchFamily="34" charset="0"/>
                  </a:rPr>
                  <a:t>Data Row</a:t>
                </a:r>
                <a:endParaRPr lang="en-US" sz="1176" b="1" kern="0" dirty="0">
                  <a:ln w="1905"/>
                  <a:solidFill>
                    <a:srgbClr val="1F497D">
                      <a:lumMod val="60000"/>
                      <a:lumOff val="40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alibri" panose="020F0502020204030204" pitchFamily="34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B56A7F7-ED2A-4016-942E-9E56F0BA47D5}"/>
                  </a:ext>
                </a:extLst>
              </p:cNvPr>
              <p:cNvSpPr/>
              <p:nvPr/>
            </p:nvSpPr>
            <p:spPr>
              <a:xfrm>
                <a:off x="4434210" y="5807319"/>
                <a:ext cx="850605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67232" tIns="33616" rIns="67232" bIns="33616">
                <a:spAutoFit/>
              </a:bodyPr>
              <a:lstStyle/>
              <a:p>
                <a:pPr algn="ctr" defTabSz="672290">
                  <a:defRPr/>
                </a:pPr>
                <a:r>
                  <a:rPr lang="en-US" sz="1176" b="1" kern="0" dirty="0">
                    <a:ln w="1905"/>
                    <a:solidFill>
                      <a:srgbClr val="1F497D">
                        <a:lumMod val="75000"/>
                      </a:srgb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libri" panose="020F0502020204030204" pitchFamily="34" charset="0"/>
                  </a:rPr>
                  <a:t>Free Space</a:t>
                </a:r>
                <a:endParaRPr lang="en-US" sz="1176" b="1" kern="0" dirty="0">
                  <a:ln w="1905"/>
                  <a:solidFill>
                    <a:srgbClr val="1F497D">
                      <a:lumMod val="60000"/>
                      <a:lumOff val="40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alibri" panose="020F0502020204030204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A3109DB-5399-4098-9C6D-2FB570B85331}"/>
                  </a:ext>
                </a:extLst>
              </p:cNvPr>
              <p:cNvSpPr/>
              <p:nvPr/>
            </p:nvSpPr>
            <p:spPr>
              <a:xfrm>
                <a:off x="4434210" y="5525384"/>
                <a:ext cx="850605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67232" tIns="33616" rIns="67232" bIns="33616">
                <a:spAutoFit/>
              </a:bodyPr>
              <a:lstStyle/>
              <a:p>
                <a:pPr algn="ctr" defTabSz="672290">
                  <a:defRPr/>
                </a:pPr>
                <a:r>
                  <a:rPr lang="en-US" sz="1176" b="1" kern="0" dirty="0">
                    <a:ln w="1905"/>
                    <a:solidFill>
                      <a:srgbClr val="1F497D">
                        <a:lumMod val="75000"/>
                      </a:srgb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libri" panose="020F0502020204030204" pitchFamily="34" charset="0"/>
                  </a:rPr>
                  <a:t>Data Row</a:t>
                </a:r>
                <a:endParaRPr lang="en-US" sz="1176" b="1" kern="0" dirty="0">
                  <a:ln w="1905"/>
                  <a:solidFill>
                    <a:srgbClr val="1F497D">
                      <a:lumMod val="60000"/>
                      <a:lumOff val="40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alibri" panose="020F050202020403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A7A1E1F-3013-4443-A200-321338B73C8D}"/>
                  </a:ext>
                </a:extLst>
              </p:cNvPr>
              <p:cNvSpPr txBox="1"/>
              <p:nvPr/>
            </p:nvSpPr>
            <p:spPr>
              <a:xfrm>
                <a:off x="4495466" y="4719957"/>
                <a:ext cx="8106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80" dirty="0">
                    <a:solidFill>
                      <a:schemeClr val="bg1"/>
                    </a:solidFill>
                  </a:rPr>
                  <a:t>Data Page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069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Creating a Stored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A02B8-606B-4A2C-B7DE-F55548BFE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22" y="1125874"/>
            <a:ext cx="8527253" cy="4904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97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What is a Lock?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A673B3AC-8BC4-4694-9BBD-4BDBAF0AF76F}"/>
              </a:ext>
            </a:extLst>
          </p:cNvPr>
          <p:cNvSpPr/>
          <p:nvPr/>
        </p:nvSpPr>
        <p:spPr>
          <a:xfrm>
            <a:off x="7373439" y="2030758"/>
            <a:ext cx="2838679" cy="29832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>
              <a:solidFill>
                <a:prstClr val="white"/>
              </a:solidFill>
            </a:endParaRPr>
          </a:p>
        </p:txBody>
      </p:sp>
      <p:sp>
        <p:nvSpPr>
          <p:cNvPr id="6" name="Bent Arrow 16">
            <a:extLst>
              <a:ext uri="{FF2B5EF4-FFF2-40B4-BE49-F238E27FC236}">
                <a16:creationId xmlns:a16="http://schemas.microsoft.com/office/drawing/2014/main" id="{8FEDD639-8B70-477A-8C76-AA51D8AA2221}"/>
              </a:ext>
            </a:extLst>
          </p:cNvPr>
          <p:cNvSpPr/>
          <p:nvPr/>
        </p:nvSpPr>
        <p:spPr>
          <a:xfrm rot="5400000">
            <a:off x="5225059" y="1782505"/>
            <a:ext cx="1284069" cy="1269136"/>
          </a:xfrm>
          <a:prstGeom prst="ben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>
              <a:solidFill>
                <a:schemeClr val="tx1"/>
              </a:solidFill>
            </a:endParaRPr>
          </a:p>
        </p:txBody>
      </p:sp>
      <p:sp>
        <p:nvSpPr>
          <p:cNvPr id="7" name="Bent Arrow 17">
            <a:extLst>
              <a:ext uri="{FF2B5EF4-FFF2-40B4-BE49-F238E27FC236}">
                <a16:creationId xmlns:a16="http://schemas.microsoft.com/office/drawing/2014/main" id="{2C821744-6400-4080-8AD4-114E9409D568}"/>
              </a:ext>
            </a:extLst>
          </p:cNvPr>
          <p:cNvSpPr/>
          <p:nvPr/>
        </p:nvSpPr>
        <p:spPr>
          <a:xfrm rot="16200000" flipV="1">
            <a:off x="5253900" y="3946166"/>
            <a:ext cx="1284069" cy="1269136"/>
          </a:xfrm>
          <a:prstGeom prst="ben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4ED378-1127-4062-9B9E-4A2B470ED60F}"/>
              </a:ext>
            </a:extLst>
          </p:cNvPr>
          <p:cNvGrpSpPr/>
          <p:nvPr/>
        </p:nvGrpSpPr>
        <p:grpSpPr>
          <a:xfrm>
            <a:off x="7933705" y="2380558"/>
            <a:ext cx="1718148" cy="2030645"/>
            <a:chOff x="4963829" y="4298078"/>
            <a:chExt cx="1393773" cy="1547244"/>
          </a:xfrm>
        </p:grpSpPr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A16FFE99-3435-4283-9E30-051C3C769536}"/>
                </a:ext>
              </a:extLst>
            </p:cNvPr>
            <p:cNvSpPr/>
            <p:nvPr/>
          </p:nvSpPr>
          <p:spPr>
            <a:xfrm>
              <a:off x="4963829" y="5232674"/>
              <a:ext cx="1393771" cy="612648"/>
            </a:xfrm>
            <a:prstGeom prst="can">
              <a:avLst>
                <a:gd name="adj" fmla="val 30417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3237B2E4-D960-4636-87F4-2D664DE10749}"/>
                </a:ext>
              </a:extLst>
            </p:cNvPr>
            <p:cNvSpPr/>
            <p:nvPr/>
          </p:nvSpPr>
          <p:spPr>
            <a:xfrm>
              <a:off x="4963830" y="4763793"/>
              <a:ext cx="1393771" cy="612648"/>
            </a:xfrm>
            <a:prstGeom prst="can">
              <a:avLst>
                <a:gd name="adj" fmla="val 30417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1C55A5B7-3BF7-47FE-8C0B-E05CABC99732}"/>
                </a:ext>
              </a:extLst>
            </p:cNvPr>
            <p:cNvSpPr/>
            <p:nvPr/>
          </p:nvSpPr>
          <p:spPr>
            <a:xfrm>
              <a:off x="4963831" y="4298078"/>
              <a:ext cx="1393771" cy="612648"/>
            </a:xfrm>
            <a:prstGeom prst="can">
              <a:avLst>
                <a:gd name="adj" fmla="val 30417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57219C0-3D32-400B-90C4-6ED8E6C514FD}"/>
              </a:ext>
            </a:extLst>
          </p:cNvPr>
          <p:cNvSpPr txBox="1"/>
          <p:nvPr/>
        </p:nvSpPr>
        <p:spPr>
          <a:xfrm>
            <a:off x="7959135" y="4448878"/>
            <a:ext cx="1718148" cy="36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5" dirty="0"/>
              <a:t>TSQL2012.mdf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00A20E99-BA7E-47AD-9CEC-E631159E5583}"/>
              </a:ext>
            </a:extLst>
          </p:cNvPr>
          <p:cNvSpPr/>
          <p:nvPr/>
        </p:nvSpPr>
        <p:spPr>
          <a:xfrm>
            <a:off x="759905" y="1302463"/>
            <a:ext cx="4853853" cy="1387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>
              <a:solidFill>
                <a:prstClr val="white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EFA430-C554-44CB-8119-28947AC0B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496" y="3203406"/>
            <a:ext cx="5279426" cy="696044"/>
          </a:xfrm>
          <a:prstGeom prst="rect">
            <a:avLst/>
          </a:prstGeom>
        </p:spPr>
      </p:pic>
      <p:pic>
        <p:nvPicPr>
          <p:cNvPr id="16" name="Picture 6" descr="Security_Secured.png">
            <a:extLst>
              <a:ext uri="{FF2B5EF4-FFF2-40B4-BE49-F238E27FC236}">
                <a16:creationId xmlns:a16="http://schemas.microsoft.com/office/drawing/2014/main" id="{9966895B-FADB-4E67-9746-A204EA0CC71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5771" y="3486900"/>
            <a:ext cx="398411" cy="63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04C726FE-914B-46E6-9683-6CF9A4E71E62}"/>
              </a:ext>
            </a:extLst>
          </p:cNvPr>
          <p:cNvSpPr/>
          <p:nvPr/>
        </p:nvSpPr>
        <p:spPr>
          <a:xfrm>
            <a:off x="759905" y="4264780"/>
            <a:ext cx="4853853" cy="1387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>
              <a:solidFill>
                <a:prstClr val="white"/>
              </a:solidFill>
            </a:endParaRPr>
          </a:p>
        </p:txBody>
      </p:sp>
      <p:sp>
        <p:nvSpPr>
          <p:cNvPr id="18" name="Rounded Rectangle 19">
            <a:extLst>
              <a:ext uri="{FF2B5EF4-FFF2-40B4-BE49-F238E27FC236}">
                <a16:creationId xmlns:a16="http://schemas.microsoft.com/office/drawing/2014/main" id="{F62588C4-047E-4FB1-BA03-1D12802F326F}"/>
              </a:ext>
            </a:extLst>
          </p:cNvPr>
          <p:cNvSpPr/>
          <p:nvPr/>
        </p:nvSpPr>
        <p:spPr>
          <a:xfrm>
            <a:off x="2264245" y="2483608"/>
            <a:ext cx="1937102" cy="4535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6492D1-221C-4C82-8F0E-0624B64E379D}"/>
              </a:ext>
            </a:extLst>
          </p:cNvPr>
          <p:cNvSpPr txBox="1"/>
          <p:nvPr/>
        </p:nvSpPr>
        <p:spPr>
          <a:xfrm>
            <a:off x="2441958" y="2529334"/>
            <a:ext cx="2215303" cy="36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5" dirty="0">
                <a:solidFill>
                  <a:schemeClr val="bg1"/>
                </a:solidFill>
              </a:rPr>
              <a:t>Transaction 1</a:t>
            </a:r>
          </a:p>
        </p:txBody>
      </p:sp>
      <p:sp>
        <p:nvSpPr>
          <p:cNvPr id="20" name="Rounded Rectangle 21">
            <a:extLst>
              <a:ext uri="{FF2B5EF4-FFF2-40B4-BE49-F238E27FC236}">
                <a16:creationId xmlns:a16="http://schemas.microsoft.com/office/drawing/2014/main" id="{89079E69-B135-4AB3-A5AF-1246624BDC6F}"/>
              </a:ext>
            </a:extLst>
          </p:cNvPr>
          <p:cNvSpPr/>
          <p:nvPr/>
        </p:nvSpPr>
        <p:spPr>
          <a:xfrm>
            <a:off x="2264245" y="4003405"/>
            <a:ext cx="1937102" cy="4535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FC642-6E6F-4B0F-B95B-E0BA9261E086}"/>
              </a:ext>
            </a:extLst>
          </p:cNvPr>
          <p:cNvSpPr txBox="1"/>
          <p:nvPr/>
        </p:nvSpPr>
        <p:spPr>
          <a:xfrm>
            <a:off x="2441958" y="4049131"/>
            <a:ext cx="2215303" cy="36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5" dirty="0">
                <a:solidFill>
                  <a:schemeClr val="bg1"/>
                </a:solidFill>
              </a:rPr>
              <a:t>Transaction 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2F9B14-E2A7-403A-98FB-63329B747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42" y="1419041"/>
            <a:ext cx="4594177" cy="9991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1E9399-4256-4BA9-B220-9E492702A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40" y="4538711"/>
            <a:ext cx="4566164" cy="94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1943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199020"/>
            <a:ext cx="11653523" cy="3256276"/>
          </a:xfrm>
        </p:spPr>
        <p:txBody>
          <a:bodyPr/>
          <a:lstStyle/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What are the ACID properties of a Transaction?</a:t>
            </a: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What is the purpose of the Transaction Log?</a:t>
            </a: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What is a Lock?</a:t>
            </a: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5304-BFCF-4A45-9F3C-6C1DD215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Lesson 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12050342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FFB0F-FF56-4ACF-8478-B709B47B7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643" y="1337343"/>
            <a:ext cx="11651870" cy="4499693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In this lesson we discussed:</a:t>
            </a:r>
          </a:p>
          <a:p>
            <a:pPr lvl="1"/>
            <a:r>
              <a:rPr lang="en-US" sz="3200" dirty="0">
                <a:latin typeface="+mj-lt"/>
              </a:rPr>
              <a:t>What are Transactions?</a:t>
            </a:r>
          </a:p>
          <a:p>
            <a:pPr lvl="1"/>
            <a:r>
              <a:rPr lang="en-US" sz="3200" dirty="0">
                <a:latin typeface="+mj-lt"/>
              </a:rPr>
              <a:t>Auto-Commit vs Explicit Transactions</a:t>
            </a:r>
          </a:p>
          <a:p>
            <a:pPr lvl="1"/>
            <a:r>
              <a:rPr lang="en-US" sz="3200" dirty="0">
                <a:latin typeface="+mj-lt"/>
              </a:rPr>
              <a:t>ACID Properties of a Transaction</a:t>
            </a:r>
          </a:p>
          <a:p>
            <a:pPr lvl="1"/>
            <a:r>
              <a:rPr lang="en-US" sz="3200" dirty="0">
                <a:latin typeface="+mj-lt"/>
              </a:rPr>
              <a:t>How Data is modified in a Transaction</a:t>
            </a:r>
          </a:p>
          <a:p>
            <a:pPr lvl="1"/>
            <a:r>
              <a:rPr lang="en-US" sz="3200" dirty="0">
                <a:latin typeface="+mj-lt"/>
              </a:rPr>
              <a:t>Working with Transactions</a:t>
            </a:r>
          </a:p>
          <a:p>
            <a:pPr lvl="1"/>
            <a:r>
              <a:rPr lang="en-US" sz="3200" dirty="0">
                <a:latin typeface="+mj-lt"/>
              </a:rPr>
              <a:t>What are Locks?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43" y="265113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Lesson Summary</a:t>
            </a:r>
          </a:p>
        </p:txBody>
      </p:sp>
    </p:spTree>
    <p:extLst>
      <p:ext uri="{BB962C8B-B14F-4D97-AF65-F5344CB8AC3E}">
        <p14:creationId xmlns:p14="http://schemas.microsoft.com/office/powerpoint/2010/main" val="13778564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391126"/>
              </p:ext>
            </p:extLst>
          </p:nvPr>
        </p:nvGraphicFramePr>
        <p:xfrm>
          <a:off x="660526" y="934709"/>
          <a:ext cx="10393424" cy="515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What is a Transaction?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5F0CA-E2E3-4CC5-A1CB-9F08CB677886}"/>
              </a:ext>
            </a:extLst>
          </p:cNvPr>
          <p:cNvGrpSpPr/>
          <p:nvPr/>
        </p:nvGrpSpPr>
        <p:grpSpPr>
          <a:xfrm>
            <a:off x="479957" y="1577503"/>
            <a:ext cx="11232085" cy="1549401"/>
            <a:chOff x="367344" y="757330"/>
            <a:chExt cx="11457312" cy="1580470"/>
          </a:xfrm>
        </p:grpSpPr>
        <p:sp>
          <p:nvSpPr>
            <p:cNvPr id="5" name="Rounded Rectangle 3">
              <a:extLst>
                <a:ext uri="{FF2B5EF4-FFF2-40B4-BE49-F238E27FC236}">
                  <a16:creationId xmlns:a16="http://schemas.microsoft.com/office/drawing/2014/main" id="{2A78CFDD-1C66-4761-9D02-63169D3799E8}"/>
                </a:ext>
              </a:extLst>
            </p:cNvPr>
            <p:cNvSpPr/>
            <p:nvPr/>
          </p:nvSpPr>
          <p:spPr>
            <a:xfrm>
              <a:off x="367344" y="757330"/>
              <a:ext cx="11457312" cy="158047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386">
                <a:defRPr/>
              </a:pPr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C76BF5-8CD7-465D-B714-B25B77336CC1}"/>
                </a:ext>
              </a:extLst>
            </p:cNvPr>
            <p:cNvSpPr/>
            <p:nvPr/>
          </p:nvSpPr>
          <p:spPr>
            <a:xfrm>
              <a:off x="795906" y="844291"/>
              <a:ext cx="10748394" cy="1202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529" dirty="0">
                  <a:solidFill>
                    <a:schemeClr val="bg1"/>
                  </a:solidFill>
                </a:rPr>
                <a:t>A transaction is a series of one or more statements that need to operate as a single logical unit of work.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6407C0C-A5ED-4A07-9AFA-F327CA10CDA5}"/>
              </a:ext>
            </a:extLst>
          </p:cNvPr>
          <p:cNvGrpSpPr/>
          <p:nvPr/>
        </p:nvGrpSpPr>
        <p:grpSpPr>
          <a:xfrm>
            <a:off x="479957" y="4002124"/>
            <a:ext cx="11232085" cy="1521797"/>
            <a:chOff x="367344" y="2923093"/>
            <a:chExt cx="11457312" cy="1865697"/>
          </a:xfrm>
        </p:grpSpPr>
        <p:sp>
          <p:nvSpPr>
            <p:cNvPr id="8" name="Rounded Rectangle 3">
              <a:extLst>
                <a:ext uri="{FF2B5EF4-FFF2-40B4-BE49-F238E27FC236}">
                  <a16:creationId xmlns:a16="http://schemas.microsoft.com/office/drawing/2014/main" id="{95DBB282-B2E4-438B-9C26-32699D4C2AC7}"/>
                </a:ext>
              </a:extLst>
            </p:cNvPr>
            <p:cNvSpPr/>
            <p:nvPr/>
          </p:nvSpPr>
          <p:spPr>
            <a:xfrm>
              <a:off x="367344" y="2923093"/>
              <a:ext cx="11457312" cy="186569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386">
                <a:defRPr/>
              </a:pPr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10540C-8A67-47BA-8B55-11381BEBC87C}"/>
                </a:ext>
              </a:extLst>
            </p:cNvPr>
            <p:cNvSpPr/>
            <p:nvPr/>
          </p:nvSpPr>
          <p:spPr>
            <a:xfrm>
              <a:off x="772930" y="3131144"/>
              <a:ext cx="10528182" cy="1444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529" dirty="0">
                  <a:solidFill>
                    <a:schemeClr val="bg1"/>
                  </a:solidFill>
                </a:rPr>
                <a:t>To qualify as a transaction, the logical unit of work must possess all four of the ACID properties.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0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4" y="216812"/>
            <a:ext cx="13299106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Logical Units of Work – Auto Commit Transactions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F82B31-4254-400D-82AF-5C1821D91A9D}"/>
              </a:ext>
            </a:extLst>
          </p:cNvPr>
          <p:cNvGrpSpPr/>
          <p:nvPr/>
        </p:nvGrpSpPr>
        <p:grpSpPr>
          <a:xfrm>
            <a:off x="697679" y="1455907"/>
            <a:ext cx="10556973" cy="4737070"/>
            <a:chOff x="612774" y="1132514"/>
            <a:chExt cx="10768662" cy="4832058"/>
          </a:xfrm>
        </p:grpSpPr>
        <p:pic>
          <p:nvPicPr>
            <p:cNvPr id="5" name="Graphic 4" descr="Woman">
              <a:extLst>
                <a:ext uri="{FF2B5EF4-FFF2-40B4-BE49-F238E27FC236}">
                  <a16:creationId xmlns:a16="http://schemas.microsoft.com/office/drawing/2014/main" id="{5C4CB535-EC0B-4C0C-B674-56C456350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5891" y="1805889"/>
              <a:ext cx="1591515" cy="159151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23E70E-CDC4-4BB1-ACE0-AAF5F33FF833}"/>
                </a:ext>
              </a:extLst>
            </p:cNvPr>
            <p:cNvSpPr/>
            <p:nvPr/>
          </p:nvSpPr>
          <p:spPr>
            <a:xfrm>
              <a:off x="9706514" y="2367320"/>
              <a:ext cx="1124113" cy="646331"/>
            </a:xfrm>
            <a:prstGeom prst="rect">
              <a:avLst/>
            </a:prstGeom>
            <a:noFill/>
          </p:spPr>
          <p:txBody>
            <a:bodyPr wrap="square" lIns="89642" tIns="44821" rIns="89642" bIns="44821">
              <a:spAutoFit/>
            </a:bodyPr>
            <a:lstStyle/>
            <a:p>
              <a:pPr algn="ctr"/>
              <a:r>
                <a:rPr lang="en-US" sz="3529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Jane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9A1352-BDEF-49A5-8A4A-0C4671AB4B4C}"/>
                </a:ext>
              </a:extLst>
            </p:cNvPr>
            <p:cNvGrpSpPr/>
            <p:nvPr/>
          </p:nvGrpSpPr>
          <p:grpSpPr>
            <a:xfrm>
              <a:off x="1309104" y="1805889"/>
              <a:ext cx="2363504" cy="1591515"/>
              <a:chOff x="992290" y="1732574"/>
              <a:chExt cx="2363504" cy="1591515"/>
            </a:xfrm>
          </p:grpSpPr>
          <p:pic>
            <p:nvPicPr>
              <p:cNvPr id="21" name="Graphic 20" descr="Man">
                <a:extLst>
                  <a:ext uri="{FF2B5EF4-FFF2-40B4-BE49-F238E27FC236}">
                    <a16:creationId xmlns:a16="http://schemas.microsoft.com/office/drawing/2014/main" id="{28B02357-EDD7-4C4C-9A59-D403C8BE7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64279" y="1732574"/>
                <a:ext cx="1591515" cy="1591515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AB3988C-3B21-4F63-B9D7-30502194363F}"/>
                  </a:ext>
                </a:extLst>
              </p:cNvPr>
              <p:cNvSpPr/>
              <p:nvPr/>
            </p:nvSpPr>
            <p:spPr>
              <a:xfrm>
                <a:off x="992290" y="2294003"/>
                <a:ext cx="1190934" cy="646331"/>
              </a:xfrm>
              <a:prstGeom prst="rect">
                <a:avLst/>
              </a:prstGeom>
              <a:noFill/>
            </p:spPr>
            <p:txBody>
              <a:bodyPr wrap="square" lIns="89642" tIns="44821" rIns="89642" bIns="44821">
                <a:spAutoFit/>
              </a:bodyPr>
              <a:lstStyle/>
              <a:p>
                <a:pPr algn="ctr"/>
                <a:r>
                  <a:rPr lang="en-US" sz="3529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John</a:t>
                </a:r>
              </a:p>
            </p:txBody>
          </p:sp>
        </p:grp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2EFA67B-B31E-48A4-B6C8-219FD64F1919}"/>
                </a:ext>
              </a:extLst>
            </p:cNvPr>
            <p:cNvSpPr/>
            <p:nvPr/>
          </p:nvSpPr>
          <p:spPr>
            <a:xfrm>
              <a:off x="4698745" y="1935147"/>
              <a:ext cx="2596720" cy="1143000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41C796-58E7-4369-B489-2EC2119B87F8}"/>
                </a:ext>
              </a:extLst>
            </p:cNvPr>
            <p:cNvSpPr/>
            <p:nvPr/>
          </p:nvSpPr>
          <p:spPr>
            <a:xfrm>
              <a:off x="5250318" y="2183482"/>
              <a:ext cx="14257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529" dirty="0">
                  <a:solidFill>
                    <a:schemeClr val="bg1"/>
                  </a:solidFill>
                </a:rPr>
                <a:t>$200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C46763C-BA93-416F-B79C-C349F5D05C50}"/>
                </a:ext>
              </a:extLst>
            </p:cNvPr>
            <p:cNvSpPr/>
            <p:nvPr/>
          </p:nvSpPr>
          <p:spPr>
            <a:xfrm>
              <a:off x="612774" y="1132514"/>
              <a:ext cx="3931877" cy="48320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7EA7CA7-06B3-4FA3-9696-36B196FAA0D9}"/>
                </a:ext>
              </a:extLst>
            </p:cNvPr>
            <p:cNvSpPr/>
            <p:nvPr/>
          </p:nvSpPr>
          <p:spPr>
            <a:xfrm>
              <a:off x="7449559" y="1132514"/>
              <a:ext cx="3931877" cy="48320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1D4B3F-D6A5-4C93-9222-F97525D493D0}"/>
                </a:ext>
              </a:extLst>
            </p:cNvPr>
            <p:cNvGrpSpPr/>
            <p:nvPr/>
          </p:nvGrpSpPr>
          <p:grpSpPr>
            <a:xfrm>
              <a:off x="694605" y="3651149"/>
              <a:ext cx="3747137" cy="1837280"/>
              <a:chOff x="694605" y="3550481"/>
              <a:chExt cx="3747137" cy="1837280"/>
            </a:xfrm>
          </p:grpSpPr>
          <p:sp>
            <p:nvSpPr>
              <p:cNvPr id="18" name="Rounded Rectangle 3">
                <a:extLst>
                  <a:ext uri="{FF2B5EF4-FFF2-40B4-BE49-F238E27FC236}">
                    <a16:creationId xmlns:a16="http://schemas.microsoft.com/office/drawing/2014/main" id="{55A3E491-D463-48F9-B042-04631E0328C9}"/>
                  </a:ext>
                </a:extLst>
              </p:cNvPr>
              <p:cNvSpPr/>
              <p:nvPr/>
            </p:nvSpPr>
            <p:spPr>
              <a:xfrm>
                <a:off x="694605" y="3550481"/>
                <a:ext cx="3747137" cy="180169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6386">
                  <a:defRPr/>
                </a:pPr>
                <a:endParaRPr lang="en-US" sz="1765">
                  <a:solidFill>
                    <a:prstClr val="white"/>
                  </a:solidFill>
                  <a:latin typeface="Segoe UI"/>
                </a:endParaRP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EA816DC-BE0D-48B1-B7AA-87FE11652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5618" y="3696460"/>
                <a:ext cx="3409950" cy="1209675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C37780-0397-4E61-896A-8EEEB256BDB3}"/>
                  </a:ext>
                </a:extLst>
              </p:cNvPr>
              <p:cNvSpPr/>
              <p:nvPr/>
            </p:nvSpPr>
            <p:spPr>
              <a:xfrm>
                <a:off x="1422172" y="4864541"/>
                <a:ext cx="22752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745" dirty="0">
                    <a:solidFill>
                      <a:schemeClr val="bg1"/>
                    </a:solidFill>
                  </a:rPr>
                  <a:t>Transaction 1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35D6AB-0271-4E5A-AEBB-7E0DA132A07A}"/>
                </a:ext>
              </a:extLst>
            </p:cNvPr>
            <p:cNvGrpSpPr/>
            <p:nvPr/>
          </p:nvGrpSpPr>
          <p:grpSpPr>
            <a:xfrm>
              <a:off x="7527310" y="3651149"/>
              <a:ext cx="3781841" cy="1837280"/>
              <a:chOff x="7527310" y="3550481"/>
              <a:chExt cx="3781841" cy="1837280"/>
            </a:xfrm>
          </p:grpSpPr>
          <p:sp>
            <p:nvSpPr>
              <p:cNvPr id="15" name="Rounded Rectangle 3">
                <a:extLst>
                  <a:ext uri="{FF2B5EF4-FFF2-40B4-BE49-F238E27FC236}">
                    <a16:creationId xmlns:a16="http://schemas.microsoft.com/office/drawing/2014/main" id="{33F94C19-4D48-461D-A183-4B99DF75AC3D}"/>
                  </a:ext>
                </a:extLst>
              </p:cNvPr>
              <p:cNvSpPr/>
              <p:nvPr/>
            </p:nvSpPr>
            <p:spPr>
              <a:xfrm>
                <a:off x="7527310" y="3550481"/>
                <a:ext cx="3781841" cy="1801694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6386">
                  <a:defRPr/>
                </a:pPr>
                <a:endParaRPr lang="en-US" sz="1765">
                  <a:solidFill>
                    <a:prstClr val="white"/>
                  </a:solidFill>
                  <a:latin typeface="Segoe UI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6842C09-B275-4EC4-AFE3-51B21DF58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99908" y="3719269"/>
                <a:ext cx="3441531" cy="1162050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2583BC-91A0-4058-B9F7-ECC5E86515C5}"/>
                  </a:ext>
                </a:extLst>
              </p:cNvPr>
              <p:cNvSpPr/>
              <p:nvPr/>
            </p:nvSpPr>
            <p:spPr>
              <a:xfrm>
                <a:off x="8277885" y="4864541"/>
                <a:ext cx="22752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745" dirty="0">
                    <a:solidFill>
                      <a:schemeClr val="bg1"/>
                    </a:solidFill>
                  </a:rPr>
                  <a:t>Transaction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5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Logical Unit of Work – Explicit Transactions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CDBB50-1B10-4986-ABB1-DE7EA5D5E554}"/>
              </a:ext>
            </a:extLst>
          </p:cNvPr>
          <p:cNvGrpSpPr/>
          <p:nvPr/>
        </p:nvGrpSpPr>
        <p:grpSpPr>
          <a:xfrm>
            <a:off x="680043" y="1304629"/>
            <a:ext cx="10592246" cy="5112454"/>
            <a:chOff x="612774" y="1132514"/>
            <a:chExt cx="10804643" cy="5214969"/>
          </a:xfrm>
        </p:grpSpPr>
        <p:pic>
          <p:nvPicPr>
            <p:cNvPr id="5" name="Graphic 4" descr="Woman">
              <a:extLst>
                <a:ext uri="{FF2B5EF4-FFF2-40B4-BE49-F238E27FC236}">
                  <a16:creationId xmlns:a16="http://schemas.microsoft.com/office/drawing/2014/main" id="{173F0D63-06B1-408F-9DB7-170DF70C0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48314" y="2588578"/>
              <a:ext cx="1591515" cy="159151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D62FCD-0CBF-4003-AEB1-B7F374718172}"/>
                </a:ext>
              </a:extLst>
            </p:cNvPr>
            <p:cNvSpPr/>
            <p:nvPr/>
          </p:nvSpPr>
          <p:spPr>
            <a:xfrm>
              <a:off x="9628937" y="3150009"/>
              <a:ext cx="1124113" cy="646331"/>
            </a:xfrm>
            <a:prstGeom prst="rect">
              <a:avLst/>
            </a:prstGeom>
            <a:noFill/>
          </p:spPr>
          <p:txBody>
            <a:bodyPr wrap="square" lIns="89642" tIns="44821" rIns="89642" bIns="44821">
              <a:spAutoFit/>
            </a:bodyPr>
            <a:lstStyle/>
            <a:p>
              <a:pPr algn="ctr"/>
              <a:r>
                <a:rPr lang="en-US" sz="3529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Jane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A006BF-1FD0-4043-BC1E-0053E93AC462}"/>
                </a:ext>
              </a:extLst>
            </p:cNvPr>
            <p:cNvGrpSpPr/>
            <p:nvPr/>
          </p:nvGrpSpPr>
          <p:grpSpPr>
            <a:xfrm>
              <a:off x="1275882" y="2588578"/>
              <a:ext cx="2363504" cy="1591515"/>
              <a:chOff x="992290" y="1732574"/>
              <a:chExt cx="2363504" cy="1591515"/>
            </a:xfrm>
          </p:grpSpPr>
          <p:pic>
            <p:nvPicPr>
              <p:cNvPr id="17" name="Graphic 16" descr="Man">
                <a:extLst>
                  <a:ext uri="{FF2B5EF4-FFF2-40B4-BE49-F238E27FC236}">
                    <a16:creationId xmlns:a16="http://schemas.microsoft.com/office/drawing/2014/main" id="{5C99A4CF-30D4-48C8-9CA6-178F37588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64279" y="1732574"/>
                <a:ext cx="1591515" cy="1591515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08EF13-474B-4691-8DCF-88C92F4E38B2}"/>
                  </a:ext>
                </a:extLst>
              </p:cNvPr>
              <p:cNvSpPr/>
              <p:nvPr/>
            </p:nvSpPr>
            <p:spPr>
              <a:xfrm>
                <a:off x="992290" y="2294003"/>
                <a:ext cx="1190934" cy="646331"/>
              </a:xfrm>
              <a:prstGeom prst="rect">
                <a:avLst/>
              </a:prstGeom>
              <a:noFill/>
            </p:spPr>
            <p:txBody>
              <a:bodyPr wrap="square" lIns="89642" tIns="44821" rIns="89642" bIns="44821">
                <a:spAutoFit/>
              </a:bodyPr>
              <a:lstStyle/>
              <a:p>
                <a:pPr algn="ctr"/>
                <a:r>
                  <a:rPr lang="en-US" sz="3529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John</a:t>
                </a: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59E675F-2799-4882-8B4F-D3E5A0E8DB36}"/>
                </a:ext>
              </a:extLst>
            </p:cNvPr>
            <p:cNvSpPr/>
            <p:nvPr/>
          </p:nvSpPr>
          <p:spPr>
            <a:xfrm>
              <a:off x="612774" y="1132514"/>
              <a:ext cx="10804643" cy="46391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B830CE1-6CD6-473B-8EB1-4201D9AF7A68}"/>
                </a:ext>
              </a:extLst>
            </p:cNvPr>
            <p:cNvGrpSpPr/>
            <p:nvPr/>
          </p:nvGrpSpPr>
          <p:grpSpPr>
            <a:xfrm>
              <a:off x="3808403" y="1809203"/>
              <a:ext cx="4068131" cy="3146945"/>
              <a:chOff x="3747440" y="1809203"/>
              <a:chExt cx="4068131" cy="3146945"/>
            </a:xfrm>
          </p:grpSpPr>
          <p:sp>
            <p:nvSpPr>
              <p:cNvPr id="15" name="Rounded Rectangle 3">
                <a:extLst>
                  <a:ext uri="{FF2B5EF4-FFF2-40B4-BE49-F238E27FC236}">
                    <a16:creationId xmlns:a16="http://schemas.microsoft.com/office/drawing/2014/main" id="{0DBA7995-A120-4CCA-9AD7-9CC5C879BC6D}"/>
                  </a:ext>
                </a:extLst>
              </p:cNvPr>
              <p:cNvSpPr/>
              <p:nvPr/>
            </p:nvSpPr>
            <p:spPr>
              <a:xfrm>
                <a:off x="3747440" y="1809203"/>
                <a:ext cx="4068131" cy="314694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6386">
                  <a:defRPr/>
                </a:pPr>
                <a:endParaRPr lang="en-US" sz="1765">
                  <a:solidFill>
                    <a:prstClr val="white"/>
                  </a:solidFill>
                  <a:latin typeface="Segoe UI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1D84386-CC5E-427B-9630-C5489D125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72129" y="2148606"/>
                <a:ext cx="3282408" cy="2474479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DED79B-DCEF-499B-ABD9-7460196AD01E}"/>
                </a:ext>
              </a:extLst>
            </p:cNvPr>
            <p:cNvGrpSpPr/>
            <p:nvPr/>
          </p:nvGrpSpPr>
          <p:grpSpPr>
            <a:xfrm>
              <a:off x="4716735" y="5204483"/>
              <a:ext cx="2596720" cy="1143000"/>
              <a:chOff x="4797640" y="1224320"/>
              <a:chExt cx="2596720" cy="1143000"/>
            </a:xfrm>
          </p:grpSpPr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035D0701-D39C-4F75-809E-08B5D536D6F4}"/>
                  </a:ext>
                </a:extLst>
              </p:cNvPr>
              <p:cNvSpPr/>
              <p:nvPr/>
            </p:nvSpPr>
            <p:spPr>
              <a:xfrm>
                <a:off x="4797640" y="1224320"/>
                <a:ext cx="2596720" cy="1143000"/>
              </a:xfrm>
              <a:prstGeom prst="rightArrow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B660C6-59F2-4176-9E84-398D8297BEC5}"/>
                  </a:ext>
                </a:extLst>
              </p:cNvPr>
              <p:cNvSpPr/>
              <p:nvPr/>
            </p:nvSpPr>
            <p:spPr>
              <a:xfrm>
                <a:off x="5349213" y="1472655"/>
                <a:ext cx="142573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529" dirty="0">
                    <a:solidFill>
                      <a:schemeClr val="bg1"/>
                    </a:solidFill>
                  </a:rPr>
                  <a:t>$200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59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68080" y="24538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Working with Transactions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07EFBD4-2FAC-48FA-A587-F4300881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367725"/>
            <a:ext cx="8115074" cy="4477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2" name="Picture 51" descr="BatchError">
            <a:extLst>
              <a:ext uri="{FF2B5EF4-FFF2-40B4-BE49-F238E27FC236}">
                <a16:creationId xmlns:a16="http://schemas.microsoft.com/office/drawing/2014/main" id="{32A3E819-9611-4CE9-A87E-1F3A4F3460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034" y="1955952"/>
            <a:ext cx="4199323" cy="25452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6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Auto-Commit Transactions without Error Handling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59E94065-E7EE-4CD1-B74C-D4CD5F2ECCE7}"/>
              </a:ext>
            </a:extLst>
          </p:cNvPr>
          <p:cNvSpPr/>
          <p:nvPr/>
        </p:nvSpPr>
        <p:spPr>
          <a:xfrm>
            <a:off x="2016957" y="1263131"/>
            <a:ext cx="3875888" cy="47936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DD321A-5376-4A0D-BE1B-4741981A21A8}"/>
              </a:ext>
            </a:extLst>
          </p:cNvPr>
          <p:cNvCxnSpPr/>
          <p:nvPr/>
        </p:nvCxnSpPr>
        <p:spPr>
          <a:xfrm>
            <a:off x="2025576" y="4096976"/>
            <a:ext cx="387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2924C7-F800-4738-98D1-4D009FE19B38}"/>
              </a:ext>
            </a:extLst>
          </p:cNvPr>
          <p:cNvSpPr txBox="1"/>
          <p:nvPr/>
        </p:nvSpPr>
        <p:spPr>
          <a:xfrm>
            <a:off x="3286891" y="4027108"/>
            <a:ext cx="2241062" cy="36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765" kern="0" dirty="0">
                <a:solidFill>
                  <a:prstClr val="black"/>
                </a:solidFill>
              </a:rPr>
              <a:t>Checkpoint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F99D4-035C-4485-9FA7-76504A08F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62" y="1636641"/>
            <a:ext cx="3620177" cy="20169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183229-0B42-4A4A-AA27-206251AD897F}"/>
              </a:ext>
            </a:extLst>
          </p:cNvPr>
          <p:cNvSpPr txBox="1"/>
          <p:nvPr/>
        </p:nvSpPr>
        <p:spPr>
          <a:xfrm rot="16200000">
            <a:off x="576562" y="3306024"/>
            <a:ext cx="2407725" cy="36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765" kern="0" dirty="0">
                <a:solidFill>
                  <a:prstClr val="black"/>
                </a:solidFill>
              </a:rPr>
              <a:t>AdventureWorks.ldf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3199AA-3A7D-49C0-B900-46D1E7B9E802}"/>
              </a:ext>
            </a:extLst>
          </p:cNvPr>
          <p:cNvCxnSpPr>
            <a:cxnSpLocks/>
          </p:cNvCxnSpPr>
          <p:nvPr/>
        </p:nvCxnSpPr>
        <p:spPr>
          <a:xfrm flipH="1">
            <a:off x="6033630" y="3362080"/>
            <a:ext cx="1129150" cy="66502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1">
            <a:extLst>
              <a:ext uri="{FF2B5EF4-FFF2-40B4-BE49-F238E27FC236}">
                <a16:creationId xmlns:a16="http://schemas.microsoft.com/office/drawing/2014/main" id="{3B8DB44B-7F8A-48E1-BC58-7FA39E1FF0E2}"/>
              </a:ext>
            </a:extLst>
          </p:cNvPr>
          <p:cNvSpPr/>
          <p:nvPr/>
        </p:nvSpPr>
        <p:spPr>
          <a:xfrm>
            <a:off x="7291012" y="1814378"/>
            <a:ext cx="2838679" cy="29832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9BF711-64DF-4A54-BA8F-DC933A038281}"/>
              </a:ext>
            </a:extLst>
          </p:cNvPr>
          <p:cNvSpPr txBox="1"/>
          <p:nvPr/>
        </p:nvSpPr>
        <p:spPr>
          <a:xfrm>
            <a:off x="7562150" y="4234399"/>
            <a:ext cx="2301294" cy="36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765" kern="0" dirty="0">
                <a:solidFill>
                  <a:sysClr val="windowText" lastClr="000000"/>
                </a:solidFill>
              </a:rPr>
              <a:t>AdventureWorks.mdf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C3C2BA-00D4-43E1-82BA-B3B065CF2816}"/>
              </a:ext>
            </a:extLst>
          </p:cNvPr>
          <p:cNvGrpSpPr/>
          <p:nvPr/>
        </p:nvGrpSpPr>
        <p:grpSpPr>
          <a:xfrm>
            <a:off x="7851278" y="2100939"/>
            <a:ext cx="1718148" cy="2030645"/>
            <a:chOff x="4963829" y="4298078"/>
            <a:chExt cx="1393773" cy="1547244"/>
          </a:xfrm>
        </p:grpSpPr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8A7B486D-BE99-4AFA-817A-0944C3FB2D1E}"/>
                </a:ext>
              </a:extLst>
            </p:cNvPr>
            <p:cNvSpPr/>
            <p:nvPr/>
          </p:nvSpPr>
          <p:spPr>
            <a:xfrm>
              <a:off x="4963829" y="5232674"/>
              <a:ext cx="1393771" cy="612648"/>
            </a:xfrm>
            <a:prstGeom prst="can">
              <a:avLst>
                <a:gd name="adj" fmla="val 30417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sp>
          <p:nvSpPr>
            <p:cNvPr id="21" name="Cylinder 20">
              <a:extLst>
                <a:ext uri="{FF2B5EF4-FFF2-40B4-BE49-F238E27FC236}">
                  <a16:creationId xmlns:a16="http://schemas.microsoft.com/office/drawing/2014/main" id="{9D4C426C-1023-4C9A-8988-C2695E48C6F4}"/>
                </a:ext>
              </a:extLst>
            </p:cNvPr>
            <p:cNvSpPr/>
            <p:nvPr/>
          </p:nvSpPr>
          <p:spPr>
            <a:xfrm>
              <a:off x="4963830" y="4763793"/>
              <a:ext cx="1393771" cy="612648"/>
            </a:xfrm>
            <a:prstGeom prst="can">
              <a:avLst>
                <a:gd name="adj" fmla="val 30417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02958600-7B5E-4EEE-B367-4BAA371D01DC}"/>
                </a:ext>
              </a:extLst>
            </p:cNvPr>
            <p:cNvSpPr/>
            <p:nvPr/>
          </p:nvSpPr>
          <p:spPr>
            <a:xfrm>
              <a:off x="4963831" y="4298078"/>
              <a:ext cx="1393771" cy="612648"/>
            </a:xfrm>
            <a:prstGeom prst="can">
              <a:avLst>
                <a:gd name="adj" fmla="val 30417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71504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Explicit Transactions without Error Handling</a:t>
            </a:r>
          </a:p>
        </p:txBody>
      </p:sp>
      <p:sp>
        <p:nvSpPr>
          <p:cNvPr id="23" name="Rounded Rectangle 4">
            <a:extLst>
              <a:ext uri="{FF2B5EF4-FFF2-40B4-BE49-F238E27FC236}">
                <a16:creationId xmlns:a16="http://schemas.microsoft.com/office/drawing/2014/main" id="{6045F979-96E8-465C-9089-0AB4E5C7480A}"/>
              </a:ext>
            </a:extLst>
          </p:cNvPr>
          <p:cNvSpPr/>
          <p:nvPr/>
        </p:nvSpPr>
        <p:spPr>
          <a:xfrm>
            <a:off x="2016957" y="1252200"/>
            <a:ext cx="3875888" cy="47608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08B2FC-AD99-412A-8B99-13BFB6B1FFB7}"/>
              </a:ext>
            </a:extLst>
          </p:cNvPr>
          <p:cNvCxnSpPr/>
          <p:nvPr/>
        </p:nvCxnSpPr>
        <p:spPr>
          <a:xfrm>
            <a:off x="2025576" y="4086044"/>
            <a:ext cx="387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CE9517-9D9B-4EF9-9956-A4D3CCF5DF4E}"/>
              </a:ext>
            </a:extLst>
          </p:cNvPr>
          <p:cNvSpPr txBox="1"/>
          <p:nvPr/>
        </p:nvSpPr>
        <p:spPr>
          <a:xfrm>
            <a:off x="3286891" y="4016176"/>
            <a:ext cx="2241062" cy="36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765" kern="0" dirty="0">
                <a:solidFill>
                  <a:prstClr val="black"/>
                </a:solidFill>
              </a:rPr>
              <a:t>Checkpoint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76CE5DE-9175-4A0D-AA13-DFC75ABEA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68" y="1580652"/>
            <a:ext cx="3458792" cy="231672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3083D0-3652-41DB-8012-AE72C2E85BE4}"/>
              </a:ext>
            </a:extLst>
          </p:cNvPr>
          <p:cNvCxnSpPr>
            <a:cxnSpLocks/>
          </p:cNvCxnSpPr>
          <p:nvPr/>
        </p:nvCxnSpPr>
        <p:spPr>
          <a:xfrm flipH="1">
            <a:off x="6033630" y="3362080"/>
            <a:ext cx="1129150" cy="66502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0248DA-60BE-4045-A469-93936EC3CE52}"/>
              </a:ext>
            </a:extLst>
          </p:cNvPr>
          <p:cNvSpPr txBox="1"/>
          <p:nvPr/>
        </p:nvSpPr>
        <p:spPr>
          <a:xfrm rot="16200000">
            <a:off x="576562" y="3306024"/>
            <a:ext cx="2407725" cy="36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765" kern="0" dirty="0">
                <a:solidFill>
                  <a:prstClr val="black"/>
                </a:solidFill>
              </a:rPr>
              <a:t>AdventureWorks.ldf</a:t>
            </a:r>
          </a:p>
        </p:txBody>
      </p:sp>
      <p:sp>
        <p:nvSpPr>
          <p:cNvPr id="29" name="Rounded Rectangle 11">
            <a:extLst>
              <a:ext uri="{FF2B5EF4-FFF2-40B4-BE49-F238E27FC236}">
                <a16:creationId xmlns:a16="http://schemas.microsoft.com/office/drawing/2014/main" id="{EE8E66C1-EDF1-43B9-918A-702C5E358934}"/>
              </a:ext>
            </a:extLst>
          </p:cNvPr>
          <p:cNvSpPr/>
          <p:nvPr/>
        </p:nvSpPr>
        <p:spPr>
          <a:xfrm>
            <a:off x="7291012" y="1814378"/>
            <a:ext cx="2838679" cy="29832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0C2E33-AB69-48DF-AB3F-D30642E63B5E}"/>
              </a:ext>
            </a:extLst>
          </p:cNvPr>
          <p:cNvSpPr txBox="1"/>
          <p:nvPr/>
        </p:nvSpPr>
        <p:spPr>
          <a:xfrm>
            <a:off x="7562150" y="4234399"/>
            <a:ext cx="2301294" cy="36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765" kern="0" dirty="0">
                <a:solidFill>
                  <a:sysClr val="windowText" lastClr="000000"/>
                </a:solidFill>
              </a:rPr>
              <a:t>AdventureWorks.mdf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2413F9-B350-4720-BAE9-DAE3642D5853}"/>
              </a:ext>
            </a:extLst>
          </p:cNvPr>
          <p:cNvGrpSpPr/>
          <p:nvPr/>
        </p:nvGrpSpPr>
        <p:grpSpPr>
          <a:xfrm>
            <a:off x="7851278" y="2100939"/>
            <a:ext cx="1718148" cy="2030645"/>
            <a:chOff x="4963829" y="4298078"/>
            <a:chExt cx="1393773" cy="1547244"/>
          </a:xfrm>
        </p:grpSpPr>
        <p:sp>
          <p:nvSpPr>
            <p:cNvPr id="32" name="Cylinder 31">
              <a:extLst>
                <a:ext uri="{FF2B5EF4-FFF2-40B4-BE49-F238E27FC236}">
                  <a16:creationId xmlns:a16="http://schemas.microsoft.com/office/drawing/2014/main" id="{70715B26-39A4-4BBF-AA9D-76070428DF44}"/>
                </a:ext>
              </a:extLst>
            </p:cNvPr>
            <p:cNvSpPr/>
            <p:nvPr/>
          </p:nvSpPr>
          <p:spPr>
            <a:xfrm>
              <a:off x="4963829" y="5232674"/>
              <a:ext cx="1393771" cy="612648"/>
            </a:xfrm>
            <a:prstGeom prst="can">
              <a:avLst>
                <a:gd name="adj" fmla="val 30417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sp>
          <p:nvSpPr>
            <p:cNvPr id="33" name="Cylinder 32">
              <a:extLst>
                <a:ext uri="{FF2B5EF4-FFF2-40B4-BE49-F238E27FC236}">
                  <a16:creationId xmlns:a16="http://schemas.microsoft.com/office/drawing/2014/main" id="{D22BFC22-C55F-4DDB-99DA-A129C648A7CA}"/>
                </a:ext>
              </a:extLst>
            </p:cNvPr>
            <p:cNvSpPr/>
            <p:nvPr/>
          </p:nvSpPr>
          <p:spPr>
            <a:xfrm>
              <a:off x="4963830" y="4763793"/>
              <a:ext cx="1393771" cy="612648"/>
            </a:xfrm>
            <a:prstGeom prst="can">
              <a:avLst>
                <a:gd name="adj" fmla="val 30417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8400CF7C-4CCF-406F-9DFC-8F21141D4CBB}"/>
                </a:ext>
              </a:extLst>
            </p:cNvPr>
            <p:cNvSpPr/>
            <p:nvPr/>
          </p:nvSpPr>
          <p:spPr>
            <a:xfrm>
              <a:off x="4963831" y="4298078"/>
              <a:ext cx="1393771" cy="612648"/>
            </a:xfrm>
            <a:prstGeom prst="can">
              <a:avLst>
                <a:gd name="adj" fmla="val 30417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72053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Explicit Transactions with Error Handling</a:t>
            </a:r>
          </a:p>
        </p:txBody>
      </p:sp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5CBFC64E-AA2D-4C83-B8F4-063840E4C7B4}"/>
              </a:ext>
            </a:extLst>
          </p:cNvPr>
          <p:cNvSpPr/>
          <p:nvPr/>
        </p:nvSpPr>
        <p:spPr>
          <a:xfrm>
            <a:off x="2016957" y="1230336"/>
            <a:ext cx="3875888" cy="48811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13EF78-4ACE-4182-AB7A-B9D61F359F9D}"/>
              </a:ext>
            </a:extLst>
          </p:cNvPr>
          <p:cNvCxnSpPr/>
          <p:nvPr/>
        </p:nvCxnSpPr>
        <p:spPr>
          <a:xfrm>
            <a:off x="2025576" y="5046746"/>
            <a:ext cx="387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6E1395-1842-4A73-915D-186B719CAE94}"/>
              </a:ext>
            </a:extLst>
          </p:cNvPr>
          <p:cNvSpPr txBox="1"/>
          <p:nvPr/>
        </p:nvSpPr>
        <p:spPr>
          <a:xfrm>
            <a:off x="3286891" y="4976878"/>
            <a:ext cx="2241062" cy="36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765" kern="0" dirty="0">
                <a:solidFill>
                  <a:prstClr val="black"/>
                </a:solidFill>
              </a:rPr>
              <a:t>Checkpoint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EC7E8B-0ACE-404D-B2C7-440F47255E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62" y="1510907"/>
            <a:ext cx="3603854" cy="3366700"/>
          </a:xfrm>
          <a:prstGeom prst="rect">
            <a:avLst/>
          </a:prstGeom>
        </p:spPr>
      </p:pic>
      <p:sp>
        <p:nvSpPr>
          <p:cNvPr id="19" name="Rounded Rectangle 11">
            <a:extLst>
              <a:ext uri="{FF2B5EF4-FFF2-40B4-BE49-F238E27FC236}">
                <a16:creationId xmlns:a16="http://schemas.microsoft.com/office/drawing/2014/main" id="{EBC3280F-83D3-4C68-9AEA-4CBC71910C7A}"/>
              </a:ext>
            </a:extLst>
          </p:cNvPr>
          <p:cNvSpPr/>
          <p:nvPr/>
        </p:nvSpPr>
        <p:spPr>
          <a:xfrm>
            <a:off x="7291012" y="1814378"/>
            <a:ext cx="2838679" cy="29832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5237F-921F-4C9C-8DE2-EC36DABA549B}"/>
              </a:ext>
            </a:extLst>
          </p:cNvPr>
          <p:cNvCxnSpPr>
            <a:cxnSpLocks/>
          </p:cNvCxnSpPr>
          <p:nvPr/>
        </p:nvCxnSpPr>
        <p:spPr>
          <a:xfrm flipH="1">
            <a:off x="6041353" y="4311850"/>
            <a:ext cx="1129150" cy="66502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D248C8-40BD-4390-92DC-BC785206730F}"/>
              </a:ext>
            </a:extLst>
          </p:cNvPr>
          <p:cNvSpPr txBox="1"/>
          <p:nvPr/>
        </p:nvSpPr>
        <p:spPr>
          <a:xfrm rot="16200000">
            <a:off x="576562" y="3306024"/>
            <a:ext cx="2407725" cy="36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765" kern="0" dirty="0">
                <a:solidFill>
                  <a:prstClr val="black"/>
                </a:solidFill>
              </a:rPr>
              <a:t>AdventureWorks.ldf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7EFC1C-2721-4D15-A926-55543A11F849}"/>
              </a:ext>
            </a:extLst>
          </p:cNvPr>
          <p:cNvSpPr txBox="1"/>
          <p:nvPr/>
        </p:nvSpPr>
        <p:spPr>
          <a:xfrm>
            <a:off x="7562150" y="4234399"/>
            <a:ext cx="2301294" cy="36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765" kern="0" dirty="0">
                <a:solidFill>
                  <a:sysClr val="windowText" lastClr="000000"/>
                </a:solidFill>
              </a:rPr>
              <a:t>AdventureWorks.mdf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2BBC193-B27E-4118-B456-720A69DD5435}"/>
              </a:ext>
            </a:extLst>
          </p:cNvPr>
          <p:cNvGrpSpPr/>
          <p:nvPr/>
        </p:nvGrpSpPr>
        <p:grpSpPr>
          <a:xfrm>
            <a:off x="7851278" y="2100939"/>
            <a:ext cx="1718148" cy="2030645"/>
            <a:chOff x="4963829" y="4298078"/>
            <a:chExt cx="1393773" cy="1547244"/>
          </a:xfrm>
        </p:grpSpPr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62638C69-627F-4B5B-8188-56879E44F19D}"/>
                </a:ext>
              </a:extLst>
            </p:cNvPr>
            <p:cNvSpPr/>
            <p:nvPr/>
          </p:nvSpPr>
          <p:spPr>
            <a:xfrm>
              <a:off x="4963829" y="5232674"/>
              <a:ext cx="1393771" cy="612648"/>
            </a:xfrm>
            <a:prstGeom prst="can">
              <a:avLst>
                <a:gd name="adj" fmla="val 30417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sp>
          <p:nvSpPr>
            <p:cNvPr id="37" name="Cylinder 36">
              <a:extLst>
                <a:ext uri="{FF2B5EF4-FFF2-40B4-BE49-F238E27FC236}">
                  <a16:creationId xmlns:a16="http://schemas.microsoft.com/office/drawing/2014/main" id="{5893E6CA-A0CE-455C-8F27-AE7F6BE5DF04}"/>
                </a:ext>
              </a:extLst>
            </p:cNvPr>
            <p:cNvSpPr/>
            <p:nvPr/>
          </p:nvSpPr>
          <p:spPr>
            <a:xfrm>
              <a:off x="4963830" y="4763793"/>
              <a:ext cx="1393771" cy="612648"/>
            </a:xfrm>
            <a:prstGeom prst="can">
              <a:avLst>
                <a:gd name="adj" fmla="val 30417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5F751915-1B41-431F-9E80-EFDE3E32F50E}"/>
                </a:ext>
              </a:extLst>
            </p:cNvPr>
            <p:cNvSpPr/>
            <p:nvPr/>
          </p:nvSpPr>
          <p:spPr>
            <a:xfrm>
              <a:off x="4963831" y="4298078"/>
              <a:ext cx="1393771" cy="612648"/>
            </a:xfrm>
            <a:prstGeom prst="can">
              <a:avLst>
                <a:gd name="adj" fmla="val 30417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65654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Widescreen</PresentationFormat>
  <Paragraphs>86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Century Gothic</vt:lpstr>
      <vt:lpstr>Segoe UI</vt:lpstr>
      <vt:lpstr>Segoe UI Light</vt:lpstr>
      <vt:lpstr>PASS 2013_SpeakerTemplate_Final</vt:lpstr>
      <vt:lpstr>Inside Transactions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Knowledge Check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2020-02-11T16:55:49Z</dcterms:created>
  <dcterms:modified xsi:type="dcterms:W3CDTF">2020-10-25T13:59:25Z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2020-02-11T16:56:45.5211602Z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a931351b-bec9-4cd7-b8b6-a88d83d31263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