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6.xml" ContentType="application/vnd.openxmlformats-officedocument.presentationml.tags+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7.xml" ContentType="application/vnd.openxmlformats-officedocument.presentationml.tags+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8.xml" ContentType="application/vnd.openxmlformats-officedocument.presentationml.tags+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9.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0.xml" ContentType="application/vnd.openxmlformats-officedocument.presentationml.tags+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18"/>
  </p:notesMasterIdLst>
  <p:sldIdLst>
    <p:sldId id="1664" r:id="rId2"/>
    <p:sldId id="11112" r:id="rId3"/>
    <p:sldId id="11111" r:id="rId4"/>
    <p:sldId id="1693" r:id="rId5"/>
    <p:sldId id="365" r:id="rId6"/>
    <p:sldId id="363" r:id="rId7"/>
    <p:sldId id="370" r:id="rId8"/>
    <p:sldId id="398" r:id="rId9"/>
    <p:sldId id="1695" r:id="rId10"/>
    <p:sldId id="1696" r:id="rId11"/>
    <p:sldId id="1697" r:id="rId12"/>
    <p:sldId id="414" r:id="rId13"/>
    <p:sldId id="11113" r:id="rId14"/>
    <p:sldId id="11114" r:id="rId15"/>
    <p:sldId id="368" r:id="rId16"/>
    <p:sldId id="53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A3EEF68-2F3E-4231-99A4-7476283206D3}">
          <p14:sldIdLst>
            <p14:sldId id="1664"/>
            <p14:sldId id="11112"/>
            <p14:sldId id="11111"/>
          </p14:sldIdLst>
        </p14:section>
        <p14:section name="Accelerated Database Recovery" id="{246A5269-0012-49D2-B1B7-611A58858D43}">
          <p14:sldIdLst>
            <p14:sldId id="1693"/>
            <p14:sldId id="365"/>
            <p14:sldId id="363"/>
            <p14:sldId id="370"/>
            <p14:sldId id="398"/>
            <p14:sldId id="1695"/>
            <p14:sldId id="1696"/>
            <p14:sldId id="1697"/>
            <p14:sldId id="414"/>
            <p14:sldId id="11113"/>
            <p14:sldId id="11114"/>
            <p14:sldId id="368"/>
            <p14:sldId id="53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8000"/>
    <a:srgbClr val="75C3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46" autoAdjust="0"/>
    <p:restoredTop sz="74717" autoAdjust="0"/>
  </p:normalViewPr>
  <p:slideViewPr>
    <p:cSldViewPr snapToGrid="0">
      <p:cViewPr varScale="1">
        <p:scale>
          <a:sx n="64" d="100"/>
          <a:sy n="64" d="100"/>
        </p:scale>
        <p:origin x="1157" y="67"/>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61F937-A520-4079-8EDE-3D0B9EFB672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0F5A4F3-5D33-4357-BBB2-38A1DF48EE64}">
      <dgm:prSet phldrT="[Text]" custT="1"/>
      <dgm:spPr>
        <a:solidFill>
          <a:schemeClr val="accent5"/>
        </a:solidFill>
      </dgm:spPr>
      <dgm:t>
        <a:bodyPr/>
        <a:lstStyle/>
        <a:p>
          <a:pPr>
            <a:buNone/>
          </a:pPr>
          <a:r>
            <a:rPr lang="en-US" sz="2800" dirty="0">
              <a:solidFill>
                <a:schemeClr val="bg1"/>
              </a:solidFill>
            </a:rPr>
            <a:t>Accelerated Database Recovery is a new SQL Server Engine feature that greatly improves database availability by completely redesigning the current SQL Server recovery process.</a:t>
          </a:r>
          <a:endParaRPr lang="en-US" sz="2800" dirty="0"/>
        </a:p>
      </dgm:t>
    </dgm:pt>
    <dgm:pt modelId="{88C5C4D9-1E71-45C8-8E03-6760BC05C705}" type="parTrans" cxnId="{879857D8-9093-40A5-969C-D684F1DCB374}">
      <dgm:prSet/>
      <dgm:spPr/>
      <dgm:t>
        <a:bodyPr/>
        <a:lstStyle/>
        <a:p>
          <a:endParaRPr lang="en-US"/>
        </a:p>
      </dgm:t>
    </dgm:pt>
    <dgm:pt modelId="{2F57A9DE-A97A-4722-B358-B56D774774BF}" type="sibTrans" cxnId="{879857D8-9093-40A5-969C-D684F1DCB374}">
      <dgm:prSet/>
      <dgm:spPr/>
      <dgm:t>
        <a:bodyPr/>
        <a:lstStyle/>
        <a:p>
          <a:endParaRPr lang="en-US"/>
        </a:p>
      </dgm:t>
    </dgm:pt>
    <dgm:pt modelId="{BA7303A2-7DD8-4090-9F0C-BE81B83F5574}">
      <dgm:prSet phldrT="[Text]" custT="1"/>
      <dgm:spPr/>
      <dgm:t>
        <a:bodyPr/>
        <a:lstStyle/>
        <a:p>
          <a:r>
            <a:rPr lang="en-US" sz="2800" dirty="0">
              <a:solidFill>
                <a:schemeClr val="accent5"/>
              </a:solidFill>
            </a:rPr>
            <a:t>Instantaneous Transaction Rollback</a:t>
          </a:r>
        </a:p>
      </dgm:t>
    </dgm:pt>
    <dgm:pt modelId="{9833935A-0858-40A1-A5C3-EFDB74E2E8BB}" type="parTrans" cxnId="{61998438-CD7C-4E8F-9F7F-521B751E2959}">
      <dgm:prSet/>
      <dgm:spPr/>
      <dgm:t>
        <a:bodyPr/>
        <a:lstStyle/>
        <a:p>
          <a:endParaRPr lang="en-US"/>
        </a:p>
      </dgm:t>
    </dgm:pt>
    <dgm:pt modelId="{7E75CBE3-6B50-4F3D-9E8B-8186885E0DED}" type="sibTrans" cxnId="{61998438-CD7C-4E8F-9F7F-521B751E2959}">
      <dgm:prSet/>
      <dgm:spPr/>
      <dgm:t>
        <a:bodyPr/>
        <a:lstStyle/>
        <a:p>
          <a:endParaRPr lang="en-US"/>
        </a:p>
      </dgm:t>
    </dgm:pt>
    <dgm:pt modelId="{94932AB3-967F-49E8-85A1-30CFB1227698}">
      <dgm:prSet phldrT="[Text]"/>
      <dgm:spPr/>
      <dgm:t>
        <a:bodyPr/>
        <a:lstStyle/>
        <a:p>
          <a:endParaRPr lang="en-US" sz="2800" dirty="0"/>
        </a:p>
      </dgm:t>
    </dgm:pt>
    <dgm:pt modelId="{AE014EA1-340F-445E-A628-8A33D8C29B88}" type="parTrans" cxnId="{337B73A6-305F-4758-A5D4-3166BE902D4E}">
      <dgm:prSet/>
      <dgm:spPr/>
      <dgm:t>
        <a:bodyPr/>
        <a:lstStyle/>
        <a:p>
          <a:endParaRPr lang="en-US"/>
        </a:p>
      </dgm:t>
    </dgm:pt>
    <dgm:pt modelId="{A277FD0E-9103-44FA-A87C-EB284F9CCFD8}" type="sibTrans" cxnId="{337B73A6-305F-4758-A5D4-3166BE902D4E}">
      <dgm:prSet/>
      <dgm:spPr/>
      <dgm:t>
        <a:bodyPr/>
        <a:lstStyle/>
        <a:p>
          <a:endParaRPr lang="en-US"/>
        </a:p>
      </dgm:t>
    </dgm:pt>
    <dgm:pt modelId="{78941C23-C52B-46B3-A3EE-F8F5C9BAF49C}">
      <dgm:prSet phldrT="[Text]" custT="1"/>
      <dgm:spPr/>
      <dgm:t>
        <a:bodyPr/>
        <a:lstStyle/>
        <a:p>
          <a:r>
            <a:rPr lang="en-US" sz="2800" dirty="0">
              <a:solidFill>
                <a:schemeClr val="accent5"/>
              </a:solidFill>
            </a:rPr>
            <a:t>Aggressive Log Truncation</a:t>
          </a:r>
        </a:p>
      </dgm:t>
    </dgm:pt>
    <dgm:pt modelId="{30FFC52C-251A-42D3-8E90-568318FEE75A}" type="parTrans" cxnId="{F8A6AD7D-930F-478E-941E-CDD3DCFA95EA}">
      <dgm:prSet/>
      <dgm:spPr/>
      <dgm:t>
        <a:bodyPr/>
        <a:lstStyle/>
        <a:p>
          <a:endParaRPr lang="en-US"/>
        </a:p>
      </dgm:t>
    </dgm:pt>
    <dgm:pt modelId="{A55650EE-FBCD-4C5C-A7D6-CB753B324105}" type="sibTrans" cxnId="{F8A6AD7D-930F-478E-941E-CDD3DCFA95EA}">
      <dgm:prSet/>
      <dgm:spPr/>
      <dgm:t>
        <a:bodyPr/>
        <a:lstStyle/>
        <a:p>
          <a:endParaRPr lang="en-US"/>
        </a:p>
      </dgm:t>
    </dgm:pt>
    <dgm:pt modelId="{93C69BF1-0744-4F8F-AE95-28AC6A15B8DE}">
      <dgm:prSet phldrT="[Text]" custT="1"/>
      <dgm:spPr>
        <a:solidFill>
          <a:schemeClr val="accent5"/>
        </a:solidFill>
      </dgm:spPr>
      <dgm:t>
        <a:bodyPr/>
        <a:lstStyle/>
        <a:p>
          <a:r>
            <a:rPr lang="en-US" sz="2800" dirty="0">
              <a:solidFill>
                <a:schemeClr val="bg1"/>
              </a:solidFill>
            </a:rPr>
            <a:t>Benefits of Accelerated Database Recovery</a:t>
          </a:r>
        </a:p>
      </dgm:t>
    </dgm:pt>
    <dgm:pt modelId="{FC826051-81DA-43E1-B217-DFB343EFBB1A}" type="parTrans" cxnId="{E5F61C1B-EB70-490F-9774-44091F6B9EE9}">
      <dgm:prSet/>
      <dgm:spPr/>
      <dgm:t>
        <a:bodyPr/>
        <a:lstStyle/>
        <a:p>
          <a:endParaRPr lang="en-US"/>
        </a:p>
      </dgm:t>
    </dgm:pt>
    <dgm:pt modelId="{F0896EA8-9B83-49AE-A9B3-02F3512EA5C0}" type="sibTrans" cxnId="{E5F61C1B-EB70-490F-9774-44091F6B9EE9}">
      <dgm:prSet/>
      <dgm:spPr/>
      <dgm:t>
        <a:bodyPr/>
        <a:lstStyle/>
        <a:p>
          <a:endParaRPr lang="en-US"/>
        </a:p>
      </dgm:t>
    </dgm:pt>
    <dgm:pt modelId="{E403518E-EDA4-4C57-A426-D95B32E52594}">
      <dgm:prSet phldrT="[Text]" custT="1"/>
      <dgm:spPr/>
      <dgm:t>
        <a:bodyPr/>
        <a:lstStyle/>
        <a:p>
          <a:r>
            <a:rPr lang="en-US" sz="2800" dirty="0">
              <a:solidFill>
                <a:schemeClr val="accent5"/>
              </a:solidFill>
            </a:rPr>
            <a:t>Fast &amp; Consistent Database Recovery</a:t>
          </a:r>
        </a:p>
      </dgm:t>
    </dgm:pt>
    <dgm:pt modelId="{A985651C-5A39-41D3-B178-8A503F50FBD9}" type="parTrans" cxnId="{65273290-0E49-4B88-845B-BCF0B12D5BE3}">
      <dgm:prSet/>
      <dgm:spPr/>
      <dgm:t>
        <a:bodyPr/>
        <a:lstStyle/>
        <a:p>
          <a:endParaRPr lang="en-US"/>
        </a:p>
      </dgm:t>
    </dgm:pt>
    <dgm:pt modelId="{B6C115A8-A00C-4F47-8818-87D35376163E}" type="sibTrans" cxnId="{65273290-0E49-4B88-845B-BCF0B12D5BE3}">
      <dgm:prSet/>
      <dgm:spPr/>
      <dgm:t>
        <a:bodyPr/>
        <a:lstStyle/>
        <a:p>
          <a:endParaRPr lang="en-US"/>
        </a:p>
      </dgm:t>
    </dgm:pt>
    <dgm:pt modelId="{B22F8FA8-F338-44D2-9FAB-CDC7841CB7E3}">
      <dgm:prSet phldrT="[Text]" custT="1"/>
      <dgm:spPr/>
      <dgm:t>
        <a:bodyPr/>
        <a:lstStyle/>
        <a:p>
          <a:r>
            <a:rPr lang="en-US" sz="2800" dirty="0">
              <a:solidFill>
                <a:schemeClr val="accent5"/>
              </a:solidFill>
            </a:rPr>
            <a:t>Available in Standard Edition</a:t>
          </a:r>
        </a:p>
      </dgm:t>
    </dgm:pt>
    <dgm:pt modelId="{1EDD8FDB-836E-4B7E-9C76-203F37DEC481}" type="parTrans" cxnId="{038B8086-815E-4432-838D-17FD73A8961E}">
      <dgm:prSet/>
      <dgm:spPr/>
      <dgm:t>
        <a:bodyPr/>
        <a:lstStyle/>
        <a:p>
          <a:endParaRPr lang="en-US"/>
        </a:p>
      </dgm:t>
    </dgm:pt>
    <dgm:pt modelId="{DB08005C-4AC9-40DA-B27E-CAC9E1CEF08B}" type="sibTrans" cxnId="{038B8086-815E-4432-838D-17FD73A8961E}">
      <dgm:prSet/>
      <dgm:spPr/>
      <dgm:t>
        <a:bodyPr/>
        <a:lstStyle/>
        <a:p>
          <a:endParaRPr lang="en-US"/>
        </a:p>
      </dgm:t>
    </dgm:pt>
    <dgm:pt modelId="{B363BD79-46ED-4900-841C-7F6AEDE12436}" type="pres">
      <dgm:prSet presAssocID="{EA61F937-A520-4079-8EDE-3D0B9EFB6721}" presName="linear" presStyleCnt="0">
        <dgm:presLayoutVars>
          <dgm:animLvl val="lvl"/>
          <dgm:resizeHandles val="exact"/>
        </dgm:presLayoutVars>
      </dgm:prSet>
      <dgm:spPr/>
    </dgm:pt>
    <dgm:pt modelId="{051EE32D-5955-4118-8913-2C50BF07CA36}" type="pres">
      <dgm:prSet presAssocID="{B0F5A4F3-5D33-4357-BBB2-38A1DF48EE64}" presName="parentText" presStyleLbl="node1" presStyleIdx="0" presStyleCnt="2" custScaleY="115528" custLinFactNeighborY="2348">
        <dgm:presLayoutVars>
          <dgm:chMax val="0"/>
          <dgm:bulletEnabled val="1"/>
        </dgm:presLayoutVars>
      </dgm:prSet>
      <dgm:spPr/>
    </dgm:pt>
    <dgm:pt modelId="{8ECD596A-48A8-4115-85A0-383846FCE30E}" type="pres">
      <dgm:prSet presAssocID="{2F57A9DE-A97A-4722-B358-B56D774774BF}" presName="spacer" presStyleCnt="0"/>
      <dgm:spPr/>
    </dgm:pt>
    <dgm:pt modelId="{FEA9C014-67AE-4622-A7FD-8BE3AD2E0E2A}" type="pres">
      <dgm:prSet presAssocID="{93C69BF1-0744-4F8F-AE95-28AC6A15B8DE}" presName="parentText" presStyleLbl="node1" presStyleIdx="1" presStyleCnt="2" custLinFactNeighborY="954">
        <dgm:presLayoutVars>
          <dgm:chMax val="0"/>
          <dgm:bulletEnabled val="1"/>
        </dgm:presLayoutVars>
      </dgm:prSet>
      <dgm:spPr/>
    </dgm:pt>
    <dgm:pt modelId="{65F965B6-01F8-483D-892A-0F40A006AB03}" type="pres">
      <dgm:prSet presAssocID="{93C69BF1-0744-4F8F-AE95-28AC6A15B8DE}" presName="childText" presStyleLbl="revTx" presStyleIdx="0" presStyleCnt="1" custLinFactNeighborX="335" custLinFactNeighborY="7119">
        <dgm:presLayoutVars>
          <dgm:bulletEnabled val="1"/>
        </dgm:presLayoutVars>
      </dgm:prSet>
      <dgm:spPr/>
    </dgm:pt>
  </dgm:ptLst>
  <dgm:cxnLst>
    <dgm:cxn modelId="{E5F61C1B-EB70-490F-9774-44091F6B9EE9}" srcId="{EA61F937-A520-4079-8EDE-3D0B9EFB6721}" destId="{93C69BF1-0744-4F8F-AE95-28AC6A15B8DE}" srcOrd="1" destOrd="0" parTransId="{FC826051-81DA-43E1-B217-DFB343EFBB1A}" sibTransId="{F0896EA8-9B83-49AE-A9B3-02F3512EA5C0}"/>
    <dgm:cxn modelId="{3518962B-C5E1-4CF9-A265-F5D5D956DA5C}" type="presOf" srcId="{B22F8FA8-F338-44D2-9FAB-CDC7841CB7E3}" destId="{65F965B6-01F8-483D-892A-0F40A006AB03}" srcOrd="0" destOrd="3" presId="urn:microsoft.com/office/officeart/2005/8/layout/vList2"/>
    <dgm:cxn modelId="{C0106130-3274-40B3-8D8D-78F978CEB43E}" type="presOf" srcId="{94932AB3-967F-49E8-85A1-30CFB1227698}" destId="{65F965B6-01F8-483D-892A-0F40A006AB03}" srcOrd="0" destOrd="4" presId="urn:microsoft.com/office/officeart/2005/8/layout/vList2"/>
    <dgm:cxn modelId="{61998438-CD7C-4E8F-9F7F-521B751E2959}" srcId="{93C69BF1-0744-4F8F-AE95-28AC6A15B8DE}" destId="{BA7303A2-7DD8-4090-9F0C-BE81B83F5574}" srcOrd="1" destOrd="0" parTransId="{9833935A-0858-40A1-A5C3-EFDB74E2E8BB}" sibTransId="{7E75CBE3-6B50-4F3D-9E8B-8186885E0DED}"/>
    <dgm:cxn modelId="{33882A5D-CCC1-48E0-AD9B-5DE794F609DD}" type="presOf" srcId="{78941C23-C52B-46B3-A3EE-F8F5C9BAF49C}" destId="{65F965B6-01F8-483D-892A-0F40A006AB03}" srcOrd="0" destOrd="2" presId="urn:microsoft.com/office/officeart/2005/8/layout/vList2"/>
    <dgm:cxn modelId="{BB794B65-3C8C-4ED6-A8A1-46FD0251DEC2}" type="presOf" srcId="{EA61F937-A520-4079-8EDE-3D0B9EFB6721}" destId="{B363BD79-46ED-4900-841C-7F6AEDE12436}" srcOrd="0" destOrd="0" presId="urn:microsoft.com/office/officeart/2005/8/layout/vList2"/>
    <dgm:cxn modelId="{F8A6AD7D-930F-478E-941E-CDD3DCFA95EA}" srcId="{93C69BF1-0744-4F8F-AE95-28AC6A15B8DE}" destId="{78941C23-C52B-46B3-A3EE-F8F5C9BAF49C}" srcOrd="2" destOrd="0" parTransId="{30FFC52C-251A-42D3-8E90-568318FEE75A}" sibTransId="{A55650EE-FBCD-4C5C-A7D6-CB753B324105}"/>
    <dgm:cxn modelId="{038B8086-815E-4432-838D-17FD73A8961E}" srcId="{93C69BF1-0744-4F8F-AE95-28AC6A15B8DE}" destId="{B22F8FA8-F338-44D2-9FAB-CDC7841CB7E3}" srcOrd="3" destOrd="0" parTransId="{1EDD8FDB-836E-4B7E-9C76-203F37DEC481}" sibTransId="{DB08005C-4AC9-40DA-B27E-CAC9E1CEF08B}"/>
    <dgm:cxn modelId="{65273290-0E49-4B88-845B-BCF0B12D5BE3}" srcId="{93C69BF1-0744-4F8F-AE95-28AC6A15B8DE}" destId="{E403518E-EDA4-4C57-A426-D95B32E52594}" srcOrd="0" destOrd="0" parTransId="{A985651C-5A39-41D3-B178-8A503F50FBD9}" sibTransId="{B6C115A8-A00C-4F47-8818-87D35376163E}"/>
    <dgm:cxn modelId="{1FA75B92-EF55-4CA7-AD5B-AC27DC754C0F}" type="presOf" srcId="{E403518E-EDA4-4C57-A426-D95B32E52594}" destId="{65F965B6-01F8-483D-892A-0F40A006AB03}" srcOrd="0" destOrd="0" presId="urn:microsoft.com/office/officeart/2005/8/layout/vList2"/>
    <dgm:cxn modelId="{839B4099-3E2E-45FD-9252-02B0627F7D00}" type="presOf" srcId="{BA7303A2-7DD8-4090-9F0C-BE81B83F5574}" destId="{65F965B6-01F8-483D-892A-0F40A006AB03}" srcOrd="0" destOrd="1" presId="urn:microsoft.com/office/officeart/2005/8/layout/vList2"/>
    <dgm:cxn modelId="{337B73A6-305F-4758-A5D4-3166BE902D4E}" srcId="{93C69BF1-0744-4F8F-AE95-28AC6A15B8DE}" destId="{94932AB3-967F-49E8-85A1-30CFB1227698}" srcOrd="4" destOrd="0" parTransId="{AE014EA1-340F-445E-A628-8A33D8C29B88}" sibTransId="{A277FD0E-9103-44FA-A87C-EB284F9CCFD8}"/>
    <dgm:cxn modelId="{EE4F29CD-2CD3-48C6-A25B-1EBEC0833EB9}" type="presOf" srcId="{93C69BF1-0744-4F8F-AE95-28AC6A15B8DE}" destId="{FEA9C014-67AE-4622-A7FD-8BE3AD2E0E2A}" srcOrd="0" destOrd="0" presId="urn:microsoft.com/office/officeart/2005/8/layout/vList2"/>
    <dgm:cxn modelId="{879857D8-9093-40A5-969C-D684F1DCB374}" srcId="{EA61F937-A520-4079-8EDE-3D0B9EFB6721}" destId="{B0F5A4F3-5D33-4357-BBB2-38A1DF48EE64}" srcOrd="0" destOrd="0" parTransId="{88C5C4D9-1E71-45C8-8E03-6760BC05C705}" sibTransId="{2F57A9DE-A97A-4722-B358-B56D774774BF}"/>
    <dgm:cxn modelId="{2046F9EE-BD28-43F1-B1C4-40AA4163490F}" type="presOf" srcId="{B0F5A4F3-5D33-4357-BBB2-38A1DF48EE64}" destId="{051EE32D-5955-4118-8913-2C50BF07CA36}" srcOrd="0" destOrd="0" presId="urn:microsoft.com/office/officeart/2005/8/layout/vList2"/>
    <dgm:cxn modelId="{BAE2B62D-FF10-4F3C-8D0F-894F40D6F889}" type="presParOf" srcId="{B363BD79-46ED-4900-841C-7F6AEDE12436}" destId="{051EE32D-5955-4118-8913-2C50BF07CA36}" srcOrd="0" destOrd="0" presId="urn:microsoft.com/office/officeart/2005/8/layout/vList2"/>
    <dgm:cxn modelId="{0ACB392D-BA8D-4B74-BAB4-301F38A69521}" type="presParOf" srcId="{B363BD79-46ED-4900-841C-7F6AEDE12436}" destId="{8ECD596A-48A8-4115-85A0-383846FCE30E}" srcOrd="1" destOrd="0" presId="urn:microsoft.com/office/officeart/2005/8/layout/vList2"/>
    <dgm:cxn modelId="{5FAF9027-AAED-43E4-9EDA-83D559BCF736}" type="presParOf" srcId="{B363BD79-46ED-4900-841C-7F6AEDE12436}" destId="{FEA9C014-67AE-4622-A7FD-8BE3AD2E0E2A}" srcOrd="2" destOrd="0" presId="urn:microsoft.com/office/officeart/2005/8/layout/vList2"/>
    <dgm:cxn modelId="{E464F82E-BC10-4629-B2A8-BDE99051AE88}" type="presParOf" srcId="{B363BD79-46ED-4900-841C-7F6AEDE12436}" destId="{65F965B6-01F8-483D-892A-0F40A006AB03}"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210C46-09BC-4666-8671-E4EF7714311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EB20E6C-0D37-45A8-AE5E-F002902E5E2A}">
      <dgm:prSet custT="1"/>
      <dgm:spPr>
        <a:solidFill>
          <a:schemeClr val="accent5"/>
        </a:solidFill>
      </dgm:spPr>
      <dgm:t>
        <a:bodyPr/>
        <a:lstStyle/>
        <a:p>
          <a:r>
            <a:rPr lang="en-US" sz="2800" b="1" dirty="0">
              <a:solidFill>
                <a:schemeClr val="bg1"/>
              </a:solidFill>
              <a:latin typeface="Segoe UI Light" panose="020B0502040204020203" pitchFamily="34" charset="0"/>
              <a:ea typeface="+mn-ea"/>
              <a:cs typeface="Segoe UI Light" panose="020B0502040204020203" pitchFamily="34" charset="0"/>
            </a:rPr>
            <a:t>Persisted Version Store</a:t>
          </a:r>
        </a:p>
      </dgm:t>
    </dgm:pt>
    <dgm:pt modelId="{230BE826-199B-402D-82B6-DB746DD29F44}" type="parTrans" cxnId="{CCDD2505-A29E-4A7B-8FCE-74AA9DEE2239}">
      <dgm:prSet/>
      <dgm:spPr/>
      <dgm:t>
        <a:bodyPr/>
        <a:lstStyle/>
        <a:p>
          <a:endParaRPr lang="en-US"/>
        </a:p>
      </dgm:t>
    </dgm:pt>
    <dgm:pt modelId="{15B4C146-80DF-483C-9C5B-3151B104C01E}" type="sibTrans" cxnId="{CCDD2505-A29E-4A7B-8FCE-74AA9DEE2239}">
      <dgm:prSet/>
      <dgm:spPr/>
      <dgm:t>
        <a:bodyPr/>
        <a:lstStyle/>
        <a:p>
          <a:endParaRPr lang="en-US"/>
        </a:p>
      </dgm:t>
    </dgm:pt>
    <dgm:pt modelId="{499A1BCB-4731-4C53-AAE9-65EE436F8EFC}">
      <dgm:prSet custT="1"/>
      <dgm:spPr/>
      <dgm:t>
        <a:bodyPr/>
        <a:lstStyle/>
        <a:p>
          <a:r>
            <a:rPr lang="en-US" sz="24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The version can be stored in-row or off-row within the database, it will vary according to the row size;</a:t>
          </a:r>
        </a:p>
      </dgm:t>
    </dgm:pt>
    <dgm:pt modelId="{C1B28146-1E78-4499-9345-549C77C510DC}" type="parTrans" cxnId="{085095EE-12A2-4D00-977D-CC3F48A5C239}">
      <dgm:prSet/>
      <dgm:spPr/>
      <dgm:t>
        <a:bodyPr/>
        <a:lstStyle/>
        <a:p>
          <a:endParaRPr lang="en-US"/>
        </a:p>
      </dgm:t>
    </dgm:pt>
    <dgm:pt modelId="{0124FD82-D37C-4F6F-8DC4-A22ED15C8221}" type="sibTrans" cxnId="{085095EE-12A2-4D00-977D-CC3F48A5C239}">
      <dgm:prSet/>
      <dgm:spPr/>
      <dgm:t>
        <a:bodyPr/>
        <a:lstStyle/>
        <a:p>
          <a:endParaRPr lang="en-US"/>
        </a:p>
      </dgm:t>
    </dgm:pt>
    <dgm:pt modelId="{91A806A3-E098-4963-9FDA-659A3301DACC}">
      <dgm:prSet custT="1"/>
      <dgm:spPr/>
      <dgm:t>
        <a:bodyPr/>
        <a:lstStyle/>
        <a:p>
          <a:r>
            <a:rPr lang="en-US" sz="24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Versions have the previous state of the data and the Transact-ID of the version;</a:t>
          </a:r>
        </a:p>
      </dgm:t>
    </dgm:pt>
    <dgm:pt modelId="{F62C3062-F064-4E58-8B16-F8D2F1CC5D4C}" type="parTrans" cxnId="{5D64F5DB-0F16-4EDC-9C64-22674645BECD}">
      <dgm:prSet/>
      <dgm:spPr/>
      <dgm:t>
        <a:bodyPr/>
        <a:lstStyle/>
        <a:p>
          <a:endParaRPr lang="en-US"/>
        </a:p>
      </dgm:t>
    </dgm:pt>
    <dgm:pt modelId="{70D9EB31-3486-4968-A35D-3D3AB1386732}" type="sibTrans" cxnId="{5D64F5DB-0F16-4EDC-9C64-22674645BECD}">
      <dgm:prSet/>
      <dgm:spPr/>
      <dgm:t>
        <a:bodyPr/>
        <a:lstStyle/>
        <a:p>
          <a:endParaRPr lang="en-US"/>
        </a:p>
      </dgm:t>
    </dgm:pt>
    <dgm:pt modelId="{A48115BE-20F2-46FF-A6CC-58F40F0560C9}">
      <dgm:prSet custT="1"/>
      <dgm:spPr/>
      <dgm:t>
        <a:bodyPr/>
        <a:lstStyle/>
        <a:p>
          <a:r>
            <a:rPr lang="en-US" sz="24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Fast UNDO, instead of rolling back the active transactions (traditional recovery process) the row version is marked as Terminated.</a:t>
          </a:r>
        </a:p>
      </dgm:t>
    </dgm:pt>
    <dgm:pt modelId="{1C615E62-ED7B-42BE-8E30-0070D5F3F8E7}" type="parTrans" cxnId="{66785956-AAA0-46A6-9C86-252C045E8911}">
      <dgm:prSet/>
      <dgm:spPr/>
      <dgm:t>
        <a:bodyPr/>
        <a:lstStyle/>
        <a:p>
          <a:endParaRPr lang="en-US"/>
        </a:p>
      </dgm:t>
    </dgm:pt>
    <dgm:pt modelId="{747BB2F3-E8FF-4723-9455-AF5EDDDBBB02}" type="sibTrans" cxnId="{66785956-AAA0-46A6-9C86-252C045E8911}">
      <dgm:prSet/>
      <dgm:spPr/>
      <dgm:t>
        <a:bodyPr/>
        <a:lstStyle/>
        <a:p>
          <a:endParaRPr lang="en-US"/>
        </a:p>
      </dgm:t>
    </dgm:pt>
    <dgm:pt modelId="{B74D4D5D-1EBA-40B6-91BE-717E3EA090E5}">
      <dgm:prSet custT="1"/>
      <dgm:spPr/>
      <dgm:t>
        <a:bodyPr/>
        <a:lstStyle/>
        <a:p>
          <a:r>
            <a:rPr lang="en-US" sz="24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Persists row versions in the database itself rather than TempDB.</a:t>
          </a:r>
        </a:p>
      </dgm:t>
    </dgm:pt>
    <dgm:pt modelId="{42567A5E-CBEC-4A1F-A7D1-AD20EB7568BE}" type="parTrans" cxnId="{A3DCCD03-5BD6-4A6A-8A9D-A2E7B7A82BBA}">
      <dgm:prSet/>
      <dgm:spPr/>
      <dgm:t>
        <a:bodyPr/>
        <a:lstStyle/>
        <a:p>
          <a:endParaRPr lang="en-US"/>
        </a:p>
      </dgm:t>
    </dgm:pt>
    <dgm:pt modelId="{4F679CFA-AEFE-49C0-B1C1-3852B41BF04A}" type="sibTrans" cxnId="{A3DCCD03-5BD6-4A6A-8A9D-A2E7B7A82BBA}">
      <dgm:prSet/>
      <dgm:spPr/>
      <dgm:t>
        <a:bodyPr/>
        <a:lstStyle/>
        <a:p>
          <a:endParaRPr lang="en-US"/>
        </a:p>
      </dgm:t>
    </dgm:pt>
    <dgm:pt modelId="{B64EDF0A-E880-434D-83FB-EA4D9396FB2C}" type="pres">
      <dgm:prSet presAssocID="{A1210C46-09BC-4666-8671-E4EF77143111}" presName="linear" presStyleCnt="0">
        <dgm:presLayoutVars>
          <dgm:animLvl val="lvl"/>
          <dgm:resizeHandles val="exact"/>
        </dgm:presLayoutVars>
      </dgm:prSet>
      <dgm:spPr/>
    </dgm:pt>
    <dgm:pt modelId="{761353F1-7AED-497D-9A14-F4A6E6C20B7E}" type="pres">
      <dgm:prSet presAssocID="{8EB20E6C-0D37-45A8-AE5E-F002902E5E2A}" presName="parentText" presStyleLbl="node1" presStyleIdx="0" presStyleCnt="1">
        <dgm:presLayoutVars>
          <dgm:chMax val="0"/>
          <dgm:bulletEnabled val="1"/>
        </dgm:presLayoutVars>
      </dgm:prSet>
      <dgm:spPr/>
    </dgm:pt>
    <dgm:pt modelId="{1F779BC6-583D-4D77-81A2-D45EC8549D95}" type="pres">
      <dgm:prSet presAssocID="{8EB20E6C-0D37-45A8-AE5E-F002902E5E2A}" presName="childText" presStyleLbl="revTx" presStyleIdx="0" presStyleCnt="1">
        <dgm:presLayoutVars>
          <dgm:bulletEnabled val="1"/>
        </dgm:presLayoutVars>
      </dgm:prSet>
      <dgm:spPr/>
    </dgm:pt>
  </dgm:ptLst>
  <dgm:cxnLst>
    <dgm:cxn modelId="{A3DCCD03-5BD6-4A6A-8A9D-A2E7B7A82BBA}" srcId="{8EB20E6C-0D37-45A8-AE5E-F002902E5E2A}" destId="{B74D4D5D-1EBA-40B6-91BE-717E3EA090E5}" srcOrd="0" destOrd="0" parTransId="{42567A5E-CBEC-4A1F-A7D1-AD20EB7568BE}" sibTransId="{4F679CFA-AEFE-49C0-B1C1-3852B41BF04A}"/>
    <dgm:cxn modelId="{CCDD2505-A29E-4A7B-8FCE-74AA9DEE2239}" srcId="{A1210C46-09BC-4666-8671-E4EF77143111}" destId="{8EB20E6C-0D37-45A8-AE5E-F002902E5E2A}" srcOrd="0" destOrd="0" parTransId="{230BE826-199B-402D-82B6-DB746DD29F44}" sibTransId="{15B4C146-80DF-483C-9C5B-3151B104C01E}"/>
    <dgm:cxn modelId="{45D57D27-2587-4378-92BB-D288BA745ED1}" type="presOf" srcId="{B74D4D5D-1EBA-40B6-91BE-717E3EA090E5}" destId="{1F779BC6-583D-4D77-81A2-D45EC8549D95}" srcOrd="0" destOrd="0" presId="urn:microsoft.com/office/officeart/2005/8/layout/vList2"/>
    <dgm:cxn modelId="{780E4D29-2DEA-4E81-B078-DC24EDC0960A}" type="presOf" srcId="{A48115BE-20F2-46FF-A6CC-58F40F0560C9}" destId="{1F779BC6-583D-4D77-81A2-D45EC8549D95}" srcOrd="0" destOrd="3" presId="urn:microsoft.com/office/officeart/2005/8/layout/vList2"/>
    <dgm:cxn modelId="{360DC434-CE30-4CE8-AA11-9F8F09713DD2}" type="presOf" srcId="{91A806A3-E098-4963-9FDA-659A3301DACC}" destId="{1F779BC6-583D-4D77-81A2-D45EC8549D95}" srcOrd="0" destOrd="2" presId="urn:microsoft.com/office/officeart/2005/8/layout/vList2"/>
    <dgm:cxn modelId="{66785956-AAA0-46A6-9C86-252C045E8911}" srcId="{8EB20E6C-0D37-45A8-AE5E-F002902E5E2A}" destId="{A48115BE-20F2-46FF-A6CC-58F40F0560C9}" srcOrd="3" destOrd="0" parTransId="{1C615E62-ED7B-42BE-8E30-0070D5F3F8E7}" sibTransId="{747BB2F3-E8FF-4723-9455-AF5EDDDBBB02}"/>
    <dgm:cxn modelId="{E32632AA-27D0-420B-BC8A-F7DC93B574AF}" type="presOf" srcId="{8EB20E6C-0D37-45A8-AE5E-F002902E5E2A}" destId="{761353F1-7AED-497D-9A14-F4A6E6C20B7E}" srcOrd="0" destOrd="0" presId="urn:microsoft.com/office/officeart/2005/8/layout/vList2"/>
    <dgm:cxn modelId="{5D64F5DB-0F16-4EDC-9C64-22674645BECD}" srcId="{8EB20E6C-0D37-45A8-AE5E-F002902E5E2A}" destId="{91A806A3-E098-4963-9FDA-659A3301DACC}" srcOrd="2" destOrd="0" parTransId="{F62C3062-F064-4E58-8B16-F8D2F1CC5D4C}" sibTransId="{70D9EB31-3486-4968-A35D-3D3AB1386732}"/>
    <dgm:cxn modelId="{3A7366DE-67F5-416E-BECD-98F8E2792084}" type="presOf" srcId="{499A1BCB-4731-4C53-AAE9-65EE436F8EFC}" destId="{1F779BC6-583D-4D77-81A2-D45EC8549D95}" srcOrd="0" destOrd="1" presId="urn:microsoft.com/office/officeart/2005/8/layout/vList2"/>
    <dgm:cxn modelId="{085095EE-12A2-4D00-977D-CC3F48A5C239}" srcId="{8EB20E6C-0D37-45A8-AE5E-F002902E5E2A}" destId="{499A1BCB-4731-4C53-AAE9-65EE436F8EFC}" srcOrd="1" destOrd="0" parTransId="{C1B28146-1E78-4499-9345-549C77C510DC}" sibTransId="{0124FD82-D37C-4F6F-8DC4-A22ED15C8221}"/>
    <dgm:cxn modelId="{082E36F5-1B1A-4844-9416-09C366021F75}" type="presOf" srcId="{A1210C46-09BC-4666-8671-E4EF77143111}" destId="{B64EDF0A-E880-434D-83FB-EA4D9396FB2C}" srcOrd="0" destOrd="0" presId="urn:microsoft.com/office/officeart/2005/8/layout/vList2"/>
    <dgm:cxn modelId="{708823AC-C11B-44E2-9E9B-632BE9CF4F63}" type="presParOf" srcId="{B64EDF0A-E880-434D-83FB-EA4D9396FB2C}" destId="{761353F1-7AED-497D-9A14-F4A6E6C20B7E}" srcOrd="0" destOrd="0" presId="urn:microsoft.com/office/officeart/2005/8/layout/vList2"/>
    <dgm:cxn modelId="{8C98A3AF-6C20-4387-92DE-C34BBB9FE4AE}" type="presParOf" srcId="{B64EDF0A-E880-434D-83FB-EA4D9396FB2C}" destId="{1F779BC6-583D-4D77-81A2-D45EC8549D95}"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1210C46-09BC-4666-8671-E4EF7714311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676A1A1-E74C-42CB-A16E-F7DC5B76C6B1}">
      <dgm:prSet phldrT="[Text]" custT="1"/>
      <dgm:spPr>
        <a:solidFill>
          <a:schemeClr val="accent5"/>
        </a:solidFill>
      </dgm:spPr>
      <dgm:t>
        <a:bodyPr/>
        <a:lstStyle/>
        <a:p>
          <a:r>
            <a:rPr lang="en-US" sz="2800" b="1" spc="-100" dirty="0">
              <a:ln w="3175">
                <a:noFill/>
              </a:ln>
              <a:solidFill>
                <a:schemeClr val="bg1"/>
              </a:solidFill>
              <a:latin typeface="Segoe UI Light" panose="020B0502040204020203" pitchFamily="34" charset="0"/>
              <a:ea typeface="+mn-ea"/>
              <a:cs typeface="Segoe UI Light" panose="020B0502040204020203" pitchFamily="34" charset="0"/>
            </a:rPr>
            <a:t>Logical Revert</a:t>
          </a:r>
          <a:endParaRPr lang="en-US" sz="2800" dirty="0">
            <a:solidFill>
              <a:schemeClr val="bg1"/>
            </a:solidFill>
          </a:endParaRPr>
        </a:p>
      </dgm:t>
    </dgm:pt>
    <dgm:pt modelId="{89453715-5CAE-412F-9231-0C2EB7BE789C}" type="parTrans" cxnId="{7D792278-0AE1-438D-8AF6-02B6B715351F}">
      <dgm:prSet/>
      <dgm:spPr/>
      <dgm:t>
        <a:bodyPr/>
        <a:lstStyle/>
        <a:p>
          <a:endParaRPr lang="en-US"/>
        </a:p>
      </dgm:t>
    </dgm:pt>
    <dgm:pt modelId="{9E7246AC-B21C-4F74-AD6A-8F6EACC3ED3A}" type="sibTrans" cxnId="{7D792278-0AE1-438D-8AF6-02B6B715351F}">
      <dgm:prSet/>
      <dgm:spPr/>
      <dgm:t>
        <a:bodyPr/>
        <a:lstStyle/>
        <a:p>
          <a:endParaRPr lang="en-US"/>
        </a:p>
      </dgm:t>
    </dgm:pt>
    <dgm:pt modelId="{C6D0CA35-301A-464E-BC32-F5DE215506D2}">
      <dgm:prSet/>
      <dgm:spPr/>
      <dgm:t>
        <a:bodyPr/>
        <a:lstStyle/>
        <a:p>
          <a:r>
            <a:rPr lang="en-US"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Asynchronous process that performs row-level version-based Undo;</a:t>
          </a:r>
        </a:p>
      </dgm:t>
    </dgm:pt>
    <dgm:pt modelId="{04E74AC2-DE2B-4AB1-8396-DA9950E9EE52}" type="parTrans" cxnId="{33ADF387-0EB1-44AC-83FC-04F049CF2B6A}">
      <dgm:prSet/>
      <dgm:spPr/>
      <dgm:t>
        <a:bodyPr/>
        <a:lstStyle/>
        <a:p>
          <a:endParaRPr lang="en-US"/>
        </a:p>
      </dgm:t>
    </dgm:pt>
    <dgm:pt modelId="{97F652C8-7278-4356-AF36-E98CA6083C1A}" type="sibTrans" cxnId="{33ADF387-0EB1-44AC-83FC-04F049CF2B6A}">
      <dgm:prSet/>
      <dgm:spPr/>
      <dgm:t>
        <a:bodyPr/>
        <a:lstStyle/>
        <a:p>
          <a:endParaRPr lang="en-US"/>
        </a:p>
      </dgm:t>
    </dgm:pt>
    <dgm:pt modelId="{8BA4F9D9-51CB-4336-BD33-9AD872AB8316}">
      <dgm:prSet/>
      <dgm:spPr/>
      <dgm:t>
        <a:bodyPr/>
        <a:lstStyle/>
        <a:p>
          <a:r>
            <a:rPr lang="en-US"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Keeps track of all terminated transactions;</a:t>
          </a:r>
        </a:p>
      </dgm:t>
    </dgm:pt>
    <dgm:pt modelId="{6AEBA790-D1AC-4739-BE43-14FD72102303}" type="parTrans" cxnId="{ACAF9CFA-0A87-4EFB-B43A-5FBE921C9F86}">
      <dgm:prSet/>
      <dgm:spPr/>
      <dgm:t>
        <a:bodyPr/>
        <a:lstStyle/>
        <a:p>
          <a:endParaRPr lang="en-US"/>
        </a:p>
      </dgm:t>
    </dgm:pt>
    <dgm:pt modelId="{0B94D5C9-9A7A-4BF8-94B2-FC102609DAAE}" type="sibTrans" cxnId="{ACAF9CFA-0A87-4EFB-B43A-5FBE921C9F86}">
      <dgm:prSet/>
      <dgm:spPr/>
      <dgm:t>
        <a:bodyPr/>
        <a:lstStyle/>
        <a:p>
          <a:endParaRPr lang="en-US"/>
        </a:p>
      </dgm:t>
    </dgm:pt>
    <dgm:pt modelId="{897D45CE-9FDB-4F37-A24A-EE5F7CA99670}">
      <dgm:prSet/>
      <dgm:spPr/>
      <dgm:t>
        <a:bodyPr/>
        <a:lstStyle/>
        <a:p>
          <a:r>
            <a:rPr lang="en-US"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Performs rollback using recent committed transactions from PVS;</a:t>
          </a:r>
        </a:p>
      </dgm:t>
    </dgm:pt>
    <dgm:pt modelId="{7BF707D4-D2FB-4C01-B5F7-85BDCCB32062}" type="parTrans" cxnId="{55DA98D9-3D77-484E-A703-49E23C3A4BCE}">
      <dgm:prSet/>
      <dgm:spPr/>
      <dgm:t>
        <a:bodyPr/>
        <a:lstStyle/>
        <a:p>
          <a:endParaRPr lang="en-US"/>
        </a:p>
      </dgm:t>
    </dgm:pt>
    <dgm:pt modelId="{6259D55F-4109-4545-BD76-7966ED260AD2}" type="sibTrans" cxnId="{55DA98D9-3D77-484E-A703-49E23C3A4BCE}">
      <dgm:prSet/>
      <dgm:spPr/>
      <dgm:t>
        <a:bodyPr/>
        <a:lstStyle/>
        <a:p>
          <a:endParaRPr lang="en-US"/>
        </a:p>
      </dgm:t>
    </dgm:pt>
    <dgm:pt modelId="{92AD3A43-9093-44CB-B391-96E986596874}">
      <dgm:prSet/>
      <dgm:spPr/>
      <dgm:t>
        <a:bodyPr/>
        <a:lstStyle/>
        <a:p>
          <a:r>
            <a:rPr lang="en-US"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Release all locks immediately after transaction termination.</a:t>
          </a:r>
        </a:p>
      </dgm:t>
    </dgm:pt>
    <dgm:pt modelId="{EC1EE580-5C33-4CC2-A260-36E0AB61DC9B}" type="parTrans" cxnId="{5295F4D3-2B03-4784-9CD2-BD7C536B8443}">
      <dgm:prSet/>
      <dgm:spPr/>
      <dgm:t>
        <a:bodyPr/>
        <a:lstStyle/>
        <a:p>
          <a:endParaRPr lang="en-US"/>
        </a:p>
      </dgm:t>
    </dgm:pt>
    <dgm:pt modelId="{FFF9AA6E-6927-47D6-B126-D5C982ABBF06}" type="sibTrans" cxnId="{5295F4D3-2B03-4784-9CD2-BD7C536B8443}">
      <dgm:prSet/>
      <dgm:spPr/>
      <dgm:t>
        <a:bodyPr/>
        <a:lstStyle/>
        <a:p>
          <a:endParaRPr lang="en-US"/>
        </a:p>
      </dgm:t>
    </dgm:pt>
    <dgm:pt modelId="{B64EDF0A-E880-434D-83FB-EA4D9396FB2C}" type="pres">
      <dgm:prSet presAssocID="{A1210C46-09BC-4666-8671-E4EF77143111}" presName="linear" presStyleCnt="0">
        <dgm:presLayoutVars>
          <dgm:animLvl val="lvl"/>
          <dgm:resizeHandles val="exact"/>
        </dgm:presLayoutVars>
      </dgm:prSet>
      <dgm:spPr/>
    </dgm:pt>
    <dgm:pt modelId="{0198E18A-4AC4-46E8-B781-B66062BE5ECC}" type="pres">
      <dgm:prSet presAssocID="{B676A1A1-E74C-42CB-A16E-F7DC5B76C6B1}" presName="parentText" presStyleLbl="node1" presStyleIdx="0" presStyleCnt="1">
        <dgm:presLayoutVars>
          <dgm:chMax val="0"/>
          <dgm:bulletEnabled val="1"/>
        </dgm:presLayoutVars>
      </dgm:prSet>
      <dgm:spPr/>
    </dgm:pt>
    <dgm:pt modelId="{A6FD5CD7-6955-45EA-B126-E4975672FC5A}" type="pres">
      <dgm:prSet presAssocID="{B676A1A1-E74C-42CB-A16E-F7DC5B76C6B1}" presName="childText" presStyleLbl="revTx" presStyleIdx="0" presStyleCnt="1">
        <dgm:presLayoutVars>
          <dgm:bulletEnabled val="1"/>
        </dgm:presLayoutVars>
      </dgm:prSet>
      <dgm:spPr/>
    </dgm:pt>
  </dgm:ptLst>
  <dgm:cxnLst>
    <dgm:cxn modelId="{342C7232-9D98-4DAA-ACD7-EBA097E9EF5D}" type="presOf" srcId="{897D45CE-9FDB-4F37-A24A-EE5F7CA99670}" destId="{A6FD5CD7-6955-45EA-B126-E4975672FC5A}" srcOrd="0" destOrd="2" presId="urn:microsoft.com/office/officeart/2005/8/layout/vList2"/>
    <dgm:cxn modelId="{52579E38-4035-434D-A219-F3BE894153C3}" type="presOf" srcId="{8BA4F9D9-51CB-4336-BD33-9AD872AB8316}" destId="{A6FD5CD7-6955-45EA-B126-E4975672FC5A}" srcOrd="0" destOrd="1" presId="urn:microsoft.com/office/officeart/2005/8/layout/vList2"/>
    <dgm:cxn modelId="{2C910D4B-9CAD-4656-80B9-A6BC57EF2282}" type="presOf" srcId="{C6D0CA35-301A-464E-BC32-F5DE215506D2}" destId="{A6FD5CD7-6955-45EA-B126-E4975672FC5A}" srcOrd="0" destOrd="0" presId="urn:microsoft.com/office/officeart/2005/8/layout/vList2"/>
    <dgm:cxn modelId="{7D792278-0AE1-438D-8AF6-02B6B715351F}" srcId="{A1210C46-09BC-4666-8671-E4EF77143111}" destId="{B676A1A1-E74C-42CB-A16E-F7DC5B76C6B1}" srcOrd="0" destOrd="0" parTransId="{89453715-5CAE-412F-9231-0C2EB7BE789C}" sibTransId="{9E7246AC-B21C-4F74-AD6A-8F6EACC3ED3A}"/>
    <dgm:cxn modelId="{33ADF387-0EB1-44AC-83FC-04F049CF2B6A}" srcId="{B676A1A1-E74C-42CB-A16E-F7DC5B76C6B1}" destId="{C6D0CA35-301A-464E-BC32-F5DE215506D2}" srcOrd="0" destOrd="0" parTransId="{04E74AC2-DE2B-4AB1-8396-DA9950E9EE52}" sibTransId="{97F652C8-7278-4356-AF36-E98CA6083C1A}"/>
    <dgm:cxn modelId="{E8D85BB0-2559-4CA6-AA80-E3A6CE36B4B0}" type="presOf" srcId="{B676A1A1-E74C-42CB-A16E-F7DC5B76C6B1}" destId="{0198E18A-4AC4-46E8-B781-B66062BE5ECC}" srcOrd="0" destOrd="0" presId="urn:microsoft.com/office/officeart/2005/8/layout/vList2"/>
    <dgm:cxn modelId="{5295F4D3-2B03-4784-9CD2-BD7C536B8443}" srcId="{B676A1A1-E74C-42CB-A16E-F7DC5B76C6B1}" destId="{92AD3A43-9093-44CB-B391-96E986596874}" srcOrd="3" destOrd="0" parTransId="{EC1EE580-5C33-4CC2-A260-36E0AB61DC9B}" sibTransId="{FFF9AA6E-6927-47D6-B126-D5C982ABBF06}"/>
    <dgm:cxn modelId="{55DA98D9-3D77-484E-A703-49E23C3A4BCE}" srcId="{B676A1A1-E74C-42CB-A16E-F7DC5B76C6B1}" destId="{897D45CE-9FDB-4F37-A24A-EE5F7CA99670}" srcOrd="2" destOrd="0" parTransId="{7BF707D4-D2FB-4C01-B5F7-85BDCCB32062}" sibTransId="{6259D55F-4109-4545-BD76-7966ED260AD2}"/>
    <dgm:cxn modelId="{96622BE8-F34D-4E70-92A9-A56195652DC2}" type="presOf" srcId="{92AD3A43-9093-44CB-B391-96E986596874}" destId="{A6FD5CD7-6955-45EA-B126-E4975672FC5A}" srcOrd="0" destOrd="3" presId="urn:microsoft.com/office/officeart/2005/8/layout/vList2"/>
    <dgm:cxn modelId="{082E36F5-1B1A-4844-9416-09C366021F75}" type="presOf" srcId="{A1210C46-09BC-4666-8671-E4EF77143111}" destId="{B64EDF0A-E880-434D-83FB-EA4D9396FB2C}" srcOrd="0" destOrd="0" presId="urn:microsoft.com/office/officeart/2005/8/layout/vList2"/>
    <dgm:cxn modelId="{ACAF9CFA-0A87-4EFB-B43A-5FBE921C9F86}" srcId="{B676A1A1-E74C-42CB-A16E-F7DC5B76C6B1}" destId="{8BA4F9D9-51CB-4336-BD33-9AD872AB8316}" srcOrd="1" destOrd="0" parTransId="{6AEBA790-D1AC-4739-BE43-14FD72102303}" sibTransId="{0B94D5C9-9A7A-4BF8-94B2-FC102609DAAE}"/>
    <dgm:cxn modelId="{44A51704-E0F9-4277-A76F-51EF75BB526A}" type="presParOf" srcId="{B64EDF0A-E880-434D-83FB-EA4D9396FB2C}" destId="{0198E18A-4AC4-46E8-B781-B66062BE5ECC}" srcOrd="0" destOrd="0" presId="urn:microsoft.com/office/officeart/2005/8/layout/vList2"/>
    <dgm:cxn modelId="{B96EA904-79F4-4D83-8903-DE432D858660}" type="presParOf" srcId="{B64EDF0A-E880-434D-83FB-EA4D9396FB2C}" destId="{A6FD5CD7-6955-45EA-B126-E4975672FC5A}"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1210C46-09BC-4666-8671-E4EF7714311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676A1A1-E74C-42CB-A16E-F7DC5B76C6B1}">
      <dgm:prSet phldrT="[Text]" custT="1"/>
      <dgm:spPr>
        <a:solidFill>
          <a:schemeClr val="accent5"/>
        </a:solidFill>
      </dgm:spPr>
      <dgm:t>
        <a:bodyPr/>
        <a:lstStyle/>
        <a:p>
          <a:r>
            <a:rPr lang="en-US" sz="2800" b="1" spc="-100" dirty="0">
              <a:ln w="3175">
                <a:noFill/>
              </a:ln>
              <a:solidFill>
                <a:schemeClr val="bg1"/>
              </a:solidFill>
              <a:latin typeface="Segoe UI Light" panose="020B0502040204020203" pitchFamily="34" charset="0"/>
              <a:ea typeface="+mn-ea"/>
              <a:cs typeface="Segoe UI Light" panose="020B0502040204020203" pitchFamily="34" charset="0"/>
            </a:rPr>
            <a:t>sLog</a:t>
          </a:r>
          <a:endParaRPr lang="en-US" sz="2800" b="1" dirty="0">
            <a:solidFill>
              <a:schemeClr val="bg1"/>
            </a:solidFill>
          </a:endParaRPr>
        </a:p>
      </dgm:t>
    </dgm:pt>
    <dgm:pt modelId="{89453715-5CAE-412F-9231-0C2EB7BE789C}" type="parTrans" cxnId="{7D792278-0AE1-438D-8AF6-02B6B715351F}">
      <dgm:prSet/>
      <dgm:spPr/>
      <dgm:t>
        <a:bodyPr/>
        <a:lstStyle/>
        <a:p>
          <a:endParaRPr lang="en-US"/>
        </a:p>
      </dgm:t>
    </dgm:pt>
    <dgm:pt modelId="{9E7246AC-B21C-4F74-AD6A-8F6EACC3ED3A}" type="sibTrans" cxnId="{7D792278-0AE1-438D-8AF6-02B6B715351F}">
      <dgm:prSet/>
      <dgm:spPr/>
      <dgm:t>
        <a:bodyPr/>
        <a:lstStyle/>
        <a:p>
          <a:endParaRPr lang="en-US"/>
        </a:p>
      </dgm:t>
    </dgm:pt>
    <dgm:pt modelId="{BB7D4A15-4E5F-403F-9CF2-FBFD7AC41B1B}">
      <dgm:prSet custT="1"/>
      <dgm:spPr/>
      <dgm:t>
        <a:bodyPr/>
        <a:lstStyle/>
        <a:p>
          <a:r>
            <a:rPr lang="en-US" sz="24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Secondary in-memory log stream that stores log records for non-versioned operations (e.g.: metadata cache invalidation, lock acquisitions);</a:t>
          </a:r>
        </a:p>
      </dgm:t>
    </dgm:pt>
    <dgm:pt modelId="{E4C21EC2-D318-4B6B-8A98-8CEB15FBA646}" type="parTrans" cxnId="{F3B2666A-FE31-4BBB-9A2B-785ACDF8F518}">
      <dgm:prSet/>
      <dgm:spPr/>
      <dgm:t>
        <a:bodyPr/>
        <a:lstStyle/>
        <a:p>
          <a:endParaRPr lang="en-US"/>
        </a:p>
      </dgm:t>
    </dgm:pt>
    <dgm:pt modelId="{DC7A5416-AF4A-4222-888A-604F5FB26645}" type="sibTrans" cxnId="{F3B2666A-FE31-4BBB-9A2B-785ACDF8F518}">
      <dgm:prSet/>
      <dgm:spPr/>
      <dgm:t>
        <a:bodyPr/>
        <a:lstStyle/>
        <a:p>
          <a:endParaRPr lang="en-US"/>
        </a:p>
      </dgm:t>
    </dgm:pt>
    <dgm:pt modelId="{178ABA82-C84F-48DC-8CB1-6B230DF7AB4F}">
      <dgm:prSet custT="1"/>
      <dgm:spPr/>
      <dgm:t>
        <a:bodyPr/>
        <a:lstStyle/>
        <a:p>
          <a:r>
            <a:rPr lang="en-US" sz="24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Persisted on disk by been serialized during SQL checkpoint;</a:t>
          </a:r>
        </a:p>
      </dgm:t>
    </dgm:pt>
    <dgm:pt modelId="{FFAEFC74-1D83-490C-89F6-47990534108A}" type="parTrans" cxnId="{870E37CD-93C3-4775-A9DF-F447E24E26C9}">
      <dgm:prSet/>
      <dgm:spPr/>
      <dgm:t>
        <a:bodyPr/>
        <a:lstStyle/>
        <a:p>
          <a:endParaRPr lang="en-US"/>
        </a:p>
      </dgm:t>
    </dgm:pt>
    <dgm:pt modelId="{20303944-6F7F-4EEE-8D63-AF1ABACF29B4}" type="sibTrans" cxnId="{870E37CD-93C3-4775-A9DF-F447E24E26C9}">
      <dgm:prSet/>
      <dgm:spPr/>
      <dgm:t>
        <a:bodyPr/>
        <a:lstStyle/>
        <a:p>
          <a:endParaRPr lang="en-US"/>
        </a:p>
      </dgm:t>
    </dgm:pt>
    <dgm:pt modelId="{705AFFF8-2D79-40B0-8FA2-8154D5BB9FC7}">
      <dgm:prSet custT="1"/>
      <dgm:spPr/>
      <dgm:t>
        <a:bodyPr/>
        <a:lstStyle/>
        <a:p>
          <a:r>
            <a:rPr lang="en-US" sz="24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Is periodically truncated as transactions commits;</a:t>
          </a:r>
        </a:p>
      </dgm:t>
    </dgm:pt>
    <dgm:pt modelId="{D9FEAF60-250C-4963-A44F-623FC0AB7983}" type="parTrans" cxnId="{8A052216-77B2-43A4-95CD-34CE733DC285}">
      <dgm:prSet/>
      <dgm:spPr/>
      <dgm:t>
        <a:bodyPr/>
        <a:lstStyle/>
        <a:p>
          <a:endParaRPr lang="en-US"/>
        </a:p>
      </dgm:t>
    </dgm:pt>
    <dgm:pt modelId="{85210274-3678-47F0-8E54-600DA295AC4E}" type="sibTrans" cxnId="{8A052216-77B2-43A4-95CD-34CE733DC285}">
      <dgm:prSet/>
      <dgm:spPr/>
      <dgm:t>
        <a:bodyPr/>
        <a:lstStyle/>
        <a:p>
          <a:endParaRPr lang="en-US"/>
        </a:p>
      </dgm:t>
    </dgm:pt>
    <dgm:pt modelId="{4A8C2C09-A622-4FED-B215-F6E473D3430B}">
      <dgm:prSet custT="1"/>
      <dgm:spPr/>
      <dgm:t>
        <a:bodyPr/>
        <a:lstStyle/>
        <a:p>
          <a:r>
            <a:rPr lang="en-US" sz="24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It accelerates the redo and undo by processing only the non-versioned operations;</a:t>
          </a:r>
        </a:p>
      </dgm:t>
    </dgm:pt>
    <dgm:pt modelId="{6AA82A50-0B11-45B1-9267-3D934327474F}" type="parTrans" cxnId="{23D0E47D-F55E-4455-A7B8-C05E07ABA2A1}">
      <dgm:prSet/>
      <dgm:spPr/>
      <dgm:t>
        <a:bodyPr/>
        <a:lstStyle/>
        <a:p>
          <a:endParaRPr lang="en-US"/>
        </a:p>
      </dgm:t>
    </dgm:pt>
    <dgm:pt modelId="{8FA5B629-C8D2-4903-94A6-7C317D851733}" type="sibTrans" cxnId="{23D0E47D-F55E-4455-A7B8-C05E07ABA2A1}">
      <dgm:prSet/>
      <dgm:spPr/>
      <dgm:t>
        <a:bodyPr/>
        <a:lstStyle/>
        <a:p>
          <a:endParaRPr lang="en-US"/>
        </a:p>
      </dgm:t>
    </dgm:pt>
    <dgm:pt modelId="{B64EDF0A-E880-434D-83FB-EA4D9396FB2C}" type="pres">
      <dgm:prSet presAssocID="{A1210C46-09BC-4666-8671-E4EF77143111}" presName="linear" presStyleCnt="0">
        <dgm:presLayoutVars>
          <dgm:animLvl val="lvl"/>
          <dgm:resizeHandles val="exact"/>
        </dgm:presLayoutVars>
      </dgm:prSet>
      <dgm:spPr/>
    </dgm:pt>
    <dgm:pt modelId="{0198E18A-4AC4-46E8-B781-B66062BE5ECC}" type="pres">
      <dgm:prSet presAssocID="{B676A1A1-E74C-42CB-A16E-F7DC5B76C6B1}" presName="parentText" presStyleLbl="node1" presStyleIdx="0" presStyleCnt="1">
        <dgm:presLayoutVars>
          <dgm:chMax val="0"/>
          <dgm:bulletEnabled val="1"/>
        </dgm:presLayoutVars>
      </dgm:prSet>
      <dgm:spPr/>
    </dgm:pt>
    <dgm:pt modelId="{A6FD5CD7-6955-45EA-B126-E4975672FC5A}" type="pres">
      <dgm:prSet presAssocID="{B676A1A1-E74C-42CB-A16E-F7DC5B76C6B1}" presName="childText" presStyleLbl="revTx" presStyleIdx="0" presStyleCnt="1">
        <dgm:presLayoutVars>
          <dgm:bulletEnabled val="1"/>
        </dgm:presLayoutVars>
      </dgm:prSet>
      <dgm:spPr/>
    </dgm:pt>
  </dgm:ptLst>
  <dgm:cxnLst>
    <dgm:cxn modelId="{8A052216-77B2-43A4-95CD-34CE733DC285}" srcId="{B676A1A1-E74C-42CB-A16E-F7DC5B76C6B1}" destId="{705AFFF8-2D79-40B0-8FA2-8154D5BB9FC7}" srcOrd="2" destOrd="0" parTransId="{D9FEAF60-250C-4963-A44F-623FC0AB7983}" sibTransId="{85210274-3678-47F0-8E54-600DA295AC4E}"/>
    <dgm:cxn modelId="{F3B2666A-FE31-4BBB-9A2B-785ACDF8F518}" srcId="{B676A1A1-E74C-42CB-A16E-F7DC5B76C6B1}" destId="{BB7D4A15-4E5F-403F-9CF2-FBFD7AC41B1B}" srcOrd="0" destOrd="0" parTransId="{E4C21EC2-D318-4B6B-8A98-8CEB15FBA646}" sibTransId="{DC7A5416-AF4A-4222-888A-604F5FB26645}"/>
    <dgm:cxn modelId="{7D792278-0AE1-438D-8AF6-02B6B715351F}" srcId="{A1210C46-09BC-4666-8671-E4EF77143111}" destId="{B676A1A1-E74C-42CB-A16E-F7DC5B76C6B1}" srcOrd="0" destOrd="0" parTransId="{89453715-5CAE-412F-9231-0C2EB7BE789C}" sibTransId="{9E7246AC-B21C-4F74-AD6A-8F6EACC3ED3A}"/>
    <dgm:cxn modelId="{E167337A-21E1-495D-9917-F2E320529569}" type="presOf" srcId="{BB7D4A15-4E5F-403F-9CF2-FBFD7AC41B1B}" destId="{A6FD5CD7-6955-45EA-B126-E4975672FC5A}" srcOrd="0" destOrd="0" presId="urn:microsoft.com/office/officeart/2005/8/layout/vList2"/>
    <dgm:cxn modelId="{23D0E47D-F55E-4455-A7B8-C05E07ABA2A1}" srcId="{B676A1A1-E74C-42CB-A16E-F7DC5B76C6B1}" destId="{4A8C2C09-A622-4FED-B215-F6E473D3430B}" srcOrd="3" destOrd="0" parTransId="{6AA82A50-0B11-45B1-9267-3D934327474F}" sibTransId="{8FA5B629-C8D2-4903-94A6-7C317D851733}"/>
    <dgm:cxn modelId="{E8D85BB0-2559-4CA6-AA80-E3A6CE36B4B0}" type="presOf" srcId="{B676A1A1-E74C-42CB-A16E-F7DC5B76C6B1}" destId="{0198E18A-4AC4-46E8-B781-B66062BE5ECC}" srcOrd="0" destOrd="0" presId="urn:microsoft.com/office/officeart/2005/8/layout/vList2"/>
    <dgm:cxn modelId="{3AF4E3C5-793D-46A1-B9A9-7D6D394BFD4B}" type="presOf" srcId="{4A8C2C09-A622-4FED-B215-F6E473D3430B}" destId="{A6FD5CD7-6955-45EA-B126-E4975672FC5A}" srcOrd="0" destOrd="3" presId="urn:microsoft.com/office/officeart/2005/8/layout/vList2"/>
    <dgm:cxn modelId="{48755BCB-9164-48AA-984B-AD554A716B12}" type="presOf" srcId="{705AFFF8-2D79-40B0-8FA2-8154D5BB9FC7}" destId="{A6FD5CD7-6955-45EA-B126-E4975672FC5A}" srcOrd="0" destOrd="2" presId="urn:microsoft.com/office/officeart/2005/8/layout/vList2"/>
    <dgm:cxn modelId="{870E37CD-93C3-4775-A9DF-F447E24E26C9}" srcId="{B676A1A1-E74C-42CB-A16E-F7DC5B76C6B1}" destId="{178ABA82-C84F-48DC-8CB1-6B230DF7AB4F}" srcOrd="1" destOrd="0" parTransId="{FFAEFC74-1D83-490C-89F6-47990534108A}" sibTransId="{20303944-6F7F-4EEE-8D63-AF1ABACF29B4}"/>
    <dgm:cxn modelId="{EB61F0E5-1116-42EC-BE3E-60A172BC2956}" type="presOf" srcId="{178ABA82-C84F-48DC-8CB1-6B230DF7AB4F}" destId="{A6FD5CD7-6955-45EA-B126-E4975672FC5A}" srcOrd="0" destOrd="1" presId="urn:microsoft.com/office/officeart/2005/8/layout/vList2"/>
    <dgm:cxn modelId="{082E36F5-1B1A-4844-9416-09C366021F75}" type="presOf" srcId="{A1210C46-09BC-4666-8671-E4EF77143111}" destId="{B64EDF0A-E880-434D-83FB-EA4D9396FB2C}" srcOrd="0" destOrd="0" presId="urn:microsoft.com/office/officeart/2005/8/layout/vList2"/>
    <dgm:cxn modelId="{44A51704-E0F9-4277-A76F-51EF75BB526A}" type="presParOf" srcId="{B64EDF0A-E880-434D-83FB-EA4D9396FB2C}" destId="{0198E18A-4AC4-46E8-B781-B66062BE5ECC}" srcOrd="0" destOrd="0" presId="urn:microsoft.com/office/officeart/2005/8/layout/vList2"/>
    <dgm:cxn modelId="{B96EA904-79F4-4D83-8903-DE432D858660}" type="presParOf" srcId="{B64EDF0A-E880-434D-83FB-EA4D9396FB2C}" destId="{A6FD5CD7-6955-45EA-B126-E4975672FC5A}"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1210C46-09BC-4666-8671-E4EF7714311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676A1A1-E74C-42CB-A16E-F7DC5B76C6B1}">
      <dgm:prSet phldrT="[Text]" custT="1"/>
      <dgm:spPr>
        <a:solidFill>
          <a:schemeClr val="accent5"/>
        </a:solidFill>
      </dgm:spPr>
      <dgm:t>
        <a:bodyPr/>
        <a:lstStyle/>
        <a:p>
          <a:r>
            <a:rPr lang="en-US" sz="3200" b="1" spc="-100" dirty="0">
              <a:ln w="3175">
                <a:noFill/>
              </a:ln>
              <a:solidFill>
                <a:schemeClr val="bg1"/>
              </a:solidFill>
              <a:latin typeface="Segoe UI Light" panose="020B0502040204020203" pitchFamily="34" charset="0"/>
              <a:ea typeface="+mn-ea"/>
              <a:cs typeface="Segoe UI Light" panose="020B0502040204020203" pitchFamily="34" charset="0"/>
            </a:rPr>
            <a:t>Cleaner</a:t>
          </a:r>
          <a:endParaRPr lang="en-US" sz="3200" b="1" dirty="0">
            <a:solidFill>
              <a:schemeClr val="bg1"/>
            </a:solidFill>
          </a:endParaRPr>
        </a:p>
      </dgm:t>
    </dgm:pt>
    <dgm:pt modelId="{89453715-5CAE-412F-9231-0C2EB7BE789C}" type="parTrans" cxnId="{7D792278-0AE1-438D-8AF6-02B6B715351F}">
      <dgm:prSet/>
      <dgm:spPr/>
      <dgm:t>
        <a:bodyPr/>
        <a:lstStyle/>
        <a:p>
          <a:endParaRPr lang="en-US"/>
        </a:p>
      </dgm:t>
    </dgm:pt>
    <dgm:pt modelId="{9E7246AC-B21C-4F74-AD6A-8F6EACC3ED3A}" type="sibTrans" cxnId="{7D792278-0AE1-438D-8AF6-02B6B715351F}">
      <dgm:prSet/>
      <dgm:spPr/>
      <dgm:t>
        <a:bodyPr/>
        <a:lstStyle/>
        <a:p>
          <a:endParaRPr lang="en-US"/>
        </a:p>
      </dgm:t>
    </dgm:pt>
    <dgm:pt modelId="{5E3590E1-1581-4264-A28C-1E67B8DD36DE}">
      <dgm:prSet custT="1"/>
      <dgm:spPr/>
      <dgm:t>
        <a:bodyPr/>
        <a:lstStyle/>
        <a:p>
          <a:r>
            <a:rPr lang="en-US" sz="3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Asynchronous process that periodically cleans row versions that are not needed. </a:t>
          </a:r>
        </a:p>
      </dgm:t>
    </dgm:pt>
    <dgm:pt modelId="{D48ED277-5F96-429A-9A6A-A948A7C8CA6F}" type="parTrans" cxnId="{025BB341-E11F-449D-A94B-DEDEFD951CDA}">
      <dgm:prSet/>
      <dgm:spPr/>
      <dgm:t>
        <a:bodyPr/>
        <a:lstStyle/>
        <a:p>
          <a:endParaRPr lang="en-US"/>
        </a:p>
      </dgm:t>
    </dgm:pt>
    <dgm:pt modelId="{13E98B17-C3E0-408F-8CE4-90848F5FBF8A}" type="sibTrans" cxnId="{025BB341-E11F-449D-A94B-DEDEFD951CDA}">
      <dgm:prSet/>
      <dgm:spPr/>
      <dgm:t>
        <a:bodyPr/>
        <a:lstStyle/>
        <a:p>
          <a:endParaRPr lang="en-US"/>
        </a:p>
      </dgm:t>
    </dgm:pt>
    <dgm:pt modelId="{B64EDF0A-E880-434D-83FB-EA4D9396FB2C}" type="pres">
      <dgm:prSet presAssocID="{A1210C46-09BC-4666-8671-E4EF77143111}" presName="linear" presStyleCnt="0">
        <dgm:presLayoutVars>
          <dgm:animLvl val="lvl"/>
          <dgm:resizeHandles val="exact"/>
        </dgm:presLayoutVars>
      </dgm:prSet>
      <dgm:spPr/>
    </dgm:pt>
    <dgm:pt modelId="{0198E18A-4AC4-46E8-B781-B66062BE5ECC}" type="pres">
      <dgm:prSet presAssocID="{B676A1A1-E74C-42CB-A16E-F7DC5B76C6B1}" presName="parentText" presStyleLbl="node1" presStyleIdx="0" presStyleCnt="1">
        <dgm:presLayoutVars>
          <dgm:chMax val="0"/>
          <dgm:bulletEnabled val="1"/>
        </dgm:presLayoutVars>
      </dgm:prSet>
      <dgm:spPr/>
    </dgm:pt>
    <dgm:pt modelId="{A6FD5CD7-6955-45EA-B126-E4975672FC5A}" type="pres">
      <dgm:prSet presAssocID="{B676A1A1-E74C-42CB-A16E-F7DC5B76C6B1}" presName="childText" presStyleLbl="revTx" presStyleIdx="0" presStyleCnt="1">
        <dgm:presLayoutVars>
          <dgm:bulletEnabled val="1"/>
        </dgm:presLayoutVars>
      </dgm:prSet>
      <dgm:spPr/>
    </dgm:pt>
  </dgm:ptLst>
  <dgm:cxnLst>
    <dgm:cxn modelId="{862D630F-ACEF-42C9-BDB5-993DF15D0094}" type="presOf" srcId="{5E3590E1-1581-4264-A28C-1E67B8DD36DE}" destId="{A6FD5CD7-6955-45EA-B126-E4975672FC5A}" srcOrd="0" destOrd="0" presId="urn:microsoft.com/office/officeart/2005/8/layout/vList2"/>
    <dgm:cxn modelId="{025BB341-E11F-449D-A94B-DEDEFD951CDA}" srcId="{B676A1A1-E74C-42CB-A16E-F7DC5B76C6B1}" destId="{5E3590E1-1581-4264-A28C-1E67B8DD36DE}" srcOrd="0" destOrd="0" parTransId="{D48ED277-5F96-429A-9A6A-A948A7C8CA6F}" sibTransId="{13E98B17-C3E0-408F-8CE4-90848F5FBF8A}"/>
    <dgm:cxn modelId="{7D792278-0AE1-438D-8AF6-02B6B715351F}" srcId="{A1210C46-09BC-4666-8671-E4EF77143111}" destId="{B676A1A1-E74C-42CB-A16E-F7DC5B76C6B1}" srcOrd="0" destOrd="0" parTransId="{89453715-5CAE-412F-9231-0C2EB7BE789C}" sibTransId="{9E7246AC-B21C-4F74-AD6A-8F6EACC3ED3A}"/>
    <dgm:cxn modelId="{E8D85BB0-2559-4CA6-AA80-E3A6CE36B4B0}" type="presOf" srcId="{B676A1A1-E74C-42CB-A16E-F7DC5B76C6B1}" destId="{0198E18A-4AC4-46E8-B781-B66062BE5ECC}" srcOrd="0" destOrd="0" presId="urn:microsoft.com/office/officeart/2005/8/layout/vList2"/>
    <dgm:cxn modelId="{082E36F5-1B1A-4844-9416-09C366021F75}" type="presOf" srcId="{A1210C46-09BC-4666-8671-E4EF77143111}" destId="{B64EDF0A-E880-434D-83FB-EA4D9396FB2C}" srcOrd="0" destOrd="0" presId="urn:microsoft.com/office/officeart/2005/8/layout/vList2"/>
    <dgm:cxn modelId="{44A51704-E0F9-4277-A76F-51EF75BB526A}" type="presParOf" srcId="{B64EDF0A-E880-434D-83FB-EA4D9396FB2C}" destId="{0198E18A-4AC4-46E8-B781-B66062BE5ECC}" srcOrd="0" destOrd="0" presId="urn:microsoft.com/office/officeart/2005/8/layout/vList2"/>
    <dgm:cxn modelId="{B96EA904-79F4-4D83-8903-DE432D858660}" type="presParOf" srcId="{B64EDF0A-E880-434D-83FB-EA4D9396FB2C}" destId="{A6FD5CD7-6955-45EA-B126-E4975672FC5A}"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6D94756-8093-41CC-8E01-49B3462C8AB0}"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C2396C64-B672-4D29-9B54-577749E035F2}">
      <dgm:prSet/>
      <dgm:spPr/>
      <dgm:t>
        <a:bodyPr/>
        <a:lstStyle/>
        <a:p>
          <a:r>
            <a:rPr lang="en-US"/>
            <a:t>Will my database be larger?</a:t>
          </a:r>
        </a:p>
      </dgm:t>
    </dgm:pt>
    <dgm:pt modelId="{3D353252-A530-4289-992B-C69B2588A725}" type="parTrans" cxnId="{B53D9E0D-79A9-4189-8E4C-92E4C8CEF89B}">
      <dgm:prSet/>
      <dgm:spPr/>
      <dgm:t>
        <a:bodyPr/>
        <a:lstStyle/>
        <a:p>
          <a:endParaRPr lang="en-US"/>
        </a:p>
      </dgm:t>
    </dgm:pt>
    <dgm:pt modelId="{F5ABAEBC-C29E-46D5-B1B9-31F33A909E32}" type="sibTrans" cxnId="{B53D9E0D-79A9-4189-8E4C-92E4C8CEF89B}">
      <dgm:prSet/>
      <dgm:spPr/>
      <dgm:t>
        <a:bodyPr/>
        <a:lstStyle/>
        <a:p>
          <a:endParaRPr lang="en-US"/>
        </a:p>
      </dgm:t>
    </dgm:pt>
    <dgm:pt modelId="{AD4E3315-A7BF-4B1D-8D95-3E7801A724C8}">
      <dgm:prSet/>
      <dgm:spPr/>
      <dgm:t>
        <a:bodyPr/>
        <a:lstStyle/>
        <a:p>
          <a:r>
            <a:rPr lang="en-US" dirty="0"/>
            <a:t>Yes. Monitor to determine difference.</a:t>
          </a:r>
        </a:p>
      </dgm:t>
    </dgm:pt>
    <dgm:pt modelId="{D9E3232D-3274-4367-99A1-60C66F9B107D}" type="parTrans" cxnId="{354C6816-6CB2-4B11-BE6B-17AB81E9AFE6}">
      <dgm:prSet/>
      <dgm:spPr/>
      <dgm:t>
        <a:bodyPr/>
        <a:lstStyle/>
        <a:p>
          <a:endParaRPr lang="en-US"/>
        </a:p>
      </dgm:t>
    </dgm:pt>
    <dgm:pt modelId="{1B5EDDFD-D9D8-414F-BB9E-28416E461D70}" type="sibTrans" cxnId="{354C6816-6CB2-4B11-BE6B-17AB81E9AFE6}">
      <dgm:prSet/>
      <dgm:spPr/>
      <dgm:t>
        <a:bodyPr/>
        <a:lstStyle/>
        <a:p>
          <a:endParaRPr lang="en-US"/>
        </a:p>
      </dgm:t>
    </dgm:pt>
    <dgm:pt modelId="{7C2257C8-AE8B-4A83-AD48-958C12A84DE1}">
      <dgm:prSet/>
      <dgm:spPr/>
      <dgm:t>
        <a:bodyPr/>
        <a:lstStyle/>
        <a:p>
          <a:r>
            <a:rPr lang="en-US"/>
            <a:t>Will it affect performance?</a:t>
          </a:r>
        </a:p>
      </dgm:t>
    </dgm:pt>
    <dgm:pt modelId="{5EAB6FF5-3603-4B04-92CD-56BE62D12C48}" type="parTrans" cxnId="{D29E4CEA-3841-43F3-BB4B-F36591EE413F}">
      <dgm:prSet/>
      <dgm:spPr/>
      <dgm:t>
        <a:bodyPr/>
        <a:lstStyle/>
        <a:p>
          <a:endParaRPr lang="en-US"/>
        </a:p>
      </dgm:t>
    </dgm:pt>
    <dgm:pt modelId="{38B4FAAF-3290-4134-8CFE-0C76104B6786}" type="sibTrans" cxnId="{D29E4CEA-3841-43F3-BB4B-F36591EE413F}">
      <dgm:prSet/>
      <dgm:spPr/>
      <dgm:t>
        <a:bodyPr/>
        <a:lstStyle/>
        <a:p>
          <a:endParaRPr lang="en-US"/>
        </a:p>
      </dgm:t>
    </dgm:pt>
    <dgm:pt modelId="{8FDBE807-FE97-4C04-A317-585D7E1FB2D5}">
      <dgm:prSet/>
      <dgm:spPr/>
      <dgm:t>
        <a:bodyPr/>
        <a:lstStyle/>
        <a:p>
          <a:r>
            <a:rPr lang="en-US" dirty="0"/>
            <a:t>It depends. Write-heavy (OLTP) workloads are most susceptible.</a:t>
          </a:r>
        </a:p>
      </dgm:t>
    </dgm:pt>
    <dgm:pt modelId="{D689833B-88F8-42D4-B482-EE20784BA5DC}" type="parTrans" cxnId="{F04AD702-E0A5-4C12-8EB7-907A1760701C}">
      <dgm:prSet/>
      <dgm:spPr/>
      <dgm:t>
        <a:bodyPr/>
        <a:lstStyle/>
        <a:p>
          <a:endParaRPr lang="en-US"/>
        </a:p>
      </dgm:t>
    </dgm:pt>
    <dgm:pt modelId="{9B839C0D-1767-4BD7-B9DB-06B63CCAC859}" type="sibTrans" cxnId="{F04AD702-E0A5-4C12-8EB7-907A1760701C}">
      <dgm:prSet/>
      <dgm:spPr/>
      <dgm:t>
        <a:bodyPr/>
        <a:lstStyle/>
        <a:p>
          <a:endParaRPr lang="en-US"/>
        </a:p>
      </dgm:t>
    </dgm:pt>
    <dgm:pt modelId="{98823050-25EF-42DA-B243-05887DEEE10B}">
      <dgm:prSet/>
      <dgm:spPr/>
      <dgm:t>
        <a:bodyPr/>
        <a:lstStyle/>
        <a:p>
          <a:r>
            <a:rPr lang="en-US"/>
            <a:t>How is PVS different than the version store in TempDB?</a:t>
          </a:r>
        </a:p>
      </dgm:t>
    </dgm:pt>
    <dgm:pt modelId="{58C2B07C-4CF2-4FF1-839E-A8EA73866D6E}" type="parTrans" cxnId="{3975759E-BE51-4815-AEF2-9E7EA820A792}">
      <dgm:prSet/>
      <dgm:spPr/>
      <dgm:t>
        <a:bodyPr/>
        <a:lstStyle/>
        <a:p>
          <a:endParaRPr lang="en-US"/>
        </a:p>
      </dgm:t>
    </dgm:pt>
    <dgm:pt modelId="{C8BC1727-500A-4010-A72D-8FCE796139B9}" type="sibTrans" cxnId="{3975759E-BE51-4815-AEF2-9E7EA820A792}">
      <dgm:prSet/>
      <dgm:spPr/>
      <dgm:t>
        <a:bodyPr/>
        <a:lstStyle/>
        <a:p>
          <a:endParaRPr lang="en-US"/>
        </a:p>
      </dgm:t>
    </dgm:pt>
    <dgm:pt modelId="{AA233DA4-DBBD-498F-88D5-E6050D373AD3}">
      <dgm:prSet/>
      <dgm:spPr/>
      <dgm:t>
        <a:bodyPr/>
        <a:lstStyle/>
        <a:p>
          <a:r>
            <a:rPr lang="en-US"/>
            <a:t>PVS stores versions in the user database rather than TempDB</a:t>
          </a:r>
        </a:p>
      </dgm:t>
    </dgm:pt>
    <dgm:pt modelId="{DE5B3192-C70F-470A-8A27-AB4F401926BC}" type="parTrans" cxnId="{1E3F307F-EA0F-42D4-BBDF-CCFF5FE54B50}">
      <dgm:prSet/>
      <dgm:spPr/>
      <dgm:t>
        <a:bodyPr/>
        <a:lstStyle/>
        <a:p>
          <a:endParaRPr lang="en-US"/>
        </a:p>
      </dgm:t>
    </dgm:pt>
    <dgm:pt modelId="{8F1E6568-478D-4318-A2B5-66D04F93DEDA}" type="sibTrans" cxnId="{1E3F307F-EA0F-42D4-BBDF-CCFF5FE54B50}">
      <dgm:prSet/>
      <dgm:spPr/>
      <dgm:t>
        <a:bodyPr/>
        <a:lstStyle/>
        <a:p>
          <a:endParaRPr lang="en-US"/>
        </a:p>
      </dgm:t>
    </dgm:pt>
    <dgm:pt modelId="{77A533AA-F9E2-4B11-B621-5E37D01A67AC}">
      <dgm:prSet/>
      <dgm:spPr/>
      <dgm:t>
        <a:bodyPr/>
        <a:lstStyle/>
        <a:p>
          <a:r>
            <a:rPr lang="en-US"/>
            <a:t>If ADR is enabled, PVS is used to support SNAPSHOT and READ_COMMITTED_SNAPSHOT_ISOLATION transactions</a:t>
          </a:r>
        </a:p>
      </dgm:t>
    </dgm:pt>
    <dgm:pt modelId="{D352EFBA-350E-4BE1-A8E7-30C4B3EF9EBA}" type="parTrans" cxnId="{ECD339F8-7180-470C-9747-5D34472504B1}">
      <dgm:prSet/>
      <dgm:spPr/>
      <dgm:t>
        <a:bodyPr/>
        <a:lstStyle/>
        <a:p>
          <a:endParaRPr lang="en-US"/>
        </a:p>
      </dgm:t>
    </dgm:pt>
    <dgm:pt modelId="{C456E3D1-376D-460F-B47F-AE49D3D7F6D6}" type="sibTrans" cxnId="{ECD339F8-7180-470C-9747-5D34472504B1}">
      <dgm:prSet/>
      <dgm:spPr/>
      <dgm:t>
        <a:bodyPr/>
        <a:lstStyle/>
        <a:p>
          <a:endParaRPr lang="en-US"/>
        </a:p>
      </dgm:t>
    </dgm:pt>
    <dgm:pt modelId="{45C18CC7-D876-456E-9F87-7A63C653E35A}">
      <dgm:prSet/>
      <dgm:spPr/>
      <dgm:t>
        <a:bodyPr/>
        <a:lstStyle/>
        <a:p>
          <a:r>
            <a:rPr lang="en-US"/>
            <a:t>How does this affect Availability Groups?</a:t>
          </a:r>
        </a:p>
      </dgm:t>
    </dgm:pt>
    <dgm:pt modelId="{146A5BB8-E1B3-4ECC-9105-138A5FA478BD}" type="parTrans" cxnId="{6E5E05D6-4FAE-4EAA-814C-C1BEC6BB0C38}">
      <dgm:prSet/>
      <dgm:spPr/>
      <dgm:t>
        <a:bodyPr/>
        <a:lstStyle/>
        <a:p>
          <a:endParaRPr lang="en-US"/>
        </a:p>
      </dgm:t>
    </dgm:pt>
    <dgm:pt modelId="{F808CD27-7F46-4435-92FE-23812CB09824}" type="sibTrans" cxnId="{6E5E05D6-4FAE-4EAA-814C-C1BEC6BB0C38}">
      <dgm:prSet/>
      <dgm:spPr/>
      <dgm:t>
        <a:bodyPr/>
        <a:lstStyle/>
        <a:p>
          <a:endParaRPr lang="en-US"/>
        </a:p>
      </dgm:t>
    </dgm:pt>
    <dgm:pt modelId="{CFA72E4C-5081-4BE6-B968-4C4893DF6B3A}">
      <dgm:prSet/>
      <dgm:spPr/>
      <dgm:t>
        <a:bodyPr/>
        <a:lstStyle/>
        <a:p>
          <a:r>
            <a:rPr lang="en-US"/>
            <a:t>PVS and log records replicate to secondaries, secondary communicates oldest versions needed to primary</a:t>
          </a:r>
        </a:p>
      </dgm:t>
    </dgm:pt>
    <dgm:pt modelId="{27EFD57C-5ECF-43FF-8732-14AA7BDAE82B}" type="parTrans" cxnId="{3B208A30-AA3E-4231-B5C5-8BE67CF83CF8}">
      <dgm:prSet/>
      <dgm:spPr/>
      <dgm:t>
        <a:bodyPr/>
        <a:lstStyle/>
        <a:p>
          <a:endParaRPr lang="en-US"/>
        </a:p>
      </dgm:t>
    </dgm:pt>
    <dgm:pt modelId="{4218B69B-9DB3-4E70-961B-518AF4835778}" type="sibTrans" cxnId="{3B208A30-AA3E-4231-B5C5-8BE67CF83CF8}">
      <dgm:prSet/>
      <dgm:spPr/>
      <dgm:t>
        <a:bodyPr/>
        <a:lstStyle/>
        <a:p>
          <a:endParaRPr lang="en-US"/>
        </a:p>
      </dgm:t>
    </dgm:pt>
    <dgm:pt modelId="{60B58E89-CA01-49D8-992B-92D35E32A7BD}">
      <dgm:prSet/>
      <dgm:spPr/>
      <dgm:t>
        <a:bodyPr/>
        <a:lstStyle/>
        <a:p>
          <a:r>
            <a:rPr lang="en-US"/>
            <a:t>ADR can speed up failover because Undo becomes fast</a:t>
          </a:r>
        </a:p>
      </dgm:t>
    </dgm:pt>
    <dgm:pt modelId="{45A3030D-2A8F-44CE-9DB0-EAE18E50A252}" type="parTrans" cxnId="{DFA97052-660C-4831-BDD6-19393C10B393}">
      <dgm:prSet/>
      <dgm:spPr/>
      <dgm:t>
        <a:bodyPr/>
        <a:lstStyle/>
        <a:p>
          <a:endParaRPr lang="en-US"/>
        </a:p>
      </dgm:t>
    </dgm:pt>
    <dgm:pt modelId="{C93B1FB6-A170-46A5-9B6B-6DD3F5075985}" type="sibTrans" cxnId="{DFA97052-660C-4831-BDD6-19393C10B393}">
      <dgm:prSet/>
      <dgm:spPr/>
      <dgm:t>
        <a:bodyPr/>
        <a:lstStyle/>
        <a:p>
          <a:endParaRPr lang="en-US"/>
        </a:p>
      </dgm:t>
    </dgm:pt>
    <dgm:pt modelId="{37B2F047-9146-47AD-A55B-6989D5171203}">
      <dgm:prSet/>
      <dgm:spPr/>
      <dgm:t>
        <a:bodyPr/>
        <a:lstStyle/>
        <a:p>
          <a:r>
            <a:rPr lang="en-US"/>
            <a:t>If the secondary must be restarted without ADR, TempDB is lost so versions are lost and queries must wait for data to commit on primary, with ADR, versions are persisted, so no delay before queries can be served</a:t>
          </a:r>
        </a:p>
      </dgm:t>
    </dgm:pt>
    <dgm:pt modelId="{97021C99-AF2C-478A-B3AC-884EFA9D06D9}" type="parTrans" cxnId="{6E206D75-9902-4851-AB5B-52455053CB04}">
      <dgm:prSet/>
      <dgm:spPr/>
      <dgm:t>
        <a:bodyPr/>
        <a:lstStyle/>
        <a:p>
          <a:endParaRPr lang="en-US"/>
        </a:p>
      </dgm:t>
    </dgm:pt>
    <dgm:pt modelId="{30FD1220-4120-4813-8D2B-D35AA4B31BD2}" type="sibTrans" cxnId="{6E206D75-9902-4851-AB5B-52455053CB04}">
      <dgm:prSet/>
      <dgm:spPr/>
      <dgm:t>
        <a:bodyPr/>
        <a:lstStyle/>
        <a:p>
          <a:endParaRPr lang="en-US"/>
        </a:p>
      </dgm:t>
    </dgm:pt>
    <dgm:pt modelId="{00BE1A51-0082-4AD4-80F8-D7CCBCC2DE63}">
      <dgm:prSet/>
      <dgm:spPr/>
      <dgm:t>
        <a:bodyPr/>
        <a:lstStyle/>
        <a:p>
          <a:r>
            <a:rPr lang="en-US" dirty="0"/>
            <a:t>According to the CTR whitepaper, 50 million modifications add 1GB to database.</a:t>
          </a:r>
        </a:p>
      </dgm:t>
    </dgm:pt>
    <dgm:pt modelId="{FAAB8A29-712C-4486-BF69-05B688B71230}" type="parTrans" cxnId="{33CBD87C-E317-4BCB-B2A2-61F94C0948BF}">
      <dgm:prSet/>
      <dgm:spPr/>
      <dgm:t>
        <a:bodyPr/>
        <a:lstStyle/>
        <a:p>
          <a:endParaRPr lang="en-US"/>
        </a:p>
      </dgm:t>
    </dgm:pt>
    <dgm:pt modelId="{60A6095C-3FD2-4C93-8C40-D79A47F5AF41}" type="sibTrans" cxnId="{33CBD87C-E317-4BCB-B2A2-61F94C0948BF}">
      <dgm:prSet/>
      <dgm:spPr/>
      <dgm:t>
        <a:bodyPr/>
        <a:lstStyle/>
        <a:p>
          <a:endParaRPr lang="en-US"/>
        </a:p>
      </dgm:t>
    </dgm:pt>
    <dgm:pt modelId="{5903BCFB-2F85-4720-81FF-20FF7049FAF4}">
      <dgm:prSet/>
      <dgm:spPr/>
      <dgm:t>
        <a:bodyPr/>
        <a:lstStyle/>
        <a:p>
          <a:r>
            <a:rPr lang="en-US" dirty="0"/>
            <a:t>According to the CTR whitepaper, 13.8% utilization for Update heavy workloads, 2.4% for normal workloads.</a:t>
          </a:r>
        </a:p>
      </dgm:t>
    </dgm:pt>
    <dgm:pt modelId="{B0ABDF93-DE65-4666-989B-33ED7159B887}" type="parTrans" cxnId="{C5468693-112D-4478-8709-74455A55E1FE}">
      <dgm:prSet/>
      <dgm:spPr/>
      <dgm:t>
        <a:bodyPr/>
        <a:lstStyle/>
        <a:p>
          <a:endParaRPr lang="en-US"/>
        </a:p>
      </dgm:t>
    </dgm:pt>
    <dgm:pt modelId="{7014E738-6BE3-4535-AF45-70C7D92A1E5C}" type="sibTrans" cxnId="{C5468693-112D-4478-8709-74455A55E1FE}">
      <dgm:prSet/>
      <dgm:spPr/>
      <dgm:t>
        <a:bodyPr/>
        <a:lstStyle/>
        <a:p>
          <a:endParaRPr lang="en-US"/>
        </a:p>
      </dgm:t>
    </dgm:pt>
    <dgm:pt modelId="{47169368-6858-4CC0-AC9C-1F237AF1B72D}" type="pres">
      <dgm:prSet presAssocID="{16D94756-8093-41CC-8E01-49B3462C8AB0}" presName="linear" presStyleCnt="0">
        <dgm:presLayoutVars>
          <dgm:animLvl val="lvl"/>
          <dgm:resizeHandles val="exact"/>
        </dgm:presLayoutVars>
      </dgm:prSet>
      <dgm:spPr/>
    </dgm:pt>
    <dgm:pt modelId="{EE447139-B9BD-488F-B71E-A51AF2A176E2}" type="pres">
      <dgm:prSet presAssocID="{C2396C64-B672-4D29-9B54-577749E035F2}" presName="parentText" presStyleLbl="node1" presStyleIdx="0" presStyleCnt="4">
        <dgm:presLayoutVars>
          <dgm:chMax val="0"/>
          <dgm:bulletEnabled val="1"/>
        </dgm:presLayoutVars>
      </dgm:prSet>
      <dgm:spPr/>
    </dgm:pt>
    <dgm:pt modelId="{3D44413D-9506-4662-9926-1A90945152BB}" type="pres">
      <dgm:prSet presAssocID="{C2396C64-B672-4D29-9B54-577749E035F2}" presName="childText" presStyleLbl="revTx" presStyleIdx="0" presStyleCnt="4">
        <dgm:presLayoutVars>
          <dgm:bulletEnabled val="1"/>
        </dgm:presLayoutVars>
      </dgm:prSet>
      <dgm:spPr/>
    </dgm:pt>
    <dgm:pt modelId="{89662425-EE64-48DB-844E-1B712904B602}" type="pres">
      <dgm:prSet presAssocID="{7C2257C8-AE8B-4A83-AD48-958C12A84DE1}" presName="parentText" presStyleLbl="node1" presStyleIdx="1" presStyleCnt="4">
        <dgm:presLayoutVars>
          <dgm:chMax val="0"/>
          <dgm:bulletEnabled val="1"/>
        </dgm:presLayoutVars>
      </dgm:prSet>
      <dgm:spPr/>
    </dgm:pt>
    <dgm:pt modelId="{2F6DEF0E-5C95-4262-9E8C-6DD542915AC1}" type="pres">
      <dgm:prSet presAssocID="{7C2257C8-AE8B-4A83-AD48-958C12A84DE1}" presName="childText" presStyleLbl="revTx" presStyleIdx="1" presStyleCnt="4">
        <dgm:presLayoutVars>
          <dgm:bulletEnabled val="1"/>
        </dgm:presLayoutVars>
      </dgm:prSet>
      <dgm:spPr/>
    </dgm:pt>
    <dgm:pt modelId="{EF8B3F03-CEAE-40C1-BA58-73D8729CFE19}" type="pres">
      <dgm:prSet presAssocID="{98823050-25EF-42DA-B243-05887DEEE10B}" presName="parentText" presStyleLbl="node1" presStyleIdx="2" presStyleCnt="4">
        <dgm:presLayoutVars>
          <dgm:chMax val="0"/>
          <dgm:bulletEnabled val="1"/>
        </dgm:presLayoutVars>
      </dgm:prSet>
      <dgm:spPr/>
    </dgm:pt>
    <dgm:pt modelId="{5EEA0ECE-5417-4F11-A76D-A68F5958C6EE}" type="pres">
      <dgm:prSet presAssocID="{98823050-25EF-42DA-B243-05887DEEE10B}" presName="childText" presStyleLbl="revTx" presStyleIdx="2" presStyleCnt="4">
        <dgm:presLayoutVars>
          <dgm:bulletEnabled val="1"/>
        </dgm:presLayoutVars>
      </dgm:prSet>
      <dgm:spPr/>
    </dgm:pt>
    <dgm:pt modelId="{58D1D552-EB30-4D1A-98B6-F7351303E2F4}" type="pres">
      <dgm:prSet presAssocID="{45C18CC7-D876-456E-9F87-7A63C653E35A}" presName="parentText" presStyleLbl="node1" presStyleIdx="3" presStyleCnt="4">
        <dgm:presLayoutVars>
          <dgm:chMax val="0"/>
          <dgm:bulletEnabled val="1"/>
        </dgm:presLayoutVars>
      </dgm:prSet>
      <dgm:spPr/>
    </dgm:pt>
    <dgm:pt modelId="{FC99353A-A961-4574-8790-3A10D912663E}" type="pres">
      <dgm:prSet presAssocID="{45C18CC7-D876-456E-9F87-7A63C653E35A}" presName="childText" presStyleLbl="revTx" presStyleIdx="3" presStyleCnt="4">
        <dgm:presLayoutVars>
          <dgm:bulletEnabled val="1"/>
        </dgm:presLayoutVars>
      </dgm:prSet>
      <dgm:spPr/>
    </dgm:pt>
  </dgm:ptLst>
  <dgm:cxnLst>
    <dgm:cxn modelId="{74679201-5710-4E1F-922C-0CC26C08F05E}" type="presOf" srcId="{8FDBE807-FE97-4C04-A317-585D7E1FB2D5}" destId="{2F6DEF0E-5C95-4262-9E8C-6DD542915AC1}" srcOrd="0" destOrd="0" presId="urn:microsoft.com/office/officeart/2005/8/layout/vList2"/>
    <dgm:cxn modelId="{F04AD702-E0A5-4C12-8EB7-907A1760701C}" srcId="{7C2257C8-AE8B-4A83-AD48-958C12A84DE1}" destId="{8FDBE807-FE97-4C04-A317-585D7E1FB2D5}" srcOrd="0" destOrd="0" parTransId="{D689833B-88F8-42D4-B482-EE20784BA5DC}" sibTransId="{9B839C0D-1767-4BD7-B9DB-06B63CCAC859}"/>
    <dgm:cxn modelId="{EF6FDB05-4F5B-408F-9B49-004A3FA60C7E}" type="presOf" srcId="{37B2F047-9146-47AD-A55B-6989D5171203}" destId="{FC99353A-A961-4574-8790-3A10D912663E}" srcOrd="0" destOrd="2" presId="urn:microsoft.com/office/officeart/2005/8/layout/vList2"/>
    <dgm:cxn modelId="{CD7AC608-972B-4599-9640-BAD030F195AA}" type="presOf" srcId="{00BE1A51-0082-4AD4-80F8-D7CCBCC2DE63}" destId="{3D44413D-9506-4662-9926-1A90945152BB}" srcOrd="0" destOrd="1" presId="urn:microsoft.com/office/officeart/2005/8/layout/vList2"/>
    <dgm:cxn modelId="{B53D9E0D-79A9-4189-8E4C-92E4C8CEF89B}" srcId="{16D94756-8093-41CC-8E01-49B3462C8AB0}" destId="{C2396C64-B672-4D29-9B54-577749E035F2}" srcOrd="0" destOrd="0" parTransId="{3D353252-A530-4289-992B-C69B2588A725}" sibTransId="{F5ABAEBC-C29E-46D5-B1B9-31F33A909E32}"/>
    <dgm:cxn modelId="{354C6816-6CB2-4B11-BE6B-17AB81E9AFE6}" srcId="{C2396C64-B672-4D29-9B54-577749E035F2}" destId="{AD4E3315-A7BF-4B1D-8D95-3E7801A724C8}" srcOrd="0" destOrd="0" parTransId="{D9E3232D-3274-4367-99A1-60C66F9B107D}" sibTransId="{1B5EDDFD-D9D8-414F-BB9E-28416E461D70}"/>
    <dgm:cxn modelId="{C8B90125-AF4F-4E0C-BAAD-AC530DAEA3D4}" type="presOf" srcId="{AA233DA4-DBBD-498F-88D5-E6050D373AD3}" destId="{5EEA0ECE-5417-4F11-A76D-A68F5958C6EE}" srcOrd="0" destOrd="0" presId="urn:microsoft.com/office/officeart/2005/8/layout/vList2"/>
    <dgm:cxn modelId="{172E8530-86E0-4AA9-ADCB-0A226A6F77B6}" type="presOf" srcId="{AD4E3315-A7BF-4B1D-8D95-3E7801A724C8}" destId="{3D44413D-9506-4662-9926-1A90945152BB}" srcOrd="0" destOrd="0" presId="urn:microsoft.com/office/officeart/2005/8/layout/vList2"/>
    <dgm:cxn modelId="{3B208A30-AA3E-4231-B5C5-8BE67CF83CF8}" srcId="{45C18CC7-D876-456E-9F87-7A63C653E35A}" destId="{CFA72E4C-5081-4BE6-B968-4C4893DF6B3A}" srcOrd="0" destOrd="0" parTransId="{27EFD57C-5ECF-43FF-8732-14AA7BDAE82B}" sibTransId="{4218B69B-9DB3-4E70-961B-518AF4835778}"/>
    <dgm:cxn modelId="{A660123B-EB67-4A46-9D38-A5356A8F1706}" type="presOf" srcId="{7C2257C8-AE8B-4A83-AD48-958C12A84DE1}" destId="{89662425-EE64-48DB-844E-1B712904B602}" srcOrd="0" destOrd="0" presId="urn:microsoft.com/office/officeart/2005/8/layout/vList2"/>
    <dgm:cxn modelId="{B556293D-3BEC-43CE-8F20-0CCBB00C9FD8}" type="presOf" srcId="{CFA72E4C-5081-4BE6-B968-4C4893DF6B3A}" destId="{FC99353A-A961-4574-8790-3A10D912663E}" srcOrd="0" destOrd="0" presId="urn:microsoft.com/office/officeart/2005/8/layout/vList2"/>
    <dgm:cxn modelId="{680CF83F-A8D0-42DA-8EDE-DEA85A8D0126}" type="presOf" srcId="{45C18CC7-D876-456E-9F87-7A63C653E35A}" destId="{58D1D552-EB30-4D1A-98B6-F7351303E2F4}" srcOrd="0" destOrd="0" presId="urn:microsoft.com/office/officeart/2005/8/layout/vList2"/>
    <dgm:cxn modelId="{BC3B7052-0229-417E-974D-8C4D5122D7BB}" type="presOf" srcId="{77A533AA-F9E2-4B11-B621-5E37D01A67AC}" destId="{5EEA0ECE-5417-4F11-A76D-A68F5958C6EE}" srcOrd="0" destOrd="1" presId="urn:microsoft.com/office/officeart/2005/8/layout/vList2"/>
    <dgm:cxn modelId="{DFA97052-660C-4831-BDD6-19393C10B393}" srcId="{45C18CC7-D876-456E-9F87-7A63C653E35A}" destId="{60B58E89-CA01-49D8-992B-92D35E32A7BD}" srcOrd="1" destOrd="0" parTransId="{45A3030D-2A8F-44CE-9DB0-EAE18E50A252}" sibTransId="{C93B1FB6-A170-46A5-9B6B-6DD3F5075985}"/>
    <dgm:cxn modelId="{6E206D75-9902-4851-AB5B-52455053CB04}" srcId="{45C18CC7-D876-456E-9F87-7A63C653E35A}" destId="{37B2F047-9146-47AD-A55B-6989D5171203}" srcOrd="2" destOrd="0" parTransId="{97021C99-AF2C-478A-B3AC-884EFA9D06D9}" sibTransId="{30FD1220-4120-4813-8D2B-D35AA4B31BD2}"/>
    <dgm:cxn modelId="{99A2BA58-20E4-4DDC-8C2E-935256BFE682}" type="presOf" srcId="{98823050-25EF-42DA-B243-05887DEEE10B}" destId="{EF8B3F03-CEAE-40C1-BA58-73D8729CFE19}" srcOrd="0" destOrd="0" presId="urn:microsoft.com/office/officeart/2005/8/layout/vList2"/>
    <dgm:cxn modelId="{DBA02779-5544-43AE-B242-C38B50515F58}" type="presOf" srcId="{16D94756-8093-41CC-8E01-49B3462C8AB0}" destId="{47169368-6858-4CC0-AC9C-1F237AF1B72D}" srcOrd="0" destOrd="0" presId="urn:microsoft.com/office/officeart/2005/8/layout/vList2"/>
    <dgm:cxn modelId="{33CBD87C-E317-4BCB-B2A2-61F94C0948BF}" srcId="{C2396C64-B672-4D29-9B54-577749E035F2}" destId="{00BE1A51-0082-4AD4-80F8-D7CCBCC2DE63}" srcOrd="1" destOrd="0" parTransId="{FAAB8A29-712C-4486-BF69-05B688B71230}" sibTransId="{60A6095C-3FD2-4C93-8C40-D79A47F5AF41}"/>
    <dgm:cxn modelId="{1E3F307F-EA0F-42D4-BBDF-CCFF5FE54B50}" srcId="{98823050-25EF-42DA-B243-05887DEEE10B}" destId="{AA233DA4-DBBD-498F-88D5-E6050D373AD3}" srcOrd="0" destOrd="0" parTransId="{DE5B3192-C70F-470A-8A27-AB4F401926BC}" sibTransId="{8F1E6568-478D-4318-A2B5-66D04F93DEDA}"/>
    <dgm:cxn modelId="{C5468693-112D-4478-8709-74455A55E1FE}" srcId="{7C2257C8-AE8B-4A83-AD48-958C12A84DE1}" destId="{5903BCFB-2F85-4720-81FF-20FF7049FAF4}" srcOrd="1" destOrd="0" parTransId="{B0ABDF93-DE65-4666-989B-33ED7159B887}" sibTransId="{7014E738-6BE3-4535-AF45-70C7D92A1E5C}"/>
    <dgm:cxn modelId="{3975759E-BE51-4815-AEF2-9E7EA820A792}" srcId="{16D94756-8093-41CC-8E01-49B3462C8AB0}" destId="{98823050-25EF-42DA-B243-05887DEEE10B}" srcOrd="2" destOrd="0" parTransId="{58C2B07C-4CF2-4FF1-839E-A8EA73866D6E}" sibTransId="{C8BC1727-500A-4010-A72D-8FCE796139B9}"/>
    <dgm:cxn modelId="{C71C39A3-CC8F-4869-B154-2480C0A61930}" type="presOf" srcId="{5903BCFB-2F85-4720-81FF-20FF7049FAF4}" destId="{2F6DEF0E-5C95-4262-9E8C-6DD542915AC1}" srcOrd="0" destOrd="1" presId="urn:microsoft.com/office/officeart/2005/8/layout/vList2"/>
    <dgm:cxn modelId="{77F6B3B1-FB0A-46FB-A34E-4AB565BFE374}" type="presOf" srcId="{C2396C64-B672-4D29-9B54-577749E035F2}" destId="{EE447139-B9BD-488F-B71E-A51AF2A176E2}" srcOrd="0" destOrd="0" presId="urn:microsoft.com/office/officeart/2005/8/layout/vList2"/>
    <dgm:cxn modelId="{F2A8B8D4-A870-41B8-8FFB-94D0979F638B}" type="presOf" srcId="{60B58E89-CA01-49D8-992B-92D35E32A7BD}" destId="{FC99353A-A961-4574-8790-3A10D912663E}" srcOrd="0" destOrd="1" presId="urn:microsoft.com/office/officeart/2005/8/layout/vList2"/>
    <dgm:cxn modelId="{6E5E05D6-4FAE-4EAA-814C-C1BEC6BB0C38}" srcId="{16D94756-8093-41CC-8E01-49B3462C8AB0}" destId="{45C18CC7-D876-456E-9F87-7A63C653E35A}" srcOrd="3" destOrd="0" parTransId="{146A5BB8-E1B3-4ECC-9105-138A5FA478BD}" sibTransId="{F808CD27-7F46-4435-92FE-23812CB09824}"/>
    <dgm:cxn modelId="{D29E4CEA-3841-43F3-BB4B-F36591EE413F}" srcId="{16D94756-8093-41CC-8E01-49B3462C8AB0}" destId="{7C2257C8-AE8B-4A83-AD48-958C12A84DE1}" srcOrd="1" destOrd="0" parTransId="{5EAB6FF5-3603-4B04-92CD-56BE62D12C48}" sibTransId="{38B4FAAF-3290-4134-8CFE-0C76104B6786}"/>
    <dgm:cxn modelId="{ECD339F8-7180-470C-9747-5D34472504B1}" srcId="{98823050-25EF-42DA-B243-05887DEEE10B}" destId="{77A533AA-F9E2-4B11-B621-5E37D01A67AC}" srcOrd="1" destOrd="0" parTransId="{D352EFBA-350E-4BE1-A8E7-30C4B3EF9EBA}" sibTransId="{C456E3D1-376D-460F-B47F-AE49D3D7F6D6}"/>
    <dgm:cxn modelId="{4973B48F-3295-4FBA-9F16-7E9751FE79C5}" type="presParOf" srcId="{47169368-6858-4CC0-AC9C-1F237AF1B72D}" destId="{EE447139-B9BD-488F-B71E-A51AF2A176E2}" srcOrd="0" destOrd="0" presId="urn:microsoft.com/office/officeart/2005/8/layout/vList2"/>
    <dgm:cxn modelId="{C6B2CE9D-AE45-45C7-90DB-0B55C24221C6}" type="presParOf" srcId="{47169368-6858-4CC0-AC9C-1F237AF1B72D}" destId="{3D44413D-9506-4662-9926-1A90945152BB}" srcOrd="1" destOrd="0" presId="urn:microsoft.com/office/officeart/2005/8/layout/vList2"/>
    <dgm:cxn modelId="{0913ED30-3312-4B4A-9382-38CDB916FC20}" type="presParOf" srcId="{47169368-6858-4CC0-AC9C-1F237AF1B72D}" destId="{89662425-EE64-48DB-844E-1B712904B602}" srcOrd="2" destOrd="0" presId="urn:microsoft.com/office/officeart/2005/8/layout/vList2"/>
    <dgm:cxn modelId="{56D2DEB2-10E4-4AE7-8A13-2E6DA777B1CC}" type="presParOf" srcId="{47169368-6858-4CC0-AC9C-1F237AF1B72D}" destId="{2F6DEF0E-5C95-4262-9E8C-6DD542915AC1}" srcOrd="3" destOrd="0" presId="urn:microsoft.com/office/officeart/2005/8/layout/vList2"/>
    <dgm:cxn modelId="{EC873887-A51F-410F-A29A-B1F905664BEE}" type="presParOf" srcId="{47169368-6858-4CC0-AC9C-1F237AF1B72D}" destId="{EF8B3F03-CEAE-40C1-BA58-73D8729CFE19}" srcOrd="4" destOrd="0" presId="urn:microsoft.com/office/officeart/2005/8/layout/vList2"/>
    <dgm:cxn modelId="{2C33E763-CFA7-4937-8858-0A3916E21235}" type="presParOf" srcId="{47169368-6858-4CC0-AC9C-1F237AF1B72D}" destId="{5EEA0ECE-5417-4F11-A76D-A68F5958C6EE}" srcOrd="5" destOrd="0" presId="urn:microsoft.com/office/officeart/2005/8/layout/vList2"/>
    <dgm:cxn modelId="{DAD14E50-EF5F-4020-9474-B74906059086}" type="presParOf" srcId="{47169368-6858-4CC0-AC9C-1F237AF1B72D}" destId="{58D1D552-EB30-4D1A-98B6-F7351303E2F4}" srcOrd="6" destOrd="0" presId="urn:microsoft.com/office/officeart/2005/8/layout/vList2"/>
    <dgm:cxn modelId="{F22FC741-E245-4577-9392-528F45497DFA}" type="presParOf" srcId="{47169368-6858-4CC0-AC9C-1F237AF1B72D}" destId="{FC99353A-A961-4574-8790-3A10D912663E}" srcOrd="7"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1EE32D-5955-4118-8913-2C50BF07CA36}">
      <dsp:nvSpPr>
        <dsp:cNvPr id="0" name=""/>
        <dsp:cNvSpPr/>
      </dsp:nvSpPr>
      <dsp:spPr>
        <a:xfrm>
          <a:off x="0" y="4225"/>
          <a:ext cx="11372850" cy="1617897"/>
        </a:xfrm>
        <a:prstGeom prst="roundRect">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schemeClr val="bg1"/>
              </a:solidFill>
            </a:rPr>
            <a:t>Accelerated Database Recovery is a new SQL Server Engine feature that greatly improves database availability by completely redesigning the current SQL Server recovery process.</a:t>
          </a:r>
          <a:endParaRPr lang="en-US" sz="2800" kern="1200" dirty="0"/>
        </a:p>
      </dsp:txBody>
      <dsp:txXfrm>
        <a:off x="78979" y="83204"/>
        <a:ext cx="11214892" cy="1459939"/>
      </dsp:txXfrm>
    </dsp:sp>
    <dsp:sp modelId="{FEA9C014-67AE-4622-A7FD-8BE3AD2E0E2A}">
      <dsp:nvSpPr>
        <dsp:cNvPr id="0" name=""/>
        <dsp:cNvSpPr/>
      </dsp:nvSpPr>
      <dsp:spPr>
        <a:xfrm>
          <a:off x="0" y="1654493"/>
          <a:ext cx="11372850" cy="1400437"/>
        </a:xfrm>
        <a:prstGeom prst="roundRect">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schemeClr val="bg1"/>
              </a:solidFill>
            </a:rPr>
            <a:t>Benefits of Accelerated Database Recovery</a:t>
          </a:r>
        </a:p>
      </dsp:txBody>
      <dsp:txXfrm>
        <a:off x="68364" y="1722857"/>
        <a:ext cx="11236122" cy="1263709"/>
      </dsp:txXfrm>
    </dsp:sp>
    <dsp:sp modelId="{65F965B6-01F8-483D-892A-0F40A006AB03}">
      <dsp:nvSpPr>
        <dsp:cNvPr id="0" name=""/>
        <dsp:cNvSpPr/>
      </dsp:nvSpPr>
      <dsp:spPr>
        <a:xfrm>
          <a:off x="0" y="3038193"/>
          <a:ext cx="11372850" cy="2167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1088"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sz="2800" kern="1200" dirty="0">
              <a:solidFill>
                <a:schemeClr val="accent5"/>
              </a:solidFill>
            </a:rPr>
            <a:t>Fast &amp; Consistent Database Recovery</a:t>
          </a:r>
        </a:p>
        <a:p>
          <a:pPr marL="285750" lvl="1" indent="-285750" algn="l" defTabSz="1244600">
            <a:lnSpc>
              <a:spcPct val="90000"/>
            </a:lnSpc>
            <a:spcBef>
              <a:spcPct val="0"/>
            </a:spcBef>
            <a:spcAft>
              <a:spcPct val="20000"/>
            </a:spcAft>
            <a:buChar char="•"/>
          </a:pPr>
          <a:r>
            <a:rPr lang="en-US" sz="2800" kern="1200" dirty="0">
              <a:solidFill>
                <a:schemeClr val="accent5"/>
              </a:solidFill>
            </a:rPr>
            <a:t>Instantaneous Transaction Rollback</a:t>
          </a:r>
        </a:p>
        <a:p>
          <a:pPr marL="285750" lvl="1" indent="-285750" algn="l" defTabSz="1244600">
            <a:lnSpc>
              <a:spcPct val="90000"/>
            </a:lnSpc>
            <a:spcBef>
              <a:spcPct val="0"/>
            </a:spcBef>
            <a:spcAft>
              <a:spcPct val="20000"/>
            </a:spcAft>
            <a:buChar char="•"/>
          </a:pPr>
          <a:r>
            <a:rPr lang="en-US" sz="2800" kern="1200" dirty="0">
              <a:solidFill>
                <a:schemeClr val="accent5"/>
              </a:solidFill>
            </a:rPr>
            <a:t>Aggressive Log Truncation</a:t>
          </a:r>
        </a:p>
        <a:p>
          <a:pPr marL="285750" lvl="1" indent="-285750" algn="l" defTabSz="1244600">
            <a:lnSpc>
              <a:spcPct val="90000"/>
            </a:lnSpc>
            <a:spcBef>
              <a:spcPct val="0"/>
            </a:spcBef>
            <a:spcAft>
              <a:spcPct val="20000"/>
            </a:spcAft>
            <a:buChar char="•"/>
          </a:pPr>
          <a:r>
            <a:rPr lang="en-US" sz="2800" kern="1200" dirty="0">
              <a:solidFill>
                <a:schemeClr val="accent5"/>
              </a:solidFill>
            </a:rPr>
            <a:t>Available in Standard Edition</a:t>
          </a:r>
        </a:p>
        <a:p>
          <a:pPr marL="285750" lvl="1" indent="-285750" algn="l" defTabSz="1244600">
            <a:lnSpc>
              <a:spcPct val="90000"/>
            </a:lnSpc>
            <a:spcBef>
              <a:spcPct val="0"/>
            </a:spcBef>
            <a:spcAft>
              <a:spcPct val="20000"/>
            </a:spcAft>
            <a:buChar char="•"/>
          </a:pPr>
          <a:endParaRPr lang="en-US" sz="2800" kern="1200" dirty="0"/>
        </a:p>
      </dsp:txBody>
      <dsp:txXfrm>
        <a:off x="0" y="3038193"/>
        <a:ext cx="11372850" cy="21679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1353F1-7AED-497D-9A14-F4A6E6C20B7E}">
      <dsp:nvSpPr>
        <dsp:cNvPr id="0" name=""/>
        <dsp:cNvSpPr/>
      </dsp:nvSpPr>
      <dsp:spPr>
        <a:xfrm>
          <a:off x="0" y="13216"/>
          <a:ext cx="11049000" cy="710775"/>
        </a:xfrm>
        <a:prstGeom prst="roundRect">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solidFill>
                <a:schemeClr val="bg1"/>
              </a:solidFill>
              <a:latin typeface="Segoe UI Light" panose="020B0502040204020203" pitchFamily="34" charset="0"/>
              <a:ea typeface="+mn-ea"/>
              <a:cs typeface="Segoe UI Light" panose="020B0502040204020203" pitchFamily="34" charset="0"/>
            </a:rPr>
            <a:t>Persisted Version Store</a:t>
          </a:r>
        </a:p>
      </dsp:txBody>
      <dsp:txXfrm>
        <a:off x="34697" y="47913"/>
        <a:ext cx="10979606" cy="641381"/>
      </dsp:txXfrm>
    </dsp:sp>
    <dsp:sp modelId="{1F779BC6-583D-4D77-81A2-D45EC8549D95}">
      <dsp:nvSpPr>
        <dsp:cNvPr id="0" name=""/>
        <dsp:cNvSpPr/>
      </dsp:nvSpPr>
      <dsp:spPr>
        <a:xfrm>
          <a:off x="0" y="723992"/>
          <a:ext cx="11049000" cy="2515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0806"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Persists row versions in the database itself rather than TempDB.</a:t>
          </a:r>
        </a:p>
        <a:p>
          <a:pPr marL="228600" lvl="1" indent="-228600" algn="l" defTabSz="1066800">
            <a:lnSpc>
              <a:spcPct val="90000"/>
            </a:lnSpc>
            <a:spcBef>
              <a:spcPct val="0"/>
            </a:spcBef>
            <a:spcAft>
              <a:spcPct val="20000"/>
            </a:spcAft>
            <a:buChar char="•"/>
          </a:pPr>
          <a:r>
            <a:rPr lang="en-US" sz="24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The version can be stored in-row or off-row within the database, it will vary according to the row size;</a:t>
          </a:r>
        </a:p>
        <a:p>
          <a:pPr marL="228600" lvl="1" indent="-228600" algn="l" defTabSz="1066800">
            <a:lnSpc>
              <a:spcPct val="90000"/>
            </a:lnSpc>
            <a:spcBef>
              <a:spcPct val="0"/>
            </a:spcBef>
            <a:spcAft>
              <a:spcPct val="20000"/>
            </a:spcAft>
            <a:buChar char="•"/>
          </a:pPr>
          <a:r>
            <a:rPr lang="en-US" sz="24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Versions have the previous state of the data and the Transact-ID of the version;</a:t>
          </a:r>
        </a:p>
        <a:p>
          <a:pPr marL="228600" lvl="1" indent="-228600" algn="l" defTabSz="1066800">
            <a:lnSpc>
              <a:spcPct val="90000"/>
            </a:lnSpc>
            <a:spcBef>
              <a:spcPct val="0"/>
            </a:spcBef>
            <a:spcAft>
              <a:spcPct val="20000"/>
            </a:spcAft>
            <a:buChar char="•"/>
          </a:pPr>
          <a:r>
            <a:rPr lang="en-US" sz="24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Fast UNDO, instead of rolling back the active transactions (traditional recovery process) the row version is marked as Terminated.</a:t>
          </a:r>
        </a:p>
      </dsp:txBody>
      <dsp:txXfrm>
        <a:off x="0" y="723992"/>
        <a:ext cx="11049000" cy="25150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98E18A-4AC4-46E8-B781-B66062BE5ECC}">
      <dsp:nvSpPr>
        <dsp:cNvPr id="0" name=""/>
        <dsp:cNvSpPr/>
      </dsp:nvSpPr>
      <dsp:spPr>
        <a:xfrm>
          <a:off x="0" y="224829"/>
          <a:ext cx="11049000" cy="716040"/>
        </a:xfrm>
        <a:prstGeom prst="roundRect">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spc="-100" dirty="0">
              <a:ln w="3175">
                <a:noFill/>
              </a:ln>
              <a:solidFill>
                <a:schemeClr val="bg1"/>
              </a:solidFill>
              <a:latin typeface="Segoe UI Light" panose="020B0502040204020203" pitchFamily="34" charset="0"/>
              <a:ea typeface="+mn-ea"/>
              <a:cs typeface="Segoe UI Light" panose="020B0502040204020203" pitchFamily="34" charset="0"/>
            </a:rPr>
            <a:t>Logical Revert</a:t>
          </a:r>
          <a:endParaRPr lang="en-US" sz="2800" kern="1200" dirty="0">
            <a:solidFill>
              <a:schemeClr val="bg1"/>
            </a:solidFill>
          </a:endParaRPr>
        </a:p>
      </dsp:txBody>
      <dsp:txXfrm>
        <a:off x="34954" y="259783"/>
        <a:ext cx="10979092" cy="646132"/>
      </dsp:txXfrm>
    </dsp:sp>
    <dsp:sp modelId="{A6FD5CD7-6955-45EA-B126-E4975672FC5A}">
      <dsp:nvSpPr>
        <dsp:cNvPr id="0" name=""/>
        <dsp:cNvSpPr/>
      </dsp:nvSpPr>
      <dsp:spPr>
        <a:xfrm>
          <a:off x="0" y="940869"/>
          <a:ext cx="11049000" cy="2086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0806"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US" sz="28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Asynchronous process that performs row-level version-based Undo;</a:t>
          </a:r>
        </a:p>
        <a:p>
          <a:pPr marL="285750" lvl="1" indent="-285750" algn="l" defTabSz="1244600">
            <a:lnSpc>
              <a:spcPct val="90000"/>
            </a:lnSpc>
            <a:spcBef>
              <a:spcPct val="0"/>
            </a:spcBef>
            <a:spcAft>
              <a:spcPct val="20000"/>
            </a:spcAft>
            <a:buChar char="•"/>
          </a:pPr>
          <a:r>
            <a:rPr lang="en-US" sz="28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Keeps track of all terminated transactions;</a:t>
          </a:r>
        </a:p>
        <a:p>
          <a:pPr marL="285750" lvl="1" indent="-285750" algn="l" defTabSz="1244600">
            <a:lnSpc>
              <a:spcPct val="90000"/>
            </a:lnSpc>
            <a:spcBef>
              <a:spcPct val="0"/>
            </a:spcBef>
            <a:spcAft>
              <a:spcPct val="20000"/>
            </a:spcAft>
            <a:buChar char="•"/>
          </a:pPr>
          <a:r>
            <a:rPr lang="en-US" sz="28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Performs rollback using recent committed transactions from PVS;</a:t>
          </a:r>
        </a:p>
        <a:p>
          <a:pPr marL="285750" lvl="1" indent="-285750" algn="l" defTabSz="1244600">
            <a:lnSpc>
              <a:spcPct val="90000"/>
            </a:lnSpc>
            <a:spcBef>
              <a:spcPct val="0"/>
            </a:spcBef>
            <a:spcAft>
              <a:spcPct val="20000"/>
            </a:spcAft>
            <a:buChar char="•"/>
          </a:pPr>
          <a:r>
            <a:rPr lang="en-US" sz="28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Release all locks immediately after transaction termination.</a:t>
          </a:r>
        </a:p>
      </dsp:txBody>
      <dsp:txXfrm>
        <a:off x="0" y="940869"/>
        <a:ext cx="11049000" cy="20865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98E18A-4AC4-46E8-B781-B66062BE5ECC}">
      <dsp:nvSpPr>
        <dsp:cNvPr id="0" name=""/>
        <dsp:cNvSpPr/>
      </dsp:nvSpPr>
      <dsp:spPr>
        <a:xfrm>
          <a:off x="0" y="13216"/>
          <a:ext cx="11049000" cy="710775"/>
        </a:xfrm>
        <a:prstGeom prst="roundRect">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spc="-100" dirty="0">
              <a:ln w="3175">
                <a:noFill/>
              </a:ln>
              <a:solidFill>
                <a:schemeClr val="bg1"/>
              </a:solidFill>
              <a:latin typeface="Segoe UI Light" panose="020B0502040204020203" pitchFamily="34" charset="0"/>
              <a:ea typeface="+mn-ea"/>
              <a:cs typeface="Segoe UI Light" panose="020B0502040204020203" pitchFamily="34" charset="0"/>
            </a:rPr>
            <a:t>sLog</a:t>
          </a:r>
          <a:endParaRPr lang="en-US" sz="2800" b="1" kern="1200" dirty="0">
            <a:solidFill>
              <a:schemeClr val="bg1"/>
            </a:solidFill>
          </a:endParaRPr>
        </a:p>
      </dsp:txBody>
      <dsp:txXfrm>
        <a:off x="34697" y="47913"/>
        <a:ext cx="10979606" cy="641381"/>
      </dsp:txXfrm>
    </dsp:sp>
    <dsp:sp modelId="{A6FD5CD7-6955-45EA-B126-E4975672FC5A}">
      <dsp:nvSpPr>
        <dsp:cNvPr id="0" name=""/>
        <dsp:cNvSpPr/>
      </dsp:nvSpPr>
      <dsp:spPr>
        <a:xfrm>
          <a:off x="0" y="723992"/>
          <a:ext cx="11049000" cy="2515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0806"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Secondary in-memory log stream that stores log records for non-versioned operations (e.g.: metadata cache invalidation, lock acquisitions);</a:t>
          </a:r>
        </a:p>
        <a:p>
          <a:pPr marL="228600" lvl="1" indent="-228600" algn="l" defTabSz="1066800">
            <a:lnSpc>
              <a:spcPct val="90000"/>
            </a:lnSpc>
            <a:spcBef>
              <a:spcPct val="0"/>
            </a:spcBef>
            <a:spcAft>
              <a:spcPct val="20000"/>
            </a:spcAft>
            <a:buChar char="•"/>
          </a:pPr>
          <a:r>
            <a:rPr lang="en-US" sz="24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Persisted on disk by been serialized during SQL checkpoint;</a:t>
          </a:r>
        </a:p>
        <a:p>
          <a:pPr marL="228600" lvl="1" indent="-228600" algn="l" defTabSz="1066800">
            <a:lnSpc>
              <a:spcPct val="90000"/>
            </a:lnSpc>
            <a:spcBef>
              <a:spcPct val="0"/>
            </a:spcBef>
            <a:spcAft>
              <a:spcPct val="20000"/>
            </a:spcAft>
            <a:buChar char="•"/>
          </a:pPr>
          <a:r>
            <a:rPr lang="en-US" sz="24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Is periodically truncated as transactions commits;</a:t>
          </a:r>
        </a:p>
        <a:p>
          <a:pPr marL="228600" lvl="1" indent="-228600" algn="l" defTabSz="1066800">
            <a:lnSpc>
              <a:spcPct val="90000"/>
            </a:lnSpc>
            <a:spcBef>
              <a:spcPct val="0"/>
            </a:spcBef>
            <a:spcAft>
              <a:spcPct val="20000"/>
            </a:spcAft>
            <a:buChar char="•"/>
          </a:pPr>
          <a:r>
            <a:rPr lang="en-US" sz="24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It accelerates the redo and undo by processing only the non-versioned operations;</a:t>
          </a:r>
        </a:p>
      </dsp:txBody>
      <dsp:txXfrm>
        <a:off x="0" y="723992"/>
        <a:ext cx="11049000" cy="25150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98E18A-4AC4-46E8-B781-B66062BE5ECC}">
      <dsp:nvSpPr>
        <dsp:cNvPr id="0" name=""/>
        <dsp:cNvSpPr/>
      </dsp:nvSpPr>
      <dsp:spPr>
        <a:xfrm>
          <a:off x="0" y="479529"/>
          <a:ext cx="11049000" cy="1216800"/>
        </a:xfrm>
        <a:prstGeom prst="roundRect">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spc="-100" dirty="0">
              <a:ln w="3175">
                <a:noFill/>
              </a:ln>
              <a:solidFill>
                <a:schemeClr val="bg1"/>
              </a:solidFill>
              <a:latin typeface="Segoe UI Light" panose="020B0502040204020203" pitchFamily="34" charset="0"/>
              <a:ea typeface="+mn-ea"/>
              <a:cs typeface="Segoe UI Light" panose="020B0502040204020203" pitchFamily="34" charset="0"/>
            </a:rPr>
            <a:t>Cleaner</a:t>
          </a:r>
          <a:endParaRPr lang="en-US" sz="3200" b="1" kern="1200" dirty="0">
            <a:solidFill>
              <a:schemeClr val="bg1"/>
            </a:solidFill>
          </a:endParaRPr>
        </a:p>
      </dsp:txBody>
      <dsp:txXfrm>
        <a:off x="59399" y="538928"/>
        <a:ext cx="10930202" cy="1098002"/>
      </dsp:txXfrm>
    </dsp:sp>
    <dsp:sp modelId="{A6FD5CD7-6955-45EA-B126-E4975672FC5A}">
      <dsp:nvSpPr>
        <dsp:cNvPr id="0" name=""/>
        <dsp:cNvSpPr/>
      </dsp:nvSpPr>
      <dsp:spPr>
        <a:xfrm>
          <a:off x="0" y="1696329"/>
          <a:ext cx="11049000"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0806" tIns="40640" rIns="227584" bIns="40640" numCol="1" spcCol="1270" anchor="t" anchorCtr="0">
          <a:noAutofit/>
        </a:bodyPr>
        <a:lstStyle/>
        <a:p>
          <a:pPr marL="285750" lvl="1" indent="-285750" algn="l" defTabSz="1422400">
            <a:lnSpc>
              <a:spcPct val="90000"/>
            </a:lnSpc>
            <a:spcBef>
              <a:spcPct val="0"/>
            </a:spcBef>
            <a:spcAft>
              <a:spcPct val="20000"/>
            </a:spcAft>
            <a:buChar char="•"/>
          </a:pPr>
          <a:r>
            <a:rPr lang="en-US" sz="32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Asynchronous process that periodically cleans row versions that are not needed. </a:t>
          </a:r>
        </a:p>
      </dsp:txBody>
      <dsp:txXfrm>
        <a:off x="0" y="1696329"/>
        <a:ext cx="11049000" cy="10764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447139-B9BD-488F-B71E-A51AF2A176E2}">
      <dsp:nvSpPr>
        <dsp:cNvPr id="0" name=""/>
        <dsp:cNvSpPr/>
      </dsp:nvSpPr>
      <dsp:spPr>
        <a:xfrm>
          <a:off x="0" y="57128"/>
          <a:ext cx="10702554" cy="54054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Will my database be larger?</a:t>
          </a:r>
        </a:p>
      </dsp:txBody>
      <dsp:txXfrm>
        <a:off x="26387" y="83515"/>
        <a:ext cx="10649780" cy="487766"/>
      </dsp:txXfrm>
    </dsp:sp>
    <dsp:sp modelId="{3D44413D-9506-4662-9926-1A90945152BB}">
      <dsp:nvSpPr>
        <dsp:cNvPr id="0" name=""/>
        <dsp:cNvSpPr/>
      </dsp:nvSpPr>
      <dsp:spPr>
        <a:xfrm>
          <a:off x="0" y="597668"/>
          <a:ext cx="10702554" cy="597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980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Yes. Monitor to determine difference.</a:t>
          </a:r>
        </a:p>
        <a:p>
          <a:pPr marL="171450" lvl="1" indent="-171450" algn="l" defTabSz="711200">
            <a:lnSpc>
              <a:spcPct val="90000"/>
            </a:lnSpc>
            <a:spcBef>
              <a:spcPct val="0"/>
            </a:spcBef>
            <a:spcAft>
              <a:spcPct val="20000"/>
            </a:spcAft>
            <a:buChar char="•"/>
          </a:pPr>
          <a:r>
            <a:rPr lang="en-US" sz="1600" kern="1200" dirty="0"/>
            <a:t>According to the CTR whitepaper, 50 million modifications add 1GB to database.</a:t>
          </a:r>
        </a:p>
      </dsp:txBody>
      <dsp:txXfrm>
        <a:off x="0" y="597668"/>
        <a:ext cx="10702554" cy="597712"/>
      </dsp:txXfrm>
    </dsp:sp>
    <dsp:sp modelId="{89662425-EE64-48DB-844E-1B712904B602}">
      <dsp:nvSpPr>
        <dsp:cNvPr id="0" name=""/>
        <dsp:cNvSpPr/>
      </dsp:nvSpPr>
      <dsp:spPr>
        <a:xfrm>
          <a:off x="0" y="1195381"/>
          <a:ext cx="10702554" cy="540540"/>
        </a:xfrm>
        <a:prstGeom prst="roundRect">
          <a:avLst/>
        </a:prstGeom>
        <a:solidFill>
          <a:schemeClr val="accent4">
            <a:hueOff val="23295"/>
            <a:satOff val="-6229"/>
            <a:lumOff val="-40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Will it affect performance?</a:t>
          </a:r>
        </a:p>
      </dsp:txBody>
      <dsp:txXfrm>
        <a:off x="26387" y="1221768"/>
        <a:ext cx="10649780" cy="487766"/>
      </dsp:txXfrm>
    </dsp:sp>
    <dsp:sp modelId="{2F6DEF0E-5C95-4262-9E8C-6DD542915AC1}">
      <dsp:nvSpPr>
        <dsp:cNvPr id="0" name=""/>
        <dsp:cNvSpPr/>
      </dsp:nvSpPr>
      <dsp:spPr>
        <a:xfrm>
          <a:off x="0" y="1735921"/>
          <a:ext cx="10702554" cy="597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980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It depends. Write-heavy (OLTP) workloads are most susceptible.</a:t>
          </a:r>
        </a:p>
        <a:p>
          <a:pPr marL="171450" lvl="1" indent="-171450" algn="l" defTabSz="711200">
            <a:lnSpc>
              <a:spcPct val="90000"/>
            </a:lnSpc>
            <a:spcBef>
              <a:spcPct val="0"/>
            </a:spcBef>
            <a:spcAft>
              <a:spcPct val="20000"/>
            </a:spcAft>
            <a:buChar char="•"/>
          </a:pPr>
          <a:r>
            <a:rPr lang="en-US" sz="1600" kern="1200" dirty="0"/>
            <a:t>According to the CTR whitepaper, 13.8% utilization for Update heavy workloads, 2.4% for normal workloads.</a:t>
          </a:r>
        </a:p>
      </dsp:txBody>
      <dsp:txXfrm>
        <a:off x="0" y="1735921"/>
        <a:ext cx="10702554" cy="597712"/>
      </dsp:txXfrm>
    </dsp:sp>
    <dsp:sp modelId="{EF8B3F03-CEAE-40C1-BA58-73D8729CFE19}">
      <dsp:nvSpPr>
        <dsp:cNvPr id="0" name=""/>
        <dsp:cNvSpPr/>
      </dsp:nvSpPr>
      <dsp:spPr>
        <a:xfrm>
          <a:off x="0" y="2333633"/>
          <a:ext cx="10702554" cy="540540"/>
        </a:xfrm>
        <a:prstGeom prst="roundRect">
          <a:avLst/>
        </a:prstGeom>
        <a:solidFill>
          <a:schemeClr val="accent4">
            <a:hueOff val="46589"/>
            <a:satOff val="-12457"/>
            <a:lumOff val="-810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How is PVS different than the version store in TempDB?</a:t>
          </a:r>
        </a:p>
      </dsp:txBody>
      <dsp:txXfrm>
        <a:off x="26387" y="2360020"/>
        <a:ext cx="10649780" cy="487766"/>
      </dsp:txXfrm>
    </dsp:sp>
    <dsp:sp modelId="{5EEA0ECE-5417-4F11-A76D-A68F5958C6EE}">
      <dsp:nvSpPr>
        <dsp:cNvPr id="0" name=""/>
        <dsp:cNvSpPr/>
      </dsp:nvSpPr>
      <dsp:spPr>
        <a:xfrm>
          <a:off x="0" y="2874173"/>
          <a:ext cx="10702554" cy="8476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980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PVS stores versions in the user database rather than TempDB</a:t>
          </a:r>
        </a:p>
        <a:p>
          <a:pPr marL="171450" lvl="1" indent="-171450" algn="l" defTabSz="711200">
            <a:lnSpc>
              <a:spcPct val="90000"/>
            </a:lnSpc>
            <a:spcBef>
              <a:spcPct val="0"/>
            </a:spcBef>
            <a:spcAft>
              <a:spcPct val="20000"/>
            </a:spcAft>
            <a:buChar char="•"/>
          </a:pPr>
          <a:r>
            <a:rPr lang="en-US" sz="1600" kern="1200"/>
            <a:t>If ADR is enabled, PVS is used to support SNAPSHOT and READ_COMMITTED_SNAPSHOT_ISOLATION transactions</a:t>
          </a:r>
        </a:p>
      </dsp:txBody>
      <dsp:txXfrm>
        <a:off x="0" y="2874173"/>
        <a:ext cx="10702554" cy="847665"/>
      </dsp:txXfrm>
    </dsp:sp>
    <dsp:sp modelId="{58D1D552-EB30-4D1A-98B6-F7351303E2F4}">
      <dsp:nvSpPr>
        <dsp:cNvPr id="0" name=""/>
        <dsp:cNvSpPr/>
      </dsp:nvSpPr>
      <dsp:spPr>
        <a:xfrm>
          <a:off x="0" y="3721838"/>
          <a:ext cx="10702554" cy="540540"/>
        </a:xfrm>
        <a:prstGeom prst="roundRect">
          <a:avLst/>
        </a:prstGeom>
        <a:solidFill>
          <a:schemeClr val="accent4">
            <a:hueOff val="69884"/>
            <a:satOff val="-18686"/>
            <a:lumOff val="-1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How does this affect Availability Groups?</a:t>
          </a:r>
        </a:p>
      </dsp:txBody>
      <dsp:txXfrm>
        <a:off x="26387" y="3748225"/>
        <a:ext cx="10649780" cy="487766"/>
      </dsp:txXfrm>
    </dsp:sp>
    <dsp:sp modelId="{FC99353A-A961-4574-8790-3A10D912663E}">
      <dsp:nvSpPr>
        <dsp:cNvPr id="0" name=""/>
        <dsp:cNvSpPr/>
      </dsp:nvSpPr>
      <dsp:spPr>
        <a:xfrm>
          <a:off x="0" y="4262378"/>
          <a:ext cx="10702554" cy="1151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980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PVS and log records replicate to secondaries, secondary communicates oldest versions needed to primary</a:t>
          </a:r>
        </a:p>
        <a:p>
          <a:pPr marL="171450" lvl="1" indent="-171450" algn="l" defTabSz="711200">
            <a:lnSpc>
              <a:spcPct val="90000"/>
            </a:lnSpc>
            <a:spcBef>
              <a:spcPct val="0"/>
            </a:spcBef>
            <a:spcAft>
              <a:spcPct val="20000"/>
            </a:spcAft>
            <a:buChar char="•"/>
          </a:pPr>
          <a:r>
            <a:rPr lang="en-US" sz="1600" kern="1200"/>
            <a:t>ADR can speed up failover because Undo becomes fast</a:t>
          </a:r>
        </a:p>
        <a:p>
          <a:pPr marL="171450" lvl="1" indent="-171450" algn="l" defTabSz="711200">
            <a:lnSpc>
              <a:spcPct val="90000"/>
            </a:lnSpc>
            <a:spcBef>
              <a:spcPct val="0"/>
            </a:spcBef>
            <a:spcAft>
              <a:spcPct val="20000"/>
            </a:spcAft>
            <a:buChar char="•"/>
          </a:pPr>
          <a:r>
            <a:rPr lang="en-US" sz="1600" kern="1200"/>
            <a:t>If the secondary must be restarted without ADR, TempDB is lost so versions are lost and queries must wait for data to commit on primary, with ADR, versions are persisted, so no delay before queries can be served</a:t>
          </a:r>
        </a:p>
      </dsp:txBody>
      <dsp:txXfrm>
        <a:off x="0" y="4262378"/>
        <a:ext cx="10702554" cy="115195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BA6064-FDE0-48E8-9405-22609F48ED19}" type="datetimeFigureOut">
              <a:rPr lang="en-US" smtClean="0"/>
              <a:t>4/27/2021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E97690-D681-4B47-8FD4-7300C9E579A2}" type="slidenum">
              <a:rPr lang="en-US" smtClean="0"/>
              <a:t>‹#›</a:t>
            </a:fld>
            <a:endParaRPr lang="en-US"/>
          </a:p>
        </p:txBody>
      </p:sp>
    </p:spTree>
    <p:extLst>
      <p:ext uri="{BB962C8B-B14F-4D97-AF65-F5344CB8AC3E}">
        <p14:creationId xmlns:p14="http://schemas.microsoft.com/office/powerpoint/2010/main" val="2462315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microsoft.com/en-us/research/uploads/prod/2019/06/p700-antonopoulos.pdf"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microsoft.com/en-us/research/uploads/prod/2019/06/p700-antonopoulos.pdf"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azure/sql-database/sql-database-accelerated-database-recovery"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sql/relational-databases/accelerated-database-recovery-management?view=sql-server-ver15"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D41FDD-8042-47BF-BC78-27CF63030A3D}" type="slidenum">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70079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sz="1200" b="0" i="0" u="none" strike="noStrike" kern="1200" dirty="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pPr/>
              <a:t>4/27/2021 8:38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11</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434848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i="0" kern="1200" dirty="0">
                <a:solidFill>
                  <a:schemeClr val="tx1"/>
                </a:solidFill>
                <a:effectLst/>
                <a:latin typeface="Segoe UI Light" pitchFamily="34" charset="0"/>
                <a:ea typeface="+mn-ea"/>
                <a:cs typeface="+mn-cs"/>
              </a:rPr>
              <a:t>Analysis phase</a:t>
            </a:r>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process remains the same as today with the addition of reconstructing sLog and copying log records for non-versioned operations.</a:t>
            </a:r>
          </a:p>
          <a:p>
            <a:r>
              <a:rPr lang="en-US" sz="900" b="1" i="0" kern="1200" dirty="0">
                <a:solidFill>
                  <a:schemeClr val="tx1"/>
                </a:solidFill>
                <a:effectLst/>
                <a:latin typeface="Segoe UI Light" pitchFamily="34" charset="0"/>
                <a:ea typeface="+mn-ea"/>
                <a:cs typeface="+mn-cs"/>
              </a:rPr>
              <a:t>Redo</a:t>
            </a:r>
            <a:r>
              <a:rPr lang="en-US" sz="900" b="0" i="0" kern="1200" dirty="0">
                <a:solidFill>
                  <a:schemeClr val="tx1"/>
                </a:solidFill>
                <a:effectLst/>
                <a:latin typeface="Segoe UI Light" pitchFamily="34" charset="0"/>
                <a:ea typeface="+mn-ea"/>
                <a:cs typeface="+mn-cs"/>
              </a:rPr>
              <a:t> phase</a:t>
            </a:r>
          </a:p>
          <a:p>
            <a:r>
              <a:rPr lang="en-US" sz="900" b="0" i="0" kern="1200" dirty="0">
                <a:solidFill>
                  <a:schemeClr val="tx1"/>
                </a:solidFill>
                <a:effectLst/>
                <a:latin typeface="Segoe UI Light" pitchFamily="34" charset="0"/>
                <a:ea typeface="+mn-ea"/>
                <a:cs typeface="+mn-cs"/>
              </a:rPr>
              <a:t>Broken into two phases (P)</a:t>
            </a:r>
          </a:p>
          <a:p>
            <a:pPr lvl="1"/>
            <a:r>
              <a:rPr lang="en-US" sz="900" b="0" i="0" kern="1200" dirty="0">
                <a:solidFill>
                  <a:schemeClr val="tx1"/>
                </a:solidFill>
                <a:effectLst/>
                <a:latin typeface="Segoe UI Light" pitchFamily="34" charset="0"/>
                <a:ea typeface="+mn-ea"/>
                <a:cs typeface="+mn-cs"/>
              </a:rPr>
              <a:t>Phase 1</a:t>
            </a:r>
          </a:p>
          <a:p>
            <a:pPr lvl="1"/>
            <a:r>
              <a:rPr lang="en-US" sz="900" b="0" i="0" kern="1200" dirty="0">
                <a:solidFill>
                  <a:schemeClr val="tx1"/>
                </a:solidFill>
                <a:effectLst/>
                <a:latin typeface="Segoe UI Light" pitchFamily="34" charset="0"/>
                <a:ea typeface="+mn-ea"/>
                <a:cs typeface="+mn-cs"/>
              </a:rPr>
              <a:t>Redo from sLog (oldest uncommitted transaction up to last checkpoint). Redo is a fast operation as it only needs to process a few records from the sLog.</a:t>
            </a:r>
          </a:p>
          <a:p>
            <a:pPr lvl="1"/>
            <a:r>
              <a:rPr lang="en-US" sz="900" b="0" i="0" kern="1200" dirty="0">
                <a:solidFill>
                  <a:schemeClr val="tx1"/>
                </a:solidFill>
                <a:effectLst/>
                <a:latin typeface="Segoe UI Light" pitchFamily="34" charset="0"/>
                <a:ea typeface="+mn-ea"/>
                <a:cs typeface="+mn-cs"/>
              </a:rPr>
              <a:t>Phase 2</a:t>
            </a:r>
          </a:p>
          <a:p>
            <a:pPr lvl="1"/>
            <a:r>
              <a:rPr lang="en-US" sz="900" b="0" i="0" kern="1200" dirty="0">
                <a:solidFill>
                  <a:schemeClr val="tx1"/>
                </a:solidFill>
                <a:effectLst/>
                <a:latin typeface="Segoe UI Light" pitchFamily="34" charset="0"/>
                <a:ea typeface="+mn-ea"/>
                <a:cs typeface="+mn-cs"/>
              </a:rPr>
              <a:t>Redo from Transaction Log starts from last checkpoint (instead of oldest uncommitted transaction)</a:t>
            </a:r>
          </a:p>
          <a:p>
            <a:r>
              <a:rPr lang="en-US" sz="900" b="1" i="0" kern="1200" dirty="0">
                <a:solidFill>
                  <a:schemeClr val="tx1"/>
                </a:solidFill>
                <a:effectLst/>
                <a:latin typeface="Segoe UI Light" pitchFamily="34" charset="0"/>
                <a:ea typeface="+mn-ea"/>
                <a:cs typeface="+mn-cs"/>
              </a:rPr>
              <a:t>Undo phase</a:t>
            </a:r>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Undo phase with ADR completes almost instantaneously by using sLog to undo non-versioned operations and Persisted Version Store (PVS) with Logical Revert to perform row level version-based Undo.</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hlinkClick r:id="" action="ppaction://noaction"/>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hlinkClick r:id="" action="ppaction://noaction"/>
              </a:rPr>
              <a:t>https://docs.microsoft.com/en-us/azure/sql-database/sql-database-accelerated-database-recovery</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pPr/>
              <a:t>4/27/2021 9:13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5082580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Constant Time Recovery in SQL Server (microsoft.com)</a:t>
            </a:r>
            <a:r>
              <a:rPr lang="en-US" dirty="0"/>
              <a:t> https://www.microsoft.com/en-us/research/uploads/prod/2019/06/p700-antonopoulos.pdf</a:t>
            </a:r>
            <a:endParaRPr lang="en-US" sz="1200" dirty="0"/>
          </a:p>
          <a:p>
            <a:endParaRPr lang="en-US" dirty="0"/>
          </a:p>
        </p:txBody>
      </p:sp>
      <p:sp>
        <p:nvSpPr>
          <p:cNvPr id="4" name="Slide Number Placeholder 3"/>
          <p:cNvSpPr>
            <a:spLocks noGrp="1"/>
          </p:cNvSpPr>
          <p:nvPr>
            <p:ph type="sldNum" sz="quarter" idx="5"/>
          </p:nvPr>
        </p:nvSpPr>
        <p:spPr/>
        <p:txBody>
          <a:bodyPr/>
          <a:lstStyle/>
          <a:p>
            <a:fld id="{56E97690-D681-4B47-8FD4-7300C9E579A2}" type="slidenum">
              <a:rPr lang="en-US" smtClean="0"/>
              <a:t>14</a:t>
            </a:fld>
            <a:endParaRPr lang="en-US"/>
          </a:p>
        </p:txBody>
      </p:sp>
    </p:spTree>
    <p:extLst>
      <p:ext uri="{BB962C8B-B14F-4D97-AF65-F5344CB8AC3E}">
        <p14:creationId xmlns:p14="http://schemas.microsoft.com/office/powerpoint/2010/main" val="2598011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hlinkClick r:id="rId3"/>
              </a:rPr>
              <a:t>Constant Time Recovery in SQL Server (microsoft.com)</a:t>
            </a:r>
            <a:r>
              <a:rPr lang="en-US" dirty="0"/>
              <a:t> https://www.microsoft.com/en-us/research/uploads/prod/2019/06/p700-antonopoulos.pdf</a:t>
            </a:r>
            <a:endParaRPr lang="en-US" sz="1200"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pPr/>
              <a:t>4/27/2021 8:38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15</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047783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4/27/2021 8:38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52024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pPr/>
              <a:t>4/27/2021 8:38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4</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885002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i="0" kern="1200" dirty="0">
                <a:solidFill>
                  <a:schemeClr val="tx1"/>
                </a:solidFill>
                <a:effectLst/>
                <a:latin typeface="Segoe UI Light" pitchFamily="34" charset="0"/>
                <a:ea typeface="+mn-ea"/>
                <a:cs typeface="+mn-cs"/>
              </a:rPr>
              <a:t>Analysis phase</a:t>
            </a:r>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Forward scan of the transaction log from the beginning of the last successful checkpoint (or the oldest dirty page LSN) until the end, to determine the state of each transaction at the time SQL Server stopped.</a:t>
            </a:r>
          </a:p>
          <a:p>
            <a:r>
              <a:rPr lang="en-US" sz="900" b="1" i="0" kern="1200" dirty="0">
                <a:solidFill>
                  <a:schemeClr val="tx1"/>
                </a:solidFill>
                <a:effectLst/>
                <a:latin typeface="Segoe UI Light" pitchFamily="34" charset="0"/>
                <a:ea typeface="+mn-ea"/>
                <a:cs typeface="+mn-cs"/>
              </a:rPr>
              <a:t>Redo phase</a:t>
            </a:r>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Forward scan of the transaction log from the oldest uncommitted transaction until the end, to bring the database to the state it was at the time of the crash by redoing all committed operations.</a:t>
            </a:r>
          </a:p>
          <a:p>
            <a:r>
              <a:rPr lang="en-US" sz="900" b="1" i="0" kern="1200" dirty="0">
                <a:solidFill>
                  <a:schemeClr val="tx1"/>
                </a:solidFill>
                <a:effectLst/>
                <a:latin typeface="Segoe UI Light" pitchFamily="34" charset="0"/>
                <a:ea typeface="+mn-ea"/>
                <a:cs typeface="+mn-cs"/>
              </a:rPr>
              <a:t>Undo phase</a:t>
            </a:r>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For each transaction that was active as of the time of the crash, traverses the log backwards, undoing the operations that this transaction performed.</a:t>
            </a:r>
          </a:p>
          <a:p>
            <a:endParaRPr lang="en-US" dirty="0"/>
          </a:p>
          <a:p>
            <a:r>
              <a:rPr lang="en-US" dirty="0">
                <a:hlinkClick r:id="rId3"/>
              </a:rPr>
              <a:t>https://docs.microsoft.com/en-us/azure/sql-database/sql-database-accelerated-database-recovery</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pPr/>
              <a:t>4/27/2021 8:38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973534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pPr/>
              <a:t>4/27/2021 8:38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239763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hlinkClick r:id="rId3"/>
              </a:rPr>
              <a:t>https://docs.microsoft.com/en-us/sql/relational-databases/accelerated-database-recovery-management?view=sql-server-ver15</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pPr/>
              <a:t>4/27/2021 8:38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931810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sz="1200" b="0" i="0" u="none" strike="noStrike" kern="1200" dirty="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pPr/>
              <a:t>4/27/2021 8:38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8</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58272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sz="1200" b="0" i="0" u="none" strike="noStrike" kern="1200" dirty="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pPr/>
              <a:t>4/27/2021 8:38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9</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652046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sz="1200" b="0" i="0" u="none" strike="noStrike" kern="1200" dirty="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pPr/>
              <a:t>4/27/2021 8:38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10</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851516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5">
            <a:extLst>
              <a:ext uri="{FF2B5EF4-FFF2-40B4-BE49-F238E27FC236}">
                <a16:creationId xmlns:a16="http://schemas.microsoft.com/office/drawing/2014/main" id="{B97B15E4-CDBA-4931-BA44-2308C213F725}"/>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190065007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mp; half-pag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88263" y="2271760"/>
            <a:ext cx="4896264" cy="1157240"/>
          </a:xfrm>
        </p:spPr>
        <p:txBody>
          <a:bodyPr wrap="square">
            <a:spAutoFit/>
          </a:bodyPr>
          <a:lstStyle>
            <a:lvl1pPr marL="0" indent="0">
              <a:lnSpc>
                <a:spcPct val="110000"/>
              </a:lnSpc>
              <a:spcBef>
                <a:spcPts val="1800"/>
              </a:spcBef>
              <a:buFont typeface="Arial" panose="020B0604020202020204" pitchFamily="34" charset="0"/>
              <a:buNone/>
              <a:defRPr sz="1600">
                <a:latin typeface="+mn-lt"/>
              </a:defRPr>
            </a:lvl1pPr>
            <a:lvl2pPr marL="228600" indent="0">
              <a:buFont typeface="Arial" panose="020B0604020202020204" pitchFamily="34" charset="0"/>
              <a:buNone/>
              <a:defRPr sz="1400"/>
            </a:lvl2pPr>
            <a:lvl3pPr marL="457200" indent="0">
              <a:buFont typeface="Arial" panose="020B0604020202020204" pitchFamily="34" charset="0"/>
              <a:buNone/>
              <a:defRPr sz="1100"/>
            </a:lvl3pPr>
            <a:lvl4pPr marL="685800" indent="0">
              <a:buFont typeface="Arial" panose="020B0604020202020204" pitchFamily="34" charset="0"/>
              <a:buNone/>
              <a:defRPr sz="1050"/>
            </a:lvl4pPr>
            <a:lvl5pPr marL="914400" indent="0">
              <a:buFont typeface="Arial" panose="020B0604020202020204" pitchFamily="34" charset="0"/>
              <a:buNone/>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E5EBC9C4-692B-4264-85A6-FAA30AA09ECB}"/>
              </a:ext>
            </a:extLst>
          </p:cNvPr>
          <p:cNvSpPr>
            <a:spLocks noGrp="1"/>
          </p:cNvSpPr>
          <p:nvPr>
            <p:ph type="title"/>
          </p:nvPr>
        </p:nvSpPr>
        <p:spPr>
          <a:xfrm>
            <a:off x="588263" y="457200"/>
            <a:ext cx="4896264" cy="984885"/>
          </a:xfrm>
        </p:spPr>
        <p:txBody>
          <a:bodyPr>
            <a:spAutoFit/>
          </a:bodyPr>
          <a:lstStyle>
            <a:lvl1pPr>
              <a:defRPr sz="3200"/>
            </a:lvl1pPr>
          </a:lstStyle>
          <a:p>
            <a:r>
              <a:rPr lang="en-US"/>
              <a:t>Click to edit Master title style</a:t>
            </a:r>
          </a:p>
        </p:txBody>
      </p:sp>
    </p:spTree>
    <p:extLst>
      <p:ext uri="{BB962C8B-B14F-4D97-AF65-F5344CB8AC3E}">
        <p14:creationId xmlns:p14="http://schemas.microsoft.com/office/powerpoint/2010/main" val="30996708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721706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lumMod val="50000"/>
                  </a:schemeClr>
                </a:solidFill>
              </a:defRPr>
            </a:lvl1pPr>
          </a:lstStyle>
          <a:p>
            <a:r>
              <a:rPr lang="en-US" dirty="0"/>
              <a:t>Click to edit Master title style</a:t>
            </a:r>
          </a:p>
        </p:txBody>
      </p:sp>
    </p:spTree>
    <p:extLst>
      <p:ext uri="{BB962C8B-B14F-4D97-AF65-F5344CB8AC3E}">
        <p14:creationId xmlns:p14="http://schemas.microsoft.com/office/powerpoint/2010/main" val="1516877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B7899E10-A5AD-4F10-B12D-0B5A23C4BFEA}"/>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2680933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4BAEA856-D6E1-42A4-9356-6BE13B26CF23}" type="datetimeFigureOut">
              <a:rPr lang="en-US" smtClean="0">
                <a:solidFill>
                  <a:prstClr val="black">
                    <a:tint val="75000"/>
                  </a:prstClr>
                </a:solidFill>
              </a:rPr>
              <a:pPr/>
              <a:t>4/27/2021</a:t>
            </a:fld>
            <a:endParaRPr lang="en-US" dirty="0">
              <a:solidFill>
                <a:prstClr val="black">
                  <a:tint val="7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F85E53AC-C7F6-4C31-9180-F583D71E5207}" type="slidenum">
              <a:rPr lang="en-US" smtClean="0">
                <a:solidFill>
                  <a:prstClr val="black">
                    <a:tint val="75000"/>
                  </a:prstClr>
                </a:solidFill>
              </a:rPr>
              <a:pPr/>
              <a:t>‹#›</a:t>
            </a:fld>
            <a:endParaRPr lang="en-US" dirty="0">
              <a:solidFill>
                <a:prstClr val="black">
                  <a:tint val="75000"/>
                </a:prstClr>
              </a:solidFill>
            </a:endParaRPr>
          </a:p>
        </p:txBody>
      </p:sp>
      <p:sp>
        <p:nvSpPr>
          <p:cNvPr id="7" name="Title 5">
            <a:extLst>
              <a:ext uri="{FF2B5EF4-FFF2-40B4-BE49-F238E27FC236}">
                <a16:creationId xmlns:a16="http://schemas.microsoft.com/office/drawing/2014/main" id="{B358B76C-5071-47D4-9FDA-3D4BD8A3AF71}"/>
              </a:ext>
            </a:extLst>
          </p:cNvPr>
          <p:cNvSpPr txBox="1">
            <a:spLocks/>
          </p:cNvSpPr>
          <p:nvPr userDrawn="1"/>
        </p:nvSpPr>
        <p:spPr>
          <a:xfrm>
            <a:off x="269238" y="174885"/>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4400" b="0" i="0" u="none" strike="noStrike" kern="1200" cap="none" spc="0" normalizeH="0" baseline="0">
                <a:ln>
                  <a:noFill/>
                </a:ln>
                <a:solidFill>
                  <a:schemeClr val="accent4">
                    <a:lumMod val="50000"/>
                  </a:schemeClr>
                </a:solidFill>
                <a:effectLst/>
                <a:uLnTx/>
                <a:uFillTx/>
                <a:latin typeface="+mj-lt"/>
                <a:ea typeface="+mj-ea"/>
                <a:cs typeface="Segoe UI Light"/>
              </a:defRPr>
            </a:lvl1pPr>
          </a:lstStyle>
          <a:p>
            <a:r>
              <a:rPr lang="en-US"/>
              <a:t>Click to edit Master title style</a:t>
            </a:r>
            <a:endParaRPr lang="en-US" dirty="0"/>
          </a:p>
        </p:txBody>
      </p:sp>
    </p:spTree>
    <p:extLst>
      <p:ext uri="{BB962C8B-B14F-4D97-AF65-F5344CB8AC3E}">
        <p14:creationId xmlns:p14="http://schemas.microsoft.com/office/powerpoint/2010/main" val="3208219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7" name="TextBox 6">
            <a:extLst>
              <a:ext uri="{FF2B5EF4-FFF2-40B4-BE49-F238E27FC236}">
                <a16:creationId xmlns:a16="http://schemas.microsoft.com/office/drawing/2014/main" id="{2B92AD93-F71E-4F73-B8D7-AEA8E8D12ADA}"/>
              </a:ext>
            </a:extLst>
          </p:cNvPr>
          <p:cNvSpPr txBox="1"/>
          <p:nvPr userDrawn="1"/>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Tree>
    <p:extLst>
      <p:ext uri="{BB962C8B-B14F-4D97-AF65-F5344CB8AC3E}">
        <p14:creationId xmlns:p14="http://schemas.microsoft.com/office/powerpoint/2010/main" val="3582501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8_Title Slide 3">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414" y="0"/>
            <a:ext cx="12448814" cy="6989885"/>
          </a:xfrm>
          <a:prstGeom prst="rect">
            <a:avLst/>
          </a:prstGeom>
        </p:spPr>
      </p:pic>
      <p:sp>
        <p:nvSpPr>
          <p:cNvPr id="10" name="Rectangle 9"/>
          <p:cNvSpPr/>
          <p:nvPr userDrawn="1"/>
        </p:nvSpPr>
        <p:spPr bwMode="auto">
          <a:xfrm>
            <a:off x="-87923" y="3"/>
            <a:ext cx="9270023" cy="6854391"/>
          </a:xfrm>
          <a:prstGeom prst="rect">
            <a:avLst/>
          </a:prstGeom>
          <a:gradFill flip="none" rotWithShape="1">
            <a:gsLst>
              <a:gs pos="64000">
                <a:schemeClr val="tx1">
                  <a:tint val="66000"/>
                  <a:satMod val="160000"/>
                  <a:lumMod val="100000"/>
                  <a:alpha val="0"/>
                </a:schemeClr>
              </a:gs>
              <a:gs pos="100000">
                <a:schemeClr val="tx1">
                  <a:alpha val="47000"/>
                </a:schemeClr>
              </a:gs>
            </a:gsLst>
            <a:path path="circle">
              <a:fillToRect l="100000" t="100000"/>
            </a:path>
            <a:tileRect r="-100000" b="-100000"/>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0" rIns="0" bIns="46620" numCol="1" rtlCol="0" anchor="ctr" anchorCtr="0" compatLnSpc="1">
            <a:prstTxWarp prst="textNoShape">
              <a:avLst/>
            </a:prstTxWarp>
          </a:bodyPr>
          <a:lstStyle/>
          <a:p>
            <a:pPr algn="ctr" defTabSz="913666"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6" name="Rectangle 15"/>
          <p:cNvSpPr/>
          <p:nvPr userDrawn="1"/>
        </p:nvSpPr>
        <p:spPr bwMode="auto">
          <a:xfrm>
            <a:off x="22352" y="1350387"/>
            <a:ext cx="12206593" cy="3642658"/>
          </a:xfrm>
          <a:prstGeom prst="rect">
            <a:avLst/>
          </a:prstGeom>
          <a:solidFill>
            <a:schemeClr val="accent4">
              <a:lumMod val="50000"/>
              <a:alpha val="89804"/>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algn="ctr" defTabSz="913754" fontAlgn="base">
              <a:lnSpc>
                <a:spcPct val="90000"/>
              </a:lnSpc>
              <a:spcBef>
                <a:spcPct val="0"/>
              </a:spcBef>
              <a:spcAft>
                <a:spcPct val="0"/>
              </a:spcAft>
            </a:pPr>
            <a:endParaRPr lang="en-US" sz="2353" dirty="0">
              <a:solidFill>
                <a:srgbClr val="008272"/>
              </a:solidFill>
              <a:ea typeface="Segoe UI" pitchFamily="34" charset="0"/>
              <a:cs typeface="Segoe UI" pitchFamily="34" charset="0"/>
            </a:endParaRPr>
          </a:p>
        </p:txBody>
      </p:sp>
      <p:sp>
        <p:nvSpPr>
          <p:cNvPr id="2" name="Title 1"/>
          <p:cNvSpPr>
            <a:spLocks noGrp="1"/>
          </p:cNvSpPr>
          <p:nvPr userDrawn="1">
            <p:ph type="title" hasCustomPrompt="1"/>
          </p:nvPr>
        </p:nvSpPr>
        <p:spPr>
          <a:xfrm>
            <a:off x="269305" y="1404307"/>
            <a:ext cx="5042927" cy="1795633"/>
          </a:xfrm>
          <a:noFill/>
        </p:spPr>
        <p:txBody>
          <a:bodyPr lIns="149216" tIns="93261" rIns="149216" bIns="93261" anchor="t" anchorCtr="0"/>
          <a:lstStyle>
            <a:lvl1pPr>
              <a:lnSpc>
                <a:spcPct val="150000"/>
              </a:lnSpc>
              <a:defRPr sz="4800" spc="-98"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userDrawn="1">
            <p:ph type="body" sz="quarter" idx="12" hasCustomPrompt="1"/>
          </p:nvPr>
        </p:nvSpPr>
        <p:spPr>
          <a:xfrm>
            <a:off x="269305" y="3199939"/>
            <a:ext cx="5042927" cy="1793105"/>
          </a:xfrm>
          <a:noFill/>
        </p:spPr>
        <p:txBody>
          <a:bodyPr lIns="149216" tIns="111912" rIns="149216" bIns="111912">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a:t>Speaker Name</a:t>
            </a:r>
          </a:p>
          <a:p>
            <a:pPr lvl="0"/>
            <a:r>
              <a:rPr lang="en-US" dirty="0"/>
              <a:t>Microsoft Learning</a:t>
            </a:r>
          </a:p>
        </p:txBody>
      </p:sp>
    </p:spTree>
    <p:extLst>
      <p:ext uri="{BB962C8B-B14F-4D97-AF65-F5344CB8AC3E}">
        <p14:creationId xmlns:p14="http://schemas.microsoft.com/office/powerpoint/2010/main" val="481576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lide Photo_Option">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67683" y="3436157"/>
            <a:ext cx="6276531" cy="1793104"/>
          </a:xfrm>
          <a:prstGeom prst="rect">
            <a:avLst/>
          </a:prstGeom>
          <a:noFill/>
        </p:spPr>
        <p:txBody>
          <a:bodyPr lIns="146304" tIns="91440" rIns="146304" bIns="91440" anchor="t" anchorCtr="0"/>
          <a:lstStyle>
            <a:lvl1pPr>
              <a:defRPr sz="3970" spc="-74" baseline="0">
                <a:gradFill>
                  <a:gsLst>
                    <a:gs pos="57576">
                      <a:srgbClr val="FFFFFF"/>
                    </a:gs>
                    <a:gs pos="35000">
                      <a:srgbClr val="FFFFFF"/>
                    </a:gs>
                  </a:gsLst>
                  <a:lin ang="5400000" scaled="0"/>
                </a:gradFill>
              </a:defRPr>
            </a:lvl1pPr>
          </a:lstStyle>
          <a:p>
            <a:r>
              <a:rPr lang="en-US" dirty="0"/>
              <a:t>Presentation title</a:t>
            </a:r>
          </a:p>
        </p:txBody>
      </p:sp>
      <p:pic>
        <p:nvPicPr>
          <p:cNvPr id="4" name="Picture 3" descr="A picture containing bridge, water, light&#10;&#10;Description automatically generated">
            <a:extLst>
              <a:ext uri="{FF2B5EF4-FFF2-40B4-BE49-F238E27FC236}">
                <a16:creationId xmlns:a16="http://schemas.microsoft.com/office/drawing/2014/main" id="{80C823BC-3C70-4E25-8C60-5F08CB23417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1924"/>
            <a:ext cx="12192000" cy="6889924"/>
          </a:xfrm>
          <a:prstGeom prst="rect">
            <a:avLst/>
          </a:prstGeom>
        </p:spPr>
      </p:pic>
      <p:sp>
        <p:nvSpPr>
          <p:cNvPr id="3" name="Rectangle 2">
            <a:extLst>
              <a:ext uri="{FF2B5EF4-FFF2-40B4-BE49-F238E27FC236}">
                <a16:creationId xmlns:a16="http://schemas.microsoft.com/office/drawing/2014/main" id="{42831091-A48F-48BB-AD7D-E929D0C062C1}"/>
              </a:ext>
            </a:extLst>
          </p:cNvPr>
          <p:cNvSpPr/>
          <p:nvPr userDrawn="1"/>
        </p:nvSpPr>
        <p:spPr>
          <a:xfrm>
            <a:off x="0" y="2698812"/>
            <a:ext cx="3870664" cy="415918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5174A23-19F6-4907-A7F6-4B2A1ECCF589}"/>
              </a:ext>
            </a:extLst>
          </p:cNvPr>
          <p:cNvSpPr/>
          <p:nvPr userDrawn="1"/>
        </p:nvSpPr>
        <p:spPr>
          <a:xfrm rot="5400000">
            <a:off x="1529920" y="2621130"/>
            <a:ext cx="2684755" cy="574459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D5FB3BA-7A26-4890-A55F-398A4768CE1F}"/>
              </a:ext>
            </a:extLst>
          </p:cNvPr>
          <p:cNvSpPr/>
          <p:nvPr userDrawn="1"/>
        </p:nvSpPr>
        <p:spPr>
          <a:xfrm>
            <a:off x="1036305" y="3342877"/>
            <a:ext cx="3870664" cy="179310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6356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2139702"/>
            <a:ext cx="11339774" cy="1223171"/>
          </a:xfrm>
        </p:spPr>
        <p:txBody>
          <a:bodyPr wrap="square" lIns="0" tIns="0" rIns="0" bIns="0">
            <a:spAutoFit/>
          </a:bodyPr>
          <a:lstStyle>
            <a:lvl1pPr marL="0" indent="0">
              <a:lnSpc>
                <a:spcPct val="90000"/>
              </a:lnSpc>
              <a:spcBef>
                <a:spcPts val="0"/>
              </a:spcBef>
              <a:spcAft>
                <a:spcPts val="1274"/>
              </a:spcAft>
              <a:buNone/>
              <a:defRPr sz="2549" b="0" i="0">
                <a:solidFill>
                  <a:srgbClr val="000000"/>
                </a:solidFill>
                <a:latin typeface="+mn-lt"/>
              </a:defRPr>
            </a:lvl1pPr>
            <a:lvl2pPr marL="224097" indent="0">
              <a:lnSpc>
                <a:spcPct val="90000"/>
              </a:lnSpc>
              <a:spcBef>
                <a:spcPts val="0"/>
              </a:spcBef>
              <a:spcAft>
                <a:spcPts val="1274"/>
              </a:spcAft>
              <a:buNone/>
              <a:defRPr sz="1961">
                <a:solidFill>
                  <a:srgbClr val="000000"/>
                </a:solidFill>
              </a:defRPr>
            </a:lvl2pPr>
            <a:lvl3pPr marL="448193" indent="0">
              <a:spcBef>
                <a:spcPts val="0"/>
              </a:spcBef>
              <a:spcAft>
                <a:spcPts val="1274"/>
              </a:spcAft>
              <a:buNone/>
              <a:defRPr sz="1961">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Tree>
    <p:extLst>
      <p:ext uri="{BB962C8B-B14F-4D97-AF65-F5344CB8AC3E}">
        <p14:creationId xmlns:p14="http://schemas.microsoft.com/office/powerpoint/2010/main" val="163939503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C72D31-A613-4575-8C30-1B5C85263897}"/>
              </a:ext>
            </a:extLst>
          </p:cNvPr>
          <p:cNvSpPr>
            <a:spLocks noGrp="1"/>
          </p:cNvSpPr>
          <p:nvPr>
            <p:ph type="title"/>
          </p:nvPr>
        </p:nvSpPr>
        <p:spPr/>
        <p:txBody>
          <a:bodyPr/>
          <a:lstStyle/>
          <a:p>
            <a:r>
              <a:rPr lang="en-US"/>
              <a:t>Click to edit Master title style</a:t>
            </a:r>
          </a:p>
        </p:txBody>
      </p:sp>
      <p:sp>
        <p:nvSpPr>
          <p:cNvPr id="5" name="Text Placeholder 4">
            <a:extLst>
              <a:ext uri="{FF2B5EF4-FFF2-40B4-BE49-F238E27FC236}">
                <a16:creationId xmlns:a16="http://schemas.microsoft.com/office/drawing/2014/main" id="{C461A2B3-F991-45BD-8BA7-FA0CE24140A3}"/>
              </a:ext>
            </a:extLst>
          </p:cNvPr>
          <p:cNvSpPr>
            <a:spLocks noGrp="1"/>
          </p:cNvSpPr>
          <p:nvPr>
            <p:ph type="body" sz="quarter" idx="10"/>
          </p:nvPr>
        </p:nvSpPr>
        <p:spPr>
          <a:xfrm>
            <a:off x="588263" y="1044575"/>
            <a:ext cx="11018520" cy="307777"/>
          </a:xfrm>
        </p:spPr>
        <p:txBody>
          <a:bodyPr wrap="square" lIns="0" tIns="0" rIns="0" bIns="0">
            <a:spAutoFit/>
          </a:bodyPr>
          <a:lstStyle>
            <a:lvl1pPr marL="0" indent="0">
              <a:buNone/>
              <a:defRPr lang="en-US" sz="2000" dirty="0" smtClean="0">
                <a:solidFill>
                  <a:schemeClr val="accent1"/>
                </a:solidFill>
                <a:latin typeface="+mj-lt"/>
                <a:cs typeface="+mn-cs"/>
              </a:defRPr>
            </a:lvl1pPr>
          </a:lstStyle>
          <a:p>
            <a:pPr marL="0" lvl="0" defTabSz="914367"/>
            <a:r>
              <a:rPr lang="en-US"/>
              <a:t>Click to edit Master text styles</a:t>
            </a:r>
          </a:p>
        </p:txBody>
      </p:sp>
    </p:spTree>
    <p:extLst>
      <p:ext uri="{BB962C8B-B14F-4D97-AF65-F5344CB8AC3E}">
        <p14:creationId xmlns:p14="http://schemas.microsoft.com/office/powerpoint/2010/main" val="2089019043"/>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
        <p:nvSpPr>
          <p:cNvPr id="9" name="Title Placeholder 8"/>
          <p:cNvSpPr>
            <a:spLocks noGrp="1"/>
          </p:cNvSpPr>
          <p:nvPr>
            <p:ph type="title"/>
          </p:nvPr>
        </p:nvSpPr>
        <p:spPr>
          <a:xfrm>
            <a:off x="609600" y="274638"/>
            <a:ext cx="10972800" cy="1143000"/>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366AA394-BFB9-4EC5-BE48-0F9705F817FF}"/>
              </a:ext>
            </a:extLst>
          </p:cNvPr>
          <p:cNvSpPr/>
          <p:nvPr userDrawn="1"/>
        </p:nvSpPr>
        <p:spPr>
          <a:xfrm>
            <a:off x="0" y="6497813"/>
            <a:ext cx="12192000"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4">
                  <a:lumMod val="75000"/>
                </a:schemeClr>
              </a:solidFill>
            </a:endParaRPr>
          </a:p>
        </p:txBody>
      </p:sp>
      <p:sp>
        <p:nvSpPr>
          <p:cNvPr id="7" name="Rectangle 6">
            <a:extLst>
              <a:ext uri="{FF2B5EF4-FFF2-40B4-BE49-F238E27FC236}">
                <a16:creationId xmlns:a16="http://schemas.microsoft.com/office/drawing/2014/main" id="{86B374D5-5744-4147-B311-13B6E1E8798F}"/>
              </a:ext>
            </a:extLst>
          </p:cNvPr>
          <p:cNvSpPr/>
          <p:nvPr userDrawn="1"/>
        </p:nvSpPr>
        <p:spPr>
          <a:xfrm>
            <a:off x="18149" y="6531751"/>
            <a:ext cx="5542142" cy="307777"/>
          </a:xfrm>
          <a:prstGeom prst="rect">
            <a:avLst/>
          </a:prstGeom>
          <a:noFill/>
          <a:ln>
            <a:noFill/>
          </a:ln>
        </p:spPr>
        <p:txBody>
          <a:bodyPr wrap="square" lIns="91440" tIns="45720" rIns="91440" bIns="4572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w="10160">
                  <a:solidFill>
                    <a:schemeClr val="accent4">
                      <a:lumMod val="75000"/>
                    </a:schemeClr>
                  </a:solidFill>
                  <a:prstDash val="solid"/>
                </a:ln>
                <a:solidFill>
                  <a:schemeClr val="bg1"/>
                </a:solidFill>
                <a:effectLst>
                  <a:outerShdw blurRad="38100" dist="22860" dir="5400000" algn="tl" rotWithShape="0">
                    <a:srgbClr val="000000">
                      <a:alpha val="30000"/>
                    </a:srgbClr>
                  </a:outerShdw>
                </a:effectLst>
                <a:uLnTx/>
                <a:uFillTx/>
                <a:latin typeface="Segoe UI"/>
                <a:ea typeface="+mn-ea"/>
                <a:cs typeface="+mn-cs"/>
              </a:rPr>
              <a:t>Accelerated Database Recovery</a:t>
            </a:r>
          </a:p>
        </p:txBody>
      </p:sp>
    </p:spTree>
    <p:extLst>
      <p:ext uri="{BB962C8B-B14F-4D97-AF65-F5344CB8AC3E}">
        <p14:creationId xmlns:p14="http://schemas.microsoft.com/office/powerpoint/2010/main" val="2961596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99" r:id="rId7"/>
    <p:sldLayoutId id="2147484870" r:id="rId8"/>
    <p:sldLayoutId id="2147484871" r:id="rId9"/>
    <p:sldLayoutId id="2147484872" r:id="rId10"/>
    <p:sldLayoutId id="2147484873" r:id="rId11"/>
  </p:sldLayoutIdLst>
  <p:txStyles>
    <p:title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4">
              <a:lumMod val="50000"/>
            </a:schemeClr>
          </a:solidFill>
          <a:effectLst/>
          <a:uLnTx/>
          <a:uFillTx/>
          <a:latin typeface="+mj-lt"/>
          <a:ea typeface="+mj-ea"/>
          <a:cs typeface="Segoe UI Light"/>
        </a:defRPr>
      </a:lvl1pPr>
    </p:titleStyle>
    <p:body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9.xml"/><Relationship Id="rId7" Type="http://schemas.openxmlformats.org/officeDocument/2006/relationships/diagramColors" Target="../diagrams/colors4.xml"/><Relationship Id="rId2" Type="http://schemas.openxmlformats.org/officeDocument/2006/relationships/slideLayout" Target="../slideLayouts/slideLayout1.xml"/><Relationship Id="rId1" Type="http://schemas.openxmlformats.org/officeDocument/2006/relationships/tags" Target="../tags/tag7.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1.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10.xml"/><Relationship Id="rId7" Type="http://schemas.openxmlformats.org/officeDocument/2006/relationships/diagramColors" Target="../diagrams/colors5.xml"/><Relationship Id="rId2" Type="http://schemas.openxmlformats.org/officeDocument/2006/relationships/slideLayout" Target="../slideLayouts/slideLayout1.xml"/><Relationship Id="rId1" Type="http://schemas.openxmlformats.org/officeDocument/2006/relationships/tags" Target="../tags/tag8.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microsoft.com/en-us/research/uploads/prod/2019/06/p700-antonopoulos.pdf" TargetMode="External"/></Relationships>
</file>

<file path=ppt/slides/_rels/slide15.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notesSlide" Target="../notesSlides/notesSlide13.xml"/><Relationship Id="rId7" Type="http://schemas.openxmlformats.org/officeDocument/2006/relationships/diagramColors" Target="../diagrams/colors6.xml"/><Relationship Id="rId2" Type="http://schemas.openxmlformats.org/officeDocument/2006/relationships/slideLayout" Target="../slideLayouts/slideLayout1.xml"/><Relationship Id="rId1" Type="http://schemas.openxmlformats.org/officeDocument/2006/relationships/tags" Target="../tags/tag10.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hyperlink" Target="https://www.youtube.com/watch?feature=player_embedded&amp;v=5RPkuQHcxxs" TargetMode="External"/><Relationship Id="rId3" Type="http://schemas.openxmlformats.org/officeDocument/2006/relationships/hyperlink" Target="http://aka.ms/ss19" TargetMode="External"/><Relationship Id="rId7" Type="http://schemas.openxmlformats.org/officeDocument/2006/relationships/hyperlink" Target="https://docs.microsoft.com/en-us/sql/sql-server/what-s-new-in-sql-server-ver15?view=sqlallproducts-allversions"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aka.ms/sql2019learning" TargetMode="External"/><Relationship Id="rId11" Type="http://schemas.openxmlformats.org/officeDocument/2006/relationships/image" Target="../media/image11.tif"/><Relationship Id="rId5" Type="http://schemas.openxmlformats.org/officeDocument/2006/relationships/hyperlink" Target="https://aka.ms/SQL2019Notebooks" TargetMode="External"/><Relationship Id="rId10" Type="http://schemas.openxmlformats.org/officeDocument/2006/relationships/hyperlink" Target="https://aka.ms/sql2019book" TargetMode="External"/><Relationship Id="rId4" Type="http://schemas.openxmlformats.org/officeDocument/2006/relationships/hyperlink" Target="https://aka.ms/sqlworkshops" TargetMode="External"/><Relationship Id="rId9" Type="http://schemas.openxmlformats.org/officeDocument/2006/relationships/hyperlink" Target="https://aka.ms/SQLShortcuts" TargetMode="Externa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3.xml"/><Relationship Id="rId7" Type="http://schemas.openxmlformats.org/officeDocument/2006/relationships/diagramColors" Target="../diagrams/colors1.xml"/><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7.xml"/><Relationship Id="rId7" Type="http://schemas.openxmlformats.org/officeDocument/2006/relationships/diagramColors" Target="../diagrams/colors2.xml"/><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8.xml"/><Relationship Id="rId7" Type="http://schemas.openxmlformats.org/officeDocument/2006/relationships/diagramColors" Target="../diagrams/colors3.xml"/><Relationship Id="rId2" Type="http://schemas.openxmlformats.org/officeDocument/2006/relationships/slideLayout" Target="../slideLayouts/slideLayout1.xml"/><Relationship Id="rId1" Type="http://schemas.openxmlformats.org/officeDocument/2006/relationships/tags" Target="../tags/tag6.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2ED843-5A1B-4DAC-9648-7313D2F0EF97}"/>
              </a:ext>
            </a:extLst>
          </p:cNvPr>
          <p:cNvSpPr>
            <a:spLocks noGrp="1"/>
          </p:cNvSpPr>
          <p:nvPr>
            <p:ph type="title"/>
          </p:nvPr>
        </p:nvSpPr>
        <p:spPr>
          <a:xfrm>
            <a:off x="310482" y="3717628"/>
            <a:ext cx="6276531" cy="1793104"/>
          </a:xfrm>
        </p:spPr>
        <p:txBody>
          <a:bodyPr/>
          <a:lstStyle/>
          <a:p>
            <a:pPr>
              <a:lnSpc>
                <a:spcPct val="100000"/>
              </a:lnSpc>
              <a:spcBef>
                <a:spcPts val="600"/>
              </a:spcBef>
              <a:spcAft>
                <a:spcPts val="600"/>
              </a:spcAft>
            </a:pPr>
            <a:r>
              <a:rPr lang="en-US" sz="4000" dirty="0"/>
              <a:t>Accelerated </a:t>
            </a:r>
            <a:br>
              <a:rPr lang="en-US" sz="4000" dirty="0"/>
            </a:br>
            <a:r>
              <a:rPr lang="en-US" sz="4000" dirty="0"/>
              <a:t>Database Recovery</a:t>
            </a:r>
            <a:br>
              <a:rPr lang="en-US" b="1" dirty="0"/>
            </a:br>
            <a:br>
              <a:rPr lang="en-US" dirty="0"/>
            </a:br>
            <a:br>
              <a:rPr lang="en-US" dirty="0"/>
            </a:br>
            <a:br>
              <a:rPr lang="en-US" dirty="0"/>
            </a:br>
            <a:endParaRPr lang="en-US" dirty="0"/>
          </a:p>
        </p:txBody>
      </p:sp>
    </p:spTree>
    <p:extLst>
      <p:ext uri="{BB962C8B-B14F-4D97-AF65-F5344CB8AC3E}">
        <p14:creationId xmlns:p14="http://schemas.microsoft.com/office/powerpoint/2010/main" val="5950466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8" y="174885"/>
            <a:ext cx="11370312" cy="1143000"/>
          </a:xfrm>
        </p:spPr>
        <p:txBody>
          <a:bodyPr/>
          <a:lstStyle/>
          <a:p>
            <a:r>
              <a:rPr lang="en-US" dirty="0">
                <a:solidFill>
                  <a:schemeClr val="accent5"/>
                </a:solidFill>
              </a:rPr>
              <a:t>Accelerated Database Recovery Components</a:t>
            </a:r>
          </a:p>
        </p:txBody>
      </p:sp>
      <p:sp>
        <p:nvSpPr>
          <p:cNvPr id="4" name="Oval 3">
            <a:extLst>
              <a:ext uri="{FF2B5EF4-FFF2-40B4-BE49-F238E27FC236}">
                <a16:creationId xmlns:a16="http://schemas.microsoft.com/office/drawing/2014/main" id="{F6CFFB15-F7C5-4ED4-9B03-1573A378BBAB}"/>
              </a:ext>
            </a:extLst>
          </p:cNvPr>
          <p:cNvSpPr/>
          <p:nvPr/>
        </p:nvSpPr>
        <p:spPr>
          <a:xfrm>
            <a:off x="1171575"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200" dirty="0"/>
              <a:t>PVS </a:t>
            </a:r>
          </a:p>
          <a:p>
            <a:pPr algn="ctr"/>
            <a:r>
              <a:rPr lang="en-US" sz="1400" dirty="0"/>
              <a:t>Persisted Version Store</a:t>
            </a:r>
          </a:p>
        </p:txBody>
      </p:sp>
      <p:sp>
        <p:nvSpPr>
          <p:cNvPr id="5" name="Oval 4">
            <a:extLst>
              <a:ext uri="{FF2B5EF4-FFF2-40B4-BE49-F238E27FC236}">
                <a16:creationId xmlns:a16="http://schemas.microsoft.com/office/drawing/2014/main" id="{41862E9B-F096-4A58-9538-D5BA869DF9AF}"/>
              </a:ext>
            </a:extLst>
          </p:cNvPr>
          <p:cNvSpPr/>
          <p:nvPr/>
        </p:nvSpPr>
        <p:spPr>
          <a:xfrm>
            <a:off x="3811164"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Logical Revert</a:t>
            </a:r>
          </a:p>
        </p:txBody>
      </p:sp>
      <p:sp>
        <p:nvSpPr>
          <p:cNvPr id="7" name="Oval 6">
            <a:extLst>
              <a:ext uri="{FF2B5EF4-FFF2-40B4-BE49-F238E27FC236}">
                <a16:creationId xmlns:a16="http://schemas.microsoft.com/office/drawing/2014/main" id="{21B52A34-5644-41B7-9057-BD1947685288}"/>
              </a:ext>
            </a:extLst>
          </p:cNvPr>
          <p:cNvSpPr/>
          <p:nvPr/>
        </p:nvSpPr>
        <p:spPr>
          <a:xfrm>
            <a:off x="6450753" y="4299210"/>
            <a:ext cx="1809750" cy="185394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sLog </a:t>
            </a:r>
            <a:endParaRPr lang="en-US" sz="1400" dirty="0"/>
          </a:p>
          <a:p>
            <a:pPr algn="ctr"/>
            <a:r>
              <a:rPr lang="en-US" sz="1400" dirty="0"/>
              <a:t>Special </a:t>
            </a:r>
          </a:p>
          <a:p>
            <a:pPr algn="ctr"/>
            <a:r>
              <a:rPr lang="en-US" sz="1400" dirty="0"/>
              <a:t>In-Memory Log Stream</a:t>
            </a:r>
            <a:endParaRPr lang="en-US" sz="2400" dirty="0"/>
          </a:p>
        </p:txBody>
      </p:sp>
      <p:sp>
        <p:nvSpPr>
          <p:cNvPr id="11" name="Oval 10">
            <a:extLst>
              <a:ext uri="{FF2B5EF4-FFF2-40B4-BE49-F238E27FC236}">
                <a16:creationId xmlns:a16="http://schemas.microsoft.com/office/drawing/2014/main" id="{169AEC14-19B8-4547-A0B0-FFA12CA6A2D1}"/>
              </a:ext>
            </a:extLst>
          </p:cNvPr>
          <p:cNvSpPr/>
          <p:nvPr/>
        </p:nvSpPr>
        <p:spPr>
          <a:xfrm>
            <a:off x="9090343"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Cleaner</a:t>
            </a:r>
          </a:p>
        </p:txBody>
      </p:sp>
      <p:graphicFrame>
        <p:nvGraphicFramePr>
          <p:cNvPr id="14" name="Diagram 13">
            <a:extLst>
              <a:ext uri="{FF2B5EF4-FFF2-40B4-BE49-F238E27FC236}">
                <a16:creationId xmlns:a16="http://schemas.microsoft.com/office/drawing/2014/main" id="{49F498C4-E109-46D2-8DC1-C4AFD1651309}"/>
              </a:ext>
            </a:extLst>
          </p:cNvPr>
          <p:cNvGraphicFramePr/>
          <p:nvPr>
            <p:extLst>
              <p:ext uri="{D42A27DB-BD31-4B8C-83A1-F6EECF244321}">
                <p14:modId xmlns:p14="http://schemas.microsoft.com/office/powerpoint/2010/main" val="1762264790"/>
              </p:ext>
            </p:extLst>
          </p:nvPr>
        </p:nvGraphicFramePr>
        <p:xfrm>
          <a:off x="429894" y="951710"/>
          <a:ext cx="11049000" cy="32522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Oval 2">
            <a:extLst>
              <a:ext uri="{FF2B5EF4-FFF2-40B4-BE49-F238E27FC236}">
                <a16:creationId xmlns:a16="http://schemas.microsoft.com/office/drawing/2014/main" id="{1F4F892A-E731-4D4A-B00C-66076A3E14AB}"/>
              </a:ext>
            </a:extLst>
          </p:cNvPr>
          <p:cNvSpPr/>
          <p:nvPr/>
        </p:nvSpPr>
        <p:spPr>
          <a:xfrm>
            <a:off x="6441875" y="4281450"/>
            <a:ext cx="1841029" cy="1862822"/>
          </a:xfrm>
          <a:prstGeom prst="ellipse">
            <a:avLst/>
          </a:prstGeom>
          <a:noFill/>
          <a:ln>
            <a:solidFill>
              <a:schemeClr val="accent3">
                <a:lumMod val="50000"/>
              </a:schemeClr>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889504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8" y="174885"/>
            <a:ext cx="11370312" cy="1143000"/>
          </a:xfrm>
        </p:spPr>
        <p:txBody>
          <a:bodyPr/>
          <a:lstStyle/>
          <a:p>
            <a:r>
              <a:rPr lang="en-US" dirty="0">
                <a:solidFill>
                  <a:schemeClr val="accent5"/>
                </a:solidFill>
              </a:rPr>
              <a:t>Accelerated Database Recovery Components</a:t>
            </a:r>
          </a:p>
        </p:txBody>
      </p:sp>
      <p:sp>
        <p:nvSpPr>
          <p:cNvPr id="4" name="Oval 3">
            <a:extLst>
              <a:ext uri="{FF2B5EF4-FFF2-40B4-BE49-F238E27FC236}">
                <a16:creationId xmlns:a16="http://schemas.microsoft.com/office/drawing/2014/main" id="{F6CFFB15-F7C5-4ED4-9B03-1573A378BBAB}"/>
              </a:ext>
            </a:extLst>
          </p:cNvPr>
          <p:cNvSpPr/>
          <p:nvPr/>
        </p:nvSpPr>
        <p:spPr>
          <a:xfrm>
            <a:off x="1171575"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200" dirty="0"/>
              <a:t>PVS </a:t>
            </a:r>
          </a:p>
          <a:p>
            <a:pPr algn="ctr"/>
            <a:r>
              <a:rPr lang="en-US" sz="1400" dirty="0"/>
              <a:t>Persisted Version Store</a:t>
            </a:r>
          </a:p>
        </p:txBody>
      </p:sp>
      <p:sp>
        <p:nvSpPr>
          <p:cNvPr id="5" name="Oval 4">
            <a:extLst>
              <a:ext uri="{FF2B5EF4-FFF2-40B4-BE49-F238E27FC236}">
                <a16:creationId xmlns:a16="http://schemas.microsoft.com/office/drawing/2014/main" id="{41862E9B-F096-4A58-9538-D5BA869DF9AF}"/>
              </a:ext>
            </a:extLst>
          </p:cNvPr>
          <p:cNvSpPr/>
          <p:nvPr/>
        </p:nvSpPr>
        <p:spPr>
          <a:xfrm>
            <a:off x="3811164"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Logical Revert</a:t>
            </a:r>
          </a:p>
        </p:txBody>
      </p:sp>
      <p:sp>
        <p:nvSpPr>
          <p:cNvPr id="7" name="Oval 6">
            <a:extLst>
              <a:ext uri="{FF2B5EF4-FFF2-40B4-BE49-F238E27FC236}">
                <a16:creationId xmlns:a16="http://schemas.microsoft.com/office/drawing/2014/main" id="{21B52A34-5644-41B7-9057-BD1947685288}"/>
              </a:ext>
            </a:extLst>
          </p:cNvPr>
          <p:cNvSpPr/>
          <p:nvPr/>
        </p:nvSpPr>
        <p:spPr>
          <a:xfrm>
            <a:off x="6450753"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sLog </a:t>
            </a:r>
            <a:endParaRPr lang="en-US" sz="1400" dirty="0"/>
          </a:p>
          <a:p>
            <a:pPr algn="ctr"/>
            <a:r>
              <a:rPr lang="en-US" sz="1400" dirty="0"/>
              <a:t>Special </a:t>
            </a:r>
          </a:p>
          <a:p>
            <a:pPr algn="ctr"/>
            <a:r>
              <a:rPr lang="en-US" sz="1400" dirty="0"/>
              <a:t>In-Memory Log Stream</a:t>
            </a:r>
            <a:endParaRPr lang="en-US" sz="2400" dirty="0"/>
          </a:p>
        </p:txBody>
      </p:sp>
      <p:sp>
        <p:nvSpPr>
          <p:cNvPr id="11" name="Oval 10">
            <a:extLst>
              <a:ext uri="{FF2B5EF4-FFF2-40B4-BE49-F238E27FC236}">
                <a16:creationId xmlns:a16="http://schemas.microsoft.com/office/drawing/2014/main" id="{169AEC14-19B8-4547-A0B0-FFA12CA6A2D1}"/>
              </a:ext>
            </a:extLst>
          </p:cNvPr>
          <p:cNvSpPr/>
          <p:nvPr/>
        </p:nvSpPr>
        <p:spPr>
          <a:xfrm>
            <a:off x="9090343" y="4299210"/>
            <a:ext cx="1809750" cy="185394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Cleaner</a:t>
            </a:r>
          </a:p>
        </p:txBody>
      </p:sp>
      <p:graphicFrame>
        <p:nvGraphicFramePr>
          <p:cNvPr id="14" name="Diagram 13">
            <a:extLst>
              <a:ext uri="{FF2B5EF4-FFF2-40B4-BE49-F238E27FC236}">
                <a16:creationId xmlns:a16="http://schemas.microsoft.com/office/drawing/2014/main" id="{49F498C4-E109-46D2-8DC1-C4AFD1651309}"/>
              </a:ext>
            </a:extLst>
          </p:cNvPr>
          <p:cNvGraphicFramePr/>
          <p:nvPr>
            <p:extLst>
              <p:ext uri="{D42A27DB-BD31-4B8C-83A1-F6EECF244321}">
                <p14:modId xmlns:p14="http://schemas.microsoft.com/office/powerpoint/2010/main" val="2719420750"/>
              </p:ext>
            </p:extLst>
          </p:nvPr>
        </p:nvGraphicFramePr>
        <p:xfrm>
          <a:off x="429894" y="951710"/>
          <a:ext cx="11049000" cy="32522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Oval 2">
            <a:extLst>
              <a:ext uri="{FF2B5EF4-FFF2-40B4-BE49-F238E27FC236}">
                <a16:creationId xmlns:a16="http://schemas.microsoft.com/office/drawing/2014/main" id="{D9F5DAFA-5E69-420C-B10D-B4BEE3E46A68}"/>
              </a:ext>
            </a:extLst>
          </p:cNvPr>
          <p:cNvSpPr/>
          <p:nvPr/>
        </p:nvSpPr>
        <p:spPr>
          <a:xfrm>
            <a:off x="9074703" y="4299210"/>
            <a:ext cx="1841029" cy="1862822"/>
          </a:xfrm>
          <a:prstGeom prst="ellipse">
            <a:avLst/>
          </a:prstGeom>
          <a:noFill/>
          <a:ln>
            <a:solidFill>
              <a:schemeClr val="accent3">
                <a:lumMod val="50000"/>
              </a:schemeClr>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60058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itle 143"/>
          <p:cNvSpPr>
            <a:spLocks noGrp="1"/>
          </p:cNvSpPr>
          <p:nvPr>
            <p:ph type="title"/>
          </p:nvPr>
        </p:nvSpPr>
        <p:spPr>
          <a:xfrm>
            <a:off x="269241" y="289957"/>
            <a:ext cx="11655840" cy="899537"/>
          </a:xfrm>
        </p:spPr>
        <p:txBody>
          <a:bodyPr/>
          <a:lstStyle/>
          <a:p>
            <a:r>
              <a:rPr lang="en-US" dirty="0">
                <a:solidFill>
                  <a:schemeClr val="accent5"/>
                </a:solidFill>
              </a:rPr>
              <a:t>Accelerated Database Recovery process</a:t>
            </a:r>
          </a:p>
        </p:txBody>
      </p:sp>
      <p:grpSp>
        <p:nvGrpSpPr>
          <p:cNvPr id="2" name="Group 1">
            <a:extLst>
              <a:ext uri="{FF2B5EF4-FFF2-40B4-BE49-F238E27FC236}">
                <a16:creationId xmlns:a16="http://schemas.microsoft.com/office/drawing/2014/main" id="{35468F60-7E5E-47FF-B06D-0E238FFE8829}"/>
              </a:ext>
            </a:extLst>
          </p:cNvPr>
          <p:cNvGrpSpPr/>
          <p:nvPr/>
        </p:nvGrpSpPr>
        <p:grpSpPr>
          <a:xfrm>
            <a:off x="223103" y="842204"/>
            <a:ext cx="11968897" cy="5476935"/>
            <a:chOff x="73696" y="1121018"/>
            <a:chExt cx="11968897" cy="5476935"/>
          </a:xfrm>
        </p:grpSpPr>
        <p:sp>
          <p:nvSpPr>
            <p:cNvPr id="146" name="Content Placeholder 2"/>
            <p:cNvSpPr txBox="1">
              <a:spLocks/>
            </p:cNvSpPr>
            <p:nvPr/>
          </p:nvSpPr>
          <p:spPr>
            <a:xfrm>
              <a:off x="298809" y="1121018"/>
              <a:ext cx="11055906" cy="485563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s-ES" sz="3921" dirty="0"/>
            </a:p>
          </p:txBody>
        </p:sp>
        <p:cxnSp>
          <p:nvCxnSpPr>
            <p:cNvPr id="57" name="Straight Connector 56">
              <a:extLst>
                <a:ext uri="{FF2B5EF4-FFF2-40B4-BE49-F238E27FC236}">
                  <a16:creationId xmlns:a16="http://schemas.microsoft.com/office/drawing/2014/main" id="{060149F8-0ED2-4AF6-8D98-BBB1F34A26C8}"/>
                </a:ext>
              </a:extLst>
            </p:cNvPr>
            <p:cNvCxnSpPr>
              <a:cxnSpLocks/>
            </p:cNvCxnSpPr>
            <p:nvPr/>
          </p:nvCxnSpPr>
          <p:spPr>
            <a:xfrm>
              <a:off x="1322074" y="1552726"/>
              <a:ext cx="0" cy="4389494"/>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EC67EA80-EE13-4715-8ABC-3FCBAF871530}"/>
                </a:ext>
              </a:extLst>
            </p:cNvPr>
            <p:cNvGrpSpPr/>
            <p:nvPr/>
          </p:nvGrpSpPr>
          <p:grpSpPr>
            <a:xfrm>
              <a:off x="4358889" y="1561658"/>
              <a:ext cx="1630959" cy="4833586"/>
              <a:chOff x="3000390" y="2583872"/>
              <a:chExt cx="1663663" cy="4930511"/>
            </a:xfrm>
          </p:grpSpPr>
          <p:cxnSp>
            <p:nvCxnSpPr>
              <p:cNvPr id="59" name="Straight Connector 58">
                <a:extLst>
                  <a:ext uri="{FF2B5EF4-FFF2-40B4-BE49-F238E27FC236}">
                    <a16:creationId xmlns:a16="http://schemas.microsoft.com/office/drawing/2014/main" id="{C4BE62ED-6206-4B38-95D7-8847C52B27FE}"/>
                  </a:ext>
                </a:extLst>
              </p:cNvPr>
              <p:cNvCxnSpPr>
                <a:cxnSpLocks/>
              </p:cNvCxnSpPr>
              <p:nvPr/>
            </p:nvCxnSpPr>
            <p:spPr>
              <a:xfrm>
                <a:off x="3907828" y="2583872"/>
                <a:ext cx="0" cy="4522342"/>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1A188548-461D-4054-B95D-E15814BCD359}"/>
                  </a:ext>
                </a:extLst>
              </p:cNvPr>
              <p:cNvSpPr txBox="1"/>
              <p:nvPr/>
            </p:nvSpPr>
            <p:spPr>
              <a:xfrm>
                <a:off x="3000390" y="7055218"/>
                <a:ext cx="1663663" cy="459165"/>
              </a:xfrm>
              <a:prstGeom prst="rect">
                <a:avLst/>
              </a:prstGeom>
              <a:noFill/>
            </p:spPr>
            <p:txBody>
              <a:bodyPr wrap="square" rtlCol="0">
                <a:spAutoFit/>
              </a:bodyPr>
              <a:lstStyle/>
              <a:p>
                <a:pPr algn="ctr" defTabSz="896341"/>
                <a:r>
                  <a:rPr lang="en-US" sz="1307" dirty="0">
                    <a:latin typeface="Segoe UI Light" panose="020B0502040204020203" pitchFamily="34" charset="0"/>
                    <a:cs typeface="Segoe UI Light" panose="020B0502040204020203" pitchFamily="34" charset="0"/>
                  </a:rPr>
                  <a:t>Checkpoint</a:t>
                </a:r>
                <a:endParaRPr lang="en-US" sz="1372" dirty="0">
                  <a:latin typeface="Segoe UI Light" panose="020B0502040204020203" pitchFamily="34" charset="0"/>
                  <a:cs typeface="Segoe UI Light" panose="020B0502040204020203" pitchFamily="34" charset="0"/>
                </a:endParaRPr>
              </a:p>
              <a:p>
                <a:pPr algn="ctr" defTabSz="896341"/>
                <a:r>
                  <a:rPr lang="en-US" sz="1030" i="1" dirty="0">
                    <a:latin typeface="Segoe UI Light" panose="020B0502040204020203" pitchFamily="34" charset="0"/>
                    <a:cs typeface="Segoe UI Light" panose="020B0502040204020203" pitchFamily="34" charset="0"/>
                  </a:rPr>
                  <a:t>(or oldest dirty page LSN)</a:t>
                </a:r>
                <a:endParaRPr lang="en-US" sz="1372" i="1" dirty="0">
                  <a:latin typeface="Segoe UI Light" panose="020B0502040204020203" pitchFamily="34" charset="0"/>
                  <a:cs typeface="Segoe UI Light" panose="020B0502040204020203" pitchFamily="34" charset="0"/>
                </a:endParaRPr>
              </a:p>
            </p:txBody>
          </p:sp>
        </p:grpSp>
        <p:grpSp>
          <p:nvGrpSpPr>
            <p:cNvPr id="61" name="Group 60">
              <a:extLst>
                <a:ext uri="{FF2B5EF4-FFF2-40B4-BE49-F238E27FC236}">
                  <a16:creationId xmlns:a16="http://schemas.microsoft.com/office/drawing/2014/main" id="{34921040-9703-4703-BB9A-CAE6C12DD89D}"/>
                </a:ext>
              </a:extLst>
            </p:cNvPr>
            <p:cNvGrpSpPr/>
            <p:nvPr/>
          </p:nvGrpSpPr>
          <p:grpSpPr>
            <a:xfrm>
              <a:off x="6453830" y="1552726"/>
              <a:ext cx="844176" cy="4869694"/>
              <a:chOff x="7644350" y="2574763"/>
              <a:chExt cx="1858656" cy="3321870"/>
            </a:xfrm>
          </p:grpSpPr>
          <p:cxnSp>
            <p:nvCxnSpPr>
              <p:cNvPr id="62" name="Straight Connector 61">
                <a:extLst>
                  <a:ext uri="{FF2B5EF4-FFF2-40B4-BE49-F238E27FC236}">
                    <a16:creationId xmlns:a16="http://schemas.microsoft.com/office/drawing/2014/main" id="{E1682CEA-463F-4017-857F-C88EFDB673B3}"/>
                  </a:ext>
                </a:extLst>
              </p:cNvPr>
              <p:cNvCxnSpPr/>
              <p:nvPr/>
            </p:nvCxnSpPr>
            <p:spPr>
              <a:xfrm>
                <a:off x="8576078" y="2574763"/>
                <a:ext cx="0" cy="3043983"/>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15821C6C-CD89-4804-9E18-E11641A93429}"/>
                  </a:ext>
                </a:extLst>
              </p:cNvPr>
              <p:cNvSpPr txBox="1"/>
              <p:nvPr/>
            </p:nvSpPr>
            <p:spPr>
              <a:xfrm>
                <a:off x="7644350" y="5567316"/>
                <a:ext cx="1858656" cy="329317"/>
              </a:xfrm>
              <a:prstGeom prst="rect">
                <a:avLst/>
              </a:prstGeom>
              <a:noFill/>
            </p:spPr>
            <p:txBody>
              <a:bodyPr wrap="square" rtlCol="0">
                <a:spAutoFit/>
              </a:bodyPr>
              <a:lstStyle/>
              <a:p>
                <a:pPr algn="ctr" defTabSz="896341"/>
                <a:r>
                  <a:rPr lang="en-US" sz="1176" dirty="0">
                    <a:latin typeface="Segoe UI Light" panose="020B0502040204020203" pitchFamily="34" charset="0"/>
                    <a:cs typeface="Segoe UI Light" panose="020B0502040204020203" pitchFamily="34" charset="0"/>
                  </a:rPr>
                  <a:t>Log</a:t>
                </a:r>
              </a:p>
              <a:p>
                <a:pPr algn="ctr" defTabSz="896341"/>
                <a:r>
                  <a:rPr lang="en-US" sz="1176" dirty="0">
                    <a:latin typeface="Segoe UI Light" panose="020B0502040204020203" pitchFamily="34" charset="0"/>
                    <a:cs typeface="Segoe UI Light" panose="020B0502040204020203" pitchFamily="34" charset="0"/>
                  </a:rPr>
                  <a:t>End</a:t>
                </a:r>
                <a:r>
                  <a:rPr lang="en-US" sz="1372" dirty="0">
                    <a:latin typeface="Segoe UI Light" panose="020B0502040204020203" pitchFamily="34" charset="0"/>
                    <a:cs typeface="Segoe UI Light" panose="020B0502040204020203" pitchFamily="34" charset="0"/>
                  </a:rPr>
                  <a:t> </a:t>
                </a:r>
              </a:p>
            </p:txBody>
          </p:sp>
        </p:grpSp>
        <p:grpSp>
          <p:nvGrpSpPr>
            <p:cNvPr id="64" name="Group 63">
              <a:extLst>
                <a:ext uri="{FF2B5EF4-FFF2-40B4-BE49-F238E27FC236}">
                  <a16:creationId xmlns:a16="http://schemas.microsoft.com/office/drawing/2014/main" id="{593EB84F-0D9A-4C9C-8BF8-57BB42CB4261}"/>
                </a:ext>
              </a:extLst>
            </p:cNvPr>
            <p:cNvGrpSpPr/>
            <p:nvPr/>
          </p:nvGrpSpPr>
          <p:grpSpPr>
            <a:xfrm>
              <a:off x="5248487" y="1562618"/>
              <a:ext cx="6590831" cy="444852"/>
              <a:chOff x="5353726" y="2584864"/>
              <a:chExt cx="6722991" cy="453774"/>
            </a:xfrm>
          </p:grpSpPr>
          <p:grpSp>
            <p:nvGrpSpPr>
              <p:cNvPr id="65" name="Group 64">
                <a:extLst>
                  <a:ext uri="{FF2B5EF4-FFF2-40B4-BE49-F238E27FC236}">
                    <a16:creationId xmlns:a16="http://schemas.microsoft.com/office/drawing/2014/main" id="{50FC4855-5479-4376-BA6C-B0E1EBDD46E5}"/>
                  </a:ext>
                </a:extLst>
              </p:cNvPr>
              <p:cNvGrpSpPr/>
              <p:nvPr/>
            </p:nvGrpSpPr>
            <p:grpSpPr>
              <a:xfrm>
                <a:off x="5353726" y="2584864"/>
                <a:ext cx="1660065" cy="336047"/>
                <a:chOff x="2860988" y="2647785"/>
                <a:chExt cx="5778635" cy="336047"/>
              </a:xfrm>
            </p:grpSpPr>
            <p:cxnSp>
              <p:nvCxnSpPr>
                <p:cNvPr id="67" name="Straight Arrow Connector 66">
                  <a:extLst>
                    <a:ext uri="{FF2B5EF4-FFF2-40B4-BE49-F238E27FC236}">
                      <a16:creationId xmlns:a16="http://schemas.microsoft.com/office/drawing/2014/main" id="{420E002C-1E0F-48D9-BF24-B5A867CE40EA}"/>
                    </a:ext>
                  </a:extLst>
                </p:cNvPr>
                <p:cNvCxnSpPr>
                  <a:cxnSpLocks/>
                </p:cNvCxnSpPr>
                <p:nvPr/>
              </p:nvCxnSpPr>
              <p:spPr>
                <a:xfrm>
                  <a:off x="2860988" y="2983832"/>
                  <a:ext cx="5778635"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F54D9A7E-78D7-4911-A3F8-34A9574FEBCB}"/>
                    </a:ext>
                  </a:extLst>
                </p:cNvPr>
                <p:cNvSpPr txBox="1"/>
                <p:nvPr/>
              </p:nvSpPr>
              <p:spPr>
                <a:xfrm>
                  <a:off x="2860988" y="2647785"/>
                  <a:ext cx="5705726" cy="307779"/>
                </a:xfrm>
                <a:prstGeom prst="rect">
                  <a:avLst/>
                </a:prstGeom>
                <a:noFill/>
              </p:spPr>
              <p:txBody>
                <a:bodyPr wrap="square" rtlCol="0">
                  <a:spAutoFit/>
                </a:bodyPr>
                <a:lstStyle/>
                <a:p>
                  <a:pPr algn="ctr" defTabSz="896341"/>
                  <a:r>
                    <a:rPr lang="en-US" sz="1372" dirty="0">
                      <a:latin typeface="Segoe UI Light" panose="020B0502040204020203" pitchFamily="34" charset="0"/>
                      <a:cs typeface="Segoe UI Light" panose="020B0502040204020203" pitchFamily="34" charset="0"/>
                    </a:rPr>
                    <a:t>Phase 1: </a:t>
                  </a:r>
                  <a:r>
                    <a:rPr lang="en-US" sz="1372" b="1" dirty="0">
                      <a:latin typeface="Segoe UI Light" panose="020B0502040204020203" pitchFamily="34" charset="0"/>
                      <a:cs typeface="Segoe UI Light" panose="020B0502040204020203" pitchFamily="34" charset="0"/>
                    </a:rPr>
                    <a:t>Analysis</a:t>
                  </a:r>
                </a:p>
              </p:txBody>
            </p:sp>
          </p:grpSp>
          <p:sp>
            <p:nvSpPr>
              <p:cNvPr id="66" name="TextBox 65">
                <a:extLst>
                  <a:ext uri="{FF2B5EF4-FFF2-40B4-BE49-F238E27FC236}">
                    <a16:creationId xmlns:a16="http://schemas.microsoft.com/office/drawing/2014/main" id="{29B2A83A-AB0C-4283-90AE-A3F4FB3AE893}"/>
                  </a:ext>
                </a:extLst>
              </p:cNvPr>
              <p:cNvSpPr txBox="1"/>
              <p:nvPr/>
            </p:nvSpPr>
            <p:spPr>
              <a:xfrm>
                <a:off x="7108681" y="2700082"/>
                <a:ext cx="4968036" cy="338556"/>
              </a:xfrm>
              <a:prstGeom prst="rect">
                <a:avLst/>
              </a:prstGeom>
              <a:noFill/>
            </p:spPr>
            <p:txBody>
              <a:bodyPr wrap="square" rtlCol="0">
                <a:spAutoFit/>
              </a:bodyPr>
              <a:lstStyle/>
              <a:p>
                <a:pPr defTabSz="896341"/>
                <a:r>
                  <a:rPr lang="en-US" sz="1568" dirty="0">
                    <a:latin typeface="Segoe UI Light" panose="020B0502040204020203" pitchFamily="34" charset="0"/>
                    <a:cs typeface="Segoe UI Light" panose="020B0502040204020203" pitchFamily="34" charset="0"/>
                  </a:rPr>
                  <a:t>Regular Analysis + Reconstructs sLog</a:t>
                </a:r>
              </a:p>
            </p:txBody>
          </p:sp>
        </p:grpSp>
        <p:grpSp>
          <p:nvGrpSpPr>
            <p:cNvPr id="69" name="Group 68">
              <a:extLst>
                <a:ext uri="{FF2B5EF4-FFF2-40B4-BE49-F238E27FC236}">
                  <a16:creationId xmlns:a16="http://schemas.microsoft.com/office/drawing/2014/main" id="{4253C6B0-5ECB-43AC-9EFE-F34104A82756}"/>
                </a:ext>
              </a:extLst>
            </p:cNvPr>
            <p:cNvGrpSpPr/>
            <p:nvPr/>
          </p:nvGrpSpPr>
          <p:grpSpPr>
            <a:xfrm>
              <a:off x="237752" y="1552731"/>
              <a:ext cx="6897448" cy="4386928"/>
              <a:chOff x="242518" y="2574765"/>
              <a:chExt cx="7035756" cy="4474895"/>
            </a:xfrm>
          </p:grpSpPr>
          <p:cxnSp>
            <p:nvCxnSpPr>
              <p:cNvPr id="70" name="Straight Arrow Connector 69">
                <a:extLst>
                  <a:ext uri="{FF2B5EF4-FFF2-40B4-BE49-F238E27FC236}">
                    <a16:creationId xmlns:a16="http://schemas.microsoft.com/office/drawing/2014/main" id="{A109964A-6FE3-44E9-A049-AC82B12EA189}"/>
                  </a:ext>
                </a:extLst>
              </p:cNvPr>
              <p:cNvCxnSpPr>
                <a:cxnSpLocks/>
              </p:cNvCxnSpPr>
              <p:nvPr/>
            </p:nvCxnSpPr>
            <p:spPr>
              <a:xfrm flipV="1">
                <a:off x="386582" y="2574765"/>
                <a:ext cx="0" cy="4474895"/>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263A8563-2D8A-46D9-9D96-3678DE31EEF9}"/>
                  </a:ext>
                </a:extLst>
              </p:cNvPr>
              <p:cNvCxnSpPr>
                <a:cxnSpLocks/>
              </p:cNvCxnSpPr>
              <p:nvPr/>
            </p:nvCxnSpPr>
            <p:spPr>
              <a:xfrm>
                <a:off x="242518" y="5972465"/>
                <a:ext cx="7035756" cy="0"/>
              </a:xfrm>
              <a:prstGeom prst="straightConnector1">
                <a:avLst/>
              </a:prstGeom>
              <a:ln w="762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72" name="Group 71">
                <a:extLst>
                  <a:ext uri="{FF2B5EF4-FFF2-40B4-BE49-F238E27FC236}">
                    <a16:creationId xmlns:a16="http://schemas.microsoft.com/office/drawing/2014/main" id="{281AF719-FA19-44A8-842D-C7A1D2D60519}"/>
                  </a:ext>
                </a:extLst>
              </p:cNvPr>
              <p:cNvGrpSpPr/>
              <p:nvPr/>
            </p:nvGrpSpPr>
            <p:grpSpPr>
              <a:xfrm>
                <a:off x="852364" y="5884947"/>
                <a:ext cx="5789969" cy="219358"/>
                <a:chOff x="852364" y="5884947"/>
                <a:chExt cx="5789969" cy="219358"/>
              </a:xfrm>
            </p:grpSpPr>
            <p:cxnSp>
              <p:nvCxnSpPr>
                <p:cNvPr id="73" name="Straight Connector 72">
                  <a:extLst>
                    <a:ext uri="{FF2B5EF4-FFF2-40B4-BE49-F238E27FC236}">
                      <a16:creationId xmlns:a16="http://schemas.microsoft.com/office/drawing/2014/main" id="{44112AAA-6AC9-4A08-93A5-530DB58BFA5B}"/>
                    </a:ext>
                  </a:extLst>
                </p:cNvPr>
                <p:cNvCxnSpPr>
                  <a:cxnSpLocks/>
                </p:cNvCxnSpPr>
                <p:nvPr/>
              </p:nvCxnSpPr>
              <p:spPr>
                <a:xfrm>
                  <a:off x="852364" y="5888002"/>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F9E7C9A-EE2B-4078-B3EA-0A4CB30962C2}"/>
                    </a:ext>
                  </a:extLst>
                </p:cNvPr>
                <p:cNvCxnSpPr>
                  <a:cxnSpLocks/>
                </p:cNvCxnSpPr>
                <p:nvPr/>
              </p:nvCxnSpPr>
              <p:spPr>
                <a:xfrm>
                  <a:off x="1036196" y="5888002"/>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993F8AC-8E7B-497E-92E6-6F9F322D89E2}"/>
                    </a:ext>
                  </a:extLst>
                </p:cNvPr>
                <p:cNvCxnSpPr>
                  <a:cxnSpLocks/>
                </p:cNvCxnSpPr>
                <p:nvPr/>
              </p:nvCxnSpPr>
              <p:spPr>
                <a:xfrm>
                  <a:off x="1205741" y="5888002"/>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178E5A9-97E1-4518-8D5E-36BCE01B1192}"/>
                    </a:ext>
                  </a:extLst>
                </p:cNvPr>
                <p:cNvCxnSpPr>
                  <a:cxnSpLocks/>
                </p:cNvCxnSpPr>
                <p:nvPr/>
              </p:nvCxnSpPr>
              <p:spPr>
                <a:xfrm>
                  <a:off x="1606744" y="5884950"/>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19A2CFC9-BAFE-4163-A308-A36FC896F344}"/>
                    </a:ext>
                  </a:extLst>
                </p:cNvPr>
                <p:cNvCxnSpPr>
                  <a:cxnSpLocks/>
                </p:cNvCxnSpPr>
                <p:nvPr/>
              </p:nvCxnSpPr>
              <p:spPr>
                <a:xfrm>
                  <a:off x="2498284" y="5884950"/>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1CE9E95-BA76-496F-B082-047FDA2F8BFD}"/>
                    </a:ext>
                  </a:extLst>
                </p:cNvPr>
                <p:cNvCxnSpPr>
                  <a:cxnSpLocks/>
                </p:cNvCxnSpPr>
                <p:nvPr/>
              </p:nvCxnSpPr>
              <p:spPr>
                <a:xfrm>
                  <a:off x="3306467" y="5884947"/>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6C718A5-AC03-461A-8EC0-A32293774F82}"/>
                    </a:ext>
                  </a:extLst>
                </p:cNvPr>
                <p:cNvCxnSpPr>
                  <a:cxnSpLocks/>
                </p:cNvCxnSpPr>
                <p:nvPr/>
              </p:nvCxnSpPr>
              <p:spPr>
                <a:xfrm>
                  <a:off x="4798138" y="5891697"/>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6FA6C23-9CD8-41C5-AD85-0046AECFEEE5}"/>
                    </a:ext>
                  </a:extLst>
                </p:cNvPr>
                <p:cNvCxnSpPr>
                  <a:cxnSpLocks/>
                </p:cNvCxnSpPr>
                <p:nvPr/>
              </p:nvCxnSpPr>
              <p:spPr>
                <a:xfrm>
                  <a:off x="5904962" y="5891619"/>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8C37886-715D-4D11-A6F1-955A90D50510}"/>
                    </a:ext>
                  </a:extLst>
                </p:cNvPr>
                <p:cNvCxnSpPr>
                  <a:cxnSpLocks/>
                </p:cNvCxnSpPr>
                <p:nvPr/>
              </p:nvCxnSpPr>
              <p:spPr>
                <a:xfrm>
                  <a:off x="6642333" y="5891619"/>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1701D42F-1706-4E59-8F32-F5302B1674F9}"/>
                    </a:ext>
                  </a:extLst>
                </p:cNvPr>
                <p:cNvCxnSpPr>
                  <a:cxnSpLocks/>
                </p:cNvCxnSpPr>
                <p:nvPr/>
              </p:nvCxnSpPr>
              <p:spPr>
                <a:xfrm>
                  <a:off x="6554588" y="5895143"/>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grpSp>
        <p:grpSp>
          <p:nvGrpSpPr>
            <p:cNvPr id="83" name="Group 82">
              <a:extLst>
                <a:ext uri="{FF2B5EF4-FFF2-40B4-BE49-F238E27FC236}">
                  <a16:creationId xmlns:a16="http://schemas.microsoft.com/office/drawing/2014/main" id="{43A9AC28-77D4-4034-AE49-4046791282D0}"/>
                </a:ext>
              </a:extLst>
            </p:cNvPr>
            <p:cNvGrpSpPr/>
            <p:nvPr/>
          </p:nvGrpSpPr>
          <p:grpSpPr>
            <a:xfrm>
              <a:off x="1318144" y="2434819"/>
              <a:ext cx="10724449" cy="554526"/>
              <a:chOff x="1344572" y="2483147"/>
              <a:chExt cx="10939498" cy="565646"/>
            </a:xfrm>
          </p:grpSpPr>
          <p:grpSp>
            <p:nvGrpSpPr>
              <p:cNvPr id="84" name="Group 83">
                <a:extLst>
                  <a:ext uri="{FF2B5EF4-FFF2-40B4-BE49-F238E27FC236}">
                    <a16:creationId xmlns:a16="http://schemas.microsoft.com/office/drawing/2014/main" id="{1F1CA5F4-9BDE-47E5-89EA-A8AE6916DA68}"/>
                  </a:ext>
                </a:extLst>
              </p:cNvPr>
              <p:cNvGrpSpPr/>
              <p:nvPr/>
            </p:nvGrpSpPr>
            <p:grpSpPr>
              <a:xfrm>
                <a:off x="5055111" y="2483147"/>
                <a:ext cx="7228959" cy="565646"/>
                <a:chOff x="5055111" y="3474546"/>
                <a:chExt cx="7228959" cy="565646"/>
              </a:xfrm>
            </p:grpSpPr>
            <p:grpSp>
              <p:nvGrpSpPr>
                <p:cNvPr id="141" name="Group 140">
                  <a:extLst>
                    <a:ext uri="{FF2B5EF4-FFF2-40B4-BE49-F238E27FC236}">
                      <a16:creationId xmlns:a16="http://schemas.microsoft.com/office/drawing/2014/main" id="{C66DF42F-2FEE-4649-A741-4A60F759A6F8}"/>
                    </a:ext>
                  </a:extLst>
                </p:cNvPr>
                <p:cNvGrpSpPr/>
                <p:nvPr/>
              </p:nvGrpSpPr>
              <p:grpSpPr>
                <a:xfrm>
                  <a:off x="5055111" y="3474546"/>
                  <a:ext cx="2109687" cy="364671"/>
                  <a:chOff x="4428954" y="3409234"/>
                  <a:chExt cx="1751757" cy="364671"/>
                </a:xfrm>
              </p:grpSpPr>
              <p:cxnSp>
                <p:nvCxnSpPr>
                  <p:cNvPr id="143" name="Straight Arrow Connector 142">
                    <a:extLst>
                      <a:ext uri="{FF2B5EF4-FFF2-40B4-BE49-F238E27FC236}">
                        <a16:creationId xmlns:a16="http://schemas.microsoft.com/office/drawing/2014/main" id="{8825E05D-CCD4-4C99-9304-E68FB2F6CD8A}"/>
                      </a:ext>
                    </a:extLst>
                  </p:cNvPr>
                  <p:cNvCxnSpPr>
                    <a:cxnSpLocks/>
                  </p:cNvCxnSpPr>
                  <p:nvPr/>
                </p:nvCxnSpPr>
                <p:spPr>
                  <a:xfrm>
                    <a:off x="4676905" y="3773905"/>
                    <a:ext cx="1378418" cy="0"/>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45" name="TextBox 144">
                    <a:extLst>
                      <a:ext uri="{FF2B5EF4-FFF2-40B4-BE49-F238E27FC236}">
                        <a16:creationId xmlns:a16="http://schemas.microsoft.com/office/drawing/2014/main" id="{673A237E-DB64-4917-9F69-032CE19C45B3}"/>
                      </a:ext>
                    </a:extLst>
                  </p:cNvPr>
                  <p:cNvSpPr txBox="1"/>
                  <p:nvPr/>
                </p:nvSpPr>
                <p:spPr>
                  <a:xfrm>
                    <a:off x="4428954" y="3409234"/>
                    <a:ext cx="1751757" cy="307778"/>
                  </a:xfrm>
                  <a:prstGeom prst="rect">
                    <a:avLst/>
                  </a:prstGeom>
                  <a:noFill/>
                </p:spPr>
                <p:txBody>
                  <a:bodyPr wrap="square" rtlCol="0">
                    <a:spAutoFit/>
                  </a:bodyPr>
                  <a:lstStyle/>
                  <a:p>
                    <a:pPr algn="ctr" defTabSz="896341"/>
                    <a:r>
                      <a:rPr lang="en-US" sz="1372" dirty="0">
                        <a:latin typeface="Segoe UI Light" panose="020B0502040204020203" pitchFamily="34" charset="0"/>
                        <a:cs typeface="Segoe UI Light" panose="020B0502040204020203" pitchFamily="34" charset="0"/>
                      </a:rPr>
                      <a:t>Phase 2b: </a:t>
                    </a:r>
                    <a:r>
                      <a:rPr lang="en-US" sz="1372" b="1" dirty="0">
                        <a:latin typeface="Segoe UI Light" panose="020B0502040204020203" pitchFamily="34" charset="0"/>
                        <a:cs typeface="Segoe UI Light" panose="020B0502040204020203" pitchFamily="34" charset="0"/>
                      </a:rPr>
                      <a:t>Redo</a:t>
                    </a:r>
                    <a:endParaRPr lang="en-US" sz="1176" b="1" dirty="0">
                      <a:latin typeface="Segoe UI Light" panose="020B0502040204020203" pitchFamily="34" charset="0"/>
                      <a:cs typeface="Segoe UI Light" panose="020B0502040204020203" pitchFamily="34" charset="0"/>
                    </a:endParaRPr>
                  </a:p>
                </p:txBody>
              </p:sp>
            </p:grpSp>
            <p:sp>
              <p:nvSpPr>
                <p:cNvPr id="142" name="TextBox 141">
                  <a:extLst>
                    <a:ext uri="{FF2B5EF4-FFF2-40B4-BE49-F238E27FC236}">
                      <a16:creationId xmlns:a16="http://schemas.microsoft.com/office/drawing/2014/main" id="{30DED54D-876E-4E27-9C7B-0C86C89E19A9}"/>
                    </a:ext>
                  </a:extLst>
                </p:cNvPr>
                <p:cNvSpPr txBox="1"/>
                <p:nvPr/>
              </p:nvSpPr>
              <p:spPr>
                <a:xfrm>
                  <a:off x="7108152" y="3516971"/>
                  <a:ext cx="5175918" cy="523221"/>
                </a:xfrm>
                <a:prstGeom prst="rect">
                  <a:avLst/>
                </a:prstGeom>
                <a:noFill/>
              </p:spPr>
              <p:txBody>
                <a:bodyPr wrap="square" rtlCol="0">
                  <a:spAutoFit/>
                </a:bodyPr>
                <a:lstStyle/>
                <a:p>
                  <a:pPr defTabSz="896341"/>
                  <a:r>
                    <a:rPr lang="en-US" sz="1372" dirty="0">
                      <a:latin typeface="Segoe UI Light" panose="020B0502040204020203" pitchFamily="34" charset="0"/>
                      <a:cs typeface="Segoe UI Light" panose="020B0502040204020203" pitchFamily="34" charset="0"/>
                    </a:rPr>
                    <a:t>Phase 2a: Redo from </a:t>
                  </a:r>
                  <a:r>
                    <a:rPr lang="en-US" sz="1372" b="1" dirty="0">
                      <a:latin typeface="Segoe UI Light" panose="020B0502040204020203" pitchFamily="34" charset="0"/>
                      <a:cs typeface="Segoe UI Light" panose="020B0502040204020203" pitchFamily="34" charset="0"/>
                    </a:rPr>
                    <a:t>sLog</a:t>
                  </a:r>
                  <a:endParaRPr lang="en-US" sz="1372" b="1" dirty="0">
                    <a:solidFill>
                      <a:schemeClr val="accent4">
                        <a:lumMod val="75000"/>
                      </a:schemeClr>
                    </a:solidFill>
                    <a:latin typeface="Segoe UI Light" panose="020B0502040204020203" pitchFamily="34" charset="0"/>
                    <a:cs typeface="Segoe UI Light" panose="020B0502040204020203" pitchFamily="34" charset="0"/>
                  </a:endParaRPr>
                </a:p>
                <a:p>
                  <a:pPr defTabSz="896341"/>
                  <a:r>
                    <a:rPr lang="en-US" sz="1372" dirty="0">
                      <a:latin typeface="Segoe UI Light" panose="020B0502040204020203" pitchFamily="34" charset="0"/>
                      <a:cs typeface="Segoe UI Light" panose="020B0502040204020203" pitchFamily="34" charset="0"/>
                    </a:rPr>
                    <a:t>Phase 2b: Redo from </a:t>
                  </a:r>
                  <a:r>
                    <a:rPr lang="en-US" sz="1372" b="1" dirty="0">
                      <a:latin typeface="Segoe UI Light" panose="020B0502040204020203" pitchFamily="34" charset="0"/>
                      <a:cs typeface="Segoe UI Light" panose="020B0502040204020203" pitchFamily="34" charset="0"/>
                    </a:rPr>
                    <a:t>Transaction Log</a:t>
                  </a:r>
                  <a:endParaRPr lang="en-US" sz="1372" dirty="0">
                    <a:solidFill>
                      <a:schemeClr val="accent4">
                        <a:lumMod val="75000"/>
                      </a:schemeClr>
                    </a:solidFill>
                    <a:latin typeface="Segoe UI Light" panose="020B0502040204020203" pitchFamily="34" charset="0"/>
                    <a:cs typeface="Segoe UI Light" panose="020B0502040204020203" pitchFamily="34" charset="0"/>
                  </a:endParaRPr>
                </a:p>
              </p:txBody>
            </p:sp>
          </p:grpSp>
          <p:cxnSp>
            <p:nvCxnSpPr>
              <p:cNvPr id="85" name="Straight Arrow Connector 84">
                <a:extLst>
                  <a:ext uri="{FF2B5EF4-FFF2-40B4-BE49-F238E27FC236}">
                    <a16:creationId xmlns:a16="http://schemas.microsoft.com/office/drawing/2014/main" id="{A9E110FC-EF8C-4E70-BFAC-587B71C5B2A6}"/>
                  </a:ext>
                </a:extLst>
              </p:cNvPr>
              <p:cNvCxnSpPr>
                <a:cxnSpLocks/>
                <a:stCxn id="139" idx="3"/>
              </p:cNvCxnSpPr>
              <p:nvPr/>
            </p:nvCxnSpPr>
            <p:spPr>
              <a:xfrm>
                <a:off x="4436896" y="2833640"/>
                <a:ext cx="905857" cy="14178"/>
              </a:xfrm>
              <a:prstGeom prst="straightConnector1">
                <a:avLst/>
              </a:prstGeom>
              <a:ln w="76200">
                <a:solidFill>
                  <a:srgbClr val="F36E2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39" name="TextBox 138">
                <a:extLst>
                  <a:ext uri="{FF2B5EF4-FFF2-40B4-BE49-F238E27FC236}">
                    <a16:creationId xmlns:a16="http://schemas.microsoft.com/office/drawing/2014/main" id="{51CA0D55-DC25-4339-BE46-D31688A3DACD}"/>
                  </a:ext>
                </a:extLst>
              </p:cNvPr>
              <p:cNvSpPr txBox="1"/>
              <p:nvPr/>
            </p:nvSpPr>
            <p:spPr>
              <a:xfrm>
                <a:off x="2158132" y="2679750"/>
                <a:ext cx="2278764" cy="307778"/>
              </a:xfrm>
              <a:prstGeom prst="rect">
                <a:avLst/>
              </a:prstGeom>
              <a:noFill/>
            </p:spPr>
            <p:txBody>
              <a:bodyPr wrap="square" rtlCol="0">
                <a:spAutoFit/>
              </a:bodyPr>
              <a:lstStyle/>
              <a:p>
                <a:pPr algn="ctr" defTabSz="896341"/>
                <a:r>
                  <a:rPr lang="en-US" sz="1372" dirty="0">
                    <a:latin typeface="Segoe UI Light" panose="020B0502040204020203" pitchFamily="34" charset="0"/>
                    <a:cs typeface="Segoe UI Light" panose="020B0502040204020203" pitchFamily="34" charset="0"/>
                  </a:rPr>
                  <a:t>Phase 2a: </a:t>
                </a:r>
                <a:r>
                  <a:rPr lang="en-US" sz="1372" b="1" dirty="0">
                    <a:latin typeface="Segoe UI Light" panose="020B0502040204020203" pitchFamily="34" charset="0"/>
                    <a:cs typeface="Segoe UI Light" panose="020B0502040204020203" pitchFamily="34" charset="0"/>
                  </a:rPr>
                  <a:t>Redo from sLog</a:t>
                </a:r>
              </a:p>
            </p:txBody>
          </p:sp>
          <p:cxnSp>
            <p:nvCxnSpPr>
              <p:cNvPr id="140" name="Straight Connector 139">
                <a:extLst>
                  <a:ext uri="{FF2B5EF4-FFF2-40B4-BE49-F238E27FC236}">
                    <a16:creationId xmlns:a16="http://schemas.microsoft.com/office/drawing/2014/main" id="{8D98E9C1-D4B8-4AB4-B9AB-74393195B592}"/>
                  </a:ext>
                </a:extLst>
              </p:cNvPr>
              <p:cNvCxnSpPr>
                <a:cxnSpLocks/>
                <a:endCxn id="139" idx="1"/>
              </p:cNvCxnSpPr>
              <p:nvPr/>
            </p:nvCxnSpPr>
            <p:spPr>
              <a:xfrm>
                <a:off x="1344572" y="2833640"/>
                <a:ext cx="813560" cy="0"/>
              </a:xfrm>
              <a:prstGeom prst="line">
                <a:avLst/>
              </a:prstGeom>
              <a:ln w="76200">
                <a:solidFill>
                  <a:srgbClr val="F36E21"/>
                </a:solidFill>
                <a:prstDash val="sysDash"/>
              </a:ln>
            </p:spPr>
            <p:style>
              <a:lnRef idx="1">
                <a:schemeClr val="accent1"/>
              </a:lnRef>
              <a:fillRef idx="0">
                <a:schemeClr val="accent1"/>
              </a:fillRef>
              <a:effectRef idx="0">
                <a:schemeClr val="accent1"/>
              </a:effectRef>
              <a:fontRef idx="minor">
                <a:schemeClr val="tx1"/>
              </a:fontRef>
            </p:style>
          </p:cxnSp>
        </p:grpSp>
        <p:grpSp>
          <p:nvGrpSpPr>
            <p:cNvPr id="147" name="Group 146">
              <a:extLst>
                <a:ext uri="{FF2B5EF4-FFF2-40B4-BE49-F238E27FC236}">
                  <a16:creationId xmlns:a16="http://schemas.microsoft.com/office/drawing/2014/main" id="{D43B735E-4532-4580-B04F-810F48017867}"/>
                </a:ext>
              </a:extLst>
            </p:cNvPr>
            <p:cNvGrpSpPr/>
            <p:nvPr/>
          </p:nvGrpSpPr>
          <p:grpSpPr>
            <a:xfrm>
              <a:off x="1318142" y="3906247"/>
              <a:ext cx="10487688" cy="573280"/>
              <a:chOff x="1344573" y="3517928"/>
              <a:chExt cx="10697987" cy="584778"/>
            </a:xfrm>
          </p:grpSpPr>
          <p:grpSp>
            <p:nvGrpSpPr>
              <p:cNvPr id="148" name="Group 147">
                <a:extLst>
                  <a:ext uri="{FF2B5EF4-FFF2-40B4-BE49-F238E27FC236}">
                    <a16:creationId xmlns:a16="http://schemas.microsoft.com/office/drawing/2014/main" id="{58EB8033-DB00-4E26-A83F-F4B60C37D91D}"/>
                  </a:ext>
                </a:extLst>
              </p:cNvPr>
              <p:cNvGrpSpPr/>
              <p:nvPr/>
            </p:nvGrpSpPr>
            <p:grpSpPr>
              <a:xfrm>
                <a:off x="1344573" y="3517928"/>
                <a:ext cx="10697987" cy="584778"/>
                <a:chOff x="1344573" y="4509327"/>
                <a:chExt cx="10697987" cy="584778"/>
              </a:xfrm>
            </p:grpSpPr>
            <p:grpSp>
              <p:nvGrpSpPr>
                <p:cNvPr id="150" name="Group 149">
                  <a:extLst>
                    <a:ext uri="{FF2B5EF4-FFF2-40B4-BE49-F238E27FC236}">
                      <a16:creationId xmlns:a16="http://schemas.microsoft.com/office/drawing/2014/main" id="{A28F712E-4194-41C3-83D7-2B107348C1A4}"/>
                    </a:ext>
                  </a:extLst>
                </p:cNvPr>
                <p:cNvGrpSpPr/>
                <p:nvPr/>
              </p:nvGrpSpPr>
              <p:grpSpPr>
                <a:xfrm>
                  <a:off x="1344573" y="4598075"/>
                  <a:ext cx="3623437" cy="307779"/>
                  <a:chOff x="1364457" y="3565944"/>
                  <a:chExt cx="2958490" cy="307779"/>
                </a:xfrm>
              </p:grpSpPr>
              <p:cxnSp>
                <p:nvCxnSpPr>
                  <p:cNvPr id="152" name="Straight Arrow Connector 151">
                    <a:extLst>
                      <a:ext uri="{FF2B5EF4-FFF2-40B4-BE49-F238E27FC236}">
                        <a16:creationId xmlns:a16="http://schemas.microsoft.com/office/drawing/2014/main" id="{322C6178-B8F6-4071-B6F6-71B9FD29C109}"/>
                      </a:ext>
                    </a:extLst>
                  </p:cNvPr>
                  <p:cNvCxnSpPr>
                    <a:cxnSpLocks/>
                  </p:cNvCxnSpPr>
                  <p:nvPr/>
                </p:nvCxnSpPr>
                <p:spPr>
                  <a:xfrm flipH="1">
                    <a:off x="1364457" y="3750600"/>
                    <a:ext cx="1196973" cy="0"/>
                  </a:xfrm>
                  <a:prstGeom prst="straightConnector1">
                    <a:avLst/>
                  </a:prstGeom>
                  <a:ln w="762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53" name="TextBox 152">
                    <a:extLst>
                      <a:ext uri="{FF2B5EF4-FFF2-40B4-BE49-F238E27FC236}">
                        <a16:creationId xmlns:a16="http://schemas.microsoft.com/office/drawing/2014/main" id="{41A8DCA7-7789-4F0E-AC13-E644784E13FF}"/>
                      </a:ext>
                    </a:extLst>
                  </p:cNvPr>
                  <p:cNvSpPr txBox="1"/>
                  <p:nvPr/>
                </p:nvSpPr>
                <p:spPr>
                  <a:xfrm>
                    <a:off x="2462365" y="3565944"/>
                    <a:ext cx="1860582" cy="307779"/>
                  </a:xfrm>
                  <a:prstGeom prst="rect">
                    <a:avLst/>
                  </a:prstGeom>
                  <a:noFill/>
                </p:spPr>
                <p:txBody>
                  <a:bodyPr wrap="square" rtlCol="0">
                    <a:spAutoFit/>
                  </a:bodyPr>
                  <a:lstStyle/>
                  <a:p>
                    <a:pPr algn="ctr" defTabSz="896341"/>
                    <a:r>
                      <a:rPr lang="en-US" sz="1372" dirty="0">
                        <a:latin typeface="Segoe UI Light" panose="020B0502040204020203" pitchFamily="34" charset="0"/>
                        <a:cs typeface="Segoe UI Light" panose="020B0502040204020203" pitchFamily="34" charset="0"/>
                      </a:rPr>
                      <a:t>Phase 3: </a:t>
                    </a:r>
                    <a:r>
                      <a:rPr lang="en-US" sz="1372" b="1" dirty="0">
                        <a:latin typeface="Segoe UI Light" panose="020B0502040204020203" pitchFamily="34" charset="0"/>
                        <a:cs typeface="Segoe UI Light" panose="020B0502040204020203" pitchFamily="34" charset="0"/>
                      </a:rPr>
                      <a:t>Undo from sLog</a:t>
                    </a:r>
                  </a:p>
                </p:txBody>
              </p:sp>
            </p:grpSp>
            <p:sp>
              <p:nvSpPr>
                <p:cNvPr id="151" name="TextBox 150">
                  <a:extLst>
                    <a:ext uri="{FF2B5EF4-FFF2-40B4-BE49-F238E27FC236}">
                      <a16:creationId xmlns:a16="http://schemas.microsoft.com/office/drawing/2014/main" id="{2EFA800D-605E-4D6A-B586-F695DDDCFD75}"/>
                    </a:ext>
                  </a:extLst>
                </p:cNvPr>
                <p:cNvSpPr txBox="1"/>
                <p:nvPr/>
              </p:nvSpPr>
              <p:spPr>
                <a:xfrm>
                  <a:off x="7142842" y="4509327"/>
                  <a:ext cx="4899718" cy="584778"/>
                </a:xfrm>
                <a:prstGeom prst="rect">
                  <a:avLst/>
                </a:prstGeom>
                <a:noFill/>
                <a:ln w="19050">
                  <a:solidFill>
                    <a:schemeClr val="accent5"/>
                  </a:solidFill>
                </a:ln>
              </p:spPr>
              <p:txBody>
                <a:bodyPr wrap="square" rtlCol="0">
                  <a:spAutoFit/>
                </a:bodyPr>
                <a:lstStyle/>
                <a:p>
                  <a:pPr defTabSz="896341"/>
                  <a:r>
                    <a:rPr lang="en-US" sz="1568" dirty="0">
                      <a:latin typeface="Segoe UI Light" panose="020B0502040204020203" pitchFamily="34" charset="0"/>
                      <a:cs typeface="Segoe UI Light" panose="020B0502040204020203" pitchFamily="34" charset="0"/>
                    </a:rPr>
                    <a:t>Instant Undo by using sLog and Persisted Version Store (PVS) with Logical Revert.</a:t>
                  </a:r>
                </a:p>
              </p:txBody>
            </p:sp>
          </p:grpSp>
          <p:cxnSp>
            <p:nvCxnSpPr>
              <p:cNvPr id="149" name="Straight Connector 148">
                <a:extLst>
                  <a:ext uri="{FF2B5EF4-FFF2-40B4-BE49-F238E27FC236}">
                    <a16:creationId xmlns:a16="http://schemas.microsoft.com/office/drawing/2014/main" id="{576A3083-B3F7-42BF-BE76-83057A36C3BF}"/>
                  </a:ext>
                </a:extLst>
              </p:cNvPr>
              <p:cNvCxnSpPr/>
              <p:nvPr/>
            </p:nvCxnSpPr>
            <p:spPr>
              <a:xfrm>
                <a:off x="4910262" y="3790310"/>
                <a:ext cx="2108013" cy="0"/>
              </a:xfrm>
              <a:prstGeom prst="line">
                <a:avLst/>
              </a:prstGeom>
              <a:ln w="76200">
                <a:solidFill>
                  <a:srgbClr val="0070C0"/>
                </a:solidFill>
                <a:prstDash val="sysDash"/>
              </a:ln>
            </p:spPr>
            <p:style>
              <a:lnRef idx="1">
                <a:schemeClr val="accent1"/>
              </a:lnRef>
              <a:fillRef idx="0">
                <a:schemeClr val="accent1"/>
              </a:fillRef>
              <a:effectRef idx="0">
                <a:schemeClr val="accent1"/>
              </a:effectRef>
              <a:fontRef idx="minor">
                <a:schemeClr val="tx1"/>
              </a:fontRef>
            </p:style>
          </p:cxnSp>
        </p:grpSp>
        <p:cxnSp>
          <p:nvCxnSpPr>
            <p:cNvPr id="154" name="Straight Arrow Connector 153">
              <a:extLst>
                <a:ext uri="{FF2B5EF4-FFF2-40B4-BE49-F238E27FC236}">
                  <a16:creationId xmlns:a16="http://schemas.microsoft.com/office/drawing/2014/main" id="{933ECB8A-C6C4-459C-81B6-B1BAFCEB5D66}"/>
                </a:ext>
              </a:extLst>
            </p:cNvPr>
            <p:cNvCxnSpPr>
              <a:cxnSpLocks/>
            </p:cNvCxnSpPr>
            <p:nvPr/>
          </p:nvCxnSpPr>
          <p:spPr>
            <a:xfrm>
              <a:off x="231892" y="5347074"/>
              <a:ext cx="6897448" cy="0"/>
            </a:xfrm>
            <a:prstGeom prst="straightConnector1">
              <a:avLst/>
            </a:prstGeom>
            <a:ln w="762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55" name="TextBox 154">
              <a:extLst>
                <a:ext uri="{FF2B5EF4-FFF2-40B4-BE49-F238E27FC236}">
                  <a16:creationId xmlns:a16="http://schemas.microsoft.com/office/drawing/2014/main" id="{E1819840-0230-4A25-BE62-C744F6806605}"/>
                </a:ext>
              </a:extLst>
            </p:cNvPr>
            <p:cNvSpPr txBox="1"/>
            <p:nvPr/>
          </p:nvSpPr>
          <p:spPr>
            <a:xfrm>
              <a:off x="7146640" y="4744323"/>
              <a:ext cx="1353842" cy="271554"/>
            </a:xfrm>
            <a:prstGeom prst="rect">
              <a:avLst/>
            </a:prstGeom>
            <a:noFill/>
          </p:spPr>
          <p:txBody>
            <a:bodyPr wrap="square" rtlCol="0">
              <a:spAutoFit/>
            </a:bodyPr>
            <a:lstStyle/>
            <a:p>
              <a:pPr defTabSz="896341"/>
              <a:r>
                <a:rPr lang="en-US" sz="1176" dirty="0">
                  <a:latin typeface="Segoe UI Light" panose="020B0502040204020203" pitchFamily="34" charset="0"/>
                  <a:cs typeface="Segoe UI Light" panose="020B0502040204020203" pitchFamily="34" charset="0"/>
                </a:rPr>
                <a:t>Transaction Log</a:t>
              </a:r>
              <a:endParaRPr lang="en-US" sz="1372" dirty="0">
                <a:latin typeface="Segoe UI Light" panose="020B0502040204020203" pitchFamily="34" charset="0"/>
                <a:cs typeface="Segoe UI Light" panose="020B0502040204020203" pitchFamily="34" charset="0"/>
              </a:endParaRPr>
            </a:p>
          </p:txBody>
        </p:sp>
        <p:sp>
          <p:nvSpPr>
            <p:cNvPr id="156" name="TextBox 155">
              <a:extLst>
                <a:ext uri="{FF2B5EF4-FFF2-40B4-BE49-F238E27FC236}">
                  <a16:creationId xmlns:a16="http://schemas.microsoft.com/office/drawing/2014/main" id="{AADA60C2-E79F-4A58-86DB-2165F146C25C}"/>
                </a:ext>
              </a:extLst>
            </p:cNvPr>
            <p:cNvSpPr txBox="1"/>
            <p:nvPr/>
          </p:nvSpPr>
          <p:spPr>
            <a:xfrm>
              <a:off x="7170234" y="5191128"/>
              <a:ext cx="1669114" cy="271554"/>
            </a:xfrm>
            <a:prstGeom prst="rect">
              <a:avLst/>
            </a:prstGeom>
            <a:noFill/>
          </p:spPr>
          <p:txBody>
            <a:bodyPr wrap="square" rtlCol="0">
              <a:spAutoFit/>
            </a:bodyPr>
            <a:lstStyle/>
            <a:p>
              <a:pPr defTabSz="896341"/>
              <a:r>
                <a:rPr lang="en-US" sz="1176" dirty="0">
                  <a:latin typeface="Segoe UI Light" panose="020B0502040204020203" pitchFamily="34" charset="0"/>
                  <a:cs typeface="Segoe UI Light" panose="020B0502040204020203" pitchFamily="34" charset="0"/>
                </a:rPr>
                <a:t>sLog (in memory)</a:t>
              </a:r>
              <a:endParaRPr lang="en-US" sz="1372" dirty="0">
                <a:latin typeface="Segoe UI Light" panose="020B0502040204020203" pitchFamily="34" charset="0"/>
                <a:cs typeface="Segoe UI Light" panose="020B0502040204020203" pitchFamily="34" charset="0"/>
              </a:endParaRPr>
            </a:p>
          </p:txBody>
        </p:sp>
        <p:sp>
          <p:nvSpPr>
            <p:cNvPr id="157" name="Rectangle 156">
              <a:extLst>
                <a:ext uri="{FF2B5EF4-FFF2-40B4-BE49-F238E27FC236}">
                  <a16:creationId xmlns:a16="http://schemas.microsoft.com/office/drawing/2014/main" id="{9FCF23DD-1DF4-41BB-A46F-F45DC8B0CA9A}"/>
                </a:ext>
              </a:extLst>
            </p:cNvPr>
            <p:cNvSpPr/>
            <p:nvPr/>
          </p:nvSpPr>
          <p:spPr>
            <a:xfrm>
              <a:off x="1624943" y="4786114"/>
              <a:ext cx="68207" cy="1996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41"/>
              <a:endParaRPr lang="en-US" sz="1765" dirty="0">
                <a:solidFill>
                  <a:schemeClr val="tx1"/>
                </a:solidFill>
                <a:latin typeface="Segoe UI Light" panose="020B0502040204020203" pitchFamily="34" charset="0"/>
                <a:cs typeface="Segoe UI Light" panose="020B0502040204020203" pitchFamily="34" charset="0"/>
              </a:endParaRPr>
            </a:p>
          </p:txBody>
        </p:sp>
        <p:cxnSp>
          <p:nvCxnSpPr>
            <p:cNvPr id="158" name="Straight Connector 157">
              <a:extLst>
                <a:ext uri="{FF2B5EF4-FFF2-40B4-BE49-F238E27FC236}">
                  <a16:creationId xmlns:a16="http://schemas.microsoft.com/office/drawing/2014/main" id="{B2A14A17-C557-4041-8D37-4B22E67268A4}"/>
                </a:ext>
              </a:extLst>
            </p:cNvPr>
            <p:cNvCxnSpPr>
              <a:cxnSpLocks/>
            </p:cNvCxnSpPr>
            <p:nvPr/>
          </p:nvCxnSpPr>
          <p:spPr>
            <a:xfrm>
              <a:off x="2492178" y="4786118"/>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04562823-0924-4963-8E31-989A2DC321D2}"/>
                </a:ext>
              </a:extLst>
            </p:cNvPr>
            <p:cNvCxnSpPr>
              <a:cxnSpLocks/>
            </p:cNvCxnSpPr>
            <p:nvPr/>
          </p:nvCxnSpPr>
          <p:spPr>
            <a:xfrm>
              <a:off x="2537397" y="4786118"/>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0474F2AB-3A4E-42ED-9B0C-A56A272601A3}"/>
                </a:ext>
              </a:extLst>
            </p:cNvPr>
            <p:cNvCxnSpPr>
              <a:cxnSpLocks/>
            </p:cNvCxnSpPr>
            <p:nvPr/>
          </p:nvCxnSpPr>
          <p:spPr>
            <a:xfrm>
              <a:off x="2585279" y="4786118"/>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7A1A4D0F-94F7-4B57-92E8-5F79FBA8E60D}"/>
                </a:ext>
              </a:extLst>
            </p:cNvPr>
            <p:cNvCxnSpPr>
              <a:cxnSpLocks/>
            </p:cNvCxnSpPr>
            <p:nvPr/>
          </p:nvCxnSpPr>
          <p:spPr>
            <a:xfrm>
              <a:off x="2662225" y="4789111"/>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F4CCEB87-7212-458D-9BE8-7EC68205EBCE}"/>
                </a:ext>
              </a:extLst>
            </p:cNvPr>
            <p:cNvCxnSpPr>
              <a:cxnSpLocks/>
            </p:cNvCxnSpPr>
            <p:nvPr/>
          </p:nvCxnSpPr>
          <p:spPr>
            <a:xfrm>
              <a:off x="2707446" y="4789111"/>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7B5B1AA5-2503-404D-B45C-1A9BA911F370}"/>
                </a:ext>
              </a:extLst>
            </p:cNvPr>
            <p:cNvCxnSpPr>
              <a:cxnSpLocks/>
            </p:cNvCxnSpPr>
            <p:nvPr/>
          </p:nvCxnSpPr>
          <p:spPr>
            <a:xfrm>
              <a:off x="2755326" y="4789111"/>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DB659450-E257-40F6-80C3-6E89A44A54FB}"/>
                </a:ext>
              </a:extLst>
            </p:cNvPr>
            <p:cNvCxnSpPr>
              <a:cxnSpLocks/>
            </p:cNvCxnSpPr>
            <p:nvPr/>
          </p:nvCxnSpPr>
          <p:spPr>
            <a:xfrm>
              <a:off x="2277160" y="4786118"/>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DE98F2AF-AAFF-42DE-91BF-E43C6C65ED58}"/>
                </a:ext>
              </a:extLst>
            </p:cNvPr>
            <p:cNvCxnSpPr>
              <a:cxnSpLocks/>
            </p:cNvCxnSpPr>
            <p:nvPr/>
          </p:nvCxnSpPr>
          <p:spPr>
            <a:xfrm>
              <a:off x="2322380" y="4786118"/>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CEA236FB-E6B3-44FE-8566-AD347283E271}"/>
                </a:ext>
              </a:extLst>
            </p:cNvPr>
            <p:cNvCxnSpPr>
              <a:cxnSpLocks/>
            </p:cNvCxnSpPr>
            <p:nvPr/>
          </p:nvCxnSpPr>
          <p:spPr>
            <a:xfrm>
              <a:off x="2370261" y="4786118"/>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67" name="Rectangle 166">
              <a:extLst>
                <a:ext uri="{FF2B5EF4-FFF2-40B4-BE49-F238E27FC236}">
                  <a16:creationId xmlns:a16="http://schemas.microsoft.com/office/drawing/2014/main" id="{3A59FDEF-6CEF-4433-9609-D08C17D54F28}"/>
                </a:ext>
              </a:extLst>
            </p:cNvPr>
            <p:cNvSpPr/>
            <p:nvPr/>
          </p:nvSpPr>
          <p:spPr>
            <a:xfrm>
              <a:off x="2801887" y="4786114"/>
              <a:ext cx="68207" cy="1996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41"/>
              <a:endParaRPr lang="en-US" sz="1765" dirty="0">
                <a:solidFill>
                  <a:schemeClr val="tx1"/>
                </a:solidFill>
                <a:latin typeface="Segoe UI Light" panose="020B0502040204020203" pitchFamily="34" charset="0"/>
                <a:cs typeface="Segoe UI Light" panose="020B0502040204020203" pitchFamily="34" charset="0"/>
              </a:endParaRPr>
            </a:p>
          </p:txBody>
        </p:sp>
        <p:cxnSp>
          <p:nvCxnSpPr>
            <p:cNvPr id="168" name="Straight Connector 167">
              <a:extLst>
                <a:ext uri="{FF2B5EF4-FFF2-40B4-BE49-F238E27FC236}">
                  <a16:creationId xmlns:a16="http://schemas.microsoft.com/office/drawing/2014/main" id="{63C63122-90EC-47E7-B2CA-161D021326EB}"/>
                </a:ext>
              </a:extLst>
            </p:cNvPr>
            <p:cNvCxnSpPr>
              <a:cxnSpLocks/>
            </p:cNvCxnSpPr>
            <p:nvPr/>
          </p:nvCxnSpPr>
          <p:spPr>
            <a:xfrm>
              <a:off x="2063437" y="4789111"/>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FDE4EDC3-B83D-4B6B-B50B-D4B8C8815B89}"/>
                </a:ext>
              </a:extLst>
            </p:cNvPr>
            <p:cNvCxnSpPr>
              <a:cxnSpLocks/>
            </p:cNvCxnSpPr>
            <p:nvPr/>
          </p:nvCxnSpPr>
          <p:spPr>
            <a:xfrm>
              <a:off x="2108658" y="4789111"/>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2C21435E-1C1D-4B09-BD44-89FE724DFF0A}"/>
                </a:ext>
              </a:extLst>
            </p:cNvPr>
            <p:cNvCxnSpPr>
              <a:cxnSpLocks/>
            </p:cNvCxnSpPr>
            <p:nvPr/>
          </p:nvCxnSpPr>
          <p:spPr>
            <a:xfrm>
              <a:off x="2156538" y="4789111"/>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E879B3D5-7AFA-4526-9440-E85BB6FFA1F7}"/>
                </a:ext>
              </a:extLst>
            </p:cNvPr>
            <p:cNvCxnSpPr>
              <a:cxnSpLocks/>
            </p:cNvCxnSpPr>
            <p:nvPr/>
          </p:nvCxnSpPr>
          <p:spPr>
            <a:xfrm>
              <a:off x="1800911" y="4786118"/>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9C7D56C2-E077-42EC-B76F-496A5585F1A2}"/>
                </a:ext>
              </a:extLst>
            </p:cNvPr>
            <p:cNvCxnSpPr>
              <a:cxnSpLocks/>
            </p:cNvCxnSpPr>
            <p:nvPr/>
          </p:nvCxnSpPr>
          <p:spPr>
            <a:xfrm>
              <a:off x="1846131" y="4786118"/>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8543073D-5FB7-49F0-ADDA-CBB62E7C493A}"/>
                </a:ext>
              </a:extLst>
            </p:cNvPr>
            <p:cNvCxnSpPr>
              <a:cxnSpLocks/>
            </p:cNvCxnSpPr>
            <p:nvPr/>
          </p:nvCxnSpPr>
          <p:spPr>
            <a:xfrm>
              <a:off x="1894013" y="4786118"/>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B336D939-18C6-4BE9-9345-971C8E560AB7}"/>
                </a:ext>
              </a:extLst>
            </p:cNvPr>
            <p:cNvCxnSpPr>
              <a:cxnSpLocks/>
            </p:cNvCxnSpPr>
            <p:nvPr/>
          </p:nvCxnSpPr>
          <p:spPr>
            <a:xfrm>
              <a:off x="2944630" y="4789111"/>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F0BB3FC6-66E4-4F7B-A9F3-F1599BC9EBD7}"/>
                </a:ext>
              </a:extLst>
            </p:cNvPr>
            <p:cNvCxnSpPr>
              <a:cxnSpLocks/>
            </p:cNvCxnSpPr>
            <p:nvPr/>
          </p:nvCxnSpPr>
          <p:spPr>
            <a:xfrm>
              <a:off x="2989851" y="4789111"/>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BABEB78B-934A-4150-9F60-21946C4DB1DF}"/>
                </a:ext>
              </a:extLst>
            </p:cNvPr>
            <p:cNvCxnSpPr>
              <a:cxnSpLocks/>
            </p:cNvCxnSpPr>
            <p:nvPr/>
          </p:nvCxnSpPr>
          <p:spPr>
            <a:xfrm>
              <a:off x="3037731" y="4789111"/>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913BB1B9-C9B4-40DD-BC08-BD89EB1F9FC9}"/>
                </a:ext>
              </a:extLst>
            </p:cNvPr>
            <p:cNvCxnSpPr>
              <a:cxnSpLocks/>
            </p:cNvCxnSpPr>
            <p:nvPr/>
          </p:nvCxnSpPr>
          <p:spPr>
            <a:xfrm>
              <a:off x="3090932" y="4789111"/>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7056B301-571D-477F-80C5-003A45E723E1}"/>
                </a:ext>
              </a:extLst>
            </p:cNvPr>
            <p:cNvCxnSpPr>
              <a:cxnSpLocks/>
            </p:cNvCxnSpPr>
            <p:nvPr/>
          </p:nvCxnSpPr>
          <p:spPr>
            <a:xfrm>
              <a:off x="3136151" y="4789111"/>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58B526FD-6D11-4089-A8E1-297CA015747A}"/>
                </a:ext>
              </a:extLst>
            </p:cNvPr>
            <p:cNvCxnSpPr>
              <a:cxnSpLocks/>
            </p:cNvCxnSpPr>
            <p:nvPr/>
          </p:nvCxnSpPr>
          <p:spPr>
            <a:xfrm>
              <a:off x="3184033" y="4789111"/>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8E65E174-7F27-4CF3-AE5F-323C84E1FAAB}"/>
                </a:ext>
              </a:extLst>
            </p:cNvPr>
            <p:cNvCxnSpPr>
              <a:cxnSpLocks/>
            </p:cNvCxnSpPr>
            <p:nvPr/>
          </p:nvCxnSpPr>
          <p:spPr>
            <a:xfrm>
              <a:off x="3336505" y="4786118"/>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19181514-C025-46E9-9D2C-A71E3B1D8E39}"/>
                </a:ext>
              </a:extLst>
            </p:cNvPr>
            <p:cNvCxnSpPr>
              <a:cxnSpLocks/>
            </p:cNvCxnSpPr>
            <p:nvPr/>
          </p:nvCxnSpPr>
          <p:spPr>
            <a:xfrm>
              <a:off x="3381725" y="4786118"/>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3FA776CE-87A6-4164-B6CC-3BDE1C12DEF5}"/>
                </a:ext>
              </a:extLst>
            </p:cNvPr>
            <p:cNvCxnSpPr>
              <a:cxnSpLocks/>
            </p:cNvCxnSpPr>
            <p:nvPr/>
          </p:nvCxnSpPr>
          <p:spPr>
            <a:xfrm>
              <a:off x="3429606" y="4786118"/>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6C68D1F1-FCDB-40B9-83DD-918BD2018048}"/>
                </a:ext>
              </a:extLst>
            </p:cNvPr>
            <p:cNvCxnSpPr>
              <a:cxnSpLocks/>
            </p:cNvCxnSpPr>
            <p:nvPr/>
          </p:nvCxnSpPr>
          <p:spPr>
            <a:xfrm>
              <a:off x="3482806" y="4786118"/>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1710F556-83AD-4DC7-8F06-AD58263D73DF}"/>
                </a:ext>
              </a:extLst>
            </p:cNvPr>
            <p:cNvCxnSpPr>
              <a:cxnSpLocks/>
            </p:cNvCxnSpPr>
            <p:nvPr/>
          </p:nvCxnSpPr>
          <p:spPr>
            <a:xfrm>
              <a:off x="3528027" y="4786118"/>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2BD739E8-F177-4DE7-AB77-0011402ABD90}"/>
                </a:ext>
              </a:extLst>
            </p:cNvPr>
            <p:cNvCxnSpPr>
              <a:cxnSpLocks/>
            </p:cNvCxnSpPr>
            <p:nvPr/>
          </p:nvCxnSpPr>
          <p:spPr>
            <a:xfrm>
              <a:off x="3575907" y="4786118"/>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3D2BAE94-025A-4BE4-BE6F-EB0D9D91BCB8}"/>
                </a:ext>
              </a:extLst>
            </p:cNvPr>
            <p:cNvCxnSpPr>
              <a:cxnSpLocks/>
            </p:cNvCxnSpPr>
            <p:nvPr/>
          </p:nvCxnSpPr>
          <p:spPr>
            <a:xfrm>
              <a:off x="3756452" y="479265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255D08F4-D199-4826-8BAC-3C804012A2B1}"/>
                </a:ext>
              </a:extLst>
            </p:cNvPr>
            <p:cNvCxnSpPr>
              <a:cxnSpLocks/>
            </p:cNvCxnSpPr>
            <p:nvPr/>
          </p:nvCxnSpPr>
          <p:spPr>
            <a:xfrm>
              <a:off x="3801672" y="479265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892186C8-7ABE-48F1-8418-3F5332EF3529}"/>
                </a:ext>
              </a:extLst>
            </p:cNvPr>
            <p:cNvCxnSpPr>
              <a:cxnSpLocks/>
            </p:cNvCxnSpPr>
            <p:nvPr/>
          </p:nvCxnSpPr>
          <p:spPr>
            <a:xfrm>
              <a:off x="3849553" y="479265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401C78CE-0EC2-40E2-A3E6-5709BF219421}"/>
                </a:ext>
              </a:extLst>
            </p:cNvPr>
            <p:cNvCxnSpPr>
              <a:cxnSpLocks/>
            </p:cNvCxnSpPr>
            <p:nvPr/>
          </p:nvCxnSpPr>
          <p:spPr>
            <a:xfrm>
              <a:off x="3902753" y="479265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4E1DFB42-F46C-4ED6-BF3D-023CDE9964CA}"/>
                </a:ext>
              </a:extLst>
            </p:cNvPr>
            <p:cNvCxnSpPr>
              <a:cxnSpLocks/>
            </p:cNvCxnSpPr>
            <p:nvPr/>
          </p:nvCxnSpPr>
          <p:spPr>
            <a:xfrm>
              <a:off x="3947974" y="479265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5F8C894A-C4F7-4D6D-A436-DB573E382932}"/>
                </a:ext>
              </a:extLst>
            </p:cNvPr>
            <p:cNvCxnSpPr>
              <a:cxnSpLocks/>
            </p:cNvCxnSpPr>
            <p:nvPr/>
          </p:nvCxnSpPr>
          <p:spPr>
            <a:xfrm>
              <a:off x="3995854" y="479265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50D7F259-86AC-45D4-9F9C-745984CE23A6}"/>
                </a:ext>
              </a:extLst>
            </p:cNvPr>
            <p:cNvCxnSpPr>
              <a:cxnSpLocks/>
            </p:cNvCxnSpPr>
            <p:nvPr/>
          </p:nvCxnSpPr>
          <p:spPr>
            <a:xfrm>
              <a:off x="4061694" y="479265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D5572F44-1281-4091-B2C8-5CD9B2E526DD}"/>
                </a:ext>
              </a:extLst>
            </p:cNvPr>
            <p:cNvCxnSpPr>
              <a:cxnSpLocks/>
            </p:cNvCxnSpPr>
            <p:nvPr/>
          </p:nvCxnSpPr>
          <p:spPr>
            <a:xfrm>
              <a:off x="4106915" y="479265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9FD53F17-5216-412A-A799-C95D6AF94BB4}"/>
                </a:ext>
              </a:extLst>
            </p:cNvPr>
            <p:cNvCxnSpPr>
              <a:cxnSpLocks/>
            </p:cNvCxnSpPr>
            <p:nvPr/>
          </p:nvCxnSpPr>
          <p:spPr>
            <a:xfrm>
              <a:off x="4154795" y="479265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5E0737FE-38D0-439B-9B66-59959C59485D}"/>
                </a:ext>
              </a:extLst>
            </p:cNvPr>
            <p:cNvCxnSpPr>
              <a:cxnSpLocks/>
            </p:cNvCxnSpPr>
            <p:nvPr/>
          </p:nvCxnSpPr>
          <p:spPr>
            <a:xfrm>
              <a:off x="4207996" y="479265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5FF0B088-C5A4-45CE-8016-3A022CCF2C65}"/>
                </a:ext>
              </a:extLst>
            </p:cNvPr>
            <p:cNvCxnSpPr>
              <a:cxnSpLocks/>
            </p:cNvCxnSpPr>
            <p:nvPr/>
          </p:nvCxnSpPr>
          <p:spPr>
            <a:xfrm>
              <a:off x="4253216" y="479265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D31F227B-52F1-4789-ACB5-8AC34099783E}"/>
                </a:ext>
              </a:extLst>
            </p:cNvPr>
            <p:cNvCxnSpPr>
              <a:cxnSpLocks/>
            </p:cNvCxnSpPr>
            <p:nvPr/>
          </p:nvCxnSpPr>
          <p:spPr>
            <a:xfrm>
              <a:off x="4301098" y="479265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B202E77B-CAD9-46AD-BF58-61B1A447AD7A}"/>
                </a:ext>
              </a:extLst>
            </p:cNvPr>
            <p:cNvCxnSpPr>
              <a:cxnSpLocks/>
            </p:cNvCxnSpPr>
            <p:nvPr/>
          </p:nvCxnSpPr>
          <p:spPr>
            <a:xfrm>
              <a:off x="4356863" y="4789941"/>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120CFC39-5A97-479C-A4A3-904BE98F8136}"/>
                </a:ext>
              </a:extLst>
            </p:cNvPr>
            <p:cNvCxnSpPr>
              <a:cxnSpLocks/>
            </p:cNvCxnSpPr>
            <p:nvPr/>
          </p:nvCxnSpPr>
          <p:spPr>
            <a:xfrm>
              <a:off x="4417755" y="4789938"/>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2C156657-7568-43B6-A1AB-2D6D593974A6}"/>
                </a:ext>
              </a:extLst>
            </p:cNvPr>
            <p:cNvCxnSpPr>
              <a:cxnSpLocks/>
            </p:cNvCxnSpPr>
            <p:nvPr/>
          </p:nvCxnSpPr>
          <p:spPr>
            <a:xfrm>
              <a:off x="4468771" y="4789938"/>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42772A13-9305-4612-85AB-9F19891FFA89}"/>
                </a:ext>
              </a:extLst>
            </p:cNvPr>
            <p:cNvCxnSpPr>
              <a:cxnSpLocks/>
            </p:cNvCxnSpPr>
            <p:nvPr/>
          </p:nvCxnSpPr>
          <p:spPr>
            <a:xfrm>
              <a:off x="4534509" y="4789937"/>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98762F81-0CD2-4CDB-AE0E-1E8214377AF5}"/>
                </a:ext>
              </a:extLst>
            </p:cNvPr>
            <p:cNvCxnSpPr>
              <a:cxnSpLocks/>
            </p:cNvCxnSpPr>
            <p:nvPr/>
          </p:nvCxnSpPr>
          <p:spPr>
            <a:xfrm>
              <a:off x="4582864" y="4789937"/>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22D20FC9-8182-4E0E-8DD7-13F602DDEA23}"/>
                </a:ext>
              </a:extLst>
            </p:cNvPr>
            <p:cNvCxnSpPr>
              <a:cxnSpLocks/>
            </p:cNvCxnSpPr>
            <p:nvPr/>
          </p:nvCxnSpPr>
          <p:spPr>
            <a:xfrm>
              <a:off x="4643281" y="479265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04" name="Rectangle 203">
              <a:extLst>
                <a:ext uri="{FF2B5EF4-FFF2-40B4-BE49-F238E27FC236}">
                  <a16:creationId xmlns:a16="http://schemas.microsoft.com/office/drawing/2014/main" id="{EA2D34DE-E9CB-4A67-B95F-5EC216CF27A7}"/>
                </a:ext>
              </a:extLst>
            </p:cNvPr>
            <p:cNvSpPr/>
            <p:nvPr/>
          </p:nvSpPr>
          <p:spPr>
            <a:xfrm>
              <a:off x="5587225" y="4777718"/>
              <a:ext cx="68207" cy="1996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41"/>
              <a:endParaRPr lang="en-US" sz="1765" dirty="0">
                <a:solidFill>
                  <a:schemeClr val="tx1"/>
                </a:solidFill>
                <a:latin typeface="Segoe UI Light" panose="020B0502040204020203" pitchFamily="34" charset="0"/>
                <a:cs typeface="Segoe UI Light" panose="020B0502040204020203" pitchFamily="34" charset="0"/>
              </a:endParaRPr>
            </a:p>
          </p:txBody>
        </p:sp>
        <p:cxnSp>
          <p:nvCxnSpPr>
            <p:cNvPr id="205" name="Straight Connector 204">
              <a:extLst>
                <a:ext uri="{FF2B5EF4-FFF2-40B4-BE49-F238E27FC236}">
                  <a16:creationId xmlns:a16="http://schemas.microsoft.com/office/drawing/2014/main" id="{ADCF48B5-D5F3-4B38-8275-7945E2824235}"/>
                </a:ext>
              </a:extLst>
            </p:cNvPr>
            <p:cNvCxnSpPr>
              <a:cxnSpLocks/>
            </p:cNvCxnSpPr>
            <p:nvPr/>
          </p:nvCxnSpPr>
          <p:spPr>
            <a:xfrm>
              <a:off x="4929034" y="4796113"/>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23CFD0B3-D3D7-41D5-98CB-F58F02EE9472}"/>
                </a:ext>
              </a:extLst>
            </p:cNvPr>
            <p:cNvCxnSpPr>
              <a:cxnSpLocks/>
            </p:cNvCxnSpPr>
            <p:nvPr/>
          </p:nvCxnSpPr>
          <p:spPr>
            <a:xfrm>
              <a:off x="4982233" y="4796113"/>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7345BE9F-D554-49BA-860D-49072666951A}"/>
                </a:ext>
              </a:extLst>
            </p:cNvPr>
            <p:cNvCxnSpPr>
              <a:cxnSpLocks/>
            </p:cNvCxnSpPr>
            <p:nvPr/>
          </p:nvCxnSpPr>
          <p:spPr>
            <a:xfrm>
              <a:off x="5027454" y="4796113"/>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5329FE4A-D5BE-40EB-9DE4-CF7041E3736E}"/>
                </a:ext>
              </a:extLst>
            </p:cNvPr>
            <p:cNvCxnSpPr>
              <a:cxnSpLocks/>
            </p:cNvCxnSpPr>
            <p:nvPr/>
          </p:nvCxnSpPr>
          <p:spPr>
            <a:xfrm>
              <a:off x="5075334" y="4796113"/>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84B249F2-86FC-4FE5-96A5-59614BB50437}"/>
                </a:ext>
              </a:extLst>
            </p:cNvPr>
            <p:cNvCxnSpPr>
              <a:cxnSpLocks/>
            </p:cNvCxnSpPr>
            <p:nvPr/>
          </p:nvCxnSpPr>
          <p:spPr>
            <a:xfrm>
              <a:off x="5366745" y="479265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8500386C-90B1-4BD6-ADE3-B416A3C6E32B}"/>
                </a:ext>
              </a:extLst>
            </p:cNvPr>
            <p:cNvCxnSpPr>
              <a:cxnSpLocks/>
            </p:cNvCxnSpPr>
            <p:nvPr/>
          </p:nvCxnSpPr>
          <p:spPr>
            <a:xfrm>
              <a:off x="5419946" y="479265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539909D0-198A-41B4-BB08-D988A0A84E08}"/>
                </a:ext>
              </a:extLst>
            </p:cNvPr>
            <p:cNvCxnSpPr>
              <a:cxnSpLocks/>
            </p:cNvCxnSpPr>
            <p:nvPr/>
          </p:nvCxnSpPr>
          <p:spPr>
            <a:xfrm>
              <a:off x="5465166" y="479265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AB6BECEA-19A2-43B0-8A0A-F0D001676630}"/>
                </a:ext>
              </a:extLst>
            </p:cNvPr>
            <p:cNvCxnSpPr>
              <a:cxnSpLocks/>
            </p:cNvCxnSpPr>
            <p:nvPr/>
          </p:nvCxnSpPr>
          <p:spPr>
            <a:xfrm>
              <a:off x="5513047" y="479265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73BF5A63-4903-4D4F-985F-CC601C70CA21}"/>
                </a:ext>
              </a:extLst>
            </p:cNvPr>
            <p:cNvCxnSpPr>
              <a:cxnSpLocks/>
            </p:cNvCxnSpPr>
            <p:nvPr/>
          </p:nvCxnSpPr>
          <p:spPr>
            <a:xfrm>
              <a:off x="5911619" y="4796113"/>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5CB598EF-66B9-4AB3-878C-076BD32C8E75}"/>
                </a:ext>
              </a:extLst>
            </p:cNvPr>
            <p:cNvCxnSpPr>
              <a:cxnSpLocks/>
            </p:cNvCxnSpPr>
            <p:nvPr/>
          </p:nvCxnSpPr>
          <p:spPr>
            <a:xfrm>
              <a:off x="5964820" y="4796113"/>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55429606-7810-4E00-A57B-BB4A48453EDB}"/>
                </a:ext>
              </a:extLst>
            </p:cNvPr>
            <p:cNvCxnSpPr>
              <a:cxnSpLocks/>
            </p:cNvCxnSpPr>
            <p:nvPr/>
          </p:nvCxnSpPr>
          <p:spPr>
            <a:xfrm>
              <a:off x="6010040" y="4796113"/>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F7E77D05-64DA-467C-A3FD-2BDA8E8B1999}"/>
                </a:ext>
              </a:extLst>
            </p:cNvPr>
            <p:cNvCxnSpPr>
              <a:cxnSpLocks/>
            </p:cNvCxnSpPr>
            <p:nvPr/>
          </p:nvCxnSpPr>
          <p:spPr>
            <a:xfrm>
              <a:off x="6057922" y="4796113"/>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13006F9C-7DEC-442F-9160-B13A27ADB542}"/>
                </a:ext>
              </a:extLst>
            </p:cNvPr>
            <p:cNvCxnSpPr>
              <a:cxnSpLocks/>
            </p:cNvCxnSpPr>
            <p:nvPr/>
          </p:nvCxnSpPr>
          <p:spPr>
            <a:xfrm>
              <a:off x="6150333" y="4796113"/>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B33755D6-4AC7-40D1-9A34-8E05B55220D6}"/>
                </a:ext>
              </a:extLst>
            </p:cNvPr>
            <p:cNvCxnSpPr>
              <a:cxnSpLocks/>
            </p:cNvCxnSpPr>
            <p:nvPr/>
          </p:nvCxnSpPr>
          <p:spPr>
            <a:xfrm>
              <a:off x="6203534" y="4796113"/>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E872D313-E33B-4571-93A7-014887420EAC}"/>
                </a:ext>
              </a:extLst>
            </p:cNvPr>
            <p:cNvCxnSpPr>
              <a:cxnSpLocks/>
            </p:cNvCxnSpPr>
            <p:nvPr/>
          </p:nvCxnSpPr>
          <p:spPr>
            <a:xfrm>
              <a:off x="6248753" y="4796113"/>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56CCBA69-346A-43DE-86A7-9F01752F99E0}"/>
                </a:ext>
              </a:extLst>
            </p:cNvPr>
            <p:cNvCxnSpPr>
              <a:cxnSpLocks/>
            </p:cNvCxnSpPr>
            <p:nvPr/>
          </p:nvCxnSpPr>
          <p:spPr>
            <a:xfrm>
              <a:off x="6296635" y="4796113"/>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21" name="Rectangle 220">
              <a:extLst>
                <a:ext uri="{FF2B5EF4-FFF2-40B4-BE49-F238E27FC236}">
                  <a16:creationId xmlns:a16="http://schemas.microsoft.com/office/drawing/2014/main" id="{287DC15A-0E77-4CF3-BC74-F5BD7F79522E}"/>
                </a:ext>
              </a:extLst>
            </p:cNvPr>
            <p:cNvSpPr/>
            <p:nvPr/>
          </p:nvSpPr>
          <p:spPr>
            <a:xfrm>
              <a:off x="5618894" y="4777718"/>
              <a:ext cx="68207" cy="1996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41"/>
              <a:endParaRPr lang="en-US" sz="1765" dirty="0">
                <a:solidFill>
                  <a:schemeClr val="tx1"/>
                </a:solidFill>
                <a:latin typeface="Segoe UI Light" panose="020B0502040204020203" pitchFamily="34" charset="0"/>
                <a:cs typeface="Segoe UI Light" panose="020B0502040204020203" pitchFamily="34" charset="0"/>
              </a:endParaRPr>
            </a:p>
          </p:txBody>
        </p:sp>
        <p:sp>
          <p:nvSpPr>
            <p:cNvPr id="222" name="Rectangle 221">
              <a:extLst>
                <a:ext uri="{FF2B5EF4-FFF2-40B4-BE49-F238E27FC236}">
                  <a16:creationId xmlns:a16="http://schemas.microsoft.com/office/drawing/2014/main" id="{0B13980E-AAAF-45FA-9C6E-F0A6989D18AF}"/>
                </a:ext>
              </a:extLst>
            </p:cNvPr>
            <p:cNvSpPr/>
            <p:nvPr/>
          </p:nvSpPr>
          <p:spPr>
            <a:xfrm>
              <a:off x="5612786" y="4776887"/>
              <a:ext cx="68207" cy="1996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41"/>
              <a:endParaRPr lang="en-US" sz="1765" dirty="0">
                <a:solidFill>
                  <a:schemeClr val="tx1"/>
                </a:solidFill>
                <a:latin typeface="Segoe UI Light" panose="020B0502040204020203" pitchFamily="34" charset="0"/>
                <a:cs typeface="Segoe UI Light" panose="020B0502040204020203" pitchFamily="34" charset="0"/>
              </a:endParaRPr>
            </a:p>
          </p:txBody>
        </p:sp>
        <p:sp>
          <p:nvSpPr>
            <p:cNvPr id="223" name="Rectangle 222">
              <a:extLst>
                <a:ext uri="{FF2B5EF4-FFF2-40B4-BE49-F238E27FC236}">
                  <a16:creationId xmlns:a16="http://schemas.microsoft.com/office/drawing/2014/main" id="{989BA409-9EC9-44D1-89D5-71E7A64FCC36}"/>
                </a:ext>
              </a:extLst>
            </p:cNvPr>
            <p:cNvSpPr/>
            <p:nvPr/>
          </p:nvSpPr>
          <p:spPr>
            <a:xfrm>
              <a:off x="5637480" y="4776887"/>
              <a:ext cx="68207" cy="1996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41"/>
              <a:endParaRPr lang="en-US" sz="1765" dirty="0">
                <a:solidFill>
                  <a:schemeClr val="tx1"/>
                </a:solidFill>
                <a:latin typeface="Segoe UI Light" panose="020B0502040204020203" pitchFamily="34" charset="0"/>
                <a:cs typeface="Segoe UI Light" panose="020B0502040204020203" pitchFamily="34" charset="0"/>
              </a:endParaRPr>
            </a:p>
          </p:txBody>
        </p:sp>
        <p:grpSp>
          <p:nvGrpSpPr>
            <p:cNvPr id="224" name="Group 223">
              <a:extLst>
                <a:ext uri="{FF2B5EF4-FFF2-40B4-BE49-F238E27FC236}">
                  <a16:creationId xmlns:a16="http://schemas.microsoft.com/office/drawing/2014/main" id="{AF1E701E-8C1C-4EFE-A6BE-6399A98A1F92}"/>
                </a:ext>
              </a:extLst>
            </p:cNvPr>
            <p:cNvGrpSpPr/>
            <p:nvPr/>
          </p:nvGrpSpPr>
          <p:grpSpPr>
            <a:xfrm>
              <a:off x="7445036" y="5462682"/>
              <a:ext cx="2819526" cy="271554"/>
              <a:chOff x="3523004" y="4377240"/>
              <a:chExt cx="2876063" cy="276999"/>
            </a:xfrm>
          </p:grpSpPr>
          <p:sp>
            <p:nvSpPr>
              <p:cNvPr id="225" name="TextBox 224">
                <a:extLst>
                  <a:ext uri="{FF2B5EF4-FFF2-40B4-BE49-F238E27FC236}">
                    <a16:creationId xmlns:a16="http://schemas.microsoft.com/office/drawing/2014/main" id="{43F17829-AF79-43A8-A050-8BBA7C2876D9}"/>
                  </a:ext>
                </a:extLst>
              </p:cNvPr>
              <p:cNvSpPr txBox="1"/>
              <p:nvPr/>
            </p:nvSpPr>
            <p:spPr>
              <a:xfrm>
                <a:off x="3614331" y="4377240"/>
                <a:ext cx="2784736" cy="276999"/>
              </a:xfrm>
              <a:prstGeom prst="rect">
                <a:avLst/>
              </a:prstGeom>
              <a:noFill/>
            </p:spPr>
            <p:txBody>
              <a:bodyPr wrap="none" rtlCol="0">
                <a:spAutoFit/>
              </a:bodyPr>
              <a:lstStyle/>
              <a:p>
                <a:pPr defTabSz="896341"/>
                <a:r>
                  <a:rPr lang="en-US" sz="1176" dirty="0">
                    <a:latin typeface="Segoe UI Light" panose="020B0502040204020203" pitchFamily="34" charset="0"/>
                    <a:cs typeface="Segoe UI Light" panose="020B0502040204020203" pitchFamily="34" charset="0"/>
                  </a:rPr>
                  <a:t>Log Record for non-versioned operation</a:t>
                </a:r>
              </a:p>
            </p:txBody>
          </p:sp>
          <p:sp>
            <p:nvSpPr>
              <p:cNvPr id="226" name="Rectangle 225">
                <a:extLst>
                  <a:ext uri="{FF2B5EF4-FFF2-40B4-BE49-F238E27FC236}">
                    <a16:creationId xmlns:a16="http://schemas.microsoft.com/office/drawing/2014/main" id="{AAD34F88-86A2-44D7-86C6-3BF4C5518CE2}"/>
                  </a:ext>
                </a:extLst>
              </p:cNvPr>
              <p:cNvSpPr/>
              <p:nvPr/>
            </p:nvSpPr>
            <p:spPr>
              <a:xfrm>
                <a:off x="3523004" y="4447458"/>
                <a:ext cx="88708" cy="16275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896341"/>
                <a:endParaRPr lang="en-US" sz="882" dirty="0">
                  <a:solidFill>
                    <a:schemeClr val="tx1"/>
                  </a:solidFill>
                  <a:latin typeface="Segoe UI Light" panose="020B0502040204020203" pitchFamily="34" charset="0"/>
                  <a:cs typeface="Segoe UI Light" panose="020B0502040204020203" pitchFamily="34" charset="0"/>
                </a:endParaRPr>
              </a:p>
            </p:txBody>
          </p:sp>
        </p:grpSp>
        <p:sp>
          <p:nvSpPr>
            <p:cNvPr id="227" name="TextBox 226">
              <a:extLst>
                <a:ext uri="{FF2B5EF4-FFF2-40B4-BE49-F238E27FC236}">
                  <a16:creationId xmlns:a16="http://schemas.microsoft.com/office/drawing/2014/main" id="{FCE45CDD-1179-4EA2-9ED4-EE8B202348E7}"/>
                </a:ext>
              </a:extLst>
            </p:cNvPr>
            <p:cNvSpPr txBox="1"/>
            <p:nvPr/>
          </p:nvSpPr>
          <p:spPr>
            <a:xfrm>
              <a:off x="5329506" y="4377141"/>
              <a:ext cx="1020338" cy="271554"/>
            </a:xfrm>
            <a:prstGeom prst="rect">
              <a:avLst/>
            </a:prstGeom>
            <a:noFill/>
          </p:spPr>
          <p:txBody>
            <a:bodyPr wrap="none" rtlCol="0">
              <a:spAutoFit/>
            </a:bodyPr>
            <a:lstStyle/>
            <a:p>
              <a:pPr defTabSz="896341"/>
              <a:r>
                <a:rPr lang="en-US" sz="1176" dirty="0">
                  <a:latin typeface="Segoe UI Light" panose="020B0502040204020203" pitchFamily="34" charset="0"/>
                  <a:cs typeface="Segoe UI Light" panose="020B0502040204020203" pitchFamily="34" charset="0"/>
                </a:rPr>
                <a:t>sLog Records</a:t>
              </a:r>
            </a:p>
          </p:txBody>
        </p:sp>
        <p:cxnSp>
          <p:nvCxnSpPr>
            <p:cNvPr id="228" name="Straight Connector 227">
              <a:extLst>
                <a:ext uri="{FF2B5EF4-FFF2-40B4-BE49-F238E27FC236}">
                  <a16:creationId xmlns:a16="http://schemas.microsoft.com/office/drawing/2014/main" id="{EB168561-2470-454C-9B50-5330017DDBEA}"/>
                </a:ext>
              </a:extLst>
            </p:cNvPr>
            <p:cNvCxnSpPr>
              <a:cxnSpLocks/>
              <a:endCxn id="227" idx="2"/>
            </p:cNvCxnSpPr>
            <p:nvPr/>
          </p:nvCxnSpPr>
          <p:spPr>
            <a:xfrm flipV="1">
              <a:off x="5687100" y="4648695"/>
              <a:ext cx="152575" cy="13008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229" name="Group 228">
              <a:extLst>
                <a:ext uri="{FF2B5EF4-FFF2-40B4-BE49-F238E27FC236}">
                  <a16:creationId xmlns:a16="http://schemas.microsoft.com/office/drawing/2014/main" id="{B15E7BAC-2FDC-468D-83BA-1B93E0B77BD0}"/>
                </a:ext>
              </a:extLst>
            </p:cNvPr>
            <p:cNvGrpSpPr/>
            <p:nvPr/>
          </p:nvGrpSpPr>
          <p:grpSpPr>
            <a:xfrm>
              <a:off x="7053033" y="3130730"/>
              <a:ext cx="3947390" cy="584776"/>
              <a:chOff x="5361711" y="3807421"/>
              <a:chExt cx="3019908" cy="447376"/>
            </a:xfrm>
          </p:grpSpPr>
          <p:sp>
            <p:nvSpPr>
              <p:cNvPr id="230" name="Rectangle 229">
                <a:extLst>
                  <a:ext uri="{FF2B5EF4-FFF2-40B4-BE49-F238E27FC236}">
                    <a16:creationId xmlns:a16="http://schemas.microsoft.com/office/drawing/2014/main" id="{06D1F362-E358-4679-9CC1-71484CF85654}"/>
                  </a:ext>
                </a:extLst>
              </p:cNvPr>
              <p:cNvSpPr/>
              <p:nvPr/>
            </p:nvSpPr>
            <p:spPr>
              <a:xfrm>
                <a:off x="5942536" y="3807421"/>
                <a:ext cx="2439083" cy="447376"/>
              </a:xfrm>
              <a:prstGeom prst="rect">
                <a:avLst/>
              </a:prstGeom>
              <a:solidFill>
                <a:schemeClr val="bg1"/>
              </a:solidFill>
            </p:spPr>
            <p:txBody>
              <a:bodyPr wrap="none">
                <a:spAutoFit/>
              </a:bodyPr>
              <a:lstStyle/>
              <a:p>
                <a:pPr defTabSz="896341"/>
                <a:r>
                  <a:rPr lang="en-US" sz="1600" b="1" dirty="0">
                    <a:latin typeface="Segoe UI Light" panose="020B0502040204020203" pitchFamily="34" charset="0"/>
                    <a:cs typeface="Segoe UI Light" panose="020B0502040204020203" pitchFamily="34" charset="0"/>
                  </a:rPr>
                  <a:t>[DB is </a:t>
                </a:r>
                <a:r>
                  <a:rPr lang="en-US" sz="1600" b="1" dirty="0">
                    <a:solidFill>
                      <a:schemeClr val="accent4"/>
                    </a:solidFill>
                    <a:latin typeface="Segoe UI Light" panose="020B0502040204020203" pitchFamily="34" charset="0"/>
                    <a:cs typeface="Segoe UI Light" panose="020B0502040204020203" pitchFamily="34" charset="0"/>
                  </a:rPr>
                  <a:t>FULLY</a:t>
                </a:r>
                <a:r>
                  <a:rPr lang="en-US" sz="1600" b="1" dirty="0">
                    <a:latin typeface="Segoe UI Light" panose="020B0502040204020203" pitchFamily="34" charset="0"/>
                    <a:cs typeface="Segoe UI Light" panose="020B0502040204020203" pitchFamily="34" charset="0"/>
                  </a:rPr>
                  <a:t> available and </a:t>
                </a:r>
                <a:r>
                  <a:rPr lang="en-US" sz="1600" b="1" dirty="0">
                    <a:solidFill>
                      <a:schemeClr val="accent4"/>
                    </a:solidFill>
                    <a:latin typeface="Segoe UI Light" panose="020B0502040204020203" pitchFamily="34" charset="0"/>
                    <a:cs typeface="Segoe UI Light" panose="020B0502040204020203" pitchFamily="34" charset="0"/>
                  </a:rPr>
                  <a:t>all locks </a:t>
                </a:r>
              </a:p>
              <a:p>
                <a:pPr defTabSz="896341"/>
                <a:r>
                  <a:rPr lang="en-US" sz="1600" b="1" dirty="0">
                    <a:solidFill>
                      <a:schemeClr val="accent4"/>
                    </a:solidFill>
                    <a:latin typeface="Segoe UI Light" panose="020B0502040204020203" pitchFamily="34" charset="0"/>
                    <a:cs typeface="Segoe UI Light" panose="020B0502040204020203" pitchFamily="34" charset="0"/>
                  </a:rPr>
                  <a:t>are released </a:t>
                </a:r>
                <a:r>
                  <a:rPr lang="en-US" sz="1600" b="1" dirty="0">
                    <a:latin typeface="Segoe UI Light" panose="020B0502040204020203" pitchFamily="34" charset="0"/>
                    <a:cs typeface="Segoe UI Light" panose="020B0502040204020203" pitchFamily="34" charset="0"/>
                  </a:rPr>
                  <a:t>after Redo]</a:t>
                </a:r>
              </a:p>
            </p:txBody>
          </p:sp>
          <p:sp>
            <p:nvSpPr>
              <p:cNvPr id="231" name="Cylinder 230">
                <a:extLst>
                  <a:ext uri="{FF2B5EF4-FFF2-40B4-BE49-F238E27FC236}">
                    <a16:creationId xmlns:a16="http://schemas.microsoft.com/office/drawing/2014/main" id="{A5A0BD2F-C59A-4733-85CC-78F28F085863}"/>
                  </a:ext>
                </a:extLst>
              </p:cNvPr>
              <p:cNvSpPr/>
              <p:nvPr/>
            </p:nvSpPr>
            <p:spPr>
              <a:xfrm>
                <a:off x="5361711" y="3820350"/>
                <a:ext cx="469549" cy="352849"/>
              </a:xfrm>
              <a:prstGeom prst="can">
                <a:avLst/>
              </a:prstGeom>
              <a:solidFill>
                <a:schemeClr val="accent4"/>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2307" dirty="0">
                  <a:solidFill>
                    <a:schemeClr val="tx1"/>
                  </a:solidFill>
                </a:endParaRPr>
              </a:p>
            </p:txBody>
          </p:sp>
        </p:grpSp>
        <p:sp>
          <p:nvSpPr>
            <p:cNvPr id="232" name="Rectangle 231">
              <a:extLst>
                <a:ext uri="{FF2B5EF4-FFF2-40B4-BE49-F238E27FC236}">
                  <a16:creationId xmlns:a16="http://schemas.microsoft.com/office/drawing/2014/main" id="{52C2520E-222F-465D-A76B-473AAF051BFB}"/>
                </a:ext>
              </a:extLst>
            </p:cNvPr>
            <p:cNvSpPr/>
            <p:nvPr/>
          </p:nvSpPr>
          <p:spPr>
            <a:xfrm>
              <a:off x="3974325" y="4786114"/>
              <a:ext cx="68207" cy="1996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41"/>
              <a:endParaRPr lang="en-US" sz="1765" dirty="0">
                <a:solidFill>
                  <a:schemeClr val="tx1"/>
                </a:solidFill>
                <a:latin typeface="Segoe UI Light" panose="020B0502040204020203" pitchFamily="34" charset="0"/>
                <a:cs typeface="Segoe UI Light" panose="020B0502040204020203" pitchFamily="34" charset="0"/>
              </a:endParaRPr>
            </a:p>
          </p:txBody>
        </p:sp>
        <p:sp>
          <p:nvSpPr>
            <p:cNvPr id="233" name="TextBox 232">
              <a:extLst>
                <a:ext uri="{FF2B5EF4-FFF2-40B4-BE49-F238E27FC236}">
                  <a16:creationId xmlns:a16="http://schemas.microsoft.com/office/drawing/2014/main" id="{EEB4EF3A-B959-4A50-B831-D470AEC981FE}"/>
                </a:ext>
              </a:extLst>
            </p:cNvPr>
            <p:cNvSpPr txBox="1"/>
            <p:nvPr/>
          </p:nvSpPr>
          <p:spPr>
            <a:xfrm>
              <a:off x="73696" y="5923750"/>
              <a:ext cx="613984" cy="492693"/>
            </a:xfrm>
            <a:prstGeom prst="rect">
              <a:avLst/>
            </a:prstGeom>
            <a:noFill/>
          </p:spPr>
          <p:txBody>
            <a:bodyPr wrap="square" rtlCol="0">
              <a:spAutoFit/>
            </a:bodyPr>
            <a:lstStyle/>
            <a:p>
              <a:pPr algn="ctr" defTabSz="896341"/>
              <a:r>
                <a:rPr lang="en-US" sz="1307" dirty="0">
                  <a:latin typeface="Segoe UI Light" panose="020B0502040204020203" pitchFamily="34" charset="0"/>
                  <a:cs typeface="Segoe UI Light" panose="020B0502040204020203" pitchFamily="34" charset="0"/>
                </a:rPr>
                <a:t>Log</a:t>
              </a:r>
            </a:p>
            <a:p>
              <a:pPr algn="ctr" defTabSz="896341"/>
              <a:r>
                <a:rPr lang="en-US" sz="1307" dirty="0">
                  <a:latin typeface="Segoe UI Light" panose="020B0502040204020203" pitchFamily="34" charset="0"/>
                  <a:cs typeface="Segoe UI Light" panose="020B0502040204020203" pitchFamily="34" charset="0"/>
                </a:rPr>
                <a:t>Start</a:t>
              </a:r>
            </a:p>
          </p:txBody>
        </p:sp>
        <p:sp>
          <p:nvSpPr>
            <p:cNvPr id="234" name="TextBox 233">
              <a:extLst>
                <a:ext uri="{FF2B5EF4-FFF2-40B4-BE49-F238E27FC236}">
                  <a16:creationId xmlns:a16="http://schemas.microsoft.com/office/drawing/2014/main" id="{A25A3D4C-DB70-44F9-BF7E-E6705E2979A5}"/>
                </a:ext>
              </a:extLst>
            </p:cNvPr>
            <p:cNvSpPr txBox="1"/>
            <p:nvPr/>
          </p:nvSpPr>
          <p:spPr>
            <a:xfrm>
              <a:off x="452937" y="5944275"/>
              <a:ext cx="1732767" cy="653678"/>
            </a:xfrm>
            <a:prstGeom prst="rect">
              <a:avLst/>
            </a:prstGeom>
            <a:noFill/>
          </p:spPr>
          <p:txBody>
            <a:bodyPr wrap="square" rtlCol="0">
              <a:spAutoFit/>
            </a:bodyPr>
            <a:lstStyle/>
            <a:p>
              <a:pPr algn="ctr" defTabSz="896341"/>
              <a:r>
                <a:rPr lang="en-US" sz="1307" dirty="0">
                  <a:latin typeface="Segoe UI Light" panose="020B0502040204020203" pitchFamily="34" charset="0"/>
                  <a:cs typeface="Segoe UI Light" panose="020B0502040204020203" pitchFamily="34" charset="0"/>
                </a:rPr>
                <a:t>Oldest </a:t>
              </a:r>
            </a:p>
            <a:p>
              <a:pPr algn="ctr" defTabSz="896341"/>
              <a:r>
                <a:rPr lang="en-US" sz="1307" dirty="0">
                  <a:latin typeface="Segoe UI Light" panose="020B0502040204020203" pitchFamily="34" charset="0"/>
                  <a:cs typeface="Segoe UI Light" panose="020B0502040204020203" pitchFamily="34" charset="0"/>
                </a:rPr>
                <a:t>uncommitted Tx</a:t>
              </a:r>
            </a:p>
            <a:p>
              <a:pPr algn="ctr" defTabSz="896341"/>
              <a:r>
                <a:rPr lang="en-US" sz="1046" dirty="0">
                  <a:latin typeface="Segoe UI Light" panose="020B0502040204020203" pitchFamily="34" charset="0"/>
                  <a:cs typeface="Segoe UI Light" panose="020B0502040204020203" pitchFamily="34" charset="0"/>
                </a:rPr>
                <a:t>(XACT_BEGIN_LSN)</a:t>
              </a:r>
            </a:p>
          </p:txBody>
        </p:sp>
      </p:grpSp>
      <p:sp>
        <p:nvSpPr>
          <p:cNvPr id="129" name="TextBox 128">
            <a:extLst>
              <a:ext uri="{FF2B5EF4-FFF2-40B4-BE49-F238E27FC236}">
                <a16:creationId xmlns:a16="http://schemas.microsoft.com/office/drawing/2014/main" id="{6DF45D03-CDE4-4D58-A8EC-876181A250EF}"/>
              </a:ext>
            </a:extLst>
          </p:cNvPr>
          <p:cNvSpPr txBox="1"/>
          <p:nvPr/>
        </p:nvSpPr>
        <p:spPr>
          <a:xfrm>
            <a:off x="2280111" y="2598579"/>
            <a:ext cx="3013781" cy="523220"/>
          </a:xfrm>
          <a:prstGeom prst="rect">
            <a:avLst/>
          </a:prstGeom>
          <a:noFill/>
        </p:spPr>
        <p:txBody>
          <a:bodyPr wrap="square">
            <a:spAutoFit/>
          </a:bodyPr>
          <a:lstStyle/>
          <a:p>
            <a:r>
              <a:rPr lang="en-US" sz="1400" b="1" dirty="0">
                <a:solidFill>
                  <a:schemeClr val="accent4">
                    <a:lumMod val="75000"/>
                  </a:schemeClr>
                </a:solidFill>
                <a:latin typeface="Segoe UI Light" panose="020B0502040204020203" pitchFamily="34" charset="0"/>
                <a:cs typeface="Segoe UI Light" panose="020B0502040204020203" pitchFamily="34" charset="0"/>
              </a:rPr>
              <a:t>Non-versioned operations since oldest uncommitted transaction</a:t>
            </a:r>
            <a:endParaRPr lang="en-US" sz="1400" dirty="0"/>
          </a:p>
        </p:txBody>
      </p:sp>
      <p:sp>
        <p:nvSpPr>
          <p:cNvPr id="131" name="TextBox 130">
            <a:extLst>
              <a:ext uri="{FF2B5EF4-FFF2-40B4-BE49-F238E27FC236}">
                <a16:creationId xmlns:a16="http://schemas.microsoft.com/office/drawing/2014/main" id="{145165FE-2FBD-40D4-B355-3237C7121392}"/>
              </a:ext>
            </a:extLst>
          </p:cNvPr>
          <p:cNvSpPr txBox="1"/>
          <p:nvPr/>
        </p:nvSpPr>
        <p:spPr>
          <a:xfrm>
            <a:off x="5527957" y="2593084"/>
            <a:ext cx="1468823" cy="523220"/>
          </a:xfrm>
          <a:prstGeom prst="rect">
            <a:avLst/>
          </a:prstGeom>
          <a:noFill/>
        </p:spPr>
        <p:txBody>
          <a:bodyPr wrap="square">
            <a:spAutoFit/>
          </a:bodyPr>
          <a:lstStyle/>
          <a:p>
            <a:r>
              <a:rPr lang="en-US" sz="1400" b="1" dirty="0">
                <a:solidFill>
                  <a:schemeClr val="accent4">
                    <a:lumMod val="75000"/>
                  </a:schemeClr>
                </a:solidFill>
                <a:latin typeface="Segoe UI Light" panose="020B0502040204020203" pitchFamily="34" charset="0"/>
                <a:cs typeface="Segoe UI Light" panose="020B0502040204020203" pitchFamily="34" charset="0"/>
              </a:rPr>
              <a:t>Starts from last checkpoint</a:t>
            </a:r>
            <a:endParaRPr lang="en-US" sz="1400" dirty="0"/>
          </a:p>
        </p:txBody>
      </p:sp>
    </p:spTree>
    <p:custDataLst>
      <p:tags r:id="rId1"/>
    </p:custDataLst>
    <p:extLst>
      <p:ext uri="{BB962C8B-B14F-4D97-AF65-F5344CB8AC3E}">
        <p14:creationId xmlns:p14="http://schemas.microsoft.com/office/powerpoint/2010/main" val="362027168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5">
            <a:extLst>
              <a:ext uri="{FF2B5EF4-FFF2-40B4-BE49-F238E27FC236}">
                <a16:creationId xmlns:a16="http://schemas.microsoft.com/office/drawing/2014/main" id="{92FC9B9A-6B99-4A8D-8E85-12CE5424E0FF}"/>
              </a:ext>
            </a:extLst>
          </p:cNvPr>
          <p:cNvSpPr/>
          <p:nvPr/>
        </p:nvSpPr>
        <p:spPr bwMode="auto">
          <a:xfrm>
            <a:off x="1028700" y="619840"/>
            <a:ext cx="10134600" cy="5148470"/>
          </a:xfrm>
          <a:prstGeom prst="snip2DiagRect">
            <a:avLst/>
          </a:prstGeom>
          <a:noFill/>
          <a:ln>
            <a:solidFill>
              <a:schemeClr val="accent4">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69953" fontAlgn="base">
              <a:lnSpc>
                <a:spcPct val="90000"/>
              </a:lnSpc>
              <a:spcBef>
                <a:spcPct val="0"/>
              </a:spcBef>
              <a:spcAft>
                <a:spcPct val="0"/>
              </a:spcAft>
              <a:defRPr/>
            </a:pPr>
            <a:endParaRPr lang="en-US" sz="8800" kern="0" dirty="0">
              <a:gradFill>
                <a:gsLst>
                  <a:gs pos="0">
                    <a:srgbClr val="FFFFFF"/>
                  </a:gs>
                  <a:gs pos="100000">
                    <a:srgbClr val="FFFFFF"/>
                  </a:gs>
                </a:gsLst>
                <a:lin ang="5400000" scaled="0"/>
              </a:gradFill>
              <a:ea typeface="Segoe UI" pitchFamily="34" charset="0"/>
              <a:cs typeface="Segoe UI" pitchFamily="34" charset="0"/>
            </a:endParaRPr>
          </a:p>
          <a:p>
            <a:pPr algn="ctr" defTabSz="969953" fontAlgn="base">
              <a:lnSpc>
                <a:spcPct val="90000"/>
              </a:lnSpc>
              <a:spcBef>
                <a:spcPct val="0"/>
              </a:spcBef>
              <a:spcAft>
                <a:spcPct val="0"/>
              </a:spcAft>
              <a:defRPr/>
            </a:pPr>
            <a:r>
              <a:rPr lang="en-US" sz="8800" kern="0" dirty="0">
                <a:solidFill>
                  <a:schemeClr val="accent4">
                    <a:lumMod val="75000"/>
                  </a:schemeClr>
                </a:solidFill>
                <a:ea typeface="Segoe UI" pitchFamily="34" charset="0"/>
                <a:cs typeface="Segoe UI" pitchFamily="34" charset="0"/>
              </a:rPr>
              <a:t>Demo Time</a:t>
            </a:r>
          </a:p>
        </p:txBody>
      </p:sp>
    </p:spTree>
    <p:extLst>
      <p:ext uri="{BB962C8B-B14F-4D97-AF65-F5344CB8AC3E}">
        <p14:creationId xmlns:p14="http://schemas.microsoft.com/office/powerpoint/2010/main" val="13009298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B0862-8EBC-45AA-9D25-1F9E497B5907}"/>
              </a:ext>
            </a:extLst>
          </p:cNvPr>
          <p:cNvSpPr>
            <a:spLocks noGrp="1"/>
          </p:cNvSpPr>
          <p:nvPr>
            <p:ph type="title"/>
          </p:nvPr>
        </p:nvSpPr>
        <p:spPr/>
        <p:txBody>
          <a:bodyPr/>
          <a:lstStyle/>
          <a:p>
            <a:r>
              <a:rPr lang="en-US" dirty="0"/>
              <a:t>Recovery Time Comparison</a:t>
            </a:r>
          </a:p>
        </p:txBody>
      </p:sp>
      <p:grpSp>
        <p:nvGrpSpPr>
          <p:cNvPr id="7" name="Group 6">
            <a:extLst>
              <a:ext uri="{FF2B5EF4-FFF2-40B4-BE49-F238E27FC236}">
                <a16:creationId xmlns:a16="http://schemas.microsoft.com/office/drawing/2014/main" id="{3E662309-FE6D-4DF5-A762-78CFA38A4EE4}"/>
              </a:ext>
            </a:extLst>
          </p:cNvPr>
          <p:cNvGrpSpPr/>
          <p:nvPr/>
        </p:nvGrpSpPr>
        <p:grpSpPr>
          <a:xfrm>
            <a:off x="1655295" y="1347073"/>
            <a:ext cx="8881410" cy="4163853"/>
            <a:chOff x="1449570" y="846138"/>
            <a:chExt cx="8881410" cy="4163853"/>
          </a:xfrm>
        </p:grpSpPr>
        <p:pic>
          <p:nvPicPr>
            <p:cNvPr id="6" name="Picture 5">
              <a:extLst>
                <a:ext uri="{FF2B5EF4-FFF2-40B4-BE49-F238E27FC236}">
                  <a16:creationId xmlns:a16="http://schemas.microsoft.com/office/drawing/2014/main" id="{D0EF8C9F-A23A-4DCA-AEEC-3421B5E50F91}"/>
                </a:ext>
              </a:extLst>
            </p:cNvPr>
            <p:cNvPicPr>
              <a:picLocks noChangeAspect="1"/>
            </p:cNvPicPr>
            <p:nvPr/>
          </p:nvPicPr>
          <p:blipFill>
            <a:blip r:embed="rId3"/>
            <a:stretch>
              <a:fillRect/>
            </a:stretch>
          </p:blipFill>
          <p:spPr>
            <a:xfrm>
              <a:off x="1449570" y="846138"/>
              <a:ext cx="8881410" cy="4163853"/>
            </a:xfrm>
            <a:prstGeom prst="rect">
              <a:avLst/>
            </a:prstGeom>
          </p:spPr>
        </p:pic>
        <p:sp>
          <p:nvSpPr>
            <p:cNvPr id="4" name="TextBox 3">
              <a:extLst>
                <a:ext uri="{FF2B5EF4-FFF2-40B4-BE49-F238E27FC236}">
                  <a16:creationId xmlns:a16="http://schemas.microsoft.com/office/drawing/2014/main" id="{F7AA97F0-D39C-4DE7-86F4-264BA812742D}"/>
                </a:ext>
              </a:extLst>
            </p:cNvPr>
            <p:cNvSpPr txBox="1"/>
            <p:nvPr/>
          </p:nvSpPr>
          <p:spPr>
            <a:xfrm>
              <a:off x="1581917" y="986060"/>
              <a:ext cx="6106026" cy="369332"/>
            </a:xfrm>
            <a:prstGeom prst="rect">
              <a:avLst/>
            </a:prstGeom>
            <a:noFill/>
          </p:spPr>
          <p:txBody>
            <a:bodyPr wrap="square">
              <a:spAutoFit/>
            </a:bodyPr>
            <a:lstStyle/>
            <a:p>
              <a:r>
                <a:rPr lang="en-US" dirty="0">
                  <a:solidFill>
                    <a:schemeClr val="accent5"/>
                  </a:solidFill>
                  <a:hlinkClick r:id="rId4">
                    <a:extLst>
                      <a:ext uri="{A12FA001-AC4F-418D-AE19-62706E023703}">
                        <ahyp:hlinkClr xmlns:ahyp="http://schemas.microsoft.com/office/drawing/2018/hyperlinkcolor" val="tx"/>
                      </a:ext>
                    </a:extLst>
                  </a:hlinkClick>
                </a:rPr>
                <a:t>Constant Time Recovery in SQL Server </a:t>
              </a:r>
              <a:endParaRPr lang="en-US" dirty="0">
                <a:solidFill>
                  <a:schemeClr val="accent5"/>
                </a:solidFill>
              </a:endParaRPr>
            </a:p>
          </p:txBody>
        </p:sp>
      </p:grpSp>
    </p:spTree>
    <p:extLst>
      <p:ext uri="{BB962C8B-B14F-4D97-AF65-F5344CB8AC3E}">
        <p14:creationId xmlns:p14="http://schemas.microsoft.com/office/powerpoint/2010/main" val="582797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solidFill>
              </a:rPr>
              <a:t>Accelerated Dabase Recovery FAQ</a:t>
            </a:r>
          </a:p>
        </p:txBody>
      </p:sp>
      <p:graphicFrame>
        <p:nvGraphicFramePr>
          <p:cNvPr id="3" name="Diagram 2">
            <a:extLst>
              <a:ext uri="{FF2B5EF4-FFF2-40B4-BE49-F238E27FC236}">
                <a16:creationId xmlns:a16="http://schemas.microsoft.com/office/drawing/2014/main" id="{2529C281-FDBB-44B0-A07A-94FED196D67E}"/>
              </a:ext>
            </a:extLst>
          </p:cNvPr>
          <p:cNvGraphicFramePr/>
          <p:nvPr>
            <p:extLst>
              <p:ext uri="{D42A27DB-BD31-4B8C-83A1-F6EECF244321}">
                <p14:modId xmlns:p14="http://schemas.microsoft.com/office/powerpoint/2010/main" val="3184922749"/>
              </p:ext>
            </p:extLst>
          </p:nvPr>
        </p:nvGraphicFramePr>
        <p:xfrm>
          <a:off x="269238" y="910809"/>
          <a:ext cx="10702554" cy="54714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589400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5">
            <a:extLst>
              <a:ext uri="{FF2B5EF4-FFF2-40B4-BE49-F238E27FC236}">
                <a16:creationId xmlns:a16="http://schemas.microsoft.com/office/drawing/2014/main" id="{92FC9B9A-6B99-4A8D-8E85-12CE5424E0FF}"/>
              </a:ext>
            </a:extLst>
          </p:cNvPr>
          <p:cNvSpPr/>
          <p:nvPr/>
        </p:nvSpPr>
        <p:spPr bwMode="auto">
          <a:xfrm>
            <a:off x="1028700" y="619840"/>
            <a:ext cx="10134600" cy="5148470"/>
          </a:xfrm>
          <a:prstGeom prst="snip2DiagRect">
            <a:avLst/>
          </a:prstGeom>
          <a:noFill/>
          <a:ln>
            <a:solidFill>
              <a:schemeClr val="accent4">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69953" fontAlgn="base">
              <a:lnSpc>
                <a:spcPct val="90000"/>
              </a:lnSpc>
              <a:spcBef>
                <a:spcPct val="0"/>
              </a:spcBef>
              <a:spcAft>
                <a:spcPct val="0"/>
              </a:spcAft>
              <a:defRPr/>
            </a:pPr>
            <a:endParaRPr lang="en-US" sz="8800" kern="0" dirty="0">
              <a:gradFill>
                <a:gsLst>
                  <a:gs pos="0">
                    <a:srgbClr val="FFFFFF"/>
                  </a:gs>
                  <a:gs pos="100000">
                    <a:srgbClr val="FFFFFF"/>
                  </a:gs>
                </a:gsLst>
                <a:lin ang="5400000" scaled="0"/>
              </a:gradFill>
              <a:ea typeface="Segoe UI" pitchFamily="34" charset="0"/>
              <a:cs typeface="Segoe UI" pitchFamily="34" charset="0"/>
            </a:endParaRPr>
          </a:p>
          <a:p>
            <a:pPr algn="ctr" defTabSz="969953" fontAlgn="base">
              <a:lnSpc>
                <a:spcPct val="90000"/>
              </a:lnSpc>
              <a:spcBef>
                <a:spcPct val="0"/>
              </a:spcBef>
              <a:spcAft>
                <a:spcPct val="0"/>
              </a:spcAft>
              <a:defRPr/>
            </a:pPr>
            <a:r>
              <a:rPr lang="en-US" sz="8800" kern="0" dirty="0">
                <a:solidFill>
                  <a:schemeClr val="accent4">
                    <a:lumMod val="75000"/>
                  </a:schemeClr>
                </a:solidFill>
                <a:ea typeface="Segoe UI" pitchFamily="34" charset="0"/>
                <a:cs typeface="Segoe UI" pitchFamily="34" charset="0"/>
              </a:rPr>
              <a:t>Questions?</a:t>
            </a:r>
          </a:p>
        </p:txBody>
      </p:sp>
    </p:spTree>
    <p:extLst>
      <p:ext uri="{BB962C8B-B14F-4D97-AF65-F5344CB8AC3E}">
        <p14:creationId xmlns:p14="http://schemas.microsoft.com/office/powerpoint/2010/main" val="23732691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mvp reconnect logo">
            <a:extLst>
              <a:ext uri="{FF2B5EF4-FFF2-40B4-BE49-F238E27FC236}">
                <a16:creationId xmlns:a16="http://schemas.microsoft.com/office/drawing/2014/main" id="{5F4A8CD3-D5A8-4143-9E3A-4F0707267DA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524" y="5549386"/>
            <a:ext cx="2121060" cy="70575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6175565F-9629-43D4-B37E-491F838227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2377" y="5187668"/>
            <a:ext cx="1576068" cy="1576068"/>
          </a:xfrm>
          <a:prstGeom prst="rect">
            <a:avLst/>
          </a:prstGeom>
        </p:spPr>
      </p:pic>
      <p:sp>
        <p:nvSpPr>
          <p:cNvPr id="14" name="TextBox 13">
            <a:extLst>
              <a:ext uri="{FF2B5EF4-FFF2-40B4-BE49-F238E27FC236}">
                <a16:creationId xmlns:a16="http://schemas.microsoft.com/office/drawing/2014/main" id="{58F322D1-571A-45D1-A3A3-EE3DD7FF3C6A}"/>
              </a:ext>
            </a:extLst>
          </p:cNvPr>
          <p:cNvSpPr txBox="1"/>
          <p:nvPr/>
        </p:nvSpPr>
        <p:spPr>
          <a:xfrm>
            <a:off x="3695811" y="1599016"/>
            <a:ext cx="7974384" cy="31700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sng"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John Deardurff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Microsoft Customer Engineer (Global Technical Team)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Microsoft Certified Trainer (Regional Lead)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MVP: Data Platform (2016 – 2018)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Email: John.Deardurff@Microsoft.com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Twitter: @SQLMCT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Website: www.SQLMCT.com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GitHub: github.com\SQLMCT</a:t>
            </a:r>
          </a:p>
        </p:txBody>
      </p:sp>
      <p:pic>
        <p:nvPicPr>
          <p:cNvPr id="3" name="Picture 2" descr="A person wearing glasses and looking at the camera&#10;&#10;Description automatically generated">
            <a:extLst>
              <a:ext uri="{FF2B5EF4-FFF2-40B4-BE49-F238E27FC236}">
                <a16:creationId xmlns:a16="http://schemas.microsoft.com/office/drawing/2014/main" id="{64A39F5A-E418-45B8-9669-C872A8582F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3231" y="1716041"/>
            <a:ext cx="2936051" cy="2936051"/>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2" name="Picture 2">
            <a:extLst>
              <a:ext uri="{FF2B5EF4-FFF2-40B4-BE49-F238E27FC236}">
                <a16:creationId xmlns:a16="http://schemas.microsoft.com/office/drawing/2014/main" id="{D060B391-0B37-4C2B-9530-1749C6AD677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08991" y="5179325"/>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1E5684DD-3E09-4869-BDAD-AF76AA42196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42219" y="5187668"/>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49E05C38-6E25-47B1-A21C-A0665965F60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25605" y="5187668"/>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567D70A4-BBFF-4866-A1EC-54FCAA0D07D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31130" y="5166444"/>
            <a:ext cx="1620701" cy="1620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52062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C9B07188-2F60-4144-BDC6-30C5D40556EA}"/>
              </a:ext>
            </a:extLst>
          </p:cNvPr>
          <p:cNvSpPr>
            <a:spLocks noGrp="1"/>
          </p:cNvSpPr>
          <p:nvPr>
            <p:ph type="title"/>
          </p:nvPr>
        </p:nvSpPr>
        <p:spPr/>
        <p:txBody>
          <a:bodyPr/>
          <a:lstStyle/>
          <a:p>
            <a:r>
              <a:rPr lang="en-US" dirty="0"/>
              <a:t>Get started with SQL Server 2019</a:t>
            </a:r>
          </a:p>
        </p:txBody>
      </p:sp>
      <p:sp>
        <p:nvSpPr>
          <p:cNvPr id="62" name="Text Placeholder 61">
            <a:extLst>
              <a:ext uri="{FF2B5EF4-FFF2-40B4-BE49-F238E27FC236}">
                <a16:creationId xmlns:a16="http://schemas.microsoft.com/office/drawing/2014/main" id="{F532852F-D649-4A5C-BE35-3C2C2FFD4FD5}"/>
              </a:ext>
            </a:extLst>
          </p:cNvPr>
          <p:cNvSpPr>
            <a:spLocks noGrp="1"/>
          </p:cNvSpPr>
          <p:nvPr>
            <p:ph type="body" sz="quarter" idx="10"/>
          </p:nvPr>
        </p:nvSpPr>
        <p:spPr>
          <a:xfrm>
            <a:off x="584200" y="1435497"/>
            <a:ext cx="11018520" cy="4170372"/>
          </a:xfrm>
        </p:spPr>
        <p:txBody>
          <a:bodyPr/>
          <a:lstStyle/>
          <a:p>
            <a:pPr marL="0" indent="0">
              <a:spcBef>
                <a:spcPts val="1800"/>
              </a:spcBef>
              <a:buNone/>
            </a:pPr>
            <a:r>
              <a:rPr lang="en-US" sz="2000" dirty="0">
                <a:latin typeface="+mn-lt"/>
              </a:rPr>
              <a:t>Download and try it: </a:t>
            </a:r>
            <a:r>
              <a:rPr lang="en-US" sz="2000" dirty="0">
                <a:latin typeface="+mn-lt"/>
                <a:hlinkClick r:id="rId3"/>
              </a:rPr>
              <a:t>http://aka.ms/ss19</a:t>
            </a:r>
            <a:endParaRPr lang="en-US" sz="2000" dirty="0">
              <a:latin typeface="+mn-lt"/>
            </a:endParaRPr>
          </a:p>
          <a:p>
            <a:pPr marL="0" indent="0">
              <a:spcBef>
                <a:spcPts val="1800"/>
              </a:spcBef>
              <a:buNone/>
            </a:pPr>
            <a:r>
              <a:rPr lang="en-US" sz="2000" dirty="0">
                <a:latin typeface="+mn-lt"/>
              </a:rPr>
              <a:t>Use our free training: </a:t>
            </a:r>
            <a:r>
              <a:rPr lang="en-US" sz="2000" dirty="0">
                <a:latin typeface="+mn-lt"/>
                <a:hlinkClick r:id="rId4"/>
              </a:rPr>
              <a:t>https://aka.ms/sqlworkshops</a:t>
            </a:r>
            <a:endParaRPr lang="en-US" sz="2000" dirty="0">
              <a:latin typeface="+mn-lt"/>
            </a:endParaRPr>
          </a:p>
          <a:p>
            <a:pPr marL="0" indent="0">
              <a:spcBef>
                <a:spcPts val="1800"/>
              </a:spcBef>
              <a:buNone/>
            </a:pPr>
            <a:r>
              <a:rPr lang="en-US" sz="2000" dirty="0">
                <a:latin typeface="+mn-lt"/>
              </a:rPr>
              <a:t>Use examples through our </a:t>
            </a:r>
            <a:r>
              <a:rPr lang="en-US" sz="2000" dirty="0">
                <a:latin typeface="+mn-lt"/>
                <a:hlinkClick r:id="rId5"/>
              </a:rPr>
              <a:t>https://aka.ms/SQL2019Notebooks</a:t>
            </a:r>
            <a:endParaRPr lang="en-US" sz="2000" dirty="0">
              <a:latin typeface="+mn-lt"/>
            </a:endParaRPr>
          </a:p>
          <a:p>
            <a:pPr marL="0" indent="0">
              <a:spcBef>
                <a:spcPts val="1800"/>
              </a:spcBef>
              <a:buNone/>
            </a:pPr>
            <a:r>
              <a:rPr lang="en-US" sz="2000" dirty="0">
                <a:latin typeface="+mn-lt"/>
              </a:rPr>
              <a:t>Learn from videos: </a:t>
            </a:r>
            <a:r>
              <a:rPr lang="en-US" sz="2000" dirty="0">
                <a:latin typeface="+mn-lt"/>
                <a:hlinkClick r:id="rId6"/>
              </a:rPr>
              <a:t>https://aka.ms/sql2019learning</a:t>
            </a:r>
            <a:endParaRPr lang="en-US" sz="2000" dirty="0">
              <a:latin typeface="+mn-lt"/>
            </a:endParaRPr>
          </a:p>
          <a:p>
            <a:pPr marL="0" indent="0">
              <a:spcBef>
                <a:spcPts val="1800"/>
              </a:spcBef>
              <a:buNone/>
            </a:pPr>
            <a:r>
              <a:rPr lang="en-US" sz="2000" dirty="0">
                <a:latin typeface="+mn-lt"/>
              </a:rPr>
              <a:t>Read what’s new for SQL 2019: </a:t>
            </a:r>
            <a:r>
              <a:rPr lang="en-US" sz="2000" dirty="0">
                <a:latin typeface="+mn-lt"/>
                <a:hlinkClick r:id="rId7"/>
              </a:rPr>
              <a:t>documentation</a:t>
            </a:r>
            <a:endParaRPr lang="en-US" sz="2000" dirty="0">
              <a:latin typeface="+mn-lt"/>
            </a:endParaRPr>
          </a:p>
          <a:p>
            <a:pPr marL="0" indent="0">
              <a:spcBef>
                <a:spcPts val="1800"/>
              </a:spcBef>
              <a:buNone/>
            </a:pPr>
            <a:r>
              <a:rPr lang="en-US" sz="2000" dirty="0">
                <a:latin typeface="+mn-lt"/>
              </a:rPr>
              <a:t>Watch how to Modernize SQL Server: </a:t>
            </a:r>
            <a:r>
              <a:rPr lang="en-US" sz="2000" dirty="0">
                <a:latin typeface="+mn-lt"/>
                <a:hlinkClick r:id="rId8"/>
              </a:rPr>
              <a:t>check out the video</a:t>
            </a:r>
            <a:endParaRPr lang="en-US" sz="2000" dirty="0">
              <a:latin typeface="+mn-lt"/>
            </a:endParaRPr>
          </a:p>
          <a:p>
            <a:pPr>
              <a:spcBef>
                <a:spcPts val="1800"/>
              </a:spcBef>
            </a:pPr>
            <a:r>
              <a:rPr lang="en-US" sz="2000" dirty="0"/>
              <a:t>One shortcut to rule them all: </a:t>
            </a:r>
            <a:r>
              <a:rPr lang="en-US" sz="2000" dirty="0">
                <a:hlinkClick r:id="rId9"/>
              </a:rPr>
              <a:t>https://aka.ms/SQLShortcuts</a:t>
            </a:r>
            <a:r>
              <a:rPr lang="en-US" sz="2000" dirty="0"/>
              <a:t> </a:t>
            </a:r>
          </a:p>
          <a:p>
            <a:pPr marL="0" indent="0">
              <a:spcBef>
                <a:spcPts val="1800"/>
              </a:spcBef>
              <a:buNone/>
            </a:pPr>
            <a:r>
              <a:rPr lang="en-US" sz="2000" dirty="0">
                <a:latin typeface="+mn-lt"/>
              </a:rPr>
              <a:t>Get the book: </a:t>
            </a:r>
            <a:r>
              <a:rPr lang="en-US" sz="2000" dirty="0">
                <a:latin typeface="+mn-lt"/>
                <a:hlinkClick r:id="rId10"/>
              </a:rPr>
              <a:t>https://aka.ms/sql2019book</a:t>
            </a:r>
            <a:endParaRPr lang="en-US" sz="2000" dirty="0">
              <a:latin typeface="+mn-lt"/>
            </a:endParaRPr>
          </a:p>
        </p:txBody>
      </p:sp>
      <p:pic>
        <p:nvPicPr>
          <p:cNvPr id="13" name="Picture 12" descr="A picture containing star, device&#10;&#10;Description automatically generated">
            <a:extLst>
              <a:ext uri="{FF2B5EF4-FFF2-40B4-BE49-F238E27FC236}">
                <a16:creationId xmlns:a16="http://schemas.microsoft.com/office/drawing/2014/main" id="{C8E2B7E3-96CD-4565-8DB3-758345BDB67E}"/>
              </a:ext>
            </a:extLst>
          </p:cNvPr>
          <p:cNvPicPr>
            <a:picLocks noChangeAspect="1"/>
          </p:cNvPicPr>
          <p:nvPr/>
        </p:nvPicPr>
        <p:blipFill>
          <a:blip r:embed="rId11"/>
          <a:stretch>
            <a:fillRect/>
          </a:stretch>
        </p:blipFill>
        <p:spPr>
          <a:xfrm>
            <a:off x="8391477" y="1435497"/>
            <a:ext cx="2850561" cy="406730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99672977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solidFill>
              </a:rPr>
              <a:t>Accelerated Database Recovery</a:t>
            </a:r>
          </a:p>
        </p:txBody>
      </p:sp>
      <p:graphicFrame>
        <p:nvGraphicFramePr>
          <p:cNvPr id="3" name="Diagram 2">
            <a:extLst>
              <a:ext uri="{FF2B5EF4-FFF2-40B4-BE49-F238E27FC236}">
                <a16:creationId xmlns:a16="http://schemas.microsoft.com/office/drawing/2014/main" id="{04FE94B3-2942-4C8F-AFA7-2806E4985D6C}"/>
              </a:ext>
            </a:extLst>
          </p:cNvPr>
          <p:cNvGraphicFramePr/>
          <p:nvPr>
            <p:extLst>
              <p:ext uri="{D42A27DB-BD31-4B8C-83A1-F6EECF244321}">
                <p14:modId xmlns:p14="http://schemas.microsoft.com/office/powerpoint/2010/main" val="484180952"/>
              </p:ext>
            </p:extLst>
          </p:nvPr>
        </p:nvGraphicFramePr>
        <p:xfrm>
          <a:off x="371475" y="932155"/>
          <a:ext cx="11372850" cy="520617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224545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itle 143"/>
          <p:cNvSpPr>
            <a:spLocks noGrp="1"/>
          </p:cNvSpPr>
          <p:nvPr>
            <p:ph type="title"/>
          </p:nvPr>
        </p:nvSpPr>
        <p:spPr>
          <a:xfrm>
            <a:off x="269241" y="289957"/>
            <a:ext cx="11655840" cy="899537"/>
          </a:xfrm>
        </p:spPr>
        <p:txBody>
          <a:bodyPr/>
          <a:lstStyle/>
          <a:p>
            <a:r>
              <a:rPr lang="en-US" dirty="0">
                <a:solidFill>
                  <a:schemeClr val="accent5"/>
                </a:solidFill>
              </a:rPr>
              <a:t>Current Database Recovery Process</a:t>
            </a:r>
          </a:p>
        </p:txBody>
      </p:sp>
      <p:sp>
        <p:nvSpPr>
          <p:cNvPr id="146" name="Content Placeholder 2"/>
          <p:cNvSpPr txBox="1">
            <a:spLocks/>
          </p:cNvSpPr>
          <p:nvPr/>
        </p:nvSpPr>
        <p:spPr>
          <a:xfrm>
            <a:off x="298809" y="1121018"/>
            <a:ext cx="11055906" cy="485563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s-ES" sz="3921" dirty="0"/>
          </a:p>
        </p:txBody>
      </p:sp>
      <p:grpSp>
        <p:nvGrpSpPr>
          <p:cNvPr id="2" name="Group 1">
            <a:extLst>
              <a:ext uri="{FF2B5EF4-FFF2-40B4-BE49-F238E27FC236}">
                <a16:creationId xmlns:a16="http://schemas.microsoft.com/office/drawing/2014/main" id="{752A99C9-18AA-42CB-A365-8881CB523B20}"/>
              </a:ext>
            </a:extLst>
          </p:cNvPr>
          <p:cNvGrpSpPr/>
          <p:nvPr/>
        </p:nvGrpSpPr>
        <p:grpSpPr>
          <a:xfrm>
            <a:off x="148995" y="1328322"/>
            <a:ext cx="11894009" cy="4719351"/>
            <a:chOff x="269241" y="1628789"/>
            <a:chExt cx="11894009" cy="3908567"/>
          </a:xfrm>
        </p:grpSpPr>
        <p:grpSp>
          <p:nvGrpSpPr>
            <p:cNvPr id="86" name="Group 85">
              <a:extLst>
                <a:ext uri="{FF2B5EF4-FFF2-40B4-BE49-F238E27FC236}">
                  <a16:creationId xmlns:a16="http://schemas.microsoft.com/office/drawing/2014/main" id="{7CD78DB4-A8F6-4735-A50A-B782E6C46E19}"/>
                </a:ext>
              </a:extLst>
            </p:cNvPr>
            <p:cNvGrpSpPr/>
            <p:nvPr/>
          </p:nvGrpSpPr>
          <p:grpSpPr>
            <a:xfrm>
              <a:off x="269241" y="1708566"/>
              <a:ext cx="6685373" cy="3828790"/>
              <a:chOff x="-69680" y="2574763"/>
              <a:chExt cx="7345910" cy="3833546"/>
            </a:xfrm>
          </p:grpSpPr>
          <p:sp>
            <p:nvSpPr>
              <p:cNvPr id="87" name="TextBox 86">
                <a:extLst>
                  <a:ext uri="{FF2B5EF4-FFF2-40B4-BE49-F238E27FC236}">
                    <a16:creationId xmlns:a16="http://schemas.microsoft.com/office/drawing/2014/main" id="{A6EA73C0-74B2-47E7-B13B-51358EA3EA79}"/>
                  </a:ext>
                </a:extLst>
              </p:cNvPr>
              <p:cNvSpPr txBox="1"/>
              <p:nvPr/>
            </p:nvSpPr>
            <p:spPr>
              <a:xfrm>
                <a:off x="-69680" y="5565886"/>
                <a:ext cx="765239" cy="627490"/>
              </a:xfrm>
              <a:prstGeom prst="rect">
                <a:avLst/>
              </a:prstGeom>
              <a:noFill/>
            </p:spPr>
            <p:txBody>
              <a:bodyPr wrap="square" rtlCol="0">
                <a:spAutoFit/>
              </a:bodyPr>
              <a:lstStyle/>
              <a:p>
                <a:pPr algn="ctr" defTabSz="1195122"/>
                <a:r>
                  <a:rPr lang="en-US" sz="1742" dirty="0">
                    <a:latin typeface="Segoe UI Light" panose="020B0502040204020203" pitchFamily="34" charset="0"/>
                    <a:cs typeface="Segoe UI Light" panose="020B0502040204020203" pitchFamily="34" charset="0"/>
                  </a:rPr>
                  <a:t>Log</a:t>
                </a:r>
              </a:p>
              <a:p>
                <a:pPr algn="ctr" defTabSz="1195122"/>
                <a:r>
                  <a:rPr lang="en-US" sz="1742" dirty="0">
                    <a:latin typeface="Segoe UI Light" panose="020B0502040204020203" pitchFamily="34" charset="0"/>
                    <a:cs typeface="Segoe UI Light" panose="020B0502040204020203" pitchFamily="34" charset="0"/>
                  </a:rPr>
                  <a:t>Start</a:t>
                </a:r>
              </a:p>
            </p:txBody>
          </p:sp>
          <p:grpSp>
            <p:nvGrpSpPr>
              <p:cNvPr id="88" name="Group 87">
                <a:extLst>
                  <a:ext uri="{FF2B5EF4-FFF2-40B4-BE49-F238E27FC236}">
                    <a16:creationId xmlns:a16="http://schemas.microsoft.com/office/drawing/2014/main" id="{6E98B50F-E50A-40EF-9400-133603F1A596}"/>
                  </a:ext>
                </a:extLst>
              </p:cNvPr>
              <p:cNvGrpSpPr/>
              <p:nvPr/>
            </p:nvGrpSpPr>
            <p:grpSpPr>
              <a:xfrm>
                <a:off x="290330" y="2574763"/>
                <a:ext cx="6985900" cy="3833546"/>
                <a:chOff x="290330" y="2574763"/>
                <a:chExt cx="6985900" cy="3833546"/>
              </a:xfrm>
            </p:grpSpPr>
            <p:grpSp>
              <p:nvGrpSpPr>
                <p:cNvPr id="89" name="Group 88">
                  <a:extLst>
                    <a:ext uri="{FF2B5EF4-FFF2-40B4-BE49-F238E27FC236}">
                      <a16:creationId xmlns:a16="http://schemas.microsoft.com/office/drawing/2014/main" id="{69D7D29B-1D4D-4882-8CF1-EB21C394CF33}"/>
                    </a:ext>
                  </a:extLst>
                </p:cNvPr>
                <p:cNvGrpSpPr/>
                <p:nvPr/>
              </p:nvGrpSpPr>
              <p:grpSpPr>
                <a:xfrm>
                  <a:off x="791137" y="2574764"/>
                  <a:ext cx="1916989" cy="3833545"/>
                  <a:chOff x="1417305" y="2574764"/>
                  <a:chExt cx="1916989" cy="3833545"/>
                </a:xfrm>
              </p:grpSpPr>
              <p:cxnSp>
                <p:nvCxnSpPr>
                  <p:cNvPr id="114" name="Straight Connector 113">
                    <a:extLst>
                      <a:ext uri="{FF2B5EF4-FFF2-40B4-BE49-F238E27FC236}">
                        <a16:creationId xmlns:a16="http://schemas.microsoft.com/office/drawing/2014/main" id="{ED2D9EAA-4085-482A-8C8E-EECA95BDFA7A}"/>
                      </a:ext>
                    </a:extLst>
                  </p:cNvPr>
                  <p:cNvCxnSpPr>
                    <a:cxnSpLocks/>
                    <a:endCxn id="115" idx="0"/>
                  </p:cNvCxnSpPr>
                  <p:nvPr/>
                </p:nvCxnSpPr>
                <p:spPr>
                  <a:xfrm>
                    <a:off x="2359444" y="2574764"/>
                    <a:ext cx="16356" cy="2991123"/>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DD557D22-FB56-4B12-8D2F-71C4328BA13E}"/>
                      </a:ext>
                    </a:extLst>
                  </p:cNvPr>
                  <p:cNvSpPr txBox="1"/>
                  <p:nvPr/>
                </p:nvSpPr>
                <p:spPr>
                  <a:xfrm>
                    <a:off x="1417305" y="5565887"/>
                    <a:ext cx="1916989" cy="842422"/>
                  </a:xfrm>
                  <a:prstGeom prst="rect">
                    <a:avLst/>
                  </a:prstGeom>
                  <a:noFill/>
                </p:spPr>
                <p:txBody>
                  <a:bodyPr wrap="square" rtlCol="0">
                    <a:spAutoFit/>
                  </a:bodyPr>
                  <a:lstStyle/>
                  <a:p>
                    <a:pPr algn="ctr" defTabSz="1195122"/>
                    <a:r>
                      <a:rPr lang="en-US" sz="1742" dirty="0">
                        <a:latin typeface="Segoe UI Light" panose="020B0502040204020203" pitchFamily="34" charset="0"/>
                        <a:cs typeface="Segoe UI Light" panose="020B0502040204020203" pitchFamily="34" charset="0"/>
                      </a:rPr>
                      <a:t>Oldest </a:t>
                    </a:r>
                  </a:p>
                  <a:p>
                    <a:pPr algn="ctr" defTabSz="1195122"/>
                    <a:r>
                      <a:rPr lang="en-US" sz="1742" dirty="0">
                        <a:latin typeface="Segoe UI Light" panose="020B0502040204020203" pitchFamily="34" charset="0"/>
                        <a:cs typeface="Segoe UI Light" panose="020B0502040204020203" pitchFamily="34" charset="0"/>
                      </a:rPr>
                      <a:t>uncommitted Tx</a:t>
                    </a:r>
                  </a:p>
                  <a:p>
                    <a:pPr algn="ctr" defTabSz="1195122"/>
                    <a:r>
                      <a:rPr lang="en-US" sz="1395" dirty="0">
                        <a:latin typeface="Segoe UI Light" panose="020B0502040204020203" pitchFamily="34" charset="0"/>
                        <a:cs typeface="Segoe UI Light" panose="020B0502040204020203" pitchFamily="34" charset="0"/>
                      </a:rPr>
                      <a:t>(XACT_BEGIN_LSN)</a:t>
                    </a:r>
                  </a:p>
                </p:txBody>
              </p:sp>
            </p:grpSp>
            <p:grpSp>
              <p:nvGrpSpPr>
                <p:cNvPr id="90" name="Group 89">
                  <a:extLst>
                    <a:ext uri="{FF2B5EF4-FFF2-40B4-BE49-F238E27FC236}">
                      <a16:creationId xmlns:a16="http://schemas.microsoft.com/office/drawing/2014/main" id="{12DF21EF-7F9B-4EEF-93BA-5185AC4ADA7A}"/>
                    </a:ext>
                  </a:extLst>
                </p:cNvPr>
                <p:cNvGrpSpPr/>
                <p:nvPr/>
              </p:nvGrpSpPr>
              <p:grpSpPr>
                <a:xfrm>
                  <a:off x="4076309" y="2574764"/>
                  <a:ext cx="1674293" cy="3781674"/>
                  <a:chOff x="2630407" y="2574764"/>
                  <a:chExt cx="1674293" cy="3781674"/>
                </a:xfrm>
              </p:grpSpPr>
              <p:cxnSp>
                <p:nvCxnSpPr>
                  <p:cNvPr id="112" name="Straight Connector 111">
                    <a:extLst>
                      <a:ext uri="{FF2B5EF4-FFF2-40B4-BE49-F238E27FC236}">
                        <a16:creationId xmlns:a16="http://schemas.microsoft.com/office/drawing/2014/main" id="{6088FA5D-28B1-41E0-96FE-43346BE663CF}"/>
                      </a:ext>
                    </a:extLst>
                  </p:cNvPr>
                  <p:cNvCxnSpPr>
                    <a:cxnSpLocks/>
                    <a:endCxn id="113" idx="0"/>
                  </p:cNvCxnSpPr>
                  <p:nvPr/>
                </p:nvCxnSpPr>
                <p:spPr>
                  <a:xfrm flipH="1">
                    <a:off x="3467554" y="2574764"/>
                    <a:ext cx="5840" cy="2992749"/>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27A87A8D-2C0F-4F4A-870A-0B5CE19507D5}"/>
                      </a:ext>
                    </a:extLst>
                  </p:cNvPr>
                  <p:cNvSpPr txBox="1"/>
                  <p:nvPr/>
                </p:nvSpPr>
                <p:spPr>
                  <a:xfrm>
                    <a:off x="2630407" y="5567513"/>
                    <a:ext cx="1674293" cy="788925"/>
                  </a:xfrm>
                  <a:prstGeom prst="rect">
                    <a:avLst/>
                  </a:prstGeom>
                  <a:noFill/>
                </p:spPr>
                <p:txBody>
                  <a:bodyPr wrap="square" rtlCol="0">
                    <a:spAutoFit/>
                  </a:bodyPr>
                  <a:lstStyle/>
                  <a:p>
                    <a:pPr algn="ctr" defTabSz="1195122"/>
                    <a:r>
                      <a:rPr lang="en-US" sz="1742" dirty="0">
                        <a:latin typeface="Segoe UI Light" panose="020B0502040204020203" pitchFamily="34" charset="0"/>
                        <a:cs typeface="Segoe UI Light" panose="020B0502040204020203" pitchFamily="34" charset="0"/>
                      </a:rPr>
                      <a:t>Checkpoint</a:t>
                    </a:r>
                  </a:p>
                  <a:p>
                    <a:pPr algn="ctr" defTabSz="1195122"/>
                    <a:r>
                      <a:rPr lang="en-US" sz="1395" i="1" dirty="0">
                        <a:latin typeface="Segoe UI Light" panose="020B0502040204020203" pitchFamily="34" charset="0"/>
                        <a:cs typeface="Segoe UI Light" panose="020B0502040204020203" pitchFamily="34" charset="0"/>
                      </a:rPr>
                      <a:t>(or oldest dirty page LSN)</a:t>
                    </a:r>
                  </a:p>
                </p:txBody>
              </p:sp>
            </p:grpSp>
            <p:grpSp>
              <p:nvGrpSpPr>
                <p:cNvPr id="91" name="Group 90">
                  <a:extLst>
                    <a:ext uri="{FF2B5EF4-FFF2-40B4-BE49-F238E27FC236}">
                      <a16:creationId xmlns:a16="http://schemas.microsoft.com/office/drawing/2014/main" id="{185E2EB5-72A4-4697-B5BD-01F17CDB950D}"/>
                    </a:ext>
                  </a:extLst>
                </p:cNvPr>
                <p:cNvGrpSpPr/>
                <p:nvPr/>
              </p:nvGrpSpPr>
              <p:grpSpPr>
                <a:xfrm>
                  <a:off x="6415128" y="2574763"/>
                  <a:ext cx="861102" cy="3620042"/>
                  <a:chOff x="7281502" y="2574763"/>
                  <a:chExt cx="1858656" cy="3620042"/>
                </a:xfrm>
              </p:grpSpPr>
              <p:cxnSp>
                <p:nvCxnSpPr>
                  <p:cNvPr id="110" name="Straight Connector 109">
                    <a:extLst>
                      <a:ext uri="{FF2B5EF4-FFF2-40B4-BE49-F238E27FC236}">
                        <a16:creationId xmlns:a16="http://schemas.microsoft.com/office/drawing/2014/main" id="{BA6DA81E-001F-47BA-821F-E6A42CB54675}"/>
                      </a:ext>
                    </a:extLst>
                  </p:cNvPr>
                  <p:cNvCxnSpPr>
                    <a:cxnSpLocks/>
                    <a:endCxn id="111" idx="0"/>
                  </p:cNvCxnSpPr>
                  <p:nvPr/>
                </p:nvCxnSpPr>
                <p:spPr>
                  <a:xfrm flipH="1">
                    <a:off x="8210831" y="2574763"/>
                    <a:ext cx="2406" cy="2992552"/>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F4675B5F-DBB5-4CC0-8E37-D072583817C9}"/>
                      </a:ext>
                    </a:extLst>
                  </p:cNvPr>
                  <p:cNvSpPr txBox="1"/>
                  <p:nvPr/>
                </p:nvSpPr>
                <p:spPr>
                  <a:xfrm>
                    <a:off x="7281502" y="5567315"/>
                    <a:ext cx="1858656" cy="627490"/>
                  </a:xfrm>
                  <a:prstGeom prst="rect">
                    <a:avLst/>
                  </a:prstGeom>
                  <a:noFill/>
                </p:spPr>
                <p:txBody>
                  <a:bodyPr wrap="square" rtlCol="0">
                    <a:spAutoFit/>
                  </a:bodyPr>
                  <a:lstStyle/>
                  <a:p>
                    <a:pPr algn="ctr" defTabSz="1195122"/>
                    <a:r>
                      <a:rPr lang="en-US" sz="1742" dirty="0">
                        <a:latin typeface="Segoe UI Light" panose="020B0502040204020203" pitchFamily="34" charset="0"/>
                        <a:cs typeface="Segoe UI Light" panose="020B0502040204020203" pitchFamily="34" charset="0"/>
                      </a:rPr>
                      <a:t>Log</a:t>
                    </a:r>
                  </a:p>
                  <a:p>
                    <a:pPr algn="ctr" defTabSz="1195122"/>
                    <a:r>
                      <a:rPr lang="en-US" sz="1742" dirty="0">
                        <a:latin typeface="Segoe UI Light" panose="020B0502040204020203" pitchFamily="34" charset="0"/>
                        <a:cs typeface="Segoe UI Light" panose="020B0502040204020203" pitchFamily="34" charset="0"/>
                      </a:rPr>
                      <a:t>End </a:t>
                    </a:r>
                  </a:p>
                </p:txBody>
              </p:sp>
            </p:grpSp>
            <p:grpSp>
              <p:nvGrpSpPr>
                <p:cNvPr id="92" name="Group 91">
                  <a:extLst>
                    <a:ext uri="{FF2B5EF4-FFF2-40B4-BE49-F238E27FC236}">
                      <a16:creationId xmlns:a16="http://schemas.microsoft.com/office/drawing/2014/main" id="{6B1E3B9D-A7B0-429C-A7FB-A1B4EA497E18}"/>
                    </a:ext>
                  </a:extLst>
                </p:cNvPr>
                <p:cNvGrpSpPr/>
                <p:nvPr/>
              </p:nvGrpSpPr>
              <p:grpSpPr>
                <a:xfrm>
                  <a:off x="290330" y="2574763"/>
                  <a:ext cx="6736612" cy="3015563"/>
                  <a:chOff x="290330" y="2574764"/>
                  <a:chExt cx="6736612" cy="3015563"/>
                </a:xfrm>
              </p:grpSpPr>
              <p:cxnSp>
                <p:nvCxnSpPr>
                  <p:cNvPr id="93" name="Straight Arrow Connector 92">
                    <a:extLst>
                      <a:ext uri="{FF2B5EF4-FFF2-40B4-BE49-F238E27FC236}">
                        <a16:creationId xmlns:a16="http://schemas.microsoft.com/office/drawing/2014/main" id="{C3D355E0-AE14-4B2D-963D-2671C422B6F5}"/>
                      </a:ext>
                    </a:extLst>
                  </p:cNvPr>
                  <p:cNvCxnSpPr>
                    <a:cxnSpLocks/>
                    <a:stCxn id="87" idx="0"/>
                  </p:cNvCxnSpPr>
                  <p:nvPr/>
                </p:nvCxnSpPr>
                <p:spPr>
                  <a:xfrm flipV="1">
                    <a:off x="312939" y="2574764"/>
                    <a:ext cx="1" cy="2991122"/>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C964BE88-E6C1-4DA3-B061-51E1FD8490F4}"/>
                      </a:ext>
                    </a:extLst>
                  </p:cNvPr>
                  <p:cNvCxnSpPr>
                    <a:cxnSpLocks/>
                  </p:cNvCxnSpPr>
                  <p:nvPr/>
                </p:nvCxnSpPr>
                <p:spPr>
                  <a:xfrm>
                    <a:off x="290330" y="5482393"/>
                    <a:ext cx="673661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95" name="Group 94">
                    <a:extLst>
                      <a:ext uri="{FF2B5EF4-FFF2-40B4-BE49-F238E27FC236}">
                        <a16:creationId xmlns:a16="http://schemas.microsoft.com/office/drawing/2014/main" id="{ACB72D02-A53A-4C51-9923-BC81D3ED7348}"/>
                      </a:ext>
                    </a:extLst>
                  </p:cNvPr>
                  <p:cNvGrpSpPr/>
                  <p:nvPr/>
                </p:nvGrpSpPr>
                <p:grpSpPr>
                  <a:xfrm>
                    <a:off x="852364" y="5370967"/>
                    <a:ext cx="5789969" cy="219360"/>
                    <a:chOff x="852364" y="5370967"/>
                    <a:chExt cx="5789969" cy="219360"/>
                  </a:xfrm>
                </p:grpSpPr>
                <p:cxnSp>
                  <p:nvCxnSpPr>
                    <p:cNvPr id="96" name="Straight Connector 95">
                      <a:extLst>
                        <a:ext uri="{FF2B5EF4-FFF2-40B4-BE49-F238E27FC236}">
                          <a16:creationId xmlns:a16="http://schemas.microsoft.com/office/drawing/2014/main" id="{C073378A-6E66-4EEC-9C93-0A4D9072DC2E}"/>
                        </a:ext>
                      </a:extLst>
                    </p:cNvPr>
                    <p:cNvCxnSpPr>
                      <a:cxnSpLocks/>
                    </p:cNvCxnSpPr>
                    <p:nvPr/>
                  </p:nvCxnSpPr>
                  <p:spPr>
                    <a:xfrm>
                      <a:off x="852364" y="5374022"/>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16B854B-CED9-437E-8D49-38E8989B9F0A}"/>
                        </a:ext>
                      </a:extLst>
                    </p:cNvPr>
                    <p:cNvCxnSpPr>
                      <a:cxnSpLocks/>
                    </p:cNvCxnSpPr>
                    <p:nvPr/>
                  </p:nvCxnSpPr>
                  <p:spPr>
                    <a:xfrm>
                      <a:off x="1036196" y="5374022"/>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5AFE93C-0CB9-4D15-8CF0-9C8EE22EF614}"/>
                        </a:ext>
                      </a:extLst>
                    </p:cNvPr>
                    <p:cNvCxnSpPr>
                      <a:cxnSpLocks/>
                    </p:cNvCxnSpPr>
                    <p:nvPr/>
                  </p:nvCxnSpPr>
                  <p:spPr>
                    <a:xfrm>
                      <a:off x="1205741" y="5374022"/>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2974961-D769-4AFC-8827-119B0F2E6274}"/>
                        </a:ext>
                      </a:extLst>
                    </p:cNvPr>
                    <p:cNvCxnSpPr>
                      <a:cxnSpLocks/>
                    </p:cNvCxnSpPr>
                    <p:nvPr/>
                  </p:nvCxnSpPr>
                  <p:spPr>
                    <a:xfrm>
                      <a:off x="1606744" y="5370967"/>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D265278-CDBD-47D5-94FB-EBC83AA9651C}"/>
                        </a:ext>
                      </a:extLst>
                    </p:cNvPr>
                    <p:cNvCxnSpPr>
                      <a:cxnSpLocks/>
                    </p:cNvCxnSpPr>
                    <p:nvPr/>
                  </p:nvCxnSpPr>
                  <p:spPr>
                    <a:xfrm>
                      <a:off x="2111356" y="5370967"/>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76D6592-151F-4185-A724-00DA75D5651A}"/>
                        </a:ext>
                      </a:extLst>
                    </p:cNvPr>
                    <p:cNvCxnSpPr>
                      <a:cxnSpLocks/>
                    </p:cNvCxnSpPr>
                    <p:nvPr/>
                  </p:nvCxnSpPr>
                  <p:spPr>
                    <a:xfrm>
                      <a:off x="2498284" y="5370967"/>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CD1D4D9-E636-40DB-9191-D183E6C49F13}"/>
                        </a:ext>
                      </a:extLst>
                    </p:cNvPr>
                    <p:cNvCxnSpPr>
                      <a:cxnSpLocks/>
                    </p:cNvCxnSpPr>
                    <p:nvPr/>
                  </p:nvCxnSpPr>
                  <p:spPr>
                    <a:xfrm>
                      <a:off x="1866776" y="5370967"/>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46123AA-A070-4E8F-813E-8FE524749A90}"/>
                        </a:ext>
                      </a:extLst>
                    </p:cNvPr>
                    <p:cNvCxnSpPr>
                      <a:cxnSpLocks/>
                    </p:cNvCxnSpPr>
                    <p:nvPr/>
                  </p:nvCxnSpPr>
                  <p:spPr>
                    <a:xfrm>
                      <a:off x="3306466" y="5370967"/>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05F3266-AE62-47EB-94F0-496BE5A7E0FD}"/>
                        </a:ext>
                      </a:extLst>
                    </p:cNvPr>
                    <p:cNvCxnSpPr>
                      <a:cxnSpLocks/>
                    </p:cNvCxnSpPr>
                    <p:nvPr/>
                  </p:nvCxnSpPr>
                  <p:spPr>
                    <a:xfrm>
                      <a:off x="4362490" y="5377720"/>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A72EFDAE-A1AE-4C3B-83BA-0A3EA3456AF9}"/>
                        </a:ext>
                      </a:extLst>
                    </p:cNvPr>
                    <p:cNvCxnSpPr>
                      <a:cxnSpLocks/>
                    </p:cNvCxnSpPr>
                    <p:nvPr/>
                  </p:nvCxnSpPr>
                  <p:spPr>
                    <a:xfrm>
                      <a:off x="4798139" y="5377719"/>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7F835EC-94CA-4553-B2B5-7D4FFB14A865}"/>
                        </a:ext>
                      </a:extLst>
                    </p:cNvPr>
                    <p:cNvCxnSpPr>
                      <a:cxnSpLocks/>
                    </p:cNvCxnSpPr>
                    <p:nvPr/>
                  </p:nvCxnSpPr>
                  <p:spPr>
                    <a:xfrm>
                      <a:off x="5904963" y="5377643"/>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BD0562B-B84B-494C-8E7A-EEFB075F8A4A}"/>
                        </a:ext>
                      </a:extLst>
                    </p:cNvPr>
                    <p:cNvCxnSpPr>
                      <a:cxnSpLocks/>
                    </p:cNvCxnSpPr>
                    <p:nvPr/>
                  </p:nvCxnSpPr>
                  <p:spPr>
                    <a:xfrm>
                      <a:off x="6642333" y="5377643"/>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C6E0E4C-031F-4496-BAF3-945182EA433A}"/>
                        </a:ext>
                      </a:extLst>
                    </p:cNvPr>
                    <p:cNvCxnSpPr>
                      <a:cxnSpLocks/>
                    </p:cNvCxnSpPr>
                    <p:nvPr/>
                  </p:nvCxnSpPr>
                  <p:spPr>
                    <a:xfrm>
                      <a:off x="6554588" y="5381164"/>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FA322C7A-CBA4-4DD4-AF4E-3868DCFBCA8E}"/>
                        </a:ext>
                      </a:extLst>
                    </p:cNvPr>
                    <p:cNvCxnSpPr>
                      <a:cxnSpLocks/>
                    </p:cNvCxnSpPr>
                    <p:nvPr/>
                  </p:nvCxnSpPr>
                  <p:spPr>
                    <a:xfrm>
                      <a:off x="6312904" y="5377643"/>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grpSp>
          </p:grpSp>
        </p:grpSp>
        <p:grpSp>
          <p:nvGrpSpPr>
            <p:cNvPr id="116" name="Group 115">
              <a:extLst>
                <a:ext uri="{FF2B5EF4-FFF2-40B4-BE49-F238E27FC236}">
                  <a16:creationId xmlns:a16="http://schemas.microsoft.com/office/drawing/2014/main" id="{8ED5C942-0990-45F5-8DDC-C4764ED6D38C}"/>
                </a:ext>
              </a:extLst>
            </p:cNvPr>
            <p:cNvGrpSpPr/>
            <p:nvPr/>
          </p:nvGrpSpPr>
          <p:grpSpPr>
            <a:xfrm>
              <a:off x="4608877" y="1628789"/>
              <a:ext cx="7145166" cy="760777"/>
              <a:chOff x="5280316" y="2569753"/>
              <a:chExt cx="4347547" cy="582026"/>
            </a:xfrm>
          </p:grpSpPr>
          <p:grpSp>
            <p:nvGrpSpPr>
              <p:cNvPr id="117" name="Group 116">
                <a:extLst>
                  <a:ext uri="{FF2B5EF4-FFF2-40B4-BE49-F238E27FC236}">
                    <a16:creationId xmlns:a16="http://schemas.microsoft.com/office/drawing/2014/main" id="{8AF52CE2-25BA-4D0F-9461-69938ECD2838}"/>
                  </a:ext>
                </a:extLst>
              </p:cNvPr>
              <p:cNvGrpSpPr/>
              <p:nvPr/>
            </p:nvGrpSpPr>
            <p:grpSpPr>
              <a:xfrm>
                <a:off x="5280316" y="2569753"/>
                <a:ext cx="1299655" cy="360394"/>
                <a:chOff x="2605439" y="2632674"/>
                <a:chExt cx="4524051" cy="360394"/>
              </a:xfrm>
            </p:grpSpPr>
            <p:cxnSp>
              <p:nvCxnSpPr>
                <p:cNvPr id="119" name="Straight Arrow Connector 118">
                  <a:extLst>
                    <a:ext uri="{FF2B5EF4-FFF2-40B4-BE49-F238E27FC236}">
                      <a16:creationId xmlns:a16="http://schemas.microsoft.com/office/drawing/2014/main" id="{75C12637-9051-40A2-88ED-66F5C90C46B8}"/>
                    </a:ext>
                  </a:extLst>
                </p:cNvPr>
                <p:cNvCxnSpPr>
                  <a:cxnSpLocks/>
                </p:cNvCxnSpPr>
                <p:nvPr/>
              </p:nvCxnSpPr>
              <p:spPr>
                <a:xfrm>
                  <a:off x="3026698" y="2993068"/>
                  <a:ext cx="3717157"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9A6647D4-457B-4150-B8AB-D9B30932BE16}"/>
                    </a:ext>
                  </a:extLst>
                </p:cNvPr>
                <p:cNvSpPr txBox="1"/>
                <p:nvPr/>
              </p:nvSpPr>
              <p:spPr>
                <a:xfrm>
                  <a:off x="2605439" y="2632674"/>
                  <a:ext cx="4524051" cy="273875"/>
                </a:xfrm>
                <a:prstGeom prst="rect">
                  <a:avLst/>
                </a:prstGeom>
                <a:noFill/>
              </p:spPr>
              <p:txBody>
                <a:bodyPr wrap="square" rtlCol="0">
                  <a:spAutoFit/>
                </a:bodyPr>
                <a:lstStyle/>
                <a:p>
                  <a:pPr algn="ctr" defTabSz="1195122"/>
                  <a:r>
                    <a:rPr lang="en-US" sz="1738" dirty="0">
                      <a:latin typeface="Segoe UI Light" panose="020B0502040204020203" pitchFamily="34" charset="0"/>
                      <a:cs typeface="Segoe UI Light" panose="020B0502040204020203" pitchFamily="34" charset="0"/>
                    </a:rPr>
                    <a:t>Phase 1: </a:t>
                  </a:r>
                  <a:r>
                    <a:rPr lang="en-US" sz="1738" b="1" dirty="0">
                      <a:latin typeface="Segoe UI Light" panose="020B0502040204020203" pitchFamily="34" charset="0"/>
                      <a:cs typeface="Segoe UI Light" panose="020B0502040204020203" pitchFamily="34" charset="0"/>
                    </a:rPr>
                    <a:t>Analysis</a:t>
                  </a:r>
                </a:p>
              </p:txBody>
            </p:sp>
          </p:grpSp>
          <p:sp>
            <p:nvSpPr>
              <p:cNvPr id="118" name="TextBox 117">
                <a:extLst>
                  <a:ext uri="{FF2B5EF4-FFF2-40B4-BE49-F238E27FC236}">
                    <a16:creationId xmlns:a16="http://schemas.microsoft.com/office/drawing/2014/main" id="{FC3FB50A-602E-4F5A-ADC6-91CDE72D0A3B}"/>
                  </a:ext>
                </a:extLst>
              </p:cNvPr>
              <p:cNvSpPr txBox="1"/>
              <p:nvPr/>
            </p:nvSpPr>
            <p:spPr>
              <a:xfrm>
                <a:off x="6595733" y="2651545"/>
                <a:ext cx="3032130" cy="500234"/>
              </a:xfrm>
              <a:prstGeom prst="rect">
                <a:avLst/>
              </a:prstGeom>
              <a:noFill/>
            </p:spPr>
            <p:txBody>
              <a:bodyPr wrap="square" rtlCol="0">
                <a:spAutoFit/>
              </a:bodyPr>
              <a:lstStyle/>
              <a:p>
                <a:pPr defTabSz="1195122"/>
                <a:r>
                  <a:rPr lang="en-US" sz="1830" dirty="0">
                    <a:latin typeface="Segoe UI Light" panose="020B0502040204020203" pitchFamily="34" charset="0"/>
                    <a:cs typeface="Segoe UI Light" panose="020B0502040204020203" pitchFamily="34" charset="0"/>
                  </a:rPr>
                  <a:t>Determines the state of each transaction in the system at the time SQL Server stopped.</a:t>
                </a:r>
              </a:p>
            </p:txBody>
          </p:sp>
        </p:grpSp>
        <p:grpSp>
          <p:nvGrpSpPr>
            <p:cNvPr id="121" name="Group 120">
              <a:extLst>
                <a:ext uri="{FF2B5EF4-FFF2-40B4-BE49-F238E27FC236}">
                  <a16:creationId xmlns:a16="http://schemas.microsoft.com/office/drawing/2014/main" id="{B98D84CA-F56B-4895-BFAB-04E90183C515}"/>
                </a:ext>
              </a:extLst>
            </p:cNvPr>
            <p:cNvGrpSpPr/>
            <p:nvPr/>
          </p:nvGrpSpPr>
          <p:grpSpPr>
            <a:xfrm>
              <a:off x="1910078" y="2429557"/>
              <a:ext cx="9986456" cy="763559"/>
              <a:chOff x="1198595" y="3460211"/>
              <a:chExt cx="7796390" cy="584151"/>
            </a:xfrm>
          </p:grpSpPr>
          <p:grpSp>
            <p:nvGrpSpPr>
              <p:cNvPr id="122" name="Group 121">
                <a:extLst>
                  <a:ext uri="{FF2B5EF4-FFF2-40B4-BE49-F238E27FC236}">
                    <a16:creationId xmlns:a16="http://schemas.microsoft.com/office/drawing/2014/main" id="{27519F2E-D73E-4868-94DC-A3AC1EE87663}"/>
                  </a:ext>
                </a:extLst>
              </p:cNvPr>
              <p:cNvGrpSpPr/>
              <p:nvPr/>
            </p:nvGrpSpPr>
            <p:grpSpPr>
              <a:xfrm>
                <a:off x="1198595" y="3460211"/>
                <a:ext cx="3632346" cy="379006"/>
                <a:chOff x="1226735" y="3394899"/>
                <a:chExt cx="3016080" cy="379006"/>
              </a:xfrm>
            </p:grpSpPr>
            <p:cxnSp>
              <p:nvCxnSpPr>
                <p:cNvPr id="124" name="Straight Arrow Connector 123">
                  <a:extLst>
                    <a:ext uri="{FF2B5EF4-FFF2-40B4-BE49-F238E27FC236}">
                      <a16:creationId xmlns:a16="http://schemas.microsoft.com/office/drawing/2014/main" id="{853231D0-B1EB-48B8-8786-685E4804AF86}"/>
                    </a:ext>
                  </a:extLst>
                </p:cNvPr>
                <p:cNvCxnSpPr>
                  <a:cxnSpLocks/>
                </p:cNvCxnSpPr>
                <p:nvPr/>
              </p:nvCxnSpPr>
              <p:spPr>
                <a:xfrm>
                  <a:off x="1236384" y="3773905"/>
                  <a:ext cx="3006431" cy="0"/>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96F4A7AB-ECB4-48A8-ABA6-EB9C9ED05126}"/>
                    </a:ext>
                  </a:extLst>
                </p:cNvPr>
                <p:cNvSpPr txBox="1"/>
                <p:nvPr/>
              </p:nvSpPr>
              <p:spPr>
                <a:xfrm>
                  <a:off x="1226735" y="3394899"/>
                  <a:ext cx="1878407" cy="294984"/>
                </a:xfrm>
                <a:prstGeom prst="rect">
                  <a:avLst/>
                </a:prstGeom>
                <a:noFill/>
              </p:spPr>
              <p:txBody>
                <a:bodyPr wrap="square" rtlCol="0">
                  <a:spAutoFit/>
                </a:bodyPr>
                <a:lstStyle/>
                <a:p>
                  <a:pPr algn="ctr" defTabSz="1195122"/>
                  <a:r>
                    <a:rPr lang="en-US" sz="1917" dirty="0">
                      <a:latin typeface="Segoe UI Light" panose="020B0502040204020203" pitchFamily="34" charset="0"/>
                      <a:cs typeface="Segoe UI Light" panose="020B0502040204020203" pitchFamily="34" charset="0"/>
                    </a:rPr>
                    <a:t>Phase 2: </a:t>
                  </a:r>
                  <a:r>
                    <a:rPr lang="en-US" sz="1917" b="1" dirty="0">
                      <a:latin typeface="Segoe UI Light" panose="020B0502040204020203" pitchFamily="34" charset="0"/>
                      <a:cs typeface="Segoe UI Light" panose="020B0502040204020203" pitchFamily="34" charset="0"/>
                    </a:rPr>
                    <a:t>Redo</a:t>
                  </a:r>
                </a:p>
              </p:txBody>
            </p:sp>
          </p:grpSp>
          <p:sp>
            <p:nvSpPr>
              <p:cNvPr id="123" name="TextBox 122">
                <a:extLst>
                  <a:ext uri="{FF2B5EF4-FFF2-40B4-BE49-F238E27FC236}">
                    <a16:creationId xmlns:a16="http://schemas.microsoft.com/office/drawing/2014/main" id="{C01A3B99-4E6B-485C-9B1B-D07F6799DCC5}"/>
                  </a:ext>
                </a:extLst>
              </p:cNvPr>
              <p:cNvSpPr txBox="1"/>
              <p:nvPr/>
            </p:nvSpPr>
            <p:spPr>
              <a:xfrm>
                <a:off x="4973083" y="3544131"/>
                <a:ext cx="4021902" cy="500231"/>
              </a:xfrm>
              <a:prstGeom prst="rect">
                <a:avLst/>
              </a:prstGeom>
              <a:noFill/>
            </p:spPr>
            <p:txBody>
              <a:bodyPr wrap="square" rtlCol="0">
                <a:spAutoFit/>
              </a:bodyPr>
              <a:lstStyle/>
              <a:p>
                <a:pPr defTabSz="1195122"/>
                <a:r>
                  <a:rPr lang="en-US" sz="1830" dirty="0">
                    <a:latin typeface="Segoe UI Light" panose="020B0502040204020203" pitchFamily="34" charset="0"/>
                    <a:cs typeface="Segoe UI Light" panose="020B0502040204020203" pitchFamily="34" charset="0"/>
                  </a:rPr>
                  <a:t>Returns the database to the state it was in at the time the SQL Server stopped.</a:t>
                </a:r>
              </a:p>
            </p:txBody>
          </p:sp>
        </p:grpSp>
        <p:grpSp>
          <p:nvGrpSpPr>
            <p:cNvPr id="126" name="Group 125">
              <a:extLst>
                <a:ext uri="{FF2B5EF4-FFF2-40B4-BE49-F238E27FC236}">
                  <a16:creationId xmlns:a16="http://schemas.microsoft.com/office/drawing/2014/main" id="{0975AA94-2A55-49DA-B6B4-10358DE91DFD}"/>
                </a:ext>
              </a:extLst>
            </p:cNvPr>
            <p:cNvGrpSpPr/>
            <p:nvPr/>
          </p:nvGrpSpPr>
          <p:grpSpPr>
            <a:xfrm>
              <a:off x="6849203" y="3292938"/>
              <a:ext cx="4644398" cy="396374"/>
              <a:chOff x="5393870" y="3011431"/>
              <a:chExt cx="2664859" cy="227431"/>
            </a:xfrm>
          </p:grpSpPr>
          <p:sp>
            <p:nvSpPr>
              <p:cNvPr id="127" name="Rectangle 126">
                <a:extLst>
                  <a:ext uri="{FF2B5EF4-FFF2-40B4-BE49-F238E27FC236}">
                    <a16:creationId xmlns:a16="http://schemas.microsoft.com/office/drawing/2014/main" id="{CC7FA25C-3F8E-433E-B1F6-B6BEEDF0E0B0}"/>
                  </a:ext>
                </a:extLst>
              </p:cNvPr>
              <p:cNvSpPr/>
              <p:nvPr/>
            </p:nvSpPr>
            <p:spPr>
              <a:xfrm>
                <a:off x="5787290" y="3015366"/>
                <a:ext cx="2271439" cy="213556"/>
              </a:xfrm>
              <a:prstGeom prst="rect">
                <a:avLst/>
              </a:prstGeom>
              <a:solidFill>
                <a:schemeClr val="bg1"/>
              </a:solidFill>
            </p:spPr>
            <p:txBody>
              <a:bodyPr wrap="square">
                <a:spAutoFit/>
              </a:bodyPr>
              <a:lstStyle/>
              <a:p>
                <a:pPr defTabSz="1195122"/>
                <a:r>
                  <a:rPr lang="en-US" sz="1830" b="1" dirty="0">
                    <a:latin typeface="Segoe UI Light" panose="020B0502040204020203" pitchFamily="34" charset="0"/>
                    <a:cs typeface="Segoe UI Light" panose="020B0502040204020203" pitchFamily="34" charset="0"/>
                  </a:rPr>
                  <a:t>[DB is </a:t>
                </a:r>
                <a:r>
                  <a:rPr lang="en-US" sz="1830" b="1" dirty="0">
                    <a:solidFill>
                      <a:srgbClr val="FF0000"/>
                    </a:solidFill>
                    <a:latin typeface="Segoe UI Light" panose="020B0502040204020203" pitchFamily="34" charset="0"/>
                    <a:cs typeface="Segoe UI Light" panose="020B0502040204020203" pitchFamily="34" charset="0"/>
                  </a:rPr>
                  <a:t>PARTIALLY</a:t>
                </a:r>
                <a:r>
                  <a:rPr lang="en-US" sz="1830" b="1" dirty="0">
                    <a:latin typeface="Segoe UI Light" panose="020B0502040204020203" pitchFamily="34" charset="0"/>
                    <a:cs typeface="Segoe UI Light" panose="020B0502040204020203" pitchFamily="34" charset="0"/>
                  </a:rPr>
                  <a:t> available after Redo]</a:t>
                </a:r>
              </a:p>
            </p:txBody>
          </p:sp>
          <p:grpSp>
            <p:nvGrpSpPr>
              <p:cNvPr id="128" name="Group 127">
                <a:extLst>
                  <a:ext uri="{FF2B5EF4-FFF2-40B4-BE49-F238E27FC236}">
                    <a16:creationId xmlns:a16="http://schemas.microsoft.com/office/drawing/2014/main" id="{60792E5C-17E1-4248-B1F6-C0F14142774B}"/>
                  </a:ext>
                </a:extLst>
              </p:cNvPr>
              <p:cNvGrpSpPr/>
              <p:nvPr/>
            </p:nvGrpSpPr>
            <p:grpSpPr>
              <a:xfrm>
                <a:off x="5393870" y="3011431"/>
                <a:ext cx="309964" cy="227431"/>
                <a:chOff x="5391069" y="3090297"/>
                <a:chExt cx="309964" cy="227431"/>
              </a:xfrm>
            </p:grpSpPr>
            <p:sp>
              <p:nvSpPr>
                <p:cNvPr id="129" name="Cylinder 128">
                  <a:extLst>
                    <a:ext uri="{FF2B5EF4-FFF2-40B4-BE49-F238E27FC236}">
                      <a16:creationId xmlns:a16="http://schemas.microsoft.com/office/drawing/2014/main" id="{42A4AC7B-5D75-463C-B2B9-C54A10BDC122}"/>
                    </a:ext>
                  </a:extLst>
                </p:cNvPr>
                <p:cNvSpPr/>
                <p:nvPr/>
              </p:nvSpPr>
              <p:spPr>
                <a:xfrm>
                  <a:off x="5391070" y="3090297"/>
                  <a:ext cx="309963" cy="113762"/>
                </a:xfrm>
                <a:prstGeom prst="can">
                  <a:avLst/>
                </a:prstGeom>
                <a:solidFill>
                  <a:schemeClr val="bg2"/>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3075" dirty="0">
                    <a:solidFill>
                      <a:schemeClr val="tx1"/>
                    </a:solidFill>
                  </a:endParaRPr>
                </a:p>
              </p:txBody>
            </p:sp>
            <p:sp>
              <p:nvSpPr>
                <p:cNvPr id="130" name="Cylinder 129">
                  <a:extLst>
                    <a:ext uri="{FF2B5EF4-FFF2-40B4-BE49-F238E27FC236}">
                      <a16:creationId xmlns:a16="http://schemas.microsoft.com/office/drawing/2014/main" id="{4A24A891-1469-45F6-97FC-D74D391D4CF5}"/>
                    </a:ext>
                  </a:extLst>
                </p:cNvPr>
                <p:cNvSpPr/>
                <p:nvPr/>
              </p:nvSpPr>
              <p:spPr>
                <a:xfrm>
                  <a:off x="5391069" y="3172841"/>
                  <a:ext cx="309959" cy="144887"/>
                </a:xfrm>
                <a:prstGeom prst="can">
                  <a:avLst/>
                </a:prstGeom>
                <a:solidFill>
                  <a:schemeClr val="accent4"/>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3075" dirty="0">
                    <a:solidFill>
                      <a:schemeClr val="tx1"/>
                    </a:solidFill>
                  </a:endParaRPr>
                </a:p>
              </p:txBody>
            </p:sp>
          </p:grpSp>
        </p:grpSp>
        <p:grpSp>
          <p:nvGrpSpPr>
            <p:cNvPr id="131" name="Group 130">
              <a:extLst>
                <a:ext uri="{FF2B5EF4-FFF2-40B4-BE49-F238E27FC236}">
                  <a16:creationId xmlns:a16="http://schemas.microsoft.com/office/drawing/2014/main" id="{8E472000-5F60-48ED-96F0-7C7E7E8E3028}"/>
                </a:ext>
              </a:extLst>
            </p:cNvPr>
            <p:cNvGrpSpPr/>
            <p:nvPr/>
          </p:nvGrpSpPr>
          <p:grpSpPr>
            <a:xfrm>
              <a:off x="1924962" y="3685217"/>
              <a:ext cx="10238288" cy="473644"/>
              <a:chOff x="1177238" y="4547444"/>
              <a:chExt cx="10897109" cy="362359"/>
            </a:xfrm>
          </p:grpSpPr>
          <p:grpSp>
            <p:nvGrpSpPr>
              <p:cNvPr id="132" name="Group 131">
                <a:extLst>
                  <a:ext uri="{FF2B5EF4-FFF2-40B4-BE49-F238E27FC236}">
                    <a16:creationId xmlns:a16="http://schemas.microsoft.com/office/drawing/2014/main" id="{256A8CEA-335F-472C-9F9F-602A1259CCCE}"/>
                  </a:ext>
                </a:extLst>
              </p:cNvPr>
              <p:cNvGrpSpPr/>
              <p:nvPr/>
            </p:nvGrpSpPr>
            <p:grpSpPr>
              <a:xfrm>
                <a:off x="1177238" y="4547444"/>
                <a:ext cx="4844593" cy="362359"/>
                <a:chOff x="1227829" y="3515313"/>
                <a:chExt cx="3955547" cy="362359"/>
              </a:xfrm>
            </p:grpSpPr>
            <p:cxnSp>
              <p:nvCxnSpPr>
                <p:cNvPr id="134" name="Straight Arrow Connector 133">
                  <a:extLst>
                    <a:ext uri="{FF2B5EF4-FFF2-40B4-BE49-F238E27FC236}">
                      <a16:creationId xmlns:a16="http://schemas.microsoft.com/office/drawing/2014/main" id="{ABD39919-6D4F-412B-923B-9139A42625F3}"/>
                    </a:ext>
                  </a:extLst>
                </p:cNvPr>
                <p:cNvCxnSpPr>
                  <a:cxnSpLocks/>
                </p:cNvCxnSpPr>
                <p:nvPr/>
              </p:nvCxnSpPr>
              <p:spPr>
                <a:xfrm flipH="1">
                  <a:off x="1227829" y="3877672"/>
                  <a:ext cx="3955547"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8657C5FD-C2FE-4F33-9D25-8D6671590534}"/>
                    </a:ext>
                  </a:extLst>
                </p:cNvPr>
                <p:cNvSpPr txBox="1"/>
                <p:nvPr/>
              </p:nvSpPr>
              <p:spPr>
                <a:xfrm>
                  <a:off x="1227829" y="3515313"/>
                  <a:ext cx="2505231" cy="294986"/>
                </a:xfrm>
                <a:prstGeom prst="rect">
                  <a:avLst/>
                </a:prstGeom>
                <a:noFill/>
              </p:spPr>
              <p:txBody>
                <a:bodyPr wrap="square" rtlCol="0">
                  <a:spAutoFit/>
                </a:bodyPr>
                <a:lstStyle/>
                <a:p>
                  <a:pPr algn="ctr" defTabSz="1195122"/>
                  <a:r>
                    <a:rPr lang="en-US" sz="1917" dirty="0">
                      <a:latin typeface="Segoe UI Light" panose="020B0502040204020203" pitchFamily="34" charset="0"/>
                      <a:cs typeface="Segoe UI Light" panose="020B0502040204020203" pitchFamily="34" charset="0"/>
                    </a:rPr>
                    <a:t>Phase 3: </a:t>
                  </a:r>
                  <a:r>
                    <a:rPr lang="en-US" sz="1917" b="1" dirty="0">
                      <a:latin typeface="Segoe UI Light" panose="020B0502040204020203" pitchFamily="34" charset="0"/>
                      <a:cs typeface="Segoe UI Light" panose="020B0502040204020203" pitchFamily="34" charset="0"/>
                    </a:rPr>
                    <a:t>Undo</a:t>
                  </a:r>
                </a:p>
              </p:txBody>
            </p:sp>
          </p:grpSp>
          <p:sp>
            <p:nvSpPr>
              <p:cNvPr id="133" name="TextBox 132">
                <a:extLst>
                  <a:ext uri="{FF2B5EF4-FFF2-40B4-BE49-F238E27FC236}">
                    <a16:creationId xmlns:a16="http://schemas.microsoft.com/office/drawing/2014/main" id="{D66052C7-D8CA-48B4-888D-DFC6BDB9CBFB}"/>
                  </a:ext>
                </a:extLst>
              </p:cNvPr>
              <p:cNvSpPr txBox="1"/>
              <p:nvPr/>
            </p:nvSpPr>
            <p:spPr>
              <a:xfrm>
                <a:off x="6293182" y="4647025"/>
                <a:ext cx="5781165" cy="236938"/>
              </a:xfrm>
              <a:prstGeom prst="rect">
                <a:avLst/>
              </a:prstGeom>
              <a:noFill/>
            </p:spPr>
            <p:txBody>
              <a:bodyPr wrap="square" rtlCol="0">
                <a:spAutoFit/>
              </a:bodyPr>
              <a:lstStyle/>
              <a:p>
                <a:pPr defTabSz="1195122"/>
                <a:r>
                  <a:rPr lang="en-US" sz="1830" dirty="0">
                    <a:latin typeface="Segoe UI Light" panose="020B0502040204020203" pitchFamily="34" charset="0"/>
                    <a:cs typeface="Segoe UI Light" panose="020B0502040204020203" pitchFamily="34" charset="0"/>
                  </a:rPr>
                  <a:t>Rolls back any uncommitted transaction(s) individually.</a:t>
                </a:r>
              </a:p>
            </p:txBody>
          </p:sp>
        </p:grpSp>
        <p:grpSp>
          <p:nvGrpSpPr>
            <p:cNvPr id="136" name="Group 135">
              <a:extLst>
                <a:ext uri="{FF2B5EF4-FFF2-40B4-BE49-F238E27FC236}">
                  <a16:creationId xmlns:a16="http://schemas.microsoft.com/office/drawing/2014/main" id="{8E144567-DBA8-452D-B63C-176AA6C1C6D1}"/>
                </a:ext>
              </a:extLst>
            </p:cNvPr>
            <p:cNvGrpSpPr/>
            <p:nvPr/>
          </p:nvGrpSpPr>
          <p:grpSpPr>
            <a:xfrm>
              <a:off x="6893078" y="4435326"/>
              <a:ext cx="4505424" cy="398300"/>
              <a:chOff x="5419044" y="3831255"/>
              <a:chExt cx="2585119" cy="228536"/>
            </a:xfrm>
          </p:grpSpPr>
          <p:sp>
            <p:nvSpPr>
              <p:cNvPr id="137" name="Rectangle 136">
                <a:extLst>
                  <a:ext uri="{FF2B5EF4-FFF2-40B4-BE49-F238E27FC236}">
                    <a16:creationId xmlns:a16="http://schemas.microsoft.com/office/drawing/2014/main" id="{06BB6831-8876-4E1B-A4F3-1BDA3D4B4979}"/>
                  </a:ext>
                </a:extLst>
              </p:cNvPr>
              <p:cNvSpPr/>
              <p:nvPr/>
            </p:nvSpPr>
            <p:spPr>
              <a:xfrm>
                <a:off x="5841856" y="3872933"/>
                <a:ext cx="2162307" cy="177702"/>
              </a:xfrm>
              <a:prstGeom prst="rect">
                <a:avLst/>
              </a:prstGeom>
              <a:noFill/>
            </p:spPr>
            <p:txBody>
              <a:bodyPr wrap="square">
                <a:spAutoFit/>
              </a:bodyPr>
              <a:lstStyle/>
              <a:p>
                <a:pPr defTabSz="1195122"/>
                <a:r>
                  <a:rPr lang="en-US" sz="1830" b="1" dirty="0">
                    <a:latin typeface="Segoe UI Light" panose="020B0502040204020203" pitchFamily="34" charset="0"/>
                    <a:cs typeface="Segoe UI Light" panose="020B0502040204020203" pitchFamily="34" charset="0"/>
                  </a:rPr>
                  <a:t>[DB is </a:t>
                </a:r>
                <a:r>
                  <a:rPr lang="en-US" sz="1830" b="1" dirty="0">
                    <a:solidFill>
                      <a:schemeClr val="accent4"/>
                    </a:solidFill>
                    <a:latin typeface="Segoe UI Light" panose="020B0502040204020203" pitchFamily="34" charset="0"/>
                    <a:cs typeface="Segoe UI Light" panose="020B0502040204020203" pitchFamily="34" charset="0"/>
                  </a:rPr>
                  <a:t>FULLY</a:t>
                </a:r>
                <a:r>
                  <a:rPr lang="en-US" sz="1830" b="1" dirty="0">
                    <a:latin typeface="Segoe UI Light" panose="020B0502040204020203" pitchFamily="34" charset="0"/>
                    <a:cs typeface="Segoe UI Light" panose="020B0502040204020203" pitchFamily="34" charset="0"/>
                  </a:rPr>
                  <a:t> available after Undo]</a:t>
                </a:r>
              </a:p>
            </p:txBody>
          </p:sp>
          <p:sp>
            <p:nvSpPr>
              <p:cNvPr id="138" name="Cylinder 137">
                <a:extLst>
                  <a:ext uri="{FF2B5EF4-FFF2-40B4-BE49-F238E27FC236}">
                    <a16:creationId xmlns:a16="http://schemas.microsoft.com/office/drawing/2014/main" id="{E152E26E-38B3-42BA-A58B-6894CC35854E}"/>
                  </a:ext>
                </a:extLst>
              </p:cNvPr>
              <p:cNvSpPr/>
              <p:nvPr/>
            </p:nvSpPr>
            <p:spPr>
              <a:xfrm>
                <a:off x="5419044" y="3831255"/>
                <a:ext cx="314572" cy="228536"/>
              </a:xfrm>
              <a:prstGeom prst="can">
                <a:avLst/>
              </a:prstGeom>
              <a:solidFill>
                <a:schemeClr val="accent4"/>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3075" dirty="0">
                  <a:solidFill>
                    <a:schemeClr val="tx1"/>
                  </a:solidFill>
                </a:endParaRPr>
              </a:p>
            </p:txBody>
          </p:sp>
        </p:grpSp>
      </p:grpSp>
    </p:spTree>
    <p:custDataLst>
      <p:tags r:id="rId1"/>
    </p:custDataLst>
    <p:extLst>
      <p:ext uri="{BB962C8B-B14F-4D97-AF65-F5344CB8AC3E}">
        <p14:creationId xmlns:p14="http://schemas.microsoft.com/office/powerpoint/2010/main" val="101895835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itle 143"/>
          <p:cNvSpPr>
            <a:spLocks noGrp="1"/>
          </p:cNvSpPr>
          <p:nvPr>
            <p:ph type="title"/>
          </p:nvPr>
        </p:nvSpPr>
        <p:spPr/>
        <p:txBody>
          <a:bodyPr/>
          <a:lstStyle/>
          <a:p>
            <a:r>
              <a:rPr lang="en-US" dirty="0">
                <a:solidFill>
                  <a:schemeClr val="accent5"/>
                </a:solidFill>
              </a:rPr>
              <a:t>Most common implications</a:t>
            </a:r>
          </a:p>
        </p:txBody>
      </p:sp>
      <p:sp>
        <p:nvSpPr>
          <p:cNvPr id="146" name="Content Placeholder 2"/>
          <p:cNvSpPr txBox="1">
            <a:spLocks/>
          </p:cNvSpPr>
          <p:nvPr/>
        </p:nvSpPr>
        <p:spPr>
          <a:xfrm>
            <a:off x="298809" y="1121018"/>
            <a:ext cx="11055906" cy="485563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s-ES" sz="3921" dirty="0"/>
          </a:p>
        </p:txBody>
      </p:sp>
      <p:sp>
        <p:nvSpPr>
          <p:cNvPr id="148" name="Content Placeholder 1"/>
          <p:cNvSpPr txBox="1">
            <a:spLocks/>
          </p:cNvSpPr>
          <p:nvPr/>
        </p:nvSpPr>
        <p:spPr>
          <a:xfrm>
            <a:off x="409696" y="1089305"/>
            <a:ext cx="6165843" cy="4489919"/>
          </a:xfrm>
          <a:prstGeom prst="rect">
            <a:avLst/>
          </a:prstGeom>
          <a:noFill/>
        </p:spPr>
        <p:txBody>
          <a:bodyPr lIns="89642" tIns="121898" rIns="243794" bIns="121898" anchor="t"/>
          <a:lstStyle>
            <a:lvl1pPr marL="342886" indent="-342886" algn="l" defTabSz="457181" rtl="0" eaLnBrk="1" latinLnBrk="0" hangingPunct="1">
              <a:spcBef>
                <a:spcPts val="1000"/>
              </a:spcBef>
              <a:buFont typeface="Arial"/>
              <a:buChar char="•"/>
              <a:defRPr sz="1800" kern="1200">
                <a:solidFill>
                  <a:srgbClr val="FFFFFF"/>
                </a:solidFill>
                <a:latin typeface="Segoe UI"/>
                <a:ea typeface="+mn-ea"/>
                <a:cs typeface="Segoe UI"/>
              </a:defRPr>
            </a:lvl1pPr>
            <a:lvl2pPr marL="742919" indent="-285738" algn="l" defTabSz="457181" rtl="0" eaLnBrk="1" latinLnBrk="0" hangingPunct="1">
              <a:spcBef>
                <a:spcPts val="1000"/>
              </a:spcBef>
              <a:buFont typeface="Arial"/>
              <a:buChar char="–"/>
              <a:defRPr sz="1600" kern="1200">
                <a:solidFill>
                  <a:srgbClr val="FFFFFF"/>
                </a:solidFill>
                <a:latin typeface="Segoe UI"/>
                <a:ea typeface="+mn-ea"/>
                <a:cs typeface="Segoe UI"/>
              </a:defRPr>
            </a:lvl2pPr>
            <a:lvl3pPr marL="1142952" indent="-228591" algn="l" defTabSz="457181" rtl="0" eaLnBrk="1" latinLnBrk="0" hangingPunct="1">
              <a:spcBef>
                <a:spcPts val="1000"/>
              </a:spcBef>
              <a:buFont typeface="Arial"/>
              <a:buChar char="•"/>
              <a:defRPr sz="1400" kern="1200">
                <a:solidFill>
                  <a:srgbClr val="FFFFFF"/>
                </a:solidFill>
                <a:latin typeface="Segoe UI"/>
                <a:ea typeface="+mn-ea"/>
                <a:cs typeface="Segoe UI"/>
              </a:defRPr>
            </a:lvl3pPr>
            <a:lvl4pPr marL="1600134" indent="-228591" algn="l" defTabSz="457181" rtl="0" eaLnBrk="1" latinLnBrk="0" hangingPunct="1">
              <a:spcBef>
                <a:spcPts val="1000"/>
              </a:spcBef>
              <a:buFont typeface="Arial"/>
              <a:buChar char="–"/>
              <a:defRPr sz="1200" kern="1200">
                <a:solidFill>
                  <a:srgbClr val="FFFFFF"/>
                </a:solidFill>
                <a:latin typeface="Segoe UI"/>
                <a:ea typeface="+mn-ea"/>
                <a:cs typeface="Segoe UI"/>
              </a:defRPr>
            </a:lvl4pPr>
            <a:lvl5pPr marL="2057314" indent="-228591" algn="l" defTabSz="457181" rtl="0" eaLnBrk="1" latinLnBrk="0" hangingPunct="1">
              <a:spcBef>
                <a:spcPts val="1000"/>
              </a:spcBef>
              <a:buFont typeface="Arial"/>
              <a:buChar char="»"/>
              <a:defRPr sz="1000" kern="1200">
                <a:solidFill>
                  <a:srgbClr val="FFFFFF"/>
                </a:solidFill>
                <a:latin typeface="Segoe UI"/>
                <a:ea typeface="+mn-ea"/>
                <a:cs typeface="Segoe UI"/>
              </a:defRPr>
            </a:lvl5pPr>
            <a:lvl6pPr marL="2514495" indent="-228591" algn="l" defTabSz="457181" rtl="0" eaLnBrk="1" latinLnBrk="0" hangingPunct="1">
              <a:spcBef>
                <a:spcPct val="20000"/>
              </a:spcBef>
              <a:buFont typeface="Arial"/>
              <a:buChar char="•"/>
              <a:defRPr sz="2000" kern="1200">
                <a:solidFill>
                  <a:schemeClr val="tx1"/>
                </a:solidFill>
                <a:latin typeface="+mn-lt"/>
                <a:ea typeface="+mn-ea"/>
                <a:cs typeface="+mn-cs"/>
              </a:defRPr>
            </a:lvl6pPr>
            <a:lvl7pPr marL="2971676" indent="-228591" algn="l" defTabSz="457181" rtl="0" eaLnBrk="1" latinLnBrk="0" hangingPunct="1">
              <a:spcBef>
                <a:spcPct val="20000"/>
              </a:spcBef>
              <a:buFont typeface="Arial"/>
              <a:buChar char="•"/>
              <a:defRPr sz="2000" kern="1200">
                <a:solidFill>
                  <a:schemeClr val="tx1"/>
                </a:solidFill>
                <a:latin typeface="+mn-lt"/>
                <a:ea typeface="+mn-ea"/>
                <a:cs typeface="+mn-cs"/>
              </a:defRPr>
            </a:lvl7pPr>
            <a:lvl8pPr marL="3428857" indent="-228591" algn="l" defTabSz="457181" rtl="0" eaLnBrk="1" latinLnBrk="0" hangingPunct="1">
              <a:spcBef>
                <a:spcPct val="20000"/>
              </a:spcBef>
              <a:buFont typeface="Arial"/>
              <a:buChar char="•"/>
              <a:defRPr sz="2000" kern="1200">
                <a:solidFill>
                  <a:schemeClr val="tx1"/>
                </a:solidFill>
                <a:latin typeface="+mn-lt"/>
                <a:ea typeface="+mn-ea"/>
                <a:cs typeface="+mn-cs"/>
              </a:defRPr>
            </a:lvl8pPr>
            <a:lvl9pPr marL="3886038" indent="-228591" algn="l" defTabSz="457181" rtl="0" eaLnBrk="1" latinLnBrk="0" hangingPunct="1">
              <a:spcBef>
                <a:spcPct val="20000"/>
              </a:spcBef>
              <a:buFont typeface="Arial"/>
              <a:buChar char="•"/>
              <a:defRPr sz="2000" kern="1200">
                <a:solidFill>
                  <a:schemeClr val="tx1"/>
                </a:solidFill>
                <a:latin typeface="+mn-lt"/>
                <a:ea typeface="+mn-ea"/>
                <a:cs typeface="+mn-cs"/>
              </a:defRPr>
            </a:lvl9pPr>
          </a:lstStyle>
          <a:p>
            <a:pPr defTabSz="609472">
              <a:spcBef>
                <a:spcPts val="588"/>
              </a:spcBef>
              <a:spcAft>
                <a:spcPts val="588"/>
              </a:spcAft>
            </a:pPr>
            <a:r>
              <a:rPr lang="en-US" sz="2800" dirty="0">
                <a:solidFill>
                  <a:schemeClr val="accent5"/>
                </a:solidFill>
                <a:latin typeface="Segoe UI Light"/>
              </a:rPr>
              <a:t>Recovery time is roughly proportional to the longest running transaction.</a:t>
            </a:r>
          </a:p>
          <a:p>
            <a:pPr defTabSz="609472">
              <a:spcBef>
                <a:spcPts val="588"/>
              </a:spcBef>
              <a:spcAft>
                <a:spcPts val="588"/>
              </a:spcAft>
            </a:pPr>
            <a:endParaRPr lang="en-US" sz="2800" dirty="0">
              <a:solidFill>
                <a:schemeClr val="accent5"/>
              </a:solidFill>
              <a:latin typeface="Segoe UI Light"/>
            </a:endParaRPr>
          </a:p>
          <a:p>
            <a:pPr defTabSz="609472">
              <a:spcBef>
                <a:spcPts val="588"/>
              </a:spcBef>
              <a:spcAft>
                <a:spcPts val="588"/>
              </a:spcAft>
            </a:pPr>
            <a:r>
              <a:rPr lang="en-US" sz="2800" dirty="0">
                <a:solidFill>
                  <a:schemeClr val="accent5"/>
                </a:solidFill>
                <a:latin typeface="Segoe UI Light"/>
              </a:rPr>
              <a:t>Rolling back large batch operations (such as bulk insert) takes a long time.</a:t>
            </a:r>
          </a:p>
          <a:p>
            <a:pPr defTabSz="609472">
              <a:spcBef>
                <a:spcPts val="588"/>
              </a:spcBef>
              <a:spcAft>
                <a:spcPts val="588"/>
              </a:spcAft>
            </a:pPr>
            <a:endParaRPr lang="en-US" sz="2800" dirty="0">
              <a:solidFill>
                <a:schemeClr val="accent5"/>
              </a:solidFill>
              <a:latin typeface="Segoe UI Light"/>
            </a:endParaRPr>
          </a:p>
          <a:p>
            <a:pPr defTabSz="609472">
              <a:spcBef>
                <a:spcPts val="588"/>
              </a:spcBef>
              <a:spcAft>
                <a:spcPts val="588"/>
              </a:spcAft>
            </a:pPr>
            <a:r>
              <a:rPr lang="en-US" sz="2800" dirty="0">
                <a:solidFill>
                  <a:schemeClr val="accent5"/>
                </a:solidFill>
                <a:latin typeface="Segoe UI Light"/>
              </a:rPr>
              <a:t>Transaction log may run out of space during long-running transactions.</a:t>
            </a:r>
          </a:p>
        </p:txBody>
      </p:sp>
      <p:pic>
        <p:nvPicPr>
          <p:cNvPr id="17" name="Picture 16">
            <a:extLst>
              <a:ext uri="{FF2B5EF4-FFF2-40B4-BE49-F238E27FC236}">
                <a16:creationId xmlns:a16="http://schemas.microsoft.com/office/drawing/2014/main" id="{8108A8E6-7E62-4403-B5D7-EBE149739CB8}"/>
              </a:ext>
            </a:extLst>
          </p:cNvPr>
          <p:cNvPicPr>
            <a:picLocks noChangeAspect="1"/>
          </p:cNvPicPr>
          <p:nvPr/>
        </p:nvPicPr>
        <p:blipFill rotWithShape="1">
          <a:blip r:embed="rId4"/>
          <a:srcRect l="2649" t="4458" r="3414" b="7053"/>
          <a:stretch/>
        </p:blipFill>
        <p:spPr>
          <a:xfrm>
            <a:off x="6936206" y="2940676"/>
            <a:ext cx="3839553" cy="1758588"/>
          </a:xfrm>
          <a:prstGeom prst="rect">
            <a:avLst/>
          </a:prstGeom>
        </p:spPr>
      </p:pic>
      <p:pic>
        <p:nvPicPr>
          <p:cNvPr id="18" name="Picture 17">
            <a:extLst>
              <a:ext uri="{FF2B5EF4-FFF2-40B4-BE49-F238E27FC236}">
                <a16:creationId xmlns:a16="http://schemas.microsoft.com/office/drawing/2014/main" id="{FF0F0278-24E1-4299-B95F-C005FE0524F9}"/>
              </a:ext>
            </a:extLst>
          </p:cNvPr>
          <p:cNvPicPr>
            <a:picLocks noChangeAspect="1"/>
          </p:cNvPicPr>
          <p:nvPr/>
        </p:nvPicPr>
        <p:blipFill rotWithShape="1">
          <a:blip r:embed="rId5"/>
          <a:srcRect l="7275" t="44308"/>
          <a:stretch/>
        </p:blipFill>
        <p:spPr>
          <a:xfrm>
            <a:off x="6715997" y="1198878"/>
            <a:ext cx="4457763" cy="1354430"/>
          </a:xfrm>
          <a:prstGeom prst="rect">
            <a:avLst/>
          </a:prstGeom>
          <a:ln>
            <a:noFill/>
          </a:ln>
          <a:effectLst>
            <a:outerShdw blurRad="190500" algn="tl" rotWithShape="0">
              <a:srgbClr val="000000">
                <a:alpha val="70000"/>
              </a:srgbClr>
            </a:outerShdw>
          </a:effectLst>
        </p:spPr>
      </p:pic>
      <p:pic>
        <p:nvPicPr>
          <p:cNvPr id="19" name="Picture 18">
            <a:extLst>
              <a:ext uri="{FF2B5EF4-FFF2-40B4-BE49-F238E27FC236}">
                <a16:creationId xmlns:a16="http://schemas.microsoft.com/office/drawing/2014/main" id="{DDC27D6A-E64E-4F01-9FB5-4EBA8EDA9322}"/>
              </a:ext>
            </a:extLst>
          </p:cNvPr>
          <p:cNvPicPr>
            <a:picLocks noChangeAspect="1"/>
          </p:cNvPicPr>
          <p:nvPr/>
        </p:nvPicPr>
        <p:blipFill>
          <a:blip r:embed="rId6"/>
          <a:stretch>
            <a:fillRect/>
          </a:stretch>
        </p:blipFill>
        <p:spPr>
          <a:xfrm>
            <a:off x="6575539" y="5381881"/>
            <a:ext cx="5155774" cy="594771"/>
          </a:xfrm>
          <a:prstGeom prst="rect">
            <a:avLst/>
          </a:prstGeom>
          <a:ln>
            <a:noFill/>
          </a:ln>
          <a:effectLst>
            <a:outerShdw blurRad="190500" algn="tl" rotWithShape="0">
              <a:srgbClr val="000000">
                <a:alpha val="70000"/>
              </a:srgbClr>
            </a:outerShdw>
          </a:effectLst>
        </p:spPr>
      </p:pic>
    </p:spTree>
    <p:custDataLst>
      <p:tags r:id="rId1"/>
    </p:custDataLst>
    <p:extLst>
      <p:ext uri="{BB962C8B-B14F-4D97-AF65-F5344CB8AC3E}">
        <p14:creationId xmlns:p14="http://schemas.microsoft.com/office/powerpoint/2010/main" val="16562164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itle 143"/>
          <p:cNvSpPr>
            <a:spLocks noGrp="1"/>
          </p:cNvSpPr>
          <p:nvPr>
            <p:ph type="title"/>
          </p:nvPr>
        </p:nvSpPr>
        <p:spPr>
          <a:xfrm>
            <a:off x="269241" y="289957"/>
            <a:ext cx="11655840" cy="899537"/>
          </a:xfrm>
        </p:spPr>
        <p:txBody>
          <a:bodyPr/>
          <a:lstStyle/>
          <a:p>
            <a:r>
              <a:rPr lang="en-US" dirty="0">
                <a:solidFill>
                  <a:schemeClr val="accent5"/>
                </a:solidFill>
              </a:rPr>
              <a:t>How to enable ADR?</a:t>
            </a:r>
          </a:p>
        </p:txBody>
      </p:sp>
      <p:sp>
        <p:nvSpPr>
          <p:cNvPr id="127" name="Content Placeholder 3">
            <a:extLst>
              <a:ext uri="{FF2B5EF4-FFF2-40B4-BE49-F238E27FC236}">
                <a16:creationId xmlns:a16="http://schemas.microsoft.com/office/drawing/2014/main" id="{7B0D19B2-F8B6-4FD7-A80F-3EC9E0D9F48D}"/>
              </a:ext>
            </a:extLst>
          </p:cNvPr>
          <p:cNvSpPr txBox="1">
            <a:spLocks/>
          </p:cNvSpPr>
          <p:nvPr/>
        </p:nvSpPr>
        <p:spPr bwMode="auto">
          <a:xfrm>
            <a:off x="280970" y="1177509"/>
            <a:ext cx="10702554" cy="5230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79285" tIns="134464" rIns="89642" bIns="44821" numCol="1" anchor="t" anchorCtr="0" compatLnSpc="1">
            <a:prstTxWarp prst="textNoShape">
              <a:avLst/>
            </a:prstTxWarp>
            <a:normAutofit/>
          </a:bodyPr>
          <a:lstStyle>
            <a:lvl1pPr algn="l" rtl="0" eaLnBrk="1" fontAlgn="base" hangingPunct="1">
              <a:lnSpc>
                <a:spcPct val="120000"/>
              </a:lnSpc>
              <a:spcBef>
                <a:spcPct val="20000"/>
              </a:spcBef>
              <a:spcAft>
                <a:spcPct val="0"/>
              </a:spcAft>
              <a:buFont typeface="+mj-lt"/>
              <a:defRPr sz="1400">
                <a:solidFill>
                  <a:schemeClr val="bg1"/>
                </a:solidFill>
                <a:latin typeface="+mn-lt"/>
                <a:ea typeface="Segoe Pro Light"/>
                <a:cs typeface="Segoe Pro Light"/>
              </a:defRPr>
            </a:lvl1pPr>
            <a:lvl2pPr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2pPr>
            <a:lvl3pPr marL="342900" indent="-342900"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3pPr>
            <a:lvl4pPr algn="l" rtl="0" eaLnBrk="1" fontAlgn="base" hangingPunct="1">
              <a:lnSpc>
                <a:spcPct val="120000"/>
              </a:lnSpc>
              <a:spcBef>
                <a:spcPct val="20000"/>
              </a:spcBef>
              <a:spcAft>
                <a:spcPct val="0"/>
              </a:spcAft>
              <a:buFont typeface="Arial" panose="020B0604020202020204" pitchFamily="34" charset="0"/>
              <a:defRPr sz="1400">
                <a:solidFill>
                  <a:schemeClr val="bg1"/>
                </a:solidFill>
                <a:latin typeface="+mn-lt"/>
                <a:ea typeface="Segoe Pro Light"/>
                <a:cs typeface="Segoe Pro Light"/>
              </a:defRPr>
            </a:lvl4pPr>
            <a:lvl5pPr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5pPr>
            <a:lvl6pPr marL="457200"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6pPr>
            <a:lvl7pPr marL="914400"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7pPr>
            <a:lvl8pPr marL="1371600"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8pPr>
            <a:lvl9pPr marL="1828800"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9pPr>
          </a:lstStyle>
          <a:p>
            <a:pPr defTabSz="896386">
              <a:lnSpc>
                <a:spcPct val="100000"/>
              </a:lnSpc>
              <a:defRPr/>
            </a:pPr>
            <a:r>
              <a:rPr lang="en-US" sz="2800" spc="-100" dirty="0">
                <a:ln w="3175">
                  <a:noFill/>
                </a:ln>
                <a:solidFill>
                  <a:schemeClr val="accent5"/>
                </a:solidFill>
                <a:ea typeface="+mn-ea"/>
                <a:cs typeface="Segoe UI" pitchFamily="34" charset="0"/>
              </a:rPr>
              <a:t>Azure SQL Database</a:t>
            </a:r>
          </a:p>
          <a:p>
            <a:pPr defTabSz="896386">
              <a:lnSpc>
                <a:spcPct val="100000"/>
              </a:lnSpc>
              <a:defRPr/>
            </a:pPr>
            <a:r>
              <a:rPr lang="en-US" sz="2800" kern="0" dirty="0">
                <a:solidFill>
                  <a:srgbClr val="000000"/>
                </a:solidFill>
              </a:rPr>
              <a:t>It’s ON by default.</a:t>
            </a:r>
          </a:p>
          <a:p>
            <a:pPr defTabSz="896386">
              <a:lnSpc>
                <a:spcPct val="100000"/>
              </a:lnSpc>
              <a:defRPr/>
            </a:pPr>
            <a:endParaRPr lang="en-US" sz="2800" kern="0" dirty="0">
              <a:solidFill>
                <a:srgbClr val="000000"/>
              </a:solidFill>
            </a:endParaRPr>
          </a:p>
          <a:p>
            <a:pPr defTabSz="896386">
              <a:lnSpc>
                <a:spcPct val="100000"/>
              </a:lnSpc>
            </a:pPr>
            <a:r>
              <a:rPr lang="en-US" sz="2800" spc="-100" dirty="0">
                <a:ln w="3175">
                  <a:noFill/>
                </a:ln>
                <a:solidFill>
                  <a:schemeClr val="accent5"/>
                </a:solidFill>
                <a:ea typeface="+mn-ea"/>
                <a:cs typeface="Segoe UI" pitchFamily="34" charset="0"/>
              </a:rPr>
              <a:t>SQL Server 2019</a:t>
            </a:r>
          </a:p>
          <a:p>
            <a:r>
              <a:rPr lang="en-US" sz="2800" dirty="0">
                <a:solidFill>
                  <a:srgbClr val="0000FF"/>
                </a:solidFill>
              </a:rPr>
              <a:t>ALTER</a:t>
            </a:r>
            <a:r>
              <a:rPr lang="en-US" sz="2800" dirty="0">
                <a:solidFill>
                  <a:srgbClr val="000000"/>
                </a:solidFill>
              </a:rPr>
              <a:t> </a:t>
            </a:r>
            <a:r>
              <a:rPr lang="en-US" sz="2800" dirty="0">
                <a:solidFill>
                  <a:srgbClr val="0000FF"/>
                </a:solidFill>
              </a:rPr>
              <a:t>DATABASE</a:t>
            </a:r>
            <a:r>
              <a:rPr lang="en-US" sz="2800" dirty="0">
                <a:solidFill>
                  <a:srgbClr val="000000"/>
                </a:solidFill>
              </a:rPr>
              <a:t> </a:t>
            </a:r>
            <a:r>
              <a:rPr lang="en-US" sz="2800" dirty="0">
                <a:solidFill>
                  <a:srgbClr val="808080"/>
                </a:solidFill>
              </a:rPr>
              <a:t>&lt;</a:t>
            </a:r>
            <a:r>
              <a:rPr lang="en-US" sz="2800" dirty="0">
                <a:solidFill>
                  <a:srgbClr val="FF00FF"/>
                </a:solidFill>
              </a:rPr>
              <a:t>db_name</a:t>
            </a:r>
            <a:r>
              <a:rPr lang="en-US" sz="2800" dirty="0">
                <a:solidFill>
                  <a:srgbClr val="808080"/>
                </a:solidFill>
              </a:rPr>
              <a:t>&gt;</a:t>
            </a:r>
            <a:r>
              <a:rPr lang="en-US" sz="2800" dirty="0">
                <a:solidFill>
                  <a:srgbClr val="000000"/>
                </a:solidFill>
              </a:rPr>
              <a:t> </a:t>
            </a:r>
            <a:r>
              <a:rPr lang="en-US" sz="2800" dirty="0">
                <a:solidFill>
                  <a:srgbClr val="0000FF"/>
                </a:solidFill>
              </a:rPr>
              <a:t>SET</a:t>
            </a:r>
            <a:r>
              <a:rPr lang="en-US" sz="2800" dirty="0">
                <a:solidFill>
                  <a:srgbClr val="000000"/>
                </a:solidFill>
              </a:rPr>
              <a:t> ACCELERATED_DATABASE_RECOVERY </a:t>
            </a:r>
            <a:r>
              <a:rPr lang="en-US" sz="2800" dirty="0">
                <a:solidFill>
                  <a:srgbClr val="808080"/>
                </a:solidFill>
              </a:rPr>
              <a:t>=</a:t>
            </a:r>
            <a:r>
              <a:rPr lang="en-US" sz="2800" dirty="0">
                <a:solidFill>
                  <a:srgbClr val="000000"/>
                </a:solidFill>
              </a:rPr>
              <a:t> </a:t>
            </a:r>
            <a:r>
              <a:rPr lang="en-US" sz="2800" dirty="0">
                <a:solidFill>
                  <a:srgbClr val="0000FF"/>
                </a:solidFill>
              </a:rPr>
              <a:t>ON</a:t>
            </a:r>
          </a:p>
          <a:p>
            <a:r>
              <a:rPr lang="en-US" sz="2800" dirty="0">
                <a:solidFill>
                  <a:schemeClr val="tx1">
                    <a:lumMod val="50000"/>
                  </a:schemeClr>
                </a:solidFill>
              </a:rPr>
              <a:t>(PERSISTENT_VERSION_STORE_FILEGROUP = [VersionStoreFG])</a:t>
            </a:r>
          </a:p>
          <a:p>
            <a:endParaRPr lang="en-US" sz="1765" dirty="0"/>
          </a:p>
          <a:p>
            <a:pPr defTabSz="896386">
              <a:lnSpc>
                <a:spcPct val="100000"/>
              </a:lnSpc>
              <a:defRPr/>
            </a:pPr>
            <a:endParaRPr lang="en-US" sz="1765" kern="0" dirty="0">
              <a:solidFill>
                <a:srgbClr val="000000"/>
              </a:solidFill>
            </a:endParaRPr>
          </a:p>
        </p:txBody>
      </p:sp>
    </p:spTree>
    <p:custDataLst>
      <p:tags r:id="rId1"/>
    </p:custDataLst>
    <p:extLst>
      <p:ext uri="{BB962C8B-B14F-4D97-AF65-F5344CB8AC3E}">
        <p14:creationId xmlns:p14="http://schemas.microsoft.com/office/powerpoint/2010/main" val="102231314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8" y="174885"/>
            <a:ext cx="11370312" cy="1143000"/>
          </a:xfrm>
        </p:spPr>
        <p:txBody>
          <a:bodyPr/>
          <a:lstStyle/>
          <a:p>
            <a:r>
              <a:rPr lang="en-US" dirty="0">
                <a:solidFill>
                  <a:schemeClr val="accent5"/>
                </a:solidFill>
              </a:rPr>
              <a:t>Accelerated Database Recovery Components</a:t>
            </a:r>
          </a:p>
        </p:txBody>
      </p:sp>
      <p:sp>
        <p:nvSpPr>
          <p:cNvPr id="4" name="Oval 3">
            <a:extLst>
              <a:ext uri="{FF2B5EF4-FFF2-40B4-BE49-F238E27FC236}">
                <a16:creationId xmlns:a16="http://schemas.microsoft.com/office/drawing/2014/main" id="{F6CFFB15-F7C5-4ED4-9B03-1573A378BBAB}"/>
              </a:ext>
            </a:extLst>
          </p:cNvPr>
          <p:cNvSpPr/>
          <p:nvPr/>
        </p:nvSpPr>
        <p:spPr>
          <a:xfrm>
            <a:off x="1171575" y="4299210"/>
            <a:ext cx="1809750" cy="185394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200" dirty="0"/>
              <a:t>PVS </a:t>
            </a:r>
          </a:p>
          <a:p>
            <a:pPr algn="ctr"/>
            <a:r>
              <a:rPr lang="en-US" sz="1400" dirty="0"/>
              <a:t>Persisted Version Store</a:t>
            </a:r>
          </a:p>
        </p:txBody>
      </p:sp>
      <p:sp>
        <p:nvSpPr>
          <p:cNvPr id="5" name="Oval 4">
            <a:extLst>
              <a:ext uri="{FF2B5EF4-FFF2-40B4-BE49-F238E27FC236}">
                <a16:creationId xmlns:a16="http://schemas.microsoft.com/office/drawing/2014/main" id="{41862E9B-F096-4A58-9538-D5BA869DF9AF}"/>
              </a:ext>
            </a:extLst>
          </p:cNvPr>
          <p:cNvSpPr/>
          <p:nvPr/>
        </p:nvSpPr>
        <p:spPr>
          <a:xfrm>
            <a:off x="3811164"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Logical Revert</a:t>
            </a:r>
          </a:p>
        </p:txBody>
      </p:sp>
      <p:sp>
        <p:nvSpPr>
          <p:cNvPr id="7" name="Oval 6">
            <a:extLst>
              <a:ext uri="{FF2B5EF4-FFF2-40B4-BE49-F238E27FC236}">
                <a16:creationId xmlns:a16="http://schemas.microsoft.com/office/drawing/2014/main" id="{21B52A34-5644-41B7-9057-BD1947685288}"/>
              </a:ext>
            </a:extLst>
          </p:cNvPr>
          <p:cNvSpPr/>
          <p:nvPr/>
        </p:nvSpPr>
        <p:spPr>
          <a:xfrm>
            <a:off x="6450753"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sLog </a:t>
            </a:r>
            <a:endParaRPr lang="en-US" sz="1400" dirty="0"/>
          </a:p>
          <a:p>
            <a:pPr algn="ctr"/>
            <a:r>
              <a:rPr lang="en-US" sz="1400" dirty="0"/>
              <a:t>Special </a:t>
            </a:r>
          </a:p>
          <a:p>
            <a:pPr algn="ctr"/>
            <a:r>
              <a:rPr lang="en-US" sz="1400" dirty="0"/>
              <a:t>In-Memory Log Stream</a:t>
            </a:r>
            <a:endParaRPr lang="en-US" sz="2400" dirty="0"/>
          </a:p>
        </p:txBody>
      </p:sp>
      <p:sp>
        <p:nvSpPr>
          <p:cNvPr id="11" name="Oval 10">
            <a:extLst>
              <a:ext uri="{FF2B5EF4-FFF2-40B4-BE49-F238E27FC236}">
                <a16:creationId xmlns:a16="http://schemas.microsoft.com/office/drawing/2014/main" id="{169AEC14-19B8-4547-A0B0-FFA12CA6A2D1}"/>
              </a:ext>
            </a:extLst>
          </p:cNvPr>
          <p:cNvSpPr/>
          <p:nvPr/>
        </p:nvSpPr>
        <p:spPr>
          <a:xfrm>
            <a:off x="9090343"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Cleaner</a:t>
            </a:r>
          </a:p>
        </p:txBody>
      </p:sp>
      <p:graphicFrame>
        <p:nvGraphicFramePr>
          <p:cNvPr id="14" name="Diagram 13">
            <a:extLst>
              <a:ext uri="{FF2B5EF4-FFF2-40B4-BE49-F238E27FC236}">
                <a16:creationId xmlns:a16="http://schemas.microsoft.com/office/drawing/2014/main" id="{49F498C4-E109-46D2-8DC1-C4AFD1651309}"/>
              </a:ext>
            </a:extLst>
          </p:cNvPr>
          <p:cNvGraphicFramePr/>
          <p:nvPr>
            <p:extLst>
              <p:ext uri="{D42A27DB-BD31-4B8C-83A1-F6EECF244321}">
                <p14:modId xmlns:p14="http://schemas.microsoft.com/office/powerpoint/2010/main" val="3429537995"/>
              </p:ext>
            </p:extLst>
          </p:nvPr>
        </p:nvGraphicFramePr>
        <p:xfrm>
          <a:off x="429894" y="862935"/>
          <a:ext cx="11049000" cy="32522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Oval 2">
            <a:extLst>
              <a:ext uri="{FF2B5EF4-FFF2-40B4-BE49-F238E27FC236}">
                <a16:creationId xmlns:a16="http://schemas.microsoft.com/office/drawing/2014/main" id="{C894689C-AE2A-4806-9E57-854639A03342}"/>
              </a:ext>
            </a:extLst>
          </p:cNvPr>
          <p:cNvSpPr/>
          <p:nvPr/>
        </p:nvSpPr>
        <p:spPr>
          <a:xfrm>
            <a:off x="1140295" y="4290328"/>
            <a:ext cx="1841029" cy="1862822"/>
          </a:xfrm>
          <a:prstGeom prst="ellipse">
            <a:avLst/>
          </a:prstGeom>
          <a:noFill/>
          <a:ln>
            <a:solidFill>
              <a:schemeClr val="accent3">
                <a:lumMod val="50000"/>
              </a:schemeClr>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289827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8" y="174885"/>
            <a:ext cx="11370312" cy="1143000"/>
          </a:xfrm>
        </p:spPr>
        <p:txBody>
          <a:bodyPr/>
          <a:lstStyle/>
          <a:p>
            <a:r>
              <a:rPr lang="en-US" dirty="0">
                <a:solidFill>
                  <a:schemeClr val="accent5"/>
                </a:solidFill>
              </a:rPr>
              <a:t>Accelerated Database Recovery Components</a:t>
            </a:r>
          </a:p>
        </p:txBody>
      </p:sp>
      <p:sp>
        <p:nvSpPr>
          <p:cNvPr id="4" name="Oval 3">
            <a:extLst>
              <a:ext uri="{FF2B5EF4-FFF2-40B4-BE49-F238E27FC236}">
                <a16:creationId xmlns:a16="http://schemas.microsoft.com/office/drawing/2014/main" id="{F6CFFB15-F7C5-4ED4-9B03-1573A378BBAB}"/>
              </a:ext>
            </a:extLst>
          </p:cNvPr>
          <p:cNvSpPr/>
          <p:nvPr/>
        </p:nvSpPr>
        <p:spPr>
          <a:xfrm>
            <a:off x="1171575"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200" dirty="0"/>
              <a:t>PVS </a:t>
            </a:r>
          </a:p>
          <a:p>
            <a:pPr algn="ctr"/>
            <a:r>
              <a:rPr lang="en-US" sz="1400" dirty="0"/>
              <a:t>Persisted Version Store</a:t>
            </a:r>
          </a:p>
        </p:txBody>
      </p:sp>
      <p:sp>
        <p:nvSpPr>
          <p:cNvPr id="5" name="Oval 4">
            <a:extLst>
              <a:ext uri="{FF2B5EF4-FFF2-40B4-BE49-F238E27FC236}">
                <a16:creationId xmlns:a16="http://schemas.microsoft.com/office/drawing/2014/main" id="{41862E9B-F096-4A58-9538-D5BA869DF9AF}"/>
              </a:ext>
            </a:extLst>
          </p:cNvPr>
          <p:cNvSpPr/>
          <p:nvPr/>
        </p:nvSpPr>
        <p:spPr>
          <a:xfrm>
            <a:off x="3811164" y="4299210"/>
            <a:ext cx="1809750" cy="185394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Logical Revert</a:t>
            </a:r>
          </a:p>
        </p:txBody>
      </p:sp>
      <p:sp>
        <p:nvSpPr>
          <p:cNvPr id="7" name="Oval 6">
            <a:extLst>
              <a:ext uri="{FF2B5EF4-FFF2-40B4-BE49-F238E27FC236}">
                <a16:creationId xmlns:a16="http://schemas.microsoft.com/office/drawing/2014/main" id="{21B52A34-5644-41B7-9057-BD1947685288}"/>
              </a:ext>
            </a:extLst>
          </p:cNvPr>
          <p:cNvSpPr/>
          <p:nvPr/>
        </p:nvSpPr>
        <p:spPr>
          <a:xfrm>
            <a:off x="6450753"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sLog </a:t>
            </a:r>
            <a:endParaRPr lang="en-US" sz="1400" dirty="0"/>
          </a:p>
          <a:p>
            <a:pPr algn="ctr"/>
            <a:r>
              <a:rPr lang="en-US" sz="1400" dirty="0"/>
              <a:t>Special </a:t>
            </a:r>
          </a:p>
          <a:p>
            <a:pPr algn="ctr"/>
            <a:r>
              <a:rPr lang="en-US" sz="1400" dirty="0"/>
              <a:t>In-Memory Log Stream</a:t>
            </a:r>
            <a:endParaRPr lang="en-US" sz="2400" dirty="0"/>
          </a:p>
        </p:txBody>
      </p:sp>
      <p:sp>
        <p:nvSpPr>
          <p:cNvPr id="11" name="Oval 10">
            <a:extLst>
              <a:ext uri="{FF2B5EF4-FFF2-40B4-BE49-F238E27FC236}">
                <a16:creationId xmlns:a16="http://schemas.microsoft.com/office/drawing/2014/main" id="{169AEC14-19B8-4547-A0B0-FFA12CA6A2D1}"/>
              </a:ext>
            </a:extLst>
          </p:cNvPr>
          <p:cNvSpPr/>
          <p:nvPr/>
        </p:nvSpPr>
        <p:spPr>
          <a:xfrm>
            <a:off x="9090343"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Cleaner</a:t>
            </a:r>
          </a:p>
        </p:txBody>
      </p:sp>
      <p:graphicFrame>
        <p:nvGraphicFramePr>
          <p:cNvPr id="14" name="Diagram 13">
            <a:extLst>
              <a:ext uri="{FF2B5EF4-FFF2-40B4-BE49-F238E27FC236}">
                <a16:creationId xmlns:a16="http://schemas.microsoft.com/office/drawing/2014/main" id="{49F498C4-E109-46D2-8DC1-C4AFD1651309}"/>
              </a:ext>
            </a:extLst>
          </p:cNvPr>
          <p:cNvGraphicFramePr/>
          <p:nvPr>
            <p:extLst>
              <p:ext uri="{D42A27DB-BD31-4B8C-83A1-F6EECF244321}">
                <p14:modId xmlns:p14="http://schemas.microsoft.com/office/powerpoint/2010/main" val="342142124"/>
              </p:ext>
            </p:extLst>
          </p:nvPr>
        </p:nvGraphicFramePr>
        <p:xfrm>
          <a:off x="429894" y="951710"/>
          <a:ext cx="11049000" cy="32522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Oval 2">
            <a:extLst>
              <a:ext uri="{FF2B5EF4-FFF2-40B4-BE49-F238E27FC236}">
                <a16:creationId xmlns:a16="http://schemas.microsoft.com/office/drawing/2014/main" id="{D4EE3785-7CE5-46D1-AED6-FF27CC750693}"/>
              </a:ext>
            </a:extLst>
          </p:cNvPr>
          <p:cNvSpPr/>
          <p:nvPr/>
        </p:nvSpPr>
        <p:spPr>
          <a:xfrm>
            <a:off x="3779884" y="4299210"/>
            <a:ext cx="1841029" cy="1862822"/>
          </a:xfrm>
          <a:prstGeom prst="ellipse">
            <a:avLst/>
          </a:prstGeom>
          <a:noFill/>
          <a:ln>
            <a:solidFill>
              <a:schemeClr val="accent3">
                <a:lumMod val="50000"/>
              </a:schemeClr>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68539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 name="TIMING" val="|7.7|3.4|1.2|7|27.9"/>
</p:tagLst>
</file>

<file path=ppt/theme/theme1.xml><?xml version="1.0" encoding="utf-8"?>
<a:theme xmlns:a="http://schemas.openxmlformats.org/drawingml/2006/main" name="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1604</Words>
  <Application>Microsoft Office PowerPoint</Application>
  <PresentationFormat>Widescreen</PresentationFormat>
  <Paragraphs>209</Paragraphs>
  <Slides>16</Slides>
  <Notes>13</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Segoe UI</vt:lpstr>
      <vt:lpstr>Segoe UI Light</vt:lpstr>
      <vt:lpstr>PASS 2013_SpeakerTemplate_Final</vt:lpstr>
      <vt:lpstr>Accelerated  Database Recovery    </vt:lpstr>
      <vt:lpstr>PowerPoint Presentation</vt:lpstr>
      <vt:lpstr>Get started with SQL Server 2019</vt:lpstr>
      <vt:lpstr>Accelerated Database Recovery</vt:lpstr>
      <vt:lpstr>Current Database Recovery Process</vt:lpstr>
      <vt:lpstr>Most common implications</vt:lpstr>
      <vt:lpstr>How to enable ADR?</vt:lpstr>
      <vt:lpstr>Accelerated Database Recovery Components</vt:lpstr>
      <vt:lpstr>Accelerated Database Recovery Components</vt:lpstr>
      <vt:lpstr>Accelerated Database Recovery Components</vt:lpstr>
      <vt:lpstr>Accelerated Database Recovery Components</vt:lpstr>
      <vt:lpstr>Accelerated Database Recovery process</vt:lpstr>
      <vt:lpstr>PowerPoint Presentation</vt:lpstr>
      <vt:lpstr>Recovery Time Comparison</vt:lpstr>
      <vt:lpstr>Accelerated Dabase Recovery FAQ</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2020-02-11T16:55:49Z</dcterms:created>
  <dcterms:modified xsi:type="dcterms:W3CDTF">2021-04-27T13:16:55Z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jodeardu@microsoft.com</vt:lpwstr>
  </property>
  <property fmtid="{D5CDD505-2E9C-101B-9397-08002B2CF9AE}" pid="5" name="MSIP_Label_f42aa342-8706-4288-bd11-ebb85995028c_SetDate">
    <vt:lpwstr>2020-02-11T16:56:45.5211602Z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a931351b-bec9-4cd7-b8b6-a88d83d31263</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