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3"/>
  </p:notesMasterIdLst>
  <p:sldIdLst>
    <p:sldId id="1635" r:id="rId2"/>
    <p:sldId id="1612" r:id="rId3"/>
    <p:sldId id="374" r:id="rId4"/>
    <p:sldId id="476" r:id="rId5"/>
    <p:sldId id="461" r:id="rId6"/>
    <p:sldId id="1594" r:id="rId7"/>
    <p:sldId id="1590" r:id="rId8"/>
    <p:sldId id="1653" r:id="rId9"/>
    <p:sldId id="1654" r:id="rId10"/>
    <p:sldId id="1548" r:id="rId11"/>
    <p:sldId id="15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1635"/>
            <p14:sldId id="1612"/>
            <p14:sldId id="374"/>
            <p14:sldId id="476"/>
            <p14:sldId id="461"/>
            <p14:sldId id="1594"/>
            <p14:sldId id="1590"/>
            <p14:sldId id="1653"/>
            <p14:sldId id="1654"/>
            <p14:sldId id="1548"/>
            <p14:sldId id="15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80808"/>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5220" autoAdjust="0"/>
  </p:normalViewPr>
  <p:slideViewPr>
    <p:cSldViewPr snapToGrid="0">
      <p:cViewPr varScale="1">
        <p:scale>
          <a:sx n="91" d="100"/>
          <a:sy n="91" d="100"/>
        </p:scale>
        <p:origin x="96" y="1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651"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0E1DD910-82B7-411B-86B9-779EC2DE4ABD}">
      <dgm:prSet custT="1"/>
      <dgm:spPr/>
      <dgm:t>
        <a:bodyPr/>
        <a:lstStyle/>
        <a:p>
          <a:r>
            <a:rPr lang="en-US" sz="3200" dirty="0"/>
            <a:t>How is data stored?</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D8006EE-E805-4F77-9EB5-918D069E4196}">
      <dgm:prSet custT="1"/>
      <dgm:spPr/>
      <dgm:t>
        <a:bodyPr/>
        <a:lstStyle/>
        <a:p>
          <a:r>
            <a:rPr lang="en-US" sz="3200" dirty="0"/>
            <a:t>Heaps vs Clustered Indexes</a:t>
          </a:r>
        </a:p>
      </dgm:t>
    </dgm:pt>
    <dgm:pt modelId="{D9314374-B2A4-4DE6-A756-D6C2A92E4F23}" type="parTrans" cxnId="{43A6685F-FCB9-423D-B50B-177C30C965A1}">
      <dgm:prSet/>
      <dgm:spPr/>
      <dgm:t>
        <a:bodyPr/>
        <a:lstStyle/>
        <a:p>
          <a:endParaRPr lang="en-US"/>
        </a:p>
      </dgm:t>
    </dgm:pt>
    <dgm:pt modelId="{2F706E18-91C6-424C-B7B8-46DC7B2D01B8}" type="sibTrans" cxnId="{43A6685F-FCB9-423D-B50B-177C30C965A1}">
      <dgm:prSet/>
      <dgm:spPr/>
      <dgm:t>
        <a:bodyPr/>
        <a:lstStyle/>
        <a:p>
          <a:endParaRPr lang="en-US"/>
        </a:p>
      </dgm:t>
    </dgm:pt>
    <dgm:pt modelId="{65EDCB2C-2ECD-4F32-AFF0-273BF1F70B81}">
      <dgm:prSet custT="1"/>
      <dgm:spPr/>
      <dgm:t>
        <a:bodyPr/>
        <a:lstStyle/>
        <a:p>
          <a:r>
            <a:rPr lang="en-US" sz="3200"/>
            <a:t>Non-Clustered Indexes</a:t>
          </a:r>
          <a:endParaRPr lang="en-US" sz="3200" dirty="0"/>
        </a:p>
      </dgm:t>
    </dgm:pt>
    <dgm:pt modelId="{677EE4FC-920B-4DE2-B638-28E6EC9FC013}" type="parTrans" cxnId="{6E85BF98-999C-4934-A508-4436CA3D09F2}">
      <dgm:prSet/>
      <dgm:spPr/>
      <dgm:t>
        <a:bodyPr/>
        <a:lstStyle/>
        <a:p>
          <a:endParaRPr lang="en-US"/>
        </a:p>
      </dgm:t>
    </dgm:pt>
    <dgm:pt modelId="{5800A0F6-83A9-498D-84E4-4F5F6F223213}" type="sibTrans" cxnId="{6E85BF98-999C-4934-A508-4436CA3D09F2}">
      <dgm:prSet/>
      <dgm:spPr/>
      <dgm:t>
        <a:bodyPr/>
        <a:lstStyle/>
        <a:p>
          <a:endParaRPr lang="en-US"/>
        </a:p>
      </dgm:t>
    </dgm:pt>
    <dgm:pt modelId="{6B022B89-89D9-49A8-B2BC-658D6C7C5AB1}">
      <dgm:prSet custT="1"/>
      <dgm:spPr/>
      <dgm:t>
        <a:bodyPr/>
        <a:lstStyle/>
        <a:p>
          <a:r>
            <a:rPr lang="en-US" sz="3200"/>
            <a:t>Included Columns</a:t>
          </a:r>
          <a:endParaRPr lang="en-US" sz="3200" dirty="0"/>
        </a:p>
      </dgm:t>
    </dgm:pt>
    <dgm:pt modelId="{EEF6D167-6328-460F-B991-C15FE76FC47F}" type="parTrans" cxnId="{20B48F60-5079-48F3-AF33-2A25091B4465}">
      <dgm:prSet/>
      <dgm:spPr/>
      <dgm:t>
        <a:bodyPr/>
        <a:lstStyle/>
        <a:p>
          <a:endParaRPr lang="en-US"/>
        </a:p>
      </dgm:t>
    </dgm:pt>
    <dgm:pt modelId="{AFF25D2C-07E5-4C1D-80BF-1C3480BB7AEF}" type="sibTrans" cxnId="{20B48F60-5079-48F3-AF33-2A25091B4465}">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18904"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897CD4EF-3DE9-47E4-917D-17BDA1C30DAC}" type="pres">
      <dgm:prSet presAssocID="{5D8006EE-E805-4F77-9EB5-918D069E4196}" presName="parentText" presStyleLbl="node1" presStyleIdx="1" presStyleCnt="4">
        <dgm:presLayoutVars>
          <dgm:chMax val="0"/>
          <dgm:bulletEnabled val="1"/>
        </dgm:presLayoutVars>
      </dgm:prSet>
      <dgm:spPr/>
    </dgm:pt>
    <dgm:pt modelId="{D288CE64-3B74-45A9-99CC-445553A49B4A}" type="pres">
      <dgm:prSet presAssocID="{2F706E18-91C6-424C-B7B8-46DC7B2D01B8}" presName="spacer" presStyleCnt="0"/>
      <dgm:spPr/>
    </dgm:pt>
    <dgm:pt modelId="{8862EEF6-A954-4FA2-8510-2B14AE8C9E34}" type="pres">
      <dgm:prSet presAssocID="{65EDCB2C-2ECD-4F32-AFF0-273BF1F70B81}" presName="parentText" presStyleLbl="node1" presStyleIdx="2" presStyleCnt="4">
        <dgm:presLayoutVars>
          <dgm:chMax val="0"/>
          <dgm:bulletEnabled val="1"/>
        </dgm:presLayoutVars>
      </dgm:prSet>
      <dgm:spPr/>
    </dgm:pt>
    <dgm:pt modelId="{AB2851D4-E5D0-4C0A-B584-E8B7DC8DE5C0}" type="pres">
      <dgm:prSet presAssocID="{5800A0F6-83A9-498D-84E4-4F5F6F223213}" presName="spacer" presStyleCnt="0"/>
      <dgm:spPr/>
    </dgm:pt>
    <dgm:pt modelId="{CA5679FC-9523-4AF0-B140-993998515246}" type="pres">
      <dgm:prSet presAssocID="{6B022B89-89D9-49A8-B2BC-658D6C7C5AB1}" presName="parentText" presStyleLbl="node1" presStyleIdx="3" presStyleCnt="4">
        <dgm:presLayoutVars>
          <dgm:chMax val="0"/>
          <dgm:bulletEnabled val="1"/>
        </dgm:presLayoutVars>
      </dgm:prSet>
      <dgm:spPr/>
    </dgm:pt>
  </dgm:ptLst>
  <dgm:cxnLst>
    <dgm:cxn modelId="{A16A0736-D7C6-4995-8710-DEDFECDB0FF6}" type="presOf" srcId="{5D8006EE-E805-4F77-9EB5-918D069E4196}" destId="{897CD4EF-3DE9-47E4-917D-17BDA1C30DAC}" srcOrd="0" destOrd="0" presId="urn:microsoft.com/office/officeart/2005/8/layout/vList2"/>
    <dgm:cxn modelId="{43A6685F-FCB9-423D-B50B-177C30C965A1}" srcId="{E0727030-A103-47B3-9948-2C3FB6249167}" destId="{5D8006EE-E805-4F77-9EB5-918D069E4196}" srcOrd="1" destOrd="0" parTransId="{D9314374-B2A4-4DE6-A756-D6C2A92E4F23}" sibTransId="{2F706E18-91C6-424C-B7B8-46DC7B2D01B8}"/>
    <dgm:cxn modelId="{20B48F60-5079-48F3-AF33-2A25091B4465}" srcId="{E0727030-A103-47B3-9948-2C3FB6249167}" destId="{6B022B89-89D9-49A8-B2BC-658D6C7C5AB1}" srcOrd="3" destOrd="0" parTransId="{EEF6D167-6328-460F-B991-C15FE76FC47F}" sibTransId="{AFF25D2C-07E5-4C1D-80BF-1C3480BB7AEF}"/>
    <dgm:cxn modelId="{6EB1E762-B5BF-4F22-AEDE-604B1C57026E}" type="presOf" srcId="{0E1DD910-82B7-411B-86B9-779EC2DE4ABD}" destId="{95CCDC1D-1D26-4DF7-90DC-036F2479319D}" srcOrd="0" destOrd="0" presId="urn:microsoft.com/office/officeart/2005/8/layout/vList2"/>
    <dgm:cxn modelId="{4B21E84F-133D-4439-8141-6FA626E90B08}" type="presOf" srcId="{65EDCB2C-2ECD-4F32-AFF0-273BF1F70B81}" destId="{8862EEF6-A954-4FA2-8510-2B14AE8C9E34}" srcOrd="0" destOrd="0" presId="urn:microsoft.com/office/officeart/2005/8/layout/vList2"/>
    <dgm:cxn modelId="{4448F08F-91DA-4C73-96AE-3F94A26AA4E5}" type="presOf" srcId="{6B022B89-89D9-49A8-B2BC-658D6C7C5AB1}" destId="{CA5679FC-9523-4AF0-B140-993998515246}" srcOrd="0" destOrd="0" presId="urn:microsoft.com/office/officeart/2005/8/layout/vList2"/>
    <dgm:cxn modelId="{6E85BF98-999C-4934-A508-4436CA3D09F2}" srcId="{E0727030-A103-47B3-9948-2C3FB6249167}" destId="{65EDCB2C-2ECD-4F32-AFF0-273BF1F70B81}" srcOrd="2" destOrd="0" parTransId="{677EE4FC-920B-4DE2-B638-28E6EC9FC013}" sibTransId="{5800A0F6-83A9-498D-84E4-4F5F6F223213}"/>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2EA85699-7F75-498B-B865-05FF20F5D15F}" type="presParOf" srcId="{920A3D74-469C-4EDC-8C5F-FD4FFD16E171}" destId="{897CD4EF-3DE9-47E4-917D-17BDA1C30DAC}" srcOrd="2" destOrd="0" presId="urn:microsoft.com/office/officeart/2005/8/layout/vList2"/>
    <dgm:cxn modelId="{D2A32092-5AB5-441F-87C3-0E36B46305F8}" type="presParOf" srcId="{920A3D74-469C-4EDC-8C5F-FD4FFD16E171}" destId="{D288CE64-3B74-45A9-99CC-445553A49B4A}" srcOrd="3" destOrd="0" presId="urn:microsoft.com/office/officeart/2005/8/layout/vList2"/>
    <dgm:cxn modelId="{F1D0864C-9842-4619-9025-868293A2EA2E}" type="presParOf" srcId="{920A3D74-469C-4EDC-8C5F-FD4FFD16E171}" destId="{8862EEF6-A954-4FA2-8510-2B14AE8C9E34}" srcOrd="4" destOrd="0" presId="urn:microsoft.com/office/officeart/2005/8/layout/vList2"/>
    <dgm:cxn modelId="{F2950CF4-B679-4E79-A0BF-1821E4A7EEB5}" type="presParOf" srcId="{920A3D74-469C-4EDC-8C5F-FD4FFD16E171}" destId="{AB2851D4-E5D0-4C0A-B584-E8B7DC8DE5C0}" srcOrd="5" destOrd="0" presId="urn:microsoft.com/office/officeart/2005/8/layout/vList2"/>
    <dgm:cxn modelId="{1B254EDF-BD98-4BC8-A737-33E796969923}" type="presParOf" srcId="{920A3D74-469C-4EDC-8C5F-FD4FFD16E171}" destId="{CA5679FC-9523-4AF0-B140-99399851524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3614EE-DA6E-4C82-AC78-9A43BDAEA673}" type="doc">
      <dgm:prSet loTypeId="urn:microsoft.com/office/officeart/2005/8/layout/vList5" loCatId="list" qsTypeId="urn:microsoft.com/office/officeart/2005/8/quickstyle/simple2" qsCatId="simple" csTypeId="urn:microsoft.com/office/officeart/2005/8/colors/accent5_2" csCatId="accent5" phldr="1"/>
      <dgm:spPr/>
      <dgm:t>
        <a:bodyPr/>
        <a:lstStyle/>
        <a:p>
          <a:endParaRPr lang="en-US"/>
        </a:p>
      </dgm:t>
    </dgm:pt>
    <dgm:pt modelId="{0C193083-5214-4081-9C34-1BC91FA4FFCF}">
      <dgm:prSet custT="1"/>
      <dgm:spPr/>
      <dgm:t>
        <a:bodyPr/>
        <a:lstStyle/>
        <a:p>
          <a:r>
            <a:rPr lang="en-US" sz="3600" dirty="0"/>
            <a:t>Small</a:t>
          </a:r>
        </a:p>
      </dgm:t>
    </dgm:pt>
    <dgm:pt modelId="{5EB357B9-3A0C-4326-9F32-1F34DE20809A}" type="parTrans" cxnId="{B5BE35B1-3055-48E1-B0FB-5DF296812093}">
      <dgm:prSet/>
      <dgm:spPr/>
      <dgm:t>
        <a:bodyPr/>
        <a:lstStyle/>
        <a:p>
          <a:endParaRPr lang="en-US"/>
        </a:p>
      </dgm:t>
    </dgm:pt>
    <dgm:pt modelId="{DFDB2F44-482D-4122-9648-848864A92CF2}" type="sibTrans" cxnId="{B5BE35B1-3055-48E1-B0FB-5DF296812093}">
      <dgm:prSet/>
      <dgm:spPr/>
      <dgm:t>
        <a:bodyPr/>
        <a:lstStyle/>
        <a:p>
          <a:endParaRPr lang="en-US"/>
        </a:p>
      </dgm:t>
    </dgm:pt>
    <dgm:pt modelId="{713DB8C8-6C3F-48DB-AE8F-6F211038B03E}">
      <dgm:prSet custT="1"/>
      <dgm:spPr/>
      <dgm:t>
        <a:bodyPr/>
        <a:lstStyle/>
        <a:p>
          <a:r>
            <a:rPr lang="en-US" sz="3600" dirty="0"/>
            <a:t>Unique</a:t>
          </a:r>
        </a:p>
      </dgm:t>
    </dgm:pt>
    <dgm:pt modelId="{C6B4BC8D-3A42-4DB4-8BAC-E253B7BD37D3}" type="parTrans" cxnId="{D3592FF9-7775-49D9-8983-E03AAA282CB4}">
      <dgm:prSet/>
      <dgm:spPr/>
      <dgm:t>
        <a:bodyPr/>
        <a:lstStyle/>
        <a:p>
          <a:endParaRPr lang="en-US"/>
        </a:p>
      </dgm:t>
    </dgm:pt>
    <dgm:pt modelId="{A2D193E2-CFFC-4670-8F0F-AB1AE96B091F}" type="sibTrans" cxnId="{D3592FF9-7775-49D9-8983-E03AAA282CB4}">
      <dgm:prSet/>
      <dgm:spPr/>
      <dgm:t>
        <a:bodyPr/>
        <a:lstStyle/>
        <a:p>
          <a:endParaRPr lang="en-US"/>
        </a:p>
      </dgm:t>
    </dgm:pt>
    <dgm:pt modelId="{3146ADF7-7F07-4772-98B3-C451903BAF9A}">
      <dgm:prSet custT="1"/>
      <dgm:spPr/>
      <dgm:t>
        <a:bodyPr/>
        <a:lstStyle/>
        <a:p>
          <a:r>
            <a:rPr lang="en-US" sz="3600" dirty="0"/>
            <a:t>Static </a:t>
          </a:r>
        </a:p>
      </dgm:t>
    </dgm:pt>
    <dgm:pt modelId="{40EA38A3-6117-423C-9C9C-C5A4608D2E30}" type="parTrans" cxnId="{4616D436-C227-4817-8AF5-67DE3079CD84}">
      <dgm:prSet/>
      <dgm:spPr/>
      <dgm:t>
        <a:bodyPr/>
        <a:lstStyle/>
        <a:p>
          <a:endParaRPr lang="en-US"/>
        </a:p>
      </dgm:t>
    </dgm:pt>
    <dgm:pt modelId="{C5DD6B8E-22B2-4D03-9F23-9E5DB1D6A5C9}" type="sibTrans" cxnId="{4616D436-C227-4817-8AF5-67DE3079CD84}">
      <dgm:prSet/>
      <dgm:spPr/>
      <dgm:t>
        <a:bodyPr/>
        <a:lstStyle/>
        <a:p>
          <a:endParaRPr lang="en-US"/>
        </a:p>
      </dgm:t>
    </dgm:pt>
    <dgm:pt modelId="{53992E15-5DCB-4D70-9469-B3BAC901FB45}">
      <dgm:prSet custT="1"/>
      <dgm:spPr/>
      <dgm:t>
        <a:bodyPr/>
        <a:lstStyle/>
        <a:p>
          <a:r>
            <a:rPr lang="en-US" sz="3600" dirty="0"/>
            <a:t>Increasing</a:t>
          </a:r>
        </a:p>
      </dgm:t>
    </dgm:pt>
    <dgm:pt modelId="{64D432C3-AFB2-4596-8346-2C268DEC85B6}" type="parTrans" cxnId="{9B8F258D-B6E9-46D6-92DE-EAB58F137272}">
      <dgm:prSet/>
      <dgm:spPr/>
      <dgm:t>
        <a:bodyPr/>
        <a:lstStyle/>
        <a:p>
          <a:endParaRPr lang="en-US"/>
        </a:p>
      </dgm:t>
    </dgm:pt>
    <dgm:pt modelId="{BFF04C4A-E82A-400A-B977-9A92FEBAFB7C}" type="sibTrans" cxnId="{9B8F258D-B6E9-46D6-92DE-EAB58F137272}">
      <dgm:prSet/>
      <dgm:spPr/>
      <dgm:t>
        <a:bodyPr/>
        <a:lstStyle/>
        <a:p>
          <a:endParaRPr lang="en-US"/>
        </a:p>
      </dgm:t>
    </dgm:pt>
    <dgm:pt modelId="{D4BDF425-9733-4A99-996F-887012F757EF}">
      <dgm:prSet custT="1"/>
      <dgm:spPr/>
      <dgm:t>
        <a:bodyPr/>
        <a:lstStyle/>
        <a:p>
          <a:r>
            <a:rPr lang="en-US" sz="2400" dirty="0"/>
            <a:t>Use a data type with a small number of bytes to conserve space in tables and indexes</a:t>
          </a:r>
        </a:p>
      </dgm:t>
    </dgm:pt>
    <dgm:pt modelId="{7C0486A8-B164-4EC1-B71F-D415F6BA76F8}" type="parTrans" cxnId="{9D9D740B-2B4C-46A0-A143-0318AA9CBF02}">
      <dgm:prSet/>
      <dgm:spPr/>
      <dgm:t>
        <a:bodyPr/>
        <a:lstStyle/>
        <a:p>
          <a:endParaRPr lang="en-US"/>
        </a:p>
      </dgm:t>
    </dgm:pt>
    <dgm:pt modelId="{AE8EF3D6-A6C9-4BDD-9683-03AA464D7265}" type="sibTrans" cxnId="{9D9D740B-2B4C-46A0-A143-0318AA9CBF02}">
      <dgm:prSet/>
      <dgm:spPr/>
      <dgm:t>
        <a:bodyPr/>
        <a:lstStyle/>
        <a:p>
          <a:endParaRPr lang="en-US"/>
        </a:p>
      </dgm:t>
    </dgm:pt>
    <dgm:pt modelId="{CDF8C1B6-3E0C-49B4-9065-A97BFD10CCAB}">
      <dgm:prSet custT="1"/>
      <dgm:spPr/>
      <dgm:t>
        <a:bodyPr/>
        <a:lstStyle/>
        <a:p>
          <a:r>
            <a:rPr lang="en-US" sz="2400" dirty="0"/>
            <a:t>Avoids SQL adding a 4-byte uniquifier</a:t>
          </a:r>
        </a:p>
      </dgm:t>
    </dgm:pt>
    <dgm:pt modelId="{726E73AC-25D5-4D5E-9D4D-FA0B5591208A}" type="parTrans" cxnId="{A0357E0B-8E71-47A7-B444-9302E5DD2C89}">
      <dgm:prSet/>
      <dgm:spPr/>
      <dgm:t>
        <a:bodyPr/>
        <a:lstStyle/>
        <a:p>
          <a:endParaRPr lang="en-US"/>
        </a:p>
      </dgm:t>
    </dgm:pt>
    <dgm:pt modelId="{E212B544-3148-42EE-B953-EFBA9318766B}" type="sibTrans" cxnId="{A0357E0B-8E71-47A7-B444-9302E5DD2C89}">
      <dgm:prSet/>
      <dgm:spPr/>
      <dgm:t>
        <a:bodyPr/>
        <a:lstStyle/>
        <a:p>
          <a:endParaRPr lang="en-US"/>
        </a:p>
      </dgm:t>
    </dgm:pt>
    <dgm:pt modelId="{1EE4F5ED-6BEF-4BA7-8EB0-952F45D0BB9B}">
      <dgm:prSet custT="1"/>
      <dgm:spPr/>
      <dgm:t>
        <a:bodyPr/>
        <a:lstStyle/>
        <a:p>
          <a:r>
            <a:rPr lang="en-US" sz="2400" dirty="0"/>
            <a:t>Allows data to stay constant without constant changes which could lead to page splits</a:t>
          </a:r>
        </a:p>
      </dgm:t>
    </dgm:pt>
    <dgm:pt modelId="{05F65060-C4C5-4395-AF65-593B8C144F66}" type="parTrans" cxnId="{B4C433E6-5C09-4BF6-8B9B-4D3DAB3E656A}">
      <dgm:prSet/>
      <dgm:spPr/>
      <dgm:t>
        <a:bodyPr/>
        <a:lstStyle/>
        <a:p>
          <a:endParaRPr lang="en-US"/>
        </a:p>
      </dgm:t>
    </dgm:pt>
    <dgm:pt modelId="{126DC27D-8290-4C1D-A58F-2523B2EF0696}" type="sibTrans" cxnId="{B4C433E6-5C09-4BF6-8B9B-4D3DAB3E656A}">
      <dgm:prSet/>
      <dgm:spPr/>
      <dgm:t>
        <a:bodyPr/>
        <a:lstStyle/>
        <a:p>
          <a:endParaRPr lang="en-US"/>
        </a:p>
      </dgm:t>
    </dgm:pt>
    <dgm:pt modelId="{BCB72488-6B5C-4416-AB55-E591AB1EE072}">
      <dgm:prSet custT="1"/>
      <dgm:spPr/>
      <dgm:t>
        <a:bodyPr/>
        <a:lstStyle/>
        <a:p>
          <a:r>
            <a:rPr lang="en-US" sz="2400" dirty="0"/>
            <a:t>Allows better write performance and reduces fragmentation issues</a:t>
          </a:r>
        </a:p>
      </dgm:t>
    </dgm:pt>
    <dgm:pt modelId="{3F428913-FA79-4937-8F44-05076FF068B2}" type="parTrans" cxnId="{A04D3BB4-5CB7-4D8D-B8B6-70DD7E7809A1}">
      <dgm:prSet/>
      <dgm:spPr/>
      <dgm:t>
        <a:bodyPr/>
        <a:lstStyle/>
        <a:p>
          <a:endParaRPr lang="en-US"/>
        </a:p>
      </dgm:t>
    </dgm:pt>
    <dgm:pt modelId="{789DF8B8-D915-40B3-AB1D-D85BC2793C9D}" type="sibTrans" cxnId="{A04D3BB4-5CB7-4D8D-B8B6-70DD7E7809A1}">
      <dgm:prSet/>
      <dgm:spPr/>
      <dgm:t>
        <a:bodyPr/>
        <a:lstStyle/>
        <a:p>
          <a:endParaRPr lang="en-US"/>
        </a:p>
      </dgm:t>
    </dgm:pt>
    <dgm:pt modelId="{FC26D7F0-B2AA-4534-86AF-2AA8804410E7}" type="pres">
      <dgm:prSet presAssocID="{413614EE-DA6E-4C82-AC78-9A43BDAEA673}" presName="Name0" presStyleCnt="0">
        <dgm:presLayoutVars>
          <dgm:dir/>
          <dgm:animLvl val="lvl"/>
          <dgm:resizeHandles val="exact"/>
        </dgm:presLayoutVars>
      </dgm:prSet>
      <dgm:spPr/>
    </dgm:pt>
    <dgm:pt modelId="{3CC65B18-FD81-4A8A-A0ED-5624EDD0A79F}" type="pres">
      <dgm:prSet presAssocID="{0C193083-5214-4081-9C34-1BC91FA4FFCF}" presName="linNode" presStyleCnt="0"/>
      <dgm:spPr/>
    </dgm:pt>
    <dgm:pt modelId="{DCB127EE-E9B8-4198-BDF1-23C817B41FA7}" type="pres">
      <dgm:prSet presAssocID="{0C193083-5214-4081-9C34-1BC91FA4FFCF}" presName="parentText" presStyleLbl="node1" presStyleIdx="0" presStyleCnt="4">
        <dgm:presLayoutVars>
          <dgm:chMax val="1"/>
          <dgm:bulletEnabled val="1"/>
        </dgm:presLayoutVars>
      </dgm:prSet>
      <dgm:spPr/>
    </dgm:pt>
    <dgm:pt modelId="{778057F6-F875-4B04-9A99-F7779F42C146}" type="pres">
      <dgm:prSet presAssocID="{0C193083-5214-4081-9C34-1BC91FA4FFCF}" presName="descendantText" presStyleLbl="alignAccFollowNode1" presStyleIdx="0" presStyleCnt="4">
        <dgm:presLayoutVars>
          <dgm:bulletEnabled val="1"/>
        </dgm:presLayoutVars>
      </dgm:prSet>
      <dgm:spPr/>
    </dgm:pt>
    <dgm:pt modelId="{DDA9317E-8B08-4BE4-ADBE-F41EFE884E5D}" type="pres">
      <dgm:prSet presAssocID="{DFDB2F44-482D-4122-9648-848864A92CF2}" presName="sp" presStyleCnt="0"/>
      <dgm:spPr/>
    </dgm:pt>
    <dgm:pt modelId="{B46C5966-C2B5-4589-BD9E-AF517B2FB373}" type="pres">
      <dgm:prSet presAssocID="{713DB8C8-6C3F-48DB-AE8F-6F211038B03E}" presName="linNode" presStyleCnt="0"/>
      <dgm:spPr/>
    </dgm:pt>
    <dgm:pt modelId="{D50FD385-4B63-4A01-9C16-16262B2629D0}" type="pres">
      <dgm:prSet presAssocID="{713DB8C8-6C3F-48DB-AE8F-6F211038B03E}" presName="parentText" presStyleLbl="node1" presStyleIdx="1" presStyleCnt="4">
        <dgm:presLayoutVars>
          <dgm:chMax val="1"/>
          <dgm:bulletEnabled val="1"/>
        </dgm:presLayoutVars>
      </dgm:prSet>
      <dgm:spPr/>
    </dgm:pt>
    <dgm:pt modelId="{470B2B35-2998-4383-8C88-F81EDD0E8922}" type="pres">
      <dgm:prSet presAssocID="{713DB8C8-6C3F-48DB-AE8F-6F211038B03E}" presName="descendantText" presStyleLbl="alignAccFollowNode1" presStyleIdx="1" presStyleCnt="4">
        <dgm:presLayoutVars>
          <dgm:bulletEnabled val="1"/>
        </dgm:presLayoutVars>
      </dgm:prSet>
      <dgm:spPr/>
    </dgm:pt>
    <dgm:pt modelId="{9527D54A-E824-44AD-B841-1BF25BFCEA29}" type="pres">
      <dgm:prSet presAssocID="{A2D193E2-CFFC-4670-8F0F-AB1AE96B091F}" presName="sp" presStyleCnt="0"/>
      <dgm:spPr/>
    </dgm:pt>
    <dgm:pt modelId="{12A0A797-5F47-4D3B-810F-C8CD93CB4556}" type="pres">
      <dgm:prSet presAssocID="{3146ADF7-7F07-4772-98B3-C451903BAF9A}" presName="linNode" presStyleCnt="0"/>
      <dgm:spPr/>
    </dgm:pt>
    <dgm:pt modelId="{FEDF961F-5795-45A6-A52E-DD0485092742}" type="pres">
      <dgm:prSet presAssocID="{3146ADF7-7F07-4772-98B3-C451903BAF9A}" presName="parentText" presStyleLbl="node1" presStyleIdx="2" presStyleCnt="4">
        <dgm:presLayoutVars>
          <dgm:chMax val="1"/>
          <dgm:bulletEnabled val="1"/>
        </dgm:presLayoutVars>
      </dgm:prSet>
      <dgm:spPr/>
    </dgm:pt>
    <dgm:pt modelId="{9D38BFC7-7366-446A-B3E9-25E5318D35E7}" type="pres">
      <dgm:prSet presAssocID="{3146ADF7-7F07-4772-98B3-C451903BAF9A}" presName="descendantText" presStyleLbl="alignAccFollowNode1" presStyleIdx="2" presStyleCnt="4">
        <dgm:presLayoutVars>
          <dgm:bulletEnabled val="1"/>
        </dgm:presLayoutVars>
      </dgm:prSet>
      <dgm:spPr/>
    </dgm:pt>
    <dgm:pt modelId="{AA504275-7642-4A5E-941B-2540CBBBF516}" type="pres">
      <dgm:prSet presAssocID="{C5DD6B8E-22B2-4D03-9F23-9E5DB1D6A5C9}" presName="sp" presStyleCnt="0"/>
      <dgm:spPr/>
    </dgm:pt>
    <dgm:pt modelId="{63648704-F088-45FD-A1F6-CF72968199BD}" type="pres">
      <dgm:prSet presAssocID="{53992E15-5DCB-4D70-9469-B3BAC901FB45}" presName="linNode" presStyleCnt="0"/>
      <dgm:spPr/>
    </dgm:pt>
    <dgm:pt modelId="{B33AAB3F-5C75-49E8-8D92-8D5DFDE863F0}" type="pres">
      <dgm:prSet presAssocID="{53992E15-5DCB-4D70-9469-B3BAC901FB45}" presName="parentText" presStyleLbl="node1" presStyleIdx="3" presStyleCnt="4">
        <dgm:presLayoutVars>
          <dgm:chMax val="1"/>
          <dgm:bulletEnabled val="1"/>
        </dgm:presLayoutVars>
      </dgm:prSet>
      <dgm:spPr/>
    </dgm:pt>
    <dgm:pt modelId="{051D729B-DBEA-458D-B01A-07830420144C}" type="pres">
      <dgm:prSet presAssocID="{53992E15-5DCB-4D70-9469-B3BAC901FB45}" presName="descendantText" presStyleLbl="alignAccFollowNode1" presStyleIdx="3" presStyleCnt="4">
        <dgm:presLayoutVars>
          <dgm:bulletEnabled val="1"/>
        </dgm:presLayoutVars>
      </dgm:prSet>
      <dgm:spPr/>
    </dgm:pt>
  </dgm:ptLst>
  <dgm:cxnLst>
    <dgm:cxn modelId="{EB898C06-F4A2-4BDF-8262-7FCA179DB6A7}" type="presOf" srcId="{713DB8C8-6C3F-48DB-AE8F-6F211038B03E}" destId="{D50FD385-4B63-4A01-9C16-16262B2629D0}" srcOrd="0" destOrd="0" presId="urn:microsoft.com/office/officeart/2005/8/layout/vList5"/>
    <dgm:cxn modelId="{9D9D740B-2B4C-46A0-A143-0318AA9CBF02}" srcId="{0C193083-5214-4081-9C34-1BC91FA4FFCF}" destId="{D4BDF425-9733-4A99-996F-887012F757EF}" srcOrd="0" destOrd="0" parTransId="{7C0486A8-B164-4EC1-B71F-D415F6BA76F8}" sibTransId="{AE8EF3D6-A6C9-4BDD-9683-03AA464D7265}"/>
    <dgm:cxn modelId="{A0357E0B-8E71-47A7-B444-9302E5DD2C89}" srcId="{713DB8C8-6C3F-48DB-AE8F-6F211038B03E}" destId="{CDF8C1B6-3E0C-49B4-9065-A97BFD10CCAB}" srcOrd="0" destOrd="0" parTransId="{726E73AC-25D5-4D5E-9D4D-FA0B5591208A}" sibTransId="{E212B544-3148-42EE-B953-EFBA9318766B}"/>
    <dgm:cxn modelId="{4616D436-C227-4817-8AF5-67DE3079CD84}" srcId="{413614EE-DA6E-4C82-AC78-9A43BDAEA673}" destId="{3146ADF7-7F07-4772-98B3-C451903BAF9A}" srcOrd="2" destOrd="0" parTransId="{40EA38A3-6117-423C-9C9C-C5A4608D2E30}" sibTransId="{C5DD6B8E-22B2-4D03-9F23-9E5DB1D6A5C9}"/>
    <dgm:cxn modelId="{33282561-7AF4-4C7D-A2C2-2A7FEC0F92BF}" type="presOf" srcId="{D4BDF425-9733-4A99-996F-887012F757EF}" destId="{778057F6-F875-4B04-9A99-F7779F42C146}" srcOrd="0" destOrd="0" presId="urn:microsoft.com/office/officeart/2005/8/layout/vList5"/>
    <dgm:cxn modelId="{89123562-80E9-4F21-B674-AA21E2009B98}" type="presOf" srcId="{53992E15-5DCB-4D70-9469-B3BAC901FB45}" destId="{B33AAB3F-5C75-49E8-8D92-8D5DFDE863F0}" srcOrd="0" destOrd="0" presId="urn:microsoft.com/office/officeart/2005/8/layout/vList5"/>
    <dgm:cxn modelId="{11D0A473-1493-4013-87E1-B2065B74C5B1}" type="presOf" srcId="{BCB72488-6B5C-4416-AB55-E591AB1EE072}" destId="{051D729B-DBEA-458D-B01A-07830420144C}" srcOrd="0" destOrd="0" presId="urn:microsoft.com/office/officeart/2005/8/layout/vList5"/>
    <dgm:cxn modelId="{7D71047D-6B10-4DDD-922B-EAF556A1ACFA}" type="presOf" srcId="{0C193083-5214-4081-9C34-1BC91FA4FFCF}" destId="{DCB127EE-E9B8-4198-BDF1-23C817B41FA7}" srcOrd="0" destOrd="0" presId="urn:microsoft.com/office/officeart/2005/8/layout/vList5"/>
    <dgm:cxn modelId="{9B8F258D-B6E9-46D6-92DE-EAB58F137272}" srcId="{413614EE-DA6E-4C82-AC78-9A43BDAEA673}" destId="{53992E15-5DCB-4D70-9469-B3BAC901FB45}" srcOrd="3" destOrd="0" parTransId="{64D432C3-AFB2-4596-8346-2C268DEC85B6}" sibTransId="{BFF04C4A-E82A-400A-B977-9A92FEBAFB7C}"/>
    <dgm:cxn modelId="{891643AF-7AA3-42E9-90B3-589ABB05C5FC}" type="presOf" srcId="{CDF8C1B6-3E0C-49B4-9065-A97BFD10CCAB}" destId="{470B2B35-2998-4383-8C88-F81EDD0E8922}" srcOrd="0" destOrd="0" presId="urn:microsoft.com/office/officeart/2005/8/layout/vList5"/>
    <dgm:cxn modelId="{276203B0-A4BD-4335-92C9-3891AC994171}" type="presOf" srcId="{1EE4F5ED-6BEF-4BA7-8EB0-952F45D0BB9B}" destId="{9D38BFC7-7366-446A-B3E9-25E5318D35E7}" srcOrd="0" destOrd="0" presId="urn:microsoft.com/office/officeart/2005/8/layout/vList5"/>
    <dgm:cxn modelId="{B5BE35B1-3055-48E1-B0FB-5DF296812093}" srcId="{413614EE-DA6E-4C82-AC78-9A43BDAEA673}" destId="{0C193083-5214-4081-9C34-1BC91FA4FFCF}" srcOrd="0" destOrd="0" parTransId="{5EB357B9-3A0C-4326-9F32-1F34DE20809A}" sibTransId="{DFDB2F44-482D-4122-9648-848864A92CF2}"/>
    <dgm:cxn modelId="{A04D3BB4-5CB7-4D8D-B8B6-70DD7E7809A1}" srcId="{53992E15-5DCB-4D70-9469-B3BAC901FB45}" destId="{BCB72488-6B5C-4416-AB55-E591AB1EE072}" srcOrd="0" destOrd="0" parTransId="{3F428913-FA79-4937-8F44-05076FF068B2}" sibTransId="{789DF8B8-D915-40B3-AB1D-D85BC2793C9D}"/>
    <dgm:cxn modelId="{96BC96E2-643C-4DDC-A420-FE224D464FC8}" type="presOf" srcId="{3146ADF7-7F07-4772-98B3-C451903BAF9A}" destId="{FEDF961F-5795-45A6-A52E-DD0485092742}" srcOrd="0" destOrd="0" presId="urn:microsoft.com/office/officeart/2005/8/layout/vList5"/>
    <dgm:cxn modelId="{B4C433E6-5C09-4BF6-8B9B-4D3DAB3E656A}" srcId="{3146ADF7-7F07-4772-98B3-C451903BAF9A}" destId="{1EE4F5ED-6BEF-4BA7-8EB0-952F45D0BB9B}" srcOrd="0" destOrd="0" parTransId="{05F65060-C4C5-4395-AF65-593B8C144F66}" sibTransId="{126DC27D-8290-4C1D-A58F-2523B2EF0696}"/>
    <dgm:cxn modelId="{D3592FF9-7775-49D9-8983-E03AAA282CB4}" srcId="{413614EE-DA6E-4C82-AC78-9A43BDAEA673}" destId="{713DB8C8-6C3F-48DB-AE8F-6F211038B03E}" srcOrd="1" destOrd="0" parTransId="{C6B4BC8D-3A42-4DB4-8BAC-E253B7BD37D3}" sibTransId="{A2D193E2-CFFC-4670-8F0F-AB1AE96B091F}"/>
    <dgm:cxn modelId="{23ABE6FF-3265-4B99-8692-AC1B63AE020C}" type="presOf" srcId="{413614EE-DA6E-4C82-AC78-9A43BDAEA673}" destId="{FC26D7F0-B2AA-4534-86AF-2AA8804410E7}" srcOrd="0" destOrd="0" presId="urn:microsoft.com/office/officeart/2005/8/layout/vList5"/>
    <dgm:cxn modelId="{F80ADE78-ABF3-4C8F-9045-E6C037DA4414}" type="presParOf" srcId="{FC26D7F0-B2AA-4534-86AF-2AA8804410E7}" destId="{3CC65B18-FD81-4A8A-A0ED-5624EDD0A79F}" srcOrd="0" destOrd="0" presId="urn:microsoft.com/office/officeart/2005/8/layout/vList5"/>
    <dgm:cxn modelId="{C30EA5C4-5A37-4E61-BC0F-294C3364C6D8}" type="presParOf" srcId="{3CC65B18-FD81-4A8A-A0ED-5624EDD0A79F}" destId="{DCB127EE-E9B8-4198-BDF1-23C817B41FA7}" srcOrd="0" destOrd="0" presId="urn:microsoft.com/office/officeart/2005/8/layout/vList5"/>
    <dgm:cxn modelId="{8BFDA089-DE1C-42C0-90D5-53AADE9E88AB}" type="presParOf" srcId="{3CC65B18-FD81-4A8A-A0ED-5624EDD0A79F}" destId="{778057F6-F875-4B04-9A99-F7779F42C146}" srcOrd="1" destOrd="0" presId="urn:microsoft.com/office/officeart/2005/8/layout/vList5"/>
    <dgm:cxn modelId="{ACD55B17-EBF2-4976-8D4F-356AFC33DEDE}" type="presParOf" srcId="{FC26D7F0-B2AA-4534-86AF-2AA8804410E7}" destId="{DDA9317E-8B08-4BE4-ADBE-F41EFE884E5D}" srcOrd="1" destOrd="0" presId="urn:microsoft.com/office/officeart/2005/8/layout/vList5"/>
    <dgm:cxn modelId="{B687AC66-1D92-4FA8-9B19-2FABC9E095BE}" type="presParOf" srcId="{FC26D7F0-B2AA-4534-86AF-2AA8804410E7}" destId="{B46C5966-C2B5-4589-BD9E-AF517B2FB373}" srcOrd="2" destOrd="0" presId="urn:microsoft.com/office/officeart/2005/8/layout/vList5"/>
    <dgm:cxn modelId="{ED86E46D-F305-4B45-95EF-1D2F091596EC}" type="presParOf" srcId="{B46C5966-C2B5-4589-BD9E-AF517B2FB373}" destId="{D50FD385-4B63-4A01-9C16-16262B2629D0}" srcOrd="0" destOrd="0" presId="urn:microsoft.com/office/officeart/2005/8/layout/vList5"/>
    <dgm:cxn modelId="{24422AC0-813A-4C3C-A157-07F51EDFA869}" type="presParOf" srcId="{B46C5966-C2B5-4589-BD9E-AF517B2FB373}" destId="{470B2B35-2998-4383-8C88-F81EDD0E8922}" srcOrd="1" destOrd="0" presId="urn:microsoft.com/office/officeart/2005/8/layout/vList5"/>
    <dgm:cxn modelId="{77423AF0-B7E1-4003-B777-60C4C42F9316}" type="presParOf" srcId="{FC26D7F0-B2AA-4534-86AF-2AA8804410E7}" destId="{9527D54A-E824-44AD-B841-1BF25BFCEA29}" srcOrd="3" destOrd="0" presId="urn:microsoft.com/office/officeart/2005/8/layout/vList5"/>
    <dgm:cxn modelId="{750BEDE1-7B3B-40E8-8BED-4AF3DB39DBEC}" type="presParOf" srcId="{FC26D7F0-B2AA-4534-86AF-2AA8804410E7}" destId="{12A0A797-5F47-4D3B-810F-C8CD93CB4556}" srcOrd="4" destOrd="0" presId="urn:microsoft.com/office/officeart/2005/8/layout/vList5"/>
    <dgm:cxn modelId="{26D8678C-6BBA-4E88-800A-87827B82ABDB}" type="presParOf" srcId="{12A0A797-5F47-4D3B-810F-C8CD93CB4556}" destId="{FEDF961F-5795-45A6-A52E-DD0485092742}" srcOrd="0" destOrd="0" presId="urn:microsoft.com/office/officeart/2005/8/layout/vList5"/>
    <dgm:cxn modelId="{F550451B-F06F-4C93-9FC5-442C09E9BAEA}" type="presParOf" srcId="{12A0A797-5F47-4D3B-810F-C8CD93CB4556}" destId="{9D38BFC7-7366-446A-B3E9-25E5318D35E7}" srcOrd="1" destOrd="0" presId="urn:microsoft.com/office/officeart/2005/8/layout/vList5"/>
    <dgm:cxn modelId="{D8C82CE5-CCF6-4A01-AB2A-1ABE1EB6E567}" type="presParOf" srcId="{FC26D7F0-B2AA-4534-86AF-2AA8804410E7}" destId="{AA504275-7642-4A5E-941B-2540CBBBF516}" srcOrd="5" destOrd="0" presId="urn:microsoft.com/office/officeart/2005/8/layout/vList5"/>
    <dgm:cxn modelId="{DF9A84DD-0F13-4F4F-A8CE-EC5A2D7DEB97}" type="presParOf" srcId="{FC26D7F0-B2AA-4534-86AF-2AA8804410E7}" destId="{63648704-F088-45FD-A1F6-CF72968199BD}" srcOrd="6" destOrd="0" presId="urn:microsoft.com/office/officeart/2005/8/layout/vList5"/>
    <dgm:cxn modelId="{B8D5E838-0C0F-42F4-A0FF-0DF3873791B0}" type="presParOf" srcId="{63648704-F088-45FD-A1F6-CF72968199BD}" destId="{B33AAB3F-5C75-49E8-8D92-8D5DFDE863F0}" srcOrd="0" destOrd="0" presId="urn:microsoft.com/office/officeart/2005/8/layout/vList5"/>
    <dgm:cxn modelId="{5BB18FA5-C0A6-4BEE-A6F4-EEF7AB5E34A7}" type="presParOf" srcId="{63648704-F088-45FD-A1F6-CF72968199BD}" destId="{051D729B-DBEA-458D-B01A-07830420144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0"/>
          <a:ext cx="10393424"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How is data stored?</a:t>
          </a:r>
        </a:p>
      </dsp:txBody>
      <dsp:txXfrm>
        <a:off x="55744" y="55744"/>
        <a:ext cx="10281936" cy="1030432"/>
      </dsp:txXfrm>
    </dsp:sp>
    <dsp:sp modelId="{897CD4EF-3DE9-47E4-917D-17BDA1C30DAC}">
      <dsp:nvSpPr>
        <dsp:cNvPr id="0" name=""/>
        <dsp:cNvSpPr/>
      </dsp:nvSpPr>
      <dsp:spPr>
        <a:xfrm>
          <a:off x="0" y="1346122"/>
          <a:ext cx="10393424"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Heaps vs Clustered Indexes</a:t>
          </a:r>
        </a:p>
      </dsp:txBody>
      <dsp:txXfrm>
        <a:off x="55744" y="1401866"/>
        <a:ext cx="10281936" cy="1030432"/>
      </dsp:txXfrm>
    </dsp:sp>
    <dsp:sp modelId="{8862EEF6-A954-4FA2-8510-2B14AE8C9E34}">
      <dsp:nvSpPr>
        <dsp:cNvPr id="0" name=""/>
        <dsp:cNvSpPr/>
      </dsp:nvSpPr>
      <dsp:spPr>
        <a:xfrm>
          <a:off x="0" y="2663722"/>
          <a:ext cx="10393424"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Non-Clustered Indexes</a:t>
          </a:r>
          <a:endParaRPr lang="en-US" sz="3200" kern="1200" dirty="0"/>
        </a:p>
      </dsp:txBody>
      <dsp:txXfrm>
        <a:off x="55744" y="2719466"/>
        <a:ext cx="10281936" cy="1030432"/>
      </dsp:txXfrm>
    </dsp:sp>
    <dsp:sp modelId="{CA5679FC-9523-4AF0-B140-993998515246}">
      <dsp:nvSpPr>
        <dsp:cNvPr id="0" name=""/>
        <dsp:cNvSpPr/>
      </dsp:nvSpPr>
      <dsp:spPr>
        <a:xfrm>
          <a:off x="0" y="3981322"/>
          <a:ext cx="10393424"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Included Columns</a:t>
          </a:r>
          <a:endParaRPr lang="en-US" sz="3200" kern="1200" dirty="0"/>
        </a:p>
      </dsp:txBody>
      <dsp:txXfrm>
        <a:off x="55744" y="4037066"/>
        <a:ext cx="10281936" cy="1030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057F6-F875-4B04-9A99-F7779F42C146}">
      <dsp:nvSpPr>
        <dsp:cNvPr id="0" name=""/>
        <dsp:cNvSpPr/>
      </dsp:nvSpPr>
      <dsp:spPr>
        <a:xfrm rot="5400000">
          <a:off x="7290610" y="-3022367"/>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 a data type with a small number of bytes to conserve space in tables and indexes</a:t>
          </a:r>
        </a:p>
      </dsp:txBody>
      <dsp:txXfrm rot="-5400000">
        <a:off x="4135373" y="183702"/>
        <a:ext cx="7300944" cy="939638"/>
      </dsp:txXfrm>
    </dsp:sp>
    <dsp:sp modelId="{DCB127EE-E9B8-4198-BDF1-23C817B41FA7}">
      <dsp:nvSpPr>
        <dsp:cNvPr id="0" name=""/>
        <dsp:cNvSpPr/>
      </dsp:nvSpPr>
      <dsp:spPr>
        <a:xfrm>
          <a:off x="0" y="2706"/>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Small</a:t>
          </a:r>
        </a:p>
      </dsp:txBody>
      <dsp:txXfrm>
        <a:off x="63540" y="66246"/>
        <a:ext cx="4008294" cy="1174548"/>
      </dsp:txXfrm>
    </dsp:sp>
    <dsp:sp modelId="{470B2B35-2998-4383-8C88-F81EDD0E8922}">
      <dsp:nvSpPr>
        <dsp:cNvPr id="0" name=""/>
        <dsp:cNvSpPr/>
      </dsp:nvSpPr>
      <dsp:spPr>
        <a:xfrm rot="5400000">
          <a:off x="7290610" y="-1655658"/>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Avoids SQL adding a 4-byte uniquifier</a:t>
          </a:r>
        </a:p>
      </dsp:txBody>
      <dsp:txXfrm rot="-5400000">
        <a:off x="4135373" y="1550411"/>
        <a:ext cx="7300944" cy="939638"/>
      </dsp:txXfrm>
    </dsp:sp>
    <dsp:sp modelId="{D50FD385-4B63-4A01-9C16-16262B2629D0}">
      <dsp:nvSpPr>
        <dsp:cNvPr id="0" name=""/>
        <dsp:cNvSpPr/>
      </dsp:nvSpPr>
      <dsp:spPr>
        <a:xfrm>
          <a:off x="0" y="1369415"/>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Unique</a:t>
          </a:r>
        </a:p>
      </dsp:txBody>
      <dsp:txXfrm>
        <a:off x="63540" y="1432955"/>
        <a:ext cx="4008294" cy="1174548"/>
      </dsp:txXfrm>
    </dsp:sp>
    <dsp:sp modelId="{9D38BFC7-7366-446A-B3E9-25E5318D35E7}">
      <dsp:nvSpPr>
        <dsp:cNvPr id="0" name=""/>
        <dsp:cNvSpPr/>
      </dsp:nvSpPr>
      <dsp:spPr>
        <a:xfrm rot="5400000">
          <a:off x="7290610" y="-288948"/>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Allows data to stay constant without constant changes which could lead to page splits</a:t>
          </a:r>
        </a:p>
      </dsp:txBody>
      <dsp:txXfrm rot="-5400000">
        <a:off x="4135373" y="2917121"/>
        <a:ext cx="7300944" cy="939638"/>
      </dsp:txXfrm>
    </dsp:sp>
    <dsp:sp modelId="{FEDF961F-5795-45A6-A52E-DD0485092742}">
      <dsp:nvSpPr>
        <dsp:cNvPr id="0" name=""/>
        <dsp:cNvSpPr/>
      </dsp:nvSpPr>
      <dsp:spPr>
        <a:xfrm>
          <a:off x="0" y="2736125"/>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Static </a:t>
          </a:r>
        </a:p>
      </dsp:txBody>
      <dsp:txXfrm>
        <a:off x="63540" y="2799665"/>
        <a:ext cx="4008294" cy="1174548"/>
      </dsp:txXfrm>
    </dsp:sp>
    <dsp:sp modelId="{051D729B-DBEA-458D-B01A-07830420144C}">
      <dsp:nvSpPr>
        <dsp:cNvPr id="0" name=""/>
        <dsp:cNvSpPr/>
      </dsp:nvSpPr>
      <dsp:spPr>
        <a:xfrm rot="5400000">
          <a:off x="7290610" y="1077760"/>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Allows better write performance and reduces fragmentation issues</a:t>
          </a:r>
        </a:p>
      </dsp:txBody>
      <dsp:txXfrm rot="-5400000">
        <a:off x="4135373" y="4283829"/>
        <a:ext cx="7300944" cy="939638"/>
      </dsp:txXfrm>
    </dsp:sp>
    <dsp:sp modelId="{B33AAB3F-5C75-49E8-8D92-8D5DFDE863F0}">
      <dsp:nvSpPr>
        <dsp:cNvPr id="0" name=""/>
        <dsp:cNvSpPr/>
      </dsp:nvSpPr>
      <dsp:spPr>
        <a:xfrm>
          <a:off x="0" y="4102834"/>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Increasing</a:t>
          </a:r>
        </a:p>
      </dsp:txBody>
      <dsp:txXfrm>
        <a:off x="63540" y="4166374"/>
        <a:ext cx="4008294" cy="11745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Provide an overview of how the data is stored on SQL Server. Describe each of the three data file types and the basic internal layout of the data files. Stress that the file extension .mdf is not mandatory to use but is highly recommended.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Describe the difference between uniform and mixed extents. Note that continued support for mixed extents adds complexity to the database engine for no real benefit. The size of an extent (64 KB) is so small that the original benefit from the mixed extent design is now irrelevant.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Briefly explain that all transactions are written to the log file using the WAL mechanism to ensure the integrity of the database in case of a failure and to support rollbacks of transactions. Explain that data changes occur in the buffer pool and are not written immediately to the data files.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Avoid discussing filegroups at this point, as they will be covered later.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712F5C-2151-4C93-B203-62D969BA5CDB}"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20462C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3: Working with Databases and Storage</a:t>
            </a:r>
          </a:p>
        </p:txBody>
      </p:sp>
    </p:spTree>
    <p:extLst>
      <p:ext uri="{BB962C8B-B14F-4D97-AF65-F5344CB8AC3E}">
        <p14:creationId xmlns:p14="http://schemas.microsoft.com/office/powerpoint/2010/main" val="117004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What are the two store types that query store has?</a:t>
            </a:r>
          </a:p>
          <a:p>
            <a:pPr marL="171450" indent="-171450">
              <a:buFont typeface="Arial" panose="020B0604020202020204" pitchFamily="34" charset="0"/>
              <a:buChar char="•"/>
            </a:pPr>
            <a:r>
              <a:rPr lang="en-US" dirty="0"/>
              <a:t>Plan Store </a:t>
            </a:r>
          </a:p>
          <a:p>
            <a:pPr marL="171450" indent="-171450">
              <a:buFont typeface="Arial" panose="020B0604020202020204" pitchFamily="34" charset="0"/>
              <a:buChar char="•"/>
            </a:pPr>
            <a:r>
              <a:rPr lang="en-US" dirty="0"/>
              <a:t>Runtime Stats Store</a:t>
            </a:r>
          </a:p>
          <a:p>
            <a:endParaRPr lang="en-US" dirty="0"/>
          </a:p>
          <a:p>
            <a:pPr marL="0" indent="0">
              <a:lnSpc>
                <a:spcPct val="90000"/>
              </a:lnSpc>
              <a:spcAft>
                <a:spcPts val="600"/>
              </a:spcAft>
              <a:buFont typeface="Arial" panose="020B0604020202020204" pitchFamily="34" charset="0"/>
              <a:buNone/>
            </a:pPr>
            <a:r>
              <a:rPr lang="en-US" sz="900" b="1" dirty="0"/>
              <a:t>What are the two QDS cleanup stages?</a:t>
            </a:r>
          </a:p>
          <a:p>
            <a:pPr>
              <a:spcAft>
                <a:spcPts val="600"/>
              </a:spcAft>
            </a:pPr>
            <a:r>
              <a:rPr lang="en-CA" b="1" dirty="0">
                <a:gradFill>
                  <a:gsLst>
                    <a:gs pos="2917">
                      <a:schemeClr val="tx1"/>
                    </a:gs>
                    <a:gs pos="30000">
                      <a:schemeClr val="tx1"/>
                    </a:gs>
                  </a:gsLst>
                  <a:lin ang="5400000" scaled="0"/>
                </a:gradFill>
              </a:rPr>
              <a:t>The two QDS cleanup stages are:</a:t>
            </a:r>
            <a:endParaRPr lang="en-GB" sz="900" b="1" dirty="0">
              <a:gradFill>
                <a:gsLst>
                  <a:gs pos="2917">
                    <a:schemeClr val="tx1"/>
                  </a:gs>
                  <a:gs pos="30000">
                    <a:schemeClr val="tx1"/>
                  </a:gs>
                </a:gsLst>
                <a:lin ang="5400000" scaled="0"/>
              </a:gradFill>
            </a:endParaRPr>
          </a:p>
          <a:p>
            <a:r>
              <a:rPr lang="en-GB" sz="900" b="0" i="0" u="none" strike="noStrike" kern="1200" baseline="0" dirty="0">
                <a:solidFill>
                  <a:schemeClr val="tx1"/>
                </a:solidFill>
                <a:latin typeface="Segoe UI Light" pitchFamily="34" charset="0"/>
                <a:ea typeface="+mn-ea"/>
                <a:cs typeface="+mn-cs"/>
              </a:rPr>
              <a:t>1. In the first stage, old runtime stats are cleaned. </a:t>
            </a:r>
          </a:p>
          <a:p>
            <a:r>
              <a:rPr lang="en-GB" sz="900" b="0" i="0" u="none" strike="noStrike" kern="1200" baseline="0" dirty="0">
                <a:solidFill>
                  <a:schemeClr val="tx1"/>
                </a:solidFill>
                <a:latin typeface="Segoe UI Light" pitchFamily="34" charset="0"/>
                <a:ea typeface="+mn-ea"/>
                <a:cs typeface="+mn-cs"/>
              </a:rPr>
              <a:t>2. In the second stage, queries together with associated plans and statistics are deleted. </a:t>
            </a:r>
          </a:p>
          <a:p>
            <a:endParaRPr lang="en-US" dirty="0"/>
          </a:p>
        </p:txBody>
      </p:sp>
    </p:spTree>
    <p:extLst>
      <p:ext uri="{BB962C8B-B14F-4D97-AF65-F5344CB8AC3E}">
        <p14:creationId xmlns:p14="http://schemas.microsoft.com/office/powerpoint/2010/main" val="97117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220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4" y="3436157"/>
            <a:ext cx="6276531" cy="1793104"/>
          </a:xfrm>
          <a:prstGeom prst="rect">
            <a:avLst/>
          </a:prstGeom>
          <a:solidFill>
            <a:srgbClr val="000000"/>
          </a:solidFill>
          <a:ln>
            <a:solidFill>
              <a:srgbClr val="000000"/>
            </a:solidFill>
          </a:ln>
        </p:spPr>
        <p:txBody>
          <a:bodyPr lIns="146304" tIns="91440" rIns="146304" bIns="91440" anchor="t" anchorCtr="0"/>
          <a:lstStyle>
            <a:lvl1pPr>
              <a:defRPr sz="3969"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5" name="Title 1">
            <a:extLst>
              <a:ext uri="{FF2B5EF4-FFF2-40B4-BE49-F238E27FC236}">
                <a16:creationId xmlns:a16="http://schemas.microsoft.com/office/drawing/2014/main" id="{718B6869-28A8-4388-8306-E329A6D1903D}"/>
              </a:ext>
            </a:extLst>
          </p:cNvPr>
          <p:cNvSpPr txBox="1">
            <a:spLocks/>
          </p:cNvSpPr>
          <p:nvPr userDrawn="1"/>
        </p:nvSpPr>
        <p:spPr bwMode="auto">
          <a:xfrm>
            <a:off x="267684" y="4252403"/>
            <a:ext cx="5183205" cy="976857"/>
          </a:xfrm>
          <a:prstGeom prst="rect">
            <a:avLst/>
          </a:prstGeom>
          <a:solidFill>
            <a:srgbClr val="000000"/>
          </a:solidFill>
          <a:ln>
            <a:solidFill>
              <a:srgbClr val="000000"/>
            </a:solidFill>
          </a:ln>
        </p:spPr>
        <p:txBody>
          <a:bodyPr lIns="146284" tIns="91427" rIns="146284" bIns="91427" anchor="t" anchorCtr="0"/>
          <a:lstStyle>
            <a:lvl1pPr algn="l" defTabSz="914367" rtl="0" eaLnBrk="1" latinLnBrk="0" hangingPunct="1">
              <a:lnSpc>
                <a:spcPct val="90000"/>
              </a:lnSpc>
              <a:spcBef>
                <a:spcPct val="0"/>
              </a:spcBef>
              <a:buNone/>
              <a:defRPr lang="en-US" sz="3970" b="0" kern="1200" cap="none" spc="-74" baseline="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3969"/>
              <a:t>Presentation title</a:t>
            </a:r>
            <a:endParaRPr lang="en-US" sz="3969" dirty="0"/>
          </a:p>
        </p:txBody>
      </p:sp>
      <p:sp>
        <p:nvSpPr>
          <p:cNvPr id="6" name="Rectangle 5">
            <a:extLst>
              <a:ext uri="{FF2B5EF4-FFF2-40B4-BE49-F238E27FC236}">
                <a16:creationId xmlns:a16="http://schemas.microsoft.com/office/drawing/2014/main" id="{37449785-A819-4624-8518-D5FC961AD4F1}"/>
              </a:ext>
            </a:extLst>
          </p:cNvPr>
          <p:cNvSpPr/>
          <p:nvPr userDrawn="1"/>
        </p:nvSpPr>
        <p:spPr>
          <a:xfrm>
            <a:off x="1" y="2698812"/>
            <a:ext cx="3870664" cy="4159188"/>
          </a:xfrm>
          <a:prstGeom prst="rect">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2447A246-B4E2-489C-9DF1-F3FE63737CD1}"/>
              </a:ext>
            </a:extLst>
          </p:cNvPr>
          <p:cNvSpPr/>
          <p:nvPr userDrawn="1"/>
        </p:nvSpPr>
        <p:spPr>
          <a:xfrm rot="5400000">
            <a:off x="1529921" y="2621131"/>
            <a:ext cx="2684755" cy="5744595"/>
          </a:xfrm>
          <a:prstGeom prst="rect">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7FBA654B-2693-47D3-825D-FFF76FB33630}"/>
              </a:ext>
            </a:extLst>
          </p:cNvPr>
          <p:cNvSpPr/>
          <p:nvPr userDrawn="1"/>
        </p:nvSpPr>
        <p:spPr>
          <a:xfrm>
            <a:off x="1071817" y="3342877"/>
            <a:ext cx="3870664" cy="1793104"/>
          </a:xfrm>
          <a:prstGeom prst="rect">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74747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9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9332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65013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2697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83193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95702" y="6523216"/>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Clustered and Non-Clustered Indexes</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732" r:id="rId2"/>
    <p:sldLayoutId id="2147483733" r:id="rId3"/>
    <p:sldLayoutId id="2147483734" r:id="rId4"/>
    <p:sldLayoutId id="2147483735" r:id="rId5"/>
    <p:sldLayoutId id="2147483736" r:id="rId6"/>
    <p:sldLayoutId id="2147483737"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412998" y="3275769"/>
            <a:ext cx="4452617" cy="1792850"/>
          </a:xfrm>
        </p:spPr>
        <p:txBody>
          <a:bodyPr/>
          <a:lstStyle/>
          <a:p>
            <a:pPr>
              <a:lnSpc>
                <a:spcPct val="150000"/>
              </a:lnSpc>
            </a:pPr>
            <a:r>
              <a:rPr lang="en-US" sz="4000" b="1" dirty="0"/>
              <a:t>Clustered and </a:t>
            </a:r>
            <a:br>
              <a:rPr lang="en-US" sz="4000" b="1" dirty="0"/>
            </a:br>
            <a:r>
              <a:rPr lang="en-US" sz="4000" b="1" dirty="0"/>
              <a:t>Non-Clustered </a:t>
            </a:r>
            <a:br>
              <a:rPr lang="en-US" sz="4000" b="1" dirty="0"/>
            </a:br>
            <a:r>
              <a:rPr lang="en-US" sz="4000" b="1" dirty="0"/>
              <a:t>Indexes</a:t>
            </a:r>
            <a:br>
              <a:rPr lang="en-US" dirty="0"/>
            </a:br>
            <a:br>
              <a:rPr lang="en-US" dirty="0"/>
            </a:br>
            <a:endParaRPr lang="en-US" dirty="0"/>
          </a:p>
        </p:txBody>
      </p:sp>
    </p:spTree>
    <p:extLst>
      <p:ext uri="{BB962C8B-B14F-4D97-AF65-F5344CB8AC3E}">
        <p14:creationId xmlns:p14="http://schemas.microsoft.com/office/powerpoint/2010/main" val="9229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495"/>
            <a:ext cx="11653523" cy="4535088"/>
          </a:xfrm>
        </p:spPr>
        <p:txBody>
          <a:bodyPr/>
          <a:lstStyle/>
          <a:p>
            <a:pPr marL="457200" indent="-457200">
              <a:spcAft>
                <a:spcPts val="588"/>
              </a:spcAft>
              <a:buFont typeface="Arial" panose="020B0604020202020204" pitchFamily="34" charset="0"/>
              <a:buChar char="•"/>
            </a:pPr>
            <a:r>
              <a:rPr lang="en-US" sz="3000" dirty="0"/>
              <a:t>What is the difference between a Heap and a Clustered Index?</a:t>
            </a:r>
          </a:p>
          <a:p>
            <a:pPr marL="457200" indent="-457200">
              <a:spcAft>
                <a:spcPts val="588"/>
              </a:spcAft>
              <a:buFont typeface="Arial" panose="020B0604020202020204" pitchFamily="34" charset="0"/>
              <a:buChar char="•"/>
            </a:pPr>
            <a:endParaRPr lang="en-US" sz="3000" dirty="0"/>
          </a:p>
          <a:p>
            <a:pPr marL="457200" indent="-457200">
              <a:spcAft>
                <a:spcPts val="588"/>
              </a:spcAft>
              <a:buFont typeface="Arial" panose="020B0604020202020204" pitchFamily="34" charset="0"/>
              <a:buChar char="•"/>
            </a:pPr>
            <a:r>
              <a:rPr lang="en-US" sz="3000" dirty="0">
                <a:solidFill>
                  <a:schemeClr val="tx2"/>
                </a:solidFill>
              </a:rPr>
              <a:t>How many Clustered Indexes can you have on a table?</a:t>
            </a:r>
          </a:p>
          <a:p>
            <a:pPr marL="457200" indent="-457200">
              <a:spcAft>
                <a:spcPts val="588"/>
              </a:spcAft>
              <a:buFont typeface="Arial" panose="020B0604020202020204" pitchFamily="34" charset="0"/>
              <a:buChar char="•"/>
            </a:pPr>
            <a:endParaRPr lang="en-US" sz="3000" dirty="0">
              <a:solidFill>
                <a:schemeClr val="tx2"/>
              </a:solidFill>
            </a:endParaRPr>
          </a:p>
          <a:p>
            <a:pPr marL="457200" indent="-457200">
              <a:spcAft>
                <a:spcPts val="588"/>
              </a:spcAft>
              <a:buFont typeface="Arial" panose="020B0604020202020204" pitchFamily="34" charset="0"/>
              <a:buChar char="•"/>
            </a:pPr>
            <a:r>
              <a:rPr lang="en-US" sz="3000" dirty="0">
                <a:solidFill>
                  <a:schemeClr val="tx2"/>
                </a:solidFill>
              </a:rPr>
              <a:t>What properties make up a good Clustering Key?</a:t>
            </a:r>
          </a:p>
          <a:p>
            <a:pPr>
              <a:spcAft>
                <a:spcPts val="588"/>
              </a:spcAft>
            </a:pPr>
            <a:endParaRPr lang="en-US" dirty="0">
              <a:solidFill>
                <a:schemeClr val="tx2"/>
              </a:solidFill>
            </a:endParaRPr>
          </a:p>
          <a:p>
            <a:pPr>
              <a:spcAft>
                <a:spcPts val="588"/>
              </a:spcAft>
            </a:pPr>
            <a:endParaRPr lang="en-GB" dirty="0">
              <a:solidFill>
                <a:schemeClr val="tx2"/>
              </a:solidFill>
            </a:endParaRPr>
          </a:p>
        </p:txBody>
      </p:sp>
      <p:sp>
        <p:nvSpPr>
          <p:cNvPr id="3" name="Title 2">
            <a:extLst>
              <a:ext uri="{FF2B5EF4-FFF2-40B4-BE49-F238E27FC236}">
                <a16:creationId xmlns:a16="http://schemas.microsoft.com/office/drawing/2014/main" id="{40985304-BFCF-4A45-9F3C-6C1DD215592D}"/>
              </a:ext>
            </a:extLst>
          </p:cNvPr>
          <p:cNvSpPr>
            <a:spLocks noGrp="1"/>
          </p:cNvSpPr>
          <p:nvPr>
            <p:ph type="title"/>
          </p:nvPr>
        </p:nvSpPr>
        <p:spPr>
          <a:xfrm>
            <a:off x="269238" y="227013"/>
            <a:ext cx="10972800" cy="1143000"/>
          </a:xfrm>
        </p:spPr>
        <p:txBody>
          <a:bodyPr/>
          <a:lstStyle/>
          <a:p>
            <a:r>
              <a:rPr lang="en-US" dirty="0"/>
              <a:t>Knowledge Check</a:t>
            </a:r>
          </a:p>
        </p:txBody>
      </p:sp>
    </p:spTree>
    <p:extLst>
      <p:ext uri="{BB962C8B-B14F-4D97-AF65-F5344CB8AC3E}">
        <p14:creationId xmlns:p14="http://schemas.microsoft.com/office/powerpoint/2010/main" val="12050342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DDFFB0F-FF56-4ACF-8478-B709B47B7F8F}"/>
              </a:ext>
            </a:extLst>
          </p:cNvPr>
          <p:cNvSpPr>
            <a:spLocks noGrp="1"/>
          </p:cNvSpPr>
          <p:nvPr>
            <p:ph type="body" sz="quarter" idx="10"/>
          </p:nvPr>
        </p:nvSpPr>
        <p:spPr>
          <a:xfrm>
            <a:off x="418643" y="1337342"/>
            <a:ext cx="11651870" cy="3674852"/>
          </a:xfrm>
        </p:spPr>
        <p:txBody>
          <a:bodyPr/>
          <a:lstStyle/>
          <a:p>
            <a:r>
              <a:rPr lang="en-US" sz="3600" dirty="0">
                <a:latin typeface="Segoe UI" panose="020B0502040204020203" pitchFamily="34" charset="0"/>
              </a:rPr>
              <a:t>In this lesson we discussed:</a:t>
            </a:r>
          </a:p>
          <a:p>
            <a:pPr lvl="1"/>
            <a:r>
              <a:rPr lang="en-US" sz="3600" dirty="0">
                <a:latin typeface="Segoe UI" panose="020B0502040204020203" pitchFamily="34" charset="0"/>
              </a:rPr>
              <a:t>How is data stored?</a:t>
            </a:r>
          </a:p>
          <a:p>
            <a:pPr lvl="1"/>
            <a:r>
              <a:rPr lang="en-US" sz="3600" dirty="0">
                <a:latin typeface="Segoe UI" panose="020B0502040204020203" pitchFamily="34" charset="0"/>
              </a:rPr>
              <a:t>Heaps vs Clustered Indexes</a:t>
            </a:r>
          </a:p>
          <a:p>
            <a:pPr lvl="1"/>
            <a:r>
              <a:rPr lang="en-US" sz="3600" dirty="0">
                <a:latin typeface="Segoe UI" panose="020B0502040204020203" pitchFamily="34" charset="0"/>
              </a:rPr>
              <a:t>Non-Clustered Indexes</a:t>
            </a:r>
          </a:p>
          <a:p>
            <a:pPr lvl="1"/>
            <a:r>
              <a:rPr lang="en-US" sz="3600" dirty="0">
                <a:latin typeface="Segoe UI" panose="020B0502040204020203" pitchFamily="34" charset="0"/>
              </a:rPr>
              <a:t>Included Columns</a:t>
            </a:r>
          </a:p>
          <a:p>
            <a:pPr marL="0" lvl="1" indent="0">
              <a:buNone/>
            </a:pPr>
            <a:endParaRPr lang="en-US" dirty="0"/>
          </a:p>
        </p:txBody>
      </p:sp>
      <p:sp>
        <p:nvSpPr>
          <p:cNvPr id="3" name="Title 2">
            <a:extLst>
              <a:ext uri="{FF2B5EF4-FFF2-40B4-BE49-F238E27FC236}">
                <a16:creationId xmlns:a16="http://schemas.microsoft.com/office/drawing/2014/main" id="{B5C2E5A5-21C5-478D-B08E-53BF36F8C813}"/>
              </a:ext>
            </a:extLst>
          </p:cNvPr>
          <p:cNvSpPr>
            <a:spLocks noGrp="1"/>
          </p:cNvSpPr>
          <p:nvPr>
            <p:ph type="title"/>
          </p:nvPr>
        </p:nvSpPr>
        <p:spPr>
          <a:xfrm>
            <a:off x="418643" y="194342"/>
            <a:ext cx="10972800" cy="1143000"/>
          </a:xfrm>
        </p:spPr>
        <p:txBody>
          <a:bodyPr/>
          <a:lstStyle/>
          <a:p>
            <a:r>
              <a:rPr lang="en-US" dirty="0"/>
              <a:t>Lesson Summary</a:t>
            </a:r>
          </a:p>
        </p:txBody>
      </p:sp>
    </p:spTree>
    <p:extLst>
      <p:ext uri="{BB962C8B-B14F-4D97-AF65-F5344CB8AC3E}">
        <p14:creationId xmlns:p14="http://schemas.microsoft.com/office/powerpoint/2010/main" val="13778564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4217626703"/>
              </p:ext>
            </p:extLst>
          </p:nvPr>
        </p:nvGraphicFramePr>
        <p:xfrm>
          <a:off x="660526" y="934709"/>
          <a:ext cx="10393424" cy="5151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A90016-85DC-4895-92BD-19F815E0D820}"/>
              </a:ext>
            </a:extLst>
          </p:cNvPr>
          <p:cNvPicPr>
            <a:picLocks noChangeAspect="1"/>
          </p:cNvPicPr>
          <p:nvPr/>
        </p:nvPicPr>
        <p:blipFill>
          <a:blip r:embed="rId2"/>
          <a:stretch>
            <a:fillRect/>
          </a:stretch>
        </p:blipFill>
        <p:spPr>
          <a:xfrm>
            <a:off x="1876984" y="827486"/>
            <a:ext cx="8468961" cy="5576246"/>
          </a:xfrm>
          <a:prstGeom prst="rect">
            <a:avLst/>
          </a:prstGeom>
        </p:spPr>
      </p:pic>
      <p:sp>
        <p:nvSpPr>
          <p:cNvPr id="3" name="Title 1">
            <a:extLst>
              <a:ext uri="{FF2B5EF4-FFF2-40B4-BE49-F238E27FC236}">
                <a16:creationId xmlns:a16="http://schemas.microsoft.com/office/drawing/2014/main" id="{0419B430-675A-4328-B515-E7F6552FB7F2}"/>
              </a:ext>
            </a:extLst>
          </p:cNvPr>
          <p:cNvSpPr txBox="1">
            <a:spLocks/>
          </p:cNvSpPr>
          <p:nvPr/>
        </p:nvSpPr>
        <p:spPr>
          <a:xfrm>
            <a:off x="304163" y="18400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Rows stored in a data page</a:t>
            </a:r>
          </a:p>
        </p:txBody>
      </p:sp>
    </p:spTree>
    <p:extLst>
      <p:ext uri="{BB962C8B-B14F-4D97-AF65-F5344CB8AC3E}">
        <p14:creationId xmlns:p14="http://schemas.microsoft.com/office/powerpoint/2010/main" val="207507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1D9F7B-3CBD-41BD-9E64-A2707993330E}"/>
              </a:ext>
            </a:extLst>
          </p:cNvPr>
          <p:cNvSpPr txBox="1"/>
          <p:nvPr/>
        </p:nvSpPr>
        <p:spPr>
          <a:xfrm>
            <a:off x="1532142" y="4727914"/>
            <a:ext cx="2983929" cy="657265"/>
          </a:xfrm>
          <a:prstGeom prst="rect">
            <a:avLst/>
          </a:prstGeom>
          <a:noFill/>
        </p:spPr>
        <p:txBody>
          <a:bodyPr wrap="square" rtlCol="0">
            <a:spAutoFit/>
          </a:bodyPr>
          <a:lstStyle/>
          <a:p>
            <a:pPr defTabSz="914225"/>
            <a:r>
              <a:rPr lang="en-US" dirty="0">
                <a:solidFill>
                  <a:prstClr val="black"/>
                </a:solidFill>
                <a:latin typeface="Segoe UI"/>
              </a:rPr>
              <a:t>Primary Data File (.mdf)</a:t>
            </a:r>
          </a:p>
          <a:p>
            <a:pPr defTabSz="914225"/>
            <a:r>
              <a:rPr lang="en-US" dirty="0">
                <a:solidFill>
                  <a:prstClr val="black"/>
                </a:solidFill>
                <a:latin typeface="Segoe UI"/>
              </a:rPr>
              <a:t>Secondary Data File (.ndf)</a:t>
            </a:r>
          </a:p>
        </p:txBody>
      </p:sp>
      <p:grpSp>
        <p:nvGrpSpPr>
          <p:cNvPr id="155" name="Group 154">
            <a:extLst>
              <a:ext uri="{FF2B5EF4-FFF2-40B4-BE49-F238E27FC236}">
                <a16:creationId xmlns:a16="http://schemas.microsoft.com/office/drawing/2014/main" id="{C6ABED72-5397-4175-B460-04EDC602FFF0}"/>
              </a:ext>
            </a:extLst>
          </p:cNvPr>
          <p:cNvGrpSpPr/>
          <p:nvPr/>
        </p:nvGrpSpPr>
        <p:grpSpPr>
          <a:xfrm>
            <a:off x="5480958" y="1388843"/>
            <a:ext cx="5955339" cy="3985309"/>
            <a:chOff x="5162090" y="1112896"/>
            <a:chExt cx="5956184" cy="3985875"/>
          </a:xfrm>
        </p:grpSpPr>
        <p:sp>
          <p:nvSpPr>
            <p:cNvPr id="87" name="Rounded Rectangle 19">
              <a:extLst>
                <a:ext uri="{FF2B5EF4-FFF2-40B4-BE49-F238E27FC236}">
                  <a16:creationId xmlns:a16="http://schemas.microsoft.com/office/drawing/2014/main" id="{3ADC89FE-21C6-48FF-B48A-6EF9D6060DA2}"/>
                </a:ext>
              </a:extLst>
            </p:cNvPr>
            <p:cNvSpPr/>
            <p:nvPr/>
          </p:nvSpPr>
          <p:spPr>
            <a:xfrm rot="5400000">
              <a:off x="6147244" y="127742"/>
              <a:ext cx="3985875" cy="59561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endParaRPr>
            </a:p>
          </p:txBody>
        </p:sp>
        <p:grpSp>
          <p:nvGrpSpPr>
            <p:cNvPr id="154" name="Group 153">
              <a:extLst>
                <a:ext uri="{FF2B5EF4-FFF2-40B4-BE49-F238E27FC236}">
                  <a16:creationId xmlns:a16="http://schemas.microsoft.com/office/drawing/2014/main" id="{33EBB7A8-52FB-446A-86AD-355224023FF9}"/>
                </a:ext>
              </a:extLst>
            </p:cNvPr>
            <p:cNvGrpSpPr/>
            <p:nvPr/>
          </p:nvGrpSpPr>
          <p:grpSpPr>
            <a:xfrm>
              <a:off x="5458698" y="1540993"/>
              <a:ext cx="5308429" cy="2866415"/>
              <a:chOff x="5458698" y="1540993"/>
              <a:chExt cx="5308429" cy="2866415"/>
            </a:xfrm>
          </p:grpSpPr>
          <p:grpSp>
            <p:nvGrpSpPr>
              <p:cNvPr id="128" name="Group 127">
                <a:extLst>
                  <a:ext uri="{FF2B5EF4-FFF2-40B4-BE49-F238E27FC236}">
                    <a16:creationId xmlns:a16="http://schemas.microsoft.com/office/drawing/2014/main" id="{1F3AC083-30DA-44B6-B2DD-84F5CD4F6CB9}"/>
                  </a:ext>
                </a:extLst>
              </p:cNvPr>
              <p:cNvGrpSpPr/>
              <p:nvPr/>
            </p:nvGrpSpPr>
            <p:grpSpPr>
              <a:xfrm>
                <a:off x="5458698" y="1540993"/>
                <a:ext cx="5308429" cy="1371530"/>
                <a:chOff x="5458698" y="1540993"/>
                <a:chExt cx="5308429" cy="1371530"/>
              </a:xfrm>
            </p:grpSpPr>
            <p:grpSp>
              <p:nvGrpSpPr>
                <p:cNvPr id="109" name="Group 108">
                  <a:extLst>
                    <a:ext uri="{FF2B5EF4-FFF2-40B4-BE49-F238E27FC236}">
                      <a16:creationId xmlns:a16="http://schemas.microsoft.com/office/drawing/2014/main" id="{8E652EEB-025B-444A-B45F-41C41C37CF06}"/>
                    </a:ext>
                  </a:extLst>
                </p:cNvPr>
                <p:cNvGrpSpPr/>
                <p:nvPr/>
              </p:nvGrpSpPr>
              <p:grpSpPr>
                <a:xfrm>
                  <a:off x="5458698" y="1540993"/>
                  <a:ext cx="1259068" cy="1371530"/>
                  <a:chOff x="7503683" y="1417638"/>
                  <a:chExt cx="2020612" cy="1371530"/>
                </a:xfrm>
              </p:grpSpPr>
              <p:sp>
                <p:nvSpPr>
                  <p:cNvPr id="101" name="Rounded Rectangle 30">
                    <a:extLst>
                      <a:ext uri="{FF2B5EF4-FFF2-40B4-BE49-F238E27FC236}">
                        <a16:creationId xmlns:a16="http://schemas.microsoft.com/office/drawing/2014/main" id="{CC827AD3-15D6-4F22-B8FC-4433A84221E7}"/>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02" name="Rectangle 101">
                    <a:extLst>
                      <a:ext uri="{FF2B5EF4-FFF2-40B4-BE49-F238E27FC236}">
                        <a16:creationId xmlns:a16="http://schemas.microsoft.com/office/drawing/2014/main" id="{EB509748-91A2-48E1-ABFF-17B96A6E58C9}"/>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05" name="Rectangle 104">
                    <a:extLst>
                      <a:ext uri="{FF2B5EF4-FFF2-40B4-BE49-F238E27FC236}">
                        <a16:creationId xmlns:a16="http://schemas.microsoft.com/office/drawing/2014/main" id="{E3BC9BB9-D877-4CB2-8CAD-5845A5A7F9FC}"/>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07" name="Rectangle 106">
                    <a:extLst>
                      <a:ext uri="{FF2B5EF4-FFF2-40B4-BE49-F238E27FC236}">
                        <a16:creationId xmlns:a16="http://schemas.microsoft.com/office/drawing/2014/main" id="{67222362-8AC7-47A6-968D-657367E2D913}"/>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08" name="Rectangle 107">
                    <a:extLst>
                      <a:ext uri="{FF2B5EF4-FFF2-40B4-BE49-F238E27FC236}">
                        <a16:creationId xmlns:a16="http://schemas.microsoft.com/office/drawing/2014/main" id="{925D9335-943E-4E0D-A73B-76CCD69C1FB6}"/>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10" name="Group 109">
                  <a:extLst>
                    <a:ext uri="{FF2B5EF4-FFF2-40B4-BE49-F238E27FC236}">
                      <a16:creationId xmlns:a16="http://schemas.microsoft.com/office/drawing/2014/main" id="{48A46EAB-F310-4C68-BA81-83A737969684}"/>
                    </a:ext>
                  </a:extLst>
                </p:cNvPr>
                <p:cNvGrpSpPr/>
                <p:nvPr/>
              </p:nvGrpSpPr>
              <p:grpSpPr>
                <a:xfrm>
                  <a:off x="6808485" y="1540993"/>
                  <a:ext cx="1259068" cy="1371530"/>
                  <a:chOff x="7503683" y="1417638"/>
                  <a:chExt cx="2020612" cy="1371530"/>
                </a:xfrm>
              </p:grpSpPr>
              <p:sp>
                <p:nvSpPr>
                  <p:cNvPr id="111" name="Rounded Rectangle 30">
                    <a:extLst>
                      <a:ext uri="{FF2B5EF4-FFF2-40B4-BE49-F238E27FC236}">
                        <a16:creationId xmlns:a16="http://schemas.microsoft.com/office/drawing/2014/main" id="{3D7EE23C-6342-461A-8E1F-C2C1842A342E}"/>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12" name="Rectangle 111">
                    <a:extLst>
                      <a:ext uri="{FF2B5EF4-FFF2-40B4-BE49-F238E27FC236}">
                        <a16:creationId xmlns:a16="http://schemas.microsoft.com/office/drawing/2014/main" id="{CEC534C0-708A-46A0-8103-B71C7902C0B2}"/>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13" name="Rectangle 112">
                    <a:extLst>
                      <a:ext uri="{FF2B5EF4-FFF2-40B4-BE49-F238E27FC236}">
                        <a16:creationId xmlns:a16="http://schemas.microsoft.com/office/drawing/2014/main" id="{1A627753-6E19-4AA8-B2A3-FC51464292EF}"/>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14" name="Rectangle 113">
                    <a:extLst>
                      <a:ext uri="{FF2B5EF4-FFF2-40B4-BE49-F238E27FC236}">
                        <a16:creationId xmlns:a16="http://schemas.microsoft.com/office/drawing/2014/main" id="{FA13875B-6C01-451D-A114-63260CEFE308}"/>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15" name="Rectangle 114">
                    <a:extLst>
                      <a:ext uri="{FF2B5EF4-FFF2-40B4-BE49-F238E27FC236}">
                        <a16:creationId xmlns:a16="http://schemas.microsoft.com/office/drawing/2014/main" id="{A96CFC0A-BF24-40D5-B26E-7F78928FC1FD}"/>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16" name="Group 115">
                  <a:extLst>
                    <a:ext uri="{FF2B5EF4-FFF2-40B4-BE49-F238E27FC236}">
                      <a16:creationId xmlns:a16="http://schemas.microsoft.com/office/drawing/2014/main" id="{0246FF52-3768-45CC-B61D-92A0E7EDCDF8}"/>
                    </a:ext>
                  </a:extLst>
                </p:cNvPr>
                <p:cNvGrpSpPr/>
                <p:nvPr/>
              </p:nvGrpSpPr>
              <p:grpSpPr>
                <a:xfrm>
                  <a:off x="8158272" y="1540993"/>
                  <a:ext cx="1259068" cy="1371530"/>
                  <a:chOff x="7503683" y="1417638"/>
                  <a:chExt cx="2020612" cy="1371530"/>
                </a:xfrm>
              </p:grpSpPr>
              <p:sp>
                <p:nvSpPr>
                  <p:cNvPr id="117" name="Rounded Rectangle 30">
                    <a:extLst>
                      <a:ext uri="{FF2B5EF4-FFF2-40B4-BE49-F238E27FC236}">
                        <a16:creationId xmlns:a16="http://schemas.microsoft.com/office/drawing/2014/main" id="{3AE6F31D-0990-4593-9C41-F095C822B669}"/>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18" name="Rectangle 117">
                    <a:extLst>
                      <a:ext uri="{FF2B5EF4-FFF2-40B4-BE49-F238E27FC236}">
                        <a16:creationId xmlns:a16="http://schemas.microsoft.com/office/drawing/2014/main" id="{ECCD4C4B-C589-4F47-854D-AC1A10450E28}"/>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19" name="Rectangle 118">
                    <a:extLst>
                      <a:ext uri="{FF2B5EF4-FFF2-40B4-BE49-F238E27FC236}">
                        <a16:creationId xmlns:a16="http://schemas.microsoft.com/office/drawing/2014/main" id="{5E0C4DCB-010A-4A73-98D1-8B512CDE76E3}"/>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0" name="Rectangle 119">
                    <a:extLst>
                      <a:ext uri="{FF2B5EF4-FFF2-40B4-BE49-F238E27FC236}">
                        <a16:creationId xmlns:a16="http://schemas.microsoft.com/office/drawing/2014/main" id="{E9EB7515-C8AD-48E0-8969-0768E43E9E28}"/>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1" name="Rectangle 120">
                    <a:extLst>
                      <a:ext uri="{FF2B5EF4-FFF2-40B4-BE49-F238E27FC236}">
                        <a16:creationId xmlns:a16="http://schemas.microsoft.com/office/drawing/2014/main" id="{B66DFEF1-BD7A-42F1-8AD1-3508B405587F}"/>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22" name="Group 121">
                  <a:extLst>
                    <a:ext uri="{FF2B5EF4-FFF2-40B4-BE49-F238E27FC236}">
                      <a16:creationId xmlns:a16="http://schemas.microsoft.com/office/drawing/2014/main" id="{557B0955-DDEB-4EAC-A883-F986DB5F0596}"/>
                    </a:ext>
                  </a:extLst>
                </p:cNvPr>
                <p:cNvGrpSpPr/>
                <p:nvPr/>
              </p:nvGrpSpPr>
              <p:grpSpPr>
                <a:xfrm>
                  <a:off x="9508059" y="1540993"/>
                  <a:ext cx="1259068" cy="1371530"/>
                  <a:chOff x="7503683" y="1417638"/>
                  <a:chExt cx="2020612" cy="1371530"/>
                </a:xfrm>
              </p:grpSpPr>
              <p:sp>
                <p:nvSpPr>
                  <p:cNvPr id="123" name="Rounded Rectangle 30">
                    <a:extLst>
                      <a:ext uri="{FF2B5EF4-FFF2-40B4-BE49-F238E27FC236}">
                        <a16:creationId xmlns:a16="http://schemas.microsoft.com/office/drawing/2014/main" id="{A18C8FAF-E9A2-4AA3-AF25-4F27EF78C344}"/>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24" name="Rectangle 123">
                    <a:extLst>
                      <a:ext uri="{FF2B5EF4-FFF2-40B4-BE49-F238E27FC236}">
                        <a16:creationId xmlns:a16="http://schemas.microsoft.com/office/drawing/2014/main" id="{3C493C0B-B212-4274-890B-0C026958EF46}"/>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5" name="Rectangle 124">
                    <a:extLst>
                      <a:ext uri="{FF2B5EF4-FFF2-40B4-BE49-F238E27FC236}">
                        <a16:creationId xmlns:a16="http://schemas.microsoft.com/office/drawing/2014/main" id="{89754875-8FFC-4A53-A5AF-7EB19BD3AE10}"/>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6" name="Rectangle 125">
                    <a:extLst>
                      <a:ext uri="{FF2B5EF4-FFF2-40B4-BE49-F238E27FC236}">
                        <a16:creationId xmlns:a16="http://schemas.microsoft.com/office/drawing/2014/main" id="{4DC08378-E828-4FCA-85E4-B947E63A2492}"/>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7" name="Rectangle 126">
                    <a:extLst>
                      <a:ext uri="{FF2B5EF4-FFF2-40B4-BE49-F238E27FC236}">
                        <a16:creationId xmlns:a16="http://schemas.microsoft.com/office/drawing/2014/main" id="{216FA4BA-9A9D-4329-9718-4FF2C5875744}"/>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nvGrpSpPr>
              <p:cNvPr id="129" name="Group 128">
                <a:extLst>
                  <a:ext uri="{FF2B5EF4-FFF2-40B4-BE49-F238E27FC236}">
                    <a16:creationId xmlns:a16="http://schemas.microsoft.com/office/drawing/2014/main" id="{BEBB08DC-6655-42A7-A132-257C9ED8462F}"/>
                  </a:ext>
                </a:extLst>
              </p:cNvPr>
              <p:cNvGrpSpPr/>
              <p:nvPr/>
            </p:nvGrpSpPr>
            <p:grpSpPr>
              <a:xfrm>
                <a:off x="5458698" y="3035878"/>
                <a:ext cx="5308429" cy="1371530"/>
                <a:chOff x="5458698" y="1540993"/>
                <a:chExt cx="5308429" cy="1371530"/>
              </a:xfrm>
            </p:grpSpPr>
            <p:grpSp>
              <p:nvGrpSpPr>
                <p:cNvPr id="130" name="Group 129">
                  <a:extLst>
                    <a:ext uri="{FF2B5EF4-FFF2-40B4-BE49-F238E27FC236}">
                      <a16:creationId xmlns:a16="http://schemas.microsoft.com/office/drawing/2014/main" id="{DB21114B-4182-4AC6-BCF6-11AE9254745E}"/>
                    </a:ext>
                  </a:extLst>
                </p:cNvPr>
                <p:cNvGrpSpPr/>
                <p:nvPr/>
              </p:nvGrpSpPr>
              <p:grpSpPr>
                <a:xfrm>
                  <a:off x="5458698" y="1540993"/>
                  <a:ext cx="1259068" cy="1371530"/>
                  <a:chOff x="7503683" y="1417638"/>
                  <a:chExt cx="2020612" cy="1371530"/>
                </a:xfrm>
              </p:grpSpPr>
              <p:sp>
                <p:nvSpPr>
                  <p:cNvPr id="149" name="Rounded Rectangle 30">
                    <a:extLst>
                      <a:ext uri="{FF2B5EF4-FFF2-40B4-BE49-F238E27FC236}">
                        <a16:creationId xmlns:a16="http://schemas.microsoft.com/office/drawing/2014/main" id="{EE5C1A44-EF9C-4966-A0C5-4A8E818654EA}"/>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50" name="Rectangle 149">
                    <a:extLst>
                      <a:ext uri="{FF2B5EF4-FFF2-40B4-BE49-F238E27FC236}">
                        <a16:creationId xmlns:a16="http://schemas.microsoft.com/office/drawing/2014/main" id="{A8853572-F9DF-4411-9AEE-295FF69673D5}"/>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1" name="Rectangle 150">
                    <a:extLst>
                      <a:ext uri="{FF2B5EF4-FFF2-40B4-BE49-F238E27FC236}">
                        <a16:creationId xmlns:a16="http://schemas.microsoft.com/office/drawing/2014/main" id="{2DE38A1A-1A24-408F-B494-1EF9F8BD92CE}"/>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2" name="Rectangle 151">
                    <a:extLst>
                      <a:ext uri="{FF2B5EF4-FFF2-40B4-BE49-F238E27FC236}">
                        <a16:creationId xmlns:a16="http://schemas.microsoft.com/office/drawing/2014/main" id="{B150766A-FAED-4644-9F67-C08D5BBCB8B3}"/>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3" name="Rectangle 152">
                    <a:extLst>
                      <a:ext uri="{FF2B5EF4-FFF2-40B4-BE49-F238E27FC236}">
                        <a16:creationId xmlns:a16="http://schemas.microsoft.com/office/drawing/2014/main" id="{B414427C-8793-4E60-ACB2-BB2F264FDDAD}"/>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31" name="Group 130">
                  <a:extLst>
                    <a:ext uri="{FF2B5EF4-FFF2-40B4-BE49-F238E27FC236}">
                      <a16:creationId xmlns:a16="http://schemas.microsoft.com/office/drawing/2014/main" id="{7607A91C-36A7-4C94-8952-3EB2FEC30E4C}"/>
                    </a:ext>
                  </a:extLst>
                </p:cNvPr>
                <p:cNvGrpSpPr/>
                <p:nvPr/>
              </p:nvGrpSpPr>
              <p:grpSpPr>
                <a:xfrm>
                  <a:off x="6808485" y="1540993"/>
                  <a:ext cx="1259068" cy="1371530"/>
                  <a:chOff x="7503683" y="1417638"/>
                  <a:chExt cx="2020612" cy="1371530"/>
                </a:xfrm>
              </p:grpSpPr>
              <p:sp>
                <p:nvSpPr>
                  <p:cNvPr id="144" name="Rounded Rectangle 30">
                    <a:extLst>
                      <a:ext uri="{FF2B5EF4-FFF2-40B4-BE49-F238E27FC236}">
                        <a16:creationId xmlns:a16="http://schemas.microsoft.com/office/drawing/2014/main" id="{86935010-F10E-4061-8BEB-01F778B83B0D}"/>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45" name="Rectangle 144">
                    <a:extLst>
                      <a:ext uri="{FF2B5EF4-FFF2-40B4-BE49-F238E27FC236}">
                        <a16:creationId xmlns:a16="http://schemas.microsoft.com/office/drawing/2014/main" id="{54B0EC75-00FA-4D97-B462-C8F099B2D641}"/>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6" name="Rectangle 145">
                    <a:extLst>
                      <a:ext uri="{FF2B5EF4-FFF2-40B4-BE49-F238E27FC236}">
                        <a16:creationId xmlns:a16="http://schemas.microsoft.com/office/drawing/2014/main" id="{E409625B-EB42-4B77-81FB-E761AAED09BC}"/>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7" name="Rectangle 146">
                    <a:extLst>
                      <a:ext uri="{FF2B5EF4-FFF2-40B4-BE49-F238E27FC236}">
                        <a16:creationId xmlns:a16="http://schemas.microsoft.com/office/drawing/2014/main" id="{745E7FBA-E11F-457B-B477-85FCD1CB1062}"/>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8" name="Rectangle 147">
                    <a:extLst>
                      <a:ext uri="{FF2B5EF4-FFF2-40B4-BE49-F238E27FC236}">
                        <a16:creationId xmlns:a16="http://schemas.microsoft.com/office/drawing/2014/main" id="{1D87791C-6400-4EDE-ADB0-37EB237A22E7}"/>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32" name="Group 131">
                  <a:extLst>
                    <a:ext uri="{FF2B5EF4-FFF2-40B4-BE49-F238E27FC236}">
                      <a16:creationId xmlns:a16="http://schemas.microsoft.com/office/drawing/2014/main" id="{42B7BB93-4F0F-43E3-B531-2D4F8940BD77}"/>
                    </a:ext>
                  </a:extLst>
                </p:cNvPr>
                <p:cNvGrpSpPr/>
                <p:nvPr/>
              </p:nvGrpSpPr>
              <p:grpSpPr>
                <a:xfrm>
                  <a:off x="8158272" y="1540993"/>
                  <a:ext cx="1259068" cy="1371530"/>
                  <a:chOff x="7503683" y="1417638"/>
                  <a:chExt cx="2020612" cy="1371530"/>
                </a:xfrm>
              </p:grpSpPr>
              <p:sp>
                <p:nvSpPr>
                  <p:cNvPr id="139" name="Rounded Rectangle 30">
                    <a:extLst>
                      <a:ext uri="{FF2B5EF4-FFF2-40B4-BE49-F238E27FC236}">
                        <a16:creationId xmlns:a16="http://schemas.microsoft.com/office/drawing/2014/main" id="{5590D66A-90EA-408D-9B98-E5B9D35F270E}"/>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40" name="Rectangle 139">
                    <a:extLst>
                      <a:ext uri="{FF2B5EF4-FFF2-40B4-BE49-F238E27FC236}">
                        <a16:creationId xmlns:a16="http://schemas.microsoft.com/office/drawing/2014/main" id="{1FED4501-CA70-4448-93A0-B2FC756BBC5C}"/>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1" name="Rectangle 140">
                    <a:extLst>
                      <a:ext uri="{FF2B5EF4-FFF2-40B4-BE49-F238E27FC236}">
                        <a16:creationId xmlns:a16="http://schemas.microsoft.com/office/drawing/2014/main" id="{5A6574B8-B15C-4A8D-BDF5-2C26684E89D7}"/>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2" name="Rectangle 141">
                    <a:extLst>
                      <a:ext uri="{FF2B5EF4-FFF2-40B4-BE49-F238E27FC236}">
                        <a16:creationId xmlns:a16="http://schemas.microsoft.com/office/drawing/2014/main" id="{A1DB724F-7576-41E6-8CE7-01E12D562D5D}"/>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3" name="Rectangle 142">
                    <a:extLst>
                      <a:ext uri="{FF2B5EF4-FFF2-40B4-BE49-F238E27FC236}">
                        <a16:creationId xmlns:a16="http://schemas.microsoft.com/office/drawing/2014/main" id="{FE8734D1-E5AC-40A4-A8BB-726989669163}"/>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33" name="Group 132">
                  <a:extLst>
                    <a:ext uri="{FF2B5EF4-FFF2-40B4-BE49-F238E27FC236}">
                      <a16:creationId xmlns:a16="http://schemas.microsoft.com/office/drawing/2014/main" id="{077F0CCD-3C12-4E8D-A955-DBDA5347A42E}"/>
                    </a:ext>
                  </a:extLst>
                </p:cNvPr>
                <p:cNvGrpSpPr/>
                <p:nvPr/>
              </p:nvGrpSpPr>
              <p:grpSpPr>
                <a:xfrm>
                  <a:off x="9508059" y="1540993"/>
                  <a:ext cx="1259068" cy="1371530"/>
                  <a:chOff x="7503683" y="1417638"/>
                  <a:chExt cx="2020612" cy="1371530"/>
                </a:xfrm>
              </p:grpSpPr>
              <p:sp>
                <p:nvSpPr>
                  <p:cNvPr id="134" name="Rounded Rectangle 30">
                    <a:extLst>
                      <a:ext uri="{FF2B5EF4-FFF2-40B4-BE49-F238E27FC236}">
                        <a16:creationId xmlns:a16="http://schemas.microsoft.com/office/drawing/2014/main" id="{670BA481-00AD-4878-939E-A5B34A539F96}"/>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35" name="Rectangle 134">
                    <a:extLst>
                      <a:ext uri="{FF2B5EF4-FFF2-40B4-BE49-F238E27FC236}">
                        <a16:creationId xmlns:a16="http://schemas.microsoft.com/office/drawing/2014/main" id="{F9AD7B7F-D348-4EBB-9119-A3C536E79086}"/>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36" name="Rectangle 135">
                    <a:extLst>
                      <a:ext uri="{FF2B5EF4-FFF2-40B4-BE49-F238E27FC236}">
                        <a16:creationId xmlns:a16="http://schemas.microsoft.com/office/drawing/2014/main" id="{F7FCCAF4-8339-4C4B-B4B0-CBCCC1F94D67}"/>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37" name="Rectangle 136">
                    <a:extLst>
                      <a:ext uri="{FF2B5EF4-FFF2-40B4-BE49-F238E27FC236}">
                        <a16:creationId xmlns:a16="http://schemas.microsoft.com/office/drawing/2014/main" id="{EEE6E80C-D2B4-4837-AABF-F5260AB12068}"/>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38" name="Rectangle 137">
                    <a:extLst>
                      <a:ext uri="{FF2B5EF4-FFF2-40B4-BE49-F238E27FC236}">
                        <a16:creationId xmlns:a16="http://schemas.microsoft.com/office/drawing/2014/main" id="{A338104E-B516-48B3-BC61-B2524BD3D593}"/>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sp>
          <p:nvSpPr>
            <p:cNvPr id="38" name="TextBox 37">
              <a:extLst>
                <a:ext uri="{FF2B5EF4-FFF2-40B4-BE49-F238E27FC236}">
                  <a16:creationId xmlns:a16="http://schemas.microsoft.com/office/drawing/2014/main" id="{EEDDD085-8112-4E8B-A55B-A469D35F9B17}"/>
                </a:ext>
              </a:extLst>
            </p:cNvPr>
            <p:cNvSpPr txBox="1"/>
            <p:nvPr/>
          </p:nvSpPr>
          <p:spPr>
            <a:xfrm>
              <a:off x="6311977" y="4613889"/>
              <a:ext cx="3904000" cy="374846"/>
            </a:xfrm>
            <a:prstGeom prst="rect">
              <a:avLst/>
            </a:prstGeom>
            <a:noFill/>
          </p:spPr>
          <p:txBody>
            <a:bodyPr wrap="square" rtlCol="0">
              <a:spAutoFit/>
            </a:bodyPr>
            <a:lstStyle/>
            <a:p>
              <a:pPr defTabSz="914225"/>
              <a:r>
                <a:rPr lang="en-US" dirty="0">
                  <a:solidFill>
                    <a:prstClr val="black"/>
                  </a:solidFill>
                  <a:latin typeface="Segoe UI"/>
                </a:rPr>
                <a:t>Extent: Eight contiguous 8kb pages</a:t>
              </a:r>
            </a:p>
          </p:txBody>
        </p:sp>
      </p:grpSp>
      <p:sp>
        <p:nvSpPr>
          <p:cNvPr id="156" name="Right Brace 155">
            <a:extLst>
              <a:ext uri="{FF2B5EF4-FFF2-40B4-BE49-F238E27FC236}">
                <a16:creationId xmlns:a16="http://schemas.microsoft.com/office/drawing/2014/main" id="{783D75F9-EEA5-4FBE-B7CE-D7F7C2C876C9}"/>
              </a:ext>
            </a:extLst>
          </p:cNvPr>
          <p:cNvSpPr/>
          <p:nvPr/>
        </p:nvSpPr>
        <p:spPr>
          <a:xfrm>
            <a:off x="4382782" y="1417924"/>
            <a:ext cx="843683" cy="4118512"/>
          </a:xfrm>
          <a:prstGeom prst="rightBrac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25"/>
            <a:endParaRPr lang="en-US">
              <a:solidFill>
                <a:prstClr val="black"/>
              </a:solidFill>
              <a:latin typeface="Segoe UI"/>
            </a:endParaRPr>
          </a:p>
        </p:txBody>
      </p:sp>
      <p:grpSp>
        <p:nvGrpSpPr>
          <p:cNvPr id="61" name="Group 60">
            <a:extLst>
              <a:ext uri="{FF2B5EF4-FFF2-40B4-BE49-F238E27FC236}">
                <a16:creationId xmlns:a16="http://schemas.microsoft.com/office/drawing/2014/main" id="{62E05522-D272-4D84-917E-EE77D9D34989}"/>
              </a:ext>
            </a:extLst>
          </p:cNvPr>
          <p:cNvGrpSpPr/>
          <p:nvPr/>
        </p:nvGrpSpPr>
        <p:grpSpPr>
          <a:xfrm>
            <a:off x="1659058" y="1958243"/>
            <a:ext cx="2425694" cy="2546859"/>
            <a:chOff x="4963829" y="4298078"/>
            <a:chExt cx="1393773" cy="1547244"/>
          </a:xfrm>
        </p:grpSpPr>
        <p:sp>
          <p:nvSpPr>
            <p:cNvPr id="62" name="Cylinder 61">
              <a:extLst>
                <a:ext uri="{FF2B5EF4-FFF2-40B4-BE49-F238E27FC236}">
                  <a16:creationId xmlns:a16="http://schemas.microsoft.com/office/drawing/2014/main" id="{EC80105C-2637-41F0-A0B6-0FF57E6C0E88}"/>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63" name="Cylinder 62">
              <a:extLst>
                <a:ext uri="{FF2B5EF4-FFF2-40B4-BE49-F238E27FC236}">
                  <a16:creationId xmlns:a16="http://schemas.microsoft.com/office/drawing/2014/main" id="{84FE32C3-193F-4E7B-ADF2-6249F72619D2}"/>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64" name="Cylinder 63">
              <a:extLst>
                <a:ext uri="{FF2B5EF4-FFF2-40B4-BE49-F238E27FC236}">
                  <a16:creationId xmlns:a16="http://schemas.microsoft.com/office/drawing/2014/main" id="{F79455E3-49D7-4FB0-909A-9FE7AF1E4D1D}"/>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grpSp>
      <p:sp>
        <p:nvSpPr>
          <p:cNvPr id="2" name="Title 1">
            <a:extLst>
              <a:ext uri="{FF2B5EF4-FFF2-40B4-BE49-F238E27FC236}">
                <a16:creationId xmlns:a16="http://schemas.microsoft.com/office/drawing/2014/main" id="{4837F2BC-8FE5-4503-A3C6-7E84D760CEDF}"/>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How data is stored in a database</a:t>
            </a:r>
          </a:p>
        </p:txBody>
      </p:sp>
    </p:spTree>
    <p:extLst>
      <p:ext uri="{BB962C8B-B14F-4D97-AF65-F5344CB8AC3E}">
        <p14:creationId xmlns:p14="http://schemas.microsoft.com/office/powerpoint/2010/main" val="271275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70191" y="3873643"/>
            <a:ext cx="4363537" cy="2204450"/>
          </a:xfrm>
          <a:prstGeom prst="rect">
            <a:avLst/>
          </a:prstGeom>
          <a:noFill/>
        </p:spPr>
        <p:txBody>
          <a:bodyPr wrap="square" rtlCol="0">
            <a:spAutoFit/>
          </a:bodyPr>
          <a:lstStyle/>
          <a:p>
            <a:pPr defTabSz="914225">
              <a:defRPr/>
            </a:pPr>
            <a:r>
              <a:rPr lang="en-US" sz="2745" kern="0" dirty="0">
                <a:solidFill>
                  <a:sysClr val="windowText" lastClr="000000"/>
                </a:solidFill>
                <a:latin typeface="Segoe UI"/>
              </a:rPr>
              <a:t>Clustered Index data is stored in sorted order by the Clustering key. In many cases, this is the same value as the Primary Key.</a:t>
            </a:r>
          </a:p>
        </p:txBody>
      </p:sp>
      <p:grpSp>
        <p:nvGrpSpPr>
          <p:cNvPr id="2" name="Group 1">
            <a:extLst>
              <a:ext uri="{FF2B5EF4-FFF2-40B4-BE49-F238E27FC236}">
                <a16:creationId xmlns:a16="http://schemas.microsoft.com/office/drawing/2014/main" id="{6EAA2C7A-C384-4A1A-8E8E-4836775D8EC9}"/>
              </a:ext>
            </a:extLst>
          </p:cNvPr>
          <p:cNvGrpSpPr/>
          <p:nvPr/>
        </p:nvGrpSpPr>
        <p:grpSpPr>
          <a:xfrm>
            <a:off x="5061766" y="1053068"/>
            <a:ext cx="6759922" cy="5306767"/>
            <a:chOff x="4566466" y="1334422"/>
            <a:chExt cx="6759922" cy="5306767"/>
          </a:xfrm>
        </p:grpSpPr>
        <p:sp>
          <p:nvSpPr>
            <p:cNvPr id="20" name="Rounded Rectangle 19"/>
            <p:cNvSpPr/>
            <p:nvPr/>
          </p:nvSpPr>
          <p:spPr>
            <a:xfrm rot="5400000">
              <a:off x="6661952" y="1976753"/>
              <a:ext cx="2568951"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58" name="TextBox 57"/>
            <p:cNvSpPr txBox="1"/>
            <p:nvPr/>
          </p:nvSpPr>
          <p:spPr>
            <a:xfrm>
              <a:off x="6668218" y="4029213"/>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Clustered Index</a:t>
              </a:r>
            </a:p>
          </p:txBody>
        </p:sp>
        <p:sp>
          <p:nvSpPr>
            <p:cNvPr id="8" name="Rounded Rectangle 7"/>
            <p:cNvSpPr/>
            <p:nvPr/>
          </p:nvSpPr>
          <p:spPr>
            <a:xfrm>
              <a:off x="4730616" y="4445647"/>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9" name="Rectangle 48"/>
            <p:cNvSpPr/>
            <p:nvPr/>
          </p:nvSpPr>
          <p:spPr>
            <a:xfrm>
              <a:off x="4900444" y="463430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1" name="Rectangle 50"/>
            <p:cNvSpPr/>
            <p:nvPr/>
          </p:nvSpPr>
          <p:spPr>
            <a:xfrm>
              <a:off x="4900443" y="5232307"/>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4" name="Rectangle 53"/>
            <p:cNvSpPr/>
            <p:nvPr/>
          </p:nvSpPr>
          <p:spPr>
            <a:xfrm>
              <a:off x="4900442" y="583030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7" name="Rounded Rectangle 26"/>
            <p:cNvSpPr/>
            <p:nvPr/>
          </p:nvSpPr>
          <p:spPr>
            <a:xfrm>
              <a:off x="6903071" y="4475246"/>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28" name="Rectangle 27"/>
            <p:cNvSpPr/>
            <p:nvPr/>
          </p:nvSpPr>
          <p:spPr>
            <a:xfrm>
              <a:off x="7072899" y="466390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p:cNvSpPr/>
            <p:nvPr/>
          </p:nvSpPr>
          <p:spPr>
            <a:xfrm>
              <a:off x="7072898" y="5261907"/>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p:cNvSpPr/>
            <p:nvPr/>
          </p:nvSpPr>
          <p:spPr>
            <a:xfrm>
              <a:off x="7072897" y="585990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1" name="Rounded Rectangle 30"/>
            <p:cNvSpPr/>
            <p:nvPr/>
          </p:nvSpPr>
          <p:spPr>
            <a:xfrm>
              <a:off x="9075526" y="4470561"/>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32" name="Rectangle 31"/>
            <p:cNvSpPr/>
            <p:nvPr/>
          </p:nvSpPr>
          <p:spPr>
            <a:xfrm>
              <a:off x="9245355" y="4659221"/>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3" name="Rectangle 32"/>
            <p:cNvSpPr/>
            <p:nvPr/>
          </p:nvSpPr>
          <p:spPr>
            <a:xfrm>
              <a:off x="9245353" y="525722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p:cNvSpPr/>
            <p:nvPr/>
          </p:nvSpPr>
          <p:spPr>
            <a:xfrm>
              <a:off x="9245352" y="585522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0" name="Rounded Rectangle 39"/>
            <p:cNvSpPr/>
            <p:nvPr/>
          </p:nvSpPr>
          <p:spPr>
            <a:xfrm rot="5400000">
              <a:off x="6656237" y="-723080"/>
              <a:ext cx="2580380"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41" name="TextBox 40"/>
            <p:cNvSpPr txBox="1"/>
            <p:nvPr/>
          </p:nvSpPr>
          <p:spPr>
            <a:xfrm>
              <a:off x="6736788" y="1334422"/>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Heap</a:t>
              </a:r>
            </a:p>
          </p:txBody>
        </p:sp>
        <p:sp>
          <p:nvSpPr>
            <p:cNvPr id="42" name="Rounded Rectangle 41"/>
            <p:cNvSpPr/>
            <p:nvPr/>
          </p:nvSpPr>
          <p:spPr>
            <a:xfrm>
              <a:off x="4730616" y="1740771"/>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4" name="Rectangle 43"/>
            <p:cNvSpPr/>
            <p:nvPr/>
          </p:nvSpPr>
          <p:spPr>
            <a:xfrm>
              <a:off x="4900444" y="1929431"/>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5" name="Rectangle 44"/>
            <p:cNvSpPr/>
            <p:nvPr/>
          </p:nvSpPr>
          <p:spPr>
            <a:xfrm>
              <a:off x="4900443" y="252743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6" name="Rectangle 45"/>
            <p:cNvSpPr/>
            <p:nvPr/>
          </p:nvSpPr>
          <p:spPr>
            <a:xfrm>
              <a:off x="4900442" y="312543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7" name="Rounded Rectangle 46"/>
            <p:cNvSpPr/>
            <p:nvPr/>
          </p:nvSpPr>
          <p:spPr>
            <a:xfrm>
              <a:off x="6903071" y="1770370"/>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8" name="Rectangle 47"/>
            <p:cNvSpPr/>
            <p:nvPr/>
          </p:nvSpPr>
          <p:spPr>
            <a:xfrm>
              <a:off x="7072899" y="1959030"/>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3" name="Rectangle 52"/>
            <p:cNvSpPr/>
            <p:nvPr/>
          </p:nvSpPr>
          <p:spPr>
            <a:xfrm>
              <a:off x="7072898" y="255703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3" name="Rectangle 62"/>
            <p:cNvSpPr/>
            <p:nvPr/>
          </p:nvSpPr>
          <p:spPr>
            <a:xfrm>
              <a:off x="7072897" y="315503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4" name="Rounded Rectangle 63"/>
            <p:cNvSpPr/>
            <p:nvPr/>
          </p:nvSpPr>
          <p:spPr>
            <a:xfrm>
              <a:off x="9075526" y="1765685"/>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65" name="Rectangle 64"/>
            <p:cNvSpPr/>
            <p:nvPr/>
          </p:nvSpPr>
          <p:spPr>
            <a:xfrm>
              <a:off x="9245355" y="1954345"/>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6" name="Rectangle 65"/>
            <p:cNvSpPr/>
            <p:nvPr/>
          </p:nvSpPr>
          <p:spPr>
            <a:xfrm>
              <a:off x="9245353" y="255234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7" name="Rectangle 66"/>
            <p:cNvSpPr/>
            <p:nvPr/>
          </p:nvSpPr>
          <p:spPr>
            <a:xfrm>
              <a:off x="9245352" y="315034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sp>
        <p:nvSpPr>
          <p:cNvPr id="68" name="TextBox 67"/>
          <p:cNvSpPr txBox="1"/>
          <p:nvPr/>
        </p:nvSpPr>
        <p:spPr>
          <a:xfrm>
            <a:off x="370312" y="1484331"/>
            <a:ext cx="4173926" cy="1782026"/>
          </a:xfrm>
          <a:prstGeom prst="rect">
            <a:avLst/>
          </a:prstGeom>
          <a:noFill/>
        </p:spPr>
        <p:txBody>
          <a:bodyPr wrap="square" rtlCol="0">
            <a:spAutoFit/>
          </a:bodyPr>
          <a:lstStyle/>
          <a:p>
            <a:pPr defTabSz="914225">
              <a:defRPr/>
            </a:pPr>
            <a:r>
              <a:rPr lang="en-US" sz="2745" kern="0" dirty="0">
                <a:solidFill>
                  <a:sysClr val="windowText" lastClr="000000"/>
                </a:solidFill>
                <a:latin typeface="Segoe UI"/>
              </a:rPr>
              <a:t>Data stored in a Heap is not stored in any order and normally does not have a Primary Key.</a:t>
            </a:r>
          </a:p>
        </p:txBody>
      </p:sp>
      <p:sp>
        <p:nvSpPr>
          <p:cNvPr id="3" name="Title 1">
            <a:extLst>
              <a:ext uri="{FF2B5EF4-FFF2-40B4-BE49-F238E27FC236}">
                <a16:creationId xmlns:a16="http://schemas.microsoft.com/office/drawing/2014/main" id="{9C49048B-0186-4202-B233-036EB9A8546C}"/>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How data is stored in data pages</a:t>
            </a:r>
          </a:p>
        </p:txBody>
      </p:sp>
    </p:spTree>
    <p:extLst>
      <p:ext uri="{BB962C8B-B14F-4D97-AF65-F5344CB8AC3E}">
        <p14:creationId xmlns:p14="http://schemas.microsoft.com/office/powerpoint/2010/main" val="215049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2C11F3E-CFB8-4B5E-A242-E0A7A86CE6A2}"/>
              </a:ext>
            </a:extLst>
          </p:cNvPr>
          <p:cNvGraphicFramePr/>
          <p:nvPr>
            <p:extLst>
              <p:ext uri="{D42A27DB-BD31-4B8C-83A1-F6EECF244321}">
                <p14:modId xmlns:p14="http://schemas.microsoft.com/office/powerpoint/2010/main" val="1107417546"/>
              </p:ext>
            </p:extLst>
          </p:nvPr>
        </p:nvGraphicFramePr>
        <p:xfrm>
          <a:off x="370838" y="888856"/>
          <a:ext cx="11487150" cy="5407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FCDC7602-81F1-42ED-B62F-F34315211698}"/>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Characteristics of a Good Clustering Key</a:t>
            </a:r>
          </a:p>
        </p:txBody>
      </p:sp>
    </p:spTree>
    <p:extLst>
      <p:ext uri="{BB962C8B-B14F-4D97-AF65-F5344CB8AC3E}">
        <p14:creationId xmlns:p14="http://schemas.microsoft.com/office/powerpoint/2010/main" val="40878884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0855B5DE-61D8-4F40-975F-62C36E51D484}"/>
              </a:ext>
            </a:extLst>
          </p:cNvPr>
          <p:cNvCxnSpPr>
            <a:cxnSpLocks/>
          </p:cNvCxnSpPr>
          <p:nvPr/>
        </p:nvCxnSpPr>
        <p:spPr>
          <a:xfrm>
            <a:off x="865" y="3476429"/>
            <a:ext cx="12190271"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915144E-D5FC-41D9-8F5F-BF807C262459}"/>
              </a:ext>
            </a:extLst>
          </p:cNvPr>
          <p:cNvSpPr txBox="1"/>
          <p:nvPr/>
        </p:nvSpPr>
        <p:spPr>
          <a:xfrm>
            <a:off x="319864" y="4299374"/>
            <a:ext cx="6121997" cy="935351"/>
          </a:xfrm>
          <a:prstGeom prst="rect">
            <a:avLst/>
          </a:prstGeom>
          <a:noFill/>
        </p:spPr>
        <p:txBody>
          <a:bodyPr wrap="square" rtlCol="0">
            <a:spAutoFit/>
          </a:bodyPr>
          <a:lstStyle/>
          <a:p>
            <a:pPr defTabSz="914225"/>
            <a:r>
              <a:rPr lang="en-US" sz="2745" dirty="0">
                <a:solidFill>
                  <a:prstClr val="black"/>
                </a:solidFill>
                <a:latin typeface="Segoe UI"/>
              </a:rPr>
              <a:t>The table is stored in either a Clustered Index or Heap</a:t>
            </a:r>
          </a:p>
        </p:txBody>
      </p:sp>
      <p:sp>
        <p:nvSpPr>
          <p:cNvPr id="47" name="TextBox 46">
            <a:extLst>
              <a:ext uri="{FF2B5EF4-FFF2-40B4-BE49-F238E27FC236}">
                <a16:creationId xmlns:a16="http://schemas.microsoft.com/office/drawing/2014/main" id="{C8462C12-B93F-493E-AFBE-DB7810208C35}"/>
              </a:ext>
            </a:extLst>
          </p:cNvPr>
          <p:cNvSpPr txBox="1"/>
          <p:nvPr/>
        </p:nvSpPr>
        <p:spPr>
          <a:xfrm>
            <a:off x="340945" y="1613247"/>
            <a:ext cx="5858682" cy="935351"/>
          </a:xfrm>
          <a:prstGeom prst="rect">
            <a:avLst/>
          </a:prstGeom>
          <a:noFill/>
        </p:spPr>
        <p:txBody>
          <a:bodyPr wrap="square" rtlCol="0">
            <a:spAutoFit/>
          </a:bodyPr>
          <a:lstStyle/>
          <a:p>
            <a:pPr defTabSz="914225"/>
            <a:r>
              <a:rPr lang="en-US" sz="2745" dirty="0">
                <a:solidFill>
                  <a:prstClr val="black"/>
                </a:solidFill>
                <a:latin typeface="Segoe UI"/>
              </a:rPr>
              <a:t>A Non–Clustered Index is built separate from the table</a:t>
            </a:r>
          </a:p>
        </p:txBody>
      </p:sp>
      <p:grpSp>
        <p:nvGrpSpPr>
          <p:cNvPr id="72" name="Group 71">
            <a:extLst>
              <a:ext uri="{FF2B5EF4-FFF2-40B4-BE49-F238E27FC236}">
                <a16:creationId xmlns:a16="http://schemas.microsoft.com/office/drawing/2014/main" id="{BDD8539E-1A22-4EFA-B64C-C5530F8B7277}"/>
              </a:ext>
            </a:extLst>
          </p:cNvPr>
          <p:cNvGrpSpPr/>
          <p:nvPr/>
        </p:nvGrpSpPr>
        <p:grpSpPr>
          <a:xfrm>
            <a:off x="6257924" y="244309"/>
            <a:ext cx="5267445" cy="6115221"/>
            <a:chOff x="4250125" y="196458"/>
            <a:chExt cx="5268192" cy="6116089"/>
          </a:xfrm>
        </p:grpSpPr>
        <p:grpSp>
          <p:nvGrpSpPr>
            <p:cNvPr id="23" name="Group 22">
              <a:extLst>
                <a:ext uri="{FF2B5EF4-FFF2-40B4-BE49-F238E27FC236}">
                  <a16:creationId xmlns:a16="http://schemas.microsoft.com/office/drawing/2014/main" id="{621FBC82-9D0F-42F7-B478-0D8B81FF027A}"/>
                </a:ext>
              </a:extLst>
            </p:cNvPr>
            <p:cNvGrpSpPr/>
            <p:nvPr/>
          </p:nvGrpSpPr>
          <p:grpSpPr>
            <a:xfrm>
              <a:off x="4250125" y="4833341"/>
              <a:ext cx="5268191" cy="1479206"/>
              <a:chOff x="5465618" y="4862946"/>
              <a:chExt cx="5268191" cy="1479206"/>
            </a:xfrm>
          </p:grpSpPr>
          <p:sp>
            <p:nvSpPr>
              <p:cNvPr id="6" name="Rounded Rectangle 19">
                <a:extLst>
                  <a:ext uri="{FF2B5EF4-FFF2-40B4-BE49-F238E27FC236}">
                    <a16:creationId xmlns:a16="http://schemas.microsoft.com/office/drawing/2014/main" id="{C3312AA9-AF68-4023-AFAC-69E3208AD505}"/>
                  </a:ext>
                </a:extLst>
              </p:cNvPr>
              <p:cNvSpPr/>
              <p:nvPr/>
            </p:nvSpPr>
            <p:spPr>
              <a:xfrm rot="5400000">
                <a:off x="7360111" y="2968453"/>
                <a:ext cx="1479206" cy="52681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cs typeface="Calibri" panose="020F0502020204030204" pitchFamily="34" charset="0"/>
                </a:endParaRPr>
              </a:p>
            </p:txBody>
          </p:sp>
          <p:sp>
            <p:nvSpPr>
              <p:cNvPr id="8" name="Rounded Rectangle 7">
                <a:extLst>
                  <a:ext uri="{FF2B5EF4-FFF2-40B4-BE49-F238E27FC236}">
                    <a16:creationId xmlns:a16="http://schemas.microsoft.com/office/drawing/2014/main" id="{B34C9742-7EC8-4056-873E-695CB06DD61D}"/>
                  </a:ext>
                </a:extLst>
              </p:cNvPr>
              <p:cNvSpPr/>
              <p:nvPr/>
            </p:nvSpPr>
            <p:spPr>
              <a:xfrm>
                <a:off x="5593544" y="4973267"/>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E3C1FAD-616E-4FF8-A656-34B158D4334A}"/>
                  </a:ext>
                </a:extLst>
              </p:cNvPr>
              <p:cNvSpPr/>
              <p:nvPr/>
            </p:nvSpPr>
            <p:spPr>
              <a:xfrm>
                <a:off x="5725896" y="5090893"/>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1 John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E5729FA4-1C82-4DC5-B493-8DA6A0D5E0A1}"/>
                  </a:ext>
                </a:extLst>
              </p:cNvPr>
              <p:cNvSpPr/>
              <p:nvPr/>
            </p:nvSpPr>
            <p:spPr>
              <a:xfrm>
                <a:off x="5725895" y="546373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2 Sharon NV</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6EC4DCC2-396B-41BC-A4B5-30A88C9C6C5F}"/>
                  </a:ext>
                </a:extLst>
              </p:cNvPr>
              <p:cNvSpPr/>
              <p:nvPr/>
            </p:nvSpPr>
            <p:spPr>
              <a:xfrm>
                <a:off x="5725894" y="583658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3 Armando CA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2" name="Rounded Rectangle 26">
                <a:extLst>
                  <a:ext uri="{FF2B5EF4-FFF2-40B4-BE49-F238E27FC236}">
                    <a16:creationId xmlns:a16="http://schemas.microsoft.com/office/drawing/2014/main" id="{470C2177-8722-4FBD-9589-28CF5776A282}"/>
                  </a:ext>
                </a:extLst>
              </p:cNvPr>
              <p:cNvSpPr/>
              <p:nvPr/>
            </p:nvSpPr>
            <p:spPr>
              <a:xfrm>
                <a:off x="7286597" y="4991722"/>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A6A670DE-5663-491F-AE5D-63622FCD181E}"/>
                  </a:ext>
                </a:extLst>
              </p:cNvPr>
              <p:cNvSpPr/>
              <p:nvPr/>
            </p:nvSpPr>
            <p:spPr>
              <a:xfrm>
                <a:off x="7418949" y="5109348"/>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4 Heather FL</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CECB1390-2F20-411A-BBD2-714593BF048D}"/>
                  </a:ext>
                </a:extLst>
              </p:cNvPr>
              <p:cNvSpPr/>
              <p:nvPr/>
            </p:nvSpPr>
            <p:spPr>
              <a:xfrm>
                <a:off x="7418949" y="5482192"/>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5 Enrique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86E3CF66-EBCC-46A8-A3D3-1EFC8BF519DC}"/>
                  </a:ext>
                </a:extLst>
              </p:cNvPr>
              <p:cNvSpPr/>
              <p:nvPr/>
            </p:nvSpPr>
            <p:spPr>
              <a:xfrm>
                <a:off x="7418948" y="5855035"/>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6 Bob KS</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6" name="Rounded Rectangle 30">
                <a:extLst>
                  <a:ext uri="{FF2B5EF4-FFF2-40B4-BE49-F238E27FC236}">
                    <a16:creationId xmlns:a16="http://schemas.microsoft.com/office/drawing/2014/main" id="{CC491B09-3C73-4BF9-B787-D19C9D4D1A0C}"/>
                  </a:ext>
                </a:extLst>
              </p:cNvPr>
              <p:cNvSpPr/>
              <p:nvPr/>
            </p:nvSpPr>
            <p:spPr>
              <a:xfrm>
                <a:off x="8979650" y="4988800"/>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C7972D7B-4164-43A4-A8B4-1A65862F5E98}"/>
                  </a:ext>
                </a:extLst>
              </p:cNvPr>
              <p:cNvSpPr/>
              <p:nvPr/>
            </p:nvSpPr>
            <p:spPr>
              <a:xfrm>
                <a:off x="9112003" y="510642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7 Gary IL</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85A7847-A1FD-472A-BC60-2F32BD917CBC}"/>
                  </a:ext>
                </a:extLst>
              </p:cNvPr>
              <p:cNvSpPr/>
              <p:nvPr/>
            </p:nvSpPr>
            <p:spPr>
              <a:xfrm>
                <a:off x="9112002" y="547927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8 Sidney VA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D5B06BAD-1DC9-494A-B47B-FA543F11C61C}"/>
                  </a:ext>
                </a:extLst>
              </p:cNvPr>
              <p:cNvSpPr/>
              <p:nvPr/>
            </p:nvSpPr>
            <p:spPr>
              <a:xfrm>
                <a:off x="9112001" y="5852114"/>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9 Frank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A6C258EF-447D-4A21-876C-036034AA45E1}"/>
                </a:ext>
              </a:extLst>
            </p:cNvPr>
            <p:cNvGrpSpPr/>
            <p:nvPr/>
          </p:nvGrpSpPr>
          <p:grpSpPr>
            <a:xfrm>
              <a:off x="6975936" y="4197713"/>
              <a:ext cx="1576441" cy="492311"/>
              <a:chOff x="7286598" y="4042064"/>
              <a:chExt cx="1576441" cy="492311"/>
            </a:xfrm>
          </p:grpSpPr>
          <p:sp>
            <p:nvSpPr>
              <p:cNvPr id="30" name="Rounded Rectangle 26">
                <a:extLst>
                  <a:ext uri="{FF2B5EF4-FFF2-40B4-BE49-F238E27FC236}">
                    <a16:creationId xmlns:a16="http://schemas.microsoft.com/office/drawing/2014/main" id="{EAD6F395-706E-44C0-8014-A9D982B0DBCB}"/>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E079BFCC-E23C-4750-9B63-998EF1F403AB}"/>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6-10</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39" name="Group 38">
              <a:extLst>
                <a:ext uri="{FF2B5EF4-FFF2-40B4-BE49-F238E27FC236}">
                  <a16:creationId xmlns:a16="http://schemas.microsoft.com/office/drawing/2014/main" id="{F0F470FD-A45C-4FB2-9658-5BDE3978B940}"/>
                </a:ext>
              </a:extLst>
            </p:cNvPr>
            <p:cNvGrpSpPr/>
            <p:nvPr/>
          </p:nvGrpSpPr>
          <p:grpSpPr>
            <a:xfrm>
              <a:off x="5267145" y="4197713"/>
              <a:ext cx="1576441" cy="492311"/>
              <a:chOff x="7286598" y="4042064"/>
              <a:chExt cx="1576441" cy="492311"/>
            </a:xfrm>
          </p:grpSpPr>
          <p:sp>
            <p:nvSpPr>
              <p:cNvPr id="40" name="Rounded Rectangle 26">
                <a:extLst>
                  <a:ext uri="{FF2B5EF4-FFF2-40B4-BE49-F238E27FC236}">
                    <a16:creationId xmlns:a16="http://schemas.microsoft.com/office/drawing/2014/main" id="{19896A6E-D527-4A98-83D0-E10A355A5C0A}"/>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193B2800-CC70-43EE-B48E-CE6D3DA1E767}"/>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1-5</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42" name="Group 41">
              <a:extLst>
                <a:ext uri="{FF2B5EF4-FFF2-40B4-BE49-F238E27FC236}">
                  <a16:creationId xmlns:a16="http://schemas.microsoft.com/office/drawing/2014/main" id="{DB2A0A6C-F52E-44D1-9EEB-4CCA6CC1E156}"/>
                </a:ext>
              </a:extLst>
            </p:cNvPr>
            <p:cNvGrpSpPr/>
            <p:nvPr/>
          </p:nvGrpSpPr>
          <p:grpSpPr>
            <a:xfrm>
              <a:off x="6096000" y="3517893"/>
              <a:ext cx="1576441" cy="492311"/>
              <a:chOff x="7286598" y="4042064"/>
              <a:chExt cx="1576441" cy="492311"/>
            </a:xfrm>
          </p:grpSpPr>
          <p:sp>
            <p:nvSpPr>
              <p:cNvPr id="43" name="Rounded Rectangle 26">
                <a:extLst>
                  <a:ext uri="{FF2B5EF4-FFF2-40B4-BE49-F238E27FC236}">
                    <a16:creationId xmlns:a16="http://schemas.microsoft.com/office/drawing/2014/main" id="{F7B8F68E-CC4A-4225-9686-B2356437069D}"/>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160DB90B-A7D5-40EA-883C-F474C5C08140}"/>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Root</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49" name="Group 48">
              <a:extLst>
                <a:ext uri="{FF2B5EF4-FFF2-40B4-BE49-F238E27FC236}">
                  <a16:creationId xmlns:a16="http://schemas.microsoft.com/office/drawing/2014/main" id="{7C1404FA-C8E6-4622-BF0A-6C46CBC671AE}"/>
                </a:ext>
              </a:extLst>
            </p:cNvPr>
            <p:cNvGrpSpPr/>
            <p:nvPr/>
          </p:nvGrpSpPr>
          <p:grpSpPr>
            <a:xfrm>
              <a:off x="4250126" y="1511906"/>
              <a:ext cx="5268191" cy="1479206"/>
              <a:chOff x="5465618" y="4862946"/>
              <a:chExt cx="5268191" cy="1479206"/>
            </a:xfrm>
          </p:grpSpPr>
          <p:sp>
            <p:nvSpPr>
              <p:cNvPr id="50" name="Rounded Rectangle 19">
                <a:extLst>
                  <a:ext uri="{FF2B5EF4-FFF2-40B4-BE49-F238E27FC236}">
                    <a16:creationId xmlns:a16="http://schemas.microsoft.com/office/drawing/2014/main" id="{13ECE3B0-D870-4EDE-8CDF-F2ABDE074EF0}"/>
                  </a:ext>
                </a:extLst>
              </p:cNvPr>
              <p:cNvSpPr/>
              <p:nvPr/>
            </p:nvSpPr>
            <p:spPr>
              <a:xfrm rot="5400000">
                <a:off x="7360111" y="2968453"/>
                <a:ext cx="1479206" cy="52681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cs typeface="Calibri" panose="020F0502020204030204" pitchFamily="34" charset="0"/>
                </a:endParaRPr>
              </a:p>
            </p:txBody>
          </p:sp>
          <p:sp>
            <p:nvSpPr>
              <p:cNvPr id="51" name="Rounded Rectangle 7">
                <a:extLst>
                  <a:ext uri="{FF2B5EF4-FFF2-40B4-BE49-F238E27FC236}">
                    <a16:creationId xmlns:a16="http://schemas.microsoft.com/office/drawing/2014/main" id="{3DCAA032-A9DA-4E06-8A40-FCB3A39D0520}"/>
                  </a:ext>
                </a:extLst>
              </p:cNvPr>
              <p:cNvSpPr/>
              <p:nvPr/>
            </p:nvSpPr>
            <p:spPr>
              <a:xfrm>
                <a:off x="5593544" y="4973267"/>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7F18A2B4-65FB-473D-A905-04B12F1A14D4}"/>
                  </a:ext>
                </a:extLst>
              </p:cNvPr>
              <p:cNvSpPr/>
              <p:nvPr/>
            </p:nvSpPr>
            <p:spPr>
              <a:xfrm>
                <a:off x="5725896" y="5090893"/>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CA 3</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C2671414-56F9-414B-AFE5-920EB8486316}"/>
                  </a:ext>
                </a:extLst>
              </p:cNvPr>
              <p:cNvSpPr/>
              <p:nvPr/>
            </p:nvSpPr>
            <p:spPr>
              <a:xfrm>
                <a:off x="5725895" y="546373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FL 4</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599D9C28-08D3-4226-8855-46123AFB53E8}"/>
                  </a:ext>
                </a:extLst>
              </p:cNvPr>
              <p:cNvSpPr/>
              <p:nvPr/>
            </p:nvSpPr>
            <p:spPr>
              <a:xfrm>
                <a:off x="5725894" y="583658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GA 10</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5" name="Rounded Rectangle 26">
                <a:extLst>
                  <a:ext uri="{FF2B5EF4-FFF2-40B4-BE49-F238E27FC236}">
                    <a16:creationId xmlns:a16="http://schemas.microsoft.com/office/drawing/2014/main" id="{368C99EF-7255-4735-858F-C39B42B1249C}"/>
                  </a:ext>
                </a:extLst>
              </p:cNvPr>
              <p:cNvSpPr/>
              <p:nvPr/>
            </p:nvSpPr>
            <p:spPr>
              <a:xfrm>
                <a:off x="7286597" y="4991722"/>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56" name="Rectangle 55">
                <a:extLst>
                  <a:ext uri="{FF2B5EF4-FFF2-40B4-BE49-F238E27FC236}">
                    <a16:creationId xmlns:a16="http://schemas.microsoft.com/office/drawing/2014/main" id="{2FA1981D-1FFA-455B-803D-257CACE24E63}"/>
                  </a:ext>
                </a:extLst>
              </p:cNvPr>
              <p:cNvSpPr/>
              <p:nvPr/>
            </p:nvSpPr>
            <p:spPr>
              <a:xfrm>
                <a:off x="7418949" y="5109348"/>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IL 7</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6A8357AF-1E4A-418E-8A13-22DE32681F8F}"/>
                  </a:ext>
                </a:extLst>
              </p:cNvPr>
              <p:cNvSpPr/>
              <p:nvPr/>
            </p:nvSpPr>
            <p:spPr>
              <a:xfrm>
                <a:off x="7418949" y="5482192"/>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1</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8" name="Rectangle 57">
                <a:extLst>
                  <a:ext uri="{FF2B5EF4-FFF2-40B4-BE49-F238E27FC236}">
                    <a16:creationId xmlns:a16="http://schemas.microsoft.com/office/drawing/2014/main" id="{C1B7C142-C537-4983-91FB-7F8956FE32AA}"/>
                  </a:ext>
                </a:extLst>
              </p:cNvPr>
              <p:cNvSpPr/>
              <p:nvPr/>
            </p:nvSpPr>
            <p:spPr>
              <a:xfrm>
                <a:off x="7418948" y="5855035"/>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5</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9" name="Rounded Rectangle 30">
                <a:extLst>
                  <a:ext uri="{FF2B5EF4-FFF2-40B4-BE49-F238E27FC236}">
                    <a16:creationId xmlns:a16="http://schemas.microsoft.com/office/drawing/2014/main" id="{0E31F8E8-FCAB-4636-AD1B-C1CAC7D5CC46}"/>
                  </a:ext>
                </a:extLst>
              </p:cNvPr>
              <p:cNvSpPr/>
              <p:nvPr/>
            </p:nvSpPr>
            <p:spPr>
              <a:xfrm>
                <a:off x="8979650" y="4988800"/>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0" name="Rectangle 59">
                <a:extLst>
                  <a:ext uri="{FF2B5EF4-FFF2-40B4-BE49-F238E27FC236}">
                    <a16:creationId xmlns:a16="http://schemas.microsoft.com/office/drawing/2014/main" id="{EADCCB15-0BE7-4F36-AAA3-B404DDF4E522}"/>
                  </a:ext>
                </a:extLst>
              </p:cNvPr>
              <p:cNvSpPr/>
              <p:nvPr/>
            </p:nvSpPr>
            <p:spPr>
              <a:xfrm>
                <a:off x="9112003" y="510642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9</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54A33F76-CC67-4638-9B82-784B17AB4318}"/>
                  </a:ext>
                </a:extLst>
              </p:cNvPr>
              <p:cNvSpPr/>
              <p:nvPr/>
            </p:nvSpPr>
            <p:spPr>
              <a:xfrm>
                <a:off x="9112002" y="547927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KS 6</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ADB2E424-15F6-4565-AF0D-ED8951838510}"/>
                  </a:ext>
                </a:extLst>
              </p:cNvPr>
              <p:cNvSpPr/>
              <p:nvPr/>
            </p:nvSpPr>
            <p:spPr>
              <a:xfrm>
                <a:off x="9112001" y="5852114"/>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VA 8</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3" name="Group 62">
              <a:extLst>
                <a:ext uri="{FF2B5EF4-FFF2-40B4-BE49-F238E27FC236}">
                  <a16:creationId xmlns:a16="http://schemas.microsoft.com/office/drawing/2014/main" id="{CF83BD7A-E5D6-47C6-BF42-DF420C1DB748}"/>
                </a:ext>
              </a:extLst>
            </p:cNvPr>
            <p:cNvGrpSpPr/>
            <p:nvPr/>
          </p:nvGrpSpPr>
          <p:grpSpPr>
            <a:xfrm>
              <a:off x="6975937" y="876278"/>
              <a:ext cx="1576441" cy="492311"/>
              <a:chOff x="7286598" y="4042064"/>
              <a:chExt cx="1576441" cy="492311"/>
            </a:xfrm>
          </p:grpSpPr>
          <p:sp>
            <p:nvSpPr>
              <p:cNvPr id="64" name="Rounded Rectangle 26">
                <a:extLst>
                  <a:ext uri="{FF2B5EF4-FFF2-40B4-BE49-F238E27FC236}">
                    <a16:creationId xmlns:a16="http://schemas.microsoft.com/office/drawing/2014/main" id="{4412C806-F887-4770-A14D-C1C9D53B60A8}"/>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5" name="Rectangle 64">
                <a:extLst>
                  <a:ext uri="{FF2B5EF4-FFF2-40B4-BE49-F238E27FC236}">
                    <a16:creationId xmlns:a16="http://schemas.microsoft.com/office/drawing/2014/main" id="{C89C2F8E-DF97-45E0-8890-C219A7ABD3FF}"/>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ND - WA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6" name="Group 65">
              <a:extLst>
                <a:ext uri="{FF2B5EF4-FFF2-40B4-BE49-F238E27FC236}">
                  <a16:creationId xmlns:a16="http://schemas.microsoft.com/office/drawing/2014/main" id="{4B1F3311-73F6-4983-A89C-53F8E6E968B1}"/>
                </a:ext>
              </a:extLst>
            </p:cNvPr>
            <p:cNvGrpSpPr/>
            <p:nvPr/>
          </p:nvGrpSpPr>
          <p:grpSpPr>
            <a:xfrm>
              <a:off x="5267146" y="876278"/>
              <a:ext cx="1576441" cy="492311"/>
              <a:chOff x="7286598" y="4042064"/>
              <a:chExt cx="1576441" cy="492311"/>
            </a:xfrm>
          </p:grpSpPr>
          <p:sp>
            <p:nvSpPr>
              <p:cNvPr id="67" name="Rounded Rectangle 26">
                <a:extLst>
                  <a:ext uri="{FF2B5EF4-FFF2-40B4-BE49-F238E27FC236}">
                    <a16:creationId xmlns:a16="http://schemas.microsoft.com/office/drawing/2014/main" id="{13505BB1-2112-42BF-BBC7-EE3846A5B06D}"/>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8" name="Rectangle 67">
                <a:extLst>
                  <a:ext uri="{FF2B5EF4-FFF2-40B4-BE49-F238E27FC236}">
                    <a16:creationId xmlns:a16="http://schemas.microsoft.com/office/drawing/2014/main" id="{3DDF4DBE-E07B-4781-81A8-34BD5BCD2B30}"/>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AZ -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9" name="Group 68">
              <a:extLst>
                <a:ext uri="{FF2B5EF4-FFF2-40B4-BE49-F238E27FC236}">
                  <a16:creationId xmlns:a16="http://schemas.microsoft.com/office/drawing/2014/main" id="{20F2D207-BC29-4827-8608-F3D9FB90E2A9}"/>
                </a:ext>
              </a:extLst>
            </p:cNvPr>
            <p:cNvGrpSpPr/>
            <p:nvPr/>
          </p:nvGrpSpPr>
          <p:grpSpPr>
            <a:xfrm>
              <a:off x="6096001" y="196458"/>
              <a:ext cx="1576441" cy="492311"/>
              <a:chOff x="7286598" y="4042064"/>
              <a:chExt cx="1576441" cy="492311"/>
            </a:xfrm>
          </p:grpSpPr>
          <p:sp>
            <p:nvSpPr>
              <p:cNvPr id="70" name="Rounded Rectangle 26">
                <a:extLst>
                  <a:ext uri="{FF2B5EF4-FFF2-40B4-BE49-F238E27FC236}">
                    <a16:creationId xmlns:a16="http://schemas.microsoft.com/office/drawing/2014/main" id="{8CBE3437-2F0D-4CAC-BE2C-430AB9F7F45C}"/>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71" name="Rectangle 70">
                <a:extLst>
                  <a:ext uri="{FF2B5EF4-FFF2-40B4-BE49-F238E27FC236}">
                    <a16:creationId xmlns:a16="http://schemas.microsoft.com/office/drawing/2014/main" id="{BC064CED-344E-450F-BDE5-0FB051A5D809}"/>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Root</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sp>
        <p:nvSpPr>
          <p:cNvPr id="2" name="Title 1">
            <a:extLst>
              <a:ext uri="{FF2B5EF4-FFF2-40B4-BE49-F238E27FC236}">
                <a16:creationId xmlns:a16="http://schemas.microsoft.com/office/drawing/2014/main" id="{0F0596AF-B166-4E65-A36F-BC180AE5EACC}"/>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Non-Clustered Indexes</a:t>
            </a:r>
          </a:p>
        </p:txBody>
      </p:sp>
    </p:spTree>
    <p:extLst>
      <p:ext uri="{BB962C8B-B14F-4D97-AF65-F5344CB8AC3E}">
        <p14:creationId xmlns:p14="http://schemas.microsoft.com/office/powerpoint/2010/main" val="97763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Widescreen</PresentationFormat>
  <Paragraphs>133</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Segoe UI</vt:lpstr>
      <vt:lpstr>Segoe UI Light</vt:lpstr>
      <vt:lpstr>PASS 2013_SpeakerTemplate_Final</vt:lpstr>
      <vt:lpstr>Clustered and  Non-Clustered  Indexes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Knowledge Check</vt:lpstr>
      <vt:lpstr>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2020-11-03T20:57:54Z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