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6.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3"/>
  </p:notesMasterIdLst>
  <p:sldIdLst>
    <p:sldId id="1665" r:id="rId2"/>
    <p:sldId id="11112" r:id="rId3"/>
    <p:sldId id="11111" r:id="rId4"/>
    <p:sldId id="1672" r:id="rId5"/>
    <p:sldId id="1674" r:id="rId6"/>
    <p:sldId id="1688" r:id="rId7"/>
    <p:sldId id="11113" r:id="rId8"/>
    <p:sldId id="11114" r:id="rId9"/>
    <p:sldId id="1689" r:id="rId10"/>
    <p:sldId id="11115" r:id="rId11"/>
    <p:sldId id="11116" r:id="rId12"/>
    <p:sldId id="1690" r:id="rId13"/>
    <p:sldId id="11117" r:id="rId14"/>
    <p:sldId id="11119" r:id="rId15"/>
    <p:sldId id="1675" r:id="rId16"/>
    <p:sldId id="11120" r:id="rId17"/>
    <p:sldId id="11121" r:id="rId18"/>
    <p:sldId id="1673" r:id="rId19"/>
    <p:sldId id="1676" r:id="rId20"/>
    <p:sldId id="1681" r:id="rId21"/>
    <p:sldId id="11122" r:id="rId22"/>
    <p:sldId id="1682" r:id="rId23"/>
    <p:sldId id="11124" r:id="rId24"/>
    <p:sldId id="1683" r:id="rId25"/>
    <p:sldId id="11126" r:id="rId26"/>
    <p:sldId id="11125" r:id="rId27"/>
    <p:sldId id="1684" r:id="rId28"/>
    <p:sldId id="1685" r:id="rId29"/>
    <p:sldId id="11128" r:id="rId30"/>
    <p:sldId id="1677" r:id="rId31"/>
    <p:sldId id="53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5"/>
            <p14:sldId id="11112"/>
            <p14:sldId id="11111"/>
          </p14:sldIdLst>
        </p14:section>
        <p14:section name="Intelligent Query Processing" id="{1288A27A-E649-41A1-B18E-66EA8061F488}">
          <p14:sldIdLst>
            <p14:sldId id="1672"/>
            <p14:sldId id="1674"/>
            <p14:sldId id="1688"/>
            <p14:sldId id="11113"/>
            <p14:sldId id="11114"/>
            <p14:sldId id="1689"/>
            <p14:sldId id="11115"/>
            <p14:sldId id="11116"/>
            <p14:sldId id="1690"/>
            <p14:sldId id="11117"/>
            <p14:sldId id="11119"/>
            <p14:sldId id="1675"/>
            <p14:sldId id="11120"/>
            <p14:sldId id="11121"/>
            <p14:sldId id="1673"/>
            <p14:sldId id="1676"/>
            <p14:sldId id="1681"/>
            <p14:sldId id="11122"/>
            <p14:sldId id="1682"/>
            <p14:sldId id="11124"/>
            <p14:sldId id="1683"/>
            <p14:sldId id="11126"/>
            <p14:sldId id="11125"/>
            <p14:sldId id="1684"/>
            <p14:sldId id="1685"/>
            <p14:sldId id="11128"/>
            <p14:sldId id="1677"/>
          </p14:sldIdLst>
        </p14:section>
        <p14:section name="Summary" id="{52C421DB-3256-4659-B3CF-5363399828F3}">
          <p14:sldIdLst>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5220" autoAdjust="0"/>
  </p:normalViewPr>
  <p:slideViewPr>
    <p:cSldViewPr snapToGrid="0">
      <p:cViewPr varScale="1">
        <p:scale>
          <a:sx n="86" d="100"/>
          <a:sy n="86" d="100"/>
        </p:scale>
        <p:origin x="29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5"/>
      <dgm:spPr/>
    </dgm:pt>
    <dgm:pt modelId="{330902C9-A030-4F0E-8F44-4D46DA5BCFB1}" type="pres">
      <dgm:prSet presAssocID="{270DB351-209F-44E3-AE5D-DD3AA05A8175}" presName="hierChild3" presStyleCnt="0"/>
      <dgm:spPr/>
    </dgm:pt>
    <dgm:pt modelId="{72CBE2B3-D899-424A-812B-7B9A78E6CC32}" type="pres">
      <dgm:prSet presAssocID="{0FFC0143-DFCF-487A-8E06-4BFBBA87A847}" presName="Name19" presStyleLbl="parChTrans1D3" presStyleIdx="1" presStyleCnt="2"/>
      <dgm:spPr/>
    </dgm:pt>
    <dgm:pt modelId="{14A21586-238C-4BA6-9A76-728F09600A97}" type="pres">
      <dgm:prSet presAssocID="{CCF9C9C3-9436-4F08-BECE-72E8B6AFA431}" presName="Name21" presStyleCnt="0"/>
      <dgm:spPr/>
    </dgm:pt>
    <dgm:pt modelId="{D082D06F-7A6B-4DD7-92D7-FEC51944094C}" type="pres">
      <dgm:prSet presAssocID="{CCF9C9C3-9436-4F08-BECE-72E8B6AFA431}" presName="level2Shape" presStyleLbl="asst1" presStyleIdx="4" presStyleCnt="5"/>
      <dgm:spPr/>
    </dgm:pt>
    <dgm:pt modelId="{34466C55-A8A8-4DB4-8BA4-2C99EE2E2FCD}" type="pres">
      <dgm:prSet presAssocID="{CCF9C9C3-9436-4F08-BECE-72E8B6AFA431}"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9EB64F24-D344-40D5-82AE-82764E782499}" srcId="{FE5A3D51-3C08-4DB9-99E3-39C94436AA5B}" destId="{CCF9C9C3-9436-4F08-BECE-72E8B6AFA431}" srcOrd="1" destOrd="0" parTransId="{0FFC0143-DFCF-487A-8E06-4BFBBA87A847}" sibTransId="{C456548D-3730-4DA1-AE57-94C2B5144C9E}"/>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360289F7-2D6E-4DE9-AC8C-65CE651AB3BF}" type="presOf" srcId="{CCF9C9C3-9436-4F08-BECE-72E8B6AFA431}" destId="{D082D06F-7A6B-4DD7-92D7-FEC51944094C}" srcOrd="0" destOrd="0" presId="urn:microsoft.com/office/officeart/2005/8/layout/hierarchy6"/>
    <dgm:cxn modelId="{AE7E44FA-DEBE-4832-82B6-950F63487B90}" type="presOf" srcId="{0FFC0143-DFCF-487A-8E06-4BFBBA87A847}" destId="{72CBE2B3-D899-424A-812B-7B9A78E6CC32}"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16D70F0E-6918-4ADB-8FFB-68BA6412649C}" type="presParOf" srcId="{973A634F-D053-4D7F-96EC-F5173C9A25FF}" destId="{72CBE2B3-D899-424A-812B-7B9A78E6CC32}" srcOrd="2" destOrd="0" presId="urn:microsoft.com/office/officeart/2005/8/layout/hierarchy6"/>
    <dgm:cxn modelId="{DB41706F-E148-4B9B-827D-BF3CE87D213A}" type="presParOf" srcId="{973A634F-D053-4D7F-96EC-F5173C9A25FF}" destId="{14A21586-238C-4BA6-9A76-728F09600A97}" srcOrd="3" destOrd="0" presId="urn:microsoft.com/office/officeart/2005/8/layout/hierarchy6"/>
    <dgm:cxn modelId="{7275DE5A-516F-4F91-9A49-04EC9D863A13}" type="presParOf" srcId="{14A21586-238C-4BA6-9A76-728F09600A97}" destId="{D082D06F-7A6B-4DD7-92D7-FEC51944094C}" srcOrd="0" destOrd="0" presId="urn:microsoft.com/office/officeart/2005/8/layout/hierarchy6"/>
    <dgm:cxn modelId="{E7468676-33D2-4222-812F-5961200BA967}" type="presParOf" srcId="{14A21586-238C-4BA6-9A76-728F09600A97}" destId="{34466C55-A8A8-4DB4-8BA4-2C99EE2E2FC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4664" custLinFactNeighborY="-21788">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4664" custLinFactNeighborY="-21788">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C47F8059-1294-47BA-BFF6-30531A78EED4}" type="pres">
      <dgm:prSet presAssocID="{1E81E9B4-AC06-47E2-948F-7FF9370400A3}" presName="Name14" presStyleCnt="0"/>
      <dgm:spPr/>
    </dgm:pt>
    <dgm:pt modelId="{0EB94B24-3620-4471-9DD5-1719A80B1505}" type="pres">
      <dgm:prSet presAssocID="{1E81E9B4-AC06-47E2-948F-7FF9370400A3}" presName="level1Shape" presStyleLbl="node0" presStyleIdx="0" presStyleCnt="1" custLinFactNeighborX="-28025" custLinFactNeighborY="15636">
        <dgm:presLayoutVars>
          <dgm:chPref val="3"/>
        </dgm:presLayoutVars>
      </dgm:prSet>
      <dgm:spPr/>
    </dgm:pt>
    <dgm:pt modelId="{80235985-3DF2-4AB4-A60E-767A68341C89}" type="pres">
      <dgm:prSet presAssocID="{1E81E9B4-AC06-47E2-948F-7FF9370400A3}"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DF6C204C-FA84-48D8-96CD-B50EC4DDF658}" type="presOf" srcId="{1E81E9B4-AC06-47E2-948F-7FF9370400A3}" destId="{0EB94B24-3620-4471-9DD5-1719A80B1505}" srcOrd="0" destOrd="0" presId="urn:microsoft.com/office/officeart/2005/8/layout/hierarchy6"/>
    <dgm:cxn modelId="{F5D0A57F-67E1-4DBB-935C-3FF2AF202946}" srcId="{6E762228-84FE-45B2-9BB6-19E98A9BB7EA}" destId="{1E81E9B4-AC06-47E2-948F-7FF9370400A3}" srcOrd="0" destOrd="0" parTransId="{7E8BFC1C-609E-4A2A-A6DE-56B66744C355}" sibTransId="{46B4FF83-1DDF-4FD3-B148-A2D558555791}"/>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FC601955-FE2F-4B37-8EB6-809AD5A9E468}" type="presParOf" srcId="{6349854C-26F9-4527-A34B-FF8105524D97}" destId="{C47F8059-1294-47BA-BFF6-30531A78EED4}" srcOrd="0" destOrd="0" presId="urn:microsoft.com/office/officeart/2005/8/layout/hierarchy6"/>
    <dgm:cxn modelId="{1C77E1BD-B2CB-4EE6-A8FB-638D2F9AFD29}" type="presParOf" srcId="{C47F8059-1294-47BA-BFF6-30531A78EED4}" destId="{0EB94B24-3620-4471-9DD5-1719A80B1505}" srcOrd="0" destOrd="0" presId="urn:microsoft.com/office/officeart/2005/8/layout/hierarchy6"/>
    <dgm:cxn modelId="{96E2B5FA-5D92-404D-AF68-4A8C78903AC8}" type="presParOf" srcId="{C47F8059-1294-47BA-BFF6-30531A78EED4}" destId="{80235985-3DF2-4AB4-A60E-767A68341C8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B78EE749-4D0E-4144-BC1D-AF3C0AA7A15D}" type="pres">
      <dgm:prSet presAssocID="{0D417D08-4FBF-4067-AE00-49AC555E0C5B}" presName="Name14" presStyleCnt="0"/>
      <dgm:spPr/>
    </dgm:pt>
    <dgm:pt modelId="{FCEB7140-4D12-461A-BFE1-DA9084A6AB27}" type="pres">
      <dgm:prSet presAssocID="{0D417D08-4FBF-4067-AE00-49AC555E0C5B}" presName="level1Shape" presStyleLbl="node0" presStyleIdx="0" presStyleCnt="1">
        <dgm:presLayoutVars>
          <dgm:chPref val="3"/>
        </dgm:presLayoutVars>
      </dgm:prSet>
      <dgm:spPr/>
    </dgm:pt>
    <dgm:pt modelId="{5ADBAE19-59B1-45C4-BE1C-6D26AE9AA5E9}" type="pres">
      <dgm:prSet presAssocID="{0D417D08-4FBF-4067-AE00-49AC555E0C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21963CE2-1238-430D-A741-8B37E8DB1AA3}" type="presOf" srcId="{0D417D08-4FBF-4067-AE00-49AC555E0C5B}" destId="{FCEB7140-4D12-461A-BFE1-DA9084A6AB27}" srcOrd="0" destOrd="0" presId="urn:microsoft.com/office/officeart/2005/8/layout/hierarchy6"/>
    <dgm:cxn modelId="{361091F6-F150-4944-9179-958070BF5016}" srcId="{6E762228-84FE-45B2-9BB6-19E98A9BB7EA}" destId="{0D417D08-4FBF-4067-AE00-49AC555E0C5B}" srcOrd="0" destOrd="0" parTransId="{7CC9B32C-12C5-4169-B087-595C8A48B4F8}" sibTransId="{3F8FBFB1-A037-4F4B-ABEC-A34AE5D26573}"/>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C851D99D-BFD6-406B-B73E-C30F9CC8E34C}" type="presParOf" srcId="{6349854C-26F9-4527-A34B-FF8105524D97}" destId="{B78EE749-4D0E-4144-BC1D-AF3C0AA7A15D}" srcOrd="0" destOrd="0" presId="urn:microsoft.com/office/officeart/2005/8/layout/hierarchy6"/>
    <dgm:cxn modelId="{E01D0D49-407D-41BA-BB3C-48239AF7287A}" type="presParOf" srcId="{B78EE749-4D0E-4144-BC1D-AF3C0AA7A15D}" destId="{FCEB7140-4D12-461A-BFE1-DA9084A6AB27}" srcOrd="0" destOrd="0" presId="urn:microsoft.com/office/officeart/2005/8/layout/hierarchy6"/>
    <dgm:cxn modelId="{40C02A59-697D-4A47-B48D-221C76164F2D}" type="presParOf" srcId="{B78EE749-4D0E-4144-BC1D-AF3C0AA7A15D}" destId="{5ADBAE19-59B1-45C4-BE1C-6D26AE9AA5E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926C29B-B716-4095-8E8F-57ADACF7A0EA}" type="pres">
      <dgm:prSet presAssocID="{8C0F6B1E-99DD-484F-9CBB-9F88518A86B5}" presName="Name14" presStyleCnt="0"/>
      <dgm:spPr/>
    </dgm:pt>
    <dgm:pt modelId="{8CD60F95-DDF3-4585-995F-3F6E1A2750B4}" type="pres">
      <dgm:prSet presAssocID="{8C0F6B1E-99DD-484F-9CBB-9F88518A86B5}" presName="level1Shape" presStyleLbl="node0" presStyleIdx="0" presStyleCnt="1">
        <dgm:presLayoutVars>
          <dgm:chPref val="3"/>
        </dgm:presLayoutVars>
      </dgm:prSet>
      <dgm:spPr/>
    </dgm:pt>
    <dgm:pt modelId="{F0735D95-95AB-48F0-8A30-C8172774A201}" type="pres">
      <dgm:prSet presAssocID="{8C0F6B1E-99DD-484F-9CBB-9F88518A86B5}"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AF510379-0EC2-48F4-96CD-A1E088E4B952}" srcId="{6E762228-84FE-45B2-9BB6-19E98A9BB7EA}" destId="{8C0F6B1E-99DD-484F-9CBB-9F88518A86B5}" srcOrd="0" destOrd="0" parTransId="{668AD6B7-A78E-4D72-8B81-3A80DF104F05}" sibTransId="{36865691-6BD6-4BAF-B077-D21E52EAEB2F}"/>
    <dgm:cxn modelId="{7F5A2987-5C45-4039-A038-E5B9FD6A10C7}" type="presOf" srcId="{8C0F6B1E-99DD-484F-9CBB-9F88518A86B5}" destId="{8CD60F95-DDF3-4585-995F-3F6E1A2750B4}"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0E34520B-2084-4796-9E95-A6247E8C27BD}" type="presParOf" srcId="{6349854C-26F9-4527-A34B-FF8105524D97}" destId="{2926C29B-B716-4095-8E8F-57ADACF7A0EA}" srcOrd="0" destOrd="0" presId="urn:microsoft.com/office/officeart/2005/8/layout/hierarchy6"/>
    <dgm:cxn modelId="{EA3C1549-E2BD-4040-8082-8D28EB8EE0E8}" type="presParOf" srcId="{2926C29B-B716-4095-8E8F-57ADACF7A0EA}" destId="{8CD60F95-DDF3-4585-995F-3F6E1A2750B4}" srcOrd="0" destOrd="0" presId="urn:microsoft.com/office/officeart/2005/8/layout/hierarchy6"/>
    <dgm:cxn modelId="{35A88157-E489-425C-AB94-755AD80C8528}" type="presParOf" srcId="{2926C29B-B716-4095-8E8F-57ADACF7A0EA}" destId="{F0735D95-95AB-48F0-8A30-C8172774A20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A5423A9-DBD4-43BD-8255-93D0C03E0B08}"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1EB379FB-A9FB-4412-9300-F2F6731D178B}">
      <dgm:prSet phldrT="[Text]" custT="1"/>
      <dgm:spPr/>
      <dgm:t>
        <a:bodyPr/>
        <a:lstStyle/>
        <a:p>
          <a:pPr>
            <a:buNone/>
          </a:pPr>
          <a:r>
            <a:rPr lang="en-US" sz="2000" dirty="0"/>
            <a:t>Scalar UDFs are automatically transformed into scalar expressions or scalar subqueries that are substituted in the calling query in place of the UDF operator. </a:t>
          </a:r>
        </a:p>
      </dgm:t>
    </dgm:pt>
    <dgm:pt modelId="{95D45FC4-4689-44DB-BA43-33F937F582BF}" type="parTrans" cxnId="{A74CEDB2-60A5-4155-9088-67EF6FB611DE}">
      <dgm:prSet/>
      <dgm:spPr/>
      <dgm:t>
        <a:bodyPr/>
        <a:lstStyle/>
        <a:p>
          <a:endParaRPr lang="en-US" sz="2000"/>
        </a:p>
      </dgm:t>
    </dgm:pt>
    <dgm:pt modelId="{9EB2E9A9-9E0C-43DE-BC06-510D7229376E}" type="sibTrans" cxnId="{A74CEDB2-60A5-4155-9088-67EF6FB611DE}">
      <dgm:prSet custT="1"/>
      <dgm:spPr/>
      <dgm:t>
        <a:bodyPr/>
        <a:lstStyle/>
        <a:p>
          <a:endParaRPr lang="en-US" sz="2000" dirty="0"/>
        </a:p>
      </dgm:t>
    </dgm:pt>
    <dgm:pt modelId="{9F46196C-DC68-4FED-9FE4-2D6AC3BB7482}">
      <dgm:prSet custT="1"/>
      <dgm:spPr/>
      <dgm:t>
        <a:bodyPr/>
        <a:lstStyle/>
        <a:p>
          <a:r>
            <a:rPr lang="en-US" sz="2000" dirty="0"/>
            <a:t>These expressions and subqueries are then optimized. As a result, the query plan will no longer have a user-defined function operator, but its effects will be observed in the plan, like views or inline TVFs.</a:t>
          </a:r>
        </a:p>
      </dgm:t>
    </dgm:pt>
    <dgm:pt modelId="{D69B74FB-2F67-4637-84A0-A515DD5CDB63}" type="parTrans" cxnId="{C1E3F5F7-4118-4DF9-922B-C612B1FB5A5E}">
      <dgm:prSet/>
      <dgm:spPr/>
      <dgm:t>
        <a:bodyPr/>
        <a:lstStyle/>
        <a:p>
          <a:endParaRPr lang="en-US" sz="2000"/>
        </a:p>
      </dgm:t>
    </dgm:pt>
    <dgm:pt modelId="{126ECA0A-01AD-4123-B43F-99CD8ECBF631}" type="sibTrans" cxnId="{C1E3F5F7-4118-4DF9-922B-C612B1FB5A5E}">
      <dgm:prSet/>
      <dgm:spPr/>
      <dgm:t>
        <a:bodyPr/>
        <a:lstStyle/>
        <a:p>
          <a:endParaRPr lang="en-US" sz="2000"/>
        </a:p>
      </dgm:t>
    </dgm:pt>
    <dgm:pt modelId="{DE43292D-9E5C-4BA1-987F-08DE160A85D9}" type="pres">
      <dgm:prSet presAssocID="{8A5423A9-DBD4-43BD-8255-93D0C03E0B08}" presName="Name0" presStyleCnt="0">
        <dgm:presLayoutVars>
          <dgm:dir/>
          <dgm:resizeHandles val="exact"/>
        </dgm:presLayoutVars>
      </dgm:prSet>
      <dgm:spPr/>
    </dgm:pt>
    <dgm:pt modelId="{58A59778-D032-4875-9B3D-EE31B696F4BB}" type="pres">
      <dgm:prSet presAssocID="{1EB379FB-A9FB-4412-9300-F2F6731D178B}" presName="node" presStyleLbl="node1" presStyleIdx="0" presStyleCnt="2">
        <dgm:presLayoutVars>
          <dgm:bulletEnabled val="1"/>
        </dgm:presLayoutVars>
      </dgm:prSet>
      <dgm:spPr/>
    </dgm:pt>
    <dgm:pt modelId="{FF2B3BE9-4B1D-4750-833C-A14724EEF8CF}" type="pres">
      <dgm:prSet presAssocID="{9EB2E9A9-9E0C-43DE-BC06-510D7229376E}" presName="sibTrans" presStyleLbl="sibTrans2D1" presStyleIdx="0" presStyleCnt="1"/>
      <dgm:spPr/>
    </dgm:pt>
    <dgm:pt modelId="{C53AECDF-6739-4F0F-A517-ADCF67B7E72A}" type="pres">
      <dgm:prSet presAssocID="{9EB2E9A9-9E0C-43DE-BC06-510D7229376E}" presName="connectorText" presStyleLbl="sibTrans2D1" presStyleIdx="0" presStyleCnt="1"/>
      <dgm:spPr/>
    </dgm:pt>
    <dgm:pt modelId="{CD99B0BA-23CF-40DD-801F-8D09AFE04722}" type="pres">
      <dgm:prSet presAssocID="{9F46196C-DC68-4FED-9FE4-2D6AC3BB7482}" presName="node" presStyleLbl="node1" presStyleIdx="1" presStyleCnt="2">
        <dgm:presLayoutVars>
          <dgm:bulletEnabled val="1"/>
        </dgm:presLayoutVars>
      </dgm:prSet>
      <dgm:spPr/>
    </dgm:pt>
  </dgm:ptLst>
  <dgm:cxnLst>
    <dgm:cxn modelId="{10472B46-5F45-4C56-978E-36A6E42D6566}" type="presOf" srcId="{9F46196C-DC68-4FED-9FE4-2D6AC3BB7482}" destId="{CD99B0BA-23CF-40DD-801F-8D09AFE04722}" srcOrd="0" destOrd="0" presId="urn:microsoft.com/office/officeart/2005/8/layout/process1"/>
    <dgm:cxn modelId="{DB189E4B-13A8-4394-8842-D37CF1F8E132}" type="presOf" srcId="{8A5423A9-DBD4-43BD-8255-93D0C03E0B08}" destId="{DE43292D-9E5C-4BA1-987F-08DE160A85D9}" srcOrd="0" destOrd="0" presId="urn:microsoft.com/office/officeart/2005/8/layout/process1"/>
    <dgm:cxn modelId="{903DB659-9E80-4F77-8D66-FBE0751945A6}" type="presOf" srcId="{1EB379FB-A9FB-4412-9300-F2F6731D178B}" destId="{58A59778-D032-4875-9B3D-EE31B696F4BB}" srcOrd="0" destOrd="0" presId="urn:microsoft.com/office/officeart/2005/8/layout/process1"/>
    <dgm:cxn modelId="{A74CEDB2-60A5-4155-9088-67EF6FB611DE}" srcId="{8A5423A9-DBD4-43BD-8255-93D0C03E0B08}" destId="{1EB379FB-A9FB-4412-9300-F2F6731D178B}" srcOrd="0" destOrd="0" parTransId="{95D45FC4-4689-44DB-BA43-33F937F582BF}" sibTransId="{9EB2E9A9-9E0C-43DE-BC06-510D7229376E}"/>
    <dgm:cxn modelId="{86C908BC-FDD0-4B32-BCAA-ACFD224C2195}" type="presOf" srcId="{9EB2E9A9-9E0C-43DE-BC06-510D7229376E}" destId="{C53AECDF-6739-4F0F-A517-ADCF67B7E72A}" srcOrd="1" destOrd="0" presId="urn:microsoft.com/office/officeart/2005/8/layout/process1"/>
    <dgm:cxn modelId="{69DD92EB-C128-4C4F-B58C-D71FD0309101}" type="presOf" srcId="{9EB2E9A9-9E0C-43DE-BC06-510D7229376E}" destId="{FF2B3BE9-4B1D-4750-833C-A14724EEF8CF}" srcOrd="0" destOrd="0" presId="urn:microsoft.com/office/officeart/2005/8/layout/process1"/>
    <dgm:cxn modelId="{C1E3F5F7-4118-4DF9-922B-C612B1FB5A5E}" srcId="{8A5423A9-DBD4-43BD-8255-93D0C03E0B08}" destId="{9F46196C-DC68-4FED-9FE4-2D6AC3BB7482}" srcOrd="1" destOrd="0" parTransId="{D69B74FB-2F67-4637-84A0-A515DD5CDB63}" sibTransId="{126ECA0A-01AD-4123-B43F-99CD8ECBF631}"/>
    <dgm:cxn modelId="{3F3A64E6-3E07-4CAA-84E3-62E5F46822D0}" type="presParOf" srcId="{DE43292D-9E5C-4BA1-987F-08DE160A85D9}" destId="{58A59778-D032-4875-9B3D-EE31B696F4BB}" srcOrd="0" destOrd="0" presId="urn:microsoft.com/office/officeart/2005/8/layout/process1"/>
    <dgm:cxn modelId="{F5DCFB3E-7374-4EF4-8C9C-8517F12F483B}" type="presParOf" srcId="{DE43292D-9E5C-4BA1-987F-08DE160A85D9}" destId="{FF2B3BE9-4B1D-4750-833C-A14724EEF8CF}" srcOrd="1" destOrd="0" presId="urn:microsoft.com/office/officeart/2005/8/layout/process1"/>
    <dgm:cxn modelId="{AF60781B-D56A-4ECE-806C-A53DED6EBAF6}" type="presParOf" srcId="{FF2B3BE9-4B1D-4750-833C-A14724EEF8CF}" destId="{C53AECDF-6739-4F0F-A517-ADCF67B7E72A}" srcOrd="0" destOrd="0" presId="urn:microsoft.com/office/officeart/2005/8/layout/process1"/>
    <dgm:cxn modelId="{5D0D6A3B-3F2B-4A7D-845A-76A2940B07A9}" type="presParOf" srcId="{DE43292D-9E5C-4BA1-987F-08DE160A85D9}" destId="{CD99B0BA-23CF-40DD-801F-8D09AFE04722}"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926C29B-B716-4095-8E8F-57ADACF7A0EA}" type="pres">
      <dgm:prSet presAssocID="{8C0F6B1E-99DD-484F-9CBB-9F88518A86B5}" presName="Name14" presStyleCnt="0"/>
      <dgm:spPr/>
    </dgm:pt>
    <dgm:pt modelId="{8CD60F95-DDF3-4585-995F-3F6E1A2750B4}" type="pres">
      <dgm:prSet presAssocID="{8C0F6B1E-99DD-484F-9CBB-9F88518A86B5}" presName="level1Shape" presStyleLbl="node0" presStyleIdx="0" presStyleCnt="1">
        <dgm:presLayoutVars>
          <dgm:chPref val="3"/>
        </dgm:presLayoutVars>
      </dgm:prSet>
      <dgm:spPr/>
    </dgm:pt>
    <dgm:pt modelId="{F0735D95-95AB-48F0-8A30-C8172774A201}" type="pres">
      <dgm:prSet presAssocID="{8C0F6B1E-99DD-484F-9CBB-9F88518A86B5}"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AF510379-0EC2-48F4-96CD-A1E088E4B952}" srcId="{6E762228-84FE-45B2-9BB6-19E98A9BB7EA}" destId="{8C0F6B1E-99DD-484F-9CBB-9F88518A86B5}" srcOrd="0" destOrd="0" parTransId="{668AD6B7-A78E-4D72-8B81-3A80DF104F05}" sibTransId="{36865691-6BD6-4BAF-B077-D21E52EAEB2F}"/>
    <dgm:cxn modelId="{7F5A2987-5C45-4039-A038-E5B9FD6A10C7}" type="presOf" srcId="{8C0F6B1E-99DD-484F-9CBB-9F88518A86B5}" destId="{8CD60F95-DDF3-4585-995F-3F6E1A2750B4}"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0E34520B-2084-4796-9E95-A6247E8C27BD}" type="presParOf" srcId="{6349854C-26F9-4527-A34B-FF8105524D97}" destId="{2926C29B-B716-4095-8E8F-57ADACF7A0EA}" srcOrd="0" destOrd="0" presId="urn:microsoft.com/office/officeart/2005/8/layout/hierarchy6"/>
    <dgm:cxn modelId="{EA3C1549-E2BD-4040-8082-8D28EB8EE0E8}" type="presParOf" srcId="{2926C29B-B716-4095-8E8F-57ADACF7A0EA}" destId="{8CD60F95-DDF3-4585-995F-3F6E1A2750B4}" srcOrd="0" destOrd="0" presId="urn:microsoft.com/office/officeart/2005/8/layout/hierarchy6"/>
    <dgm:cxn modelId="{35A88157-E489-425C-AB94-755AD80C8528}" type="presParOf" srcId="{2926C29B-B716-4095-8E8F-57ADACF7A0EA}" destId="{F0735D95-95AB-48F0-8A30-C8172774A20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8519862A-4FF3-469C-BBAF-0E69EFA76861}" type="pres">
      <dgm:prSet presAssocID="{89E5375A-E5C4-4BAA-9A0A-D04D5C5FDCE1}" presName="Name14" presStyleCnt="0"/>
      <dgm:spPr/>
    </dgm:pt>
    <dgm:pt modelId="{190817F6-7E7B-4BC8-AAFF-67C88A40C72E}" type="pres">
      <dgm:prSet presAssocID="{89E5375A-E5C4-4BAA-9A0A-D04D5C5FDCE1}" presName="level1Shape" presStyleLbl="node0" presStyleIdx="0" presStyleCnt="1">
        <dgm:presLayoutVars>
          <dgm:chPref val="3"/>
        </dgm:presLayoutVars>
      </dgm:prSet>
      <dgm:spPr/>
    </dgm:pt>
    <dgm:pt modelId="{43AAEBDA-4711-4134-A0AF-AFC92ACBA665}" type="pres">
      <dgm:prSet presAssocID="{89E5375A-E5C4-4BAA-9A0A-D04D5C5FDCE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E611D1D2-E2D2-4CA1-B835-18FCE113CC7B}" srcId="{6E762228-84FE-45B2-9BB6-19E98A9BB7EA}" destId="{89E5375A-E5C4-4BAA-9A0A-D04D5C5FDCE1}" srcOrd="0" destOrd="0" parTransId="{4370DAB5-C489-492C-A122-928E36298688}" sibTransId="{F2835A1B-9DA3-4CFB-8287-85F1ABC7BA78}"/>
    <dgm:cxn modelId="{7F9417EB-714A-4F06-A29E-3277FEE99C64}" type="presOf" srcId="{89E5375A-E5C4-4BAA-9A0A-D04D5C5FDCE1}" destId="{190817F6-7E7B-4BC8-AAFF-67C88A40C72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2907760-DAA5-42AC-BB26-6247543CF603}" type="presParOf" srcId="{6349854C-26F9-4527-A34B-FF8105524D97}" destId="{8519862A-4FF3-469C-BBAF-0E69EFA76861}" srcOrd="0" destOrd="0" presId="urn:microsoft.com/office/officeart/2005/8/layout/hierarchy6"/>
    <dgm:cxn modelId="{6EDEE1E6-65D7-4844-97D7-66892DA9303C}" type="presParOf" srcId="{8519862A-4FF3-469C-BBAF-0E69EFA76861}" destId="{190817F6-7E7B-4BC8-AAFF-67C88A40C72E}" srcOrd="0" destOrd="0" presId="urn:microsoft.com/office/officeart/2005/8/layout/hierarchy6"/>
    <dgm:cxn modelId="{58641C6F-E60F-4F93-B27A-2E158F7A95AF}" type="presParOf" srcId="{8519862A-4FF3-469C-BBAF-0E69EFA76861}" destId="{43AAEBDA-4711-4134-A0AF-AFC92ACBA66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76A8FB8-3D87-4E9B-81C7-237A981A3116}"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0BBA544-6421-4948-93F1-92A27F675F0E}">
      <dgm:prSet phldrT="[Text]"/>
      <dgm:spPr/>
      <dgm:t>
        <a:bodyPr/>
        <a:lstStyle/>
        <a:p>
          <a:r>
            <a:rPr lang="en-US" dirty="0"/>
            <a:t>It returns the approximate number of unique non-null values in a group.</a:t>
          </a:r>
        </a:p>
      </dgm:t>
    </dgm:pt>
    <dgm:pt modelId="{CD9970E1-8C4B-494F-821F-C136C6256F51}" type="parTrans" cxnId="{9C403666-7265-469D-B41D-82D2319937AF}">
      <dgm:prSet/>
      <dgm:spPr/>
      <dgm:t>
        <a:bodyPr/>
        <a:lstStyle/>
        <a:p>
          <a:endParaRPr lang="en-US"/>
        </a:p>
      </dgm:t>
    </dgm:pt>
    <dgm:pt modelId="{3E071DAB-0F6E-4A08-BA6C-EF1EC0F0B269}" type="sibTrans" cxnId="{9C403666-7265-469D-B41D-82D2319937AF}">
      <dgm:prSet/>
      <dgm:spPr/>
      <dgm:t>
        <a:bodyPr/>
        <a:lstStyle/>
        <a:p>
          <a:endParaRPr lang="en-US"/>
        </a:p>
      </dgm:t>
    </dgm:pt>
    <dgm:pt modelId="{1CEDC6EB-EF9F-4AE5-B31C-403105BDEEBC}">
      <dgm:prSet phldrT="[Text]"/>
      <dgm:spPr/>
      <dgm:t>
        <a:bodyPr/>
        <a:lstStyle/>
        <a:p>
          <a:r>
            <a:rPr lang="en-US" dirty="0"/>
            <a:t>It is designed to provide aggregations across large data sets where responsiveness is more critical than absolute precision.</a:t>
          </a:r>
        </a:p>
      </dgm:t>
    </dgm:pt>
    <dgm:pt modelId="{CF7596AF-33F7-425A-85DC-1A1C3842F632}" type="parTrans" cxnId="{F6930C2B-9065-444F-A38C-3D41C33A340A}">
      <dgm:prSet/>
      <dgm:spPr/>
      <dgm:t>
        <a:bodyPr/>
        <a:lstStyle/>
        <a:p>
          <a:endParaRPr lang="en-US"/>
        </a:p>
      </dgm:t>
    </dgm:pt>
    <dgm:pt modelId="{234F137C-7F0C-4F56-867C-4C8FEC12ACC3}" type="sibTrans" cxnId="{F6930C2B-9065-444F-A38C-3D41C33A340A}">
      <dgm:prSet/>
      <dgm:spPr/>
      <dgm:t>
        <a:bodyPr/>
        <a:lstStyle/>
        <a:p>
          <a:endParaRPr lang="en-US"/>
        </a:p>
      </dgm:t>
    </dgm:pt>
    <dgm:pt modelId="{2F5A593E-A89A-47F2-953B-0C885ABD07E1}">
      <dgm:prSet phldrT="[Text]"/>
      <dgm:spPr/>
      <dgm:t>
        <a:bodyPr/>
        <a:lstStyle/>
        <a:p>
          <a:r>
            <a:rPr lang="en-US" dirty="0"/>
            <a:t>Its implementation guarantees up to a 2% error rate within a 97% probability.</a:t>
          </a:r>
        </a:p>
      </dgm:t>
    </dgm:pt>
    <dgm:pt modelId="{EFCA32AB-B66B-4078-99C5-BE6D3D84333E}" type="parTrans" cxnId="{A69E7DAF-511A-4604-BA41-5F2358DA3512}">
      <dgm:prSet/>
      <dgm:spPr/>
      <dgm:t>
        <a:bodyPr/>
        <a:lstStyle/>
        <a:p>
          <a:endParaRPr lang="en-US"/>
        </a:p>
      </dgm:t>
    </dgm:pt>
    <dgm:pt modelId="{C8773E58-6946-4C1E-99C5-34336AB25B97}" type="sibTrans" cxnId="{A69E7DAF-511A-4604-BA41-5F2358DA3512}">
      <dgm:prSet/>
      <dgm:spPr/>
      <dgm:t>
        <a:bodyPr/>
        <a:lstStyle/>
        <a:p>
          <a:endParaRPr lang="en-US"/>
        </a:p>
      </dgm:t>
    </dgm:pt>
    <dgm:pt modelId="{C1FAEC55-B25A-4BAB-BADE-2C656E8DBFA9}">
      <dgm:prSet phldrT="[Text]"/>
      <dgm:spPr/>
      <dgm:t>
        <a:bodyPr/>
        <a:lstStyle/>
        <a:p>
          <a:r>
            <a:rPr lang="en-US" dirty="0"/>
            <a:t>Requires less memory than an exhaustive COUNT DISTINCT operation so it is less likely to spill memory to disk compared to COUNT DISTINCT. </a:t>
          </a:r>
        </a:p>
      </dgm:t>
    </dgm:pt>
    <dgm:pt modelId="{E013B577-D224-43C0-B17B-1E9F293D6085}" type="parTrans" cxnId="{5E7F4E03-DC38-4A01-8759-C717C2B2F362}">
      <dgm:prSet/>
      <dgm:spPr/>
      <dgm:t>
        <a:bodyPr/>
        <a:lstStyle/>
        <a:p>
          <a:endParaRPr lang="en-US"/>
        </a:p>
      </dgm:t>
    </dgm:pt>
    <dgm:pt modelId="{55261351-D477-4394-B1DE-DCFCC1572268}" type="sibTrans" cxnId="{5E7F4E03-DC38-4A01-8759-C717C2B2F362}">
      <dgm:prSet/>
      <dgm:spPr/>
      <dgm:t>
        <a:bodyPr/>
        <a:lstStyle/>
        <a:p>
          <a:endParaRPr lang="en-US"/>
        </a:p>
      </dgm:t>
    </dgm:pt>
    <dgm:pt modelId="{543453AF-7FFC-4ED2-8BCD-419136658FB5}" type="pres">
      <dgm:prSet presAssocID="{776A8FB8-3D87-4E9B-81C7-237A981A3116}" presName="linear" presStyleCnt="0">
        <dgm:presLayoutVars>
          <dgm:animLvl val="lvl"/>
          <dgm:resizeHandles val="exact"/>
        </dgm:presLayoutVars>
      </dgm:prSet>
      <dgm:spPr/>
    </dgm:pt>
    <dgm:pt modelId="{88C4E6B8-E737-4EA3-946D-204FEE6DF5C8}" type="pres">
      <dgm:prSet presAssocID="{D0BBA544-6421-4948-93F1-92A27F675F0E}" presName="parentText" presStyleLbl="node1" presStyleIdx="0" presStyleCnt="4">
        <dgm:presLayoutVars>
          <dgm:chMax val="0"/>
          <dgm:bulletEnabled val="1"/>
        </dgm:presLayoutVars>
      </dgm:prSet>
      <dgm:spPr/>
    </dgm:pt>
    <dgm:pt modelId="{4343D1A7-2181-43AC-8378-ADEEB47136B3}" type="pres">
      <dgm:prSet presAssocID="{3E071DAB-0F6E-4A08-BA6C-EF1EC0F0B269}" presName="spacer" presStyleCnt="0"/>
      <dgm:spPr/>
    </dgm:pt>
    <dgm:pt modelId="{9F038A8D-39BC-47AA-ACC4-A95DB4CF1C1E}" type="pres">
      <dgm:prSet presAssocID="{1CEDC6EB-EF9F-4AE5-B31C-403105BDEEBC}" presName="parentText" presStyleLbl="node1" presStyleIdx="1" presStyleCnt="4">
        <dgm:presLayoutVars>
          <dgm:chMax val="0"/>
          <dgm:bulletEnabled val="1"/>
        </dgm:presLayoutVars>
      </dgm:prSet>
      <dgm:spPr/>
    </dgm:pt>
    <dgm:pt modelId="{79791D99-87FB-43D8-A574-F2E4DFDA7018}" type="pres">
      <dgm:prSet presAssocID="{234F137C-7F0C-4F56-867C-4C8FEC12ACC3}" presName="spacer" presStyleCnt="0"/>
      <dgm:spPr/>
    </dgm:pt>
    <dgm:pt modelId="{C1717981-FC5D-499C-806F-34DF3B17A326}" type="pres">
      <dgm:prSet presAssocID="{2F5A593E-A89A-47F2-953B-0C885ABD07E1}" presName="parentText" presStyleLbl="node1" presStyleIdx="2" presStyleCnt="4">
        <dgm:presLayoutVars>
          <dgm:chMax val="0"/>
          <dgm:bulletEnabled val="1"/>
        </dgm:presLayoutVars>
      </dgm:prSet>
      <dgm:spPr/>
    </dgm:pt>
    <dgm:pt modelId="{84045ACB-ECE7-45CC-9F76-13C5AB9388EB}" type="pres">
      <dgm:prSet presAssocID="{C8773E58-6946-4C1E-99C5-34336AB25B97}" presName="spacer" presStyleCnt="0"/>
      <dgm:spPr/>
    </dgm:pt>
    <dgm:pt modelId="{38B006AA-3546-49BA-9CAC-4056BC1BE1B5}" type="pres">
      <dgm:prSet presAssocID="{C1FAEC55-B25A-4BAB-BADE-2C656E8DBFA9}" presName="parentText" presStyleLbl="node1" presStyleIdx="3" presStyleCnt="4">
        <dgm:presLayoutVars>
          <dgm:chMax val="0"/>
          <dgm:bulletEnabled val="1"/>
        </dgm:presLayoutVars>
      </dgm:prSet>
      <dgm:spPr/>
    </dgm:pt>
  </dgm:ptLst>
  <dgm:cxnLst>
    <dgm:cxn modelId="{5E7F4E03-DC38-4A01-8759-C717C2B2F362}" srcId="{776A8FB8-3D87-4E9B-81C7-237A981A3116}" destId="{C1FAEC55-B25A-4BAB-BADE-2C656E8DBFA9}" srcOrd="3" destOrd="0" parTransId="{E013B577-D224-43C0-B17B-1E9F293D6085}" sibTransId="{55261351-D477-4394-B1DE-DCFCC1572268}"/>
    <dgm:cxn modelId="{ED698F27-F965-469E-A291-920D4636DF77}" type="presOf" srcId="{C1FAEC55-B25A-4BAB-BADE-2C656E8DBFA9}" destId="{38B006AA-3546-49BA-9CAC-4056BC1BE1B5}" srcOrd="0" destOrd="0" presId="urn:microsoft.com/office/officeart/2005/8/layout/vList2"/>
    <dgm:cxn modelId="{F6930C2B-9065-444F-A38C-3D41C33A340A}" srcId="{776A8FB8-3D87-4E9B-81C7-237A981A3116}" destId="{1CEDC6EB-EF9F-4AE5-B31C-403105BDEEBC}" srcOrd="1" destOrd="0" parTransId="{CF7596AF-33F7-425A-85DC-1A1C3842F632}" sibTransId="{234F137C-7F0C-4F56-867C-4C8FEC12ACC3}"/>
    <dgm:cxn modelId="{9C403666-7265-469D-B41D-82D2319937AF}" srcId="{776A8FB8-3D87-4E9B-81C7-237A981A3116}" destId="{D0BBA544-6421-4948-93F1-92A27F675F0E}" srcOrd="0" destOrd="0" parTransId="{CD9970E1-8C4B-494F-821F-C136C6256F51}" sibTransId="{3E071DAB-0F6E-4A08-BA6C-EF1EC0F0B269}"/>
    <dgm:cxn modelId="{8D6BB792-27D5-48FB-8C4A-D9B11B196AFA}" type="presOf" srcId="{1CEDC6EB-EF9F-4AE5-B31C-403105BDEEBC}" destId="{9F038A8D-39BC-47AA-ACC4-A95DB4CF1C1E}" srcOrd="0" destOrd="0" presId="urn:microsoft.com/office/officeart/2005/8/layout/vList2"/>
    <dgm:cxn modelId="{F2CCADAC-8CC6-426D-BC07-F9D8A8361BB2}" type="presOf" srcId="{2F5A593E-A89A-47F2-953B-0C885ABD07E1}" destId="{C1717981-FC5D-499C-806F-34DF3B17A326}" srcOrd="0" destOrd="0" presId="urn:microsoft.com/office/officeart/2005/8/layout/vList2"/>
    <dgm:cxn modelId="{A69E7DAF-511A-4604-BA41-5F2358DA3512}" srcId="{776A8FB8-3D87-4E9B-81C7-237A981A3116}" destId="{2F5A593E-A89A-47F2-953B-0C885ABD07E1}" srcOrd="2" destOrd="0" parTransId="{EFCA32AB-B66B-4078-99C5-BE6D3D84333E}" sibTransId="{C8773E58-6946-4C1E-99C5-34336AB25B97}"/>
    <dgm:cxn modelId="{5D0090D7-E663-4A64-AF7E-D8184564C663}" type="presOf" srcId="{D0BBA544-6421-4948-93F1-92A27F675F0E}" destId="{88C4E6B8-E737-4EA3-946D-204FEE6DF5C8}" srcOrd="0" destOrd="0" presId="urn:microsoft.com/office/officeart/2005/8/layout/vList2"/>
    <dgm:cxn modelId="{3C86E8DE-DF34-4E14-9A03-82302DC006D4}" type="presOf" srcId="{776A8FB8-3D87-4E9B-81C7-237A981A3116}" destId="{543453AF-7FFC-4ED2-8BCD-419136658FB5}" srcOrd="0" destOrd="0" presId="urn:microsoft.com/office/officeart/2005/8/layout/vList2"/>
    <dgm:cxn modelId="{D5099AEF-3BF3-4A5A-9862-FAA33D21418B}" type="presParOf" srcId="{543453AF-7FFC-4ED2-8BCD-419136658FB5}" destId="{88C4E6B8-E737-4EA3-946D-204FEE6DF5C8}" srcOrd="0" destOrd="0" presId="urn:microsoft.com/office/officeart/2005/8/layout/vList2"/>
    <dgm:cxn modelId="{E4C248BA-5ECD-45A3-A675-D24C241DC367}" type="presParOf" srcId="{543453AF-7FFC-4ED2-8BCD-419136658FB5}" destId="{4343D1A7-2181-43AC-8378-ADEEB47136B3}" srcOrd="1" destOrd="0" presId="urn:microsoft.com/office/officeart/2005/8/layout/vList2"/>
    <dgm:cxn modelId="{D5B30B2C-0260-4FA7-92D4-AE4ECDD319FD}" type="presParOf" srcId="{543453AF-7FFC-4ED2-8BCD-419136658FB5}" destId="{9F038A8D-39BC-47AA-ACC4-A95DB4CF1C1E}" srcOrd="2" destOrd="0" presId="urn:microsoft.com/office/officeart/2005/8/layout/vList2"/>
    <dgm:cxn modelId="{C04111D1-F8C7-49D7-9F49-13623EBFA6F1}" type="presParOf" srcId="{543453AF-7FFC-4ED2-8BCD-419136658FB5}" destId="{79791D99-87FB-43D8-A574-F2E4DFDA7018}" srcOrd="3" destOrd="0" presId="urn:microsoft.com/office/officeart/2005/8/layout/vList2"/>
    <dgm:cxn modelId="{ADAC4909-7F94-49C6-82A7-F52BE8115653}" type="presParOf" srcId="{543453AF-7FFC-4ED2-8BCD-419136658FB5}" destId="{C1717981-FC5D-499C-806F-34DF3B17A326}" srcOrd="4" destOrd="0" presId="urn:microsoft.com/office/officeart/2005/8/layout/vList2"/>
    <dgm:cxn modelId="{70EE924E-BC86-45BF-A8CB-BDB9297C6B80}" type="presParOf" srcId="{543453AF-7FFC-4ED2-8BCD-419136658FB5}" destId="{84045ACB-ECE7-45CC-9F76-13C5AB9388EB}" srcOrd="5" destOrd="0" presId="urn:microsoft.com/office/officeart/2005/8/layout/vList2"/>
    <dgm:cxn modelId="{C4352528-6EE4-41FD-B398-4C55577D90ED}" type="presParOf" srcId="{543453AF-7FFC-4ED2-8BCD-419136658FB5}" destId="{38B006AA-3546-49BA-9CAC-4056BC1BE1B5}"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557B519E-C9BC-4B6A-8C3A-617F57A01BFC}" type="pres">
      <dgm:prSet presAssocID="{D84DD7AB-A1C4-4A77-B583-CCF2DADB3362}" presName="Name14" presStyleCnt="0"/>
      <dgm:spPr/>
    </dgm:pt>
    <dgm:pt modelId="{24524685-E485-45BA-9C07-2D1F131398BE}" type="pres">
      <dgm:prSet presAssocID="{D84DD7AB-A1C4-4A77-B583-CCF2DADB3362}" presName="level1Shape" presStyleLbl="node0" presStyleIdx="0" presStyleCnt="1" custLinFactY="51119" custLinFactNeighborX="3948" custLinFactNeighborY="100000">
        <dgm:presLayoutVars>
          <dgm:chPref val="3"/>
        </dgm:presLayoutVars>
      </dgm:prSet>
      <dgm:spPr/>
    </dgm:pt>
    <dgm:pt modelId="{225F7351-5580-4676-AD31-6C2A8632D54D}" type="pres">
      <dgm:prSet presAssocID="{D84DD7AB-A1C4-4A77-B583-CCF2DADB3362}"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713EFD19-EA11-444E-AAE6-060A9CCE48E8}" srcId="{6E762228-84FE-45B2-9BB6-19E98A9BB7EA}" destId="{D84DD7AB-A1C4-4A77-B583-CCF2DADB3362}" srcOrd="0" destOrd="0" parTransId="{9D361AED-F287-426D-889C-035A581FCAD4}" sibTransId="{E3590AD4-F655-4C32-8A76-03F5AA05AA3D}"/>
    <dgm:cxn modelId="{1C7BF462-BEA6-4B18-8335-9AE65C3D9C28}" type="presOf" srcId="{D84DD7AB-A1C4-4A77-B583-CCF2DADB3362}" destId="{24524685-E485-45BA-9C07-2D1F131398B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AC6AA04-EFD5-4605-B3E6-6057EAF53E42}" type="presParOf" srcId="{6349854C-26F9-4527-A34B-FF8105524D97}" destId="{557B519E-C9BC-4B6A-8C3A-617F57A01BFC}" srcOrd="0" destOrd="0" presId="urn:microsoft.com/office/officeart/2005/8/layout/hierarchy6"/>
    <dgm:cxn modelId="{68D4B099-6BD3-4A25-9131-9321A284AE65}" type="presParOf" srcId="{557B519E-C9BC-4B6A-8C3A-617F57A01BFC}" destId="{24524685-E485-45BA-9C07-2D1F131398BE}" srcOrd="0" destOrd="0" presId="urn:microsoft.com/office/officeart/2005/8/layout/hierarchy6"/>
    <dgm:cxn modelId="{3435E2C3-BFA4-4F04-8D00-CFD43F0B4310}" type="presParOf" srcId="{557B519E-C9BC-4B6A-8C3A-617F57A01BFC}" destId="{225F7351-5580-4676-AD31-6C2A8632D54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557B519E-C9BC-4B6A-8C3A-617F57A01BFC}" type="pres">
      <dgm:prSet presAssocID="{D84DD7AB-A1C4-4A77-B583-CCF2DADB3362}" presName="Name14" presStyleCnt="0"/>
      <dgm:spPr/>
    </dgm:pt>
    <dgm:pt modelId="{24524685-E485-45BA-9C07-2D1F131398BE}" type="pres">
      <dgm:prSet presAssocID="{D84DD7AB-A1C4-4A77-B583-CCF2DADB3362}" presName="level1Shape" presStyleLbl="node0" presStyleIdx="0" presStyleCnt="1" custLinFactY="51119" custLinFactNeighborX="3948" custLinFactNeighborY="100000">
        <dgm:presLayoutVars>
          <dgm:chPref val="3"/>
        </dgm:presLayoutVars>
      </dgm:prSet>
      <dgm:spPr/>
    </dgm:pt>
    <dgm:pt modelId="{225F7351-5580-4676-AD31-6C2A8632D54D}" type="pres">
      <dgm:prSet presAssocID="{D84DD7AB-A1C4-4A77-B583-CCF2DADB3362}"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713EFD19-EA11-444E-AAE6-060A9CCE48E8}" srcId="{6E762228-84FE-45B2-9BB6-19E98A9BB7EA}" destId="{D84DD7AB-A1C4-4A77-B583-CCF2DADB3362}" srcOrd="0" destOrd="0" parTransId="{9D361AED-F287-426D-889C-035A581FCAD4}" sibTransId="{E3590AD4-F655-4C32-8A76-03F5AA05AA3D}"/>
    <dgm:cxn modelId="{1C7BF462-BEA6-4B18-8335-9AE65C3D9C28}" type="presOf" srcId="{D84DD7AB-A1C4-4A77-B583-CCF2DADB3362}" destId="{24524685-E485-45BA-9C07-2D1F131398B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AC6AA04-EFD5-4605-B3E6-6057EAF53E42}" type="presParOf" srcId="{6349854C-26F9-4527-A34B-FF8105524D97}" destId="{557B519E-C9BC-4B6A-8C3A-617F57A01BFC}" srcOrd="0" destOrd="0" presId="urn:microsoft.com/office/officeart/2005/8/layout/hierarchy6"/>
    <dgm:cxn modelId="{68D4B099-6BD3-4A25-9131-9321A284AE65}" type="presParOf" srcId="{557B519E-C9BC-4B6A-8C3A-617F57A01BFC}" destId="{24524685-E485-45BA-9C07-2D1F131398BE}" srcOrd="0" destOrd="0" presId="urn:microsoft.com/office/officeart/2005/8/layout/hierarchy6"/>
    <dgm:cxn modelId="{3435E2C3-BFA4-4F04-8D00-CFD43F0B4310}" type="presParOf" srcId="{557B519E-C9BC-4B6A-8C3A-617F57A01BFC}" destId="{225F7351-5580-4676-AD31-6C2A8632D54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128B2857-AC0A-45BF-94EC-01454BF72CDD}" type="pres">
      <dgm:prSet presAssocID="{8277FB8B-9D39-4CC5-BDEC-D3827308642F}" presName="Name14" presStyleCnt="0"/>
      <dgm:spPr/>
    </dgm:pt>
    <dgm:pt modelId="{2ABDA745-5382-416E-B7FA-146567ED0DED}" type="pres">
      <dgm:prSet presAssocID="{8277FB8B-9D39-4CC5-BDEC-D3827308642F}" presName="level1Shape" presStyleLbl="node0" presStyleIdx="0" presStyleCnt="1">
        <dgm:presLayoutVars>
          <dgm:chPref val="3"/>
        </dgm:presLayoutVars>
      </dgm:prSet>
      <dgm:spPr/>
    </dgm:pt>
    <dgm:pt modelId="{5E4EEF63-9210-4109-AC75-F9417AEAFDEF}" type="pres">
      <dgm:prSet presAssocID="{8277FB8B-9D39-4CC5-BDEC-D3827308642F}"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47550056-B9BF-42F2-A85B-C9B36B21E767}" srcId="{6E762228-84FE-45B2-9BB6-19E98A9BB7EA}" destId="{8277FB8B-9D39-4CC5-BDEC-D3827308642F}" srcOrd="0" destOrd="0" parTransId="{69703607-1CEF-4962-A22B-C8239D13F2F4}" sibTransId="{B7F48C3C-2138-401F-8EBB-A2B410C5EF6D}"/>
    <dgm:cxn modelId="{6BA98FE9-67FD-4410-8397-85EA5C3AD92B}" type="presOf" srcId="{8277FB8B-9D39-4CC5-BDEC-D3827308642F}" destId="{2ABDA745-5382-416E-B7FA-146567ED0DE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AB8A414-DDCF-4E6F-A912-D2341A16BDF2}" type="presParOf" srcId="{6349854C-26F9-4527-A34B-FF8105524D97}" destId="{128B2857-AC0A-45BF-94EC-01454BF72CDD}" srcOrd="0" destOrd="0" presId="urn:microsoft.com/office/officeart/2005/8/layout/hierarchy6"/>
    <dgm:cxn modelId="{41C9AEC0-507F-480D-A323-9A380747179A}" type="presParOf" srcId="{128B2857-AC0A-45BF-94EC-01454BF72CDD}" destId="{2ABDA745-5382-416E-B7FA-146567ED0DED}" srcOrd="0" destOrd="0" presId="urn:microsoft.com/office/officeart/2005/8/layout/hierarchy6"/>
    <dgm:cxn modelId="{A0F143CF-2C61-4248-88E9-449A41E2542D}" type="presParOf" srcId="{128B2857-AC0A-45BF-94EC-01454BF72CDD}" destId="{5E4EEF63-9210-4109-AC75-F9417AEAFDE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128B2857-AC0A-45BF-94EC-01454BF72CDD}" type="pres">
      <dgm:prSet presAssocID="{8277FB8B-9D39-4CC5-BDEC-D3827308642F}" presName="Name14" presStyleCnt="0"/>
      <dgm:spPr/>
    </dgm:pt>
    <dgm:pt modelId="{2ABDA745-5382-416E-B7FA-146567ED0DED}" type="pres">
      <dgm:prSet presAssocID="{8277FB8B-9D39-4CC5-BDEC-D3827308642F}" presName="level1Shape" presStyleLbl="node0" presStyleIdx="0" presStyleCnt="1" custLinFactNeighborX="-9279" custLinFactNeighborY="49990">
        <dgm:presLayoutVars>
          <dgm:chPref val="3"/>
        </dgm:presLayoutVars>
      </dgm:prSet>
      <dgm:spPr/>
    </dgm:pt>
    <dgm:pt modelId="{5E4EEF63-9210-4109-AC75-F9417AEAFDEF}" type="pres">
      <dgm:prSet presAssocID="{8277FB8B-9D39-4CC5-BDEC-D3827308642F}"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47550056-B9BF-42F2-A85B-C9B36B21E767}" srcId="{6E762228-84FE-45B2-9BB6-19E98A9BB7EA}" destId="{8277FB8B-9D39-4CC5-BDEC-D3827308642F}" srcOrd="0" destOrd="0" parTransId="{69703607-1CEF-4962-A22B-C8239D13F2F4}" sibTransId="{B7F48C3C-2138-401F-8EBB-A2B410C5EF6D}"/>
    <dgm:cxn modelId="{6BA98FE9-67FD-4410-8397-85EA5C3AD92B}" type="presOf" srcId="{8277FB8B-9D39-4CC5-BDEC-D3827308642F}" destId="{2ABDA745-5382-416E-B7FA-146567ED0DE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AB8A414-DDCF-4E6F-A912-D2341A16BDF2}" type="presParOf" srcId="{6349854C-26F9-4527-A34B-FF8105524D97}" destId="{128B2857-AC0A-45BF-94EC-01454BF72CDD}" srcOrd="0" destOrd="0" presId="urn:microsoft.com/office/officeart/2005/8/layout/hierarchy6"/>
    <dgm:cxn modelId="{41C9AEC0-507F-480D-A323-9A380747179A}" type="presParOf" srcId="{128B2857-AC0A-45BF-94EC-01454BF72CDD}" destId="{2ABDA745-5382-416E-B7FA-146567ED0DED}" srcOrd="0" destOrd="0" presId="urn:microsoft.com/office/officeart/2005/8/layout/hierarchy6"/>
    <dgm:cxn modelId="{A0F143CF-2C61-4248-88E9-449A41E2542D}" type="presParOf" srcId="{128B2857-AC0A-45BF-94EC-01454BF72CDD}" destId="{5E4EEF63-9210-4109-AC75-F9417AEAFDE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395738" y="371170"/>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Adaptive Query Processing</a:t>
          </a:r>
          <a:endParaRPr lang="en-US" sz="2100" kern="1200" dirty="0"/>
        </a:p>
      </dsp:txBody>
      <dsp:txXfrm>
        <a:off x="2431675" y="407107"/>
        <a:ext cx="1768612" cy="1155117"/>
      </dsp:txXfrm>
    </dsp:sp>
    <dsp:sp modelId="{9B0BC5A7-6A70-41C3-871D-416E6CE7FB15}">
      <dsp:nvSpPr>
        <dsp:cNvPr id="0" name=""/>
        <dsp:cNvSpPr/>
      </dsp:nvSpPr>
      <dsp:spPr>
        <a:xfrm>
          <a:off x="923349" y="1598161"/>
          <a:ext cx="2392633" cy="490796"/>
        </a:xfrm>
        <a:custGeom>
          <a:avLst/>
          <a:gdLst/>
          <a:ahLst/>
          <a:cxnLst/>
          <a:rect l="0" t="0" r="0" b="0"/>
          <a:pathLst>
            <a:path>
              <a:moveTo>
                <a:pt x="2392633" y="0"/>
              </a:moveTo>
              <a:lnTo>
                <a:pt x="2392633" y="245398"/>
              </a:lnTo>
              <a:lnTo>
                <a:pt x="0" y="245398"/>
              </a:lnTo>
              <a:lnTo>
                <a:pt x="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3105"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Adaptive Joins</a:t>
          </a:r>
        </a:p>
      </dsp:txBody>
      <dsp:txXfrm>
        <a:off x="39042" y="2124895"/>
        <a:ext cx="1768612" cy="1155117"/>
      </dsp:txXfrm>
    </dsp:sp>
    <dsp:sp modelId="{52433208-80E6-4924-B192-66BA710CE757}">
      <dsp:nvSpPr>
        <dsp:cNvPr id="0" name=""/>
        <dsp:cNvSpPr/>
      </dsp:nvSpPr>
      <dsp:spPr>
        <a:xfrm>
          <a:off x="3270262" y="1598161"/>
          <a:ext cx="91440" cy="490796"/>
        </a:xfrm>
        <a:custGeom>
          <a:avLst/>
          <a:gdLst/>
          <a:ahLst/>
          <a:cxnLst/>
          <a:rect l="0" t="0" r="0" b="0"/>
          <a:pathLst>
            <a:path>
              <a:moveTo>
                <a:pt x="45720" y="0"/>
              </a:moveTo>
              <a:lnTo>
                <a:pt x="4572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395738"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Interleaved Execution</a:t>
          </a:r>
        </a:p>
      </dsp:txBody>
      <dsp:txXfrm>
        <a:off x="2431675" y="2124895"/>
        <a:ext cx="1768612" cy="1155117"/>
      </dsp:txXfrm>
    </dsp:sp>
    <dsp:sp modelId="{9F73EFAA-AC05-4F91-9BA5-6E511FAF9278}">
      <dsp:nvSpPr>
        <dsp:cNvPr id="0" name=""/>
        <dsp:cNvSpPr/>
      </dsp:nvSpPr>
      <dsp:spPr>
        <a:xfrm>
          <a:off x="3315982" y="1598161"/>
          <a:ext cx="2392633" cy="490796"/>
        </a:xfrm>
        <a:custGeom>
          <a:avLst/>
          <a:gdLst/>
          <a:ahLst/>
          <a:cxnLst/>
          <a:rect l="0" t="0" r="0" b="0"/>
          <a:pathLst>
            <a:path>
              <a:moveTo>
                <a:pt x="0" y="0"/>
              </a:moveTo>
              <a:lnTo>
                <a:pt x="0" y="245398"/>
              </a:lnTo>
              <a:lnTo>
                <a:pt x="2392633" y="245398"/>
              </a:lnTo>
              <a:lnTo>
                <a:pt x="2392633"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788371"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Memory Grant Feedback</a:t>
          </a:r>
        </a:p>
      </dsp:txBody>
      <dsp:txXfrm>
        <a:off x="4824308" y="2124895"/>
        <a:ext cx="1768612" cy="1155117"/>
      </dsp:txXfrm>
    </dsp:sp>
    <dsp:sp modelId="{5690923D-9059-4138-8ACF-90D405019F80}">
      <dsp:nvSpPr>
        <dsp:cNvPr id="0" name=""/>
        <dsp:cNvSpPr/>
      </dsp:nvSpPr>
      <dsp:spPr>
        <a:xfrm>
          <a:off x="4512298" y="3315949"/>
          <a:ext cx="1196316" cy="490796"/>
        </a:xfrm>
        <a:custGeom>
          <a:avLst/>
          <a:gdLst/>
          <a:ahLst/>
          <a:cxnLst/>
          <a:rect l="0" t="0" r="0" b="0"/>
          <a:pathLst>
            <a:path>
              <a:moveTo>
                <a:pt x="1196316" y="0"/>
              </a:moveTo>
              <a:lnTo>
                <a:pt x="1196316" y="245398"/>
              </a:lnTo>
              <a:lnTo>
                <a:pt x="0" y="245398"/>
              </a:lnTo>
              <a:lnTo>
                <a:pt x="0"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592055" y="3806746"/>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Batch Mode</a:t>
          </a:r>
        </a:p>
      </dsp:txBody>
      <dsp:txXfrm>
        <a:off x="3627992" y="3842683"/>
        <a:ext cx="1768612" cy="1155117"/>
      </dsp:txXfrm>
    </dsp:sp>
    <dsp:sp modelId="{72CBE2B3-D899-424A-812B-7B9A78E6CC32}">
      <dsp:nvSpPr>
        <dsp:cNvPr id="0" name=""/>
        <dsp:cNvSpPr/>
      </dsp:nvSpPr>
      <dsp:spPr>
        <a:xfrm>
          <a:off x="5708615" y="3315949"/>
          <a:ext cx="1196316" cy="490796"/>
        </a:xfrm>
        <a:custGeom>
          <a:avLst/>
          <a:gdLst/>
          <a:ahLst/>
          <a:cxnLst/>
          <a:rect l="0" t="0" r="0" b="0"/>
          <a:pathLst>
            <a:path>
              <a:moveTo>
                <a:pt x="0" y="0"/>
              </a:moveTo>
              <a:lnTo>
                <a:pt x="0" y="245398"/>
              </a:lnTo>
              <a:lnTo>
                <a:pt x="1196316" y="245398"/>
              </a:lnTo>
              <a:lnTo>
                <a:pt x="1196316"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82D06F-7A6B-4DD7-92D7-FEC51944094C}">
      <dsp:nvSpPr>
        <dsp:cNvPr id="0" name=""/>
        <dsp:cNvSpPr/>
      </dsp:nvSpPr>
      <dsp:spPr>
        <a:xfrm>
          <a:off x="5984688" y="3806746"/>
          <a:ext cx="1840486" cy="122699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Row Mode</a:t>
          </a:r>
        </a:p>
      </dsp:txBody>
      <dsp:txXfrm>
        <a:off x="6020625" y="3842683"/>
        <a:ext cx="1768612" cy="11551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982" y="0"/>
          <a:ext cx="2665039" cy="177669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Memory Grant Feedback (Row Mode)</a:t>
          </a:r>
        </a:p>
      </dsp:txBody>
      <dsp:txXfrm>
        <a:off x="53020" y="52038"/>
        <a:ext cx="2560963" cy="16726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33746" y="0"/>
          <a:ext cx="2385180" cy="1590120"/>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Memory Grant Feedback (Row Mode)</a:t>
          </a:r>
        </a:p>
      </dsp:txBody>
      <dsp:txXfrm>
        <a:off x="80319" y="46573"/>
        <a:ext cx="2292034" cy="14969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94B24-3620-4471-9DD5-1719A80B1505}">
      <dsp:nvSpPr>
        <dsp:cNvPr id="0" name=""/>
        <dsp:cNvSpPr/>
      </dsp:nvSpPr>
      <dsp:spPr>
        <a:xfrm>
          <a:off x="0" y="1508"/>
          <a:ext cx="2833294" cy="188886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Table Variable Deferred Compilation</a:t>
          </a:r>
        </a:p>
      </dsp:txBody>
      <dsp:txXfrm>
        <a:off x="55323" y="56831"/>
        <a:ext cx="2722648" cy="1778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B7140-4D12-461A-BFE1-DA9084A6AB27}">
      <dsp:nvSpPr>
        <dsp:cNvPr id="0" name=""/>
        <dsp:cNvSpPr/>
      </dsp:nvSpPr>
      <dsp:spPr>
        <a:xfrm>
          <a:off x="244656" y="346"/>
          <a:ext cx="2529095" cy="168606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Batch Mode On Rowstore Indexes</a:t>
          </a:r>
        </a:p>
      </dsp:txBody>
      <dsp:txXfrm>
        <a:off x="294039" y="49729"/>
        <a:ext cx="2430329" cy="15872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60F95-DDF3-4585-995F-3F6E1A2750B4}">
      <dsp:nvSpPr>
        <dsp:cNvPr id="0" name=""/>
        <dsp:cNvSpPr/>
      </dsp:nvSpPr>
      <dsp:spPr>
        <a:xfrm>
          <a:off x="224497" y="832"/>
          <a:ext cx="2721838" cy="18145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Scalar UDF Inlining</a:t>
          </a:r>
        </a:p>
      </dsp:txBody>
      <dsp:txXfrm>
        <a:off x="277644" y="53979"/>
        <a:ext cx="2615544" cy="17082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59778-D032-4875-9B3D-EE31B696F4BB}">
      <dsp:nvSpPr>
        <dsp:cNvPr id="0" name=""/>
        <dsp:cNvSpPr/>
      </dsp:nvSpPr>
      <dsp:spPr>
        <a:xfrm>
          <a:off x="2125" y="321074"/>
          <a:ext cx="4531864" cy="271911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Scalar UDFs are automatically transformed into scalar expressions or scalar subqueries that are substituted in the calling query in place of the UDF operator. </a:t>
          </a:r>
        </a:p>
      </dsp:txBody>
      <dsp:txXfrm>
        <a:off x="81765" y="400714"/>
        <a:ext cx="4372584" cy="2559838"/>
      </dsp:txXfrm>
    </dsp:sp>
    <dsp:sp modelId="{FF2B3BE9-4B1D-4750-833C-A14724EEF8CF}">
      <dsp:nvSpPr>
        <dsp:cNvPr id="0" name=""/>
        <dsp:cNvSpPr/>
      </dsp:nvSpPr>
      <dsp:spPr>
        <a:xfrm>
          <a:off x="4987176" y="1118682"/>
          <a:ext cx="960755" cy="112390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4987176" y="1343462"/>
        <a:ext cx="672529" cy="674342"/>
      </dsp:txXfrm>
    </dsp:sp>
    <dsp:sp modelId="{CD99B0BA-23CF-40DD-801F-8D09AFE04722}">
      <dsp:nvSpPr>
        <dsp:cNvPr id="0" name=""/>
        <dsp:cNvSpPr/>
      </dsp:nvSpPr>
      <dsp:spPr>
        <a:xfrm>
          <a:off x="6346735" y="321074"/>
          <a:ext cx="4531864" cy="271911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These expressions and subqueries are then optimized. As a result, the query plan will no longer have a user-defined function operator, but its effects will be observed in the plan, like views or inline TVFs.</a:t>
          </a:r>
        </a:p>
      </dsp:txBody>
      <dsp:txXfrm>
        <a:off x="6426375" y="400714"/>
        <a:ext cx="4372584" cy="255983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60F95-DDF3-4585-995F-3F6E1A2750B4}">
      <dsp:nvSpPr>
        <dsp:cNvPr id="0" name=""/>
        <dsp:cNvSpPr/>
      </dsp:nvSpPr>
      <dsp:spPr>
        <a:xfrm>
          <a:off x="224497" y="832"/>
          <a:ext cx="2721838" cy="18145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Scalar UDF Inlining</a:t>
          </a:r>
        </a:p>
      </dsp:txBody>
      <dsp:txXfrm>
        <a:off x="277644" y="53979"/>
        <a:ext cx="2615544" cy="170826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817F6-7E7B-4BC8-AAFF-67C88A40C72E}">
      <dsp:nvSpPr>
        <dsp:cNvPr id="0" name=""/>
        <dsp:cNvSpPr/>
      </dsp:nvSpPr>
      <dsp:spPr>
        <a:xfrm>
          <a:off x="20566" y="526"/>
          <a:ext cx="3198819" cy="213254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Approximate Count Distinct</a:t>
          </a:r>
        </a:p>
      </dsp:txBody>
      <dsp:txXfrm>
        <a:off x="83026" y="62986"/>
        <a:ext cx="3073899" cy="200762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4E6B8-E737-4EA3-946D-204FEE6DF5C8}">
      <dsp:nvSpPr>
        <dsp:cNvPr id="0" name=""/>
        <dsp:cNvSpPr/>
      </dsp:nvSpPr>
      <dsp:spPr>
        <a:xfrm>
          <a:off x="0" y="190371"/>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returns the approximate number of unique non-null values in a group.</a:t>
          </a:r>
        </a:p>
      </dsp:txBody>
      <dsp:txXfrm>
        <a:off x="39541" y="229912"/>
        <a:ext cx="7957480" cy="730923"/>
      </dsp:txXfrm>
    </dsp:sp>
    <dsp:sp modelId="{9F038A8D-39BC-47AA-ACC4-A95DB4CF1C1E}">
      <dsp:nvSpPr>
        <dsp:cNvPr id="0" name=""/>
        <dsp:cNvSpPr/>
      </dsp:nvSpPr>
      <dsp:spPr>
        <a:xfrm>
          <a:off x="0" y="1055097"/>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is designed to provide aggregations across large data sets where responsiveness is more critical than absolute precision.</a:t>
          </a:r>
        </a:p>
      </dsp:txBody>
      <dsp:txXfrm>
        <a:off x="39541" y="1094638"/>
        <a:ext cx="7957480" cy="730923"/>
      </dsp:txXfrm>
    </dsp:sp>
    <dsp:sp modelId="{C1717981-FC5D-499C-806F-34DF3B17A326}">
      <dsp:nvSpPr>
        <dsp:cNvPr id="0" name=""/>
        <dsp:cNvSpPr/>
      </dsp:nvSpPr>
      <dsp:spPr>
        <a:xfrm>
          <a:off x="0" y="1919823"/>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Its implementation guarantees up to a 2% error rate within a 97% probability.</a:t>
          </a:r>
        </a:p>
      </dsp:txBody>
      <dsp:txXfrm>
        <a:off x="39541" y="1959364"/>
        <a:ext cx="7957480" cy="730923"/>
      </dsp:txXfrm>
    </dsp:sp>
    <dsp:sp modelId="{38B006AA-3546-49BA-9CAC-4056BC1BE1B5}">
      <dsp:nvSpPr>
        <dsp:cNvPr id="0" name=""/>
        <dsp:cNvSpPr/>
      </dsp:nvSpPr>
      <dsp:spPr>
        <a:xfrm>
          <a:off x="0" y="2784548"/>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Requires less memory than an exhaustive COUNT DISTINCT operation so it is less likely to spill memory to disk compared to COUNT DISTINCT. </a:t>
          </a:r>
        </a:p>
      </dsp:txBody>
      <dsp:txXfrm>
        <a:off x="39541" y="2824089"/>
        <a:ext cx="7957480" cy="73092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4685-E485-45BA-9C07-2D1F131398BE}">
      <dsp:nvSpPr>
        <dsp:cNvPr id="0" name=""/>
        <dsp:cNvSpPr/>
      </dsp:nvSpPr>
      <dsp:spPr>
        <a:xfrm>
          <a:off x="0" y="334265"/>
          <a:ext cx="2023883" cy="1349255"/>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Adaptive Joins</a:t>
          </a:r>
        </a:p>
      </dsp:txBody>
      <dsp:txXfrm>
        <a:off x="39518" y="373783"/>
        <a:ext cx="1944847" cy="1270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4685-E485-45BA-9C07-2D1F131398BE}">
      <dsp:nvSpPr>
        <dsp:cNvPr id="0" name=""/>
        <dsp:cNvSpPr/>
      </dsp:nvSpPr>
      <dsp:spPr>
        <a:xfrm>
          <a:off x="0" y="334265"/>
          <a:ext cx="2023883" cy="1349255"/>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Adaptive Joins</a:t>
          </a:r>
        </a:p>
      </dsp:txBody>
      <dsp:txXfrm>
        <a:off x="39518" y="373783"/>
        <a:ext cx="1944847" cy="12702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A745-5382-416E-B7FA-146567ED0DED}">
      <dsp:nvSpPr>
        <dsp:cNvPr id="0" name=""/>
        <dsp:cNvSpPr/>
      </dsp:nvSpPr>
      <dsp:spPr>
        <a:xfrm>
          <a:off x="9652" y="6"/>
          <a:ext cx="1957507" cy="130500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Interleaved Execution</a:t>
          </a:r>
        </a:p>
      </dsp:txBody>
      <dsp:txXfrm>
        <a:off x="47874" y="38228"/>
        <a:ext cx="1881063" cy="1228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A745-5382-416E-B7FA-146567ED0DED}">
      <dsp:nvSpPr>
        <dsp:cNvPr id="0" name=""/>
        <dsp:cNvSpPr/>
      </dsp:nvSpPr>
      <dsp:spPr>
        <a:xfrm>
          <a:off x="0" y="12"/>
          <a:ext cx="1957507" cy="130500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Interleaved Execution</a:t>
          </a:r>
        </a:p>
      </dsp:txBody>
      <dsp:txXfrm>
        <a:off x="38222" y="38234"/>
        <a:ext cx="1881063" cy="1228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0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97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55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757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602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61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49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32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59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1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4/15/2021 6:48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786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6192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05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4165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986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920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37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40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56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66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174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21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83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8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85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067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04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4/15/2021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8049617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Intelligent Query Processing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8" r:id="rId7"/>
    <p:sldLayoutId id="2147483799" r:id="rId8"/>
    <p:sldLayoutId id="2147484870" r:id="rId9"/>
    <p:sldLayoutId id="2147484871" r:id="rId10"/>
    <p:sldLayoutId id="2147484872" r:id="rId11"/>
    <p:sldLayoutId id="2147484873" r:id="rId1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6.png"/><Relationship Id="rId4" Type="http://schemas.openxmlformats.org/officeDocument/2006/relationships/diagramLayout" Target="../diagrams/layout7.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image" Target="../media/image20.png"/><Relationship Id="rId5" Type="http://schemas.openxmlformats.org/officeDocument/2006/relationships/diagramQuickStyle" Target="../diagrams/quickStyle10.xml"/><Relationship Id="rId10" Type="http://schemas.openxmlformats.org/officeDocument/2006/relationships/image" Target="../media/image19.png"/><Relationship Id="rId4" Type="http://schemas.openxmlformats.org/officeDocument/2006/relationships/diagramLayout" Target="../diagrams/layout10.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hyperlink" Target="http://aka.ms/IQP" TargetMode="External"/><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diagramData" Target="../diagrams/data25.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17" Type="http://schemas.microsoft.com/office/2007/relationships/diagramDrawing" Target="../diagrams/drawing25.xml"/><Relationship Id="rId2" Type="http://schemas.openxmlformats.org/officeDocument/2006/relationships/notesSlide" Target="../notesSlides/notesSlide24.xml"/><Relationship Id="rId16" Type="http://schemas.openxmlformats.org/officeDocument/2006/relationships/diagramColors" Target="../diagrams/colors25.xml"/><Relationship Id="rId1" Type="http://schemas.openxmlformats.org/officeDocument/2006/relationships/slideLayout" Target="../slideLayouts/slideLayout7.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5" Type="http://schemas.openxmlformats.org/officeDocument/2006/relationships/diagramQuickStyle" Target="../diagrams/quickStyle25.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 Id="rId1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1.xml"/><Relationship Id="rId3" Type="http://schemas.openxmlformats.org/officeDocument/2006/relationships/diagramData" Target="../diagrams/data30.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aka.ms/IQ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75619" y="3429000"/>
            <a:ext cx="6276531" cy="1793104"/>
          </a:xfrm>
        </p:spPr>
        <p:txBody>
          <a:bodyPr/>
          <a:lstStyle/>
          <a:p>
            <a:pPr>
              <a:lnSpc>
                <a:spcPct val="100000"/>
              </a:lnSpc>
              <a:spcBef>
                <a:spcPts val="600"/>
              </a:spcBef>
              <a:spcAft>
                <a:spcPts val="600"/>
              </a:spcAft>
            </a:pPr>
            <a:r>
              <a:rPr lang="en-US" sz="4000" dirty="0"/>
              <a:t>Intelligent </a:t>
            </a:r>
            <a:br>
              <a:rPr lang="en-US" sz="4000" dirty="0"/>
            </a:br>
            <a:r>
              <a:rPr lang="en-US" sz="4000" dirty="0"/>
              <a:t>Query Processing</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1188842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083267439"/>
              </p:ext>
            </p:extLst>
          </p:nvPr>
        </p:nvGraphicFramePr>
        <p:xfrm>
          <a:off x="9704805" y="240712"/>
          <a:ext cx="1976812" cy="1305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C3F39735-A492-481E-9470-02F50C7A0414}"/>
              </a:ext>
            </a:extLst>
          </p:cNvPr>
          <p:cNvPicPr>
            <a:picLocks noChangeAspect="1"/>
          </p:cNvPicPr>
          <p:nvPr/>
        </p:nvPicPr>
        <p:blipFill rotWithShape="1">
          <a:blip r:embed="rId8"/>
          <a:srcRect t="11622"/>
          <a:stretch/>
        </p:blipFill>
        <p:spPr>
          <a:xfrm>
            <a:off x="406273" y="2640155"/>
            <a:ext cx="3276624" cy="3476654"/>
          </a:xfrm>
          <a:prstGeom prst="rect">
            <a:avLst/>
          </a:prstGeom>
        </p:spPr>
      </p:pic>
      <p:pic>
        <p:nvPicPr>
          <p:cNvPr id="4" name="Picture 3">
            <a:extLst>
              <a:ext uri="{FF2B5EF4-FFF2-40B4-BE49-F238E27FC236}">
                <a16:creationId xmlns:a16="http://schemas.microsoft.com/office/drawing/2014/main" id="{84FC4B13-51BF-4820-8FA4-85E573D4AF1E}"/>
              </a:ext>
            </a:extLst>
          </p:cNvPr>
          <p:cNvPicPr>
            <a:picLocks noChangeAspect="1"/>
          </p:cNvPicPr>
          <p:nvPr/>
        </p:nvPicPr>
        <p:blipFill>
          <a:blip r:embed="rId9"/>
          <a:stretch>
            <a:fillRect/>
          </a:stretch>
        </p:blipFill>
        <p:spPr>
          <a:xfrm>
            <a:off x="8311100" y="2640155"/>
            <a:ext cx="3371875" cy="3467125"/>
          </a:xfrm>
          <a:prstGeom prst="rect">
            <a:avLst/>
          </a:prstGeom>
        </p:spPr>
      </p:pic>
      <p:sp>
        <p:nvSpPr>
          <p:cNvPr id="11" name="TextBox 10">
            <a:extLst>
              <a:ext uri="{FF2B5EF4-FFF2-40B4-BE49-F238E27FC236}">
                <a16:creationId xmlns:a16="http://schemas.microsoft.com/office/drawing/2014/main" id="{6B7038DE-9175-41A3-A43E-40613102036B}"/>
              </a:ext>
            </a:extLst>
          </p:cNvPr>
          <p:cNvSpPr txBox="1"/>
          <p:nvPr/>
        </p:nvSpPr>
        <p:spPr>
          <a:xfrm>
            <a:off x="406273" y="2151934"/>
            <a:ext cx="3276624"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Compatibility Level 120/130</a:t>
            </a:r>
          </a:p>
        </p:txBody>
      </p:sp>
      <p:pic>
        <p:nvPicPr>
          <p:cNvPr id="13" name="Picture 12">
            <a:extLst>
              <a:ext uri="{FF2B5EF4-FFF2-40B4-BE49-F238E27FC236}">
                <a16:creationId xmlns:a16="http://schemas.microsoft.com/office/drawing/2014/main" id="{5417D934-3AF3-457E-9685-31493C2674B1}"/>
              </a:ext>
            </a:extLst>
          </p:cNvPr>
          <p:cNvPicPr>
            <a:picLocks noChangeAspect="1"/>
          </p:cNvPicPr>
          <p:nvPr/>
        </p:nvPicPr>
        <p:blipFill>
          <a:blip r:embed="rId10"/>
          <a:stretch>
            <a:fillRect/>
          </a:stretch>
        </p:blipFill>
        <p:spPr>
          <a:xfrm>
            <a:off x="4067464" y="1785925"/>
            <a:ext cx="3890991" cy="1643075"/>
          </a:xfrm>
          <a:prstGeom prst="rect">
            <a:avLst/>
          </a:prstGeom>
          <a:ln>
            <a:solidFill>
              <a:schemeClr val="tx2"/>
            </a:solidFill>
          </a:ln>
        </p:spPr>
      </p:pic>
      <p:sp>
        <p:nvSpPr>
          <p:cNvPr id="15" name="TextBox 14">
            <a:extLst>
              <a:ext uri="{FF2B5EF4-FFF2-40B4-BE49-F238E27FC236}">
                <a16:creationId xmlns:a16="http://schemas.microsoft.com/office/drawing/2014/main" id="{D0951406-78C6-4EE9-B67D-5E8CB5038F49}"/>
              </a:ext>
            </a:extLst>
          </p:cNvPr>
          <p:cNvSpPr txBox="1"/>
          <p:nvPr/>
        </p:nvSpPr>
        <p:spPr>
          <a:xfrm>
            <a:off x="8311100" y="2151934"/>
            <a:ext cx="337187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Compatibility Level 140 or higher</a:t>
            </a:r>
          </a:p>
        </p:txBody>
      </p:sp>
      <p:sp>
        <p:nvSpPr>
          <p:cNvPr id="17" name="Rectangle 16">
            <a:extLst>
              <a:ext uri="{FF2B5EF4-FFF2-40B4-BE49-F238E27FC236}">
                <a16:creationId xmlns:a16="http://schemas.microsoft.com/office/drawing/2014/main" id="{3574D9CA-14A7-41EA-8A2A-9DCC136D8600}"/>
              </a:ext>
            </a:extLst>
          </p:cNvPr>
          <p:cNvSpPr/>
          <p:nvPr/>
        </p:nvSpPr>
        <p:spPr bwMode="auto">
          <a:xfrm>
            <a:off x="377069" y="5105006"/>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0F7D809B-C796-4B90-9370-C540CB6FA284}"/>
              </a:ext>
            </a:extLst>
          </p:cNvPr>
          <p:cNvSpPr/>
          <p:nvPr/>
        </p:nvSpPr>
        <p:spPr bwMode="auto">
          <a:xfrm>
            <a:off x="6764708" y="2609455"/>
            <a:ext cx="838200" cy="819545"/>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3B3EBDF-09F2-47AC-AC28-232FFA4089DF}"/>
              </a:ext>
            </a:extLst>
          </p:cNvPr>
          <p:cNvSpPr/>
          <p:nvPr/>
        </p:nvSpPr>
        <p:spPr bwMode="auto">
          <a:xfrm>
            <a:off x="379785" y="3640695"/>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52DB238-1482-46F1-9684-6F35FCD3A8D2}"/>
              </a:ext>
            </a:extLst>
          </p:cNvPr>
          <p:cNvSpPr/>
          <p:nvPr/>
        </p:nvSpPr>
        <p:spPr bwMode="auto">
          <a:xfrm>
            <a:off x="8346584" y="5092732"/>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F8D91FD3-37C0-4F1D-9CC9-2462670ED229}"/>
              </a:ext>
            </a:extLst>
          </p:cNvPr>
          <p:cNvSpPr/>
          <p:nvPr/>
        </p:nvSpPr>
        <p:spPr bwMode="auto">
          <a:xfrm>
            <a:off x="8349300" y="3628421"/>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D9BC5F9A-1F89-400F-96DA-871DE7474C18}"/>
              </a:ext>
            </a:extLst>
          </p:cNvPr>
          <p:cNvSpPr txBox="1"/>
          <p:nvPr/>
        </p:nvSpPr>
        <p:spPr>
          <a:xfrm>
            <a:off x="3956237" y="3610133"/>
            <a:ext cx="4203821" cy="2788456"/>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During optimization if SQL Server encounter a read-only multi-statement table-valued function (MSTVF), it will pause optimization, execute the applicable subtree, capture accurate cardinality estimates, and then resume optimization for downstream operations.</a:t>
            </a:r>
          </a:p>
        </p:txBody>
      </p:sp>
    </p:spTree>
    <p:extLst>
      <p:ext uri="{BB962C8B-B14F-4D97-AF65-F5344CB8AC3E}">
        <p14:creationId xmlns:p14="http://schemas.microsoft.com/office/powerpoint/2010/main" val="123624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485133661"/>
              </p:ext>
            </p:extLst>
          </p:nvPr>
        </p:nvGraphicFramePr>
        <p:xfrm>
          <a:off x="9704805" y="240712"/>
          <a:ext cx="1976812" cy="1305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a:extLst>
              <a:ext uri="{FF2B5EF4-FFF2-40B4-BE49-F238E27FC236}">
                <a16:creationId xmlns:a16="http://schemas.microsoft.com/office/drawing/2014/main" id="{5D60AD75-56DB-48D2-8E31-3A16545E1D73}"/>
              </a:ext>
            </a:extLst>
          </p:cNvPr>
          <p:cNvSpPr txBox="1">
            <a:spLocks/>
          </p:cNvSpPr>
          <p:nvPr/>
        </p:nvSpPr>
        <p:spPr>
          <a:xfrm>
            <a:off x="269238" y="1068612"/>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
        <p:nvSpPr>
          <p:cNvPr id="10" name="Content Placeholder 3">
            <a:extLst>
              <a:ext uri="{FF2B5EF4-FFF2-40B4-BE49-F238E27FC236}">
                <a16:creationId xmlns:a16="http://schemas.microsoft.com/office/drawing/2014/main" id="{D185C488-0927-4C27-805B-16D15D5F69B6}"/>
              </a:ext>
            </a:extLst>
          </p:cNvPr>
          <p:cNvSpPr txBox="1">
            <a:spLocks/>
          </p:cNvSpPr>
          <p:nvPr/>
        </p:nvSpPr>
        <p:spPr>
          <a:xfrm>
            <a:off x="609600" y="2499152"/>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12" name="Content Placeholder 3">
            <a:extLst>
              <a:ext uri="{FF2B5EF4-FFF2-40B4-BE49-F238E27FC236}">
                <a16:creationId xmlns:a16="http://schemas.microsoft.com/office/drawing/2014/main" id="{99923F7C-ABDB-406B-91CD-A9C7CBE98B5D}"/>
              </a:ext>
            </a:extLst>
          </p:cNvPr>
          <p:cNvSpPr txBox="1">
            <a:spLocks/>
          </p:cNvSpPr>
          <p:nvPr/>
        </p:nvSpPr>
        <p:spPr>
          <a:xfrm>
            <a:off x="609600" y="3562939"/>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14" name="Content Placeholder 3">
            <a:extLst>
              <a:ext uri="{FF2B5EF4-FFF2-40B4-BE49-F238E27FC236}">
                <a16:creationId xmlns:a16="http://schemas.microsoft.com/office/drawing/2014/main" id="{10395471-C2BB-41FC-B543-207D365872A0}"/>
              </a:ext>
            </a:extLst>
          </p:cNvPr>
          <p:cNvSpPr txBox="1">
            <a:spLocks/>
          </p:cNvSpPr>
          <p:nvPr/>
        </p:nvSpPr>
        <p:spPr>
          <a:xfrm>
            <a:off x="609600" y="4572512"/>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30" name="Rectangle 29">
            <a:extLst>
              <a:ext uri="{FF2B5EF4-FFF2-40B4-BE49-F238E27FC236}">
                <a16:creationId xmlns:a16="http://schemas.microsoft.com/office/drawing/2014/main" id="{26DD46E0-802C-4526-8834-5BBA9D754CAE}"/>
              </a:ext>
            </a:extLst>
          </p:cNvPr>
          <p:cNvSpPr/>
          <p:nvPr/>
        </p:nvSpPr>
        <p:spPr>
          <a:xfrm>
            <a:off x="609600" y="2998541"/>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DISABLE_INTERLEAVED_EXECUTION_TVF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32" name="Rectangle 31">
            <a:extLst>
              <a:ext uri="{FF2B5EF4-FFF2-40B4-BE49-F238E27FC236}">
                <a16:creationId xmlns:a16="http://schemas.microsoft.com/office/drawing/2014/main" id="{521798DE-A192-4B58-B5CA-717A83ED134D}"/>
              </a:ext>
            </a:extLst>
          </p:cNvPr>
          <p:cNvSpPr/>
          <p:nvPr/>
        </p:nvSpPr>
        <p:spPr>
          <a:xfrm>
            <a:off x="609600" y="4051041"/>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INTERLEAVED_EXECUTION_TVF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34" name="Rectangle 33">
            <a:extLst>
              <a:ext uri="{FF2B5EF4-FFF2-40B4-BE49-F238E27FC236}">
                <a16:creationId xmlns:a16="http://schemas.microsoft.com/office/drawing/2014/main" id="{BCB0FE24-3478-469E-BA27-FDF224BA85D2}"/>
              </a:ext>
            </a:extLst>
          </p:cNvPr>
          <p:cNvSpPr/>
          <p:nvPr/>
        </p:nvSpPr>
        <p:spPr>
          <a:xfrm>
            <a:off x="609600" y="5174955"/>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'DISABLE_INTERLEAVED_EXECUTION_TVF'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240256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269238" y="10191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555228" y="1547853"/>
            <a:ext cx="4445637" cy="4093428"/>
          </a:xfrm>
          <a:prstGeom prst="rect">
            <a:avLst/>
          </a:prstGeom>
          <a:noFill/>
        </p:spPr>
        <p:txBody>
          <a:bodyPr wrap="square" rtlCol="0">
            <a:spAutoFit/>
          </a:bodyPr>
          <a:lstStyle/>
          <a:p>
            <a:r>
              <a:rPr lang="en-US" sz="2000" dirty="0"/>
              <a:t>When compiling an execution plan, the query engine estimates how much memory is needed to store rows during join and sort operations. </a:t>
            </a:r>
          </a:p>
          <a:p>
            <a:endParaRPr lang="en-US" sz="2000" dirty="0"/>
          </a:p>
          <a:p>
            <a:r>
              <a:rPr lang="en-US" sz="2000" dirty="0"/>
              <a:t>Too much memory allocation may impact performance of other operations. Not enough will cause a spill over to disk.</a:t>
            </a:r>
          </a:p>
          <a:p>
            <a:endParaRPr lang="en-US" sz="2000" dirty="0"/>
          </a:p>
          <a:p>
            <a:r>
              <a:rPr lang="en-US" sz="2000" dirty="0"/>
              <a:t>This feature recalculates memory on first execution and updates the cached plan.</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5107303" y="2947059"/>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308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82438984"/>
              </p:ext>
            </p:extLst>
          </p:nvPr>
        </p:nvGraphicFramePr>
        <p:xfrm>
          <a:off x="9593714" y="296225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5048739-6050-4DB0-B474-251984ABDB6A}"/>
              </a:ext>
            </a:extLst>
          </p:cNvPr>
          <p:cNvPicPr>
            <a:picLocks noChangeAspect="1"/>
          </p:cNvPicPr>
          <p:nvPr/>
        </p:nvPicPr>
        <p:blipFill>
          <a:blip r:embed="rId8"/>
          <a:stretch>
            <a:fillRect/>
          </a:stretch>
        </p:blipFill>
        <p:spPr>
          <a:xfrm>
            <a:off x="1313103" y="1856054"/>
            <a:ext cx="7713250" cy="1545566"/>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4A73D1DD-BF87-4515-8397-33F27CC349E5}"/>
              </a:ext>
            </a:extLst>
          </p:cNvPr>
          <p:cNvSpPr/>
          <p:nvPr/>
        </p:nvSpPr>
        <p:spPr>
          <a:xfrm>
            <a:off x="1313103" y="1191416"/>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dirty="0">
                <a:solidFill>
                  <a:prstClr val="white"/>
                </a:solidFill>
                <a:latin typeface="Calibri" panose="020F0502020204030204"/>
              </a:rPr>
              <a:t>First Execution (Spills detected; feedback generated)</a:t>
            </a:r>
          </a:p>
        </p:txBody>
      </p:sp>
      <p:pic>
        <p:nvPicPr>
          <p:cNvPr id="11" name="Picture 10">
            <a:extLst>
              <a:ext uri="{FF2B5EF4-FFF2-40B4-BE49-F238E27FC236}">
                <a16:creationId xmlns:a16="http://schemas.microsoft.com/office/drawing/2014/main" id="{7AFEAC2F-B138-4122-A69E-3976E66703F1}"/>
              </a:ext>
            </a:extLst>
          </p:cNvPr>
          <p:cNvPicPr>
            <a:picLocks noChangeAspect="1"/>
          </p:cNvPicPr>
          <p:nvPr/>
        </p:nvPicPr>
        <p:blipFill>
          <a:blip r:embed="rId9"/>
          <a:stretch>
            <a:fillRect/>
          </a:stretch>
        </p:blipFill>
        <p:spPr>
          <a:xfrm>
            <a:off x="1313103" y="2539921"/>
            <a:ext cx="2187122" cy="105711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F8E37A77-0F39-4C25-9B84-EBC715B0252D}"/>
              </a:ext>
            </a:extLst>
          </p:cNvPr>
          <p:cNvPicPr>
            <a:picLocks noChangeAspect="1"/>
          </p:cNvPicPr>
          <p:nvPr/>
        </p:nvPicPr>
        <p:blipFill>
          <a:blip r:embed="rId10"/>
          <a:stretch>
            <a:fillRect/>
          </a:stretch>
        </p:blipFill>
        <p:spPr>
          <a:xfrm>
            <a:off x="1319199" y="4375593"/>
            <a:ext cx="7727831" cy="147995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8D2B87E5-962F-47F1-B5E0-0CD2D25A9C98}"/>
              </a:ext>
            </a:extLst>
          </p:cNvPr>
          <p:cNvPicPr>
            <a:picLocks noChangeAspect="1"/>
          </p:cNvPicPr>
          <p:nvPr/>
        </p:nvPicPr>
        <p:blipFill>
          <a:blip r:embed="rId11"/>
          <a:stretch>
            <a:fillRect/>
          </a:stretch>
        </p:blipFill>
        <p:spPr>
          <a:xfrm>
            <a:off x="1319199" y="5084737"/>
            <a:ext cx="2208994" cy="976915"/>
          </a:xfrm>
          <a:prstGeom prst="rect">
            <a:avLst/>
          </a:prstGeom>
          <a:ln>
            <a:noFill/>
          </a:ln>
          <a:effectLst>
            <a:outerShdw blurRad="190500" algn="tl" rotWithShape="0">
              <a:srgbClr val="000000">
                <a:alpha val="70000"/>
              </a:srgbClr>
            </a:outerShdw>
          </a:effectLst>
        </p:spPr>
      </p:pic>
      <p:sp>
        <p:nvSpPr>
          <p:cNvPr id="14" name="Rectangle 13">
            <a:extLst>
              <a:ext uri="{FF2B5EF4-FFF2-40B4-BE49-F238E27FC236}">
                <a16:creationId xmlns:a16="http://schemas.microsoft.com/office/drawing/2014/main" id="{41875811-7517-42C0-B2D0-E63073BD775F}"/>
              </a:ext>
            </a:extLst>
          </p:cNvPr>
          <p:cNvSpPr/>
          <p:nvPr/>
        </p:nvSpPr>
        <p:spPr bwMode="auto">
          <a:xfrm>
            <a:off x="2423696" y="1690643"/>
            <a:ext cx="2007794" cy="84927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7293E5D-1366-4C68-8CFA-258550F2B4CC}"/>
              </a:ext>
            </a:extLst>
          </p:cNvPr>
          <p:cNvSpPr/>
          <p:nvPr/>
        </p:nvSpPr>
        <p:spPr>
          <a:xfrm>
            <a:off x="1319199" y="3822530"/>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1836" dirty="0">
                <a:solidFill>
                  <a:prstClr val="white"/>
                </a:solidFill>
                <a:latin typeface="Calibri" panose="020F0502020204030204"/>
              </a:rPr>
              <a:t>Second Execution (Memory grant adjusted)</a:t>
            </a:r>
          </a:p>
        </p:txBody>
      </p:sp>
    </p:spTree>
    <p:extLst>
      <p:ext uri="{BB962C8B-B14F-4D97-AF65-F5344CB8AC3E}">
        <p14:creationId xmlns:p14="http://schemas.microsoft.com/office/powerpoint/2010/main" val="375358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953205275"/>
              </p:ext>
            </p:extLst>
          </p:nvPr>
        </p:nvGraphicFramePr>
        <p:xfrm>
          <a:off x="9364589" y="86712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3">
            <a:extLst>
              <a:ext uri="{FF2B5EF4-FFF2-40B4-BE49-F238E27FC236}">
                <a16:creationId xmlns:a16="http://schemas.microsoft.com/office/drawing/2014/main" id="{164CD3D2-280F-49A3-B27B-8EB88F254548}"/>
              </a:ext>
            </a:extLst>
          </p:cNvPr>
          <p:cNvSpPr txBox="1">
            <a:spLocks/>
          </p:cNvSpPr>
          <p:nvPr/>
        </p:nvSpPr>
        <p:spPr>
          <a:xfrm>
            <a:off x="348450" y="265357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4" name="Content Placeholder 3">
            <a:extLst>
              <a:ext uri="{FF2B5EF4-FFF2-40B4-BE49-F238E27FC236}">
                <a16:creationId xmlns:a16="http://schemas.microsoft.com/office/drawing/2014/main" id="{50C44361-654B-43A1-B8C1-C7B86655E748}"/>
              </a:ext>
            </a:extLst>
          </p:cNvPr>
          <p:cNvSpPr txBox="1">
            <a:spLocks/>
          </p:cNvSpPr>
          <p:nvPr/>
        </p:nvSpPr>
        <p:spPr>
          <a:xfrm>
            <a:off x="348450" y="3717358"/>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6" name="Content Placeholder 3">
            <a:extLst>
              <a:ext uri="{FF2B5EF4-FFF2-40B4-BE49-F238E27FC236}">
                <a16:creationId xmlns:a16="http://schemas.microsoft.com/office/drawing/2014/main" id="{4AD72C87-78D3-4F59-B238-3E6923851A8B}"/>
              </a:ext>
            </a:extLst>
          </p:cNvPr>
          <p:cNvSpPr txBox="1">
            <a:spLocks/>
          </p:cNvSpPr>
          <p:nvPr/>
        </p:nvSpPr>
        <p:spPr>
          <a:xfrm>
            <a:off x="348450" y="472693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7" name="Content Placeholder 3">
            <a:extLst>
              <a:ext uri="{FF2B5EF4-FFF2-40B4-BE49-F238E27FC236}">
                <a16:creationId xmlns:a16="http://schemas.microsoft.com/office/drawing/2014/main" id="{632F82DE-AB86-4080-B85C-C83F50377240}"/>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
        <p:nvSpPr>
          <p:cNvPr id="8" name="Rectangle 7">
            <a:extLst>
              <a:ext uri="{FF2B5EF4-FFF2-40B4-BE49-F238E27FC236}">
                <a16:creationId xmlns:a16="http://schemas.microsoft.com/office/drawing/2014/main" id="{E174032B-F53F-467D-806F-22119F393064}"/>
              </a:ext>
            </a:extLst>
          </p:cNvPr>
          <p:cNvSpPr/>
          <p:nvPr/>
        </p:nvSpPr>
        <p:spPr>
          <a:xfrm>
            <a:off x="457199" y="3227942"/>
            <a:ext cx="112776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DISABLE_BATCH_MODE_MEMORY_GRANT_FEEDBACK</a:t>
            </a:r>
            <a:r>
              <a:rPr lang="en-US"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2" name="Rectangle 21">
            <a:extLst>
              <a:ext uri="{FF2B5EF4-FFF2-40B4-BE49-F238E27FC236}">
                <a16:creationId xmlns:a16="http://schemas.microsoft.com/office/drawing/2014/main" id="{29F45EE0-8B2F-40B0-B4F9-647EC207B864}"/>
              </a:ext>
            </a:extLst>
          </p:cNvPr>
          <p:cNvSpPr/>
          <p:nvPr/>
        </p:nvSpPr>
        <p:spPr>
          <a:xfrm>
            <a:off x="457199" y="4224691"/>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BATCH_MODE_MEMORY_GRANT_FEEDBACK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24" name="Rectangle 23">
            <a:extLst>
              <a:ext uri="{FF2B5EF4-FFF2-40B4-BE49-F238E27FC236}">
                <a16:creationId xmlns:a16="http://schemas.microsoft.com/office/drawing/2014/main" id="{69332C5E-BE92-4699-AC31-1D18F1CF1C36}"/>
              </a:ext>
            </a:extLst>
          </p:cNvPr>
          <p:cNvSpPr/>
          <p:nvPr/>
        </p:nvSpPr>
        <p:spPr>
          <a:xfrm>
            <a:off x="457199" y="5229172"/>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'DISABLE_BATCH_MODE_MEMORY_GRANT_FEEDBACK'</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632141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56545365"/>
              </p:ext>
            </p:extLst>
          </p:nvPr>
        </p:nvGraphicFramePr>
        <p:xfrm>
          <a:off x="342899" y="876300"/>
          <a:ext cx="7828281"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2A36384-BD4B-42B3-A7F1-92DE18851E01}"/>
              </a:ext>
            </a:extLst>
          </p:cNvPr>
          <p:cNvSpPr/>
          <p:nvPr/>
        </p:nvSpPr>
        <p:spPr>
          <a:xfrm>
            <a:off x="6196807" y="4559857"/>
            <a:ext cx="2067084" cy="1504358"/>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3AB702-27D3-464D-A86F-C85BBA841A27}"/>
              </a:ext>
            </a:extLst>
          </p:cNvPr>
          <p:cNvSpPr txBox="1"/>
          <p:nvPr/>
        </p:nvSpPr>
        <p:spPr>
          <a:xfrm>
            <a:off x="7622539" y="1692375"/>
            <a:ext cx="4474212" cy="830997"/>
          </a:xfrm>
          <a:prstGeom prst="rect">
            <a:avLst/>
          </a:prstGeom>
          <a:noFill/>
        </p:spPr>
        <p:txBody>
          <a:bodyPr wrap="square" rtlCol="0">
            <a:spAutoFit/>
          </a:bodyPr>
          <a:lstStyle/>
          <a:p>
            <a:r>
              <a:rPr lang="en-US" sz="2400" dirty="0"/>
              <a:t>Row Mode is just like Batch Mode, but different.</a:t>
            </a:r>
          </a:p>
        </p:txBody>
      </p:sp>
    </p:spTree>
    <p:extLst>
      <p:ext uri="{BB962C8B-B14F-4D97-AF65-F5344CB8AC3E}">
        <p14:creationId xmlns:p14="http://schemas.microsoft.com/office/powerpoint/2010/main" val="1428911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825194620"/>
              </p:ext>
            </p:extLst>
          </p:nvPr>
        </p:nvGraphicFramePr>
        <p:xfrm>
          <a:off x="8895426" y="2553361"/>
          <a:ext cx="2915599" cy="1778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4D39F86-2766-4057-8530-8BA40173F2D4}"/>
              </a:ext>
            </a:extLst>
          </p:cNvPr>
          <p:cNvPicPr>
            <a:picLocks noChangeAspect="1"/>
          </p:cNvPicPr>
          <p:nvPr/>
        </p:nvPicPr>
        <p:blipFill>
          <a:blip r:embed="rId8"/>
          <a:stretch>
            <a:fillRect/>
          </a:stretch>
        </p:blipFill>
        <p:spPr>
          <a:xfrm>
            <a:off x="2664470" y="2032378"/>
            <a:ext cx="5245534" cy="2820090"/>
          </a:xfrm>
          <a:prstGeom prst="rect">
            <a:avLst/>
          </a:prstGeom>
          <a:ln>
            <a:noFill/>
          </a:ln>
          <a:effectLst>
            <a:outerShdw blurRad="190500" algn="tl" rotWithShape="0">
              <a:srgbClr val="000000">
                <a:alpha val="70000"/>
              </a:srgbClr>
            </a:outerShdw>
          </a:effectLst>
        </p:spPr>
      </p:pic>
      <p:sp>
        <p:nvSpPr>
          <p:cNvPr id="8" name="Content Placeholder 9">
            <a:extLst>
              <a:ext uri="{FF2B5EF4-FFF2-40B4-BE49-F238E27FC236}">
                <a16:creationId xmlns:a16="http://schemas.microsoft.com/office/drawing/2014/main" id="{776D5D40-AF67-42B7-82DA-71A3B852E038}"/>
              </a:ext>
            </a:extLst>
          </p:cNvPr>
          <p:cNvSpPr txBox="1">
            <a:spLocks/>
          </p:cNvSpPr>
          <p:nvPr/>
        </p:nvSpPr>
        <p:spPr>
          <a:xfrm>
            <a:off x="300036" y="1002092"/>
            <a:ext cx="10911204" cy="103028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Expands on the batch mode memory grant feedback feature by also adjusting memory grant sizes for row mode operators.</a:t>
            </a:r>
          </a:p>
          <a:p>
            <a:endParaRPr lang="en-US" dirty="0"/>
          </a:p>
          <a:p>
            <a:endParaRPr lang="en-US" dirty="0"/>
          </a:p>
        </p:txBody>
      </p:sp>
      <p:sp>
        <p:nvSpPr>
          <p:cNvPr id="9" name="Rectangle 8">
            <a:extLst>
              <a:ext uri="{FF2B5EF4-FFF2-40B4-BE49-F238E27FC236}">
                <a16:creationId xmlns:a16="http://schemas.microsoft.com/office/drawing/2014/main" id="{6C5F9812-21C7-4ED6-9B8B-A1E8077B1172}"/>
              </a:ext>
            </a:extLst>
          </p:cNvPr>
          <p:cNvSpPr/>
          <p:nvPr/>
        </p:nvSpPr>
        <p:spPr>
          <a:xfrm>
            <a:off x="397049" y="5154255"/>
            <a:ext cx="11197188" cy="461665"/>
          </a:xfrm>
          <a:prstGeom prst="rect">
            <a:avLst/>
          </a:prstGeom>
        </p:spPr>
        <p:txBody>
          <a:bodyPr wrap="square">
            <a:spAutoFit/>
          </a:bodyPr>
          <a:lstStyle/>
          <a:p>
            <a:r>
              <a:rPr lang="en-US" sz="2400" dirty="0"/>
              <a:t>Two new query plan attributes will be shown for actual post-execution plans. </a:t>
            </a:r>
          </a:p>
        </p:txBody>
      </p:sp>
    </p:spTree>
    <p:extLst>
      <p:ext uri="{BB962C8B-B14F-4D97-AF65-F5344CB8AC3E}">
        <p14:creationId xmlns:p14="http://schemas.microsoft.com/office/powerpoint/2010/main" val="3304664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802027809"/>
              </p:ext>
            </p:extLst>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extLst>
              <p:ext uri="{D42A27DB-BD31-4B8C-83A1-F6EECF244321}">
                <p14:modId xmlns:p14="http://schemas.microsoft.com/office/powerpoint/2010/main" val="17766207"/>
              </p:ext>
            </p:extLst>
          </p:nvPr>
        </p:nvGraphicFramePr>
        <p:xfrm>
          <a:off x="9364589" y="867127"/>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Content Placeholder 3">
            <a:extLst>
              <a:ext uri="{FF2B5EF4-FFF2-40B4-BE49-F238E27FC236}">
                <a16:creationId xmlns:a16="http://schemas.microsoft.com/office/drawing/2014/main" id="{660B648B-20AD-4034-8406-37BAE2D542C5}"/>
              </a:ext>
            </a:extLst>
          </p:cNvPr>
          <p:cNvSpPr txBox="1">
            <a:spLocks/>
          </p:cNvSpPr>
          <p:nvPr/>
        </p:nvSpPr>
        <p:spPr>
          <a:xfrm>
            <a:off x="348450" y="265357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7" name="Content Placeholder 3">
            <a:extLst>
              <a:ext uri="{FF2B5EF4-FFF2-40B4-BE49-F238E27FC236}">
                <a16:creationId xmlns:a16="http://schemas.microsoft.com/office/drawing/2014/main" id="{3D71F0DF-F5A5-41CB-8512-F59D8E6DCB80}"/>
              </a:ext>
            </a:extLst>
          </p:cNvPr>
          <p:cNvSpPr txBox="1">
            <a:spLocks/>
          </p:cNvSpPr>
          <p:nvPr/>
        </p:nvSpPr>
        <p:spPr>
          <a:xfrm>
            <a:off x="348449" y="391699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9" name="Content Placeholder 3">
            <a:extLst>
              <a:ext uri="{FF2B5EF4-FFF2-40B4-BE49-F238E27FC236}">
                <a16:creationId xmlns:a16="http://schemas.microsoft.com/office/drawing/2014/main" id="{63F90687-6DED-4E60-A53F-AC780EFA14C9}"/>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7" name="Rectangle 26">
            <a:extLst>
              <a:ext uri="{FF2B5EF4-FFF2-40B4-BE49-F238E27FC236}">
                <a16:creationId xmlns:a16="http://schemas.microsoft.com/office/drawing/2014/main" id="{18FA5D33-C671-4DA3-8B7C-8C2FF438D15F}"/>
              </a:ext>
            </a:extLst>
          </p:cNvPr>
          <p:cNvSpPr/>
          <p:nvPr/>
        </p:nvSpPr>
        <p:spPr>
          <a:xfrm>
            <a:off x="457199" y="3228586"/>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ROW_MODE_MEMORY_GRANT_FEEDBACK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1" name="Rectangle 30">
            <a:extLst>
              <a:ext uri="{FF2B5EF4-FFF2-40B4-BE49-F238E27FC236}">
                <a16:creationId xmlns:a16="http://schemas.microsoft.com/office/drawing/2014/main" id="{03E08ED4-AF87-4EA5-8E41-F7741C425E69}"/>
              </a:ext>
            </a:extLst>
          </p:cNvPr>
          <p:cNvSpPr/>
          <p:nvPr/>
        </p:nvSpPr>
        <p:spPr>
          <a:xfrm>
            <a:off x="440523" y="4495083"/>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'DISABLE_ROW_MODE_MEMORY_GRANT_FEEDBACK'</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995151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412920799"/>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4" name="TextBox 3">
            <a:extLst>
              <a:ext uri="{FF2B5EF4-FFF2-40B4-BE49-F238E27FC236}">
                <a16:creationId xmlns:a16="http://schemas.microsoft.com/office/drawing/2014/main" id="{CAB5ADCD-7D8F-4EB2-93CB-1CDD24BD9FE6}"/>
              </a:ext>
            </a:extLst>
          </p:cNvPr>
          <p:cNvSpPr txBox="1"/>
          <p:nvPr/>
        </p:nvSpPr>
        <p:spPr>
          <a:xfrm>
            <a:off x="269238" y="5468652"/>
            <a:ext cx="2797812" cy="461665"/>
          </a:xfrm>
          <a:prstGeom prst="rect">
            <a:avLst/>
          </a:prstGeom>
          <a:noFill/>
        </p:spPr>
        <p:txBody>
          <a:bodyPr wrap="square" rtlCol="0">
            <a:spAutoFit/>
          </a:bodyPr>
          <a:lstStyle/>
          <a:p>
            <a:r>
              <a:rPr lang="en-US" sz="2400" dirty="0">
                <a:hlinkClick r:id="rId8">
                  <a:extLst>
                    <a:ext uri="{A12FA001-AC4F-418D-AE19-62706E023703}">
                      <ahyp:hlinkClr xmlns:ahyp="http://schemas.microsoft.com/office/drawing/2018/hyperlinkcolor" val="tx"/>
                    </a:ext>
                  </a:extLst>
                </a:hlinkClick>
              </a:rPr>
              <a:t>http://aka.ms/IQP</a:t>
            </a:r>
            <a:endParaRPr lang="en-US" sz="2400" dirty="0"/>
          </a:p>
        </p:txBody>
      </p:sp>
    </p:spTree>
    <p:extLst>
      <p:ext uri="{BB962C8B-B14F-4D97-AF65-F5344CB8AC3E}">
        <p14:creationId xmlns:p14="http://schemas.microsoft.com/office/powerpoint/2010/main" val="477809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(2019)</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4258276762"/>
              </p:ext>
            </p:extLst>
          </p:nvPr>
        </p:nvGraphicFramePr>
        <p:xfrm>
          <a:off x="134619" y="97155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02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Table Variable Deferred Compilation</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714375" y="26834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416F9E-0893-427B-8BF2-DB0FA3420F3C}"/>
              </a:ext>
            </a:extLst>
          </p:cNvPr>
          <p:cNvSpPr txBox="1"/>
          <p:nvPr/>
        </p:nvSpPr>
        <p:spPr>
          <a:xfrm>
            <a:off x="535939" y="4673448"/>
            <a:ext cx="8550912" cy="1569660"/>
          </a:xfrm>
          <a:prstGeom prst="rect">
            <a:avLst/>
          </a:prstGeom>
          <a:noFill/>
        </p:spPr>
        <p:txBody>
          <a:bodyPr wrap="square" rtlCol="0">
            <a:spAutoFit/>
          </a:bodyPr>
          <a:lstStyle/>
          <a:p>
            <a:r>
              <a:rPr lang="en-US" sz="2400" dirty="0"/>
              <a:t>Queries that contain table variables will defer the compilation of the execution plan until the first execution of the query statement. This allows the execution plan to use the actual cardinality of the table variable instead of a one row guess.</a:t>
            </a:r>
          </a:p>
        </p:txBody>
      </p:sp>
    </p:spTree>
    <p:extLst>
      <p:ext uri="{BB962C8B-B14F-4D97-AF65-F5344CB8AC3E}">
        <p14:creationId xmlns:p14="http://schemas.microsoft.com/office/powerpoint/2010/main" val="14100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Table Variable Deferred Compilation</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871344546"/>
              </p:ext>
            </p:extLst>
          </p:nvPr>
        </p:nvGraphicFramePr>
        <p:xfrm>
          <a:off x="8683099" y="834365"/>
          <a:ext cx="3160451" cy="1890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3">
            <a:extLst>
              <a:ext uri="{FF2B5EF4-FFF2-40B4-BE49-F238E27FC236}">
                <a16:creationId xmlns:a16="http://schemas.microsoft.com/office/drawing/2014/main" id="{7A10C0D7-1F14-4EA9-A701-C301C7F2DA3B}"/>
              </a:ext>
            </a:extLst>
          </p:cNvPr>
          <p:cNvSpPr txBox="1">
            <a:spLocks/>
          </p:cNvSpPr>
          <p:nvPr/>
        </p:nvSpPr>
        <p:spPr>
          <a:xfrm>
            <a:off x="348450" y="247489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3" name="Content Placeholder 3">
            <a:extLst>
              <a:ext uri="{FF2B5EF4-FFF2-40B4-BE49-F238E27FC236}">
                <a16:creationId xmlns:a16="http://schemas.microsoft.com/office/drawing/2014/main" id="{42CA9B1C-79C2-44F6-A4F9-AB06CBE73CB2}"/>
              </a:ext>
            </a:extLst>
          </p:cNvPr>
          <p:cNvSpPr txBox="1">
            <a:spLocks/>
          </p:cNvSpPr>
          <p:nvPr/>
        </p:nvSpPr>
        <p:spPr>
          <a:xfrm>
            <a:off x="348450" y="35984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5" name="Content Placeholder 3">
            <a:extLst>
              <a:ext uri="{FF2B5EF4-FFF2-40B4-BE49-F238E27FC236}">
                <a16:creationId xmlns:a16="http://schemas.microsoft.com/office/drawing/2014/main" id="{96C43821-89FA-4562-94CB-42BE491B908C}"/>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1" name="Rectangle 20">
            <a:extLst>
              <a:ext uri="{FF2B5EF4-FFF2-40B4-BE49-F238E27FC236}">
                <a16:creationId xmlns:a16="http://schemas.microsoft.com/office/drawing/2014/main" id="{E72867B8-E84D-4E23-B5CC-9E98925499EA}"/>
              </a:ext>
            </a:extLst>
          </p:cNvPr>
          <p:cNvSpPr/>
          <p:nvPr/>
        </p:nvSpPr>
        <p:spPr>
          <a:xfrm>
            <a:off x="440524" y="3003315"/>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DEFERRED_COMPILATION_TV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3" name="Rectangle 22">
            <a:extLst>
              <a:ext uri="{FF2B5EF4-FFF2-40B4-BE49-F238E27FC236}">
                <a16:creationId xmlns:a16="http://schemas.microsoft.com/office/drawing/2014/main" id="{F00DD7F9-093A-470D-ACBE-DE56DA6BAD6A}"/>
              </a:ext>
            </a:extLst>
          </p:cNvPr>
          <p:cNvSpPr/>
          <p:nvPr/>
        </p:nvSpPr>
        <p:spPr>
          <a:xfrm>
            <a:off x="440524" y="4060152"/>
            <a:ext cx="10880725" cy="189175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&lt;table variable declaration&gt;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&lt;data inserted into table variable &gt;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&lt;statement that uses the table variable&gt;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'DISABLE_DEFERRED_COMPILATION_TV'</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876023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on Rowstore Indexes</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3476625" y="2692929"/>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430C58-093A-4AFE-BB22-05DFA72C3484}"/>
              </a:ext>
            </a:extLst>
          </p:cNvPr>
          <p:cNvSpPr txBox="1"/>
          <p:nvPr/>
        </p:nvSpPr>
        <p:spPr>
          <a:xfrm>
            <a:off x="425131" y="4932426"/>
            <a:ext cx="8550912" cy="830997"/>
          </a:xfrm>
          <a:prstGeom prst="rect">
            <a:avLst/>
          </a:prstGeom>
          <a:noFill/>
        </p:spPr>
        <p:txBody>
          <a:bodyPr wrap="square" rtlCol="0">
            <a:spAutoFit/>
          </a:bodyPr>
          <a:lstStyle/>
          <a:p>
            <a:r>
              <a:rPr lang="en-US" sz="2400" dirty="0"/>
              <a:t>Allows batch mode execution for analytic </a:t>
            </a:r>
            <a:r>
              <a:rPr lang="en-US" sz="2400"/>
              <a:t>workloads without requiring </a:t>
            </a:r>
            <a:r>
              <a:rPr lang="en-US" sz="2400" dirty="0"/>
              <a:t>of columnstore indexes.</a:t>
            </a:r>
          </a:p>
        </p:txBody>
      </p:sp>
    </p:spTree>
    <p:extLst>
      <p:ext uri="{BB962C8B-B14F-4D97-AF65-F5344CB8AC3E}">
        <p14:creationId xmlns:p14="http://schemas.microsoft.com/office/powerpoint/2010/main" val="43081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on Rowstore Indexes</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597701204"/>
              </p:ext>
            </p:extLst>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73E2C57A-C217-4A92-A4A2-DBF753572F89}"/>
              </a:ext>
            </a:extLst>
          </p:cNvPr>
          <p:cNvSpPr txBox="1">
            <a:spLocks/>
          </p:cNvSpPr>
          <p:nvPr/>
        </p:nvSpPr>
        <p:spPr>
          <a:xfrm>
            <a:off x="348450" y="247489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9" name="Content Placeholder 3">
            <a:extLst>
              <a:ext uri="{FF2B5EF4-FFF2-40B4-BE49-F238E27FC236}">
                <a16:creationId xmlns:a16="http://schemas.microsoft.com/office/drawing/2014/main" id="{4599739F-180C-4249-AC58-8BB1AA14505C}"/>
              </a:ext>
            </a:extLst>
          </p:cNvPr>
          <p:cNvSpPr txBox="1">
            <a:spLocks/>
          </p:cNvSpPr>
          <p:nvPr/>
        </p:nvSpPr>
        <p:spPr>
          <a:xfrm>
            <a:off x="348450" y="35984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statement scope if necessary.</a:t>
            </a:r>
          </a:p>
          <a:p>
            <a:endParaRPr lang="en-US" dirty="0"/>
          </a:p>
        </p:txBody>
      </p:sp>
      <p:sp>
        <p:nvSpPr>
          <p:cNvPr id="11" name="Content Placeholder 3">
            <a:extLst>
              <a:ext uri="{FF2B5EF4-FFF2-40B4-BE49-F238E27FC236}">
                <a16:creationId xmlns:a16="http://schemas.microsoft.com/office/drawing/2014/main" id="{189A0E6B-6CF5-41E8-BA42-5F32DB45601C}"/>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13" name="Rectangle 12">
            <a:extLst>
              <a:ext uri="{FF2B5EF4-FFF2-40B4-BE49-F238E27FC236}">
                <a16:creationId xmlns:a16="http://schemas.microsoft.com/office/drawing/2014/main" id="{CA68F2D2-E9BB-462A-A926-90109DA71440}"/>
              </a:ext>
            </a:extLst>
          </p:cNvPr>
          <p:cNvSpPr/>
          <p:nvPr/>
        </p:nvSpPr>
        <p:spPr>
          <a:xfrm>
            <a:off x="447462" y="2967335"/>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BATCH_MODE_ON_ROWSTORE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15" name="Rectangle 14">
            <a:extLst>
              <a:ext uri="{FF2B5EF4-FFF2-40B4-BE49-F238E27FC236}">
                <a16:creationId xmlns:a16="http://schemas.microsoft.com/office/drawing/2014/main" id="{5936C879-7273-4685-A78B-20FB6A105723}"/>
              </a:ext>
            </a:extLst>
          </p:cNvPr>
          <p:cNvSpPr/>
          <p:nvPr/>
        </p:nvSpPr>
        <p:spPr>
          <a:xfrm>
            <a:off x="447462" y="5092753"/>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RECOMPILE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'DISALLOW_BATCH_MODE'</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
        <p:nvSpPr>
          <p:cNvPr id="17" name="Rectangle 16">
            <a:extLst>
              <a:ext uri="{FF2B5EF4-FFF2-40B4-BE49-F238E27FC236}">
                <a16:creationId xmlns:a16="http://schemas.microsoft.com/office/drawing/2014/main" id="{412D44BB-4F89-421F-948A-BA24D0174867}"/>
              </a:ext>
            </a:extLst>
          </p:cNvPr>
          <p:cNvSpPr/>
          <p:nvPr/>
        </p:nvSpPr>
        <p:spPr>
          <a:xfrm>
            <a:off x="447462" y="4109031"/>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RECOMPILE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'ALLOW_BATCH_MODE'</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105057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6248400" y="2692929"/>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F52544-0DF5-4098-AF6B-E8AB5651930D}"/>
              </a:ext>
            </a:extLst>
          </p:cNvPr>
          <p:cNvSpPr txBox="1"/>
          <p:nvPr/>
        </p:nvSpPr>
        <p:spPr>
          <a:xfrm>
            <a:off x="383539" y="4673448"/>
            <a:ext cx="8550912" cy="1200329"/>
          </a:xfrm>
          <a:prstGeom prst="rect">
            <a:avLst/>
          </a:prstGeom>
          <a:noFill/>
        </p:spPr>
        <p:txBody>
          <a:bodyPr wrap="square" rtlCol="0">
            <a:spAutoFit/>
          </a:bodyPr>
          <a:lstStyle/>
          <a:p>
            <a:r>
              <a:rPr lang="en-US" sz="2400" b="0" i="0" dirty="0">
                <a:solidFill>
                  <a:schemeClr val="dk1"/>
                </a:solidFill>
                <a:effectLst/>
                <a:latin typeface="Segoe UI" panose="020B0502040204020203" pitchFamily="34" charset="0"/>
              </a:rPr>
              <a:t>The goal of the scalar User-Defined Function Inlining feature is to improve performance of queries that invoke T-SQL scalar UDFs, where UDF execution is the main bottleneck.</a:t>
            </a:r>
            <a:endParaRPr lang="en-US" sz="2400" dirty="0">
              <a:solidFill>
                <a:schemeClr val="dk1"/>
              </a:solidFill>
            </a:endParaRPr>
          </a:p>
        </p:txBody>
      </p:sp>
    </p:spTree>
    <p:extLst>
      <p:ext uri="{BB962C8B-B14F-4D97-AF65-F5344CB8AC3E}">
        <p14:creationId xmlns:p14="http://schemas.microsoft.com/office/powerpoint/2010/main" val="410950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8549196" y="918099"/>
          <a:ext cx="3170833" cy="18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F5FE1BE-0479-49F1-B521-A570036F5A5F}"/>
              </a:ext>
            </a:extLst>
          </p:cNvPr>
          <p:cNvGraphicFramePr/>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 name="Diagram 2">
            <a:extLst>
              <a:ext uri="{FF2B5EF4-FFF2-40B4-BE49-F238E27FC236}">
                <a16:creationId xmlns:a16="http://schemas.microsoft.com/office/drawing/2014/main" id="{C38035C1-8D05-448C-AD78-1BF84B1DE8CC}"/>
              </a:ext>
            </a:extLst>
          </p:cNvPr>
          <p:cNvGraphicFramePr/>
          <p:nvPr>
            <p:extLst>
              <p:ext uri="{D42A27DB-BD31-4B8C-83A1-F6EECF244321}">
                <p14:modId xmlns:p14="http://schemas.microsoft.com/office/powerpoint/2010/main" val="2680082295"/>
              </p:ext>
            </p:extLst>
          </p:nvPr>
        </p:nvGraphicFramePr>
        <p:xfrm>
          <a:off x="361313" y="2886512"/>
          <a:ext cx="10880725" cy="33612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Box 3">
            <a:extLst>
              <a:ext uri="{FF2B5EF4-FFF2-40B4-BE49-F238E27FC236}">
                <a16:creationId xmlns:a16="http://schemas.microsoft.com/office/drawing/2014/main" id="{627E096C-83DC-4021-A887-7362CF7CE73C}"/>
              </a:ext>
            </a:extLst>
          </p:cNvPr>
          <p:cNvSpPr txBox="1"/>
          <p:nvPr/>
        </p:nvSpPr>
        <p:spPr>
          <a:xfrm>
            <a:off x="593967" y="1068583"/>
            <a:ext cx="7426754" cy="1569660"/>
          </a:xfrm>
          <a:prstGeom prst="rect">
            <a:avLst/>
          </a:prstGeom>
          <a:noFill/>
        </p:spPr>
        <p:txBody>
          <a:bodyPr wrap="square" rtlCol="0">
            <a:spAutoFit/>
          </a:bodyPr>
          <a:lstStyle/>
          <a:p>
            <a:r>
              <a:rPr lang="en-US" sz="2400" b="0" i="0" dirty="0">
                <a:solidFill>
                  <a:schemeClr val="dk1"/>
                </a:solidFill>
                <a:effectLst/>
                <a:latin typeface="Segoe UI" panose="020B0502040204020203" pitchFamily="34" charset="0"/>
              </a:rPr>
              <a:t>The goal of the scalar User-Defined Function Inlining feature is to improve performance of queries that invoke T-SQL scalar UDFs, where UDF execution is the main bottleneck.</a:t>
            </a:r>
            <a:endParaRPr lang="en-US" sz="2400" dirty="0">
              <a:solidFill>
                <a:schemeClr val="dk1"/>
              </a:solidFill>
            </a:endParaRPr>
          </a:p>
        </p:txBody>
      </p:sp>
    </p:spTree>
    <p:extLst>
      <p:ext uri="{BB962C8B-B14F-4D97-AF65-F5344CB8AC3E}">
        <p14:creationId xmlns:p14="http://schemas.microsoft.com/office/powerpoint/2010/main" val="354059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15561459"/>
              </p:ext>
            </p:extLst>
          </p:nvPr>
        </p:nvGraphicFramePr>
        <p:xfrm>
          <a:off x="8549196" y="918099"/>
          <a:ext cx="3170833" cy="18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F5FE1BE-0479-49F1-B521-A570036F5A5F}"/>
              </a:ext>
            </a:extLst>
          </p:cNvPr>
          <p:cNvGraphicFramePr/>
          <p:nvPr>
            <p:extLst>
              <p:ext uri="{D42A27DB-BD31-4B8C-83A1-F6EECF244321}">
                <p14:modId xmlns:p14="http://schemas.microsoft.com/office/powerpoint/2010/main" val="1967854873"/>
              </p:ext>
            </p:extLst>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Content Placeholder 3">
            <a:extLst>
              <a:ext uri="{FF2B5EF4-FFF2-40B4-BE49-F238E27FC236}">
                <a16:creationId xmlns:a16="http://schemas.microsoft.com/office/drawing/2014/main" id="{043F21AF-EEBF-4500-9452-7024BB543206}"/>
              </a:ext>
            </a:extLst>
          </p:cNvPr>
          <p:cNvSpPr txBox="1">
            <a:spLocks/>
          </p:cNvSpPr>
          <p:nvPr/>
        </p:nvSpPr>
        <p:spPr>
          <a:xfrm>
            <a:off x="348450" y="262215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1" name="Content Placeholder 3">
            <a:extLst>
              <a:ext uri="{FF2B5EF4-FFF2-40B4-BE49-F238E27FC236}">
                <a16:creationId xmlns:a16="http://schemas.microsoft.com/office/drawing/2014/main" id="{AE91B7C3-8624-4AF6-8A1B-EA259E9A020A}"/>
              </a:ext>
            </a:extLst>
          </p:cNvPr>
          <p:cNvSpPr txBox="1">
            <a:spLocks/>
          </p:cNvSpPr>
          <p:nvPr/>
        </p:nvSpPr>
        <p:spPr>
          <a:xfrm>
            <a:off x="348450" y="388127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3" name="Content Placeholder 3">
            <a:extLst>
              <a:ext uri="{FF2B5EF4-FFF2-40B4-BE49-F238E27FC236}">
                <a16:creationId xmlns:a16="http://schemas.microsoft.com/office/drawing/2014/main" id="{EFEB1BB3-9D5E-4129-93F1-5C9AED1C83AD}"/>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1" name="Rectangle 20">
            <a:extLst>
              <a:ext uri="{FF2B5EF4-FFF2-40B4-BE49-F238E27FC236}">
                <a16:creationId xmlns:a16="http://schemas.microsoft.com/office/drawing/2014/main" id="{3BC42C1C-5F81-4612-9BDB-5D9EC9D9E9BC}"/>
              </a:ext>
            </a:extLst>
          </p:cNvPr>
          <p:cNvSpPr/>
          <p:nvPr/>
        </p:nvSpPr>
        <p:spPr>
          <a:xfrm>
            <a:off x="447196" y="3134533"/>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TSQL_SCALAR_UDF_INLINING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3" name="Rectangle 22">
            <a:extLst>
              <a:ext uri="{FF2B5EF4-FFF2-40B4-BE49-F238E27FC236}">
                <a16:creationId xmlns:a16="http://schemas.microsoft.com/office/drawing/2014/main" id="{E6018229-5918-495C-8686-EF23F566DEDD}"/>
              </a:ext>
            </a:extLst>
          </p:cNvPr>
          <p:cNvSpPr/>
          <p:nvPr/>
        </p:nvSpPr>
        <p:spPr>
          <a:xfrm>
            <a:off x="447196" y="4416096"/>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'DISABLE_TSQL_SCALAR_UDF_INLINING'</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767234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9039225" y="26834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9EDD544-CEFF-42F5-910A-8566AE4C25FC}"/>
              </a:ext>
            </a:extLst>
          </p:cNvPr>
          <p:cNvSpPr txBox="1"/>
          <p:nvPr/>
        </p:nvSpPr>
        <p:spPr>
          <a:xfrm>
            <a:off x="383539" y="4673448"/>
            <a:ext cx="8550912" cy="1569660"/>
          </a:xfrm>
          <a:prstGeom prst="rect">
            <a:avLst/>
          </a:prstGeom>
          <a:noFill/>
        </p:spPr>
        <p:txBody>
          <a:bodyPr wrap="square" rtlCol="0">
            <a:spAutoFit/>
          </a:bodyPr>
          <a:lstStyle/>
          <a:p>
            <a:r>
              <a:rPr lang="en-US" sz="2400" dirty="0"/>
              <a:t>Approximate Query Processing is a new feature family that will be used to aggregate large datasets where performance is more critical than absolute precision. Currently only one supported function (APPROX_COUNT_DISTINCT).</a:t>
            </a:r>
          </a:p>
        </p:txBody>
      </p:sp>
    </p:spTree>
    <p:extLst>
      <p:ext uri="{BB962C8B-B14F-4D97-AF65-F5344CB8AC3E}">
        <p14:creationId xmlns:p14="http://schemas.microsoft.com/office/powerpoint/2010/main" val="2261330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Count Distinct</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9039225" y="46646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60C5A0-9C0F-437B-BD2B-3F52C33A284B}"/>
              </a:ext>
            </a:extLst>
          </p:cNvPr>
          <p:cNvSpPr txBox="1"/>
          <p:nvPr/>
        </p:nvSpPr>
        <p:spPr>
          <a:xfrm>
            <a:off x="383539" y="4673448"/>
            <a:ext cx="8550912" cy="1200329"/>
          </a:xfrm>
          <a:prstGeom prst="rect">
            <a:avLst/>
          </a:prstGeom>
          <a:noFill/>
        </p:spPr>
        <p:txBody>
          <a:bodyPr wrap="square" rtlCol="0">
            <a:spAutoFit/>
          </a:bodyPr>
          <a:lstStyle/>
          <a:p>
            <a:r>
              <a:rPr lang="en-US" sz="2400" dirty="0"/>
              <a:t>A new aggregate function APPROX_COUNT_DISTINCT that returns the approximate number of unique non-null values in a group.</a:t>
            </a:r>
          </a:p>
        </p:txBody>
      </p:sp>
    </p:spTree>
    <p:extLst>
      <p:ext uri="{BB962C8B-B14F-4D97-AF65-F5344CB8AC3E}">
        <p14:creationId xmlns:p14="http://schemas.microsoft.com/office/powerpoint/2010/main" val="234796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Count Distinct</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253236517"/>
              </p:ext>
            </p:extLst>
          </p:nvPr>
        </p:nvGraphicFramePr>
        <p:xfrm>
          <a:off x="8773886" y="1999510"/>
          <a:ext cx="3239952"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6EE4756-F8B4-493D-A59B-1C26402F5432}"/>
              </a:ext>
            </a:extLst>
          </p:cNvPr>
          <p:cNvSpPr/>
          <p:nvPr/>
        </p:nvSpPr>
        <p:spPr>
          <a:xfrm>
            <a:off x="315275" y="5048503"/>
            <a:ext cx="10880725" cy="849338"/>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APPROX_COUNT_DISTINCT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O_OrderKey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Approx_Distinct_OrderKey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Orders</a:t>
            </a:r>
            <a:r>
              <a:rPr lang="en-US" sz="1800" dirty="0">
                <a:solidFill>
                  <a:srgbClr val="808080"/>
                </a:solidFill>
                <a:latin typeface="Consolas" panose="020B0609020204030204" pitchFamily="49" charset="0"/>
              </a:rPr>
              <a:t>;</a:t>
            </a:r>
            <a:endParaRPr lang="en-US" dirty="0"/>
          </a:p>
        </p:txBody>
      </p:sp>
      <p:graphicFrame>
        <p:nvGraphicFramePr>
          <p:cNvPr id="9" name="Diagram 8">
            <a:extLst>
              <a:ext uri="{FF2B5EF4-FFF2-40B4-BE49-F238E27FC236}">
                <a16:creationId xmlns:a16="http://schemas.microsoft.com/office/drawing/2014/main" id="{15BC3B75-C13E-4A15-9A5E-0CA51E61AC18}"/>
              </a:ext>
            </a:extLst>
          </p:cNvPr>
          <p:cNvGraphicFramePr/>
          <p:nvPr>
            <p:extLst>
              <p:ext uri="{D42A27DB-BD31-4B8C-83A1-F6EECF244321}">
                <p14:modId xmlns:p14="http://schemas.microsoft.com/office/powerpoint/2010/main" val="2844561811"/>
              </p:ext>
            </p:extLst>
          </p:nvPr>
        </p:nvGraphicFramePr>
        <p:xfrm>
          <a:off x="269238" y="1029810"/>
          <a:ext cx="8036562" cy="37849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31864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4109094935"/>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Tree>
    <p:extLst>
      <p:ext uri="{BB962C8B-B14F-4D97-AF65-F5344CB8AC3E}">
        <p14:creationId xmlns:p14="http://schemas.microsoft.com/office/powerpoint/2010/main" val="60270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662423881"/>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18" name="TextBox 17">
            <a:extLst>
              <a:ext uri="{FF2B5EF4-FFF2-40B4-BE49-F238E27FC236}">
                <a16:creationId xmlns:a16="http://schemas.microsoft.com/office/drawing/2014/main" id="{5AC6DA9B-A8EB-4E8C-BB3A-800A9319F264}"/>
              </a:ext>
            </a:extLst>
          </p:cNvPr>
          <p:cNvSpPr txBox="1"/>
          <p:nvPr/>
        </p:nvSpPr>
        <p:spPr>
          <a:xfrm>
            <a:off x="269238" y="5468652"/>
            <a:ext cx="2797812" cy="461665"/>
          </a:xfrm>
          <a:prstGeom prst="rect">
            <a:avLst/>
          </a:prstGeom>
          <a:noFill/>
        </p:spPr>
        <p:txBody>
          <a:bodyPr wrap="square" rtlCol="0">
            <a:spAutoFit/>
          </a:bodyPr>
          <a:lstStyle/>
          <a:p>
            <a:r>
              <a:rPr lang="en-US" sz="2400" dirty="0">
                <a:hlinkClick r:id="rId8">
                  <a:extLst>
                    <a:ext uri="{A12FA001-AC4F-418D-AE19-62706E023703}">
                      <ahyp:hlinkClr xmlns:ahyp="http://schemas.microsoft.com/office/drawing/2018/hyperlinkcolor" val="tx"/>
                    </a:ext>
                  </a:extLst>
                </a:hlinkClick>
              </a:rPr>
              <a:t>http://aka.ms/IQP</a:t>
            </a:r>
            <a:endParaRPr lang="en-US" sz="2400" dirty="0"/>
          </a:p>
        </p:txBody>
      </p:sp>
    </p:spTree>
    <p:extLst>
      <p:ext uri="{BB962C8B-B14F-4D97-AF65-F5344CB8AC3E}">
        <p14:creationId xmlns:p14="http://schemas.microsoft.com/office/powerpoint/2010/main" val="267010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Adaptive Query Processing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03238064"/>
              </p:ext>
            </p:extLst>
          </p:nvPr>
        </p:nvGraphicFramePr>
        <p:xfrm>
          <a:off x="269238" y="10191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477125" y="1222635"/>
            <a:ext cx="4257675" cy="4893647"/>
          </a:xfrm>
          <a:prstGeom prst="rect">
            <a:avLst/>
          </a:prstGeom>
          <a:noFill/>
        </p:spPr>
        <p:txBody>
          <a:bodyPr wrap="square" rtlCol="0">
            <a:spAutoFit/>
          </a:bodyPr>
          <a:lstStyle/>
          <a:p>
            <a:r>
              <a:rPr lang="en-US" sz="2600" dirty="0"/>
              <a:t>Addresses performance issues related to the cardinality estimation of an execution plan.</a:t>
            </a:r>
          </a:p>
          <a:p>
            <a:endParaRPr lang="en-US" sz="2600" dirty="0"/>
          </a:p>
          <a:p>
            <a:r>
              <a:rPr lang="en-US" sz="2600" dirty="0"/>
              <a:t>These options can provide improved join type selection, row-calculations for Multi-Statement Table-Valued Functions, and memory allocation of row storage. </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2640328" y="1165485"/>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669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172508852"/>
              </p:ext>
            </p:extLst>
          </p:nvPr>
        </p:nvGraphicFramePr>
        <p:xfrm>
          <a:off x="621663" y="96202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839075" y="1848356"/>
            <a:ext cx="4257675" cy="3416320"/>
          </a:xfrm>
          <a:prstGeom prst="rect">
            <a:avLst/>
          </a:prstGeom>
          <a:noFill/>
        </p:spPr>
        <p:txBody>
          <a:bodyPr wrap="square" rtlCol="0">
            <a:spAutoFit/>
          </a:bodyPr>
          <a:lstStyle/>
          <a:p>
            <a:r>
              <a:rPr lang="en-US" sz="2400" dirty="0"/>
              <a:t>This feature enables the choice of either the Hash or the Nested Loop join type. </a:t>
            </a:r>
          </a:p>
          <a:p>
            <a:endParaRPr lang="en-US" sz="2400" dirty="0"/>
          </a:p>
          <a:p>
            <a:r>
              <a:rPr lang="en-US" sz="2400" dirty="0"/>
              <a:t>Decision is deferred until statement execution. </a:t>
            </a:r>
          </a:p>
          <a:p>
            <a:endParaRPr lang="en-US" sz="2400" dirty="0"/>
          </a:p>
          <a:p>
            <a:r>
              <a:rPr lang="en-US" sz="2400" dirty="0"/>
              <a:t>No need to use join hints in queries.</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506728" y="2889909"/>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412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726739359"/>
              </p:ext>
            </p:extLst>
          </p:nvPr>
        </p:nvGraphicFramePr>
        <p:xfrm>
          <a:off x="9898879" y="-170910"/>
          <a:ext cx="2023883" cy="168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0D5BFF78-9550-4667-8C01-CBCF57891022}"/>
              </a:ext>
            </a:extLst>
          </p:cNvPr>
          <p:cNvPicPr>
            <a:picLocks noChangeAspect="1"/>
          </p:cNvPicPr>
          <p:nvPr/>
        </p:nvPicPr>
        <p:blipFill>
          <a:blip r:embed="rId8"/>
          <a:stretch>
            <a:fillRect/>
          </a:stretch>
        </p:blipFill>
        <p:spPr>
          <a:xfrm>
            <a:off x="1615736" y="1663680"/>
            <a:ext cx="8738347" cy="437603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A2614E56-14C0-40A7-9F86-B4476D873CB8}"/>
              </a:ext>
            </a:extLst>
          </p:cNvPr>
          <p:cNvPicPr>
            <a:picLocks noChangeAspect="1"/>
          </p:cNvPicPr>
          <p:nvPr/>
        </p:nvPicPr>
        <p:blipFill rotWithShape="1">
          <a:blip r:embed="rId9"/>
          <a:srcRect r="3809"/>
          <a:stretch/>
        </p:blipFill>
        <p:spPr>
          <a:xfrm>
            <a:off x="2068131" y="3579921"/>
            <a:ext cx="2838261" cy="19152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3341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sp>
        <p:nvSpPr>
          <p:cNvPr id="8" name="Rectangle 7">
            <a:extLst>
              <a:ext uri="{FF2B5EF4-FFF2-40B4-BE49-F238E27FC236}">
                <a16:creationId xmlns:a16="http://schemas.microsoft.com/office/drawing/2014/main" id="{E87CA332-0A98-47A2-A23B-F3DD2B6B6F7C}"/>
              </a:ext>
            </a:extLst>
          </p:cNvPr>
          <p:cNvSpPr/>
          <p:nvPr/>
        </p:nvSpPr>
        <p:spPr>
          <a:xfrm>
            <a:off x="680280" y="3160324"/>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DISABLE_BATCH_MODE_ADAPTIVE_JOINS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9" name="Rectangle 8">
            <a:extLst>
              <a:ext uri="{FF2B5EF4-FFF2-40B4-BE49-F238E27FC236}">
                <a16:creationId xmlns:a16="http://schemas.microsoft.com/office/drawing/2014/main" id="{F8948C42-E3EE-42C8-AB1C-9B48B5641AD7}"/>
              </a:ext>
            </a:extLst>
          </p:cNvPr>
          <p:cNvSpPr/>
          <p:nvPr/>
        </p:nvSpPr>
        <p:spPr>
          <a:xfrm>
            <a:off x="680280" y="4177525"/>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BATCH_MODE_ADAPTIVE_JOINS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10" name="Rectangle 9">
            <a:extLst>
              <a:ext uri="{FF2B5EF4-FFF2-40B4-BE49-F238E27FC236}">
                <a16:creationId xmlns:a16="http://schemas.microsoft.com/office/drawing/2014/main" id="{0665CE9E-5D61-45F3-9D4E-8F9C03FF9346}"/>
              </a:ext>
            </a:extLst>
          </p:cNvPr>
          <p:cNvSpPr/>
          <p:nvPr/>
        </p:nvSpPr>
        <p:spPr>
          <a:xfrm>
            <a:off x="680280" y="5171236"/>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'DISABLE_BATCH_MODE_ADAPTIVE_JOINS'</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12" name="Content Placeholder 3">
            <a:extLst>
              <a:ext uri="{FF2B5EF4-FFF2-40B4-BE49-F238E27FC236}">
                <a16:creationId xmlns:a16="http://schemas.microsoft.com/office/drawing/2014/main" id="{5302B98C-991B-4EC1-A910-70B6E4583027}"/>
              </a:ext>
            </a:extLst>
          </p:cNvPr>
          <p:cNvSpPr txBox="1">
            <a:spLocks/>
          </p:cNvSpPr>
          <p:nvPr/>
        </p:nvSpPr>
        <p:spPr>
          <a:xfrm>
            <a:off x="680280" y="263621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14" name="Content Placeholder 3">
            <a:extLst>
              <a:ext uri="{FF2B5EF4-FFF2-40B4-BE49-F238E27FC236}">
                <a16:creationId xmlns:a16="http://schemas.microsoft.com/office/drawing/2014/main" id="{338975BC-A62B-48C1-B0B8-BD40B2D09EB8}"/>
              </a:ext>
            </a:extLst>
          </p:cNvPr>
          <p:cNvSpPr txBox="1">
            <a:spLocks/>
          </p:cNvSpPr>
          <p:nvPr/>
        </p:nvSpPr>
        <p:spPr>
          <a:xfrm>
            <a:off x="680280" y="369999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16" name="Content Placeholder 3">
            <a:extLst>
              <a:ext uri="{FF2B5EF4-FFF2-40B4-BE49-F238E27FC236}">
                <a16:creationId xmlns:a16="http://schemas.microsoft.com/office/drawing/2014/main" id="{8F0F5418-94D3-40D4-AF8D-94BC66BE8CE6}"/>
              </a:ext>
            </a:extLst>
          </p:cNvPr>
          <p:cNvSpPr txBox="1">
            <a:spLocks/>
          </p:cNvSpPr>
          <p:nvPr/>
        </p:nvSpPr>
        <p:spPr>
          <a:xfrm>
            <a:off x="680280" y="470957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graphicFrame>
        <p:nvGraphicFramePr>
          <p:cNvPr id="18" name="Diagram 17">
            <a:extLst>
              <a:ext uri="{FF2B5EF4-FFF2-40B4-BE49-F238E27FC236}">
                <a16:creationId xmlns:a16="http://schemas.microsoft.com/office/drawing/2014/main" id="{B7F75DB8-E231-4313-B24B-14CF3B7C5D09}"/>
              </a:ext>
            </a:extLst>
          </p:cNvPr>
          <p:cNvGraphicFramePr/>
          <p:nvPr>
            <p:extLst>
              <p:ext uri="{D42A27DB-BD31-4B8C-83A1-F6EECF244321}">
                <p14:modId xmlns:p14="http://schemas.microsoft.com/office/powerpoint/2010/main" val="2029342112"/>
              </p:ext>
            </p:extLst>
          </p:nvPr>
        </p:nvGraphicFramePr>
        <p:xfrm>
          <a:off x="9898879" y="-170910"/>
          <a:ext cx="2023883" cy="168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ontent Placeholder 3">
            <a:extLst>
              <a:ext uri="{FF2B5EF4-FFF2-40B4-BE49-F238E27FC236}">
                <a16:creationId xmlns:a16="http://schemas.microsoft.com/office/drawing/2014/main" id="{57F1845F-2210-4AF6-9F46-C3EE0EA742CF}"/>
              </a:ext>
            </a:extLst>
          </p:cNvPr>
          <p:cNvSpPr txBox="1">
            <a:spLocks/>
          </p:cNvSpPr>
          <p:nvPr/>
        </p:nvSpPr>
        <p:spPr>
          <a:xfrm>
            <a:off x="269238" y="1108303"/>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Tree>
    <p:extLst>
      <p:ext uri="{BB962C8B-B14F-4D97-AF65-F5344CB8AC3E}">
        <p14:creationId xmlns:p14="http://schemas.microsoft.com/office/powerpoint/2010/main" val="318015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185632488"/>
              </p:ext>
            </p:extLst>
          </p:nvPr>
        </p:nvGraphicFramePr>
        <p:xfrm>
          <a:off x="457200" y="9810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665087" y="1184535"/>
            <a:ext cx="4257675" cy="3416320"/>
          </a:xfrm>
          <a:prstGeom prst="rect">
            <a:avLst/>
          </a:prstGeom>
          <a:noFill/>
        </p:spPr>
        <p:txBody>
          <a:bodyPr wrap="square" rtlCol="0">
            <a:spAutoFit/>
          </a:bodyPr>
          <a:lstStyle/>
          <a:p>
            <a:r>
              <a:rPr lang="en-US" sz="2400" dirty="0"/>
              <a:t>Previously, when a Multi-Statement Table-Valued Function was executed, it used a fixed row estimate of 100 rows. </a:t>
            </a:r>
          </a:p>
          <a:p>
            <a:endParaRPr lang="en-US" sz="2400" dirty="0"/>
          </a:p>
          <a:p>
            <a:r>
              <a:rPr lang="en-US" sz="2400" dirty="0"/>
              <a:t>Now execution is paused so a better cardinality estimate can be captured.  </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2833370" y="2909025"/>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495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3982</Words>
  <Application>Microsoft Office PowerPoint</Application>
  <PresentationFormat>Widescreen</PresentationFormat>
  <Paragraphs>380</Paragraphs>
  <Slides>31</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Consolas</vt:lpstr>
      <vt:lpstr>Lucida Console</vt:lpstr>
      <vt:lpstr>Segoe UI</vt:lpstr>
      <vt:lpstr>PASS 2013_SpeakerTemplate_Final</vt:lpstr>
      <vt:lpstr>Intelligent  Query Processing    </vt:lpstr>
      <vt:lpstr>PowerPoint Presentation</vt:lpstr>
      <vt:lpstr>Get started with SQL Server 2019</vt:lpstr>
      <vt:lpstr>Intelligent Query Processing</vt:lpstr>
      <vt:lpstr>Adaptive Query Processing (2017)</vt:lpstr>
      <vt:lpstr>Batch Mode Adaptive Joins (2017)</vt:lpstr>
      <vt:lpstr>Batch Mode Adaptive Joins (2017)</vt:lpstr>
      <vt:lpstr>Batch Mode Adaptive Joins (2017)</vt:lpstr>
      <vt:lpstr>Interleaved Execution (2017)</vt:lpstr>
      <vt:lpstr>Interleaved Execution (2017)</vt:lpstr>
      <vt:lpstr>Interleaved Execution (2017)</vt:lpstr>
      <vt:lpstr>Batch Mode Memory Grant Feedback (2017)</vt:lpstr>
      <vt:lpstr>Batch Mode Memory Grant Feedback (2017)</vt:lpstr>
      <vt:lpstr>Batch Mode Memory Grant Feedback (2017)</vt:lpstr>
      <vt:lpstr>Row Mode Memory Grant Feedback</vt:lpstr>
      <vt:lpstr>Row Mode Memory Grant Feedback</vt:lpstr>
      <vt:lpstr>Row Mode Memory Grant Feedback</vt:lpstr>
      <vt:lpstr>Intelligent Query Processing</vt:lpstr>
      <vt:lpstr>Intelligent Query Processing (2019)</vt:lpstr>
      <vt:lpstr>Table Variable Deferred Compilation</vt:lpstr>
      <vt:lpstr>Table Variable Deferred Compilation</vt:lpstr>
      <vt:lpstr>Batch Mode on Rowstore Indexes</vt:lpstr>
      <vt:lpstr>Batch Mode on Rowstore Indexes</vt:lpstr>
      <vt:lpstr>Scalar User-Defined Function Inlining</vt:lpstr>
      <vt:lpstr>Scalar User-Defined Function Inlining</vt:lpstr>
      <vt:lpstr>Scalar User-Defined Function Inlining</vt:lpstr>
      <vt:lpstr>Approximate Query Processing</vt:lpstr>
      <vt:lpstr>Approximate Count Distinct</vt:lpstr>
      <vt:lpstr>Approximate Count Distinct</vt:lpstr>
      <vt:lpstr>Intelligent Query Processing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2021-04-15T10:52:03Z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