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6.xml" ContentType="application/vnd.openxmlformats-officedocument.presentationml.tags+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7.xml" ContentType="application/vnd.openxmlformats-officedocument.presentationml.tags+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8.xml" ContentType="application/vnd.openxmlformats-officedocument.presentationml.tags+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9"/>
  </p:notesMasterIdLst>
  <p:sldIdLst>
    <p:sldId id="1664" r:id="rId2"/>
    <p:sldId id="11112" r:id="rId3"/>
    <p:sldId id="11111" r:id="rId4"/>
    <p:sldId id="1612" r:id="rId5"/>
    <p:sldId id="1693" r:id="rId6"/>
    <p:sldId id="370" r:id="rId7"/>
    <p:sldId id="365" r:id="rId8"/>
    <p:sldId id="363" r:id="rId9"/>
    <p:sldId id="398" r:id="rId10"/>
    <p:sldId id="1695" r:id="rId11"/>
    <p:sldId id="1696" r:id="rId12"/>
    <p:sldId id="1697" r:id="rId13"/>
    <p:sldId id="414" r:id="rId14"/>
    <p:sldId id="11114" r:id="rId15"/>
    <p:sldId id="368" r:id="rId16"/>
    <p:sldId id="11113" r:id="rId17"/>
    <p:sldId id="53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A3EEF68-2F3E-4231-99A4-7476283206D3}">
          <p14:sldIdLst>
            <p14:sldId id="1664"/>
            <p14:sldId id="11112"/>
            <p14:sldId id="11111"/>
            <p14:sldId id="1612"/>
          </p14:sldIdLst>
        </p14:section>
        <p14:section name="Accelerated Database Recovery" id="{246A5269-0012-49D2-B1B7-611A58858D43}">
          <p14:sldIdLst>
            <p14:sldId id="1693"/>
            <p14:sldId id="370"/>
            <p14:sldId id="365"/>
            <p14:sldId id="363"/>
            <p14:sldId id="398"/>
            <p14:sldId id="1695"/>
            <p14:sldId id="1696"/>
            <p14:sldId id="1697"/>
            <p14:sldId id="414"/>
            <p14:sldId id="11114"/>
            <p14:sldId id="368"/>
            <p14:sldId id="11113"/>
            <p14:sldId id="53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00"/>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50391" autoAdjust="0"/>
  </p:normalViewPr>
  <p:slideViewPr>
    <p:cSldViewPr snapToGrid="0">
      <p:cViewPr varScale="1">
        <p:scale>
          <a:sx n="35" d="100"/>
          <a:sy n="35" d="100"/>
        </p:scale>
        <p:origin x="1644" y="2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0E1DD910-82B7-411B-86B9-779EC2DE4ABD}">
      <dgm:prSet custT="1"/>
      <dgm:spPr/>
      <dgm:t>
        <a:bodyPr/>
        <a:lstStyle/>
        <a:p>
          <a:r>
            <a:rPr lang="en-US" sz="3600" dirty="0"/>
            <a:t>What is Accelerated Database Recovery?</a:t>
          </a: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31806E39-DA97-4FE6-BCC1-CE510A1766B0}">
      <dgm:prSet custT="1"/>
      <dgm:spPr/>
      <dgm:t>
        <a:bodyPr/>
        <a:lstStyle/>
        <a:p>
          <a:r>
            <a:rPr lang="en-US" sz="3600" dirty="0"/>
            <a:t>Accelerated Database Recovery Process</a:t>
          </a:r>
        </a:p>
      </dgm:t>
    </dgm:pt>
    <dgm:pt modelId="{0855E89E-E2F9-49AF-A74D-B6A840749A89}" type="parTrans" cxnId="{82C4DE49-13F9-4858-A22F-D30E9D046A47}">
      <dgm:prSet/>
      <dgm:spPr/>
      <dgm:t>
        <a:bodyPr/>
        <a:lstStyle/>
        <a:p>
          <a:endParaRPr lang="en-US"/>
        </a:p>
      </dgm:t>
    </dgm:pt>
    <dgm:pt modelId="{0103660E-F48B-43E0-A359-1BB51FA9AEDE}" type="sibTrans" cxnId="{82C4DE49-13F9-4858-A22F-D30E9D046A47}">
      <dgm:prSet/>
      <dgm:spPr/>
      <dgm:t>
        <a:bodyPr/>
        <a:lstStyle/>
        <a:p>
          <a:endParaRPr lang="en-US"/>
        </a:p>
      </dgm:t>
    </dgm:pt>
    <dgm:pt modelId="{55F66497-B41F-458F-BE0F-83DCE0E8E50E}">
      <dgm:prSet custT="1"/>
      <dgm:spPr/>
      <dgm:t>
        <a:bodyPr/>
        <a:lstStyle/>
        <a:p>
          <a:r>
            <a:rPr lang="en-US" sz="3600" dirty="0"/>
            <a:t>Current Database Recovery Process</a:t>
          </a:r>
        </a:p>
      </dgm:t>
    </dgm:pt>
    <dgm:pt modelId="{F07B156D-AAA1-4F25-8334-78CC51F4D586}" type="sibTrans" cxnId="{B6B78DE8-C420-491C-808C-96E256FE26E2}">
      <dgm:prSet/>
      <dgm:spPr/>
      <dgm:t>
        <a:bodyPr/>
        <a:lstStyle/>
        <a:p>
          <a:endParaRPr lang="en-US"/>
        </a:p>
      </dgm:t>
    </dgm:pt>
    <dgm:pt modelId="{FCC6DE80-C34E-4965-9C42-549488322652}" type="parTrans" cxnId="{B6B78DE8-C420-491C-808C-96E256FE26E2}">
      <dgm:prSet/>
      <dgm:spPr/>
      <dgm:t>
        <a:bodyPr/>
        <a:lstStyle/>
        <a:p>
          <a:endParaRPr lang="en-US"/>
        </a:p>
      </dgm:t>
    </dgm:pt>
    <dgm:pt modelId="{0B8A16A9-AB23-49B7-913A-893FC66DAABE}">
      <dgm:prSet custT="1"/>
      <dgm:spPr/>
      <dgm:t>
        <a:bodyPr/>
        <a:lstStyle/>
        <a:p>
          <a:r>
            <a:rPr lang="en-US" sz="3600" dirty="0"/>
            <a:t>Accelerated Database Recovery Components</a:t>
          </a:r>
        </a:p>
      </dgm:t>
    </dgm:pt>
    <dgm:pt modelId="{8EF5704C-DD11-41EF-A8E3-651DDA178803}" type="parTrans" cxnId="{C0DA62C1-147D-4B85-BA84-F4BFBB5F8D9E}">
      <dgm:prSet/>
      <dgm:spPr/>
      <dgm:t>
        <a:bodyPr/>
        <a:lstStyle/>
        <a:p>
          <a:endParaRPr lang="en-US"/>
        </a:p>
      </dgm:t>
    </dgm:pt>
    <dgm:pt modelId="{5ECC143C-46AB-4B52-8F7D-1E172FB4FEA0}" type="sibTrans" cxnId="{C0DA62C1-147D-4B85-BA84-F4BFBB5F8D9E}">
      <dgm:prSet/>
      <dgm:spPr/>
      <dgm:t>
        <a:bodyPr/>
        <a:lstStyle/>
        <a:p>
          <a:endParaRPr lang="en-US"/>
        </a:p>
      </dgm:t>
    </dgm:pt>
    <dgm:pt modelId="{23E6073C-D653-4D56-A80C-B4279DB81166}">
      <dgm:prSet custT="1"/>
      <dgm:spPr/>
      <dgm:t>
        <a:bodyPr/>
        <a:lstStyle/>
        <a:p>
          <a:r>
            <a:rPr lang="en-US" sz="3600" dirty="0"/>
            <a:t>Demonstration</a:t>
          </a:r>
        </a:p>
      </dgm:t>
    </dgm:pt>
    <dgm:pt modelId="{20237CC0-4411-4500-A2A5-25154FE3D527}" type="parTrans" cxnId="{AFF550F2-2752-4328-A93D-E8CB62422E27}">
      <dgm:prSet/>
      <dgm:spPr/>
      <dgm:t>
        <a:bodyPr/>
        <a:lstStyle/>
        <a:p>
          <a:endParaRPr lang="en-US"/>
        </a:p>
      </dgm:t>
    </dgm:pt>
    <dgm:pt modelId="{BF1BEB6F-E291-4385-97C9-253646459052}" type="sibTrans" cxnId="{AFF550F2-2752-4328-A93D-E8CB62422E27}">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5" custLinFactY="3319" custLinFactNeighborX="558" custLinFactNeighborY="100000">
        <dgm:presLayoutVars>
          <dgm:chMax val="0"/>
          <dgm:bulletEnabled val="1"/>
        </dgm:presLayoutVars>
      </dgm:prSet>
      <dgm:spPr/>
    </dgm:pt>
    <dgm:pt modelId="{E8867D22-4A84-4CF5-8391-5F233AA3220A}" type="pres">
      <dgm:prSet presAssocID="{B6272E9F-8C73-47FA-A097-213295CCE98A}" presName="spacer" presStyleCnt="0"/>
      <dgm:spPr/>
    </dgm:pt>
    <dgm:pt modelId="{54130A14-0DE4-44B1-B9EC-80A3DCC50B7F}" type="pres">
      <dgm:prSet presAssocID="{55F66497-B41F-458F-BE0F-83DCE0E8E50E}" presName="parentText" presStyleLbl="node1" presStyleIdx="1" presStyleCnt="5" custLinFactNeighborY="38397">
        <dgm:presLayoutVars>
          <dgm:chMax val="0"/>
          <dgm:bulletEnabled val="1"/>
        </dgm:presLayoutVars>
      </dgm:prSet>
      <dgm:spPr/>
    </dgm:pt>
    <dgm:pt modelId="{E9613EBB-B728-4088-BC43-A4365FB7F868}" type="pres">
      <dgm:prSet presAssocID="{F07B156D-AAA1-4F25-8334-78CC51F4D586}" presName="spacer" presStyleCnt="0"/>
      <dgm:spPr/>
    </dgm:pt>
    <dgm:pt modelId="{BA3D222A-5776-4FE9-9733-7A3F04304945}" type="pres">
      <dgm:prSet presAssocID="{0B8A16A9-AB23-49B7-913A-893FC66DAABE}" presName="parentText" presStyleLbl="node1" presStyleIdx="2" presStyleCnt="5" custLinFactNeighborY="-43134">
        <dgm:presLayoutVars>
          <dgm:chMax val="0"/>
          <dgm:bulletEnabled val="1"/>
        </dgm:presLayoutVars>
      </dgm:prSet>
      <dgm:spPr/>
    </dgm:pt>
    <dgm:pt modelId="{A90F7BE8-6193-4DC6-B19D-CA739386DE98}" type="pres">
      <dgm:prSet presAssocID="{5ECC143C-46AB-4B52-8F7D-1E172FB4FEA0}" presName="spacer" presStyleCnt="0"/>
      <dgm:spPr/>
    </dgm:pt>
    <dgm:pt modelId="{013A2DE9-5AA1-4010-A7D1-3F937EE17FFA}" type="pres">
      <dgm:prSet presAssocID="{31806E39-DA97-4FE6-BCC1-CE510A1766B0}" presName="parentText" presStyleLbl="node1" presStyleIdx="3" presStyleCnt="5" custLinFactNeighborY="-43134">
        <dgm:presLayoutVars>
          <dgm:chMax val="0"/>
          <dgm:bulletEnabled val="1"/>
        </dgm:presLayoutVars>
      </dgm:prSet>
      <dgm:spPr/>
    </dgm:pt>
    <dgm:pt modelId="{57F398D8-F975-41C6-9181-4BD64705B438}" type="pres">
      <dgm:prSet presAssocID="{0103660E-F48B-43E0-A359-1BB51FA9AEDE}" presName="spacer" presStyleCnt="0"/>
      <dgm:spPr/>
    </dgm:pt>
    <dgm:pt modelId="{7FAF2F6D-0989-46E6-AC86-35D77D38CA74}" type="pres">
      <dgm:prSet presAssocID="{23E6073C-D653-4D56-A80C-B4279DB81166}" presName="parentText" presStyleLbl="node1" presStyleIdx="4" presStyleCnt="5">
        <dgm:presLayoutVars>
          <dgm:chMax val="0"/>
          <dgm:bulletEnabled val="1"/>
        </dgm:presLayoutVars>
      </dgm:prSet>
      <dgm:spPr/>
    </dgm:pt>
  </dgm:ptLst>
  <dgm:cxnLst>
    <dgm:cxn modelId="{1D054240-00EA-4066-8ACD-23B9B4605ED1}" type="presOf" srcId="{31806E39-DA97-4FE6-BCC1-CE510A1766B0}" destId="{013A2DE9-5AA1-4010-A7D1-3F937EE17FFA}"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1D456145-BFDB-473C-A09E-D0EF22D2BCDA}" type="presOf" srcId="{23E6073C-D653-4D56-A80C-B4279DB81166}" destId="{7FAF2F6D-0989-46E6-AC86-35D77D38CA74}" srcOrd="0" destOrd="0" presId="urn:microsoft.com/office/officeart/2005/8/layout/vList2"/>
    <dgm:cxn modelId="{82C4DE49-13F9-4858-A22F-D30E9D046A47}" srcId="{E0727030-A103-47B3-9948-2C3FB6249167}" destId="{31806E39-DA97-4FE6-BCC1-CE510A1766B0}" srcOrd="3" destOrd="0" parTransId="{0855E89E-E2F9-49AF-A74D-B6A840749A89}" sibTransId="{0103660E-F48B-43E0-A359-1BB51FA9AEDE}"/>
    <dgm:cxn modelId="{FCC6D670-C38E-43EE-BEFB-6467E7F05192}" type="presOf" srcId="{55F66497-B41F-458F-BE0F-83DCE0E8E50E}" destId="{54130A14-0DE4-44B1-B9EC-80A3DCC50B7F}" srcOrd="0" destOrd="0" presId="urn:microsoft.com/office/officeart/2005/8/layout/vList2"/>
    <dgm:cxn modelId="{EE12C081-2DCB-4068-A3F1-864D5516811F}" type="presOf" srcId="{0B8A16A9-AB23-49B7-913A-893FC66DAABE}" destId="{BA3D222A-5776-4FE9-9733-7A3F04304945}" srcOrd="0" destOrd="0" presId="urn:microsoft.com/office/officeart/2005/8/layout/vList2"/>
    <dgm:cxn modelId="{C0DA62C1-147D-4B85-BA84-F4BFBB5F8D9E}" srcId="{E0727030-A103-47B3-9948-2C3FB6249167}" destId="{0B8A16A9-AB23-49B7-913A-893FC66DAABE}" srcOrd="2" destOrd="0" parTransId="{8EF5704C-DD11-41EF-A8E3-651DDA178803}" sibTransId="{5ECC143C-46AB-4B52-8F7D-1E172FB4FEA0}"/>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B6B78DE8-C420-491C-808C-96E256FE26E2}" srcId="{E0727030-A103-47B3-9948-2C3FB6249167}" destId="{55F66497-B41F-458F-BE0F-83DCE0E8E50E}" srcOrd="1" destOrd="0" parTransId="{FCC6DE80-C34E-4965-9C42-549488322652}" sibTransId="{F07B156D-AAA1-4F25-8334-78CC51F4D586}"/>
    <dgm:cxn modelId="{AFF550F2-2752-4328-A93D-E8CB62422E27}" srcId="{E0727030-A103-47B3-9948-2C3FB6249167}" destId="{23E6073C-D653-4D56-A80C-B4279DB81166}" srcOrd="4" destOrd="0" parTransId="{20237CC0-4411-4500-A2A5-25154FE3D527}" sibTransId="{BF1BEB6F-E291-4385-97C9-253646459052}"/>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A0F26D8C-C2D2-4FC1-B49C-FEDB49725E29}" type="presParOf" srcId="{920A3D74-469C-4EDC-8C5F-FD4FFD16E171}" destId="{54130A14-0DE4-44B1-B9EC-80A3DCC50B7F}" srcOrd="2" destOrd="0" presId="urn:microsoft.com/office/officeart/2005/8/layout/vList2"/>
    <dgm:cxn modelId="{92FD8F0E-65A5-4B51-A5AE-9385C866ADCE}" type="presParOf" srcId="{920A3D74-469C-4EDC-8C5F-FD4FFD16E171}" destId="{E9613EBB-B728-4088-BC43-A4365FB7F868}" srcOrd="3" destOrd="0" presId="urn:microsoft.com/office/officeart/2005/8/layout/vList2"/>
    <dgm:cxn modelId="{045E799C-0302-4AF5-A910-49637F7A2353}" type="presParOf" srcId="{920A3D74-469C-4EDC-8C5F-FD4FFD16E171}" destId="{BA3D222A-5776-4FE9-9733-7A3F04304945}" srcOrd="4" destOrd="0" presId="urn:microsoft.com/office/officeart/2005/8/layout/vList2"/>
    <dgm:cxn modelId="{9358D317-28FD-4EB1-876E-3B13187AD207}" type="presParOf" srcId="{920A3D74-469C-4EDC-8C5F-FD4FFD16E171}" destId="{A90F7BE8-6193-4DC6-B19D-CA739386DE98}" srcOrd="5" destOrd="0" presId="urn:microsoft.com/office/officeart/2005/8/layout/vList2"/>
    <dgm:cxn modelId="{D5EC438A-FB21-4D73-A9BF-ACC8AB089FB7}" type="presParOf" srcId="{920A3D74-469C-4EDC-8C5F-FD4FFD16E171}" destId="{013A2DE9-5AA1-4010-A7D1-3F937EE17FFA}" srcOrd="6" destOrd="0" presId="urn:microsoft.com/office/officeart/2005/8/layout/vList2"/>
    <dgm:cxn modelId="{7F055B46-2B95-40D7-8D09-1780CE7CCDEB}" type="presParOf" srcId="{920A3D74-469C-4EDC-8C5F-FD4FFD16E171}" destId="{57F398D8-F975-41C6-9181-4BD64705B438}" srcOrd="7" destOrd="0" presId="urn:microsoft.com/office/officeart/2005/8/layout/vList2"/>
    <dgm:cxn modelId="{75647381-534F-4857-A47D-E5FEE93D5FBB}" type="presParOf" srcId="{920A3D74-469C-4EDC-8C5F-FD4FFD16E171}" destId="{7FAF2F6D-0989-46E6-AC86-35D77D38CA74}"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61F937-A520-4079-8EDE-3D0B9EFB6721}"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B0F5A4F3-5D33-4357-BBB2-38A1DF48EE64}">
      <dgm:prSet phldrT="[Text]" custT="1"/>
      <dgm:spPr/>
      <dgm:t>
        <a:bodyPr/>
        <a:lstStyle/>
        <a:p>
          <a:pPr>
            <a:buNone/>
          </a:pPr>
          <a:r>
            <a:rPr lang="en-US" sz="2800"/>
            <a:t>Accelerated Database Recovery is a new SQL Server Engine feature that greatly improves database availability by completely redesigning the current SQL Server recovery process.</a:t>
          </a:r>
          <a:endParaRPr lang="en-US" sz="2800" dirty="0"/>
        </a:p>
      </dgm:t>
    </dgm:pt>
    <dgm:pt modelId="{88C5C4D9-1E71-45C8-8E03-6760BC05C705}" type="parTrans" cxnId="{879857D8-9093-40A5-969C-D684F1DCB374}">
      <dgm:prSet/>
      <dgm:spPr/>
      <dgm:t>
        <a:bodyPr/>
        <a:lstStyle/>
        <a:p>
          <a:endParaRPr lang="en-US"/>
        </a:p>
      </dgm:t>
    </dgm:pt>
    <dgm:pt modelId="{2F57A9DE-A97A-4722-B358-B56D774774BF}" type="sibTrans" cxnId="{879857D8-9093-40A5-969C-D684F1DCB374}">
      <dgm:prSet/>
      <dgm:spPr/>
      <dgm:t>
        <a:bodyPr/>
        <a:lstStyle/>
        <a:p>
          <a:endParaRPr lang="en-US"/>
        </a:p>
      </dgm:t>
    </dgm:pt>
    <dgm:pt modelId="{BA7303A2-7DD8-4090-9F0C-BE81B83F5574}">
      <dgm:prSet phldrT="[Text]" custT="1"/>
      <dgm:spPr/>
      <dgm:t>
        <a:bodyPr/>
        <a:lstStyle/>
        <a:p>
          <a:r>
            <a:rPr lang="en-US" sz="2800"/>
            <a:t>Instantaneous Transaction Rollback</a:t>
          </a:r>
          <a:endParaRPr lang="en-US" sz="2800" dirty="0"/>
        </a:p>
      </dgm:t>
    </dgm:pt>
    <dgm:pt modelId="{9833935A-0858-40A1-A5C3-EFDB74E2E8BB}" type="parTrans" cxnId="{61998438-CD7C-4E8F-9F7F-521B751E2959}">
      <dgm:prSet/>
      <dgm:spPr/>
      <dgm:t>
        <a:bodyPr/>
        <a:lstStyle/>
        <a:p>
          <a:endParaRPr lang="en-US"/>
        </a:p>
      </dgm:t>
    </dgm:pt>
    <dgm:pt modelId="{7E75CBE3-6B50-4F3D-9E8B-8186885E0DED}" type="sibTrans" cxnId="{61998438-CD7C-4E8F-9F7F-521B751E2959}">
      <dgm:prSet/>
      <dgm:spPr/>
      <dgm:t>
        <a:bodyPr/>
        <a:lstStyle/>
        <a:p>
          <a:endParaRPr lang="en-US"/>
        </a:p>
      </dgm:t>
    </dgm:pt>
    <dgm:pt modelId="{78941C23-C52B-46B3-A3EE-F8F5C9BAF49C}">
      <dgm:prSet phldrT="[Text]" custT="1"/>
      <dgm:spPr/>
      <dgm:t>
        <a:bodyPr/>
        <a:lstStyle/>
        <a:p>
          <a:r>
            <a:rPr lang="en-US" sz="2800"/>
            <a:t>Aggressive Log Truncation</a:t>
          </a:r>
          <a:endParaRPr lang="en-US" sz="2800" dirty="0"/>
        </a:p>
      </dgm:t>
    </dgm:pt>
    <dgm:pt modelId="{30FFC52C-251A-42D3-8E90-568318FEE75A}" type="parTrans" cxnId="{F8A6AD7D-930F-478E-941E-CDD3DCFA95EA}">
      <dgm:prSet/>
      <dgm:spPr/>
      <dgm:t>
        <a:bodyPr/>
        <a:lstStyle/>
        <a:p>
          <a:endParaRPr lang="en-US"/>
        </a:p>
      </dgm:t>
    </dgm:pt>
    <dgm:pt modelId="{A55650EE-FBCD-4C5C-A7D6-CB753B324105}" type="sibTrans" cxnId="{F8A6AD7D-930F-478E-941E-CDD3DCFA95EA}">
      <dgm:prSet/>
      <dgm:spPr/>
      <dgm:t>
        <a:bodyPr/>
        <a:lstStyle/>
        <a:p>
          <a:endParaRPr lang="en-US"/>
        </a:p>
      </dgm:t>
    </dgm:pt>
    <dgm:pt modelId="{93C69BF1-0744-4F8F-AE95-28AC6A15B8DE}">
      <dgm:prSet phldrT="[Text]" custT="1"/>
      <dgm:spPr/>
      <dgm:t>
        <a:bodyPr/>
        <a:lstStyle/>
        <a:p>
          <a:r>
            <a:rPr lang="en-US" sz="2800" dirty="0"/>
            <a:t>Benefits of Accelerated Database Recovery</a:t>
          </a:r>
        </a:p>
      </dgm:t>
    </dgm:pt>
    <dgm:pt modelId="{FC826051-81DA-43E1-B217-DFB343EFBB1A}" type="parTrans" cxnId="{E5F61C1B-EB70-490F-9774-44091F6B9EE9}">
      <dgm:prSet/>
      <dgm:spPr/>
      <dgm:t>
        <a:bodyPr/>
        <a:lstStyle/>
        <a:p>
          <a:endParaRPr lang="en-US"/>
        </a:p>
      </dgm:t>
    </dgm:pt>
    <dgm:pt modelId="{F0896EA8-9B83-49AE-A9B3-02F3512EA5C0}" type="sibTrans" cxnId="{E5F61C1B-EB70-490F-9774-44091F6B9EE9}">
      <dgm:prSet/>
      <dgm:spPr/>
      <dgm:t>
        <a:bodyPr/>
        <a:lstStyle/>
        <a:p>
          <a:endParaRPr lang="en-US"/>
        </a:p>
      </dgm:t>
    </dgm:pt>
    <dgm:pt modelId="{E403518E-EDA4-4C57-A426-D95B32E52594}">
      <dgm:prSet phldrT="[Text]" custT="1"/>
      <dgm:spPr/>
      <dgm:t>
        <a:bodyPr/>
        <a:lstStyle/>
        <a:p>
          <a:r>
            <a:rPr lang="en-US" sz="2800"/>
            <a:t>Fast &amp; Consistent Database Recovery</a:t>
          </a:r>
          <a:endParaRPr lang="en-US" sz="2800" dirty="0"/>
        </a:p>
      </dgm:t>
    </dgm:pt>
    <dgm:pt modelId="{A985651C-5A39-41D3-B178-8A503F50FBD9}" type="parTrans" cxnId="{65273290-0E49-4B88-845B-BCF0B12D5BE3}">
      <dgm:prSet/>
      <dgm:spPr/>
      <dgm:t>
        <a:bodyPr/>
        <a:lstStyle/>
        <a:p>
          <a:endParaRPr lang="en-US"/>
        </a:p>
      </dgm:t>
    </dgm:pt>
    <dgm:pt modelId="{B6C115A8-A00C-4F47-8818-87D35376163E}" type="sibTrans" cxnId="{65273290-0E49-4B88-845B-BCF0B12D5BE3}">
      <dgm:prSet/>
      <dgm:spPr/>
      <dgm:t>
        <a:bodyPr/>
        <a:lstStyle/>
        <a:p>
          <a:endParaRPr lang="en-US"/>
        </a:p>
      </dgm:t>
    </dgm:pt>
    <dgm:pt modelId="{B22F8FA8-F338-44D2-9FAB-CDC7841CB7E3}">
      <dgm:prSet phldrT="[Text]" custT="1"/>
      <dgm:spPr/>
      <dgm:t>
        <a:bodyPr/>
        <a:lstStyle/>
        <a:p>
          <a:r>
            <a:rPr lang="en-US" sz="2800" dirty="0"/>
            <a:t>Available in </a:t>
          </a:r>
          <a:r>
            <a:rPr lang="en-US" sz="2800"/>
            <a:t>Standard Edition</a:t>
          </a:r>
          <a:endParaRPr lang="en-US" sz="2800" dirty="0"/>
        </a:p>
      </dgm:t>
    </dgm:pt>
    <dgm:pt modelId="{1EDD8FDB-836E-4B7E-9C76-203F37DEC481}" type="parTrans" cxnId="{038B8086-815E-4432-838D-17FD73A8961E}">
      <dgm:prSet/>
      <dgm:spPr/>
      <dgm:t>
        <a:bodyPr/>
        <a:lstStyle/>
        <a:p>
          <a:endParaRPr lang="en-US"/>
        </a:p>
      </dgm:t>
    </dgm:pt>
    <dgm:pt modelId="{DB08005C-4AC9-40DA-B27E-CAC9E1CEF08B}" type="sibTrans" cxnId="{038B8086-815E-4432-838D-17FD73A8961E}">
      <dgm:prSet/>
      <dgm:spPr/>
      <dgm:t>
        <a:bodyPr/>
        <a:lstStyle/>
        <a:p>
          <a:endParaRPr lang="en-US"/>
        </a:p>
      </dgm:t>
    </dgm:pt>
    <dgm:pt modelId="{38F9E3BB-11C2-4CD4-BD05-5409F14AD387}" type="pres">
      <dgm:prSet presAssocID="{EA61F937-A520-4079-8EDE-3D0B9EFB6721}" presName="linear" presStyleCnt="0">
        <dgm:presLayoutVars>
          <dgm:animLvl val="lvl"/>
          <dgm:resizeHandles val="exact"/>
        </dgm:presLayoutVars>
      </dgm:prSet>
      <dgm:spPr/>
    </dgm:pt>
    <dgm:pt modelId="{23391FB6-B363-43B4-A61A-8E77F77F6DE0}" type="pres">
      <dgm:prSet presAssocID="{B0F5A4F3-5D33-4357-BBB2-38A1DF48EE64}" presName="parentText" presStyleLbl="node1" presStyleIdx="0" presStyleCnt="2">
        <dgm:presLayoutVars>
          <dgm:chMax val="0"/>
          <dgm:bulletEnabled val="1"/>
        </dgm:presLayoutVars>
      </dgm:prSet>
      <dgm:spPr/>
    </dgm:pt>
    <dgm:pt modelId="{20ED642C-986E-454D-9882-EF28CBB01A25}" type="pres">
      <dgm:prSet presAssocID="{2F57A9DE-A97A-4722-B358-B56D774774BF}" presName="spacer" presStyleCnt="0"/>
      <dgm:spPr/>
    </dgm:pt>
    <dgm:pt modelId="{4ED4E62A-4DDC-454A-88F2-242CDFA00F3D}" type="pres">
      <dgm:prSet presAssocID="{93C69BF1-0744-4F8F-AE95-28AC6A15B8DE}" presName="parentText" presStyleLbl="node1" presStyleIdx="1" presStyleCnt="2">
        <dgm:presLayoutVars>
          <dgm:chMax val="0"/>
          <dgm:bulletEnabled val="1"/>
        </dgm:presLayoutVars>
      </dgm:prSet>
      <dgm:spPr/>
    </dgm:pt>
    <dgm:pt modelId="{595EDD90-9212-4156-B1DB-98711D5E9571}" type="pres">
      <dgm:prSet presAssocID="{93C69BF1-0744-4F8F-AE95-28AC6A15B8DE}" presName="childText" presStyleLbl="revTx" presStyleIdx="0" presStyleCnt="1">
        <dgm:presLayoutVars>
          <dgm:bulletEnabled val="1"/>
        </dgm:presLayoutVars>
      </dgm:prSet>
      <dgm:spPr/>
    </dgm:pt>
  </dgm:ptLst>
  <dgm:cxnLst>
    <dgm:cxn modelId="{E5F61C1B-EB70-490F-9774-44091F6B9EE9}" srcId="{EA61F937-A520-4079-8EDE-3D0B9EFB6721}" destId="{93C69BF1-0744-4F8F-AE95-28AC6A15B8DE}" srcOrd="1" destOrd="0" parTransId="{FC826051-81DA-43E1-B217-DFB343EFBB1A}" sibTransId="{F0896EA8-9B83-49AE-A9B3-02F3512EA5C0}"/>
    <dgm:cxn modelId="{A49AA033-7B70-48D4-8639-8DDE8DC0D6C1}" type="presOf" srcId="{B22F8FA8-F338-44D2-9FAB-CDC7841CB7E3}" destId="{595EDD90-9212-4156-B1DB-98711D5E9571}" srcOrd="0" destOrd="3" presId="urn:microsoft.com/office/officeart/2005/8/layout/vList2"/>
    <dgm:cxn modelId="{61998438-CD7C-4E8F-9F7F-521B751E2959}" srcId="{93C69BF1-0744-4F8F-AE95-28AC6A15B8DE}" destId="{BA7303A2-7DD8-4090-9F0C-BE81B83F5574}" srcOrd="1" destOrd="0" parTransId="{9833935A-0858-40A1-A5C3-EFDB74E2E8BB}" sibTransId="{7E75CBE3-6B50-4F3D-9E8B-8186885E0DED}"/>
    <dgm:cxn modelId="{AC0CD069-BB7D-4488-8D3A-FD11D5DB4BFC}" type="presOf" srcId="{E403518E-EDA4-4C57-A426-D95B32E52594}" destId="{595EDD90-9212-4156-B1DB-98711D5E9571}" srcOrd="0" destOrd="0" presId="urn:microsoft.com/office/officeart/2005/8/layout/vList2"/>
    <dgm:cxn modelId="{F8A6AD7D-930F-478E-941E-CDD3DCFA95EA}" srcId="{93C69BF1-0744-4F8F-AE95-28AC6A15B8DE}" destId="{78941C23-C52B-46B3-A3EE-F8F5C9BAF49C}" srcOrd="2" destOrd="0" parTransId="{30FFC52C-251A-42D3-8E90-568318FEE75A}" sibTransId="{A55650EE-FBCD-4C5C-A7D6-CB753B324105}"/>
    <dgm:cxn modelId="{18EC9284-CBBA-4CA1-AEF7-E26BF1A00D57}" type="presOf" srcId="{B0F5A4F3-5D33-4357-BBB2-38A1DF48EE64}" destId="{23391FB6-B363-43B4-A61A-8E77F77F6DE0}" srcOrd="0" destOrd="0" presId="urn:microsoft.com/office/officeart/2005/8/layout/vList2"/>
    <dgm:cxn modelId="{038B8086-815E-4432-838D-17FD73A8961E}" srcId="{93C69BF1-0744-4F8F-AE95-28AC6A15B8DE}" destId="{B22F8FA8-F338-44D2-9FAB-CDC7841CB7E3}" srcOrd="3" destOrd="0" parTransId="{1EDD8FDB-836E-4B7E-9C76-203F37DEC481}" sibTransId="{DB08005C-4AC9-40DA-B27E-CAC9E1CEF08B}"/>
    <dgm:cxn modelId="{65273290-0E49-4B88-845B-BCF0B12D5BE3}" srcId="{93C69BF1-0744-4F8F-AE95-28AC6A15B8DE}" destId="{E403518E-EDA4-4C57-A426-D95B32E52594}" srcOrd="0" destOrd="0" parTransId="{A985651C-5A39-41D3-B178-8A503F50FBD9}" sibTransId="{B6C115A8-A00C-4F47-8818-87D35376163E}"/>
    <dgm:cxn modelId="{B4B564C1-E04B-4B54-8892-5EF2A2FCBC6E}" type="presOf" srcId="{EA61F937-A520-4079-8EDE-3D0B9EFB6721}" destId="{38F9E3BB-11C2-4CD4-BD05-5409F14AD387}" srcOrd="0" destOrd="0" presId="urn:microsoft.com/office/officeart/2005/8/layout/vList2"/>
    <dgm:cxn modelId="{3F7716CD-8201-4337-B919-63807D1EFB02}" type="presOf" srcId="{BA7303A2-7DD8-4090-9F0C-BE81B83F5574}" destId="{595EDD90-9212-4156-B1DB-98711D5E9571}" srcOrd="0" destOrd="1" presId="urn:microsoft.com/office/officeart/2005/8/layout/vList2"/>
    <dgm:cxn modelId="{C41D6BCF-E328-4A62-BE77-69D5A39087A0}" type="presOf" srcId="{78941C23-C52B-46B3-A3EE-F8F5C9BAF49C}" destId="{595EDD90-9212-4156-B1DB-98711D5E9571}" srcOrd="0" destOrd="2" presId="urn:microsoft.com/office/officeart/2005/8/layout/vList2"/>
    <dgm:cxn modelId="{879857D8-9093-40A5-969C-D684F1DCB374}" srcId="{EA61F937-A520-4079-8EDE-3D0B9EFB6721}" destId="{B0F5A4F3-5D33-4357-BBB2-38A1DF48EE64}" srcOrd="0" destOrd="0" parTransId="{88C5C4D9-1E71-45C8-8E03-6760BC05C705}" sibTransId="{2F57A9DE-A97A-4722-B358-B56D774774BF}"/>
    <dgm:cxn modelId="{BEE9DFF5-7EFD-4BE7-9C40-C7CFA9B3C14A}" type="presOf" srcId="{93C69BF1-0744-4F8F-AE95-28AC6A15B8DE}" destId="{4ED4E62A-4DDC-454A-88F2-242CDFA00F3D}" srcOrd="0" destOrd="0" presId="urn:microsoft.com/office/officeart/2005/8/layout/vList2"/>
    <dgm:cxn modelId="{DD6007F6-250D-499F-A394-6A56383F03B4}" type="presParOf" srcId="{38F9E3BB-11C2-4CD4-BD05-5409F14AD387}" destId="{23391FB6-B363-43B4-A61A-8E77F77F6DE0}" srcOrd="0" destOrd="0" presId="urn:microsoft.com/office/officeart/2005/8/layout/vList2"/>
    <dgm:cxn modelId="{EEB48DF0-A406-47F0-B4BE-7521CF4CFA2D}" type="presParOf" srcId="{38F9E3BB-11C2-4CD4-BD05-5409F14AD387}" destId="{20ED642C-986E-454D-9882-EF28CBB01A25}" srcOrd="1" destOrd="0" presId="urn:microsoft.com/office/officeart/2005/8/layout/vList2"/>
    <dgm:cxn modelId="{91A11C19-BDD1-437C-BC1E-394CFA69DB1C}" type="presParOf" srcId="{38F9E3BB-11C2-4CD4-BD05-5409F14AD387}" destId="{4ED4E62A-4DDC-454A-88F2-242CDFA00F3D}" srcOrd="2" destOrd="0" presId="urn:microsoft.com/office/officeart/2005/8/layout/vList2"/>
    <dgm:cxn modelId="{FF190B61-F55A-4D29-B988-D18869939FC1}" type="presParOf" srcId="{38F9E3BB-11C2-4CD4-BD05-5409F14AD387}" destId="{595EDD90-9212-4156-B1DB-98711D5E9571}"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EB20E6C-0D37-45A8-AE5E-F002902E5E2A}">
      <dgm:prSet custT="1"/>
      <dgm:spPr>
        <a:solidFill>
          <a:schemeClr val="accent5"/>
        </a:solidFill>
      </dgm:spPr>
      <dgm:t>
        <a:bodyPr/>
        <a:lstStyle/>
        <a:p>
          <a:r>
            <a:rPr lang="en-US" sz="2800" b="1" dirty="0">
              <a:solidFill>
                <a:schemeClr val="bg1"/>
              </a:solidFill>
              <a:latin typeface="Segoe UI Light" panose="020B0502040204020203" pitchFamily="34" charset="0"/>
              <a:ea typeface="+mn-ea"/>
              <a:cs typeface="Segoe UI Light" panose="020B0502040204020203" pitchFamily="34" charset="0"/>
            </a:rPr>
            <a:t>Persisted Version Store</a:t>
          </a:r>
        </a:p>
      </dgm:t>
    </dgm:pt>
    <dgm:pt modelId="{230BE826-199B-402D-82B6-DB746DD29F44}" type="parTrans" cxnId="{CCDD2505-A29E-4A7B-8FCE-74AA9DEE2239}">
      <dgm:prSet/>
      <dgm:spPr/>
      <dgm:t>
        <a:bodyPr/>
        <a:lstStyle/>
        <a:p>
          <a:endParaRPr lang="en-US"/>
        </a:p>
      </dgm:t>
    </dgm:pt>
    <dgm:pt modelId="{15B4C146-80DF-483C-9C5B-3151B104C01E}" type="sibTrans" cxnId="{CCDD2505-A29E-4A7B-8FCE-74AA9DEE2239}">
      <dgm:prSet/>
      <dgm:spPr/>
      <dgm:t>
        <a:bodyPr/>
        <a:lstStyle/>
        <a:p>
          <a:endParaRPr lang="en-US"/>
        </a:p>
      </dgm:t>
    </dgm:pt>
    <dgm:pt modelId="{499A1BCB-4731-4C53-AAE9-65EE436F8EFC}">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The version can be stored in-row or off-row within the database, it will vary according to the row size;</a:t>
          </a:r>
        </a:p>
      </dgm:t>
    </dgm:pt>
    <dgm:pt modelId="{C1B28146-1E78-4499-9345-549C77C510DC}" type="parTrans" cxnId="{085095EE-12A2-4D00-977D-CC3F48A5C239}">
      <dgm:prSet/>
      <dgm:spPr/>
      <dgm:t>
        <a:bodyPr/>
        <a:lstStyle/>
        <a:p>
          <a:endParaRPr lang="en-US"/>
        </a:p>
      </dgm:t>
    </dgm:pt>
    <dgm:pt modelId="{0124FD82-D37C-4F6F-8DC4-A22ED15C8221}" type="sibTrans" cxnId="{085095EE-12A2-4D00-977D-CC3F48A5C239}">
      <dgm:prSet/>
      <dgm:spPr/>
      <dgm:t>
        <a:bodyPr/>
        <a:lstStyle/>
        <a:p>
          <a:endParaRPr lang="en-US"/>
        </a:p>
      </dgm:t>
    </dgm:pt>
    <dgm:pt modelId="{91A806A3-E098-4963-9FDA-659A3301DACC}">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Versions have the previous state of the data and the Transact-ID of the version;</a:t>
          </a:r>
        </a:p>
      </dgm:t>
    </dgm:pt>
    <dgm:pt modelId="{F62C3062-F064-4E58-8B16-F8D2F1CC5D4C}" type="parTrans" cxnId="{5D64F5DB-0F16-4EDC-9C64-22674645BECD}">
      <dgm:prSet/>
      <dgm:spPr/>
      <dgm:t>
        <a:bodyPr/>
        <a:lstStyle/>
        <a:p>
          <a:endParaRPr lang="en-US"/>
        </a:p>
      </dgm:t>
    </dgm:pt>
    <dgm:pt modelId="{70D9EB31-3486-4968-A35D-3D3AB1386732}" type="sibTrans" cxnId="{5D64F5DB-0F16-4EDC-9C64-22674645BECD}">
      <dgm:prSet/>
      <dgm:spPr/>
      <dgm:t>
        <a:bodyPr/>
        <a:lstStyle/>
        <a:p>
          <a:endParaRPr lang="en-US"/>
        </a:p>
      </dgm:t>
    </dgm:pt>
    <dgm:pt modelId="{A48115BE-20F2-46FF-A6CC-58F40F0560C9}">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Fast UNDO, instead of rolling back the active transactions (traditional recovery process) the row version is marked as Terminated.</a:t>
          </a:r>
        </a:p>
      </dgm:t>
    </dgm:pt>
    <dgm:pt modelId="{1C615E62-ED7B-42BE-8E30-0070D5F3F8E7}" type="parTrans" cxnId="{66785956-AAA0-46A6-9C86-252C045E8911}">
      <dgm:prSet/>
      <dgm:spPr/>
      <dgm:t>
        <a:bodyPr/>
        <a:lstStyle/>
        <a:p>
          <a:endParaRPr lang="en-US"/>
        </a:p>
      </dgm:t>
    </dgm:pt>
    <dgm:pt modelId="{747BB2F3-E8FF-4723-9455-AF5EDDDBBB02}" type="sibTrans" cxnId="{66785956-AAA0-46A6-9C86-252C045E8911}">
      <dgm:prSet/>
      <dgm:spPr/>
      <dgm:t>
        <a:bodyPr/>
        <a:lstStyle/>
        <a:p>
          <a:endParaRPr lang="en-US"/>
        </a:p>
      </dgm:t>
    </dgm:pt>
    <dgm:pt modelId="{B74D4D5D-1EBA-40B6-91BE-717E3EA090E5}">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Persists row versions in the database itself rather than TempDB.</a:t>
          </a:r>
        </a:p>
      </dgm:t>
    </dgm:pt>
    <dgm:pt modelId="{42567A5E-CBEC-4A1F-A7D1-AD20EB7568BE}" type="parTrans" cxnId="{A3DCCD03-5BD6-4A6A-8A9D-A2E7B7A82BBA}">
      <dgm:prSet/>
      <dgm:spPr/>
      <dgm:t>
        <a:bodyPr/>
        <a:lstStyle/>
        <a:p>
          <a:endParaRPr lang="en-US"/>
        </a:p>
      </dgm:t>
    </dgm:pt>
    <dgm:pt modelId="{4F679CFA-AEFE-49C0-B1C1-3852B41BF04A}" type="sibTrans" cxnId="{A3DCCD03-5BD6-4A6A-8A9D-A2E7B7A82BBA}">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761353F1-7AED-497D-9A14-F4A6E6C20B7E}" type="pres">
      <dgm:prSet presAssocID="{8EB20E6C-0D37-45A8-AE5E-F002902E5E2A}" presName="parentText" presStyleLbl="node1" presStyleIdx="0" presStyleCnt="1">
        <dgm:presLayoutVars>
          <dgm:chMax val="0"/>
          <dgm:bulletEnabled val="1"/>
        </dgm:presLayoutVars>
      </dgm:prSet>
      <dgm:spPr/>
    </dgm:pt>
    <dgm:pt modelId="{1F779BC6-583D-4D77-81A2-D45EC8549D95}" type="pres">
      <dgm:prSet presAssocID="{8EB20E6C-0D37-45A8-AE5E-F002902E5E2A}" presName="childText" presStyleLbl="revTx" presStyleIdx="0" presStyleCnt="1">
        <dgm:presLayoutVars>
          <dgm:bulletEnabled val="1"/>
        </dgm:presLayoutVars>
      </dgm:prSet>
      <dgm:spPr/>
    </dgm:pt>
  </dgm:ptLst>
  <dgm:cxnLst>
    <dgm:cxn modelId="{A3DCCD03-5BD6-4A6A-8A9D-A2E7B7A82BBA}" srcId="{8EB20E6C-0D37-45A8-AE5E-F002902E5E2A}" destId="{B74D4D5D-1EBA-40B6-91BE-717E3EA090E5}" srcOrd="0" destOrd="0" parTransId="{42567A5E-CBEC-4A1F-A7D1-AD20EB7568BE}" sibTransId="{4F679CFA-AEFE-49C0-B1C1-3852B41BF04A}"/>
    <dgm:cxn modelId="{CCDD2505-A29E-4A7B-8FCE-74AA9DEE2239}" srcId="{A1210C46-09BC-4666-8671-E4EF77143111}" destId="{8EB20E6C-0D37-45A8-AE5E-F002902E5E2A}" srcOrd="0" destOrd="0" parTransId="{230BE826-199B-402D-82B6-DB746DD29F44}" sibTransId="{15B4C146-80DF-483C-9C5B-3151B104C01E}"/>
    <dgm:cxn modelId="{45D57D27-2587-4378-92BB-D288BA745ED1}" type="presOf" srcId="{B74D4D5D-1EBA-40B6-91BE-717E3EA090E5}" destId="{1F779BC6-583D-4D77-81A2-D45EC8549D95}" srcOrd="0" destOrd="0" presId="urn:microsoft.com/office/officeart/2005/8/layout/vList2"/>
    <dgm:cxn modelId="{780E4D29-2DEA-4E81-B078-DC24EDC0960A}" type="presOf" srcId="{A48115BE-20F2-46FF-A6CC-58F40F0560C9}" destId="{1F779BC6-583D-4D77-81A2-D45EC8549D95}" srcOrd="0" destOrd="3" presId="urn:microsoft.com/office/officeart/2005/8/layout/vList2"/>
    <dgm:cxn modelId="{360DC434-CE30-4CE8-AA11-9F8F09713DD2}" type="presOf" srcId="{91A806A3-E098-4963-9FDA-659A3301DACC}" destId="{1F779BC6-583D-4D77-81A2-D45EC8549D95}" srcOrd="0" destOrd="2" presId="urn:microsoft.com/office/officeart/2005/8/layout/vList2"/>
    <dgm:cxn modelId="{66785956-AAA0-46A6-9C86-252C045E8911}" srcId="{8EB20E6C-0D37-45A8-AE5E-F002902E5E2A}" destId="{A48115BE-20F2-46FF-A6CC-58F40F0560C9}" srcOrd="3" destOrd="0" parTransId="{1C615E62-ED7B-42BE-8E30-0070D5F3F8E7}" sibTransId="{747BB2F3-E8FF-4723-9455-AF5EDDDBBB02}"/>
    <dgm:cxn modelId="{E32632AA-27D0-420B-BC8A-F7DC93B574AF}" type="presOf" srcId="{8EB20E6C-0D37-45A8-AE5E-F002902E5E2A}" destId="{761353F1-7AED-497D-9A14-F4A6E6C20B7E}" srcOrd="0" destOrd="0" presId="urn:microsoft.com/office/officeart/2005/8/layout/vList2"/>
    <dgm:cxn modelId="{5D64F5DB-0F16-4EDC-9C64-22674645BECD}" srcId="{8EB20E6C-0D37-45A8-AE5E-F002902E5E2A}" destId="{91A806A3-E098-4963-9FDA-659A3301DACC}" srcOrd="2" destOrd="0" parTransId="{F62C3062-F064-4E58-8B16-F8D2F1CC5D4C}" sibTransId="{70D9EB31-3486-4968-A35D-3D3AB1386732}"/>
    <dgm:cxn modelId="{3A7366DE-67F5-416E-BECD-98F8E2792084}" type="presOf" srcId="{499A1BCB-4731-4C53-AAE9-65EE436F8EFC}" destId="{1F779BC6-583D-4D77-81A2-D45EC8549D95}" srcOrd="0" destOrd="1" presId="urn:microsoft.com/office/officeart/2005/8/layout/vList2"/>
    <dgm:cxn modelId="{085095EE-12A2-4D00-977D-CC3F48A5C239}" srcId="{8EB20E6C-0D37-45A8-AE5E-F002902E5E2A}" destId="{499A1BCB-4731-4C53-AAE9-65EE436F8EFC}" srcOrd="1" destOrd="0" parTransId="{C1B28146-1E78-4499-9345-549C77C510DC}" sibTransId="{0124FD82-D37C-4F6F-8DC4-A22ED15C8221}"/>
    <dgm:cxn modelId="{082E36F5-1B1A-4844-9416-09C366021F75}" type="presOf" srcId="{A1210C46-09BC-4666-8671-E4EF77143111}" destId="{B64EDF0A-E880-434D-83FB-EA4D9396FB2C}" srcOrd="0" destOrd="0" presId="urn:microsoft.com/office/officeart/2005/8/layout/vList2"/>
    <dgm:cxn modelId="{708823AC-C11B-44E2-9E9B-632BE9CF4F63}" type="presParOf" srcId="{B64EDF0A-E880-434D-83FB-EA4D9396FB2C}" destId="{761353F1-7AED-497D-9A14-F4A6E6C20B7E}" srcOrd="0" destOrd="0" presId="urn:microsoft.com/office/officeart/2005/8/layout/vList2"/>
    <dgm:cxn modelId="{8C98A3AF-6C20-4387-92DE-C34BBB9FE4AE}" type="presParOf" srcId="{B64EDF0A-E880-434D-83FB-EA4D9396FB2C}" destId="{1F779BC6-583D-4D77-81A2-D45EC8549D95}"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2800" b="1" spc="-100" dirty="0">
              <a:ln w="3175">
                <a:noFill/>
              </a:ln>
              <a:solidFill>
                <a:schemeClr val="bg1"/>
              </a:solidFill>
              <a:latin typeface="Segoe UI Light" panose="020B0502040204020203" pitchFamily="34" charset="0"/>
              <a:ea typeface="+mn-ea"/>
              <a:cs typeface="Segoe UI Light" panose="020B0502040204020203" pitchFamily="34" charset="0"/>
            </a:rPr>
            <a:t>Logical Revert</a:t>
          </a:r>
          <a:endParaRPr lang="en-US" sz="2800"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C6D0CA35-301A-464E-BC32-F5DE215506D2}">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performs row-level version-based Undo;</a:t>
          </a:r>
        </a:p>
      </dgm:t>
    </dgm:pt>
    <dgm:pt modelId="{04E74AC2-DE2B-4AB1-8396-DA9950E9EE52}" type="parTrans" cxnId="{33ADF387-0EB1-44AC-83FC-04F049CF2B6A}">
      <dgm:prSet/>
      <dgm:spPr/>
      <dgm:t>
        <a:bodyPr/>
        <a:lstStyle/>
        <a:p>
          <a:endParaRPr lang="en-US"/>
        </a:p>
      </dgm:t>
    </dgm:pt>
    <dgm:pt modelId="{97F652C8-7278-4356-AF36-E98CA6083C1A}" type="sibTrans" cxnId="{33ADF387-0EB1-44AC-83FC-04F049CF2B6A}">
      <dgm:prSet/>
      <dgm:spPr/>
      <dgm:t>
        <a:bodyPr/>
        <a:lstStyle/>
        <a:p>
          <a:endParaRPr lang="en-US"/>
        </a:p>
      </dgm:t>
    </dgm:pt>
    <dgm:pt modelId="{8BA4F9D9-51CB-4336-BD33-9AD872AB8316}">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Keeps track of all terminated transactions;</a:t>
          </a:r>
        </a:p>
      </dgm:t>
    </dgm:pt>
    <dgm:pt modelId="{6AEBA790-D1AC-4739-BE43-14FD72102303}" type="parTrans" cxnId="{ACAF9CFA-0A87-4EFB-B43A-5FBE921C9F86}">
      <dgm:prSet/>
      <dgm:spPr/>
      <dgm:t>
        <a:bodyPr/>
        <a:lstStyle/>
        <a:p>
          <a:endParaRPr lang="en-US"/>
        </a:p>
      </dgm:t>
    </dgm:pt>
    <dgm:pt modelId="{0B94D5C9-9A7A-4BF8-94B2-FC102609DAAE}" type="sibTrans" cxnId="{ACAF9CFA-0A87-4EFB-B43A-5FBE921C9F86}">
      <dgm:prSet/>
      <dgm:spPr/>
      <dgm:t>
        <a:bodyPr/>
        <a:lstStyle/>
        <a:p>
          <a:endParaRPr lang="en-US"/>
        </a:p>
      </dgm:t>
    </dgm:pt>
    <dgm:pt modelId="{897D45CE-9FDB-4F37-A24A-EE5F7CA99670}">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Performs rollback using recent committed transactions from PVS;</a:t>
          </a:r>
        </a:p>
      </dgm:t>
    </dgm:pt>
    <dgm:pt modelId="{7BF707D4-D2FB-4C01-B5F7-85BDCCB32062}" type="parTrans" cxnId="{55DA98D9-3D77-484E-A703-49E23C3A4BCE}">
      <dgm:prSet/>
      <dgm:spPr/>
      <dgm:t>
        <a:bodyPr/>
        <a:lstStyle/>
        <a:p>
          <a:endParaRPr lang="en-US"/>
        </a:p>
      </dgm:t>
    </dgm:pt>
    <dgm:pt modelId="{6259D55F-4109-4545-BD76-7966ED260AD2}" type="sibTrans" cxnId="{55DA98D9-3D77-484E-A703-49E23C3A4BCE}">
      <dgm:prSet/>
      <dgm:spPr/>
      <dgm:t>
        <a:bodyPr/>
        <a:lstStyle/>
        <a:p>
          <a:endParaRPr lang="en-US"/>
        </a:p>
      </dgm:t>
    </dgm:pt>
    <dgm:pt modelId="{92AD3A43-9093-44CB-B391-96E986596874}">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Release all locks immediately after transaction termination.</a:t>
          </a:r>
        </a:p>
      </dgm:t>
    </dgm:pt>
    <dgm:pt modelId="{EC1EE580-5C33-4CC2-A260-36E0AB61DC9B}" type="parTrans" cxnId="{5295F4D3-2B03-4784-9CD2-BD7C536B8443}">
      <dgm:prSet/>
      <dgm:spPr/>
      <dgm:t>
        <a:bodyPr/>
        <a:lstStyle/>
        <a:p>
          <a:endParaRPr lang="en-US"/>
        </a:p>
      </dgm:t>
    </dgm:pt>
    <dgm:pt modelId="{FFF9AA6E-6927-47D6-B126-D5C982ABBF06}" type="sibTrans" cxnId="{5295F4D3-2B03-4784-9CD2-BD7C536B8443}">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342C7232-9D98-4DAA-ACD7-EBA097E9EF5D}" type="presOf" srcId="{897D45CE-9FDB-4F37-A24A-EE5F7CA99670}" destId="{A6FD5CD7-6955-45EA-B126-E4975672FC5A}" srcOrd="0" destOrd="2" presId="urn:microsoft.com/office/officeart/2005/8/layout/vList2"/>
    <dgm:cxn modelId="{52579E38-4035-434D-A219-F3BE894153C3}" type="presOf" srcId="{8BA4F9D9-51CB-4336-BD33-9AD872AB8316}" destId="{A6FD5CD7-6955-45EA-B126-E4975672FC5A}" srcOrd="0" destOrd="1" presId="urn:microsoft.com/office/officeart/2005/8/layout/vList2"/>
    <dgm:cxn modelId="{2C910D4B-9CAD-4656-80B9-A6BC57EF2282}" type="presOf" srcId="{C6D0CA35-301A-464E-BC32-F5DE215506D2}" destId="{A6FD5CD7-6955-45EA-B126-E4975672FC5A}" srcOrd="0" destOrd="0" presId="urn:microsoft.com/office/officeart/2005/8/layout/vList2"/>
    <dgm:cxn modelId="{7D792278-0AE1-438D-8AF6-02B6B715351F}" srcId="{A1210C46-09BC-4666-8671-E4EF77143111}" destId="{B676A1A1-E74C-42CB-A16E-F7DC5B76C6B1}" srcOrd="0" destOrd="0" parTransId="{89453715-5CAE-412F-9231-0C2EB7BE789C}" sibTransId="{9E7246AC-B21C-4F74-AD6A-8F6EACC3ED3A}"/>
    <dgm:cxn modelId="{33ADF387-0EB1-44AC-83FC-04F049CF2B6A}" srcId="{B676A1A1-E74C-42CB-A16E-F7DC5B76C6B1}" destId="{C6D0CA35-301A-464E-BC32-F5DE215506D2}" srcOrd="0" destOrd="0" parTransId="{04E74AC2-DE2B-4AB1-8396-DA9950E9EE52}" sibTransId="{97F652C8-7278-4356-AF36-E98CA6083C1A}"/>
    <dgm:cxn modelId="{E8D85BB0-2559-4CA6-AA80-E3A6CE36B4B0}" type="presOf" srcId="{B676A1A1-E74C-42CB-A16E-F7DC5B76C6B1}" destId="{0198E18A-4AC4-46E8-B781-B66062BE5ECC}" srcOrd="0" destOrd="0" presId="urn:microsoft.com/office/officeart/2005/8/layout/vList2"/>
    <dgm:cxn modelId="{5295F4D3-2B03-4784-9CD2-BD7C536B8443}" srcId="{B676A1A1-E74C-42CB-A16E-F7DC5B76C6B1}" destId="{92AD3A43-9093-44CB-B391-96E986596874}" srcOrd="3" destOrd="0" parTransId="{EC1EE580-5C33-4CC2-A260-36E0AB61DC9B}" sibTransId="{FFF9AA6E-6927-47D6-B126-D5C982ABBF06}"/>
    <dgm:cxn modelId="{55DA98D9-3D77-484E-A703-49E23C3A4BCE}" srcId="{B676A1A1-E74C-42CB-A16E-F7DC5B76C6B1}" destId="{897D45CE-9FDB-4F37-A24A-EE5F7CA99670}" srcOrd="2" destOrd="0" parTransId="{7BF707D4-D2FB-4C01-B5F7-85BDCCB32062}" sibTransId="{6259D55F-4109-4545-BD76-7966ED260AD2}"/>
    <dgm:cxn modelId="{96622BE8-F34D-4E70-92A9-A56195652DC2}" type="presOf" srcId="{92AD3A43-9093-44CB-B391-96E986596874}" destId="{A6FD5CD7-6955-45EA-B126-E4975672FC5A}" srcOrd="0" destOrd="3" presId="urn:microsoft.com/office/officeart/2005/8/layout/vList2"/>
    <dgm:cxn modelId="{082E36F5-1B1A-4844-9416-09C366021F75}" type="presOf" srcId="{A1210C46-09BC-4666-8671-E4EF77143111}" destId="{B64EDF0A-E880-434D-83FB-EA4D9396FB2C}" srcOrd="0" destOrd="0" presId="urn:microsoft.com/office/officeart/2005/8/layout/vList2"/>
    <dgm:cxn modelId="{ACAF9CFA-0A87-4EFB-B43A-5FBE921C9F86}" srcId="{B676A1A1-E74C-42CB-A16E-F7DC5B76C6B1}" destId="{8BA4F9D9-51CB-4336-BD33-9AD872AB8316}" srcOrd="1" destOrd="0" parTransId="{6AEBA790-D1AC-4739-BE43-14FD72102303}" sibTransId="{0B94D5C9-9A7A-4BF8-94B2-FC102609DAAE}"/>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2800" b="1" spc="-100" dirty="0">
              <a:ln w="3175">
                <a:noFill/>
              </a:ln>
              <a:solidFill>
                <a:schemeClr val="bg1"/>
              </a:solidFill>
              <a:latin typeface="Segoe UI Light" panose="020B0502040204020203" pitchFamily="34" charset="0"/>
              <a:ea typeface="+mn-ea"/>
              <a:cs typeface="Segoe UI Light" panose="020B0502040204020203" pitchFamily="34" charset="0"/>
            </a:rPr>
            <a:t>sLog</a:t>
          </a:r>
          <a:endParaRPr lang="en-US" sz="2800" b="1"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BB7D4A15-4E5F-403F-9CF2-FBFD7AC41B1B}">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Secondary in-memory log stream that stores log records for non-versioned operations (e.g.: metadata cache invalidation, lock acquisitions);</a:t>
          </a:r>
        </a:p>
      </dgm:t>
    </dgm:pt>
    <dgm:pt modelId="{E4C21EC2-D318-4B6B-8A98-8CEB15FBA646}" type="parTrans" cxnId="{F3B2666A-FE31-4BBB-9A2B-785ACDF8F518}">
      <dgm:prSet/>
      <dgm:spPr/>
      <dgm:t>
        <a:bodyPr/>
        <a:lstStyle/>
        <a:p>
          <a:endParaRPr lang="en-US"/>
        </a:p>
      </dgm:t>
    </dgm:pt>
    <dgm:pt modelId="{DC7A5416-AF4A-4222-888A-604F5FB26645}" type="sibTrans" cxnId="{F3B2666A-FE31-4BBB-9A2B-785ACDF8F518}">
      <dgm:prSet/>
      <dgm:spPr/>
      <dgm:t>
        <a:bodyPr/>
        <a:lstStyle/>
        <a:p>
          <a:endParaRPr lang="en-US"/>
        </a:p>
      </dgm:t>
    </dgm:pt>
    <dgm:pt modelId="{178ABA82-C84F-48DC-8CB1-6B230DF7AB4F}">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Persisted on disk by been serialized during SQL checkpoint;</a:t>
          </a:r>
        </a:p>
      </dgm:t>
    </dgm:pt>
    <dgm:pt modelId="{FFAEFC74-1D83-490C-89F6-47990534108A}" type="parTrans" cxnId="{870E37CD-93C3-4775-A9DF-F447E24E26C9}">
      <dgm:prSet/>
      <dgm:spPr/>
      <dgm:t>
        <a:bodyPr/>
        <a:lstStyle/>
        <a:p>
          <a:endParaRPr lang="en-US"/>
        </a:p>
      </dgm:t>
    </dgm:pt>
    <dgm:pt modelId="{20303944-6F7F-4EEE-8D63-AF1ABACF29B4}" type="sibTrans" cxnId="{870E37CD-93C3-4775-A9DF-F447E24E26C9}">
      <dgm:prSet/>
      <dgm:spPr/>
      <dgm:t>
        <a:bodyPr/>
        <a:lstStyle/>
        <a:p>
          <a:endParaRPr lang="en-US"/>
        </a:p>
      </dgm:t>
    </dgm:pt>
    <dgm:pt modelId="{705AFFF8-2D79-40B0-8FA2-8154D5BB9FC7}">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Is periodically truncated as transactions commits;</a:t>
          </a:r>
        </a:p>
      </dgm:t>
    </dgm:pt>
    <dgm:pt modelId="{D9FEAF60-250C-4963-A44F-623FC0AB7983}" type="parTrans" cxnId="{8A052216-77B2-43A4-95CD-34CE733DC285}">
      <dgm:prSet/>
      <dgm:spPr/>
      <dgm:t>
        <a:bodyPr/>
        <a:lstStyle/>
        <a:p>
          <a:endParaRPr lang="en-US"/>
        </a:p>
      </dgm:t>
    </dgm:pt>
    <dgm:pt modelId="{85210274-3678-47F0-8E54-600DA295AC4E}" type="sibTrans" cxnId="{8A052216-77B2-43A4-95CD-34CE733DC285}">
      <dgm:prSet/>
      <dgm:spPr/>
      <dgm:t>
        <a:bodyPr/>
        <a:lstStyle/>
        <a:p>
          <a:endParaRPr lang="en-US"/>
        </a:p>
      </dgm:t>
    </dgm:pt>
    <dgm:pt modelId="{4A8C2C09-A622-4FED-B215-F6E473D3430B}">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It accelerates the redo and undo by processing only the non-versioned operations;</a:t>
          </a:r>
        </a:p>
      </dgm:t>
    </dgm:pt>
    <dgm:pt modelId="{6AA82A50-0B11-45B1-9267-3D934327474F}" type="parTrans" cxnId="{23D0E47D-F55E-4455-A7B8-C05E07ABA2A1}">
      <dgm:prSet/>
      <dgm:spPr/>
      <dgm:t>
        <a:bodyPr/>
        <a:lstStyle/>
        <a:p>
          <a:endParaRPr lang="en-US"/>
        </a:p>
      </dgm:t>
    </dgm:pt>
    <dgm:pt modelId="{8FA5B629-C8D2-4903-94A6-7C317D851733}" type="sibTrans" cxnId="{23D0E47D-F55E-4455-A7B8-C05E07ABA2A1}">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8A052216-77B2-43A4-95CD-34CE733DC285}" srcId="{B676A1A1-E74C-42CB-A16E-F7DC5B76C6B1}" destId="{705AFFF8-2D79-40B0-8FA2-8154D5BB9FC7}" srcOrd="2" destOrd="0" parTransId="{D9FEAF60-250C-4963-A44F-623FC0AB7983}" sibTransId="{85210274-3678-47F0-8E54-600DA295AC4E}"/>
    <dgm:cxn modelId="{F3B2666A-FE31-4BBB-9A2B-785ACDF8F518}" srcId="{B676A1A1-E74C-42CB-A16E-F7DC5B76C6B1}" destId="{BB7D4A15-4E5F-403F-9CF2-FBFD7AC41B1B}" srcOrd="0" destOrd="0" parTransId="{E4C21EC2-D318-4B6B-8A98-8CEB15FBA646}" sibTransId="{DC7A5416-AF4A-4222-888A-604F5FB26645}"/>
    <dgm:cxn modelId="{7D792278-0AE1-438D-8AF6-02B6B715351F}" srcId="{A1210C46-09BC-4666-8671-E4EF77143111}" destId="{B676A1A1-E74C-42CB-A16E-F7DC5B76C6B1}" srcOrd="0" destOrd="0" parTransId="{89453715-5CAE-412F-9231-0C2EB7BE789C}" sibTransId="{9E7246AC-B21C-4F74-AD6A-8F6EACC3ED3A}"/>
    <dgm:cxn modelId="{E167337A-21E1-495D-9917-F2E320529569}" type="presOf" srcId="{BB7D4A15-4E5F-403F-9CF2-FBFD7AC41B1B}" destId="{A6FD5CD7-6955-45EA-B126-E4975672FC5A}" srcOrd="0" destOrd="0" presId="urn:microsoft.com/office/officeart/2005/8/layout/vList2"/>
    <dgm:cxn modelId="{23D0E47D-F55E-4455-A7B8-C05E07ABA2A1}" srcId="{B676A1A1-E74C-42CB-A16E-F7DC5B76C6B1}" destId="{4A8C2C09-A622-4FED-B215-F6E473D3430B}" srcOrd="3" destOrd="0" parTransId="{6AA82A50-0B11-45B1-9267-3D934327474F}" sibTransId="{8FA5B629-C8D2-4903-94A6-7C317D851733}"/>
    <dgm:cxn modelId="{E8D85BB0-2559-4CA6-AA80-E3A6CE36B4B0}" type="presOf" srcId="{B676A1A1-E74C-42CB-A16E-F7DC5B76C6B1}" destId="{0198E18A-4AC4-46E8-B781-B66062BE5ECC}" srcOrd="0" destOrd="0" presId="urn:microsoft.com/office/officeart/2005/8/layout/vList2"/>
    <dgm:cxn modelId="{3AF4E3C5-793D-46A1-B9A9-7D6D394BFD4B}" type="presOf" srcId="{4A8C2C09-A622-4FED-B215-F6E473D3430B}" destId="{A6FD5CD7-6955-45EA-B126-E4975672FC5A}" srcOrd="0" destOrd="3" presId="urn:microsoft.com/office/officeart/2005/8/layout/vList2"/>
    <dgm:cxn modelId="{48755BCB-9164-48AA-984B-AD554A716B12}" type="presOf" srcId="{705AFFF8-2D79-40B0-8FA2-8154D5BB9FC7}" destId="{A6FD5CD7-6955-45EA-B126-E4975672FC5A}" srcOrd="0" destOrd="2" presId="urn:microsoft.com/office/officeart/2005/8/layout/vList2"/>
    <dgm:cxn modelId="{870E37CD-93C3-4775-A9DF-F447E24E26C9}" srcId="{B676A1A1-E74C-42CB-A16E-F7DC5B76C6B1}" destId="{178ABA82-C84F-48DC-8CB1-6B230DF7AB4F}" srcOrd="1" destOrd="0" parTransId="{FFAEFC74-1D83-490C-89F6-47990534108A}" sibTransId="{20303944-6F7F-4EEE-8D63-AF1ABACF29B4}"/>
    <dgm:cxn modelId="{EB61F0E5-1116-42EC-BE3E-60A172BC2956}" type="presOf" srcId="{178ABA82-C84F-48DC-8CB1-6B230DF7AB4F}" destId="{A6FD5CD7-6955-45EA-B126-E4975672FC5A}" srcOrd="0" destOrd="1" presId="urn:microsoft.com/office/officeart/2005/8/layout/vList2"/>
    <dgm:cxn modelId="{082E36F5-1B1A-4844-9416-09C366021F75}" type="presOf" srcId="{A1210C46-09BC-4666-8671-E4EF77143111}" destId="{B64EDF0A-E880-434D-83FB-EA4D9396FB2C}" srcOrd="0" destOrd="0" presId="urn:microsoft.com/office/officeart/2005/8/layout/vList2"/>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3200" b="1" spc="-100" dirty="0">
              <a:ln w="3175">
                <a:noFill/>
              </a:ln>
              <a:solidFill>
                <a:schemeClr val="bg1"/>
              </a:solidFill>
              <a:latin typeface="Segoe UI Light" panose="020B0502040204020203" pitchFamily="34" charset="0"/>
              <a:ea typeface="+mn-ea"/>
              <a:cs typeface="Segoe UI Light" panose="020B0502040204020203" pitchFamily="34" charset="0"/>
            </a:rPr>
            <a:t>Cleaner</a:t>
          </a:r>
          <a:endParaRPr lang="en-US" sz="3200" b="1"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5E3590E1-1581-4264-A28C-1E67B8DD36DE}">
      <dgm:prSet custT="1"/>
      <dgm:spPr/>
      <dgm:t>
        <a:bodyPr/>
        <a:lstStyle/>
        <a:p>
          <a:r>
            <a:rPr lang="en-US" sz="3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periodically cleans row versions that are not needed. </a:t>
          </a:r>
        </a:p>
      </dgm:t>
    </dgm:pt>
    <dgm:pt modelId="{D48ED277-5F96-429A-9A6A-A948A7C8CA6F}" type="parTrans" cxnId="{025BB341-E11F-449D-A94B-DEDEFD951CDA}">
      <dgm:prSet/>
      <dgm:spPr/>
      <dgm:t>
        <a:bodyPr/>
        <a:lstStyle/>
        <a:p>
          <a:endParaRPr lang="en-US"/>
        </a:p>
      </dgm:t>
    </dgm:pt>
    <dgm:pt modelId="{13E98B17-C3E0-408F-8CE4-90848F5FBF8A}" type="sibTrans" cxnId="{025BB341-E11F-449D-A94B-DEDEFD951CDA}">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862D630F-ACEF-42C9-BDB5-993DF15D0094}" type="presOf" srcId="{5E3590E1-1581-4264-A28C-1E67B8DD36DE}" destId="{A6FD5CD7-6955-45EA-B126-E4975672FC5A}" srcOrd="0" destOrd="0" presId="urn:microsoft.com/office/officeart/2005/8/layout/vList2"/>
    <dgm:cxn modelId="{025BB341-E11F-449D-A94B-DEDEFD951CDA}" srcId="{B676A1A1-E74C-42CB-A16E-F7DC5B76C6B1}" destId="{5E3590E1-1581-4264-A28C-1E67B8DD36DE}" srcOrd="0" destOrd="0" parTransId="{D48ED277-5F96-429A-9A6A-A948A7C8CA6F}" sibTransId="{13E98B17-C3E0-408F-8CE4-90848F5FBF8A}"/>
    <dgm:cxn modelId="{7D792278-0AE1-438D-8AF6-02B6B715351F}" srcId="{A1210C46-09BC-4666-8671-E4EF77143111}" destId="{B676A1A1-E74C-42CB-A16E-F7DC5B76C6B1}" srcOrd="0" destOrd="0" parTransId="{89453715-5CAE-412F-9231-0C2EB7BE789C}" sibTransId="{9E7246AC-B21C-4F74-AD6A-8F6EACC3ED3A}"/>
    <dgm:cxn modelId="{E8D85BB0-2559-4CA6-AA80-E3A6CE36B4B0}" type="presOf" srcId="{B676A1A1-E74C-42CB-A16E-F7DC5B76C6B1}" destId="{0198E18A-4AC4-46E8-B781-B66062BE5ECC}" srcOrd="0" destOrd="0" presId="urn:microsoft.com/office/officeart/2005/8/layout/vList2"/>
    <dgm:cxn modelId="{082E36F5-1B1A-4844-9416-09C366021F75}" type="presOf" srcId="{A1210C46-09BC-4666-8671-E4EF77143111}" destId="{B64EDF0A-E880-434D-83FB-EA4D9396FB2C}" srcOrd="0" destOrd="0" presId="urn:microsoft.com/office/officeart/2005/8/layout/vList2"/>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6D94756-8093-41CC-8E01-49B3462C8AB0}"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C2396C64-B672-4D29-9B54-577749E035F2}">
      <dgm:prSet/>
      <dgm:spPr/>
      <dgm:t>
        <a:bodyPr/>
        <a:lstStyle/>
        <a:p>
          <a:r>
            <a:rPr lang="en-US"/>
            <a:t>Will my database be larger?</a:t>
          </a:r>
        </a:p>
      </dgm:t>
    </dgm:pt>
    <dgm:pt modelId="{3D353252-A530-4289-992B-C69B2588A725}" type="parTrans" cxnId="{B53D9E0D-79A9-4189-8E4C-92E4C8CEF89B}">
      <dgm:prSet/>
      <dgm:spPr/>
      <dgm:t>
        <a:bodyPr/>
        <a:lstStyle/>
        <a:p>
          <a:endParaRPr lang="en-US"/>
        </a:p>
      </dgm:t>
    </dgm:pt>
    <dgm:pt modelId="{F5ABAEBC-C29E-46D5-B1B9-31F33A909E32}" type="sibTrans" cxnId="{B53D9E0D-79A9-4189-8E4C-92E4C8CEF89B}">
      <dgm:prSet/>
      <dgm:spPr/>
      <dgm:t>
        <a:bodyPr/>
        <a:lstStyle/>
        <a:p>
          <a:endParaRPr lang="en-US"/>
        </a:p>
      </dgm:t>
    </dgm:pt>
    <dgm:pt modelId="{AD4E3315-A7BF-4B1D-8D95-3E7801A724C8}">
      <dgm:prSet/>
      <dgm:spPr/>
      <dgm:t>
        <a:bodyPr/>
        <a:lstStyle/>
        <a:p>
          <a:r>
            <a:rPr lang="en-US" dirty="0"/>
            <a:t>Yes. Monitor to determine difference.</a:t>
          </a:r>
        </a:p>
      </dgm:t>
    </dgm:pt>
    <dgm:pt modelId="{D9E3232D-3274-4367-99A1-60C66F9B107D}" type="parTrans" cxnId="{354C6816-6CB2-4B11-BE6B-17AB81E9AFE6}">
      <dgm:prSet/>
      <dgm:spPr/>
      <dgm:t>
        <a:bodyPr/>
        <a:lstStyle/>
        <a:p>
          <a:endParaRPr lang="en-US"/>
        </a:p>
      </dgm:t>
    </dgm:pt>
    <dgm:pt modelId="{1B5EDDFD-D9D8-414F-BB9E-28416E461D70}" type="sibTrans" cxnId="{354C6816-6CB2-4B11-BE6B-17AB81E9AFE6}">
      <dgm:prSet/>
      <dgm:spPr/>
      <dgm:t>
        <a:bodyPr/>
        <a:lstStyle/>
        <a:p>
          <a:endParaRPr lang="en-US"/>
        </a:p>
      </dgm:t>
    </dgm:pt>
    <dgm:pt modelId="{7C2257C8-AE8B-4A83-AD48-958C12A84DE1}">
      <dgm:prSet/>
      <dgm:spPr/>
      <dgm:t>
        <a:bodyPr/>
        <a:lstStyle/>
        <a:p>
          <a:r>
            <a:rPr lang="en-US"/>
            <a:t>Will it affect performance?</a:t>
          </a:r>
        </a:p>
      </dgm:t>
    </dgm:pt>
    <dgm:pt modelId="{5EAB6FF5-3603-4B04-92CD-56BE62D12C48}" type="parTrans" cxnId="{D29E4CEA-3841-43F3-BB4B-F36591EE413F}">
      <dgm:prSet/>
      <dgm:spPr/>
      <dgm:t>
        <a:bodyPr/>
        <a:lstStyle/>
        <a:p>
          <a:endParaRPr lang="en-US"/>
        </a:p>
      </dgm:t>
    </dgm:pt>
    <dgm:pt modelId="{38B4FAAF-3290-4134-8CFE-0C76104B6786}" type="sibTrans" cxnId="{D29E4CEA-3841-43F3-BB4B-F36591EE413F}">
      <dgm:prSet/>
      <dgm:spPr/>
      <dgm:t>
        <a:bodyPr/>
        <a:lstStyle/>
        <a:p>
          <a:endParaRPr lang="en-US"/>
        </a:p>
      </dgm:t>
    </dgm:pt>
    <dgm:pt modelId="{8FDBE807-FE97-4C04-A317-585D7E1FB2D5}">
      <dgm:prSet/>
      <dgm:spPr/>
      <dgm:t>
        <a:bodyPr/>
        <a:lstStyle/>
        <a:p>
          <a:r>
            <a:rPr lang="en-US" dirty="0"/>
            <a:t>It depends. Write-heavy (OLTP) workloads are most susceptible.</a:t>
          </a:r>
        </a:p>
      </dgm:t>
    </dgm:pt>
    <dgm:pt modelId="{D689833B-88F8-42D4-B482-EE20784BA5DC}" type="parTrans" cxnId="{F04AD702-E0A5-4C12-8EB7-907A1760701C}">
      <dgm:prSet/>
      <dgm:spPr/>
      <dgm:t>
        <a:bodyPr/>
        <a:lstStyle/>
        <a:p>
          <a:endParaRPr lang="en-US"/>
        </a:p>
      </dgm:t>
    </dgm:pt>
    <dgm:pt modelId="{9B839C0D-1767-4BD7-B9DB-06B63CCAC859}" type="sibTrans" cxnId="{F04AD702-E0A5-4C12-8EB7-907A1760701C}">
      <dgm:prSet/>
      <dgm:spPr/>
      <dgm:t>
        <a:bodyPr/>
        <a:lstStyle/>
        <a:p>
          <a:endParaRPr lang="en-US"/>
        </a:p>
      </dgm:t>
    </dgm:pt>
    <dgm:pt modelId="{98823050-25EF-42DA-B243-05887DEEE10B}">
      <dgm:prSet/>
      <dgm:spPr/>
      <dgm:t>
        <a:bodyPr/>
        <a:lstStyle/>
        <a:p>
          <a:r>
            <a:rPr lang="en-US"/>
            <a:t>How is PVS different than the version store in TempDB?</a:t>
          </a:r>
        </a:p>
      </dgm:t>
    </dgm:pt>
    <dgm:pt modelId="{58C2B07C-4CF2-4FF1-839E-A8EA73866D6E}" type="parTrans" cxnId="{3975759E-BE51-4815-AEF2-9E7EA820A792}">
      <dgm:prSet/>
      <dgm:spPr/>
      <dgm:t>
        <a:bodyPr/>
        <a:lstStyle/>
        <a:p>
          <a:endParaRPr lang="en-US"/>
        </a:p>
      </dgm:t>
    </dgm:pt>
    <dgm:pt modelId="{C8BC1727-500A-4010-A72D-8FCE796139B9}" type="sibTrans" cxnId="{3975759E-BE51-4815-AEF2-9E7EA820A792}">
      <dgm:prSet/>
      <dgm:spPr/>
      <dgm:t>
        <a:bodyPr/>
        <a:lstStyle/>
        <a:p>
          <a:endParaRPr lang="en-US"/>
        </a:p>
      </dgm:t>
    </dgm:pt>
    <dgm:pt modelId="{AA233DA4-DBBD-498F-88D5-E6050D373AD3}">
      <dgm:prSet/>
      <dgm:spPr/>
      <dgm:t>
        <a:bodyPr/>
        <a:lstStyle/>
        <a:p>
          <a:r>
            <a:rPr lang="en-US"/>
            <a:t>PVS stores versions in the user database rather than TempDB</a:t>
          </a:r>
        </a:p>
      </dgm:t>
    </dgm:pt>
    <dgm:pt modelId="{DE5B3192-C70F-470A-8A27-AB4F401926BC}" type="parTrans" cxnId="{1E3F307F-EA0F-42D4-BBDF-CCFF5FE54B50}">
      <dgm:prSet/>
      <dgm:spPr/>
      <dgm:t>
        <a:bodyPr/>
        <a:lstStyle/>
        <a:p>
          <a:endParaRPr lang="en-US"/>
        </a:p>
      </dgm:t>
    </dgm:pt>
    <dgm:pt modelId="{8F1E6568-478D-4318-A2B5-66D04F93DEDA}" type="sibTrans" cxnId="{1E3F307F-EA0F-42D4-BBDF-CCFF5FE54B50}">
      <dgm:prSet/>
      <dgm:spPr/>
      <dgm:t>
        <a:bodyPr/>
        <a:lstStyle/>
        <a:p>
          <a:endParaRPr lang="en-US"/>
        </a:p>
      </dgm:t>
    </dgm:pt>
    <dgm:pt modelId="{77A533AA-F9E2-4B11-B621-5E37D01A67AC}">
      <dgm:prSet/>
      <dgm:spPr/>
      <dgm:t>
        <a:bodyPr/>
        <a:lstStyle/>
        <a:p>
          <a:r>
            <a:rPr lang="en-US"/>
            <a:t>If ADR is enabled, PVS is used to support SNAPSHOT and READ_COMMITTED_SNAPSHOT_ISOLATION transactions</a:t>
          </a:r>
        </a:p>
      </dgm:t>
    </dgm:pt>
    <dgm:pt modelId="{D352EFBA-350E-4BE1-A8E7-30C4B3EF9EBA}" type="parTrans" cxnId="{ECD339F8-7180-470C-9747-5D34472504B1}">
      <dgm:prSet/>
      <dgm:spPr/>
      <dgm:t>
        <a:bodyPr/>
        <a:lstStyle/>
        <a:p>
          <a:endParaRPr lang="en-US"/>
        </a:p>
      </dgm:t>
    </dgm:pt>
    <dgm:pt modelId="{C456E3D1-376D-460F-B47F-AE49D3D7F6D6}" type="sibTrans" cxnId="{ECD339F8-7180-470C-9747-5D34472504B1}">
      <dgm:prSet/>
      <dgm:spPr/>
      <dgm:t>
        <a:bodyPr/>
        <a:lstStyle/>
        <a:p>
          <a:endParaRPr lang="en-US"/>
        </a:p>
      </dgm:t>
    </dgm:pt>
    <dgm:pt modelId="{45C18CC7-D876-456E-9F87-7A63C653E35A}">
      <dgm:prSet/>
      <dgm:spPr/>
      <dgm:t>
        <a:bodyPr/>
        <a:lstStyle/>
        <a:p>
          <a:r>
            <a:rPr lang="en-US"/>
            <a:t>How does this affect Availability Groups?</a:t>
          </a:r>
        </a:p>
      </dgm:t>
    </dgm:pt>
    <dgm:pt modelId="{146A5BB8-E1B3-4ECC-9105-138A5FA478BD}" type="parTrans" cxnId="{6E5E05D6-4FAE-4EAA-814C-C1BEC6BB0C38}">
      <dgm:prSet/>
      <dgm:spPr/>
      <dgm:t>
        <a:bodyPr/>
        <a:lstStyle/>
        <a:p>
          <a:endParaRPr lang="en-US"/>
        </a:p>
      </dgm:t>
    </dgm:pt>
    <dgm:pt modelId="{F808CD27-7F46-4435-92FE-23812CB09824}" type="sibTrans" cxnId="{6E5E05D6-4FAE-4EAA-814C-C1BEC6BB0C38}">
      <dgm:prSet/>
      <dgm:spPr/>
      <dgm:t>
        <a:bodyPr/>
        <a:lstStyle/>
        <a:p>
          <a:endParaRPr lang="en-US"/>
        </a:p>
      </dgm:t>
    </dgm:pt>
    <dgm:pt modelId="{CFA72E4C-5081-4BE6-B968-4C4893DF6B3A}">
      <dgm:prSet/>
      <dgm:spPr/>
      <dgm:t>
        <a:bodyPr/>
        <a:lstStyle/>
        <a:p>
          <a:r>
            <a:rPr lang="en-US"/>
            <a:t>PVS and log records replicate to secondaries, secondary communicates oldest versions needed to primary</a:t>
          </a:r>
        </a:p>
      </dgm:t>
    </dgm:pt>
    <dgm:pt modelId="{27EFD57C-5ECF-43FF-8732-14AA7BDAE82B}" type="parTrans" cxnId="{3B208A30-AA3E-4231-B5C5-8BE67CF83CF8}">
      <dgm:prSet/>
      <dgm:spPr/>
      <dgm:t>
        <a:bodyPr/>
        <a:lstStyle/>
        <a:p>
          <a:endParaRPr lang="en-US"/>
        </a:p>
      </dgm:t>
    </dgm:pt>
    <dgm:pt modelId="{4218B69B-9DB3-4E70-961B-518AF4835778}" type="sibTrans" cxnId="{3B208A30-AA3E-4231-B5C5-8BE67CF83CF8}">
      <dgm:prSet/>
      <dgm:spPr/>
      <dgm:t>
        <a:bodyPr/>
        <a:lstStyle/>
        <a:p>
          <a:endParaRPr lang="en-US"/>
        </a:p>
      </dgm:t>
    </dgm:pt>
    <dgm:pt modelId="{60B58E89-CA01-49D8-992B-92D35E32A7BD}">
      <dgm:prSet/>
      <dgm:spPr/>
      <dgm:t>
        <a:bodyPr/>
        <a:lstStyle/>
        <a:p>
          <a:r>
            <a:rPr lang="en-US"/>
            <a:t>ADR can speed up failover because Undo becomes fast</a:t>
          </a:r>
        </a:p>
      </dgm:t>
    </dgm:pt>
    <dgm:pt modelId="{45A3030D-2A8F-44CE-9DB0-EAE18E50A252}" type="parTrans" cxnId="{DFA97052-660C-4831-BDD6-19393C10B393}">
      <dgm:prSet/>
      <dgm:spPr/>
      <dgm:t>
        <a:bodyPr/>
        <a:lstStyle/>
        <a:p>
          <a:endParaRPr lang="en-US"/>
        </a:p>
      </dgm:t>
    </dgm:pt>
    <dgm:pt modelId="{C93B1FB6-A170-46A5-9B6B-6DD3F5075985}" type="sibTrans" cxnId="{DFA97052-660C-4831-BDD6-19393C10B393}">
      <dgm:prSet/>
      <dgm:spPr/>
      <dgm:t>
        <a:bodyPr/>
        <a:lstStyle/>
        <a:p>
          <a:endParaRPr lang="en-US"/>
        </a:p>
      </dgm:t>
    </dgm:pt>
    <dgm:pt modelId="{37B2F047-9146-47AD-A55B-6989D5171203}">
      <dgm:prSet/>
      <dgm:spPr/>
      <dgm:t>
        <a:bodyPr/>
        <a:lstStyle/>
        <a:p>
          <a:r>
            <a:rPr lang="en-US"/>
            <a:t>If the secondary must be restarted without ADR, TempDB is lost so versions are lost and queries must wait for data to commit on primary, with ADR, versions are persisted, so no delay before queries can be served</a:t>
          </a:r>
        </a:p>
      </dgm:t>
    </dgm:pt>
    <dgm:pt modelId="{97021C99-AF2C-478A-B3AC-884EFA9D06D9}" type="parTrans" cxnId="{6E206D75-9902-4851-AB5B-52455053CB04}">
      <dgm:prSet/>
      <dgm:spPr/>
      <dgm:t>
        <a:bodyPr/>
        <a:lstStyle/>
        <a:p>
          <a:endParaRPr lang="en-US"/>
        </a:p>
      </dgm:t>
    </dgm:pt>
    <dgm:pt modelId="{30FD1220-4120-4813-8D2B-D35AA4B31BD2}" type="sibTrans" cxnId="{6E206D75-9902-4851-AB5B-52455053CB04}">
      <dgm:prSet/>
      <dgm:spPr/>
      <dgm:t>
        <a:bodyPr/>
        <a:lstStyle/>
        <a:p>
          <a:endParaRPr lang="en-US"/>
        </a:p>
      </dgm:t>
    </dgm:pt>
    <dgm:pt modelId="{00BE1A51-0082-4AD4-80F8-D7CCBCC2DE63}">
      <dgm:prSet/>
      <dgm:spPr/>
      <dgm:t>
        <a:bodyPr/>
        <a:lstStyle/>
        <a:p>
          <a:r>
            <a:rPr lang="en-US" dirty="0"/>
            <a:t>According to the CTR whitepaper, 50 million modifications add 1GB to database.</a:t>
          </a:r>
        </a:p>
      </dgm:t>
    </dgm:pt>
    <dgm:pt modelId="{FAAB8A29-712C-4486-BF69-05B688B71230}" type="parTrans" cxnId="{33CBD87C-E317-4BCB-B2A2-61F94C0948BF}">
      <dgm:prSet/>
      <dgm:spPr/>
      <dgm:t>
        <a:bodyPr/>
        <a:lstStyle/>
        <a:p>
          <a:endParaRPr lang="en-US"/>
        </a:p>
      </dgm:t>
    </dgm:pt>
    <dgm:pt modelId="{60A6095C-3FD2-4C93-8C40-D79A47F5AF41}" type="sibTrans" cxnId="{33CBD87C-E317-4BCB-B2A2-61F94C0948BF}">
      <dgm:prSet/>
      <dgm:spPr/>
      <dgm:t>
        <a:bodyPr/>
        <a:lstStyle/>
        <a:p>
          <a:endParaRPr lang="en-US"/>
        </a:p>
      </dgm:t>
    </dgm:pt>
    <dgm:pt modelId="{5903BCFB-2F85-4720-81FF-20FF7049FAF4}">
      <dgm:prSet/>
      <dgm:spPr/>
      <dgm:t>
        <a:bodyPr/>
        <a:lstStyle/>
        <a:p>
          <a:r>
            <a:rPr lang="en-US" dirty="0"/>
            <a:t>According to the CTR whitepaper, 13.8% utilization for Update heavy workloads, 2.4% for normal workloads.</a:t>
          </a:r>
        </a:p>
      </dgm:t>
    </dgm:pt>
    <dgm:pt modelId="{B0ABDF93-DE65-4666-989B-33ED7159B887}" type="parTrans" cxnId="{C5468693-112D-4478-8709-74455A55E1FE}">
      <dgm:prSet/>
      <dgm:spPr/>
      <dgm:t>
        <a:bodyPr/>
        <a:lstStyle/>
        <a:p>
          <a:endParaRPr lang="en-US"/>
        </a:p>
      </dgm:t>
    </dgm:pt>
    <dgm:pt modelId="{7014E738-6BE3-4535-AF45-70C7D92A1E5C}" type="sibTrans" cxnId="{C5468693-112D-4478-8709-74455A55E1FE}">
      <dgm:prSet/>
      <dgm:spPr/>
      <dgm:t>
        <a:bodyPr/>
        <a:lstStyle/>
        <a:p>
          <a:endParaRPr lang="en-US"/>
        </a:p>
      </dgm:t>
    </dgm:pt>
    <dgm:pt modelId="{47169368-6858-4CC0-AC9C-1F237AF1B72D}" type="pres">
      <dgm:prSet presAssocID="{16D94756-8093-41CC-8E01-49B3462C8AB0}" presName="linear" presStyleCnt="0">
        <dgm:presLayoutVars>
          <dgm:animLvl val="lvl"/>
          <dgm:resizeHandles val="exact"/>
        </dgm:presLayoutVars>
      </dgm:prSet>
      <dgm:spPr/>
    </dgm:pt>
    <dgm:pt modelId="{EE447139-B9BD-488F-B71E-A51AF2A176E2}" type="pres">
      <dgm:prSet presAssocID="{C2396C64-B672-4D29-9B54-577749E035F2}" presName="parentText" presStyleLbl="node1" presStyleIdx="0" presStyleCnt="4">
        <dgm:presLayoutVars>
          <dgm:chMax val="0"/>
          <dgm:bulletEnabled val="1"/>
        </dgm:presLayoutVars>
      </dgm:prSet>
      <dgm:spPr/>
    </dgm:pt>
    <dgm:pt modelId="{3D44413D-9506-4662-9926-1A90945152BB}" type="pres">
      <dgm:prSet presAssocID="{C2396C64-B672-4D29-9B54-577749E035F2}" presName="childText" presStyleLbl="revTx" presStyleIdx="0" presStyleCnt="4">
        <dgm:presLayoutVars>
          <dgm:bulletEnabled val="1"/>
        </dgm:presLayoutVars>
      </dgm:prSet>
      <dgm:spPr/>
    </dgm:pt>
    <dgm:pt modelId="{89662425-EE64-48DB-844E-1B712904B602}" type="pres">
      <dgm:prSet presAssocID="{7C2257C8-AE8B-4A83-AD48-958C12A84DE1}" presName="parentText" presStyleLbl="node1" presStyleIdx="1" presStyleCnt="4">
        <dgm:presLayoutVars>
          <dgm:chMax val="0"/>
          <dgm:bulletEnabled val="1"/>
        </dgm:presLayoutVars>
      </dgm:prSet>
      <dgm:spPr/>
    </dgm:pt>
    <dgm:pt modelId="{2F6DEF0E-5C95-4262-9E8C-6DD542915AC1}" type="pres">
      <dgm:prSet presAssocID="{7C2257C8-AE8B-4A83-AD48-958C12A84DE1}" presName="childText" presStyleLbl="revTx" presStyleIdx="1" presStyleCnt="4">
        <dgm:presLayoutVars>
          <dgm:bulletEnabled val="1"/>
        </dgm:presLayoutVars>
      </dgm:prSet>
      <dgm:spPr/>
    </dgm:pt>
    <dgm:pt modelId="{EF8B3F03-CEAE-40C1-BA58-73D8729CFE19}" type="pres">
      <dgm:prSet presAssocID="{98823050-25EF-42DA-B243-05887DEEE10B}" presName="parentText" presStyleLbl="node1" presStyleIdx="2" presStyleCnt="4">
        <dgm:presLayoutVars>
          <dgm:chMax val="0"/>
          <dgm:bulletEnabled val="1"/>
        </dgm:presLayoutVars>
      </dgm:prSet>
      <dgm:spPr/>
    </dgm:pt>
    <dgm:pt modelId="{5EEA0ECE-5417-4F11-A76D-A68F5958C6EE}" type="pres">
      <dgm:prSet presAssocID="{98823050-25EF-42DA-B243-05887DEEE10B}" presName="childText" presStyleLbl="revTx" presStyleIdx="2" presStyleCnt="4">
        <dgm:presLayoutVars>
          <dgm:bulletEnabled val="1"/>
        </dgm:presLayoutVars>
      </dgm:prSet>
      <dgm:spPr/>
    </dgm:pt>
    <dgm:pt modelId="{58D1D552-EB30-4D1A-98B6-F7351303E2F4}" type="pres">
      <dgm:prSet presAssocID="{45C18CC7-D876-456E-9F87-7A63C653E35A}" presName="parentText" presStyleLbl="node1" presStyleIdx="3" presStyleCnt="4">
        <dgm:presLayoutVars>
          <dgm:chMax val="0"/>
          <dgm:bulletEnabled val="1"/>
        </dgm:presLayoutVars>
      </dgm:prSet>
      <dgm:spPr/>
    </dgm:pt>
    <dgm:pt modelId="{FC99353A-A961-4574-8790-3A10D912663E}" type="pres">
      <dgm:prSet presAssocID="{45C18CC7-D876-456E-9F87-7A63C653E35A}" presName="childText" presStyleLbl="revTx" presStyleIdx="3" presStyleCnt="4">
        <dgm:presLayoutVars>
          <dgm:bulletEnabled val="1"/>
        </dgm:presLayoutVars>
      </dgm:prSet>
      <dgm:spPr/>
    </dgm:pt>
  </dgm:ptLst>
  <dgm:cxnLst>
    <dgm:cxn modelId="{74679201-5710-4E1F-922C-0CC26C08F05E}" type="presOf" srcId="{8FDBE807-FE97-4C04-A317-585D7E1FB2D5}" destId="{2F6DEF0E-5C95-4262-9E8C-6DD542915AC1}" srcOrd="0" destOrd="0" presId="urn:microsoft.com/office/officeart/2005/8/layout/vList2"/>
    <dgm:cxn modelId="{F04AD702-E0A5-4C12-8EB7-907A1760701C}" srcId="{7C2257C8-AE8B-4A83-AD48-958C12A84DE1}" destId="{8FDBE807-FE97-4C04-A317-585D7E1FB2D5}" srcOrd="0" destOrd="0" parTransId="{D689833B-88F8-42D4-B482-EE20784BA5DC}" sibTransId="{9B839C0D-1767-4BD7-B9DB-06B63CCAC859}"/>
    <dgm:cxn modelId="{EF6FDB05-4F5B-408F-9B49-004A3FA60C7E}" type="presOf" srcId="{37B2F047-9146-47AD-A55B-6989D5171203}" destId="{FC99353A-A961-4574-8790-3A10D912663E}" srcOrd="0" destOrd="2" presId="urn:microsoft.com/office/officeart/2005/8/layout/vList2"/>
    <dgm:cxn modelId="{CD7AC608-972B-4599-9640-BAD030F195AA}" type="presOf" srcId="{00BE1A51-0082-4AD4-80F8-D7CCBCC2DE63}" destId="{3D44413D-9506-4662-9926-1A90945152BB}" srcOrd="0" destOrd="1" presId="urn:microsoft.com/office/officeart/2005/8/layout/vList2"/>
    <dgm:cxn modelId="{B53D9E0D-79A9-4189-8E4C-92E4C8CEF89B}" srcId="{16D94756-8093-41CC-8E01-49B3462C8AB0}" destId="{C2396C64-B672-4D29-9B54-577749E035F2}" srcOrd="0" destOrd="0" parTransId="{3D353252-A530-4289-992B-C69B2588A725}" sibTransId="{F5ABAEBC-C29E-46D5-B1B9-31F33A909E32}"/>
    <dgm:cxn modelId="{354C6816-6CB2-4B11-BE6B-17AB81E9AFE6}" srcId="{C2396C64-B672-4D29-9B54-577749E035F2}" destId="{AD4E3315-A7BF-4B1D-8D95-3E7801A724C8}" srcOrd="0" destOrd="0" parTransId="{D9E3232D-3274-4367-99A1-60C66F9B107D}" sibTransId="{1B5EDDFD-D9D8-414F-BB9E-28416E461D70}"/>
    <dgm:cxn modelId="{C8B90125-AF4F-4E0C-BAAD-AC530DAEA3D4}" type="presOf" srcId="{AA233DA4-DBBD-498F-88D5-E6050D373AD3}" destId="{5EEA0ECE-5417-4F11-A76D-A68F5958C6EE}" srcOrd="0" destOrd="0" presId="urn:microsoft.com/office/officeart/2005/8/layout/vList2"/>
    <dgm:cxn modelId="{172E8530-86E0-4AA9-ADCB-0A226A6F77B6}" type="presOf" srcId="{AD4E3315-A7BF-4B1D-8D95-3E7801A724C8}" destId="{3D44413D-9506-4662-9926-1A90945152BB}" srcOrd="0" destOrd="0" presId="urn:microsoft.com/office/officeart/2005/8/layout/vList2"/>
    <dgm:cxn modelId="{3B208A30-AA3E-4231-B5C5-8BE67CF83CF8}" srcId="{45C18CC7-D876-456E-9F87-7A63C653E35A}" destId="{CFA72E4C-5081-4BE6-B968-4C4893DF6B3A}" srcOrd="0" destOrd="0" parTransId="{27EFD57C-5ECF-43FF-8732-14AA7BDAE82B}" sibTransId="{4218B69B-9DB3-4E70-961B-518AF4835778}"/>
    <dgm:cxn modelId="{A660123B-EB67-4A46-9D38-A5356A8F1706}" type="presOf" srcId="{7C2257C8-AE8B-4A83-AD48-958C12A84DE1}" destId="{89662425-EE64-48DB-844E-1B712904B602}" srcOrd="0" destOrd="0" presId="urn:microsoft.com/office/officeart/2005/8/layout/vList2"/>
    <dgm:cxn modelId="{B556293D-3BEC-43CE-8F20-0CCBB00C9FD8}" type="presOf" srcId="{CFA72E4C-5081-4BE6-B968-4C4893DF6B3A}" destId="{FC99353A-A961-4574-8790-3A10D912663E}" srcOrd="0" destOrd="0" presId="urn:microsoft.com/office/officeart/2005/8/layout/vList2"/>
    <dgm:cxn modelId="{680CF83F-A8D0-42DA-8EDE-DEA85A8D0126}" type="presOf" srcId="{45C18CC7-D876-456E-9F87-7A63C653E35A}" destId="{58D1D552-EB30-4D1A-98B6-F7351303E2F4}" srcOrd="0" destOrd="0" presId="urn:microsoft.com/office/officeart/2005/8/layout/vList2"/>
    <dgm:cxn modelId="{BC3B7052-0229-417E-974D-8C4D5122D7BB}" type="presOf" srcId="{77A533AA-F9E2-4B11-B621-5E37D01A67AC}" destId="{5EEA0ECE-5417-4F11-A76D-A68F5958C6EE}" srcOrd="0" destOrd="1" presId="urn:microsoft.com/office/officeart/2005/8/layout/vList2"/>
    <dgm:cxn modelId="{DFA97052-660C-4831-BDD6-19393C10B393}" srcId="{45C18CC7-D876-456E-9F87-7A63C653E35A}" destId="{60B58E89-CA01-49D8-992B-92D35E32A7BD}" srcOrd="1" destOrd="0" parTransId="{45A3030D-2A8F-44CE-9DB0-EAE18E50A252}" sibTransId="{C93B1FB6-A170-46A5-9B6B-6DD3F5075985}"/>
    <dgm:cxn modelId="{6E206D75-9902-4851-AB5B-52455053CB04}" srcId="{45C18CC7-D876-456E-9F87-7A63C653E35A}" destId="{37B2F047-9146-47AD-A55B-6989D5171203}" srcOrd="2" destOrd="0" parTransId="{97021C99-AF2C-478A-B3AC-884EFA9D06D9}" sibTransId="{30FD1220-4120-4813-8D2B-D35AA4B31BD2}"/>
    <dgm:cxn modelId="{99A2BA58-20E4-4DDC-8C2E-935256BFE682}" type="presOf" srcId="{98823050-25EF-42DA-B243-05887DEEE10B}" destId="{EF8B3F03-CEAE-40C1-BA58-73D8729CFE19}" srcOrd="0" destOrd="0" presId="urn:microsoft.com/office/officeart/2005/8/layout/vList2"/>
    <dgm:cxn modelId="{DBA02779-5544-43AE-B242-C38B50515F58}" type="presOf" srcId="{16D94756-8093-41CC-8E01-49B3462C8AB0}" destId="{47169368-6858-4CC0-AC9C-1F237AF1B72D}" srcOrd="0" destOrd="0" presId="urn:microsoft.com/office/officeart/2005/8/layout/vList2"/>
    <dgm:cxn modelId="{33CBD87C-E317-4BCB-B2A2-61F94C0948BF}" srcId="{C2396C64-B672-4D29-9B54-577749E035F2}" destId="{00BE1A51-0082-4AD4-80F8-D7CCBCC2DE63}" srcOrd="1" destOrd="0" parTransId="{FAAB8A29-712C-4486-BF69-05B688B71230}" sibTransId="{60A6095C-3FD2-4C93-8C40-D79A47F5AF41}"/>
    <dgm:cxn modelId="{1E3F307F-EA0F-42D4-BBDF-CCFF5FE54B50}" srcId="{98823050-25EF-42DA-B243-05887DEEE10B}" destId="{AA233DA4-DBBD-498F-88D5-E6050D373AD3}" srcOrd="0" destOrd="0" parTransId="{DE5B3192-C70F-470A-8A27-AB4F401926BC}" sibTransId="{8F1E6568-478D-4318-A2B5-66D04F93DEDA}"/>
    <dgm:cxn modelId="{C5468693-112D-4478-8709-74455A55E1FE}" srcId="{7C2257C8-AE8B-4A83-AD48-958C12A84DE1}" destId="{5903BCFB-2F85-4720-81FF-20FF7049FAF4}" srcOrd="1" destOrd="0" parTransId="{B0ABDF93-DE65-4666-989B-33ED7159B887}" sibTransId="{7014E738-6BE3-4535-AF45-70C7D92A1E5C}"/>
    <dgm:cxn modelId="{3975759E-BE51-4815-AEF2-9E7EA820A792}" srcId="{16D94756-8093-41CC-8E01-49B3462C8AB0}" destId="{98823050-25EF-42DA-B243-05887DEEE10B}" srcOrd="2" destOrd="0" parTransId="{58C2B07C-4CF2-4FF1-839E-A8EA73866D6E}" sibTransId="{C8BC1727-500A-4010-A72D-8FCE796139B9}"/>
    <dgm:cxn modelId="{C71C39A3-CC8F-4869-B154-2480C0A61930}" type="presOf" srcId="{5903BCFB-2F85-4720-81FF-20FF7049FAF4}" destId="{2F6DEF0E-5C95-4262-9E8C-6DD542915AC1}" srcOrd="0" destOrd="1" presId="urn:microsoft.com/office/officeart/2005/8/layout/vList2"/>
    <dgm:cxn modelId="{77F6B3B1-FB0A-46FB-A34E-4AB565BFE374}" type="presOf" srcId="{C2396C64-B672-4D29-9B54-577749E035F2}" destId="{EE447139-B9BD-488F-B71E-A51AF2A176E2}" srcOrd="0" destOrd="0" presId="urn:microsoft.com/office/officeart/2005/8/layout/vList2"/>
    <dgm:cxn modelId="{F2A8B8D4-A870-41B8-8FFB-94D0979F638B}" type="presOf" srcId="{60B58E89-CA01-49D8-992B-92D35E32A7BD}" destId="{FC99353A-A961-4574-8790-3A10D912663E}" srcOrd="0" destOrd="1" presId="urn:microsoft.com/office/officeart/2005/8/layout/vList2"/>
    <dgm:cxn modelId="{6E5E05D6-4FAE-4EAA-814C-C1BEC6BB0C38}" srcId="{16D94756-8093-41CC-8E01-49B3462C8AB0}" destId="{45C18CC7-D876-456E-9F87-7A63C653E35A}" srcOrd="3" destOrd="0" parTransId="{146A5BB8-E1B3-4ECC-9105-138A5FA478BD}" sibTransId="{F808CD27-7F46-4435-92FE-23812CB09824}"/>
    <dgm:cxn modelId="{D29E4CEA-3841-43F3-BB4B-F36591EE413F}" srcId="{16D94756-8093-41CC-8E01-49B3462C8AB0}" destId="{7C2257C8-AE8B-4A83-AD48-958C12A84DE1}" srcOrd="1" destOrd="0" parTransId="{5EAB6FF5-3603-4B04-92CD-56BE62D12C48}" sibTransId="{38B4FAAF-3290-4134-8CFE-0C76104B6786}"/>
    <dgm:cxn modelId="{ECD339F8-7180-470C-9747-5D34472504B1}" srcId="{98823050-25EF-42DA-B243-05887DEEE10B}" destId="{77A533AA-F9E2-4B11-B621-5E37D01A67AC}" srcOrd="1" destOrd="0" parTransId="{D352EFBA-350E-4BE1-A8E7-30C4B3EF9EBA}" sibTransId="{C456E3D1-376D-460F-B47F-AE49D3D7F6D6}"/>
    <dgm:cxn modelId="{4973B48F-3295-4FBA-9F16-7E9751FE79C5}" type="presParOf" srcId="{47169368-6858-4CC0-AC9C-1F237AF1B72D}" destId="{EE447139-B9BD-488F-B71E-A51AF2A176E2}" srcOrd="0" destOrd="0" presId="urn:microsoft.com/office/officeart/2005/8/layout/vList2"/>
    <dgm:cxn modelId="{C6B2CE9D-AE45-45C7-90DB-0B55C24221C6}" type="presParOf" srcId="{47169368-6858-4CC0-AC9C-1F237AF1B72D}" destId="{3D44413D-9506-4662-9926-1A90945152BB}" srcOrd="1" destOrd="0" presId="urn:microsoft.com/office/officeart/2005/8/layout/vList2"/>
    <dgm:cxn modelId="{0913ED30-3312-4B4A-9382-38CDB916FC20}" type="presParOf" srcId="{47169368-6858-4CC0-AC9C-1F237AF1B72D}" destId="{89662425-EE64-48DB-844E-1B712904B602}" srcOrd="2" destOrd="0" presId="urn:microsoft.com/office/officeart/2005/8/layout/vList2"/>
    <dgm:cxn modelId="{56D2DEB2-10E4-4AE7-8A13-2E6DA777B1CC}" type="presParOf" srcId="{47169368-6858-4CC0-AC9C-1F237AF1B72D}" destId="{2F6DEF0E-5C95-4262-9E8C-6DD542915AC1}" srcOrd="3" destOrd="0" presId="urn:microsoft.com/office/officeart/2005/8/layout/vList2"/>
    <dgm:cxn modelId="{EC873887-A51F-410F-A29A-B1F905664BEE}" type="presParOf" srcId="{47169368-6858-4CC0-AC9C-1F237AF1B72D}" destId="{EF8B3F03-CEAE-40C1-BA58-73D8729CFE19}" srcOrd="4" destOrd="0" presId="urn:microsoft.com/office/officeart/2005/8/layout/vList2"/>
    <dgm:cxn modelId="{2C33E763-CFA7-4937-8858-0A3916E21235}" type="presParOf" srcId="{47169368-6858-4CC0-AC9C-1F237AF1B72D}" destId="{5EEA0ECE-5417-4F11-A76D-A68F5958C6EE}" srcOrd="5" destOrd="0" presId="urn:microsoft.com/office/officeart/2005/8/layout/vList2"/>
    <dgm:cxn modelId="{DAD14E50-EF5F-4020-9474-B74906059086}" type="presParOf" srcId="{47169368-6858-4CC0-AC9C-1F237AF1B72D}" destId="{58D1D552-EB30-4D1A-98B6-F7351303E2F4}" srcOrd="6" destOrd="0" presId="urn:microsoft.com/office/officeart/2005/8/layout/vList2"/>
    <dgm:cxn modelId="{F22FC741-E245-4577-9392-528F45497DFA}" type="presParOf" srcId="{47169368-6858-4CC0-AC9C-1F237AF1B72D}" destId="{FC99353A-A961-4574-8790-3A10D912663E}"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90229"/>
          <a:ext cx="10393424" cy="91260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What is Accelerated Database Recovery?</a:t>
          </a:r>
        </a:p>
      </dsp:txBody>
      <dsp:txXfrm>
        <a:off x="44549" y="134778"/>
        <a:ext cx="10304326" cy="823502"/>
      </dsp:txXfrm>
    </dsp:sp>
    <dsp:sp modelId="{54130A14-0DE4-44B1-B9EC-80A3DCC50B7F}">
      <dsp:nvSpPr>
        <dsp:cNvPr id="0" name=""/>
        <dsp:cNvSpPr/>
      </dsp:nvSpPr>
      <dsp:spPr>
        <a:xfrm>
          <a:off x="0" y="994656"/>
          <a:ext cx="10393424" cy="91260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Current Database Recovery Process</a:t>
          </a:r>
        </a:p>
      </dsp:txBody>
      <dsp:txXfrm>
        <a:off x="44549" y="1039205"/>
        <a:ext cx="10304326" cy="823502"/>
      </dsp:txXfrm>
    </dsp:sp>
    <dsp:sp modelId="{BA3D222A-5776-4FE9-9733-7A3F04304945}">
      <dsp:nvSpPr>
        <dsp:cNvPr id="0" name=""/>
        <dsp:cNvSpPr/>
      </dsp:nvSpPr>
      <dsp:spPr>
        <a:xfrm>
          <a:off x="0" y="1917894"/>
          <a:ext cx="10393424" cy="91260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Accelerated Database Recovery Components</a:t>
          </a:r>
        </a:p>
      </dsp:txBody>
      <dsp:txXfrm>
        <a:off x="44549" y="1962443"/>
        <a:ext cx="10304326" cy="823502"/>
      </dsp:txXfrm>
    </dsp:sp>
    <dsp:sp modelId="{013A2DE9-5AA1-4010-A7D1-3F937EE17FFA}">
      <dsp:nvSpPr>
        <dsp:cNvPr id="0" name=""/>
        <dsp:cNvSpPr/>
      </dsp:nvSpPr>
      <dsp:spPr>
        <a:xfrm>
          <a:off x="0" y="2888094"/>
          <a:ext cx="10393424" cy="91260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Accelerated Database Recovery Process</a:t>
          </a:r>
        </a:p>
      </dsp:txBody>
      <dsp:txXfrm>
        <a:off x="44549" y="2932643"/>
        <a:ext cx="10304326" cy="823502"/>
      </dsp:txXfrm>
    </dsp:sp>
    <dsp:sp modelId="{7FAF2F6D-0989-46E6-AC86-35D77D38CA74}">
      <dsp:nvSpPr>
        <dsp:cNvPr id="0" name=""/>
        <dsp:cNvSpPr/>
      </dsp:nvSpPr>
      <dsp:spPr>
        <a:xfrm>
          <a:off x="0" y="3883140"/>
          <a:ext cx="10393424" cy="91260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Demonstration</a:t>
          </a:r>
        </a:p>
      </dsp:txBody>
      <dsp:txXfrm>
        <a:off x="44549" y="3927689"/>
        <a:ext cx="10304326" cy="823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91FB6-B363-43B4-A61A-8E77F77F6DE0}">
      <dsp:nvSpPr>
        <dsp:cNvPr id="0" name=""/>
        <dsp:cNvSpPr/>
      </dsp:nvSpPr>
      <dsp:spPr>
        <a:xfrm>
          <a:off x="0" y="3794"/>
          <a:ext cx="11372850" cy="16059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Accelerated Database Recovery is a new SQL Server Engine feature that greatly improves database availability by completely redesigning the current SQL Server recovery process.</a:t>
          </a:r>
          <a:endParaRPr lang="en-US" sz="2800" kern="1200" dirty="0"/>
        </a:p>
      </dsp:txBody>
      <dsp:txXfrm>
        <a:off x="78394" y="82188"/>
        <a:ext cx="11216062" cy="1449112"/>
      </dsp:txXfrm>
    </dsp:sp>
    <dsp:sp modelId="{4ED4E62A-4DDC-454A-88F2-242CDFA00F3D}">
      <dsp:nvSpPr>
        <dsp:cNvPr id="0" name=""/>
        <dsp:cNvSpPr/>
      </dsp:nvSpPr>
      <dsp:spPr>
        <a:xfrm>
          <a:off x="0" y="1623421"/>
          <a:ext cx="11372850" cy="16059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Benefits of Accelerated Database Recovery</a:t>
          </a:r>
        </a:p>
      </dsp:txBody>
      <dsp:txXfrm>
        <a:off x="78394" y="1701815"/>
        <a:ext cx="11216062" cy="1449112"/>
      </dsp:txXfrm>
    </dsp:sp>
    <dsp:sp modelId="{595EDD90-9212-4156-B1DB-98711D5E9571}">
      <dsp:nvSpPr>
        <dsp:cNvPr id="0" name=""/>
        <dsp:cNvSpPr/>
      </dsp:nvSpPr>
      <dsp:spPr>
        <a:xfrm>
          <a:off x="0" y="3229321"/>
          <a:ext cx="11372850" cy="1973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088"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a:t>Fast &amp; Consistent Database Recovery</a:t>
          </a:r>
          <a:endParaRPr lang="en-US" sz="2800" kern="1200" dirty="0"/>
        </a:p>
        <a:p>
          <a:pPr marL="285750" lvl="1" indent="-285750" algn="l" defTabSz="1244600">
            <a:lnSpc>
              <a:spcPct val="90000"/>
            </a:lnSpc>
            <a:spcBef>
              <a:spcPct val="0"/>
            </a:spcBef>
            <a:spcAft>
              <a:spcPct val="20000"/>
            </a:spcAft>
            <a:buChar char="•"/>
          </a:pPr>
          <a:r>
            <a:rPr lang="en-US" sz="2800" kern="1200"/>
            <a:t>Instantaneous Transaction Rollback</a:t>
          </a:r>
          <a:endParaRPr lang="en-US" sz="2800" kern="1200" dirty="0"/>
        </a:p>
        <a:p>
          <a:pPr marL="285750" lvl="1" indent="-285750" algn="l" defTabSz="1244600">
            <a:lnSpc>
              <a:spcPct val="90000"/>
            </a:lnSpc>
            <a:spcBef>
              <a:spcPct val="0"/>
            </a:spcBef>
            <a:spcAft>
              <a:spcPct val="20000"/>
            </a:spcAft>
            <a:buChar char="•"/>
          </a:pPr>
          <a:r>
            <a:rPr lang="en-US" sz="2800" kern="1200"/>
            <a:t>Aggressive Log Truncation</a:t>
          </a:r>
          <a:endParaRPr lang="en-US" sz="2800" kern="1200" dirty="0"/>
        </a:p>
        <a:p>
          <a:pPr marL="285750" lvl="1" indent="-285750" algn="l" defTabSz="1244600">
            <a:lnSpc>
              <a:spcPct val="90000"/>
            </a:lnSpc>
            <a:spcBef>
              <a:spcPct val="0"/>
            </a:spcBef>
            <a:spcAft>
              <a:spcPct val="20000"/>
            </a:spcAft>
            <a:buChar char="•"/>
          </a:pPr>
          <a:r>
            <a:rPr lang="en-US" sz="2800" kern="1200" dirty="0"/>
            <a:t>Available in </a:t>
          </a:r>
          <a:r>
            <a:rPr lang="en-US" sz="2800" kern="1200"/>
            <a:t>Standard Edition</a:t>
          </a:r>
          <a:endParaRPr lang="en-US" sz="2800" kern="1200" dirty="0"/>
        </a:p>
      </dsp:txBody>
      <dsp:txXfrm>
        <a:off x="0" y="3229321"/>
        <a:ext cx="11372850" cy="19730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353F1-7AED-497D-9A14-F4A6E6C20B7E}">
      <dsp:nvSpPr>
        <dsp:cNvPr id="0" name=""/>
        <dsp:cNvSpPr/>
      </dsp:nvSpPr>
      <dsp:spPr>
        <a:xfrm>
          <a:off x="0" y="13216"/>
          <a:ext cx="11049000" cy="710775"/>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bg1"/>
              </a:solidFill>
              <a:latin typeface="Segoe UI Light" panose="020B0502040204020203" pitchFamily="34" charset="0"/>
              <a:ea typeface="+mn-ea"/>
              <a:cs typeface="Segoe UI Light" panose="020B0502040204020203" pitchFamily="34" charset="0"/>
            </a:rPr>
            <a:t>Persisted Version Store</a:t>
          </a:r>
        </a:p>
      </dsp:txBody>
      <dsp:txXfrm>
        <a:off x="34697" y="47913"/>
        <a:ext cx="10979606" cy="641381"/>
      </dsp:txXfrm>
    </dsp:sp>
    <dsp:sp modelId="{1F779BC6-583D-4D77-81A2-D45EC8549D95}">
      <dsp:nvSpPr>
        <dsp:cNvPr id="0" name=""/>
        <dsp:cNvSpPr/>
      </dsp:nvSpPr>
      <dsp:spPr>
        <a:xfrm>
          <a:off x="0" y="723992"/>
          <a:ext cx="11049000" cy="251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Persists row versions in the database itself rather than TempDB.</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The version can be stored in-row or off-row within the database, it will vary according to the row size;</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Versions have the previous state of the data and the Transact-ID of the version;</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Fast UNDO, instead of rolling back the active transactions (traditional recovery process) the row version is marked as Terminated.</a:t>
          </a:r>
        </a:p>
      </dsp:txBody>
      <dsp:txXfrm>
        <a:off x="0" y="723992"/>
        <a:ext cx="11049000" cy="25150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224829"/>
          <a:ext cx="11049000" cy="716040"/>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spc="-100" dirty="0">
              <a:ln w="3175">
                <a:noFill/>
              </a:ln>
              <a:solidFill>
                <a:schemeClr val="bg1"/>
              </a:solidFill>
              <a:latin typeface="Segoe UI Light" panose="020B0502040204020203" pitchFamily="34" charset="0"/>
              <a:ea typeface="+mn-ea"/>
              <a:cs typeface="Segoe UI Light" panose="020B0502040204020203" pitchFamily="34" charset="0"/>
            </a:rPr>
            <a:t>Logical Revert</a:t>
          </a:r>
          <a:endParaRPr lang="en-US" sz="2800" kern="1200" dirty="0">
            <a:solidFill>
              <a:schemeClr val="bg1"/>
            </a:solidFill>
          </a:endParaRPr>
        </a:p>
      </dsp:txBody>
      <dsp:txXfrm>
        <a:off x="34954" y="259783"/>
        <a:ext cx="10979092" cy="646132"/>
      </dsp:txXfrm>
    </dsp:sp>
    <dsp:sp modelId="{A6FD5CD7-6955-45EA-B126-E4975672FC5A}">
      <dsp:nvSpPr>
        <dsp:cNvPr id="0" name=""/>
        <dsp:cNvSpPr/>
      </dsp:nvSpPr>
      <dsp:spPr>
        <a:xfrm>
          <a:off x="0" y="940869"/>
          <a:ext cx="11049000"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performs row-level version-based Undo;</a:t>
          </a: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Keeps track of all terminated transactions;</a:t>
          </a: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Performs rollback using recent committed transactions from PVS;</a:t>
          </a: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Release all locks immediately after transaction termination.</a:t>
          </a:r>
        </a:p>
      </dsp:txBody>
      <dsp:txXfrm>
        <a:off x="0" y="940869"/>
        <a:ext cx="11049000" cy="20865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13216"/>
          <a:ext cx="11049000" cy="710775"/>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spc="-100" dirty="0">
              <a:ln w="3175">
                <a:noFill/>
              </a:ln>
              <a:solidFill>
                <a:schemeClr val="bg1"/>
              </a:solidFill>
              <a:latin typeface="Segoe UI Light" panose="020B0502040204020203" pitchFamily="34" charset="0"/>
              <a:ea typeface="+mn-ea"/>
              <a:cs typeface="Segoe UI Light" panose="020B0502040204020203" pitchFamily="34" charset="0"/>
            </a:rPr>
            <a:t>sLog</a:t>
          </a:r>
          <a:endParaRPr lang="en-US" sz="2800" b="1" kern="1200" dirty="0">
            <a:solidFill>
              <a:schemeClr val="bg1"/>
            </a:solidFill>
          </a:endParaRPr>
        </a:p>
      </dsp:txBody>
      <dsp:txXfrm>
        <a:off x="34697" y="47913"/>
        <a:ext cx="10979606" cy="641381"/>
      </dsp:txXfrm>
    </dsp:sp>
    <dsp:sp modelId="{A6FD5CD7-6955-45EA-B126-E4975672FC5A}">
      <dsp:nvSpPr>
        <dsp:cNvPr id="0" name=""/>
        <dsp:cNvSpPr/>
      </dsp:nvSpPr>
      <dsp:spPr>
        <a:xfrm>
          <a:off x="0" y="723992"/>
          <a:ext cx="11049000" cy="251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Secondary in-memory log stream that stores log records for non-versioned operations (e.g.: metadata cache invalidation, lock acquisitions);</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Persisted on disk by been serialized during SQL checkpoint;</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Is periodically truncated as transactions commits;</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It accelerates the redo and undo by processing only the non-versioned operations;</a:t>
          </a:r>
        </a:p>
      </dsp:txBody>
      <dsp:txXfrm>
        <a:off x="0" y="723992"/>
        <a:ext cx="11049000" cy="25150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479529"/>
          <a:ext cx="11049000" cy="1216800"/>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spc="-100" dirty="0">
              <a:ln w="3175">
                <a:noFill/>
              </a:ln>
              <a:solidFill>
                <a:schemeClr val="bg1"/>
              </a:solidFill>
              <a:latin typeface="Segoe UI Light" panose="020B0502040204020203" pitchFamily="34" charset="0"/>
              <a:ea typeface="+mn-ea"/>
              <a:cs typeface="Segoe UI Light" panose="020B0502040204020203" pitchFamily="34" charset="0"/>
            </a:rPr>
            <a:t>Cleaner</a:t>
          </a:r>
          <a:endParaRPr lang="en-US" sz="3200" b="1" kern="1200" dirty="0">
            <a:solidFill>
              <a:schemeClr val="bg1"/>
            </a:solidFill>
          </a:endParaRPr>
        </a:p>
      </dsp:txBody>
      <dsp:txXfrm>
        <a:off x="59399" y="538928"/>
        <a:ext cx="10930202" cy="1098002"/>
      </dsp:txXfrm>
    </dsp:sp>
    <dsp:sp modelId="{A6FD5CD7-6955-45EA-B126-E4975672FC5A}">
      <dsp:nvSpPr>
        <dsp:cNvPr id="0" name=""/>
        <dsp:cNvSpPr/>
      </dsp:nvSpPr>
      <dsp:spPr>
        <a:xfrm>
          <a:off x="0" y="1696329"/>
          <a:ext cx="11049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en-US" sz="32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periodically cleans row versions that are not needed. </a:t>
          </a:r>
        </a:p>
      </dsp:txBody>
      <dsp:txXfrm>
        <a:off x="0" y="1696329"/>
        <a:ext cx="11049000" cy="10764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47139-B9BD-488F-B71E-A51AF2A176E2}">
      <dsp:nvSpPr>
        <dsp:cNvPr id="0" name=""/>
        <dsp:cNvSpPr/>
      </dsp:nvSpPr>
      <dsp:spPr>
        <a:xfrm>
          <a:off x="0" y="57128"/>
          <a:ext cx="10702554" cy="5405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Will my database be larger?</a:t>
          </a:r>
        </a:p>
      </dsp:txBody>
      <dsp:txXfrm>
        <a:off x="26387" y="83515"/>
        <a:ext cx="10649780" cy="487766"/>
      </dsp:txXfrm>
    </dsp:sp>
    <dsp:sp modelId="{3D44413D-9506-4662-9926-1A90945152BB}">
      <dsp:nvSpPr>
        <dsp:cNvPr id="0" name=""/>
        <dsp:cNvSpPr/>
      </dsp:nvSpPr>
      <dsp:spPr>
        <a:xfrm>
          <a:off x="0" y="597668"/>
          <a:ext cx="10702554" cy="59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Yes. Monitor to determine difference.</a:t>
          </a:r>
        </a:p>
        <a:p>
          <a:pPr marL="171450" lvl="1" indent="-171450" algn="l" defTabSz="711200">
            <a:lnSpc>
              <a:spcPct val="90000"/>
            </a:lnSpc>
            <a:spcBef>
              <a:spcPct val="0"/>
            </a:spcBef>
            <a:spcAft>
              <a:spcPct val="20000"/>
            </a:spcAft>
            <a:buChar char="•"/>
          </a:pPr>
          <a:r>
            <a:rPr lang="en-US" sz="1600" kern="1200" dirty="0"/>
            <a:t>According to the CTR whitepaper, 50 million modifications add 1GB to database.</a:t>
          </a:r>
        </a:p>
      </dsp:txBody>
      <dsp:txXfrm>
        <a:off x="0" y="597668"/>
        <a:ext cx="10702554" cy="597712"/>
      </dsp:txXfrm>
    </dsp:sp>
    <dsp:sp modelId="{89662425-EE64-48DB-844E-1B712904B602}">
      <dsp:nvSpPr>
        <dsp:cNvPr id="0" name=""/>
        <dsp:cNvSpPr/>
      </dsp:nvSpPr>
      <dsp:spPr>
        <a:xfrm>
          <a:off x="0" y="1195381"/>
          <a:ext cx="10702554" cy="540540"/>
        </a:xfrm>
        <a:prstGeom prst="roundRect">
          <a:avLst/>
        </a:prstGeom>
        <a:solidFill>
          <a:schemeClr val="accent4">
            <a:hueOff val="23295"/>
            <a:satOff val="-6229"/>
            <a:lumOff val="-40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Will it affect performance?</a:t>
          </a:r>
        </a:p>
      </dsp:txBody>
      <dsp:txXfrm>
        <a:off x="26387" y="1221768"/>
        <a:ext cx="10649780" cy="487766"/>
      </dsp:txXfrm>
    </dsp:sp>
    <dsp:sp modelId="{2F6DEF0E-5C95-4262-9E8C-6DD542915AC1}">
      <dsp:nvSpPr>
        <dsp:cNvPr id="0" name=""/>
        <dsp:cNvSpPr/>
      </dsp:nvSpPr>
      <dsp:spPr>
        <a:xfrm>
          <a:off x="0" y="1735921"/>
          <a:ext cx="10702554" cy="59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It depends. Write-heavy (OLTP) workloads are most susceptible.</a:t>
          </a:r>
        </a:p>
        <a:p>
          <a:pPr marL="171450" lvl="1" indent="-171450" algn="l" defTabSz="711200">
            <a:lnSpc>
              <a:spcPct val="90000"/>
            </a:lnSpc>
            <a:spcBef>
              <a:spcPct val="0"/>
            </a:spcBef>
            <a:spcAft>
              <a:spcPct val="20000"/>
            </a:spcAft>
            <a:buChar char="•"/>
          </a:pPr>
          <a:r>
            <a:rPr lang="en-US" sz="1600" kern="1200" dirty="0"/>
            <a:t>According to the CTR whitepaper, 13.8% utilization for Update heavy workloads, 2.4% for normal workloads.</a:t>
          </a:r>
        </a:p>
      </dsp:txBody>
      <dsp:txXfrm>
        <a:off x="0" y="1735921"/>
        <a:ext cx="10702554" cy="597712"/>
      </dsp:txXfrm>
    </dsp:sp>
    <dsp:sp modelId="{EF8B3F03-CEAE-40C1-BA58-73D8729CFE19}">
      <dsp:nvSpPr>
        <dsp:cNvPr id="0" name=""/>
        <dsp:cNvSpPr/>
      </dsp:nvSpPr>
      <dsp:spPr>
        <a:xfrm>
          <a:off x="0" y="2333633"/>
          <a:ext cx="10702554" cy="540540"/>
        </a:xfrm>
        <a:prstGeom prst="roundRect">
          <a:avLst/>
        </a:prstGeom>
        <a:solidFill>
          <a:schemeClr val="accent4">
            <a:hueOff val="46589"/>
            <a:satOff val="-12457"/>
            <a:lumOff val="-81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How is PVS different than the version store in TempDB?</a:t>
          </a:r>
        </a:p>
      </dsp:txBody>
      <dsp:txXfrm>
        <a:off x="26387" y="2360020"/>
        <a:ext cx="10649780" cy="487766"/>
      </dsp:txXfrm>
    </dsp:sp>
    <dsp:sp modelId="{5EEA0ECE-5417-4F11-A76D-A68F5958C6EE}">
      <dsp:nvSpPr>
        <dsp:cNvPr id="0" name=""/>
        <dsp:cNvSpPr/>
      </dsp:nvSpPr>
      <dsp:spPr>
        <a:xfrm>
          <a:off x="0" y="2874173"/>
          <a:ext cx="10702554" cy="847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PVS stores versions in the user database rather than TempDB</a:t>
          </a:r>
        </a:p>
        <a:p>
          <a:pPr marL="171450" lvl="1" indent="-171450" algn="l" defTabSz="711200">
            <a:lnSpc>
              <a:spcPct val="90000"/>
            </a:lnSpc>
            <a:spcBef>
              <a:spcPct val="0"/>
            </a:spcBef>
            <a:spcAft>
              <a:spcPct val="20000"/>
            </a:spcAft>
            <a:buChar char="•"/>
          </a:pPr>
          <a:r>
            <a:rPr lang="en-US" sz="1600" kern="1200"/>
            <a:t>If ADR is enabled, PVS is used to support SNAPSHOT and READ_COMMITTED_SNAPSHOT_ISOLATION transactions</a:t>
          </a:r>
        </a:p>
      </dsp:txBody>
      <dsp:txXfrm>
        <a:off x="0" y="2874173"/>
        <a:ext cx="10702554" cy="847665"/>
      </dsp:txXfrm>
    </dsp:sp>
    <dsp:sp modelId="{58D1D552-EB30-4D1A-98B6-F7351303E2F4}">
      <dsp:nvSpPr>
        <dsp:cNvPr id="0" name=""/>
        <dsp:cNvSpPr/>
      </dsp:nvSpPr>
      <dsp:spPr>
        <a:xfrm>
          <a:off x="0" y="3721838"/>
          <a:ext cx="10702554" cy="540540"/>
        </a:xfrm>
        <a:prstGeom prst="roundRect">
          <a:avLst/>
        </a:prstGeom>
        <a:solidFill>
          <a:schemeClr val="accent4">
            <a:hueOff val="69884"/>
            <a:satOff val="-18686"/>
            <a:lumOff val="-1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How does this affect Availability Groups?</a:t>
          </a:r>
        </a:p>
      </dsp:txBody>
      <dsp:txXfrm>
        <a:off x="26387" y="3748225"/>
        <a:ext cx="10649780" cy="487766"/>
      </dsp:txXfrm>
    </dsp:sp>
    <dsp:sp modelId="{FC99353A-A961-4574-8790-3A10D912663E}">
      <dsp:nvSpPr>
        <dsp:cNvPr id="0" name=""/>
        <dsp:cNvSpPr/>
      </dsp:nvSpPr>
      <dsp:spPr>
        <a:xfrm>
          <a:off x="0" y="4262378"/>
          <a:ext cx="10702554" cy="1151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PVS and log records replicate to secondaries, secondary communicates oldest versions needed to primary</a:t>
          </a:r>
        </a:p>
        <a:p>
          <a:pPr marL="171450" lvl="1" indent="-171450" algn="l" defTabSz="711200">
            <a:lnSpc>
              <a:spcPct val="90000"/>
            </a:lnSpc>
            <a:spcBef>
              <a:spcPct val="0"/>
            </a:spcBef>
            <a:spcAft>
              <a:spcPct val="20000"/>
            </a:spcAft>
            <a:buChar char="•"/>
          </a:pPr>
          <a:r>
            <a:rPr lang="en-US" sz="1600" kern="1200"/>
            <a:t>ADR can speed up failover because Undo becomes fast</a:t>
          </a:r>
        </a:p>
        <a:p>
          <a:pPr marL="171450" lvl="1" indent="-171450" algn="l" defTabSz="711200">
            <a:lnSpc>
              <a:spcPct val="90000"/>
            </a:lnSpc>
            <a:spcBef>
              <a:spcPct val="0"/>
            </a:spcBef>
            <a:spcAft>
              <a:spcPct val="20000"/>
            </a:spcAft>
            <a:buChar char="•"/>
          </a:pPr>
          <a:r>
            <a:rPr lang="en-US" sz="1600" kern="1200"/>
            <a:t>If the secondary must be restarted without ADR, TempDB is lost so versions are lost and queries must wait for data to commit on primary, with ADR, versions are persisted, so no delay before queries can be served</a:t>
          </a:r>
        </a:p>
      </dsp:txBody>
      <dsp:txXfrm>
        <a:off x="0" y="4262378"/>
        <a:ext cx="10702554" cy="11519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10/26/2021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microsoft.com/en-us/research/uploads/prod/2019/06/p700-antonopoulos.pdf"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microsoft.com/en-us/research/uploads/prod/2019/06/p700-antonopoulos.pdf"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sql/relational-databases/accelerated-database-recovery-management?view=sql-server-ver15"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eople.eecs.berkeley.edu/~brewer/cs262/Aries.pdf"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ocs.microsoft.com/en-us/azure/sql-database/sql-database-accelerated-database-recovery"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0079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l">
              <a:buFont typeface="Arial" panose="020B0604020202020204" pitchFamily="34" charset="0"/>
              <a:buNone/>
            </a:pPr>
            <a:r>
              <a:rPr lang="en-US" sz="1200" b="1" i="0" dirty="0">
                <a:solidFill>
                  <a:schemeClr val="tx1"/>
                </a:solidFill>
                <a:effectLst/>
                <a:latin typeface="Segoe UI" panose="020B0502040204020203" pitchFamily="34" charset="0"/>
              </a:rPr>
              <a:t>sLog</a:t>
            </a:r>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0" i="0" dirty="0">
                <a:solidFill>
                  <a:schemeClr val="tx1"/>
                </a:solidFill>
                <a:effectLst/>
                <a:latin typeface="Segoe UI" panose="020B0502040204020203" pitchFamily="34" charset="0"/>
              </a:rPr>
              <a:t>sLog is a secondary in-memory log stream that stores log records for non-versioned operations (such as metadata cache invalidation, lock acquisitions, and so on). The sLog is:</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Low volume and in-memory</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Persisted on disk by being serialized during the checkpoint process</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Periodically truncated as transactions commit</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Accelerates redo and undo by processing only the non-versioned operations</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Enables aggressive transaction log truncation by preserving only the required log records</a:t>
            </a:r>
          </a:p>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10/26/2021 3:19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851516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l">
              <a:buFont typeface="Arial" panose="020B0604020202020204" pitchFamily="34" charset="0"/>
              <a:buNone/>
            </a:pPr>
            <a:r>
              <a:rPr lang="en-US" sz="1200" b="1" i="0" dirty="0">
                <a:solidFill>
                  <a:schemeClr val="tx1"/>
                </a:solidFill>
                <a:effectLst/>
                <a:latin typeface="Segoe UI" panose="020B0502040204020203" pitchFamily="34" charset="0"/>
              </a:rPr>
              <a:t>Cleaner</a:t>
            </a:r>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0" i="0" dirty="0">
                <a:solidFill>
                  <a:schemeClr val="tx1"/>
                </a:solidFill>
                <a:effectLst/>
                <a:latin typeface="Segoe UI" panose="020B0502040204020203" pitchFamily="34" charset="0"/>
              </a:rPr>
              <a:t>The cleaner is the asynchronous process that wakes up periodically and cleans page versions that are not needed.</a:t>
            </a:r>
          </a:p>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10/26/2021 3:19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434848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chemeClr val="tx1"/>
                </a:solidFill>
                <a:effectLst/>
                <a:latin typeface="+mn-lt"/>
              </a:rPr>
              <a:t>ADR addresses these issues by completely redesigning the SQL Server database engine recovery process  by making recovery instantaneous by avoiding having to scan the log from/to the beginning of the oldest active transaction. </a:t>
            </a:r>
          </a:p>
          <a:p>
            <a:pPr algn="l"/>
            <a:endParaRPr lang="en-US" sz="1200" b="0" i="0" dirty="0">
              <a:solidFill>
                <a:schemeClr val="tx1"/>
              </a:solidFill>
              <a:effectLst/>
              <a:latin typeface="+mn-lt"/>
            </a:endParaRPr>
          </a:p>
          <a:p>
            <a:pPr algn="l"/>
            <a:r>
              <a:rPr lang="en-US" sz="1200" b="0" i="0" dirty="0">
                <a:solidFill>
                  <a:schemeClr val="tx1"/>
                </a:solidFill>
                <a:effectLst/>
                <a:latin typeface="+mn-lt"/>
              </a:rPr>
              <a:t>With ADR, the transaction log is only processed from the last successful checkpoint (or oldest dirty page Log Sequence Number (LSN)). As a result, recovery time is not impacted by long running transactions.</a:t>
            </a:r>
          </a:p>
          <a:p>
            <a:pPr algn="l">
              <a:buFont typeface="Arial" panose="020B0604020202020204" pitchFamily="34" charset="0"/>
              <a:buNone/>
            </a:pPr>
            <a:endParaRPr lang="en-US" sz="1200" b="0" i="0" dirty="0">
              <a:solidFill>
                <a:schemeClr val="tx1"/>
              </a:solidFill>
              <a:effectLst/>
              <a:latin typeface="+mn-lt"/>
            </a:endParaRPr>
          </a:p>
          <a:p>
            <a:pPr algn="l">
              <a:buFont typeface="Arial" panose="020B0604020202020204" pitchFamily="34" charset="0"/>
              <a:buNone/>
            </a:pPr>
            <a:r>
              <a:rPr lang="en-US" sz="1200" b="0" i="0" dirty="0">
                <a:solidFill>
                  <a:schemeClr val="tx1"/>
                </a:solidFill>
                <a:effectLst/>
                <a:latin typeface="+mn-lt"/>
              </a:rPr>
              <a:t>Minimize the required transaction log space since there is no longer a need to process the log for the whole transaction. As a result, the transaction log can be truncated aggressively as checkpoints and backups occur.</a:t>
            </a:r>
          </a:p>
          <a:p>
            <a:pPr algn="l"/>
            <a:endParaRPr lang="en-US" sz="1200" b="0" i="0" dirty="0">
              <a:solidFill>
                <a:schemeClr val="tx1"/>
              </a:solidFill>
              <a:effectLst/>
              <a:latin typeface="+mn-lt"/>
            </a:endParaRPr>
          </a:p>
          <a:p>
            <a:pPr algn="l"/>
            <a:r>
              <a:rPr lang="en-US" sz="1200" b="0" i="0" dirty="0">
                <a:solidFill>
                  <a:schemeClr val="tx1"/>
                </a:solidFill>
                <a:effectLst/>
                <a:latin typeface="+mn-lt"/>
              </a:rPr>
              <a:t>At a high level, ADR achieves fast database recovery by versioning all physical database modifications and </a:t>
            </a:r>
          </a:p>
          <a:p>
            <a:pPr algn="l"/>
            <a:r>
              <a:rPr lang="en-US" sz="1200" b="0" i="0" dirty="0">
                <a:solidFill>
                  <a:schemeClr val="tx1"/>
                </a:solidFill>
                <a:effectLst/>
                <a:latin typeface="+mn-lt"/>
              </a:rPr>
              <a:t>only undoing logical operations, which are limited and can be undone almost instantly. Any transaction that was active as of the time of a crash are marked as aborted and, therefore, any versions generated by these transactions can be ignored by concurrent user queries.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Analysis phase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process remains the same as today with the addition of reconstructing sLog and copying log records for non-versioned operations.</a:t>
            </a:r>
          </a:p>
          <a:p>
            <a:r>
              <a:rPr lang="en-US" sz="1200" b="1" i="0" kern="1200" dirty="0">
                <a:solidFill>
                  <a:schemeClr val="tx1"/>
                </a:solidFill>
                <a:effectLst/>
                <a:latin typeface="+mn-lt"/>
                <a:ea typeface="+mn-ea"/>
                <a:cs typeface="+mn-cs"/>
              </a:rPr>
              <a:t>Redo</a:t>
            </a:r>
            <a:r>
              <a:rPr lang="en-US" sz="1200" b="0" i="0" kern="1200" dirty="0">
                <a:solidFill>
                  <a:schemeClr val="tx1"/>
                </a:solidFill>
                <a:effectLst/>
                <a:latin typeface="+mn-lt"/>
                <a:ea typeface="+mn-ea"/>
                <a:cs typeface="+mn-cs"/>
              </a:rPr>
              <a:t> phase</a:t>
            </a:r>
          </a:p>
          <a:p>
            <a:r>
              <a:rPr lang="en-US" sz="1200" b="0" i="0" kern="1200" dirty="0">
                <a:solidFill>
                  <a:schemeClr val="tx1"/>
                </a:solidFill>
                <a:effectLst/>
                <a:latin typeface="+mn-lt"/>
                <a:ea typeface="+mn-ea"/>
                <a:cs typeface="+mn-cs"/>
              </a:rPr>
              <a:t>Broken into two phases (P)</a:t>
            </a:r>
          </a:p>
          <a:p>
            <a:pPr lvl="1"/>
            <a:r>
              <a:rPr lang="en-US" sz="1200" b="0" i="0" kern="1200" dirty="0">
                <a:solidFill>
                  <a:schemeClr val="tx1"/>
                </a:solidFill>
                <a:effectLst/>
                <a:latin typeface="+mn-lt"/>
                <a:ea typeface="+mn-ea"/>
                <a:cs typeface="+mn-cs"/>
              </a:rPr>
              <a:t>Phase 1</a:t>
            </a:r>
          </a:p>
          <a:p>
            <a:pPr lvl="1"/>
            <a:r>
              <a:rPr lang="en-US" sz="1200" b="0" i="0" kern="1200" dirty="0">
                <a:solidFill>
                  <a:schemeClr val="tx1"/>
                </a:solidFill>
                <a:effectLst/>
                <a:latin typeface="+mn-lt"/>
                <a:ea typeface="+mn-ea"/>
                <a:cs typeface="+mn-cs"/>
              </a:rPr>
              <a:t>Redo from sLog (oldest uncommitted transaction up to last checkpoint). Redo is a fast operation as it only needs to process a few records from the sLog.</a:t>
            </a:r>
          </a:p>
          <a:p>
            <a:pPr lvl="1"/>
            <a:r>
              <a:rPr lang="en-US" sz="1200" b="0" i="0" kern="1200" dirty="0">
                <a:solidFill>
                  <a:schemeClr val="tx1"/>
                </a:solidFill>
                <a:effectLst/>
                <a:latin typeface="+mn-lt"/>
                <a:ea typeface="+mn-ea"/>
                <a:cs typeface="+mn-cs"/>
              </a:rPr>
              <a:t>Phase 2</a:t>
            </a:r>
          </a:p>
          <a:p>
            <a:pPr lvl="1"/>
            <a:r>
              <a:rPr lang="en-US" sz="1200" b="0" i="0" kern="1200" dirty="0">
                <a:solidFill>
                  <a:schemeClr val="tx1"/>
                </a:solidFill>
                <a:effectLst/>
                <a:latin typeface="+mn-lt"/>
                <a:ea typeface="+mn-ea"/>
                <a:cs typeface="+mn-cs"/>
              </a:rPr>
              <a:t>Redo from Transaction Log starts from last checkpoint (instead of oldest uncommitted transaction)</a:t>
            </a:r>
          </a:p>
          <a:p>
            <a:r>
              <a:rPr lang="en-US" sz="1200" b="1" i="0" kern="1200" dirty="0">
                <a:solidFill>
                  <a:schemeClr val="tx1"/>
                </a:solidFill>
                <a:effectLst/>
                <a:latin typeface="+mn-lt"/>
                <a:ea typeface="+mn-ea"/>
                <a:cs typeface="+mn-cs"/>
              </a:rPr>
              <a:t>Undo phase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Undo phase with ADR completes almost instantaneously by using sLog to undo non-versioned operations and Persisted Version Store (PVS) with Logical Revert to perform row level version-based Undo.</a:t>
            </a:r>
          </a:p>
          <a:p>
            <a:endParaRPr lang="en-US" sz="1200" b="0" i="0" kern="1200" dirty="0">
              <a:solidFill>
                <a:schemeClr val="tx1"/>
              </a:solidFill>
              <a:effectLst/>
              <a:latin typeface="+mn-lt"/>
              <a:ea typeface="+mn-ea"/>
              <a:cs typeface="+mn-cs"/>
            </a:endParaRPr>
          </a:p>
          <a:p>
            <a:pPr algn="l"/>
            <a:r>
              <a:rPr lang="en-US" sz="1200" b="1" i="0" dirty="0">
                <a:solidFill>
                  <a:schemeClr val="tx1"/>
                </a:solidFill>
                <a:effectLst/>
                <a:latin typeface="+mn-lt"/>
              </a:rPr>
              <a:t>The following types of workloads benefit most from ADR:</a:t>
            </a:r>
          </a:p>
          <a:p>
            <a:pPr algn="l">
              <a:buFont typeface="Arial" panose="020B0604020202020204" pitchFamily="34" charset="0"/>
              <a:buChar char="•"/>
            </a:pPr>
            <a:r>
              <a:rPr lang="en-US" sz="1200" b="0" i="0" dirty="0">
                <a:solidFill>
                  <a:schemeClr val="tx1"/>
                </a:solidFill>
                <a:effectLst/>
                <a:latin typeface="+mn-lt"/>
              </a:rPr>
              <a:t>Workloads with long-running transactions.</a:t>
            </a:r>
          </a:p>
          <a:p>
            <a:pPr algn="l">
              <a:buFont typeface="Arial" panose="020B0604020202020204" pitchFamily="34" charset="0"/>
              <a:buChar char="•"/>
            </a:pPr>
            <a:r>
              <a:rPr lang="en-US" sz="1200" b="0" i="0" dirty="0">
                <a:solidFill>
                  <a:schemeClr val="tx1"/>
                </a:solidFill>
                <a:effectLst/>
                <a:latin typeface="+mn-lt"/>
              </a:rPr>
              <a:t>Workloads that have seen cases where active transactions are causing the transaction log to grow significantly.</a:t>
            </a:r>
          </a:p>
          <a:p>
            <a:pPr algn="l">
              <a:buFont typeface="Arial" panose="020B0604020202020204" pitchFamily="34" charset="0"/>
              <a:buChar char="•"/>
            </a:pPr>
            <a:r>
              <a:rPr lang="en-US" sz="1200" b="0" i="0" dirty="0">
                <a:solidFill>
                  <a:schemeClr val="tx1"/>
                </a:solidFill>
                <a:effectLst/>
                <a:latin typeface="+mn-lt"/>
              </a:rPr>
              <a:t>Workloads that have experienced long periods of database unavailability due to long running recovery (such as unexpected service restart or manual transaction rollback).</a:t>
            </a:r>
          </a:p>
          <a:p>
            <a:endParaRPr lang="en-US" sz="1200" b="0" i="0" kern="1200" dirty="0">
              <a:solidFill>
                <a:schemeClr val="tx1"/>
              </a:solidFill>
              <a:effectLst/>
              <a:latin typeface="+mn-l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200" dirty="0">
              <a:latin typeface="+mn-lt"/>
              <a:hlinkClick r:id="" action="ppaction://noaction"/>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dirty="0">
                <a:latin typeface="+mn-lt"/>
                <a:hlinkClick r:id="" action="ppaction://noaction"/>
              </a:rPr>
              <a:t>https://docs.microsoft.com/en-us/azure/sql-database/sql-database-accelerated-database-recovery</a:t>
            </a:r>
            <a:endParaRPr lang="en-US" sz="1200" dirty="0">
              <a:latin typeface="+mn-lt"/>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10/26/2021 3:19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08258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Constant Time Recovery in SQL Server (microsoft.com)</a:t>
            </a:r>
            <a:r>
              <a:rPr lang="en-US" dirty="0"/>
              <a:t> https://www.microsoft.com/en-us/research/uploads/prod/2019/06/p700-antonopoulos.pdf</a:t>
            </a:r>
            <a:endParaRPr lang="en-US" sz="1200" dirty="0"/>
          </a:p>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14</a:t>
            </a:fld>
            <a:endParaRPr lang="en-US"/>
          </a:p>
        </p:txBody>
      </p:sp>
    </p:spTree>
    <p:extLst>
      <p:ext uri="{BB962C8B-B14F-4D97-AF65-F5344CB8AC3E}">
        <p14:creationId xmlns:p14="http://schemas.microsoft.com/office/powerpoint/2010/main" val="259801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hlinkClick r:id="rId3"/>
              </a:rPr>
              <a:t>Constant Time Recovery in SQL Server (microsoft.com)</a:t>
            </a:r>
            <a:r>
              <a:rPr lang="en-US" dirty="0"/>
              <a:t> https://www.microsoft.com/en-us/research/uploads/prod/2019/06/p700-antonopoulos.pdf</a:t>
            </a:r>
            <a:endParaRPr lang="en-US" sz="1200"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10/26/2021 3:19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047783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10/26/2021 3:19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202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 we will discuss What Accelerated Database Recovery is and how to enable the feature in SQL Server 2019. Then we will look at the Current Database Recovery process and some of the issues that occur based on the existing recovery design. Next, we walk through the fore core components of ADR before walking through the new Accelerated Database Recovery Process. Finally, we will have a demonstration on all the awesomeness that is of ADR!</a:t>
            </a:r>
          </a:p>
        </p:txBody>
      </p:sp>
      <p:sp>
        <p:nvSpPr>
          <p:cNvPr id="4" name="Slide Number Placeholder 3"/>
          <p:cNvSpPr>
            <a:spLocks noGrp="1"/>
          </p:cNvSpPr>
          <p:nvPr>
            <p:ph type="sldNum" sz="quarter" idx="5"/>
          </p:nvPr>
        </p:nvSpPr>
        <p:spPr/>
        <p:txBody>
          <a:bodyPr/>
          <a:lstStyle/>
          <a:p>
            <a:fld id="{56E97690-D681-4B47-8FD4-7300C9E579A2}" type="slidenum">
              <a:rPr lang="en-US" smtClean="0"/>
              <a:t>4</a:t>
            </a:fld>
            <a:endParaRPr lang="en-US"/>
          </a:p>
        </p:txBody>
      </p:sp>
    </p:spTree>
    <p:extLst>
      <p:ext uri="{BB962C8B-B14F-4D97-AF65-F5344CB8AC3E}">
        <p14:creationId xmlns:p14="http://schemas.microsoft.com/office/powerpoint/2010/main" val="2749768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10/26/2021 3:19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885002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3"/>
              </a:rPr>
              <a:t>https://docs.microsoft.com/en-us/sql/relational-databases/accelerated-database-recovery-management?view=sql-server-ver15</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10/26/2021 3:19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31810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dirty="0">
                <a:solidFill>
                  <a:schemeClr val="tx1"/>
                </a:solidFill>
                <a:effectLst/>
                <a:latin typeface="Segoe UI Light" panose="020B0502040204020203" pitchFamily="34" charset="0"/>
                <a:cs typeface="Segoe UI Light" panose="020B0502040204020203" pitchFamily="34" charset="0"/>
              </a:rPr>
              <a:t>Database recovery follows the </a:t>
            </a:r>
            <a:r>
              <a:rPr lang="en-US" sz="900" b="0" i="0" u="none" strike="noStrike" dirty="0">
                <a:solidFill>
                  <a:schemeClr val="tx1"/>
                </a:solidFill>
                <a:effectLst/>
                <a:latin typeface="Segoe UI Light" panose="020B0502040204020203" pitchFamily="34" charset="0"/>
                <a:cs typeface="Segoe UI Light" panose="020B0502040204020203" pitchFamily="34" charset="0"/>
                <a:hlinkClick r:id="rId3">
                  <a:extLst>
                    <a:ext uri="{A12FA001-AC4F-418D-AE19-62706E023703}">
                      <ahyp:hlinkClr xmlns:ahyp="http://schemas.microsoft.com/office/drawing/2018/hyperlinkcolor" val="tx"/>
                    </a:ext>
                  </a:extLst>
                </a:hlinkClick>
              </a:rPr>
              <a:t>ARIES</a:t>
            </a:r>
            <a:r>
              <a:rPr lang="en-US" sz="900" b="0" i="0" dirty="0">
                <a:solidFill>
                  <a:schemeClr val="tx1"/>
                </a:solidFill>
                <a:effectLst/>
                <a:latin typeface="Segoe UI Light" panose="020B0502040204020203" pitchFamily="34" charset="0"/>
                <a:cs typeface="Segoe UI Light" panose="020B0502040204020203" pitchFamily="34" charset="0"/>
              </a:rPr>
              <a:t> recovery model, which stands for </a:t>
            </a:r>
            <a:r>
              <a:rPr lang="en-US" sz="900" b="1" i="0" kern="1200" dirty="0">
                <a:solidFill>
                  <a:schemeClr val="tx1"/>
                </a:solidFill>
                <a:effectLst/>
                <a:latin typeface="Segoe UI Light" panose="020B0502040204020203" pitchFamily="34" charset="0"/>
                <a:ea typeface="+mn-ea"/>
                <a:cs typeface="Segoe UI Light" panose="020B0502040204020203" pitchFamily="34" charset="0"/>
              </a:rPr>
              <a:t>Algorithms for Recovery and Isolation Exploiting Semantics </a:t>
            </a:r>
            <a:r>
              <a:rPr lang="en-US" sz="900" b="0" i="0" dirty="0">
                <a:solidFill>
                  <a:schemeClr val="tx1"/>
                </a:solidFill>
                <a:effectLst/>
                <a:latin typeface="Segoe UI Light" panose="020B0502040204020203" pitchFamily="34" charset="0"/>
                <a:cs typeface="Segoe UI Light" panose="020B0502040204020203" pitchFamily="34" charset="0"/>
              </a:rPr>
              <a:t>and consists of three phases,</a:t>
            </a:r>
            <a:endParaRPr lang="en-US" sz="900" b="1" i="0" kern="1200" dirty="0">
              <a:solidFill>
                <a:schemeClr val="tx1"/>
              </a:solidFill>
              <a:effectLst/>
              <a:latin typeface="Segoe UI Light" panose="020B0502040204020203" pitchFamily="34" charset="0"/>
              <a:ea typeface="+mn-ea"/>
              <a:cs typeface="Segoe UI Light" panose="020B0502040204020203" pitchFamily="34" charset="0"/>
            </a:endParaRPr>
          </a:p>
          <a:p>
            <a:endParaRPr lang="en-US" sz="900" b="1"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1" i="0" kern="1200" dirty="0">
                <a:solidFill>
                  <a:schemeClr val="tx1"/>
                </a:solidFill>
                <a:effectLst/>
                <a:latin typeface="Segoe UI Light" panose="020B0502040204020203" pitchFamily="34" charset="0"/>
                <a:ea typeface="+mn-ea"/>
                <a:cs typeface="Segoe UI Light" panose="020B0502040204020203" pitchFamily="34" charset="0"/>
              </a:rPr>
              <a:t>Analysis phase</a:t>
            </a:r>
            <a:endParaRPr lang="en-US" sz="900" b="0"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0" i="0" kern="1200" dirty="0">
                <a:solidFill>
                  <a:schemeClr val="tx1"/>
                </a:solidFill>
                <a:effectLst/>
                <a:latin typeface="Segoe UI Light" panose="020B0502040204020203" pitchFamily="34" charset="0"/>
                <a:ea typeface="+mn-ea"/>
                <a:cs typeface="Segoe UI Light" panose="020B0502040204020203" pitchFamily="34" charset="0"/>
              </a:rPr>
              <a:t>First, we have the Analysis phase that will scan the transaction log from the beginning of the last successful checkpoint (or the oldest dirty page LSN) until the end, to determine the state of each transaction at the time SQL Server stopped. This is normally a fairly quick process.</a:t>
            </a:r>
          </a:p>
          <a:p>
            <a:endParaRPr lang="en-US" sz="900" b="1"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1" i="0" kern="1200" dirty="0">
                <a:solidFill>
                  <a:schemeClr val="tx1"/>
                </a:solidFill>
                <a:effectLst/>
                <a:latin typeface="Segoe UI Light" panose="020B0502040204020203" pitchFamily="34" charset="0"/>
                <a:ea typeface="+mn-ea"/>
                <a:cs typeface="Segoe UI Light" panose="020B0502040204020203" pitchFamily="34" charset="0"/>
              </a:rPr>
              <a:t>Redo phase</a:t>
            </a:r>
            <a:endParaRPr lang="en-US" sz="900" b="0"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0" i="0" kern="1200" dirty="0">
                <a:solidFill>
                  <a:schemeClr val="tx1"/>
                </a:solidFill>
                <a:effectLst/>
                <a:latin typeface="Segoe UI Light" panose="020B0502040204020203" pitchFamily="34" charset="0"/>
                <a:ea typeface="+mn-ea"/>
                <a:cs typeface="Segoe UI Light" panose="020B0502040204020203" pitchFamily="34" charset="0"/>
              </a:rPr>
              <a:t>Next in our second phase, the recovery process will scan the transaction log from the oldest uncommitted transaction until the end, to bring the database to the state it was at the time of the crash by redoing all committed operations.</a:t>
            </a:r>
          </a:p>
          <a:p>
            <a:endParaRPr lang="en-US" sz="900" b="1"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1" i="0" kern="1200" dirty="0">
                <a:solidFill>
                  <a:schemeClr val="tx1"/>
                </a:solidFill>
                <a:effectLst/>
                <a:latin typeface="Segoe UI Light" panose="020B0502040204020203" pitchFamily="34" charset="0"/>
                <a:ea typeface="+mn-ea"/>
                <a:cs typeface="Segoe UI Light" panose="020B0502040204020203" pitchFamily="34" charset="0"/>
              </a:rPr>
              <a:t>Undo phase</a:t>
            </a:r>
            <a:endParaRPr lang="en-US" sz="900" b="0"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0" i="0" kern="1200" dirty="0">
                <a:solidFill>
                  <a:schemeClr val="tx1"/>
                </a:solidFill>
                <a:effectLst/>
                <a:latin typeface="Segoe UI Light" panose="020B0502040204020203" pitchFamily="34" charset="0"/>
                <a:ea typeface="+mn-ea"/>
                <a:cs typeface="Segoe UI Light" panose="020B0502040204020203" pitchFamily="34" charset="0"/>
              </a:rPr>
              <a:t>For each transaction that was active as of the time of the crash, this phase will scan the log backwards rolling back transactions since the oldest active uncommitted transaction. This is area that takes the longest amount of time during the recovery process and the primary bottle that ADR was designed to resolve.</a:t>
            </a:r>
          </a:p>
          <a:p>
            <a:endParaRPr lang="en-US" sz="900" b="0"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dirty="0">
                <a:latin typeface="Segoe UI Light" panose="020B0502040204020203" pitchFamily="34" charset="0"/>
                <a:cs typeface="Segoe UI Light" panose="020B0502040204020203" pitchFamily="34" charset="0"/>
                <a:hlinkClick r:id="rId4"/>
              </a:rPr>
              <a:t>https://docs.microsoft.com/en-us/azure/sql-database/sql-database-accelerated-database-recovery</a:t>
            </a:r>
            <a:endParaRPr lang="en-US" sz="90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10/26/2021 3:19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973534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chemeClr val="tx1"/>
                </a:solidFill>
                <a:effectLst/>
                <a:latin typeface="Segoe UI" panose="020B0502040204020203" pitchFamily="34" charset="0"/>
              </a:rPr>
              <a:t>So based on the current design, the most common implications of having to rollback all incomplete transactions is that is that the length of time required is roughly proportional to the work that the transaction has performed and the length of time the transaction has been active. Therefore, the recovery process can take a long time in the presence of long-running transactions (such as large bulk insert operations or index build operations against a large table).</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Also, cancelling/rolling back a large transaction based on the current recovery design can take a long time as it is using the same Undo recovery phase as previously described.</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Finally, the SQL Server database engine cannot truncate the transaction log when there are long-running transactions because their corresponding log records are needed for the recovery and rollback processes.</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As a result, some customers face the problem that the size of the transaction log grows very large and consumes huge amounts of drive space.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10/26/2021 3:19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39763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l"/>
            <a:r>
              <a:rPr lang="en-US" sz="1200" b="1" i="0" dirty="0">
                <a:solidFill>
                  <a:schemeClr val="tx1"/>
                </a:solidFill>
                <a:effectLst/>
                <a:latin typeface="Segoe UI" panose="020B0502040204020203" pitchFamily="34" charset="0"/>
              </a:rPr>
              <a:t>ADR recovery components</a:t>
            </a:r>
          </a:p>
          <a:p>
            <a:pPr algn="l"/>
            <a:r>
              <a:rPr lang="en-US" sz="1200" b="0" i="0" dirty="0">
                <a:solidFill>
                  <a:schemeClr val="tx1"/>
                </a:solidFill>
                <a:effectLst/>
                <a:latin typeface="Segoe UI" panose="020B0502040204020203" pitchFamily="34" charset="0"/>
              </a:rPr>
              <a:t>The four key components of ADR are:</a:t>
            </a:r>
          </a:p>
          <a:p>
            <a:pPr algn="l"/>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1" i="0" dirty="0">
                <a:solidFill>
                  <a:schemeClr val="tx1"/>
                </a:solidFill>
                <a:effectLst/>
                <a:latin typeface="Segoe UI" panose="020B0502040204020203" pitchFamily="34" charset="0"/>
              </a:rPr>
              <a:t>Persisted version store (PVS)</a:t>
            </a:r>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0" i="0" dirty="0">
                <a:solidFill>
                  <a:schemeClr val="tx1"/>
                </a:solidFill>
                <a:effectLst/>
                <a:latin typeface="Segoe UI" panose="020B0502040204020203" pitchFamily="34" charset="0"/>
              </a:rPr>
              <a:t>The persisted version store is a new SQL Server database engine mechanism for persisting the row versions generated in the database itself instead of the traditional </a:t>
            </a:r>
            <a:r>
              <a:rPr lang="en-US" sz="1200" b="0" i="0" dirty="0" err="1">
                <a:solidFill>
                  <a:schemeClr val="tx1"/>
                </a:solidFill>
                <a:effectLst/>
                <a:latin typeface="Segoe UI" panose="020B0502040204020203" pitchFamily="34" charset="0"/>
              </a:rPr>
              <a:t>tempdb</a:t>
            </a:r>
            <a:r>
              <a:rPr lang="en-US" sz="1200" b="0" i="0" dirty="0">
                <a:solidFill>
                  <a:schemeClr val="tx1"/>
                </a:solidFill>
                <a:effectLst/>
                <a:latin typeface="Segoe UI" panose="020B0502040204020203" pitchFamily="34" charset="0"/>
              </a:rPr>
              <a:t> version store. PVS enables resource isolation as well as improves availability of readable secondaries.</a:t>
            </a:r>
          </a:p>
          <a:p>
            <a:pPr algn="l">
              <a:buFont typeface="Arial" panose="020B0604020202020204" pitchFamily="34" charset="0"/>
              <a:buNone/>
            </a:pPr>
            <a:endParaRPr lang="en-US" sz="1200" b="0" i="0" dirty="0">
              <a:solidFill>
                <a:schemeClr val="tx1"/>
              </a:solidFill>
              <a:effectLst/>
              <a:latin typeface="Segoe UI" panose="020B0502040204020203" pitchFamily="34" charset="0"/>
            </a:endParaRPr>
          </a:p>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10/26/2021 3:19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8272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l"/>
            <a:r>
              <a:rPr lang="en-US" sz="1200" b="1" i="0" dirty="0">
                <a:solidFill>
                  <a:schemeClr val="tx1"/>
                </a:solidFill>
                <a:effectLst/>
                <a:latin typeface="Segoe UI" panose="020B0502040204020203" pitchFamily="34" charset="0"/>
              </a:rPr>
              <a:t>Logical revert</a:t>
            </a:r>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0" i="0" dirty="0">
                <a:solidFill>
                  <a:schemeClr val="tx1"/>
                </a:solidFill>
                <a:effectLst/>
                <a:latin typeface="Segoe UI" panose="020B0502040204020203" pitchFamily="34" charset="0"/>
              </a:rPr>
              <a:t>Logical revert is the asynchronous process responsible for performing row-level version-based Undo - providing instant transaction rollback and undo for all versioned operations. Logical revert is accomplished by:</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Keeping track of all aborted transactions and marking them invisible to other transactions.</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Performing rollback by using PVS for all user transactions, rather than physically scanning the transaction log and undoing changes one at a time.</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Releasing all locks immediately after transaction abort. Since abort involves simply marking changes in memory, the process is very efficient </a:t>
            </a:r>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10/26/2021 3:19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65204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5">
            <a:extLst>
              <a:ext uri="{FF2B5EF4-FFF2-40B4-BE49-F238E27FC236}">
                <a16:creationId xmlns:a16="http://schemas.microsoft.com/office/drawing/2014/main" id="{B97B15E4-CDBA-4931-BA44-2308C213F725}"/>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90065007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8263" y="2271760"/>
            <a:ext cx="4896264" cy="1157240"/>
          </a:xfrm>
        </p:spPr>
        <p:txBody>
          <a:bodyPr wrap="square">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457200"/>
            <a:ext cx="4896264" cy="984885"/>
          </a:xfrm>
        </p:spPr>
        <p:txBody>
          <a:bodyPr>
            <a:spAutoFit/>
          </a:bodyPr>
          <a:lstStyle>
            <a:lvl1pPr>
              <a:defRPr sz="3200"/>
            </a:lvl1pPr>
          </a:lstStyle>
          <a:p>
            <a:r>
              <a:rPr lang="en-US"/>
              <a:t>Click to edit Master title style</a:t>
            </a:r>
          </a:p>
        </p:txBody>
      </p:sp>
    </p:spTree>
    <p:extLst>
      <p:ext uri="{BB962C8B-B14F-4D97-AF65-F5344CB8AC3E}">
        <p14:creationId xmlns:p14="http://schemas.microsoft.com/office/powerpoint/2010/main" val="3099670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217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10/26/2021</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87923" y="3"/>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81576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
        <p:nvSpPr>
          <p:cNvPr id="3" name="Rectangle 2">
            <a:extLst>
              <a:ext uri="{FF2B5EF4-FFF2-40B4-BE49-F238E27FC236}">
                <a16:creationId xmlns:a16="http://schemas.microsoft.com/office/drawing/2014/main" id="{42831091-A48F-48BB-AD7D-E929D0C062C1}"/>
              </a:ext>
            </a:extLst>
          </p:cNvPr>
          <p:cNvSpPr/>
          <p:nvPr userDrawn="1"/>
        </p:nvSpPr>
        <p:spPr>
          <a:xfrm>
            <a:off x="0" y="2698812"/>
            <a:ext cx="3870664" cy="41591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5174A23-19F6-4907-A7F6-4B2A1ECCF589}"/>
              </a:ext>
            </a:extLst>
          </p:cNvPr>
          <p:cNvSpPr/>
          <p:nvPr userDrawn="1"/>
        </p:nvSpPr>
        <p:spPr>
          <a:xfrm rot="5400000">
            <a:off x="1529920" y="2621130"/>
            <a:ext cx="2684755" cy="57445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5FB3BA-7A26-4890-A55F-398A4768CE1F}"/>
              </a:ext>
            </a:extLst>
          </p:cNvPr>
          <p:cNvSpPr/>
          <p:nvPr userDrawn="1"/>
        </p:nvSpPr>
        <p:spPr>
          <a:xfrm>
            <a:off x="1036305" y="3342877"/>
            <a:ext cx="3870664" cy="17931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635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16393950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C461A2B3-F991-45BD-8BA7-FA0CE24140A3}"/>
              </a:ext>
            </a:extLst>
          </p:cNvPr>
          <p:cNvSpPr>
            <a:spLocks noGrp="1"/>
          </p:cNvSpPr>
          <p:nvPr>
            <p:ph type="body" sz="quarter" idx="10"/>
          </p:nvPr>
        </p:nvSpPr>
        <p:spPr>
          <a:xfrm>
            <a:off x="588263" y="1044575"/>
            <a:ext cx="11018520" cy="307777"/>
          </a:xfrm>
        </p:spPr>
        <p:txBody>
          <a:bodyPr wrap="square" lIns="0" tIns="0" rIns="0" bIns="0">
            <a:spAutoFit/>
          </a:bodyPr>
          <a:lstStyle>
            <a:lvl1pPr marL="0" indent="0">
              <a:buNone/>
              <a:defRPr lang="en-US" sz="2000" dirty="0" smtClean="0">
                <a:solidFill>
                  <a:schemeClr val="accent1"/>
                </a:solidFill>
                <a:latin typeface="+mj-lt"/>
                <a:cs typeface="+mn-cs"/>
              </a:defRPr>
            </a:lvl1pPr>
          </a:lstStyle>
          <a:p>
            <a:pPr marL="0" lvl="0" defTabSz="914367"/>
            <a:r>
              <a:rPr lang="en-US"/>
              <a:t>Click to edit Master text styles</a:t>
            </a:r>
          </a:p>
        </p:txBody>
      </p:sp>
    </p:spTree>
    <p:extLst>
      <p:ext uri="{BB962C8B-B14F-4D97-AF65-F5344CB8AC3E}">
        <p14:creationId xmlns:p14="http://schemas.microsoft.com/office/powerpoint/2010/main" val="208901904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Accelerated Database Recovery</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99" r:id="rId7"/>
    <p:sldLayoutId id="2147484870" r:id="rId8"/>
    <p:sldLayoutId id="2147484871" r:id="rId9"/>
    <p:sldLayoutId id="2147484872" r:id="rId10"/>
    <p:sldLayoutId id="2147484873" r:id="rId11"/>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9.xml"/><Relationship Id="rId7" Type="http://schemas.openxmlformats.org/officeDocument/2006/relationships/diagramColors" Target="../diagrams/colors4.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0.xml"/><Relationship Id="rId7" Type="http://schemas.openxmlformats.org/officeDocument/2006/relationships/diagramColors" Target="../diagrams/colors5.xm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1.xml"/><Relationship Id="rId7" Type="http://schemas.openxmlformats.org/officeDocument/2006/relationships/diagramColors" Target="../diagrams/colors6.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microsoft.com/en-us/research/uploads/prod/2019/06/p700-antonopoulos.pdf" TargetMode="External"/></Relationships>
</file>

<file path=ppt/slides/_rels/slide15.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4.xml"/><Relationship Id="rId7" Type="http://schemas.openxmlformats.org/officeDocument/2006/relationships/diagramColors" Target="../diagrams/colors7.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hyperlink" Target="https://www.youtube.com/watch?feature=player_embedded&amp;v=5RPkuQHcxxs" TargetMode="External"/><Relationship Id="rId3" Type="http://schemas.openxmlformats.org/officeDocument/2006/relationships/hyperlink" Target="http://aka.ms/ss19" TargetMode="External"/><Relationship Id="rId7" Type="http://schemas.openxmlformats.org/officeDocument/2006/relationships/hyperlink" Target="https://docs.microsoft.com/en-us/sql/sql-server/what-s-new-in-sql-server-ver15?view=sqlallproducts-allversion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aka.ms/sql2019learning" TargetMode="External"/><Relationship Id="rId11" Type="http://schemas.openxmlformats.org/officeDocument/2006/relationships/image" Target="../media/image11.tif"/><Relationship Id="rId5" Type="http://schemas.openxmlformats.org/officeDocument/2006/relationships/hyperlink" Target="https://aka.ms/SQL2019Notebooks" TargetMode="External"/><Relationship Id="rId10" Type="http://schemas.openxmlformats.org/officeDocument/2006/relationships/hyperlink" Target="https://aka.ms/sql2019book" TargetMode="External"/><Relationship Id="rId4" Type="http://schemas.openxmlformats.org/officeDocument/2006/relationships/hyperlink" Target="https://aka.ms/sqlworkshops" TargetMode="External"/><Relationship Id="rId9" Type="http://schemas.openxmlformats.org/officeDocument/2006/relationships/hyperlink" Target="https://aka.ms/SQLShortcuts"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4.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8.xml"/><Relationship Id="rId7" Type="http://schemas.openxmlformats.org/officeDocument/2006/relationships/diagramColors" Target="../diagrams/colors3.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310482" y="4439522"/>
            <a:ext cx="6276531" cy="1793104"/>
          </a:xfrm>
        </p:spPr>
        <p:txBody>
          <a:bodyPr/>
          <a:lstStyle/>
          <a:p>
            <a:pPr>
              <a:lnSpc>
                <a:spcPct val="100000"/>
              </a:lnSpc>
              <a:spcBef>
                <a:spcPts val="600"/>
              </a:spcBef>
              <a:spcAft>
                <a:spcPts val="600"/>
              </a:spcAft>
            </a:pPr>
            <a:r>
              <a:rPr lang="en-US" sz="4000" dirty="0"/>
              <a:t>Accelerated </a:t>
            </a:r>
            <a:br>
              <a:rPr lang="en-US" sz="4000" dirty="0"/>
            </a:br>
            <a:r>
              <a:rPr lang="en-US" sz="4000" dirty="0"/>
              <a:t>Database Recovery</a:t>
            </a:r>
            <a:br>
              <a:rPr lang="en-US" b="1" dirty="0"/>
            </a:br>
            <a:br>
              <a:rPr lang="en-US" dirty="0"/>
            </a:br>
            <a:br>
              <a:rPr lang="en-US" dirty="0"/>
            </a:br>
            <a:br>
              <a:rPr lang="en-US" dirty="0"/>
            </a:br>
            <a:endParaRPr lang="en-US" dirty="0"/>
          </a:p>
        </p:txBody>
      </p:sp>
    </p:spTree>
    <p:extLst>
      <p:ext uri="{BB962C8B-B14F-4D97-AF65-F5344CB8AC3E}">
        <p14:creationId xmlns:p14="http://schemas.microsoft.com/office/powerpoint/2010/main" val="595046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342142124"/>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D4EE3785-7CE5-46D1-AED6-FF27CC750693}"/>
              </a:ext>
            </a:extLst>
          </p:cNvPr>
          <p:cNvSpPr/>
          <p:nvPr/>
        </p:nvSpPr>
        <p:spPr>
          <a:xfrm>
            <a:off x="3779884" y="429921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853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1762264790"/>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1F4F892A-E731-4D4A-B00C-66076A3E14AB}"/>
              </a:ext>
            </a:extLst>
          </p:cNvPr>
          <p:cNvSpPr/>
          <p:nvPr/>
        </p:nvSpPr>
        <p:spPr>
          <a:xfrm>
            <a:off x="6441875" y="428145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89504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2719420750"/>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D9F5DAFA-5E69-420C-B10D-B4BEE3E46A68}"/>
              </a:ext>
            </a:extLst>
          </p:cNvPr>
          <p:cNvSpPr/>
          <p:nvPr/>
        </p:nvSpPr>
        <p:spPr>
          <a:xfrm>
            <a:off x="9074703" y="429921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005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Accelerated Database Recovery process</a:t>
            </a:r>
          </a:p>
        </p:txBody>
      </p:sp>
      <p:grpSp>
        <p:nvGrpSpPr>
          <p:cNvPr id="4" name="Group 3">
            <a:extLst>
              <a:ext uri="{FF2B5EF4-FFF2-40B4-BE49-F238E27FC236}">
                <a16:creationId xmlns:a16="http://schemas.microsoft.com/office/drawing/2014/main" id="{8E18CCD6-E5F8-42AD-BB02-B5BDA80AF5F1}"/>
              </a:ext>
            </a:extLst>
          </p:cNvPr>
          <p:cNvGrpSpPr/>
          <p:nvPr/>
        </p:nvGrpSpPr>
        <p:grpSpPr>
          <a:xfrm>
            <a:off x="109939" y="601458"/>
            <a:ext cx="12082061" cy="5655084"/>
            <a:chOff x="50415" y="842204"/>
            <a:chExt cx="12082061" cy="5655084"/>
          </a:xfrm>
        </p:grpSpPr>
        <p:sp>
          <p:nvSpPr>
            <p:cNvPr id="3" name="Rectangle 2">
              <a:extLst>
                <a:ext uri="{FF2B5EF4-FFF2-40B4-BE49-F238E27FC236}">
                  <a16:creationId xmlns:a16="http://schemas.microsoft.com/office/drawing/2014/main" id="{CA152D57-DDFF-457C-8FA5-E73FDFFCD05D}"/>
                </a:ext>
              </a:extLst>
            </p:cNvPr>
            <p:cNvSpPr/>
            <p:nvPr/>
          </p:nvSpPr>
          <p:spPr>
            <a:xfrm>
              <a:off x="5293892" y="3588028"/>
              <a:ext cx="1593925" cy="407504"/>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Content Placeholder 2"/>
            <p:cNvSpPr txBox="1">
              <a:spLocks/>
            </p:cNvSpPr>
            <p:nvPr/>
          </p:nvSpPr>
          <p:spPr>
            <a:xfrm>
              <a:off x="336664" y="842204"/>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cxnSp>
          <p:nvCxnSpPr>
            <p:cNvPr id="57" name="Straight Connector 56">
              <a:extLst>
                <a:ext uri="{FF2B5EF4-FFF2-40B4-BE49-F238E27FC236}">
                  <a16:creationId xmlns:a16="http://schemas.microsoft.com/office/drawing/2014/main" id="{060149F8-0ED2-4AF6-8D98-BBB1F34A26C8}"/>
                </a:ext>
              </a:extLst>
            </p:cNvPr>
            <p:cNvCxnSpPr>
              <a:cxnSpLocks/>
            </p:cNvCxnSpPr>
            <p:nvPr/>
          </p:nvCxnSpPr>
          <p:spPr>
            <a:xfrm>
              <a:off x="1359929" y="1273912"/>
              <a:ext cx="0" cy="4389494"/>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EC67EA80-EE13-4715-8ABC-3FCBAF871530}"/>
                </a:ext>
              </a:extLst>
            </p:cNvPr>
            <p:cNvGrpSpPr/>
            <p:nvPr/>
          </p:nvGrpSpPr>
          <p:grpSpPr>
            <a:xfrm>
              <a:off x="4396744" y="1282844"/>
              <a:ext cx="1630959" cy="5214444"/>
              <a:chOff x="3000390" y="2583872"/>
              <a:chExt cx="1663663" cy="5319006"/>
            </a:xfrm>
          </p:grpSpPr>
          <p:cxnSp>
            <p:nvCxnSpPr>
              <p:cNvPr id="59" name="Straight Connector 58">
                <a:extLst>
                  <a:ext uri="{FF2B5EF4-FFF2-40B4-BE49-F238E27FC236}">
                    <a16:creationId xmlns:a16="http://schemas.microsoft.com/office/drawing/2014/main" id="{C4BE62ED-6206-4B38-95D7-8847C52B27FE}"/>
                  </a:ext>
                </a:extLst>
              </p:cNvPr>
              <p:cNvCxnSpPr>
                <a:cxnSpLocks/>
              </p:cNvCxnSpPr>
              <p:nvPr/>
            </p:nvCxnSpPr>
            <p:spPr>
              <a:xfrm>
                <a:off x="3907828" y="2583872"/>
                <a:ext cx="0" cy="4522342"/>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1A188548-461D-4054-B95D-E15814BCD359}"/>
                  </a:ext>
                </a:extLst>
              </p:cNvPr>
              <p:cNvSpPr txBox="1"/>
              <p:nvPr/>
            </p:nvSpPr>
            <p:spPr>
              <a:xfrm>
                <a:off x="3000390" y="7055218"/>
                <a:ext cx="1663663" cy="847660"/>
              </a:xfrm>
              <a:prstGeom prst="rect">
                <a:avLst/>
              </a:prstGeom>
              <a:noFill/>
            </p:spPr>
            <p:txBody>
              <a:bodyPr wrap="square" rtlCol="0">
                <a:spAutoFit/>
              </a:bodyPr>
              <a:lstStyle/>
              <a:p>
                <a:pPr algn="ctr" defTabSz="896341"/>
                <a:r>
                  <a:rPr lang="en-US" sz="1600" dirty="0">
                    <a:latin typeface="Segoe UI Light" panose="020B0502040204020203" pitchFamily="34" charset="0"/>
                    <a:cs typeface="Segoe UI Light" panose="020B0502040204020203" pitchFamily="34" charset="0"/>
                  </a:rPr>
                  <a:t>Checkpoint</a:t>
                </a:r>
              </a:p>
              <a:p>
                <a:pPr algn="ctr" defTabSz="896341"/>
                <a:r>
                  <a:rPr lang="en-US" sz="1600" i="1" dirty="0">
                    <a:latin typeface="Segoe UI Light" panose="020B0502040204020203" pitchFamily="34" charset="0"/>
                    <a:cs typeface="Segoe UI Light" panose="020B0502040204020203" pitchFamily="34" charset="0"/>
                  </a:rPr>
                  <a:t>(or oldest dirty page LSN)</a:t>
                </a:r>
              </a:p>
            </p:txBody>
          </p:sp>
        </p:grpSp>
        <p:grpSp>
          <p:nvGrpSpPr>
            <p:cNvPr id="61" name="Group 60">
              <a:extLst>
                <a:ext uri="{FF2B5EF4-FFF2-40B4-BE49-F238E27FC236}">
                  <a16:creationId xmlns:a16="http://schemas.microsoft.com/office/drawing/2014/main" id="{34921040-9703-4703-BB9A-CAE6C12DD89D}"/>
                </a:ext>
              </a:extLst>
            </p:cNvPr>
            <p:cNvGrpSpPr/>
            <p:nvPr/>
          </p:nvGrpSpPr>
          <p:grpSpPr>
            <a:xfrm>
              <a:off x="6493489" y="1321119"/>
              <a:ext cx="844176" cy="4971707"/>
              <a:chOff x="7644350" y="2574763"/>
              <a:chExt cx="1858656" cy="3391458"/>
            </a:xfrm>
          </p:grpSpPr>
          <p:cxnSp>
            <p:nvCxnSpPr>
              <p:cNvPr id="62" name="Straight Connector 61">
                <a:extLst>
                  <a:ext uri="{FF2B5EF4-FFF2-40B4-BE49-F238E27FC236}">
                    <a16:creationId xmlns:a16="http://schemas.microsoft.com/office/drawing/2014/main" id="{E1682CEA-463F-4017-857F-C88EFDB673B3}"/>
                  </a:ext>
                </a:extLst>
              </p:cNvPr>
              <p:cNvCxnSpPr/>
              <p:nvPr/>
            </p:nvCxnSpPr>
            <p:spPr>
              <a:xfrm>
                <a:off x="8576078" y="2574763"/>
                <a:ext cx="0" cy="3043983"/>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15821C6C-CD89-4804-9E18-E11641A93429}"/>
                  </a:ext>
                </a:extLst>
              </p:cNvPr>
              <p:cNvSpPr txBox="1"/>
              <p:nvPr/>
            </p:nvSpPr>
            <p:spPr>
              <a:xfrm>
                <a:off x="7644350" y="5567316"/>
                <a:ext cx="1858656" cy="398905"/>
              </a:xfrm>
              <a:prstGeom prst="rect">
                <a:avLst/>
              </a:prstGeom>
              <a:noFill/>
            </p:spPr>
            <p:txBody>
              <a:bodyPr wrap="square" rtlCol="0">
                <a:spAutoFit/>
              </a:bodyPr>
              <a:lstStyle/>
              <a:p>
                <a:pPr algn="ctr" defTabSz="896341"/>
                <a:r>
                  <a:rPr lang="en-US" sz="1600" dirty="0">
                    <a:latin typeface="Segoe UI Light" panose="020B0502040204020203" pitchFamily="34" charset="0"/>
                    <a:cs typeface="Segoe UI Light" panose="020B0502040204020203" pitchFamily="34" charset="0"/>
                  </a:rPr>
                  <a:t>Log</a:t>
                </a:r>
              </a:p>
              <a:p>
                <a:pPr algn="ctr" defTabSz="896341"/>
                <a:r>
                  <a:rPr lang="en-US" sz="1600" dirty="0">
                    <a:latin typeface="Segoe UI Light" panose="020B0502040204020203" pitchFamily="34" charset="0"/>
                    <a:cs typeface="Segoe UI Light" panose="020B0502040204020203" pitchFamily="34" charset="0"/>
                  </a:rPr>
                  <a:t>End </a:t>
                </a:r>
              </a:p>
            </p:txBody>
          </p:sp>
        </p:grpSp>
        <p:grpSp>
          <p:nvGrpSpPr>
            <p:cNvPr id="64" name="Group 63">
              <a:extLst>
                <a:ext uri="{FF2B5EF4-FFF2-40B4-BE49-F238E27FC236}">
                  <a16:creationId xmlns:a16="http://schemas.microsoft.com/office/drawing/2014/main" id="{593EB84F-0D9A-4C9C-8BF8-57BB42CB4261}"/>
                </a:ext>
              </a:extLst>
            </p:cNvPr>
            <p:cNvGrpSpPr/>
            <p:nvPr/>
          </p:nvGrpSpPr>
          <p:grpSpPr>
            <a:xfrm>
              <a:off x="5236652" y="1244059"/>
              <a:ext cx="6640526" cy="491263"/>
              <a:chOff x="5303036" y="2544312"/>
              <a:chExt cx="6773681" cy="501114"/>
            </a:xfrm>
          </p:grpSpPr>
          <p:grpSp>
            <p:nvGrpSpPr>
              <p:cNvPr id="65" name="Group 64">
                <a:extLst>
                  <a:ext uri="{FF2B5EF4-FFF2-40B4-BE49-F238E27FC236}">
                    <a16:creationId xmlns:a16="http://schemas.microsoft.com/office/drawing/2014/main" id="{50FC4855-5479-4376-BA6C-B0E1EBDD46E5}"/>
                  </a:ext>
                </a:extLst>
              </p:cNvPr>
              <p:cNvGrpSpPr/>
              <p:nvPr/>
            </p:nvGrpSpPr>
            <p:grpSpPr>
              <a:xfrm>
                <a:off x="5303036" y="2544312"/>
                <a:ext cx="1710755" cy="376599"/>
                <a:chOff x="2684533" y="2607233"/>
                <a:chExt cx="5955090" cy="376599"/>
              </a:xfrm>
            </p:grpSpPr>
            <p:cxnSp>
              <p:nvCxnSpPr>
                <p:cNvPr id="67" name="Straight Arrow Connector 66">
                  <a:extLst>
                    <a:ext uri="{FF2B5EF4-FFF2-40B4-BE49-F238E27FC236}">
                      <a16:creationId xmlns:a16="http://schemas.microsoft.com/office/drawing/2014/main" id="{420E002C-1E0F-48D9-BF24-B5A867CE40EA}"/>
                    </a:ext>
                  </a:extLst>
                </p:cNvPr>
                <p:cNvCxnSpPr>
                  <a:cxnSpLocks/>
                </p:cNvCxnSpPr>
                <p:nvPr/>
              </p:nvCxnSpPr>
              <p:spPr>
                <a:xfrm>
                  <a:off x="2860988" y="2983832"/>
                  <a:ext cx="5778635"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54D9A7E-78D7-4911-A3F8-34A9574FEBCB}"/>
                    </a:ext>
                  </a:extLst>
                </p:cNvPr>
                <p:cNvSpPr txBox="1"/>
                <p:nvPr/>
              </p:nvSpPr>
              <p:spPr>
                <a:xfrm>
                  <a:off x="2684533" y="2607233"/>
                  <a:ext cx="5705726" cy="307779"/>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1: </a:t>
                  </a:r>
                  <a:r>
                    <a:rPr lang="en-US" sz="1372" b="1" dirty="0">
                      <a:latin typeface="Segoe UI Light" panose="020B0502040204020203" pitchFamily="34" charset="0"/>
                      <a:cs typeface="Segoe UI Light" panose="020B0502040204020203" pitchFamily="34" charset="0"/>
                    </a:rPr>
                    <a:t>Analysis</a:t>
                  </a:r>
                </a:p>
              </p:txBody>
            </p:sp>
          </p:grpSp>
          <p:sp>
            <p:nvSpPr>
              <p:cNvPr id="66" name="TextBox 65">
                <a:extLst>
                  <a:ext uri="{FF2B5EF4-FFF2-40B4-BE49-F238E27FC236}">
                    <a16:creationId xmlns:a16="http://schemas.microsoft.com/office/drawing/2014/main" id="{29B2A83A-AB0C-4283-90AE-A3F4FB3AE893}"/>
                  </a:ext>
                </a:extLst>
              </p:cNvPr>
              <p:cNvSpPr txBox="1"/>
              <p:nvPr/>
            </p:nvSpPr>
            <p:spPr>
              <a:xfrm>
                <a:off x="7108681" y="2700082"/>
                <a:ext cx="4968036" cy="345344"/>
              </a:xfrm>
              <a:prstGeom prst="rect">
                <a:avLst/>
              </a:prstGeom>
              <a:noFill/>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Regular Analysis + Reconstructs sLog</a:t>
                </a:r>
              </a:p>
            </p:txBody>
          </p:sp>
        </p:grpSp>
        <p:grpSp>
          <p:nvGrpSpPr>
            <p:cNvPr id="69" name="Group 68">
              <a:extLst>
                <a:ext uri="{FF2B5EF4-FFF2-40B4-BE49-F238E27FC236}">
                  <a16:creationId xmlns:a16="http://schemas.microsoft.com/office/drawing/2014/main" id="{4253C6B0-5ECB-43AC-9EFE-F34104A82756}"/>
                </a:ext>
              </a:extLst>
            </p:cNvPr>
            <p:cNvGrpSpPr/>
            <p:nvPr/>
          </p:nvGrpSpPr>
          <p:grpSpPr>
            <a:xfrm>
              <a:off x="275607" y="1273917"/>
              <a:ext cx="6897448" cy="4386928"/>
              <a:chOff x="242518" y="2574765"/>
              <a:chExt cx="7035756" cy="4474895"/>
            </a:xfrm>
          </p:grpSpPr>
          <p:cxnSp>
            <p:nvCxnSpPr>
              <p:cNvPr id="70" name="Straight Arrow Connector 69">
                <a:extLst>
                  <a:ext uri="{FF2B5EF4-FFF2-40B4-BE49-F238E27FC236}">
                    <a16:creationId xmlns:a16="http://schemas.microsoft.com/office/drawing/2014/main" id="{A109964A-6FE3-44E9-A049-AC82B12EA189}"/>
                  </a:ext>
                </a:extLst>
              </p:cNvPr>
              <p:cNvCxnSpPr>
                <a:cxnSpLocks/>
              </p:cNvCxnSpPr>
              <p:nvPr/>
            </p:nvCxnSpPr>
            <p:spPr>
              <a:xfrm flipV="1">
                <a:off x="386582" y="2574765"/>
                <a:ext cx="0" cy="447489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63A8563-2D8A-46D9-9D96-3678DE31EEF9}"/>
                  </a:ext>
                </a:extLst>
              </p:cNvPr>
              <p:cNvCxnSpPr>
                <a:cxnSpLocks/>
              </p:cNvCxnSpPr>
              <p:nvPr/>
            </p:nvCxnSpPr>
            <p:spPr>
              <a:xfrm>
                <a:off x="242518" y="5972465"/>
                <a:ext cx="7035756" cy="0"/>
              </a:xfrm>
              <a:prstGeom prst="straightConnector1">
                <a:avLst/>
              </a:prstGeom>
              <a:ln w="762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281AF719-FA19-44A8-842D-C7A1D2D60519}"/>
                  </a:ext>
                </a:extLst>
              </p:cNvPr>
              <p:cNvGrpSpPr/>
              <p:nvPr/>
            </p:nvGrpSpPr>
            <p:grpSpPr>
              <a:xfrm>
                <a:off x="852364" y="5884947"/>
                <a:ext cx="5789969" cy="219358"/>
                <a:chOff x="852364" y="5884947"/>
                <a:chExt cx="5789969" cy="219358"/>
              </a:xfrm>
            </p:grpSpPr>
            <p:cxnSp>
              <p:nvCxnSpPr>
                <p:cNvPr id="73" name="Straight Connector 72">
                  <a:extLst>
                    <a:ext uri="{FF2B5EF4-FFF2-40B4-BE49-F238E27FC236}">
                      <a16:creationId xmlns:a16="http://schemas.microsoft.com/office/drawing/2014/main" id="{44112AAA-6AC9-4A08-93A5-530DB58BFA5B}"/>
                    </a:ext>
                  </a:extLst>
                </p:cNvPr>
                <p:cNvCxnSpPr>
                  <a:cxnSpLocks/>
                </p:cNvCxnSpPr>
                <p:nvPr/>
              </p:nvCxnSpPr>
              <p:spPr>
                <a:xfrm>
                  <a:off x="852364" y="588800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F9E7C9A-EE2B-4078-B3EA-0A4CB30962C2}"/>
                    </a:ext>
                  </a:extLst>
                </p:cNvPr>
                <p:cNvCxnSpPr>
                  <a:cxnSpLocks/>
                </p:cNvCxnSpPr>
                <p:nvPr/>
              </p:nvCxnSpPr>
              <p:spPr>
                <a:xfrm>
                  <a:off x="1036196" y="5888002"/>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993F8AC-8E7B-497E-92E6-6F9F322D89E2}"/>
                    </a:ext>
                  </a:extLst>
                </p:cNvPr>
                <p:cNvCxnSpPr>
                  <a:cxnSpLocks/>
                </p:cNvCxnSpPr>
                <p:nvPr/>
              </p:nvCxnSpPr>
              <p:spPr>
                <a:xfrm>
                  <a:off x="1205741" y="5888002"/>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178E5A9-97E1-4518-8D5E-36BCE01B1192}"/>
                    </a:ext>
                  </a:extLst>
                </p:cNvPr>
                <p:cNvCxnSpPr>
                  <a:cxnSpLocks/>
                </p:cNvCxnSpPr>
                <p:nvPr/>
              </p:nvCxnSpPr>
              <p:spPr>
                <a:xfrm>
                  <a:off x="1606744" y="5884950"/>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9A2CFC9-BAFE-4163-A308-A36FC896F344}"/>
                    </a:ext>
                  </a:extLst>
                </p:cNvPr>
                <p:cNvCxnSpPr>
                  <a:cxnSpLocks/>
                </p:cNvCxnSpPr>
                <p:nvPr/>
              </p:nvCxnSpPr>
              <p:spPr>
                <a:xfrm>
                  <a:off x="2498284" y="5884950"/>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1CE9E95-BA76-496F-B082-047FDA2F8BFD}"/>
                    </a:ext>
                  </a:extLst>
                </p:cNvPr>
                <p:cNvCxnSpPr>
                  <a:cxnSpLocks/>
                </p:cNvCxnSpPr>
                <p:nvPr/>
              </p:nvCxnSpPr>
              <p:spPr>
                <a:xfrm>
                  <a:off x="3306467" y="5884947"/>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6C718A5-AC03-461A-8EC0-A32293774F82}"/>
                    </a:ext>
                  </a:extLst>
                </p:cNvPr>
                <p:cNvCxnSpPr>
                  <a:cxnSpLocks/>
                </p:cNvCxnSpPr>
                <p:nvPr/>
              </p:nvCxnSpPr>
              <p:spPr>
                <a:xfrm>
                  <a:off x="4798138" y="5891697"/>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6FA6C23-9CD8-41C5-AD85-0046AECFEEE5}"/>
                    </a:ext>
                  </a:extLst>
                </p:cNvPr>
                <p:cNvCxnSpPr>
                  <a:cxnSpLocks/>
                </p:cNvCxnSpPr>
                <p:nvPr/>
              </p:nvCxnSpPr>
              <p:spPr>
                <a:xfrm>
                  <a:off x="5904962" y="5891619"/>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8C37886-715D-4D11-A6F1-955A90D50510}"/>
                    </a:ext>
                  </a:extLst>
                </p:cNvPr>
                <p:cNvCxnSpPr>
                  <a:cxnSpLocks/>
                </p:cNvCxnSpPr>
                <p:nvPr/>
              </p:nvCxnSpPr>
              <p:spPr>
                <a:xfrm>
                  <a:off x="6642333" y="5891619"/>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701D42F-1706-4E59-8F32-F5302B1674F9}"/>
                    </a:ext>
                  </a:extLst>
                </p:cNvPr>
                <p:cNvCxnSpPr>
                  <a:cxnSpLocks/>
                </p:cNvCxnSpPr>
                <p:nvPr/>
              </p:nvCxnSpPr>
              <p:spPr>
                <a:xfrm>
                  <a:off x="6554588" y="5895143"/>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3" name="Group 82">
              <a:extLst>
                <a:ext uri="{FF2B5EF4-FFF2-40B4-BE49-F238E27FC236}">
                  <a16:creationId xmlns:a16="http://schemas.microsoft.com/office/drawing/2014/main" id="{43A9AC28-77D4-4034-AE49-4046791282D0}"/>
                </a:ext>
              </a:extLst>
            </p:cNvPr>
            <p:cNvGrpSpPr/>
            <p:nvPr/>
          </p:nvGrpSpPr>
          <p:grpSpPr>
            <a:xfrm>
              <a:off x="1408027" y="1918646"/>
              <a:ext cx="10724449" cy="655215"/>
              <a:chOff x="1344572" y="2453719"/>
              <a:chExt cx="10939498" cy="668352"/>
            </a:xfrm>
          </p:grpSpPr>
          <p:grpSp>
            <p:nvGrpSpPr>
              <p:cNvPr id="84" name="Group 83">
                <a:extLst>
                  <a:ext uri="{FF2B5EF4-FFF2-40B4-BE49-F238E27FC236}">
                    <a16:creationId xmlns:a16="http://schemas.microsoft.com/office/drawing/2014/main" id="{1F1CA5F4-9BDE-47E5-89EA-A8AE6916DA68}"/>
                  </a:ext>
                </a:extLst>
              </p:cNvPr>
              <p:cNvGrpSpPr/>
              <p:nvPr/>
            </p:nvGrpSpPr>
            <p:grpSpPr>
              <a:xfrm>
                <a:off x="4980083" y="2453719"/>
                <a:ext cx="7303987" cy="668352"/>
                <a:chOff x="4980083" y="3445118"/>
                <a:chExt cx="7303987" cy="668352"/>
              </a:xfrm>
            </p:grpSpPr>
            <p:grpSp>
              <p:nvGrpSpPr>
                <p:cNvPr id="141" name="Group 140">
                  <a:extLst>
                    <a:ext uri="{FF2B5EF4-FFF2-40B4-BE49-F238E27FC236}">
                      <a16:creationId xmlns:a16="http://schemas.microsoft.com/office/drawing/2014/main" id="{C66DF42F-2FEE-4649-A741-4A60F759A6F8}"/>
                    </a:ext>
                  </a:extLst>
                </p:cNvPr>
                <p:cNvGrpSpPr/>
                <p:nvPr/>
              </p:nvGrpSpPr>
              <p:grpSpPr>
                <a:xfrm>
                  <a:off x="4980083" y="3445118"/>
                  <a:ext cx="2109687" cy="394099"/>
                  <a:chOff x="4366655" y="3379806"/>
                  <a:chExt cx="1751757" cy="394099"/>
                </a:xfrm>
              </p:grpSpPr>
              <p:cxnSp>
                <p:nvCxnSpPr>
                  <p:cNvPr id="143" name="Straight Arrow Connector 142">
                    <a:extLst>
                      <a:ext uri="{FF2B5EF4-FFF2-40B4-BE49-F238E27FC236}">
                        <a16:creationId xmlns:a16="http://schemas.microsoft.com/office/drawing/2014/main" id="{8825E05D-CCD4-4C99-9304-E68FB2F6CD8A}"/>
                      </a:ext>
                    </a:extLst>
                  </p:cNvPr>
                  <p:cNvCxnSpPr>
                    <a:cxnSpLocks/>
                  </p:cNvCxnSpPr>
                  <p:nvPr/>
                </p:nvCxnSpPr>
                <p:spPr>
                  <a:xfrm>
                    <a:off x="4676905" y="3773905"/>
                    <a:ext cx="1378418"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673A237E-DB64-4917-9F69-032CE19C45B3}"/>
                      </a:ext>
                    </a:extLst>
                  </p:cNvPr>
                  <p:cNvSpPr txBox="1"/>
                  <p:nvPr/>
                </p:nvSpPr>
                <p:spPr>
                  <a:xfrm>
                    <a:off x="4366655" y="3379806"/>
                    <a:ext cx="1751757" cy="307778"/>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2b: </a:t>
                    </a:r>
                    <a:r>
                      <a:rPr lang="en-US" sz="1372" b="1" dirty="0">
                        <a:latin typeface="Segoe UI Light" panose="020B0502040204020203" pitchFamily="34" charset="0"/>
                        <a:cs typeface="Segoe UI Light" panose="020B0502040204020203" pitchFamily="34" charset="0"/>
                      </a:rPr>
                      <a:t>Redo</a:t>
                    </a:r>
                    <a:endParaRPr lang="en-US" sz="1176" b="1" dirty="0">
                      <a:latin typeface="Segoe UI Light" panose="020B0502040204020203" pitchFamily="34" charset="0"/>
                      <a:cs typeface="Segoe UI Light" panose="020B0502040204020203" pitchFamily="34" charset="0"/>
                    </a:endParaRPr>
                  </a:p>
                </p:txBody>
              </p:sp>
            </p:grpSp>
            <p:sp>
              <p:nvSpPr>
                <p:cNvPr id="142" name="TextBox 141">
                  <a:extLst>
                    <a:ext uri="{FF2B5EF4-FFF2-40B4-BE49-F238E27FC236}">
                      <a16:creationId xmlns:a16="http://schemas.microsoft.com/office/drawing/2014/main" id="{30DED54D-876E-4E27-9C7B-0C86C89E19A9}"/>
                    </a:ext>
                  </a:extLst>
                </p:cNvPr>
                <p:cNvSpPr txBox="1"/>
                <p:nvPr/>
              </p:nvSpPr>
              <p:spPr>
                <a:xfrm>
                  <a:off x="7108152" y="3516969"/>
                  <a:ext cx="5175918" cy="596501"/>
                </a:xfrm>
                <a:prstGeom prst="rect">
                  <a:avLst/>
                </a:prstGeom>
                <a:noFill/>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Phase 2a: Redo from </a:t>
                  </a:r>
                  <a:r>
                    <a:rPr lang="en-US" sz="1600" b="1" dirty="0">
                      <a:latin typeface="Segoe UI Light" panose="020B0502040204020203" pitchFamily="34" charset="0"/>
                      <a:cs typeface="Segoe UI Light" panose="020B0502040204020203" pitchFamily="34" charset="0"/>
                    </a:rPr>
                    <a:t>sLog</a:t>
                  </a:r>
                  <a:endParaRPr lang="en-US" sz="1600" b="1" dirty="0">
                    <a:solidFill>
                      <a:schemeClr val="accent4">
                        <a:lumMod val="75000"/>
                      </a:schemeClr>
                    </a:solidFill>
                    <a:latin typeface="Segoe UI Light" panose="020B0502040204020203" pitchFamily="34" charset="0"/>
                    <a:cs typeface="Segoe UI Light" panose="020B0502040204020203" pitchFamily="34" charset="0"/>
                  </a:endParaRPr>
                </a:p>
                <a:p>
                  <a:pPr defTabSz="896341"/>
                  <a:r>
                    <a:rPr lang="en-US" sz="1600" dirty="0">
                      <a:latin typeface="Segoe UI Light" panose="020B0502040204020203" pitchFamily="34" charset="0"/>
                      <a:cs typeface="Segoe UI Light" panose="020B0502040204020203" pitchFamily="34" charset="0"/>
                    </a:rPr>
                    <a:t>Phase 2b: Redo from </a:t>
                  </a:r>
                  <a:r>
                    <a:rPr lang="en-US" sz="1600" b="1" dirty="0">
                      <a:latin typeface="Segoe UI Light" panose="020B0502040204020203" pitchFamily="34" charset="0"/>
                      <a:cs typeface="Segoe UI Light" panose="020B0502040204020203" pitchFamily="34" charset="0"/>
                    </a:rPr>
                    <a:t>Transaction Log</a:t>
                  </a:r>
                  <a:endParaRPr lang="en-US" sz="1600" dirty="0">
                    <a:solidFill>
                      <a:schemeClr val="accent4">
                        <a:lumMod val="75000"/>
                      </a:schemeClr>
                    </a:solidFill>
                    <a:latin typeface="Segoe UI Light" panose="020B0502040204020203" pitchFamily="34" charset="0"/>
                    <a:cs typeface="Segoe UI Light" panose="020B0502040204020203" pitchFamily="34" charset="0"/>
                  </a:endParaRPr>
                </a:p>
              </p:txBody>
            </p:sp>
          </p:grpSp>
          <p:cxnSp>
            <p:nvCxnSpPr>
              <p:cNvPr id="85" name="Straight Arrow Connector 84">
                <a:extLst>
                  <a:ext uri="{FF2B5EF4-FFF2-40B4-BE49-F238E27FC236}">
                    <a16:creationId xmlns:a16="http://schemas.microsoft.com/office/drawing/2014/main" id="{A9E110FC-EF8C-4E70-BFAC-587B71C5B2A6}"/>
                  </a:ext>
                </a:extLst>
              </p:cNvPr>
              <p:cNvCxnSpPr>
                <a:cxnSpLocks/>
                <a:stCxn id="139" idx="3"/>
              </p:cNvCxnSpPr>
              <p:nvPr/>
            </p:nvCxnSpPr>
            <p:spPr>
              <a:xfrm>
                <a:off x="4436896" y="2833640"/>
                <a:ext cx="905857" cy="14178"/>
              </a:xfrm>
              <a:prstGeom prst="straightConnector1">
                <a:avLst/>
              </a:prstGeom>
              <a:ln w="76200">
                <a:solidFill>
                  <a:srgbClr val="F36E2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51CA0D55-DC25-4339-BE46-D31688A3DACD}"/>
                  </a:ext>
                </a:extLst>
              </p:cNvPr>
              <p:cNvSpPr txBox="1"/>
              <p:nvPr/>
            </p:nvSpPr>
            <p:spPr>
              <a:xfrm>
                <a:off x="2158132" y="2679750"/>
                <a:ext cx="2278764" cy="307778"/>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2a: </a:t>
                </a:r>
                <a:r>
                  <a:rPr lang="en-US" sz="1372" b="1" dirty="0">
                    <a:latin typeface="Segoe UI Light" panose="020B0502040204020203" pitchFamily="34" charset="0"/>
                    <a:cs typeface="Segoe UI Light" panose="020B0502040204020203" pitchFamily="34" charset="0"/>
                  </a:rPr>
                  <a:t>Redo from sLog</a:t>
                </a:r>
              </a:p>
            </p:txBody>
          </p:sp>
          <p:cxnSp>
            <p:nvCxnSpPr>
              <p:cNvPr id="140" name="Straight Connector 139">
                <a:extLst>
                  <a:ext uri="{FF2B5EF4-FFF2-40B4-BE49-F238E27FC236}">
                    <a16:creationId xmlns:a16="http://schemas.microsoft.com/office/drawing/2014/main" id="{8D98E9C1-D4B8-4AB4-B9AB-74393195B592}"/>
                  </a:ext>
                </a:extLst>
              </p:cNvPr>
              <p:cNvCxnSpPr>
                <a:cxnSpLocks/>
                <a:endCxn id="139" idx="1"/>
              </p:cNvCxnSpPr>
              <p:nvPr/>
            </p:nvCxnSpPr>
            <p:spPr>
              <a:xfrm>
                <a:off x="1344572" y="2833640"/>
                <a:ext cx="813560" cy="0"/>
              </a:xfrm>
              <a:prstGeom prst="line">
                <a:avLst/>
              </a:prstGeom>
              <a:ln w="76200">
                <a:solidFill>
                  <a:srgbClr val="F36E21"/>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7" name="Group 146">
              <a:extLst>
                <a:ext uri="{FF2B5EF4-FFF2-40B4-BE49-F238E27FC236}">
                  <a16:creationId xmlns:a16="http://schemas.microsoft.com/office/drawing/2014/main" id="{D43B735E-4532-4580-B04F-810F48017867}"/>
                </a:ext>
              </a:extLst>
            </p:cNvPr>
            <p:cNvGrpSpPr/>
            <p:nvPr/>
          </p:nvGrpSpPr>
          <p:grpSpPr>
            <a:xfrm>
              <a:off x="1355997" y="3418713"/>
              <a:ext cx="10487688" cy="830997"/>
              <a:chOff x="1344573" y="3416548"/>
              <a:chExt cx="10697987" cy="847664"/>
            </a:xfrm>
          </p:grpSpPr>
          <p:grpSp>
            <p:nvGrpSpPr>
              <p:cNvPr id="148" name="Group 147">
                <a:extLst>
                  <a:ext uri="{FF2B5EF4-FFF2-40B4-BE49-F238E27FC236}">
                    <a16:creationId xmlns:a16="http://schemas.microsoft.com/office/drawing/2014/main" id="{58EB8033-DB00-4E26-A83F-F4B60C37D91D}"/>
                  </a:ext>
                </a:extLst>
              </p:cNvPr>
              <p:cNvGrpSpPr/>
              <p:nvPr/>
            </p:nvGrpSpPr>
            <p:grpSpPr>
              <a:xfrm>
                <a:off x="1344573" y="3416548"/>
                <a:ext cx="10697987" cy="847664"/>
                <a:chOff x="1344573" y="4407947"/>
                <a:chExt cx="10697987" cy="847664"/>
              </a:xfrm>
            </p:grpSpPr>
            <p:grpSp>
              <p:nvGrpSpPr>
                <p:cNvPr id="150" name="Group 149">
                  <a:extLst>
                    <a:ext uri="{FF2B5EF4-FFF2-40B4-BE49-F238E27FC236}">
                      <a16:creationId xmlns:a16="http://schemas.microsoft.com/office/drawing/2014/main" id="{A28F712E-4194-41C3-83D7-2B107348C1A4}"/>
                    </a:ext>
                  </a:extLst>
                </p:cNvPr>
                <p:cNvGrpSpPr/>
                <p:nvPr/>
              </p:nvGrpSpPr>
              <p:grpSpPr>
                <a:xfrm>
                  <a:off x="1344573" y="4598075"/>
                  <a:ext cx="3623437" cy="307779"/>
                  <a:chOff x="1364457" y="3565944"/>
                  <a:chExt cx="2958490" cy="307779"/>
                </a:xfrm>
              </p:grpSpPr>
              <p:cxnSp>
                <p:nvCxnSpPr>
                  <p:cNvPr id="152" name="Straight Arrow Connector 151">
                    <a:extLst>
                      <a:ext uri="{FF2B5EF4-FFF2-40B4-BE49-F238E27FC236}">
                        <a16:creationId xmlns:a16="http://schemas.microsoft.com/office/drawing/2014/main" id="{322C6178-B8F6-4071-B6F6-71B9FD29C109}"/>
                      </a:ext>
                    </a:extLst>
                  </p:cNvPr>
                  <p:cNvCxnSpPr>
                    <a:cxnSpLocks/>
                  </p:cNvCxnSpPr>
                  <p:nvPr/>
                </p:nvCxnSpPr>
                <p:spPr>
                  <a:xfrm flipH="1">
                    <a:off x="1364457" y="3750600"/>
                    <a:ext cx="1196973" cy="0"/>
                  </a:xfrm>
                  <a:prstGeom prst="straightConnector1">
                    <a:avLst/>
                  </a:prstGeom>
                  <a:ln w="762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41A8DCA7-7789-4F0E-AC13-E644784E13FF}"/>
                      </a:ext>
                    </a:extLst>
                  </p:cNvPr>
                  <p:cNvSpPr txBox="1"/>
                  <p:nvPr/>
                </p:nvSpPr>
                <p:spPr>
                  <a:xfrm>
                    <a:off x="2462365" y="3565944"/>
                    <a:ext cx="1860582" cy="307779"/>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3: </a:t>
                    </a:r>
                    <a:r>
                      <a:rPr lang="en-US" sz="1372" b="1" dirty="0">
                        <a:latin typeface="Segoe UI Light" panose="020B0502040204020203" pitchFamily="34" charset="0"/>
                        <a:cs typeface="Segoe UI Light" panose="020B0502040204020203" pitchFamily="34" charset="0"/>
                      </a:rPr>
                      <a:t>Undo from sLog</a:t>
                    </a:r>
                  </a:p>
                </p:txBody>
              </p:sp>
            </p:grpSp>
            <p:sp>
              <p:nvSpPr>
                <p:cNvPr id="151" name="TextBox 150">
                  <a:extLst>
                    <a:ext uri="{FF2B5EF4-FFF2-40B4-BE49-F238E27FC236}">
                      <a16:creationId xmlns:a16="http://schemas.microsoft.com/office/drawing/2014/main" id="{2EFA800D-605E-4D6A-B586-F695DDDCFD75}"/>
                    </a:ext>
                  </a:extLst>
                </p:cNvPr>
                <p:cNvSpPr txBox="1"/>
                <p:nvPr/>
              </p:nvSpPr>
              <p:spPr>
                <a:xfrm>
                  <a:off x="7142842" y="4407947"/>
                  <a:ext cx="4899718" cy="847664"/>
                </a:xfrm>
                <a:prstGeom prst="rect">
                  <a:avLst/>
                </a:prstGeom>
                <a:noFill/>
                <a:ln w="19050">
                  <a:solidFill>
                    <a:schemeClr val="accent5"/>
                  </a:solidFill>
                </a:ln>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Only needs to scan log since last checkpoint. Instant Undo by using sLog and Persisted Version Store (PVS) with Logical Revert.</a:t>
                  </a:r>
                </a:p>
              </p:txBody>
            </p:sp>
          </p:grpSp>
          <p:cxnSp>
            <p:nvCxnSpPr>
              <p:cNvPr id="149" name="Straight Connector 148">
                <a:extLst>
                  <a:ext uri="{FF2B5EF4-FFF2-40B4-BE49-F238E27FC236}">
                    <a16:creationId xmlns:a16="http://schemas.microsoft.com/office/drawing/2014/main" id="{576A3083-B3F7-42BF-BE76-83057A36C3BF}"/>
                  </a:ext>
                </a:extLst>
              </p:cNvPr>
              <p:cNvCxnSpPr/>
              <p:nvPr/>
            </p:nvCxnSpPr>
            <p:spPr>
              <a:xfrm>
                <a:off x="4910262" y="3790310"/>
                <a:ext cx="2108013" cy="0"/>
              </a:xfrm>
              <a:prstGeom prst="line">
                <a:avLst/>
              </a:prstGeom>
              <a:ln w="762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cxnSp>
          <p:nvCxnSpPr>
            <p:cNvPr id="154" name="Straight Arrow Connector 153">
              <a:extLst>
                <a:ext uri="{FF2B5EF4-FFF2-40B4-BE49-F238E27FC236}">
                  <a16:creationId xmlns:a16="http://schemas.microsoft.com/office/drawing/2014/main" id="{933ECB8A-C6C4-459C-81B6-B1BAFCEB5D66}"/>
                </a:ext>
              </a:extLst>
            </p:cNvPr>
            <p:cNvCxnSpPr>
              <a:cxnSpLocks/>
            </p:cNvCxnSpPr>
            <p:nvPr/>
          </p:nvCxnSpPr>
          <p:spPr>
            <a:xfrm>
              <a:off x="269747" y="5068260"/>
              <a:ext cx="6897448" cy="0"/>
            </a:xfrm>
            <a:prstGeom prst="straightConnector1">
              <a:avLst/>
            </a:prstGeom>
            <a:ln w="762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E1819840-0230-4A25-BE62-C744F6806605}"/>
                </a:ext>
              </a:extLst>
            </p:cNvPr>
            <p:cNvSpPr txBox="1"/>
            <p:nvPr/>
          </p:nvSpPr>
          <p:spPr>
            <a:xfrm>
              <a:off x="7184495" y="4465509"/>
              <a:ext cx="2164746" cy="338554"/>
            </a:xfrm>
            <a:prstGeom prst="rect">
              <a:avLst/>
            </a:prstGeom>
            <a:noFill/>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Transaction Log</a:t>
              </a:r>
            </a:p>
          </p:txBody>
        </p:sp>
        <p:sp>
          <p:nvSpPr>
            <p:cNvPr id="156" name="TextBox 155">
              <a:extLst>
                <a:ext uri="{FF2B5EF4-FFF2-40B4-BE49-F238E27FC236}">
                  <a16:creationId xmlns:a16="http://schemas.microsoft.com/office/drawing/2014/main" id="{AADA60C2-E79F-4A58-86DB-2165F146C25C}"/>
                </a:ext>
              </a:extLst>
            </p:cNvPr>
            <p:cNvSpPr txBox="1"/>
            <p:nvPr/>
          </p:nvSpPr>
          <p:spPr>
            <a:xfrm>
              <a:off x="7208088" y="4912314"/>
              <a:ext cx="2217743" cy="338554"/>
            </a:xfrm>
            <a:prstGeom prst="rect">
              <a:avLst/>
            </a:prstGeom>
            <a:noFill/>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sLog (in memory)</a:t>
              </a:r>
            </a:p>
          </p:txBody>
        </p:sp>
        <p:sp>
          <p:nvSpPr>
            <p:cNvPr id="157" name="Rectangle 156">
              <a:extLst>
                <a:ext uri="{FF2B5EF4-FFF2-40B4-BE49-F238E27FC236}">
                  <a16:creationId xmlns:a16="http://schemas.microsoft.com/office/drawing/2014/main" id="{9FCF23DD-1DF4-41BB-A46F-F45DC8B0CA9A}"/>
                </a:ext>
              </a:extLst>
            </p:cNvPr>
            <p:cNvSpPr/>
            <p:nvPr/>
          </p:nvSpPr>
          <p:spPr>
            <a:xfrm>
              <a:off x="1662798" y="4507300"/>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cxnSp>
          <p:nvCxnSpPr>
            <p:cNvPr id="158" name="Straight Connector 157">
              <a:extLst>
                <a:ext uri="{FF2B5EF4-FFF2-40B4-BE49-F238E27FC236}">
                  <a16:creationId xmlns:a16="http://schemas.microsoft.com/office/drawing/2014/main" id="{B2A14A17-C557-4041-8D37-4B22E67268A4}"/>
                </a:ext>
              </a:extLst>
            </p:cNvPr>
            <p:cNvCxnSpPr>
              <a:cxnSpLocks/>
            </p:cNvCxnSpPr>
            <p:nvPr/>
          </p:nvCxnSpPr>
          <p:spPr>
            <a:xfrm>
              <a:off x="2530033"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4562823-0924-4963-8E31-989A2DC321D2}"/>
                </a:ext>
              </a:extLst>
            </p:cNvPr>
            <p:cNvCxnSpPr>
              <a:cxnSpLocks/>
            </p:cNvCxnSpPr>
            <p:nvPr/>
          </p:nvCxnSpPr>
          <p:spPr>
            <a:xfrm>
              <a:off x="2575252"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474F2AB-3A4E-42ED-9B0C-A56A272601A3}"/>
                </a:ext>
              </a:extLst>
            </p:cNvPr>
            <p:cNvCxnSpPr>
              <a:cxnSpLocks/>
            </p:cNvCxnSpPr>
            <p:nvPr/>
          </p:nvCxnSpPr>
          <p:spPr>
            <a:xfrm>
              <a:off x="2623134"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A1A4D0F-94F7-4B57-92E8-5F79FBA8E60D}"/>
                </a:ext>
              </a:extLst>
            </p:cNvPr>
            <p:cNvCxnSpPr>
              <a:cxnSpLocks/>
            </p:cNvCxnSpPr>
            <p:nvPr/>
          </p:nvCxnSpPr>
          <p:spPr>
            <a:xfrm>
              <a:off x="2700080"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4CCEB87-7212-458D-9BE8-7EC68205EBCE}"/>
                </a:ext>
              </a:extLst>
            </p:cNvPr>
            <p:cNvCxnSpPr>
              <a:cxnSpLocks/>
            </p:cNvCxnSpPr>
            <p:nvPr/>
          </p:nvCxnSpPr>
          <p:spPr>
            <a:xfrm>
              <a:off x="2745301"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B5B1AA5-2503-404D-B45C-1A9BA911F370}"/>
                </a:ext>
              </a:extLst>
            </p:cNvPr>
            <p:cNvCxnSpPr>
              <a:cxnSpLocks/>
            </p:cNvCxnSpPr>
            <p:nvPr/>
          </p:nvCxnSpPr>
          <p:spPr>
            <a:xfrm>
              <a:off x="2793181"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B659450-E257-40F6-80C3-6E89A44A54FB}"/>
                </a:ext>
              </a:extLst>
            </p:cNvPr>
            <p:cNvCxnSpPr>
              <a:cxnSpLocks/>
            </p:cNvCxnSpPr>
            <p:nvPr/>
          </p:nvCxnSpPr>
          <p:spPr>
            <a:xfrm>
              <a:off x="2315015"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E98F2AF-AAFF-42DE-91BF-E43C6C65ED58}"/>
                </a:ext>
              </a:extLst>
            </p:cNvPr>
            <p:cNvCxnSpPr>
              <a:cxnSpLocks/>
            </p:cNvCxnSpPr>
            <p:nvPr/>
          </p:nvCxnSpPr>
          <p:spPr>
            <a:xfrm>
              <a:off x="2360235"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EA236FB-E6B3-44FE-8566-AD347283E271}"/>
                </a:ext>
              </a:extLst>
            </p:cNvPr>
            <p:cNvCxnSpPr>
              <a:cxnSpLocks/>
            </p:cNvCxnSpPr>
            <p:nvPr/>
          </p:nvCxnSpPr>
          <p:spPr>
            <a:xfrm>
              <a:off x="2408116"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3A59FDEF-6CEF-4433-9609-D08C17D54F28}"/>
                </a:ext>
              </a:extLst>
            </p:cNvPr>
            <p:cNvSpPr/>
            <p:nvPr/>
          </p:nvSpPr>
          <p:spPr>
            <a:xfrm>
              <a:off x="2839742" y="4507300"/>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cxnSp>
          <p:nvCxnSpPr>
            <p:cNvPr id="168" name="Straight Connector 167">
              <a:extLst>
                <a:ext uri="{FF2B5EF4-FFF2-40B4-BE49-F238E27FC236}">
                  <a16:creationId xmlns:a16="http://schemas.microsoft.com/office/drawing/2014/main" id="{63C63122-90EC-47E7-B2CA-161D021326EB}"/>
                </a:ext>
              </a:extLst>
            </p:cNvPr>
            <p:cNvCxnSpPr>
              <a:cxnSpLocks/>
            </p:cNvCxnSpPr>
            <p:nvPr/>
          </p:nvCxnSpPr>
          <p:spPr>
            <a:xfrm>
              <a:off x="2101292"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DE4EDC3-B83D-4B6B-B50B-D4B8C8815B89}"/>
                </a:ext>
              </a:extLst>
            </p:cNvPr>
            <p:cNvCxnSpPr>
              <a:cxnSpLocks/>
            </p:cNvCxnSpPr>
            <p:nvPr/>
          </p:nvCxnSpPr>
          <p:spPr>
            <a:xfrm>
              <a:off x="2146513"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2C21435E-1C1D-4B09-BD44-89FE724DFF0A}"/>
                </a:ext>
              </a:extLst>
            </p:cNvPr>
            <p:cNvCxnSpPr>
              <a:cxnSpLocks/>
            </p:cNvCxnSpPr>
            <p:nvPr/>
          </p:nvCxnSpPr>
          <p:spPr>
            <a:xfrm>
              <a:off x="2194393"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879B3D5-7AFA-4526-9440-E85BB6FFA1F7}"/>
                </a:ext>
              </a:extLst>
            </p:cNvPr>
            <p:cNvCxnSpPr>
              <a:cxnSpLocks/>
            </p:cNvCxnSpPr>
            <p:nvPr/>
          </p:nvCxnSpPr>
          <p:spPr>
            <a:xfrm>
              <a:off x="1838766"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C7D56C2-E077-42EC-B76F-496A5585F1A2}"/>
                </a:ext>
              </a:extLst>
            </p:cNvPr>
            <p:cNvCxnSpPr>
              <a:cxnSpLocks/>
            </p:cNvCxnSpPr>
            <p:nvPr/>
          </p:nvCxnSpPr>
          <p:spPr>
            <a:xfrm>
              <a:off x="1883986"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543073D-5FB7-49F0-ADDA-CBB62E7C493A}"/>
                </a:ext>
              </a:extLst>
            </p:cNvPr>
            <p:cNvCxnSpPr>
              <a:cxnSpLocks/>
            </p:cNvCxnSpPr>
            <p:nvPr/>
          </p:nvCxnSpPr>
          <p:spPr>
            <a:xfrm>
              <a:off x="1931868"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336D939-18C6-4BE9-9345-971C8E560AB7}"/>
                </a:ext>
              </a:extLst>
            </p:cNvPr>
            <p:cNvCxnSpPr>
              <a:cxnSpLocks/>
            </p:cNvCxnSpPr>
            <p:nvPr/>
          </p:nvCxnSpPr>
          <p:spPr>
            <a:xfrm>
              <a:off x="2982485"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0BB3FC6-66E4-4F7B-A9F3-F1599BC9EBD7}"/>
                </a:ext>
              </a:extLst>
            </p:cNvPr>
            <p:cNvCxnSpPr>
              <a:cxnSpLocks/>
            </p:cNvCxnSpPr>
            <p:nvPr/>
          </p:nvCxnSpPr>
          <p:spPr>
            <a:xfrm>
              <a:off x="3027706"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ABEB78B-934A-4150-9F60-21946C4DB1DF}"/>
                </a:ext>
              </a:extLst>
            </p:cNvPr>
            <p:cNvCxnSpPr>
              <a:cxnSpLocks/>
            </p:cNvCxnSpPr>
            <p:nvPr/>
          </p:nvCxnSpPr>
          <p:spPr>
            <a:xfrm>
              <a:off x="3075586"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13BB1B9-C9B4-40DD-BC08-BD89EB1F9FC9}"/>
                </a:ext>
              </a:extLst>
            </p:cNvPr>
            <p:cNvCxnSpPr>
              <a:cxnSpLocks/>
            </p:cNvCxnSpPr>
            <p:nvPr/>
          </p:nvCxnSpPr>
          <p:spPr>
            <a:xfrm>
              <a:off x="3128787"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056B301-571D-477F-80C5-003A45E723E1}"/>
                </a:ext>
              </a:extLst>
            </p:cNvPr>
            <p:cNvCxnSpPr>
              <a:cxnSpLocks/>
            </p:cNvCxnSpPr>
            <p:nvPr/>
          </p:nvCxnSpPr>
          <p:spPr>
            <a:xfrm>
              <a:off x="3174006"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58B526FD-6D11-4089-A8E1-297CA015747A}"/>
                </a:ext>
              </a:extLst>
            </p:cNvPr>
            <p:cNvCxnSpPr>
              <a:cxnSpLocks/>
            </p:cNvCxnSpPr>
            <p:nvPr/>
          </p:nvCxnSpPr>
          <p:spPr>
            <a:xfrm>
              <a:off x="3221888"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8E65E174-7F27-4CF3-AE5F-323C84E1FAAB}"/>
                </a:ext>
              </a:extLst>
            </p:cNvPr>
            <p:cNvCxnSpPr>
              <a:cxnSpLocks/>
            </p:cNvCxnSpPr>
            <p:nvPr/>
          </p:nvCxnSpPr>
          <p:spPr>
            <a:xfrm>
              <a:off x="3374360"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9181514-C025-46E9-9D2C-A71E3B1D8E39}"/>
                </a:ext>
              </a:extLst>
            </p:cNvPr>
            <p:cNvCxnSpPr>
              <a:cxnSpLocks/>
            </p:cNvCxnSpPr>
            <p:nvPr/>
          </p:nvCxnSpPr>
          <p:spPr>
            <a:xfrm>
              <a:off x="3419580"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3FA776CE-87A6-4164-B6CC-3BDE1C12DEF5}"/>
                </a:ext>
              </a:extLst>
            </p:cNvPr>
            <p:cNvCxnSpPr>
              <a:cxnSpLocks/>
            </p:cNvCxnSpPr>
            <p:nvPr/>
          </p:nvCxnSpPr>
          <p:spPr>
            <a:xfrm>
              <a:off x="3467461"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C68D1F1-FCDB-40B9-83DD-918BD2018048}"/>
                </a:ext>
              </a:extLst>
            </p:cNvPr>
            <p:cNvCxnSpPr>
              <a:cxnSpLocks/>
            </p:cNvCxnSpPr>
            <p:nvPr/>
          </p:nvCxnSpPr>
          <p:spPr>
            <a:xfrm>
              <a:off x="3520661"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1710F556-83AD-4DC7-8F06-AD58263D73DF}"/>
                </a:ext>
              </a:extLst>
            </p:cNvPr>
            <p:cNvCxnSpPr>
              <a:cxnSpLocks/>
            </p:cNvCxnSpPr>
            <p:nvPr/>
          </p:nvCxnSpPr>
          <p:spPr>
            <a:xfrm>
              <a:off x="3565882"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BD739E8-F177-4DE7-AB77-0011402ABD90}"/>
                </a:ext>
              </a:extLst>
            </p:cNvPr>
            <p:cNvCxnSpPr>
              <a:cxnSpLocks/>
            </p:cNvCxnSpPr>
            <p:nvPr/>
          </p:nvCxnSpPr>
          <p:spPr>
            <a:xfrm>
              <a:off x="3613762"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D2BAE94-025A-4BE4-BE6F-EB0D9D91BCB8}"/>
                </a:ext>
              </a:extLst>
            </p:cNvPr>
            <p:cNvCxnSpPr>
              <a:cxnSpLocks/>
            </p:cNvCxnSpPr>
            <p:nvPr/>
          </p:nvCxnSpPr>
          <p:spPr>
            <a:xfrm>
              <a:off x="3794307"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255D08F4-D199-4826-8BAC-3C804012A2B1}"/>
                </a:ext>
              </a:extLst>
            </p:cNvPr>
            <p:cNvCxnSpPr>
              <a:cxnSpLocks/>
            </p:cNvCxnSpPr>
            <p:nvPr/>
          </p:nvCxnSpPr>
          <p:spPr>
            <a:xfrm>
              <a:off x="3839527"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92186C8-7ABE-48F1-8418-3F5332EF3529}"/>
                </a:ext>
              </a:extLst>
            </p:cNvPr>
            <p:cNvCxnSpPr>
              <a:cxnSpLocks/>
            </p:cNvCxnSpPr>
            <p:nvPr/>
          </p:nvCxnSpPr>
          <p:spPr>
            <a:xfrm>
              <a:off x="3887408"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401C78CE-0EC2-40E2-A3E6-5709BF219421}"/>
                </a:ext>
              </a:extLst>
            </p:cNvPr>
            <p:cNvCxnSpPr>
              <a:cxnSpLocks/>
            </p:cNvCxnSpPr>
            <p:nvPr/>
          </p:nvCxnSpPr>
          <p:spPr>
            <a:xfrm>
              <a:off x="3940608"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4E1DFB42-F46C-4ED6-BF3D-023CDE9964CA}"/>
                </a:ext>
              </a:extLst>
            </p:cNvPr>
            <p:cNvCxnSpPr>
              <a:cxnSpLocks/>
            </p:cNvCxnSpPr>
            <p:nvPr/>
          </p:nvCxnSpPr>
          <p:spPr>
            <a:xfrm>
              <a:off x="3985829"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F8C894A-C4F7-4D6D-A436-DB573E382932}"/>
                </a:ext>
              </a:extLst>
            </p:cNvPr>
            <p:cNvCxnSpPr>
              <a:cxnSpLocks/>
            </p:cNvCxnSpPr>
            <p:nvPr/>
          </p:nvCxnSpPr>
          <p:spPr>
            <a:xfrm>
              <a:off x="4033709"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50D7F259-86AC-45D4-9F9C-745984CE23A6}"/>
                </a:ext>
              </a:extLst>
            </p:cNvPr>
            <p:cNvCxnSpPr>
              <a:cxnSpLocks/>
            </p:cNvCxnSpPr>
            <p:nvPr/>
          </p:nvCxnSpPr>
          <p:spPr>
            <a:xfrm>
              <a:off x="4099549"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5572F44-1281-4091-B2C8-5CD9B2E526DD}"/>
                </a:ext>
              </a:extLst>
            </p:cNvPr>
            <p:cNvCxnSpPr>
              <a:cxnSpLocks/>
            </p:cNvCxnSpPr>
            <p:nvPr/>
          </p:nvCxnSpPr>
          <p:spPr>
            <a:xfrm>
              <a:off x="4144770"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FD53F17-5216-412A-A799-C95D6AF94BB4}"/>
                </a:ext>
              </a:extLst>
            </p:cNvPr>
            <p:cNvCxnSpPr>
              <a:cxnSpLocks/>
            </p:cNvCxnSpPr>
            <p:nvPr/>
          </p:nvCxnSpPr>
          <p:spPr>
            <a:xfrm>
              <a:off x="4192650"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5E0737FE-38D0-439B-9B66-59959C59485D}"/>
                </a:ext>
              </a:extLst>
            </p:cNvPr>
            <p:cNvCxnSpPr>
              <a:cxnSpLocks/>
            </p:cNvCxnSpPr>
            <p:nvPr/>
          </p:nvCxnSpPr>
          <p:spPr>
            <a:xfrm>
              <a:off x="4245851"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5FF0B088-C5A4-45CE-8016-3A022CCF2C65}"/>
                </a:ext>
              </a:extLst>
            </p:cNvPr>
            <p:cNvCxnSpPr>
              <a:cxnSpLocks/>
            </p:cNvCxnSpPr>
            <p:nvPr/>
          </p:nvCxnSpPr>
          <p:spPr>
            <a:xfrm>
              <a:off x="4291071"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D31F227B-52F1-4789-ACB5-8AC34099783E}"/>
                </a:ext>
              </a:extLst>
            </p:cNvPr>
            <p:cNvCxnSpPr>
              <a:cxnSpLocks/>
            </p:cNvCxnSpPr>
            <p:nvPr/>
          </p:nvCxnSpPr>
          <p:spPr>
            <a:xfrm>
              <a:off x="4338953"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202E77B-CAD9-46AD-BF58-61B1A447AD7A}"/>
                </a:ext>
              </a:extLst>
            </p:cNvPr>
            <p:cNvCxnSpPr>
              <a:cxnSpLocks/>
            </p:cNvCxnSpPr>
            <p:nvPr/>
          </p:nvCxnSpPr>
          <p:spPr>
            <a:xfrm>
              <a:off x="4394718" y="451112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20CFC39-5A97-479C-A4A3-904BE98F8136}"/>
                </a:ext>
              </a:extLst>
            </p:cNvPr>
            <p:cNvCxnSpPr>
              <a:cxnSpLocks/>
            </p:cNvCxnSpPr>
            <p:nvPr/>
          </p:nvCxnSpPr>
          <p:spPr>
            <a:xfrm>
              <a:off x="4455610" y="451112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2C156657-7568-43B6-A1AB-2D6D593974A6}"/>
                </a:ext>
              </a:extLst>
            </p:cNvPr>
            <p:cNvCxnSpPr>
              <a:cxnSpLocks/>
            </p:cNvCxnSpPr>
            <p:nvPr/>
          </p:nvCxnSpPr>
          <p:spPr>
            <a:xfrm>
              <a:off x="4506626" y="451112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2772A13-9305-4612-85AB-9F19891FFA89}"/>
                </a:ext>
              </a:extLst>
            </p:cNvPr>
            <p:cNvCxnSpPr>
              <a:cxnSpLocks/>
            </p:cNvCxnSpPr>
            <p:nvPr/>
          </p:nvCxnSpPr>
          <p:spPr>
            <a:xfrm>
              <a:off x="4572364" y="451112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98762F81-0CD2-4CDB-AE0E-1E8214377AF5}"/>
                </a:ext>
              </a:extLst>
            </p:cNvPr>
            <p:cNvCxnSpPr>
              <a:cxnSpLocks/>
            </p:cNvCxnSpPr>
            <p:nvPr/>
          </p:nvCxnSpPr>
          <p:spPr>
            <a:xfrm>
              <a:off x="4620719" y="451112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22D20FC9-8182-4E0E-8DD7-13F602DDEA23}"/>
                </a:ext>
              </a:extLst>
            </p:cNvPr>
            <p:cNvCxnSpPr>
              <a:cxnSpLocks/>
            </p:cNvCxnSpPr>
            <p:nvPr/>
          </p:nvCxnSpPr>
          <p:spPr>
            <a:xfrm>
              <a:off x="4681136"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04" name="Rectangle 203">
              <a:extLst>
                <a:ext uri="{FF2B5EF4-FFF2-40B4-BE49-F238E27FC236}">
                  <a16:creationId xmlns:a16="http://schemas.microsoft.com/office/drawing/2014/main" id="{EA2D34DE-E9CB-4A67-B95F-5EC216CF27A7}"/>
                </a:ext>
              </a:extLst>
            </p:cNvPr>
            <p:cNvSpPr/>
            <p:nvPr/>
          </p:nvSpPr>
          <p:spPr>
            <a:xfrm>
              <a:off x="5625080" y="4498904"/>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cxnSp>
          <p:nvCxnSpPr>
            <p:cNvPr id="205" name="Straight Connector 204">
              <a:extLst>
                <a:ext uri="{FF2B5EF4-FFF2-40B4-BE49-F238E27FC236}">
                  <a16:creationId xmlns:a16="http://schemas.microsoft.com/office/drawing/2014/main" id="{ADCF48B5-D5F3-4B38-8275-7945E2824235}"/>
                </a:ext>
              </a:extLst>
            </p:cNvPr>
            <p:cNvCxnSpPr>
              <a:cxnSpLocks/>
            </p:cNvCxnSpPr>
            <p:nvPr/>
          </p:nvCxnSpPr>
          <p:spPr>
            <a:xfrm>
              <a:off x="4966889"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23CFD0B3-D3D7-41D5-98CB-F58F02EE9472}"/>
                </a:ext>
              </a:extLst>
            </p:cNvPr>
            <p:cNvCxnSpPr>
              <a:cxnSpLocks/>
            </p:cNvCxnSpPr>
            <p:nvPr/>
          </p:nvCxnSpPr>
          <p:spPr>
            <a:xfrm>
              <a:off x="5020088"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345BE9F-D554-49BA-860D-49072666951A}"/>
                </a:ext>
              </a:extLst>
            </p:cNvPr>
            <p:cNvCxnSpPr>
              <a:cxnSpLocks/>
            </p:cNvCxnSpPr>
            <p:nvPr/>
          </p:nvCxnSpPr>
          <p:spPr>
            <a:xfrm>
              <a:off x="5065309"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329FE4A-D5BE-40EB-9DE4-CF7041E3736E}"/>
                </a:ext>
              </a:extLst>
            </p:cNvPr>
            <p:cNvCxnSpPr>
              <a:cxnSpLocks/>
            </p:cNvCxnSpPr>
            <p:nvPr/>
          </p:nvCxnSpPr>
          <p:spPr>
            <a:xfrm>
              <a:off x="5113189"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84B249F2-86FC-4FE5-96A5-59614BB50437}"/>
                </a:ext>
              </a:extLst>
            </p:cNvPr>
            <p:cNvCxnSpPr>
              <a:cxnSpLocks/>
            </p:cNvCxnSpPr>
            <p:nvPr/>
          </p:nvCxnSpPr>
          <p:spPr>
            <a:xfrm>
              <a:off x="5404600"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8500386C-90B1-4BD6-ADE3-B416A3C6E32B}"/>
                </a:ext>
              </a:extLst>
            </p:cNvPr>
            <p:cNvCxnSpPr>
              <a:cxnSpLocks/>
            </p:cNvCxnSpPr>
            <p:nvPr/>
          </p:nvCxnSpPr>
          <p:spPr>
            <a:xfrm>
              <a:off x="5457801"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539909D0-198A-41B4-BB08-D988A0A84E08}"/>
                </a:ext>
              </a:extLst>
            </p:cNvPr>
            <p:cNvCxnSpPr>
              <a:cxnSpLocks/>
            </p:cNvCxnSpPr>
            <p:nvPr/>
          </p:nvCxnSpPr>
          <p:spPr>
            <a:xfrm>
              <a:off x="5503021"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AB6BECEA-19A2-43B0-8A0A-F0D001676630}"/>
                </a:ext>
              </a:extLst>
            </p:cNvPr>
            <p:cNvCxnSpPr>
              <a:cxnSpLocks/>
            </p:cNvCxnSpPr>
            <p:nvPr/>
          </p:nvCxnSpPr>
          <p:spPr>
            <a:xfrm>
              <a:off x="5550902"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3BF5A63-4903-4D4F-985F-CC601C70CA21}"/>
                </a:ext>
              </a:extLst>
            </p:cNvPr>
            <p:cNvCxnSpPr>
              <a:cxnSpLocks/>
            </p:cNvCxnSpPr>
            <p:nvPr/>
          </p:nvCxnSpPr>
          <p:spPr>
            <a:xfrm>
              <a:off x="5949474"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CB598EF-66B9-4AB3-878C-076BD32C8E75}"/>
                </a:ext>
              </a:extLst>
            </p:cNvPr>
            <p:cNvCxnSpPr>
              <a:cxnSpLocks/>
            </p:cNvCxnSpPr>
            <p:nvPr/>
          </p:nvCxnSpPr>
          <p:spPr>
            <a:xfrm>
              <a:off x="6002675"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5429606-7810-4E00-A57B-BB4A48453EDB}"/>
                </a:ext>
              </a:extLst>
            </p:cNvPr>
            <p:cNvCxnSpPr>
              <a:cxnSpLocks/>
            </p:cNvCxnSpPr>
            <p:nvPr/>
          </p:nvCxnSpPr>
          <p:spPr>
            <a:xfrm>
              <a:off x="6047895"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F7E77D05-64DA-467C-A3FD-2BDA8E8B1999}"/>
                </a:ext>
              </a:extLst>
            </p:cNvPr>
            <p:cNvCxnSpPr>
              <a:cxnSpLocks/>
            </p:cNvCxnSpPr>
            <p:nvPr/>
          </p:nvCxnSpPr>
          <p:spPr>
            <a:xfrm>
              <a:off x="6095777"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13006F9C-7DEC-442F-9160-B13A27ADB542}"/>
                </a:ext>
              </a:extLst>
            </p:cNvPr>
            <p:cNvCxnSpPr>
              <a:cxnSpLocks/>
            </p:cNvCxnSpPr>
            <p:nvPr/>
          </p:nvCxnSpPr>
          <p:spPr>
            <a:xfrm>
              <a:off x="6188188"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33755D6-4AC7-40D1-9A34-8E05B55220D6}"/>
                </a:ext>
              </a:extLst>
            </p:cNvPr>
            <p:cNvCxnSpPr>
              <a:cxnSpLocks/>
            </p:cNvCxnSpPr>
            <p:nvPr/>
          </p:nvCxnSpPr>
          <p:spPr>
            <a:xfrm>
              <a:off x="6241389"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E872D313-E33B-4571-93A7-014887420EAC}"/>
                </a:ext>
              </a:extLst>
            </p:cNvPr>
            <p:cNvCxnSpPr>
              <a:cxnSpLocks/>
            </p:cNvCxnSpPr>
            <p:nvPr/>
          </p:nvCxnSpPr>
          <p:spPr>
            <a:xfrm>
              <a:off x="6286608"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56CCBA69-346A-43DE-86A7-9F01752F99E0}"/>
                </a:ext>
              </a:extLst>
            </p:cNvPr>
            <p:cNvCxnSpPr>
              <a:cxnSpLocks/>
            </p:cNvCxnSpPr>
            <p:nvPr/>
          </p:nvCxnSpPr>
          <p:spPr>
            <a:xfrm>
              <a:off x="6334490"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21" name="Rectangle 220">
              <a:extLst>
                <a:ext uri="{FF2B5EF4-FFF2-40B4-BE49-F238E27FC236}">
                  <a16:creationId xmlns:a16="http://schemas.microsoft.com/office/drawing/2014/main" id="{287DC15A-0E77-4CF3-BC74-F5BD7F79522E}"/>
                </a:ext>
              </a:extLst>
            </p:cNvPr>
            <p:cNvSpPr/>
            <p:nvPr/>
          </p:nvSpPr>
          <p:spPr>
            <a:xfrm>
              <a:off x="5656749" y="4498904"/>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sp>
          <p:nvSpPr>
            <p:cNvPr id="222" name="Rectangle 221">
              <a:extLst>
                <a:ext uri="{FF2B5EF4-FFF2-40B4-BE49-F238E27FC236}">
                  <a16:creationId xmlns:a16="http://schemas.microsoft.com/office/drawing/2014/main" id="{0B13980E-AAAF-45FA-9C6E-F0A6989D18AF}"/>
                </a:ext>
              </a:extLst>
            </p:cNvPr>
            <p:cNvSpPr/>
            <p:nvPr/>
          </p:nvSpPr>
          <p:spPr>
            <a:xfrm>
              <a:off x="5650641" y="4498073"/>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sp>
          <p:nvSpPr>
            <p:cNvPr id="223" name="Rectangle 222">
              <a:extLst>
                <a:ext uri="{FF2B5EF4-FFF2-40B4-BE49-F238E27FC236}">
                  <a16:creationId xmlns:a16="http://schemas.microsoft.com/office/drawing/2014/main" id="{989BA409-9EC9-44D1-89D5-71E7A64FCC36}"/>
                </a:ext>
              </a:extLst>
            </p:cNvPr>
            <p:cNvSpPr/>
            <p:nvPr/>
          </p:nvSpPr>
          <p:spPr>
            <a:xfrm>
              <a:off x="5675335" y="4498073"/>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grpSp>
          <p:nvGrpSpPr>
            <p:cNvPr id="224" name="Group 223">
              <a:extLst>
                <a:ext uri="{FF2B5EF4-FFF2-40B4-BE49-F238E27FC236}">
                  <a16:creationId xmlns:a16="http://schemas.microsoft.com/office/drawing/2014/main" id="{AF1E701E-8C1C-4EFE-A6BE-6399A98A1F92}"/>
                </a:ext>
              </a:extLst>
            </p:cNvPr>
            <p:cNvGrpSpPr/>
            <p:nvPr/>
          </p:nvGrpSpPr>
          <p:grpSpPr>
            <a:xfrm>
              <a:off x="7385326" y="5243102"/>
              <a:ext cx="3795483" cy="584775"/>
              <a:chOff x="3523004" y="4377240"/>
              <a:chExt cx="3871589" cy="596501"/>
            </a:xfrm>
          </p:grpSpPr>
          <p:sp>
            <p:nvSpPr>
              <p:cNvPr id="225" name="TextBox 224">
                <a:extLst>
                  <a:ext uri="{FF2B5EF4-FFF2-40B4-BE49-F238E27FC236}">
                    <a16:creationId xmlns:a16="http://schemas.microsoft.com/office/drawing/2014/main" id="{43F17829-AF79-43A8-A050-8BBA7C2876D9}"/>
                  </a:ext>
                </a:extLst>
              </p:cNvPr>
              <p:cNvSpPr txBox="1"/>
              <p:nvPr/>
            </p:nvSpPr>
            <p:spPr>
              <a:xfrm>
                <a:off x="3614331" y="4377240"/>
                <a:ext cx="3780262" cy="596501"/>
              </a:xfrm>
              <a:prstGeom prst="rect">
                <a:avLst/>
              </a:prstGeom>
              <a:noFill/>
            </p:spPr>
            <p:txBody>
              <a:bodyPr wrap="none" rtlCol="0">
                <a:spAutoFit/>
              </a:bodyPr>
              <a:lstStyle/>
              <a:p>
                <a:pPr defTabSz="896341"/>
                <a:r>
                  <a:rPr lang="en-US" sz="1600" dirty="0">
                    <a:latin typeface="Segoe UI Light" panose="020B0502040204020203" pitchFamily="34" charset="0"/>
                    <a:cs typeface="Segoe UI Light" panose="020B0502040204020203" pitchFamily="34" charset="0"/>
                  </a:rPr>
                  <a:t>Log Record for non-versioned operation.</a:t>
                </a:r>
              </a:p>
              <a:p>
                <a:pPr defTabSz="896341"/>
                <a:r>
                  <a:rPr lang="en-US" sz="1600" dirty="0">
                    <a:latin typeface="Segoe UI Light" panose="020B0502040204020203" pitchFamily="34" charset="0"/>
                    <a:cs typeface="Segoe UI Light" panose="020B0502040204020203" pitchFamily="34" charset="0"/>
                  </a:rPr>
                  <a:t>Persisted to disk as part of checkpoint.</a:t>
                </a:r>
              </a:p>
            </p:txBody>
          </p:sp>
          <p:sp>
            <p:nvSpPr>
              <p:cNvPr id="226" name="Rectangle 225">
                <a:extLst>
                  <a:ext uri="{FF2B5EF4-FFF2-40B4-BE49-F238E27FC236}">
                    <a16:creationId xmlns:a16="http://schemas.microsoft.com/office/drawing/2014/main" id="{AAD34F88-86A2-44D7-86C6-3BF4C5518CE2}"/>
                  </a:ext>
                </a:extLst>
              </p:cNvPr>
              <p:cNvSpPr/>
              <p:nvPr/>
            </p:nvSpPr>
            <p:spPr>
              <a:xfrm>
                <a:off x="3523004" y="4447458"/>
                <a:ext cx="88708" cy="16275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96341"/>
                <a:endParaRPr lang="en-US" sz="882" dirty="0">
                  <a:solidFill>
                    <a:schemeClr val="tx1"/>
                  </a:solidFill>
                  <a:latin typeface="Segoe UI Light" panose="020B0502040204020203" pitchFamily="34" charset="0"/>
                  <a:cs typeface="Segoe UI Light" panose="020B0502040204020203" pitchFamily="34" charset="0"/>
                </a:endParaRPr>
              </a:p>
            </p:txBody>
          </p:sp>
        </p:grpSp>
        <p:sp>
          <p:nvSpPr>
            <p:cNvPr id="227" name="TextBox 226">
              <a:extLst>
                <a:ext uri="{FF2B5EF4-FFF2-40B4-BE49-F238E27FC236}">
                  <a16:creationId xmlns:a16="http://schemas.microsoft.com/office/drawing/2014/main" id="{FCE45CDD-1179-4EA2-9ED4-EE8B202348E7}"/>
                </a:ext>
              </a:extLst>
            </p:cNvPr>
            <p:cNvSpPr txBox="1"/>
            <p:nvPr/>
          </p:nvSpPr>
          <p:spPr>
            <a:xfrm>
              <a:off x="5367361" y="4108266"/>
              <a:ext cx="1020338" cy="271554"/>
            </a:xfrm>
            <a:prstGeom prst="rect">
              <a:avLst/>
            </a:prstGeom>
            <a:noFill/>
          </p:spPr>
          <p:txBody>
            <a:bodyPr wrap="none" rtlCol="0">
              <a:spAutoFit/>
            </a:bodyPr>
            <a:lstStyle/>
            <a:p>
              <a:pPr defTabSz="896341"/>
              <a:r>
                <a:rPr lang="en-US" sz="1176" dirty="0">
                  <a:latin typeface="Segoe UI Light" panose="020B0502040204020203" pitchFamily="34" charset="0"/>
                  <a:cs typeface="Segoe UI Light" panose="020B0502040204020203" pitchFamily="34" charset="0"/>
                </a:rPr>
                <a:t>sLog Records</a:t>
              </a:r>
            </a:p>
          </p:txBody>
        </p:sp>
        <p:cxnSp>
          <p:nvCxnSpPr>
            <p:cNvPr id="228" name="Straight Connector 227">
              <a:extLst>
                <a:ext uri="{FF2B5EF4-FFF2-40B4-BE49-F238E27FC236}">
                  <a16:creationId xmlns:a16="http://schemas.microsoft.com/office/drawing/2014/main" id="{EB168561-2470-454C-9B50-5330017DDBEA}"/>
                </a:ext>
              </a:extLst>
            </p:cNvPr>
            <p:cNvCxnSpPr>
              <a:cxnSpLocks/>
              <a:endCxn id="227" idx="2"/>
            </p:cNvCxnSpPr>
            <p:nvPr/>
          </p:nvCxnSpPr>
          <p:spPr>
            <a:xfrm flipV="1">
              <a:off x="5724955" y="4379820"/>
              <a:ext cx="152575" cy="13008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29" name="Group 228">
              <a:extLst>
                <a:ext uri="{FF2B5EF4-FFF2-40B4-BE49-F238E27FC236}">
                  <a16:creationId xmlns:a16="http://schemas.microsoft.com/office/drawing/2014/main" id="{B15E7BAC-2FDC-468D-83BA-1B93E0B77BD0}"/>
                </a:ext>
              </a:extLst>
            </p:cNvPr>
            <p:cNvGrpSpPr/>
            <p:nvPr/>
          </p:nvGrpSpPr>
          <p:grpSpPr>
            <a:xfrm>
              <a:off x="7153108" y="2543856"/>
              <a:ext cx="3947390" cy="584776"/>
              <a:chOff x="5361711" y="3746589"/>
              <a:chExt cx="3019908" cy="447376"/>
            </a:xfrm>
          </p:grpSpPr>
          <p:sp>
            <p:nvSpPr>
              <p:cNvPr id="230" name="Rectangle 229">
                <a:extLst>
                  <a:ext uri="{FF2B5EF4-FFF2-40B4-BE49-F238E27FC236}">
                    <a16:creationId xmlns:a16="http://schemas.microsoft.com/office/drawing/2014/main" id="{06D1F362-E358-4679-9CC1-71484CF85654}"/>
                  </a:ext>
                </a:extLst>
              </p:cNvPr>
              <p:cNvSpPr/>
              <p:nvPr/>
            </p:nvSpPr>
            <p:spPr>
              <a:xfrm>
                <a:off x="5942536" y="3746589"/>
                <a:ext cx="2439083" cy="447376"/>
              </a:xfrm>
              <a:prstGeom prst="rect">
                <a:avLst/>
              </a:prstGeom>
              <a:solidFill>
                <a:schemeClr val="bg1"/>
              </a:solidFill>
            </p:spPr>
            <p:txBody>
              <a:bodyPr wrap="none">
                <a:spAutoFit/>
              </a:bodyPr>
              <a:lstStyle/>
              <a:p>
                <a:pPr defTabSz="896341"/>
                <a:r>
                  <a:rPr lang="en-US" sz="1600" b="1" dirty="0">
                    <a:latin typeface="Segoe UI Light" panose="020B0502040204020203" pitchFamily="34" charset="0"/>
                    <a:cs typeface="Segoe UI Light" panose="020B0502040204020203" pitchFamily="34" charset="0"/>
                  </a:rPr>
                  <a:t>[DB is </a:t>
                </a:r>
                <a:r>
                  <a:rPr lang="en-US" sz="1600" b="1" dirty="0">
                    <a:solidFill>
                      <a:schemeClr val="accent4"/>
                    </a:solidFill>
                    <a:latin typeface="Segoe UI Light" panose="020B0502040204020203" pitchFamily="34" charset="0"/>
                    <a:cs typeface="Segoe UI Light" panose="020B0502040204020203" pitchFamily="34" charset="0"/>
                  </a:rPr>
                  <a:t>FULLY</a:t>
                </a:r>
                <a:r>
                  <a:rPr lang="en-US" sz="1600" b="1" dirty="0">
                    <a:latin typeface="Segoe UI Light" panose="020B0502040204020203" pitchFamily="34" charset="0"/>
                    <a:cs typeface="Segoe UI Light" panose="020B0502040204020203" pitchFamily="34" charset="0"/>
                  </a:rPr>
                  <a:t> available and </a:t>
                </a:r>
                <a:r>
                  <a:rPr lang="en-US" sz="1600" b="1" dirty="0">
                    <a:solidFill>
                      <a:schemeClr val="accent4"/>
                    </a:solidFill>
                    <a:latin typeface="Segoe UI Light" panose="020B0502040204020203" pitchFamily="34" charset="0"/>
                    <a:cs typeface="Segoe UI Light" panose="020B0502040204020203" pitchFamily="34" charset="0"/>
                  </a:rPr>
                  <a:t>all locks </a:t>
                </a:r>
              </a:p>
              <a:p>
                <a:pPr defTabSz="896341"/>
                <a:r>
                  <a:rPr lang="en-US" sz="1600" b="1" dirty="0">
                    <a:solidFill>
                      <a:schemeClr val="accent4"/>
                    </a:solidFill>
                    <a:latin typeface="Segoe UI Light" panose="020B0502040204020203" pitchFamily="34" charset="0"/>
                    <a:cs typeface="Segoe UI Light" panose="020B0502040204020203" pitchFamily="34" charset="0"/>
                  </a:rPr>
                  <a:t>are released </a:t>
                </a:r>
                <a:r>
                  <a:rPr lang="en-US" sz="1600" b="1" dirty="0">
                    <a:latin typeface="Segoe UI Light" panose="020B0502040204020203" pitchFamily="34" charset="0"/>
                    <a:cs typeface="Segoe UI Light" panose="020B0502040204020203" pitchFamily="34" charset="0"/>
                  </a:rPr>
                  <a:t>after Redo]</a:t>
                </a:r>
              </a:p>
            </p:txBody>
          </p:sp>
          <p:sp>
            <p:nvSpPr>
              <p:cNvPr id="231" name="Cylinder 230">
                <a:extLst>
                  <a:ext uri="{FF2B5EF4-FFF2-40B4-BE49-F238E27FC236}">
                    <a16:creationId xmlns:a16="http://schemas.microsoft.com/office/drawing/2014/main" id="{A5A0BD2F-C59A-4733-85CC-78F28F085863}"/>
                  </a:ext>
                </a:extLst>
              </p:cNvPr>
              <p:cNvSpPr/>
              <p:nvPr/>
            </p:nvSpPr>
            <p:spPr>
              <a:xfrm>
                <a:off x="5361711" y="3820350"/>
                <a:ext cx="469549" cy="352849"/>
              </a:xfrm>
              <a:prstGeom prst="can">
                <a:avLst/>
              </a:prstGeom>
              <a:solidFill>
                <a:schemeClr val="accent4"/>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307" dirty="0">
                  <a:solidFill>
                    <a:schemeClr val="tx1"/>
                  </a:solidFill>
                </a:endParaRPr>
              </a:p>
            </p:txBody>
          </p:sp>
        </p:grpSp>
        <p:sp>
          <p:nvSpPr>
            <p:cNvPr id="232" name="Rectangle 231">
              <a:extLst>
                <a:ext uri="{FF2B5EF4-FFF2-40B4-BE49-F238E27FC236}">
                  <a16:creationId xmlns:a16="http://schemas.microsoft.com/office/drawing/2014/main" id="{52C2520E-222F-465D-A76B-473AAF051BFB}"/>
                </a:ext>
              </a:extLst>
            </p:cNvPr>
            <p:cNvSpPr/>
            <p:nvPr/>
          </p:nvSpPr>
          <p:spPr>
            <a:xfrm>
              <a:off x="4012180" y="4507300"/>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sp>
          <p:nvSpPr>
            <p:cNvPr id="233" name="TextBox 232">
              <a:extLst>
                <a:ext uri="{FF2B5EF4-FFF2-40B4-BE49-F238E27FC236}">
                  <a16:creationId xmlns:a16="http://schemas.microsoft.com/office/drawing/2014/main" id="{EEB4EF3A-B959-4A50-B831-D470AEC981FE}"/>
                </a:ext>
              </a:extLst>
            </p:cNvPr>
            <p:cNvSpPr txBox="1"/>
            <p:nvPr/>
          </p:nvSpPr>
          <p:spPr>
            <a:xfrm>
              <a:off x="50415" y="5633593"/>
              <a:ext cx="613984" cy="523220"/>
            </a:xfrm>
            <a:prstGeom prst="rect">
              <a:avLst/>
            </a:prstGeom>
            <a:noFill/>
          </p:spPr>
          <p:txBody>
            <a:bodyPr wrap="square" rtlCol="0">
              <a:spAutoFit/>
            </a:bodyPr>
            <a:lstStyle/>
            <a:p>
              <a:pPr algn="ctr" defTabSz="896341"/>
              <a:r>
                <a:rPr lang="en-US" sz="1400" dirty="0">
                  <a:latin typeface="Segoe UI Light" panose="020B0502040204020203" pitchFamily="34" charset="0"/>
                  <a:cs typeface="Segoe UI Light" panose="020B0502040204020203" pitchFamily="34" charset="0"/>
                </a:rPr>
                <a:t>Log</a:t>
              </a:r>
            </a:p>
            <a:p>
              <a:pPr algn="ctr" defTabSz="896341"/>
              <a:r>
                <a:rPr lang="en-US" sz="1400" dirty="0">
                  <a:latin typeface="Segoe UI Light" panose="020B0502040204020203" pitchFamily="34" charset="0"/>
                  <a:cs typeface="Segoe UI Light" panose="020B0502040204020203" pitchFamily="34" charset="0"/>
                </a:rPr>
                <a:t>Start</a:t>
              </a:r>
            </a:p>
          </p:txBody>
        </p:sp>
        <p:sp>
          <p:nvSpPr>
            <p:cNvPr id="234" name="TextBox 233">
              <a:extLst>
                <a:ext uri="{FF2B5EF4-FFF2-40B4-BE49-F238E27FC236}">
                  <a16:creationId xmlns:a16="http://schemas.microsoft.com/office/drawing/2014/main" id="{A25A3D4C-DB70-44F9-BF7E-E6705E2979A5}"/>
                </a:ext>
              </a:extLst>
            </p:cNvPr>
            <p:cNvSpPr txBox="1"/>
            <p:nvPr/>
          </p:nvSpPr>
          <p:spPr>
            <a:xfrm>
              <a:off x="474346" y="5652486"/>
              <a:ext cx="1987003" cy="830997"/>
            </a:xfrm>
            <a:prstGeom prst="rect">
              <a:avLst/>
            </a:prstGeom>
            <a:noFill/>
          </p:spPr>
          <p:txBody>
            <a:bodyPr wrap="square" rtlCol="0">
              <a:spAutoFit/>
            </a:bodyPr>
            <a:lstStyle/>
            <a:p>
              <a:pPr algn="ctr" defTabSz="896341"/>
              <a:r>
                <a:rPr lang="en-US" sz="1600" dirty="0">
                  <a:latin typeface="Segoe UI Light" panose="020B0502040204020203" pitchFamily="34" charset="0"/>
                  <a:cs typeface="Segoe UI Light" panose="020B0502040204020203" pitchFamily="34" charset="0"/>
                </a:rPr>
                <a:t>Oldest </a:t>
              </a:r>
            </a:p>
            <a:p>
              <a:pPr algn="ctr" defTabSz="896341"/>
              <a:r>
                <a:rPr lang="en-US" sz="1600" dirty="0">
                  <a:latin typeface="Segoe UI Light" panose="020B0502040204020203" pitchFamily="34" charset="0"/>
                  <a:cs typeface="Segoe UI Light" panose="020B0502040204020203" pitchFamily="34" charset="0"/>
                </a:rPr>
                <a:t>uncommitted Tx</a:t>
              </a:r>
            </a:p>
            <a:p>
              <a:pPr algn="ctr" defTabSz="896341"/>
              <a:r>
                <a:rPr lang="en-US" sz="1600" dirty="0">
                  <a:latin typeface="Segoe UI Light" panose="020B0502040204020203" pitchFamily="34" charset="0"/>
                  <a:cs typeface="Segoe UI Light" panose="020B0502040204020203" pitchFamily="34" charset="0"/>
                </a:rPr>
                <a:t>(XACT_BEGIN_LSN)</a:t>
              </a:r>
            </a:p>
          </p:txBody>
        </p:sp>
        <p:sp>
          <p:nvSpPr>
            <p:cNvPr id="129" name="TextBox 128">
              <a:extLst>
                <a:ext uri="{FF2B5EF4-FFF2-40B4-BE49-F238E27FC236}">
                  <a16:creationId xmlns:a16="http://schemas.microsoft.com/office/drawing/2014/main" id="{6DF45D03-CDE4-4D58-A8EC-876181A250EF}"/>
                </a:ext>
              </a:extLst>
            </p:cNvPr>
            <p:cNvSpPr txBox="1"/>
            <p:nvPr/>
          </p:nvSpPr>
          <p:spPr>
            <a:xfrm>
              <a:off x="2080065" y="2400592"/>
              <a:ext cx="3013781" cy="523220"/>
            </a:xfrm>
            <a:prstGeom prst="rect">
              <a:avLst/>
            </a:prstGeom>
            <a:noFill/>
          </p:spPr>
          <p:txBody>
            <a:bodyPr wrap="square">
              <a:spAutoFit/>
            </a:bodyPr>
            <a:lstStyle/>
            <a:p>
              <a:r>
                <a:rPr lang="en-US" sz="1400" b="1" dirty="0">
                  <a:solidFill>
                    <a:schemeClr val="accent4">
                      <a:lumMod val="75000"/>
                    </a:schemeClr>
                  </a:solidFill>
                  <a:latin typeface="Segoe UI Light" panose="020B0502040204020203" pitchFamily="34" charset="0"/>
                  <a:cs typeface="Segoe UI Light" panose="020B0502040204020203" pitchFamily="34" charset="0"/>
                </a:rPr>
                <a:t>Non-versioned operations since oldest uncommitted transaction</a:t>
              </a:r>
              <a:endParaRPr lang="en-US" sz="1400" dirty="0"/>
            </a:p>
          </p:txBody>
        </p:sp>
        <p:sp>
          <p:nvSpPr>
            <p:cNvPr id="131" name="TextBox 130">
              <a:extLst>
                <a:ext uri="{FF2B5EF4-FFF2-40B4-BE49-F238E27FC236}">
                  <a16:creationId xmlns:a16="http://schemas.microsoft.com/office/drawing/2014/main" id="{145165FE-2FBD-40D4-B355-3237C7121392}"/>
                </a:ext>
              </a:extLst>
            </p:cNvPr>
            <p:cNvSpPr txBox="1"/>
            <p:nvPr/>
          </p:nvSpPr>
          <p:spPr>
            <a:xfrm>
              <a:off x="5388228" y="2422940"/>
              <a:ext cx="1468823" cy="523220"/>
            </a:xfrm>
            <a:prstGeom prst="rect">
              <a:avLst/>
            </a:prstGeom>
            <a:noFill/>
          </p:spPr>
          <p:txBody>
            <a:bodyPr wrap="square">
              <a:spAutoFit/>
            </a:bodyPr>
            <a:lstStyle/>
            <a:p>
              <a:r>
                <a:rPr lang="en-US" sz="1400" b="1" dirty="0">
                  <a:solidFill>
                    <a:schemeClr val="accent4">
                      <a:lumMod val="75000"/>
                    </a:schemeClr>
                  </a:solidFill>
                  <a:latin typeface="Segoe UI Light" panose="020B0502040204020203" pitchFamily="34" charset="0"/>
                  <a:cs typeface="Segoe UI Light" panose="020B0502040204020203" pitchFamily="34" charset="0"/>
                </a:rPr>
                <a:t>Starts from last checkpoint</a:t>
              </a:r>
              <a:endParaRPr lang="en-US" sz="1400" dirty="0"/>
            </a:p>
          </p:txBody>
        </p:sp>
      </p:grpSp>
    </p:spTree>
    <p:custDataLst>
      <p:tags r:id="rId1"/>
    </p:custDataLst>
    <p:extLst>
      <p:ext uri="{BB962C8B-B14F-4D97-AF65-F5344CB8AC3E}">
        <p14:creationId xmlns:p14="http://schemas.microsoft.com/office/powerpoint/2010/main" val="362027168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0862-8EBC-45AA-9D25-1F9E497B5907}"/>
              </a:ext>
            </a:extLst>
          </p:cNvPr>
          <p:cNvSpPr>
            <a:spLocks noGrp="1"/>
          </p:cNvSpPr>
          <p:nvPr>
            <p:ph type="title"/>
          </p:nvPr>
        </p:nvSpPr>
        <p:spPr/>
        <p:txBody>
          <a:bodyPr/>
          <a:lstStyle/>
          <a:p>
            <a:r>
              <a:rPr lang="en-US" dirty="0"/>
              <a:t>Recovery Time Comparison</a:t>
            </a:r>
          </a:p>
        </p:txBody>
      </p:sp>
      <p:grpSp>
        <p:nvGrpSpPr>
          <p:cNvPr id="7" name="Group 6">
            <a:extLst>
              <a:ext uri="{FF2B5EF4-FFF2-40B4-BE49-F238E27FC236}">
                <a16:creationId xmlns:a16="http://schemas.microsoft.com/office/drawing/2014/main" id="{3E662309-FE6D-4DF5-A762-78CFA38A4EE4}"/>
              </a:ext>
            </a:extLst>
          </p:cNvPr>
          <p:cNvGrpSpPr/>
          <p:nvPr/>
        </p:nvGrpSpPr>
        <p:grpSpPr>
          <a:xfrm>
            <a:off x="1334543" y="1120797"/>
            <a:ext cx="9522914" cy="4616405"/>
            <a:chOff x="1449570" y="846138"/>
            <a:chExt cx="8881410" cy="4163853"/>
          </a:xfrm>
        </p:grpSpPr>
        <p:pic>
          <p:nvPicPr>
            <p:cNvPr id="6" name="Picture 5">
              <a:extLst>
                <a:ext uri="{FF2B5EF4-FFF2-40B4-BE49-F238E27FC236}">
                  <a16:creationId xmlns:a16="http://schemas.microsoft.com/office/drawing/2014/main" id="{D0EF8C9F-A23A-4DCA-AEEC-3421B5E50F91}"/>
                </a:ext>
              </a:extLst>
            </p:cNvPr>
            <p:cNvPicPr>
              <a:picLocks noChangeAspect="1"/>
            </p:cNvPicPr>
            <p:nvPr/>
          </p:nvPicPr>
          <p:blipFill>
            <a:blip r:embed="rId3"/>
            <a:stretch>
              <a:fillRect/>
            </a:stretch>
          </p:blipFill>
          <p:spPr>
            <a:xfrm>
              <a:off x="1449570" y="846138"/>
              <a:ext cx="8881410" cy="4163853"/>
            </a:xfrm>
            <a:prstGeom prst="rect">
              <a:avLst/>
            </a:prstGeom>
          </p:spPr>
        </p:pic>
        <p:sp>
          <p:nvSpPr>
            <p:cNvPr id="4" name="TextBox 3">
              <a:extLst>
                <a:ext uri="{FF2B5EF4-FFF2-40B4-BE49-F238E27FC236}">
                  <a16:creationId xmlns:a16="http://schemas.microsoft.com/office/drawing/2014/main" id="{F7AA97F0-D39C-4DE7-86F4-264BA812742D}"/>
                </a:ext>
              </a:extLst>
            </p:cNvPr>
            <p:cNvSpPr txBox="1"/>
            <p:nvPr/>
          </p:nvSpPr>
          <p:spPr>
            <a:xfrm>
              <a:off x="1581917" y="986060"/>
              <a:ext cx="6106026" cy="369332"/>
            </a:xfrm>
            <a:prstGeom prst="rect">
              <a:avLst/>
            </a:prstGeom>
            <a:noFill/>
          </p:spPr>
          <p:txBody>
            <a:bodyPr wrap="square">
              <a:spAutoFit/>
            </a:bodyPr>
            <a:lstStyle/>
            <a:p>
              <a:r>
                <a:rPr lang="en-US" dirty="0">
                  <a:solidFill>
                    <a:schemeClr val="accent5"/>
                  </a:solidFill>
                  <a:hlinkClick r:id="rId4">
                    <a:extLst>
                      <a:ext uri="{A12FA001-AC4F-418D-AE19-62706E023703}">
                        <ahyp:hlinkClr xmlns:ahyp="http://schemas.microsoft.com/office/drawing/2018/hyperlinkcolor" val="tx"/>
                      </a:ext>
                    </a:extLst>
                  </a:hlinkClick>
                </a:rPr>
                <a:t>Constant Time Recovery in SQL Server </a:t>
              </a:r>
              <a:endParaRPr lang="en-US" dirty="0">
                <a:solidFill>
                  <a:schemeClr val="accent5"/>
                </a:solidFill>
              </a:endParaRPr>
            </a:p>
          </p:txBody>
        </p:sp>
      </p:grpSp>
    </p:spTree>
    <p:extLst>
      <p:ext uri="{BB962C8B-B14F-4D97-AF65-F5344CB8AC3E}">
        <p14:creationId xmlns:p14="http://schemas.microsoft.com/office/powerpoint/2010/main" val="582797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Accelerated Dabase Recovery FAQ</a:t>
            </a:r>
          </a:p>
        </p:txBody>
      </p:sp>
      <p:graphicFrame>
        <p:nvGraphicFramePr>
          <p:cNvPr id="3" name="Diagram 2">
            <a:extLst>
              <a:ext uri="{FF2B5EF4-FFF2-40B4-BE49-F238E27FC236}">
                <a16:creationId xmlns:a16="http://schemas.microsoft.com/office/drawing/2014/main" id="{2529C281-FDBB-44B0-A07A-94FED196D67E}"/>
              </a:ext>
            </a:extLst>
          </p:cNvPr>
          <p:cNvGraphicFramePr/>
          <p:nvPr>
            <p:extLst>
              <p:ext uri="{D42A27DB-BD31-4B8C-83A1-F6EECF244321}">
                <p14:modId xmlns:p14="http://schemas.microsoft.com/office/powerpoint/2010/main" val="3184922749"/>
              </p:ext>
            </p:extLst>
          </p:nvPr>
        </p:nvGraphicFramePr>
        <p:xfrm>
          <a:off x="269238" y="910809"/>
          <a:ext cx="10702554" cy="54714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894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 Time</a:t>
            </a:r>
          </a:p>
        </p:txBody>
      </p:sp>
    </p:spTree>
    <p:extLst>
      <p:ext uri="{BB962C8B-B14F-4D97-AF65-F5344CB8AC3E}">
        <p14:creationId xmlns:p14="http://schemas.microsoft.com/office/powerpoint/2010/main" val="1300929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549386"/>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2377" y="5187668"/>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695811" y="1599016"/>
            <a:ext cx="7974384"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231" y="1716041"/>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 name="Picture 2">
            <a:extLst>
              <a:ext uri="{FF2B5EF4-FFF2-40B4-BE49-F238E27FC236}">
                <a16:creationId xmlns:a16="http://schemas.microsoft.com/office/drawing/2014/main" id="{D060B391-0B37-4C2B-9530-1749C6AD67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8991" y="5179325"/>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1E5684DD-3E09-4869-BDAD-AF76AA4219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2219"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9E05C38-6E25-47B1-A21C-A0665965F6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5605"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67D70A4-BBFF-4866-A1EC-54FCAA0D07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1130" y="5166444"/>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206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C9B07188-2F60-4144-BDC6-30C5D40556EA}"/>
              </a:ext>
            </a:extLst>
          </p:cNvPr>
          <p:cNvSpPr>
            <a:spLocks noGrp="1"/>
          </p:cNvSpPr>
          <p:nvPr>
            <p:ph type="title"/>
          </p:nvPr>
        </p:nvSpPr>
        <p:spPr/>
        <p:txBody>
          <a:bodyPr/>
          <a:lstStyle/>
          <a:p>
            <a:r>
              <a:rPr lang="en-US" dirty="0"/>
              <a:t>Get started with SQL Server 2019</a:t>
            </a:r>
          </a:p>
        </p:txBody>
      </p:sp>
      <p:sp>
        <p:nvSpPr>
          <p:cNvPr id="62" name="Text Placeholder 61">
            <a:extLst>
              <a:ext uri="{FF2B5EF4-FFF2-40B4-BE49-F238E27FC236}">
                <a16:creationId xmlns:a16="http://schemas.microsoft.com/office/drawing/2014/main" id="{F532852F-D649-4A5C-BE35-3C2C2FFD4FD5}"/>
              </a:ext>
            </a:extLst>
          </p:cNvPr>
          <p:cNvSpPr>
            <a:spLocks noGrp="1"/>
          </p:cNvSpPr>
          <p:nvPr>
            <p:ph type="body" sz="quarter" idx="10"/>
          </p:nvPr>
        </p:nvSpPr>
        <p:spPr>
          <a:xfrm>
            <a:off x="584200" y="1435497"/>
            <a:ext cx="11018520" cy="4170372"/>
          </a:xfrm>
        </p:spPr>
        <p:txBody>
          <a:bodyPr/>
          <a:lstStyle/>
          <a:p>
            <a:pPr marL="0" indent="0">
              <a:spcBef>
                <a:spcPts val="1800"/>
              </a:spcBef>
              <a:buNone/>
            </a:pPr>
            <a:r>
              <a:rPr lang="en-US" sz="2000" dirty="0">
                <a:latin typeface="+mn-lt"/>
              </a:rPr>
              <a:t>Download and try it: </a:t>
            </a:r>
            <a:r>
              <a:rPr lang="en-US" sz="2000" dirty="0">
                <a:latin typeface="+mn-lt"/>
                <a:hlinkClick r:id="rId3"/>
              </a:rPr>
              <a:t>http://aka.ms/ss19</a:t>
            </a:r>
            <a:endParaRPr lang="en-US" sz="2000" dirty="0">
              <a:latin typeface="+mn-lt"/>
            </a:endParaRPr>
          </a:p>
          <a:p>
            <a:pPr marL="0" indent="0">
              <a:spcBef>
                <a:spcPts val="1800"/>
              </a:spcBef>
              <a:buNone/>
            </a:pPr>
            <a:r>
              <a:rPr lang="en-US" sz="2000" dirty="0">
                <a:latin typeface="+mn-lt"/>
              </a:rPr>
              <a:t>Use our free training: </a:t>
            </a:r>
            <a:r>
              <a:rPr lang="en-US" sz="2000" dirty="0">
                <a:latin typeface="+mn-lt"/>
                <a:hlinkClick r:id="rId4"/>
              </a:rPr>
              <a:t>https://aka.ms/sqlworkshops</a:t>
            </a:r>
            <a:endParaRPr lang="en-US" sz="2000" dirty="0">
              <a:latin typeface="+mn-lt"/>
            </a:endParaRPr>
          </a:p>
          <a:p>
            <a:pPr marL="0" indent="0">
              <a:spcBef>
                <a:spcPts val="1800"/>
              </a:spcBef>
              <a:buNone/>
            </a:pPr>
            <a:r>
              <a:rPr lang="en-US" sz="2000" dirty="0">
                <a:latin typeface="+mn-lt"/>
              </a:rPr>
              <a:t>Use examples through our </a:t>
            </a:r>
            <a:r>
              <a:rPr lang="en-US" sz="2000" dirty="0">
                <a:latin typeface="+mn-lt"/>
                <a:hlinkClick r:id="rId5"/>
              </a:rPr>
              <a:t>https://aka.ms/SQL2019Notebooks</a:t>
            </a:r>
            <a:endParaRPr lang="en-US" sz="2000" dirty="0">
              <a:latin typeface="+mn-lt"/>
            </a:endParaRPr>
          </a:p>
          <a:p>
            <a:pPr marL="0" indent="0">
              <a:spcBef>
                <a:spcPts val="1800"/>
              </a:spcBef>
              <a:buNone/>
            </a:pPr>
            <a:r>
              <a:rPr lang="en-US" sz="2000" dirty="0">
                <a:latin typeface="+mn-lt"/>
              </a:rPr>
              <a:t>Learn from videos: </a:t>
            </a:r>
            <a:r>
              <a:rPr lang="en-US" sz="2000" dirty="0">
                <a:latin typeface="+mn-lt"/>
                <a:hlinkClick r:id="rId6"/>
              </a:rPr>
              <a:t>https://aka.ms/sql2019learning</a:t>
            </a:r>
            <a:endParaRPr lang="en-US" sz="2000" dirty="0">
              <a:latin typeface="+mn-lt"/>
            </a:endParaRPr>
          </a:p>
          <a:p>
            <a:pPr marL="0" indent="0">
              <a:spcBef>
                <a:spcPts val="1800"/>
              </a:spcBef>
              <a:buNone/>
            </a:pPr>
            <a:r>
              <a:rPr lang="en-US" sz="2000" dirty="0">
                <a:latin typeface="+mn-lt"/>
              </a:rPr>
              <a:t>Read what’s new for SQL 2019: </a:t>
            </a:r>
            <a:r>
              <a:rPr lang="en-US" sz="2000" dirty="0">
                <a:latin typeface="+mn-lt"/>
                <a:hlinkClick r:id="rId7"/>
              </a:rPr>
              <a:t>documentation</a:t>
            </a:r>
            <a:endParaRPr lang="en-US" sz="2000" dirty="0">
              <a:latin typeface="+mn-lt"/>
            </a:endParaRPr>
          </a:p>
          <a:p>
            <a:pPr marL="0" indent="0">
              <a:spcBef>
                <a:spcPts val="1800"/>
              </a:spcBef>
              <a:buNone/>
            </a:pPr>
            <a:r>
              <a:rPr lang="en-US" sz="2000" dirty="0">
                <a:latin typeface="+mn-lt"/>
              </a:rPr>
              <a:t>Watch how to Modernize SQL Server: </a:t>
            </a:r>
            <a:r>
              <a:rPr lang="en-US" sz="2000" dirty="0">
                <a:latin typeface="+mn-lt"/>
                <a:hlinkClick r:id="rId8"/>
              </a:rPr>
              <a:t>check out the video</a:t>
            </a:r>
            <a:endParaRPr lang="en-US" sz="2000" dirty="0">
              <a:latin typeface="+mn-lt"/>
            </a:endParaRPr>
          </a:p>
          <a:p>
            <a:pPr>
              <a:spcBef>
                <a:spcPts val="1800"/>
              </a:spcBef>
            </a:pPr>
            <a:r>
              <a:rPr lang="en-US" sz="2000" dirty="0"/>
              <a:t>One shortcut to rule them all: </a:t>
            </a:r>
            <a:r>
              <a:rPr lang="en-US" sz="2000" dirty="0">
                <a:hlinkClick r:id="rId9"/>
              </a:rPr>
              <a:t>https://aka.ms/SQLShortcuts</a:t>
            </a:r>
            <a:r>
              <a:rPr lang="en-US" sz="2000" dirty="0"/>
              <a:t> </a:t>
            </a:r>
          </a:p>
          <a:p>
            <a:pPr marL="0" indent="0">
              <a:spcBef>
                <a:spcPts val="1800"/>
              </a:spcBef>
              <a:buNone/>
            </a:pPr>
            <a:r>
              <a:rPr lang="en-US" sz="2000" dirty="0">
                <a:latin typeface="+mn-lt"/>
              </a:rPr>
              <a:t>Get the book: </a:t>
            </a:r>
            <a:r>
              <a:rPr lang="en-US" sz="2000" dirty="0">
                <a:latin typeface="+mn-lt"/>
                <a:hlinkClick r:id="rId10"/>
              </a:rPr>
              <a:t>https://aka.ms/sql2019book</a:t>
            </a:r>
            <a:endParaRPr lang="en-US" sz="2000" dirty="0">
              <a:latin typeface="+mn-lt"/>
            </a:endParaRPr>
          </a:p>
        </p:txBody>
      </p:sp>
      <p:pic>
        <p:nvPicPr>
          <p:cNvPr id="13" name="Picture 12" descr="A picture containing star, device&#10;&#10;Description automatically generated">
            <a:extLst>
              <a:ext uri="{FF2B5EF4-FFF2-40B4-BE49-F238E27FC236}">
                <a16:creationId xmlns:a16="http://schemas.microsoft.com/office/drawing/2014/main" id="{C8E2B7E3-96CD-4565-8DB3-758345BDB67E}"/>
              </a:ext>
            </a:extLst>
          </p:cNvPr>
          <p:cNvPicPr>
            <a:picLocks noChangeAspect="1"/>
          </p:cNvPicPr>
          <p:nvPr/>
        </p:nvPicPr>
        <p:blipFill>
          <a:blip r:embed="rId11"/>
          <a:stretch>
            <a:fillRect/>
          </a:stretch>
        </p:blipFill>
        <p:spPr>
          <a:xfrm>
            <a:off x="8391477" y="1435497"/>
            <a:ext cx="2850561" cy="40673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967297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tx1"/>
                </a:solidFill>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nvGraphicFramePr>
        <p:xfrm>
          <a:off x="899288" y="1029960"/>
          <a:ext cx="10393424" cy="4798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3073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Accelerated Database Recovery</a:t>
            </a:r>
          </a:p>
        </p:txBody>
      </p:sp>
      <p:graphicFrame>
        <p:nvGraphicFramePr>
          <p:cNvPr id="3" name="Diagram 2">
            <a:extLst>
              <a:ext uri="{FF2B5EF4-FFF2-40B4-BE49-F238E27FC236}">
                <a16:creationId xmlns:a16="http://schemas.microsoft.com/office/drawing/2014/main" id="{04FE94B3-2942-4C8F-AFA7-2806E4985D6C}"/>
              </a:ext>
            </a:extLst>
          </p:cNvPr>
          <p:cNvGraphicFramePr/>
          <p:nvPr>
            <p:extLst>
              <p:ext uri="{D42A27DB-BD31-4B8C-83A1-F6EECF244321}">
                <p14:modId xmlns:p14="http://schemas.microsoft.com/office/powerpoint/2010/main" val="1983483442"/>
              </p:ext>
            </p:extLst>
          </p:nvPr>
        </p:nvGraphicFramePr>
        <p:xfrm>
          <a:off x="371475" y="932155"/>
          <a:ext cx="11372850" cy="52061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22454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How to enable ADR?</a:t>
            </a:r>
          </a:p>
        </p:txBody>
      </p:sp>
      <p:sp>
        <p:nvSpPr>
          <p:cNvPr id="127" name="Content Placeholder 3">
            <a:extLst>
              <a:ext uri="{FF2B5EF4-FFF2-40B4-BE49-F238E27FC236}">
                <a16:creationId xmlns:a16="http://schemas.microsoft.com/office/drawing/2014/main" id="{7B0D19B2-F8B6-4FD7-A80F-3EC9E0D9F48D}"/>
              </a:ext>
            </a:extLst>
          </p:cNvPr>
          <p:cNvSpPr txBox="1">
            <a:spLocks/>
          </p:cNvSpPr>
          <p:nvPr/>
        </p:nvSpPr>
        <p:spPr bwMode="auto">
          <a:xfrm>
            <a:off x="280970" y="1177509"/>
            <a:ext cx="10702554" cy="523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79285" tIns="134464" rIns="89642" bIns="44821" numCol="1" anchor="t" anchorCtr="0" compatLnSpc="1">
            <a:prstTxWarp prst="textNoShape">
              <a:avLst/>
            </a:prstTxWarp>
            <a:normAutofit/>
          </a:bodyPr>
          <a:lstStyle>
            <a:lvl1pPr algn="l" rtl="0" eaLnBrk="1" fontAlgn="base" hangingPunct="1">
              <a:lnSpc>
                <a:spcPct val="120000"/>
              </a:lnSpc>
              <a:spcBef>
                <a:spcPct val="20000"/>
              </a:spcBef>
              <a:spcAft>
                <a:spcPct val="0"/>
              </a:spcAft>
              <a:buFont typeface="+mj-lt"/>
              <a:defRPr sz="1400">
                <a:solidFill>
                  <a:schemeClr val="bg1"/>
                </a:solidFill>
                <a:latin typeface="+mn-lt"/>
                <a:ea typeface="Segoe Pro Light"/>
                <a:cs typeface="Segoe Pro Light"/>
              </a:defRPr>
            </a:lvl1pPr>
            <a:lvl2pPr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2pPr>
            <a:lvl3pPr marL="342900" indent="-3429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3pPr>
            <a:lvl4pPr algn="l" rtl="0" eaLnBrk="1" fontAlgn="base" hangingPunct="1">
              <a:lnSpc>
                <a:spcPct val="120000"/>
              </a:lnSpc>
              <a:spcBef>
                <a:spcPct val="20000"/>
              </a:spcBef>
              <a:spcAft>
                <a:spcPct val="0"/>
              </a:spcAft>
              <a:buFont typeface="Arial" panose="020B0604020202020204" pitchFamily="34" charset="0"/>
              <a:defRPr sz="1400">
                <a:solidFill>
                  <a:schemeClr val="bg1"/>
                </a:solidFill>
                <a:latin typeface="+mn-lt"/>
                <a:ea typeface="Segoe Pro Light"/>
                <a:cs typeface="Segoe Pro Light"/>
              </a:defRPr>
            </a:lvl4pPr>
            <a:lvl5pPr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5pPr>
            <a:lvl6pPr marL="4572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6pPr>
            <a:lvl7pPr marL="9144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7pPr>
            <a:lvl8pPr marL="13716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8pPr>
            <a:lvl9pPr marL="18288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9pPr>
          </a:lstStyle>
          <a:p>
            <a:pPr defTabSz="896386">
              <a:lnSpc>
                <a:spcPct val="100000"/>
              </a:lnSpc>
              <a:defRPr/>
            </a:pPr>
            <a:r>
              <a:rPr lang="en-US" sz="2800" spc="-100" dirty="0">
                <a:ln w="3175">
                  <a:noFill/>
                </a:ln>
                <a:solidFill>
                  <a:schemeClr val="accent5"/>
                </a:solidFill>
                <a:ea typeface="+mn-ea"/>
                <a:cs typeface="Segoe UI" pitchFamily="34" charset="0"/>
              </a:rPr>
              <a:t>Azure SQL Database</a:t>
            </a:r>
          </a:p>
          <a:p>
            <a:pPr defTabSz="896386">
              <a:lnSpc>
                <a:spcPct val="100000"/>
              </a:lnSpc>
              <a:defRPr/>
            </a:pPr>
            <a:r>
              <a:rPr lang="en-US" sz="2800" kern="0" dirty="0">
                <a:solidFill>
                  <a:srgbClr val="000000"/>
                </a:solidFill>
              </a:rPr>
              <a:t>It’s ON by default.</a:t>
            </a:r>
          </a:p>
          <a:p>
            <a:pPr defTabSz="896386">
              <a:lnSpc>
                <a:spcPct val="100000"/>
              </a:lnSpc>
              <a:defRPr/>
            </a:pPr>
            <a:endParaRPr lang="en-US" sz="2800" kern="0" dirty="0">
              <a:solidFill>
                <a:srgbClr val="000000"/>
              </a:solidFill>
            </a:endParaRPr>
          </a:p>
          <a:p>
            <a:pPr defTabSz="896386">
              <a:lnSpc>
                <a:spcPct val="100000"/>
              </a:lnSpc>
            </a:pPr>
            <a:r>
              <a:rPr lang="en-US" sz="2800" spc="-100" dirty="0">
                <a:ln w="3175">
                  <a:noFill/>
                </a:ln>
                <a:solidFill>
                  <a:schemeClr val="accent5"/>
                </a:solidFill>
                <a:ea typeface="+mn-ea"/>
                <a:cs typeface="Segoe UI" pitchFamily="34" charset="0"/>
              </a:rPr>
              <a:t>SQL Server 2019</a:t>
            </a:r>
          </a:p>
          <a:p>
            <a:r>
              <a:rPr lang="en-US" sz="2800" dirty="0">
                <a:solidFill>
                  <a:srgbClr val="0000FF"/>
                </a:solidFill>
              </a:rPr>
              <a:t>ALTER</a:t>
            </a:r>
            <a:r>
              <a:rPr lang="en-US" sz="2800" dirty="0">
                <a:solidFill>
                  <a:srgbClr val="000000"/>
                </a:solidFill>
              </a:rPr>
              <a:t> </a:t>
            </a:r>
            <a:r>
              <a:rPr lang="en-US" sz="2800" dirty="0">
                <a:solidFill>
                  <a:srgbClr val="0000FF"/>
                </a:solidFill>
              </a:rPr>
              <a:t>DATABASE</a:t>
            </a:r>
            <a:r>
              <a:rPr lang="en-US" sz="2800" dirty="0">
                <a:solidFill>
                  <a:srgbClr val="000000"/>
                </a:solidFill>
              </a:rPr>
              <a:t> </a:t>
            </a:r>
            <a:r>
              <a:rPr lang="en-US" sz="2800" dirty="0">
                <a:solidFill>
                  <a:srgbClr val="808080"/>
                </a:solidFill>
              </a:rPr>
              <a:t>&lt;</a:t>
            </a:r>
            <a:r>
              <a:rPr lang="en-US" sz="2800" dirty="0">
                <a:solidFill>
                  <a:srgbClr val="FF00FF"/>
                </a:solidFill>
              </a:rPr>
              <a:t>db_name</a:t>
            </a:r>
            <a:r>
              <a:rPr lang="en-US" sz="2800" dirty="0">
                <a:solidFill>
                  <a:srgbClr val="808080"/>
                </a:solidFill>
              </a:rPr>
              <a:t>&gt;</a:t>
            </a:r>
            <a:r>
              <a:rPr lang="en-US" sz="2800" dirty="0">
                <a:solidFill>
                  <a:srgbClr val="000000"/>
                </a:solidFill>
              </a:rPr>
              <a:t> </a:t>
            </a:r>
            <a:r>
              <a:rPr lang="en-US" sz="2800" dirty="0">
                <a:solidFill>
                  <a:srgbClr val="0000FF"/>
                </a:solidFill>
              </a:rPr>
              <a:t>SET</a:t>
            </a:r>
            <a:r>
              <a:rPr lang="en-US" sz="2800" dirty="0">
                <a:solidFill>
                  <a:srgbClr val="000000"/>
                </a:solidFill>
              </a:rPr>
              <a:t> ACCELERATED_DATABASE_RECOVERY </a:t>
            </a:r>
            <a:r>
              <a:rPr lang="en-US" sz="2800" dirty="0">
                <a:solidFill>
                  <a:srgbClr val="808080"/>
                </a:solidFill>
              </a:rPr>
              <a:t>=</a:t>
            </a:r>
            <a:r>
              <a:rPr lang="en-US" sz="2800" dirty="0">
                <a:solidFill>
                  <a:srgbClr val="000000"/>
                </a:solidFill>
              </a:rPr>
              <a:t> </a:t>
            </a:r>
            <a:r>
              <a:rPr lang="en-US" sz="2800" dirty="0">
                <a:solidFill>
                  <a:srgbClr val="0000FF"/>
                </a:solidFill>
              </a:rPr>
              <a:t>ON</a:t>
            </a:r>
          </a:p>
          <a:p>
            <a:r>
              <a:rPr lang="en-US" sz="2800" dirty="0">
                <a:solidFill>
                  <a:schemeClr val="tx1">
                    <a:lumMod val="50000"/>
                  </a:schemeClr>
                </a:solidFill>
              </a:rPr>
              <a:t>(PERSISTENT_VERSION_STORE_FILEGROUP = [VersionStoreFG])</a:t>
            </a:r>
          </a:p>
          <a:p>
            <a:endParaRPr lang="en-US" sz="1765" dirty="0"/>
          </a:p>
          <a:p>
            <a:pPr defTabSz="896386">
              <a:lnSpc>
                <a:spcPct val="100000"/>
              </a:lnSpc>
              <a:defRPr/>
            </a:pPr>
            <a:endParaRPr lang="en-US" sz="1765" kern="0" dirty="0">
              <a:solidFill>
                <a:srgbClr val="000000"/>
              </a:solidFill>
            </a:endParaRPr>
          </a:p>
        </p:txBody>
      </p:sp>
    </p:spTree>
    <p:custDataLst>
      <p:tags r:id="rId1"/>
    </p:custDataLst>
    <p:extLst>
      <p:ext uri="{BB962C8B-B14F-4D97-AF65-F5344CB8AC3E}">
        <p14:creationId xmlns:p14="http://schemas.microsoft.com/office/powerpoint/2010/main" val="102231314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Current Database Recovery Process</a:t>
            </a:r>
          </a:p>
        </p:txBody>
      </p:sp>
      <p:sp>
        <p:nvSpPr>
          <p:cNvPr id="146" name="Content Placeholder 2"/>
          <p:cNvSpPr txBox="1">
            <a:spLocks/>
          </p:cNvSpPr>
          <p:nvPr/>
        </p:nvSpPr>
        <p:spPr>
          <a:xfrm>
            <a:off x="298809" y="1121018"/>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grpSp>
        <p:nvGrpSpPr>
          <p:cNvPr id="2" name="Group 1">
            <a:extLst>
              <a:ext uri="{FF2B5EF4-FFF2-40B4-BE49-F238E27FC236}">
                <a16:creationId xmlns:a16="http://schemas.microsoft.com/office/drawing/2014/main" id="{752A99C9-18AA-42CB-A365-8881CB523B20}"/>
              </a:ext>
            </a:extLst>
          </p:cNvPr>
          <p:cNvGrpSpPr/>
          <p:nvPr/>
        </p:nvGrpSpPr>
        <p:grpSpPr>
          <a:xfrm>
            <a:off x="148995" y="1328322"/>
            <a:ext cx="11894009" cy="4719351"/>
            <a:chOff x="269241" y="1628789"/>
            <a:chExt cx="11894009" cy="3908567"/>
          </a:xfrm>
        </p:grpSpPr>
        <p:grpSp>
          <p:nvGrpSpPr>
            <p:cNvPr id="86" name="Group 85">
              <a:extLst>
                <a:ext uri="{FF2B5EF4-FFF2-40B4-BE49-F238E27FC236}">
                  <a16:creationId xmlns:a16="http://schemas.microsoft.com/office/drawing/2014/main" id="{7CD78DB4-A8F6-4735-A50A-B782E6C46E19}"/>
                </a:ext>
              </a:extLst>
            </p:cNvPr>
            <p:cNvGrpSpPr/>
            <p:nvPr/>
          </p:nvGrpSpPr>
          <p:grpSpPr>
            <a:xfrm>
              <a:off x="269241" y="1708566"/>
              <a:ext cx="6685373" cy="3828790"/>
              <a:chOff x="-69680" y="2574763"/>
              <a:chExt cx="7345910" cy="3833546"/>
            </a:xfrm>
          </p:grpSpPr>
          <p:sp>
            <p:nvSpPr>
              <p:cNvPr id="87" name="TextBox 86">
                <a:extLst>
                  <a:ext uri="{FF2B5EF4-FFF2-40B4-BE49-F238E27FC236}">
                    <a16:creationId xmlns:a16="http://schemas.microsoft.com/office/drawing/2014/main" id="{A6EA73C0-74B2-47E7-B13B-51358EA3EA79}"/>
                  </a:ext>
                </a:extLst>
              </p:cNvPr>
              <p:cNvSpPr txBox="1"/>
              <p:nvPr/>
            </p:nvSpPr>
            <p:spPr>
              <a:xfrm>
                <a:off x="-69680" y="5565886"/>
                <a:ext cx="765239" cy="627490"/>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Log</a:t>
                </a:r>
              </a:p>
              <a:p>
                <a:pPr algn="ctr" defTabSz="1195122"/>
                <a:r>
                  <a:rPr lang="en-US" sz="1742" dirty="0">
                    <a:latin typeface="Segoe UI Light" panose="020B0502040204020203" pitchFamily="34" charset="0"/>
                    <a:cs typeface="Segoe UI Light" panose="020B0502040204020203" pitchFamily="34" charset="0"/>
                  </a:rPr>
                  <a:t>Start</a:t>
                </a:r>
              </a:p>
            </p:txBody>
          </p:sp>
          <p:grpSp>
            <p:nvGrpSpPr>
              <p:cNvPr id="88" name="Group 87">
                <a:extLst>
                  <a:ext uri="{FF2B5EF4-FFF2-40B4-BE49-F238E27FC236}">
                    <a16:creationId xmlns:a16="http://schemas.microsoft.com/office/drawing/2014/main" id="{6E98B50F-E50A-40EF-9400-133603F1A596}"/>
                  </a:ext>
                </a:extLst>
              </p:cNvPr>
              <p:cNvGrpSpPr/>
              <p:nvPr/>
            </p:nvGrpSpPr>
            <p:grpSpPr>
              <a:xfrm>
                <a:off x="290330" y="2574763"/>
                <a:ext cx="6985900" cy="3833546"/>
                <a:chOff x="290330" y="2574763"/>
                <a:chExt cx="6985900" cy="3833546"/>
              </a:xfrm>
            </p:grpSpPr>
            <p:grpSp>
              <p:nvGrpSpPr>
                <p:cNvPr id="89" name="Group 88">
                  <a:extLst>
                    <a:ext uri="{FF2B5EF4-FFF2-40B4-BE49-F238E27FC236}">
                      <a16:creationId xmlns:a16="http://schemas.microsoft.com/office/drawing/2014/main" id="{69D7D29B-1D4D-4882-8CF1-EB21C394CF33}"/>
                    </a:ext>
                  </a:extLst>
                </p:cNvPr>
                <p:cNvGrpSpPr/>
                <p:nvPr/>
              </p:nvGrpSpPr>
              <p:grpSpPr>
                <a:xfrm>
                  <a:off x="791137" y="2574764"/>
                  <a:ext cx="1916989" cy="3833545"/>
                  <a:chOff x="1417305" y="2574764"/>
                  <a:chExt cx="1916989" cy="3833545"/>
                </a:xfrm>
              </p:grpSpPr>
              <p:cxnSp>
                <p:nvCxnSpPr>
                  <p:cNvPr id="114" name="Straight Connector 113">
                    <a:extLst>
                      <a:ext uri="{FF2B5EF4-FFF2-40B4-BE49-F238E27FC236}">
                        <a16:creationId xmlns:a16="http://schemas.microsoft.com/office/drawing/2014/main" id="{ED2D9EAA-4085-482A-8C8E-EECA95BDFA7A}"/>
                      </a:ext>
                    </a:extLst>
                  </p:cNvPr>
                  <p:cNvCxnSpPr>
                    <a:cxnSpLocks/>
                    <a:endCxn id="115" idx="0"/>
                  </p:cNvCxnSpPr>
                  <p:nvPr/>
                </p:nvCxnSpPr>
                <p:spPr>
                  <a:xfrm>
                    <a:off x="2359444" y="2574764"/>
                    <a:ext cx="16356" cy="2991123"/>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DD557D22-FB56-4B12-8D2F-71C4328BA13E}"/>
                      </a:ext>
                    </a:extLst>
                  </p:cNvPr>
                  <p:cNvSpPr txBox="1"/>
                  <p:nvPr/>
                </p:nvSpPr>
                <p:spPr>
                  <a:xfrm>
                    <a:off x="1417305" y="5565887"/>
                    <a:ext cx="1916989" cy="842422"/>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Oldest </a:t>
                    </a:r>
                  </a:p>
                  <a:p>
                    <a:pPr algn="ctr" defTabSz="1195122"/>
                    <a:r>
                      <a:rPr lang="en-US" sz="1742" dirty="0">
                        <a:latin typeface="Segoe UI Light" panose="020B0502040204020203" pitchFamily="34" charset="0"/>
                        <a:cs typeface="Segoe UI Light" panose="020B0502040204020203" pitchFamily="34" charset="0"/>
                      </a:rPr>
                      <a:t>uncommitted Tx</a:t>
                    </a:r>
                  </a:p>
                  <a:p>
                    <a:pPr algn="ctr" defTabSz="1195122"/>
                    <a:r>
                      <a:rPr lang="en-US" sz="1395" dirty="0">
                        <a:latin typeface="Segoe UI Light" panose="020B0502040204020203" pitchFamily="34" charset="0"/>
                        <a:cs typeface="Segoe UI Light" panose="020B0502040204020203" pitchFamily="34" charset="0"/>
                      </a:rPr>
                      <a:t>(XACT_BEGIN_LSN)</a:t>
                    </a:r>
                  </a:p>
                </p:txBody>
              </p:sp>
            </p:grpSp>
            <p:grpSp>
              <p:nvGrpSpPr>
                <p:cNvPr id="90" name="Group 89">
                  <a:extLst>
                    <a:ext uri="{FF2B5EF4-FFF2-40B4-BE49-F238E27FC236}">
                      <a16:creationId xmlns:a16="http://schemas.microsoft.com/office/drawing/2014/main" id="{12DF21EF-7F9B-4EEF-93BA-5185AC4ADA7A}"/>
                    </a:ext>
                  </a:extLst>
                </p:cNvPr>
                <p:cNvGrpSpPr/>
                <p:nvPr/>
              </p:nvGrpSpPr>
              <p:grpSpPr>
                <a:xfrm>
                  <a:off x="4076309" y="2574764"/>
                  <a:ext cx="1674293" cy="3781674"/>
                  <a:chOff x="2630407" y="2574764"/>
                  <a:chExt cx="1674293" cy="3781674"/>
                </a:xfrm>
              </p:grpSpPr>
              <p:cxnSp>
                <p:nvCxnSpPr>
                  <p:cNvPr id="112" name="Straight Connector 111">
                    <a:extLst>
                      <a:ext uri="{FF2B5EF4-FFF2-40B4-BE49-F238E27FC236}">
                        <a16:creationId xmlns:a16="http://schemas.microsoft.com/office/drawing/2014/main" id="{6088FA5D-28B1-41E0-96FE-43346BE663CF}"/>
                      </a:ext>
                    </a:extLst>
                  </p:cNvPr>
                  <p:cNvCxnSpPr>
                    <a:cxnSpLocks/>
                    <a:endCxn id="113" idx="0"/>
                  </p:cNvCxnSpPr>
                  <p:nvPr/>
                </p:nvCxnSpPr>
                <p:spPr>
                  <a:xfrm flipH="1">
                    <a:off x="3467554" y="2574764"/>
                    <a:ext cx="5840" cy="2992749"/>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27A87A8D-2C0F-4F4A-870A-0B5CE19507D5}"/>
                      </a:ext>
                    </a:extLst>
                  </p:cNvPr>
                  <p:cNvSpPr txBox="1"/>
                  <p:nvPr/>
                </p:nvSpPr>
                <p:spPr>
                  <a:xfrm>
                    <a:off x="2630407" y="5567513"/>
                    <a:ext cx="1674293" cy="788925"/>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Checkpoint</a:t>
                    </a:r>
                  </a:p>
                  <a:p>
                    <a:pPr algn="ctr" defTabSz="1195122"/>
                    <a:r>
                      <a:rPr lang="en-US" sz="1395" i="1" dirty="0">
                        <a:latin typeface="Segoe UI Light" panose="020B0502040204020203" pitchFamily="34" charset="0"/>
                        <a:cs typeface="Segoe UI Light" panose="020B0502040204020203" pitchFamily="34" charset="0"/>
                      </a:rPr>
                      <a:t>(or oldest dirty page LSN)</a:t>
                    </a:r>
                  </a:p>
                </p:txBody>
              </p:sp>
            </p:grpSp>
            <p:grpSp>
              <p:nvGrpSpPr>
                <p:cNvPr id="91" name="Group 90">
                  <a:extLst>
                    <a:ext uri="{FF2B5EF4-FFF2-40B4-BE49-F238E27FC236}">
                      <a16:creationId xmlns:a16="http://schemas.microsoft.com/office/drawing/2014/main" id="{185E2EB5-72A4-4697-B5BD-01F17CDB950D}"/>
                    </a:ext>
                  </a:extLst>
                </p:cNvPr>
                <p:cNvGrpSpPr/>
                <p:nvPr/>
              </p:nvGrpSpPr>
              <p:grpSpPr>
                <a:xfrm>
                  <a:off x="6415128" y="2574763"/>
                  <a:ext cx="861102" cy="3620042"/>
                  <a:chOff x="7281502" y="2574763"/>
                  <a:chExt cx="1858656" cy="3620042"/>
                </a:xfrm>
              </p:grpSpPr>
              <p:cxnSp>
                <p:nvCxnSpPr>
                  <p:cNvPr id="110" name="Straight Connector 109">
                    <a:extLst>
                      <a:ext uri="{FF2B5EF4-FFF2-40B4-BE49-F238E27FC236}">
                        <a16:creationId xmlns:a16="http://schemas.microsoft.com/office/drawing/2014/main" id="{BA6DA81E-001F-47BA-821F-E6A42CB54675}"/>
                      </a:ext>
                    </a:extLst>
                  </p:cNvPr>
                  <p:cNvCxnSpPr>
                    <a:cxnSpLocks/>
                    <a:endCxn id="111" idx="0"/>
                  </p:cNvCxnSpPr>
                  <p:nvPr/>
                </p:nvCxnSpPr>
                <p:spPr>
                  <a:xfrm flipH="1">
                    <a:off x="8210831" y="2574763"/>
                    <a:ext cx="2406" cy="2992552"/>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F4675B5F-DBB5-4CC0-8E37-D072583817C9}"/>
                      </a:ext>
                    </a:extLst>
                  </p:cNvPr>
                  <p:cNvSpPr txBox="1"/>
                  <p:nvPr/>
                </p:nvSpPr>
                <p:spPr>
                  <a:xfrm>
                    <a:off x="7281502" y="5567315"/>
                    <a:ext cx="1858656" cy="627490"/>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Log</a:t>
                    </a:r>
                  </a:p>
                  <a:p>
                    <a:pPr algn="ctr" defTabSz="1195122"/>
                    <a:r>
                      <a:rPr lang="en-US" sz="1742" dirty="0">
                        <a:latin typeface="Segoe UI Light" panose="020B0502040204020203" pitchFamily="34" charset="0"/>
                        <a:cs typeface="Segoe UI Light" panose="020B0502040204020203" pitchFamily="34" charset="0"/>
                      </a:rPr>
                      <a:t>End </a:t>
                    </a:r>
                  </a:p>
                </p:txBody>
              </p:sp>
            </p:grpSp>
            <p:grpSp>
              <p:nvGrpSpPr>
                <p:cNvPr id="92" name="Group 91">
                  <a:extLst>
                    <a:ext uri="{FF2B5EF4-FFF2-40B4-BE49-F238E27FC236}">
                      <a16:creationId xmlns:a16="http://schemas.microsoft.com/office/drawing/2014/main" id="{6B1E3B9D-A7B0-429C-A7FB-A1B4EA497E18}"/>
                    </a:ext>
                  </a:extLst>
                </p:cNvPr>
                <p:cNvGrpSpPr/>
                <p:nvPr/>
              </p:nvGrpSpPr>
              <p:grpSpPr>
                <a:xfrm>
                  <a:off x="290330" y="2574763"/>
                  <a:ext cx="6736612" cy="3015563"/>
                  <a:chOff x="290330" y="2574764"/>
                  <a:chExt cx="6736612" cy="3015563"/>
                </a:xfrm>
              </p:grpSpPr>
              <p:cxnSp>
                <p:nvCxnSpPr>
                  <p:cNvPr id="93" name="Straight Arrow Connector 92">
                    <a:extLst>
                      <a:ext uri="{FF2B5EF4-FFF2-40B4-BE49-F238E27FC236}">
                        <a16:creationId xmlns:a16="http://schemas.microsoft.com/office/drawing/2014/main" id="{C3D355E0-AE14-4B2D-963D-2671C422B6F5}"/>
                      </a:ext>
                    </a:extLst>
                  </p:cNvPr>
                  <p:cNvCxnSpPr>
                    <a:cxnSpLocks/>
                    <a:stCxn id="87" idx="0"/>
                  </p:cNvCxnSpPr>
                  <p:nvPr/>
                </p:nvCxnSpPr>
                <p:spPr>
                  <a:xfrm flipV="1">
                    <a:off x="312939" y="2574764"/>
                    <a:ext cx="1" cy="299112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964BE88-E6C1-4DA3-B061-51E1FD8490F4}"/>
                      </a:ext>
                    </a:extLst>
                  </p:cNvPr>
                  <p:cNvCxnSpPr>
                    <a:cxnSpLocks/>
                  </p:cNvCxnSpPr>
                  <p:nvPr/>
                </p:nvCxnSpPr>
                <p:spPr>
                  <a:xfrm>
                    <a:off x="290330" y="5482393"/>
                    <a:ext cx="673661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ACB72D02-A53A-4C51-9923-BC81D3ED7348}"/>
                      </a:ext>
                    </a:extLst>
                  </p:cNvPr>
                  <p:cNvGrpSpPr/>
                  <p:nvPr/>
                </p:nvGrpSpPr>
                <p:grpSpPr>
                  <a:xfrm>
                    <a:off x="852364" y="5370967"/>
                    <a:ext cx="5789969" cy="219360"/>
                    <a:chOff x="852364" y="5370967"/>
                    <a:chExt cx="5789969" cy="219360"/>
                  </a:xfrm>
                </p:grpSpPr>
                <p:cxnSp>
                  <p:nvCxnSpPr>
                    <p:cNvPr id="96" name="Straight Connector 95">
                      <a:extLst>
                        <a:ext uri="{FF2B5EF4-FFF2-40B4-BE49-F238E27FC236}">
                          <a16:creationId xmlns:a16="http://schemas.microsoft.com/office/drawing/2014/main" id="{C073378A-6E66-4EEC-9C93-0A4D9072DC2E}"/>
                        </a:ext>
                      </a:extLst>
                    </p:cNvPr>
                    <p:cNvCxnSpPr>
                      <a:cxnSpLocks/>
                    </p:cNvCxnSpPr>
                    <p:nvPr/>
                  </p:nvCxnSpPr>
                  <p:spPr>
                    <a:xfrm>
                      <a:off x="852364"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16B854B-CED9-437E-8D49-38E8989B9F0A}"/>
                        </a:ext>
                      </a:extLst>
                    </p:cNvPr>
                    <p:cNvCxnSpPr>
                      <a:cxnSpLocks/>
                    </p:cNvCxnSpPr>
                    <p:nvPr/>
                  </p:nvCxnSpPr>
                  <p:spPr>
                    <a:xfrm>
                      <a:off x="1036196"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5AFE93C-0CB9-4D15-8CF0-9C8EE22EF614}"/>
                        </a:ext>
                      </a:extLst>
                    </p:cNvPr>
                    <p:cNvCxnSpPr>
                      <a:cxnSpLocks/>
                    </p:cNvCxnSpPr>
                    <p:nvPr/>
                  </p:nvCxnSpPr>
                  <p:spPr>
                    <a:xfrm>
                      <a:off x="1205741"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2974961-D769-4AFC-8827-119B0F2E6274}"/>
                        </a:ext>
                      </a:extLst>
                    </p:cNvPr>
                    <p:cNvCxnSpPr>
                      <a:cxnSpLocks/>
                    </p:cNvCxnSpPr>
                    <p:nvPr/>
                  </p:nvCxnSpPr>
                  <p:spPr>
                    <a:xfrm>
                      <a:off x="1606744"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D265278-CDBD-47D5-94FB-EBC83AA9651C}"/>
                        </a:ext>
                      </a:extLst>
                    </p:cNvPr>
                    <p:cNvCxnSpPr>
                      <a:cxnSpLocks/>
                    </p:cNvCxnSpPr>
                    <p:nvPr/>
                  </p:nvCxnSpPr>
                  <p:spPr>
                    <a:xfrm>
                      <a:off x="211135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76D6592-151F-4185-A724-00DA75D5651A}"/>
                        </a:ext>
                      </a:extLst>
                    </p:cNvPr>
                    <p:cNvCxnSpPr>
                      <a:cxnSpLocks/>
                    </p:cNvCxnSpPr>
                    <p:nvPr/>
                  </p:nvCxnSpPr>
                  <p:spPr>
                    <a:xfrm>
                      <a:off x="2498284"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CD1D4D9-E636-40DB-9191-D183E6C49F13}"/>
                        </a:ext>
                      </a:extLst>
                    </p:cNvPr>
                    <p:cNvCxnSpPr>
                      <a:cxnSpLocks/>
                    </p:cNvCxnSpPr>
                    <p:nvPr/>
                  </p:nvCxnSpPr>
                  <p:spPr>
                    <a:xfrm>
                      <a:off x="186677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6123AA-A070-4E8F-813E-8FE524749A90}"/>
                        </a:ext>
                      </a:extLst>
                    </p:cNvPr>
                    <p:cNvCxnSpPr>
                      <a:cxnSpLocks/>
                    </p:cNvCxnSpPr>
                    <p:nvPr/>
                  </p:nvCxnSpPr>
                  <p:spPr>
                    <a:xfrm>
                      <a:off x="330646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05F3266-AE62-47EB-94F0-496BE5A7E0FD}"/>
                        </a:ext>
                      </a:extLst>
                    </p:cNvPr>
                    <p:cNvCxnSpPr>
                      <a:cxnSpLocks/>
                    </p:cNvCxnSpPr>
                    <p:nvPr/>
                  </p:nvCxnSpPr>
                  <p:spPr>
                    <a:xfrm>
                      <a:off x="4362490" y="5377720"/>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72EFDAE-A1AE-4C3B-83BA-0A3EA3456AF9}"/>
                        </a:ext>
                      </a:extLst>
                    </p:cNvPr>
                    <p:cNvCxnSpPr>
                      <a:cxnSpLocks/>
                    </p:cNvCxnSpPr>
                    <p:nvPr/>
                  </p:nvCxnSpPr>
                  <p:spPr>
                    <a:xfrm>
                      <a:off x="4798139" y="5377719"/>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7F835EC-94CA-4553-B2B5-7D4FFB14A865}"/>
                        </a:ext>
                      </a:extLst>
                    </p:cNvPr>
                    <p:cNvCxnSpPr>
                      <a:cxnSpLocks/>
                    </p:cNvCxnSpPr>
                    <p:nvPr/>
                  </p:nvCxnSpPr>
                  <p:spPr>
                    <a:xfrm>
                      <a:off x="5904963"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BD0562B-B84B-494C-8E7A-EEFB075F8A4A}"/>
                        </a:ext>
                      </a:extLst>
                    </p:cNvPr>
                    <p:cNvCxnSpPr>
                      <a:cxnSpLocks/>
                    </p:cNvCxnSpPr>
                    <p:nvPr/>
                  </p:nvCxnSpPr>
                  <p:spPr>
                    <a:xfrm>
                      <a:off x="6642333"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C6E0E4C-031F-4496-BAF3-945182EA433A}"/>
                        </a:ext>
                      </a:extLst>
                    </p:cNvPr>
                    <p:cNvCxnSpPr>
                      <a:cxnSpLocks/>
                    </p:cNvCxnSpPr>
                    <p:nvPr/>
                  </p:nvCxnSpPr>
                  <p:spPr>
                    <a:xfrm>
                      <a:off x="6554588" y="5381164"/>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A322C7A-CBA4-4DD4-AF4E-3868DCFBCA8E}"/>
                        </a:ext>
                      </a:extLst>
                    </p:cNvPr>
                    <p:cNvCxnSpPr>
                      <a:cxnSpLocks/>
                    </p:cNvCxnSpPr>
                    <p:nvPr/>
                  </p:nvCxnSpPr>
                  <p:spPr>
                    <a:xfrm>
                      <a:off x="6312904"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grpSp>
        </p:grpSp>
        <p:grpSp>
          <p:nvGrpSpPr>
            <p:cNvPr id="116" name="Group 115">
              <a:extLst>
                <a:ext uri="{FF2B5EF4-FFF2-40B4-BE49-F238E27FC236}">
                  <a16:creationId xmlns:a16="http://schemas.microsoft.com/office/drawing/2014/main" id="{8ED5C942-0990-45F5-8DDC-C4764ED6D38C}"/>
                </a:ext>
              </a:extLst>
            </p:cNvPr>
            <p:cNvGrpSpPr/>
            <p:nvPr/>
          </p:nvGrpSpPr>
          <p:grpSpPr>
            <a:xfrm>
              <a:off x="4608877" y="1628789"/>
              <a:ext cx="7145166" cy="760777"/>
              <a:chOff x="5280316" y="2569753"/>
              <a:chExt cx="4347547" cy="582026"/>
            </a:xfrm>
          </p:grpSpPr>
          <p:grpSp>
            <p:nvGrpSpPr>
              <p:cNvPr id="117" name="Group 116">
                <a:extLst>
                  <a:ext uri="{FF2B5EF4-FFF2-40B4-BE49-F238E27FC236}">
                    <a16:creationId xmlns:a16="http://schemas.microsoft.com/office/drawing/2014/main" id="{8AF52CE2-25BA-4D0F-9461-69938ECD2838}"/>
                  </a:ext>
                </a:extLst>
              </p:cNvPr>
              <p:cNvGrpSpPr/>
              <p:nvPr/>
            </p:nvGrpSpPr>
            <p:grpSpPr>
              <a:xfrm>
                <a:off x="5280316" y="2569753"/>
                <a:ext cx="1299655" cy="360394"/>
                <a:chOff x="2605439" y="2632674"/>
                <a:chExt cx="4524051" cy="360394"/>
              </a:xfrm>
            </p:grpSpPr>
            <p:cxnSp>
              <p:nvCxnSpPr>
                <p:cNvPr id="119" name="Straight Arrow Connector 118">
                  <a:extLst>
                    <a:ext uri="{FF2B5EF4-FFF2-40B4-BE49-F238E27FC236}">
                      <a16:creationId xmlns:a16="http://schemas.microsoft.com/office/drawing/2014/main" id="{75C12637-9051-40A2-88ED-66F5C90C46B8}"/>
                    </a:ext>
                  </a:extLst>
                </p:cNvPr>
                <p:cNvCxnSpPr>
                  <a:cxnSpLocks/>
                </p:cNvCxnSpPr>
                <p:nvPr/>
              </p:nvCxnSpPr>
              <p:spPr>
                <a:xfrm>
                  <a:off x="3026698" y="2993068"/>
                  <a:ext cx="3717157"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9A6647D4-457B-4150-B8AB-D9B30932BE16}"/>
                    </a:ext>
                  </a:extLst>
                </p:cNvPr>
                <p:cNvSpPr txBox="1"/>
                <p:nvPr/>
              </p:nvSpPr>
              <p:spPr>
                <a:xfrm>
                  <a:off x="2605439" y="2632674"/>
                  <a:ext cx="4524051" cy="273875"/>
                </a:xfrm>
                <a:prstGeom prst="rect">
                  <a:avLst/>
                </a:prstGeom>
                <a:noFill/>
              </p:spPr>
              <p:txBody>
                <a:bodyPr wrap="square" rtlCol="0">
                  <a:spAutoFit/>
                </a:bodyPr>
                <a:lstStyle/>
                <a:p>
                  <a:pPr algn="ctr" defTabSz="1195122"/>
                  <a:r>
                    <a:rPr lang="en-US" sz="1738" dirty="0">
                      <a:latin typeface="Segoe UI Light" panose="020B0502040204020203" pitchFamily="34" charset="0"/>
                      <a:cs typeface="Segoe UI Light" panose="020B0502040204020203" pitchFamily="34" charset="0"/>
                    </a:rPr>
                    <a:t>Phase 1: </a:t>
                  </a:r>
                  <a:r>
                    <a:rPr lang="en-US" sz="1738" b="1" dirty="0">
                      <a:latin typeface="Segoe UI Light" panose="020B0502040204020203" pitchFamily="34" charset="0"/>
                      <a:cs typeface="Segoe UI Light" panose="020B0502040204020203" pitchFamily="34" charset="0"/>
                    </a:rPr>
                    <a:t>Analysis</a:t>
                  </a:r>
                </a:p>
              </p:txBody>
            </p:sp>
          </p:grpSp>
          <p:sp>
            <p:nvSpPr>
              <p:cNvPr id="118" name="TextBox 117">
                <a:extLst>
                  <a:ext uri="{FF2B5EF4-FFF2-40B4-BE49-F238E27FC236}">
                    <a16:creationId xmlns:a16="http://schemas.microsoft.com/office/drawing/2014/main" id="{FC3FB50A-602E-4F5A-ADC6-91CDE72D0A3B}"/>
                  </a:ext>
                </a:extLst>
              </p:cNvPr>
              <p:cNvSpPr txBox="1"/>
              <p:nvPr/>
            </p:nvSpPr>
            <p:spPr>
              <a:xfrm>
                <a:off x="6595733" y="2651545"/>
                <a:ext cx="3032130" cy="500234"/>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Determines the state of each transaction in the system at the time SQL Server stopped.</a:t>
                </a:r>
              </a:p>
            </p:txBody>
          </p:sp>
        </p:grpSp>
        <p:grpSp>
          <p:nvGrpSpPr>
            <p:cNvPr id="121" name="Group 120">
              <a:extLst>
                <a:ext uri="{FF2B5EF4-FFF2-40B4-BE49-F238E27FC236}">
                  <a16:creationId xmlns:a16="http://schemas.microsoft.com/office/drawing/2014/main" id="{B98D84CA-F56B-4895-BFAB-04E90183C515}"/>
                </a:ext>
              </a:extLst>
            </p:cNvPr>
            <p:cNvGrpSpPr/>
            <p:nvPr/>
          </p:nvGrpSpPr>
          <p:grpSpPr>
            <a:xfrm>
              <a:off x="1910078" y="2429557"/>
              <a:ext cx="9986456" cy="763559"/>
              <a:chOff x="1198595" y="3460211"/>
              <a:chExt cx="7796390" cy="584151"/>
            </a:xfrm>
          </p:grpSpPr>
          <p:grpSp>
            <p:nvGrpSpPr>
              <p:cNvPr id="122" name="Group 121">
                <a:extLst>
                  <a:ext uri="{FF2B5EF4-FFF2-40B4-BE49-F238E27FC236}">
                    <a16:creationId xmlns:a16="http://schemas.microsoft.com/office/drawing/2014/main" id="{27519F2E-D73E-4868-94DC-A3AC1EE87663}"/>
                  </a:ext>
                </a:extLst>
              </p:cNvPr>
              <p:cNvGrpSpPr/>
              <p:nvPr/>
            </p:nvGrpSpPr>
            <p:grpSpPr>
              <a:xfrm>
                <a:off x="1198595" y="3460211"/>
                <a:ext cx="3632346" cy="379006"/>
                <a:chOff x="1226735" y="3394899"/>
                <a:chExt cx="3016080" cy="379006"/>
              </a:xfrm>
            </p:grpSpPr>
            <p:cxnSp>
              <p:nvCxnSpPr>
                <p:cNvPr id="124" name="Straight Arrow Connector 123">
                  <a:extLst>
                    <a:ext uri="{FF2B5EF4-FFF2-40B4-BE49-F238E27FC236}">
                      <a16:creationId xmlns:a16="http://schemas.microsoft.com/office/drawing/2014/main" id="{853231D0-B1EB-48B8-8786-685E4804AF86}"/>
                    </a:ext>
                  </a:extLst>
                </p:cNvPr>
                <p:cNvCxnSpPr>
                  <a:cxnSpLocks/>
                </p:cNvCxnSpPr>
                <p:nvPr/>
              </p:nvCxnSpPr>
              <p:spPr>
                <a:xfrm>
                  <a:off x="1236384" y="3773905"/>
                  <a:ext cx="3006431"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96F4A7AB-ECB4-48A8-ABA6-EB9C9ED05126}"/>
                    </a:ext>
                  </a:extLst>
                </p:cNvPr>
                <p:cNvSpPr txBox="1"/>
                <p:nvPr/>
              </p:nvSpPr>
              <p:spPr>
                <a:xfrm>
                  <a:off x="1226735" y="3394899"/>
                  <a:ext cx="1878407" cy="294984"/>
                </a:xfrm>
                <a:prstGeom prst="rect">
                  <a:avLst/>
                </a:prstGeom>
                <a:noFill/>
              </p:spPr>
              <p:txBody>
                <a:bodyPr wrap="square" rtlCol="0">
                  <a:spAutoFit/>
                </a:bodyPr>
                <a:lstStyle/>
                <a:p>
                  <a:pPr algn="ctr" defTabSz="1195122"/>
                  <a:r>
                    <a:rPr lang="en-US" sz="1917" dirty="0">
                      <a:latin typeface="Segoe UI Light" panose="020B0502040204020203" pitchFamily="34" charset="0"/>
                      <a:cs typeface="Segoe UI Light" panose="020B0502040204020203" pitchFamily="34" charset="0"/>
                    </a:rPr>
                    <a:t>Phase 2: </a:t>
                  </a:r>
                  <a:r>
                    <a:rPr lang="en-US" sz="1917" b="1" dirty="0">
                      <a:latin typeface="Segoe UI Light" panose="020B0502040204020203" pitchFamily="34" charset="0"/>
                      <a:cs typeface="Segoe UI Light" panose="020B0502040204020203" pitchFamily="34" charset="0"/>
                    </a:rPr>
                    <a:t>Redo</a:t>
                  </a:r>
                </a:p>
              </p:txBody>
            </p:sp>
          </p:grpSp>
          <p:sp>
            <p:nvSpPr>
              <p:cNvPr id="123" name="TextBox 122">
                <a:extLst>
                  <a:ext uri="{FF2B5EF4-FFF2-40B4-BE49-F238E27FC236}">
                    <a16:creationId xmlns:a16="http://schemas.microsoft.com/office/drawing/2014/main" id="{C01A3B99-4E6B-485C-9B1B-D07F6799DCC5}"/>
                  </a:ext>
                </a:extLst>
              </p:cNvPr>
              <p:cNvSpPr txBox="1"/>
              <p:nvPr/>
            </p:nvSpPr>
            <p:spPr>
              <a:xfrm>
                <a:off x="4973083" y="3544131"/>
                <a:ext cx="4021902" cy="500231"/>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Returns the database to the state it was in at the time the SQL Server stopped.</a:t>
                </a:r>
              </a:p>
            </p:txBody>
          </p:sp>
        </p:grpSp>
        <p:grpSp>
          <p:nvGrpSpPr>
            <p:cNvPr id="126" name="Group 125">
              <a:extLst>
                <a:ext uri="{FF2B5EF4-FFF2-40B4-BE49-F238E27FC236}">
                  <a16:creationId xmlns:a16="http://schemas.microsoft.com/office/drawing/2014/main" id="{0975AA94-2A55-49DA-B6B4-10358DE91DFD}"/>
                </a:ext>
              </a:extLst>
            </p:cNvPr>
            <p:cNvGrpSpPr/>
            <p:nvPr/>
          </p:nvGrpSpPr>
          <p:grpSpPr>
            <a:xfrm>
              <a:off x="6849203" y="3292938"/>
              <a:ext cx="4644398" cy="396374"/>
              <a:chOff x="5393870" y="3011431"/>
              <a:chExt cx="2664859" cy="227431"/>
            </a:xfrm>
          </p:grpSpPr>
          <p:sp>
            <p:nvSpPr>
              <p:cNvPr id="127" name="Rectangle 126">
                <a:extLst>
                  <a:ext uri="{FF2B5EF4-FFF2-40B4-BE49-F238E27FC236}">
                    <a16:creationId xmlns:a16="http://schemas.microsoft.com/office/drawing/2014/main" id="{CC7FA25C-3F8E-433E-B1F6-B6BEEDF0E0B0}"/>
                  </a:ext>
                </a:extLst>
              </p:cNvPr>
              <p:cNvSpPr/>
              <p:nvPr/>
            </p:nvSpPr>
            <p:spPr>
              <a:xfrm>
                <a:off x="5787290" y="3015366"/>
                <a:ext cx="2271439" cy="213556"/>
              </a:xfrm>
              <a:prstGeom prst="rect">
                <a:avLst/>
              </a:prstGeom>
              <a:solidFill>
                <a:schemeClr val="bg1"/>
              </a:solidFill>
            </p:spPr>
            <p:txBody>
              <a:bodyPr wrap="square">
                <a:spAutoFit/>
              </a:bodyPr>
              <a:lstStyle/>
              <a:p>
                <a:pPr defTabSz="1195122"/>
                <a:r>
                  <a:rPr lang="en-US" sz="1830" b="1" dirty="0">
                    <a:latin typeface="Segoe UI Light" panose="020B0502040204020203" pitchFamily="34" charset="0"/>
                    <a:cs typeface="Segoe UI Light" panose="020B0502040204020203" pitchFamily="34" charset="0"/>
                  </a:rPr>
                  <a:t>[DB is </a:t>
                </a:r>
                <a:r>
                  <a:rPr lang="en-US" sz="1830" b="1" dirty="0">
                    <a:solidFill>
                      <a:srgbClr val="FF0000"/>
                    </a:solidFill>
                    <a:latin typeface="Segoe UI Light" panose="020B0502040204020203" pitchFamily="34" charset="0"/>
                    <a:cs typeface="Segoe UI Light" panose="020B0502040204020203" pitchFamily="34" charset="0"/>
                  </a:rPr>
                  <a:t>PARTIALLY</a:t>
                </a:r>
                <a:r>
                  <a:rPr lang="en-US" sz="1830" b="1" dirty="0">
                    <a:latin typeface="Segoe UI Light" panose="020B0502040204020203" pitchFamily="34" charset="0"/>
                    <a:cs typeface="Segoe UI Light" panose="020B0502040204020203" pitchFamily="34" charset="0"/>
                  </a:rPr>
                  <a:t> available after Redo]</a:t>
                </a:r>
              </a:p>
            </p:txBody>
          </p:sp>
          <p:grpSp>
            <p:nvGrpSpPr>
              <p:cNvPr id="128" name="Group 127">
                <a:extLst>
                  <a:ext uri="{FF2B5EF4-FFF2-40B4-BE49-F238E27FC236}">
                    <a16:creationId xmlns:a16="http://schemas.microsoft.com/office/drawing/2014/main" id="{60792E5C-17E1-4248-B1F6-C0F14142774B}"/>
                  </a:ext>
                </a:extLst>
              </p:cNvPr>
              <p:cNvGrpSpPr/>
              <p:nvPr/>
            </p:nvGrpSpPr>
            <p:grpSpPr>
              <a:xfrm>
                <a:off x="5393870" y="3011431"/>
                <a:ext cx="309964" cy="227431"/>
                <a:chOff x="5391069" y="3090297"/>
                <a:chExt cx="309964" cy="227431"/>
              </a:xfrm>
            </p:grpSpPr>
            <p:sp>
              <p:nvSpPr>
                <p:cNvPr id="129" name="Cylinder 128">
                  <a:extLst>
                    <a:ext uri="{FF2B5EF4-FFF2-40B4-BE49-F238E27FC236}">
                      <a16:creationId xmlns:a16="http://schemas.microsoft.com/office/drawing/2014/main" id="{42A4AC7B-5D75-463C-B2B9-C54A10BDC122}"/>
                    </a:ext>
                  </a:extLst>
                </p:cNvPr>
                <p:cNvSpPr/>
                <p:nvPr/>
              </p:nvSpPr>
              <p:spPr>
                <a:xfrm>
                  <a:off x="5391070" y="3090297"/>
                  <a:ext cx="309963" cy="113762"/>
                </a:xfrm>
                <a:prstGeom prst="can">
                  <a:avLst/>
                </a:prstGeom>
                <a:solidFill>
                  <a:schemeClr val="bg2"/>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sp>
              <p:nvSpPr>
                <p:cNvPr id="130" name="Cylinder 129">
                  <a:extLst>
                    <a:ext uri="{FF2B5EF4-FFF2-40B4-BE49-F238E27FC236}">
                      <a16:creationId xmlns:a16="http://schemas.microsoft.com/office/drawing/2014/main" id="{4A24A891-1469-45F6-97FC-D74D391D4CF5}"/>
                    </a:ext>
                  </a:extLst>
                </p:cNvPr>
                <p:cNvSpPr/>
                <p:nvPr/>
              </p:nvSpPr>
              <p:spPr>
                <a:xfrm>
                  <a:off x="5391069" y="3172841"/>
                  <a:ext cx="309959" cy="144887"/>
                </a:xfrm>
                <a:prstGeom prst="can">
                  <a:avLst/>
                </a:prstGeom>
                <a:solidFill>
                  <a:schemeClr val="accent4"/>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grpSp>
        </p:grpSp>
        <p:grpSp>
          <p:nvGrpSpPr>
            <p:cNvPr id="131" name="Group 130">
              <a:extLst>
                <a:ext uri="{FF2B5EF4-FFF2-40B4-BE49-F238E27FC236}">
                  <a16:creationId xmlns:a16="http://schemas.microsoft.com/office/drawing/2014/main" id="{8E472000-5F60-48ED-96F0-7C7E7E8E3028}"/>
                </a:ext>
              </a:extLst>
            </p:cNvPr>
            <p:cNvGrpSpPr/>
            <p:nvPr/>
          </p:nvGrpSpPr>
          <p:grpSpPr>
            <a:xfrm>
              <a:off x="1924962" y="3685217"/>
              <a:ext cx="10238288" cy="473644"/>
              <a:chOff x="1177238" y="4547444"/>
              <a:chExt cx="10897109" cy="362359"/>
            </a:xfrm>
          </p:grpSpPr>
          <p:grpSp>
            <p:nvGrpSpPr>
              <p:cNvPr id="132" name="Group 131">
                <a:extLst>
                  <a:ext uri="{FF2B5EF4-FFF2-40B4-BE49-F238E27FC236}">
                    <a16:creationId xmlns:a16="http://schemas.microsoft.com/office/drawing/2014/main" id="{256A8CEA-335F-472C-9F9F-602A1259CCCE}"/>
                  </a:ext>
                </a:extLst>
              </p:cNvPr>
              <p:cNvGrpSpPr/>
              <p:nvPr/>
            </p:nvGrpSpPr>
            <p:grpSpPr>
              <a:xfrm>
                <a:off x="1177238" y="4547444"/>
                <a:ext cx="4844593" cy="362359"/>
                <a:chOff x="1227829" y="3515313"/>
                <a:chExt cx="3955547" cy="362359"/>
              </a:xfrm>
            </p:grpSpPr>
            <p:cxnSp>
              <p:nvCxnSpPr>
                <p:cNvPr id="134" name="Straight Arrow Connector 133">
                  <a:extLst>
                    <a:ext uri="{FF2B5EF4-FFF2-40B4-BE49-F238E27FC236}">
                      <a16:creationId xmlns:a16="http://schemas.microsoft.com/office/drawing/2014/main" id="{ABD39919-6D4F-412B-923B-9139A42625F3}"/>
                    </a:ext>
                  </a:extLst>
                </p:cNvPr>
                <p:cNvCxnSpPr>
                  <a:cxnSpLocks/>
                </p:cNvCxnSpPr>
                <p:nvPr/>
              </p:nvCxnSpPr>
              <p:spPr>
                <a:xfrm flipH="1">
                  <a:off x="1227829" y="3877672"/>
                  <a:ext cx="3955547"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8657C5FD-C2FE-4F33-9D25-8D6671590534}"/>
                    </a:ext>
                  </a:extLst>
                </p:cNvPr>
                <p:cNvSpPr txBox="1"/>
                <p:nvPr/>
              </p:nvSpPr>
              <p:spPr>
                <a:xfrm>
                  <a:off x="1227829" y="3515313"/>
                  <a:ext cx="2505231" cy="294986"/>
                </a:xfrm>
                <a:prstGeom prst="rect">
                  <a:avLst/>
                </a:prstGeom>
                <a:noFill/>
              </p:spPr>
              <p:txBody>
                <a:bodyPr wrap="square" rtlCol="0">
                  <a:spAutoFit/>
                </a:bodyPr>
                <a:lstStyle/>
                <a:p>
                  <a:pPr algn="ctr" defTabSz="1195122"/>
                  <a:r>
                    <a:rPr lang="en-US" sz="1917" dirty="0">
                      <a:latin typeface="Segoe UI Light" panose="020B0502040204020203" pitchFamily="34" charset="0"/>
                      <a:cs typeface="Segoe UI Light" panose="020B0502040204020203" pitchFamily="34" charset="0"/>
                    </a:rPr>
                    <a:t>Phase 3: </a:t>
                  </a:r>
                  <a:r>
                    <a:rPr lang="en-US" sz="1917" b="1" dirty="0">
                      <a:latin typeface="Segoe UI Light" panose="020B0502040204020203" pitchFamily="34" charset="0"/>
                      <a:cs typeface="Segoe UI Light" panose="020B0502040204020203" pitchFamily="34" charset="0"/>
                    </a:rPr>
                    <a:t>Undo</a:t>
                  </a:r>
                </a:p>
              </p:txBody>
            </p:sp>
          </p:grpSp>
          <p:sp>
            <p:nvSpPr>
              <p:cNvPr id="133" name="TextBox 132">
                <a:extLst>
                  <a:ext uri="{FF2B5EF4-FFF2-40B4-BE49-F238E27FC236}">
                    <a16:creationId xmlns:a16="http://schemas.microsoft.com/office/drawing/2014/main" id="{D66052C7-D8CA-48B4-888D-DFC6BDB9CBFB}"/>
                  </a:ext>
                </a:extLst>
              </p:cNvPr>
              <p:cNvSpPr txBox="1"/>
              <p:nvPr/>
            </p:nvSpPr>
            <p:spPr>
              <a:xfrm>
                <a:off x="6293182" y="4647025"/>
                <a:ext cx="5781165" cy="236938"/>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Rolls back any uncommitted transaction(s) individually.</a:t>
                </a:r>
              </a:p>
            </p:txBody>
          </p:sp>
        </p:grpSp>
        <p:grpSp>
          <p:nvGrpSpPr>
            <p:cNvPr id="136" name="Group 135">
              <a:extLst>
                <a:ext uri="{FF2B5EF4-FFF2-40B4-BE49-F238E27FC236}">
                  <a16:creationId xmlns:a16="http://schemas.microsoft.com/office/drawing/2014/main" id="{8E144567-DBA8-452D-B63C-176AA6C1C6D1}"/>
                </a:ext>
              </a:extLst>
            </p:cNvPr>
            <p:cNvGrpSpPr/>
            <p:nvPr/>
          </p:nvGrpSpPr>
          <p:grpSpPr>
            <a:xfrm>
              <a:off x="6893078" y="4435326"/>
              <a:ext cx="4505424" cy="398300"/>
              <a:chOff x="5419044" y="3831255"/>
              <a:chExt cx="2585119" cy="228536"/>
            </a:xfrm>
          </p:grpSpPr>
          <p:sp>
            <p:nvSpPr>
              <p:cNvPr id="137" name="Rectangle 136">
                <a:extLst>
                  <a:ext uri="{FF2B5EF4-FFF2-40B4-BE49-F238E27FC236}">
                    <a16:creationId xmlns:a16="http://schemas.microsoft.com/office/drawing/2014/main" id="{06BB6831-8876-4E1B-A4F3-1BDA3D4B4979}"/>
                  </a:ext>
                </a:extLst>
              </p:cNvPr>
              <p:cNvSpPr/>
              <p:nvPr/>
            </p:nvSpPr>
            <p:spPr>
              <a:xfrm>
                <a:off x="5841856" y="3872933"/>
                <a:ext cx="2162307" cy="177702"/>
              </a:xfrm>
              <a:prstGeom prst="rect">
                <a:avLst/>
              </a:prstGeom>
              <a:noFill/>
            </p:spPr>
            <p:txBody>
              <a:bodyPr wrap="square">
                <a:spAutoFit/>
              </a:bodyPr>
              <a:lstStyle/>
              <a:p>
                <a:pPr defTabSz="1195122"/>
                <a:r>
                  <a:rPr lang="en-US" sz="1830" b="1" dirty="0">
                    <a:latin typeface="Segoe UI Light" panose="020B0502040204020203" pitchFamily="34" charset="0"/>
                    <a:cs typeface="Segoe UI Light" panose="020B0502040204020203" pitchFamily="34" charset="0"/>
                  </a:rPr>
                  <a:t>[DB is </a:t>
                </a:r>
                <a:r>
                  <a:rPr lang="en-US" sz="1830" b="1" dirty="0">
                    <a:solidFill>
                      <a:schemeClr val="accent4"/>
                    </a:solidFill>
                    <a:latin typeface="Segoe UI Light" panose="020B0502040204020203" pitchFamily="34" charset="0"/>
                    <a:cs typeface="Segoe UI Light" panose="020B0502040204020203" pitchFamily="34" charset="0"/>
                  </a:rPr>
                  <a:t>FULLY</a:t>
                </a:r>
                <a:r>
                  <a:rPr lang="en-US" sz="1830" b="1" dirty="0">
                    <a:latin typeface="Segoe UI Light" panose="020B0502040204020203" pitchFamily="34" charset="0"/>
                    <a:cs typeface="Segoe UI Light" panose="020B0502040204020203" pitchFamily="34" charset="0"/>
                  </a:rPr>
                  <a:t> available after Undo]</a:t>
                </a:r>
              </a:p>
            </p:txBody>
          </p:sp>
          <p:sp>
            <p:nvSpPr>
              <p:cNvPr id="138" name="Cylinder 137">
                <a:extLst>
                  <a:ext uri="{FF2B5EF4-FFF2-40B4-BE49-F238E27FC236}">
                    <a16:creationId xmlns:a16="http://schemas.microsoft.com/office/drawing/2014/main" id="{E152E26E-38B3-42BA-A58B-6894CC35854E}"/>
                  </a:ext>
                </a:extLst>
              </p:cNvPr>
              <p:cNvSpPr/>
              <p:nvPr/>
            </p:nvSpPr>
            <p:spPr>
              <a:xfrm>
                <a:off x="5419044" y="3831255"/>
                <a:ext cx="314572" cy="228536"/>
              </a:xfrm>
              <a:prstGeom prst="can">
                <a:avLst/>
              </a:prstGeom>
              <a:solidFill>
                <a:schemeClr val="accent4"/>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grpSp>
      </p:grpSp>
    </p:spTree>
    <p:custDataLst>
      <p:tags r:id="rId1"/>
    </p:custDataLst>
    <p:extLst>
      <p:ext uri="{BB962C8B-B14F-4D97-AF65-F5344CB8AC3E}">
        <p14:creationId xmlns:p14="http://schemas.microsoft.com/office/powerpoint/2010/main" val="10189583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p:txBody>
          <a:bodyPr/>
          <a:lstStyle/>
          <a:p>
            <a:r>
              <a:rPr lang="en-US" dirty="0">
                <a:solidFill>
                  <a:schemeClr val="accent5"/>
                </a:solidFill>
              </a:rPr>
              <a:t>Most common implications</a:t>
            </a:r>
          </a:p>
        </p:txBody>
      </p:sp>
      <p:sp>
        <p:nvSpPr>
          <p:cNvPr id="146" name="Content Placeholder 2"/>
          <p:cNvSpPr txBox="1">
            <a:spLocks/>
          </p:cNvSpPr>
          <p:nvPr/>
        </p:nvSpPr>
        <p:spPr>
          <a:xfrm>
            <a:off x="298809" y="1121018"/>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sp>
        <p:nvSpPr>
          <p:cNvPr id="148" name="Content Placeholder 1"/>
          <p:cNvSpPr txBox="1">
            <a:spLocks/>
          </p:cNvSpPr>
          <p:nvPr/>
        </p:nvSpPr>
        <p:spPr>
          <a:xfrm>
            <a:off x="409696" y="1089305"/>
            <a:ext cx="6165843" cy="4489919"/>
          </a:xfrm>
          <a:prstGeom prst="rect">
            <a:avLst/>
          </a:prstGeom>
          <a:noFill/>
        </p:spPr>
        <p:txBody>
          <a:bodyPr lIns="89642" tIns="121898" rIns="243794" bIns="121898" anchor="t"/>
          <a:lstStyle>
            <a:lvl1pPr marL="342886" indent="-342886" algn="l" defTabSz="457181" rtl="0" eaLnBrk="1" latinLnBrk="0" hangingPunct="1">
              <a:spcBef>
                <a:spcPts val="1000"/>
              </a:spcBef>
              <a:buFont typeface="Arial"/>
              <a:buChar char="•"/>
              <a:defRPr sz="1800" kern="1200">
                <a:solidFill>
                  <a:srgbClr val="FFFFFF"/>
                </a:solidFill>
                <a:latin typeface="Segoe UI"/>
                <a:ea typeface="+mn-ea"/>
                <a:cs typeface="Segoe UI"/>
              </a:defRPr>
            </a:lvl1pPr>
            <a:lvl2pPr marL="742919" indent="-285738" algn="l" defTabSz="457181" rtl="0" eaLnBrk="1" latinLnBrk="0" hangingPunct="1">
              <a:spcBef>
                <a:spcPts val="1000"/>
              </a:spcBef>
              <a:buFont typeface="Arial"/>
              <a:buChar char="–"/>
              <a:defRPr sz="1600" kern="1200">
                <a:solidFill>
                  <a:srgbClr val="FFFFFF"/>
                </a:solidFill>
                <a:latin typeface="Segoe UI"/>
                <a:ea typeface="+mn-ea"/>
                <a:cs typeface="Segoe UI"/>
              </a:defRPr>
            </a:lvl2pPr>
            <a:lvl3pPr marL="1142952" indent="-228591" algn="l" defTabSz="457181" rtl="0" eaLnBrk="1" latinLnBrk="0" hangingPunct="1">
              <a:spcBef>
                <a:spcPts val="1000"/>
              </a:spcBef>
              <a:buFont typeface="Arial"/>
              <a:buChar char="•"/>
              <a:defRPr sz="1400" kern="1200">
                <a:solidFill>
                  <a:srgbClr val="FFFFFF"/>
                </a:solidFill>
                <a:latin typeface="Segoe UI"/>
                <a:ea typeface="+mn-ea"/>
                <a:cs typeface="Segoe UI"/>
              </a:defRPr>
            </a:lvl3pPr>
            <a:lvl4pPr marL="1600134" indent="-228591" algn="l" defTabSz="457181" rtl="0" eaLnBrk="1" latinLnBrk="0" hangingPunct="1">
              <a:spcBef>
                <a:spcPts val="1000"/>
              </a:spcBef>
              <a:buFont typeface="Arial"/>
              <a:buChar char="–"/>
              <a:defRPr sz="1200" kern="1200">
                <a:solidFill>
                  <a:srgbClr val="FFFFFF"/>
                </a:solidFill>
                <a:latin typeface="Segoe UI"/>
                <a:ea typeface="+mn-ea"/>
                <a:cs typeface="Segoe UI"/>
              </a:defRPr>
            </a:lvl4pPr>
            <a:lvl5pPr marL="2057314" indent="-228591" algn="l" defTabSz="457181" rtl="0" eaLnBrk="1" latinLnBrk="0" hangingPunct="1">
              <a:spcBef>
                <a:spcPts val="1000"/>
              </a:spcBef>
              <a:buFont typeface="Arial"/>
              <a:buChar char="»"/>
              <a:defRPr sz="1000" kern="1200">
                <a:solidFill>
                  <a:srgbClr val="FFFFFF"/>
                </a:solidFill>
                <a:latin typeface="Segoe UI"/>
                <a:ea typeface="+mn-ea"/>
                <a:cs typeface="Segoe UI"/>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defTabSz="609472">
              <a:spcBef>
                <a:spcPts val="588"/>
              </a:spcBef>
              <a:spcAft>
                <a:spcPts val="588"/>
              </a:spcAft>
            </a:pPr>
            <a:r>
              <a:rPr lang="en-US" sz="2800" dirty="0">
                <a:solidFill>
                  <a:schemeClr val="accent5"/>
                </a:solidFill>
                <a:latin typeface="Segoe UI Light"/>
              </a:rPr>
              <a:t>Recovery time is roughly proportional to the longest running transaction.</a:t>
            </a:r>
          </a:p>
          <a:p>
            <a:pPr defTabSz="609472">
              <a:spcBef>
                <a:spcPts val="588"/>
              </a:spcBef>
              <a:spcAft>
                <a:spcPts val="588"/>
              </a:spcAft>
            </a:pPr>
            <a:endParaRPr lang="en-US" sz="2800" dirty="0">
              <a:solidFill>
                <a:schemeClr val="accent5"/>
              </a:solidFill>
              <a:latin typeface="Segoe UI Light"/>
            </a:endParaRPr>
          </a:p>
          <a:p>
            <a:pPr defTabSz="609472">
              <a:spcBef>
                <a:spcPts val="588"/>
              </a:spcBef>
              <a:spcAft>
                <a:spcPts val="588"/>
              </a:spcAft>
            </a:pPr>
            <a:r>
              <a:rPr lang="en-US" sz="2800" dirty="0">
                <a:solidFill>
                  <a:schemeClr val="accent5"/>
                </a:solidFill>
                <a:latin typeface="Segoe UI Light"/>
              </a:rPr>
              <a:t>Rolling back large batch operations (such as bulk insert) takes a long time.</a:t>
            </a:r>
          </a:p>
          <a:p>
            <a:pPr defTabSz="609472">
              <a:spcBef>
                <a:spcPts val="588"/>
              </a:spcBef>
              <a:spcAft>
                <a:spcPts val="588"/>
              </a:spcAft>
            </a:pPr>
            <a:endParaRPr lang="en-US" sz="2800" dirty="0">
              <a:solidFill>
                <a:schemeClr val="accent5"/>
              </a:solidFill>
              <a:latin typeface="Segoe UI Light"/>
            </a:endParaRPr>
          </a:p>
          <a:p>
            <a:pPr defTabSz="609472">
              <a:spcBef>
                <a:spcPts val="588"/>
              </a:spcBef>
              <a:spcAft>
                <a:spcPts val="588"/>
              </a:spcAft>
            </a:pPr>
            <a:r>
              <a:rPr lang="en-US" sz="2800" dirty="0">
                <a:solidFill>
                  <a:schemeClr val="accent5"/>
                </a:solidFill>
                <a:latin typeface="Segoe UI Light"/>
              </a:rPr>
              <a:t>Transaction log may run out of space during long-running transactions.</a:t>
            </a:r>
          </a:p>
        </p:txBody>
      </p:sp>
      <p:pic>
        <p:nvPicPr>
          <p:cNvPr id="17" name="Picture 16">
            <a:extLst>
              <a:ext uri="{FF2B5EF4-FFF2-40B4-BE49-F238E27FC236}">
                <a16:creationId xmlns:a16="http://schemas.microsoft.com/office/drawing/2014/main" id="{8108A8E6-7E62-4403-B5D7-EBE149739CB8}"/>
              </a:ext>
            </a:extLst>
          </p:cNvPr>
          <p:cNvPicPr>
            <a:picLocks noChangeAspect="1"/>
          </p:cNvPicPr>
          <p:nvPr/>
        </p:nvPicPr>
        <p:blipFill rotWithShape="1">
          <a:blip r:embed="rId4"/>
          <a:srcRect l="2649" t="4458" r="3414" b="7053"/>
          <a:stretch/>
        </p:blipFill>
        <p:spPr>
          <a:xfrm>
            <a:off x="6936206" y="2940676"/>
            <a:ext cx="3839553" cy="1758588"/>
          </a:xfrm>
          <a:prstGeom prst="rect">
            <a:avLst/>
          </a:prstGeom>
        </p:spPr>
      </p:pic>
      <p:pic>
        <p:nvPicPr>
          <p:cNvPr id="18" name="Picture 17">
            <a:extLst>
              <a:ext uri="{FF2B5EF4-FFF2-40B4-BE49-F238E27FC236}">
                <a16:creationId xmlns:a16="http://schemas.microsoft.com/office/drawing/2014/main" id="{FF0F0278-24E1-4299-B95F-C005FE0524F9}"/>
              </a:ext>
            </a:extLst>
          </p:cNvPr>
          <p:cNvPicPr>
            <a:picLocks noChangeAspect="1"/>
          </p:cNvPicPr>
          <p:nvPr/>
        </p:nvPicPr>
        <p:blipFill rotWithShape="1">
          <a:blip r:embed="rId5"/>
          <a:srcRect l="7275" t="44308"/>
          <a:stretch/>
        </p:blipFill>
        <p:spPr>
          <a:xfrm>
            <a:off x="6715997" y="1198878"/>
            <a:ext cx="4457763" cy="1354430"/>
          </a:xfrm>
          <a:prstGeom prst="rect">
            <a:avLst/>
          </a:prstGeom>
          <a:ln>
            <a:noFill/>
          </a:ln>
          <a:effectLst>
            <a:outerShdw blurRad="190500" algn="tl" rotWithShape="0">
              <a:srgbClr val="000000">
                <a:alpha val="70000"/>
              </a:srgbClr>
            </a:outerShdw>
          </a:effectLst>
        </p:spPr>
      </p:pic>
      <p:pic>
        <p:nvPicPr>
          <p:cNvPr id="19" name="Picture 18">
            <a:extLst>
              <a:ext uri="{FF2B5EF4-FFF2-40B4-BE49-F238E27FC236}">
                <a16:creationId xmlns:a16="http://schemas.microsoft.com/office/drawing/2014/main" id="{DDC27D6A-E64E-4F01-9FB5-4EBA8EDA9322}"/>
              </a:ext>
            </a:extLst>
          </p:cNvPr>
          <p:cNvPicPr>
            <a:picLocks noChangeAspect="1"/>
          </p:cNvPicPr>
          <p:nvPr/>
        </p:nvPicPr>
        <p:blipFill>
          <a:blip r:embed="rId6"/>
          <a:stretch>
            <a:fillRect/>
          </a:stretch>
        </p:blipFill>
        <p:spPr>
          <a:xfrm>
            <a:off x="6575539" y="5381881"/>
            <a:ext cx="5155774" cy="594771"/>
          </a:xfrm>
          <a:prstGeom prst="rect">
            <a:avLst/>
          </a:prstGeom>
          <a:ln>
            <a:noFill/>
          </a:ln>
          <a:effectLst>
            <a:outerShdw blurRad="190500" algn="tl" rotWithShape="0">
              <a:srgbClr val="000000">
                <a:alpha val="70000"/>
              </a:srgbClr>
            </a:outerShdw>
          </a:effectLst>
        </p:spPr>
      </p:pic>
    </p:spTree>
    <p:custDataLst>
      <p:tags r:id="rId1"/>
    </p:custDataLst>
    <p:extLst>
      <p:ext uri="{BB962C8B-B14F-4D97-AF65-F5344CB8AC3E}">
        <p14:creationId xmlns:p14="http://schemas.microsoft.com/office/powerpoint/2010/main" val="1656216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3429537995"/>
              </p:ext>
            </p:extLst>
          </p:nvPr>
        </p:nvGraphicFramePr>
        <p:xfrm>
          <a:off x="429894" y="862935"/>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C894689C-AE2A-4806-9E57-854639A03342}"/>
              </a:ext>
            </a:extLst>
          </p:cNvPr>
          <p:cNvSpPr/>
          <p:nvPr/>
        </p:nvSpPr>
        <p:spPr>
          <a:xfrm>
            <a:off x="1140295" y="4290328"/>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8982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 name="TIMING" val="|7.7|3.4|1.2|7|27.9"/>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2463</Words>
  <Application>Microsoft Office PowerPoint</Application>
  <PresentationFormat>Widescreen</PresentationFormat>
  <Paragraphs>263</Paragraphs>
  <Slides>17</Slides>
  <Notes>14</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Segoe UI</vt:lpstr>
      <vt:lpstr>Segoe UI Light</vt:lpstr>
      <vt:lpstr>PASS 2013_SpeakerTemplate_Final</vt:lpstr>
      <vt:lpstr>Accelerated  Database Recovery    </vt:lpstr>
      <vt:lpstr>PowerPoint Presentation</vt:lpstr>
      <vt:lpstr>Get started with SQL Server 2019</vt:lpstr>
      <vt:lpstr>PowerPoint Presentation</vt:lpstr>
      <vt:lpstr>Accelerated Database Recovery</vt:lpstr>
      <vt:lpstr>How to enable ADR?</vt:lpstr>
      <vt:lpstr>Current Database Recovery Process</vt:lpstr>
      <vt:lpstr>Most common implications</vt:lpstr>
      <vt:lpstr>Accelerated Database Recovery Components</vt:lpstr>
      <vt:lpstr>Accelerated Database Recovery Components</vt:lpstr>
      <vt:lpstr>Accelerated Database Recovery Components</vt:lpstr>
      <vt:lpstr>Accelerated Database Recovery Components</vt:lpstr>
      <vt:lpstr>Accelerated Database Recovery process</vt:lpstr>
      <vt:lpstr>Recovery Time Comparison</vt:lpstr>
      <vt:lpstr>Accelerated Dabase Recovery FAQ</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2021-10-26T19:21:50Z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