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5" r:id="rId1"/>
  </p:sldMasterIdLst>
  <p:notesMasterIdLst>
    <p:notesMasterId r:id="rId5"/>
  </p:notesMasterIdLst>
  <p:handoutMasterIdLst>
    <p:handoutMasterId r:id="rId6"/>
  </p:handoutMasterIdLst>
  <p:sldIdLst>
    <p:sldId id="329" r:id="rId2"/>
    <p:sldId id="481" r:id="rId3"/>
    <p:sldId id="603" r:id="rId4"/>
  </p:sldIdLst>
  <p:sldSz cx="12192000" cy="6858000"/>
  <p:notesSz cx="6858000" cy="9144000"/>
  <p:custShowLst>
    <p:custShow name="PerformanceTuning" id="0">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F6B"/>
    <a:srgbClr val="104C6A"/>
    <a:srgbClr val="A0EE73"/>
    <a:srgbClr val="000000"/>
    <a:srgbClr val="5B60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29" autoAdjust="0"/>
    <p:restoredTop sz="27344" autoAdjust="0"/>
  </p:normalViewPr>
  <p:slideViewPr>
    <p:cSldViewPr snapToGrid="0">
      <p:cViewPr varScale="1">
        <p:scale>
          <a:sx n="19" d="100"/>
          <a:sy n="19" d="100"/>
        </p:scale>
        <p:origin x="2496" y="16"/>
      </p:cViewPr>
      <p:guideLst>
        <p:guide orient="horz" pos="2160"/>
        <p:guide pos="3840"/>
      </p:guideLst>
    </p:cSldViewPr>
  </p:slideViewPr>
  <p:outlineViewPr>
    <p:cViewPr>
      <p:scale>
        <a:sx n="33" d="100"/>
        <a:sy n="33" d="100"/>
      </p:scale>
      <p:origin x="0" y="0"/>
    </p:cViewPr>
  </p:outlineViewPr>
  <p:notesTextViewPr>
    <p:cViewPr>
      <p:scale>
        <a:sx n="1" d="1"/>
        <a:sy n="1" d="1"/>
      </p:scale>
      <p:origin x="0" y="-888"/>
    </p:cViewPr>
  </p:notesTextViewPr>
  <p:sorterViewPr>
    <p:cViewPr>
      <p:scale>
        <a:sx n="100" d="100"/>
        <a:sy n="100" d="100"/>
      </p:scale>
      <p:origin x="0" y="0"/>
    </p:cViewPr>
  </p:sorterViewPr>
  <p:notesViewPr>
    <p:cSldViewPr snapToGrid="0">
      <p:cViewPr varScale="1">
        <p:scale>
          <a:sx n="69" d="100"/>
          <a:sy n="69" d="100"/>
        </p:scale>
        <p:origin x="3264"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933C33B-3B2B-4721-A29A-0F380FF448EB}" type="datetimeFigureOut">
              <a:rPr lang="en-US" smtClean="0"/>
              <a:t>10/18/2021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9E544AD-9BB0-4254-880E-02BC266D926D}" type="slidenum">
              <a:rPr lang="en-US" smtClean="0"/>
              <a:t>‹#›</a:t>
            </a:fld>
            <a:endParaRPr lang="en-US"/>
          </a:p>
        </p:txBody>
      </p:sp>
    </p:spTree>
    <p:extLst>
      <p:ext uri="{BB962C8B-B14F-4D97-AF65-F5344CB8AC3E}">
        <p14:creationId xmlns:p14="http://schemas.microsoft.com/office/powerpoint/2010/main" val="16403906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1C2D4C-D7B5-4A96-8CD9-3A56D798F167}" type="datetimeFigureOut">
              <a:rPr lang="en-US" smtClean="0"/>
              <a:t>10/18/2021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1EA191-6936-4106-86B0-744F7F9163D6}" type="slidenum">
              <a:rPr lang="en-US" smtClean="0"/>
              <a:t>‹#›</a:t>
            </a:fld>
            <a:endParaRPr lang="en-US" dirty="0"/>
          </a:p>
        </p:txBody>
      </p:sp>
    </p:spTree>
    <p:extLst>
      <p:ext uri="{BB962C8B-B14F-4D97-AF65-F5344CB8AC3E}">
        <p14:creationId xmlns:p14="http://schemas.microsoft.com/office/powerpoint/2010/main" val="3184540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qlmct.com/data-type-conversion/" TargetMode="External"/><Relationship Id="rId2" Type="http://schemas.openxmlformats.org/officeDocument/2006/relationships/slide" Target="../slides/slide2.xml"/><Relationship Id="rId1" Type="http://schemas.openxmlformats.org/officeDocument/2006/relationships/notesMaster" Target="../notesMasters/notesMaster1.xml"/><Relationship Id="rId5" Type="http://schemas.openxmlformats.org/officeDocument/2006/relationships/hyperlink" Target="https://sqlmct.com/transactions-and-errors/" TargetMode="External"/><Relationship Id="rId4" Type="http://schemas.openxmlformats.org/officeDocument/2006/relationships/hyperlink" Target="https://sqlmct.com/execution-plans-table-operators/"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1EA191-6936-4106-86B0-744F7F9163D6}" type="slidenum">
              <a:rPr lang="en-US" smtClean="0"/>
              <a:t>1</a:t>
            </a:fld>
            <a:endParaRPr lang="en-US" dirty="0"/>
          </a:p>
        </p:txBody>
      </p:sp>
    </p:spTree>
    <p:extLst>
      <p:ext uri="{BB962C8B-B14F-4D97-AF65-F5344CB8AC3E}">
        <p14:creationId xmlns:p14="http://schemas.microsoft.com/office/powerpoint/2010/main" val="2663370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sz="1200" b="0" i="0" dirty="0">
                <a:solidFill>
                  <a:srgbClr val="000000"/>
                </a:solidFill>
                <a:effectLst/>
                <a:latin typeface="+mn-lt"/>
              </a:rPr>
              <a:t>This post will describe how a SQL Server will PROCESS a query. The first time through running an Ad Hoc query or Stored Procedure, SQL Server will go through each of the following steps.</a:t>
            </a:r>
          </a:p>
          <a:p>
            <a:pPr algn="l" fontAlgn="base"/>
            <a:endParaRPr lang="en-US" sz="1200" b="0" i="0" dirty="0">
              <a:solidFill>
                <a:srgbClr val="000000"/>
              </a:solidFill>
              <a:effectLst/>
              <a:latin typeface="+mn-lt"/>
            </a:endParaRPr>
          </a:p>
          <a:p>
            <a:pPr algn="l" fontAlgn="base"/>
            <a:r>
              <a:rPr lang="en-US" sz="1200" b="0" i="0" dirty="0">
                <a:solidFill>
                  <a:srgbClr val="000000"/>
                </a:solidFill>
                <a:effectLst/>
                <a:latin typeface="+mn-lt"/>
              </a:rPr>
              <a:t>The first step is to </a:t>
            </a:r>
            <a:r>
              <a:rPr lang="en-US" sz="1200" b="1" i="0" dirty="0">
                <a:solidFill>
                  <a:srgbClr val="000000"/>
                </a:solidFill>
                <a:effectLst/>
                <a:latin typeface="+mn-lt"/>
              </a:rPr>
              <a:t>Parse</a:t>
            </a:r>
            <a:r>
              <a:rPr lang="en-US" sz="1200" b="0" i="0" dirty="0">
                <a:solidFill>
                  <a:srgbClr val="000000"/>
                </a:solidFill>
                <a:effectLst/>
                <a:latin typeface="+mn-lt"/>
              </a:rPr>
              <a:t> the statement into keywords, expressions, and operators. This is where the syntax of your query statement is checked for accuracy. Both the first and second steps are where you will find syntax errors. In most cases, these errors are caused by misspellings or putting commas in the wrong place.</a:t>
            </a:r>
          </a:p>
          <a:p>
            <a:pPr algn="l" fontAlgn="base"/>
            <a:endParaRPr lang="en-US" sz="1200" b="0" i="0" dirty="0">
              <a:solidFill>
                <a:srgbClr val="000000"/>
              </a:solidFill>
              <a:effectLst/>
              <a:latin typeface="+mn-lt"/>
            </a:endParaRPr>
          </a:p>
          <a:p>
            <a:pPr algn="l" fontAlgn="base"/>
            <a:r>
              <a:rPr lang="en-US" sz="1200" b="0" i="0" dirty="0">
                <a:solidFill>
                  <a:srgbClr val="000000"/>
                </a:solidFill>
                <a:effectLst/>
                <a:latin typeface="+mn-lt"/>
              </a:rPr>
              <a:t>The second step is to </a:t>
            </a:r>
            <a:r>
              <a:rPr lang="en-US" sz="1200" b="1" i="0" dirty="0">
                <a:solidFill>
                  <a:srgbClr val="000000"/>
                </a:solidFill>
                <a:effectLst/>
                <a:latin typeface="+mn-lt"/>
              </a:rPr>
              <a:t>Resolve</a:t>
            </a:r>
            <a:r>
              <a:rPr lang="en-US" sz="1200" b="0" i="0" dirty="0">
                <a:solidFill>
                  <a:srgbClr val="000000"/>
                </a:solidFill>
                <a:effectLst/>
                <a:latin typeface="+mn-lt"/>
              </a:rPr>
              <a:t> object names (Tables, Views, Columns, etc.) to see if they exist. This step also resolves aliases of columns and tables, as well as, resolves data types and performs </a:t>
            </a:r>
            <a:r>
              <a:rPr lang="en-US" sz="1200" b="1" i="0" u="none" strike="noStrike" dirty="0">
                <a:solidFill>
                  <a:srgbClr val="005A8C"/>
                </a:solidFill>
                <a:effectLst/>
                <a:latin typeface="+mn-lt"/>
                <a:hlinkClick r:id="rId3"/>
              </a:rPr>
              <a:t>implicit data type conversions</a:t>
            </a:r>
            <a:r>
              <a:rPr lang="en-US" sz="1200" b="0" i="0" dirty="0">
                <a:solidFill>
                  <a:srgbClr val="000000"/>
                </a:solidFill>
                <a:effectLst/>
                <a:latin typeface="+mn-lt"/>
              </a:rPr>
              <a:t>. As a side note, if you read other blog posts, this step is technically called the Binding phase. I personally call this step the Resolving phase to help spell the word PROCESS as a memorization tool and also to fit the steps on a single slide during presentations.  </a:t>
            </a:r>
          </a:p>
          <a:p>
            <a:pPr algn="l" fontAlgn="base"/>
            <a:endParaRPr lang="en-US" sz="1200" b="0" i="0" dirty="0">
              <a:solidFill>
                <a:srgbClr val="000000"/>
              </a:solidFill>
              <a:effectLst/>
              <a:latin typeface="+mn-lt"/>
            </a:endParaRPr>
          </a:p>
          <a:p>
            <a:pPr algn="l" fontAlgn="base"/>
            <a:r>
              <a:rPr lang="en-US" sz="1200" b="0" i="0" dirty="0">
                <a:solidFill>
                  <a:srgbClr val="000000"/>
                </a:solidFill>
                <a:effectLst/>
                <a:latin typeface="+mn-lt"/>
              </a:rPr>
              <a:t>The third step is to </a:t>
            </a:r>
            <a:r>
              <a:rPr lang="en-US" sz="1200" b="1" i="0" dirty="0">
                <a:solidFill>
                  <a:srgbClr val="000000"/>
                </a:solidFill>
                <a:effectLst/>
                <a:latin typeface="+mn-lt"/>
              </a:rPr>
              <a:t>Optimize</a:t>
            </a:r>
            <a:r>
              <a:rPr lang="en-US" sz="1200" b="0" i="0" dirty="0">
                <a:solidFill>
                  <a:srgbClr val="000000"/>
                </a:solidFill>
                <a:effectLst/>
                <a:latin typeface="+mn-lt"/>
              </a:rPr>
              <a:t> the query. This is where the query optimizer will find different ways of locating data from your tables based on available indexes and/or statistics. Once it figures a good enough plan to retrieve your result set using the least amount of resources, it will create an </a:t>
            </a:r>
            <a:r>
              <a:rPr lang="en-US" sz="1200" b="1" i="0" u="none" strike="noStrike" dirty="0">
                <a:solidFill>
                  <a:srgbClr val="005A8C"/>
                </a:solidFill>
                <a:effectLst/>
                <a:latin typeface="+mn-lt"/>
                <a:hlinkClick r:id="rId4"/>
              </a:rPr>
              <a:t>Execution Plan</a:t>
            </a:r>
            <a:r>
              <a:rPr lang="en-US" sz="1200" b="0" i="0" dirty="0">
                <a:solidFill>
                  <a:srgbClr val="000000"/>
                </a:solidFill>
                <a:effectLst/>
                <a:latin typeface="+mn-lt"/>
              </a:rPr>
              <a:t>. Errors would only occur during this stage if there is a lack of hardware resources. Most compile errors happen at the next step. </a:t>
            </a:r>
          </a:p>
          <a:p>
            <a:pPr algn="l" fontAlgn="base"/>
            <a:endParaRPr lang="en-US" sz="1200" b="0" i="0" dirty="0">
              <a:solidFill>
                <a:srgbClr val="000000"/>
              </a:solidFill>
              <a:effectLst/>
              <a:latin typeface="+mn-lt"/>
            </a:endParaRPr>
          </a:p>
          <a:p>
            <a:pPr algn="l" fontAlgn="base"/>
            <a:r>
              <a:rPr lang="en-US" sz="1200" b="0" i="0" dirty="0">
                <a:solidFill>
                  <a:srgbClr val="000000"/>
                </a:solidFill>
                <a:effectLst/>
                <a:latin typeface="+mn-lt"/>
              </a:rPr>
              <a:t>The fourth step is to </a:t>
            </a:r>
            <a:r>
              <a:rPr lang="en-US" sz="1200" b="1" i="0" dirty="0">
                <a:solidFill>
                  <a:srgbClr val="000000"/>
                </a:solidFill>
                <a:effectLst/>
                <a:latin typeface="+mn-lt"/>
              </a:rPr>
              <a:t>Compile</a:t>
            </a:r>
            <a:r>
              <a:rPr lang="en-US" sz="1200" b="0" i="0" dirty="0">
                <a:solidFill>
                  <a:srgbClr val="000000"/>
                </a:solidFill>
                <a:effectLst/>
                <a:latin typeface="+mn-lt"/>
              </a:rPr>
              <a:t> the Execution Plan and store it in the Procedure Cache for future use. </a:t>
            </a:r>
          </a:p>
          <a:p>
            <a:pPr algn="l" fontAlgn="base"/>
            <a:r>
              <a:rPr lang="en-US" sz="1200" b="0" i="0" dirty="0">
                <a:solidFill>
                  <a:srgbClr val="000000"/>
                </a:solidFill>
                <a:effectLst/>
                <a:latin typeface="+mn-lt"/>
              </a:rPr>
              <a:t>Finally, the Execution Plan is passed to the Storage Engine to </a:t>
            </a:r>
            <a:r>
              <a:rPr lang="en-US" sz="1200" b="1" i="0" dirty="0">
                <a:solidFill>
                  <a:srgbClr val="000000"/>
                </a:solidFill>
                <a:effectLst/>
                <a:latin typeface="+mn-lt"/>
              </a:rPr>
              <a:t>Execute </a:t>
            </a:r>
            <a:r>
              <a:rPr lang="en-US" sz="1200" b="0" i="0" dirty="0">
                <a:solidFill>
                  <a:srgbClr val="000000"/>
                </a:solidFill>
                <a:effectLst/>
                <a:latin typeface="+mn-lt"/>
              </a:rPr>
              <a:t>the query and hopefully return the desired </a:t>
            </a:r>
            <a:r>
              <a:rPr lang="en-US" sz="1200" b="1" i="0" dirty="0">
                <a:solidFill>
                  <a:srgbClr val="000000"/>
                </a:solidFill>
                <a:effectLst/>
                <a:latin typeface="+mn-lt"/>
              </a:rPr>
              <a:t>SQL Sets. </a:t>
            </a:r>
            <a:r>
              <a:rPr lang="en-US" sz="1200" b="0" i="0" dirty="0">
                <a:solidFill>
                  <a:srgbClr val="000000"/>
                </a:solidFill>
                <a:effectLst/>
                <a:latin typeface="+mn-lt"/>
              </a:rPr>
              <a:t>This is where Run-Time errors will occur that need to be managed by using</a:t>
            </a:r>
            <a:r>
              <a:rPr lang="en-US" sz="1200" b="1" i="0" u="none" strike="noStrike" dirty="0">
                <a:solidFill>
                  <a:srgbClr val="005A8C"/>
                </a:solidFill>
                <a:effectLst/>
                <a:latin typeface="+mn-lt"/>
                <a:hlinkClick r:id="rId5"/>
              </a:rPr>
              <a:t> Exception Handling</a:t>
            </a:r>
            <a:r>
              <a:rPr lang="en-US" sz="1200" b="0" i="0" dirty="0">
                <a:solidFill>
                  <a:srgbClr val="000000"/>
                </a:solidFill>
                <a:effectLst/>
                <a:latin typeface="+mn-lt"/>
              </a:rPr>
              <a:t>. (SQL Sets are normally called </a:t>
            </a:r>
            <a:r>
              <a:rPr lang="en-US" sz="1200" b="0" i="0" dirty="0" err="1">
                <a:solidFill>
                  <a:srgbClr val="000000"/>
                </a:solidFill>
                <a:effectLst/>
                <a:latin typeface="+mn-lt"/>
              </a:rPr>
              <a:t>recordsets</a:t>
            </a:r>
            <a:r>
              <a:rPr lang="en-US" sz="1200" b="0" i="0" dirty="0">
                <a:solidFill>
                  <a:srgbClr val="000000"/>
                </a:solidFill>
                <a:effectLst/>
                <a:latin typeface="+mn-lt"/>
              </a:rPr>
              <a:t> or </a:t>
            </a:r>
            <a:r>
              <a:rPr lang="en-US" sz="1200" b="0" i="0" dirty="0" err="1">
                <a:solidFill>
                  <a:srgbClr val="000000"/>
                </a:solidFill>
                <a:effectLst/>
                <a:latin typeface="+mn-lt"/>
              </a:rPr>
              <a:t>rowsets</a:t>
            </a:r>
            <a:r>
              <a:rPr lang="en-US" sz="1200" b="0" i="0" dirty="0">
                <a:solidFill>
                  <a:srgbClr val="000000"/>
                </a:solidFill>
                <a:effectLst/>
                <a:latin typeface="+mn-lt"/>
              </a:rPr>
              <a:t>, but I’m making a blog post on the PROCESS of queries not the PBOCERS of queries).</a:t>
            </a:r>
          </a:p>
          <a:p>
            <a:pPr algn="l" fontAlgn="base"/>
            <a:endParaRPr lang="en-US" sz="1200" b="0" i="0" dirty="0">
              <a:solidFill>
                <a:srgbClr val="000000"/>
              </a:solidFill>
              <a:effectLst/>
              <a:latin typeface="+mn-lt"/>
            </a:endParaRPr>
          </a:p>
          <a:p>
            <a:pPr algn="l" fontAlgn="base"/>
            <a:r>
              <a:rPr lang="en-US" sz="1200" b="0" i="0" dirty="0">
                <a:solidFill>
                  <a:srgbClr val="000000"/>
                </a:solidFill>
                <a:effectLst/>
                <a:latin typeface="+mn-lt"/>
              </a:rPr>
              <a:t>Additional submissions of the query from a Stored Procedure, will check the Procedure Cache for existing or similar Execution Plans that could be re-used for the query. If this is the case, the existing Execution Plan will be used to retrieve the SQL Sets using the Execution Context of the Stored Procedure.</a:t>
            </a:r>
          </a:p>
          <a:p>
            <a:pPr algn="l" fontAlgn="base"/>
            <a:endParaRPr lang="en-US" sz="1200" b="0" i="0" dirty="0">
              <a:solidFill>
                <a:srgbClr val="000000"/>
              </a:solidFill>
              <a:effectLst/>
              <a:latin typeface="+mn-lt"/>
            </a:endParaRPr>
          </a:p>
          <a:p>
            <a:pPr algn="l" fontAlgn="base"/>
            <a:r>
              <a:rPr lang="en-US" sz="1200" b="0" i="0" dirty="0">
                <a:solidFill>
                  <a:srgbClr val="000000"/>
                </a:solidFill>
                <a:effectLst/>
                <a:latin typeface="+mn-lt"/>
              </a:rPr>
              <a:t>It is possible for an Ad Hoc query to also re-use an existing plan from the procedure cache if the only thing that has changed in the query is the parameter value. Example: If a query had been written WHERE </a:t>
            </a:r>
            <a:r>
              <a:rPr lang="en-US" sz="1200" b="0" i="0" dirty="0" err="1">
                <a:solidFill>
                  <a:srgbClr val="000000"/>
                </a:solidFill>
                <a:effectLst/>
                <a:latin typeface="+mn-lt"/>
              </a:rPr>
              <a:t>ProductID</a:t>
            </a:r>
            <a:r>
              <a:rPr lang="en-US" sz="1200" b="0" i="0" dirty="0">
                <a:solidFill>
                  <a:srgbClr val="000000"/>
                </a:solidFill>
                <a:effectLst/>
                <a:latin typeface="+mn-lt"/>
              </a:rPr>
              <a:t> = 732 and was re-written WHERE </a:t>
            </a:r>
            <a:r>
              <a:rPr lang="en-US" sz="1200" b="0" i="0" dirty="0" err="1">
                <a:solidFill>
                  <a:srgbClr val="000000"/>
                </a:solidFill>
                <a:effectLst/>
                <a:latin typeface="+mn-lt"/>
              </a:rPr>
              <a:t>ProductID</a:t>
            </a:r>
            <a:r>
              <a:rPr lang="en-US" sz="1200" b="0" i="0" dirty="0">
                <a:solidFill>
                  <a:srgbClr val="000000"/>
                </a:solidFill>
                <a:effectLst/>
                <a:latin typeface="+mn-lt"/>
              </a:rPr>
              <a:t> = 738 the execution plan could be re-used, but if anything else changed, even by adding a space, the optimizer would compile a new execution plan.</a:t>
            </a:r>
          </a:p>
          <a:p>
            <a:pPr algn="l" fontAlgn="base"/>
            <a:endParaRPr lang="en-US" sz="1200" b="0" i="0" dirty="0">
              <a:solidFill>
                <a:srgbClr val="000000"/>
              </a:solidFill>
              <a:effectLst/>
              <a:latin typeface="+mn-lt"/>
            </a:endParaRPr>
          </a:p>
          <a:p>
            <a:pPr algn="l" fontAlgn="base"/>
            <a:r>
              <a:rPr lang="en-US" sz="1200" b="0" i="0" dirty="0">
                <a:solidFill>
                  <a:srgbClr val="000000"/>
                </a:solidFill>
                <a:effectLst/>
                <a:latin typeface="+mn-lt"/>
              </a:rPr>
              <a:t>One final thing. You will notice that you can have both an Estimated Execution Plan and an Actual Execution Plan. The difference is the first will show you what the plan would look like before the plan is compiled and the second will additionally add the values of actually running the plan that was placed in the procedure cache and executed.</a:t>
            </a:r>
          </a:p>
          <a:p>
            <a:endParaRPr lang="en-US" dirty="0"/>
          </a:p>
        </p:txBody>
      </p:sp>
      <p:sp>
        <p:nvSpPr>
          <p:cNvPr id="4" name="Slide Number Placeholder 3"/>
          <p:cNvSpPr>
            <a:spLocks noGrp="1"/>
          </p:cNvSpPr>
          <p:nvPr>
            <p:ph type="sldNum" sz="quarter" idx="5"/>
          </p:nvPr>
        </p:nvSpPr>
        <p:spPr/>
        <p:txBody>
          <a:bodyPr/>
          <a:lstStyle/>
          <a:p>
            <a:fld id="{A21EA191-6936-4106-86B0-744F7F9163D6}" type="slidenum">
              <a:rPr lang="en-US" smtClean="0"/>
              <a:t>2</a:t>
            </a:fld>
            <a:endParaRPr lang="en-US" dirty="0"/>
          </a:p>
        </p:txBody>
      </p:sp>
    </p:spTree>
    <p:extLst>
      <p:ext uri="{BB962C8B-B14F-4D97-AF65-F5344CB8AC3E}">
        <p14:creationId xmlns:p14="http://schemas.microsoft.com/office/powerpoint/2010/main" val="4099827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sz="1200" b="0" i="0" dirty="0">
                <a:solidFill>
                  <a:srgbClr val="000000"/>
                </a:solidFill>
                <a:effectLst/>
                <a:latin typeface="+mn-lt"/>
              </a:rPr>
              <a:t>The </a:t>
            </a:r>
            <a:r>
              <a:rPr lang="en-US" sz="1200" b="1" i="0" dirty="0">
                <a:solidFill>
                  <a:srgbClr val="000000"/>
                </a:solidFill>
                <a:effectLst/>
                <a:latin typeface="+mn-lt"/>
              </a:rPr>
              <a:t>SQL Server Query Optimizer</a:t>
            </a:r>
            <a:r>
              <a:rPr lang="en-US" sz="1200" b="0" i="0" dirty="0">
                <a:solidFill>
                  <a:srgbClr val="000000"/>
                </a:solidFill>
                <a:effectLst/>
                <a:latin typeface="+mn-lt"/>
              </a:rPr>
              <a:t> uses cost-based optimization to create an execution plan with the least cost, but that also consumes the least amount of resources. The Query Optimizer will not evaluate all possible combinations of plans but will create a “Good Enough” plan based on available information such as statistics and the data distribution.</a:t>
            </a:r>
          </a:p>
          <a:p>
            <a:pPr algn="l" fontAlgn="base"/>
            <a:endParaRPr lang="en-US" sz="1200" b="0" i="0" dirty="0">
              <a:solidFill>
                <a:srgbClr val="000000"/>
              </a:solidFill>
              <a:effectLst/>
              <a:latin typeface="+mn-lt"/>
            </a:endParaRPr>
          </a:p>
          <a:p>
            <a:pPr algn="l" fontAlgn="base"/>
            <a:r>
              <a:rPr lang="en-US" sz="1200" b="1" i="0" dirty="0">
                <a:solidFill>
                  <a:srgbClr val="000000"/>
                </a:solidFill>
                <a:effectLst/>
                <a:latin typeface="+mn-lt"/>
              </a:rPr>
              <a:t>Trivial Plan Optimization:</a:t>
            </a:r>
            <a:r>
              <a:rPr lang="en-US" sz="1200" b="0" i="0" dirty="0">
                <a:solidFill>
                  <a:srgbClr val="000000"/>
                </a:solidFill>
                <a:effectLst/>
                <a:latin typeface="+mn-lt"/>
              </a:rPr>
              <a:t> The Query Optimizer goes through several phases in the process of query optimization. First it must determine if the query has a trivial plan. Specially, a query that has only one plan to consider, such as, a SELECT statement where all the columns can be found in a single table or index. If a trivial plan is found, this saves the query optimizer from having to evaluate multiple plans, which reduces the workload of the optimizer. If a trivial plan is discovered then the optimization ends, and the query plan is created.</a:t>
            </a:r>
          </a:p>
          <a:p>
            <a:pPr algn="l" fontAlgn="base"/>
            <a:endParaRPr lang="en-US" sz="1200" b="0" i="0" dirty="0">
              <a:solidFill>
                <a:srgbClr val="000000"/>
              </a:solidFill>
              <a:effectLst/>
              <a:latin typeface="+mn-lt"/>
            </a:endParaRPr>
          </a:p>
          <a:p>
            <a:pPr algn="l" fontAlgn="base"/>
            <a:r>
              <a:rPr lang="en-US" sz="1200" b="1" i="0" dirty="0">
                <a:solidFill>
                  <a:srgbClr val="000000"/>
                </a:solidFill>
                <a:effectLst/>
                <a:latin typeface="+mn-lt"/>
              </a:rPr>
              <a:t>Non-Trivial Plan Optimization: </a:t>
            </a:r>
            <a:r>
              <a:rPr lang="en-US" sz="1200" b="0" i="0" dirty="0">
                <a:solidFill>
                  <a:srgbClr val="000000"/>
                </a:solidFill>
                <a:effectLst/>
                <a:latin typeface="+mn-lt"/>
              </a:rPr>
              <a:t>When a trivial plan is unable to be generated, the query optimizer performs a </a:t>
            </a:r>
            <a:r>
              <a:rPr lang="en-US" sz="1200" b="1" i="0" dirty="0">
                <a:solidFill>
                  <a:srgbClr val="000000"/>
                </a:solidFill>
                <a:effectLst/>
                <a:latin typeface="+mn-lt"/>
              </a:rPr>
              <a:t>simplification</a:t>
            </a:r>
            <a:r>
              <a:rPr lang="en-US" sz="1200" b="0" i="0" dirty="0">
                <a:solidFill>
                  <a:srgbClr val="000000"/>
                </a:solidFill>
                <a:effectLst/>
                <a:latin typeface="+mn-lt"/>
              </a:rPr>
              <a:t> process to try to discover if unnecessary joins can be removed, operations can be rearranged, or commutative properties folded (Instead of 5 + 6, use 11 as a value). Additionally, before moving on to the next step, </a:t>
            </a:r>
            <a:r>
              <a:rPr lang="en-US" sz="1200" b="1" i="0" dirty="0">
                <a:solidFill>
                  <a:srgbClr val="000000"/>
                </a:solidFill>
                <a:effectLst/>
                <a:latin typeface="+mn-lt"/>
              </a:rPr>
              <a:t>statistics</a:t>
            </a:r>
            <a:r>
              <a:rPr lang="en-US" sz="1200" b="0" i="0" dirty="0">
                <a:solidFill>
                  <a:srgbClr val="000000"/>
                </a:solidFill>
                <a:effectLst/>
                <a:latin typeface="+mn-lt"/>
              </a:rPr>
              <a:t>, data distribution, and index metadata are added to the query tree.</a:t>
            </a:r>
          </a:p>
          <a:p>
            <a:pPr algn="l" fontAlgn="base"/>
            <a:endParaRPr lang="en-US" sz="1200" b="0" i="0" dirty="0">
              <a:solidFill>
                <a:srgbClr val="000000"/>
              </a:solidFill>
              <a:effectLst/>
              <a:latin typeface="+mn-lt"/>
            </a:endParaRPr>
          </a:p>
          <a:p>
            <a:pPr algn="l" fontAlgn="base"/>
            <a:r>
              <a:rPr lang="en-US" sz="1200" b="1" i="0" dirty="0">
                <a:solidFill>
                  <a:srgbClr val="000000"/>
                </a:solidFill>
                <a:effectLst/>
                <a:latin typeface="+mn-lt"/>
              </a:rPr>
              <a:t>Cost-based optimization: </a:t>
            </a:r>
            <a:r>
              <a:rPr lang="en-US" sz="1200" b="0" i="0" dirty="0">
                <a:solidFill>
                  <a:srgbClr val="000000"/>
                </a:solidFill>
                <a:effectLst/>
                <a:latin typeface="+mn-lt"/>
              </a:rPr>
              <a:t>Now the query optimizer will evaluate the query across three search phases to quickly identify the plan with the least cost.</a:t>
            </a:r>
          </a:p>
          <a:p>
            <a:pPr algn="l" fontAlgn="base"/>
            <a:endParaRPr lang="en-US" sz="1200" b="0" i="0" dirty="0">
              <a:solidFill>
                <a:srgbClr val="000000"/>
              </a:solidFill>
              <a:effectLst/>
              <a:latin typeface="+mn-lt"/>
            </a:endParaRPr>
          </a:p>
          <a:p>
            <a:pPr marL="457200" indent="-457200" algn="l" fontAlgn="base">
              <a:buFont typeface="Arial" panose="020B0604020202020204" pitchFamily="34" charset="0"/>
              <a:buChar char="•"/>
            </a:pPr>
            <a:r>
              <a:rPr lang="en-US" sz="1200" b="1" i="0" dirty="0">
                <a:solidFill>
                  <a:srgbClr val="000000"/>
                </a:solidFill>
                <a:effectLst/>
                <a:latin typeface="+mn-lt"/>
              </a:rPr>
              <a:t>Phase 0 – Transactional Processing Phase: </a:t>
            </a:r>
            <a:r>
              <a:rPr lang="en-US" sz="1200" b="0" i="0" dirty="0">
                <a:solidFill>
                  <a:srgbClr val="000000"/>
                </a:solidFill>
                <a:effectLst/>
                <a:latin typeface="+mn-lt"/>
              </a:rPr>
              <a:t>When online transaction processing (OTLP) queries are evaluated and there are three tables or less, the optimizer evaluates a limited number of join operators (merge, hash match, or loop) for potential plan candidates. If the estimated cost is less than 0.2 then the optimization ends, and the query plan is created.</a:t>
            </a:r>
          </a:p>
          <a:p>
            <a:pPr marL="457200" indent="-457200" algn="l" fontAlgn="base">
              <a:buFont typeface="Arial" panose="020B0604020202020204" pitchFamily="34" charset="0"/>
              <a:buChar char="•"/>
            </a:pPr>
            <a:endParaRPr lang="en-US" sz="1200" b="0" i="0" dirty="0">
              <a:solidFill>
                <a:srgbClr val="000000"/>
              </a:solidFill>
              <a:effectLst/>
              <a:latin typeface="+mn-lt"/>
            </a:endParaRPr>
          </a:p>
          <a:p>
            <a:pPr marL="457200" indent="-457200" algn="l" fontAlgn="base">
              <a:buFont typeface="Arial" panose="020B0604020202020204" pitchFamily="34" charset="0"/>
              <a:buChar char="•"/>
            </a:pPr>
            <a:r>
              <a:rPr lang="en-US" sz="1200" b="1" i="0" dirty="0">
                <a:solidFill>
                  <a:srgbClr val="000000"/>
                </a:solidFill>
                <a:effectLst/>
                <a:latin typeface="+mn-lt"/>
              </a:rPr>
              <a:t>Phase 1a – Quick Serial Plan Optimization: </a:t>
            </a:r>
            <a:r>
              <a:rPr lang="en-US" sz="1200" b="0" i="0" dirty="0">
                <a:solidFill>
                  <a:srgbClr val="000000"/>
                </a:solidFill>
                <a:effectLst/>
                <a:latin typeface="+mn-lt"/>
              </a:rPr>
              <a:t>Additional join orders and transformation rules are evaluated to create a cost-effective serial plan. If the plan cost is less than 1.0 then the optimization ends, and the query plan is created.</a:t>
            </a:r>
          </a:p>
          <a:p>
            <a:pPr marL="457200" indent="-457200" algn="l" fontAlgn="base">
              <a:buFont typeface="Arial" panose="020B0604020202020204" pitchFamily="34" charset="0"/>
              <a:buChar char="•"/>
            </a:pPr>
            <a:endParaRPr lang="en-US" sz="1200" b="0" i="0" dirty="0">
              <a:solidFill>
                <a:srgbClr val="000000"/>
              </a:solidFill>
              <a:effectLst/>
              <a:latin typeface="+mn-lt"/>
            </a:endParaRPr>
          </a:p>
          <a:p>
            <a:pPr marL="457200" indent="-457200" algn="l" fontAlgn="base">
              <a:buFont typeface="Arial" panose="020B0604020202020204" pitchFamily="34" charset="0"/>
              <a:buChar char="•"/>
            </a:pPr>
            <a:r>
              <a:rPr lang="en-US" sz="1200" b="1" i="0" dirty="0">
                <a:solidFill>
                  <a:srgbClr val="000000"/>
                </a:solidFill>
                <a:effectLst/>
                <a:latin typeface="+mn-lt"/>
              </a:rPr>
              <a:t>Phase 1b – Quick Parallel Plan Optimization: </a:t>
            </a:r>
            <a:r>
              <a:rPr lang="en-US" sz="1200" b="0" i="0" dirty="0">
                <a:solidFill>
                  <a:srgbClr val="000000"/>
                </a:solidFill>
                <a:effectLst/>
                <a:latin typeface="+mn-lt"/>
              </a:rPr>
              <a:t>At this point, if the cost of the plan is greater than 1.0, MAXDOP is set to a value greater than 1, and the plan cost is greater than the Cost Threshold for Parallelism; then the query optimizer repeats Phase 1 until it finds the most efficient parallel plan.</a:t>
            </a:r>
          </a:p>
          <a:p>
            <a:pPr marL="457200" indent="-457200" algn="l" fontAlgn="base">
              <a:buFont typeface="Arial" panose="020B0604020202020204" pitchFamily="34" charset="0"/>
              <a:buChar char="•"/>
            </a:pPr>
            <a:endParaRPr lang="en-US" sz="1200" b="0" i="0" dirty="0">
              <a:solidFill>
                <a:srgbClr val="000000"/>
              </a:solidFill>
              <a:effectLst/>
              <a:latin typeface="+mn-lt"/>
            </a:endParaRPr>
          </a:p>
          <a:p>
            <a:pPr marL="457200" indent="-457200" algn="l" fontAlgn="base">
              <a:buFont typeface="Arial" panose="020B0604020202020204" pitchFamily="34" charset="0"/>
              <a:buChar char="•"/>
            </a:pPr>
            <a:r>
              <a:rPr lang="en-US" sz="1200" b="1" i="0" dirty="0">
                <a:solidFill>
                  <a:srgbClr val="000000"/>
                </a:solidFill>
                <a:effectLst/>
                <a:latin typeface="+mn-lt"/>
              </a:rPr>
              <a:t>Phase 2 – Compare Plans and Full Plan Optimization: </a:t>
            </a:r>
            <a:r>
              <a:rPr lang="en-US" sz="1200" b="0" i="0" dirty="0">
                <a:solidFill>
                  <a:srgbClr val="000000"/>
                </a:solidFill>
                <a:effectLst/>
                <a:latin typeface="+mn-lt"/>
              </a:rPr>
              <a:t>At this point the serial plan that had a cost greater than 1.0 but less than the Cost Threshold for Parallelism is compared with the most efficient parallel plan. The optimizer will then take the cheaper of the two plans and consider if there are any additional ways of optimizing the ·execution plan. At this point, the optimization ends, and the query plan is created.</a:t>
            </a:r>
          </a:p>
          <a:p>
            <a:pPr marL="342900" marR="0" lvl="0" indent="-342900">
              <a:lnSpc>
                <a:spcPct val="107000"/>
              </a:lnSpc>
              <a:spcBef>
                <a:spcPts val="0"/>
              </a:spcBef>
              <a:spcAft>
                <a:spcPts val="0"/>
              </a:spcAft>
              <a:buFont typeface="Symbol" panose="05050102010706020507" pitchFamily="18" charset="2"/>
              <a:buChar char=""/>
            </a:pPr>
            <a:endParaRPr lang="en-US" dirty="0"/>
          </a:p>
        </p:txBody>
      </p:sp>
      <p:sp>
        <p:nvSpPr>
          <p:cNvPr id="4" name="Slide Number Placeholder 3"/>
          <p:cNvSpPr>
            <a:spLocks noGrp="1"/>
          </p:cNvSpPr>
          <p:nvPr>
            <p:ph type="sldNum" sz="quarter" idx="5"/>
          </p:nvPr>
        </p:nvSpPr>
        <p:spPr/>
        <p:txBody>
          <a:bodyPr/>
          <a:lstStyle/>
          <a:p>
            <a:fld id="{A21EA191-6936-4106-86B0-744F7F9163D6}" type="slidenum">
              <a:rPr lang="en-US" smtClean="0"/>
              <a:t>3</a:t>
            </a:fld>
            <a:endParaRPr lang="en-US" dirty="0"/>
          </a:p>
        </p:txBody>
      </p:sp>
    </p:spTree>
    <p:extLst>
      <p:ext uri="{BB962C8B-B14F-4D97-AF65-F5344CB8AC3E}">
        <p14:creationId xmlns:p14="http://schemas.microsoft.com/office/powerpoint/2010/main" val="1905814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6"/>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8344162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blipFill dpi="0" rotWithShape="1">
          <a:blip r:embed="rId2">
            <a:extLst>
              <a:ext uri="{BEBA8EAE-BF5A-486C-A8C5-ECC9F3942E4B}">
                <a14:imgProps xmlns:a14="http://schemas.microsoft.com/office/drawing/2010/main">
                  <a14:imgLayer r:embed="rId3">
                    <a14:imgEffect>
                      <a14:artisticGlowDiffused/>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275249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3970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043892452"/>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Slide Photo_Option">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0B356A62-21DA-4D2C-A75D-2C19FA202376}"/>
              </a:ext>
            </a:extLst>
          </p:cNvPr>
          <p:cNvPicPr>
            <a:picLocks noChangeAspect="1"/>
          </p:cNvPicPr>
          <p:nvPr userDrawn="1"/>
        </p:nvPicPr>
        <p:blipFill>
          <a:blip r:embed="rId2"/>
          <a:stretch>
            <a:fillRect/>
          </a:stretch>
        </p:blipFill>
        <p:spPr>
          <a:xfrm>
            <a:off x="0" y="0"/>
            <a:ext cx="12307823" cy="7050024"/>
          </a:xfrm>
          <a:prstGeom prst="rect">
            <a:avLst/>
          </a:prstGeom>
        </p:spPr>
      </p:pic>
    </p:spTree>
    <p:extLst>
      <p:ext uri="{BB962C8B-B14F-4D97-AF65-F5344CB8AC3E}">
        <p14:creationId xmlns:p14="http://schemas.microsoft.com/office/powerpoint/2010/main" val="966094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extLst>
              <a:ext uri="{BEBA8EAE-BF5A-486C-A8C5-ECC9F3942E4B}">
                <a14:imgProps xmlns:a14="http://schemas.microsoft.com/office/drawing/2010/main">
                  <a14:imgLayer r:embed="rId8">
                    <a14:imgEffect>
                      <a14:artisticGlowDiffused/>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CF0D418-89A3-44AF-9920-DD6BD0B7AE2F}"/>
              </a:ext>
            </a:extLst>
          </p:cNvPr>
          <p:cNvSpPr/>
          <p:nvPr userDrawn="1"/>
        </p:nvSpPr>
        <p:spPr>
          <a:xfrm>
            <a:off x="0" y="6497813"/>
            <a:ext cx="12192000"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accent4">
                  <a:lumMod val="75000"/>
                </a:schemeClr>
              </a:solidFill>
            </a:endParaRPr>
          </a:p>
        </p:txBody>
      </p:sp>
      <p:sp>
        <p:nvSpPr>
          <p:cNvPr id="4" name="TextBox 3"/>
          <p:cNvSpPr txBox="1"/>
          <p:nvPr/>
        </p:nvSpPr>
        <p:spPr>
          <a:xfrm>
            <a:off x="11978903" y="5821363"/>
            <a:ext cx="184731" cy="369332"/>
          </a:xfrm>
          <a:prstGeom prst="rect">
            <a:avLst/>
          </a:prstGeom>
          <a:noFill/>
        </p:spPr>
        <p:txBody>
          <a:bodyPr wrap="none" rtlCol="0">
            <a:spAutoFit/>
          </a:bodyPr>
          <a:lstStyle/>
          <a:p>
            <a:pPr defTabSz="913430"/>
            <a:endParaRPr lang="en-US" dirty="0">
              <a:solidFill>
                <a:prstClr val="black"/>
              </a:solidFill>
            </a:endParaRPr>
          </a:p>
        </p:txBody>
      </p:sp>
      <p:sp>
        <p:nvSpPr>
          <p:cNvPr id="9" name="Title Placeholder 8"/>
          <p:cNvSpPr>
            <a:spLocks noGrp="1"/>
          </p:cNvSpPr>
          <p:nvPr>
            <p:ph type="title"/>
          </p:nvPr>
        </p:nvSpPr>
        <p:spPr>
          <a:xfrm>
            <a:off x="609600" y="274638"/>
            <a:ext cx="10972800" cy="1143000"/>
          </a:xfrm>
          <a:prstGeom prst="rect">
            <a:avLst/>
          </a:prstGeom>
        </p:spPr>
        <p:txBody>
          <a:bodyPr vert="horz" lIns="91440" tIns="45720" rIns="91440" bIns="45720" rtlCol="0" anchor="t">
            <a:noAutofit/>
          </a:bodyPr>
          <a:lstStyle/>
          <a:p>
            <a:r>
              <a:rPr lang="en-US" dirty="0"/>
              <a:t>Title Styling</a:t>
            </a:r>
          </a:p>
        </p:txBody>
      </p:sp>
      <p:sp>
        <p:nvSpPr>
          <p:cNvPr id="10" name="Text Placeholder 9"/>
          <p:cNvSpPr>
            <a:spLocks noGrp="1"/>
          </p:cNvSpPr>
          <p:nvPr>
            <p:ph type="body" idx="1"/>
          </p:nvPr>
        </p:nvSpPr>
        <p:spPr>
          <a:xfrm>
            <a:off x="609600" y="1600201"/>
            <a:ext cx="10972800" cy="4525963"/>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Box 6"/>
          <p:cNvSpPr txBox="1"/>
          <p:nvPr userDrawn="1"/>
        </p:nvSpPr>
        <p:spPr>
          <a:xfrm>
            <a:off x="124891" y="6539115"/>
            <a:ext cx="2334845" cy="276999"/>
          </a:xfrm>
          <a:prstGeom prst="rect">
            <a:avLst/>
          </a:prstGeom>
          <a:noFill/>
        </p:spPr>
        <p:txBody>
          <a:bodyPr wrap="square" rtlCol="0">
            <a:spAutoFit/>
          </a:bodyPr>
          <a:lstStyle/>
          <a:p>
            <a:r>
              <a:rPr lang="en-US" sz="1200" dirty="0">
                <a:solidFill>
                  <a:schemeClr val="bg1"/>
                </a:solidFill>
              </a:rPr>
              <a:t>SQL Server Query Optimization</a:t>
            </a:r>
          </a:p>
        </p:txBody>
      </p:sp>
    </p:spTree>
    <p:extLst>
      <p:ext uri="{BB962C8B-B14F-4D97-AF65-F5344CB8AC3E}">
        <p14:creationId xmlns:p14="http://schemas.microsoft.com/office/powerpoint/2010/main" val="1770304735"/>
      </p:ext>
    </p:extLst>
  </p:cSld>
  <p:clrMap bg1="lt1" tx1="dk1" bg2="lt2" tx2="dk2" accent1="accent1" accent2="accent2" accent3="accent3" accent4="accent4" accent5="accent5" accent6="accent6" hlink="hlink" folHlink="folHlink"/>
  <p:sldLayoutIdLst>
    <p:sldLayoutId id="2147483720" r:id="rId1"/>
    <p:sldLayoutId id="2147483734" r:id="rId2"/>
    <p:sldLayoutId id="2147483735" r:id="rId3"/>
    <p:sldLayoutId id="2147483912" r:id="rId4"/>
    <p:sldLayoutId id="2147483918" r:id="rId5"/>
  </p:sldLayoutIdLst>
  <p:txStyles>
    <p:title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p:titleStyle>
    <p:body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25" rtl="0" eaLnBrk="1" latinLnBrk="0" hangingPunct="1">
        <a:defRPr sz="1800" kern="1200">
          <a:solidFill>
            <a:schemeClr val="tx1"/>
          </a:solidFill>
          <a:latin typeface="+mn-lt"/>
          <a:ea typeface="+mn-ea"/>
          <a:cs typeface="+mn-cs"/>
        </a:defRPr>
      </a:lvl1pPr>
      <a:lvl2pPr marL="457112" algn="l" defTabSz="914225" rtl="0" eaLnBrk="1" latinLnBrk="0" hangingPunct="1">
        <a:defRPr sz="1800" kern="1200">
          <a:solidFill>
            <a:schemeClr val="tx1"/>
          </a:solidFill>
          <a:latin typeface="+mn-lt"/>
          <a:ea typeface="+mn-ea"/>
          <a:cs typeface="+mn-cs"/>
        </a:defRPr>
      </a:lvl2pPr>
      <a:lvl3pPr marL="914225" algn="l" defTabSz="914225" rtl="0" eaLnBrk="1" latinLnBrk="0" hangingPunct="1">
        <a:defRPr sz="1800" kern="1200">
          <a:solidFill>
            <a:schemeClr val="tx1"/>
          </a:solidFill>
          <a:latin typeface="+mn-lt"/>
          <a:ea typeface="+mn-ea"/>
          <a:cs typeface="+mn-cs"/>
        </a:defRPr>
      </a:lvl3pPr>
      <a:lvl4pPr marL="1371337" algn="l" defTabSz="914225" rtl="0" eaLnBrk="1" latinLnBrk="0" hangingPunct="1">
        <a:defRPr sz="1800" kern="1200">
          <a:solidFill>
            <a:schemeClr val="tx1"/>
          </a:solidFill>
          <a:latin typeface="+mn-lt"/>
          <a:ea typeface="+mn-ea"/>
          <a:cs typeface="+mn-cs"/>
        </a:defRPr>
      </a:lvl4pPr>
      <a:lvl5pPr marL="1828449" algn="l" defTabSz="914225" rtl="0" eaLnBrk="1" latinLnBrk="0" hangingPunct="1">
        <a:defRPr sz="1800" kern="1200">
          <a:solidFill>
            <a:schemeClr val="tx1"/>
          </a:solidFill>
          <a:latin typeface="+mn-lt"/>
          <a:ea typeface="+mn-ea"/>
          <a:cs typeface="+mn-cs"/>
        </a:defRPr>
      </a:lvl5pPr>
      <a:lvl6pPr marL="2285561" algn="l" defTabSz="914225" rtl="0" eaLnBrk="1" latinLnBrk="0" hangingPunct="1">
        <a:defRPr sz="1800" kern="1200">
          <a:solidFill>
            <a:schemeClr val="tx1"/>
          </a:solidFill>
          <a:latin typeface="+mn-lt"/>
          <a:ea typeface="+mn-ea"/>
          <a:cs typeface="+mn-cs"/>
        </a:defRPr>
      </a:lvl6pPr>
      <a:lvl7pPr marL="2742674" algn="l" defTabSz="914225" rtl="0" eaLnBrk="1" latinLnBrk="0" hangingPunct="1">
        <a:defRPr sz="1800" kern="1200">
          <a:solidFill>
            <a:schemeClr val="tx1"/>
          </a:solidFill>
          <a:latin typeface="+mn-lt"/>
          <a:ea typeface="+mn-ea"/>
          <a:cs typeface="+mn-cs"/>
        </a:defRPr>
      </a:lvl7pPr>
      <a:lvl8pPr marL="3199785" algn="l" defTabSz="914225" rtl="0" eaLnBrk="1" latinLnBrk="0" hangingPunct="1">
        <a:defRPr sz="1800" kern="1200">
          <a:solidFill>
            <a:schemeClr val="tx1"/>
          </a:solidFill>
          <a:latin typeface="+mn-lt"/>
          <a:ea typeface="+mn-ea"/>
          <a:cs typeface="+mn-cs"/>
        </a:defRPr>
      </a:lvl8pPr>
      <a:lvl9pPr marL="3656897" algn="l" defTabSz="91422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2ED843-5A1B-4DAC-9648-7313D2F0EF97}"/>
              </a:ext>
            </a:extLst>
          </p:cNvPr>
          <p:cNvSpPr>
            <a:spLocks noGrp="1"/>
          </p:cNvSpPr>
          <p:nvPr>
            <p:ph type="title" idx="4294967295"/>
          </p:nvPr>
        </p:nvSpPr>
        <p:spPr>
          <a:xfrm>
            <a:off x="729502" y="3967248"/>
            <a:ext cx="6276531" cy="1793104"/>
          </a:xfrm>
        </p:spPr>
        <p:txBody>
          <a:bodyPr/>
          <a:lstStyle/>
          <a:p>
            <a:pPr>
              <a:lnSpc>
                <a:spcPct val="100000"/>
              </a:lnSpc>
            </a:pPr>
            <a:r>
              <a:rPr lang="en-US" b="1" dirty="0">
                <a:solidFill>
                  <a:schemeClr val="bg1"/>
                </a:solidFill>
              </a:rPr>
              <a:t>The PROCESS of</a:t>
            </a:r>
            <a:br>
              <a:rPr lang="en-US" b="1" dirty="0">
                <a:solidFill>
                  <a:schemeClr val="bg1"/>
                </a:solidFill>
              </a:rPr>
            </a:br>
            <a:r>
              <a:rPr lang="en-US" b="1" dirty="0">
                <a:solidFill>
                  <a:schemeClr val="bg1"/>
                </a:solidFill>
              </a:rPr>
              <a:t>Query Optimization</a:t>
            </a:r>
            <a:br>
              <a:rPr lang="en-US" b="1" dirty="0">
                <a:solidFill>
                  <a:schemeClr val="bg1"/>
                </a:solidFill>
              </a:rPr>
            </a:br>
            <a:br>
              <a:rPr lang="en-US" b="1" dirty="0">
                <a:solidFill>
                  <a:schemeClr val="bg1"/>
                </a:solidFill>
              </a:rPr>
            </a:br>
            <a:r>
              <a:rPr lang="en-US" b="1" dirty="0">
                <a:solidFill>
                  <a:schemeClr val="bg1"/>
                </a:solidFill>
              </a:rPr>
              <a:t>John Deardurff</a:t>
            </a:r>
            <a:br>
              <a:rPr lang="en-US" dirty="0"/>
            </a:br>
            <a:br>
              <a:rPr lang="en-US" dirty="0"/>
            </a:br>
            <a:endParaRPr lang="en-US" dirty="0"/>
          </a:p>
        </p:txBody>
      </p:sp>
    </p:spTree>
    <p:extLst>
      <p:ext uri="{BB962C8B-B14F-4D97-AF65-F5344CB8AC3E}">
        <p14:creationId xmlns:p14="http://schemas.microsoft.com/office/powerpoint/2010/main" val="37237773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588182" y="3833856"/>
            <a:ext cx="3352800" cy="1164985"/>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Rounded Rectangle 7"/>
          <p:cNvSpPr/>
          <p:nvPr/>
        </p:nvSpPr>
        <p:spPr>
          <a:xfrm>
            <a:off x="1588182" y="2330851"/>
            <a:ext cx="3352800" cy="1430281"/>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Rounded Rectangle 8"/>
          <p:cNvSpPr/>
          <p:nvPr/>
        </p:nvSpPr>
        <p:spPr>
          <a:xfrm>
            <a:off x="1588182" y="904047"/>
            <a:ext cx="3352800" cy="1354081"/>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Right Arrow 9"/>
          <p:cNvSpPr/>
          <p:nvPr/>
        </p:nvSpPr>
        <p:spPr>
          <a:xfrm>
            <a:off x="5044074" y="2639128"/>
            <a:ext cx="2286000" cy="751755"/>
          </a:xfrm>
          <a:prstGeom prst="rightArrow">
            <a:avLst/>
          </a:prstGeom>
          <a:solidFill>
            <a:schemeClr val="accent4">
              <a:lumMod val="7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600">
              <a:solidFill>
                <a:prstClr val="white"/>
              </a:solidFill>
            </a:endParaRPr>
          </a:p>
        </p:txBody>
      </p:sp>
      <p:sp>
        <p:nvSpPr>
          <p:cNvPr id="11" name="Rectangle 10"/>
          <p:cNvSpPr/>
          <p:nvPr/>
        </p:nvSpPr>
        <p:spPr>
          <a:xfrm>
            <a:off x="2377074" y="1110663"/>
            <a:ext cx="2133600" cy="461665"/>
          </a:xfrm>
          <a:prstGeom prst="rect">
            <a:avLst/>
          </a:prstGeom>
          <a:solidFill>
            <a:schemeClr val="accent4">
              <a:lumMod val="20000"/>
              <a:lumOff val="80000"/>
            </a:schemeClr>
          </a:solidFill>
          <a:ln w="28575">
            <a:solidFill>
              <a:schemeClr val="accent4">
                <a:lumMod val="40000"/>
                <a:lumOff val="60000"/>
              </a:schemeClr>
            </a:solidFill>
          </a:ln>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r>
              <a:rPr lang="en-US" sz="2400" b="1" dirty="0">
                <a:ln w="1905"/>
                <a:solidFill>
                  <a:srgbClr val="1F497D">
                    <a:lumMod val="75000"/>
                  </a:srgbClr>
                </a:solidFill>
                <a:effectLst>
                  <a:innerShdw blurRad="69850" dist="43180" dir="5400000">
                    <a:srgbClr val="000000">
                      <a:alpha val="65000"/>
                    </a:srgbClr>
                  </a:innerShdw>
                </a:effectLst>
                <a:latin typeface="Arial Black" pitchFamily="34" charset="0"/>
              </a:rPr>
              <a:t>P</a:t>
            </a:r>
            <a:r>
              <a:rPr lang="en-US" sz="2400" b="1" dirty="0">
                <a:ln w="1905"/>
                <a:solidFill>
                  <a:srgbClr val="1F497D">
                    <a:lumMod val="60000"/>
                    <a:lumOff val="40000"/>
                  </a:srgbClr>
                </a:solidFill>
                <a:effectLst>
                  <a:innerShdw blurRad="69850" dist="43180" dir="5400000">
                    <a:srgbClr val="000000">
                      <a:alpha val="65000"/>
                    </a:srgbClr>
                  </a:innerShdw>
                </a:effectLst>
                <a:latin typeface="Arial Black" pitchFamily="34" charset="0"/>
              </a:rPr>
              <a:t>arse</a:t>
            </a:r>
          </a:p>
        </p:txBody>
      </p:sp>
      <p:sp>
        <p:nvSpPr>
          <p:cNvPr id="12" name="Rectangle 11"/>
          <p:cNvSpPr/>
          <p:nvPr/>
        </p:nvSpPr>
        <p:spPr>
          <a:xfrm>
            <a:off x="2377074" y="1648528"/>
            <a:ext cx="2133600" cy="461665"/>
          </a:xfrm>
          <a:prstGeom prst="rect">
            <a:avLst/>
          </a:prstGeom>
          <a:solidFill>
            <a:schemeClr val="accent4">
              <a:lumMod val="20000"/>
              <a:lumOff val="80000"/>
            </a:schemeClr>
          </a:solidFill>
          <a:ln w="28575">
            <a:solidFill>
              <a:schemeClr val="accent4">
                <a:lumMod val="40000"/>
                <a:lumOff val="60000"/>
              </a:schemeClr>
            </a:solidFill>
          </a:ln>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r>
              <a:rPr lang="en-US" sz="2400" b="1" dirty="0">
                <a:ln w="1905"/>
                <a:solidFill>
                  <a:srgbClr val="1F497D">
                    <a:lumMod val="75000"/>
                  </a:srgbClr>
                </a:solidFill>
                <a:effectLst>
                  <a:innerShdw blurRad="69850" dist="43180" dir="5400000">
                    <a:srgbClr val="000000">
                      <a:alpha val="65000"/>
                    </a:srgbClr>
                  </a:innerShdw>
                </a:effectLst>
                <a:latin typeface="Arial Black" pitchFamily="34" charset="0"/>
              </a:rPr>
              <a:t>R</a:t>
            </a:r>
            <a:r>
              <a:rPr lang="en-US" sz="2400" b="1" dirty="0">
                <a:ln w="1905"/>
                <a:solidFill>
                  <a:srgbClr val="1F497D">
                    <a:lumMod val="60000"/>
                    <a:lumOff val="40000"/>
                  </a:srgbClr>
                </a:solidFill>
                <a:effectLst>
                  <a:innerShdw blurRad="69850" dist="43180" dir="5400000">
                    <a:srgbClr val="000000">
                      <a:alpha val="65000"/>
                    </a:srgbClr>
                  </a:innerShdw>
                </a:effectLst>
                <a:latin typeface="Arial Black" pitchFamily="34" charset="0"/>
              </a:rPr>
              <a:t>esolve</a:t>
            </a:r>
          </a:p>
        </p:txBody>
      </p:sp>
      <p:sp>
        <p:nvSpPr>
          <p:cNvPr id="13" name="Rectangle 12"/>
          <p:cNvSpPr/>
          <p:nvPr/>
        </p:nvSpPr>
        <p:spPr>
          <a:xfrm>
            <a:off x="2377074" y="2558463"/>
            <a:ext cx="2133600" cy="461665"/>
          </a:xfrm>
          <a:prstGeom prst="rect">
            <a:avLst/>
          </a:prstGeom>
          <a:solidFill>
            <a:schemeClr val="accent4">
              <a:lumMod val="20000"/>
              <a:lumOff val="80000"/>
            </a:schemeClr>
          </a:solidFill>
          <a:ln w="28575">
            <a:solidFill>
              <a:schemeClr val="accent4">
                <a:lumMod val="40000"/>
                <a:lumOff val="60000"/>
              </a:schemeClr>
            </a:solidFill>
          </a:ln>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r>
              <a:rPr lang="en-US" sz="2400" b="1" dirty="0">
                <a:ln w="1905"/>
                <a:solidFill>
                  <a:srgbClr val="1F497D">
                    <a:lumMod val="75000"/>
                  </a:srgbClr>
                </a:solidFill>
                <a:effectLst>
                  <a:innerShdw blurRad="69850" dist="43180" dir="5400000">
                    <a:srgbClr val="000000">
                      <a:alpha val="65000"/>
                    </a:srgbClr>
                  </a:innerShdw>
                </a:effectLst>
                <a:latin typeface="Arial Black" pitchFamily="34" charset="0"/>
              </a:rPr>
              <a:t>O</a:t>
            </a:r>
            <a:r>
              <a:rPr lang="en-US" sz="2400" b="1" dirty="0">
                <a:ln w="1905"/>
                <a:solidFill>
                  <a:srgbClr val="1F497D">
                    <a:lumMod val="60000"/>
                    <a:lumOff val="40000"/>
                  </a:srgbClr>
                </a:solidFill>
                <a:effectLst>
                  <a:innerShdw blurRad="69850" dist="43180" dir="5400000">
                    <a:srgbClr val="000000">
                      <a:alpha val="65000"/>
                    </a:srgbClr>
                  </a:innerShdw>
                </a:effectLst>
                <a:latin typeface="Arial Black" pitchFamily="34" charset="0"/>
              </a:rPr>
              <a:t>ptimize</a:t>
            </a:r>
          </a:p>
        </p:txBody>
      </p:sp>
      <p:sp>
        <p:nvSpPr>
          <p:cNvPr id="14" name="Rectangle 13"/>
          <p:cNvSpPr/>
          <p:nvPr/>
        </p:nvSpPr>
        <p:spPr>
          <a:xfrm>
            <a:off x="2377074" y="3096328"/>
            <a:ext cx="2133600" cy="461665"/>
          </a:xfrm>
          <a:prstGeom prst="rect">
            <a:avLst/>
          </a:prstGeom>
          <a:ln w="28575">
            <a:solidFill>
              <a:schemeClr val="accent1"/>
            </a:solidFill>
          </a:ln>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r>
              <a:rPr lang="en-US" sz="2400" b="1" dirty="0">
                <a:ln w="1905"/>
                <a:solidFill>
                  <a:srgbClr val="1F497D">
                    <a:lumMod val="75000"/>
                  </a:srgbClr>
                </a:solidFill>
                <a:effectLst>
                  <a:innerShdw blurRad="69850" dist="43180" dir="5400000">
                    <a:srgbClr val="000000">
                      <a:alpha val="65000"/>
                    </a:srgbClr>
                  </a:innerShdw>
                </a:effectLst>
                <a:latin typeface="Arial Black" pitchFamily="34" charset="0"/>
              </a:rPr>
              <a:t>C</a:t>
            </a:r>
            <a:r>
              <a:rPr lang="en-US" sz="2400" b="1" dirty="0">
                <a:ln w="1905"/>
                <a:solidFill>
                  <a:srgbClr val="1F497D">
                    <a:lumMod val="60000"/>
                    <a:lumOff val="40000"/>
                  </a:srgbClr>
                </a:solidFill>
                <a:effectLst>
                  <a:innerShdw blurRad="69850" dist="43180" dir="5400000">
                    <a:srgbClr val="000000">
                      <a:alpha val="65000"/>
                    </a:srgbClr>
                  </a:innerShdw>
                </a:effectLst>
                <a:latin typeface="Arial Black" pitchFamily="34" charset="0"/>
              </a:rPr>
              <a:t>ompile</a:t>
            </a:r>
          </a:p>
        </p:txBody>
      </p:sp>
      <p:sp>
        <p:nvSpPr>
          <p:cNvPr id="15" name="Rectangle 14"/>
          <p:cNvSpPr/>
          <p:nvPr/>
        </p:nvSpPr>
        <p:spPr>
          <a:xfrm>
            <a:off x="2377074" y="4163128"/>
            <a:ext cx="2133600" cy="461665"/>
          </a:xfrm>
          <a:prstGeom prst="rect">
            <a:avLst/>
          </a:prstGeom>
          <a:ln w="28575">
            <a:solidFill>
              <a:schemeClr val="accent1"/>
            </a:solidFill>
          </a:ln>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r>
              <a:rPr lang="en-US" sz="2400" b="1" dirty="0">
                <a:ln w="1905"/>
                <a:solidFill>
                  <a:srgbClr val="1F497D">
                    <a:lumMod val="75000"/>
                  </a:srgbClr>
                </a:solidFill>
                <a:effectLst>
                  <a:innerShdw blurRad="69850" dist="43180" dir="5400000">
                    <a:srgbClr val="000000">
                      <a:alpha val="65000"/>
                    </a:srgbClr>
                  </a:innerShdw>
                </a:effectLst>
                <a:latin typeface="Arial Black" pitchFamily="34" charset="0"/>
              </a:rPr>
              <a:t>E</a:t>
            </a:r>
            <a:r>
              <a:rPr lang="en-US" sz="2400" b="1" dirty="0">
                <a:ln w="1905"/>
                <a:solidFill>
                  <a:srgbClr val="1F497D">
                    <a:lumMod val="60000"/>
                    <a:lumOff val="40000"/>
                  </a:srgbClr>
                </a:solidFill>
                <a:effectLst>
                  <a:innerShdw blurRad="69850" dist="43180" dir="5400000">
                    <a:srgbClr val="000000">
                      <a:alpha val="65000"/>
                    </a:srgbClr>
                  </a:innerShdw>
                </a:effectLst>
                <a:latin typeface="Arial Black" pitchFamily="34" charset="0"/>
              </a:rPr>
              <a:t>xecute</a:t>
            </a:r>
          </a:p>
        </p:txBody>
      </p:sp>
      <p:sp>
        <p:nvSpPr>
          <p:cNvPr id="16" name="Rectangle 15"/>
          <p:cNvSpPr/>
          <p:nvPr/>
        </p:nvSpPr>
        <p:spPr>
          <a:xfrm>
            <a:off x="2377074" y="5242983"/>
            <a:ext cx="2133600" cy="461665"/>
          </a:xfrm>
          <a:prstGeom prst="rect">
            <a:avLst/>
          </a:prstGeom>
          <a:ln w="28575"/>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r>
              <a:rPr lang="en-US" sz="2400" b="1" dirty="0">
                <a:ln w="1905"/>
                <a:solidFill>
                  <a:srgbClr val="1F497D">
                    <a:lumMod val="75000"/>
                  </a:srgbClr>
                </a:solidFill>
                <a:effectLst>
                  <a:innerShdw blurRad="69850" dist="43180" dir="5400000">
                    <a:srgbClr val="000000">
                      <a:alpha val="65000"/>
                    </a:srgbClr>
                  </a:innerShdw>
                </a:effectLst>
                <a:latin typeface="Arial Black" pitchFamily="34" charset="0"/>
              </a:rPr>
              <a:t>S</a:t>
            </a:r>
            <a:r>
              <a:rPr lang="en-US" sz="2400" b="1" dirty="0">
                <a:ln w="1905"/>
                <a:solidFill>
                  <a:srgbClr val="1F497D">
                    <a:lumMod val="60000"/>
                    <a:lumOff val="40000"/>
                  </a:srgbClr>
                </a:solidFill>
                <a:effectLst>
                  <a:innerShdw blurRad="69850" dist="43180" dir="5400000">
                    <a:srgbClr val="000000">
                      <a:alpha val="65000"/>
                    </a:srgbClr>
                  </a:innerShdw>
                </a:effectLst>
                <a:latin typeface="Arial Black" pitchFamily="34" charset="0"/>
              </a:rPr>
              <a:t>QL</a:t>
            </a:r>
          </a:p>
        </p:txBody>
      </p:sp>
      <p:sp>
        <p:nvSpPr>
          <p:cNvPr id="17" name="Rectangle 16"/>
          <p:cNvSpPr/>
          <p:nvPr/>
        </p:nvSpPr>
        <p:spPr>
          <a:xfrm>
            <a:off x="2377074" y="5835063"/>
            <a:ext cx="2133600" cy="461665"/>
          </a:xfrm>
          <a:prstGeom prst="rect">
            <a:avLst/>
          </a:prstGeom>
          <a:ln w="28575"/>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r>
              <a:rPr lang="en-US" sz="2400" b="1" dirty="0">
                <a:ln w="1905"/>
                <a:solidFill>
                  <a:srgbClr val="1F497D">
                    <a:lumMod val="75000"/>
                  </a:srgbClr>
                </a:solidFill>
                <a:effectLst>
                  <a:innerShdw blurRad="69850" dist="43180" dir="5400000">
                    <a:srgbClr val="000000">
                      <a:alpha val="65000"/>
                    </a:srgbClr>
                  </a:innerShdw>
                </a:effectLst>
                <a:latin typeface="Arial Black" pitchFamily="34" charset="0"/>
              </a:rPr>
              <a:t>S</a:t>
            </a:r>
            <a:r>
              <a:rPr lang="en-US" sz="2400" b="1" dirty="0">
                <a:ln w="1905"/>
                <a:solidFill>
                  <a:srgbClr val="1F497D">
                    <a:lumMod val="60000"/>
                    <a:lumOff val="40000"/>
                  </a:srgbClr>
                </a:solidFill>
                <a:effectLst>
                  <a:innerShdw blurRad="69850" dist="43180" dir="5400000">
                    <a:srgbClr val="000000">
                      <a:alpha val="65000"/>
                    </a:srgbClr>
                  </a:innerShdw>
                </a:effectLst>
                <a:latin typeface="Arial Black" pitchFamily="34" charset="0"/>
              </a:rPr>
              <a:t>ets</a:t>
            </a:r>
          </a:p>
        </p:txBody>
      </p:sp>
      <p:sp>
        <p:nvSpPr>
          <p:cNvPr id="18" name="Rectangle 17"/>
          <p:cNvSpPr/>
          <p:nvPr/>
        </p:nvSpPr>
        <p:spPr>
          <a:xfrm>
            <a:off x="5196474" y="2854433"/>
            <a:ext cx="1981200" cy="351849"/>
          </a:xfrm>
          <a:prstGeom prst="rect">
            <a:avLst/>
          </a:prstGeom>
          <a:noFill/>
        </p:spPr>
        <p:txBody>
          <a:bodyPr wrap="square" lIns="91440" tIns="45720" rIns="91440" bIns="45720">
            <a:spAutoFit/>
          </a:bodyPr>
          <a:lstStyle/>
          <a:p>
            <a:r>
              <a:rPr lang="en-US" sz="1600" b="1" dirty="0">
                <a:ln w="1905"/>
                <a:solidFill>
                  <a:schemeClr val="accent1">
                    <a:lumMod val="20000"/>
                    <a:lumOff val="80000"/>
                  </a:schemeClr>
                </a:solidFill>
                <a:effectLst>
                  <a:innerShdw blurRad="69850" dist="43180" dir="5400000">
                    <a:srgbClr val="000000">
                      <a:alpha val="65000"/>
                    </a:srgbClr>
                  </a:innerShdw>
                </a:effectLst>
                <a:latin typeface="Arial Black" pitchFamily="34" charset="0"/>
              </a:rPr>
              <a:t>Execution Plan</a:t>
            </a:r>
          </a:p>
        </p:txBody>
      </p:sp>
      <p:sp>
        <p:nvSpPr>
          <p:cNvPr id="19" name="Rectangle 18"/>
          <p:cNvSpPr/>
          <p:nvPr/>
        </p:nvSpPr>
        <p:spPr>
          <a:xfrm>
            <a:off x="7406274" y="124226"/>
            <a:ext cx="2743200" cy="338554"/>
          </a:xfrm>
          <a:prstGeom prst="rect">
            <a:avLst/>
          </a:prstGeom>
          <a:solidFill>
            <a:schemeClr val="accent6">
              <a:lumMod val="60000"/>
              <a:lumOff val="40000"/>
            </a:schemeClr>
          </a:solidFill>
        </p:spPr>
        <p:style>
          <a:lnRef idx="0">
            <a:schemeClr val="accent3"/>
          </a:lnRef>
          <a:fillRef idx="3">
            <a:schemeClr val="accent3"/>
          </a:fillRef>
          <a:effectRef idx="3">
            <a:schemeClr val="accent3"/>
          </a:effectRef>
          <a:fontRef idx="minor">
            <a:schemeClr val="lt1"/>
          </a:fontRef>
        </p:style>
        <p:txBody>
          <a:bodyPr wrap="square" lIns="91440" tIns="45720" rIns="91440" bIns="45720">
            <a:spAutoFit/>
          </a:bodyPr>
          <a:lstStyle/>
          <a:p>
            <a:pPr algn="ctr"/>
            <a:r>
              <a:rPr lang="en-US" sz="1600" b="1" dirty="0">
                <a:ln w="1905"/>
                <a:solidFill>
                  <a:srgbClr val="1F497D">
                    <a:lumMod val="75000"/>
                  </a:srgbClr>
                </a:solidFill>
                <a:effectLst>
                  <a:innerShdw blurRad="69850" dist="43180" dir="5400000">
                    <a:srgbClr val="000000">
                      <a:alpha val="65000"/>
                    </a:srgbClr>
                  </a:innerShdw>
                </a:effectLst>
                <a:latin typeface="Arial Black" pitchFamily="34" charset="0"/>
              </a:rPr>
              <a:t>Stored Procedure</a:t>
            </a:r>
          </a:p>
        </p:txBody>
      </p:sp>
      <p:sp>
        <p:nvSpPr>
          <p:cNvPr id="20" name="Rectangle 19"/>
          <p:cNvSpPr/>
          <p:nvPr/>
        </p:nvSpPr>
        <p:spPr>
          <a:xfrm>
            <a:off x="7401151" y="2854432"/>
            <a:ext cx="2743200" cy="338554"/>
          </a:xfrm>
          <a:prstGeom prst="rect">
            <a:avLst/>
          </a:prstGeom>
          <a:solidFill>
            <a:schemeClr val="accent6">
              <a:lumMod val="60000"/>
              <a:lumOff val="40000"/>
            </a:schemeClr>
          </a:solidFill>
        </p:spPr>
        <p:style>
          <a:lnRef idx="0">
            <a:schemeClr val="accent3"/>
          </a:lnRef>
          <a:fillRef idx="3">
            <a:schemeClr val="accent3"/>
          </a:fillRef>
          <a:effectRef idx="3">
            <a:schemeClr val="accent3"/>
          </a:effectRef>
          <a:fontRef idx="minor">
            <a:schemeClr val="lt1"/>
          </a:fontRef>
        </p:style>
        <p:txBody>
          <a:bodyPr wrap="square" lIns="91440" tIns="45720" rIns="91440" bIns="45720">
            <a:spAutoFit/>
          </a:bodyPr>
          <a:lstStyle/>
          <a:p>
            <a:pPr algn="ctr"/>
            <a:r>
              <a:rPr lang="en-US" sz="1600" b="1" dirty="0">
                <a:ln w="1905"/>
                <a:solidFill>
                  <a:srgbClr val="1F497D">
                    <a:lumMod val="75000"/>
                  </a:srgbClr>
                </a:solidFill>
                <a:effectLst>
                  <a:innerShdw blurRad="69850" dist="43180" dir="5400000">
                    <a:srgbClr val="000000">
                      <a:alpha val="65000"/>
                    </a:srgbClr>
                  </a:innerShdw>
                </a:effectLst>
                <a:latin typeface="Arial Black" pitchFamily="34" charset="0"/>
              </a:rPr>
              <a:t>Procedure Cache</a:t>
            </a:r>
          </a:p>
        </p:txBody>
      </p:sp>
      <p:sp>
        <p:nvSpPr>
          <p:cNvPr id="21" name="Rectangle 20"/>
          <p:cNvSpPr/>
          <p:nvPr/>
        </p:nvSpPr>
        <p:spPr>
          <a:xfrm>
            <a:off x="1837757" y="1115128"/>
            <a:ext cx="369332" cy="995065"/>
          </a:xfrm>
          <a:prstGeom prst="rect">
            <a:avLst/>
          </a:prstGeom>
        </p:spPr>
        <p:style>
          <a:lnRef idx="2">
            <a:schemeClr val="accent2"/>
          </a:lnRef>
          <a:fillRef idx="1">
            <a:schemeClr val="lt1"/>
          </a:fillRef>
          <a:effectRef idx="0">
            <a:schemeClr val="accent2"/>
          </a:effectRef>
          <a:fontRef idx="minor">
            <a:schemeClr val="dk1"/>
          </a:fontRef>
        </p:style>
        <p:txBody>
          <a:bodyPr vert="vert270" wrap="square" lIns="91440" tIns="45720" rIns="91440" bIns="45720">
            <a:spAutoFit/>
          </a:bodyPr>
          <a:lstStyle/>
          <a:p>
            <a:pPr algn="ctr"/>
            <a:r>
              <a:rPr lang="en-US" sz="1200" b="1" dirty="0">
                <a:ln w="1905"/>
                <a:solidFill>
                  <a:srgbClr val="FF0000"/>
                </a:solidFill>
                <a:effectLst>
                  <a:innerShdw blurRad="69850" dist="43180" dir="5400000">
                    <a:srgbClr val="000000">
                      <a:alpha val="65000"/>
                    </a:srgbClr>
                  </a:innerShdw>
                </a:effectLst>
                <a:latin typeface="Arial Black" pitchFamily="34" charset="0"/>
              </a:rPr>
              <a:t>Syntax</a:t>
            </a:r>
          </a:p>
        </p:txBody>
      </p:sp>
      <p:cxnSp>
        <p:nvCxnSpPr>
          <p:cNvPr id="22" name="Straight Connector 21"/>
          <p:cNvCxnSpPr/>
          <p:nvPr/>
        </p:nvCxnSpPr>
        <p:spPr>
          <a:xfrm>
            <a:off x="1234074" y="5073062"/>
            <a:ext cx="91440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7406274" y="4387263"/>
            <a:ext cx="2743200" cy="461665"/>
          </a:xfrm>
          <a:prstGeom prst="rect">
            <a:avLst/>
          </a:prstGeom>
          <a:ln w="28575"/>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pPr algn="ctr"/>
            <a:r>
              <a:rPr lang="en-US" sz="2400" b="1" dirty="0">
                <a:ln w="1905"/>
                <a:solidFill>
                  <a:srgbClr val="1F497D">
                    <a:lumMod val="75000"/>
                  </a:srgbClr>
                </a:solidFill>
                <a:effectLst>
                  <a:innerShdw blurRad="69850" dist="43180" dir="5400000">
                    <a:srgbClr val="000000">
                      <a:alpha val="65000"/>
                    </a:srgbClr>
                  </a:innerShdw>
                </a:effectLst>
                <a:latin typeface="Arial Black" pitchFamily="34" charset="0"/>
              </a:rPr>
              <a:t>Execute</a:t>
            </a:r>
          </a:p>
        </p:txBody>
      </p:sp>
      <p:sp>
        <p:nvSpPr>
          <p:cNvPr id="24" name="Right Arrow 23"/>
          <p:cNvSpPr/>
          <p:nvPr/>
        </p:nvSpPr>
        <p:spPr>
          <a:xfrm rot="5400000">
            <a:off x="7608768" y="1298020"/>
            <a:ext cx="2327965" cy="751755"/>
          </a:xfrm>
          <a:prstGeom prst="rightArrow">
            <a:avLst/>
          </a:prstGeom>
          <a:solidFill>
            <a:schemeClr val="accent4">
              <a:lumMod val="7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600">
              <a:solidFill>
                <a:prstClr val="white"/>
              </a:solidFill>
            </a:endParaRPr>
          </a:p>
        </p:txBody>
      </p:sp>
      <p:sp>
        <p:nvSpPr>
          <p:cNvPr id="25" name="Right Arrow 24"/>
          <p:cNvSpPr/>
          <p:nvPr/>
        </p:nvSpPr>
        <p:spPr>
          <a:xfrm rot="5400000">
            <a:off x="8295603" y="3426199"/>
            <a:ext cx="954296" cy="751755"/>
          </a:xfrm>
          <a:prstGeom prst="rightArrow">
            <a:avLst/>
          </a:prstGeom>
          <a:solidFill>
            <a:schemeClr val="accent4">
              <a:lumMod val="7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600">
              <a:solidFill>
                <a:prstClr val="white"/>
              </a:solidFill>
            </a:endParaRPr>
          </a:p>
        </p:txBody>
      </p:sp>
      <p:sp>
        <p:nvSpPr>
          <p:cNvPr id="26" name="Right Arrow 25"/>
          <p:cNvSpPr/>
          <p:nvPr/>
        </p:nvSpPr>
        <p:spPr>
          <a:xfrm rot="5400000">
            <a:off x="3051612" y="407080"/>
            <a:ext cx="410651" cy="522052"/>
          </a:xfrm>
          <a:prstGeom prst="rightArrow">
            <a:avLst/>
          </a:prstGeom>
          <a:solidFill>
            <a:schemeClr val="accent4">
              <a:lumMod val="75000"/>
            </a:schemeClr>
          </a:solidFill>
          <a:ln>
            <a:solidFill>
              <a:schemeClr val="accent4">
                <a:lumMod val="75000"/>
              </a:schemeClr>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600">
              <a:solidFill>
                <a:prstClr val="white"/>
              </a:solidFill>
            </a:endParaRPr>
          </a:p>
        </p:txBody>
      </p:sp>
      <p:sp>
        <p:nvSpPr>
          <p:cNvPr id="27" name="Rectangle 26"/>
          <p:cNvSpPr/>
          <p:nvPr/>
        </p:nvSpPr>
        <p:spPr>
          <a:xfrm>
            <a:off x="1837757" y="2558463"/>
            <a:ext cx="369332" cy="995065"/>
          </a:xfrm>
          <a:prstGeom prst="rect">
            <a:avLst/>
          </a:prstGeom>
        </p:spPr>
        <p:style>
          <a:lnRef idx="2">
            <a:schemeClr val="accent2"/>
          </a:lnRef>
          <a:fillRef idx="1">
            <a:schemeClr val="lt1"/>
          </a:fillRef>
          <a:effectRef idx="0">
            <a:schemeClr val="accent2"/>
          </a:effectRef>
          <a:fontRef idx="minor">
            <a:schemeClr val="dk1"/>
          </a:fontRef>
        </p:style>
        <p:txBody>
          <a:bodyPr vert="vert270" wrap="square" lIns="91440" tIns="45720" rIns="91440" bIns="45720">
            <a:spAutoFit/>
          </a:bodyPr>
          <a:lstStyle/>
          <a:p>
            <a:pPr algn="ctr"/>
            <a:r>
              <a:rPr lang="en-US" sz="1200" b="1" dirty="0">
                <a:ln w="1905"/>
                <a:solidFill>
                  <a:srgbClr val="FF0000"/>
                </a:solidFill>
                <a:effectLst>
                  <a:innerShdw blurRad="69850" dist="43180" dir="5400000">
                    <a:srgbClr val="000000">
                      <a:alpha val="65000"/>
                    </a:srgbClr>
                  </a:innerShdw>
                </a:effectLst>
                <a:latin typeface="Arial Black" pitchFamily="34" charset="0"/>
              </a:rPr>
              <a:t>Compile</a:t>
            </a:r>
          </a:p>
        </p:txBody>
      </p:sp>
      <p:sp>
        <p:nvSpPr>
          <p:cNvPr id="28" name="Rectangle 27"/>
          <p:cNvSpPr/>
          <p:nvPr/>
        </p:nvSpPr>
        <p:spPr>
          <a:xfrm>
            <a:off x="1837757" y="3930063"/>
            <a:ext cx="369332" cy="995065"/>
          </a:xfrm>
          <a:prstGeom prst="rect">
            <a:avLst/>
          </a:prstGeom>
        </p:spPr>
        <p:style>
          <a:lnRef idx="2">
            <a:schemeClr val="accent2"/>
          </a:lnRef>
          <a:fillRef idx="1">
            <a:schemeClr val="lt1"/>
          </a:fillRef>
          <a:effectRef idx="0">
            <a:schemeClr val="accent2"/>
          </a:effectRef>
          <a:fontRef idx="minor">
            <a:schemeClr val="dk1"/>
          </a:fontRef>
        </p:style>
        <p:txBody>
          <a:bodyPr vert="vert270" wrap="square" lIns="91440" tIns="45720" rIns="91440" bIns="45720">
            <a:spAutoFit/>
          </a:bodyPr>
          <a:lstStyle/>
          <a:p>
            <a:pPr algn="ctr"/>
            <a:r>
              <a:rPr lang="en-US" sz="1200" b="1" dirty="0">
                <a:ln w="1905"/>
                <a:solidFill>
                  <a:srgbClr val="FF0000"/>
                </a:solidFill>
                <a:effectLst>
                  <a:innerShdw blurRad="69850" dist="43180" dir="5400000">
                    <a:srgbClr val="000000">
                      <a:alpha val="65000"/>
                    </a:srgbClr>
                  </a:innerShdw>
                </a:effectLst>
                <a:latin typeface="Arial Black" pitchFamily="34" charset="0"/>
              </a:rPr>
              <a:t>Run Time</a:t>
            </a:r>
          </a:p>
        </p:txBody>
      </p:sp>
      <p:sp>
        <p:nvSpPr>
          <p:cNvPr id="29" name="Rectangle 28"/>
          <p:cNvSpPr/>
          <p:nvPr/>
        </p:nvSpPr>
        <p:spPr>
          <a:xfrm>
            <a:off x="1837757" y="124226"/>
            <a:ext cx="2743200" cy="338554"/>
          </a:xfrm>
          <a:prstGeom prst="rect">
            <a:avLst/>
          </a:prstGeom>
          <a:solidFill>
            <a:schemeClr val="accent6">
              <a:lumMod val="60000"/>
              <a:lumOff val="40000"/>
            </a:schemeClr>
          </a:solidFill>
        </p:spPr>
        <p:style>
          <a:lnRef idx="0">
            <a:schemeClr val="accent3"/>
          </a:lnRef>
          <a:fillRef idx="3">
            <a:schemeClr val="accent3"/>
          </a:fillRef>
          <a:effectRef idx="3">
            <a:schemeClr val="accent3"/>
          </a:effectRef>
          <a:fontRef idx="minor">
            <a:schemeClr val="lt1"/>
          </a:fontRef>
        </p:style>
        <p:txBody>
          <a:bodyPr wrap="square" lIns="91440" tIns="45720" rIns="91440" bIns="45720">
            <a:spAutoFit/>
          </a:bodyPr>
          <a:lstStyle/>
          <a:p>
            <a:pPr algn="ctr"/>
            <a:r>
              <a:rPr lang="en-US" sz="1600" b="1" dirty="0">
                <a:ln w="1905"/>
                <a:solidFill>
                  <a:srgbClr val="1F497D">
                    <a:lumMod val="75000"/>
                  </a:srgbClr>
                </a:solidFill>
                <a:effectLst>
                  <a:innerShdw blurRad="69850" dist="43180" dir="5400000">
                    <a:srgbClr val="000000">
                      <a:alpha val="65000"/>
                    </a:srgbClr>
                  </a:innerShdw>
                </a:effectLst>
                <a:latin typeface="Arial Black" pitchFamily="34" charset="0"/>
              </a:rPr>
              <a:t>Ad Hoc Query</a:t>
            </a:r>
          </a:p>
        </p:txBody>
      </p:sp>
      <p:pic>
        <p:nvPicPr>
          <p:cNvPr id="30" name="Picture 29"/>
          <p:cNvPicPr>
            <a:picLocks noChangeAspect="1"/>
          </p:cNvPicPr>
          <p:nvPr/>
        </p:nvPicPr>
        <p:blipFill>
          <a:blip r:embed="rId3"/>
          <a:stretch>
            <a:fillRect/>
          </a:stretch>
        </p:blipFill>
        <p:spPr>
          <a:xfrm>
            <a:off x="4815474" y="5168287"/>
            <a:ext cx="5328878" cy="1295400"/>
          </a:xfrm>
          <a:prstGeom prst="rect">
            <a:avLst/>
          </a:prstGeom>
        </p:spPr>
      </p:pic>
      <p:sp>
        <p:nvSpPr>
          <p:cNvPr id="31" name="Rectangle 30"/>
          <p:cNvSpPr/>
          <p:nvPr/>
        </p:nvSpPr>
        <p:spPr>
          <a:xfrm rot="16200000">
            <a:off x="7636670" y="1456322"/>
            <a:ext cx="2253307" cy="338554"/>
          </a:xfrm>
          <a:prstGeom prst="rect">
            <a:avLst/>
          </a:prstGeom>
          <a:noFill/>
        </p:spPr>
        <p:txBody>
          <a:bodyPr wrap="square" lIns="91440" tIns="45720" rIns="91440" bIns="45720">
            <a:spAutoFit/>
          </a:bodyPr>
          <a:lstStyle/>
          <a:p>
            <a:r>
              <a:rPr lang="en-US" sz="1600" b="1" dirty="0">
                <a:ln w="1905"/>
                <a:solidFill>
                  <a:schemeClr val="accent1">
                    <a:lumMod val="20000"/>
                    <a:lumOff val="80000"/>
                  </a:schemeClr>
                </a:solidFill>
                <a:effectLst>
                  <a:innerShdw blurRad="69850" dist="43180" dir="5400000">
                    <a:srgbClr val="000000">
                      <a:alpha val="65000"/>
                    </a:srgbClr>
                  </a:innerShdw>
                </a:effectLst>
                <a:latin typeface="Arial Black" pitchFamily="34" charset="0"/>
              </a:rPr>
              <a:t>Execution Context</a:t>
            </a:r>
          </a:p>
        </p:txBody>
      </p:sp>
      <p:sp>
        <p:nvSpPr>
          <p:cNvPr id="32" name="Rectangle 31"/>
          <p:cNvSpPr/>
          <p:nvPr/>
        </p:nvSpPr>
        <p:spPr>
          <a:xfrm>
            <a:off x="2377074" y="3094095"/>
            <a:ext cx="2133600" cy="461665"/>
          </a:xfrm>
          <a:prstGeom prst="rect">
            <a:avLst/>
          </a:prstGeom>
          <a:solidFill>
            <a:schemeClr val="accent4">
              <a:lumMod val="20000"/>
              <a:lumOff val="80000"/>
            </a:schemeClr>
          </a:solidFill>
          <a:ln w="28575">
            <a:solidFill>
              <a:schemeClr val="accent4">
                <a:lumMod val="40000"/>
                <a:lumOff val="60000"/>
              </a:schemeClr>
            </a:solidFill>
          </a:ln>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r>
              <a:rPr lang="en-US" sz="2400" b="1" dirty="0">
                <a:ln w="1905"/>
                <a:solidFill>
                  <a:srgbClr val="1F497D">
                    <a:lumMod val="75000"/>
                  </a:srgbClr>
                </a:solidFill>
                <a:effectLst>
                  <a:innerShdw blurRad="69850" dist="43180" dir="5400000">
                    <a:srgbClr val="000000">
                      <a:alpha val="65000"/>
                    </a:srgbClr>
                  </a:innerShdw>
                </a:effectLst>
                <a:latin typeface="Arial Black" pitchFamily="34" charset="0"/>
              </a:rPr>
              <a:t>C</a:t>
            </a:r>
            <a:r>
              <a:rPr lang="en-US" sz="2400" b="1" dirty="0">
                <a:ln w="1905"/>
                <a:solidFill>
                  <a:srgbClr val="1F497D">
                    <a:lumMod val="60000"/>
                    <a:lumOff val="40000"/>
                  </a:srgbClr>
                </a:solidFill>
                <a:effectLst>
                  <a:innerShdw blurRad="69850" dist="43180" dir="5400000">
                    <a:srgbClr val="000000">
                      <a:alpha val="65000"/>
                    </a:srgbClr>
                  </a:innerShdw>
                </a:effectLst>
                <a:latin typeface="Arial Black" pitchFamily="34" charset="0"/>
              </a:rPr>
              <a:t>ompile</a:t>
            </a:r>
          </a:p>
        </p:txBody>
      </p:sp>
      <p:sp>
        <p:nvSpPr>
          <p:cNvPr id="33" name="Rectangle 32"/>
          <p:cNvSpPr/>
          <p:nvPr/>
        </p:nvSpPr>
        <p:spPr>
          <a:xfrm>
            <a:off x="2377074" y="4160895"/>
            <a:ext cx="2133600" cy="461665"/>
          </a:xfrm>
          <a:prstGeom prst="rect">
            <a:avLst/>
          </a:prstGeom>
          <a:solidFill>
            <a:schemeClr val="accent4">
              <a:lumMod val="20000"/>
              <a:lumOff val="80000"/>
            </a:schemeClr>
          </a:solidFill>
          <a:ln w="28575">
            <a:solidFill>
              <a:schemeClr val="accent4">
                <a:lumMod val="40000"/>
                <a:lumOff val="60000"/>
              </a:schemeClr>
            </a:solidFill>
          </a:ln>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r>
              <a:rPr lang="en-US" sz="2400" b="1" dirty="0">
                <a:ln w="1905"/>
                <a:solidFill>
                  <a:srgbClr val="1F497D">
                    <a:lumMod val="75000"/>
                  </a:srgbClr>
                </a:solidFill>
                <a:effectLst>
                  <a:innerShdw blurRad="69850" dist="43180" dir="5400000">
                    <a:srgbClr val="000000">
                      <a:alpha val="65000"/>
                    </a:srgbClr>
                  </a:innerShdw>
                </a:effectLst>
                <a:latin typeface="Arial Black" pitchFamily="34" charset="0"/>
              </a:rPr>
              <a:t>E</a:t>
            </a:r>
            <a:r>
              <a:rPr lang="en-US" sz="2400" b="1" dirty="0">
                <a:ln w="1905"/>
                <a:solidFill>
                  <a:srgbClr val="1F497D">
                    <a:lumMod val="60000"/>
                    <a:lumOff val="40000"/>
                  </a:srgbClr>
                </a:solidFill>
                <a:effectLst>
                  <a:innerShdw blurRad="69850" dist="43180" dir="5400000">
                    <a:srgbClr val="000000">
                      <a:alpha val="65000"/>
                    </a:srgbClr>
                  </a:innerShdw>
                </a:effectLst>
                <a:latin typeface="Arial Black" pitchFamily="34" charset="0"/>
              </a:rPr>
              <a:t>xecute</a:t>
            </a:r>
          </a:p>
        </p:txBody>
      </p:sp>
      <p:sp>
        <p:nvSpPr>
          <p:cNvPr id="34" name="Rectangle 33"/>
          <p:cNvSpPr/>
          <p:nvPr/>
        </p:nvSpPr>
        <p:spPr>
          <a:xfrm>
            <a:off x="2377074" y="5240750"/>
            <a:ext cx="2133600" cy="461665"/>
          </a:xfrm>
          <a:prstGeom prst="rect">
            <a:avLst/>
          </a:prstGeom>
          <a:solidFill>
            <a:schemeClr val="accent4">
              <a:lumMod val="20000"/>
              <a:lumOff val="80000"/>
            </a:schemeClr>
          </a:solidFill>
          <a:ln w="28575">
            <a:solidFill>
              <a:schemeClr val="accent4">
                <a:lumMod val="40000"/>
                <a:lumOff val="60000"/>
              </a:schemeClr>
            </a:solidFill>
          </a:ln>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r>
              <a:rPr lang="en-US" sz="2400" b="1" dirty="0">
                <a:ln w="1905"/>
                <a:solidFill>
                  <a:srgbClr val="1F497D">
                    <a:lumMod val="75000"/>
                  </a:srgbClr>
                </a:solidFill>
                <a:effectLst>
                  <a:innerShdw blurRad="69850" dist="43180" dir="5400000">
                    <a:srgbClr val="000000">
                      <a:alpha val="65000"/>
                    </a:srgbClr>
                  </a:innerShdw>
                </a:effectLst>
                <a:latin typeface="Arial Black" pitchFamily="34" charset="0"/>
              </a:rPr>
              <a:t>S</a:t>
            </a:r>
            <a:r>
              <a:rPr lang="en-US" sz="2400" b="1" dirty="0">
                <a:ln w="1905"/>
                <a:solidFill>
                  <a:srgbClr val="1F497D">
                    <a:lumMod val="60000"/>
                    <a:lumOff val="40000"/>
                  </a:srgbClr>
                </a:solidFill>
                <a:effectLst>
                  <a:innerShdw blurRad="69850" dist="43180" dir="5400000">
                    <a:srgbClr val="000000">
                      <a:alpha val="65000"/>
                    </a:srgbClr>
                  </a:innerShdw>
                </a:effectLst>
                <a:latin typeface="Arial Black" pitchFamily="34" charset="0"/>
              </a:rPr>
              <a:t>QL</a:t>
            </a:r>
          </a:p>
        </p:txBody>
      </p:sp>
      <p:sp>
        <p:nvSpPr>
          <p:cNvPr id="35" name="Rectangle 34"/>
          <p:cNvSpPr/>
          <p:nvPr/>
        </p:nvSpPr>
        <p:spPr>
          <a:xfrm>
            <a:off x="2377074" y="5832830"/>
            <a:ext cx="2133600" cy="461665"/>
          </a:xfrm>
          <a:prstGeom prst="rect">
            <a:avLst/>
          </a:prstGeom>
          <a:solidFill>
            <a:schemeClr val="accent4">
              <a:lumMod val="20000"/>
              <a:lumOff val="80000"/>
            </a:schemeClr>
          </a:solidFill>
          <a:ln w="28575">
            <a:solidFill>
              <a:schemeClr val="accent4">
                <a:lumMod val="40000"/>
                <a:lumOff val="60000"/>
              </a:schemeClr>
            </a:solidFill>
          </a:ln>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r>
              <a:rPr lang="en-US" sz="2400" b="1" dirty="0">
                <a:ln w="1905"/>
                <a:solidFill>
                  <a:srgbClr val="1F497D">
                    <a:lumMod val="75000"/>
                  </a:srgbClr>
                </a:solidFill>
                <a:effectLst>
                  <a:innerShdw blurRad="69850" dist="43180" dir="5400000">
                    <a:srgbClr val="000000">
                      <a:alpha val="65000"/>
                    </a:srgbClr>
                  </a:innerShdw>
                </a:effectLst>
                <a:latin typeface="Arial Black" pitchFamily="34" charset="0"/>
              </a:rPr>
              <a:t>S</a:t>
            </a:r>
            <a:r>
              <a:rPr lang="en-US" sz="2400" b="1" dirty="0">
                <a:ln w="1905"/>
                <a:solidFill>
                  <a:srgbClr val="1F497D">
                    <a:lumMod val="60000"/>
                    <a:lumOff val="40000"/>
                  </a:srgbClr>
                </a:solidFill>
                <a:effectLst>
                  <a:innerShdw blurRad="69850" dist="43180" dir="5400000">
                    <a:srgbClr val="000000">
                      <a:alpha val="65000"/>
                    </a:srgbClr>
                  </a:innerShdw>
                </a:effectLst>
                <a:latin typeface="Arial Black" pitchFamily="34" charset="0"/>
              </a:rPr>
              <a:t>ets</a:t>
            </a:r>
          </a:p>
        </p:txBody>
      </p:sp>
      <p:sp>
        <p:nvSpPr>
          <p:cNvPr id="36" name="Rectangle 35"/>
          <p:cNvSpPr/>
          <p:nvPr/>
        </p:nvSpPr>
        <p:spPr>
          <a:xfrm>
            <a:off x="7406274" y="4385030"/>
            <a:ext cx="2743200" cy="461665"/>
          </a:xfrm>
          <a:prstGeom prst="rect">
            <a:avLst/>
          </a:prstGeom>
          <a:solidFill>
            <a:schemeClr val="accent4">
              <a:lumMod val="20000"/>
              <a:lumOff val="80000"/>
            </a:schemeClr>
          </a:solidFill>
          <a:ln w="28575">
            <a:solidFill>
              <a:schemeClr val="accent4">
                <a:lumMod val="40000"/>
                <a:lumOff val="60000"/>
              </a:schemeClr>
            </a:solidFill>
          </a:ln>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pPr algn="ctr"/>
            <a:r>
              <a:rPr lang="en-US" sz="2400" b="1" dirty="0">
                <a:ln w="1905"/>
                <a:solidFill>
                  <a:srgbClr val="1F497D">
                    <a:lumMod val="75000"/>
                  </a:srgbClr>
                </a:solidFill>
                <a:effectLst>
                  <a:innerShdw blurRad="69850" dist="43180" dir="5400000">
                    <a:srgbClr val="000000">
                      <a:alpha val="65000"/>
                    </a:srgbClr>
                  </a:innerShdw>
                </a:effectLst>
                <a:latin typeface="Arial Black" pitchFamily="34" charset="0"/>
              </a:rPr>
              <a:t>Execute</a:t>
            </a:r>
          </a:p>
        </p:txBody>
      </p:sp>
      <p:sp>
        <p:nvSpPr>
          <p:cNvPr id="2" name="TextBox 1">
            <a:extLst>
              <a:ext uri="{FF2B5EF4-FFF2-40B4-BE49-F238E27FC236}">
                <a16:creationId xmlns:a16="http://schemas.microsoft.com/office/drawing/2014/main" id="{6C7347E0-4489-4400-A573-79B9F09FF846}"/>
              </a:ext>
            </a:extLst>
          </p:cNvPr>
          <p:cNvSpPr txBox="1"/>
          <p:nvPr/>
        </p:nvSpPr>
        <p:spPr>
          <a:xfrm>
            <a:off x="3774310" y="1744786"/>
            <a:ext cx="1262867" cy="276999"/>
          </a:xfrm>
          <a:prstGeom prst="rect">
            <a:avLst/>
          </a:prstGeom>
          <a:noFill/>
        </p:spPr>
        <p:txBody>
          <a:bodyPr wrap="square" rtlCol="0">
            <a:spAutoFit/>
          </a:bodyPr>
          <a:lstStyle/>
          <a:p>
            <a:r>
              <a:rPr lang="en-US" sz="1200" dirty="0">
                <a:solidFill>
                  <a:schemeClr val="tx2"/>
                </a:solidFill>
              </a:rPr>
              <a:t>(Binding)</a:t>
            </a:r>
          </a:p>
        </p:txBody>
      </p:sp>
      <p:grpSp>
        <p:nvGrpSpPr>
          <p:cNvPr id="39" name="Group 38">
            <a:extLst>
              <a:ext uri="{FF2B5EF4-FFF2-40B4-BE49-F238E27FC236}">
                <a16:creationId xmlns:a16="http://schemas.microsoft.com/office/drawing/2014/main" id="{A18F47DB-5EF7-4266-BC44-495FFA49056C}"/>
              </a:ext>
            </a:extLst>
          </p:cNvPr>
          <p:cNvGrpSpPr/>
          <p:nvPr/>
        </p:nvGrpSpPr>
        <p:grpSpPr>
          <a:xfrm>
            <a:off x="5245566" y="507414"/>
            <a:ext cx="2472255" cy="956993"/>
            <a:chOff x="5224158" y="389621"/>
            <a:chExt cx="2472255" cy="956993"/>
          </a:xfrm>
        </p:grpSpPr>
        <p:cxnSp>
          <p:nvCxnSpPr>
            <p:cNvPr id="40" name="Straight Arrow Connector 39">
              <a:extLst>
                <a:ext uri="{FF2B5EF4-FFF2-40B4-BE49-F238E27FC236}">
                  <a16:creationId xmlns:a16="http://schemas.microsoft.com/office/drawing/2014/main" id="{513428E4-9638-4E8B-9839-490E087D5F7B}"/>
                </a:ext>
              </a:extLst>
            </p:cNvPr>
            <p:cNvCxnSpPr>
              <a:cxnSpLocks/>
            </p:cNvCxnSpPr>
            <p:nvPr/>
          </p:nvCxnSpPr>
          <p:spPr>
            <a:xfrm flipH="1">
              <a:off x="5224158" y="389621"/>
              <a:ext cx="1908107" cy="850395"/>
            </a:xfrm>
            <a:prstGeom prst="straightConnector1">
              <a:avLst/>
            </a:prstGeom>
            <a:ln w="57150">
              <a:solidFill>
                <a:schemeClr val="accent5"/>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AC73A879-006B-4528-B15C-5410C1F87DE9}"/>
                </a:ext>
              </a:extLst>
            </p:cNvPr>
            <p:cNvSpPr txBox="1"/>
            <p:nvPr/>
          </p:nvSpPr>
          <p:spPr>
            <a:xfrm rot="20241743">
              <a:off x="5610834" y="700283"/>
              <a:ext cx="2085579" cy="646331"/>
            </a:xfrm>
            <a:prstGeom prst="rect">
              <a:avLst/>
            </a:prstGeom>
            <a:noFill/>
          </p:spPr>
          <p:txBody>
            <a:bodyPr wrap="square" rtlCol="0">
              <a:spAutoFit/>
            </a:bodyPr>
            <a:lstStyle/>
            <a:p>
              <a:r>
                <a:rPr lang="en-US" dirty="0">
                  <a:solidFill>
                    <a:schemeClr val="accent5"/>
                  </a:solidFill>
                </a:rPr>
                <a:t>First Execution</a:t>
              </a:r>
            </a:p>
            <a:p>
              <a:r>
                <a:rPr lang="en-US" dirty="0">
                  <a:solidFill>
                    <a:schemeClr val="accent5"/>
                  </a:solidFill>
                </a:rPr>
                <a:t>  or Recompile</a:t>
              </a:r>
            </a:p>
          </p:txBody>
        </p:sp>
      </p:grpSp>
    </p:spTree>
    <p:extLst>
      <p:ext uri="{BB962C8B-B14F-4D97-AF65-F5344CB8AC3E}">
        <p14:creationId xmlns:p14="http://schemas.microsoft.com/office/powerpoint/2010/main" val="952407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7" name="Straight Arrow Connector 96">
            <a:extLst>
              <a:ext uri="{FF2B5EF4-FFF2-40B4-BE49-F238E27FC236}">
                <a16:creationId xmlns:a16="http://schemas.microsoft.com/office/drawing/2014/main" id="{8F659F36-9830-434E-9B97-86AEAA00FDCF}"/>
              </a:ext>
            </a:extLst>
          </p:cNvPr>
          <p:cNvCxnSpPr>
            <a:cxnSpLocks/>
            <a:stCxn id="3" idx="3"/>
            <a:endCxn id="33" idx="1"/>
          </p:cNvCxnSpPr>
          <p:nvPr/>
        </p:nvCxnSpPr>
        <p:spPr>
          <a:xfrm>
            <a:off x="2623023" y="857078"/>
            <a:ext cx="1650382" cy="19099"/>
          </a:xfrm>
          <a:prstGeom prst="straightConnector1">
            <a:avLst/>
          </a:prstGeom>
          <a:ln w="76200">
            <a:solidFill>
              <a:srgbClr val="104C6A"/>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54" name="Connector: Elbow 253">
            <a:extLst>
              <a:ext uri="{FF2B5EF4-FFF2-40B4-BE49-F238E27FC236}">
                <a16:creationId xmlns:a16="http://schemas.microsoft.com/office/drawing/2014/main" id="{1030E608-FC28-4BA5-BEA7-973F6FEC2C5E}"/>
              </a:ext>
            </a:extLst>
          </p:cNvPr>
          <p:cNvCxnSpPr>
            <a:cxnSpLocks/>
          </p:cNvCxnSpPr>
          <p:nvPr/>
        </p:nvCxnSpPr>
        <p:spPr>
          <a:xfrm rot="10800000" flipV="1">
            <a:off x="6185342" y="875863"/>
            <a:ext cx="809531" cy="314"/>
          </a:xfrm>
          <a:prstGeom prst="bentConnector3">
            <a:avLst>
              <a:gd name="adj1" fmla="val 50000"/>
            </a:avLst>
          </a:prstGeom>
          <a:ln w="76200">
            <a:solidFill>
              <a:srgbClr val="104C6A"/>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0CD9012-6259-416C-98C6-11C004C48243}"/>
              </a:ext>
            </a:extLst>
          </p:cNvPr>
          <p:cNvCxnSpPr>
            <a:cxnSpLocks/>
          </p:cNvCxnSpPr>
          <p:nvPr/>
        </p:nvCxnSpPr>
        <p:spPr>
          <a:xfrm flipH="1">
            <a:off x="3563889" y="4449447"/>
            <a:ext cx="5828" cy="1278857"/>
          </a:xfrm>
          <a:prstGeom prst="straightConnector1">
            <a:avLst/>
          </a:prstGeom>
          <a:ln w="76200">
            <a:solidFill>
              <a:srgbClr val="104C6A"/>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8A1A4D67-72F2-4D30-8FDD-69F85EDF06D3}"/>
              </a:ext>
            </a:extLst>
          </p:cNvPr>
          <p:cNvCxnSpPr>
            <a:cxnSpLocks/>
            <a:stCxn id="52" idx="3"/>
            <a:endCxn id="59" idx="1"/>
          </p:cNvCxnSpPr>
          <p:nvPr/>
        </p:nvCxnSpPr>
        <p:spPr>
          <a:xfrm>
            <a:off x="2592929" y="4634115"/>
            <a:ext cx="1808499" cy="0"/>
          </a:xfrm>
          <a:prstGeom prst="straightConnector1">
            <a:avLst/>
          </a:prstGeom>
          <a:ln w="76200">
            <a:solidFill>
              <a:srgbClr val="104C6A"/>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EFFEA503-DD02-4332-923E-962BB8AEC1F3}"/>
              </a:ext>
            </a:extLst>
          </p:cNvPr>
          <p:cNvCxnSpPr>
            <a:cxnSpLocks/>
            <a:stCxn id="3" idx="2"/>
            <a:endCxn id="52" idx="0"/>
          </p:cNvCxnSpPr>
          <p:nvPr/>
        </p:nvCxnSpPr>
        <p:spPr>
          <a:xfrm flipH="1">
            <a:off x="1638876" y="1466618"/>
            <a:ext cx="30094" cy="2516563"/>
          </a:xfrm>
          <a:prstGeom prst="straightConnector1">
            <a:avLst/>
          </a:prstGeom>
          <a:ln w="76200">
            <a:solidFill>
              <a:srgbClr val="104C6A"/>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4273405" y="583789"/>
            <a:ext cx="2133600" cy="584775"/>
          </a:xfrm>
          <a:prstGeom prst="rect">
            <a:avLst/>
          </a:prstGeom>
          <a:solidFill>
            <a:schemeClr val="accent4">
              <a:lumMod val="20000"/>
              <a:lumOff val="80000"/>
            </a:schemeClr>
          </a:solidFill>
          <a:ln w="28575">
            <a:solidFill>
              <a:schemeClr val="accent4">
                <a:lumMod val="50000"/>
              </a:schemeClr>
            </a:solidFill>
          </a:ln>
          <a:effectLst>
            <a:glow rad="101600">
              <a:schemeClr val="accent4">
                <a:satMod val="175000"/>
                <a:alpha val="40000"/>
              </a:schemeClr>
            </a:glow>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pPr algn="ctr"/>
            <a:r>
              <a:rPr lang="en-US" sz="1600" b="1" dirty="0">
                <a:ln w="1905"/>
                <a:solidFill>
                  <a:srgbClr val="1F497D">
                    <a:lumMod val="75000"/>
                  </a:srgbClr>
                </a:solidFill>
                <a:effectLst>
                  <a:innerShdw blurRad="69850" dist="43180" dir="5400000">
                    <a:srgbClr val="000000">
                      <a:alpha val="65000"/>
                    </a:srgbClr>
                  </a:innerShdw>
                </a:effectLst>
                <a:latin typeface="Arial Black" pitchFamily="34" charset="0"/>
              </a:rPr>
              <a:t>Query Plan Created</a:t>
            </a:r>
            <a:endParaRPr lang="en-US" sz="1600" b="1" dirty="0">
              <a:ln w="1905"/>
              <a:solidFill>
                <a:srgbClr val="1F497D">
                  <a:lumMod val="60000"/>
                  <a:lumOff val="40000"/>
                </a:srgbClr>
              </a:solidFill>
              <a:effectLst>
                <a:innerShdw blurRad="69850" dist="43180" dir="5400000">
                  <a:srgbClr val="000000">
                    <a:alpha val="65000"/>
                  </a:srgbClr>
                </a:innerShdw>
              </a:effectLst>
              <a:latin typeface="Arial Black" pitchFamily="34" charset="0"/>
            </a:endParaRPr>
          </a:p>
        </p:txBody>
      </p:sp>
      <p:sp>
        <p:nvSpPr>
          <p:cNvPr id="36" name="Rectangle 35"/>
          <p:cNvSpPr/>
          <p:nvPr/>
        </p:nvSpPr>
        <p:spPr>
          <a:xfrm>
            <a:off x="882094" y="2669605"/>
            <a:ext cx="1573750" cy="523220"/>
          </a:xfrm>
          <a:prstGeom prst="rect">
            <a:avLst/>
          </a:prstGeom>
          <a:solidFill>
            <a:schemeClr val="accent4">
              <a:lumMod val="20000"/>
              <a:lumOff val="80000"/>
            </a:schemeClr>
          </a:solidFill>
          <a:ln w="28575">
            <a:solidFill>
              <a:schemeClr val="accent4">
                <a:lumMod val="50000"/>
              </a:schemeClr>
            </a:solidFill>
          </a:ln>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pPr algn="ctr"/>
            <a:r>
              <a:rPr lang="en-US" sz="1400" b="1" dirty="0">
                <a:ln w="1905"/>
                <a:solidFill>
                  <a:srgbClr val="1F497D">
                    <a:lumMod val="75000"/>
                  </a:srgbClr>
                </a:solidFill>
                <a:effectLst>
                  <a:innerShdw blurRad="69850" dist="43180" dir="5400000">
                    <a:srgbClr val="000000">
                      <a:alpha val="65000"/>
                    </a:srgbClr>
                  </a:innerShdw>
                </a:effectLst>
                <a:latin typeface="Arial Black" pitchFamily="34" charset="0"/>
              </a:rPr>
              <a:t>Simplification and Statistics</a:t>
            </a:r>
          </a:p>
        </p:txBody>
      </p:sp>
      <p:sp>
        <p:nvSpPr>
          <p:cNvPr id="3" name="Diamond 2">
            <a:extLst>
              <a:ext uri="{FF2B5EF4-FFF2-40B4-BE49-F238E27FC236}">
                <a16:creationId xmlns:a16="http://schemas.microsoft.com/office/drawing/2014/main" id="{849A8528-9114-445C-997C-50C417C4C5CF}"/>
              </a:ext>
            </a:extLst>
          </p:cNvPr>
          <p:cNvSpPr/>
          <p:nvPr/>
        </p:nvSpPr>
        <p:spPr>
          <a:xfrm>
            <a:off x="714916" y="247538"/>
            <a:ext cx="1908107" cy="1219080"/>
          </a:xfrm>
          <a:prstGeom prst="diamond">
            <a:avLst/>
          </a:prstGeom>
          <a:solidFill>
            <a:srgbClr val="A0EE73"/>
          </a:solidFill>
          <a:ln>
            <a:solidFill>
              <a:schemeClr val="accent6"/>
            </a:solidFill>
          </a:ln>
          <a:effectLst/>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968390" y="704393"/>
            <a:ext cx="1462889" cy="469838"/>
          </a:xfrm>
          <a:prstGeom prst="rect">
            <a:avLst/>
          </a:prstGeom>
          <a:noFill/>
          <a:ln>
            <a:noFill/>
          </a:ln>
        </p:spPr>
        <p:txBody>
          <a:bodyPr wrap="square" lIns="91440" tIns="45720" rIns="91440" bIns="45720">
            <a:spAutoFit/>
          </a:bodyPr>
          <a:lstStyle/>
          <a:p>
            <a:pPr algn="ctr"/>
            <a:r>
              <a:rPr lang="en-US" sz="1400" b="1" dirty="0">
                <a:ln w="1905"/>
                <a:solidFill>
                  <a:srgbClr val="1F497D">
                    <a:lumMod val="75000"/>
                  </a:srgbClr>
                </a:solidFill>
                <a:effectLst>
                  <a:innerShdw blurRad="69850" dist="43180" dir="5400000">
                    <a:srgbClr val="000000">
                      <a:alpha val="65000"/>
                    </a:srgbClr>
                  </a:innerShdw>
                </a:effectLst>
                <a:latin typeface="Arial Black" pitchFamily="34" charset="0"/>
              </a:rPr>
              <a:t>Trivial Plan?</a:t>
            </a:r>
          </a:p>
          <a:p>
            <a:endParaRPr lang="en-US" sz="1600" b="1" dirty="0">
              <a:ln w="1905"/>
              <a:solidFill>
                <a:schemeClr val="accent1">
                  <a:lumMod val="20000"/>
                  <a:lumOff val="80000"/>
                </a:schemeClr>
              </a:solidFill>
              <a:effectLst>
                <a:innerShdw blurRad="69850" dist="43180" dir="5400000">
                  <a:srgbClr val="000000">
                    <a:alpha val="65000"/>
                  </a:srgbClr>
                </a:innerShdw>
              </a:effectLst>
              <a:latin typeface="Arial Black" pitchFamily="34" charset="0"/>
            </a:endParaRPr>
          </a:p>
        </p:txBody>
      </p:sp>
      <p:sp>
        <p:nvSpPr>
          <p:cNvPr id="44" name="Rectangle 43">
            <a:extLst>
              <a:ext uri="{FF2B5EF4-FFF2-40B4-BE49-F238E27FC236}">
                <a16:creationId xmlns:a16="http://schemas.microsoft.com/office/drawing/2014/main" id="{8AAD7390-5F86-423E-A98D-A203AC926974}"/>
              </a:ext>
            </a:extLst>
          </p:cNvPr>
          <p:cNvSpPr/>
          <p:nvPr/>
        </p:nvSpPr>
        <p:spPr>
          <a:xfrm rot="5400000" flipH="1">
            <a:off x="1454210" y="1569314"/>
            <a:ext cx="369332" cy="1036619"/>
          </a:xfrm>
          <a:prstGeom prst="rect">
            <a:avLst/>
          </a:prstGeom>
        </p:spPr>
        <p:style>
          <a:lnRef idx="2">
            <a:schemeClr val="accent2"/>
          </a:lnRef>
          <a:fillRef idx="1">
            <a:schemeClr val="lt1"/>
          </a:fillRef>
          <a:effectRef idx="0">
            <a:schemeClr val="accent2"/>
          </a:effectRef>
          <a:fontRef idx="minor">
            <a:schemeClr val="dk1"/>
          </a:fontRef>
        </p:style>
        <p:txBody>
          <a:bodyPr vert="vert270" wrap="square" lIns="91440" tIns="45720" rIns="91440" bIns="45720">
            <a:spAutoFit/>
          </a:bodyPr>
          <a:lstStyle/>
          <a:p>
            <a:pPr algn="ctr"/>
            <a:r>
              <a:rPr lang="en-US" sz="1200" b="1" dirty="0">
                <a:ln w="1905"/>
                <a:solidFill>
                  <a:srgbClr val="FF0000"/>
                </a:solidFill>
                <a:effectLst>
                  <a:innerShdw blurRad="69850" dist="43180" dir="5400000">
                    <a:srgbClr val="000000">
                      <a:alpha val="65000"/>
                    </a:srgbClr>
                  </a:innerShdw>
                </a:effectLst>
                <a:latin typeface="Arial Black" pitchFamily="34" charset="0"/>
              </a:rPr>
              <a:t>No</a:t>
            </a:r>
          </a:p>
        </p:txBody>
      </p:sp>
      <p:sp>
        <p:nvSpPr>
          <p:cNvPr id="52" name="Diamond 51">
            <a:extLst>
              <a:ext uri="{FF2B5EF4-FFF2-40B4-BE49-F238E27FC236}">
                <a16:creationId xmlns:a16="http://schemas.microsoft.com/office/drawing/2014/main" id="{8CFD652D-F492-46B8-B587-607E3A0D78C5}"/>
              </a:ext>
            </a:extLst>
          </p:cNvPr>
          <p:cNvSpPr/>
          <p:nvPr/>
        </p:nvSpPr>
        <p:spPr>
          <a:xfrm>
            <a:off x="684822" y="3983181"/>
            <a:ext cx="1908107" cy="1301867"/>
          </a:xfrm>
          <a:prstGeom prst="diamond">
            <a:avLst/>
          </a:prstGeom>
          <a:solidFill>
            <a:srgbClr val="A0EE73"/>
          </a:solidFill>
          <a:ln>
            <a:solidFill>
              <a:schemeClr val="accent6"/>
            </a:solidFill>
          </a:ln>
          <a:effectLst/>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1996B835-EDA1-46FE-8C5E-92EC24D4D419}"/>
              </a:ext>
            </a:extLst>
          </p:cNvPr>
          <p:cNvSpPr/>
          <p:nvPr/>
        </p:nvSpPr>
        <p:spPr>
          <a:xfrm>
            <a:off x="886500" y="4449446"/>
            <a:ext cx="1537017" cy="707886"/>
          </a:xfrm>
          <a:prstGeom prst="rect">
            <a:avLst/>
          </a:prstGeom>
          <a:noFill/>
        </p:spPr>
        <p:txBody>
          <a:bodyPr wrap="square" lIns="91440" tIns="45720" rIns="91440" bIns="45720">
            <a:spAutoFit/>
          </a:bodyPr>
          <a:lstStyle/>
          <a:p>
            <a:pPr algn="ctr"/>
            <a:r>
              <a:rPr lang="en-US" sz="1200" b="1" dirty="0">
                <a:ln w="1905"/>
                <a:solidFill>
                  <a:srgbClr val="1F497D">
                    <a:lumMod val="75000"/>
                  </a:srgbClr>
                </a:solidFill>
                <a:effectLst>
                  <a:innerShdw blurRad="69850" dist="43180" dir="5400000">
                    <a:srgbClr val="000000">
                      <a:alpha val="65000"/>
                    </a:srgbClr>
                  </a:innerShdw>
                </a:effectLst>
                <a:latin typeface="Arial Black" pitchFamily="34" charset="0"/>
              </a:rPr>
              <a:t>Simple Query Tables &lt;= 3</a:t>
            </a:r>
          </a:p>
          <a:p>
            <a:endParaRPr lang="en-US" sz="1600" b="1" dirty="0">
              <a:ln w="1905"/>
              <a:solidFill>
                <a:schemeClr val="accent1">
                  <a:lumMod val="20000"/>
                  <a:lumOff val="80000"/>
                </a:schemeClr>
              </a:solidFill>
              <a:effectLst>
                <a:innerShdw blurRad="69850" dist="43180" dir="5400000">
                  <a:srgbClr val="000000">
                    <a:alpha val="65000"/>
                  </a:srgbClr>
                </a:innerShdw>
              </a:effectLst>
              <a:latin typeface="Arial Black" pitchFamily="34" charset="0"/>
            </a:endParaRPr>
          </a:p>
        </p:txBody>
      </p:sp>
      <p:sp>
        <p:nvSpPr>
          <p:cNvPr id="55" name="Rectangle 54">
            <a:extLst>
              <a:ext uri="{FF2B5EF4-FFF2-40B4-BE49-F238E27FC236}">
                <a16:creationId xmlns:a16="http://schemas.microsoft.com/office/drawing/2014/main" id="{D74E413A-A81D-4E30-81CF-CB5F6F5604EA}"/>
              </a:ext>
            </a:extLst>
          </p:cNvPr>
          <p:cNvSpPr/>
          <p:nvPr/>
        </p:nvSpPr>
        <p:spPr>
          <a:xfrm rot="5400000" flipH="1">
            <a:off x="3264983" y="4115803"/>
            <a:ext cx="369332" cy="1036619"/>
          </a:xfrm>
          <a:prstGeom prst="rect">
            <a:avLst/>
          </a:prstGeom>
        </p:spPr>
        <p:style>
          <a:lnRef idx="2">
            <a:schemeClr val="accent2"/>
          </a:lnRef>
          <a:fillRef idx="1">
            <a:schemeClr val="lt1"/>
          </a:fillRef>
          <a:effectRef idx="0">
            <a:schemeClr val="accent2"/>
          </a:effectRef>
          <a:fontRef idx="minor">
            <a:schemeClr val="dk1"/>
          </a:fontRef>
        </p:style>
        <p:txBody>
          <a:bodyPr vert="vert270" wrap="square" lIns="91440" tIns="45720" rIns="91440" bIns="45720">
            <a:spAutoFit/>
          </a:bodyPr>
          <a:lstStyle/>
          <a:p>
            <a:pPr algn="ctr"/>
            <a:r>
              <a:rPr lang="en-US" sz="1200" b="1" dirty="0">
                <a:ln w="1905"/>
                <a:solidFill>
                  <a:srgbClr val="FF0000"/>
                </a:solidFill>
                <a:effectLst>
                  <a:innerShdw blurRad="69850" dist="43180" dir="5400000">
                    <a:srgbClr val="000000">
                      <a:alpha val="65000"/>
                    </a:srgbClr>
                  </a:innerShdw>
                </a:effectLst>
                <a:latin typeface="Arial Black" pitchFamily="34" charset="0"/>
              </a:rPr>
              <a:t>Yes</a:t>
            </a:r>
          </a:p>
        </p:txBody>
      </p:sp>
      <p:sp>
        <p:nvSpPr>
          <p:cNvPr id="57" name="Rectangle 56">
            <a:extLst>
              <a:ext uri="{FF2B5EF4-FFF2-40B4-BE49-F238E27FC236}">
                <a16:creationId xmlns:a16="http://schemas.microsoft.com/office/drawing/2014/main" id="{DCC6A5F7-C955-4A96-9554-8AA8E1E22204}"/>
              </a:ext>
            </a:extLst>
          </p:cNvPr>
          <p:cNvSpPr/>
          <p:nvPr/>
        </p:nvSpPr>
        <p:spPr>
          <a:xfrm>
            <a:off x="2620289" y="4989640"/>
            <a:ext cx="1647063" cy="738664"/>
          </a:xfrm>
          <a:prstGeom prst="rect">
            <a:avLst/>
          </a:prstGeom>
          <a:solidFill>
            <a:schemeClr val="accent4">
              <a:lumMod val="20000"/>
              <a:lumOff val="80000"/>
            </a:schemeClr>
          </a:solidFill>
          <a:ln w="28575">
            <a:solidFill>
              <a:schemeClr val="accent4">
                <a:lumMod val="50000"/>
              </a:schemeClr>
            </a:solidFill>
          </a:ln>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pPr algn="ctr"/>
            <a:r>
              <a:rPr lang="en-US" sz="1400" b="1" dirty="0">
                <a:ln w="1905"/>
                <a:solidFill>
                  <a:srgbClr val="1F497D">
                    <a:lumMod val="75000"/>
                  </a:srgbClr>
                </a:solidFill>
                <a:effectLst>
                  <a:innerShdw blurRad="69850" dist="43180" dir="5400000">
                    <a:srgbClr val="000000">
                      <a:alpha val="65000"/>
                    </a:srgbClr>
                  </a:innerShdw>
                </a:effectLst>
                <a:latin typeface="Arial Black" pitchFamily="34" charset="0"/>
              </a:rPr>
              <a:t>Phase 0 Transactional Processing</a:t>
            </a:r>
          </a:p>
        </p:txBody>
      </p:sp>
      <p:sp>
        <p:nvSpPr>
          <p:cNvPr id="59" name="Diamond 58">
            <a:extLst>
              <a:ext uri="{FF2B5EF4-FFF2-40B4-BE49-F238E27FC236}">
                <a16:creationId xmlns:a16="http://schemas.microsoft.com/office/drawing/2014/main" id="{0476B831-DAE6-4FF5-85B0-9270CF02A2A7}"/>
              </a:ext>
            </a:extLst>
          </p:cNvPr>
          <p:cNvSpPr/>
          <p:nvPr/>
        </p:nvSpPr>
        <p:spPr>
          <a:xfrm>
            <a:off x="4401428" y="3872063"/>
            <a:ext cx="1908107" cy="1524104"/>
          </a:xfrm>
          <a:prstGeom prst="diamond">
            <a:avLst/>
          </a:prstGeom>
          <a:solidFill>
            <a:srgbClr val="A0EE73"/>
          </a:solidFill>
          <a:ln>
            <a:solidFill>
              <a:schemeClr val="accent6"/>
            </a:solidFill>
          </a:ln>
          <a:effectLst/>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403BA788-C5B1-4865-B457-3E5B5ACAC61D}"/>
              </a:ext>
            </a:extLst>
          </p:cNvPr>
          <p:cNvSpPr/>
          <p:nvPr/>
        </p:nvSpPr>
        <p:spPr>
          <a:xfrm>
            <a:off x="4562050" y="4485315"/>
            <a:ext cx="1586862" cy="523220"/>
          </a:xfrm>
          <a:prstGeom prst="rect">
            <a:avLst/>
          </a:prstGeom>
          <a:noFill/>
          <a:ln>
            <a:noFill/>
          </a:ln>
        </p:spPr>
        <p:txBody>
          <a:bodyPr wrap="square" lIns="91440" tIns="45720" rIns="91440" bIns="45720">
            <a:spAutoFit/>
          </a:bodyPr>
          <a:lstStyle/>
          <a:p>
            <a:pPr algn="ctr"/>
            <a:r>
              <a:rPr lang="en-US" sz="1200" b="1" dirty="0">
                <a:ln w="1905"/>
                <a:solidFill>
                  <a:srgbClr val="1F497D">
                    <a:lumMod val="75000"/>
                  </a:srgbClr>
                </a:solidFill>
                <a:effectLst>
                  <a:innerShdw blurRad="69850" dist="43180" dir="5400000">
                    <a:srgbClr val="000000">
                      <a:alpha val="65000"/>
                    </a:srgbClr>
                  </a:innerShdw>
                </a:effectLst>
                <a:latin typeface="Arial Black" pitchFamily="34" charset="0"/>
              </a:rPr>
              <a:t>Cost &lt; 0.2</a:t>
            </a:r>
          </a:p>
          <a:p>
            <a:endParaRPr lang="en-US" sz="1600" b="1" dirty="0">
              <a:ln w="1905"/>
              <a:solidFill>
                <a:schemeClr val="accent1">
                  <a:lumMod val="20000"/>
                  <a:lumOff val="80000"/>
                </a:schemeClr>
              </a:solidFill>
              <a:effectLst>
                <a:innerShdw blurRad="69850" dist="43180" dir="5400000">
                  <a:srgbClr val="000000">
                    <a:alpha val="65000"/>
                  </a:srgbClr>
                </a:innerShdw>
              </a:effectLst>
              <a:latin typeface="Arial Black" pitchFamily="34" charset="0"/>
            </a:endParaRPr>
          </a:p>
        </p:txBody>
      </p:sp>
      <p:cxnSp>
        <p:nvCxnSpPr>
          <p:cNvPr id="160" name="Straight Arrow Connector 159">
            <a:extLst>
              <a:ext uri="{FF2B5EF4-FFF2-40B4-BE49-F238E27FC236}">
                <a16:creationId xmlns:a16="http://schemas.microsoft.com/office/drawing/2014/main" id="{2C81FCAF-943E-487E-8C37-DF90BE46EF4D}"/>
              </a:ext>
            </a:extLst>
          </p:cNvPr>
          <p:cNvCxnSpPr>
            <a:cxnSpLocks/>
            <a:stCxn id="59" idx="0"/>
            <a:endCxn id="33" idx="2"/>
          </p:cNvCxnSpPr>
          <p:nvPr/>
        </p:nvCxnSpPr>
        <p:spPr>
          <a:xfrm flipH="1" flipV="1">
            <a:off x="5340205" y="1168564"/>
            <a:ext cx="15277" cy="2703499"/>
          </a:xfrm>
          <a:prstGeom prst="straightConnector1">
            <a:avLst/>
          </a:prstGeom>
          <a:ln w="76200">
            <a:solidFill>
              <a:srgbClr val="104C6A"/>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71" name="Rectangle 170">
            <a:extLst>
              <a:ext uri="{FF2B5EF4-FFF2-40B4-BE49-F238E27FC236}">
                <a16:creationId xmlns:a16="http://schemas.microsoft.com/office/drawing/2014/main" id="{4848555C-1EF7-447C-854C-405A99DAAD11}"/>
              </a:ext>
            </a:extLst>
          </p:cNvPr>
          <p:cNvSpPr/>
          <p:nvPr/>
        </p:nvSpPr>
        <p:spPr>
          <a:xfrm>
            <a:off x="5982017" y="5644326"/>
            <a:ext cx="2412301" cy="523220"/>
          </a:xfrm>
          <a:prstGeom prst="rect">
            <a:avLst/>
          </a:prstGeom>
          <a:solidFill>
            <a:schemeClr val="accent4">
              <a:lumMod val="20000"/>
              <a:lumOff val="80000"/>
            </a:schemeClr>
          </a:solidFill>
          <a:ln w="28575">
            <a:solidFill>
              <a:schemeClr val="accent4">
                <a:lumMod val="50000"/>
              </a:schemeClr>
            </a:solidFill>
          </a:ln>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pPr algn="ctr"/>
            <a:r>
              <a:rPr lang="en-US" sz="1400" b="1" dirty="0">
                <a:ln w="1905"/>
                <a:solidFill>
                  <a:srgbClr val="1F497D">
                    <a:lumMod val="75000"/>
                  </a:srgbClr>
                </a:solidFill>
                <a:effectLst>
                  <a:innerShdw blurRad="69850" dist="43180" dir="5400000">
                    <a:srgbClr val="000000">
                      <a:alpha val="65000"/>
                    </a:srgbClr>
                  </a:innerShdw>
                </a:effectLst>
                <a:latin typeface="Arial Black" pitchFamily="34" charset="0"/>
              </a:rPr>
              <a:t>Phase 1a</a:t>
            </a:r>
          </a:p>
          <a:p>
            <a:pPr algn="ctr"/>
            <a:r>
              <a:rPr lang="en-US" sz="1400" b="1" dirty="0">
                <a:ln w="1905"/>
                <a:solidFill>
                  <a:srgbClr val="1F497D">
                    <a:lumMod val="75000"/>
                  </a:srgbClr>
                </a:solidFill>
                <a:effectLst>
                  <a:innerShdw blurRad="69850" dist="43180" dir="5400000">
                    <a:srgbClr val="000000">
                      <a:alpha val="65000"/>
                    </a:srgbClr>
                  </a:innerShdw>
                </a:effectLst>
                <a:latin typeface="Arial Black" pitchFamily="34" charset="0"/>
              </a:rPr>
              <a:t>Quick Serial Plans</a:t>
            </a:r>
          </a:p>
        </p:txBody>
      </p:sp>
      <p:cxnSp>
        <p:nvCxnSpPr>
          <p:cNvPr id="184" name="Connector: Elbow 183">
            <a:extLst>
              <a:ext uri="{FF2B5EF4-FFF2-40B4-BE49-F238E27FC236}">
                <a16:creationId xmlns:a16="http://schemas.microsoft.com/office/drawing/2014/main" id="{FA121CAD-37E2-4547-A44B-00E1BDB867B7}"/>
              </a:ext>
            </a:extLst>
          </p:cNvPr>
          <p:cNvCxnSpPr>
            <a:cxnSpLocks/>
            <a:stCxn id="188" idx="0"/>
            <a:endCxn id="32" idx="3"/>
          </p:cNvCxnSpPr>
          <p:nvPr/>
        </p:nvCxnSpPr>
        <p:spPr>
          <a:xfrm rot="16200000" flipV="1">
            <a:off x="5721901" y="2093480"/>
            <a:ext cx="884454" cy="2026131"/>
          </a:xfrm>
          <a:prstGeom prst="bentConnector4">
            <a:avLst>
              <a:gd name="adj1" fmla="val 94844"/>
              <a:gd name="adj2" fmla="val 100342"/>
            </a:avLst>
          </a:prstGeom>
          <a:ln w="76200">
            <a:solidFill>
              <a:srgbClr val="104C6A"/>
            </a:solidFill>
            <a:tailEnd type="triangle"/>
          </a:ln>
        </p:spPr>
        <p:style>
          <a:lnRef idx="1">
            <a:schemeClr val="accent1"/>
          </a:lnRef>
          <a:fillRef idx="0">
            <a:schemeClr val="accent1"/>
          </a:fillRef>
          <a:effectRef idx="0">
            <a:schemeClr val="accent1"/>
          </a:effectRef>
          <a:fontRef idx="minor">
            <a:schemeClr val="tx1"/>
          </a:fontRef>
        </p:style>
      </p:cxnSp>
      <p:sp>
        <p:nvSpPr>
          <p:cNvPr id="188" name="Diamond 187">
            <a:extLst>
              <a:ext uri="{FF2B5EF4-FFF2-40B4-BE49-F238E27FC236}">
                <a16:creationId xmlns:a16="http://schemas.microsoft.com/office/drawing/2014/main" id="{C9ECA942-697A-4FB5-8B5B-CE1655965658}"/>
              </a:ext>
            </a:extLst>
          </p:cNvPr>
          <p:cNvSpPr/>
          <p:nvPr/>
        </p:nvSpPr>
        <p:spPr>
          <a:xfrm>
            <a:off x="6223139" y="3548773"/>
            <a:ext cx="1908107" cy="1445064"/>
          </a:xfrm>
          <a:prstGeom prst="diamond">
            <a:avLst/>
          </a:prstGeom>
          <a:solidFill>
            <a:srgbClr val="A0EE73"/>
          </a:solidFill>
          <a:ln>
            <a:solidFill>
              <a:schemeClr val="accent6"/>
            </a:solidFill>
          </a:ln>
          <a:effectLst/>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ectangle 188">
            <a:extLst>
              <a:ext uri="{FF2B5EF4-FFF2-40B4-BE49-F238E27FC236}">
                <a16:creationId xmlns:a16="http://schemas.microsoft.com/office/drawing/2014/main" id="{55EA44B2-AC6C-4A1E-8BA9-4D4384B3CE58}"/>
              </a:ext>
            </a:extLst>
          </p:cNvPr>
          <p:cNvSpPr/>
          <p:nvPr/>
        </p:nvSpPr>
        <p:spPr>
          <a:xfrm>
            <a:off x="6394737" y="3925705"/>
            <a:ext cx="1586862" cy="892552"/>
          </a:xfrm>
          <a:prstGeom prst="rect">
            <a:avLst/>
          </a:prstGeom>
          <a:noFill/>
          <a:ln>
            <a:noFill/>
          </a:ln>
        </p:spPr>
        <p:txBody>
          <a:bodyPr wrap="square" lIns="91440" tIns="45720" rIns="91440" bIns="45720">
            <a:spAutoFit/>
          </a:bodyPr>
          <a:lstStyle/>
          <a:p>
            <a:pPr algn="ctr"/>
            <a:r>
              <a:rPr lang="en-US" sz="1200" b="1" dirty="0">
                <a:ln w="1905"/>
                <a:solidFill>
                  <a:srgbClr val="1F497D">
                    <a:lumMod val="75000"/>
                  </a:srgbClr>
                </a:solidFill>
                <a:effectLst>
                  <a:innerShdw blurRad="69850" dist="43180" dir="5400000">
                    <a:srgbClr val="000000">
                      <a:alpha val="65000"/>
                    </a:srgbClr>
                  </a:innerShdw>
                </a:effectLst>
                <a:latin typeface="Arial Black" pitchFamily="34" charset="0"/>
              </a:rPr>
              <a:t>Cost &lt; 1.0</a:t>
            </a:r>
          </a:p>
          <a:p>
            <a:pPr algn="ctr"/>
            <a:r>
              <a:rPr lang="en-US" sz="1200" b="1" dirty="0">
                <a:ln w="1905"/>
                <a:solidFill>
                  <a:srgbClr val="1F497D">
                    <a:lumMod val="75000"/>
                  </a:srgbClr>
                </a:solidFill>
                <a:effectLst>
                  <a:innerShdw blurRad="69850" dist="43180" dir="5400000">
                    <a:srgbClr val="000000">
                      <a:alpha val="65000"/>
                    </a:srgbClr>
                  </a:innerShdw>
                </a:effectLst>
                <a:latin typeface="Arial Black" pitchFamily="34" charset="0"/>
              </a:rPr>
              <a:t>or</a:t>
            </a:r>
          </a:p>
          <a:p>
            <a:pPr algn="ctr"/>
            <a:r>
              <a:rPr lang="en-US" sz="1200" b="1" dirty="0">
                <a:ln w="1905"/>
                <a:solidFill>
                  <a:srgbClr val="1F497D">
                    <a:lumMod val="75000"/>
                  </a:srgbClr>
                </a:solidFill>
                <a:effectLst>
                  <a:innerShdw blurRad="69850" dist="43180" dir="5400000">
                    <a:srgbClr val="000000">
                      <a:alpha val="65000"/>
                    </a:srgbClr>
                  </a:innerShdw>
                </a:effectLst>
                <a:latin typeface="Arial Black" pitchFamily="34" charset="0"/>
              </a:rPr>
              <a:t>  MAXDOP &lt;= 1</a:t>
            </a:r>
          </a:p>
          <a:p>
            <a:endParaRPr lang="en-US" sz="1600" b="1" dirty="0">
              <a:ln w="1905"/>
              <a:solidFill>
                <a:schemeClr val="accent1">
                  <a:lumMod val="20000"/>
                  <a:lumOff val="80000"/>
                </a:schemeClr>
              </a:solidFill>
              <a:effectLst>
                <a:innerShdw blurRad="69850" dist="43180" dir="5400000">
                  <a:srgbClr val="000000">
                    <a:alpha val="65000"/>
                  </a:srgbClr>
                </a:innerShdw>
              </a:effectLst>
              <a:latin typeface="Arial Black" pitchFamily="34" charset="0"/>
            </a:endParaRPr>
          </a:p>
        </p:txBody>
      </p:sp>
      <p:cxnSp>
        <p:nvCxnSpPr>
          <p:cNvPr id="191" name="Straight Arrow Connector 190">
            <a:extLst>
              <a:ext uri="{FF2B5EF4-FFF2-40B4-BE49-F238E27FC236}">
                <a16:creationId xmlns:a16="http://schemas.microsoft.com/office/drawing/2014/main" id="{A23D3479-1497-4379-AB6C-78A78BD7AD46}"/>
              </a:ext>
            </a:extLst>
          </p:cNvPr>
          <p:cNvCxnSpPr>
            <a:cxnSpLocks/>
            <a:stCxn id="171" idx="0"/>
            <a:endCxn id="188" idx="2"/>
          </p:cNvCxnSpPr>
          <p:nvPr/>
        </p:nvCxnSpPr>
        <p:spPr>
          <a:xfrm flipH="1" flipV="1">
            <a:off x="7177193" y="4993837"/>
            <a:ext cx="10975" cy="650489"/>
          </a:xfrm>
          <a:prstGeom prst="straightConnector1">
            <a:avLst/>
          </a:prstGeom>
          <a:ln w="76200">
            <a:solidFill>
              <a:srgbClr val="104C6A"/>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95" name="Diamond 194">
            <a:extLst>
              <a:ext uri="{FF2B5EF4-FFF2-40B4-BE49-F238E27FC236}">
                <a16:creationId xmlns:a16="http://schemas.microsoft.com/office/drawing/2014/main" id="{E3F52F2A-5E12-4C51-95DA-DC73E1940B72}"/>
              </a:ext>
            </a:extLst>
          </p:cNvPr>
          <p:cNvSpPr/>
          <p:nvPr/>
        </p:nvSpPr>
        <p:spPr>
          <a:xfrm>
            <a:off x="9140597" y="3509253"/>
            <a:ext cx="1908107" cy="1524104"/>
          </a:xfrm>
          <a:prstGeom prst="diamond">
            <a:avLst/>
          </a:prstGeom>
          <a:solidFill>
            <a:srgbClr val="A0EE73"/>
          </a:solidFill>
          <a:ln>
            <a:solidFill>
              <a:schemeClr val="accent6"/>
            </a:solidFill>
          </a:ln>
          <a:effectLst/>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195">
            <a:extLst>
              <a:ext uri="{FF2B5EF4-FFF2-40B4-BE49-F238E27FC236}">
                <a16:creationId xmlns:a16="http://schemas.microsoft.com/office/drawing/2014/main" id="{A7D7C03B-9169-442D-BEC3-6B5CA7D3C6D9}"/>
              </a:ext>
            </a:extLst>
          </p:cNvPr>
          <p:cNvSpPr/>
          <p:nvPr/>
        </p:nvSpPr>
        <p:spPr>
          <a:xfrm>
            <a:off x="9330514" y="3948791"/>
            <a:ext cx="1586862" cy="892552"/>
          </a:xfrm>
          <a:prstGeom prst="rect">
            <a:avLst/>
          </a:prstGeom>
          <a:noFill/>
          <a:ln>
            <a:noFill/>
          </a:ln>
        </p:spPr>
        <p:txBody>
          <a:bodyPr wrap="square" lIns="91440" tIns="45720" rIns="91440" bIns="45720">
            <a:spAutoFit/>
          </a:bodyPr>
          <a:lstStyle/>
          <a:p>
            <a:pPr algn="ctr"/>
            <a:r>
              <a:rPr lang="en-US" sz="1200" b="1" dirty="0">
                <a:ln w="1905"/>
                <a:solidFill>
                  <a:srgbClr val="1F497D">
                    <a:lumMod val="75000"/>
                  </a:srgbClr>
                </a:solidFill>
                <a:effectLst>
                  <a:innerShdw blurRad="69850" dist="43180" dir="5400000">
                    <a:srgbClr val="000000">
                      <a:alpha val="65000"/>
                    </a:srgbClr>
                  </a:innerShdw>
                </a:effectLst>
                <a:latin typeface="Arial Black" pitchFamily="34" charset="0"/>
              </a:rPr>
              <a:t>Cost &gt; Cost Threshold for Parallelism</a:t>
            </a:r>
          </a:p>
          <a:p>
            <a:endParaRPr lang="en-US" sz="1600" b="1" dirty="0">
              <a:ln w="1905"/>
              <a:solidFill>
                <a:schemeClr val="accent1">
                  <a:lumMod val="20000"/>
                  <a:lumOff val="80000"/>
                </a:schemeClr>
              </a:solidFill>
              <a:effectLst>
                <a:innerShdw blurRad="69850" dist="43180" dir="5400000">
                  <a:srgbClr val="000000">
                    <a:alpha val="65000"/>
                  </a:srgbClr>
                </a:innerShdw>
              </a:effectLst>
              <a:latin typeface="Arial Black" pitchFamily="34" charset="0"/>
            </a:endParaRPr>
          </a:p>
        </p:txBody>
      </p:sp>
      <p:sp>
        <p:nvSpPr>
          <p:cNvPr id="212" name="Rectangle 211">
            <a:extLst>
              <a:ext uri="{FF2B5EF4-FFF2-40B4-BE49-F238E27FC236}">
                <a16:creationId xmlns:a16="http://schemas.microsoft.com/office/drawing/2014/main" id="{04664B1E-4EE7-44F8-9E29-B21950A1FD4C}"/>
              </a:ext>
            </a:extLst>
          </p:cNvPr>
          <p:cNvSpPr/>
          <p:nvPr/>
        </p:nvSpPr>
        <p:spPr>
          <a:xfrm>
            <a:off x="6811222" y="569980"/>
            <a:ext cx="2412301" cy="738664"/>
          </a:xfrm>
          <a:prstGeom prst="rect">
            <a:avLst/>
          </a:prstGeom>
          <a:solidFill>
            <a:schemeClr val="accent4">
              <a:lumMod val="20000"/>
              <a:lumOff val="80000"/>
            </a:schemeClr>
          </a:solidFill>
          <a:ln w="28575">
            <a:solidFill>
              <a:schemeClr val="accent4">
                <a:lumMod val="50000"/>
              </a:schemeClr>
            </a:solidFill>
          </a:ln>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pPr algn="ctr"/>
            <a:r>
              <a:rPr lang="en-US" sz="1400" b="1" dirty="0">
                <a:ln w="1905"/>
                <a:solidFill>
                  <a:srgbClr val="1F497D">
                    <a:lumMod val="75000"/>
                  </a:srgbClr>
                </a:solidFill>
                <a:effectLst>
                  <a:innerShdw blurRad="69850" dist="43180" dir="5400000">
                    <a:srgbClr val="000000">
                      <a:alpha val="65000"/>
                    </a:srgbClr>
                  </a:innerShdw>
                </a:effectLst>
                <a:latin typeface="Arial Black" pitchFamily="34" charset="0"/>
              </a:rPr>
              <a:t>Phase 2 </a:t>
            </a:r>
          </a:p>
          <a:p>
            <a:pPr algn="ctr"/>
            <a:r>
              <a:rPr lang="en-US" sz="1400" b="1" dirty="0">
                <a:ln w="1905"/>
                <a:solidFill>
                  <a:srgbClr val="1F497D">
                    <a:lumMod val="75000"/>
                  </a:srgbClr>
                </a:solidFill>
                <a:effectLst>
                  <a:innerShdw blurRad="69850" dist="43180" dir="5400000">
                    <a:srgbClr val="000000">
                      <a:alpha val="65000"/>
                    </a:srgbClr>
                  </a:innerShdw>
                </a:effectLst>
                <a:latin typeface="Arial Black" pitchFamily="34" charset="0"/>
              </a:rPr>
              <a:t>Compare Plans and Full Optimization</a:t>
            </a:r>
          </a:p>
        </p:txBody>
      </p:sp>
      <p:sp>
        <p:nvSpPr>
          <p:cNvPr id="214" name="Rectangle 213">
            <a:extLst>
              <a:ext uri="{FF2B5EF4-FFF2-40B4-BE49-F238E27FC236}">
                <a16:creationId xmlns:a16="http://schemas.microsoft.com/office/drawing/2014/main" id="{184F14A7-0199-4D95-B025-7F8A70B7C318}"/>
              </a:ext>
            </a:extLst>
          </p:cNvPr>
          <p:cNvSpPr/>
          <p:nvPr/>
        </p:nvSpPr>
        <p:spPr>
          <a:xfrm>
            <a:off x="8742322" y="1547614"/>
            <a:ext cx="2087684" cy="738664"/>
          </a:xfrm>
          <a:prstGeom prst="rect">
            <a:avLst/>
          </a:prstGeom>
          <a:solidFill>
            <a:schemeClr val="accent4">
              <a:lumMod val="20000"/>
              <a:lumOff val="80000"/>
            </a:schemeClr>
          </a:solidFill>
          <a:ln w="28575">
            <a:solidFill>
              <a:schemeClr val="accent4">
                <a:lumMod val="50000"/>
              </a:schemeClr>
            </a:solidFill>
          </a:ln>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pPr algn="ctr"/>
            <a:r>
              <a:rPr lang="en-US" sz="1400" b="1" dirty="0">
                <a:ln w="1905"/>
                <a:solidFill>
                  <a:srgbClr val="1F497D">
                    <a:lumMod val="75000"/>
                  </a:srgbClr>
                </a:solidFill>
                <a:effectLst>
                  <a:innerShdw blurRad="69850" dist="43180" dir="5400000">
                    <a:srgbClr val="000000">
                      <a:alpha val="65000"/>
                    </a:srgbClr>
                  </a:innerShdw>
                </a:effectLst>
                <a:latin typeface="Arial Black" pitchFamily="34" charset="0"/>
              </a:rPr>
              <a:t>Phase 1b</a:t>
            </a:r>
          </a:p>
          <a:p>
            <a:pPr algn="ctr"/>
            <a:r>
              <a:rPr lang="en-US" sz="1400" b="1" dirty="0">
                <a:ln w="1905"/>
                <a:solidFill>
                  <a:srgbClr val="1F497D">
                    <a:lumMod val="75000"/>
                  </a:srgbClr>
                </a:solidFill>
                <a:effectLst>
                  <a:innerShdw blurRad="69850" dist="43180" dir="5400000">
                    <a:srgbClr val="000000">
                      <a:alpha val="65000"/>
                    </a:srgbClr>
                  </a:innerShdw>
                </a:effectLst>
                <a:latin typeface="Arial Black" pitchFamily="34" charset="0"/>
              </a:rPr>
              <a:t>Quick Parallel Plans</a:t>
            </a:r>
          </a:p>
        </p:txBody>
      </p:sp>
      <p:cxnSp>
        <p:nvCxnSpPr>
          <p:cNvPr id="220" name="Straight Arrow Connector 219">
            <a:extLst>
              <a:ext uri="{FF2B5EF4-FFF2-40B4-BE49-F238E27FC236}">
                <a16:creationId xmlns:a16="http://schemas.microsoft.com/office/drawing/2014/main" id="{64A655B8-BA65-4341-A2A1-BBFA4658ABA9}"/>
              </a:ext>
            </a:extLst>
          </p:cNvPr>
          <p:cNvCxnSpPr>
            <a:cxnSpLocks/>
            <a:stCxn id="188" idx="3"/>
            <a:endCxn id="195" idx="1"/>
          </p:cNvCxnSpPr>
          <p:nvPr/>
        </p:nvCxnSpPr>
        <p:spPr>
          <a:xfrm>
            <a:off x="8131246" y="4271305"/>
            <a:ext cx="1009351" cy="0"/>
          </a:xfrm>
          <a:prstGeom prst="straightConnector1">
            <a:avLst/>
          </a:prstGeom>
          <a:ln w="76200">
            <a:solidFill>
              <a:srgbClr val="104C6A"/>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50" name="Connector: Elbow 249">
            <a:extLst>
              <a:ext uri="{FF2B5EF4-FFF2-40B4-BE49-F238E27FC236}">
                <a16:creationId xmlns:a16="http://schemas.microsoft.com/office/drawing/2014/main" id="{1A90BC37-524F-4CA3-97BA-7F47FA46F2CB}"/>
              </a:ext>
            </a:extLst>
          </p:cNvPr>
          <p:cNvCxnSpPr>
            <a:cxnSpLocks/>
            <a:stCxn id="214" idx="0"/>
            <a:endCxn id="212" idx="3"/>
          </p:cNvCxnSpPr>
          <p:nvPr/>
        </p:nvCxnSpPr>
        <p:spPr>
          <a:xfrm rot="16200000" flipV="1">
            <a:off x="9200693" y="962142"/>
            <a:ext cx="608302" cy="562641"/>
          </a:xfrm>
          <a:prstGeom prst="bentConnector2">
            <a:avLst/>
          </a:prstGeom>
          <a:ln w="76200">
            <a:solidFill>
              <a:srgbClr val="104C6A"/>
            </a:solidFill>
            <a:tailEnd type="triangle"/>
          </a:ln>
        </p:spPr>
        <p:style>
          <a:lnRef idx="1">
            <a:schemeClr val="accent1"/>
          </a:lnRef>
          <a:fillRef idx="0">
            <a:schemeClr val="accent1"/>
          </a:fillRef>
          <a:effectRef idx="0">
            <a:schemeClr val="accent1"/>
          </a:effectRef>
          <a:fontRef idx="minor">
            <a:schemeClr val="tx1"/>
          </a:fontRef>
        </p:style>
      </p:cxnSp>
      <p:sp>
        <p:nvSpPr>
          <p:cNvPr id="261" name="Rectangle 260">
            <a:extLst>
              <a:ext uri="{FF2B5EF4-FFF2-40B4-BE49-F238E27FC236}">
                <a16:creationId xmlns:a16="http://schemas.microsoft.com/office/drawing/2014/main" id="{C2C07487-B237-48B6-9ADA-DACA6B30D133}"/>
              </a:ext>
            </a:extLst>
          </p:cNvPr>
          <p:cNvSpPr/>
          <p:nvPr/>
        </p:nvSpPr>
        <p:spPr>
          <a:xfrm rot="5400000" flipH="1">
            <a:off x="8339017" y="3354343"/>
            <a:ext cx="369332" cy="1036619"/>
          </a:xfrm>
          <a:prstGeom prst="rect">
            <a:avLst/>
          </a:prstGeom>
        </p:spPr>
        <p:style>
          <a:lnRef idx="2">
            <a:schemeClr val="accent2"/>
          </a:lnRef>
          <a:fillRef idx="1">
            <a:schemeClr val="lt1"/>
          </a:fillRef>
          <a:effectRef idx="0">
            <a:schemeClr val="accent2"/>
          </a:effectRef>
          <a:fontRef idx="minor">
            <a:schemeClr val="dk1"/>
          </a:fontRef>
        </p:style>
        <p:txBody>
          <a:bodyPr vert="vert270" wrap="square" lIns="91440" tIns="45720" rIns="91440" bIns="45720">
            <a:spAutoFit/>
          </a:bodyPr>
          <a:lstStyle/>
          <a:p>
            <a:pPr algn="ctr"/>
            <a:r>
              <a:rPr lang="en-US" sz="1200" b="1" dirty="0">
                <a:ln w="1905"/>
                <a:solidFill>
                  <a:srgbClr val="FF0000"/>
                </a:solidFill>
                <a:effectLst>
                  <a:innerShdw blurRad="69850" dist="43180" dir="5400000">
                    <a:srgbClr val="000000">
                      <a:alpha val="65000"/>
                    </a:srgbClr>
                  </a:innerShdw>
                </a:effectLst>
                <a:latin typeface="Arial Black" pitchFamily="34" charset="0"/>
              </a:rPr>
              <a:t>No</a:t>
            </a:r>
          </a:p>
        </p:txBody>
      </p:sp>
      <p:cxnSp>
        <p:nvCxnSpPr>
          <p:cNvPr id="264" name="Connector: Elbow 263">
            <a:extLst>
              <a:ext uri="{FF2B5EF4-FFF2-40B4-BE49-F238E27FC236}">
                <a16:creationId xmlns:a16="http://schemas.microsoft.com/office/drawing/2014/main" id="{DCDC2A1F-0954-42AB-8A8E-FAA4EDBDCFD8}"/>
              </a:ext>
            </a:extLst>
          </p:cNvPr>
          <p:cNvCxnSpPr>
            <a:cxnSpLocks/>
            <a:stCxn id="195" idx="3"/>
            <a:endCxn id="214" idx="3"/>
          </p:cNvCxnSpPr>
          <p:nvPr/>
        </p:nvCxnSpPr>
        <p:spPr>
          <a:xfrm flipH="1" flipV="1">
            <a:off x="10830006" y="1916946"/>
            <a:ext cx="218698" cy="2354359"/>
          </a:xfrm>
          <a:prstGeom prst="bentConnector3">
            <a:avLst>
              <a:gd name="adj1" fmla="val -104528"/>
            </a:avLst>
          </a:prstGeom>
          <a:ln w="76200">
            <a:solidFill>
              <a:srgbClr val="104C6A"/>
            </a:solidFill>
            <a:tailEnd type="triangle"/>
          </a:ln>
        </p:spPr>
        <p:style>
          <a:lnRef idx="1">
            <a:schemeClr val="accent1"/>
          </a:lnRef>
          <a:fillRef idx="0">
            <a:schemeClr val="accent1"/>
          </a:fillRef>
          <a:effectRef idx="0">
            <a:schemeClr val="accent1"/>
          </a:effectRef>
          <a:fontRef idx="minor">
            <a:schemeClr val="tx1"/>
          </a:fontRef>
        </p:style>
      </p:cxnSp>
      <p:cxnSp>
        <p:nvCxnSpPr>
          <p:cNvPr id="271" name="Connector: Elbow 270">
            <a:extLst>
              <a:ext uri="{FF2B5EF4-FFF2-40B4-BE49-F238E27FC236}">
                <a16:creationId xmlns:a16="http://schemas.microsoft.com/office/drawing/2014/main" id="{D4667298-7E21-4364-94B2-673E7E20CFF4}"/>
              </a:ext>
            </a:extLst>
          </p:cNvPr>
          <p:cNvCxnSpPr>
            <a:cxnSpLocks/>
            <a:stCxn id="195" idx="0"/>
            <a:endCxn id="212" idx="2"/>
          </p:cNvCxnSpPr>
          <p:nvPr/>
        </p:nvCxnSpPr>
        <p:spPr>
          <a:xfrm rot="16200000" flipV="1">
            <a:off x="7955708" y="1370310"/>
            <a:ext cx="2200609" cy="2077278"/>
          </a:xfrm>
          <a:prstGeom prst="bentConnector3">
            <a:avLst>
              <a:gd name="adj1" fmla="val 30273"/>
            </a:avLst>
          </a:prstGeom>
          <a:ln w="76200">
            <a:solidFill>
              <a:srgbClr val="104C6A"/>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6F1CE439-8672-4436-9EF2-676C20724F6B}"/>
              </a:ext>
            </a:extLst>
          </p:cNvPr>
          <p:cNvCxnSpPr>
            <a:cxnSpLocks/>
            <a:stCxn id="52" idx="2"/>
            <a:endCxn id="171" idx="1"/>
          </p:cNvCxnSpPr>
          <p:nvPr/>
        </p:nvCxnSpPr>
        <p:spPr>
          <a:xfrm rot="16200000" flipH="1">
            <a:off x="3500002" y="3423921"/>
            <a:ext cx="620888" cy="4343141"/>
          </a:xfrm>
          <a:prstGeom prst="bentConnector2">
            <a:avLst/>
          </a:prstGeom>
          <a:ln w="76200">
            <a:solidFill>
              <a:srgbClr val="104C6A"/>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542D51B2-7C27-49FD-9363-0584F05DCC93}"/>
              </a:ext>
            </a:extLst>
          </p:cNvPr>
          <p:cNvCxnSpPr>
            <a:cxnSpLocks/>
            <a:stCxn id="59" idx="2"/>
            <a:endCxn id="171" idx="1"/>
          </p:cNvCxnSpPr>
          <p:nvPr/>
        </p:nvCxnSpPr>
        <p:spPr>
          <a:xfrm rot="16200000" flipH="1">
            <a:off x="5413865" y="5337783"/>
            <a:ext cx="509769" cy="626535"/>
          </a:xfrm>
          <a:prstGeom prst="bentConnector2">
            <a:avLst/>
          </a:prstGeom>
          <a:ln w="76200">
            <a:solidFill>
              <a:srgbClr val="104C6A"/>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50C37759-5105-46EF-9154-8B63D030B3BA}"/>
              </a:ext>
            </a:extLst>
          </p:cNvPr>
          <p:cNvSpPr/>
          <p:nvPr/>
        </p:nvSpPr>
        <p:spPr>
          <a:xfrm rot="5400000" flipH="1">
            <a:off x="1454208" y="5288970"/>
            <a:ext cx="369332" cy="1036619"/>
          </a:xfrm>
          <a:prstGeom prst="rect">
            <a:avLst/>
          </a:prstGeom>
        </p:spPr>
        <p:style>
          <a:lnRef idx="2">
            <a:schemeClr val="accent2"/>
          </a:lnRef>
          <a:fillRef idx="1">
            <a:schemeClr val="lt1"/>
          </a:fillRef>
          <a:effectRef idx="0">
            <a:schemeClr val="accent2"/>
          </a:effectRef>
          <a:fontRef idx="minor">
            <a:schemeClr val="dk1"/>
          </a:fontRef>
        </p:style>
        <p:txBody>
          <a:bodyPr vert="vert270" wrap="square" lIns="91440" tIns="45720" rIns="91440" bIns="45720">
            <a:spAutoFit/>
          </a:bodyPr>
          <a:lstStyle/>
          <a:p>
            <a:pPr algn="ctr"/>
            <a:r>
              <a:rPr lang="en-US" sz="1200" b="1" dirty="0">
                <a:ln w="1905"/>
                <a:solidFill>
                  <a:srgbClr val="FF0000"/>
                </a:solidFill>
                <a:effectLst>
                  <a:innerShdw blurRad="69850" dist="43180" dir="5400000">
                    <a:srgbClr val="000000">
                      <a:alpha val="65000"/>
                    </a:srgbClr>
                  </a:innerShdw>
                </a:effectLst>
                <a:latin typeface="Arial Black" pitchFamily="34" charset="0"/>
              </a:rPr>
              <a:t>No</a:t>
            </a:r>
          </a:p>
        </p:txBody>
      </p:sp>
      <p:sp>
        <p:nvSpPr>
          <p:cNvPr id="28" name="Rectangle 27"/>
          <p:cNvSpPr/>
          <p:nvPr/>
        </p:nvSpPr>
        <p:spPr>
          <a:xfrm rot="5400000" flipH="1">
            <a:off x="3122922" y="338768"/>
            <a:ext cx="369332" cy="1036619"/>
          </a:xfrm>
          <a:prstGeom prst="rect">
            <a:avLst/>
          </a:prstGeom>
        </p:spPr>
        <p:style>
          <a:lnRef idx="2">
            <a:schemeClr val="accent2"/>
          </a:lnRef>
          <a:fillRef idx="1">
            <a:schemeClr val="lt1"/>
          </a:fillRef>
          <a:effectRef idx="0">
            <a:schemeClr val="accent2"/>
          </a:effectRef>
          <a:fontRef idx="minor">
            <a:schemeClr val="dk1"/>
          </a:fontRef>
        </p:style>
        <p:txBody>
          <a:bodyPr vert="vert270" wrap="square" lIns="91440" tIns="45720" rIns="91440" bIns="45720">
            <a:spAutoFit/>
          </a:bodyPr>
          <a:lstStyle/>
          <a:p>
            <a:pPr algn="ctr"/>
            <a:r>
              <a:rPr lang="en-US" sz="1200" b="1" dirty="0">
                <a:ln w="1905"/>
                <a:solidFill>
                  <a:srgbClr val="FF0000"/>
                </a:solidFill>
                <a:effectLst>
                  <a:innerShdw blurRad="69850" dist="43180" dir="5400000">
                    <a:srgbClr val="000000">
                      <a:alpha val="65000"/>
                    </a:srgbClr>
                  </a:innerShdw>
                </a:effectLst>
                <a:latin typeface="Arial Black" pitchFamily="34" charset="0"/>
              </a:rPr>
              <a:t>Yes</a:t>
            </a:r>
          </a:p>
        </p:txBody>
      </p:sp>
      <p:sp>
        <p:nvSpPr>
          <p:cNvPr id="225" name="Rectangle 224">
            <a:extLst>
              <a:ext uri="{FF2B5EF4-FFF2-40B4-BE49-F238E27FC236}">
                <a16:creationId xmlns:a16="http://schemas.microsoft.com/office/drawing/2014/main" id="{812FDB37-DBE8-4158-BB3F-D5572BB616F1}"/>
              </a:ext>
            </a:extLst>
          </p:cNvPr>
          <p:cNvSpPr/>
          <p:nvPr/>
        </p:nvSpPr>
        <p:spPr>
          <a:xfrm rot="5400000" flipH="1">
            <a:off x="8892252" y="2338209"/>
            <a:ext cx="369332" cy="1036619"/>
          </a:xfrm>
          <a:prstGeom prst="rect">
            <a:avLst/>
          </a:prstGeom>
        </p:spPr>
        <p:style>
          <a:lnRef idx="2">
            <a:schemeClr val="accent2"/>
          </a:lnRef>
          <a:fillRef idx="1">
            <a:schemeClr val="lt1"/>
          </a:fillRef>
          <a:effectRef idx="0">
            <a:schemeClr val="accent2"/>
          </a:effectRef>
          <a:fontRef idx="minor">
            <a:schemeClr val="dk1"/>
          </a:fontRef>
        </p:style>
        <p:txBody>
          <a:bodyPr vert="vert270" wrap="square" lIns="91440" tIns="45720" rIns="91440" bIns="45720">
            <a:spAutoFit/>
          </a:bodyPr>
          <a:lstStyle/>
          <a:p>
            <a:pPr algn="ctr"/>
            <a:r>
              <a:rPr lang="en-US" sz="1200" b="1" dirty="0">
                <a:ln w="1905"/>
                <a:solidFill>
                  <a:srgbClr val="FF0000"/>
                </a:solidFill>
                <a:effectLst>
                  <a:innerShdw blurRad="69850" dist="43180" dir="5400000">
                    <a:srgbClr val="000000">
                      <a:alpha val="65000"/>
                    </a:srgbClr>
                  </a:innerShdw>
                </a:effectLst>
                <a:latin typeface="Arial Black" pitchFamily="34" charset="0"/>
              </a:rPr>
              <a:t>No</a:t>
            </a:r>
          </a:p>
        </p:txBody>
      </p:sp>
      <p:grpSp>
        <p:nvGrpSpPr>
          <p:cNvPr id="31" name="Group 30">
            <a:extLst>
              <a:ext uri="{FF2B5EF4-FFF2-40B4-BE49-F238E27FC236}">
                <a16:creationId xmlns:a16="http://schemas.microsoft.com/office/drawing/2014/main" id="{7A1BAA25-F82B-4E06-8822-B2DC242C1A7F}"/>
              </a:ext>
            </a:extLst>
          </p:cNvPr>
          <p:cNvGrpSpPr/>
          <p:nvPr/>
        </p:nvGrpSpPr>
        <p:grpSpPr>
          <a:xfrm>
            <a:off x="2612225" y="1732525"/>
            <a:ext cx="2239407" cy="2114720"/>
            <a:chOff x="2521542" y="1265395"/>
            <a:chExt cx="2239407" cy="2114720"/>
          </a:xfrm>
        </p:grpSpPr>
        <p:pic>
          <p:nvPicPr>
            <p:cNvPr id="30" name="Graphic 29" descr="Gears with solid fill">
              <a:extLst>
                <a:ext uri="{FF2B5EF4-FFF2-40B4-BE49-F238E27FC236}">
                  <a16:creationId xmlns:a16="http://schemas.microsoft.com/office/drawing/2014/main" id="{6A3AE3CE-A8C9-41B6-8A27-C663BEDDFE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21542" y="1265395"/>
              <a:ext cx="2114720" cy="2114720"/>
            </a:xfrm>
            <a:prstGeom prst="rect">
              <a:avLst/>
            </a:prstGeom>
          </p:spPr>
        </p:pic>
        <p:sp>
          <p:nvSpPr>
            <p:cNvPr id="27" name="TextBox 26">
              <a:extLst>
                <a:ext uri="{FF2B5EF4-FFF2-40B4-BE49-F238E27FC236}">
                  <a16:creationId xmlns:a16="http://schemas.microsoft.com/office/drawing/2014/main" id="{3E641136-A303-4E3A-918F-79ADC15EB289}"/>
                </a:ext>
              </a:extLst>
            </p:cNvPr>
            <p:cNvSpPr txBox="1"/>
            <p:nvPr/>
          </p:nvSpPr>
          <p:spPr>
            <a:xfrm>
              <a:off x="2529737" y="1525646"/>
              <a:ext cx="2231212" cy="1569660"/>
            </a:xfrm>
            <a:prstGeom prst="rect">
              <a:avLst/>
            </a:prstGeom>
            <a:noFill/>
          </p:spPr>
          <p:txBody>
            <a:bodyPr wrap="square" rtlCol="0">
              <a:spAutoFit/>
            </a:bodyPr>
            <a:lstStyle/>
            <a:p>
              <a:pPr algn="ctr"/>
              <a:r>
                <a:rPr lang="en-US" sz="3200" b="1" dirty="0"/>
                <a:t>Query Optimizer Phases</a:t>
              </a:r>
            </a:p>
          </p:txBody>
        </p:sp>
      </p:grpSp>
      <p:sp>
        <p:nvSpPr>
          <p:cNvPr id="32" name="Rectangle 31">
            <a:extLst>
              <a:ext uri="{FF2B5EF4-FFF2-40B4-BE49-F238E27FC236}">
                <a16:creationId xmlns:a16="http://schemas.microsoft.com/office/drawing/2014/main" id="{6B543D5E-256A-4083-A61A-78AC984CB1B3}"/>
              </a:ext>
            </a:extLst>
          </p:cNvPr>
          <p:cNvSpPr/>
          <p:nvPr/>
        </p:nvSpPr>
        <p:spPr>
          <a:xfrm flipH="1">
            <a:off x="5151062" y="2146009"/>
            <a:ext cx="369332" cy="1036619"/>
          </a:xfrm>
          <a:prstGeom prst="rect">
            <a:avLst/>
          </a:prstGeom>
        </p:spPr>
        <p:style>
          <a:lnRef idx="2">
            <a:schemeClr val="accent2"/>
          </a:lnRef>
          <a:fillRef idx="1">
            <a:schemeClr val="lt1"/>
          </a:fillRef>
          <a:effectRef idx="0">
            <a:schemeClr val="accent2"/>
          </a:effectRef>
          <a:fontRef idx="minor">
            <a:schemeClr val="dk1"/>
          </a:fontRef>
        </p:style>
        <p:txBody>
          <a:bodyPr vert="vert270" wrap="square" lIns="91440" tIns="45720" rIns="91440" bIns="45720">
            <a:spAutoFit/>
          </a:bodyPr>
          <a:lstStyle/>
          <a:p>
            <a:pPr algn="ctr"/>
            <a:r>
              <a:rPr lang="en-US" sz="1200" b="1" dirty="0">
                <a:ln w="1905"/>
                <a:solidFill>
                  <a:srgbClr val="FF0000"/>
                </a:solidFill>
                <a:effectLst>
                  <a:innerShdw blurRad="69850" dist="43180" dir="5400000">
                    <a:srgbClr val="000000">
                      <a:alpha val="65000"/>
                    </a:srgbClr>
                  </a:innerShdw>
                </a:effectLst>
                <a:latin typeface="Arial Black" pitchFamily="34" charset="0"/>
              </a:rPr>
              <a:t>Yes</a:t>
            </a:r>
          </a:p>
        </p:txBody>
      </p:sp>
      <p:sp>
        <p:nvSpPr>
          <p:cNvPr id="34" name="Rectangle 33">
            <a:extLst>
              <a:ext uri="{FF2B5EF4-FFF2-40B4-BE49-F238E27FC236}">
                <a16:creationId xmlns:a16="http://schemas.microsoft.com/office/drawing/2014/main" id="{7FBE9478-EF97-4277-9F01-9EB8D1FE7BAF}"/>
              </a:ext>
            </a:extLst>
          </p:cNvPr>
          <p:cNvSpPr/>
          <p:nvPr/>
        </p:nvSpPr>
        <p:spPr>
          <a:xfrm flipH="1">
            <a:off x="11076411" y="2566773"/>
            <a:ext cx="369332" cy="1036619"/>
          </a:xfrm>
          <a:prstGeom prst="rect">
            <a:avLst/>
          </a:prstGeom>
        </p:spPr>
        <p:style>
          <a:lnRef idx="2">
            <a:schemeClr val="accent2"/>
          </a:lnRef>
          <a:fillRef idx="1">
            <a:schemeClr val="lt1"/>
          </a:fillRef>
          <a:effectRef idx="0">
            <a:schemeClr val="accent2"/>
          </a:effectRef>
          <a:fontRef idx="minor">
            <a:schemeClr val="dk1"/>
          </a:fontRef>
        </p:style>
        <p:txBody>
          <a:bodyPr vert="vert270" wrap="square" lIns="91440" tIns="45720" rIns="91440" bIns="45720">
            <a:spAutoFit/>
          </a:bodyPr>
          <a:lstStyle/>
          <a:p>
            <a:pPr algn="ctr"/>
            <a:r>
              <a:rPr lang="en-US" sz="1200" b="1" dirty="0">
                <a:ln w="1905"/>
                <a:solidFill>
                  <a:srgbClr val="FF0000"/>
                </a:solidFill>
                <a:effectLst>
                  <a:innerShdw blurRad="69850" dist="43180" dir="5400000">
                    <a:srgbClr val="000000">
                      <a:alpha val="65000"/>
                    </a:srgbClr>
                  </a:innerShdw>
                </a:effectLst>
                <a:latin typeface="Arial Black" pitchFamily="34" charset="0"/>
              </a:rPr>
              <a:t>Yes</a:t>
            </a:r>
          </a:p>
        </p:txBody>
      </p:sp>
      <p:pic>
        <p:nvPicPr>
          <p:cNvPr id="4" name="Picture 3" descr="Logo&#10;&#10;Description automatically generated">
            <a:extLst>
              <a:ext uri="{FF2B5EF4-FFF2-40B4-BE49-F238E27FC236}">
                <a16:creationId xmlns:a16="http://schemas.microsoft.com/office/drawing/2014/main" id="{F341218A-1901-4E27-8F65-91B1292C187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23523" y="5299122"/>
            <a:ext cx="1742254" cy="954496"/>
          </a:xfrm>
          <a:prstGeom prst="rect">
            <a:avLst/>
          </a:prstGeom>
        </p:spPr>
      </p:pic>
    </p:spTree>
    <p:extLst>
      <p:ext uri="{BB962C8B-B14F-4D97-AF65-F5344CB8AC3E}">
        <p14:creationId xmlns:p14="http://schemas.microsoft.com/office/powerpoint/2010/main" val="39483729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PASS 2013_SpeakerTemplate_Final">
  <a:themeElements>
    <a:clrScheme name="Custom 13">
      <a:dk1>
        <a:sysClr val="windowText" lastClr="000000"/>
      </a:dk1>
      <a:lt1>
        <a:sysClr val="window" lastClr="FFFFFF"/>
      </a:lt1>
      <a:dk2>
        <a:srgbClr val="2A2954"/>
      </a:dk2>
      <a:lt2>
        <a:srgbClr val="EEECE1"/>
      </a:lt2>
      <a:accent1>
        <a:srgbClr val="424CA0"/>
      </a:accent1>
      <a:accent2>
        <a:srgbClr val="F8982D"/>
      </a:accent2>
      <a:accent3>
        <a:srgbClr val="EF3B24"/>
      </a:accent3>
      <a:accent4>
        <a:srgbClr val="2098D5"/>
      </a:accent4>
      <a:accent5>
        <a:srgbClr val="296A8E"/>
      </a:accent5>
      <a:accent6>
        <a:srgbClr val="58AF24"/>
      </a:accent6>
      <a:hlink>
        <a:srgbClr val="636463"/>
      </a:hlink>
      <a:folHlink>
        <a:srgbClr val="505150"/>
      </a:folHlink>
    </a:clrScheme>
    <a:fontScheme name="PAS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ASS 2013_SpeakerTemplate_Final [Read-Only]" id="{5CC23284-34AE-4F5C-9675-96515259D814}" vid="{4344FE50-8623-4A76-B26F-1D7DA7C493F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11662</TotalTime>
  <Words>1209</Words>
  <Application>Microsoft Office PowerPoint</Application>
  <PresentationFormat>Widescreen</PresentationFormat>
  <Paragraphs>84</Paragraphs>
  <Slides>3</Slides>
  <Notes>3</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3</vt:i4>
      </vt:variant>
      <vt:variant>
        <vt:lpstr>Custom Shows</vt:lpstr>
      </vt:variant>
      <vt:variant>
        <vt:i4>1</vt:i4>
      </vt:variant>
    </vt:vector>
  </HeadingPairs>
  <TitlesOfParts>
    <vt:vector size="11" baseType="lpstr">
      <vt:lpstr>Arial</vt:lpstr>
      <vt:lpstr>Arial Black</vt:lpstr>
      <vt:lpstr>Calibri</vt:lpstr>
      <vt:lpstr>Century Gothic</vt:lpstr>
      <vt:lpstr>Segoe UI</vt:lpstr>
      <vt:lpstr>Symbol</vt:lpstr>
      <vt:lpstr>PASS 2013_SpeakerTemplate_Final</vt:lpstr>
      <vt:lpstr>The PROCESS of Query Optimization  John Deardurff  </vt:lpstr>
      <vt:lpstr>PowerPoint Presentation</vt:lpstr>
      <vt:lpstr>PowerPoint Presentation</vt:lpstr>
      <vt:lpstr>PerformanceTuning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JDSQLHandout</dc:title>
  <dc:creator>John Deardurff</dc:creator>
  <cp:keywords>SQL</cp:keywords>
  <cp:lastModifiedBy>John Deardurff</cp:lastModifiedBy>
  <cp:revision>255</cp:revision>
  <dcterms:created xsi:type="dcterms:W3CDTF">2015-01-18T17:57:52Z</dcterms:created>
  <dcterms:modified xsi:type="dcterms:W3CDTF">2021-10-18T18:09:54Z</dcterms:modified>
</cp:coreProperties>
</file>