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3.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966" r:id="rId2"/>
  </p:sldMasterIdLst>
  <p:notesMasterIdLst>
    <p:notesMasterId r:id="rId28"/>
  </p:notesMasterIdLst>
  <p:handoutMasterIdLst>
    <p:handoutMasterId r:id="rId29"/>
  </p:handoutMasterIdLst>
  <p:sldIdLst>
    <p:sldId id="329" r:id="rId3"/>
    <p:sldId id="606" r:id="rId4"/>
    <p:sldId id="1558" r:id="rId5"/>
    <p:sldId id="704" r:id="rId6"/>
    <p:sldId id="705" r:id="rId7"/>
    <p:sldId id="1559" r:id="rId8"/>
    <p:sldId id="1557" r:id="rId9"/>
    <p:sldId id="1556" r:id="rId10"/>
    <p:sldId id="641" r:id="rId11"/>
    <p:sldId id="1566" r:id="rId12"/>
    <p:sldId id="1561" r:id="rId13"/>
    <p:sldId id="696" r:id="rId14"/>
    <p:sldId id="697" r:id="rId15"/>
    <p:sldId id="1565" r:id="rId16"/>
    <p:sldId id="701" r:id="rId17"/>
    <p:sldId id="700" r:id="rId18"/>
    <p:sldId id="703" r:id="rId19"/>
    <p:sldId id="724" r:id="rId20"/>
    <p:sldId id="1564" r:id="rId21"/>
    <p:sldId id="1562" r:id="rId22"/>
    <p:sldId id="1563" r:id="rId23"/>
    <p:sldId id="726" r:id="rId24"/>
    <p:sldId id="1567" r:id="rId25"/>
    <p:sldId id="1568" r:id="rId26"/>
    <p:sldId id="529" r:id="rId27"/>
  </p:sldIdLst>
  <p:sldSz cx="12192000" cy="6858000"/>
  <p:notesSz cx="6858000" cy="9144000"/>
  <p:custShowLst>
    <p:custShow name="PerformanceTuning"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6B"/>
    <a:srgbClr val="104C6A"/>
    <a:srgbClr val="A0EE73"/>
    <a:srgbClr val="000000"/>
    <a:srgbClr val="5B6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89323" autoAdjust="0"/>
  </p:normalViewPr>
  <p:slideViewPr>
    <p:cSldViewPr snapToGrid="0">
      <p:cViewPr varScale="1">
        <p:scale>
          <a:sx n="59" d="100"/>
          <a:sy n="59" d="100"/>
        </p:scale>
        <p:origin x="908"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01054-7272-43B7-9574-3FDFD3E347D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F25A546-799D-436A-9037-49D14AF4A107}">
      <dgm:prSet custT="1"/>
      <dgm:spPr/>
      <dgm:t>
        <a:bodyPr/>
        <a:lstStyle/>
        <a:p>
          <a:r>
            <a:rPr lang="en-US" sz="2800" b="1" dirty="0">
              <a:solidFill>
                <a:schemeClr val="accent5"/>
              </a:solidFill>
            </a:rPr>
            <a:t>Optimizing the TempDB Database</a:t>
          </a:r>
        </a:p>
      </dgm:t>
    </dgm:pt>
    <dgm:pt modelId="{4E40D8FF-5CEB-421A-BE89-814137AC9CCA}" type="parTrans" cxnId="{260C2B35-2603-4987-96A2-6623FE1BF16A}">
      <dgm:prSet/>
      <dgm:spPr/>
      <dgm:t>
        <a:bodyPr/>
        <a:lstStyle/>
        <a:p>
          <a:endParaRPr lang="en-US"/>
        </a:p>
      </dgm:t>
    </dgm:pt>
    <dgm:pt modelId="{7B933C70-47B9-428C-BB05-D5C58EBFAAF4}" type="sibTrans" cxnId="{260C2B35-2603-4987-96A2-6623FE1BF16A}">
      <dgm:prSet/>
      <dgm:spPr/>
      <dgm:t>
        <a:bodyPr/>
        <a:lstStyle/>
        <a:p>
          <a:endParaRPr lang="en-US"/>
        </a:p>
      </dgm:t>
    </dgm:pt>
    <dgm:pt modelId="{856D0975-D23A-45BD-950F-A3C66F54B3ED}">
      <dgm:prSet custT="1"/>
      <dgm:spPr/>
      <dgm:t>
        <a:bodyPr/>
        <a:lstStyle/>
        <a:p>
          <a:r>
            <a:rPr lang="en-US" sz="2800" b="1" i="0" u="none" dirty="0">
              <a:solidFill>
                <a:schemeClr val="accent5"/>
              </a:solidFill>
            </a:rPr>
            <a:t>TempDB Performance Improvements</a:t>
          </a:r>
          <a:endParaRPr lang="en-US" sz="2800" b="1" u="none" dirty="0">
            <a:solidFill>
              <a:schemeClr val="accent5"/>
            </a:solidFill>
          </a:endParaRPr>
        </a:p>
      </dgm:t>
    </dgm:pt>
    <dgm:pt modelId="{F84D84BF-4C71-4055-95FE-4014A7FF2D33}" type="parTrans" cxnId="{9F1F8C69-658E-4BB9-B1A4-82A21C94DFB8}">
      <dgm:prSet/>
      <dgm:spPr/>
      <dgm:t>
        <a:bodyPr/>
        <a:lstStyle/>
        <a:p>
          <a:endParaRPr lang="en-US"/>
        </a:p>
      </dgm:t>
    </dgm:pt>
    <dgm:pt modelId="{BB5DE9EF-8567-401C-8CE0-00D11DE4A7A8}" type="sibTrans" cxnId="{9F1F8C69-658E-4BB9-B1A4-82A21C94DFB8}">
      <dgm:prSet/>
      <dgm:spPr/>
      <dgm:t>
        <a:bodyPr/>
        <a:lstStyle/>
        <a:p>
          <a:endParaRPr lang="en-US"/>
        </a:p>
      </dgm:t>
    </dgm:pt>
    <dgm:pt modelId="{8DD2FA70-9397-4F54-B54D-E6C8748ACD9A}">
      <dgm:prSet custT="1"/>
      <dgm:spPr/>
      <dgm:t>
        <a:bodyPr/>
        <a:lstStyle/>
        <a:p>
          <a:r>
            <a:rPr lang="en-US" sz="2800" b="1" dirty="0">
              <a:solidFill>
                <a:schemeClr val="accent5"/>
              </a:solidFill>
            </a:rPr>
            <a:t>What is the TempDB?</a:t>
          </a:r>
        </a:p>
      </dgm:t>
    </dgm:pt>
    <dgm:pt modelId="{F6B17C49-BFB1-4B7C-A948-83FFF18140BB}" type="parTrans" cxnId="{FC4721A1-450F-42D0-9E40-CD54FAE9FBC4}">
      <dgm:prSet/>
      <dgm:spPr/>
      <dgm:t>
        <a:bodyPr/>
        <a:lstStyle/>
        <a:p>
          <a:endParaRPr lang="en-US"/>
        </a:p>
      </dgm:t>
    </dgm:pt>
    <dgm:pt modelId="{7C8EF8B1-C242-403D-A9AB-6F5A69331829}" type="sibTrans" cxnId="{FC4721A1-450F-42D0-9E40-CD54FAE9FBC4}">
      <dgm:prSet/>
      <dgm:spPr/>
      <dgm:t>
        <a:bodyPr/>
        <a:lstStyle/>
        <a:p>
          <a:endParaRPr lang="en-US"/>
        </a:p>
      </dgm:t>
    </dgm:pt>
    <dgm:pt modelId="{42D9AC8C-B00A-415C-8E31-C8A1DAD8F7C8}">
      <dgm:prSet custT="1"/>
      <dgm:spPr/>
      <dgm:t>
        <a:bodyPr/>
        <a:lstStyle/>
        <a:p>
          <a:r>
            <a:rPr lang="en-US" sz="2800" b="1" dirty="0">
              <a:solidFill>
                <a:schemeClr val="accent5"/>
              </a:solidFill>
            </a:rPr>
            <a:t>Types of TempDB Contention</a:t>
          </a:r>
        </a:p>
      </dgm:t>
    </dgm:pt>
    <dgm:pt modelId="{4ED61AAB-262F-4B46-9FEF-E2A4E786E88B}" type="parTrans" cxnId="{97DAC4F4-FCE1-468B-A75C-D92A5EA09A08}">
      <dgm:prSet/>
      <dgm:spPr/>
      <dgm:t>
        <a:bodyPr/>
        <a:lstStyle/>
        <a:p>
          <a:endParaRPr lang="en-US"/>
        </a:p>
      </dgm:t>
    </dgm:pt>
    <dgm:pt modelId="{99E671E6-B442-4600-ADB2-94F414A453C9}" type="sibTrans" cxnId="{97DAC4F4-FCE1-468B-A75C-D92A5EA09A08}">
      <dgm:prSet/>
      <dgm:spPr/>
      <dgm:t>
        <a:bodyPr/>
        <a:lstStyle/>
        <a:p>
          <a:endParaRPr lang="en-US"/>
        </a:p>
      </dgm:t>
    </dgm:pt>
    <dgm:pt modelId="{2BA53DE8-C882-45F0-A3F5-C5DB2EE1F088}" type="pres">
      <dgm:prSet presAssocID="{AA501054-7272-43B7-9574-3FDFD3E347D2}" presName="linear" presStyleCnt="0">
        <dgm:presLayoutVars>
          <dgm:animLvl val="lvl"/>
          <dgm:resizeHandles val="exact"/>
        </dgm:presLayoutVars>
      </dgm:prSet>
      <dgm:spPr/>
    </dgm:pt>
    <dgm:pt modelId="{383E267F-95CC-4401-A58C-E0EC89931806}" type="pres">
      <dgm:prSet presAssocID="{8DD2FA70-9397-4F54-B54D-E6C8748ACD9A}" presName="parentText" presStyleLbl="node1" presStyleIdx="0" presStyleCnt="4">
        <dgm:presLayoutVars>
          <dgm:chMax val="0"/>
          <dgm:bulletEnabled val="1"/>
        </dgm:presLayoutVars>
      </dgm:prSet>
      <dgm:spPr/>
    </dgm:pt>
    <dgm:pt modelId="{18B79637-CFB4-4586-BD85-99E1DB69A353}" type="pres">
      <dgm:prSet presAssocID="{7C8EF8B1-C242-403D-A9AB-6F5A69331829}" presName="spacer" presStyleCnt="0"/>
      <dgm:spPr/>
    </dgm:pt>
    <dgm:pt modelId="{E0E1D3EC-81AB-4DDF-9698-FB3E21CBBA67}" type="pres">
      <dgm:prSet presAssocID="{42D9AC8C-B00A-415C-8E31-C8A1DAD8F7C8}" presName="parentText" presStyleLbl="node1" presStyleIdx="1" presStyleCnt="4">
        <dgm:presLayoutVars>
          <dgm:chMax val="0"/>
          <dgm:bulletEnabled val="1"/>
        </dgm:presLayoutVars>
      </dgm:prSet>
      <dgm:spPr/>
    </dgm:pt>
    <dgm:pt modelId="{D24E65A7-D984-4BE0-A3AC-00C9B80A30C7}" type="pres">
      <dgm:prSet presAssocID="{99E671E6-B442-4600-ADB2-94F414A453C9}" presName="spacer" presStyleCnt="0"/>
      <dgm:spPr/>
    </dgm:pt>
    <dgm:pt modelId="{524A67A9-B79C-4B23-9404-C87D61A30585}" type="pres">
      <dgm:prSet presAssocID="{6F25A546-799D-436A-9037-49D14AF4A107}" presName="parentText" presStyleLbl="node1" presStyleIdx="2" presStyleCnt="4">
        <dgm:presLayoutVars>
          <dgm:chMax val="0"/>
          <dgm:bulletEnabled val="1"/>
        </dgm:presLayoutVars>
      </dgm:prSet>
      <dgm:spPr/>
    </dgm:pt>
    <dgm:pt modelId="{EC537CA7-1C8C-4D67-A2FF-A17DA2A5082B}" type="pres">
      <dgm:prSet presAssocID="{7B933C70-47B9-428C-BB05-D5C58EBFAAF4}" presName="spacer" presStyleCnt="0"/>
      <dgm:spPr/>
    </dgm:pt>
    <dgm:pt modelId="{4542E025-F95B-427C-9891-4B9526118B82}" type="pres">
      <dgm:prSet presAssocID="{856D0975-D23A-45BD-950F-A3C66F54B3ED}" presName="parentText" presStyleLbl="node1" presStyleIdx="3" presStyleCnt="4">
        <dgm:presLayoutVars>
          <dgm:chMax val="0"/>
          <dgm:bulletEnabled val="1"/>
        </dgm:presLayoutVars>
      </dgm:prSet>
      <dgm:spPr/>
    </dgm:pt>
  </dgm:ptLst>
  <dgm:cxnLst>
    <dgm:cxn modelId="{99E72305-DD5C-4604-BB97-2F178605E8C0}" type="presOf" srcId="{856D0975-D23A-45BD-950F-A3C66F54B3ED}" destId="{4542E025-F95B-427C-9891-4B9526118B82}" srcOrd="0" destOrd="0" presId="urn:microsoft.com/office/officeart/2005/8/layout/vList2"/>
    <dgm:cxn modelId="{C6BE3D0C-1508-4AA3-9048-C4CFC9C63DE1}" type="presOf" srcId="{42D9AC8C-B00A-415C-8E31-C8A1DAD8F7C8}" destId="{E0E1D3EC-81AB-4DDF-9698-FB3E21CBBA67}" srcOrd="0" destOrd="0" presId="urn:microsoft.com/office/officeart/2005/8/layout/vList2"/>
    <dgm:cxn modelId="{260C2B35-2603-4987-96A2-6623FE1BF16A}" srcId="{AA501054-7272-43B7-9574-3FDFD3E347D2}" destId="{6F25A546-799D-436A-9037-49D14AF4A107}" srcOrd="2" destOrd="0" parTransId="{4E40D8FF-5CEB-421A-BE89-814137AC9CCA}" sibTransId="{7B933C70-47B9-428C-BB05-D5C58EBFAAF4}"/>
    <dgm:cxn modelId="{C5C20640-C516-4781-A0CE-979FEAAF72B3}" type="presOf" srcId="{AA501054-7272-43B7-9574-3FDFD3E347D2}" destId="{2BA53DE8-C882-45F0-A3F5-C5DB2EE1F088}" srcOrd="0" destOrd="0" presId="urn:microsoft.com/office/officeart/2005/8/layout/vList2"/>
    <dgm:cxn modelId="{17ED2F66-4218-47F6-9996-91BBF7A86953}" type="presOf" srcId="{8DD2FA70-9397-4F54-B54D-E6C8748ACD9A}" destId="{383E267F-95CC-4401-A58C-E0EC89931806}" srcOrd="0" destOrd="0" presId="urn:microsoft.com/office/officeart/2005/8/layout/vList2"/>
    <dgm:cxn modelId="{9F1F8C69-658E-4BB9-B1A4-82A21C94DFB8}" srcId="{AA501054-7272-43B7-9574-3FDFD3E347D2}" destId="{856D0975-D23A-45BD-950F-A3C66F54B3ED}" srcOrd="3" destOrd="0" parTransId="{F84D84BF-4C71-4055-95FE-4014A7FF2D33}" sibTransId="{BB5DE9EF-8567-401C-8CE0-00D11DE4A7A8}"/>
    <dgm:cxn modelId="{34079050-0904-4E8D-BDC9-27FEF184EABB}" type="presOf" srcId="{6F25A546-799D-436A-9037-49D14AF4A107}" destId="{524A67A9-B79C-4B23-9404-C87D61A30585}" srcOrd="0" destOrd="0" presId="urn:microsoft.com/office/officeart/2005/8/layout/vList2"/>
    <dgm:cxn modelId="{FC4721A1-450F-42D0-9E40-CD54FAE9FBC4}" srcId="{AA501054-7272-43B7-9574-3FDFD3E347D2}" destId="{8DD2FA70-9397-4F54-B54D-E6C8748ACD9A}" srcOrd="0" destOrd="0" parTransId="{F6B17C49-BFB1-4B7C-A948-83FFF18140BB}" sibTransId="{7C8EF8B1-C242-403D-A9AB-6F5A69331829}"/>
    <dgm:cxn modelId="{97DAC4F4-FCE1-468B-A75C-D92A5EA09A08}" srcId="{AA501054-7272-43B7-9574-3FDFD3E347D2}" destId="{42D9AC8C-B00A-415C-8E31-C8A1DAD8F7C8}" srcOrd="1" destOrd="0" parTransId="{4ED61AAB-262F-4B46-9FEF-E2A4E786E88B}" sibTransId="{99E671E6-B442-4600-ADB2-94F414A453C9}"/>
    <dgm:cxn modelId="{825D5775-6BFB-41B4-849B-0963244075D6}" type="presParOf" srcId="{2BA53DE8-C882-45F0-A3F5-C5DB2EE1F088}" destId="{383E267F-95CC-4401-A58C-E0EC89931806}" srcOrd="0" destOrd="0" presId="urn:microsoft.com/office/officeart/2005/8/layout/vList2"/>
    <dgm:cxn modelId="{362EA214-FD53-4B92-BCB3-90D6087D868C}" type="presParOf" srcId="{2BA53DE8-C882-45F0-A3F5-C5DB2EE1F088}" destId="{18B79637-CFB4-4586-BD85-99E1DB69A353}" srcOrd="1" destOrd="0" presId="urn:microsoft.com/office/officeart/2005/8/layout/vList2"/>
    <dgm:cxn modelId="{DC29B798-118C-49AC-95A9-4F7A92C4F2EE}" type="presParOf" srcId="{2BA53DE8-C882-45F0-A3F5-C5DB2EE1F088}" destId="{E0E1D3EC-81AB-4DDF-9698-FB3E21CBBA67}" srcOrd="2" destOrd="0" presId="urn:microsoft.com/office/officeart/2005/8/layout/vList2"/>
    <dgm:cxn modelId="{B24E4A12-4104-4453-A1B2-A86C08967521}" type="presParOf" srcId="{2BA53DE8-C882-45F0-A3F5-C5DB2EE1F088}" destId="{D24E65A7-D984-4BE0-A3AC-00C9B80A30C7}" srcOrd="3" destOrd="0" presId="urn:microsoft.com/office/officeart/2005/8/layout/vList2"/>
    <dgm:cxn modelId="{F33D468F-660E-4798-B38F-A173D19F5E6E}" type="presParOf" srcId="{2BA53DE8-C882-45F0-A3F5-C5DB2EE1F088}" destId="{524A67A9-B79C-4B23-9404-C87D61A30585}" srcOrd="4" destOrd="0" presId="urn:microsoft.com/office/officeart/2005/8/layout/vList2"/>
    <dgm:cxn modelId="{A70133C2-F1A7-4FB1-ADD3-7B60A3684474}" type="presParOf" srcId="{2BA53DE8-C882-45F0-A3F5-C5DB2EE1F088}" destId="{EC537CA7-1C8C-4D67-A2FF-A17DA2A5082B}" srcOrd="5" destOrd="0" presId="urn:microsoft.com/office/officeart/2005/8/layout/vList2"/>
    <dgm:cxn modelId="{7039D721-8EB7-4236-A34A-3B854E7CD29A}" type="presParOf" srcId="{2BA53DE8-C882-45F0-A3F5-C5DB2EE1F088}" destId="{4542E025-F95B-427C-9891-4B9526118B8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0D681B-3A20-43A9-BBC5-9F2E67980B8C}"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90D7DCF5-C361-40D0-A7EA-EAB4D8F42E1F}">
      <dgm:prSet custT="1"/>
      <dgm:spPr/>
      <dgm:t>
        <a:bodyPr/>
        <a:lstStyle/>
        <a:p>
          <a:r>
            <a:rPr lang="en-US" sz="2400" baseline="0" dirty="0"/>
            <a:t>Trace Flags behavior enabled by default for TempDB</a:t>
          </a:r>
          <a:endParaRPr lang="en-US" sz="2400" dirty="0"/>
        </a:p>
      </dgm:t>
    </dgm:pt>
    <dgm:pt modelId="{77496F0F-AAE8-4450-9AE0-C258247C25A9}" type="parTrans" cxnId="{9CDC2901-AC3E-4E1F-989D-914E0361AEE6}">
      <dgm:prSet/>
      <dgm:spPr/>
      <dgm:t>
        <a:bodyPr/>
        <a:lstStyle/>
        <a:p>
          <a:endParaRPr lang="en-US" sz="1600"/>
        </a:p>
      </dgm:t>
    </dgm:pt>
    <dgm:pt modelId="{7273A2B4-2FD1-4D1F-B274-69A3E9932305}" type="sibTrans" cxnId="{9CDC2901-AC3E-4E1F-989D-914E0361AEE6}">
      <dgm:prSet/>
      <dgm:spPr/>
      <dgm:t>
        <a:bodyPr/>
        <a:lstStyle/>
        <a:p>
          <a:endParaRPr lang="en-US" sz="1600"/>
        </a:p>
      </dgm:t>
    </dgm:pt>
    <dgm:pt modelId="{BAEAC797-FF02-4F97-8243-2B4EC9922EFB}">
      <dgm:prSet custT="1"/>
      <dgm:spPr/>
      <dgm:t>
        <a:bodyPr/>
        <a:lstStyle/>
        <a:p>
          <a:r>
            <a:rPr lang="en-US" sz="2400" baseline="0" dirty="0"/>
            <a:t>Temporary tables and table variables are cached. </a:t>
          </a:r>
          <a:endParaRPr lang="en-US" sz="2400" dirty="0"/>
        </a:p>
      </dgm:t>
    </dgm:pt>
    <dgm:pt modelId="{624D6ACA-992B-4A8A-AFB5-6A63B43E5115}" type="parTrans" cxnId="{870435AC-5739-451E-935F-0CF926907BAB}">
      <dgm:prSet/>
      <dgm:spPr/>
      <dgm:t>
        <a:bodyPr/>
        <a:lstStyle/>
        <a:p>
          <a:endParaRPr lang="en-US" sz="1600"/>
        </a:p>
      </dgm:t>
    </dgm:pt>
    <dgm:pt modelId="{CD9567EE-0B0E-4B8C-B4EF-57BDD1D4673A}" type="sibTrans" cxnId="{870435AC-5739-451E-935F-0CF926907BAB}">
      <dgm:prSet/>
      <dgm:spPr/>
      <dgm:t>
        <a:bodyPr/>
        <a:lstStyle/>
        <a:p>
          <a:endParaRPr lang="en-US" sz="1600"/>
        </a:p>
      </dgm:t>
    </dgm:pt>
    <dgm:pt modelId="{B4C178FC-7FCB-4384-9967-DF18A1BFB903}">
      <dgm:prSet custT="1"/>
      <dgm:spPr/>
      <dgm:t>
        <a:bodyPr/>
        <a:lstStyle/>
        <a:p>
          <a:r>
            <a:rPr lang="en-US" sz="2400" baseline="0" dirty="0"/>
            <a:t>Improved allocation page latching.</a:t>
          </a:r>
          <a:endParaRPr lang="en-US" sz="2400" dirty="0"/>
        </a:p>
      </dgm:t>
    </dgm:pt>
    <dgm:pt modelId="{55C5B6E1-7C7C-491B-99B7-EC4245DC8FE4}" type="parTrans" cxnId="{FB1A772C-F113-4873-A9CA-D025922E5819}">
      <dgm:prSet/>
      <dgm:spPr/>
      <dgm:t>
        <a:bodyPr/>
        <a:lstStyle/>
        <a:p>
          <a:endParaRPr lang="en-US" sz="1600"/>
        </a:p>
      </dgm:t>
    </dgm:pt>
    <dgm:pt modelId="{35FFDB63-89FF-4BF9-B614-E88D653CAC5D}" type="sibTrans" cxnId="{FB1A772C-F113-4873-A9CA-D025922E5819}">
      <dgm:prSet/>
      <dgm:spPr/>
      <dgm:t>
        <a:bodyPr/>
        <a:lstStyle/>
        <a:p>
          <a:endParaRPr lang="en-US" sz="1600"/>
        </a:p>
      </dgm:t>
    </dgm:pt>
    <dgm:pt modelId="{6922852F-051B-4E33-BFEB-D8A829FFED87}">
      <dgm:prSet custT="1"/>
      <dgm:spPr/>
      <dgm:t>
        <a:bodyPr/>
        <a:lstStyle/>
        <a:p>
          <a:r>
            <a:rPr lang="en-US" sz="2400" baseline="0" dirty="0"/>
            <a:t>Logging overhead for TempDB is reduced.</a:t>
          </a:r>
          <a:endParaRPr lang="en-US" sz="2400" dirty="0"/>
        </a:p>
      </dgm:t>
    </dgm:pt>
    <dgm:pt modelId="{EE680D7A-252D-4235-A3A5-1198ED175EDB}" type="parTrans" cxnId="{15703600-3168-4547-BE15-66BFB4655DB3}">
      <dgm:prSet/>
      <dgm:spPr/>
      <dgm:t>
        <a:bodyPr/>
        <a:lstStyle/>
        <a:p>
          <a:endParaRPr lang="en-US" sz="1600"/>
        </a:p>
      </dgm:t>
    </dgm:pt>
    <dgm:pt modelId="{3443487E-1395-4300-A47B-811DF9CD37FB}" type="sibTrans" cxnId="{15703600-3168-4547-BE15-66BFB4655DB3}">
      <dgm:prSet/>
      <dgm:spPr/>
      <dgm:t>
        <a:bodyPr/>
        <a:lstStyle/>
        <a:p>
          <a:endParaRPr lang="en-US" sz="1600"/>
        </a:p>
      </dgm:t>
    </dgm:pt>
    <dgm:pt modelId="{DD6054BC-16BF-43E7-81AF-85D30DF946A2}">
      <dgm:prSet custT="1"/>
      <dgm:spPr/>
      <dgm:t>
        <a:bodyPr/>
        <a:lstStyle/>
        <a:p>
          <a:r>
            <a:rPr lang="en-US" sz="2400" baseline="0" dirty="0"/>
            <a:t>1117 (Grow all files in a filegroup evenly)</a:t>
          </a:r>
          <a:endParaRPr lang="en-US" sz="2400" dirty="0"/>
        </a:p>
      </dgm:t>
    </dgm:pt>
    <dgm:pt modelId="{CBE22B97-E318-4DB6-A4AA-88066DBBB8BB}" type="parTrans" cxnId="{5CCB9B25-9F81-4582-B689-8E14C010F0C0}">
      <dgm:prSet/>
      <dgm:spPr/>
      <dgm:t>
        <a:bodyPr/>
        <a:lstStyle/>
        <a:p>
          <a:endParaRPr lang="en-US"/>
        </a:p>
      </dgm:t>
    </dgm:pt>
    <dgm:pt modelId="{9873F478-342C-46DF-AF85-7F330396432F}" type="sibTrans" cxnId="{5CCB9B25-9F81-4582-B689-8E14C010F0C0}">
      <dgm:prSet/>
      <dgm:spPr/>
      <dgm:t>
        <a:bodyPr/>
        <a:lstStyle/>
        <a:p>
          <a:endParaRPr lang="en-US"/>
        </a:p>
      </dgm:t>
    </dgm:pt>
    <dgm:pt modelId="{59586E8D-0BA4-4F25-AF2C-C227A5A63057}">
      <dgm:prSet custT="1"/>
      <dgm:spPr/>
      <dgm:t>
        <a:bodyPr/>
        <a:lstStyle/>
        <a:p>
          <a:r>
            <a:rPr lang="en-US" sz="2400" baseline="0" dirty="0"/>
            <a:t>1118 (Avoid mixed extents and only use full extents)</a:t>
          </a:r>
          <a:endParaRPr lang="en-US" sz="2400" dirty="0"/>
        </a:p>
      </dgm:t>
    </dgm:pt>
    <dgm:pt modelId="{2564B6B3-9143-48B5-810B-1A5E1D6D088D}" type="parTrans" cxnId="{42DB9117-ED9E-43BD-B3B3-7BEAFA4B4C7D}">
      <dgm:prSet/>
      <dgm:spPr/>
      <dgm:t>
        <a:bodyPr/>
        <a:lstStyle/>
        <a:p>
          <a:endParaRPr lang="en-US"/>
        </a:p>
      </dgm:t>
    </dgm:pt>
    <dgm:pt modelId="{56983AD8-1100-480D-A615-179D484B0B0C}" type="sibTrans" cxnId="{42DB9117-ED9E-43BD-B3B3-7BEAFA4B4C7D}">
      <dgm:prSet/>
      <dgm:spPr/>
      <dgm:t>
        <a:bodyPr/>
        <a:lstStyle/>
        <a:p>
          <a:endParaRPr lang="en-US"/>
        </a:p>
      </dgm:t>
    </dgm:pt>
    <dgm:pt modelId="{0393392C-04F7-4AEB-9C85-05CEFB440F3E}">
      <dgm:prSet custT="1"/>
      <dgm:spPr/>
      <dgm:t>
        <a:bodyPr/>
        <a:lstStyle/>
        <a:p>
          <a:r>
            <a:rPr lang="en-US" sz="2400" baseline="0" dirty="0"/>
            <a:t>PAGELATCH_SH on metadata allocation instead of PAGELATCH_EX</a:t>
          </a:r>
          <a:endParaRPr lang="en-US" sz="2400" dirty="0"/>
        </a:p>
      </dgm:t>
    </dgm:pt>
    <dgm:pt modelId="{9B238B43-BBE1-413B-9601-3EE141FC974E}" type="parTrans" cxnId="{CC69097A-6A9A-422B-B8DF-B3BC6386B359}">
      <dgm:prSet/>
      <dgm:spPr/>
      <dgm:t>
        <a:bodyPr/>
        <a:lstStyle/>
        <a:p>
          <a:endParaRPr lang="en-US"/>
        </a:p>
      </dgm:t>
    </dgm:pt>
    <dgm:pt modelId="{9A548577-C611-4BCC-9587-C42F18BAE3BB}" type="sibTrans" cxnId="{CC69097A-6A9A-422B-B8DF-B3BC6386B359}">
      <dgm:prSet/>
      <dgm:spPr/>
      <dgm:t>
        <a:bodyPr/>
        <a:lstStyle/>
        <a:p>
          <a:endParaRPr lang="en-US"/>
        </a:p>
      </dgm:t>
    </dgm:pt>
    <dgm:pt modelId="{71EE54B9-91E8-453C-9559-8E4F7500EB80}" type="pres">
      <dgm:prSet presAssocID="{440D681B-3A20-43A9-BBC5-9F2E67980B8C}" presName="linear" presStyleCnt="0">
        <dgm:presLayoutVars>
          <dgm:animLvl val="lvl"/>
          <dgm:resizeHandles val="exact"/>
        </dgm:presLayoutVars>
      </dgm:prSet>
      <dgm:spPr/>
    </dgm:pt>
    <dgm:pt modelId="{7FD0C358-36AD-4127-ACFC-2B54F0606EE5}" type="pres">
      <dgm:prSet presAssocID="{90D7DCF5-C361-40D0-A7EA-EAB4D8F42E1F}" presName="parentText" presStyleLbl="node1" presStyleIdx="0" presStyleCnt="4">
        <dgm:presLayoutVars>
          <dgm:chMax val="0"/>
          <dgm:bulletEnabled val="1"/>
        </dgm:presLayoutVars>
      </dgm:prSet>
      <dgm:spPr/>
    </dgm:pt>
    <dgm:pt modelId="{B15029FC-5F3A-4DAD-BA2B-A496B7C34ABF}" type="pres">
      <dgm:prSet presAssocID="{90D7DCF5-C361-40D0-A7EA-EAB4D8F42E1F}" presName="childText" presStyleLbl="revTx" presStyleIdx="0" presStyleCnt="2">
        <dgm:presLayoutVars>
          <dgm:bulletEnabled val="1"/>
        </dgm:presLayoutVars>
      </dgm:prSet>
      <dgm:spPr/>
    </dgm:pt>
    <dgm:pt modelId="{83B20D7A-BFC3-4B9C-9B3B-F66BF53CE417}" type="pres">
      <dgm:prSet presAssocID="{BAEAC797-FF02-4F97-8243-2B4EC9922EFB}" presName="parentText" presStyleLbl="node1" presStyleIdx="1" presStyleCnt="4">
        <dgm:presLayoutVars>
          <dgm:chMax val="0"/>
          <dgm:bulletEnabled val="1"/>
        </dgm:presLayoutVars>
      </dgm:prSet>
      <dgm:spPr/>
    </dgm:pt>
    <dgm:pt modelId="{515872EB-86C0-40F5-AB3D-E778865F2A47}" type="pres">
      <dgm:prSet presAssocID="{CD9567EE-0B0E-4B8C-B4EF-57BDD1D4673A}" presName="spacer" presStyleCnt="0"/>
      <dgm:spPr/>
    </dgm:pt>
    <dgm:pt modelId="{DC782874-4A6F-49C8-9908-6721555C2AE1}" type="pres">
      <dgm:prSet presAssocID="{B4C178FC-7FCB-4384-9967-DF18A1BFB903}" presName="parentText" presStyleLbl="node1" presStyleIdx="2" presStyleCnt="4">
        <dgm:presLayoutVars>
          <dgm:chMax val="0"/>
          <dgm:bulletEnabled val="1"/>
        </dgm:presLayoutVars>
      </dgm:prSet>
      <dgm:spPr/>
    </dgm:pt>
    <dgm:pt modelId="{60200152-CD88-4018-8893-72916989ED9C}" type="pres">
      <dgm:prSet presAssocID="{B4C178FC-7FCB-4384-9967-DF18A1BFB903}" presName="childText" presStyleLbl="revTx" presStyleIdx="1" presStyleCnt="2" custScaleY="69454">
        <dgm:presLayoutVars>
          <dgm:bulletEnabled val="1"/>
        </dgm:presLayoutVars>
      </dgm:prSet>
      <dgm:spPr/>
    </dgm:pt>
    <dgm:pt modelId="{576DD894-DB57-4F61-9A86-EAE9AFF2270E}" type="pres">
      <dgm:prSet presAssocID="{6922852F-051B-4E33-BFEB-D8A829FFED87}" presName="parentText" presStyleLbl="node1" presStyleIdx="3" presStyleCnt="4">
        <dgm:presLayoutVars>
          <dgm:chMax val="0"/>
          <dgm:bulletEnabled val="1"/>
        </dgm:presLayoutVars>
      </dgm:prSet>
      <dgm:spPr/>
    </dgm:pt>
  </dgm:ptLst>
  <dgm:cxnLst>
    <dgm:cxn modelId="{15703600-3168-4547-BE15-66BFB4655DB3}" srcId="{440D681B-3A20-43A9-BBC5-9F2E67980B8C}" destId="{6922852F-051B-4E33-BFEB-D8A829FFED87}" srcOrd="3" destOrd="0" parTransId="{EE680D7A-252D-4235-A3A5-1198ED175EDB}" sibTransId="{3443487E-1395-4300-A47B-811DF9CD37FB}"/>
    <dgm:cxn modelId="{9CDC2901-AC3E-4E1F-989D-914E0361AEE6}" srcId="{440D681B-3A20-43A9-BBC5-9F2E67980B8C}" destId="{90D7DCF5-C361-40D0-A7EA-EAB4D8F42E1F}" srcOrd="0" destOrd="0" parTransId="{77496F0F-AAE8-4450-9AE0-C258247C25A9}" sibTransId="{7273A2B4-2FD1-4D1F-B274-69A3E9932305}"/>
    <dgm:cxn modelId="{42DB9117-ED9E-43BD-B3B3-7BEAFA4B4C7D}" srcId="{90D7DCF5-C361-40D0-A7EA-EAB4D8F42E1F}" destId="{59586E8D-0BA4-4F25-AF2C-C227A5A63057}" srcOrd="1" destOrd="0" parTransId="{2564B6B3-9143-48B5-810B-1A5E1D6D088D}" sibTransId="{56983AD8-1100-480D-A615-179D484B0B0C}"/>
    <dgm:cxn modelId="{6A90621C-C25E-4A08-85CF-68B64A247C08}" type="presOf" srcId="{DD6054BC-16BF-43E7-81AF-85D30DF946A2}" destId="{B15029FC-5F3A-4DAD-BA2B-A496B7C34ABF}" srcOrd="0" destOrd="0" presId="urn:microsoft.com/office/officeart/2005/8/layout/vList2"/>
    <dgm:cxn modelId="{5CCB9B25-9F81-4582-B689-8E14C010F0C0}" srcId="{90D7DCF5-C361-40D0-A7EA-EAB4D8F42E1F}" destId="{DD6054BC-16BF-43E7-81AF-85D30DF946A2}" srcOrd="0" destOrd="0" parTransId="{CBE22B97-E318-4DB6-A4AA-88066DBBB8BB}" sibTransId="{9873F478-342C-46DF-AF85-7F330396432F}"/>
    <dgm:cxn modelId="{FB1A772C-F113-4873-A9CA-D025922E5819}" srcId="{440D681B-3A20-43A9-BBC5-9F2E67980B8C}" destId="{B4C178FC-7FCB-4384-9967-DF18A1BFB903}" srcOrd="2" destOrd="0" parTransId="{55C5B6E1-7C7C-491B-99B7-EC4245DC8FE4}" sibTransId="{35FFDB63-89FF-4BF9-B614-E88D653CAC5D}"/>
    <dgm:cxn modelId="{54158369-A58B-4F6B-8ABF-DC6D546E6E2A}" type="presOf" srcId="{BAEAC797-FF02-4F97-8243-2B4EC9922EFB}" destId="{83B20D7A-BFC3-4B9C-9B3B-F66BF53CE417}" srcOrd="0" destOrd="0" presId="urn:microsoft.com/office/officeart/2005/8/layout/vList2"/>
    <dgm:cxn modelId="{0640A26A-4E37-4284-BFE0-1CC3E2D2ABD3}" type="presOf" srcId="{B4C178FC-7FCB-4384-9967-DF18A1BFB903}" destId="{DC782874-4A6F-49C8-9908-6721555C2AE1}" srcOrd="0" destOrd="0" presId="urn:microsoft.com/office/officeart/2005/8/layout/vList2"/>
    <dgm:cxn modelId="{CC69097A-6A9A-422B-B8DF-B3BC6386B359}" srcId="{B4C178FC-7FCB-4384-9967-DF18A1BFB903}" destId="{0393392C-04F7-4AEB-9C85-05CEFB440F3E}" srcOrd="0" destOrd="0" parTransId="{9B238B43-BBE1-413B-9601-3EE141FC974E}" sibTransId="{9A548577-C611-4BCC-9587-C42F18BAE3BB}"/>
    <dgm:cxn modelId="{D1FB4299-83DE-424B-B855-8636D9E0A71A}" type="presOf" srcId="{0393392C-04F7-4AEB-9C85-05CEFB440F3E}" destId="{60200152-CD88-4018-8893-72916989ED9C}" srcOrd="0" destOrd="0" presId="urn:microsoft.com/office/officeart/2005/8/layout/vList2"/>
    <dgm:cxn modelId="{4F0DE99E-5DDE-4590-ADCC-BDD13BAACB32}" type="presOf" srcId="{440D681B-3A20-43A9-BBC5-9F2E67980B8C}" destId="{71EE54B9-91E8-453C-9559-8E4F7500EB80}" srcOrd="0" destOrd="0" presId="urn:microsoft.com/office/officeart/2005/8/layout/vList2"/>
    <dgm:cxn modelId="{870435AC-5739-451E-935F-0CF926907BAB}" srcId="{440D681B-3A20-43A9-BBC5-9F2E67980B8C}" destId="{BAEAC797-FF02-4F97-8243-2B4EC9922EFB}" srcOrd="1" destOrd="0" parTransId="{624D6ACA-992B-4A8A-AFB5-6A63B43E5115}" sibTransId="{CD9567EE-0B0E-4B8C-B4EF-57BDD1D4673A}"/>
    <dgm:cxn modelId="{E45169B2-09F1-4BEC-9C1D-E5537133E115}" type="presOf" srcId="{6922852F-051B-4E33-BFEB-D8A829FFED87}" destId="{576DD894-DB57-4F61-9A86-EAE9AFF2270E}" srcOrd="0" destOrd="0" presId="urn:microsoft.com/office/officeart/2005/8/layout/vList2"/>
    <dgm:cxn modelId="{7F816ACD-8D96-42A3-B8B0-AE3EFCFB04A9}" type="presOf" srcId="{59586E8D-0BA4-4F25-AF2C-C227A5A63057}" destId="{B15029FC-5F3A-4DAD-BA2B-A496B7C34ABF}" srcOrd="0" destOrd="1" presId="urn:microsoft.com/office/officeart/2005/8/layout/vList2"/>
    <dgm:cxn modelId="{9CFCC7D2-1631-433F-805E-D1B93CBA2F28}" type="presOf" srcId="{90D7DCF5-C361-40D0-A7EA-EAB4D8F42E1F}" destId="{7FD0C358-36AD-4127-ACFC-2B54F0606EE5}" srcOrd="0" destOrd="0" presId="urn:microsoft.com/office/officeart/2005/8/layout/vList2"/>
    <dgm:cxn modelId="{F54A6549-B76D-4A4B-AE04-AAB9BD99A895}" type="presParOf" srcId="{71EE54B9-91E8-453C-9559-8E4F7500EB80}" destId="{7FD0C358-36AD-4127-ACFC-2B54F0606EE5}" srcOrd="0" destOrd="0" presId="urn:microsoft.com/office/officeart/2005/8/layout/vList2"/>
    <dgm:cxn modelId="{B889F496-B4E5-41B6-BE15-F80828EDB071}" type="presParOf" srcId="{71EE54B9-91E8-453C-9559-8E4F7500EB80}" destId="{B15029FC-5F3A-4DAD-BA2B-A496B7C34ABF}" srcOrd="1" destOrd="0" presId="urn:microsoft.com/office/officeart/2005/8/layout/vList2"/>
    <dgm:cxn modelId="{D7933E05-28B8-4C7E-8894-46917EF2ACB8}" type="presParOf" srcId="{71EE54B9-91E8-453C-9559-8E4F7500EB80}" destId="{83B20D7A-BFC3-4B9C-9B3B-F66BF53CE417}" srcOrd="2" destOrd="0" presId="urn:microsoft.com/office/officeart/2005/8/layout/vList2"/>
    <dgm:cxn modelId="{8B0C7BE9-8318-40CF-B572-78B322734549}" type="presParOf" srcId="{71EE54B9-91E8-453C-9559-8E4F7500EB80}" destId="{515872EB-86C0-40F5-AB3D-E778865F2A47}" srcOrd="3" destOrd="0" presId="urn:microsoft.com/office/officeart/2005/8/layout/vList2"/>
    <dgm:cxn modelId="{FB3C9EB1-A085-4A21-8805-A83D063B1111}" type="presParOf" srcId="{71EE54B9-91E8-453C-9559-8E4F7500EB80}" destId="{DC782874-4A6F-49C8-9908-6721555C2AE1}" srcOrd="4" destOrd="0" presId="urn:microsoft.com/office/officeart/2005/8/layout/vList2"/>
    <dgm:cxn modelId="{40C123E3-54AD-45DF-A2E0-0C5F6E0F8E63}" type="presParOf" srcId="{71EE54B9-91E8-453C-9559-8E4F7500EB80}" destId="{60200152-CD88-4018-8893-72916989ED9C}" srcOrd="5" destOrd="0" presId="urn:microsoft.com/office/officeart/2005/8/layout/vList2"/>
    <dgm:cxn modelId="{F58CF5E6-4C87-4785-9FE3-DB9610A31822}" type="presParOf" srcId="{71EE54B9-91E8-453C-9559-8E4F7500EB80}" destId="{576DD894-DB57-4F61-9A86-EAE9AFF2270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C689BF-AD99-440C-B714-B520C86244D5}" type="doc">
      <dgm:prSet loTypeId="urn:microsoft.com/office/officeart/2005/8/layout/hList1" loCatId="list" qsTypeId="urn:microsoft.com/office/officeart/2005/8/quickstyle/simple1" qsCatId="simple" csTypeId="urn:microsoft.com/office/officeart/2005/8/colors/accent5_2" csCatId="accent5"/>
      <dgm:spPr/>
      <dgm:t>
        <a:bodyPr/>
        <a:lstStyle/>
        <a:p>
          <a:endParaRPr lang="en-US"/>
        </a:p>
      </dgm:t>
    </dgm:pt>
    <dgm:pt modelId="{67ACC6A5-0D73-478C-8E6E-258753EB1DC2}">
      <dgm:prSet custT="1"/>
      <dgm:spPr/>
      <dgm:t>
        <a:bodyPr/>
        <a:lstStyle/>
        <a:p>
          <a:r>
            <a:rPr lang="en-US" sz="2400" dirty="0"/>
            <a:t>Default</a:t>
          </a:r>
        </a:p>
      </dgm:t>
    </dgm:pt>
    <dgm:pt modelId="{E123172F-019C-48E4-B549-78B29A50F44B}" type="parTrans" cxnId="{38A65982-667A-4F40-BDB7-83776C5C729D}">
      <dgm:prSet/>
      <dgm:spPr/>
      <dgm:t>
        <a:bodyPr/>
        <a:lstStyle/>
        <a:p>
          <a:endParaRPr lang="en-US" sz="1200"/>
        </a:p>
      </dgm:t>
    </dgm:pt>
    <dgm:pt modelId="{D7777D1A-2AED-446F-913B-7F76B421D415}" type="sibTrans" cxnId="{38A65982-667A-4F40-BDB7-83776C5C729D}">
      <dgm:prSet/>
      <dgm:spPr/>
      <dgm:t>
        <a:bodyPr/>
        <a:lstStyle/>
        <a:p>
          <a:endParaRPr lang="en-US" sz="1200"/>
        </a:p>
      </dgm:t>
    </dgm:pt>
    <dgm:pt modelId="{F1C33CFB-D07F-4F88-B0A4-8EAF7CEFA3D6}">
      <dgm:prSet custT="1"/>
      <dgm:spPr/>
      <dgm:t>
        <a:bodyPr/>
        <a:lstStyle/>
        <a:p>
          <a:r>
            <a:rPr lang="en-US" sz="2400" dirty="0"/>
            <a:t>Temp table cache improvements</a:t>
          </a:r>
        </a:p>
      </dgm:t>
    </dgm:pt>
    <dgm:pt modelId="{3C96AB31-7BAD-4F58-9B5F-816D8CED3C8A}" type="parTrans" cxnId="{D271BED2-4024-437A-BB55-E6FFCADC1763}">
      <dgm:prSet/>
      <dgm:spPr/>
      <dgm:t>
        <a:bodyPr/>
        <a:lstStyle/>
        <a:p>
          <a:endParaRPr lang="en-US" sz="1200"/>
        </a:p>
      </dgm:t>
    </dgm:pt>
    <dgm:pt modelId="{69FBF2E6-DEC5-4C66-BD13-E429869947E8}" type="sibTrans" cxnId="{D271BED2-4024-437A-BB55-E6FFCADC1763}">
      <dgm:prSet/>
      <dgm:spPr/>
      <dgm:t>
        <a:bodyPr/>
        <a:lstStyle/>
        <a:p>
          <a:endParaRPr lang="en-US" sz="1200"/>
        </a:p>
      </dgm:t>
    </dgm:pt>
    <dgm:pt modelId="{3362F1A4-CBF4-4CA4-A00A-3F6D0902646E}">
      <dgm:prSet custT="1"/>
      <dgm:spPr/>
      <dgm:t>
        <a:bodyPr/>
        <a:lstStyle/>
        <a:p>
          <a:r>
            <a:rPr lang="en-US" sz="2400" dirty="0"/>
            <a:t>Concurrent PFS updates</a:t>
          </a:r>
        </a:p>
      </dgm:t>
    </dgm:pt>
    <dgm:pt modelId="{855017B2-BA20-4C9C-A23F-5CBEEE3FFBAB}" type="parTrans" cxnId="{7A57B764-835A-4920-A71B-97C3CA94F075}">
      <dgm:prSet/>
      <dgm:spPr/>
      <dgm:t>
        <a:bodyPr/>
        <a:lstStyle/>
        <a:p>
          <a:endParaRPr lang="en-US" sz="1200"/>
        </a:p>
      </dgm:t>
    </dgm:pt>
    <dgm:pt modelId="{B515BBBB-8B42-4A7D-8196-ABAD6967DCD1}" type="sibTrans" cxnId="{7A57B764-835A-4920-A71B-97C3CA94F075}">
      <dgm:prSet/>
      <dgm:spPr/>
      <dgm:t>
        <a:bodyPr/>
        <a:lstStyle/>
        <a:p>
          <a:endParaRPr lang="en-US" sz="1200"/>
        </a:p>
      </dgm:t>
    </dgm:pt>
    <dgm:pt modelId="{8A2B5EFA-DB19-42CF-B18B-B446A12A7EC6}">
      <dgm:prSet custT="1"/>
      <dgm:spPr/>
      <dgm:t>
        <a:bodyPr/>
        <a:lstStyle/>
        <a:p>
          <a:r>
            <a:rPr lang="en-US" sz="2400" dirty="0"/>
            <a:t>Opt-in</a:t>
          </a:r>
        </a:p>
      </dgm:t>
    </dgm:pt>
    <dgm:pt modelId="{AE6550AE-5B8B-4D58-A77C-1DA603D9CE61}" type="parTrans" cxnId="{77141E1D-D6B9-4FF8-A2D4-F95BDA9C2E5D}">
      <dgm:prSet/>
      <dgm:spPr/>
      <dgm:t>
        <a:bodyPr/>
        <a:lstStyle/>
        <a:p>
          <a:endParaRPr lang="en-US" sz="1200"/>
        </a:p>
      </dgm:t>
    </dgm:pt>
    <dgm:pt modelId="{B59976CB-830F-4366-89E9-C686E0C6F761}" type="sibTrans" cxnId="{77141E1D-D6B9-4FF8-A2D4-F95BDA9C2E5D}">
      <dgm:prSet/>
      <dgm:spPr/>
      <dgm:t>
        <a:bodyPr/>
        <a:lstStyle/>
        <a:p>
          <a:endParaRPr lang="en-US" sz="1200"/>
        </a:p>
      </dgm:t>
    </dgm:pt>
    <dgm:pt modelId="{407DF0B3-3E40-4DDF-87DA-26817C2C393D}">
      <dgm:prSet custT="1"/>
      <dgm:spPr/>
      <dgm:t>
        <a:bodyPr/>
        <a:lstStyle/>
        <a:p>
          <a:r>
            <a:rPr lang="en-US" sz="2400" dirty="0"/>
            <a:t>Memory-Optimized TempDB Metadata</a:t>
          </a:r>
        </a:p>
      </dgm:t>
    </dgm:pt>
    <dgm:pt modelId="{7266615E-5220-40D9-9A53-18CE182447C8}" type="parTrans" cxnId="{995FFF7B-D1E3-417F-BED0-1855069FF053}">
      <dgm:prSet/>
      <dgm:spPr/>
      <dgm:t>
        <a:bodyPr/>
        <a:lstStyle/>
        <a:p>
          <a:endParaRPr lang="en-US" sz="1200"/>
        </a:p>
      </dgm:t>
    </dgm:pt>
    <dgm:pt modelId="{EA735844-21B3-4F91-BFC8-F31641344F09}" type="sibTrans" cxnId="{995FFF7B-D1E3-417F-BED0-1855069FF053}">
      <dgm:prSet/>
      <dgm:spPr/>
      <dgm:t>
        <a:bodyPr/>
        <a:lstStyle/>
        <a:p>
          <a:endParaRPr lang="en-US" sz="1200"/>
        </a:p>
      </dgm:t>
    </dgm:pt>
    <dgm:pt modelId="{919EF28C-7B91-43C9-8785-5F7DBCC99841}" type="pres">
      <dgm:prSet presAssocID="{7DC689BF-AD99-440C-B714-B520C86244D5}" presName="Name0" presStyleCnt="0">
        <dgm:presLayoutVars>
          <dgm:dir/>
          <dgm:animLvl val="lvl"/>
          <dgm:resizeHandles val="exact"/>
        </dgm:presLayoutVars>
      </dgm:prSet>
      <dgm:spPr/>
    </dgm:pt>
    <dgm:pt modelId="{201E8068-39FE-46C8-AD7B-0171CD37E1CA}" type="pres">
      <dgm:prSet presAssocID="{67ACC6A5-0D73-478C-8E6E-258753EB1DC2}" presName="composite" presStyleCnt="0"/>
      <dgm:spPr/>
    </dgm:pt>
    <dgm:pt modelId="{D9947562-EE5E-4366-A87E-0C77C13163CC}" type="pres">
      <dgm:prSet presAssocID="{67ACC6A5-0D73-478C-8E6E-258753EB1DC2}" presName="parTx" presStyleLbl="alignNode1" presStyleIdx="0" presStyleCnt="2">
        <dgm:presLayoutVars>
          <dgm:chMax val="0"/>
          <dgm:chPref val="0"/>
          <dgm:bulletEnabled val="1"/>
        </dgm:presLayoutVars>
      </dgm:prSet>
      <dgm:spPr/>
    </dgm:pt>
    <dgm:pt modelId="{6351C792-56D4-4FB6-ABBD-639A5B7CD53A}" type="pres">
      <dgm:prSet presAssocID="{67ACC6A5-0D73-478C-8E6E-258753EB1DC2}" presName="desTx" presStyleLbl="alignAccFollowNode1" presStyleIdx="0" presStyleCnt="2">
        <dgm:presLayoutVars>
          <dgm:bulletEnabled val="1"/>
        </dgm:presLayoutVars>
      </dgm:prSet>
      <dgm:spPr/>
    </dgm:pt>
    <dgm:pt modelId="{F9177F30-C531-4C0A-BFAA-6A7BFD13E670}" type="pres">
      <dgm:prSet presAssocID="{D7777D1A-2AED-446F-913B-7F76B421D415}" presName="space" presStyleCnt="0"/>
      <dgm:spPr/>
    </dgm:pt>
    <dgm:pt modelId="{A2C22491-557D-4560-B5E1-35DBE9C434A3}" type="pres">
      <dgm:prSet presAssocID="{8A2B5EFA-DB19-42CF-B18B-B446A12A7EC6}" presName="composite" presStyleCnt="0"/>
      <dgm:spPr/>
    </dgm:pt>
    <dgm:pt modelId="{D3753214-71DB-47E9-89C7-BB5CD65E2EA6}" type="pres">
      <dgm:prSet presAssocID="{8A2B5EFA-DB19-42CF-B18B-B446A12A7EC6}" presName="parTx" presStyleLbl="alignNode1" presStyleIdx="1" presStyleCnt="2">
        <dgm:presLayoutVars>
          <dgm:chMax val="0"/>
          <dgm:chPref val="0"/>
          <dgm:bulletEnabled val="1"/>
        </dgm:presLayoutVars>
      </dgm:prSet>
      <dgm:spPr/>
    </dgm:pt>
    <dgm:pt modelId="{00F8EF06-A708-4F18-8A8E-432849871C19}" type="pres">
      <dgm:prSet presAssocID="{8A2B5EFA-DB19-42CF-B18B-B446A12A7EC6}" presName="desTx" presStyleLbl="alignAccFollowNode1" presStyleIdx="1" presStyleCnt="2">
        <dgm:presLayoutVars>
          <dgm:bulletEnabled val="1"/>
        </dgm:presLayoutVars>
      </dgm:prSet>
      <dgm:spPr/>
    </dgm:pt>
  </dgm:ptLst>
  <dgm:cxnLst>
    <dgm:cxn modelId="{77141E1D-D6B9-4FF8-A2D4-F95BDA9C2E5D}" srcId="{7DC689BF-AD99-440C-B714-B520C86244D5}" destId="{8A2B5EFA-DB19-42CF-B18B-B446A12A7EC6}" srcOrd="1" destOrd="0" parTransId="{AE6550AE-5B8B-4D58-A77C-1DA603D9CE61}" sibTransId="{B59976CB-830F-4366-89E9-C686E0C6F761}"/>
    <dgm:cxn modelId="{79B99A2F-5961-48F8-9569-81723D0DF88B}" type="presOf" srcId="{8A2B5EFA-DB19-42CF-B18B-B446A12A7EC6}" destId="{D3753214-71DB-47E9-89C7-BB5CD65E2EA6}" srcOrd="0" destOrd="0" presId="urn:microsoft.com/office/officeart/2005/8/layout/hList1"/>
    <dgm:cxn modelId="{7A57B764-835A-4920-A71B-97C3CA94F075}" srcId="{67ACC6A5-0D73-478C-8E6E-258753EB1DC2}" destId="{3362F1A4-CBF4-4CA4-A00A-3F6D0902646E}" srcOrd="1" destOrd="0" parTransId="{855017B2-BA20-4C9C-A23F-5CBEEE3FFBAB}" sibTransId="{B515BBBB-8B42-4A7D-8196-ABAD6967DCD1}"/>
    <dgm:cxn modelId="{995FFF7B-D1E3-417F-BED0-1855069FF053}" srcId="{8A2B5EFA-DB19-42CF-B18B-B446A12A7EC6}" destId="{407DF0B3-3E40-4DDF-87DA-26817C2C393D}" srcOrd="0" destOrd="0" parTransId="{7266615E-5220-40D9-9A53-18CE182447C8}" sibTransId="{EA735844-21B3-4F91-BFC8-F31641344F09}"/>
    <dgm:cxn modelId="{38A65982-667A-4F40-BDB7-83776C5C729D}" srcId="{7DC689BF-AD99-440C-B714-B520C86244D5}" destId="{67ACC6A5-0D73-478C-8E6E-258753EB1DC2}" srcOrd="0" destOrd="0" parTransId="{E123172F-019C-48E4-B549-78B29A50F44B}" sibTransId="{D7777D1A-2AED-446F-913B-7F76B421D415}"/>
    <dgm:cxn modelId="{2392508B-B4E4-4EFC-8D48-4D5190FE1EE1}" type="presOf" srcId="{3362F1A4-CBF4-4CA4-A00A-3F6D0902646E}" destId="{6351C792-56D4-4FB6-ABBD-639A5B7CD53A}" srcOrd="0" destOrd="1" presId="urn:microsoft.com/office/officeart/2005/8/layout/hList1"/>
    <dgm:cxn modelId="{FD040CA5-30E0-4E39-ADBC-7DBF1BAFABD4}" type="presOf" srcId="{407DF0B3-3E40-4DDF-87DA-26817C2C393D}" destId="{00F8EF06-A708-4F18-8A8E-432849871C19}" srcOrd="0" destOrd="0" presId="urn:microsoft.com/office/officeart/2005/8/layout/hList1"/>
    <dgm:cxn modelId="{D271BED2-4024-437A-BB55-E6FFCADC1763}" srcId="{67ACC6A5-0D73-478C-8E6E-258753EB1DC2}" destId="{F1C33CFB-D07F-4F88-B0A4-8EAF7CEFA3D6}" srcOrd="0" destOrd="0" parTransId="{3C96AB31-7BAD-4F58-9B5F-816D8CED3C8A}" sibTransId="{69FBF2E6-DEC5-4C66-BD13-E429869947E8}"/>
    <dgm:cxn modelId="{30D545E1-BC0A-49F9-BBA1-C8516B4E3733}" type="presOf" srcId="{F1C33CFB-D07F-4F88-B0A4-8EAF7CEFA3D6}" destId="{6351C792-56D4-4FB6-ABBD-639A5B7CD53A}" srcOrd="0" destOrd="0" presId="urn:microsoft.com/office/officeart/2005/8/layout/hList1"/>
    <dgm:cxn modelId="{1F1506F7-38C0-4AA0-84CF-309779CD5107}" type="presOf" srcId="{7DC689BF-AD99-440C-B714-B520C86244D5}" destId="{919EF28C-7B91-43C9-8785-5F7DBCC99841}" srcOrd="0" destOrd="0" presId="urn:microsoft.com/office/officeart/2005/8/layout/hList1"/>
    <dgm:cxn modelId="{793249FD-9E68-4F26-8E00-A45DACBDECB0}" type="presOf" srcId="{67ACC6A5-0D73-478C-8E6E-258753EB1DC2}" destId="{D9947562-EE5E-4366-A87E-0C77C13163CC}" srcOrd="0" destOrd="0" presId="urn:microsoft.com/office/officeart/2005/8/layout/hList1"/>
    <dgm:cxn modelId="{6C62BF32-74EC-4601-BFEE-82559C0F4F44}" type="presParOf" srcId="{919EF28C-7B91-43C9-8785-5F7DBCC99841}" destId="{201E8068-39FE-46C8-AD7B-0171CD37E1CA}" srcOrd="0" destOrd="0" presId="urn:microsoft.com/office/officeart/2005/8/layout/hList1"/>
    <dgm:cxn modelId="{82213CD9-06CB-42C1-922C-8F9CF9593A0B}" type="presParOf" srcId="{201E8068-39FE-46C8-AD7B-0171CD37E1CA}" destId="{D9947562-EE5E-4366-A87E-0C77C13163CC}" srcOrd="0" destOrd="0" presId="urn:microsoft.com/office/officeart/2005/8/layout/hList1"/>
    <dgm:cxn modelId="{F5531FC1-5761-483B-BCB2-1CD0607A1C65}" type="presParOf" srcId="{201E8068-39FE-46C8-AD7B-0171CD37E1CA}" destId="{6351C792-56D4-4FB6-ABBD-639A5B7CD53A}" srcOrd="1" destOrd="0" presId="urn:microsoft.com/office/officeart/2005/8/layout/hList1"/>
    <dgm:cxn modelId="{F272A5D9-8B2B-4F78-B6B4-C3A4FFD55E45}" type="presParOf" srcId="{919EF28C-7B91-43C9-8785-5F7DBCC99841}" destId="{F9177F30-C531-4C0A-BFAA-6A7BFD13E670}" srcOrd="1" destOrd="0" presId="urn:microsoft.com/office/officeart/2005/8/layout/hList1"/>
    <dgm:cxn modelId="{10644D4B-A205-49A4-982D-56927DEC75A4}" type="presParOf" srcId="{919EF28C-7B91-43C9-8785-5F7DBCC99841}" destId="{A2C22491-557D-4560-B5E1-35DBE9C434A3}" srcOrd="2" destOrd="0" presId="urn:microsoft.com/office/officeart/2005/8/layout/hList1"/>
    <dgm:cxn modelId="{0930C990-5EA2-41EB-8347-744AF5B3628C}" type="presParOf" srcId="{A2C22491-557D-4560-B5E1-35DBE9C434A3}" destId="{D3753214-71DB-47E9-89C7-BB5CD65E2EA6}" srcOrd="0" destOrd="0" presId="urn:microsoft.com/office/officeart/2005/8/layout/hList1"/>
    <dgm:cxn modelId="{C21606EE-ECF6-4C63-823F-66957CBE88F6}" type="presParOf" srcId="{A2C22491-557D-4560-B5E1-35DBE9C434A3}" destId="{00F8EF06-A708-4F18-8A8E-432849871C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05C6EDE-4944-467E-B2EF-16E0FFEFF5A3}"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04D9EAB-2C65-43FC-BA9A-BE1A190FB14B}">
      <dgm:prSet custT="1"/>
      <dgm:spPr/>
      <dgm:t>
        <a:bodyPr/>
        <a:lstStyle/>
        <a:p>
          <a:r>
            <a:rPr lang="en-US" sz="2000" dirty="0"/>
            <a:t>With this change, not only will increasing the number of files help with PFS contention but also increasing the size of the files.</a:t>
          </a:r>
        </a:p>
      </dgm:t>
    </dgm:pt>
    <dgm:pt modelId="{028A9C95-BF00-4E3B-980B-CD15BCAF349D}" type="sibTrans" cxnId="{3F6BAB09-C3DC-4EF2-89D3-1447017C9162}">
      <dgm:prSet/>
      <dgm:spPr/>
      <dgm:t>
        <a:bodyPr/>
        <a:lstStyle/>
        <a:p>
          <a:endParaRPr lang="en-US"/>
        </a:p>
      </dgm:t>
    </dgm:pt>
    <dgm:pt modelId="{D0F410B4-4F18-4981-A5CB-E4AA361846D5}" type="parTrans" cxnId="{3F6BAB09-C3DC-4EF2-89D3-1447017C9162}">
      <dgm:prSet/>
      <dgm:spPr/>
      <dgm:t>
        <a:bodyPr/>
        <a:lstStyle/>
        <a:p>
          <a:endParaRPr lang="en-US"/>
        </a:p>
      </dgm:t>
    </dgm:pt>
    <dgm:pt modelId="{2611B0B2-ED03-4BB3-AE78-91D56FBAC6F8}">
      <dgm:prSet custT="1"/>
      <dgm:spPr/>
      <dgm:t>
        <a:bodyPr/>
        <a:lstStyle/>
        <a:p>
          <a:pPr>
            <a:buNone/>
          </a:pPr>
          <a:r>
            <a:rPr lang="en-US" sz="2000" dirty="0"/>
            <a:t>New algorithm uses round robin between files, and between PFS pages within the files.</a:t>
          </a:r>
        </a:p>
      </dgm:t>
    </dgm:pt>
    <dgm:pt modelId="{A3303BC2-301C-4733-A004-B9DB42DF1E5C}" type="parTrans" cxnId="{0BC1A908-5052-4228-B557-C8815F85213B}">
      <dgm:prSet/>
      <dgm:spPr/>
      <dgm:t>
        <a:bodyPr/>
        <a:lstStyle/>
        <a:p>
          <a:endParaRPr lang="en-US"/>
        </a:p>
      </dgm:t>
    </dgm:pt>
    <dgm:pt modelId="{60875D5D-4AAF-4082-A355-CDF5D5CAED9B}" type="sibTrans" cxnId="{0BC1A908-5052-4228-B557-C8815F85213B}">
      <dgm:prSet/>
      <dgm:spPr/>
      <dgm:t>
        <a:bodyPr/>
        <a:lstStyle/>
        <a:p>
          <a:endParaRPr lang="en-US"/>
        </a:p>
      </dgm:t>
    </dgm:pt>
    <dgm:pt modelId="{66CB0B85-2688-49F8-8BDC-69ABED0ABDB1}" type="pres">
      <dgm:prSet presAssocID="{605C6EDE-4944-467E-B2EF-16E0FFEFF5A3}" presName="linear" presStyleCnt="0">
        <dgm:presLayoutVars>
          <dgm:animLvl val="lvl"/>
          <dgm:resizeHandles val="exact"/>
        </dgm:presLayoutVars>
      </dgm:prSet>
      <dgm:spPr/>
    </dgm:pt>
    <dgm:pt modelId="{BEF54D3E-3DFC-4B2C-BE8A-41F0F2C9662B}" type="pres">
      <dgm:prSet presAssocID="{2611B0B2-ED03-4BB3-AE78-91D56FBAC6F8}" presName="parentText" presStyleLbl="node1" presStyleIdx="0" presStyleCnt="2">
        <dgm:presLayoutVars>
          <dgm:chMax val="0"/>
          <dgm:bulletEnabled val="1"/>
        </dgm:presLayoutVars>
      </dgm:prSet>
      <dgm:spPr/>
    </dgm:pt>
    <dgm:pt modelId="{C3836016-35B4-43E3-A116-AE8AE2356995}" type="pres">
      <dgm:prSet presAssocID="{60875D5D-4AAF-4082-A355-CDF5D5CAED9B}" presName="spacer" presStyleCnt="0"/>
      <dgm:spPr/>
    </dgm:pt>
    <dgm:pt modelId="{4985F56E-01FA-4F7B-A277-FBF3F6B61E0F}" type="pres">
      <dgm:prSet presAssocID="{204D9EAB-2C65-43FC-BA9A-BE1A190FB14B}" presName="parentText" presStyleLbl="node1" presStyleIdx="1" presStyleCnt="2">
        <dgm:presLayoutVars>
          <dgm:chMax val="0"/>
          <dgm:bulletEnabled val="1"/>
        </dgm:presLayoutVars>
      </dgm:prSet>
      <dgm:spPr/>
    </dgm:pt>
  </dgm:ptLst>
  <dgm:cxnLst>
    <dgm:cxn modelId="{0BC1A908-5052-4228-B557-C8815F85213B}" srcId="{605C6EDE-4944-467E-B2EF-16E0FFEFF5A3}" destId="{2611B0B2-ED03-4BB3-AE78-91D56FBAC6F8}" srcOrd="0" destOrd="0" parTransId="{A3303BC2-301C-4733-A004-B9DB42DF1E5C}" sibTransId="{60875D5D-4AAF-4082-A355-CDF5D5CAED9B}"/>
    <dgm:cxn modelId="{3F6BAB09-C3DC-4EF2-89D3-1447017C9162}" srcId="{605C6EDE-4944-467E-B2EF-16E0FFEFF5A3}" destId="{204D9EAB-2C65-43FC-BA9A-BE1A190FB14B}" srcOrd="1" destOrd="0" parTransId="{D0F410B4-4F18-4981-A5CB-E4AA361846D5}" sibTransId="{028A9C95-BF00-4E3B-980B-CD15BCAF349D}"/>
    <dgm:cxn modelId="{0340AB5D-E3A1-453A-8181-B3768A123862}" type="presOf" srcId="{204D9EAB-2C65-43FC-BA9A-BE1A190FB14B}" destId="{4985F56E-01FA-4F7B-A277-FBF3F6B61E0F}" srcOrd="0" destOrd="0" presId="urn:microsoft.com/office/officeart/2005/8/layout/vList2"/>
    <dgm:cxn modelId="{FB80139E-8139-498A-83CC-8EFC336F2C91}" type="presOf" srcId="{2611B0B2-ED03-4BB3-AE78-91D56FBAC6F8}" destId="{BEF54D3E-3DFC-4B2C-BE8A-41F0F2C9662B}" srcOrd="0" destOrd="0" presId="urn:microsoft.com/office/officeart/2005/8/layout/vList2"/>
    <dgm:cxn modelId="{13C36BE0-B95E-417C-A11F-E35736F1B5D2}" type="presOf" srcId="{605C6EDE-4944-467E-B2EF-16E0FFEFF5A3}" destId="{66CB0B85-2688-49F8-8BDC-69ABED0ABDB1}" srcOrd="0" destOrd="0" presId="urn:microsoft.com/office/officeart/2005/8/layout/vList2"/>
    <dgm:cxn modelId="{0CD0BDB0-B00E-492B-A7F8-CB975B30D7B3}" type="presParOf" srcId="{66CB0B85-2688-49F8-8BDC-69ABED0ABDB1}" destId="{BEF54D3E-3DFC-4B2C-BE8A-41F0F2C9662B}" srcOrd="0" destOrd="0" presId="urn:microsoft.com/office/officeart/2005/8/layout/vList2"/>
    <dgm:cxn modelId="{8FB7A027-3189-497D-B8D2-768CE36CA35E}" type="presParOf" srcId="{66CB0B85-2688-49F8-8BDC-69ABED0ABDB1}" destId="{C3836016-35B4-43E3-A116-AE8AE2356995}" srcOrd="1" destOrd="0" presId="urn:microsoft.com/office/officeart/2005/8/layout/vList2"/>
    <dgm:cxn modelId="{6A5D4F7E-FCFA-44F8-946C-D94390F36072}" type="presParOf" srcId="{66CB0B85-2688-49F8-8BDC-69ABED0ABDB1}" destId="{4985F56E-01FA-4F7B-A277-FBF3F6B61E0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6BD46D0-E5D8-40F0-8A75-3F6E2C8A53FB}"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6ABA3B82-D833-4546-A3F4-09CE049BB7B4}">
      <dgm:prSet/>
      <dgm:spPr/>
      <dgm:t>
        <a:bodyPr/>
        <a:lstStyle/>
        <a:p>
          <a:r>
            <a:rPr lang="en-US" baseline="0" dirty="0"/>
            <a:t>The wait type is PAGELATCH_EX on </a:t>
          </a:r>
          <a:r>
            <a:rPr lang="en-US" b="1" baseline="0" dirty="0" err="1"/>
            <a:t>sysschobjs</a:t>
          </a:r>
          <a:r>
            <a:rPr lang="en-US" baseline="0" dirty="0"/>
            <a:t> in </a:t>
          </a:r>
          <a:r>
            <a:rPr lang="en-US" b="1" baseline="0" dirty="0"/>
            <a:t>TempDB.</a:t>
          </a:r>
          <a:r>
            <a:rPr lang="en-US" dirty="0"/>
            <a:t>.</a:t>
          </a:r>
        </a:p>
      </dgm:t>
    </dgm:pt>
    <dgm:pt modelId="{379AFD36-A877-47BD-A2A7-9ED5F5B309C6}" type="parTrans" cxnId="{EB44EA17-AE4E-4391-B436-3BAC454C5608}">
      <dgm:prSet/>
      <dgm:spPr/>
      <dgm:t>
        <a:bodyPr/>
        <a:lstStyle/>
        <a:p>
          <a:endParaRPr lang="en-US"/>
        </a:p>
      </dgm:t>
    </dgm:pt>
    <dgm:pt modelId="{92894347-CE1B-4BD7-84D1-71BFAC150437}" type="sibTrans" cxnId="{EB44EA17-AE4E-4391-B436-3BAC454C5608}">
      <dgm:prSet/>
      <dgm:spPr/>
      <dgm:t>
        <a:bodyPr/>
        <a:lstStyle/>
        <a:p>
          <a:endParaRPr lang="en-US"/>
        </a:p>
      </dgm:t>
    </dgm:pt>
    <dgm:pt modelId="{FCAB14EA-443C-4648-9F8B-0F9C33D1C706}" type="pres">
      <dgm:prSet presAssocID="{46BD46D0-E5D8-40F0-8A75-3F6E2C8A53FB}" presName="linear" presStyleCnt="0">
        <dgm:presLayoutVars>
          <dgm:animLvl val="lvl"/>
          <dgm:resizeHandles val="exact"/>
        </dgm:presLayoutVars>
      </dgm:prSet>
      <dgm:spPr/>
    </dgm:pt>
    <dgm:pt modelId="{58FE6A5A-6E05-4926-9D5A-6C873DB3F4C1}" type="pres">
      <dgm:prSet presAssocID="{6ABA3B82-D833-4546-A3F4-09CE049BB7B4}" presName="parentText" presStyleLbl="node1" presStyleIdx="0" presStyleCnt="1">
        <dgm:presLayoutVars>
          <dgm:chMax val="0"/>
          <dgm:bulletEnabled val="1"/>
        </dgm:presLayoutVars>
      </dgm:prSet>
      <dgm:spPr/>
    </dgm:pt>
  </dgm:ptLst>
  <dgm:cxnLst>
    <dgm:cxn modelId="{EB44EA17-AE4E-4391-B436-3BAC454C5608}" srcId="{46BD46D0-E5D8-40F0-8A75-3F6E2C8A53FB}" destId="{6ABA3B82-D833-4546-A3F4-09CE049BB7B4}" srcOrd="0" destOrd="0" parTransId="{379AFD36-A877-47BD-A2A7-9ED5F5B309C6}" sibTransId="{92894347-CE1B-4BD7-84D1-71BFAC150437}"/>
    <dgm:cxn modelId="{D40B3037-A302-4607-BE09-28BB261231B8}" type="presOf" srcId="{46BD46D0-E5D8-40F0-8A75-3F6E2C8A53FB}" destId="{FCAB14EA-443C-4648-9F8B-0F9C33D1C706}" srcOrd="0" destOrd="0" presId="urn:microsoft.com/office/officeart/2005/8/layout/vList2"/>
    <dgm:cxn modelId="{8D34A875-DEFD-40B5-BC3D-D9FC421EDEBB}" type="presOf" srcId="{6ABA3B82-D833-4546-A3F4-09CE049BB7B4}" destId="{58FE6A5A-6E05-4926-9D5A-6C873DB3F4C1}" srcOrd="0" destOrd="0" presId="urn:microsoft.com/office/officeart/2005/8/layout/vList2"/>
    <dgm:cxn modelId="{6062CB08-7454-42C1-8712-3C29E52DA8E1}" type="presParOf" srcId="{FCAB14EA-443C-4648-9F8B-0F9C33D1C706}" destId="{58FE6A5A-6E05-4926-9D5A-6C873DB3F4C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3FDED2-58F7-448E-8657-36C1ED59996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3EC27C4-1367-4F9D-9FFC-835A00795015}">
      <dgm:prSet custT="1"/>
      <dgm:spPr/>
      <dgm:t>
        <a:bodyPr/>
        <a:lstStyle/>
        <a:p>
          <a:r>
            <a:rPr lang="en-US" sz="2400" dirty="0"/>
            <a:t>Enable Memory Optimized TempDB Metadata Tables</a:t>
          </a:r>
        </a:p>
      </dgm:t>
    </dgm:pt>
    <dgm:pt modelId="{11165A91-F3D0-428C-8611-CA445456417A}" type="parTrans" cxnId="{57922929-1784-4E2C-9B95-9A7046D21E66}">
      <dgm:prSet/>
      <dgm:spPr/>
      <dgm:t>
        <a:bodyPr/>
        <a:lstStyle/>
        <a:p>
          <a:endParaRPr lang="en-US"/>
        </a:p>
      </dgm:t>
    </dgm:pt>
    <dgm:pt modelId="{A7AD2580-CBA0-490B-BBFF-D584F6782E29}" type="sibTrans" cxnId="{57922929-1784-4E2C-9B95-9A7046D21E66}">
      <dgm:prSet/>
      <dgm:spPr/>
      <dgm:t>
        <a:bodyPr/>
        <a:lstStyle/>
        <a:p>
          <a:endParaRPr lang="en-US"/>
        </a:p>
      </dgm:t>
    </dgm:pt>
    <dgm:pt modelId="{2AADB775-CD04-463B-B3E3-82789D863992}">
      <dgm:prSet custT="1"/>
      <dgm:spPr/>
      <dgm:t>
        <a:bodyPr/>
        <a:lstStyle/>
        <a:p>
          <a:r>
            <a:rPr lang="en-US" sz="2400" dirty="0"/>
            <a:t>Search for Memory Optimized Tables</a:t>
          </a:r>
        </a:p>
      </dgm:t>
    </dgm:pt>
    <dgm:pt modelId="{B54142B7-4E5D-4332-81D9-C47BCEE3166F}" type="parTrans" cxnId="{6085EBF3-0AE6-4696-BDDC-269FC803351F}">
      <dgm:prSet/>
      <dgm:spPr/>
      <dgm:t>
        <a:bodyPr/>
        <a:lstStyle/>
        <a:p>
          <a:endParaRPr lang="en-US"/>
        </a:p>
      </dgm:t>
    </dgm:pt>
    <dgm:pt modelId="{6A5425F5-801D-4318-AC94-177AD5E96B6D}" type="sibTrans" cxnId="{6085EBF3-0AE6-4696-BDDC-269FC803351F}">
      <dgm:prSet/>
      <dgm:spPr/>
      <dgm:t>
        <a:bodyPr/>
        <a:lstStyle/>
        <a:p>
          <a:endParaRPr lang="en-US"/>
        </a:p>
      </dgm:t>
    </dgm:pt>
    <dgm:pt modelId="{A3C1D94C-1B9D-41AA-9354-040AA0B791E7}" type="pres">
      <dgm:prSet presAssocID="{EE3FDED2-58F7-448E-8657-36C1ED599961}" presName="linear" presStyleCnt="0">
        <dgm:presLayoutVars>
          <dgm:animLvl val="lvl"/>
          <dgm:resizeHandles val="exact"/>
        </dgm:presLayoutVars>
      </dgm:prSet>
      <dgm:spPr/>
    </dgm:pt>
    <dgm:pt modelId="{D276422A-333B-410B-9690-3A6ADC461665}" type="pres">
      <dgm:prSet presAssocID="{B3EC27C4-1367-4F9D-9FFC-835A00795015}" presName="parentText" presStyleLbl="node1" presStyleIdx="0" presStyleCnt="2" custScaleY="71450" custLinFactY="-100000" custLinFactNeighborX="1301" custLinFactNeighborY="-164101">
        <dgm:presLayoutVars>
          <dgm:chMax val="0"/>
          <dgm:bulletEnabled val="1"/>
        </dgm:presLayoutVars>
      </dgm:prSet>
      <dgm:spPr/>
    </dgm:pt>
    <dgm:pt modelId="{91603F0D-8C0E-4879-B779-0C88C84EFBD8}" type="pres">
      <dgm:prSet presAssocID="{A7AD2580-CBA0-490B-BBFF-D584F6782E29}" presName="spacer" presStyleCnt="0"/>
      <dgm:spPr/>
    </dgm:pt>
    <dgm:pt modelId="{2D09C159-6EEF-4246-A950-CBE309A73FC2}" type="pres">
      <dgm:prSet presAssocID="{2AADB775-CD04-463B-B3E3-82789D863992}" presName="parentText" presStyleLbl="node1" presStyleIdx="1" presStyleCnt="2" custScaleY="60214" custLinFactY="-83217" custLinFactNeighborY="-100000">
        <dgm:presLayoutVars>
          <dgm:chMax val="0"/>
          <dgm:bulletEnabled val="1"/>
        </dgm:presLayoutVars>
      </dgm:prSet>
      <dgm:spPr/>
    </dgm:pt>
  </dgm:ptLst>
  <dgm:cxnLst>
    <dgm:cxn modelId="{8652FA11-E44F-48F5-BD23-A2C46A2994DC}" type="presOf" srcId="{2AADB775-CD04-463B-B3E3-82789D863992}" destId="{2D09C159-6EEF-4246-A950-CBE309A73FC2}" srcOrd="0" destOrd="0" presId="urn:microsoft.com/office/officeart/2005/8/layout/vList2"/>
    <dgm:cxn modelId="{57922929-1784-4E2C-9B95-9A7046D21E66}" srcId="{EE3FDED2-58F7-448E-8657-36C1ED599961}" destId="{B3EC27C4-1367-4F9D-9FFC-835A00795015}" srcOrd="0" destOrd="0" parTransId="{11165A91-F3D0-428C-8611-CA445456417A}" sibTransId="{A7AD2580-CBA0-490B-BBFF-D584F6782E29}"/>
    <dgm:cxn modelId="{0818DBE6-D3D2-4A80-8144-1FA71F8EECCE}" type="presOf" srcId="{B3EC27C4-1367-4F9D-9FFC-835A00795015}" destId="{D276422A-333B-410B-9690-3A6ADC461665}" srcOrd="0" destOrd="0" presId="urn:microsoft.com/office/officeart/2005/8/layout/vList2"/>
    <dgm:cxn modelId="{6085EBF3-0AE6-4696-BDDC-269FC803351F}" srcId="{EE3FDED2-58F7-448E-8657-36C1ED599961}" destId="{2AADB775-CD04-463B-B3E3-82789D863992}" srcOrd="1" destOrd="0" parTransId="{B54142B7-4E5D-4332-81D9-C47BCEE3166F}" sibTransId="{6A5425F5-801D-4318-AC94-177AD5E96B6D}"/>
    <dgm:cxn modelId="{774904FF-3DE4-4879-B7E5-F68B985E8041}" type="presOf" srcId="{EE3FDED2-58F7-448E-8657-36C1ED599961}" destId="{A3C1D94C-1B9D-41AA-9354-040AA0B791E7}" srcOrd="0" destOrd="0" presId="urn:microsoft.com/office/officeart/2005/8/layout/vList2"/>
    <dgm:cxn modelId="{AB0D5723-097E-4192-BDFE-8724C66B43D6}" type="presParOf" srcId="{A3C1D94C-1B9D-41AA-9354-040AA0B791E7}" destId="{D276422A-333B-410B-9690-3A6ADC461665}" srcOrd="0" destOrd="0" presId="urn:microsoft.com/office/officeart/2005/8/layout/vList2"/>
    <dgm:cxn modelId="{977C87E0-AC9D-455D-87A9-2E192CE706EE}" type="presParOf" srcId="{A3C1D94C-1B9D-41AA-9354-040AA0B791E7}" destId="{91603F0D-8C0E-4879-B779-0C88C84EFBD8}" srcOrd="1" destOrd="0" presId="urn:microsoft.com/office/officeart/2005/8/layout/vList2"/>
    <dgm:cxn modelId="{F162E235-D3C2-43A2-BEA5-ED85476D0720}" type="presParOf" srcId="{A3C1D94C-1B9D-41AA-9354-040AA0B791E7}" destId="{2D09C159-6EEF-4246-A950-CBE309A73F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90FF5-EA7A-4223-9B76-08522CFA8476}"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DE836A39-3309-4F03-84BF-F54E315C7B63}">
      <dgm:prSet custT="1"/>
      <dgm:spPr/>
      <dgm:t>
        <a:bodyPr/>
        <a:lstStyle/>
        <a:p>
          <a:r>
            <a:rPr lang="en-US" sz="3200" dirty="0"/>
            <a:t>System database</a:t>
          </a:r>
        </a:p>
      </dgm:t>
    </dgm:pt>
    <dgm:pt modelId="{D4EFA143-CC59-4748-851D-631C8E859470}" type="parTrans" cxnId="{75FBE532-3037-4745-96FF-D67AB611623E}">
      <dgm:prSet/>
      <dgm:spPr/>
      <dgm:t>
        <a:bodyPr/>
        <a:lstStyle/>
        <a:p>
          <a:endParaRPr lang="en-US"/>
        </a:p>
      </dgm:t>
    </dgm:pt>
    <dgm:pt modelId="{16378B24-9CC4-4286-A3E0-34500F5BDA5C}" type="sibTrans" cxnId="{75FBE532-3037-4745-96FF-D67AB611623E}">
      <dgm:prSet/>
      <dgm:spPr/>
      <dgm:t>
        <a:bodyPr/>
        <a:lstStyle/>
        <a:p>
          <a:endParaRPr lang="en-US"/>
        </a:p>
      </dgm:t>
    </dgm:pt>
    <dgm:pt modelId="{A5E80232-DB7B-4E7B-B7E1-032B8112E4E5}">
      <dgm:prSet custT="1"/>
      <dgm:spPr/>
      <dgm:t>
        <a:bodyPr/>
        <a:lstStyle/>
        <a:p>
          <a:r>
            <a:rPr lang="en-US" sz="2400" dirty="0"/>
            <a:t>Available to all users with the same structure as user databases. </a:t>
          </a:r>
        </a:p>
      </dgm:t>
    </dgm:pt>
    <dgm:pt modelId="{1A0D18D4-2726-43F3-B624-75E584582522}" type="parTrans" cxnId="{C8CC1E24-DCB8-4CE0-A3DC-55D19B78C949}">
      <dgm:prSet/>
      <dgm:spPr/>
      <dgm:t>
        <a:bodyPr/>
        <a:lstStyle/>
        <a:p>
          <a:endParaRPr lang="en-US"/>
        </a:p>
      </dgm:t>
    </dgm:pt>
    <dgm:pt modelId="{51B3763D-A75D-46E4-9D3B-00C6218A3EEA}" type="sibTrans" cxnId="{C8CC1E24-DCB8-4CE0-A3DC-55D19B78C949}">
      <dgm:prSet/>
      <dgm:spPr/>
      <dgm:t>
        <a:bodyPr/>
        <a:lstStyle/>
        <a:p>
          <a:endParaRPr lang="en-US"/>
        </a:p>
      </dgm:t>
    </dgm:pt>
    <dgm:pt modelId="{017BA5C4-E3E2-45FA-8875-08C66FE2E499}">
      <dgm:prSet custT="1"/>
      <dgm:spPr/>
      <dgm:t>
        <a:bodyPr/>
        <a:lstStyle/>
        <a:p>
          <a:r>
            <a:rPr lang="en-US" sz="2400" dirty="0"/>
            <a:t>Operations are minimally logged.</a:t>
          </a:r>
        </a:p>
      </dgm:t>
    </dgm:pt>
    <dgm:pt modelId="{1809E5DC-EB9A-4919-836E-8B8E22F9D364}" type="parTrans" cxnId="{367DDABD-EEB9-4FF2-A99D-BD67F169A2A6}">
      <dgm:prSet/>
      <dgm:spPr/>
      <dgm:t>
        <a:bodyPr/>
        <a:lstStyle/>
        <a:p>
          <a:endParaRPr lang="en-US"/>
        </a:p>
      </dgm:t>
    </dgm:pt>
    <dgm:pt modelId="{0A52FF1D-DDF1-4EE0-A95E-D9BDD58C9DDE}" type="sibTrans" cxnId="{367DDABD-EEB9-4FF2-A99D-BD67F169A2A6}">
      <dgm:prSet/>
      <dgm:spPr/>
      <dgm:t>
        <a:bodyPr/>
        <a:lstStyle/>
        <a:p>
          <a:endParaRPr lang="en-US"/>
        </a:p>
      </dgm:t>
    </dgm:pt>
    <dgm:pt modelId="{C46CF2FA-61AE-4B3E-990E-287C584C0976}">
      <dgm:prSet custT="1"/>
      <dgm:spPr/>
      <dgm:t>
        <a:bodyPr/>
        <a:lstStyle/>
        <a:p>
          <a:r>
            <a:rPr lang="en-US" sz="2400" dirty="0"/>
            <a:t>Re-created every time SQL Server is started.</a:t>
          </a:r>
        </a:p>
      </dgm:t>
    </dgm:pt>
    <dgm:pt modelId="{D2A0779A-1B70-438E-A4E4-BB5AC92195C6}" type="parTrans" cxnId="{334971EF-A1B3-4AA4-B406-7B5AEBA5D425}">
      <dgm:prSet/>
      <dgm:spPr/>
      <dgm:t>
        <a:bodyPr/>
        <a:lstStyle/>
        <a:p>
          <a:endParaRPr lang="en-US"/>
        </a:p>
      </dgm:t>
    </dgm:pt>
    <dgm:pt modelId="{16338D44-BE16-4F49-A12F-DB689DB99142}" type="sibTrans" cxnId="{334971EF-A1B3-4AA4-B406-7B5AEBA5D425}">
      <dgm:prSet/>
      <dgm:spPr/>
      <dgm:t>
        <a:bodyPr/>
        <a:lstStyle/>
        <a:p>
          <a:endParaRPr lang="en-US"/>
        </a:p>
      </dgm:t>
    </dgm:pt>
    <dgm:pt modelId="{337190E0-1701-4A65-93B4-D872253EA7FD}">
      <dgm:prSet custT="1"/>
      <dgm:spPr/>
      <dgm:t>
        <a:bodyPr/>
        <a:lstStyle/>
        <a:p>
          <a:r>
            <a:rPr lang="en-US" sz="3200" dirty="0"/>
            <a:t>Workload</a:t>
          </a:r>
        </a:p>
      </dgm:t>
    </dgm:pt>
    <dgm:pt modelId="{6F9CF146-A197-47AB-B7F7-48BFF155A271}" type="parTrans" cxnId="{9C2ABAEA-C0C2-4F9E-AE36-6729FAD7C495}">
      <dgm:prSet/>
      <dgm:spPr/>
      <dgm:t>
        <a:bodyPr/>
        <a:lstStyle/>
        <a:p>
          <a:endParaRPr lang="en-US"/>
        </a:p>
      </dgm:t>
    </dgm:pt>
    <dgm:pt modelId="{BBDB79C9-38B6-4E5C-97B1-3F2E4C384E13}" type="sibTrans" cxnId="{9C2ABAEA-C0C2-4F9E-AE36-6729FAD7C495}">
      <dgm:prSet/>
      <dgm:spPr/>
      <dgm:t>
        <a:bodyPr/>
        <a:lstStyle/>
        <a:p>
          <a:endParaRPr lang="en-US"/>
        </a:p>
      </dgm:t>
    </dgm:pt>
    <dgm:pt modelId="{5453A0DB-426E-4D7B-A4CF-DDC6FA198C6D}">
      <dgm:prSet custT="1"/>
      <dgm:spPr/>
      <dgm:t>
        <a:bodyPr/>
        <a:lstStyle/>
        <a:p>
          <a:r>
            <a:rPr lang="en-US" sz="2400" dirty="0"/>
            <a:t>Used for temporary (non-durable) storage.</a:t>
          </a:r>
        </a:p>
      </dgm:t>
    </dgm:pt>
    <dgm:pt modelId="{0EB221C3-A54C-4DF3-B26B-E1EA7B19AB71}" type="parTrans" cxnId="{8A87B0A1-5D29-4504-9DF2-FF6705506C58}">
      <dgm:prSet/>
      <dgm:spPr/>
      <dgm:t>
        <a:bodyPr/>
        <a:lstStyle/>
        <a:p>
          <a:endParaRPr lang="en-US"/>
        </a:p>
      </dgm:t>
    </dgm:pt>
    <dgm:pt modelId="{EA417B57-7F5D-4BEC-82CF-65FB3B018696}" type="sibTrans" cxnId="{8A87B0A1-5D29-4504-9DF2-FF6705506C58}">
      <dgm:prSet/>
      <dgm:spPr/>
      <dgm:t>
        <a:bodyPr/>
        <a:lstStyle/>
        <a:p>
          <a:endParaRPr lang="en-US"/>
        </a:p>
      </dgm:t>
    </dgm:pt>
    <dgm:pt modelId="{749E6B26-780B-4480-89C3-5A20BBDF78EF}">
      <dgm:prSet custT="1"/>
      <dgm:spPr/>
      <dgm:t>
        <a:bodyPr/>
        <a:lstStyle/>
        <a:p>
          <a:r>
            <a:rPr lang="en-US" sz="2400" dirty="0"/>
            <a:t>Object and data frequently being created and destroyed.</a:t>
          </a:r>
        </a:p>
      </dgm:t>
    </dgm:pt>
    <dgm:pt modelId="{81A83B3E-2334-40C3-8795-E4E5D17B1439}" type="parTrans" cxnId="{22B4914F-AB8D-4CFE-87BD-18041C41C3C7}">
      <dgm:prSet/>
      <dgm:spPr/>
      <dgm:t>
        <a:bodyPr/>
        <a:lstStyle/>
        <a:p>
          <a:endParaRPr lang="en-US"/>
        </a:p>
      </dgm:t>
    </dgm:pt>
    <dgm:pt modelId="{DE678A06-FAA1-40EC-820B-A381E6A8B228}" type="sibTrans" cxnId="{22B4914F-AB8D-4CFE-87BD-18041C41C3C7}">
      <dgm:prSet/>
      <dgm:spPr/>
      <dgm:t>
        <a:bodyPr/>
        <a:lstStyle/>
        <a:p>
          <a:endParaRPr lang="en-US"/>
        </a:p>
      </dgm:t>
    </dgm:pt>
    <dgm:pt modelId="{471046A3-D163-4677-963A-97C05BC43610}">
      <dgm:prSet custT="1"/>
      <dgm:spPr/>
      <dgm:t>
        <a:bodyPr/>
        <a:lstStyle/>
        <a:p>
          <a:r>
            <a:rPr lang="en-US" sz="2400" dirty="0"/>
            <a:t>Very high concurrency.</a:t>
          </a:r>
        </a:p>
      </dgm:t>
    </dgm:pt>
    <dgm:pt modelId="{031CB263-830B-4792-95C0-A5C0945755F0}" type="parTrans" cxnId="{38D4D602-E07C-4824-8F8E-A8C196012D93}">
      <dgm:prSet/>
      <dgm:spPr/>
      <dgm:t>
        <a:bodyPr/>
        <a:lstStyle/>
        <a:p>
          <a:endParaRPr lang="en-US"/>
        </a:p>
      </dgm:t>
    </dgm:pt>
    <dgm:pt modelId="{20D750CB-6F9C-4D76-AB0C-CEE37CF5B0FE}" type="sibTrans" cxnId="{38D4D602-E07C-4824-8F8E-A8C196012D93}">
      <dgm:prSet/>
      <dgm:spPr/>
      <dgm:t>
        <a:bodyPr/>
        <a:lstStyle/>
        <a:p>
          <a:endParaRPr lang="en-US"/>
        </a:p>
      </dgm:t>
    </dgm:pt>
    <dgm:pt modelId="{4F5DBEFF-14E5-488D-BA0C-F9D6CB3AE256}">
      <dgm:prSet custT="1"/>
      <dgm:spPr/>
      <dgm:t>
        <a:bodyPr/>
        <a:lstStyle/>
        <a:p>
          <a:r>
            <a:rPr lang="en-US" sz="2400" dirty="0"/>
            <a:t>Backup and restore operations are not allowed on TempDB.</a:t>
          </a:r>
        </a:p>
      </dgm:t>
    </dgm:pt>
    <dgm:pt modelId="{EF4D375E-D198-434D-AFFF-F3E3AEAC47D8}" type="parTrans" cxnId="{31925E09-B391-4F1D-99F0-EC0B6B3CAF05}">
      <dgm:prSet/>
      <dgm:spPr/>
      <dgm:t>
        <a:bodyPr/>
        <a:lstStyle/>
        <a:p>
          <a:endParaRPr lang="en-US"/>
        </a:p>
      </dgm:t>
    </dgm:pt>
    <dgm:pt modelId="{47E29080-9DA0-42EB-A56A-1AB90DE8DE58}" type="sibTrans" cxnId="{31925E09-B391-4F1D-99F0-EC0B6B3CAF05}">
      <dgm:prSet/>
      <dgm:spPr/>
      <dgm:t>
        <a:bodyPr/>
        <a:lstStyle/>
        <a:p>
          <a:endParaRPr lang="en-US"/>
        </a:p>
      </dgm:t>
    </dgm:pt>
    <dgm:pt modelId="{D50D3664-CF83-476D-9019-E70115036B9B}" type="pres">
      <dgm:prSet presAssocID="{DCD90FF5-EA7A-4223-9B76-08522CFA8476}" presName="Name0" presStyleCnt="0">
        <dgm:presLayoutVars>
          <dgm:dir/>
          <dgm:animLvl val="lvl"/>
          <dgm:resizeHandles val="exact"/>
        </dgm:presLayoutVars>
      </dgm:prSet>
      <dgm:spPr/>
    </dgm:pt>
    <dgm:pt modelId="{6FDD40F1-6717-49CA-AFEE-4C22CD0F9081}" type="pres">
      <dgm:prSet presAssocID="{DE836A39-3309-4F03-84BF-F54E315C7B63}" presName="composite" presStyleCnt="0"/>
      <dgm:spPr/>
    </dgm:pt>
    <dgm:pt modelId="{50052F88-BF83-4BB5-8A36-D95206B2F8D9}" type="pres">
      <dgm:prSet presAssocID="{DE836A39-3309-4F03-84BF-F54E315C7B63}" presName="parTx" presStyleLbl="alignNode1" presStyleIdx="0" presStyleCnt="2">
        <dgm:presLayoutVars>
          <dgm:chMax val="0"/>
          <dgm:chPref val="0"/>
          <dgm:bulletEnabled val="1"/>
        </dgm:presLayoutVars>
      </dgm:prSet>
      <dgm:spPr/>
    </dgm:pt>
    <dgm:pt modelId="{E7655920-1728-4783-9E97-641CC029809F}" type="pres">
      <dgm:prSet presAssocID="{DE836A39-3309-4F03-84BF-F54E315C7B63}" presName="desTx" presStyleLbl="alignAccFollowNode1" presStyleIdx="0" presStyleCnt="2">
        <dgm:presLayoutVars>
          <dgm:bulletEnabled val="1"/>
        </dgm:presLayoutVars>
      </dgm:prSet>
      <dgm:spPr/>
    </dgm:pt>
    <dgm:pt modelId="{C552EE6A-98CE-401D-8D3C-788FC6DAF6C3}" type="pres">
      <dgm:prSet presAssocID="{16378B24-9CC4-4286-A3E0-34500F5BDA5C}" presName="space" presStyleCnt="0"/>
      <dgm:spPr/>
    </dgm:pt>
    <dgm:pt modelId="{1C740E75-4C8A-462D-BF8F-ACB86B044E96}" type="pres">
      <dgm:prSet presAssocID="{337190E0-1701-4A65-93B4-D872253EA7FD}" presName="composite" presStyleCnt="0"/>
      <dgm:spPr/>
    </dgm:pt>
    <dgm:pt modelId="{59E3F966-53BB-411E-AE8E-304FB03854D0}" type="pres">
      <dgm:prSet presAssocID="{337190E0-1701-4A65-93B4-D872253EA7FD}" presName="parTx" presStyleLbl="alignNode1" presStyleIdx="1" presStyleCnt="2">
        <dgm:presLayoutVars>
          <dgm:chMax val="0"/>
          <dgm:chPref val="0"/>
          <dgm:bulletEnabled val="1"/>
        </dgm:presLayoutVars>
      </dgm:prSet>
      <dgm:spPr/>
    </dgm:pt>
    <dgm:pt modelId="{88D7E1DB-0D5C-4A7F-95B3-A7E722384770}" type="pres">
      <dgm:prSet presAssocID="{337190E0-1701-4A65-93B4-D872253EA7FD}" presName="desTx" presStyleLbl="alignAccFollowNode1" presStyleIdx="1" presStyleCnt="2">
        <dgm:presLayoutVars>
          <dgm:bulletEnabled val="1"/>
        </dgm:presLayoutVars>
      </dgm:prSet>
      <dgm:spPr/>
    </dgm:pt>
  </dgm:ptLst>
  <dgm:cxnLst>
    <dgm:cxn modelId="{38D4D602-E07C-4824-8F8E-A8C196012D93}" srcId="{337190E0-1701-4A65-93B4-D872253EA7FD}" destId="{471046A3-D163-4677-963A-97C05BC43610}" srcOrd="2" destOrd="0" parTransId="{031CB263-830B-4792-95C0-A5C0945755F0}" sibTransId="{20D750CB-6F9C-4D76-AB0C-CEE37CF5B0FE}"/>
    <dgm:cxn modelId="{31925E09-B391-4F1D-99F0-EC0B6B3CAF05}" srcId="{337190E0-1701-4A65-93B4-D872253EA7FD}" destId="{4F5DBEFF-14E5-488D-BA0C-F9D6CB3AE256}" srcOrd="3" destOrd="0" parTransId="{EF4D375E-D198-434D-AFFF-F3E3AEAC47D8}" sibTransId="{47E29080-9DA0-42EB-A56A-1AB90DE8DE58}"/>
    <dgm:cxn modelId="{4508E914-AA3D-4F77-BB61-4BD8F0309A71}" type="presOf" srcId="{017BA5C4-E3E2-45FA-8875-08C66FE2E499}" destId="{E7655920-1728-4783-9E97-641CC029809F}" srcOrd="0" destOrd="1" presId="urn:microsoft.com/office/officeart/2005/8/layout/hList1"/>
    <dgm:cxn modelId="{C8CC1E24-DCB8-4CE0-A3DC-55D19B78C949}" srcId="{DE836A39-3309-4F03-84BF-F54E315C7B63}" destId="{A5E80232-DB7B-4E7B-B7E1-032B8112E4E5}" srcOrd="0" destOrd="0" parTransId="{1A0D18D4-2726-43F3-B624-75E584582522}" sibTransId="{51B3763D-A75D-46E4-9D3B-00C6218A3EEA}"/>
    <dgm:cxn modelId="{DABAD42D-EA51-4CDE-8B70-D6457B21A83B}" type="presOf" srcId="{5453A0DB-426E-4D7B-A4CF-DDC6FA198C6D}" destId="{88D7E1DB-0D5C-4A7F-95B3-A7E722384770}" srcOrd="0" destOrd="0" presId="urn:microsoft.com/office/officeart/2005/8/layout/hList1"/>
    <dgm:cxn modelId="{75FBE532-3037-4745-96FF-D67AB611623E}" srcId="{DCD90FF5-EA7A-4223-9B76-08522CFA8476}" destId="{DE836A39-3309-4F03-84BF-F54E315C7B63}" srcOrd="0" destOrd="0" parTransId="{D4EFA143-CC59-4748-851D-631C8E859470}" sibTransId="{16378B24-9CC4-4286-A3E0-34500F5BDA5C}"/>
    <dgm:cxn modelId="{B860CF34-64AC-4B65-B053-1FAFE610341B}" type="presOf" srcId="{471046A3-D163-4677-963A-97C05BC43610}" destId="{88D7E1DB-0D5C-4A7F-95B3-A7E722384770}" srcOrd="0" destOrd="2" presId="urn:microsoft.com/office/officeart/2005/8/layout/hList1"/>
    <dgm:cxn modelId="{D1941235-CF3F-4248-97F5-D1CFDB8E609C}" type="presOf" srcId="{DCD90FF5-EA7A-4223-9B76-08522CFA8476}" destId="{D50D3664-CF83-476D-9019-E70115036B9B}" srcOrd="0" destOrd="0" presId="urn:microsoft.com/office/officeart/2005/8/layout/hList1"/>
    <dgm:cxn modelId="{76AB1B46-0F8B-400E-9C91-670811302C9C}" type="presOf" srcId="{C46CF2FA-61AE-4B3E-990E-287C584C0976}" destId="{E7655920-1728-4783-9E97-641CC029809F}" srcOrd="0" destOrd="2" presId="urn:microsoft.com/office/officeart/2005/8/layout/hList1"/>
    <dgm:cxn modelId="{4E4C2169-7DCF-470B-9BDF-AFC44D378B39}" type="presOf" srcId="{DE836A39-3309-4F03-84BF-F54E315C7B63}" destId="{50052F88-BF83-4BB5-8A36-D95206B2F8D9}" srcOrd="0" destOrd="0" presId="urn:microsoft.com/office/officeart/2005/8/layout/hList1"/>
    <dgm:cxn modelId="{55B1854F-7787-4340-BCC9-E81AAE16ADF1}" type="presOf" srcId="{337190E0-1701-4A65-93B4-D872253EA7FD}" destId="{59E3F966-53BB-411E-AE8E-304FB03854D0}" srcOrd="0" destOrd="0" presId="urn:microsoft.com/office/officeart/2005/8/layout/hList1"/>
    <dgm:cxn modelId="{22B4914F-AB8D-4CFE-87BD-18041C41C3C7}" srcId="{337190E0-1701-4A65-93B4-D872253EA7FD}" destId="{749E6B26-780B-4480-89C3-5A20BBDF78EF}" srcOrd="1" destOrd="0" parTransId="{81A83B3E-2334-40C3-8795-E4E5D17B1439}" sibTransId="{DE678A06-FAA1-40EC-820B-A381E6A8B228}"/>
    <dgm:cxn modelId="{8A87B0A1-5D29-4504-9DF2-FF6705506C58}" srcId="{337190E0-1701-4A65-93B4-D872253EA7FD}" destId="{5453A0DB-426E-4D7B-A4CF-DDC6FA198C6D}" srcOrd="0" destOrd="0" parTransId="{0EB221C3-A54C-4DF3-B26B-E1EA7B19AB71}" sibTransId="{EA417B57-7F5D-4BEC-82CF-65FB3B018696}"/>
    <dgm:cxn modelId="{367DDABD-EEB9-4FF2-A99D-BD67F169A2A6}" srcId="{DE836A39-3309-4F03-84BF-F54E315C7B63}" destId="{017BA5C4-E3E2-45FA-8875-08C66FE2E499}" srcOrd="1" destOrd="0" parTransId="{1809E5DC-EB9A-4919-836E-8B8E22F9D364}" sibTransId="{0A52FF1D-DDF1-4EE0-A95E-D9BDD58C9DDE}"/>
    <dgm:cxn modelId="{2086F3D8-86EE-4FD2-9275-E601AD74B61C}" type="presOf" srcId="{4F5DBEFF-14E5-488D-BA0C-F9D6CB3AE256}" destId="{88D7E1DB-0D5C-4A7F-95B3-A7E722384770}" srcOrd="0" destOrd="3" presId="urn:microsoft.com/office/officeart/2005/8/layout/hList1"/>
    <dgm:cxn modelId="{9A2B7BE0-B58D-47FD-8102-052A894A0890}" type="presOf" srcId="{749E6B26-780B-4480-89C3-5A20BBDF78EF}" destId="{88D7E1DB-0D5C-4A7F-95B3-A7E722384770}" srcOrd="0" destOrd="1" presId="urn:microsoft.com/office/officeart/2005/8/layout/hList1"/>
    <dgm:cxn modelId="{9C2ABAEA-C0C2-4F9E-AE36-6729FAD7C495}" srcId="{DCD90FF5-EA7A-4223-9B76-08522CFA8476}" destId="{337190E0-1701-4A65-93B4-D872253EA7FD}" srcOrd="1" destOrd="0" parTransId="{6F9CF146-A197-47AB-B7F7-48BFF155A271}" sibTransId="{BBDB79C9-38B6-4E5C-97B1-3F2E4C384E13}"/>
    <dgm:cxn modelId="{334971EF-A1B3-4AA4-B406-7B5AEBA5D425}" srcId="{DE836A39-3309-4F03-84BF-F54E315C7B63}" destId="{C46CF2FA-61AE-4B3E-990E-287C584C0976}" srcOrd="2" destOrd="0" parTransId="{D2A0779A-1B70-438E-A4E4-BB5AC92195C6}" sibTransId="{16338D44-BE16-4F49-A12F-DB689DB99142}"/>
    <dgm:cxn modelId="{06CC97F5-1A5C-415C-8103-C60DEE3E7306}" type="presOf" srcId="{A5E80232-DB7B-4E7B-B7E1-032B8112E4E5}" destId="{E7655920-1728-4783-9E97-641CC029809F}" srcOrd="0" destOrd="0" presId="urn:microsoft.com/office/officeart/2005/8/layout/hList1"/>
    <dgm:cxn modelId="{64562699-31F7-4D19-9EB2-F1C981FE1CB0}" type="presParOf" srcId="{D50D3664-CF83-476D-9019-E70115036B9B}" destId="{6FDD40F1-6717-49CA-AFEE-4C22CD0F9081}" srcOrd="0" destOrd="0" presId="urn:microsoft.com/office/officeart/2005/8/layout/hList1"/>
    <dgm:cxn modelId="{4698B901-E472-4B7B-84D6-C9EB764AC63D}" type="presParOf" srcId="{6FDD40F1-6717-49CA-AFEE-4C22CD0F9081}" destId="{50052F88-BF83-4BB5-8A36-D95206B2F8D9}" srcOrd="0" destOrd="0" presId="urn:microsoft.com/office/officeart/2005/8/layout/hList1"/>
    <dgm:cxn modelId="{DB0B9B27-7991-4217-B19C-9403F4C7CD5D}" type="presParOf" srcId="{6FDD40F1-6717-49CA-AFEE-4C22CD0F9081}" destId="{E7655920-1728-4783-9E97-641CC029809F}" srcOrd="1" destOrd="0" presId="urn:microsoft.com/office/officeart/2005/8/layout/hList1"/>
    <dgm:cxn modelId="{2E700058-4CA0-489A-8E94-B85EE2935935}" type="presParOf" srcId="{D50D3664-CF83-476D-9019-E70115036B9B}" destId="{C552EE6A-98CE-401D-8D3C-788FC6DAF6C3}" srcOrd="1" destOrd="0" presId="urn:microsoft.com/office/officeart/2005/8/layout/hList1"/>
    <dgm:cxn modelId="{4408D0E5-C523-456F-8A52-84F67E4E3D4D}" type="presParOf" srcId="{D50D3664-CF83-476D-9019-E70115036B9B}" destId="{1C740E75-4C8A-462D-BF8F-ACB86B044E96}" srcOrd="2" destOrd="0" presId="urn:microsoft.com/office/officeart/2005/8/layout/hList1"/>
    <dgm:cxn modelId="{7EE81C1D-F7C8-4856-B862-0FF16DA4B984}" type="presParOf" srcId="{1C740E75-4C8A-462D-BF8F-ACB86B044E96}" destId="{59E3F966-53BB-411E-AE8E-304FB03854D0}" srcOrd="0" destOrd="0" presId="urn:microsoft.com/office/officeart/2005/8/layout/hList1"/>
    <dgm:cxn modelId="{F76CCEF8-5110-4D96-B66A-11E4ACA582BE}" type="presParOf" srcId="{1C740E75-4C8A-462D-BF8F-ACB86B044E96}" destId="{88D7E1DB-0D5C-4A7F-95B3-A7E72238477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4E31D-C529-403D-AC76-50C5CE4997EC}"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A7C492CD-EAB0-4FED-9396-DE1F9F6CB5A0}">
      <dgm:prSet/>
      <dgm:spPr/>
      <dgm:t>
        <a:bodyPr/>
        <a:lstStyle/>
        <a:p>
          <a:r>
            <a:rPr lang="en-US" baseline="0" dirty="0"/>
            <a:t>Temporary user objects</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9DBA518B-8AA9-4FB1-A324-0CCE984B4AFA}">
      <dgm:prSet custT="1"/>
      <dgm:spPr/>
      <dgm:t>
        <a:bodyPr/>
        <a:lstStyle/>
        <a:p>
          <a:r>
            <a:rPr lang="en-US" sz="1800" baseline="0" dirty="0"/>
            <a:t>Global or local temporary tables and indexes</a:t>
          </a:r>
          <a:endParaRPr lang="en-US" sz="1800" dirty="0"/>
        </a:p>
      </dgm:t>
    </dgm:pt>
    <dgm:pt modelId="{0760BBC0-A45D-480A-99F4-B8CB0420CAA6}" type="parTrans" cxnId="{76CC47A8-4BAD-4E56-A62A-1F9A2F3A4D33}">
      <dgm:prSet/>
      <dgm:spPr/>
      <dgm:t>
        <a:bodyPr/>
        <a:lstStyle/>
        <a:p>
          <a:endParaRPr lang="en-US"/>
        </a:p>
      </dgm:t>
    </dgm:pt>
    <dgm:pt modelId="{26CD1A15-7D5D-49AC-85AB-2283AE74D58C}" type="sibTrans" cxnId="{76CC47A8-4BAD-4E56-A62A-1F9A2F3A4D33}">
      <dgm:prSet/>
      <dgm:spPr/>
      <dgm:t>
        <a:bodyPr/>
        <a:lstStyle/>
        <a:p>
          <a:endParaRPr lang="en-US"/>
        </a:p>
      </dgm:t>
    </dgm:pt>
    <dgm:pt modelId="{238D225D-88E6-4149-8294-61A67C9E27C7}">
      <dgm:prSet custT="1"/>
      <dgm:spPr/>
      <dgm:t>
        <a:bodyPr/>
        <a:lstStyle/>
        <a:p>
          <a:r>
            <a:rPr lang="en-US" sz="1800" baseline="0" dirty="0"/>
            <a:t>Temporary stored procedures</a:t>
          </a:r>
          <a:endParaRPr lang="en-US" sz="1800" dirty="0"/>
        </a:p>
      </dgm:t>
    </dgm:pt>
    <dgm:pt modelId="{C60619BC-D45A-4077-9960-B7FA0EFB523B}" type="parTrans" cxnId="{916F8D82-CE23-4C4D-9D00-E8EE09CCF955}">
      <dgm:prSet/>
      <dgm:spPr/>
      <dgm:t>
        <a:bodyPr/>
        <a:lstStyle/>
        <a:p>
          <a:endParaRPr lang="en-US"/>
        </a:p>
      </dgm:t>
    </dgm:pt>
    <dgm:pt modelId="{55AFD1D4-FC00-4691-A222-6B4ED0F07C6A}" type="sibTrans" cxnId="{916F8D82-CE23-4C4D-9D00-E8EE09CCF955}">
      <dgm:prSet/>
      <dgm:spPr/>
      <dgm:t>
        <a:bodyPr/>
        <a:lstStyle/>
        <a:p>
          <a:endParaRPr lang="en-US"/>
        </a:p>
      </dgm:t>
    </dgm:pt>
    <dgm:pt modelId="{65CEB372-B9DE-4E55-9337-F45BD1C4614F}">
      <dgm:prSet custT="1"/>
      <dgm:spPr/>
      <dgm:t>
        <a:bodyPr/>
        <a:lstStyle/>
        <a:p>
          <a:r>
            <a:rPr lang="en-US" sz="1800" baseline="0" dirty="0"/>
            <a:t>Table variables</a:t>
          </a:r>
          <a:endParaRPr lang="en-US" sz="1800" dirty="0"/>
        </a:p>
      </dgm:t>
    </dgm:pt>
    <dgm:pt modelId="{A3091423-43F5-45DF-918F-A97038A17818}" type="parTrans" cxnId="{9CBBE898-9EE9-4E89-9371-FEB3BF18A173}">
      <dgm:prSet/>
      <dgm:spPr/>
      <dgm:t>
        <a:bodyPr/>
        <a:lstStyle/>
        <a:p>
          <a:endParaRPr lang="en-US"/>
        </a:p>
      </dgm:t>
    </dgm:pt>
    <dgm:pt modelId="{B5A04C4F-F478-4042-8235-A1013AAD4BFE}" type="sibTrans" cxnId="{9CBBE898-9EE9-4E89-9371-FEB3BF18A173}">
      <dgm:prSet/>
      <dgm:spPr/>
      <dgm:t>
        <a:bodyPr/>
        <a:lstStyle/>
        <a:p>
          <a:endParaRPr lang="en-US"/>
        </a:p>
      </dgm:t>
    </dgm:pt>
    <dgm:pt modelId="{D0D826C2-600F-4093-BC1A-18C65D82742C}">
      <dgm:prSet custT="1"/>
      <dgm:spPr/>
      <dgm:t>
        <a:bodyPr/>
        <a:lstStyle/>
        <a:p>
          <a:r>
            <a:rPr lang="en-US" sz="1800" baseline="0" dirty="0"/>
            <a:t>Tables returned in table-valued functions</a:t>
          </a:r>
          <a:endParaRPr lang="en-US" sz="1800" dirty="0"/>
        </a:p>
      </dgm:t>
    </dgm:pt>
    <dgm:pt modelId="{B006E4A6-1D09-40D4-B7DB-07023A50B81C}" type="parTrans" cxnId="{5F5F56AB-2D1B-4E4B-84E6-728AD71BD336}">
      <dgm:prSet/>
      <dgm:spPr/>
      <dgm:t>
        <a:bodyPr/>
        <a:lstStyle/>
        <a:p>
          <a:endParaRPr lang="en-US"/>
        </a:p>
      </dgm:t>
    </dgm:pt>
    <dgm:pt modelId="{49875D2D-26C9-4CF9-B775-B65BC06978B0}" type="sibTrans" cxnId="{5F5F56AB-2D1B-4E4B-84E6-728AD71BD336}">
      <dgm:prSet/>
      <dgm:spPr/>
      <dgm:t>
        <a:bodyPr/>
        <a:lstStyle/>
        <a:p>
          <a:endParaRPr lang="en-US"/>
        </a:p>
      </dgm:t>
    </dgm:pt>
    <dgm:pt modelId="{8F7BF719-AC76-46B8-8CF1-4FD3B594CA71}">
      <dgm:prSet/>
      <dgm:spPr/>
      <dgm:t>
        <a:bodyPr/>
        <a:lstStyle/>
        <a:p>
          <a:r>
            <a:rPr lang="en-US" baseline="0" dirty="0"/>
            <a:t>Internal objects </a:t>
          </a:r>
          <a:endParaRPr lang="en-US" dirty="0"/>
        </a:p>
      </dgm:t>
    </dgm:pt>
    <dgm:pt modelId="{54DC54A1-B6BD-4353-8F43-A1FF9E14CC1C}" type="parTrans" cxnId="{569033D9-830B-4DB6-A2D4-7956660A21A6}">
      <dgm:prSet/>
      <dgm:spPr/>
      <dgm:t>
        <a:bodyPr/>
        <a:lstStyle/>
        <a:p>
          <a:endParaRPr lang="en-US"/>
        </a:p>
      </dgm:t>
    </dgm:pt>
    <dgm:pt modelId="{1E1CD749-9EBC-4161-8521-215E4A22D257}" type="sibTrans" cxnId="{569033D9-830B-4DB6-A2D4-7956660A21A6}">
      <dgm:prSet/>
      <dgm:spPr/>
      <dgm:t>
        <a:bodyPr/>
        <a:lstStyle/>
        <a:p>
          <a:endParaRPr lang="en-US"/>
        </a:p>
      </dgm:t>
    </dgm:pt>
    <dgm:pt modelId="{D512C06E-ED5A-4631-83F4-A69A93EE1934}">
      <dgm:prSet custT="1"/>
      <dgm:spPr/>
      <dgm:t>
        <a:bodyPr/>
        <a:lstStyle/>
        <a:p>
          <a:r>
            <a:rPr lang="en-US" sz="1800" baseline="0" dirty="0"/>
            <a:t>Worktables to store intermediate results for spools, cursors, sorts, and temporary LOB storage.</a:t>
          </a:r>
          <a:endParaRPr lang="en-US" sz="1800" dirty="0"/>
        </a:p>
      </dgm:t>
    </dgm:pt>
    <dgm:pt modelId="{3A90B544-CBD5-4ECC-9827-FE8DB7823369}" type="parTrans" cxnId="{52069C64-0550-4058-A05A-F0FC4B0517A4}">
      <dgm:prSet/>
      <dgm:spPr/>
      <dgm:t>
        <a:bodyPr/>
        <a:lstStyle/>
        <a:p>
          <a:endParaRPr lang="en-US"/>
        </a:p>
      </dgm:t>
    </dgm:pt>
    <dgm:pt modelId="{4BEEC7D9-2299-4890-A812-628C4BEDABAC}" type="sibTrans" cxnId="{52069C64-0550-4058-A05A-F0FC4B0517A4}">
      <dgm:prSet/>
      <dgm:spPr/>
      <dgm:t>
        <a:bodyPr/>
        <a:lstStyle/>
        <a:p>
          <a:endParaRPr lang="en-US"/>
        </a:p>
      </dgm:t>
    </dgm:pt>
    <dgm:pt modelId="{97FF3DA0-21EA-43D1-B4ED-DB075A709C40}">
      <dgm:prSet custT="1"/>
      <dgm:spPr/>
      <dgm:t>
        <a:bodyPr/>
        <a:lstStyle/>
        <a:p>
          <a:r>
            <a:rPr lang="en-US" sz="1800" baseline="0" dirty="0"/>
            <a:t>Work files for hash join or hash aggregate operations.</a:t>
          </a:r>
          <a:endParaRPr lang="en-US" sz="1800" dirty="0"/>
        </a:p>
      </dgm:t>
    </dgm:pt>
    <dgm:pt modelId="{35697707-432F-433B-ACA6-B9C312DF7518}" type="parTrans" cxnId="{8E7DF8E2-4DCE-42C5-843B-86F3B3F2582C}">
      <dgm:prSet/>
      <dgm:spPr/>
      <dgm:t>
        <a:bodyPr/>
        <a:lstStyle/>
        <a:p>
          <a:endParaRPr lang="en-US"/>
        </a:p>
      </dgm:t>
    </dgm:pt>
    <dgm:pt modelId="{865967F7-5176-444E-BD65-C8727E33F827}" type="sibTrans" cxnId="{8E7DF8E2-4DCE-42C5-843B-86F3B3F2582C}">
      <dgm:prSet/>
      <dgm:spPr/>
      <dgm:t>
        <a:bodyPr/>
        <a:lstStyle/>
        <a:p>
          <a:endParaRPr lang="en-US"/>
        </a:p>
      </dgm:t>
    </dgm:pt>
    <dgm:pt modelId="{2CC627DF-7F70-488F-92AC-983780487FD0}">
      <dgm:prSet/>
      <dgm:spPr/>
      <dgm:t>
        <a:bodyPr/>
        <a:lstStyle/>
        <a:p>
          <a:r>
            <a:rPr lang="en-US" baseline="0" dirty="0"/>
            <a:t>Version stores </a:t>
          </a:r>
          <a:endParaRPr lang="en-US" dirty="0"/>
        </a:p>
      </dgm:t>
    </dgm:pt>
    <dgm:pt modelId="{E1EC9124-7FD7-445D-9202-3069AB01D35D}" type="parTrans" cxnId="{FC3F5D4A-EF8F-4BA5-9F24-959636141E84}">
      <dgm:prSet/>
      <dgm:spPr/>
      <dgm:t>
        <a:bodyPr/>
        <a:lstStyle/>
        <a:p>
          <a:endParaRPr lang="en-US"/>
        </a:p>
      </dgm:t>
    </dgm:pt>
    <dgm:pt modelId="{02357563-8CE1-427C-81D9-4931996B3D0E}" type="sibTrans" cxnId="{FC3F5D4A-EF8F-4BA5-9F24-959636141E84}">
      <dgm:prSet/>
      <dgm:spPr/>
      <dgm:t>
        <a:bodyPr/>
        <a:lstStyle/>
        <a:p>
          <a:endParaRPr lang="en-US"/>
        </a:p>
      </dgm:t>
    </dgm:pt>
    <dgm:pt modelId="{2E1DE7CF-9CA4-4438-B459-537CE09989B9}">
      <dgm:prSet custT="1"/>
      <dgm:spPr/>
      <dgm:t>
        <a:bodyPr/>
        <a:lstStyle/>
        <a:p>
          <a:r>
            <a:rPr lang="en-US" sz="1800" baseline="0" dirty="0"/>
            <a:t>Common row version store and online-index-build version store</a:t>
          </a:r>
          <a:endParaRPr lang="en-US" sz="1800" dirty="0"/>
        </a:p>
      </dgm:t>
    </dgm:pt>
    <dgm:pt modelId="{44EF7E84-5862-4BDF-ADD5-5FEFC970F068}" type="parTrans" cxnId="{AAF788FE-AA15-44CA-A8AC-81C26348E5A2}">
      <dgm:prSet/>
      <dgm:spPr/>
      <dgm:t>
        <a:bodyPr/>
        <a:lstStyle/>
        <a:p>
          <a:endParaRPr lang="en-US"/>
        </a:p>
      </dgm:t>
    </dgm:pt>
    <dgm:pt modelId="{FBEB2248-2D81-429F-BB0A-4AC382A907B2}" type="sibTrans" cxnId="{AAF788FE-AA15-44CA-A8AC-81C26348E5A2}">
      <dgm:prSet/>
      <dgm:spPr/>
      <dgm:t>
        <a:bodyPr/>
        <a:lstStyle/>
        <a:p>
          <a:endParaRPr lang="en-US"/>
        </a:p>
      </dgm:t>
    </dgm:pt>
    <dgm:pt modelId="{66C89517-D24D-4885-8B43-4FC001A8F62B}">
      <dgm:prSet custT="1"/>
      <dgm:spPr/>
      <dgm:t>
        <a:bodyPr/>
        <a:lstStyle/>
        <a:p>
          <a:r>
            <a:rPr lang="en-US" sz="1800" dirty="0"/>
            <a:t>Version stores can be moved to user databases by enabling Accelerated Database Recovery (ADR) in SQL Server 2019 </a:t>
          </a:r>
        </a:p>
      </dgm:t>
    </dgm:pt>
    <dgm:pt modelId="{E40DF840-0413-4D3B-B63A-06C8D4EDD6D6}" type="parTrans" cxnId="{88A6D51A-DAF2-44F7-848B-35856950C5E5}">
      <dgm:prSet/>
      <dgm:spPr/>
      <dgm:t>
        <a:bodyPr/>
        <a:lstStyle/>
        <a:p>
          <a:endParaRPr lang="en-US"/>
        </a:p>
      </dgm:t>
    </dgm:pt>
    <dgm:pt modelId="{86ADB136-A286-4D64-9471-8D1459AA8A17}" type="sibTrans" cxnId="{88A6D51A-DAF2-44F7-848B-35856950C5E5}">
      <dgm:prSet/>
      <dgm:spPr/>
      <dgm:t>
        <a:bodyPr/>
        <a:lstStyle/>
        <a:p>
          <a:endParaRPr lang="en-US"/>
        </a:p>
      </dgm:t>
    </dgm:pt>
    <dgm:pt modelId="{22893709-E9EC-4614-B124-E6D1182940A6}" type="pres">
      <dgm:prSet presAssocID="{4174E31D-C529-403D-AC76-50C5CE4997EC}" presName="Name0" presStyleCnt="0">
        <dgm:presLayoutVars>
          <dgm:dir/>
          <dgm:animLvl val="lvl"/>
          <dgm:resizeHandles val="exact"/>
        </dgm:presLayoutVars>
      </dgm:prSet>
      <dgm:spPr/>
    </dgm:pt>
    <dgm:pt modelId="{4F72724F-95D4-4100-8A18-2BD35BBDC354}" type="pres">
      <dgm:prSet presAssocID="{A7C492CD-EAB0-4FED-9396-DE1F9F6CB5A0}" presName="linNode" presStyleCnt="0"/>
      <dgm:spPr/>
    </dgm:pt>
    <dgm:pt modelId="{4E96B2B8-6208-4F6B-9690-912A909F316F}" type="pres">
      <dgm:prSet presAssocID="{A7C492CD-EAB0-4FED-9396-DE1F9F6CB5A0}" presName="parentText" presStyleLbl="node1" presStyleIdx="0" presStyleCnt="3" custScaleX="64984" custLinFactNeighborX="-8321" custLinFactNeighborY="1192">
        <dgm:presLayoutVars>
          <dgm:chMax val="1"/>
          <dgm:bulletEnabled val="1"/>
        </dgm:presLayoutVars>
      </dgm:prSet>
      <dgm:spPr/>
    </dgm:pt>
    <dgm:pt modelId="{4BB7A34F-A809-42F9-8833-0BB6817FBEE5}" type="pres">
      <dgm:prSet presAssocID="{A7C492CD-EAB0-4FED-9396-DE1F9F6CB5A0}" presName="descendantText" presStyleLbl="alignAccFollowNode1" presStyleIdx="0" presStyleCnt="3" custScaleX="113587" custScaleY="118233" custLinFactNeighborX="-3503" custLinFactNeighborY="1835">
        <dgm:presLayoutVars>
          <dgm:bulletEnabled val="1"/>
        </dgm:presLayoutVars>
      </dgm:prSet>
      <dgm:spPr/>
    </dgm:pt>
    <dgm:pt modelId="{070CE7F1-C6F2-4A14-9CE5-6F5AAD50763B}" type="pres">
      <dgm:prSet presAssocID="{6329659F-5CC5-4855-8F87-D3C737DBD6BF}" presName="sp" presStyleCnt="0"/>
      <dgm:spPr/>
    </dgm:pt>
    <dgm:pt modelId="{2A6F49F2-0199-4DDD-9E7C-64E09F107A20}" type="pres">
      <dgm:prSet presAssocID="{8F7BF719-AC76-46B8-8CF1-4FD3B594CA71}" presName="linNode" presStyleCnt="0"/>
      <dgm:spPr/>
    </dgm:pt>
    <dgm:pt modelId="{08136A82-1FB7-4253-BE5E-94BB1DE3D541}" type="pres">
      <dgm:prSet presAssocID="{8F7BF719-AC76-46B8-8CF1-4FD3B594CA71}" presName="parentText" presStyleLbl="node1" presStyleIdx="1" presStyleCnt="3" custScaleX="64984" custLinFactNeighborX="-8321" custLinFactNeighborY="1192">
        <dgm:presLayoutVars>
          <dgm:chMax val="1"/>
          <dgm:bulletEnabled val="1"/>
        </dgm:presLayoutVars>
      </dgm:prSet>
      <dgm:spPr/>
    </dgm:pt>
    <dgm:pt modelId="{B27F3B0D-D925-4031-91F4-CE94A9E550CA}" type="pres">
      <dgm:prSet presAssocID="{8F7BF719-AC76-46B8-8CF1-4FD3B594CA71}" presName="descendantText" presStyleLbl="alignAccFollowNode1" presStyleIdx="1" presStyleCnt="3" custScaleX="113587" custLinFactNeighborX="-3503" custLinFactNeighborY="1835">
        <dgm:presLayoutVars>
          <dgm:bulletEnabled val="1"/>
        </dgm:presLayoutVars>
      </dgm:prSet>
      <dgm:spPr/>
    </dgm:pt>
    <dgm:pt modelId="{AA5B09EF-ED89-4CDB-8B2F-65E68454F8B1}" type="pres">
      <dgm:prSet presAssocID="{1E1CD749-9EBC-4161-8521-215E4A22D257}" presName="sp" presStyleCnt="0"/>
      <dgm:spPr/>
    </dgm:pt>
    <dgm:pt modelId="{31E94ED6-BCE4-4A2D-B80B-3B82D9A26A32}" type="pres">
      <dgm:prSet presAssocID="{2CC627DF-7F70-488F-92AC-983780487FD0}" presName="linNode" presStyleCnt="0"/>
      <dgm:spPr/>
    </dgm:pt>
    <dgm:pt modelId="{FDD51701-DC5C-45A6-920F-9105644A9278}" type="pres">
      <dgm:prSet presAssocID="{2CC627DF-7F70-488F-92AC-983780487FD0}" presName="parentText" presStyleLbl="node1" presStyleIdx="2" presStyleCnt="3" custScaleX="64984" custLinFactNeighborX="-8321" custLinFactNeighborY="1192">
        <dgm:presLayoutVars>
          <dgm:chMax val="1"/>
          <dgm:bulletEnabled val="1"/>
        </dgm:presLayoutVars>
      </dgm:prSet>
      <dgm:spPr/>
    </dgm:pt>
    <dgm:pt modelId="{E8FBC572-98AD-4A63-AAF8-0E6AEC369C3B}" type="pres">
      <dgm:prSet presAssocID="{2CC627DF-7F70-488F-92AC-983780487FD0}" presName="descendantText" presStyleLbl="alignAccFollowNode1" presStyleIdx="2" presStyleCnt="3" custScaleX="113587" custLinFactNeighborX="-3503" custLinFactNeighborY="1835">
        <dgm:presLayoutVars>
          <dgm:bulletEnabled val="1"/>
        </dgm:presLayoutVars>
      </dgm:prSet>
      <dgm:spPr/>
    </dgm:pt>
  </dgm:ptLst>
  <dgm:cxnLst>
    <dgm:cxn modelId="{31E32B01-3462-4D4B-B7C9-3CEA3DFEAF38}" type="presOf" srcId="{65CEB372-B9DE-4E55-9337-F45BD1C4614F}" destId="{4BB7A34F-A809-42F9-8833-0BB6817FBEE5}" srcOrd="0" destOrd="2" presId="urn:microsoft.com/office/officeart/2005/8/layout/vList5"/>
    <dgm:cxn modelId="{72A27A05-B474-4ED9-B047-AA33EFFF8A6E}" type="presOf" srcId="{66C89517-D24D-4885-8B43-4FC001A8F62B}" destId="{E8FBC572-98AD-4A63-AAF8-0E6AEC369C3B}" srcOrd="0" destOrd="1" presId="urn:microsoft.com/office/officeart/2005/8/layout/vList5"/>
    <dgm:cxn modelId="{88A6D51A-DAF2-44F7-848B-35856950C5E5}" srcId="{2CC627DF-7F70-488F-92AC-983780487FD0}" destId="{66C89517-D24D-4885-8B43-4FC001A8F62B}" srcOrd="1" destOrd="0" parTransId="{E40DF840-0413-4D3B-B63A-06C8D4EDD6D6}" sibTransId="{86ADB136-A286-4D64-9471-8D1459AA8A17}"/>
    <dgm:cxn modelId="{FC83A15B-2B97-4FED-BF4E-2FD7DCA59CED}" type="presOf" srcId="{8F7BF719-AC76-46B8-8CF1-4FD3B594CA71}" destId="{08136A82-1FB7-4253-BE5E-94BB1DE3D541}" srcOrd="0" destOrd="0" presId="urn:microsoft.com/office/officeart/2005/8/layout/vList5"/>
    <dgm:cxn modelId="{6782F861-DDBD-4029-8FFA-C9C06C02F869}" type="presOf" srcId="{2CC627DF-7F70-488F-92AC-983780487FD0}" destId="{FDD51701-DC5C-45A6-920F-9105644A9278}" srcOrd="0" destOrd="0" presId="urn:microsoft.com/office/officeart/2005/8/layout/vList5"/>
    <dgm:cxn modelId="{52069C64-0550-4058-A05A-F0FC4B0517A4}" srcId="{8F7BF719-AC76-46B8-8CF1-4FD3B594CA71}" destId="{D512C06E-ED5A-4631-83F4-A69A93EE1934}" srcOrd="0" destOrd="0" parTransId="{3A90B544-CBD5-4ECC-9827-FE8DB7823369}" sibTransId="{4BEEC7D9-2299-4890-A812-628C4BEDABAC}"/>
    <dgm:cxn modelId="{6220C968-6296-4867-BE84-1A639F4438CB}" type="presOf" srcId="{9DBA518B-8AA9-4FB1-A324-0CCE984B4AFA}" destId="{4BB7A34F-A809-42F9-8833-0BB6817FBEE5}" srcOrd="0" destOrd="0" presId="urn:microsoft.com/office/officeart/2005/8/layout/vList5"/>
    <dgm:cxn modelId="{FC3F5D4A-EF8F-4BA5-9F24-959636141E84}" srcId="{4174E31D-C529-403D-AC76-50C5CE4997EC}" destId="{2CC627DF-7F70-488F-92AC-983780487FD0}" srcOrd="2" destOrd="0" parTransId="{E1EC9124-7FD7-445D-9202-3069AB01D35D}" sibTransId="{02357563-8CE1-427C-81D9-4931996B3D0E}"/>
    <dgm:cxn modelId="{F2EF814C-EC43-4DFA-908C-39B6BF2DCC24}" type="presOf" srcId="{D0D826C2-600F-4093-BC1A-18C65D82742C}" destId="{4BB7A34F-A809-42F9-8833-0BB6817FBEE5}" srcOrd="0" destOrd="3" presId="urn:microsoft.com/office/officeart/2005/8/layout/vList5"/>
    <dgm:cxn modelId="{316A1775-A51F-4F39-B986-DDE09EB2A741}" type="presOf" srcId="{238D225D-88E6-4149-8294-61A67C9E27C7}" destId="{4BB7A34F-A809-42F9-8833-0BB6817FBEE5}" srcOrd="0" destOrd="1" presId="urn:microsoft.com/office/officeart/2005/8/layout/vList5"/>
    <dgm:cxn modelId="{17BFD05A-9B06-4C85-B3B9-166773B0E9D7}" type="presOf" srcId="{A7C492CD-EAB0-4FED-9396-DE1F9F6CB5A0}" destId="{4E96B2B8-6208-4F6B-9690-912A909F316F}" srcOrd="0" destOrd="0" presId="urn:microsoft.com/office/officeart/2005/8/layout/vList5"/>
    <dgm:cxn modelId="{916F8D82-CE23-4C4D-9D00-E8EE09CCF955}" srcId="{A7C492CD-EAB0-4FED-9396-DE1F9F6CB5A0}" destId="{238D225D-88E6-4149-8294-61A67C9E27C7}" srcOrd="1" destOrd="0" parTransId="{C60619BC-D45A-4077-9960-B7FA0EFB523B}" sibTransId="{55AFD1D4-FC00-4691-A222-6B4ED0F07C6A}"/>
    <dgm:cxn modelId="{9CBBE898-9EE9-4E89-9371-FEB3BF18A173}" srcId="{A7C492CD-EAB0-4FED-9396-DE1F9F6CB5A0}" destId="{65CEB372-B9DE-4E55-9337-F45BD1C4614F}" srcOrd="2" destOrd="0" parTransId="{A3091423-43F5-45DF-918F-A97038A17818}" sibTransId="{B5A04C4F-F478-4042-8235-A1013AAD4BFE}"/>
    <dgm:cxn modelId="{3BBF2E9C-69E4-483D-8B6E-E3E547975025}" type="presOf" srcId="{97FF3DA0-21EA-43D1-B4ED-DB075A709C40}" destId="{B27F3B0D-D925-4031-91F4-CE94A9E550CA}" srcOrd="0" destOrd="1" presId="urn:microsoft.com/office/officeart/2005/8/layout/vList5"/>
    <dgm:cxn modelId="{E593DFA2-3AD5-447D-BCCF-D53E363CE680}" type="presOf" srcId="{D512C06E-ED5A-4631-83F4-A69A93EE1934}" destId="{B27F3B0D-D925-4031-91F4-CE94A9E550CA}" srcOrd="0" destOrd="0" presId="urn:microsoft.com/office/officeart/2005/8/layout/vList5"/>
    <dgm:cxn modelId="{76CC47A8-4BAD-4E56-A62A-1F9A2F3A4D33}" srcId="{A7C492CD-EAB0-4FED-9396-DE1F9F6CB5A0}" destId="{9DBA518B-8AA9-4FB1-A324-0CCE984B4AFA}" srcOrd="0" destOrd="0" parTransId="{0760BBC0-A45D-480A-99F4-B8CB0420CAA6}" sibTransId="{26CD1A15-7D5D-49AC-85AB-2283AE74D58C}"/>
    <dgm:cxn modelId="{5F5F56AB-2D1B-4E4B-84E6-728AD71BD336}" srcId="{A7C492CD-EAB0-4FED-9396-DE1F9F6CB5A0}" destId="{D0D826C2-600F-4093-BC1A-18C65D82742C}" srcOrd="3" destOrd="0" parTransId="{B006E4A6-1D09-40D4-B7DB-07023A50B81C}" sibTransId="{49875D2D-26C9-4CF9-B775-B65BC06978B0}"/>
    <dgm:cxn modelId="{569033D9-830B-4DB6-A2D4-7956660A21A6}" srcId="{4174E31D-C529-403D-AC76-50C5CE4997EC}" destId="{8F7BF719-AC76-46B8-8CF1-4FD3B594CA71}" srcOrd="1" destOrd="0" parTransId="{54DC54A1-B6BD-4353-8F43-A1FF9E14CC1C}" sibTransId="{1E1CD749-9EBC-4161-8521-215E4A22D257}"/>
    <dgm:cxn modelId="{BF5CACE2-2D27-418A-A775-3A727BE05EC6}" type="presOf" srcId="{2E1DE7CF-9CA4-4438-B459-537CE09989B9}" destId="{E8FBC572-98AD-4A63-AAF8-0E6AEC369C3B}" srcOrd="0" destOrd="0" presId="urn:microsoft.com/office/officeart/2005/8/layout/vList5"/>
    <dgm:cxn modelId="{8E7DF8E2-4DCE-42C5-843B-86F3B3F2582C}" srcId="{8F7BF719-AC76-46B8-8CF1-4FD3B594CA71}" destId="{97FF3DA0-21EA-43D1-B4ED-DB075A709C40}" srcOrd="1" destOrd="0" parTransId="{35697707-432F-433B-ACA6-B9C312DF7518}" sibTransId="{865967F7-5176-444E-BD65-C8727E33F827}"/>
    <dgm:cxn modelId="{F73CCDF5-49D2-4EFD-846B-60430BEA845A}" srcId="{4174E31D-C529-403D-AC76-50C5CE4997EC}" destId="{A7C492CD-EAB0-4FED-9396-DE1F9F6CB5A0}" srcOrd="0" destOrd="0" parTransId="{9ABB33C0-F512-4819-B143-E69A90D476B5}" sibTransId="{6329659F-5CC5-4855-8F87-D3C737DBD6BF}"/>
    <dgm:cxn modelId="{7D13A1FB-3758-4A5E-A848-CE860E10BE0D}" type="presOf" srcId="{4174E31D-C529-403D-AC76-50C5CE4997EC}" destId="{22893709-E9EC-4614-B124-E6D1182940A6}" srcOrd="0" destOrd="0" presId="urn:microsoft.com/office/officeart/2005/8/layout/vList5"/>
    <dgm:cxn modelId="{AAF788FE-AA15-44CA-A8AC-81C26348E5A2}" srcId="{2CC627DF-7F70-488F-92AC-983780487FD0}" destId="{2E1DE7CF-9CA4-4438-B459-537CE09989B9}" srcOrd="0" destOrd="0" parTransId="{44EF7E84-5862-4BDF-ADD5-5FEFC970F068}" sibTransId="{FBEB2248-2D81-429F-BB0A-4AC382A907B2}"/>
    <dgm:cxn modelId="{E5573A19-C2E4-44BB-A4C7-9CC8D1DDF610}" type="presParOf" srcId="{22893709-E9EC-4614-B124-E6D1182940A6}" destId="{4F72724F-95D4-4100-8A18-2BD35BBDC354}" srcOrd="0" destOrd="0" presId="urn:microsoft.com/office/officeart/2005/8/layout/vList5"/>
    <dgm:cxn modelId="{AFBEF32C-839E-4CE6-B232-F872ADE8D2F2}" type="presParOf" srcId="{4F72724F-95D4-4100-8A18-2BD35BBDC354}" destId="{4E96B2B8-6208-4F6B-9690-912A909F316F}" srcOrd="0" destOrd="0" presId="urn:microsoft.com/office/officeart/2005/8/layout/vList5"/>
    <dgm:cxn modelId="{714C3E12-9172-4F39-A16E-78192D9E65CD}" type="presParOf" srcId="{4F72724F-95D4-4100-8A18-2BD35BBDC354}" destId="{4BB7A34F-A809-42F9-8833-0BB6817FBEE5}" srcOrd="1" destOrd="0" presId="urn:microsoft.com/office/officeart/2005/8/layout/vList5"/>
    <dgm:cxn modelId="{093B6F86-EDD4-4941-A75D-820A4D9B6A93}" type="presParOf" srcId="{22893709-E9EC-4614-B124-E6D1182940A6}" destId="{070CE7F1-C6F2-4A14-9CE5-6F5AAD50763B}" srcOrd="1" destOrd="0" presId="urn:microsoft.com/office/officeart/2005/8/layout/vList5"/>
    <dgm:cxn modelId="{B9DF3BA3-FDD6-4E0C-A1DE-861EBF35B7F7}" type="presParOf" srcId="{22893709-E9EC-4614-B124-E6D1182940A6}" destId="{2A6F49F2-0199-4DDD-9E7C-64E09F107A20}" srcOrd="2" destOrd="0" presId="urn:microsoft.com/office/officeart/2005/8/layout/vList5"/>
    <dgm:cxn modelId="{9F089C4C-31F7-45AE-9036-FE6D2463070B}" type="presParOf" srcId="{2A6F49F2-0199-4DDD-9E7C-64E09F107A20}" destId="{08136A82-1FB7-4253-BE5E-94BB1DE3D541}" srcOrd="0" destOrd="0" presId="urn:microsoft.com/office/officeart/2005/8/layout/vList5"/>
    <dgm:cxn modelId="{F7BBEA80-BA68-4EAB-B45D-FAD9F57328C4}" type="presParOf" srcId="{2A6F49F2-0199-4DDD-9E7C-64E09F107A20}" destId="{B27F3B0D-D925-4031-91F4-CE94A9E550CA}" srcOrd="1" destOrd="0" presId="urn:microsoft.com/office/officeart/2005/8/layout/vList5"/>
    <dgm:cxn modelId="{EA9E9E39-89CE-4A91-A70B-96078FE50D90}" type="presParOf" srcId="{22893709-E9EC-4614-B124-E6D1182940A6}" destId="{AA5B09EF-ED89-4CDB-8B2F-65E68454F8B1}" srcOrd="3" destOrd="0" presId="urn:microsoft.com/office/officeart/2005/8/layout/vList5"/>
    <dgm:cxn modelId="{B3C19485-E82B-4D81-B064-B331E77DF601}" type="presParOf" srcId="{22893709-E9EC-4614-B124-E6D1182940A6}" destId="{31E94ED6-BCE4-4A2D-B80B-3B82D9A26A32}" srcOrd="4" destOrd="0" presId="urn:microsoft.com/office/officeart/2005/8/layout/vList5"/>
    <dgm:cxn modelId="{61049777-6C08-4B05-A6E1-D7F83C49B48A}" type="presParOf" srcId="{31E94ED6-BCE4-4A2D-B80B-3B82D9A26A32}" destId="{FDD51701-DC5C-45A6-920F-9105644A9278}" srcOrd="0" destOrd="0" presId="urn:microsoft.com/office/officeart/2005/8/layout/vList5"/>
    <dgm:cxn modelId="{8F32AA14-3473-491F-856D-B28DF0ECE156}" type="presParOf" srcId="{31E94ED6-BCE4-4A2D-B80B-3B82D9A26A32}" destId="{E8FBC572-98AD-4A63-AAF8-0E6AEC369C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E4E29E-00FC-41B6-8CD3-AA0F652583E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FE5E9B5-0CB5-494E-A570-DE4D7577D99E}">
      <dgm:prSet custT="1"/>
      <dgm:spPr/>
      <dgm:t>
        <a:bodyPr/>
        <a:lstStyle/>
        <a:p>
          <a:r>
            <a:rPr lang="en-US" sz="2400" baseline="0" dirty="0"/>
            <a:t>Object allocation contention</a:t>
          </a:r>
          <a:endParaRPr lang="en-US" sz="2400" dirty="0"/>
        </a:p>
      </dgm:t>
    </dgm:pt>
    <dgm:pt modelId="{F6D39811-38AC-46A5-9162-10127AF91C62}" type="parTrans" cxnId="{C386247B-E1A5-43ED-822D-91129B6553FD}">
      <dgm:prSet/>
      <dgm:spPr/>
      <dgm:t>
        <a:bodyPr/>
        <a:lstStyle/>
        <a:p>
          <a:endParaRPr lang="en-US"/>
        </a:p>
      </dgm:t>
    </dgm:pt>
    <dgm:pt modelId="{ED305BC7-06EC-4CAB-B927-49180841DABE}" type="sibTrans" cxnId="{C386247B-E1A5-43ED-822D-91129B6553FD}">
      <dgm:prSet/>
      <dgm:spPr/>
      <dgm:t>
        <a:bodyPr/>
        <a:lstStyle/>
        <a:p>
          <a:endParaRPr lang="en-US"/>
        </a:p>
      </dgm:t>
    </dgm:pt>
    <dgm:pt modelId="{84F19E43-25E5-415A-829A-E82D229DEEC8}">
      <dgm:prSet custT="1"/>
      <dgm:spPr/>
      <dgm:t>
        <a:bodyPr/>
        <a:lstStyle/>
        <a:p>
          <a:r>
            <a:rPr lang="en-US" sz="2400" baseline="0" dirty="0"/>
            <a:t>Metadata contention</a:t>
          </a:r>
          <a:endParaRPr lang="en-US" sz="2400" dirty="0"/>
        </a:p>
      </dgm:t>
    </dgm:pt>
    <dgm:pt modelId="{1562D78C-A759-4E78-91AA-A0D42DFC67AF}" type="parTrans" cxnId="{C72184EE-3092-4F62-99F8-4590668E6188}">
      <dgm:prSet/>
      <dgm:spPr/>
      <dgm:t>
        <a:bodyPr/>
        <a:lstStyle/>
        <a:p>
          <a:endParaRPr lang="en-US"/>
        </a:p>
      </dgm:t>
    </dgm:pt>
    <dgm:pt modelId="{C8064F3F-DC52-469A-9A77-5968A5509E3E}" type="sibTrans" cxnId="{C72184EE-3092-4F62-99F8-4590668E6188}">
      <dgm:prSet/>
      <dgm:spPr/>
      <dgm:t>
        <a:bodyPr/>
        <a:lstStyle/>
        <a:p>
          <a:endParaRPr lang="en-US"/>
        </a:p>
      </dgm:t>
    </dgm:pt>
    <dgm:pt modelId="{7499A40F-2FAD-4DCF-8C10-1FB4A438B3A8}">
      <dgm:prSet custT="1"/>
      <dgm:spPr/>
      <dgm:t>
        <a:bodyPr/>
        <a:lstStyle/>
        <a:p>
          <a:r>
            <a:rPr lang="en-US" sz="2400" baseline="0" dirty="0"/>
            <a:t>The wait type is PAGELATCH_EX on </a:t>
          </a:r>
          <a:r>
            <a:rPr lang="en-US" sz="2400" b="1" baseline="0" dirty="0" err="1"/>
            <a:t>sysschobjs</a:t>
          </a:r>
          <a:r>
            <a:rPr lang="en-US" sz="2400" baseline="0" dirty="0"/>
            <a:t> in </a:t>
          </a:r>
          <a:r>
            <a:rPr lang="en-US" sz="2400" b="0" baseline="0" dirty="0"/>
            <a:t>TempDB.</a:t>
          </a:r>
          <a:endParaRPr lang="en-US" sz="2400" b="0" dirty="0"/>
        </a:p>
      </dgm:t>
    </dgm:pt>
    <dgm:pt modelId="{705286A0-0A8D-4C30-B147-6281B5721D2A}" type="parTrans" cxnId="{273AAE10-FCE0-4629-839E-142ACC39881D}">
      <dgm:prSet/>
      <dgm:spPr/>
      <dgm:t>
        <a:bodyPr/>
        <a:lstStyle/>
        <a:p>
          <a:endParaRPr lang="en-US"/>
        </a:p>
      </dgm:t>
    </dgm:pt>
    <dgm:pt modelId="{1F98889D-46E3-4EE0-A044-5084BA316891}" type="sibTrans" cxnId="{273AAE10-FCE0-4629-839E-142ACC39881D}">
      <dgm:prSet/>
      <dgm:spPr/>
      <dgm:t>
        <a:bodyPr/>
        <a:lstStyle/>
        <a:p>
          <a:endParaRPr lang="en-US"/>
        </a:p>
      </dgm:t>
    </dgm:pt>
    <dgm:pt modelId="{9E96A81C-8CE8-43E2-BFB7-6FBFEB59713A}">
      <dgm:prSet custT="1"/>
      <dgm:spPr/>
      <dgm:t>
        <a:bodyPr/>
        <a:lstStyle/>
        <a:p>
          <a:r>
            <a:rPr lang="en-US" sz="2400" baseline="0" dirty="0"/>
            <a:t>These pages might be PFS (2:1:1) or SGAM (2:1:3) pages in </a:t>
          </a:r>
          <a:r>
            <a:rPr lang="en-US" sz="2400" b="0" baseline="0" dirty="0"/>
            <a:t>TempDB</a:t>
          </a:r>
          <a:r>
            <a:rPr lang="en-US" sz="2400" baseline="0" dirty="0"/>
            <a:t>.</a:t>
          </a:r>
          <a:endParaRPr lang="en-US" sz="2400" dirty="0"/>
        </a:p>
      </dgm:t>
    </dgm:pt>
    <dgm:pt modelId="{95BCEEAC-E51D-4E8B-8AFE-ED3660FD461B}" type="parTrans" cxnId="{452C2438-9350-40AF-B836-69A4A0B688A8}">
      <dgm:prSet/>
      <dgm:spPr/>
      <dgm:t>
        <a:bodyPr/>
        <a:lstStyle/>
        <a:p>
          <a:endParaRPr lang="en-US"/>
        </a:p>
      </dgm:t>
    </dgm:pt>
    <dgm:pt modelId="{94358603-DB2E-4F6C-B32E-4DBD34D474AD}" type="sibTrans" cxnId="{452C2438-9350-40AF-B836-69A4A0B688A8}">
      <dgm:prSet/>
      <dgm:spPr/>
      <dgm:t>
        <a:bodyPr/>
        <a:lstStyle/>
        <a:p>
          <a:endParaRPr lang="en-US"/>
        </a:p>
      </dgm:t>
    </dgm:pt>
    <dgm:pt modelId="{05402F71-3423-4716-8B04-A926BE541DED}">
      <dgm:prSet custT="1"/>
      <dgm:spPr/>
      <dgm:t>
        <a:bodyPr/>
        <a:lstStyle/>
        <a:p>
          <a:r>
            <a:rPr lang="en-US" sz="2400" baseline="0" dirty="0"/>
            <a:t>The wait type is PAGELATCH_UP on pages in </a:t>
          </a:r>
          <a:r>
            <a:rPr lang="en-US" sz="2400" b="0" baseline="0" dirty="0"/>
            <a:t>TempDB. </a:t>
          </a:r>
          <a:endParaRPr lang="en-US" sz="2400" b="0" dirty="0"/>
        </a:p>
      </dgm:t>
    </dgm:pt>
    <dgm:pt modelId="{BA533F50-B940-4F91-9E9E-B6A990DA7DD9}" type="parTrans" cxnId="{4D40023B-D1E9-412B-8266-E00C788D7FA6}">
      <dgm:prSet/>
      <dgm:spPr/>
      <dgm:t>
        <a:bodyPr/>
        <a:lstStyle/>
        <a:p>
          <a:endParaRPr lang="en-US"/>
        </a:p>
      </dgm:t>
    </dgm:pt>
    <dgm:pt modelId="{7BDBA350-ED59-44E2-894B-060BD9DC8CA5}" type="sibTrans" cxnId="{4D40023B-D1E9-412B-8266-E00C788D7FA6}">
      <dgm:prSet/>
      <dgm:spPr/>
      <dgm:t>
        <a:bodyPr/>
        <a:lstStyle/>
        <a:p>
          <a:endParaRPr lang="en-US"/>
        </a:p>
      </dgm:t>
    </dgm:pt>
    <dgm:pt modelId="{6F53B2E1-4A11-4E57-8731-80DFE1FE074A}">
      <dgm:prSet custT="1"/>
      <dgm:spPr/>
      <dgm:t>
        <a:bodyPr/>
        <a:lstStyle/>
        <a:p>
          <a:r>
            <a:rPr lang="en-US" sz="2400" dirty="0"/>
            <a:t>Temp Table Cache Contention</a:t>
          </a:r>
        </a:p>
      </dgm:t>
    </dgm:pt>
    <dgm:pt modelId="{550E006D-0B30-40F6-869D-33E764863B0D}" type="parTrans" cxnId="{16A64B88-13E9-4273-A7AE-8DF27C723F27}">
      <dgm:prSet/>
      <dgm:spPr/>
      <dgm:t>
        <a:bodyPr/>
        <a:lstStyle/>
        <a:p>
          <a:endParaRPr lang="en-US"/>
        </a:p>
      </dgm:t>
    </dgm:pt>
    <dgm:pt modelId="{C6E9CE23-50C1-4A98-87F2-68AAD5733F42}" type="sibTrans" cxnId="{16A64B88-13E9-4273-A7AE-8DF27C723F27}">
      <dgm:prSet/>
      <dgm:spPr/>
      <dgm:t>
        <a:bodyPr/>
        <a:lstStyle/>
        <a:p>
          <a:endParaRPr lang="en-US"/>
        </a:p>
      </dgm:t>
    </dgm:pt>
    <dgm:pt modelId="{1A530770-5130-4E2F-B771-76446B9DDB49}">
      <dgm:prSet custT="1"/>
      <dgm:spPr/>
      <dgm:t>
        <a:bodyPr/>
        <a:lstStyle/>
        <a:p>
          <a:r>
            <a:rPr lang="en-US" sz="2400" dirty="0"/>
            <a:t>The wait type is CMEMTHREAD or SOS_CACHESTORE spinlock waits.</a:t>
          </a:r>
        </a:p>
      </dgm:t>
    </dgm:pt>
    <dgm:pt modelId="{4F2E5973-D83E-4891-A598-5B51B1D9E544}" type="parTrans" cxnId="{E6F17001-73B1-407A-8DDA-0C164A22A248}">
      <dgm:prSet/>
      <dgm:spPr/>
      <dgm:t>
        <a:bodyPr/>
        <a:lstStyle/>
        <a:p>
          <a:endParaRPr lang="en-US"/>
        </a:p>
      </dgm:t>
    </dgm:pt>
    <dgm:pt modelId="{6AB1A2C5-C41C-4F3C-B100-D7B3F97E7F1A}" type="sibTrans" cxnId="{E6F17001-73B1-407A-8DDA-0C164A22A248}">
      <dgm:prSet/>
      <dgm:spPr/>
      <dgm:t>
        <a:bodyPr/>
        <a:lstStyle/>
        <a:p>
          <a:endParaRPr lang="en-US"/>
        </a:p>
      </dgm:t>
    </dgm:pt>
    <dgm:pt modelId="{3BF88A95-CE9B-4BE1-A6DF-53C7FDD6780C}">
      <dgm:prSet custT="1"/>
      <dgm:spPr/>
      <dgm:t>
        <a:bodyPr/>
        <a:lstStyle/>
        <a:p>
          <a:r>
            <a:rPr lang="en-US" sz="2400" dirty="0"/>
            <a:t>This could indicate other issues besides TempDB Temp Table caching.</a:t>
          </a:r>
        </a:p>
      </dgm:t>
    </dgm:pt>
    <dgm:pt modelId="{6C09595B-70EB-40FE-92D5-D008F15139FA}" type="parTrans" cxnId="{7F123F41-5EE4-4007-9447-E39A5EA1ADCD}">
      <dgm:prSet/>
      <dgm:spPr/>
      <dgm:t>
        <a:bodyPr/>
        <a:lstStyle/>
        <a:p>
          <a:endParaRPr lang="en-US"/>
        </a:p>
      </dgm:t>
    </dgm:pt>
    <dgm:pt modelId="{9AD64102-D57E-4F78-AE13-65B6D39DBCD1}" type="sibTrans" cxnId="{7F123F41-5EE4-4007-9447-E39A5EA1ADCD}">
      <dgm:prSet/>
      <dgm:spPr/>
      <dgm:t>
        <a:bodyPr/>
        <a:lstStyle/>
        <a:p>
          <a:endParaRPr lang="en-US"/>
        </a:p>
      </dgm:t>
    </dgm:pt>
    <dgm:pt modelId="{9B535678-5D99-4A30-89DD-BACF33C537D0}" type="pres">
      <dgm:prSet presAssocID="{60E4E29E-00FC-41B6-8CD3-AA0F652583E7}" presName="linear" presStyleCnt="0">
        <dgm:presLayoutVars>
          <dgm:animLvl val="lvl"/>
          <dgm:resizeHandles val="exact"/>
        </dgm:presLayoutVars>
      </dgm:prSet>
      <dgm:spPr/>
    </dgm:pt>
    <dgm:pt modelId="{746EA139-EECE-464A-A25F-506BF868EB24}" type="pres">
      <dgm:prSet presAssocID="{AFE5E9B5-0CB5-494E-A570-DE4D7577D99E}" presName="parentText" presStyleLbl="node1" presStyleIdx="0" presStyleCnt="3">
        <dgm:presLayoutVars>
          <dgm:chMax val="0"/>
          <dgm:bulletEnabled val="1"/>
        </dgm:presLayoutVars>
      </dgm:prSet>
      <dgm:spPr/>
    </dgm:pt>
    <dgm:pt modelId="{54398DAE-FD09-4BD6-ABD1-FA5CD31572B6}" type="pres">
      <dgm:prSet presAssocID="{AFE5E9B5-0CB5-494E-A570-DE4D7577D99E}" presName="childText" presStyleLbl="revTx" presStyleIdx="0" presStyleCnt="3">
        <dgm:presLayoutVars>
          <dgm:bulletEnabled val="1"/>
        </dgm:presLayoutVars>
      </dgm:prSet>
      <dgm:spPr/>
    </dgm:pt>
    <dgm:pt modelId="{DD2123B5-8449-499F-A815-43F9D5688A72}" type="pres">
      <dgm:prSet presAssocID="{84F19E43-25E5-415A-829A-E82D229DEEC8}" presName="parentText" presStyleLbl="node1" presStyleIdx="1" presStyleCnt="3">
        <dgm:presLayoutVars>
          <dgm:chMax val="0"/>
          <dgm:bulletEnabled val="1"/>
        </dgm:presLayoutVars>
      </dgm:prSet>
      <dgm:spPr/>
    </dgm:pt>
    <dgm:pt modelId="{7C8E5882-89FF-4DE9-9395-35B389187960}" type="pres">
      <dgm:prSet presAssocID="{84F19E43-25E5-415A-829A-E82D229DEEC8}" presName="childText" presStyleLbl="revTx" presStyleIdx="1" presStyleCnt="3">
        <dgm:presLayoutVars>
          <dgm:bulletEnabled val="1"/>
        </dgm:presLayoutVars>
      </dgm:prSet>
      <dgm:spPr/>
    </dgm:pt>
    <dgm:pt modelId="{A3A74F97-9B12-4C16-BA6E-9B2C721993C6}" type="pres">
      <dgm:prSet presAssocID="{6F53B2E1-4A11-4E57-8731-80DFE1FE074A}" presName="parentText" presStyleLbl="node1" presStyleIdx="2" presStyleCnt="3" custLinFactNeighborY="-39363">
        <dgm:presLayoutVars>
          <dgm:chMax val="0"/>
          <dgm:bulletEnabled val="1"/>
        </dgm:presLayoutVars>
      </dgm:prSet>
      <dgm:spPr/>
    </dgm:pt>
    <dgm:pt modelId="{ECDD7354-79E3-4119-8396-9EEE50B34066}" type="pres">
      <dgm:prSet presAssocID="{6F53B2E1-4A11-4E57-8731-80DFE1FE074A}" presName="childText" presStyleLbl="revTx" presStyleIdx="2" presStyleCnt="3" custLinFactNeighborY="-26220">
        <dgm:presLayoutVars>
          <dgm:bulletEnabled val="1"/>
        </dgm:presLayoutVars>
      </dgm:prSet>
      <dgm:spPr/>
    </dgm:pt>
  </dgm:ptLst>
  <dgm:cxnLst>
    <dgm:cxn modelId="{E6F17001-73B1-407A-8DDA-0C164A22A248}" srcId="{6F53B2E1-4A11-4E57-8731-80DFE1FE074A}" destId="{1A530770-5130-4E2F-B771-76446B9DDB49}" srcOrd="0" destOrd="0" parTransId="{4F2E5973-D83E-4891-A598-5B51B1D9E544}" sibTransId="{6AB1A2C5-C41C-4F3C-B100-D7B3F97E7F1A}"/>
    <dgm:cxn modelId="{A084BB0D-6CA9-43DE-A3AD-FAE67F586E16}" type="presOf" srcId="{05402F71-3423-4716-8B04-A926BE541DED}" destId="{54398DAE-FD09-4BD6-ABD1-FA5CD31572B6}" srcOrd="0" destOrd="0" presId="urn:microsoft.com/office/officeart/2005/8/layout/vList2"/>
    <dgm:cxn modelId="{273AAE10-FCE0-4629-839E-142ACC39881D}" srcId="{84F19E43-25E5-415A-829A-E82D229DEEC8}" destId="{7499A40F-2FAD-4DCF-8C10-1FB4A438B3A8}" srcOrd="0" destOrd="0" parTransId="{705286A0-0A8D-4C30-B147-6281B5721D2A}" sibTransId="{1F98889D-46E3-4EE0-A044-5084BA316891}"/>
    <dgm:cxn modelId="{7E45FF17-958B-4735-9494-8BA675F77C04}" type="presOf" srcId="{9E96A81C-8CE8-43E2-BFB7-6FBFEB59713A}" destId="{54398DAE-FD09-4BD6-ABD1-FA5CD31572B6}" srcOrd="0" destOrd="1" presId="urn:microsoft.com/office/officeart/2005/8/layout/vList2"/>
    <dgm:cxn modelId="{A9449822-C203-44F7-8D76-E2EA3526D3A4}" type="presOf" srcId="{60E4E29E-00FC-41B6-8CD3-AA0F652583E7}" destId="{9B535678-5D99-4A30-89DD-BACF33C537D0}" srcOrd="0" destOrd="0" presId="urn:microsoft.com/office/officeart/2005/8/layout/vList2"/>
    <dgm:cxn modelId="{452C2438-9350-40AF-B836-69A4A0B688A8}" srcId="{AFE5E9B5-0CB5-494E-A570-DE4D7577D99E}" destId="{9E96A81C-8CE8-43E2-BFB7-6FBFEB59713A}" srcOrd="1" destOrd="0" parTransId="{95BCEEAC-E51D-4E8B-8AFE-ED3660FD461B}" sibTransId="{94358603-DB2E-4F6C-B32E-4DBD34D474AD}"/>
    <dgm:cxn modelId="{4D40023B-D1E9-412B-8266-E00C788D7FA6}" srcId="{AFE5E9B5-0CB5-494E-A570-DE4D7577D99E}" destId="{05402F71-3423-4716-8B04-A926BE541DED}" srcOrd="0" destOrd="0" parTransId="{BA533F50-B940-4F91-9E9E-B6A990DA7DD9}" sibTransId="{7BDBA350-ED59-44E2-894B-060BD9DC8CA5}"/>
    <dgm:cxn modelId="{7F123F41-5EE4-4007-9447-E39A5EA1ADCD}" srcId="{6F53B2E1-4A11-4E57-8731-80DFE1FE074A}" destId="{3BF88A95-CE9B-4BE1-A6DF-53C7FDD6780C}" srcOrd="1" destOrd="0" parTransId="{6C09595B-70EB-40FE-92D5-D008F15139FA}" sibTransId="{9AD64102-D57E-4F78-AE13-65B6D39DBCD1}"/>
    <dgm:cxn modelId="{C386247B-E1A5-43ED-822D-91129B6553FD}" srcId="{60E4E29E-00FC-41B6-8CD3-AA0F652583E7}" destId="{AFE5E9B5-0CB5-494E-A570-DE4D7577D99E}" srcOrd="0" destOrd="0" parTransId="{F6D39811-38AC-46A5-9162-10127AF91C62}" sibTransId="{ED305BC7-06EC-4CAB-B927-49180841DABE}"/>
    <dgm:cxn modelId="{16A64B88-13E9-4273-A7AE-8DF27C723F27}" srcId="{60E4E29E-00FC-41B6-8CD3-AA0F652583E7}" destId="{6F53B2E1-4A11-4E57-8731-80DFE1FE074A}" srcOrd="2" destOrd="0" parTransId="{550E006D-0B30-40F6-869D-33E764863B0D}" sibTransId="{C6E9CE23-50C1-4A98-87F2-68AAD5733F42}"/>
    <dgm:cxn modelId="{C6417490-FCCF-47F8-AEFF-153062DB050A}" type="presOf" srcId="{6F53B2E1-4A11-4E57-8731-80DFE1FE074A}" destId="{A3A74F97-9B12-4C16-BA6E-9B2C721993C6}" srcOrd="0" destOrd="0" presId="urn:microsoft.com/office/officeart/2005/8/layout/vList2"/>
    <dgm:cxn modelId="{B78366A5-761B-4CEE-A75F-D8D7D64C94CC}" type="presOf" srcId="{7499A40F-2FAD-4DCF-8C10-1FB4A438B3A8}" destId="{7C8E5882-89FF-4DE9-9395-35B389187960}" srcOrd="0" destOrd="0" presId="urn:microsoft.com/office/officeart/2005/8/layout/vList2"/>
    <dgm:cxn modelId="{43B9E5BC-A925-4C44-9EBE-98979D919B35}" type="presOf" srcId="{AFE5E9B5-0CB5-494E-A570-DE4D7577D99E}" destId="{746EA139-EECE-464A-A25F-506BF868EB24}" srcOrd="0" destOrd="0" presId="urn:microsoft.com/office/officeart/2005/8/layout/vList2"/>
    <dgm:cxn modelId="{87B083D2-56E6-4614-81BA-C4652A449E81}" type="presOf" srcId="{3BF88A95-CE9B-4BE1-A6DF-53C7FDD6780C}" destId="{ECDD7354-79E3-4119-8396-9EEE50B34066}" srcOrd="0" destOrd="1" presId="urn:microsoft.com/office/officeart/2005/8/layout/vList2"/>
    <dgm:cxn modelId="{13EEB7E1-E35B-42E3-9B6D-4C1A9E61165A}" type="presOf" srcId="{1A530770-5130-4E2F-B771-76446B9DDB49}" destId="{ECDD7354-79E3-4119-8396-9EEE50B34066}" srcOrd="0" destOrd="0" presId="urn:microsoft.com/office/officeart/2005/8/layout/vList2"/>
    <dgm:cxn modelId="{3E4EEBE6-0256-47E2-A7F4-526D1FB69ABC}" type="presOf" srcId="{84F19E43-25E5-415A-829A-E82D229DEEC8}" destId="{DD2123B5-8449-499F-A815-43F9D5688A72}" srcOrd="0" destOrd="0" presId="urn:microsoft.com/office/officeart/2005/8/layout/vList2"/>
    <dgm:cxn modelId="{C72184EE-3092-4F62-99F8-4590668E6188}" srcId="{60E4E29E-00FC-41B6-8CD3-AA0F652583E7}" destId="{84F19E43-25E5-415A-829A-E82D229DEEC8}" srcOrd="1" destOrd="0" parTransId="{1562D78C-A759-4E78-91AA-A0D42DFC67AF}" sibTransId="{C8064F3F-DC52-469A-9A77-5968A5509E3E}"/>
    <dgm:cxn modelId="{EEB17F70-D1B0-4210-B511-02679040AD0B}" type="presParOf" srcId="{9B535678-5D99-4A30-89DD-BACF33C537D0}" destId="{746EA139-EECE-464A-A25F-506BF868EB24}" srcOrd="0" destOrd="0" presId="urn:microsoft.com/office/officeart/2005/8/layout/vList2"/>
    <dgm:cxn modelId="{450DD97F-A15E-4DF8-91BE-65BA3EFD9C41}" type="presParOf" srcId="{9B535678-5D99-4A30-89DD-BACF33C537D0}" destId="{54398DAE-FD09-4BD6-ABD1-FA5CD31572B6}" srcOrd="1" destOrd="0" presId="urn:microsoft.com/office/officeart/2005/8/layout/vList2"/>
    <dgm:cxn modelId="{573A2FD8-64F2-42B2-8203-713600AC16AD}" type="presParOf" srcId="{9B535678-5D99-4A30-89DD-BACF33C537D0}" destId="{DD2123B5-8449-499F-A815-43F9D5688A72}" srcOrd="2" destOrd="0" presId="urn:microsoft.com/office/officeart/2005/8/layout/vList2"/>
    <dgm:cxn modelId="{0FE86E0F-C7C6-42B5-9BB8-900A68250FFD}" type="presParOf" srcId="{9B535678-5D99-4A30-89DD-BACF33C537D0}" destId="{7C8E5882-89FF-4DE9-9395-35B389187960}" srcOrd="3" destOrd="0" presId="urn:microsoft.com/office/officeart/2005/8/layout/vList2"/>
    <dgm:cxn modelId="{257CA820-101A-4147-B46C-6273B19B431C}" type="presParOf" srcId="{9B535678-5D99-4A30-89DD-BACF33C537D0}" destId="{A3A74F97-9B12-4C16-BA6E-9B2C721993C6}" srcOrd="4" destOrd="0" presId="urn:microsoft.com/office/officeart/2005/8/layout/vList2"/>
    <dgm:cxn modelId="{079D2ED0-60D1-42C9-81F6-9B7C112DB95F}" type="presParOf" srcId="{9B535678-5D99-4A30-89DD-BACF33C537D0}" destId="{ECDD7354-79E3-4119-8396-9EEE50B3406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74E31D-C529-403D-AC76-50C5CE4997EC}"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A7C492CD-EAB0-4FED-9396-DE1F9F6CB5A0}">
      <dgm:prSet/>
      <dgm:spPr/>
      <dgm:t>
        <a:bodyPr/>
        <a:lstStyle/>
        <a:p>
          <a:r>
            <a:rPr lang="en-US" baseline="0" dirty="0">
              <a:latin typeface="Segoe UI"/>
              <a:ea typeface="+mn-ea"/>
              <a:cs typeface="+mn-cs"/>
            </a:rPr>
            <a:t>PFS and IAM pages are used to determine if a new page or extent is needed</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D43F12A0-E2F3-416D-BD89-827F3B904303}">
      <dgm:prSet/>
      <dgm:spPr>
        <a:xfrm>
          <a:off x="0" y="1531500"/>
          <a:ext cx="7010400" cy="1212120"/>
        </a:xfrm>
      </dgm:spPr>
      <dgm:t>
        <a:bodyPr/>
        <a:lstStyle/>
        <a:p>
          <a:r>
            <a:rPr lang="en-US" baseline="0" dirty="0">
              <a:latin typeface="Segoe UI"/>
              <a:ea typeface="+mn-ea"/>
              <a:cs typeface="+mn-cs"/>
            </a:rPr>
            <a:t>GAM and SGAM pages are used to allocate extents</a:t>
          </a:r>
          <a:endParaRPr lang="en-US" dirty="0">
            <a:latin typeface="Segoe UI"/>
            <a:ea typeface="+mn-ea"/>
            <a:cs typeface="+mn-cs"/>
          </a:endParaRPr>
        </a:p>
      </dgm:t>
    </dgm:pt>
    <dgm:pt modelId="{BAB41D4F-BFDD-455C-8F0A-7B7D0662928A}" type="parTrans" cxnId="{9AF881A6-B30A-4734-A6A5-C4A8CAA7D2CC}">
      <dgm:prSet/>
      <dgm:spPr/>
      <dgm:t>
        <a:bodyPr/>
        <a:lstStyle/>
        <a:p>
          <a:endParaRPr lang="en-US"/>
        </a:p>
      </dgm:t>
    </dgm:pt>
    <dgm:pt modelId="{383920B9-57A0-4E5B-8446-FD93403D4EC0}" type="sibTrans" cxnId="{9AF881A6-B30A-4734-A6A5-C4A8CAA7D2CC}">
      <dgm:prSet/>
      <dgm:spPr/>
      <dgm:t>
        <a:bodyPr/>
        <a:lstStyle/>
        <a:p>
          <a:endParaRPr lang="en-US"/>
        </a:p>
      </dgm:t>
    </dgm:pt>
    <dgm:pt modelId="{1DA83B93-C755-48A2-A4CC-923EF5D07A6E}" type="pres">
      <dgm:prSet presAssocID="{4174E31D-C529-403D-AC76-50C5CE4997EC}" presName="diagram" presStyleCnt="0">
        <dgm:presLayoutVars>
          <dgm:dir/>
          <dgm:resizeHandles val="exact"/>
        </dgm:presLayoutVars>
      </dgm:prSet>
      <dgm:spPr/>
    </dgm:pt>
    <dgm:pt modelId="{0337A8ED-CB5E-438C-8BE8-D1E12F90B404}" type="pres">
      <dgm:prSet presAssocID="{A7C492CD-EAB0-4FED-9396-DE1F9F6CB5A0}" presName="node" presStyleLbl="node1" presStyleIdx="0" presStyleCnt="2">
        <dgm:presLayoutVars>
          <dgm:bulletEnabled val="1"/>
        </dgm:presLayoutVars>
      </dgm:prSet>
      <dgm:spPr/>
    </dgm:pt>
    <dgm:pt modelId="{B2170354-8E84-4EC8-B87C-2ACD76F0B2ED}" type="pres">
      <dgm:prSet presAssocID="{6329659F-5CC5-4855-8F87-D3C737DBD6BF}" presName="sibTrans" presStyleCnt="0"/>
      <dgm:spPr/>
    </dgm:pt>
    <dgm:pt modelId="{7728224B-882D-4B5F-8CEB-E9F3AAB7EBFB}" type="pres">
      <dgm:prSet presAssocID="{D43F12A0-E2F3-416D-BD89-827F3B904303}" presName="node" presStyleLbl="node1" presStyleIdx="1" presStyleCnt="2">
        <dgm:presLayoutVars>
          <dgm:bulletEnabled val="1"/>
        </dgm:presLayoutVars>
      </dgm:prSet>
      <dgm:spPr/>
    </dgm:pt>
  </dgm:ptLst>
  <dgm:cxnLst>
    <dgm:cxn modelId="{FE479538-B80B-42EC-967F-514A845106C4}" type="presOf" srcId="{D43F12A0-E2F3-416D-BD89-827F3B904303}" destId="{7728224B-882D-4B5F-8CEB-E9F3AAB7EBFB}" srcOrd="0" destOrd="0" presId="urn:microsoft.com/office/officeart/2005/8/layout/default"/>
    <dgm:cxn modelId="{9AF881A6-B30A-4734-A6A5-C4A8CAA7D2CC}" srcId="{4174E31D-C529-403D-AC76-50C5CE4997EC}" destId="{D43F12A0-E2F3-416D-BD89-827F3B904303}" srcOrd="1" destOrd="0" parTransId="{BAB41D4F-BFDD-455C-8F0A-7B7D0662928A}" sibTransId="{383920B9-57A0-4E5B-8446-FD93403D4EC0}"/>
    <dgm:cxn modelId="{C6BC28AD-4A47-4BAA-BED2-99C2FBBED6EF}" type="presOf" srcId="{4174E31D-C529-403D-AC76-50C5CE4997EC}" destId="{1DA83B93-C755-48A2-A4CC-923EF5D07A6E}" srcOrd="0" destOrd="0" presId="urn:microsoft.com/office/officeart/2005/8/layout/default"/>
    <dgm:cxn modelId="{4DC1FEEA-410F-4A7B-BB1D-80C814E6160D}" type="presOf" srcId="{A7C492CD-EAB0-4FED-9396-DE1F9F6CB5A0}" destId="{0337A8ED-CB5E-438C-8BE8-D1E12F90B404}" srcOrd="0" destOrd="0" presId="urn:microsoft.com/office/officeart/2005/8/layout/default"/>
    <dgm:cxn modelId="{F73CCDF5-49D2-4EFD-846B-60430BEA845A}" srcId="{4174E31D-C529-403D-AC76-50C5CE4997EC}" destId="{A7C492CD-EAB0-4FED-9396-DE1F9F6CB5A0}" srcOrd="0" destOrd="0" parTransId="{9ABB33C0-F512-4819-B143-E69A90D476B5}" sibTransId="{6329659F-5CC5-4855-8F87-D3C737DBD6BF}"/>
    <dgm:cxn modelId="{DA82BE1A-7E88-41B8-A65F-DA3D7174CDD1}" type="presParOf" srcId="{1DA83B93-C755-48A2-A4CC-923EF5D07A6E}" destId="{0337A8ED-CB5E-438C-8BE8-D1E12F90B404}" srcOrd="0" destOrd="0" presId="urn:microsoft.com/office/officeart/2005/8/layout/default"/>
    <dgm:cxn modelId="{99E8E625-F3C0-4F83-BCBC-DC0DF1B0EB0B}" type="presParOf" srcId="{1DA83B93-C755-48A2-A4CC-923EF5D07A6E}" destId="{B2170354-8E84-4EC8-B87C-2ACD76F0B2ED}" srcOrd="1" destOrd="0" presId="urn:microsoft.com/office/officeart/2005/8/layout/default"/>
    <dgm:cxn modelId="{131AEA9B-8F13-4B46-A796-0BC704DBCD49}" type="presParOf" srcId="{1DA83B93-C755-48A2-A4CC-923EF5D07A6E}" destId="{7728224B-882D-4B5F-8CEB-E9F3AAB7EBFB}"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BD46D0-E5D8-40F0-8A75-3F6E2C8A53FB}"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6ABA3B82-D833-4546-A3F4-09CE049BB7B4}">
      <dgm:prSet/>
      <dgm:spPr/>
      <dgm:t>
        <a:bodyPr/>
        <a:lstStyle/>
        <a:p>
          <a:r>
            <a:rPr lang="en-US" baseline="0"/>
            <a:t>The wait type is PAGELATCH_EX on </a:t>
          </a:r>
          <a:r>
            <a:rPr lang="en-US" b="1" baseline="0"/>
            <a:t>sysschobjs</a:t>
          </a:r>
          <a:r>
            <a:rPr lang="en-US" baseline="0"/>
            <a:t> in </a:t>
          </a:r>
          <a:r>
            <a:rPr lang="en-US" b="1" baseline="0"/>
            <a:t>TempDB.</a:t>
          </a:r>
          <a:r>
            <a:rPr lang="en-US"/>
            <a:t>.</a:t>
          </a:r>
        </a:p>
      </dgm:t>
    </dgm:pt>
    <dgm:pt modelId="{379AFD36-A877-47BD-A2A7-9ED5F5B309C6}" type="parTrans" cxnId="{EB44EA17-AE4E-4391-B436-3BAC454C5608}">
      <dgm:prSet/>
      <dgm:spPr/>
      <dgm:t>
        <a:bodyPr/>
        <a:lstStyle/>
        <a:p>
          <a:endParaRPr lang="en-US"/>
        </a:p>
      </dgm:t>
    </dgm:pt>
    <dgm:pt modelId="{92894347-CE1B-4BD7-84D1-71BFAC150437}" type="sibTrans" cxnId="{EB44EA17-AE4E-4391-B436-3BAC454C5608}">
      <dgm:prSet/>
      <dgm:spPr/>
      <dgm:t>
        <a:bodyPr/>
        <a:lstStyle/>
        <a:p>
          <a:endParaRPr lang="en-US"/>
        </a:p>
      </dgm:t>
    </dgm:pt>
    <dgm:pt modelId="{FCAB14EA-443C-4648-9F8B-0F9C33D1C706}" type="pres">
      <dgm:prSet presAssocID="{46BD46D0-E5D8-40F0-8A75-3F6E2C8A53FB}" presName="linear" presStyleCnt="0">
        <dgm:presLayoutVars>
          <dgm:animLvl val="lvl"/>
          <dgm:resizeHandles val="exact"/>
        </dgm:presLayoutVars>
      </dgm:prSet>
      <dgm:spPr/>
    </dgm:pt>
    <dgm:pt modelId="{58FE6A5A-6E05-4926-9D5A-6C873DB3F4C1}" type="pres">
      <dgm:prSet presAssocID="{6ABA3B82-D833-4546-A3F4-09CE049BB7B4}" presName="parentText" presStyleLbl="node1" presStyleIdx="0" presStyleCnt="1">
        <dgm:presLayoutVars>
          <dgm:chMax val="0"/>
          <dgm:bulletEnabled val="1"/>
        </dgm:presLayoutVars>
      </dgm:prSet>
      <dgm:spPr/>
    </dgm:pt>
  </dgm:ptLst>
  <dgm:cxnLst>
    <dgm:cxn modelId="{EB44EA17-AE4E-4391-B436-3BAC454C5608}" srcId="{46BD46D0-E5D8-40F0-8A75-3F6E2C8A53FB}" destId="{6ABA3B82-D833-4546-A3F4-09CE049BB7B4}" srcOrd="0" destOrd="0" parTransId="{379AFD36-A877-47BD-A2A7-9ED5F5B309C6}" sibTransId="{92894347-CE1B-4BD7-84D1-71BFAC150437}"/>
    <dgm:cxn modelId="{D40B3037-A302-4607-BE09-28BB261231B8}" type="presOf" srcId="{46BD46D0-E5D8-40F0-8A75-3F6E2C8A53FB}" destId="{FCAB14EA-443C-4648-9F8B-0F9C33D1C706}" srcOrd="0" destOrd="0" presId="urn:microsoft.com/office/officeart/2005/8/layout/vList2"/>
    <dgm:cxn modelId="{8D34A875-DEFD-40B5-BC3D-D9FC421EDEBB}" type="presOf" srcId="{6ABA3B82-D833-4546-A3F4-09CE049BB7B4}" destId="{58FE6A5A-6E05-4926-9D5A-6C873DB3F4C1}" srcOrd="0" destOrd="0" presId="urn:microsoft.com/office/officeart/2005/8/layout/vList2"/>
    <dgm:cxn modelId="{6062CB08-7454-42C1-8712-3C29E52DA8E1}" type="presParOf" srcId="{FCAB14EA-443C-4648-9F8B-0F9C33D1C706}" destId="{58FE6A5A-6E05-4926-9D5A-6C873DB3F4C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E4E29E-00FC-41B6-8CD3-AA0F652583E7}"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EFB595A0-4DD1-4AAD-8EC1-F4FBC7AD3075}">
      <dgm:prSet custT="1"/>
      <dgm:spPr/>
      <dgm:t>
        <a:bodyPr/>
        <a:lstStyle/>
        <a:p>
          <a:r>
            <a:rPr lang="en-US" sz="2000" b="0" i="0" dirty="0"/>
            <a:t>If the number of logical processors is less than or equal to eight (8), use the same number of data files as logical processors. </a:t>
          </a:r>
          <a:endParaRPr lang="en-US" sz="2000" dirty="0"/>
        </a:p>
      </dgm:t>
    </dgm:pt>
    <dgm:pt modelId="{E953DD66-021B-49D9-9EC0-98274141265F}" type="parTrans" cxnId="{515B9965-BE28-48E5-A5D3-00D49F14EC9B}">
      <dgm:prSet/>
      <dgm:spPr/>
      <dgm:t>
        <a:bodyPr/>
        <a:lstStyle/>
        <a:p>
          <a:endParaRPr lang="en-US"/>
        </a:p>
      </dgm:t>
    </dgm:pt>
    <dgm:pt modelId="{4C6B3E41-5F81-4FEA-9650-D33334A6F04E}" type="sibTrans" cxnId="{515B9965-BE28-48E5-A5D3-00D49F14EC9B}">
      <dgm:prSet/>
      <dgm:spPr/>
      <dgm:t>
        <a:bodyPr/>
        <a:lstStyle/>
        <a:p>
          <a:endParaRPr lang="en-US"/>
        </a:p>
      </dgm:t>
    </dgm:pt>
    <dgm:pt modelId="{B230EE83-DBF3-4A1F-8033-6A84344128EE}">
      <dgm:prSet custT="1"/>
      <dgm:spPr/>
      <dgm:t>
        <a:bodyPr/>
        <a:lstStyle/>
        <a:p>
          <a:r>
            <a:rPr lang="en-US" sz="2000" b="0" i="0" dirty="0"/>
            <a:t>If the number of logical processors is greater than eight (8), use eight data files.</a:t>
          </a:r>
          <a:endParaRPr lang="en-US" sz="2000" dirty="0"/>
        </a:p>
      </dgm:t>
    </dgm:pt>
    <dgm:pt modelId="{3C23FB24-8BE8-4BC2-887A-1C26A2770F93}" type="parTrans" cxnId="{9BDDA25F-9A60-485D-98ED-3B33C1E042C6}">
      <dgm:prSet/>
      <dgm:spPr/>
      <dgm:t>
        <a:bodyPr/>
        <a:lstStyle/>
        <a:p>
          <a:endParaRPr lang="en-US"/>
        </a:p>
      </dgm:t>
    </dgm:pt>
    <dgm:pt modelId="{B44D7CA7-8098-468F-90EA-4F42D74067FE}" type="sibTrans" cxnId="{9BDDA25F-9A60-485D-98ED-3B33C1E042C6}">
      <dgm:prSet/>
      <dgm:spPr/>
      <dgm:t>
        <a:bodyPr/>
        <a:lstStyle/>
        <a:p>
          <a:endParaRPr lang="en-US"/>
        </a:p>
      </dgm:t>
    </dgm:pt>
    <dgm:pt modelId="{CBCB11D9-3B2B-4DCD-B9D9-17777F8FEB5B}">
      <dgm:prSet custT="1"/>
      <dgm:spPr/>
      <dgm:t>
        <a:bodyPr/>
        <a:lstStyle/>
        <a:p>
          <a:r>
            <a:rPr lang="en-US" sz="2000" b="0" i="0"/>
            <a:t>Alternatively, make changes to the workload or code.</a:t>
          </a:r>
          <a:endParaRPr lang="en-US" sz="2000" dirty="0"/>
        </a:p>
      </dgm:t>
    </dgm:pt>
    <dgm:pt modelId="{EF8AEF85-17AB-4373-924E-8D26D14433D9}" type="parTrans" cxnId="{16C1884E-CAD9-4F9D-B45E-00A16A631DAA}">
      <dgm:prSet/>
      <dgm:spPr/>
      <dgm:t>
        <a:bodyPr/>
        <a:lstStyle/>
        <a:p>
          <a:endParaRPr lang="en-US"/>
        </a:p>
      </dgm:t>
    </dgm:pt>
    <dgm:pt modelId="{FDF3A90A-4F09-468D-B21A-593D81B18317}" type="sibTrans" cxnId="{16C1884E-CAD9-4F9D-B45E-00A16A631DAA}">
      <dgm:prSet/>
      <dgm:spPr/>
      <dgm:t>
        <a:bodyPr/>
        <a:lstStyle/>
        <a:p>
          <a:endParaRPr lang="en-US"/>
        </a:p>
      </dgm:t>
    </dgm:pt>
    <dgm:pt modelId="{BCA2F177-B590-4E3F-B210-5C1A1B59FB97}">
      <dgm:prSet custT="1"/>
      <dgm:spPr/>
      <dgm:t>
        <a:bodyPr/>
        <a:lstStyle/>
        <a:p>
          <a:r>
            <a:rPr lang="en-US" sz="2000" b="0" i="0" dirty="0"/>
            <a:t>If contention continues, increase the number of data    files by multiples of four (4) up to the number of logical processors</a:t>
          </a:r>
          <a:endParaRPr lang="en-US" sz="2000" dirty="0"/>
        </a:p>
      </dgm:t>
    </dgm:pt>
    <dgm:pt modelId="{2406BAFD-0A08-4201-B42A-D2F4AD1592B5}" type="parTrans" cxnId="{D0925EDB-59C0-4822-9B6B-C213250BEB0A}">
      <dgm:prSet/>
      <dgm:spPr/>
      <dgm:t>
        <a:bodyPr/>
        <a:lstStyle/>
        <a:p>
          <a:endParaRPr lang="en-US"/>
        </a:p>
      </dgm:t>
    </dgm:pt>
    <dgm:pt modelId="{EBBD0940-7350-4A00-8A84-137B0D10459B}" type="sibTrans" cxnId="{D0925EDB-59C0-4822-9B6B-C213250BEB0A}">
      <dgm:prSet/>
      <dgm:spPr/>
      <dgm:t>
        <a:bodyPr/>
        <a:lstStyle/>
        <a:p>
          <a:endParaRPr lang="en-US"/>
        </a:p>
      </dgm:t>
    </dgm:pt>
    <dgm:pt modelId="{3E0853D8-B67B-4937-8615-62A92E7AA09E}" type="pres">
      <dgm:prSet presAssocID="{60E4E29E-00FC-41B6-8CD3-AA0F652583E7}" presName="diagram" presStyleCnt="0">
        <dgm:presLayoutVars>
          <dgm:dir/>
          <dgm:resizeHandles val="exact"/>
        </dgm:presLayoutVars>
      </dgm:prSet>
      <dgm:spPr/>
    </dgm:pt>
    <dgm:pt modelId="{1DBA622A-2CAD-4CD4-B9F9-2EC91C1157DC}" type="pres">
      <dgm:prSet presAssocID="{EFB595A0-4DD1-4AAD-8EC1-F4FBC7AD3075}" presName="node" presStyleLbl="node1" presStyleIdx="0" presStyleCnt="4" custScaleY="163083">
        <dgm:presLayoutVars>
          <dgm:bulletEnabled val="1"/>
        </dgm:presLayoutVars>
      </dgm:prSet>
      <dgm:spPr/>
    </dgm:pt>
    <dgm:pt modelId="{D38E063A-63FE-45FC-B3C0-B240E9CABDF0}" type="pres">
      <dgm:prSet presAssocID="{4C6B3E41-5F81-4FEA-9650-D33334A6F04E}" presName="sibTrans" presStyleCnt="0"/>
      <dgm:spPr/>
    </dgm:pt>
    <dgm:pt modelId="{B1C4AFFA-3532-437C-B29A-7FDDE5BEC71F}" type="pres">
      <dgm:prSet presAssocID="{B230EE83-DBF3-4A1F-8033-6A84344128EE}" presName="node" presStyleLbl="node1" presStyleIdx="1" presStyleCnt="4" custScaleY="160280">
        <dgm:presLayoutVars>
          <dgm:bulletEnabled val="1"/>
        </dgm:presLayoutVars>
      </dgm:prSet>
      <dgm:spPr/>
    </dgm:pt>
    <dgm:pt modelId="{2B39BB65-AD2D-412B-BF55-4AE75F4E6F53}" type="pres">
      <dgm:prSet presAssocID="{B44D7CA7-8098-468F-90EA-4F42D74067FE}" presName="sibTrans" presStyleCnt="0"/>
      <dgm:spPr/>
    </dgm:pt>
    <dgm:pt modelId="{44D8825F-E5C3-4395-86D5-510F82EDC61E}" type="pres">
      <dgm:prSet presAssocID="{BCA2F177-B590-4E3F-B210-5C1A1B59FB97}" presName="node" presStyleLbl="node1" presStyleIdx="2" presStyleCnt="4" custScaleY="160280">
        <dgm:presLayoutVars>
          <dgm:bulletEnabled val="1"/>
        </dgm:presLayoutVars>
      </dgm:prSet>
      <dgm:spPr/>
    </dgm:pt>
    <dgm:pt modelId="{FB9F0EE4-521D-4651-A5A9-A66D524BF172}" type="pres">
      <dgm:prSet presAssocID="{EBBD0940-7350-4A00-8A84-137B0D10459B}" presName="sibTrans" presStyleCnt="0"/>
      <dgm:spPr/>
    </dgm:pt>
    <dgm:pt modelId="{0A4357DC-3753-4163-A2BD-06FC659AF452}" type="pres">
      <dgm:prSet presAssocID="{CBCB11D9-3B2B-4DCD-B9D9-17777F8FEB5B}" presName="node" presStyleLbl="node1" presStyleIdx="3" presStyleCnt="4" custScaleY="160280">
        <dgm:presLayoutVars>
          <dgm:bulletEnabled val="1"/>
        </dgm:presLayoutVars>
      </dgm:prSet>
      <dgm:spPr/>
    </dgm:pt>
  </dgm:ptLst>
  <dgm:cxnLst>
    <dgm:cxn modelId="{FE259A04-5A32-4171-B752-1E6B7D733EDE}" type="presOf" srcId="{B230EE83-DBF3-4A1F-8033-6A84344128EE}" destId="{B1C4AFFA-3532-437C-B29A-7FDDE5BEC71F}" srcOrd="0" destOrd="0" presId="urn:microsoft.com/office/officeart/2005/8/layout/default"/>
    <dgm:cxn modelId="{9BDDA25F-9A60-485D-98ED-3B33C1E042C6}" srcId="{60E4E29E-00FC-41B6-8CD3-AA0F652583E7}" destId="{B230EE83-DBF3-4A1F-8033-6A84344128EE}" srcOrd="1" destOrd="0" parTransId="{3C23FB24-8BE8-4BC2-887A-1C26A2770F93}" sibTransId="{B44D7CA7-8098-468F-90EA-4F42D74067FE}"/>
    <dgm:cxn modelId="{515B9965-BE28-48E5-A5D3-00D49F14EC9B}" srcId="{60E4E29E-00FC-41B6-8CD3-AA0F652583E7}" destId="{EFB595A0-4DD1-4AAD-8EC1-F4FBC7AD3075}" srcOrd="0" destOrd="0" parTransId="{E953DD66-021B-49D9-9EC0-98274141265F}" sibTransId="{4C6B3E41-5F81-4FEA-9650-D33334A6F04E}"/>
    <dgm:cxn modelId="{16C1884E-CAD9-4F9D-B45E-00A16A631DAA}" srcId="{60E4E29E-00FC-41B6-8CD3-AA0F652583E7}" destId="{CBCB11D9-3B2B-4DCD-B9D9-17777F8FEB5B}" srcOrd="3" destOrd="0" parTransId="{EF8AEF85-17AB-4373-924E-8D26D14433D9}" sibTransId="{FDF3A90A-4F09-468D-B21A-593D81B18317}"/>
    <dgm:cxn modelId="{668C6A5A-A3E0-4094-A2A0-4E7B865D1BC8}" type="presOf" srcId="{EFB595A0-4DD1-4AAD-8EC1-F4FBC7AD3075}" destId="{1DBA622A-2CAD-4CD4-B9F9-2EC91C1157DC}" srcOrd="0" destOrd="0" presId="urn:microsoft.com/office/officeart/2005/8/layout/default"/>
    <dgm:cxn modelId="{E09680CA-9CCC-45F8-BA01-ED7053F2F824}" type="presOf" srcId="{BCA2F177-B590-4E3F-B210-5C1A1B59FB97}" destId="{44D8825F-E5C3-4395-86D5-510F82EDC61E}" srcOrd="0" destOrd="0" presId="urn:microsoft.com/office/officeart/2005/8/layout/default"/>
    <dgm:cxn modelId="{52950BD7-0B8C-4BB5-9BB4-04E5011AD240}" type="presOf" srcId="{CBCB11D9-3B2B-4DCD-B9D9-17777F8FEB5B}" destId="{0A4357DC-3753-4163-A2BD-06FC659AF452}" srcOrd="0" destOrd="0" presId="urn:microsoft.com/office/officeart/2005/8/layout/default"/>
    <dgm:cxn modelId="{D0925EDB-59C0-4822-9B6B-C213250BEB0A}" srcId="{60E4E29E-00FC-41B6-8CD3-AA0F652583E7}" destId="{BCA2F177-B590-4E3F-B210-5C1A1B59FB97}" srcOrd="2" destOrd="0" parTransId="{2406BAFD-0A08-4201-B42A-D2F4AD1592B5}" sibTransId="{EBBD0940-7350-4A00-8A84-137B0D10459B}"/>
    <dgm:cxn modelId="{9FBF91E5-022B-4F86-96B8-907D7B0B8EEA}" type="presOf" srcId="{60E4E29E-00FC-41B6-8CD3-AA0F652583E7}" destId="{3E0853D8-B67B-4937-8615-62A92E7AA09E}" srcOrd="0" destOrd="0" presId="urn:microsoft.com/office/officeart/2005/8/layout/default"/>
    <dgm:cxn modelId="{C753FADE-3CC9-4756-83F4-6860632F5E0B}" type="presParOf" srcId="{3E0853D8-B67B-4937-8615-62A92E7AA09E}" destId="{1DBA622A-2CAD-4CD4-B9F9-2EC91C1157DC}" srcOrd="0" destOrd="0" presId="urn:microsoft.com/office/officeart/2005/8/layout/default"/>
    <dgm:cxn modelId="{192401C3-CDDB-4F23-B56F-E03BE535836B}" type="presParOf" srcId="{3E0853D8-B67B-4937-8615-62A92E7AA09E}" destId="{D38E063A-63FE-45FC-B3C0-B240E9CABDF0}" srcOrd="1" destOrd="0" presId="urn:microsoft.com/office/officeart/2005/8/layout/default"/>
    <dgm:cxn modelId="{A0807EDE-3C4F-4C37-AB0C-72CD2906BDAE}" type="presParOf" srcId="{3E0853D8-B67B-4937-8615-62A92E7AA09E}" destId="{B1C4AFFA-3532-437C-B29A-7FDDE5BEC71F}" srcOrd="2" destOrd="0" presId="urn:microsoft.com/office/officeart/2005/8/layout/default"/>
    <dgm:cxn modelId="{7E62D39B-1D78-4996-8BD1-28C3903DB389}" type="presParOf" srcId="{3E0853D8-B67B-4937-8615-62A92E7AA09E}" destId="{2B39BB65-AD2D-412B-BF55-4AE75F4E6F53}" srcOrd="3" destOrd="0" presId="urn:microsoft.com/office/officeart/2005/8/layout/default"/>
    <dgm:cxn modelId="{59D64556-14EE-4D32-873E-42C1B9EA9D2E}" type="presParOf" srcId="{3E0853D8-B67B-4937-8615-62A92E7AA09E}" destId="{44D8825F-E5C3-4395-86D5-510F82EDC61E}" srcOrd="4" destOrd="0" presId="urn:microsoft.com/office/officeart/2005/8/layout/default"/>
    <dgm:cxn modelId="{79526307-AE5A-4D1B-816A-AB36414CE62F}" type="presParOf" srcId="{3E0853D8-B67B-4937-8615-62A92E7AA09E}" destId="{FB9F0EE4-521D-4651-A5A9-A66D524BF172}" srcOrd="5" destOrd="0" presId="urn:microsoft.com/office/officeart/2005/8/layout/default"/>
    <dgm:cxn modelId="{41A248F2-379B-403C-A2CD-1A704BEE1423}" type="presParOf" srcId="{3E0853D8-B67B-4937-8615-62A92E7AA09E}" destId="{0A4357DC-3753-4163-A2BD-06FC659AF4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F05929-157C-4B15-92F2-BF6BDE8DCA61}"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F2CFAFE8-C07F-42D3-A666-0F3353C7CA11}">
      <dgm:prSet custT="1"/>
      <dgm:spPr/>
      <dgm:t>
        <a:bodyPr/>
        <a:lstStyle/>
        <a:p>
          <a:r>
            <a:rPr lang="en-US" sz="2400" baseline="0" dirty="0"/>
            <a:t>Consider instant file initialization</a:t>
          </a:r>
          <a:endParaRPr lang="en-US" sz="2400" dirty="0"/>
        </a:p>
      </dgm:t>
    </dgm:pt>
    <dgm:pt modelId="{A27B2E1C-7D88-411B-9676-435246736952}" type="parTrans" cxnId="{973E4B3A-95DD-4FE6-B5BA-22DBD21DF18D}">
      <dgm:prSet/>
      <dgm:spPr/>
      <dgm:t>
        <a:bodyPr/>
        <a:lstStyle/>
        <a:p>
          <a:endParaRPr lang="en-US" sz="1400"/>
        </a:p>
      </dgm:t>
    </dgm:pt>
    <dgm:pt modelId="{634931F7-1682-4388-951B-72E45C346E2F}" type="sibTrans" cxnId="{973E4B3A-95DD-4FE6-B5BA-22DBD21DF18D}">
      <dgm:prSet/>
      <dgm:spPr/>
      <dgm:t>
        <a:bodyPr/>
        <a:lstStyle/>
        <a:p>
          <a:endParaRPr lang="en-US" sz="1400"/>
        </a:p>
      </dgm:t>
    </dgm:pt>
    <dgm:pt modelId="{9398C0D8-9E80-4485-9E28-88E046756333}">
      <dgm:prSet custT="1"/>
      <dgm:spPr/>
      <dgm:t>
        <a:bodyPr/>
        <a:lstStyle/>
        <a:p>
          <a:r>
            <a:rPr lang="en-US" sz="2400" baseline="0" dirty="0"/>
            <a:t>Pre-allocate space for all TempDB files</a:t>
          </a:r>
          <a:endParaRPr lang="en-US" sz="2400" dirty="0"/>
        </a:p>
      </dgm:t>
    </dgm:pt>
    <dgm:pt modelId="{E2E40A30-2531-41F4-B2ED-761A165A366A}" type="parTrans" cxnId="{A72FABBC-6B24-4C58-95ED-4C9FC6DC2303}">
      <dgm:prSet/>
      <dgm:spPr/>
      <dgm:t>
        <a:bodyPr/>
        <a:lstStyle/>
        <a:p>
          <a:endParaRPr lang="en-US" sz="1400"/>
        </a:p>
      </dgm:t>
    </dgm:pt>
    <dgm:pt modelId="{6FE77A4D-C0BE-4A2C-A7B1-F53041F288EA}" type="sibTrans" cxnId="{A72FABBC-6B24-4C58-95ED-4C9FC6DC2303}">
      <dgm:prSet/>
      <dgm:spPr/>
      <dgm:t>
        <a:bodyPr/>
        <a:lstStyle/>
        <a:p>
          <a:endParaRPr lang="en-US" sz="1400"/>
        </a:p>
      </dgm:t>
    </dgm:pt>
    <dgm:pt modelId="{8D618624-FA4E-4809-AA0F-DB631093FE23}">
      <dgm:prSet custT="1"/>
      <dgm:spPr/>
      <dgm:t>
        <a:bodyPr/>
        <a:lstStyle/>
        <a:p>
          <a:r>
            <a:rPr lang="en-US" sz="2400" baseline="0" dirty="0"/>
            <a:t>Divide TempDB into multiple data files of equal size</a:t>
          </a:r>
          <a:endParaRPr lang="en-US" sz="2400" dirty="0"/>
        </a:p>
      </dgm:t>
    </dgm:pt>
    <dgm:pt modelId="{D77842F8-D4A4-4CEB-AB40-3896550B90CB}" type="parTrans" cxnId="{898DFFAA-BD0B-45BB-ACBE-432C211A6892}">
      <dgm:prSet/>
      <dgm:spPr/>
      <dgm:t>
        <a:bodyPr/>
        <a:lstStyle/>
        <a:p>
          <a:endParaRPr lang="en-US" sz="1400"/>
        </a:p>
      </dgm:t>
    </dgm:pt>
    <dgm:pt modelId="{FE2B29F5-7482-4AAF-A5BD-2E0D31973F94}" type="sibTrans" cxnId="{898DFFAA-BD0B-45BB-ACBE-432C211A6892}">
      <dgm:prSet/>
      <dgm:spPr/>
      <dgm:t>
        <a:bodyPr/>
        <a:lstStyle/>
        <a:p>
          <a:endParaRPr lang="en-US" sz="1400"/>
        </a:p>
      </dgm:t>
    </dgm:pt>
    <dgm:pt modelId="{338F272E-D681-4C13-B0CB-BE13A97DD5EB}">
      <dgm:prSet custT="1"/>
      <dgm:spPr/>
      <dgm:t>
        <a:bodyPr/>
        <a:lstStyle/>
        <a:p>
          <a:r>
            <a:rPr lang="en-US" sz="2400" baseline="0" dirty="0"/>
            <a:t>Put the TempDB database on a fast I/O subsystem</a:t>
          </a:r>
          <a:endParaRPr lang="en-US" sz="2400" dirty="0"/>
        </a:p>
      </dgm:t>
    </dgm:pt>
    <dgm:pt modelId="{E227C10A-B800-4A9C-A0D1-139AF315E337}" type="parTrans" cxnId="{C7AB2722-846E-4FFD-89D6-48E882BB3AD5}">
      <dgm:prSet/>
      <dgm:spPr/>
      <dgm:t>
        <a:bodyPr/>
        <a:lstStyle/>
        <a:p>
          <a:endParaRPr lang="en-US" sz="1400"/>
        </a:p>
      </dgm:t>
    </dgm:pt>
    <dgm:pt modelId="{24540621-E93B-4B37-9B37-FAB402BBBC8C}" type="sibTrans" cxnId="{C7AB2722-846E-4FFD-89D6-48E882BB3AD5}">
      <dgm:prSet/>
      <dgm:spPr/>
      <dgm:t>
        <a:bodyPr/>
        <a:lstStyle/>
        <a:p>
          <a:endParaRPr lang="en-US" sz="1400"/>
        </a:p>
      </dgm:t>
    </dgm:pt>
    <dgm:pt modelId="{56B0BDE0-B2C0-406F-8881-FD6AFD2AF39B}">
      <dgm:prSet custT="1"/>
      <dgm:spPr/>
      <dgm:t>
        <a:bodyPr/>
        <a:lstStyle/>
        <a:p>
          <a:r>
            <a:rPr lang="en-US" sz="2400" baseline="0" dirty="0"/>
            <a:t>Use disk striping if there are many directly attached disks.</a:t>
          </a:r>
          <a:endParaRPr lang="en-US" sz="2400" dirty="0"/>
        </a:p>
      </dgm:t>
    </dgm:pt>
    <dgm:pt modelId="{FFA9546E-E452-4C1C-84EF-E8A931A4DB1F}" type="parTrans" cxnId="{44B57BCD-49E4-4C7D-AD32-06B06612D900}">
      <dgm:prSet/>
      <dgm:spPr/>
      <dgm:t>
        <a:bodyPr/>
        <a:lstStyle/>
        <a:p>
          <a:endParaRPr lang="en-US" sz="1400"/>
        </a:p>
      </dgm:t>
    </dgm:pt>
    <dgm:pt modelId="{0CA217A1-CD82-400A-BDD0-66B54F8EAB0D}" type="sibTrans" cxnId="{44B57BCD-49E4-4C7D-AD32-06B06612D900}">
      <dgm:prSet/>
      <dgm:spPr/>
      <dgm:t>
        <a:bodyPr/>
        <a:lstStyle/>
        <a:p>
          <a:endParaRPr lang="en-US" sz="1400"/>
        </a:p>
      </dgm:t>
    </dgm:pt>
    <dgm:pt modelId="{0CD97547-67F5-4A37-8E1D-98DBDC37ED90}">
      <dgm:prSet custT="1"/>
      <dgm:spPr/>
      <dgm:t>
        <a:bodyPr/>
        <a:lstStyle/>
        <a:p>
          <a:r>
            <a:rPr lang="en-US" sz="2400" baseline="0" dirty="0"/>
            <a:t>Put the TempDB database on separate disks from user databases</a:t>
          </a:r>
          <a:endParaRPr lang="en-US" sz="2400" dirty="0"/>
        </a:p>
      </dgm:t>
    </dgm:pt>
    <dgm:pt modelId="{D013B7AE-7A7A-4006-9CC8-D708CCEB2294}" type="parTrans" cxnId="{F0A53C68-8B39-4545-A25D-D9AD51EBF3FA}">
      <dgm:prSet/>
      <dgm:spPr/>
      <dgm:t>
        <a:bodyPr/>
        <a:lstStyle/>
        <a:p>
          <a:endParaRPr lang="en-US" sz="1400"/>
        </a:p>
      </dgm:t>
    </dgm:pt>
    <dgm:pt modelId="{FCB220A5-CA12-4AF3-BEDE-9099261CC34C}" type="sibTrans" cxnId="{F0A53C68-8B39-4545-A25D-D9AD51EBF3FA}">
      <dgm:prSet/>
      <dgm:spPr/>
      <dgm:t>
        <a:bodyPr/>
        <a:lstStyle/>
        <a:p>
          <a:endParaRPr lang="en-US" sz="1400"/>
        </a:p>
      </dgm:t>
    </dgm:pt>
    <dgm:pt modelId="{14BD22F7-991E-462A-B0D7-2075713FA611}" type="pres">
      <dgm:prSet presAssocID="{2DF05929-157C-4B15-92F2-BF6BDE8DCA61}" presName="diagram" presStyleCnt="0">
        <dgm:presLayoutVars>
          <dgm:dir/>
          <dgm:resizeHandles val="exact"/>
        </dgm:presLayoutVars>
      </dgm:prSet>
      <dgm:spPr/>
    </dgm:pt>
    <dgm:pt modelId="{1112D7E6-9E7C-4AA2-B124-7E6E29E911AF}" type="pres">
      <dgm:prSet presAssocID="{F2CFAFE8-C07F-42D3-A666-0F3353C7CA11}" presName="node" presStyleLbl="node1" presStyleIdx="0" presStyleCnt="6">
        <dgm:presLayoutVars>
          <dgm:bulletEnabled val="1"/>
        </dgm:presLayoutVars>
      </dgm:prSet>
      <dgm:spPr/>
    </dgm:pt>
    <dgm:pt modelId="{C3E46503-012B-4752-A160-425F77D71B57}" type="pres">
      <dgm:prSet presAssocID="{634931F7-1682-4388-951B-72E45C346E2F}" presName="sibTrans" presStyleCnt="0"/>
      <dgm:spPr/>
    </dgm:pt>
    <dgm:pt modelId="{94DCA6BD-1721-4E61-8F96-42F7D22CF61C}" type="pres">
      <dgm:prSet presAssocID="{9398C0D8-9E80-4485-9E28-88E046756333}" presName="node" presStyleLbl="node1" presStyleIdx="1" presStyleCnt="6">
        <dgm:presLayoutVars>
          <dgm:bulletEnabled val="1"/>
        </dgm:presLayoutVars>
      </dgm:prSet>
      <dgm:spPr/>
    </dgm:pt>
    <dgm:pt modelId="{3305088B-C4B4-4A1F-BA81-1998D6097785}" type="pres">
      <dgm:prSet presAssocID="{6FE77A4D-C0BE-4A2C-A7B1-F53041F288EA}" presName="sibTrans" presStyleCnt="0"/>
      <dgm:spPr/>
    </dgm:pt>
    <dgm:pt modelId="{D32F6E4D-F5C1-4618-93C3-7C08E691EE5B}" type="pres">
      <dgm:prSet presAssocID="{8D618624-FA4E-4809-AA0F-DB631093FE23}" presName="node" presStyleLbl="node1" presStyleIdx="2" presStyleCnt="6">
        <dgm:presLayoutVars>
          <dgm:bulletEnabled val="1"/>
        </dgm:presLayoutVars>
      </dgm:prSet>
      <dgm:spPr/>
    </dgm:pt>
    <dgm:pt modelId="{BC1E083D-EE93-4176-B8A4-79757CAD9B94}" type="pres">
      <dgm:prSet presAssocID="{FE2B29F5-7482-4AAF-A5BD-2E0D31973F94}" presName="sibTrans" presStyleCnt="0"/>
      <dgm:spPr/>
    </dgm:pt>
    <dgm:pt modelId="{7D8C0E8D-C181-4FBD-8CD5-972A56A49965}" type="pres">
      <dgm:prSet presAssocID="{338F272E-D681-4C13-B0CB-BE13A97DD5EB}" presName="node" presStyleLbl="node1" presStyleIdx="3" presStyleCnt="6">
        <dgm:presLayoutVars>
          <dgm:bulletEnabled val="1"/>
        </dgm:presLayoutVars>
      </dgm:prSet>
      <dgm:spPr/>
    </dgm:pt>
    <dgm:pt modelId="{37A5D24B-E16A-4BF5-AE01-39EA0F4F6406}" type="pres">
      <dgm:prSet presAssocID="{24540621-E93B-4B37-9B37-FAB402BBBC8C}" presName="sibTrans" presStyleCnt="0"/>
      <dgm:spPr/>
    </dgm:pt>
    <dgm:pt modelId="{5C5D1959-FD49-4F9F-BE4D-0311FDC3F87A}" type="pres">
      <dgm:prSet presAssocID="{56B0BDE0-B2C0-406F-8881-FD6AFD2AF39B}" presName="node" presStyleLbl="node1" presStyleIdx="4" presStyleCnt="6">
        <dgm:presLayoutVars>
          <dgm:bulletEnabled val="1"/>
        </dgm:presLayoutVars>
      </dgm:prSet>
      <dgm:spPr/>
    </dgm:pt>
    <dgm:pt modelId="{A5020F62-94E2-402A-BECA-C13411AB307A}" type="pres">
      <dgm:prSet presAssocID="{0CA217A1-CD82-400A-BDD0-66B54F8EAB0D}" presName="sibTrans" presStyleCnt="0"/>
      <dgm:spPr/>
    </dgm:pt>
    <dgm:pt modelId="{7A16D7C9-AA21-4FB5-8281-BD4F74B42549}" type="pres">
      <dgm:prSet presAssocID="{0CD97547-67F5-4A37-8E1D-98DBDC37ED90}" presName="node" presStyleLbl="node1" presStyleIdx="5" presStyleCnt="6">
        <dgm:presLayoutVars>
          <dgm:bulletEnabled val="1"/>
        </dgm:presLayoutVars>
      </dgm:prSet>
      <dgm:spPr/>
    </dgm:pt>
  </dgm:ptLst>
  <dgm:cxnLst>
    <dgm:cxn modelId="{39046805-6546-4EA6-9554-8751D1647CFD}" type="presOf" srcId="{338F272E-D681-4C13-B0CB-BE13A97DD5EB}" destId="{7D8C0E8D-C181-4FBD-8CD5-972A56A49965}" srcOrd="0" destOrd="0" presId="urn:microsoft.com/office/officeart/2005/8/layout/default"/>
    <dgm:cxn modelId="{FF609E13-E3D4-466C-BCCD-6943985FEC37}" type="presOf" srcId="{F2CFAFE8-C07F-42D3-A666-0F3353C7CA11}" destId="{1112D7E6-9E7C-4AA2-B124-7E6E29E911AF}" srcOrd="0" destOrd="0" presId="urn:microsoft.com/office/officeart/2005/8/layout/default"/>
    <dgm:cxn modelId="{C7AB2722-846E-4FFD-89D6-48E882BB3AD5}" srcId="{2DF05929-157C-4B15-92F2-BF6BDE8DCA61}" destId="{338F272E-D681-4C13-B0CB-BE13A97DD5EB}" srcOrd="3" destOrd="0" parTransId="{E227C10A-B800-4A9C-A0D1-139AF315E337}" sibTransId="{24540621-E93B-4B37-9B37-FAB402BBBC8C}"/>
    <dgm:cxn modelId="{973E4B3A-95DD-4FE6-B5BA-22DBD21DF18D}" srcId="{2DF05929-157C-4B15-92F2-BF6BDE8DCA61}" destId="{F2CFAFE8-C07F-42D3-A666-0F3353C7CA11}" srcOrd="0" destOrd="0" parTransId="{A27B2E1C-7D88-411B-9676-435246736952}" sibTransId="{634931F7-1682-4388-951B-72E45C346E2F}"/>
    <dgm:cxn modelId="{408F353E-6D53-40D3-8198-1C6DA3FF90EB}" type="presOf" srcId="{9398C0D8-9E80-4485-9E28-88E046756333}" destId="{94DCA6BD-1721-4E61-8F96-42F7D22CF61C}" srcOrd="0" destOrd="0" presId="urn:microsoft.com/office/officeart/2005/8/layout/default"/>
    <dgm:cxn modelId="{12A5EE63-79AF-4177-B059-FDE1040F2D3B}" type="presOf" srcId="{0CD97547-67F5-4A37-8E1D-98DBDC37ED90}" destId="{7A16D7C9-AA21-4FB5-8281-BD4F74B42549}" srcOrd="0" destOrd="0" presId="urn:microsoft.com/office/officeart/2005/8/layout/default"/>
    <dgm:cxn modelId="{F0A53C68-8B39-4545-A25D-D9AD51EBF3FA}" srcId="{2DF05929-157C-4B15-92F2-BF6BDE8DCA61}" destId="{0CD97547-67F5-4A37-8E1D-98DBDC37ED90}" srcOrd="5" destOrd="0" parTransId="{D013B7AE-7A7A-4006-9CC8-D708CCEB2294}" sibTransId="{FCB220A5-CA12-4AF3-BEDE-9099261CC34C}"/>
    <dgm:cxn modelId="{12205788-5B2C-4709-9181-407E28D0739E}" type="presOf" srcId="{2DF05929-157C-4B15-92F2-BF6BDE8DCA61}" destId="{14BD22F7-991E-462A-B0D7-2075713FA611}" srcOrd="0" destOrd="0" presId="urn:microsoft.com/office/officeart/2005/8/layout/default"/>
    <dgm:cxn modelId="{898DFFAA-BD0B-45BB-ACBE-432C211A6892}" srcId="{2DF05929-157C-4B15-92F2-BF6BDE8DCA61}" destId="{8D618624-FA4E-4809-AA0F-DB631093FE23}" srcOrd="2" destOrd="0" parTransId="{D77842F8-D4A4-4CEB-AB40-3896550B90CB}" sibTransId="{FE2B29F5-7482-4AAF-A5BD-2E0D31973F94}"/>
    <dgm:cxn modelId="{A72FABBC-6B24-4C58-95ED-4C9FC6DC2303}" srcId="{2DF05929-157C-4B15-92F2-BF6BDE8DCA61}" destId="{9398C0D8-9E80-4485-9E28-88E046756333}" srcOrd="1" destOrd="0" parTransId="{E2E40A30-2531-41F4-B2ED-761A165A366A}" sibTransId="{6FE77A4D-C0BE-4A2C-A7B1-F53041F288EA}"/>
    <dgm:cxn modelId="{98941FCA-AE40-4D4E-92E8-DFBA789999AF}" type="presOf" srcId="{56B0BDE0-B2C0-406F-8881-FD6AFD2AF39B}" destId="{5C5D1959-FD49-4F9F-BE4D-0311FDC3F87A}" srcOrd="0" destOrd="0" presId="urn:microsoft.com/office/officeart/2005/8/layout/default"/>
    <dgm:cxn modelId="{44B57BCD-49E4-4C7D-AD32-06B06612D900}" srcId="{2DF05929-157C-4B15-92F2-BF6BDE8DCA61}" destId="{56B0BDE0-B2C0-406F-8881-FD6AFD2AF39B}" srcOrd="4" destOrd="0" parTransId="{FFA9546E-E452-4C1C-84EF-E8A931A4DB1F}" sibTransId="{0CA217A1-CD82-400A-BDD0-66B54F8EAB0D}"/>
    <dgm:cxn modelId="{B9FC5EE0-E70A-4C0B-A7F5-32B6F9685FC3}" type="presOf" srcId="{8D618624-FA4E-4809-AA0F-DB631093FE23}" destId="{D32F6E4D-F5C1-4618-93C3-7C08E691EE5B}" srcOrd="0" destOrd="0" presId="urn:microsoft.com/office/officeart/2005/8/layout/default"/>
    <dgm:cxn modelId="{9216509D-AB1D-4176-A842-AA1C4CAFAD08}" type="presParOf" srcId="{14BD22F7-991E-462A-B0D7-2075713FA611}" destId="{1112D7E6-9E7C-4AA2-B124-7E6E29E911AF}" srcOrd="0" destOrd="0" presId="urn:microsoft.com/office/officeart/2005/8/layout/default"/>
    <dgm:cxn modelId="{E69F8D60-7C7D-4A97-8921-45D9D9BA36C6}" type="presParOf" srcId="{14BD22F7-991E-462A-B0D7-2075713FA611}" destId="{C3E46503-012B-4752-A160-425F77D71B57}" srcOrd="1" destOrd="0" presId="urn:microsoft.com/office/officeart/2005/8/layout/default"/>
    <dgm:cxn modelId="{9565E12F-FE9D-4B7D-B7AF-AF3E9AD533AC}" type="presParOf" srcId="{14BD22F7-991E-462A-B0D7-2075713FA611}" destId="{94DCA6BD-1721-4E61-8F96-42F7D22CF61C}" srcOrd="2" destOrd="0" presId="urn:microsoft.com/office/officeart/2005/8/layout/default"/>
    <dgm:cxn modelId="{3DF387B8-2EE3-4FE0-8C0D-ECCA90BD6028}" type="presParOf" srcId="{14BD22F7-991E-462A-B0D7-2075713FA611}" destId="{3305088B-C4B4-4A1F-BA81-1998D6097785}" srcOrd="3" destOrd="0" presId="urn:microsoft.com/office/officeart/2005/8/layout/default"/>
    <dgm:cxn modelId="{70949B43-CD0D-40E9-B8C6-4E36269F19A3}" type="presParOf" srcId="{14BD22F7-991E-462A-B0D7-2075713FA611}" destId="{D32F6E4D-F5C1-4618-93C3-7C08E691EE5B}" srcOrd="4" destOrd="0" presId="urn:microsoft.com/office/officeart/2005/8/layout/default"/>
    <dgm:cxn modelId="{492DA3DC-BD19-4672-A20E-67C3A202C11E}" type="presParOf" srcId="{14BD22F7-991E-462A-B0D7-2075713FA611}" destId="{BC1E083D-EE93-4176-B8A4-79757CAD9B94}" srcOrd="5" destOrd="0" presId="urn:microsoft.com/office/officeart/2005/8/layout/default"/>
    <dgm:cxn modelId="{20684ADD-4AFF-4250-85DE-3B64EA42CC2B}" type="presParOf" srcId="{14BD22F7-991E-462A-B0D7-2075713FA611}" destId="{7D8C0E8D-C181-4FBD-8CD5-972A56A49965}" srcOrd="6" destOrd="0" presId="urn:microsoft.com/office/officeart/2005/8/layout/default"/>
    <dgm:cxn modelId="{E2CFAA1B-C84D-4B60-8F07-CF776BB9699A}" type="presParOf" srcId="{14BD22F7-991E-462A-B0D7-2075713FA611}" destId="{37A5D24B-E16A-4BF5-AE01-39EA0F4F6406}" srcOrd="7" destOrd="0" presId="urn:microsoft.com/office/officeart/2005/8/layout/default"/>
    <dgm:cxn modelId="{333C35EE-BBB8-4F6E-84B2-B84B9EF73F9A}" type="presParOf" srcId="{14BD22F7-991E-462A-B0D7-2075713FA611}" destId="{5C5D1959-FD49-4F9F-BE4D-0311FDC3F87A}" srcOrd="8" destOrd="0" presId="urn:microsoft.com/office/officeart/2005/8/layout/default"/>
    <dgm:cxn modelId="{82F6D926-E27E-4D4C-B8AE-F57A3D2943FC}" type="presParOf" srcId="{14BD22F7-991E-462A-B0D7-2075713FA611}" destId="{A5020F62-94E2-402A-BECA-C13411AB307A}" srcOrd="9" destOrd="0" presId="urn:microsoft.com/office/officeart/2005/8/layout/default"/>
    <dgm:cxn modelId="{EC45AF70-31FB-494F-A697-6EBAE1705DDE}" type="presParOf" srcId="{14BD22F7-991E-462A-B0D7-2075713FA611}" destId="{7A16D7C9-AA21-4FB5-8281-BD4F74B425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8DE2D3-096E-4D74-A6C1-438519B01DED}"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88E7F08A-1AEC-4941-8823-BD8CAE14C31F}">
      <dgm:prSet/>
      <dgm:spPr/>
      <dgm:t>
        <a:bodyPr/>
        <a:lstStyle/>
        <a:p>
          <a:r>
            <a:rPr lang="en-US"/>
            <a:t>Setup adds multiple TempDB data files during instance installation. </a:t>
          </a:r>
        </a:p>
      </dgm:t>
    </dgm:pt>
    <dgm:pt modelId="{D19F9443-5132-4833-8BFA-491B2C0BAE98}" type="parTrans" cxnId="{2BF089C2-0442-4EDE-9DF6-E42124836DB2}">
      <dgm:prSet/>
      <dgm:spPr/>
      <dgm:t>
        <a:bodyPr/>
        <a:lstStyle/>
        <a:p>
          <a:endParaRPr lang="en-US"/>
        </a:p>
      </dgm:t>
    </dgm:pt>
    <dgm:pt modelId="{2E1EF41E-2D5E-4624-99A4-10BDABCC4907}" type="sibTrans" cxnId="{2BF089C2-0442-4EDE-9DF6-E42124836DB2}">
      <dgm:prSet/>
      <dgm:spPr/>
      <dgm:t>
        <a:bodyPr/>
        <a:lstStyle/>
        <a:p>
          <a:endParaRPr lang="en-US"/>
        </a:p>
      </dgm:t>
    </dgm:pt>
    <dgm:pt modelId="{4D039373-D740-4A85-A441-BBFB13B627B7}">
      <dgm:prSet/>
      <dgm:spPr/>
      <dgm:t>
        <a:bodyPr/>
        <a:lstStyle/>
        <a:p>
          <a:r>
            <a:rPr lang="en-US"/>
            <a:t>By default, setup adds as many TempDB data files as the logical processor count or eight, whichever is lower.</a:t>
          </a:r>
        </a:p>
      </dgm:t>
    </dgm:pt>
    <dgm:pt modelId="{3921A962-1866-489B-BB35-B4F750F41F6C}" type="parTrans" cxnId="{18F70686-4420-4044-BDC4-C413ED287CF0}">
      <dgm:prSet/>
      <dgm:spPr/>
      <dgm:t>
        <a:bodyPr/>
        <a:lstStyle/>
        <a:p>
          <a:endParaRPr lang="en-US"/>
        </a:p>
      </dgm:t>
    </dgm:pt>
    <dgm:pt modelId="{3C3C5F40-2257-41DB-AE41-4585D6FF9B10}" type="sibTrans" cxnId="{18F70686-4420-4044-BDC4-C413ED287CF0}">
      <dgm:prSet/>
      <dgm:spPr/>
      <dgm:t>
        <a:bodyPr/>
        <a:lstStyle/>
        <a:p>
          <a:endParaRPr lang="en-US"/>
        </a:p>
      </dgm:t>
    </dgm:pt>
    <dgm:pt modelId="{F709860A-FCAC-472F-B726-D35E7DE030AC}" type="pres">
      <dgm:prSet presAssocID="{868DE2D3-096E-4D74-A6C1-438519B01DED}" presName="linear" presStyleCnt="0">
        <dgm:presLayoutVars>
          <dgm:animLvl val="lvl"/>
          <dgm:resizeHandles val="exact"/>
        </dgm:presLayoutVars>
      </dgm:prSet>
      <dgm:spPr/>
    </dgm:pt>
    <dgm:pt modelId="{0961EB1A-B6D6-415C-B39C-3D99E8340103}" type="pres">
      <dgm:prSet presAssocID="{88E7F08A-1AEC-4941-8823-BD8CAE14C31F}" presName="parentText" presStyleLbl="node1" presStyleIdx="0" presStyleCnt="2">
        <dgm:presLayoutVars>
          <dgm:chMax val="0"/>
          <dgm:bulletEnabled val="1"/>
        </dgm:presLayoutVars>
      </dgm:prSet>
      <dgm:spPr/>
    </dgm:pt>
    <dgm:pt modelId="{8C131BFA-8BFA-4893-8651-6CC7FCDDC8F0}" type="pres">
      <dgm:prSet presAssocID="{2E1EF41E-2D5E-4624-99A4-10BDABCC4907}" presName="spacer" presStyleCnt="0"/>
      <dgm:spPr/>
    </dgm:pt>
    <dgm:pt modelId="{78635B9D-BFE3-436C-9A57-2B069CDE2895}" type="pres">
      <dgm:prSet presAssocID="{4D039373-D740-4A85-A441-BBFB13B627B7}" presName="parentText" presStyleLbl="node1" presStyleIdx="1" presStyleCnt="2">
        <dgm:presLayoutVars>
          <dgm:chMax val="0"/>
          <dgm:bulletEnabled val="1"/>
        </dgm:presLayoutVars>
      </dgm:prSet>
      <dgm:spPr/>
    </dgm:pt>
  </dgm:ptLst>
  <dgm:cxnLst>
    <dgm:cxn modelId="{D7D88523-4332-462F-B610-B334977FF217}" type="presOf" srcId="{4D039373-D740-4A85-A441-BBFB13B627B7}" destId="{78635B9D-BFE3-436C-9A57-2B069CDE2895}" srcOrd="0" destOrd="0" presId="urn:microsoft.com/office/officeart/2005/8/layout/vList2"/>
    <dgm:cxn modelId="{18F70686-4420-4044-BDC4-C413ED287CF0}" srcId="{868DE2D3-096E-4D74-A6C1-438519B01DED}" destId="{4D039373-D740-4A85-A441-BBFB13B627B7}" srcOrd="1" destOrd="0" parTransId="{3921A962-1866-489B-BB35-B4F750F41F6C}" sibTransId="{3C3C5F40-2257-41DB-AE41-4585D6FF9B10}"/>
    <dgm:cxn modelId="{C6950EA4-F725-4BD1-8F62-347C48EB3337}" type="presOf" srcId="{88E7F08A-1AEC-4941-8823-BD8CAE14C31F}" destId="{0961EB1A-B6D6-415C-B39C-3D99E8340103}" srcOrd="0" destOrd="0" presId="urn:microsoft.com/office/officeart/2005/8/layout/vList2"/>
    <dgm:cxn modelId="{2BF089C2-0442-4EDE-9DF6-E42124836DB2}" srcId="{868DE2D3-096E-4D74-A6C1-438519B01DED}" destId="{88E7F08A-1AEC-4941-8823-BD8CAE14C31F}" srcOrd="0" destOrd="0" parTransId="{D19F9443-5132-4833-8BFA-491B2C0BAE98}" sibTransId="{2E1EF41E-2D5E-4624-99A4-10BDABCC4907}"/>
    <dgm:cxn modelId="{07D92FF8-DBB5-435D-9995-151C4F95A116}" type="presOf" srcId="{868DE2D3-096E-4D74-A6C1-438519B01DED}" destId="{F709860A-FCAC-472F-B726-D35E7DE030AC}" srcOrd="0" destOrd="0" presId="urn:microsoft.com/office/officeart/2005/8/layout/vList2"/>
    <dgm:cxn modelId="{B7A5838D-57B4-457E-8B88-8EC01B325C8A}" type="presParOf" srcId="{F709860A-FCAC-472F-B726-D35E7DE030AC}" destId="{0961EB1A-B6D6-415C-B39C-3D99E8340103}" srcOrd="0" destOrd="0" presId="urn:microsoft.com/office/officeart/2005/8/layout/vList2"/>
    <dgm:cxn modelId="{4BF14CA6-4A7C-41C7-AFFB-3C2C9C5419CD}" type="presParOf" srcId="{F709860A-FCAC-472F-B726-D35E7DE030AC}" destId="{8C131BFA-8BFA-4893-8651-6CC7FCDDC8F0}" srcOrd="1" destOrd="0" presId="urn:microsoft.com/office/officeart/2005/8/layout/vList2"/>
    <dgm:cxn modelId="{7868B220-9C38-4AA1-93F4-4E496DB6AA6B}" type="presParOf" srcId="{F709860A-FCAC-472F-B726-D35E7DE030AC}" destId="{78635B9D-BFE3-436C-9A57-2B069CDE289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267F-95CC-4401-A58C-E0EC89931806}">
      <dsp:nvSpPr>
        <dsp:cNvPr id="0" name=""/>
        <dsp:cNvSpPr/>
      </dsp:nvSpPr>
      <dsp:spPr>
        <a:xfrm>
          <a:off x="0" y="99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What is the TempDB?</a:t>
          </a:r>
        </a:p>
      </dsp:txBody>
      <dsp:txXfrm>
        <a:off x="53002" y="62967"/>
        <a:ext cx="10255170" cy="979756"/>
      </dsp:txXfrm>
    </dsp:sp>
    <dsp:sp modelId="{E0E1D3EC-81AB-4DDF-9698-FB3E21CBBA67}">
      <dsp:nvSpPr>
        <dsp:cNvPr id="0" name=""/>
        <dsp:cNvSpPr/>
      </dsp:nvSpPr>
      <dsp:spPr>
        <a:xfrm>
          <a:off x="0" y="12627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Types of TempDB Contention</a:t>
          </a:r>
        </a:p>
      </dsp:txBody>
      <dsp:txXfrm>
        <a:off x="53002" y="1315767"/>
        <a:ext cx="10255170" cy="979756"/>
      </dsp:txXfrm>
    </dsp:sp>
    <dsp:sp modelId="{524A67A9-B79C-4B23-9404-C87D61A30585}">
      <dsp:nvSpPr>
        <dsp:cNvPr id="0" name=""/>
        <dsp:cNvSpPr/>
      </dsp:nvSpPr>
      <dsp:spPr>
        <a:xfrm>
          <a:off x="0" y="25155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Optimizing the TempDB Database</a:t>
          </a:r>
        </a:p>
      </dsp:txBody>
      <dsp:txXfrm>
        <a:off x="53002" y="2568567"/>
        <a:ext cx="10255170" cy="979756"/>
      </dsp:txXfrm>
    </dsp:sp>
    <dsp:sp modelId="{4542E025-F95B-427C-9891-4B9526118B82}">
      <dsp:nvSpPr>
        <dsp:cNvPr id="0" name=""/>
        <dsp:cNvSpPr/>
      </dsp:nvSpPr>
      <dsp:spPr>
        <a:xfrm>
          <a:off x="0" y="37683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u="none" kern="1200" dirty="0">
              <a:solidFill>
                <a:schemeClr val="accent5"/>
              </a:solidFill>
            </a:rPr>
            <a:t>TempDB Performance Improvements</a:t>
          </a:r>
          <a:endParaRPr lang="en-US" sz="2800" b="1" u="none" kern="1200" dirty="0">
            <a:solidFill>
              <a:schemeClr val="accent5"/>
            </a:solidFill>
          </a:endParaRPr>
        </a:p>
      </dsp:txBody>
      <dsp:txXfrm>
        <a:off x="53002" y="3821367"/>
        <a:ext cx="10255170" cy="9797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C358-36AD-4127-ACFC-2B54F0606EE5}">
      <dsp:nvSpPr>
        <dsp:cNvPr id="0" name=""/>
        <dsp:cNvSpPr/>
      </dsp:nvSpPr>
      <dsp:spPr>
        <a:xfrm>
          <a:off x="0" y="4244"/>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behavior enabled by default for TempDB</a:t>
          </a:r>
          <a:endParaRPr lang="en-US" sz="2400" kern="1200" dirty="0"/>
        </a:p>
      </dsp:txBody>
      <dsp:txXfrm>
        <a:off x="44778" y="49022"/>
        <a:ext cx="10791169" cy="827724"/>
      </dsp:txXfrm>
    </dsp:sp>
    <dsp:sp modelId="{B15029FC-5F3A-4DAD-BA2B-A496B7C34ABF}">
      <dsp:nvSpPr>
        <dsp:cNvPr id="0" name=""/>
        <dsp:cNvSpPr/>
      </dsp:nvSpPr>
      <dsp:spPr>
        <a:xfrm>
          <a:off x="0" y="921524"/>
          <a:ext cx="10880725"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1117 (Grow all files in a filegroup evenly)</a:t>
          </a:r>
          <a:endParaRPr lang="en-US" sz="2400" kern="1200" dirty="0"/>
        </a:p>
        <a:p>
          <a:pPr marL="228600" lvl="1" indent="-228600" algn="l" defTabSz="1066800">
            <a:lnSpc>
              <a:spcPct val="90000"/>
            </a:lnSpc>
            <a:spcBef>
              <a:spcPct val="0"/>
            </a:spcBef>
            <a:spcAft>
              <a:spcPct val="20000"/>
            </a:spcAft>
            <a:buChar char="•"/>
          </a:pPr>
          <a:r>
            <a:rPr lang="en-US" sz="2400" kern="1200" baseline="0" dirty="0"/>
            <a:t>1118 (Avoid mixed extents and only use full extents)</a:t>
          </a:r>
          <a:endParaRPr lang="en-US" sz="2400" kern="1200" dirty="0"/>
        </a:p>
      </dsp:txBody>
      <dsp:txXfrm>
        <a:off x="0" y="921524"/>
        <a:ext cx="10880725" cy="887512"/>
      </dsp:txXfrm>
    </dsp:sp>
    <dsp:sp modelId="{83B20D7A-BFC3-4B9C-9B3B-F66BF53CE417}">
      <dsp:nvSpPr>
        <dsp:cNvPr id="0" name=""/>
        <dsp:cNvSpPr/>
      </dsp:nvSpPr>
      <dsp:spPr>
        <a:xfrm>
          <a:off x="0" y="1809037"/>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Temporary tables and table variables are cached. </a:t>
          </a:r>
          <a:endParaRPr lang="en-US" sz="2400" kern="1200" dirty="0"/>
        </a:p>
      </dsp:txBody>
      <dsp:txXfrm>
        <a:off x="44778" y="1853815"/>
        <a:ext cx="10791169" cy="827724"/>
      </dsp:txXfrm>
    </dsp:sp>
    <dsp:sp modelId="{DC782874-4A6F-49C8-9908-6721555C2AE1}">
      <dsp:nvSpPr>
        <dsp:cNvPr id="0" name=""/>
        <dsp:cNvSpPr/>
      </dsp:nvSpPr>
      <dsp:spPr>
        <a:xfrm>
          <a:off x="0" y="2867437"/>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Improved allocation page latching.</a:t>
          </a:r>
          <a:endParaRPr lang="en-US" sz="2400" kern="1200" dirty="0"/>
        </a:p>
      </dsp:txBody>
      <dsp:txXfrm>
        <a:off x="44778" y="2912215"/>
        <a:ext cx="10791169" cy="827724"/>
      </dsp:txXfrm>
    </dsp:sp>
    <dsp:sp modelId="{60200152-CD88-4018-8893-72916989ED9C}">
      <dsp:nvSpPr>
        <dsp:cNvPr id="0" name=""/>
        <dsp:cNvSpPr/>
      </dsp:nvSpPr>
      <dsp:spPr>
        <a:xfrm>
          <a:off x="0" y="3784717"/>
          <a:ext cx="10880725" cy="563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PAGELATCH_SH on metadata allocation instead of PAGELATCH_EX</a:t>
          </a:r>
          <a:endParaRPr lang="en-US" sz="2400" kern="1200" dirty="0"/>
        </a:p>
      </dsp:txBody>
      <dsp:txXfrm>
        <a:off x="0" y="3784717"/>
        <a:ext cx="10880725" cy="563577"/>
      </dsp:txXfrm>
    </dsp:sp>
    <dsp:sp modelId="{576DD894-DB57-4F61-9A86-EAE9AFF2270E}">
      <dsp:nvSpPr>
        <dsp:cNvPr id="0" name=""/>
        <dsp:cNvSpPr/>
      </dsp:nvSpPr>
      <dsp:spPr>
        <a:xfrm>
          <a:off x="0" y="4348295"/>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Logging overhead for TempDB is reduced.</a:t>
          </a:r>
          <a:endParaRPr lang="en-US" sz="2400" kern="1200" dirty="0"/>
        </a:p>
      </dsp:txBody>
      <dsp:txXfrm>
        <a:off x="44778" y="4393073"/>
        <a:ext cx="10791169" cy="8277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47562-EE5E-4366-A87E-0C77C13163CC}">
      <dsp:nvSpPr>
        <dsp:cNvPr id="0" name=""/>
        <dsp:cNvSpPr/>
      </dsp:nvSpPr>
      <dsp:spPr>
        <a:xfrm>
          <a:off x="50" y="28069"/>
          <a:ext cx="4806962" cy="97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50" y="28069"/>
        <a:ext cx="4806962" cy="979200"/>
      </dsp:txXfrm>
    </dsp:sp>
    <dsp:sp modelId="{6351C792-56D4-4FB6-ABBD-639A5B7CD53A}">
      <dsp:nvSpPr>
        <dsp:cNvPr id="0" name=""/>
        <dsp:cNvSpPr/>
      </dsp:nvSpPr>
      <dsp:spPr>
        <a:xfrm>
          <a:off x="50" y="1007269"/>
          <a:ext cx="4806962" cy="1493279"/>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Temp table cache improvements</a:t>
          </a:r>
        </a:p>
        <a:p>
          <a:pPr marL="228600" lvl="1" indent="-228600" algn="l" defTabSz="1066800">
            <a:lnSpc>
              <a:spcPct val="90000"/>
            </a:lnSpc>
            <a:spcBef>
              <a:spcPct val="0"/>
            </a:spcBef>
            <a:spcAft>
              <a:spcPct val="15000"/>
            </a:spcAft>
            <a:buChar char="•"/>
          </a:pPr>
          <a:r>
            <a:rPr lang="en-US" sz="2400" kern="1200" dirty="0"/>
            <a:t>Concurrent PFS updates</a:t>
          </a:r>
        </a:p>
      </dsp:txBody>
      <dsp:txXfrm>
        <a:off x="50" y="1007269"/>
        <a:ext cx="4806962" cy="1493279"/>
      </dsp:txXfrm>
    </dsp:sp>
    <dsp:sp modelId="{D3753214-71DB-47E9-89C7-BB5CD65E2EA6}">
      <dsp:nvSpPr>
        <dsp:cNvPr id="0" name=""/>
        <dsp:cNvSpPr/>
      </dsp:nvSpPr>
      <dsp:spPr>
        <a:xfrm>
          <a:off x="5479987" y="28069"/>
          <a:ext cx="4806962" cy="97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Opt-in</a:t>
          </a:r>
        </a:p>
      </dsp:txBody>
      <dsp:txXfrm>
        <a:off x="5479987" y="28069"/>
        <a:ext cx="4806962" cy="979200"/>
      </dsp:txXfrm>
    </dsp:sp>
    <dsp:sp modelId="{00F8EF06-A708-4F18-8A8E-432849871C19}">
      <dsp:nvSpPr>
        <dsp:cNvPr id="0" name=""/>
        <dsp:cNvSpPr/>
      </dsp:nvSpPr>
      <dsp:spPr>
        <a:xfrm>
          <a:off x="5479987" y="1007269"/>
          <a:ext cx="4806962" cy="1493279"/>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Memory-Optimized TempDB Metadata</a:t>
          </a:r>
        </a:p>
      </dsp:txBody>
      <dsp:txXfrm>
        <a:off x="5479987" y="1007269"/>
        <a:ext cx="4806962" cy="14932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D3E-3DFC-4B2C-BE8A-41F0F2C9662B}">
      <dsp:nvSpPr>
        <dsp:cNvPr id="0" name=""/>
        <dsp:cNvSpPr/>
      </dsp:nvSpPr>
      <dsp:spPr>
        <a:xfrm>
          <a:off x="0" y="830226"/>
          <a:ext cx="4129996" cy="1521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New algorithm uses round robin between files, and between PFS pages within the files.</a:t>
          </a:r>
        </a:p>
      </dsp:txBody>
      <dsp:txXfrm>
        <a:off x="74249" y="904475"/>
        <a:ext cx="3981498" cy="1372502"/>
      </dsp:txXfrm>
    </dsp:sp>
    <dsp:sp modelId="{4985F56E-01FA-4F7B-A277-FBF3F6B61E0F}">
      <dsp:nvSpPr>
        <dsp:cNvPr id="0" name=""/>
        <dsp:cNvSpPr/>
      </dsp:nvSpPr>
      <dsp:spPr>
        <a:xfrm>
          <a:off x="0" y="2538426"/>
          <a:ext cx="4129996" cy="1521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With this change, not only will increasing the number of files help with PFS contention but also increasing the size of the files.</a:t>
          </a:r>
        </a:p>
      </dsp:txBody>
      <dsp:txXfrm>
        <a:off x="74249" y="2612675"/>
        <a:ext cx="3981498" cy="13725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E6A5A-6E05-4926-9D5A-6C873DB3F4C1}">
      <dsp:nvSpPr>
        <dsp:cNvPr id="0" name=""/>
        <dsp:cNvSpPr/>
      </dsp:nvSpPr>
      <dsp:spPr>
        <a:xfrm>
          <a:off x="0" y="1415"/>
          <a:ext cx="10949269" cy="6435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The wait type is PAGELATCH_EX on </a:t>
          </a:r>
          <a:r>
            <a:rPr lang="en-US" sz="2500" b="1" kern="1200" baseline="0" dirty="0" err="1"/>
            <a:t>sysschobjs</a:t>
          </a:r>
          <a:r>
            <a:rPr lang="en-US" sz="2500" kern="1200" baseline="0" dirty="0"/>
            <a:t> in </a:t>
          </a:r>
          <a:r>
            <a:rPr lang="en-US" sz="2500" b="1" kern="1200" baseline="0" dirty="0"/>
            <a:t>TempDB.</a:t>
          </a:r>
          <a:r>
            <a:rPr lang="en-US" sz="2500" kern="1200" dirty="0"/>
            <a:t>.</a:t>
          </a:r>
        </a:p>
      </dsp:txBody>
      <dsp:txXfrm>
        <a:off x="31413" y="32828"/>
        <a:ext cx="10886443" cy="5806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6422A-333B-410B-9690-3A6ADC461665}">
      <dsp:nvSpPr>
        <dsp:cNvPr id="0" name=""/>
        <dsp:cNvSpPr/>
      </dsp:nvSpPr>
      <dsp:spPr>
        <a:xfrm>
          <a:off x="0" y="63048"/>
          <a:ext cx="10345479" cy="86940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Enable Memory Optimized TempDB Metadata Tables</a:t>
          </a:r>
        </a:p>
      </dsp:txBody>
      <dsp:txXfrm>
        <a:off x="42441" y="105489"/>
        <a:ext cx="10260597" cy="784521"/>
      </dsp:txXfrm>
    </dsp:sp>
    <dsp:sp modelId="{2D09C159-6EEF-4246-A950-CBE309A73FC2}">
      <dsp:nvSpPr>
        <dsp:cNvPr id="0" name=""/>
        <dsp:cNvSpPr/>
      </dsp:nvSpPr>
      <dsp:spPr>
        <a:xfrm>
          <a:off x="0" y="1443864"/>
          <a:ext cx="10345479" cy="73268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Search for Memory Optimized Tables</a:t>
          </a:r>
        </a:p>
      </dsp:txBody>
      <dsp:txXfrm>
        <a:off x="35767" y="1479631"/>
        <a:ext cx="10273945" cy="661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52F88-BF83-4BB5-8A36-D95206B2F8D9}">
      <dsp:nvSpPr>
        <dsp:cNvPr id="0" name=""/>
        <dsp:cNvSpPr/>
      </dsp:nvSpPr>
      <dsp:spPr>
        <a:xfrm>
          <a:off x="52" y="35479"/>
          <a:ext cx="4985974" cy="16128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System database</a:t>
          </a:r>
        </a:p>
      </dsp:txBody>
      <dsp:txXfrm>
        <a:off x="52" y="35479"/>
        <a:ext cx="4985974" cy="1612800"/>
      </dsp:txXfrm>
    </dsp:sp>
    <dsp:sp modelId="{E7655920-1728-4783-9E97-641CC029809F}">
      <dsp:nvSpPr>
        <dsp:cNvPr id="0" name=""/>
        <dsp:cNvSpPr/>
      </dsp:nvSpPr>
      <dsp:spPr>
        <a:xfrm>
          <a:off x="52" y="1648279"/>
          <a:ext cx="4985974" cy="3091213"/>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Available to all users with the same structure as user databases. </a:t>
          </a:r>
        </a:p>
        <a:p>
          <a:pPr marL="228600" lvl="1" indent="-228600" algn="l" defTabSz="1066800">
            <a:lnSpc>
              <a:spcPct val="90000"/>
            </a:lnSpc>
            <a:spcBef>
              <a:spcPct val="0"/>
            </a:spcBef>
            <a:spcAft>
              <a:spcPct val="15000"/>
            </a:spcAft>
            <a:buChar char="•"/>
          </a:pPr>
          <a:r>
            <a:rPr lang="en-US" sz="2400" kern="1200" dirty="0"/>
            <a:t>Operations are minimally logged.</a:t>
          </a:r>
        </a:p>
        <a:p>
          <a:pPr marL="228600" lvl="1" indent="-228600" algn="l" defTabSz="1066800">
            <a:lnSpc>
              <a:spcPct val="90000"/>
            </a:lnSpc>
            <a:spcBef>
              <a:spcPct val="0"/>
            </a:spcBef>
            <a:spcAft>
              <a:spcPct val="15000"/>
            </a:spcAft>
            <a:buChar char="•"/>
          </a:pPr>
          <a:r>
            <a:rPr lang="en-US" sz="2400" kern="1200" dirty="0"/>
            <a:t>Re-created every time SQL Server is started.</a:t>
          </a:r>
        </a:p>
      </dsp:txBody>
      <dsp:txXfrm>
        <a:off x="52" y="1648279"/>
        <a:ext cx="4985974" cy="3091213"/>
      </dsp:txXfrm>
    </dsp:sp>
    <dsp:sp modelId="{59E3F966-53BB-411E-AE8E-304FB03854D0}">
      <dsp:nvSpPr>
        <dsp:cNvPr id="0" name=""/>
        <dsp:cNvSpPr/>
      </dsp:nvSpPr>
      <dsp:spPr>
        <a:xfrm>
          <a:off x="5684062" y="35479"/>
          <a:ext cx="4985974" cy="16128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Workload</a:t>
          </a:r>
        </a:p>
      </dsp:txBody>
      <dsp:txXfrm>
        <a:off x="5684062" y="35479"/>
        <a:ext cx="4985974" cy="1612800"/>
      </dsp:txXfrm>
    </dsp:sp>
    <dsp:sp modelId="{88D7E1DB-0D5C-4A7F-95B3-A7E722384770}">
      <dsp:nvSpPr>
        <dsp:cNvPr id="0" name=""/>
        <dsp:cNvSpPr/>
      </dsp:nvSpPr>
      <dsp:spPr>
        <a:xfrm>
          <a:off x="5684062" y="1648279"/>
          <a:ext cx="4985974" cy="3091213"/>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Used for temporary (non-durable) storage.</a:t>
          </a:r>
        </a:p>
        <a:p>
          <a:pPr marL="228600" lvl="1" indent="-228600" algn="l" defTabSz="1066800">
            <a:lnSpc>
              <a:spcPct val="90000"/>
            </a:lnSpc>
            <a:spcBef>
              <a:spcPct val="0"/>
            </a:spcBef>
            <a:spcAft>
              <a:spcPct val="15000"/>
            </a:spcAft>
            <a:buChar char="•"/>
          </a:pPr>
          <a:r>
            <a:rPr lang="en-US" sz="2400" kern="1200" dirty="0"/>
            <a:t>Object and data frequently being created and destroyed.</a:t>
          </a:r>
        </a:p>
        <a:p>
          <a:pPr marL="228600" lvl="1" indent="-228600" algn="l" defTabSz="1066800">
            <a:lnSpc>
              <a:spcPct val="90000"/>
            </a:lnSpc>
            <a:spcBef>
              <a:spcPct val="0"/>
            </a:spcBef>
            <a:spcAft>
              <a:spcPct val="15000"/>
            </a:spcAft>
            <a:buChar char="•"/>
          </a:pPr>
          <a:r>
            <a:rPr lang="en-US" sz="2400" kern="1200" dirty="0"/>
            <a:t>Very high concurrency.</a:t>
          </a:r>
        </a:p>
        <a:p>
          <a:pPr marL="228600" lvl="1" indent="-228600" algn="l" defTabSz="1066800">
            <a:lnSpc>
              <a:spcPct val="90000"/>
            </a:lnSpc>
            <a:spcBef>
              <a:spcPct val="0"/>
            </a:spcBef>
            <a:spcAft>
              <a:spcPct val="15000"/>
            </a:spcAft>
            <a:buChar char="•"/>
          </a:pPr>
          <a:r>
            <a:rPr lang="en-US" sz="2400" kern="1200" dirty="0"/>
            <a:t>Backup and restore operations are not allowed on TempDB.</a:t>
          </a:r>
        </a:p>
      </dsp:txBody>
      <dsp:txXfrm>
        <a:off x="5684062" y="1648279"/>
        <a:ext cx="4985974" cy="3091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A34F-A809-42F9-8833-0BB6817FBEE5}">
      <dsp:nvSpPr>
        <dsp:cNvPr id="0" name=""/>
        <dsp:cNvSpPr/>
      </dsp:nvSpPr>
      <dsp:spPr>
        <a:xfrm rot="5400000">
          <a:off x="5770505" y="-3075860"/>
          <a:ext cx="1610747"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Global or local temporary tables and indexes</a:t>
          </a:r>
          <a:endParaRPr lang="en-US" sz="1800" kern="1200" dirty="0"/>
        </a:p>
        <a:p>
          <a:pPr marL="171450" lvl="1" indent="-171450" algn="l" defTabSz="800100">
            <a:lnSpc>
              <a:spcPct val="90000"/>
            </a:lnSpc>
            <a:spcBef>
              <a:spcPct val="0"/>
            </a:spcBef>
            <a:spcAft>
              <a:spcPct val="15000"/>
            </a:spcAft>
            <a:buChar char="•"/>
          </a:pPr>
          <a:r>
            <a:rPr lang="en-US" sz="1800" kern="1200" baseline="0" dirty="0"/>
            <a:t>Temporary stored procedures</a:t>
          </a:r>
          <a:endParaRPr lang="en-US" sz="1800" kern="1200" dirty="0"/>
        </a:p>
        <a:p>
          <a:pPr marL="171450" lvl="1" indent="-171450" algn="l" defTabSz="800100">
            <a:lnSpc>
              <a:spcPct val="90000"/>
            </a:lnSpc>
            <a:spcBef>
              <a:spcPct val="0"/>
            </a:spcBef>
            <a:spcAft>
              <a:spcPct val="15000"/>
            </a:spcAft>
            <a:buChar char="•"/>
          </a:pPr>
          <a:r>
            <a:rPr lang="en-US" sz="1800" kern="1200" baseline="0" dirty="0"/>
            <a:t>Table variables</a:t>
          </a:r>
          <a:endParaRPr lang="en-US" sz="1800" kern="1200" dirty="0"/>
        </a:p>
        <a:p>
          <a:pPr marL="171450" lvl="1" indent="-171450" algn="l" defTabSz="800100">
            <a:lnSpc>
              <a:spcPct val="90000"/>
            </a:lnSpc>
            <a:spcBef>
              <a:spcPct val="0"/>
            </a:spcBef>
            <a:spcAft>
              <a:spcPct val="15000"/>
            </a:spcAft>
            <a:buChar char="•"/>
          </a:pPr>
          <a:r>
            <a:rPr lang="en-US" sz="1800" kern="1200" baseline="0" dirty="0"/>
            <a:t>Tables returned in table-valued functions</a:t>
          </a:r>
          <a:endParaRPr lang="en-US" sz="1800" kern="1200" dirty="0"/>
        </a:p>
      </dsp:txBody>
      <dsp:txXfrm rot="-5400000">
        <a:off x="2620970" y="152305"/>
        <a:ext cx="7831187" cy="1453487"/>
      </dsp:txXfrm>
    </dsp:sp>
    <dsp:sp modelId="{4E96B2B8-6208-4F6B-9690-912A909F316F}">
      <dsp:nvSpPr>
        <dsp:cNvPr id="0" name=""/>
        <dsp:cNvSpPr/>
      </dsp:nvSpPr>
      <dsp:spPr>
        <a:xfrm>
          <a:off x="0" y="22879"/>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user objects</a:t>
          </a:r>
          <a:endParaRPr lang="en-US" sz="2400" kern="1200" dirty="0"/>
        </a:p>
      </dsp:txBody>
      <dsp:txXfrm>
        <a:off x="83131" y="106010"/>
        <a:ext cx="2379200" cy="1536676"/>
      </dsp:txXfrm>
    </dsp:sp>
    <dsp:sp modelId="{B27F3B0D-D925-4031-91F4-CE94A9E550CA}">
      <dsp:nvSpPr>
        <dsp:cNvPr id="0" name=""/>
        <dsp:cNvSpPr/>
      </dsp:nvSpPr>
      <dsp:spPr>
        <a:xfrm rot="5400000">
          <a:off x="5894704" y="-1287774"/>
          <a:ext cx="1362350"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Worktables to store intermediate results for spools, cursors, sorts, and temporary LOB storage.</a:t>
          </a:r>
          <a:endParaRPr lang="en-US" sz="1800" kern="1200" dirty="0"/>
        </a:p>
        <a:p>
          <a:pPr marL="171450" lvl="1" indent="-171450" algn="l" defTabSz="800100">
            <a:lnSpc>
              <a:spcPct val="90000"/>
            </a:lnSpc>
            <a:spcBef>
              <a:spcPct val="0"/>
            </a:spcBef>
            <a:spcAft>
              <a:spcPct val="15000"/>
            </a:spcAft>
            <a:buChar char="•"/>
          </a:pPr>
          <a:r>
            <a:rPr lang="en-US" sz="1800" kern="1200" baseline="0" dirty="0"/>
            <a:t>Work files for hash join or hash aggregate operations.</a:t>
          </a:r>
          <a:endParaRPr lang="en-US" sz="1800" kern="1200" dirty="0"/>
        </a:p>
      </dsp:txBody>
      <dsp:txXfrm rot="-5400000">
        <a:off x="2620971" y="2052463"/>
        <a:ext cx="7843313" cy="1229342"/>
      </dsp:txXfrm>
    </dsp:sp>
    <dsp:sp modelId="{08136A82-1FB7-4253-BE5E-94BB1DE3D541}">
      <dsp:nvSpPr>
        <dsp:cNvPr id="0" name=""/>
        <dsp:cNvSpPr/>
      </dsp:nvSpPr>
      <dsp:spPr>
        <a:xfrm>
          <a:off x="0" y="1810964"/>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Internal objects </a:t>
          </a:r>
          <a:endParaRPr lang="en-US" sz="2400" kern="1200" dirty="0"/>
        </a:p>
      </dsp:txBody>
      <dsp:txXfrm>
        <a:off x="83131" y="1894095"/>
        <a:ext cx="2379200" cy="1536676"/>
      </dsp:txXfrm>
    </dsp:sp>
    <dsp:sp modelId="{E8FBC572-98AD-4A63-AAF8-0E6AEC369C3B}">
      <dsp:nvSpPr>
        <dsp:cNvPr id="0" name=""/>
        <dsp:cNvSpPr/>
      </dsp:nvSpPr>
      <dsp:spPr>
        <a:xfrm rot="5400000">
          <a:off x="5894704" y="500310"/>
          <a:ext cx="1362350"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Common row version store and online-index-build version store</a:t>
          </a:r>
          <a:endParaRPr lang="en-US" sz="1800" kern="1200" dirty="0"/>
        </a:p>
        <a:p>
          <a:pPr marL="171450" lvl="1" indent="-171450" algn="l" defTabSz="800100">
            <a:lnSpc>
              <a:spcPct val="90000"/>
            </a:lnSpc>
            <a:spcBef>
              <a:spcPct val="0"/>
            </a:spcBef>
            <a:spcAft>
              <a:spcPct val="15000"/>
            </a:spcAft>
            <a:buChar char="•"/>
          </a:pPr>
          <a:r>
            <a:rPr lang="en-US" sz="1800" kern="1200" dirty="0"/>
            <a:t>Version stores can be moved to user databases by enabling Accelerated Database Recovery (ADR) in SQL Server 2019 </a:t>
          </a:r>
        </a:p>
      </dsp:txBody>
      <dsp:txXfrm rot="-5400000">
        <a:off x="2620971" y="3840547"/>
        <a:ext cx="7843313" cy="1229342"/>
      </dsp:txXfrm>
    </dsp:sp>
    <dsp:sp modelId="{FDD51701-DC5C-45A6-920F-9105644A9278}">
      <dsp:nvSpPr>
        <dsp:cNvPr id="0" name=""/>
        <dsp:cNvSpPr/>
      </dsp:nvSpPr>
      <dsp:spPr>
        <a:xfrm>
          <a:off x="0" y="3581330"/>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Version stores </a:t>
          </a:r>
          <a:endParaRPr lang="en-US" sz="2400" kern="1200" dirty="0"/>
        </a:p>
      </dsp:txBody>
      <dsp:txXfrm>
        <a:off x="83131" y="3664461"/>
        <a:ext cx="2379200" cy="1536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EA139-EECE-464A-A25F-506BF868EB24}">
      <dsp:nvSpPr>
        <dsp:cNvPr id="0" name=""/>
        <dsp:cNvSpPr/>
      </dsp:nvSpPr>
      <dsp:spPr>
        <a:xfrm>
          <a:off x="0" y="18189"/>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Object allocation contention</a:t>
          </a:r>
          <a:endParaRPr lang="en-US" sz="2400" kern="1200" dirty="0"/>
        </a:p>
      </dsp:txBody>
      <dsp:txXfrm>
        <a:off x="45692" y="63881"/>
        <a:ext cx="10216467" cy="844616"/>
      </dsp:txXfrm>
    </dsp:sp>
    <dsp:sp modelId="{54398DAE-FD09-4BD6-ABD1-FA5CD31572B6}">
      <dsp:nvSpPr>
        <dsp:cNvPr id="0" name=""/>
        <dsp:cNvSpPr/>
      </dsp:nvSpPr>
      <dsp:spPr>
        <a:xfrm>
          <a:off x="0" y="954189"/>
          <a:ext cx="10307851"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The wait type is PAGELATCH_UP on pages in </a:t>
          </a:r>
          <a:r>
            <a:rPr lang="en-US" sz="2400" b="0" kern="1200" baseline="0" dirty="0"/>
            <a:t>TempDB. </a:t>
          </a:r>
          <a:endParaRPr lang="en-US" sz="2400" b="0" kern="1200" dirty="0"/>
        </a:p>
        <a:p>
          <a:pPr marL="228600" lvl="1" indent="-228600" algn="l" defTabSz="1066800">
            <a:lnSpc>
              <a:spcPct val="90000"/>
            </a:lnSpc>
            <a:spcBef>
              <a:spcPct val="0"/>
            </a:spcBef>
            <a:spcAft>
              <a:spcPct val="20000"/>
            </a:spcAft>
            <a:buChar char="•"/>
          </a:pPr>
          <a:r>
            <a:rPr lang="en-US" sz="2400" kern="1200" baseline="0" dirty="0"/>
            <a:t>These pages might be PFS (2:1:1) or SGAM (2:1:3) pages in </a:t>
          </a:r>
          <a:r>
            <a:rPr lang="en-US" sz="2400" b="0" kern="1200" baseline="0" dirty="0"/>
            <a:t>TempDB</a:t>
          </a:r>
          <a:r>
            <a:rPr lang="en-US" sz="2400" kern="1200" baseline="0" dirty="0"/>
            <a:t>.</a:t>
          </a:r>
          <a:endParaRPr lang="en-US" sz="2400" kern="1200" dirty="0"/>
        </a:p>
      </dsp:txBody>
      <dsp:txXfrm>
        <a:off x="0" y="954189"/>
        <a:ext cx="10307851" cy="879750"/>
      </dsp:txXfrm>
    </dsp:sp>
    <dsp:sp modelId="{DD2123B5-8449-499F-A815-43F9D5688A72}">
      <dsp:nvSpPr>
        <dsp:cNvPr id="0" name=""/>
        <dsp:cNvSpPr/>
      </dsp:nvSpPr>
      <dsp:spPr>
        <a:xfrm>
          <a:off x="0" y="1833939"/>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Metadata contention</a:t>
          </a:r>
          <a:endParaRPr lang="en-US" sz="2400" kern="1200" dirty="0"/>
        </a:p>
      </dsp:txBody>
      <dsp:txXfrm>
        <a:off x="45692" y="1879631"/>
        <a:ext cx="10216467" cy="844616"/>
      </dsp:txXfrm>
    </dsp:sp>
    <dsp:sp modelId="{7C8E5882-89FF-4DE9-9395-35B389187960}">
      <dsp:nvSpPr>
        <dsp:cNvPr id="0" name=""/>
        <dsp:cNvSpPr/>
      </dsp:nvSpPr>
      <dsp:spPr>
        <a:xfrm>
          <a:off x="0" y="2769939"/>
          <a:ext cx="1030785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The wait type is PAGELATCH_EX on </a:t>
          </a:r>
          <a:r>
            <a:rPr lang="en-US" sz="2400" b="1" kern="1200" baseline="0" dirty="0" err="1"/>
            <a:t>sysschobjs</a:t>
          </a:r>
          <a:r>
            <a:rPr lang="en-US" sz="2400" kern="1200" baseline="0" dirty="0"/>
            <a:t> in </a:t>
          </a:r>
          <a:r>
            <a:rPr lang="en-US" sz="2400" b="0" kern="1200" baseline="0" dirty="0"/>
            <a:t>TempDB.</a:t>
          </a:r>
          <a:endParaRPr lang="en-US" sz="2400" b="0" kern="1200" dirty="0"/>
        </a:p>
      </dsp:txBody>
      <dsp:txXfrm>
        <a:off x="0" y="2769939"/>
        <a:ext cx="10307851" cy="828000"/>
      </dsp:txXfrm>
    </dsp:sp>
    <dsp:sp modelId="{A3A74F97-9B12-4C16-BA6E-9B2C721993C6}">
      <dsp:nvSpPr>
        <dsp:cNvPr id="0" name=""/>
        <dsp:cNvSpPr/>
      </dsp:nvSpPr>
      <dsp:spPr>
        <a:xfrm>
          <a:off x="0" y="3251643"/>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Temp Table Cache Contention</a:t>
          </a:r>
        </a:p>
      </dsp:txBody>
      <dsp:txXfrm>
        <a:off x="45692" y="3297335"/>
        <a:ext cx="10216467" cy="844616"/>
      </dsp:txXfrm>
    </dsp:sp>
    <dsp:sp modelId="{ECDD7354-79E3-4119-8396-9EEE50B34066}">
      <dsp:nvSpPr>
        <dsp:cNvPr id="0" name=""/>
        <dsp:cNvSpPr/>
      </dsp:nvSpPr>
      <dsp:spPr>
        <a:xfrm>
          <a:off x="0" y="4288519"/>
          <a:ext cx="10307851"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The wait type is CMEMTHREAD or SOS_CACHESTORE spinlock waits.</a:t>
          </a:r>
        </a:p>
        <a:p>
          <a:pPr marL="228600" lvl="1" indent="-228600" algn="l" defTabSz="1066800">
            <a:lnSpc>
              <a:spcPct val="90000"/>
            </a:lnSpc>
            <a:spcBef>
              <a:spcPct val="0"/>
            </a:spcBef>
            <a:spcAft>
              <a:spcPct val="20000"/>
            </a:spcAft>
            <a:buChar char="•"/>
          </a:pPr>
          <a:r>
            <a:rPr lang="en-US" sz="2400" kern="1200" dirty="0"/>
            <a:t>This could indicate other issues besides TempDB Temp Table caching.</a:t>
          </a:r>
        </a:p>
      </dsp:txBody>
      <dsp:txXfrm>
        <a:off x="0" y="4288519"/>
        <a:ext cx="10307851" cy="879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7A8ED-CB5E-438C-8BE8-D1E12F90B404}">
      <dsp:nvSpPr>
        <dsp:cNvPr id="0" name=""/>
        <dsp:cNvSpPr/>
      </dsp:nvSpPr>
      <dsp:spPr>
        <a:xfrm>
          <a:off x="1262" y="1165148"/>
          <a:ext cx="4923288" cy="29539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dirty="0">
              <a:latin typeface="Segoe UI"/>
              <a:ea typeface="+mn-ea"/>
              <a:cs typeface="+mn-cs"/>
            </a:rPr>
            <a:t>PFS and IAM pages are used to determine if a new page or extent is needed</a:t>
          </a:r>
          <a:endParaRPr lang="en-US" sz="3700" kern="1200" dirty="0"/>
        </a:p>
      </dsp:txBody>
      <dsp:txXfrm>
        <a:off x="1262" y="1165148"/>
        <a:ext cx="4923288" cy="2953972"/>
      </dsp:txXfrm>
    </dsp:sp>
    <dsp:sp modelId="{7728224B-882D-4B5F-8CEB-E9F3AAB7EBFB}">
      <dsp:nvSpPr>
        <dsp:cNvPr id="0" name=""/>
        <dsp:cNvSpPr/>
      </dsp:nvSpPr>
      <dsp:spPr>
        <a:xfrm>
          <a:off x="5416879" y="1165148"/>
          <a:ext cx="4923288" cy="29539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dirty="0">
              <a:latin typeface="Segoe UI"/>
              <a:ea typeface="+mn-ea"/>
              <a:cs typeface="+mn-cs"/>
            </a:rPr>
            <a:t>GAM and SGAM pages are used to allocate extents</a:t>
          </a:r>
          <a:endParaRPr lang="en-US" sz="3700" kern="1200" dirty="0">
            <a:latin typeface="Segoe UI"/>
            <a:ea typeface="+mn-ea"/>
            <a:cs typeface="+mn-cs"/>
          </a:endParaRPr>
        </a:p>
      </dsp:txBody>
      <dsp:txXfrm>
        <a:off x="5416879" y="1165148"/>
        <a:ext cx="4923288" cy="2953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E6A5A-6E05-4926-9D5A-6C873DB3F4C1}">
      <dsp:nvSpPr>
        <dsp:cNvPr id="0" name=""/>
        <dsp:cNvSpPr/>
      </dsp:nvSpPr>
      <dsp:spPr>
        <a:xfrm>
          <a:off x="0" y="1415"/>
          <a:ext cx="10731831" cy="6435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The wait type is PAGELATCH_EX on </a:t>
          </a:r>
          <a:r>
            <a:rPr lang="en-US" sz="2500" b="1" kern="1200" baseline="0"/>
            <a:t>sysschobjs</a:t>
          </a:r>
          <a:r>
            <a:rPr lang="en-US" sz="2500" kern="1200" baseline="0"/>
            <a:t> in </a:t>
          </a:r>
          <a:r>
            <a:rPr lang="en-US" sz="2500" b="1" kern="1200" baseline="0"/>
            <a:t>TempDB.</a:t>
          </a:r>
          <a:r>
            <a:rPr lang="en-US" sz="2500" kern="1200"/>
            <a:t>.</a:t>
          </a:r>
        </a:p>
      </dsp:txBody>
      <dsp:txXfrm>
        <a:off x="31413" y="32828"/>
        <a:ext cx="10669005" cy="5806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622A-2CAD-4CD4-B9F9-2EC91C1157DC}">
      <dsp:nvSpPr>
        <dsp:cNvPr id="0" name=""/>
        <dsp:cNvSpPr/>
      </dsp:nvSpPr>
      <dsp:spPr>
        <a:xfrm>
          <a:off x="3187" y="109169"/>
          <a:ext cx="2528918" cy="247454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less than or equal to eight (8), use the same number of data files as logical processors. </a:t>
          </a:r>
          <a:endParaRPr lang="en-US" sz="2000" kern="1200" dirty="0"/>
        </a:p>
      </dsp:txBody>
      <dsp:txXfrm>
        <a:off x="3187" y="109169"/>
        <a:ext cx="2528918" cy="2474541"/>
      </dsp:txXfrm>
    </dsp:sp>
    <dsp:sp modelId="{B1C4AFFA-3532-437C-B29A-7FDDE5BEC71F}">
      <dsp:nvSpPr>
        <dsp:cNvPr id="0" name=""/>
        <dsp:cNvSpPr/>
      </dsp:nvSpPr>
      <dsp:spPr>
        <a:xfrm>
          <a:off x="278499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greater than eight (8), use eight data files.</a:t>
          </a:r>
          <a:endParaRPr lang="en-US" sz="2000" kern="1200" dirty="0"/>
        </a:p>
      </dsp:txBody>
      <dsp:txXfrm>
        <a:off x="2784998" y="130435"/>
        <a:ext cx="2528918" cy="2432010"/>
      </dsp:txXfrm>
    </dsp:sp>
    <dsp:sp modelId="{44D8825F-E5C3-4395-86D5-510F82EDC61E}">
      <dsp:nvSpPr>
        <dsp:cNvPr id="0" name=""/>
        <dsp:cNvSpPr/>
      </dsp:nvSpPr>
      <dsp:spPr>
        <a:xfrm>
          <a:off x="556680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contention continues, increase the number of data    files by multiples of four (4) up to the number of logical processors</a:t>
          </a:r>
          <a:endParaRPr lang="en-US" sz="2000" kern="1200" dirty="0"/>
        </a:p>
      </dsp:txBody>
      <dsp:txXfrm>
        <a:off x="5566808" y="130435"/>
        <a:ext cx="2528918" cy="2432010"/>
      </dsp:txXfrm>
    </dsp:sp>
    <dsp:sp modelId="{0A4357DC-3753-4163-A2BD-06FC659AF452}">
      <dsp:nvSpPr>
        <dsp:cNvPr id="0" name=""/>
        <dsp:cNvSpPr/>
      </dsp:nvSpPr>
      <dsp:spPr>
        <a:xfrm>
          <a:off x="834861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Alternatively, make changes to the workload or code.</a:t>
          </a:r>
          <a:endParaRPr lang="en-US" sz="2000" kern="1200" dirty="0"/>
        </a:p>
      </dsp:txBody>
      <dsp:txXfrm>
        <a:off x="8348618" y="130435"/>
        <a:ext cx="2528918" cy="2432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7E6-9E7C-4AA2-B124-7E6E29E911AF}">
      <dsp:nvSpPr>
        <dsp:cNvPr id="0" name=""/>
        <dsp:cNvSpPr/>
      </dsp:nvSpPr>
      <dsp:spPr>
        <a:xfrm>
          <a:off x="0"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Consider instant file initialization</a:t>
          </a:r>
          <a:endParaRPr lang="en-US" sz="2400" kern="1200" dirty="0"/>
        </a:p>
      </dsp:txBody>
      <dsp:txXfrm>
        <a:off x="0" y="199677"/>
        <a:ext cx="3400226" cy="2040135"/>
      </dsp:txXfrm>
    </dsp:sp>
    <dsp:sp modelId="{94DCA6BD-1721-4E61-8F96-42F7D22CF61C}">
      <dsp:nvSpPr>
        <dsp:cNvPr id="0" name=""/>
        <dsp:cNvSpPr/>
      </dsp:nvSpPr>
      <dsp:spPr>
        <a:xfrm>
          <a:off x="3740249"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Pre-allocate space for all TempDB files</a:t>
          </a:r>
          <a:endParaRPr lang="en-US" sz="2400" kern="1200" dirty="0"/>
        </a:p>
      </dsp:txBody>
      <dsp:txXfrm>
        <a:off x="3740249" y="199677"/>
        <a:ext cx="3400226" cy="2040135"/>
      </dsp:txXfrm>
    </dsp:sp>
    <dsp:sp modelId="{D32F6E4D-F5C1-4618-93C3-7C08E691EE5B}">
      <dsp:nvSpPr>
        <dsp:cNvPr id="0" name=""/>
        <dsp:cNvSpPr/>
      </dsp:nvSpPr>
      <dsp:spPr>
        <a:xfrm>
          <a:off x="7480498"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Divide TempDB into multiple data files of equal size</a:t>
          </a:r>
          <a:endParaRPr lang="en-US" sz="2400" kern="1200" dirty="0"/>
        </a:p>
      </dsp:txBody>
      <dsp:txXfrm>
        <a:off x="7480498" y="199677"/>
        <a:ext cx="3400226" cy="2040135"/>
      </dsp:txXfrm>
    </dsp:sp>
    <dsp:sp modelId="{7D8C0E8D-C181-4FBD-8CD5-972A56A49965}">
      <dsp:nvSpPr>
        <dsp:cNvPr id="0" name=""/>
        <dsp:cNvSpPr/>
      </dsp:nvSpPr>
      <dsp:spPr>
        <a:xfrm>
          <a:off x="0"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a fast I/O subsystem</a:t>
          </a:r>
          <a:endParaRPr lang="en-US" sz="2400" kern="1200" dirty="0"/>
        </a:p>
      </dsp:txBody>
      <dsp:txXfrm>
        <a:off x="0" y="2579836"/>
        <a:ext cx="3400226" cy="2040135"/>
      </dsp:txXfrm>
    </dsp:sp>
    <dsp:sp modelId="{5C5D1959-FD49-4F9F-BE4D-0311FDC3F87A}">
      <dsp:nvSpPr>
        <dsp:cNvPr id="0" name=""/>
        <dsp:cNvSpPr/>
      </dsp:nvSpPr>
      <dsp:spPr>
        <a:xfrm>
          <a:off x="3740249"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 disk striping if there are many directly attached disks.</a:t>
          </a:r>
          <a:endParaRPr lang="en-US" sz="2400" kern="1200" dirty="0"/>
        </a:p>
      </dsp:txBody>
      <dsp:txXfrm>
        <a:off x="3740249" y="2579836"/>
        <a:ext cx="3400226" cy="2040135"/>
      </dsp:txXfrm>
    </dsp:sp>
    <dsp:sp modelId="{7A16D7C9-AA21-4FB5-8281-BD4F74B42549}">
      <dsp:nvSpPr>
        <dsp:cNvPr id="0" name=""/>
        <dsp:cNvSpPr/>
      </dsp:nvSpPr>
      <dsp:spPr>
        <a:xfrm>
          <a:off x="7480498"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separate disks from user databases</a:t>
          </a:r>
          <a:endParaRPr lang="en-US" sz="2400" kern="1200" dirty="0"/>
        </a:p>
      </dsp:txBody>
      <dsp:txXfrm>
        <a:off x="7480498" y="2579836"/>
        <a:ext cx="3400226" cy="2040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1EB1A-B6D6-415C-B39C-3D99E8340103}">
      <dsp:nvSpPr>
        <dsp:cNvPr id="0" name=""/>
        <dsp:cNvSpPr/>
      </dsp:nvSpPr>
      <dsp:spPr>
        <a:xfrm>
          <a:off x="0" y="62991"/>
          <a:ext cx="4959716" cy="191130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Setup adds multiple TempDB data files during instance installation. </a:t>
          </a:r>
        </a:p>
      </dsp:txBody>
      <dsp:txXfrm>
        <a:off x="93302" y="156293"/>
        <a:ext cx="4773112" cy="1724700"/>
      </dsp:txXfrm>
    </dsp:sp>
    <dsp:sp modelId="{78635B9D-BFE3-436C-9A57-2B069CDE2895}">
      <dsp:nvSpPr>
        <dsp:cNvPr id="0" name=""/>
        <dsp:cNvSpPr/>
      </dsp:nvSpPr>
      <dsp:spPr>
        <a:xfrm>
          <a:off x="0" y="2046296"/>
          <a:ext cx="4959716" cy="191130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By default, setup adds as many TempDB data files as the logical processor count or eight, whichever is lower.</a:t>
          </a:r>
        </a:p>
      </dsp:txBody>
      <dsp:txXfrm>
        <a:off x="93302" y="2139598"/>
        <a:ext cx="4773112" cy="1724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12/20/2021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12/20/2021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erformance-improvements-in-tempdb-for-sql-serv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rchive/blogs/bobsql/sql-2016-it-just-runs-faster-automatic-tempdb-configur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t-sql/database-console-commands/dbcc-traceon-trace-flags-transact-sql?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sql/relational-databases/databases/tempdb-database?view=sql-server-ver15#memory-optimized-tempdb-metadata"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qlmct.com/data-type-convers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sqlmct.com/transactions-and-errors/" TargetMode="External"/><Relationship Id="rId4" Type="http://schemas.openxmlformats.org/officeDocument/2006/relationships/hyperlink" Target="https://sqlmct.com/execution-plans-table-operators/"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memory-optimized-tempdb-metada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a:t>
            </a:fld>
            <a:endParaRPr lang="en-US" dirty="0"/>
          </a:p>
        </p:txBody>
      </p:sp>
    </p:spTree>
    <p:extLst>
      <p:ext uri="{BB962C8B-B14F-4D97-AF65-F5344CB8AC3E}">
        <p14:creationId xmlns:p14="http://schemas.microsoft.com/office/powerpoint/2010/main" val="266337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102588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11</a:t>
            </a:fld>
            <a:endParaRPr lang="en-US" dirty="0"/>
          </a:p>
        </p:txBody>
      </p:sp>
    </p:spTree>
    <p:extLst>
      <p:ext uri="{BB962C8B-B14F-4D97-AF65-F5344CB8AC3E}">
        <p14:creationId xmlns:p14="http://schemas.microsoft.com/office/powerpoint/2010/main" val="163944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161789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possible, use database instant file initialization to improve the performance of data file grow operations.</a:t>
            </a:r>
          </a:p>
          <a:p>
            <a:pPr marL="171450" indent="-171450">
              <a:buFont typeface="Arial" panose="020B0604020202020204" pitchFamily="34" charset="0"/>
              <a:buChar char="•"/>
            </a:pPr>
            <a:r>
              <a:rPr lang="en-US" dirty="0"/>
              <a:t>Preallocate space for all TempDB files by setting the file size to a value large enough to accommodate the typical workload in the environment. </a:t>
            </a:r>
          </a:p>
          <a:p>
            <a:pPr marL="171450" indent="-171450">
              <a:buFont typeface="Arial" panose="020B0604020202020204" pitchFamily="34" charset="0"/>
              <a:buChar char="•"/>
            </a:pPr>
            <a:r>
              <a:rPr lang="en-US" dirty="0"/>
              <a:t>The TempDB database should be set to autogrow, but this should be used to increase disk space for unplanned exceptions.</a:t>
            </a:r>
          </a:p>
          <a:p>
            <a:pPr marL="171450" indent="-171450">
              <a:buFont typeface="Arial" panose="020B0604020202020204" pitchFamily="34" charset="0"/>
              <a:buChar char="•"/>
            </a:pPr>
            <a:r>
              <a:rPr lang="en-US" dirty="0"/>
              <a:t>Data files should be of equal size within each filegroup, as SQL Server uses a proportional-fill algorithm that favors allocations in files with more free space. </a:t>
            </a:r>
          </a:p>
          <a:p>
            <a:pPr marL="171450" indent="-171450">
              <a:buFont typeface="Arial" panose="020B0604020202020204" pitchFamily="34" charset="0"/>
              <a:buChar char="•"/>
            </a:pPr>
            <a:r>
              <a:rPr lang="en-US" dirty="0"/>
              <a:t>Dividing TempDB into multiple data files of equal size provides a high degree of parallel efficiency in operations that use TempDB.</a:t>
            </a:r>
          </a:p>
          <a:p>
            <a:pPr marL="171450" indent="-171450">
              <a:buFont typeface="Arial" panose="020B0604020202020204" pitchFamily="34" charset="0"/>
              <a:buChar char="•"/>
            </a:pPr>
            <a:r>
              <a:rPr lang="en-US" dirty="0"/>
              <a:t>Put the TempDB database on a fast I/O subsystem. Use disk striping if there are many directly attached disks. Individual or groups of TempDB data files do not necessarily need to be on different disks or spindles unless you are also encountering I/O bottlenecks.</a:t>
            </a:r>
          </a:p>
          <a:p>
            <a:pPr marL="171450" indent="-171450">
              <a:buFont typeface="Arial" panose="020B0604020202020204" pitchFamily="34" charset="0"/>
              <a:buChar char="•"/>
            </a:pPr>
            <a:r>
              <a:rPr lang="en-US" dirty="0"/>
              <a:t>Put the TempDB database on disks that differ from those that are used by user databases.</a:t>
            </a:r>
          </a:p>
          <a:p>
            <a:endParaRPr lang="en-US" dirty="0"/>
          </a:p>
          <a:p>
            <a:r>
              <a:rPr lang="en-US" sz="882" kern="1200" baseline="0" dirty="0">
                <a:solidFill>
                  <a:schemeClr val="tx1"/>
                </a:solidFill>
                <a:effectLst/>
                <a:latin typeface="+mn-lt"/>
                <a:ea typeface="+mn-ea"/>
                <a:cs typeface="+mn-cs"/>
              </a:rPr>
              <a:t>Performance improvements in TempDB for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https://docs.microsoft.com/en-us/sql/relational-databases/databases/tempdb-database?view=sql-server-ver15#performance-improvements-in-tempdb-for-sql-server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265121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14</a:t>
            </a:fld>
            <a:endParaRPr lang="en-US" dirty="0"/>
          </a:p>
        </p:txBody>
      </p:sp>
    </p:spTree>
    <p:extLst>
      <p:ext uri="{BB962C8B-B14F-4D97-AF65-F5344CB8AC3E}">
        <p14:creationId xmlns:p14="http://schemas.microsoft.com/office/powerpoint/2010/main" val="262529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SQL 2016 - It Just Runs Faster: Automatic TEMPDB Configuration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https://docs.microsoft.com/en-us/archive/blogs/bobsql/sql-2016-it-just-runs-faster-automatic-tempdb-configuration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258938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Temporary tables and table variables are cached. Caching allows operations that drop and create the temporary objects to execute very quickly and reduces page allocation contention.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Allocation page latching protocol is improved to reduce the number of UP (update) latches that are used.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Logging overhead for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is reduced to reduce disk I/O bandwidth consumption on the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log file.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Setup adds multiple TempDB data files during a new instance installation. This task can be accomplished with the new UI input control on the </a:t>
            </a:r>
            <a:r>
              <a:rPr lang="en-US" sz="882" b="1" i="0" kern="1200" baseline="0" dirty="0">
                <a:solidFill>
                  <a:schemeClr val="tx1"/>
                </a:solidFill>
                <a:effectLst/>
                <a:latin typeface="+mn-lt"/>
                <a:ea typeface="+mn-ea"/>
                <a:cs typeface="+mn-cs"/>
              </a:rPr>
              <a:t>Database Engine Configuration</a:t>
            </a:r>
            <a:r>
              <a:rPr lang="en-US" sz="882" b="0" i="0" kern="1200" baseline="0" dirty="0">
                <a:solidFill>
                  <a:schemeClr val="tx1"/>
                </a:solidFill>
                <a:effectLst/>
                <a:latin typeface="+mn-lt"/>
                <a:ea typeface="+mn-ea"/>
                <a:cs typeface="+mn-cs"/>
              </a:rPr>
              <a:t> section and a command-line parameter /SQLTEMPDBFILECOUNT. By default, setup adds as many TempDB data files as the logical processor count or eight, whichever is lower.</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When there are multiple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data files, all files autogrow at same time and by the same amount depending on growth settings. </a:t>
            </a:r>
            <a:r>
              <a:rPr lang="en-US" sz="882" b="0" i="0" u="none" strike="noStrike" kern="1200" baseline="0" dirty="0">
                <a:solidFill>
                  <a:schemeClr val="tx1"/>
                </a:solidFill>
                <a:effectLst/>
                <a:latin typeface="+mn-lt"/>
                <a:ea typeface="+mn-ea"/>
                <a:cs typeface="+mn-cs"/>
                <a:hlinkClick r:id="rId3"/>
              </a:rPr>
              <a:t>Trace flag 1117</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 allocations in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use uniform extents. </a:t>
            </a:r>
            <a:r>
              <a:rPr lang="en-US" sz="882" b="0" i="0" u="none" strike="noStrike" kern="1200" baseline="0" dirty="0">
                <a:solidFill>
                  <a:schemeClr val="tx1"/>
                </a:solidFill>
                <a:effectLst/>
                <a:latin typeface="+mn-lt"/>
                <a:ea typeface="+mn-ea"/>
                <a:cs typeface="+mn-cs"/>
                <a:hlinkClick r:id="rId3"/>
              </a:rPr>
              <a:t>Trace flag 1118</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For the primary filegroup, the AUTOGROW_ALL_FILES property is turned on and the property cannot be modified.</a:t>
            </a:r>
          </a:p>
          <a:p>
            <a:pPr marL="171450"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85950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Share this link: </a:t>
            </a:r>
            <a:r>
              <a:rPr lang="en-US" sz="882" i="1" kern="1200" baseline="0" dirty="0">
                <a:solidFill>
                  <a:schemeClr val="tx1"/>
                </a:solidFill>
                <a:effectLst/>
                <a:latin typeface="+mn-lt"/>
                <a:ea typeface="+mn-ea"/>
                <a:cs typeface="+mn-cs"/>
              </a:rPr>
              <a:t>https://techcommunity.microsoft.com/t5/sql-server/tempdb-files-and-trace-flags-and-updates-oh-my/ba-p/385937</a:t>
            </a:r>
          </a:p>
          <a:p>
            <a:r>
              <a:rPr lang="en-US" sz="882" b="1" i="0" kern="1200" baseline="0" dirty="0">
                <a:solidFill>
                  <a:schemeClr val="tx1"/>
                </a:solidFill>
                <a:effectLst/>
                <a:latin typeface="+mn-lt"/>
                <a:ea typeface="+mn-ea"/>
                <a:cs typeface="+mn-cs"/>
              </a:rPr>
              <a:t>Share this video</a:t>
            </a:r>
            <a:r>
              <a:rPr lang="en-US" sz="882" i="1" kern="1200" baseline="0" dirty="0">
                <a:solidFill>
                  <a:schemeClr val="tx1"/>
                </a:solidFill>
                <a:effectLst/>
                <a:latin typeface="+mn-lt"/>
                <a:ea typeface="+mn-ea"/>
                <a:cs typeface="+mn-cs"/>
              </a:rPr>
              <a:t>: </a:t>
            </a:r>
            <a:r>
              <a:rPr lang="en-US" dirty="0"/>
              <a:t>https://www.youtube.com/watch?v=g4aemv5O9as&amp;t=1s</a:t>
            </a:r>
          </a:p>
          <a:p>
            <a:endParaRPr lang="en-US" dirty="0"/>
          </a:p>
          <a:p>
            <a:r>
              <a:rPr lang="en-US" dirty="0"/>
              <a:t>Memory-Optimized TempDB Metadata</a:t>
            </a:r>
          </a:p>
          <a:p>
            <a:pPr lvl="1"/>
            <a:r>
              <a:rPr lang="en-US" dirty="0"/>
              <a:t>System tables involved in managing temporary table metadata can be moved into latch-free non-durable memory-optimized tables.</a:t>
            </a:r>
          </a:p>
          <a:p>
            <a:endParaRPr lang="en-US" dirty="0"/>
          </a:p>
          <a:p>
            <a:r>
              <a:rPr lang="en-US" dirty="0"/>
              <a:t>Considerations</a:t>
            </a:r>
          </a:p>
          <a:p>
            <a:pPr marL="768096" lvl="1" indent="-457200">
              <a:buFont typeface="+mj-lt"/>
              <a:buAutoNum type="arabicPeriod"/>
            </a:pPr>
            <a:r>
              <a:rPr lang="en-US" dirty="0"/>
              <a:t>This configuration change requires a restart of the service to take effect.</a:t>
            </a:r>
          </a:p>
          <a:p>
            <a:pPr marL="768096" lvl="1" indent="-457200">
              <a:buFont typeface="+mj-lt"/>
              <a:buAutoNum type="arabicPeriod"/>
            </a:pPr>
            <a:r>
              <a:rPr lang="en-US" dirty="0"/>
              <a:t>A single transaction may not access memory-optimized tables in more than one database. This means that any transactions that involve a memory-optimized table in a user database will not be able to access TempDB system views in the same transaction. </a:t>
            </a:r>
          </a:p>
          <a:p>
            <a:pPr marL="768096" lvl="1" indent="-457200">
              <a:buFont typeface="+mj-lt"/>
              <a:buAutoNum type="arabicPeriod"/>
            </a:pPr>
            <a:r>
              <a:rPr lang="en-US" dirty="0"/>
              <a:t>Queries against memory-optimized tables do not support locking and isolation hints, so queries against memory-optimized TempDB catalog views will not honor locking and isolation hints.</a:t>
            </a:r>
          </a:p>
          <a:p>
            <a:pPr marL="768096" lvl="1" indent="-457200">
              <a:buFont typeface="+mj-lt"/>
              <a:buAutoNum type="arabicPeriod"/>
            </a:pPr>
            <a:r>
              <a:rPr lang="en-US" dirty="0"/>
              <a:t>Columnstore indexes cannot be created on temporary tables when Memory-Optimized TempDB Metadata is enabled.</a:t>
            </a:r>
          </a:p>
          <a:p>
            <a:pPr marL="768096" lvl="1" indent="-457200">
              <a:buFont typeface="+mj-lt"/>
              <a:buAutoNum type="arabicPeriod"/>
            </a:pPr>
            <a:r>
              <a:rPr lang="en-US" dirty="0"/>
              <a:t>Due to the limitation on columnstore indexes, use of the sp_estimate_data_compression_savings system stored procedure with the COLUMNSTORE or COLUMNSTORE_ARCHIVE data compression parameter is not supported when Memory-Optimized TempDB Metadata is enabled.</a:t>
            </a:r>
          </a:p>
          <a:p>
            <a:pPr marL="768096" lvl="1" indent="-457200">
              <a:buFont typeface="+mj-lt"/>
              <a:buAutoNum type="arabicPeriod"/>
            </a:pPr>
            <a:endParaRPr lang="en-US" dirty="0"/>
          </a:p>
          <a:p>
            <a:pPr marL="768096" lvl="1" indent="-457200">
              <a:buFont typeface="+mj-lt"/>
              <a:buAutoNum type="arabicPeriod"/>
            </a:pPr>
            <a:endParaRPr lang="en-US" dirty="0"/>
          </a:p>
          <a:p>
            <a:r>
              <a:rPr lang="en-US" sz="900" kern="1200" baseline="0" dirty="0">
                <a:solidFill>
                  <a:schemeClr val="tx1"/>
                </a:solidFill>
                <a:effectLst/>
                <a:latin typeface="+mn-lt"/>
                <a:ea typeface="+mn-ea"/>
                <a:cs typeface="+mn-cs"/>
              </a:rPr>
              <a:t>How (and When) To: Memory Optimized TempDB Metadata</a:t>
            </a:r>
          </a:p>
          <a:p>
            <a:r>
              <a:rPr lang="en-US" sz="800" i="1" kern="1200" baseline="0" dirty="0">
                <a:solidFill>
                  <a:schemeClr val="tx1"/>
                </a:solidFill>
                <a:effectLst/>
                <a:latin typeface="+mn-lt"/>
                <a:ea typeface="+mn-ea"/>
                <a:cs typeface="+mn-cs"/>
              </a:rPr>
              <a:t>From &lt;</a:t>
            </a:r>
            <a:r>
              <a:rPr lang="en-US" sz="800"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pPr marL="310896" lvl="1" indent="0">
              <a:buFont typeface="+mj-lt"/>
              <a:buNone/>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1430636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There are some cases where having multiple files alone does not completely address PFS contention. For these cases, we have implemented a fix where we not only round robin between the files, we also round robin between the PFS pages within the files, allowing us to spread the object allocations across all the files and within the files themselves.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sz="882" kern="1200" baseline="0" dirty="0">
                <a:solidFill>
                  <a:schemeClr val="tx1"/>
                </a:solidFill>
                <a:effectLst/>
                <a:latin typeface="+mn-lt"/>
                <a:ea typeface="+mn-ea"/>
                <a:cs typeface="+mn-cs"/>
              </a:rPr>
              <a:t>TEMPDB – Files and Trace Flags and Updates, Oh My!</a:t>
            </a:r>
          </a:p>
          <a:p>
            <a:r>
              <a:rPr lang="en-US" sz="882" i="1" kern="1200" baseline="0" dirty="0">
                <a:solidFill>
                  <a:schemeClr val="tx1"/>
                </a:solidFill>
                <a:effectLst/>
                <a:latin typeface="+mn-lt"/>
                <a:ea typeface="+mn-ea"/>
                <a:cs typeface="+mn-cs"/>
              </a:rPr>
              <a:t>From &lt;https://techcommunity.microsoft.com/t5/sql-server/tempdb-files-and-trace-flags-and-updates-oh-my/ba-p/385937&gt;</a:t>
            </a:r>
            <a:endParaRPr lang="en-US" sz="882"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34493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dirty="0"/>
          </a:p>
        </p:txBody>
      </p:sp>
    </p:spTree>
    <p:extLst>
      <p:ext uri="{BB962C8B-B14F-4D97-AF65-F5344CB8AC3E}">
        <p14:creationId xmlns:p14="http://schemas.microsoft.com/office/powerpoint/2010/main" val="134539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first step is to </a:t>
            </a:r>
            <a:r>
              <a:rPr lang="en-US" sz="1200" b="1" i="0" dirty="0">
                <a:solidFill>
                  <a:srgbClr val="000000"/>
                </a:solidFill>
                <a:effectLst/>
                <a:latin typeface="+mn-lt"/>
              </a:rPr>
              <a:t>Parse</a:t>
            </a:r>
            <a:r>
              <a:rPr lang="en-US" sz="12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second step is to </a:t>
            </a:r>
            <a:r>
              <a:rPr lang="en-US" sz="1200" b="1" i="0" dirty="0">
                <a:solidFill>
                  <a:srgbClr val="000000"/>
                </a:solidFill>
                <a:effectLst/>
                <a:latin typeface="+mn-lt"/>
              </a:rPr>
              <a:t>Resolve</a:t>
            </a:r>
            <a:r>
              <a:rPr lang="en-US" sz="1200" b="0" i="0" dirty="0">
                <a:solidFill>
                  <a:srgbClr val="000000"/>
                </a:solidFill>
                <a:effectLst/>
                <a:latin typeface="+mn-lt"/>
              </a:rPr>
              <a:t> object names (Tables, Views, Columns, etc.) to see if they exist. This step also resolves aliases of columns and tables, as well as, resolves data types and performs </a:t>
            </a:r>
            <a:r>
              <a:rPr lang="en-US" sz="1200" b="1" i="0" u="none" strike="noStrike" dirty="0">
                <a:solidFill>
                  <a:srgbClr val="005A8C"/>
                </a:solidFill>
                <a:effectLst/>
                <a:latin typeface="+mn-lt"/>
                <a:hlinkClick r:id="rId3"/>
              </a:rPr>
              <a:t>implicit data type conversions</a:t>
            </a:r>
            <a:r>
              <a:rPr lang="en-US" sz="1200" b="0" i="0" dirty="0">
                <a:solidFill>
                  <a:srgbClr val="000000"/>
                </a:solidFill>
                <a:effectLst/>
                <a:latin typeface="+mn-lt"/>
              </a:rPr>
              <a:t>. This is also where user permissions are checked and if any cached plans exist.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third step is to </a:t>
            </a:r>
            <a:r>
              <a:rPr lang="en-US" sz="1200" b="1" i="0" dirty="0">
                <a:solidFill>
                  <a:srgbClr val="000000"/>
                </a:solidFill>
                <a:effectLst/>
                <a:latin typeface="+mn-lt"/>
              </a:rPr>
              <a:t>Optimize</a:t>
            </a:r>
            <a:r>
              <a:rPr lang="en-US" sz="12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1200" b="1" i="0" u="none" strike="noStrike" dirty="0">
                <a:solidFill>
                  <a:srgbClr val="005A8C"/>
                </a:solidFill>
                <a:effectLst/>
                <a:latin typeface="+mn-lt"/>
                <a:hlinkClick r:id="rId4"/>
              </a:rPr>
              <a:t>Execution Plan</a:t>
            </a:r>
            <a:r>
              <a:rPr lang="en-US" sz="12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fourth step is to </a:t>
            </a:r>
            <a:r>
              <a:rPr lang="en-US" sz="1200" b="1" i="0" dirty="0">
                <a:solidFill>
                  <a:srgbClr val="000000"/>
                </a:solidFill>
                <a:effectLst/>
                <a:latin typeface="+mn-lt"/>
              </a:rPr>
              <a:t>Compile</a:t>
            </a:r>
            <a:r>
              <a:rPr lang="en-US" sz="1200" b="0" i="0" dirty="0">
                <a:solidFill>
                  <a:srgbClr val="000000"/>
                </a:solidFill>
                <a:effectLst/>
                <a:latin typeface="+mn-lt"/>
              </a:rPr>
              <a:t> the Execution Plan and store it in the Procedure Cache for future use. </a:t>
            </a:r>
          </a:p>
          <a:p>
            <a:pPr algn="l" fontAlgn="base"/>
            <a:r>
              <a:rPr lang="en-US" sz="1200" b="0" i="0" dirty="0">
                <a:solidFill>
                  <a:srgbClr val="000000"/>
                </a:solidFill>
                <a:effectLst/>
                <a:latin typeface="+mn-lt"/>
              </a:rPr>
              <a:t>Finally, the Execution Plan is passed to the Storage Engine to </a:t>
            </a:r>
            <a:r>
              <a:rPr lang="en-US" sz="1200" b="1" i="0" dirty="0">
                <a:solidFill>
                  <a:srgbClr val="000000"/>
                </a:solidFill>
                <a:effectLst/>
                <a:latin typeface="+mn-lt"/>
              </a:rPr>
              <a:t>Execute </a:t>
            </a:r>
            <a:r>
              <a:rPr lang="en-US" sz="1200" b="0" i="0" dirty="0">
                <a:solidFill>
                  <a:srgbClr val="000000"/>
                </a:solidFill>
                <a:effectLst/>
                <a:latin typeface="+mn-lt"/>
              </a:rPr>
              <a:t>the query and hopefully return the desired </a:t>
            </a:r>
            <a:r>
              <a:rPr lang="en-US" sz="1200" b="1" i="0" dirty="0">
                <a:solidFill>
                  <a:srgbClr val="000000"/>
                </a:solidFill>
                <a:effectLst/>
                <a:latin typeface="+mn-lt"/>
              </a:rPr>
              <a:t>SQL Sets. </a:t>
            </a:r>
            <a:r>
              <a:rPr lang="en-US" sz="1200" b="0" i="0" dirty="0">
                <a:solidFill>
                  <a:srgbClr val="000000"/>
                </a:solidFill>
                <a:effectLst/>
                <a:latin typeface="+mn-lt"/>
              </a:rPr>
              <a:t>This is where Run-Time errors will occur that need to be managed by using</a:t>
            </a:r>
            <a:r>
              <a:rPr lang="en-US" sz="1200" b="1" i="0" u="none" strike="noStrike" dirty="0">
                <a:solidFill>
                  <a:srgbClr val="005A8C"/>
                </a:solidFill>
                <a:effectLst/>
                <a:latin typeface="+mn-lt"/>
                <a:hlinkClick r:id="rId5"/>
              </a:rPr>
              <a:t> Exception Handling</a:t>
            </a:r>
            <a:r>
              <a:rPr lang="en-US" sz="1200" b="0" i="0" dirty="0">
                <a:solidFill>
                  <a:srgbClr val="000000"/>
                </a:solidFill>
                <a:effectLst/>
                <a:latin typeface="+mn-lt"/>
              </a:rPr>
              <a:t>. (SQL Sets are normally called </a:t>
            </a:r>
            <a:r>
              <a:rPr lang="en-US" sz="1200" b="0" i="0" dirty="0" err="1">
                <a:solidFill>
                  <a:srgbClr val="000000"/>
                </a:solidFill>
                <a:effectLst/>
                <a:latin typeface="+mn-lt"/>
              </a:rPr>
              <a:t>recordsets</a:t>
            </a:r>
            <a:r>
              <a:rPr lang="en-US" sz="1200" b="0" i="0" dirty="0">
                <a:solidFill>
                  <a:srgbClr val="000000"/>
                </a:solidFill>
                <a:effectLst/>
                <a:latin typeface="+mn-lt"/>
              </a:rPr>
              <a:t> or </a:t>
            </a:r>
            <a:r>
              <a:rPr lang="en-US" sz="1200" b="0" i="0" dirty="0" err="1">
                <a:solidFill>
                  <a:srgbClr val="000000"/>
                </a:solidFill>
                <a:effectLst/>
                <a:latin typeface="+mn-lt"/>
              </a:rPr>
              <a:t>rowsets</a:t>
            </a:r>
            <a:r>
              <a:rPr lang="en-US" sz="1200" b="0" i="0" dirty="0">
                <a:solidFill>
                  <a:srgbClr val="000000"/>
                </a:solidFill>
                <a:effectLst/>
                <a:latin typeface="+mn-lt"/>
              </a:rPr>
              <a:t>, but I’m making a blog post on the PROCESS of queries not the PBOCERS of queries).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a:t>
            </a:r>
            <a:r>
              <a:rPr lang="en-US" sz="1200" b="0" i="0" dirty="0" err="1">
                <a:solidFill>
                  <a:srgbClr val="000000"/>
                </a:solidFill>
                <a:effectLst/>
                <a:latin typeface="+mn-lt"/>
              </a:rPr>
              <a:t>ProductID</a:t>
            </a:r>
            <a:r>
              <a:rPr lang="en-US" sz="1200" b="0" i="0" dirty="0">
                <a:solidFill>
                  <a:srgbClr val="000000"/>
                </a:solidFill>
                <a:effectLst/>
                <a:latin typeface="+mn-lt"/>
              </a:rPr>
              <a:t> = 732 and was re-written WHERE </a:t>
            </a:r>
            <a:r>
              <a:rPr lang="en-US" sz="1200" b="0" i="0" dirty="0" err="1">
                <a:solidFill>
                  <a:srgbClr val="000000"/>
                </a:solidFill>
                <a:effectLst/>
                <a:latin typeface="+mn-lt"/>
              </a:rPr>
              <a:t>ProductID</a:t>
            </a:r>
            <a:r>
              <a:rPr lang="en-US" sz="1200" b="0" i="0" dirty="0">
                <a:solidFill>
                  <a:srgbClr val="000000"/>
                </a:solidFill>
                <a:effectLst/>
                <a:latin typeface="+mn-lt"/>
              </a:rPr>
              <a:t> = 738 the execution plan could be re-used, but if anything else changed, even by adding a space, the optimizer would compile a new execution plan.</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2</a:t>
            </a:fld>
            <a:endParaRPr lang="en-US" dirty="0"/>
          </a:p>
        </p:txBody>
      </p:sp>
    </p:spTree>
    <p:extLst>
      <p:ext uri="{BB962C8B-B14F-4D97-AF65-F5344CB8AC3E}">
        <p14:creationId xmlns:p14="http://schemas.microsoft.com/office/powerpoint/2010/main" val="370836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41677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485933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707397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162120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160667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3</a:t>
            </a:fld>
            <a:endParaRPr lang="en-US" dirty="0"/>
          </a:p>
        </p:txBody>
      </p:sp>
    </p:spTree>
    <p:extLst>
      <p:ext uri="{BB962C8B-B14F-4D97-AF65-F5344CB8AC3E}">
        <p14:creationId xmlns:p14="http://schemas.microsoft.com/office/powerpoint/2010/main" val="46290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baseline="0" dirty="0">
                <a:solidFill>
                  <a:schemeClr val="tx1"/>
                </a:solidFill>
                <a:effectLst/>
                <a:latin typeface="+mn-lt"/>
                <a:ea typeface="+mn-ea"/>
                <a:cs typeface="+mn-cs"/>
              </a:rPr>
              <a:t>Operations within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are minimally logged so that transactions can be rolled back.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is re-created every time SQL Server is started so that the system always starts with a clean copy of the database. Temporary tables and stored procedures are dropped automatically on disconnect, and no connections are active when the system is shut down. Therefore, there is never anything 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to be saved from one session of SQL Server to another. Backup and restore operations are not allowed on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a:t>
            </a:r>
          </a:p>
          <a:p>
            <a:endParaRPr lang="en-US" sz="882" b="0" i="0" u="none" strike="noStrike" kern="1200" baseline="0" dirty="0">
              <a:solidFill>
                <a:schemeClr val="tx1"/>
              </a:solidFill>
              <a:effectLst/>
              <a:latin typeface="+mn-lt"/>
              <a:ea typeface="+mn-ea"/>
              <a:cs typeface="+mn-cs"/>
            </a:endParaRPr>
          </a:p>
          <a:p>
            <a:endParaRPr lang="en-US" sz="882" b="0" i="0" u="none" strike="noStrike"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dirty="0"/>
          </a:p>
        </p:txBody>
      </p:sp>
    </p:spTree>
    <p:extLst>
      <p:ext uri="{BB962C8B-B14F-4D97-AF65-F5344CB8AC3E}">
        <p14:creationId xmlns:p14="http://schemas.microsoft.com/office/powerpoint/2010/main" val="144277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49686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6</a:t>
            </a:fld>
            <a:endParaRPr lang="en-US" dirty="0"/>
          </a:p>
        </p:txBody>
      </p:sp>
    </p:spTree>
    <p:extLst>
      <p:ext uri="{BB962C8B-B14F-4D97-AF65-F5344CB8AC3E}">
        <p14:creationId xmlns:p14="http://schemas.microsoft.com/office/powerpoint/2010/main" val="208355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420164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245747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8373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497081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0147215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9384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7392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1050916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0185447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6550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269430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1"/>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452470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356A62-21DA-4D2C-A75D-2C19FA202376}"/>
              </a:ext>
            </a:extLst>
          </p:cNvPr>
          <p:cNvPicPr>
            <a:picLocks noChangeAspect="1"/>
          </p:cNvPicPr>
          <p:nvPr userDrawn="1"/>
        </p:nvPicPr>
        <p:blipFill>
          <a:blip r:embed="rId2"/>
          <a:stretch>
            <a:fillRect/>
          </a:stretch>
        </p:blipFill>
        <p:spPr>
          <a:xfrm>
            <a:off x="0" y="0"/>
            <a:ext cx="12307823" cy="7050024"/>
          </a:xfrm>
          <a:prstGeom prst="rect">
            <a:avLst/>
          </a:prstGeom>
        </p:spPr>
      </p:pic>
    </p:spTree>
    <p:extLst>
      <p:ext uri="{BB962C8B-B14F-4D97-AF65-F5344CB8AC3E}">
        <p14:creationId xmlns:p14="http://schemas.microsoft.com/office/powerpoint/2010/main" val="966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392036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4085794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8270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7"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6"/>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5417948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884179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9948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204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978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155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7782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solidFill>
                  <a:schemeClr val="accent5"/>
                </a:solidFill>
              </a:defRPr>
            </a:lvl1pPr>
          </a:lstStyle>
          <a:p>
            <a:r>
              <a:rPr lang="en-US" noProof="0" dirty="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4429890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6"/>
            <a:ext cx="11653523" cy="3120213"/>
          </a:xfrm>
        </p:spPr>
        <p:txBody>
          <a:bodyPr>
            <a:spAutoFit/>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528" baseline="0">
                <a:solidFill>
                  <a:schemeClr val="bg1"/>
                </a:solidFill>
              </a:defRPr>
            </a:lvl1pPr>
          </a:lstStyle>
          <a:p>
            <a:pPr lvl="0"/>
            <a:r>
              <a:rPr lang="en-US" dirty="0"/>
              <a:t>Question 1</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198195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902859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73864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4"/>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2" y="6356352"/>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28" tIns="45706" rIns="182828" bIns="45706"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8057639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29" tIns="179197" rIns="119466" bIns="59731" rtlCol="0" anchor="t" anchorCtr="0">
            <a:noAutofit/>
          </a:bodyPr>
          <a:lstStyle/>
          <a:p>
            <a:pPr defTabSz="597236">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236">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236">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236">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236">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236">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1" y="2812965"/>
            <a:ext cx="3087685" cy="363312"/>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4"/>
            <a:ext cx="11454317" cy="2390805"/>
          </a:xfrm>
          <a:prstGeom prst="rect">
            <a:avLst/>
          </a:prstGeom>
          <a:noFill/>
          <a:ln>
            <a:noFill/>
          </a:ln>
        </p:spPr>
        <p:txBody>
          <a:bodyPr vert="horz" wrap="square" lIns="238929" tIns="179197" rIns="119466" bIns="59731" rtlCol="0" anchor="t" anchorCtr="0">
            <a:normAutofit/>
          </a:bodyPr>
          <a:lstStyle/>
          <a:p>
            <a:pPr defTabSz="597236">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236">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236">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236">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6330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36574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949867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5" y="201450"/>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33736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0717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8"/>
            <a:ext cx="11653523" cy="3582391"/>
          </a:xfrm>
        </p:spPr>
        <p:txBody>
          <a:bodyPr>
            <a:spAutoFit/>
          </a:bodyPr>
          <a:lstStyle>
            <a:lvl1pPr>
              <a:defRPr sz="3920" baseline="0">
                <a:solidFill>
                  <a:schemeClr val="bg1"/>
                </a:solidFill>
                <a:latin typeface="+mj-lt"/>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6127110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6396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image" Target="../media/image3.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0D418-89A3-44AF-9920-DD6BD0B7AE2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1" y="6539115"/>
            <a:ext cx="2334845" cy="276999"/>
          </a:xfrm>
          <a:prstGeom prst="rect">
            <a:avLst/>
          </a:prstGeom>
          <a:noFill/>
        </p:spPr>
        <p:txBody>
          <a:bodyPr wrap="square" rtlCol="0">
            <a:spAutoFit/>
          </a:bodyPr>
          <a:lstStyle/>
          <a:p>
            <a:r>
              <a:rPr lang="en-US" sz="1200" dirty="0">
                <a:solidFill>
                  <a:schemeClr val="bg1"/>
                </a:solidFill>
              </a:rPr>
              <a:t>TempDB Improvements</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918" r:id="rId2"/>
    <p:sldLayoutId id="2147483964" r:id="rId3"/>
    <p:sldLayoutId id="2147483965" r:id="rId4"/>
    <p:sldLayoutId id="2147483996"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78440088"/>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3986" r:id="rId20"/>
    <p:sldLayoutId id="2147483987" r:id="rId21"/>
    <p:sldLayoutId id="2147483988" r:id="rId22"/>
    <p:sldLayoutId id="2147483989" r:id="rId23"/>
    <p:sldLayoutId id="2147483990" r:id="rId24"/>
    <p:sldLayoutId id="2147483991" r:id="rId25"/>
    <p:sldLayoutId id="2147483992" r:id="rId26"/>
    <p:sldLayoutId id="2147483993" r:id="rId27"/>
    <p:sldLayoutId id="2147483994" r:id="rId28"/>
    <p:sldLayoutId id="2147483995" r:id="rId29"/>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solidFill>
            <a:srgbClr val="0078D7"/>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rgbClr val="000000"/>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openxmlformats.org/officeDocument/2006/relationships/hyperlink" Target="https://techcommunity.microsoft.com/t5/sql-server/tempdb-files-and-trace-flags-and-updates-oh-my/ba-p/385937"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hyperlink" Target="https://www.youtube.com/watch?v=g4aemv5O9as&amp;t=1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3985391"/>
            <a:ext cx="6276531" cy="1793104"/>
          </a:xfrm>
        </p:spPr>
        <p:txBody>
          <a:bodyPr/>
          <a:lstStyle/>
          <a:p>
            <a:pPr>
              <a:lnSpc>
                <a:spcPct val="100000"/>
              </a:lnSpc>
            </a:pPr>
            <a:r>
              <a:rPr lang="en-US" b="1" dirty="0">
                <a:solidFill>
                  <a:schemeClr val="bg1"/>
                </a:solidFill>
              </a:rPr>
              <a:t>TempDB Improvements </a:t>
            </a:r>
            <a:br>
              <a:rPr lang="en-US" b="1" dirty="0">
                <a:solidFill>
                  <a:schemeClr val="bg1"/>
                </a:solidFill>
              </a:rPr>
            </a:br>
            <a:br>
              <a:rPr lang="en-US" b="1" dirty="0">
                <a:solidFill>
                  <a:schemeClr val="bg1"/>
                </a:solidFill>
              </a:rPr>
            </a:br>
            <a:r>
              <a:rPr lang="en-US" b="1" dirty="0">
                <a:solidFill>
                  <a:schemeClr val="bg1"/>
                </a:solidFill>
              </a:rPr>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Metadat</a:t>
            </a:r>
            <a:r>
              <a:rPr lang="en-US" dirty="0"/>
              <a:t>a </a:t>
            </a:r>
            <a:r>
              <a:rPr lang="en-US" dirty="0">
                <a:solidFill>
                  <a:schemeClr val="accent5"/>
                </a:solidFill>
              </a:rPr>
              <a:t>Contention</a:t>
            </a:r>
          </a:p>
        </p:txBody>
      </p:sp>
      <p:graphicFrame>
        <p:nvGraphicFramePr>
          <p:cNvPr id="4" name="Diagram 3">
            <a:extLst>
              <a:ext uri="{FF2B5EF4-FFF2-40B4-BE49-F238E27FC236}">
                <a16:creationId xmlns:a16="http://schemas.microsoft.com/office/drawing/2014/main" id="{94C2D10B-D6D2-4164-B3F6-0B8B48996A22}"/>
              </a:ext>
            </a:extLst>
          </p:cNvPr>
          <p:cNvGraphicFramePr/>
          <p:nvPr/>
        </p:nvGraphicFramePr>
        <p:xfrm>
          <a:off x="655639" y="1265274"/>
          <a:ext cx="10731831"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40CEFE5-BCDE-4750-9881-AF8B0059F700}"/>
              </a:ext>
            </a:extLst>
          </p:cNvPr>
          <p:cNvPicPr>
            <a:picLocks noChangeAspect="1"/>
          </p:cNvPicPr>
          <p:nvPr/>
        </p:nvPicPr>
        <p:blipFill>
          <a:blip r:embed="rId8"/>
          <a:stretch>
            <a:fillRect/>
          </a:stretch>
        </p:blipFill>
        <p:spPr>
          <a:xfrm>
            <a:off x="512646" y="2354060"/>
            <a:ext cx="11017816" cy="3238666"/>
          </a:xfrm>
          <a:prstGeom prst="rect">
            <a:avLst/>
          </a:prstGeom>
          <a:ln w="38100">
            <a:solidFill>
              <a:schemeClr val="accent5"/>
            </a:solidFill>
          </a:ln>
        </p:spPr>
      </p:pic>
    </p:spTree>
    <p:extLst>
      <p:ext uri="{BB962C8B-B14F-4D97-AF65-F5344CB8AC3E}">
        <p14:creationId xmlns:p14="http://schemas.microsoft.com/office/powerpoint/2010/main" val="21278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4746171"/>
            <a:ext cx="6276531" cy="1032324"/>
          </a:xfrm>
        </p:spPr>
        <p:txBody>
          <a:bodyPr/>
          <a:lstStyle/>
          <a:p>
            <a:pPr>
              <a:lnSpc>
                <a:spcPct val="100000"/>
              </a:lnSpc>
            </a:pPr>
            <a:r>
              <a:rPr lang="en-US" b="1" dirty="0">
                <a:solidFill>
                  <a:schemeClr val="bg1"/>
                </a:solidFill>
              </a:rPr>
              <a:t>Optimizing the</a:t>
            </a:r>
            <a:br>
              <a:rPr lang="en-US" b="1" dirty="0">
                <a:solidFill>
                  <a:schemeClr val="bg1"/>
                </a:solidFill>
              </a:rPr>
            </a:br>
            <a:r>
              <a:rPr lang="en-US" b="1" dirty="0">
                <a:solidFill>
                  <a:schemeClr val="bg1"/>
                </a:solidFill>
              </a:rPr>
              <a:t>TempDB Database</a:t>
            </a:r>
            <a:br>
              <a:rPr lang="en-US" dirty="0"/>
            </a:br>
            <a:br>
              <a:rPr lang="en-US" dirty="0"/>
            </a:br>
            <a:endParaRPr lang="en-US" dirty="0"/>
          </a:p>
        </p:txBody>
      </p:sp>
    </p:spTree>
    <p:extLst>
      <p:ext uri="{BB962C8B-B14F-4D97-AF65-F5344CB8AC3E}">
        <p14:creationId xmlns:p14="http://schemas.microsoft.com/office/powerpoint/2010/main" val="99486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p:txBody>
          <a:bodyPr/>
          <a:lstStyle/>
          <a:p>
            <a:r>
              <a:rPr lang="en-US" dirty="0">
                <a:solidFill>
                  <a:schemeClr val="accent5"/>
                </a:solidFill>
              </a:rPr>
              <a:t>TempDB File Placement</a:t>
            </a:r>
          </a:p>
        </p:txBody>
      </p:sp>
      <p:graphicFrame>
        <p:nvGraphicFramePr>
          <p:cNvPr id="5" name="Table 5">
            <a:extLst>
              <a:ext uri="{FF2B5EF4-FFF2-40B4-BE49-F238E27FC236}">
                <a16:creationId xmlns:a16="http://schemas.microsoft.com/office/drawing/2014/main" id="{EC86D27A-8B18-42B7-81D9-F0811600F100}"/>
              </a:ext>
            </a:extLst>
          </p:cNvPr>
          <p:cNvGraphicFramePr>
            <a:graphicFrameLocks noGrp="1"/>
          </p:cNvGraphicFramePr>
          <p:nvPr>
            <p:ph sz="quarter" idx="13"/>
            <p:extLst>
              <p:ext uri="{D42A27DB-BD31-4B8C-83A1-F6EECF244321}">
                <p14:modId xmlns:p14="http://schemas.microsoft.com/office/powerpoint/2010/main" val="3930210299"/>
              </p:ext>
            </p:extLst>
          </p:nvPr>
        </p:nvGraphicFramePr>
        <p:xfrm>
          <a:off x="655637" y="1168627"/>
          <a:ext cx="10880725" cy="2108200"/>
        </p:xfrm>
        <a:graphic>
          <a:graphicData uri="http://schemas.openxmlformats.org/drawingml/2006/table">
            <a:tbl>
              <a:tblPr firstRow="1" bandRow="1">
                <a:tableStyleId>{7DF18680-E054-41AD-8BC1-D1AEF772440D}</a:tableStyleId>
              </a:tblPr>
              <a:tblGrid>
                <a:gridCol w="2316162">
                  <a:extLst>
                    <a:ext uri="{9D8B030D-6E8A-4147-A177-3AD203B41FA5}">
                      <a16:colId xmlns:a16="http://schemas.microsoft.com/office/drawing/2014/main" val="1021564575"/>
                    </a:ext>
                  </a:extLst>
                </a:gridCol>
                <a:gridCol w="2036128">
                  <a:extLst>
                    <a:ext uri="{9D8B030D-6E8A-4147-A177-3AD203B41FA5}">
                      <a16:colId xmlns:a16="http://schemas.microsoft.com/office/drawing/2014/main" val="2591972079"/>
                    </a:ext>
                  </a:extLst>
                </a:gridCol>
                <a:gridCol w="2176145">
                  <a:extLst>
                    <a:ext uri="{9D8B030D-6E8A-4147-A177-3AD203B41FA5}">
                      <a16:colId xmlns:a16="http://schemas.microsoft.com/office/drawing/2014/main" val="858435807"/>
                    </a:ext>
                  </a:extLst>
                </a:gridCol>
                <a:gridCol w="1426527">
                  <a:extLst>
                    <a:ext uri="{9D8B030D-6E8A-4147-A177-3AD203B41FA5}">
                      <a16:colId xmlns:a16="http://schemas.microsoft.com/office/drawing/2014/main" val="3744907020"/>
                    </a:ext>
                  </a:extLst>
                </a:gridCol>
                <a:gridCol w="2925763">
                  <a:extLst>
                    <a:ext uri="{9D8B030D-6E8A-4147-A177-3AD203B41FA5}">
                      <a16:colId xmlns:a16="http://schemas.microsoft.com/office/drawing/2014/main" val="3548802934"/>
                    </a:ext>
                  </a:extLst>
                </a:gridCol>
              </a:tblGrid>
              <a:tr h="370840">
                <a:tc>
                  <a:txBody>
                    <a:bodyPr/>
                    <a:lstStyle/>
                    <a:p>
                      <a:pPr algn="l" fontAlgn="b"/>
                      <a:r>
                        <a:rPr lang="en-US" sz="1600" dirty="0">
                          <a:effectLst/>
                        </a:rPr>
                        <a:t>File</a:t>
                      </a:r>
                    </a:p>
                  </a:txBody>
                  <a:tcPr anchor="b"/>
                </a:tc>
                <a:tc>
                  <a:txBody>
                    <a:bodyPr/>
                    <a:lstStyle/>
                    <a:p>
                      <a:pPr algn="l" fontAlgn="b"/>
                      <a:r>
                        <a:rPr lang="en-US" sz="1600" dirty="0">
                          <a:effectLst/>
                        </a:rPr>
                        <a:t>Logical name</a:t>
                      </a:r>
                    </a:p>
                  </a:txBody>
                  <a:tcPr anchor="b"/>
                </a:tc>
                <a:tc>
                  <a:txBody>
                    <a:bodyPr/>
                    <a:lstStyle/>
                    <a:p>
                      <a:pPr algn="l" fontAlgn="b"/>
                      <a:r>
                        <a:rPr lang="en-US" sz="1600" dirty="0">
                          <a:effectLst/>
                        </a:rPr>
                        <a:t>Physical name</a:t>
                      </a:r>
                    </a:p>
                  </a:txBody>
                  <a:tcPr anchor="b"/>
                </a:tc>
                <a:tc>
                  <a:txBody>
                    <a:bodyPr/>
                    <a:lstStyle/>
                    <a:p>
                      <a:pPr algn="l" fontAlgn="b"/>
                      <a:r>
                        <a:rPr lang="en-US" sz="1600" dirty="0">
                          <a:effectLst/>
                        </a:rPr>
                        <a:t>Initial size</a:t>
                      </a:r>
                    </a:p>
                  </a:txBody>
                  <a:tcPr anchor="b"/>
                </a:tc>
                <a:tc>
                  <a:txBody>
                    <a:bodyPr/>
                    <a:lstStyle/>
                    <a:p>
                      <a:pPr algn="l" fontAlgn="b"/>
                      <a:r>
                        <a:rPr lang="en-US" sz="1600" dirty="0">
                          <a:effectLst/>
                        </a:rPr>
                        <a:t>File growth</a:t>
                      </a:r>
                    </a:p>
                  </a:txBody>
                  <a:tcPr anchor="b"/>
                </a:tc>
                <a:extLst>
                  <a:ext uri="{0D108BD9-81ED-4DB2-BD59-A6C34878D82A}">
                    <a16:rowId xmlns:a16="http://schemas.microsoft.com/office/drawing/2014/main" val="1476935914"/>
                  </a:ext>
                </a:extLst>
              </a:tr>
              <a:tr h="370840">
                <a:tc>
                  <a:txBody>
                    <a:bodyPr/>
                    <a:lstStyle/>
                    <a:p>
                      <a:pPr algn="l" fontAlgn="t"/>
                      <a:r>
                        <a:rPr lang="en-US" sz="1600" dirty="0">
                          <a:effectLst/>
                        </a:rPr>
                        <a:t>Primary data</a:t>
                      </a:r>
                    </a:p>
                  </a:txBody>
                  <a:tcPr/>
                </a:tc>
                <a:tc>
                  <a:txBody>
                    <a:bodyPr/>
                    <a:lstStyle/>
                    <a:p>
                      <a:pPr algn="l" fontAlgn="t"/>
                      <a:r>
                        <a:rPr lang="en-US" sz="1600" dirty="0">
                          <a:effectLst/>
                        </a:rPr>
                        <a:t>tempdev</a:t>
                      </a:r>
                    </a:p>
                  </a:txBody>
                  <a:tcPr/>
                </a:tc>
                <a:tc>
                  <a:txBody>
                    <a:bodyPr/>
                    <a:lstStyle/>
                    <a:p>
                      <a:pPr algn="l" fontAlgn="t"/>
                      <a:r>
                        <a:rPr lang="en-US" sz="1600" dirty="0">
                          <a:effectLst/>
                        </a:rPr>
                        <a:t>tempdb.mdf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2165099268"/>
                  </a:ext>
                </a:extLst>
              </a:tr>
              <a:tr h="370840">
                <a:tc>
                  <a:txBody>
                    <a:bodyPr/>
                    <a:lstStyle/>
                    <a:p>
                      <a:pPr algn="l" fontAlgn="t"/>
                      <a:r>
                        <a:rPr lang="en-US" sz="1600" dirty="0">
                          <a:effectLst/>
                        </a:rPr>
                        <a:t>Secondary data files</a:t>
                      </a:r>
                      <a:r>
                        <a:rPr lang="en-US" sz="1600" b="1" dirty="0">
                          <a:effectLst/>
                        </a:rPr>
                        <a:t>*</a:t>
                      </a:r>
                    </a:p>
                  </a:txBody>
                  <a:tcPr/>
                </a:tc>
                <a:tc>
                  <a:txBody>
                    <a:bodyPr/>
                    <a:lstStyle/>
                    <a:p>
                      <a:pPr algn="l" fontAlgn="t"/>
                      <a:r>
                        <a:rPr lang="en-US" sz="1600" dirty="0">
                          <a:effectLst/>
                        </a:rPr>
                        <a:t>temp#</a:t>
                      </a:r>
                    </a:p>
                  </a:txBody>
                  <a:tcPr/>
                </a:tc>
                <a:tc>
                  <a:txBody>
                    <a:bodyPr/>
                    <a:lstStyle/>
                    <a:p>
                      <a:pPr algn="l" fontAlgn="t"/>
                      <a:r>
                        <a:rPr lang="en-US" sz="1600" dirty="0">
                          <a:effectLst/>
                        </a:rPr>
                        <a:t>tempdb_mssql_#.ndf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1498157959"/>
                  </a:ext>
                </a:extLst>
              </a:tr>
              <a:tr h="370840">
                <a:tc>
                  <a:txBody>
                    <a:bodyPr/>
                    <a:lstStyle/>
                    <a:p>
                      <a:pPr algn="l" fontAlgn="t"/>
                      <a:r>
                        <a:rPr lang="en-US" sz="1600" dirty="0">
                          <a:effectLst/>
                        </a:rPr>
                        <a:t>Log</a:t>
                      </a:r>
                    </a:p>
                  </a:txBody>
                  <a:tcPr/>
                </a:tc>
                <a:tc>
                  <a:txBody>
                    <a:bodyPr/>
                    <a:lstStyle/>
                    <a:p>
                      <a:pPr algn="l" fontAlgn="t"/>
                      <a:r>
                        <a:rPr lang="en-US" sz="1600" dirty="0">
                          <a:effectLst/>
                        </a:rPr>
                        <a:t>templog</a:t>
                      </a:r>
                    </a:p>
                  </a:txBody>
                  <a:tcPr/>
                </a:tc>
                <a:tc>
                  <a:txBody>
                    <a:bodyPr/>
                    <a:lstStyle/>
                    <a:p>
                      <a:pPr algn="l" fontAlgn="t"/>
                      <a:r>
                        <a:rPr lang="en-US" sz="1600" dirty="0">
                          <a:effectLst/>
                        </a:rPr>
                        <a:t>templog.ldf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megabytes to a maximum of 2 terabytes</a:t>
                      </a:r>
                    </a:p>
                  </a:txBody>
                  <a:tcPr/>
                </a:tc>
                <a:extLst>
                  <a:ext uri="{0D108BD9-81ED-4DB2-BD59-A6C34878D82A}">
                    <a16:rowId xmlns:a16="http://schemas.microsoft.com/office/drawing/2014/main" val="1064614546"/>
                  </a:ext>
                </a:extLst>
              </a:tr>
            </a:tbl>
          </a:graphicData>
        </a:graphic>
      </p:graphicFrame>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2533339441"/>
              </p:ext>
            </p:extLst>
          </p:nvPr>
        </p:nvGraphicFramePr>
        <p:xfrm>
          <a:off x="655637" y="3581174"/>
          <a:ext cx="10880725" cy="26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5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A8D-B686-4596-A141-0D96C54F1F26}"/>
              </a:ext>
            </a:extLst>
          </p:cNvPr>
          <p:cNvSpPr>
            <a:spLocks noGrp="1"/>
          </p:cNvSpPr>
          <p:nvPr>
            <p:ph type="title"/>
          </p:nvPr>
        </p:nvSpPr>
        <p:spPr/>
        <p:txBody>
          <a:bodyPr/>
          <a:lstStyle/>
          <a:p>
            <a:r>
              <a:rPr lang="en-US" dirty="0">
                <a:solidFill>
                  <a:schemeClr val="accent5"/>
                </a:solidFill>
              </a:rPr>
              <a:t>Optimizing TempDB performance</a:t>
            </a:r>
          </a:p>
        </p:txBody>
      </p:sp>
      <p:graphicFrame>
        <p:nvGraphicFramePr>
          <p:cNvPr id="5" name="Content Placeholder 4">
            <a:extLst>
              <a:ext uri="{FF2B5EF4-FFF2-40B4-BE49-F238E27FC236}">
                <a16:creationId xmlns:a16="http://schemas.microsoft.com/office/drawing/2014/main" id="{E2091831-A0CF-4E08-8116-37E2BBC99DB7}"/>
              </a:ext>
            </a:extLst>
          </p:cNvPr>
          <p:cNvGraphicFramePr>
            <a:graphicFrameLocks noGrp="1"/>
          </p:cNvGraphicFramePr>
          <p:nvPr>
            <p:ph sz="quarter" idx="13"/>
            <p:extLst>
              <p:ext uri="{D42A27DB-BD31-4B8C-83A1-F6EECF244321}">
                <p14:modId xmlns:p14="http://schemas.microsoft.com/office/powerpoint/2010/main" val="1079197668"/>
              </p:ext>
            </p:extLst>
          </p:nvPr>
        </p:nvGraphicFramePr>
        <p:xfrm>
          <a:off x="655638" y="1190399"/>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35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4746171"/>
            <a:ext cx="6276531" cy="1032324"/>
          </a:xfrm>
        </p:spPr>
        <p:txBody>
          <a:bodyPr/>
          <a:lstStyle/>
          <a:p>
            <a:pPr>
              <a:lnSpc>
                <a:spcPct val="100000"/>
              </a:lnSpc>
            </a:pPr>
            <a:r>
              <a:rPr lang="en-US" b="1" dirty="0">
                <a:solidFill>
                  <a:schemeClr val="bg1"/>
                </a:solidFill>
              </a:rPr>
              <a:t>TempDB Database</a:t>
            </a:r>
            <a:br>
              <a:rPr lang="en-US" b="1" dirty="0">
                <a:solidFill>
                  <a:schemeClr val="bg1"/>
                </a:solidFill>
              </a:rPr>
            </a:br>
            <a:r>
              <a:rPr lang="en-US" b="1" dirty="0">
                <a:solidFill>
                  <a:schemeClr val="bg1"/>
                </a:solidFill>
              </a:rPr>
              <a:t>Performance Improvements</a:t>
            </a:r>
            <a:br>
              <a:rPr lang="en-US" dirty="0"/>
            </a:br>
            <a:br>
              <a:rPr lang="en-US" dirty="0"/>
            </a:br>
            <a:endParaRPr lang="en-US" dirty="0"/>
          </a:p>
        </p:txBody>
      </p:sp>
    </p:spTree>
    <p:extLst>
      <p:ext uri="{BB962C8B-B14F-4D97-AF65-F5344CB8AC3E}">
        <p14:creationId xmlns:p14="http://schemas.microsoft.com/office/powerpoint/2010/main" val="2153939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F8C5C8ED-BC70-40B1-9511-DD860E4CBFAD}"/>
              </a:ext>
            </a:extLst>
          </p:cNvPr>
          <p:cNvGraphicFramePr>
            <a:graphicFrameLocks noGrp="1"/>
          </p:cNvGraphicFramePr>
          <p:nvPr>
            <p:ph sz="quarter" idx="13"/>
            <p:extLst>
              <p:ext uri="{D42A27DB-BD31-4B8C-83A1-F6EECF244321}">
                <p14:modId xmlns:p14="http://schemas.microsoft.com/office/powerpoint/2010/main" val="1072188693"/>
              </p:ext>
            </p:extLst>
          </p:nvPr>
        </p:nvGraphicFramePr>
        <p:xfrm>
          <a:off x="511259" y="1418704"/>
          <a:ext cx="4959716" cy="4020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1" descr="image001">
            <a:extLst>
              <a:ext uri="{FF2B5EF4-FFF2-40B4-BE49-F238E27FC236}">
                <a16:creationId xmlns:a16="http://schemas.microsoft.com/office/drawing/2014/main" id="{1C9FB71D-4A80-4272-BD4C-C7FA4A461F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4443" y="1279692"/>
            <a:ext cx="5695666" cy="4298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D9587447-5570-4910-A749-1F4AB70596EE}"/>
              </a:ext>
            </a:extLst>
          </p:cNvPr>
          <p:cNvSpPr>
            <a:spLocks noGrp="1"/>
          </p:cNvSpPr>
          <p:nvPr>
            <p:ph type="title"/>
          </p:nvPr>
        </p:nvSpPr>
        <p:spPr>
          <a:xfrm>
            <a:off x="511259" y="329665"/>
            <a:ext cx="10880725" cy="461665"/>
          </a:xfrm>
        </p:spPr>
        <p:txBody>
          <a:bodyPr/>
          <a:lstStyle/>
          <a:p>
            <a:r>
              <a:rPr lang="en-US" dirty="0">
                <a:solidFill>
                  <a:schemeClr val="accent5"/>
                </a:solidFill>
              </a:rPr>
              <a:t>Performance improvements in TempDB (2016)</a:t>
            </a:r>
          </a:p>
        </p:txBody>
      </p:sp>
    </p:spTree>
    <p:extLst>
      <p:ext uri="{BB962C8B-B14F-4D97-AF65-F5344CB8AC3E}">
        <p14:creationId xmlns:p14="http://schemas.microsoft.com/office/powerpoint/2010/main" val="396743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dirty="0">
                <a:solidFill>
                  <a:schemeClr val="accent5"/>
                </a:solidFill>
              </a:rPr>
              <a:t>Performance improvements in TempDB (2016)</a:t>
            </a:r>
          </a:p>
        </p:txBody>
      </p:sp>
      <p:graphicFrame>
        <p:nvGraphicFramePr>
          <p:cNvPr id="8" name="Content Placeholder 7">
            <a:extLst>
              <a:ext uri="{FF2B5EF4-FFF2-40B4-BE49-F238E27FC236}">
                <a16:creationId xmlns:a16="http://schemas.microsoft.com/office/drawing/2014/main" id="{CCC48916-0DD2-4211-871E-6E8C9B800B6E}"/>
              </a:ext>
            </a:extLst>
          </p:cNvPr>
          <p:cNvGraphicFramePr>
            <a:graphicFrameLocks noGrp="1"/>
          </p:cNvGraphicFramePr>
          <p:nvPr>
            <p:ph sz="quarter" idx="13"/>
            <p:extLst>
              <p:ext uri="{D42A27DB-BD31-4B8C-83A1-F6EECF244321}">
                <p14:modId xmlns:p14="http://schemas.microsoft.com/office/powerpoint/2010/main" val="316355440"/>
              </p:ext>
            </p:extLst>
          </p:nvPr>
        </p:nvGraphicFramePr>
        <p:xfrm>
          <a:off x="655637" y="957944"/>
          <a:ext cx="10880725" cy="5269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49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a:xfrm>
            <a:off x="823119" y="360453"/>
            <a:ext cx="10545762" cy="461665"/>
          </a:xfrm>
        </p:spPr>
        <p:txBody>
          <a:bodyPr/>
          <a:lstStyle/>
          <a:p>
            <a:r>
              <a:rPr lang="en-US" dirty="0">
                <a:solidFill>
                  <a:schemeClr val="accent5"/>
                </a:solidFill>
              </a:rPr>
              <a:t>Performance improvements in TempDB (2019)</a:t>
            </a:r>
          </a:p>
        </p:txBody>
      </p:sp>
      <p:graphicFrame>
        <p:nvGraphicFramePr>
          <p:cNvPr id="6" name="Diagram 5">
            <a:extLst>
              <a:ext uri="{FF2B5EF4-FFF2-40B4-BE49-F238E27FC236}">
                <a16:creationId xmlns:a16="http://schemas.microsoft.com/office/drawing/2014/main" id="{301F672D-67ED-4604-BB6A-C9620676B49E}"/>
              </a:ext>
            </a:extLst>
          </p:cNvPr>
          <p:cNvGraphicFramePr/>
          <p:nvPr>
            <p:extLst>
              <p:ext uri="{D42A27DB-BD31-4B8C-83A1-F6EECF244321}">
                <p14:modId xmlns:p14="http://schemas.microsoft.com/office/powerpoint/2010/main" val="3367342453"/>
              </p:ext>
            </p:extLst>
          </p:nvPr>
        </p:nvGraphicFramePr>
        <p:xfrm>
          <a:off x="914400" y="1408113"/>
          <a:ext cx="10287000" cy="2528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E381663-C143-481A-950A-70B4E6335EC4}"/>
              </a:ext>
            </a:extLst>
          </p:cNvPr>
          <p:cNvSpPr txBox="1"/>
          <p:nvPr/>
        </p:nvSpPr>
        <p:spPr>
          <a:xfrm>
            <a:off x="2885975" y="4522727"/>
            <a:ext cx="7051766" cy="307777"/>
          </a:xfrm>
          <a:prstGeom prst="rect">
            <a:avLst/>
          </a:prstGeom>
          <a:noFill/>
        </p:spPr>
        <p:txBody>
          <a:bodyPr wrap="square" lIns="0" tIns="0" rIns="0" bIns="0" rtlCol="0">
            <a:spAutoFit/>
          </a:bodyPr>
          <a:lstStyle/>
          <a:p>
            <a:pPr algn="l"/>
            <a:r>
              <a:rPr lang="en-US" sz="2000" b="1" i="0" dirty="0">
                <a:solidFill>
                  <a:srgbClr val="333333"/>
                </a:solidFill>
                <a:effectLst/>
                <a:latin typeface="SegoeUI"/>
                <a:hlinkClick r:id="rId8"/>
              </a:rPr>
              <a:t>TEMPDB Files, Trace Flags, and Updates</a:t>
            </a:r>
            <a:r>
              <a:rPr lang="en-US" sz="2000" b="1" dirty="0">
                <a:solidFill>
                  <a:srgbClr val="333333"/>
                </a:solidFill>
                <a:latin typeface="SegoeUI"/>
                <a:hlinkClick r:id="rId8"/>
              </a:rPr>
              <a:t> by Pam </a:t>
            </a:r>
            <a:r>
              <a:rPr lang="en-US" sz="2000" b="1" dirty="0" err="1">
                <a:solidFill>
                  <a:srgbClr val="333333"/>
                </a:solidFill>
                <a:latin typeface="SegoeUI"/>
                <a:hlinkClick r:id="rId8"/>
              </a:rPr>
              <a:t>Lahoud</a:t>
            </a:r>
            <a:endParaRPr lang="en-US" sz="2000" b="1" i="0" dirty="0">
              <a:solidFill>
                <a:srgbClr val="333333"/>
              </a:solidFill>
              <a:effectLst/>
              <a:latin typeface="SegoeUI"/>
            </a:endParaRPr>
          </a:p>
        </p:txBody>
      </p:sp>
      <p:sp>
        <p:nvSpPr>
          <p:cNvPr id="4" name="TextBox 3">
            <a:extLst>
              <a:ext uri="{FF2B5EF4-FFF2-40B4-BE49-F238E27FC236}">
                <a16:creationId xmlns:a16="http://schemas.microsoft.com/office/drawing/2014/main" id="{963DE041-FF0E-46A2-83B3-A35E71889FEA}"/>
              </a:ext>
            </a:extLst>
          </p:cNvPr>
          <p:cNvSpPr txBox="1"/>
          <p:nvPr/>
        </p:nvSpPr>
        <p:spPr>
          <a:xfrm>
            <a:off x="3383815" y="5068309"/>
            <a:ext cx="6888480" cy="307777"/>
          </a:xfrm>
          <a:prstGeom prst="rect">
            <a:avLst/>
          </a:prstGeom>
          <a:noFill/>
        </p:spPr>
        <p:txBody>
          <a:bodyPr wrap="square" lIns="0" tIns="0" rIns="0" bIns="0" rtlCol="0">
            <a:spAutoFit/>
          </a:bodyPr>
          <a:lstStyle/>
          <a:p>
            <a:r>
              <a:rPr lang="en-US" sz="2000" b="1" i="0" dirty="0">
                <a:effectLst/>
                <a:latin typeface="Roboto" panose="02000000000000000000" pitchFamily="2" charset="0"/>
                <a:hlinkClick r:id="rId9"/>
              </a:rPr>
              <a:t>How (and When) To: Memory Optimized TempDB</a:t>
            </a:r>
            <a:endParaRPr lang="en-US" sz="20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2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3B01580-9A0F-4A26-9DD9-8F1D2DFA6B4E}"/>
              </a:ext>
            </a:extLst>
          </p:cNvPr>
          <p:cNvGraphicFramePr/>
          <p:nvPr>
            <p:extLst>
              <p:ext uri="{D42A27DB-BD31-4B8C-83A1-F6EECF244321}">
                <p14:modId xmlns:p14="http://schemas.microsoft.com/office/powerpoint/2010/main" val="142599826"/>
              </p:ext>
            </p:extLst>
          </p:nvPr>
        </p:nvGraphicFramePr>
        <p:xfrm>
          <a:off x="713843" y="1111223"/>
          <a:ext cx="4129996" cy="4889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a:extLst>
              <a:ext uri="{FF2B5EF4-FFF2-40B4-BE49-F238E27FC236}">
                <a16:creationId xmlns:a16="http://schemas.microsoft.com/office/drawing/2014/main" id="{08942DD5-B42D-40A5-B37D-D4872B562A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569" y="1964532"/>
            <a:ext cx="4349561" cy="341404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Left 4">
            <a:extLst>
              <a:ext uri="{FF2B5EF4-FFF2-40B4-BE49-F238E27FC236}">
                <a16:creationId xmlns:a16="http://schemas.microsoft.com/office/drawing/2014/main" id="{199C1D37-45CD-4CA5-BFDE-01F2B71C9D97}"/>
              </a:ext>
            </a:extLst>
          </p:cNvPr>
          <p:cNvSpPr/>
          <p:nvPr/>
        </p:nvSpPr>
        <p:spPr bwMode="auto">
          <a:xfrm>
            <a:off x="6800440" y="2584258"/>
            <a:ext cx="230012" cy="1253156"/>
          </a:xfrm>
          <a:custGeom>
            <a:avLst/>
            <a:gdLst>
              <a:gd name="connsiteX0" fmla="*/ 0 w 218137"/>
              <a:gd name="connsiteY0" fmla="*/ 1193386 h 1247920"/>
              <a:gd name="connsiteX1" fmla="*/ 54534 w 218137"/>
              <a:gd name="connsiteY1" fmla="*/ 1120337 h 1247920"/>
              <a:gd name="connsiteX2" fmla="*/ 54534 w 218137"/>
              <a:gd name="connsiteY2" fmla="*/ 1147604 h 1247920"/>
              <a:gd name="connsiteX3" fmla="*/ 217898 w 218137"/>
              <a:gd name="connsiteY3" fmla="*/ 610327 h 1247920"/>
              <a:gd name="connsiteX4" fmla="*/ 208968 w 218137"/>
              <a:gd name="connsiteY4" fmla="*/ 804859 h 1247920"/>
              <a:gd name="connsiteX5" fmla="*/ 54534 w 218137"/>
              <a:gd name="connsiteY5" fmla="*/ 1202139 h 1247920"/>
              <a:gd name="connsiteX6" fmla="*/ 54534 w 218137"/>
              <a:gd name="connsiteY6" fmla="*/ 1229405 h 1247920"/>
              <a:gd name="connsiteX7" fmla="*/ 0 w 218137"/>
              <a:gd name="connsiteY7" fmla="*/ 1193386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5" fmla="*/ 54534 w 218137"/>
              <a:gd name="connsiteY5" fmla="*/ 1202139 h 1247920"/>
              <a:gd name="connsiteX6" fmla="*/ 54534 w 218137"/>
              <a:gd name="connsiteY6" fmla="*/ 1229405 h 1247920"/>
              <a:gd name="connsiteX7" fmla="*/ 0 w 218137"/>
              <a:gd name="connsiteY7" fmla="*/ 1193386 h 1247920"/>
              <a:gd name="connsiteX8" fmla="*/ 54534 w 218137"/>
              <a:gd name="connsiteY8" fmla="*/ 1120337 h 1247920"/>
              <a:gd name="connsiteX9" fmla="*/ 54534 w 218137"/>
              <a:gd name="connsiteY9" fmla="*/ 1147604 h 1247920"/>
              <a:gd name="connsiteX10" fmla="*/ 217898 w 218137"/>
              <a:gd name="connsiteY10" fmla="*/ 610327 h 1247920"/>
              <a:gd name="connsiteX0" fmla="*/ 11875 w 230012"/>
              <a:gd name="connsiteY0" fmla="*/ 1217137 h 1253156"/>
              <a:gd name="connsiteX1" fmla="*/ 66409 w 230012"/>
              <a:gd name="connsiteY1" fmla="*/ 1144088 h 1253156"/>
              <a:gd name="connsiteX2" fmla="*/ 66409 w 230012"/>
              <a:gd name="connsiteY2" fmla="*/ 1171355 h 1253156"/>
              <a:gd name="connsiteX3" fmla="*/ 229773 w 230012"/>
              <a:gd name="connsiteY3" fmla="*/ 634078 h 1253156"/>
              <a:gd name="connsiteX4" fmla="*/ 220843 w 230012"/>
              <a:gd name="connsiteY4" fmla="*/ 828610 h 1253156"/>
              <a:gd name="connsiteX5" fmla="*/ 66409 w 230012"/>
              <a:gd name="connsiteY5" fmla="*/ 1225890 h 1253156"/>
              <a:gd name="connsiteX6" fmla="*/ 66409 w 230012"/>
              <a:gd name="connsiteY6" fmla="*/ 1253156 h 1253156"/>
              <a:gd name="connsiteX7" fmla="*/ 11875 w 230012"/>
              <a:gd name="connsiteY7" fmla="*/ 1217137 h 1253156"/>
              <a:gd name="connsiteX0" fmla="*/ 230012 w 230012"/>
              <a:gd name="connsiteY0" fmla="*/ 661345 h 1253156"/>
              <a:gd name="connsiteX1" fmla="*/ 11875 w 230012"/>
              <a:gd name="connsiteY1" fmla="*/ 78286 h 1253156"/>
              <a:gd name="connsiteX2" fmla="*/ 11875 w 230012"/>
              <a:gd name="connsiteY2" fmla="*/ 23751 h 1253156"/>
              <a:gd name="connsiteX3" fmla="*/ 230012 w 230012"/>
              <a:gd name="connsiteY3" fmla="*/ 606810 h 1253156"/>
              <a:gd name="connsiteX4" fmla="*/ 230012 w 230012"/>
              <a:gd name="connsiteY4" fmla="*/ 661345 h 1253156"/>
              <a:gd name="connsiteX0" fmla="*/ 230012 w 230012"/>
              <a:gd name="connsiteY0" fmla="*/ 661345 h 1253156"/>
              <a:gd name="connsiteX1" fmla="*/ 11875 w 230012"/>
              <a:gd name="connsiteY1" fmla="*/ 78286 h 1253156"/>
              <a:gd name="connsiteX2" fmla="*/ 0 w 230012"/>
              <a:gd name="connsiteY2" fmla="*/ 0 h 1253156"/>
              <a:gd name="connsiteX3" fmla="*/ 230012 w 230012"/>
              <a:gd name="connsiteY3" fmla="*/ 606810 h 1253156"/>
              <a:gd name="connsiteX4" fmla="*/ 230012 w 230012"/>
              <a:gd name="connsiteY4" fmla="*/ 661345 h 1253156"/>
              <a:gd name="connsiteX5" fmla="*/ 66409 w 230012"/>
              <a:gd name="connsiteY5" fmla="*/ 1225890 h 1253156"/>
              <a:gd name="connsiteX6" fmla="*/ 66409 w 230012"/>
              <a:gd name="connsiteY6" fmla="*/ 1253156 h 1253156"/>
              <a:gd name="connsiteX7" fmla="*/ 11875 w 230012"/>
              <a:gd name="connsiteY7" fmla="*/ 1217137 h 1253156"/>
              <a:gd name="connsiteX8" fmla="*/ 66409 w 230012"/>
              <a:gd name="connsiteY8" fmla="*/ 1144088 h 1253156"/>
              <a:gd name="connsiteX9" fmla="*/ 66409 w 230012"/>
              <a:gd name="connsiteY9" fmla="*/ 1171355 h 1253156"/>
              <a:gd name="connsiteX10" fmla="*/ 229773 w 230012"/>
              <a:gd name="connsiteY10" fmla="*/ 634078 h 1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12" h="1253156" stroke="0" extrusionOk="0">
                <a:moveTo>
                  <a:pt x="11875" y="1217137"/>
                </a:moveTo>
                <a:lnTo>
                  <a:pt x="66409" y="1144088"/>
                </a:lnTo>
                <a:lnTo>
                  <a:pt x="66409" y="1171355"/>
                </a:lnTo>
                <a:cubicBezTo>
                  <a:pt x="159056" y="1107416"/>
                  <a:pt x="225298" y="889556"/>
                  <a:pt x="229773" y="634078"/>
                </a:cubicBezTo>
                <a:cubicBezTo>
                  <a:pt x="230924" y="699804"/>
                  <a:pt x="227905" y="765577"/>
                  <a:pt x="220843" y="828610"/>
                </a:cubicBezTo>
                <a:cubicBezTo>
                  <a:pt x="198934" y="1024167"/>
                  <a:pt x="140357" y="1174856"/>
                  <a:pt x="66409" y="1225890"/>
                </a:cubicBezTo>
                <a:lnTo>
                  <a:pt x="66409" y="1253156"/>
                </a:lnTo>
                <a:lnTo>
                  <a:pt x="11875" y="1217137"/>
                </a:lnTo>
                <a:close/>
              </a:path>
              <a:path w="230012" h="1253156" fill="darkenLess" stroke="0" extrusionOk="0">
                <a:moveTo>
                  <a:pt x="230012" y="661345"/>
                </a:moveTo>
                <a:cubicBezTo>
                  <a:pt x="230012" y="339330"/>
                  <a:pt x="132349" y="78286"/>
                  <a:pt x="11875" y="78286"/>
                </a:cubicBezTo>
                <a:lnTo>
                  <a:pt x="11875" y="23751"/>
                </a:lnTo>
                <a:cubicBezTo>
                  <a:pt x="132349" y="23751"/>
                  <a:pt x="230012" y="284795"/>
                  <a:pt x="230012" y="606810"/>
                </a:cubicBezTo>
                <a:lnTo>
                  <a:pt x="230012" y="661345"/>
                </a:lnTo>
                <a:close/>
              </a:path>
              <a:path w="230012" h="1253156" fill="none" extrusionOk="0">
                <a:moveTo>
                  <a:pt x="230012" y="661345"/>
                </a:moveTo>
                <a:cubicBezTo>
                  <a:pt x="230012" y="339330"/>
                  <a:pt x="132349" y="78286"/>
                  <a:pt x="11875" y="78286"/>
                </a:cubicBezTo>
                <a:cubicBezTo>
                  <a:pt x="11875" y="60108"/>
                  <a:pt x="0" y="18178"/>
                  <a:pt x="0" y="0"/>
                </a:cubicBezTo>
                <a:cubicBezTo>
                  <a:pt x="120474" y="0"/>
                  <a:pt x="230012" y="284795"/>
                  <a:pt x="230012" y="606810"/>
                </a:cubicBezTo>
                <a:lnTo>
                  <a:pt x="230012" y="661345"/>
                </a:lnTo>
                <a:cubicBezTo>
                  <a:pt x="230012" y="927219"/>
                  <a:pt x="162721" y="1159421"/>
                  <a:pt x="66409" y="1225890"/>
                </a:cubicBezTo>
                <a:lnTo>
                  <a:pt x="66409" y="1253156"/>
                </a:lnTo>
                <a:lnTo>
                  <a:pt x="11875" y="1217137"/>
                </a:lnTo>
                <a:lnTo>
                  <a:pt x="66409" y="1144088"/>
                </a:lnTo>
                <a:lnTo>
                  <a:pt x="66409" y="1171355"/>
                </a:lnTo>
                <a:cubicBezTo>
                  <a:pt x="159056" y="1107416"/>
                  <a:pt x="225298" y="889556"/>
                  <a:pt x="229773" y="634078"/>
                </a:cubicBezTo>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Curved Left 6">
            <a:extLst>
              <a:ext uri="{FF2B5EF4-FFF2-40B4-BE49-F238E27FC236}">
                <a16:creationId xmlns:a16="http://schemas.microsoft.com/office/drawing/2014/main" id="{F546F847-C1E2-432B-9672-8FEF1B1DA90C}"/>
              </a:ext>
            </a:extLst>
          </p:cNvPr>
          <p:cNvSpPr/>
          <p:nvPr/>
        </p:nvSpPr>
        <p:spPr bwMode="auto">
          <a:xfrm>
            <a:off x="8019512" y="2623844"/>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Arrow: Curved Left 8">
            <a:extLst>
              <a:ext uri="{FF2B5EF4-FFF2-40B4-BE49-F238E27FC236}">
                <a16:creationId xmlns:a16="http://schemas.microsoft.com/office/drawing/2014/main" id="{8BAF0B3E-8880-4E29-9023-FB6E64C06CF2}"/>
              </a:ext>
            </a:extLst>
          </p:cNvPr>
          <p:cNvSpPr/>
          <p:nvPr/>
        </p:nvSpPr>
        <p:spPr bwMode="auto">
          <a:xfrm>
            <a:off x="9164052" y="2623843"/>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Arrow: Curved Left 10">
            <a:extLst>
              <a:ext uri="{FF2B5EF4-FFF2-40B4-BE49-F238E27FC236}">
                <a16:creationId xmlns:a16="http://schemas.microsoft.com/office/drawing/2014/main" id="{AB90A74D-DDA4-47F9-A4A3-4B90E4989047}"/>
              </a:ext>
            </a:extLst>
          </p:cNvPr>
          <p:cNvSpPr/>
          <p:nvPr/>
        </p:nvSpPr>
        <p:spPr bwMode="auto">
          <a:xfrm>
            <a:off x="10334632" y="2623843"/>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Curved Left 12">
            <a:extLst>
              <a:ext uri="{FF2B5EF4-FFF2-40B4-BE49-F238E27FC236}">
                <a16:creationId xmlns:a16="http://schemas.microsoft.com/office/drawing/2014/main" id="{079AB67D-9D24-4A69-8C5E-CFF89CC1610A}"/>
              </a:ext>
            </a:extLst>
          </p:cNvPr>
          <p:cNvSpPr/>
          <p:nvPr/>
        </p:nvSpPr>
        <p:spPr bwMode="auto">
          <a:xfrm>
            <a:off x="6812315" y="3916155"/>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Curved Left 14">
            <a:extLst>
              <a:ext uri="{FF2B5EF4-FFF2-40B4-BE49-F238E27FC236}">
                <a16:creationId xmlns:a16="http://schemas.microsoft.com/office/drawing/2014/main" id="{2E4D6710-B994-4DB8-B9DE-B02E31FF76E9}"/>
              </a:ext>
            </a:extLst>
          </p:cNvPr>
          <p:cNvSpPr/>
          <p:nvPr/>
        </p:nvSpPr>
        <p:spPr bwMode="auto">
          <a:xfrm>
            <a:off x="8019512" y="3931989"/>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Curved Left 16">
            <a:extLst>
              <a:ext uri="{FF2B5EF4-FFF2-40B4-BE49-F238E27FC236}">
                <a16:creationId xmlns:a16="http://schemas.microsoft.com/office/drawing/2014/main" id="{D798CE7B-EA81-429F-9CE0-82F893051EA7}"/>
              </a:ext>
            </a:extLst>
          </p:cNvPr>
          <p:cNvSpPr/>
          <p:nvPr/>
        </p:nvSpPr>
        <p:spPr bwMode="auto">
          <a:xfrm>
            <a:off x="9164052" y="3931988"/>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Curved Left 18">
            <a:extLst>
              <a:ext uri="{FF2B5EF4-FFF2-40B4-BE49-F238E27FC236}">
                <a16:creationId xmlns:a16="http://schemas.microsoft.com/office/drawing/2014/main" id="{BE78BC37-C4ED-4F4C-9231-01B96DD8020A}"/>
              </a:ext>
            </a:extLst>
          </p:cNvPr>
          <p:cNvSpPr/>
          <p:nvPr/>
        </p:nvSpPr>
        <p:spPr bwMode="auto">
          <a:xfrm>
            <a:off x="10334632" y="3931988"/>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Arrow: Curved Down 24">
            <a:extLst>
              <a:ext uri="{FF2B5EF4-FFF2-40B4-BE49-F238E27FC236}">
                <a16:creationId xmlns:a16="http://schemas.microsoft.com/office/drawing/2014/main" id="{5C9B2E86-DA92-4C1E-AE87-5232948A5F7D}"/>
              </a:ext>
            </a:extLst>
          </p:cNvPr>
          <p:cNvSpPr/>
          <p:nvPr/>
        </p:nvSpPr>
        <p:spPr bwMode="auto">
          <a:xfrm>
            <a:off x="6272594" y="1708849"/>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Curved Down 25">
            <a:extLst>
              <a:ext uri="{FF2B5EF4-FFF2-40B4-BE49-F238E27FC236}">
                <a16:creationId xmlns:a16="http://schemas.microsoft.com/office/drawing/2014/main" id="{A56EDC38-C351-4247-BBB8-724B1C35579B}"/>
              </a:ext>
            </a:extLst>
          </p:cNvPr>
          <p:cNvSpPr/>
          <p:nvPr/>
        </p:nvSpPr>
        <p:spPr bwMode="auto">
          <a:xfrm>
            <a:off x="7479791" y="1712807"/>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Arrow: Curved Down 27">
            <a:extLst>
              <a:ext uri="{FF2B5EF4-FFF2-40B4-BE49-F238E27FC236}">
                <a16:creationId xmlns:a16="http://schemas.microsoft.com/office/drawing/2014/main" id="{8FFB1CC2-57EF-4DEF-8797-4F2253DA1D5F}"/>
              </a:ext>
            </a:extLst>
          </p:cNvPr>
          <p:cNvSpPr/>
          <p:nvPr/>
        </p:nvSpPr>
        <p:spPr bwMode="auto">
          <a:xfrm>
            <a:off x="8701620" y="1706619"/>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itle 1">
            <a:extLst>
              <a:ext uri="{FF2B5EF4-FFF2-40B4-BE49-F238E27FC236}">
                <a16:creationId xmlns:a16="http://schemas.microsoft.com/office/drawing/2014/main" id="{4F50075E-1417-459F-B0D3-6F2EA3AAB4ED}"/>
              </a:ext>
            </a:extLst>
          </p:cNvPr>
          <p:cNvSpPr>
            <a:spLocks noGrp="1"/>
          </p:cNvSpPr>
          <p:nvPr>
            <p:ph type="title"/>
          </p:nvPr>
        </p:nvSpPr>
        <p:spPr>
          <a:xfrm>
            <a:off x="655638" y="320040"/>
            <a:ext cx="10880725" cy="461665"/>
          </a:xfrm>
        </p:spPr>
        <p:txBody>
          <a:bodyPr/>
          <a:lstStyle/>
          <a:p>
            <a:r>
              <a:rPr lang="en-US" dirty="0">
                <a:solidFill>
                  <a:schemeClr val="accent5"/>
                </a:solidFill>
              </a:rPr>
              <a:t>Concurrent PFS Pages in TempDB (2019)</a:t>
            </a:r>
          </a:p>
        </p:txBody>
      </p:sp>
    </p:spTree>
    <p:extLst>
      <p:ext uri="{BB962C8B-B14F-4D97-AF65-F5344CB8AC3E}">
        <p14:creationId xmlns:p14="http://schemas.microsoft.com/office/powerpoint/2010/main" val="421896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3575605937"/>
              </p:ext>
            </p:extLst>
          </p:nvPr>
        </p:nvGraphicFramePr>
        <p:xfrm>
          <a:off x="4200352" y="1690117"/>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p>
                      <a:r>
                        <a:rPr lang="en-US" dirty="0">
                          <a:solidFill>
                            <a:schemeClr val="accent5"/>
                          </a:solidFill>
                        </a:rPr>
                        <a:t>Allocation 2</a:t>
                      </a:r>
                    </a:p>
                    <a:p>
                      <a:r>
                        <a:rPr lang="en-US" dirty="0">
                          <a:solidFill>
                            <a:schemeClr val="accent5"/>
                          </a:solidFill>
                        </a:rPr>
                        <a:t>Allocation 3</a:t>
                      </a:r>
                    </a:p>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9739646"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Allocation (Single File: Pre-2019)</a:t>
            </a:r>
          </a:p>
        </p:txBody>
      </p:sp>
      <p:sp>
        <p:nvSpPr>
          <p:cNvPr id="2" name="TextBox 1">
            <a:extLst>
              <a:ext uri="{FF2B5EF4-FFF2-40B4-BE49-F238E27FC236}">
                <a16:creationId xmlns:a16="http://schemas.microsoft.com/office/drawing/2014/main" id="{B67930FC-556D-4C44-9D30-2503FDF890A1}"/>
              </a:ext>
            </a:extLst>
          </p:cNvPr>
          <p:cNvSpPr txBox="1"/>
          <p:nvPr/>
        </p:nvSpPr>
        <p:spPr>
          <a:xfrm>
            <a:off x="4547929" y="1320785"/>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sp>
        <p:nvSpPr>
          <p:cNvPr id="5" name="Rectangle 4">
            <a:extLst>
              <a:ext uri="{FF2B5EF4-FFF2-40B4-BE49-F238E27FC236}">
                <a16:creationId xmlns:a16="http://schemas.microsoft.com/office/drawing/2014/main" id="{756FF52D-378E-4851-B93E-25B9E099BF79}"/>
              </a:ext>
            </a:extLst>
          </p:cNvPr>
          <p:cNvSpPr/>
          <p:nvPr/>
        </p:nvSpPr>
        <p:spPr>
          <a:xfrm>
            <a:off x="7142950" y="1761271"/>
            <a:ext cx="2076678" cy="928457"/>
          </a:xfrm>
          <a:prstGeom prst="rect">
            <a:avLst/>
          </a:prstGeom>
          <a:solidFill>
            <a:sysClr val="window" lastClr="FFFFFF"/>
          </a:solidFill>
          <a:ln w="25400" cap="flat" cmpd="sng" algn="ctr">
            <a:solidFill>
              <a:schemeClr val="accent5"/>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Point of Allocation Contention</a:t>
            </a:r>
          </a:p>
        </p:txBody>
      </p:sp>
      <p:cxnSp>
        <p:nvCxnSpPr>
          <p:cNvPr id="6" name="Straight Arrow Connector 5">
            <a:extLst>
              <a:ext uri="{FF2B5EF4-FFF2-40B4-BE49-F238E27FC236}">
                <a16:creationId xmlns:a16="http://schemas.microsoft.com/office/drawing/2014/main" id="{647C374C-0795-4F18-B67D-8E2FD093E0AA}"/>
              </a:ext>
            </a:extLst>
          </p:cNvPr>
          <p:cNvCxnSpPr>
            <a:cxnSpLocks/>
            <a:stCxn id="5" idx="1"/>
          </p:cNvCxnSpPr>
          <p:nvPr/>
        </p:nvCxnSpPr>
        <p:spPr>
          <a:xfrm flipH="1">
            <a:off x="5292756" y="2225500"/>
            <a:ext cx="1850194" cy="0"/>
          </a:xfrm>
          <a:prstGeom prst="straightConnector1">
            <a:avLst/>
          </a:prstGeom>
          <a:noFill/>
          <a:ln w="38100" cap="flat" cmpd="sng" algn="ctr">
            <a:solidFill>
              <a:schemeClr val="accent5"/>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21991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FC788ED-AD1E-4868-807F-59862E5F7939}"/>
              </a:ext>
            </a:extLst>
          </p:cNvPr>
          <p:cNvGraphicFramePr/>
          <p:nvPr>
            <p:extLst>
              <p:ext uri="{D42A27DB-BD31-4B8C-83A1-F6EECF244321}">
                <p14:modId xmlns:p14="http://schemas.microsoft.com/office/powerpoint/2010/main" val="3009819049"/>
              </p:ext>
            </p:extLst>
          </p:nvPr>
        </p:nvGraphicFramePr>
        <p:xfrm>
          <a:off x="915413" y="1105376"/>
          <a:ext cx="10361174" cy="4864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DA279F63-2637-42E4-B26C-29027ABA2302}"/>
              </a:ext>
            </a:extLst>
          </p:cNvPr>
          <p:cNvSpPr txBox="1">
            <a:spLocks/>
          </p:cNvSpPr>
          <p:nvPr/>
        </p:nvSpPr>
        <p:spPr>
          <a:xfrm>
            <a:off x="811731" y="317032"/>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5"/>
                </a:solidFill>
              </a:rPr>
              <a:t>What does this session cover?</a:t>
            </a:r>
          </a:p>
        </p:txBody>
      </p:sp>
    </p:spTree>
    <p:extLst>
      <p:ext uri="{BB962C8B-B14F-4D97-AF65-F5344CB8AC3E}">
        <p14:creationId xmlns:p14="http://schemas.microsoft.com/office/powerpoint/2010/main" val="382325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1129391968"/>
              </p:ext>
            </p:extLst>
          </p:nvPr>
        </p:nvGraphicFramePr>
        <p:xfrm>
          <a:off x="2228504"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p>
                      <a:r>
                        <a:rPr lang="en-US" dirty="0">
                          <a:solidFill>
                            <a:schemeClr val="accent5"/>
                          </a:solidFill>
                        </a:rPr>
                        <a:t>Allocation 5</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10328047"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Round Robin (Multiple Files: Pre-2019)</a:t>
            </a:r>
          </a:p>
        </p:txBody>
      </p:sp>
      <p:sp>
        <p:nvSpPr>
          <p:cNvPr id="2" name="TextBox 1">
            <a:extLst>
              <a:ext uri="{FF2B5EF4-FFF2-40B4-BE49-F238E27FC236}">
                <a16:creationId xmlns:a16="http://schemas.microsoft.com/office/drawing/2014/main" id="{B67930FC-556D-4C44-9D30-2503FDF890A1}"/>
              </a:ext>
            </a:extLst>
          </p:cNvPr>
          <p:cNvSpPr txBox="1"/>
          <p:nvPr/>
        </p:nvSpPr>
        <p:spPr>
          <a:xfrm>
            <a:off x="2576081"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graphicFrame>
        <p:nvGraphicFramePr>
          <p:cNvPr id="3" name="Table 2">
            <a:extLst>
              <a:ext uri="{FF2B5EF4-FFF2-40B4-BE49-F238E27FC236}">
                <a16:creationId xmlns:a16="http://schemas.microsoft.com/office/drawing/2014/main" id="{2CEB655C-22F6-472A-84AF-FDACD616CC6C}"/>
              </a:ext>
            </a:extLst>
          </p:cNvPr>
          <p:cNvGraphicFramePr>
            <a:graphicFrameLocks noGrp="1"/>
          </p:cNvGraphicFramePr>
          <p:nvPr>
            <p:extLst>
              <p:ext uri="{D42A27DB-BD31-4B8C-83A1-F6EECF244321}">
                <p14:modId xmlns:p14="http://schemas.microsoft.com/office/powerpoint/2010/main" val="4041081599"/>
              </p:ext>
            </p:extLst>
          </p:nvPr>
        </p:nvGraphicFramePr>
        <p:xfrm>
          <a:off x="4318561" y="1746058"/>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2</a:t>
                      </a:r>
                    </a:p>
                    <a:p>
                      <a:r>
                        <a:rPr lang="en-US" dirty="0">
                          <a:solidFill>
                            <a:schemeClr val="accent5"/>
                          </a:solidFill>
                        </a:rPr>
                        <a:t>Allocation 6</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 name="TextBox 3">
            <a:extLst>
              <a:ext uri="{FF2B5EF4-FFF2-40B4-BE49-F238E27FC236}">
                <a16:creationId xmlns:a16="http://schemas.microsoft.com/office/drawing/2014/main" id="{9A29DEEC-CF95-47DE-9E82-4F52FDAC2D04}"/>
              </a:ext>
            </a:extLst>
          </p:cNvPr>
          <p:cNvSpPr txBox="1"/>
          <p:nvPr/>
        </p:nvSpPr>
        <p:spPr>
          <a:xfrm>
            <a:off x="4666138" y="1376726"/>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2</a:t>
            </a:r>
          </a:p>
        </p:txBody>
      </p:sp>
      <p:graphicFrame>
        <p:nvGraphicFramePr>
          <p:cNvPr id="7" name="Table 6">
            <a:extLst>
              <a:ext uri="{FF2B5EF4-FFF2-40B4-BE49-F238E27FC236}">
                <a16:creationId xmlns:a16="http://schemas.microsoft.com/office/drawing/2014/main" id="{C6B5E8FD-4B74-435A-A635-5C6AA9810977}"/>
              </a:ext>
            </a:extLst>
          </p:cNvPr>
          <p:cNvGraphicFramePr>
            <a:graphicFrameLocks noGrp="1"/>
          </p:cNvGraphicFramePr>
          <p:nvPr>
            <p:extLst>
              <p:ext uri="{D42A27DB-BD31-4B8C-83A1-F6EECF244321}">
                <p14:modId xmlns:p14="http://schemas.microsoft.com/office/powerpoint/2010/main" val="327447509"/>
              </p:ext>
            </p:extLst>
          </p:nvPr>
        </p:nvGraphicFramePr>
        <p:xfrm>
          <a:off x="6408617"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8" name="TextBox 7">
            <a:extLst>
              <a:ext uri="{FF2B5EF4-FFF2-40B4-BE49-F238E27FC236}">
                <a16:creationId xmlns:a16="http://schemas.microsoft.com/office/drawing/2014/main" id="{C7F36F9D-6AC2-423E-8A44-A608613ED8F4}"/>
              </a:ext>
            </a:extLst>
          </p:cNvPr>
          <p:cNvSpPr txBox="1"/>
          <p:nvPr/>
        </p:nvSpPr>
        <p:spPr>
          <a:xfrm>
            <a:off x="6756194"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3</a:t>
            </a:r>
          </a:p>
        </p:txBody>
      </p:sp>
      <p:graphicFrame>
        <p:nvGraphicFramePr>
          <p:cNvPr id="9" name="Table 8">
            <a:extLst>
              <a:ext uri="{FF2B5EF4-FFF2-40B4-BE49-F238E27FC236}">
                <a16:creationId xmlns:a16="http://schemas.microsoft.com/office/drawing/2014/main" id="{217833D5-8B6F-4B02-A0B8-19A6C7542211}"/>
              </a:ext>
            </a:extLst>
          </p:cNvPr>
          <p:cNvGraphicFramePr>
            <a:graphicFrameLocks noGrp="1"/>
          </p:cNvGraphicFramePr>
          <p:nvPr>
            <p:extLst>
              <p:ext uri="{D42A27DB-BD31-4B8C-83A1-F6EECF244321}">
                <p14:modId xmlns:p14="http://schemas.microsoft.com/office/powerpoint/2010/main" val="726811538"/>
              </p:ext>
            </p:extLst>
          </p:nvPr>
        </p:nvGraphicFramePr>
        <p:xfrm>
          <a:off x="8498673"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11" name="TextBox 10">
            <a:extLst>
              <a:ext uri="{FF2B5EF4-FFF2-40B4-BE49-F238E27FC236}">
                <a16:creationId xmlns:a16="http://schemas.microsoft.com/office/drawing/2014/main" id="{B11D99EC-7774-4EED-861D-EE0F3F5BE90E}"/>
              </a:ext>
            </a:extLst>
          </p:cNvPr>
          <p:cNvSpPr txBox="1"/>
          <p:nvPr/>
        </p:nvSpPr>
        <p:spPr>
          <a:xfrm>
            <a:off x="8846250"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4</a:t>
            </a:r>
          </a:p>
        </p:txBody>
      </p:sp>
    </p:spTree>
    <p:extLst>
      <p:ext uri="{BB962C8B-B14F-4D97-AF65-F5344CB8AC3E}">
        <p14:creationId xmlns:p14="http://schemas.microsoft.com/office/powerpoint/2010/main" val="1511032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452124618"/>
              </p:ext>
            </p:extLst>
          </p:nvPr>
        </p:nvGraphicFramePr>
        <p:xfrm>
          <a:off x="2228504"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5</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2" name="TextBox 1">
            <a:extLst>
              <a:ext uri="{FF2B5EF4-FFF2-40B4-BE49-F238E27FC236}">
                <a16:creationId xmlns:a16="http://schemas.microsoft.com/office/drawing/2014/main" id="{B67930FC-556D-4C44-9D30-2503FDF890A1}"/>
              </a:ext>
            </a:extLst>
          </p:cNvPr>
          <p:cNvSpPr txBox="1"/>
          <p:nvPr/>
        </p:nvSpPr>
        <p:spPr>
          <a:xfrm>
            <a:off x="2576081"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graphicFrame>
        <p:nvGraphicFramePr>
          <p:cNvPr id="3" name="Table 2">
            <a:extLst>
              <a:ext uri="{FF2B5EF4-FFF2-40B4-BE49-F238E27FC236}">
                <a16:creationId xmlns:a16="http://schemas.microsoft.com/office/drawing/2014/main" id="{2CEB655C-22F6-472A-84AF-FDACD616CC6C}"/>
              </a:ext>
            </a:extLst>
          </p:cNvPr>
          <p:cNvGraphicFramePr>
            <a:graphicFrameLocks noGrp="1"/>
          </p:cNvGraphicFramePr>
          <p:nvPr>
            <p:extLst>
              <p:ext uri="{D42A27DB-BD31-4B8C-83A1-F6EECF244321}">
                <p14:modId xmlns:p14="http://schemas.microsoft.com/office/powerpoint/2010/main" val="1528275800"/>
              </p:ext>
            </p:extLst>
          </p:nvPr>
        </p:nvGraphicFramePr>
        <p:xfrm>
          <a:off x="4318561" y="1746058"/>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6</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 name="TextBox 3">
            <a:extLst>
              <a:ext uri="{FF2B5EF4-FFF2-40B4-BE49-F238E27FC236}">
                <a16:creationId xmlns:a16="http://schemas.microsoft.com/office/drawing/2014/main" id="{9A29DEEC-CF95-47DE-9E82-4F52FDAC2D04}"/>
              </a:ext>
            </a:extLst>
          </p:cNvPr>
          <p:cNvSpPr txBox="1"/>
          <p:nvPr/>
        </p:nvSpPr>
        <p:spPr>
          <a:xfrm>
            <a:off x="4666138" y="1376726"/>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2</a:t>
            </a:r>
          </a:p>
        </p:txBody>
      </p:sp>
      <p:graphicFrame>
        <p:nvGraphicFramePr>
          <p:cNvPr id="7" name="Table 6">
            <a:extLst>
              <a:ext uri="{FF2B5EF4-FFF2-40B4-BE49-F238E27FC236}">
                <a16:creationId xmlns:a16="http://schemas.microsoft.com/office/drawing/2014/main" id="{C6B5E8FD-4B74-435A-A635-5C6AA9810977}"/>
              </a:ext>
            </a:extLst>
          </p:cNvPr>
          <p:cNvGraphicFramePr>
            <a:graphicFrameLocks noGrp="1"/>
          </p:cNvGraphicFramePr>
          <p:nvPr>
            <p:extLst>
              <p:ext uri="{D42A27DB-BD31-4B8C-83A1-F6EECF244321}">
                <p14:modId xmlns:p14="http://schemas.microsoft.com/office/powerpoint/2010/main" val="2645877339"/>
              </p:ext>
            </p:extLst>
          </p:nvPr>
        </p:nvGraphicFramePr>
        <p:xfrm>
          <a:off x="6408617"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7</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8" name="TextBox 7">
            <a:extLst>
              <a:ext uri="{FF2B5EF4-FFF2-40B4-BE49-F238E27FC236}">
                <a16:creationId xmlns:a16="http://schemas.microsoft.com/office/drawing/2014/main" id="{C7F36F9D-6AC2-423E-8A44-A608613ED8F4}"/>
              </a:ext>
            </a:extLst>
          </p:cNvPr>
          <p:cNvSpPr txBox="1"/>
          <p:nvPr/>
        </p:nvSpPr>
        <p:spPr>
          <a:xfrm>
            <a:off x="6756194"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3</a:t>
            </a:r>
          </a:p>
        </p:txBody>
      </p:sp>
      <p:graphicFrame>
        <p:nvGraphicFramePr>
          <p:cNvPr id="9" name="Table 8">
            <a:extLst>
              <a:ext uri="{FF2B5EF4-FFF2-40B4-BE49-F238E27FC236}">
                <a16:creationId xmlns:a16="http://schemas.microsoft.com/office/drawing/2014/main" id="{217833D5-8B6F-4B02-A0B8-19A6C7542211}"/>
              </a:ext>
            </a:extLst>
          </p:cNvPr>
          <p:cNvGraphicFramePr>
            <a:graphicFrameLocks noGrp="1"/>
          </p:cNvGraphicFramePr>
          <p:nvPr>
            <p:extLst>
              <p:ext uri="{D42A27DB-BD31-4B8C-83A1-F6EECF244321}">
                <p14:modId xmlns:p14="http://schemas.microsoft.com/office/powerpoint/2010/main" val="2974392532"/>
              </p:ext>
            </p:extLst>
          </p:nvPr>
        </p:nvGraphicFramePr>
        <p:xfrm>
          <a:off x="8498673"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8</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11" name="TextBox 10">
            <a:extLst>
              <a:ext uri="{FF2B5EF4-FFF2-40B4-BE49-F238E27FC236}">
                <a16:creationId xmlns:a16="http://schemas.microsoft.com/office/drawing/2014/main" id="{B11D99EC-7774-4EED-861D-EE0F3F5BE90E}"/>
              </a:ext>
            </a:extLst>
          </p:cNvPr>
          <p:cNvSpPr txBox="1"/>
          <p:nvPr/>
        </p:nvSpPr>
        <p:spPr>
          <a:xfrm>
            <a:off x="8846250"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4</a:t>
            </a:r>
          </a:p>
        </p:txBody>
      </p:sp>
      <p:sp>
        <p:nvSpPr>
          <p:cNvPr id="5" name="Title 1">
            <a:extLst>
              <a:ext uri="{FF2B5EF4-FFF2-40B4-BE49-F238E27FC236}">
                <a16:creationId xmlns:a16="http://schemas.microsoft.com/office/drawing/2014/main" id="{6DC568E0-B927-4A9C-8279-01AAD87C4A0E}"/>
              </a:ext>
            </a:extLst>
          </p:cNvPr>
          <p:cNvSpPr txBox="1">
            <a:spLocks/>
          </p:cNvSpPr>
          <p:nvPr/>
        </p:nvSpPr>
        <p:spPr>
          <a:xfrm>
            <a:off x="655639" y="320040"/>
            <a:ext cx="10328047"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Round Robin (Multiple Files: 2019)</a:t>
            </a:r>
          </a:p>
        </p:txBody>
      </p:sp>
    </p:spTree>
    <p:extLst>
      <p:ext uri="{BB962C8B-B14F-4D97-AF65-F5344CB8AC3E}">
        <p14:creationId xmlns:p14="http://schemas.microsoft.com/office/powerpoint/2010/main" val="3715467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Metadat</a:t>
            </a:r>
            <a:r>
              <a:rPr lang="en-US" dirty="0"/>
              <a:t>a </a:t>
            </a:r>
            <a:r>
              <a:rPr lang="en-US" dirty="0">
                <a:solidFill>
                  <a:schemeClr val="accent5"/>
                </a:solidFill>
              </a:rPr>
              <a:t>Contention</a:t>
            </a:r>
          </a:p>
        </p:txBody>
      </p:sp>
      <p:graphicFrame>
        <p:nvGraphicFramePr>
          <p:cNvPr id="4" name="Diagram 3">
            <a:extLst>
              <a:ext uri="{FF2B5EF4-FFF2-40B4-BE49-F238E27FC236}">
                <a16:creationId xmlns:a16="http://schemas.microsoft.com/office/drawing/2014/main" id="{94C2D10B-D6D2-4164-B3F6-0B8B48996A22}"/>
              </a:ext>
            </a:extLst>
          </p:cNvPr>
          <p:cNvGraphicFramePr/>
          <p:nvPr>
            <p:extLst>
              <p:ext uri="{D42A27DB-BD31-4B8C-83A1-F6EECF244321}">
                <p14:modId xmlns:p14="http://schemas.microsoft.com/office/powerpoint/2010/main" val="4201500919"/>
              </p:ext>
            </p:extLst>
          </p:nvPr>
        </p:nvGraphicFramePr>
        <p:xfrm>
          <a:off x="655639" y="1112874"/>
          <a:ext cx="10949269"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066E9C0-BC18-4AD8-9C33-400D22A02A45}"/>
              </a:ext>
            </a:extLst>
          </p:cNvPr>
          <p:cNvPicPr>
            <a:picLocks noChangeAspect="1"/>
          </p:cNvPicPr>
          <p:nvPr/>
        </p:nvPicPr>
        <p:blipFill>
          <a:blip r:embed="rId8"/>
          <a:stretch>
            <a:fillRect/>
          </a:stretch>
        </p:blipFill>
        <p:spPr>
          <a:xfrm>
            <a:off x="708819" y="2090374"/>
            <a:ext cx="10842908" cy="3238666"/>
          </a:xfrm>
          <a:prstGeom prst="rect">
            <a:avLst/>
          </a:prstGeom>
          <a:ln w="38100">
            <a:solidFill>
              <a:schemeClr val="accent5"/>
            </a:solidFill>
          </a:ln>
        </p:spPr>
      </p:pic>
    </p:spTree>
    <p:extLst>
      <p:ext uri="{BB962C8B-B14F-4D97-AF65-F5344CB8AC3E}">
        <p14:creationId xmlns:p14="http://schemas.microsoft.com/office/powerpoint/2010/main" val="315563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12095" y="259318"/>
            <a:ext cx="9739646" cy="461665"/>
          </a:xfrm>
        </p:spPr>
        <p:txBody>
          <a:bodyPr/>
          <a:lstStyle/>
          <a:p>
            <a:r>
              <a:rPr lang="en-US" dirty="0">
                <a:solidFill>
                  <a:schemeClr val="accent5"/>
                </a:solidFill>
              </a:rPr>
              <a:t>Identifying Metadat</a:t>
            </a:r>
            <a:r>
              <a:rPr lang="en-US" dirty="0"/>
              <a:t>a </a:t>
            </a:r>
            <a:r>
              <a:rPr lang="en-US" dirty="0">
                <a:solidFill>
                  <a:schemeClr val="accent5"/>
                </a:solidFill>
              </a:rPr>
              <a:t>Contention</a:t>
            </a:r>
          </a:p>
        </p:txBody>
      </p:sp>
      <p:sp>
        <p:nvSpPr>
          <p:cNvPr id="6" name="TextBox 5">
            <a:extLst>
              <a:ext uri="{FF2B5EF4-FFF2-40B4-BE49-F238E27FC236}">
                <a16:creationId xmlns:a16="http://schemas.microsoft.com/office/drawing/2014/main" id="{625423D2-C617-4510-896A-43CD330640E5}"/>
              </a:ext>
            </a:extLst>
          </p:cNvPr>
          <p:cNvSpPr txBox="1"/>
          <p:nvPr/>
        </p:nvSpPr>
        <p:spPr>
          <a:xfrm>
            <a:off x="655639" y="890562"/>
            <a:ext cx="11047752" cy="5355312"/>
          </a:xfrm>
          <a:prstGeom prst="rect">
            <a:avLst/>
          </a:prstGeom>
          <a:noFill/>
          <a:ln w="38100">
            <a:solidFill>
              <a:schemeClr val="accent5"/>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session_id</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wait_type</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wait_resource</a:t>
            </a:r>
            <a:r>
              <a:rPr lang="fr-FR" sz="1800" dirty="0">
                <a:solidFill>
                  <a:srgbClr val="80808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object_id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database_id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object_name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blocking_session_id</a:t>
            </a:r>
            <a:r>
              <a:rPr lang="en-US" sz="1800" dirty="0">
                <a:solidFill>
                  <a:srgbClr val="808080"/>
                </a:solidFill>
                <a:latin typeface="Consolas" panose="020B0609020204030204" pitchFamily="49" charset="0"/>
              </a:rPr>
              <a:t>, </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command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text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statement_start_offset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statement_end_offset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DATALENGTH</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text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ELSE</a:t>
            </a:r>
            <a:r>
              <a:rPr lang="da-DK" sz="1800" dirty="0">
                <a:solidFill>
                  <a:srgbClr val="000000"/>
                </a:solidFill>
                <a:latin typeface="Consolas" panose="020B0609020204030204" pitchFamily="49" charset="0"/>
              </a:rPr>
              <a:t> er</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statement_end_offset </a:t>
            </a:r>
            <a:r>
              <a:rPr lang="da-DK" sz="1800" dirty="0">
                <a:solidFill>
                  <a:srgbClr val="0000FF"/>
                </a:solidFill>
                <a:latin typeface="Consolas" panose="020B0609020204030204" pitchFamily="49" charset="0"/>
              </a:rPr>
              <a:t>END</a:t>
            </a:r>
            <a:r>
              <a:rPr lang="da-DK"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statement_start_offset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statement_text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database_id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file_id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object_id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FR" sz="1800" dirty="0" err="1">
                <a:solidFill>
                  <a:srgbClr val="000000"/>
                </a:solidFill>
                <a:latin typeface="Consolas" panose="020B0609020204030204" pitchFamily="49" charset="0"/>
              </a:rPr>
              <a:t>page_info</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page_type_desc</a:t>
            </a:r>
            <a:endParaRPr lang="fr-F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dm_exec_requests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er</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dm_exec_sql_text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sql_handle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fn_PageResCracker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page_resource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dm_db_page_info</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file_id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page_id</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'DETAILED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86034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10A490B-1139-4B3B-98AE-00CED6BA6262}"/>
              </a:ext>
            </a:extLst>
          </p:cNvPr>
          <p:cNvGraphicFramePr/>
          <p:nvPr>
            <p:extLst>
              <p:ext uri="{D42A27DB-BD31-4B8C-83A1-F6EECF244321}">
                <p14:modId xmlns:p14="http://schemas.microsoft.com/office/powerpoint/2010/main" val="1628994575"/>
              </p:ext>
            </p:extLst>
          </p:nvPr>
        </p:nvGraphicFramePr>
        <p:xfrm>
          <a:off x="923770" y="1034649"/>
          <a:ext cx="10345479" cy="496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564538" y="361742"/>
            <a:ext cx="9739646" cy="461665"/>
          </a:xfrm>
        </p:spPr>
        <p:txBody>
          <a:bodyPr/>
          <a:lstStyle/>
          <a:p>
            <a:r>
              <a:rPr lang="en-US" dirty="0"/>
              <a:t>TempDB</a:t>
            </a:r>
            <a:r>
              <a:rPr lang="en-US" dirty="0">
                <a:solidFill>
                  <a:schemeClr val="accent5"/>
                </a:solidFill>
              </a:rPr>
              <a:t> </a:t>
            </a:r>
            <a:r>
              <a:rPr lang="en-US" dirty="0"/>
              <a:t>Memory Optimized Metadata Tables</a:t>
            </a:r>
            <a:endParaRPr lang="en-US" dirty="0">
              <a:solidFill>
                <a:schemeClr val="accent5"/>
              </a:solidFill>
            </a:endParaRPr>
          </a:p>
        </p:txBody>
      </p:sp>
      <p:sp>
        <p:nvSpPr>
          <p:cNvPr id="6" name="TextBox 5">
            <a:extLst>
              <a:ext uri="{FF2B5EF4-FFF2-40B4-BE49-F238E27FC236}">
                <a16:creationId xmlns:a16="http://schemas.microsoft.com/office/drawing/2014/main" id="{6AD528E5-6C35-473E-AFB2-7266911F41E8}"/>
              </a:ext>
            </a:extLst>
          </p:cNvPr>
          <p:cNvSpPr txBox="1"/>
          <p:nvPr/>
        </p:nvSpPr>
        <p:spPr>
          <a:xfrm>
            <a:off x="1014871" y="2036364"/>
            <a:ext cx="10684328" cy="369332"/>
          </a:xfrm>
          <a:prstGeom prst="rect">
            <a:avLst/>
          </a:prstGeom>
          <a:noFill/>
          <a:ln w="38100">
            <a:noFill/>
          </a:ln>
        </p:spPr>
        <p:txBody>
          <a:bodyPr wrap="square">
            <a:spAutoFit/>
          </a:bodyPr>
          <a:lstStyle/>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SERVER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CONFIGURATION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MEMORY_OPTIMIZED</a:t>
            </a:r>
            <a:r>
              <a:rPr lang="en-US" sz="1800" dirty="0">
                <a:solidFill>
                  <a:srgbClr val="000000"/>
                </a:solidFill>
                <a:latin typeface="Consolas" panose="020B0609020204030204" pitchFamily="49" charset="0"/>
              </a:rPr>
              <a:t> TEMPDB_METADATA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E7DD2E26-F187-4E39-87D3-5A68FA1E6689}"/>
              </a:ext>
            </a:extLst>
          </p:cNvPr>
          <p:cNvSpPr txBox="1"/>
          <p:nvPr/>
        </p:nvSpPr>
        <p:spPr>
          <a:xfrm>
            <a:off x="995114" y="3309900"/>
            <a:ext cx="10833148" cy="369332"/>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[object_name]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dm_db_xtp_object_stats</a:t>
            </a:r>
            <a:r>
              <a:rPr lang="en-US" sz="1800" dirty="0">
                <a:solidFill>
                  <a:srgbClr val="808080"/>
                </a:solidFill>
                <a:latin typeface="Consolas" panose="020B0609020204030204" pitchFamily="49" charset="0"/>
              </a:rPr>
              <a:t>;</a:t>
            </a:r>
            <a:endParaRPr lang="en-US" dirty="0"/>
          </a:p>
        </p:txBody>
      </p:sp>
      <p:pic>
        <p:nvPicPr>
          <p:cNvPr id="11" name="Picture 10">
            <a:extLst>
              <a:ext uri="{FF2B5EF4-FFF2-40B4-BE49-F238E27FC236}">
                <a16:creationId xmlns:a16="http://schemas.microsoft.com/office/drawing/2014/main" id="{AEC62338-CE2E-4CC5-A338-ECB597B36755}"/>
              </a:ext>
            </a:extLst>
          </p:cNvPr>
          <p:cNvPicPr>
            <a:picLocks noChangeAspect="1"/>
          </p:cNvPicPr>
          <p:nvPr/>
        </p:nvPicPr>
        <p:blipFill>
          <a:blip r:embed="rId8"/>
          <a:stretch>
            <a:fillRect/>
          </a:stretch>
        </p:blipFill>
        <p:spPr>
          <a:xfrm>
            <a:off x="2654526" y="3962400"/>
            <a:ext cx="7405018" cy="2288572"/>
          </a:xfrm>
          <a:prstGeom prst="rect">
            <a:avLst/>
          </a:prstGeom>
          <a:ln w="38100">
            <a:solidFill>
              <a:schemeClr val="accent5"/>
            </a:solidFill>
          </a:ln>
        </p:spPr>
      </p:pic>
    </p:spTree>
    <p:extLst>
      <p:ext uri="{BB962C8B-B14F-4D97-AF65-F5344CB8AC3E}">
        <p14:creationId xmlns:p14="http://schemas.microsoft.com/office/powerpoint/2010/main" val="173656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3985391"/>
            <a:ext cx="6276531" cy="1793104"/>
          </a:xfrm>
        </p:spPr>
        <p:txBody>
          <a:bodyPr/>
          <a:lstStyle/>
          <a:p>
            <a:pPr>
              <a:lnSpc>
                <a:spcPct val="100000"/>
              </a:lnSpc>
            </a:pPr>
            <a:r>
              <a:rPr lang="en-US" b="1" dirty="0">
                <a:solidFill>
                  <a:schemeClr val="bg1"/>
                </a:solidFill>
              </a:rPr>
              <a:t>What is the </a:t>
            </a:r>
            <a:br>
              <a:rPr lang="en-US" b="1" dirty="0">
                <a:solidFill>
                  <a:schemeClr val="bg1"/>
                </a:solidFill>
              </a:rPr>
            </a:br>
            <a:r>
              <a:rPr lang="en-US" b="1" dirty="0">
                <a:solidFill>
                  <a:schemeClr val="bg1"/>
                </a:solidFill>
              </a:rPr>
              <a:t>TempDB database?</a:t>
            </a:r>
            <a:br>
              <a:rPr lang="en-US" b="1" dirty="0">
                <a:solidFill>
                  <a:schemeClr val="bg1"/>
                </a:solidFill>
              </a:rPr>
            </a:br>
            <a:br>
              <a:rPr lang="en-US" b="1" dirty="0">
                <a:solidFill>
                  <a:schemeClr val="bg1"/>
                </a:solidFill>
              </a:rPr>
            </a:br>
            <a:br>
              <a:rPr lang="en-US" dirty="0"/>
            </a:br>
            <a:br>
              <a:rPr lang="en-US" dirty="0"/>
            </a:br>
            <a:endParaRPr lang="en-US" dirty="0"/>
          </a:p>
        </p:txBody>
      </p:sp>
    </p:spTree>
    <p:extLst>
      <p:ext uri="{BB962C8B-B14F-4D97-AF65-F5344CB8AC3E}">
        <p14:creationId xmlns:p14="http://schemas.microsoft.com/office/powerpoint/2010/main" val="70349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443-3A8B-474A-A0B6-27739179DE8F}"/>
              </a:ext>
            </a:extLst>
          </p:cNvPr>
          <p:cNvSpPr>
            <a:spLocks noGrp="1"/>
          </p:cNvSpPr>
          <p:nvPr>
            <p:ph type="title"/>
          </p:nvPr>
        </p:nvSpPr>
        <p:spPr/>
        <p:txBody>
          <a:bodyPr/>
          <a:lstStyle/>
          <a:p>
            <a:r>
              <a:rPr lang="en-US" dirty="0">
                <a:solidFill>
                  <a:schemeClr val="accent5"/>
                </a:solidFill>
              </a:rPr>
              <a:t>What is the TempDB database?</a:t>
            </a:r>
          </a:p>
        </p:txBody>
      </p:sp>
      <p:graphicFrame>
        <p:nvGraphicFramePr>
          <p:cNvPr id="5" name="Content Placeholder 4">
            <a:extLst>
              <a:ext uri="{FF2B5EF4-FFF2-40B4-BE49-F238E27FC236}">
                <a16:creationId xmlns:a16="http://schemas.microsoft.com/office/drawing/2014/main" id="{04CBBDA1-E1FB-4E16-BE17-7A07D75BC01B}"/>
              </a:ext>
            </a:extLst>
          </p:cNvPr>
          <p:cNvGraphicFramePr>
            <a:graphicFrameLocks noGrp="1"/>
          </p:cNvGraphicFramePr>
          <p:nvPr>
            <p:ph sz="quarter" idx="13"/>
            <p:extLst>
              <p:ext uri="{D42A27DB-BD31-4B8C-83A1-F6EECF244321}">
                <p14:modId xmlns:p14="http://schemas.microsoft.com/office/powerpoint/2010/main" val="62689354"/>
              </p:ext>
            </p:extLst>
          </p:nvPr>
        </p:nvGraphicFramePr>
        <p:xfrm>
          <a:off x="866274" y="1125084"/>
          <a:ext cx="10670089" cy="4774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solidFill>
                  <a:schemeClr val="accent5"/>
                </a:solidFill>
              </a:rPr>
              <a:t>What is stored in TempDB?</a:t>
            </a: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482771572"/>
              </p:ext>
            </p:extLst>
          </p:nvPr>
        </p:nvGraphicFramePr>
        <p:xfrm>
          <a:off x="655638" y="981776"/>
          <a:ext cx="10880725" cy="5284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96002" y="4812704"/>
            <a:ext cx="6276531" cy="1793104"/>
          </a:xfrm>
        </p:spPr>
        <p:txBody>
          <a:bodyPr/>
          <a:lstStyle/>
          <a:p>
            <a:pPr>
              <a:lnSpc>
                <a:spcPct val="100000"/>
              </a:lnSpc>
            </a:pPr>
            <a:r>
              <a:rPr lang="en-US" b="1" dirty="0">
                <a:solidFill>
                  <a:schemeClr val="bg1"/>
                </a:solidFill>
              </a:rPr>
              <a:t>Types of TempDB</a:t>
            </a:r>
            <a:br>
              <a:rPr lang="en-US" b="1" dirty="0">
                <a:solidFill>
                  <a:schemeClr val="bg1"/>
                </a:solidFill>
              </a:rPr>
            </a:br>
            <a:r>
              <a:rPr lang="en-US" b="1" dirty="0">
                <a:solidFill>
                  <a:schemeClr val="bg1"/>
                </a:solidFill>
              </a:rPr>
              <a:t>Database Contention</a:t>
            </a:r>
            <a:br>
              <a:rPr lang="en-US" dirty="0"/>
            </a:br>
            <a:br>
              <a:rPr lang="en-US" dirty="0"/>
            </a:br>
            <a:endParaRPr lang="en-US" dirty="0"/>
          </a:p>
        </p:txBody>
      </p:sp>
    </p:spTree>
    <p:extLst>
      <p:ext uri="{BB962C8B-B14F-4D97-AF65-F5344CB8AC3E}">
        <p14:creationId xmlns:p14="http://schemas.microsoft.com/office/powerpoint/2010/main" val="2007222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Types of TempDB Contention</a:t>
            </a:r>
          </a:p>
        </p:txBody>
      </p:sp>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168563250"/>
              </p:ext>
            </p:extLst>
          </p:nvPr>
        </p:nvGraphicFramePr>
        <p:xfrm>
          <a:off x="655639" y="1011452"/>
          <a:ext cx="10307852" cy="5431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454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t>The Roles of Allocation Pages</a:t>
            </a:r>
            <a:endParaRPr lang="en-US" dirty="0">
              <a:solidFill>
                <a:schemeClr val="accent5"/>
              </a:solidFill>
            </a:endParaRP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4159917758"/>
              </p:ext>
            </p:extLst>
          </p:nvPr>
        </p:nvGraphicFramePr>
        <p:xfrm>
          <a:off x="925285" y="981776"/>
          <a:ext cx="10341430" cy="5284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2848243077"/>
              </p:ext>
            </p:extLst>
          </p:nvPr>
        </p:nvGraphicFramePr>
        <p:xfrm>
          <a:off x="4928163" y="1759895"/>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5088305" y="1226156"/>
            <a:ext cx="2015390"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lang="en-US" sz="2400" kern="0" dirty="0">
                <a:solidFill>
                  <a:srgbClr val="000000"/>
                </a:solidFill>
              </a:rPr>
              <a:t>TempDB</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mdf</a:t>
            </a:r>
            <a:endParaRPr kumimoji="0" lang="en-US" sz="2400" b="0" i="0" u="none" strike="noStrike" kern="0" cap="none" spc="0" normalizeH="0" baseline="0" noProof="0" dirty="0">
              <a:ln>
                <a:noFill/>
              </a:ln>
              <a:solidFill>
                <a:srgbClr val="000000"/>
              </a:solidFill>
              <a:effectLst/>
              <a:uLnTx/>
              <a:uFillTx/>
            </a:endParaRPr>
          </a:p>
        </p:txBody>
      </p:sp>
      <p:sp>
        <p:nvSpPr>
          <p:cNvPr id="25" name="Rectangle 24">
            <a:extLst>
              <a:ext uri="{FF2B5EF4-FFF2-40B4-BE49-F238E27FC236}">
                <a16:creationId xmlns:a16="http://schemas.microsoft.com/office/drawing/2014/main" id="{A3E2592D-CBBC-45FD-94E8-D632116DB080}"/>
              </a:ext>
            </a:extLst>
          </p:cNvPr>
          <p:cNvSpPr/>
          <p:nvPr/>
        </p:nvSpPr>
        <p:spPr>
          <a:xfrm>
            <a:off x="8318607" y="1641528"/>
            <a:ext cx="2076678" cy="928457"/>
          </a:xfrm>
          <a:prstGeom prst="rect">
            <a:avLst/>
          </a:prstGeom>
          <a:solidFill>
            <a:sysClr val="window" lastClr="FFFFFF"/>
          </a:solidFill>
          <a:ln w="25400" cap="flat" cmpd="sng" algn="ctr">
            <a:solidFill>
              <a:schemeClr val="accent5"/>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Address is </a:t>
            </a:r>
            <a:r>
              <a:rPr kumimoji="0" lang="en-US" sz="1800" b="0" i="0" u="none" strike="noStrike" kern="0" cap="none" spc="0" normalizeH="0" baseline="0" noProof="0" dirty="0" err="1">
                <a:ln>
                  <a:noFill/>
                </a:ln>
                <a:solidFill>
                  <a:srgbClr val="000000"/>
                </a:solidFill>
                <a:effectLst/>
                <a:uLnTx/>
                <a:uFillTx/>
                <a:latin typeface="Segoe UI"/>
                <a:ea typeface="+mn-ea"/>
                <a:cs typeface="+mn-cs"/>
              </a:rPr>
              <a:t>DBID:FileID:Page</a:t>
            </a:r>
            <a:r>
              <a:rPr kumimoji="0" lang="en-US" sz="1800" b="0" i="0" u="none" strike="noStrike" kern="0" cap="none" spc="0" normalizeH="0" baseline="0" noProof="0" dirty="0">
                <a:ln>
                  <a:noFill/>
                </a:ln>
                <a:solidFill>
                  <a:srgbClr val="000000"/>
                </a:solidFill>
                <a:effectLst/>
                <a:uLnTx/>
                <a:uFillTx/>
                <a:latin typeface="Segoe U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lang="en-US" kern="0" dirty="0">
                <a:solidFill>
                  <a:srgbClr val="000000"/>
                </a:solidFill>
                <a:latin typeface="Segoe UI"/>
              </a:rPr>
              <a:t>2</a:t>
            </a:r>
            <a:r>
              <a:rPr kumimoji="0" lang="en-US" sz="1800" b="0" i="0" u="none" strike="noStrike" kern="0" cap="none" spc="0" normalizeH="0" baseline="0" noProof="0" dirty="0">
                <a:ln>
                  <a:noFill/>
                </a:ln>
                <a:solidFill>
                  <a:srgbClr val="000000"/>
                </a:solidFill>
                <a:effectLst/>
                <a:uLnTx/>
                <a:uFillTx/>
                <a:latin typeface="Segoe UI"/>
                <a:ea typeface="+mn-ea"/>
                <a:cs typeface="+mn-cs"/>
              </a:rPr>
              <a:t>:1:1</a:t>
            </a:r>
          </a:p>
        </p:txBody>
      </p:sp>
      <p:cxnSp>
        <p:nvCxnSpPr>
          <p:cNvPr id="26" name="Straight Arrow Connector 25">
            <a:extLst>
              <a:ext uri="{FF2B5EF4-FFF2-40B4-BE49-F238E27FC236}">
                <a16:creationId xmlns:a16="http://schemas.microsoft.com/office/drawing/2014/main" id="{3BEF68C5-82B0-43EE-9C13-8DDF8E7F84B7}"/>
              </a:ext>
            </a:extLst>
          </p:cNvPr>
          <p:cNvCxnSpPr>
            <a:cxnSpLocks/>
            <a:endCxn id="25" idx="1"/>
          </p:cNvCxnSpPr>
          <p:nvPr/>
        </p:nvCxnSpPr>
        <p:spPr>
          <a:xfrm flipV="1">
            <a:off x="6691648" y="2105757"/>
            <a:ext cx="1626959" cy="176028"/>
          </a:xfrm>
          <a:prstGeom prst="straightConnector1">
            <a:avLst/>
          </a:prstGeom>
          <a:noFill/>
          <a:ln w="38100" cap="flat" cmpd="sng" algn="ctr">
            <a:solidFill>
              <a:schemeClr val="accent5"/>
            </a:solidFill>
            <a:prstDash val="solid"/>
            <a:tailEnd type="arrow"/>
          </a:ln>
          <a:effectLst>
            <a:outerShdw blurRad="40000" dist="20000" dir="5400000" rotWithShape="0">
              <a:srgbClr val="000000">
                <a:alpha val="38000"/>
              </a:srgbClr>
            </a:outerShdw>
          </a:effectLst>
        </p:spPr>
      </p:cxnSp>
      <p:sp>
        <p:nvSpPr>
          <p:cNvPr id="33" name="TextBox 32">
            <a:extLst>
              <a:ext uri="{FF2B5EF4-FFF2-40B4-BE49-F238E27FC236}">
                <a16:creationId xmlns:a16="http://schemas.microsoft.com/office/drawing/2014/main" id="{DA31B993-D979-4946-9EC1-4730E7534B19}"/>
              </a:ext>
            </a:extLst>
          </p:cNvPr>
          <p:cNvSpPr txBox="1"/>
          <p:nvPr/>
        </p:nvSpPr>
        <p:spPr>
          <a:xfrm>
            <a:off x="2245962" y="2968518"/>
            <a:ext cx="1905000" cy="923330"/>
          </a:xfrm>
          <a:prstGeom prst="rect">
            <a:avLst/>
          </a:prstGeom>
          <a:solidFill>
            <a:sysClr val="window" lastClr="FFFFFF"/>
          </a:solidFill>
          <a:ln w="25400" cap="flat" cmpd="sng" algn="ctr">
            <a:solidFill>
              <a:schemeClr val="accent5"/>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lang="en-US" kern="0" dirty="0">
                <a:solidFill>
                  <a:srgbClr val="000000"/>
                </a:solidFill>
                <a:latin typeface="Segoe UI"/>
              </a:rPr>
              <a:t>Tracks next</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36" name="Right Brace 35">
            <a:extLst>
              <a:ext uri="{FF2B5EF4-FFF2-40B4-BE49-F238E27FC236}">
                <a16:creationId xmlns:a16="http://schemas.microsoft.com/office/drawing/2014/main" id="{2C20AF08-C790-412F-A746-8AAFE0A3CB07}"/>
              </a:ext>
            </a:extLst>
          </p:cNvPr>
          <p:cNvSpPr/>
          <p:nvPr/>
        </p:nvSpPr>
        <p:spPr>
          <a:xfrm rot="10800000">
            <a:off x="4320602" y="2281783"/>
            <a:ext cx="437922" cy="1909215"/>
          </a:xfrm>
          <a:prstGeom prst="rightBrace">
            <a:avLst>
              <a:gd name="adj1" fmla="val 0"/>
              <a:gd name="adj2" fmla="val 48020"/>
            </a:avLst>
          </a:prstGeom>
          <a:noFill/>
          <a:ln w="38100" cap="flat" cmpd="sng" algn="ctr">
            <a:solidFill>
              <a:schemeClr val="accent5"/>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9739646"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Database Page Layout</a:t>
            </a:r>
          </a:p>
        </p:txBody>
      </p:sp>
    </p:spTree>
    <p:extLst>
      <p:ext uri="{BB962C8B-B14F-4D97-AF65-F5344CB8AC3E}">
        <p14:creationId xmlns:p14="http://schemas.microsoft.com/office/powerpoint/2010/main" val="291468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4_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12213</TotalTime>
  <Words>5931</Words>
  <Application>Microsoft Office PowerPoint</Application>
  <PresentationFormat>Widescreen</PresentationFormat>
  <Paragraphs>450</Paragraphs>
  <Slides>25</Slides>
  <Notes>25</Notes>
  <HiddenSlides>0</HiddenSlides>
  <MMClips>0</MMClips>
  <ScaleCrop>false</ScaleCrop>
  <HeadingPairs>
    <vt:vector size="8" baseType="variant">
      <vt:variant>
        <vt:lpstr>Fonts Used</vt:lpstr>
      </vt:variant>
      <vt:variant>
        <vt:i4>9</vt:i4>
      </vt:variant>
      <vt:variant>
        <vt:lpstr>Theme</vt:lpstr>
      </vt:variant>
      <vt:variant>
        <vt:i4>2</vt:i4>
      </vt:variant>
      <vt:variant>
        <vt:lpstr>Slide Titles</vt:lpstr>
      </vt:variant>
      <vt:variant>
        <vt:i4>25</vt:i4>
      </vt:variant>
      <vt:variant>
        <vt:lpstr>Custom Shows</vt:lpstr>
      </vt:variant>
      <vt:variant>
        <vt:i4>1</vt:i4>
      </vt:variant>
    </vt:vector>
  </HeadingPairs>
  <TitlesOfParts>
    <vt:vector size="37" baseType="lpstr">
      <vt:lpstr>Arial</vt:lpstr>
      <vt:lpstr>Calibri</vt:lpstr>
      <vt:lpstr>Century Gothic</vt:lpstr>
      <vt:lpstr>Consolas</vt:lpstr>
      <vt:lpstr>Roboto</vt:lpstr>
      <vt:lpstr>Segoe UI</vt:lpstr>
      <vt:lpstr>Segoe UI Light</vt:lpstr>
      <vt:lpstr>SegoeUI</vt:lpstr>
      <vt:lpstr>Wingdings</vt:lpstr>
      <vt:lpstr>PASS 2013_SpeakerTemplate_Final</vt:lpstr>
      <vt:lpstr>4_CORE TEMPLATE</vt:lpstr>
      <vt:lpstr>TempDB Improvements   John Deardurff  </vt:lpstr>
      <vt:lpstr>PowerPoint Presentation</vt:lpstr>
      <vt:lpstr>What is the  TempDB database?    </vt:lpstr>
      <vt:lpstr>What is the TempDB database?</vt:lpstr>
      <vt:lpstr>What is stored in TempDB?</vt:lpstr>
      <vt:lpstr>Types of TempDB Database Contention  </vt:lpstr>
      <vt:lpstr>Types of TempDB Contention</vt:lpstr>
      <vt:lpstr>The Roles of Allocation Pages</vt:lpstr>
      <vt:lpstr>PowerPoint Presentation</vt:lpstr>
      <vt:lpstr>Metadata Contention</vt:lpstr>
      <vt:lpstr>Optimizing the TempDB Database  </vt:lpstr>
      <vt:lpstr>TempDB File Placement</vt:lpstr>
      <vt:lpstr>Optimizing TempDB performance</vt:lpstr>
      <vt:lpstr>TempDB Database Performance Improvements  </vt:lpstr>
      <vt:lpstr>Performance improvements in TempDB (2016)</vt:lpstr>
      <vt:lpstr>Performance improvements in TempDB (2016)</vt:lpstr>
      <vt:lpstr>Performance improvements in TempDB (2019)</vt:lpstr>
      <vt:lpstr>Concurrent PFS Pages in TempDB (2019)</vt:lpstr>
      <vt:lpstr>PowerPoint Presentation</vt:lpstr>
      <vt:lpstr>PowerPoint Presentation</vt:lpstr>
      <vt:lpstr>PowerPoint Presentation</vt:lpstr>
      <vt:lpstr>Metadata Contention</vt:lpstr>
      <vt:lpstr>Identifying Metadata Contention</vt:lpstr>
      <vt:lpstr>TempDB Memory Optimized Metadata Tables</vt:lpstr>
      <vt:lpstr>PowerPoint Presentation</vt:lpstr>
      <vt:lpstr>PerformanceTuning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278</cp:revision>
  <dcterms:created xsi:type="dcterms:W3CDTF">2015-01-18T17:57:52Z</dcterms:created>
  <dcterms:modified xsi:type="dcterms:W3CDTF">2021-12-20T15:21:29Z</dcterms:modified>
</cp:coreProperties>
</file>