
<file path=[Content_Types].xml><?xml version="1.0" encoding="utf-8"?>
<Types xmlns="http://schemas.openxmlformats.org/package/2006/content-types">
  <Default Extension="bin" ContentType="image/jpeg"/>
  <Default Extension="emf" ContentType="image/x-emf"/>
  <Default Extension="gif" ContentType="image/gif"/>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7.xml" ContentType="application/vnd.openxmlformats-officedocument.presentationml.tags+xml"/>
  <Override PartName="/ppt/notesSlides/notesSlide3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0"/>
    <p:sldMasterId id="2147483801" r:id="rId11"/>
    <p:sldMasterId id="2147483846" r:id="rId12"/>
  </p:sldMasterIdLst>
  <p:notesMasterIdLst>
    <p:notesMasterId r:id="rId58"/>
  </p:notesMasterIdLst>
  <p:handoutMasterIdLst>
    <p:handoutMasterId r:id="rId59"/>
  </p:handoutMasterIdLst>
  <p:sldIdLst>
    <p:sldId id="260" r:id="rId13"/>
    <p:sldId id="258" r:id="rId14"/>
    <p:sldId id="562" r:id="rId15"/>
    <p:sldId id="561" r:id="rId16"/>
    <p:sldId id="534" r:id="rId17"/>
    <p:sldId id="581" r:id="rId18"/>
    <p:sldId id="583" r:id="rId19"/>
    <p:sldId id="582" r:id="rId20"/>
    <p:sldId id="604" r:id="rId21"/>
    <p:sldId id="605" r:id="rId22"/>
    <p:sldId id="257" r:id="rId23"/>
    <p:sldId id="593" r:id="rId24"/>
    <p:sldId id="602" r:id="rId25"/>
    <p:sldId id="592" r:id="rId26"/>
    <p:sldId id="584" r:id="rId27"/>
    <p:sldId id="531" r:id="rId28"/>
    <p:sldId id="560" r:id="rId29"/>
    <p:sldId id="563" r:id="rId30"/>
    <p:sldId id="564" r:id="rId31"/>
    <p:sldId id="565" r:id="rId32"/>
    <p:sldId id="566" r:id="rId33"/>
    <p:sldId id="585" r:id="rId34"/>
    <p:sldId id="595" r:id="rId35"/>
    <p:sldId id="594" r:id="rId36"/>
    <p:sldId id="599" r:id="rId37"/>
    <p:sldId id="600" r:id="rId38"/>
    <p:sldId id="598" r:id="rId39"/>
    <p:sldId id="579" r:id="rId40"/>
    <p:sldId id="567" r:id="rId41"/>
    <p:sldId id="569" r:id="rId42"/>
    <p:sldId id="570" r:id="rId43"/>
    <p:sldId id="571" r:id="rId44"/>
    <p:sldId id="572" r:id="rId45"/>
    <p:sldId id="573" r:id="rId46"/>
    <p:sldId id="588" r:id="rId47"/>
    <p:sldId id="601" r:id="rId48"/>
    <p:sldId id="589" r:id="rId49"/>
    <p:sldId id="587" r:id="rId50"/>
    <p:sldId id="590" r:id="rId51"/>
    <p:sldId id="591" r:id="rId52"/>
    <p:sldId id="1546" r:id="rId53"/>
    <p:sldId id="603" r:id="rId54"/>
    <p:sldId id="576" r:id="rId55"/>
    <p:sldId id="577" r:id="rId56"/>
    <p:sldId id="259" r:id="rId57"/>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SQL Server Statistics Internals" id="{25ADF4C8-2200-4410-9F45-B05F5BA6D4E6}">
          <p14:sldIdLst>
            <p14:sldId id="561"/>
            <p14:sldId id="534"/>
            <p14:sldId id="581"/>
            <p14:sldId id="583"/>
            <p14:sldId id="582"/>
            <p14:sldId id="604"/>
            <p14:sldId id="605"/>
            <p14:sldId id="257"/>
            <p14:sldId id="593"/>
            <p14:sldId id="602"/>
            <p14:sldId id="592"/>
            <p14:sldId id="584"/>
            <p14:sldId id="531"/>
            <p14:sldId id="560"/>
            <p14:sldId id="563"/>
          </p14:sldIdLst>
        </p14:section>
        <p14:section name="Lesson 2: SQL Server Cardinality Estimation" id="{6F639A05-2893-48A9-A600-6681E43668C4}">
          <p14:sldIdLst>
            <p14:sldId id="564"/>
            <p14:sldId id="565"/>
            <p14:sldId id="566"/>
            <p14:sldId id="585"/>
            <p14:sldId id="595"/>
            <p14:sldId id="594"/>
            <p14:sldId id="599"/>
            <p14:sldId id="600"/>
            <p14:sldId id="598"/>
            <p14:sldId id="579"/>
            <p14:sldId id="567"/>
            <p14:sldId id="569"/>
            <p14:sldId id="570"/>
          </p14:sldIdLst>
        </p14:section>
        <p14:section name="Lesson 2: SQL Server Statistics Maintenance" id="{555EB127-B06E-428F-91FE-B308FD5309AF}">
          <p14:sldIdLst>
            <p14:sldId id="571"/>
            <p14:sldId id="572"/>
            <p14:sldId id="573"/>
            <p14:sldId id="588"/>
            <p14:sldId id="601"/>
            <p14:sldId id="589"/>
            <p14:sldId id="587"/>
            <p14:sldId id="590"/>
            <p14:sldId id="591"/>
            <p14:sldId id="1546"/>
            <p14:sldId id="603"/>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61314" autoAdjust="0"/>
  </p:normalViewPr>
  <p:slideViewPr>
    <p:cSldViewPr showGuides="1">
      <p:cViewPr varScale="1">
        <p:scale>
          <a:sx n="54" d="100"/>
          <a:sy n="54" d="100"/>
        </p:scale>
        <p:origin x="1488" y="58"/>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2.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notesMaster" Target="notesMasters/notesMaster1.xml"/><Relationship Id="rId66" Type="http://schemas.microsoft.com/office/2016/11/relationships/changesInfo" Target="changesInfos/changesInfo1.xml"/><Relationship Id="rId5" Type="http://schemas.openxmlformats.org/officeDocument/2006/relationships/customXml" Target="../customXml/item5.xml"/><Relationship Id="rId61" Type="http://schemas.openxmlformats.org/officeDocument/2006/relationships/commentAuthors" Target="commentAuthors.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39.xml"/><Relationship Id="rId3" Type="http://schemas.openxmlformats.org/officeDocument/2006/relationships/customXml" Target="../customXml/item3.xml"/><Relationship Id="rId12" Type="http://schemas.openxmlformats.org/officeDocument/2006/relationships/slideMaster" Target="slideMasters/slideMaster3.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handoutMaster" Target="handoutMasters/handoutMaster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93F886C5-DC29-4AFC-AEF0-332C84879D2F}"/>
    <pc:docChg chg="modSld modSection">
      <pc:chgData name="John Deardurff" userId="a22eae058e899168" providerId="LiveId" clId="{93F886C5-DC29-4AFC-AEF0-332C84879D2F}" dt="2024-01-20T10:46:53.567" v="4" actId="6549"/>
      <pc:docMkLst>
        <pc:docMk/>
      </pc:docMkLst>
      <pc:sldChg chg="modSp mod">
        <pc:chgData name="John Deardurff" userId="a22eae058e899168" providerId="LiveId" clId="{93F886C5-DC29-4AFC-AEF0-332C84879D2F}" dt="2024-01-20T10:46:53.567" v="4" actId="6549"/>
        <pc:sldMkLst>
          <pc:docMk/>
          <pc:sldMk cId="1615560134" sldId="562"/>
        </pc:sldMkLst>
        <pc:spChg chg="mod">
          <ac:chgData name="John Deardurff" userId="a22eae058e899168" providerId="LiveId" clId="{93F886C5-DC29-4AFC-AEF0-332C84879D2F}" dt="2024-01-20T10:46:53.567" v="4" actId="6549"/>
          <ac:spMkLst>
            <pc:docMk/>
            <pc:sldMk cId="1615560134" sldId="562"/>
            <ac:spMk id="3" creationId="{859B2BAE-A383-4E74-B3CF-9AC64DA11727}"/>
          </ac:spMkLst>
        </pc:spChg>
      </pc:sldChg>
      <pc:sldChg chg="mod modShow">
        <pc:chgData name="John Deardurff" userId="a22eae058e899168" providerId="LiveId" clId="{93F886C5-DC29-4AFC-AEF0-332C84879D2F}" dt="2024-01-20T10:46:26.549" v="0" actId="729"/>
        <pc:sldMkLst>
          <pc:docMk/>
          <pc:sldMk cId="289400407" sldId="564"/>
        </pc:sldMkLst>
      </pc:sldChg>
      <pc:sldChg chg="mod modShow">
        <pc:chgData name="John Deardurff" userId="a22eae058e899168" providerId="LiveId" clId="{93F886C5-DC29-4AFC-AEF0-332C84879D2F}" dt="2024-01-20T10:46:26.549" v="0" actId="729"/>
        <pc:sldMkLst>
          <pc:docMk/>
          <pc:sldMk cId="2034824179" sldId="565"/>
        </pc:sldMkLst>
      </pc:sldChg>
      <pc:sldChg chg="mod modShow">
        <pc:chgData name="John Deardurff" userId="a22eae058e899168" providerId="LiveId" clId="{93F886C5-DC29-4AFC-AEF0-332C84879D2F}" dt="2024-01-20T10:46:26.549" v="0" actId="729"/>
        <pc:sldMkLst>
          <pc:docMk/>
          <pc:sldMk cId="4221783869" sldId="566"/>
        </pc:sldMkLst>
      </pc:sldChg>
      <pc:sldChg chg="mod modShow">
        <pc:chgData name="John Deardurff" userId="a22eae058e899168" providerId="LiveId" clId="{93F886C5-DC29-4AFC-AEF0-332C84879D2F}" dt="2024-01-20T10:46:26.549" v="0" actId="729"/>
        <pc:sldMkLst>
          <pc:docMk/>
          <pc:sldMk cId="670385602" sldId="567"/>
        </pc:sldMkLst>
      </pc:sldChg>
      <pc:sldChg chg="mod modShow">
        <pc:chgData name="John Deardurff" userId="a22eae058e899168" providerId="LiveId" clId="{93F886C5-DC29-4AFC-AEF0-332C84879D2F}" dt="2024-01-20T10:46:26.549" v="0" actId="729"/>
        <pc:sldMkLst>
          <pc:docMk/>
          <pc:sldMk cId="1617064737" sldId="569"/>
        </pc:sldMkLst>
      </pc:sldChg>
      <pc:sldChg chg="mod modShow">
        <pc:chgData name="John Deardurff" userId="a22eae058e899168" providerId="LiveId" clId="{93F886C5-DC29-4AFC-AEF0-332C84879D2F}" dt="2024-01-20T10:46:26.549" v="0" actId="729"/>
        <pc:sldMkLst>
          <pc:docMk/>
          <pc:sldMk cId="2346840044" sldId="570"/>
        </pc:sldMkLst>
      </pc:sldChg>
      <pc:sldChg chg="modSp mod">
        <pc:chgData name="John Deardurff" userId="a22eae058e899168" providerId="LiveId" clId="{93F886C5-DC29-4AFC-AEF0-332C84879D2F}" dt="2024-01-20T10:46:29.741" v="2" actId="20577"/>
        <pc:sldMkLst>
          <pc:docMk/>
          <pc:sldMk cId="57495843" sldId="571"/>
        </pc:sldMkLst>
        <pc:spChg chg="mod">
          <ac:chgData name="John Deardurff" userId="a22eae058e899168" providerId="LiveId" clId="{93F886C5-DC29-4AFC-AEF0-332C84879D2F}" dt="2024-01-20T10:46:29.741" v="2" actId="20577"/>
          <ac:spMkLst>
            <pc:docMk/>
            <pc:sldMk cId="57495843" sldId="571"/>
            <ac:spMk id="2" creationId="{74CD77A6-E28D-4D8D-9FE5-64ADAA827AC9}"/>
          </ac:spMkLst>
        </pc:spChg>
      </pc:sldChg>
      <pc:sldChg chg="mod modShow">
        <pc:chgData name="John Deardurff" userId="a22eae058e899168" providerId="LiveId" clId="{93F886C5-DC29-4AFC-AEF0-332C84879D2F}" dt="2024-01-20T10:46:26.549" v="0" actId="729"/>
        <pc:sldMkLst>
          <pc:docMk/>
          <pc:sldMk cId="3171857853" sldId="579"/>
        </pc:sldMkLst>
      </pc:sldChg>
      <pc:sldChg chg="mod modShow">
        <pc:chgData name="John Deardurff" userId="a22eae058e899168" providerId="LiveId" clId="{93F886C5-DC29-4AFC-AEF0-332C84879D2F}" dt="2024-01-20T10:46:26.549" v="0" actId="729"/>
        <pc:sldMkLst>
          <pc:docMk/>
          <pc:sldMk cId="835441663" sldId="585"/>
        </pc:sldMkLst>
      </pc:sldChg>
      <pc:sldChg chg="mod modShow">
        <pc:chgData name="John Deardurff" userId="a22eae058e899168" providerId="LiveId" clId="{93F886C5-DC29-4AFC-AEF0-332C84879D2F}" dt="2024-01-20T10:46:26.549" v="0" actId="729"/>
        <pc:sldMkLst>
          <pc:docMk/>
          <pc:sldMk cId="238282917" sldId="594"/>
        </pc:sldMkLst>
      </pc:sldChg>
      <pc:sldChg chg="mod modShow">
        <pc:chgData name="John Deardurff" userId="a22eae058e899168" providerId="LiveId" clId="{93F886C5-DC29-4AFC-AEF0-332C84879D2F}" dt="2024-01-20T10:46:26.549" v="0" actId="729"/>
        <pc:sldMkLst>
          <pc:docMk/>
          <pc:sldMk cId="2780843375" sldId="595"/>
        </pc:sldMkLst>
      </pc:sldChg>
      <pc:sldChg chg="mod modShow">
        <pc:chgData name="John Deardurff" userId="a22eae058e899168" providerId="LiveId" clId="{93F886C5-DC29-4AFC-AEF0-332C84879D2F}" dt="2024-01-20T10:46:26.549" v="0" actId="729"/>
        <pc:sldMkLst>
          <pc:docMk/>
          <pc:sldMk cId="1691911769" sldId="598"/>
        </pc:sldMkLst>
      </pc:sldChg>
      <pc:sldChg chg="mod modShow">
        <pc:chgData name="John Deardurff" userId="a22eae058e899168" providerId="LiveId" clId="{93F886C5-DC29-4AFC-AEF0-332C84879D2F}" dt="2024-01-20T10:46:26.549" v="0" actId="729"/>
        <pc:sldMkLst>
          <pc:docMk/>
          <pc:sldMk cId="3211946059" sldId="599"/>
        </pc:sldMkLst>
      </pc:sldChg>
      <pc:sldChg chg="mod modShow">
        <pc:chgData name="John Deardurff" userId="a22eae058e899168" providerId="LiveId" clId="{93F886C5-DC29-4AFC-AEF0-332C84879D2F}" dt="2024-01-20T10:46:26.549" v="0" actId="729"/>
        <pc:sldMkLst>
          <pc:docMk/>
          <pc:sldMk cId="1181803683" sldId="600"/>
        </pc:sldMkLst>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02499-57E0-47BE-84E6-57262875B4C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4AA017D-0121-4570-9E34-E95747196FDC}">
      <dgm:prSet/>
      <dgm:spPr/>
      <dgm:t>
        <a:bodyPr/>
        <a:lstStyle/>
        <a:p>
          <a:r>
            <a:rPr lang="en-US" baseline="0" dirty="0"/>
            <a:t>Statistics contain statistical information about distribution of values in one or more columns of a table or index. </a:t>
          </a:r>
        </a:p>
        <a:p>
          <a:r>
            <a:rPr lang="en-US" baseline="0" dirty="0"/>
            <a:t> It is stored as binary large objects (BLOBs).</a:t>
          </a:r>
          <a:endParaRPr lang="en-US" dirty="0"/>
        </a:p>
      </dgm:t>
    </dgm:pt>
    <dgm:pt modelId="{714C315D-96BB-47C7-BA27-90FD8D012758}" type="parTrans" cxnId="{3662DA45-9302-416A-B8D8-7430B472B93B}">
      <dgm:prSet/>
      <dgm:spPr/>
      <dgm:t>
        <a:bodyPr/>
        <a:lstStyle/>
        <a:p>
          <a:endParaRPr lang="en-US"/>
        </a:p>
      </dgm:t>
    </dgm:pt>
    <dgm:pt modelId="{77ACBA19-E95B-45DE-A83D-AE2E029BD174}" type="sibTrans" cxnId="{3662DA45-9302-416A-B8D8-7430B472B93B}">
      <dgm:prSet/>
      <dgm:spPr/>
      <dgm:t>
        <a:bodyPr/>
        <a:lstStyle/>
        <a:p>
          <a:endParaRPr lang="en-US"/>
        </a:p>
      </dgm:t>
    </dgm:pt>
    <dgm:pt modelId="{1DFC1DAA-BF98-4B44-BDB1-C3E9532B04F6}">
      <dgm:prSet/>
      <dgm:spPr/>
      <dgm:t>
        <a:bodyPr/>
        <a:lstStyle/>
        <a:p>
          <a:r>
            <a:rPr lang="en-US" baseline="0" dirty="0"/>
            <a:t>It is used by the Query Optimizer (QO) to estimate the </a:t>
          </a:r>
          <a:r>
            <a:rPr lang="en-US" i="1" baseline="0" dirty="0"/>
            <a:t>cardinality</a:t>
          </a:r>
          <a:r>
            <a:rPr lang="en-US" baseline="0" dirty="0"/>
            <a:t>, or number of rows, in the query result, and enable the creation of high-quality query plans. </a:t>
          </a:r>
          <a:endParaRPr lang="en-US" dirty="0"/>
        </a:p>
      </dgm:t>
    </dgm:pt>
    <dgm:pt modelId="{BA46B7E1-6466-4789-A39C-50EF3DBB3477}" type="parTrans" cxnId="{20AD8491-774A-4068-BF1D-7A8F1C6F3DE9}">
      <dgm:prSet/>
      <dgm:spPr/>
      <dgm:t>
        <a:bodyPr/>
        <a:lstStyle/>
        <a:p>
          <a:endParaRPr lang="en-US"/>
        </a:p>
      </dgm:t>
    </dgm:pt>
    <dgm:pt modelId="{6036103F-582D-4EF9-873D-422267C9E273}" type="sibTrans" cxnId="{20AD8491-774A-4068-BF1D-7A8F1C6F3DE9}">
      <dgm:prSet/>
      <dgm:spPr/>
      <dgm:t>
        <a:bodyPr/>
        <a:lstStyle/>
        <a:p>
          <a:endParaRPr lang="en-US"/>
        </a:p>
      </dgm:t>
    </dgm:pt>
    <dgm:pt modelId="{FFCE293E-524C-44A9-84F3-D6006A07242B}" type="pres">
      <dgm:prSet presAssocID="{01A02499-57E0-47BE-84E6-57262875B4C7}" presName="diagram" presStyleCnt="0">
        <dgm:presLayoutVars>
          <dgm:dir/>
          <dgm:resizeHandles val="exact"/>
        </dgm:presLayoutVars>
      </dgm:prSet>
      <dgm:spPr/>
    </dgm:pt>
    <dgm:pt modelId="{DA5B29CC-C442-4A63-BD6F-946AE0D2934E}" type="pres">
      <dgm:prSet presAssocID="{84AA017D-0121-4570-9E34-E95747196FDC}" presName="node" presStyleLbl="node1" presStyleIdx="0" presStyleCnt="2" custScaleX="148715">
        <dgm:presLayoutVars>
          <dgm:bulletEnabled val="1"/>
        </dgm:presLayoutVars>
      </dgm:prSet>
      <dgm:spPr/>
    </dgm:pt>
    <dgm:pt modelId="{9C06A65D-72BF-4AFF-9C38-1FD69EC0516B}" type="pres">
      <dgm:prSet presAssocID="{77ACBA19-E95B-45DE-A83D-AE2E029BD174}" presName="sibTrans" presStyleCnt="0"/>
      <dgm:spPr/>
    </dgm:pt>
    <dgm:pt modelId="{1DF71DE3-4030-4E11-8773-A3C326979245}" type="pres">
      <dgm:prSet presAssocID="{1DFC1DAA-BF98-4B44-BDB1-C3E9532B04F6}" presName="node" presStyleLbl="node1" presStyleIdx="1" presStyleCnt="2" custScaleX="148715">
        <dgm:presLayoutVars>
          <dgm:bulletEnabled val="1"/>
        </dgm:presLayoutVars>
      </dgm:prSet>
      <dgm:spPr/>
    </dgm:pt>
  </dgm:ptLst>
  <dgm:cxnLst>
    <dgm:cxn modelId="{749E5731-4B9B-4665-9887-2DBC19A30382}" type="presOf" srcId="{1DFC1DAA-BF98-4B44-BDB1-C3E9532B04F6}" destId="{1DF71DE3-4030-4E11-8773-A3C326979245}" srcOrd="0" destOrd="0" presId="urn:microsoft.com/office/officeart/2005/8/layout/default"/>
    <dgm:cxn modelId="{3662DA45-9302-416A-B8D8-7430B472B93B}" srcId="{01A02499-57E0-47BE-84E6-57262875B4C7}" destId="{84AA017D-0121-4570-9E34-E95747196FDC}" srcOrd="0" destOrd="0" parTransId="{714C315D-96BB-47C7-BA27-90FD8D012758}" sibTransId="{77ACBA19-E95B-45DE-A83D-AE2E029BD174}"/>
    <dgm:cxn modelId="{1B27196F-A3DD-450B-B8E1-32D56FAE1D5F}" type="presOf" srcId="{84AA017D-0121-4570-9E34-E95747196FDC}" destId="{DA5B29CC-C442-4A63-BD6F-946AE0D2934E}" srcOrd="0" destOrd="0" presId="urn:microsoft.com/office/officeart/2005/8/layout/default"/>
    <dgm:cxn modelId="{20AD8491-774A-4068-BF1D-7A8F1C6F3DE9}" srcId="{01A02499-57E0-47BE-84E6-57262875B4C7}" destId="{1DFC1DAA-BF98-4B44-BDB1-C3E9532B04F6}" srcOrd="1" destOrd="0" parTransId="{BA46B7E1-6466-4789-A39C-50EF3DBB3477}" sibTransId="{6036103F-582D-4EF9-873D-422267C9E273}"/>
    <dgm:cxn modelId="{078CEFD9-F91F-47DD-8C5C-6B06A0F31069}" type="presOf" srcId="{01A02499-57E0-47BE-84E6-57262875B4C7}" destId="{FFCE293E-524C-44A9-84F3-D6006A07242B}" srcOrd="0" destOrd="0" presId="urn:microsoft.com/office/officeart/2005/8/layout/default"/>
    <dgm:cxn modelId="{55B9819F-497D-4353-B339-047471E9FE03}" type="presParOf" srcId="{FFCE293E-524C-44A9-84F3-D6006A07242B}" destId="{DA5B29CC-C442-4A63-BD6F-946AE0D2934E}" srcOrd="0" destOrd="0" presId="urn:microsoft.com/office/officeart/2005/8/layout/default"/>
    <dgm:cxn modelId="{BCD44CDC-3A78-40CE-A3D9-CB47C077C27A}" type="presParOf" srcId="{FFCE293E-524C-44A9-84F3-D6006A07242B}" destId="{9C06A65D-72BF-4AFF-9C38-1FD69EC0516B}" srcOrd="1" destOrd="0" presId="urn:microsoft.com/office/officeart/2005/8/layout/default"/>
    <dgm:cxn modelId="{2A1C9D30-C8DA-4E9F-8C7F-E050E54B6A60}" type="presParOf" srcId="{FFCE293E-524C-44A9-84F3-D6006A07242B}" destId="{1DF71DE3-4030-4E11-8773-A3C32697924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F68293-C0E0-4F9E-BB46-688E86EC377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124A829-BFE9-45C5-89D9-B3A2AEF9CB7F}">
      <dgm:prSet phldrT="[Text]"/>
      <dgm:spPr/>
      <dgm:t>
        <a:bodyPr/>
        <a:lstStyle/>
        <a:p>
          <a:pPr>
            <a:buFont typeface="Arial" panose="020B0604020202020204" pitchFamily="34" charset="0"/>
            <a:buChar char="•"/>
          </a:pPr>
          <a:r>
            <a:rPr lang="en-US" b="1" i="0" dirty="0"/>
            <a:t>Independence</a:t>
          </a:r>
          <a:endParaRPr lang="en-US" dirty="0"/>
        </a:p>
      </dgm:t>
    </dgm:pt>
    <dgm:pt modelId="{08D2705B-F545-4DE5-A20E-3CBE9D215229}" type="parTrans" cxnId="{D38E85EF-4AFC-40FC-A716-807B4BFB6992}">
      <dgm:prSet/>
      <dgm:spPr/>
      <dgm:t>
        <a:bodyPr/>
        <a:lstStyle/>
        <a:p>
          <a:endParaRPr lang="en-US"/>
        </a:p>
      </dgm:t>
    </dgm:pt>
    <dgm:pt modelId="{1F5A046E-844F-4502-B6E7-4F4DC981B05B}" type="sibTrans" cxnId="{D38E85EF-4AFC-40FC-A716-807B4BFB6992}">
      <dgm:prSet/>
      <dgm:spPr/>
      <dgm:t>
        <a:bodyPr/>
        <a:lstStyle/>
        <a:p>
          <a:endParaRPr lang="en-US"/>
        </a:p>
      </dgm:t>
    </dgm:pt>
    <dgm:pt modelId="{D86BE70A-2C73-4BA3-94C0-61349A1D65FB}">
      <dgm:prSet/>
      <dgm:spPr/>
      <dgm:t>
        <a:bodyPr/>
        <a:lstStyle/>
        <a:p>
          <a:pPr>
            <a:buFont typeface="Arial" panose="020B0604020202020204" pitchFamily="34" charset="0"/>
            <a:buChar char="•"/>
          </a:pPr>
          <a:r>
            <a:rPr lang="en-US" b="1" i="0" dirty="0"/>
            <a:t>Uniformity</a:t>
          </a:r>
          <a:endParaRPr lang="en-US" b="0" i="0" dirty="0"/>
        </a:p>
      </dgm:t>
    </dgm:pt>
    <dgm:pt modelId="{49315316-2406-466E-B269-BD99EAB46449}" type="parTrans" cxnId="{A53C0BD1-2635-4C95-A0B0-831A37C46BBE}">
      <dgm:prSet/>
      <dgm:spPr/>
      <dgm:t>
        <a:bodyPr/>
        <a:lstStyle/>
        <a:p>
          <a:endParaRPr lang="en-US"/>
        </a:p>
      </dgm:t>
    </dgm:pt>
    <dgm:pt modelId="{577DD21E-6F9A-4405-93EF-DC0B7AE63C78}" type="sibTrans" cxnId="{A53C0BD1-2635-4C95-A0B0-831A37C46BBE}">
      <dgm:prSet/>
      <dgm:spPr/>
      <dgm:t>
        <a:bodyPr/>
        <a:lstStyle/>
        <a:p>
          <a:endParaRPr lang="en-US"/>
        </a:p>
      </dgm:t>
    </dgm:pt>
    <dgm:pt modelId="{EDB5D3BA-8C3F-4C13-8CC5-21CDF49C1173}">
      <dgm:prSet/>
      <dgm:spPr/>
      <dgm:t>
        <a:bodyPr/>
        <a:lstStyle/>
        <a:p>
          <a:pPr>
            <a:buFont typeface="Arial" panose="020B0604020202020204" pitchFamily="34" charset="0"/>
            <a:buChar char="•"/>
          </a:pPr>
          <a:r>
            <a:rPr lang="en-US" b="1" i="0" dirty="0"/>
            <a:t>Containment (Simple)</a:t>
          </a:r>
          <a:r>
            <a:rPr lang="en-US" b="0" i="0" dirty="0"/>
            <a:t>  </a:t>
          </a:r>
        </a:p>
      </dgm:t>
    </dgm:pt>
    <dgm:pt modelId="{AC99DF5B-ABB4-47AF-8207-5431B0231612}" type="parTrans" cxnId="{E18DECA9-76EC-4C40-AB28-D883685B6541}">
      <dgm:prSet/>
      <dgm:spPr/>
      <dgm:t>
        <a:bodyPr/>
        <a:lstStyle/>
        <a:p>
          <a:endParaRPr lang="en-US"/>
        </a:p>
      </dgm:t>
    </dgm:pt>
    <dgm:pt modelId="{3EA48B83-CF9A-47FC-85D1-34626F799A95}" type="sibTrans" cxnId="{E18DECA9-76EC-4C40-AB28-D883685B6541}">
      <dgm:prSet/>
      <dgm:spPr/>
      <dgm:t>
        <a:bodyPr/>
        <a:lstStyle/>
        <a:p>
          <a:endParaRPr lang="en-US"/>
        </a:p>
      </dgm:t>
    </dgm:pt>
    <dgm:pt modelId="{C60D0BA2-BC70-4A45-A1D2-1485A953E97F}">
      <dgm:prSet/>
      <dgm:spPr/>
      <dgm:t>
        <a:bodyPr/>
        <a:lstStyle/>
        <a:p>
          <a:pPr>
            <a:buFont typeface="Arial" panose="020B0604020202020204" pitchFamily="34" charset="0"/>
            <a:buChar char="•"/>
          </a:pPr>
          <a:r>
            <a:rPr lang="en-US" b="1" i="0" dirty="0"/>
            <a:t>Inclusion</a:t>
          </a:r>
          <a:r>
            <a:rPr lang="en-US" b="0" i="0" dirty="0"/>
            <a:t> </a:t>
          </a:r>
        </a:p>
      </dgm:t>
    </dgm:pt>
    <dgm:pt modelId="{5E928F09-B5D5-4541-8DF3-82EA24B49917}" type="parTrans" cxnId="{625C7396-5801-46D3-B783-D53A22F645F8}">
      <dgm:prSet/>
      <dgm:spPr/>
      <dgm:t>
        <a:bodyPr/>
        <a:lstStyle/>
        <a:p>
          <a:endParaRPr lang="en-US"/>
        </a:p>
      </dgm:t>
    </dgm:pt>
    <dgm:pt modelId="{0880B669-EB33-4369-9870-0928FF3D01C5}" type="sibTrans" cxnId="{625C7396-5801-46D3-B783-D53A22F645F8}">
      <dgm:prSet/>
      <dgm:spPr/>
      <dgm:t>
        <a:bodyPr/>
        <a:lstStyle/>
        <a:p>
          <a:endParaRPr lang="en-US"/>
        </a:p>
      </dgm:t>
    </dgm:pt>
    <dgm:pt modelId="{725ECDC7-9F89-4FA3-BBA7-668908D40F62}" type="pres">
      <dgm:prSet presAssocID="{E8F68293-C0E0-4F9E-BB46-688E86EC3777}" presName="diagram" presStyleCnt="0">
        <dgm:presLayoutVars>
          <dgm:dir/>
          <dgm:resizeHandles val="exact"/>
        </dgm:presLayoutVars>
      </dgm:prSet>
      <dgm:spPr/>
    </dgm:pt>
    <dgm:pt modelId="{7C0379BE-675D-4F4B-8C70-6FB078DC7C03}" type="pres">
      <dgm:prSet presAssocID="{3124A829-BFE9-45C5-89D9-B3A2AEF9CB7F}" presName="node" presStyleLbl="node1" presStyleIdx="0" presStyleCnt="4">
        <dgm:presLayoutVars>
          <dgm:bulletEnabled val="1"/>
        </dgm:presLayoutVars>
      </dgm:prSet>
      <dgm:spPr/>
    </dgm:pt>
    <dgm:pt modelId="{0ED04BD7-E558-44F5-8F66-E93C06BAFB84}" type="pres">
      <dgm:prSet presAssocID="{1F5A046E-844F-4502-B6E7-4F4DC981B05B}" presName="sibTrans" presStyleCnt="0"/>
      <dgm:spPr/>
    </dgm:pt>
    <dgm:pt modelId="{0FF963E3-134D-4F24-A44C-C0676EBB88AD}" type="pres">
      <dgm:prSet presAssocID="{D86BE70A-2C73-4BA3-94C0-61349A1D65FB}" presName="node" presStyleLbl="node1" presStyleIdx="1" presStyleCnt="4">
        <dgm:presLayoutVars>
          <dgm:bulletEnabled val="1"/>
        </dgm:presLayoutVars>
      </dgm:prSet>
      <dgm:spPr/>
    </dgm:pt>
    <dgm:pt modelId="{B6037C15-2129-4265-9E2F-D0AFDEC67D3A}" type="pres">
      <dgm:prSet presAssocID="{577DD21E-6F9A-4405-93EF-DC0B7AE63C78}" presName="sibTrans" presStyleCnt="0"/>
      <dgm:spPr/>
    </dgm:pt>
    <dgm:pt modelId="{932C77A4-5756-46F2-928B-6317769C6D87}" type="pres">
      <dgm:prSet presAssocID="{EDB5D3BA-8C3F-4C13-8CC5-21CDF49C1173}" presName="node" presStyleLbl="node1" presStyleIdx="2" presStyleCnt="4">
        <dgm:presLayoutVars>
          <dgm:bulletEnabled val="1"/>
        </dgm:presLayoutVars>
      </dgm:prSet>
      <dgm:spPr/>
    </dgm:pt>
    <dgm:pt modelId="{E51A1B81-6948-46C5-9489-517BEF3347D9}" type="pres">
      <dgm:prSet presAssocID="{3EA48B83-CF9A-47FC-85D1-34626F799A95}" presName="sibTrans" presStyleCnt="0"/>
      <dgm:spPr/>
    </dgm:pt>
    <dgm:pt modelId="{F18E951E-9938-41FB-99A7-FFC281DF4896}" type="pres">
      <dgm:prSet presAssocID="{C60D0BA2-BC70-4A45-A1D2-1485A953E97F}" presName="node" presStyleLbl="node1" presStyleIdx="3" presStyleCnt="4">
        <dgm:presLayoutVars>
          <dgm:bulletEnabled val="1"/>
        </dgm:presLayoutVars>
      </dgm:prSet>
      <dgm:spPr/>
    </dgm:pt>
  </dgm:ptLst>
  <dgm:cxnLst>
    <dgm:cxn modelId="{F86D4C16-5A91-427C-989F-0C5BF327CBA0}" type="presOf" srcId="{3124A829-BFE9-45C5-89D9-B3A2AEF9CB7F}" destId="{7C0379BE-675D-4F4B-8C70-6FB078DC7C03}" srcOrd="0" destOrd="0" presId="urn:microsoft.com/office/officeart/2005/8/layout/default"/>
    <dgm:cxn modelId="{0E8C4F5D-E23A-4083-86EF-428D213BBA23}" type="presOf" srcId="{D86BE70A-2C73-4BA3-94C0-61349A1D65FB}" destId="{0FF963E3-134D-4F24-A44C-C0676EBB88AD}" srcOrd="0" destOrd="0" presId="urn:microsoft.com/office/officeart/2005/8/layout/default"/>
    <dgm:cxn modelId="{3D8A775F-E90F-43CD-8BCC-3234DB28A2B9}" type="presOf" srcId="{EDB5D3BA-8C3F-4C13-8CC5-21CDF49C1173}" destId="{932C77A4-5756-46F2-928B-6317769C6D87}" srcOrd="0" destOrd="0" presId="urn:microsoft.com/office/officeart/2005/8/layout/default"/>
    <dgm:cxn modelId="{625C7396-5801-46D3-B783-D53A22F645F8}" srcId="{E8F68293-C0E0-4F9E-BB46-688E86EC3777}" destId="{C60D0BA2-BC70-4A45-A1D2-1485A953E97F}" srcOrd="3" destOrd="0" parTransId="{5E928F09-B5D5-4541-8DF3-82EA24B49917}" sibTransId="{0880B669-EB33-4369-9870-0928FF3D01C5}"/>
    <dgm:cxn modelId="{86BACFA6-C2B7-44B4-8B5D-6581E64E2565}" type="presOf" srcId="{E8F68293-C0E0-4F9E-BB46-688E86EC3777}" destId="{725ECDC7-9F89-4FA3-BBA7-668908D40F62}" srcOrd="0" destOrd="0" presId="urn:microsoft.com/office/officeart/2005/8/layout/default"/>
    <dgm:cxn modelId="{E18DECA9-76EC-4C40-AB28-D883685B6541}" srcId="{E8F68293-C0E0-4F9E-BB46-688E86EC3777}" destId="{EDB5D3BA-8C3F-4C13-8CC5-21CDF49C1173}" srcOrd="2" destOrd="0" parTransId="{AC99DF5B-ABB4-47AF-8207-5431B0231612}" sibTransId="{3EA48B83-CF9A-47FC-85D1-34626F799A95}"/>
    <dgm:cxn modelId="{5CB96ACB-F18A-4DB3-A92B-D712078A5957}" type="presOf" srcId="{C60D0BA2-BC70-4A45-A1D2-1485A953E97F}" destId="{F18E951E-9938-41FB-99A7-FFC281DF4896}" srcOrd="0" destOrd="0" presId="urn:microsoft.com/office/officeart/2005/8/layout/default"/>
    <dgm:cxn modelId="{A53C0BD1-2635-4C95-A0B0-831A37C46BBE}" srcId="{E8F68293-C0E0-4F9E-BB46-688E86EC3777}" destId="{D86BE70A-2C73-4BA3-94C0-61349A1D65FB}" srcOrd="1" destOrd="0" parTransId="{49315316-2406-466E-B269-BD99EAB46449}" sibTransId="{577DD21E-6F9A-4405-93EF-DC0B7AE63C78}"/>
    <dgm:cxn modelId="{D38E85EF-4AFC-40FC-A716-807B4BFB6992}" srcId="{E8F68293-C0E0-4F9E-BB46-688E86EC3777}" destId="{3124A829-BFE9-45C5-89D9-B3A2AEF9CB7F}" srcOrd="0" destOrd="0" parTransId="{08D2705B-F545-4DE5-A20E-3CBE9D215229}" sibTransId="{1F5A046E-844F-4502-B6E7-4F4DC981B05B}"/>
    <dgm:cxn modelId="{3410BF01-2E16-4F29-9CA4-B0DBABAD1E01}" type="presParOf" srcId="{725ECDC7-9F89-4FA3-BBA7-668908D40F62}" destId="{7C0379BE-675D-4F4B-8C70-6FB078DC7C03}" srcOrd="0" destOrd="0" presId="urn:microsoft.com/office/officeart/2005/8/layout/default"/>
    <dgm:cxn modelId="{C2700A77-34A3-4C91-8482-531E90824CA9}" type="presParOf" srcId="{725ECDC7-9F89-4FA3-BBA7-668908D40F62}" destId="{0ED04BD7-E558-44F5-8F66-E93C06BAFB84}" srcOrd="1" destOrd="0" presId="urn:microsoft.com/office/officeart/2005/8/layout/default"/>
    <dgm:cxn modelId="{6E3B1D51-7FB8-4E75-8904-43C2DE068413}" type="presParOf" srcId="{725ECDC7-9F89-4FA3-BBA7-668908D40F62}" destId="{0FF963E3-134D-4F24-A44C-C0676EBB88AD}" srcOrd="2" destOrd="0" presId="urn:microsoft.com/office/officeart/2005/8/layout/default"/>
    <dgm:cxn modelId="{D66F6C2E-2583-4AA1-AE66-EAA0A3C2A021}" type="presParOf" srcId="{725ECDC7-9F89-4FA3-BBA7-668908D40F62}" destId="{B6037C15-2129-4265-9E2F-D0AFDEC67D3A}" srcOrd="3" destOrd="0" presId="urn:microsoft.com/office/officeart/2005/8/layout/default"/>
    <dgm:cxn modelId="{87BD70F9-DAE0-490D-AD0C-02B04938C5B6}" type="presParOf" srcId="{725ECDC7-9F89-4FA3-BBA7-668908D40F62}" destId="{932C77A4-5756-46F2-928B-6317769C6D87}" srcOrd="4" destOrd="0" presId="urn:microsoft.com/office/officeart/2005/8/layout/default"/>
    <dgm:cxn modelId="{BE387406-ECA7-4FB4-A12A-531F1B972E47}" type="presParOf" srcId="{725ECDC7-9F89-4FA3-BBA7-668908D40F62}" destId="{E51A1B81-6948-46C5-9489-517BEF3347D9}" srcOrd="5" destOrd="0" presId="urn:microsoft.com/office/officeart/2005/8/layout/default"/>
    <dgm:cxn modelId="{9AB723BF-5604-4D10-A929-F3DBB2A8558A}" type="presParOf" srcId="{725ECDC7-9F89-4FA3-BBA7-668908D40F62}" destId="{F18E951E-9938-41FB-99A7-FFC281DF489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F68293-C0E0-4F9E-BB46-688E86EC37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07A00D-9581-4193-AB0F-3A0FFA77DF07}">
      <dgm:prSet phldrT="[Text]"/>
      <dgm:spPr/>
      <dgm:t>
        <a:bodyPr/>
        <a:lstStyle/>
        <a:p>
          <a:pPr>
            <a:buFont typeface="Arial" panose="020B0604020202020204" pitchFamily="34" charset="0"/>
            <a:buChar char="•"/>
          </a:pPr>
          <a:r>
            <a:rPr lang="en-US" b="1" i="0" dirty="0"/>
            <a:t>Independence</a:t>
          </a:r>
          <a:r>
            <a:rPr lang="en-US" b="0" i="0" dirty="0"/>
            <a:t> becomes </a:t>
          </a:r>
          <a:r>
            <a:rPr lang="en-US" b="1" i="0" dirty="0"/>
            <a:t>Correlation</a:t>
          </a:r>
          <a:r>
            <a:rPr lang="en-US" b="0" i="0" dirty="0"/>
            <a:t> </a:t>
          </a:r>
          <a:endParaRPr lang="en-US" dirty="0"/>
        </a:p>
      </dgm:t>
    </dgm:pt>
    <dgm:pt modelId="{0B2F9EDE-36D3-432A-B9D6-DFACABE90906}" type="parTrans" cxnId="{285975D8-6E6B-4890-A16E-5EAFA426D067}">
      <dgm:prSet/>
      <dgm:spPr/>
      <dgm:t>
        <a:bodyPr/>
        <a:lstStyle/>
        <a:p>
          <a:endParaRPr lang="en-US"/>
        </a:p>
      </dgm:t>
    </dgm:pt>
    <dgm:pt modelId="{3F90B0BA-F6CA-4CE6-A3A0-27CCBC40EF23}" type="sibTrans" cxnId="{285975D8-6E6B-4890-A16E-5EAFA426D067}">
      <dgm:prSet/>
      <dgm:spPr/>
      <dgm:t>
        <a:bodyPr/>
        <a:lstStyle/>
        <a:p>
          <a:endParaRPr lang="en-US"/>
        </a:p>
      </dgm:t>
    </dgm:pt>
    <dgm:pt modelId="{7DE57DEC-3AD3-4521-8C16-6FA9D58CEF83}">
      <dgm:prSet/>
      <dgm:spPr/>
      <dgm:t>
        <a:bodyPr/>
        <a:lstStyle/>
        <a:p>
          <a:pPr>
            <a:buFont typeface="Arial" panose="020B0604020202020204" pitchFamily="34" charset="0"/>
            <a:buChar char="•"/>
          </a:pPr>
          <a:r>
            <a:rPr lang="en-US" b="1" i="0" dirty="0"/>
            <a:t>Simple Containment</a:t>
          </a:r>
          <a:r>
            <a:rPr lang="en-US" b="0" i="0" dirty="0"/>
            <a:t> becomes </a:t>
          </a:r>
          <a:r>
            <a:rPr lang="en-US" b="1" i="0" dirty="0"/>
            <a:t>Base Containment</a:t>
          </a:r>
          <a:endParaRPr lang="en-US" b="0" i="0" dirty="0"/>
        </a:p>
      </dgm:t>
    </dgm:pt>
    <dgm:pt modelId="{F94A9D2A-6FD8-46E4-A311-B665D975C9AA}" type="parTrans" cxnId="{35A7AB2A-69ED-4B28-B69A-164E3A125268}">
      <dgm:prSet/>
      <dgm:spPr/>
      <dgm:t>
        <a:bodyPr/>
        <a:lstStyle/>
        <a:p>
          <a:endParaRPr lang="en-US"/>
        </a:p>
      </dgm:t>
    </dgm:pt>
    <dgm:pt modelId="{10728EB2-317C-480A-9055-3EC4697EA69D}" type="sibTrans" cxnId="{35A7AB2A-69ED-4B28-B69A-164E3A125268}">
      <dgm:prSet/>
      <dgm:spPr/>
      <dgm:t>
        <a:bodyPr/>
        <a:lstStyle/>
        <a:p>
          <a:endParaRPr lang="en-US"/>
        </a:p>
      </dgm:t>
    </dgm:pt>
    <dgm:pt modelId="{3A1E07F1-EC9E-42D6-B0F8-662FF59BEC0A}">
      <dgm:prSet/>
      <dgm:spPr/>
      <dgm:t>
        <a:bodyPr/>
        <a:lstStyle/>
        <a:p>
          <a:pPr marL="0" indent="0">
            <a:buFont typeface="Arial" panose="020B0604020202020204" pitchFamily="34" charset="0"/>
            <a:buNone/>
          </a:pPr>
          <a:r>
            <a:rPr lang="en-US" b="0" i="0" dirty="0"/>
            <a:t>Users might query for data that does not exist. </a:t>
          </a:r>
        </a:p>
      </dgm:t>
    </dgm:pt>
    <dgm:pt modelId="{5FFC931C-1312-4C6D-9D60-9FFC319FCDCF}" type="parTrans" cxnId="{0D63B30D-D2F4-41A2-BE3D-4A8E2F0D0D59}">
      <dgm:prSet/>
      <dgm:spPr/>
      <dgm:t>
        <a:bodyPr/>
        <a:lstStyle/>
        <a:p>
          <a:endParaRPr lang="en-US"/>
        </a:p>
      </dgm:t>
    </dgm:pt>
    <dgm:pt modelId="{D5695805-AF1F-4226-8525-B4C301CBC529}" type="sibTrans" cxnId="{0D63B30D-D2F4-41A2-BE3D-4A8E2F0D0D59}">
      <dgm:prSet/>
      <dgm:spPr/>
      <dgm:t>
        <a:bodyPr/>
        <a:lstStyle/>
        <a:p>
          <a:endParaRPr lang="en-US"/>
        </a:p>
      </dgm:t>
    </dgm:pt>
    <dgm:pt modelId="{FA7E2C91-5123-4148-A2EC-A581B188BE97}">
      <dgm:prSet phldrT="[Text]"/>
      <dgm:spPr/>
      <dgm:t>
        <a:bodyPr/>
        <a:lstStyle/>
        <a:p>
          <a:pPr marL="0" indent="0">
            <a:buFont typeface="Arial" panose="020B0604020202020204" pitchFamily="34" charset="0"/>
            <a:buNone/>
          </a:pPr>
          <a:r>
            <a:rPr lang="en-US" b="0" i="0" dirty="0"/>
            <a:t>The combination of the different column values are not necessarily independent. </a:t>
          </a:r>
          <a:endParaRPr lang="en-US" dirty="0"/>
        </a:p>
      </dgm:t>
    </dgm:pt>
    <dgm:pt modelId="{0EA329AE-CD68-4741-97D8-B19A62BA29D5}" type="parTrans" cxnId="{A22A2B03-30E4-4DE3-9A4A-444CD24E9CE2}">
      <dgm:prSet/>
      <dgm:spPr/>
      <dgm:t>
        <a:bodyPr/>
        <a:lstStyle/>
        <a:p>
          <a:endParaRPr lang="en-US"/>
        </a:p>
      </dgm:t>
    </dgm:pt>
    <dgm:pt modelId="{13495ED9-915D-4FEA-8D28-C95A57833D02}" type="sibTrans" cxnId="{A22A2B03-30E4-4DE3-9A4A-444CD24E9CE2}">
      <dgm:prSet/>
      <dgm:spPr/>
      <dgm:t>
        <a:bodyPr/>
        <a:lstStyle/>
        <a:p>
          <a:endParaRPr lang="en-US"/>
        </a:p>
      </dgm:t>
    </dgm:pt>
    <dgm:pt modelId="{4F4CD1D8-9612-4E4F-A129-5AB01FC35D41}">
      <dgm:prSet phldrT="[Text]"/>
      <dgm:spPr/>
      <dgm:t>
        <a:bodyPr/>
        <a:lstStyle/>
        <a:p>
          <a:pPr marL="0" indent="0">
            <a:buFont typeface="Arial" panose="020B0604020202020204" pitchFamily="34" charset="0"/>
            <a:buNone/>
          </a:pPr>
          <a:r>
            <a:rPr lang="en-US" b="0" i="0" dirty="0"/>
            <a:t>This may resemble more real-life data querying.</a:t>
          </a:r>
          <a:endParaRPr lang="en-US" dirty="0"/>
        </a:p>
      </dgm:t>
    </dgm:pt>
    <dgm:pt modelId="{16C89384-D5FC-44D6-950E-8BF701676B52}" type="parTrans" cxnId="{84DF6509-011C-4AF6-9796-FC6B8B2813C5}">
      <dgm:prSet/>
      <dgm:spPr/>
      <dgm:t>
        <a:bodyPr/>
        <a:lstStyle/>
        <a:p>
          <a:endParaRPr lang="en-US"/>
        </a:p>
      </dgm:t>
    </dgm:pt>
    <dgm:pt modelId="{5ED2F169-46E5-4EF1-ACC5-77E565695250}" type="sibTrans" cxnId="{84DF6509-011C-4AF6-9796-FC6B8B2813C5}">
      <dgm:prSet/>
      <dgm:spPr/>
      <dgm:t>
        <a:bodyPr/>
        <a:lstStyle/>
        <a:p>
          <a:endParaRPr lang="en-US"/>
        </a:p>
      </dgm:t>
    </dgm:pt>
    <dgm:pt modelId="{B6264A88-7659-48E7-AC05-187D4B27FD1E}">
      <dgm:prSet/>
      <dgm:spPr/>
      <dgm:t>
        <a:bodyPr/>
        <a:lstStyle/>
        <a:p>
          <a:pPr marL="0" indent="0">
            <a:buFont typeface="Arial" panose="020B0604020202020204" pitchFamily="34" charset="0"/>
            <a:buNone/>
          </a:pPr>
          <a:r>
            <a:rPr lang="en-US" b="0" i="0" dirty="0"/>
            <a:t>For example, for an equality join between two tables, base tables histograms are used to estimate the join selectivity, and then factor in the predicate's selectivity.</a:t>
          </a:r>
        </a:p>
      </dgm:t>
    </dgm:pt>
    <dgm:pt modelId="{6E2223BE-C09C-4DC9-BFF7-042B0ADF2C01}" type="parTrans" cxnId="{5A05B951-3142-4904-8FAE-8176863326A7}">
      <dgm:prSet/>
      <dgm:spPr/>
      <dgm:t>
        <a:bodyPr/>
        <a:lstStyle/>
        <a:p>
          <a:endParaRPr lang="en-US"/>
        </a:p>
      </dgm:t>
    </dgm:pt>
    <dgm:pt modelId="{9127AF76-0C52-41FB-A533-C8C710A1DA13}" type="sibTrans" cxnId="{5A05B951-3142-4904-8FAE-8176863326A7}">
      <dgm:prSet/>
      <dgm:spPr/>
      <dgm:t>
        <a:bodyPr/>
        <a:lstStyle/>
        <a:p>
          <a:endParaRPr lang="en-US"/>
        </a:p>
      </dgm:t>
    </dgm:pt>
    <dgm:pt modelId="{BE5F6462-F772-4FA4-8173-051F8C9173C0}">
      <dgm:prSet/>
      <dgm:spPr/>
      <dgm:t>
        <a:bodyPr/>
        <a:lstStyle/>
        <a:p>
          <a:pPr marL="0" indent="0">
            <a:buFont typeface="Arial" panose="020B0604020202020204" pitchFamily="34" charset="0"/>
            <a:buNone/>
          </a:pPr>
          <a:endParaRPr lang="en-US" b="0" i="0" dirty="0"/>
        </a:p>
      </dgm:t>
    </dgm:pt>
    <dgm:pt modelId="{662E91D7-5597-487C-9818-64A3775AE4D4}" type="parTrans" cxnId="{905D58BC-B82F-4D5B-BB5C-EEF861FA6E07}">
      <dgm:prSet/>
      <dgm:spPr/>
      <dgm:t>
        <a:bodyPr/>
        <a:lstStyle/>
        <a:p>
          <a:endParaRPr lang="en-US"/>
        </a:p>
      </dgm:t>
    </dgm:pt>
    <dgm:pt modelId="{7ECD7109-9DC7-4B54-9BF6-BA18E9E01761}" type="sibTrans" cxnId="{905D58BC-B82F-4D5B-BB5C-EEF861FA6E07}">
      <dgm:prSet/>
      <dgm:spPr/>
      <dgm:t>
        <a:bodyPr/>
        <a:lstStyle/>
        <a:p>
          <a:endParaRPr lang="en-US"/>
        </a:p>
      </dgm:t>
    </dgm:pt>
    <dgm:pt modelId="{8E37E11A-72D9-4498-837D-9B7BEDE8FCC1}" type="pres">
      <dgm:prSet presAssocID="{E8F68293-C0E0-4F9E-BB46-688E86EC3777}" presName="Name0" presStyleCnt="0">
        <dgm:presLayoutVars>
          <dgm:dir/>
          <dgm:animLvl val="lvl"/>
          <dgm:resizeHandles val="exact"/>
        </dgm:presLayoutVars>
      </dgm:prSet>
      <dgm:spPr/>
    </dgm:pt>
    <dgm:pt modelId="{67E999EE-A76E-4033-9630-CF0D82DF61DA}" type="pres">
      <dgm:prSet presAssocID="{3507A00D-9581-4193-AB0F-3A0FFA77DF07}" presName="composite" presStyleCnt="0"/>
      <dgm:spPr/>
    </dgm:pt>
    <dgm:pt modelId="{B42E7E7B-8990-465F-A46A-830124324782}" type="pres">
      <dgm:prSet presAssocID="{3507A00D-9581-4193-AB0F-3A0FFA77DF07}" presName="parTx" presStyleLbl="alignNode1" presStyleIdx="0" presStyleCnt="2">
        <dgm:presLayoutVars>
          <dgm:chMax val="0"/>
          <dgm:chPref val="0"/>
          <dgm:bulletEnabled val="1"/>
        </dgm:presLayoutVars>
      </dgm:prSet>
      <dgm:spPr/>
    </dgm:pt>
    <dgm:pt modelId="{FEA41DA3-D59C-4F88-84C0-48C96D79A93C}" type="pres">
      <dgm:prSet presAssocID="{3507A00D-9581-4193-AB0F-3A0FFA77DF07}" presName="desTx" presStyleLbl="alignAccFollowNode1" presStyleIdx="0" presStyleCnt="2">
        <dgm:presLayoutVars>
          <dgm:bulletEnabled val="1"/>
        </dgm:presLayoutVars>
      </dgm:prSet>
      <dgm:spPr/>
    </dgm:pt>
    <dgm:pt modelId="{C6BD342C-1CFF-400A-9E05-C59BFB651CD1}" type="pres">
      <dgm:prSet presAssocID="{3F90B0BA-F6CA-4CE6-A3A0-27CCBC40EF23}" presName="space" presStyleCnt="0"/>
      <dgm:spPr/>
    </dgm:pt>
    <dgm:pt modelId="{C0159B8F-45FB-4AE7-B442-5D6C9DD4D269}" type="pres">
      <dgm:prSet presAssocID="{7DE57DEC-3AD3-4521-8C16-6FA9D58CEF83}" presName="composite" presStyleCnt="0"/>
      <dgm:spPr/>
    </dgm:pt>
    <dgm:pt modelId="{C93E2697-A793-4D3F-AC3B-8C64E741E17B}" type="pres">
      <dgm:prSet presAssocID="{7DE57DEC-3AD3-4521-8C16-6FA9D58CEF83}" presName="parTx" presStyleLbl="alignNode1" presStyleIdx="1" presStyleCnt="2">
        <dgm:presLayoutVars>
          <dgm:chMax val="0"/>
          <dgm:chPref val="0"/>
          <dgm:bulletEnabled val="1"/>
        </dgm:presLayoutVars>
      </dgm:prSet>
      <dgm:spPr/>
    </dgm:pt>
    <dgm:pt modelId="{1E167DA1-BB79-4065-81BD-6FF752108349}" type="pres">
      <dgm:prSet presAssocID="{7DE57DEC-3AD3-4521-8C16-6FA9D58CEF83}" presName="desTx" presStyleLbl="alignAccFollowNode1" presStyleIdx="1" presStyleCnt="2">
        <dgm:presLayoutVars>
          <dgm:bulletEnabled val="1"/>
        </dgm:presLayoutVars>
      </dgm:prSet>
      <dgm:spPr/>
    </dgm:pt>
  </dgm:ptLst>
  <dgm:cxnLst>
    <dgm:cxn modelId="{2E733D01-99EC-426B-9248-27081836B74E}" type="presOf" srcId="{E8F68293-C0E0-4F9E-BB46-688E86EC3777}" destId="{8E37E11A-72D9-4498-837D-9B7BEDE8FCC1}" srcOrd="0" destOrd="0" presId="urn:microsoft.com/office/officeart/2005/8/layout/hList1"/>
    <dgm:cxn modelId="{A22A2B03-30E4-4DE3-9A4A-444CD24E9CE2}" srcId="{3507A00D-9581-4193-AB0F-3A0FFA77DF07}" destId="{FA7E2C91-5123-4148-A2EC-A581B188BE97}" srcOrd="0" destOrd="0" parTransId="{0EA329AE-CD68-4741-97D8-B19A62BA29D5}" sibTransId="{13495ED9-915D-4FEA-8D28-C95A57833D02}"/>
    <dgm:cxn modelId="{84DF6509-011C-4AF6-9796-FC6B8B2813C5}" srcId="{3507A00D-9581-4193-AB0F-3A0FFA77DF07}" destId="{4F4CD1D8-9612-4E4F-A129-5AB01FC35D41}" srcOrd="1" destOrd="0" parTransId="{16C89384-D5FC-44D6-950E-8BF701676B52}" sibTransId="{5ED2F169-46E5-4EF1-ACC5-77E565695250}"/>
    <dgm:cxn modelId="{0D63B30D-D2F4-41A2-BE3D-4A8E2F0D0D59}" srcId="{7DE57DEC-3AD3-4521-8C16-6FA9D58CEF83}" destId="{3A1E07F1-EC9E-42D6-B0F8-662FF59BEC0A}" srcOrd="0" destOrd="0" parTransId="{5FFC931C-1312-4C6D-9D60-9FFC319FCDCF}" sibTransId="{D5695805-AF1F-4226-8525-B4C301CBC529}"/>
    <dgm:cxn modelId="{35A7AB2A-69ED-4B28-B69A-164E3A125268}" srcId="{E8F68293-C0E0-4F9E-BB46-688E86EC3777}" destId="{7DE57DEC-3AD3-4521-8C16-6FA9D58CEF83}" srcOrd="1" destOrd="0" parTransId="{F94A9D2A-6FD8-46E4-A311-B665D975C9AA}" sibTransId="{10728EB2-317C-480A-9055-3EC4697EA69D}"/>
    <dgm:cxn modelId="{401CA239-52DC-4A51-A341-BEA1145123CF}" type="presOf" srcId="{4F4CD1D8-9612-4E4F-A129-5AB01FC35D41}" destId="{FEA41DA3-D59C-4F88-84C0-48C96D79A93C}" srcOrd="0" destOrd="1" presId="urn:microsoft.com/office/officeart/2005/8/layout/hList1"/>
    <dgm:cxn modelId="{46FABB3B-F2FF-4255-ACD5-7F281AFCD98B}" type="presOf" srcId="{3A1E07F1-EC9E-42D6-B0F8-662FF59BEC0A}" destId="{1E167DA1-BB79-4065-81BD-6FF752108349}" srcOrd="0" destOrd="0" presId="urn:microsoft.com/office/officeart/2005/8/layout/hList1"/>
    <dgm:cxn modelId="{71A0C946-4603-4DF1-B3A0-15E88CEA05AD}" type="presOf" srcId="{BE5F6462-F772-4FA4-8173-051F8C9173C0}" destId="{1E167DA1-BB79-4065-81BD-6FF752108349}" srcOrd="0" destOrd="1" presId="urn:microsoft.com/office/officeart/2005/8/layout/hList1"/>
    <dgm:cxn modelId="{5A05B951-3142-4904-8FAE-8176863326A7}" srcId="{7DE57DEC-3AD3-4521-8C16-6FA9D58CEF83}" destId="{B6264A88-7659-48E7-AC05-187D4B27FD1E}" srcOrd="2" destOrd="0" parTransId="{6E2223BE-C09C-4DC9-BFF7-042B0ADF2C01}" sibTransId="{9127AF76-0C52-41FB-A533-C8C710A1DA13}"/>
    <dgm:cxn modelId="{EB4859B4-5715-4A14-8815-05CEAC98B563}" type="presOf" srcId="{3507A00D-9581-4193-AB0F-3A0FFA77DF07}" destId="{B42E7E7B-8990-465F-A46A-830124324782}" srcOrd="0" destOrd="0" presId="urn:microsoft.com/office/officeart/2005/8/layout/hList1"/>
    <dgm:cxn modelId="{905D58BC-B82F-4D5B-BB5C-EEF861FA6E07}" srcId="{7DE57DEC-3AD3-4521-8C16-6FA9D58CEF83}" destId="{BE5F6462-F772-4FA4-8173-051F8C9173C0}" srcOrd="1" destOrd="0" parTransId="{662E91D7-5597-487C-9818-64A3775AE4D4}" sibTransId="{7ECD7109-9DC7-4B54-9BF6-BA18E9E01761}"/>
    <dgm:cxn modelId="{62988EC3-5AA6-4966-8F0A-46B2337C4430}" type="presOf" srcId="{FA7E2C91-5123-4148-A2EC-A581B188BE97}" destId="{FEA41DA3-D59C-4F88-84C0-48C96D79A93C}" srcOrd="0" destOrd="0" presId="urn:microsoft.com/office/officeart/2005/8/layout/hList1"/>
    <dgm:cxn modelId="{285975D8-6E6B-4890-A16E-5EAFA426D067}" srcId="{E8F68293-C0E0-4F9E-BB46-688E86EC3777}" destId="{3507A00D-9581-4193-AB0F-3A0FFA77DF07}" srcOrd="0" destOrd="0" parTransId="{0B2F9EDE-36D3-432A-B9D6-DFACABE90906}" sibTransId="{3F90B0BA-F6CA-4CE6-A3A0-27CCBC40EF23}"/>
    <dgm:cxn modelId="{AA100BDB-D706-43CB-B73B-0C6F8A31489D}" type="presOf" srcId="{7DE57DEC-3AD3-4521-8C16-6FA9D58CEF83}" destId="{C93E2697-A793-4D3F-AC3B-8C64E741E17B}" srcOrd="0" destOrd="0" presId="urn:microsoft.com/office/officeart/2005/8/layout/hList1"/>
    <dgm:cxn modelId="{864B45F2-CE2F-4AA3-B7BD-45C18123BFB7}" type="presOf" srcId="{B6264A88-7659-48E7-AC05-187D4B27FD1E}" destId="{1E167DA1-BB79-4065-81BD-6FF752108349}" srcOrd="0" destOrd="2" presId="urn:microsoft.com/office/officeart/2005/8/layout/hList1"/>
    <dgm:cxn modelId="{F2633ED9-D612-4F6A-ADD5-D96BB4733DE1}" type="presParOf" srcId="{8E37E11A-72D9-4498-837D-9B7BEDE8FCC1}" destId="{67E999EE-A76E-4033-9630-CF0D82DF61DA}" srcOrd="0" destOrd="0" presId="urn:microsoft.com/office/officeart/2005/8/layout/hList1"/>
    <dgm:cxn modelId="{0F040A09-0966-4FDC-9CCA-871DE4886462}" type="presParOf" srcId="{67E999EE-A76E-4033-9630-CF0D82DF61DA}" destId="{B42E7E7B-8990-465F-A46A-830124324782}" srcOrd="0" destOrd="0" presId="urn:microsoft.com/office/officeart/2005/8/layout/hList1"/>
    <dgm:cxn modelId="{ED0BB98F-DDB5-4FAB-AF76-0A664D900E22}" type="presParOf" srcId="{67E999EE-A76E-4033-9630-CF0D82DF61DA}" destId="{FEA41DA3-D59C-4F88-84C0-48C96D79A93C}" srcOrd="1" destOrd="0" presId="urn:microsoft.com/office/officeart/2005/8/layout/hList1"/>
    <dgm:cxn modelId="{AB1D048C-AA35-4FC4-B46B-E76A7342C36E}" type="presParOf" srcId="{8E37E11A-72D9-4498-837D-9B7BEDE8FCC1}" destId="{C6BD342C-1CFF-400A-9E05-C59BFB651CD1}" srcOrd="1" destOrd="0" presId="urn:microsoft.com/office/officeart/2005/8/layout/hList1"/>
    <dgm:cxn modelId="{C138C417-9D71-4F51-8BD9-24E983733122}" type="presParOf" srcId="{8E37E11A-72D9-4498-837D-9B7BEDE8FCC1}" destId="{C0159B8F-45FB-4AE7-B442-5D6C9DD4D269}" srcOrd="2" destOrd="0" presId="urn:microsoft.com/office/officeart/2005/8/layout/hList1"/>
    <dgm:cxn modelId="{51ECFDD9-D7DD-4154-9C03-CE5D93762D7B}" type="presParOf" srcId="{C0159B8F-45FB-4AE7-B442-5D6C9DD4D269}" destId="{C93E2697-A793-4D3F-AC3B-8C64E741E17B}" srcOrd="0" destOrd="0" presId="urn:microsoft.com/office/officeart/2005/8/layout/hList1"/>
    <dgm:cxn modelId="{1564762E-3119-429A-B185-BB2854B0C57A}" type="presParOf" srcId="{C0159B8F-45FB-4AE7-B442-5D6C9DD4D269}" destId="{1E167DA1-BB79-4065-81BD-6FF7521083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868534-9C9E-4E11-81CB-3D758B99165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9D93556-E0C8-4C48-96D3-40345A41C549}">
      <dgm:prSet phldrT="[Text]"/>
      <dgm:spPr/>
      <dgm:t>
        <a:bodyPr/>
        <a:lstStyle/>
        <a:p>
          <a:r>
            <a:rPr lang="es-MX" dirty="0"/>
            <a:t>CE 70</a:t>
          </a:r>
          <a:endParaRPr lang="en-US" dirty="0"/>
        </a:p>
      </dgm:t>
    </dgm:pt>
    <dgm:pt modelId="{65563F02-4F0A-450E-9224-AA8474ADB6E9}" type="parTrans" cxnId="{B3CB34EF-3F23-496F-88C2-56B491DAD72A}">
      <dgm:prSet/>
      <dgm:spPr/>
      <dgm:t>
        <a:bodyPr/>
        <a:lstStyle/>
        <a:p>
          <a:endParaRPr lang="en-US"/>
        </a:p>
      </dgm:t>
    </dgm:pt>
    <dgm:pt modelId="{07CD26CB-1DF4-4E0E-ACE8-922C32E74E80}" type="sibTrans" cxnId="{B3CB34EF-3F23-496F-88C2-56B491DAD72A}">
      <dgm:prSet/>
      <dgm:spPr/>
      <dgm:t>
        <a:bodyPr/>
        <a:lstStyle/>
        <a:p>
          <a:endParaRPr lang="en-US"/>
        </a:p>
      </dgm:t>
    </dgm:pt>
    <dgm:pt modelId="{F35F7B6F-2A92-4DD5-910E-2BB8D749E2C2}">
      <dgm:prSet phldrT="[Text]"/>
      <dgm:spPr/>
      <dgm:t>
        <a:bodyPr/>
        <a:lstStyle/>
        <a:p>
          <a:r>
            <a:rPr lang="en-US" b="0" i="0" u="none" strike="noStrike" baseline="0" dirty="0">
              <a:solidFill>
                <a:schemeClr val="tx1"/>
              </a:solidFill>
              <a:effectLst/>
              <a:latin typeface="+mn-lt"/>
              <a:ea typeface="+mn-ea"/>
              <a:cs typeface="+mn-cs"/>
            </a:rPr>
            <a:t>Cardinality estimation is always 1 row.</a:t>
          </a:r>
          <a:endParaRPr lang="en-US" dirty="0"/>
        </a:p>
      </dgm:t>
    </dgm:pt>
    <dgm:pt modelId="{A0308A48-6C76-419F-BF5B-18469C5FA50D}" type="parTrans" cxnId="{6DEF1302-0F97-45CC-9733-3D649CB74430}">
      <dgm:prSet/>
      <dgm:spPr/>
      <dgm:t>
        <a:bodyPr/>
        <a:lstStyle/>
        <a:p>
          <a:endParaRPr lang="en-US"/>
        </a:p>
      </dgm:t>
    </dgm:pt>
    <dgm:pt modelId="{CD6DEDD0-6302-4D5F-BC3F-9ED56DA63D9A}" type="sibTrans" cxnId="{6DEF1302-0F97-45CC-9733-3D649CB74430}">
      <dgm:prSet/>
      <dgm:spPr/>
      <dgm:t>
        <a:bodyPr/>
        <a:lstStyle/>
        <a:p>
          <a:endParaRPr lang="en-US"/>
        </a:p>
      </dgm:t>
    </dgm:pt>
    <dgm:pt modelId="{02522EB3-D050-49BF-B731-4B3707A0B7C5}">
      <dgm:prSet phldrT="[Text]"/>
      <dgm:spPr/>
      <dgm:t>
        <a:bodyPr/>
        <a:lstStyle/>
        <a:p>
          <a:r>
            <a:rPr lang="en-US" b="0" i="0" u="none" strike="noStrike" baseline="0" dirty="0">
              <a:solidFill>
                <a:schemeClr val="tx1"/>
              </a:solidFill>
              <a:effectLst/>
              <a:latin typeface="+mn-lt"/>
              <a:ea typeface="+mn-ea"/>
              <a:cs typeface="+mn-cs"/>
            </a:rPr>
            <a:t>Trace Flag 2389 can help as </a:t>
          </a:r>
          <a:r>
            <a:rPr lang="en-US" b="0" i="0" dirty="0"/>
            <a:t>leading statistics column is marked as ascending, then the histogram used to estimate cardinality will be adjusted at query compile time.</a:t>
          </a:r>
          <a:endParaRPr lang="en-US" dirty="0"/>
        </a:p>
      </dgm:t>
    </dgm:pt>
    <dgm:pt modelId="{C0607EA7-EC89-4633-9BF9-56A536577F74}" type="parTrans" cxnId="{E5DC7D3C-F22A-4042-BE39-7D097A8B989C}">
      <dgm:prSet/>
      <dgm:spPr/>
      <dgm:t>
        <a:bodyPr/>
        <a:lstStyle/>
        <a:p>
          <a:endParaRPr lang="en-US"/>
        </a:p>
      </dgm:t>
    </dgm:pt>
    <dgm:pt modelId="{FB78DE04-FE62-4B65-BFA9-64D499744F95}" type="sibTrans" cxnId="{E5DC7D3C-F22A-4042-BE39-7D097A8B989C}">
      <dgm:prSet/>
      <dgm:spPr/>
      <dgm:t>
        <a:bodyPr/>
        <a:lstStyle/>
        <a:p>
          <a:endParaRPr lang="en-US"/>
        </a:p>
      </dgm:t>
    </dgm:pt>
    <dgm:pt modelId="{C85719C7-C453-47AF-BDB5-C703CFE48417}">
      <dgm:prSet phldrT="[Text]"/>
      <dgm:spPr/>
      <dgm:t>
        <a:bodyPr/>
        <a:lstStyle/>
        <a:p>
          <a:r>
            <a:rPr lang="es-MX" dirty="0"/>
            <a:t>CE 120 (and above)</a:t>
          </a:r>
          <a:endParaRPr lang="en-US" dirty="0"/>
        </a:p>
      </dgm:t>
    </dgm:pt>
    <dgm:pt modelId="{B50DE0F1-F556-4481-BB5F-715CDD43BD8B}" type="parTrans" cxnId="{280318CF-582A-4330-A630-0BF3E187468D}">
      <dgm:prSet/>
      <dgm:spPr/>
      <dgm:t>
        <a:bodyPr/>
        <a:lstStyle/>
        <a:p>
          <a:endParaRPr lang="en-US"/>
        </a:p>
      </dgm:t>
    </dgm:pt>
    <dgm:pt modelId="{89663A17-42D3-4884-B65B-0CDBD451EB65}" type="sibTrans" cxnId="{280318CF-582A-4330-A630-0BF3E187468D}">
      <dgm:prSet/>
      <dgm:spPr/>
      <dgm:t>
        <a:bodyPr/>
        <a:lstStyle/>
        <a:p>
          <a:endParaRPr lang="en-US"/>
        </a:p>
      </dgm:t>
    </dgm:pt>
    <dgm:pt modelId="{EAB5D505-8DA1-4273-A7FE-C8AA0D4D2B47}">
      <dgm:prSet phldrT="[Text]"/>
      <dgm:spPr/>
      <dgm:t>
        <a:bodyPr/>
        <a:lstStyle/>
        <a:p>
          <a:r>
            <a:rPr lang="en-US" b="0" i="0" u="none" strike="noStrike" baseline="0" dirty="0">
              <a:solidFill>
                <a:schemeClr val="tx1"/>
              </a:solidFill>
              <a:effectLst/>
              <a:latin typeface="+mn-lt"/>
              <a:ea typeface="+mn-ea"/>
              <a:cs typeface="+mn-cs"/>
            </a:rPr>
            <a:t>Estimate cardinality by using average frequency.</a:t>
          </a:r>
          <a:endParaRPr lang="en-US" dirty="0"/>
        </a:p>
      </dgm:t>
    </dgm:pt>
    <dgm:pt modelId="{55F5A689-56D7-402C-81BD-D86B0DD6902A}" type="parTrans" cxnId="{E6710ABD-CBDF-49EC-ACB2-5056EA7F3D16}">
      <dgm:prSet/>
      <dgm:spPr/>
      <dgm:t>
        <a:bodyPr/>
        <a:lstStyle/>
        <a:p>
          <a:endParaRPr lang="en-US"/>
        </a:p>
      </dgm:t>
    </dgm:pt>
    <dgm:pt modelId="{8D6D63BD-C4F3-4744-89FE-D3A2240F16C5}" type="sibTrans" cxnId="{E6710ABD-CBDF-49EC-ACB2-5056EA7F3D16}">
      <dgm:prSet/>
      <dgm:spPr/>
      <dgm:t>
        <a:bodyPr/>
        <a:lstStyle/>
        <a:p>
          <a:endParaRPr lang="en-US"/>
        </a:p>
      </dgm:t>
    </dgm:pt>
    <dgm:pt modelId="{D0B572AF-48BD-44DD-8C6D-5B84E26A6C40}">
      <dgm:prSet phldrT="[Text]"/>
      <dgm:spPr/>
      <dgm:t>
        <a:bodyPr/>
        <a:lstStyle/>
        <a:p>
          <a:r>
            <a:rPr lang="en-GB" dirty="0">
              <a:solidFill>
                <a:srgbClr val="000000"/>
              </a:solidFill>
              <a:latin typeface="Segoe UI" panose="020B0502040204020203" pitchFamily="34" charset="0"/>
              <a:ea typeface="+mn-ea"/>
              <a:cs typeface="Segoe UI" panose="020B0502040204020203" pitchFamily="34" charset="0"/>
            </a:rPr>
            <a:t>Trace flag 2389 does not apply.</a:t>
          </a:r>
          <a:endParaRPr lang="en-US" dirty="0"/>
        </a:p>
      </dgm:t>
    </dgm:pt>
    <dgm:pt modelId="{0749C1ED-C1A5-4601-9300-EC9E8BC3D6F9}" type="parTrans" cxnId="{B4729005-5369-44A9-98EA-B7FDA3DDF74E}">
      <dgm:prSet/>
      <dgm:spPr/>
      <dgm:t>
        <a:bodyPr/>
        <a:lstStyle/>
        <a:p>
          <a:endParaRPr lang="en-US"/>
        </a:p>
      </dgm:t>
    </dgm:pt>
    <dgm:pt modelId="{661FBC1C-A8D3-4417-BC03-43BD4D28264A}" type="sibTrans" cxnId="{B4729005-5369-44A9-98EA-B7FDA3DDF74E}">
      <dgm:prSet/>
      <dgm:spPr/>
      <dgm:t>
        <a:bodyPr/>
        <a:lstStyle/>
        <a:p>
          <a:endParaRPr lang="en-US"/>
        </a:p>
      </dgm:t>
    </dgm:pt>
    <dgm:pt modelId="{325F369B-45D9-4E79-9CC1-E093E4433736}" type="pres">
      <dgm:prSet presAssocID="{78868534-9C9E-4E11-81CB-3D758B991654}" presName="Name0" presStyleCnt="0">
        <dgm:presLayoutVars>
          <dgm:dir/>
          <dgm:animLvl val="lvl"/>
          <dgm:resizeHandles val="exact"/>
        </dgm:presLayoutVars>
      </dgm:prSet>
      <dgm:spPr/>
    </dgm:pt>
    <dgm:pt modelId="{4B781F17-5F99-4E31-BD53-3A17DF6BA641}" type="pres">
      <dgm:prSet presAssocID="{F9D93556-E0C8-4C48-96D3-40345A41C549}" presName="composite" presStyleCnt="0"/>
      <dgm:spPr/>
    </dgm:pt>
    <dgm:pt modelId="{4C5124C1-38CB-4C83-B398-17652E3EBF5F}" type="pres">
      <dgm:prSet presAssocID="{F9D93556-E0C8-4C48-96D3-40345A41C549}" presName="parTx" presStyleLbl="alignNode1" presStyleIdx="0" presStyleCnt="2">
        <dgm:presLayoutVars>
          <dgm:chMax val="0"/>
          <dgm:chPref val="0"/>
          <dgm:bulletEnabled val="1"/>
        </dgm:presLayoutVars>
      </dgm:prSet>
      <dgm:spPr/>
    </dgm:pt>
    <dgm:pt modelId="{BF6E478F-6191-41AD-A1D7-19178B264E0D}" type="pres">
      <dgm:prSet presAssocID="{F9D93556-E0C8-4C48-96D3-40345A41C549}" presName="desTx" presStyleLbl="alignAccFollowNode1" presStyleIdx="0" presStyleCnt="2">
        <dgm:presLayoutVars>
          <dgm:bulletEnabled val="1"/>
        </dgm:presLayoutVars>
      </dgm:prSet>
      <dgm:spPr/>
    </dgm:pt>
    <dgm:pt modelId="{621A837B-B70B-4724-9E2C-8BA99A8F4301}" type="pres">
      <dgm:prSet presAssocID="{07CD26CB-1DF4-4E0E-ACE8-922C32E74E80}" presName="space" presStyleCnt="0"/>
      <dgm:spPr/>
    </dgm:pt>
    <dgm:pt modelId="{E3D06E63-9F42-43F1-B75A-0B0922ACA938}" type="pres">
      <dgm:prSet presAssocID="{C85719C7-C453-47AF-BDB5-C703CFE48417}" presName="composite" presStyleCnt="0"/>
      <dgm:spPr/>
    </dgm:pt>
    <dgm:pt modelId="{08608E32-3399-4866-93E0-3764801245D3}" type="pres">
      <dgm:prSet presAssocID="{C85719C7-C453-47AF-BDB5-C703CFE48417}" presName="parTx" presStyleLbl="alignNode1" presStyleIdx="1" presStyleCnt="2">
        <dgm:presLayoutVars>
          <dgm:chMax val="0"/>
          <dgm:chPref val="0"/>
          <dgm:bulletEnabled val="1"/>
        </dgm:presLayoutVars>
      </dgm:prSet>
      <dgm:spPr/>
    </dgm:pt>
    <dgm:pt modelId="{041F22C9-77D7-4DD8-8C2B-03C44B6CE824}" type="pres">
      <dgm:prSet presAssocID="{C85719C7-C453-47AF-BDB5-C703CFE48417}" presName="desTx" presStyleLbl="alignAccFollowNode1" presStyleIdx="1" presStyleCnt="2">
        <dgm:presLayoutVars>
          <dgm:bulletEnabled val="1"/>
        </dgm:presLayoutVars>
      </dgm:prSet>
      <dgm:spPr/>
    </dgm:pt>
  </dgm:ptLst>
  <dgm:cxnLst>
    <dgm:cxn modelId="{6DEF1302-0F97-45CC-9733-3D649CB74430}" srcId="{F9D93556-E0C8-4C48-96D3-40345A41C549}" destId="{F35F7B6F-2A92-4DD5-910E-2BB8D749E2C2}" srcOrd="0" destOrd="0" parTransId="{A0308A48-6C76-419F-BF5B-18469C5FA50D}" sibTransId="{CD6DEDD0-6302-4D5F-BC3F-9ED56DA63D9A}"/>
    <dgm:cxn modelId="{B4729005-5369-44A9-98EA-B7FDA3DDF74E}" srcId="{C85719C7-C453-47AF-BDB5-C703CFE48417}" destId="{D0B572AF-48BD-44DD-8C6D-5B84E26A6C40}" srcOrd="1" destOrd="0" parTransId="{0749C1ED-C1A5-4601-9300-EC9E8BC3D6F9}" sibTransId="{661FBC1C-A8D3-4417-BC03-43BD4D28264A}"/>
    <dgm:cxn modelId="{53359A06-4F1E-4CA4-A92E-8A419BDF7351}" type="presOf" srcId="{F9D93556-E0C8-4C48-96D3-40345A41C549}" destId="{4C5124C1-38CB-4C83-B398-17652E3EBF5F}" srcOrd="0" destOrd="0" presId="urn:microsoft.com/office/officeart/2005/8/layout/hList1"/>
    <dgm:cxn modelId="{91B16A25-AA7F-4EC6-913F-71FDD9EC758F}" type="presOf" srcId="{C85719C7-C453-47AF-BDB5-C703CFE48417}" destId="{08608E32-3399-4866-93E0-3764801245D3}" srcOrd="0" destOrd="0" presId="urn:microsoft.com/office/officeart/2005/8/layout/hList1"/>
    <dgm:cxn modelId="{E5DC7D3C-F22A-4042-BE39-7D097A8B989C}" srcId="{F9D93556-E0C8-4C48-96D3-40345A41C549}" destId="{02522EB3-D050-49BF-B731-4B3707A0B7C5}" srcOrd="1" destOrd="0" parTransId="{C0607EA7-EC89-4633-9BF9-56A536577F74}" sibTransId="{FB78DE04-FE62-4B65-BFA9-64D499744F95}"/>
    <dgm:cxn modelId="{60FAA54E-6CCE-441D-A7C6-10CB2853FD72}" type="presOf" srcId="{EAB5D505-8DA1-4273-A7FE-C8AA0D4D2B47}" destId="{041F22C9-77D7-4DD8-8C2B-03C44B6CE824}" srcOrd="0" destOrd="0" presId="urn:microsoft.com/office/officeart/2005/8/layout/hList1"/>
    <dgm:cxn modelId="{3D9F5281-1CAC-4895-A9B3-576971D1A4D7}" type="presOf" srcId="{78868534-9C9E-4E11-81CB-3D758B991654}" destId="{325F369B-45D9-4E79-9CC1-E093E4433736}" srcOrd="0" destOrd="0" presId="urn:microsoft.com/office/officeart/2005/8/layout/hList1"/>
    <dgm:cxn modelId="{0E725498-66FC-448F-9AA1-1724BAD93D97}" type="presOf" srcId="{02522EB3-D050-49BF-B731-4B3707A0B7C5}" destId="{BF6E478F-6191-41AD-A1D7-19178B264E0D}" srcOrd="0" destOrd="1" presId="urn:microsoft.com/office/officeart/2005/8/layout/hList1"/>
    <dgm:cxn modelId="{E6710ABD-CBDF-49EC-ACB2-5056EA7F3D16}" srcId="{C85719C7-C453-47AF-BDB5-C703CFE48417}" destId="{EAB5D505-8DA1-4273-A7FE-C8AA0D4D2B47}" srcOrd="0" destOrd="0" parTransId="{55F5A689-56D7-402C-81BD-D86B0DD6902A}" sibTransId="{8D6D63BD-C4F3-4744-89FE-D3A2240F16C5}"/>
    <dgm:cxn modelId="{954147C5-6FC8-45C7-8C8C-EADBE936BE66}" type="presOf" srcId="{D0B572AF-48BD-44DD-8C6D-5B84E26A6C40}" destId="{041F22C9-77D7-4DD8-8C2B-03C44B6CE824}" srcOrd="0" destOrd="1" presId="urn:microsoft.com/office/officeart/2005/8/layout/hList1"/>
    <dgm:cxn modelId="{280318CF-582A-4330-A630-0BF3E187468D}" srcId="{78868534-9C9E-4E11-81CB-3D758B991654}" destId="{C85719C7-C453-47AF-BDB5-C703CFE48417}" srcOrd="1" destOrd="0" parTransId="{B50DE0F1-F556-4481-BB5F-715CDD43BD8B}" sibTransId="{89663A17-42D3-4884-B65B-0CDBD451EB65}"/>
    <dgm:cxn modelId="{AC4FAED8-BEDB-45A2-BDA4-7F2D6A354651}" type="presOf" srcId="{F35F7B6F-2A92-4DD5-910E-2BB8D749E2C2}" destId="{BF6E478F-6191-41AD-A1D7-19178B264E0D}" srcOrd="0" destOrd="0" presId="urn:microsoft.com/office/officeart/2005/8/layout/hList1"/>
    <dgm:cxn modelId="{B3CB34EF-3F23-496F-88C2-56B491DAD72A}" srcId="{78868534-9C9E-4E11-81CB-3D758B991654}" destId="{F9D93556-E0C8-4C48-96D3-40345A41C549}" srcOrd="0" destOrd="0" parTransId="{65563F02-4F0A-450E-9224-AA8474ADB6E9}" sibTransId="{07CD26CB-1DF4-4E0E-ACE8-922C32E74E80}"/>
    <dgm:cxn modelId="{DF080D7F-61D0-429B-801F-F85664ABE334}" type="presParOf" srcId="{325F369B-45D9-4E79-9CC1-E093E4433736}" destId="{4B781F17-5F99-4E31-BD53-3A17DF6BA641}" srcOrd="0" destOrd="0" presId="urn:microsoft.com/office/officeart/2005/8/layout/hList1"/>
    <dgm:cxn modelId="{EDB7A19B-8887-4247-A0CE-F477ADFE0517}" type="presParOf" srcId="{4B781F17-5F99-4E31-BD53-3A17DF6BA641}" destId="{4C5124C1-38CB-4C83-B398-17652E3EBF5F}" srcOrd="0" destOrd="0" presId="urn:microsoft.com/office/officeart/2005/8/layout/hList1"/>
    <dgm:cxn modelId="{E8042F64-127B-4929-B6DC-73D85FE2FDC5}" type="presParOf" srcId="{4B781F17-5F99-4E31-BD53-3A17DF6BA641}" destId="{BF6E478F-6191-41AD-A1D7-19178B264E0D}" srcOrd="1" destOrd="0" presId="urn:microsoft.com/office/officeart/2005/8/layout/hList1"/>
    <dgm:cxn modelId="{9107CC7B-E674-4045-A1FF-F598AB6FE0E0}" type="presParOf" srcId="{325F369B-45D9-4E79-9CC1-E093E4433736}" destId="{621A837B-B70B-4724-9E2C-8BA99A8F4301}" srcOrd="1" destOrd="0" presId="urn:microsoft.com/office/officeart/2005/8/layout/hList1"/>
    <dgm:cxn modelId="{9374D968-626A-4C1A-A466-651466D7F658}" type="presParOf" srcId="{325F369B-45D9-4E79-9CC1-E093E4433736}" destId="{E3D06E63-9F42-43F1-B75A-0B0922ACA938}" srcOrd="2" destOrd="0" presId="urn:microsoft.com/office/officeart/2005/8/layout/hList1"/>
    <dgm:cxn modelId="{6AD19DA1-9A13-46FE-AA55-6C807E774C33}" type="presParOf" srcId="{E3D06E63-9F42-43F1-B75A-0B0922ACA938}" destId="{08608E32-3399-4866-93E0-3764801245D3}" srcOrd="0" destOrd="0" presId="urn:microsoft.com/office/officeart/2005/8/layout/hList1"/>
    <dgm:cxn modelId="{8A4F1A5E-C419-4009-AC33-33CAF32B2D3E}" type="presParOf" srcId="{E3D06E63-9F42-43F1-B75A-0B0922ACA938}" destId="{041F22C9-77D7-4DD8-8C2B-03C44B6CE82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Why is the Cardinality Estimator so important for query performance?</a:t>
          </a:r>
        </a:p>
      </dgm:t>
    </dgm:pt>
    <dgm:pt modelId="{74BFB16A-6DC3-47DD-AE97-F15F596B23DF}" type="parTrans" cxnId="{4BB646B5-2A6D-439D-A88F-AC928930541F}">
      <dgm:prSet/>
      <dgm:spPr/>
      <dgm:t>
        <a:bodyPr/>
        <a:lstStyle/>
        <a:p>
          <a:endParaRPr lang="en-US" sz="2200"/>
        </a:p>
      </dgm:t>
    </dgm:pt>
    <dgm:pt modelId="{CAE4D9F8-FDBB-4525-9125-6BAF56328FCE}" type="sibTrans" cxnId="{4BB646B5-2A6D-439D-A88F-AC928930541F}">
      <dgm:prSet/>
      <dgm:spPr/>
      <dgm:t>
        <a:bodyPr/>
        <a:lstStyle/>
        <a:p>
          <a:endParaRPr lang="en-US" sz="2200"/>
        </a:p>
      </dgm:t>
    </dgm:pt>
    <dgm:pt modelId="{418CC07E-60A8-4964-8F8D-DE5072ACF3AE}">
      <dgm:prSet custT="1"/>
      <dgm:spPr/>
      <dgm:t>
        <a:bodyPr/>
        <a:lstStyle/>
        <a:p>
          <a:r>
            <a:rPr lang="en-US" sz="2400" noProof="0" dirty="0"/>
            <a:t>Can SQL Server 2014 or higher use the older cardinality estimator?</a:t>
          </a:r>
          <a:endParaRPr lang="en-US" sz="2400" dirty="0"/>
        </a:p>
      </dgm:t>
    </dgm:pt>
    <dgm:pt modelId="{71830CAB-A849-43AF-B52F-0AA1356AE93A}" type="parTrans" cxnId="{F2229882-6A6F-462F-BD41-A3383DD8D81A}">
      <dgm:prSet/>
      <dgm:spPr/>
      <dgm:t>
        <a:bodyPr/>
        <a:lstStyle/>
        <a:p>
          <a:endParaRPr lang="en-US" sz="2200"/>
        </a:p>
      </dgm:t>
    </dgm:pt>
    <dgm:pt modelId="{83A99661-D9FA-4C77-A79E-390DBD588621}" type="sibTrans" cxnId="{F2229882-6A6F-462F-BD41-A3383DD8D81A}">
      <dgm:prSet/>
      <dgm:spPr/>
      <dgm:t>
        <a:bodyPr/>
        <a:lstStyle/>
        <a:p>
          <a:endParaRPr lang="en-US" sz="2200"/>
        </a:p>
      </dgm:t>
    </dgm:pt>
    <dgm:pt modelId="{969344F5-F410-4C65-B866-8B5CFEF8952C}">
      <dgm:prSet custT="1"/>
      <dgm:spPr/>
      <dgm:t>
        <a:bodyPr/>
        <a:lstStyle/>
        <a:p>
          <a:r>
            <a:rPr lang="en-US" sz="2400" noProof="0" dirty="0"/>
            <a:t>What can be the reason to use cardinality estimator version 70 in a database running on SQL Server 2014 or higher?</a:t>
          </a:r>
          <a:endParaRPr lang="en-US" sz="2400" dirty="0"/>
        </a:p>
      </dgm:t>
    </dgm:pt>
    <dgm:pt modelId="{6552ED4C-8EEE-48D3-938A-3E57ACB10186}" type="parTrans" cxnId="{5520C54B-61A7-49C1-9692-F710B713EB41}">
      <dgm:prSet/>
      <dgm:spPr/>
      <dgm:t>
        <a:bodyPr/>
        <a:lstStyle/>
        <a:p>
          <a:endParaRPr lang="en-US" sz="2200"/>
        </a:p>
      </dgm:t>
    </dgm:pt>
    <dgm:pt modelId="{A1F4F9C5-DA92-4DF6-914E-99120A40DCE0}" type="sibTrans" cxnId="{5520C54B-61A7-49C1-9692-F710B713EB41}">
      <dgm:prSet/>
      <dgm:spPr/>
      <dgm:t>
        <a:bodyPr/>
        <a:lstStyle/>
        <a:p>
          <a:endParaRPr lang="en-US" sz="2200"/>
        </a:p>
      </dgm:t>
    </dgm:pt>
    <dgm:pt modelId="{0ECEA26F-5FB2-4671-A3CB-CDB718D5162D}">
      <dgm:prSet custT="1"/>
      <dgm:spPr/>
      <dgm:t>
        <a:bodyPr/>
        <a:lstStyle/>
        <a:p>
          <a:r>
            <a:rPr lang="en-US" sz="2400" dirty="0"/>
            <a:t>After SQL Server 2000, in which SQL Server version did the Cardinality Estimator suffer the greatest change?</a:t>
          </a:r>
        </a:p>
      </dgm:t>
    </dgm:pt>
    <dgm:pt modelId="{81FF2788-9FD7-482A-8803-AC652B7A5279}" type="parTrans" cxnId="{60311F26-4ADC-4FB5-B2D5-1B9D568F2ABF}">
      <dgm:prSet/>
      <dgm:spPr/>
      <dgm:t>
        <a:bodyPr/>
        <a:lstStyle/>
        <a:p>
          <a:endParaRPr lang="en-US" sz="2200"/>
        </a:p>
      </dgm:t>
    </dgm:pt>
    <dgm:pt modelId="{B3DDDA92-E29E-4B4F-930D-1D27EE19FAD7}" type="sibTrans" cxnId="{60311F26-4ADC-4FB5-B2D5-1B9D568F2ABF}">
      <dgm:prSet/>
      <dgm:spPr/>
      <dgm:t>
        <a:bodyPr/>
        <a:lstStyle/>
        <a:p>
          <a:endParaRPr lang="en-US" sz="22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EE13C459-FD5E-4D7D-8FC1-CA65869E0083}" type="pres">
      <dgm:prSet presAssocID="{0ECEA26F-5FB2-4671-A3CB-CDB718D5162D}" presName="parentText" presStyleLbl="node1" presStyleIdx="1" presStyleCnt="4">
        <dgm:presLayoutVars>
          <dgm:chMax val="0"/>
          <dgm:bulletEnabled val="1"/>
        </dgm:presLayoutVars>
      </dgm:prSet>
      <dgm:spPr/>
    </dgm:pt>
    <dgm:pt modelId="{3B271646-4891-4168-8C9D-E3A696E6EBAE}" type="pres">
      <dgm:prSet presAssocID="{B3DDDA92-E29E-4B4F-930D-1D27EE19FAD7}" presName="spacer" presStyleCnt="0"/>
      <dgm:spPr/>
    </dgm:pt>
    <dgm:pt modelId="{4A71D5C7-A7D6-46CE-B888-CF65241F6B98}" type="pres">
      <dgm:prSet presAssocID="{418CC07E-60A8-4964-8F8D-DE5072ACF3AE}" presName="parentText" presStyleLbl="node1" presStyleIdx="2" presStyleCnt="4">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0311F26-4ADC-4FB5-B2D5-1B9D568F2ABF}" srcId="{15A7774C-B622-4F48-8F7B-AF1AAB74E997}" destId="{0ECEA26F-5FB2-4671-A3CB-CDB718D5162D}" srcOrd="1" destOrd="0" parTransId="{81FF2788-9FD7-482A-8803-AC652B7A5279}" sibTransId="{B3DDDA92-E29E-4B4F-930D-1D27EE19FAD7}"/>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3" destOrd="0" parTransId="{6552ED4C-8EEE-48D3-938A-3E57ACB10186}" sibTransId="{A1F4F9C5-DA92-4DF6-914E-99120A40DCE0}"/>
    <dgm:cxn modelId="{F2229882-6A6F-462F-BD41-A3383DD8D81A}" srcId="{15A7774C-B622-4F48-8F7B-AF1AAB74E997}" destId="{418CC07E-60A8-4964-8F8D-DE5072ACF3AE}" srcOrd="2"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468F52CF-1F59-4451-B346-88ED239A1863}" type="presOf" srcId="{0ECEA26F-5FB2-4671-A3CB-CDB718D5162D}" destId="{EE13C459-FD5E-4D7D-8FC1-CA65869E0083}"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D82C161A-E4BF-48A7-A225-91294B60CC74}" type="presParOf" srcId="{97400BD5-14CE-4761-8A6A-64BC46D23158}" destId="{EE13C459-FD5E-4D7D-8FC1-CA65869E0083}" srcOrd="2" destOrd="0" presId="urn:microsoft.com/office/officeart/2005/8/layout/vList2"/>
    <dgm:cxn modelId="{593F52A2-3CFE-4D65-861B-F38041A605B1}" type="presParOf" srcId="{97400BD5-14CE-4761-8A6A-64BC46D23158}" destId="{3B271646-4891-4168-8C9D-E3A696E6EBAE}" srcOrd="3" destOrd="0" presId="urn:microsoft.com/office/officeart/2005/8/layout/vList2"/>
    <dgm:cxn modelId="{8F632537-AC5E-44B1-B321-A6D395B88045}" type="presParOf" srcId="{97400BD5-14CE-4761-8A6A-64BC46D23158}" destId="{4A71D5C7-A7D6-46CE-B888-CF65241F6B98}" srcOrd="4" destOrd="0" presId="urn:microsoft.com/office/officeart/2005/8/layout/vList2"/>
    <dgm:cxn modelId="{20280D10-BD7C-46A1-9750-8E934E1592B2}" type="presParOf" srcId="{97400BD5-14CE-4761-8A6A-64BC46D23158}" destId="{F3577BEC-0D65-4513-956E-F1A98577AD47}" srcOrd="5" destOrd="0" presId="urn:microsoft.com/office/officeart/2005/8/layout/vList2"/>
    <dgm:cxn modelId="{B6BE7B65-9EB9-4E4E-A13A-E8224B03AC68}" type="presParOf" srcId="{97400BD5-14CE-4761-8A6A-64BC46D23158}" destId="{4CE6D622-6C4B-4912-A756-057BDFDF725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968EB9-C8E3-44C6-BFB7-EDD04E9B0D6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71EDF7B-8DCA-4CC0-A167-0A170E5A834F}">
      <dgm:prSet/>
      <dgm:spPr/>
      <dgm:t>
        <a:bodyPr/>
        <a:lstStyle/>
        <a:p>
          <a:r>
            <a:rPr lang="en-US" baseline="0" dirty="0"/>
            <a:t>Up-to-date statistics are crucial for generating optimal query plans and to ensure excellent performance.</a:t>
          </a:r>
          <a:endParaRPr lang="en-US" dirty="0"/>
        </a:p>
      </dgm:t>
    </dgm:pt>
    <dgm:pt modelId="{2647DC18-CAE7-4D4F-8CFD-41DF56A44B5C}" type="parTrans" cxnId="{AE04C53F-F7C2-48E6-BBC4-43A2DBC17293}">
      <dgm:prSet/>
      <dgm:spPr/>
      <dgm:t>
        <a:bodyPr/>
        <a:lstStyle/>
        <a:p>
          <a:endParaRPr lang="en-US"/>
        </a:p>
      </dgm:t>
    </dgm:pt>
    <dgm:pt modelId="{81445F38-1AAA-4C15-B9E7-41F7243299B5}" type="sibTrans" cxnId="{AE04C53F-F7C2-48E6-BBC4-43A2DBC17293}">
      <dgm:prSet/>
      <dgm:spPr/>
      <dgm:t>
        <a:bodyPr/>
        <a:lstStyle/>
        <a:p>
          <a:endParaRPr lang="en-US"/>
        </a:p>
      </dgm:t>
    </dgm:pt>
    <dgm:pt modelId="{20378A3D-02D6-4F8F-ADAF-BBA1376F1B29}">
      <dgm:prSet/>
      <dgm:spPr/>
      <dgm:t>
        <a:bodyPr/>
        <a:lstStyle/>
        <a:p>
          <a:r>
            <a:rPr lang="en-US" baseline="0"/>
            <a:t>Data changes over time and a statistic created hours/days/weeks ago can not represent correctly data distribution.</a:t>
          </a:r>
          <a:endParaRPr lang="en-US"/>
        </a:p>
      </dgm:t>
    </dgm:pt>
    <dgm:pt modelId="{5EB61137-0E04-4E78-9AE2-7FABAB024365}" type="parTrans" cxnId="{B9873EDA-CFE2-4146-A808-6E23612EE9BE}">
      <dgm:prSet/>
      <dgm:spPr/>
      <dgm:t>
        <a:bodyPr/>
        <a:lstStyle/>
        <a:p>
          <a:endParaRPr lang="en-US"/>
        </a:p>
      </dgm:t>
    </dgm:pt>
    <dgm:pt modelId="{E9674B8B-2A1C-44A3-B380-47C5C4982679}" type="sibTrans" cxnId="{B9873EDA-CFE2-4146-A808-6E23612EE9BE}">
      <dgm:prSet/>
      <dgm:spPr/>
      <dgm:t>
        <a:bodyPr/>
        <a:lstStyle/>
        <a:p>
          <a:endParaRPr lang="en-US"/>
        </a:p>
      </dgm:t>
    </dgm:pt>
    <dgm:pt modelId="{A384FA9E-7B79-4CB9-B986-B2B85EB7D5B3}">
      <dgm:prSet/>
      <dgm:spPr/>
      <dgm:t>
        <a:bodyPr/>
        <a:lstStyle/>
        <a:p>
          <a:r>
            <a:rPr lang="en-US" baseline="0"/>
            <a:t>Updating statistics ensures that queries compile with up-to-date statistics. </a:t>
          </a:r>
          <a:endParaRPr lang="en-US"/>
        </a:p>
      </dgm:t>
    </dgm:pt>
    <dgm:pt modelId="{7BC80B11-112B-40B2-AFB5-A1E3E69F0928}" type="parTrans" cxnId="{B7CD7015-9CB8-4FB9-90A1-6892CE43CCD7}">
      <dgm:prSet/>
      <dgm:spPr/>
      <dgm:t>
        <a:bodyPr/>
        <a:lstStyle/>
        <a:p>
          <a:endParaRPr lang="en-US"/>
        </a:p>
      </dgm:t>
    </dgm:pt>
    <dgm:pt modelId="{8C701D12-FB88-4123-B4F4-E72DAF4D73AF}" type="sibTrans" cxnId="{B7CD7015-9CB8-4FB9-90A1-6892CE43CCD7}">
      <dgm:prSet/>
      <dgm:spPr/>
      <dgm:t>
        <a:bodyPr/>
        <a:lstStyle/>
        <a:p>
          <a:endParaRPr lang="en-US"/>
        </a:p>
      </dgm:t>
    </dgm:pt>
    <dgm:pt modelId="{5AE911F5-2E35-46F5-A160-D6CD80260BD8}">
      <dgm:prSet/>
      <dgm:spPr/>
      <dgm:t>
        <a:bodyPr/>
        <a:lstStyle/>
        <a:p>
          <a:r>
            <a:rPr lang="en-US" baseline="0"/>
            <a:t>However, when updating statistics consider that:</a:t>
          </a:r>
          <a:endParaRPr lang="en-US"/>
        </a:p>
      </dgm:t>
    </dgm:pt>
    <dgm:pt modelId="{1E377D81-5D42-495A-8E8B-F643F010021F}" type="parTrans" cxnId="{102108FA-8498-4467-8A04-BE465101FFD5}">
      <dgm:prSet/>
      <dgm:spPr/>
      <dgm:t>
        <a:bodyPr/>
        <a:lstStyle/>
        <a:p>
          <a:endParaRPr lang="en-US"/>
        </a:p>
      </dgm:t>
    </dgm:pt>
    <dgm:pt modelId="{AB34C2D4-DDAB-4A4B-9AAA-1E6F35E5D307}" type="sibTrans" cxnId="{102108FA-8498-4467-8A04-BE465101FFD5}">
      <dgm:prSet/>
      <dgm:spPr/>
      <dgm:t>
        <a:bodyPr/>
        <a:lstStyle/>
        <a:p>
          <a:endParaRPr lang="en-US"/>
        </a:p>
      </dgm:t>
    </dgm:pt>
    <dgm:pt modelId="{FCCC3FC2-93CA-42AF-A0C1-DA0E4A64B12A}">
      <dgm:prSet/>
      <dgm:spPr/>
      <dgm:t>
        <a:bodyPr/>
        <a:lstStyle/>
        <a:p>
          <a:r>
            <a:rPr lang="en-US" baseline="0"/>
            <a:t>It causes queries to recompile. </a:t>
          </a:r>
          <a:endParaRPr lang="en-US"/>
        </a:p>
      </dgm:t>
    </dgm:pt>
    <dgm:pt modelId="{522F914F-379C-432B-9E6E-324783E531F0}" type="parTrans" cxnId="{3BFA0D95-52C7-4D5B-8EF5-A9F7F2B92461}">
      <dgm:prSet/>
      <dgm:spPr/>
      <dgm:t>
        <a:bodyPr/>
        <a:lstStyle/>
        <a:p>
          <a:endParaRPr lang="en-US"/>
        </a:p>
      </dgm:t>
    </dgm:pt>
    <dgm:pt modelId="{1C13124F-BDBB-4DF0-B0C9-F22F4A315DB0}" type="sibTrans" cxnId="{3BFA0D95-52C7-4D5B-8EF5-A9F7F2B92461}">
      <dgm:prSet/>
      <dgm:spPr/>
      <dgm:t>
        <a:bodyPr/>
        <a:lstStyle/>
        <a:p>
          <a:endParaRPr lang="en-US"/>
        </a:p>
      </dgm:t>
    </dgm:pt>
    <dgm:pt modelId="{77C52FC7-179E-4C89-ADAE-D7D947ECDB72}">
      <dgm:prSet/>
      <dgm:spPr/>
      <dgm:t>
        <a:bodyPr/>
        <a:lstStyle/>
        <a:p>
          <a:r>
            <a:rPr lang="en-US" baseline="0"/>
            <a:t>It can use TempDB to sort the sample of rows for building statistics.</a:t>
          </a:r>
          <a:endParaRPr lang="en-US"/>
        </a:p>
      </dgm:t>
    </dgm:pt>
    <dgm:pt modelId="{F0351061-D5FF-4B0E-84A1-40F5DA4C9163}" type="parTrans" cxnId="{81E19C21-6ED3-4722-B972-25AB69AD3301}">
      <dgm:prSet/>
      <dgm:spPr/>
      <dgm:t>
        <a:bodyPr/>
        <a:lstStyle/>
        <a:p>
          <a:endParaRPr lang="en-US"/>
        </a:p>
      </dgm:t>
    </dgm:pt>
    <dgm:pt modelId="{6D9A2D34-E106-49AB-8B95-84D18EDDED5A}" type="sibTrans" cxnId="{81E19C21-6ED3-4722-B972-25AB69AD3301}">
      <dgm:prSet/>
      <dgm:spPr/>
      <dgm:t>
        <a:bodyPr/>
        <a:lstStyle/>
        <a:p>
          <a:endParaRPr lang="en-US"/>
        </a:p>
      </dgm:t>
    </dgm:pt>
    <dgm:pt modelId="{38D8C7DD-A2DB-4FEF-BBFF-F5C11D1FFE6C}" type="pres">
      <dgm:prSet presAssocID="{6D968EB9-C8E3-44C6-BFB7-EDD04E9B0D6C}" presName="linear" presStyleCnt="0">
        <dgm:presLayoutVars>
          <dgm:animLvl val="lvl"/>
          <dgm:resizeHandles val="exact"/>
        </dgm:presLayoutVars>
      </dgm:prSet>
      <dgm:spPr/>
    </dgm:pt>
    <dgm:pt modelId="{021CD35F-56C0-4772-8B85-02EDF19A92C2}" type="pres">
      <dgm:prSet presAssocID="{B71EDF7B-8DCA-4CC0-A167-0A170E5A834F}" presName="parentText" presStyleLbl="node1" presStyleIdx="0" presStyleCnt="4">
        <dgm:presLayoutVars>
          <dgm:chMax val="0"/>
          <dgm:bulletEnabled val="1"/>
        </dgm:presLayoutVars>
      </dgm:prSet>
      <dgm:spPr/>
    </dgm:pt>
    <dgm:pt modelId="{FCA18C6B-6A92-461D-9BF4-21CBBB39F545}" type="pres">
      <dgm:prSet presAssocID="{81445F38-1AAA-4C15-B9E7-41F7243299B5}" presName="spacer" presStyleCnt="0"/>
      <dgm:spPr/>
    </dgm:pt>
    <dgm:pt modelId="{CBDFC8F0-35BD-4FED-B7BF-3C58CC195F15}" type="pres">
      <dgm:prSet presAssocID="{20378A3D-02D6-4F8F-ADAF-BBA1376F1B29}" presName="parentText" presStyleLbl="node1" presStyleIdx="1" presStyleCnt="4">
        <dgm:presLayoutVars>
          <dgm:chMax val="0"/>
          <dgm:bulletEnabled val="1"/>
        </dgm:presLayoutVars>
      </dgm:prSet>
      <dgm:spPr/>
    </dgm:pt>
    <dgm:pt modelId="{7760CA84-587F-4D5C-ACE8-46494664F9D1}" type="pres">
      <dgm:prSet presAssocID="{E9674B8B-2A1C-44A3-B380-47C5C4982679}" presName="spacer" presStyleCnt="0"/>
      <dgm:spPr/>
    </dgm:pt>
    <dgm:pt modelId="{B6893E51-27C5-447D-BE7A-620708DAA588}" type="pres">
      <dgm:prSet presAssocID="{A384FA9E-7B79-4CB9-B986-B2B85EB7D5B3}" presName="parentText" presStyleLbl="node1" presStyleIdx="2" presStyleCnt="4">
        <dgm:presLayoutVars>
          <dgm:chMax val="0"/>
          <dgm:bulletEnabled val="1"/>
        </dgm:presLayoutVars>
      </dgm:prSet>
      <dgm:spPr/>
    </dgm:pt>
    <dgm:pt modelId="{4989D7CB-6FC7-4F6B-90A6-C9CE1D3659AC}" type="pres">
      <dgm:prSet presAssocID="{8C701D12-FB88-4123-B4F4-E72DAF4D73AF}" presName="spacer" presStyleCnt="0"/>
      <dgm:spPr/>
    </dgm:pt>
    <dgm:pt modelId="{4EB673BA-6045-4F42-9FE5-E7EEBD78C33C}" type="pres">
      <dgm:prSet presAssocID="{5AE911F5-2E35-46F5-A160-D6CD80260BD8}" presName="parentText" presStyleLbl="node1" presStyleIdx="3" presStyleCnt="4">
        <dgm:presLayoutVars>
          <dgm:chMax val="0"/>
          <dgm:bulletEnabled val="1"/>
        </dgm:presLayoutVars>
      </dgm:prSet>
      <dgm:spPr/>
    </dgm:pt>
    <dgm:pt modelId="{715B80BB-3BB3-423D-9E72-2952CF377607}" type="pres">
      <dgm:prSet presAssocID="{5AE911F5-2E35-46F5-A160-D6CD80260BD8}" presName="childText" presStyleLbl="revTx" presStyleIdx="0" presStyleCnt="1">
        <dgm:presLayoutVars>
          <dgm:bulletEnabled val="1"/>
        </dgm:presLayoutVars>
      </dgm:prSet>
      <dgm:spPr/>
    </dgm:pt>
  </dgm:ptLst>
  <dgm:cxnLst>
    <dgm:cxn modelId="{B7CD7015-9CB8-4FB9-90A1-6892CE43CCD7}" srcId="{6D968EB9-C8E3-44C6-BFB7-EDD04E9B0D6C}" destId="{A384FA9E-7B79-4CB9-B986-B2B85EB7D5B3}" srcOrd="2" destOrd="0" parTransId="{7BC80B11-112B-40B2-AFB5-A1E3E69F0928}" sibTransId="{8C701D12-FB88-4123-B4F4-E72DAF4D73AF}"/>
    <dgm:cxn modelId="{9602A519-31F1-469E-908D-F2CD68254F8A}" type="presOf" srcId="{77C52FC7-179E-4C89-ADAE-D7D947ECDB72}" destId="{715B80BB-3BB3-423D-9E72-2952CF377607}" srcOrd="0" destOrd="1" presId="urn:microsoft.com/office/officeart/2005/8/layout/vList2"/>
    <dgm:cxn modelId="{81E19C21-6ED3-4722-B972-25AB69AD3301}" srcId="{5AE911F5-2E35-46F5-A160-D6CD80260BD8}" destId="{77C52FC7-179E-4C89-ADAE-D7D947ECDB72}" srcOrd="1" destOrd="0" parTransId="{F0351061-D5FF-4B0E-84A1-40F5DA4C9163}" sibTransId="{6D9A2D34-E106-49AB-8B95-84D18EDDED5A}"/>
    <dgm:cxn modelId="{9F6E2E2B-ACF4-46D8-B309-05B6CBD03978}" type="presOf" srcId="{20378A3D-02D6-4F8F-ADAF-BBA1376F1B29}" destId="{CBDFC8F0-35BD-4FED-B7BF-3C58CC195F15}" srcOrd="0" destOrd="0" presId="urn:microsoft.com/office/officeart/2005/8/layout/vList2"/>
    <dgm:cxn modelId="{D876882C-500E-40AD-93B5-518343CF4ED4}" type="presOf" srcId="{5AE911F5-2E35-46F5-A160-D6CD80260BD8}" destId="{4EB673BA-6045-4F42-9FE5-E7EEBD78C33C}" srcOrd="0" destOrd="0" presId="urn:microsoft.com/office/officeart/2005/8/layout/vList2"/>
    <dgm:cxn modelId="{AE04C53F-F7C2-48E6-BBC4-43A2DBC17293}" srcId="{6D968EB9-C8E3-44C6-BFB7-EDD04E9B0D6C}" destId="{B71EDF7B-8DCA-4CC0-A167-0A170E5A834F}" srcOrd="0" destOrd="0" parTransId="{2647DC18-CAE7-4D4F-8CFD-41DF56A44B5C}" sibTransId="{81445F38-1AAA-4C15-B9E7-41F7243299B5}"/>
    <dgm:cxn modelId="{2ACBE84C-FAFA-4A4A-B626-9D77AC8F2478}" type="presOf" srcId="{FCCC3FC2-93CA-42AF-A0C1-DA0E4A64B12A}" destId="{715B80BB-3BB3-423D-9E72-2952CF377607}" srcOrd="0" destOrd="0" presId="urn:microsoft.com/office/officeart/2005/8/layout/vList2"/>
    <dgm:cxn modelId="{3BFA0D95-52C7-4D5B-8EF5-A9F7F2B92461}" srcId="{5AE911F5-2E35-46F5-A160-D6CD80260BD8}" destId="{FCCC3FC2-93CA-42AF-A0C1-DA0E4A64B12A}" srcOrd="0" destOrd="0" parTransId="{522F914F-379C-432B-9E6E-324783E531F0}" sibTransId="{1C13124F-BDBB-4DF0-B0C9-F22F4A315DB0}"/>
    <dgm:cxn modelId="{18CA119B-DE25-442F-9C25-2A268FC58AC3}" type="presOf" srcId="{6D968EB9-C8E3-44C6-BFB7-EDD04E9B0D6C}" destId="{38D8C7DD-A2DB-4FEF-BBFF-F5C11D1FFE6C}" srcOrd="0" destOrd="0" presId="urn:microsoft.com/office/officeart/2005/8/layout/vList2"/>
    <dgm:cxn modelId="{2E0155C3-0C4D-49B1-BC5C-C50A6DC58D32}" type="presOf" srcId="{B71EDF7B-8DCA-4CC0-A167-0A170E5A834F}" destId="{021CD35F-56C0-4772-8B85-02EDF19A92C2}" srcOrd="0" destOrd="0" presId="urn:microsoft.com/office/officeart/2005/8/layout/vList2"/>
    <dgm:cxn modelId="{B9873EDA-CFE2-4146-A808-6E23612EE9BE}" srcId="{6D968EB9-C8E3-44C6-BFB7-EDD04E9B0D6C}" destId="{20378A3D-02D6-4F8F-ADAF-BBA1376F1B29}" srcOrd="1" destOrd="0" parTransId="{5EB61137-0E04-4E78-9AE2-7FABAB024365}" sibTransId="{E9674B8B-2A1C-44A3-B380-47C5C4982679}"/>
    <dgm:cxn modelId="{48AD4BEA-199E-4384-B0B2-933A03C1FFE3}" type="presOf" srcId="{A384FA9E-7B79-4CB9-B986-B2B85EB7D5B3}" destId="{B6893E51-27C5-447D-BE7A-620708DAA588}" srcOrd="0" destOrd="0" presId="urn:microsoft.com/office/officeart/2005/8/layout/vList2"/>
    <dgm:cxn modelId="{102108FA-8498-4467-8A04-BE465101FFD5}" srcId="{6D968EB9-C8E3-44C6-BFB7-EDD04E9B0D6C}" destId="{5AE911F5-2E35-46F5-A160-D6CD80260BD8}" srcOrd="3" destOrd="0" parTransId="{1E377D81-5D42-495A-8E8B-F643F010021F}" sibTransId="{AB34C2D4-DDAB-4A4B-9AAA-1E6F35E5D307}"/>
    <dgm:cxn modelId="{C1547A69-5A7E-4108-8F85-CAF37DCABE60}" type="presParOf" srcId="{38D8C7DD-A2DB-4FEF-BBFF-F5C11D1FFE6C}" destId="{021CD35F-56C0-4772-8B85-02EDF19A92C2}" srcOrd="0" destOrd="0" presId="urn:microsoft.com/office/officeart/2005/8/layout/vList2"/>
    <dgm:cxn modelId="{3E7352CA-7A70-4035-AE17-206867A42D1E}" type="presParOf" srcId="{38D8C7DD-A2DB-4FEF-BBFF-F5C11D1FFE6C}" destId="{FCA18C6B-6A92-461D-9BF4-21CBBB39F545}" srcOrd="1" destOrd="0" presId="urn:microsoft.com/office/officeart/2005/8/layout/vList2"/>
    <dgm:cxn modelId="{0474207F-1998-4C14-954A-7E2EBA55FF93}" type="presParOf" srcId="{38D8C7DD-A2DB-4FEF-BBFF-F5C11D1FFE6C}" destId="{CBDFC8F0-35BD-4FED-B7BF-3C58CC195F15}" srcOrd="2" destOrd="0" presId="urn:microsoft.com/office/officeart/2005/8/layout/vList2"/>
    <dgm:cxn modelId="{982D4873-A1E4-42FB-974E-A335120DED72}" type="presParOf" srcId="{38D8C7DD-A2DB-4FEF-BBFF-F5C11D1FFE6C}" destId="{7760CA84-587F-4D5C-ACE8-46494664F9D1}" srcOrd="3" destOrd="0" presId="urn:microsoft.com/office/officeart/2005/8/layout/vList2"/>
    <dgm:cxn modelId="{7414ACA6-8402-40A4-9B55-07E85D9BDCD5}" type="presParOf" srcId="{38D8C7DD-A2DB-4FEF-BBFF-F5C11D1FFE6C}" destId="{B6893E51-27C5-447D-BE7A-620708DAA588}" srcOrd="4" destOrd="0" presId="urn:microsoft.com/office/officeart/2005/8/layout/vList2"/>
    <dgm:cxn modelId="{25E1B928-54D4-4154-8273-2F9F0D057A94}" type="presParOf" srcId="{38D8C7DD-A2DB-4FEF-BBFF-F5C11D1FFE6C}" destId="{4989D7CB-6FC7-4F6B-90A6-C9CE1D3659AC}" srcOrd="5" destOrd="0" presId="urn:microsoft.com/office/officeart/2005/8/layout/vList2"/>
    <dgm:cxn modelId="{F8FBAC66-F223-4D6C-B855-F5F6C18D3DE1}" type="presParOf" srcId="{38D8C7DD-A2DB-4FEF-BBFF-F5C11D1FFE6C}" destId="{4EB673BA-6045-4F42-9FE5-E7EEBD78C33C}" srcOrd="6" destOrd="0" presId="urn:microsoft.com/office/officeart/2005/8/layout/vList2"/>
    <dgm:cxn modelId="{D16EB9DD-6533-4574-86C5-5468B24F3C8E}" type="presParOf" srcId="{38D8C7DD-A2DB-4FEF-BBFF-F5C11D1FFE6C}" destId="{715B80BB-3BB3-423D-9E72-2952CF37760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664F6AE-DA9A-495D-9F38-28D53AB0222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EAB87E4-7D63-46B5-87C3-49B8273A2255}">
      <dgm:prSet phldrT="[Text]" custT="1"/>
      <dgm:spPr/>
      <dgm:t>
        <a:bodyPr/>
        <a:lstStyle/>
        <a:p>
          <a:pPr>
            <a:buNone/>
          </a:pPr>
          <a:r>
            <a:rPr lang="en-US" sz="2400" b="1" i="0" dirty="0"/>
            <a:t>UPDATE STATISTICS</a:t>
          </a:r>
          <a:endParaRPr lang="en-US" sz="2400" dirty="0"/>
        </a:p>
      </dgm:t>
    </dgm:pt>
    <dgm:pt modelId="{6DDA831D-7DDF-4BFC-888E-CC506F15FAE4}" type="parTrans" cxnId="{EAA4573E-107B-49BC-88D8-F4DC63DE3C00}">
      <dgm:prSet/>
      <dgm:spPr/>
      <dgm:t>
        <a:bodyPr/>
        <a:lstStyle/>
        <a:p>
          <a:endParaRPr lang="en-US"/>
        </a:p>
      </dgm:t>
    </dgm:pt>
    <dgm:pt modelId="{0390E1DC-58F0-4891-833F-68CEA05110F5}" type="sibTrans" cxnId="{EAA4573E-107B-49BC-88D8-F4DC63DE3C00}">
      <dgm:prSet/>
      <dgm:spPr/>
      <dgm:t>
        <a:bodyPr/>
        <a:lstStyle/>
        <a:p>
          <a:endParaRPr lang="en-US"/>
        </a:p>
      </dgm:t>
    </dgm:pt>
    <dgm:pt modelId="{5CB08401-E7C9-4371-B713-839C0BA35B00}">
      <dgm:prSet custT="1"/>
      <dgm:spPr/>
      <dgm:t>
        <a:bodyPr/>
        <a:lstStyle/>
        <a:p>
          <a:r>
            <a:rPr lang="en-US" sz="2400" b="1" i="0" dirty="0"/>
            <a:t>sp_updatestats </a:t>
          </a:r>
          <a:endParaRPr lang="en-US" sz="2400" dirty="0"/>
        </a:p>
      </dgm:t>
    </dgm:pt>
    <dgm:pt modelId="{7ED5C4D0-53BE-42AA-A0DC-70251C09EED8}" type="parTrans" cxnId="{B34C03BD-C23F-4555-A4C0-48028AF830BA}">
      <dgm:prSet/>
      <dgm:spPr/>
      <dgm:t>
        <a:bodyPr/>
        <a:lstStyle/>
        <a:p>
          <a:endParaRPr lang="en-US"/>
        </a:p>
      </dgm:t>
    </dgm:pt>
    <dgm:pt modelId="{8B5D8329-1C14-4995-A345-E6C0217C1445}" type="sibTrans" cxnId="{B34C03BD-C23F-4555-A4C0-48028AF830BA}">
      <dgm:prSet/>
      <dgm:spPr/>
      <dgm:t>
        <a:bodyPr/>
        <a:lstStyle/>
        <a:p>
          <a:endParaRPr lang="en-US"/>
        </a:p>
      </dgm:t>
    </dgm:pt>
    <dgm:pt modelId="{1425F386-34B5-42AC-827C-BBABAB3A015F}" type="pres">
      <dgm:prSet presAssocID="{E664F6AE-DA9A-495D-9F38-28D53AB0222B}" presName="diagram" presStyleCnt="0">
        <dgm:presLayoutVars>
          <dgm:dir/>
          <dgm:resizeHandles val="exact"/>
        </dgm:presLayoutVars>
      </dgm:prSet>
      <dgm:spPr/>
    </dgm:pt>
    <dgm:pt modelId="{9914B241-C8A6-4DD9-8ED1-C76B59AAE35F}" type="pres">
      <dgm:prSet presAssocID="{EEAB87E4-7D63-46B5-87C3-49B8273A2255}" presName="node" presStyleLbl="node1" presStyleIdx="0" presStyleCnt="2">
        <dgm:presLayoutVars>
          <dgm:bulletEnabled val="1"/>
        </dgm:presLayoutVars>
      </dgm:prSet>
      <dgm:spPr/>
    </dgm:pt>
    <dgm:pt modelId="{EDBF5653-4504-4EF5-AC25-B54657B80A81}" type="pres">
      <dgm:prSet presAssocID="{0390E1DC-58F0-4891-833F-68CEA05110F5}" presName="sibTrans" presStyleCnt="0"/>
      <dgm:spPr/>
    </dgm:pt>
    <dgm:pt modelId="{7E4AA065-3003-4C02-8A1C-AEAC9072CC7D}" type="pres">
      <dgm:prSet presAssocID="{5CB08401-E7C9-4371-B713-839C0BA35B00}" presName="node" presStyleLbl="node1" presStyleIdx="1" presStyleCnt="2">
        <dgm:presLayoutVars>
          <dgm:bulletEnabled val="1"/>
        </dgm:presLayoutVars>
      </dgm:prSet>
      <dgm:spPr/>
    </dgm:pt>
  </dgm:ptLst>
  <dgm:cxnLst>
    <dgm:cxn modelId="{EAA4573E-107B-49BC-88D8-F4DC63DE3C00}" srcId="{E664F6AE-DA9A-495D-9F38-28D53AB0222B}" destId="{EEAB87E4-7D63-46B5-87C3-49B8273A2255}" srcOrd="0" destOrd="0" parTransId="{6DDA831D-7DDF-4BFC-888E-CC506F15FAE4}" sibTransId="{0390E1DC-58F0-4891-833F-68CEA05110F5}"/>
    <dgm:cxn modelId="{2A3FCE5F-CA13-4AE9-86A5-534DB97488E3}" type="presOf" srcId="{EEAB87E4-7D63-46B5-87C3-49B8273A2255}" destId="{9914B241-C8A6-4DD9-8ED1-C76B59AAE35F}" srcOrd="0" destOrd="0" presId="urn:microsoft.com/office/officeart/2005/8/layout/default"/>
    <dgm:cxn modelId="{D6A05349-640B-479D-9C84-EDE87376A63B}" type="presOf" srcId="{E664F6AE-DA9A-495D-9F38-28D53AB0222B}" destId="{1425F386-34B5-42AC-827C-BBABAB3A015F}" srcOrd="0" destOrd="0" presId="urn:microsoft.com/office/officeart/2005/8/layout/default"/>
    <dgm:cxn modelId="{AA46689F-7B7D-46AF-9E37-E838F4259ECB}" type="presOf" srcId="{5CB08401-E7C9-4371-B713-839C0BA35B00}" destId="{7E4AA065-3003-4C02-8A1C-AEAC9072CC7D}" srcOrd="0" destOrd="0" presId="urn:microsoft.com/office/officeart/2005/8/layout/default"/>
    <dgm:cxn modelId="{B34C03BD-C23F-4555-A4C0-48028AF830BA}" srcId="{E664F6AE-DA9A-495D-9F38-28D53AB0222B}" destId="{5CB08401-E7C9-4371-B713-839C0BA35B00}" srcOrd="1" destOrd="0" parTransId="{7ED5C4D0-53BE-42AA-A0DC-70251C09EED8}" sibTransId="{8B5D8329-1C14-4995-A345-E6C0217C1445}"/>
    <dgm:cxn modelId="{6582A723-4265-47F5-8FE9-89566E8767C6}" type="presParOf" srcId="{1425F386-34B5-42AC-827C-BBABAB3A015F}" destId="{9914B241-C8A6-4DD9-8ED1-C76B59AAE35F}" srcOrd="0" destOrd="0" presId="urn:microsoft.com/office/officeart/2005/8/layout/default"/>
    <dgm:cxn modelId="{696CD5FB-6EE7-49B5-B913-88B0A2DA40C8}" type="presParOf" srcId="{1425F386-34B5-42AC-827C-BBABAB3A015F}" destId="{EDBF5653-4504-4EF5-AC25-B54657B80A81}" srcOrd="1" destOrd="0" presId="urn:microsoft.com/office/officeart/2005/8/layout/default"/>
    <dgm:cxn modelId="{E7C6D2B8-9EAD-45BF-A5C9-A9899D5A5160}" type="presParOf" srcId="{1425F386-34B5-42AC-827C-BBABAB3A015F}" destId="{7E4AA065-3003-4C02-8A1C-AEAC9072CC7D}"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664F6AE-DA9A-495D-9F38-28D53AB0222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EEAB87E4-7D63-46B5-87C3-49B8273A2255}">
      <dgm:prSet phldrT="[Text]" custT="1"/>
      <dgm:spPr/>
      <dgm:t>
        <a:bodyPr/>
        <a:lstStyle/>
        <a:p>
          <a:pPr algn="l">
            <a:buNone/>
          </a:pPr>
          <a:r>
            <a:rPr lang="en-US" sz="2400" dirty="0"/>
            <a:t>When an index is rebuilt, all data is read, and index statistics are updated with a sample of 100%.</a:t>
          </a:r>
        </a:p>
      </dgm:t>
    </dgm:pt>
    <dgm:pt modelId="{0390E1DC-58F0-4891-833F-68CEA05110F5}" type="sibTrans" cxnId="{EAA4573E-107B-49BC-88D8-F4DC63DE3C00}">
      <dgm:prSet/>
      <dgm:spPr/>
      <dgm:t>
        <a:bodyPr/>
        <a:lstStyle/>
        <a:p>
          <a:endParaRPr lang="en-US" sz="2000"/>
        </a:p>
      </dgm:t>
    </dgm:pt>
    <dgm:pt modelId="{6DDA831D-7DDF-4BFC-888E-CC506F15FAE4}" type="parTrans" cxnId="{EAA4573E-107B-49BC-88D8-F4DC63DE3C00}">
      <dgm:prSet/>
      <dgm:spPr/>
      <dgm:t>
        <a:bodyPr/>
        <a:lstStyle/>
        <a:p>
          <a:endParaRPr lang="en-US" sz="2000"/>
        </a:p>
      </dgm:t>
    </dgm:pt>
    <dgm:pt modelId="{5CB08401-E7C9-4371-B713-839C0BA35B00}">
      <dgm:prSet custT="1"/>
      <dgm:spPr/>
      <dgm:t>
        <a:bodyPr/>
        <a:lstStyle/>
        <a:p>
          <a:pPr algn="l"/>
          <a:r>
            <a:rPr lang="en-US" sz="2400" dirty="0"/>
            <a:t>Statistics are not created or updated by scanning all the rows in the table for partitioned indexes. Instead, the default sampling algorithm is used.</a:t>
          </a:r>
        </a:p>
      </dgm:t>
    </dgm:pt>
    <dgm:pt modelId="{8B5D8329-1C14-4995-A345-E6C0217C1445}" type="sibTrans" cxnId="{B34C03BD-C23F-4555-A4C0-48028AF830BA}">
      <dgm:prSet/>
      <dgm:spPr/>
      <dgm:t>
        <a:bodyPr/>
        <a:lstStyle/>
        <a:p>
          <a:endParaRPr lang="en-US" sz="2000"/>
        </a:p>
      </dgm:t>
    </dgm:pt>
    <dgm:pt modelId="{7ED5C4D0-53BE-42AA-A0DC-70251C09EED8}" type="parTrans" cxnId="{B34C03BD-C23F-4555-A4C0-48028AF830BA}">
      <dgm:prSet/>
      <dgm:spPr/>
      <dgm:t>
        <a:bodyPr/>
        <a:lstStyle/>
        <a:p>
          <a:endParaRPr lang="en-US" sz="2000"/>
        </a:p>
      </dgm:t>
    </dgm:pt>
    <dgm:pt modelId="{89913795-FAA1-4736-8D70-1E4B95B545C5}">
      <dgm:prSet custT="1"/>
      <dgm:spPr/>
      <dgm:t>
        <a:bodyPr/>
        <a:lstStyle/>
        <a:p>
          <a:pPr algn="l"/>
          <a:r>
            <a:rPr lang="en-US" sz="2400" dirty="0"/>
            <a:t>Reorganizing an index does not update statistics.</a:t>
          </a:r>
        </a:p>
      </dgm:t>
    </dgm:pt>
    <dgm:pt modelId="{F3CC7D7E-3DB1-4717-B9DC-0FFCF69F3116}" type="sibTrans" cxnId="{B08E762D-8280-4151-9641-6D0276B20BF1}">
      <dgm:prSet/>
      <dgm:spPr/>
      <dgm:t>
        <a:bodyPr/>
        <a:lstStyle/>
        <a:p>
          <a:endParaRPr lang="en-US" sz="2000"/>
        </a:p>
      </dgm:t>
    </dgm:pt>
    <dgm:pt modelId="{0B9B5DCD-C145-4203-ACBF-1E8ABA51E232}" type="parTrans" cxnId="{B08E762D-8280-4151-9641-6D0276B20BF1}">
      <dgm:prSet/>
      <dgm:spPr/>
      <dgm:t>
        <a:bodyPr/>
        <a:lstStyle/>
        <a:p>
          <a:endParaRPr lang="en-US" sz="2000"/>
        </a:p>
      </dgm:t>
    </dgm:pt>
    <dgm:pt modelId="{AB70F463-361B-45F1-A2F1-B319270089F8}" type="pres">
      <dgm:prSet presAssocID="{E664F6AE-DA9A-495D-9F38-28D53AB0222B}" presName="Name0" presStyleCnt="0">
        <dgm:presLayoutVars>
          <dgm:chMax val="7"/>
          <dgm:chPref val="7"/>
          <dgm:dir/>
        </dgm:presLayoutVars>
      </dgm:prSet>
      <dgm:spPr/>
    </dgm:pt>
    <dgm:pt modelId="{CAA8402E-0321-4E60-A2BB-7A131D834054}" type="pres">
      <dgm:prSet presAssocID="{E664F6AE-DA9A-495D-9F38-28D53AB0222B}" presName="Name1" presStyleCnt="0"/>
      <dgm:spPr/>
    </dgm:pt>
    <dgm:pt modelId="{2551EBA8-24CC-4657-9FCA-29D2AB5187CA}" type="pres">
      <dgm:prSet presAssocID="{E664F6AE-DA9A-495D-9F38-28D53AB0222B}" presName="cycle" presStyleCnt="0"/>
      <dgm:spPr/>
    </dgm:pt>
    <dgm:pt modelId="{D275E19A-0BEE-45C3-9089-373A488220D1}" type="pres">
      <dgm:prSet presAssocID="{E664F6AE-DA9A-495D-9F38-28D53AB0222B}" presName="srcNode" presStyleLbl="node1" presStyleIdx="0" presStyleCnt="3"/>
      <dgm:spPr/>
    </dgm:pt>
    <dgm:pt modelId="{3926A4BF-8355-417B-B29D-B721BA8059B9}" type="pres">
      <dgm:prSet presAssocID="{E664F6AE-DA9A-495D-9F38-28D53AB0222B}" presName="conn" presStyleLbl="parChTrans1D2" presStyleIdx="0" presStyleCnt="1"/>
      <dgm:spPr/>
    </dgm:pt>
    <dgm:pt modelId="{DF77E904-80C8-427F-BBB2-771F59C415A5}" type="pres">
      <dgm:prSet presAssocID="{E664F6AE-DA9A-495D-9F38-28D53AB0222B}" presName="extraNode" presStyleLbl="node1" presStyleIdx="0" presStyleCnt="3"/>
      <dgm:spPr/>
    </dgm:pt>
    <dgm:pt modelId="{416BDCEB-F448-4380-A758-9D9FD7C2CE9B}" type="pres">
      <dgm:prSet presAssocID="{E664F6AE-DA9A-495D-9F38-28D53AB0222B}" presName="dstNode" presStyleLbl="node1" presStyleIdx="0" presStyleCnt="3"/>
      <dgm:spPr/>
    </dgm:pt>
    <dgm:pt modelId="{EDC5EE78-22B7-4B58-B506-4F0EF71A3C03}" type="pres">
      <dgm:prSet presAssocID="{EEAB87E4-7D63-46B5-87C3-49B8273A2255}" presName="text_1" presStyleLbl="node1" presStyleIdx="0" presStyleCnt="3" custScaleY="128722">
        <dgm:presLayoutVars>
          <dgm:bulletEnabled val="1"/>
        </dgm:presLayoutVars>
      </dgm:prSet>
      <dgm:spPr/>
    </dgm:pt>
    <dgm:pt modelId="{1306809D-6824-4AC1-920A-E060A9DFA0C7}" type="pres">
      <dgm:prSet presAssocID="{EEAB87E4-7D63-46B5-87C3-49B8273A2255}" presName="accent_1" presStyleCnt="0"/>
      <dgm:spPr/>
    </dgm:pt>
    <dgm:pt modelId="{6BF846D5-7FF8-4FB4-A0CC-476AF39B8BBB}" type="pres">
      <dgm:prSet presAssocID="{EEAB87E4-7D63-46B5-87C3-49B8273A2255}" presName="accentRepeatNode" presStyleLbl="solidFgAcc1" presStyleIdx="0" presStyleCnt="3"/>
      <dgm:spPr/>
    </dgm:pt>
    <dgm:pt modelId="{D60B6C29-FEBA-4449-B5A7-462AF1BD00C8}" type="pres">
      <dgm:prSet presAssocID="{5CB08401-E7C9-4371-B713-839C0BA35B00}" presName="text_2" presStyleLbl="node1" presStyleIdx="1" presStyleCnt="3" custScaleY="133233">
        <dgm:presLayoutVars>
          <dgm:bulletEnabled val="1"/>
        </dgm:presLayoutVars>
      </dgm:prSet>
      <dgm:spPr/>
    </dgm:pt>
    <dgm:pt modelId="{D99DB88C-4F54-4EFE-B5D7-55A1B3FF88B3}" type="pres">
      <dgm:prSet presAssocID="{5CB08401-E7C9-4371-B713-839C0BA35B00}" presName="accent_2" presStyleCnt="0"/>
      <dgm:spPr/>
    </dgm:pt>
    <dgm:pt modelId="{F0A242EA-2647-4605-900B-EB65A47C71D6}" type="pres">
      <dgm:prSet presAssocID="{5CB08401-E7C9-4371-B713-839C0BA35B00}" presName="accentRepeatNode" presStyleLbl="solidFgAcc1" presStyleIdx="1" presStyleCnt="3"/>
      <dgm:spPr/>
    </dgm:pt>
    <dgm:pt modelId="{143CA4D3-9C84-4628-A994-FA2313C9A252}" type="pres">
      <dgm:prSet presAssocID="{89913795-FAA1-4736-8D70-1E4B95B545C5}" presName="text_3" presStyleLbl="node1" presStyleIdx="2" presStyleCnt="3" custScaleY="120827">
        <dgm:presLayoutVars>
          <dgm:bulletEnabled val="1"/>
        </dgm:presLayoutVars>
      </dgm:prSet>
      <dgm:spPr/>
    </dgm:pt>
    <dgm:pt modelId="{19BD6530-6FBE-452C-9482-DB9DACC19C51}" type="pres">
      <dgm:prSet presAssocID="{89913795-FAA1-4736-8D70-1E4B95B545C5}" presName="accent_3" presStyleCnt="0"/>
      <dgm:spPr/>
    </dgm:pt>
    <dgm:pt modelId="{B515C111-F88A-4DE9-BC41-9C51F96D7CEE}" type="pres">
      <dgm:prSet presAssocID="{89913795-FAA1-4736-8D70-1E4B95B545C5}" presName="accentRepeatNode" presStyleLbl="solidFgAcc1" presStyleIdx="2" presStyleCnt="3"/>
      <dgm:spPr/>
    </dgm:pt>
  </dgm:ptLst>
  <dgm:cxnLst>
    <dgm:cxn modelId="{E7CCBC02-7529-4A4A-97B0-FED60E045FBC}" type="presOf" srcId="{89913795-FAA1-4736-8D70-1E4B95B545C5}" destId="{143CA4D3-9C84-4628-A994-FA2313C9A252}" srcOrd="0" destOrd="0" presId="urn:microsoft.com/office/officeart/2008/layout/VerticalCurvedList"/>
    <dgm:cxn modelId="{86FF3919-AD69-4D7B-AE3A-8D5134B23DD0}" type="presOf" srcId="{5CB08401-E7C9-4371-B713-839C0BA35B00}" destId="{D60B6C29-FEBA-4449-B5A7-462AF1BD00C8}" srcOrd="0" destOrd="0" presId="urn:microsoft.com/office/officeart/2008/layout/VerticalCurvedList"/>
    <dgm:cxn modelId="{B08E762D-8280-4151-9641-6D0276B20BF1}" srcId="{E664F6AE-DA9A-495D-9F38-28D53AB0222B}" destId="{89913795-FAA1-4736-8D70-1E4B95B545C5}" srcOrd="2" destOrd="0" parTransId="{0B9B5DCD-C145-4203-ACBF-1E8ABA51E232}" sibTransId="{F3CC7D7E-3DB1-4717-B9DC-0FFCF69F3116}"/>
    <dgm:cxn modelId="{EAA4573E-107B-49BC-88D8-F4DC63DE3C00}" srcId="{E664F6AE-DA9A-495D-9F38-28D53AB0222B}" destId="{EEAB87E4-7D63-46B5-87C3-49B8273A2255}" srcOrd="0" destOrd="0" parTransId="{6DDA831D-7DDF-4BFC-888E-CC506F15FAE4}" sibTransId="{0390E1DC-58F0-4891-833F-68CEA05110F5}"/>
    <dgm:cxn modelId="{3A6187AE-19EC-4730-A159-2BA6CBFB72D0}" type="presOf" srcId="{0390E1DC-58F0-4891-833F-68CEA05110F5}" destId="{3926A4BF-8355-417B-B29D-B721BA8059B9}" srcOrd="0" destOrd="0" presId="urn:microsoft.com/office/officeart/2008/layout/VerticalCurvedList"/>
    <dgm:cxn modelId="{B34C03BD-C23F-4555-A4C0-48028AF830BA}" srcId="{E664F6AE-DA9A-495D-9F38-28D53AB0222B}" destId="{5CB08401-E7C9-4371-B713-839C0BA35B00}" srcOrd="1" destOrd="0" parTransId="{7ED5C4D0-53BE-42AA-A0DC-70251C09EED8}" sibTransId="{8B5D8329-1C14-4995-A345-E6C0217C1445}"/>
    <dgm:cxn modelId="{A14838CF-71E9-4794-BA09-45674EE0829A}" type="presOf" srcId="{E664F6AE-DA9A-495D-9F38-28D53AB0222B}" destId="{AB70F463-361B-45F1-A2F1-B319270089F8}" srcOrd="0" destOrd="0" presId="urn:microsoft.com/office/officeart/2008/layout/VerticalCurvedList"/>
    <dgm:cxn modelId="{D8BBC6E6-334F-4247-B6AF-4EE2A40DB442}" type="presOf" srcId="{EEAB87E4-7D63-46B5-87C3-49B8273A2255}" destId="{EDC5EE78-22B7-4B58-B506-4F0EF71A3C03}" srcOrd="0" destOrd="0" presId="urn:microsoft.com/office/officeart/2008/layout/VerticalCurvedList"/>
    <dgm:cxn modelId="{B44FB10D-7947-48B0-95CC-55E4E3F0B05C}" type="presParOf" srcId="{AB70F463-361B-45F1-A2F1-B319270089F8}" destId="{CAA8402E-0321-4E60-A2BB-7A131D834054}" srcOrd="0" destOrd="0" presId="urn:microsoft.com/office/officeart/2008/layout/VerticalCurvedList"/>
    <dgm:cxn modelId="{DE8650FC-BE7B-473E-8E5D-40998D80EE8E}" type="presParOf" srcId="{CAA8402E-0321-4E60-A2BB-7A131D834054}" destId="{2551EBA8-24CC-4657-9FCA-29D2AB5187CA}" srcOrd="0" destOrd="0" presId="urn:microsoft.com/office/officeart/2008/layout/VerticalCurvedList"/>
    <dgm:cxn modelId="{554E0126-77F3-470C-B136-F5F593FEDE6B}" type="presParOf" srcId="{2551EBA8-24CC-4657-9FCA-29D2AB5187CA}" destId="{D275E19A-0BEE-45C3-9089-373A488220D1}" srcOrd="0" destOrd="0" presId="urn:microsoft.com/office/officeart/2008/layout/VerticalCurvedList"/>
    <dgm:cxn modelId="{D4017239-1A04-40B9-BF28-6BB8D067A917}" type="presParOf" srcId="{2551EBA8-24CC-4657-9FCA-29D2AB5187CA}" destId="{3926A4BF-8355-417B-B29D-B721BA8059B9}" srcOrd="1" destOrd="0" presId="urn:microsoft.com/office/officeart/2008/layout/VerticalCurvedList"/>
    <dgm:cxn modelId="{73C24DC3-F90F-4494-8B72-29A77E4EABD0}" type="presParOf" srcId="{2551EBA8-24CC-4657-9FCA-29D2AB5187CA}" destId="{DF77E904-80C8-427F-BBB2-771F59C415A5}" srcOrd="2" destOrd="0" presId="urn:microsoft.com/office/officeart/2008/layout/VerticalCurvedList"/>
    <dgm:cxn modelId="{E3C55A83-6893-43A8-9CFF-AB9F3E3BF355}" type="presParOf" srcId="{2551EBA8-24CC-4657-9FCA-29D2AB5187CA}" destId="{416BDCEB-F448-4380-A758-9D9FD7C2CE9B}" srcOrd="3" destOrd="0" presId="urn:microsoft.com/office/officeart/2008/layout/VerticalCurvedList"/>
    <dgm:cxn modelId="{5589A9B0-AABB-4A40-A213-2D0218C942EE}" type="presParOf" srcId="{CAA8402E-0321-4E60-A2BB-7A131D834054}" destId="{EDC5EE78-22B7-4B58-B506-4F0EF71A3C03}" srcOrd="1" destOrd="0" presId="urn:microsoft.com/office/officeart/2008/layout/VerticalCurvedList"/>
    <dgm:cxn modelId="{A4B8CB7A-3D0B-4FBF-8A26-691E50EE5CC7}" type="presParOf" srcId="{CAA8402E-0321-4E60-A2BB-7A131D834054}" destId="{1306809D-6824-4AC1-920A-E060A9DFA0C7}" srcOrd="2" destOrd="0" presId="urn:microsoft.com/office/officeart/2008/layout/VerticalCurvedList"/>
    <dgm:cxn modelId="{4B14842E-89C5-4DD7-A4CA-CF638ABF09AC}" type="presParOf" srcId="{1306809D-6824-4AC1-920A-E060A9DFA0C7}" destId="{6BF846D5-7FF8-4FB4-A0CC-476AF39B8BBB}" srcOrd="0" destOrd="0" presId="urn:microsoft.com/office/officeart/2008/layout/VerticalCurvedList"/>
    <dgm:cxn modelId="{C5899E2F-97D4-4B71-A444-A97E473600BA}" type="presParOf" srcId="{CAA8402E-0321-4E60-A2BB-7A131D834054}" destId="{D60B6C29-FEBA-4449-B5A7-462AF1BD00C8}" srcOrd="3" destOrd="0" presId="urn:microsoft.com/office/officeart/2008/layout/VerticalCurvedList"/>
    <dgm:cxn modelId="{57F316EA-5D74-4BB3-BFD2-503EBB35477B}" type="presParOf" srcId="{CAA8402E-0321-4E60-A2BB-7A131D834054}" destId="{D99DB88C-4F54-4EFE-B5D7-55A1B3FF88B3}" srcOrd="4" destOrd="0" presId="urn:microsoft.com/office/officeart/2008/layout/VerticalCurvedList"/>
    <dgm:cxn modelId="{6B31D66F-E2C1-4EE8-AEBF-FA9A747150BE}" type="presParOf" srcId="{D99DB88C-4F54-4EFE-B5D7-55A1B3FF88B3}" destId="{F0A242EA-2647-4605-900B-EB65A47C71D6}" srcOrd="0" destOrd="0" presId="urn:microsoft.com/office/officeart/2008/layout/VerticalCurvedList"/>
    <dgm:cxn modelId="{33531265-A07C-4653-9A68-E16B9EF8344F}" type="presParOf" srcId="{CAA8402E-0321-4E60-A2BB-7A131D834054}" destId="{143CA4D3-9C84-4628-A994-FA2313C9A252}" srcOrd="5" destOrd="0" presId="urn:microsoft.com/office/officeart/2008/layout/VerticalCurvedList"/>
    <dgm:cxn modelId="{1DB73DE3-28F2-4542-B8A7-44FFE1AA4B0B}" type="presParOf" srcId="{CAA8402E-0321-4E60-A2BB-7A131D834054}" destId="{19BD6530-6FBE-452C-9482-DB9DACC19C51}" srcOrd="6" destOrd="0" presId="urn:microsoft.com/office/officeart/2008/layout/VerticalCurvedList"/>
    <dgm:cxn modelId="{EB09BB7F-F727-4934-888E-4CFBF0BA057A}" type="presParOf" srcId="{19BD6530-6FBE-452C-9482-DB9DACC19C51}" destId="{B515C111-F88A-4DE9-BC41-9C51F96D7CE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01608D-9AD7-4F82-B860-031B534F432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190D2B8-4D0A-4C64-9F71-A979B2292E04}">
      <dgm:prSet phldrT="[Text]"/>
      <dgm:spPr/>
      <dgm:t>
        <a:bodyPr/>
        <a:lstStyle/>
        <a:p>
          <a:pPr>
            <a:buNone/>
          </a:pPr>
          <a:r>
            <a:rPr lang="en-US" dirty="0"/>
            <a:t>AUTO_UPDATE_STATISTICS_ASYNC is OFF</a:t>
          </a:r>
        </a:p>
      </dgm:t>
    </dgm:pt>
    <dgm:pt modelId="{1891D983-6E5E-420D-AB9F-BA0021869A9D}" type="parTrans" cxnId="{A9CE726C-2972-470E-80DC-2BDECA54C47D}">
      <dgm:prSet/>
      <dgm:spPr/>
      <dgm:t>
        <a:bodyPr/>
        <a:lstStyle/>
        <a:p>
          <a:endParaRPr lang="en-US"/>
        </a:p>
      </dgm:t>
    </dgm:pt>
    <dgm:pt modelId="{A11A538A-57EF-42E3-8E48-23A28A9A8433}" type="sibTrans" cxnId="{A9CE726C-2972-470E-80DC-2BDECA54C47D}">
      <dgm:prSet/>
      <dgm:spPr/>
      <dgm:t>
        <a:bodyPr/>
        <a:lstStyle/>
        <a:p>
          <a:endParaRPr lang="en-US"/>
        </a:p>
      </dgm:t>
    </dgm:pt>
    <dgm:pt modelId="{172DC138-3FB8-4B4A-A3D4-E22BB981B350}">
      <dgm:prSet/>
      <dgm:spPr/>
      <dgm:t>
        <a:bodyPr/>
        <a:lstStyle/>
        <a:p>
          <a:r>
            <a:rPr lang="en-US" dirty="0"/>
            <a:t>AUTO_UPDATE_STATISTICS_ASYNC is ON</a:t>
          </a:r>
        </a:p>
      </dgm:t>
    </dgm:pt>
    <dgm:pt modelId="{7F7C75FC-4673-4016-B133-65A59D10FD0F}" type="parTrans" cxnId="{8833BB8C-3FED-4F58-AAAF-011E792057AC}">
      <dgm:prSet/>
      <dgm:spPr/>
      <dgm:t>
        <a:bodyPr/>
        <a:lstStyle/>
        <a:p>
          <a:endParaRPr lang="en-US"/>
        </a:p>
      </dgm:t>
    </dgm:pt>
    <dgm:pt modelId="{29A819DE-8829-4563-9404-3F6A13AB00C5}" type="sibTrans" cxnId="{8833BB8C-3FED-4F58-AAAF-011E792057AC}">
      <dgm:prSet/>
      <dgm:spPr/>
      <dgm:t>
        <a:bodyPr/>
        <a:lstStyle/>
        <a:p>
          <a:endParaRPr lang="en-US"/>
        </a:p>
      </dgm:t>
    </dgm:pt>
    <dgm:pt modelId="{5A217C13-6207-4E16-BE9F-DCC4FA92B7B8}">
      <dgm:prSet phldrT="[Text]"/>
      <dgm:spPr/>
      <dgm:t>
        <a:bodyPr/>
        <a:lstStyle/>
        <a:p>
          <a:pPr marL="0" indent="0">
            <a:buNone/>
          </a:pPr>
          <a:r>
            <a:rPr lang="en-US" noProof="0" dirty="0"/>
            <a:t>The query executing is suspended until statistics are updated and a new plan is created.</a:t>
          </a:r>
        </a:p>
      </dgm:t>
    </dgm:pt>
    <dgm:pt modelId="{1C59CB1F-6524-4696-A657-19D9F2F03EC1}" type="parTrans" cxnId="{AC25F4EB-5110-4552-BF6B-F914CE533FAD}">
      <dgm:prSet/>
      <dgm:spPr/>
      <dgm:t>
        <a:bodyPr/>
        <a:lstStyle/>
        <a:p>
          <a:endParaRPr lang="en-US"/>
        </a:p>
      </dgm:t>
    </dgm:pt>
    <dgm:pt modelId="{5A450F60-D7E4-4728-A109-EBB0ECF8B1B2}" type="sibTrans" cxnId="{AC25F4EB-5110-4552-BF6B-F914CE533FAD}">
      <dgm:prSet/>
      <dgm:spPr/>
      <dgm:t>
        <a:bodyPr/>
        <a:lstStyle/>
        <a:p>
          <a:endParaRPr lang="en-US"/>
        </a:p>
      </dgm:t>
    </dgm:pt>
    <dgm:pt modelId="{D90BDB93-F280-4778-8E0A-31BA271B555A}">
      <dgm:prSet/>
      <dgm:spPr/>
      <dgm:t>
        <a:bodyPr/>
        <a:lstStyle/>
        <a:p>
          <a:pPr marL="0" indent="0">
            <a:buNone/>
          </a:pPr>
          <a:r>
            <a:rPr lang="en-US" noProof="0" dirty="0"/>
            <a:t>The query is executed using existing statistics and statistics are updated as asynchronous operation. </a:t>
          </a:r>
        </a:p>
      </dgm:t>
    </dgm:pt>
    <dgm:pt modelId="{C180E086-7A04-4813-8F77-7FA864FE53BC}" type="parTrans" cxnId="{9E730D46-8218-4690-86C4-9184798219E6}">
      <dgm:prSet/>
      <dgm:spPr/>
      <dgm:t>
        <a:bodyPr/>
        <a:lstStyle/>
        <a:p>
          <a:endParaRPr lang="en-US"/>
        </a:p>
      </dgm:t>
    </dgm:pt>
    <dgm:pt modelId="{A0F8E7AF-418F-44CE-BDE9-96A7380FD615}" type="sibTrans" cxnId="{9E730D46-8218-4690-86C4-9184798219E6}">
      <dgm:prSet/>
      <dgm:spPr/>
      <dgm:t>
        <a:bodyPr/>
        <a:lstStyle/>
        <a:p>
          <a:endParaRPr lang="en-US"/>
        </a:p>
      </dgm:t>
    </dgm:pt>
    <dgm:pt modelId="{92CB36BF-BAC6-4CE5-BB46-F085B1F5CD2F}">
      <dgm:prSet phldrT="[Text]"/>
      <dgm:spPr/>
      <dgm:t>
        <a:bodyPr/>
        <a:lstStyle/>
        <a:p>
          <a:pPr marL="0" indent="0">
            <a:buNone/>
          </a:pPr>
          <a:r>
            <a:rPr lang="en-US" noProof="0" dirty="0"/>
            <a:t>This can create performance issues as the process to update statistics can take a long time on big indexes.</a:t>
          </a:r>
        </a:p>
      </dgm:t>
    </dgm:pt>
    <dgm:pt modelId="{B3EC4F03-D464-4E49-990C-48CEC2E2D3F8}" type="parTrans" cxnId="{C03571C0-0D4E-49EB-AF75-9C75EF538A56}">
      <dgm:prSet/>
      <dgm:spPr/>
      <dgm:t>
        <a:bodyPr/>
        <a:lstStyle/>
        <a:p>
          <a:endParaRPr lang="en-US"/>
        </a:p>
      </dgm:t>
    </dgm:pt>
    <dgm:pt modelId="{78903095-E675-4C14-BA02-14EB789CADB0}" type="sibTrans" cxnId="{C03571C0-0D4E-49EB-AF75-9C75EF538A56}">
      <dgm:prSet/>
      <dgm:spPr/>
      <dgm:t>
        <a:bodyPr/>
        <a:lstStyle/>
        <a:p>
          <a:endParaRPr lang="en-US"/>
        </a:p>
      </dgm:t>
    </dgm:pt>
    <dgm:pt modelId="{B928D6CE-0833-4D74-8D8D-AFFF626F1E94}">
      <dgm:prSet/>
      <dgm:spPr/>
      <dgm:t>
        <a:bodyPr/>
        <a:lstStyle/>
        <a:p>
          <a:pPr marL="0" indent="0">
            <a:buNone/>
          </a:pPr>
          <a:r>
            <a:rPr lang="en-US" noProof="0" dirty="0"/>
            <a:t>It can be useful in scenarios where synchronous statistics update take a long time.</a:t>
          </a:r>
        </a:p>
      </dgm:t>
    </dgm:pt>
    <dgm:pt modelId="{D1F3FA47-A5BD-4C32-9162-23BA268D7F55}" type="parTrans" cxnId="{289BACE3-892D-4D3F-8173-DB8053B86DD4}">
      <dgm:prSet/>
      <dgm:spPr/>
      <dgm:t>
        <a:bodyPr/>
        <a:lstStyle/>
        <a:p>
          <a:endParaRPr lang="en-US"/>
        </a:p>
      </dgm:t>
    </dgm:pt>
    <dgm:pt modelId="{A858E235-ACF1-4FA6-8EFD-2BFF16516A30}" type="sibTrans" cxnId="{289BACE3-892D-4D3F-8173-DB8053B86DD4}">
      <dgm:prSet/>
      <dgm:spPr/>
      <dgm:t>
        <a:bodyPr/>
        <a:lstStyle/>
        <a:p>
          <a:endParaRPr lang="en-US"/>
        </a:p>
      </dgm:t>
    </dgm:pt>
    <dgm:pt modelId="{4E90436E-9BFB-4044-8942-A702FCD82584}">
      <dgm:prSet/>
      <dgm:spPr/>
      <dgm:t>
        <a:bodyPr/>
        <a:lstStyle/>
        <a:p>
          <a:pPr marL="0" indent="0">
            <a:buNone/>
          </a:pPr>
          <a:endParaRPr lang="en-US" noProof="0" dirty="0"/>
        </a:p>
      </dgm:t>
    </dgm:pt>
    <dgm:pt modelId="{67B499AD-79FF-4EA0-B754-297B19717759}" type="parTrans" cxnId="{A0BD6E2D-48B3-4B47-9CC2-A65F4DB4929D}">
      <dgm:prSet/>
      <dgm:spPr/>
      <dgm:t>
        <a:bodyPr/>
        <a:lstStyle/>
        <a:p>
          <a:endParaRPr lang="en-US"/>
        </a:p>
      </dgm:t>
    </dgm:pt>
    <dgm:pt modelId="{5649844D-8BDD-48AC-B1CD-164B6711695E}" type="sibTrans" cxnId="{A0BD6E2D-48B3-4B47-9CC2-A65F4DB4929D}">
      <dgm:prSet/>
      <dgm:spPr/>
      <dgm:t>
        <a:bodyPr/>
        <a:lstStyle/>
        <a:p>
          <a:endParaRPr lang="en-US"/>
        </a:p>
      </dgm:t>
    </dgm:pt>
    <dgm:pt modelId="{BB59B485-42F4-4A29-8047-3EEFE3ED43C9}">
      <dgm:prSet phldrT="[Text]"/>
      <dgm:spPr/>
      <dgm:t>
        <a:bodyPr/>
        <a:lstStyle/>
        <a:p>
          <a:pPr marL="0" indent="0">
            <a:buNone/>
          </a:pPr>
          <a:endParaRPr lang="en-US" noProof="0" dirty="0"/>
        </a:p>
      </dgm:t>
    </dgm:pt>
    <dgm:pt modelId="{C980BFA2-0EF0-4B9F-B936-2047BB1D1EBA}" type="parTrans" cxnId="{DAF2886E-9571-4410-9944-B3E140BB96F5}">
      <dgm:prSet/>
      <dgm:spPr/>
      <dgm:t>
        <a:bodyPr/>
        <a:lstStyle/>
        <a:p>
          <a:endParaRPr lang="en-US"/>
        </a:p>
      </dgm:t>
    </dgm:pt>
    <dgm:pt modelId="{7B7650E8-E4F7-4507-8A3E-8057F845366B}" type="sibTrans" cxnId="{DAF2886E-9571-4410-9944-B3E140BB96F5}">
      <dgm:prSet/>
      <dgm:spPr/>
      <dgm:t>
        <a:bodyPr/>
        <a:lstStyle/>
        <a:p>
          <a:endParaRPr lang="en-US"/>
        </a:p>
      </dgm:t>
    </dgm:pt>
    <dgm:pt modelId="{A6ECE175-991A-4723-8EC8-6E20C3BA182F}" type="pres">
      <dgm:prSet presAssocID="{8901608D-9AD7-4F82-B860-031B534F4323}" presName="Name0" presStyleCnt="0">
        <dgm:presLayoutVars>
          <dgm:dir/>
          <dgm:animLvl val="lvl"/>
          <dgm:resizeHandles val="exact"/>
        </dgm:presLayoutVars>
      </dgm:prSet>
      <dgm:spPr/>
    </dgm:pt>
    <dgm:pt modelId="{D144F51D-91BF-4DAF-BAAA-1F8B714DBA41}" type="pres">
      <dgm:prSet presAssocID="{0190D2B8-4D0A-4C64-9F71-A979B2292E04}" presName="composite" presStyleCnt="0"/>
      <dgm:spPr/>
    </dgm:pt>
    <dgm:pt modelId="{F6D46484-2CF6-42D3-9A91-85F08EC9CC4A}" type="pres">
      <dgm:prSet presAssocID="{0190D2B8-4D0A-4C64-9F71-A979B2292E04}" presName="parTx" presStyleLbl="alignNode1" presStyleIdx="0" presStyleCnt="2">
        <dgm:presLayoutVars>
          <dgm:chMax val="0"/>
          <dgm:chPref val="0"/>
          <dgm:bulletEnabled val="1"/>
        </dgm:presLayoutVars>
      </dgm:prSet>
      <dgm:spPr/>
    </dgm:pt>
    <dgm:pt modelId="{6FC94FF7-EF13-45D4-A249-A46E729A24AA}" type="pres">
      <dgm:prSet presAssocID="{0190D2B8-4D0A-4C64-9F71-A979B2292E04}" presName="desTx" presStyleLbl="alignAccFollowNode1" presStyleIdx="0" presStyleCnt="2">
        <dgm:presLayoutVars>
          <dgm:bulletEnabled val="1"/>
        </dgm:presLayoutVars>
      </dgm:prSet>
      <dgm:spPr/>
    </dgm:pt>
    <dgm:pt modelId="{D66E0AC6-96B1-470F-A792-E44B7312E38F}" type="pres">
      <dgm:prSet presAssocID="{A11A538A-57EF-42E3-8E48-23A28A9A8433}" presName="space" presStyleCnt="0"/>
      <dgm:spPr/>
    </dgm:pt>
    <dgm:pt modelId="{96D815BD-AB6D-42F1-BDA4-E3CB5AE67D94}" type="pres">
      <dgm:prSet presAssocID="{172DC138-3FB8-4B4A-A3D4-E22BB981B350}" presName="composite" presStyleCnt="0"/>
      <dgm:spPr/>
    </dgm:pt>
    <dgm:pt modelId="{7C4FD193-81FE-41B7-A163-DD76C3DBF9CA}" type="pres">
      <dgm:prSet presAssocID="{172DC138-3FB8-4B4A-A3D4-E22BB981B350}" presName="parTx" presStyleLbl="alignNode1" presStyleIdx="1" presStyleCnt="2">
        <dgm:presLayoutVars>
          <dgm:chMax val="0"/>
          <dgm:chPref val="0"/>
          <dgm:bulletEnabled val="1"/>
        </dgm:presLayoutVars>
      </dgm:prSet>
      <dgm:spPr/>
    </dgm:pt>
    <dgm:pt modelId="{20527A33-2808-4447-B6C1-2A43946CAD57}" type="pres">
      <dgm:prSet presAssocID="{172DC138-3FB8-4B4A-A3D4-E22BB981B350}" presName="desTx" presStyleLbl="alignAccFollowNode1" presStyleIdx="1" presStyleCnt="2">
        <dgm:presLayoutVars>
          <dgm:bulletEnabled val="1"/>
        </dgm:presLayoutVars>
      </dgm:prSet>
      <dgm:spPr/>
    </dgm:pt>
  </dgm:ptLst>
  <dgm:cxnLst>
    <dgm:cxn modelId="{6F649806-4D9D-457B-B651-2D103794BDF9}" type="presOf" srcId="{BB59B485-42F4-4A29-8047-3EEFE3ED43C9}" destId="{6FC94FF7-EF13-45D4-A249-A46E729A24AA}" srcOrd="0" destOrd="1" presId="urn:microsoft.com/office/officeart/2005/8/layout/hList1"/>
    <dgm:cxn modelId="{B818C718-0E2D-47D6-A4B7-7A8AE77A6BEC}" type="presOf" srcId="{4E90436E-9BFB-4044-8942-A702FCD82584}" destId="{20527A33-2808-4447-B6C1-2A43946CAD57}" srcOrd="0" destOrd="1" presId="urn:microsoft.com/office/officeart/2005/8/layout/hList1"/>
    <dgm:cxn modelId="{E80D6219-DE57-434D-9376-5A02193374C5}" type="presOf" srcId="{5A217C13-6207-4E16-BE9F-DCC4FA92B7B8}" destId="{6FC94FF7-EF13-45D4-A249-A46E729A24AA}" srcOrd="0" destOrd="0" presId="urn:microsoft.com/office/officeart/2005/8/layout/hList1"/>
    <dgm:cxn modelId="{A0BD6E2D-48B3-4B47-9CC2-A65F4DB4929D}" srcId="{172DC138-3FB8-4B4A-A3D4-E22BB981B350}" destId="{4E90436E-9BFB-4044-8942-A702FCD82584}" srcOrd="1" destOrd="0" parTransId="{67B499AD-79FF-4EA0-B754-297B19717759}" sibTransId="{5649844D-8BDD-48AC-B1CD-164B6711695E}"/>
    <dgm:cxn modelId="{9C751338-A642-4EAF-AC27-44453C13083E}" type="presOf" srcId="{8901608D-9AD7-4F82-B860-031B534F4323}" destId="{A6ECE175-991A-4723-8EC8-6E20C3BA182F}" srcOrd="0" destOrd="0" presId="urn:microsoft.com/office/officeart/2005/8/layout/hList1"/>
    <dgm:cxn modelId="{E701883D-4230-4DFB-98DC-C4FEEBC0CBFC}" type="presOf" srcId="{0190D2B8-4D0A-4C64-9F71-A979B2292E04}" destId="{F6D46484-2CF6-42D3-9A91-85F08EC9CC4A}" srcOrd="0" destOrd="0" presId="urn:microsoft.com/office/officeart/2005/8/layout/hList1"/>
    <dgm:cxn modelId="{9E730D46-8218-4690-86C4-9184798219E6}" srcId="{172DC138-3FB8-4B4A-A3D4-E22BB981B350}" destId="{D90BDB93-F280-4778-8E0A-31BA271B555A}" srcOrd="0" destOrd="0" parTransId="{C180E086-7A04-4813-8F77-7FA864FE53BC}" sibTransId="{A0F8E7AF-418F-44CE-BDE9-96A7380FD615}"/>
    <dgm:cxn modelId="{A9CE726C-2972-470E-80DC-2BDECA54C47D}" srcId="{8901608D-9AD7-4F82-B860-031B534F4323}" destId="{0190D2B8-4D0A-4C64-9F71-A979B2292E04}" srcOrd="0" destOrd="0" parTransId="{1891D983-6E5E-420D-AB9F-BA0021869A9D}" sibTransId="{A11A538A-57EF-42E3-8E48-23A28A9A8433}"/>
    <dgm:cxn modelId="{DAF2886E-9571-4410-9944-B3E140BB96F5}" srcId="{0190D2B8-4D0A-4C64-9F71-A979B2292E04}" destId="{BB59B485-42F4-4A29-8047-3EEFE3ED43C9}" srcOrd="1" destOrd="0" parTransId="{C980BFA2-0EF0-4B9F-B936-2047BB1D1EBA}" sibTransId="{7B7650E8-E4F7-4507-8A3E-8057F845366B}"/>
    <dgm:cxn modelId="{D1BE5581-A590-49EC-9BA3-E2A2753433AC}" type="presOf" srcId="{92CB36BF-BAC6-4CE5-BB46-F085B1F5CD2F}" destId="{6FC94FF7-EF13-45D4-A249-A46E729A24AA}" srcOrd="0" destOrd="2" presId="urn:microsoft.com/office/officeart/2005/8/layout/hList1"/>
    <dgm:cxn modelId="{8833BB8C-3FED-4F58-AAAF-011E792057AC}" srcId="{8901608D-9AD7-4F82-B860-031B534F4323}" destId="{172DC138-3FB8-4B4A-A3D4-E22BB981B350}" srcOrd="1" destOrd="0" parTransId="{7F7C75FC-4673-4016-B133-65A59D10FD0F}" sibTransId="{29A819DE-8829-4563-9404-3F6A13AB00C5}"/>
    <dgm:cxn modelId="{53B9408F-0F39-4BE0-A027-EE61B111E48C}" type="presOf" srcId="{D90BDB93-F280-4778-8E0A-31BA271B555A}" destId="{20527A33-2808-4447-B6C1-2A43946CAD57}" srcOrd="0" destOrd="0" presId="urn:microsoft.com/office/officeart/2005/8/layout/hList1"/>
    <dgm:cxn modelId="{1BA7CABC-7A88-4BE1-983B-49DF787B78C2}" type="presOf" srcId="{B928D6CE-0833-4D74-8D8D-AFFF626F1E94}" destId="{20527A33-2808-4447-B6C1-2A43946CAD57}" srcOrd="0" destOrd="2" presId="urn:microsoft.com/office/officeart/2005/8/layout/hList1"/>
    <dgm:cxn modelId="{C03571C0-0D4E-49EB-AF75-9C75EF538A56}" srcId="{0190D2B8-4D0A-4C64-9F71-A979B2292E04}" destId="{92CB36BF-BAC6-4CE5-BB46-F085B1F5CD2F}" srcOrd="2" destOrd="0" parTransId="{B3EC4F03-D464-4E49-990C-48CEC2E2D3F8}" sibTransId="{78903095-E675-4C14-BA02-14EB789CADB0}"/>
    <dgm:cxn modelId="{427205CC-B5BF-4064-B8A0-527E3EDF15B7}" type="presOf" srcId="{172DC138-3FB8-4B4A-A3D4-E22BB981B350}" destId="{7C4FD193-81FE-41B7-A163-DD76C3DBF9CA}" srcOrd="0" destOrd="0" presId="urn:microsoft.com/office/officeart/2005/8/layout/hList1"/>
    <dgm:cxn modelId="{289BACE3-892D-4D3F-8173-DB8053B86DD4}" srcId="{172DC138-3FB8-4B4A-A3D4-E22BB981B350}" destId="{B928D6CE-0833-4D74-8D8D-AFFF626F1E94}" srcOrd="2" destOrd="0" parTransId="{D1F3FA47-A5BD-4C32-9162-23BA268D7F55}" sibTransId="{A858E235-ACF1-4FA6-8EFD-2BFF16516A30}"/>
    <dgm:cxn modelId="{AC25F4EB-5110-4552-BF6B-F914CE533FAD}" srcId="{0190D2B8-4D0A-4C64-9F71-A979B2292E04}" destId="{5A217C13-6207-4E16-BE9F-DCC4FA92B7B8}" srcOrd="0" destOrd="0" parTransId="{1C59CB1F-6524-4696-A657-19D9F2F03EC1}" sibTransId="{5A450F60-D7E4-4728-A109-EBB0ECF8B1B2}"/>
    <dgm:cxn modelId="{21C6E947-D4B4-4CE9-8E38-A7A48DE38344}" type="presParOf" srcId="{A6ECE175-991A-4723-8EC8-6E20C3BA182F}" destId="{D144F51D-91BF-4DAF-BAAA-1F8B714DBA41}" srcOrd="0" destOrd="0" presId="urn:microsoft.com/office/officeart/2005/8/layout/hList1"/>
    <dgm:cxn modelId="{7D1CAAEA-AEAD-4A3D-8D22-8DD0F787BECC}" type="presParOf" srcId="{D144F51D-91BF-4DAF-BAAA-1F8B714DBA41}" destId="{F6D46484-2CF6-42D3-9A91-85F08EC9CC4A}" srcOrd="0" destOrd="0" presId="urn:microsoft.com/office/officeart/2005/8/layout/hList1"/>
    <dgm:cxn modelId="{4BEEEB07-5B26-424C-86CC-4DED0E5F0B67}" type="presParOf" srcId="{D144F51D-91BF-4DAF-BAAA-1F8B714DBA41}" destId="{6FC94FF7-EF13-45D4-A249-A46E729A24AA}" srcOrd="1" destOrd="0" presId="urn:microsoft.com/office/officeart/2005/8/layout/hList1"/>
    <dgm:cxn modelId="{DF34C0DD-0C44-4A44-A937-3132AC9B284F}" type="presParOf" srcId="{A6ECE175-991A-4723-8EC8-6E20C3BA182F}" destId="{D66E0AC6-96B1-470F-A792-E44B7312E38F}" srcOrd="1" destOrd="0" presId="urn:microsoft.com/office/officeart/2005/8/layout/hList1"/>
    <dgm:cxn modelId="{05619A2E-C4C7-41FB-8044-EA7D7929747A}" type="presParOf" srcId="{A6ECE175-991A-4723-8EC8-6E20C3BA182F}" destId="{96D815BD-AB6D-42F1-BDA4-E3CB5AE67D94}" srcOrd="2" destOrd="0" presId="urn:microsoft.com/office/officeart/2005/8/layout/hList1"/>
    <dgm:cxn modelId="{6423B25B-999B-4F9F-8D3D-ACA8E8D649D2}" type="presParOf" srcId="{96D815BD-AB6D-42F1-BDA4-E3CB5AE67D94}" destId="{7C4FD193-81FE-41B7-A163-DD76C3DBF9CA}" srcOrd="0" destOrd="0" presId="urn:microsoft.com/office/officeart/2005/8/layout/hList1"/>
    <dgm:cxn modelId="{71C2BC7B-8415-438D-A03B-2B2079842BFC}" type="presParOf" srcId="{96D815BD-AB6D-42F1-BDA4-E3CB5AE67D94}" destId="{20527A33-2808-4447-B6C1-2A43946CAD5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B8258C3-1D96-42FE-9095-EB011702E15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B3A0537-4F22-4EA3-AEF1-48C7F3F57AF4}">
      <dgm:prSet phldrT="[Text]"/>
      <dgm:spPr/>
      <dgm:t>
        <a:bodyPr/>
        <a:lstStyle/>
        <a:p>
          <a:r>
            <a:rPr lang="en-US" dirty="0"/>
            <a:t>Using the option NORECOMPUTE in the CREATE STATISTICS and UPDATE STATISTICS commands.</a:t>
          </a:r>
        </a:p>
      </dgm:t>
    </dgm:pt>
    <dgm:pt modelId="{31E03CA6-97CE-43CC-9A8E-75B42AAB2478}" type="parTrans" cxnId="{863A8B9E-AE0E-494A-85C7-14D42DA45355}">
      <dgm:prSet/>
      <dgm:spPr/>
      <dgm:t>
        <a:bodyPr/>
        <a:lstStyle/>
        <a:p>
          <a:endParaRPr lang="en-US"/>
        </a:p>
      </dgm:t>
    </dgm:pt>
    <dgm:pt modelId="{74999474-4E2F-4796-BBEA-BD28B80F5EA4}" type="sibTrans" cxnId="{863A8B9E-AE0E-494A-85C7-14D42DA45355}">
      <dgm:prSet/>
      <dgm:spPr/>
      <dgm:t>
        <a:bodyPr/>
        <a:lstStyle/>
        <a:p>
          <a:endParaRPr lang="en-US"/>
        </a:p>
      </dgm:t>
    </dgm:pt>
    <dgm:pt modelId="{4A2898D9-CCFE-45D5-BA03-975C10D5EB7E}">
      <dgm:prSet/>
      <dgm:spPr/>
      <dgm:t>
        <a:bodyPr/>
        <a:lstStyle/>
        <a:p>
          <a:r>
            <a:rPr lang="en-US" dirty="0"/>
            <a:t>Using the option (STATISTICS_NORECOMPUTE = ON) in the CREATE INDEX and ALTER INDEX … REBUILD  commands. </a:t>
          </a:r>
        </a:p>
      </dgm:t>
    </dgm:pt>
    <dgm:pt modelId="{3C76E17C-256B-493E-B773-867A20DC7A4C}" type="parTrans" cxnId="{ADDFF47C-CDA9-47E6-B4F7-C14AC6FE2B1C}">
      <dgm:prSet/>
      <dgm:spPr/>
      <dgm:t>
        <a:bodyPr/>
        <a:lstStyle/>
        <a:p>
          <a:endParaRPr lang="en-US"/>
        </a:p>
      </dgm:t>
    </dgm:pt>
    <dgm:pt modelId="{CB57357E-3705-42EC-8287-6AFD80210F76}" type="sibTrans" cxnId="{ADDFF47C-CDA9-47E6-B4F7-C14AC6FE2B1C}">
      <dgm:prSet/>
      <dgm:spPr/>
      <dgm:t>
        <a:bodyPr/>
        <a:lstStyle/>
        <a:p>
          <a:endParaRPr lang="en-US"/>
        </a:p>
      </dgm:t>
    </dgm:pt>
    <dgm:pt modelId="{8EDB9C0B-A3FF-4E83-B8F2-9E0FCA1B28FD}">
      <dgm:prSet/>
      <dgm:spPr/>
      <dgm:t>
        <a:bodyPr/>
        <a:lstStyle/>
        <a:p>
          <a:r>
            <a:rPr lang="en-US" dirty="0"/>
            <a:t>Executing the stored procedure sp_autostats.</a:t>
          </a:r>
        </a:p>
      </dgm:t>
    </dgm:pt>
    <dgm:pt modelId="{D7C9C1F4-C710-49C3-A248-8E4DA31469CE}" type="parTrans" cxnId="{DF4662EC-324F-401E-AACC-8FE1693B21CA}">
      <dgm:prSet/>
      <dgm:spPr/>
      <dgm:t>
        <a:bodyPr/>
        <a:lstStyle/>
        <a:p>
          <a:endParaRPr lang="en-US"/>
        </a:p>
      </dgm:t>
    </dgm:pt>
    <dgm:pt modelId="{847A76EF-FA35-44A9-853C-B2370CC165C2}" type="sibTrans" cxnId="{DF4662EC-324F-401E-AACC-8FE1693B21CA}">
      <dgm:prSet/>
      <dgm:spPr/>
      <dgm:t>
        <a:bodyPr/>
        <a:lstStyle/>
        <a:p>
          <a:endParaRPr lang="en-US"/>
        </a:p>
      </dgm:t>
    </dgm:pt>
    <dgm:pt modelId="{969138FC-CAD9-4BB9-928F-2CC9C8C29D10}" type="pres">
      <dgm:prSet presAssocID="{2B8258C3-1D96-42FE-9095-EB011702E156}" presName="diagram" presStyleCnt="0">
        <dgm:presLayoutVars>
          <dgm:dir/>
          <dgm:resizeHandles val="exact"/>
        </dgm:presLayoutVars>
      </dgm:prSet>
      <dgm:spPr/>
    </dgm:pt>
    <dgm:pt modelId="{2106F870-2B07-41FD-9907-F4F86A201649}" type="pres">
      <dgm:prSet presAssocID="{CB3A0537-4F22-4EA3-AEF1-48C7F3F57AF4}" presName="node" presStyleLbl="node1" presStyleIdx="0" presStyleCnt="3">
        <dgm:presLayoutVars>
          <dgm:bulletEnabled val="1"/>
        </dgm:presLayoutVars>
      </dgm:prSet>
      <dgm:spPr/>
    </dgm:pt>
    <dgm:pt modelId="{3B664EC5-EA56-49DF-87F5-92884FB40696}" type="pres">
      <dgm:prSet presAssocID="{74999474-4E2F-4796-BBEA-BD28B80F5EA4}" presName="sibTrans" presStyleCnt="0"/>
      <dgm:spPr/>
    </dgm:pt>
    <dgm:pt modelId="{CF2B1F86-8CFC-4088-92E7-0098A955EE1B}" type="pres">
      <dgm:prSet presAssocID="{4A2898D9-CCFE-45D5-BA03-975C10D5EB7E}" presName="node" presStyleLbl="node1" presStyleIdx="1" presStyleCnt="3">
        <dgm:presLayoutVars>
          <dgm:bulletEnabled val="1"/>
        </dgm:presLayoutVars>
      </dgm:prSet>
      <dgm:spPr/>
    </dgm:pt>
    <dgm:pt modelId="{7D635E9F-DD63-4FAD-912E-3772BB9C3E96}" type="pres">
      <dgm:prSet presAssocID="{CB57357E-3705-42EC-8287-6AFD80210F76}" presName="sibTrans" presStyleCnt="0"/>
      <dgm:spPr/>
    </dgm:pt>
    <dgm:pt modelId="{6E1A96A5-20FF-4288-910D-1DA1363A1BA1}" type="pres">
      <dgm:prSet presAssocID="{8EDB9C0B-A3FF-4E83-B8F2-9E0FCA1B28FD}" presName="node" presStyleLbl="node1" presStyleIdx="2" presStyleCnt="3">
        <dgm:presLayoutVars>
          <dgm:bulletEnabled val="1"/>
        </dgm:presLayoutVars>
      </dgm:prSet>
      <dgm:spPr/>
    </dgm:pt>
  </dgm:ptLst>
  <dgm:cxnLst>
    <dgm:cxn modelId="{76C80023-8E8F-4E43-881C-0E6F16359366}" type="presOf" srcId="{CB3A0537-4F22-4EA3-AEF1-48C7F3F57AF4}" destId="{2106F870-2B07-41FD-9907-F4F86A201649}" srcOrd="0" destOrd="0" presId="urn:microsoft.com/office/officeart/2005/8/layout/default"/>
    <dgm:cxn modelId="{202F9D66-FAA7-4BC7-81DB-FDDF78849A3D}" type="presOf" srcId="{4A2898D9-CCFE-45D5-BA03-975C10D5EB7E}" destId="{CF2B1F86-8CFC-4088-92E7-0098A955EE1B}" srcOrd="0" destOrd="0" presId="urn:microsoft.com/office/officeart/2005/8/layout/default"/>
    <dgm:cxn modelId="{ADDFF47C-CDA9-47E6-B4F7-C14AC6FE2B1C}" srcId="{2B8258C3-1D96-42FE-9095-EB011702E156}" destId="{4A2898D9-CCFE-45D5-BA03-975C10D5EB7E}" srcOrd="1" destOrd="0" parTransId="{3C76E17C-256B-493E-B773-867A20DC7A4C}" sibTransId="{CB57357E-3705-42EC-8287-6AFD80210F76}"/>
    <dgm:cxn modelId="{1F146199-67B1-4874-97B1-749B4F483CCE}" type="presOf" srcId="{2B8258C3-1D96-42FE-9095-EB011702E156}" destId="{969138FC-CAD9-4BB9-928F-2CC9C8C29D10}" srcOrd="0" destOrd="0" presId="urn:microsoft.com/office/officeart/2005/8/layout/default"/>
    <dgm:cxn modelId="{863A8B9E-AE0E-494A-85C7-14D42DA45355}" srcId="{2B8258C3-1D96-42FE-9095-EB011702E156}" destId="{CB3A0537-4F22-4EA3-AEF1-48C7F3F57AF4}" srcOrd="0" destOrd="0" parTransId="{31E03CA6-97CE-43CC-9A8E-75B42AAB2478}" sibTransId="{74999474-4E2F-4796-BBEA-BD28B80F5EA4}"/>
    <dgm:cxn modelId="{C309FEC1-0107-4ACD-BAAE-E931A464FA32}" type="presOf" srcId="{8EDB9C0B-A3FF-4E83-B8F2-9E0FCA1B28FD}" destId="{6E1A96A5-20FF-4288-910D-1DA1363A1BA1}" srcOrd="0" destOrd="0" presId="urn:microsoft.com/office/officeart/2005/8/layout/default"/>
    <dgm:cxn modelId="{DF4662EC-324F-401E-AACC-8FE1693B21CA}" srcId="{2B8258C3-1D96-42FE-9095-EB011702E156}" destId="{8EDB9C0B-A3FF-4E83-B8F2-9E0FCA1B28FD}" srcOrd="2" destOrd="0" parTransId="{D7C9C1F4-C710-49C3-A248-8E4DA31469CE}" sibTransId="{847A76EF-FA35-44A9-853C-B2370CC165C2}"/>
    <dgm:cxn modelId="{2AE9D6E2-D449-45A9-BAF0-EDC19E7D5830}" type="presParOf" srcId="{969138FC-CAD9-4BB9-928F-2CC9C8C29D10}" destId="{2106F870-2B07-41FD-9907-F4F86A201649}" srcOrd="0" destOrd="0" presId="urn:microsoft.com/office/officeart/2005/8/layout/default"/>
    <dgm:cxn modelId="{7B52E44B-F404-42C8-BC2B-DABB5C5FFC90}" type="presParOf" srcId="{969138FC-CAD9-4BB9-928F-2CC9C8C29D10}" destId="{3B664EC5-EA56-49DF-87F5-92884FB40696}" srcOrd="1" destOrd="0" presId="urn:microsoft.com/office/officeart/2005/8/layout/default"/>
    <dgm:cxn modelId="{FAB5776F-ABB8-4859-85C7-13172DB76267}" type="presParOf" srcId="{969138FC-CAD9-4BB9-928F-2CC9C8C29D10}" destId="{CF2B1F86-8CFC-4088-92E7-0098A955EE1B}" srcOrd="2" destOrd="0" presId="urn:microsoft.com/office/officeart/2005/8/layout/default"/>
    <dgm:cxn modelId="{AB83BEAA-772C-4F9E-B228-494827158FB1}" type="presParOf" srcId="{969138FC-CAD9-4BB9-928F-2CC9C8C29D10}" destId="{7D635E9F-DD63-4FAD-912E-3772BB9C3E96}" srcOrd="3" destOrd="0" presId="urn:microsoft.com/office/officeart/2005/8/layout/default"/>
    <dgm:cxn modelId="{5EE3DA3A-A2BA-4C15-A8D2-BF2746DE338F}" type="presParOf" srcId="{969138FC-CAD9-4BB9-928F-2CC9C8C29D10}" destId="{6E1A96A5-20FF-4288-910D-1DA1363A1BA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88BD84-5BE1-43A6-9D7B-66417F3505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3110509-6174-494A-AA14-668A1D9B4A90}">
      <dgm:prSet/>
      <dgm:spPr/>
      <dgm:t>
        <a:bodyPr/>
        <a:lstStyle/>
        <a:p>
          <a:r>
            <a:rPr lang="en-US" baseline="0"/>
            <a:t>SQL Errors\Errors/sec</a:t>
          </a:r>
          <a:endParaRPr lang="en-US"/>
        </a:p>
      </dgm:t>
    </dgm:pt>
    <dgm:pt modelId="{5C7F65E0-5CB0-46C7-A328-9DF0621526DF}" type="parTrans" cxnId="{73E3F4C5-E14D-4472-8667-C09387DF1964}">
      <dgm:prSet/>
      <dgm:spPr/>
      <dgm:t>
        <a:bodyPr/>
        <a:lstStyle/>
        <a:p>
          <a:endParaRPr lang="en-US"/>
        </a:p>
      </dgm:t>
    </dgm:pt>
    <dgm:pt modelId="{C96E9EA3-7083-460C-ADFC-DECE27055902}" type="sibTrans" cxnId="{73E3F4C5-E14D-4472-8667-C09387DF1964}">
      <dgm:prSet/>
      <dgm:spPr/>
      <dgm:t>
        <a:bodyPr/>
        <a:lstStyle/>
        <a:p>
          <a:endParaRPr lang="en-US"/>
        </a:p>
      </dgm:t>
    </dgm:pt>
    <dgm:pt modelId="{0E0C62F9-4EFA-415B-B6B4-98AA1066BACA}">
      <dgm:prSet/>
      <dgm:spPr/>
      <dgm:t>
        <a:bodyPr/>
        <a:lstStyle/>
        <a:p>
          <a:r>
            <a:rPr lang="en-US" baseline="0"/>
            <a:t>Error types must be investigated and possibly resolved.</a:t>
          </a:r>
          <a:endParaRPr lang="en-US"/>
        </a:p>
      </dgm:t>
    </dgm:pt>
    <dgm:pt modelId="{883BCB3A-C049-41A4-A89E-1502EB5DF5AF}" type="parTrans" cxnId="{4BB29933-8BEE-48FB-A7A8-C02B20E0DE95}">
      <dgm:prSet/>
      <dgm:spPr/>
      <dgm:t>
        <a:bodyPr/>
        <a:lstStyle/>
        <a:p>
          <a:endParaRPr lang="en-US"/>
        </a:p>
      </dgm:t>
    </dgm:pt>
    <dgm:pt modelId="{45BCFB45-F534-4C9E-A597-DEE257AA6CC9}" type="sibTrans" cxnId="{4BB29933-8BEE-48FB-A7A8-C02B20E0DE95}">
      <dgm:prSet/>
      <dgm:spPr/>
      <dgm:t>
        <a:bodyPr/>
        <a:lstStyle/>
        <a:p>
          <a:endParaRPr lang="en-US"/>
        </a:p>
      </dgm:t>
    </dgm:pt>
    <dgm:pt modelId="{2257F030-3111-4097-A3A7-C8D27665F41D}">
      <dgm:prSet/>
      <dgm:spPr/>
      <dgm:t>
        <a:bodyPr/>
        <a:lstStyle/>
        <a:p>
          <a:r>
            <a:rPr lang="en-US" baseline="0" dirty="0"/>
            <a:t>SQL Statistics\Batch Requests/sec</a:t>
          </a:r>
          <a:endParaRPr lang="en-US" dirty="0"/>
        </a:p>
      </dgm:t>
    </dgm:pt>
    <dgm:pt modelId="{058C9E69-F3FC-4F1D-A091-5D5B813B2F6E}" type="parTrans" cxnId="{EAFECFBF-145A-4B21-84D5-38797766D4FB}">
      <dgm:prSet/>
      <dgm:spPr/>
      <dgm:t>
        <a:bodyPr/>
        <a:lstStyle/>
        <a:p>
          <a:endParaRPr lang="en-US"/>
        </a:p>
      </dgm:t>
    </dgm:pt>
    <dgm:pt modelId="{D21E1D23-79BC-4278-B2AA-29382CAA6F82}" type="sibTrans" cxnId="{EAFECFBF-145A-4B21-84D5-38797766D4FB}">
      <dgm:prSet/>
      <dgm:spPr/>
      <dgm:t>
        <a:bodyPr/>
        <a:lstStyle/>
        <a:p>
          <a:endParaRPr lang="en-US"/>
        </a:p>
      </dgm:t>
    </dgm:pt>
    <dgm:pt modelId="{E9472C87-AABF-4DA3-87F2-FF9619735193}">
      <dgm:prSet/>
      <dgm:spPr/>
      <dgm:t>
        <a:bodyPr/>
        <a:lstStyle/>
        <a:p>
          <a:r>
            <a:rPr lang="en-US" baseline="0"/>
            <a:t>SQL Statistics\SQL Compilations/sec</a:t>
          </a:r>
          <a:endParaRPr lang="en-US"/>
        </a:p>
      </dgm:t>
    </dgm:pt>
    <dgm:pt modelId="{C5A42017-3239-406D-B56C-39669EB943FD}" type="parTrans" cxnId="{83DD82B3-F3C0-4ED0-A601-D4665EC901FD}">
      <dgm:prSet/>
      <dgm:spPr/>
      <dgm:t>
        <a:bodyPr/>
        <a:lstStyle/>
        <a:p>
          <a:endParaRPr lang="en-US"/>
        </a:p>
      </dgm:t>
    </dgm:pt>
    <dgm:pt modelId="{C8D3ED53-3159-460A-9477-D4185A24AF82}" type="sibTrans" cxnId="{83DD82B3-F3C0-4ED0-A601-D4665EC901FD}">
      <dgm:prSet/>
      <dgm:spPr/>
      <dgm:t>
        <a:bodyPr/>
        <a:lstStyle/>
        <a:p>
          <a:endParaRPr lang="en-US"/>
        </a:p>
      </dgm:t>
    </dgm:pt>
    <dgm:pt modelId="{21FE0692-A9E3-4EB4-956B-144D441C092A}">
      <dgm:prSet/>
      <dgm:spPr/>
      <dgm:t>
        <a:bodyPr/>
        <a:lstStyle/>
        <a:p>
          <a:r>
            <a:rPr lang="en-US" baseline="0" dirty="0"/>
            <a:t>A high number can be an indicator of ad hoc queries, this must be cross referenced with ad hoc plans in the plan cache.</a:t>
          </a:r>
          <a:endParaRPr lang="en-US" dirty="0"/>
        </a:p>
      </dgm:t>
    </dgm:pt>
    <dgm:pt modelId="{A4D56F1E-CB3A-4B04-B907-2F05A01CD0C6}" type="parTrans" cxnId="{625D9C05-1431-44A6-BFF3-6EF697F55097}">
      <dgm:prSet/>
      <dgm:spPr/>
      <dgm:t>
        <a:bodyPr/>
        <a:lstStyle/>
        <a:p>
          <a:endParaRPr lang="en-US"/>
        </a:p>
      </dgm:t>
    </dgm:pt>
    <dgm:pt modelId="{A5872B55-E9DB-4519-A009-52F7E8958B5E}" type="sibTrans" cxnId="{625D9C05-1431-44A6-BFF3-6EF697F55097}">
      <dgm:prSet/>
      <dgm:spPr/>
      <dgm:t>
        <a:bodyPr/>
        <a:lstStyle/>
        <a:p>
          <a:endParaRPr lang="en-US"/>
        </a:p>
      </dgm:t>
    </dgm:pt>
    <dgm:pt modelId="{35DFE7D6-9BA5-4DD1-987B-588DAFA39759}">
      <dgm:prSet/>
      <dgm:spPr/>
      <dgm:t>
        <a:bodyPr/>
        <a:lstStyle/>
        <a:p>
          <a:r>
            <a:rPr lang="en-US" baseline="0"/>
            <a:t>SQL Statistics\SQL Recompilations/sec</a:t>
          </a:r>
          <a:endParaRPr lang="en-US"/>
        </a:p>
      </dgm:t>
    </dgm:pt>
    <dgm:pt modelId="{6CB935C0-9B89-4B34-84C7-17F6DACCE6C5}" type="parTrans" cxnId="{B19C9B86-307B-4C73-B260-5DC933AD0B03}">
      <dgm:prSet/>
      <dgm:spPr/>
      <dgm:t>
        <a:bodyPr/>
        <a:lstStyle/>
        <a:p>
          <a:endParaRPr lang="en-US"/>
        </a:p>
      </dgm:t>
    </dgm:pt>
    <dgm:pt modelId="{FB051A3A-BC87-4D63-877F-45E1DD30DC9F}" type="sibTrans" cxnId="{B19C9B86-307B-4C73-B260-5DC933AD0B03}">
      <dgm:prSet/>
      <dgm:spPr/>
      <dgm:t>
        <a:bodyPr/>
        <a:lstStyle/>
        <a:p>
          <a:endParaRPr lang="en-US"/>
        </a:p>
      </dgm:t>
    </dgm:pt>
    <dgm:pt modelId="{E2277BEC-D059-48A8-BF02-1DB8ED24DA72}">
      <dgm:prSet/>
      <dgm:spPr/>
      <dgm:t>
        <a:bodyPr/>
        <a:lstStyle/>
        <a:p>
          <a:r>
            <a:rPr lang="en-US" baseline="0"/>
            <a:t>If high determine recompilation reason with Xevent session. Usually stale statistics, Temp table usage and option WITH Recompile.</a:t>
          </a:r>
          <a:endParaRPr lang="en-US"/>
        </a:p>
      </dgm:t>
    </dgm:pt>
    <dgm:pt modelId="{0B97DA3B-F7BC-485E-A9C3-FEAACF9E0C57}" type="parTrans" cxnId="{B672D1C9-6E88-4A4B-BCA7-15B1EC91907D}">
      <dgm:prSet/>
      <dgm:spPr/>
      <dgm:t>
        <a:bodyPr/>
        <a:lstStyle/>
        <a:p>
          <a:endParaRPr lang="en-US"/>
        </a:p>
      </dgm:t>
    </dgm:pt>
    <dgm:pt modelId="{8BA8A70D-08F6-44D1-B3A4-FB12700C4CFF}" type="sibTrans" cxnId="{B672D1C9-6E88-4A4B-BCA7-15B1EC91907D}">
      <dgm:prSet/>
      <dgm:spPr/>
      <dgm:t>
        <a:bodyPr/>
        <a:lstStyle/>
        <a:p>
          <a:endParaRPr lang="en-US"/>
        </a:p>
      </dgm:t>
    </dgm:pt>
    <dgm:pt modelId="{BC290162-8109-4905-A5C7-DEB7C341CBD8}">
      <dgm:prSet/>
      <dgm:spPr/>
      <dgm:t>
        <a:bodyPr/>
        <a:lstStyle/>
        <a:p>
          <a:r>
            <a:rPr lang="en-US" dirty="0"/>
            <a:t>Batch Requests &gt; 1000 indicates busy server.</a:t>
          </a:r>
        </a:p>
      </dgm:t>
    </dgm:pt>
    <dgm:pt modelId="{EA92E921-A109-445F-8D47-40C994303E35}" type="parTrans" cxnId="{FF947DE4-8E93-4ECA-B761-F04DC63E38B6}">
      <dgm:prSet/>
      <dgm:spPr/>
      <dgm:t>
        <a:bodyPr/>
        <a:lstStyle/>
        <a:p>
          <a:endParaRPr lang="en-US"/>
        </a:p>
      </dgm:t>
    </dgm:pt>
    <dgm:pt modelId="{FB893FAF-0A30-4E6D-9966-6E43FB086A25}" type="sibTrans" cxnId="{FF947DE4-8E93-4ECA-B761-F04DC63E38B6}">
      <dgm:prSet/>
      <dgm:spPr/>
      <dgm:t>
        <a:bodyPr/>
        <a:lstStyle/>
        <a:p>
          <a:endParaRPr lang="en-US"/>
        </a:p>
      </dgm:t>
    </dgm:pt>
    <dgm:pt modelId="{B096DD2F-2C95-4400-A489-97791DB7C95D}" type="pres">
      <dgm:prSet presAssocID="{8988BD84-5BE1-43A6-9D7B-66417F350523}" presName="linear" presStyleCnt="0">
        <dgm:presLayoutVars>
          <dgm:animLvl val="lvl"/>
          <dgm:resizeHandles val="exact"/>
        </dgm:presLayoutVars>
      </dgm:prSet>
      <dgm:spPr/>
    </dgm:pt>
    <dgm:pt modelId="{24F37B43-AFDE-4DCA-AECE-2642750EE64C}" type="pres">
      <dgm:prSet presAssocID="{93110509-6174-494A-AA14-668A1D9B4A90}" presName="parentText" presStyleLbl="node1" presStyleIdx="0" presStyleCnt="4">
        <dgm:presLayoutVars>
          <dgm:chMax val="0"/>
          <dgm:bulletEnabled val="1"/>
        </dgm:presLayoutVars>
      </dgm:prSet>
      <dgm:spPr/>
    </dgm:pt>
    <dgm:pt modelId="{6FDB130B-2A4D-4A3B-8603-6703C72A3A39}" type="pres">
      <dgm:prSet presAssocID="{93110509-6174-494A-AA14-668A1D9B4A90}" presName="childText" presStyleLbl="revTx" presStyleIdx="0" presStyleCnt="4">
        <dgm:presLayoutVars>
          <dgm:bulletEnabled val="1"/>
        </dgm:presLayoutVars>
      </dgm:prSet>
      <dgm:spPr/>
    </dgm:pt>
    <dgm:pt modelId="{19C5CDCD-CEF1-4123-AB66-A6355C76F83A}" type="pres">
      <dgm:prSet presAssocID="{2257F030-3111-4097-A3A7-C8D27665F41D}" presName="parentText" presStyleLbl="node1" presStyleIdx="1" presStyleCnt="4">
        <dgm:presLayoutVars>
          <dgm:chMax val="0"/>
          <dgm:bulletEnabled val="1"/>
        </dgm:presLayoutVars>
      </dgm:prSet>
      <dgm:spPr/>
    </dgm:pt>
    <dgm:pt modelId="{55040101-762E-4797-B58C-EC52E74ADA51}" type="pres">
      <dgm:prSet presAssocID="{2257F030-3111-4097-A3A7-C8D27665F41D}" presName="childText" presStyleLbl="revTx" presStyleIdx="1" presStyleCnt="4">
        <dgm:presLayoutVars>
          <dgm:bulletEnabled val="1"/>
        </dgm:presLayoutVars>
      </dgm:prSet>
      <dgm:spPr/>
    </dgm:pt>
    <dgm:pt modelId="{82B2395E-D3FE-4675-8650-1395D25132D8}" type="pres">
      <dgm:prSet presAssocID="{E9472C87-AABF-4DA3-87F2-FF9619735193}" presName="parentText" presStyleLbl="node1" presStyleIdx="2" presStyleCnt="4">
        <dgm:presLayoutVars>
          <dgm:chMax val="0"/>
          <dgm:bulletEnabled val="1"/>
        </dgm:presLayoutVars>
      </dgm:prSet>
      <dgm:spPr/>
    </dgm:pt>
    <dgm:pt modelId="{77E62D9F-D4DA-4268-A5A2-87C25FE5B10D}" type="pres">
      <dgm:prSet presAssocID="{E9472C87-AABF-4DA3-87F2-FF9619735193}" presName="childText" presStyleLbl="revTx" presStyleIdx="2" presStyleCnt="4">
        <dgm:presLayoutVars>
          <dgm:bulletEnabled val="1"/>
        </dgm:presLayoutVars>
      </dgm:prSet>
      <dgm:spPr/>
    </dgm:pt>
    <dgm:pt modelId="{2ADC104D-01BF-42BF-A389-1948BC02FB5E}" type="pres">
      <dgm:prSet presAssocID="{35DFE7D6-9BA5-4DD1-987B-588DAFA39759}" presName="parentText" presStyleLbl="node1" presStyleIdx="3" presStyleCnt="4">
        <dgm:presLayoutVars>
          <dgm:chMax val="0"/>
          <dgm:bulletEnabled val="1"/>
        </dgm:presLayoutVars>
      </dgm:prSet>
      <dgm:spPr/>
    </dgm:pt>
    <dgm:pt modelId="{A351B0AD-5124-45E6-A1B7-58138270AD0B}" type="pres">
      <dgm:prSet presAssocID="{35DFE7D6-9BA5-4DD1-987B-588DAFA39759}" presName="childText" presStyleLbl="revTx" presStyleIdx="3" presStyleCnt="4">
        <dgm:presLayoutVars>
          <dgm:bulletEnabled val="1"/>
        </dgm:presLayoutVars>
      </dgm:prSet>
      <dgm:spPr/>
    </dgm:pt>
  </dgm:ptLst>
  <dgm:cxnLst>
    <dgm:cxn modelId="{625D9C05-1431-44A6-BFF3-6EF697F55097}" srcId="{E9472C87-AABF-4DA3-87F2-FF9619735193}" destId="{21FE0692-A9E3-4EB4-956B-144D441C092A}" srcOrd="0" destOrd="0" parTransId="{A4D56F1E-CB3A-4B04-B907-2F05A01CD0C6}" sibTransId="{A5872B55-E9DB-4519-A009-52F7E8958B5E}"/>
    <dgm:cxn modelId="{0E61710F-7FF1-4578-9E0B-6E3F7E1935D2}" type="presOf" srcId="{35DFE7D6-9BA5-4DD1-987B-588DAFA39759}" destId="{2ADC104D-01BF-42BF-A389-1948BC02FB5E}" srcOrd="0" destOrd="0" presId="urn:microsoft.com/office/officeart/2005/8/layout/vList2"/>
    <dgm:cxn modelId="{4BB29933-8BEE-48FB-A7A8-C02B20E0DE95}" srcId="{93110509-6174-494A-AA14-668A1D9B4A90}" destId="{0E0C62F9-4EFA-415B-B6B4-98AA1066BACA}" srcOrd="0" destOrd="0" parTransId="{883BCB3A-C049-41A4-A89E-1502EB5DF5AF}" sibTransId="{45BCFB45-F534-4C9E-A597-DEE257AA6CC9}"/>
    <dgm:cxn modelId="{7860D04A-8BD6-4A85-90EC-410006928C83}" type="presOf" srcId="{8988BD84-5BE1-43A6-9D7B-66417F350523}" destId="{B096DD2F-2C95-4400-A489-97791DB7C95D}" srcOrd="0" destOrd="0" presId="urn:microsoft.com/office/officeart/2005/8/layout/vList2"/>
    <dgm:cxn modelId="{2D47BE75-87C9-4C33-AF37-3EE58DB975A8}" type="presOf" srcId="{2257F030-3111-4097-A3A7-C8D27665F41D}" destId="{19C5CDCD-CEF1-4123-AB66-A6355C76F83A}" srcOrd="0" destOrd="0" presId="urn:microsoft.com/office/officeart/2005/8/layout/vList2"/>
    <dgm:cxn modelId="{B19C9B86-307B-4C73-B260-5DC933AD0B03}" srcId="{8988BD84-5BE1-43A6-9D7B-66417F350523}" destId="{35DFE7D6-9BA5-4DD1-987B-588DAFA39759}" srcOrd="3" destOrd="0" parTransId="{6CB935C0-9B89-4B34-84C7-17F6DACCE6C5}" sibTransId="{FB051A3A-BC87-4D63-877F-45E1DD30DC9F}"/>
    <dgm:cxn modelId="{D32F9D91-5792-4661-8D07-AB86D7F087FF}" type="presOf" srcId="{BC290162-8109-4905-A5C7-DEB7C341CBD8}" destId="{55040101-762E-4797-B58C-EC52E74ADA51}" srcOrd="0" destOrd="0" presId="urn:microsoft.com/office/officeart/2005/8/layout/vList2"/>
    <dgm:cxn modelId="{0526D396-90D4-43B5-B477-AA95F162D32A}" type="presOf" srcId="{E9472C87-AABF-4DA3-87F2-FF9619735193}" destId="{82B2395E-D3FE-4675-8650-1395D25132D8}" srcOrd="0" destOrd="0" presId="urn:microsoft.com/office/officeart/2005/8/layout/vList2"/>
    <dgm:cxn modelId="{E4705BAD-0090-4A93-A640-85FF77A175C6}" type="presOf" srcId="{0E0C62F9-4EFA-415B-B6B4-98AA1066BACA}" destId="{6FDB130B-2A4D-4A3B-8603-6703C72A3A39}" srcOrd="0" destOrd="0" presId="urn:microsoft.com/office/officeart/2005/8/layout/vList2"/>
    <dgm:cxn modelId="{83DD82B3-F3C0-4ED0-A601-D4665EC901FD}" srcId="{8988BD84-5BE1-43A6-9D7B-66417F350523}" destId="{E9472C87-AABF-4DA3-87F2-FF9619735193}" srcOrd="2" destOrd="0" parTransId="{C5A42017-3239-406D-B56C-39669EB943FD}" sibTransId="{C8D3ED53-3159-460A-9477-D4185A24AF82}"/>
    <dgm:cxn modelId="{EAFECFBF-145A-4B21-84D5-38797766D4FB}" srcId="{8988BD84-5BE1-43A6-9D7B-66417F350523}" destId="{2257F030-3111-4097-A3A7-C8D27665F41D}" srcOrd="1" destOrd="0" parTransId="{058C9E69-F3FC-4F1D-A091-5D5B813B2F6E}" sibTransId="{D21E1D23-79BC-4278-B2AA-29382CAA6F82}"/>
    <dgm:cxn modelId="{7917B3C3-8127-49D1-8E89-CA1028640739}" type="presOf" srcId="{93110509-6174-494A-AA14-668A1D9B4A90}" destId="{24F37B43-AFDE-4DCA-AECE-2642750EE64C}" srcOrd="0" destOrd="0" presId="urn:microsoft.com/office/officeart/2005/8/layout/vList2"/>
    <dgm:cxn modelId="{73E3F4C5-E14D-4472-8667-C09387DF1964}" srcId="{8988BD84-5BE1-43A6-9D7B-66417F350523}" destId="{93110509-6174-494A-AA14-668A1D9B4A90}" srcOrd="0" destOrd="0" parTransId="{5C7F65E0-5CB0-46C7-A328-9DF0621526DF}" sibTransId="{C96E9EA3-7083-460C-ADFC-DECE27055902}"/>
    <dgm:cxn modelId="{B672D1C9-6E88-4A4B-BCA7-15B1EC91907D}" srcId="{35DFE7D6-9BA5-4DD1-987B-588DAFA39759}" destId="{E2277BEC-D059-48A8-BF02-1DB8ED24DA72}" srcOrd="0" destOrd="0" parTransId="{0B97DA3B-F7BC-485E-A9C3-FEAACF9E0C57}" sibTransId="{8BA8A70D-08F6-44D1-B3A4-FB12700C4CFF}"/>
    <dgm:cxn modelId="{2C3FABDB-CF81-457A-80D4-9B3FC996ADCE}" type="presOf" srcId="{E2277BEC-D059-48A8-BF02-1DB8ED24DA72}" destId="{A351B0AD-5124-45E6-A1B7-58138270AD0B}" srcOrd="0" destOrd="0" presId="urn:microsoft.com/office/officeart/2005/8/layout/vList2"/>
    <dgm:cxn modelId="{FF947DE4-8E93-4ECA-B761-F04DC63E38B6}" srcId="{2257F030-3111-4097-A3A7-C8D27665F41D}" destId="{BC290162-8109-4905-A5C7-DEB7C341CBD8}" srcOrd="0" destOrd="0" parTransId="{EA92E921-A109-445F-8D47-40C994303E35}" sibTransId="{FB893FAF-0A30-4E6D-9966-6E43FB086A25}"/>
    <dgm:cxn modelId="{07260CF9-81C3-4B56-92C0-0CA6E834731B}" type="presOf" srcId="{21FE0692-A9E3-4EB4-956B-144D441C092A}" destId="{77E62D9F-D4DA-4268-A5A2-87C25FE5B10D}" srcOrd="0" destOrd="0" presId="urn:microsoft.com/office/officeart/2005/8/layout/vList2"/>
    <dgm:cxn modelId="{C854EC81-FDC7-40DE-8F29-FA3790D0FEF5}" type="presParOf" srcId="{B096DD2F-2C95-4400-A489-97791DB7C95D}" destId="{24F37B43-AFDE-4DCA-AECE-2642750EE64C}" srcOrd="0" destOrd="0" presId="urn:microsoft.com/office/officeart/2005/8/layout/vList2"/>
    <dgm:cxn modelId="{9C67796E-797B-4362-9D41-669B36771257}" type="presParOf" srcId="{B096DD2F-2C95-4400-A489-97791DB7C95D}" destId="{6FDB130B-2A4D-4A3B-8603-6703C72A3A39}" srcOrd="1" destOrd="0" presId="urn:microsoft.com/office/officeart/2005/8/layout/vList2"/>
    <dgm:cxn modelId="{52C721D7-4D6E-4860-ABDB-CC9B58C793A0}" type="presParOf" srcId="{B096DD2F-2C95-4400-A489-97791DB7C95D}" destId="{19C5CDCD-CEF1-4123-AB66-A6355C76F83A}" srcOrd="2" destOrd="0" presId="urn:microsoft.com/office/officeart/2005/8/layout/vList2"/>
    <dgm:cxn modelId="{B0E6606B-7AA1-4D4E-ADAB-F9BAE7F5B963}" type="presParOf" srcId="{B096DD2F-2C95-4400-A489-97791DB7C95D}" destId="{55040101-762E-4797-B58C-EC52E74ADA51}" srcOrd="3" destOrd="0" presId="urn:microsoft.com/office/officeart/2005/8/layout/vList2"/>
    <dgm:cxn modelId="{8C25565E-7D3D-486E-8106-0DE603FAFD14}" type="presParOf" srcId="{B096DD2F-2C95-4400-A489-97791DB7C95D}" destId="{82B2395E-D3FE-4675-8650-1395D25132D8}" srcOrd="4" destOrd="0" presId="urn:microsoft.com/office/officeart/2005/8/layout/vList2"/>
    <dgm:cxn modelId="{AD2A81A7-E19C-4759-9B98-D8A5E58CE70A}" type="presParOf" srcId="{B096DD2F-2C95-4400-A489-97791DB7C95D}" destId="{77E62D9F-D4DA-4268-A5A2-87C25FE5B10D}" srcOrd="5" destOrd="0" presId="urn:microsoft.com/office/officeart/2005/8/layout/vList2"/>
    <dgm:cxn modelId="{58272D08-692B-4E08-9957-4777FC5B4408}" type="presParOf" srcId="{B096DD2F-2C95-4400-A489-97791DB7C95D}" destId="{2ADC104D-01BF-42BF-A389-1948BC02FB5E}" srcOrd="6" destOrd="0" presId="urn:microsoft.com/office/officeart/2005/8/layout/vList2"/>
    <dgm:cxn modelId="{97A1CB56-E73A-4A1F-A8E3-A10C0BC79116}" type="presParOf" srcId="{B096DD2F-2C95-4400-A489-97791DB7C95D}" destId="{A351B0AD-5124-45E6-A1B7-58138270AD0B}"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32993-AD80-4E43-992C-6B57BB43504A}"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218B6E7A-A3D1-4ACA-B196-25904C0FC1C6}">
      <dgm:prSet phldrT="[Text]"/>
      <dgm:spPr/>
      <dgm:t>
        <a:bodyPr/>
        <a:lstStyle/>
        <a:p>
          <a:pPr>
            <a:buNone/>
          </a:pPr>
          <a:r>
            <a:rPr lang="en-US" b="1" dirty="0"/>
            <a:t>Density Vector</a:t>
          </a:r>
          <a:endParaRPr lang="en-US" dirty="0"/>
        </a:p>
      </dgm:t>
    </dgm:pt>
    <dgm:pt modelId="{DFD8C307-8CAF-40C7-8A1D-20523F3B3E85}" type="parTrans" cxnId="{511AA100-E483-4894-9418-9A37605956A0}">
      <dgm:prSet/>
      <dgm:spPr/>
      <dgm:t>
        <a:bodyPr/>
        <a:lstStyle/>
        <a:p>
          <a:endParaRPr lang="en-US"/>
        </a:p>
      </dgm:t>
    </dgm:pt>
    <dgm:pt modelId="{0A9E4946-1D7E-4315-9244-FE57EE060893}" type="sibTrans" cxnId="{511AA100-E483-4894-9418-9A37605956A0}">
      <dgm:prSet/>
      <dgm:spPr/>
      <dgm:t>
        <a:bodyPr/>
        <a:lstStyle/>
        <a:p>
          <a:endParaRPr lang="en-US"/>
        </a:p>
      </dgm:t>
    </dgm:pt>
    <dgm:pt modelId="{6E02F858-CB83-44B3-A32B-1A237E9738EA}">
      <dgm:prSet/>
      <dgm:spPr/>
      <dgm:t>
        <a:bodyPr/>
        <a:lstStyle/>
        <a:p>
          <a:pPr marL="0" indent="0">
            <a:buNone/>
          </a:pPr>
          <a:r>
            <a:rPr lang="en-US" dirty="0"/>
            <a:t>Density is information about the number of duplicates in each column or combination of columns</a:t>
          </a:r>
        </a:p>
      </dgm:t>
    </dgm:pt>
    <dgm:pt modelId="{576BCAF4-B77E-458A-822A-1D30DBE078DF}" type="parTrans" cxnId="{EDFF7E93-2F92-4CAA-BF0B-0F6878002154}">
      <dgm:prSet/>
      <dgm:spPr/>
      <dgm:t>
        <a:bodyPr/>
        <a:lstStyle/>
        <a:p>
          <a:endParaRPr lang="en-US"/>
        </a:p>
      </dgm:t>
    </dgm:pt>
    <dgm:pt modelId="{F3FDE153-8153-4498-83C1-910B4C5F23E8}" type="sibTrans" cxnId="{EDFF7E93-2F92-4CAA-BF0B-0F6878002154}">
      <dgm:prSet/>
      <dgm:spPr/>
      <dgm:t>
        <a:bodyPr/>
        <a:lstStyle/>
        <a:p>
          <a:endParaRPr lang="en-US"/>
        </a:p>
      </dgm:t>
    </dgm:pt>
    <dgm:pt modelId="{60C3BF7D-A12A-4088-8764-4B304BBD54FC}">
      <dgm:prSet/>
      <dgm:spPr/>
      <dgm:t>
        <a:bodyPr/>
        <a:lstStyle/>
        <a:p>
          <a:r>
            <a:rPr lang="en-US" b="1" dirty="0"/>
            <a:t>Histogram</a:t>
          </a:r>
        </a:p>
      </dgm:t>
    </dgm:pt>
    <dgm:pt modelId="{F2917154-D524-4FB6-9A86-62725B0DB50C}" type="parTrans" cxnId="{15E7ECB2-5D8A-42AC-B854-2FB402EACF43}">
      <dgm:prSet/>
      <dgm:spPr/>
      <dgm:t>
        <a:bodyPr/>
        <a:lstStyle/>
        <a:p>
          <a:endParaRPr lang="en-US"/>
        </a:p>
      </dgm:t>
    </dgm:pt>
    <dgm:pt modelId="{F9466998-D4F4-4645-8B92-58C76F7E6798}" type="sibTrans" cxnId="{15E7ECB2-5D8A-42AC-B854-2FB402EACF43}">
      <dgm:prSet/>
      <dgm:spPr/>
      <dgm:t>
        <a:bodyPr/>
        <a:lstStyle/>
        <a:p>
          <a:endParaRPr lang="en-US"/>
        </a:p>
      </dgm:t>
    </dgm:pt>
    <dgm:pt modelId="{31482041-E40E-4F0C-8DEF-90FB6948393C}">
      <dgm:prSet/>
      <dgm:spPr/>
      <dgm:t>
        <a:bodyPr/>
        <a:lstStyle/>
        <a:p>
          <a:pPr marL="0" indent="0">
            <a:buNone/>
          </a:pPr>
          <a:r>
            <a:rPr lang="en-US" dirty="0"/>
            <a:t>A </a:t>
          </a:r>
          <a:r>
            <a:rPr lang="en-US" b="1" dirty="0"/>
            <a:t>histogram</a:t>
          </a:r>
          <a:r>
            <a:rPr lang="en-US" dirty="0"/>
            <a:t> measures the frequency of occurrence for each distinct value in a data set. </a:t>
          </a:r>
        </a:p>
      </dgm:t>
    </dgm:pt>
    <dgm:pt modelId="{32EFE2ED-042A-426D-952E-1CFED386BC0E}" type="parTrans" cxnId="{7FE5F0B6-20B1-427E-A902-675BC29C7D80}">
      <dgm:prSet/>
      <dgm:spPr/>
      <dgm:t>
        <a:bodyPr/>
        <a:lstStyle/>
        <a:p>
          <a:endParaRPr lang="en-US"/>
        </a:p>
      </dgm:t>
    </dgm:pt>
    <dgm:pt modelId="{55E6424C-C3BC-4E4D-8320-50E7A0DD03E2}" type="sibTrans" cxnId="{7FE5F0B6-20B1-427E-A902-675BC29C7D80}">
      <dgm:prSet/>
      <dgm:spPr/>
      <dgm:t>
        <a:bodyPr/>
        <a:lstStyle/>
        <a:p>
          <a:endParaRPr lang="en-US"/>
        </a:p>
      </dgm:t>
    </dgm:pt>
    <dgm:pt modelId="{4EEEE687-2A30-4FF6-B6AB-B246F29675A7}">
      <dgm:prSet/>
      <dgm:spPr/>
      <dgm:t>
        <a:bodyPr/>
        <a:lstStyle/>
        <a:p>
          <a:pPr marL="0" indent="0">
            <a:buFont typeface="Arial" panose="020B0604020202020204" pitchFamily="34" charset="0"/>
            <a:buChar char="•"/>
          </a:pPr>
          <a:r>
            <a:rPr lang="en-US" dirty="0"/>
            <a:t>Used when query predicate contains variable</a:t>
          </a:r>
          <a:br>
            <a:rPr lang="en-US" dirty="0"/>
          </a:br>
          <a:r>
            <a:rPr lang="en-US" b="1" dirty="0"/>
            <a:t>WHERE col = @variable</a:t>
          </a:r>
          <a:br>
            <a:rPr lang="en-US" b="1" dirty="0"/>
          </a:br>
          <a:r>
            <a:rPr lang="en-US" dirty="0"/>
            <a:t>or when a stored procedure uses query on a modified parameter:</a:t>
          </a:r>
          <a:br>
            <a:rPr lang="en-US" dirty="0"/>
          </a:br>
          <a:r>
            <a:rPr lang="en-US" b="1" dirty="0"/>
            <a:t>WHERE col = @local_variable</a:t>
          </a:r>
        </a:p>
      </dgm:t>
    </dgm:pt>
    <dgm:pt modelId="{31674781-E5C6-43E0-A6C5-AEE0F51969E5}" type="parTrans" cxnId="{370DD9FD-74C7-4BC9-84D1-8E118554144A}">
      <dgm:prSet/>
      <dgm:spPr/>
      <dgm:t>
        <a:bodyPr/>
        <a:lstStyle/>
        <a:p>
          <a:endParaRPr lang="en-US"/>
        </a:p>
      </dgm:t>
    </dgm:pt>
    <dgm:pt modelId="{9BC1C1CC-BA48-4E87-8C2A-FBF27EA24664}" type="sibTrans" cxnId="{370DD9FD-74C7-4BC9-84D1-8E118554144A}">
      <dgm:prSet/>
      <dgm:spPr/>
      <dgm:t>
        <a:bodyPr/>
        <a:lstStyle/>
        <a:p>
          <a:endParaRPr lang="en-US"/>
        </a:p>
      </dgm:t>
    </dgm:pt>
    <dgm:pt modelId="{84D1FE8A-1D5D-4F8C-B75B-5F83AAE404F2}">
      <dgm:prSet/>
      <dgm:spPr/>
      <dgm:t>
        <a:bodyPr/>
        <a:lstStyle/>
        <a:p>
          <a:pPr marL="0" indent="0"/>
          <a:r>
            <a:rPr lang="en-US" dirty="0"/>
            <a:t>Used when query predicate contains </a:t>
          </a:r>
          <a:br>
            <a:rPr lang="en-US" dirty="0"/>
          </a:br>
          <a:r>
            <a:rPr lang="en-US" b="1" dirty="0"/>
            <a:t>WHERE col = ‘literal’</a:t>
          </a:r>
          <a:br>
            <a:rPr lang="en-US" dirty="0"/>
          </a:br>
          <a:r>
            <a:rPr lang="en-US" dirty="0"/>
            <a:t>or when a stored procedure uses a query on a parameter</a:t>
          </a:r>
          <a:br>
            <a:rPr lang="en-US" dirty="0"/>
          </a:br>
          <a:r>
            <a:rPr lang="en-US" b="1" dirty="0"/>
            <a:t>WHERE col = @parameter</a:t>
          </a:r>
        </a:p>
      </dgm:t>
    </dgm:pt>
    <dgm:pt modelId="{14896F5C-C6F5-4CA9-AD50-300D761F9233}" type="parTrans" cxnId="{84D4BD20-A45E-4FE6-9897-4910A44AE714}">
      <dgm:prSet/>
      <dgm:spPr/>
      <dgm:t>
        <a:bodyPr/>
        <a:lstStyle/>
        <a:p>
          <a:endParaRPr lang="en-US"/>
        </a:p>
      </dgm:t>
    </dgm:pt>
    <dgm:pt modelId="{6B441460-B7A1-40F0-8B13-9786AC2000E7}" type="sibTrans" cxnId="{84D4BD20-A45E-4FE6-9897-4910A44AE714}">
      <dgm:prSet/>
      <dgm:spPr/>
      <dgm:t>
        <a:bodyPr/>
        <a:lstStyle/>
        <a:p>
          <a:endParaRPr lang="en-US"/>
        </a:p>
      </dgm:t>
    </dgm:pt>
    <dgm:pt modelId="{73BDC819-F925-4A2E-B11D-4D200ECBB908}" type="pres">
      <dgm:prSet presAssocID="{CDE32993-AD80-4E43-992C-6B57BB43504A}" presName="Name0" presStyleCnt="0">
        <dgm:presLayoutVars>
          <dgm:dir/>
          <dgm:animLvl val="lvl"/>
          <dgm:resizeHandles val="exact"/>
        </dgm:presLayoutVars>
      </dgm:prSet>
      <dgm:spPr/>
    </dgm:pt>
    <dgm:pt modelId="{F592C079-FED2-4D1B-AF64-93F087F637E0}" type="pres">
      <dgm:prSet presAssocID="{218B6E7A-A3D1-4ACA-B196-25904C0FC1C6}" presName="composite" presStyleCnt="0"/>
      <dgm:spPr/>
    </dgm:pt>
    <dgm:pt modelId="{4E4E45C3-9F4B-4075-A33C-3F6E6CBCE4FD}" type="pres">
      <dgm:prSet presAssocID="{218B6E7A-A3D1-4ACA-B196-25904C0FC1C6}" presName="parTx" presStyleLbl="alignNode1" presStyleIdx="0" presStyleCnt="2">
        <dgm:presLayoutVars>
          <dgm:chMax val="0"/>
          <dgm:chPref val="0"/>
          <dgm:bulletEnabled val="1"/>
        </dgm:presLayoutVars>
      </dgm:prSet>
      <dgm:spPr/>
    </dgm:pt>
    <dgm:pt modelId="{FB754CA3-94F9-4A08-867D-963B7F1E56D9}" type="pres">
      <dgm:prSet presAssocID="{218B6E7A-A3D1-4ACA-B196-25904C0FC1C6}" presName="desTx" presStyleLbl="alignAccFollowNode1" presStyleIdx="0" presStyleCnt="2">
        <dgm:presLayoutVars>
          <dgm:bulletEnabled val="1"/>
        </dgm:presLayoutVars>
      </dgm:prSet>
      <dgm:spPr/>
    </dgm:pt>
    <dgm:pt modelId="{9BC9CACF-C79A-457E-B260-A1D6A31F93F7}" type="pres">
      <dgm:prSet presAssocID="{0A9E4946-1D7E-4315-9244-FE57EE060893}" presName="space" presStyleCnt="0"/>
      <dgm:spPr/>
    </dgm:pt>
    <dgm:pt modelId="{CA489BD6-C005-48E5-B171-3175D77FC212}" type="pres">
      <dgm:prSet presAssocID="{60C3BF7D-A12A-4088-8764-4B304BBD54FC}" presName="composite" presStyleCnt="0"/>
      <dgm:spPr/>
    </dgm:pt>
    <dgm:pt modelId="{79DE4783-3917-4D36-9ED7-5F52D7B63026}" type="pres">
      <dgm:prSet presAssocID="{60C3BF7D-A12A-4088-8764-4B304BBD54FC}" presName="parTx" presStyleLbl="alignNode1" presStyleIdx="1" presStyleCnt="2">
        <dgm:presLayoutVars>
          <dgm:chMax val="0"/>
          <dgm:chPref val="0"/>
          <dgm:bulletEnabled val="1"/>
        </dgm:presLayoutVars>
      </dgm:prSet>
      <dgm:spPr/>
    </dgm:pt>
    <dgm:pt modelId="{325BF2B6-4E2A-4571-A41C-CD04288B4D97}" type="pres">
      <dgm:prSet presAssocID="{60C3BF7D-A12A-4088-8764-4B304BBD54FC}" presName="desTx" presStyleLbl="alignAccFollowNode1" presStyleIdx="1" presStyleCnt="2">
        <dgm:presLayoutVars>
          <dgm:bulletEnabled val="1"/>
        </dgm:presLayoutVars>
      </dgm:prSet>
      <dgm:spPr/>
    </dgm:pt>
  </dgm:ptLst>
  <dgm:cxnLst>
    <dgm:cxn modelId="{511AA100-E483-4894-9418-9A37605956A0}" srcId="{CDE32993-AD80-4E43-992C-6B57BB43504A}" destId="{218B6E7A-A3D1-4ACA-B196-25904C0FC1C6}" srcOrd="0" destOrd="0" parTransId="{DFD8C307-8CAF-40C7-8A1D-20523F3B3E85}" sibTransId="{0A9E4946-1D7E-4315-9244-FE57EE060893}"/>
    <dgm:cxn modelId="{29446A08-D6F1-40F4-B00A-18DCC8B07E07}" type="presOf" srcId="{60C3BF7D-A12A-4088-8764-4B304BBD54FC}" destId="{79DE4783-3917-4D36-9ED7-5F52D7B63026}" srcOrd="0" destOrd="0" presId="urn:microsoft.com/office/officeart/2005/8/layout/hList1"/>
    <dgm:cxn modelId="{793CBF12-D5E8-4790-B833-6CFD37EA0ADE}" type="presOf" srcId="{4EEEE687-2A30-4FF6-B6AB-B246F29675A7}" destId="{FB754CA3-94F9-4A08-867D-963B7F1E56D9}" srcOrd="0" destOrd="1" presId="urn:microsoft.com/office/officeart/2005/8/layout/hList1"/>
    <dgm:cxn modelId="{ADC21C13-21CF-4E15-B8AC-86281B49FD7C}" type="presOf" srcId="{6E02F858-CB83-44B3-A32B-1A237E9738EA}" destId="{FB754CA3-94F9-4A08-867D-963B7F1E56D9}" srcOrd="0" destOrd="0" presId="urn:microsoft.com/office/officeart/2005/8/layout/hList1"/>
    <dgm:cxn modelId="{16A40A15-8297-47C8-BCEE-1858B0369590}" type="presOf" srcId="{84D1FE8A-1D5D-4F8C-B75B-5F83AAE404F2}" destId="{325BF2B6-4E2A-4571-A41C-CD04288B4D97}" srcOrd="0" destOrd="1" presId="urn:microsoft.com/office/officeart/2005/8/layout/hList1"/>
    <dgm:cxn modelId="{0A5D4017-F391-4D6F-AF43-F64926D3236F}" type="presOf" srcId="{CDE32993-AD80-4E43-992C-6B57BB43504A}" destId="{73BDC819-F925-4A2E-B11D-4D200ECBB908}" srcOrd="0" destOrd="0" presId="urn:microsoft.com/office/officeart/2005/8/layout/hList1"/>
    <dgm:cxn modelId="{84D4BD20-A45E-4FE6-9897-4910A44AE714}" srcId="{60C3BF7D-A12A-4088-8764-4B304BBD54FC}" destId="{84D1FE8A-1D5D-4F8C-B75B-5F83AAE404F2}" srcOrd="1" destOrd="0" parTransId="{14896F5C-C6F5-4CA9-AD50-300D761F9233}" sibTransId="{6B441460-B7A1-40F0-8B13-9786AC2000E7}"/>
    <dgm:cxn modelId="{FC1B8255-26F0-4F75-8C30-AE7F977AB413}" type="presOf" srcId="{31482041-E40E-4F0C-8DEF-90FB6948393C}" destId="{325BF2B6-4E2A-4571-A41C-CD04288B4D97}" srcOrd="0" destOrd="0" presId="urn:microsoft.com/office/officeart/2005/8/layout/hList1"/>
    <dgm:cxn modelId="{9048518B-093C-404E-9669-3516E54895B5}" type="presOf" srcId="{218B6E7A-A3D1-4ACA-B196-25904C0FC1C6}" destId="{4E4E45C3-9F4B-4075-A33C-3F6E6CBCE4FD}" srcOrd="0" destOrd="0" presId="urn:microsoft.com/office/officeart/2005/8/layout/hList1"/>
    <dgm:cxn modelId="{EDFF7E93-2F92-4CAA-BF0B-0F6878002154}" srcId="{218B6E7A-A3D1-4ACA-B196-25904C0FC1C6}" destId="{6E02F858-CB83-44B3-A32B-1A237E9738EA}" srcOrd="0" destOrd="0" parTransId="{576BCAF4-B77E-458A-822A-1D30DBE078DF}" sibTransId="{F3FDE153-8153-4498-83C1-910B4C5F23E8}"/>
    <dgm:cxn modelId="{15E7ECB2-5D8A-42AC-B854-2FB402EACF43}" srcId="{CDE32993-AD80-4E43-992C-6B57BB43504A}" destId="{60C3BF7D-A12A-4088-8764-4B304BBD54FC}" srcOrd="1" destOrd="0" parTransId="{F2917154-D524-4FB6-9A86-62725B0DB50C}" sibTransId="{F9466998-D4F4-4645-8B92-58C76F7E6798}"/>
    <dgm:cxn modelId="{7FE5F0B6-20B1-427E-A902-675BC29C7D80}" srcId="{60C3BF7D-A12A-4088-8764-4B304BBD54FC}" destId="{31482041-E40E-4F0C-8DEF-90FB6948393C}" srcOrd="0" destOrd="0" parTransId="{32EFE2ED-042A-426D-952E-1CFED386BC0E}" sibTransId="{55E6424C-C3BC-4E4D-8320-50E7A0DD03E2}"/>
    <dgm:cxn modelId="{370DD9FD-74C7-4BC9-84D1-8E118554144A}" srcId="{218B6E7A-A3D1-4ACA-B196-25904C0FC1C6}" destId="{4EEEE687-2A30-4FF6-B6AB-B246F29675A7}" srcOrd="1" destOrd="0" parTransId="{31674781-E5C6-43E0-A6C5-AEE0F51969E5}" sibTransId="{9BC1C1CC-BA48-4E87-8C2A-FBF27EA24664}"/>
    <dgm:cxn modelId="{FC23E7E3-BC07-4BD6-8E55-82535A9FC406}" type="presParOf" srcId="{73BDC819-F925-4A2E-B11D-4D200ECBB908}" destId="{F592C079-FED2-4D1B-AF64-93F087F637E0}" srcOrd="0" destOrd="0" presId="urn:microsoft.com/office/officeart/2005/8/layout/hList1"/>
    <dgm:cxn modelId="{78114668-6CD4-4D92-BFDF-8C4260657145}" type="presParOf" srcId="{F592C079-FED2-4D1B-AF64-93F087F637E0}" destId="{4E4E45C3-9F4B-4075-A33C-3F6E6CBCE4FD}" srcOrd="0" destOrd="0" presId="urn:microsoft.com/office/officeart/2005/8/layout/hList1"/>
    <dgm:cxn modelId="{227AB293-05B0-4F4C-8ED7-FF9C17623240}" type="presParOf" srcId="{F592C079-FED2-4D1B-AF64-93F087F637E0}" destId="{FB754CA3-94F9-4A08-867D-963B7F1E56D9}" srcOrd="1" destOrd="0" presId="urn:microsoft.com/office/officeart/2005/8/layout/hList1"/>
    <dgm:cxn modelId="{B1F1A10A-5D94-4887-87BA-97986D83D7FD}" type="presParOf" srcId="{73BDC819-F925-4A2E-B11D-4D200ECBB908}" destId="{9BC9CACF-C79A-457E-B260-A1D6A31F93F7}" srcOrd="1" destOrd="0" presId="urn:microsoft.com/office/officeart/2005/8/layout/hList1"/>
    <dgm:cxn modelId="{A7266A6E-7752-438A-B61B-C260BCF34034}" type="presParOf" srcId="{73BDC819-F925-4A2E-B11D-4D200ECBB908}" destId="{CA489BD6-C005-48E5-B171-3175D77FC212}" srcOrd="2" destOrd="0" presId="urn:microsoft.com/office/officeart/2005/8/layout/hList1"/>
    <dgm:cxn modelId="{6C365857-D532-41BF-B59F-894575E5C9E2}" type="presParOf" srcId="{CA489BD6-C005-48E5-B171-3175D77FC212}" destId="{79DE4783-3917-4D36-9ED7-5F52D7B63026}" srcOrd="0" destOrd="0" presId="urn:microsoft.com/office/officeart/2005/8/layout/hList1"/>
    <dgm:cxn modelId="{3CC8FDAB-6689-4A0A-A0E1-1F059B9411F6}" type="presParOf" srcId="{CA489BD6-C005-48E5-B171-3175D77FC212}" destId="{325BF2B6-4E2A-4571-A41C-CD04288B4D9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noProof="0" dirty="0"/>
            <a:t>Does an INDEX REORG update its statistics?</a:t>
          </a:r>
        </a:p>
      </dgm:t>
    </dgm:pt>
    <dgm:pt modelId="{74BFB16A-6DC3-47DD-AE97-F15F596B23DF}" type="parTrans" cxnId="{4BB646B5-2A6D-439D-A88F-AC928930541F}">
      <dgm:prSet/>
      <dgm:spPr/>
      <dgm:t>
        <a:bodyPr/>
        <a:lstStyle/>
        <a:p>
          <a:endParaRPr lang="en-US" sz="2200"/>
        </a:p>
      </dgm:t>
    </dgm:pt>
    <dgm:pt modelId="{CAE4D9F8-FDBB-4525-9125-6BAF56328FCE}" type="sibTrans" cxnId="{4BB646B5-2A6D-439D-A88F-AC928930541F}">
      <dgm:prSet/>
      <dgm:spPr/>
      <dgm:t>
        <a:bodyPr/>
        <a:lstStyle/>
        <a:p>
          <a:endParaRPr lang="en-US" sz="2200"/>
        </a:p>
      </dgm:t>
    </dgm:pt>
    <dgm:pt modelId="{418CC07E-60A8-4964-8F8D-DE5072ACF3AE}">
      <dgm:prSet custT="1"/>
      <dgm:spPr/>
      <dgm:t>
        <a:bodyPr/>
        <a:lstStyle/>
        <a:p>
          <a:r>
            <a:rPr lang="en-US" sz="2400" noProof="0" dirty="0"/>
            <a:t>What is the % of data sampled used to update statistics when ALTER INDEX … REBUILD is executed?</a:t>
          </a:r>
        </a:p>
      </dgm:t>
    </dgm:pt>
    <dgm:pt modelId="{71830CAB-A849-43AF-B52F-0AA1356AE93A}" type="parTrans" cxnId="{F2229882-6A6F-462F-BD41-A3383DD8D81A}">
      <dgm:prSet/>
      <dgm:spPr/>
      <dgm:t>
        <a:bodyPr/>
        <a:lstStyle/>
        <a:p>
          <a:endParaRPr lang="en-US" sz="2200"/>
        </a:p>
      </dgm:t>
    </dgm:pt>
    <dgm:pt modelId="{83A99661-D9FA-4C77-A79E-390DBD588621}" type="sibTrans" cxnId="{F2229882-6A6F-462F-BD41-A3383DD8D81A}">
      <dgm:prSet/>
      <dgm:spPr/>
      <dgm:t>
        <a:bodyPr/>
        <a:lstStyle/>
        <a:p>
          <a:endParaRPr lang="en-US" sz="2200"/>
        </a:p>
      </dgm:t>
    </dgm:pt>
    <dgm:pt modelId="{969344F5-F410-4C65-B866-8B5CFEF8952C}">
      <dgm:prSet custT="1"/>
      <dgm:spPr/>
      <dgm:t>
        <a:bodyPr/>
        <a:lstStyle/>
        <a:p>
          <a:r>
            <a:rPr lang="en-US" sz="2400" noProof="0" dirty="0"/>
            <a:t>Is it possible to disable auto updates for a particular statistic?</a:t>
          </a:r>
        </a:p>
      </dgm:t>
    </dgm:pt>
    <dgm:pt modelId="{6552ED4C-8EEE-48D3-938A-3E57ACB10186}" type="parTrans" cxnId="{5520C54B-61A7-49C1-9692-F710B713EB41}">
      <dgm:prSet/>
      <dgm:spPr/>
      <dgm:t>
        <a:bodyPr/>
        <a:lstStyle/>
        <a:p>
          <a:endParaRPr lang="en-US" sz="2200"/>
        </a:p>
      </dgm:t>
    </dgm:pt>
    <dgm:pt modelId="{A1F4F9C5-DA92-4DF6-914E-99120A40DCE0}" type="sibTrans" cxnId="{5520C54B-61A7-49C1-9692-F710B713EB41}">
      <dgm:prSet/>
      <dgm:spPr/>
      <dgm:t>
        <a:bodyPr/>
        <a:lstStyle/>
        <a:p>
          <a:endParaRPr lang="en-US" sz="2200"/>
        </a:p>
      </dgm:t>
    </dgm:pt>
    <dgm:pt modelId="{2539C4A6-E1C4-421E-9A76-43A43CD019F1}">
      <dgm:prSet custT="1"/>
      <dgm:spPr/>
      <dgm:t>
        <a:bodyPr/>
        <a:lstStyle/>
        <a:p>
          <a:r>
            <a:rPr lang="en-US" sz="2400" noProof="0" dirty="0"/>
            <a:t>What is the formula for the auto update statistics threshold in SQL Server 2106+ (compatibility 130+)?</a:t>
          </a:r>
        </a:p>
      </dgm:t>
    </dgm:pt>
    <dgm:pt modelId="{EE408FE7-55DA-4DD2-AF86-B751F04B0560}" type="parTrans" cxnId="{98492234-25A1-433B-AC6D-1D609DCBF9E5}">
      <dgm:prSet/>
      <dgm:spPr/>
      <dgm:t>
        <a:bodyPr/>
        <a:lstStyle/>
        <a:p>
          <a:endParaRPr lang="en-US" sz="2200"/>
        </a:p>
      </dgm:t>
    </dgm:pt>
    <dgm:pt modelId="{3FBAB6A2-0607-4274-9C0A-0E5D7E46D320}" type="sibTrans" cxnId="{98492234-25A1-433B-AC6D-1D609DCBF9E5}">
      <dgm:prSet/>
      <dgm:spPr/>
      <dgm:t>
        <a:bodyPr/>
        <a:lstStyle/>
        <a:p>
          <a:endParaRPr lang="en-US" sz="22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1955C-3F3D-457D-961A-BC28857D77A6}"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6DCAED02-FFC4-4D0B-89A3-3C300AF5318E}">
      <dgm:prSet phldrT="[Text]"/>
      <dgm:spPr/>
      <dgm:t>
        <a:bodyPr/>
        <a:lstStyle/>
        <a:p>
          <a:r>
            <a:rPr lang="en-US" dirty="0"/>
            <a:t>AUTO_CREATE_STATISTICS</a:t>
          </a:r>
        </a:p>
      </dgm:t>
    </dgm:pt>
    <dgm:pt modelId="{CB1258F3-F1B2-4289-A94F-60A89EF1D78B}" type="parTrans" cxnId="{0FAE9BBE-C6E3-4555-9918-404501BAE494}">
      <dgm:prSet/>
      <dgm:spPr/>
      <dgm:t>
        <a:bodyPr/>
        <a:lstStyle/>
        <a:p>
          <a:endParaRPr lang="en-US"/>
        </a:p>
      </dgm:t>
    </dgm:pt>
    <dgm:pt modelId="{ED8C5196-1A86-4E82-B5AE-467C57C0F3A1}" type="sibTrans" cxnId="{0FAE9BBE-C6E3-4555-9918-404501BAE494}">
      <dgm:prSet/>
      <dgm:spPr/>
      <dgm:t>
        <a:bodyPr/>
        <a:lstStyle/>
        <a:p>
          <a:endParaRPr lang="en-US"/>
        </a:p>
      </dgm:t>
    </dgm:pt>
    <dgm:pt modelId="{B3486570-A9D0-4BAF-B63F-BDB5E9808904}">
      <dgm:prSet phldrT="[Text]"/>
      <dgm:spPr/>
      <dgm:t>
        <a:bodyPr/>
        <a:lstStyle/>
        <a:p>
          <a:r>
            <a:rPr lang="en-US" dirty="0"/>
            <a:t>AUTO_UPDATE_STATISTICS_ASYNC</a:t>
          </a:r>
        </a:p>
      </dgm:t>
    </dgm:pt>
    <dgm:pt modelId="{99CA2CD0-024F-418A-A3DE-66AC26B559EC}" type="parTrans" cxnId="{E40D9D17-41C9-43EE-B447-BB10ECB86F00}">
      <dgm:prSet/>
      <dgm:spPr/>
      <dgm:t>
        <a:bodyPr/>
        <a:lstStyle/>
        <a:p>
          <a:endParaRPr lang="en-US"/>
        </a:p>
      </dgm:t>
    </dgm:pt>
    <dgm:pt modelId="{9EAA28D2-156A-4E20-94A2-F6453C7F72C7}" type="sibTrans" cxnId="{E40D9D17-41C9-43EE-B447-BB10ECB86F00}">
      <dgm:prSet/>
      <dgm:spPr/>
      <dgm:t>
        <a:bodyPr/>
        <a:lstStyle/>
        <a:p>
          <a:endParaRPr lang="en-US"/>
        </a:p>
      </dgm:t>
    </dgm:pt>
    <dgm:pt modelId="{EDA8580C-11F7-491B-85F2-01A3F8902E00}">
      <dgm:prSet phldrT="[Text]"/>
      <dgm:spPr/>
      <dgm:t>
        <a:bodyPr/>
        <a:lstStyle/>
        <a:p>
          <a:r>
            <a:rPr lang="en-US" dirty="0"/>
            <a:t>AUTO_UPDATE_STATISTICS</a:t>
          </a:r>
        </a:p>
      </dgm:t>
    </dgm:pt>
    <dgm:pt modelId="{F51AD03A-20C8-41FB-A899-6D21AB18722D}" type="parTrans" cxnId="{1DE9612D-CD51-4C8A-9F6F-E46507578B2F}">
      <dgm:prSet/>
      <dgm:spPr/>
      <dgm:t>
        <a:bodyPr/>
        <a:lstStyle/>
        <a:p>
          <a:endParaRPr lang="en-US"/>
        </a:p>
      </dgm:t>
    </dgm:pt>
    <dgm:pt modelId="{ABB8ED32-1B0E-4E3A-AE76-7DF41EFB57A7}" type="sibTrans" cxnId="{1DE9612D-CD51-4C8A-9F6F-E46507578B2F}">
      <dgm:prSet/>
      <dgm:spPr/>
      <dgm:t>
        <a:bodyPr/>
        <a:lstStyle/>
        <a:p>
          <a:endParaRPr lang="en-US"/>
        </a:p>
      </dgm:t>
    </dgm:pt>
    <dgm:pt modelId="{C58EB978-C682-433B-A84F-454CAEC7CBCC}">
      <dgm:prSet phldrT="[Text]"/>
      <dgm:spPr/>
      <dgm:t>
        <a:bodyPr/>
        <a:lstStyle/>
        <a:p>
          <a:r>
            <a:rPr lang="en-US" b="0" dirty="0"/>
            <a:t>INCREMENTAL</a:t>
          </a:r>
        </a:p>
      </dgm:t>
    </dgm:pt>
    <dgm:pt modelId="{68580FFF-6A6D-4225-8666-AD4FFA54E56F}" type="parTrans" cxnId="{5268AA85-CCEB-4C9C-8C80-410F900D9ADB}">
      <dgm:prSet/>
      <dgm:spPr/>
      <dgm:t>
        <a:bodyPr/>
        <a:lstStyle/>
        <a:p>
          <a:endParaRPr lang="en-US"/>
        </a:p>
      </dgm:t>
    </dgm:pt>
    <dgm:pt modelId="{0DF90F44-FB92-4546-B481-945AC595A99C}" type="sibTrans" cxnId="{5268AA85-CCEB-4C9C-8C80-410F900D9ADB}">
      <dgm:prSet/>
      <dgm:spPr/>
      <dgm:t>
        <a:bodyPr/>
        <a:lstStyle/>
        <a:p>
          <a:endParaRPr lang="en-US"/>
        </a:p>
      </dgm:t>
    </dgm:pt>
    <dgm:pt modelId="{CD118326-4FB8-442C-85D7-0E81340AEAF2}" type="pres">
      <dgm:prSet presAssocID="{95E1955C-3F3D-457D-961A-BC28857D77A6}" presName="diagram" presStyleCnt="0">
        <dgm:presLayoutVars>
          <dgm:dir/>
          <dgm:resizeHandles val="exact"/>
        </dgm:presLayoutVars>
      </dgm:prSet>
      <dgm:spPr/>
    </dgm:pt>
    <dgm:pt modelId="{D48F4B79-809B-48AE-AD45-C22AA49D3EA7}" type="pres">
      <dgm:prSet presAssocID="{6DCAED02-FFC4-4D0B-89A3-3C300AF5318E}" presName="node" presStyleLbl="node1" presStyleIdx="0" presStyleCnt="4">
        <dgm:presLayoutVars>
          <dgm:bulletEnabled val="1"/>
        </dgm:presLayoutVars>
      </dgm:prSet>
      <dgm:spPr/>
    </dgm:pt>
    <dgm:pt modelId="{E551B0AA-C47A-4D40-AB6D-6717B8870652}" type="pres">
      <dgm:prSet presAssocID="{ED8C5196-1A86-4E82-B5AE-467C57C0F3A1}" presName="sibTrans" presStyleCnt="0"/>
      <dgm:spPr/>
    </dgm:pt>
    <dgm:pt modelId="{4809909C-BD77-416F-8445-5B217F2973BA}" type="pres">
      <dgm:prSet presAssocID="{EDA8580C-11F7-491B-85F2-01A3F8902E00}" presName="node" presStyleLbl="node1" presStyleIdx="1" presStyleCnt="4">
        <dgm:presLayoutVars>
          <dgm:bulletEnabled val="1"/>
        </dgm:presLayoutVars>
      </dgm:prSet>
      <dgm:spPr/>
    </dgm:pt>
    <dgm:pt modelId="{DC7FCB2C-388F-444A-875F-C52E6114CC5D}" type="pres">
      <dgm:prSet presAssocID="{ABB8ED32-1B0E-4E3A-AE76-7DF41EFB57A7}" presName="sibTrans" presStyleCnt="0"/>
      <dgm:spPr/>
    </dgm:pt>
    <dgm:pt modelId="{37974224-52A4-4BFF-B9D1-6EC0B3389372}" type="pres">
      <dgm:prSet presAssocID="{B3486570-A9D0-4BAF-B63F-BDB5E9808904}" presName="node" presStyleLbl="node1" presStyleIdx="2" presStyleCnt="4">
        <dgm:presLayoutVars>
          <dgm:bulletEnabled val="1"/>
        </dgm:presLayoutVars>
      </dgm:prSet>
      <dgm:spPr/>
    </dgm:pt>
    <dgm:pt modelId="{A44C12EA-E64B-49A9-BEEA-260020D54F24}" type="pres">
      <dgm:prSet presAssocID="{9EAA28D2-156A-4E20-94A2-F6453C7F72C7}" presName="sibTrans" presStyleCnt="0"/>
      <dgm:spPr/>
    </dgm:pt>
    <dgm:pt modelId="{CCD16D16-0B29-4E4A-B287-0009D7E1E620}" type="pres">
      <dgm:prSet presAssocID="{C58EB978-C682-433B-A84F-454CAEC7CBCC}" presName="node" presStyleLbl="node1" presStyleIdx="3" presStyleCnt="4">
        <dgm:presLayoutVars>
          <dgm:bulletEnabled val="1"/>
        </dgm:presLayoutVars>
      </dgm:prSet>
      <dgm:spPr/>
    </dgm:pt>
  </dgm:ptLst>
  <dgm:cxnLst>
    <dgm:cxn modelId="{E40D9D17-41C9-43EE-B447-BB10ECB86F00}" srcId="{95E1955C-3F3D-457D-961A-BC28857D77A6}" destId="{B3486570-A9D0-4BAF-B63F-BDB5E9808904}" srcOrd="2" destOrd="0" parTransId="{99CA2CD0-024F-418A-A3DE-66AC26B559EC}" sibTransId="{9EAA28D2-156A-4E20-94A2-F6453C7F72C7}"/>
    <dgm:cxn modelId="{1DE9612D-CD51-4C8A-9F6F-E46507578B2F}" srcId="{95E1955C-3F3D-457D-961A-BC28857D77A6}" destId="{EDA8580C-11F7-491B-85F2-01A3F8902E00}" srcOrd="1" destOrd="0" parTransId="{F51AD03A-20C8-41FB-A899-6D21AB18722D}" sibTransId="{ABB8ED32-1B0E-4E3A-AE76-7DF41EFB57A7}"/>
    <dgm:cxn modelId="{15ACDD39-59CC-4886-A1F2-0D0D9D7181AE}" type="presOf" srcId="{C58EB978-C682-433B-A84F-454CAEC7CBCC}" destId="{CCD16D16-0B29-4E4A-B287-0009D7E1E620}" srcOrd="0" destOrd="0" presId="urn:microsoft.com/office/officeart/2005/8/layout/default"/>
    <dgm:cxn modelId="{6B841265-B98E-4622-BEAF-BF6B750F9152}" type="presOf" srcId="{95E1955C-3F3D-457D-961A-BC28857D77A6}" destId="{CD118326-4FB8-442C-85D7-0E81340AEAF2}" srcOrd="0" destOrd="0" presId="urn:microsoft.com/office/officeart/2005/8/layout/default"/>
    <dgm:cxn modelId="{A70E4D46-0BA7-4CFF-A96B-DBFC544C9E28}" type="presOf" srcId="{EDA8580C-11F7-491B-85F2-01A3F8902E00}" destId="{4809909C-BD77-416F-8445-5B217F2973BA}" srcOrd="0" destOrd="0" presId="urn:microsoft.com/office/officeart/2005/8/layout/default"/>
    <dgm:cxn modelId="{5268AA85-CCEB-4C9C-8C80-410F900D9ADB}" srcId="{95E1955C-3F3D-457D-961A-BC28857D77A6}" destId="{C58EB978-C682-433B-A84F-454CAEC7CBCC}" srcOrd="3" destOrd="0" parTransId="{68580FFF-6A6D-4225-8666-AD4FFA54E56F}" sibTransId="{0DF90F44-FB92-4546-B481-945AC595A99C}"/>
    <dgm:cxn modelId="{0F4F33B3-91C4-46A9-B1B3-B578D21A678F}" type="presOf" srcId="{6DCAED02-FFC4-4D0B-89A3-3C300AF5318E}" destId="{D48F4B79-809B-48AE-AD45-C22AA49D3EA7}" srcOrd="0" destOrd="0" presId="urn:microsoft.com/office/officeart/2005/8/layout/default"/>
    <dgm:cxn modelId="{0FAE9BBE-C6E3-4555-9918-404501BAE494}" srcId="{95E1955C-3F3D-457D-961A-BC28857D77A6}" destId="{6DCAED02-FFC4-4D0B-89A3-3C300AF5318E}" srcOrd="0" destOrd="0" parTransId="{CB1258F3-F1B2-4289-A94F-60A89EF1D78B}" sibTransId="{ED8C5196-1A86-4E82-B5AE-467C57C0F3A1}"/>
    <dgm:cxn modelId="{1B2FCAF0-3AA0-429E-A75C-3C1B7F308CD4}" type="presOf" srcId="{B3486570-A9D0-4BAF-B63F-BDB5E9808904}" destId="{37974224-52A4-4BFF-B9D1-6EC0B3389372}" srcOrd="0" destOrd="0" presId="urn:microsoft.com/office/officeart/2005/8/layout/default"/>
    <dgm:cxn modelId="{E988E97F-6FC1-4D37-A3A5-E7BB3F3C9912}" type="presParOf" srcId="{CD118326-4FB8-442C-85D7-0E81340AEAF2}" destId="{D48F4B79-809B-48AE-AD45-C22AA49D3EA7}" srcOrd="0" destOrd="0" presId="urn:microsoft.com/office/officeart/2005/8/layout/default"/>
    <dgm:cxn modelId="{D79633B8-F2DA-460A-9175-42FDA34D96D5}" type="presParOf" srcId="{CD118326-4FB8-442C-85D7-0E81340AEAF2}" destId="{E551B0AA-C47A-4D40-AB6D-6717B8870652}" srcOrd="1" destOrd="0" presId="urn:microsoft.com/office/officeart/2005/8/layout/default"/>
    <dgm:cxn modelId="{8099380C-9C62-4A88-A69E-434B8788E05F}" type="presParOf" srcId="{CD118326-4FB8-442C-85D7-0E81340AEAF2}" destId="{4809909C-BD77-416F-8445-5B217F2973BA}" srcOrd="2" destOrd="0" presId="urn:microsoft.com/office/officeart/2005/8/layout/default"/>
    <dgm:cxn modelId="{B03321F7-2119-4385-A45B-D24829BB1196}" type="presParOf" srcId="{CD118326-4FB8-442C-85D7-0E81340AEAF2}" destId="{DC7FCB2C-388F-444A-875F-C52E6114CC5D}" srcOrd="3" destOrd="0" presId="urn:microsoft.com/office/officeart/2005/8/layout/default"/>
    <dgm:cxn modelId="{EA39A58F-48FE-4E1A-B527-BC17222B61F7}" type="presParOf" srcId="{CD118326-4FB8-442C-85D7-0E81340AEAF2}" destId="{37974224-52A4-4BFF-B9D1-6EC0B3389372}" srcOrd="4" destOrd="0" presId="urn:microsoft.com/office/officeart/2005/8/layout/default"/>
    <dgm:cxn modelId="{D02AF402-2C90-4930-A697-098DBF7668B3}" type="presParOf" srcId="{CD118326-4FB8-442C-85D7-0E81340AEAF2}" destId="{A44C12EA-E64B-49A9-BEEA-260020D54F24}" srcOrd="5" destOrd="0" presId="urn:microsoft.com/office/officeart/2005/8/layout/default"/>
    <dgm:cxn modelId="{C4A05389-3A40-4F31-98F3-E2284D2DE3AD}" type="presParOf" srcId="{CD118326-4FB8-442C-85D7-0E81340AEAF2}" destId="{CCD16D16-0B29-4E4A-B287-0009D7E1E62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76EB6-EC41-4025-9898-F8714E4AB43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A3DE7A8-791F-4F6A-809A-2131703BAECD}">
      <dgm:prSet custT="1"/>
      <dgm:spPr/>
      <dgm:t>
        <a:bodyPr/>
        <a:lstStyle/>
        <a:p>
          <a:r>
            <a:rPr lang="en-US" sz="2400" baseline="0" dirty="0"/>
            <a:t>For most queries, the query optimizer generates necessary statistics for a high-quality query plan.</a:t>
          </a:r>
          <a:endParaRPr lang="en-US" sz="2400" dirty="0"/>
        </a:p>
      </dgm:t>
    </dgm:pt>
    <dgm:pt modelId="{7E5903DC-64E3-4C8C-8E50-4884F5BF9644}" type="parTrans" cxnId="{BABFC0C3-3D90-47A1-A9C2-7A4B4B0D04BF}">
      <dgm:prSet/>
      <dgm:spPr/>
      <dgm:t>
        <a:bodyPr/>
        <a:lstStyle/>
        <a:p>
          <a:endParaRPr lang="en-US" sz="2200"/>
        </a:p>
      </dgm:t>
    </dgm:pt>
    <dgm:pt modelId="{235039AA-E6B5-4908-8102-31A4A94F3025}" type="sibTrans" cxnId="{BABFC0C3-3D90-47A1-A9C2-7A4B4B0D04BF}">
      <dgm:prSet/>
      <dgm:spPr/>
      <dgm:t>
        <a:bodyPr/>
        <a:lstStyle/>
        <a:p>
          <a:endParaRPr lang="en-US" sz="2200"/>
        </a:p>
      </dgm:t>
    </dgm:pt>
    <dgm:pt modelId="{B439F6A7-6E3D-45E7-A6E9-3A7B882FB8ED}">
      <dgm:prSet custT="1"/>
      <dgm:spPr/>
      <dgm:t>
        <a:bodyPr/>
        <a:lstStyle/>
        <a:p>
          <a:r>
            <a:rPr lang="en-US" sz="2400" baseline="0" dirty="0"/>
            <a:t>In a few cases, additional statistics is needed to improve query performance.</a:t>
          </a:r>
          <a:endParaRPr lang="en-US" sz="2400" dirty="0"/>
        </a:p>
      </dgm:t>
    </dgm:pt>
    <dgm:pt modelId="{E33C642E-7AFD-499D-BE34-E25902DE73FE}" type="parTrans" cxnId="{C4E586E7-3B38-460A-B986-D4C9DFC5E25B}">
      <dgm:prSet/>
      <dgm:spPr/>
      <dgm:t>
        <a:bodyPr/>
        <a:lstStyle/>
        <a:p>
          <a:endParaRPr lang="en-US" sz="2200"/>
        </a:p>
      </dgm:t>
    </dgm:pt>
    <dgm:pt modelId="{2DD8A4EA-CB9A-4857-B96E-E634EE42FA89}" type="sibTrans" cxnId="{C4E586E7-3B38-460A-B986-D4C9DFC5E25B}">
      <dgm:prSet/>
      <dgm:spPr/>
      <dgm:t>
        <a:bodyPr/>
        <a:lstStyle/>
        <a:p>
          <a:endParaRPr lang="en-US" sz="2200"/>
        </a:p>
      </dgm:t>
    </dgm:pt>
    <dgm:pt modelId="{7B77B97D-787C-429F-8AE5-C2650817B631}" type="pres">
      <dgm:prSet presAssocID="{4B776EB6-EC41-4025-9898-F8714E4AB430}" presName="diagram" presStyleCnt="0">
        <dgm:presLayoutVars>
          <dgm:dir/>
          <dgm:resizeHandles val="exact"/>
        </dgm:presLayoutVars>
      </dgm:prSet>
      <dgm:spPr/>
    </dgm:pt>
    <dgm:pt modelId="{FC8C9F61-DECD-4334-826C-6BBDA449BE24}" type="pres">
      <dgm:prSet presAssocID="{AA3DE7A8-791F-4F6A-809A-2131703BAECD}" presName="node" presStyleLbl="node1" presStyleIdx="0" presStyleCnt="2">
        <dgm:presLayoutVars>
          <dgm:bulletEnabled val="1"/>
        </dgm:presLayoutVars>
      </dgm:prSet>
      <dgm:spPr/>
    </dgm:pt>
    <dgm:pt modelId="{159380ED-CA85-4939-991D-FDDF97EF8B67}" type="pres">
      <dgm:prSet presAssocID="{235039AA-E6B5-4908-8102-31A4A94F3025}" presName="sibTrans" presStyleCnt="0"/>
      <dgm:spPr/>
    </dgm:pt>
    <dgm:pt modelId="{13227C31-CB7B-427E-BAE6-C04A99DE93F6}" type="pres">
      <dgm:prSet presAssocID="{B439F6A7-6E3D-45E7-A6E9-3A7B882FB8ED}" presName="node" presStyleLbl="node1" presStyleIdx="1" presStyleCnt="2">
        <dgm:presLayoutVars>
          <dgm:bulletEnabled val="1"/>
        </dgm:presLayoutVars>
      </dgm:prSet>
      <dgm:spPr/>
    </dgm:pt>
  </dgm:ptLst>
  <dgm:cxnLst>
    <dgm:cxn modelId="{BA8D2707-54C1-4B19-BF38-2F3B6FC50551}" type="presOf" srcId="{AA3DE7A8-791F-4F6A-809A-2131703BAECD}" destId="{FC8C9F61-DECD-4334-826C-6BBDA449BE24}" srcOrd="0" destOrd="0" presId="urn:microsoft.com/office/officeart/2005/8/layout/default"/>
    <dgm:cxn modelId="{6467AD2F-0309-4373-88A8-A1C1D16E235C}" type="presOf" srcId="{4B776EB6-EC41-4025-9898-F8714E4AB430}" destId="{7B77B97D-787C-429F-8AE5-C2650817B631}" srcOrd="0" destOrd="0" presId="urn:microsoft.com/office/officeart/2005/8/layout/default"/>
    <dgm:cxn modelId="{BABFC0C3-3D90-47A1-A9C2-7A4B4B0D04BF}" srcId="{4B776EB6-EC41-4025-9898-F8714E4AB430}" destId="{AA3DE7A8-791F-4F6A-809A-2131703BAECD}" srcOrd="0" destOrd="0" parTransId="{7E5903DC-64E3-4C8C-8E50-4884F5BF9644}" sibTransId="{235039AA-E6B5-4908-8102-31A4A94F3025}"/>
    <dgm:cxn modelId="{C4E586E7-3B38-460A-B986-D4C9DFC5E25B}" srcId="{4B776EB6-EC41-4025-9898-F8714E4AB430}" destId="{B439F6A7-6E3D-45E7-A6E9-3A7B882FB8ED}" srcOrd="1" destOrd="0" parTransId="{E33C642E-7AFD-499D-BE34-E25902DE73FE}" sibTransId="{2DD8A4EA-CB9A-4857-B96E-E634EE42FA89}"/>
    <dgm:cxn modelId="{696E93EA-A0E9-4263-8FDE-BE74C5D37DB0}" type="presOf" srcId="{B439F6A7-6E3D-45E7-A6E9-3A7B882FB8ED}" destId="{13227C31-CB7B-427E-BAE6-C04A99DE93F6}" srcOrd="0" destOrd="0" presId="urn:microsoft.com/office/officeart/2005/8/layout/default"/>
    <dgm:cxn modelId="{094CCEE7-9DF8-4134-B3A5-1AB64B06F50A}" type="presParOf" srcId="{7B77B97D-787C-429F-8AE5-C2650817B631}" destId="{FC8C9F61-DECD-4334-826C-6BBDA449BE24}" srcOrd="0" destOrd="0" presId="urn:microsoft.com/office/officeart/2005/8/layout/default"/>
    <dgm:cxn modelId="{F9C0D80F-AA02-4222-8023-968849FF9EC4}" type="presParOf" srcId="{7B77B97D-787C-429F-8AE5-C2650817B631}" destId="{159380ED-CA85-4939-991D-FDDF97EF8B67}" srcOrd="1" destOrd="0" presId="urn:microsoft.com/office/officeart/2005/8/layout/default"/>
    <dgm:cxn modelId="{EE8BB18C-9A13-4298-A237-1DFAC02185F4}" type="presParOf" srcId="{7B77B97D-787C-429F-8AE5-C2650817B631}" destId="{13227C31-CB7B-427E-BAE6-C04A99DE93F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36D763-3ED3-484D-B27C-8DBC74ACAEC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DFA9C107-1C27-412D-90E1-2A5431649040}">
      <dgm:prSet phldrT="[Text]" custT="1"/>
      <dgm:spPr/>
      <dgm:t>
        <a:bodyPr/>
        <a:lstStyle/>
        <a:p>
          <a:r>
            <a:rPr lang="en-US" sz="2400" dirty="0"/>
            <a:t>May help address statistics quality issues for large tables with uneven data distributions. </a:t>
          </a:r>
        </a:p>
      </dgm:t>
    </dgm:pt>
    <dgm:pt modelId="{62FD9B78-ECEF-4F21-9498-E9493A9F7F9C}" type="parTrans" cxnId="{D9C5B210-0B90-414C-AE96-2588C1957612}">
      <dgm:prSet/>
      <dgm:spPr/>
      <dgm:t>
        <a:bodyPr/>
        <a:lstStyle/>
        <a:p>
          <a:endParaRPr lang="en-US" sz="2400"/>
        </a:p>
      </dgm:t>
    </dgm:pt>
    <dgm:pt modelId="{BE1637E1-9157-49C1-B272-D322D1E022AD}" type="sibTrans" cxnId="{D9C5B210-0B90-414C-AE96-2588C1957612}">
      <dgm:prSet/>
      <dgm:spPr/>
      <dgm:t>
        <a:bodyPr/>
        <a:lstStyle/>
        <a:p>
          <a:endParaRPr lang="en-US" sz="2400"/>
        </a:p>
      </dgm:t>
    </dgm:pt>
    <dgm:pt modelId="{E6D62B6B-E106-43C9-80EF-4E0B253CFBE6}">
      <dgm:prSet phldrT="[Text]" custT="1"/>
      <dgm:spPr/>
      <dgm:t>
        <a:bodyPr/>
        <a:lstStyle/>
        <a:p>
          <a:r>
            <a:rPr lang="en-US" sz="2400" dirty="0"/>
            <a:t>Update threshold on filtered statistics is based on overall table threshold and </a:t>
          </a:r>
          <a:r>
            <a:rPr lang="en-US" sz="2400" i="1" dirty="0"/>
            <a:t>not</a:t>
          </a:r>
          <a:r>
            <a:rPr lang="en-US" sz="2400" dirty="0"/>
            <a:t> the filter predicate. </a:t>
          </a:r>
        </a:p>
      </dgm:t>
    </dgm:pt>
    <dgm:pt modelId="{2C9A4B23-D06B-4EEA-A9FC-219E753E52AA}" type="parTrans" cxnId="{63ED0189-CB2E-475D-A6DD-7F908F41268A}">
      <dgm:prSet/>
      <dgm:spPr/>
      <dgm:t>
        <a:bodyPr/>
        <a:lstStyle/>
        <a:p>
          <a:endParaRPr lang="en-US" sz="2400"/>
        </a:p>
      </dgm:t>
    </dgm:pt>
    <dgm:pt modelId="{BA1E266B-0026-4608-A3FB-10E40801F3AE}" type="sibTrans" cxnId="{63ED0189-CB2E-475D-A6DD-7F908F41268A}">
      <dgm:prSet/>
      <dgm:spPr/>
      <dgm:t>
        <a:bodyPr/>
        <a:lstStyle/>
        <a:p>
          <a:endParaRPr lang="en-US" sz="2400"/>
        </a:p>
      </dgm:t>
    </dgm:pt>
    <dgm:pt modelId="{5D60E2A1-2076-4576-9AA9-9CEDBC22D883}">
      <dgm:prSet phldrT="[Text]" custT="1"/>
      <dgm:spPr/>
      <dgm:t>
        <a:bodyPr/>
        <a:lstStyle/>
        <a:p>
          <a:r>
            <a:rPr lang="en-US" sz="2400" dirty="0"/>
            <a:t>Filtered Statistics will not be used when RECOMPILE hint is missing. </a:t>
          </a:r>
        </a:p>
      </dgm:t>
    </dgm:pt>
    <dgm:pt modelId="{412D7150-AD61-4AB3-BF5C-60EACF56F678}" type="parTrans" cxnId="{BB547C96-DFCD-47EC-894E-A97D34E73BB8}">
      <dgm:prSet/>
      <dgm:spPr/>
      <dgm:t>
        <a:bodyPr/>
        <a:lstStyle/>
        <a:p>
          <a:endParaRPr lang="en-US" sz="2400"/>
        </a:p>
      </dgm:t>
    </dgm:pt>
    <dgm:pt modelId="{F785EE11-5FA0-4A3C-AF3F-CB15BDD0880E}" type="sibTrans" cxnId="{BB547C96-DFCD-47EC-894E-A97D34E73BB8}">
      <dgm:prSet/>
      <dgm:spPr/>
      <dgm:t>
        <a:bodyPr/>
        <a:lstStyle/>
        <a:p>
          <a:endParaRPr lang="en-US" sz="2400"/>
        </a:p>
      </dgm:t>
    </dgm:pt>
    <dgm:pt modelId="{49867BC4-1919-4889-BF6C-DEEBEE7B659A}" type="pres">
      <dgm:prSet presAssocID="{4B36D763-3ED3-484D-B27C-8DBC74ACAEC2}" presName="diagram" presStyleCnt="0">
        <dgm:presLayoutVars>
          <dgm:dir/>
          <dgm:resizeHandles val="exact"/>
        </dgm:presLayoutVars>
      </dgm:prSet>
      <dgm:spPr/>
    </dgm:pt>
    <dgm:pt modelId="{E4B7F244-CB3A-4385-B5B3-A4E811C4DFAE}" type="pres">
      <dgm:prSet presAssocID="{DFA9C107-1C27-412D-90E1-2A5431649040}" presName="node" presStyleLbl="node1" presStyleIdx="0" presStyleCnt="3" custScaleY="123022">
        <dgm:presLayoutVars>
          <dgm:bulletEnabled val="1"/>
        </dgm:presLayoutVars>
      </dgm:prSet>
      <dgm:spPr/>
    </dgm:pt>
    <dgm:pt modelId="{55A1A50E-7752-4879-ABE2-AEA420CBD041}" type="pres">
      <dgm:prSet presAssocID="{BE1637E1-9157-49C1-B272-D322D1E022AD}" presName="sibTrans" presStyleCnt="0"/>
      <dgm:spPr/>
    </dgm:pt>
    <dgm:pt modelId="{5998769C-1125-4B28-AF2F-6241E14912EB}" type="pres">
      <dgm:prSet presAssocID="{E6D62B6B-E106-43C9-80EF-4E0B253CFBE6}" presName="node" presStyleLbl="node1" presStyleIdx="1" presStyleCnt="3" custScaleY="123022">
        <dgm:presLayoutVars>
          <dgm:bulletEnabled val="1"/>
        </dgm:presLayoutVars>
      </dgm:prSet>
      <dgm:spPr/>
    </dgm:pt>
    <dgm:pt modelId="{DB76E03A-840B-429F-9B45-117729E24EEB}" type="pres">
      <dgm:prSet presAssocID="{BA1E266B-0026-4608-A3FB-10E40801F3AE}" presName="sibTrans" presStyleCnt="0"/>
      <dgm:spPr/>
    </dgm:pt>
    <dgm:pt modelId="{A4E6F7A2-2405-4A6D-B79B-A0B76FD6AC81}" type="pres">
      <dgm:prSet presAssocID="{5D60E2A1-2076-4576-9AA9-9CEDBC22D883}" presName="node" presStyleLbl="node1" presStyleIdx="2" presStyleCnt="3" custScaleY="123022">
        <dgm:presLayoutVars>
          <dgm:bulletEnabled val="1"/>
        </dgm:presLayoutVars>
      </dgm:prSet>
      <dgm:spPr/>
    </dgm:pt>
  </dgm:ptLst>
  <dgm:cxnLst>
    <dgm:cxn modelId="{D9C5B210-0B90-414C-AE96-2588C1957612}" srcId="{4B36D763-3ED3-484D-B27C-8DBC74ACAEC2}" destId="{DFA9C107-1C27-412D-90E1-2A5431649040}" srcOrd="0" destOrd="0" parTransId="{62FD9B78-ECEF-4F21-9498-E9493A9F7F9C}" sibTransId="{BE1637E1-9157-49C1-B272-D322D1E022AD}"/>
    <dgm:cxn modelId="{63ED0189-CB2E-475D-A6DD-7F908F41268A}" srcId="{4B36D763-3ED3-484D-B27C-8DBC74ACAEC2}" destId="{E6D62B6B-E106-43C9-80EF-4E0B253CFBE6}" srcOrd="1" destOrd="0" parTransId="{2C9A4B23-D06B-4EEA-A9FC-219E753E52AA}" sibTransId="{BA1E266B-0026-4608-A3FB-10E40801F3AE}"/>
    <dgm:cxn modelId="{BB547C96-DFCD-47EC-894E-A97D34E73BB8}" srcId="{4B36D763-3ED3-484D-B27C-8DBC74ACAEC2}" destId="{5D60E2A1-2076-4576-9AA9-9CEDBC22D883}" srcOrd="2" destOrd="0" parTransId="{412D7150-AD61-4AB3-BF5C-60EACF56F678}" sibTransId="{F785EE11-5FA0-4A3C-AF3F-CB15BDD0880E}"/>
    <dgm:cxn modelId="{870362B4-C332-4F22-A530-CD5417DD6446}" type="presOf" srcId="{4B36D763-3ED3-484D-B27C-8DBC74ACAEC2}" destId="{49867BC4-1919-4889-BF6C-DEEBEE7B659A}" srcOrd="0" destOrd="0" presId="urn:microsoft.com/office/officeart/2005/8/layout/default"/>
    <dgm:cxn modelId="{2BDB41B5-D5A8-4B1B-A8E1-7824A2329A94}" type="presOf" srcId="{E6D62B6B-E106-43C9-80EF-4E0B253CFBE6}" destId="{5998769C-1125-4B28-AF2F-6241E14912EB}" srcOrd="0" destOrd="0" presId="urn:microsoft.com/office/officeart/2005/8/layout/default"/>
    <dgm:cxn modelId="{6BE5A3BB-F187-40E3-86C9-05A338AA7F1E}" type="presOf" srcId="{DFA9C107-1C27-412D-90E1-2A5431649040}" destId="{E4B7F244-CB3A-4385-B5B3-A4E811C4DFAE}" srcOrd="0" destOrd="0" presId="urn:microsoft.com/office/officeart/2005/8/layout/default"/>
    <dgm:cxn modelId="{36CF96EC-514A-4618-92EF-21ACA1DAA78E}" type="presOf" srcId="{5D60E2A1-2076-4576-9AA9-9CEDBC22D883}" destId="{A4E6F7A2-2405-4A6D-B79B-A0B76FD6AC81}" srcOrd="0" destOrd="0" presId="urn:microsoft.com/office/officeart/2005/8/layout/default"/>
    <dgm:cxn modelId="{F4FD375B-4BFF-4C47-9850-17524E9BD8C8}" type="presParOf" srcId="{49867BC4-1919-4889-BF6C-DEEBEE7B659A}" destId="{E4B7F244-CB3A-4385-B5B3-A4E811C4DFAE}" srcOrd="0" destOrd="0" presId="urn:microsoft.com/office/officeart/2005/8/layout/default"/>
    <dgm:cxn modelId="{80130B0B-DFBB-4836-BC55-8A0CC5F8C227}" type="presParOf" srcId="{49867BC4-1919-4889-BF6C-DEEBEE7B659A}" destId="{55A1A50E-7752-4879-ABE2-AEA420CBD041}" srcOrd="1" destOrd="0" presId="urn:microsoft.com/office/officeart/2005/8/layout/default"/>
    <dgm:cxn modelId="{7E68689D-028F-4DF1-9DF4-52BB74F28541}" type="presParOf" srcId="{49867BC4-1919-4889-BF6C-DEEBEE7B659A}" destId="{5998769C-1125-4B28-AF2F-6241E14912EB}" srcOrd="2" destOrd="0" presId="urn:microsoft.com/office/officeart/2005/8/layout/default"/>
    <dgm:cxn modelId="{B6599331-7B40-4486-BDB8-703C9D0E3FD1}" type="presParOf" srcId="{49867BC4-1919-4889-BF6C-DEEBEE7B659A}" destId="{DB76E03A-840B-429F-9B45-117729E24EEB}" srcOrd="3" destOrd="0" presId="urn:microsoft.com/office/officeart/2005/8/layout/default"/>
    <dgm:cxn modelId="{FBD1D853-E561-45E4-9747-C7A097F0E315}" type="presParOf" srcId="{49867BC4-1919-4889-BF6C-DEEBEE7B659A}" destId="{A4E6F7A2-2405-4A6D-B79B-A0B76FD6AC8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E18134-D29B-45CC-B44A-047989661D3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8CD1B117-CDBC-486B-BBEB-10B7FEFC9D06}">
      <dgm:prSet phldrT="[Text]" custT="1"/>
      <dgm:spPr/>
      <dgm:t>
        <a:bodyPr/>
        <a:lstStyle/>
        <a:p>
          <a:pPr>
            <a:buNone/>
          </a:pPr>
          <a:r>
            <a:rPr lang="en-US" sz="1300" dirty="0"/>
            <a:t>Introduced in SQL Server 2014.</a:t>
          </a:r>
        </a:p>
      </dgm:t>
    </dgm:pt>
    <dgm:pt modelId="{C0E12157-D0B5-41BD-B0BE-AAF7000CA27E}" type="parTrans" cxnId="{DB53BE80-481F-4A8D-934E-E6169813DA7B}">
      <dgm:prSet/>
      <dgm:spPr/>
      <dgm:t>
        <a:bodyPr/>
        <a:lstStyle/>
        <a:p>
          <a:endParaRPr lang="en-US"/>
        </a:p>
      </dgm:t>
    </dgm:pt>
    <dgm:pt modelId="{FDA3FCE0-315A-43A5-B18D-5BB30460578E}" type="sibTrans" cxnId="{DB53BE80-481F-4A8D-934E-E6169813DA7B}">
      <dgm:prSet/>
      <dgm:spPr/>
      <dgm:t>
        <a:bodyPr/>
        <a:lstStyle/>
        <a:p>
          <a:endParaRPr lang="en-US"/>
        </a:p>
      </dgm:t>
    </dgm:pt>
    <dgm:pt modelId="{7D0DB425-25BE-407A-838C-5D23ACF051E6}">
      <dgm:prSet custT="1"/>
      <dgm:spPr/>
      <dgm:t>
        <a:bodyPr/>
        <a:lstStyle/>
        <a:p>
          <a:r>
            <a:rPr lang="en-US" sz="1300" dirty="0"/>
            <a:t>The incremental option creates and stores statistics on a per partition basis.</a:t>
          </a:r>
        </a:p>
      </dgm:t>
    </dgm:pt>
    <dgm:pt modelId="{82A0D5D1-3A32-4001-A8A5-3D58B577ECDD}" type="parTrans" cxnId="{ECA6CBF0-D8CB-44D7-A36B-443E6A89B384}">
      <dgm:prSet/>
      <dgm:spPr/>
      <dgm:t>
        <a:bodyPr/>
        <a:lstStyle/>
        <a:p>
          <a:endParaRPr lang="en-US"/>
        </a:p>
      </dgm:t>
    </dgm:pt>
    <dgm:pt modelId="{42CEBA22-3F3F-4FE0-BCE1-FB90BA95FF3B}" type="sibTrans" cxnId="{ECA6CBF0-D8CB-44D7-A36B-443E6A89B384}">
      <dgm:prSet/>
      <dgm:spPr/>
      <dgm:t>
        <a:bodyPr/>
        <a:lstStyle/>
        <a:p>
          <a:endParaRPr lang="en-US"/>
        </a:p>
      </dgm:t>
    </dgm:pt>
    <dgm:pt modelId="{5137BD12-4479-497D-8ADA-C22CEF270DDC}">
      <dgm:prSet custT="1"/>
      <dgm:spPr/>
      <dgm:t>
        <a:bodyPr/>
        <a:lstStyle/>
        <a:p>
          <a:r>
            <a:rPr lang="en-US" sz="1300" dirty="0"/>
            <a:t>It allows to update statistics for a single partition. reducing maintenance times and eliminating the need to scan all partitions to get data to calculate statistics.</a:t>
          </a:r>
        </a:p>
      </dgm:t>
    </dgm:pt>
    <dgm:pt modelId="{47946806-E961-4341-9735-DA8F90FAF23E}" type="parTrans" cxnId="{1BD758B3-CCD9-48EB-B195-54DB251C7985}">
      <dgm:prSet/>
      <dgm:spPr/>
      <dgm:t>
        <a:bodyPr/>
        <a:lstStyle/>
        <a:p>
          <a:endParaRPr lang="en-US"/>
        </a:p>
      </dgm:t>
    </dgm:pt>
    <dgm:pt modelId="{AC9575C6-A227-4146-8AEA-DED31F510E13}" type="sibTrans" cxnId="{1BD758B3-CCD9-48EB-B195-54DB251C7985}">
      <dgm:prSet/>
      <dgm:spPr/>
      <dgm:t>
        <a:bodyPr/>
        <a:lstStyle/>
        <a:p>
          <a:endParaRPr lang="en-US"/>
        </a:p>
      </dgm:t>
    </dgm:pt>
    <dgm:pt modelId="{25AE1F6D-0727-4C6C-B5B4-226A5D44DD06}">
      <dgm:prSet custT="1"/>
      <dgm:spPr/>
      <dgm:t>
        <a:bodyPr/>
        <a:lstStyle/>
        <a:p>
          <a:r>
            <a:rPr lang="en-GB" sz="1300" dirty="0"/>
            <a:t>Per-Partition Statistics are not available for query optimization and the cardinality estimator still uses global table stats for query optimization. </a:t>
          </a:r>
          <a:endParaRPr lang="en-US" sz="1300" dirty="0"/>
        </a:p>
      </dgm:t>
    </dgm:pt>
    <dgm:pt modelId="{2D4FB134-1A90-4395-AE3C-782A1098FA4F}" type="parTrans" cxnId="{614DFD85-8E75-4A82-8582-80F7147E73E3}">
      <dgm:prSet/>
      <dgm:spPr/>
      <dgm:t>
        <a:bodyPr/>
        <a:lstStyle/>
        <a:p>
          <a:endParaRPr lang="en-US"/>
        </a:p>
      </dgm:t>
    </dgm:pt>
    <dgm:pt modelId="{200B326F-A79C-423B-91CD-D4EBFAB56F4F}" type="sibTrans" cxnId="{614DFD85-8E75-4A82-8582-80F7147E73E3}">
      <dgm:prSet/>
      <dgm:spPr/>
      <dgm:t>
        <a:bodyPr/>
        <a:lstStyle/>
        <a:p>
          <a:endParaRPr lang="en-US"/>
        </a:p>
      </dgm:t>
    </dgm:pt>
    <dgm:pt modelId="{BEBFFC74-E645-4810-85A1-94BFE2F90939}">
      <dgm:prSet custT="1"/>
      <dgm:spPr/>
      <dgm:t>
        <a:bodyPr/>
        <a:lstStyle/>
        <a:p>
          <a:r>
            <a:rPr lang="en-US" sz="1300" kern="1200">
              <a:latin typeface="Segoe UI"/>
              <a:ea typeface="+mn-ea"/>
              <a:cs typeface="+mn-cs"/>
            </a:rPr>
            <a:t>Partition level statistics are merged into a global statistic.</a:t>
          </a:r>
          <a:endParaRPr lang="en-US" sz="1300" kern="1200" dirty="0">
            <a:latin typeface="Segoe UI"/>
            <a:ea typeface="+mn-ea"/>
            <a:cs typeface="+mn-cs"/>
          </a:endParaRPr>
        </a:p>
      </dgm:t>
    </dgm:pt>
    <dgm:pt modelId="{D694A48A-9596-413E-AFD9-B35206856BAB}" type="parTrans" cxnId="{707BC431-08CB-4656-8069-4AEF1C0DF7F4}">
      <dgm:prSet/>
      <dgm:spPr/>
      <dgm:t>
        <a:bodyPr/>
        <a:lstStyle/>
        <a:p>
          <a:endParaRPr lang="en-US"/>
        </a:p>
      </dgm:t>
    </dgm:pt>
    <dgm:pt modelId="{A43D9FD2-2931-4D12-A529-153C6ACC3BCB}" type="sibTrans" cxnId="{707BC431-08CB-4656-8069-4AEF1C0DF7F4}">
      <dgm:prSet/>
      <dgm:spPr/>
      <dgm:t>
        <a:bodyPr/>
        <a:lstStyle/>
        <a:p>
          <a:endParaRPr lang="en-US"/>
        </a:p>
      </dgm:t>
    </dgm:pt>
    <dgm:pt modelId="{C3C8B002-0AC2-42EA-A28A-DA5F7AA2FE6E}" type="pres">
      <dgm:prSet presAssocID="{3CE18134-D29B-45CC-B44A-047989661D34}" presName="diagram" presStyleCnt="0">
        <dgm:presLayoutVars>
          <dgm:dir/>
          <dgm:resizeHandles val="exact"/>
        </dgm:presLayoutVars>
      </dgm:prSet>
      <dgm:spPr/>
    </dgm:pt>
    <dgm:pt modelId="{9B203CA3-BB49-4B80-8398-5D64604C9222}" type="pres">
      <dgm:prSet presAssocID="{8CD1B117-CDBC-486B-BBEB-10B7FEFC9D06}" presName="node" presStyleLbl="node1" presStyleIdx="0" presStyleCnt="5" custScaleY="141327">
        <dgm:presLayoutVars>
          <dgm:bulletEnabled val="1"/>
        </dgm:presLayoutVars>
      </dgm:prSet>
      <dgm:spPr/>
    </dgm:pt>
    <dgm:pt modelId="{70EFBBFA-2077-467D-9E84-370878286DA6}" type="pres">
      <dgm:prSet presAssocID="{FDA3FCE0-315A-43A5-B18D-5BB30460578E}" presName="sibTrans" presStyleCnt="0"/>
      <dgm:spPr/>
    </dgm:pt>
    <dgm:pt modelId="{3C56B6B4-FCC9-4399-AD84-5F47BE3F3FEA}" type="pres">
      <dgm:prSet presAssocID="{7D0DB425-25BE-407A-838C-5D23ACF051E6}" presName="node" presStyleLbl="node1" presStyleIdx="1" presStyleCnt="5" custScaleY="141327">
        <dgm:presLayoutVars>
          <dgm:bulletEnabled val="1"/>
        </dgm:presLayoutVars>
      </dgm:prSet>
      <dgm:spPr/>
    </dgm:pt>
    <dgm:pt modelId="{79972EA6-A4A6-4B0C-A7B1-006ED4C38166}" type="pres">
      <dgm:prSet presAssocID="{42CEBA22-3F3F-4FE0-BCE1-FB90BA95FF3B}" presName="sibTrans" presStyleCnt="0"/>
      <dgm:spPr/>
    </dgm:pt>
    <dgm:pt modelId="{3BF2B240-8BC0-4551-AF73-DD4A88AF29D6}" type="pres">
      <dgm:prSet presAssocID="{5137BD12-4479-497D-8ADA-C22CEF270DDC}" presName="node" presStyleLbl="node1" presStyleIdx="2" presStyleCnt="5" custScaleY="141327">
        <dgm:presLayoutVars>
          <dgm:bulletEnabled val="1"/>
        </dgm:presLayoutVars>
      </dgm:prSet>
      <dgm:spPr/>
    </dgm:pt>
    <dgm:pt modelId="{699223DC-8A8C-4244-B6D5-1FB5E8FE4379}" type="pres">
      <dgm:prSet presAssocID="{AC9575C6-A227-4146-8AEA-DED31F510E13}" presName="sibTrans" presStyleCnt="0"/>
      <dgm:spPr/>
    </dgm:pt>
    <dgm:pt modelId="{8BA4671F-D711-47A9-8297-3A8449049967}" type="pres">
      <dgm:prSet presAssocID="{BEBFFC74-E645-4810-85A1-94BFE2F90939}" presName="node" presStyleLbl="node1" presStyleIdx="3" presStyleCnt="5" custScaleY="141327">
        <dgm:presLayoutVars>
          <dgm:bulletEnabled val="1"/>
        </dgm:presLayoutVars>
      </dgm:prSet>
      <dgm:spPr/>
    </dgm:pt>
    <dgm:pt modelId="{6D98B8E5-5087-4D0F-8519-FF08AEB5355F}" type="pres">
      <dgm:prSet presAssocID="{A43D9FD2-2931-4D12-A529-153C6ACC3BCB}" presName="sibTrans" presStyleCnt="0"/>
      <dgm:spPr/>
    </dgm:pt>
    <dgm:pt modelId="{F4B0B9F2-F311-4D78-983A-D698582EFEF1}" type="pres">
      <dgm:prSet presAssocID="{25AE1F6D-0727-4C6C-B5B4-226A5D44DD06}" presName="node" presStyleLbl="node1" presStyleIdx="4" presStyleCnt="5" custScaleY="141327">
        <dgm:presLayoutVars>
          <dgm:bulletEnabled val="1"/>
        </dgm:presLayoutVars>
      </dgm:prSet>
      <dgm:spPr/>
    </dgm:pt>
  </dgm:ptLst>
  <dgm:cxnLst>
    <dgm:cxn modelId="{707BC431-08CB-4656-8069-4AEF1C0DF7F4}" srcId="{3CE18134-D29B-45CC-B44A-047989661D34}" destId="{BEBFFC74-E645-4810-85A1-94BFE2F90939}" srcOrd="3" destOrd="0" parTransId="{D694A48A-9596-413E-AFD9-B35206856BAB}" sibTransId="{A43D9FD2-2931-4D12-A529-153C6ACC3BCB}"/>
    <dgm:cxn modelId="{643CFE3F-768A-4EFA-B4F8-D16BFBFC104D}" type="presOf" srcId="{3CE18134-D29B-45CC-B44A-047989661D34}" destId="{C3C8B002-0AC2-42EA-A28A-DA5F7AA2FE6E}" srcOrd="0" destOrd="0" presId="urn:microsoft.com/office/officeart/2005/8/layout/default"/>
    <dgm:cxn modelId="{A3FD2864-6AF2-4821-BE6A-A588630A12FB}" type="presOf" srcId="{25AE1F6D-0727-4C6C-B5B4-226A5D44DD06}" destId="{F4B0B9F2-F311-4D78-983A-D698582EFEF1}" srcOrd="0" destOrd="0" presId="urn:microsoft.com/office/officeart/2005/8/layout/default"/>
    <dgm:cxn modelId="{CA2C7E4A-A732-4632-9C02-3861A8D70300}" type="presOf" srcId="{5137BD12-4479-497D-8ADA-C22CEF270DDC}" destId="{3BF2B240-8BC0-4551-AF73-DD4A88AF29D6}" srcOrd="0" destOrd="0" presId="urn:microsoft.com/office/officeart/2005/8/layout/default"/>
    <dgm:cxn modelId="{DB53BE80-481F-4A8D-934E-E6169813DA7B}" srcId="{3CE18134-D29B-45CC-B44A-047989661D34}" destId="{8CD1B117-CDBC-486B-BBEB-10B7FEFC9D06}" srcOrd="0" destOrd="0" parTransId="{C0E12157-D0B5-41BD-B0BE-AAF7000CA27E}" sibTransId="{FDA3FCE0-315A-43A5-B18D-5BB30460578E}"/>
    <dgm:cxn modelId="{614DFD85-8E75-4A82-8582-80F7147E73E3}" srcId="{3CE18134-D29B-45CC-B44A-047989661D34}" destId="{25AE1F6D-0727-4C6C-B5B4-226A5D44DD06}" srcOrd="4" destOrd="0" parTransId="{2D4FB134-1A90-4395-AE3C-782A1098FA4F}" sibTransId="{200B326F-A79C-423B-91CD-D4EBFAB56F4F}"/>
    <dgm:cxn modelId="{F5452C95-905D-4845-95FE-988BC20A4368}" type="presOf" srcId="{7D0DB425-25BE-407A-838C-5D23ACF051E6}" destId="{3C56B6B4-FCC9-4399-AD84-5F47BE3F3FEA}" srcOrd="0" destOrd="0" presId="urn:microsoft.com/office/officeart/2005/8/layout/default"/>
    <dgm:cxn modelId="{AAF9D9A7-1473-4FC0-AAE5-E32107ECC5E0}" type="presOf" srcId="{BEBFFC74-E645-4810-85A1-94BFE2F90939}" destId="{8BA4671F-D711-47A9-8297-3A8449049967}" srcOrd="0" destOrd="0" presId="urn:microsoft.com/office/officeart/2005/8/layout/default"/>
    <dgm:cxn modelId="{1BD758B3-CCD9-48EB-B195-54DB251C7985}" srcId="{3CE18134-D29B-45CC-B44A-047989661D34}" destId="{5137BD12-4479-497D-8ADA-C22CEF270DDC}" srcOrd="2" destOrd="0" parTransId="{47946806-E961-4341-9735-DA8F90FAF23E}" sibTransId="{AC9575C6-A227-4146-8AEA-DED31F510E13}"/>
    <dgm:cxn modelId="{FCA223BC-8067-4B7A-86CA-002A0DE862DD}" type="presOf" srcId="{8CD1B117-CDBC-486B-BBEB-10B7FEFC9D06}" destId="{9B203CA3-BB49-4B80-8398-5D64604C9222}" srcOrd="0" destOrd="0" presId="urn:microsoft.com/office/officeart/2005/8/layout/default"/>
    <dgm:cxn modelId="{ECA6CBF0-D8CB-44D7-A36B-443E6A89B384}" srcId="{3CE18134-D29B-45CC-B44A-047989661D34}" destId="{7D0DB425-25BE-407A-838C-5D23ACF051E6}" srcOrd="1" destOrd="0" parTransId="{82A0D5D1-3A32-4001-A8A5-3D58B577ECDD}" sibTransId="{42CEBA22-3F3F-4FE0-BCE1-FB90BA95FF3B}"/>
    <dgm:cxn modelId="{646815BB-4F96-4682-9567-CF45B4A54452}" type="presParOf" srcId="{C3C8B002-0AC2-42EA-A28A-DA5F7AA2FE6E}" destId="{9B203CA3-BB49-4B80-8398-5D64604C9222}" srcOrd="0" destOrd="0" presId="urn:microsoft.com/office/officeart/2005/8/layout/default"/>
    <dgm:cxn modelId="{E41772DF-5EBF-4302-9F4E-C30CA5386AF7}" type="presParOf" srcId="{C3C8B002-0AC2-42EA-A28A-DA5F7AA2FE6E}" destId="{70EFBBFA-2077-467D-9E84-370878286DA6}" srcOrd="1" destOrd="0" presId="urn:microsoft.com/office/officeart/2005/8/layout/default"/>
    <dgm:cxn modelId="{3D181C3E-A77C-45C3-AAFD-69894E37E09A}" type="presParOf" srcId="{C3C8B002-0AC2-42EA-A28A-DA5F7AA2FE6E}" destId="{3C56B6B4-FCC9-4399-AD84-5F47BE3F3FEA}" srcOrd="2" destOrd="0" presId="urn:microsoft.com/office/officeart/2005/8/layout/default"/>
    <dgm:cxn modelId="{9E9ADE15-978E-438C-9E81-EA056A4FD3DB}" type="presParOf" srcId="{C3C8B002-0AC2-42EA-A28A-DA5F7AA2FE6E}" destId="{79972EA6-A4A6-4B0C-A7B1-006ED4C38166}" srcOrd="3" destOrd="0" presId="urn:microsoft.com/office/officeart/2005/8/layout/default"/>
    <dgm:cxn modelId="{FDC9154F-ADD3-46F5-ACBE-CEB428A5B51F}" type="presParOf" srcId="{C3C8B002-0AC2-42EA-A28A-DA5F7AA2FE6E}" destId="{3BF2B240-8BC0-4551-AF73-DD4A88AF29D6}" srcOrd="4" destOrd="0" presId="urn:microsoft.com/office/officeart/2005/8/layout/default"/>
    <dgm:cxn modelId="{72CF2448-1A04-44DC-9535-28321FE1A944}" type="presParOf" srcId="{C3C8B002-0AC2-42EA-A28A-DA5F7AA2FE6E}" destId="{699223DC-8A8C-4244-B6D5-1FB5E8FE4379}" srcOrd="5" destOrd="0" presId="urn:microsoft.com/office/officeart/2005/8/layout/default"/>
    <dgm:cxn modelId="{BD86524C-30D4-4E9B-8977-F8D42DE7517C}" type="presParOf" srcId="{C3C8B002-0AC2-42EA-A28A-DA5F7AA2FE6E}" destId="{8BA4671F-D711-47A9-8297-3A8449049967}" srcOrd="6" destOrd="0" presId="urn:microsoft.com/office/officeart/2005/8/layout/default"/>
    <dgm:cxn modelId="{A5788B86-30D1-44F2-A64A-37D620D5D430}" type="presParOf" srcId="{C3C8B002-0AC2-42EA-A28A-DA5F7AA2FE6E}" destId="{6D98B8E5-5087-4D0F-8519-FF08AEB5355F}" srcOrd="7" destOrd="0" presId="urn:microsoft.com/office/officeart/2005/8/layout/default"/>
    <dgm:cxn modelId="{9E5C39A7-C550-4E97-93D5-6B3A2C6AD3A3}" type="presParOf" srcId="{C3C8B002-0AC2-42EA-A28A-DA5F7AA2FE6E}" destId="{F4B0B9F2-F311-4D78-983A-D698582EFEF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density vector, and how does it differ from the histogram?</a:t>
          </a:r>
        </a:p>
      </dgm:t>
    </dgm:pt>
    <dgm:pt modelId="{74BFB16A-6DC3-47DD-AE97-F15F596B23DF}" type="parTrans" cxnId="{4BB646B5-2A6D-439D-A88F-AC928930541F}">
      <dgm:prSet/>
      <dgm:spPr/>
      <dgm:t>
        <a:bodyPr/>
        <a:lstStyle/>
        <a:p>
          <a:endParaRPr lang="en-US" sz="2200"/>
        </a:p>
      </dgm:t>
    </dgm:pt>
    <dgm:pt modelId="{CAE4D9F8-FDBB-4525-9125-6BAF56328FCE}" type="sibTrans" cxnId="{4BB646B5-2A6D-439D-A88F-AC928930541F}">
      <dgm:prSet/>
      <dgm:spPr/>
      <dgm:t>
        <a:bodyPr/>
        <a:lstStyle/>
        <a:p>
          <a:endParaRPr lang="en-US" sz="2200"/>
        </a:p>
      </dgm:t>
    </dgm:pt>
    <dgm:pt modelId="{418CC07E-60A8-4964-8F8D-DE5072ACF3AE}">
      <dgm:prSet custT="1"/>
      <dgm:spPr/>
      <dgm:t>
        <a:bodyPr/>
        <a:lstStyle/>
        <a:p>
          <a:r>
            <a:rPr lang="en-US" sz="2400" dirty="0"/>
            <a:t>When would filtered statistics be a good option?</a:t>
          </a:r>
        </a:p>
      </dgm:t>
    </dgm:pt>
    <dgm:pt modelId="{83A99661-D9FA-4C77-A79E-390DBD588621}" type="sibTrans" cxnId="{F2229882-6A6F-462F-BD41-A3383DD8D81A}">
      <dgm:prSet/>
      <dgm:spPr/>
      <dgm:t>
        <a:bodyPr/>
        <a:lstStyle/>
        <a:p>
          <a:endParaRPr lang="en-US" sz="2200"/>
        </a:p>
      </dgm:t>
    </dgm:pt>
    <dgm:pt modelId="{71830CAB-A849-43AF-B52F-0AA1356AE93A}" type="parTrans" cxnId="{F2229882-6A6F-462F-BD41-A3383DD8D81A}">
      <dgm:prSet/>
      <dgm:spPr/>
      <dgm:t>
        <a:bodyPr/>
        <a:lstStyle/>
        <a:p>
          <a:endParaRPr lang="en-US" sz="2200"/>
        </a:p>
      </dgm:t>
    </dgm:pt>
    <dgm:pt modelId="{969344F5-F410-4C65-B866-8B5CFEF8952C}">
      <dgm:prSet custT="1"/>
      <dgm:spPr/>
      <dgm:t>
        <a:bodyPr/>
        <a:lstStyle/>
        <a:p>
          <a:r>
            <a:rPr lang="en-US" sz="2400" dirty="0"/>
            <a:t>Explain incremental statistics?</a:t>
          </a:r>
        </a:p>
      </dgm:t>
    </dgm:pt>
    <dgm:pt modelId="{A1F4F9C5-DA92-4DF6-914E-99120A40DCE0}" type="sibTrans" cxnId="{5520C54B-61A7-49C1-9692-F710B713EB41}">
      <dgm:prSet/>
      <dgm:spPr/>
      <dgm:t>
        <a:bodyPr/>
        <a:lstStyle/>
        <a:p>
          <a:endParaRPr lang="en-US" sz="2200"/>
        </a:p>
      </dgm:t>
    </dgm:pt>
    <dgm:pt modelId="{6552ED4C-8EEE-48D3-938A-3E57ACB10186}" type="parTrans" cxnId="{5520C54B-61A7-49C1-9692-F710B713EB41}">
      <dgm:prSet/>
      <dgm:spPr/>
      <dgm:t>
        <a:bodyPr/>
        <a:lstStyle/>
        <a:p>
          <a:endParaRPr lang="en-US" sz="2200"/>
        </a:p>
      </dgm:t>
    </dgm:pt>
    <dgm:pt modelId="{2539C4A6-E1C4-421E-9A76-43A43CD019F1}">
      <dgm:prSet custT="1"/>
      <dgm:spPr/>
      <dgm:t>
        <a:bodyPr/>
        <a:lstStyle/>
        <a:p>
          <a:r>
            <a:rPr lang="en-US" sz="2400" dirty="0"/>
            <a:t>Is it possible to have an index with no statistics associated?</a:t>
          </a:r>
        </a:p>
      </dgm:t>
    </dgm:pt>
    <dgm:pt modelId="{3FBAB6A2-0607-4274-9C0A-0E5D7E46D320}" type="sibTrans" cxnId="{98492234-25A1-433B-AC6D-1D609DCBF9E5}">
      <dgm:prSet/>
      <dgm:spPr/>
      <dgm:t>
        <a:bodyPr/>
        <a:lstStyle/>
        <a:p>
          <a:endParaRPr lang="en-US" sz="2200"/>
        </a:p>
      </dgm:t>
    </dgm:pt>
    <dgm:pt modelId="{EE408FE7-55DA-4DD2-AF86-B751F04B0560}" type="parTrans" cxnId="{98492234-25A1-433B-AC6D-1D609DCBF9E5}">
      <dgm:prSet/>
      <dgm:spPr/>
      <dgm:t>
        <a:bodyPr/>
        <a:lstStyle/>
        <a:p>
          <a:endParaRPr lang="en-US" sz="22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90A692-6897-4577-BA4E-6F607B4E610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2909E91-E899-428C-B497-BB62F4D49838}">
      <dgm:prSet/>
      <dgm:spPr/>
      <dgm:t>
        <a:bodyPr/>
        <a:lstStyle/>
        <a:p>
          <a:pPr>
            <a:lnSpc>
              <a:spcPct val="100000"/>
            </a:lnSpc>
          </a:pPr>
          <a:r>
            <a:rPr lang="en-US" baseline="0" dirty="0"/>
            <a:t>The Query Optimizer uses a cost-based algorithm to select query plans having lowest estimated processing cost to execute. </a:t>
          </a:r>
          <a:endParaRPr lang="en-US" dirty="0"/>
        </a:p>
      </dgm:t>
    </dgm:pt>
    <dgm:pt modelId="{608DA277-350A-400A-90DA-121DDCFC513E}" type="parTrans" cxnId="{A8443560-62E3-411C-82DA-969F69FBB53C}">
      <dgm:prSet/>
      <dgm:spPr/>
      <dgm:t>
        <a:bodyPr/>
        <a:lstStyle/>
        <a:p>
          <a:endParaRPr lang="en-US"/>
        </a:p>
      </dgm:t>
    </dgm:pt>
    <dgm:pt modelId="{943F85F5-824D-4FB0-8D1F-D8F91F6E1025}" type="sibTrans" cxnId="{A8443560-62E3-411C-82DA-969F69FBB53C}">
      <dgm:prSet/>
      <dgm:spPr/>
      <dgm:t>
        <a:bodyPr/>
        <a:lstStyle/>
        <a:p>
          <a:endParaRPr lang="en-US"/>
        </a:p>
      </dgm:t>
    </dgm:pt>
    <dgm:pt modelId="{4D99FAEB-8782-48DE-92AD-189D40ACDA04}">
      <dgm:prSet/>
      <dgm:spPr/>
      <dgm:t>
        <a:bodyPr/>
        <a:lstStyle/>
        <a:p>
          <a:pPr>
            <a:lnSpc>
              <a:spcPct val="100000"/>
            </a:lnSpc>
          </a:pPr>
          <a:r>
            <a:rPr lang="en-US" baseline="0" dirty="0"/>
            <a:t>The cost of the query plan is based on the total number of rows processed at each level of a query plan </a:t>
          </a:r>
          <a:br>
            <a:rPr lang="en-US" baseline="0" dirty="0"/>
          </a:br>
          <a:r>
            <a:rPr lang="en-US" baseline="0" dirty="0"/>
            <a:t>(cardinality of the plan) and the cost of the operators used in the query.</a:t>
          </a:r>
          <a:endParaRPr lang="en-US" dirty="0"/>
        </a:p>
      </dgm:t>
    </dgm:pt>
    <dgm:pt modelId="{7E0004D8-7675-4421-AE19-2BE1259FA8DC}" type="parTrans" cxnId="{DA6EC028-F039-4773-9D9C-C62B5F17A879}">
      <dgm:prSet/>
      <dgm:spPr/>
      <dgm:t>
        <a:bodyPr/>
        <a:lstStyle/>
        <a:p>
          <a:endParaRPr lang="en-US"/>
        </a:p>
      </dgm:t>
    </dgm:pt>
    <dgm:pt modelId="{C035F8C1-E580-44A0-AF44-3F5C926514B5}" type="sibTrans" cxnId="{DA6EC028-F039-4773-9D9C-C62B5F17A879}">
      <dgm:prSet/>
      <dgm:spPr/>
      <dgm:t>
        <a:bodyPr/>
        <a:lstStyle/>
        <a:p>
          <a:endParaRPr lang="en-US"/>
        </a:p>
      </dgm:t>
    </dgm:pt>
    <dgm:pt modelId="{1FE351E2-63F5-4CA6-B8F9-B11FCF62D96C}">
      <dgm:prSet/>
      <dgm:spPr/>
      <dgm:t>
        <a:bodyPr/>
        <a:lstStyle/>
        <a:p>
          <a:pPr>
            <a:lnSpc>
              <a:spcPct val="100000"/>
            </a:lnSpc>
          </a:pPr>
          <a:r>
            <a:rPr lang="en-US" baseline="0" dirty="0"/>
            <a:t>Improved cardinality leads to better estimated costs and, in turn, faster execution plans.</a:t>
          </a:r>
          <a:endParaRPr lang="en-US" dirty="0"/>
        </a:p>
      </dgm:t>
    </dgm:pt>
    <dgm:pt modelId="{6DE1ED28-FB20-4452-A203-E8E6728BDEF4}" type="parTrans" cxnId="{9FB6E0E2-6931-4E56-A23B-537C82013AAA}">
      <dgm:prSet/>
      <dgm:spPr/>
      <dgm:t>
        <a:bodyPr/>
        <a:lstStyle/>
        <a:p>
          <a:endParaRPr lang="en-US"/>
        </a:p>
      </dgm:t>
    </dgm:pt>
    <dgm:pt modelId="{6CA8B2F2-202A-4541-AA16-4CE88ACF2911}" type="sibTrans" cxnId="{9FB6E0E2-6931-4E56-A23B-537C82013AAA}">
      <dgm:prSet/>
      <dgm:spPr/>
      <dgm:t>
        <a:bodyPr/>
        <a:lstStyle/>
        <a:p>
          <a:endParaRPr lang="en-US"/>
        </a:p>
      </dgm:t>
    </dgm:pt>
    <dgm:pt modelId="{8120C7E4-28CB-44D4-8C94-E0CB14EFBED0}">
      <dgm:prSet/>
      <dgm:spPr/>
      <dgm:t>
        <a:bodyPr/>
        <a:lstStyle/>
        <a:p>
          <a:pPr>
            <a:lnSpc>
              <a:spcPct val="100000"/>
            </a:lnSpc>
          </a:pPr>
          <a:r>
            <a:rPr lang="en-US" baseline="0" dirty="0"/>
            <a:t>The Cardinality estimator uses information from statistics to calculate estimates.</a:t>
          </a:r>
          <a:endParaRPr lang="en-US" dirty="0"/>
        </a:p>
      </dgm:t>
    </dgm:pt>
    <dgm:pt modelId="{FF1D3A97-38E6-4AED-A5BD-ED27F46C2FB5}" type="parTrans" cxnId="{E2924F13-20B5-4CAC-ACBC-CE4F418F48D0}">
      <dgm:prSet/>
      <dgm:spPr/>
      <dgm:t>
        <a:bodyPr/>
        <a:lstStyle/>
        <a:p>
          <a:endParaRPr lang="en-US"/>
        </a:p>
      </dgm:t>
    </dgm:pt>
    <dgm:pt modelId="{9B4A2EDD-3441-4908-A083-2655D9BFDB70}" type="sibTrans" cxnId="{E2924F13-20B5-4CAC-ACBC-CE4F418F48D0}">
      <dgm:prSet/>
      <dgm:spPr/>
      <dgm:t>
        <a:bodyPr/>
        <a:lstStyle/>
        <a:p>
          <a:endParaRPr lang="en-US"/>
        </a:p>
      </dgm:t>
    </dgm:pt>
    <dgm:pt modelId="{863D2588-1C9C-4429-BC01-78F6126FF9AA}" type="pres">
      <dgm:prSet presAssocID="{B690A692-6897-4577-BA4E-6F607B4E6105}" presName="root" presStyleCnt="0">
        <dgm:presLayoutVars>
          <dgm:dir/>
          <dgm:resizeHandles val="exact"/>
        </dgm:presLayoutVars>
      </dgm:prSet>
      <dgm:spPr/>
    </dgm:pt>
    <dgm:pt modelId="{BF60721D-75DB-489B-8E9E-8B5B57BC7631}" type="pres">
      <dgm:prSet presAssocID="{82909E91-E899-428C-B497-BB62F4D49838}" presName="compNode" presStyleCnt="0"/>
      <dgm:spPr/>
    </dgm:pt>
    <dgm:pt modelId="{72BE23C7-F44C-4F72-BCC1-7A6E4CD11A0A}" type="pres">
      <dgm:prSet presAssocID="{82909E91-E899-428C-B497-BB62F4D49838}" presName="bgRect" presStyleLbl="bgShp" presStyleIdx="0" presStyleCnt="4"/>
      <dgm:spPr/>
    </dgm:pt>
    <dgm:pt modelId="{AFC7D5DF-FA6C-4400-B5D8-280B9D3F13C3}" type="pres">
      <dgm:prSet presAssocID="{82909E91-E899-428C-B497-BB62F4D498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262BCB9-3073-47D2-B8CB-B1A3E416DF72}" type="pres">
      <dgm:prSet presAssocID="{82909E91-E899-428C-B497-BB62F4D49838}" presName="spaceRect" presStyleCnt="0"/>
      <dgm:spPr/>
    </dgm:pt>
    <dgm:pt modelId="{9A9AEDCD-AC5E-4039-B52E-6D473FB65D28}" type="pres">
      <dgm:prSet presAssocID="{82909E91-E899-428C-B497-BB62F4D49838}" presName="parTx" presStyleLbl="revTx" presStyleIdx="0" presStyleCnt="4">
        <dgm:presLayoutVars>
          <dgm:chMax val="0"/>
          <dgm:chPref val="0"/>
        </dgm:presLayoutVars>
      </dgm:prSet>
      <dgm:spPr/>
    </dgm:pt>
    <dgm:pt modelId="{5E891E3C-A763-46FD-9C17-FD2EC89A19BE}" type="pres">
      <dgm:prSet presAssocID="{943F85F5-824D-4FB0-8D1F-D8F91F6E1025}" presName="sibTrans" presStyleCnt="0"/>
      <dgm:spPr/>
    </dgm:pt>
    <dgm:pt modelId="{6FA8316E-2937-4F16-A395-57936A110E21}" type="pres">
      <dgm:prSet presAssocID="{4D99FAEB-8782-48DE-92AD-189D40ACDA04}" presName="compNode" presStyleCnt="0"/>
      <dgm:spPr/>
    </dgm:pt>
    <dgm:pt modelId="{E8812458-CA92-42C4-97F6-C49CCFBF507B}" type="pres">
      <dgm:prSet presAssocID="{4D99FAEB-8782-48DE-92AD-189D40ACDA04}" presName="bgRect" presStyleLbl="bgShp" presStyleIdx="1" presStyleCnt="4"/>
      <dgm:spPr/>
    </dgm:pt>
    <dgm:pt modelId="{5B1227B3-782D-4B16-A93D-A687C644F5A3}" type="pres">
      <dgm:prSet presAssocID="{4D99FAEB-8782-48DE-92AD-189D40ACDA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F588250-AB18-4002-BEE8-8EE32A11D4A1}" type="pres">
      <dgm:prSet presAssocID="{4D99FAEB-8782-48DE-92AD-189D40ACDA04}" presName="spaceRect" presStyleCnt="0"/>
      <dgm:spPr/>
    </dgm:pt>
    <dgm:pt modelId="{45C882A6-C1E4-42CA-A5D2-6922179BAF67}" type="pres">
      <dgm:prSet presAssocID="{4D99FAEB-8782-48DE-92AD-189D40ACDA04}" presName="parTx" presStyleLbl="revTx" presStyleIdx="1" presStyleCnt="4">
        <dgm:presLayoutVars>
          <dgm:chMax val="0"/>
          <dgm:chPref val="0"/>
        </dgm:presLayoutVars>
      </dgm:prSet>
      <dgm:spPr/>
    </dgm:pt>
    <dgm:pt modelId="{C565E4CA-6825-4B94-9DCD-1205CA2C0F0D}" type="pres">
      <dgm:prSet presAssocID="{C035F8C1-E580-44A0-AF44-3F5C926514B5}" presName="sibTrans" presStyleCnt="0"/>
      <dgm:spPr/>
    </dgm:pt>
    <dgm:pt modelId="{EAF1933E-9DFA-4483-BAB6-DC2D7BDF9CE4}" type="pres">
      <dgm:prSet presAssocID="{1FE351E2-63F5-4CA6-B8F9-B11FCF62D96C}" presName="compNode" presStyleCnt="0"/>
      <dgm:spPr/>
    </dgm:pt>
    <dgm:pt modelId="{3CC9BBE0-3FA6-473B-963A-D21F3D89D61C}" type="pres">
      <dgm:prSet presAssocID="{1FE351E2-63F5-4CA6-B8F9-B11FCF62D96C}" presName="bgRect" presStyleLbl="bgShp" presStyleIdx="2" presStyleCnt="4"/>
      <dgm:spPr/>
    </dgm:pt>
    <dgm:pt modelId="{D431EFEF-DF47-491A-B64E-7BC0E8690D65}" type="pres">
      <dgm:prSet presAssocID="{1FE351E2-63F5-4CA6-B8F9-B11FCF62D9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985149F-12A1-464D-8C46-81D34C89B928}" type="pres">
      <dgm:prSet presAssocID="{1FE351E2-63F5-4CA6-B8F9-B11FCF62D96C}" presName="spaceRect" presStyleCnt="0"/>
      <dgm:spPr/>
    </dgm:pt>
    <dgm:pt modelId="{0C2BC266-A668-4C50-AB0D-C1FC9B7A6DFA}" type="pres">
      <dgm:prSet presAssocID="{1FE351E2-63F5-4CA6-B8F9-B11FCF62D96C}" presName="parTx" presStyleLbl="revTx" presStyleIdx="2" presStyleCnt="4">
        <dgm:presLayoutVars>
          <dgm:chMax val="0"/>
          <dgm:chPref val="0"/>
        </dgm:presLayoutVars>
      </dgm:prSet>
      <dgm:spPr/>
    </dgm:pt>
    <dgm:pt modelId="{848BD7F8-7AB1-4A11-AF22-7C078A5FC5CF}" type="pres">
      <dgm:prSet presAssocID="{6CA8B2F2-202A-4541-AA16-4CE88ACF2911}" presName="sibTrans" presStyleCnt="0"/>
      <dgm:spPr/>
    </dgm:pt>
    <dgm:pt modelId="{6692761E-8BC2-45B3-8647-07D921B56499}" type="pres">
      <dgm:prSet presAssocID="{8120C7E4-28CB-44D4-8C94-E0CB14EFBED0}" presName="compNode" presStyleCnt="0"/>
      <dgm:spPr/>
    </dgm:pt>
    <dgm:pt modelId="{8E4DFE1F-2179-4C14-B3DA-1805DF9A704A}" type="pres">
      <dgm:prSet presAssocID="{8120C7E4-28CB-44D4-8C94-E0CB14EFBED0}" presName="bgRect" presStyleLbl="bgShp" presStyleIdx="3" presStyleCnt="4"/>
      <dgm:spPr/>
    </dgm:pt>
    <dgm:pt modelId="{0CF9C984-629C-45D3-9D10-020D40CD3290}" type="pres">
      <dgm:prSet presAssocID="{8120C7E4-28CB-44D4-8C94-E0CB14EFBE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F8C03178-7105-413B-80B8-943C99DF3128}" type="pres">
      <dgm:prSet presAssocID="{8120C7E4-28CB-44D4-8C94-E0CB14EFBED0}" presName="spaceRect" presStyleCnt="0"/>
      <dgm:spPr/>
    </dgm:pt>
    <dgm:pt modelId="{2D976994-51E0-4F8D-849F-280621C9AAC7}" type="pres">
      <dgm:prSet presAssocID="{8120C7E4-28CB-44D4-8C94-E0CB14EFBED0}" presName="parTx" presStyleLbl="revTx" presStyleIdx="3" presStyleCnt="4">
        <dgm:presLayoutVars>
          <dgm:chMax val="0"/>
          <dgm:chPref val="0"/>
        </dgm:presLayoutVars>
      </dgm:prSet>
      <dgm:spPr/>
    </dgm:pt>
  </dgm:ptLst>
  <dgm:cxnLst>
    <dgm:cxn modelId="{E2924F13-20B5-4CAC-ACBC-CE4F418F48D0}" srcId="{B690A692-6897-4577-BA4E-6F607B4E6105}" destId="{8120C7E4-28CB-44D4-8C94-E0CB14EFBED0}" srcOrd="3" destOrd="0" parTransId="{FF1D3A97-38E6-4AED-A5BD-ED27F46C2FB5}" sibTransId="{9B4A2EDD-3441-4908-A083-2655D9BFDB70}"/>
    <dgm:cxn modelId="{22CEE81C-06D9-4325-A6AE-4FABC4D0FCA0}" type="presOf" srcId="{8120C7E4-28CB-44D4-8C94-E0CB14EFBED0}" destId="{2D976994-51E0-4F8D-849F-280621C9AAC7}" srcOrd="0" destOrd="0" presId="urn:microsoft.com/office/officeart/2018/2/layout/IconVerticalSolidList"/>
    <dgm:cxn modelId="{DA6EC028-F039-4773-9D9C-C62B5F17A879}" srcId="{B690A692-6897-4577-BA4E-6F607B4E6105}" destId="{4D99FAEB-8782-48DE-92AD-189D40ACDA04}" srcOrd="1" destOrd="0" parTransId="{7E0004D8-7675-4421-AE19-2BE1259FA8DC}" sibTransId="{C035F8C1-E580-44A0-AF44-3F5C926514B5}"/>
    <dgm:cxn modelId="{A8443560-62E3-411C-82DA-969F69FBB53C}" srcId="{B690A692-6897-4577-BA4E-6F607B4E6105}" destId="{82909E91-E899-428C-B497-BB62F4D49838}" srcOrd="0" destOrd="0" parTransId="{608DA277-350A-400A-90DA-121DDCFC513E}" sibTransId="{943F85F5-824D-4FB0-8D1F-D8F91F6E1025}"/>
    <dgm:cxn modelId="{9B75E88E-A0EA-4642-960F-4872BADBE0CF}" type="presOf" srcId="{4D99FAEB-8782-48DE-92AD-189D40ACDA04}" destId="{45C882A6-C1E4-42CA-A5D2-6922179BAF67}" srcOrd="0" destOrd="0" presId="urn:microsoft.com/office/officeart/2018/2/layout/IconVerticalSolidList"/>
    <dgm:cxn modelId="{2A79EF99-0E48-4BE9-9710-A87DFBC51598}" type="presOf" srcId="{B690A692-6897-4577-BA4E-6F607B4E6105}" destId="{863D2588-1C9C-4429-BC01-78F6126FF9AA}" srcOrd="0" destOrd="0" presId="urn:microsoft.com/office/officeart/2018/2/layout/IconVerticalSolidList"/>
    <dgm:cxn modelId="{1BD3E8A1-06C5-4B90-BF86-B42618525E29}" type="presOf" srcId="{1FE351E2-63F5-4CA6-B8F9-B11FCF62D96C}" destId="{0C2BC266-A668-4C50-AB0D-C1FC9B7A6DFA}" srcOrd="0" destOrd="0" presId="urn:microsoft.com/office/officeart/2018/2/layout/IconVerticalSolidList"/>
    <dgm:cxn modelId="{5F6C36B2-FFA9-4FE9-A0A3-4C1834912384}" type="presOf" srcId="{82909E91-E899-428C-B497-BB62F4D49838}" destId="{9A9AEDCD-AC5E-4039-B52E-6D473FB65D28}" srcOrd="0" destOrd="0" presId="urn:microsoft.com/office/officeart/2018/2/layout/IconVerticalSolidList"/>
    <dgm:cxn modelId="{9FB6E0E2-6931-4E56-A23B-537C82013AAA}" srcId="{B690A692-6897-4577-BA4E-6F607B4E6105}" destId="{1FE351E2-63F5-4CA6-B8F9-B11FCF62D96C}" srcOrd="2" destOrd="0" parTransId="{6DE1ED28-FB20-4452-A203-E8E6728BDEF4}" sibTransId="{6CA8B2F2-202A-4541-AA16-4CE88ACF2911}"/>
    <dgm:cxn modelId="{AEF92613-D957-4287-ADDC-3A583B5A4E82}" type="presParOf" srcId="{863D2588-1C9C-4429-BC01-78F6126FF9AA}" destId="{BF60721D-75DB-489B-8E9E-8B5B57BC7631}" srcOrd="0" destOrd="0" presId="urn:microsoft.com/office/officeart/2018/2/layout/IconVerticalSolidList"/>
    <dgm:cxn modelId="{D0A7B942-8894-4C9F-BFBE-15C1CC30D4B6}" type="presParOf" srcId="{BF60721D-75DB-489B-8E9E-8B5B57BC7631}" destId="{72BE23C7-F44C-4F72-BCC1-7A6E4CD11A0A}" srcOrd="0" destOrd="0" presId="urn:microsoft.com/office/officeart/2018/2/layout/IconVerticalSolidList"/>
    <dgm:cxn modelId="{4A01223C-0BA4-48A6-A60E-46CAE3D2282D}" type="presParOf" srcId="{BF60721D-75DB-489B-8E9E-8B5B57BC7631}" destId="{AFC7D5DF-FA6C-4400-B5D8-280B9D3F13C3}" srcOrd="1" destOrd="0" presId="urn:microsoft.com/office/officeart/2018/2/layout/IconVerticalSolidList"/>
    <dgm:cxn modelId="{BEAA001B-48CA-4F6B-B45A-050A46337F18}" type="presParOf" srcId="{BF60721D-75DB-489B-8E9E-8B5B57BC7631}" destId="{2262BCB9-3073-47D2-B8CB-B1A3E416DF72}" srcOrd="2" destOrd="0" presId="urn:microsoft.com/office/officeart/2018/2/layout/IconVerticalSolidList"/>
    <dgm:cxn modelId="{66517DBD-BB00-47AB-8AF2-6074156DFC6A}" type="presParOf" srcId="{BF60721D-75DB-489B-8E9E-8B5B57BC7631}" destId="{9A9AEDCD-AC5E-4039-B52E-6D473FB65D28}" srcOrd="3" destOrd="0" presId="urn:microsoft.com/office/officeart/2018/2/layout/IconVerticalSolidList"/>
    <dgm:cxn modelId="{5F10325B-1534-4B12-A109-93DF1DFCACD3}" type="presParOf" srcId="{863D2588-1C9C-4429-BC01-78F6126FF9AA}" destId="{5E891E3C-A763-46FD-9C17-FD2EC89A19BE}" srcOrd="1" destOrd="0" presId="urn:microsoft.com/office/officeart/2018/2/layout/IconVerticalSolidList"/>
    <dgm:cxn modelId="{84F69328-BF48-427E-949B-192BC2F2C2FF}" type="presParOf" srcId="{863D2588-1C9C-4429-BC01-78F6126FF9AA}" destId="{6FA8316E-2937-4F16-A395-57936A110E21}" srcOrd="2" destOrd="0" presId="urn:microsoft.com/office/officeart/2018/2/layout/IconVerticalSolidList"/>
    <dgm:cxn modelId="{68FF750B-1FD9-44BD-BB44-8B54BA736D1B}" type="presParOf" srcId="{6FA8316E-2937-4F16-A395-57936A110E21}" destId="{E8812458-CA92-42C4-97F6-C49CCFBF507B}" srcOrd="0" destOrd="0" presId="urn:microsoft.com/office/officeart/2018/2/layout/IconVerticalSolidList"/>
    <dgm:cxn modelId="{30945CA0-46DE-4BD6-AFD5-8FB711804D37}" type="presParOf" srcId="{6FA8316E-2937-4F16-A395-57936A110E21}" destId="{5B1227B3-782D-4B16-A93D-A687C644F5A3}" srcOrd="1" destOrd="0" presId="urn:microsoft.com/office/officeart/2018/2/layout/IconVerticalSolidList"/>
    <dgm:cxn modelId="{4F489EF8-B217-48C9-8065-B63CF044DAF8}" type="presParOf" srcId="{6FA8316E-2937-4F16-A395-57936A110E21}" destId="{0F588250-AB18-4002-BEE8-8EE32A11D4A1}" srcOrd="2" destOrd="0" presId="urn:microsoft.com/office/officeart/2018/2/layout/IconVerticalSolidList"/>
    <dgm:cxn modelId="{873040E9-DE75-49E6-9246-91AFAE4F7205}" type="presParOf" srcId="{6FA8316E-2937-4F16-A395-57936A110E21}" destId="{45C882A6-C1E4-42CA-A5D2-6922179BAF67}" srcOrd="3" destOrd="0" presId="urn:microsoft.com/office/officeart/2018/2/layout/IconVerticalSolidList"/>
    <dgm:cxn modelId="{8B3890E6-645E-44EE-B1F0-703D530755D6}" type="presParOf" srcId="{863D2588-1C9C-4429-BC01-78F6126FF9AA}" destId="{C565E4CA-6825-4B94-9DCD-1205CA2C0F0D}" srcOrd="3" destOrd="0" presId="urn:microsoft.com/office/officeart/2018/2/layout/IconVerticalSolidList"/>
    <dgm:cxn modelId="{A9E4BEA9-A311-498C-B9E3-AD0BCA62DE17}" type="presParOf" srcId="{863D2588-1C9C-4429-BC01-78F6126FF9AA}" destId="{EAF1933E-9DFA-4483-BAB6-DC2D7BDF9CE4}" srcOrd="4" destOrd="0" presId="urn:microsoft.com/office/officeart/2018/2/layout/IconVerticalSolidList"/>
    <dgm:cxn modelId="{F1EFF594-1E71-4C70-B6D1-A437CC635717}" type="presParOf" srcId="{EAF1933E-9DFA-4483-BAB6-DC2D7BDF9CE4}" destId="{3CC9BBE0-3FA6-473B-963A-D21F3D89D61C}" srcOrd="0" destOrd="0" presId="urn:microsoft.com/office/officeart/2018/2/layout/IconVerticalSolidList"/>
    <dgm:cxn modelId="{8F34734A-9FB5-4273-B405-0DB9641B551A}" type="presParOf" srcId="{EAF1933E-9DFA-4483-BAB6-DC2D7BDF9CE4}" destId="{D431EFEF-DF47-491A-B64E-7BC0E8690D65}" srcOrd="1" destOrd="0" presId="urn:microsoft.com/office/officeart/2018/2/layout/IconVerticalSolidList"/>
    <dgm:cxn modelId="{D345F5E8-D6CA-4CF5-AE5E-FC38DD1BCDA3}" type="presParOf" srcId="{EAF1933E-9DFA-4483-BAB6-DC2D7BDF9CE4}" destId="{4985149F-12A1-464D-8C46-81D34C89B928}" srcOrd="2" destOrd="0" presId="urn:microsoft.com/office/officeart/2018/2/layout/IconVerticalSolidList"/>
    <dgm:cxn modelId="{09CCB4CD-9D53-437D-AB1A-10F9F8070E0E}" type="presParOf" srcId="{EAF1933E-9DFA-4483-BAB6-DC2D7BDF9CE4}" destId="{0C2BC266-A668-4C50-AB0D-C1FC9B7A6DFA}" srcOrd="3" destOrd="0" presId="urn:microsoft.com/office/officeart/2018/2/layout/IconVerticalSolidList"/>
    <dgm:cxn modelId="{E4B02D70-D168-464D-A06B-9216E552A75B}" type="presParOf" srcId="{863D2588-1C9C-4429-BC01-78F6126FF9AA}" destId="{848BD7F8-7AB1-4A11-AF22-7C078A5FC5CF}" srcOrd="5" destOrd="0" presId="urn:microsoft.com/office/officeart/2018/2/layout/IconVerticalSolidList"/>
    <dgm:cxn modelId="{B214C601-3DC7-49A6-85D8-C55E0E132DF1}" type="presParOf" srcId="{863D2588-1C9C-4429-BC01-78F6126FF9AA}" destId="{6692761E-8BC2-45B3-8647-07D921B56499}" srcOrd="6" destOrd="0" presId="urn:microsoft.com/office/officeart/2018/2/layout/IconVerticalSolidList"/>
    <dgm:cxn modelId="{B947EBF8-AA7C-47F2-84B8-73F38B690B48}" type="presParOf" srcId="{6692761E-8BC2-45B3-8647-07D921B56499}" destId="{8E4DFE1F-2179-4C14-B3DA-1805DF9A704A}" srcOrd="0" destOrd="0" presId="urn:microsoft.com/office/officeart/2018/2/layout/IconVerticalSolidList"/>
    <dgm:cxn modelId="{5B031C0F-F6AD-494C-82CD-04F636F299F5}" type="presParOf" srcId="{6692761E-8BC2-45B3-8647-07D921B56499}" destId="{0CF9C984-629C-45D3-9D10-020D40CD3290}" srcOrd="1" destOrd="0" presId="urn:microsoft.com/office/officeart/2018/2/layout/IconVerticalSolidList"/>
    <dgm:cxn modelId="{65CBB2DD-F977-4F1F-A211-CBC71AD27D67}" type="presParOf" srcId="{6692761E-8BC2-45B3-8647-07D921B56499}" destId="{F8C03178-7105-413B-80B8-943C99DF3128}" srcOrd="2" destOrd="0" presId="urn:microsoft.com/office/officeart/2018/2/layout/IconVerticalSolidList"/>
    <dgm:cxn modelId="{D9958277-E687-44B6-8AD0-240BE99BC8B4}" type="presParOf" srcId="{6692761E-8BC2-45B3-8647-07D921B56499}" destId="{2D976994-51E0-4F8D-849F-280621C9AA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1EC7082-E8EE-46C1-A115-8E063003BD5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7CDA739-7585-4A51-921A-8EDE942CE793}">
      <dgm:prSet phldrT="[Text]"/>
      <dgm:spPr/>
      <dgm:t>
        <a:bodyPr/>
        <a:lstStyle/>
        <a:p>
          <a:pPr>
            <a:lnSpc>
              <a:spcPct val="100000"/>
            </a:lnSpc>
          </a:pPr>
          <a:r>
            <a:rPr lang="en-US" dirty="0"/>
            <a:t>Predicates that use comparison operators between different columns of the same table.</a:t>
          </a:r>
        </a:p>
      </dgm:t>
    </dgm:pt>
    <dgm:pt modelId="{9E52E5E4-C545-4468-914D-F78E122FC52B}" type="sibTrans" cxnId="{4FCD1E0D-D249-44DA-BAEA-42D1E329A7B2}">
      <dgm:prSet/>
      <dgm:spPr/>
      <dgm:t>
        <a:bodyPr/>
        <a:lstStyle/>
        <a:p>
          <a:endParaRPr lang="en-US"/>
        </a:p>
      </dgm:t>
    </dgm:pt>
    <dgm:pt modelId="{E16272E5-034B-4082-ABC6-1BCFA686CEB4}" type="parTrans" cxnId="{4FCD1E0D-D249-44DA-BAEA-42D1E329A7B2}">
      <dgm:prSet/>
      <dgm:spPr/>
      <dgm:t>
        <a:bodyPr/>
        <a:lstStyle/>
        <a:p>
          <a:endParaRPr lang="en-US"/>
        </a:p>
      </dgm:t>
    </dgm:pt>
    <dgm:pt modelId="{CB63D66E-8C77-47F3-82A6-21ED1B181EDA}">
      <dgm:prSet phldrT="[Text]"/>
      <dgm:spPr/>
      <dgm:t>
        <a:bodyPr/>
        <a:lstStyle/>
        <a:p>
          <a:pPr>
            <a:lnSpc>
              <a:spcPct val="100000"/>
            </a:lnSpc>
          </a:pPr>
          <a:r>
            <a:rPr lang="en-US" dirty="0"/>
            <a:t>Using built-in functions or a scalar-valued, user-defined function whose argument is not a constant value.</a:t>
          </a:r>
        </a:p>
      </dgm:t>
    </dgm:pt>
    <dgm:pt modelId="{60D1D66C-1898-43E4-A394-09A0D1268E9F}" type="sibTrans" cxnId="{80118CBF-14A1-4733-B864-6EEA47EA4357}">
      <dgm:prSet/>
      <dgm:spPr/>
      <dgm:t>
        <a:bodyPr/>
        <a:lstStyle/>
        <a:p>
          <a:endParaRPr lang="en-US"/>
        </a:p>
      </dgm:t>
    </dgm:pt>
    <dgm:pt modelId="{DFECE0AF-DF05-4BBC-BF96-659734F82D7F}" type="parTrans" cxnId="{80118CBF-14A1-4733-B864-6EEA47EA4357}">
      <dgm:prSet/>
      <dgm:spPr/>
      <dgm:t>
        <a:bodyPr/>
        <a:lstStyle/>
        <a:p>
          <a:endParaRPr lang="en-US"/>
        </a:p>
      </dgm:t>
    </dgm:pt>
    <dgm:pt modelId="{13ED9066-DC2D-4F1B-B5C9-5CE689669BFE}">
      <dgm:prSet phldrT="[Text]"/>
      <dgm:spPr/>
      <dgm:t>
        <a:bodyPr/>
        <a:lstStyle/>
        <a:p>
          <a:pPr>
            <a:lnSpc>
              <a:spcPct val="100000"/>
            </a:lnSpc>
          </a:pPr>
          <a:r>
            <a:rPr lang="en-US" dirty="0"/>
            <a:t>Joining columns through arithmetic or string concatenation operators.</a:t>
          </a:r>
        </a:p>
      </dgm:t>
    </dgm:pt>
    <dgm:pt modelId="{8B9C4C7E-63DA-45C8-A995-8A115DB0DDA7}" type="sibTrans" cxnId="{E4CC78CD-E8FE-4005-B2D2-B2EBCD271F2C}">
      <dgm:prSet/>
      <dgm:spPr/>
      <dgm:t>
        <a:bodyPr/>
        <a:lstStyle/>
        <a:p>
          <a:endParaRPr lang="en-US"/>
        </a:p>
      </dgm:t>
    </dgm:pt>
    <dgm:pt modelId="{9CEE4F17-0B7C-414E-A2CE-7DFF0D629656}" type="parTrans" cxnId="{E4CC78CD-E8FE-4005-B2D2-B2EBCD271F2C}">
      <dgm:prSet/>
      <dgm:spPr/>
      <dgm:t>
        <a:bodyPr/>
        <a:lstStyle/>
        <a:p>
          <a:endParaRPr lang="en-US"/>
        </a:p>
      </dgm:t>
    </dgm:pt>
    <dgm:pt modelId="{E6D102BF-6732-4AA7-9098-8A9B449368E1}">
      <dgm:prSet phldrT="[Text]"/>
      <dgm:spPr/>
      <dgm:t>
        <a:bodyPr/>
        <a:lstStyle/>
        <a:p>
          <a:pPr>
            <a:lnSpc>
              <a:spcPct val="100000"/>
            </a:lnSpc>
          </a:pPr>
          <a:r>
            <a:rPr lang="en-US" dirty="0"/>
            <a:t>Comparing variables whose values are not known when the query is compiled and optimized.</a:t>
          </a:r>
        </a:p>
      </dgm:t>
    </dgm:pt>
    <dgm:pt modelId="{B930D43D-2470-4E4E-82D0-0F7A5608A192}" type="sibTrans" cxnId="{E8A2BF00-48DE-423E-ADC3-EDB18CB3B195}">
      <dgm:prSet/>
      <dgm:spPr/>
      <dgm:t>
        <a:bodyPr/>
        <a:lstStyle/>
        <a:p>
          <a:endParaRPr lang="en-US"/>
        </a:p>
      </dgm:t>
    </dgm:pt>
    <dgm:pt modelId="{A378C3C3-2752-4E4B-97C2-E3FA23B6B3D9}" type="parTrans" cxnId="{E8A2BF00-48DE-423E-ADC3-EDB18CB3B195}">
      <dgm:prSet/>
      <dgm:spPr/>
      <dgm:t>
        <a:bodyPr/>
        <a:lstStyle/>
        <a:p>
          <a:endParaRPr lang="en-US"/>
        </a:p>
      </dgm:t>
    </dgm:pt>
    <dgm:pt modelId="{360834A4-0FCD-4A7F-9897-E5449E5862BF}">
      <dgm:prSet phldrT="[Text]"/>
      <dgm:spPr/>
      <dgm:t>
        <a:bodyPr/>
        <a:lstStyle/>
        <a:p>
          <a:pPr>
            <a:lnSpc>
              <a:spcPct val="100000"/>
            </a:lnSpc>
          </a:pPr>
          <a:r>
            <a:rPr lang="en-US" dirty="0"/>
            <a:t>Predicates that use operators and there are no statistics on the columns involved on either side of the operators.</a:t>
          </a:r>
        </a:p>
      </dgm:t>
    </dgm:pt>
    <dgm:pt modelId="{0F538452-CB10-4491-867F-01F33C677A5E}" type="sibTrans" cxnId="{9432092D-3389-439A-A05A-054735487823}">
      <dgm:prSet/>
      <dgm:spPr/>
      <dgm:t>
        <a:bodyPr/>
        <a:lstStyle/>
        <a:p>
          <a:endParaRPr lang="en-US"/>
        </a:p>
      </dgm:t>
    </dgm:pt>
    <dgm:pt modelId="{71ECE4B5-2A33-447A-9A37-E560DFD3E086}" type="parTrans" cxnId="{9432092D-3389-439A-A05A-054735487823}">
      <dgm:prSet/>
      <dgm:spPr/>
      <dgm:t>
        <a:bodyPr/>
        <a:lstStyle/>
        <a:p>
          <a:endParaRPr lang="en-US"/>
        </a:p>
      </dgm:t>
    </dgm:pt>
    <dgm:pt modelId="{2D776E49-30DD-4213-AB58-E667DAC8088C}">
      <dgm:prSet/>
      <dgm:spPr/>
      <dgm:t>
        <a:bodyPr/>
        <a:lstStyle/>
        <a:p>
          <a:pPr>
            <a:lnSpc>
              <a:spcPct val="100000"/>
            </a:lnSpc>
          </a:pPr>
          <a:r>
            <a:rPr lang="en-US" dirty="0"/>
            <a:t>Predicates that use operators and the distribution of values in the statistics is not uniform, but the query seeks a highly selective value set. </a:t>
          </a:r>
        </a:p>
      </dgm:t>
    </dgm:pt>
    <dgm:pt modelId="{A6AB0B68-5019-4D8D-AFBF-5ABC2F515501}" type="sibTrans" cxnId="{3C2DE24A-979A-4B17-A6F0-6CFC61FD9CFD}">
      <dgm:prSet/>
      <dgm:spPr/>
      <dgm:t>
        <a:bodyPr/>
        <a:lstStyle/>
        <a:p>
          <a:endParaRPr lang="en-US"/>
        </a:p>
      </dgm:t>
    </dgm:pt>
    <dgm:pt modelId="{6E487E7F-B7FF-479D-A2C0-46BBEFD76E47}" type="parTrans" cxnId="{3C2DE24A-979A-4B17-A6F0-6CFC61FD9CFD}">
      <dgm:prSet/>
      <dgm:spPr/>
      <dgm:t>
        <a:bodyPr/>
        <a:lstStyle/>
        <a:p>
          <a:endParaRPr lang="en-US"/>
        </a:p>
      </dgm:t>
    </dgm:pt>
    <dgm:pt modelId="{FE5F65B5-8C86-4D41-A2CF-6F7C3D6B91A5}">
      <dgm:prSet/>
      <dgm:spPr/>
      <dgm:t>
        <a:bodyPr/>
        <a:lstStyle/>
        <a:p>
          <a:pPr>
            <a:lnSpc>
              <a:spcPct val="100000"/>
            </a:lnSpc>
          </a:pPr>
          <a:r>
            <a:rPr lang="en-US" dirty="0"/>
            <a:t>Predicates that uses the not equal to (!=) comparison operator or the NOT logical operator.</a:t>
          </a:r>
        </a:p>
      </dgm:t>
    </dgm:pt>
    <dgm:pt modelId="{3EED019A-C372-4823-8167-E06BB111A904}" type="sibTrans" cxnId="{ECC726C7-3797-4252-ADBE-31F025E2434F}">
      <dgm:prSet/>
      <dgm:spPr/>
      <dgm:t>
        <a:bodyPr/>
        <a:lstStyle/>
        <a:p>
          <a:endParaRPr lang="en-US"/>
        </a:p>
      </dgm:t>
    </dgm:pt>
    <dgm:pt modelId="{C2346373-C761-4AE3-90B3-8DCCCC52126A}" type="parTrans" cxnId="{ECC726C7-3797-4252-ADBE-31F025E2434F}">
      <dgm:prSet/>
      <dgm:spPr/>
      <dgm:t>
        <a:bodyPr/>
        <a:lstStyle/>
        <a:p>
          <a:endParaRPr lang="en-US"/>
        </a:p>
      </dgm:t>
    </dgm:pt>
    <dgm:pt modelId="{C8F41632-E446-4AC5-AE0C-18E212032A90}" type="pres">
      <dgm:prSet presAssocID="{61EC7082-E8EE-46C1-A115-8E063003BD5B}" presName="diagram" presStyleCnt="0">
        <dgm:presLayoutVars>
          <dgm:dir/>
          <dgm:resizeHandles val="exact"/>
        </dgm:presLayoutVars>
      </dgm:prSet>
      <dgm:spPr/>
    </dgm:pt>
    <dgm:pt modelId="{A35C5414-8CCA-44CD-B790-E00172452CE0}" type="pres">
      <dgm:prSet presAssocID="{37CDA739-7585-4A51-921A-8EDE942CE793}" presName="node" presStyleLbl="node1" presStyleIdx="0" presStyleCnt="7" custScaleY="120623" custLinFactNeighborX="487" custLinFactNeighborY="-9844">
        <dgm:presLayoutVars>
          <dgm:bulletEnabled val="1"/>
        </dgm:presLayoutVars>
      </dgm:prSet>
      <dgm:spPr/>
    </dgm:pt>
    <dgm:pt modelId="{41EF1653-B38D-450C-874A-DDFABBF036B0}" type="pres">
      <dgm:prSet presAssocID="{9E52E5E4-C545-4468-914D-F78E122FC52B}" presName="sibTrans" presStyleCnt="0"/>
      <dgm:spPr/>
    </dgm:pt>
    <dgm:pt modelId="{6B5FFB93-8778-461D-8D24-3F02A3EB0136}" type="pres">
      <dgm:prSet presAssocID="{CB63D66E-8C77-47F3-82A6-21ED1B181EDA}" presName="node" presStyleLbl="node1" presStyleIdx="1" presStyleCnt="7" custScaleY="120623" custLinFactNeighborX="487" custLinFactNeighborY="-9844">
        <dgm:presLayoutVars>
          <dgm:bulletEnabled val="1"/>
        </dgm:presLayoutVars>
      </dgm:prSet>
      <dgm:spPr/>
    </dgm:pt>
    <dgm:pt modelId="{37C0EC04-3988-4F9E-8C12-52FD3C03C376}" type="pres">
      <dgm:prSet presAssocID="{60D1D66C-1898-43E4-A394-09A0D1268E9F}" presName="sibTrans" presStyleCnt="0"/>
      <dgm:spPr/>
    </dgm:pt>
    <dgm:pt modelId="{54A7E7C3-CF3A-42AA-AB84-DA4C5F7A8AE7}" type="pres">
      <dgm:prSet presAssocID="{13ED9066-DC2D-4F1B-B5C9-5CE689669BFE}" presName="node" presStyleLbl="node1" presStyleIdx="2" presStyleCnt="7" custScaleY="120623" custLinFactNeighborX="487" custLinFactNeighborY="-9844">
        <dgm:presLayoutVars>
          <dgm:bulletEnabled val="1"/>
        </dgm:presLayoutVars>
      </dgm:prSet>
      <dgm:spPr/>
    </dgm:pt>
    <dgm:pt modelId="{CA5265A8-92F0-4981-9069-05ED3BE091E1}" type="pres">
      <dgm:prSet presAssocID="{8B9C4C7E-63DA-45C8-A995-8A115DB0DDA7}" presName="sibTrans" presStyleCnt="0"/>
      <dgm:spPr/>
    </dgm:pt>
    <dgm:pt modelId="{5AB3E5FC-913A-4A26-8B08-F2231E4F7E4B}" type="pres">
      <dgm:prSet presAssocID="{E6D102BF-6732-4AA7-9098-8A9B449368E1}" presName="node" presStyleLbl="node1" presStyleIdx="3" presStyleCnt="7" custScaleY="120623" custLinFactNeighborX="487" custLinFactNeighborY="-9844">
        <dgm:presLayoutVars>
          <dgm:bulletEnabled val="1"/>
        </dgm:presLayoutVars>
      </dgm:prSet>
      <dgm:spPr/>
    </dgm:pt>
    <dgm:pt modelId="{BCAB3A15-4BBE-41AD-990C-7FA3EBE92304}" type="pres">
      <dgm:prSet presAssocID="{B930D43D-2470-4E4E-82D0-0F7A5608A192}" presName="sibTrans" presStyleCnt="0"/>
      <dgm:spPr/>
    </dgm:pt>
    <dgm:pt modelId="{650A6B0D-78FE-4C4E-A9FA-62E14B8CBE33}" type="pres">
      <dgm:prSet presAssocID="{360834A4-0FCD-4A7F-9897-E5449E5862BF}" presName="node" presStyleLbl="node1" presStyleIdx="4" presStyleCnt="7" custScaleY="120623" custLinFactNeighborX="487" custLinFactNeighborY="-9844">
        <dgm:presLayoutVars>
          <dgm:bulletEnabled val="1"/>
        </dgm:presLayoutVars>
      </dgm:prSet>
      <dgm:spPr/>
    </dgm:pt>
    <dgm:pt modelId="{3DFB1975-C411-45CC-BB41-7460797296F1}" type="pres">
      <dgm:prSet presAssocID="{0F538452-CB10-4491-867F-01F33C677A5E}" presName="sibTrans" presStyleCnt="0"/>
      <dgm:spPr/>
    </dgm:pt>
    <dgm:pt modelId="{FE9475EA-B20D-4106-AD1E-80BE92E4B419}" type="pres">
      <dgm:prSet presAssocID="{2D776E49-30DD-4213-AB58-E667DAC8088C}" presName="node" presStyleLbl="node1" presStyleIdx="5" presStyleCnt="7" custScaleY="120623" custLinFactNeighborX="487" custLinFactNeighborY="-9844">
        <dgm:presLayoutVars>
          <dgm:bulletEnabled val="1"/>
        </dgm:presLayoutVars>
      </dgm:prSet>
      <dgm:spPr/>
    </dgm:pt>
    <dgm:pt modelId="{DE4C8F7A-ABC1-4FDC-B394-F87FE53065A4}" type="pres">
      <dgm:prSet presAssocID="{A6AB0B68-5019-4D8D-AFBF-5ABC2F515501}" presName="sibTrans" presStyleCnt="0"/>
      <dgm:spPr/>
    </dgm:pt>
    <dgm:pt modelId="{8E84CC76-C174-4A23-8A9B-4A375A273C7A}" type="pres">
      <dgm:prSet presAssocID="{FE5F65B5-8C86-4D41-A2CF-6F7C3D6B91A5}" presName="node" presStyleLbl="node1" presStyleIdx="6" presStyleCnt="7" custScaleY="120623" custLinFactNeighborX="487" custLinFactNeighborY="-9844">
        <dgm:presLayoutVars>
          <dgm:bulletEnabled val="1"/>
        </dgm:presLayoutVars>
      </dgm:prSet>
      <dgm:spPr/>
    </dgm:pt>
  </dgm:ptLst>
  <dgm:cxnLst>
    <dgm:cxn modelId="{E8A2BF00-48DE-423E-ADC3-EDB18CB3B195}" srcId="{61EC7082-E8EE-46C1-A115-8E063003BD5B}" destId="{E6D102BF-6732-4AA7-9098-8A9B449368E1}" srcOrd="3" destOrd="0" parTransId="{A378C3C3-2752-4E4B-97C2-E3FA23B6B3D9}" sibTransId="{B930D43D-2470-4E4E-82D0-0F7A5608A192}"/>
    <dgm:cxn modelId="{0036BE08-52CB-4E32-AFF8-54B3FE79C4B6}" type="presOf" srcId="{61EC7082-E8EE-46C1-A115-8E063003BD5B}" destId="{C8F41632-E446-4AC5-AE0C-18E212032A90}" srcOrd="0" destOrd="0" presId="urn:microsoft.com/office/officeart/2005/8/layout/default"/>
    <dgm:cxn modelId="{4FCD1E0D-D249-44DA-BAEA-42D1E329A7B2}" srcId="{61EC7082-E8EE-46C1-A115-8E063003BD5B}" destId="{37CDA739-7585-4A51-921A-8EDE942CE793}" srcOrd="0" destOrd="0" parTransId="{E16272E5-034B-4082-ABC6-1BCFA686CEB4}" sibTransId="{9E52E5E4-C545-4468-914D-F78E122FC52B}"/>
    <dgm:cxn modelId="{93D8F924-4380-480A-A528-1B46D9870254}" type="presOf" srcId="{360834A4-0FCD-4A7F-9897-E5449E5862BF}" destId="{650A6B0D-78FE-4C4E-A9FA-62E14B8CBE33}" srcOrd="0" destOrd="0" presId="urn:microsoft.com/office/officeart/2005/8/layout/default"/>
    <dgm:cxn modelId="{1C344529-11C1-499D-AF8F-51536A6DFEB6}" type="presOf" srcId="{CB63D66E-8C77-47F3-82A6-21ED1B181EDA}" destId="{6B5FFB93-8778-461D-8D24-3F02A3EB0136}" srcOrd="0" destOrd="0" presId="urn:microsoft.com/office/officeart/2005/8/layout/default"/>
    <dgm:cxn modelId="{9432092D-3389-439A-A05A-054735487823}" srcId="{61EC7082-E8EE-46C1-A115-8E063003BD5B}" destId="{360834A4-0FCD-4A7F-9897-E5449E5862BF}" srcOrd="4" destOrd="0" parTransId="{71ECE4B5-2A33-447A-9A37-E560DFD3E086}" sibTransId="{0F538452-CB10-4491-867F-01F33C677A5E}"/>
    <dgm:cxn modelId="{F73B4843-A71C-49EB-B696-89A2F21A1BFA}" type="presOf" srcId="{37CDA739-7585-4A51-921A-8EDE942CE793}" destId="{A35C5414-8CCA-44CD-B790-E00172452CE0}" srcOrd="0" destOrd="0" presId="urn:microsoft.com/office/officeart/2005/8/layout/default"/>
    <dgm:cxn modelId="{3C2DE24A-979A-4B17-A6F0-6CFC61FD9CFD}" srcId="{61EC7082-E8EE-46C1-A115-8E063003BD5B}" destId="{2D776E49-30DD-4213-AB58-E667DAC8088C}" srcOrd="5" destOrd="0" parTransId="{6E487E7F-B7FF-479D-A2C0-46BBEFD76E47}" sibTransId="{A6AB0B68-5019-4D8D-AFBF-5ABC2F515501}"/>
    <dgm:cxn modelId="{CBE2E497-839D-4554-B33C-FFBCDC579136}" type="presOf" srcId="{13ED9066-DC2D-4F1B-B5C9-5CE689669BFE}" destId="{54A7E7C3-CF3A-42AA-AB84-DA4C5F7A8AE7}" srcOrd="0" destOrd="0" presId="urn:microsoft.com/office/officeart/2005/8/layout/default"/>
    <dgm:cxn modelId="{02C2439A-2EDC-47AD-8682-94E104C3E95B}" type="presOf" srcId="{2D776E49-30DD-4213-AB58-E667DAC8088C}" destId="{FE9475EA-B20D-4106-AD1E-80BE92E4B419}" srcOrd="0" destOrd="0" presId="urn:microsoft.com/office/officeart/2005/8/layout/default"/>
    <dgm:cxn modelId="{06BAC0AA-AB89-4B63-A78B-B79654E2E823}" type="presOf" srcId="{E6D102BF-6732-4AA7-9098-8A9B449368E1}" destId="{5AB3E5FC-913A-4A26-8B08-F2231E4F7E4B}" srcOrd="0" destOrd="0" presId="urn:microsoft.com/office/officeart/2005/8/layout/default"/>
    <dgm:cxn modelId="{80118CBF-14A1-4733-B864-6EEA47EA4357}" srcId="{61EC7082-E8EE-46C1-A115-8E063003BD5B}" destId="{CB63D66E-8C77-47F3-82A6-21ED1B181EDA}" srcOrd="1" destOrd="0" parTransId="{DFECE0AF-DF05-4BBC-BF96-659734F82D7F}" sibTransId="{60D1D66C-1898-43E4-A394-09A0D1268E9F}"/>
    <dgm:cxn modelId="{5D80B0C4-A26D-408C-8E90-1F1815602FEA}" type="presOf" srcId="{FE5F65B5-8C86-4D41-A2CF-6F7C3D6B91A5}" destId="{8E84CC76-C174-4A23-8A9B-4A375A273C7A}" srcOrd="0" destOrd="0" presId="urn:microsoft.com/office/officeart/2005/8/layout/default"/>
    <dgm:cxn modelId="{ECC726C7-3797-4252-ADBE-31F025E2434F}" srcId="{61EC7082-E8EE-46C1-A115-8E063003BD5B}" destId="{FE5F65B5-8C86-4D41-A2CF-6F7C3D6B91A5}" srcOrd="6" destOrd="0" parTransId="{C2346373-C761-4AE3-90B3-8DCCCC52126A}" sibTransId="{3EED019A-C372-4823-8167-E06BB111A904}"/>
    <dgm:cxn modelId="{E4CC78CD-E8FE-4005-B2D2-B2EBCD271F2C}" srcId="{61EC7082-E8EE-46C1-A115-8E063003BD5B}" destId="{13ED9066-DC2D-4F1B-B5C9-5CE689669BFE}" srcOrd="2" destOrd="0" parTransId="{9CEE4F17-0B7C-414E-A2CE-7DFF0D629656}" sibTransId="{8B9C4C7E-63DA-45C8-A995-8A115DB0DDA7}"/>
    <dgm:cxn modelId="{6D516CC6-B104-4844-9FAF-4E7EF09EE073}" type="presParOf" srcId="{C8F41632-E446-4AC5-AE0C-18E212032A90}" destId="{A35C5414-8CCA-44CD-B790-E00172452CE0}" srcOrd="0" destOrd="0" presId="urn:microsoft.com/office/officeart/2005/8/layout/default"/>
    <dgm:cxn modelId="{D7380AC1-30C0-4AD8-9CC8-12D5E19CE836}" type="presParOf" srcId="{C8F41632-E446-4AC5-AE0C-18E212032A90}" destId="{41EF1653-B38D-450C-874A-DDFABBF036B0}" srcOrd="1" destOrd="0" presId="urn:microsoft.com/office/officeart/2005/8/layout/default"/>
    <dgm:cxn modelId="{10DCA0D4-45D1-4125-AD8C-FAE8D1B8D7C7}" type="presParOf" srcId="{C8F41632-E446-4AC5-AE0C-18E212032A90}" destId="{6B5FFB93-8778-461D-8D24-3F02A3EB0136}" srcOrd="2" destOrd="0" presId="urn:microsoft.com/office/officeart/2005/8/layout/default"/>
    <dgm:cxn modelId="{C75BA8FA-56AE-430E-9676-074EB12B6B93}" type="presParOf" srcId="{C8F41632-E446-4AC5-AE0C-18E212032A90}" destId="{37C0EC04-3988-4F9E-8C12-52FD3C03C376}" srcOrd="3" destOrd="0" presId="urn:microsoft.com/office/officeart/2005/8/layout/default"/>
    <dgm:cxn modelId="{3FF2123F-6603-444F-AA96-6BE005579A73}" type="presParOf" srcId="{C8F41632-E446-4AC5-AE0C-18E212032A90}" destId="{54A7E7C3-CF3A-42AA-AB84-DA4C5F7A8AE7}" srcOrd="4" destOrd="0" presId="urn:microsoft.com/office/officeart/2005/8/layout/default"/>
    <dgm:cxn modelId="{5924863E-B2C9-4188-9CE3-25BA90D71F84}" type="presParOf" srcId="{C8F41632-E446-4AC5-AE0C-18E212032A90}" destId="{CA5265A8-92F0-4981-9069-05ED3BE091E1}" srcOrd="5" destOrd="0" presId="urn:microsoft.com/office/officeart/2005/8/layout/default"/>
    <dgm:cxn modelId="{5B5760A8-C485-4CB2-839E-AA7FAF325893}" type="presParOf" srcId="{C8F41632-E446-4AC5-AE0C-18E212032A90}" destId="{5AB3E5FC-913A-4A26-8B08-F2231E4F7E4B}" srcOrd="6" destOrd="0" presId="urn:microsoft.com/office/officeart/2005/8/layout/default"/>
    <dgm:cxn modelId="{6F55BD29-E462-41BA-A33B-DBFD56ED8A4D}" type="presParOf" srcId="{C8F41632-E446-4AC5-AE0C-18E212032A90}" destId="{BCAB3A15-4BBE-41AD-990C-7FA3EBE92304}" srcOrd="7" destOrd="0" presId="urn:microsoft.com/office/officeart/2005/8/layout/default"/>
    <dgm:cxn modelId="{82A6D7B6-58EF-4A1D-B0F9-662849EA18A6}" type="presParOf" srcId="{C8F41632-E446-4AC5-AE0C-18E212032A90}" destId="{650A6B0D-78FE-4C4E-A9FA-62E14B8CBE33}" srcOrd="8" destOrd="0" presId="urn:microsoft.com/office/officeart/2005/8/layout/default"/>
    <dgm:cxn modelId="{8E9FFA04-0D5C-4B96-97E7-8D1884CE4A1A}" type="presParOf" srcId="{C8F41632-E446-4AC5-AE0C-18E212032A90}" destId="{3DFB1975-C411-45CC-BB41-7460797296F1}" srcOrd="9" destOrd="0" presId="urn:microsoft.com/office/officeart/2005/8/layout/default"/>
    <dgm:cxn modelId="{3A3AB772-9D15-4E6B-8788-81FEE67B0AAB}" type="presParOf" srcId="{C8F41632-E446-4AC5-AE0C-18E212032A90}" destId="{FE9475EA-B20D-4106-AD1E-80BE92E4B419}" srcOrd="10" destOrd="0" presId="urn:microsoft.com/office/officeart/2005/8/layout/default"/>
    <dgm:cxn modelId="{9FD2B57A-720F-4BF2-90A1-8EBF34D5BBF0}" type="presParOf" srcId="{C8F41632-E446-4AC5-AE0C-18E212032A90}" destId="{DE4C8F7A-ABC1-4FDC-B394-F87FE53065A4}" srcOrd="11" destOrd="0" presId="urn:microsoft.com/office/officeart/2005/8/layout/default"/>
    <dgm:cxn modelId="{2F3B2D08-D5E9-40A2-9FBC-C3E172ECCF09}" type="presParOf" srcId="{C8F41632-E446-4AC5-AE0C-18E212032A90}" destId="{8E84CC76-C174-4A23-8A9B-4A375A273C7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B29CC-C442-4A63-BD6F-946AE0D2934E}">
      <dsp:nvSpPr>
        <dsp:cNvPr id="0" name=""/>
        <dsp:cNvSpPr/>
      </dsp:nvSpPr>
      <dsp:spPr>
        <a:xfrm>
          <a:off x="270870" y="1531"/>
          <a:ext cx="5001340" cy="20178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Statistics contain statistical information about distribution of values in one or more columns of a table or index. </a:t>
          </a:r>
        </a:p>
        <a:p>
          <a:pPr marL="0" lvl="0" indent="0" algn="ctr" defTabSz="977900">
            <a:lnSpc>
              <a:spcPct val="90000"/>
            </a:lnSpc>
            <a:spcBef>
              <a:spcPct val="0"/>
            </a:spcBef>
            <a:spcAft>
              <a:spcPct val="35000"/>
            </a:spcAft>
            <a:buNone/>
          </a:pPr>
          <a:r>
            <a:rPr lang="en-US" sz="2200" kern="1200" baseline="0" dirty="0"/>
            <a:t> It is stored as binary large objects (BLOBs).</a:t>
          </a:r>
          <a:endParaRPr lang="en-US" sz="2200" kern="1200" dirty="0"/>
        </a:p>
      </dsp:txBody>
      <dsp:txXfrm>
        <a:off x="270870" y="1531"/>
        <a:ext cx="5001340" cy="2017822"/>
      </dsp:txXfrm>
    </dsp:sp>
    <dsp:sp modelId="{1DF71DE3-4030-4E11-8773-A3C326979245}">
      <dsp:nvSpPr>
        <dsp:cNvPr id="0" name=""/>
        <dsp:cNvSpPr/>
      </dsp:nvSpPr>
      <dsp:spPr>
        <a:xfrm>
          <a:off x="5608514" y="1531"/>
          <a:ext cx="5001340" cy="20178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It is used by the Query Optimizer (QO) to estimate the </a:t>
          </a:r>
          <a:r>
            <a:rPr lang="en-US" sz="2200" i="1" kern="1200" baseline="0" dirty="0"/>
            <a:t>cardinality</a:t>
          </a:r>
          <a:r>
            <a:rPr lang="en-US" sz="2200" kern="1200" baseline="0" dirty="0"/>
            <a:t>, or number of rows, in the query result, and enable the creation of high-quality query plans. </a:t>
          </a:r>
          <a:endParaRPr lang="en-US" sz="2200" kern="1200" dirty="0"/>
        </a:p>
      </dsp:txBody>
      <dsp:txXfrm>
        <a:off x="5608514" y="1531"/>
        <a:ext cx="5001340" cy="20178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379BE-675D-4F4B-8C70-6FB078DC7C03}">
      <dsp:nvSpPr>
        <dsp:cNvPr id="0" name=""/>
        <dsp:cNvSpPr/>
      </dsp:nvSpPr>
      <dsp:spPr>
        <a:xfrm>
          <a:off x="3187" y="748390"/>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Independence</a:t>
          </a:r>
          <a:endParaRPr lang="en-US" sz="2700" kern="1200" dirty="0"/>
        </a:p>
      </dsp:txBody>
      <dsp:txXfrm>
        <a:off x="3187" y="748390"/>
        <a:ext cx="2528918" cy="1517351"/>
      </dsp:txXfrm>
    </dsp:sp>
    <dsp:sp modelId="{0FF963E3-134D-4F24-A44C-C0676EBB88AD}">
      <dsp:nvSpPr>
        <dsp:cNvPr id="0" name=""/>
        <dsp:cNvSpPr/>
      </dsp:nvSpPr>
      <dsp:spPr>
        <a:xfrm>
          <a:off x="2784998" y="748390"/>
          <a:ext cx="2528918" cy="1517351"/>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Uniformity</a:t>
          </a:r>
          <a:endParaRPr lang="en-US" sz="2700" b="0" i="0" kern="1200" dirty="0"/>
        </a:p>
      </dsp:txBody>
      <dsp:txXfrm>
        <a:off x="2784998" y="748390"/>
        <a:ext cx="2528918" cy="1517351"/>
      </dsp:txXfrm>
    </dsp:sp>
    <dsp:sp modelId="{932C77A4-5756-46F2-928B-6317769C6D87}">
      <dsp:nvSpPr>
        <dsp:cNvPr id="0" name=""/>
        <dsp:cNvSpPr/>
      </dsp:nvSpPr>
      <dsp:spPr>
        <a:xfrm>
          <a:off x="5566808" y="748390"/>
          <a:ext cx="2528918" cy="1517351"/>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Containment (Simple)</a:t>
          </a:r>
          <a:r>
            <a:rPr lang="en-US" sz="2700" b="0" i="0" kern="1200" dirty="0"/>
            <a:t>  </a:t>
          </a:r>
        </a:p>
      </dsp:txBody>
      <dsp:txXfrm>
        <a:off x="5566808" y="748390"/>
        <a:ext cx="2528918" cy="1517351"/>
      </dsp:txXfrm>
    </dsp:sp>
    <dsp:sp modelId="{F18E951E-9938-41FB-99A7-FFC281DF4896}">
      <dsp:nvSpPr>
        <dsp:cNvPr id="0" name=""/>
        <dsp:cNvSpPr/>
      </dsp:nvSpPr>
      <dsp:spPr>
        <a:xfrm>
          <a:off x="8348618" y="748390"/>
          <a:ext cx="2528918" cy="1517351"/>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en-US" sz="2700" b="1" i="0" kern="1200" dirty="0"/>
            <a:t>Inclusion</a:t>
          </a:r>
          <a:r>
            <a:rPr lang="en-US" sz="2700" b="0" i="0" kern="1200" dirty="0"/>
            <a:t> </a:t>
          </a:r>
        </a:p>
      </dsp:txBody>
      <dsp:txXfrm>
        <a:off x="8348618" y="748390"/>
        <a:ext cx="2528918" cy="15173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E7E7B-8990-465F-A46A-830124324782}">
      <dsp:nvSpPr>
        <dsp:cNvPr id="0" name=""/>
        <dsp:cNvSpPr/>
      </dsp:nvSpPr>
      <dsp:spPr>
        <a:xfrm>
          <a:off x="53" y="237203"/>
          <a:ext cx="5084401" cy="803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i="0" kern="1200" dirty="0"/>
            <a:t>Independence</a:t>
          </a:r>
          <a:r>
            <a:rPr lang="en-US" sz="2000" b="0" i="0" kern="1200" dirty="0"/>
            <a:t> becomes </a:t>
          </a:r>
          <a:r>
            <a:rPr lang="en-US" sz="2000" b="1" i="0" kern="1200" dirty="0"/>
            <a:t>Correlation</a:t>
          </a:r>
          <a:r>
            <a:rPr lang="en-US" sz="2000" b="0" i="0" kern="1200" dirty="0"/>
            <a:t> </a:t>
          </a:r>
          <a:endParaRPr lang="en-US" sz="2000" kern="1200" dirty="0"/>
        </a:p>
      </dsp:txBody>
      <dsp:txXfrm>
        <a:off x="53" y="237203"/>
        <a:ext cx="5084401" cy="803775"/>
      </dsp:txXfrm>
    </dsp:sp>
    <dsp:sp modelId="{FEA41DA3-D59C-4F88-84C0-48C96D79A93C}">
      <dsp:nvSpPr>
        <dsp:cNvPr id="0" name=""/>
        <dsp:cNvSpPr/>
      </dsp:nvSpPr>
      <dsp:spPr>
        <a:xfrm>
          <a:off x="53" y="1040979"/>
          <a:ext cx="5084401" cy="24979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1" indent="0" algn="l" defTabSz="889000">
            <a:lnSpc>
              <a:spcPct val="90000"/>
            </a:lnSpc>
            <a:spcBef>
              <a:spcPct val="0"/>
            </a:spcBef>
            <a:spcAft>
              <a:spcPct val="15000"/>
            </a:spcAft>
            <a:buFont typeface="Arial" panose="020B0604020202020204" pitchFamily="34" charset="0"/>
            <a:buNone/>
          </a:pPr>
          <a:r>
            <a:rPr lang="en-US" sz="2000" b="0" i="0" kern="1200" dirty="0"/>
            <a:t>The combination of the different column values are not necessarily independent. </a:t>
          </a:r>
          <a:endParaRPr lang="en-US" sz="2000" kern="1200" dirty="0"/>
        </a:p>
        <a:p>
          <a:pPr marL="0" lvl="1" indent="0" algn="l" defTabSz="889000">
            <a:lnSpc>
              <a:spcPct val="90000"/>
            </a:lnSpc>
            <a:spcBef>
              <a:spcPct val="0"/>
            </a:spcBef>
            <a:spcAft>
              <a:spcPct val="15000"/>
            </a:spcAft>
            <a:buFont typeface="Arial" panose="020B0604020202020204" pitchFamily="34" charset="0"/>
            <a:buNone/>
          </a:pPr>
          <a:r>
            <a:rPr lang="en-US" sz="2000" b="0" i="0" kern="1200" dirty="0"/>
            <a:t>This may resemble more real-life data querying.</a:t>
          </a:r>
          <a:endParaRPr lang="en-US" sz="2000" kern="1200" dirty="0"/>
        </a:p>
      </dsp:txBody>
      <dsp:txXfrm>
        <a:off x="53" y="1040979"/>
        <a:ext cx="5084401" cy="2497949"/>
      </dsp:txXfrm>
    </dsp:sp>
    <dsp:sp modelId="{C93E2697-A793-4D3F-AC3B-8C64E741E17B}">
      <dsp:nvSpPr>
        <dsp:cNvPr id="0" name=""/>
        <dsp:cNvSpPr/>
      </dsp:nvSpPr>
      <dsp:spPr>
        <a:xfrm>
          <a:off x="5796270" y="237203"/>
          <a:ext cx="5084401" cy="803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i="0" kern="1200" dirty="0"/>
            <a:t>Simple Containment</a:t>
          </a:r>
          <a:r>
            <a:rPr lang="en-US" sz="2000" b="0" i="0" kern="1200" dirty="0"/>
            <a:t> becomes </a:t>
          </a:r>
          <a:r>
            <a:rPr lang="en-US" sz="2000" b="1" i="0" kern="1200" dirty="0"/>
            <a:t>Base Containment</a:t>
          </a:r>
          <a:endParaRPr lang="en-US" sz="2000" b="0" i="0" kern="1200" dirty="0"/>
        </a:p>
      </dsp:txBody>
      <dsp:txXfrm>
        <a:off x="5796270" y="237203"/>
        <a:ext cx="5084401" cy="803775"/>
      </dsp:txXfrm>
    </dsp:sp>
    <dsp:sp modelId="{1E167DA1-BB79-4065-81BD-6FF752108349}">
      <dsp:nvSpPr>
        <dsp:cNvPr id="0" name=""/>
        <dsp:cNvSpPr/>
      </dsp:nvSpPr>
      <dsp:spPr>
        <a:xfrm>
          <a:off x="5796270" y="1040979"/>
          <a:ext cx="5084401" cy="24979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1" indent="0" algn="l" defTabSz="889000">
            <a:lnSpc>
              <a:spcPct val="90000"/>
            </a:lnSpc>
            <a:spcBef>
              <a:spcPct val="0"/>
            </a:spcBef>
            <a:spcAft>
              <a:spcPct val="15000"/>
            </a:spcAft>
            <a:buFont typeface="Arial" panose="020B0604020202020204" pitchFamily="34" charset="0"/>
            <a:buNone/>
          </a:pPr>
          <a:r>
            <a:rPr lang="en-US" sz="2000" b="0" i="0" kern="1200" dirty="0"/>
            <a:t>Users might query for data that does not exist. </a:t>
          </a:r>
        </a:p>
        <a:p>
          <a:pPr marL="0" lvl="1" indent="0" algn="l" defTabSz="889000">
            <a:lnSpc>
              <a:spcPct val="90000"/>
            </a:lnSpc>
            <a:spcBef>
              <a:spcPct val="0"/>
            </a:spcBef>
            <a:spcAft>
              <a:spcPct val="15000"/>
            </a:spcAft>
            <a:buFont typeface="Arial" panose="020B0604020202020204" pitchFamily="34" charset="0"/>
            <a:buNone/>
          </a:pPr>
          <a:endParaRPr lang="en-US" sz="2000" b="0" i="0" kern="1200" dirty="0"/>
        </a:p>
        <a:p>
          <a:pPr marL="0" lvl="1" indent="0" algn="l" defTabSz="889000">
            <a:lnSpc>
              <a:spcPct val="90000"/>
            </a:lnSpc>
            <a:spcBef>
              <a:spcPct val="0"/>
            </a:spcBef>
            <a:spcAft>
              <a:spcPct val="15000"/>
            </a:spcAft>
            <a:buFont typeface="Arial" panose="020B0604020202020204" pitchFamily="34" charset="0"/>
            <a:buNone/>
          </a:pPr>
          <a:r>
            <a:rPr lang="en-US" sz="2000" b="0" i="0" kern="1200" dirty="0"/>
            <a:t>For example, for an equality join between two tables, base tables histograms are used to estimate the join selectivity, and then factor in the predicate's selectivity.</a:t>
          </a:r>
        </a:p>
      </dsp:txBody>
      <dsp:txXfrm>
        <a:off x="5796270" y="1040979"/>
        <a:ext cx="5084401" cy="24979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124C1-38CB-4C83-B398-17652E3EBF5F}">
      <dsp:nvSpPr>
        <dsp:cNvPr id="0" name=""/>
        <dsp:cNvSpPr/>
      </dsp:nvSpPr>
      <dsp:spPr>
        <a:xfrm>
          <a:off x="53" y="111500"/>
          <a:ext cx="508440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dirty="0"/>
            <a:t>CE 70</a:t>
          </a:r>
          <a:endParaRPr lang="en-US" sz="1800" kern="1200" dirty="0"/>
        </a:p>
      </dsp:txBody>
      <dsp:txXfrm>
        <a:off x="53" y="111500"/>
        <a:ext cx="5084401" cy="518400"/>
      </dsp:txXfrm>
    </dsp:sp>
    <dsp:sp modelId="{BF6E478F-6191-41AD-A1D7-19178B264E0D}">
      <dsp:nvSpPr>
        <dsp:cNvPr id="0" name=""/>
        <dsp:cNvSpPr/>
      </dsp:nvSpPr>
      <dsp:spPr>
        <a:xfrm>
          <a:off x="53" y="629900"/>
          <a:ext cx="5084401" cy="16799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baseline="0" dirty="0">
              <a:solidFill>
                <a:schemeClr val="tx1"/>
              </a:solidFill>
              <a:effectLst/>
              <a:latin typeface="+mn-lt"/>
              <a:ea typeface="+mn-ea"/>
              <a:cs typeface="+mn-cs"/>
            </a:rPr>
            <a:t>Cardinality estimation is always 1 row.</a:t>
          </a:r>
          <a:endParaRPr lang="en-US" sz="1800" kern="1200" dirty="0"/>
        </a:p>
        <a:p>
          <a:pPr marL="171450" lvl="1" indent="-171450" algn="l" defTabSz="800100">
            <a:lnSpc>
              <a:spcPct val="90000"/>
            </a:lnSpc>
            <a:spcBef>
              <a:spcPct val="0"/>
            </a:spcBef>
            <a:spcAft>
              <a:spcPct val="15000"/>
            </a:spcAft>
            <a:buChar char="•"/>
          </a:pPr>
          <a:r>
            <a:rPr lang="en-US" sz="1800" b="0" i="0" u="none" strike="noStrike" kern="1200" baseline="0" dirty="0">
              <a:solidFill>
                <a:schemeClr val="tx1"/>
              </a:solidFill>
              <a:effectLst/>
              <a:latin typeface="+mn-lt"/>
              <a:ea typeface="+mn-ea"/>
              <a:cs typeface="+mn-cs"/>
            </a:rPr>
            <a:t>Trace Flag 2389 can help as </a:t>
          </a:r>
          <a:r>
            <a:rPr lang="en-US" sz="1800" b="0" i="0" kern="1200" dirty="0"/>
            <a:t>leading statistics column is marked as ascending, then the histogram used to estimate cardinality will be adjusted at query compile time.</a:t>
          </a:r>
          <a:endParaRPr lang="en-US" sz="1800" kern="1200" dirty="0"/>
        </a:p>
      </dsp:txBody>
      <dsp:txXfrm>
        <a:off x="53" y="629900"/>
        <a:ext cx="5084401" cy="1679939"/>
      </dsp:txXfrm>
    </dsp:sp>
    <dsp:sp modelId="{08608E32-3399-4866-93E0-3764801245D3}">
      <dsp:nvSpPr>
        <dsp:cNvPr id="0" name=""/>
        <dsp:cNvSpPr/>
      </dsp:nvSpPr>
      <dsp:spPr>
        <a:xfrm>
          <a:off x="5796270" y="111500"/>
          <a:ext cx="508440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MX" sz="1800" kern="1200" dirty="0"/>
            <a:t>CE 120 (and above)</a:t>
          </a:r>
          <a:endParaRPr lang="en-US" sz="1800" kern="1200" dirty="0"/>
        </a:p>
      </dsp:txBody>
      <dsp:txXfrm>
        <a:off x="5796270" y="111500"/>
        <a:ext cx="5084401" cy="518400"/>
      </dsp:txXfrm>
    </dsp:sp>
    <dsp:sp modelId="{041F22C9-77D7-4DD8-8C2B-03C44B6CE824}">
      <dsp:nvSpPr>
        <dsp:cNvPr id="0" name=""/>
        <dsp:cNvSpPr/>
      </dsp:nvSpPr>
      <dsp:spPr>
        <a:xfrm>
          <a:off x="5796270" y="629900"/>
          <a:ext cx="5084401" cy="16799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baseline="0" dirty="0">
              <a:solidFill>
                <a:schemeClr val="tx1"/>
              </a:solidFill>
              <a:effectLst/>
              <a:latin typeface="+mn-lt"/>
              <a:ea typeface="+mn-ea"/>
              <a:cs typeface="+mn-cs"/>
            </a:rPr>
            <a:t>Estimate cardinality by using average frequency.</a:t>
          </a:r>
          <a:endParaRPr lang="en-US" sz="1800" kern="1200" dirty="0"/>
        </a:p>
        <a:p>
          <a:pPr marL="171450" lvl="1" indent="-171450" algn="l" defTabSz="800100">
            <a:lnSpc>
              <a:spcPct val="90000"/>
            </a:lnSpc>
            <a:spcBef>
              <a:spcPct val="0"/>
            </a:spcBef>
            <a:spcAft>
              <a:spcPct val="15000"/>
            </a:spcAft>
            <a:buChar char="•"/>
          </a:pPr>
          <a:r>
            <a:rPr lang="en-GB" sz="1800" kern="1200" dirty="0">
              <a:solidFill>
                <a:srgbClr val="000000"/>
              </a:solidFill>
              <a:latin typeface="Segoe UI" panose="020B0502040204020203" pitchFamily="34" charset="0"/>
              <a:ea typeface="+mn-ea"/>
              <a:cs typeface="Segoe UI" panose="020B0502040204020203" pitchFamily="34" charset="0"/>
            </a:rPr>
            <a:t>Trace flag 2389 does not apply.</a:t>
          </a:r>
          <a:endParaRPr lang="en-US" sz="1800" kern="1200" dirty="0"/>
        </a:p>
      </dsp:txBody>
      <dsp:txXfrm>
        <a:off x="5796270" y="629900"/>
        <a:ext cx="5084401" cy="16799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667"/>
          <a:ext cx="10880725" cy="10086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is the Cardinality Estimator so important for query performance?</a:t>
          </a:r>
        </a:p>
      </dsp:txBody>
      <dsp:txXfrm>
        <a:off x="49237" y="49904"/>
        <a:ext cx="10782251" cy="910153"/>
      </dsp:txXfrm>
    </dsp:sp>
    <dsp:sp modelId="{EE13C459-FD5E-4D7D-8FC1-CA65869E0083}">
      <dsp:nvSpPr>
        <dsp:cNvPr id="0" name=""/>
        <dsp:cNvSpPr/>
      </dsp:nvSpPr>
      <dsp:spPr>
        <a:xfrm>
          <a:off x="0" y="1023442"/>
          <a:ext cx="10880725" cy="10086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After SQL Server 2000, in which SQL Server version did the Cardinality Estimator suffer the greatest change?</a:t>
          </a:r>
        </a:p>
      </dsp:txBody>
      <dsp:txXfrm>
        <a:off x="49237" y="1072679"/>
        <a:ext cx="10782251" cy="910153"/>
      </dsp:txXfrm>
    </dsp:sp>
    <dsp:sp modelId="{4A71D5C7-A7D6-46CE-B888-CF65241F6B98}">
      <dsp:nvSpPr>
        <dsp:cNvPr id="0" name=""/>
        <dsp:cNvSpPr/>
      </dsp:nvSpPr>
      <dsp:spPr>
        <a:xfrm>
          <a:off x="0" y="2046216"/>
          <a:ext cx="10880725" cy="100862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Can SQL Server 2014 or higher use the older cardinality estimator?</a:t>
          </a:r>
          <a:endParaRPr lang="en-US" sz="2400" kern="1200" dirty="0"/>
        </a:p>
      </dsp:txBody>
      <dsp:txXfrm>
        <a:off x="49237" y="2095453"/>
        <a:ext cx="10782251" cy="910153"/>
      </dsp:txXfrm>
    </dsp:sp>
    <dsp:sp modelId="{4CE6D622-6C4B-4912-A756-057BDFDF7259}">
      <dsp:nvSpPr>
        <dsp:cNvPr id="0" name=""/>
        <dsp:cNvSpPr/>
      </dsp:nvSpPr>
      <dsp:spPr>
        <a:xfrm>
          <a:off x="0" y="3068991"/>
          <a:ext cx="10880725" cy="10086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What can be the reason to use cardinality estimator version 70 in a database running on SQL Server 2014 or higher?</a:t>
          </a:r>
          <a:endParaRPr lang="en-US" sz="2400" kern="1200" dirty="0"/>
        </a:p>
      </dsp:txBody>
      <dsp:txXfrm>
        <a:off x="49237" y="3118228"/>
        <a:ext cx="10782251" cy="9101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CD35F-56C0-4772-8B85-02EDF19A92C2}">
      <dsp:nvSpPr>
        <dsp:cNvPr id="0" name=""/>
        <dsp:cNvSpPr/>
      </dsp:nvSpPr>
      <dsp:spPr>
        <a:xfrm>
          <a:off x="0" y="29353"/>
          <a:ext cx="10880726" cy="10389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Up-to-date statistics are crucial for generating optimal query plans and to ensure excellent performance.</a:t>
          </a:r>
          <a:endParaRPr lang="en-US" sz="2400" kern="1200" dirty="0"/>
        </a:p>
      </dsp:txBody>
      <dsp:txXfrm>
        <a:off x="50718" y="80071"/>
        <a:ext cx="10779290" cy="937523"/>
      </dsp:txXfrm>
    </dsp:sp>
    <dsp:sp modelId="{CBDFC8F0-35BD-4FED-B7BF-3C58CC195F15}">
      <dsp:nvSpPr>
        <dsp:cNvPr id="0" name=""/>
        <dsp:cNvSpPr/>
      </dsp:nvSpPr>
      <dsp:spPr>
        <a:xfrm>
          <a:off x="0" y="1137433"/>
          <a:ext cx="10880726" cy="1038959"/>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 changes over time and a statistic created hours/days/weeks ago can not represent correctly data distribution.</a:t>
          </a:r>
          <a:endParaRPr lang="en-US" sz="2400" kern="1200"/>
        </a:p>
      </dsp:txBody>
      <dsp:txXfrm>
        <a:off x="50718" y="1188151"/>
        <a:ext cx="10779290" cy="937523"/>
      </dsp:txXfrm>
    </dsp:sp>
    <dsp:sp modelId="{B6893E51-27C5-447D-BE7A-620708DAA588}">
      <dsp:nvSpPr>
        <dsp:cNvPr id="0" name=""/>
        <dsp:cNvSpPr/>
      </dsp:nvSpPr>
      <dsp:spPr>
        <a:xfrm>
          <a:off x="0" y="2245512"/>
          <a:ext cx="10880726" cy="1038959"/>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Updating statistics ensures that queries compile with up-to-date statistics. </a:t>
          </a:r>
          <a:endParaRPr lang="en-US" sz="2400" kern="1200"/>
        </a:p>
      </dsp:txBody>
      <dsp:txXfrm>
        <a:off x="50718" y="2296230"/>
        <a:ext cx="10779290" cy="937523"/>
      </dsp:txXfrm>
    </dsp:sp>
    <dsp:sp modelId="{4EB673BA-6045-4F42-9FE5-E7EEBD78C33C}">
      <dsp:nvSpPr>
        <dsp:cNvPr id="0" name=""/>
        <dsp:cNvSpPr/>
      </dsp:nvSpPr>
      <dsp:spPr>
        <a:xfrm>
          <a:off x="0" y="3353592"/>
          <a:ext cx="10880726" cy="1038959"/>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However, when updating statistics consider that:</a:t>
          </a:r>
          <a:endParaRPr lang="en-US" sz="2400" kern="1200"/>
        </a:p>
      </dsp:txBody>
      <dsp:txXfrm>
        <a:off x="50718" y="3404310"/>
        <a:ext cx="10779290" cy="937523"/>
      </dsp:txXfrm>
    </dsp:sp>
    <dsp:sp modelId="{715B80BB-3BB3-423D-9E72-2952CF377607}">
      <dsp:nvSpPr>
        <dsp:cNvPr id="0" name=""/>
        <dsp:cNvSpPr/>
      </dsp:nvSpPr>
      <dsp:spPr>
        <a:xfrm>
          <a:off x="0" y="4392553"/>
          <a:ext cx="10880726"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It causes queries to recompile. </a:t>
          </a:r>
          <a:endParaRPr lang="en-US" sz="1900" kern="1200"/>
        </a:p>
        <a:p>
          <a:pPr marL="171450" lvl="1" indent="-171450" algn="l" defTabSz="844550">
            <a:lnSpc>
              <a:spcPct val="90000"/>
            </a:lnSpc>
            <a:spcBef>
              <a:spcPct val="0"/>
            </a:spcBef>
            <a:spcAft>
              <a:spcPct val="20000"/>
            </a:spcAft>
            <a:buChar char="•"/>
          </a:pPr>
          <a:r>
            <a:rPr lang="en-US" sz="1900" kern="1200" baseline="0"/>
            <a:t>It can use TempDB to sort the sample of rows for building statistics.</a:t>
          </a:r>
          <a:endParaRPr lang="en-US" sz="1900" kern="1200"/>
        </a:p>
      </dsp:txBody>
      <dsp:txXfrm>
        <a:off x="0" y="4392553"/>
        <a:ext cx="10880726" cy="7079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4B241-C8A6-4DD9-8ED1-C76B59AAE35F}">
      <dsp:nvSpPr>
        <dsp:cNvPr id="0" name=""/>
        <dsp:cNvSpPr/>
      </dsp:nvSpPr>
      <dsp:spPr>
        <a:xfrm>
          <a:off x="1352" y="3930"/>
          <a:ext cx="5272817" cy="31636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UPDATE STATISTICS</a:t>
          </a:r>
          <a:endParaRPr lang="en-US" sz="2400" kern="1200" dirty="0"/>
        </a:p>
      </dsp:txBody>
      <dsp:txXfrm>
        <a:off x="1352" y="3930"/>
        <a:ext cx="5272817" cy="3163690"/>
      </dsp:txXfrm>
    </dsp:sp>
    <dsp:sp modelId="{7E4AA065-3003-4C02-8A1C-AEAC9072CC7D}">
      <dsp:nvSpPr>
        <dsp:cNvPr id="0" name=""/>
        <dsp:cNvSpPr/>
      </dsp:nvSpPr>
      <dsp:spPr>
        <a:xfrm>
          <a:off x="5801450" y="3930"/>
          <a:ext cx="5272817" cy="3163690"/>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sp_updatestats </a:t>
          </a:r>
          <a:endParaRPr lang="en-US" sz="2400" kern="1200" dirty="0"/>
        </a:p>
      </dsp:txBody>
      <dsp:txXfrm>
        <a:off x="5801450" y="3930"/>
        <a:ext cx="5272817" cy="31636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6A4BF-8355-417B-B29D-B721BA8059B9}">
      <dsp:nvSpPr>
        <dsp:cNvPr id="0" name=""/>
        <dsp:cNvSpPr/>
      </dsp:nvSpPr>
      <dsp:spPr>
        <a:xfrm>
          <a:off x="-5092445" y="-780133"/>
          <a:ext cx="6064534" cy="6064534"/>
        </a:xfrm>
        <a:prstGeom prst="blockArc">
          <a:avLst>
            <a:gd name="adj1" fmla="val 18900000"/>
            <a:gd name="adj2" fmla="val 2700000"/>
            <a:gd name="adj3" fmla="val 356"/>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C5EE78-22B7-4B58-B506-4F0EF71A3C03}">
      <dsp:nvSpPr>
        <dsp:cNvPr id="0" name=""/>
        <dsp:cNvSpPr/>
      </dsp:nvSpPr>
      <dsp:spPr>
        <a:xfrm>
          <a:off x="625211" y="321055"/>
          <a:ext cx="10388268" cy="11595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505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When an index is rebuilt, all data is read, and index statistics are updated with a sample of 100%.</a:t>
          </a:r>
        </a:p>
      </dsp:txBody>
      <dsp:txXfrm>
        <a:off x="625211" y="321055"/>
        <a:ext cx="10388268" cy="1159596"/>
      </dsp:txXfrm>
    </dsp:sp>
    <dsp:sp modelId="{6BF846D5-7FF8-4FB4-A0CC-476AF39B8BBB}">
      <dsp:nvSpPr>
        <dsp:cNvPr id="0" name=""/>
        <dsp:cNvSpPr/>
      </dsp:nvSpPr>
      <dsp:spPr>
        <a:xfrm>
          <a:off x="62177" y="337820"/>
          <a:ext cx="1126066" cy="112606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0B6C29-FEBA-4449-B5A7-462AF1BD00C8}">
      <dsp:nvSpPr>
        <dsp:cNvPr id="0" name=""/>
        <dsp:cNvSpPr/>
      </dsp:nvSpPr>
      <dsp:spPr>
        <a:xfrm>
          <a:off x="952671" y="1652016"/>
          <a:ext cx="10060808" cy="1200234"/>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505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Statistics are not created or updated by scanning all the rows in the table for partitioned indexes. Instead, the default sampling algorithm is used.</a:t>
          </a:r>
        </a:p>
      </dsp:txBody>
      <dsp:txXfrm>
        <a:off x="952671" y="1652016"/>
        <a:ext cx="10060808" cy="1200234"/>
      </dsp:txXfrm>
    </dsp:sp>
    <dsp:sp modelId="{F0A242EA-2647-4605-900B-EB65A47C71D6}">
      <dsp:nvSpPr>
        <dsp:cNvPr id="0" name=""/>
        <dsp:cNvSpPr/>
      </dsp:nvSpPr>
      <dsp:spPr>
        <a:xfrm>
          <a:off x="389637" y="1689100"/>
          <a:ext cx="1126066" cy="1126066"/>
        </a:xfrm>
        <a:prstGeom prst="ellipse">
          <a:avLst/>
        </a:prstGeom>
        <a:solidFill>
          <a:schemeClr val="lt1">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3CA4D3-9C84-4628-A994-FA2313C9A252}">
      <dsp:nvSpPr>
        <dsp:cNvPr id="0" name=""/>
        <dsp:cNvSpPr/>
      </dsp:nvSpPr>
      <dsp:spPr>
        <a:xfrm>
          <a:off x="625211" y="3059176"/>
          <a:ext cx="10388268" cy="108847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505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Reorganizing an index does not update statistics.</a:t>
          </a:r>
        </a:p>
      </dsp:txBody>
      <dsp:txXfrm>
        <a:off x="625211" y="3059176"/>
        <a:ext cx="10388268" cy="1088474"/>
      </dsp:txXfrm>
    </dsp:sp>
    <dsp:sp modelId="{B515C111-F88A-4DE9-BC41-9C51F96D7CEE}">
      <dsp:nvSpPr>
        <dsp:cNvPr id="0" name=""/>
        <dsp:cNvSpPr/>
      </dsp:nvSpPr>
      <dsp:spPr>
        <a:xfrm>
          <a:off x="62177" y="3040380"/>
          <a:ext cx="1126066" cy="1126066"/>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46484-2CF6-42D3-9A91-85F08EC9CC4A}">
      <dsp:nvSpPr>
        <dsp:cNvPr id="0" name=""/>
        <dsp:cNvSpPr/>
      </dsp:nvSpPr>
      <dsp:spPr>
        <a:xfrm>
          <a:off x="54" y="12735"/>
          <a:ext cx="5221016"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AUTO_UPDATE_STATISTICS_ASYNC is OFF</a:t>
          </a:r>
        </a:p>
      </dsp:txBody>
      <dsp:txXfrm>
        <a:off x="54" y="12735"/>
        <a:ext cx="5221016" cy="547200"/>
      </dsp:txXfrm>
    </dsp:sp>
    <dsp:sp modelId="{6FC94FF7-EF13-45D4-A249-A46E729A24AA}">
      <dsp:nvSpPr>
        <dsp:cNvPr id="0" name=""/>
        <dsp:cNvSpPr/>
      </dsp:nvSpPr>
      <dsp:spPr>
        <a:xfrm>
          <a:off x="54" y="559935"/>
          <a:ext cx="5221016" cy="23991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0" lvl="1" indent="0" algn="l" defTabSz="844550">
            <a:lnSpc>
              <a:spcPct val="90000"/>
            </a:lnSpc>
            <a:spcBef>
              <a:spcPct val="0"/>
            </a:spcBef>
            <a:spcAft>
              <a:spcPct val="15000"/>
            </a:spcAft>
            <a:buNone/>
          </a:pPr>
          <a:r>
            <a:rPr lang="en-US" sz="1900" kern="1200" noProof="0" dirty="0"/>
            <a:t>The query executing is suspended until statistics are updated and a new plan is created.</a:t>
          </a:r>
        </a:p>
        <a:p>
          <a:pPr marL="0" lvl="1" indent="0" algn="l" defTabSz="844550">
            <a:lnSpc>
              <a:spcPct val="90000"/>
            </a:lnSpc>
            <a:spcBef>
              <a:spcPct val="0"/>
            </a:spcBef>
            <a:spcAft>
              <a:spcPct val="15000"/>
            </a:spcAft>
            <a:buNone/>
          </a:pPr>
          <a:endParaRPr lang="en-US" sz="1900" kern="1200" noProof="0" dirty="0"/>
        </a:p>
        <a:p>
          <a:pPr marL="0" lvl="1" indent="0" algn="l" defTabSz="844550">
            <a:lnSpc>
              <a:spcPct val="90000"/>
            </a:lnSpc>
            <a:spcBef>
              <a:spcPct val="0"/>
            </a:spcBef>
            <a:spcAft>
              <a:spcPct val="15000"/>
            </a:spcAft>
            <a:buNone/>
          </a:pPr>
          <a:r>
            <a:rPr lang="en-US" sz="1900" kern="1200" noProof="0" dirty="0"/>
            <a:t>This can create performance issues as the process to update statistics can take a long time on big indexes.</a:t>
          </a:r>
        </a:p>
      </dsp:txBody>
      <dsp:txXfrm>
        <a:off x="54" y="559935"/>
        <a:ext cx="5221016" cy="2399129"/>
      </dsp:txXfrm>
    </dsp:sp>
    <dsp:sp modelId="{7C4FD193-81FE-41B7-A163-DD76C3DBF9CA}">
      <dsp:nvSpPr>
        <dsp:cNvPr id="0" name=""/>
        <dsp:cNvSpPr/>
      </dsp:nvSpPr>
      <dsp:spPr>
        <a:xfrm>
          <a:off x="5952013" y="12735"/>
          <a:ext cx="5221016" cy="547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AUTO_UPDATE_STATISTICS_ASYNC is ON</a:t>
          </a:r>
        </a:p>
      </dsp:txBody>
      <dsp:txXfrm>
        <a:off x="5952013" y="12735"/>
        <a:ext cx="5221016" cy="547200"/>
      </dsp:txXfrm>
    </dsp:sp>
    <dsp:sp modelId="{20527A33-2808-4447-B6C1-2A43946CAD57}">
      <dsp:nvSpPr>
        <dsp:cNvPr id="0" name=""/>
        <dsp:cNvSpPr/>
      </dsp:nvSpPr>
      <dsp:spPr>
        <a:xfrm>
          <a:off x="5952013" y="559935"/>
          <a:ext cx="5221016" cy="2399129"/>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0" lvl="1" indent="0" algn="l" defTabSz="844550">
            <a:lnSpc>
              <a:spcPct val="90000"/>
            </a:lnSpc>
            <a:spcBef>
              <a:spcPct val="0"/>
            </a:spcBef>
            <a:spcAft>
              <a:spcPct val="15000"/>
            </a:spcAft>
            <a:buNone/>
          </a:pPr>
          <a:r>
            <a:rPr lang="en-US" sz="1900" kern="1200" noProof="0" dirty="0"/>
            <a:t>The query is executed using existing statistics and statistics are updated as asynchronous operation. </a:t>
          </a:r>
        </a:p>
        <a:p>
          <a:pPr marL="0" lvl="1" indent="0" algn="l" defTabSz="844550">
            <a:lnSpc>
              <a:spcPct val="90000"/>
            </a:lnSpc>
            <a:spcBef>
              <a:spcPct val="0"/>
            </a:spcBef>
            <a:spcAft>
              <a:spcPct val="15000"/>
            </a:spcAft>
            <a:buNone/>
          </a:pPr>
          <a:endParaRPr lang="en-US" sz="1900" kern="1200" noProof="0" dirty="0"/>
        </a:p>
        <a:p>
          <a:pPr marL="0" lvl="1" indent="0" algn="l" defTabSz="844550">
            <a:lnSpc>
              <a:spcPct val="90000"/>
            </a:lnSpc>
            <a:spcBef>
              <a:spcPct val="0"/>
            </a:spcBef>
            <a:spcAft>
              <a:spcPct val="15000"/>
            </a:spcAft>
            <a:buNone/>
          </a:pPr>
          <a:r>
            <a:rPr lang="en-US" sz="1900" kern="1200" noProof="0" dirty="0"/>
            <a:t>It can be useful in scenarios where synchronous statistics update take a long time.</a:t>
          </a:r>
        </a:p>
      </dsp:txBody>
      <dsp:txXfrm>
        <a:off x="5952013" y="559935"/>
        <a:ext cx="5221016" cy="239912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F870-2B07-41FD-9907-F4F86A201649}">
      <dsp:nvSpPr>
        <dsp:cNvPr id="0" name=""/>
        <dsp:cNvSpPr/>
      </dsp:nvSpPr>
      <dsp:spPr>
        <a:xfrm>
          <a:off x="0" y="142428"/>
          <a:ext cx="3462238" cy="20773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Using the option NORECOMPUTE in the CREATE STATISTICS and UPDATE STATISTICS commands.</a:t>
          </a:r>
        </a:p>
      </dsp:txBody>
      <dsp:txXfrm>
        <a:off x="0" y="142428"/>
        <a:ext cx="3462238" cy="2077343"/>
      </dsp:txXfrm>
    </dsp:sp>
    <dsp:sp modelId="{CF2B1F86-8CFC-4088-92E7-0098A955EE1B}">
      <dsp:nvSpPr>
        <dsp:cNvPr id="0" name=""/>
        <dsp:cNvSpPr/>
      </dsp:nvSpPr>
      <dsp:spPr>
        <a:xfrm>
          <a:off x="3808462" y="142428"/>
          <a:ext cx="3462238" cy="2077343"/>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Using the option (STATISTICS_NORECOMPUTE = ON) in the CREATE INDEX and ALTER INDEX … REBUILD  commands. </a:t>
          </a:r>
        </a:p>
      </dsp:txBody>
      <dsp:txXfrm>
        <a:off x="3808462" y="142428"/>
        <a:ext cx="3462238" cy="2077343"/>
      </dsp:txXfrm>
    </dsp:sp>
    <dsp:sp modelId="{6E1A96A5-20FF-4288-910D-1DA1363A1BA1}">
      <dsp:nvSpPr>
        <dsp:cNvPr id="0" name=""/>
        <dsp:cNvSpPr/>
      </dsp:nvSpPr>
      <dsp:spPr>
        <a:xfrm>
          <a:off x="7616925" y="142428"/>
          <a:ext cx="3462238" cy="2077343"/>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Executing the stored procedure sp_autostats.</a:t>
          </a:r>
        </a:p>
      </dsp:txBody>
      <dsp:txXfrm>
        <a:off x="7616925" y="142428"/>
        <a:ext cx="3462238" cy="20773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37B43-AFDE-4DCA-AECE-2642750EE64C}">
      <dsp:nvSpPr>
        <dsp:cNvPr id="0" name=""/>
        <dsp:cNvSpPr/>
      </dsp:nvSpPr>
      <dsp:spPr>
        <a:xfrm>
          <a:off x="0" y="201382"/>
          <a:ext cx="6625272"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SQL Errors\Errors/sec</a:t>
          </a:r>
          <a:endParaRPr lang="en-US" sz="2200" kern="1200"/>
        </a:p>
      </dsp:txBody>
      <dsp:txXfrm>
        <a:off x="27644" y="229026"/>
        <a:ext cx="6569984" cy="510992"/>
      </dsp:txXfrm>
    </dsp:sp>
    <dsp:sp modelId="{6FDB130B-2A4D-4A3B-8603-6703C72A3A39}">
      <dsp:nvSpPr>
        <dsp:cNvPr id="0" name=""/>
        <dsp:cNvSpPr/>
      </dsp:nvSpPr>
      <dsp:spPr>
        <a:xfrm>
          <a:off x="0" y="767662"/>
          <a:ext cx="662527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Error types must be investigated and possibly resolved.</a:t>
          </a:r>
          <a:endParaRPr lang="en-US" sz="1700" kern="1200"/>
        </a:p>
      </dsp:txBody>
      <dsp:txXfrm>
        <a:off x="0" y="767662"/>
        <a:ext cx="6625272" cy="364320"/>
      </dsp:txXfrm>
    </dsp:sp>
    <dsp:sp modelId="{19C5CDCD-CEF1-4123-AB66-A6355C76F83A}">
      <dsp:nvSpPr>
        <dsp:cNvPr id="0" name=""/>
        <dsp:cNvSpPr/>
      </dsp:nvSpPr>
      <dsp:spPr>
        <a:xfrm>
          <a:off x="0" y="1131982"/>
          <a:ext cx="6625272" cy="566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SQL Statistics\Batch Requests/sec</a:t>
          </a:r>
          <a:endParaRPr lang="en-US" sz="2200" kern="1200" dirty="0"/>
        </a:p>
      </dsp:txBody>
      <dsp:txXfrm>
        <a:off x="27644" y="1159626"/>
        <a:ext cx="6569984" cy="510992"/>
      </dsp:txXfrm>
    </dsp:sp>
    <dsp:sp modelId="{55040101-762E-4797-B58C-EC52E74ADA51}">
      <dsp:nvSpPr>
        <dsp:cNvPr id="0" name=""/>
        <dsp:cNvSpPr/>
      </dsp:nvSpPr>
      <dsp:spPr>
        <a:xfrm>
          <a:off x="0" y="1698262"/>
          <a:ext cx="662527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Batch Requests &gt; 1000 indicates busy server.</a:t>
          </a:r>
        </a:p>
      </dsp:txBody>
      <dsp:txXfrm>
        <a:off x="0" y="1698262"/>
        <a:ext cx="6625272" cy="364320"/>
      </dsp:txXfrm>
    </dsp:sp>
    <dsp:sp modelId="{82B2395E-D3FE-4675-8650-1395D25132D8}">
      <dsp:nvSpPr>
        <dsp:cNvPr id="0" name=""/>
        <dsp:cNvSpPr/>
      </dsp:nvSpPr>
      <dsp:spPr>
        <a:xfrm>
          <a:off x="0" y="2062582"/>
          <a:ext cx="6625272" cy="566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SQL Statistics\SQL Compilations/sec</a:t>
          </a:r>
          <a:endParaRPr lang="en-US" sz="2200" kern="1200"/>
        </a:p>
      </dsp:txBody>
      <dsp:txXfrm>
        <a:off x="27644" y="2090226"/>
        <a:ext cx="6569984" cy="510992"/>
      </dsp:txXfrm>
    </dsp:sp>
    <dsp:sp modelId="{77E62D9F-D4DA-4268-A5A2-87C25FE5B10D}">
      <dsp:nvSpPr>
        <dsp:cNvPr id="0" name=""/>
        <dsp:cNvSpPr/>
      </dsp:nvSpPr>
      <dsp:spPr>
        <a:xfrm>
          <a:off x="0" y="2628862"/>
          <a:ext cx="6625272"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A high number can be an indicator of ad hoc queries, this must be cross referenced with ad hoc plans in the plan cache.</a:t>
          </a:r>
          <a:endParaRPr lang="en-US" sz="1700" kern="1200" dirty="0"/>
        </a:p>
      </dsp:txBody>
      <dsp:txXfrm>
        <a:off x="0" y="2628862"/>
        <a:ext cx="6625272" cy="580635"/>
      </dsp:txXfrm>
    </dsp:sp>
    <dsp:sp modelId="{2ADC104D-01BF-42BF-A389-1948BC02FB5E}">
      <dsp:nvSpPr>
        <dsp:cNvPr id="0" name=""/>
        <dsp:cNvSpPr/>
      </dsp:nvSpPr>
      <dsp:spPr>
        <a:xfrm>
          <a:off x="0" y="3209497"/>
          <a:ext cx="6625272" cy="566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SQL Statistics\SQL Recompilations/sec</a:t>
          </a:r>
          <a:endParaRPr lang="en-US" sz="2200" kern="1200"/>
        </a:p>
      </dsp:txBody>
      <dsp:txXfrm>
        <a:off x="27644" y="3237141"/>
        <a:ext cx="6569984" cy="510992"/>
      </dsp:txXfrm>
    </dsp:sp>
    <dsp:sp modelId="{A351B0AD-5124-45E6-A1B7-58138270AD0B}">
      <dsp:nvSpPr>
        <dsp:cNvPr id="0" name=""/>
        <dsp:cNvSpPr/>
      </dsp:nvSpPr>
      <dsp:spPr>
        <a:xfrm>
          <a:off x="0" y="3775777"/>
          <a:ext cx="6625272"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If high determine recompilation reason with Xevent session. Usually stale statistics, Temp table usage and option WITH Recompile.</a:t>
          </a:r>
          <a:endParaRPr lang="en-US" sz="1700" kern="1200"/>
        </a:p>
      </dsp:txBody>
      <dsp:txXfrm>
        <a:off x="0" y="3775777"/>
        <a:ext cx="6625272" cy="842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E45C3-9F4B-4075-A33C-3F6E6CBCE4FD}">
      <dsp:nvSpPr>
        <dsp:cNvPr id="0" name=""/>
        <dsp:cNvSpPr/>
      </dsp:nvSpPr>
      <dsp:spPr>
        <a:xfrm>
          <a:off x="54" y="27606"/>
          <a:ext cx="5177128" cy="748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1" kern="1200" dirty="0"/>
            <a:t>Density Vector</a:t>
          </a:r>
          <a:endParaRPr lang="en-US" sz="2600" kern="1200" dirty="0"/>
        </a:p>
      </dsp:txBody>
      <dsp:txXfrm>
        <a:off x="54" y="27606"/>
        <a:ext cx="5177128" cy="748800"/>
      </dsp:txXfrm>
    </dsp:sp>
    <dsp:sp modelId="{FB754CA3-94F9-4A08-867D-963B7F1E56D9}">
      <dsp:nvSpPr>
        <dsp:cNvPr id="0" name=""/>
        <dsp:cNvSpPr/>
      </dsp:nvSpPr>
      <dsp:spPr>
        <a:xfrm>
          <a:off x="54" y="776406"/>
          <a:ext cx="5177128" cy="44249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0" lvl="1" indent="0" algn="l" defTabSz="1155700">
            <a:lnSpc>
              <a:spcPct val="90000"/>
            </a:lnSpc>
            <a:spcBef>
              <a:spcPct val="0"/>
            </a:spcBef>
            <a:spcAft>
              <a:spcPct val="15000"/>
            </a:spcAft>
            <a:buNone/>
          </a:pPr>
          <a:r>
            <a:rPr lang="en-US" sz="2600" kern="1200" dirty="0"/>
            <a:t>Density is information about the number of duplicates in each column or combination of columns</a:t>
          </a:r>
        </a:p>
        <a:p>
          <a:pPr marL="0" lvl="1" indent="0" algn="l" defTabSz="1155700">
            <a:lnSpc>
              <a:spcPct val="90000"/>
            </a:lnSpc>
            <a:spcBef>
              <a:spcPct val="0"/>
            </a:spcBef>
            <a:spcAft>
              <a:spcPct val="15000"/>
            </a:spcAft>
            <a:buFont typeface="Arial" panose="020B0604020202020204" pitchFamily="34" charset="0"/>
            <a:buChar char="•"/>
          </a:pPr>
          <a:r>
            <a:rPr lang="en-US" sz="2600" kern="1200" dirty="0"/>
            <a:t>Used when query predicate contains variable</a:t>
          </a:r>
          <a:br>
            <a:rPr lang="en-US" sz="2600" kern="1200" dirty="0"/>
          </a:br>
          <a:r>
            <a:rPr lang="en-US" sz="2600" b="1" kern="1200" dirty="0"/>
            <a:t>WHERE col = @variable</a:t>
          </a:r>
          <a:br>
            <a:rPr lang="en-US" sz="2600" b="1" kern="1200" dirty="0"/>
          </a:br>
          <a:r>
            <a:rPr lang="en-US" sz="2600" kern="1200" dirty="0"/>
            <a:t>or when a stored procedure uses query on a modified parameter:</a:t>
          </a:r>
          <a:br>
            <a:rPr lang="en-US" sz="2600" kern="1200" dirty="0"/>
          </a:br>
          <a:r>
            <a:rPr lang="en-US" sz="2600" b="1" kern="1200" dirty="0"/>
            <a:t>WHERE col = @local_variable</a:t>
          </a:r>
        </a:p>
      </dsp:txBody>
      <dsp:txXfrm>
        <a:off x="54" y="776406"/>
        <a:ext cx="5177128" cy="4424940"/>
      </dsp:txXfrm>
    </dsp:sp>
    <dsp:sp modelId="{79DE4783-3917-4D36-9ED7-5F52D7B63026}">
      <dsp:nvSpPr>
        <dsp:cNvPr id="0" name=""/>
        <dsp:cNvSpPr/>
      </dsp:nvSpPr>
      <dsp:spPr>
        <a:xfrm>
          <a:off x="5901981" y="27606"/>
          <a:ext cx="5177128" cy="748800"/>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1" kern="1200" dirty="0"/>
            <a:t>Histogram</a:t>
          </a:r>
        </a:p>
      </dsp:txBody>
      <dsp:txXfrm>
        <a:off x="5901981" y="27606"/>
        <a:ext cx="5177128" cy="748800"/>
      </dsp:txXfrm>
    </dsp:sp>
    <dsp:sp modelId="{325BF2B6-4E2A-4571-A41C-CD04288B4D97}">
      <dsp:nvSpPr>
        <dsp:cNvPr id="0" name=""/>
        <dsp:cNvSpPr/>
      </dsp:nvSpPr>
      <dsp:spPr>
        <a:xfrm>
          <a:off x="5901981" y="776406"/>
          <a:ext cx="5177128" cy="4424940"/>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0" lvl="1" indent="0" algn="l" defTabSz="1155700">
            <a:lnSpc>
              <a:spcPct val="90000"/>
            </a:lnSpc>
            <a:spcBef>
              <a:spcPct val="0"/>
            </a:spcBef>
            <a:spcAft>
              <a:spcPct val="15000"/>
            </a:spcAft>
            <a:buNone/>
          </a:pPr>
          <a:r>
            <a:rPr lang="en-US" sz="2600" kern="1200" dirty="0"/>
            <a:t>A </a:t>
          </a:r>
          <a:r>
            <a:rPr lang="en-US" sz="2600" b="1" kern="1200" dirty="0"/>
            <a:t>histogram</a:t>
          </a:r>
          <a:r>
            <a:rPr lang="en-US" sz="2600" kern="1200" dirty="0"/>
            <a:t> measures the frequency of occurrence for each distinct value in a data set. </a:t>
          </a:r>
        </a:p>
        <a:p>
          <a:pPr marL="0" lvl="1" indent="0" algn="l" defTabSz="1155700">
            <a:lnSpc>
              <a:spcPct val="90000"/>
            </a:lnSpc>
            <a:spcBef>
              <a:spcPct val="0"/>
            </a:spcBef>
            <a:spcAft>
              <a:spcPct val="15000"/>
            </a:spcAft>
            <a:buChar char="•"/>
          </a:pPr>
          <a:r>
            <a:rPr lang="en-US" sz="2600" kern="1200" dirty="0"/>
            <a:t>Used when query predicate contains </a:t>
          </a:r>
          <a:br>
            <a:rPr lang="en-US" sz="2600" kern="1200" dirty="0"/>
          </a:br>
          <a:r>
            <a:rPr lang="en-US" sz="2600" b="1" kern="1200" dirty="0"/>
            <a:t>WHERE col = ‘literal’</a:t>
          </a:r>
          <a:br>
            <a:rPr lang="en-US" sz="2600" kern="1200" dirty="0"/>
          </a:br>
          <a:r>
            <a:rPr lang="en-US" sz="2600" kern="1200" dirty="0"/>
            <a:t>or when a stored procedure uses a query on a parameter</a:t>
          </a:r>
          <a:br>
            <a:rPr lang="en-US" sz="2600" kern="1200" dirty="0"/>
          </a:br>
          <a:r>
            <a:rPr lang="en-US" sz="2600" b="1" kern="1200" dirty="0"/>
            <a:t>WHERE col = @parameter</a:t>
          </a:r>
        </a:p>
      </dsp:txBody>
      <dsp:txXfrm>
        <a:off x="5901981" y="776406"/>
        <a:ext cx="5177128" cy="442494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504"/>
          <a:ext cx="10880725" cy="106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Does an INDEX REORG update its statistics?</a:t>
          </a:r>
        </a:p>
      </dsp:txBody>
      <dsp:txXfrm>
        <a:off x="52089" y="81593"/>
        <a:ext cx="10776547" cy="962862"/>
      </dsp:txXfrm>
    </dsp:sp>
    <dsp:sp modelId="{4A71D5C7-A7D6-46CE-B888-CF65241F6B98}">
      <dsp:nvSpPr>
        <dsp:cNvPr id="0" name=""/>
        <dsp:cNvSpPr/>
      </dsp:nvSpPr>
      <dsp:spPr>
        <a:xfrm>
          <a:off x="0" y="1260704"/>
          <a:ext cx="10880725" cy="106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What is the % of data sampled used to update statistics when ALTER INDEX … REBUILD is executed?</a:t>
          </a:r>
        </a:p>
      </dsp:txBody>
      <dsp:txXfrm>
        <a:off x="52089" y="1312793"/>
        <a:ext cx="10776547" cy="962862"/>
      </dsp:txXfrm>
    </dsp:sp>
    <dsp:sp modelId="{4CE6D622-6C4B-4912-A756-057BDFDF7259}">
      <dsp:nvSpPr>
        <dsp:cNvPr id="0" name=""/>
        <dsp:cNvSpPr/>
      </dsp:nvSpPr>
      <dsp:spPr>
        <a:xfrm>
          <a:off x="0" y="2491905"/>
          <a:ext cx="10880725" cy="106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Is it possible to disable auto updates for a particular statistic?</a:t>
          </a:r>
        </a:p>
      </dsp:txBody>
      <dsp:txXfrm>
        <a:off x="52089" y="2543994"/>
        <a:ext cx="10776547" cy="962862"/>
      </dsp:txXfrm>
    </dsp:sp>
    <dsp:sp modelId="{0E5177C7-801D-471B-9850-4FD8DFBC4036}">
      <dsp:nvSpPr>
        <dsp:cNvPr id="0" name=""/>
        <dsp:cNvSpPr/>
      </dsp:nvSpPr>
      <dsp:spPr>
        <a:xfrm>
          <a:off x="0" y="3723105"/>
          <a:ext cx="10880725" cy="1067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What is the formula for the auto update statistics threshold in SQL Server 2106+ (compatibility 130+)?</a:t>
          </a:r>
        </a:p>
      </dsp:txBody>
      <dsp:txXfrm>
        <a:off x="52089" y="3775194"/>
        <a:ext cx="10776547" cy="96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4B79-809B-48AE-AD45-C22AA49D3EA7}">
      <dsp:nvSpPr>
        <dsp:cNvPr id="0" name=""/>
        <dsp:cNvSpPr/>
      </dsp:nvSpPr>
      <dsp:spPr>
        <a:xfrm>
          <a:off x="3335" y="882635"/>
          <a:ext cx="2645882" cy="158752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AUTO_CREATE_STATISTICS</a:t>
          </a:r>
        </a:p>
      </dsp:txBody>
      <dsp:txXfrm>
        <a:off x="3335" y="882635"/>
        <a:ext cx="2645882" cy="1587529"/>
      </dsp:txXfrm>
    </dsp:sp>
    <dsp:sp modelId="{4809909C-BD77-416F-8445-5B217F2973BA}">
      <dsp:nvSpPr>
        <dsp:cNvPr id="0" name=""/>
        <dsp:cNvSpPr/>
      </dsp:nvSpPr>
      <dsp:spPr>
        <a:xfrm>
          <a:off x="2913805" y="882635"/>
          <a:ext cx="2645882" cy="1587529"/>
        </a:xfrm>
        <a:prstGeom prst="rect">
          <a:avLst/>
        </a:prstGeom>
        <a:solidFill>
          <a:schemeClr val="accent3">
            <a:hueOff val="672623"/>
            <a:satOff val="0"/>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AUTO_UPDATE_STATISTICS</a:t>
          </a:r>
        </a:p>
      </dsp:txBody>
      <dsp:txXfrm>
        <a:off x="2913805" y="882635"/>
        <a:ext cx="2645882" cy="1587529"/>
      </dsp:txXfrm>
    </dsp:sp>
    <dsp:sp modelId="{37974224-52A4-4BFF-B9D1-6EC0B3389372}">
      <dsp:nvSpPr>
        <dsp:cNvPr id="0" name=""/>
        <dsp:cNvSpPr/>
      </dsp:nvSpPr>
      <dsp:spPr>
        <a:xfrm>
          <a:off x="5824275" y="882635"/>
          <a:ext cx="2645882" cy="1587529"/>
        </a:xfrm>
        <a:prstGeom prst="rect">
          <a:avLst/>
        </a:prstGeom>
        <a:solidFill>
          <a:schemeClr val="accent3">
            <a:hueOff val="1345247"/>
            <a:satOff val="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AUTO_UPDATE_STATISTICS_ASYNC</a:t>
          </a:r>
        </a:p>
      </dsp:txBody>
      <dsp:txXfrm>
        <a:off x="5824275" y="882635"/>
        <a:ext cx="2645882" cy="1587529"/>
      </dsp:txXfrm>
    </dsp:sp>
    <dsp:sp modelId="{CCD16D16-0B29-4E4A-B287-0009D7E1E620}">
      <dsp:nvSpPr>
        <dsp:cNvPr id="0" name=""/>
        <dsp:cNvSpPr/>
      </dsp:nvSpPr>
      <dsp:spPr>
        <a:xfrm>
          <a:off x="8734745" y="882635"/>
          <a:ext cx="2645882" cy="1587529"/>
        </a:xfrm>
        <a:prstGeom prst="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dirty="0"/>
            <a:t>INCREMENTAL</a:t>
          </a:r>
        </a:p>
      </dsp:txBody>
      <dsp:txXfrm>
        <a:off x="8734745" y="882635"/>
        <a:ext cx="2645882" cy="15875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C9F61-DECD-4334-826C-6BBDA449BE24}">
      <dsp:nvSpPr>
        <dsp:cNvPr id="0" name=""/>
        <dsp:cNvSpPr/>
      </dsp:nvSpPr>
      <dsp:spPr>
        <a:xfrm>
          <a:off x="1053713" y="399"/>
          <a:ext cx="4308540" cy="25851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For most queries, the query optimizer generates necessary statistics for a high-quality query plan.</a:t>
          </a:r>
          <a:endParaRPr lang="en-US" sz="2400" kern="1200" dirty="0"/>
        </a:p>
      </dsp:txBody>
      <dsp:txXfrm>
        <a:off x="1053713" y="399"/>
        <a:ext cx="4308540" cy="2585124"/>
      </dsp:txXfrm>
    </dsp:sp>
    <dsp:sp modelId="{13227C31-CB7B-427E-BAE6-C04A99DE93F6}">
      <dsp:nvSpPr>
        <dsp:cNvPr id="0" name=""/>
        <dsp:cNvSpPr/>
      </dsp:nvSpPr>
      <dsp:spPr>
        <a:xfrm>
          <a:off x="5793108" y="399"/>
          <a:ext cx="4308540" cy="258512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 a few cases, additional statistics is needed to improve query performance.</a:t>
          </a:r>
          <a:endParaRPr lang="en-US" sz="2400" kern="1200" dirty="0"/>
        </a:p>
      </dsp:txBody>
      <dsp:txXfrm>
        <a:off x="5793108" y="399"/>
        <a:ext cx="4308540" cy="2585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7F244-CB3A-4385-B5B3-A4E811C4DFAE}">
      <dsp:nvSpPr>
        <dsp:cNvPr id="0" name=""/>
        <dsp:cNvSpPr/>
      </dsp:nvSpPr>
      <dsp:spPr>
        <a:xfrm>
          <a:off x="0" y="609628"/>
          <a:ext cx="3509863" cy="25907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May help address statistics quality issues for large tables with uneven data distributions. </a:t>
          </a:r>
        </a:p>
      </dsp:txBody>
      <dsp:txXfrm>
        <a:off x="0" y="609628"/>
        <a:ext cx="3509863" cy="2590742"/>
      </dsp:txXfrm>
    </dsp:sp>
    <dsp:sp modelId="{5998769C-1125-4B28-AF2F-6241E14912EB}">
      <dsp:nvSpPr>
        <dsp:cNvPr id="0" name=""/>
        <dsp:cNvSpPr/>
      </dsp:nvSpPr>
      <dsp:spPr>
        <a:xfrm>
          <a:off x="3860849" y="609628"/>
          <a:ext cx="3509863" cy="2590742"/>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Update threshold on filtered statistics is based on overall table threshold and </a:t>
          </a:r>
          <a:r>
            <a:rPr lang="en-US" sz="2400" i="1" kern="1200" dirty="0"/>
            <a:t>not</a:t>
          </a:r>
          <a:r>
            <a:rPr lang="en-US" sz="2400" kern="1200" dirty="0"/>
            <a:t> the filter predicate. </a:t>
          </a:r>
        </a:p>
      </dsp:txBody>
      <dsp:txXfrm>
        <a:off x="3860849" y="609628"/>
        <a:ext cx="3509863" cy="2590742"/>
      </dsp:txXfrm>
    </dsp:sp>
    <dsp:sp modelId="{A4E6F7A2-2405-4A6D-B79B-A0B76FD6AC81}">
      <dsp:nvSpPr>
        <dsp:cNvPr id="0" name=""/>
        <dsp:cNvSpPr/>
      </dsp:nvSpPr>
      <dsp:spPr>
        <a:xfrm>
          <a:off x="7721699" y="609628"/>
          <a:ext cx="3509863" cy="2590742"/>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Filtered Statistics will not be used when RECOMPILE hint is missing. </a:t>
          </a:r>
        </a:p>
      </dsp:txBody>
      <dsp:txXfrm>
        <a:off x="7721699" y="609628"/>
        <a:ext cx="3509863" cy="259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03CA3-BB49-4B80-8398-5D64604C9222}">
      <dsp:nvSpPr>
        <dsp:cNvPr id="0" name=""/>
        <dsp:cNvSpPr/>
      </dsp:nvSpPr>
      <dsp:spPr>
        <a:xfrm>
          <a:off x="3850" y="573022"/>
          <a:ext cx="2084950" cy="17679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Introduced in SQL Server 2014.</a:t>
          </a:r>
        </a:p>
      </dsp:txBody>
      <dsp:txXfrm>
        <a:off x="3850" y="573022"/>
        <a:ext cx="2084950" cy="1767959"/>
      </dsp:txXfrm>
    </dsp:sp>
    <dsp:sp modelId="{3C56B6B4-FCC9-4399-AD84-5F47BE3F3FEA}">
      <dsp:nvSpPr>
        <dsp:cNvPr id="0" name=""/>
        <dsp:cNvSpPr/>
      </dsp:nvSpPr>
      <dsp:spPr>
        <a:xfrm>
          <a:off x="2297296" y="573022"/>
          <a:ext cx="2084950" cy="1767959"/>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incremental option creates and stores statistics on a per partition basis.</a:t>
          </a:r>
        </a:p>
      </dsp:txBody>
      <dsp:txXfrm>
        <a:off x="2297296" y="573022"/>
        <a:ext cx="2084950" cy="1767959"/>
      </dsp:txXfrm>
    </dsp:sp>
    <dsp:sp modelId="{3BF2B240-8BC0-4551-AF73-DD4A88AF29D6}">
      <dsp:nvSpPr>
        <dsp:cNvPr id="0" name=""/>
        <dsp:cNvSpPr/>
      </dsp:nvSpPr>
      <dsp:spPr>
        <a:xfrm>
          <a:off x="4590742" y="573022"/>
          <a:ext cx="2084950" cy="1767959"/>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It allows to update statistics for a single partition. reducing maintenance times and eliminating the need to scan all partitions to get data to calculate statistics.</a:t>
          </a:r>
        </a:p>
      </dsp:txBody>
      <dsp:txXfrm>
        <a:off x="4590742" y="573022"/>
        <a:ext cx="2084950" cy="1767959"/>
      </dsp:txXfrm>
    </dsp:sp>
    <dsp:sp modelId="{8BA4671F-D711-47A9-8297-3A8449049967}">
      <dsp:nvSpPr>
        <dsp:cNvPr id="0" name=""/>
        <dsp:cNvSpPr/>
      </dsp:nvSpPr>
      <dsp:spPr>
        <a:xfrm>
          <a:off x="6884188" y="573022"/>
          <a:ext cx="2084950" cy="1767959"/>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Segoe UI"/>
              <a:ea typeface="+mn-ea"/>
              <a:cs typeface="+mn-cs"/>
            </a:rPr>
            <a:t>Partition level statistics are merged into a global statistic.</a:t>
          </a:r>
          <a:endParaRPr lang="en-US" sz="1300" kern="1200" dirty="0">
            <a:latin typeface="Segoe UI"/>
            <a:ea typeface="+mn-ea"/>
            <a:cs typeface="+mn-cs"/>
          </a:endParaRPr>
        </a:p>
      </dsp:txBody>
      <dsp:txXfrm>
        <a:off x="6884188" y="573022"/>
        <a:ext cx="2084950" cy="1767959"/>
      </dsp:txXfrm>
    </dsp:sp>
    <dsp:sp modelId="{F4B0B9F2-F311-4D78-983A-D698582EFEF1}">
      <dsp:nvSpPr>
        <dsp:cNvPr id="0" name=""/>
        <dsp:cNvSpPr/>
      </dsp:nvSpPr>
      <dsp:spPr>
        <a:xfrm>
          <a:off x="9177634" y="573022"/>
          <a:ext cx="2084950" cy="1767959"/>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Per-Partition Statistics are not available for query optimization and the cardinality estimator still uses global table stats for query optimization. </a:t>
          </a:r>
          <a:endParaRPr lang="en-US" sz="1300" kern="1200" dirty="0"/>
        </a:p>
      </dsp:txBody>
      <dsp:txXfrm>
        <a:off x="9177634" y="573022"/>
        <a:ext cx="2084950" cy="17679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1203"/>
          <a:ext cx="10880725" cy="82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density vector, and how does it differ from the histogram?</a:t>
          </a:r>
        </a:p>
      </dsp:txBody>
      <dsp:txXfrm>
        <a:off x="40209" y="51412"/>
        <a:ext cx="10800307" cy="743262"/>
      </dsp:txXfrm>
    </dsp:sp>
    <dsp:sp modelId="{4A71D5C7-A7D6-46CE-B888-CF65241F6B98}">
      <dsp:nvSpPr>
        <dsp:cNvPr id="0" name=""/>
        <dsp:cNvSpPr/>
      </dsp:nvSpPr>
      <dsp:spPr>
        <a:xfrm>
          <a:off x="0" y="961603"/>
          <a:ext cx="10880725" cy="823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would filtered statistics be a good option?</a:t>
          </a:r>
        </a:p>
      </dsp:txBody>
      <dsp:txXfrm>
        <a:off x="40209" y="1001812"/>
        <a:ext cx="10800307" cy="743262"/>
      </dsp:txXfrm>
    </dsp:sp>
    <dsp:sp modelId="{4CE6D622-6C4B-4912-A756-057BDFDF7259}">
      <dsp:nvSpPr>
        <dsp:cNvPr id="0" name=""/>
        <dsp:cNvSpPr/>
      </dsp:nvSpPr>
      <dsp:spPr>
        <a:xfrm>
          <a:off x="0" y="1912003"/>
          <a:ext cx="10880725" cy="8236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Explain incremental statistics?</a:t>
          </a:r>
        </a:p>
      </dsp:txBody>
      <dsp:txXfrm>
        <a:off x="40209" y="1952212"/>
        <a:ext cx="10800307" cy="743262"/>
      </dsp:txXfrm>
    </dsp:sp>
    <dsp:sp modelId="{0E5177C7-801D-471B-9850-4FD8DFBC4036}">
      <dsp:nvSpPr>
        <dsp:cNvPr id="0" name=""/>
        <dsp:cNvSpPr/>
      </dsp:nvSpPr>
      <dsp:spPr>
        <a:xfrm>
          <a:off x="0" y="2862403"/>
          <a:ext cx="10880725" cy="823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Is it possible to have an index with no statistics associated?</a:t>
          </a:r>
        </a:p>
      </dsp:txBody>
      <dsp:txXfrm>
        <a:off x="40209" y="2902612"/>
        <a:ext cx="10800307" cy="743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23C7-F44C-4F72-BCC1-7A6E4CD11A0A}">
      <dsp:nvSpPr>
        <dsp:cNvPr id="0" name=""/>
        <dsp:cNvSpPr/>
      </dsp:nvSpPr>
      <dsp:spPr>
        <a:xfrm>
          <a:off x="0" y="2000"/>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7D5DF-FA6C-4400-B5D8-280B9D3F13C3}">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9AEDCD-AC5E-4039-B52E-6D473FB65D28}">
      <dsp:nvSpPr>
        <dsp:cNvPr id="0" name=""/>
        <dsp:cNvSpPr/>
      </dsp:nvSpPr>
      <dsp:spPr>
        <a:xfrm>
          <a:off x="1170963" y="2000"/>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The Query Optimizer uses a cost-based algorithm to select query plans having lowest estimated processing cost to execute. </a:t>
          </a:r>
          <a:endParaRPr lang="en-US" sz="1600" kern="1200" dirty="0"/>
        </a:p>
      </dsp:txBody>
      <dsp:txXfrm>
        <a:off x="1170963" y="2000"/>
        <a:ext cx="9709761" cy="1013820"/>
      </dsp:txXfrm>
    </dsp:sp>
    <dsp:sp modelId="{E8812458-CA92-42C4-97F6-C49CCFBF507B}">
      <dsp:nvSpPr>
        <dsp:cNvPr id="0" name=""/>
        <dsp:cNvSpPr/>
      </dsp:nvSpPr>
      <dsp:spPr>
        <a:xfrm>
          <a:off x="0" y="1269276"/>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227B3-782D-4B16-A93D-A687C644F5A3}">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C882A6-C1E4-42CA-A5D2-6922179BAF67}">
      <dsp:nvSpPr>
        <dsp:cNvPr id="0" name=""/>
        <dsp:cNvSpPr/>
      </dsp:nvSpPr>
      <dsp:spPr>
        <a:xfrm>
          <a:off x="1170963" y="1269276"/>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The cost of the query plan is based on the total number of rows processed at each level of a query plan </a:t>
          </a:r>
          <a:br>
            <a:rPr lang="en-US" sz="1600" kern="1200" baseline="0" dirty="0"/>
          </a:br>
          <a:r>
            <a:rPr lang="en-US" sz="1600" kern="1200" baseline="0" dirty="0"/>
            <a:t>(cardinality of the plan) and the cost of the operators used in the query.</a:t>
          </a:r>
          <a:endParaRPr lang="en-US" sz="1600" kern="1200" dirty="0"/>
        </a:p>
      </dsp:txBody>
      <dsp:txXfrm>
        <a:off x="1170963" y="1269276"/>
        <a:ext cx="9709761" cy="1013820"/>
      </dsp:txXfrm>
    </dsp:sp>
    <dsp:sp modelId="{3CC9BBE0-3FA6-473B-963A-D21F3D89D61C}">
      <dsp:nvSpPr>
        <dsp:cNvPr id="0" name=""/>
        <dsp:cNvSpPr/>
      </dsp:nvSpPr>
      <dsp:spPr>
        <a:xfrm>
          <a:off x="0" y="2536552"/>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1EFEF-DF47-491A-B64E-7BC0E8690D65}">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2BC266-A668-4C50-AB0D-C1FC9B7A6DFA}">
      <dsp:nvSpPr>
        <dsp:cNvPr id="0" name=""/>
        <dsp:cNvSpPr/>
      </dsp:nvSpPr>
      <dsp:spPr>
        <a:xfrm>
          <a:off x="1170963" y="2536552"/>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Improved cardinality leads to better estimated costs and, in turn, faster execution plans.</a:t>
          </a:r>
          <a:endParaRPr lang="en-US" sz="1600" kern="1200" dirty="0"/>
        </a:p>
      </dsp:txBody>
      <dsp:txXfrm>
        <a:off x="1170963" y="2536552"/>
        <a:ext cx="9709761" cy="1013820"/>
      </dsp:txXfrm>
    </dsp:sp>
    <dsp:sp modelId="{8E4DFE1F-2179-4C14-B3DA-1805DF9A704A}">
      <dsp:nvSpPr>
        <dsp:cNvPr id="0" name=""/>
        <dsp:cNvSpPr/>
      </dsp:nvSpPr>
      <dsp:spPr>
        <a:xfrm>
          <a:off x="0" y="3803828"/>
          <a:ext cx="10880725" cy="10138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9C984-629C-45D3-9D10-020D40CD3290}">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976994-51E0-4F8D-849F-280621C9AAC7}">
      <dsp:nvSpPr>
        <dsp:cNvPr id="0" name=""/>
        <dsp:cNvSpPr/>
      </dsp:nvSpPr>
      <dsp:spPr>
        <a:xfrm>
          <a:off x="1170963" y="3803828"/>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711200">
            <a:lnSpc>
              <a:spcPct val="100000"/>
            </a:lnSpc>
            <a:spcBef>
              <a:spcPct val="0"/>
            </a:spcBef>
            <a:spcAft>
              <a:spcPct val="35000"/>
            </a:spcAft>
            <a:buNone/>
          </a:pPr>
          <a:r>
            <a:rPr lang="en-US" sz="1600" kern="1200" baseline="0" dirty="0"/>
            <a:t>The Cardinality estimator uses information from statistics to calculate estimates.</a:t>
          </a:r>
          <a:endParaRPr lang="en-US" sz="1600" kern="1200" dirty="0"/>
        </a:p>
      </dsp:txBody>
      <dsp:txXfrm>
        <a:off x="1170963" y="3803828"/>
        <a:ext cx="9709761" cy="1013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C5414-8CCA-44CD-B790-E00172452CE0}">
      <dsp:nvSpPr>
        <dsp:cNvPr id="0" name=""/>
        <dsp:cNvSpPr/>
      </dsp:nvSpPr>
      <dsp:spPr>
        <a:xfrm>
          <a:off x="15526" y="300663"/>
          <a:ext cx="2532608" cy="18329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 comparison operators between different columns of the same table.</a:t>
          </a:r>
        </a:p>
      </dsp:txBody>
      <dsp:txXfrm>
        <a:off x="15526" y="300663"/>
        <a:ext cx="2532608" cy="1832944"/>
      </dsp:txXfrm>
    </dsp:sp>
    <dsp:sp modelId="{6B5FFB93-8778-461D-8D24-3F02A3EB0136}">
      <dsp:nvSpPr>
        <dsp:cNvPr id="0" name=""/>
        <dsp:cNvSpPr/>
      </dsp:nvSpPr>
      <dsp:spPr>
        <a:xfrm>
          <a:off x="2801395" y="300663"/>
          <a:ext cx="2532608" cy="1832944"/>
        </a:xfrm>
        <a:prstGeom prst="rect">
          <a:avLst/>
        </a:prstGeom>
        <a:solidFill>
          <a:schemeClr val="accent2">
            <a:hueOff val="-444583"/>
            <a:satOff val="9230"/>
            <a:lumOff val="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Using built-in functions or a scalar-valued, user-defined function whose argument is not a constant value.</a:t>
          </a:r>
        </a:p>
      </dsp:txBody>
      <dsp:txXfrm>
        <a:off x="2801395" y="300663"/>
        <a:ext cx="2532608" cy="1832944"/>
      </dsp:txXfrm>
    </dsp:sp>
    <dsp:sp modelId="{54A7E7C3-CF3A-42AA-AB84-DA4C5F7A8AE7}">
      <dsp:nvSpPr>
        <dsp:cNvPr id="0" name=""/>
        <dsp:cNvSpPr/>
      </dsp:nvSpPr>
      <dsp:spPr>
        <a:xfrm>
          <a:off x="5587264" y="300663"/>
          <a:ext cx="2532608" cy="1832944"/>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Joining columns through arithmetic or string concatenation operators.</a:t>
          </a:r>
        </a:p>
      </dsp:txBody>
      <dsp:txXfrm>
        <a:off x="5587264" y="300663"/>
        <a:ext cx="2532608" cy="1832944"/>
      </dsp:txXfrm>
    </dsp:sp>
    <dsp:sp modelId="{5AB3E5FC-913A-4A26-8B08-F2231E4F7E4B}">
      <dsp:nvSpPr>
        <dsp:cNvPr id="0" name=""/>
        <dsp:cNvSpPr/>
      </dsp:nvSpPr>
      <dsp:spPr>
        <a:xfrm>
          <a:off x="8363991" y="300663"/>
          <a:ext cx="2532608" cy="1832944"/>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Comparing variables whose values are not known when the query is compiled and optimized.</a:t>
          </a:r>
        </a:p>
      </dsp:txBody>
      <dsp:txXfrm>
        <a:off x="8363991" y="300663"/>
        <a:ext cx="2532608" cy="1832944"/>
      </dsp:txXfrm>
    </dsp:sp>
    <dsp:sp modelId="{650A6B0D-78FE-4C4E-A9FA-62E14B8CBE33}">
      <dsp:nvSpPr>
        <dsp:cNvPr id="0" name=""/>
        <dsp:cNvSpPr/>
      </dsp:nvSpPr>
      <dsp:spPr>
        <a:xfrm>
          <a:off x="1408460" y="2386869"/>
          <a:ext cx="2532608" cy="1832944"/>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 operators and there are no statistics on the columns involved on either side of the operators.</a:t>
          </a:r>
        </a:p>
      </dsp:txBody>
      <dsp:txXfrm>
        <a:off x="1408460" y="2386869"/>
        <a:ext cx="2532608" cy="1832944"/>
      </dsp:txXfrm>
    </dsp:sp>
    <dsp:sp modelId="{FE9475EA-B20D-4106-AD1E-80BE92E4B419}">
      <dsp:nvSpPr>
        <dsp:cNvPr id="0" name=""/>
        <dsp:cNvSpPr/>
      </dsp:nvSpPr>
      <dsp:spPr>
        <a:xfrm>
          <a:off x="4194329" y="2386869"/>
          <a:ext cx="2532608" cy="1832944"/>
        </a:xfrm>
        <a:prstGeom prst="rect">
          <a:avLst/>
        </a:prstGeom>
        <a:solidFill>
          <a:schemeClr val="accent2">
            <a:hueOff val="-2222914"/>
            <a:satOff val="46152"/>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 operators and the distribution of values in the statistics is not uniform, but the query seeks a highly selective value set. </a:t>
          </a:r>
        </a:p>
      </dsp:txBody>
      <dsp:txXfrm>
        <a:off x="4194329" y="2386869"/>
        <a:ext cx="2532608" cy="1832944"/>
      </dsp:txXfrm>
    </dsp:sp>
    <dsp:sp modelId="{8E84CC76-C174-4A23-8A9B-4A375A273C7A}">
      <dsp:nvSpPr>
        <dsp:cNvPr id="0" name=""/>
        <dsp:cNvSpPr/>
      </dsp:nvSpPr>
      <dsp:spPr>
        <a:xfrm>
          <a:off x="6980198" y="2386869"/>
          <a:ext cx="2532608" cy="183294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100000"/>
            </a:lnSpc>
            <a:spcBef>
              <a:spcPct val="0"/>
            </a:spcBef>
            <a:spcAft>
              <a:spcPct val="35000"/>
            </a:spcAft>
            <a:buNone/>
          </a:pPr>
          <a:r>
            <a:rPr lang="en-US" sz="1500" kern="1200" dirty="0"/>
            <a:t>Predicates that uses the not equal to (!=) comparison operator or the NOT logical operator.</a:t>
          </a:r>
        </a:p>
      </dsp:txBody>
      <dsp:txXfrm>
        <a:off x="6980198" y="2386869"/>
        <a:ext cx="2532608" cy="18329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20.01.2024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1/20/2024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dn673537.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t-sql/queries/hints-transact-sql-query?view=sql-server-ver15"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support.microsoft.com/en-us/help/2952101/fix-poor-cardinality-estimation-when-the-ascending-key-column-is-brand" TargetMode="External"/><Relationship Id="rId4" Type="http://schemas.openxmlformats.org/officeDocument/2006/relationships/hyperlink" Target="https://support.microsoft.com/en-us/help/2801413/enable-plan-affecting-sql-server-query-optimizer-behavior-that-can-b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relational-databases/system-stored-procedures/sp-updatestats-transact-sql?view=sql-server-ver15"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docs.microsoft.com/en-us/sql/relational-databases/system-stored-procedures/sp-updatestats-transact-sql" TargetMode="External"/><Relationship Id="rId4" Type="http://schemas.openxmlformats.org/officeDocument/2006/relationships/hyperlink" Target="https://docs.microsoft.com/en-us/sql/t-sql/statements/update-statistics-transact-sql"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indexes/reorganize-and-rebuild-index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upport.microsoft.com/en-us/help/2952444/fix-poor-performance-when-you-use-table-variables-in-sql-server-2012-o"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support.microsoft.com/en-us/help/195565/statistical-maintenance-functionality-autostats-in-sql-server"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upport.microsoft.com/en-us/help/2952444/fix-poor-performance-when-you-use-table-variables-in-sql-server-2012-o"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upport.microsoft.com/en-us/kb/2754171" TargetMode="External"/><Relationship Id="rId4" Type="http://schemas.openxmlformats.org/officeDocument/2006/relationships/hyperlink" Target="https://support.microsoft.com/en-us/help/195565/statistical-maintenance-functionality-autostats-in-sql-server"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t-sql/database-console-commands/dbcc-show-statistics-transact-sq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t-sql/statements/alter-database-transact-sql-set-opti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sharepoint/administration/best-practices-for-sql-server-in-a-sharepoint-server-far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t-sql/statements/create-statistics-transact-sq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t-sql/statements/create-statistics-transact-sq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channel9.msdn.com/Series/SQL-Workshops/Filtered-Statistics-in-SQL-Server"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t-sql/statements/create-statistics-transact-sql?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sql/t-sql/statements/alter-database-transact-sql-set-options?view=sql-server-ver15" TargetMode="External"/><Relationship Id="rId4" Type="http://schemas.openxmlformats.org/officeDocument/2006/relationships/hyperlink" Target="https://docs.microsoft.com/en-us/sql/relational-databases/databases/database-properties-options-page?view=sql-server-ver15#automati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415871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1/20/2024</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b="1" dirty="0"/>
              <a:t>Previous demonstration files are under E:\Archived. </a:t>
            </a:r>
          </a:p>
          <a:p>
            <a:endParaRPr lang="en-US" sz="1800" b="1" dirty="0"/>
          </a:p>
          <a:p>
            <a:r>
              <a:rPr lang="en-US" sz="1800" b="1" dirty="0"/>
              <a:t>You can open all the demonstrations by using the solutions file :</a:t>
            </a:r>
          </a:p>
          <a:p>
            <a:r>
              <a:rPr lang="en-US" sz="1800" b="0" dirty="0"/>
              <a:t>E:\Demos\SQL_PTO_Workshop_Demos.ssmssln</a:t>
            </a:r>
          </a:p>
          <a:p>
            <a:endParaRPr lang="en-US" sz="1800" b="1" dirty="0"/>
          </a:p>
          <a:p>
            <a:r>
              <a:rPr lang="en-US" sz="1800" b="1" dirty="0"/>
              <a:t>Individual SQL demo file.</a:t>
            </a:r>
          </a:p>
          <a:p>
            <a:r>
              <a:rPr lang="en-US" sz="1800" b="0" dirty="0"/>
              <a:t>E:\Demos\06_Statistics_Maintenance</a:t>
            </a:r>
            <a:r>
              <a:rPr lang="en-US" sz="882" i="1" noProof="0" dirty="0">
                <a:solidFill>
                  <a:prstClr val="black"/>
                </a:solidFill>
                <a:latin typeface="Segoe UI Light" pitchFamily="34" charset="0"/>
              </a:rPr>
              <a:t>\StatisticsBasics.sql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17</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1/20/2024</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s-MX" dirty="0"/>
              <a:t>Q1: </a:t>
            </a:r>
            <a:r>
              <a:rPr lang="en-US" dirty="0"/>
              <a:t>What is the density vector, and how does it differ from the histogram?</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A1: </a:t>
            </a:r>
            <a:r>
              <a:rPr lang="en-US" baseline="0" dirty="0"/>
              <a:t>The density vector is used to calculate the overall average number of rows per distinct value. It differs from the histogram, which stores averages for subsets of data values to make it easier to spot uneven distributions. The density vector is calculated for each combination of columns in a multi-column statistics, whereas the histogram only includes data for the first column.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Q2: When would filtered statistics be a good option?</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A2: </a:t>
            </a:r>
            <a:r>
              <a:rPr lang="en-US" baseline="0" dirty="0"/>
              <a:t>Filtered statistics are commonly used for partitioned tables to increase the number of steps across the whole table. They can also be used to address correlated column and cardinality estimation issues.</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lvl="0"/>
            <a:r>
              <a:rPr lang="en-US" dirty="0"/>
              <a:t>Q3: </a:t>
            </a:r>
            <a:r>
              <a:rPr lang="en-US" sz="900" dirty="0"/>
              <a:t>Explain incremental statistics?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baseline="0" dirty="0"/>
              <a:t>A3: Incremental statistics allow stats updates for specific partitions, which are then folded into the main statistic at the table level.</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aseline="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aseline="0" dirty="0"/>
              <a:t>Q4: </a:t>
            </a:r>
            <a:r>
              <a:rPr lang="en-US" dirty="0"/>
              <a:t>Is it possible to have an index with no statistics associated?</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baseline="0" dirty="0"/>
              <a:t>A4: No. When you create an index, the corresponding statistics is created automatically, and you can not drop the statistics without dropping the index.</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aseline="0"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149742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3609974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58411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a:p>
            <a:pPr marL="171450" indent="-171450">
              <a:buFont typeface="Arial" panose="020B0604020202020204" pitchFamily="34" charset="0"/>
              <a:buChar char="•"/>
            </a:pPr>
            <a:endParaRPr lang="en-US" dirty="0"/>
          </a:p>
          <a:p>
            <a:pPr lvl="0">
              <a:buFont typeface="Arial" panose="020B0604020202020204" pitchFamily="34" charset="0"/>
              <a:buChar char="•"/>
            </a:pPr>
            <a:r>
              <a:rPr lang="en-US" b="1" i="0" dirty="0"/>
              <a:t>Independence: </a:t>
            </a:r>
            <a:r>
              <a:rPr lang="en-US" b="0" i="0" dirty="0"/>
              <a:t>Data distributions on different columns are assumed to be independent of each other, unless correlation information is available and usable.</a:t>
            </a:r>
            <a:endParaRPr lang="en-US" dirty="0"/>
          </a:p>
          <a:p>
            <a:pPr lvl="0">
              <a:buFont typeface="Arial" panose="020B0604020202020204" pitchFamily="34" charset="0"/>
              <a:buChar char="•"/>
            </a:pPr>
            <a:r>
              <a:rPr lang="en-US" b="1" i="0" dirty="0"/>
              <a:t>Uniformity: </a:t>
            </a:r>
            <a:r>
              <a:rPr lang="en-US" sz="1400" b="0" i="0" kern="1200" dirty="0"/>
              <a:t>Distinct values are evenly spaced and that they all have the same frequency. More precisely, within </a:t>
            </a:r>
            <a:r>
              <a:rPr lang="en-US" sz="1400" b="0" i="0" kern="1200" dirty="0">
                <a:solidFill>
                  <a:srgbClr val="000000">
                    <a:hueOff val="0"/>
                    <a:satOff val="0"/>
                    <a:lumOff val="0"/>
                    <a:alphaOff val="0"/>
                  </a:srgbClr>
                </a:solidFill>
                <a:latin typeface="+mn-lt"/>
                <a:ea typeface="+mn-ea"/>
                <a:cs typeface="+mn-cs"/>
              </a:rPr>
              <a:t>each histogram step, distinct values are evenly spread and each value has the same frequency</a:t>
            </a:r>
            <a:r>
              <a:rPr lang="en-US" sz="1400" b="0" i="0" kern="1200" dirty="0"/>
              <a:t>.</a:t>
            </a:r>
          </a:p>
          <a:p>
            <a:pPr lvl="0">
              <a:buFont typeface="Arial" panose="020B0604020202020204" pitchFamily="34" charset="0"/>
              <a:buChar char="•"/>
            </a:pPr>
            <a:r>
              <a:rPr lang="en-US" b="1" i="0" dirty="0"/>
              <a:t>Containment (Simple): </a:t>
            </a:r>
            <a:r>
              <a:rPr lang="en-US" b="0" i="0" dirty="0"/>
              <a:t>Users query for data that exists. </a:t>
            </a:r>
          </a:p>
          <a:p>
            <a:pPr lvl="0">
              <a:buFont typeface="Arial" panose="020B0604020202020204" pitchFamily="34" charset="0"/>
              <a:buChar char="•"/>
            </a:pPr>
            <a:r>
              <a:rPr lang="en-US" b="1" i="0" dirty="0"/>
              <a:t>Inclusion</a:t>
            </a:r>
            <a:r>
              <a:rPr lang="en-US" b="0" i="0" dirty="0"/>
              <a:t>: For filter predicates where Column = Constant, the constant is assumed to actually exist for the associated column. If a corresponding histogram step is non-empty, one of the step's distinct values is assumed to match the value from the predicate.</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2562650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vast potential for variations in data distribution, volume, and query patterns, there are circumstances where the new model assumptions are not applicable, and the generated plan could be less efficient than the plan generated using the legacy CE.</a:t>
            </a:r>
          </a:p>
          <a:p>
            <a:pPr marL="0" indent="0">
              <a:buNone/>
            </a:pPr>
            <a:r>
              <a:rPr lang="en-US" dirty="0"/>
              <a:t> </a:t>
            </a:r>
          </a:p>
          <a:p>
            <a:r>
              <a:rPr lang="en-US" dirty="0"/>
              <a:t>For further information refer to:</a:t>
            </a:r>
          </a:p>
          <a:p>
            <a:pPr marL="171450" indent="-171450">
              <a:buFont typeface="Arial" panose="020B0604020202020204" pitchFamily="34" charset="0"/>
              <a:buChar char="•"/>
            </a:pPr>
            <a:r>
              <a:rPr lang="en-US" i="1" dirty="0"/>
              <a:t>https://docs.microsoft.com/en-us/sql/relational-databases/performance/cardinality-estimation-sql-server</a:t>
            </a:r>
          </a:p>
          <a:p>
            <a:pPr marL="171450" indent="-171450">
              <a:buFont typeface="Arial" panose="020B0604020202020204" pitchFamily="34" charset="0"/>
              <a:buChar char="•"/>
            </a:pPr>
            <a:r>
              <a:rPr lang="en-US" b="1" dirty="0"/>
              <a:t>Optimizing Your Query Plans with the SQL Server 2014 Cardinality Estimator</a:t>
            </a:r>
            <a:r>
              <a:rPr lang="en-US" dirty="0"/>
              <a:t> - </a:t>
            </a:r>
            <a:r>
              <a:rPr lang="en-US" u="sng" dirty="0">
                <a:hlinkClick r:id="rId3"/>
              </a:rPr>
              <a:t>http://msdn.microsoft.com/en-us/library/dn673537.aspx</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225442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For further information refer to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i="1" dirty="0"/>
              <a:t>https://docs.microsoft.com/en-us/sql/relational-databases/performance/cardinality-estimation-sql-server</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62361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1/20/2024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In SQL Server 2012 and 2014, Trace Flag 4139 enables automatically generated quick statistics (histogram amendment) regardless of key column status. If trace flag 4139 is set, regardless of the leading statistics column status (ascending, descending, or stationary), the histogram used to estimate cardinality will be adjusted at query compile time. </a:t>
            </a:r>
            <a:br>
              <a:rPr lang="en-US" dirty="0"/>
            </a:br>
            <a:br>
              <a:rPr lang="en-US" dirty="0"/>
            </a:br>
            <a:r>
              <a:rPr lang="en-US" sz="882" b="0" i="0" kern="1200" baseline="0" dirty="0">
                <a:solidFill>
                  <a:schemeClr val="tx1"/>
                </a:solidFill>
                <a:effectLst/>
                <a:latin typeface="+mn-lt"/>
                <a:ea typeface="+mn-ea"/>
                <a:cs typeface="+mn-cs"/>
              </a:rPr>
              <a:t>Starting with SQL Server 2016 (13.x) SP1, to accomplish this at the query level, add the USE HINT 'ENABLE_HIST_AMENDMENT_FOR_ASC_KEYS' </a:t>
            </a:r>
            <a:r>
              <a:rPr lang="en-US" sz="882" b="0" i="0" u="none" strike="noStrike" kern="1200" baseline="0" dirty="0">
                <a:solidFill>
                  <a:schemeClr val="tx1"/>
                </a:solidFill>
                <a:effectLst/>
                <a:latin typeface="+mn-lt"/>
                <a:ea typeface="+mn-ea"/>
                <a:cs typeface="+mn-cs"/>
                <a:hlinkClick r:id="rId3"/>
              </a:rPr>
              <a:t>query hint</a:t>
            </a:r>
            <a:r>
              <a:rPr lang="en-US" sz="882" b="0" i="0" kern="1200" baseline="0" dirty="0">
                <a:solidFill>
                  <a:schemeClr val="tx1"/>
                </a:solidFill>
                <a:effectLst/>
                <a:latin typeface="+mn-lt"/>
                <a:ea typeface="+mn-ea"/>
                <a:cs typeface="+mn-cs"/>
              </a:rPr>
              <a:t> instead of using this trace flag.</a:t>
            </a:r>
            <a:endParaRPr lang="es-MX" dirty="0"/>
          </a:p>
          <a:p>
            <a:endParaRPr lang="es-MX" dirty="0"/>
          </a:p>
          <a:p>
            <a:endParaRPr lang="es-MX" dirty="0"/>
          </a:p>
          <a:p>
            <a:r>
              <a:rPr lang="es-MX" dirty="0"/>
              <a:t>For further information refer to </a:t>
            </a:r>
          </a:p>
          <a:p>
            <a:pPr marL="171450" indent="-171450">
              <a:buFont typeface="Arial" panose="020B0604020202020204" pitchFamily="34" charset="0"/>
              <a:buChar char="•"/>
            </a:pPr>
            <a:r>
              <a:rPr lang="en-US" dirty="0">
                <a:hlinkClick r:id="rId4"/>
              </a:rPr>
              <a:t>https://support.microsoft.com/en-us/help/2801413/enable-plan-affecting-sql-server-query-optimizer-behavior-that-can-be</a:t>
            </a:r>
            <a:endParaRPr lang="en-US" dirty="0"/>
          </a:p>
          <a:p>
            <a:pPr marL="171450" indent="-171450">
              <a:buFont typeface="Arial" panose="020B0604020202020204" pitchFamily="34" charset="0"/>
              <a:buChar char="•"/>
            </a:pPr>
            <a:r>
              <a:rPr lang="en-US" dirty="0">
                <a:hlinkClick r:id="rId5"/>
              </a:rPr>
              <a:t>https://support.microsoft.com/en-us/help/2952101/fix-poor-cardinality-estimation-when-the-ascending-key-column-is-brand</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https://docs.microsoft.com/en-us/sql/relational-databases/performance/cardinality-estimation-sql-server</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1051699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In SQL Server 2014, to use the old version for a particular query when database compatibility level is 120 or higher and LEGACY_CARDINALITY_ESTIMATION  is OFF, use Trace Flag 9481.</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Example:</a:t>
            </a:r>
          </a:p>
          <a:p>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FactCurrencyRate</a:t>
            </a:r>
          </a:p>
          <a:p>
            <a:r>
              <a:rPr lang="en-US" sz="900" dirty="0">
                <a:solidFill>
                  <a:srgbClr val="0000FF"/>
                </a:solidFill>
                <a:latin typeface="Consolas" panose="020B0609020204030204" pitchFamily="49" charset="0"/>
              </a:rPr>
              <a:t>WHERE</a:t>
            </a:r>
            <a:r>
              <a:rPr lang="en-US" sz="900" dirty="0">
                <a:solidFill>
                  <a:srgbClr val="000000"/>
                </a:solidFill>
                <a:latin typeface="Consolas" panose="020B0609020204030204" pitchFamily="49" charset="0"/>
              </a:rPr>
              <a:t> DateKey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20101201</a:t>
            </a:r>
          </a:p>
          <a:p>
            <a:r>
              <a:rPr lang="en-US" sz="900" dirty="0">
                <a:solidFill>
                  <a:srgbClr val="0000FF"/>
                </a:solidFill>
                <a:latin typeface="Consolas" panose="020B0609020204030204" pitchFamily="49" charset="0"/>
              </a:rPr>
              <a:t>OPTION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QUERYTRACEON </a:t>
            </a:r>
            <a:r>
              <a:rPr lang="en-US" sz="900" b="1" kern="0" dirty="0">
                <a:solidFill>
                  <a:srgbClr val="505050"/>
                </a:solidFill>
                <a:latin typeface="Consolas" panose="020B0609020204030204" pitchFamily="49" charset="0"/>
                <a:cs typeface="Consolas" panose="020B0609020204030204" pitchFamily="49" charset="0"/>
              </a:rPr>
              <a:t>9481</a:t>
            </a:r>
            <a:r>
              <a:rPr lang="en-US" sz="900" dirty="0">
                <a:solidFill>
                  <a:srgbClr val="808080"/>
                </a:solidFill>
                <a:latin typeface="Consolas" panose="020B0609020204030204" pitchFamily="49" charset="0"/>
              </a:rPr>
              <a: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900" dirty="0"/>
          </a:p>
          <a:p>
            <a:endParaRPr lang="en-US" dirty="0">
              <a:solidFill>
                <a:srgbClr val="808080"/>
              </a:solidFill>
              <a:latin typeface="Consolas" panose="020B0609020204030204" pitchFamily="49" charset="0"/>
            </a:endParaRPr>
          </a:p>
          <a:p>
            <a:r>
              <a:rPr lang="en-US" sz="882" b="1" i="0" kern="1200" baseline="0" dirty="0">
                <a:solidFill>
                  <a:schemeClr val="tx1"/>
                </a:solidFill>
                <a:effectLst/>
                <a:latin typeface="+mn-lt"/>
                <a:ea typeface="+mn-ea"/>
                <a:cs typeface="+mn-cs"/>
              </a:rPr>
              <a:t>NOTE: </a:t>
            </a:r>
            <a:r>
              <a:rPr lang="en-US" sz="882" b="0" i="0" kern="1200" baseline="0" dirty="0">
                <a:solidFill>
                  <a:schemeClr val="tx1"/>
                </a:solidFill>
                <a:effectLst/>
                <a:latin typeface="+mn-lt"/>
                <a:ea typeface="+mn-ea"/>
                <a:cs typeface="+mn-cs"/>
              </a:rPr>
              <a:t>QUERYTRACEON is limited to SysAdmin only.</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1846180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To use the new CE in SQL Server 2014 when the database compatibility level is 110 or lower, use Trace Flag 2312. </a:t>
            </a:r>
          </a:p>
          <a:p>
            <a:r>
              <a:rPr lang="es-MX" dirty="0"/>
              <a:t>Example:</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FactCurrencyRate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DateKey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20101201</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QUERYTRACEON 2312</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sz="882" b="1" i="0" kern="1200" baseline="0" dirty="0">
                <a:solidFill>
                  <a:schemeClr val="tx1"/>
                </a:solidFill>
                <a:effectLst/>
                <a:latin typeface="+mn-lt"/>
                <a:ea typeface="+mn-ea"/>
                <a:cs typeface="+mn-cs"/>
              </a:rPr>
              <a:t>NOTE: </a:t>
            </a:r>
            <a:r>
              <a:rPr lang="en-US" sz="882" b="0" i="0" kern="1200" baseline="0" dirty="0">
                <a:solidFill>
                  <a:schemeClr val="tx1"/>
                </a:solidFill>
                <a:effectLst/>
                <a:latin typeface="+mn-lt"/>
                <a:ea typeface="+mn-ea"/>
                <a:cs typeface="+mn-cs"/>
              </a:rPr>
              <a:t>QUERYTRACEON is limited to SysAdmin only.</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dirty="0"/>
          </a:p>
        </p:txBody>
      </p:sp>
    </p:spTree>
    <p:extLst>
      <p:ext uri="{BB962C8B-B14F-4D97-AF65-F5344CB8AC3E}">
        <p14:creationId xmlns:p14="http://schemas.microsoft.com/office/powerpoint/2010/main" val="189155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1" dirty="0"/>
              <a:t>Individual SQL demo file.</a:t>
            </a:r>
          </a:p>
          <a:p>
            <a:r>
              <a:rPr lang="en-US" sz="900" b="0" dirty="0"/>
              <a:t>E:\Demos\06_Statistics_Maintenance</a:t>
            </a:r>
            <a:r>
              <a:rPr lang="en-US" sz="800" i="1" noProof="0" dirty="0">
                <a:solidFill>
                  <a:prstClr val="black"/>
                </a:solidFill>
                <a:latin typeface="Segoe UI Light" pitchFamily="34" charset="0"/>
              </a:rPr>
              <a:t>\</a:t>
            </a:r>
            <a:r>
              <a:rPr lang="en-US" sz="882" i="1" dirty="0" err="1">
                <a:solidFill>
                  <a:prstClr val="black"/>
                </a:solidFill>
                <a:latin typeface="Segoe UI Light" pitchFamily="34" charset="0"/>
              </a:rPr>
              <a:t>CardinalityEstimation.sql</a:t>
            </a:r>
            <a:endParaRPr lang="en-US" sz="882" i="1"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noProof="0" dirty="0"/>
              <a:t>Q: </a:t>
            </a:r>
            <a:r>
              <a:rPr lang="en-US" sz="900" dirty="0"/>
              <a:t>Why is the Cardinality Estimator so important for query performance?</a:t>
            </a:r>
          </a:p>
          <a:p>
            <a:pPr marL="0" indent="0">
              <a:buNone/>
            </a:pPr>
            <a:r>
              <a:rPr lang="en-US" noProof="0" dirty="0"/>
              <a:t>A: </a:t>
            </a:r>
            <a:r>
              <a:rPr lang="en-US" dirty="0"/>
              <a:t>The SQL Server Query Optimizer is a cost-based Query Optimizer and it tries to select query plans that have the lowest estimated processing cost to execute. On the factor used to determine the cost of executing a query plan is the total number of rows processed at each level of a query plan (cardinality of the plan).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Q: After SQL Server 2000, in which SQL Server version did the Cardinality Estimator suffer the greatest change?</a:t>
            </a:r>
          </a:p>
          <a:p>
            <a:r>
              <a:rPr lang="en-US" noProof="0" dirty="0"/>
              <a:t>A: SQL Server 2014</a:t>
            </a:r>
          </a:p>
          <a:p>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Q: </a:t>
            </a:r>
            <a:r>
              <a:rPr lang="en-US" sz="900" noProof="0" dirty="0"/>
              <a:t>Can SQL Server 2014 or higher use the older cardinality estimator?</a:t>
            </a:r>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A:  You can use the query hint </a:t>
            </a:r>
            <a:r>
              <a:rPr lang="en-US" dirty="0">
                <a:solidFill>
                  <a:srgbClr val="FF0000"/>
                </a:solidFill>
                <a:latin typeface="Consolas" panose="020B0609020204030204" pitchFamily="49" charset="0"/>
              </a:rPr>
              <a:t>'FORCE_LEGACY_CARDINALITY_ESTIMATION’ at a statement level and/or </a:t>
            </a:r>
            <a:r>
              <a:rPr lang="en-US" sz="900" dirty="0"/>
              <a:t>set the database scope configuration LEGACY_CARDINALITY_ESTIMATION to ON.</a:t>
            </a:r>
          </a:p>
          <a:p>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Q: </a:t>
            </a:r>
            <a:r>
              <a:rPr lang="en-US" sz="900" noProof="0" dirty="0"/>
              <a:t>What can be the reason to use cardinality estimator version 70 in a database running on SQL Server 2014 or higher</a:t>
            </a:r>
            <a:r>
              <a:rPr lang="en-US" noProof="0" dirty="0"/>
              <a:t>?</a:t>
            </a:r>
          </a:p>
          <a:p>
            <a:r>
              <a:rPr lang="en-US" noProof="0" dirty="0"/>
              <a:t>A: After a migration, </a:t>
            </a:r>
            <a:r>
              <a:rPr lang="en-US" sz="882" b="0" i="0" kern="1200" baseline="0" dirty="0">
                <a:solidFill>
                  <a:schemeClr val="tx1"/>
                </a:solidFill>
                <a:effectLst/>
                <a:latin typeface="+mn-lt"/>
                <a:ea typeface="+mn-ea"/>
                <a:cs typeface="+mn-cs"/>
              </a:rPr>
              <a:t>a less efficient query plan is generated for some of your queries.</a:t>
            </a:r>
            <a:endParaRPr lang="en-US" noProof="0" dirty="0"/>
          </a:p>
          <a:p>
            <a:endParaRPr lang="en-US" noProof="0" dirty="0"/>
          </a:p>
          <a:p>
            <a:endParaRPr lang="en-US" noProof="0" dirty="0"/>
          </a:p>
          <a:p>
            <a:endParaRPr lang="en-US" noProof="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dirty="0"/>
          </a:p>
        </p:txBody>
      </p:sp>
    </p:spTree>
    <p:extLst>
      <p:ext uri="{BB962C8B-B14F-4D97-AF65-F5344CB8AC3E}">
        <p14:creationId xmlns:p14="http://schemas.microsoft.com/office/powerpoint/2010/main" val="3107631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not updating statistics too frequently because there is a performance tradeoff between improving query plans and the time it takes to recompile queries. The specific tradeoffs depend on your application.</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dirty="0"/>
          </a:p>
        </p:txBody>
      </p:sp>
    </p:spTree>
    <p:extLst>
      <p:ext uri="{BB962C8B-B14F-4D97-AF65-F5344CB8AC3E}">
        <p14:creationId xmlns:p14="http://schemas.microsoft.com/office/powerpoint/2010/main" val="3343271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By default, the query optimizer already updates statistics as necessary to improve the query plan; in some cases you can improve query performance by using </a:t>
            </a:r>
            <a:r>
              <a:rPr lang="en-US" dirty="0"/>
              <a:t>UPDATE STATISTICS</a:t>
            </a:r>
            <a:r>
              <a:rPr lang="en-US" sz="882" b="0" i="0" kern="1200" baseline="0" dirty="0">
                <a:solidFill>
                  <a:schemeClr val="tx1"/>
                </a:solidFill>
                <a:effectLst/>
                <a:latin typeface="+mn-lt"/>
                <a:ea typeface="+mn-ea"/>
                <a:cs typeface="+mn-cs"/>
              </a:rPr>
              <a:t> or the stored procedure </a:t>
            </a:r>
            <a:r>
              <a:rPr lang="en-US" sz="882" b="0" i="0" u="sng" kern="1200" baseline="0" dirty="0">
                <a:solidFill>
                  <a:schemeClr val="tx1"/>
                </a:solidFill>
                <a:effectLst/>
                <a:latin typeface="+mn-lt"/>
                <a:ea typeface="+mn-ea"/>
                <a:cs typeface="+mn-cs"/>
                <a:hlinkClick r:id="rId3"/>
              </a:rPr>
              <a:t>sp_updatestats</a:t>
            </a:r>
            <a:r>
              <a:rPr lang="en-US" sz="882" b="0" i="0" kern="1200" baseline="0" dirty="0">
                <a:solidFill>
                  <a:schemeClr val="tx1"/>
                </a:solidFill>
                <a:effectLst/>
                <a:latin typeface="+mn-lt"/>
                <a:ea typeface="+mn-ea"/>
                <a:cs typeface="+mn-cs"/>
              </a:rPr>
              <a:t> to update statistics more frequently than the default updates.</a:t>
            </a:r>
            <a:endParaRPr lang="en-US" sz="882"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sz="882"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a:solidFill>
                  <a:schemeClr val="tx1"/>
                </a:solidFill>
                <a:effectLst/>
                <a:latin typeface="+mn-lt"/>
                <a:ea typeface="+mn-ea"/>
                <a:cs typeface="+mn-cs"/>
              </a:rPr>
              <a:t>UPDATE STATISTICS, </a:t>
            </a:r>
            <a:r>
              <a:rPr lang="en-US" sz="882" b="0" i="0" kern="1200" baseline="0" dirty="0">
                <a:solidFill>
                  <a:schemeClr val="tx1"/>
                </a:solidFill>
                <a:effectLst/>
                <a:latin typeface="+mn-lt"/>
                <a:ea typeface="+mn-ea"/>
                <a:cs typeface="+mn-cs"/>
              </a:rPr>
              <a:t>Updates query optimization statistics on a table or indexed view. It can be used to update all statistics of a table or indexed view or specific statistics with granular control using different available arguments</a:t>
            </a:r>
            <a:endParaRPr lang="en-US" sz="882"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a:solidFill>
                  <a:schemeClr val="tx1"/>
                </a:solidFill>
                <a:effectLst/>
                <a:latin typeface="+mn-lt"/>
                <a:ea typeface="+mn-ea"/>
                <a:cs typeface="+mn-cs"/>
              </a:rPr>
              <a:t>sp_updatestats </a:t>
            </a:r>
            <a:r>
              <a:rPr lang="en-US" sz="882" b="0" i="0" kern="1200" baseline="0" dirty="0">
                <a:solidFill>
                  <a:schemeClr val="tx1"/>
                </a:solidFill>
                <a:effectLst/>
                <a:latin typeface="+mn-lt"/>
                <a:ea typeface="+mn-ea"/>
                <a:cs typeface="+mn-cs"/>
              </a:rPr>
              <a:t>Runs </a:t>
            </a:r>
            <a:r>
              <a:rPr lang="en-US" dirty="0"/>
              <a:t>UPDATE STATISTICS</a:t>
            </a:r>
            <a:r>
              <a:rPr lang="en-US" sz="882" b="0" i="0" kern="1200" baseline="0" dirty="0">
                <a:solidFill>
                  <a:schemeClr val="tx1"/>
                </a:solidFill>
                <a:effectLst/>
                <a:latin typeface="+mn-lt"/>
                <a:ea typeface="+mn-ea"/>
                <a:cs typeface="+mn-cs"/>
              </a:rPr>
              <a:t> against all user-defined and internal tables in the current database.</a:t>
            </a:r>
            <a:endParaRPr lang="en-US" sz="882" b="1" i="0" kern="1200" baseline="0" dirty="0">
              <a:solidFill>
                <a:schemeClr val="tx1"/>
              </a:solidFill>
              <a:effectLst/>
              <a:latin typeface="+mn-lt"/>
              <a:ea typeface="+mn-ea"/>
              <a:cs typeface="+mn-cs"/>
            </a:endParaRPr>
          </a:p>
          <a:p>
            <a:endParaRPr lang="en-US" dirty="0"/>
          </a:p>
          <a:p>
            <a:r>
              <a:rPr lang="en-US" dirty="0"/>
              <a:t>For further information refer to:</a:t>
            </a:r>
          </a:p>
          <a:p>
            <a:pPr marL="171450" indent="-171450">
              <a:buFont typeface="Arial" panose="020B0604020202020204" pitchFamily="34" charset="0"/>
              <a:buChar char="•"/>
            </a:pPr>
            <a:r>
              <a:rPr lang="en-US" dirty="0">
                <a:hlinkClick r:id="rId4"/>
              </a:rPr>
              <a:t>https://docs.microsoft.com/en-us/sql/t-sql/statements/update-statistics-transact-sql</a:t>
            </a:r>
            <a:endParaRPr lang="en-US" dirty="0"/>
          </a:p>
          <a:p>
            <a:pPr marL="171450" indent="-171450">
              <a:buFont typeface="Arial" panose="020B0604020202020204" pitchFamily="34" charset="0"/>
              <a:buChar char="•"/>
            </a:pPr>
            <a:r>
              <a:rPr lang="en-US" dirty="0">
                <a:hlinkClick r:id="rId5"/>
              </a:rPr>
              <a:t>https://docs.microsoft.com/en-us/sql/relational-databases/system-stored-procedures/sp-updatestats-transact-sql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dirty="0"/>
          </a:p>
        </p:txBody>
      </p:sp>
    </p:spTree>
    <p:extLst>
      <p:ext uri="{BB962C8B-B14F-4D97-AF65-F5344CB8AC3E}">
        <p14:creationId xmlns:p14="http://schemas.microsoft.com/office/powerpoint/2010/main" val="3365691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When an index is </a:t>
            </a:r>
            <a:r>
              <a:rPr lang="en-US" sz="882" b="1" i="0" kern="1200" baseline="0" dirty="0">
                <a:solidFill>
                  <a:schemeClr val="tx1"/>
                </a:solidFill>
                <a:effectLst/>
                <a:latin typeface="+mn-lt"/>
                <a:ea typeface="+mn-ea"/>
                <a:cs typeface="+mn-cs"/>
              </a:rPr>
              <a:t>created</a:t>
            </a:r>
            <a:r>
              <a:rPr lang="en-US" sz="882" b="0" i="0" kern="1200" baseline="0" dirty="0">
                <a:solidFill>
                  <a:schemeClr val="tx1"/>
                </a:solidFill>
                <a:effectLst/>
                <a:latin typeface="+mn-lt"/>
                <a:ea typeface="+mn-ea"/>
                <a:cs typeface="+mn-cs"/>
              </a:rPr>
              <a:t> or </a:t>
            </a:r>
            <a:r>
              <a:rPr lang="en-US" sz="882" b="1" i="0" kern="1200" baseline="0" dirty="0">
                <a:solidFill>
                  <a:schemeClr val="tx1"/>
                </a:solidFill>
                <a:effectLst/>
                <a:latin typeface="+mn-lt"/>
                <a:ea typeface="+mn-ea"/>
                <a:cs typeface="+mn-cs"/>
              </a:rPr>
              <a:t>rebuilt</a:t>
            </a:r>
            <a:r>
              <a:rPr lang="en-US" sz="882" b="0" i="0" kern="1200" baseline="0" dirty="0">
                <a:solidFill>
                  <a:schemeClr val="tx1"/>
                </a:solidFill>
                <a:effectLst/>
                <a:latin typeface="+mn-lt"/>
                <a:ea typeface="+mn-ea"/>
                <a:cs typeface="+mn-cs"/>
              </a:rPr>
              <a:t> in SQL Server, statistics are created or updated by scanning all the rows in the table. However, starting with SQL Server 2012 (11.x), statistics are not created or updated by scanning all the rows in the table when a partitioned index is created or rebuilt. Instead, the Query Optimizer uses the default sampling algorithm to generate these statistics. To obtain statistics on partitioned indexes by scanning all the rows in the table, use CREATE STATISTICS or UPDATE STATISTICS with the FULLSCAN clause.</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an index is </a:t>
            </a:r>
            <a:r>
              <a:rPr lang="en-US" sz="882" b="1" i="0" kern="1200" baseline="0" dirty="0">
                <a:solidFill>
                  <a:schemeClr val="tx1"/>
                </a:solidFill>
                <a:effectLst/>
                <a:latin typeface="+mn-lt"/>
                <a:ea typeface="+mn-ea"/>
                <a:cs typeface="+mn-cs"/>
              </a:rPr>
              <a:t>reorganized</a:t>
            </a:r>
            <a:r>
              <a:rPr lang="en-US" sz="882" b="0" i="0" kern="1200" baseline="0" dirty="0">
                <a:solidFill>
                  <a:schemeClr val="tx1"/>
                </a:solidFill>
                <a:effectLst/>
                <a:latin typeface="+mn-lt"/>
                <a:ea typeface="+mn-ea"/>
                <a:cs typeface="+mn-cs"/>
              </a:rPr>
              <a:t> in SQL Server, statistics are not updated.</a:t>
            </a:r>
          </a:p>
          <a:p>
            <a:endParaRPr lang="en-US" dirty="0"/>
          </a:p>
          <a:p>
            <a:r>
              <a:rPr lang="en-US" dirty="0"/>
              <a:t>For further information refer to:</a:t>
            </a:r>
          </a:p>
          <a:p>
            <a:pPr marL="171450" indent="-171450">
              <a:buFont typeface="Arial" panose="020B0604020202020204" pitchFamily="34" charset="0"/>
              <a:buChar char="•"/>
            </a:pPr>
            <a:r>
              <a:rPr lang="en-US" dirty="0">
                <a:hlinkClick r:id="rId3"/>
              </a:rPr>
              <a:t>https://docs.microsoft.com/en-us/sql/relational-databases/indexes/reorganize-and-rebuild-indexes</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dirty="0"/>
          </a:p>
        </p:txBody>
      </p:sp>
    </p:spTree>
    <p:extLst>
      <p:ext uri="{BB962C8B-B14F-4D97-AF65-F5344CB8AC3E}">
        <p14:creationId xmlns:p14="http://schemas.microsoft.com/office/powerpoint/2010/main" val="75206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942960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dirty="0"/>
          </a:p>
        </p:txBody>
      </p:sp>
    </p:spTree>
    <p:extLst>
      <p:ext uri="{BB962C8B-B14F-4D97-AF65-F5344CB8AC3E}">
        <p14:creationId xmlns:p14="http://schemas.microsoft.com/office/powerpoint/2010/main" val="2679476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https://support.microsoft.com/en-us/help/2952444/fix-poor-performance-when-you-use-table-variables-in-sql-server-2012-o</a:t>
            </a:r>
            <a:endParaRPr lang="en-US" dirty="0"/>
          </a:p>
          <a:p>
            <a:pPr marL="171450" indent="-171450">
              <a:buFont typeface="Arial" panose="020B0604020202020204" pitchFamily="34" charset="0"/>
              <a:buChar char="•"/>
            </a:pPr>
            <a:r>
              <a:rPr lang="en-US" dirty="0">
                <a:hlinkClick r:id="rId4"/>
              </a:rPr>
              <a:t>https://support.microsoft.com/en-us/help/195565/statistical-maintenance-functionality-autostats-in-sql-server</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dirty="0"/>
          </a:p>
        </p:txBody>
      </p:sp>
    </p:spTree>
    <p:extLst>
      <p:ext uri="{BB962C8B-B14F-4D97-AF65-F5344CB8AC3E}">
        <p14:creationId xmlns:p14="http://schemas.microsoft.com/office/powerpoint/2010/main" val="2159373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https://support.microsoft.com/en-us/help/2952444/fix-poor-performance-when-you-use-table-variables-in-sql-server-2012-o</a:t>
            </a:r>
            <a:endParaRPr lang="en-US" dirty="0"/>
          </a:p>
          <a:p>
            <a:pPr marL="171450" indent="-171450">
              <a:buFont typeface="Arial" panose="020B0604020202020204" pitchFamily="34" charset="0"/>
              <a:buChar char="•"/>
            </a:pPr>
            <a:r>
              <a:rPr lang="en-US" dirty="0">
                <a:hlinkClick r:id="rId4"/>
              </a:rPr>
              <a:t>https://support.microsoft.com/en-us/help/195565/statistical-maintenance-functionality-autostats-in-sql-server</a:t>
            </a:r>
            <a:endParaRPr lang="en-US" dirty="0"/>
          </a:p>
          <a:p>
            <a:pPr marL="171450" indent="-171450">
              <a:buFont typeface="Arial" panose="020B0604020202020204" pitchFamily="34" charset="0"/>
              <a:buChar char="•"/>
            </a:pPr>
            <a:r>
              <a:rPr lang="en-US" dirty="0"/>
              <a:t>Controlling Autostat (AUTO_UPDATE_STATISTICS) behavior in SQL Server - </a:t>
            </a:r>
            <a:r>
              <a:rPr lang="en-US" u="sng" dirty="0">
                <a:hlinkClick r:id="rId5"/>
              </a:rPr>
              <a:t>http://support.microsoft.com/en-us/kb/2754171</a:t>
            </a:r>
            <a:endParaRPr lang="en-US" b="0" u="sng" dirty="0"/>
          </a:p>
          <a:p>
            <a:pPr marL="171450" indent="-171450">
              <a:buFont typeface="Arial" panose="020B0604020202020204" pitchFamily="34" charset="0"/>
              <a:buChar char="•"/>
            </a:pPr>
            <a:r>
              <a:rPr lang="en-US" b="1" dirty="0"/>
              <a:t>FIX: Poor performance when you use table variables in SQL Server 2012 or SQL Server 2014  </a:t>
            </a:r>
            <a:r>
              <a:rPr lang="en-US" dirty="0"/>
              <a:t>https://support.microsoft.com/en-us/kb/2952444</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dirty="0"/>
          </a:p>
        </p:txBody>
      </p:sp>
    </p:spTree>
    <p:extLst>
      <p:ext uri="{BB962C8B-B14F-4D97-AF65-F5344CB8AC3E}">
        <p14:creationId xmlns:p14="http://schemas.microsoft.com/office/powerpoint/2010/main" val="1906195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3973494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latin typeface="Segoe UI" panose="020B0502040204020203" pitchFamily="34" charset="0"/>
                <a:cs typeface="Segoe UI" panose="020B0502040204020203" pitchFamily="34" charset="0"/>
              </a:rPr>
              <a:t>Errors/sec</a:t>
            </a:r>
            <a:r>
              <a:rPr lang="en-US" sz="900" dirty="0">
                <a:latin typeface="Segoe UI" panose="020B0502040204020203" pitchFamily="34" charset="0"/>
                <a:cs typeface="Segoe UI" panose="020B0502040204020203" pitchFamily="34" charset="0"/>
              </a:rPr>
              <a:t>: It is the number of errors per second. Note that this counter has few instances. One of them is </a:t>
            </a:r>
            <a:r>
              <a:rPr lang="en-US" sz="900" b="1" dirty="0">
                <a:latin typeface="Segoe UI" panose="020B0502040204020203" pitchFamily="34" charset="0"/>
                <a:cs typeface="Segoe UI" panose="020B0502040204020203" pitchFamily="34" charset="0"/>
              </a:rPr>
              <a:t>Info Errors</a:t>
            </a:r>
            <a:r>
              <a:rPr lang="en-US" sz="900" dirty="0">
                <a:latin typeface="Segoe UI" panose="020B0502040204020203" pitchFamily="34" charset="0"/>
                <a:cs typeface="Segoe UI" panose="020B0502040204020203" pitchFamily="34" charset="0"/>
              </a:rPr>
              <a:t>, which might be discarded in most cases.</a:t>
            </a:r>
          </a:p>
          <a:p>
            <a:r>
              <a:rPr lang="en-US" sz="900" b="1" dirty="0">
                <a:latin typeface="Segoe UI" panose="020B0502040204020203" pitchFamily="34" charset="0"/>
                <a:cs typeface="Segoe UI" panose="020B0502040204020203" pitchFamily="34" charset="0"/>
              </a:rPr>
              <a:t>Batch Requests/sec</a:t>
            </a:r>
            <a:r>
              <a:rPr lang="en-US" sz="900" dirty="0">
                <a:latin typeface="Segoe UI" panose="020B0502040204020203" pitchFamily="34" charset="0"/>
                <a:cs typeface="Segoe UI" panose="020B0502040204020203" pitchFamily="34" charset="0"/>
              </a:rPr>
              <a:t>: It is the</a:t>
            </a:r>
            <a:r>
              <a:rPr lang="en-US" sz="900" b="1" dirty="0">
                <a:latin typeface="Segoe UI" panose="020B0502040204020203" pitchFamily="34" charset="0"/>
                <a:cs typeface="Segoe UI" panose="020B0502040204020203" pitchFamily="34" charset="0"/>
              </a:rPr>
              <a:t> </a:t>
            </a:r>
            <a:r>
              <a:rPr lang="en-US" sz="900" dirty="0">
                <a:latin typeface="Segoe UI" panose="020B0502040204020203" pitchFamily="34" charset="0"/>
                <a:cs typeface="Segoe UI" panose="020B0502040204020203" pitchFamily="34" charset="0"/>
              </a:rPr>
              <a:t>number of SQL batch requests received by the server. This counter measures the number of batch requests that SQL Server receives per second and generally follows in-step to how busy your server's CPUs are. Generally, over 1,000 batch requests per second indicates a very busy SQL Server and could mean that if you are not already experiencing a CPU bottleneck, you might very </a:t>
            </a:r>
            <a:r>
              <a:rPr lang="en-US" dirty="0">
                <a:latin typeface="Segoe UI" panose="020B0502040204020203" pitchFamily="34" charset="0"/>
                <a:cs typeface="Segoe UI" panose="020B0502040204020203" pitchFamily="34" charset="0"/>
              </a:rPr>
              <a:t>likely experience one soon. </a:t>
            </a:r>
            <a:r>
              <a:rPr lang="en-US" sz="900" dirty="0">
                <a:latin typeface="Segoe UI" panose="020B0502040204020203" pitchFamily="34" charset="0"/>
                <a:cs typeface="Segoe UI" panose="020B0502040204020203" pitchFamily="34" charset="0"/>
              </a:rPr>
              <a:t>Of course, this is a relative number, and the bigger your hardware, the more batch requests per second SQL Server can handle. From a network bottleneck approach, a typical 100 </a:t>
            </a:r>
            <a:r>
              <a:rPr lang="en-US" sz="900" dirty="0" err="1">
                <a:latin typeface="Segoe UI" panose="020B0502040204020203" pitchFamily="34" charset="0"/>
                <a:cs typeface="Segoe UI" panose="020B0502040204020203" pitchFamily="34" charset="0"/>
              </a:rPr>
              <a:t>Mbs</a:t>
            </a:r>
            <a:r>
              <a:rPr lang="en-US" sz="900" dirty="0">
                <a:latin typeface="Segoe UI" panose="020B0502040204020203" pitchFamily="34" charset="0"/>
                <a:cs typeface="Segoe UI" panose="020B0502040204020203" pitchFamily="34" charset="0"/>
              </a:rPr>
              <a:t> network card is only able to handle about 3,000 batch requests per second. If you have a server that is this busy, you might need to have two or more network cards, or go to a 1 </a:t>
            </a:r>
            <a:r>
              <a:rPr lang="en-US" sz="900" dirty="0" err="1">
                <a:latin typeface="Segoe UI" panose="020B0502040204020203" pitchFamily="34" charset="0"/>
                <a:cs typeface="Segoe UI" panose="020B0502040204020203" pitchFamily="34" charset="0"/>
              </a:rPr>
              <a:t>Gbs</a:t>
            </a:r>
            <a:r>
              <a:rPr lang="en-US" sz="900" dirty="0">
                <a:latin typeface="Segoe UI" panose="020B0502040204020203" pitchFamily="34" charset="0"/>
                <a:cs typeface="Segoe UI" panose="020B0502040204020203" pitchFamily="34" charset="0"/>
              </a:rPr>
              <a:t>  network card. </a:t>
            </a:r>
          </a:p>
          <a:p>
            <a:pPr marL="0" indent="0">
              <a:buNone/>
            </a:pPr>
            <a:endParaRPr lang="en-US" sz="900" b="1"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Note:</a:t>
            </a:r>
            <a:r>
              <a:rPr lang="en-US" sz="900" dirty="0">
                <a:latin typeface="Segoe UI" panose="020B0502040204020203" pitchFamily="34" charset="0"/>
                <a:cs typeface="Segoe UI" panose="020B0502040204020203" pitchFamily="34" charset="0"/>
              </a:rPr>
              <a:t> Sometimes low batch requests per second can be misleading. If there was a SQL statements per second counter, this would be a more accurate measure of the amount of SQL Server activity. For example, an application might call only a few stored procedures yet each stored procedure does a lot of work. In that case, we will see a low number for batch requests per second but each stored procedure (one batch) will execute many SQL statements that drive CPU and other resources. As a result, many counter thresholds based on the number of batch requests per second will seem to identify issues because the batch requests on such a server are unusually low for the level of activity on the server. We cannot conclude that a SQL Server is not active simply by looking at only batch requests per second. Rather, you have to do more investigation before deciding there is no load on the server. If the average number of batch requests per second is below five and other counters (such as SQL Server processor utilization) confirm the absence of significant activity, then there is not enough of a load to make any recommendations or identify issues regarding scalability.</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6409975" y="4724400"/>
            <a:ext cx="2276826" cy="1066800"/>
          </a:xfrm>
          <a:prstGeom prst="wedgeRectCallout">
            <a:avLst>
              <a:gd name="adj1" fmla="val -75068"/>
              <a:gd name="adj2" fmla="val 2224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Should this be Mbps? Also, spell out at first instance. Similarly, check if in the last sentence in this para, if it should be Gbps</a:t>
            </a:r>
          </a:p>
        </p:txBody>
      </p:sp>
      <p:sp>
        <p:nvSpPr>
          <p:cNvPr id="10" name="Slide Number Placeholder 9"/>
          <p:cNvSpPr>
            <a:spLocks noGrp="1"/>
          </p:cNvSpPr>
          <p:nvPr>
            <p:ph type="sldNum" sz="quarter" idx="10"/>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033734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800" dirty="0">
                <a:solidFill>
                  <a:srgbClr val="000000"/>
                </a:solidFill>
                <a:latin typeface="Consolas" panose="020B0609020204030204" pitchFamily="49" charset="0"/>
              </a:rPr>
              <a:t>M06L03Lab01</a:t>
            </a:r>
            <a:endParaRPr lang="en-US" dirty="0"/>
          </a:p>
          <a:p>
            <a:endParaRPr lang="en-US" dirty="0"/>
          </a:p>
          <a:p>
            <a:r>
              <a:rPr lang="en-US" dirty="0"/>
              <a:t>Link to lab: </a:t>
            </a:r>
          </a:p>
          <a:p>
            <a:r>
              <a:rPr lang="en-US" sz="882" b="0" i="0" u="none" strike="noStrike" kern="1200" baseline="0" dirty="0">
                <a:solidFill>
                  <a:schemeClr val="tx1"/>
                </a:solidFill>
                <a:effectLst/>
                <a:latin typeface="+mn-lt"/>
                <a:ea typeface="+mn-ea"/>
                <a:cs typeface="+mn-cs"/>
              </a:rPr>
              <a:t>Module06: SQL Server Statistics Structure -&gt; Lab - Statistics Update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 Does reorganizing an index update its statistics?</a:t>
            </a:r>
          </a:p>
          <a:p>
            <a:r>
              <a:rPr lang="en-US" dirty="0"/>
              <a:t>A: No. Rebuilding an index updates its statistics.</a:t>
            </a:r>
          </a:p>
          <a:p>
            <a:endParaRPr lang="en-US" dirty="0"/>
          </a:p>
          <a:p>
            <a:r>
              <a:rPr lang="en-US" dirty="0"/>
              <a:t>Q: What is the % of sampled used to update statistics when ALTER INDEX … REBUILD is executed?</a:t>
            </a:r>
          </a:p>
          <a:p>
            <a:r>
              <a:rPr lang="en-US" dirty="0"/>
              <a:t>A: 100% / FULLSCAN</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 </a:t>
            </a:r>
            <a:r>
              <a:rPr lang="en-US" noProof="0" dirty="0"/>
              <a:t>Is it possible to disable auto updates for a particular statistic?</a:t>
            </a:r>
          </a:p>
          <a:p>
            <a:pPr lvl="0"/>
            <a:r>
              <a:rPr lang="en-US" dirty="0"/>
              <a:t>A: Yes, there are several options:</a:t>
            </a:r>
          </a:p>
          <a:p>
            <a:pPr lvl="2"/>
            <a:r>
              <a:rPr lang="en-US" dirty="0"/>
              <a:t>Using the option NORECOMPUTE in the CREATE STATISTICS and UPDATE STATISTICS commands.</a:t>
            </a:r>
          </a:p>
          <a:p>
            <a:pPr lvl="2"/>
            <a:r>
              <a:rPr lang="en-US" dirty="0"/>
              <a:t>Using the option (STATISTICS_NORECOMPUTE = ON) in the CREATE INDEX and ALTER INDEX … REBUILD  commands.</a:t>
            </a:r>
          </a:p>
          <a:p>
            <a:pPr lvl="2"/>
            <a:r>
              <a:rPr lang="en-US" dirty="0"/>
              <a:t>Executing the stored procedure sp_autostats.</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 </a:t>
            </a:r>
            <a:r>
              <a:rPr lang="en-US" noProof="0" dirty="0"/>
              <a:t>What is the formula for the auto update statistics threshold in SQL Server 2106+ (compatibility </a:t>
            </a:r>
            <a:r>
              <a:rPr lang="en-US" noProof="0"/>
              <a:t>130+)?</a:t>
            </a:r>
            <a:endParaRPr lang="en-US" noProof="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solidFill>
                  <a:schemeClr val="accent3"/>
                </a:solidFill>
              </a:rPr>
              <a:t>A:  RT = SQRT (1000 * #rows)</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dirty="0"/>
          </a:p>
        </p:txBody>
      </p:sp>
    </p:spTree>
    <p:extLst>
      <p:ext uri="{BB962C8B-B14F-4D97-AF65-F5344CB8AC3E}">
        <p14:creationId xmlns:p14="http://schemas.microsoft.com/office/powerpoint/2010/main" val="413325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Density Vector:</a:t>
            </a:r>
          </a:p>
          <a:p>
            <a:pPr marL="171450" lvl="0" indent="-171450">
              <a:buFont typeface="Arial" panose="020B0604020202020204" pitchFamily="34" charset="0"/>
              <a:buChar char="•"/>
            </a:pPr>
            <a:r>
              <a:rPr lang="en-US" dirty="0"/>
              <a:t>It is calculated as 1/(number of distinct values). </a:t>
            </a:r>
          </a:p>
          <a:p>
            <a:pPr marL="171450" lvl="0" indent="-171450">
              <a:buFont typeface="Arial" panose="020B0604020202020204" pitchFamily="34" charset="0"/>
              <a:buChar char="•"/>
            </a:pPr>
            <a:r>
              <a:rPr lang="en-US" dirty="0"/>
              <a:t>The query optimizer uses densities to enhance cardinality estimates for queries that return multiple columns from the same table or indexed view. As density decreases, selectivity of a value increases. </a:t>
            </a:r>
          </a:p>
          <a:p>
            <a:endParaRPr lang="en-US" dirty="0"/>
          </a:p>
          <a:p>
            <a:r>
              <a:rPr lang="en-US" b="1" dirty="0"/>
              <a:t>Histogram:</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Histograms in SQL Server are only built for a single column-the first column in the set of key columns of the statistics object.</a:t>
            </a:r>
          </a:p>
          <a:p>
            <a:endParaRPr lang="en-US" dirty="0"/>
          </a:p>
          <a:p>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119938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https://docs.microsoft.com/en-us/sql/t-sql/database-console-commands/dbcc-show-statistics-transact-sql</a:t>
            </a:r>
            <a:endParaRPr lang="en-US" dirty="0"/>
          </a:p>
          <a:p>
            <a:pPr marL="171450" indent="-171450">
              <a:buFont typeface="Arial" panose="020B0604020202020204" pitchFamily="34" charset="0"/>
              <a:buChar char="•"/>
            </a:pPr>
            <a:r>
              <a:rPr lang="en-US"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92873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AUTO_CREATE_STATISTICS { ON | OFF </a:t>
            </a:r>
            <a:r>
              <a:rPr lang="en-US" dirty="0"/>
              <a:t>} </a:t>
            </a:r>
          </a:p>
          <a:p>
            <a:r>
              <a:rPr lang="en-US" dirty="0"/>
              <a:t>ON Query Optimizer creates statistics on single columns in query predicates, as necessary, to improve query plans and query performance. These single-column statistics are created when Query Optimizer compiles queries. The single-column statistics are created only on columns that aren't already the first column of an existing statistics object.</a:t>
            </a:r>
          </a:p>
          <a:p>
            <a:endParaRPr lang="en-US" dirty="0"/>
          </a:p>
          <a:p>
            <a:r>
              <a:rPr lang="en-US" dirty="0"/>
              <a:t>The default setting is ON. We recommend that you use the default setting for most databases.</a:t>
            </a:r>
          </a:p>
          <a:p>
            <a:endParaRPr lang="en-US" dirty="0"/>
          </a:p>
          <a:p>
            <a:r>
              <a:rPr lang="en-US" dirty="0"/>
              <a:t>OFF Query Optimizer doesn't create statistics on single columns in query predicates when it's compiling queries. Setting this option to OFF can cause suboptimal query plans and degraded query performance.</a:t>
            </a:r>
          </a:p>
          <a:p>
            <a:endParaRPr lang="en-US" dirty="0"/>
          </a:p>
          <a:p>
            <a:r>
              <a:rPr lang="en-US" dirty="0"/>
              <a:t>You can determine this option's status by examining the is_auto_create_stats_on column in the sys.databases catalog view. You can also determine the status by examining the IsAutoCreateStatistics property of the DATABASEPROPERTYEX function.</a:t>
            </a:r>
          </a:p>
          <a:p>
            <a:endParaRPr lang="en-US" dirty="0"/>
          </a:p>
          <a:p>
            <a:r>
              <a:rPr lang="en-US" dirty="0"/>
              <a:t>For more information, see the section "Using the Database-wide statistics options" in Statistics.</a:t>
            </a:r>
          </a:p>
          <a:p>
            <a:endParaRPr lang="en-US" dirty="0"/>
          </a:p>
          <a:p>
            <a:r>
              <a:rPr lang="en-US" b="1" dirty="0"/>
              <a:t>INCREMENTAL = ON | OFF</a:t>
            </a:r>
          </a:p>
          <a:p>
            <a:endParaRPr lang="en-US" dirty="0"/>
          </a:p>
          <a:p>
            <a:r>
              <a:rPr lang="en-US" dirty="0"/>
              <a:t>Set AUTO_CREATE_STATISTICS to ON, and set INCREMENTAL to ON. This sets automatically created stats as incremental whenever incremental stats are supported. The default value is OFF. For more information, see CREATE STATISTICS.</a:t>
            </a:r>
          </a:p>
          <a:p>
            <a:endParaRPr lang="en-US" dirty="0"/>
          </a:p>
          <a:p>
            <a:endParaRPr lang="en-US" dirty="0"/>
          </a:p>
          <a:p>
            <a:r>
              <a:rPr lang="en-US" sz="882" b="1" i="0" kern="1200" baseline="0" dirty="0">
                <a:solidFill>
                  <a:schemeClr val="tx1"/>
                </a:solidFill>
                <a:effectLst/>
                <a:latin typeface="+mn-lt"/>
                <a:ea typeface="+mn-ea"/>
                <a:cs typeface="+mn-cs"/>
              </a:rPr>
              <a:t>AUTO_UPDATE_STATISTICS { ON | OFF } </a:t>
            </a:r>
          </a:p>
          <a:p>
            <a:r>
              <a:rPr lang="en-US" sz="882" b="0" i="0" kern="1200" baseline="0" dirty="0">
                <a:solidFill>
                  <a:schemeClr val="tx1"/>
                </a:solidFill>
                <a:effectLst/>
                <a:latin typeface="+mn-lt"/>
                <a:ea typeface="+mn-ea"/>
                <a:cs typeface="+mn-cs"/>
              </a:rPr>
              <a:t>ON Specifies that Query Optimizer updates statistics when they're used by a query and when they might be out-of-date. Statistics become out-of-date after insert, update, delete, or merge operations change the data distribution in the table or indexed view. Query Optimizer determines when statistics might be out-of-date by counting the number of data modifications since the last statistics update and comparing the number of modifications to a threshold. The threshold is based on the number of rows in the table or indexed view.</a:t>
            </a:r>
          </a:p>
          <a:p>
            <a:r>
              <a:rPr lang="en-US" sz="882" b="0" i="0" kern="1200" baseline="0" dirty="0">
                <a:solidFill>
                  <a:schemeClr val="tx1"/>
                </a:solidFill>
                <a:effectLst/>
                <a:latin typeface="+mn-lt"/>
                <a:ea typeface="+mn-ea"/>
                <a:cs typeface="+mn-cs"/>
              </a:rPr>
              <a:t>Query Optimizer checks for out-of-date statistics before it compiles a query and runs a cached query plan. Query Optimizer uses the columns, tables, and indexed views in the query predicate to determine which statistics might be out-of-date. Query Optimizer determines this information before it compiles a query. Before running a cached query plan, the Database Engine verifies that the query plan references up-to-date statistics.</a:t>
            </a:r>
          </a:p>
          <a:p>
            <a:r>
              <a:rPr lang="en-US" sz="882" b="0" i="0" kern="1200" baseline="0" dirty="0">
                <a:solidFill>
                  <a:schemeClr val="tx1"/>
                </a:solidFill>
                <a:effectLst/>
                <a:latin typeface="+mn-lt"/>
                <a:ea typeface="+mn-ea"/>
                <a:cs typeface="+mn-cs"/>
              </a:rPr>
              <a:t>The AUTO_UPDATE_STATISTICS option applies to statistics created for indexes, single-columns in query predicates, and statistics that are created by using the CREATE STATISTICS statement. This option also applies to filtered statistics.</a:t>
            </a:r>
          </a:p>
          <a:p>
            <a:r>
              <a:rPr lang="en-US" sz="882" b="0" i="0" kern="1200" baseline="0" dirty="0">
                <a:solidFill>
                  <a:schemeClr val="tx1"/>
                </a:solidFill>
                <a:effectLst/>
                <a:latin typeface="+mn-lt"/>
                <a:ea typeface="+mn-ea"/>
                <a:cs typeface="+mn-cs"/>
              </a:rPr>
              <a:t>The default is ON. We recommend that you use the default setting for most databases.</a:t>
            </a:r>
          </a:p>
          <a:p>
            <a:endParaRPr lang="en-US" dirty="0"/>
          </a:p>
          <a:p>
            <a:r>
              <a:rPr lang="en-US" b="1" dirty="0"/>
              <a:t>AUTO_UPDATE_STATISTICS_ASYNC </a:t>
            </a:r>
            <a:endParaRPr lang="en-US" dirty="0"/>
          </a:p>
          <a:p>
            <a:r>
              <a:rPr lang="en-US" dirty="0"/>
              <a:t>Use the AUTO_UPDATE_STATISTICS_ASYNC option to specify whether the statistics are updated synchronously or asynchronously.</a:t>
            </a:r>
          </a:p>
          <a:p>
            <a:endParaRPr lang="en-US" dirty="0"/>
          </a:p>
          <a:p>
            <a:r>
              <a:rPr lang="en-US" dirty="0"/>
              <a:t>OFF Specifies that Query Optimizer doesn't update statistics when they're used by a query. Query Optimizer also doesn't update statistics when they might be out-of-date. Setting this option to OFF can cause suboptimal query plans and degraded query performance.</a:t>
            </a:r>
          </a:p>
          <a:p>
            <a:endParaRPr lang="en-US" dirty="0"/>
          </a:p>
          <a:p>
            <a:r>
              <a:rPr lang="en-US" dirty="0"/>
              <a:t>You can determine this option's status by examining the is_auto_update_stats_on column in the sys.databases catalog view. You can also determine the status by examining the IsAutoUpdateStatistics property of the DATABASEPROPERTYEX function.</a:t>
            </a:r>
          </a:p>
          <a:p>
            <a:endParaRPr lang="en-US" dirty="0"/>
          </a:p>
          <a:p>
            <a:r>
              <a:rPr lang="en-US" b="0" dirty="0"/>
              <a:t>For further information refer to:</a:t>
            </a:r>
          </a:p>
          <a:p>
            <a:pPr marL="171450" indent="-171450">
              <a:buFont typeface="Arial" panose="020B0604020202020204" pitchFamily="34" charset="0"/>
              <a:buChar char="•"/>
            </a:pPr>
            <a:r>
              <a:rPr lang="en-US" dirty="0">
                <a:hlinkClick r:id="rId3"/>
              </a:rPr>
              <a:t>https://docs.microsoft.com/en-us/sql/t-sql/statements/alter-database-transact-sql-set-options</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hlinkClick r:id="rId4"/>
              </a:rPr>
              <a:t>https://docs.microsoft.com/en-us/sharepoint/administration/best-practices-for-sql-server-in-a-sharepoint-server-farm</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338326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https://docs.microsoft.com/en-us/sql/t-sql/statements/create-statistics-transact-sql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369740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further information refer to:</a:t>
            </a:r>
          </a:p>
          <a:p>
            <a:pPr marL="171450" indent="-171450">
              <a:buFont typeface="Arial" panose="020B0604020202020204" pitchFamily="34" charset="0"/>
              <a:buChar char="•"/>
            </a:pPr>
            <a:r>
              <a:rPr lang="en-US" dirty="0">
                <a:hlinkClick r:id="rId3"/>
              </a:rPr>
              <a:t>https://docs.microsoft.com/en-us/sql/t-sql/statements/create-statistics-transact-sql</a:t>
            </a:r>
            <a:endParaRPr lang="en-US" dirty="0"/>
          </a:p>
          <a:p>
            <a:pPr marL="171450" indent="-171450">
              <a:buFont typeface="Arial" panose="020B0604020202020204" pitchFamily="34" charset="0"/>
              <a:buChar char="•"/>
            </a:pPr>
            <a:r>
              <a:rPr lang="en-US" dirty="0">
                <a:hlinkClick r:id="rId4"/>
              </a:rPr>
              <a:t>https://channel9.msdn.com/Series/SQL-Workshops/Filtered-Statistics-in-SQL-Server</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3499129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INCREMENTAL</a:t>
            </a:r>
          </a:p>
          <a:p>
            <a:r>
              <a:rPr lang="en-US" sz="882" b="0" i="0" kern="1200" baseline="0" dirty="0">
                <a:solidFill>
                  <a:schemeClr val="tx1"/>
                </a:solidFill>
                <a:effectLst/>
                <a:latin typeface="+mn-lt"/>
                <a:ea typeface="+mn-ea"/>
                <a:cs typeface="+mn-cs"/>
              </a:rPr>
              <a:t>When INCREMENTAL option of CREATE STATISTICS is ON, the statistics created are per partition statistics. When OFF, the statistics tree is dropped and SQL Server re-computes the statistics. The default is OFF. This setting overrides the database level INCREMENTAL property. For more information about creating incremental statistics, see </a:t>
            </a:r>
            <a:r>
              <a:rPr lang="en-US" sz="882" b="0" i="0" u="sng" kern="1200" baseline="0" dirty="0">
                <a:solidFill>
                  <a:schemeClr val="tx1"/>
                </a:solidFill>
                <a:effectLst/>
                <a:latin typeface="+mn-lt"/>
                <a:ea typeface="+mn-ea"/>
                <a:cs typeface="+mn-cs"/>
                <a:hlinkClick r:id="rId3"/>
              </a:rPr>
              <a:t>CREATE STATISTICS (Transact-SQL)</a:t>
            </a:r>
            <a:r>
              <a:rPr lang="en-US" sz="882" b="0" i="0" kern="1200" baseline="0" dirty="0">
                <a:solidFill>
                  <a:schemeClr val="tx1"/>
                </a:solidFill>
                <a:effectLst/>
                <a:latin typeface="+mn-lt"/>
                <a:ea typeface="+mn-ea"/>
                <a:cs typeface="+mn-cs"/>
              </a:rPr>
              <a:t>. For more information about creating per partition statistics automatically, see </a:t>
            </a:r>
            <a:r>
              <a:rPr lang="en-US" sz="882" b="0" i="0" u="sng" kern="1200" baseline="0" dirty="0">
                <a:solidFill>
                  <a:schemeClr val="tx1"/>
                </a:solidFill>
                <a:effectLst/>
                <a:latin typeface="+mn-lt"/>
                <a:ea typeface="+mn-ea"/>
                <a:cs typeface="+mn-cs"/>
                <a:hlinkClick r:id="rId4"/>
              </a:rPr>
              <a:t>Database Properties (Options Page)</a:t>
            </a:r>
            <a:r>
              <a:rPr lang="en-US" sz="882" b="0" i="0" kern="1200" baseline="0" dirty="0">
                <a:solidFill>
                  <a:schemeClr val="tx1"/>
                </a:solidFill>
                <a:effectLst/>
                <a:latin typeface="+mn-lt"/>
                <a:ea typeface="+mn-ea"/>
                <a:cs typeface="+mn-cs"/>
              </a:rPr>
              <a:t> and </a:t>
            </a:r>
            <a:r>
              <a:rPr lang="en-US" sz="882" b="0" i="0" u="sng" kern="1200" baseline="0" dirty="0">
                <a:solidFill>
                  <a:schemeClr val="tx1"/>
                </a:solidFill>
                <a:effectLst/>
                <a:latin typeface="+mn-lt"/>
                <a:ea typeface="+mn-ea"/>
                <a:cs typeface="+mn-cs"/>
                <a:hlinkClick r:id="rId5"/>
              </a:rPr>
              <a:t>ALTER DATABASE SET Options (Transact-SQL)</a:t>
            </a:r>
            <a:r>
              <a:rPr lang="en-US" sz="882" b="0" i="0" kern="1200" baseline="0" dirty="0">
                <a:solidFill>
                  <a:schemeClr val="tx1"/>
                </a:solidFill>
                <a:effectLst/>
                <a:latin typeface="+mn-lt"/>
                <a:ea typeface="+mn-ea"/>
                <a:cs typeface="+mn-cs"/>
              </a:rPr>
              <a:t>.</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new partitions are added to a large table, statistics should be updated to include the new partitions. However the time required to scan the entire table (FULLSCAN or SAMPLE option) might be quite long. Also, scanning the entire table isn't necessary because only the statistics on the new partitions might be needed. The incremental option creates and stores statistics on a per partition basis, and when updated, only refreshes statistics on those partitions that need new statistics.</a:t>
            </a:r>
          </a:p>
          <a:p>
            <a:r>
              <a:rPr lang="en-US" sz="882" b="0" i="0" kern="1200" baseline="0" dirty="0">
                <a:solidFill>
                  <a:schemeClr val="tx1"/>
                </a:solidFill>
                <a:effectLst/>
                <a:latin typeface="+mn-lt"/>
                <a:ea typeface="+mn-ea"/>
                <a:cs typeface="+mn-cs"/>
              </a:rPr>
              <a:t>If per partition statistics are not supported the option is ignored and a warning is generated. Incremental stats are not supported for following statistics types: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with indexes that are not partition-aligned with the base table.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Always On readable secondary databases.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read-only databases.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filtered indexes.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views.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on internal tables.</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Statistics created with spatial indexes or XML indexes.</a:t>
            </a:r>
          </a:p>
          <a:p>
            <a:endParaRPr lang="en-US" dirty="0"/>
          </a:p>
          <a:p>
            <a:r>
              <a:rPr lang="en-US" dirty="0"/>
              <a:t>For further information refer to:</a:t>
            </a:r>
          </a:p>
          <a:p>
            <a:pPr marL="171450" indent="-171450">
              <a:buFont typeface="Arial" panose="020B0604020202020204" pitchFamily="34" charset="0"/>
              <a:buChar char="•"/>
            </a:pPr>
            <a:r>
              <a:rPr lang="en-US" dirty="0"/>
              <a:t>https://docs.microsoft.com/en-us/sql/relational-databases/statistics/statistics</a:t>
            </a:r>
          </a:p>
          <a:p>
            <a:pPr marL="0" indent="0">
              <a:buFont typeface="Arial" panose="020B0604020202020204" pitchFamily="34" charset="0"/>
              <a:buNone/>
            </a:pP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278025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4208433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9328351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492CCE05-D8A7-C9AE-5937-8233E8FC47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51401547"/>
      </p:ext>
    </p:extLst>
  </p:cSld>
  <p:clrMapOvr>
    <a:masterClrMapping/>
  </p:clrMapOvr>
  <p:extLst>
    <p:ext uri="{DCECCB84-F9BA-43D5-87BE-67443E8EF086}">
      <p15:sldGuideLst xmlns:p15="http://schemas.microsoft.com/office/powerpoint/2012/main">
        <p15:guide id="16" orient="horz" pos="2160">
          <p15:clr>
            <a:srgbClr val="547EBF"/>
          </p15:clr>
        </p15:guide>
        <p15:guide id="17" orient="horz" pos="1572">
          <p15:clr>
            <a:srgbClr val="547EBF"/>
          </p15:clr>
        </p15:guide>
        <p15:guide id="18" orient="horz" pos="2258">
          <p15:clr>
            <a:srgbClr val="547EBF"/>
          </p15:clr>
        </p15:guide>
        <p15:guide id="19" orient="horz" pos="2454">
          <p15:clr>
            <a:srgbClr val="547EBF"/>
          </p15:clr>
        </p15:guide>
        <p15:guide id="20" orient="horz" pos="2650">
          <p15:clr>
            <a:srgbClr val="547EBF"/>
          </p15:clr>
        </p15:guide>
        <p15:guide id="21" pos="3155">
          <p15:clr>
            <a:srgbClr val="547EBF"/>
          </p15:clr>
        </p15:guide>
        <p15:guide id="22" pos="413">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FAE415F-FDC4-A9C2-5496-7B3AE34C8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5284813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2C96D63-E62D-1C0D-749E-255E0F38BD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04245229"/>
      </p:ext>
    </p:extLst>
  </p:cSld>
  <p:clrMapOvr>
    <a:masterClrMapping/>
  </p:clrMapOvr>
  <p:extLst>
    <p:ext uri="{DCECCB84-F9BA-43D5-87BE-67443E8EF086}">
      <p15:sldGuideLst xmlns:p15="http://schemas.microsoft.com/office/powerpoint/2012/main">
        <p15:guide id="16" orient="horz" pos="2160">
          <p15:clr>
            <a:srgbClr val="A4A3A4"/>
          </p15:clr>
        </p15:guide>
        <p15:guide id="17" orient="horz" pos="2258">
          <p15:clr>
            <a:srgbClr val="547EBF"/>
          </p15:clr>
        </p15:guide>
        <p15:guide id="18" orient="horz" pos="1866">
          <p15:clr>
            <a:srgbClr val="547EBF"/>
          </p15:clr>
        </p15:guide>
        <p15:guide id="19" orient="horz" pos="2650">
          <p15:clr>
            <a:srgbClr val="547EBF"/>
          </p15:clr>
        </p15:guide>
        <p15:guide id="20" orient="horz" pos="2454">
          <p15:clr>
            <a:srgbClr val="547EBF"/>
          </p15:clr>
        </p15:guide>
        <p15:guide id="21" pos="413">
          <p15:clr>
            <a:srgbClr val="547EBF"/>
          </p15:clr>
        </p15:guide>
        <p15:guide id="22" pos="6092">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821777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49731948"/>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3355564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311232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666061"/>
      </p:ext>
    </p:extLst>
  </p:cSld>
  <p:clrMapOvr>
    <a:masterClrMapping/>
  </p:clrMapOvr>
  <p:extLst>
    <p:ext uri="{DCECCB84-F9BA-43D5-87BE-67443E8EF086}">
      <p15:sldGuideLst xmlns:p15="http://schemas.microsoft.com/office/powerpoint/2012/main">
        <p15:guide id="19" pos="413">
          <p15:clr>
            <a:srgbClr val="547EBF"/>
          </p15:clr>
        </p15:guide>
        <p15:guide id="20" orient="horz" pos="789">
          <p15:clr>
            <a:srgbClr val="547EBF"/>
          </p15:clr>
        </p15:guide>
        <p15:guide id="21" orient="horz" pos="887">
          <p15:clr>
            <a:srgbClr val="547EBF"/>
          </p15:clr>
        </p15:guide>
        <p15:guide id="22" pos="3742">
          <p15:clr>
            <a:srgbClr val="547EBF"/>
          </p15:clr>
        </p15:guide>
        <p15:guide id="23" pos="3938">
          <p15:clr>
            <a:srgbClr val="547EBF"/>
          </p15:clr>
        </p15:guide>
        <p15:guide id="24" pos="7267">
          <p15:clr>
            <a:srgbClr val="547EBF"/>
          </p15:clr>
        </p15:guide>
        <p15:guide id="25" orient="horz" pos="495">
          <p15:clr>
            <a:srgbClr val="547EBF"/>
          </p15:clr>
        </p15:guide>
        <p15:guide id="26" orient="horz" pos="202">
          <p15:clr>
            <a:srgbClr val="547EBF"/>
          </p15:clr>
        </p15:guide>
        <p15:guide id="27" orient="horz" pos="392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654623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65534409"/>
      </p:ext>
    </p:extLst>
  </p:cSld>
  <p:clrMapOvr>
    <a:masterClrMapping/>
  </p:clrMapOvr>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1487233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360248062"/>
      </p:ext>
    </p:extLst>
  </p:cSld>
  <p:clrMapOvr>
    <a:masterClrMapping/>
  </p:clrMapOvr>
  <p:extLst>
    <p:ext uri="{DCECCB84-F9BA-43D5-87BE-67443E8EF086}">
      <p15:sldGuideLst xmlns:p15="http://schemas.microsoft.com/office/powerpoint/2012/main">
        <p15:guide id="59" pos="413">
          <p15:clr>
            <a:srgbClr val="547EBF"/>
          </p15:clr>
        </p15:guide>
        <p15:guide id="60" orient="horz" pos="887">
          <p15:clr>
            <a:srgbClr val="547EBF"/>
          </p15:clr>
        </p15:guide>
        <p15:guide id="61" orient="horz" pos="789">
          <p15:clr>
            <a:srgbClr val="547EBF"/>
          </p15:clr>
        </p15:guide>
        <p15:guide id="62" orient="horz" pos="495">
          <p15:clr>
            <a:srgbClr val="547EBF"/>
          </p15:clr>
        </p15:guide>
        <p15:guide id="63" orient="horz" pos="202">
          <p15:clr>
            <a:srgbClr val="547EBF"/>
          </p15:clr>
        </p15:guide>
        <p15:guide id="64" orient="horz" pos="3923">
          <p15:clr>
            <a:srgbClr val="547EBF"/>
          </p15:clr>
        </p15:guide>
        <p15:guide id="65" pos="804">
          <p15:clr>
            <a:srgbClr val="A4A3A4"/>
          </p15:clr>
        </p15:guide>
        <p15:guide id="66" pos="1000">
          <p15:clr>
            <a:srgbClr val="A4A3A4"/>
          </p15:clr>
        </p15:guide>
        <p15:guide id="67" pos="1392">
          <p15:clr>
            <a:srgbClr val="A4A3A4"/>
          </p15:clr>
        </p15:guide>
        <p15:guide id="68" pos="1588">
          <p15:clr>
            <a:srgbClr val="A4A3A4"/>
          </p15:clr>
        </p15:guide>
        <p15:guide id="69" pos="1980">
          <p15:clr>
            <a:srgbClr val="A4A3A4"/>
          </p15:clr>
        </p15:guide>
        <p15:guide id="70" pos="2175">
          <p15:clr>
            <a:srgbClr val="A4A3A4"/>
          </p15:clr>
        </p15:guide>
        <p15:guide id="71" pos="2567">
          <p15:clr>
            <a:srgbClr val="A4A3A4"/>
          </p15:clr>
        </p15:guide>
        <p15:guide id="72" pos="2763">
          <p15:clr>
            <a:srgbClr val="A4A3A4"/>
          </p15:clr>
        </p15:guide>
        <p15:guide id="73" pos="3155">
          <p15:clr>
            <a:srgbClr val="A4A3A4"/>
          </p15:clr>
        </p15:guide>
        <p15:guide id="74" pos="3350">
          <p15:clr>
            <a:srgbClr val="A4A3A4"/>
          </p15:clr>
        </p15:guide>
        <p15:guide id="75" pos="3742">
          <p15:clr>
            <a:srgbClr val="547EBF"/>
          </p15:clr>
        </p15:guide>
        <p15:guide id="76" pos="3938">
          <p15:clr>
            <a:srgbClr val="547EBF"/>
          </p15:clr>
        </p15:guide>
        <p15:guide id="77" pos="4330">
          <p15:clr>
            <a:srgbClr val="A4A3A4"/>
          </p15:clr>
        </p15:guide>
        <p15:guide id="78" pos="4525">
          <p15:clr>
            <a:srgbClr val="A4A3A4"/>
          </p15:clr>
        </p15:guide>
        <p15:guide id="79" pos="5113">
          <p15:clr>
            <a:srgbClr val="A4A3A4"/>
          </p15:clr>
        </p15:guide>
        <p15:guide id="80" pos="4917">
          <p15:clr>
            <a:srgbClr val="A4A3A4"/>
          </p15:clr>
        </p15:guide>
        <p15:guide id="81" pos="5505">
          <p15:clr>
            <a:srgbClr val="A4A3A4"/>
          </p15:clr>
        </p15:guide>
        <p15:guide id="82" pos="5700">
          <p15:clr>
            <a:srgbClr val="A4A3A4"/>
          </p15:clr>
        </p15:guide>
        <p15:guide id="83" pos="6092">
          <p15:clr>
            <a:srgbClr val="A4A3A4"/>
          </p15:clr>
        </p15:guide>
        <p15:guide id="84" pos="6288">
          <p15:clr>
            <a:srgbClr val="A4A3A4"/>
          </p15:clr>
        </p15:guide>
        <p15:guide id="85" pos="6680">
          <p15:clr>
            <a:srgbClr val="A4A3A4"/>
          </p15:clr>
        </p15:guide>
        <p15:guide id="86" pos="6876">
          <p15:clr>
            <a:srgbClr val="A4A3A4"/>
          </p15:clr>
        </p15:guide>
        <p15:guide id="87" pos="7267">
          <p15:clr>
            <a:srgbClr val="547EB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2114519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12215898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440368188"/>
      </p:ext>
    </p:extLst>
  </p:cSld>
  <p:clrMapOvr>
    <a:masterClrMapping/>
  </p:clrMapOvr>
  <p:extLst>
    <p:ext uri="{DCECCB84-F9BA-43D5-87BE-67443E8EF086}">
      <p15:sldGuideLst xmlns:p15="http://schemas.microsoft.com/office/powerpoint/2012/main">
        <p15:guide id="11" pos="413">
          <p15:clr>
            <a:srgbClr val="547EBF"/>
          </p15:clr>
        </p15:guide>
        <p15:guide id="12" pos="6092">
          <p15:clr>
            <a:srgbClr val="547EBF"/>
          </p15:clr>
        </p15:guide>
        <p15:guide id="13" orient="horz" pos="2160">
          <p15:clr>
            <a:srgbClr val="547EBF"/>
          </p15:clr>
        </p15:guide>
        <p15:guide id="14" orient="horz" pos="2258">
          <p15:clr>
            <a:srgbClr val="547EBF"/>
          </p15:clr>
        </p15:guide>
        <p15:guide id="15" orient="horz" pos="1866">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46205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96923078"/>
      </p:ext>
    </p:extLst>
  </p:cSld>
  <p:clrMapOvr>
    <a:masterClrMapping/>
  </p:clrMapOvr>
  <p:extLst>
    <p:ext uri="{DCECCB84-F9BA-43D5-87BE-67443E8EF086}">
      <p15:sldGuideLst xmlns:p15="http://schemas.microsoft.com/office/powerpoint/2012/main">
        <p15:guide id="24" orient="horz" pos="1964">
          <p15:clr>
            <a:srgbClr val="547EBF"/>
          </p15:clr>
        </p15:guide>
        <p15:guide id="25" orient="horz" pos="2258">
          <p15:clr>
            <a:srgbClr val="547EBF"/>
          </p15:clr>
        </p15:guide>
        <p15:guide id="26" pos="3350">
          <p15:clr>
            <a:srgbClr val="547EBF"/>
          </p15:clr>
        </p15:guide>
        <p15:guide id="27" pos="3155">
          <p15:clr>
            <a:srgbClr val="547EBF"/>
          </p15:clr>
        </p15:guide>
        <p15:guide id="28" pos="413">
          <p15:clr>
            <a:srgbClr val="547EBF"/>
          </p15:clr>
        </p15:guide>
        <p15:guide id="29" orient="horz" pos="397">
          <p15:clr>
            <a:srgbClr val="547EBF"/>
          </p15:clr>
        </p15:guide>
        <p15:guide id="30" orient="horz" pos="392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72216358"/>
      </p:ext>
    </p:extLst>
  </p:cSld>
  <p:clrMapOvr>
    <a:masterClrMapping/>
  </p:clrMapOvr>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1392763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78876658"/>
      </p:ext>
    </p:extLst>
  </p:cSld>
  <p:clrMapOvr>
    <a:masterClrMapping/>
  </p:clrMapOvr>
  <p:extLst>
    <p:ext uri="{DCECCB84-F9BA-43D5-87BE-67443E8EF086}">
      <p15:sldGuideLst xmlns:p15="http://schemas.microsoft.com/office/powerpoint/2012/main">
        <p15:guide id="15" orient="horz" pos="397">
          <p15:clr>
            <a:srgbClr val="547EBF"/>
          </p15:clr>
        </p15:guide>
        <p15:guide id="16" pos="3155">
          <p15:clr>
            <a:srgbClr val="547EBF"/>
          </p15:clr>
        </p15:guide>
        <p15:guide id="17" pos="3350">
          <p15:clr>
            <a:srgbClr val="547EBF"/>
          </p15:clr>
        </p15:guide>
        <p15:guide id="18" pos="413">
          <p15:clr>
            <a:srgbClr val="547EBF"/>
          </p15:clr>
        </p15:guide>
        <p15:guide id="19" orient="horz" pos="3923">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40690086"/>
      </p:ext>
    </p:extLst>
  </p:cSld>
  <p:clrMapOvr>
    <a:masterClrMapping/>
  </p:clrMapOvr>
  <p:extLst>
    <p:ext uri="{DCECCB84-F9BA-43D5-87BE-67443E8EF086}">
      <p15:sldGuideLst xmlns:p15="http://schemas.microsoft.com/office/powerpoint/2012/main">
        <p15:guide id="13" orient="horz" pos="1877">
          <p15:clr>
            <a:srgbClr val="547EBF"/>
          </p15:clr>
        </p15:guide>
        <p15:guide id="14" orient="horz" pos="3923">
          <p15:clr>
            <a:srgbClr val="547EBF"/>
          </p15:clr>
        </p15:guide>
        <p15:guide id="15" pos="3350">
          <p15:clr>
            <a:srgbClr val="547EBF"/>
          </p15:clr>
        </p15:guide>
        <p15:guide id="16" pos="3155">
          <p15:clr>
            <a:srgbClr val="547EBF"/>
          </p15:clr>
        </p15:guide>
        <p15:guide id="17"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784220"/>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34203496"/>
      </p:ext>
    </p:extLst>
  </p:cSld>
  <p:clrMapOvr>
    <a:masterClrMapping/>
  </p:clrMapOvr>
  <p:extLst>
    <p:ext uri="{DCECCB84-F9BA-43D5-87BE-67443E8EF086}">
      <p15:sldGuideLst xmlns:p15="http://schemas.microsoft.com/office/powerpoint/2012/main">
        <p15:guide id="15" orient="horz" pos="2943">
          <p15:clr>
            <a:srgbClr val="547EBF"/>
          </p15:clr>
        </p15:guide>
        <p15:guide id="16" orient="horz" pos="3923">
          <p15:clr>
            <a:srgbClr val="547EBF"/>
          </p15:clr>
        </p15:guide>
        <p15:guide id="17" orient="horz" pos="3139">
          <p15:clr>
            <a:srgbClr val="547EBF"/>
          </p15:clr>
        </p15:guide>
        <p15:guide id="18" pos="413">
          <p15:clr>
            <a:srgbClr val="547EBF"/>
          </p15:clr>
        </p15:guide>
        <p15:guide id="19"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9615165"/>
      </p:ext>
    </p:extLst>
  </p:cSld>
  <p:clrMapOvr>
    <a:masterClrMapping/>
  </p:clrMapOvr>
  <p:extLst>
    <p:ext uri="{DCECCB84-F9BA-43D5-87BE-67443E8EF086}">
      <p15:sldGuideLst xmlns:p15="http://schemas.microsoft.com/office/powerpoint/2012/main">
        <p15:guide id="15" orient="horz" pos="1279">
          <p15:clr>
            <a:srgbClr val="547EBF"/>
          </p15:clr>
        </p15:guide>
        <p15:guide id="16" orient="horz" pos="397">
          <p15:clr>
            <a:srgbClr val="547EBF"/>
          </p15:clr>
        </p15:guide>
        <p15:guide id="17" orient="horz" pos="1181">
          <p15:clr>
            <a:srgbClr val="547EBF"/>
          </p15:clr>
        </p15:guide>
        <p15:guide id="18" pos="413">
          <p15:clr>
            <a:srgbClr val="547EBF"/>
          </p15:clr>
        </p15:guide>
        <p15:guide id="19" pos="7267">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4490354"/>
      </p:ext>
    </p:extLst>
  </p:cSld>
  <p:clrMapOvr>
    <a:masterClrMapping/>
  </p:clrMapOvr>
  <p:extLst>
    <p:ext uri="{DCECCB84-F9BA-43D5-87BE-67443E8EF086}">
      <p15:sldGuideLst xmlns:p15="http://schemas.microsoft.com/office/powerpoint/2012/main">
        <p15:guide id="26" orient="horz" pos="3433">
          <p15:clr>
            <a:srgbClr val="547EBF"/>
          </p15:clr>
        </p15:guide>
        <p15:guide id="27" orient="horz" pos="1276">
          <p15:clr>
            <a:srgbClr val="547EBF"/>
          </p15:clr>
        </p15:guide>
        <p15:guide id="28" pos="3749">
          <p15:clr>
            <a:srgbClr val="547EBF"/>
          </p15:clr>
        </p15:guide>
        <p15:guide id="29" pos="3931">
          <p15:clr>
            <a:srgbClr val="547EBF"/>
          </p15:clr>
        </p15:guide>
        <p15:guide id="30" orient="horz" pos="3531">
          <p15:clr>
            <a:srgbClr val="547EBF"/>
          </p15:clr>
        </p15:guide>
        <p15:guide id="31" orient="horz" pos="3923">
          <p15:clr>
            <a:srgbClr val="547EBF"/>
          </p15:clr>
        </p15:guide>
        <p15:guide id="32" pos="413">
          <p15:clr>
            <a:srgbClr val="547EBF"/>
          </p15:clr>
        </p15:guide>
        <p15:guide id="33" pos="7267">
          <p15:clr>
            <a:srgbClr val="547EBF"/>
          </p15:clr>
        </p15:guide>
        <p15:guide id="34" orient="horz" pos="202">
          <p15:clr>
            <a:srgbClr val="547EBF"/>
          </p15:clr>
        </p15:guide>
        <p15:guide id="35" orient="horz" pos="495">
          <p15:clr>
            <a:srgbClr val="547EBF"/>
          </p15:clr>
        </p15:guide>
        <p15:guide id="36" orient="horz" pos="789">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6890921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91580700"/>
      </p:ext>
    </p:extLst>
  </p:cSld>
  <p:clrMapOvr>
    <a:masterClrMapping/>
  </p:clrMapOvr>
  <p:extLst>
    <p:ext uri="{DCECCB84-F9BA-43D5-87BE-67443E8EF086}">
      <p15:sldGuideLst xmlns:p15="http://schemas.microsoft.com/office/powerpoint/2012/main">
        <p15:guide id="34" orient="horz" pos="3531">
          <p15:clr>
            <a:srgbClr val="547EBF"/>
          </p15:clr>
        </p15:guide>
        <p15:guide id="35" orient="horz" pos="1279">
          <p15:clr>
            <a:srgbClr val="547EBF"/>
          </p15:clr>
        </p15:guide>
        <p15:guide id="36" orient="horz" pos="3433">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orient="horz" pos="3923">
          <p15:clr>
            <a:srgbClr val="547EBF"/>
          </p15:clr>
        </p15:guide>
        <p15:guide id="43" pos="2567">
          <p15:clr>
            <a:srgbClr val="547EBF"/>
          </p15:clr>
        </p15:guide>
        <p15:guide id="44" pos="2763">
          <p15:clr>
            <a:srgbClr val="547EBF"/>
          </p15:clr>
        </p15:guide>
        <p15:guide id="45" pos="4917">
          <p15:clr>
            <a:srgbClr val="547EBF"/>
          </p15:clr>
        </p15:guide>
        <p15:guide id="46" pos="5113">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6080236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140706"/>
      </p:ext>
    </p:extLst>
  </p:cSld>
  <p:clrMapOvr>
    <a:masterClrMapping/>
  </p:clrMapOvr>
  <p:extLst>
    <p:ext uri="{DCECCB84-F9BA-43D5-87BE-67443E8EF086}">
      <p15:sldGuideLst xmlns:p15="http://schemas.microsoft.com/office/powerpoint/2012/main">
        <p15:guide id="33" orient="horz" pos="2943">
          <p15:clr>
            <a:srgbClr val="547EBF"/>
          </p15:clr>
        </p15:guide>
        <p15:guide id="34" orient="horz" pos="1279">
          <p15:clr>
            <a:srgbClr val="547EBF"/>
          </p15:clr>
        </p15:guide>
        <p15:guide id="35" orient="horz" pos="2845">
          <p15:clr>
            <a:srgbClr val="547EBF"/>
          </p15:clr>
        </p15:guide>
        <p15:guide id="36" orient="horz" pos="3936">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pos="1980">
          <p15:clr>
            <a:srgbClr val="547EBF"/>
          </p15:clr>
        </p15:guide>
        <p15:guide id="43" pos="2175">
          <p15:clr>
            <a:srgbClr val="547EBF"/>
          </p15:clr>
        </p15:guide>
        <p15:guide id="44" pos="3742">
          <p15:clr>
            <a:srgbClr val="547EBF"/>
          </p15:clr>
        </p15:guide>
        <p15:guide id="45" pos="3938">
          <p15:clr>
            <a:srgbClr val="547EBF"/>
          </p15:clr>
        </p15:guide>
        <p15:guide id="46" pos="5700">
          <p15:clr>
            <a:srgbClr val="547EBF"/>
          </p15:clr>
        </p15:guide>
        <p15:guide id="47" pos="5505">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9612894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73587603"/>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155719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426377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43502634"/>
      </p:ext>
    </p:extLst>
  </p:cSld>
  <p:clrMapOvr>
    <a:masterClrMapping/>
  </p:clrMapOvr>
  <p:extLst>
    <p:ext uri="{DCECCB84-F9BA-43D5-87BE-67443E8EF086}">
      <p15:sldGuideLst xmlns:p15="http://schemas.microsoft.com/office/powerpoint/2012/main">
        <p15:guide id="44" orient="horz" pos="3936">
          <p15:clr>
            <a:srgbClr val="547EBF"/>
          </p15:clr>
        </p15:guide>
        <p15:guide id="45" pos="2376">
          <p15:clr>
            <a:srgbClr val="FFFFFF"/>
          </p15:clr>
        </p15:guide>
        <p15:guide id="46" orient="horz" pos="880">
          <p15:clr>
            <a:srgbClr val="547EBF"/>
          </p15:clr>
        </p15:guide>
        <p15:guide id="47" pos="4656">
          <p15:clr>
            <a:srgbClr val="547EBF"/>
          </p15:clr>
        </p15:guide>
        <p15:guide id="48" pos="7267">
          <p15:clr>
            <a:srgbClr val="547EBF"/>
          </p15:clr>
        </p15:guide>
        <p15:guide id="49" pos="2763">
          <p15:clr>
            <a:srgbClr val="547EBF"/>
          </p15:clr>
        </p15:guide>
        <p15:guide id="50" pos="413">
          <p15:clr>
            <a:srgbClr val="FFFFFF"/>
          </p15:clr>
        </p15:guide>
        <p15:guide id="51" pos="480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9085E81-4490-F4FD-4DF1-865944E49B81}"/>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8940744"/>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4DDA17A5-DB07-D459-2D47-A865CB4B4115}"/>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08932"/>
      </p:ext>
    </p:extLst>
  </p:cSld>
  <p:clrMapOvr>
    <a:masterClrMapping/>
  </p:clrMapOvr>
  <p:extLst>
    <p:ext uri="{DCECCB84-F9BA-43D5-87BE-67443E8EF086}">
      <p15:sldGuideLst xmlns:p15="http://schemas.microsoft.com/office/powerpoint/2012/main">
        <p15:guide id="44" orient="horz" pos="397">
          <p15:clr>
            <a:srgbClr val="547EBF"/>
          </p15:clr>
        </p15:guide>
        <p15:guide id="45" orient="horz" pos="3923">
          <p15:clr>
            <a:srgbClr val="547EBF"/>
          </p15:clr>
        </p15:guide>
        <p15:guide id="46" pos="2763">
          <p15:clr>
            <a:srgbClr val="547EBF"/>
          </p15:clr>
        </p15:guide>
        <p15:guide id="47" pos="413">
          <p15:clr>
            <a:srgbClr val="547EBF"/>
          </p15:clr>
        </p15:guide>
        <p15:guide id="48" pos="2371">
          <p15:clr>
            <a:srgbClr val="547EBF"/>
          </p15:clr>
        </p15:guide>
        <p15:guide id="49" pos="3155">
          <p15:clr>
            <a:srgbClr val="547EBF"/>
          </p15:clr>
        </p15:guide>
        <p15:guide id="50"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2098311"/>
      </p:ext>
    </p:extLst>
  </p:cSld>
  <p:clrMapOvr>
    <a:masterClrMapping/>
  </p:clrMapOvr>
  <p:extLst>
    <p:ext uri="{DCECCB84-F9BA-43D5-87BE-67443E8EF086}">
      <p15:sldGuideLst xmlns:p15="http://schemas.microsoft.com/office/powerpoint/2012/main">
        <p15:guide id="15" pos="413">
          <p15:clr>
            <a:srgbClr val="547EBF"/>
          </p15:clr>
        </p15:guide>
        <p15:guide id="16" orient="horz" pos="495">
          <p15:clr>
            <a:srgbClr val="547EBF"/>
          </p15:clr>
        </p15:guide>
        <p15:guide id="17" pos="7267">
          <p15:clr>
            <a:srgbClr val="547EBF"/>
          </p15:clr>
        </p15:guide>
        <p15:guide id="18" orient="horz" pos="202">
          <p15:clr>
            <a:srgbClr val="547EBF"/>
          </p15:clr>
        </p15:guide>
        <p15:guide id="19" orient="horz" pos="789">
          <p15:clr>
            <a:srgbClr val="547EBF"/>
          </p15:clr>
        </p15:guide>
        <p15:guide id="20" orient="horz" pos="912">
          <p15:clr>
            <a:srgbClr val="547EBF"/>
          </p15:clr>
        </p15:guide>
        <p15:guide id="21" orient="horz" pos="3923">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14012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33941"/>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336884"/>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3278114-C5A6-212B-0976-8AF5FF5AE838}"/>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922685149"/>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41EF0D38-554F-01D1-7999-00EB3399F1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66326530"/>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818119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5" orient="horz" pos="202">
          <p15:clr>
            <a:srgbClr val="FFFFFF"/>
          </p15:clr>
        </p15:guide>
        <p15:guide id="16" orient="horz" pos="495">
          <p15:clr>
            <a:srgbClr val="FFFFFF"/>
          </p15:clr>
        </p15:guide>
        <p15:guide id="17" orient="horz" pos="887">
          <p15:clr>
            <a:srgbClr val="FFFFFF"/>
          </p15:clr>
        </p15:guide>
        <p15:guide id="18" orient="horz" pos="3923">
          <p15:clr>
            <a:srgbClr val="FFFFFF"/>
          </p15:clr>
        </p15:guide>
        <p15:guide id="19" pos="413">
          <p15:clr>
            <a:srgbClr val="FFFFFF"/>
          </p15:clr>
        </p15:guide>
        <p15:guide id="20" pos="7267">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323303074"/>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06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7367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048532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3351559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9145828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9546074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34180305"/>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69183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07706532"/>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75019533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8578848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878829783"/>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7892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4403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18177663"/>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54109139"/>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3270362"/>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99986325"/>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76853912"/>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2497129"/>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1691460"/>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91555014"/>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7188679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73967807"/>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5423C0E3-57AB-939B-B756-2A8B9D58EA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0666957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2367121"/>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23675623"/>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01489283"/>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3150469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9855077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705273"/>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13623A3F-4D65-2E97-977C-53285992B0D5}"/>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73165258"/>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B4A086E6-1B72-1520-CADA-1D5273D3EE48}"/>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253328"/>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4985311"/>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036883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BADEF67A-CBF1-8A49-EE65-F73837392D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55013160"/>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51871"/>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31869"/>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2F451E5E-1DEE-5E03-BD49-FCF9F494E77C}"/>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977529059"/>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FBEFD23-2729-12D1-1158-0671DBDF32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63144911"/>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45934286"/>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423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785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F58970B8-609A-F983-B80D-77544D380B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78620702"/>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087338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7199583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4867909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680659008"/>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9548272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022602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961706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28919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AF618050-348B-1A95-0858-EB8637C955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01582002"/>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550606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3894610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6252935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07047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447843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52391546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864206082"/>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3957411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3980753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22994236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C31E6CC-83E1-4678-204C-3C347BC674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54587055"/>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541100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1798721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36615750"/>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6463328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0149553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6108816"/>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583776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0585173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7927160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7361826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28955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4468962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1808050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08771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6661195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9777215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7855364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9188867"/>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0385126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910992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973767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85113704"/>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63982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634994"/>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747278"/>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210284774"/>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88510848"/>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6332266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2933962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2362643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D3D2B6B-AC11-2B76-1169-C96D6A654F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4930341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9E7A6B8F-D1A1-7D0C-E3AA-9915197465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29418851"/>
      </p:ext>
    </p:extLst>
  </p:cSld>
  <p:clrMapOvr>
    <a:masterClrMapping/>
  </p:clrMapOvr>
  <p:extLst>
    <p:ext uri="{DCECCB84-F9BA-43D5-87BE-67443E8EF086}">
      <p15:sldGuideLst xmlns:p15="http://schemas.microsoft.com/office/powerpoint/2012/main">
        <p15:guide id="15" orient="horz" pos="2160">
          <p15:clr>
            <a:srgbClr val="FFFFFF"/>
          </p15:clr>
        </p15:guide>
        <p15:guide id="16" pos="413">
          <p15:clr>
            <a:srgbClr val="FFFFFF"/>
          </p15:clr>
        </p15:guide>
        <p15:guide id="17" pos="3168">
          <p15:clr>
            <a:srgbClr val="FFFFFF"/>
          </p15:clr>
        </p15:guide>
        <p15:guide id="18" orient="horz" pos="1572">
          <p15:clr>
            <a:srgbClr val="FFFFFF"/>
          </p15:clr>
        </p15:guide>
        <p15:guide id="19" orient="horz" pos="2258">
          <p15:clr>
            <a:srgbClr val="FFFFFF"/>
          </p15:clr>
        </p15:guide>
        <p15:guide id="20" orient="horz" pos="2454">
          <p15:clr>
            <a:srgbClr val="FFFFFF"/>
          </p15:clr>
        </p15:guide>
        <p15:guide id="21" orient="horz" pos="2650">
          <p15:clr>
            <a:srgbClr val="FFFFF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8" Type="http://schemas.openxmlformats.org/officeDocument/2006/relationships/image" Target="../media/image1.emf"/><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tags" Target="../tags/tag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theme" Target="../theme/theme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ags" Target="../tags/tag9.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tags" Target="../tags/tag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26" Type="http://schemas.openxmlformats.org/officeDocument/2006/relationships/slideLayout" Target="../slideLayouts/slideLayout121.xml"/><Relationship Id="rId39" Type="http://schemas.openxmlformats.org/officeDocument/2006/relationships/slideLayout" Target="../slideLayouts/slideLayout134.xml"/><Relationship Id="rId21" Type="http://schemas.openxmlformats.org/officeDocument/2006/relationships/slideLayout" Target="../slideLayouts/slideLayout116.xml"/><Relationship Id="rId34" Type="http://schemas.openxmlformats.org/officeDocument/2006/relationships/slideLayout" Target="../slideLayouts/slideLayout129.xml"/><Relationship Id="rId42" Type="http://schemas.openxmlformats.org/officeDocument/2006/relationships/slideLayout" Target="../slideLayouts/slideLayout137.xml"/><Relationship Id="rId47" Type="http://schemas.openxmlformats.org/officeDocument/2006/relationships/slideLayout" Target="../slideLayouts/slideLayout142.xml"/><Relationship Id="rId50" Type="http://schemas.openxmlformats.org/officeDocument/2006/relationships/slideLayout" Target="../slideLayouts/slideLayout145.xml"/><Relationship Id="rId55" Type="http://schemas.openxmlformats.org/officeDocument/2006/relationships/tags" Target="../tags/tag11.xml"/><Relationship Id="rId7" Type="http://schemas.openxmlformats.org/officeDocument/2006/relationships/slideLayout" Target="../slideLayouts/slideLayout10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9" Type="http://schemas.openxmlformats.org/officeDocument/2006/relationships/slideLayout" Target="../slideLayouts/slideLayout124.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32" Type="http://schemas.openxmlformats.org/officeDocument/2006/relationships/slideLayout" Target="../slideLayouts/slideLayout127.xml"/><Relationship Id="rId37" Type="http://schemas.openxmlformats.org/officeDocument/2006/relationships/slideLayout" Target="../slideLayouts/slideLayout132.xml"/><Relationship Id="rId40" Type="http://schemas.openxmlformats.org/officeDocument/2006/relationships/slideLayout" Target="../slideLayouts/slideLayout135.xml"/><Relationship Id="rId45" Type="http://schemas.openxmlformats.org/officeDocument/2006/relationships/slideLayout" Target="../slideLayouts/slideLayout140.xml"/><Relationship Id="rId53" Type="http://schemas.openxmlformats.org/officeDocument/2006/relationships/theme" Target="../theme/theme3.xml"/><Relationship Id="rId58" Type="http://schemas.openxmlformats.org/officeDocument/2006/relationships/tags" Target="../tags/tag14.xml"/><Relationship Id="rId5" Type="http://schemas.openxmlformats.org/officeDocument/2006/relationships/slideLayout" Target="../slideLayouts/slideLayout100.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 Id="rId27" Type="http://schemas.openxmlformats.org/officeDocument/2006/relationships/slideLayout" Target="../slideLayouts/slideLayout122.xml"/><Relationship Id="rId30" Type="http://schemas.openxmlformats.org/officeDocument/2006/relationships/slideLayout" Target="../slideLayouts/slideLayout125.xml"/><Relationship Id="rId35" Type="http://schemas.openxmlformats.org/officeDocument/2006/relationships/slideLayout" Target="../slideLayouts/slideLayout130.xml"/><Relationship Id="rId43" Type="http://schemas.openxmlformats.org/officeDocument/2006/relationships/slideLayout" Target="../slideLayouts/slideLayout138.xml"/><Relationship Id="rId48" Type="http://schemas.openxmlformats.org/officeDocument/2006/relationships/slideLayout" Target="../slideLayouts/slideLayout143.xml"/><Relationship Id="rId56" Type="http://schemas.openxmlformats.org/officeDocument/2006/relationships/tags" Target="../tags/tag12.xml"/><Relationship Id="rId8" Type="http://schemas.openxmlformats.org/officeDocument/2006/relationships/slideLayout" Target="../slideLayouts/slideLayout103.xml"/><Relationship Id="rId51" Type="http://schemas.openxmlformats.org/officeDocument/2006/relationships/slideLayout" Target="../slideLayouts/slideLayout146.xml"/><Relationship Id="rId3" Type="http://schemas.openxmlformats.org/officeDocument/2006/relationships/slideLayout" Target="../slideLayouts/slideLayout98.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slideLayout" Target="../slideLayouts/slideLayout120.xml"/><Relationship Id="rId33" Type="http://schemas.openxmlformats.org/officeDocument/2006/relationships/slideLayout" Target="../slideLayouts/slideLayout128.xml"/><Relationship Id="rId38" Type="http://schemas.openxmlformats.org/officeDocument/2006/relationships/slideLayout" Target="../slideLayouts/slideLayout133.xml"/><Relationship Id="rId46" Type="http://schemas.openxmlformats.org/officeDocument/2006/relationships/slideLayout" Target="../slideLayouts/slideLayout141.xml"/><Relationship Id="rId59" Type="http://schemas.openxmlformats.org/officeDocument/2006/relationships/image" Target="../media/image1.emf"/><Relationship Id="rId20" Type="http://schemas.openxmlformats.org/officeDocument/2006/relationships/slideLayout" Target="../slideLayouts/slideLayout115.xml"/><Relationship Id="rId41" Type="http://schemas.openxmlformats.org/officeDocument/2006/relationships/slideLayout" Target="../slideLayouts/slideLayout136.xml"/><Relationship Id="rId54" Type="http://schemas.openxmlformats.org/officeDocument/2006/relationships/tags" Target="../tags/tag10.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28" Type="http://schemas.openxmlformats.org/officeDocument/2006/relationships/slideLayout" Target="../slideLayouts/slideLayout123.xml"/><Relationship Id="rId36" Type="http://schemas.openxmlformats.org/officeDocument/2006/relationships/slideLayout" Target="../slideLayouts/slideLayout131.xml"/><Relationship Id="rId49" Type="http://schemas.openxmlformats.org/officeDocument/2006/relationships/slideLayout" Target="../slideLayouts/slideLayout144.xml"/><Relationship Id="rId57" Type="http://schemas.openxmlformats.org/officeDocument/2006/relationships/tags" Target="../tags/tag13.xml"/><Relationship Id="rId10" Type="http://schemas.openxmlformats.org/officeDocument/2006/relationships/slideLayout" Target="../slideLayouts/slideLayout105.xml"/><Relationship Id="rId31" Type="http://schemas.openxmlformats.org/officeDocument/2006/relationships/slideLayout" Target="../slideLayouts/slideLayout126.xml"/><Relationship Id="rId44" Type="http://schemas.openxmlformats.org/officeDocument/2006/relationships/slideLayout" Target="../slideLayouts/slideLayout139.xml"/><Relationship Id="rId52" Type="http://schemas.openxmlformats.org/officeDocument/2006/relationships/slideLayout" Target="../slideLayouts/slideLayout1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F52905C5-CB4E-0178-344A-59BB3CD81060}"/>
              </a:ext>
              <a:ext uri="{C183D7F6-B498-43B3-948B-1728B52AA6E4}">
                <adec:decorative xmlns:adec="http://schemas.microsoft.com/office/drawing/2017/decorative" val="1"/>
              </a:ext>
            </a:extLst>
          </p:cNvPr>
          <p:cNvSpPr/>
          <p:nvPr userDrawn="1">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E7359ABE-5C77-511C-AAB0-C4539928E803}"/>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8565756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744" r:id="rId47"/>
    <p:sldLayoutId id="2147483707" r:id="rId48"/>
    <p:sldLayoutId id="2147483708" r:id="rId49"/>
    <p:sldLayoutId id="2147483737" r:id="rId50"/>
    <p:sldLayoutId id="2147483727" r:id="rId51"/>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004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2" r:id="rId41"/>
    <p:sldLayoutId id="2147483843" r:id="rId42"/>
    <p:sldLayoutId id="2147483844" r:id="rId43"/>
    <p:sldLayoutId id="2147483845"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4AC11C88-7495-5D5A-5554-4F70C0CB1717}"/>
              </a:ext>
              <a:ext uri="{C183D7F6-B498-43B3-948B-1728B52AA6E4}">
                <adec:decorative xmlns:adec="http://schemas.microsoft.com/office/drawing/2017/decorative" val="1"/>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970D9AEE-952E-5745-1724-A639123657DA}"/>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714242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869" r:id="rId23"/>
    <p:sldLayoutId id="2147483870" r:id="rId24"/>
    <p:sldLayoutId id="2147483871" r:id="rId25"/>
    <p:sldLayoutId id="2147483872" r:id="rId26"/>
    <p:sldLayoutId id="2147483873" r:id="rId27"/>
    <p:sldLayoutId id="2147483874" r:id="rId28"/>
    <p:sldLayoutId id="2147483875" r:id="rId29"/>
    <p:sldLayoutId id="2147483876" r:id="rId30"/>
    <p:sldLayoutId id="2147483877" r:id="rId31"/>
    <p:sldLayoutId id="2147483878" r:id="rId32"/>
    <p:sldLayoutId id="2147483879" r:id="rId33"/>
    <p:sldLayoutId id="2147483880" r:id="rId34"/>
    <p:sldLayoutId id="2147483881" r:id="rId35"/>
    <p:sldLayoutId id="2147483882" r:id="rId36"/>
    <p:sldLayoutId id="2147483883" r:id="rId37"/>
    <p:sldLayoutId id="2147483884" r:id="rId38"/>
    <p:sldLayoutId id="2147483885" r:id="rId39"/>
    <p:sldLayoutId id="2147483886" r:id="rId40"/>
    <p:sldLayoutId id="2147483887" r:id="rId41"/>
    <p:sldLayoutId id="2147483888" r:id="rId42"/>
    <p:sldLayoutId id="2147483889" r:id="rId43"/>
    <p:sldLayoutId id="2147483890" r:id="rId44"/>
    <p:sldLayoutId id="2147483891" r:id="rId45"/>
    <p:sldLayoutId id="2147483892" r:id="rId46"/>
    <p:sldLayoutId id="2147483893" r:id="rId47"/>
    <p:sldLayoutId id="2147483894" r:id="rId48"/>
    <p:sldLayoutId id="2147483895" r:id="rId49"/>
    <p:sldLayoutId id="2147483896" r:id="rId50"/>
    <p:sldLayoutId id="2147483897" r:id="rId51"/>
    <p:sldLayoutId id="2147483898" r:id="rId5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p15:clr>
            <a:srgbClr val="A4A3A4"/>
          </p15:clr>
        </p15:guide>
        <p15:guide id="11" pos="192">
          <p15:clr>
            <a:srgbClr val="A4A3A4"/>
          </p15:clr>
        </p15:guide>
        <p15:guide id="12" orient="horz" pos="384">
          <p15:clr>
            <a:srgbClr val="F26B43"/>
          </p15:clr>
        </p15:guide>
        <p15:guide id="13" orient="horz" pos="4128">
          <p15:clr>
            <a:srgbClr val="A4A3A4"/>
          </p15:clr>
        </p15:guide>
        <p15:guide id="14" orient="horz" pos="3936">
          <p15:clr>
            <a:srgbClr val="F26B43"/>
          </p15:clr>
        </p15:guide>
        <p15:guide id="15" pos="7296">
          <p15:clr>
            <a:srgbClr val="F26B43"/>
          </p15:clr>
        </p15:guide>
        <p15:guide id="16" pos="7488">
          <p15:clr>
            <a:srgbClr val="A4A3A4"/>
          </p15:clr>
        </p15:guide>
        <p15:guide id="17"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7.xml"/><Relationship Id="rId4" Type="http://schemas.openxmlformats.org/officeDocument/2006/relationships/image" Target="../media/image11.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2.jfif"/><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20.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4.png"/><Relationship Id="rId2" Type="http://schemas.openxmlformats.org/officeDocument/2006/relationships/customXml" Target="../../customXml/item6.xml"/><Relationship Id="rId1" Type="http://schemas.openxmlformats.org/officeDocument/2006/relationships/tags" Target="../tags/tag20.xml"/><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22.xml"/><Relationship Id="rId4" Type="http://schemas.openxmlformats.org/officeDocument/2006/relationships/image" Target="../media/image1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2.jfif"/><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4.png"/><Relationship Id="rId2" Type="http://schemas.openxmlformats.org/officeDocument/2006/relationships/customXml" Target="../../customXml/item8.xml"/><Relationship Id="rId1" Type="http://schemas.openxmlformats.org/officeDocument/2006/relationships/tags" Target="../tags/tag25.xml"/><Relationship Id="rId6" Type="http://schemas.openxmlformats.org/officeDocument/2006/relationships/notesSlide" Target="../notesSlides/notesSlide26.xml"/><Relationship Id="rId5" Type="http://schemas.openxmlformats.org/officeDocument/2006/relationships/slideLayout" Target="../slideLayouts/slideLayout9.xml"/><Relationship Id="rId4"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notesSlide" Target="../notesSlides/notesSlide34.xml"/><Relationship Id="rId7" Type="http://schemas.openxmlformats.org/officeDocument/2006/relationships/diagramColors" Target="../diagrams/colors19.xml"/><Relationship Id="rId2" Type="http://schemas.openxmlformats.org/officeDocument/2006/relationships/slideLayout" Target="../slideLayouts/slideLayout9.xml"/><Relationship Id="rId1" Type="http://schemas.openxmlformats.org/officeDocument/2006/relationships/tags" Target="../tags/tag27.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 Id="rId9"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2.png"/><Relationship Id="rId4"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2.jfif"/><Relationship Id="rId4"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7.xml"/><Relationship Id="rId1" Type="http://schemas.openxmlformats.org/officeDocument/2006/relationships/slideLayout" Target="../slideLayouts/slideLayout1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4.png"/><Relationship Id="rId2" Type="http://schemas.openxmlformats.org/officeDocument/2006/relationships/customXml" Target="../../customXml/item4.xml"/><Relationship Id="rId1" Type="http://schemas.openxmlformats.org/officeDocument/2006/relationships/tags" Target="../tags/tag15.xml"/><Relationship Id="rId6" Type="http://schemas.openxmlformats.org/officeDocument/2006/relationships/notesSlide" Target="../notesSlides/notesSlide2.xml"/><Relationship Id="rId5" Type="http://schemas.openxmlformats.org/officeDocument/2006/relationships/slideLayout" Target="../slideLayouts/slideLayout9.xml"/><Relationship Id="rId4"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Statistics Structure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Autofit/>
          </a:bodyPr>
          <a:lstStyle/>
          <a:p>
            <a:r>
              <a:rPr lang="en-US" sz="2400"/>
              <a:t>Module 6</a:t>
            </a:r>
            <a:endParaRPr lang="en-US" sz="2400" dirty="0"/>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4E1-6976-4CB5-AA91-B888585A5510}"/>
              </a:ext>
            </a:extLst>
          </p:cNvPr>
          <p:cNvSpPr>
            <a:spLocks noGrp="1"/>
          </p:cNvSpPr>
          <p:nvPr>
            <p:ph type="title"/>
          </p:nvPr>
        </p:nvSpPr>
        <p:spPr/>
        <p:txBody>
          <a:bodyPr/>
          <a:lstStyle/>
          <a:p>
            <a:r>
              <a:rPr lang="en-US" dirty="0"/>
              <a:t>Showing Statistics</a:t>
            </a:r>
          </a:p>
        </p:txBody>
      </p:sp>
      <p:pic>
        <p:nvPicPr>
          <p:cNvPr id="3" name="Picture 2">
            <a:extLst>
              <a:ext uri="{FF2B5EF4-FFF2-40B4-BE49-F238E27FC236}">
                <a16:creationId xmlns:a16="http://schemas.microsoft.com/office/drawing/2014/main" id="{9AAF69AE-305A-4F92-8078-0CB0F2A7679F}"/>
              </a:ext>
            </a:extLst>
          </p:cNvPr>
          <p:cNvPicPr>
            <a:picLocks noChangeAspect="1"/>
          </p:cNvPicPr>
          <p:nvPr/>
        </p:nvPicPr>
        <p:blipFill>
          <a:blip r:embed="rId2"/>
          <a:stretch>
            <a:fillRect/>
          </a:stretch>
        </p:blipFill>
        <p:spPr>
          <a:xfrm>
            <a:off x="2255837" y="1058862"/>
            <a:ext cx="7239000" cy="55442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657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2A5A7EC1-80D9-4B7E-A3BC-D7C175A303B8}"/>
              </a:ext>
            </a:extLst>
          </p:cNvPr>
          <p:cNvGraphicFramePr/>
          <p:nvPr>
            <p:extLst>
              <p:ext uri="{D42A27DB-BD31-4B8C-83A1-F6EECF244321}">
                <p14:modId xmlns:p14="http://schemas.microsoft.com/office/powerpoint/2010/main" val="1242157441"/>
              </p:ext>
            </p:extLst>
          </p:nvPr>
        </p:nvGraphicFramePr>
        <p:xfrm>
          <a:off x="655637" y="1017215"/>
          <a:ext cx="11383963"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0CDAE15D-DF5A-43C1-BD5B-C562F5F02631}"/>
              </a:ext>
            </a:extLst>
          </p:cNvPr>
          <p:cNvSpPr>
            <a:spLocks noGrp="1"/>
          </p:cNvSpPr>
          <p:nvPr>
            <p:ph type="title"/>
          </p:nvPr>
        </p:nvSpPr>
        <p:spPr/>
        <p:txBody>
          <a:bodyPr/>
          <a:lstStyle/>
          <a:p>
            <a:r>
              <a:rPr lang="en-US" dirty="0"/>
              <a:t>Automatically created statistics</a:t>
            </a:r>
          </a:p>
        </p:txBody>
      </p:sp>
      <p:sp>
        <p:nvSpPr>
          <p:cNvPr id="11" name="Subtitle 2">
            <a:extLst>
              <a:ext uri="{FF2B5EF4-FFF2-40B4-BE49-F238E27FC236}">
                <a16:creationId xmlns:a16="http://schemas.microsoft.com/office/drawing/2014/main" id="{CC03148F-1517-4D35-A66E-DE99A3BB156B}"/>
              </a:ext>
            </a:extLst>
          </p:cNvPr>
          <p:cNvSpPr>
            <a:spLocks noGrp="1"/>
          </p:cNvSpPr>
          <p:nvPr>
            <p:ph type="subTitle" idx="1"/>
          </p:nvPr>
        </p:nvSpPr>
        <p:spPr/>
        <p:txBody>
          <a:bodyPr/>
          <a:lstStyle/>
          <a:p>
            <a:r>
              <a:rPr lang="en-US" dirty="0"/>
              <a:t>Database options that affects automatic statistics creation and update</a:t>
            </a:r>
          </a:p>
        </p:txBody>
      </p:sp>
      <p:sp>
        <p:nvSpPr>
          <p:cNvPr id="10" name="Content Placeholder 4">
            <a:extLst>
              <a:ext uri="{FF2B5EF4-FFF2-40B4-BE49-F238E27FC236}">
                <a16:creationId xmlns:a16="http://schemas.microsoft.com/office/drawing/2014/main" id="{24C4EB61-0D7A-46CB-8229-319CA954D941}"/>
              </a:ext>
            </a:extLst>
          </p:cNvPr>
          <p:cNvSpPr>
            <a:spLocks noGrp="1"/>
          </p:cNvSpPr>
          <p:nvPr>
            <p:ph sz="quarter" idx="13"/>
          </p:nvPr>
        </p:nvSpPr>
        <p:spPr>
          <a:xfrm>
            <a:off x="655636" y="4114800"/>
            <a:ext cx="11383963" cy="2423160"/>
          </a:xfrm>
        </p:spPr>
        <p:txBody>
          <a:bodyPr>
            <a:normAutofit/>
          </a:bodyPr>
          <a:lstStyle/>
          <a:p>
            <a:pPr marL="0" indent="0" algn="ctr">
              <a:buNone/>
            </a:pPr>
            <a:r>
              <a:rPr lang="en-US" dirty="0"/>
              <a:t>Use the defaults unless you NEED to do otherwise.</a:t>
            </a:r>
          </a:p>
          <a:p>
            <a:pPr marL="0" indent="0" algn="ctr">
              <a:buNone/>
            </a:pPr>
            <a:endParaRPr lang="en-US" sz="1600" dirty="0"/>
          </a:p>
          <a:p>
            <a:pPr marL="0" indent="0" algn="ctr">
              <a:buNone/>
            </a:pPr>
            <a:r>
              <a:rPr lang="en-US" dirty="0"/>
              <a:t>Do not enable auto-create statistics on SharePoint content database.</a:t>
            </a:r>
          </a:p>
          <a:p>
            <a:pPr marL="0" indent="0" algn="ctr">
              <a:buNone/>
            </a:pPr>
            <a:endParaRPr lang="en-US" sz="1600" dirty="0"/>
          </a:p>
          <a:p>
            <a:pPr marL="0" indent="0" algn="ctr">
              <a:buNone/>
            </a:pPr>
            <a:r>
              <a:rPr lang="en-US" dirty="0"/>
              <a:t>The small sample rate of AUTO_UPDATE_STATISTICS can cause some workloads to choose sub-optimal execution plans.</a:t>
            </a:r>
          </a:p>
        </p:txBody>
      </p:sp>
    </p:spTree>
    <p:extLst>
      <p:ext uri="{BB962C8B-B14F-4D97-AF65-F5344CB8AC3E}">
        <p14:creationId xmlns:p14="http://schemas.microsoft.com/office/powerpoint/2010/main" val="323527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Manually created Statistics</a:t>
            </a:r>
          </a:p>
        </p:txBody>
      </p:sp>
      <p:graphicFrame>
        <p:nvGraphicFramePr>
          <p:cNvPr id="4" name="Content Placeholder 3">
            <a:extLst>
              <a:ext uri="{FF2B5EF4-FFF2-40B4-BE49-F238E27FC236}">
                <a16:creationId xmlns:a16="http://schemas.microsoft.com/office/drawing/2014/main" id="{020918F4-593F-4E81-8F38-DA08D35AF3F3}"/>
              </a:ext>
            </a:extLst>
          </p:cNvPr>
          <p:cNvGraphicFramePr>
            <a:graphicFrameLocks noGrp="1"/>
          </p:cNvGraphicFramePr>
          <p:nvPr>
            <p:ph sz="quarter" idx="13"/>
            <p:extLst>
              <p:ext uri="{D42A27DB-BD31-4B8C-83A1-F6EECF244321}">
                <p14:modId xmlns:p14="http://schemas.microsoft.com/office/powerpoint/2010/main" val="295021683"/>
              </p:ext>
            </p:extLst>
          </p:nvPr>
        </p:nvGraphicFramePr>
        <p:xfrm>
          <a:off x="655638" y="1219200"/>
          <a:ext cx="11155362" cy="2585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41B55EDD-D7CB-4208-B3C7-2EF2D4849CC2}"/>
              </a:ext>
            </a:extLst>
          </p:cNvPr>
          <p:cNvSpPr/>
          <p:nvPr/>
        </p:nvSpPr>
        <p:spPr>
          <a:xfrm>
            <a:off x="655637" y="4262323"/>
            <a:ext cx="11231562"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STATISTICS</a:t>
            </a:r>
            <a:r>
              <a:rPr lang="en-US" dirty="0">
                <a:solidFill>
                  <a:srgbClr val="000000"/>
                </a:solidFill>
                <a:latin typeface="Consolas" panose="020B0609020204030204" pitchFamily="49" charset="0"/>
              </a:rPr>
              <a:t> ContactPromotion1  </a:t>
            </a:r>
          </a:p>
          <a:p>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Person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Person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EmailPromotion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78659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Filtered Statistics</a:t>
            </a:r>
          </a:p>
        </p:txBody>
      </p:sp>
      <p:graphicFrame>
        <p:nvGraphicFramePr>
          <p:cNvPr id="4" name="Diagram 3">
            <a:extLst>
              <a:ext uri="{FF2B5EF4-FFF2-40B4-BE49-F238E27FC236}">
                <a16:creationId xmlns:a16="http://schemas.microsoft.com/office/drawing/2014/main" id="{4D863091-CEC5-4B27-9C51-EF69F285E4DB}"/>
              </a:ext>
            </a:extLst>
          </p:cNvPr>
          <p:cNvGraphicFramePr/>
          <p:nvPr>
            <p:extLst>
              <p:ext uri="{D42A27DB-BD31-4B8C-83A1-F6EECF244321}">
                <p14:modId xmlns:p14="http://schemas.microsoft.com/office/powerpoint/2010/main" val="3180442916"/>
              </p:ext>
            </p:extLst>
          </p:nvPr>
        </p:nvGraphicFramePr>
        <p:xfrm>
          <a:off x="655636" y="838201"/>
          <a:ext cx="1123156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41B55EDD-D7CB-4208-B3C7-2EF2D4849CC2}"/>
              </a:ext>
            </a:extLst>
          </p:cNvPr>
          <p:cNvSpPr/>
          <p:nvPr/>
        </p:nvSpPr>
        <p:spPr>
          <a:xfrm>
            <a:off x="655637" y="4695615"/>
            <a:ext cx="11231562"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STATISTICS</a:t>
            </a:r>
            <a:r>
              <a:rPr lang="en-US" dirty="0">
                <a:solidFill>
                  <a:srgbClr val="000000"/>
                </a:solidFill>
                <a:latin typeface="Consolas" panose="020B0609020204030204" pitchFamily="49" charset="0"/>
              </a:rPr>
              <a:t> ContactPromotion1  </a:t>
            </a:r>
          </a:p>
          <a:p>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Person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Person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EmailPromotion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EmailPromotion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 </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17525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Incremental statistics</a:t>
            </a:r>
          </a:p>
        </p:txBody>
      </p:sp>
      <p:graphicFrame>
        <p:nvGraphicFramePr>
          <p:cNvPr id="7" name="Diagram 6">
            <a:extLst>
              <a:ext uri="{FF2B5EF4-FFF2-40B4-BE49-F238E27FC236}">
                <a16:creationId xmlns:a16="http://schemas.microsoft.com/office/drawing/2014/main" id="{57D44049-03EA-4B43-B261-BC7A498F63FA}"/>
              </a:ext>
            </a:extLst>
          </p:cNvPr>
          <p:cNvGraphicFramePr/>
          <p:nvPr>
            <p:extLst>
              <p:ext uri="{D42A27DB-BD31-4B8C-83A1-F6EECF244321}">
                <p14:modId xmlns:p14="http://schemas.microsoft.com/office/powerpoint/2010/main" val="2054143454"/>
              </p:ext>
            </p:extLst>
          </p:nvPr>
        </p:nvGraphicFramePr>
        <p:xfrm>
          <a:off x="620764" y="972197"/>
          <a:ext cx="11266436" cy="2914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5">
            <a:extLst>
              <a:ext uri="{FF2B5EF4-FFF2-40B4-BE49-F238E27FC236}">
                <a16:creationId xmlns:a16="http://schemas.microsoft.com/office/drawing/2014/main" id="{6591106F-CAFB-462B-962E-4D4E42794D4D}"/>
              </a:ext>
            </a:extLst>
          </p:cNvPr>
          <p:cNvSpPr txBox="1">
            <a:spLocks/>
          </p:cNvSpPr>
          <p:nvPr/>
        </p:nvSpPr>
        <p:spPr>
          <a:xfrm>
            <a:off x="9372600" y="4137374"/>
            <a:ext cx="2349190" cy="842268"/>
          </a:xfrm>
          <a:prstGeom prst="rect">
            <a:avLst/>
          </a:prstGeom>
        </p:spPr>
        <p:txBody>
          <a:bodyPr/>
          <a:lst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defTabSz="914400"/>
            <a:r>
              <a:rPr lang="en-US" sz="1600" kern="0" dirty="0">
                <a:solidFill>
                  <a:schemeClr val="tx1"/>
                </a:solidFill>
                <a:latin typeface="Segoe UI Light" panose="020B0502040204020203" pitchFamily="34" charset="0"/>
              </a:rPr>
              <a:t>Add partition 5 and </a:t>
            </a:r>
          </a:p>
          <a:p>
            <a:pPr defTabSz="914400"/>
            <a:r>
              <a:rPr lang="en-US" sz="1600" kern="0" dirty="0">
                <a:solidFill>
                  <a:schemeClr val="tx1"/>
                </a:solidFill>
                <a:latin typeface="Segoe UI Light" panose="020B0502040204020203" pitchFamily="34" charset="0"/>
              </a:rPr>
              <a:t>update statistics</a:t>
            </a:r>
          </a:p>
          <a:p>
            <a:pPr marL="0" lvl="1" defTabSz="914400"/>
            <a:endParaRPr lang="en-US" sz="1600" kern="0" dirty="0">
              <a:solidFill>
                <a:schemeClr val="tx1"/>
              </a:solidFill>
              <a:latin typeface="Segoe UI Light" panose="020B0502040204020203" pitchFamily="34" charset="0"/>
            </a:endParaRPr>
          </a:p>
        </p:txBody>
      </p:sp>
      <p:pic>
        <p:nvPicPr>
          <p:cNvPr id="6" name="Picture 5">
            <a:extLst>
              <a:ext uri="{FF2B5EF4-FFF2-40B4-BE49-F238E27FC236}">
                <a16:creationId xmlns:a16="http://schemas.microsoft.com/office/drawing/2014/main" id="{000B18FE-01FF-4ADE-9C11-7B633C1693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7610" y="4025117"/>
            <a:ext cx="3048000" cy="191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951B6A93-4298-422C-A502-097000AAD4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4029207"/>
            <a:ext cx="34290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5">
            <a:extLst>
              <a:ext uri="{FF2B5EF4-FFF2-40B4-BE49-F238E27FC236}">
                <a16:creationId xmlns:a16="http://schemas.microsoft.com/office/drawing/2014/main" id="{5765E454-AE1F-4D33-8626-89E015C06112}"/>
              </a:ext>
            </a:extLst>
          </p:cNvPr>
          <p:cNvSpPr txBox="1">
            <a:spLocks/>
          </p:cNvSpPr>
          <p:nvPr/>
        </p:nvSpPr>
        <p:spPr>
          <a:xfrm>
            <a:off x="610530" y="4215608"/>
            <a:ext cx="2361270" cy="1118392"/>
          </a:xfrm>
          <a:prstGeom prst="rect">
            <a:avLst/>
          </a:prstGeom>
        </p:spPr>
        <p:txBody>
          <a:bodyPr/>
          <a:lst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defTabSz="914400"/>
            <a:r>
              <a:rPr lang="en-US" sz="1600" kern="0" dirty="0">
                <a:solidFill>
                  <a:schemeClr val="tx1"/>
                </a:solidFill>
                <a:latin typeface="Segoe UI Light" panose="020B0502040204020203" pitchFamily="34" charset="0"/>
              </a:rPr>
              <a:t>Create Incremental Statistics on a four partition table</a:t>
            </a:r>
          </a:p>
          <a:p>
            <a:pPr marL="0" lvl="1" defTabSz="914400"/>
            <a:endParaRPr lang="en-US" sz="1600" kern="0" dirty="0">
              <a:solidFill>
                <a:schemeClr val="tx1"/>
              </a:solidFill>
              <a:latin typeface="Segoe UI Light" panose="020B0502040204020203" pitchFamily="34" charset="0"/>
            </a:endParaRPr>
          </a:p>
        </p:txBody>
      </p:sp>
      <p:sp>
        <p:nvSpPr>
          <p:cNvPr id="10" name="Right Arrow 13">
            <a:extLst>
              <a:ext uri="{FF2B5EF4-FFF2-40B4-BE49-F238E27FC236}">
                <a16:creationId xmlns:a16="http://schemas.microsoft.com/office/drawing/2014/main" id="{2FD3070C-67DB-4D0D-A8A2-1285F0764BAC}"/>
              </a:ext>
            </a:extLst>
          </p:cNvPr>
          <p:cNvSpPr/>
          <p:nvPr/>
        </p:nvSpPr>
        <p:spPr>
          <a:xfrm>
            <a:off x="5575610" y="4789142"/>
            <a:ext cx="1295400" cy="381000"/>
          </a:xfrm>
          <a:prstGeom prst="rightArrow">
            <a:avLst/>
          </a:prstGeom>
          <a:solidFill>
            <a:schemeClr val="accent6">
              <a:lumMod val="50000"/>
              <a:tint val="66000"/>
              <a:satMod val="1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Segoe UI Light" panose="020B0502040204020203" pitchFamily="34" charset="0"/>
            </a:endParaRPr>
          </a:p>
        </p:txBody>
      </p:sp>
    </p:spTree>
    <p:extLst>
      <p:ext uri="{BB962C8B-B14F-4D97-AF65-F5344CB8AC3E}">
        <p14:creationId xmlns:p14="http://schemas.microsoft.com/office/powerpoint/2010/main" val="329374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Available tools to review statistics</a:t>
            </a:r>
          </a:p>
        </p:txBody>
      </p:sp>
      <p:graphicFrame>
        <p:nvGraphicFramePr>
          <p:cNvPr id="7" name="Table 6">
            <a:extLst>
              <a:ext uri="{FF2B5EF4-FFF2-40B4-BE49-F238E27FC236}">
                <a16:creationId xmlns:a16="http://schemas.microsoft.com/office/drawing/2014/main" id="{4B8D29B1-71F5-48E9-8566-68DEE7013FF4}"/>
              </a:ext>
            </a:extLst>
          </p:cNvPr>
          <p:cNvGraphicFramePr>
            <a:graphicFrameLocks noGrp="1"/>
          </p:cNvGraphicFramePr>
          <p:nvPr>
            <p:extLst>
              <p:ext uri="{D42A27DB-BD31-4B8C-83A1-F6EECF244321}">
                <p14:modId xmlns:p14="http://schemas.microsoft.com/office/powerpoint/2010/main" val="1425125264"/>
              </p:ext>
            </p:extLst>
          </p:nvPr>
        </p:nvGraphicFramePr>
        <p:xfrm>
          <a:off x="213518" y="1248048"/>
          <a:ext cx="11764961" cy="4844229"/>
        </p:xfrm>
        <a:graphic>
          <a:graphicData uri="http://schemas.openxmlformats.org/drawingml/2006/table">
            <a:tbl>
              <a:tblPr firstRow="1" bandRow="1">
                <a:tableStyleId>{69012ECD-51FC-41F1-AA8D-1B2483CD663E}</a:tableStyleId>
              </a:tblPr>
              <a:tblGrid>
                <a:gridCol w="4053682">
                  <a:extLst>
                    <a:ext uri="{9D8B030D-6E8A-4147-A177-3AD203B41FA5}">
                      <a16:colId xmlns:a16="http://schemas.microsoft.com/office/drawing/2014/main" val="3903855093"/>
                    </a:ext>
                  </a:extLst>
                </a:gridCol>
                <a:gridCol w="1447800">
                  <a:extLst>
                    <a:ext uri="{9D8B030D-6E8A-4147-A177-3AD203B41FA5}">
                      <a16:colId xmlns:a16="http://schemas.microsoft.com/office/drawing/2014/main" val="651329258"/>
                    </a:ext>
                  </a:extLst>
                </a:gridCol>
                <a:gridCol w="1295400">
                  <a:extLst>
                    <a:ext uri="{9D8B030D-6E8A-4147-A177-3AD203B41FA5}">
                      <a16:colId xmlns:a16="http://schemas.microsoft.com/office/drawing/2014/main" val="2855330300"/>
                    </a:ext>
                  </a:extLst>
                </a:gridCol>
                <a:gridCol w="1143000">
                  <a:extLst>
                    <a:ext uri="{9D8B030D-6E8A-4147-A177-3AD203B41FA5}">
                      <a16:colId xmlns:a16="http://schemas.microsoft.com/office/drawing/2014/main" val="3625892416"/>
                    </a:ext>
                  </a:extLst>
                </a:gridCol>
                <a:gridCol w="1219200">
                  <a:extLst>
                    <a:ext uri="{9D8B030D-6E8A-4147-A177-3AD203B41FA5}">
                      <a16:colId xmlns:a16="http://schemas.microsoft.com/office/drawing/2014/main" val="4082711152"/>
                    </a:ext>
                  </a:extLst>
                </a:gridCol>
                <a:gridCol w="1295400">
                  <a:extLst>
                    <a:ext uri="{9D8B030D-6E8A-4147-A177-3AD203B41FA5}">
                      <a16:colId xmlns:a16="http://schemas.microsoft.com/office/drawing/2014/main" val="109496037"/>
                    </a:ext>
                  </a:extLst>
                </a:gridCol>
                <a:gridCol w="1310479">
                  <a:extLst>
                    <a:ext uri="{9D8B030D-6E8A-4147-A177-3AD203B41FA5}">
                      <a16:colId xmlns:a16="http://schemas.microsoft.com/office/drawing/2014/main" val="4181603895"/>
                    </a:ext>
                  </a:extLst>
                </a:gridCol>
              </a:tblGrid>
              <a:tr h="739435">
                <a:tc>
                  <a:txBody>
                    <a:bodyPr/>
                    <a:lstStyle/>
                    <a:p>
                      <a:pPr algn="ctr"/>
                      <a:endParaRPr lang="en-US" sz="1600" dirty="0"/>
                    </a:p>
                  </a:txBody>
                  <a:tcPr/>
                </a:tc>
                <a:tc>
                  <a:txBody>
                    <a:bodyPr/>
                    <a:lstStyle/>
                    <a:p>
                      <a:pPr algn="ctr"/>
                      <a:r>
                        <a:rPr lang="en-US" sz="1600" dirty="0"/>
                        <a:t>Metadata</a:t>
                      </a:r>
                    </a:p>
                  </a:txBody>
                  <a:tcPr/>
                </a:tc>
                <a:tc>
                  <a:txBody>
                    <a:bodyPr/>
                    <a:lstStyle/>
                    <a:p>
                      <a:pPr algn="ctr"/>
                      <a:r>
                        <a:rPr lang="en-US" sz="1600" dirty="0"/>
                        <a:t>Last Update</a:t>
                      </a:r>
                      <a:r>
                        <a:rPr lang="en-US" sz="1600" baseline="0" dirty="0"/>
                        <a:t> Date</a:t>
                      </a:r>
                      <a:endParaRPr lang="en-US" sz="1600" dirty="0"/>
                    </a:p>
                  </a:txBody>
                  <a:tcPr/>
                </a:tc>
                <a:tc>
                  <a:txBody>
                    <a:bodyPr/>
                    <a:lstStyle/>
                    <a:p>
                      <a:pPr algn="ctr"/>
                      <a:r>
                        <a:rPr lang="en-US" sz="1600" dirty="0"/>
                        <a:t>Sampling Rate</a:t>
                      </a:r>
                    </a:p>
                  </a:txBody>
                  <a:tcPr/>
                </a:tc>
                <a:tc>
                  <a:txBody>
                    <a:bodyPr/>
                    <a:lstStyle/>
                    <a:p>
                      <a:pPr algn="ctr"/>
                      <a:r>
                        <a:rPr lang="en-US" sz="1600" dirty="0"/>
                        <a:t>Row Mod</a:t>
                      </a:r>
                      <a:r>
                        <a:rPr lang="en-US" sz="1600" baseline="0" dirty="0"/>
                        <a:t> Counter</a:t>
                      </a:r>
                      <a:endParaRPr lang="en-US" sz="1600" dirty="0"/>
                    </a:p>
                  </a:txBody>
                  <a:tcPr/>
                </a:tc>
                <a:tc>
                  <a:txBody>
                    <a:bodyPr/>
                    <a:lstStyle/>
                    <a:p>
                      <a:pPr algn="ctr"/>
                      <a:r>
                        <a:rPr lang="en-US" sz="1600" dirty="0"/>
                        <a:t>Density Vector</a:t>
                      </a:r>
                    </a:p>
                  </a:txBody>
                  <a:tcPr/>
                </a:tc>
                <a:tc>
                  <a:txBody>
                    <a:bodyPr/>
                    <a:lstStyle/>
                    <a:p>
                      <a:pPr algn="ctr"/>
                      <a:r>
                        <a:rPr lang="en-US" sz="1600" dirty="0"/>
                        <a:t>Histogram</a:t>
                      </a:r>
                    </a:p>
                  </a:txBody>
                  <a:tcPr/>
                </a:tc>
                <a:extLst>
                  <a:ext uri="{0D108BD9-81ED-4DB2-BD59-A6C34878D82A}">
                    <a16:rowId xmlns:a16="http://schemas.microsoft.com/office/drawing/2014/main" val="1182805396"/>
                  </a:ext>
                </a:extLst>
              </a:tr>
              <a:tr h="52916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sys.stats</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936519678"/>
                  </a:ext>
                </a:extLst>
              </a:tr>
              <a:tr h="520305">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STATS_DATE()</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2474727839"/>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sys.dm_db_stats_properties (object_id, stats_id)</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1916313289"/>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sys.dm_db_incremental_stats_properties (object_id, stats_id) </a:t>
                      </a: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14108976"/>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rPr>
                        <a:t>sys.dm_db_stats_histogram (object_id, stats_id) </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r>
                        <a:rPr lang="es-MX" sz="1600" dirty="0"/>
                        <a:t>X</a:t>
                      </a:r>
                      <a:endParaRPr lang="en-US" sz="1600" dirty="0"/>
                    </a:p>
                  </a:txBody>
                  <a:tcPr anchor="ctr"/>
                </a:tc>
                <a:extLst>
                  <a:ext uri="{0D108BD9-81ED-4DB2-BD59-A6C34878D82A}">
                    <a16:rowId xmlns:a16="http://schemas.microsoft.com/office/drawing/2014/main" val="3695474142"/>
                  </a:ext>
                </a:extLst>
              </a:tr>
              <a:tr h="4572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SQL Server Mgt</a:t>
                      </a:r>
                      <a:r>
                        <a:rPr lang="en-US" sz="1600" baseline="0" dirty="0"/>
                        <a:t> </a:t>
                      </a:r>
                      <a:r>
                        <a:rPr lang="en-US" sz="1600" dirty="0"/>
                        <a:t>Studio</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3169045468"/>
                  </a:ext>
                </a:extLst>
              </a:tr>
              <a:tr h="4572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DBCC SHOW_STATISTICS</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3963070066"/>
                  </a:ext>
                </a:extLst>
              </a:tr>
            </a:tbl>
          </a:graphicData>
        </a:graphic>
      </p:graphicFrame>
    </p:spTree>
    <p:extLst>
      <p:ext uri="{BB962C8B-B14F-4D97-AF65-F5344CB8AC3E}">
        <p14:creationId xmlns:p14="http://schemas.microsoft.com/office/powerpoint/2010/main" val="168188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Exploring statistics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260374387"/>
              </p:ext>
            </p:extLst>
          </p:nvPr>
        </p:nvGraphicFramePr>
        <p:xfrm>
          <a:off x="655638" y="1408113"/>
          <a:ext cx="10880725" cy="3697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Cardinality Estimation</a:t>
            </a:r>
          </a:p>
        </p:txBody>
      </p:sp>
    </p:spTree>
    <p:extLst>
      <p:ext uri="{BB962C8B-B14F-4D97-AF65-F5344CB8AC3E}">
        <p14:creationId xmlns:p14="http://schemas.microsoft.com/office/powerpoint/2010/main" val="28940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the Cardinality Estimator does.</a:t>
            </a:r>
          </a:p>
          <a:p>
            <a:r>
              <a:rPr lang="en-US" dirty="0"/>
              <a:t>Describe the different versions of the Cardinality Estimator. </a:t>
            </a:r>
          </a:p>
          <a:p>
            <a:r>
              <a:rPr lang="en-US" dirty="0"/>
              <a:t>Understand the impact it has on query plan creation.</a:t>
            </a:r>
          </a:p>
          <a:p>
            <a:r>
              <a:rPr lang="en-US" dirty="0"/>
              <a:t>Decide which Cardinality Estimator version to use when compiling a query.</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wrap="square" anchor="t">
            <a:normAutofit/>
          </a:bodyPr>
          <a:lstStyle/>
          <a:p>
            <a:r>
              <a:rPr lang="en-US" dirty="0"/>
              <a:t>SQL Server Cardinality Estimation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s-MX" dirty="0"/>
              <a:t>Overview</a:t>
            </a:r>
            <a:endParaRPr lang="en-US" dirty="0"/>
          </a:p>
        </p:txBody>
      </p:sp>
      <p:graphicFrame>
        <p:nvGraphicFramePr>
          <p:cNvPr id="5" name="Content Placeholder 4">
            <a:extLst>
              <a:ext uri="{FF2B5EF4-FFF2-40B4-BE49-F238E27FC236}">
                <a16:creationId xmlns:a16="http://schemas.microsoft.com/office/drawing/2014/main" id="{B521A2A6-BDAA-4A77-BBE7-ECC7BB486DE8}"/>
              </a:ext>
            </a:extLst>
          </p:cNvPr>
          <p:cNvGraphicFramePr>
            <a:graphicFrameLocks noGrp="1"/>
          </p:cNvGraphicFramePr>
          <p:nvPr>
            <p:ph sz="quarter" idx="13"/>
            <p:extLst>
              <p:ext uri="{D42A27DB-BD31-4B8C-83A1-F6EECF244321}">
                <p14:modId xmlns:p14="http://schemas.microsoft.com/office/powerpoint/2010/main" val="50139806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wrap="square" anchor="t">
            <a:normAutofit/>
          </a:bodyPr>
          <a:lstStyle/>
          <a:p>
            <a:r>
              <a:rPr lang="en-US" dirty="0"/>
              <a:t>SQL Server Cardinality Estimation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Challenges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3"/>
            <a:ext cx="11307761" cy="954087"/>
          </a:xfrm>
        </p:spPr>
        <p:txBody>
          <a:bodyPr>
            <a:normAutofit fontScale="92500"/>
          </a:bodyPr>
          <a:lstStyle/>
          <a:p>
            <a:pPr marL="0" indent="0">
              <a:buNone/>
            </a:pPr>
            <a:r>
              <a:rPr lang="en-US" dirty="0"/>
              <a:t>Some constructs do not allow SQL Server to accurately calculate cardinalities, causing inaccurate cost calculations that may lead to suboptimal query plans. Avoid:</a:t>
            </a:r>
          </a:p>
        </p:txBody>
      </p:sp>
      <p:graphicFrame>
        <p:nvGraphicFramePr>
          <p:cNvPr id="6" name="Diagram 5">
            <a:extLst>
              <a:ext uri="{FF2B5EF4-FFF2-40B4-BE49-F238E27FC236}">
                <a16:creationId xmlns:a16="http://schemas.microsoft.com/office/drawing/2014/main" id="{918A558E-86D9-4B4E-86CA-12D4D36B0DC3}"/>
              </a:ext>
            </a:extLst>
          </p:cNvPr>
          <p:cNvGraphicFramePr/>
          <p:nvPr>
            <p:extLst>
              <p:ext uri="{D42A27DB-BD31-4B8C-83A1-F6EECF244321}">
                <p14:modId xmlns:p14="http://schemas.microsoft.com/office/powerpoint/2010/main" val="2257162249"/>
              </p:ext>
            </p:extLst>
          </p:nvPr>
        </p:nvGraphicFramePr>
        <p:xfrm>
          <a:off x="861218" y="2085976"/>
          <a:ext cx="10896600"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44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Legacy CE</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639886"/>
          </a:xfrm>
        </p:spPr>
        <p:txBody>
          <a:bodyPr>
            <a:normAutofit lnSpcReduction="10000"/>
          </a:bodyPr>
          <a:lstStyle/>
          <a:p>
            <a:pPr marL="0" indent="0">
              <a:buNone/>
            </a:pPr>
            <a:r>
              <a:rPr lang="en-US" dirty="0"/>
              <a:t>In 1998, a major update of the CE was part of SQL Server 7.0, for which the compatibility level was 70. </a:t>
            </a:r>
          </a:p>
          <a:p>
            <a:pPr marL="0" indent="0">
              <a:buNone/>
            </a:pPr>
            <a:endParaRPr lang="en-US" dirty="0"/>
          </a:p>
          <a:p>
            <a:pPr marL="0" indent="0">
              <a:buNone/>
            </a:pPr>
            <a:r>
              <a:rPr lang="en-US" dirty="0"/>
              <a:t>The CE version 70 (now referred as Legacy CE) is set on four basic assumptions:</a:t>
            </a:r>
          </a:p>
          <a:p>
            <a:pPr marL="0" indent="0">
              <a:buNone/>
            </a:pPr>
            <a:endParaRPr lang="en-US" dirty="0"/>
          </a:p>
          <a:p>
            <a:pPr marL="0" indent="0">
              <a:buNone/>
            </a:pPr>
            <a:endParaRPr lang="en-US" dirty="0"/>
          </a:p>
        </p:txBody>
      </p:sp>
      <p:graphicFrame>
        <p:nvGraphicFramePr>
          <p:cNvPr id="5" name="Diagram 4">
            <a:extLst>
              <a:ext uri="{FF2B5EF4-FFF2-40B4-BE49-F238E27FC236}">
                <a16:creationId xmlns:a16="http://schemas.microsoft.com/office/drawing/2014/main" id="{CD61BB36-C7DF-4F13-9E59-4FC206244364}"/>
              </a:ext>
            </a:extLst>
          </p:cNvPr>
          <p:cNvGraphicFramePr/>
          <p:nvPr>
            <p:extLst>
              <p:ext uri="{D42A27DB-BD31-4B8C-83A1-F6EECF244321}">
                <p14:modId xmlns:p14="http://schemas.microsoft.com/office/powerpoint/2010/main" val="69782738"/>
              </p:ext>
            </p:extLst>
          </p:nvPr>
        </p:nvGraphicFramePr>
        <p:xfrm>
          <a:off x="655636" y="2895600"/>
          <a:ext cx="10880725" cy="3014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084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CE updates in SQL Server 2014</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868486"/>
          </a:xfrm>
        </p:spPr>
        <p:txBody>
          <a:bodyPr>
            <a:normAutofit/>
          </a:bodyPr>
          <a:lstStyle/>
          <a:p>
            <a:pPr marL="0" indent="0">
              <a:buNone/>
            </a:pPr>
            <a:r>
              <a:rPr lang="en-US" dirty="0"/>
              <a:t>The CE updates for levels 120 and above incorporate updated assumptions and algorithms that work well on modern data warehousing and on OLTP workloads. </a:t>
            </a:r>
          </a:p>
        </p:txBody>
      </p:sp>
      <p:graphicFrame>
        <p:nvGraphicFramePr>
          <p:cNvPr id="5" name="Diagram 4">
            <a:extLst>
              <a:ext uri="{FF2B5EF4-FFF2-40B4-BE49-F238E27FC236}">
                <a16:creationId xmlns:a16="http://schemas.microsoft.com/office/drawing/2014/main" id="{CD61BB36-C7DF-4F13-9E59-4FC206244364}"/>
              </a:ext>
            </a:extLst>
          </p:cNvPr>
          <p:cNvGraphicFramePr/>
          <p:nvPr>
            <p:extLst>
              <p:ext uri="{D42A27DB-BD31-4B8C-83A1-F6EECF244321}">
                <p14:modId xmlns:p14="http://schemas.microsoft.com/office/powerpoint/2010/main" val="335190463"/>
              </p:ext>
            </p:extLst>
          </p:nvPr>
        </p:nvGraphicFramePr>
        <p:xfrm>
          <a:off x="655635" y="2514600"/>
          <a:ext cx="10880725" cy="3776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28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CE 120 (and above) improvements: Correlation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5129846"/>
          </a:xfrm>
        </p:spPr>
        <p:txBody>
          <a:bodyPr>
            <a:normAutofit/>
          </a:bodyPr>
          <a:lstStyle/>
          <a:p>
            <a:pPr marL="0" indent="0">
              <a:buNone/>
            </a:pPr>
            <a:r>
              <a:rPr lang="en-US" dirty="0"/>
              <a:t>The table Cars has 1000 rows: 200 Hondas and 50 Civics.</a:t>
            </a:r>
          </a:p>
          <a:p>
            <a:pPr marL="0" indent="0">
              <a:buNone/>
            </a:pPr>
            <a:endParaRPr lang="en-US" dirty="0"/>
          </a:p>
          <a:p>
            <a:pPr marL="0" indent="0">
              <a:buNone/>
            </a:pPr>
            <a:r>
              <a:rPr lang="en-US" dirty="0"/>
              <a:t>Executing a query with multiple predicates combined with “and”:</a:t>
            </a:r>
          </a:p>
          <a:p>
            <a:pPr marL="0" indent="0">
              <a:buNone/>
            </a:pPr>
            <a:endParaRPr lang="en-US" dirty="0"/>
          </a:p>
          <a:p>
            <a:pPr marL="0" indent="0">
              <a:buNone/>
            </a:pPr>
            <a:endParaRPr lang="en-US" dirty="0"/>
          </a:p>
          <a:p>
            <a:pPr marL="0" indent="0">
              <a:buNone/>
            </a:pPr>
            <a:endParaRPr lang="en-US" dirty="0"/>
          </a:p>
          <a:p>
            <a:pPr marL="0" indent="0">
              <a:buNone/>
            </a:pPr>
            <a:r>
              <a:rPr lang="en-US" dirty="0"/>
              <a:t>These are the estimates </a:t>
            </a:r>
          </a:p>
          <a:p>
            <a:pPr marL="0" indent="0">
              <a:buNone/>
            </a:pPr>
            <a:endParaRPr lang="en-US" dirty="0"/>
          </a:p>
          <a:p>
            <a:pPr marL="0" indent="0">
              <a:buNone/>
            </a:pPr>
            <a:endParaRPr lang="en-US" dirty="0"/>
          </a:p>
          <a:p>
            <a:pPr marL="0" indent="0">
              <a:buNone/>
            </a:pPr>
            <a:r>
              <a:rPr lang="en-US" dirty="0"/>
              <a:t>New CE takes a more conservative approach, and it gets closer to reality.</a:t>
            </a:r>
            <a:endParaRPr lang="en-US" dirty="0">
              <a:solidFill>
                <a:schemeClr val="bg1"/>
              </a:solidFill>
            </a:endParaRPr>
          </a:p>
        </p:txBody>
      </p:sp>
      <p:graphicFrame>
        <p:nvGraphicFramePr>
          <p:cNvPr id="11" name="Table 10">
            <a:extLst>
              <a:ext uri="{FF2B5EF4-FFF2-40B4-BE49-F238E27FC236}">
                <a16:creationId xmlns:a16="http://schemas.microsoft.com/office/drawing/2014/main" id="{5A16A6D8-7A59-4D35-9D6B-839EB13331CD}"/>
              </a:ext>
            </a:extLst>
          </p:cNvPr>
          <p:cNvGraphicFramePr>
            <a:graphicFrameLocks noGrp="1"/>
          </p:cNvGraphicFramePr>
          <p:nvPr/>
        </p:nvGraphicFramePr>
        <p:xfrm>
          <a:off x="655636" y="4519925"/>
          <a:ext cx="6854494" cy="741680"/>
        </p:xfrm>
        <a:graphic>
          <a:graphicData uri="http://schemas.openxmlformats.org/drawingml/2006/table">
            <a:tbl>
              <a:tblPr firstRow="1" bandRow="1">
                <a:tableStyleId>{5C22544A-7EE6-4342-B048-85BDC9FD1C3A}</a:tableStyleId>
              </a:tblPr>
              <a:tblGrid>
                <a:gridCol w="2815894">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US" dirty="0"/>
                        <a:t>Old CE (Independence)</a:t>
                      </a:r>
                    </a:p>
                  </a:txBody>
                  <a:tcPr/>
                </a:tc>
                <a:tc>
                  <a:txBody>
                    <a:bodyPr/>
                    <a:lstStyle/>
                    <a:p>
                      <a:r>
                        <a:rPr lang="en-US" dirty="0"/>
                        <a:t>New CE (Exponential Backoff)</a:t>
                      </a:r>
                    </a:p>
                  </a:txBody>
                  <a:tcPr/>
                </a:tc>
                <a:extLst>
                  <a:ext uri="{0D108BD9-81ED-4DB2-BD59-A6C34878D82A}">
                    <a16:rowId xmlns:a16="http://schemas.microsoft.com/office/drawing/2014/main" val="10000"/>
                  </a:ext>
                </a:extLst>
              </a:tr>
              <a:tr h="370840">
                <a:tc>
                  <a:txBody>
                    <a:bodyPr/>
                    <a:lstStyle/>
                    <a:p>
                      <a:r>
                        <a:rPr lang="en-US" dirty="0"/>
                        <a:t>0.05</a:t>
                      </a:r>
                      <a:r>
                        <a:rPr lang="en-US" baseline="0" dirty="0"/>
                        <a:t> * 0.2 * 1000 = 10</a:t>
                      </a:r>
                      <a:endParaRPr lang="en-US" dirty="0"/>
                    </a:p>
                  </a:txBody>
                  <a:tcPr/>
                </a:tc>
                <a:tc>
                  <a:txBody>
                    <a:bodyPr/>
                    <a:lstStyle/>
                    <a:p>
                      <a:r>
                        <a:rPr lang="en-US" dirty="0"/>
                        <a:t>0.05</a:t>
                      </a:r>
                      <a:r>
                        <a:rPr lang="en-US" baseline="0" dirty="0"/>
                        <a:t> * sqrt(0.2) * 1000 = 22.36</a:t>
                      </a:r>
                      <a:endParaRPr lang="en-US" dirty="0"/>
                    </a:p>
                  </a:txBody>
                  <a:tcPr/>
                </a:tc>
                <a:extLst>
                  <a:ext uri="{0D108BD9-81ED-4DB2-BD59-A6C34878D82A}">
                    <a16:rowId xmlns:a16="http://schemas.microsoft.com/office/drawing/2014/main" val="10001"/>
                  </a:ext>
                </a:extLst>
              </a:tr>
            </a:tbl>
          </a:graphicData>
        </a:graphic>
      </p:graphicFrame>
      <p:sp>
        <p:nvSpPr>
          <p:cNvPr id="13" name="Rectangle 12">
            <a:extLst>
              <a:ext uri="{FF2B5EF4-FFF2-40B4-BE49-F238E27FC236}">
                <a16:creationId xmlns:a16="http://schemas.microsoft.com/office/drawing/2014/main" id="{16833325-5049-45C6-8563-21915A246E70}"/>
              </a:ext>
            </a:extLst>
          </p:cNvPr>
          <p:cNvSpPr/>
          <p:nvPr/>
        </p:nvSpPr>
        <p:spPr>
          <a:xfrm>
            <a:off x="655636" y="2819400"/>
            <a:ext cx="10880725"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Cars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Make</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'Honda'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Model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'Civic'</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3211946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Cardinality Estimator versions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CE 120 (and above) improvements: Ascending Key problem</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5129846"/>
          </a:xfrm>
        </p:spPr>
        <p:txBody>
          <a:bodyPr>
            <a:normAutofit/>
          </a:bodyPr>
          <a:lstStyle/>
          <a:p>
            <a:pPr marL="0" indent="0">
              <a:buNone/>
            </a:pPr>
            <a:r>
              <a:rPr lang="en-US" dirty="0"/>
              <a:t>Statistics for table Sales were updated January 31</a:t>
            </a:r>
            <a:r>
              <a:rPr lang="en-US" baseline="30000" dirty="0"/>
              <a:t>st</a:t>
            </a:r>
            <a:r>
              <a:rPr lang="en-US" dirty="0"/>
              <a:t>, 2020.</a:t>
            </a:r>
          </a:p>
          <a:p>
            <a:pPr marL="0" indent="0">
              <a:buNone/>
            </a:pPr>
            <a:r>
              <a:rPr lang="en-US" dirty="0"/>
              <a:t>Executing a query that filter values after the date of the last stats update.</a:t>
            </a:r>
          </a:p>
          <a:p>
            <a:pPr marL="0" indent="0">
              <a:buNone/>
            </a:pPr>
            <a:endParaRPr lang="en-US" dirty="0"/>
          </a:p>
          <a:p>
            <a:pPr marL="0" indent="0">
              <a:buNone/>
            </a:pPr>
            <a:endParaRPr lang="en-US" dirty="0"/>
          </a:p>
          <a:p>
            <a:pPr marL="0" indent="0">
              <a:buNone/>
            </a:pPr>
            <a:endParaRPr lang="en-US" dirty="0"/>
          </a:p>
          <a:p>
            <a:pPr marL="0" indent="0">
              <a:buNone/>
            </a:pPr>
            <a:r>
              <a:rPr lang="en-US" dirty="0"/>
              <a:t>Result into these estimates: </a:t>
            </a:r>
          </a:p>
          <a:p>
            <a:pPr marL="0" indent="0">
              <a:buNone/>
            </a:pPr>
            <a:endParaRPr lang="en-US" dirty="0"/>
          </a:p>
          <a:p>
            <a:pPr marL="0" indent="0">
              <a:buNone/>
            </a:pPr>
            <a:endParaRPr lang="en-US" dirty="0"/>
          </a:p>
          <a:p>
            <a:pPr marL="0" indent="0">
              <a:buNone/>
            </a:pPr>
            <a:r>
              <a:rPr lang="en-US" dirty="0">
                <a:solidFill>
                  <a:schemeClr val="bg1"/>
                </a:solidFill>
              </a:rPr>
              <a:t>correct in this case.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3" name="Rectangle 12">
            <a:extLst>
              <a:ext uri="{FF2B5EF4-FFF2-40B4-BE49-F238E27FC236}">
                <a16:creationId xmlns:a16="http://schemas.microsoft.com/office/drawing/2014/main" id="{16833325-5049-45C6-8563-21915A246E70}"/>
              </a:ext>
            </a:extLst>
          </p:cNvPr>
          <p:cNvSpPr/>
          <p:nvPr/>
        </p:nvSpPr>
        <p:spPr>
          <a:xfrm>
            <a:off x="676417" y="2264628"/>
            <a:ext cx="10880725" cy="995477"/>
          </a:xfrm>
          <a:prstGeom prst="rect">
            <a:avLst/>
          </a:prstGeom>
          <a:ln>
            <a:solidFill>
              <a:schemeClr val="accent1"/>
            </a:solidFill>
          </a:ln>
          <a:effectLst/>
        </p:spPr>
        <p:txBody>
          <a:bodyPr wrap="square">
            <a:noAutofit/>
          </a:bodyPr>
          <a:lstStyle/>
          <a:p>
            <a:pPr lvl="0">
              <a:defRPr/>
            </a:pPr>
            <a:r>
              <a:rPr lang="en-GB" sz="2000" kern="0" dirty="0">
                <a:solidFill>
                  <a:srgbClr val="0000FF"/>
                </a:solidFill>
                <a:latin typeface="Consolas" panose="020B0609020204030204" pitchFamily="49" charset="0"/>
              </a:rPr>
              <a:t>SELECT</a:t>
            </a:r>
            <a:r>
              <a:rPr lang="en-GB" sz="2000" kern="0" dirty="0">
                <a:solidFill>
                  <a:prstClr val="black"/>
                </a:solidFill>
                <a:latin typeface="Consolas" panose="020B0609020204030204" pitchFamily="49" charset="0"/>
              </a:rPr>
              <a:t> s.item</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 s.category</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 s.amount </a:t>
            </a:r>
          </a:p>
          <a:p>
            <a:pPr lvl="0">
              <a:defRPr/>
            </a:pPr>
            <a:r>
              <a:rPr lang="en-GB" sz="2000" kern="0" dirty="0">
                <a:solidFill>
                  <a:srgbClr val="0000FF"/>
                </a:solidFill>
                <a:latin typeface="Consolas" panose="020B0609020204030204" pitchFamily="49" charset="0"/>
              </a:rPr>
              <a:t>FROM</a:t>
            </a:r>
            <a:r>
              <a:rPr lang="en-GB" sz="2000" kern="0" dirty="0">
                <a:solidFill>
                  <a:prstClr val="black"/>
                </a:solidFill>
                <a:latin typeface="Consolas" panose="020B0609020204030204" pitchFamily="49" charset="0"/>
              </a:rPr>
              <a:t> dbo</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Sales </a:t>
            </a:r>
            <a:r>
              <a:rPr lang="en-GB" sz="2000" kern="0" dirty="0">
                <a:solidFill>
                  <a:srgbClr val="0000FF"/>
                </a:solidFill>
                <a:latin typeface="Consolas" panose="020B0609020204030204" pitchFamily="49" charset="0"/>
              </a:rPr>
              <a:t>AS</a:t>
            </a:r>
            <a:r>
              <a:rPr lang="en-GB" sz="2000" kern="0" dirty="0">
                <a:solidFill>
                  <a:prstClr val="black"/>
                </a:solidFill>
                <a:latin typeface="Consolas" panose="020B0609020204030204" pitchFamily="49" charset="0"/>
              </a:rPr>
              <a:t> s</a:t>
            </a:r>
          </a:p>
          <a:p>
            <a:pPr lvl="0">
              <a:defRPr/>
            </a:pPr>
            <a:r>
              <a:rPr lang="en-GB" sz="2000" kern="0" dirty="0">
                <a:solidFill>
                  <a:srgbClr val="0000FF"/>
                </a:solidFill>
                <a:latin typeface="Consolas" panose="020B0609020204030204" pitchFamily="49" charset="0"/>
              </a:rPr>
              <a:t>WHERE</a:t>
            </a:r>
            <a:r>
              <a:rPr lang="en-GB" sz="2000" kern="0" dirty="0">
                <a:solidFill>
                  <a:prstClr val="black"/>
                </a:solidFill>
                <a:latin typeface="Consolas" panose="020B0609020204030204" pitchFamily="49" charset="0"/>
              </a:rPr>
              <a:t> </a:t>
            </a:r>
            <a:r>
              <a:rPr lang="en-GB" sz="2000" kern="0" dirty="0">
                <a:solidFill>
                  <a:srgbClr val="0000FF"/>
                </a:solidFill>
                <a:latin typeface="Consolas" panose="020B0609020204030204" pitchFamily="49" charset="0"/>
              </a:rPr>
              <a:t>Date</a:t>
            </a:r>
            <a:r>
              <a:rPr lang="en-GB" sz="2000" kern="0" dirty="0">
                <a:solidFill>
                  <a:prstClr val="black"/>
                </a:solidFill>
                <a:latin typeface="Consolas" panose="020B0609020204030204" pitchFamily="49" charset="0"/>
              </a:rPr>
              <a:t> </a:t>
            </a:r>
            <a:r>
              <a:rPr lang="en-GB" sz="2000" kern="0" dirty="0">
                <a:solidFill>
                  <a:srgbClr val="808080"/>
                </a:solidFill>
                <a:latin typeface="Consolas" panose="020B0609020204030204" pitchFamily="49" charset="0"/>
              </a:rPr>
              <a:t>=</a:t>
            </a:r>
            <a:r>
              <a:rPr lang="en-GB" sz="2000" kern="0" dirty="0">
                <a:solidFill>
                  <a:prstClr val="black"/>
                </a:solidFill>
                <a:latin typeface="Consolas" panose="020B0609020204030204" pitchFamily="49" charset="0"/>
              </a:rPr>
              <a:t> </a:t>
            </a:r>
            <a:r>
              <a:rPr lang="en-GB" sz="2000" kern="0" dirty="0">
                <a:solidFill>
                  <a:srgbClr val="FF0000"/>
                </a:solidFill>
                <a:latin typeface="Consolas" panose="020B0609020204030204" pitchFamily="49" charset="0"/>
              </a:rPr>
              <a:t>' 20201004'</a:t>
            </a:r>
          </a:p>
        </p:txBody>
      </p:sp>
      <p:graphicFrame>
        <p:nvGraphicFramePr>
          <p:cNvPr id="5" name="Diagram 4">
            <a:extLst>
              <a:ext uri="{FF2B5EF4-FFF2-40B4-BE49-F238E27FC236}">
                <a16:creationId xmlns:a16="http://schemas.microsoft.com/office/drawing/2014/main" id="{2217C191-CC6B-422A-89B3-CB1E35334D17}"/>
              </a:ext>
            </a:extLst>
          </p:cNvPr>
          <p:cNvGraphicFramePr/>
          <p:nvPr>
            <p:extLst>
              <p:ext uri="{D42A27DB-BD31-4B8C-83A1-F6EECF244321}">
                <p14:modId xmlns:p14="http://schemas.microsoft.com/office/powerpoint/2010/main" val="1442967119"/>
              </p:ext>
            </p:extLst>
          </p:nvPr>
        </p:nvGraphicFramePr>
        <p:xfrm>
          <a:off x="655635" y="4116619"/>
          <a:ext cx="10880725" cy="2421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803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Choosing the Cardinality Estimator version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Use the old CE version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7" y="1408114"/>
            <a:ext cx="11139487" cy="5068886"/>
          </a:xfrm>
        </p:spPr>
        <p:txBody>
          <a:bodyPr>
            <a:normAutofit/>
          </a:bodyPr>
          <a:lstStyle/>
          <a:p>
            <a:pPr marL="0" indent="0">
              <a:buNone/>
            </a:pPr>
            <a:r>
              <a:rPr lang="en-US" sz="2200" dirty="0"/>
              <a:t>Use Trace Flag 9481 as service parameter to use old CE version in all databases.</a:t>
            </a:r>
          </a:p>
          <a:p>
            <a:pPr marL="0" indent="0">
              <a:buNone/>
            </a:pPr>
            <a:endParaRPr lang="en-US" sz="2200" dirty="0"/>
          </a:p>
          <a:p>
            <a:pPr marL="0" indent="0">
              <a:buNone/>
            </a:pPr>
            <a:r>
              <a:rPr lang="en-US" sz="2200" dirty="0"/>
              <a:t>To use the old version by default on all queries on a database there are two options:</a:t>
            </a:r>
          </a:p>
          <a:p>
            <a:r>
              <a:rPr lang="en-US" sz="2200" dirty="0"/>
              <a:t>set compatibility level to 110 or lower</a:t>
            </a:r>
          </a:p>
          <a:p>
            <a:r>
              <a:rPr lang="en-US" sz="2200" dirty="0"/>
              <a:t>set compatibility level to 120 or higher and set the database scope configuration LEGACY_CARDINALITY_ESTIMATION to ON</a:t>
            </a:r>
          </a:p>
          <a:p>
            <a:pPr marL="0" indent="0">
              <a:buNone/>
            </a:pPr>
            <a:endParaRPr lang="en-US" sz="2200" dirty="0"/>
          </a:p>
          <a:p>
            <a:pPr marL="0" indent="0">
              <a:buNone/>
            </a:pPr>
            <a:r>
              <a:rPr lang="en-US" sz="2200" dirty="0"/>
              <a:t>To use the old version for a particular query when database compatibility level is 120 or higher and LEGACY_CARDINALITY_ESTIMATION is OFF, use hint 'FORCE_DEFAULT_CARDINALITY_ESTIMATION in SQL Server 2016 SP1 +</a:t>
            </a:r>
          </a:p>
          <a:p>
            <a:endParaRPr lang="en-US" sz="2200" dirty="0"/>
          </a:p>
        </p:txBody>
      </p:sp>
      <p:sp>
        <p:nvSpPr>
          <p:cNvPr id="10" name="Rectangle 9">
            <a:extLst>
              <a:ext uri="{FF2B5EF4-FFF2-40B4-BE49-F238E27FC236}">
                <a16:creationId xmlns:a16="http://schemas.microsoft.com/office/drawing/2014/main" id="{3AEEE9D8-F488-463D-B546-9C4737796BCB}"/>
              </a:ext>
            </a:extLst>
          </p:cNvPr>
          <p:cNvSpPr/>
          <p:nvPr/>
        </p:nvSpPr>
        <p:spPr>
          <a:xfrm>
            <a:off x="990600" y="5449886"/>
            <a:ext cx="7696200" cy="914401"/>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FactCurrencyRate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DateKey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20101201</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'FORCE_LEGACY_CARDINALITY_ESTIMATION'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1911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Choosing the Cardinality Estimator version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Use the new CE version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7" y="1408114"/>
            <a:ext cx="11139487" cy="5068886"/>
          </a:xfrm>
        </p:spPr>
        <p:txBody>
          <a:bodyPr>
            <a:normAutofit/>
          </a:bodyPr>
          <a:lstStyle/>
          <a:p>
            <a:pPr marL="0" indent="0">
              <a:buNone/>
            </a:pPr>
            <a:r>
              <a:rPr lang="en-US" dirty="0"/>
              <a:t>To use the new version on all queries by default, set compatibility level to 120 or higher and set the database scope configuration LEGACY_CARDINALITY_ESTIMATION to OFF (default).</a:t>
            </a:r>
          </a:p>
          <a:p>
            <a:pPr marL="0" indent="0">
              <a:buNone/>
            </a:pPr>
            <a:endParaRPr lang="en-US" sz="2200" dirty="0"/>
          </a:p>
          <a:p>
            <a:pPr marL="0" indent="0">
              <a:buNone/>
            </a:pPr>
            <a:r>
              <a:rPr lang="en-US" dirty="0"/>
              <a:t>If compatibility level is 120 and higher and the database scope configuration LEGACY_CARDINALITY_ESTIMATION is set to ON, or Trace Flag 9481 is used, use the hint 'FORCE_DEFAULT_CARDINALITY_ESTIMATION in SQL Server 2016 SP1 +</a:t>
            </a:r>
          </a:p>
          <a:p>
            <a:endParaRPr lang="en-US" sz="2200" dirty="0"/>
          </a:p>
        </p:txBody>
      </p:sp>
      <p:sp>
        <p:nvSpPr>
          <p:cNvPr id="10" name="Rectangle 9">
            <a:extLst>
              <a:ext uri="{FF2B5EF4-FFF2-40B4-BE49-F238E27FC236}">
                <a16:creationId xmlns:a16="http://schemas.microsoft.com/office/drawing/2014/main" id="{3AEEE9D8-F488-463D-B546-9C4737796BCB}"/>
              </a:ext>
            </a:extLst>
          </p:cNvPr>
          <p:cNvSpPr/>
          <p:nvPr/>
        </p:nvSpPr>
        <p:spPr>
          <a:xfrm>
            <a:off x="990600" y="4267200"/>
            <a:ext cx="7696200"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FactCurrencyRate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DateKey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20101201</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'FORCE_DEFAULT_CARDINALITY_ESTIMATION'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171857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Cardinality Estimation</a:t>
            </a:r>
          </a:p>
          <a:p>
            <a:pPr marL="342900" indent="-342900">
              <a:buFont typeface="Arial" panose="020B0604020202020204" pitchFamily="34" charset="0"/>
              <a:buChar char="•"/>
            </a:pPr>
            <a:r>
              <a:rPr lang="en-US" sz="2000" dirty="0"/>
              <a:t>Query Optimizer estimated number of rows calculation</a:t>
            </a:r>
          </a:p>
          <a:p>
            <a:pPr marL="342900" indent="-342900">
              <a:buFont typeface="Arial" panose="020B0604020202020204" pitchFamily="34" charset="0"/>
              <a:buChar char="•"/>
            </a:pPr>
            <a:r>
              <a:rPr lang="en-US" sz="2000" dirty="0"/>
              <a:t>Using Filtered Statistics to improve cardinality estimation</a:t>
            </a:r>
          </a:p>
          <a:p>
            <a:endParaRPr lang="en-US" dirty="0"/>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Statistics Internals</a:t>
            </a:r>
          </a:p>
          <a:p>
            <a:r>
              <a:rPr lang="en-US" dirty="0"/>
              <a:t>Lesson 2: SQL Server Statistics Maintenance</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79027957"/>
              </p:ext>
            </p:extLst>
          </p:nvPr>
        </p:nvGraphicFramePr>
        <p:xfrm>
          <a:off x="655638" y="1408113"/>
          <a:ext cx="10880725" cy="4078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840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Statistics Maintenance</a:t>
            </a:r>
          </a:p>
        </p:txBody>
      </p:sp>
    </p:spTree>
    <p:extLst>
      <p:ext uri="{BB962C8B-B14F-4D97-AF65-F5344CB8AC3E}">
        <p14:creationId xmlns:p14="http://schemas.microsoft.com/office/powerpoint/2010/main" val="57495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the importance of updating statistics on a regular basis.</a:t>
            </a:r>
          </a:p>
          <a:p>
            <a:r>
              <a:rPr lang="en-US" dirty="0"/>
              <a:t>Differentiate between manual and automatic update statistics methods.</a:t>
            </a:r>
          </a:p>
          <a:p>
            <a:r>
              <a:rPr lang="en-US" dirty="0"/>
              <a:t>Understand when automatic statistics updates occur.</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Why update statistics?</a:t>
            </a:r>
          </a:p>
        </p:txBody>
      </p:sp>
      <p:graphicFrame>
        <p:nvGraphicFramePr>
          <p:cNvPr id="5" name="Content Placeholder 4">
            <a:extLst>
              <a:ext uri="{FF2B5EF4-FFF2-40B4-BE49-F238E27FC236}">
                <a16:creationId xmlns:a16="http://schemas.microsoft.com/office/drawing/2014/main" id="{DABB0B10-1C2D-803E-09E1-D0E2D427848D}"/>
              </a:ext>
            </a:extLst>
          </p:cNvPr>
          <p:cNvGraphicFramePr>
            <a:graphicFrameLocks noGrp="1"/>
          </p:cNvGraphicFramePr>
          <p:nvPr>
            <p:ph sz="quarter" idx="13"/>
            <p:extLst>
              <p:ext uri="{D42A27DB-BD31-4B8C-83A1-F6EECF244321}">
                <p14:modId xmlns:p14="http://schemas.microsoft.com/office/powerpoint/2010/main" val="1465311396"/>
              </p:ext>
            </p:extLst>
          </p:nvPr>
        </p:nvGraphicFramePr>
        <p:xfrm>
          <a:off x="655637" y="1066800"/>
          <a:ext cx="10880726" cy="5129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8838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Manual statistics update</a:t>
            </a:r>
          </a:p>
        </p:txBody>
      </p:sp>
      <p:graphicFrame>
        <p:nvGraphicFramePr>
          <p:cNvPr id="5" name="Diagram 4">
            <a:extLst>
              <a:ext uri="{FF2B5EF4-FFF2-40B4-BE49-F238E27FC236}">
                <a16:creationId xmlns:a16="http://schemas.microsoft.com/office/drawing/2014/main" id="{9BDF3245-F54D-496E-85FF-F5A110E807A4}"/>
              </a:ext>
            </a:extLst>
          </p:cNvPr>
          <p:cNvGraphicFramePr/>
          <p:nvPr>
            <p:extLst>
              <p:ext uri="{D42A27DB-BD31-4B8C-83A1-F6EECF244321}">
                <p14:modId xmlns:p14="http://schemas.microsoft.com/office/powerpoint/2010/main" val="3585327665"/>
              </p:ext>
            </p:extLst>
          </p:nvPr>
        </p:nvGraphicFramePr>
        <p:xfrm>
          <a:off x="558190" y="2286000"/>
          <a:ext cx="11075620" cy="3171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0360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Using ALTER INDEX</a:t>
            </a:r>
          </a:p>
        </p:txBody>
      </p:sp>
      <p:graphicFrame>
        <p:nvGraphicFramePr>
          <p:cNvPr id="5" name="Diagram 4">
            <a:extLst>
              <a:ext uri="{FF2B5EF4-FFF2-40B4-BE49-F238E27FC236}">
                <a16:creationId xmlns:a16="http://schemas.microsoft.com/office/drawing/2014/main" id="{9BDF3245-F54D-496E-85FF-F5A110E807A4}"/>
              </a:ext>
            </a:extLst>
          </p:cNvPr>
          <p:cNvGraphicFramePr/>
          <p:nvPr>
            <p:extLst>
              <p:ext uri="{D42A27DB-BD31-4B8C-83A1-F6EECF244321}">
                <p14:modId xmlns:p14="http://schemas.microsoft.com/office/powerpoint/2010/main" val="1307346065"/>
              </p:ext>
            </p:extLst>
          </p:nvPr>
        </p:nvGraphicFramePr>
        <p:xfrm>
          <a:off x="655637" y="1567350"/>
          <a:ext cx="11075620" cy="4504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320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AUTO_UPDATE_STATISTICS database option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792286"/>
          </a:xfrm>
        </p:spPr>
        <p:txBody>
          <a:bodyPr>
            <a:normAutofit/>
          </a:bodyPr>
          <a:lstStyle/>
          <a:p>
            <a:pPr marL="0" indent="0">
              <a:buNone/>
            </a:pPr>
            <a:r>
              <a:rPr lang="en-US" dirty="0"/>
              <a:t>AUTO_UPDATE_STATISTICS is ON by default on all new databases.</a:t>
            </a:r>
          </a:p>
          <a:p>
            <a:pPr marL="0" indent="0">
              <a:buNone/>
            </a:pPr>
            <a:endParaRPr lang="en-US" dirty="0"/>
          </a:p>
          <a:p>
            <a:pPr marL="0" indent="0">
              <a:buNone/>
            </a:pPr>
            <a:r>
              <a:rPr lang="en-US" dirty="0"/>
              <a:t>SQL Server fires statistics updates if a query is executed and it considers the statics might be out of date considering the tracked changes on column.</a:t>
            </a:r>
          </a:p>
          <a:p>
            <a:pPr marL="0" indent="0">
              <a:buNone/>
            </a:pPr>
            <a:endParaRPr lang="en-US" dirty="0"/>
          </a:p>
          <a:p>
            <a:pPr marL="0" indent="0">
              <a:buNone/>
            </a:pPr>
            <a:endParaRPr lang="en-US" dirty="0"/>
          </a:p>
          <a:p>
            <a:pPr marL="0" indent="0">
              <a:buNone/>
            </a:pPr>
            <a:endParaRPr lang="en-US" dirty="0"/>
          </a:p>
        </p:txBody>
      </p:sp>
      <p:graphicFrame>
        <p:nvGraphicFramePr>
          <p:cNvPr id="6" name="Diagram 5">
            <a:extLst>
              <a:ext uri="{FF2B5EF4-FFF2-40B4-BE49-F238E27FC236}">
                <a16:creationId xmlns:a16="http://schemas.microsoft.com/office/drawing/2014/main" id="{17B1FE87-216E-453F-A27A-A19CB5AC2078}"/>
              </a:ext>
            </a:extLst>
          </p:cNvPr>
          <p:cNvGraphicFramePr/>
          <p:nvPr>
            <p:extLst>
              <p:ext uri="{D42A27DB-BD31-4B8C-83A1-F6EECF244321}">
                <p14:modId xmlns:p14="http://schemas.microsoft.com/office/powerpoint/2010/main" val="4100292275"/>
              </p:ext>
            </p:extLst>
          </p:nvPr>
        </p:nvGraphicFramePr>
        <p:xfrm>
          <a:off x="655637" y="3429000"/>
          <a:ext cx="11173085"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5195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AUTO_UPDATE_STATISTICS threshold calculation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649286"/>
          </a:xfrm>
        </p:spPr>
        <p:txBody>
          <a:bodyPr>
            <a:normAutofit fontScale="92500" lnSpcReduction="20000"/>
          </a:bodyPr>
          <a:lstStyle/>
          <a:p>
            <a:pPr marL="0" indent="0">
              <a:buNone/>
            </a:pPr>
            <a:r>
              <a:rPr lang="en-US" sz="2600" dirty="0"/>
              <a:t>SQL Server 2014 and SQL Server 2016+ on databases with compatibility level 120 or lower, the following formula used is:</a:t>
            </a:r>
          </a:p>
        </p:txBody>
      </p:sp>
      <p:graphicFrame>
        <p:nvGraphicFramePr>
          <p:cNvPr id="5" name="Table 4">
            <a:extLst>
              <a:ext uri="{FF2B5EF4-FFF2-40B4-BE49-F238E27FC236}">
                <a16:creationId xmlns:a16="http://schemas.microsoft.com/office/drawing/2014/main" id="{7F1877BD-5B34-4017-A7DD-F0AAB15164D9}"/>
              </a:ext>
            </a:extLst>
          </p:cNvPr>
          <p:cNvGraphicFramePr>
            <a:graphicFrameLocks noGrp="1"/>
          </p:cNvGraphicFramePr>
          <p:nvPr>
            <p:extLst>
              <p:ext uri="{D42A27DB-BD31-4B8C-83A1-F6EECF244321}">
                <p14:modId xmlns:p14="http://schemas.microsoft.com/office/powerpoint/2010/main" val="2669715948"/>
              </p:ext>
            </p:extLst>
          </p:nvPr>
        </p:nvGraphicFramePr>
        <p:xfrm>
          <a:off x="646774" y="2136735"/>
          <a:ext cx="10880725" cy="3479800"/>
        </p:xfrm>
        <a:graphic>
          <a:graphicData uri="http://schemas.openxmlformats.org/drawingml/2006/table">
            <a:tbl>
              <a:tblPr firstRow="1" bandRow="1">
                <a:tableStyleId>{5C22544A-7EE6-4342-B048-85BDC9FD1C3A}</a:tableStyleId>
              </a:tblPr>
              <a:tblGrid>
                <a:gridCol w="2638153">
                  <a:extLst>
                    <a:ext uri="{9D8B030D-6E8A-4147-A177-3AD203B41FA5}">
                      <a16:colId xmlns:a16="http://schemas.microsoft.com/office/drawing/2014/main" val="1724357846"/>
                    </a:ext>
                  </a:extLst>
                </a:gridCol>
                <a:gridCol w="8242572">
                  <a:extLst>
                    <a:ext uri="{9D8B030D-6E8A-4147-A177-3AD203B41FA5}">
                      <a16:colId xmlns:a16="http://schemas.microsoft.com/office/drawing/2014/main" val="3799516513"/>
                    </a:ext>
                  </a:extLst>
                </a:gridCol>
              </a:tblGrid>
              <a:tr h="370840">
                <a:tc>
                  <a:txBody>
                    <a:bodyPr/>
                    <a:lstStyle/>
                    <a:p>
                      <a:endParaRPr lang="en-US" noProof="0" dirty="0"/>
                    </a:p>
                  </a:txBody>
                  <a:tcPr/>
                </a:tc>
                <a:tc>
                  <a:txBody>
                    <a:bodyPr/>
                    <a:lstStyle/>
                    <a:p>
                      <a:r>
                        <a:rPr lang="en-US" noProof="0" dirty="0"/>
                        <a:t>Threshold calculation</a:t>
                      </a:r>
                    </a:p>
                  </a:txBody>
                  <a:tcPr/>
                </a:tc>
                <a:extLst>
                  <a:ext uri="{0D108BD9-81ED-4DB2-BD59-A6C34878D82A}">
                    <a16:rowId xmlns:a16="http://schemas.microsoft.com/office/drawing/2014/main" val="1681452501"/>
                  </a:ext>
                </a:extLst>
              </a:tr>
              <a:tr h="370840">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Permanent Table</a:t>
                      </a:r>
                    </a:p>
                  </a:txBody>
                  <a:tcPr/>
                </a:tc>
                <a:tc>
                  <a:txBody>
                    <a:bodyPr/>
                    <a:lstStyle/>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&lt;= 500, RecompilationThreshold(RT) = 500</a:t>
                      </a:r>
                    </a:p>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&gt; 500, RT = 500 + 0.20 * n</a:t>
                      </a:r>
                    </a:p>
                  </a:txBody>
                  <a:tcPr/>
                </a:tc>
                <a:extLst>
                  <a:ext uri="{0D108BD9-81ED-4DB2-BD59-A6C34878D82A}">
                    <a16:rowId xmlns:a16="http://schemas.microsoft.com/office/drawing/2014/main" val="1346301240"/>
                  </a:ext>
                </a:extLst>
              </a:tr>
              <a:tr h="370840">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Temp Table</a:t>
                      </a:r>
                    </a:p>
                  </a:txBody>
                  <a:tcPr/>
                </a:tc>
                <a:tc>
                  <a:txBody>
                    <a:bodyPr/>
                    <a:lstStyle/>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&lt; 6, RT = 6</a:t>
                      </a:r>
                    </a:p>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6 &lt;= n &lt;= 500, RT = 500</a:t>
                      </a:r>
                    </a:p>
                    <a:p>
                      <a:pPr lvl="0"/>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If n &gt; 500, RT = 500 + 0.20 * n</a:t>
                      </a:r>
                    </a:p>
                  </a:txBody>
                  <a:tcPr/>
                </a:tc>
                <a:extLst>
                  <a:ext uri="{0D108BD9-81ED-4DB2-BD59-A6C34878D82A}">
                    <a16:rowId xmlns:a16="http://schemas.microsoft.com/office/drawing/2014/main" val="1519611237"/>
                  </a:ext>
                </a:extLst>
              </a:tr>
              <a:tr h="370840">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Table Variable</a:t>
                      </a:r>
                    </a:p>
                  </a:txBody>
                  <a:tcPr/>
                </a:tc>
                <a:tc>
                  <a:txBody>
                    <a:bodyPr/>
                    <a:lstStyle/>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No statistics, unless Trace flag 2453 enabled </a:t>
                      </a:r>
                    </a:p>
                    <a:p>
                      <a:r>
                        <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Trace flag 2453 allows a table variable to trigger recompile when enough number of rows are changed</a:t>
                      </a:r>
                    </a:p>
                  </a:txBody>
                  <a:tcPr/>
                </a:tc>
                <a:extLst>
                  <a:ext uri="{0D108BD9-81ED-4DB2-BD59-A6C34878D82A}">
                    <a16:rowId xmlns:a16="http://schemas.microsoft.com/office/drawing/2014/main" val="2449026963"/>
                  </a:ext>
                </a:extLst>
              </a:tr>
              <a:tr h="370840">
                <a:tc>
                  <a:txBody>
                    <a:bodyPr/>
                    <a:lstStyle/>
                    <a:p>
                      <a:r>
                        <a:rPr lang="es-MX"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rPr>
                        <a:t>Incremental statistics</a:t>
                      </a:r>
                      <a:endPar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endParaRPr>
                    </a:p>
                  </a:txBody>
                  <a:tcPr/>
                </a:tc>
                <a:tc>
                  <a:txBody>
                    <a:bodyPr/>
                    <a:lstStyle/>
                    <a:p>
                      <a:pPr lvl="0"/>
                      <a:r>
                        <a:rPr lang="en-US" sz="1800" kern="1200" dirty="0">
                          <a:solidFill>
                            <a:srgbClr val="000000">
                              <a:lumMod val="85000"/>
                              <a:lumOff val="15000"/>
                            </a:srgbClr>
                          </a:solidFill>
                          <a:latin typeface="Segoe UI" panose="020B0502040204020203" pitchFamily="34" charset="0"/>
                          <a:ea typeface="+mn-ea"/>
                          <a:cs typeface="Segoe UI" panose="020B0502040204020203" pitchFamily="34" charset="0"/>
                        </a:rPr>
                        <a:t>To update global stat: 500 + 20% of average partition size (non-empty)</a:t>
                      </a:r>
                      <a:endParaRPr lang="en-GB" sz="1800" kern="1200" dirty="0">
                        <a:solidFill>
                          <a:srgbClr val="000000">
                            <a:lumMod val="85000"/>
                            <a:lumOff val="15000"/>
                          </a:srgbClr>
                        </a:solidFill>
                        <a:latin typeface="Segoe UI" panose="020B0502040204020203" pitchFamily="34" charset="0"/>
                        <a:ea typeface="+mn-ea"/>
                        <a:cs typeface="Segoe UI" panose="020B0502040204020203" pitchFamily="34" charset="0"/>
                      </a:endParaRPr>
                    </a:p>
                    <a:p>
                      <a:pPr lvl="0"/>
                      <a:r>
                        <a:rPr lang="en-US" sz="1800" kern="1200" dirty="0">
                          <a:solidFill>
                            <a:srgbClr val="000000">
                              <a:lumMod val="85000"/>
                              <a:lumOff val="15000"/>
                            </a:srgbClr>
                          </a:solidFill>
                          <a:latin typeface="Segoe UI" panose="020B0502040204020203" pitchFamily="34" charset="0"/>
                          <a:ea typeface="+mn-ea"/>
                          <a:cs typeface="Segoe UI" panose="020B0502040204020203" pitchFamily="34" charset="0"/>
                        </a:rPr>
                        <a:t>To update per-partition stat: 20% data change based on average partition size</a:t>
                      </a:r>
                      <a:endParaRPr lang="en-US" sz="1800" kern="1200" noProof="0" dirty="0">
                        <a:solidFill>
                          <a:srgbClr val="000000">
                            <a:lumMod val="85000"/>
                            <a:lumOff val="15000"/>
                          </a:srgb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3552354942"/>
                  </a:ext>
                </a:extLst>
              </a:tr>
            </a:tbl>
          </a:graphicData>
        </a:graphic>
      </p:graphicFrame>
      <p:sp>
        <p:nvSpPr>
          <p:cNvPr id="6" name="Rectangle 5">
            <a:extLst>
              <a:ext uri="{FF2B5EF4-FFF2-40B4-BE49-F238E27FC236}">
                <a16:creationId xmlns:a16="http://schemas.microsoft.com/office/drawing/2014/main" id="{1E41F5A0-6076-44E5-92FB-4E0CA569EB23}"/>
              </a:ext>
            </a:extLst>
          </p:cNvPr>
          <p:cNvSpPr/>
          <p:nvPr/>
        </p:nvSpPr>
        <p:spPr>
          <a:xfrm>
            <a:off x="646773" y="5860526"/>
            <a:ext cx="10880725" cy="707886"/>
          </a:xfrm>
          <a:prstGeom prst="rect">
            <a:avLst/>
          </a:prstGeom>
        </p:spPr>
        <p:txBody>
          <a:bodyPr wrap="square">
            <a:spAutoFit/>
          </a:bodyPr>
          <a:lstStyle/>
          <a:p>
            <a:r>
              <a:rPr lang="en-US" sz="2000" dirty="0"/>
              <a:t>The previous formula is a linear function, so the biggest the table, the lower  the probability that statistics are automatically updated, leading to potential performance problems.</a:t>
            </a:r>
          </a:p>
        </p:txBody>
      </p:sp>
    </p:spTree>
    <p:extLst>
      <p:ext uri="{BB962C8B-B14F-4D97-AF65-F5344CB8AC3E}">
        <p14:creationId xmlns:p14="http://schemas.microsoft.com/office/powerpoint/2010/main" val="3404377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threshold</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1143000" y="1112325"/>
            <a:ext cx="8949070" cy="1411286"/>
          </a:xfrm>
        </p:spPr>
        <p:txBody>
          <a:bodyPr>
            <a:normAutofit/>
          </a:bodyPr>
          <a:lstStyle/>
          <a:p>
            <a:pPr marL="0" indent="0" algn="ctr">
              <a:buNone/>
            </a:pPr>
            <a:r>
              <a:rPr lang="en-US" dirty="0"/>
              <a:t>In SQL Server 2016 and later the following formula is used: </a:t>
            </a:r>
          </a:p>
          <a:p>
            <a:pPr marL="0" indent="0" algn="ctr">
              <a:buNone/>
            </a:pPr>
            <a:r>
              <a:rPr lang="en-US" dirty="0">
                <a:solidFill>
                  <a:schemeClr val="accent3"/>
                </a:solidFill>
              </a:rPr>
              <a:t>RT = SQRT (1000 * #rows)</a:t>
            </a:r>
            <a:endParaRPr lang="en-US" dirty="0"/>
          </a:p>
        </p:txBody>
      </p:sp>
      <p:graphicFrame>
        <p:nvGraphicFramePr>
          <p:cNvPr id="7" name="Table 6">
            <a:extLst>
              <a:ext uri="{FF2B5EF4-FFF2-40B4-BE49-F238E27FC236}">
                <a16:creationId xmlns:a16="http://schemas.microsoft.com/office/drawing/2014/main" id="{3F879AE3-42CE-4E88-A6C0-5977C42374CB}"/>
              </a:ext>
            </a:extLst>
          </p:cNvPr>
          <p:cNvGraphicFramePr>
            <a:graphicFrameLocks noGrp="1"/>
          </p:cNvGraphicFramePr>
          <p:nvPr>
            <p:extLst>
              <p:ext uri="{D42A27DB-BD31-4B8C-83A1-F6EECF244321}">
                <p14:modId xmlns:p14="http://schemas.microsoft.com/office/powerpoint/2010/main" val="1621157370"/>
              </p:ext>
            </p:extLst>
          </p:nvPr>
        </p:nvGraphicFramePr>
        <p:xfrm>
          <a:off x="3276600" y="2281674"/>
          <a:ext cx="5029201" cy="2741020"/>
        </p:xfrm>
        <a:graphic>
          <a:graphicData uri="http://schemas.openxmlformats.org/drawingml/2006/table">
            <a:tbl>
              <a:tblPr>
                <a:tableStyleId>{69CF1AB2-1976-4502-BF36-3FF5EA218861}</a:tableStyleId>
              </a:tblPr>
              <a:tblGrid>
                <a:gridCol w="1826246">
                  <a:extLst>
                    <a:ext uri="{9D8B030D-6E8A-4147-A177-3AD203B41FA5}">
                      <a16:colId xmlns:a16="http://schemas.microsoft.com/office/drawing/2014/main" val="974066988"/>
                    </a:ext>
                  </a:extLst>
                </a:gridCol>
                <a:gridCol w="1657669">
                  <a:extLst>
                    <a:ext uri="{9D8B030D-6E8A-4147-A177-3AD203B41FA5}">
                      <a16:colId xmlns:a16="http://schemas.microsoft.com/office/drawing/2014/main" val="3567103586"/>
                    </a:ext>
                  </a:extLst>
                </a:gridCol>
                <a:gridCol w="1545286">
                  <a:extLst>
                    <a:ext uri="{9D8B030D-6E8A-4147-A177-3AD203B41FA5}">
                      <a16:colId xmlns:a16="http://schemas.microsoft.com/office/drawing/2014/main" val="3535414293"/>
                    </a:ext>
                  </a:extLst>
                </a:gridCol>
              </a:tblGrid>
              <a:tr h="339009">
                <a:tc>
                  <a:txBody>
                    <a:bodyPr/>
                    <a:lstStyle/>
                    <a:p>
                      <a:pPr algn="ctr" fontAlgn="b"/>
                      <a:r>
                        <a:rPr lang="en-US" sz="2000" b="1" u="none" strike="noStrike" dirty="0">
                          <a:effectLst/>
                        </a:rPr>
                        <a:t>Rows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solidFill>
                            <a:srgbClr val="000000"/>
                          </a:solidFill>
                          <a:effectLst/>
                        </a:rPr>
                        <a:t>Old formula</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MX" sz="2000" b="1" u="none" strike="noStrike" dirty="0">
                          <a:solidFill>
                            <a:srgbClr val="000000"/>
                          </a:solidFill>
                          <a:effectLst/>
                        </a:rPr>
                        <a:t>N</a:t>
                      </a:r>
                      <a:r>
                        <a:rPr lang="en-US" sz="2000" b="1" u="none" strike="noStrike" dirty="0">
                          <a:solidFill>
                            <a:srgbClr val="000000"/>
                          </a:solidFill>
                          <a:effectLst/>
                        </a:rPr>
                        <a:t>ew Formula</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1908902"/>
                  </a:ext>
                </a:extLst>
              </a:tr>
              <a:tr h="362276">
                <a:tc>
                  <a:txBody>
                    <a:bodyPr/>
                    <a:lstStyle/>
                    <a:p>
                      <a:pPr algn="ctr" fontAlgn="b"/>
                      <a:r>
                        <a:rPr lang="en-US" sz="2000" u="none" strike="noStrike" dirty="0">
                          <a:effectLst/>
                        </a:rPr>
                        <a:t>              1,000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700 </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1,000 </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9385001"/>
                  </a:ext>
                </a:extLst>
              </a:tr>
              <a:tr h="362276">
                <a:tc>
                  <a:txBody>
                    <a:bodyPr/>
                    <a:lstStyle/>
                    <a:p>
                      <a:pPr algn="ctr" fontAlgn="b"/>
                      <a:r>
                        <a:rPr lang="en-US" sz="2000" u="none" strike="noStrike" dirty="0">
                          <a:effectLst/>
                        </a:rPr>
                        <a:t>            10,000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2,500 </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3,162 </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7633649"/>
                  </a:ext>
                </a:extLst>
              </a:tr>
              <a:tr h="362276">
                <a:tc>
                  <a:txBody>
                    <a:bodyPr/>
                    <a:lstStyle/>
                    <a:p>
                      <a:pPr algn="ctr" fontAlgn="b"/>
                      <a:r>
                        <a:rPr lang="en-US" sz="2000" u="none" strike="noStrike" dirty="0">
                          <a:solidFill>
                            <a:srgbClr val="FF0000"/>
                          </a:solidFill>
                          <a:effectLst/>
                        </a:rPr>
                        <a:t>            20,000 </a:t>
                      </a:r>
                      <a:endParaRPr lang="en-US" sz="20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solidFill>
                            <a:srgbClr val="FF0000"/>
                          </a:solidFill>
                          <a:effectLst/>
                        </a:rPr>
                        <a:t>            4,500 </a:t>
                      </a:r>
                      <a:endParaRPr lang="en-US" sz="20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solidFill>
                            <a:srgbClr val="FF0000"/>
                          </a:solidFill>
                          <a:effectLst/>
                        </a:rPr>
                        <a:t>          4,472 </a:t>
                      </a:r>
                      <a:endParaRPr lang="en-US" sz="20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0130955"/>
                  </a:ext>
                </a:extLst>
              </a:tr>
              <a:tr h="362276">
                <a:tc>
                  <a:txBody>
                    <a:bodyPr/>
                    <a:lstStyle/>
                    <a:p>
                      <a:pPr algn="ctr" fontAlgn="b"/>
                      <a:r>
                        <a:rPr lang="en-US" sz="2000" u="none" strike="noStrike" dirty="0">
                          <a:effectLst/>
                        </a:rPr>
                        <a:t>            30,000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6,500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5,477 </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1833455"/>
                  </a:ext>
                </a:extLst>
              </a:tr>
              <a:tr h="362276">
                <a:tc>
                  <a:txBody>
                    <a:bodyPr/>
                    <a:lstStyle/>
                    <a:p>
                      <a:pPr algn="ctr" fontAlgn="b"/>
                      <a:r>
                        <a:rPr lang="en-US" sz="2000" u="none" strike="noStrike" dirty="0">
                          <a:effectLst/>
                        </a:rPr>
                        <a:t>            50,000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10,500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7,071 </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738999"/>
                  </a:ext>
                </a:extLst>
              </a:tr>
              <a:tr h="288012">
                <a:tc>
                  <a:txBody>
                    <a:bodyPr/>
                    <a:lstStyle/>
                    <a:p>
                      <a:pPr algn="ctr" fontAlgn="b"/>
                      <a:r>
                        <a:rPr lang="en-US" sz="2000" u="none" strike="noStrike" dirty="0">
                          <a:effectLst/>
                        </a:rPr>
                        <a:t>         100,000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         20,500 </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b="1" u="none" strike="noStrike" dirty="0">
                          <a:effectLst/>
                        </a:rPr>
                        <a:t>       10,000 </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580803"/>
                  </a:ext>
                </a:extLst>
              </a:tr>
            </a:tbl>
          </a:graphicData>
        </a:graphic>
      </p:graphicFrame>
      <p:sp>
        <p:nvSpPr>
          <p:cNvPr id="9" name="Content Placeholder 3">
            <a:extLst>
              <a:ext uri="{FF2B5EF4-FFF2-40B4-BE49-F238E27FC236}">
                <a16:creationId xmlns:a16="http://schemas.microsoft.com/office/drawing/2014/main" id="{FDA920CB-78F1-4D10-9749-560AD546C4A8}"/>
              </a:ext>
            </a:extLst>
          </p:cNvPr>
          <p:cNvSpPr txBox="1">
            <a:spLocks/>
          </p:cNvSpPr>
          <p:nvPr/>
        </p:nvSpPr>
        <p:spPr>
          <a:xfrm>
            <a:off x="655638" y="5523005"/>
            <a:ext cx="11036634" cy="1014955"/>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sz="2000" dirty="0"/>
              <a:t>The new formula can be enabled in SQL 2008 R2 SP1 and later by using Trace Flag 2371.</a:t>
            </a:r>
          </a:p>
          <a:p>
            <a:pPr marL="0" indent="0">
              <a:buNone/>
            </a:pPr>
            <a:r>
              <a:rPr lang="en-US" sz="2000" dirty="0"/>
              <a:t>TF23711 can be used in SQL Server 2016+ for databases with compatibility level 120 or lower.</a:t>
            </a:r>
          </a:p>
        </p:txBody>
      </p:sp>
    </p:spTree>
    <p:extLst>
      <p:ext uri="{BB962C8B-B14F-4D97-AF65-F5344CB8AC3E}">
        <p14:creationId xmlns:p14="http://schemas.microsoft.com/office/powerpoint/2010/main" val="381749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Statistics Internals</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Automatic statistics update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Disabling automatic updates (AUTO_UPDATE_STATISTICS) for specific indexes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3"/>
            <a:ext cx="10880726" cy="4764087"/>
          </a:xfrm>
        </p:spPr>
        <p:txBody>
          <a:bodyPr>
            <a:normAutofit/>
          </a:bodyPr>
          <a:lstStyle/>
          <a:p>
            <a:pPr marL="0" indent="0">
              <a:buNone/>
            </a:pPr>
            <a:r>
              <a:rPr lang="en-US" dirty="0"/>
              <a:t>To control when statistics are updated on a table basis.</a:t>
            </a:r>
          </a:p>
          <a:p>
            <a:pPr marL="0" indent="0">
              <a:buNone/>
            </a:pPr>
            <a:r>
              <a:rPr lang="en-US" dirty="0"/>
              <a:t>Auto update statistics can be disabled in three ways: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Automatic statistics updates can be reenabled, using the </a:t>
            </a:r>
            <a:r>
              <a:rPr lang="en-US" dirty="0">
                <a:solidFill>
                  <a:srgbClr val="107C10"/>
                </a:solidFill>
              </a:rPr>
              <a:t>sp_autostats</a:t>
            </a:r>
            <a:r>
              <a:rPr lang="en-US" dirty="0"/>
              <a:t> or by executing UPDATE STATISTICS without the NORECOMPUTE option.</a:t>
            </a:r>
          </a:p>
          <a:p>
            <a:pPr marL="0" indent="0">
              <a:buNone/>
            </a:pPr>
            <a:endParaRPr lang="en-US" dirty="0"/>
          </a:p>
        </p:txBody>
      </p:sp>
      <p:graphicFrame>
        <p:nvGraphicFramePr>
          <p:cNvPr id="5" name="Diagram 4">
            <a:extLst>
              <a:ext uri="{FF2B5EF4-FFF2-40B4-BE49-F238E27FC236}">
                <a16:creationId xmlns:a16="http://schemas.microsoft.com/office/drawing/2014/main" id="{BF8B07CC-2399-42DC-B84B-F1A8340949C3}"/>
              </a:ext>
            </a:extLst>
          </p:cNvPr>
          <p:cNvGraphicFramePr/>
          <p:nvPr>
            <p:extLst>
              <p:ext uri="{D42A27DB-BD31-4B8C-83A1-F6EECF244321}">
                <p14:modId xmlns:p14="http://schemas.microsoft.com/office/powerpoint/2010/main" val="843453404"/>
              </p:ext>
            </p:extLst>
          </p:nvPr>
        </p:nvGraphicFramePr>
        <p:xfrm>
          <a:off x="655636" y="2438400"/>
          <a:ext cx="11079164"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289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Performance Monitor Counters</a:t>
            </a:r>
          </a:p>
        </p:txBody>
      </p:sp>
      <p:sp>
        <p:nvSpPr>
          <p:cNvPr id="8" name="Subtitle 7">
            <a:extLst>
              <a:ext uri="{FF2B5EF4-FFF2-40B4-BE49-F238E27FC236}">
                <a16:creationId xmlns:a16="http://schemas.microsoft.com/office/drawing/2014/main" id="{66149B45-1B5E-4BB9-971B-CFBC568DE4B8}"/>
              </a:ext>
            </a:extLst>
          </p:cNvPr>
          <p:cNvSpPr>
            <a:spLocks noGrp="1"/>
          </p:cNvSpPr>
          <p:nvPr>
            <p:ph type="subTitle" idx="1"/>
          </p:nvPr>
        </p:nvSpPr>
        <p:spPr/>
        <p:txBody>
          <a:bodyPr/>
          <a:lstStyle/>
          <a:p>
            <a:r>
              <a:rPr lang="en-US" dirty="0"/>
              <a:t>Execution Statistics</a:t>
            </a:r>
          </a:p>
        </p:txBody>
      </p:sp>
      <p:graphicFrame>
        <p:nvGraphicFramePr>
          <p:cNvPr id="11" name="Content Placeholder 10">
            <a:extLst>
              <a:ext uri="{FF2B5EF4-FFF2-40B4-BE49-F238E27FC236}">
                <a16:creationId xmlns:a16="http://schemas.microsoft.com/office/drawing/2014/main" id="{CFF197B9-BEAE-4B52-976C-2F4FBEC78DC9}"/>
              </a:ext>
            </a:extLst>
          </p:cNvPr>
          <p:cNvGraphicFramePr>
            <a:graphicFrameLocks noGrp="1"/>
          </p:cNvGraphicFramePr>
          <p:nvPr>
            <p:ph sz="quarter" idx="13"/>
          </p:nvPr>
        </p:nvGraphicFramePr>
        <p:xfrm>
          <a:off x="655638" y="1408114"/>
          <a:ext cx="662527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p:cNvPicPr>
            <a:picLocks noChangeAspect="1"/>
          </p:cNvPicPr>
          <p:nvPr/>
        </p:nvPicPr>
        <p:blipFill>
          <a:blip r:embed="rId9"/>
          <a:stretch>
            <a:fillRect/>
          </a:stretch>
        </p:blipFill>
        <p:spPr>
          <a:xfrm>
            <a:off x="7455689" y="2011999"/>
            <a:ext cx="4080673" cy="3417251"/>
          </a:xfrm>
          <a:prstGeom prst="rect">
            <a:avLst/>
          </a:prstGeom>
          <a:ln>
            <a:solidFill>
              <a:schemeClr val="tx1"/>
            </a:solidFill>
          </a:ln>
        </p:spPr>
      </p:pic>
    </p:spTree>
    <p:custDataLst>
      <p:tags r:id="rId1"/>
    </p:custDataLst>
    <p:extLst>
      <p:ext uri="{BB962C8B-B14F-4D97-AF65-F5344CB8AC3E}">
        <p14:creationId xmlns:p14="http://schemas.microsoft.com/office/powerpoint/2010/main" val="1399968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 Statistics Update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Observing Automatic statistics update</a:t>
            </a:r>
          </a:p>
          <a:p>
            <a:pPr marL="342900" indent="-342900">
              <a:buFont typeface="Arial" panose="020B0604020202020204" pitchFamily="34" charset="0"/>
              <a:buChar char="•"/>
            </a:pPr>
            <a:r>
              <a:rPr lang="en-US" dirty="0"/>
              <a:t>Updating Statistics by executing ALTER INDEX</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51095561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3913785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statistics, and to retrieve their contents.</a:t>
            </a:r>
          </a:p>
          <a:p>
            <a:r>
              <a:rPr lang="en-US" dirty="0"/>
              <a:t>Review database options used to control statistics creation and update.</a:t>
            </a:r>
          </a:p>
          <a:p>
            <a:r>
              <a:rPr lang="en-US" dirty="0"/>
              <a:t>Use different methods to read statistics information.</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statistics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What are the statistics?</a:t>
            </a:r>
          </a:p>
        </p:txBody>
      </p:sp>
      <p:graphicFrame>
        <p:nvGraphicFramePr>
          <p:cNvPr id="4" name="Content Placeholder 3">
            <a:extLst>
              <a:ext uri="{FF2B5EF4-FFF2-40B4-BE49-F238E27FC236}">
                <a16:creationId xmlns:a16="http://schemas.microsoft.com/office/drawing/2014/main" id="{7654684A-1D58-4E4C-800B-2692109DD545}"/>
              </a:ext>
            </a:extLst>
          </p:cNvPr>
          <p:cNvGraphicFramePr>
            <a:graphicFrameLocks noGrp="1"/>
          </p:cNvGraphicFramePr>
          <p:nvPr>
            <p:ph sz="quarter" idx="13"/>
            <p:extLst>
              <p:ext uri="{D42A27DB-BD31-4B8C-83A1-F6EECF244321}">
                <p14:modId xmlns:p14="http://schemas.microsoft.com/office/powerpoint/2010/main" val="1713246033"/>
              </p:ext>
            </p:extLst>
          </p:nvPr>
        </p:nvGraphicFramePr>
        <p:xfrm>
          <a:off x="648709" y="1524000"/>
          <a:ext cx="10880726" cy="2020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4">
            <a:extLst>
              <a:ext uri="{FF2B5EF4-FFF2-40B4-BE49-F238E27FC236}">
                <a16:creationId xmlns:a16="http://schemas.microsoft.com/office/drawing/2014/main" id="{47B820E1-A945-4423-BDCE-4248A76DDC97}"/>
              </a:ext>
            </a:extLst>
          </p:cNvPr>
          <p:cNvSpPr txBox="1">
            <a:spLocks/>
          </p:cNvSpPr>
          <p:nvPr/>
        </p:nvSpPr>
        <p:spPr>
          <a:xfrm>
            <a:off x="655636" y="4072847"/>
            <a:ext cx="10880726" cy="1905000"/>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Statistics are created:</a:t>
            </a:r>
          </a:p>
          <a:p>
            <a:r>
              <a:rPr lang="en-US" dirty="0"/>
              <a:t>Intrinsically when indexes are created.</a:t>
            </a:r>
          </a:p>
          <a:p>
            <a:r>
              <a:rPr lang="en-US" dirty="0"/>
              <a:t>Manually by using CREATE STATISTICS command.</a:t>
            </a:r>
          </a:p>
          <a:p>
            <a:r>
              <a:rPr lang="en-US" dirty="0"/>
              <a:t>Automatically, to support WHERE clauses (if AUTO_CREATE_STATISTICS in ON).</a:t>
            </a:r>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305855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Statistics components</a:t>
            </a:r>
          </a:p>
        </p:txBody>
      </p:sp>
      <p:graphicFrame>
        <p:nvGraphicFramePr>
          <p:cNvPr id="4" name="Diagram 3">
            <a:extLst>
              <a:ext uri="{FF2B5EF4-FFF2-40B4-BE49-F238E27FC236}">
                <a16:creationId xmlns:a16="http://schemas.microsoft.com/office/drawing/2014/main" id="{4CE1729E-5F14-493D-A8DF-AE098BAF45B5}"/>
              </a:ext>
            </a:extLst>
          </p:cNvPr>
          <p:cNvGraphicFramePr/>
          <p:nvPr>
            <p:extLst>
              <p:ext uri="{D42A27DB-BD31-4B8C-83A1-F6EECF244321}">
                <p14:modId xmlns:p14="http://schemas.microsoft.com/office/powerpoint/2010/main" val="1934988625"/>
              </p:ext>
            </p:extLst>
          </p:nvPr>
        </p:nvGraphicFramePr>
        <p:xfrm>
          <a:off x="655637" y="990600"/>
          <a:ext cx="11079164" cy="5228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353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sql server statistics histogram">
            <a:extLst>
              <a:ext uri="{FF2B5EF4-FFF2-40B4-BE49-F238E27FC236}">
                <a16:creationId xmlns:a16="http://schemas.microsoft.com/office/drawing/2014/main" id="{E4AF85E3-CE5D-49A4-A9FA-8398F87D6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95332"/>
            <a:ext cx="5015027" cy="249249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A6A6B2A-C640-41AD-85EE-EB378D830954}"/>
              </a:ext>
            </a:extLst>
          </p:cNvPr>
          <p:cNvSpPr>
            <a:spLocks noGrp="1"/>
          </p:cNvSpPr>
          <p:nvPr>
            <p:ph type="title"/>
          </p:nvPr>
        </p:nvSpPr>
        <p:spPr/>
        <p:txBody>
          <a:bodyPr/>
          <a:lstStyle/>
          <a:p>
            <a:r>
              <a:rPr lang="en-US" dirty="0"/>
              <a:t>Statistics components</a:t>
            </a:r>
          </a:p>
        </p:txBody>
      </p:sp>
      <p:sp>
        <p:nvSpPr>
          <p:cNvPr id="9" name="Subtitle 2">
            <a:extLst>
              <a:ext uri="{FF2B5EF4-FFF2-40B4-BE49-F238E27FC236}">
                <a16:creationId xmlns:a16="http://schemas.microsoft.com/office/drawing/2014/main" id="{4F1A090E-0583-4F9B-BD17-8175D5F17102}"/>
              </a:ext>
            </a:extLst>
          </p:cNvPr>
          <p:cNvSpPr>
            <a:spLocks noGrp="1"/>
          </p:cNvSpPr>
          <p:nvPr>
            <p:ph type="subTitle" idx="1"/>
          </p:nvPr>
        </p:nvSpPr>
        <p:spPr/>
        <p:txBody>
          <a:bodyPr/>
          <a:lstStyle/>
          <a:p>
            <a:r>
              <a:rPr lang="en-US" dirty="0"/>
              <a:t>Histogram</a:t>
            </a:r>
          </a:p>
        </p:txBody>
      </p:sp>
      <p:sp>
        <p:nvSpPr>
          <p:cNvPr id="10" name="Content Placeholder 9">
            <a:extLst>
              <a:ext uri="{FF2B5EF4-FFF2-40B4-BE49-F238E27FC236}">
                <a16:creationId xmlns:a16="http://schemas.microsoft.com/office/drawing/2014/main" id="{6965313C-3559-4950-9F03-9851573C58E9}"/>
              </a:ext>
            </a:extLst>
          </p:cNvPr>
          <p:cNvSpPr>
            <a:spLocks noGrp="1"/>
          </p:cNvSpPr>
          <p:nvPr>
            <p:ph sz="quarter" idx="13"/>
          </p:nvPr>
        </p:nvSpPr>
        <p:spPr/>
        <p:txBody>
          <a:bodyPr/>
          <a:lstStyle/>
          <a:p>
            <a:pPr marL="0" indent="0">
              <a:buNone/>
            </a:pPr>
            <a:r>
              <a:rPr lang="en-US" dirty="0"/>
              <a:t>It is computed from the values in the leftmost key column of the statistics object.</a:t>
            </a:r>
          </a:p>
          <a:p>
            <a:pPr marL="0" indent="0">
              <a:buNone/>
            </a:pPr>
            <a:endParaRPr lang="en-US" dirty="0"/>
          </a:p>
          <a:p>
            <a:pPr marL="0" indent="0">
              <a:buNone/>
            </a:pPr>
            <a:r>
              <a:rPr lang="en-US" dirty="0"/>
              <a:t>Data is selected from table or view in one of two ways:</a:t>
            </a:r>
          </a:p>
          <a:p>
            <a:r>
              <a:rPr lang="en-US" dirty="0"/>
              <a:t>Statistically sampling rows. </a:t>
            </a:r>
            <a:br>
              <a:rPr lang="en-US" dirty="0"/>
            </a:br>
            <a:r>
              <a:rPr lang="en-US" dirty="0"/>
              <a:t>Data shown contains estimates of rows and distinct values.</a:t>
            </a:r>
          </a:p>
          <a:p>
            <a:r>
              <a:rPr lang="en-US" dirty="0"/>
              <a:t>Performing a full scan of all rows. </a:t>
            </a:r>
            <a:br>
              <a:rPr lang="en-US" dirty="0"/>
            </a:br>
            <a:r>
              <a:rPr lang="en-US" dirty="0"/>
              <a:t>Data shown contains actual numbers.</a:t>
            </a:r>
          </a:p>
        </p:txBody>
      </p:sp>
    </p:spTree>
    <p:extLst>
      <p:ext uri="{BB962C8B-B14F-4D97-AF65-F5344CB8AC3E}">
        <p14:creationId xmlns:p14="http://schemas.microsoft.com/office/powerpoint/2010/main" val="346275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4E1-6976-4CB5-AA91-B888585A5510}"/>
              </a:ext>
            </a:extLst>
          </p:cNvPr>
          <p:cNvSpPr>
            <a:spLocks noGrp="1"/>
          </p:cNvSpPr>
          <p:nvPr>
            <p:ph type="title"/>
          </p:nvPr>
        </p:nvSpPr>
        <p:spPr/>
        <p:txBody>
          <a:bodyPr/>
          <a:lstStyle/>
          <a:p>
            <a:r>
              <a:rPr lang="en-US" dirty="0"/>
              <a:t>Showing Statistics</a:t>
            </a:r>
          </a:p>
        </p:txBody>
      </p:sp>
      <p:pic>
        <p:nvPicPr>
          <p:cNvPr id="6" name="Picture 5">
            <a:extLst>
              <a:ext uri="{FF2B5EF4-FFF2-40B4-BE49-F238E27FC236}">
                <a16:creationId xmlns:a16="http://schemas.microsoft.com/office/drawing/2014/main" id="{E60F2CBA-AAF7-4D1F-A57E-C4CCAB53577B}"/>
              </a:ext>
            </a:extLst>
          </p:cNvPr>
          <p:cNvPicPr>
            <a:picLocks noChangeAspect="1"/>
          </p:cNvPicPr>
          <p:nvPr/>
        </p:nvPicPr>
        <p:blipFill>
          <a:blip r:embed="rId2"/>
          <a:stretch>
            <a:fillRect/>
          </a:stretch>
        </p:blipFill>
        <p:spPr>
          <a:xfrm>
            <a:off x="566739" y="1079604"/>
            <a:ext cx="10141781" cy="43168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2E8EFE0-8C76-4469-8DDC-11A4E60CED7F}"/>
              </a:ext>
            </a:extLst>
          </p:cNvPr>
          <p:cNvPicPr>
            <a:picLocks noChangeAspect="1"/>
          </p:cNvPicPr>
          <p:nvPr/>
        </p:nvPicPr>
        <p:blipFill>
          <a:blip r:embed="rId3"/>
          <a:stretch>
            <a:fillRect/>
          </a:stretch>
        </p:blipFill>
        <p:spPr>
          <a:xfrm>
            <a:off x="8305800" y="3581400"/>
            <a:ext cx="3448258" cy="30500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6333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4.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995516A2-19E9-457C-9C6A-8487D41B5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4.xml><?xml version="1.0" encoding="utf-8"?>
<ds:datastoreItem xmlns:ds="http://schemas.openxmlformats.org/officeDocument/2006/customXml" ds:itemID="{CD086AF5-CCD3-41C8-B98A-2B159789D38E}">
  <ds:schemaRefs>
    <ds:schemaRef ds:uri="Strauss.PersonalizationDefinition"/>
  </ds:schemaRefs>
</ds:datastoreItem>
</file>

<file path=customXml/itemProps5.xml><?xml version="1.0" encoding="utf-8"?>
<ds:datastoreItem xmlns:ds="http://schemas.openxmlformats.org/officeDocument/2006/customXml" ds:itemID="{EBCC33FC-94BB-4B1D-A4C6-D2E6A3A4B1FD}">
  <ds:schemaRefs>
    <ds:schemaRef ds:uri="Strauss.PersonalizationDefinition"/>
  </ds:schemaRefs>
</ds:datastoreItem>
</file>

<file path=customXml/itemProps6.xml><?xml version="1.0" encoding="utf-8"?>
<ds:datastoreItem xmlns:ds="http://schemas.openxmlformats.org/officeDocument/2006/customXml" ds:itemID="{75C05EC8-D295-4080-807A-6EA8C339A657}">
  <ds:schemaRefs>
    <ds:schemaRef ds:uri="Strauss.PersonalizationDefinition"/>
  </ds:schemaRefs>
</ds:datastoreItem>
</file>

<file path=customXml/itemProps7.xml><?xml version="1.0" encoding="utf-8"?>
<ds:datastoreItem xmlns:ds="http://schemas.openxmlformats.org/officeDocument/2006/customXml" ds:itemID="{9EEC7FED-AC7D-45C9-8F29-C2C8A7233C3D}">
  <ds:schemaRefs>
    <ds:schemaRef ds:uri="Strauss.PersonalizationDefinition"/>
  </ds:schemaRefs>
</ds:datastoreItem>
</file>

<file path=customXml/itemProps8.xml><?xml version="1.0" encoding="utf-8"?>
<ds:datastoreItem xmlns:ds="http://schemas.openxmlformats.org/officeDocument/2006/customXml" ds:itemID="{7C42A160-080E-4178-8FDB-B5422D4D778A}">
  <ds:schemaRefs>
    <ds:schemaRef ds:uri="Strauss.PersonalizationDefinition"/>
  </ds:schemaRefs>
</ds:datastoreItem>
</file>

<file path=customXml/itemProps9.xml><?xml version="1.0" encoding="utf-8"?>
<ds:datastoreItem xmlns:ds="http://schemas.openxmlformats.org/officeDocument/2006/customXml" ds:itemID="{9CFE9A22-C3CB-45B7-B365-FE59FD6BB66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Workshop</Template>
  <TotalTime>311</TotalTime>
  <Words>6706</Words>
  <Application>Microsoft Office PowerPoint</Application>
  <PresentationFormat>Widescreen</PresentationFormat>
  <Paragraphs>604</Paragraphs>
  <Slides>45</Slides>
  <Notes>37</Notes>
  <HiddenSlides>15</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45</vt:i4>
      </vt:variant>
    </vt:vector>
  </HeadingPairs>
  <TitlesOfParts>
    <vt:vector size="59" baseType="lpstr">
      <vt:lpstr>&amp;quot</vt:lpstr>
      <vt:lpstr>Arial</vt:lpstr>
      <vt:lpstr>Calibri</vt:lpstr>
      <vt:lpstr>Calibri Light</vt:lpstr>
      <vt:lpstr>Comic Sans MS</vt:lpstr>
      <vt:lpstr>Consolas</vt:lpstr>
      <vt:lpstr>Lucida Console</vt:lpstr>
      <vt:lpstr>Segoe UI</vt:lpstr>
      <vt:lpstr>Segoe UI Light</vt:lpstr>
      <vt:lpstr>Segoe UI Semibold</vt:lpstr>
      <vt:lpstr>Wingdings</vt:lpstr>
      <vt:lpstr>Workshop</vt:lpstr>
      <vt:lpstr>1_Dark Blue</vt:lpstr>
      <vt:lpstr>1_Workshop</vt:lpstr>
      <vt:lpstr>SQL Server Statistics Structure</vt:lpstr>
      <vt:lpstr>PowerPoint Presentation</vt:lpstr>
      <vt:lpstr>Learning Units covered in this Module</vt:lpstr>
      <vt:lpstr>Lesson 1: SQL Server Statistics Internals</vt:lpstr>
      <vt:lpstr>Objectives</vt:lpstr>
      <vt:lpstr>SQL Server statistics</vt:lpstr>
      <vt:lpstr>Statistics components</vt:lpstr>
      <vt:lpstr>Statistics components</vt:lpstr>
      <vt:lpstr>Showing Statistics</vt:lpstr>
      <vt:lpstr>Showing Statistics</vt:lpstr>
      <vt:lpstr>Automatically created statistics</vt:lpstr>
      <vt:lpstr>Manually created Statistics</vt:lpstr>
      <vt:lpstr>Filtered Statistics</vt:lpstr>
      <vt:lpstr>Incremental statistics</vt:lpstr>
      <vt:lpstr>Available tools to review statistics</vt:lpstr>
      <vt:lpstr>Demonstration</vt:lpstr>
      <vt:lpstr>Questions?</vt:lpstr>
      <vt:lpstr>Knowledge Check</vt:lpstr>
      <vt:lpstr>Lesson 2: SQL Server Cardinality Estimation</vt:lpstr>
      <vt:lpstr>Objectives</vt:lpstr>
      <vt:lpstr>SQL Server Cardinality Estimation</vt:lpstr>
      <vt:lpstr>SQL Server Cardinality Estimation</vt:lpstr>
      <vt:lpstr>SQL Server Cardinality Estimator versions</vt:lpstr>
      <vt:lpstr>SQL Server Cardinality Estimator versions</vt:lpstr>
      <vt:lpstr>SQL Server Cardinality Estimator versions</vt:lpstr>
      <vt:lpstr>SQL Server Cardinality Estimator versions</vt:lpstr>
      <vt:lpstr>Choosing the Cardinality Estimator version</vt:lpstr>
      <vt:lpstr>Choosing the Cardinality Estimator version</vt:lpstr>
      <vt:lpstr>Demonstration</vt:lpstr>
      <vt:lpstr>Questions?</vt:lpstr>
      <vt:lpstr>Knowledge Check</vt:lpstr>
      <vt:lpstr>Lesson 2: SQL Server Statistics Maintenance</vt:lpstr>
      <vt:lpstr>Objectives</vt:lpstr>
      <vt:lpstr>Why update statistics?</vt:lpstr>
      <vt:lpstr>Manual statistics update</vt:lpstr>
      <vt:lpstr>Automatic statistics update</vt:lpstr>
      <vt:lpstr>Automatic statistics update</vt:lpstr>
      <vt:lpstr>Automatic statistics update</vt:lpstr>
      <vt:lpstr>Automatic statistics threshold</vt:lpstr>
      <vt:lpstr>Automatic statistics update</vt:lpstr>
      <vt:lpstr>Performance Monitor Counters</vt:lpstr>
      <vt:lpstr> Statistics Update</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Statistics Structure</dc:title>
  <dc:creator>Daniel Valero</dc:creator>
  <cp:lastModifiedBy>John Deardurff</cp:lastModifiedBy>
  <cp:revision>22</cp:revision>
  <dcterms:created xsi:type="dcterms:W3CDTF">2020-03-18T16:29:31Z</dcterms:created>
  <dcterms:modified xsi:type="dcterms:W3CDTF">2024-01-20T10:46:57Z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