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tags/tag7.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874" r:id="rId3"/>
    <p:sldMasterId id="2147484970" r:id="rId4"/>
  </p:sldMasterIdLst>
  <p:notesMasterIdLst>
    <p:notesMasterId r:id="rId20"/>
  </p:notesMasterIdLst>
  <p:sldIdLst>
    <p:sldId id="2103813174" r:id="rId5"/>
    <p:sldId id="2103813337" r:id="rId6"/>
    <p:sldId id="2103813336" r:id="rId7"/>
    <p:sldId id="2103813345" r:id="rId8"/>
    <p:sldId id="2103813331" r:id="rId9"/>
    <p:sldId id="2103813338" r:id="rId10"/>
    <p:sldId id="346" r:id="rId11"/>
    <p:sldId id="2103813339" r:id="rId12"/>
    <p:sldId id="2103813340" r:id="rId13"/>
    <p:sldId id="2103813341" r:id="rId14"/>
    <p:sldId id="2103813344" r:id="rId15"/>
    <p:sldId id="2103813342" r:id="rId16"/>
    <p:sldId id="2103813343" r:id="rId17"/>
    <p:sldId id="134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A3EEF68-2F3E-4231-99A4-7476283206D3}">
          <p14:sldIdLst>
            <p14:sldId id="2103813174"/>
            <p14:sldId id="2103813337"/>
            <p14:sldId id="2103813336"/>
            <p14:sldId id="2103813345"/>
          </p14:sldIdLst>
        </p14:section>
        <p14:section name="Module 1: Template" id="{D2BC3036-AFF2-4A70-B633-C33CF965DF72}">
          <p14:sldIdLst>
            <p14:sldId id="2103813331"/>
            <p14:sldId id="2103813338"/>
            <p14:sldId id="346"/>
            <p14:sldId id="2103813339"/>
            <p14:sldId id="2103813340"/>
            <p14:sldId id="2103813341"/>
            <p14:sldId id="2103813344"/>
            <p14:sldId id="2103813342"/>
            <p14:sldId id="2103813343"/>
            <p14:sldId id="1343"/>
            <p14:sldId id="2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C3EA"/>
    <a:srgbClr val="569AD2"/>
    <a:srgbClr val="FFFF99"/>
    <a:srgbClr val="00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683" autoAdjust="0"/>
    <p:restoredTop sz="92136" autoAdjust="0"/>
  </p:normalViewPr>
  <p:slideViewPr>
    <p:cSldViewPr snapToGrid="0">
      <p:cViewPr varScale="1">
        <p:scale>
          <a:sx n="76" d="100"/>
          <a:sy n="76" d="100"/>
        </p:scale>
        <p:origin x="43" y="91"/>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EB11C7-8E35-496E-8BBA-B5FE5C2DA87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298B794-00FA-42C7-BBEC-69CEE7ED4690}">
      <dgm:prSet/>
      <dgm:spPr/>
      <dgm:t>
        <a:bodyPr/>
        <a:lstStyle/>
        <a:p>
          <a:r>
            <a:rPr lang="en-US" dirty="0"/>
            <a:t>May 3rd – Erin Stellato (Azure Data Studio)</a:t>
          </a:r>
        </a:p>
      </dgm:t>
    </dgm:pt>
    <dgm:pt modelId="{04E4897F-868E-45B3-9BBB-AF0492CBD1DC}" type="parTrans" cxnId="{DFB51E13-B7EA-4A3E-9E77-A5117C9F217C}">
      <dgm:prSet/>
      <dgm:spPr/>
      <dgm:t>
        <a:bodyPr/>
        <a:lstStyle/>
        <a:p>
          <a:endParaRPr lang="en-US"/>
        </a:p>
      </dgm:t>
    </dgm:pt>
    <dgm:pt modelId="{746D85F4-3D7D-4A28-A5BA-63D95AF1E018}" type="sibTrans" cxnId="{DFB51E13-B7EA-4A3E-9E77-A5117C9F217C}">
      <dgm:prSet/>
      <dgm:spPr/>
      <dgm:t>
        <a:bodyPr/>
        <a:lstStyle/>
        <a:p>
          <a:endParaRPr lang="en-US"/>
        </a:p>
      </dgm:t>
    </dgm:pt>
    <dgm:pt modelId="{41C9404A-70C9-4E20-847C-35021087C897}">
      <dgm:prSet/>
      <dgm:spPr/>
      <dgm:t>
        <a:bodyPr/>
        <a:lstStyle/>
        <a:p>
          <a:r>
            <a:rPr lang="en-US"/>
            <a:t>May 10th – Niko Neugebauer (Managed Instances)</a:t>
          </a:r>
        </a:p>
      </dgm:t>
    </dgm:pt>
    <dgm:pt modelId="{B642C5A0-375E-4152-B788-79C400B2F8CB}" type="parTrans" cxnId="{3ECC7517-B6F8-4219-AC2E-BF9E2A7CF17B}">
      <dgm:prSet/>
      <dgm:spPr/>
      <dgm:t>
        <a:bodyPr/>
        <a:lstStyle/>
        <a:p>
          <a:endParaRPr lang="en-US"/>
        </a:p>
      </dgm:t>
    </dgm:pt>
    <dgm:pt modelId="{1F5D2115-F226-4BCE-8AB2-9AD9B35BDB65}" type="sibTrans" cxnId="{3ECC7517-B6F8-4219-AC2E-BF9E2A7CF17B}">
      <dgm:prSet/>
      <dgm:spPr/>
      <dgm:t>
        <a:bodyPr/>
        <a:lstStyle/>
        <a:p>
          <a:endParaRPr lang="en-US"/>
        </a:p>
      </dgm:t>
    </dgm:pt>
    <dgm:pt modelId="{B7124C7A-7533-4F94-9736-FC9F61920634}">
      <dgm:prSet/>
      <dgm:spPr/>
      <dgm:t>
        <a:bodyPr/>
        <a:lstStyle/>
        <a:p>
          <a:r>
            <a:rPr lang="en-US" dirty="0"/>
            <a:t>May 17</a:t>
          </a:r>
          <a:r>
            <a:rPr lang="en-US" baseline="0" dirty="0"/>
            <a:t>th</a:t>
          </a:r>
          <a:r>
            <a:rPr lang="en-US" dirty="0"/>
            <a:t> - Kevin Barlett (Kubernetes)</a:t>
          </a:r>
        </a:p>
      </dgm:t>
    </dgm:pt>
    <dgm:pt modelId="{85DE1C8D-151B-4916-86B5-972C35ACCFC8}" type="parTrans" cxnId="{F649CE3C-ECF7-49C4-B470-92FBF5B4AA10}">
      <dgm:prSet/>
      <dgm:spPr/>
      <dgm:t>
        <a:bodyPr/>
        <a:lstStyle/>
        <a:p>
          <a:endParaRPr lang="en-US"/>
        </a:p>
      </dgm:t>
    </dgm:pt>
    <dgm:pt modelId="{376ABEB8-B8B5-46E0-BC99-9B17253327AC}" type="sibTrans" cxnId="{F649CE3C-ECF7-49C4-B470-92FBF5B4AA10}">
      <dgm:prSet/>
      <dgm:spPr/>
      <dgm:t>
        <a:bodyPr/>
        <a:lstStyle/>
        <a:p>
          <a:endParaRPr lang="en-US"/>
        </a:p>
      </dgm:t>
    </dgm:pt>
    <dgm:pt modelId="{9E0A48A1-5487-44B1-A796-F0D4C3C95041}" type="pres">
      <dgm:prSet presAssocID="{86EB11C7-8E35-496E-8BBA-B5FE5C2DA876}" presName="linear" presStyleCnt="0">
        <dgm:presLayoutVars>
          <dgm:animLvl val="lvl"/>
          <dgm:resizeHandles val="exact"/>
        </dgm:presLayoutVars>
      </dgm:prSet>
      <dgm:spPr/>
    </dgm:pt>
    <dgm:pt modelId="{072EEF3A-2F8B-45BE-97C6-7C963DE187DC}" type="pres">
      <dgm:prSet presAssocID="{F298B794-00FA-42C7-BBEC-69CEE7ED4690}" presName="parentText" presStyleLbl="node1" presStyleIdx="0" presStyleCnt="3">
        <dgm:presLayoutVars>
          <dgm:chMax val="0"/>
          <dgm:bulletEnabled val="1"/>
        </dgm:presLayoutVars>
      </dgm:prSet>
      <dgm:spPr/>
    </dgm:pt>
    <dgm:pt modelId="{E1643317-F00A-4427-A4D7-D38D92234E7F}" type="pres">
      <dgm:prSet presAssocID="{746D85F4-3D7D-4A28-A5BA-63D95AF1E018}" presName="spacer" presStyleCnt="0"/>
      <dgm:spPr/>
    </dgm:pt>
    <dgm:pt modelId="{5931316F-C9E1-44A0-BFBA-118444D10DB6}" type="pres">
      <dgm:prSet presAssocID="{41C9404A-70C9-4E20-847C-35021087C897}" presName="parentText" presStyleLbl="node1" presStyleIdx="1" presStyleCnt="3">
        <dgm:presLayoutVars>
          <dgm:chMax val="0"/>
          <dgm:bulletEnabled val="1"/>
        </dgm:presLayoutVars>
      </dgm:prSet>
      <dgm:spPr/>
    </dgm:pt>
    <dgm:pt modelId="{0A1471B8-947E-4923-B28F-ABFD427BDF0A}" type="pres">
      <dgm:prSet presAssocID="{1F5D2115-F226-4BCE-8AB2-9AD9B35BDB65}" presName="spacer" presStyleCnt="0"/>
      <dgm:spPr/>
    </dgm:pt>
    <dgm:pt modelId="{ED940C22-5650-4FCA-9702-2AB97C1DC50A}" type="pres">
      <dgm:prSet presAssocID="{B7124C7A-7533-4F94-9736-FC9F61920634}" presName="parentText" presStyleLbl="node1" presStyleIdx="2" presStyleCnt="3">
        <dgm:presLayoutVars>
          <dgm:chMax val="0"/>
          <dgm:bulletEnabled val="1"/>
        </dgm:presLayoutVars>
      </dgm:prSet>
      <dgm:spPr/>
    </dgm:pt>
  </dgm:ptLst>
  <dgm:cxnLst>
    <dgm:cxn modelId="{DFB51E13-B7EA-4A3E-9E77-A5117C9F217C}" srcId="{86EB11C7-8E35-496E-8BBA-B5FE5C2DA876}" destId="{F298B794-00FA-42C7-BBEC-69CEE7ED4690}" srcOrd="0" destOrd="0" parTransId="{04E4897F-868E-45B3-9BBB-AF0492CBD1DC}" sibTransId="{746D85F4-3D7D-4A28-A5BA-63D95AF1E018}"/>
    <dgm:cxn modelId="{3ECC7517-B6F8-4219-AC2E-BF9E2A7CF17B}" srcId="{86EB11C7-8E35-496E-8BBA-B5FE5C2DA876}" destId="{41C9404A-70C9-4E20-847C-35021087C897}" srcOrd="1" destOrd="0" parTransId="{B642C5A0-375E-4152-B788-79C400B2F8CB}" sibTransId="{1F5D2115-F226-4BCE-8AB2-9AD9B35BDB65}"/>
    <dgm:cxn modelId="{F649CE3C-ECF7-49C4-B470-92FBF5B4AA10}" srcId="{86EB11C7-8E35-496E-8BBA-B5FE5C2DA876}" destId="{B7124C7A-7533-4F94-9736-FC9F61920634}" srcOrd="2" destOrd="0" parTransId="{85DE1C8D-151B-4916-86B5-972C35ACCFC8}" sibTransId="{376ABEB8-B8B5-46E0-BC99-9B17253327AC}"/>
    <dgm:cxn modelId="{0F2D3D5E-117C-4A09-8058-306AEBEDCDB6}" type="presOf" srcId="{F298B794-00FA-42C7-BBEC-69CEE7ED4690}" destId="{072EEF3A-2F8B-45BE-97C6-7C963DE187DC}" srcOrd="0" destOrd="0" presId="urn:microsoft.com/office/officeart/2005/8/layout/vList2"/>
    <dgm:cxn modelId="{7F680766-B2BF-4A85-9D87-86561E6CD53E}" type="presOf" srcId="{B7124C7A-7533-4F94-9736-FC9F61920634}" destId="{ED940C22-5650-4FCA-9702-2AB97C1DC50A}" srcOrd="0" destOrd="0" presId="urn:microsoft.com/office/officeart/2005/8/layout/vList2"/>
    <dgm:cxn modelId="{BEDC387A-38F7-4610-AC03-06D063867B1D}" type="presOf" srcId="{41C9404A-70C9-4E20-847C-35021087C897}" destId="{5931316F-C9E1-44A0-BFBA-118444D10DB6}" srcOrd="0" destOrd="0" presId="urn:microsoft.com/office/officeart/2005/8/layout/vList2"/>
    <dgm:cxn modelId="{51746E8D-C77F-4E30-B6BE-B9F64C1E86ED}" type="presOf" srcId="{86EB11C7-8E35-496E-8BBA-B5FE5C2DA876}" destId="{9E0A48A1-5487-44B1-A796-F0D4C3C95041}" srcOrd="0" destOrd="0" presId="urn:microsoft.com/office/officeart/2005/8/layout/vList2"/>
    <dgm:cxn modelId="{D75B957E-2B78-4995-82A2-685C3E6D6CF2}" type="presParOf" srcId="{9E0A48A1-5487-44B1-A796-F0D4C3C95041}" destId="{072EEF3A-2F8B-45BE-97C6-7C963DE187DC}" srcOrd="0" destOrd="0" presId="urn:microsoft.com/office/officeart/2005/8/layout/vList2"/>
    <dgm:cxn modelId="{297D17D2-97FD-4565-8413-DE165BBD07AE}" type="presParOf" srcId="{9E0A48A1-5487-44B1-A796-F0D4C3C95041}" destId="{E1643317-F00A-4427-A4D7-D38D92234E7F}" srcOrd="1" destOrd="0" presId="urn:microsoft.com/office/officeart/2005/8/layout/vList2"/>
    <dgm:cxn modelId="{2312D73E-CE5F-417F-908D-BE39DD67E8B7}" type="presParOf" srcId="{9E0A48A1-5487-44B1-A796-F0D4C3C95041}" destId="{5931316F-C9E1-44A0-BFBA-118444D10DB6}" srcOrd="2" destOrd="0" presId="urn:microsoft.com/office/officeart/2005/8/layout/vList2"/>
    <dgm:cxn modelId="{FC16D644-4CE7-4E27-ADA2-B62E08203C10}" type="presParOf" srcId="{9E0A48A1-5487-44B1-A796-F0D4C3C95041}" destId="{0A1471B8-947E-4923-B28F-ABFD427BDF0A}" srcOrd="3" destOrd="0" presId="urn:microsoft.com/office/officeart/2005/8/layout/vList2"/>
    <dgm:cxn modelId="{E15874C2-E146-4E2A-AFBE-35DCF4FF8614}" type="presParOf" srcId="{9E0A48A1-5487-44B1-A796-F0D4C3C95041}" destId="{ED940C22-5650-4FCA-9702-2AB97C1DC50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EB11C7-8E35-496E-8BBA-B5FE5C2DA876}" type="doc">
      <dgm:prSet loTypeId="urn:microsoft.com/office/officeart/2018/2/layout/IconLabelList" loCatId="icon" qsTypeId="urn:microsoft.com/office/officeart/2005/8/quickstyle/simple1" qsCatId="simple" csTypeId="urn:microsoft.com/office/officeart/2005/8/colors/colorful2" csCatId="colorful" phldr="1"/>
      <dgm:spPr/>
      <dgm:t>
        <a:bodyPr/>
        <a:lstStyle/>
        <a:p>
          <a:endParaRPr lang="en-US"/>
        </a:p>
      </dgm:t>
    </dgm:pt>
    <dgm:pt modelId="{EDE915A1-5AFC-49EE-9AA8-3E6A456DC2AE}">
      <dgm:prSet/>
      <dgm:spPr/>
      <dgm:t>
        <a:bodyPr/>
        <a:lstStyle/>
        <a:p>
          <a:pPr>
            <a:lnSpc>
              <a:spcPct val="100000"/>
            </a:lnSpc>
          </a:pPr>
          <a:r>
            <a:rPr lang="en-US" dirty="0"/>
            <a:t>What is Data Virtualization PolyBase?</a:t>
          </a:r>
        </a:p>
      </dgm:t>
    </dgm:pt>
    <dgm:pt modelId="{29C4E891-DDA5-4A16-AFA7-23C7D344E15E}" type="parTrans" cxnId="{31F4D594-7D4B-44A1-84FF-ACDDF5727AEE}">
      <dgm:prSet/>
      <dgm:spPr/>
      <dgm:t>
        <a:bodyPr/>
        <a:lstStyle/>
        <a:p>
          <a:endParaRPr lang="en-US"/>
        </a:p>
      </dgm:t>
    </dgm:pt>
    <dgm:pt modelId="{2E06FC89-0952-4531-9902-79EB17CB19D2}" type="sibTrans" cxnId="{31F4D594-7D4B-44A1-84FF-ACDDF5727AEE}">
      <dgm:prSet/>
      <dgm:spPr/>
      <dgm:t>
        <a:bodyPr/>
        <a:lstStyle/>
        <a:p>
          <a:endParaRPr lang="en-US"/>
        </a:p>
      </dgm:t>
    </dgm:pt>
    <dgm:pt modelId="{002F0789-DADE-46E6-B2EA-87D5A52D6D27}">
      <dgm:prSet/>
      <dgm:spPr/>
      <dgm:t>
        <a:bodyPr/>
        <a:lstStyle/>
        <a:p>
          <a:pPr>
            <a:lnSpc>
              <a:spcPct val="100000"/>
            </a:lnSpc>
          </a:pPr>
          <a:r>
            <a:rPr lang="en-US" dirty="0"/>
            <a:t>Install and configure PolyBase.</a:t>
          </a:r>
        </a:p>
      </dgm:t>
    </dgm:pt>
    <dgm:pt modelId="{C208045B-7C97-412B-81FD-CDE501506327}" type="parTrans" cxnId="{37A304B4-3F07-46BB-A862-294687666E83}">
      <dgm:prSet/>
      <dgm:spPr/>
      <dgm:t>
        <a:bodyPr/>
        <a:lstStyle/>
        <a:p>
          <a:endParaRPr lang="en-US"/>
        </a:p>
      </dgm:t>
    </dgm:pt>
    <dgm:pt modelId="{70CDCA7B-F407-4D64-869C-F3F7AD13A6E6}" type="sibTrans" cxnId="{37A304B4-3F07-46BB-A862-294687666E83}">
      <dgm:prSet/>
      <dgm:spPr/>
      <dgm:t>
        <a:bodyPr/>
        <a:lstStyle/>
        <a:p>
          <a:endParaRPr lang="en-US"/>
        </a:p>
      </dgm:t>
    </dgm:pt>
    <dgm:pt modelId="{B75D6B6E-5C38-4865-AEDD-1B1E23F97FFE}">
      <dgm:prSet/>
      <dgm:spPr/>
      <dgm:t>
        <a:bodyPr/>
        <a:lstStyle/>
        <a:p>
          <a:pPr>
            <a:lnSpc>
              <a:spcPct val="100000"/>
            </a:lnSpc>
          </a:pPr>
          <a:r>
            <a:rPr lang="en-US" dirty="0"/>
            <a:t>Using PolyBase for Data Virtualization</a:t>
          </a:r>
        </a:p>
      </dgm:t>
    </dgm:pt>
    <dgm:pt modelId="{DF84F72A-BD5E-4948-9B58-F86AE7D72E58}" type="parTrans" cxnId="{54C6FC53-7ACB-4F2E-B210-65C64F952C06}">
      <dgm:prSet/>
      <dgm:spPr/>
      <dgm:t>
        <a:bodyPr/>
        <a:lstStyle/>
        <a:p>
          <a:endParaRPr lang="en-US"/>
        </a:p>
      </dgm:t>
    </dgm:pt>
    <dgm:pt modelId="{BFBD571D-599E-44ED-92F0-EBFCD9F359BA}" type="sibTrans" cxnId="{54C6FC53-7ACB-4F2E-B210-65C64F952C06}">
      <dgm:prSet/>
      <dgm:spPr/>
      <dgm:t>
        <a:bodyPr/>
        <a:lstStyle/>
        <a:p>
          <a:endParaRPr lang="en-US"/>
        </a:p>
      </dgm:t>
    </dgm:pt>
    <dgm:pt modelId="{460F3A56-5698-4CE6-96BE-7484EACC622C}" type="pres">
      <dgm:prSet presAssocID="{86EB11C7-8E35-496E-8BBA-B5FE5C2DA876}" presName="root" presStyleCnt="0">
        <dgm:presLayoutVars>
          <dgm:dir/>
          <dgm:resizeHandles val="exact"/>
        </dgm:presLayoutVars>
      </dgm:prSet>
      <dgm:spPr/>
    </dgm:pt>
    <dgm:pt modelId="{BFB8D0D2-03F5-439E-A171-AB0C4B90A053}" type="pres">
      <dgm:prSet presAssocID="{EDE915A1-5AFC-49EE-9AA8-3E6A456DC2AE}" presName="compNode" presStyleCnt="0"/>
      <dgm:spPr/>
    </dgm:pt>
    <dgm:pt modelId="{F984DAA8-C20E-4E77-9623-18A08782A52F}" type="pres">
      <dgm:prSet presAssocID="{EDE915A1-5AFC-49EE-9AA8-3E6A456DC2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ript_F03A"/>
        </a:ext>
      </dgm:extLst>
    </dgm:pt>
    <dgm:pt modelId="{895A6DD1-1599-458D-9A5A-F900AEB0C645}" type="pres">
      <dgm:prSet presAssocID="{EDE915A1-5AFC-49EE-9AA8-3E6A456DC2AE}" presName="spaceRect" presStyleCnt="0"/>
      <dgm:spPr/>
    </dgm:pt>
    <dgm:pt modelId="{51BB6BB2-8C4D-4842-A094-AD80FDCB3453}" type="pres">
      <dgm:prSet presAssocID="{EDE915A1-5AFC-49EE-9AA8-3E6A456DC2AE}" presName="textRect" presStyleLbl="revTx" presStyleIdx="0" presStyleCnt="3">
        <dgm:presLayoutVars>
          <dgm:chMax val="1"/>
          <dgm:chPref val="1"/>
        </dgm:presLayoutVars>
      </dgm:prSet>
      <dgm:spPr/>
    </dgm:pt>
    <dgm:pt modelId="{0F914B98-85C7-4F31-B0EC-38208561C9B7}" type="pres">
      <dgm:prSet presAssocID="{2E06FC89-0952-4531-9902-79EB17CB19D2}" presName="sibTrans" presStyleCnt="0"/>
      <dgm:spPr/>
    </dgm:pt>
    <dgm:pt modelId="{5F9AB725-E0A0-4C88-BEF6-057412A7CB6A}" type="pres">
      <dgm:prSet presAssocID="{002F0789-DADE-46E6-B2EA-87D5A52D6D27}" presName="compNode" presStyleCnt="0"/>
      <dgm:spPr/>
    </dgm:pt>
    <dgm:pt modelId="{B1E59602-E897-4E06-9C42-9427550A5869}" type="pres">
      <dgm:prSet presAssocID="{002F0789-DADE-46E6-B2EA-87D5A52D6D2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
        </a:ext>
      </dgm:extLst>
    </dgm:pt>
    <dgm:pt modelId="{B7CAAC47-F92B-4EA4-9C05-D75B60EF7235}" type="pres">
      <dgm:prSet presAssocID="{002F0789-DADE-46E6-B2EA-87D5A52D6D27}" presName="spaceRect" presStyleCnt="0"/>
      <dgm:spPr/>
    </dgm:pt>
    <dgm:pt modelId="{0F535A39-899A-42C7-8BCA-F4D97C62C68C}" type="pres">
      <dgm:prSet presAssocID="{002F0789-DADE-46E6-B2EA-87D5A52D6D27}" presName="textRect" presStyleLbl="revTx" presStyleIdx="1" presStyleCnt="3">
        <dgm:presLayoutVars>
          <dgm:chMax val="1"/>
          <dgm:chPref val="1"/>
        </dgm:presLayoutVars>
      </dgm:prSet>
      <dgm:spPr/>
    </dgm:pt>
    <dgm:pt modelId="{D0DE2B6E-E4E5-4A1B-BCB5-198823F39334}" type="pres">
      <dgm:prSet presAssocID="{70CDCA7B-F407-4D64-869C-F3F7AD13A6E6}" presName="sibTrans" presStyleCnt="0"/>
      <dgm:spPr/>
    </dgm:pt>
    <dgm:pt modelId="{0A283AD5-2344-4BC3-A676-FC453CADC646}" type="pres">
      <dgm:prSet presAssocID="{B75D6B6E-5C38-4865-AEDD-1B1E23F97FFE}" presName="compNode" presStyleCnt="0"/>
      <dgm:spPr/>
    </dgm:pt>
    <dgm:pt modelId="{7B4EC5AE-0984-4C26-A64F-9BE2DDF33AC6}" type="pres">
      <dgm:prSet presAssocID="{B75D6B6E-5C38-4865-AEDD-1B1E23F97FF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ChartHorizontal_E9EB"/>
        </a:ext>
      </dgm:extLst>
    </dgm:pt>
    <dgm:pt modelId="{0AECE446-93A0-47CA-A1C9-2724D1A75124}" type="pres">
      <dgm:prSet presAssocID="{B75D6B6E-5C38-4865-AEDD-1B1E23F97FFE}" presName="spaceRect" presStyleCnt="0"/>
      <dgm:spPr/>
    </dgm:pt>
    <dgm:pt modelId="{5C3A8CD7-2185-46C6-8DCE-2C6E523DC4D8}" type="pres">
      <dgm:prSet presAssocID="{B75D6B6E-5C38-4865-AEDD-1B1E23F97FFE}" presName="textRect" presStyleLbl="revTx" presStyleIdx="2" presStyleCnt="3">
        <dgm:presLayoutVars>
          <dgm:chMax val="1"/>
          <dgm:chPref val="1"/>
        </dgm:presLayoutVars>
      </dgm:prSet>
      <dgm:spPr/>
    </dgm:pt>
  </dgm:ptLst>
  <dgm:cxnLst>
    <dgm:cxn modelId="{54C6FC53-7ACB-4F2E-B210-65C64F952C06}" srcId="{86EB11C7-8E35-496E-8BBA-B5FE5C2DA876}" destId="{B75D6B6E-5C38-4865-AEDD-1B1E23F97FFE}" srcOrd="2" destOrd="0" parTransId="{DF84F72A-BD5E-4948-9B58-F86AE7D72E58}" sibTransId="{BFBD571D-599E-44ED-92F0-EBFCD9F359BA}"/>
    <dgm:cxn modelId="{31F4D594-7D4B-44A1-84FF-ACDDF5727AEE}" srcId="{86EB11C7-8E35-496E-8BBA-B5FE5C2DA876}" destId="{EDE915A1-5AFC-49EE-9AA8-3E6A456DC2AE}" srcOrd="0" destOrd="0" parTransId="{29C4E891-DDA5-4A16-AFA7-23C7D344E15E}" sibTransId="{2E06FC89-0952-4531-9902-79EB17CB19D2}"/>
    <dgm:cxn modelId="{C5FD5A95-F93F-4420-A29C-8B3D4160155A}" type="presOf" srcId="{002F0789-DADE-46E6-B2EA-87D5A52D6D27}" destId="{0F535A39-899A-42C7-8BCA-F4D97C62C68C}" srcOrd="0" destOrd="0" presId="urn:microsoft.com/office/officeart/2018/2/layout/IconLabelList"/>
    <dgm:cxn modelId="{633F54A3-D899-4C9B-A4F2-F3BBB1B07D20}" type="presOf" srcId="{B75D6B6E-5C38-4865-AEDD-1B1E23F97FFE}" destId="{5C3A8CD7-2185-46C6-8DCE-2C6E523DC4D8}" srcOrd="0" destOrd="0" presId="urn:microsoft.com/office/officeart/2018/2/layout/IconLabelList"/>
    <dgm:cxn modelId="{37A304B4-3F07-46BB-A862-294687666E83}" srcId="{86EB11C7-8E35-496E-8BBA-B5FE5C2DA876}" destId="{002F0789-DADE-46E6-B2EA-87D5A52D6D27}" srcOrd="1" destOrd="0" parTransId="{C208045B-7C97-412B-81FD-CDE501506327}" sibTransId="{70CDCA7B-F407-4D64-869C-F3F7AD13A6E6}"/>
    <dgm:cxn modelId="{67371FE3-C836-4726-ADE2-D6ADD41BBBAA}" type="presOf" srcId="{86EB11C7-8E35-496E-8BBA-B5FE5C2DA876}" destId="{460F3A56-5698-4CE6-96BE-7484EACC622C}" srcOrd="0" destOrd="0" presId="urn:microsoft.com/office/officeart/2018/2/layout/IconLabelList"/>
    <dgm:cxn modelId="{EFAE57F0-F75D-4905-A6FA-4C4B55BAA7DC}" type="presOf" srcId="{EDE915A1-5AFC-49EE-9AA8-3E6A456DC2AE}" destId="{51BB6BB2-8C4D-4842-A094-AD80FDCB3453}" srcOrd="0" destOrd="0" presId="urn:microsoft.com/office/officeart/2018/2/layout/IconLabelList"/>
    <dgm:cxn modelId="{A17BA48E-B05A-41A5-9445-2B5E3A37B594}" type="presParOf" srcId="{460F3A56-5698-4CE6-96BE-7484EACC622C}" destId="{BFB8D0D2-03F5-439E-A171-AB0C4B90A053}" srcOrd="0" destOrd="0" presId="urn:microsoft.com/office/officeart/2018/2/layout/IconLabelList"/>
    <dgm:cxn modelId="{D2F35B73-0773-49E0-BA58-BF30DD19F433}" type="presParOf" srcId="{BFB8D0D2-03F5-439E-A171-AB0C4B90A053}" destId="{F984DAA8-C20E-4E77-9623-18A08782A52F}" srcOrd="0" destOrd="0" presId="urn:microsoft.com/office/officeart/2018/2/layout/IconLabelList"/>
    <dgm:cxn modelId="{83EF7AD2-6BD4-4FA3-800A-3860EE5EA5C2}" type="presParOf" srcId="{BFB8D0D2-03F5-439E-A171-AB0C4B90A053}" destId="{895A6DD1-1599-458D-9A5A-F900AEB0C645}" srcOrd="1" destOrd="0" presId="urn:microsoft.com/office/officeart/2018/2/layout/IconLabelList"/>
    <dgm:cxn modelId="{F774C8CD-ED3F-4BFE-874E-9F0888DE35E8}" type="presParOf" srcId="{BFB8D0D2-03F5-439E-A171-AB0C4B90A053}" destId="{51BB6BB2-8C4D-4842-A094-AD80FDCB3453}" srcOrd="2" destOrd="0" presId="urn:microsoft.com/office/officeart/2018/2/layout/IconLabelList"/>
    <dgm:cxn modelId="{05AF0A97-6858-4DD8-9FAD-653D68CD131E}" type="presParOf" srcId="{460F3A56-5698-4CE6-96BE-7484EACC622C}" destId="{0F914B98-85C7-4F31-B0EC-38208561C9B7}" srcOrd="1" destOrd="0" presId="urn:microsoft.com/office/officeart/2018/2/layout/IconLabelList"/>
    <dgm:cxn modelId="{BE2F1E22-51BE-4E04-9E35-265095E93700}" type="presParOf" srcId="{460F3A56-5698-4CE6-96BE-7484EACC622C}" destId="{5F9AB725-E0A0-4C88-BEF6-057412A7CB6A}" srcOrd="2" destOrd="0" presId="urn:microsoft.com/office/officeart/2018/2/layout/IconLabelList"/>
    <dgm:cxn modelId="{4970CEF5-7530-403C-AF7B-A33402E2A11B}" type="presParOf" srcId="{5F9AB725-E0A0-4C88-BEF6-057412A7CB6A}" destId="{B1E59602-E897-4E06-9C42-9427550A5869}" srcOrd="0" destOrd="0" presId="urn:microsoft.com/office/officeart/2018/2/layout/IconLabelList"/>
    <dgm:cxn modelId="{A3BBAF92-30FF-4D98-A069-4E47D264E509}" type="presParOf" srcId="{5F9AB725-E0A0-4C88-BEF6-057412A7CB6A}" destId="{B7CAAC47-F92B-4EA4-9C05-D75B60EF7235}" srcOrd="1" destOrd="0" presId="urn:microsoft.com/office/officeart/2018/2/layout/IconLabelList"/>
    <dgm:cxn modelId="{3C2FB93D-EC91-4F62-BFB0-D9FC9643F6DE}" type="presParOf" srcId="{5F9AB725-E0A0-4C88-BEF6-057412A7CB6A}" destId="{0F535A39-899A-42C7-8BCA-F4D97C62C68C}" srcOrd="2" destOrd="0" presId="urn:microsoft.com/office/officeart/2018/2/layout/IconLabelList"/>
    <dgm:cxn modelId="{07813D1C-C8CA-4C22-89EB-50447FDD0CA8}" type="presParOf" srcId="{460F3A56-5698-4CE6-96BE-7484EACC622C}" destId="{D0DE2B6E-E4E5-4A1B-BCB5-198823F39334}" srcOrd="3" destOrd="0" presId="urn:microsoft.com/office/officeart/2018/2/layout/IconLabelList"/>
    <dgm:cxn modelId="{D915A9EB-F770-48F7-B8EA-12027D59C400}" type="presParOf" srcId="{460F3A56-5698-4CE6-96BE-7484EACC622C}" destId="{0A283AD5-2344-4BC3-A676-FC453CADC646}" srcOrd="4" destOrd="0" presId="urn:microsoft.com/office/officeart/2018/2/layout/IconLabelList"/>
    <dgm:cxn modelId="{E2B05F19-7509-4199-8D36-C8A7C3506658}" type="presParOf" srcId="{0A283AD5-2344-4BC3-A676-FC453CADC646}" destId="{7B4EC5AE-0984-4C26-A64F-9BE2DDF33AC6}" srcOrd="0" destOrd="0" presId="urn:microsoft.com/office/officeart/2018/2/layout/IconLabelList"/>
    <dgm:cxn modelId="{375535D8-0982-447D-AB92-FD69CDEF6E3B}" type="presParOf" srcId="{0A283AD5-2344-4BC3-A676-FC453CADC646}" destId="{0AECE446-93A0-47CA-A1C9-2724D1A75124}" srcOrd="1" destOrd="0" presId="urn:microsoft.com/office/officeart/2018/2/layout/IconLabelList"/>
    <dgm:cxn modelId="{39D6A8F4-A518-4C1F-87FF-F3CE9E13D95A}" type="presParOf" srcId="{0A283AD5-2344-4BC3-A676-FC453CADC646}" destId="{5C3A8CD7-2185-46C6-8DCE-2C6E523DC4D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E94C76-B11B-4E2C-9168-13137B1F76D6}"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9D7B58E2-B335-4062-B837-6C9882337CE5}">
      <dgm:prSet custT="1"/>
      <dgm:spPr/>
      <dgm:t>
        <a:bodyPr/>
        <a:lstStyle/>
        <a:p>
          <a:r>
            <a:rPr lang="en-US" sz="2000" b="0" i="0" dirty="0"/>
            <a:t>PolyBase enables your instance to query remote data with T-SQL directly from SQL Server. </a:t>
          </a:r>
          <a:endParaRPr lang="en-US" sz="2000" dirty="0"/>
        </a:p>
      </dgm:t>
    </dgm:pt>
    <dgm:pt modelId="{E5BA3515-AB29-4F08-B3CB-4B9058A1C0C0}" type="parTrans" cxnId="{68CAB1ED-66C2-431A-92B8-96F53803C661}">
      <dgm:prSet/>
      <dgm:spPr/>
      <dgm:t>
        <a:bodyPr/>
        <a:lstStyle/>
        <a:p>
          <a:endParaRPr lang="en-US"/>
        </a:p>
      </dgm:t>
    </dgm:pt>
    <dgm:pt modelId="{9FBC798D-9BA1-45B9-87B5-F7EC4062B9B6}" type="sibTrans" cxnId="{68CAB1ED-66C2-431A-92B8-96F53803C661}">
      <dgm:prSet/>
      <dgm:spPr/>
      <dgm:t>
        <a:bodyPr/>
        <a:lstStyle/>
        <a:p>
          <a:endParaRPr lang="en-US"/>
        </a:p>
      </dgm:t>
    </dgm:pt>
    <dgm:pt modelId="{A27BE872-2043-4487-B583-FE39CC5A09BE}">
      <dgm:prSet custT="1"/>
      <dgm:spPr/>
      <dgm:t>
        <a:bodyPr/>
        <a:lstStyle/>
        <a:p>
          <a:r>
            <a:rPr lang="en-US" sz="2000" b="0" i="0" dirty="0"/>
            <a:t>Connect to SQL Server, Azure Storage, Oracle, Teradata, MongoDB, Hadoop clusters, and Cosmos DB without the need for additional client connection software.</a:t>
          </a:r>
          <a:endParaRPr lang="en-US" sz="2000" dirty="0"/>
        </a:p>
      </dgm:t>
    </dgm:pt>
    <dgm:pt modelId="{E70A7FC1-AEB6-44D2-8FF1-F0130ADBBA57}" type="parTrans" cxnId="{C3CC714D-E8EC-431E-BBB4-30FB54291914}">
      <dgm:prSet/>
      <dgm:spPr/>
      <dgm:t>
        <a:bodyPr/>
        <a:lstStyle/>
        <a:p>
          <a:endParaRPr lang="en-US"/>
        </a:p>
      </dgm:t>
    </dgm:pt>
    <dgm:pt modelId="{FB7139EF-D2E0-48CC-AA3E-3DB78A463349}" type="sibTrans" cxnId="{C3CC714D-E8EC-431E-BBB4-30FB54291914}">
      <dgm:prSet/>
      <dgm:spPr/>
      <dgm:t>
        <a:bodyPr/>
        <a:lstStyle/>
        <a:p>
          <a:endParaRPr lang="en-US"/>
        </a:p>
      </dgm:t>
    </dgm:pt>
    <dgm:pt modelId="{5C55EE34-1C8A-4279-8DB6-5C0F7F554327}">
      <dgm:prSet custT="1"/>
      <dgm:spPr/>
      <dgm:t>
        <a:bodyPr/>
        <a:lstStyle/>
        <a:p>
          <a:r>
            <a:rPr lang="en-US" sz="2000" b="0" i="0" dirty="0"/>
            <a:t>You can connect to additional providers using third-party ODBC drivers.</a:t>
          </a:r>
          <a:endParaRPr lang="en-US" sz="2000" dirty="0"/>
        </a:p>
      </dgm:t>
    </dgm:pt>
    <dgm:pt modelId="{E059FAF7-5D2F-476D-B9A1-6F422F32001D}" type="parTrans" cxnId="{AC09F910-F4BC-42E6-950E-85838874E82A}">
      <dgm:prSet/>
      <dgm:spPr/>
      <dgm:t>
        <a:bodyPr/>
        <a:lstStyle/>
        <a:p>
          <a:endParaRPr lang="en-US"/>
        </a:p>
      </dgm:t>
    </dgm:pt>
    <dgm:pt modelId="{495CFACB-9A71-41F8-9346-FE7C6992CCEF}" type="sibTrans" cxnId="{AC09F910-F4BC-42E6-950E-85838874E82A}">
      <dgm:prSet/>
      <dgm:spPr/>
      <dgm:t>
        <a:bodyPr/>
        <a:lstStyle/>
        <a:p>
          <a:endParaRPr lang="en-US"/>
        </a:p>
      </dgm:t>
    </dgm:pt>
    <dgm:pt modelId="{571FDED3-9401-4584-AAA1-5131B5473B2F}">
      <dgm:prSet custT="1"/>
      <dgm:spPr/>
      <dgm:t>
        <a:bodyPr/>
        <a:lstStyle/>
        <a:p>
          <a:r>
            <a:rPr lang="en-US" sz="2000" b="0" i="0" dirty="0"/>
            <a:t>Allows T-SQL queries to join the data from external sources to relational tables</a:t>
          </a:r>
          <a:endParaRPr lang="en-US" sz="2000" dirty="0"/>
        </a:p>
      </dgm:t>
    </dgm:pt>
    <dgm:pt modelId="{49AEC7CA-6404-4C2D-B859-6B90A772C852}" type="parTrans" cxnId="{BDB23260-4EFF-4EF7-97C4-C6E1251DACE5}">
      <dgm:prSet/>
      <dgm:spPr/>
      <dgm:t>
        <a:bodyPr/>
        <a:lstStyle/>
        <a:p>
          <a:endParaRPr lang="en-US"/>
        </a:p>
      </dgm:t>
    </dgm:pt>
    <dgm:pt modelId="{779CA8FD-1EF3-47F6-AAD7-01155A0803C8}" type="sibTrans" cxnId="{BDB23260-4EFF-4EF7-97C4-C6E1251DACE5}">
      <dgm:prSet/>
      <dgm:spPr/>
      <dgm:t>
        <a:bodyPr/>
        <a:lstStyle/>
        <a:p>
          <a:endParaRPr lang="en-US"/>
        </a:p>
      </dgm:t>
    </dgm:pt>
    <dgm:pt modelId="{BA9B297E-73B3-42AF-BF6A-89F7282CCAD4}">
      <dgm:prSet custT="1"/>
      <dgm:spPr/>
      <dgm:t>
        <a:bodyPr/>
        <a:lstStyle/>
        <a:p>
          <a:r>
            <a:rPr lang="en-US" sz="2000" b="0" i="0" dirty="0"/>
            <a:t>Data virtualization allows the data to stay in its original location and format</a:t>
          </a:r>
          <a:endParaRPr lang="en-US" sz="2000" dirty="0"/>
        </a:p>
      </dgm:t>
    </dgm:pt>
    <dgm:pt modelId="{668564C6-7C66-4DA3-B0B8-25EC3849D01D}" type="parTrans" cxnId="{2D73C1AE-C8FD-40E6-9D2E-FA45E0E26F95}">
      <dgm:prSet/>
      <dgm:spPr/>
      <dgm:t>
        <a:bodyPr/>
        <a:lstStyle/>
        <a:p>
          <a:endParaRPr lang="en-US"/>
        </a:p>
      </dgm:t>
    </dgm:pt>
    <dgm:pt modelId="{0A56A50E-C4D6-475F-BAE1-7FCFA2B4187E}" type="sibTrans" cxnId="{2D73C1AE-C8FD-40E6-9D2E-FA45E0E26F95}">
      <dgm:prSet/>
      <dgm:spPr/>
      <dgm:t>
        <a:bodyPr/>
        <a:lstStyle/>
        <a:p>
          <a:endParaRPr lang="en-US"/>
        </a:p>
      </dgm:t>
    </dgm:pt>
    <dgm:pt modelId="{FE0D8F20-10A9-4F54-AF6E-5558C2B4D175}">
      <dgm:prSet custT="1"/>
      <dgm:spPr/>
      <dgm:t>
        <a:bodyPr/>
        <a:lstStyle/>
        <a:p>
          <a:r>
            <a:rPr lang="en-US" sz="2000" b="0" i="0" dirty="0"/>
            <a:t>Minimizes the need for ETL processes for data movement.</a:t>
          </a:r>
          <a:endParaRPr lang="en-US" sz="2000" dirty="0"/>
        </a:p>
      </dgm:t>
    </dgm:pt>
    <dgm:pt modelId="{3716A1C2-706A-44E9-9B34-D7C570A6C455}" type="parTrans" cxnId="{FBB43916-F752-422D-938E-B358A201CBE5}">
      <dgm:prSet/>
      <dgm:spPr/>
      <dgm:t>
        <a:bodyPr/>
        <a:lstStyle/>
        <a:p>
          <a:endParaRPr lang="en-US"/>
        </a:p>
      </dgm:t>
    </dgm:pt>
    <dgm:pt modelId="{A2297A73-B8E7-4BE7-995F-E9C475013E79}" type="sibTrans" cxnId="{FBB43916-F752-422D-938E-B358A201CBE5}">
      <dgm:prSet/>
      <dgm:spPr/>
      <dgm:t>
        <a:bodyPr/>
        <a:lstStyle/>
        <a:p>
          <a:endParaRPr lang="en-US"/>
        </a:p>
      </dgm:t>
    </dgm:pt>
    <dgm:pt modelId="{C6262E3B-6FF1-4DB7-AD82-13F266D51C05}" type="pres">
      <dgm:prSet presAssocID="{56E94C76-B11B-4E2C-9168-13137B1F76D6}" presName="linear" presStyleCnt="0">
        <dgm:presLayoutVars>
          <dgm:animLvl val="lvl"/>
          <dgm:resizeHandles val="exact"/>
        </dgm:presLayoutVars>
      </dgm:prSet>
      <dgm:spPr/>
    </dgm:pt>
    <dgm:pt modelId="{1307D6CB-67CE-4262-8F87-72E777D66D71}" type="pres">
      <dgm:prSet presAssocID="{9D7B58E2-B335-4062-B837-6C9882337CE5}" presName="parentText" presStyleLbl="node1" presStyleIdx="0" presStyleCnt="6">
        <dgm:presLayoutVars>
          <dgm:chMax val="0"/>
          <dgm:bulletEnabled val="1"/>
        </dgm:presLayoutVars>
      </dgm:prSet>
      <dgm:spPr/>
    </dgm:pt>
    <dgm:pt modelId="{B9AD23B7-57ED-4781-8895-31B38DA01357}" type="pres">
      <dgm:prSet presAssocID="{9FBC798D-9BA1-45B9-87B5-F7EC4062B9B6}" presName="spacer" presStyleCnt="0"/>
      <dgm:spPr/>
    </dgm:pt>
    <dgm:pt modelId="{04708ADC-40C5-42F5-B72E-3B219B1F3581}" type="pres">
      <dgm:prSet presAssocID="{A27BE872-2043-4487-B583-FE39CC5A09BE}" presName="parentText" presStyleLbl="node1" presStyleIdx="1" presStyleCnt="6">
        <dgm:presLayoutVars>
          <dgm:chMax val="0"/>
          <dgm:bulletEnabled val="1"/>
        </dgm:presLayoutVars>
      </dgm:prSet>
      <dgm:spPr/>
    </dgm:pt>
    <dgm:pt modelId="{214814D1-BB9A-45C0-A68A-C8858FA43936}" type="pres">
      <dgm:prSet presAssocID="{FB7139EF-D2E0-48CC-AA3E-3DB78A463349}" presName="spacer" presStyleCnt="0"/>
      <dgm:spPr/>
    </dgm:pt>
    <dgm:pt modelId="{A3A24161-5A15-4F32-B422-CC36BC970BCA}" type="pres">
      <dgm:prSet presAssocID="{5C55EE34-1C8A-4279-8DB6-5C0F7F554327}" presName="parentText" presStyleLbl="node1" presStyleIdx="2" presStyleCnt="6">
        <dgm:presLayoutVars>
          <dgm:chMax val="0"/>
          <dgm:bulletEnabled val="1"/>
        </dgm:presLayoutVars>
      </dgm:prSet>
      <dgm:spPr/>
    </dgm:pt>
    <dgm:pt modelId="{84B99A2B-C0C3-4487-A92E-B321A489B068}" type="pres">
      <dgm:prSet presAssocID="{495CFACB-9A71-41F8-9346-FE7C6992CCEF}" presName="spacer" presStyleCnt="0"/>
      <dgm:spPr/>
    </dgm:pt>
    <dgm:pt modelId="{E635548D-5E90-40EE-84F3-D7A7431BA8A6}" type="pres">
      <dgm:prSet presAssocID="{571FDED3-9401-4584-AAA1-5131B5473B2F}" presName="parentText" presStyleLbl="node1" presStyleIdx="3" presStyleCnt="6">
        <dgm:presLayoutVars>
          <dgm:chMax val="0"/>
          <dgm:bulletEnabled val="1"/>
        </dgm:presLayoutVars>
      </dgm:prSet>
      <dgm:spPr/>
    </dgm:pt>
    <dgm:pt modelId="{AFB1331F-7E58-4492-987A-ED3B581453CC}" type="pres">
      <dgm:prSet presAssocID="{779CA8FD-1EF3-47F6-AAD7-01155A0803C8}" presName="spacer" presStyleCnt="0"/>
      <dgm:spPr/>
    </dgm:pt>
    <dgm:pt modelId="{5EC2157C-1894-4821-A81D-694DC6D4B550}" type="pres">
      <dgm:prSet presAssocID="{BA9B297E-73B3-42AF-BF6A-89F7282CCAD4}" presName="parentText" presStyleLbl="node1" presStyleIdx="4" presStyleCnt="6">
        <dgm:presLayoutVars>
          <dgm:chMax val="0"/>
          <dgm:bulletEnabled val="1"/>
        </dgm:presLayoutVars>
      </dgm:prSet>
      <dgm:spPr/>
    </dgm:pt>
    <dgm:pt modelId="{053CEC7D-F30F-49F5-9CF6-4215F0DC3BE9}" type="pres">
      <dgm:prSet presAssocID="{0A56A50E-C4D6-475F-BAE1-7FCFA2B4187E}" presName="spacer" presStyleCnt="0"/>
      <dgm:spPr/>
    </dgm:pt>
    <dgm:pt modelId="{F2DBCA27-9514-4902-8831-1B0A55A0638A}" type="pres">
      <dgm:prSet presAssocID="{FE0D8F20-10A9-4F54-AF6E-5558C2B4D175}" presName="parentText" presStyleLbl="node1" presStyleIdx="5" presStyleCnt="6">
        <dgm:presLayoutVars>
          <dgm:chMax val="0"/>
          <dgm:bulletEnabled val="1"/>
        </dgm:presLayoutVars>
      </dgm:prSet>
      <dgm:spPr/>
    </dgm:pt>
  </dgm:ptLst>
  <dgm:cxnLst>
    <dgm:cxn modelId="{AC09F910-F4BC-42E6-950E-85838874E82A}" srcId="{56E94C76-B11B-4E2C-9168-13137B1F76D6}" destId="{5C55EE34-1C8A-4279-8DB6-5C0F7F554327}" srcOrd="2" destOrd="0" parTransId="{E059FAF7-5D2F-476D-B9A1-6F422F32001D}" sibTransId="{495CFACB-9A71-41F8-9346-FE7C6992CCEF}"/>
    <dgm:cxn modelId="{FBB43916-F752-422D-938E-B358A201CBE5}" srcId="{56E94C76-B11B-4E2C-9168-13137B1F76D6}" destId="{FE0D8F20-10A9-4F54-AF6E-5558C2B4D175}" srcOrd="5" destOrd="0" parTransId="{3716A1C2-706A-44E9-9B34-D7C570A6C455}" sibTransId="{A2297A73-B8E7-4BE7-995F-E9C475013E79}"/>
    <dgm:cxn modelId="{23745723-D5C3-442E-B868-9AB4028898E1}" type="presOf" srcId="{BA9B297E-73B3-42AF-BF6A-89F7282CCAD4}" destId="{5EC2157C-1894-4821-A81D-694DC6D4B550}" srcOrd="0" destOrd="0" presId="urn:microsoft.com/office/officeart/2005/8/layout/vList2"/>
    <dgm:cxn modelId="{BDB23260-4EFF-4EF7-97C4-C6E1251DACE5}" srcId="{56E94C76-B11B-4E2C-9168-13137B1F76D6}" destId="{571FDED3-9401-4584-AAA1-5131B5473B2F}" srcOrd="3" destOrd="0" parTransId="{49AEC7CA-6404-4C2D-B859-6B90A772C852}" sibTransId="{779CA8FD-1EF3-47F6-AAD7-01155A0803C8}"/>
    <dgm:cxn modelId="{BC3D8264-C9E6-44B8-9D91-D83778F2A255}" type="presOf" srcId="{56E94C76-B11B-4E2C-9168-13137B1F76D6}" destId="{C6262E3B-6FF1-4DB7-AD82-13F266D51C05}" srcOrd="0" destOrd="0" presId="urn:microsoft.com/office/officeart/2005/8/layout/vList2"/>
    <dgm:cxn modelId="{C3CC714D-E8EC-431E-BBB4-30FB54291914}" srcId="{56E94C76-B11B-4E2C-9168-13137B1F76D6}" destId="{A27BE872-2043-4487-B583-FE39CC5A09BE}" srcOrd="1" destOrd="0" parTransId="{E70A7FC1-AEB6-44D2-8FF1-F0130ADBBA57}" sibTransId="{FB7139EF-D2E0-48CC-AA3E-3DB78A463349}"/>
    <dgm:cxn modelId="{61D1C27E-211F-4234-B114-6B6183B99E47}" type="presOf" srcId="{FE0D8F20-10A9-4F54-AF6E-5558C2B4D175}" destId="{F2DBCA27-9514-4902-8831-1B0A55A0638A}" srcOrd="0" destOrd="0" presId="urn:microsoft.com/office/officeart/2005/8/layout/vList2"/>
    <dgm:cxn modelId="{2D73C1AE-C8FD-40E6-9D2E-FA45E0E26F95}" srcId="{56E94C76-B11B-4E2C-9168-13137B1F76D6}" destId="{BA9B297E-73B3-42AF-BF6A-89F7282CCAD4}" srcOrd="4" destOrd="0" parTransId="{668564C6-7C66-4DA3-B0B8-25EC3849D01D}" sibTransId="{0A56A50E-C4D6-475F-BAE1-7FCFA2B4187E}"/>
    <dgm:cxn modelId="{9103ADB3-70B5-4C0D-960A-8D2BC85C0EBF}" type="presOf" srcId="{A27BE872-2043-4487-B583-FE39CC5A09BE}" destId="{04708ADC-40C5-42F5-B72E-3B219B1F3581}" srcOrd="0" destOrd="0" presId="urn:microsoft.com/office/officeart/2005/8/layout/vList2"/>
    <dgm:cxn modelId="{D306A9CD-FE9A-4AFD-B0F9-B8DA492CE9A7}" type="presOf" srcId="{9D7B58E2-B335-4062-B837-6C9882337CE5}" destId="{1307D6CB-67CE-4262-8F87-72E777D66D71}" srcOrd="0" destOrd="0" presId="urn:microsoft.com/office/officeart/2005/8/layout/vList2"/>
    <dgm:cxn modelId="{89CD92D1-5883-4D6A-84E5-1B9EBC2EC07E}" type="presOf" srcId="{571FDED3-9401-4584-AAA1-5131B5473B2F}" destId="{E635548D-5E90-40EE-84F3-D7A7431BA8A6}" srcOrd="0" destOrd="0" presId="urn:microsoft.com/office/officeart/2005/8/layout/vList2"/>
    <dgm:cxn modelId="{9ADA28E1-0659-44F8-9ACD-6267D351FF56}" type="presOf" srcId="{5C55EE34-1C8A-4279-8DB6-5C0F7F554327}" destId="{A3A24161-5A15-4F32-B422-CC36BC970BCA}" srcOrd="0" destOrd="0" presId="urn:microsoft.com/office/officeart/2005/8/layout/vList2"/>
    <dgm:cxn modelId="{68CAB1ED-66C2-431A-92B8-96F53803C661}" srcId="{56E94C76-B11B-4E2C-9168-13137B1F76D6}" destId="{9D7B58E2-B335-4062-B837-6C9882337CE5}" srcOrd="0" destOrd="0" parTransId="{E5BA3515-AB29-4F08-B3CB-4B9058A1C0C0}" sibTransId="{9FBC798D-9BA1-45B9-87B5-F7EC4062B9B6}"/>
    <dgm:cxn modelId="{0AD26411-621A-4894-A87A-6ABAE0B3E88F}" type="presParOf" srcId="{C6262E3B-6FF1-4DB7-AD82-13F266D51C05}" destId="{1307D6CB-67CE-4262-8F87-72E777D66D71}" srcOrd="0" destOrd="0" presId="urn:microsoft.com/office/officeart/2005/8/layout/vList2"/>
    <dgm:cxn modelId="{582D54C9-4320-498B-BCE0-EAC2F9380E01}" type="presParOf" srcId="{C6262E3B-6FF1-4DB7-AD82-13F266D51C05}" destId="{B9AD23B7-57ED-4781-8895-31B38DA01357}" srcOrd="1" destOrd="0" presId="urn:microsoft.com/office/officeart/2005/8/layout/vList2"/>
    <dgm:cxn modelId="{95F6593D-778B-431E-A002-0E1581E038D1}" type="presParOf" srcId="{C6262E3B-6FF1-4DB7-AD82-13F266D51C05}" destId="{04708ADC-40C5-42F5-B72E-3B219B1F3581}" srcOrd="2" destOrd="0" presId="urn:microsoft.com/office/officeart/2005/8/layout/vList2"/>
    <dgm:cxn modelId="{D52B6793-53B4-4EF3-9052-EC4E434BA167}" type="presParOf" srcId="{C6262E3B-6FF1-4DB7-AD82-13F266D51C05}" destId="{214814D1-BB9A-45C0-A68A-C8858FA43936}" srcOrd="3" destOrd="0" presId="urn:microsoft.com/office/officeart/2005/8/layout/vList2"/>
    <dgm:cxn modelId="{B8EEBA74-52B3-466A-8544-275A235BB3D3}" type="presParOf" srcId="{C6262E3B-6FF1-4DB7-AD82-13F266D51C05}" destId="{A3A24161-5A15-4F32-B422-CC36BC970BCA}" srcOrd="4" destOrd="0" presId="urn:microsoft.com/office/officeart/2005/8/layout/vList2"/>
    <dgm:cxn modelId="{37E409CE-9115-4329-BD1A-6C23432E2DF9}" type="presParOf" srcId="{C6262E3B-6FF1-4DB7-AD82-13F266D51C05}" destId="{84B99A2B-C0C3-4487-A92E-B321A489B068}" srcOrd="5" destOrd="0" presId="urn:microsoft.com/office/officeart/2005/8/layout/vList2"/>
    <dgm:cxn modelId="{348B040D-8A4A-4B45-B686-B6CADDA62C7F}" type="presParOf" srcId="{C6262E3B-6FF1-4DB7-AD82-13F266D51C05}" destId="{E635548D-5E90-40EE-84F3-D7A7431BA8A6}" srcOrd="6" destOrd="0" presId="urn:microsoft.com/office/officeart/2005/8/layout/vList2"/>
    <dgm:cxn modelId="{C3510EE8-0888-46BD-B693-500381191F4B}" type="presParOf" srcId="{C6262E3B-6FF1-4DB7-AD82-13F266D51C05}" destId="{AFB1331F-7E58-4492-987A-ED3B581453CC}" srcOrd="7" destOrd="0" presId="urn:microsoft.com/office/officeart/2005/8/layout/vList2"/>
    <dgm:cxn modelId="{0EFBEB44-035B-47CD-AF2D-EEB345D94A38}" type="presParOf" srcId="{C6262E3B-6FF1-4DB7-AD82-13F266D51C05}" destId="{5EC2157C-1894-4821-A81D-694DC6D4B550}" srcOrd="8" destOrd="0" presId="urn:microsoft.com/office/officeart/2005/8/layout/vList2"/>
    <dgm:cxn modelId="{1220571D-4A74-43D0-95B2-A1F3657A35A1}" type="presParOf" srcId="{C6262E3B-6FF1-4DB7-AD82-13F266D51C05}" destId="{053CEC7D-F30F-49F5-9CF6-4215F0DC3BE9}" srcOrd="9" destOrd="0" presId="urn:microsoft.com/office/officeart/2005/8/layout/vList2"/>
    <dgm:cxn modelId="{4C040971-8B28-43DD-A37D-E140D412DFEE}" type="presParOf" srcId="{C6262E3B-6FF1-4DB7-AD82-13F266D51C05}" destId="{F2DBCA27-9514-4902-8831-1B0A55A0638A}"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E94C76-B11B-4E2C-9168-13137B1F76D6}"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9D7B58E2-B335-4062-B837-6C9882337CE5}">
      <dgm:prSet custT="1"/>
      <dgm:spPr/>
      <dgm:t>
        <a:bodyPr/>
        <a:lstStyle/>
        <a:p>
          <a:r>
            <a:rPr lang="en-US" sz="2800" b="0" i="0" dirty="0"/>
            <a:t>SQL Server 2016 (13.x) (Windows only)</a:t>
          </a:r>
          <a:endParaRPr lang="en-US" sz="2800" dirty="0"/>
        </a:p>
      </dgm:t>
    </dgm:pt>
    <dgm:pt modelId="{E5BA3515-AB29-4F08-B3CB-4B9058A1C0C0}" type="parTrans" cxnId="{68CAB1ED-66C2-431A-92B8-96F53803C661}">
      <dgm:prSet/>
      <dgm:spPr/>
      <dgm:t>
        <a:bodyPr/>
        <a:lstStyle/>
        <a:p>
          <a:endParaRPr lang="en-US"/>
        </a:p>
      </dgm:t>
    </dgm:pt>
    <dgm:pt modelId="{9FBC798D-9BA1-45B9-87B5-F7EC4062B9B6}" type="sibTrans" cxnId="{68CAB1ED-66C2-431A-92B8-96F53803C661}">
      <dgm:prSet/>
      <dgm:spPr/>
      <dgm:t>
        <a:bodyPr/>
        <a:lstStyle/>
        <a:p>
          <a:endParaRPr lang="en-US"/>
        </a:p>
      </dgm:t>
    </dgm:pt>
    <dgm:pt modelId="{99C3AEDC-669F-4AD8-937E-8F5E73039EF7}">
      <dgm:prSet custT="1"/>
      <dgm:spPr/>
      <dgm:t>
        <a:bodyPr/>
        <a:lstStyle/>
        <a:p>
          <a:pPr>
            <a:buFont typeface="Arial" panose="020B0604020202020204" pitchFamily="34" charset="0"/>
            <a:buChar char="•"/>
          </a:pPr>
          <a:r>
            <a:rPr lang="en-US" sz="2800" b="0" i="0" dirty="0"/>
            <a:t>SQL Server 2019 (15.x) and later versions (Windows and Linux)</a:t>
          </a:r>
        </a:p>
      </dgm:t>
    </dgm:pt>
    <dgm:pt modelId="{19AA003D-DC19-4D5D-B12A-A988FEB2A9C5}" type="parTrans" cxnId="{B48C21AF-DFBD-458B-8095-069D3EA98BA6}">
      <dgm:prSet/>
      <dgm:spPr/>
      <dgm:t>
        <a:bodyPr/>
        <a:lstStyle/>
        <a:p>
          <a:endParaRPr lang="en-US"/>
        </a:p>
      </dgm:t>
    </dgm:pt>
    <dgm:pt modelId="{C632B51C-FF65-40A5-B176-355EF7479F1E}" type="sibTrans" cxnId="{B48C21AF-DFBD-458B-8095-069D3EA98BA6}">
      <dgm:prSet/>
      <dgm:spPr/>
      <dgm:t>
        <a:bodyPr/>
        <a:lstStyle/>
        <a:p>
          <a:endParaRPr lang="en-US"/>
        </a:p>
      </dgm:t>
    </dgm:pt>
    <dgm:pt modelId="{E8CE87FB-8818-4324-A098-DDF70DBF6371}">
      <dgm:prSet custT="1"/>
      <dgm:spPr/>
      <dgm:t>
        <a:bodyPr/>
        <a:lstStyle/>
        <a:p>
          <a:pPr>
            <a:buFont typeface="Arial" panose="020B0604020202020204" pitchFamily="34" charset="0"/>
            <a:buChar char="•"/>
          </a:pPr>
          <a:r>
            <a:rPr lang="en-US" sz="2800" b="0" i="0" dirty="0"/>
            <a:t>SQL Server Analytics Platform System</a:t>
          </a:r>
        </a:p>
      </dgm:t>
    </dgm:pt>
    <dgm:pt modelId="{42385EAF-7CFA-4DF3-853E-5B9E4012DE73}" type="parTrans" cxnId="{3E50020C-DCF6-4900-AA0D-D7043717FA56}">
      <dgm:prSet/>
      <dgm:spPr/>
      <dgm:t>
        <a:bodyPr/>
        <a:lstStyle/>
        <a:p>
          <a:endParaRPr lang="en-US"/>
        </a:p>
      </dgm:t>
    </dgm:pt>
    <dgm:pt modelId="{FA481873-E60A-4865-A31F-2D006C4E3795}" type="sibTrans" cxnId="{3E50020C-DCF6-4900-AA0D-D7043717FA56}">
      <dgm:prSet/>
      <dgm:spPr/>
      <dgm:t>
        <a:bodyPr/>
        <a:lstStyle/>
        <a:p>
          <a:endParaRPr lang="en-US"/>
        </a:p>
      </dgm:t>
    </dgm:pt>
    <dgm:pt modelId="{CEFBB869-7DBC-443F-9CB4-B81202941536}">
      <dgm:prSet custT="1"/>
      <dgm:spPr/>
      <dgm:t>
        <a:bodyPr/>
        <a:lstStyle/>
        <a:p>
          <a:pPr>
            <a:buFont typeface="Arial" panose="020B0604020202020204" pitchFamily="34" charset="0"/>
            <a:buChar char="•"/>
          </a:pPr>
          <a:r>
            <a:rPr lang="en-US" sz="2800" b="0" i="0" dirty="0"/>
            <a:t>Azure Synapse Analytics</a:t>
          </a:r>
        </a:p>
      </dgm:t>
    </dgm:pt>
    <dgm:pt modelId="{3AEAF608-9DE1-453D-8571-7F88A8C32680}" type="parTrans" cxnId="{DEC4EBAC-DF73-40DD-8D96-522617A65122}">
      <dgm:prSet/>
      <dgm:spPr/>
      <dgm:t>
        <a:bodyPr/>
        <a:lstStyle/>
        <a:p>
          <a:endParaRPr lang="en-US"/>
        </a:p>
      </dgm:t>
    </dgm:pt>
    <dgm:pt modelId="{052A3F97-5DAC-4B0A-8398-3482CD8B0237}" type="sibTrans" cxnId="{DEC4EBAC-DF73-40DD-8D96-522617A65122}">
      <dgm:prSet/>
      <dgm:spPr/>
      <dgm:t>
        <a:bodyPr/>
        <a:lstStyle/>
        <a:p>
          <a:endParaRPr lang="en-US"/>
        </a:p>
      </dgm:t>
    </dgm:pt>
    <dgm:pt modelId="{0CF5C87E-AD9F-446D-BDC4-F88AFF9E2C5D}">
      <dgm:prSet custT="1"/>
      <dgm:spPr/>
      <dgm:t>
        <a:bodyPr/>
        <a:lstStyle/>
        <a:p>
          <a:r>
            <a:rPr lang="en-US" sz="2400" dirty="0"/>
            <a:t>Only supports connectors for Hadoop and Azure Blob Storage</a:t>
          </a:r>
        </a:p>
      </dgm:t>
    </dgm:pt>
    <dgm:pt modelId="{81B21763-C85B-42C0-B451-7F4444F49D6E}" type="parTrans" cxnId="{488406AF-0D9C-4D82-B80D-1843AF1E4E33}">
      <dgm:prSet/>
      <dgm:spPr/>
      <dgm:t>
        <a:bodyPr/>
        <a:lstStyle/>
        <a:p>
          <a:endParaRPr lang="en-US"/>
        </a:p>
      </dgm:t>
    </dgm:pt>
    <dgm:pt modelId="{2B09C0BC-3692-4080-8775-59DD09FB42D8}" type="sibTrans" cxnId="{488406AF-0D9C-4D82-B80D-1843AF1E4E33}">
      <dgm:prSet/>
      <dgm:spPr/>
      <dgm:t>
        <a:bodyPr/>
        <a:lstStyle/>
        <a:p>
          <a:endParaRPr lang="en-US"/>
        </a:p>
      </dgm:t>
    </dgm:pt>
    <dgm:pt modelId="{786CEFB4-8A66-4BD6-8150-66A3A8880A72}">
      <dgm:prSet custT="1"/>
      <dgm:spPr/>
      <dgm:t>
        <a:bodyPr/>
        <a:lstStyle/>
        <a:p>
          <a:pPr>
            <a:buFont typeface="Arial" panose="020B0604020202020204" pitchFamily="34" charset="0"/>
            <a:buChar char="•"/>
          </a:pPr>
          <a:r>
            <a:rPr lang="en-US" sz="2400" b="0" i="0" dirty="0"/>
            <a:t>Additional connectors for SQL Server, Oracle, Teradata, and MongoDB</a:t>
          </a:r>
        </a:p>
      </dgm:t>
    </dgm:pt>
    <dgm:pt modelId="{168D08BD-6429-4C76-A1D1-3EEA22E16804}" type="parTrans" cxnId="{59E3CB6A-8CB1-4862-BFDB-F545F14948C6}">
      <dgm:prSet/>
      <dgm:spPr/>
      <dgm:t>
        <a:bodyPr/>
        <a:lstStyle/>
        <a:p>
          <a:endParaRPr lang="en-US"/>
        </a:p>
      </dgm:t>
    </dgm:pt>
    <dgm:pt modelId="{96088468-38A4-4B36-9729-09EAC2E77B4B}" type="sibTrans" cxnId="{59E3CB6A-8CB1-4862-BFDB-F545F14948C6}">
      <dgm:prSet/>
      <dgm:spPr/>
      <dgm:t>
        <a:bodyPr/>
        <a:lstStyle/>
        <a:p>
          <a:endParaRPr lang="en-US"/>
        </a:p>
      </dgm:t>
    </dgm:pt>
    <dgm:pt modelId="{3222BDCF-1F52-4567-AFC2-58FD53761DA7}" type="pres">
      <dgm:prSet presAssocID="{56E94C76-B11B-4E2C-9168-13137B1F76D6}" presName="linear" presStyleCnt="0">
        <dgm:presLayoutVars>
          <dgm:animLvl val="lvl"/>
          <dgm:resizeHandles val="exact"/>
        </dgm:presLayoutVars>
      </dgm:prSet>
      <dgm:spPr/>
    </dgm:pt>
    <dgm:pt modelId="{E415C5C7-D73C-49EF-BB82-E4AF29554AF6}" type="pres">
      <dgm:prSet presAssocID="{9D7B58E2-B335-4062-B837-6C9882337CE5}" presName="parentText" presStyleLbl="node1" presStyleIdx="0" presStyleCnt="4">
        <dgm:presLayoutVars>
          <dgm:chMax val="0"/>
          <dgm:bulletEnabled val="1"/>
        </dgm:presLayoutVars>
      </dgm:prSet>
      <dgm:spPr/>
    </dgm:pt>
    <dgm:pt modelId="{2E58C22B-BC3C-4261-AE81-D77762EC85D0}" type="pres">
      <dgm:prSet presAssocID="{9D7B58E2-B335-4062-B837-6C9882337CE5}" presName="childText" presStyleLbl="revTx" presStyleIdx="0" presStyleCnt="2">
        <dgm:presLayoutVars>
          <dgm:bulletEnabled val="1"/>
        </dgm:presLayoutVars>
      </dgm:prSet>
      <dgm:spPr/>
    </dgm:pt>
    <dgm:pt modelId="{063FDC76-DF3D-4401-B321-4E204EFA5EFC}" type="pres">
      <dgm:prSet presAssocID="{99C3AEDC-669F-4AD8-937E-8F5E73039EF7}" presName="parentText" presStyleLbl="node1" presStyleIdx="1" presStyleCnt="4" custLinFactNeighborX="0" custLinFactNeighborY="-36521">
        <dgm:presLayoutVars>
          <dgm:chMax val="0"/>
          <dgm:bulletEnabled val="1"/>
        </dgm:presLayoutVars>
      </dgm:prSet>
      <dgm:spPr/>
    </dgm:pt>
    <dgm:pt modelId="{A3082118-B1EE-4566-A440-79D29E0ACDAE}" type="pres">
      <dgm:prSet presAssocID="{99C3AEDC-669F-4AD8-937E-8F5E73039EF7}" presName="childText" presStyleLbl="revTx" presStyleIdx="1" presStyleCnt="2" custLinFactNeighborX="0" custLinFactNeighborY="-32307">
        <dgm:presLayoutVars>
          <dgm:bulletEnabled val="1"/>
        </dgm:presLayoutVars>
      </dgm:prSet>
      <dgm:spPr/>
    </dgm:pt>
    <dgm:pt modelId="{D29528AC-28CD-4B53-B568-D0931D9D34D7}" type="pres">
      <dgm:prSet presAssocID="{E8CE87FB-8818-4324-A098-DDF70DBF6371}" presName="parentText" presStyleLbl="node1" presStyleIdx="2" presStyleCnt="4" custLinFactY="-46898" custLinFactNeighborX="0" custLinFactNeighborY="-100000">
        <dgm:presLayoutVars>
          <dgm:chMax val="0"/>
          <dgm:bulletEnabled val="1"/>
        </dgm:presLayoutVars>
      </dgm:prSet>
      <dgm:spPr/>
    </dgm:pt>
    <dgm:pt modelId="{0BFB01A0-4281-4041-94E4-EC14E420ECE2}" type="pres">
      <dgm:prSet presAssocID="{FA481873-E60A-4865-A31F-2D006C4E3795}" presName="spacer" presStyleCnt="0"/>
      <dgm:spPr/>
    </dgm:pt>
    <dgm:pt modelId="{1CFC8179-0748-418C-8AF0-E61D22711F64}" type="pres">
      <dgm:prSet presAssocID="{CEFBB869-7DBC-443F-9CB4-B81202941536}" presName="parentText" presStyleLbl="node1" presStyleIdx="3" presStyleCnt="4" custLinFactY="-42814" custLinFactNeighborX="0" custLinFactNeighborY="-100000">
        <dgm:presLayoutVars>
          <dgm:chMax val="0"/>
          <dgm:bulletEnabled val="1"/>
        </dgm:presLayoutVars>
      </dgm:prSet>
      <dgm:spPr/>
    </dgm:pt>
  </dgm:ptLst>
  <dgm:cxnLst>
    <dgm:cxn modelId="{3E50020C-DCF6-4900-AA0D-D7043717FA56}" srcId="{56E94C76-B11B-4E2C-9168-13137B1F76D6}" destId="{E8CE87FB-8818-4324-A098-DDF70DBF6371}" srcOrd="2" destOrd="0" parTransId="{42385EAF-7CFA-4DF3-853E-5B9E4012DE73}" sibTransId="{FA481873-E60A-4865-A31F-2D006C4E3795}"/>
    <dgm:cxn modelId="{44C18936-5021-4F88-BA0D-20FEBA327479}" type="presOf" srcId="{E8CE87FB-8818-4324-A098-DDF70DBF6371}" destId="{D29528AC-28CD-4B53-B568-D0931D9D34D7}" srcOrd="0" destOrd="0" presId="urn:microsoft.com/office/officeart/2005/8/layout/vList2"/>
    <dgm:cxn modelId="{4E374C63-E1E5-452E-B103-AC66C216B935}" type="presOf" srcId="{0CF5C87E-AD9F-446D-BDC4-F88AFF9E2C5D}" destId="{2E58C22B-BC3C-4261-AE81-D77762EC85D0}" srcOrd="0" destOrd="0" presId="urn:microsoft.com/office/officeart/2005/8/layout/vList2"/>
    <dgm:cxn modelId="{87742545-2F32-486A-AFAE-EFA1B0786BD0}" type="presOf" srcId="{56E94C76-B11B-4E2C-9168-13137B1F76D6}" destId="{3222BDCF-1F52-4567-AFC2-58FD53761DA7}" srcOrd="0" destOrd="0" presId="urn:microsoft.com/office/officeart/2005/8/layout/vList2"/>
    <dgm:cxn modelId="{0BA3CF46-8BD1-443F-908E-2CB6D44E89F9}" type="presOf" srcId="{99C3AEDC-669F-4AD8-937E-8F5E73039EF7}" destId="{063FDC76-DF3D-4401-B321-4E204EFA5EFC}" srcOrd="0" destOrd="0" presId="urn:microsoft.com/office/officeart/2005/8/layout/vList2"/>
    <dgm:cxn modelId="{59E3CB6A-8CB1-4862-BFDB-F545F14948C6}" srcId="{99C3AEDC-669F-4AD8-937E-8F5E73039EF7}" destId="{786CEFB4-8A66-4BD6-8150-66A3A8880A72}" srcOrd="0" destOrd="0" parTransId="{168D08BD-6429-4C76-A1D1-3EEA22E16804}" sibTransId="{96088468-38A4-4B36-9729-09EAC2E77B4B}"/>
    <dgm:cxn modelId="{5F0FEC9D-7AA8-43A8-978D-80F6D2069F6F}" type="presOf" srcId="{9D7B58E2-B335-4062-B837-6C9882337CE5}" destId="{E415C5C7-D73C-49EF-BB82-E4AF29554AF6}" srcOrd="0" destOrd="0" presId="urn:microsoft.com/office/officeart/2005/8/layout/vList2"/>
    <dgm:cxn modelId="{A8BECCA2-4D7D-4EAC-8BAD-4823658CD459}" type="presOf" srcId="{786CEFB4-8A66-4BD6-8150-66A3A8880A72}" destId="{A3082118-B1EE-4566-A440-79D29E0ACDAE}" srcOrd="0" destOrd="0" presId="urn:microsoft.com/office/officeart/2005/8/layout/vList2"/>
    <dgm:cxn modelId="{E14686A7-9186-4ABF-909E-4FE6F8D92E40}" type="presOf" srcId="{CEFBB869-7DBC-443F-9CB4-B81202941536}" destId="{1CFC8179-0748-418C-8AF0-E61D22711F64}" srcOrd="0" destOrd="0" presId="urn:microsoft.com/office/officeart/2005/8/layout/vList2"/>
    <dgm:cxn modelId="{DEC4EBAC-DF73-40DD-8D96-522617A65122}" srcId="{56E94C76-B11B-4E2C-9168-13137B1F76D6}" destId="{CEFBB869-7DBC-443F-9CB4-B81202941536}" srcOrd="3" destOrd="0" parTransId="{3AEAF608-9DE1-453D-8571-7F88A8C32680}" sibTransId="{052A3F97-5DAC-4B0A-8398-3482CD8B0237}"/>
    <dgm:cxn modelId="{488406AF-0D9C-4D82-B80D-1843AF1E4E33}" srcId="{9D7B58E2-B335-4062-B837-6C9882337CE5}" destId="{0CF5C87E-AD9F-446D-BDC4-F88AFF9E2C5D}" srcOrd="0" destOrd="0" parTransId="{81B21763-C85B-42C0-B451-7F4444F49D6E}" sibTransId="{2B09C0BC-3692-4080-8775-59DD09FB42D8}"/>
    <dgm:cxn modelId="{B48C21AF-DFBD-458B-8095-069D3EA98BA6}" srcId="{56E94C76-B11B-4E2C-9168-13137B1F76D6}" destId="{99C3AEDC-669F-4AD8-937E-8F5E73039EF7}" srcOrd="1" destOrd="0" parTransId="{19AA003D-DC19-4D5D-B12A-A988FEB2A9C5}" sibTransId="{C632B51C-FF65-40A5-B176-355EF7479F1E}"/>
    <dgm:cxn modelId="{68CAB1ED-66C2-431A-92B8-96F53803C661}" srcId="{56E94C76-B11B-4E2C-9168-13137B1F76D6}" destId="{9D7B58E2-B335-4062-B837-6C9882337CE5}" srcOrd="0" destOrd="0" parTransId="{E5BA3515-AB29-4F08-B3CB-4B9058A1C0C0}" sibTransId="{9FBC798D-9BA1-45B9-87B5-F7EC4062B9B6}"/>
    <dgm:cxn modelId="{F120B262-41CF-48B7-8922-06E69C10C925}" type="presParOf" srcId="{3222BDCF-1F52-4567-AFC2-58FD53761DA7}" destId="{E415C5C7-D73C-49EF-BB82-E4AF29554AF6}" srcOrd="0" destOrd="0" presId="urn:microsoft.com/office/officeart/2005/8/layout/vList2"/>
    <dgm:cxn modelId="{1C49E73E-1F33-4EF0-90F2-60B5B19F5897}" type="presParOf" srcId="{3222BDCF-1F52-4567-AFC2-58FD53761DA7}" destId="{2E58C22B-BC3C-4261-AE81-D77762EC85D0}" srcOrd="1" destOrd="0" presId="urn:microsoft.com/office/officeart/2005/8/layout/vList2"/>
    <dgm:cxn modelId="{F7DEED09-3D4C-4E1D-A14D-5AC0A8AFF895}" type="presParOf" srcId="{3222BDCF-1F52-4567-AFC2-58FD53761DA7}" destId="{063FDC76-DF3D-4401-B321-4E204EFA5EFC}" srcOrd="2" destOrd="0" presId="urn:microsoft.com/office/officeart/2005/8/layout/vList2"/>
    <dgm:cxn modelId="{C2FFF517-96AB-4A05-9424-6C9E943DBD78}" type="presParOf" srcId="{3222BDCF-1F52-4567-AFC2-58FD53761DA7}" destId="{A3082118-B1EE-4566-A440-79D29E0ACDAE}" srcOrd="3" destOrd="0" presId="urn:microsoft.com/office/officeart/2005/8/layout/vList2"/>
    <dgm:cxn modelId="{344CDF49-1B3C-403B-B9A1-F2975970B364}" type="presParOf" srcId="{3222BDCF-1F52-4567-AFC2-58FD53761DA7}" destId="{D29528AC-28CD-4B53-B568-D0931D9D34D7}" srcOrd="4" destOrd="0" presId="urn:microsoft.com/office/officeart/2005/8/layout/vList2"/>
    <dgm:cxn modelId="{AEB589D4-2D7F-4D68-8ACE-F4D77BA72489}" type="presParOf" srcId="{3222BDCF-1F52-4567-AFC2-58FD53761DA7}" destId="{0BFB01A0-4281-4041-94E4-EC14E420ECE2}" srcOrd="5" destOrd="0" presId="urn:microsoft.com/office/officeart/2005/8/layout/vList2"/>
    <dgm:cxn modelId="{33BA5636-BEC6-45DB-89D6-CE1774BF161F}" type="presParOf" srcId="{3222BDCF-1F52-4567-AFC2-58FD53761DA7}" destId="{1CFC8179-0748-418C-8AF0-E61D22711F6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2BC786B-0ACA-405B-B0BF-FE4BDCE03C1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4DF2DB9-2D4C-43E1-9171-533C886D5640}">
      <dgm:prSet/>
      <dgm:spPr/>
      <dgm:t>
        <a:bodyPr/>
        <a:lstStyle/>
        <a:p>
          <a:pPr algn="ctr"/>
          <a:r>
            <a:rPr lang="en-US" b="0" i="0" dirty="0"/>
            <a:t>PolyBase scale-out groups will be retired July 2022.</a:t>
          </a:r>
          <a:endParaRPr lang="en-US" dirty="0"/>
        </a:p>
      </dgm:t>
    </dgm:pt>
    <dgm:pt modelId="{B6124BCC-7621-49D1-B270-46292A617FC3}" type="parTrans" cxnId="{0C717BE9-E9E0-4010-9CA8-8BB6CBBEED6F}">
      <dgm:prSet/>
      <dgm:spPr/>
      <dgm:t>
        <a:bodyPr/>
        <a:lstStyle/>
        <a:p>
          <a:endParaRPr lang="en-US"/>
        </a:p>
      </dgm:t>
    </dgm:pt>
    <dgm:pt modelId="{A2B9A23D-CA4F-418C-8535-3168699A39B8}" type="sibTrans" cxnId="{0C717BE9-E9E0-4010-9CA8-8BB6CBBEED6F}">
      <dgm:prSet/>
      <dgm:spPr/>
      <dgm:t>
        <a:bodyPr/>
        <a:lstStyle/>
        <a:p>
          <a:endParaRPr lang="en-US"/>
        </a:p>
      </dgm:t>
    </dgm:pt>
    <dgm:pt modelId="{C142F4AB-9EEE-49D2-9545-AB5F0B7984CF}">
      <dgm:prSet/>
      <dgm:spPr/>
      <dgm:t>
        <a:bodyPr/>
        <a:lstStyle/>
        <a:p>
          <a:pPr algn="ctr"/>
          <a:r>
            <a:rPr lang="en-US" b="0" i="0" dirty="0"/>
            <a:t>Scale-out group functionality will be removed from the product in SQL Server 2022. </a:t>
          </a:r>
          <a:endParaRPr lang="en-US" dirty="0"/>
        </a:p>
      </dgm:t>
    </dgm:pt>
    <dgm:pt modelId="{59D1C2DD-55ED-45C0-8D0F-CC350AD2BF0E}" type="parTrans" cxnId="{FA21D89E-82F4-4DA3-8946-D5C6BED789A0}">
      <dgm:prSet/>
      <dgm:spPr/>
      <dgm:t>
        <a:bodyPr/>
        <a:lstStyle/>
        <a:p>
          <a:endParaRPr lang="en-US"/>
        </a:p>
      </dgm:t>
    </dgm:pt>
    <dgm:pt modelId="{A480FFBD-CD44-4F27-B027-BF946A82E322}" type="sibTrans" cxnId="{FA21D89E-82F4-4DA3-8946-D5C6BED789A0}">
      <dgm:prSet/>
      <dgm:spPr/>
      <dgm:t>
        <a:bodyPr/>
        <a:lstStyle/>
        <a:p>
          <a:endParaRPr lang="en-US"/>
        </a:p>
      </dgm:t>
    </dgm:pt>
    <dgm:pt modelId="{E14CD069-986A-4598-8791-BC9003EA4E17}">
      <dgm:prSet/>
      <dgm:spPr/>
      <dgm:t>
        <a:bodyPr/>
        <a:lstStyle/>
        <a:p>
          <a:pPr algn="ctr"/>
          <a:r>
            <a:rPr lang="en-US" b="0" i="0" dirty="0"/>
            <a:t>PolyBase data virtualization will continue to be fully supported as a scale-up feature in SQL Server.</a:t>
          </a:r>
          <a:endParaRPr lang="en-US" dirty="0"/>
        </a:p>
      </dgm:t>
    </dgm:pt>
    <dgm:pt modelId="{38BF024E-0B2B-4175-A7E1-0173347FE948}" type="parTrans" cxnId="{E977D998-BC69-4D73-92A3-EA8307BF0EB6}">
      <dgm:prSet/>
      <dgm:spPr/>
      <dgm:t>
        <a:bodyPr/>
        <a:lstStyle/>
        <a:p>
          <a:endParaRPr lang="en-US"/>
        </a:p>
      </dgm:t>
    </dgm:pt>
    <dgm:pt modelId="{0E5C3CC4-3520-46E7-87C6-BD2BD01C2736}" type="sibTrans" cxnId="{E977D998-BC69-4D73-92A3-EA8307BF0EB6}">
      <dgm:prSet/>
      <dgm:spPr/>
      <dgm:t>
        <a:bodyPr/>
        <a:lstStyle/>
        <a:p>
          <a:endParaRPr lang="en-US"/>
        </a:p>
      </dgm:t>
    </dgm:pt>
    <dgm:pt modelId="{BBFC65E6-D609-4934-BDAB-E02683BACEF2}" type="pres">
      <dgm:prSet presAssocID="{02BC786B-0ACA-405B-B0BF-FE4BDCE03C14}" presName="linear" presStyleCnt="0">
        <dgm:presLayoutVars>
          <dgm:animLvl val="lvl"/>
          <dgm:resizeHandles val="exact"/>
        </dgm:presLayoutVars>
      </dgm:prSet>
      <dgm:spPr/>
    </dgm:pt>
    <dgm:pt modelId="{A404B457-5502-4E46-A941-4BC7EAF16115}" type="pres">
      <dgm:prSet presAssocID="{94DF2DB9-2D4C-43E1-9171-533C886D5640}" presName="parentText" presStyleLbl="node1" presStyleIdx="0" presStyleCnt="3">
        <dgm:presLayoutVars>
          <dgm:chMax val="0"/>
          <dgm:bulletEnabled val="1"/>
        </dgm:presLayoutVars>
      </dgm:prSet>
      <dgm:spPr/>
    </dgm:pt>
    <dgm:pt modelId="{7740C016-9B8A-477B-8604-B5FBE823580E}" type="pres">
      <dgm:prSet presAssocID="{A2B9A23D-CA4F-418C-8535-3168699A39B8}" presName="spacer" presStyleCnt="0"/>
      <dgm:spPr/>
    </dgm:pt>
    <dgm:pt modelId="{9E1C9D64-44A4-426E-8163-E674F5394DE2}" type="pres">
      <dgm:prSet presAssocID="{C142F4AB-9EEE-49D2-9545-AB5F0B7984CF}" presName="parentText" presStyleLbl="node1" presStyleIdx="1" presStyleCnt="3">
        <dgm:presLayoutVars>
          <dgm:chMax val="0"/>
          <dgm:bulletEnabled val="1"/>
        </dgm:presLayoutVars>
      </dgm:prSet>
      <dgm:spPr/>
    </dgm:pt>
    <dgm:pt modelId="{217813A9-E007-492A-ABA3-02449FD4FA78}" type="pres">
      <dgm:prSet presAssocID="{A480FFBD-CD44-4F27-B027-BF946A82E322}" presName="spacer" presStyleCnt="0"/>
      <dgm:spPr/>
    </dgm:pt>
    <dgm:pt modelId="{ADDA8236-DF89-4F92-A47D-23D9F3AB7038}" type="pres">
      <dgm:prSet presAssocID="{E14CD069-986A-4598-8791-BC9003EA4E17}" presName="parentText" presStyleLbl="node1" presStyleIdx="2" presStyleCnt="3">
        <dgm:presLayoutVars>
          <dgm:chMax val="0"/>
          <dgm:bulletEnabled val="1"/>
        </dgm:presLayoutVars>
      </dgm:prSet>
      <dgm:spPr/>
    </dgm:pt>
  </dgm:ptLst>
  <dgm:cxnLst>
    <dgm:cxn modelId="{20E2AB1D-98D2-4F97-8692-83167914BBE2}" type="presOf" srcId="{C142F4AB-9EEE-49D2-9545-AB5F0B7984CF}" destId="{9E1C9D64-44A4-426E-8163-E674F5394DE2}" srcOrd="0" destOrd="0" presId="urn:microsoft.com/office/officeart/2005/8/layout/vList2"/>
    <dgm:cxn modelId="{36B04733-3249-425F-BA0B-7BC007B5E7DB}" type="presOf" srcId="{E14CD069-986A-4598-8791-BC9003EA4E17}" destId="{ADDA8236-DF89-4F92-A47D-23D9F3AB7038}" srcOrd="0" destOrd="0" presId="urn:microsoft.com/office/officeart/2005/8/layout/vList2"/>
    <dgm:cxn modelId="{E977D998-BC69-4D73-92A3-EA8307BF0EB6}" srcId="{02BC786B-0ACA-405B-B0BF-FE4BDCE03C14}" destId="{E14CD069-986A-4598-8791-BC9003EA4E17}" srcOrd="2" destOrd="0" parTransId="{38BF024E-0B2B-4175-A7E1-0173347FE948}" sibTransId="{0E5C3CC4-3520-46E7-87C6-BD2BD01C2736}"/>
    <dgm:cxn modelId="{FA21D89E-82F4-4DA3-8946-D5C6BED789A0}" srcId="{02BC786B-0ACA-405B-B0BF-FE4BDCE03C14}" destId="{C142F4AB-9EEE-49D2-9545-AB5F0B7984CF}" srcOrd="1" destOrd="0" parTransId="{59D1C2DD-55ED-45C0-8D0F-CC350AD2BF0E}" sibTransId="{A480FFBD-CD44-4F27-B027-BF946A82E322}"/>
    <dgm:cxn modelId="{03C1E2A1-89C8-4D2C-AA06-4FD4DB4FC69D}" type="presOf" srcId="{94DF2DB9-2D4C-43E1-9171-533C886D5640}" destId="{A404B457-5502-4E46-A941-4BC7EAF16115}" srcOrd="0" destOrd="0" presId="urn:microsoft.com/office/officeart/2005/8/layout/vList2"/>
    <dgm:cxn modelId="{0C717BE9-E9E0-4010-9CA8-8BB6CBBEED6F}" srcId="{02BC786B-0ACA-405B-B0BF-FE4BDCE03C14}" destId="{94DF2DB9-2D4C-43E1-9171-533C886D5640}" srcOrd="0" destOrd="0" parTransId="{B6124BCC-7621-49D1-B270-46292A617FC3}" sibTransId="{A2B9A23D-CA4F-418C-8535-3168699A39B8}"/>
    <dgm:cxn modelId="{966C1AF7-9660-45CD-AF6D-FEEC4F93066C}" type="presOf" srcId="{02BC786B-0ACA-405B-B0BF-FE4BDCE03C14}" destId="{BBFC65E6-D609-4934-BDAB-E02683BACEF2}" srcOrd="0" destOrd="0" presId="urn:microsoft.com/office/officeart/2005/8/layout/vList2"/>
    <dgm:cxn modelId="{B46F9AED-D1AC-413A-9D4A-5E8B7D4F7467}" type="presParOf" srcId="{BBFC65E6-D609-4934-BDAB-E02683BACEF2}" destId="{A404B457-5502-4E46-A941-4BC7EAF16115}" srcOrd="0" destOrd="0" presId="urn:microsoft.com/office/officeart/2005/8/layout/vList2"/>
    <dgm:cxn modelId="{5C9AA088-F5EB-4060-B108-CB705516500F}" type="presParOf" srcId="{BBFC65E6-D609-4934-BDAB-E02683BACEF2}" destId="{7740C016-9B8A-477B-8604-B5FBE823580E}" srcOrd="1" destOrd="0" presId="urn:microsoft.com/office/officeart/2005/8/layout/vList2"/>
    <dgm:cxn modelId="{7359F11F-0C47-4560-B02D-569D736B7AB5}" type="presParOf" srcId="{BBFC65E6-D609-4934-BDAB-E02683BACEF2}" destId="{9E1C9D64-44A4-426E-8163-E674F5394DE2}" srcOrd="2" destOrd="0" presId="urn:microsoft.com/office/officeart/2005/8/layout/vList2"/>
    <dgm:cxn modelId="{EC376A02-C93B-487E-98CF-0162FE523F99}" type="presParOf" srcId="{BBFC65E6-D609-4934-BDAB-E02683BACEF2}" destId="{217813A9-E007-492A-ABA3-02449FD4FA78}" srcOrd="3" destOrd="0" presId="urn:microsoft.com/office/officeart/2005/8/layout/vList2"/>
    <dgm:cxn modelId="{7C654970-E37D-4F9B-9F24-70EE89E8A343}" type="presParOf" srcId="{BBFC65E6-D609-4934-BDAB-E02683BACEF2}" destId="{ADDA8236-DF89-4F92-A47D-23D9F3AB7038}"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2EEF3A-2F8B-45BE-97C6-7C963DE187DC}">
      <dsp:nvSpPr>
        <dsp:cNvPr id="0" name=""/>
        <dsp:cNvSpPr/>
      </dsp:nvSpPr>
      <dsp:spPr>
        <a:xfrm>
          <a:off x="0" y="916184"/>
          <a:ext cx="10880726" cy="92664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May 3rd – Erin Stellato (Azure Data Studio)</a:t>
          </a:r>
        </a:p>
      </dsp:txBody>
      <dsp:txXfrm>
        <a:off x="45235" y="961419"/>
        <a:ext cx="10790256" cy="836170"/>
      </dsp:txXfrm>
    </dsp:sp>
    <dsp:sp modelId="{5931316F-C9E1-44A0-BFBA-118444D10DB6}">
      <dsp:nvSpPr>
        <dsp:cNvPr id="0" name=""/>
        <dsp:cNvSpPr/>
      </dsp:nvSpPr>
      <dsp:spPr>
        <a:xfrm>
          <a:off x="0" y="1946504"/>
          <a:ext cx="10880726" cy="926640"/>
        </a:xfrm>
        <a:prstGeom prst="roundRect">
          <a:avLst/>
        </a:prstGeom>
        <a:solidFill>
          <a:schemeClr val="accent2">
            <a:hueOff val="-1333748"/>
            <a:satOff val="27691"/>
            <a:lumOff val="29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May 10th – Niko Neugebauer (Managed Instances)</a:t>
          </a:r>
        </a:p>
      </dsp:txBody>
      <dsp:txXfrm>
        <a:off x="45235" y="1991739"/>
        <a:ext cx="10790256" cy="836170"/>
      </dsp:txXfrm>
    </dsp:sp>
    <dsp:sp modelId="{ED940C22-5650-4FCA-9702-2AB97C1DC50A}">
      <dsp:nvSpPr>
        <dsp:cNvPr id="0" name=""/>
        <dsp:cNvSpPr/>
      </dsp:nvSpPr>
      <dsp:spPr>
        <a:xfrm>
          <a:off x="0" y="2976825"/>
          <a:ext cx="10880726" cy="926640"/>
        </a:xfrm>
        <a:prstGeom prst="roundRect">
          <a:avLst/>
        </a:prstGeom>
        <a:solidFill>
          <a:schemeClr val="accent2">
            <a:hueOff val="-2667497"/>
            <a:satOff val="55382"/>
            <a:lumOff val="58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May 17</a:t>
          </a:r>
          <a:r>
            <a:rPr lang="en-US" sz="3600" kern="1200" baseline="0" dirty="0"/>
            <a:t>th</a:t>
          </a:r>
          <a:r>
            <a:rPr lang="en-US" sz="3600" kern="1200" dirty="0"/>
            <a:t> - Kevin Barlett (Kubernetes)</a:t>
          </a:r>
        </a:p>
      </dsp:txBody>
      <dsp:txXfrm>
        <a:off x="45235" y="3022060"/>
        <a:ext cx="10790256" cy="8361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4DAA8-C20E-4E77-9623-18A08782A52F}">
      <dsp:nvSpPr>
        <dsp:cNvPr id="0" name=""/>
        <dsp:cNvSpPr/>
      </dsp:nvSpPr>
      <dsp:spPr>
        <a:xfrm>
          <a:off x="933954" y="1134112"/>
          <a:ext cx="1448488" cy="14484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BB6BB2-8C4D-4842-A094-AD80FDCB3453}">
      <dsp:nvSpPr>
        <dsp:cNvPr id="0" name=""/>
        <dsp:cNvSpPr/>
      </dsp:nvSpPr>
      <dsp:spPr>
        <a:xfrm>
          <a:off x="48766" y="2965537"/>
          <a:ext cx="321886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dirty="0"/>
            <a:t>What is Data Virtualization PolyBase?</a:t>
          </a:r>
        </a:p>
      </dsp:txBody>
      <dsp:txXfrm>
        <a:off x="48766" y="2965537"/>
        <a:ext cx="3218863" cy="720000"/>
      </dsp:txXfrm>
    </dsp:sp>
    <dsp:sp modelId="{B1E59602-E897-4E06-9C42-9427550A5869}">
      <dsp:nvSpPr>
        <dsp:cNvPr id="0" name=""/>
        <dsp:cNvSpPr/>
      </dsp:nvSpPr>
      <dsp:spPr>
        <a:xfrm>
          <a:off x="4716118" y="1134112"/>
          <a:ext cx="1448488" cy="14484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535A39-899A-42C7-8BCA-F4D97C62C68C}">
      <dsp:nvSpPr>
        <dsp:cNvPr id="0" name=""/>
        <dsp:cNvSpPr/>
      </dsp:nvSpPr>
      <dsp:spPr>
        <a:xfrm>
          <a:off x="3830931" y="2965537"/>
          <a:ext cx="321886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dirty="0"/>
            <a:t>Install and configure PolyBase.</a:t>
          </a:r>
        </a:p>
      </dsp:txBody>
      <dsp:txXfrm>
        <a:off x="3830931" y="2965537"/>
        <a:ext cx="3218863" cy="720000"/>
      </dsp:txXfrm>
    </dsp:sp>
    <dsp:sp modelId="{7B4EC5AE-0984-4C26-A64F-9BE2DDF33AC6}">
      <dsp:nvSpPr>
        <dsp:cNvPr id="0" name=""/>
        <dsp:cNvSpPr/>
      </dsp:nvSpPr>
      <dsp:spPr>
        <a:xfrm>
          <a:off x="8498283" y="1134112"/>
          <a:ext cx="1448488" cy="14484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3A8CD7-2185-46C6-8DCE-2C6E523DC4D8}">
      <dsp:nvSpPr>
        <dsp:cNvPr id="0" name=""/>
        <dsp:cNvSpPr/>
      </dsp:nvSpPr>
      <dsp:spPr>
        <a:xfrm>
          <a:off x="7613095" y="2965537"/>
          <a:ext cx="321886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dirty="0"/>
            <a:t>Using PolyBase for Data Virtualization</a:t>
          </a:r>
        </a:p>
      </dsp:txBody>
      <dsp:txXfrm>
        <a:off x="7613095" y="2965537"/>
        <a:ext cx="3218863"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07D6CB-67CE-4262-8F87-72E777D66D71}">
      <dsp:nvSpPr>
        <dsp:cNvPr id="0" name=""/>
        <dsp:cNvSpPr/>
      </dsp:nvSpPr>
      <dsp:spPr>
        <a:xfrm>
          <a:off x="0" y="28865"/>
          <a:ext cx="10880726" cy="849420"/>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PolyBase enables your instance to query remote data with T-SQL directly from SQL Server. </a:t>
          </a:r>
          <a:endParaRPr lang="en-US" sz="2000" kern="1200" dirty="0"/>
        </a:p>
      </dsp:txBody>
      <dsp:txXfrm>
        <a:off x="41465" y="70330"/>
        <a:ext cx="10797796" cy="766490"/>
      </dsp:txXfrm>
    </dsp:sp>
    <dsp:sp modelId="{04708ADC-40C5-42F5-B72E-3B219B1F3581}">
      <dsp:nvSpPr>
        <dsp:cNvPr id="0" name=""/>
        <dsp:cNvSpPr/>
      </dsp:nvSpPr>
      <dsp:spPr>
        <a:xfrm>
          <a:off x="0" y="1005005"/>
          <a:ext cx="10880726" cy="849420"/>
        </a:xfrm>
        <a:prstGeom prst="roundRect">
          <a:avLst/>
        </a:prstGeom>
        <a:solidFill>
          <a:schemeClr val="accent2">
            <a:hueOff val="-533499"/>
            <a:satOff val="11076"/>
            <a:lumOff val="118"/>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Connect to SQL Server, Azure Storage, Oracle, Teradata, MongoDB, Hadoop clusters, and Cosmos DB without the need for additional client connection software.</a:t>
          </a:r>
          <a:endParaRPr lang="en-US" sz="2000" kern="1200" dirty="0"/>
        </a:p>
      </dsp:txBody>
      <dsp:txXfrm>
        <a:off x="41465" y="1046470"/>
        <a:ext cx="10797796" cy="766490"/>
      </dsp:txXfrm>
    </dsp:sp>
    <dsp:sp modelId="{A3A24161-5A15-4F32-B422-CC36BC970BCA}">
      <dsp:nvSpPr>
        <dsp:cNvPr id="0" name=""/>
        <dsp:cNvSpPr/>
      </dsp:nvSpPr>
      <dsp:spPr>
        <a:xfrm>
          <a:off x="0" y="1981145"/>
          <a:ext cx="10880726" cy="849420"/>
        </a:xfrm>
        <a:prstGeom prst="roundRect">
          <a:avLst/>
        </a:prstGeom>
        <a:solidFill>
          <a:schemeClr val="accent2">
            <a:hueOff val="-1066999"/>
            <a:satOff val="22153"/>
            <a:lumOff val="235"/>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You can connect to additional providers using third-party ODBC drivers.</a:t>
          </a:r>
          <a:endParaRPr lang="en-US" sz="2000" kern="1200" dirty="0"/>
        </a:p>
      </dsp:txBody>
      <dsp:txXfrm>
        <a:off x="41465" y="2022610"/>
        <a:ext cx="10797796" cy="766490"/>
      </dsp:txXfrm>
    </dsp:sp>
    <dsp:sp modelId="{E635548D-5E90-40EE-84F3-D7A7431BA8A6}">
      <dsp:nvSpPr>
        <dsp:cNvPr id="0" name=""/>
        <dsp:cNvSpPr/>
      </dsp:nvSpPr>
      <dsp:spPr>
        <a:xfrm>
          <a:off x="0" y="2957285"/>
          <a:ext cx="10880726" cy="849420"/>
        </a:xfrm>
        <a:prstGeom prst="roundRect">
          <a:avLst/>
        </a:prstGeom>
        <a:solidFill>
          <a:schemeClr val="accent2">
            <a:hueOff val="-1600498"/>
            <a:satOff val="33229"/>
            <a:lumOff val="353"/>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Allows T-SQL queries to join the data from external sources to relational tables</a:t>
          </a:r>
          <a:endParaRPr lang="en-US" sz="2000" kern="1200" dirty="0"/>
        </a:p>
      </dsp:txBody>
      <dsp:txXfrm>
        <a:off x="41465" y="2998750"/>
        <a:ext cx="10797796" cy="766490"/>
      </dsp:txXfrm>
    </dsp:sp>
    <dsp:sp modelId="{5EC2157C-1894-4821-A81D-694DC6D4B550}">
      <dsp:nvSpPr>
        <dsp:cNvPr id="0" name=""/>
        <dsp:cNvSpPr/>
      </dsp:nvSpPr>
      <dsp:spPr>
        <a:xfrm>
          <a:off x="0" y="3933425"/>
          <a:ext cx="10880726" cy="849420"/>
        </a:xfrm>
        <a:prstGeom prst="roundRect">
          <a:avLst/>
        </a:prstGeom>
        <a:solidFill>
          <a:schemeClr val="accent2">
            <a:hueOff val="-2133998"/>
            <a:satOff val="44306"/>
            <a:lumOff val="47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Data virtualization allows the data to stay in its original location and format</a:t>
          </a:r>
          <a:endParaRPr lang="en-US" sz="2000" kern="1200" dirty="0"/>
        </a:p>
      </dsp:txBody>
      <dsp:txXfrm>
        <a:off x="41465" y="3974890"/>
        <a:ext cx="10797796" cy="766490"/>
      </dsp:txXfrm>
    </dsp:sp>
    <dsp:sp modelId="{F2DBCA27-9514-4902-8831-1B0A55A0638A}">
      <dsp:nvSpPr>
        <dsp:cNvPr id="0" name=""/>
        <dsp:cNvSpPr/>
      </dsp:nvSpPr>
      <dsp:spPr>
        <a:xfrm>
          <a:off x="0" y="4909565"/>
          <a:ext cx="10880726" cy="849420"/>
        </a:xfrm>
        <a:prstGeom prst="roundRect">
          <a:avLst/>
        </a:prstGeom>
        <a:solidFill>
          <a:schemeClr val="accent2">
            <a:hueOff val="-2667497"/>
            <a:satOff val="55382"/>
            <a:lumOff val="588"/>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Minimizes the need for ETL processes for data movement.</a:t>
          </a:r>
          <a:endParaRPr lang="en-US" sz="2000" kern="1200" dirty="0"/>
        </a:p>
      </dsp:txBody>
      <dsp:txXfrm>
        <a:off x="41465" y="4951030"/>
        <a:ext cx="10797796" cy="7664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5C5C7-D73C-49EF-BB82-E4AF29554AF6}">
      <dsp:nvSpPr>
        <dsp:cNvPr id="0" name=""/>
        <dsp:cNvSpPr/>
      </dsp:nvSpPr>
      <dsp:spPr>
        <a:xfrm>
          <a:off x="0" y="36514"/>
          <a:ext cx="10880726" cy="936000"/>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t>SQL Server 2016 (13.x) (Windows only)</a:t>
          </a:r>
          <a:endParaRPr lang="en-US" sz="2800" kern="1200" dirty="0"/>
        </a:p>
      </dsp:txBody>
      <dsp:txXfrm>
        <a:off x="45692" y="82206"/>
        <a:ext cx="10789342" cy="844616"/>
      </dsp:txXfrm>
    </dsp:sp>
    <dsp:sp modelId="{2E58C22B-BC3C-4261-AE81-D77762EC85D0}">
      <dsp:nvSpPr>
        <dsp:cNvPr id="0" name=""/>
        <dsp:cNvSpPr/>
      </dsp:nvSpPr>
      <dsp:spPr>
        <a:xfrm>
          <a:off x="0" y="972514"/>
          <a:ext cx="10880726"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Only supports connectors for Hadoop and Azure Blob Storage</a:t>
          </a:r>
        </a:p>
      </dsp:txBody>
      <dsp:txXfrm>
        <a:off x="0" y="972514"/>
        <a:ext cx="10880726" cy="828000"/>
      </dsp:txXfrm>
    </dsp:sp>
    <dsp:sp modelId="{063FDC76-DF3D-4401-B321-4E204EFA5EFC}">
      <dsp:nvSpPr>
        <dsp:cNvPr id="0" name=""/>
        <dsp:cNvSpPr/>
      </dsp:nvSpPr>
      <dsp:spPr>
        <a:xfrm>
          <a:off x="0" y="1498120"/>
          <a:ext cx="10880726" cy="936000"/>
        </a:xfrm>
        <a:prstGeom prst="roundRect">
          <a:avLst/>
        </a:prstGeom>
        <a:solidFill>
          <a:schemeClr val="accent2">
            <a:hueOff val="-889166"/>
            <a:satOff val="18461"/>
            <a:lumOff val="196"/>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Font typeface="Arial" panose="020B0604020202020204" pitchFamily="34" charset="0"/>
            <a:buNone/>
          </a:pPr>
          <a:r>
            <a:rPr lang="en-US" sz="2800" b="0" i="0" kern="1200" dirty="0"/>
            <a:t>SQL Server 2019 (15.x) and later versions (Windows and Linux)</a:t>
          </a:r>
        </a:p>
      </dsp:txBody>
      <dsp:txXfrm>
        <a:off x="45692" y="1543812"/>
        <a:ext cx="10789342" cy="844616"/>
      </dsp:txXfrm>
    </dsp:sp>
    <dsp:sp modelId="{A3082118-B1EE-4566-A440-79D29E0ACDAE}">
      <dsp:nvSpPr>
        <dsp:cNvPr id="0" name=""/>
        <dsp:cNvSpPr/>
      </dsp:nvSpPr>
      <dsp:spPr>
        <a:xfrm>
          <a:off x="0" y="2434120"/>
          <a:ext cx="10880726"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Font typeface="Arial" panose="020B0604020202020204" pitchFamily="34" charset="0"/>
            <a:buChar char="•"/>
          </a:pPr>
          <a:r>
            <a:rPr lang="en-US" sz="2400" b="0" i="0" kern="1200" dirty="0"/>
            <a:t>Additional connectors for SQL Server, Oracle, Teradata, and MongoDB</a:t>
          </a:r>
        </a:p>
      </dsp:txBody>
      <dsp:txXfrm>
        <a:off x="0" y="2434120"/>
        <a:ext cx="10880726" cy="828000"/>
      </dsp:txXfrm>
    </dsp:sp>
    <dsp:sp modelId="{D29528AC-28CD-4B53-B568-D0931D9D34D7}">
      <dsp:nvSpPr>
        <dsp:cNvPr id="0" name=""/>
        <dsp:cNvSpPr/>
      </dsp:nvSpPr>
      <dsp:spPr>
        <a:xfrm>
          <a:off x="0" y="2981548"/>
          <a:ext cx="10880726" cy="936000"/>
        </a:xfrm>
        <a:prstGeom prst="roundRect">
          <a:avLst/>
        </a:prstGeom>
        <a:solidFill>
          <a:schemeClr val="accent2">
            <a:hueOff val="-1778331"/>
            <a:satOff val="36921"/>
            <a:lumOff val="392"/>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Font typeface="Arial" panose="020B0604020202020204" pitchFamily="34" charset="0"/>
            <a:buNone/>
          </a:pPr>
          <a:r>
            <a:rPr lang="en-US" sz="2800" b="0" i="0" kern="1200" dirty="0"/>
            <a:t>SQL Server Analytics Platform System</a:t>
          </a:r>
        </a:p>
      </dsp:txBody>
      <dsp:txXfrm>
        <a:off x="45692" y="3027240"/>
        <a:ext cx="10789342" cy="844616"/>
      </dsp:txXfrm>
    </dsp:sp>
    <dsp:sp modelId="{1CFC8179-0748-418C-8AF0-E61D22711F64}">
      <dsp:nvSpPr>
        <dsp:cNvPr id="0" name=""/>
        <dsp:cNvSpPr/>
      </dsp:nvSpPr>
      <dsp:spPr>
        <a:xfrm>
          <a:off x="0" y="4099774"/>
          <a:ext cx="10880726" cy="936000"/>
        </a:xfrm>
        <a:prstGeom prst="roundRect">
          <a:avLst/>
        </a:prstGeom>
        <a:solidFill>
          <a:schemeClr val="accent2">
            <a:hueOff val="-2667497"/>
            <a:satOff val="55382"/>
            <a:lumOff val="588"/>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Font typeface="Arial" panose="020B0604020202020204" pitchFamily="34" charset="0"/>
            <a:buNone/>
          </a:pPr>
          <a:r>
            <a:rPr lang="en-US" sz="2800" b="0" i="0" kern="1200" dirty="0"/>
            <a:t>Azure Synapse Analytics</a:t>
          </a:r>
        </a:p>
      </dsp:txBody>
      <dsp:txXfrm>
        <a:off x="45692" y="4145466"/>
        <a:ext cx="10789342" cy="8446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4B457-5502-4E46-A941-4BC7EAF16115}">
      <dsp:nvSpPr>
        <dsp:cNvPr id="0" name=""/>
        <dsp:cNvSpPr/>
      </dsp:nvSpPr>
      <dsp:spPr>
        <a:xfrm>
          <a:off x="0" y="194459"/>
          <a:ext cx="3323509" cy="1465095"/>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dirty="0"/>
            <a:t>PolyBase scale-out groups will be retired July 2022.</a:t>
          </a:r>
          <a:endParaRPr lang="en-US" sz="1900" kern="1200" dirty="0"/>
        </a:p>
      </dsp:txBody>
      <dsp:txXfrm>
        <a:off x="71520" y="265979"/>
        <a:ext cx="3180469" cy="1322055"/>
      </dsp:txXfrm>
    </dsp:sp>
    <dsp:sp modelId="{9E1C9D64-44A4-426E-8163-E674F5394DE2}">
      <dsp:nvSpPr>
        <dsp:cNvPr id="0" name=""/>
        <dsp:cNvSpPr/>
      </dsp:nvSpPr>
      <dsp:spPr>
        <a:xfrm>
          <a:off x="0" y="1714275"/>
          <a:ext cx="3323509" cy="1465095"/>
        </a:xfrm>
        <a:prstGeom prst="roundRect">
          <a:avLst/>
        </a:prstGeom>
        <a:solidFill>
          <a:schemeClr val="accent2">
            <a:hueOff val="-1333748"/>
            <a:satOff val="27691"/>
            <a:lumOff val="29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dirty="0"/>
            <a:t>Scale-out group functionality will be removed from the product in SQL Server 2022. </a:t>
          </a:r>
          <a:endParaRPr lang="en-US" sz="1900" kern="1200" dirty="0"/>
        </a:p>
      </dsp:txBody>
      <dsp:txXfrm>
        <a:off x="71520" y="1785795"/>
        <a:ext cx="3180469" cy="1322055"/>
      </dsp:txXfrm>
    </dsp:sp>
    <dsp:sp modelId="{ADDA8236-DF89-4F92-A47D-23D9F3AB7038}">
      <dsp:nvSpPr>
        <dsp:cNvPr id="0" name=""/>
        <dsp:cNvSpPr/>
      </dsp:nvSpPr>
      <dsp:spPr>
        <a:xfrm>
          <a:off x="0" y="3234091"/>
          <a:ext cx="3323509" cy="1465095"/>
        </a:xfrm>
        <a:prstGeom prst="roundRect">
          <a:avLst/>
        </a:prstGeom>
        <a:solidFill>
          <a:schemeClr val="accent2">
            <a:hueOff val="-2667497"/>
            <a:satOff val="55382"/>
            <a:lumOff val="58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dirty="0"/>
            <a:t>PolyBase data virtualization will continue to be fully supported as a scale-up feature in SQL Server.</a:t>
          </a:r>
          <a:endParaRPr lang="en-US" sz="1900" kern="1200" dirty="0"/>
        </a:p>
      </dsp:txBody>
      <dsp:txXfrm>
        <a:off x="71520" y="3305611"/>
        <a:ext cx="3180469" cy="13220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4/26/2022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overview-of-key-management-for-always-encrypted?view=sql-server-ver15"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overview-of-key-management-for-always-encrypted?view=sql-server-ver15"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overview-of-key-management-for-always-encrypted?view=sql-server-ver15"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overview-of-key-management-for-always-encrypted?view=sql-server-ver15"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sql/relational-databases/security/sql-server-certificates-and-asymmetric-keys?view=sql-server-ver15"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sql/relational-databases/security/sql-server-certificates-and-asymmetric-keys?view=sql-server-ver15"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overview-of-key-management-for-always-encrypted?view=sql-server-ver15"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overview-of-key-management-for-always-encrypted?view=sql-server-ver15"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overview-of-key-management-for-always-encrypted?view=sql-server-ver15"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E97690-D681-4B47-8FD4-7300C9E579A2}" type="slidenum">
              <a:rPr lang="en-US" smtClean="0"/>
              <a:t>1</a:t>
            </a:fld>
            <a:endParaRPr lang="en-US"/>
          </a:p>
        </p:txBody>
      </p:sp>
    </p:spTree>
    <p:extLst>
      <p:ext uri="{BB962C8B-B14F-4D97-AF65-F5344CB8AC3E}">
        <p14:creationId xmlns:p14="http://schemas.microsoft.com/office/powerpoint/2010/main" val="2197008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b="1" i="0">
                <a:solidFill>
                  <a:srgbClr val="E3E3E3"/>
                </a:solidFill>
                <a:effectLst/>
                <a:latin typeface="Segoe UI" panose="020B0502040204020203" pitchFamily="34" charset="0"/>
              </a:rPr>
              <a:t>Overview of key management for Always Encrypted: </a:t>
            </a:r>
            <a:r>
              <a:rPr lang="en-US">
                <a:hlinkClick r:id="rId3"/>
              </a:rPr>
              <a:t>https://docs.microsoft.com/en-us/sql/relational-databases/security/encryption/overview-of-key-management-for-always-encrypted?view=sql-server-ver15</a:t>
            </a:r>
            <a:endParaRPr lang="en-US" b="1" i="0">
              <a:solidFill>
                <a:srgbClr val="E3E3E3"/>
              </a:solidFill>
              <a:effectLst/>
              <a:latin typeface="Segoe UI" panose="020B0502040204020203" pitchFamily="34" charset="0"/>
            </a:endParaRPr>
          </a:p>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4/26/2022 10:57 AM</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ooter Placeholder 5"/>
          <p:cNvSpPr>
            <a:spLocks noGrp="1"/>
          </p:cNvSpPr>
          <p:nvPr>
            <p:ph type="ftr" sz="quarter" idx="13"/>
          </p:nvPr>
        </p:nvSpPr>
        <p:spPr/>
        <p:txBody>
          <a:bodyPr/>
          <a:lstStyle/>
          <a:p>
            <a:pPr marL="0" marR="0" lvl="0" indent="0" algn="ctr"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801390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b="1" i="0">
                <a:solidFill>
                  <a:srgbClr val="E3E3E3"/>
                </a:solidFill>
                <a:effectLst/>
                <a:latin typeface="Segoe UI" panose="020B0502040204020203" pitchFamily="34" charset="0"/>
              </a:rPr>
              <a:t>Overview of key management for Always Encrypted: </a:t>
            </a:r>
            <a:r>
              <a:rPr lang="en-US">
                <a:hlinkClick r:id="rId3"/>
              </a:rPr>
              <a:t>https://docs.microsoft.com/en-us/sql/relational-databases/security/encryption/overview-of-key-management-for-always-encrypted?view=sql-server-ver15</a:t>
            </a:r>
            <a:endParaRPr lang="en-US" b="1" i="0">
              <a:solidFill>
                <a:srgbClr val="E3E3E3"/>
              </a:solidFill>
              <a:effectLst/>
              <a:latin typeface="Segoe UI" panose="020B0502040204020203" pitchFamily="34" charset="0"/>
            </a:endParaRPr>
          </a:p>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4/26/2022 10:57 AM</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ooter Placeholder 5"/>
          <p:cNvSpPr>
            <a:spLocks noGrp="1"/>
          </p:cNvSpPr>
          <p:nvPr>
            <p:ph type="ftr" sz="quarter" idx="13"/>
          </p:nvPr>
        </p:nvSpPr>
        <p:spPr/>
        <p:txBody>
          <a:bodyPr/>
          <a:lstStyle/>
          <a:p>
            <a:pPr marL="0" marR="0" lvl="0" indent="0" algn="ctr"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625669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b="1" i="0">
                <a:solidFill>
                  <a:srgbClr val="E3E3E3"/>
                </a:solidFill>
                <a:effectLst/>
                <a:latin typeface="Segoe UI" panose="020B0502040204020203" pitchFamily="34" charset="0"/>
              </a:rPr>
              <a:t>Overview of key management for Always Encrypted: </a:t>
            </a:r>
            <a:r>
              <a:rPr lang="en-US">
                <a:hlinkClick r:id="rId3"/>
              </a:rPr>
              <a:t>https://docs.microsoft.com/en-us/sql/relational-databases/security/encryption/overview-of-key-management-for-always-encrypted?view=sql-server-ver15</a:t>
            </a:r>
            <a:endParaRPr lang="en-US" b="1" i="0">
              <a:solidFill>
                <a:srgbClr val="E3E3E3"/>
              </a:solidFill>
              <a:effectLst/>
              <a:latin typeface="Segoe UI" panose="020B0502040204020203" pitchFamily="34" charset="0"/>
            </a:endParaRPr>
          </a:p>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4/26/2022 10:57 AM</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ooter Placeholder 5"/>
          <p:cNvSpPr>
            <a:spLocks noGrp="1"/>
          </p:cNvSpPr>
          <p:nvPr>
            <p:ph type="ftr" sz="quarter" idx="13"/>
          </p:nvPr>
        </p:nvSpPr>
        <p:spPr/>
        <p:txBody>
          <a:bodyPr/>
          <a:lstStyle/>
          <a:p>
            <a:pPr marL="0" marR="0" lvl="0" indent="0" algn="ctr"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214152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b="1" i="0">
                <a:solidFill>
                  <a:srgbClr val="E3E3E3"/>
                </a:solidFill>
                <a:effectLst/>
                <a:latin typeface="Segoe UI" panose="020B0502040204020203" pitchFamily="34" charset="0"/>
              </a:rPr>
              <a:t>Overview of key management for Always Encrypted: </a:t>
            </a:r>
            <a:r>
              <a:rPr lang="en-US">
                <a:hlinkClick r:id="rId3"/>
              </a:rPr>
              <a:t>https://docs.microsoft.com/en-us/sql/relational-databases/security/encryption/overview-of-key-management-for-always-encrypted?view=sql-server-ver15</a:t>
            </a:r>
            <a:endParaRPr lang="en-US" b="1" i="0">
              <a:solidFill>
                <a:srgbClr val="E3E3E3"/>
              </a:solidFill>
              <a:effectLst/>
              <a:latin typeface="Segoe UI" panose="020B0502040204020203" pitchFamily="34" charset="0"/>
            </a:endParaRPr>
          </a:p>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4/26/2022 10:57 AM</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ooter Placeholder 5"/>
          <p:cNvSpPr>
            <a:spLocks noGrp="1"/>
          </p:cNvSpPr>
          <p:nvPr>
            <p:ph type="ftr" sz="quarter" idx="13"/>
          </p:nvPr>
        </p:nvSpPr>
        <p:spPr/>
        <p:txBody>
          <a:bodyPr/>
          <a:lstStyle/>
          <a:p>
            <a:pPr marL="0" marR="0" lvl="0" indent="0" algn="ctr"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842958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50A064-0189-4F17-A351-AA3748785BA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4/26/2022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090669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50A064-0189-4F17-A351-AA3748785BA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4/26/2022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3934823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all this has been running, several other parts of SQLOS have been active:</a:t>
            </a:r>
          </a:p>
          <a:p>
            <a:pPr lvl="1"/>
            <a:r>
              <a:rPr lang="en-US" b="1" dirty="0"/>
              <a:t>Monitoring</a:t>
            </a:r>
            <a:r>
              <a:rPr lang="en-US" dirty="0"/>
              <a:t>: DMVs, Extended Events (</a:t>
            </a:r>
            <a:r>
              <a:rPr lang="en-US" dirty="0" err="1"/>
              <a:t>xEvents</a:t>
            </a:r>
            <a:r>
              <a:rPr lang="en-US" dirty="0"/>
              <a:t>), and so on.</a:t>
            </a:r>
          </a:p>
          <a:p>
            <a:pPr lvl="1"/>
            <a:r>
              <a:rPr lang="en-US" b="1" dirty="0"/>
              <a:t>Deadlock</a:t>
            </a:r>
            <a:r>
              <a:rPr lang="en-US" dirty="0"/>
              <a:t> </a:t>
            </a:r>
            <a:r>
              <a:rPr lang="en-US" b="1" dirty="0"/>
              <a:t>Monitor</a:t>
            </a:r>
            <a:r>
              <a:rPr lang="en-US" dirty="0"/>
              <a:t> thread: Monitors for and deals with deadlocks.</a:t>
            </a:r>
          </a:p>
          <a:p>
            <a:pPr lvl="1"/>
            <a:r>
              <a:rPr lang="en-US" b="1" dirty="0"/>
              <a:t>Lazy</a:t>
            </a:r>
            <a:r>
              <a:rPr lang="en-US" dirty="0"/>
              <a:t> </a:t>
            </a:r>
            <a:r>
              <a:rPr lang="en-US" b="1" dirty="0"/>
              <a:t>Writer</a:t>
            </a:r>
            <a:r>
              <a:rPr lang="en-US" dirty="0"/>
              <a:t> threads: Clock sweeping the buffer pool to maintain the free lists and responsible for writing dirty pages to disk between checkpoints.</a:t>
            </a:r>
          </a:p>
          <a:p>
            <a:pPr lvl="1"/>
            <a:r>
              <a:rPr lang="en-US" b="1" dirty="0"/>
              <a:t>Scheduler</a:t>
            </a:r>
            <a:r>
              <a:rPr lang="en-US" dirty="0"/>
              <a:t> </a:t>
            </a:r>
            <a:r>
              <a:rPr lang="en-US" b="1" dirty="0"/>
              <a:t>Monitor</a:t>
            </a:r>
            <a:r>
              <a:rPr lang="en-US" dirty="0"/>
              <a:t> thread: Monitors scheduler health and detects issues such as non-yielding scenarios.</a:t>
            </a:r>
          </a:p>
          <a:p>
            <a:pPr lvl="1"/>
            <a:r>
              <a:rPr lang="en-US" b="1" dirty="0"/>
              <a:t>Resource</a:t>
            </a:r>
            <a:r>
              <a:rPr lang="en-US" dirty="0"/>
              <a:t> </a:t>
            </a:r>
            <a:r>
              <a:rPr lang="en-US" b="1" dirty="0"/>
              <a:t>Monitor</a:t>
            </a:r>
            <a:r>
              <a:rPr lang="en-US" dirty="0"/>
              <a:t> thread: Monitors available memory from operating system and internal to SQL Server and notifies the Clerks.</a:t>
            </a:r>
          </a:p>
          <a:p>
            <a:endParaRPr lang="en-US" dirty="0"/>
          </a:p>
          <a:p>
            <a:r>
              <a:rPr lang="en-US" dirty="0"/>
              <a:t>The Hosting APIs for external components interface with Microsoft Data Access Components (MDAC) and common language runtime (CLR).</a:t>
            </a:r>
          </a:p>
          <a:p>
            <a:endParaRPr lang="en-GB" dirty="0"/>
          </a:p>
          <a:p>
            <a:pPr marL="171450" indent="-171450">
              <a:buFont typeface="Arial" panose="020B0604020202020204" pitchFamily="34" charset="0"/>
              <a:buChar char="•"/>
            </a:pPr>
            <a:r>
              <a:rPr lang="en-US" dirty="0"/>
              <a:t>The </a:t>
            </a:r>
            <a:r>
              <a:rPr lang="en-US" b="1" dirty="0"/>
              <a:t>Storage Engine</a:t>
            </a:r>
            <a:r>
              <a:rPr lang="en-US" dirty="0"/>
              <a:t> manages all data access, both through transaction-based commands (with the Transaction Manager) and bulk operations such as backup, bulk insert, and certain </a:t>
            </a:r>
            <a:r>
              <a:rPr lang="en-US" dirty="0">
                <a:solidFill>
                  <a:srgbClr val="FF0000"/>
                </a:solidFill>
              </a:rPr>
              <a:t>Database Console Command (DBCC) commands.</a:t>
            </a:r>
          </a:p>
          <a:p>
            <a:pPr marL="171450" indent="-171450">
              <a:buFont typeface="Arial" panose="020B0604020202020204" pitchFamily="34" charset="0"/>
              <a:buChar char="•"/>
            </a:pPr>
            <a:r>
              <a:rPr lang="en-US" b="1" dirty="0"/>
              <a:t>Access Methods</a:t>
            </a:r>
            <a:r>
              <a:rPr lang="en-US" dirty="0"/>
              <a:t> is an important component of the Storage Engine, and contains components to open a table, retrieve qualified data, and update data. </a:t>
            </a:r>
          </a:p>
          <a:p>
            <a:pPr marL="171450" indent="-171450">
              <a:buFont typeface="Arial" panose="020B0604020202020204" pitchFamily="34" charset="0"/>
              <a:buChar char="•"/>
            </a:pPr>
            <a:r>
              <a:rPr lang="en-US" dirty="0"/>
              <a:t>The Access Methods code does not actually retrieve the pages, it will make a request to the </a:t>
            </a:r>
            <a:r>
              <a:rPr lang="en-US" b="1" dirty="0"/>
              <a:t>Buffer Manager</a:t>
            </a:r>
            <a:r>
              <a:rPr lang="en-US" dirty="0"/>
              <a:t>, which holds a copy of the requested data pages in memory (and if the requested page is not in memory, it will retrieve it from disk). By memory, we mean specifically the </a:t>
            </a:r>
            <a:r>
              <a:rPr lang="en-US" b="1" dirty="0"/>
              <a:t>Buffer Pool</a:t>
            </a:r>
            <a:r>
              <a:rPr lang="en-US" dirty="0"/>
              <a:t>, which is part of the SQLOS.</a:t>
            </a:r>
          </a:p>
          <a:p>
            <a:pPr marL="171450" indent="-171450">
              <a:buFont typeface="Arial" panose="020B0604020202020204" pitchFamily="34" charset="0"/>
              <a:buChar char="•"/>
            </a:pPr>
            <a:r>
              <a:rPr lang="en-US" dirty="0"/>
              <a:t>The </a:t>
            </a:r>
            <a:r>
              <a:rPr lang="en-US" b="1" dirty="0"/>
              <a:t>Transaction Manager</a:t>
            </a:r>
            <a:r>
              <a:rPr lang="en-US" dirty="0"/>
              <a:t> ensures that transactions adhere to the ACID properties: atomicity, consistency, isolation, and durability. </a:t>
            </a:r>
          </a:p>
          <a:p>
            <a:pPr marL="171450" indent="-171450">
              <a:buFont typeface="Arial" panose="020B0604020202020204" pitchFamily="34" charset="0"/>
              <a:buChar char="•"/>
            </a:pPr>
            <a:r>
              <a:rPr lang="en-US" dirty="0"/>
              <a:t>It also outlines the boundaries of statements that must be grouped together to form an operation, and it allows “nested” transactions by managing </a:t>
            </a:r>
            <a:r>
              <a:rPr lang="en-US" dirty="0" err="1"/>
              <a:t>savepoints</a:t>
            </a:r>
            <a:r>
              <a:rPr lang="en-US" dirty="0"/>
              <a:t>, if any. Furthermore, it also coordinates with the Lock Manager regarding when locks can be released, based on the isolation level in effect. It also coordinates with Access Methods to determine when old versions of rows are no longer needed and can be removed from the version store.</a:t>
            </a:r>
          </a:p>
          <a:p>
            <a:pPr marL="171450" indent="-171450">
              <a:buFont typeface="Arial" panose="020B0604020202020204" pitchFamily="34" charset="0"/>
              <a:buChar char="•"/>
            </a:pPr>
            <a:r>
              <a:rPr lang="en-US" dirty="0"/>
              <a:t>The </a:t>
            </a:r>
            <a:r>
              <a:rPr lang="en-US" b="1" dirty="0"/>
              <a:t>File Manager</a:t>
            </a:r>
            <a:r>
              <a:rPr lang="en-US" dirty="0"/>
              <a:t> handles actual physical access to data and log files, as well as access to backup devices.</a:t>
            </a:r>
          </a:p>
          <a:p>
            <a:pPr marL="171450" indent="-171450">
              <a:buFont typeface="Arial" panose="020B0604020202020204" pitchFamily="34" charset="0"/>
              <a:buChar char="•"/>
            </a:pPr>
            <a:r>
              <a:rPr lang="en-US" dirty="0"/>
              <a:t>Also included in the storage engine are components for controlling </a:t>
            </a:r>
            <a:r>
              <a:rPr lang="en-US" b="1" dirty="0"/>
              <a:t>utilities</a:t>
            </a:r>
            <a:r>
              <a:rPr lang="en-US" dirty="0"/>
              <a:t> such as Bulk Load, DBCC commands, and Backup/Restore operations.</a:t>
            </a:r>
          </a:p>
          <a:p>
            <a:pPr marL="171450" indent="-171450">
              <a:buFont typeface="Arial" panose="020B0604020202020204" pitchFamily="34" charset="0"/>
              <a:buChar char="•"/>
            </a:pPr>
            <a:r>
              <a:rPr lang="en-US" dirty="0"/>
              <a:t>The </a:t>
            </a:r>
            <a:r>
              <a:rPr lang="en-US" b="1" dirty="0"/>
              <a:t>SQLOS</a:t>
            </a:r>
            <a:r>
              <a:rPr lang="en-US" dirty="0"/>
              <a:t> </a:t>
            </a:r>
            <a:r>
              <a:rPr lang="en-US" b="1" dirty="0"/>
              <a:t>layer</a:t>
            </a:r>
            <a:r>
              <a:rPr lang="en-US" dirty="0"/>
              <a:t> handles activities that are normally considered to be operating system-like responsibilities, such as </a:t>
            </a:r>
            <a:r>
              <a:rPr lang="en-US" b="1" dirty="0"/>
              <a:t>Thread Scheduling</a:t>
            </a:r>
            <a:r>
              <a:rPr lang="en-US" dirty="0"/>
              <a:t>, </a:t>
            </a:r>
            <a:r>
              <a:rPr lang="en-US" b="1" dirty="0"/>
              <a:t>Synchronization services</a:t>
            </a:r>
            <a:r>
              <a:rPr lang="en-US" dirty="0"/>
              <a:t> (latching and deadlock detection), </a:t>
            </a:r>
            <a:r>
              <a:rPr lang="en-US" b="1" dirty="0"/>
              <a:t>Memory management</a:t>
            </a:r>
            <a:r>
              <a:rPr lang="en-US" dirty="0"/>
              <a:t> (including the Buffer Pool), </a:t>
            </a:r>
            <a:r>
              <a:rPr lang="en-US" b="1" dirty="0"/>
              <a:t>Lock management</a:t>
            </a:r>
            <a:r>
              <a:rPr lang="en-US" dirty="0"/>
              <a:t>, </a:t>
            </a:r>
            <a:r>
              <a:rPr lang="en-US" b="1" dirty="0"/>
              <a:t>I/O management</a:t>
            </a:r>
            <a:r>
              <a:rPr lang="en-US" dirty="0"/>
              <a:t> (which establish the completion routines for read/write operations from memory to disk and vice-versa) , and Monitoring (such as DMVs and </a:t>
            </a:r>
            <a:r>
              <a:rPr lang="en-US" dirty="0" err="1"/>
              <a:t>xEvents</a:t>
            </a:r>
            <a:r>
              <a:rPr lang="en-US" dirty="0"/>
              <a:t>).</a:t>
            </a:r>
          </a:p>
          <a:p>
            <a:pPr marL="171450" indent="-171450">
              <a:buFont typeface="Arial" panose="020B0604020202020204" pitchFamily="34" charset="0"/>
              <a:buChar char="•"/>
            </a:pPr>
            <a:r>
              <a:rPr lang="en-US" dirty="0"/>
              <a:t>Locking is a crucial function of a multi-user Remote Desktop Management Services (RDMS) such as SQL Server, even if you are operating an optimistic concurrency model such as snapshot isolation level, to help ensure the isolation and consistency properties of ACID. This is handled by the </a:t>
            </a:r>
            <a:r>
              <a:rPr lang="en-US" b="1" dirty="0"/>
              <a:t>Lock Manager</a:t>
            </a:r>
            <a:r>
              <a:rPr lang="en-US" dirty="0"/>
              <a:t>, whose main job is to provide hierarchical access to data in a concurrent fashion (as allowed by the Isolation Level of the transaction), by managing compatibility between the lock types. It also resolves deadlocks (with the aid of the </a:t>
            </a:r>
            <a:r>
              <a:rPr lang="en-US" b="1" dirty="0"/>
              <a:t>Deadlock Monitor</a:t>
            </a:r>
            <a:r>
              <a:rPr lang="en-US" dirty="0"/>
              <a:t> thread), and escalates locks if needed. Other components such as the other threads in the figure will be explained in an upcoming lesson in this module. </a:t>
            </a:r>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Slide Number Placeholder 8"/>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254730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CA" dirty="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4/26/2022 10:57 AM</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ooter Placeholder 5"/>
          <p:cNvSpPr>
            <a:spLocks noGrp="1"/>
          </p:cNvSpPr>
          <p:nvPr>
            <p:ph type="ftr" sz="quarter" idx="13"/>
          </p:nvPr>
        </p:nvSpPr>
        <p:spPr/>
        <p:txBody>
          <a:bodyPr/>
          <a:lstStyle/>
          <a:p>
            <a:pPr marL="0" marR="0" lvl="0" indent="0" algn="ctr"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211431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CA" dirty="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4/26/2022 10:59 AM</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ooter Placeholder 5"/>
          <p:cNvSpPr>
            <a:spLocks noGrp="1"/>
          </p:cNvSpPr>
          <p:nvPr>
            <p:ph type="ftr" sz="quarter" idx="13"/>
          </p:nvPr>
        </p:nvSpPr>
        <p:spPr/>
        <p:txBody>
          <a:bodyPr/>
          <a:lstStyle/>
          <a:p>
            <a:pPr marL="0" marR="0" lvl="0" indent="0" algn="ctr"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110462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70000" lnSpcReduction="20000"/>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2000" b="1" i="0">
                <a:solidFill>
                  <a:srgbClr val="E3E3E3"/>
                </a:solidFill>
                <a:effectLst/>
                <a:latin typeface="Segoe UI" panose="020B0502040204020203" pitchFamily="34" charset="0"/>
              </a:rPr>
              <a:t>SQL Server Certificates and Asymmetric Keys: </a:t>
            </a:r>
            <a:r>
              <a:rPr lang="en-US" sz="4800">
                <a:hlinkClick r:id="rId3"/>
              </a:rPr>
              <a:t>https://docs.microsoft.com/en-us/sql/relational-databases/security/sql-server-certificates-and-asymmetric-keys?view=sql-server-ver15</a:t>
            </a:r>
            <a:endParaRPr lang="en-US" sz="2000" b="1" i="0">
              <a:solidFill>
                <a:srgbClr val="E3E3E3"/>
              </a:solidFill>
              <a:effectLst/>
              <a:latin typeface="Segoe UI" panose="020B0502040204020203" pitchFamily="34" charset="0"/>
            </a:endParaRPr>
          </a:p>
          <a:p>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Certificates</a:t>
            </a:r>
          </a:p>
          <a:p>
            <a:r>
              <a:rPr lang="en-US">
                <a:effectLst/>
                <a:latin typeface="Segoe UI Light" panose="020B0502040204020203" pitchFamily="34" charset="0"/>
                <a:cs typeface="Segoe UI Light" panose="020B0502040204020203" pitchFamily="34" charset="0"/>
              </a:rPr>
              <a:t>A certificate is a digitally signed document that consists of a public/private key pair. You make the public part of the key available to anyone with whom you want to securely communicate, but</a:t>
            </a:r>
            <a:r>
              <a:rPr lang="en-US" baseline="0">
                <a:effectLst/>
                <a:latin typeface="Segoe UI Light" panose="020B0502040204020203" pitchFamily="34" charset="0"/>
                <a:cs typeface="Segoe UI Light" panose="020B0502040204020203" pitchFamily="34" charset="0"/>
              </a:rPr>
              <a:t> </a:t>
            </a:r>
            <a:r>
              <a:rPr lang="en-US">
                <a:effectLst/>
                <a:latin typeface="Segoe UI Light" panose="020B0502040204020203" pitchFamily="34" charset="0"/>
                <a:cs typeface="Segoe UI Light" panose="020B0502040204020203" pitchFamily="34" charset="0"/>
              </a:rPr>
              <a:t>you must keep the private part of the key secure and accessible only by you. You can use digital certificates to authenticate and/or encrypt messages between two parties. These certificates contain information that can either verify the sender of a message or encrypt and decrypt algorithms.</a:t>
            </a:r>
          </a:p>
          <a:p>
            <a:endParaRPr lang="en-US">
              <a:effectLst/>
              <a:latin typeface="Segoe UI Light" panose="020B0502040204020203" pitchFamily="34" charset="0"/>
              <a:cs typeface="Segoe UI Light" panose="020B0502040204020203" pitchFamily="34" charset="0"/>
            </a:endParaRPr>
          </a:p>
          <a:p>
            <a:pPr marL="15240" marR="0" indent="-6350">
              <a:lnSpc>
                <a:spcPct val="103000"/>
              </a:lnSpc>
              <a:spcBef>
                <a:spcPts val="0"/>
              </a:spcBef>
              <a:spcAft>
                <a:spcPts val="80"/>
              </a:spcAft>
            </a:pPr>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Authentication </a:t>
            </a:r>
            <a:endPar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8255" indent="-6350">
              <a:lnSpc>
                <a:spcPct val="103000"/>
              </a:lnSpc>
              <a:spcBef>
                <a:spcPts val="0"/>
              </a:spcBef>
              <a:spcAft>
                <a:spcPts val="97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Messages signed with your private key identify you as the sender of the message. A third party can use your public key to ensure that the message was signed by the person or organization named in the certificate and not someone impersonating you. </a:t>
            </a:r>
          </a:p>
          <a:p>
            <a:pPr marL="15240" marR="0" indent="-6350">
              <a:lnSpc>
                <a:spcPct val="103000"/>
              </a:lnSpc>
              <a:spcBef>
                <a:spcPts val="0"/>
              </a:spcBef>
              <a:spcAft>
                <a:spcPts val="80"/>
              </a:spcAft>
            </a:pPr>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0" indent="-6350">
              <a:lnSpc>
                <a:spcPct val="103000"/>
              </a:lnSpc>
              <a:spcBef>
                <a:spcPts val="0"/>
              </a:spcBef>
              <a:spcAft>
                <a:spcPts val="80"/>
              </a:spcAft>
            </a:pPr>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Encryption </a:t>
            </a:r>
            <a:endPar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8255" indent="-6350">
              <a:lnSpc>
                <a:spcPct val="103000"/>
              </a:lnSpc>
              <a:spcBef>
                <a:spcPts val="0"/>
              </a:spcBef>
              <a:spcAft>
                <a:spcPts val="6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You can also use certificates to encrypt and decrypt information. If a message is encrypted by using a public key, it can only be decrypted by using the corresponding private key. Similarly, if data is encrypted by using the private key, it can only be decrypted by using the public key. </a:t>
            </a:r>
          </a:p>
          <a:p>
            <a:pPr marL="15240" marR="8255" indent="-6350">
              <a:lnSpc>
                <a:spcPct val="103000"/>
              </a:lnSpc>
              <a:spcBef>
                <a:spcPts val="0"/>
              </a:spcBef>
              <a:spcAft>
                <a:spcPts val="96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This mechanism helps ensure that only services to which you make your public key available can decrypt the messages that you send. For example, if you send information over a public network such as the Internet, that information can be decrypted only by organizations that have a copy of your public key. If they then want to send you secure information, they can encrypt the information by using your public key, and only you can decrypt it by using your private key.</a:t>
            </a:r>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4/26/2022 10:57 AM</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ooter Placeholder 5"/>
          <p:cNvSpPr>
            <a:spLocks noGrp="1"/>
          </p:cNvSpPr>
          <p:nvPr>
            <p:ph type="ftr" sz="quarter" idx="13"/>
          </p:nvPr>
        </p:nvSpPr>
        <p:spPr/>
        <p:txBody>
          <a:bodyPr/>
          <a:lstStyle/>
          <a:p>
            <a:pPr marL="0" marR="0" lvl="0" indent="0" algn="ctr"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506928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70000" lnSpcReduction="20000"/>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2000" b="1" i="0">
                <a:solidFill>
                  <a:srgbClr val="E3E3E3"/>
                </a:solidFill>
                <a:effectLst/>
                <a:latin typeface="Segoe UI" panose="020B0502040204020203" pitchFamily="34" charset="0"/>
              </a:rPr>
              <a:t>SQL Server Certificates and Asymmetric Keys: </a:t>
            </a:r>
            <a:r>
              <a:rPr lang="en-US" sz="4800">
                <a:hlinkClick r:id="rId3"/>
              </a:rPr>
              <a:t>https://docs.microsoft.com/en-us/sql/relational-databases/security/sql-server-certificates-and-asymmetric-keys?view=sql-server-ver15</a:t>
            </a:r>
            <a:endParaRPr lang="en-US" sz="2000" b="1" i="0">
              <a:solidFill>
                <a:srgbClr val="E3E3E3"/>
              </a:solidFill>
              <a:effectLst/>
              <a:latin typeface="Segoe UI" panose="020B0502040204020203" pitchFamily="34" charset="0"/>
            </a:endParaRPr>
          </a:p>
          <a:p>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Certificates</a:t>
            </a:r>
          </a:p>
          <a:p>
            <a:r>
              <a:rPr lang="en-US">
                <a:effectLst/>
                <a:latin typeface="Segoe UI Light" panose="020B0502040204020203" pitchFamily="34" charset="0"/>
                <a:cs typeface="Segoe UI Light" panose="020B0502040204020203" pitchFamily="34" charset="0"/>
              </a:rPr>
              <a:t>A certificate is a digitally signed document that consists of a public/private key pair. You make the public part of the key available to anyone with whom you want to securely communicate, but</a:t>
            </a:r>
            <a:r>
              <a:rPr lang="en-US" baseline="0">
                <a:effectLst/>
                <a:latin typeface="Segoe UI Light" panose="020B0502040204020203" pitchFamily="34" charset="0"/>
                <a:cs typeface="Segoe UI Light" panose="020B0502040204020203" pitchFamily="34" charset="0"/>
              </a:rPr>
              <a:t> </a:t>
            </a:r>
            <a:r>
              <a:rPr lang="en-US">
                <a:effectLst/>
                <a:latin typeface="Segoe UI Light" panose="020B0502040204020203" pitchFamily="34" charset="0"/>
                <a:cs typeface="Segoe UI Light" panose="020B0502040204020203" pitchFamily="34" charset="0"/>
              </a:rPr>
              <a:t>you must keep the private part of the key secure and accessible only by you. You can use digital certificates to authenticate and/or encrypt messages between two parties. These certificates contain information that can either verify the sender of a message or encrypt and decrypt algorithms.</a:t>
            </a:r>
          </a:p>
          <a:p>
            <a:endParaRPr lang="en-US">
              <a:effectLst/>
              <a:latin typeface="Segoe UI Light" panose="020B0502040204020203" pitchFamily="34" charset="0"/>
              <a:cs typeface="Segoe UI Light" panose="020B0502040204020203" pitchFamily="34" charset="0"/>
            </a:endParaRPr>
          </a:p>
          <a:p>
            <a:pPr marL="15240" marR="0" indent="-6350">
              <a:lnSpc>
                <a:spcPct val="103000"/>
              </a:lnSpc>
              <a:spcBef>
                <a:spcPts val="0"/>
              </a:spcBef>
              <a:spcAft>
                <a:spcPts val="80"/>
              </a:spcAft>
            </a:pPr>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Authentication </a:t>
            </a:r>
            <a:endPar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8255" indent="-6350">
              <a:lnSpc>
                <a:spcPct val="103000"/>
              </a:lnSpc>
              <a:spcBef>
                <a:spcPts val="0"/>
              </a:spcBef>
              <a:spcAft>
                <a:spcPts val="97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Messages signed with your private key identify you as the sender of the message. A third party can use your public key to ensure that the message was signed by the person or organization named in the certificate and not someone impersonating you. </a:t>
            </a:r>
          </a:p>
          <a:p>
            <a:pPr marL="15240" marR="0" indent="-6350">
              <a:lnSpc>
                <a:spcPct val="103000"/>
              </a:lnSpc>
              <a:spcBef>
                <a:spcPts val="0"/>
              </a:spcBef>
              <a:spcAft>
                <a:spcPts val="80"/>
              </a:spcAft>
            </a:pPr>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0" indent="-6350">
              <a:lnSpc>
                <a:spcPct val="103000"/>
              </a:lnSpc>
              <a:spcBef>
                <a:spcPts val="0"/>
              </a:spcBef>
              <a:spcAft>
                <a:spcPts val="80"/>
              </a:spcAft>
            </a:pPr>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Encryption </a:t>
            </a:r>
            <a:endPar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8255" indent="-6350">
              <a:lnSpc>
                <a:spcPct val="103000"/>
              </a:lnSpc>
              <a:spcBef>
                <a:spcPts val="0"/>
              </a:spcBef>
              <a:spcAft>
                <a:spcPts val="6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You can also use certificates to encrypt and decrypt information. If a message is encrypted by using a public key, it can only be decrypted by using the corresponding private key. Similarly, if data is encrypted by using the private key, it can only be decrypted by using the public key. </a:t>
            </a:r>
          </a:p>
          <a:p>
            <a:pPr marL="15240" marR="8255" indent="-6350">
              <a:lnSpc>
                <a:spcPct val="103000"/>
              </a:lnSpc>
              <a:spcBef>
                <a:spcPts val="0"/>
              </a:spcBef>
              <a:spcAft>
                <a:spcPts val="96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This mechanism helps ensure that only services to which you make your public key available can decrypt the messages that you send. For example, if you send information over a public network such as the Internet, that information can be decrypted only by organizations that have a copy of your public key. If they then want to send you secure information, they can encrypt the information by using your public key, and only you can decrypt it by using your private key.</a:t>
            </a:r>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4/26/2022 10:57 AM</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ooter Placeholder 5"/>
          <p:cNvSpPr>
            <a:spLocks noGrp="1"/>
          </p:cNvSpPr>
          <p:nvPr>
            <p:ph type="ftr" sz="quarter" idx="13"/>
          </p:nvPr>
        </p:nvSpPr>
        <p:spPr/>
        <p:txBody>
          <a:bodyPr/>
          <a:lstStyle/>
          <a:p>
            <a:pPr marL="0" marR="0" lvl="0" indent="0" algn="ctr"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970453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b="1" i="0">
                <a:solidFill>
                  <a:srgbClr val="E3E3E3"/>
                </a:solidFill>
                <a:effectLst/>
                <a:latin typeface="Segoe UI" panose="020B0502040204020203" pitchFamily="34" charset="0"/>
              </a:rPr>
              <a:t>Overview of key management for Always Encrypted: </a:t>
            </a:r>
            <a:r>
              <a:rPr lang="en-US">
                <a:hlinkClick r:id="rId3"/>
              </a:rPr>
              <a:t>https://docs.microsoft.com/en-us/sql/relational-databases/security/encryption/overview-of-key-management-for-always-encrypted?view=sql-server-ver15</a:t>
            </a:r>
            <a:endParaRPr lang="en-US" b="1" i="0">
              <a:solidFill>
                <a:srgbClr val="E3E3E3"/>
              </a:solidFill>
              <a:effectLst/>
              <a:latin typeface="Segoe UI" panose="020B0502040204020203" pitchFamily="34" charset="0"/>
            </a:endParaRPr>
          </a:p>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4/26/2022 10:57 AM</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ooter Placeholder 5"/>
          <p:cNvSpPr>
            <a:spLocks noGrp="1"/>
          </p:cNvSpPr>
          <p:nvPr>
            <p:ph type="ftr" sz="quarter" idx="13"/>
          </p:nvPr>
        </p:nvSpPr>
        <p:spPr/>
        <p:txBody>
          <a:bodyPr/>
          <a:lstStyle/>
          <a:p>
            <a:pPr marL="0" marR="0" lvl="0" indent="0" algn="ctr"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232015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b="1" i="0">
                <a:solidFill>
                  <a:srgbClr val="E3E3E3"/>
                </a:solidFill>
                <a:effectLst/>
                <a:latin typeface="Segoe UI" panose="020B0502040204020203" pitchFamily="34" charset="0"/>
              </a:rPr>
              <a:t>Overview of key management for Always Encrypted: </a:t>
            </a:r>
            <a:r>
              <a:rPr lang="en-US">
                <a:hlinkClick r:id="rId3"/>
              </a:rPr>
              <a:t>https://docs.microsoft.com/en-us/sql/relational-databases/security/encryption/overview-of-key-management-for-always-encrypted?view=sql-server-ver15</a:t>
            </a:r>
            <a:endParaRPr lang="en-US" b="1" i="0">
              <a:solidFill>
                <a:srgbClr val="E3E3E3"/>
              </a:solidFill>
              <a:effectLst/>
              <a:latin typeface="Segoe UI" panose="020B0502040204020203" pitchFamily="34" charset="0"/>
            </a:endParaRPr>
          </a:p>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4/26/2022 10:57 AM</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ooter Placeholder 5"/>
          <p:cNvSpPr>
            <a:spLocks noGrp="1"/>
          </p:cNvSpPr>
          <p:nvPr>
            <p:ph type="ftr" sz="quarter" idx="13"/>
          </p:nvPr>
        </p:nvSpPr>
        <p:spPr/>
        <p:txBody>
          <a:bodyPr/>
          <a:lstStyle/>
          <a:p>
            <a:pPr marL="0" marR="0" lvl="0" indent="0" algn="ctr"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33755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b="1" i="0">
                <a:solidFill>
                  <a:srgbClr val="E3E3E3"/>
                </a:solidFill>
                <a:effectLst/>
                <a:latin typeface="Segoe UI" panose="020B0502040204020203" pitchFamily="34" charset="0"/>
              </a:rPr>
              <a:t>Overview of key management for Always Encrypted: </a:t>
            </a:r>
            <a:r>
              <a:rPr lang="en-US">
                <a:hlinkClick r:id="rId3"/>
              </a:rPr>
              <a:t>https://docs.microsoft.com/en-us/sql/relational-databases/security/encryption/overview-of-key-management-for-always-encrypted?view=sql-server-ver15</a:t>
            </a:r>
            <a:endParaRPr lang="en-US" b="1" i="0">
              <a:solidFill>
                <a:srgbClr val="E3E3E3"/>
              </a:solidFill>
              <a:effectLst/>
              <a:latin typeface="Segoe UI" panose="020B0502040204020203" pitchFamily="34" charset="0"/>
            </a:endParaRPr>
          </a:p>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4/26/2022 10:57 AM</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ooter Placeholder 5"/>
          <p:cNvSpPr>
            <a:spLocks noGrp="1"/>
          </p:cNvSpPr>
          <p:nvPr>
            <p:ph type="ftr" sz="quarter" idx="13"/>
          </p:nvPr>
        </p:nvSpPr>
        <p:spPr/>
        <p:txBody>
          <a:bodyPr/>
          <a:lstStyle/>
          <a:p>
            <a:pPr marL="0" marR="0" lvl="0" indent="0" algn="ctr"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42098598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zure title square AI">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EE23F2-E1AE-BA41-B1A6-5983A9246D62}"/>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1" y="377371"/>
            <a:ext cx="6103257" cy="6103257"/>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561F5A86-AB4E-BD4C-914B-A9F1DF6CC310}"/>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53267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86488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736962960"/>
      </p:ext>
    </p:extLst>
  </p:cSld>
  <p:clrMapOvr>
    <a:masterClrMapping/>
  </p:clrMapOvr>
  <p:hf sldNum="0" hdr="0" ft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273286594"/>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20209771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36653094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8416992"/>
      </p:ext>
    </p:extLst>
  </p:cSld>
  <p:clrMapOvr>
    <a:masterClrMapping/>
  </p:clrMapOvr>
  <p:hf sldNum="0" hdr="0" ftr="0" dt="0"/>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177543081"/>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7.emf"/><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435824"/>
            <a:ext cx="11336039" cy="443198"/>
          </a:xfrm>
          <a:prstGeom prst="rect">
            <a:avLst/>
          </a:prstGeom>
        </p:spPr>
        <p:txBody>
          <a:bodyPr vert="horz" wrap="square" lIns="0" tIns="0" rIns="0" bIns="0" rtlCol="0" anchor="t">
            <a:noAutofit/>
          </a:bodyPr>
          <a:lstStyle/>
          <a:p>
            <a:r>
              <a:rPr lang="en-US" dirty="0"/>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715163223"/>
      </p:ext>
    </p:extLst>
  </p:cSld>
  <p:clrMap bg1="lt1" tx1="dk1" bg2="lt2" tx2="dk2" accent1="accent1" accent2="accent2" accent3="accent3" accent4="accent4" accent5="accent5" accent6="accent6" hlink="hlink" folHlink="folHlink"/>
  <p:sldLayoutIdLst>
    <p:sldLayoutId id="2147484922" r:id="rId1"/>
    <p:sldLayoutId id="2147485356" r:id="rId2"/>
    <p:sldLayoutId id="2147485357" r:id="rId3"/>
    <p:sldLayoutId id="2147485358" r:id="rId4"/>
    <p:sldLayoutId id="2147485301" r:id="rId5"/>
    <p:sldLayoutId id="2147485367" r:id="rId6"/>
  </p:sldLayoutIdLst>
  <p:transition>
    <p:fade/>
  </p:transition>
  <p:txStyles>
    <p:titleStyle>
      <a:lvl1pPr algn="l" defTabSz="914367" rtl="0" eaLnBrk="1" latinLnBrk="0" hangingPunct="1">
        <a:lnSpc>
          <a:spcPct val="90000"/>
        </a:lnSpc>
        <a:spcBef>
          <a:spcPct val="0"/>
        </a:spcBef>
        <a:buNone/>
        <a:defRPr lang="en-US" sz="3200" b="0" kern="1200" cap="none" spc="0"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7416">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guide id="31" pos="3840">
          <p15:clr>
            <a:srgbClr val="F26B43"/>
          </p15:clr>
        </p15:guide>
        <p15:guide id="32" orient="horz" pos="405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7"/>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userDrawn="1">
            <p:custDataLst>
              <p:tags r:id="rId5"/>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userDrawn="1">
            <p:custDataLst>
              <p:tags r:id="rId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19342993"/>
      </p:ext>
    </p:extLst>
  </p:cSld>
  <p:clrMap bg1="lt1" tx1="dk1" bg2="lt2" tx2="dk2" accent1="accent1" accent2="accent2" accent3="accent3" accent4="accent4" accent5="accent5" accent6="accent6" hlink="hlink" folHlink="folHlink"/>
  <p:sldLayoutIdLst>
    <p:sldLayoutId id="2147484984" r:id="rId1"/>
    <p:sldLayoutId id="2147484986" r:id="rId2"/>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2.xml"/><Relationship Id="rId7"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10.jp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2.png"/><Relationship Id="rId7" Type="http://schemas.openxmlformats.org/officeDocument/2006/relationships/diagramColors" Target="../diagrams/colors5.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6AB89-AB1C-44D8-8D6A-2B1C42E2043F}"/>
              </a:ext>
            </a:extLst>
          </p:cNvPr>
          <p:cNvSpPr>
            <a:spLocks noGrp="1"/>
          </p:cNvSpPr>
          <p:nvPr>
            <p:ph type="title"/>
          </p:nvPr>
        </p:nvSpPr>
        <p:spPr>
          <a:xfrm>
            <a:off x="325292" y="3145459"/>
            <a:ext cx="5199473" cy="1329595"/>
          </a:xfrm>
        </p:spPr>
        <p:txBody>
          <a:bodyPr/>
          <a:lstStyle/>
          <a:p>
            <a:r>
              <a:rPr lang="en-US" dirty="0"/>
              <a:t>Data Virtualization with PolyBase in SQL Server 2019</a:t>
            </a:r>
            <a:br>
              <a:rPr lang="en-US" dirty="0"/>
            </a:br>
            <a:endParaRPr lang="en-US" dirty="0"/>
          </a:p>
        </p:txBody>
      </p:sp>
      <p:sp>
        <p:nvSpPr>
          <p:cNvPr id="3" name="Title 1">
            <a:extLst>
              <a:ext uri="{FF2B5EF4-FFF2-40B4-BE49-F238E27FC236}">
                <a16:creationId xmlns:a16="http://schemas.microsoft.com/office/drawing/2014/main" id="{12FF1984-1622-4090-B657-5545BFED10A4}"/>
              </a:ext>
            </a:extLst>
          </p:cNvPr>
          <p:cNvSpPr txBox="1">
            <a:spLocks/>
          </p:cNvSpPr>
          <p:nvPr/>
        </p:nvSpPr>
        <p:spPr>
          <a:xfrm>
            <a:off x="496113" y="5210574"/>
            <a:ext cx="5199473" cy="886397"/>
          </a:xfrm>
          <a:prstGeom prst="rect">
            <a:avLst/>
          </a:prstGeom>
        </p:spPr>
        <p:txBody>
          <a:bodyPr vert="horz" wrap="square" lIns="0" tIns="0" rIns="0" bIns="0" rtlCol="0" anchor="b" anchorCtr="0">
            <a:spAutoFit/>
          </a:bodyPr>
          <a:lstStyle>
            <a:lvl1pPr algn="l" defTabSz="914367" rtl="0" eaLnBrk="1" latinLnBrk="0" hangingPunct="1">
              <a:lnSpc>
                <a:spcPct val="90000"/>
              </a:lnSpc>
              <a:spcBef>
                <a:spcPct val="0"/>
              </a:spcBef>
              <a:buNone/>
              <a:defRPr lang="en-US" sz="3200" b="0" kern="1200" cap="none" spc="0" baseline="0">
                <a:ln w="3175">
                  <a:noFill/>
                </a:ln>
                <a:solidFill>
                  <a:schemeClr val="tx1"/>
                </a:solidFill>
                <a:effectLst/>
                <a:latin typeface="+mj-lt"/>
                <a:ea typeface="+mn-ea"/>
                <a:cs typeface="Segoe UI" pitchFamily="34" charset="0"/>
              </a:defRPr>
            </a:lvl1pPr>
          </a:lstStyle>
          <a:p>
            <a:r>
              <a:rPr lang="en-US" dirty="0"/>
              <a:t>John Deardurff</a:t>
            </a:r>
            <a:br>
              <a:rPr lang="en-US" dirty="0"/>
            </a:br>
            <a:endParaRPr lang="en-US" dirty="0"/>
          </a:p>
        </p:txBody>
      </p:sp>
    </p:spTree>
    <p:extLst>
      <p:ext uri="{BB962C8B-B14F-4D97-AF65-F5344CB8AC3E}">
        <p14:creationId xmlns:p14="http://schemas.microsoft.com/office/powerpoint/2010/main" val="412570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dirty="0"/>
              <a:t>Enable PolyBase</a:t>
            </a:r>
          </a:p>
        </p:txBody>
      </p:sp>
      <p:grpSp>
        <p:nvGrpSpPr>
          <p:cNvPr id="10" name="Group 9">
            <a:extLst>
              <a:ext uri="{FF2B5EF4-FFF2-40B4-BE49-F238E27FC236}">
                <a16:creationId xmlns:a16="http://schemas.microsoft.com/office/drawing/2014/main" id="{69ED9710-35BF-779E-D747-A543262D706F}"/>
              </a:ext>
            </a:extLst>
          </p:cNvPr>
          <p:cNvGrpSpPr/>
          <p:nvPr/>
        </p:nvGrpSpPr>
        <p:grpSpPr>
          <a:xfrm>
            <a:off x="1244321" y="1038805"/>
            <a:ext cx="9703358" cy="5672295"/>
            <a:chOff x="1244321" y="1038805"/>
            <a:chExt cx="9703358" cy="5672295"/>
          </a:xfrm>
        </p:grpSpPr>
        <p:sp>
          <p:nvSpPr>
            <p:cNvPr id="9" name="Rectangle: Rounded Corners 8">
              <a:extLst>
                <a:ext uri="{FF2B5EF4-FFF2-40B4-BE49-F238E27FC236}">
                  <a16:creationId xmlns:a16="http://schemas.microsoft.com/office/drawing/2014/main" id="{1C3179F0-E8C3-B332-4A81-0ED599EBB838}"/>
                </a:ext>
              </a:extLst>
            </p:cNvPr>
            <p:cNvSpPr/>
            <p:nvPr/>
          </p:nvSpPr>
          <p:spPr bwMode="auto">
            <a:xfrm>
              <a:off x="1244321" y="1038805"/>
              <a:ext cx="9703358" cy="5672295"/>
            </a:xfrm>
            <a:prstGeom prst="roundRect">
              <a:avLst/>
            </a:prstGeom>
            <a:solidFill>
              <a:schemeClr val="bg2"/>
            </a:solidFill>
            <a:ln>
              <a:noFill/>
              <a:headEnd type="none" w="med" len="med"/>
              <a:tailEnd type="none" w="med" len="med"/>
            </a:ln>
            <a:effectLst>
              <a:glow rad="101600">
                <a:schemeClr val="accent4">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0D72DF1B-F22A-128D-5E46-39DB1B6F336A}"/>
                </a:ext>
              </a:extLst>
            </p:cNvPr>
            <p:cNvSpPr txBox="1"/>
            <p:nvPr/>
          </p:nvSpPr>
          <p:spPr>
            <a:xfrm>
              <a:off x="3162719" y="1366573"/>
              <a:ext cx="6767564" cy="5016758"/>
            </a:xfrm>
            <a:prstGeom prst="rect">
              <a:avLst/>
            </a:prstGeom>
            <a:noFill/>
            <a:effectLst>
              <a:glow rad="101600">
                <a:schemeClr val="accent4">
                  <a:satMod val="175000"/>
                  <a:alpha val="40000"/>
                </a:schemeClr>
              </a:glow>
            </a:effectLst>
          </p:spPr>
          <p:txBody>
            <a:bodyPr wrap="square">
              <a:spAutoFit/>
            </a:bodyPr>
            <a:lstStyle/>
            <a:p>
              <a:r>
                <a:rPr lang="en-US" sz="2000" dirty="0">
                  <a:solidFill>
                    <a:srgbClr val="0000FF"/>
                  </a:solidFill>
                  <a:latin typeface="Consolas" panose="020B0609020204030204" pitchFamily="49" charset="0"/>
                </a:rPr>
                <a:t>USE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MASTER</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GO</a:t>
              </a:r>
              <a:endParaRPr lang="en-US" sz="2000" dirty="0">
                <a:solidFill>
                  <a:srgbClr val="000000"/>
                </a:solidFill>
                <a:latin typeface="Consolas" panose="020B0609020204030204" pitchFamily="49" charset="0"/>
              </a:endParaRPr>
            </a:p>
            <a:p>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EXEC</a:t>
              </a:r>
              <a:r>
                <a:rPr lang="en-US" sz="2000" dirty="0">
                  <a:solidFill>
                    <a:srgbClr val="000000"/>
                  </a:solidFill>
                  <a:latin typeface="Consolas" panose="020B0609020204030204" pitchFamily="49" charset="0"/>
                </a:rPr>
                <a:t> </a:t>
              </a:r>
              <a:r>
                <a:rPr lang="en-US" sz="2000" dirty="0">
                  <a:solidFill>
                    <a:srgbClr val="800000"/>
                  </a:solidFill>
                  <a:latin typeface="Consolas" panose="020B0609020204030204" pitchFamily="49" charset="0"/>
                </a:rPr>
                <a:t>sp_configure</a:t>
              </a:r>
              <a:r>
                <a:rPr lang="en-US" sz="2000" dirty="0">
                  <a:solidFill>
                    <a:srgbClr val="0000FF"/>
                  </a:solidFill>
                  <a:latin typeface="Consolas" panose="020B0609020204030204" pitchFamily="49" charset="0"/>
                </a:rPr>
                <a:t> </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@configname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a:t>
              </a:r>
              <a:r>
                <a:rPr lang="en-US" sz="2000" dirty="0" err="1">
                  <a:solidFill>
                    <a:srgbClr val="FF0000"/>
                  </a:solidFill>
                  <a:latin typeface="Consolas" panose="020B0609020204030204" pitchFamily="49" charset="0"/>
                </a:rPr>
                <a:t>polybase</a:t>
              </a:r>
              <a:r>
                <a:rPr lang="en-US" sz="2000" dirty="0">
                  <a:solidFill>
                    <a:srgbClr val="FF0000"/>
                  </a:solidFill>
                  <a:latin typeface="Consolas" panose="020B0609020204030204" pitchFamily="49" charset="0"/>
                </a:rPr>
                <a:t> enabled'</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@configvalue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1</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GO</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RECONFIGURE</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GO</a:t>
              </a:r>
              <a:endParaRPr lang="en-US" sz="2000" dirty="0">
                <a:solidFill>
                  <a:srgbClr val="000000"/>
                </a:solidFill>
                <a:latin typeface="Consolas" panose="020B0609020204030204" pitchFamily="49" charset="0"/>
              </a:endParaRPr>
            </a:p>
            <a:p>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EXEC</a:t>
              </a:r>
              <a:r>
                <a:rPr lang="en-US" sz="2000" dirty="0">
                  <a:solidFill>
                    <a:srgbClr val="000000"/>
                  </a:solidFill>
                  <a:latin typeface="Consolas" panose="020B0609020204030204" pitchFamily="49" charset="0"/>
                </a:rPr>
                <a:t> </a:t>
              </a:r>
              <a:r>
                <a:rPr lang="en-US" sz="2000" dirty="0">
                  <a:solidFill>
                    <a:srgbClr val="800000"/>
                  </a:solidFill>
                  <a:latin typeface="Consolas" panose="020B0609020204030204" pitchFamily="49" charset="0"/>
                </a:rPr>
                <a:t>sp_configure</a:t>
              </a:r>
              <a:r>
                <a:rPr lang="en-US" sz="2000" dirty="0">
                  <a:solidFill>
                    <a:srgbClr val="0000FF"/>
                  </a:solidFill>
                  <a:latin typeface="Consolas" panose="020B0609020204030204" pitchFamily="49" charset="0"/>
                </a:rPr>
                <a:t> </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@configname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a:t>
              </a:r>
              <a:r>
                <a:rPr lang="en-US" sz="2000" dirty="0" err="1">
                  <a:solidFill>
                    <a:srgbClr val="FF0000"/>
                  </a:solidFill>
                  <a:latin typeface="Consolas" panose="020B0609020204030204" pitchFamily="49" charset="0"/>
                </a:rPr>
                <a:t>hadoop</a:t>
              </a:r>
              <a:r>
                <a:rPr lang="en-US" sz="2000" dirty="0">
                  <a:solidFill>
                    <a:srgbClr val="FF0000"/>
                  </a:solidFill>
                  <a:latin typeface="Consolas" panose="020B0609020204030204" pitchFamily="49" charset="0"/>
                </a:rPr>
                <a:t> connectivity'</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@configvalue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7</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GO</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RECONFIGURE</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GO</a:t>
              </a:r>
              <a:endParaRPr lang="en-US" sz="2000" dirty="0"/>
            </a:p>
          </p:txBody>
        </p:sp>
      </p:grpSp>
    </p:spTree>
    <p:extLst>
      <p:ext uri="{BB962C8B-B14F-4D97-AF65-F5344CB8AC3E}">
        <p14:creationId xmlns:p14="http://schemas.microsoft.com/office/powerpoint/2010/main" val="1990779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dirty="0"/>
              <a:t>Create Credentials</a:t>
            </a:r>
          </a:p>
        </p:txBody>
      </p:sp>
      <p:grpSp>
        <p:nvGrpSpPr>
          <p:cNvPr id="10" name="Group 9">
            <a:extLst>
              <a:ext uri="{FF2B5EF4-FFF2-40B4-BE49-F238E27FC236}">
                <a16:creationId xmlns:a16="http://schemas.microsoft.com/office/drawing/2014/main" id="{69ED9710-35BF-779E-D747-A543262D706F}"/>
              </a:ext>
            </a:extLst>
          </p:cNvPr>
          <p:cNvGrpSpPr/>
          <p:nvPr/>
        </p:nvGrpSpPr>
        <p:grpSpPr>
          <a:xfrm>
            <a:off x="1244321" y="1038805"/>
            <a:ext cx="9703358" cy="5672295"/>
            <a:chOff x="1244321" y="1038805"/>
            <a:chExt cx="9703358" cy="5672295"/>
          </a:xfrm>
        </p:grpSpPr>
        <p:sp>
          <p:nvSpPr>
            <p:cNvPr id="9" name="Rectangle: Rounded Corners 8">
              <a:extLst>
                <a:ext uri="{FF2B5EF4-FFF2-40B4-BE49-F238E27FC236}">
                  <a16:creationId xmlns:a16="http://schemas.microsoft.com/office/drawing/2014/main" id="{1C3179F0-E8C3-B332-4A81-0ED599EBB838}"/>
                </a:ext>
              </a:extLst>
            </p:cNvPr>
            <p:cNvSpPr/>
            <p:nvPr/>
          </p:nvSpPr>
          <p:spPr bwMode="auto">
            <a:xfrm>
              <a:off x="1244321" y="1038805"/>
              <a:ext cx="9703358" cy="5672295"/>
            </a:xfrm>
            <a:prstGeom prst="roundRect">
              <a:avLst/>
            </a:prstGeom>
            <a:solidFill>
              <a:schemeClr val="bg2"/>
            </a:solidFill>
            <a:ln>
              <a:noFill/>
              <a:headEnd type="none" w="med" len="med"/>
              <a:tailEnd type="none" w="med" len="med"/>
            </a:ln>
            <a:effectLst>
              <a:glow rad="101600">
                <a:schemeClr val="accent4">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0D72DF1B-F22A-128D-5E46-39DB1B6F336A}"/>
                </a:ext>
              </a:extLst>
            </p:cNvPr>
            <p:cNvSpPr txBox="1"/>
            <p:nvPr/>
          </p:nvSpPr>
          <p:spPr>
            <a:xfrm>
              <a:off x="1984968" y="1213425"/>
              <a:ext cx="8222063" cy="4708981"/>
            </a:xfrm>
            <a:prstGeom prst="rect">
              <a:avLst/>
            </a:prstGeom>
            <a:noFill/>
            <a:effectLst>
              <a:glow rad="101600">
                <a:schemeClr val="accent4">
                  <a:satMod val="175000"/>
                  <a:alpha val="40000"/>
                </a:schemeClr>
              </a:glow>
            </a:effectLst>
          </p:spPr>
          <p:txBody>
            <a:bodyPr wrap="square">
              <a:spAutoFit/>
            </a:bodyPr>
            <a:lstStyle/>
            <a:p>
              <a:r>
                <a:rPr lang="en-US" sz="2000" dirty="0">
                  <a:solidFill>
                    <a:srgbClr val="008000"/>
                  </a:solidFill>
                  <a:latin typeface="Consolas" panose="020B0609020204030204" pitchFamily="49" charset="0"/>
                </a:rPr>
                <a:t>-- Create a master key.</a:t>
              </a:r>
              <a:endParaRPr lang="en-US" sz="2000" dirty="0">
                <a:solidFill>
                  <a:srgbClr val="000000"/>
                </a:solidFill>
                <a:latin typeface="Consolas" panose="020B0609020204030204" pitchFamily="49" charset="0"/>
              </a:endParaRPr>
            </a:p>
            <a:p>
              <a:r>
                <a:rPr lang="en-US" sz="2000" dirty="0">
                  <a:solidFill>
                    <a:srgbClr val="008000"/>
                  </a:solidFill>
                  <a:latin typeface="Consolas" panose="020B0609020204030204" pitchFamily="49" charset="0"/>
                </a:rPr>
                <a:t>-- Only necessary if one does not already exist.</a:t>
              </a:r>
              <a:endParaRPr lang="en-US" sz="2000" dirty="0">
                <a:solidFill>
                  <a:srgbClr val="000000"/>
                </a:solidFill>
                <a:latin typeface="Consolas" panose="020B0609020204030204" pitchFamily="49" charset="0"/>
              </a:endParaRPr>
            </a:p>
            <a:p>
              <a:r>
                <a:rPr lang="en-US" sz="2000" dirty="0">
                  <a:solidFill>
                    <a:srgbClr val="008000"/>
                  </a:solidFill>
                  <a:latin typeface="Consolas" panose="020B0609020204030204" pitchFamily="49" charset="0"/>
                </a:rPr>
                <a:t>-- Required to encrypt the credential secret.</a:t>
              </a:r>
              <a:endParaRPr lang="en-US" sz="2000" dirty="0">
                <a:solidFill>
                  <a:srgbClr val="000000"/>
                </a:solidFill>
                <a:latin typeface="Consolas" panose="020B0609020204030204" pitchFamily="49" charset="0"/>
              </a:endParaRPr>
            </a:p>
            <a:p>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CREATE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MASTER</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KEY</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endParaRPr lang="en-US" sz="2000" dirty="0">
                <a:solidFill>
                  <a:srgbClr val="000000"/>
                </a:solidFill>
                <a:latin typeface="Consolas" panose="020B0609020204030204" pitchFamily="49" charset="0"/>
              </a:endParaRPr>
            </a:p>
            <a:p>
              <a:r>
                <a:rPr lang="en-US" sz="2000" dirty="0">
                  <a:solidFill>
                    <a:srgbClr val="008000"/>
                  </a:solidFill>
                  <a:latin typeface="Consolas" panose="020B0609020204030204" pitchFamily="49" charset="0"/>
                </a:rPr>
                <a:t>--Create a database scoped credential</a:t>
              </a:r>
              <a:endParaRPr lang="en-US" sz="2000" dirty="0">
                <a:solidFill>
                  <a:srgbClr val="000000"/>
                </a:solidFill>
                <a:latin typeface="Consolas" panose="020B0609020204030204" pitchFamily="49" charset="0"/>
              </a:endParaRPr>
            </a:p>
            <a:p>
              <a:r>
                <a:rPr lang="en-US" sz="2000" dirty="0">
                  <a:solidFill>
                    <a:srgbClr val="008000"/>
                  </a:solidFill>
                  <a:latin typeface="Consolas" panose="020B0609020204030204" pitchFamily="49" charset="0"/>
                </a:rPr>
                <a:t>--IDENTITY: Provide any string.</a:t>
              </a:r>
              <a:endParaRPr lang="en-US" sz="2000" dirty="0">
                <a:solidFill>
                  <a:srgbClr val="000000"/>
                </a:solidFill>
                <a:latin typeface="Consolas" panose="020B0609020204030204" pitchFamily="49" charset="0"/>
              </a:endParaRPr>
            </a:p>
            <a:p>
              <a:r>
                <a:rPr lang="en-US" sz="2000" dirty="0">
                  <a:solidFill>
                    <a:srgbClr val="008000"/>
                  </a:solidFill>
                  <a:latin typeface="Consolas" panose="020B0609020204030204" pitchFamily="49" charset="0"/>
                </a:rPr>
                <a:t>--SECRET: Provide your Azure storage account key.</a:t>
              </a:r>
              <a:endParaRPr lang="en-US" sz="2000" dirty="0">
                <a:solidFill>
                  <a:srgbClr val="000000"/>
                </a:solidFill>
                <a:latin typeface="Consolas" panose="020B0609020204030204" pitchFamily="49" charset="0"/>
              </a:endParaRPr>
            </a:p>
            <a:p>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CREATE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DATABASE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SCOPED</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CREDENTIAL</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AzureStorageCredential</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WITH</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IDENTITY</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'user'</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SECRET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'&lt;</a:t>
              </a:r>
              <a:r>
                <a:rPr lang="en-US" sz="2000" dirty="0" err="1">
                  <a:solidFill>
                    <a:srgbClr val="FF0000"/>
                  </a:solidFill>
                  <a:latin typeface="Consolas" panose="020B0609020204030204" pitchFamily="49" charset="0"/>
                </a:rPr>
                <a:t>azure_storage_account_key</a:t>
              </a:r>
              <a:r>
                <a:rPr lang="en-US" sz="2000" dirty="0">
                  <a:solidFill>
                    <a:srgbClr val="FF0000"/>
                  </a:solidFill>
                  <a:latin typeface="Consolas" panose="020B0609020204030204" pitchFamily="49" charset="0"/>
                </a:rPr>
                <a:t>&gt;'</a:t>
              </a:r>
              <a:endParaRPr lang="en-US" sz="2000" dirty="0">
                <a:solidFill>
                  <a:srgbClr val="000000"/>
                </a:solidFill>
                <a:latin typeface="Consolas" panose="020B0609020204030204" pitchFamily="49" charset="0"/>
              </a:endParaRPr>
            </a:p>
            <a:p>
              <a:r>
                <a:rPr lang="en-US" sz="2000" dirty="0">
                  <a:solidFill>
                    <a:srgbClr val="808080"/>
                  </a:solidFill>
                  <a:latin typeface="Consolas" panose="020B0609020204030204" pitchFamily="49" charset="0"/>
                </a:rPr>
                <a:t>;</a:t>
              </a:r>
              <a:endParaRPr lang="en-US" sz="2000" dirty="0"/>
            </a:p>
          </p:txBody>
        </p:sp>
      </p:grpSp>
    </p:spTree>
    <p:extLst>
      <p:ext uri="{BB962C8B-B14F-4D97-AF65-F5344CB8AC3E}">
        <p14:creationId xmlns:p14="http://schemas.microsoft.com/office/powerpoint/2010/main" val="4207265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dirty="0"/>
              <a:t>Create External Objects</a:t>
            </a:r>
          </a:p>
        </p:txBody>
      </p:sp>
      <p:sp>
        <p:nvSpPr>
          <p:cNvPr id="6" name="Rectangle: Rounded Corners 5">
            <a:extLst>
              <a:ext uri="{FF2B5EF4-FFF2-40B4-BE49-F238E27FC236}">
                <a16:creationId xmlns:a16="http://schemas.microsoft.com/office/drawing/2014/main" id="{1CE8D37E-4E55-DA6E-B981-DA420AF06FF4}"/>
              </a:ext>
            </a:extLst>
          </p:cNvPr>
          <p:cNvSpPr/>
          <p:nvPr/>
        </p:nvSpPr>
        <p:spPr bwMode="auto">
          <a:xfrm>
            <a:off x="1244321" y="1038805"/>
            <a:ext cx="9703358" cy="5672295"/>
          </a:xfrm>
          <a:prstGeom prst="roundRect">
            <a:avLst/>
          </a:prstGeom>
          <a:solidFill>
            <a:schemeClr val="bg2"/>
          </a:solidFill>
          <a:ln>
            <a:noFill/>
            <a:headEnd type="none" w="med" len="med"/>
            <a:tailEnd type="none" w="med" len="med"/>
          </a:ln>
          <a:effectLst>
            <a:glow rad="101600">
              <a:schemeClr val="accent4">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0D72DF1B-F22A-128D-5E46-39DB1B6F336A}"/>
              </a:ext>
            </a:extLst>
          </p:cNvPr>
          <p:cNvSpPr txBox="1"/>
          <p:nvPr/>
        </p:nvSpPr>
        <p:spPr>
          <a:xfrm>
            <a:off x="1746739" y="1366573"/>
            <a:ext cx="9703358" cy="4678204"/>
          </a:xfrm>
          <a:prstGeom prst="rect">
            <a:avLst/>
          </a:prstGeom>
          <a:noFill/>
          <a:effectLst>
            <a:glow rad="101600">
              <a:schemeClr val="accent4">
                <a:satMod val="175000"/>
                <a:alpha val="40000"/>
              </a:schemeClr>
            </a:glow>
          </a:effectLst>
        </p:spPr>
        <p:txBody>
          <a:bodyPr wrap="square">
            <a:spAutoFit/>
          </a:bodyPr>
          <a:lstStyle/>
          <a:p>
            <a:r>
              <a:rPr lang="en-US" sz="2000" dirty="0">
                <a:solidFill>
                  <a:srgbClr val="0000FF"/>
                </a:solidFill>
                <a:latin typeface="Consolas" panose="020B0609020204030204" pitchFamily="49" charset="0"/>
              </a:rPr>
              <a:t>CREATE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EXTERNAL</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DATA</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SOURCE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AzureStorage_west_public</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WITH</a:t>
            </a:r>
            <a:endParaRPr lang="en-US" sz="2000" dirty="0">
              <a:solidFill>
                <a:srgbClr val="000000"/>
              </a:solidFill>
              <a:latin typeface="Consolas" panose="020B0609020204030204" pitchFamily="49" charset="0"/>
            </a:endParaRPr>
          </a:p>
          <a:p>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TYPE</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Hadoop</a:t>
            </a:r>
            <a:endParaRPr lang="en-US" sz="2000" dirty="0">
              <a:solidFill>
                <a:srgbClr val="000000"/>
              </a:solidFill>
              <a:latin typeface="Consolas" panose="020B0609020204030204" pitchFamily="49" charset="0"/>
            </a:endParaRPr>
          </a:p>
          <a:p>
            <a:r>
              <a:rPr lang="fr-FR" sz="2000" dirty="0">
                <a:solidFill>
                  <a:srgbClr val="808080"/>
                </a:solidFill>
                <a:latin typeface="Consolas" panose="020B0609020204030204" pitchFamily="49" charset="0"/>
              </a:rPr>
              <a:t>,</a:t>
            </a:r>
            <a:r>
              <a:rPr lang="fr-FR" sz="2000" dirty="0">
                <a:solidFill>
                  <a:srgbClr val="000000"/>
                </a:solidFill>
                <a:latin typeface="Consolas" panose="020B0609020204030204" pitchFamily="49" charset="0"/>
              </a:rPr>
              <a:t>   </a:t>
            </a:r>
            <a:r>
              <a:rPr lang="fr-FR" sz="2000" dirty="0">
                <a:solidFill>
                  <a:srgbClr val="0000FF"/>
                </a:solidFill>
                <a:latin typeface="Consolas" panose="020B0609020204030204" pitchFamily="49" charset="0"/>
              </a:rPr>
              <a:t>LOCATION</a:t>
            </a:r>
            <a:r>
              <a:rPr lang="fr-FR" sz="2000" dirty="0">
                <a:solidFill>
                  <a:srgbClr val="000000"/>
                </a:solidFill>
                <a:latin typeface="Consolas" panose="020B0609020204030204" pitchFamily="49" charset="0"/>
              </a:rPr>
              <a:t> </a:t>
            </a:r>
            <a:r>
              <a:rPr lang="fr-FR" sz="2000" dirty="0">
                <a:solidFill>
                  <a:srgbClr val="808080"/>
                </a:solidFill>
                <a:latin typeface="Consolas" panose="020B0609020204030204" pitchFamily="49" charset="0"/>
              </a:rPr>
              <a:t>=</a:t>
            </a:r>
            <a:r>
              <a:rPr lang="fr-FR" sz="2000" dirty="0">
                <a:solidFill>
                  <a:srgbClr val="000000"/>
                </a:solidFill>
                <a:latin typeface="Consolas" panose="020B0609020204030204" pitchFamily="49" charset="0"/>
              </a:rPr>
              <a:t> </a:t>
            </a:r>
            <a:r>
              <a:rPr lang="fr-FR" sz="2000" dirty="0">
                <a:solidFill>
                  <a:srgbClr val="FF0000"/>
                </a:solidFill>
                <a:latin typeface="Consolas" panose="020B0609020204030204" pitchFamily="49" charset="0"/>
              </a:rPr>
              <a:t>'</a:t>
            </a:r>
            <a:r>
              <a:rPr lang="fr-FR" sz="2000" dirty="0" err="1">
                <a:solidFill>
                  <a:srgbClr val="FF0000"/>
                </a:solidFill>
                <a:latin typeface="Consolas" panose="020B0609020204030204" pitchFamily="49" charset="0"/>
              </a:rPr>
              <a:t>wasbs</a:t>
            </a:r>
            <a:r>
              <a:rPr lang="fr-FR" sz="2000" dirty="0">
                <a:solidFill>
                  <a:srgbClr val="FF0000"/>
                </a:solidFill>
                <a:latin typeface="Consolas" panose="020B0609020204030204" pitchFamily="49" charset="0"/>
              </a:rPr>
              <a:t>://</a:t>
            </a:r>
            <a:r>
              <a:rPr lang="fr-FR" sz="2000" dirty="0" err="1">
                <a:solidFill>
                  <a:srgbClr val="FF0000"/>
                </a:solidFill>
                <a:latin typeface="Consolas" panose="020B0609020204030204" pitchFamily="49" charset="0"/>
              </a:rPr>
              <a:t>contosoretaildw</a:t>
            </a:r>
            <a:r>
              <a:rPr lang="fr-FR" sz="2000" dirty="0">
                <a:solidFill>
                  <a:srgbClr val="FF0000"/>
                </a:solidFill>
                <a:latin typeface="Consolas" panose="020B0609020204030204" pitchFamily="49" charset="0"/>
              </a:rPr>
              <a:t>-	tables@contosoretaildw.blob.core.windows.net/’</a:t>
            </a:r>
          </a:p>
          <a:p>
            <a:r>
              <a:rPr lang="en-US" sz="1800" dirty="0">
                <a:solidFill>
                  <a:srgbClr val="008000"/>
                </a:solidFill>
                <a:latin typeface="Consolas" panose="020B0609020204030204" pitchFamily="49" charset="0"/>
              </a:rPr>
              <a:t>--, CREDENTIAL = </a:t>
            </a:r>
            <a:r>
              <a:rPr lang="en-US" sz="1800" dirty="0" err="1">
                <a:solidFill>
                  <a:srgbClr val="008000"/>
                </a:solidFill>
                <a:latin typeface="Consolas" panose="020B0609020204030204" pitchFamily="49" charset="0"/>
              </a:rPr>
              <a:t>AzureStorageCredential</a:t>
            </a:r>
            <a:r>
              <a:rPr lang="en-US" sz="1800" dirty="0">
                <a:solidFill>
                  <a:srgbClr val="008000"/>
                </a:solidFill>
                <a:latin typeface="Consolas" panose="020B0609020204030204" pitchFamily="49" charset="0"/>
              </a:rPr>
              <a:t>);</a:t>
            </a:r>
            <a:endParaRPr lang="en-US" sz="2000" dirty="0">
              <a:solidFill>
                <a:srgbClr val="000000"/>
              </a:solidFill>
              <a:latin typeface="Consolas" panose="020B0609020204030204" pitchFamily="49" charset="0"/>
            </a:endParaRPr>
          </a:p>
          <a:p>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CREATE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EXTERNAL</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FILE</a:t>
            </a:r>
            <a:r>
              <a:rPr lang="en-US" sz="2000" dirty="0">
                <a:solidFill>
                  <a:srgbClr val="000000"/>
                </a:solidFill>
                <a:latin typeface="Consolas" panose="020B0609020204030204" pitchFamily="49" charset="0"/>
              </a:rPr>
              <a:t> </a:t>
            </a:r>
            <a:r>
              <a:rPr lang="en-US" sz="2000" dirty="0">
                <a:solidFill>
                  <a:srgbClr val="FF00FF"/>
                </a:solidFill>
                <a:latin typeface="Consolas" panose="020B0609020204030204" pitchFamily="49" charset="0"/>
              </a:rPr>
              <a:t>FORMAT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TextFileFormat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WITH</a:t>
            </a:r>
            <a:endParaRPr lang="en-US" sz="2000" dirty="0">
              <a:solidFill>
                <a:srgbClr val="000000"/>
              </a:solidFill>
              <a:latin typeface="Consolas" panose="020B0609020204030204" pitchFamily="49" charset="0"/>
            </a:endParaRPr>
          </a:p>
          <a:p>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FORMAT_TYPE</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DELIMITEDTEXT</a:t>
            </a:r>
            <a:endParaRPr lang="en-US" sz="2000" dirty="0">
              <a:solidFill>
                <a:srgbClr val="000000"/>
              </a:solidFill>
              <a:latin typeface="Consolas" panose="020B0609020204030204" pitchFamily="49" charset="0"/>
            </a:endParaRPr>
          </a:p>
          <a:p>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FORMAT_OPTIONS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FIELD_TERMINATOR</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STRING_DELIMITER</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DATE_FORMAT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a:t>
            </a:r>
            <a:r>
              <a:rPr lang="en-US" sz="2000" dirty="0" err="1">
                <a:solidFill>
                  <a:srgbClr val="FF0000"/>
                </a:solidFill>
                <a:latin typeface="Consolas" panose="020B0609020204030204" pitchFamily="49" charset="0"/>
              </a:rPr>
              <a:t>yyyy</a:t>
            </a:r>
            <a:r>
              <a:rPr lang="en-US" sz="2000" dirty="0">
                <a:solidFill>
                  <a:srgbClr val="FF0000"/>
                </a:solidFill>
                <a:latin typeface="Consolas" panose="020B0609020204030204" pitchFamily="49" charset="0"/>
              </a:rPr>
              <a:t>-MM-dd </a:t>
            </a:r>
            <a:r>
              <a:rPr lang="en-US" sz="2000" dirty="0" err="1">
                <a:solidFill>
                  <a:srgbClr val="FF0000"/>
                </a:solidFill>
                <a:latin typeface="Consolas" panose="020B0609020204030204" pitchFamily="49" charset="0"/>
              </a:rPr>
              <a:t>HH:mm:ss.fff</a:t>
            </a:r>
            <a:r>
              <a:rPr lang="en-US" sz="2000" dirty="0">
                <a:solidFill>
                  <a:srgbClr val="FF0000"/>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USE_TYPE_DEFAULT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FALSE</a:t>
            </a:r>
            <a:r>
              <a:rPr lang="en-US" sz="2000" dirty="0">
                <a:solidFill>
                  <a:srgbClr val="808080"/>
                </a:solidFill>
                <a:latin typeface="Consolas" panose="020B0609020204030204" pitchFamily="49" charset="0"/>
              </a:rPr>
              <a:t>));</a:t>
            </a:r>
            <a:endParaRPr lang="en-US" sz="2000" dirty="0"/>
          </a:p>
        </p:txBody>
      </p:sp>
    </p:spTree>
    <p:extLst>
      <p:ext uri="{BB962C8B-B14F-4D97-AF65-F5344CB8AC3E}">
        <p14:creationId xmlns:p14="http://schemas.microsoft.com/office/powerpoint/2010/main" val="1193182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dirty="0"/>
              <a:t>Create External Table</a:t>
            </a:r>
          </a:p>
        </p:txBody>
      </p:sp>
      <p:grpSp>
        <p:nvGrpSpPr>
          <p:cNvPr id="10" name="Group 9">
            <a:extLst>
              <a:ext uri="{FF2B5EF4-FFF2-40B4-BE49-F238E27FC236}">
                <a16:creationId xmlns:a16="http://schemas.microsoft.com/office/drawing/2014/main" id="{AC13451C-F5C4-322B-EC8E-5681AA103F2B}"/>
              </a:ext>
            </a:extLst>
          </p:cNvPr>
          <p:cNvGrpSpPr/>
          <p:nvPr/>
        </p:nvGrpSpPr>
        <p:grpSpPr>
          <a:xfrm>
            <a:off x="1133790" y="998612"/>
            <a:ext cx="9703358" cy="5672295"/>
            <a:chOff x="1133790" y="998612"/>
            <a:chExt cx="9703358" cy="5672295"/>
          </a:xfrm>
        </p:grpSpPr>
        <p:sp>
          <p:nvSpPr>
            <p:cNvPr id="6" name="Rectangle: Rounded Corners 5">
              <a:extLst>
                <a:ext uri="{FF2B5EF4-FFF2-40B4-BE49-F238E27FC236}">
                  <a16:creationId xmlns:a16="http://schemas.microsoft.com/office/drawing/2014/main" id="{1CE8D37E-4E55-DA6E-B981-DA420AF06FF4}"/>
                </a:ext>
              </a:extLst>
            </p:cNvPr>
            <p:cNvSpPr/>
            <p:nvPr/>
          </p:nvSpPr>
          <p:spPr bwMode="auto">
            <a:xfrm>
              <a:off x="1133790" y="998612"/>
              <a:ext cx="9703358" cy="5672295"/>
            </a:xfrm>
            <a:prstGeom prst="roundRect">
              <a:avLst/>
            </a:prstGeom>
            <a:solidFill>
              <a:schemeClr val="bg2"/>
            </a:solidFill>
            <a:ln>
              <a:noFill/>
              <a:headEnd type="none" w="med" len="med"/>
              <a:tailEnd type="none" w="med" len="med"/>
            </a:ln>
            <a:effectLst>
              <a:glow rad="101600">
                <a:schemeClr val="accent4">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345D1071-34D9-E861-9309-6AF945AF9CDD}"/>
                </a:ext>
              </a:extLst>
            </p:cNvPr>
            <p:cNvSpPr txBox="1"/>
            <p:nvPr/>
          </p:nvSpPr>
          <p:spPr>
            <a:xfrm>
              <a:off x="2712218" y="1634156"/>
              <a:ext cx="6767564" cy="4401205"/>
            </a:xfrm>
            <a:prstGeom prst="rect">
              <a:avLst/>
            </a:prstGeom>
            <a:noFill/>
          </p:spPr>
          <p:txBody>
            <a:bodyPr wrap="square">
              <a:spAutoFit/>
            </a:bodyPr>
            <a:lstStyle/>
            <a:p>
              <a:r>
                <a:rPr lang="en-US" sz="2000" dirty="0">
                  <a:solidFill>
                    <a:srgbClr val="0000FF"/>
                  </a:solidFill>
                  <a:latin typeface="Consolas" panose="020B0609020204030204" pitchFamily="49" charset="0"/>
                </a:rPr>
                <a:t>CREATE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EXTERNAL</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TABLE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asb</a:t>
              </a:r>
              <a:r>
                <a:rPr lang="en-US" sz="2000" dirty="0">
                  <a:solidFill>
                    <a:srgbClr val="000000"/>
                  </a:solidFill>
                  <a:latin typeface="Consolas" panose="020B0609020204030204" pitchFamily="49" charset="0"/>
                </a:rPr>
                <a:t>]</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DimCurrency</a:t>
              </a:r>
              <a:r>
                <a:rPr lang="en-US" sz="2000" dirty="0">
                  <a:solidFill>
                    <a:srgbClr val="000000"/>
                  </a:solidFill>
                  <a:latin typeface="Consolas" panose="020B0609020204030204" pitchFamily="49" charset="0"/>
                </a:rPr>
                <a:t> </a:t>
              </a:r>
            </a:p>
            <a:p>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CurrencyKey</a:t>
              </a:r>
              <a:r>
                <a:rPr lang="en-US" sz="2000" dirty="0">
                  <a:solidFill>
                    <a:srgbClr val="000000"/>
                  </a:solidFill>
                  <a:latin typeface="Consolas" panose="020B0609020204030204" pitchFamily="49" charset="0"/>
                </a:rPr>
                <a:t>] [int] </a:t>
              </a:r>
              <a:r>
                <a:rPr lang="en-US" sz="2000" dirty="0">
                  <a:solidFill>
                    <a:srgbClr val="808080"/>
                  </a:solidFill>
                  <a:latin typeface="Consolas" panose="020B0609020204030204" pitchFamily="49" charset="0"/>
                </a:rPr>
                <a:t>NOT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NULL,</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CurrencyLabel</a:t>
              </a:r>
              <a:r>
                <a:rPr lang="en-US" sz="2000" dirty="0">
                  <a:solidFill>
                    <a:srgbClr val="000000"/>
                  </a:solidFill>
                  <a:latin typeface="Consolas" panose="020B0609020204030204" pitchFamily="49" charset="0"/>
                </a:rPr>
                <a:t>] [nvarchar]</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10</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NOT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NULL,</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CurrencyName</a:t>
              </a:r>
              <a:r>
                <a:rPr lang="en-US" sz="2000" dirty="0">
                  <a:solidFill>
                    <a:srgbClr val="000000"/>
                  </a:solidFill>
                  <a:latin typeface="Consolas" panose="020B0609020204030204" pitchFamily="49" charset="0"/>
                </a:rPr>
                <a:t>] [nvarchar]</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20</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NOT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NULL,</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CurrencyDescription</a:t>
              </a:r>
              <a:r>
                <a:rPr lang="en-US" sz="2000" dirty="0">
                  <a:solidFill>
                    <a:srgbClr val="000000"/>
                  </a:solidFill>
                  <a:latin typeface="Consolas" panose="020B0609020204030204" pitchFamily="49" charset="0"/>
                </a:rPr>
                <a:t>] [nvarchar]</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50</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NOT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NULL,</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ETLLoadID</a:t>
              </a:r>
              <a:r>
                <a:rPr lang="en-US" sz="2000" dirty="0">
                  <a:solidFill>
                    <a:srgbClr val="000000"/>
                  </a:solidFill>
                  <a:latin typeface="Consolas" panose="020B0609020204030204" pitchFamily="49" charset="0"/>
                </a:rPr>
                <a:t>] [int] </a:t>
              </a:r>
              <a:r>
                <a:rPr lang="en-US" sz="2000" dirty="0">
                  <a:solidFill>
                    <a:srgbClr val="808080"/>
                  </a:solidFill>
                  <a:latin typeface="Consolas" panose="020B0609020204030204" pitchFamily="49" charset="0"/>
                </a:rPr>
                <a:t>NULL,</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LoadDate</a:t>
              </a:r>
              <a:r>
                <a:rPr lang="en-US" sz="2000" dirty="0">
                  <a:solidFill>
                    <a:srgbClr val="000000"/>
                  </a:solidFill>
                  <a:latin typeface="Consolas" panose="020B0609020204030204" pitchFamily="49" charset="0"/>
                </a:rPr>
                <a:t>] [datetime] </a:t>
              </a:r>
              <a:r>
                <a:rPr lang="en-US" sz="2000" dirty="0">
                  <a:solidFill>
                    <a:srgbClr val="808080"/>
                  </a:solidFill>
                  <a:latin typeface="Consolas" panose="020B0609020204030204" pitchFamily="49" charset="0"/>
                </a:rPr>
                <a:t>NULL,</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UpdateDate</a:t>
              </a:r>
              <a:r>
                <a:rPr lang="en-US" sz="2000" dirty="0">
                  <a:solidFill>
                    <a:srgbClr val="000000"/>
                  </a:solidFill>
                  <a:latin typeface="Consolas" panose="020B0609020204030204" pitchFamily="49" charset="0"/>
                </a:rPr>
                <a:t>] [datetime] </a:t>
              </a:r>
              <a:r>
                <a:rPr lang="en-US" sz="2000" dirty="0">
                  <a:solidFill>
                    <a:srgbClr val="808080"/>
                  </a:solidFill>
                  <a:latin typeface="Consolas" panose="020B0609020204030204" pitchFamily="49" charset="0"/>
                </a:rPr>
                <a:t>NULL)</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WITH</a:t>
              </a:r>
              <a:endParaRPr lang="en-US" sz="2000" dirty="0">
                <a:solidFill>
                  <a:srgbClr val="000000"/>
                </a:solidFill>
                <a:latin typeface="Consolas" panose="020B0609020204030204" pitchFamily="49" charset="0"/>
              </a:endParaRPr>
            </a:p>
            <a:p>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LOCATION</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a:t>
              </a:r>
              <a:r>
                <a:rPr lang="en-US" sz="2000" dirty="0" err="1">
                  <a:solidFill>
                    <a:srgbClr val="FF0000"/>
                  </a:solidFill>
                  <a:latin typeface="Consolas" panose="020B0609020204030204" pitchFamily="49" charset="0"/>
                </a:rPr>
                <a:t>DimCurrency</a:t>
              </a:r>
              <a:r>
                <a:rPr lang="en-US" sz="2000" dirty="0">
                  <a:solidFill>
                    <a:srgbClr val="FF0000"/>
                  </a:solidFill>
                  <a:latin typeface="Consolas" panose="020B0609020204030204" pitchFamily="49" charset="0"/>
                </a:rPr>
                <a:t>/'</a:t>
              </a:r>
              <a:r>
                <a:rPr lang="en-US" sz="2000" dirty="0">
                  <a:solidFill>
                    <a:srgbClr val="000000"/>
                  </a:solidFill>
                  <a:latin typeface="Consolas" panose="020B0609020204030204" pitchFamily="49" charset="0"/>
                </a:rPr>
                <a:t> </a:t>
              </a:r>
            </a:p>
            <a:p>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DATA_SOURCE</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AzureStorage_west_public</a:t>
              </a:r>
              <a:endParaRPr lang="en-US" sz="2000" dirty="0">
                <a:solidFill>
                  <a:srgbClr val="000000"/>
                </a:solidFill>
                <a:latin typeface="Consolas" panose="020B0609020204030204" pitchFamily="49" charset="0"/>
              </a:endParaRPr>
            </a:p>
            <a:p>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FILE_FORMAT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TextFileFormat</a:t>
              </a:r>
              <a:endParaRPr lang="en-US" sz="2000" dirty="0">
                <a:solidFill>
                  <a:srgbClr val="000000"/>
                </a:solidFill>
                <a:latin typeface="Consolas" panose="020B0609020204030204" pitchFamily="49" charset="0"/>
              </a:endParaRPr>
            </a:p>
            <a:p>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REJECT_TYPE</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VALUE</a:t>
              </a:r>
              <a:endParaRPr lang="en-US" sz="2000" dirty="0">
                <a:solidFill>
                  <a:srgbClr val="000000"/>
                </a:solidFill>
                <a:latin typeface="Consolas" panose="020B0609020204030204" pitchFamily="49" charset="0"/>
              </a:endParaRPr>
            </a:p>
            <a:p>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REJECT_VALUE</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0</a:t>
              </a:r>
              <a:r>
                <a:rPr lang="en-US" sz="2000" dirty="0">
                  <a:solidFill>
                    <a:srgbClr val="808080"/>
                  </a:solidFill>
                  <a:latin typeface="Consolas" panose="020B0609020204030204" pitchFamily="49" charset="0"/>
                </a:rPr>
                <a:t>);</a:t>
              </a:r>
              <a:endParaRPr lang="en-US" sz="2000" dirty="0"/>
            </a:p>
          </p:txBody>
        </p:sp>
      </p:grpSp>
    </p:spTree>
    <p:extLst>
      <p:ext uri="{BB962C8B-B14F-4D97-AF65-F5344CB8AC3E}">
        <p14:creationId xmlns:p14="http://schemas.microsoft.com/office/powerpoint/2010/main" val="2832286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blackboard, plaque&#10;&#10;Description automatically generated">
            <a:extLst>
              <a:ext uri="{FF2B5EF4-FFF2-40B4-BE49-F238E27FC236}">
                <a16:creationId xmlns:a16="http://schemas.microsoft.com/office/drawing/2014/main" id="{726B78C8-40C4-412A-8706-6CF868A47D2B}"/>
              </a:ext>
            </a:extLst>
          </p:cNvPr>
          <p:cNvPicPr>
            <a:picLocks noChangeAspect="1"/>
          </p:cNvPicPr>
          <p:nvPr/>
        </p:nvPicPr>
        <p:blipFill rotWithShape="1">
          <a:blip r:embed="rId4">
            <a:extLst>
              <a:ext uri="{28A0092B-C50C-407E-A947-70E740481C1C}">
                <a14:useLocalDpi xmlns:a14="http://schemas.microsoft.com/office/drawing/2010/main" val="0"/>
              </a:ext>
            </a:extLst>
          </a:blip>
          <a:srcRect r="1779" b="1"/>
          <a:stretch/>
        </p:blipFill>
        <p:spPr>
          <a:xfrm>
            <a:off x="20" y="10"/>
            <a:ext cx="12191980" cy="6857990"/>
          </a:xfrm>
          <a:prstGeom prst="rect">
            <a:avLst/>
          </a:prstGeom>
          <a:noFill/>
        </p:spPr>
      </p:pic>
    </p:spTree>
    <p:custDataLst>
      <p:tags r:id="rId1"/>
    </p:custDataLst>
    <p:extLst>
      <p:ext uri="{BB962C8B-B14F-4D97-AF65-F5344CB8AC3E}">
        <p14:creationId xmlns:p14="http://schemas.microsoft.com/office/powerpoint/2010/main" val="2928043153"/>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461963"/>
          </a:xfrm>
        </p:spPr>
        <p:txBody>
          <a:bodyPr/>
          <a:lstStyle/>
          <a:p>
            <a:r>
              <a:rPr lang="en-US">
                <a:noFill/>
              </a:rPr>
              <a:t>Microsoft</a:t>
            </a:r>
          </a:p>
        </p:txBody>
      </p:sp>
    </p:spTree>
    <p:custDataLst>
      <p:tags r:id="rId1"/>
    </p:custDataLst>
    <p:extLst>
      <p:ext uri="{BB962C8B-B14F-4D97-AF65-F5344CB8AC3E}">
        <p14:creationId xmlns:p14="http://schemas.microsoft.com/office/powerpoint/2010/main" val="226095314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rgbClr val="75C3EA"/>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895DE7-8142-4F4B-A6BC-24319628C14F}"/>
              </a:ext>
            </a:extLst>
          </p:cNvPr>
          <p:cNvSpPr/>
          <p:nvPr/>
        </p:nvSpPr>
        <p:spPr bwMode="auto">
          <a:xfrm>
            <a:off x="269524" y="690281"/>
            <a:ext cx="11748763" cy="40064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 name="Picture 2" descr="Image result for mvp reconnect logo">
            <a:extLst>
              <a:ext uri="{FF2B5EF4-FFF2-40B4-BE49-F238E27FC236}">
                <a16:creationId xmlns:a16="http://schemas.microsoft.com/office/drawing/2014/main" id="{AC96F93F-0C0B-4E9F-9020-F3A82BC9008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524" y="5255541"/>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57AFFFB-2FF6-4E89-98AF-192F25EAB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2377" y="4893823"/>
            <a:ext cx="1576068" cy="1576068"/>
          </a:xfrm>
          <a:prstGeom prst="rect">
            <a:avLst/>
          </a:prstGeom>
        </p:spPr>
      </p:pic>
      <p:sp>
        <p:nvSpPr>
          <p:cNvPr id="8" name="TextBox 7">
            <a:extLst>
              <a:ext uri="{FF2B5EF4-FFF2-40B4-BE49-F238E27FC236}">
                <a16:creationId xmlns:a16="http://schemas.microsoft.com/office/drawing/2014/main" id="{26025B8D-586C-40E2-813B-D44DD4CA4556}"/>
              </a:ext>
            </a:extLst>
          </p:cNvPr>
          <p:cNvSpPr txBox="1"/>
          <p:nvPr/>
        </p:nvSpPr>
        <p:spPr>
          <a:xfrm>
            <a:off x="4043903" y="950497"/>
            <a:ext cx="7974384" cy="35394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Microsoft Customer Engineer (Global Technical Team)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Microsoft Certified Trainer (Regional Lead)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MVP: Data Platform (2016 – 2018)</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Email: John.Deardurff@Microsoft.com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Twitter: @SQLMCT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Website: www.SQLMCT.com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GitHub: github.com\SQLMCT</a:t>
            </a:r>
          </a:p>
        </p:txBody>
      </p:sp>
      <p:pic>
        <p:nvPicPr>
          <p:cNvPr id="14" name="Picture 13" descr="A person wearing glasses and looking at the camera&#10;&#10;Description automatically generated">
            <a:extLst>
              <a:ext uri="{FF2B5EF4-FFF2-40B4-BE49-F238E27FC236}">
                <a16:creationId xmlns:a16="http://schemas.microsoft.com/office/drawing/2014/main" id="{4BF1FCD6-B874-43C1-B7DC-00D8BA7597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581" y="1225459"/>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40" name="Picture 2">
            <a:extLst>
              <a:ext uri="{FF2B5EF4-FFF2-40B4-BE49-F238E27FC236}">
                <a16:creationId xmlns:a16="http://schemas.microsoft.com/office/drawing/2014/main" id="{BA556E9C-C257-46F8-806F-23A52BB5A3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8991" y="4885480"/>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a:extLst>
              <a:ext uri="{FF2B5EF4-FFF2-40B4-BE49-F238E27FC236}">
                <a16:creationId xmlns:a16="http://schemas.microsoft.com/office/drawing/2014/main" id="{1BCF9874-B55B-4EFC-BBD2-EC31BB51382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42219" y="4918806"/>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a:extLst>
              <a:ext uri="{FF2B5EF4-FFF2-40B4-BE49-F238E27FC236}">
                <a16:creationId xmlns:a16="http://schemas.microsoft.com/office/drawing/2014/main" id="{CD6C68E0-AA3D-4089-A9D8-76DB3F1D13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25605" y="4893823"/>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a:extLst>
              <a:ext uri="{FF2B5EF4-FFF2-40B4-BE49-F238E27FC236}">
                <a16:creationId xmlns:a16="http://schemas.microsoft.com/office/drawing/2014/main" id="{225638B0-3CDF-4AA9-9C43-F417F187C4B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1130" y="4872599"/>
            <a:ext cx="1620701" cy="162070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038993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fontScale="90000"/>
          </a:bodyPr>
          <a:lstStyle/>
          <a:p>
            <a:pPr lvl="0">
              <a:lnSpc>
                <a:spcPct val="100000"/>
              </a:lnSpc>
            </a:pPr>
            <a:r>
              <a:rPr lang="en-US" b="1" dirty="0"/>
              <a:t>Upcoming SQL Talks</a:t>
            </a:r>
            <a:endParaRPr lang="en-US" dirty="0"/>
          </a:p>
        </p:txBody>
      </p:sp>
      <p:graphicFrame>
        <p:nvGraphicFramePr>
          <p:cNvPr id="6" name="Content Placeholder 5">
            <a:extLst>
              <a:ext uri="{FF2B5EF4-FFF2-40B4-BE49-F238E27FC236}">
                <a16:creationId xmlns:a16="http://schemas.microsoft.com/office/drawing/2014/main" id="{474A3D77-97D4-4929-BC73-31BCC8C15AC9}"/>
              </a:ext>
            </a:extLst>
          </p:cNvPr>
          <p:cNvGraphicFramePr>
            <a:graphicFrameLocks noGrp="1"/>
          </p:cNvGraphicFramePr>
          <p:nvPr>
            <p:ph sz="quarter" idx="13"/>
            <p:extLst>
              <p:ext uri="{D42A27DB-BD31-4B8C-83A1-F6EECF244321}">
                <p14:modId xmlns:p14="http://schemas.microsoft.com/office/powerpoint/2010/main" val="2402928235"/>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6836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dirty="0"/>
              <a:t>Agenda</a:t>
            </a:r>
          </a:p>
        </p:txBody>
      </p:sp>
      <p:graphicFrame>
        <p:nvGraphicFramePr>
          <p:cNvPr id="6" name="Content Placeholder 5">
            <a:extLst>
              <a:ext uri="{FF2B5EF4-FFF2-40B4-BE49-F238E27FC236}">
                <a16:creationId xmlns:a16="http://schemas.microsoft.com/office/drawing/2014/main" id="{474A3D77-97D4-4929-BC73-31BCC8C15AC9}"/>
              </a:ext>
            </a:extLst>
          </p:cNvPr>
          <p:cNvGraphicFramePr>
            <a:graphicFrameLocks noGrp="1"/>
          </p:cNvGraphicFramePr>
          <p:nvPr>
            <p:ph sz="quarter" idx="13"/>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088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1">
            <a:extLst>
              <a:ext uri="{FF2B5EF4-FFF2-40B4-BE49-F238E27FC236}">
                <a16:creationId xmlns:a16="http://schemas.microsoft.com/office/drawing/2014/main" id="{C81BDCA1-A536-49D8-8ED9-602C00F91899}"/>
              </a:ext>
            </a:extLst>
          </p:cNvPr>
          <p:cNvGraphicFramePr>
            <a:graphicFrameLocks/>
          </p:cNvGraphicFramePr>
          <p:nvPr>
            <p:extLst>
              <p:ext uri="{D42A27DB-BD31-4B8C-83A1-F6EECF244321}">
                <p14:modId xmlns:p14="http://schemas.microsoft.com/office/powerpoint/2010/main" val="1097037994"/>
              </p:ext>
            </p:extLst>
          </p:nvPr>
        </p:nvGraphicFramePr>
        <p:xfrm>
          <a:off x="655636" y="924447"/>
          <a:ext cx="10880726" cy="57878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a:t>What is Data Virtualization with PolyBase?</a:t>
            </a:r>
          </a:p>
        </p:txBody>
      </p:sp>
    </p:spTree>
    <p:extLst>
      <p:ext uri="{BB962C8B-B14F-4D97-AF65-F5344CB8AC3E}">
        <p14:creationId xmlns:p14="http://schemas.microsoft.com/office/powerpoint/2010/main" val="3519107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1">
            <a:extLst>
              <a:ext uri="{FF2B5EF4-FFF2-40B4-BE49-F238E27FC236}">
                <a16:creationId xmlns:a16="http://schemas.microsoft.com/office/drawing/2014/main" id="{C81BDCA1-A536-49D8-8ED9-602C00F91899}"/>
              </a:ext>
            </a:extLst>
          </p:cNvPr>
          <p:cNvGraphicFramePr>
            <a:graphicFrameLocks/>
          </p:cNvGraphicFramePr>
          <p:nvPr>
            <p:extLst>
              <p:ext uri="{D42A27DB-BD31-4B8C-83A1-F6EECF244321}">
                <p14:modId xmlns:p14="http://schemas.microsoft.com/office/powerpoint/2010/main" val="3095092172"/>
              </p:ext>
            </p:extLst>
          </p:nvPr>
        </p:nvGraphicFramePr>
        <p:xfrm>
          <a:off x="756120" y="1105318"/>
          <a:ext cx="10880726" cy="56170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756121" y="370281"/>
            <a:ext cx="10880725" cy="461665"/>
          </a:xfrm>
        </p:spPr>
        <p:txBody>
          <a:bodyPr/>
          <a:lstStyle/>
          <a:p>
            <a:r>
              <a:rPr lang="en-US" dirty="0"/>
              <a:t>Supported PolyBase Platforms</a:t>
            </a:r>
          </a:p>
        </p:txBody>
      </p:sp>
    </p:spTree>
    <p:extLst>
      <p:ext uri="{BB962C8B-B14F-4D97-AF65-F5344CB8AC3E}">
        <p14:creationId xmlns:p14="http://schemas.microsoft.com/office/powerpoint/2010/main" val="691987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dirty="0"/>
              <a:t>Installing PolyBase</a:t>
            </a:r>
          </a:p>
        </p:txBody>
      </p:sp>
      <p:pic>
        <p:nvPicPr>
          <p:cNvPr id="7" name="Picture 6" descr="Installing PolyBase on SQL Server 2019">
            <a:extLst>
              <a:ext uri="{FF2B5EF4-FFF2-40B4-BE49-F238E27FC236}">
                <a16:creationId xmlns:a16="http://schemas.microsoft.com/office/drawing/2014/main" id="{247D4BB5-B189-B024-C9DF-EEEBB547EC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6314" y="1101576"/>
            <a:ext cx="7919372" cy="5345577"/>
          </a:xfrm>
          <a:prstGeom prst="rect">
            <a:avLst/>
          </a:prstGeom>
          <a:ln>
            <a:noFill/>
          </a:ln>
          <a:effectLst>
            <a:glow rad="101600">
              <a:schemeClr val="accent4">
                <a:satMod val="175000"/>
                <a:alpha val="40000"/>
              </a:schemeClr>
            </a:glow>
            <a:outerShdw blurRad="190500" algn="tl" rotWithShape="0">
              <a:srgbClr val="000000">
                <a:alpha val="70000"/>
              </a:srgbClr>
            </a:outerShdw>
          </a:effectLst>
        </p:spPr>
      </p:pic>
    </p:spTree>
    <p:extLst>
      <p:ext uri="{BB962C8B-B14F-4D97-AF65-F5344CB8AC3E}">
        <p14:creationId xmlns:p14="http://schemas.microsoft.com/office/powerpoint/2010/main" val="1558918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dirty="0"/>
              <a:t>PolyBase Configuration</a:t>
            </a:r>
          </a:p>
        </p:txBody>
      </p:sp>
      <p:pic>
        <p:nvPicPr>
          <p:cNvPr id="4" name="Picture 3" descr="PolyBase Configuration">
            <a:extLst>
              <a:ext uri="{FF2B5EF4-FFF2-40B4-BE49-F238E27FC236}">
                <a16:creationId xmlns:a16="http://schemas.microsoft.com/office/drawing/2014/main" id="{1B099791-7E63-774D-798A-9964EEA1B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0476" y="1336750"/>
            <a:ext cx="7569227" cy="5090307"/>
          </a:xfrm>
          <a:prstGeom prst="rect">
            <a:avLst/>
          </a:prstGeom>
          <a:ln>
            <a:noFill/>
          </a:ln>
          <a:effectLst>
            <a:glow rad="101600">
              <a:schemeClr val="accent4">
                <a:satMod val="175000"/>
                <a:alpha val="40000"/>
              </a:schemeClr>
            </a:glow>
            <a:outerShdw blurRad="190500" algn="tl" rotWithShape="0">
              <a:srgbClr val="000000">
                <a:alpha val="70000"/>
              </a:srgbClr>
            </a:outerShdw>
          </a:effectLst>
        </p:spPr>
      </p:pic>
      <p:graphicFrame>
        <p:nvGraphicFramePr>
          <p:cNvPr id="6" name="Diagram 5">
            <a:extLst>
              <a:ext uri="{FF2B5EF4-FFF2-40B4-BE49-F238E27FC236}">
                <a16:creationId xmlns:a16="http://schemas.microsoft.com/office/drawing/2014/main" id="{DEA668C2-A5B2-CEF9-B052-59F8011742B6}"/>
              </a:ext>
            </a:extLst>
          </p:cNvPr>
          <p:cNvGraphicFramePr/>
          <p:nvPr>
            <p:extLst>
              <p:ext uri="{D42A27DB-BD31-4B8C-83A1-F6EECF244321}">
                <p14:modId xmlns:p14="http://schemas.microsoft.com/office/powerpoint/2010/main" val="4168996678"/>
              </p:ext>
            </p:extLst>
          </p:nvPr>
        </p:nvGraphicFramePr>
        <p:xfrm>
          <a:off x="514962" y="1327021"/>
          <a:ext cx="3323509" cy="48936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9296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dirty="0"/>
              <a:t>Installing Open Java</a:t>
            </a:r>
          </a:p>
        </p:txBody>
      </p:sp>
      <p:pic>
        <p:nvPicPr>
          <p:cNvPr id="4" name="Picture 3" descr="Java Install for PolyBase">
            <a:extLst>
              <a:ext uri="{FF2B5EF4-FFF2-40B4-BE49-F238E27FC236}">
                <a16:creationId xmlns:a16="http://schemas.microsoft.com/office/drawing/2014/main" id="{BC8D2481-4660-273E-8609-FF0370C390F2}"/>
              </a:ext>
            </a:extLst>
          </p:cNvPr>
          <p:cNvPicPr>
            <a:picLocks noChangeAspect="1"/>
          </p:cNvPicPr>
          <p:nvPr/>
        </p:nvPicPr>
        <p:blipFill rotWithShape="1">
          <a:blip r:embed="rId3">
            <a:extLst>
              <a:ext uri="{28A0092B-C50C-407E-A947-70E740481C1C}">
                <a14:useLocalDpi xmlns:a14="http://schemas.microsoft.com/office/drawing/2010/main" val="0"/>
              </a:ext>
            </a:extLst>
          </a:blip>
          <a:srcRect r="1" b="33888"/>
          <a:stretch/>
        </p:blipFill>
        <p:spPr>
          <a:xfrm>
            <a:off x="655638" y="1408114"/>
            <a:ext cx="10880726" cy="4819650"/>
          </a:xfrm>
          <a:prstGeom prst="rect">
            <a:avLst/>
          </a:prstGeom>
          <a:ln>
            <a:noFill/>
          </a:ln>
          <a:effectLst>
            <a:glow rad="101600">
              <a:schemeClr val="accent4">
                <a:satMod val="175000"/>
                <a:alpha val="40000"/>
              </a:schemeClr>
            </a:glow>
            <a:outerShdw blurRad="190500" algn="tl" rotWithShape="0">
              <a:srgbClr val="000000">
                <a:alpha val="70000"/>
              </a:srgbClr>
            </a:outerShdw>
          </a:effectLst>
        </p:spPr>
      </p:pic>
    </p:spTree>
    <p:extLst>
      <p:ext uri="{BB962C8B-B14F-4D97-AF65-F5344CB8AC3E}">
        <p14:creationId xmlns:p14="http://schemas.microsoft.com/office/powerpoint/2010/main" val="1024027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heme/theme1.xml><?xml version="1.0" encoding="utf-8"?>
<a:theme xmlns:a="http://schemas.openxmlformats.org/drawingml/2006/main" name="Microsoft 365 PPT Template - 2018">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9" id="{DC3FC6DF-F8E1-F941-9B45-8E046F2AA4F8}" vid="{D872CB19-874A-ED4B-86B8-6475BC606933}"/>
    </a:ext>
  </a:extLst>
</a:theme>
</file>

<file path=ppt/theme/theme2.xml><?xml version="1.0" encoding="utf-8"?>
<a:theme xmlns:a="http://schemas.openxmlformats.org/drawingml/2006/main" name="1_Dark Blue">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434351B0-8B7B-4F43-B026-BFEAB1482897}">
  <ds:schemaRefs>
    <ds:schemaRef ds:uri="Strauss.PersonalizationDefinition"/>
  </ds:schemaRefs>
</ds:datastoreItem>
</file>

<file path=customXml/itemProps2.xml><?xml version="1.0" encoding="utf-8"?>
<ds:datastoreItem xmlns:ds="http://schemas.openxmlformats.org/officeDocument/2006/customXml" ds:itemID="{5661E963-C7D3-4B9F-9461-10E39CE650BB}">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2421</Words>
  <Application>Microsoft Office PowerPoint</Application>
  <PresentationFormat>Widescreen</PresentationFormat>
  <Paragraphs>193</Paragraphs>
  <Slides>15</Slides>
  <Notes>15</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Calibri</vt:lpstr>
      <vt:lpstr>Consolas</vt:lpstr>
      <vt:lpstr>Segoe UI</vt:lpstr>
      <vt:lpstr>Segoe UI Light</vt:lpstr>
      <vt:lpstr>Segoe UI Semibold</vt:lpstr>
      <vt:lpstr>Wingdings</vt:lpstr>
      <vt:lpstr>Microsoft 365 PPT Template - 2018</vt:lpstr>
      <vt:lpstr>1_Dark Blue</vt:lpstr>
      <vt:lpstr>Data Virtualization with PolyBase in SQL Server 2019 </vt:lpstr>
      <vt:lpstr>PowerPoint Presentation</vt:lpstr>
      <vt:lpstr>Upcoming SQL Talks</vt:lpstr>
      <vt:lpstr>Agenda</vt:lpstr>
      <vt:lpstr>What is Data Virtualization with PolyBase?</vt:lpstr>
      <vt:lpstr>Supported PolyBase Platforms</vt:lpstr>
      <vt:lpstr>Installing PolyBase</vt:lpstr>
      <vt:lpstr>PolyBase Configuration</vt:lpstr>
      <vt:lpstr>Installing Open Java</vt:lpstr>
      <vt:lpstr>Enable PolyBase</vt:lpstr>
      <vt:lpstr>Create Credentials</vt:lpstr>
      <vt:lpstr>Create External Objects</vt:lpstr>
      <vt:lpstr>Create External Table</vt:lpstr>
      <vt:lpstr>PowerPoint Presentation</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2020-02-11T16:55:49Z</dcterms:created>
  <dcterms:modified xsi:type="dcterms:W3CDTF">2022-04-26T15:01:08Z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2020-02-11T16:56:45.5211602Z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a931351b-bec9-4cd7-b8b6-a88d83d31263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