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sldIdLst>
    <p:sldId id="1664" r:id="rId2"/>
    <p:sldId id="11112" r:id="rId3"/>
    <p:sldId id="11111" r:id="rId4"/>
    <p:sldId id="1612" r:id="rId5"/>
    <p:sldId id="1693" r:id="rId6"/>
    <p:sldId id="370" r:id="rId7"/>
    <p:sldId id="365" r:id="rId8"/>
    <p:sldId id="363" r:id="rId9"/>
    <p:sldId id="398" r:id="rId10"/>
    <p:sldId id="1695" r:id="rId11"/>
    <p:sldId id="1696" r:id="rId12"/>
    <p:sldId id="1697" r:id="rId13"/>
    <p:sldId id="414" r:id="rId14"/>
    <p:sldId id="11114" r:id="rId15"/>
    <p:sldId id="368" r:id="rId16"/>
    <p:sldId id="11113" r:id="rId17"/>
    <p:sldId id="53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4"/>
            <p14:sldId id="11112"/>
            <p14:sldId id="11111"/>
            <p14:sldId id="1612"/>
          </p14:sldIdLst>
        </p14:section>
        <p14:section name="Accelerated Database Recovery" id="{246A5269-0012-49D2-B1B7-611A58858D43}">
          <p14:sldIdLst>
            <p14:sldId id="1693"/>
            <p14:sldId id="370"/>
            <p14:sldId id="365"/>
            <p14:sldId id="363"/>
            <p14:sldId id="398"/>
            <p14:sldId id="1695"/>
            <p14:sldId id="1696"/>
            <p14:sldId id="1697"/>
            <p14:sldId id="414"/>
            <p14:sldId id="11114"/>
            <p14:sldId id="368"/>
            <p14:sldId id="11113"/>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47776" autoAdjust="0"/>
  </p:normalViewPr>
  <p:slideViewPr>
    <p:cSldViewPr snapToGrid="0">
      <p:cViewPr varScale="1">
        <p:scale>
          <a:sx n="30" d="100"/>
          <a:sy n="30" d="100"/>
        </p:scale>
        <p:origin x="1832" y="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2" qsCatId="simple" csTypeId="urn:microsoft.com/office/officeart/2005/8/colors/accent5_1" csCatId="accent5" phldr="1"/>
      <dgm:spPr/>
      <dgm:t>
        <a:bodyPr/>
        <a:lstStyle/>
        <a:p>
          <a:endParaRPr lang="en-US"/>
        </a:p>
      </dgm:t>
    </dgm:pt>
    <dgm:pt modelId="{0E1DD910-82B7-411B-86B9-779EC2DE4ABD}">
      <dgm:prSet custT="1"/>
      <dgm:spPr/>
      <dgm:t>
        <a:bodyPr/>
        <a:lstStyle/>
        <a:p>
          <a:r>
            <a:rPr lang="en-US" sz="3600" dirty="0"/>
            <a:t>What is Accelerated Database Recovery?</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31806E39-DA97-4FE6-BCC1-CE510A1766B0}">
      <dgm:prSet custT="1"/>
      <dgm:spPr/>
      <dgm:t>
        <a:bodyPr/>
        <a:lstStyle/>
        <a:p>
          <a:r>
            <a:rPr lang="en-US" sz="3600" dirty="0"/>
            <a:t>Accelerated Database Recovery Process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dgm:t>
        <a:bodyPr/>
        <a:lstStyle/>
        <a:p>
          <a:r>
            <a:rPr lang="en-US" sz="3600" dirty="0"/>
            <a:t>Current Database Recovery Process</a:t>
          </a:r>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0B8A16A9-AB23-49B7-913A-893FC66DAABE}">
      <dgm:prSet custT="1"/>
      <dgm:spPr/>
      <dgm:t>
        <a:bodyPr/>
        <a:lstStyle/>
        <a:p>
          <a:r>
            <a:rPr lang="en-US" sz="3600" dirty="0"/>
            <a:t>Accelerated Database Recovery Components</a:t>
          </a:r>
        </a:p>
      </dgm:t>
    </dgm:pt>
    <dgm:pt modelId="{8EF5704C-DD11-41EF-A8E3-651DDA178803}" type="parTrans" cxnId="{C0DA62C1-147D-4B85-BA84-F4BFBB5F8D9E}">
      <dgm:prSet/>
      <dgm:spPr/>
      <dgm:t>
        <a:bodyPr/>
        <a:lstStyle/>
        <a:p>
          <a:endParaRPr lang="en-US"/>
        </a:p>
      </dgm:t>
    </dgm:pt>
    <dgm:pt modelId="{5ECC143C-46AB-4B52-8F7D-1E172FB4FEA0}" type="sibTrans" cxnId="{C0DA62C1-147D-4B85-BA84-F4BFBB5F8D9E}">
      <dgm:prSet/>
      <dgm:spPr/>
      <dgm:t>
        <a:bodyPr/>
        <a:lstStyle/>
        <a:p>
          <a:endParaRPr lang="en-US"/>
        </a:p>
      </dgm:t>
    </dgm:pt>
    <dgm:pt modelId="{23E6073C-D653-4D56-A80C-B4279DB81166}">
      <dgm:prSet custT="1"/>
      <dgm:spPr/>
      <dgm:t>
        <a:bodyPr/>
        <a:lstStyle/>
        <a:p>
          <a:r>
            <a:rPr lang="en-US" sz="3600" dirty="0"/>
            <a:t>Demonstration</a:t>
          </a:r>
        </a:p>
      </dgm:t>
    </dgm:pt>
    <dgm:pt modelId="{20237CC0-4411-4500-A2A5-25154FE3D527}" type="parTrans" cxnId="{AFF550F2-2752-4328-A93D-E8CB62422E27}">
      <dgm:prSet/>
      <dgm:spPr/>
      <dgm:t>
        <a:bodyPr/>
        <a:lstStyle/>
        <a:p>
          <a:endParaRPr lang="en-US"/>
        </a:p>
      </dgm:t>
    </dgm:pt>
    <dgm:pt modelId="{BF1BEB6F-E291-4385-97C9-253646459052}" type="sibTrans" cxnId="{AFF550F2-2752-4328-A93D-E8CB62422E27}">
      <dgm:prSet/>
      <dgm:spPr/>
      <dgm:t>
        <a:bodyPr/>
        <a:lstStyle/>
        <a:p>
          <a:endParaRPr lang="en-US"/>
        </a:p>
      </dgm:t>
    </dgm:pt>
    <dgm:pt modelId="{E4673A4E-3734-4625-B353-D1784395CC96}" type="pres">
      <dgm:prSet presAssocID="{E0727030-A103-47B3-9948-2C3FB6249167}" presName="linear" presStyleCnt="0">
        <dgm:presLayoutVars>
          <dgm:animLvl val="lvl"/>
          <dgm:resizeHandles val="exact"/>
        </dgm:presLayoutVars>
      </dgm:prSet>
      <dgm:spPr/>
    </dgm:pt>
    <dgm:pt modelId="{AFBD7E5B-E837-4750-852E-7D88E7265662}" type="pres">
      <dgm:prSet presAssocID="{0E1DD910-82B7-411B-86B9-779EC2DE4ABD}" presName="parentText" presStyleLbl="node1" presStyleIdx="0" presStyleCnt="5">
        <dgm:presLayoutVars>
          <dgm:chMax val="0"/>
          <dgm:bulletEnabled val="1"/>
        </dgm:presLayoutVars>
      </dgm:prSet>
      <dgm:spPr/>
    </dgm:pt>
    <dgm:pt modelId="{B7E02171-84CC-4A22-A789-0BCE344ADC91}" type="pres">
      <dgm:prSet presAssocID="{B6272E9F-8C73-47FA-A097-213295CCE98A}" presName="spacer" presStyleCnt="0"/>
      <dgm:spPr/>
    </dgm:pt>
    <dgm:pt modelId="{5AFA2766-D896-4110-AF97-2CF9E630B1BB}" type="pres">
      <dgm:prSet presAssocID="{55F66497-B41F-458F-BE0F-83DCE0E8E50E}" presName="parentText" presStyleLbl="node1" presStyleIdx="1" presStyleCnt="5">
        <dgm:presLayoutVars>
          <dgm:chMax val="0"/>
          <dgm:bulletEnabled val="1"/>
        </dgm:presLayoutVars>
      </dgm:prSet>
      <dgm:spPr/>
    </dgm:pt>
    <dgm:pt modelId="{16E5860C-C18E-45B8-8069-D20F86544168}" type="pres">
      <dgm:prSet presAssocID="{F07B156D-AAA1-4F25-8334-78CC51F4D586}" presName="spacer" presStyleCnt="0"/>
      <dgm:spPr/>
    </dgm:pt>
    <dgm:pt modelId="{581B2DA3-36B4-4473-BE2C-2E47BBCC4B8E}" type="pres">
      <dgm:prSet presAssocID="{0B8A16A9-AB23-49B7-913A-893FC66DAABE}" presName="parentText" presStyleLbl="node1" presStyleIdx="2" presStyleCnt="5">
        <dgm:presLayoutVars>
          <dgm:chMax val="0"/>
          <dgm:bulletEnabled val="1"/>
        </dgm:presLayoutVars>
      </dgm:prSet>
      <dgm:spPr/>
    </dgm:pt>
    <dgm:pt modelId="{B04A8DF7-D63D-4A26-9549-BF55D68B1673}" type="pres">
      <dgm:prSet presAssocID="{5ECC143C-46AB-4B52-8F7D-1E172FB4FEA0}" presName="spacer" presStyleCnt="0"/>
      <dgm:spPr/>
    </dgm:pt>
    <dgm:pt modelId="{96769021-F829-4527-A976-D59CEBE83653}" type="pres">
      <dgm:prSet presAssocID="{31806E39-DA97-4FE6-BCC1-CE510A1766B0}" presName="parentText" presStyleLbl="node1" presStyleIdx="3" presStyleCnt="5">
        <dgm:presLayoutVars>
          <dgm:chMax val="0"/>
          <dgm:bulletEnabled val="1"/>
        </dgm:presLayoutVars>
      </dgm:prSet>
      <dgm:spPr/>
    </dgm:pt>
    <dgm:pt modelId="{97CAE723-0B1C-4133-BF32-8C5D35463B8F}" type="pres">
      <dgm:prSet presAssocID="{0103660E-F48B-43E0-A359-1BB51FA9AEDE}" presName="spacer" presStyleCnt="0"/>
      <dgm:spPr/>
    </dgm:pt>
    <dgm:pt modelId="{19243262-FAE0-4A09-B205-FBE506AB0F79}" type="pres">
      <dgm:prSet presAssocID="{23E6073C-D653-4D56-A80C-B4279DB81166}" presName="parentText" presStyleLbl="node1" presStyleIdx="4" presStyleCnt="5">
        <dgm:presLayoutVars>
          <dgm:chMax val="0"/>
          <dgm:bulletEnabled val="1"/>
        </dgm:presLayoutVars>
      </dgm:prSet>
      <dgm:spPr/>
    </dgm:pt>
  </dgm:ptLst>
  <dgm:cxnLst>
    <dgm:cxn modelId="{BD9D2B2D-90C1-4CA4-96DD-36F384779FAF}" type="presOf" srcId="{E0727030-A103-47B3-9948-2C3FB6249167}" destId="{E4673A4E-3734-4625-B353-D1784395CC96}" srcOrd="0" destOrd="0" presId="urn:microsoft.com/office/officeart/2005/8/layout/vList2"/>
    <dgm:cxn modelId="{82C4DE49-13F9-4858-A22F-D30E9D046A47}" srcId="{E0727030-A103-47B3-9948-2C3FB6249167}" destId="{31806E39-DA97-4FE6-BCC1-CE510A1766B0}" srcOrd="3" destOrd="0" parTransId="{0855E89E-E2F9-49AF-A74D-B6A840749A89}" sibTransId="{0103660E-F48B-43E0-A359-1BB51FA9AEDE}"/>
    <dgm:cxn modelId="{7B620276-D145-4F87-982F-5E764005D21A}" type="presOf" srcId="{0E1DD910-82B7-411B-86B9-779EC2DE4ABD}" destId="{AFBD7E5B-E837-4750-852E-7D88E7265662}" srcOrd="0" destOrd="0" presId="urn:microsoft.com/office/officeart/2005/8/layout/vList2"/>
    <dgm:cxn modelId="{27923781-B434-4355-9454-C0D510BED5B1}" type="presOf" srcId="{0B8A16A9-AB23-49B7-913A-893FC66DAABE}" destId="{581B2DA3-36B4-4473-BE2C-2E47BBCC4B8E}" srcOrd="0" destOrd="0" presId="urn:microsoft.com/office/officeart/2005/8/layout/vList2"/>
    <dgm:cxn modelId="{C0DA62C1-147D-4B85-BA84-F4BFBB5F8D9E}" srcId="{E0727030-A103-47B3-9948-2C3FB6249167}" destId="{0B8A16A9-AB23-49B7-913A-893FC66DAABE}" srcOrd="2" destOrd="0" parTransId="{8EF5704C-DD11-41EF-A8E3-651DDA178803}" sibTransId="{5ECC143C-46AB-4B52-8F7D-1E172FB4FEA0}"/>
    <dgm:cxn modelId="{1AF7F9CE-8F94-4D3F-BAF2-C3C12662D4E0}" srcId="{E0727030-A103-47B3-9948-2C3FB6249167}" destId="{0E1DD910-82B7-411B-86B9-779EC2DE4ABD}" srcOrd="0" destOrd="0" parTransId="{2A74FAF1-0C25-4177-A263-A3087463B3AC}" sibTransId="{B6272E9F-8C73-47FA-A097-213295CCE98A}"/>
    <dgm:cxn modelId="{B6B78DE8-C420-491C-808C-96E256FE26E2}" srcId="{E0727030-A103-47B3-9948-2C3FB6249167}" destId="{55F66497-B41F-458F-BE0F-83DCE0E8E50E}" srcOrd="1" destOrd="0" parTransId="{FCC6DE80-C34E-4965-9C42-549488322652}" sibTransId="{F07B156D-AAA1-4F25-8334-78CC51F4D586}"/>
    <dgm:cxn modelId="{AC42B9EC-137E-4E40-AC94-E91C10655122}" type="presOf" srcId="{23E6073C-D653-4D56-A80C-B4279DB81166}" destId="{19243262-FAE0-4A09-B205-FBE506AB0F79}" srcOrd="0" destOrd="0" presId="urn:microsoft.com/office/officeart/2005/8/layout/vList2"/>
    <dgm:cxn modelId="{86C90AEF-BDBE-40C0-8212-2AA9AC1FA095}" type="presOf" srcId="{31806E39-DA97-4FE6-BCC1-CE510A1766B0}" destId="{96769021-F829-4527-A976-D59CEBE83653}" srcOrd="0" destOrd="0" presId="urn:microsoft.com/office/officeart/2005/8/layout/vList2"/>
    <dgm:cxn modelId="{AFF550F2-2752-4328-A93D-E8CB62422E27}" srcId="{E0727030-A103-47B3-9948-2C3FB6249167}" destId="{23E6073C-D653-4D56-A80C-B4279DB81166}" srcOrd="4" destOrd="0" parTransId="{20237CC0-4411-4500-A2A5-25154FE3D527}" sibTransId="{BF1BEB6F-E291-4385-97C9-253646459052}"/>
    <dgm:cxn modelId="{88B07BF2-DF17-4D76-A3C7-2E8F4F4EC63E}" type="presOf" srcId="{55F66497-B41F-458F-BE0F-83DCE0E8E50E}" destId="{5AFA2766-D896-4110-AF97-2CF9E630B1BB}" srcOrd="0" destOrd="0" presId="urn:microsoft.com/office/officeart/2005/8/layout/vList2"/>
    <dgm:cxn modelId="{EE61C17D-2DDE-469B-AC5B-E0D5159C7F22}" type="presParOf" srcId="{E4673A4E-3734-4625-B353-D1784395CC96}" destId="{AFBD7E5B-E837-4750-852E-7D88E7265662}" srcOrd="0" destOrd="0" presId="urn:microsoft.com/office/officeart/2005/8/layout/vList2"/>
    <dgm:cxn modelId="{7AB0F11F-1E7C-434A-985E-B506CE18F495}" type="presParOf" srcId="{E4673A4E-3734-4625-B353-D1784395CC96}" destId="{B7E02171-84CC-4A22-A789-0BCE344ADC91}" srcOrd="1" destOrd="0" presId="urn:microsoft.com/office/officeart/2005/8/layout/vList2"/>
    <dgm:cxn modelId="{0E46F8AB-FB79-430D-B31B-96D40143A995}" type="presParOf" srcId="{E4673A4E-3734-4625-B353-D1784395CC96}" destId="{5AFA2766-D896-4110-AF97-2CF9E630B1BB}" srcOrd="2" destOrd="0" presId="urn:microsoft.com/office/officeart/2005/8/layout/vList2"/>
    <dgm:cxn modelId="{E8BF1D27-9669-4C90-917C-572F874DE145}" type="presParOf" srcId="{E4673A4E-3734-4625-B353-D1784395CC96}" destId="{16E5860C-C18E-45B8-8069-D20F86544168}" srcOrd="3" destOrd="0" presId="urn:microsoft.com/office/officeart/2005/8/layout/vList2"/>
    <dgm:cxn modelId="{9BD69982-BD5A-4A58-B0F7-E7443AF0CFFB}" type="presParOf" srcId="{E4673A4E-3734-4625-B353-D1784395CC96}" destId="{581B2DA3-36B4-4473-BE2C-2E47BBCC4B8E}" srcOrd="4" destOrd="0" presId="urn:microsoft.com/office/officeart/2005/8/layout/vList2"/>
    <dgm:cxn modelId="{81C45B70-B693-44B7-90A3-2D15D4B1983C}" type="presParOf" srcId="{E4673A4E-3734-4625-B353-D1784395CC96}" destId="{B04A8DF7-D63D-4A26-9549-BF55D68B1673}" srcOrd="5" destOrd="0" presId="urn:microsoft.com/office/officeart/2005/8/layout/vList2"/>
    <dgm:cxn modelId="{AFB18032-11E8-486B-A0B7-EDA98E6C32F8}" type="presParOf" srcId="{E4673A4E-3734-4625-B353-D1784395CC96}" destId="{96769021-F829-4527-A976-D59CEBE83653}" srcOrd="6" destOrd="0" presId="urn:microsoft.com/office/officeart/2005/8/layout/vList2"/>
    <dgm:cxn modelId="{77262838-E8D6-4E07-BAC4-56AD353C9930}" type="presParOf" srcId="{E4673A4E-3734-4625-B353-D1784395CC96}" destId="{97CAE723-0B1C-4133-BF32-8C5D35463B8F}" srcOrd="7" destOrd="0" presId="urn:microsoft.com/office/officeart/2005/8/layout/vList2"/>
    <dgm:cxn modelId="{FD5B7624-9C6A-4B52-8D47-AB1759D323BE}" type="presParOf" srcId="{E4673A4E-3734-4625-B353-D1784395CC96}" destId="{19243262-FAE0-4A09-B205-FBE506AB0F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0F5A4F3-5D33-4357-BBB2-38A1DF48EE64}">
      <dgm:prSet phldrT="[Text]" custT="1"/>
      <dgm:spPr/>
      <dgm:t>
        <a:bodyPr/>
        <a:lstStyle/>
        <a:p>
          <a:pPr>
            <a:buNone/>
          </a:pPr>
          <a:r>
            <a:rPr lang="en-US" sz="2800"/>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a:t>Instantaneous Transaction Rollback</a:t>
          </a:r>
          <a:endParaRPr lang="en-US" sz="2800" dirty="0"/>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78941C23-C52B-46B3-A3EE-F8F5C9BAF49C}">
      <dgm:prSet phldrT="[Text]" custT="1"/>
      <dgm:spPr/>
      <dgm:t>
        <a:bodyPr/>
        <a:lstStyle/>
        <a:p>
          <a:r>
            <a:rPr lang="en-US" sz="2800"/>
            <a:t>Aggressive Log Truncation</a:t>
          </a:r>
          <a:endParaRPr lang="en-US" sz="2800" dirty="0"/>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dgm:t>
        <a:bodyPr/>
        <a:lstStyle/>
        <a:p>
          <a:r>
            <a:rPr lang="en-US" sz="2800" dirty="0"/>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a:t>Fast &amp; Consistent Database Recovery</a:t>
          </a:r>
          <a:endParaRPr lang="en-US" sz="2800" dirty="0"/>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22F8FA8-F338-44D2-9FAB-CDC7841CB7E3}">
      <dgm:prSet phldrT="[Text]" custT="1"/>
      <dgm:spPr/>
      <dgm:t>
        <a:bodyPr/>
        <a:lstStyle/>
        <a:p>
          <a:r>
            <a:rPr lang="en-US" sz="2800" dirty="0"/>
            <a:t>Available in </a:t>
          </a:r>
          <a:r>
            <a:rPr lang="en-US" sz="2800"/>
            <a:t>Standard Edition</a:t>
          </a:r>
          <a:endParaRPr lang="en-US" sz="2800" dirty="0"/>
        </a:p>
      </dgm:t>
    </dgm:pt>
    <dgm:pt modelId="{1EDD8FDB-836E-4B7E-9C76-203F37DEC481}" type="parTrans" cxnId="{038B8086-815E-4432-838D-17FD73A8961E}">
      <dgm:prSet/>
      <dgm:spPr/>
      <dgm:t>
        <a:bodyPr/>
        <a:lstStyle/>
        <a:p>
          <a:endParaRPr lang="en-US"/>
        </a:p>
      </dgm:t>
    </dgm:pt>
    <dgm:pt modelId="{DB08005C-4AC9-40DA-B27E-CAC9E1CEF08B}" type="sibTrans" cxnId="{038B8086-815E-4432-838D-17FD73A8961E}">
      <dgm:prSet/>
      <dgm:spPr/>
      <dgm:t>
        <a:bodyPr/>
        <a:lstStyle/>
        <a:p>
          <a:endParaRPr lang="en-US"/>
        </a:p>
      </dgm:t>
    </dgm:pt>
    <dgm:pt modelId="{38F9E3BB-11C2-4CD4-BD05-5409F14AD387}" type="pres">
      <dgm:prSet presAssocID="{EA61F937-A520-4079-8EDE-3D0B9EFB6721}" presName="linear" presStyleCnt="0">
        <dgm:presLayoutVars>
          <dgm:animLvl val="lvl"/>
          <dgm:resizeHandles val="exact"/>
        </dgm:presLayoutVars>
      </dgm:prSet>
      <dgm:spPr/>
    </dgm:pt>
    <dgm:pt modelId="{23391FB6-B363-43B4-A61A-8E77F77F6DE0}" type="pres">
      <dgm:prSet presAssocID="{B0F5A4F3-5D33-4357-BBB2-38A1DF48EE64}" presName="parentText" presStyleLbl="node1" presStyleIdx="0" presStyleCnt="2">
        <dgm:presLayoutVars>
          <dgm:chMax val="0"/>
          <dgm:bulletEnabled val="1"/>
        </dgm:presLayoutVars>
      </dgm:prSet>
      <dgm:spPr/>
    </dgm:pt>
    <dgm:pt modelId="{20ED642C-986E-454D-9882-EF28CBB01A25}" type="pres">
      <dgm:prSet presAssocID="{2F57A9DE-A97A-4722-B358-B56D774774BF}" presName="spacer" presStyleCnt="0"/>
      <dgm:spPr/>
    </dgm:pt>
    <dgm:pt modelId="{4ED4E62A-4DDC-454A-88F2-242CDFA00F3D}" type="pres">
      <dgm:prSet presAssocID="{93C69BF1-0744-4F8F-AE95-28AC6A15B8DE}" presName="parentText" presStyleLbl="node1" presStyleIdx="1" presStyleCnt="2">
        <dgm:presLayoutVars>
          <dgm:chMax val="0"/>
          <dgm:bulletEnabled val="1"/>
        </dgm:presLayoutVars>
      </dgm:prSet>
      <dgm:spPr/>
    </dgm:pt>
    <dgm:pt modelId="{595EDD90-9212-4156-B1DB-98711D5E9571}" type="pres">
      <dgm:prSet presAssocID="{93C69BF1-0744-4F8F-AE95-28AC6A15B8DE}" presName="childText" presStyleLbl="revTx" presStyleIdx="0" presStyleCnt="1">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A49AA033-7B70-48D4-8639-8DDE8DC0D6C1}" type="presOf" srcId="{B22F8FA8-F338-44D2-9FAB-CDC7841CB7E3}" destId="{595EDD90-9212-4156-B1DB-98711D5E9571}" srcOrd="0" destOrd="3"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AC0CD069-BB7D-4488-8D3A-FD11D5DB4BFC}" type="presOf" srcId="{E403518E-EDA4-4C57-A426-D95B32E52594}" destId="{595EDD90-9212-4156-B1DB-98711D5E9571}"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18EC9284-CBBA-4CA1-AEF7-E26BF1A00D57}" type="presOf" srcId="{B0F5A4F3-5D33-4357-BBB2-38A1DF48EE64}" destId="{23391FB6-B363-43B4-A61A-8E77F77F6DE0}" srcOrd="0" destOrd="0" presId="urn:microsoft.com/office/officeart/2005/8/layout/vList2"/>
    <dgm:cxn modelId="{038B8086-815E-4432-838D-17FD73A8961E}" srcId="{93C69BF1-0744-4F8F-AE95-28AC6A15B8DE}" destId="{B22F8FA8-F338-44D2-9FAB-CDC7841CB7E3}" srcOrd="3" destOrd="0" parTransId="{1EDD8FDB-836E-4B7E-9C76-203F37DEC481}" sibTransId="{DB08005C-4AC9-40DA-B27E-CAC9E1CEF08B}"/>
    <dgm:cxn modelId="{65273290-0E49-4B88-845B-BCF0B12D5BE3}" srcId="{93C69BF1-0744-4F8F-AE95-28AC6A15B8DE}" destId="{E403518E-EDA4-4C57-A426-D95B32E52594}" srcOrd="0" destOrd="0" parTransId="{A985651C-5A39-41D3-B178-8A503F50FBD9}" sibTransId="{B6C115A8-A00C-4F47-8818-87D35376163E}"/>
    <dgm:cxn modelId="{B4B564C1-E04B-4B54-8892-5EF2A2FCBC6E}" type="presOf" srcId="{EA61F937-A520-4079-8EDE-3D0B9EFB6721}" destId="{38F9E3BB-11C2-4CD4-BD05-5409F14AD387}" srcOrd="0" destOrd="0" presId="urn:microsoft.com/office/officeart/2005/8/layout/vList2"/>
    <dgm:cxn modelId="{3F7716CD-8201-4337-B919-63807D1EFB02}" type="presOf" srcId="{BA7303A2-7DD8-4090-9F0C-BE81B83F5574}" destId="{595EDD90-9212-4156-B1DB-98711D5E9571}" srcOrd="0" destOrd="1" presId="urn:microsoft.com/office/officeart/2005/8/layout/vList2"/>
    <dgm:cxn modelId="{C41D6BCF-E328-4A62-BE77-69D5A39087A0}" type="presOf" srcId="{78941C23-C52B-46B3-A3EE-F8F5C9BAF49C}" destId="{595EDD90-9212-4156-B1DB-98711D5E9571}" srcOrd="0" destOrd="2"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BEE9DFF5-7EFD-4BE7-9C40-C7CFA9B3C14A}" type="presOf" srcId="{93C69BF1-0744-4F8F-AE95-28AC6A15B8DE}" destId="{4ED4E62A-4DDC-454A-88F2-242CDFA00F3D}" srcOrd="0" destOrd="0" presId="urn:microsoft.com/office/officeart/2005/8/layout/vList2"/>
    <dgm:cxn modelId="{DD6007F6-250D-499F-A394-6A56383F03B4}" type="presParOf" srcId="{38F9E3BB-11C2-4CD4-BD05-5409F14AD387}" destId="{23391FB6-B363-43B4-A61A-8E77F77F6DE0}" srcOrd="0" destOrd="0" presId="urn:microsoft.com/office/officeart/2005/8/layout/vList2"/>
    <dgm:cxn modelId="{EEB48DF0-A406-47F0-B4BE-7521CF4CFA2D}" type="presParOf" srcId="{38F9E3BB-11C2-4CD4-BD05-5409F14AD387}" destId="{20ED642C-986E-454D-9882-EF28CBB01A25}" srcOrd="1" destOrd="0" presId="urn:microsoft.com/office/officeart/2005/8/layout/vList2"/>
    <dgm:cxn modelId="{91A11C19-BDD1-437C-BC1E-394CFA69DB1C}" type="presParOf" srcId="{38F9E3BB-11C2-4CD4-BD05-5409F14AD387}" destId="{4ED4E62A-4DDC-454A-88F2-242CDFA00F3D}" srcOrd="2" destOrd="0" presId="urn:microsoft.com/office/officeart/2005/8/layout/vList2"/>
    <dgm:cxn modelId="{FF190B61-F55A-4D29-B988-D18869939FC1}" type="presParOf" srcId="{38F9E3BB-11C2-4CD4-BD05-5409F14AD387}" destId="{595EDD90-9212-4156-B1DB-98711D5E957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499A1BCB-4731-4C53-AAE9-65EE436F8EF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dgm:t>
    </dgm:pt>
    <dgm:pt modelId="{C1B28146-1E78-4499-9345-549C77C510DC}" type="parTrans" cxnId="{085095EE-12A2-4D00-977D-CC3F48A5C239}">
      <dgm:prSet/>
      <dgm:spPr/>
      <dgm:t>
        <a:bodyPr/>
        <a:lstStyle/>
        <a:p>
          <a:endParaRPr lang="en-US"/>
        </a:p>
      </dgm:t>
    </dgm:pt>
    <dgm:pt modelId="{0124FD82-D37C-4F6F-8DC4-A22ED15C8221}" type="sibTrans" cxnId="{085095EE-12A2-4D00-977D-CC3F48A5C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3" presId="urn:microsoft.com/office/officeart/2005/8/layout/vList2"/>
    <dgm:cxn modelId="{360DC434-CE30-4CE8-AA11-9F8F09713DD2}" type="presOf" srcId="{91A806A3-E098-4963-9FDA-659A3301DACC}" destId="{1F779BC6-583D-4D77-81A2-D45EC8549D95}" srcOrd="0" destOrd="2" presId="urn:microsoft.com/office/officeart/2005/8/layout/vList2"/>
    <dgm:cxn modelId="{66785956-AAA0-46A6-9C86-252C045E8911}" srcId="{8EB20E6C-0D37-45A8-AE5E-F002902E5E2A}" destId="{A48115BE-20F2-46FF-A6CC-58F40F0560C9}" srcOrd="3"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2" destOrd="0" parTransId="{F62C3062-F064-4E58-8B16-F8D2F1CC5D4C}" sibTransId="{70D9EB31-3486-4968-A35D-3D3AB1386732}"/>
    <dgm:cxn modelId="{3A7366DE-67F5-416E-BECD-98F8E2792084}" type="presOf" srcId="{499A1BCB-4731-4C53-AAE9-65EE436F8EFC}" destId="{1F779BC6-583D-4D77-81A2-D45EC8549D95}" srcOrd="0" destOrd="1" presId="urn:microsoft.com/office/officeart/2005/8/layout/vList2"/>
    <dgm:cxn modelId="{085095EE-12A2-4D00-977D-CC3F48A5C239}" srcId="{8EB20E6C-0D37-45A8-AE5E-F002902E5E2A}" destId="{499A1BCB-4731-4C53-AAE9-65EE436F8EFC}" srcOrd="1" destOrd="0" parTransId="{C1B28146-1E78-4499-9345-549C77C510DC}" sibTransId="{0124FD82-D37C-4F6F-8DC4-A22ED15C8221}"/>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dirty="0"/>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dirty="0"/>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00BE1A51-0082-4AD4-80F8-D7CCBCC2DE63}">
      <dgm:prSet/>
      <dgm:spPr/>
      <dgm:t>
        <a:bodyPr/>
        <a:lstStyle/>
        <a:p>
          <a:r>
            <a:rPr lang="en-US" dirty="0"/>
            <a:t>According to the CTR whitepaper, 50 million modifications add 1GB to database.</a:t>
          </a:r>
        </a:p>
      </dgm:t>
    </dgm:pt>
    <dgm:pt modelId="{FAAB8A29-712C-4486-BF69-05B688B71230}" type="parTrans" cxnId="{33CBD87C-E317-4BCB-B2A2-61F94C0948BF}">
      <dgm:prSet/>
      <dgm:spPr/>
      <dgm:t>
        <a:bodyPr/>
        <a:lstStyle/>
        <a:p>
          <a:endParaRPr lang="en-US"/>
        </a:p>
      </dgm:t>
    </dgm:pt>
    <dgm:pt modelId="{60A6095C-3FD2-4C93-8C40-D79A47F5AF41}" type="sibTrans" cxnId="{33CBD87C-E317-4BCB-B2A2-61F94C0948BF}">
      <dgm:prSet/>
      <dgm:spPr/>
      <dgm:t>
        <a:bodyPr/>
        <a:lstStyle/>
        <a:p>
          <a:endParaRPr lang="en-US"/>
        </a:p>
      </dgm:t>
    </dgm:pt>
    <dgm:pt modelId="{5903BCFB-2F85-4720-81FF-20FF7049FAF4}">
      <dgm:prSet/>
      <dgm:spPr/>
      <dgm:t>
        <a:bodyPr/>
        <a:lstStyle/>
        <a:p>
          <a:r>
            <a:rPr lang="en-US" dirty="0"/>
            <a:t>According to the CTR whitepaper, 13.8% utilization for Update heavy workloads, 2.4% for normal workloads.</a:t>
          </a:r>
        </a:p>
      </dgm:t>
    </dgm:pt>
    <dgm:pt modelId="{B0ABDF93-DE65-4666-989B-33ED7159B887}" type="parTrans" cxnId="{C5468693-112D-4478-8709-74455A55E1FE}">
      <dgm:prSet/>
      <dgm:spPr/>
      <dgm:t>
        <a:bodyPr/>
        <a:lstStyle/>
        <a:p>
          <a:endParaRPr lang="en-US"/>
        </a:p>
      </dgm:t>
    </dgm:pt>
    <dgm:pt modelId="{7014E738-6BE3-4535-AF45-70C7D92A1E5C}" type="sibTrans" cxnId="{C5468693-112D-4478-8709-74455A55E1FE}">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CD7AC608-972B-4599-9640-BAD030F195AA}" type="presOf" srcId="{00BE1A51-0082-4AD4-80F8-D7CCBCC2DE63}" destId="{3D44413D-9506-4662-9926-1A90945152BB}" srcOrd="0" destOrd="1"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33CBD87C-E317-4BCB-B2A2-61F94C0948BF}" srcId="{C2396C64-B672-4D29-9B54-577749E035F2}" destId="{00BE1A51-0082-4AD4-80F8-D7CCBCC2DE63}" srcOrd="1" destOrd="0" parTransId="{FAAB8A29-712C-4486-BF69-05B688B71230}" sibTransId="{60A6095C-3FD2-4C93-8C40-D79A47F5AF41}"/>
    <dgm:cxn modelId="{1E3F307F-EA0F-42D4-BBDF-CCFF5FE54B50}" srcId="{98823050-25EF-42DA-B243-05887DEEE10B}" destId="{AA233DA4-DBBD-498F-88D5-E6050D373AD3}" srcOrd="0" destOrd="0" parTransId="{DE5B3192-C70F-470A-8A27-AB4F401926BC}" sibTransId="{8F1E6568-478D-4318-A2B5-66D04F93DEDA}"/>
    <dgm:cxn modelId="{C5468693-112D-4478-8709-74455A55E1FE}" srcId="{7C2257C8-AE8B-4A83-AD48-958C12A84DE1}" destId="{5903BCFB-2F85-4720-81FF-20FF7049FAF4}" srcOrd="1" destOrd="0" parTransId="{B0ABDF93-DE65-4666-989B-33ED7159B887}" sibTransId="{7014E738-6BE3-4535-AF45-70C7D92A1E5C}"/>
    <dgm:cxn modelId="{3975759E-BE51-4815-AEF2-9E7EA820A792}" srcId="{16D94756-8093-41CC-8E01-49B3462C8AB0}" destId="{98823050-25EF-42DA-B243-05887DEEE10B}" srcOrd="2" destOrd="0" parTransId="{58C2B07C-4CF2-4FF1-839E-A8EA73866D6E}" sibTransId="{C8BC1727-500A-4010-A72D-8FCE796139B9}"/>
    <dgm:cxn modelId="{C71C39A3-CC8F-4869-B154-2480C0A61930}" type="presOf" srcId="{5903BCFB-2F85-4720-81FF-20FF7049FAF4}" destId="{2F6DEF0E-5C95-4262-9E8C-6DD542915AC1}" srcOrd="0" destOrd="1" presId="urn:microsoft.com/office/officeart/2005/8/layout/vList2"/>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D7E5B-E837-4750-852E-7D88E7265662}">
      <dsp:nvSpPr>
        <dsp:cNvPr id="0" name=""/>
        <dsp:cNvSpPr/>
      </dsp:nvSpPr>
      <dsp:spPr>
        <a:xfrm>
          <a:off x="0" y="23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Accelerated Database Recovery?</a:t>
          </a:r>
        </a:p>
      </dsp:txBody>
      <dsp:txXfrm>
        <a:off x="44549" y="46889"/>
        <a:ext cx="10304326" cy="823502"/>
      </dsp:txXfrm>
    </dsp:sp>
    <dsp:sp modelId="{5AFA2766-D896-4110-AF97-2CF9E630B1BB}">
      <dsp:nvSpPr>
        <dsp:cNvPr id="0" name=""/>
        <dsp:cNvSpPr/>
      </dsp:nvSpPr>
      <dsp:spPr>
        <a:xfrm>
          <a:off x="0" y="9725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Current Database Recovery Process</a:t>
          </a:r>
        </a:p>
      </dsp:txBody>
      <dsp:txXfrm>
        <a:off x="44549" y="1017089"/>
        <a:ext cx="10304326" cy="823502"/>
      </dsp:txXfrm>
    </dsp:sp>
    <dsp:sp modelId="{581B2DA3-36B4-4473-BE2C-2E47BBCC4B8E}">
      <dsp:nvSpPr>
        <dsp:cNvPr id="0" name=""/>
        <dsp:cNvSpPr/>
      </dsp:nvSpPr>
      <dsp:spPr>
        <a:xfrm>
          <a:off x="0" y="19427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Components</a:t>
          </a:r>
        </a:p>
      </dsp:txBody>
      <dsp:txXfrm>
        <a:off x="44549" y="1987289"/>
        <a:ext cx="10304326" cy="823502"/>
      </dsp:txXfrm>
    </dsp:sp>
    <dsp:sp modelId="{96769021-F829-4527-A976-D59CEBE83653}">
      <dsp:nvSpPr>
        <dsp:cNvPr id="0" name=""/>
        <dsp:cNvSpPr/>
      </dsp:nvSpPr>
      <dsp:spPr>
        <a:xfrm>
          <a:off x="0" y="29129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Process</a:t>
          </a:r>
        </a:p>
      </dsp:txBody>
      <dsp:txXfrm>
        <a:off x="44549" y="2957489"/>
        <a:ext cx="10304326" cy="823502"/>
      </dsp:txXfrm>
    </dsp:sp>
    <dsp:sp modelId="{19243262-FAE0-4A09-B205-FBE506AB0F79}">
      <dsp:nvSpPr>
        <dsp:cNvPr id="0" name=""/>
        <dsp:cNvSpPr/>
      </dsp:nvSpPr>
      <dsp:spPr>
        <a:xfrm>
          <a:off x="0" y="38831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Demonstration</a:t>
          </a:r>
        </a:p>
      </dsp:txBody>
      <dsp:txXfrm>
        <a:off x="44549" y="3927689"/>
        <a:ext cx="10304326"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1FB6-B363-43B4-A61A-8E77F77F6DE0}">
      <dsp:nvSpPr>
        <dsp:cNvPr id="0" name=""/>
        <dsp:cNvSpPr/>
      </dsp:nvSpPr>
      <dsp:spPr>
        <a:xfrm>
          <a:off x="0" y="3794"/>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Accelerated Database Recovery is a new SQL Server Engine feature that greatly improves database availability by completely redesigning the current SQL Server recovery process.</a:t>
          </a:r>
          <a:endParaRPr lang="en-US" sz="2800" kern="1200" dirty="0"/>
        </a:p>
      </dsp:txBody>
      <dsp:txXfrm>
        <a:off x="78394" y="82188"/>
        <a:ext cx="11216062" cy="1449112"/>
      </dsp:txXfrm>
    </dsp:sp>
    <dsp:sp modelId="{4ED4E62A-4DDC-454A-88F2-242CDFA00F3D}">
      <dsp:nvSpPr>
        <dsp:cNvPr id="0" name=""/>
        <dsp:cNvSpPr/>
      </dsp:nvSpPr>
      <dsp:spPr>
        <a:xfrm>
          <a:off x="0" y="1623421"/>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Benefits of Accelerated Database Recovery</a:t>
          </a:r>
        </a:p>
      </dsp:txBody>
      <dsp:txXfrm>
        <a:off x="78394" y="1701815"/>
        <a:ext cx="11216062" cy="1449112"/>
      </dsp:txXfrm>
    </dsp:sp>
    <dsp:sp modelId="{595EDD90-9212-4156-B1DB-98711D5E9571}">
      <dsp:nvSpPr>
        <dsp:cNvPr id="0" name=""/>
        <dsp:cNvSpPr/>
      </dsp:nvSpPr>
      <dsp:spPr>
        <a:xfrm>
          <a:off x="0" y="3229321"/>
          <a:ext cx="11372850" cy="1973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t>Fast &amp; Consistent Database Recovery</a:t>
          </a:r>
          <a:endParaRPr lang="en-US" sz="2800" kern="1200" dirty="0"/>
        </a:p>
        <a:p>
          <a:pPr marL="285750" lvl="1" indent="-285750" algn="l" defTabSz="1244600">
            <a:lnSpc>
              <a:spcPct val="90000"/>
            </a:lnSpc>
            <a:spcBef>
              <a:spcPct val="0"/>
            </a:spcBef>
            <a:spcAft>
              <a:spcPct val="20000"/>
            </a:spcAft>
            <a:buChar char="•"/>
          </a:pPr>
          <a:r>
            <a:rPr lang="en-US" sz="2800" kern="1200"/>
            <a:t>Instantaneous Transaction Rollback</a:t>
          </a:r>
          <a:endParaRPr lang="en-US" sz="2800" kern="1200" dirty="0"/>
        </a:p>
        <a:p>
          <a:pPr marL="285750" lvl="1" indent="-285750" algn="l" defTabSz="1244600">
            <a:lnSpc>
              <a:spcPct val="90000"/>
            </a:lnSpc>
            <a:spcBef>
              <a:spcPct val="0"/>
            </a:spcBef>
            <a:spcAft>
              <a:spcPct val="20000"/>
            </a:spcAft>
            <a:buChar char="•"/>
          </a:pPr>
          <a:r>
            <a:rPr lang="en-US" sz="2800" kern="1200"/>
            <a:t>Aggressive Log Truncation</a:t>
          </a:r>
          <a:endParaRPr lang="en-US" sz="2800" kern="1200" dirty="0"/>
        </a:p>
        <a:p>
          <a:pPr marL="285750" lvl="1" indent="-285750" algn="l" defTabSz="1244600">
            <a:lnSpc>
              <a:spcPct val="90000"/>
            </a:lnSpc>
            <a:spcBef>
              <a:spcPct val="0"/>
            </a:spcBef>
            <a:spcAft>
              <a:spcPct val="20000"/>
            </a:spcAft>
            <a:buChar char="•"/>
          </a:pPr>
          <a:r>
            <a:rPr lang="en-US" sz="2800" kern="1200" dirty="0"/>
            <a:t>Available in </a:t>
          </a:r>
          <a:r>
            <a:rPr lang="en-US" sz="2800" kern="1200"/>
            <a:t>Standard Edition</a:t>
          </a:r>
          <a:endParaRPr lang="en-US" sz="2800" kern="1200" dirty="0"/>
        </a:p>
      </dsp:txBody>
      <dsp:txXfrm>
        <a:off x="0" y="3229321"/>
        <a:ext cx="11372850" cy="1973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34697" y="47913"/>
        <a:ext cx="10979606" cy="641381"/>
      </dsp:txXfrm>
    </dsp:sp>
    <dsp:sp modelId="{1F779BC6-583D-4D77-81A2-D45EC8549D95}">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723992"/>
        <a:ext cx="11049000" cy="2515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57128"/>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83515"/>
        <a:ext cx="10649780" cy="487766"/>
      </dsp:txXfrm>
    </dsp:sp>
    <dsp:sp modelId="{3D44413D-9506-4662-9926-1A90945152BB}">
      <dsp:nvSpPr>
        <dsp:cNvPr id="0" name=""/>
        <dsp:cNvSpPr/>
      </dsp:nvSpPr>
      <dsp:spPr>
        <a:xfrm>
          <a:off x="0" y="597668"/>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Yes. Monitor to determine difference.</a:t>
          </a:r>
        </a:p>
        <a:p>
          <a:pPr marL="171450" lvl="1" indent="-171450" algn="l" defTabSz="711200">
            <a:lnSpc>
              <a:spcPct val="90000"/>
            </a:lnSpc>
            <a:spcBef>
              <a:spcPct val="0"/>
            </a:spcBef>
            <a:spcAft>
              <a:spcPct val="20000"/>
            </a:spcAft>
            <a:buChar char="•"/>
          </a:pPr>
          <a:r>
            <a:rPr lang="en-US" sz="1600" kern="1200" dirty="0"/>
            <a:t>According to the CTR whitepaper, 50 million modifications add 1GB to database.</a:t>
          </a:r>
        </a:p>
      </dsp:txBody>
      <dsp:txXfrm>
        <a:off x="0" y="597668"/>
        <a:ext cx="10702554" cy="597712"/>
      </dsp:txXfrm>
    </dsp:sp>
    <dsp:sp modelId="{89662425-EE64-48DB-844E-1B712904B602}">
      <dsp:nvSpPr>
        <dsp:cNvPr id="0" name=""/>
        <dsp:cNvSpPr/>
      </dsp:nvSpPr>
      <dsp:spPr>
        <a:xfrm>
          <a:off x="0" y="1195381"/>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8"/>
        <a:ext cx="10649780" cy="487766"/>
      </dsp:txXfrm>
    </dsp:sp>
    <dsp:sp modelId="{2F6DEF0E-5C95-4262-9E8C-6DD542915AC1}">
      <dsp:nvSpPr>
        <dsp:cNvPr id="0" name=""/>
        <dsp:cNvSpPr/>
      </dsp:nvSpPr>
      <dsp:spPr>
        <a:xfrm>
          <a:off x="0" y="1735921"/>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depends. Write-heavy (OLTP) workloads are most susceptible.</a:t>
          </a:r>
        </a:p>
        <a:p>
          <a:pPr marL="171450" lvl="1" indent="-171450" algn="l" defTabSz="711200">
            <a:lnSpc>
              <a:spcPct val="90000"/>
            </a:lnSpc>
            <a:spcBef>
              <a:spcPct val="0"/>
            </a:spcBef>
            <a:spcAft>
              <a:spcPct val="20000"/>
            </a:spcAft>
            <a:buChar char="•"/>
          </a:pPr>
          <a:r>
            <a:rPr lang="en-US" sz="1600" kern="1200" dirty="0"/>
            <a:t>According to the CTR whitepaper, 13.8% utilization for Update heavy workloads, 2.4% for normal workloads.</a:t>
          </a:r>
        </a:p>
      </dsp:txBody>
      <dsp:txXfrm>
        <a:off x="0" y="1735921"/>
        <a:ext cx="10702554" cy="597712"/>
      </dsp:txXfrm>
    </dsp:sp>
    <dsp:sp modelId="{EF8B3F03-CEAE-40C1-BA58-73D8729CFE19}">
      <dsp:nvSpPr>
        <dsp:cNvPr id="0" name=""/>
        <dsp:cNvSpPr/>
      </dsp:nvSpPr>
      <dsp:spPr>
        <a:xfrm>
          <a:off x="0" y="2333633"/>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360020"/>
        <a:ext cx="10649780" cy="487766"/>
      </dsp:txXfrm>
    </dsp:sp>
    <dsp:sp modelId="{5EEA0ECE-5417-4F11-A76D-A68F5958C6EE}">
      <dsp:nvSpPr>
        <dsp:cNvPr id="0" name=""/>
        <dsp:cNvSpPr/>
      </dsp:nvSpPr>
      <dsp:spPr>
        <a:xfrm>
          <a:off x="0" y="2874173"/>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874173"/>
        <a:ext cx="10702554" cy="847665"/>
      </dsp:txXfrm>
    </dsp:sp>
    <dsp:sp modelId="{58D1D552-EB30-4D1A-98B6-F7351303E2F4}">
      <dsp:nvSpPr>
        <dsp:cNvPr id="0" name=""/>
        <dsp:cNvSpPr/>
      </dsp:nvSpPr>
      <dsp:spPr>
        <a:xfrm>
          <a:off x="0" y="3721838"/>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748225"/>
        <a:ext cx="10649780" cy="487766"/>
      </dsp:txXfrm>
    </dsp:sp>
    <dsp:sp modelId="{FC99353A-A961-4574-8790-3A10D912663E}">
      <dsp:nvSpPr>
        <dsp:cNvPr id="0" name=""/>
        <dsp:cNvSpPr/>
      </dsp:nvSpPr>
      <dsp:spPr>
        <a:xfrm>
          <a:off x="0" y="4262378"/>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262378"/>
        <a:ext cx="10702554" cy="115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eople.eecs.berkeley.edu/~brewer/cs262/Aries.pd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accelerated-database-recover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sLog</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sLog is a secondary in-memory log stream that stores log records for non-versioned operations (such as metadata cache invalidation, lock acquisitions, and so on). The sLog is: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Low volume and in-memory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Persisted on disk by being serialized during the checkpoint process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Periodically truncated as transactions commit</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Accelerates redo and undo by processing only the non-versioned operations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Enables aggressive transaction log truncation by preserving only the required log records</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3:36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Cleaner</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cleaner is the asynchronous process that wakes up periodically and cleans page versions that are not needed.</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3:36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chemeClr val="tx1"/>
                </a:solidFill>
                <a:effectLst/>
                <a:latin typeface="+mn-lt"/>
              </a:rPr>
              <a:t>ADR addresses these issues by completely redesigning the SQL Server database engine recovery process  by making recovery instantaneous by avoiding having to scan the log from/to the beginning of the oldest active transaction. </a:t>
            </a:r>
          </a:p>
          <a:p>
            <a:pPr algn="l"/>
            <a:endParaRPr lang="en-US" sz="1200" b="0" i="0" dirty="0">
              <a:solidFill>
                <a:schemeClr val="tx1"/>
              </a:solidFill>
              <a:effectLst/>
              <a:latin typeface="+mn-lt"/>
            </a:endParaRPr>
          </a:p>
          <a:p>
            <a:pPr algn="l"/>
            <a:r>
              <a:rPr lang="en-US" sz="1200" b="0" i="0" dirty="0">
                <a:solidFill>
                  <a:schemeClr val="tx1"/>
                </a:solidFill>
                <a:effectLst/>
                <a:latin typeface="+mn-lt"/>
              </a:rPr>
              <a:t>With ADR, the transaction log is only processed from the last successful checkpoint (or oldest dirty page Log Sequence Number (LSN)). As a result, recovery time is not impacted by long running transactions.</a:t>
            </a:r>
          </a:p>
          <a:p>
            <a:pPr algn="l">
              <a:buFont typeface="Arial" panose="020B0604020202020204" pitchFamily="34" charset="0"/>
              <a:buNone/>
            </a:pPr>
            <a:endParaRPr lang="en-US" sz="1200" b="0" i="0" dirty="0">
              <a:solidFill>
                <a:schemeClr val="tx1"/>
              </a:solidFill>
              <a:effectLst/>
              <a:latin typeface="+mn-lt"/>
            </a:endParaRPr>
          </a:p>
          <a:p>
            <a:pPr algn="l">
              <a:buFont typeface="Arial" panose="020B0604020202020204" pitchFamily="34" charset="0"/>
              <a:buNone/>
            </a:pPr>
            <a:r>
              <a:rPr lang="en-US" sz="1200" b="0" i="0" dirty="0">
                <a:solidFill>
                  <a:schemeClr val="tx1"/>
                </a:solidFill>
                <a:effectLst/>
                <a:latin typeface="+mn-lt"/>
              </a:rPr>
              <a:t>Minimize the required transaction log space since there is no longer a need to process the log for the whole transaction. As a result, the transaction log can be truncated aggressively as checkpoints and backups occur.</a:t>
            </a:r>
          </a:p>
          <a:p>
            <a:pPr algn="l"/>
            <a:endParaRPr lang="en-US" sz="1200" b="0" i="0" dirty="0">
              <a:solidFill>
                <a:schemeClr val="tx1"/>
              </a:solidFill>
              <a:effectLst/>
              <a:latin typeface="+mn-lt"/>
            </a:endParaRPr>
          </a:p>
          <a:p>
            <a:pPr algn="l"/>
            <a:r>
              <a:rPr lang="en-US" sz="1200" b="0" i="0" dirty="0">
                <a:solidFill>
                  <a:schemeClr val="tx1"/>
                </a:solidFill>
                <a:effectLst/>
                <a:latin typeface="+mn-lt"/>
              </a:rPr>
              <a:t>At a high level, ADR achieves fast database recovery by versioning all physical database modifications and </a:t>
            </a:r>
          </a:p>
          <a:p>
            <a:pPr algn="l"/>
            <a:r>
              <a:rPr lang="en-US" sz="1200" b="0" i="0" dirty="0">
                <a:solidFill>
                  <a:schemeClr val="tx1"/>
                </a:solidFill>
                <a:effectLst/>
                <a:latin typeface="+mn-lt"/>
              </a:rPr>
              <a:t>only undoing logical operations, which are limited and can be undone almost instantly. Any transaction that was active as of the time of a crash are marked as aborted and, therefore, any versions generated by these transactions can be ignored by concurrent user queries.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Analysis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 remains the same as today with the addition of reconstructing sLog and copying log records for non-versioned operations.</a:t>
            </a:r>
          </a:p>
          <a:p>
            <a:r>
              <a:rPr lang="en-US" sz="1200" b="1" i="0" kern="1200" dirty="0">
                <a:solidFill>
                  <a:schemeClr val="tx1"/>
                </a:solidFill>
                <a:effectLst/>
                <a:latin typeface="+mn-lt"/>
                <a:ea typeface="+mn-ea"/>
                <a:cs typeface="+mn-cs"/>
              </a:rPr>
              <a:t>Redo</a:t>
            </a:r>
            <a:r>
              <a:rPr lang="en-US" sz="1200" b="0" i="0" kern="1200" dirty="0">
                <a:solidFill>
                  <a:schemeClr val="tx1"/>
                </a:solidFill>
                <a:effectLst/>
                <a:latin typeface="+mn-lt"/>
                <a:ea typeface="+mn-ea"/>
                <a:cs typeface="+mn-cs"/>
              </a:rPr>
              <a:t> phase</a:t>
            </a:r>
          </a:p>
          <a:p>
            <a:r>
              <a:rPr lang="en-US" sz="1200" b="0" i="0" kern="1200" dirty="0">
                <a:solidFill>
                  <a:schemeClr val="tx1"/>
                </a:solidFill>
                <a:effectLst/>
                <a:latin typeface="+mn-lt"/>
                <a:ea typeface="+mn-ea"/>
                <a:cs typeface="+mn-cs"/>
              </a:rPr>
              <a:t>Broken into two phases (P)</a:t>
            </a:r>
          </a:p>
          <a:p>
            <a:pPr lvl="1"/>
            <a:r>
              <a:rPr lang="en-US" sz="1200" b="0" i="0" kern="1200" dirty="0">
                <a:solidFill>
                  <a:schemeClr val="tx1"/>
                </a:solidFill>
                <a:effectLst/>
                <a:latin typeface="+mn-lt"/>
                <a:ea typeface="+mn-ea"/>
                <a:cs typeface="+mn-cs"/>
              </a:rPr>
              <a:t>Phase 1</a:t>
            </a:r>
          </a:p>
          <a:p>
            <a:pPr lvl="1"/>
            <a:r>
              <a:rPr lang="en-US" sz="1200" b="0" i="0" kern="1200" dirty="0">
                <a:solidFill>
                  <a:schemeClr val="tx1"/>
                </a:solidFill>
                <a:effectLst/>
                <a:latin typeface="+mn-lt"/>
                <a:ea typeface="+mn-ea"/>
                <a:cs typeface="+mn-cs"/>
              </a:rPr>
              <a:t>Redo from sLog (oldest uncommitted transaction up to last checkpoint). Redo is a fast operation as it only needs to process a few records from the sLog.</a:t>
            </a:r>
          </a:p>
          <a:p>
            <a:pPr lvl="1"/>
            <a:r>
              <a:rPr lang="en-US" sz="1200" b="0" i="0" kern="1200" dirty="0">
                <a:solidFill>
                  <a:schemeClr val="tx1"/>
                </a:solidFill>
                <a:effectLst/>
                <a:latin typeface="+mn-lt"/>
                <a:ea typeface="+mn-ea"/>
                <a:cs typeface="+mn-cs"/>
              </a:rPr>
              <a:t>Phase 2</a:t>
            </a:r>
          </a:p>
          <a:p>
            <a:pPr lvl="1"/>
            <a:r>
              <a:rPr lang="en-US" sz="1200" b="0" i="0" kern="1200" dirty="0">
                <a:solidFill>
                  <a:schemeClr val="tx1"/>
                </a:solidFill>
                <a:effectLst/>
                <a:latin typeface="+mn-lt"/>
                <a:ea typeface="+mn-ea"/>
                <a:cs typeface="+mn-cs"/>
              </a:rPr>
              <a:t>Redo from Transaction Log starts from last checkpoint (instead of oldest uncommitted transaction)</a:t>
            </a:r>
          </a:p>
          <a:p>
            <a:r>
              <a:rPr lang="en-US" sz="1200" b="1" i="0" kern="1200" dirty="0">
                <a:solidFill>
                  <a:schemeClr val="tx1"/>
                </a:solidFill>
                <a:effectLst/>
                <a:latin typeface="+mn-lt"/>
                <a:ea typeface="+mn-ea"/>
                <a:cs typeface="+mn-cs"/>
              </a:rPr>
              <a:t>Undo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Undo phase with ADR completes almost instantaneously by using sLog to undo non-versioned operations and Persisted Version Store (PVS) with Logical Revert to perform row level version-based Undo.</a:t>
            </a:r>
          </a:p>
          <a:p>
            <a:endParaRPr lang="en-US" sz="1200" b="0" i="0" kern="1200" dirty="0">
              <a:solidFill>
                <a:schemeClr val="tx1"/>
              </a:solidFill>
              <a:effectLst/>
              <a:latin typeface="+mn-lt"/>
              <a:ea typeface="+mn-ea"/>
              <a:cs typeface="+mn-cs"/>
            </a:endParaRPr>
          </a:p>
          <a:p>
            <a:pPr algn="l"/>
            <a:r>
              <a:rPr lang="en-US" sz="1200" b="1" i="0" dirty="0">
                <a:solidFill>
                  <a:schemeClr val="tx1"/>
                </a:solidFill>
                <a:effectLst/>
                <a:latin typeface="+mn-lt"/>
              </a:rPr>
              <a:t>The following types of workloads benefit most from ADR:</a:t>
            </a:r>
          </a:p>
          <a:p>
            <a:pPr algn="l">
              <a:buFont typeface="Arial" panose="020B0604020202020204" pitchFamily="34" charset="0"/>
              <a:buChar char="•"/>
            </a:pPr>
            <a:r>
              <a:rPr lang="en-US" sz="1200" b="0" i="0" dirty="0">
                <a:solidFill>
                  <a:schemeClr val="tx1"/>
                </a:solidFill>
                <a:effectLst/>
                <a:latin typeface="+mn-lt"/>
              </a:rPr>
              <a:t>Workloads with long-running transactions.</a:t>
            </a:r>
          </a:p>
          <a:p>
            <a:pPr algn="l">
              <a:buFont typeface="Arial" panose="020B0604020202020204" pitchFamily="34" charset="0"/>
              <a:buChar char="•"/>
            </a:pPr>
            <a:r>
              <a:rPr lang="en-US" sz="1200" b="0" i="0" dirty="0">
                <a:solidFill>
                  <a:schemeClr val="tx1"/>
                </a:solidFill>
                <a:effectLst/>
                <a:latin typeface="+mn-lt"/>
              </a:rPr>
              <a:t>Workloads that have seen cases where active transactions are causing the transaction log to grow significantly.</a:t>
            </a:r>
          </a:p>
          <a:p>
            <a:pPr algn="l">
              <a:buFont typeface="Arial" panose="020B0604020202020204" pitchFamily="34" charset="0"/>
              <a:buChar char="•"/>
            </a:pPr>
            <a:r>
              <a:rPr lang="en-US" sz="1200" b="0" i="0" dirty="0">
                <a:solidFill>
                  <a:schemeClr val="tx1"/>
                </a:solidFill>
                <a:effectLst/>
                <a:latin typeface="+mn-lt"/>
              </a:rPr>
              <a:t>Workloads that have experienced long periods of database unavailability due to long running recovery (such as unexpected service restart or manual transaction rollback).</a:t>
            </a:r>
          </a:p>
          <a:p>
            <a:endParaRPr lang="en-US" sz="1200" b="0" i="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dirty="0">
              <a:latin typeface="+mn-lt"/>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dirty="0">
                <a:latin typeface="+mn-lt"/>
                <a:hlinkClick r:id="" action="ppaction://noaction"/>
              </a:rPr>
              <a:t>https://docs.microsoft.com/en-us/azure/sql-database/sql-database-accelerated-database-recovery</a:t>
            </a:r>
            <a:endParaRPr lang="en-US" sz="1200" dirty="0">
              <a:latin typeface="+mn-l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Constant Time Recovery in SQL Server (microsoft.com)</a:t>
            </a:r>
            <a:r>
              <a:rPr lang="en-US" dirty="0"/>
              <a:t> https://www.microsoft.com/en-us/research/uploads/prod/2019/06/p700-antonopoulos.pdf</a:t>
            </a:r>
            <a:endParaRPr lang="en-US" sz="1200" dirty="0"/>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14</a:t>
            </a:fld>
            <a:endParaRPr lang="en-US"/>
          </a:p>
        </p:txBody>
      </p:sp>
    </p:spTree>
    <p:extLst>
      <p:ext uri="{BB962C8B-B14F-4D97-AF65-F5344CB8AC3E}">
        <p14:creationId xmlns:p14="http://schemas.microsoft.com/office/powerpoint/2010/main" val="25980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hlinkClick r:id="rId3"/>
              </a:rPr>
              <a:t>Constant Time Recovery in SQL Server (microsoft.com)</a:t>
            </a:r>
            <a:r>
              <a:rPr lang="en-US" dirty="0"/>
              <a:t> https://www.microsoft.com/en-us/research/uploads/prod/2019/06/p700-antonopoulos.pdf</a:t>
            </a:r>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3:36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10/26/2021 3:36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will discuss What Accelerated Database Recovery is and how to enable the feature in SQL Server 2019. Then we will look at the Current Database Recovery process and some of the issues that occur based on the existing recovery design. Next, we walk through the four core components of ADR before walking through the new Accelerated Database Recovery Process. Finally, we will have a demonstration on all the awesomeness that is of ADR!</a:t>
            </a:r>
          </a:p>
        </p:txBody>
      </p:sp>
      <p:sp>
        <p:nvSpPr>
          <p:cNvPr id="4" name="Slide Number Placeholder 3"/>
          <p:cNvSpPr>
            <a:spLocks noGrp="1"/>
          </p:cNvSpPr>
          <p:nvPr>
            <p:ph type="sldNum" sz="quarter" idx="5"/>
          </p:nvPr>
        </p:nvSpPr>
        <p:spPr/>
        <p:txBody>
          <a:bodyPr/>
          <a:lstStyle/>
          <a:p>
            <a:fld id="{56E97690-D681-4B47-8FD4-7300C9E579A2}" type="slidenum">
              <a:rPr lang="en-US" smtClean="0"/>
              <a:t>4</a:t>
            </a:fld>
            <a:endParaRPr lang="en-US"/>
          </a:p>
        </p:txBody>
      </p:sp>
    </p:spTree>
    <p:extLst>
      <p:ext uri="{BB962C8B-B14F-4D97-AF65-F5344CB8AC3E}">
        <p14:creationId xmlns:p14="http://schemas.microsoft.com/office/powerpoint/2010/main" val="274976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b="1" i="0" dirty="0">
                <a:solidFill>
                  <a:schemeClr val="tx1"/>
                </a:solidFill>
                <a:effectLst/>
                <a:latin typeface="Segoe UI" panose="020B0502040204020203" pitchFamily="34" charset="0"/>
              </a:rPr>
              <a:t>Accelerated Database Recovery (ADR)</a:t>
            </a:r>
            <a:r>
              <a:rPr lang="en-US" b="0" i="0" dirty="0">
                <a:solidFill>
                  <a:schemeClr val="tx1"/>
                </a:solidFill>
                <a:effectLst/>
                <a:latin typeface="Segoe UI" panose="020B0502040204020203" pitchFamily="34" charset="0"/>
              </a:rPr>
              <a:t> is a SQL Server 2019 database engine feature that greatly improves database availability, especially in the presence of long running transactions, by redesigning the SQL Server database engine recovery process.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While ADR is available for SQL Server 2019 on-premises, it is also available for Azure SQL Database, Azure SQL Managed Instance, databases in Azure Synapse Analytics, and SQL Server on Azure VMs starting with SQL Server 2019.</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The primary benefits of ADR are:</a:t>
            </a:r>
          </a:p>
          <a:p>
            <a:pPr algn="l"/>
            <a:endParaRPr lang="en-US" b="0" i="0" dirty="0">
              <a:solidFill>
                <a:schemeClr val="tx1"/>
              </a:solidFill>
              <a:effectLst/>
              <a:latin typeface="Segoe UI" panose="020B0502040204020203" pitchFamily="34" charset="0"/>
            </a:endParaRPr>
          </a:p>
          <a:p>
            <a:pPr algn="l"/>
            <a:r>
              <a:rPr lang="en-US" b="1" i="0" dirty="0">
                <a:solidFill>
                  <a:schemeClr val="tx1"/>
                </a:solidFill>
                <a:effectLst/>
                <a:latin typeface="Segoe UI" panose="020B0502040204020203" pitchFamily="34" charset="0"/>
              </a:rPr>
              <a:t>Available in Standard Edition</a:t>
            </a:r>
          </a:p>
          <a:p>
            <a:pPr algn="l"/>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Fast and consistent database recovery</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Since, long running transactions do not impact the overall recovery time, ADR allows for fast and consistent database recovery regardless of the number of active transactions in the system or transaction size.</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Instantaneous transaction rollback</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Additionally with ADR, Transaction rollback is instantaneous, regardless of the length time that the transaction has been active or the number of updates that has performed.</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Aggressive log truncation</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Finally, the transaction log is aggressively truncated, even in the presence of active long-running transactions, which will assist in preventing the transaction log from growing out of control.</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3:36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tx1"/>
                </a:solidFill>
                <a:effectLst/>
                <a:latin typeface="Segoe UI Light" panose="020B0502040204020203" pitchFamily="34" charset="0"/>
                <a:cs typeface="Segoe UI Light" panose="020B0502040204020203" pitchFamily="34" charset="0"/>
              </a:rPr>
              <a:t>Database recovery follows the </a:t>
            </a:r>
            <a:r>
              <a:rPr lang="en-US" sz="900" b="0" i="0" u="none" strike="noStrike" dirty="0">
                <a:solidFill>
                  <a:schemeClr val="tx1"/>
                </a:solidFill>
                <a:effectLst/>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ARIES</a:t>
            </a:r>
            <a:r>
              <a:rPr lang="en-US" sz="900" b="0" i="0" dirty="0">
                <a:solidFill>
                  <a:schemeClr val="tx1"/>
                </a:solidFill>
                <a:effectLst/>
                <a:latin typeface="Segoe UI Light" panose="020B0502040204020203" pitchFamily="34" charset="0"/>
                <a:cs typeface="Segoe UI Light" panose="020B0502040204020203" pitchFamily="34" charset="0"/>
              </a:rPr>
              <a:t> recovery model, which stands for </a:t>
            </a:r>
            <a:r>
              <a:rPr lang="en-US" sz="900" b="1" i="0" kern="1200" dirty="0">
                <a:solidFill>
                  <a:schemeClr val="tx1"/>
                </a:solidFill>
                <a:effectLst/>
                <a:latin typeface="Segoe UI Light" panose="020B0502040204020203" pitchFamily="34" charset="0"/>
                <a:ea typeface="+mn-ea"/>
                <a:cs typeface="Segoe UI Light" panose="020B0502040204020203" pitchFamily="34" charset="0"/>
              </a:rPr>
              <a:t>Algorithms for Recovery and Isolation Exploiting Semantics </a:t>
            </a:r>
            <a:r>
              <a:rPr lang="en-US" sz="900" b="0" i="0" dirty="0">
                <a:solidFill>
                  <a:schemeClr val="tx1"/>
                </a:solidFill>
                <a:effectLst/>
                <a:latin typeface="Segoe UI Light" panose="020B0502040204020203" pitchFamily="34" charset="0"/>
                <a:cs typeface="Segoe UI Light" panose="020B0502040204020203" pitchFamily="34" charset="0"/>
              </a:rPr>
              <a:t>and consists of three phases,</a:t>
            </a:r>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Analysis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First, we have the Analysis phase that will scan the transaction log from the beginning of the last successful checkpoint (or the oldest dirty page LSN) until the end, to determine the state of each transaction at the time SQL Server stopped. This is normally a fairly quick process.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Redo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Next in our second phase, the recovery process will scan the transaction log from the oldest uncommitted transaction until the end, to bring the database to the state it was at the time of the crash by redoing all committed operations.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Undo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For each transaction that was active as of the time of the crash, this phase will scan the log backwards rolling back transactions since the oldest active uncommitted transaction. This is area that takes the longest amount of time during the recovery process and the primary bottle that ADR was designed to resolve.</a:t>
            </a:r>
          </a:p>
          <a:p>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dirty="0">
                <a:latin typeface="Segoe UI Light" panose="020B0502040204020203" pitchFamily="34" charset="0"/>
                <a:cs typeface="Segoe UI Light" panose="020B0502040204020203" pitchFamily="34" charset="0"/>
                <a:hlinkClick r:id="rId4"/>
              </a:rPr>
              <a:t>https://docs.microsoft.com/en-us/azure/sql-database/sql-database-accelerated-database-recovery</a:t>
            </a:r>
            <a:endParaRPr lang="en-US" sz="90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egoe UI" panose="020B0502040204020203" pitchFamily="34" charset="0"/>
              </a:rPr>
              <a:t>So based on the current design, the most common implications of having to rollback all incomplete transactions is that is that the length of time required is roughly proportional to the work that the transaction has performed and the length of time the transaction has been active. Therefore, the recovery process can take a long time in the presence of long-running transactions (such as large bulk insert operations or index build operations against a large table).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Also, cancelling/rolling back a large transaction based on the current recovery design can take a long time as it is using the same Undo recovery phase as previously described.</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Finally, the SQL Server database engine cannot truncate the transaction log when there are long-running transactions because their corresponding log records are needed for the recovery and rollback processes.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As a result, some customers face the problem that the size of the transaction log grows very large and consumes huge amounts of drive space.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ADR recovery components</a:t>
            </a:r>
          </a:p>
          <a:p>
            <a:pPr algn="l"/>
            <a:r>
              <a:rPr lang="en-US" sz="1200" b="0" i="0" dirty="0">
                <a:solidFill>
                  <a:schemeClr val="tx1"/>
                </a:solidFill>
                <a:effectLst/>
                <a:latin typeface="Segoe UI" panose="020B0502040204020203" pitchFamily="34" charset="0"/>
              </a:rPr>
              <a:t>The four key components of ADR are:</a:t>
            </a:r>
          </a:p>
          <a:p>
            <a:pPr algn="l"/>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1" i="0" dirty="0">
                <a:solidFill>
                  <a:schemeClr val="tx1"/>
                </a:solidFill>
                <a:effectLst/>
                <a:latin typeface="Segoe UI" panose="020B0502040204020203" pitchFamily="34" charset="0"/>
              </a:rPr>
              <a:t>Persisted version store (PVS)</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persisted version store is a new SQL Server database engine mechanism for persisting the row versions generated in the database itself instead of the traditional </a:t>
            </a:r>
            <a:r>
              <a:rPr lang="en-US" sz="1200" b="0" i="0" dirty="0" err="1">
                <a:solidFill>
                  <a:schemeClr val="tx1"/>
                </a:solidFill>
                <a:effectLst/>
                <a:latin typeface="Segoe UI" panose="020B0502040204020203" pitchFamily="34" charset="0"/>
              </a:rPr>
              <a:t>tempdb</a:t>
            </a:r>
            <a:r>
              <a:rPr lang="en-US" sz="1200" b="0" i="0" dirty="0">
                <a:solidFill>
                  <a:schemeClr val="tx1"/>
                </a:solidFill>
                <a:effectLst/>
                <a:latin typeface="Segoe UI" panose="020B0502040204020203" pitchFamily="34" charset="0"/>
              </a:rPr>
              <a:t> version store. PVS enables resource isolation as well as improves availability of readable secondaries.</a:t>
            </a:r>
          </a:p>
          <a:p>
            <a:pPr algn="l">
              <a:buFont typeface="Arial" panose="020B0604020202020204" pitchFamily="34" charset="0"/>
              <a:buNone/>
            </a:pPr>
            <a:endParaRPr lang="en-US" sz="1200" b="0" i="0" dirty="0">
              <a:solidFill>
                <a:schemeClr val="tx1"/>
              </a:solidFill>
              <a:effectLst/>
              <a:latin typeface="Segoe UI" panose="020B0502040204020203" pitchFamily="34" charset="0"/>
            </a:endParaRP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3:36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Logical revert</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Logical revert is the asynchronous process responsible for performing row-level version-based Undo - providing instant transaction rollback and undo for all versioned operations. Logical revert is accomplished by: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Keeping track of all aborted transactions and marking them invisible to other transactions.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Performing rollback by using PVS for all user transactions, rather than physically scanning the transaction log and undoing changes one at a time.</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Releasing all locks immediately after transaction abort. Since abort involves simply marking changes in memory, the process is very efficient </a:t>
            </a:r>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3:36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10/26/2021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9" r:id="rId7"/>
    <p:sldLayoutId id="2147484870" r:id="rId8"/>
    <p:sldLayoutId id="2147484871" r:id="rId9"/>
    <p:sldLayoutId id="2147484872" r:id="rId10"/>
    <p:sldLayoutId id="2147484873"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1.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microsoft.com/en-us/research/uploads/prod/2019/06/p700-antonopoulos.pdf" TargetMode="Externa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10482" y="4439522"/>
            <a:ext cx="6276531" cy="1793104"/>
          </a:xfrm>
        </p:spPr>
        <p:txBody>
          <a:bodyPr/>
          <a:lstStyle/>
          <a:p>
            <a:pPr>
              <a:lnSpc>
                <a:spcPct val="100000"/>
              </a:lnSpc>
              <a:spcBef>
                <a:spcPts val="600"/>
              </a:spcBef>
              <a:spcAft>
                <a:spcPts val="600"/>
              </a:spcAft>
            </a:pPr>
            <a:r>
              <a:rPr lang="en-US" sz="4000" dirty="0"/>
              <a:t>Accelerated </a:t>
            </a:r>
            <a:br>
              <a:rPr lang="en-US" sz="4000" dirty="0"/>
            </a:br>
            <a:r>
              <a:rPr lang="en-US" sz="4000" dirty="0"/>
              <a:t>Database Recovery</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59504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4" name="Group 3">
            <a:extLst>
              <a:ext uri="{FF2B5EF4-FFF2-40B4-BE49-F238E27FC236}">
                <a16:creationId xmlns:a16="http://schemas.microsoft.com/office/drawing/2014/main" id="{8E18CCD6-E5F8-42AD-BB02-B5BDA80AF5F1}"/>
              </a:ext>
            </a:extLst>
          </p:cNvPr>
          <p:cNvGrpSpPr/>
          <p:nvPr/>
        </p:nvGrpSpPr>
        <p:grpSpPr>
          <a:xfrm>
            <a:off x="109939" y="601458"/>
            <a:ext cx="12082061" cy="5655084"/>
            <a:chOff x="50415" y="842204"/>
            <a:chExt cx="12082061" cy="5655084"/>
          </a:xfrm>
        </p:grpSpPr>
        <p:sp>
          <p:nvSpPr>
            <p:cNvPr id="3" name="Rectangle 2">
              <a:extLst>
                <a:ext uri="{FF2B5EF4-FFF2-40B4-BE49-F238E27FC236}">
                  <a16:creationId xmlns:a16="http://schemas.microsoft.com/office/drawing/2014/main" id="{CA152D57-DDFF-457C-8FA5-E73FDFFCD05D}"/>
                </a:ext>
              </a:extLst>
            </p:cNvPr>
            <p:cNvSpPr/>
            <p:nvPr/>
          </p:nvSpPr>
          <p:spPr>
            <a:xfrm>
              <a:off x="5293892" y="3588028"/>
              <a:ext cx="1593925" cy="40750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ontent Placeholder 2"/>
            <p:cNvSpPr txBox="1">
              <a:spLocks/>
            </p:cNvSpPr>
            <p:nvPr/>
          </p:nvSpPr>
          <p:spPr>
            <a:xfrm>
              <a:off x="336664" y="842204"/>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59929" y="1273912"/>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96744" y="1282844"/>
              <a:ext cx="1630959" cy="5214444"/>
              <a:chOff x="3000390" y="2583872"/>
              <a:chExt cx="1663663" cy="5319006"/>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847660"/>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Checkpoint</a:t>
                </a:r>
              </a:p>
              <a:p>
                <a:pPr algn="ctr" defTabSz="896341"/>
                <a:r>
                  <a:rPr lang="en-US" sz="1600" i="1" dirty="0">
                    <a:latin typeface="Segoe UI Light" panose="020B0502040204020203" pitchFamily="34" charset="0"/>
                    <a:cs typeface="Segoe UI Light" panose="020B0502040204020203" pitchFamily="34" charset="0"/>
                  </a:rPr>
                  <a:t>(or oldest dirty page LSN)</a:t>
                </a: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93489" y="1321119"/>
              <a:ext cx="844176" cy="4971707"/>
              <a:chOff x="7644350" y="2574763"/>
              <a:chExt cx="1858656" cy="3391458"/>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98905"/>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Log</a:t>
                </a:r>
              </a:p>
              <a:p>
                <a:pPr algn="ctr" defTabSz="896341"/>
                <a:r>
                  <a:rPr lang="en-US" sz="1600" dirty="0">
                    <a:latin typeface="Segoe UI Light" panose="020B0502040204020203" pitchFamily="34" charset="0"/>
                    <a:cs typeface="Segoe UI Light" panose="020B0502040204020203" pitchFamily="34" charset="0"/>
                  </a:rPr>
                  <a:t>End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36652" y="1244059"/>
              <a:ext cx="6640526" cy="491263"/>
              <a:chOff x="5303036" y="2544312"/>
              <a:chExt cx="6773681" cy="50111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03036" y="2544312"/>
                <a:ext cx="1710755" cy="376599"/>
                <a:chOff x="2684533" y="2607233"/>
                <a:chExt cx="5955090" cy="376599"/>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684533" y="2607233"/>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4534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75607" y="1273917"/>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408027" y="1918646"/>
              <a:ext cx="10724449" cy="655215"/>
              <a:chOff x="1344572" y="2453719"/>
              <a:chExt cx="10939498" cy="668352"/>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4980083" y="2453719"/>
                <a:ext cx="7303987" cy="668352"/>
                <a:chOff x="4980083" y="3445118"/>
                <a:chExt cx="7303987" cy="668352"/>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4980083" y="3445118"/>
                  <a:ext cx="2109687" cy="394099"/>
                  <a:chOff x="4366655" y="3379806"/>
                  <a:chExt cx="1751757" cy="394099"/>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366655" y="3379806"/>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69"/>
                  <a:ext cx="5175918" cy="596501"/>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Phase 2a: Redo from </a:t>
                  </a:r>
                  <a:r>
                    <a:rPr lang="en-US" sz="1600" b="1" dirty="0">
                      <a:latin typeface="Segoe UI Light" panose="020B0502040204020203" pitchFamily="34" charset="0"/>
                      <a:cs typeface="Segoe UI Light" panose="020B0502040204020203" pitchFamily="34" charset="0"/>
                    </a:rPr>
                    <a:t>sLog</a:t>
                  </a:r>
                  <a:endParaRPr lang="en-US" sz="1600" b="1" dirty="0">
                    <a:solidFill>
                      <a:schemeClr val="accent4">
                        <a:lumMod val="75000"/>
                      </a:schemeClr>
                    </a:solidFill>
                    <a:latin typeface="Segoe UI Light" panose="020B0502040204020203" pitchFamily="34" charset="0"/>
                    <a:cs typeface="Segoe UI Light" panose="020B0502040204020203" pitchFamily="34" charset="0"/>
                  </a:endParaRPr>
                </a:p>
                <a:p>
                  <a:pPr defTabSz="896341"/>
                  <a:r>
                    <a:rPr lang="en-US" sz="1600" dirty="0">
                      <a:latin typeface="Segoe UI Light" panose="020B0502040204020203" pitchFamily="34" charset="0"/>
                      <a:cs typeface="Segoe UI Light" panose="020B0502040204020203" pitchFamily="34" charset="0"/>
                    </a:rPr>
                    <a:t>Phase 2b: Redo from </a:t>
                  </a:r>
                  <a:r>
                    <a:rPr lang="en-US" sz="1600" b="1" dirty="0">
                      <a:latin typeface="Segoe UI Light" panose="020B0502040204020203" pitchFamily="34" charset="0"/>
                      <a:cs typeface="Segoe UI Light" panose="020B0502040204020203" pitchFamily="34" charset="0"/>
                    </a:rPr>
                    <a:t>Transaction Log</a:t>
                  </a:r>
                  <a:endParaRPr lang="en-US" sz="1600" dirty="0">
                    <a:solidFill>
                      <a:schemeClr val="accent4">
                        <a:lumMod val="75000"/>
                      </a:schemeClr>
                    </a:solidFill>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7620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7620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55997" y="3418713"/>
              <a:ext cx="10487688" cy="830997"/>
              <a:chOff x="1344573" y="3416548"/>
              <a:chExt cx="10697987" cy="847664"/>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416548"/>
                <a:ext cx="10697987" cy="847664"/>
                <a:chOff x="1344573" y="4407947"/>
                <a:chExt cx="10697987" cy="847664"/>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762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407947"/>
                  <a:ext cx="4899718" cy="847664"/>
                </a:xfrm>
                <a:prstGeom prst="rect">
                  <a:avLst/>
                </a:prstGeom>
                <a:noFill/>
                <a:ln w="19050">
                  <a:solidFill>
                    <a:schemeClr val="accent5"/>
                  </a:solidFill>
                </a:ln>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Only needs to scan log since last checkpoint. 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69747" y="5068260"/>
              <a:ext cx="6897448"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84495" y="4465509"/>
              <a:ext cx="2164746"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Transaction Log</a:t>
              </a:r>
            </a:p>
          </p:txBody>
        </p:sp>
        <p:sp>
          <p:nvSpPr>
            <p:cNvPr id="156" name="TextBox 155">
              <a:extLst>
                <a:ext uri="{FF2B5EF4-FFF2-40B4-BE49-F238E27FC236}">
                  <a16:creationId xmlns:a16="http://schemas.microsoft.com/office/drawing/2014/main" id="{AADA60C2-E79F-4A58-86DB-2165F146C25C}"/>
                </a:ext>
              </a:extLst>
            </p:cNvPr>
            <p:cNvSpPr txBox="1"/>
            <p:nvPr/>
          </p:nvSpPr>
          <p:spPr>
            <a:xfrm>
              <a:off x="7208088" y="4912314"/>
              <a:ext cx="2217743"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sLog (in memory)</a:t>
              </a:r>
            </a:p>
          </p:txBody>
        </p:sp>
        <p:sp>
          <p:nvSpPr>
            <p:cNvPr id="157" name="Rectangle 156">
              <a:extLst>
                <a:ext uri="{FF2B5EF4-FFF2-40B4-BE49-F238E27FC236}">
                  <a16:creationId xmlns:a16="http://schemas.microsoft.com/office/drawing/2014/main" id="{9FCF23DD-1DF4-41BB-A46F-F45DC8B0CA9A}"/>
                </a:ext>
              </a:extLst>
            </p:cNvPr>
            <p:cNvSpPr/>
            <p:nvPr/>
          </p:nvSpPr>
          <p:spPr>
            <a:xfrm>
              <a:off x="1662798"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530033"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7525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623134"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700080"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4530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9318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31501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6023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40811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39742"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101292"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4651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9439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3876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8398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931868"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82485"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30277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7558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128787"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740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221888"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7436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41958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674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5206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6588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61376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9430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3952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874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406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8582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403370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9954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4477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9265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4585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9107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38953"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94718" y="451112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55610"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506626"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72364"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620719"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81136"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625080"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668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50200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6530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1131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40460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5780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50302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50902"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49474"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600267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4789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95777"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881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413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8660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334490"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56749"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50641"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75335"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385326" y="5243102"/>
              <a:ext cx="3795483" cy="584775"/>
              <a:chOff x="3523004" y="4377240"/>
              <a:chExt cx="3871589" cy="596501"/>
            </a:xfrm>
          </p:grpSpPr>
          <p:sp>
            <p:nvSpPr>
              <p:cNvPr id="225" name="TextBox 224">
                <a:extLst>
                  <a:ext uri="{FF2B5EF4-FFF2-40B4-BE49-F238E27FC236}">
                    <a16:creationId xmlns:a16="http://schemas.microsoft.com/office/drawing/2014/main" id="{43F17829-AF79-43A8-A050-8BBA7C2876D9}"/>
                  </a:ext>
                </a:extLst>
              </p:cNvPr>
              <p:cNvSpPr txBox="1"/>
              <p:nvPr/>
            </p:nvSpPr>
            <p:spPr>
              <a:xfrm>
                <a:off x="3614331" y="4377240"/>
                <a:ext cx="3780262" cy="596501"/>
              </a:xfrm>
              <a:prstGeom prst="rect">
                <a:avLst/>
              </a:prstGeom>
              <a:noFill/>
            </p:spPr>
            <p:txBody>
              <a:bodyPr wrap="none" rtlCol="0">
                <a:spAutoFit/>
              </a:bodyPr>
              <a:lstStyle/>
              <a:p>
                <a:pPr defTabSz="896341"/>
                <a:r>
                  <a:rPr lang="en-US" sz="1600" dirty="0">
                    <a:latin typeface="Segoe UI Light" panose="020B0502040204020203" pitchFamily="34" charset="0"/>
                    <a:cs typeface="Segoe UI Light" panose="020B0502040204020203" pitchFamily="34" charset="0"/>
                  </a:rPr>
                  <a:t>Log Record for non-versioned operation.</a:t>
                </a:r>
              </a:p>
              <a:p>
                <a:pPr defTabSz="896341"/>
                <a:r>
                  <a:rPr lang="en-US" sz="1600" dirty="0">
                    <a:latin typeface="Segoe UI Light" panose="020B0502040204020203" pitchFamily="34" charset="0"/>
                    <a:cs typeface="Segoe UI Light" panose="020B0502040204020203" pitchFamily="34" charset="0"/>
                  </a:rPr>
                  <a:t>Persisted to disk as part of checkpoint.</a:t>
                </a:r>
              </a:p>
            </p:txBody>
          </p:sp>
          <p:sp>
            <p:nvSpPr>
              <p:cNvPr id="226" name="Rectangle 225">
                <a:extLst>
                  <a:ext uri="{FF2B5EF4-FFF2-40B4-BE49-F238E27FC236}">
                    <a16:creationId xmlns:a16="http://schemas.microsoft.com/office/drawing/2014/main" id="{AAD34F88-86A2-44D7-86C6-3BF4C5518CE2}"/>
                  </a:ext>
                </a:extLst>
              </p:cNvPr>
              <p:cNvSpPr/>
              <p:nvPr/>
            </p:nvSpPr>
            <p:spPr>
              <a:xfrm>
                <a:off x="3523004" y="4447458"/>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67361" y="4108266"/>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724955" y="4379820"/>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153108" y="2543856"/>
              <a:ext cx="3947390" cy="584776"/>
              <a:chOff x="5361711" y="3746589"/>
              <a:chExt cx="3019908" cy="447376"/>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746589"/>
                <a:ext cx="2439083" cy="447376"/>
              </a:xfrm>
              <a:prstGeom prst="rect">
                <a:avLst/>
              </a:prstGeom>
              <a:solidFill>
                <a:schemeClr val="bg1"/>
              </a:solidFill>
            </p:spPr>
            <p:txBody>
              <a:bodyPr wrap="none">
                <a:spAutoFit/>
              </a:bodyPr>
              <a:lstStyle/>
              <a:p>
                <a:pPr defTabSz="896341"/>
                <a:r>
                  <a:rPr lang="en-US" sz="1600" b="1" dirty="0">
                    <a:latin typeface="Segoe UI Light" panose="020B0502040204020203" pitchFamily="34" charset="0"/>
                    <a:cs typeface="Segoe UI Light" panose="020B0502040204020203" pitchFamily="34" charset="0"/>
                  </a:rPr>
                  <a:t>[DB is </a:t>
                </a:r>
                <a:r>
                  <a:rPr lang="en-US" sz="1600" b="1" dirty="0">
                    <a:solidFill>
                      <a:schemeClr val="accent4"/>
                    </a:solidFill>
                    <a:latin typeface="Segoe UI Light" panose="020B0502040204020203" pitchFamily="34" charset="0"/>
                    <a:cs typeface="Segoe UI Light" panose="020B0502040204020203" pitchFamily="34" charset="0"/>
                  </a:rPr>
                  <a:t>FULLY</a:t>
                </a:r>
                <a:r>
                  <a:rPr lang="en-US" sz="1600" b="1" dirty="0">
                    <a:latin typeface="Segoe UI Light" panose="020B0502040204020203" pitchFamily="34" charset="0"/>
                    <a:cs typeface="Segoe UI Light" panose="020B0502040204020203" pitchFamily="34" charset="0"/>
                  </a:rPr>
                  <a:t> available and </a:t>
                </a:r>
                <a:r>
                  <a:rPr lang="en-US" sz="1600" b="1" dirty="0">
                    <a:solidFill>
                      <a:schemeClr val="accent4"/>
                    </a:solidFill>
                    <a:latin typeface="Segoe UI Light" panose="020B0502040204020203" pitchFamily="34" charset="0"/>
                    <a:cs typeface="Segoe UI Light" panose="020B0502040204020203" pitchFamily="34" charset="0"/>
                  </a:rPr>
                  <a:t>all locks </a:t>
                </a:r>
              </a:p>
              <a:p>
                <a:pPr defTabSz="896341"/>
                <a:r>
                  <a:rPr lang="en-US" sz="1600" b="1" dirty="0">
                    <a:solidFill>
                      <a:schemeClr val="accent4"/>
                    </a:solidFill>
                    <a:latin typeface="Segoe UI Light" panose="020B0502040204020203" pitchFamily="34" charset="0"/>
                    <a:cs typeface="Segoe UI Light" panose="020B0502040204020203" pitchFamily="34" charset="0"/>
                  </a:rPr>
                  <a:t>are released </a:t>
                </a:r>
                <a:r>
                  <a:rPr lang="en-US" sz="1600" b="1" dirty="0">
                    <a:latin typeface="Segoe UI Light" panose="020B0502040204020203" pitchFamily="34" charset="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4012180"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50415" y="5633593"/>
              <a:ext cx="613984" cy="523220"/>
            </a:xfrm>
            <a:prstGeom prst="rect">
              <a:avLst/>
            </a:prstGeom>
            <a:noFill/>
          </p:spPr>
          <p:txBody>
            <a:bodyPr wrap="square" rtlCol="0">
              <a:spAutoFit/>
            </a:bodyPr>
            <a:lstStyle/>
            <a:p>
              <a:pPr algn="ctr" defTabSz="896341"/>
              <a:r>
                <a:rPr lang="en-US" sz="1400" dirty="0">
                  <a:latin typeface="Segoe UI Light" panose="020B0502040204020203" pitchFamily="34" charset="0"/>
                  <a:cs typeface="Segoe UI Light" panose="020B0502040204020203" pitchFamily="34" charset="0"/>
                </a:rPr>
                <a:t>Log</a:t>
              </a:r>
            </a:p>
            <a:p>
              <a:pPr algn="ctr" defTabSz="896341"/>
              <a:r>
                <a:rPr lang="en-US" sz="1400"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74346" y="5652486"/>
              <a:ext cx="1987003" cy="830997"/>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Oldest </a:t>
              </a:r>
            </a:p>
            <a:p>
              <a:pPr algn="ctr" defTabSz="896341"/>
              <a:r>
                <a:rPr lang="en-US" sz="1600" dirty="0">
                  <a:latin typeface="Segoe UI Light" panose="020B0502040204020203" pitchFamily="34" charset="0"/>
                  <a:cs typeface="Segoe UI Light" panose="020B0502040204020203" pitchFamily="34" charset="0"/>
                </a:rPr>
                <a:t>uncommitted Tx</a:t>
              </a:r>
            </a:p>
            <a:p>
              <a:pPr algn="ctr" defTabSz="896341"/>
              <a:r>
                <a:rPr lang="en-US" sz="1600" dirty="0">
                  <a:latin typeface="Segoe UI Light" panose="020B0502040204020203" pitchFamily="34" charset="0"/>
                  <a:cs typeface="Segoe UI Light" panose="020B0502040204020203" pitchFamily="34" charset="0"/>
                </a:rPr>
                <a:t>(XACT_BEGIN_LSN)</a:t>
              </a:r>
            </a:p>
          </p:txBody>
        </p:sp>
        <p:sp>
          <p:nvSpPr>
            <p:cNvPr id="129" name="TextBox 128">
              <a:extLst>
                <a:ext uri="{FF2B5EF4-FFF2-40B4-BE49-F238E27FC236}">
                  <a16:creationId xmlns:a16="http://schemas.microsoft.com/office/drawing/2014/main" id="{6DF45D03-CDE4-4D58-A8EC-876181A250EF}"/>
                </a:ext>
              </a:extLst>
            </p:cNvPr>
            <p:cNvSpPr txBox="1"/>
            <p:nvPr/>
          </p:nvSpPr>
          <p:spPr>
            <a:xfrm>
              <a:off x="2080065" y="2400592"/>
              <a:ext cx="3013781"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Non-versioned operations since oldest uncommitted transaction</a:t>
              </a:r>
              <a:endParaRPr lang="en-US" sz="1400"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388228" y="2422940"/>
              <a:ext cx="1468823"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Starts from last checkpoint</a:t>
              </a:r>
              <a:endParaRPr lang="en-US" sz="1400" dirty="0"/>
            </a:p>
          </p:txBody>
        </p:sp>
      </p:gr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0862-8EBC-45AA-9D25-1F9E497B5907}"/>
              </a:ext>
            </a:extLst>
          </p:cNvPr>
          <p:cNvSpPr>
            <a:spLocks noGrp="1"/>
          </p:cNvSpPr>
          <p:nvPr>
            <p:ph type="title"/>
          </p:nvPr>
        </p:nvSpPr>
        <p:spPr/>
        <p:txBody>
          <a:bodyPr/>
          <a:lstStyle/>
          <a:p>
            <a:r>
              <a:rPr lang="en-US" dirty="0"/>
              <a:t>Recovery Time Comparison</a:t>
            </a:r>
          </a:p>
        </p:txBody>
      </p:sp>
      <p:grpSp>
        <p:nvGrpSpPr>
          <p:cNvPr id="7" name="Group 6">
            <a:extLst>
              <a:ext uri="{FF2B5EF4-FFF2-40B4-BE49-F238E27FC236}">
                <a16:creationId xmlns:a16="http://schemas.microsoft.com/office/drawing/2014/main" id="{3E662309-FE6D-4DF5-A762-78CFA38A4EE4}"/>
              </a:ext>
            </a:extLst>
          </p:cNvPr>
          <p:cNvGrpSpPr/>
          <p:nvPr/>
        </p:nvGrpSpPr>
        <p:grpSpPr>
          <a:xfrm>
            <a:off x="1334543" y="1120797"/>
            <a:ext cx="9522914" cy="4616405"/>
            <a:chOff x="1449570" y="846138"/>
            <a:chExt cx="8881410" cy="4163853"/>
          </a:xfrm>
        </p:grpSpPr>
        <p:pic>
          <p:nvPicPr>
            <p:cNvPr id="6" name="Picture 5">
              <a:extLst>
                <a:ext uri="{FF2B5EF4-FFF2-40B4-BE49-F238E27FC236}">
                  <a16:creationId xmlns:a16="http://schemas.microsoft.com/office/drawing/2014/main" id="{D0EF8C9F-A23A-4DCA-AEEC-3421B5E50F91}"/>
                </a:ext>
              </a:extLst>
            </p:cNvPr>
            <p:cNvPicPr>
              <a:picLocks noChangeAspect="1"/>
            </p:cNvPicPr>
            <p:nvPr/>
          </p:nvPicPr>
          <p:blipFill>
            <a:blip r:embed="rId3"/>
            <a:stretch>
              <a:fillRect/>
            </a:stretch>
          </p:blipFill>
          <p:spPr>
            <a:xfrm>
              <a:off x="1449570" y="846138"/>
              <a:ext cx="8881410" cy="4163853"/>
            </a:xfrm>
            <a:prstGeom prst="rect">
              <a:avLst/>
            </a:prstGeom>
          </p:spPr>
        </p:pic>
        <p:sp>
          <p:nvSpPr>
            <p:cNvPr id="4" name="TextBox 3">
              <a:extLst>
                <a:ext uri="{FF2B5EF4-FFF2-40B4-BE49-F238E27FC236}">
                  <a16:creationId xmlns:a16="http://schemas.microsoft.com/office/drawing/2014/main" id="{F7AA97F0-D39C-4DE7-86F4-264BA812742D}"/>
                </a:ext>
              </a:extLst>
            </p:cNvPr>
            <p:cNvSpPr txBox="1"/>
            <p:nvPr/>
          </p:nvSpPr>
          <p:spPr>
            <a:xfrm>
              <a:off x="1581917" y="986060"/>
              <a:ext cx="6106026" cy="369332"/>
            </a:xfrm>
            <a:prstGeom prst="rect">
              <a:avLst/>
            </a:prstGeom>
            <a:noFill/>
          </p:spPr>
          <p:txBody>
            <a:bodyPr wrap="square">
              <a:spAutoFit/>
            </a:bodyPr>
            <a:lstStyle/>
            <a:p>
              <a:r>
                <a:rPr lang="en-US" dirty="0">
                  <a:solidFill>
                    <a:schemeClr val="accent5"/>
                  </a:solidFill>
                  <a:hlinkClick r:id="rId4">
                    <a:extLst>
                      <a:ext uri="{A12FA001-AC4F-418D-AE19-62706E023703}">
                        <ahyp:hlinkClr xmlns:ahyp="http://schemas.microsoft.com/office/drawing/2018/hyperlinkcolor" val="tx"/>
                      </a:ext>
                    </a:extLst>
                  </a:hlinkClick>
                </a:rPr>
                <a:t>Constant Time Recovery in SQL Server </a:t>
              </a:r>
              <a:endParaRPr lang="en-US" dirty="0">
                <a:solidFill>
                  <a:schemeClr val="accent5"/>
                </a:solidFill>
              </a:endParaRPr>
            </a:p>
          </p:txBody>
        </p:sp>
      </p:grpSp>
    </p:spTree>
    <p:extLst>
      <p:ext uri="{BB962C8B-B14F-4D97-AF65-F5344CB8AC3E}">
        <p14:creationId xmlns:p14="http://schemas.microsoft.com/office/powerpoint/2010/main" val="58279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3184922749"/>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504244239"/>
              </p:ext>
            </p:extLst>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1983483442"/>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328322"/>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44593" cy="362359"/>
                <a:chOff x="1227829" y="3515313"/>
                <a:chExt cx="3955547"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55547"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9537995"/>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2662</Words>
  <Application>Microsoft Office PowerPoint</Application>
  <PresentationFormat>Widescreen</PresentationFormat>
  <Paragraphs>279</Paragraphs>
  <Slides>17</Slides>
  <Notes>14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Segoe UI</vt:lpstr>
      <vt:lpstr>Segoe UI Light</vt:lpstr>
      <vt:lpstr>PASS 2013_SpeakerTemplate_Final</vt:lpstr>
      <vt:lpstr>Accelerated  Database Recovery    </vt:lpstr>
      <vt:lpstr>PowerPoint Presentation</vt:lpstr>
      <vt:lpstr>Get started with SQL Server 2019</vt:lpstr>
      <vt:lpstr>PowerPoint Presentation</vt:lpstr>
      <vt:lpstr>Accelerated Database Recovery</vt:lpstr>
      <vt:lpstr>How to enable ADR?</vt:lpstr>
      <vt:lpstr>Current Database Recovery Process</vt:lpstr>
      <vt:lpstr>Most common implications</vt:lpstr>
      <vt:lpstr>Accelerated Database Recovery Components</vt:lpstr>
      <vt:lpstr>Accelerated Database Recovery Components</vt:lpstr>
      <vt:lpstr>Accelerated Database Recovery Components</vt:lpstr>
      <vt:lpstr>Accelerated Database Recovery Components</vt:lpstr>
      <vt:lpstr>Accelerated Database Recovery process</vt:lpstr>
      <vt:lpstr>Recovery Time Comparison</vt:lpstr>
      <vt:lpstr>Accelerated Dabase Recovery 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2021-10-26T19:38:27Z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