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i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0.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15.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16.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17.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18.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19.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20.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21.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notesSlides/notesSlide2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23.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24.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notesSlides/notesSlide25.xml" ContentType="application/vnd.openxmlformats-officedocument.presentationml.notesSlide+xml"/>
  <Override PartName="/ppt/diagrams/data26.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7.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ppt/notesSlides/notesSlide26.xml" ContentType="application/vnd.openxmlformats-officedocument.presentationml.notesSlide+xml"/>
  <Override PartName="/ppt/diagrams/data28.xml" ContentType="application/vnd.openxmlformats-officedocument.drawingml.diagramData+xml"/>
  <Override PartName="/ppt/diagrams/layout28.xml" ContentType="application/vnd.openxmlformats-officedocument.drawingml.diagramLayout+xml"/>
  <Override PartName="/ppt/diagrams/quickStyle28.xml" ContentType="application/vnd.openxmlformats-officedocument.drawingml.diagramStyle+xml"/>
  <Override PartName="/ppt/diagrams/colors28.xml" ContentType="application/vnd.openxmlformats-officedocument.drawingml.diagramColors+xml"/>
  <Override PartName="/ppt/diagrams/drawing28.xml" ContentType="application/vnd.ms-office.drawingml.diagramDrawing+xml"/>
  <Override PartName="/ppt/notesSlides/notesSlide27.xml" ContentType="application/vnd.openxmlformats-officedocument.presentationml.notesSlide+xml"/>
  <Override PartName="/ppt/diagrams/data29.xml" ContentType="application/vnd.openxmlformats-officedocument.drawingml.diagramData+xml"/>
  <Override PartName="/ppt/diagrams/layout29.xml" ContentType="application/vnd.openxmlformats-officedocument.drawingml.diagramLayout+xml"/>
  <Override PartName="/ppt/diagrams/quickStyle29.xml" ContentType="application/vnd.openxmlformats-officedocument.drawingml.diagramStyle+xml"/>
  <Override PartName="/ppt/diagrams/colors29.xml" ContentType="application/vnd.openxmlformats-officedocument.drawingml.diagramColors+xml"/>
  <Override PartName="/ppt/diagrams/drawing29.xml" ContentType="application/vnd.ms-office.drawingml.diagramDrawing+xml"/>
  <Override PartName="/ppt/notesSlides/notesSlide28.xml" ContentType="application/vnd.openxmlformats-officedocument.presentationml.notesSlide+xml"/>
  <Override PartName="/ppt/diagrams/data30.xml" ContentType="application/vnd.openxmlformats-officedocument.drawingml.diagramData+xml"/>
  <Override PartName="/ppt/diagrams/layout30.xml" ContentType="application/vnd.openxmlformats-officedocument.drawingml.diagramLayout+xml"/>
  <Override PartName="/ppt/diagrams/quickStyle30.xml" ContentType="application/vnd.openxmlformats-officedocument.drawingml.diagramStyle+xml"/>
  <Override PartName="/ppt/diagrams/colors30.xml" ContentType="application/vnd.openxmlformats-officedocument.drawingml.diagramColors+xml"/>
  <Override PartName="/ppt/diagrams/drawing30.xml" ContentType="application/vnd.ms-office.drawingml.diagramDrawing+xml"/>
  <Override PartName="/ppt/diagrams/data31.xml" ContentType="application/vnd.openxmlformats-officedocument.drawingml.diagramData+xml"/>
  <Override PartName="/ppt/diagrams/layout31.xml" ContentType="application/vnd.openxmlformats-officedocument.drawingml.diagramLayout+xml"/>
  <Override PartName="/ppt/diagrams/quickStyle31.xml" ContentType="application/vnd.openxmlformats-officedocument.drawingml.diagramStyle+xml"/>
  <Override PartName="/ppt/diagrams/colors31.xml" ContentType="application/vnd.openxmlformats-officedocument.drawingml.diagramColors+xml"/>
  <Override PartName="/ppt/diagrams/drawing31.xml" ContentType="application/vnd.ms-office.drawingml.diagramDrawing+xml"/>
  <Override PartName="/ppt/notesSlides/notesSlide29.xml" ContentType="application/vnd.openxmlformats-officedocument.presentationml.notesSlide+xml"/>
  <Override PartName="/ppt/diagrams/data32.xml" ContentType="application/vnd.openxmlformats-officedocument.drawingml.diagramData+xml"/>
  <Override PartName="/ppt/diagrams/layout32.xml" ContentType="application/vnd.openxmlformats-officedocument.drawingml.diagramLayout+xml"/>
  <Override PartName="/ppt/diagrams/quickStyle32.xml" ContentType="application/vnd.openxmlformats-officedocument.drawingml.diagramStyle+xml"/>
  <Override PartName="/ppt/diagrams/colors32.xml" ContentType="application/vnd.openxmlformats-officedocument.drawingml.diagramColors+xml"/>
  <Override PartName="/ppt/diagrams/drawing3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33"/>
  </p:notesMasterIdLst>
  <p:sldIdLst>
    <p:sldId id="1665" r:id="rId2"/>
    <p:sldId id="11112" r:id="rId3"/>
    <p:sldId id="11111" r:id="rId4"/>
    <p:sldId id="1672" r:id="rId5"/>
    <p:sldId id="1674" r:id="rId6"/>
    <p:sldId id="1688" r:id="rId7"/>
    <p:sldId id="11113" r:id="rId8"/>
    <p:sldId id="11114" r:id="rId9"/>
    <p:sldId id="1689" r:id="rId10"/>
    <p:sldId id="11115" r:id="rId11"/>
    <p:sldId id="11116" r:id="rId12"/>
    <p:sldId id="1690" r:id="rId13"/>
    <p:sldId id="11117" r:id="rId14"/>
    <p:sldId id="11119" r:id="rId15"/>
    <p:sldId id="1675" r:id="rId16"/>
    <p:sldId id="11120" r:id="rId17"/>
    <p:sldId id="11121" r:id="rId18"/>
    <p:sldId id="1673" r:id="rId19"/>
    <p:sldId id="1676" r:id="rId20"/>
    <p:sldId id="1681" r:id="rId21"/>
    <p:sldId id="11122" r:id="rId22"/>
    <p:sldId id="1682" r:id="rId23"/>
    <p:sldId id="11124" r:id="rId24"/>
    <p:sldId id="1683" r:id="rId25"/>
    <p:sldId id="11126" r:id="rId26"/>
    <p:sldId id="11125" r:id="rId27"/>
    <p:sldId id="1684" r:id="rId28"/>
    <p:sldId id="1685" r:id="rId29"/>
    <p:sldId id="11128" r:id="rId30"/>
    <p:sldId id="1677" r:id="rId31"/>
    <p:sldId id="530"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1665"/>
            <p14:sldId id="11112"/>
            <p14:sldId id="11111"/>
          </p14:sldIdLst>
        </p14:section>
        <p14:section name="Intelligent Query Processing" id="{1288A27A-E649-41A1-B18E-66EA8061F488}">
          <p14:sldIdLst>
            <p14:sldId id="1672"/>
            <p14:sldId id="1674"/>
            <p14:sldId id="1688"/>
            <p14:sldId id="11113"/>
            <p14:sldId id="11114"/>
            <p14:sldId id="1689"/>
            <p14:sldId id="11115"/>
            <p14:sldId id="11116"/>
            <p14:sldId id="1690"/>
            <p14:sldId id="11117"/>
            <p14:sldId id="11119"/>
            <p14:sldId id="1675"/>
            <p14:sldId id="11120"/>
            <p14:sldId id="11121"/>
            <p14:sldId id="1673"/>
            <p14:sldId id="1676"/>
            <p14:sldId id="1681"/>
            <p14:sldId id="11122"/>
            <p14:sldId id="1682"/>
            <p14:sldId id="11124"/>
            <p14:sldId id="1683"/>
            <p14:sldId id="11126"/>
            <p14:sldId id="11125"/>
            <p14:sldId id="1684"/>
            <p14:sldId id="1685"/>
            <p14:sldId id="11128"/>
            <p14:sldId id="1677"/>
          </p14:sldIdLst>
        </p14:section>
        <p14:section name="Summary" id="{52C421DB-3256-4659-B3CF-5363399828F3}">
          <p14:sldIdLst>
            <p14:sldId id="53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846" autoAdjust="0"/>
    <p:restoredTop sz="95220" autoAdjust="0"/>
  </p:normalViewPr>
  <p:slideViewPr>
    <p:cSldViewPr snapToGrid="0">
      <p:cViewPr varScale="1">
        <p:scale>
          <a:sx n="52" d="100"/>
          <a:sy n="52" d="100"/>
        </p:scale>
        <p:origin x="154" y="53"/>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FE5A3D51-3C08-4DB9-99E3-39C94436AA5B}" type="asst">
      <dgm:prSet phldrT="[Text]"/>
      <dgm:spPr/>
      <dgm:t>
        <a:bodyPr/>
        <a:lstStyle/>
        <a:p>
          <a:r>
            <a:rPr lang="en-US" dirty="0"/>
            <a:t>Memory Grant Feedback (Batch Mode)</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4BF636BB-726E-47F6-B3D4-53568E68943A}" type="pres">
      <dgm:prSet presAssocID="{FE5A3D51-3C08-4DB9-99E3-39C94436AA5B}" presName="Name14" presStyleCnt="0"/>
      <dgm:spPr/>
    </dgm:pt>
    <dgm:pt modelId="{1148D2CF-C3B8-48C4-8FA0-8E7CB44BB97D}" type="pres">
      <dgm:prSet presAssocID="{FE5A3D51-3C08-4DB9-99E3-39C94436AA5B}" presName="level1Shape" presStyleLbl="node0" presStyleIdx="0" presStyleCnt="1">
        <dgm:presLayoutVars>
          <dgm:chPref val="3"/>
        </dgm:presLayoutVars>
      </dgm:prSet>
      <dgm:spPr/>
    </dgm:pt>
    <dgm:pt modelId="{7CB31BA8-470C-40FA-8223-37076F646AAA}" type="pres">
      <dgm:prSet presAssocID="{FE5A3D51-3C08-4DB9-99E3-39C94436AA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0CEB1D1A-185D-41D7-BD0D-D5B9610F09A6}" srcId="{6E762228-84FE-45B2-9BB6-19E98A9BB7EA}" destId="{FE5A3D51-3C08-4DB9-99E3-39C94436AA5B}" srcOrd="0" destOrd="0" parTransId="{3A2A32F0-C73D-42A0-BA11-AFA02ABE79C2}" sibTransId="{0F8254DD-18D7-4A6C-835F-A13BA5A1ABF4}"/>
    <dgm:cxn modelId="{96053050-7841-4C65-9E5F-5B7086186D8F}" type="presOf" srcId="{FE5A3D51-3C08-4DB9-99E3-39C94436AA5B}" destId="{1148D2CF-C3B8-48C4-8FA0-8E7CB44BB97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0F81B42-651B-42D6-A84D-7034B439A3D4}" type="presParOf" srcId="{6349854C-26F9-4527-A34B-FF8105524D97}" destId="{4BF636BB-726E-47F6-B3D4-53568E68943A}" srcOrd="0" destOrd="0" presId="urn:microsoft.com/office/officeart/2005/8/layout/hierarchy6"/>
    <dgm:cxn modelId="{F9F4DDA3-EC51-4FCD-92D5-48BCEC524DC1}" type="presParOf" srcId="{4BF636BB-726E-47F6-B3D4-53568E68943A}" destId="{1148D2CF-C3B8-48C4-8FA0-8E7CB44BB97D}" srcOrd="0" destOrd="0" presId="urn:microsoft.com/office/officeart/2005/8/layout/hierarchy6"/>
    <dgm:cxn modelId="{431C3F60-3A92-46DB-A4CE-FE07C4036262}" type="presParOf" srcId="{4BF636BB-726E-47F6-B3D4-53568E68943A}" destId="{7CB31BA8-470C-40FA-8223-37076F646AAA}"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5"/>
      <dgm:spPr/>
    </dgm:pt>
    <dgm:pt modelId="{330902C9-A030-4F0E-8F44-4D46DA5BCFB1}" type="pres">
      <dgm:prSet presAssocID="{270DB351-209F-44E3-AE5D-DD3AA05A8175}" presName="hierChild3" presStyleCnt="0"/>
      <dgm:spPr/>
    </dgm:pt>
    <dgm:pt modelId="{72CBE2B3-D899-424A-812B-7B9A78E6CC32}" type="pres">
      <dgm:prSet presAssocID="{0FFC0143-DFCF-487A-8E06-4BFBBA87A847}" presName="Name19" presStyleLbl="parChTrans1D3" presStyleIdx="1" presStyleCnt="2"/>
      <dgm:spPr/>
    </dgm:pt>
    <dgm:pt modelId="{14A21586-238C-4BA6-9A76-728F09600A97}" type="pres">
      <dgm:prSet presAssocID="{CCF9C9C3-9436-4F08-BECE-72E8B6AFA431}" presName="Name21" presStyleCnt="0"/>
      <dgm:spPr/>
    </dgm:pt>
    <dgm:pt modelId="{D082D06F-7A6B-4DD7-92D7-FEC51944094C}" type="pres">
      <dgm:prSet presAssocID="{CCF9C9C3-9436-4F08-BECE-72E8B6AFA431}" presName="level2Shape" presStyleLbl="asst1" presStyleIdx="4" presStyleCnt="5"/>
      <dgm:spPr/>
    </dgm:pt>
    <dgm:pt modelId="{34466C55-A8A8-4DB4-8BA4-2C99EE2E2FCD}" type="pres">
      <dgm:prSet presAssocID="{CCF9C9C3-9436-4F08-BECE-72E8B6AFA431}"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9EB64F24-D344-40D5-82AE-82764E782499}" srcId="{FE5A3D51-3C08-4DB9-99E3-39C94436AA5B}" destId="{CCF9C9C3-9436-4F08-BECE-72E8B6AFA431}" srcOrd="1" destOrd="0" parTransId="{0FFC0143-DFCF-487A-8E06-4BFBBA87A847}" sibTransId="{C456548D-3730-4DA1-AE57-94C2B5144C9E}"/>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360289F7-2D6E-4DE9-AC8C-65CE651AB3BF}" type="presOf" srcId="{CCF9C9C3-9436-4F08-BECE-72E8B6AFA431}" destId="{D082D06F-7A6B-4DD7-92D7-FEC51944094C}" srcOrd="0" destOrd="0" presId="urn:microsoft.com/office/officeart/2005/8/layout/hierarchy6"/>
    <dgm:cxn modelId="{AE7E44FA-DEBE-4832-82B6-950F63487B90}" type="presOf" srcId="{0FFC0143-DFCF-487A-8E06-4BFBBA87A847}" destId="{72CBE2B3-D899-424A-812B-7B9A78E6CC32}"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16D70F0E-6918-4ADB-8FFB-68BA6412649C}" type="presParOf" srcId="{973A634F-D053-4D7F-96EC-F5173C9A25FF}" destId="{72CBE2B3-D899-424A-812B-7B9A78E6CC32}" srcOrd="2" destOrd="0" presId="urn:microsoft.com/office/officeart/2005/8/layout/hierarchy6"/>
    <dgm:cxn modelId="{DB41706F-E148-4B9B-827D-BF3CE87D213A}" type="presParOf" srcId="{973A634F-D053-4D7F-96EC-F5173C9A25FF}" destId="{14A21586-238C-4BA6-9A76-728F09600A97}" srcOrd="3" destOrd="0" presId="urn:microsoft.com/office/officeart/2005/8/layout/hierarchy6"/>
    <dgm:cxn modelId="{7275DE5A-516F-4F91-9A49-04EC9D863A13}" type="presParOf" srcId="{14A21586-238C-4BA6-9A76-728F09600A97}" destId="{D082D06F-7A6B-4DD7-92D7-FEC51944094C}" srcOrd="0" destOrd="0" presId="urn:microsoft.com/office/officeart/2005/8/layout/hierarchy6"/>
    <dgm:cxn modelId="{E7468676-33D2-4222-812F-5961200BA967}" type="presParOf" srcId="{14A21586-238C-4BA6-9A76-728F09600A97}" destId="{34466C55-A8A8-4DB4-8BA4-2C99EE2E2FC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4664" custLinFactNeighborY="-21788">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CCF9C9C3-9436-4F08-BECE-72E8B6AFA431}" type="asst">
      <dgm:prSet phldrT="[Text]"/>
      <dgm:spPr>
        <a:solidFill>
          <a:schemeClr val="accent6">
            <a:lumMod val="75000"/>
          </a:schemeClr>
        </a:solidFill>
      </dgm:spPr>
      <dgm:t>
        <a:bodyPr/>
        <a:lstStyle/>
        <a:p>
          <a:r>
            <a:rPr lang="en-US" dirty="0"/>
            <a:t>Memory Grant Feedback (Row Mode)</a:t>
          </a:r>
        </a:p>
      </dgm:t>
    </dgm:pt>
    <dgm:pt modelId="{0FFC0143-DFCF-487A-8E06-4BFBBA87A847}" type="parTrans" cxnId="{9EB64F24-D344-40D5-82AE-82764E782499}">
      <dgm:prSet/>
      <dgm:spPr/>
      <dgm:t>
        <a:bodyPr/>
        <a:lstStyle/>
        <a:p>
          <a:endParaRPr lang="en-US"/>
        </a:p>
      </dgm:t>
    </dgm:pt>
    <dgm:pt modelId="{C456548D-3730-4DA1-AE57-94C2B5144C9E}" type="sibTrans" cxnId="{9EB64F24-D344-40D5-82AE-82764E78249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B7281C6-F6A2-4A70-9C46-C0C63CAD98BF}" type="pres">
      <dgm:prSet presAssocID="{CCF9C9C3-9436-4F08-BECE-72E8B6AFA431}" presName="Name14" presStyleCnt="0"/>
      <dgm:spPr/>
    </dgm:pt>
    <dgm:pt modelId="{386F9DF0-398B-4E24-817D-DCB130C0B943}" type="pres">
      <dgm:prSet presAssocID="{CCF9C9C3-9436-4F08-BECE-72E8B6AFA431}" presName="level1Shape" presStyleLbl="node0" presStyleIdx="0" presStyleCnt="1" custLinFactNeighborX="-4664" custLinFactNeighborY="-21788">
        <dgm:presLayoutVars>
          <dgm:chPref val="3"/>
        </dgm:presLayoutVars>
      </dgm:prSet>
      <dgm:spPr/>
    </dgm:pt>
    <dgm:pt modelId="{2BFC8FD5-ED35-4F1F-818A-B2F9FFF50705}" type="pres">
      <dgm:prSet presAssocID="{CCF9C9C3-9436-4F08-BECE-72E8B6AFA43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9EB64F24-D344-40D5-82AE-82764E782499}" srcId="{6E762228-84FE-45B2-9BB6-19E98A9BB7EA}" destId="{CCF9C9C3-9436-4F08-BECE-72E8B6AFA431}" srcOrd="0" destOrd="0" parTransId="{0FFC0143-DFCF-487A-8E06-4BFBBA87A847}" sibTransId="{C456548D-3730-4DA1-AE57-94C2B5144C9E}"/>
    <dgm:cxn modelId="{D8E1A8CB-7D95-497B-B6C4-39A1DE078E92}" type="presOf" srcId="{CCF9C9C3-9436-4F08-BECE-72E8B6AFA431}" destId="{386F9DF0-398B-4E24-817D-DCB130C0B94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407C468-5756-4CF8-A4E6-A14C970C17A2}" type="presParOf" srcId="{6349854C-26F9-4527-A34B-FF8105524D97}" destId="{2B7281C6-F6A2-4A70-9C46-C0C63CAD98BF}" srcOrd="0" destOrd="0" presId="urn:microsoft.com/office/officeart/2005/8/layout/hierarchy6"/>
    <dgm:cxn modelId="{DC9FFAF1-3745-4F65-8083-82A3051F8B3E}" type="presParOf" srcId="{2B7281C6-F6A2-4A70-9C46-C0C63CAD98BF}" destId="{386F9DF0-398B-4E24-817D-DCB130C0B943}" srcOrd="0" destOrd="0" presId="urn:microsoft.com/office/officeart/2005/8/layout/hierarchy6"/>
    <dgm:cxn modelId="{AE0F5274-7940-44D0-BE9E-D1A9DB177FD0}" type="presParOf" srcId="{2B7281C6-F6A2-4A70-9C46-C0C63CAD98BF}" destId="{2BFC8FD5-ED35-4F1F-818A-B2F9FFF5070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C47F8059-1294-47BA-BFF6-30531A78EED4}" type="pres">
      <dgm:prSet presAssocID="{1E81E9B4-AC06-47E2-948F-7FF9370400A3}" presName="Name14" presStyleCnt="0"/>
      <dgm:spPr/>
    </dgm:pt>
    <dgm:pt modelId="{0EB94B24-3620-4471-9DD5-1719A80B1505}" type="pres">
      <dgm:prSet presAssocID="{1E81E9B4-AC06-47E2-948F-7FF9370400A3}" presName="level1Shape" presStyleLbl="node0" presStyleIdx="0" presStyleCnt="1" custLinFactNeighborX="-28025" custLinFactNeighborY="15636">
        <dgm:presLayoutVars>
          <dgm:chPref val="3"/>
        </dgm:presLayoutVars>
      </dgm:prSet>
      <dgm:spPr/>
    </dgm:pt>
    <dgm:pt modelId="{80235985-3DF2-4AB4-A60E-767A68341C89}" type="pres">
      <dgm:prSet presAssocID="{1E81E9B4-AC06-47E2-948F-7FF9370400A3}"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DF6C204C-FA84-48D8-96CD-B50EC4DDF658}" type="presOf" srcId="{1E81E9B4-AC06-47E2-948F-7FF9370400A3}" destId="{0EB94B24-3620-4471-9DD5-1719A80B1505}" srcOrd="0" destOrd="0" presId="urn:microsoft.com/office/officeart/2005/8/layout/hierarchy6"/>
    <dgm:cxn modelId="{F5D0A57F-67E1-4DBB-935C-3FF2AF202946}" srcId="{6E762228-84FE-45B2-9BB6-19E98A9BB7EA}" destId="{1E81E9B4-AC06-47E2-948F-7FF9370400A3}" srcOrd="0" destOrd="0" parTransId="{7E8BFC1C-609E-4A2A-A6DE-56B66744C355}" sibTransId="{46B4FF83-1DDF-4FD3-B148-A2D558555791}"/>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FC601955-FE2F-4B37-8EB6-809AD5A9E468}" type="presParOf" srcId="{6349854C-26F9-4527-A34B-FF8105524D97}" destId="{C47F8059-1294-47BA-BFF6-30531A78EED4}" srcOrd="0" destOrd="0" presId="urn:microsoft.com/office/officeart/2005/8/layout/hierarchy6"/>
    <dgm:cxn modelId="{1C77E1BD-B2CB-4EE6-A8FB-638D2F9AFD29}" type="presParOf" srcId="{C47F8059-1294-47BA-BFF6-30531A78EED4}" destId="{0EB94B24-3620-4471-9DD5-1719A80B1505}" srcOrd="0" destOrd="0" presId="urn:microsoft.com/office/officeart/2005/8/layout/hierarchy6"/>
    <dgm:cxn modelId="{96E2B5FA-5D92-404D-AF68-4A8C78903AC8}" type="presParOf" srcId="{C47F8059-1294-47BA-BFF6-30531A78EED4}" destId="{80235985-3DF2-4AB4-A60E-767A68341C8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B78EE749-4D0E-4144-BC1D-AF3C0AA7A15D}" type="pres">
      <dgm:prSet presAssocID="{0D417D08-4FBF-4067-AE00-49AC555E0C5B}" presName="Name14" presStyleCnt="0"/>
      <dgm:spPr/>
    </dgm:pt>
    <dgm:pt modelId="{FCEB7140-4D12-461A-BFE1-DA9084A6AB27}" type="pres">
      <dgm:prSet presAssocID="{0D417D08-4FBF-4067-AE00-49AC555E0C5B}" presName="level1Shape" presStyleLbl="node0" presStyleIdx="0" presStyleCnt="1">
        <dgm:presLayoutVars>
          <dgm:chPref val="3"/>
        </dgm:presLayoutVars>
      </dgm:prSet>
      <dgm:spPr/>
    </dgm:pt>
    <dgm:pt modelId="{5ADBAE19-59B1-45C4-BE1C-6D26AE9AA5E9}" type="pres">
      <dgm:prSet presAssocID="{0D417D08-4FBF-4067-AE00-49AC555E0C5B}"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21963CE2-1238-430D-A741-8B37E8DB1AA3}" type="presOf" srcId="{0D417D08-4FBF-4067-AE00-49AC555E0C5B}" destId="{FCEB7140-4D12-461A-BFE1-DA9084A6AB27}" srcOrd="0" destOrd="0" presId="urn:microsoft.com/office/officeart/2005/8/layout/hierarchy6"/>
    <dgm:cxn modelId="{361091F6-F150-4944-9179-958070BF5016}" srcId="{6E762228-84FE-45B2-9BB6-19E98A9BB7EA}" destId="{0D417D08-4FBF-4067-AE00-49AC555E0C5B}" srcOrd="0" destOrd="0" parTransId="{7CC9B32C-12C5-4169-B087-595C8A48B4F8}" sibTransId="{3F8FBFB1-A037-4F4B-ABEC-A34AE5D26573}"/>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C851D99D-BFD6-406B-B73E-C30F9CC8E34C}" type="presParOf" srcId="{6349854C-26F9-4527-A34B-FF8105524D97}" destId="{B78EE749-4D0E-4144-BC1D-AF3C0AA7A15D}" srcOrd="0" destOrd="0" presId="urn:microsoft.com/office/officeart/2005/8/layout/hierarchy6"/>
    <dgm:cxn modelId="{E01D0D49-407D-41BA-BB3C-48239AF7287A}" type="presParOf" srcId="{B78EE749-4D0E-4144-BC1D-AF3C0AA7A15D}" destId="{FCEB7140-4D12-461A-BFE1-DA9084A6AB27}" srcOrd="0" destOrd="0" presId="urn:microsoft.com/office/officeart/2005/8/layout/hierarchy6"/>
    <dgm:cxn modelId="{40C02A59-697D-4A47-B48D-221C76164F2D}" type="presParOf" srcId="{B78EE749-4D0E-4144-BC1D-AF3C0AA7A15D}" destId="{5ADBAE19-59B1-45C4-BE1C-6D26AE9AA5E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926C29B-B716-4095-8E8F-57ADACF7A0EA}" type="pres">
      <dgm:prSet presAssocID="{8C0F6B1E-99DD-484F-9CBB-9F88518A86B5}" presName="Name14" presStyleCnt="0"/>
      <dgm:spPr/>
    </dgm:pt>
    <dgm:pt modelId="{8CD60F95-DDF3-4585-995F-3F6E1A2750B4}" type="pres">
      <dgm:prSet presAssocID="{8C0F6B1E-99DD-484F-9CBB-9F88518A86B5}" presName="level1Shape" presStyleLbl="node0" presStyleIdx="0" presStyleCnt="1">
        <dgm:presLayoutVars>
          <dgm:chPref val="3"/>
        </dgm:presLayoutVars>
      </dgm:prSet>
      <dgm:spPr/>
    </dgm:pt>
    <dgm:pt modelId="{F0735D95-95AB-48F0-8A30-C8172774A201}" type="pres">
      <dgm:prSet presAssocID="{8C0F6B1E-99DD-484F-9CBB-9F88518A86B5}"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AF510379-0EC2-48F4-96CD-A1E088E4B952}" srcId="{6E762228-84FE-45B2-9BB6-19E98A9BB7EA}" destId="{8C0F6B1E-99DD-484F-9CBB-9F88518A86B5}" srcOrd="0" destOrd="0" parTransId="{668AD6B7-A78E-4D72-8B81-3A80DF104F05}" sibTransId="{36865691-6BD6-4BAF-B077-D21E52EAEB2F}"/>
    <dgm:cxn modelId="{7F5A2987-5C45-4039-A038-E5B9FD6A10C7}" type="presOf" srcId="{8C0F6B1E-99DD-484F-9CBB-9F88518A86B5}" destId="{8CD60F95-DDF3-4585-995F-3F6E1A2750B4}"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0E34520B-2084-4796-9E95-A6247E8C27BD}" type="presParOf" srcId="{6349854C-26F9-4527-A34B-FF8105524D97}" destId="{2926C29B-B716-4095-8E8F-57ADACF7A0EA}" srcOrd="0" destOrd="0" presId="urn:microsoft.com/office/officeart/2005/8/layout/hierarchy6"/>
    <dgm:cxn modelId="{EA3C1549-E2BD-4040-8082-8D28EB8EE0E8}" type="presParOf" srcId="{2926C29B-B716-4095-8E8F-57ADACF7A0EA}" destId="{8CD60F95-DDF3-4585-995F-3F6E1A2750B4}" srcOrd="0" destOrd="0" presId="urn:microsoft.com/office/officeart/2005/8/layout/hierarchy6"/>
    <dgm:cxn modelId="{35A88157-E489-425C-AB94-755AD80C8528}" type="presParOf" srcId="{2926C29B-B716-4095-8E8F-57ADACF7A0EA}" destId="{F0735D95-95AB-48F0-8A30-C8172774A20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8A5423A9-DBD4-43BD-8255-93D0C03E0B08}" type="doc">
      <dgm:prSet loTypeId="urn:microsoft.com/office/officeart/2005/8/layout/process1" loCatId="process" qsTypeId="urn:microsoft.com/office/officeart/2005/8/quickstyle/simple1" qsCatId="simple" csTypeId="urn:microsoft.com/office/officeart/2005/8/colors/accent5_2" csCatId="accent5" phldr="1"/>
      <dgm:spPr/>
      <dgm:t>
        <a:bodyPr/>
        <a:lstStyle/>
        <a:p>
          <a:endParaRPr lang="en-US"/>
        </a:p>
      </dgm:t>
    </dgm:pt>
    <dgm:pt modelId="{1EB379FB-A9FB-4412-9300-F2F6731D178B}">
      <dgm:prSet phldrT="[Text]" custT="1"/>
      <dgm:spPr/>
      <dgm:t>
        <a:bodyPr/>
        <a:lstStyle/>
        <a:p>
          <a:pPr>
            <a:buNone/>
          </a:pPr>
          <a:r>
            <a:rPr lang="en-US" sz="2000" dirty="0"/>
            <a:t>Scalar UDFs are automatically transformed into scalar expressions or scalar subqueries that are substituted in the calling query in place of the UDF operator. </a:t>
          </a:r>
        </a:p>
      </dgm:t>
    </dgm:pt>
    <dgm:pt modelId="{95D45FC4-4689-44DB-BA43-33F937F582BF}" type="parTrans" cxnId="{A74CEDB2-60A5-4155-9088-67EF6FB611DE}">
      <dgm:prSet/>
      <dgm:spPr/>
      <dgm:t>
        <a:bodyPr/>
        <a:lstStyle/>
        <a:p>
          <a:endParaRPr lang="en-US" sz="2000"/>
        </a:p>
      </dgm:t>
    </dgm:pt>
    <dgm:pt modelId="{9EB2E9A9-9E0C-43DE-BC06-510D7229376E}" type="sibTrans" cxnId="{A74CEDB2-60A5-4155-9088-67EF6FB611DE}">
      <dgm:prSet custT="1"/>
      <dgm:spPr/>
      <dgm:t>
        <a:bodyPr/>
        <a:lstStyle/>
        <a:p>
          <a:endParaRPr lang="en-US" sz="2000" dirty="0"/>
        </a:p>
      </dgm:t>
    </dgm:pt>
    <dgm:pt modelId="{9F46196C-DC68-4FED-9FE4-2D6AC3BB7482}">
      <dgm:prSet custT="1"/>
      <dgm:spPr/>
      <dgm:t>
        <a:bodyPr/>
        <a:lstStyle/>
        <a:p>
          <a:r>
            <a:rPr lang="en-US" sz="2000" dirty="0"/>
            <a:t>These expressions and subqueries are then optimized. As a result, the query plan will no longer have a user-defined function operator, but its effects will be observed in the plan, like views or inline TVFs.</a:t>
          </a:r>
        </a:p>
      </dgm:t>
    </dgm:pt>
    <dgm:pt modelId="{D69B74FB-2F67-4637-84A0-A515DD5CDB63}" type="parTrans" cxnId="{C1E3F5F7-4118-4DF9-922B-C612B1FB5A5E}">
      <dgm:prSet/>
      <dgm:spPr/>
      <dgm:t>
        <a:bodyPr/>
        <a:lstStyle/>
        <a:p>
          <a:endParaRPr lang="en-US" sz="2000"/>
        </a:p>
      </dgm:t>
    </dgm:pt>
    <dgm:pt modelId="{126ECA0A-01AD-4123-B43F-99CD8ECBF631}" type="sibTrans" cxnId="{C1E3F5F7-4118-4DF9-922B-C612B1FB5A5E}">
      <dgm:prSet/>
      <dgm:spPr/>
      <dgm:t>
        <a:bodyPr/>
        <a:lstStyle/>
        <a:p>
          <a:endParaRPr lang="en-US" sz="2000"/>
        </a:p>
      </dgm:t>
    </dgm:pt>
    <dgm:pt modelId="{DE43292D-9E5C-4BA1-987F-08DE160A85D9}" type="pres">
      <dgm:prSet presAssocID="{8A5423A9-DBD4-43BD-8255-93D0C03E0B08}" presName="Name0" presStyleCnt="0">
        <dgm:presLayoutVars>
          <dgm:dir/>
          <dgm:resizeHandles val="exact"/>
        </dgm:presLayoutVars>
      </dgm:prSet>
      <dgm:spPr/>
    </dgm:pt>
    <dgm:pt modelId="{58A59778-D032-4875-9B3D-EE31B696F4BB}" type="pres">
      <dgm:prSet presAssocID="{1EB379FB-A9FB-4412-9300-F2F6731D178B}" presName="node" presStyleLbl="node1" presStyleIdx="0" presStyleCnt="2">
        <dgm:presLayoutVars>
          <dgm:bulletEnabled val="1"/>
        </dgm:presLayoutVars>
      </dgm:prSet>
      <dgm:spPr/>
    </dgm:pt>
    <dgm:pt modelId="{FF2B3BE9-4B1D-4750-833C-A14724EEF8CF}" type="pres">
      <dgm:prSet presAssocID="{9EB2E9A9-9E0C-43DE-BC06-510D7229376E}" presName="sibTrans" presStyleLbl="sibTrans2D1" presStyleIdx="0" presStyleCnt="1"/>
      <dgm:spPr/>
    </dgm:pt>
    <dgm:pt modelId="{C53AECDF-6739-4F0F-A517-ADCF67B7E72A}" type="pres">
      <dgm:prSet presAssocID="{9EB2E9A9-9E0C-43DE-BC06-510D7229376E}" presName="connectorText" presStyleLbl="sibTrans2D1" presStyleIdx="0" presStyleCnt="1"/>
      <dgm:spPr/>
    </dgm:pt>
    <dgm:pt modelId="{CD99B0BA-23CF-40DD-801F-8D09AFE04722}" type="pres">
      <dgm:prSet presAssocID="{9F46196C-DC68-4FED-9FE4-2D6AC3BB7482}" presName="node" presStyleLbl="node1" presStyleIdx="1" presStyleCnt="2">
        <dgm:presLayoutVars>
          <dgm:bulletEnabled val="1"/>
        </dgm:presLayoutVars>
      </dgm:prSet>
      <dgm:spPr/>
    </dgm:pt>
  </dgm:ptLst>
  <dgm:cxnLst>
    <dgm:cxn modelId="{10472B46-5F45-4C56-978E-36A6E42D6566}" type="presOf" srcId="{9F46196C-DC68-4FED-9FE4-2D6AC3BB7482}" destId="{CD99B0BA-23CF-40DD-801F-8D09AFE04722}" srcOrd="0" destOrd="0" presId="urn:microsoft.com/office/officeart/2005/8/layout/process1"/>
    <dgm:cxn modelId="{DB189E4B-13A8-4394-8842-D37CF1F8E132}" type="presOf" srcId="{8A5423A9-DBD4-43BD-8255-93D0C03E0B08}" destId="{DE43292D-9E5C-4BA1-987F-08DE160A85D9}" srcOrd="0" destOrd="0" presId="urn:microsoft.com/office/officeart/2005/8/layout/process1"/>
    <dgm:cxn modelId="{903DB659-9E80-4F77-8D66-FBE0751945A6}" type="presOf" srcId="{1EB379FB-A9FB-4412-9300-F2F6731D178B}" destId="{58A59778-D032-4875-9B3D-EE31B696F4BB}" srcOrd="0" destOrd="0" presId="urn:microsoft.com/office/officeart/2005/8/layout/process1"/>
    <dgm:cxn modelId="{A74CEDB2-60A5-4155-9088-67EF6FB611DE}" srcId="{8A5423A9-DBD4-43BD-8255-93D0C03E0B08}" destId="{1EB379FB-A9FB-4412-9300-F2F6731D178B}" srcOrd="0" destOrd="0" parTransId="{95D45FC4-4689-44DB-BA43-33F937F582BF}" sibTransId="{9EB2E9A9-9E0C-43DE-BC06-510D7229376E}"/>
    <dgm:cxn modelId="{86C908BC-FDD0-4B32-BCAA-ACFD224C2195}" type="presOf" srcId="{9EB2E9A9-9E0C-43DE-BC06-510D7229376E}" destId="{C53AECDF-6739-4F0F-A517-ADCF67B7E72A}" srcOrd="1" destOrd="0" presId="urn:microsoft.com/office/officeart/2005/8/layout/process1"/>
    <dgm:cxn modelId="{69DD92EB-C128-4C4F-B58C-D71FD0309101}" type="presOf" srcId="{9EB2E9A9-9E0C-43DE-BC06-510D7229376E}" destId="{FF2B3BE9-4B1D-4750-833C-A14724EEF8CF}" srcOrd="0" destOrd="0" presId="urn:microsoft.com/office/officeart/2005/8/layout/process1"/>
    <dgm:cxn modelId="{C1E3F5F7-4118-4DF9-922B-C612B1FB5A5E}" srcId="{8A5423A9-DBD4-43BD-8255-93D0C03E0B08}" destId="{9F46196C-DC68-4FED-9FE4-2D6AC3BB7482}" srcOrd="1" destOrd="0" parTransId="{D69B74FB-2F67-4637-84A0-A515DD5CDB63}" sibTransId="{126ECA0A-01AD-4123-B43F-99CD8ECBF631}"/>
    <dgm:cxn modelId="{3F3A64E6-3E07-4CAA-84E3-62E5F46822D0}" type="presParOf" srcId="{DE43292D-9E5C-4BA1-987F-08DE160A85D9}" destId="{58A59778-D032-4875-9B3D-EE31B696F4BB}" srcOrd="0" destOrd="0" presId="urn:microsoft.com/office/officeart/2005/8/layout/process1"/>
    <dgm:cxn modelId="{F5DCFB3E-7374-4EF4-8C9C-8517F12F483B}" type="presParOf" srcId="{DE43292D-9E5C-4BA1-987F-08DE160A85D9}" destId="{FF2B3BE9-4B1D-4750-833C-A14724EEF8CF}" srcOrd="1" destOrd="0" presId="urn:microsoft.com/office/officeart/2005/8/layout/process1"/>
    <dgm:cxn modelId="{AF60781B-D56A-4ECE-806C-A53DED6EBAF6}" type="presParOf" srcId="{FF2B3BE9-4B1D-4750-833C-A14724EEF8CF}" destId="{C53AECDF-6739-4F0F-A517-ADCF67B7E72A}" srcOrd="0" destOrd="0" presId="urn:microsoft.com/office/officeart/2005/8/layout/process1"/>
    <dgm:cxn modelId="{5D0D6A3B-3F2B-4A7D-845A-76A2940B07A9}" type="presParOf" srcId="{DE43292D-9E5C-4BA1-987F-08DE160A85D9}" destId="{CD99B0BA-23CF-40DD-801F-8D09AFE04722}" srcOrd="2" destOrd="0" presId="urn:microsoft.com/office/officeart/2005/8/layout/process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926C29B-B716-4095-8E8F-57ADACF7A0EA}" type="pres">
      <dgm:prSet presAssocID="{8C0F6B1E-99DD-484F-9CBB-9F88518A86B5}" presName="Name14" presStyleCnt="0"/>
      <dgm:spPr/>
    </dgm:pt>
    <dgm:pt modelId="{8CD60F95-DDF3-4585-995F-3F6E1A2750B4}" type="pres">
      <dgm:prSet presAssocID="{8C0F6B1E-99DD-484F-9CBB-9F88518A86B5}" presName="level1Shape" presStyleLbl="node0" presStyleIdx="0" presStyleCnt="1">
        <dgm:presLayoutVars>
          <dgm:chPref val="3"/>
        </dgm:presLayoutVars>
      </dgm:prSet>
      <dgm:spPr/>
    </dgm:pt>
    <dgm:pt modelId="{F0735D95-95AB-48F0-8A30-C8172774A201}" type="pres">
      <dgm:prSet presAssocID="{8C0F6B1E-99DD-484F-9CBB-9F88518A86B5}"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AF510379-0EC2-48F4-96CD-A1E088E4B952}" srcId="{6E762228-84FE-45B2-9BB6-19E98A9BB7EA}" destId="{8C0F6B1E-99DD-484F-9CBB-9F88518A86B5}" srcOrd="0" destOrd="0" parTransId="{668AD6B7-A78E-4D72-8B81-3A80DF104F05}" sibTransId="{36865691-6BD6-4BAF-B077-D21E52EAEB2F}"/>
    <dgm:cxn modelId="{7F5A2987-5C45-4039-A038-E5B9FD6A10C7}" type="presOf" srcId="{8C0F6B1E-99DD-484F-9CBB-9F88518A86B5}" destId="{8CD60F95-DDF3-4585-995F-3F6E1A2750B4}"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0E34520B-2084-4796-9E95-A6247E8C27BD}" type="presParOf" srcId="{6349854C-26F9-4527-A34B-FF8105524D97}" destId="{2926C29B-B716-4095-8E8F-57ADACF7A0EA}" srcOrd="0" destOrd="0" presId="urn:microsoft.com/office/officeart/2005/8/layout/hierarchy6"/>
    <dgm:cxn modelId="{EA3C1549-E2BD-4040-8082-8D28EB8EE0E8}" type="presParOf" srcId="{2926C29B-B716-4095-8E8F-57ADACF7A0EA}" destId="{8CD60F95-DDF3-4585-995F-3F6E1A2750B4}" srcOrd="0" destOrd="0" presId="urn:microsoft.com/office/officeart/2005/8/layout/hierarchy6"/>
    <dgm:cxn modelId="{35A88157-E489-425C-AB94-755AD80C8528}" type="presParOf" srcId="{2926C29B-B716-4095-8E8F-57ADACF7A0EA}" destId="{F0735D95-95AB-48F0-8A30-C8172774A20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4"/>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4"/>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4"/>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4"/>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1"/>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8519862A-4FF3-469C-BBAF-0E69EFA76861}" type="pres">
      <dgm:prSet presAssocID="{89E5375A-E5C4-4BAA-9A0A-D04D5C5FDCE1}" presName="Name14" presStyleCnt="0"/>
      <dgm:spPr/>
    </dgm:pt>
    <dgm:pt modelId="{190817F6-7E7B-4BC8-AAFF-67C88A40C72E}" type="pres">
      <dgm:prSet presAssocID="{89E5375A-E5C4-4BAA-9A0A-D04D5C5FDCE1}" presName="level1Shape" presStyleLbl="node0" presStyleIdx="0" presStyleCnt="1">
        <dgm:presLayoutVars>
          <dgm:chPref val="3"/>
        </dgm:presLayoutVars>
      </dgm:prSet>
      <dgm:spPr/>
    </dgm:pt>
    <dgm:pt modelId="{43AAEBDA-4711-4134-A0AF-AFC92ACBA665}" type="pres">
      <dgm:prSet presAssocID="{89E5375A-E5C4-4BAA-9A0A-D04D5C5FDCE1}"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E611D1D2-E2D2-4CA1-B835-18FCE113CC7B}" srcId="{6E762228-84FE-45B2-9BB6-19E98A9BB7EA}" destId="{89E5375A-E5C4-4BAA-9A0A-D04D5C5FDCE1}" srcOrd="0" destOrd="0" parTransId="{4370DAB5-C489-492C-A122-928E36298688}" sibTransId="{F2835A1B-9DA3-4CFB-8287-85F1ABC7BA78}"/>
    <dgm:cxn modelId="{7F9417EB-714A-4F06-A29E-3277FEE99C64}" type="presOf" srcId="{89E5375A-E5C4-4BAA-9A0A-D04D5C5FDCE1}" destId="{190817F6-7E7B-4BC8-AAFF-67C88A40C72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2907760-DAA5-42AC-BB26-6247543CF603}" type="presParOf" srcId="{6349854C-26F9-4527-A34B-FF8105524D97}" destId="{8519862A-4FF3-469C-BBAF-0E69EFA76861}" srcOrd="0" destOrd="0" presId="urn:microsoft.com/office/officeart/2005/8/layout/hierarchy6"/>
    <dgm:cxn modelId="{6EDEE1E6-65D7-4844-97D7-66892DA9303C}" type="presParOf" srcId="{8519862A-4FF3-469C-BBAF-0E69EFA76861}" destId="{190817F6-7E7B-4BC8-AAFF-67C88A40C72E}" srcOrd="0" destOrd="0" presId="urn:microsoft.com/office/officeart/2005/8/layout/hierarchy6"/>
    <dgm:cxn modelId="{58641C6F-E60F-4F93-B27A-2E158F7A95AF}" type="presParOf" srcId="{8519862A-4FF3-469C-BBAF-0E69EFA76861}" destId="{43AAEBDA-4711-4134-A0AF-AFC92ACBA665}"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1.xml><?xml version="1.0" encoding="utf-8"?>
<dgm:dataModel xmlns:dgm="http://schemas.openxmlformats.org/drawingml/2006/diagram" xmlns:a="http://schemas.openxmlformats.org/drawingml/2006/main">
  <dgm:ptLst>
    <dgm:pt modelId="{776A8FB8-3D87-4E9B-81C7-237A981A3116}"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D0BBA544-6421-4948-93F1-92A27F675F0E}">
      <dgm:prSet phldrT="[Text]"/>
      <dgm:spPr/>
      <dgm:t>
        <a:bodyPr/>
        <a:lstStyle/>
        <a:p>
          <a:r>
            <a:rPr lang="en-US" dirty="0"/>
            <a:t>It returns the approximate number of unique non-null values in a group.</a:t>
          </a:r>
        </a:p>
      </dgm:t>
    </dgm:pt>
    <dgm:pt modelId="{CD9970E1-8C4B-494F-821F-C136C6256F51}" type="parTrans" cxnId="{9C403666-7265-469D-B41D-82D2319937AF}">
      <dgm:prSet/>
      <dgm:spPr/>
      <dgm:t>
        <a:bodyPr/>
        <a:lstStyle/>
        <a:p>
          <a:endParaRPr lang="en-US"/>
        </a:p>
      </dgm:t>
    </dgm:pt>
    <dgm:pt modelId="{3E071DAB-0F6E-4A08-BA6C-EF1EC0F0B269}" type="sibTrans" cxnId="{9C403666-7265-469D-B41D-82D2319937AF}">
      <dgm:prSet/>
      <dgm:spPr/>
      <dgm:t>
        <a:bodyPr/>
        <a:lstStyle/>
        <a:p>
          <a:endParaRPr lang="en-US"/>
        </a:p>
      </dgm:t>
    </dgm:pt>
    <dgm:pt modelId="{1CEDC6EB-EF9F-4AE5-B31C-403105BDEEBC}">
      <dgm:prSet phldrT="[Text]"/>
      <dgm:spPr/>
      <dgm:t>
        <a:bodyPr/>
        <a:lstStyle/>
        <a:p>
          <a:r>
            <a:rPr lang="en-US" dirty="0"/>
            <a:t>It is designed to provide aggregations across large data sets where responsiveness is more critical than absolute precision.</a:t>
          </a:r>
        </a:p>
      </dgm:t>
    </dgm:pt>
    <dgm:pt modelId="{CF7596AF-33F7-425A-85DC-1A1C3842F632}" type="parTrans" cxnId="{F6930C2B-9065-444F-A38C-3D41C33A340A}">
      <dgm:prSet/>
      <dgm:spPr/>
      <dgm:t>
        <a:bodyPr/>
        <a:lstStyle/>
        <a:p>
          <a:endParaRPr lang="en-US"/>
        </a:p>
      </dgm:t>
    </dgm:pt>
    <dgm:pt modelId="{234F137C-7F0C-4F56-867C-4C8FEC12ACC3}" type="sibTrans" cxnId="{F6930C2B-9065-444F-A38C-3D41C33A340A}">
      <dgm:prSet/>
      <dgm:spPr/>
      <dgm:t>
        <a:bodyPr/>
        <a:lstStyle/>
        <a:p>
          <a:endParaRPr lang="en-US"/>
        </a:p>
      </dgm:t>
    </dgm:pt>
    <dgm:pt modelId="{2F5A593E-A89A-47F2-953B-0C885ABD07E1}">
      <dgm:prSet phldrT="[Text]"/>
      <dgm:spPr/>
      <dgm:t>
        <a:bodyPr/>
        <a:lstStyle/>
        <a:p>
          <a:r>
            <a:rPr lang="en-US" dirty="0"/>
            <a:t>Its implementation guarantees up to a 2% error rate within a 97% probability.</a:t>
          </a:r>
        </a:p>
      </dgm:t>
    </dgm:pt>
    <dgm:pt modelId="{EFCA32AB-B66B-4078-99C5-BE6D3D84333E}" type="parTrans" cxnId="{A69E7DAF-511A-4604-BA41-5F2358DA3512}">
      <dgm:prSet/>
      <dgm:spPr/>
      <dgm:t>
        <a:bodyPr/>
        <a:lstStyle/>
        <a:p>
          <a:endParaRPr lang="en-US"/>
        </a:p>
      </dgm:t>
    </dgm:pt>
    <dgm:pt modelId="{C8773E58-6946-4C1E-99C5-34336AB25B97}" type="sibTrans" cxnId="{A69E7DAF-511A-4604-BA41-5F2358DA3512}">
      <dgm:prSet/>
      <dgm:spPr/>
      <dgm:t>
        <a:bodyPr/>
        <a:lstStyle/>
        <a:p>
          <a:endParaRPr lang="en-US"/>
        </a:p>
      </dgm:t>
    </dgm:pt>
    <dgm:pt modelId="{C1FAEC55-B25A-4BAB-BADE-2C656E8DBFA9}">
      <dgm:prSet phldrT="[Text]"/>
      <dgm:spPr/>
      <dgm:t>
        <a:bodyPr/>
        <a:lstStyle/>
        <a:p>
          <a:r>
            <a:rPr lang="en-US" dirty="0"/>
            <a:t>Requires less memory than an exhaustive COUNT DISTINCT operation so it is less likely to spill memory to disk compared to COUNT DISTINCT. </a:t>
          </a:r>
        </a:p>
      </dgm:t>
    </dgm:pt>
    <dgm:pt modelId="{E013B577-D224-43C0-B17B-1E9F293D6085}" type="parTrans" cxnId="{5E7F4E03-DC38-4A01-8759-C717C2B2F362}">
      <dgm:prSet/>
      <dgm:spPr/>
      <dgm:t>
        <a:bodyPr/>
        <a:lstStyle/>
        <a:p>
          <a:endParaRPr lang="en-US"/>
        </a:p>
      </dgm:t>
    </dgm:pt>
    <dgm:pt modelId="{55261351-D477-4394-B1DE-DCFCC1572268}" type="sibTrans" cxnId="{5E7F4E03-DC38-4A01-8759-C717C2B2F362}">
      <dgm:prSet/>
      <dgm:spPr/>
      <dgm:t>
        <a:bodyPr/>
        <a:lstStyle/>
        <a:p>
          <a:endParaRPr lang="en-US"/>
        </a:p>
      </dgm:t>
    </dgm:pt>
    <dgm:pt modelId="{543453AF-7FFC-4ED2-8BCD-419136658FB5}" type="pres">
      <dgm:prSet presAssocID="{776A8FB8-3D87-4E9B-81C7-237A981A3116}" presName="linear" presStyleCnt="0">
        <dgm:presLayoutVars>
          <dgm:animLvl val="lvl"/>
          <dgm:resizeHandles val="exact"/>
        </dgm:presLayoutVars>
      </dgm:prSet>
      <dgm:spPr/>
    </dgm:pt>
    <dgm:pt modelId="{88C4E6B8-E737-4EA3-946D-204FEE6DF5C8}" type="pres">
      <dgm:prSet presAssocID="{D0BBA544-6421-4948-93F1-92A27F675F0E}" presName="parentText" presStyleLbl="node1" presStyleIdx="0" presStyleCnt="4">
        <dgm:presLayoutVars>
          <dgm:chMax val="0"/>
          <dgm:bulletEnabled val="1"/>
        </dgm:presLayoutVars>
      </dgm:prSet>
      <dgm:spPr/>
    </dgm:pt>
    <dgm:pt modelId="{4343D1A7-2181-43AC-8378-ADEEB47136B3}" type="pres">
      <dgm:prSet presAssocID="{3E071DAB-0F6E-4A08-BA6C-EF1EC0F0B269}" presName="spacer" presStyleCnt="0"/>
      <dgm:spPr/>
    </dgm:pt>
    <dgm:pt modelId="{9F038A8D-39BC-47AA-ACC4-A95DB4CF1C1E}" type="pres">
      <dgm:prSet presAssocID="{1CEDC6EB-EF9F-4AE5-B31C-403105BDEEBC}" presName="parentText" presStyleLbl="node1" presStyleIdx="1" presStyleCnt="4">
        <dgm:presLayoutVars>
          <dgm:chMax val="0"/>
          <dgm:bulletEnabled val="1"/>
        </dgm:presLayoutVars>
      </dgm:prSet>
      <dgm:spPr/>
    </dgm:pt>
    <dgm:pt modelId="{79791D99-87FB-43D8-A574-F2E4DFDA7018}" type="pres">
      <dgm:prSet presAssocID="{234F137C-7F0C-4F56-867C-4C8FEC12ACC3}" presName="spacer" presStyleCnt="0"/>
      <dgm:spPr/>
    </dgm:pt>
    <dgm:pt modelId="{C1717981-FC5D-499C-806F-34DF3B17A326}" type="pres">
      <dgm:prSet presAssocID="{2F5A593E-A89A-47F2-953B-0C885ABD07E1}" presName="parentText" presStyleLbl="node1" presStyleIdx="2" presStyleCnt="4">
        <dgm:presLayoutVars>
          <dgm:chMax val="0"/>
          <dgm:bulletEnabled val="1"/>
        </dgm:presLayoutVars>
      </dgm:prSet>
      <dgm:spPr/>
    </dgm:pt>
    <dgm:pt modelId="{84045ACB-ECE7-45CC-9F76-13C5AB9388EB}" type="pres">
      <dgm:prSet presAssocID="{C8773E58-6946-4C1E-99C5-34336AB25B97}" presName="spacer" presStyleCnt="0"/>
      <dgm:spPr/>
    </dgm:pt>
    <dgm:pt modelId="{38B006AA-3546-49BA-9CAC-4056BC1BE1B5}" type="pres">
      <dgm:prSet presAssocID="{C1FAEC55-B25A-4BAB-BADE-2C656E8DBFA9}" presName="parentText" presStyleLbl="node1" presStyleIdx="3" presStyleCnt="4">
        <dgm:presLayoutVars>
          <dgm:chMax val="0"/>
          <dgm:bulletEnabled val="1"/>
        </dgm:presLayoutVars>
      </dgm:prSet>
      <dgm:spPr/>
    </dgm:pt>
  </dgm:ptLst>
  <dgm:cxnLst>
    <dgm:cxn modelId="{5E7F4E03-DC38-4A01-8759-C717C2B2F362}" srcId="{776A8FB8-3D87-4E9B-81C7-237A981A3116}" destId="{C1FAEC55-B25A-4BAB-BADE-2C656E8DBFA9}" srcOrd="3" destOrd="0" parTransId="{E013B577-D224-43C0-B17B-1E9F293D6085}" sibTransId="{55261351-D477-4394-B1DE-DCFCC1572268}"/>
    <dgm:cxn modelId="{ED698F27-F965-469E-A291-920D4636DF77}" type="presOf" srcId="{C1FAEC55-B25A-4BAB-BADE-2C656E8DBFA9}" destId="{38B006AA-3546-49BA-9CAC-4056BC1BE1B5}" srcOrd="0" destOrd="0" presId="urn:microsoft.com/office/officeart/2005/8/layout/vList2"/>
    <dgm:cxn modelId="{F6930C2B-9065-444F-A38C-3D41C33A340A}" srcId="{776A8FB8-3D87-4E9B-81C7-237A981A3116}" destId="{1CEDC6EB-EF9F-4AE5-B31C-403105BDEEBC}" srcOrd="1" destOrd="0" parTransId="{CF7596AF-33F7-425A-85DC-1A1C3842F632}" sibTransId="{234F137C-7F0C-4F56-867C-4C8FEC12ACC3}"/>
    <dgm:cxn modelId="{9C403666-7265-469D-B41D-82D2319937AF}" srcId="{776A8FB8-3D87-4E9B-81C7-237A981A3116}" destId="{D0BBA544-6421-4948-93F1-92A27F675F0E}" srcOrd="0" destOrd="0" parTransId="{CD9970E1-8C4B-494F-821F-C136C6256F51}" sibTransId="{3E071DAB-0F6E-4A08-BA6C-EF1EC0F0B269}"/>
    <dgm:cxn modelId="{8D6BB792-27D5-48FB-8C4A-D9B11B196AFA}" type="presOf" srcId="{1CEDC6EB-EF9F-4AE5-B31C-403105BDEEBC}" destId="{9F038A8D-39BC-47AA-ACC4-A95DB4CF1C1E}" srcOrd="0" destOrd="0" presId="urn:microsoft.com/office/officeart/2005/8/layout/vList2"/>
    <dgm:cxn modelId="{F2CCADAC-8CC6-426D-BC07-F9D8A8361BB2}" type="presOf" srcId="{2F5A593E-A89A-47F2-953B-0C885ABD07E1}" destId="{C1717981-FC5D-499C-806F-34DF3B17A326}" srcOrd="0" destOrd="0" presId="urn:microsoft.com/office/officeart/2005/8/layout/vList2"/>
    <dgm:cxn modelId="{A69E7DAF-511A-4604-BA41-5F2358DA3512}" srcId="{776A8FB8-3D87-4E9B-81C7-237A981A3116}" destId="{2F5A593E-A89A-47F2-953B-0C885ABD07E1}" srcOrd="2" destOrd="0" parTransId="{EFCA32AB-B66B-4078-99C5-BE6D3D84333E}" sibTransId="{C8773E58-6946-4C1E-99C5-34336AB25B97}"/>
    <dgm:cxn modelId="{5D0090D7-E663-4A64-AF7E-D8184564C663}" type="presOf" srcId="{D0BBA544-6421-4948-93F1-92A27F675F0E}" destId="{88C4E6B8-E737-4EA3-946D-204FEE6DF5C8}" srcOrd="0" destOrd="0" presId="urn:microsoft.com/office/officeart/2005/8/layout/vList2"/>
    <dgm:cxn modelId="{3C86E8DE-DF34-4E14-9A03-82302DC006D4}" type="presOf" srcId="{776A8FB8-3D87-4E9B-81C7-237A981A3116}" destId="{543453AF-7FFC-4ED2-8BCD-419136658FB5}" srcOrd="0" destOrd="0" presId="urn:microsoft.com/office/officeart/2005/8/layout/vList2"/>
    <dgm:cxn modelId="{D5099AEF-3BF3-4A5A-9862-FAA33D21418B}" type="presParOf" srcId="{543453AF-7FFC-4ED2-8BCD-419136658FB5}" destId="{88C4E6B8-E737-4EA3-946D-204FEE6DF5C8}" srcOrd="0" destOrd="0" presId="urn:microsoft.com/office/officeart/2005/8/layout/vList2"/>
    <dgm:cxn modelId="{E4C248BA-5ECD-45A3-A675-D24C241DC367}" type="presParOf" srcId="{543453AF-7FFC-4ED2-8BCD-419136658FB5}" destId="{4343D1A7-2181-43AC-8378-ADEEB47136B3}" srcOrd="1" destOrd="0" presId="urn:microsoft.com/office/officeart/2005/8/layout/vList2"/>
    <dgm:cxn modelId="{D5B30B2C-0260-4FA7-92D4-AE4ECDD319FD}" type="presParOf" srcId="{543453AF-7FFC-4ED2-8BCD-419136658FB5}" destId="{9F038A8D-39BC-47AA-ACC4-A95DB4CF1C1E}" srcOrd="2" destOrd="0" presId="urn:microsoft.com/office/officeart/2005/8/layout/vList2"/>
    <dgm:cxn modelId="{C04111D1-F8C7-49D7-9F49-13623EBFA6F1}" type="presParOf" srcId="{543453AF-7FFC-4ED2-8BCD-419136658FB5}" destId="{79791D99-87FB-43D8-A574-F2E4DFDA7018}" srcOrd="3" destOrd="0" presId="urn:microsoft.com/office/officeart/2005/8/layout/vList2"/>
    <dgm:cxn modelId="{ADAC4909-7F94-49C6-82A7-F52BE8115653}" type="presParOf" srcId="{543453AF-7FFC-4ED2-8BCD-419136658FB5}" destId="{C1717981-FC5D-499C-806F-34DF3B17A326}" srcOrd="4" destOrd="0" presId="urn:microsoft.com/office/officeart/2005/8/layout/vList2"/>
    <dgm:cxn modelId="{70EE924E-BC86-45BF-A8CB-BDB9297C6B80}" type="presParOf" srcId="{543453AF-7FFC-4ED2-8BCD-419136658FB5}" destId="{84045ACB-ECE7-45CC-9F76-13C5AB9388EB}" srcOrd="5" destOrd="0" presId="urn:microsoft.com/office/officeart/2005/8/layout/vList2"/>
    <dgm:cxn modelId="{C4352528-6EE4-41FD-B398-4C55577D90ED}" type="presParOf" srcId="{543453AF-7FFC-4ED2-8BCD-419136658FB5}" destId="{38B006AA-3546-49BA-9CAC-4056BC1BE1B5}" srcOrd="6" destOrd="0" presId="urn:microsoft.com/office/officeart/2005/8/layout/vList2"/>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accent6">
            <a:lumMod val="75000"/>
          </a:schemeClr>
        </a:solidFill>
      </dgm:spPr>
      <dgm:t>
        <a:bodyPr/>
        <a:lstStyle/>
        <a:p>
          <a:r>
            <a:rPr lang="en-US" dirty="0"/>
            <a:t>Row Mode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5"/>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4"/>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5"/>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4"/>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5"/>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3" presStyleIdx="2" presStyleCnt="4"/>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2" presStyleIdx="2" presStyleCnt="5"/>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4" presStyleIdx="0" presStyleCnt="2"/>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5"/>
      <dgm:spPr/>
    </dgm:pt>
    <dgm:pt modelId="{330902C9-A030-4F0E-8F44-4D46DA5BCFB1}" type="pres">
      <dgm:prSet presAssocID="{270DB351-209F-44E3-AE5D-DD3AA05A8175}" presName="hierChild3" presStyleCnt="0"/>
      <dgm:spPr/>
    </dgm:pt>
    <dgm:pt modelId="{5CC0C396-8377-475C-A00D-7F8341A1F477}" type="pres">
      <dgm:prSet presAssocID="{FAA45A8D-079A-4FAC-87D1-08D72268764D}" presName="Name19" presStyleLbl="parChTrans1D4" presStyleIdx="1" presStyleCnt="2"/>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4" presStyleCnt="5"/>
      <dgm:spPr/>
    </dgm:pt>
    <dgm:pt modelId="{65955D25-5FF5-4C6B-92DA-30B6843FBE65}" type="pres">
      <dgm:prSet presAssocID="{5261F5C2-903F-4994-916A-72A90DAE7F2D}" presName="hierChild3" presStyleCnt="0"/>
      <dgm:spPr/>
    </dgm:pt>
    <dgm:pt modelId="{54FE398B-EB4B-4376-8CAD-D5884C340DB3}" type="pres">
      <dgm:prSet presAssocID="{7E8BFC1C-609E-4A2A-A6DE-56B66744C355}" presName="Name19" presStyleLbl="parChTrans1D2" presStyleIdx="1" presStyleCnt="5"/>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5"/>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5"/>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5"/>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5"/>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5"/>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5"/>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5"/>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3" presStyleCnt="4"/>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5"/>
      <dgm:spPr/>
    </dgm:pt>
    <dgm:pt modelId="{08C71935-3CC2-4F82-9DCE-203E0657B591}" type="pres">
      <dgm:prSet presAssocID="{89E5375A-E5C4-4BAA-9A0A-D04D5C5FDCE1}"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742FF205-1B4C-462C-ABBD-F2CB88EA006B}" srcId="{FE5A3D51-3C08-4DB9-99E3-39C94436AA5B}" destId="{5261F5C2-903F-4994-916A-72A90DAE7F2D}" srcOrd="1"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55439F12-5DE9-4759-8F8C-B604CFFD785D}" type="presOf" srcId="{270DB351-209F-44E3-AE5D-DD3AA05A8175}" destId="{8F552DA2-FC5B-40D6-B601-DCA076FAF8FB}"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B8617E25-688E-475B-8679-A1D87925804B}" srcId="{EC5624F3-2170-43DC-97A6-A153AC2072F1}" destId="{DDFC3CEC-231C-49DE-8234-5A81205F633E}" srcOrd="4" destOrd="0" parTransId="{8258E7A2-05F2-49E4-B3A6-F4702FB05F8A}" sibTransId="{AFF9EF7A-8DCE-46EC-BFDE-38B86F0B3FAA}"/>
    <dgm:cxn modelId="{9D9FF526-FD98-414A-A27E-EA82F19FE7DF}" type="presOf" srcId="{3A2A32F0-C73D-42A0-BA11-AFA02ABE79C2}" destId="{9F73EFAA-AC05-4F91-9BA5-6E511FAF9278}" srcOrd="0" destOrd="0" presId="urn:microsoft.com/office/officeart/2005/8/layout/hierarchy6"/>
    <dgm:cxn modelId="{7E1DEA3F-5E77-49DD-B2AA-1D9D568DE04F}" type="presOf" srcId="{B2937768-267F-4FD0-B209-ADCABB3F2609}" destId="{5690923D-9059-4138-8ACF-90D405019F8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EDF7EA4A-10A6-4ED1-82BC-7C38ECBDFC44}" type="presOf" srcId="{69703607-1CEF-4962-A22B-C8239D13F2F4}" destId="{52433208-80E6-4924-B192-66BA710CE757}" srcOrd="0" destOrd="0" presId="urn:microsoft.com/office/officeart/2005/8/layout/hierarchy6"/>
    <dgm:cxn modelId="{1BC12C53-F79F-495D-AB86-E7656020780A}" type="presOf" srcId="{FAA45A8D-079A-4FAC-87D1-08D72268764D}" destId="{5CC0C396-8377-475C-A00D-7F8341A1F47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7E8B6988-AC2C-4577-8ACF-52A105CA95A0}" type="presOf" srcId="{DAF4A804-FF79-40DF-805D-58E5C402C862}" destId="{2A969FB1-A0CA-4BCB-9811-B1C2A2D37CF2}"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C4FD79A7-1CFC-4F18-BDBD-B1020980D916}" type="presOf" srcId="{FE5A3D51-3C08-4DB9-99E3-39C94436AA5B}" destId="{4819E298-A51F-4C6C-8730-AFE2F6D20F30}" srcOrd="0" destOrd="0" presId="urn:microsoft.com/office/officeart/2005/8/layout/hierarchy6"/>
    <dgm:cxn modelId="{425C6AAE-F082-482C-A790-1C417607865C}" type="presOf" srcId="{5261F5C2-903F-4994-916A-72A90DAE7F2D}" destId="{82B5BF8B-57A2-4E22-AA4A-CDE9EE34C77B}"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91810EE0-6BCF-4263-AA2F-DB283FC2EB3D}" type="presOf" srcId="{9D361AED-F287-426D-889C-035A581FCAD4}" destId="{9B0BC5A7-6A70-41C3-871D-416E6CE7FB15}"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11D4FCA-141D-4B32-B5CE-C2AA5DEE176A}" type="presParOf" srcId="{4C118CD9-0F4D-4592-8997-BCE0C79E8E72}" destId="{9F73EFAA-AC05-4F91-9BA5-6E511FAF9278}" srcOrd="4" destOrd="0" presId="urn:microsoft.com/office/officeart/2005/8/layout/hierarchy6"/>
    <dgm:cxn modelId="{3C6B8F80-E2FA-429B-8661-2D41ACC92929}" type="presParOf" srcId="{4C118CD9-0F4D-4592-8997-BCE0C79E8E72}" destId="{EEBFBD1D-D977-4A6E-A8F4-F0D34CB82784}" srcOrd="5" destOrd="0" presId="urn:microsoft.com/office/officeart/2005/8/layout/hierarchy6"/>
    <dgm:cxn modelId="{4B7A0DFC-3FCA-4806-A3D8-E002F7CE096B}" type="presParOf" srcId="{EEBFBD1D-D977-4A6E-A8F4-F0D34CB82784}" destId="{4819E298-A51F-4C6C-8730-AFE2F6D20F30}" srcOrd="0" destOrd="0" presId="urn:microsoft.com/office/officeart/2005/8/layout/hierarchy6"/>
    <dgm:cxn modelId="{E1F58D1C-A038-4258-BD18-DF481732AB92}" type="presParOf" srcId="{EEBFBD1D-D977-4A6E-A8F4-F0D34CB82784}" destId="{973A634F-D053-4D7F-96EC-F5173C9A25FF}" srcOrd="1" destOrd="0" presId="urn:microsoft.com/office/officeart/2005/8/layout/hierarchy6"/>
    <dgm:cxn modelId="{154DF761-C2CA-4ECE-864C-127F5681483A}" type="presParOf" srcId="{973A634F-D053-4D7F-96EC-F5173C9A25FF}" destId="{5690923D-9059-4138-8ACF-90D405019F80}" srcOrd="0" destOrd="0" presId="urn:microsoft.com/office/officeart/2005/8/layout/hierarchy6"/>
    <dgm:cxn modelId="{56EC39B6-CD5A-4B59-B9AD-5837E1926B8A}" type="presParOf" srcId="{973A634F-D053-4D7F-96EC-F5173C9A25FF}" destId="{2A332E69-B5C0-4A68-B4C3-29696724CD01}" srcOrd="1" destOrd="0" presId="urn:microsoft.com/office/officeart/2005/8/layout/hierarchy6"/>
    <dgm:cxn modelId="{1EC81097-B34E-42D0-9796-911C3D64378A}" type="presParOf" srcId="{2A332E69-B5C0-4A68-B4C3-29696724CD01}" destId="{8F552DA2-FC5B-40D6-B601-DCA076FAF8FB}" srcOrd="0" destOrd="0" presId="urn:microsoft.com/office/officeart/2005/8/layout/hierarchy6"/>
    <dgm:cxn modelId="{853644CC-5DE5-4DC4-B2FC-C525AC1248A1}" type="presParOf" srcId="{2A332E69-B5C0-4A68-B4C3-29696724CD01}" destId="{330902C9-A030-4F0E-8F44-4D46DA5BCFB1}" srcOrd="1" destOrd="0" presId="urn:microsoft.com/office/officeart/2005/8/layout/hierarchy6"/>
    <dgm:cxn modelId="{0B819809-DB6A-43C6-9FAE-D352D61B6C75}" type="presParOf" srcId="{973A634F-D053-4D7F-96EC-F5173C9A25FF}" destId="{5CC0C396-8377-475C-A00D-7F8341A1F477}" srcOrd="2" destOrd="0" presId="urn:microsoft.com/office/officeart/2005/8/layout/hierarchy6"/>
    <dgm:cxn modelId="{0C69E57B-CD22-4134-BDED-791E30EE3430}" type="presParOf" srcId="{973A634F-D053-4D7F-96EC-F5173C9A25FF}" destId="{20755089-D219-4FE9-8B97-A1923491F114}" srcOrd="3" destOrd="0" presId="urn:microsoft.com/office/officeart/2005/8/layout/hierarchy6"/>
    <dgm:cxn modelId="{3C2F906A-D7F2-4C16-A221-96124F5375E3}" type="presParOf" srcId="{20755089-D219-4FE9-8B97-A1923491F114}" destId="{82B5BF8B-57A2-4E22-AA4A-CDE9EE34C77B}" srcOrd="0" destOrd="0" presId="urn:microsoft.com/office/officeart/2005/8/layout/hierarchy6"/>
    <dgm:cxn modelId="{1BD4CFD2-F6FB-44C6-8DC7-F2C3F961FFD2}" type="presParOf" srcId="{20755089-D219-4FE9-8B97-A1923491F114}" destId="{65955D25-5FF5-4C6B-92DA-30B6843FBE65}"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557B519E-C9BC-4B6A-8C3A-617F57A01BFC}" type="pres">
      <dgm:prSet presAssocID="{D84DD7AB-A1C4-4A77-B583-CCF2DADB3362}" presName="Name14" presStyleCnt="0"/>
      <dgm:spPr/>
    </dgm:pt>
    <dgm:pt modelId="{24524685-E485-45BA-9C07-2D1F131398BE}" type="pres">
      <dgm:prSet presAssocID="{D84DD7AB-A1C4-4A77-B583-CCF2DADB3362}" presName="level1Shape" presStyleLbl="node0" presStyleIdx="0" presStyleCnt="1" custLinFactY="51119" custLinFactNeighborX="3948" custLinFactNeighborY="100000">
        <dgm:presLayoutVars>
          <dgm:chPref val="3"/>
        </dgm:presLayoutVars>
      </dgm:prSet>
      <dgm:spPr/>
    </dgm:pt>
    <dgm:pt modelId="{225F7351-5580-4676-AD31-6C2A8632D54D}" type="pres">
      <dgm:prSet presAssocID="{D84DD7AB-A1C4-4A77-B583-CCF2DADB3362}"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713EFD19-EA11-444E-AAE6-060A9CCE48E8}" srcId="{6E762228-84FE-45B2-9BB6-19E98A9BB7EA}" destId="{D84DD7AB-A1C4-4A77-B583-CCF2DADB3362}" srcOrd="0" destOrd="0" parTransId="{9D361AED-F287-426D-889C-035A581FCAD4}" sibTransId="{E3590AD4-F655-4C32-8A76-03F5AA05AA3D}"/>
    <dgm:cxn modelId="{1C7BF462-BEA6-4B18-8335-9AE65C3D9C28}" type="presOf" srcId="{D84DD7AB-A1C4-4A77-B583-CCF2DADB3362}" destId="{24524685-E485-45BA-9C07-2D1F131398B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AC6AA04-EFD5-4605-B3E6-6057EAF53E42}" type="presParOf" srcId="{6349854C-26F9-4527-A34B-FF8105524D97}" destId="{557B519E-C9BC-4B6A-8C3A-617F57A01BFC}" srcOrd="0" destOrd="0" presId="urn:microsoft.com/office/officeart/2005/8/layout/hierarchy6"/>
    <dgm:cxn modelId="{68D4B099-6BD3-4A25-9131-9321A284AE65}" type="presParOf" srcId="{557B519E-C9BC-4B6A-8C3A-617F57A01BFC}" destId="{24524685-E485-45BA-9C07-2D1F131398BE}" srcOrd="0" destOrd="0" presId="urn:microsoft.com/office/officeart/2005/8/layout/hierarchy6"/>
    <dgm:cxn modelId="{3435E2C3-BFA4-4F04-8D00-CFD43F0B4310}" type="presParOf" srcId="{557B519E-C9BC-4B6A-8C3A-617F57A01BFC}" destId="{225F7351-5580-4676-AD31-6C2A8632D54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557B519E-C9BC-4B6A-8C3A-617F57A01BFC}" type="pres">
      <dgm:prSet presAssocID="{D84DD7AB-A1C4-4A77-B583-CCF2DADB3362}" presName="Name14" presStyleCnt="0"/>
      <dgm:spPr/>
    </dgm:pt>
    <dgm:pt modelId="{24524685-E485-45BA-9C07-2D1F131398BE}" type="pres">
      <dgm:prSet presAssocID="{D84DD7AB-A1C4-4A77-B583-CCF2DADB3362}" presName="level1Shape" presStyleLbl="node0" presStyleIdx="0" presStyleCnt="1" custLinFactY="51119" custLinFactNeighborX="3948" custLinFactNeighborY="100000">
        <dgm:presLayoutVars>
          <dgm:chPref val="3"/>
        </dgm:presLayoutVars>
      </dgm:prSet>
      <dgm:spPr/>
    </dgm:pt>
    <dgm:pt modelId="{225F7351-5580-4676-AD31-6C2A8632D54D}" type="pres">
      <dgm:prSet presAssocID="{D84DD7AB-A1C4-4A77-B583-CCF2DADB3362}"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713EFD19-EA11-444E-AAE6-060A9CCE48E8}" srcId="{6E762228-84FE-45B2-9BB6-19E98A9BB7EA}" destId="{D84DD7AB-A1C4-4A77-B583-CCF2DADB3362}" srcOrd="0" destOrd="0" parTransId="{9D361AED-F287-426D-889C-035A581FCAD4}" sibTransId="{E3590AD4-F655-4C32-8A76-03F5AA05AA3D}"/>
    <dgm:cxn modelId="{1C7BF462-BEA6-4B18-8335-9AE65C3D9C28}" type="presOf" srcId="{D84DD7AB-A1C4-4A77-B583-CCF2DADB3362}" destId="{24524685-E485-45BA-9C07-2D1F131398BE}"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AC6AA04-EFD5-4605-B3E6-6057EAF53E42}" type="presParOf" srcId="{6349854C-26F9-4527-A34B-FF8105524D97}" destId="{557B519E-C9BC-4B6A-8C3A-617F57A01BFC}" srcOrd="0" destOrd="0" presId="urn:microsoft.com/office/officeart/2005/8/layout/hierarchy6"/>
    <dgm:cxn modelId="{68D4B099-6BD3-4A25-9131-9321A284AE65}" type="presParOf" srcId="{557B519E-C9BC-4B6A-8C3A-617F57A01BFC}" destId="{24524685-E485-45BA-9C07-2D1F131398BE}" srcOrd="0" destOrd="0" presId="urn:microsoft.com/office/officeart/2005/8/layout/hierarchy6"/>
    <dgm:cxn modelId="{3435E2C3-BFA4-4F04-8D00-CFD43F0B4310}" type="presParOf" srcId="{557B519E-C9BC-4B6A-8C3A-617F57A01BFC}" destId="{225F7351-5580-4676-AD31-6C2A8632D54D}"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128B2857-AC0A-45BF-94EC-01454BF72CDD}" type="pres">
      <dgm:prSet presAssocID="{8277FB8B-9D39-4CC5-BDEC-D3827308642F}" presName="Name14" presStyleCnt="0"/>
      <dgm:spPr/>
    </dgm:pt>
    <dgm:pt modelId="{2ABDA745-5382-416E-B7FA-146567ED0DED}" type="pres">
      <dgm:prSet presAssocID="{8277FB8B-9D39-4CC5-BDEC-D3827308642F}" presName="level1Shape" presStyleLbl="node0" presStyleIdx="0" presStyleCnt="1">
        <dgm:presLayoutVars>
          <dgm:chPref val="3"/>
        </dgm:presLayoutVars>
      </dgm:prSet>
      <dgm:spPr/>
    </dgm:pt>
    <dgm:pt modelId="{5E4EEF63-9210-4109-AC75-F9417AEAFDEF}" type="pres">
      <dgm:prSet presAssocID="{8277FB8B-9D39-4CC5-BDEC-D3827308642F}"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47550056-B9BF-42F2-A85B-C9B36B21E767}" srcId="{6E762228-84FE-45B2-9BB6-19E98A9BB7EA}" destId="{8277FB8B-9D39-4CC5-BDEC-D3827308642F}" srcOrd="0" destOrd="0" parTransId="{69703607-1CEF-4962-A22B-C8239D13F2F4}" sibTransId="{B7F48C3C-2138-401F-8EBB-A2B410C5EF6D}"/>
    <dgm:cxn modelId="{6BA98FE9-67FD-4410-8397-85EA5C3AD92B}" type="presOf" srcId="{8277FB8B-9D39-4CC5-BDEC-D3827308642F}" destId="{2ABDA745-5382-416E-B7FA-146567ED0DE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AB8A414-DDCF-4E6F-A912-D2341A16BDF2}" type="presParOf" srcId="{6349854C-26F9-4527-A34B-FF8105524D97}" destId="{128B2857-AC0A-45BF-94EC-01454BF72CDD}" srcOrd="0" destOrd="0" presId="urn:microsoft.com/office/officeart/2005/8/layout/hierarchy6"/>
    <dgm:cxn modelId="{41C9AEC0-507F-480D-A323-9A380747179A}" type="presParOf" srcId="{128B2857-AC0A-45BF-94EC-01454BF72CDD}" destId="{2ABDA745-5382-416E-B7FA-146567ED0DED}" srcOrd="0" destOrd="0" presId="urn:microsoft.com/office/officeart/2005/8/layout/hierarchy6"/>
    <dgm:cxn modelId="{A0F143CF-2C61-4248-88E9-449A41E2542D}" type="presParOf" srcId="{128B2857-AC0A-45BF-94EC-01454BF72CDD}" destId="{5E4EEF63-9210-4109-AC75-F9417AEAFDE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128B2857-AC0A-45BF-94EC-01454BF72CDD}" type="pres">
      <dgm:prSet presAssocID="{8277FB8B-9D39-4CC5-BDEC-D3827308642F}" presName="Name14" presStyleCnt="0"/>
      <dgm:spPr/>
    </dgm:pt>
    <dgm:pt modelId="{2ABDA745-5382-416E-B7FA-146567ED0DED}" type="pres">
      <dgm:prSet presAssocID="{8277FB8B-9D39-4CC5-BDEC-D3827308642F}" presName="level1Shape" presStyleLbl="node0" presStyleIdx="0" presStyleCnt="1" custLinFactNeighborX="-9279" custLinFactNeighborY="49990">
        <dgm:presLayoutVars>
          <dgm:chPref val="3"/>
        </dgm:presLayoutVars>
      </dgm:prSet>
      <dgm:spPr/>
    </dgm:pt>
    <dgm:pt modelId="{5E4EEF63-9210-4109-AC75-F9417AEAFDEF}" type="pres">
      <dgm:prSet presAssocID="{8277FB8B-9D39-4CC5-BDEC-D3827308642F}" presName="hierChild2" presStyleCnt="0"/>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47550056-B9BF-42F2-A85B-C9B36B21E767}" srcId="{6E762228-84FE-45B2-9BB6-19E98A9BB7EA}" destId="{8277FB8B-9D39-4CC5-BDEC-D3827308642F}" srcOrd="0" destOrd="0" parTransId="{69703607-1CEF-4962-A22B-C8239D13F2F4}" sibTransId="{B7F48C3C-2138-401F-8EBB-A2B410C5EF6D}"/>
    <dgm:cxn modelId="{6BA98FE9-67FD-4410-8397-85EA5C3AD92B}" type="presOf" srcId="{8277FB8B-9D39-4CC5-BDEC-D3827308642F}" destId="{2ABDA745-5382-416E-B7FA-146567ED0DED}"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4AB8A414-DDCF-4E6F-A912-D2341A16BDF2}" type="presParOf" srcId="{6349854C-26F9-4527-A34B-FF8105524D97}" destId="{128B2857-AC0A-45BF-94EC-01454BF72CDD}" srcOrd="0" destOrd="0" presId="urn:microsoft.com/office/officeart/2005/8/layout/hierarchy6"/>
    <dgm:cxn modelId="{41C9AEC0-507F-480D-A323-9A380747179A}" type="presParOf" srcId="{128B2857-AC0A-45BF-94EC-01454BF72CDD}" destId="{2ABDA745-5382-416E-B7FA-146567ED0DED}" srcOrd="0" destOrd="0" presId="urn:microsoft.com/office/officeart/2005/8/layout/hierarchy6"/>
    <dgm:cxn modelId="{A0F143CF-2C61-4248-88E9-449A41E2542D}" type="presParOf" srcId="{128B2857-AC0A-45BF-94EC-01454BF72CDD}" destId="{5E4EEF63-9210-4109-AC75-F9417AEAFDEF}"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FE5A3D51-3C08-4DB9-99E3-39C94436AA5B}" type="asst">
      <dgm:prSet phldrT="[Text]"/>
      <dgm:spPr/>
      <dgm:t>
        <a:bodyPr/>
        <a:lstStyle/>
        <a:p>
          <a:r>
            <a:rPr lang="en-US" dirty="0"/>
            <a:t>Memory Grant Feedback</a:t>
          </a:r>
        </a:p>
      </dgm:t>
    </dgm:pt>
    <dgm:pt modelId="{3A2A32F0-C73D-42A0-BA11-AFA02ABE79C2}" type="parTrans" cxnId="{0CEB1D1A-185D-41D7-BD0D-D5B9610F09A6}">
      <dgm:prSet/>
      <dgm:spPr/>
      <dgm:t>
        <a:bodyPr/>
        <a:lstStyle/>
        <a:p>
          <a:endParaRPr lang="en-US"/>
        </a:p>
      </dgm:t>
    </dgm:pt>
    <dgm:pt modelId="{0F8254DD-18D7-4A6C-835F-A13BA5A1ABF4}" type="sibTrans" cxnId="{0CEB1D1A-185D-41D7-BD0D-D5B9610F09A6}">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2787F9B9-D9EE-40F6-ABD4-C13F268A8AF1}">
      <dgm:prSet phldrT="[Text]"/>
      <dgm:spPr/>
      <dgm:t>
        <a:bodyPr/>
        <a:lstStyle/>
        <a:p>
          <a:r>
            <a:rPr lang="en-US"/>
            <a:t>Adaptive Query Processing</a:t>
          </a:r>
          <a:endParaRPr lang="en-US" dirty="0"/>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61AB407C-BF26-4766-9709-693A5355340D}" type="sibTrans" cxnId="{EFC364E8-71F1-4B89-AE5A-2882920EF443}">
      <dgm:prSet/>
      <dgm:spPr/>
      <dgm:t>
        <a:bodyPr/>
        <a:lstStyle/>
        <a:p>
          <a:endParaRPr lang="en-US"/>
        </a:p>
      </dgm:t>
    </dgm:pt>
    <dgm:pt modelId="{B2937768-267F-4FD0-B209-ADCABB3F2609}" type="parTrans" cxnId="{EFC364E8-71F1-4B89-AE5A-2882920EF443}">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27544287-82C2-4948-9637-60B9656AE33E}" type="pres">
      <dgm:prSet presAssocID="{2787F9B9-D9EE-40F6-ABD4-C13F268A8AF1}" presName="Name14" presStyleCnt="0"/>
      <dgm:spPr/>
    </dgm:pt>
    <dgm:pt modelId="{DEB0A647-2631-4887-AD37-8EF8357E972F}" type="pres">
      <dgm:prSet presAssocID="{2787F9B9-D9EE-40F6-ABD4-C13F268A8AF1}" presName="level1Shape" presStyleLbl="node0" presStyleIdx="0" presStyleCnt="1">
        <dgm:presLayoutVars>
          <dgm:chPref val="3"/>
        </dgm:presLayoutVars>
      </dgm:prSet>
      <dgm:spPr/>
    </dgm:pt>
    <dgm:pt modelId="{50299AF2-8E56-4139-91AA-88B7CD7A011D}" type="pres">
      <dgm:prSet presAssocID="{2787F9B9-D9EE-40F6-ABD4-C13F268A8AF1}" presName="hierChild2" presStyleCnt="0"/>
      <dgm:spPr/>
    </dgm:pt>
    <dgm:pt modelId="{9B0BC5A7-6A70-41C3-871D-416E6CE7FB15}" type="pres">
      <dgm:prSet presAssocID="{9D361AED-F287-426D-889C-035A581FCAD4}" presName="Name19" presStyleLbl="parChTrans1D2" presStyleIdx="0" presStyleCnt="3"/>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1" presStyleIdx="0" presStyleCnt="4"/>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2" presStyleIdx="1" presStyleCnt="3"/>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1" presStyleIdx="1" presStyleCnt="4"/>
      <dgm:spPr/>
    </dgm:pt>
    <dgm:pt modelId="{B89EE319-8A68-4B6F-A445-40F4B0A04EE8}" type="pres">
      <dgm:prSet presAssocID="{8277FB8B-9D39-4CC5-BDEC-D3827308642F}" presName="hierChild3" presStyleCnt="0"/>
      <dgm:spPr/>
    </dgm:pt>
    <dgm:pt modelId="{9F73EFAA-AC05-4F91-9BA5-6E511FAF9278}" type="pres">
      <dgm:prSet presAssocID="{3A2A32F0-C73D-42A0-BA11-AFA02ABE79C2}" presName="Name19" presStyleLbl="parChTrans1D2" presStyleIdx="2" presStyleCnt="3"/>
      <dgm:spPr/>
    </dgm:pt>
    <dgm:pt modelId="{EEBFBD1D-D977-4A6E-A8F4-F0D34CB82784}" type="pres">
      <dgm:prSet presAssocID="{FE5A3D51-3C08-4DB9-99E3-39C94436AA5B}" presName="Name21" presStyleCnt="0"/>
      <dgm:spPr/>
    </dgm:pt>
    <dgm:pt modelId="{4819E298-A51F-4C6C-8730-AFE2F6D20F30}" type="pres">
      <dgm:prSet presAssocID="{FE5A3D51-3C08-4DB9-99E3-39C94436AA5B}" presName="level2Shape" presStyleLbl="asst1" presStyleIdx="2" presStyleCnt="4"/>
      <dgm:spPr/>
    </dgm:pt>
    <dgm:pt modelId="{973A634F-D053-4D7F-96EC-F5173C9A25FF}" type="pres">
      <dgm:prSet presAssocID="{FE5A3D51-3C08-4DB9-99E3-39C94436AA5B}" presName="hierChild3" presStyleCnt="0"/>
      <dgm:spPr/>
    </dgm:pt>
    <dgm:pt modelId="{5690923D-9059-4138-8ACF-90D405019F80}" type="pres">
      <dgm:prSet presAssocID="{B2937768-267F-4FD0-B209-ADCABB3F2609}" presName="Name19" presStyleLbl="parChTrans1D3" presStyleIdx="0" presStyleCnt="1"/>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1" presStyleIdx="3" presStyleCnt="4"/>
      <dgm:spPr/>
    </dgm:pt>
    <dgm:pt modelId="{330902C9-A030-4F0E-8F44-4D46DA5BCFB1}" type="pres">
      <dgm:prSet presAssocID="{270DB351-209F-44E3-AE5D-DD3AA05A8175}" presName="hierChild3" presStyleCnt="0"/>
      <dgm:spPr/>
    </dgm:pt>
    <dgm:pt modelId="{944D2ECF-FF7F-4937-9891-343B25FA2353}" type="pres">
      <dgm:prSet presAssocID="{6E762228-84FE-45B2-9BB6-19E98A9BB7EA}" presName="bgShapesFlow" presStyleCnt="0"/>
      <dgm:spPr/>
    </dgm:pt>
  </dgm:ptLst>
  <dgm:cxnLst>
    <dgm:cxn modelId="{6A6F0E02-5027-4E8A-BE1A-FE4730CDE8C0}" type="presOf" srcId="{69703607-1CEF-4962-A22B-C8239D13F2F4}" destId="{52433208-80E6-4924-B192-66BA710CE757}" srcOrd="0" destOrd="0" presId="urn:microsoft.com/office/officeart/2005/8/layout/hierarchy6"/>
    <dgm:cxn modelId="{09B72D13-CBA3-41DA-A9B8-457C00DCDA47}" type="presOf" srcId="{D84DD7AB-A1C4-4A77-B583-CCF2DADB3362}" destId="{A26B365E-E5E1-416D-9FD8-97105F38CB63}"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CEB1D1A-185D-41D7-BD0D-D5B9610F09A6}" srcId="{2787F9B9-D9EE-40F6-ABD4-C13F268A8AF1}" destId="{FE5A3D51-3C08-4DB9-99E3-39C94436AA5B}" srcOrd="2" destOrd="0" parTransId="{3A2A32F0-C73D-42A0-BA11-AFA02ABE79C2}" sibTransId="{0F8254DD-18D7-4A6C-835F-A13BA5A1ABF4}"/>
    <dgm:cxn modelId="{6D6BC824-56D3-49EC-9A51-B2C450622291}" type="presOf" srcId="{2787F9B9-D9EE-40F6-ABD4-C13F268A8AF1}" destId="{DEB0A647-2631-4887-AD37-8EF8357E972F}" srcOrd="0" destOrd="0" presId="urn:microsoft.com/office/officeart/2005/8/layout/hierarchy6"/>
    <dgm:cxn modelId="{C1E28041-E056-487B-9872-5D1D885FA3CC}" type="presOf" srcId="{9D361AED-F287-426D-889C-035A581FCAD4}" destId="{9B0BC5A7-6A70-41C3-871D-416E6CE7FB15}" srcOrd="0" destOrd="0" presId="urn:microsoft.com/office/officeart/2005/8/layout/hierarchy6"/>
    <dgm:cxn modelId="{08314642-1431-4067-B9A0-6D9945753515}" srcId="{6E762228-84FE-45B2-9BB6-19E98A9BB7EA}" destId="{2787F9B9-D9EE-40F6-ABD4-C13F268A8AF1}" srcOrd="0" destOrd="0" parTransId="{DAF4A804-FF79-40DF-805D-58E5C402C862}" sibTransId="{DDB7192C-92EF-4E0B-903F-AD6D902F08C6}"/>
    <dgm:cxn modelId="{47550056-B9BF-42F2-A85B-C9B36B21E767}" srcId="{2787F9B9-D9EE-40F6-ABD4-C13F268A8AF1}" destId="{8277FB8B-9D39-4CC5-BDEC-D3827308642F}" srcOrd="1" destOrd="0" parTransId="{69703607-1CEF-4962-A22B-C8239D13F2F4}" sibTransId="{B7F48C3C-2138-401F-8EBB-A2B410C5EF6D}"/>
    <dgm:cxn modelId="{303BAABE-F4E6-44F1-96AC-A8AE2D2A6D46}" type="presOf" srcId="{270DB351-209F-44E3-AE5D-DD3AA05A8175}" destId="{8F552DA2-FC5B-40D6-B601-DCA076FAF8FB}" srcOrd="0" destOrd="0" presId="urn:microsoft.com/office/officeart/2005/8/layout/hierarchy6"/>
    <dgm:cxn modelId="{46BC1EC0-84C3-4889-A2F3-CE21CABB0BAE}" type="presOf" srcId="{8277FB8B-9D39-4CC5-BDEC-D3827308642F}" destId="{B4399AFE-2603-47B7-BCBC-A239B44C86F5}" srcOrd="0" destOrd="0" presId="urn:microsoft.com/office/officeart/2005/8/layout/hierarchy6"/>
    <dgm:cxn modelId="{0759A1CC-6154-4AC1-8C68-E7C8035F2B73}" type="presOf" srcId="{3A2A32F0-C73D-42A0-BA11-AFA02ABE79C2}" destId="{9F73EFAA-AC05-4F91-9BA5-6E511FAF9278}" srcOrd="0" destOrd="0" presId="urn:microsoft.com/office/officeart/2005/8/layout/hierarchy6"/>
    <dgm:cxn modelId="{6CB467CD-485A-41D8-AE8E-92542DCD0B26}" type="presOf" srcId="{B2937768-267F-4FD0-B209-ADCABB3F2609}" destId="{5690923D-9059-4138-8ACF-90D405019F80}" srcOrd="0" destOrd="0" presId="urn:microsoft.com/office/officeart/2005/8/layout/hierarchy6"/>
    <dgm:cxn modelId="{EFC364E8-71F1-4B89-AE5A-2882920EF443}" srcId="{FE5A3D51-3C08-4DB9-99E3-39C94436AA5B}" destId="{270DB351-209F-44E3-AE5D-DD3AA05A8175}" srcOrd="0" destOrd="0" parTransId="{B2937768-267F-4FD0-B209-ADCABB3F2609}" sibTransId="{61AB407C-BF26-4766-9709-693A5355340D}"/>
    <dgm:cxn modelId="{C8B1D7F3-853B-4810-A980-038D222F6B26}" type="presOf" srcId="{FE5A3D51-3C08-4DB9-99E3-39C94436AA5B}" destId="{4819E298-A51F-4C6C-8730-AFE2F6D20F30}"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98166F22-2683-4216-8271-FED902733174}" type="presParOf" srcId="{6349854C-26F9-4527-A34B-FF8105524D97}" destId="{27544287-82C2-4948-9637-60B9656AE33E}" srcOrd="0" destOrd="0" presId="urn:microsoft.com/office/officeart/2005/8/layout/hierarchy6"/>
    <dgm:cxn modelId="{EC55ED2C-E1D5-47CB-90AF-3622AA46DC39}" type="presParOf" srcId="{27544287-82C2-4948-9637-60B9656AE33E}" destId="{DEB0A647-2631-4887-AD37-8EF8357E972F}" srcOrd="0" destOrd="0" presId="urn:microsoft.com/office/officeart/2005/8/layout/hierarchy6"/>
    <dgm:cxn modelId="{3B053A51-1207-4B6C-AF96-16A015DAE32B}" type="presParOf" srcId="{27544287-82C2-4948-9637-60B9656AE33E}" destId="{50299AF2-8E56-4139-91AA-88B7CD7A011D}" srcOrd="1" destOrd="0" presId="urn:microsoft.com/office/officeart/2005/8/layout/hierarchy6"/>
    <dgm:cxn modelId="{D02414F6-314E-41B1-81F9-1FD37BCCEDB8}" type="presParOf" srcId="{50299AF2-8E56-4139-91AA-88B7CD7A011D}" destId="{9B0BC5A7-6A70-41C3-871D-416E6CE7FB15}" srcOrd="0" destOrd="0" presId="urn:microsoft.com/office/officeart/2005/8/layout/hierarchy6"/>
    <dgm:cxn modelId="{D845A1A2-3A7A-431E-9814-32603FD04E89}" type="presParOf" srcId="{50299AF2-8E56-4139-91AA-88B7CD7A011D}" destId="{82EC63D1-694F-4FFF-9E6D-6674B591884B}" srcOrd="1" destOrd="0" presId="urn:microsoft.com/office/officeart/2005/8/layout/hierarchy6"/>
    <dgm:cxn modelId="{620681B5-2258-4FD2-83A6-80D4ED11083B}" type="presParOf" srcId="{82EC63D1-694F-4FFF-9E6D-6674B591884B}" destId="{A26B365E-E5E1-416D-9FD8-97105F38CB63}" srcOrd="0" destOrd="0" presId="urn:microsoft.com/office/officeart/2005/8/layout/hierarchy6"/>
    <dgm:cxn modelId="{682B93D1-19D8-4A24-AB55-87C834D55AFB}" type="presParOf" srcId="{82EC63D1-694F-4FFF-9E6D-6674B591884B}" destId="{D32E83C3-191F-40F1-AF6A-A970805EBE25}" srcOrd="1" destOrd="0" presId="urn:microsoft.com/office/officeart/2005/8/layout/hierarchy6"/>
    <dgm:cxn modelId="{3A4941F9-A956-479C-970B-BD6C1FBDACFB}" type="presParOf" srcId="{50299AF2-8E56-4139-91AA-88B7CD7A011D}" destId="{52433208-80E6-4924-B192-66BA710CE757}" srcOrd="2" destOrd="0" presId="urn:microsoft.com/office/officeart/2005/8/layout/hierarchy6"/>
    <dgm:cxn modelId="{9E12FB20-60F7-4FE9-8D9B-F2061942823A}" type="presParOf" srcId="{50299AF2-8E56-4139-91AA-88B7CD7A011D}" destId="{74EF38D0-35A5-46DE-BF51-2FE421E3C217}" srcOrd="3" destOrd="0" presId="urn:microsoft.com/office/officeart/2005/8/layout/hierarchy6"/>
    <dgm:cxn modelId="{D8BE1F0E-3CE2-4FB7-8453-C074E428D65E}" type="presParOf" srcId="{74EF38D0-35A5-46DE-BF51-2FE421E3C217}" destId="{B4399AFE-2603-47B7-BCBC-A239B44C86F5}" srcOrd="0" destOrd="0" presId="urn:microsoft.com/office/officeart/2005/8/layout/hierarchy6"/>
    <dgm:cxn modelId="{40963083-4A7F-4E53-9C48-01CB6CE12A87}" type="presParOf" srcId="{74EF38D0-35A5-46DE-BF51-2FE421E3C217}" destId="{B89EE319-8A68-4B6F-A445-40F4B0A04EE8}" srcOrd="1" destOrd="0" presId="urn:microsoft.com/office/officeart/2005/8/layout/hierarchy6"/>
    <dgm:cxn modelId="{F2002C25-2786-4667-BD0D-FBC5A9275543}" type="presParOf" srcId="{50299AF2-8E56-4139-91AA-88B7CD7A011D}" destId="{9F73EFAA-AC05-4F91-9BA5-6E511FAF9278}" srcOrd="4" destOrd="0" presId="urn:microsoft.com/office/officeart/2005/8/layout/hierarchy6"/>
    <dgm:cxn modelId="{6C8E08C9-894A-4A6C-8073-4CF377B619A7}" type="presParOf" srcId="{50299AF2-8E56-4139-91AA-88B7CD7A011D}" destId="{EEBFBD1D-D977-4A6E-A8F4-F0D34CB82784}" srcOrd="5" destOrd="0" presId="urn:microsoft.com/office/officeart/2005/8/layout/hierarchy6"/>
    <dgm:cxn modelId="{18464BC0-6773-472B-AD7A-73695C3405AB}" type="presParOf" srcId="{EEBFBD1D-D977-4A6E-A8F4-F0D34CB82784}" destId="{4819E298-A51F-4C6C-8730-AFE2F6D20F30}" srcOrd="0" destOrd="0" presId="urn:microsoft.com/office/officeart/2005/8/layout/hierarchy6"/>
    <dgm:cxn modelId="{F7E0B46D-27BF-4845-A2A4-AEC50A67FAD0}" type="presParOf" srcId="{EEBFBD1D-D977-4A6E-A8F4-F0D34CB82784}" destId="{973A634F-D053-4D7F-96EC-F5173C9A25FF}" srcOrd="1" destOrd="0" presId="urn:microsoft.com/office/officeart/2005/8/layout/hierarchy6"/>
    <dgm:cxn modelId="{52CBAF97-FE0E-4B4D-981D-0EC006DC2D8F}" type="presParOf" srcId="{973A634F-D053-4D7F-96EC-F5173C9A25FF}" destId="{5690923D-9059-4138-8ACF-90D405019F80}" srcOrd="0" destOrd="0" presId="urn:microsoft.com/office/officeart/2005/8/layout/hierarchy6"/>
    <dgm:cxn modelId="{5F67188E-73EA-47D4-A446-46D2220EFC3A}" type="presParOf" srcId="{973A634F-D053-4D7F-96EC-F5173C9A25FF}" destId="{2A332E69-B5C0-4A68-B4C3-29696724CD01}" srcOrd="1" destOrd="0" presId="urn:microsoft.com/office/officeart/2005/8/layout/hierarchy6"/>
    <dgm:cxn modelId="{BDD406A9-381A-403E-B6DB-0246D16AFD29}" type="presParOf" srcId="{2A332E69-B5C0-4A68-B4C3-29696724CD01}" destId="{8F552DA2-FC5B-40D6-B601-DCA076FAF8FB}" srcOrd="0" destOrd="0" presId="urn:microsoft.com/office/officeart/2005/8/layout/hierarchy6"/>
    <dgm:cxn modelId="{791F1FA0-8AD1-4C41-82D8-9FC906F8648C}" type="presParOf" srcId="{2A332E69-B5C0-4A68-B4C3-29696724CD01}" destId="{330902C9-A030-4F0E-8F44-4D46DA5BCFB1}"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8D2CF-C3B8-48C4-8FA0-8E7CB44BB97D}">
      <dsp:nvSpPr>
        <dsp:cNvPr id="0" name=""/>
        <dsp:cNvSpPr/>
      </dsp:nvSpPr>
      <dsp:spPr>
        <a:xfrm>
          <a:off x="119914" y="1"/>
          <a:ext cx="2318344" cy="1545562"/>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Memory Grant Feedback (Batch Mode)</a:t>
          </a:r>
        </a:p>
      </dsp:txBody>
      <dsp:txXfrm>
        <a:off x="165182" y="45269"/>
        <a:ext cx="2227808" cy="145502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395738" y="371170"/>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a:t>Adaptive Query Processing</a:t>
          </a:r>
          <a:endParaRPr lang="en-US" sz="2100" kern="1200" dirty="0"/>
        </a:p>
      </dsp:txBody>
      <dsp:txXfrm>
        <a:off x="2431675" y="407107"/>
        <a:ext cx="1768612" cy="1155117"/>
      </dsp:txXfrm>
    </dsp:sp>
    <dsp:sp modelId="{9B0BC5A7-6A70-41C3-871D-416E6CE7FB15}">
      <dsp:nvSpPr>
        <dsp:cNvPr id="0" name=""/>
        <dsp:cNvSpPr/>
      </dsp:nvSpPr>
      <dsp:spPr>
        <a:xfrm>
          <a:off x="923349" y="1598161"/>
          <a:ext cx="2392633" cy="490796"/>
        </a:xfrm>
        <a:custGeom>
          <a:avLst/>
          <a:gdLst/>
          <a:ahLst/>
          <a:cxnLst/>
          <a:rect l="0" t="0" r="0" b="0"/>
          <a:pathLst>
            <a:path>
              <a:moveTo>
                <a:pt x="2392633" y="0"/>
              </a:moveTo>
              <a:lnTo>
                <a:pt x="2392633" y="245398"/>
              </a:lnTo>
              <a:lnTo>
                <a:pt x="0" y="245398"/>
              </a:lnTo>
              <a:lnTo>
                <a:pt x="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3105"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Adaptive Joins</a:t>
          </a:r>
        </a:p>
      </dsp:txBody>
      <dsp:txXfrm>
        <a:off x="39042" y="2124895"/>
        <a:ext cx="1768612" cy="1155117"/>
      </dsp:txXfrm>
    </dsp:sp>
    <dsp:sp modelId="{52433208-80E6-4924-B192-66BA710CE757}">
      <dsp:nvSpPr>
        <dsp:cNvPr id="0" name=""/>
        <dsp:cNvSpPr/>
      </dsp:nvSpPr>
      <dsp:spPr>
        <a:xfrm>
          <a:off x="3270262" y="1598161"/>
          <a:ext cx="91440" cy="490796"/>
        </a:xfrm>
        <a:custGeom>
          <a:avLst/>
          <a:gdLst/>
          <a:ahLst/>
          <a:cxnLst/>
          <a:rect l="0" t="0" r="0" b="0"/>
          <a:pathLst>
            <a:path>
              <a:moveTo>
                <a:pt x="45720" y="0"/>
              </a:moveTo>
              <a:lnTo>
                <a:pt x="45720"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395738"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Interleaved Execution</a:t>
          </a:r>
        </a:p>
      </dsp:txBody>
      <dsp:txXfrm>
        <a:off x="2431675" y="2124895"/>
        <a:ext cx="1768612" cy="1155117"/>
      </dsp:txXfrm>
    </dsp:sp>
    <dsp:sp modelId="{9F73EFAA-AC05-4F91-9BA5-6E511FAF9278}">
      <dsp:nvSpPr>
        <dsp:cNvPr id="0" name=""/>
        <dsp:cNvSpPr/>
      </dsp:nvSpPr>
      <dsp:spPr>
        <a:xfrm>
          <a:off x="3315982" y="1598161"/>
          <a:ext cx="2392633" cy="490796"/>
        </a:xfrm>
        <a:custGeom>
          <a:avLst/>
          <a:gdLst/>
          <a:ahLst/>
          <a:cxnLst/>
          <a:rect l="0" t="0" r="0" b="0"/>
          <a:pathLst>
            <a:path>
              <a:moveTo>
                <a:pt x="0" y="0"/>
              </a:moveTo>
              <a:lnTo>
                <a:pt x="0" y="245398"/>
              </a:lnTo>
              <a:lnTo>
                <a:pt x="2392633" y="245398"/>
              </a:lnTo>
              <a:lnTo>
                <a:pt x="2392633" y="49079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788371" y="2088958"/>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Memory Grant Feedback</a:t>
          </a:r>
        </a:p>
      </dsp:txBody>
      <dsp:txXfrm>
        <a:off x="4824308" y="2124895"/>
        <a:ext cx="1768612" cy="1155117"/>
      </dsp:txXfrm>
    </dsp:sp>
    <dsp:sp modelId="{5690923D-9059-4138-8ACF-90D405019F80}">
      <dsp:nvSpPr>
        <dsp:cNvPr id="0" name=""/>
        <dsp:cNvSpPr/>
      </dsp:nvSpPr>
      <dsp:spPr>
        <a:xfrm>
          <a:off x="4512298" y="3315949"/>
          <a:ext cx="1196316" cy="490796"/>
        </a:xfrm>
        <a:custGeom>
          <a:avLst/>
          <a:gdLst/>
          <a:ahLst/>
          <a:cxnLst/>
          <a:rect l="0" t="0" r="0" b="0"/>
          <a:pathLst>
            <a:path>
              <a:moveTo>
                <a:pt x="1196316" y="0"/>
              </a:moveTo>
              <a:lnTo>
                <a:pt x="1196316" y="245398"/>
              </a:lnTo>
              <a:lnTo>
                <a:pt x="0" y="245398"/>
              </a:lnTo>
              <a:lnTo>
                <a:pt x="0"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592055" y="3806746"/>
          <a:ext cx="1840486" cy="1226991"/>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Batch Mode</a:t>
          </a:r>
        </a:p>
      </dsp:txBody>
      <dsp:txXfrm>
        <a:off x="3627992" y="3842683"/>
        <a:ext cx="1768612" cy="1155117"/>
      </dsp:txXfrm>
    </dsp:sp>
    <dsp:sp modelId="{72CBE2B3-D899-424A-812B-7B9A78E6CC32}">
      <dsp:nvSpPr>
        <dsp:cNvPr id="0" name=""/>
        <dsp:cNvSpPr/>
      </dsp:nvSpPr>
      <dsp:spPr>
        <a:xfrm>
          <a:off x="5708615" y="3315949"/>
          <a:ext cx="1196316" cy="490796"/>
        </a:xfrm>
        <a:custGeom>
          <a:avLst/>
          <a:gdLst/>
          <a:ahLst/>
          <a:cxnLst/>
          <a:rect l="0" t="0" r="0" b="0"/>
          <a:pathLst>
            <a:path>
              <a:moveTo>
                <a:pt x="0" y="0"/>
              </a:moveTo>
              <a:lnTo>
                <a:pt x="0" y="245398"/>
              </a:lnTo>
              <a:lnTo>
                <a:pt x="1196316" y="245398"/>
              </a:lnTo>
              <a:lnTo>
                <a:pt x="1196316" y="49079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D082D06F-7A6B-4DD7-92D7-FEC51944094C}">
      <dsp:nvSpPr>
        <dsp:cNvPr id="0" name=""/>
        <dsp:cNvSpPr/>
      </dsp:nvSpPr>
      <dsp:spPr>
        <a:xfrm>
          <a:off x="5984688" y="3806746"/>
          <a:ext cx="1840486" cy="122699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ctr" defTabSz="933450">
            <a:lnSpc>
              <a:spcPct val="90000"/>
            </a:lnSpc>
            <a:spcBef>
              <a:spcPct val="0"/>
            </a:spcBef>
            <a:spcAft>
              <a:spcPct val="35000"/>
            </a:spcAft>
            <a:buNone/>
          </a:pPr>
          <a:r>
            <a:rPr lang="en-US" sz="2100" kern="1200" dirty="0"/>
            <a:t>Row Mode</a:t>
          </a:r>
        </a:p>
      </dsp:txBody>
      <dsp:txXfrm>
        <a:off x="6020625" y="3842683"/>
        <a:ext cx="1768612" cy="115511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982" y="0"/>
          <a:ext cx="2665039" cy="177669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ctr" defTabSz="1244600">
            <a:lnSpc>
              <a:spcPct val="90000"/>
            </a:lnSpc>
            <a:spcBef>
              <a:spcPct val="0"/>
            </a:spcBef>
            <a:spcAft>
              <a:spcPct val="35000"/>
            </a:spcAft>
            <a:buNone/>
          </a:pPr>
          <a:r>
            <a:rPr lang="en-US" sz="2800" kern="1200" dirty="0"/>
            <a:t>Memory Grant Feedback (Row Mode)</a:t>
          </a:r>
        </a:p>
      </dsp:txBody>
      <dsp:txXfrm>
        <a:off x="53020" y="52038"/>
        <a:ext cx="2560963" cy="1672617"/>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86F9DF0-398B-4E24-817D-DCB130C0B943}">
      <dsp:nvSpPr>
        <dsp:cNvPr id="0" name=""/>
        <dsp:cNvSpPr/>
      </dsp:nvSpPr>
      <dsp:spPr>
        <a:xfrm>
          <a:off x="33746" y="0"/>
          <a:ext cx="2385180" cy="1590120"/>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US" sz="2500" kern="1200" dirty="0"/>
            <a:t>Memory Grant Feedback (Row Mode)</a:t>
          </a:r>
        </a:p>
      </dsp:txBody>
      <dsp:txXfrm>
        <a:off x="80319" y="46573"/>
        <a:ext cx="2292034" cy="1496974"/>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B94B24-3620-4471-9DD5-1719A80B1505}">
      <dsp:nvSpPr>
        <dsp:cNvPr id="0" name=""/>
        <dsp:cNvSpPr/>
      </dsp:nvSpPr>
      <dsp:spPr>
        <a:xfrm>
          <a:off x="0" y="1508"/>
          <a:ext cx="2833294" cy="188886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US" sz="3200" kern="1200" dirty="0"/>
            <a:t>Table Variable Deferred Compilation</a:t>
          </a:r>
        </a:p>
      </dsp:txBody>
      <dsp:txXfrm>
        <a:off x="55323" y="56831"/>
        <a:ext cx="2722648" cy="17782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EB7140-4D12-461A-BFE1-DA9084A6AB27}">
      <dsp:nvSpPr>
        <dsp:cNvPr id="0" name=""/>
        <dsp:cNvSpPr/>
      </dsp:nvSpPr>
      <dsp:spPr>
        <a:xfrm>
          <a:off x="244656" y="346"/>
          <a:ext cx="2529095" cy="1686063"/>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ctr" defTabSz="1289050">
            <a:lnSpc>
              <a:spcPct val="90000"/>
            </a:lnSpc>
            <a:spcBef>
              <a:spcPct val="0"/>
            </a:spcBef>
            <a:spcAft>
              <a:spcPct val="35000"/>
            </a:spcAft>
            <a:buNone/>
          </a:pPr>
          <a:r>
            <a:rPr lang="en-US" sz="2900" kern="1200" dirty="0"/>
            <a:t>Batch Mode On Rowstore Indexes</a:t>
          </a:r>
        </a:p>
      </dsp:txBody>
      <dsp:txXfrm>
        <a:off x="294039" y="49729"/>
        <a:ext cx="2430329" cy="1587297"/>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60F95-DDF3-4585-995F-3F6E1A2750B4}">
      <dsp:nvSpPr>
        <dsp:cNvPr id="0" name=""/>
        <dsp:cNvSpPr/>
      </dsp:nvSpPr>
      <dsp:spPr>
        <a:xfrm>
          <a:off x="224497" y="832"/>
          <a:ext cx="2721838" cy="18145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Scalar UDF Inlining</a:t>
          </a:r>
        </a:p>
      </dsp:txBody>
      <dsp:txXfrm>
        <a:off x="277644" y="53979"/>
        <a:ext cx="2615544" cy="1708264"/>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A59778-D032-4875-9B3D-EE31B696F4BB}">
      <dsp:nvSpPr>
        <dsp:cNvPr id="0" name=""/>
        <dsp:cNvSpPr/>
      </dsp:nvSpPr>
      <dsp:spPr>
        <a:xfrm>
          <a:off x="2125" y="321074"/>
          <a:ext cx="4531864" cy="271911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Scalar UDFs are automatically transformed into scalar expressions or scalar subqueries that are substituted in the calling query in place of the UDF operator. </a:t>
          </a:r>
        </a:p>
      </dsp:txBody>
      <dsp:txXfrm>
        <a:off x="81765" y="400714"/>
        <a:ext cx="4372584" cy="2559838"/>
      </dsp:txXfrm>
    </dsp:sp>
    <dsp:sp modelId="{FF2B3BE9-4B1D-4750-833C-A14724EEF8CF}">
      <dsp:nvSpPr>
        <dsp:cNvPr id="0" name=""/>
        <dsp:cNvSpPr/>
      </dsp:nvSpPr>
      <dsp:spPr>
        <a:xfrm>
          <a:off x="4987176" y="1118682"/>
          <a:ext cx="960755" cy="1123902"/>
        </a:xfrm>
        <a:prstGeom prst="rightArrow">
          <a:avLst>
            <a:gd name="adj1" fmla="val 60000"/>
            <a:gd name="adj2" fmla="val 50000"/>
          </a:avLst>
        </a:prstGeom>
        <a:solidFill>
          <a:schemeClr val="accent5">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endParaRPr lang="en-US" sz="2000" kern="1200" dirty="0"/>
        </a:p>
      </dsp:txBody>
      <dsp:txXfrm>
        <a:off x="4987176" y="1343462"/>
        <a:ext cx="672529" cy="674342"/>
      </dsp:txXfrm>
    </dsp:sp>
    <dsp:sp modelId="{CD99B0BA-23CF-40DD-801F-8D09AFE04722}">
      <dsp:nvSpPr>
        <dsp:cNvPr id="0" name=""/>
        <dsp:cNvSpPr/>
      </dsp:nvSpPr>
      <dsp:spPr>
        <a:xfrm>
          <a:off x="6346735" y="321074"/>
          <a:ext cx="4531864" cy="2719118"/>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These expressions and subqueries are then optimized. As a result, the query plan will no longer have a user-defined function operator, but its effects will be observed in the plan, like views or inline TVFs.</a:t>
          </a:r>
        </a:p>
      </dsp:txBody>
      <dsp:txXfrm>
        <a:off x="6426375" y="400714"/>
        <a:ext cx="4372584" cy="2559838"/>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CD60F95-DDF3-4585-995F-3F6E1A2750B4}">
      <dsp:nvSpPr>
        <dsp:cNvPr id="0" name=""/>
        <dsp:cNvSpPr/>
      </dsp:nvSpPr>
      <dsp:spPr>
        <a:xfrm>
          <a:off x="224497" y="832"/>
          <a:ext cx="2721838" cy="18145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US" sz="3800" kern="1200" dirty="0"/>
            <a:t>Scalar UDF Inlining</a:t>
          </a:r>
        </a:p>
      </dsp:txBody>
      <dsp:txXfrm>
        <a:off x="277644" y="53979"/>
        <a:ext cx="2615544" cy="1708264"/>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2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4896017" y="353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Intelligent Query Processing</a:t>
          </a:r>
        </a:p>
      </dsp:txBody>
      <dsp:txXfrm>
        <a:off x="4937622" y="45136"/>
        <a:ext cx="2047517" cy="1337275"/>
      </dsp:txXfrm>
    </dsp:sp>
    <dsp:sp modelId="{54FE398B-EB4B-4376-8CAD-D5884C340DB3}">
      <dsp:nvSpPr>
        <dsp:cNvPr id="0" name=""/>
        <dsp:cNvSpPr/>
      </dsp:nvSpPr>
      <dsp:spPr>
        <a:xfrm>
          <a:off x="1806461" y="1424017"/>
          <a:ext cx="4154919" cy="568194"/>
        </a:xfrm>
        <a:custGeom>
          <a:avLst/>
          <a:gdLst/>
          <a:ahLst/>
          <a:cxnLst/>
          <a:rect l="0" t="0" r="0" b="0"/>
          <a:pathLst>
            <a:path>
              <a:moveTo>
                <a:pt x="4154919" y="0"/>
              </a:moveTo>
              <a:lnTo>
                <a:pt x="4154919"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741097"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Table Variable Deferred Compilation</a:t>
          </a:r>
        </a:p>
      </dsp:txBody>
      <dsp:txXfrm>
        <a:off x="782702" y="2033816"/>
        <a:ext cx="2047517" cy="1337275"/>
      </dsp:txXfrm>
    </dsp:sp>
    <dsp:sp modelId="{54FC7E62-6BC8-4117-AE83-F7D461A58C56}">
      <dsp:nvSpPr>
        <dsp:cNvPr id="0" name=""/>
        <dsp:cNvSpPr/>
      </dsp:nvSpPr>
      <dsp:spPr>
        <a:xfrm>
          <a:off x="4576407" y="1424017"/>
          <a:ext cx="1384973" cy="568194"/>
        </a:xfrm>
        <a:custGeom>
          <a:avLst/>
          <a:gdLst/>
          <a:ahLst/>
          <a:cxnLst/>
          <a:rect l="0" t="0" r="0" b="0"/>
          <a:pathLst>
            <a:path>
              <a:moveTo>
                <a:pt x="1384973" y="0"/>
              </a:moveTo>
              <a:lnTo>
                <a:pt x="1384973" y="284097"/>
              </a:lnTo>
              <a:lnTo>
                <a:pt x="0" y="284097"/>
              </a:lnTo>
              <a:lnTo>
                <a:pt x="0"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3511043"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Batch Mode On Rowstore Indexes</a:t>
          </a:r>
        </a:p>
      </dsp:txBody>
      <dsp:txXfrm>
        <a:off x="3552648" y="2033816"/>
        <a:ext cx="2047517" cy="1337275"/>
      </dsp:txXfrm>
    </dsp:sp>
    <dsp:sp modelId="{8348335F-5BEF-45E6-9491-BE36F00A5827}">
      <dsp:nvSpPr>
        <dsp:cNvPr id="0" name=""/>
        <dsp:cNvSpPr/>
      </dsp:nvSpPr>
      <dsp:spPr>
        <a:xfrm>
          <a:off x="5961380" y="1424017"/>
          <a:ext cx="1384973" cy="568194"/>
        </a:xfrm>
        <a:custGeom>
          <a:avLst/>
          <a:gdLst/>
          <a:ahLst/>
          <a:cxnLst/>
          <a:rect l="0" t="0" r="0" b="0"/>
          <a:pathLst>
            <a:path>
              <a:moveTo>
                <a:pt x="0" y="0"/>
              </a:moveTo>
              <a:lnTo>
                <a:pt x="0" y="284097"/>
              </a:lnTo>
              <a:lnTo>
                <a:pt x="1384973" y="284097"/>
              </a:lnTo>
              <a:lnTo>
                <a:pt x="1384973"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280990"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Scalar UDF Inlining</a:t>
          </a:r>
        </a:p>
      </dsp:txBody>
      <dsp:txXfrm>
        <a:off x="6322595" y="2033816"/>
        <a:ext cx="2047517" cy="1337275"/>
      </dsp:txXfrm>
    </dsp:sp>
    <dsp:sp modelId="{6BEB96AB-5069-4522-8BFE-22AE1E1907A1}">
      <dsp:nvSpPr>
        <dsp:cNvPr id="0" name=""/>
        <dsp:cNvSpPr/>
      </dsp:nvSpPr>
      <dsp:spPr>
        <a:xfrm>
          <a:off x="5961380" y="1424017"/>
          <a:ext cx="4154919" cy="568194"/>
        </a:xfrm>
        <a:custGeom>
          <a:avLst/>
          <a:gdLst/>
          <a:ahLst/>
          <a:cxnLst/>
          <a:rect l="0" t="0" r="0" b="0"/>
          <a:pathLst>
            <a:path>
              <a:moveTo>
                <a:pt x="0" y="0"/>
              </a:moveTo>
              <a:lnTo>
                <a:pt x="0" y="284097"/>
              </a:lnTo>
              <a:lnTo>
                <a:pt x="4154919" y="284097"/>
              </a:lnTo>
              <a:lnTo>
                <a:pt x="4154919" y="568194"/>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9050936" y="1992211"/>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Query Processing</a:t>
          </a:r>
        </a:p>
      </dsp:txBody>
      <dsp:txXfrm>
        <a:off x="9092541" y="2033816"/>
        <a:ext cx="2047517" cy="1337275"/>
      </dsp:txXfrm>
    </dsp:sp>
    <dsp:sp modelId="{29F63BC1-C5FC-44AA-8F97-ECEF56FF0ECF}">
      <dsp:nvSpPr>
        <dsp:cNvPr id="0" name=""/>
        <dsp:cNvSpPr/>
      </dsp:nvSpPr>
      <dsp:spPr>
        <a:xfrm>
          <a:off x="10070580" y="3412696"/>
          <a:ext cx="91440" cy="568194"/>
        </a:xfrm>
        <a:custGeom>
          <a:avLst/>
          <a:gdLst/>
          <a:ahLst/>
          <a:cxnLst/>
          <a:rect l="0" t="0" r="0" b="0"/>
          <a:pathLst>
            <a:path>
              <a:moveTo>
                <a:pt x="45720" y="0"/>
              </a:moveTo>
              <a:lnTo>
                <a:pt x="45720" y="568194"/>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9050936" y="3980890"/>
          <a:ext cx="2130727" cy="1420485"/>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Approximate Count Distinct</a:t>
          </a:r>
        </a:p>
      </dsp:txBody>
      <dsp:txXfrm>
        <a:off x="9092541" y="4022495"/>
        <a:ext cx="2047517" cy="133727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3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817F6-7E7B-4BC8-AAFF-67C88A40C72E}">
      <dsp:nvSpPr>
        <dsp:cNvPr id="0" name=""/>
        <dsp:cNvSpPr/>
      </dsp:nvSpPr>
      <dsp:spPr>
        <a:xfrm>
          <a:off x="20566" y="526"/>
          <a:ext cx="3198819" cy="213254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40970" tIns="140970" rIns="140970" bIns="140970" numCol="1" spcCol="1270" anchor="ctr" anchorCtr="0">
          <a:noAutofit/>
        </a:bodyPr>
        <a:lstStyle/>
        <a:p>
          <a:pPr marL="0" lvl="0" indent="0" algn="ctr" defTabSz="1644650">
            <a:lnSpc>
              <a:spcPct val="90000"/>
            </a:lnSpc>
            <a:spcBef>
              <a:spcPct val="0"/>
            </a:spcBef>
            <a:spcAft>
              <a:spcPct val="35000"/>
            </a:spcAft>
            <a:buNone/>
          </a:pPr>
          <a:r>
            <a:rPr lang="en-US" sz="3700" kern="1200" dirty="0"/>
            <a:t>Approximate Count Distinct</a:t>
          </a:r>
        </a:p>
      </dsp:txBody>
      <dsp:txXfrm>
        <a:off x="83026" y="62986"/>
        <a:ext cx="3073899" cy="2007626"/>
      </dsp:txXfrm>
    </dsp:sp>
  </dsp:spTree>
</dsp:drawing>
</file>

<file path=ppt/diagrams/drawing3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C4E6B8-E737-4EA3-946D-204FEE6DF5C8}">
      <dsp:nvSpPr>
        <dsp:cNvPr id="0" name=""/>
        <dsp:cNvSpPr/>
      </dsp:nvSpPr>
      <dsp:spPr>
        <a:xfrm>
          <a:off x="0" y="190371"/>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returns the approximate number of unique non-null values in a group.</a:t>
          </a:r>
        </a:p>
      </dsp:txBody>
      <dsp:txXfrm>
        <a:off x="39541" y="229912"/>
        <a:ext cx="7957480" cy="730923"/>
      </dsp:txXfrm>
    </dsp:sp>
    <dsp:sp modelId="{9F038A8D-39BC-47AA-ACC4-A95DB4CF1C1E}">
      <dsp:nvSpPr>
        <dsp:cNvPr id="0" name=""/>
        <dsp:cNvSpPr/>
      </dsp:nvSpPr>
      <dsp:spPr>
        <a:xfrm>
          <a:off x="0" y="1055097"/>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 is designed to provide aggregations across large data sets where responsiveness is more critical than absolute precision.</a:t>
          </a:r>
        </a:p>
      </dsp:txBody>
      <dsp:txXfrm>
        <a:off x="39541" y="1094638"/>
        <a:ext cx="7957480" cy="730923"/>
      </dsp:txXfrm>
    </dsp:sp>
    <dsp:sp modelId="{C1717981-FC5D-499C-806F-34DF3B17A326}">
      <dsp:nvSpPr>
        <dsp:cNvPr id="0" name=""/>
        <dsp:cNvSpPr/>
      </dsp:nvSpPr>
      <dsp:spPr>
        <a:xfrm>
          <a:off x="0" y="1919823"/>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Its implementation guarantees up to a 2% error rate within a 97% probability.</a:t>
          </a:r>
        </a:p>
      </dsp:txBody>
      <dsp:txXfrm>
        <a:off x="39541" y="1959364"/>
        <a:ext cx="7957480" cy="730923"/>
      </dsp:txXfrm>
    </dsp:sp>
    <dsp:sp modelId="{38B006AA-3546-49BA-9CAC-4056BC1BE1B5}">
      <dsp:nvSpPr>
        <dsp:cNvPr id="0" name=""/>
        <dsp:cNvSpPr/>
      </dsp:nvSpPr>
      <dsp:spPr>
        <a:xfrm>
          <a:off x="0" y="2784548"/>
          <a:ext cx="8036562" cy="81000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Requires less memory than an exhaustive COUNT DISTINCT operation so it is less likely to spill memory to disk compared to COUNT DISTINCT. </a:t>
          </a:r>
        </a:p>
      </dsp:txBody>
      <dsp:txXfrm>
        <a:off x="39541" y="2824089"/>
        <a:ext cx="7957480" cy="730923"/>
      </dsp:txXfrm>
    </dsp:sp>
  </dsp:spTree>
</dsp:drawing>
</file>

<file path=ppt/diagrams/drawing3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194975" y="314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6225383" y="33551"/>
        <a:ext cx="1496478" cy="977380"/>
      </dsp:txXfrm>
    </dsp:sp>
    <dsp:sp modelId="{2A969FB1-A0CA-4BCB-9811-B1C2A2D37CF2}">
      <dsp:nvSpPr>
        <dsp:cNvPr id="0" name=""/>
        <dsp:cNvSpPr/>
      </dsp:nvSpPr>
      <dsp:spPr>
        <a:xfrm>
          <a:off x="2924657" y="1041340"/>
          <a:ext cx="4048965" cy="415278"/>
        </a:xfrm>
        <a:custGeom>
          <a:avLst/>
          <a:gdLst/>
          <a:ahLst/>
          <a:cxnLst/>
          <a:rect l="0" t="0" r="0" b="0"/>
          <a:pathLst>
            <a:path>
              <a:moveTo>
                <a:pt x="4048965" y="0"/>
              </a:moveTo>
              <a:lnTo>
                <a:pt x="4048965"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146009" y="1456618"/>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Adaptive Query Processing</a:t>
          </a:r>
          <a:endParaRPr lang="en-US" sz="1700" kern="1200" dirty="0"/>
        </a:p>
      </dsp:txBody>
      <dsp:txXfrm>
        <a:off x="2176417" y="1487026"/>
        <a:ext cx="1496478" cy="977380"/>
      </dsp:txXfrm>
    </dsp:sp>
    <dsp:sp modelId="{9B0BC5A7-6A70-41C3-871D-416E6CE7FB15}">
      <dsp:nvSpPr>
        <dsp:cNvPr id="0" name=""/>
        <dsp:cNvSpPr/>
      </dsp:nvSpPr>
      <dsp:spPr>
        <a:xfrm>
          <a:off x="900174" y="2494814"/>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121527"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Adaptive Joins</a:t>
          </a:r>
        </a:p>
      </dsp:txBody>
      <dsp:txXfrm>
        <a:off x="151935" y="2940501"/>
        <a:ext cx="1496478" cy="977380"/>
      </dsp:txXfrm>
    </dsp:sp>
    <dsp:sp modelId="{52433208-80E6-4924-B192-66BA710CE757}">
      <dsp:nvSpPr>
        <dsp:cNvPr id="0" name=""/>
        <dsp:cNvSpPr/>
      </dsp:nvSpPr>
      <dsp:spPr>
        <a:xfrm>
          <a:off x="287893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146009"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Interleaved Execution</a:t>
          </a:r>
        </a:p>
      </dsp:txBody>
      <dsp:txXfrm>
        <a:off x="2176417" y="2940501"/>
        <a:ext cx="1496478" cy="977380"/>
      </dsp:txXfrm>
    </dsp:sp>
    <dsp:sp modelId="{9F73EFAA-AC05-4F91-9BA5-6E511FAF9278}">
      <dsp:nvSpPr>
        <dsp:cNvPr id="0" name=""/>
        <dsp:cNvSpPr/>
      </dsp:nvSpPr>
      <dsp:spPr>
        <a:xfrm>
          <a:off x="2924657" y="2494814"/>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170492" y="2910093"/>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Memory Grant Feedback</a:t>
          </a:r>
        </a:p>
      </dsp:txBody>
      <dsp:txXfrm>
        <a:off x="4200900" y="2940501"/>
        <a:ext cx="1496478" cy="977380"/>
      </dsp:txXfrm>
    </dsp:sp>
    <dsp:sp modelId="{5690923D-9059-4138-8ACF-90D405019F80}">
      <dsp:nvSpPr>
        <dsp:cNvPr id="0" name=""/>
        <dsp:cNvSpPr/>
      </dsp:nvSpPr>
      <dsp:spPr>
        <a:xfrm>
          <a:off x="3936898" y="3948289"/>
          <a:ext cx="1012241" cy="415278"/>
        </a:xfrm>
        <a:custGeom>
          <a:avLst/>
          <a:gdLst/>
          <a:ahLst/>
          <a:cxnLst/>
          <a:rect l="0" t="0" r="0" b="0"/>
          <a:pathLst>
            <a:path>
              <a:moveTo>
                <a:pt x="1012241" y="0"/>
              </a:moveTo>
              <a:lnTo>
                <a:pt x="1012241" y="207639"/>
              </a:lnTo>
              <a:lnTo>
                <a:pt x="0" y="207639"/>
              </a:lnTo>
              <a:lnTo>
                <a:pt x="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3158251" y="4363567"/>
          <a:ext cx="1557294" cy="1038196"/>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a:t>
          </a:r>
        </a:p>
      </dsp:txBody>
      <dsp:txXfrm>
        <a:off x="3188659" y="4393975"/>
        <a:ext cx="1496478" cy="977380"/>
      </dsp:txXfrm>
    </dsp:sp>
    <dsp:sp modelId="{5CC0C396-8377-475C-A00D-7F8341A1F477}">
      <dsp:nvSpPr>
        <dsp:cNvPr id="0" name=""/>
        <dsp:cNvSpPr/>
      </dsp:nvSpPr>
      <dsp:spPr>
        <a:xfrm>
          <a:off x="4949139" y="3948289"/>
          <a:ext cx="1012241" cy="415278"/>
        </a:xfrm>
        <a:custGeom>
          <a:avLst/>
          <a:gdLst/>
          <a:ahLst/>
          <a:cxnLst/>
          <a:rect l="0" t="0" r="0" b="0"/>
          <a:pathLst>
            <a:path>
              <a:moveTo>
                <a:pt x="0" y="0"/>
              </a:moveTo>
              <a:lnTo>
                <a:pt x="0" y="207639"/>
              </a:lnTo>
              <a:lnTo>
                <a:pt x="1012241" y="207639"/>
              </a:lnTo>
              <a:lnTo>
                <a:pt x="1012241"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5182733" y="4363567"/>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Row Mode</a:t>
          </a:r>
        </a:p>
      </dsp:txBody>
      <dsp:txXfrm>
        <a:off x="5213141" y="4393975"/>
        <a:ext cx="1496478" cy="977380"/>
      </dsp:txXfrm>
    </dsp:sp>
    <dsp:sp modelId="{54FE398B-EB4B-4376-8CAD-D5884C340DB3}">
      <dsp:nvSpPr>
        <dsp:cNvPr id="0" name=""/>
        <dsp:cNvSpPr/>
      </dsp:nvSpPr>
      <dsp:spPr>
        <a:xfrm>
          <a:off x="4949139" y="1041340"/>
          <a:ext cx="2024482" cy="415278"/>
        </a:xfrm>
        <a:custGeom>
          <a:avLst/>
          <a:gdLst/>
          <a:ahLst/>
          <a:cxnLst/>
          <a:rect l="0" t="0" r="0" b="0"/>
          <a:pathLst>
            <a:path>
              <a:moveTo>
                <a:pt x="2024482" y="0"/>
              </a:moveTo>
              <a:lnTo>
                <a:pt x="2024482" y="207639"/>
              </a:lnTo>
              <a:lnTo>
                <a:pt x="0" y="207639"/>
              </a:lnTo>
              <a:lnTo>
                <a:pt x="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170492"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4200900" y="1487026"/>
        <a:ext cx="1496478" cy="977380"/>
      </dsp:txXfrm>
    </dsp:sp>
    <dsp:sp modelId="{54FC7E62-6BC8-4117-AE83-F7D461A58C56}">
      <dsp:nvSpPr>
        <dsp:cNvPr id="0" name=""/>
        <dsp:cNvSpPr/>
      </dsp:nvSpPr>
      <dsp:spPr>
        <a:xfrm>
          <a:off x="6927902" y="1041340"/>
          <a:ext cx="91440" cy="415278"/>
        </a:xfrm>
        <a:custGeom>
          <a:avLst/>
          <a:gdLst/>
          <a:ahLst/>
          <a:cxnLst/>
          <a:rect l="0" t="0" r="0" b="0"/>
          <a:pathLst>
            <a:path>
              <a:moveTo>
                <a:pt x="45720" y="0"/>
              </a:moveTo>
              <a:lnTo>
                <a:pt x="45720"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6194975"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6225383" y="1487026"/>
        <a:ext cx="1496478" cy="977380"/>
      </dsp:txXfrm>
    </dsp:sp>
    <dsp:sp modelId="{8348335F-5BEF-45E6-9491-BE36F00A5827}">
      <dsp:nvSpPr>
        <dsp:cNvPr id="0" name=""/>
        <dsp:cNvSpPr/>
      </dsp:nvSpPr>
      <dsp:spPr>
        <a:xfrm>
          <a:off x="6973622" y="1041340"/>
          <a:ext cx="2024482" cy="415278"/>
        </a:xfrm>
        <a:custGeom>
          <a:avLst/>
          <a:gdLst/>
          <a:ahLst/>
          <a:cxnLst/>
          <a:rect l="0" t="0" r="0" b="0"/>
          <a:pathLst>
            <a:path>
              <a:moveTo>
                <a:pt x="0" y="0"/>
              </a:moveTo>
              <a:lnTo>
                <a:pt x="0" y="207639"/>
              </a:lnTo>
              <a:lnTo>
                <a:pt x="2024482" y="207639"/>
              </a:lnTo>
              <a:lnTo>
                <a:pt x="2024482"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8219457"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8249865" y="1487026"/>
        <a:ext cx="1496478" cy="977380"/>
      </dsp:txXfrm>
    </dsp:sp>
    <dsp:sp modelId="{6BEB96AB-5069-4522-8BFE-22AE1E1907A1}">
      <dsp:nvSpPr>
        <dsp:cNvPr id="0" name=""/>
        <dsp:cNvSpPr/>
      </dsp:nvSpPr>
      <dsp:spPr>
        <a:xfrm>
          <a:off x="6973622" y="1041340"/>
          <a:ext cx="4048965" cy="415278"/>
        </a:xfrm>
        <a:custGeom>
          <a:avLst/>
          <a:gdLst/>
          <a:ahLst/>
          <a:cxnLst/>
          <a:rect l="0" t="0" r="0" b="0"/>
          <a:pathLst>
            <a:path>
              <a:moveTo>
                <a:pt x="0" y="0"/>
              </a:moveTo>
              <a:lnTo>
                <a:pt x="0" y="207639"/>
              </a:lnTo>
              <a:lnTo>
                <a:pt x="4048965" y="207639"/>
              </a:lnTo>
              <a:lnTo>
                <a:pt x="4048965" y="41527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10243940" y="1456618"/>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10274348" y="1487026"/>
        <a:ext cx="1496478" cy="977380"/>
      </dsp:txXfrm>
    </dsp:sp>
    <dsp:sp modelId="{29F63BC1-C5FC-44AA-8F97-ECEF56FF0ECF}">
      <dsp:nvSpPr>
        <dsp:cNvPr id="0" name=""/>
        <dsp:cNvSpPr/>
      </dsp:nvSpPr>
      <dsp:spPr>
        <a:xfrm>
          <a:off x="10976867" y="2494814"/>
          <a:ext cx="91440" cy="415278"/>
        </a:xfrm>
        <a:custGeom>
          <a:avLst/>
          <a:gdLst/>
          <a:ahLst/>
          <a:cxnLst/>
          <a:rect l="0" t="0" r="0" b="0"/>
          <a:pathLst>
            <a:path>
              <a:moveTo>
                <a:pt x="45720" y="0"/>
              </a:moveTo>
              <a:lnTo>
                <a:pt x="45720" y="41527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10243940" y="2910093"/>
          <a:ext cx="1557294" cy="1038196"/>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10274348" y="2940501"/>
        <a:ext cx="1496478" cy="97738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4685-E485-45BA-9C07-2D1F131398BE}">
      <dsp:nvSpPr>
        <dsp:cNvPr id="0" name=""/>
        <dsp:cNvSpPr/>
      </dsp:nvSpPr>
      <dsp:spPr>
        <a:xfrm>
          <a:off x="0" y="334265"/>
          <a:ext cx="2023883" cy="1349255"/>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Adaptive Joins</a:t>
          </a:r>
        </a:p>
      </dsp:txBody>
      <dsp:txXfrm>
        <a:off x="39518" y="373783"/>
        <a:ext cx="1944847" cy="127021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524685-E485-45BA-9C07-2D1F131398BE}">
      <dsp:nvSpPr>
        <dsp:cNvPr id="0" name=""/>
        <dsp:cNvSpPr/>
      </dsp:nvSpPr>
      <dsp:spPr>
        <a:xfrm>
          <a:off x="0" y="334265"/>
          <a:ext cx="2023883" cy="1349255"/>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a:lnSpc>
              <a:spcPct val="90000"/>
            </a:lnSpc>
            <a:spcBef>
              <a:spcPct val="0"/>
            </a:spcBef>
            <a:spcAft>
              <a:spcPct val="35000"/>
            </a:spcAft>
            <a:buNone/>
          </a:pPr>
          <a:r>
            <a:rPr lang="en-US" sz="3300" kern="1200" dirty="0"/>
            <a:t>Adaptive Joins</a:t>
          </a:r>
        </a:p>
      </dsp:txBody>
      <dsp:txXfrm>
        <a:off x="39518" y="373783"/>
        <a:ext cx="1944847" cy="127021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A745-5382-416E-B7FA-146567ED0DED}">
      <dsp:nvSpPr>
        <dsp:cNvPr id="0" name=""/>
        <dsp:cNvSpPr/>
      </dsp:nvSpPr>
      <dsp:spPr>
        <a:xfrm>
          <a:off x="9652" y="6"/>
          <a:ext cx="1957507" cy="130500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Interleaved Execution</a:t>
          </a:r>
        </a:p>
      </dsp:txBody>
      <dsp:txXfrm>
        <a:off x="47874" y="38228"/>
        <a:ext cx="1881063" cy="1228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BDA745-5382-416E-B7FA-146567ED0DED}">
      <dsp:nvSpPr>
        <dsp:cNvPr id="0" name=""/>
        <dsp:cNvSpPr/>
      </dsp:nvSpPr>
      <dsp:spPr>
        <a:xfrm>
          <a:off x="0" y="12"/>
          <a:ext cx="1957507" cy="1305004"/>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dirty="0"/>
            <a:t>Interleaved Execution</a:t>
          </a:r>
        </a:p>
      </dsp:txBody>
      <dsp:txXfrm>
        <a:off x="38222" y="38234"/>
        <a:ext cx="1881063" cy="122856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B0A647-2631-4887-AD37-8EF8357E972F}">
      <dsp:nvSpPr>
        <dsp:cNvPr id="0" name=""/>
        <dsp:cNvSpPr/>
      </dsp:nvSpPr>
      <dsp:spPr>
        <a:xfrm>
          <a:off x="2490837" y="280731"/>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a:t>Adaptive Query Processing</a:t>
          </a:r>
          <a:endParaRPr lang="en-US" sz="2200" kern="1200" dirty="0"/>
        </a:p>
      </dsp:txBody>
      <dsp:txXfrm>
        <a:off x="2528168" y="318062"/>
        <a:ext cx="1837224" cy="1199928"/>
      </dsp:txXfrm>
    </dsp:sp>
    <dsp:sp modelId="{9B0BC5A7-6A70-41C3-871D-416E6CE7FB15}">
      <dsp:nvSpPr>
        <dsp:cNvPr id="0" name=""/>
        <dsp:cNvSpPr/>
      </dsp:nvSpPr>
      <dsp:spPr>
        <a:xfrm>
          <a:off x="961328" y="1555322"/>
          <a:ext cx="2485452" cy="509836"/>
        </a:xfrm>
        <a:custGeom>
          <a:avLst/>
          <a:gdLst/>
          <a:ahLst/>
          <a:cxnLst/>
          <a:rect l="0" t="0" r="0" b="0"/>
          <a:pathLst>
            <a:path>
              <a:moveTo>
                <a:pt x="2485452" y="0"/>
              </a:moveTo>
              <a:lnTo>
                <a:pt x="2485452" y="254918"/>
              </a:lnTo>
              <a:lnTo>
                <a:pt x="0" y="254918"/>
              </a:lnTo>
              <a:lnTo>
                <a:pt x="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5385"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Adaptive Joins</a:t>
          </a:r>
        </a:p>
      </dsp:txBody>
      <dsp:txXfrm>
        <a:off x="42716" y="2102489"/>
        <a:ext cx="1837224" cy="1199928"/>
      </dsp:txXfrm>
    </dsp:sp>
    <dsp:sp modelId="{52433208-80E6-4924-B192-66BA710CE757}">
      <dsp:nvSpPr>
        <dsp:cNvPr id="0" name=""/>
        <dsp:cNvSpPr/>
      </dsp:nvSpPr>
      <dsp:spPr>
        <a:xfrm>
          <a:off x="3401061" y="1555322"/>
          <a:ext cx="91440" cy="509836"/>
        </a:xfrm>
        <a:custGeom>
          <a:avLst/>
          <a:gdLst/>
          <a:ahLst/>
          <a:cxnLst/>
          <a:rect l="0" t="0" r="0" b="0"/>
          <a:pathLst>
            <a:path>
              <a:moveTo>
                <a:pt x="45720" y="0"/>
              </a:moveTo>
              <a:lnTo>
                <a:pt x="45720"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2490837"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Interleaved Execution</a:t>
          </a:r>
        </a:p>
      </dsp:txBody>
      <dsp:txXfrm>
        <a:off x="2528168" y="2102489"/>
        <a:ext cx="1837224" cy="1199928"/>
      </dsp:txXfrm>
    </dsp:sp>
    <dsp:sp modelId="{9F73EFAA-AC05-4F91-9BA5-6E511FAF9278}">
      <dsp:nvSpPr>
        <dsp:cNvPr id="0" name=""/>
        <dsp:cNvSpPr/>
      </dsp:nvSpPr>
      <dsp:spPr>
        <a:xfrm>
          <a:off x="3446781" y="1555322"/>
          <a:ext cx="2485452" cy="509836"/>
        </a:xfrm>
        <a:custGeom>
          <a:avLst/>
          <a:gdLst/>
          <a:ahLst/>
          <a:cxnLst/>
          <a:rect l="0" t="0" r="0" b="0"/>
          <a:pathLst>
            <a:path>
              <a:moveTo>
                <a:pt x="0" y="0"/>
              </a:moveTo>
              <a:lnTo>
                <a:pt x="0" y="254918"/>
              </a:lnTo>
              <a:lnTo>
                <a:pt x="2485452" y="254918"/>
              </a:lnTo>
              <a:lnTo>
                <a:pt x="2485452" y="509836"/>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819E298-A51F-4C6C-8730-AFE2F6D20F30}">
      <dsp:nvSpPr>
        <dsp:cNvPr id="0" name=""/>
        <dsp:cNvSpPr/>
      </dsp:nvSpPr>
      <dsp:spPr>
        <a:xfrm>
          <a:off x="4976290" y="2065158"/>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Memory Grant Feedback</a:t>
          </a:r>
        </a:p>
      </dsp:txBody>
      <dsp:txXfrm>
        <a:off x="5013621" y="2102489"/>
        <a:ext cx="1837224" cy="1199928"/>
      </dsp:txXfrm>
    </dsp:sp>
    <dsp:sp modelId="{5690923D-9059-4138-8ACF-90D405019F80}">
      <dsp:nvSpPr>
        <dsp:cNvPr id="0" name=""/>
        <dsp:cNvSpPr/>
      </dsp:nvSpPr>
      <dsp:spPr>
        <a:xfrm>
          <a:off x="5886513" y="3339749"/>
          <a:ext cx="91440" cy="509836"/>
        </a:xfrm>
        <a:custGeom>
          <a:avLst/>
          <a:gdLst/>
          <a:ahLst/>
          <a:cxnLst/>
          <a:rect l="0" t="0" r="0" b="0"/>
          <a:pathLst>
            <a:path>
              <a:moveTo>
                <a:pt x="45720" y="0"/>
              </a:moveTo>
              <a:lnTo>
                <a:pt x="45720" y="509836"/>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4976290" y="3849585"/>
          <a:ext cx="1911886" cy="1274590"/>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kern="1200" dirty="0"/>
            <a:t>Batch Mode</a:t>
          </a:r>
        </a:p>
      </dsp:txBody>
      <dsp:txXfrm>
        <a:off x="5013621" y="3886916"/>
        <a:ext cx="1837224" cy="1199928"/>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5.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8.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8/18/2021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40787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95970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565575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75770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93602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276102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5849524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1327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45924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751885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8/18/2021 6:02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1520245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57861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61922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0730540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41651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5898691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979207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323731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384067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5156654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466604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51749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02141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228397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524802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488537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40674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300430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8/18/2021</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80496171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3" name="Rectangle 2">
            <a:extLst>
              <a:ext uri="{FF2B5EF4-FFF2-40B4-BE49-F238E27FC236}">
                <a16:creationId xmlns:a16="http://schemas.microsoft.com/office/drawing/2014/main" id="{42831091-A48F-48BB-AD7D-E929D0C062C1}"/>
              </a:ext>
            </a:extLst>
          </p:cNvPr>
          <p:cNvSpPr/>
          <p:nvPr userDrawn="1"/>
        </p:nvSpPr>
        <p:spPr>
          <a:xfrm>
            <a:off x="0" y="2698812"/>
            <a:ext cx="3870664" cy="415918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5174A23-19F6-4907-A7F6-4B2A1ECCF589}"/>
              </a:ext>
            </a:extLst>
          </p:cNvPr>
          <p:cNvSpPr/>
          <p:nvPr userDrawn="1"/>
        </p:nvSpPr>
        <p:spPr>
          <a:xfrm rot="5400000">
            <a:off x="1529920" y="2621130"/>
            <a:ext cx="2684755" cy="574459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D5FB3BA-7A26-4890-A55F-398A4768CE1F}"/>
              </a:ext>
            </a:extLst>
          </p:cNvPr>
          <p:cNvSpPr/>
          <p:nvPr userDrawn="1"/>
        </p:nvSpPr>
        <p:spPr>
          <a:xfrm>
            <a:off x="1036305" y="3342877"/>
            <a:ext cx="3870664" cy="1793104"/>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6356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Intelligent Query Processing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98" r:id="rId7"/>
    <p:sldLayoutId id="2147483799" r:id="rId8"/>
    <p:sldLayoutId id="2147484870" r:id="rId9"/>
    <p:sldLayoutId id="2147484871" r:id="rId10"/>
    <p:sldLayoutId id="2147484872" r:id="rId11"/>
    <p:sldLayoutId id="2147484873" r:id="rId1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16.png"/><Relationship Id="rId4" Type="http://schemas.openxmlformats.org/officeDocument/2006/relationships/diagramLayout" Target="../diagrams/layout7.xml"/><Relationship Id="rId9"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diagramColors" Target="../diagrams/colors10.xml"/><Relationship Id="rId11" Type="http://schemas.openxmlformats.org/officeDocument/2006/relationships/image" Target="../media/image20.png"/><Relationship Id="rId5" Type="http://schemas.openxmlformats.org/officeDocument/2006/relationships/diagramQuickStyle" Target="../diagrams/quickStyle10.xml"/><Relationship Id="rId10" Type="http://schemas.openxmlformats.org/officeDocument/2006/relationships/image" Target="../media/image19.png"/><Relationship Id="rId4" Type="http://schemas.openxmlformats.org/officeDocument/2006/relationships/diagramLayout" Target="../diagrams/layout10.xml"/><Relationship Id="rId9"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6.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17.xml.rels><?xml version="1.0" encoding="UTF-8" standalone="yes"?>
<Relationships xmlns="http://schemas.openxmlformats.org/package/2006/relationships"><Relationship Id="rId8" Type="http://schemas.openxmlformats.org/officeDocument/2006/relationships/diagramData" Target="../diagrams/data15.xml"/><Relationship Id="rId3" Type="http://schemas.openxmlformats.org/officeDocument/2006/relationships/diagramData" Target="../diagrams/data14.xml"/><Relationship Id="rId7" Type="http://schemas.microsoft.com/office/2007/relationships/diagramDrawing" Target="../diagrams/drawing14.xml"/><Relationship Id="rId12" Type="http://schemas.microsoft.com/office/2007/relationships/diagramDrawing" Target="../diagrams/drawing15.xml"/><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openxmlformats.org/officeDocument/2006/relationships/diagramColors" Target="../diagrams/colors14.xml"/><Relationship Id="rId11" Type="http://schemas.openxmlformats.org/officeDocument/2006/relationships/diagramColors" Target="../diagrams/colors15.xml"/><Relationship Id="rId5" Type="http://schemas.openxmlformats.org/officeDocument/2006/relationships/diagramQuickStyle" Target="../diagrams/quickStyle14.xml"/><Relationship Id="rId10" Type="http://schemas.openxmlformats.org/officeDocument/2006/relationships/diagramQuickStyle" Target="../diagrams/quickStyle15.xml"/><Relationship Id="rId4" Type="http://schemas.openxmlformats.org/officeDocument/2006/relationships/diagramLayout" Target="../diagrams/layout14.xml"/><Relationship Id="rId9" Type="http://schemas.openxmlformats.org/officeDocument/2006/relationships/diagramLayout" Target="../diagrams/layout15.xml"/></Relationships>
</file>

<file path=ppt/slides/_rels/slide18.xml.rels><?xml version="1.0" encoding="UTF-8" standalone="yes"?>
<Relationships xmlns="http://schemas.openxmlformats.org/package/2006/relationships"><Relationship Id="rId8" Type="http://schemas.openxmlformats.org/officeDocument/2006/relationships/hyperlink" Target="http://aka.ms/IQP" TargetMode="External"/><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diagramColors" Target="../diagrams/colors17.xml"/><Relationship Id="rId5" Type="http://schemas.openxmlformats.org/officeDocument/2006/relationships/diagramQuickStyle" Target="../diagrams/quickStyle17.xml"/><Relationship Id="rId4" Type="http://schemas.openxmlformats.org/officeDocument/2006/relationships/diagramLayout" Target="../diagrams/layout17.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7.png"/><Relationship Id="rId5" Type="http://schemas.openxmlformats.org/officeDocument/2006/relationships/image" Target="../media/image6.jpg"/><Relationship Id="rId4" Type="http://schemas.openxmlformats.org/officeDocument/2006/relationships/image" Target="../media/image5.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25.xml.rels><?xml version="1.0" encoding="UTF-8" standalone="yes"?>
<Relationships xmlns="http://schemas.openxmlformats.org/package/2006/relationships"><Relationship Id="rId8" Type="http://schemas.openxmlformats.org/officeDocument/2006/relationships/diagramData" Target="../diagrams/data24.xml"/><Relationship Id="rId13" Type="http://schemas.openxmlformats.org/officeDocument/2006/relationships/diagramData" Target="../diagrams/data25.xml"/><Relationship Id="rId3" Type="http://schemas.openxmlformats.org/officeDocument/2006/relationships/diagramData" Target="../diagrams/data23.xml"/><Relationship Id="rId7" Type="http://schemas.microsoft.com/office/2007/relationships/diagramDrawing" Target="../diagrams/drawing23.xml"/><Relationship Id="rId12" Type="http://schemas.microsoft.com/office/2007/relationships/diagramDrawing" Target="../diagrams/drawing24.xml"/><Relationship Id="rId17" Type="http://schemas.microsoft.com/office/2007/relationships/diagramDrawing" Target="../diagrams/drawing25.xml"/><Relationship Id="rId2" Type="http://schemas.openxmlformats.org/officeDocument/2006/relationships/notesSlide" Target="../notesSlides/notesSlide24.xml"/><Relationship Id="rId16" Type="http://schemas.openxmlformats.org/officeDocument/2006/relationships/diagramColors" Target="../diagrams/colors25.xml"/><Relationship Id="rId1" Type="http://schemas.openxmlformats.org/officeDocument/2006/relationships/slideLayout" Target="../slideLayouts/slideLayout7.xml"/><Relationship Id="rId6" Type="http://schemas.openxmlformats.org/officeDocument/2006/relationships/diagramColors" Target="../diagrams/colors23.xml"/><Relationship Id="rId11" Type="http://schemas.openxmlformats.org/officeDocument/2006/relationships/diagramColors" Target="../diagrams/colors24.xml"/><Relationship Id="rId5" Type="http://schemas.openxmlformats.org/officeDocument/2006/relationships/diagramQuickStyle" Target="../diagrams/quickStyle23.xml"/><Relationship Id="rId15" Type="http://schemas.openxmlformats.org/officeDocument/2006/relationships/diagramQuickStyle" Target="../diagrams/quickStyle25.xml"/><Relationship Id="rId10" Type="http://schemas.openxmlformats.org/officeDocument/2006/relationships/diagramQuickStyle" Target="../diagrams/quickStyle24.xml"/><Relationship Id="rId4" Type="http://schemas.openxmlformats.org/officeDocument/2006/relationships/diagramLayout" Target="../diagrams/layout23.xml"/><Relationship Id="rId9" Type="http://schemas.openxmlformats.org/officeDocument/2006/relationships/diagramLayout" Target="../diagrams/layout24.xml"/><Relationship Id="rId14" Type="http://schemas.openxmlformats.org/officeDocument/2006/relationships/diagramLayout" Target="../diagrams/layout25.xml"/></Relationships>
</file>

<file path=ppt/slides/_rels/slide26.xml.rels><?xml version="1.0" encoding="UTF-8" standalone="yes"?>
<Relationships xmlns="http://schemas.openxmlformats.org/package/2006/relationships"><Relationship Id="rId8" Type="http://schemas.openxmlformats.org/officeDocument/2006/relationships/diagramData" Target="../diagrams/data27.xml"/><Relationship Id="rId3" Type="http://schemas.openxmlformats.org/officeDocument/2006/relationships/diagramData" Target="../diagrams/data26.xml"/><Relationship Id="rId7" Type="http://schemas.microsoft.com/office/2007/relationships/diagramDrawing" Target="../diagrams/drawing26.xml"/><Relationship Id="rId12" Type="http://schemas.microsoft.com/office/2007/relationships/diagramDrawing" Target="../diagrams/drawing27.xml"/><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diagramColors" Target="../diagrams/colors26.xml"/><Relationship Id="rId11" Type="http://schemas.openxmlformats.org/officeDocument/2006/relationships/diagramColors" Target="../diagrams/colors27.xml"/><Relationship Id="rId5" Type="http://schemas.openxmlformats.org/officeDocument/2006/relationships/diagramQuickStyle" Target="../diagrams/quickStyle26.xml"/><Relationship Id="rId10" Type="http://schemas.openxmlformats.org/officeDocument/2006/relationships/diagramQuickStyle" Target="../diagrams/quickStyle27.xml"/><Relationship Id="rId4" Type="http://schemas.openxmlformats.org/officeDocument/2006/relationships/diagramLayout" Target="../diagrams/layout26.xml"/><Relationship Id="rId9" Type="http://schemas.openxmlformats.org/officeDocument/2006/relationships/diagramLayout" Target="../diagrams/layout27.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8.xml"/><Relationship Id="rId7" Type="http://schemas.microsoft.com/office/2007/relationships/diagramDrawing" Target="../diagrams/drawing28.xml"/><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diagramColors" Target="../diagrams/colors28.xml"/><Relationship Id="rId5" Type="http://schemas.openxmlformats.org/officeDocument/2006/relationships/diagramQuickStyle" Target="../diagrams/quickStyle28.xml"/><Relationship Id="rId4" Type="http://schemas.openxmlformats.org/officeDocument/2006/relationships/diagramLayout" Target="../diagrams/layout28.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29.xml"/><Relationship Id="rId7" Type="http://schemas.microsoft.com/office/2007/relationships/diagramDrawing" Target="../diagrams/drawing29.xml"/><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openxmlformats.org/officeDocument/2006/relationships/diagramColors" Target="../diagrams/colors29.xml"/><Relationship Id="rId5" Type="http://schemas.openxmlformats.org/officeDocument/2006/relationships/diagramQuickStyle" Target="../diagrams/quickStyle29.xml"/><Relationship Id="rId4" Type="http://schemas.openxmlformats.org/officeDocument/2006/relationships/diagramLayout" Target="../diagrams/layout29.xml"/></Relationships>
</file>

<file path=ppt/slides/_rels/slide29.xml.rels><?xml version="1.0" encoding="UTF-8" standalone="yes"?>
<Relationships xmlns="http://schemas.openxmlformats.org/package/2006/relationships"><Relationship Id="rId8" Type="http://schemas.openxmlformats.org/officeDocument/2006/relationships/diagramData" Target="../diagrams/data31.xml"/><Relationship Id="rId3" Type="http://schemas.openxmlformats.org/officeDocument/2006/relationships/diagramData" Target="../diagrams/data30.xml"/><Relationship Id="rId7" Type="http://schemas.microsoft.com/office/2007/relationships/diagramDrawing" Target="../diagrams/drawing30.xml"/><Relationship Id="rId12" Type="http://schemas.microsoft.com/office/2007/relationships/diagramDrawing" Target="../diagrams/drawing31.xml"/><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openxmlformats.org/officeDocument/2006/relationships/diagramColors" Target="../diagrams/colors30.xml"/><Relationship Id="rId11" Type="http://schemas.openxmlformats.org/officeDocument/2006/relationships/diagramColors" Target="../diagrams/colors31.xml"/><Relationship Id="rId5" Type="http://schemas.openxmlformats.org/officeDocument/2006/relationships/diagramQuickStyle" Target="../diagrams/quickStyle30.xml"/><Relationship Id="rId10" Type="http://schemas.openxmlformats.org/officeDocument/2006/relationships/diagramQuickStyle" Target="../diagrams/quickStyle31.xml"/><Relationship Id="rId4" Type="http://schemas.openxmlformats.org/officeDocument/2006/relationships/diagramLayout" Target="../diagrams/layout30.xml"/><Relationship Id="rId9" Type="http://schemas.openxmlformats.org/officeDocument/2006/relationships/diagramLayout" Target="../diagrams/layout31.xml"/></Relationships>
</file>

<file path=ppt/slides/_rels/slide3.xml.rels><?xml version="1.0" encoding="UTF-8" standalone="yes"?>
<Relationships xmlns="http://schemas.openxmlformats.org/package/2006/relationships"><Relationship Id="rId8" Type="http://schemas.openxmlformats.org/officeDocument/2006/relationships/hyperlink" Target="https://www.youtube.com/watch?feature=player_embedded&amp;v=5RPkuQHcxxs" TargetMode="External"/><Relationship Id="rId3" Type="http://schemas.openxmlformats.org/officeDocument/2006/relationships/hyperlink" Target="http://aka.ms/ss19" TargetMode="External"/><Relationship Id="rId7" Type="http://schemas.openxmlformats.org/officeDocument/2006/relationships/hyperlink" Target="https://docs.microsoft.com/en-us/sql/sql-server/what-s-new-in-sql-server-ver15?view=sqlallproducts-allversion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aka.ms/sql2019learning" TargetMode="External"/><Relationship Id="rId11" Type="http://schemas.openxmlformats.org/officeDocument/2006/relationships/image" Target="../media/image11.tif"/><Relationship Id="rId5" Type="http://schemas.openxmlformats.org/officeDocument/2006/relationships/hyperlink" Target="https://aka.ms/SQL2019Notebooks" TargetMode="External"/><Relationship Id="rId10" Type="http://schemas.openxmlformats.org/officeDocument/2006/relationships/hyperlink" Target="https://aka.ms/sql2019book" TargetMode="External"/><Relationship Id="rId4" Type="http://schemas.openxmlformats.org/officeDocument/2006/relationships/hyperlink" Target="https://aka.ms/sqlworkshops" TargetMode="External"/><Relationship Id="rId9" Type="http://schemas.openxmlformats.org/officeDocument/2006/relationships/hyperlink" Target="https://aka.ms/SQLShortcuts" TargetMode="Externa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32.xml"/><Relationship Id="rId7" Type="http://schemas.microsoft.com/office/2007/relationships/diagramDrawing" Target="../diagrams/drawing32.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32.xml"/><Relationship Id="rId5" Type="http://schemas.openxmlformats.org/officeDocument/2006/relationships/diagramQuickStyle" Target="../diagrams/quickStyle32.xml"/><Relationship Id="rId4" Type="http://schemas.openxmlformats.org/officeDocument/2006/relationships/diagramLayout" Target="../diagrams/layout3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aka.ms/IQP"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93606" y="4195916"/>
            <a:ext cx="6276531" cy="1793104"/>
          </a:xfrm>
        </p:spPr>
        <p:txBody>
          <a:bodyPr/>
          <a:lstStyle/>
          <a:p>
            <a:pPr>
              <a:lnSpc>
                <a:spcPct val="100000"/>
              </a:lnSpc>
              <a:spcBef>
                <a:spcPts val="600"/>
              </a:spcBef>
              <a:spcAft>
                <a:spcPts val="600"/>
              </a:spcAft>
            </a:pPr>
            <a:r>
              <a:rPr lang="en-US" sz="4000" dirty="0"/>
              <a:t>Intelligent </a:t>
            </a:r>
            <a:br>
              <a:rPr lang="en-US" sz="4000" dirty="0"/>
            </a:br>
            <a:r>
              <a:rPr lang="en-US" sz="4000" dirty="0"/>
              <a:t>Query Processing</a:t>
            </a:r>
            <a:br>
              <a:rPr lang="en-US" b="1" dirty="0"/>
            </a:br>
            <a:br>
              <a:rPr lang="en-US" dirty="0"/>
            </a:br>
            <a:br>
              <a:rPr lang="en-US" dirty="0"/>
            </a:br>
            <a:br>
              <a:rPr lang="en-US" dirty="0"/>
            </a:br>
            <a:endParaRPr lang="en-US" dirty="0"/>
          </a:p>
        </p:txBody>
      </p:sp>
    </p:spTree>
    <p:extLst>
      <p:ext uri="{BB962C8B-B14F-4D97-AF65-F5344CB8AC3E}">
        <p14:creationId xmlns:p14="http://schemas.microsoft.com/office/powerpoint/2010/main" val="118884295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083267439"/>
              </p:ext>
            </p:extLst>
          </p:nvPr>
        </p:nvGraphicFramePr>
        <p:xfrm>
          <a:off x="9704805" y="240712"/>
          <a:ext cx="1976812" cy="1305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C3F39735-A492-481E-9470-02F50C7A0414}"/>
              </a:ext>
            </a:extLst>
          </p:cNvPr>
          <p:cNvPicPr>
            <a:picLocks noChangeAspect="1"/>
          </p:cNvPicPr>
          <p:nvPr/>
        </p:nvPicPr>
        <p:blipFill rotWithShape="1">
          <a:blip r:embed="rId8"/>
          <a:srcRect t="11622"/>
          <a:stretch/>
        </p:blipFill>
        <p:spPr>
          <a:xfrm>
            <a:off x="406273" y="2640155"/>
            <a:ext cx="3276624" cy="3476654"/>
          </a:xfrm>
          <a:prstGeom prst="rect">
            <a:avLst/>
          </a:prstGeom>
        </p:spPr>
      </p:pic>
      <p:pic>
        <p:nvPicPr>
          <p:cNvPr id="4" name="Picture 3">
            <a:extLst>
              <a:ext uri="{FF2B5EF4-FFF2-40B4-BE49-F238E27FC236}">
                <a16:creationId xmlns:a16="http://schemas.microsoft.com/office/drawing/2014/main" id="{84FC4B13-51BF-4820-8FA4-85E573D4AF1E}"/>
              </a:ext>
            </a:extLst>
          </p:cNvPr>
          <p:cNvPicPr>
            <a:picLocks noChangeAspect="1"/>
          </p:cNvPicPr>
          <p:nvPr/>
        </p:nvPicPr>
        <p:blipFill>
          <a:blip r:embed="rId9"/>
          <a:stretch>
            <a:fillRect/>
          </a:stretch>
        </p:blipFill>
        <p:spPr>
          <a:xfrm>
            <a:off x="8311100" y="2640155"/>
            <a:ext cx="3371875" cy="3467125"/>
          </a:xfrm>
          <a:prstGeom prst="rect">
            <a:avLst/>
          </a:prstGeom>
        </p:spPr>
      </p:pic>
      <p:sp>
        <p:nvSpPr>
          <p:cNvPr id="11" name="TextBox 10">
            <a:extLst>
              <a:ext uri="{FF2B5EF4-FFF2-40B4-BE49-F238E27FC236}">
                <a16:creationId xmlns:a16="http://schemas.microsoft.com/office/drawing/2014/main" id="{6B7038DE-9175-41A3-A43E-40613102036B}"/>
              </a:ext>
            </a:extLst>
          </p:cNvPr>
          <p:cNvSpPr txBox="1"/>
          <p:nvPr/>
        </p:nvSpPr>
        <p:spPr>
          <a:xfrm>
            <a:off x="406273" y="2151934"/>
            <a:ext cx="3276624"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Compatibility Level 120/130</a:t>
            </a:r>
          </a:p>
        </p:txBody>
      </p:sp>
      <p:pic>
        <p:nvPicPr>
          <p:cNvPr id="13" name="Picture 12">
            <a:extLst>
              <a:ext uri="{FF2B5EF4-FFF2-40B4-BE49-F238E27FC236}">
                <a16:creationId xmlns:a16="http://schemas.microsoft.com/office/drawing/2014/main" id="{5417D934-3AF3-457E-9685-31493C2674B1}"/>
              </a:ext>
            </a:extLst>
          </p:cNvPr>
          <p:cNvPicPr>
            <a:picLocks noChangeAspect="1"/>
          </p:cNvPicPr>
          <p:nvPr/>
        </p:nvPicPr>
        <p:blipFill>
          <a:blip r:embed="rId10"/>
          <a:stretch>
            <a:fillRect/>
          </a:stretch>
        </p:blipFill>
        <p:spPr>
          <a:xfrm>
            <a:off x="4067464" y="1785925"/>
            <a:ext cx="3890991" cy="1643075"/>
          </a:xfrm>
          <a:prstGeom prst="rect">
            <a:avLst/>
          </a:prstGeom>
          <a:ln>
            <a:solidFill>
              <a:schemeClr val="tx2"/>
            </a:solidFill>
          </a:ln>
        </p:spPr>
      </p:pic>
      <p:sp>
        <p:nvSpPr>
          <p:cNvPr id="15" name="TextBox 14">
            <a:extLst>
              <a:ext uri="{FF2B5EF4-FFF2-40B4-BE49-F238E27FC236}">
                <a16:creationId xmlns:a16="http://schemas.microsoft.com/office/drawing/2014/main" id="{D0951406-78C6-4EE9-B67D-5E8CB5038F49}"/>
              </a:ext>
            </a:extLst>
          </p:cNvPr>
          <p:cNvSpPr txBox="1"/>
          <p:nvPr/>
        </p:nvSpPr>
        <p:spPr>
          <a:xfrm>
            <a:off x="8311100" y="2151934"/>
            <a:ext cx="3371875" cy="517065"/>
          </a:xfrm>
          <a:prstGeom prst="rect">
            <a:avLst/>
          </a:prstGeom>
          <a:noFill/>
        </p:spPr>
        <p:txBody>
          <a:bodyPr wrap="square" lIns="182880" tIns="146304" rIns="182880" bIns="146304" rtlCol="0">
            <a:spAutoFit/>
          </a:bodyPr>
          <a:lstStyle/>
          <a:p>
            <a:pPr algn="ctr">
              <a:lnSpc>
                <a:spcPct val="90000"/>
              </a:lnSpc>
              <a:spcAft>
                <a:spcPts val="600"/>
              </a:spcAft>
            </a:pPr>
            <a:r>
              <a:rPr lang="en-US" sz="1600" dirty="0">
                <a:gradFill>
                  <a:gsLst>
                    <a:gs pos="2917">
                      <a:schemeClr val="tx1"/>
                    </a:gs>
                    <a:gs pos="30000">
                      <a:schemeClr val="tx1"/>
                    </a:gs>
                  </a:gsLst>
                  <a:lin ang="5400000" scaled="0"/>
                </a:gradFill>
              </a:rPr>
              <a:t>Compatibility Level 140 or higher</a:t>
            </a:r>
          </a:p>
        </p:txBody>
      </p:sp>
      <p:sp>
        <p:nvSpPr>
          <p:cNvPr id="17" name="Rectangle 16">
            <a:extLst>
              <a:ext uri="{FF2B5EF4-FFF2-40B4-BE49-F238E27FC236}">
                <a16:creationId xmlns:a16="http://schemas.microsoft.com/office/drawing/2014/main" id="{3574D9CA-14A7-41EA-8A2A-9DCC136D8600}"/>
              </a:ext>
            </a:extLst>
          </p:cNvPr>
          <p:cNvSpPr/>
          <p:nvPr/>
        </p:nvSpPr>
        <p:spPr bwMode="auto">
          <a:xfrm>
            <a:off x="377069" y="5105006"/>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0F7D809B-C796-4B90-9370-C540CB6FA284}"/>
              </a:ext>
            </a:extLst>
          </p:cNvPr>
          <p:cNvSpPr/>
          <p:nvPr/>
        </p:nvSpPr>
        <p:spPr bwMode="auto">
          <a:xfrm>
            <a:off x="6764708" y="2609455"/>
            <a:ext cx="838200" cy="819545"/>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A3B3EBDF-09F2-47AC-AC28-232FFA4089DF}"/>
              </a:ext>
            </a:extLst>
          </p:cNvPr>
          <p:cNvSpPr/>
          <p:nvPr/>
        </p:nvSpPr>
        <p:spPr bwMode="auto">
          <a:xfrm>
            <a:off x="379785" y="3640695"/>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3" name="Rectangle 22">
            <a:extLst>
              <a:ext uri="{FF2B5EF4-FFF2-40B4-BE49-F238E27FC236}">
                <a16:creationId xmlns:a16="http://schemas.microsoft.com/office/drawing/2014/main" id="{F52DB238-1482-46F1-9684-6F35FCD3A8D2}"/>
              </a:ext>
            </a:extLst>
          </p:cNvPr>
          <p:cNvSpPr/>
          <p:nvPr/>
        </p:nvSpPr>
        <p:spPr bwMode="auto">
          <a:xfrm>
            <a:off x="8346584" y="5092732"/>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F8D91FD3-37C0-4F1D-9CC9-2462670ED229}"/>
              </a:ext>
            </a:extLst>
          </p:cNvPr>
          <p:cNvSpPr/>
          <p:nvPr/>
        </p:nvSpPr>
        <p:spPr bwMode="auto">
          <a:xfrm>
            <a:off x="8349300" y="3628421"/>
            <a:ext cx="3335033" cy="251901"/>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27" name="TextBox 26">
            <a:extLst>
              <a:ext uri="{FF2B5EF4-FFF2-40B4-BE49-F238E27FC236}">
                <a16:creationId xmlns:a16="http://schemas.microsoft.com/office/drawing/2014/main" id="{D9BC5F9A-1F89-400F-96DA-871DE7474C18}"/>
              </a:ext>
            </a:extLst>
          </p:cNvPr>
          <p:cNvSpPr txBox="1"/>
          <p:nvPr/>
        </p:nvSpPr>
        <p:spPr>
          <a:xfrm>
            <a:off x="3956237" y="3610133"/>
            <a:ext cx="4203821" cy="2788456"/>
          </a:xfrm>
          <a:prstGeom prst="rect">
            <a:avLst/>
          </a:prstGeom>
          <a:noFill/>
        </p:spPr>
        <p:txBody>
          <a:bodyPr wrap="square" lIns="182880" tIns="146304" rIns="182880" bIns="146304" rtlCol="0">
            <a:spAutoFit/>
          </a:bodyPr>
          <a:lstStyle/>
          <a:p>
            <a:pPr algn="ctr">
              <a:lnSpc>
                <a:spcPct val="90000"/>
              </a:lnSpc>
              <a:spcAft>
                <a:spcPts val="600"/>
              </a:spcAft>
            </a:pPr>
            <a:r>
              <a:rPr lang="en-US" sz="2000" dirty="0"/>
              <a:t>During optimization if SQL Server encounter a read-only multi-statement table-valued function (MSTVF), it will pause optimization, execute the applicable subtree, capture accurate cardinality estimates, and then resume optimization for downstream operations.</a:t>
            </a:r>
          </a:p>
        </p:txBody>
      </p:sp>
    </p:spTree>
    <p:extLst>
      <p:ext uri="{BB962C8B-B14F-4D97-AF65-F5344CB8AC3E}">
        <p14:creationId xmlns:p14="http://schemas.microsoft.com/office/powerpoint/2010/main" val="12362434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485133661"/>
              </p:ext>
            </p:extLst>
          </p:nvPr>
        </p:nvGraphicFramePr>
        <p:xfrm>
          <a:off x="9704805" y="240712"/>
          <a:ext cx="1976812" cy="130501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Content Placeholder 3">
            <a:extLst>
              <a:ext uri="{FF2B5EF4-FFF2-40B4-BE49-F238E27FC236}">
                <a16:creationId xmlns:a16="http://schemas.microsoft.com/office/drawing/2014/main" id="{5D60AD75-56DB-48D2-8E31-3A16545E1D73}"/>
              </a:ext>
            </a:extLst>
          </p:cNvPr>
          <p:cNvSpPr txBox="1">
            <a:spLocks/>
          </p:cNvSpPr>
          <p:nvPr/>
        </p:nvSpPr>
        <p:spPr>
          <a:xfrm>
            <a:off x="269238" y="1068612"/>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
        <p:nvSpPr>
          <p:cNvPr id="10" name="Content Placeholder 3">
            <a:extLst>
              <a:ext uri="{FF2B5EF4-FFF2-40B4-BE49-F238E27FC236}">
                <a16:creationId xmlns:a16="http://schemas.microsoft.com/office/drawing/2014/main" id="{D185C488-0927-4C27-805B-16D15D5F69B6}"/>
              </a:ext>
            </a:extLst>
          </p:cNvPr>
          <p:cNvSpPr txBox="1">
            <a:spLocks/>
          </p:cNvSpPr>
          <p:nvPr/>
        </p:nvSpPr>
        <p:spPr>
          <a:xfrm>
            <a:off x="609600" y="2499152"/>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12" name="Content Placeholder 3">
            <a:extLst>
              <a:ext uri="{FF2B5EF4-FFF2-40B4-BE49-F238E27FC236}">
                <a16:creationId xmlns:a16="http://schemas.microsoft.com/office/drawing/2014/main" id="{99923F7C-ABDB-406B-91CD-A9C7CBE98B5D}"/>
              </a:ext>
            </a:extLst>
          </p:cNvPr>
          <p:cNvSpPr txBox="1">
            <a:spLocks/>
          </p:cNvSpPr>
          <p:nvPr/>
        </p:nvSpPr>
        <p:spPr>
          <a:xfrm>
            <a:off x="609600" y="3562939"/>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14" name="Content Placeholder 3">
            <a:extLst>
              <a:ext uri="{FF2B5EF4-FFF2-40B4-BE49-F238E27FC236}">
                <a16:creationId xmlns:a16="http://schemas.microsoft.com/office/drawing/2014/main" id="{10395471-C2BB-41FC-B543-207D365872A0}"/>
              </a:ext>
            </a:extLst>
          </p:cNvPr>
          <p:cNvSpPr txBox="1">
            <a:spLocks/>
          </p:cNvSpPr>
          <p:nvPr/>
        </p:nvSpPr>
        <p:spPr>
          <a:xfrm>
            <a:off x="609600" y="4572512"/>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30" name="Rectangle 29">
            <a:extLst>
              <a:ext uri="{FF2B5EF4-FFF2-40B4-BE49-F238E27FC236}">
                <a16:creationId xmlns:a16="http://schemas.microsoft.com/office/drawing/2014/main" id="{26DD46E0-802C-4526-8834-5BBA9D754CAE}"/>
              </a:ext>
            </a:extLst>
          </p:cNvPr>
          <p:cNvSpPr/>
          <p:nvPr/>
        </p:nvSpPr>
        <p:spPr>
          <a:xfrm>
            <a:off x="609600" y="2998541"/>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DISABLE_INTERLEAVED_EXECUTION_TVF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32" name="Rectangle 31">
            <a:extLst>
              <a:ext uri="{FF2B5EF4-FFF2-40B4-BE49-F238E27FC236}">
                <a16:creationId xmlns:a16="http://schemas.microsoft.com/office/drawing/2014/main" id="{521798DE-A192-4B58-B5CA-717A83ED134D}"/>
              </a:ext>
            </a:extLst>
          </p:cNvPr>
          <p:cNvSpPr/>
          <p:nvPr/>
        </p:nvSpPr>
        <p:spPr>
          <a:xfrm>
            <a:off x="609600" y="4051041"/>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INTERLEAVED_EXECUTION_TVF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34" name="Rectangle 33">
            <a:extLst>
              <a:ext uri="{FF2B5EF4-FFF2-40B4-BE49-F238E27FC236}">
                <a16:creationId xmlns:a16="http://schemas.microsoft.com/office/drawing/2014/main" id="{BCB0FE24-3478-469E-BA27-FDF224BA85D2}"/>
              </a:ext>
            </a:extLst>
          </p:cNvPr>
          <p:cNvSpPr/>
          <p:nvPr/>
        </p:nvSpPr>
        <p:spPr>
          <a:xfrm>
            <a:off x="609600" y="5174955"/>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'DISABLE_INTERLEAVED_EXECUTION_TVF'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24025682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269238" y="10191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555228" y="1547853"/>
            <a:ext cx="4445637" cy="4093428"/>
          </a:xfrm>
          <a:prstGeom prst="rect">
            <a:avLst/>
          </a:prstGeom>
          <a:noFill/>
        </p:spPr>
        <p:txBody>
          <a:bodyPr wrap="square" rtlCol="0">
            <a:spAutoFit/>
          </a:bodyPr>
          <a:lstStyle/>
          <a:p>
            <a:r>
              <a:rPr lang="en-US" sz="2000" dirty="0"/>
              <a:t>When compiling an execution plan, the query engine estimates how much memory is needed to store rows during join and sort operations. </a:t>
            </a:r>
          </a:p>
          <a:p>
            <a:endParaRPr lang="en-US" sz="2000" dirty="0"/>
          </a:p>
          <a:p>
            <a:r>
              <a:rPr lang="en-US" sz="2000" dirty="0"/>
              <a:t>Too much memory allocation may impact performance of other operations. Not enough will cause a spill over to disk.</a:t>
            </a:r>
          </a:p>
          <a:p>
            <a:endParaRPr lang="en-US" sz="2000" dirty="0"/>
          </a:p>
          <a:p>
            <a:r>
              <a:rPr lang="en-US" sz="2000" dirty="0"/>
              <a:t>This feature recalculates memory on first execution and updates the cached plan.</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5107303" y="2947059"/>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3082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82438984"/>
              </p:ext>
            </p:extLst>
          </p:nvPr>
        </p:nvGraphicFramePr>
        <p:xfrm>
          <a:off x="9593714" y="296225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a:extLst>
              <a:ext uri="{FF2B5EF4-FFF2-40B4-BE49-F238E27FC236}">
                <a16:creationId xmlns:a16="http://schemas.microsoft.com/office/drawing/2014/main" id="{D5048739-6050-4DB0-B474-251984ABDB6A}"/>
              </a:ext>
            </a:extLst>
          </p:cNvPr>
          <p:cNvPicPr>
            <a:picLocks noChangeAspect="1"/>
          </p:cNvPicPr>
          <p:nvPr/>
        </p:nvPicPr>
        <p:blipFill>
          <a:blip r:embed="rId8"/>
          <a:stretch>
            <a:fillRect/>
          </a:stretch>
        </p:blipFill>
        <p:spPr>
          <a:xfrm>
            <a:off x="1313103" y="1856054"/>
            <a:ext cx="7713250" cy="1545566"/>
          </a:xfrm>
          <a:prstGeom prst="rect">
            <a:avLst/>
          </a:prstGeom>
          <a:ln>
            <a:noFill/>
          </a:ln>
          <a:effectLst>
            <a:outerShdw blurRad="190500" algn="tl" rotWithShape="0">
              <a:srgbClr val="000000">
                <a:alpha val="70000"/>
              </a:srgbClr>
            </a:outerShdw>
          </a:effectLst>
        </p:spPr>
      </p:pic>
      <p:sp>
        <p:nvSpPr>
          <p:cNvPr id="10" name="Rectangle 9">
            <a:extLst>
              <a:ext uri="{FF2B5EF4-FFF2-40B4-BE49-F238E27FC236}">
                <a16:creationId xmlns:a16="http://schemas.microsoft.com/office/drawing/2014/main" id="{4A73D1DD-BF87-4515-8397-33F27CC349E5}"/>
              </a:ext>
            </a:extLst>
          </p:cNvPr>
          <p:cNvSpPr/>
          <p:nvPr/>
        </p:nvSpPr>
        <p:spPr>
          <a:xfrm>
            <a:off x="1313103" y="1191416"/>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32597">
              <a:defRPr/>
            </a:pPr>
            <a:r>
              <a:rPr lang="en-US" sz="1836" dirty="0">
                <a:solidFill>
                  <a:prstClr val="white"/>
                </a:solidFill>
                <a:latin typeface="Calibri" panose="020F0502020204030204"/>
              </a:rPr>
              <a:t>First Execution (Spills detected; feedback generated)</a:t>
            </a:r>
          </a:p>
        </p:txBody>
      </p:sp>
      <p:pic>
        <p:nvPicPr>
          <p:cNvPr id="11" name="Picture 10">
            <a:extLst>
              <a:ext uri="{FF2B5EF4-FFF2-40B4-BE49-F238E27FC236}">
                <a16:creationId xmlns:a16="http://schemas.microsoft.com/office/drawing/2014/main" id="{7AFEAC2F-B138-4122-A69E-3976E66703F1}"/>
              </a:ext>
            </a:extLst>
          </p:cNvPr>
          <p:cNvPicPr>
            <a:picLocks noChangeAspect="1"/>
          </p:cNvPicPr>
          <p:nvPr/>
        </p:nvPicPr>
        <p:blipFill>
          <a:blip r:embed="rId9"/>
          <a:stretch>
            <a:fillRect/>
          </a:stretch>
        </p:blipFill>
        <p:spPr>
          <a:xfrm>
            <a:off x="1313103" y="2539921"/>
            <a:ext cx="2187122" cy="1057110"/>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F8E37A77-0F39-4C25-9B84-EBC715B0252D}"/>
              </a:ext>
            </a:extLst>
          </p:cNvPr>
          <p:cNvPicPr>
            <a:picLocks noChangeAspect="1"/>
          </p:cNvPicPr>
          <p:nvPr/>
        </p:nvPicPr>
        <p:blipFill>
          <a:blip r:embed="rId10"/>
          <a:stretch>
            <a:fillRect/>
          </a:stretch>
        </p:blipFill>
        <p:spPr>
          <a:xfrm>
            <a:off x="1319199" y="4375593"/>
            <a:ext cx="7727831" cy="147995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8D2B87E5-962F-47F1-B5E0-0CD2D25A9C98}"/>
              </a:ext>
            </a:extLst>
          </p:cNvPr>
          <p:cNvPicPr>
            <a:picLocks noChangeAspect="1"/>
          </p:cNvPicPr>
          <p:nvPr/>
        </p:nvPicPr>
        <p:blipFill>
          <a:blip r:embed="rId11"/>
          <a:stretch>
            <a:fillRect/>
          </a:stretch>
        </p:blipFill>
        <p:spPr>
          <a:xfrm>
            <a:off x="1319199" y="5084737"/>
            <a:ext cx="2208994" cy="976915"/>
          </a:xfrm>
          <a:prstGeom prst="rect">
            <a:avLst/>
          </a:prstGeom>
          <a:ln>
            <a:noFill/>
          </a:ln>
          <a:effectLst>
            <a:outerShdw blurRad="190500" algn="tl" rotWithShape="0">
              <a:srgbClr val="000000">
                <a:alpha val="70000"/>
              </a:srgbClr>
            </a:outerShdw>
          </a:effectLst>
        </p:spPr>
      </p:pic>
      <p:sp>
        <p:nvSpPr>
          <p:cNvPr id="14" name="Rectangle 13">
            <a:extLst>
              <a:ext uri="{FF2B5EF4-FFF2-40B4-BE49-F238E27FC236}">
                <a16:creationId xmlns:a16="http://schemas.microsoft.com/office/drawing/2014/main" id="{41875811-7517-42C0-B2D0-E63073BD775F}"/>
              </a:ext>
            </a:extLst>
          </p:cNvPr>
          <p:cNvSpPr/>
          <p:nvPr/>
        </p:nvSpPr>
        <p:spPr bwMode="auto">
          <a:xfrm>
            <a:off x="2423696" y="1690643"/>
            <a:ext cx="2007794" cy="849278"/>
          </a:xfrm>
          <a:prstGeom prst="rect">
            <a:avLst/>
          </a:prstGeom>
          <a:noFill/>
          <a:ln w="38100">
            <a:solidFill>
              <a:srgbClr val="FF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a:extLst>
              <a:ext uri="{FF2B5EF4-FFF2-40B4-BE49-F238E27FC236}">
                <a16:creationId xmlns:a16="http://schemas.microsoft.com/office/drawing/2014/main" id="{F7293E5D-1366-4C68-8CFA-258550F2B4CC}"/>
              </a:ext>
            </a:extLst>
          </p:cNvPr>
          <p:cNvSpPr/>
          <p:nvPr/>
        </p:nvSpPr>
        <p:spPr>
          <a:xfrm>
            <a:off x="1319199" y="3822530"/>
            <a:ext cx="5144714" cy="469227"/>
          </a:xfrm>
          <a:prstGeom prst="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932597">
              <a:defRPr/>
            </a:pPr>
            <a:r>
              <a:rPr lang="en-US" sz="1836" dirty="0">
                <a:solidFill>
                  <a:prstClr val="white"/>
                </a:solidFill>
                <a:latin typeface="Calibri" panose="020F0502020204030204"/>
              </a:rPr>
              <a:t>Second Execution (Memory grant adjusted)</a:t>
            </a:r>
          </a:p>
        </p:txBody>
      </p:sp>
    </p:spTree>
    <p:extLst>
      <p:ext uri="{BB962C8B-B14F-4D97-AF65-F5344CB8AC3E}">
        <p14:creationId xmlns:p14="http://schemas.microsoft.com/office/powerpoint/2010/main" val="37535848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465562" cy="1143000"/>
          </a:xfrm>
        </p:spPr>
        <p:txBody>
          <a:bodyPr/>
          <a:lstStyle/>
          <a:p>
            <a:r>
              <a:rPr lang="en-US" dirty="0"/>
              <a:t>Batch Mode Memory Grant Feedback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953205275"/>
              </p:ext>
            </p:extLst>
          </p:nvPr>
        </p:nvGraphicFramePr>
        <p:xfrm>
          <a:off x="9364589" y="867127"/>
          <a:ext cx="2558173" cy="15455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ontent Placeholder 3">
            <a:extLst>
              <a:ext uri="{FF2B5EF4-FFF2-40B4-BE49-F238E27FC236}">
                <a16:creationId xmlns:a16="http://schemas.microsoft.com/office/drawing/2014/main" id="{164CD3D2-280F-49A3-B27B-8EB88F254548}"/>
              </a:ext>
            </a:extLst>
          </p:cNvPr>
          <p:cNvSpPr txBox="1">
            <a:spLocks/>
          </p:cNvSpPr>
          <p:nvPr/>
        </p:nvSpPr>
        <p:spPr>
          <a:xfrm>
            <a:off x="348450" y="265357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4" name="Content Placeholder 3">
            <a:extLst>
              <a:ext uri="{FF2B5EF4-FFF2-40B4-BE49-F238E27FC236}">
                <a16:creationId xmlns:a16="http://schemas.microsoft.com/office/drawing/2014/main" id="{50C44361-654B-43A1-B8C1-C7B86655E748}"/>
              </a:ext>
            </a:extLst>
          </p:cNvPr>
          <p:cNvSpPr txBox="1">
            <a:spLocks/>
          </p:cNvSpPr>
          <p:nvPr/>
        </p:nvSpPr>
        <p:spPr>
          <a:xfrm>
            <a:off x="348450" y="3717358"/>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6" name="Content Placeholder 3">
            <a:extLst>
              <a:ext uri="{FF2B5EF4-FFF2-40B4-BE49-F238E27FC236}">
                <a16:creationId xmlns:a16="http://schemas.microsoft.com/office/drawing/2014/main" id="{4AD72C87-78D3-4F59-B238-3E6923851A8B}"/>
              </a:ext>
            </a:extLst>
          </p:cNvPr>
          <p:cNvSpPr txBox="1">
            <a:spLocks/>
          </p:cNvSpPr>
          <p:nvPr/>
        </p:nvSpPr>
        <p:spPr>
          <a:xfrm>
            <a:off x="348450" y="472693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7" name="Content Placeholder 3">
            <a:extLst>
              <a:ext uri="{FF2B5EF4-FFF2-40B4-BE49-F238E27FC236}">
                <a16:creationId xmlns:a16="http://schemas.microsoft.com/office/drawing/2014/main" id="{632F82DE-AB86-4080-B85C-C83F50377240}"/>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
        <p:nvSpPr>
          <p:cNvPr id="8" name="Rectangle 7">
            <a:extLst>
              <a:ext uri="{FF2B5EF4-FFF2-40B4-BE49-F238E27FC236}">
                <a16:creationId xmlns:a16="http://schemas.microsoft.com/office/drawing/2014/main" id="{E174032B-F53F-467D-806F-22119F393064}"/>
              </a:ext>
            </a:extLst>
          </p:cNvPr>
          <p:cNvSpPr/>
          <p:nvPr/>
        </p:nvSpPr>
        <p:spPr>
          <a:xfrm>
            <a:off x="457199" y="3227942"/>
            <a:ext cx="112776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DISABLE_BATCH_MODE_MEMORY_GRANT_FEEDBACK</a:t>
            </a:r>
            <a:r>
              <a:rPr lang="en-US" dirty="0">
                <a:solidFill>
                  <a:srgbClr val="808080"/>
                </a:solidFill>
                <a:latin typeface="Consolas" panose="020B0609020204030204" pitchFamily="49" charset="0"/>
              </a:rPr>
              <a:t>=</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2" name="Rectangle 21">
            <a:extLst>
              <a:ext uri="{FF2B5EF4-FFF2-40B4-BE49-F238E27FC236}">
                <a16:creationId xmlns:a16="http://schemas.microsoft.com/office/drawing/2014/main" id="{29F45EE0-8B2F-40B0-B4F9-647EC207B864}"/>
              </a:ext>
            </a:extLst>
          </p:cNvPr>
          <p:cNvSpPr/>
          <p:nvPr/>
        </p:nvSpPr>
        <p:spPr>
          <a:xfrm>
            <a:off x="457199" y="4224691"/>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BATCH_MODE_MEMORY_GRANT_FEEDBACK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24" name="Rectangle 23">
            <a:extLst>
              <a:ext uri="{FF2B5EF4-FFF2-40B4-BE49-F238E27FC236}">
                <a16:creationId xmlns:a16="http://schemas.microsoft.com/office/drawing/2014/main" id="{69332C5E-BE92-4699-AC31-1D18F1CF1C36}"/>
              </a:ext>
            </a:extLst>
          </p:cNvPr>
          <p:cNvSpPr/>
          <p:nvPr/>
        </p:nvSpPr>
        <p:spPr>
          <a:xfrm>
            <a:off x="457199" y="5229172"/>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'DISABLE_BATCH_MODE_MEMORY_GRANT_FEEDBACK'</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632141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56545365"/>
              </p:ext>
            </p:extLst>
          </p:nvPr>
        </p:nvGraphicFramePr>
        <p:xfrm>
          <a:off x="342899" y="876300"/>
          <a:ext cx="7828281"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2A36384-BD4B-42B3-A7F1-92DE18851E01}"/>
              </a:ext>
            </a:extLst>
          </p:cNvPr>
          <p:cNvSpPr/>
          <p:nvPr/>
        </p:nvSpPr>
        <p:spPr>
          <a:xfrm>
            <a:off x="6196807" y="4559857"/>
            <a:ext cx="2067084" cy="1504358"/>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713AB702-27D3-464D-A86F-C85BBA841A27}"/>
              </a:ext>
            </a:extLst>
          </p:cNvPr>
          <p:cNvSpPr txBox="1"/>
          <p:nvPr/>
        </p:nvSpPr>
        <p:spPr>
          <a:xfrm>
            <a:off x="7622539" y="1692375"/>
            <a:ext cx="4474212" cy="830997"/>
          </a:xfrm>
          <a:prstGeom prst="rect">
            <a:avLst/>
          </a:prstGeom>
          <a:noFill/>
        </p:spPr>
        <p:txBody>
          <a:bodyPr wrap="square" rtlCol="0">
            <a:spAutoFit/>
          </a:bodyPr>
          <a:lstStyle/>
          <a:p>
            <a:r>
              <a:rPr lang="en-US" sz="2400" dirty="0"/>
              <a:t>Row Mode is just like Batch Mode, but different.</a:t>
            </a:r>
          </a:p>
        </p:txBody>
      </p:sp>
    </p:spTree>
    <p:extLst>
      <p:ext uri="{BB962C8B-B14F-4D97-AF65-F5344CB8AC3E}">
        <p14:creationId xmlns:p14="http://schemas.microsoft.com/office/powerpoint/2010/main" val="14289112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825194620"/>
              </p:ext>
            </p:extLst>
          </p:nvPr>
        </p:nvGraphicFramePr>
        <p:xfrm>
          <a:off x="8895426" y="2553361"/>
          <a:ext cx="2915599" cy="17781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6" name="Picture 5">
            <a:extLst>
              <a:ext uri="{FF2B5EF4-FFF2-40B4-BE49-F238E27FC236}">
                <a16:creationId xmlns:a16="http://schemas.microsoft.com/office/drawing/2014/main" id="{E4D39F86-2766-4057-8530-8BA40173F2D4}"/>
              </a:ext>
            </a:extLst>
          </p:cNvPr>
          <p:cNvPicPr>
            <a:picLocks noChangeAspect="1"/>
          </p:cNvPicPr>
          <p:nvPr/>
        </p:nvPicPr>
        <p:blipFill>
          <a:blip r:embed="rId8"/>
          <a:stretch>
            <a:fillRect/>
          </a:stretch>
        </p:blipFill>
        <p:spPr>
          <a:xfrm>
            <a:off x="2664470" y="2032378"/>
            <a:ext cx="5245534" cy="2820090"/>
          </a:xfrm>
          <a:prstGeom prst="rect">
            <a:avLst/>
          </a:prstGeom>
          <a:ln>
            <a:noFill/>
          </a:ln>
          <a:effectLst>
            <a:outerShdw blurRad="190500" algn="tl" rotWithShape="0">
              <a:srgbClr val="000000">
                <a:alpha val="70000"/>
              </a:srgbClr>
            </a:outerShdw>
          </a:effectLst>
        </p:spPr>
      </p:pic>
      <p:sp>
        <p:nvSpPr>
          <p:cNvPr id="8" name="Content Placeholder 9">
            <a:extLst>
              <a:ext uri="{FF2B5EF4-FFF2-40B4-BE49-F238E27FC236}">
                <a16:creationId xmlns:a16="http://schemas.microsoft.com/office/drawing/2014/main" id="{776D5D40-AF67-42B7-82DA-71A3B852E038}"/>
              </a:ext>
            </a:extLst>
          </p:cNvPr>
          <p:cNvSpPr txBox="1">
            <a:spLocks/>
          </p:cNvSpPr>
          <p:nvPr/>
        </p:nvSpPr>
        <p:spPr>
          <a:xfrm>
            <a:off x="300036" y="1002092"/>
            <a:ext cx="10911204" cy="103028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Expands on the batch mode memory grant feedback feature by also adjusting memory grant sizes for row mode operators.</a:t>
            </a:r>
          </a:p>
          <a:p>
            <a:endParaRPr lang="en-US" dirty="0"/>
          </a:p>
          <a:p>
            <a:endParaRPr lang="en-US" dirty="0"/>
          </a:p>
        </p:txBody>
      </p:sp>
      <p:sp>
        <p:nvSpPr>
          <p:cNvPr id="9" name="Rectangle 8">
            <a:extLst>
              <a:ext uri="{FF2B5EF4-FFF2-40B4-BE49-F238E27FC236}">
                <a16:creationId xmlns:a16="http://schemas.microsoft.com/office/drawing/2014/main" id="{6C5F9812-21C7-4ED6-9B8B-A1E8077B1172}"/>
              </a:ext>
            </a:extLst>
          </p:cNvPr>
          <p:cNvSpPr/>
          <p:nvPr/>
        </p:nvSpPr>
        <p:spPr>
          <a:xfrm>
            <a:off x="397049" y="5154255"/>
            <a:ext cx="11197188" cy="461665"/>
          </a:xfrm>
          <a:prstGeom prst="rect">
            <a:avLst/>
          </a:prstGeom>
        </p:spPr>
        <p:txBody>
          <a:bodyPr wrap="square">
            <a:spAutoFit/>
          </a:bodyPr>
          <a:lstStyle/>
          <a:p>
            <a:r>
              <a:rPr lang="en-US" sz="2400" dirty="0"/>
              <a:t>Two new query plan attributes will be shown for actual post-execution plans. </a:t>
            </a:r>
          </a:p>
        </p:txBody>
      </p:sp>
    </p:spTree>
    <p:extLst>
      <p:ext uri="{BB962C8B-B14F-4D97-AF65-F5344CB8AC3E}">
        <p14:creationId xmlns:p14="http://schemas.microsoft.com/office/powerpoint/2010/main" val="33046641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Row Mode Memory Grant Feedback</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802027809"/>
              </p:ext>
            </p:extLst>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extLst>
              <p:ext uri="{D42A27DB-BD31-4B8C-83A1-F6EECF244321}">
                <p14:modId xmlns:p14="http://schemas.microsoft.com/office/powerpoint/2010/main" val="17766207"/>
              </p:ext>
            </p:extLst>
          </p:nvPr>
        </p:nvGraphicFramePr>
        <p:xfrm>
          <a:off x="9364589" y="867127"/>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4" name="Content Placeholder 3">
            <a:extLst>
              <a:ext uri="{FF2B5EF4-FFF2-40B4-BE49-F238E27FC236}">
                <a16:creationId xmlns:a16="http://schemas.microsoft.com/office/drawing/2014/main" id="{660B648B-20AD-4034-8406-37BAE2D542C5}"/>
              </a:ext>
            </a:extLst>
          </p:cNvPr>
          <p:cNvSpPr txBox="1">
            <a:spLocks/>
          </p:cNvSpPr>
          <p:nvPr/>
        </p:nvSpPr>
        <p:spPr>
          <a:xfrm>
            <a:off x="348450" y="265357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7" name="Content Placeholder 3">
            <a:extLst>
              <a:ext uri="{FF2B5EF4-FFF2-40B4-BE49-F238E27FC236}">
                <a16:creationId xmlns:a16="http://schemas.microsoft.com/office/drawing/2014/main" id="{3D71F0DF-F5A5-41CB-8512-F59D8E6DCB80}"/>
              </a:ext>
            </a:extLst>
          </p:cNvPr>
          <p:cNvSpPr txBox="1">
            <a:spLocks/>
          </p:cNvSpPr>
          <p:nvPr/>
        </p:nvSpPr>
        <p:spPr>
          <a:xfrm>
            <a:off x="348449" y="391699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9" name="Content Placeholder 3">
            <a:extLst>
              <a:ext uri="{FF2B5EF4-FFF2-40B4-BE49-F238E27FC236}">
                <a16:creationId xmlns:a16="http://schemas.microsoft.com/office/drawing/2014/main" id="{63F90687-6DED-4E60-A53F-AC780EFA14C9}"/>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7" name="Rectangle 26">
            <a:extLst>
              <a:ext uri="{FF2B5EF4-FFF2-40B4-BE49-F238E27FC236}">
                <a16:creationId xmlns:a16="http://schemas.microsoft.com/office/drawing/2014/main" id="{18FA5D33-C671-4DA3-8B7C-8C2FF438D15F}"/>
              </a:ext>
            </a:extLst>
          </p:cNvPr>
          <p:cNvSpPr/>
          <p:nvPr/>
        </p:nvSpPr>
        <p:spPr>
          <a:xfrm>
            <a:off x="457199" y="3228586"/>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ROW_MODE_MEMORY_GRANT_FEEDBACK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31" name="Rectangle 30">
            <a:extLst>
              <a:ext uri="{FF2B5EF4-FFF2-40B4-BE49-F238E27FC236}">
                <a16:creationId xmlns:a16="http://schemas.microsoft.com/office/drawing/2014/main" id="{03E08ED4-AF87-4EA5-8E41-F7741C425E69}"/>
              </a:ext>
            </a:extLst>
          </p:cNvPr>
          <p:cNvSpPr/>
          <p:nvPr/>
        </p:nvSpPr>
        <p:spPr>
          <a:xfrm>
            <a:off x="440523" y="4495083"/>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0000FF"/>
                </a:solidFill>
                <a:latin typeface="Consolas" panose="020B0609020204030204" pitchFamily="49" charset="0"/>
              </a:rPr>
              <a:t> </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'DISABLE_ROW_MODE_MEMORY_GRANT_FEEDBACK'</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9951516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412920799"/>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4" name="TextBox 3">
            <a:extLst>
              <a:ext uri="{FF2B5EF4-FFF2-40B4-BE49-F238E27FC236}">
                <a16:creationId xmlns:a16="http://schemas.microsoft.com/office/drawing/2014/main" id="{CAB5ADCD-7D8F-4EB2-93CB-1CDD24BD9FE6}"/>
              </a:ext>
            </a:extLst>
          </p:cNvPr>
          <p:cNvSpPr txBox="1"/>
          <p:nvPr/>
        </p:nvSpPr>
        <p:spPr>
          <a:xfrm>
            <a:off x="269238" y="5468652"/>
            <a:ext cx="2797812" cy="461665"/>
          </a:xfrm>
          <a:prstGeom prst="rect">
            <a:avLst/>
          </a:prstGeom>
          <a:noFill/>
        </p:spPr>
        <p:txBody>
          <a:bodyPr wrap="square" rtlCol="0">
            <a:spAutoFit/>
          </a:bodyPr>
          <a:lstStyle/>
          <a:p>
            <a:r>
              <a:rPr lang="en-US" sz="2400" dirty="0">
                <a:hlinkClick r:id="rId8">
                  <a:extLst>
                    <a:ext uri="{A12FA001-AC4F-418D-AE19-62706E023703}">
                      <ahyp:hlinkClr xmlns:ahyp="http://schemas.microsoft.com/office/drawing/2018/hyperlinkcolor" val="tx"/>
                    </a:ext>
                  </a:extLst>
                </a:hlinkClick>
              </a:rPr>
              <a:t>http://aka.ms/IQP</a:t>
            </a:r>
            <a:endParaRPr lang="en-US" sz="2400" dirty="0"/>
          </a:p>
        </p:txBody>
      </p:sp>
    </p:spTree>
    <p:extLst>
      <p:ext uri="{BB962C8B-B14F-4D97-AF65-F5344CB8AC3E}">
        <p14:creationId xmlns:p14="http://schemas.microsoft.com/office/powerpoint/2010/main" val="477809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(2019)</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4258276762"/>
              </p:ext>
            </p:extLst>
          </p:nvPr>
        </p:nvGraphicFramePr>
        <p:xfrm>
          <a:off x="134619" y="97155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0241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599016"/>
            <a:ext cx="7974384" cy="31700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520624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Table Variable Deferred Compilation</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714375" y="26834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C416F9E-0893-427B-8BF2-DB0FA3420F3C}"/>
              </a:ext>
            </a:extLst>
          </p:cNvPr>
          <p:cNvSpPr txBox="1"/>
          <p:nvPr/>
        </p:nvSpPr>
        <p:spPr>
          <a:xfrm>
            <a:off x="535939" y="4673448"/>
            <a:ext cx="8550912" cy="1569660"/>
          </a:xfrm>
          <a:prstGeom prst="rect">
            <a:avLst/>
          </a:prstGeom>
          <a:noFill/>
        </p:spPr>
        <p:txBody>
          <a:bodyPr wrap="square" rtlCol="0">
            <a:spAutoFit/>
          </a:bodyPr>
          <a:lstStyle/>
          <a:p>
            <a:r>
              <a:rPr lang="en-US" sz="2400" dirty="0"/>
              <a:t>Queries that contain table variables will defer the compilation of the execution plan until the first execution of the query statement. This allows the execution plan to use the actual cardinality of the table variable instead of a one row guess.</a:t>
            </a:r>
          </a:p>
        </p:txBody>
      </p:sp>
    </p:spTree>
    <p:extLst>
      <p:ext uri="{BB962C8B-B14F-4D97-AF65-F5344CB8AC3E}">
        <p14:creationId xmlns:p14="http://schemas.microsoft.com/office/powerpoint/2010/main" val="141008131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Table Variable Deferred Compilation</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871344546"/>
              </p:ext>
            </p:extLst>
          </p:nvPr>
        </p:nvGraphicFramePr>
        <p:xfrm>
          <a:off x="8683099" y="834365"/>
          <a:ext cx="3160451" cy="189037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1" name="Content Placeholder 3">
            <a:extLst>
              <a:ext uri="{FF2B5EF4-FFF2-40B4-BE49-F238E27FC236}">
                <a16:creationId xmlns:a16="http://schemas.microsoft.com/office/drawing/2014/main" id="{7A10C0D7-1F14-4EA9-A701-C301C7F2DA3B}"/>
              </a:ext>
            </a:extLst>
          </p:cNvPr>
          <p:cNvSpPr txBox="1">
            <a:spLocks/>
          </p:cNvSpPr>
          <p:nvPr/>
        </p:nvSpPr>
        <p:spPr>
          <a:xfrm>
            <a:off x="348450" y="247489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3" name="Content Placeholder 3">
            <a:extLst>
              <a:ext uri="{FF2B5EF4-FFF2-40B4-BE49-F238E27FC236}">
                <a16:creationId xmlns:a16="http://schemas.microsoft.com/office/drawing/2014/main" id="{42CA9B1C-79C2-44F6-A4F9-AB06CBE73CB2}"/>
              </a:ext>
            </a:extLst>
          </p:cNvPr>
          <p:cNvSpPr txBox="1">
            <a:spLocks/>
          </p:cNvSpPr>
          <p:nvPr/>
        </p:nvSpPr>
        <p:spPr>
          <a:xfrm>
            <a:off x="348450" y="35984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5" name="Content Placeholder 3">
            <a:extLst>
              <a:ext uri="{FF2B5EF4-FFF2-40B4-BE49-F238E27FC236}">
                <a16:creationId xmlns:a16="http://schemas.microsoft.com/office/drawing/2014/main" id="{96C43821-89FA-4562-94CB-42BE491B908C}"/>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1" name="Rectangle 20">
            <a:extLst>
              <a:ext uri="{FF2B5EF4-FFF2-40B4-BE49-F238E27FC236}">
                <a16:creationId xmlns:a16="http://schemas.microsoft.com/office/drawing/2014/main" id="{E72867B8-E84D-4E23-B5CC-9E98925499EA}"/>
              </a:ext>
            </a:extLst>
          </p:cNvPr>
          <p:cNvSpPr/>
          <p:nvPr/>
        </p:nvSpPr>
        <p:spPr>
          <a:xfrm>
            <a:off x="440524" y="3003315"/>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DEFERRED_COMPILATION_TV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3" name="Rectangle 22">
            <a:extLst>
              <a:ext uri="{FF2B5EF4-FFF2-40B4-BE49-F238E27FC236}">
                <a16:creationId xmlns:a16="http://schemas.microsoft.com/office/drawing/2014/main" id="{F00DD7F9-093A-470D-ACBE-DE56DA6BAD6A}"/>
              </a:ext>
            </a:extLst>
          </p:cNvPr>
          <p:cNvSpPr/>
          <p:nvPr/>
        </p:nvSpPr>
        <p:spPr>
          <a:xfrm>
            <a:off x="440524" y="4060152"/>
            <a:ext cx="10880725" cy="189175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&lt;table variable declaration&gt;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&lt;data inserted into table variable &gt;</a:t>
            </a:r>
          </a:p>
          <a:p>
            <a:endParaRPr lang="en-US" dirty="0">
              <a:solidFill>
                <a:srgbClr val="0000FF"/>
              </a:solidFill>
              <a:latin typeface="Consolas" panose="020B0609020204030204" pitchFamily="49" charset="0"/>
            </a:endParaRPr>
          </a:p>
          <a:p>
            <a:r>
              <a:rPr lang="en-US" dirty="0">
                <a:solidFill>
                  <a:srgbClr val="0000FF"/>
                </a:solidFill>
                <a:latin typeface="Consolas" panose="020B0609020204030204" pitchFamily="49" charset="0"/>
              </a:rPr>
              <a:t>&lt;statement that uses the table variable&gt;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'DISABLE_DEFERRED_COMPILATION_TV'</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8760235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on Rowstore Indexes</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3476625" y="2692929"/>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E6430C58-093A-4AFE-BB22-05DFA72C3484}"/>
              </a:ext>
            </a:extLst>
          </p:cNvPr>
          <p:cNvSpPr txBox="1"/>
          <p:nvPr/>
        </p:nvSpPr>
        <p:spPr>
          <a:xfrm>
            <a:off x="425131" y="4932426"/>
            <a:ext cx="8550912" cy="830997"/>
          </a:xfrm>
          <a:prstGeom prst="rect">
            <a:avLst/>
          </a:prstGeom>
          <a:noFill/>
        </p:spPr>
        <p:txBody>
          <a:bodyPr wrap="square" rtlCol="0">
            <a:spAutoFit/>
          </a:bodyPr>
          <a:lstStyle/>
          <a:p>
            <a:r>
              <a:rPr lang="en-US" sz="2400" dirty="0"/>
              <a:t>Allows batch mode execution for analytic </a:t>
            </a:r>
            <a:r>
              <a:rPr lang="en-US" sz="2400"/>
              <a:t>workloads without requiring </a:t>
            </a:r>
            <a:r>
              <a:rPr lang="en-US" sz="2400" dirty="0"/>
              <a:t>of columnstore indexes.</a:t>
            </a:r>
          </a:p>
        </p:txBody>
      </p:sp>
    </p:spTree>
    <p:extLst>
      <p:ext uri="{BB962C8B-B14F-4D97-AF65-F5344CB8AC3E}">
        <p14:creationId xmlns:p14="http://schemas.microsoft.com/office/powerpoint/2010/main" val="4308178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on Rowstore Indexes</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597701204"/>
              </p:ext>
            </p:extLst>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73E2C57A-C217-4A92-A4A2-DBF753572F89}"/>
              </a:ext>
            </a:extLst>
          </p:cNvPr>
          <p:cNvSpPr txBox="1">
            <a:spLocks/>
          </p:cNvSpPr>
          <p:nvPr/>
        </p:nvSpPr>
        <p:spPr>
          <a:xfrm>
            <a:off x="348450" y="247489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9" name="Content Placeholder 3">
            <a:extLst>
              <a:ext uri="{FF2B5EF4-FFF2-40B4-BE49-F238E27FC236}">
                <a16:creationId xmlns:a16="http://schemas.microsoft.com/office/drawing/2014/main" id="{4599739F-180C-4249-AC58-8BB1AA14505C}"/>
              </a:ext>
            </a:extLst>
          </p:cNvPr>
          <p:cNvSpPr txBox="1">
            <a:spLocks/>
          </p:cNvSpPr>
          <p:nvPr/>
        </p:nvSpPr>
        <p:spPr>
          <a:xfrm>
            <a:off x="348450" y="35984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statement scope if necessary.</a:t>
            </a:r>
          </a:p>
          <a:p>
            <a:endParaRPr lang="en-US" dirty="0"/>
          </a:p>
        </p:txBody>
      </p:sp>
      <p:sp>
        <p:nvSpPr>
          <p:cNvPr id="11" name="Content Placeholder 3">
            <a:extLst>
              <a:ext uri="{FF2B5EF4-FFF2-40B4-BE49-F238E27FC236}">
                <a16:creationId xmlns:a16="http://schemas.microsoft.com/office/drawing/2014/main" id="{189A0E6B-6CF5-41E8-BA42-5F32DB45601C}"/>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13" name="Rectangle 12">
            <a:extLst>
              <a:ext uri="{FF2B5EF4-FFF2-40B4-BE49-F238E27FC236}">
                <a16:creationId xmlns:a16="http://schemas.microsoft.com/office/drawing/2014/main" id="{CA68F2D2-E9BB-462A-A926-90109DA71440}"/>
              </a:ext>
            </a:extLst>
          </p:cNvPr>
          <p:cNvSpPr/>
          <p:nvPr/>
        </p:nvSpPr>
        <p:spPr>
          <a:xfrm>
            <a:off x="447462" y="2967335"/>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BATCH_MODE_ON_ROWSTORE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15" name="Rectangle 14">
            <a:extLst>
              <a:ext uri="{FF2B5EF4-FFF2-40B4-BE49-F238E27FC236}">
                <a16:creationId xmlns:a16="http://schemas.microsoft.com/office/drawing/2014/main" id="{5936C879-7273-4685-A78B-20FB6A105723}"/>
              </a:ext>
            </a:extLst>
          </p:cNvPr>
          <p:cNvSpPr/>
          <p:nvPr/>
        </p:nvSpPr>
        <p:spPr>
          <a:xfrm>
            <a:off x="447462" y="5092753"/>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RECOMPILE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'DISALLOW_BATCH_MODE'</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
        <p:nvSpPr>
          <p:cNvPr id="17" name="Rectangle 16">
            <a:extLst>
              <a:ext uri="{FF2B5EF4-FFF2-40B4-BE49-F238E27FC236}">
                <a16:creationId xmlns:a16="http://schemas.microsoft.com/office/drawing/2014/main" id="{412D44BB-4F89-421F-948A-BA24D0174867}"/>
              </a:ext>
            </a:extLst>
          </p:cNvPr>
          <p:cNvSpPr/>
          <p:nvPr/>
        </p:nvSpPr>
        <p:spPr>
          <a:xfrm>
            <a:off x="447462" y="4109031"/>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RECOMPILE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'ALLOW_BATCH_MODE'</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21050578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6248400" y="2692929"/>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16F52544-0DF5-4098-AF6B-E8AB5651930D}"/>
              </a:ext>
            </a:extLst>
          </p:cNvPr>
          <p:cNvSpPr txBox="1"/>
          <p:nvPr/>
        </p:nvSpPr>
        <p:spPr>
          <a:xfrm>
            <a:off x="383539" y="4673448"/>
            <a:ext cx="8550912" cy="1200329"/>
          </a:xfrm>
          <a:prstGeom prst="rect">
            <a:avLst/>
          </a:prstGeom>
          <a:noFill/>
        </p:spPr>
        <p:txBody>
          <a:bodyPr wrap="square" rtlCol="0">
            <a:spAutoFit/>
          </a:bodyPr>
          <a:lstStyle/>
          <a:p>
            <a:r>
              <a:rPr lang="en-US" sz="2400" b="0" i="0" dirty="0">
                <a:solidFill>
                  <a:schemeClr val="dk1"/>
                </a:solidFill>
                <a:effectLst/>
                <a:latin typeface="Segoe UI" panose="020B0502040204020203" pitchFamily="34" charset="0"/>
              </a:rPr>
              <a:t>The goal of the scalar User-Defined Function Inlining feature is to improve performance of queries that invoke T-SQL scalar UDFs, where UDF execution is the main bottleneck.</a:t>
            </a:r>
            <a:endParaRPr lang="en-US" sz="2400" dirty="0">
              <a:solidFill>
                <a:schemeClr val="dk1"/>
              </a:solidFill>
            </a:endParaRPr>
          </a:p>
        </p:txBody>
      </p:sp>
    </p:spTree>
    <p:extLst>
      <p:ext uri="{BB962C8B-B14F-4D97-AF65-F5344CB8AC3E}">
        <p14:creationId xmlns:p14="http://schemas.microsoft.com/office/powerpoint/2010/main" val="410950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8549196" y="918099"/>
          <a:ext cx="3170833" cy="18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F5FE1BE-0479-49F1-B521-A570036F5A5F}"/>
              </a:ext>
            </a:extLst>
          </p:cNvPr>
          <p:cNvGraphicFramePr/>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 name="Diagram 2">
            <a:extLst>
              <a:ext uri="{FF2B5EF4-FFF2-40B4-BE49-F238E27FC236}">
                <a16:creationId xmlns:a16="http://schemas.microsoft.com/office/drawing/2014/main" id="{C38035C1-8D05-448C-AD78-1BF84B1DE8CC}"/>
              </a:ext>
            </a:extLst>
          </p:cNvPr>
          <p:cNvGraphicFramePr/>
          <p:nvPr>
            <p:extLst>
              <p:ext uri="{D42A27DB-BD31-4B8C-83A1-F6EECF244321}">
                <p14:modId xmlns:p14="http://schemas.microsoft.com/office/powerpoint/2010/main" val="2680082295"/>
              </p:ext>
            </p:extLst>
          </p:nvPr>
        </p:nvGraphicFramePr>
        <p:xfrm>
          <a:off x="361313" y="2886512"/>
          <a:ext cx="10880725" cy="3361267"/>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
        <p:nvSpPr>
          <p:cNvPr id="4" name="TextBox 3">
            <a:extLst>
              <a:ext uri="{FF2B5EF4-FFF2-40B4-BE49-F238E27FC236}">
                <a16:creationId xmlns:a16="http://schemas.microsoft.com/office/drawing/2014/main" id="{627E096C-83DC-4021-A887-7362CF7CE73C}"/>
              </a:ext>
            </a:extLst>
          </p:cNvPr>
          <p:cNvSpPr txBox="1"/>
          <p:nvPr/>
        </p:nvSpPr>
        <p:spPr>
          <a:xfrm>
            <a:off x="593967" y="1068583"/>
            <a:ext cx="7426754" cy="1569660"/>
          </a:xfrm>
          <a:prstGeom prst="rect">
            <a:avLst/>
          </a:prstGeom>
          <a:noFill/>
        </p:spPr>
        <p:txBody>
          <a:bodyPr wrap="square" rtlCol="0">
            <a:spAutoFit/>
          </a:bodyPr>
          <a:lstStyle/>
          <a:p>
            <a:r>
              <a:rPr lang="en-US" sz="2400" b="0" i="0" dirty="0">
                <a:solidFill>
                  <a:schemeClr val="dk1"/>
                </a:solidFill>
                <a:effectLst/>
                <a:latin typeface="Segoe UI" panose="020B0502040204020203" pitchFamily="34" charset="0"/>
              </a:rPr>
              <a:t>The goal of the scalar User-Defined Function Inlining feature is to improve performance of queries that invoke T-SQL scalar UDFs, where UDF execution is the main bottleneck.</a:t>
            </a:r>
            <a:endParaRPr lang="en-US" sz="2400" dirty="0">
              <a:solidFill>
                <a:schemeClr val="dk1"/>
              </a:solidFill>
            </a:endParaRPr>
          </a:p>
        </p:txBody>
      </p:sp>
    </p:spTree>
    <p:extLst>
      <p:ext uri="{BB962C8B-B14F-4D97-AF65-F5344CB8AC3E}">
        <p14:creationId xmlns:p14="http://schemas.microsoft.com/office/powerpoint/2010/main" val="354059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Scalar User-Defined Function Inlining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615561459"/>
              </p:ext>
            </p:extLst>
          </p:nvPr>
        </p:nvGraphicFramePr>
        <p:xfrm>
          <a:off x="8549196" y="918099"/>
          <a:ext cx="3170833" cy="18162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a:extLst>
              <a:ext uri="{FF2B5EF4-FFF2-40B4-BE49-F238E27FC236}">
                <a16:creationId xmlns:a16="http://schemas.microsoft.com/office/drawing/2014/main" id="{2F5FE1BE-0479-49F1-B521-A570036F5A5F}"/>
              </a:ext>
            </a:extLst>
          </p:cNvPr>
          <p:cNvGraphicFramePr/>
          <p:nvPr>
            <p:extLst>
              <p:ext uri="{D42A27DB-BD31-4B8C-83A1-F6EECF244321}">
                <p14:modId xmlns:p14="http://schemas.microsoft.com/office/powerpoint/2010/main" val="1967854873"/>
              </p:ext>
            </p:extLst>
          </p:nvPr>
        </p:nvGraphicFramePr>
        <p:xfrm>
          <a:off x="8673483" y="951486"/>
          <a:ext cx="3018408" cy="1686757"/>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9" name="Content Placeholder 3">
            <a:extLst>
              <a:ext uri="{FF2B5EF4-FFF2-40B4-BE49-F238E27FC236}">
                <a16:creationId xmlns:a16="http://schemas.microsoft.com/office/drawing/2014/main" id="{043F21AF-EEBF-4500-9452-7024BB543206}"/>
              </a:ext>
            </a:extLst>
          </p:cNvPr>
          <p:cNvSpPr txBox="1">
            <a:spLocks/>
          </p:cNvSpPr>
          <p:nvPr/>
        </p:nvSpPr>
        <p:spPr>
          <a:xfrm>
            <a:off x="348450" y="2622151"/>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a:t>
            </a:r>
          </a:p>
        </p:txBody>
      </p:sp>
      <p:sp>
        <p:nvSpPr>
          <p:cNvPr id="11" name="Content Placeholder 3">
            <a:extLst>
              <a:ext uri="{FF2B5EF4-FFF2-40B4-BE49-F238E27FC236}">
                <a16:creationId xmlns:a16="http://schemas.microsoft.com/office/drawing/2014/main" id="{AE91B7C3-8624-4AF6-8A1B-EA259E9A020A}"/>
              </a:ext>
            </a:extLst>
          </p:cNvPr>
          <p:cNvSpPr txBox="1">
            <a:spLocks/>
          </p:cNvSpPr>
          <p:nvPr/>
        </p:nvSpPr>
        <p:spPr>
          <a:xfrm>
            <a:off x="348450" y="388127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sp>
        <p:nvSpPr>
          <p:cNvPr id="13" name="Content Placeholder 3">
            <a:extLst>
              <a:ext uri="{FF2B5EF4-FFF2-40B4-BE49-F238E27FC236}">
                <a16:creationId xmlns:a16="http://schemas.microsoft.com/office/drawing/2014/main" id="{EFEB1BB3-9D5E-4129-93F1-5C9AED1C83AD}"/>
              </a:ext>
            </a:extLst>
          </p:cNvPr>
          <p:cNvSpPr txBox="1">
            <a:spLocks/>
          </p:cNvSpPr>
          <p:nvPr/>
        </p:nvSpPr>
        <p:spPr>
          <a:xfrm>
            <a:off x="348450" y="1132840"/>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150 or higher.</a:t>
            </a:r>
          </a:p>
          <a:p>
            <a:r>
              <a:rPr lang="en-US" dirty="0"/>
              <a:t>To disable change compatibility level to 140 or lower</a:t>
            </a:r>
          </a:p>
          <a:p>
            <a:endParaRPr lang="en-US" dirty="0"/>
          </a:p>
          <a:p>
            <a:endParaRPr lang="en-US" dirty="0"/>
          </a:p>
        </p:txBody>
      </p:sp>
      <p:sp>
        <p:nvSpPr>
          <p:cNvPr id="21" name="Rectangle 20">
            <a:extLst>
              <a:ext uri="{FF2B5EF4-FFF2-40B4-BE49-F238E27FC236}">
                <a16:creationId xmlns:a16="http://schemas.microsoft.com/office/drawing/2014/main" id="{3BC42C1C-5F81-4612-9BDB-5D9EC9D9E9BC}"/>
              </a:ext>
            </a:extLst>
          </p:cNvPr>
          <p:cNvSpPr/>
          <p:nvPr/>
        </p:nvSpPr>
        <p:spPr>
          <a:xfrm>
            <a:off x="447196" y="3134533"/>
            <a:ext cx="11049002"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TSQL_SCALAR_UDF_INLINING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dirty="0">
              <a:solidFill>
                <a:srgbClr val="000000"/>
              </a:solidFill>
              <a:latin typeface="Consolas" panose="020B0609020204030204" pitchFamily="49" charset="0"/>
            </a:endParaRPr>
          </a:p>
        </p:txBody>
      </p:sp>
      <p:sp>
        <p:nvSpPr>
          <p:cNvPr id="23" name="Rectangle 22">
            <a:extLst>
              <a:ext uri="{FF2B5EF4-FFF2-40B4-BE49-F238E27FC236}">
                <a16:creationId xmlns:a16="http://schemas.microsoft.com/office/drawing/2014/main" id="{E6018229-5918-495C-8686-EF23F566DEDD}"/>
              </a:ext>
            </a:extLst>
          </p:cNvPr>
          <p:cNvSpPr/>
          <p:nvPr/>
        </p:nvSpPr>
        <p:spPr>
          <a:xfrm>
            <a:off x="447196" y="4416096"/>
            <a:ext cx="10880725" cy="849338"/>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'DISABLE_TSQL_SCALAR_UDF_INLINING'</a:t>
            </a:r>
            <a:r>
              <a:rPr lang="en-US" dirty="0">
                <a:solidFill>
                  <a:srgbClr val="808080"/>
                </a:solidFill>
                <a:latin typeface="Consolas" panose="020B0609020204030204" pitchFamily="49" charset="0"/>
              </a:rPr>
              <a:t>));</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7672342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9039225" y="26834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C9EDD544-CEFF-42F5-910A-8566AE4C25FC}"/>
              </a:ext>
            </a:extLst>
          </p:cNvPr>
          <p:cNvSpPr txBox="1"/>
          <p:nvPr/>
        </p:nvSpPr>
        <p:spPr>
          <a:xfrm>
            <a:off x="383539" y="4673448"/>
            <a:ext cx="8550912" cy="1569660"/>
          </a:xfrm>
          <a:prstGeom prst="rect">
            <a:avLst/>
          </a:prstGeom>
          <a:noFill/>
        </p:spPr>
        <p:txBody>
          <a:bodyPr wrap="square" rtlCol="0">
            <a:spAutoFit/>
          </a:bodyPr>
          <a:lstStyle/>
          <a:p>
            <a:r>
              <a:rPr lang="en-US" sz="2400" dirty="0"/>
              <a:t>Approximate Query Processing is a new feature family that will be used to aggregate large datasets where performance is more critical than absolute precision. Currently only one supported function (APPROX_COUNT_DISTINCT).</a:t>
            </a:r>
          </a:p>
        </p:txBody>
      </p:sp>
    </p:spTree>
    <p:extLst>
      <p:ext uri="{BB962C8B-B14F-4D97-AF65-F5344CB8AC3E}">
        <p14:creationId xmlns:p14="http://schemas.microsoft.com/office/powerpoint/2010/main" val="22613309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Count Distinct</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21575E75-F285-4A8C-A97B-5B298097C349}"/>
              </a:ext>
            </a:extLst>
          </p:cNvPr>
          <p:cNvSpPr/>
          <p:nvPr/>
        </p:nvSpPr>
        <p:spPr>
          <a:xfrm>
            <a:off x="9039225" y="4664604"/>
            <a:ext cx="2447925" cy="169545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5B60C5A0-9C0F-437B-BD2B-3F52C33A284B}"/>
              </a:ext>
            </a:extLst>
          </p:cNvPr>
          <p:cNvSpPr txBox="1"/>
          <p:nvPr/>
        </p:nvSpPr>
        <p:spPr>
          <a:xfrm>
            <a:off x="383539" y="4673448"/>
            <a:ext cx="8550912" cy="1200329"/>
          </a:xfrm>
          <a:prstGeom prst="rect">
            <a:avLst/>
          </a:prstGeom>
          <a:noFill/>
        </p:spPr>
        <p:txBody>
          <a:bodyPr wrap="square" rtlCol="0">
            <a:spAutoFit/>
          </a:bodyPr>
          <a:lstStyle/>
          <a:p>
            <a:r>
              <a:rPr lang="en-US" sz="2400" dirty="0"/>
              <a:t>A new aggregate function APPROX_COUNT_DISTINCT that returns the approximate number of unique non-null values in a group.</a:t>
            </a:r>
          </a:p>
        </p:txBody>
      </p:sp>
    </p:spTree>
    <p:extLst>
      <p:ext uri="{BB962C8B-B14F-4D97-AF65-F5344CB8AC3E}">
        <p14:creationId xmlns:p14="http://schemas.microsoft.com/office/powerpoint/2010/main" val="23479633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Approximate Count Distinct</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253236517"/>
              </p:ext>
            </p:extLst>
          </p:nvPr>
        </p:nvGraphicFramePr>
        <p:xfrm>
          <a:off x="8773886" y="1999510"/>
          <a:ext cx="3239952" cy="213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Rectangle 6">
            <a:extLst>
              <a:ext uri="{FF2B5EF4-FFF2-40B4-BE49-F238E27FC236}">
                <a16:creationId xmlns:a16="http://schemas.microsoft.com/office/drawing/2014/main" id="{C6EE4756-F8B4-493D-A59B-1C26402F5432}"/>
              </a:ext>
            </a:extLst>
          </p:cNvPr>
          <p:cNvSpPr/>
          <p:nvPr/>
        </p:nvSpPr>
        <p:spPr>
          <a:xfrm>
            <a:off x="315275" y="5048503"/>
            <a:ext cx="10880725" cy="849338"/>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FF00FF"/>
                </a:solidFill>
                <a:latin typeface="Consolas" panose="020B0609020204030204" pitchFamily="49" charset="0"/>
              </a:rPr>
              <a:t>APPROX_COUNT_DISTINCT</a:t>
            </a:r>
            <a:r>
              <a:rPr lang="en-US" sz="1800" dirty="0">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O_OrderKey</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AS</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Approx_Distinct_OrderKey</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dbo</a:t>
            </a:r>
            <a:r>
              <a:rPr lang="en-US" sz="1800" dirty="0" err="1">
                <a:solidFill>
                  <a:srgbClr val="808080"/>
                </a:solidFill>
                <a:latin typeface="Consolas" panose="020B0609020204030204" pitchFamily="49" charset="0"/>
              </a:rPr>
              <a:t>.</a:t>
            </a:r>
            <a:r>
              <a:rPr lang="en-US" sz="1800" dirty="0" err="1">
                <a:solidFill>
                  <a:srgbClr val="000000"/>
                </a:solidFill>
                <a:latin typeface="Consolas" panose="020B0609020204030204" pitchFamily="49" charset="0"/>
              </a:rPr>
              <a:t>Orders</a:t>
            </a:r>
            <a:r>
              <a:rPr lang="en-US" sz="1800" dirty="0">
                <a:solidFill>
                  <a:srgbClr val="808080"/>
                </a:solidFill>
                <a:latin typeface="Consolas" panose="020B0609020204030204" pitchFamily="49" charset="0"/>
              </a:rPr>
              <a:t>;</a:t>
            </a:r>
            <a:endParaRPr lang="en-US" dirty="0"/>
          </a:p>
        </p:txBody>
      </p:sp>
      <p:graphicFrame>
        <p:nvGraphicFramePr>
          <p:cNvPr id="9" name="Diagram 8">
            <a:extLst>
              <a:ext uri="{FF2B5EF4-FFF2-40B4-BE49-F238E27FC236}">
                <a16:creationId xmlns:a16="http://schemas.microsoft.com/office/drawing/2014/main" id="{15BC3B75-C13E-4A15-9A5E-0CA51E61AC18}"/>
              </a:ext>
            </a:extLst>
          </p:cNvPr>
          <p:cNvGraphicFramePr/>
          <p:nvPr>
            <p:extLst>
              <p:ext uri="{D42A27DB-BD31-4B8C-83A1-F6EECF244321}">
                <p14:modId xmlns:p14="http://schemas.microsoft.com/office/powerpoint/2010/main" val="2844561811"/>
              </p:ext>
            </p:extLst>
          </p:nvPr>
        </p:nvGraphicFramePr>
        <p:xfrm>
          <a:off x="269238" y="1029810"/>
          <a:ext cx="8036562" cy="378492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0318645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0" name="Title 59">
            <a:extLst>
              <a:ext uri="{FF2B5EF4-FFF2-40B4-BE49-F238E27FC236}">
                <a16:creationId xmlns:a16="http://schemas.microsoft.com/office/drawing/2014/main" id="{C9B07188-2F60-4144-BDC6-30C5D40556EA}"/>
              </a:ext>
            </a:extLst>
          </p:cNvPr>
          <p:cNvSpPr>
            <a:spLocks noGrp="1"/>
          </p:cNvSpPr>
          <p:nvPr>
            <p:ph type="title"/>
          </p:nvPr>
        </p:nvSpPr>
        <p:spPr/>
        <p:txBody>
          <a:bodyPr/>
          <a:lstStyle/>
          <a:p>
            <a:r>
              <a:rPr lang="en-US" dirty="0"/>
              <a:t>Get started with SQL Server 2019</a:t>
            </a:r>
          </a:p>
        </p:txBody>
      </p:sp>
      <p:sp>
        <p:nvSpPr>
          <p:cNvPr id="62" name="Text Placeholder 61">
            <a:extLst>
              <a:ext uri="{FF2B5EF4-FFF2-40B4-BE49-F238E27FC236}">
                <a16:creationId xmlns:a16="http://schemas.microsoft.com/office/drawing/2014/main" id="{F532852F-D649-4A5C-BE35-3C2C2FFD4FD5}"/>
              </a:ext>
            </a:extLst>
          </p:cNvPr>
          <p:cNvSpPr>
            <a:spLocks noGrp="1"/>
          </p:cNvSpPr>
          <p:nvPr>
            <p:ph type="body" sz="quarter" idx="10"/>
          </p:nvPr>
        </p:nvSpPr>
        <p:spPr>
          <a:xfrm>
            <a:off x="584200" y="1435497"/>
            <a:ext cx="11018520" cy="4170372"/>
          </a:xfrm>
        </p:spPr>
        <p:txBody>
          <a:bodyPr/>
          <a:lstStyle/>
          <a:p>
            <a:pPr marL="0" indent="0">
              <a:spcBef>
                <a:spcPts val="1800"/>
              </a:spcBef>
              <a:buNone/>
            </a:pPr>
            <a:r>
              <a:rPr lang="en-US" sz="2000" dirty="0">
                <a:latin typeface="+mn-lt"/>
              </a:rPr>
              <a:t>Download and try it: </a:t>
            </a:r>
            <a:r>
              <a:rPr lang="en-US" sz="2000" dirty="0">
                <a:latin typeface="+mn-lt"/>
                <a:hlinkClick r:id="rId3"/>
              </a:rPr>
              <a:t>http://aka.ms/ss19</a:t>
            </a:r>
            <a:endParaRPr lang="en-US" sz="2000" dirty="0">
              <a:latin typeface="+mn-lt"/>
            </a:endParaRPr>
          </a:p>
          <a:p>
            <a:pPr marL="0" indent="0">
              <a:spcBef>
                <a:spcPts val="1800"/>
              </a:spcBef>
              <a:buNone/>
            </a:pPr>
            <a:r>
              <a:rPr lang="en-US" sz="2000" dirty="0">
                <a:latin typeface="+mn-lt"/>
              </a:rPr>
              <a:t>Use our free training: </a:t>
            </a:r>
            <a:r>
              <a:rPr lang="en-US" sz="2000" dirty="0">
                <a:latin typeface="+mn-lt"/>
                <a:hlinkClick r:id="rId4"/>
              </a:rPr>
              <a:t>https://aka.ms/sqlworkshops</a:t>
            </a:r>
            <a:endParaRPr lang="en-US" sz="2000" dirty="0">
              <a:latin typeface="+mn-lt"/>
            </a:endParaRPr>
          </a:p>
          <a:p>
            <a:pPr marL="0" indent="0">
              <a:spcBef>
                <a:spcPts val="1800"/>
              </a:spcBef>
              <a:buNone/>
            </a:pPr>
            <a:r>
              <a:rPr lang="en-US" sz="2000" dirty="0">
                <a:latin typeface="+mn-lt"/>
              </a:rPr>
              <a:t>Use examples through our </a:t>
            </a:r>
            <a:r>
              <a:rPr lang="en-US" sz="2000" dirty="0">
                <a:latin typeface="+mn-lt"/>
                <a:hlinkClick r:id="rId5"/>
              </a:rPr>
              <a:t>https://aka.ms/SQL2019Notebooks</a:t>
            </a:r>
            <a:endParaRPr lang="en-US" sz="2000" dirty="0">
              <a:latin typeface="+mn-lt"/>
            </a:endParaRPr>
          </a:p>
          <a:p>
            <a:pPr marL="0" indent="0">
              <a:spcBef>
                <a:spcPts val="1800"/>
              </a:spcBef>
              <a:buNone/>
            </a:pPr>
            <a:r>
              <a:rPr lang="en-US" sz="2000" dirty="0">
                <a:latin typeface="+mn-lt"/>
              </a:rPr>
              <a:t>Learn from videos: </a:t>
            </a:r>
            <a:r>
              <a:rPr lang="en-US" sz="2000" dirty="0">
                <a:latin typeface="+mn-lt"/>
                <a:hlinkClick r:id="rId6"/>
              </a:rPr>
              <a:t>https://aka.ms/sql2019learning</a:t>
            </a:r>
            <a:endParaRPr lang="en-US" sz="2000" dirty="0">
              <a:latin typeface="+mn-lt"/>
            </a:endParaRPr>
          </a:p>
          <a:p>
            <a:pPr marL="0" indent="0">
              <a:spcBef>
                <a:spcPts val="1800"/>
              </a:spcBef>
              <a:buNone/>
            </a:pPr>
            <a:r>
              <a:rPr lang="en-US" sz="2000" dirty="0">
                <a:latin typeface="+mn-lt"/>
              </a:rPr>
              <a:t>Read what’s new for SQL 2019: </a:t>
            </a:r>
            <a:r>
              <a:rPr lang="en-US" sz="2000" dirty="0">
                <a:latin typeface="+mn-lt"/>
                <a:hlinkClick r:id="rId7"/>
              </a:rPr>
              <a:t>documentation</a:t>
            </a:r>
            <a:endParaRPr lang="en-US" sz="2000" dirty="0">
              <a:latin typeface="+mn-lt"/>
            </a:endParaRPr>
          </a:p>
          <a:p>
            <a:pPr marL="0" indent="0">
              <a:spcBef>
                <a:spcPts val="1800"/>
              </a:spcBef>
              <a:buNone/>
            </a:pPr>
            <a:r>
              <a:rPr lang="en-US" sz="2000" dirty="0">
                <a:latin typeface="+mn-lt"/>
              </a:rPr>
              <a:t>Watch how to Modernize SQL Server: </a:t>
            </a:r>
            <a:r>
              <a:rPr lang="en-US" sz="2000" dirty="0">
                <a:latin typeface="+mn-lt"/>
                <a:hlinkClick r:id="rId8"/>
              </a:rPr>
              <a:t>check out the video</a:t>
            </a:r>
            <a:endParaRPr lang="en-US" sz="2000" dirty="0">
              <a:latin typeface="+mn-lt"/>
            </a:endParaRPr>
          </a:p>
          <a:p>
            <a:pPr>
              <a:spcBef>
                <a:spcPts val="1800"/>
              </a:spcBef>
            </a:pPr>
            <a:r>
              <a:rPr lang="en-US" sz="2000" dirty="0"/>
              <a:t>One shortcut to rule them all: </a:t>
            </a:r>
            <a:r>
              <a:rPr lang="en-US" sz="2000" dirty="0">
                <a:hlinkClick r:id="rId9"/>
              </a:rPr>
              <a:t>https://aka.ms/SQLShortcuts</a:t>
            </a:r>
            <a:r>
              <a:rPr lang="en-US" sz="2000" dirty="0"/>
              <a:t> </a:t>
            </a:r>
          </a:p>
          <a:p>
            <a:pPr marL="0" indent="0">
              <a:spcBef>
                <a:spcPts val="1800"/>
              </a:spcBef>
              <a:buNone/>
            </a:pPr>
            <a:r>
              <a:rPr lang="en-US" sz="2000" dirty="0">
                <a:latin typeface="+mn-lt"/>
              </a:rPr>
              <a:t>Get the book: </a:t>
            </a:r>
            <a:r>
              <a:rPr lang="en-US" sz="2000" dirty="0">
                <a:latin typeface="+mn-lt"/>
                <a:hlinkClick r:id="rId10"/>
              </a:rPr>
              <a:t>https://aka.ms/sql2019book</a:t>
            </a:r>
            <a:endParaRPr lang="en-US" sz="2000" dirty="0">
              <a:latin typeface="+mn-lt"/>
            </a:endParaRPr>
          </a:p>
        </p:txBody>
      </p:sp>
      <p:pic>
        <p:nvPicPr>
          <p:cNvPr id="13" name="Picture 12" descr="A picture containing star, device&#10;&#10;Description automatically generated">
            <a:extLst>
              <a:ext uri="{FF2B5EF4-FFF2-40B4-BE49-F238E27FC236}">
                <a16:creationId xmlns:a16="http://schemas.microsoft.com/office/drawing/2014/main" id="{C8E2B7E3-96CD-4565-8DB3-758345BDB67E}"/>
              </a:ext>
            </a:extLst>
          </p:cNvPr>
          <p:cNvPicPr>
            <a:picLocks noChangeAspect="1"/>
          </p:cNvPicPr>
          <p:nvPr/>
        </p:nvPicPr>
        <p:blipFill>
          <a:blip r:embed="rId11"/>
          <a:stretch>
            <a:fillRect/>
          </a:stretch>
        </p:blipFill>
        <p:spPr>
          <a:xfrm>
            <a:off x="8391477" y="1435497"/>
            <a:ext cx="2850561" cy="406730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996729775"/>
      </p:ext>
    </p:extLst>
  </p:cSld>
  <p:clrMapOvr>
    <a:masterClrMapping/>
  </p:clrMapOvr>
  <p:transition>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4109094935"/>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Tree>
    <p:extLst>
      <p:ext uri="{BB962C8B-B14F-4D97-AF65-F5344CB8AC3E}">
        <p14:creationId xmlns:p14="http://schemas.microsoft.com/office/powerpoint/2010/main" val="6027065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2662423881"/>
              </p:ext>
            </p:extLst>
          </p:nvPr>
        </p:nvGraphicFramePr>
        <p:xfrm>
          <a:off x="134619" y="838200"/>
          <a:ext cx="119227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Rounded Corners 2">
            <a:extLst>
              <a:ext uri="{FF2B5EF4-FFF2-40B4-BE49-F238E27FC236}">
                <a16:creationId xmlns:a16="http://schemas.microsoft.com/office/drawing/2014/main" id="{B1DFCDBD-1083-4C9B-81B0-18B09E0E498D}"/>
              </a:ext>
            </a:extLst>
          </p:cNvPr>
          <p:cNvSpPr/>
          <p:nvPr/>
        </p:nvSpPr>
        <p:spPr>
          <a:xfrm>
            <a:off x="7853680" y="5505710"/>
            <a:ext cx="1645920" cy="833120"/>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7" name="Rectangle: Rounded Corners 6">
            <a:extLst>
              <a:ext uri="{FF2B5EF4-FFF2-40B4-BE49-F238E27FC236}">
                <a16:creationId xmlns:a16="http://schemas.microsoft.com/office/drawing/2014/main" id="{9BC42E97-2FB9-4C21-9224-F41DF6159685}"/>
              </a:ext>
            </a:extLst>
          </p:cNvPr>
          <p:cNvSpPr/>
          <p:nvPr/>
        </p:nvSpPr>
        <p:spPr>
          <a:xfrm>
            <a:off x="9596118" y="5505710"/>
            <a:ext cx="1645920" cy="833120"/>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89717390-56F6-4719-AC3E-6A614E4CEA32}"/>
              </a:ext>
            </a:extLst>
          </p:cNvPr>
          <p:cNvSpPr txBox="1"/>
          <p:nvPr/>
        </p:nvSpPr>
        <p:spPr>
          <a:xfrm>
            <a:off x="7805421" y="5599104"/>
            <a:ext cx="1742438" cy="646331"/>
          </a:xfrm>
          <a:prstGeom prst="rect">
            <a:avLst/>
          </a:prstGeom>
          <a:noFill/>
        </p:spPr>
        <p:txBody>
          <a:bodyPr wrap="square" rtlCol="0">
            <a:spAutoFit/>
          </a:bodyPr>
          <a:lstStyle/>
          <a:p>
            <a:pPr algn="ctr"/>
            <a:r>
              <a:rPr lang="en-US" dirty="0">
                <a:solidFill>
                  <a:schemeClr val="bg1"/>
                </a:solidFill>
              </a:rPr>
              <a:t>SQL Server    2017</a:t>
            </a:r>
          </a:p>
        </p:txBody>
      </p:sp>
      <p:sp>
        <p:nvSpPr>
          <p:cNvPr id="11" name="TextBox 10">
            <a:extLst>
              <a:ext uri="{FF2B5EF4-FFF2-40B4-BE49-F238E27FC236}">
                <a16:creationId xmlns:a16="http://schemas.microsoft.com/office/drawing/2014/main" id="{F22830DA-357C-4A79-809A-95723C509562}"/>
              </a:ext>
            </a:extLst>
          </p:cNvPr>
          <p:cNvSpPr txBox="1"/>
          <p:nvPr/>
        </p:nvSpPr>
        <p:spPr>
          <a:xfrm>
            <a:off x="9499600" y="5599104"/>
            <a:ext cx="1742438" cy="646331"/>
          </a:xfrm>
          <a:prstGeom prst="rect">
            <a:avLst/>
          </a:prstGeom>
          <a:noFill/>
        </p:spPr>
        <p:txBody>
          <a:bodyPr wrap="square" rtlCol="0">
            <a:spAutoFit/>
          </a:bodyPr>
          <a:lstStyle/>
          <a:p>
            <a:pPr algn="ctr"/>
            <a:r>
              <a:rPr lang="en-US" dirty="0">
                <a:solidFill>
                  <a:schemeClr val="bg1"/>
                </a:solidFill>
              </a:rPr>
              <a:t>SQL Server    2019</a:t>
            </a:r>
          </a:p>
        </p:txBody>
      </p:sp>
      <p:sp>
        <p:nvSpPr>
          <p:cNvPr id="13" name="TextBox 12">
            <a:extLst>
              <a:ext uri="{FF2B5EF4-FFF2-40B4-BE49-F238E27FC236}">
                <a16:creationId xmlns:a16="http://schemas.microsoft.com/office/drawing/2014/main" id="{381C90F7-662D-4511-86AF-2DEC7C55F09D}"/>
              </a:ext>
            </a:extLst>
          </p:cNvPr>
          <p:cNvSpPr txBox="1"/>
          <p:nvPr/>
        </p:nvSpPr>
        <p:spPr>
          <a:xfrm>
            <a:off x="8336280" y="4918335"/>
            <a:ext cx="2409825" cy="493980"/>
          </a:xfrm>
          <a:prstGeom prst="rect">
            <a:avLst/>
          </a:prstGeom>
          <a:noFill/>
        </p:spPr>
        <p:txBody>
          <a:bodyPr wrap="square" rtlCol="0">
            <a:spAutoFit/>
          </a:bodyPr>
          <a:lstStyle/>
          <a:p>
            <a:endParaRPr lang="en-US" dirty="0"/>
          </a:p>
        </p:txBody>
      </p:sp>
      <p:sp>
        <p:nvSpPr>
          <p:cNvPr id="15" name="Rectangle: Rounded Corners 14">
            <a:extLst>
              <a:ext uri="{FF2B5EF4-FFF2-40B4-BE49-F238E27FC236}">
                <a16:creationId xmlns:a16="http://schemas.microsoft.com/office/drawing/2014/main" id="{73F082C8-817B-4CC4-B844-5F4291A58291}"/>
              </a:ext>
            </a:extLst>
          </p:cNvPr>
          <p:cNvSpPr/>
          <p:nvPr/>
        </p:nvSpPr>
        <p:spPr>
          <a:xfrm>
            <a:off x="7853680" y="5038082"/>
            <a:ext cx="3388357"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18" name="TextBox 17">
            <a:extLst>
              <a:ext uri="{FF2B5EF4-FFF2-40B4-BE49-F238E27FC236}">
                <a16:creationId xmlns:a16="http://schemas.microsoft.com/office/drawing/2014/main" id="{5AC6DA9B-A8EB-4E8C-BB3A-800A9319F264}"/>
              </a:ext>
            </a:extLst>
          </p:cNvPr>
          <p:cNvSpPr txBox="1"/>
          <p:nvPr/>
        </p:nvSpPr>
        <p:spPr>
          <a:xfrm>
            <a:off x="269238" y="5468652"/>
            <a:ext cx="2797812" cy="461665"/>
          </a:xfrm>
          <a:prstGeom prst="rect">
            <a:avLst/>
          </a:prstGeom>
          <a:noFill/>
        </p:spPr>
        <p:txBody>
          <a:bodyPr wrap="square" rtlCol="0">
            <a:spAutoFit/>
          </a:bodyPr>
          <a:lstStyle/>
          <a:p>
            <a:r>
              <a:rPr lang="en-US" sz="2400" dirty="0">
                <a:hlinkClick r:id="rId8">
                  <a:extLst>
                    <a:ext uri="{A12FA001-AC4F-418D-AE19-62706E023703}">
                      <ahyp:hlinkClr xmlns:ahyp="http://schemas.microsoft.com/office/drawing/2018/hyperlinkcolor" val="tx"/>
                    </a:ext>
                  </a:extLst>
                </a:hlinkClick>
              </a:rPr>
              <a:t>http://aka.ms/IQP</a:t>
            </a:r>
            <a:endParaRPr lang="en-US" sz="2400" dirty="0"/>
          </a:p>
        </p:txBody>
      </p:sp>
    </p:spTree>
    <p:extLst>
      <p:ext uri="{BB962C8B-B14F-4D97-AF65-F5344CB8AC3E}">
        <p14:creationId xmlns:p14="http://schemas.microsoft.com/office/powerpoint/2010/main" val="26701002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Adaptive Query Processing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03238064"/>
              </p:ext>
            </p:extLst>
          </p:nvPr>
        </p:nvGraphicFramePr>
        <p:xfrm>
          <a:off x="269238" y="10191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477125" y="1222635"/>
            <a:ext cx="4257675" cy="4893647"/>
          </a:xfrm>
          <a:prstGeom prst="rect">
            <a:avLst/>
          </a:prstGeom>
          <a:noFill/>
        </p:spPr>
        <p:txBody>
          <a:bodyPr wrap="square" rtlCol="0">
            <a:spAutoFit/>
          </a:bodyPr>
          <a:lstStyle/>
          <a:p>
            <a:r>
              <a:rPr lang="en-US" sz="2600" dirty="0"/>
              <a:t>Addresses performance issues related to the cardinality estimation of an execution plan.</a:t>
            </a:r>
          </a:p>
          <a:p>
            <a:endParaRPr lang="en-US" sz="2600" dirty="0"/>
          </a:p>
          <a:p>
            <a:r>
              <a:rPr lang="en-US" sz="2600" dirty="0"/>
              <a:t>These options can provide improved join type selection, row-calculations for Multi-Statement Table-Valued Functions, and memory allocation of row storage. </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2640328" y="1165485"/>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7566971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172508852"/>
              </p:ext>
            </p:extLst>
          </p:nvPr>
        </p:nvGraphicFramePr>
        <p:xfrm>
          <a:off x="621663" y="96202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839075" y="1848356"/>
            <a:ext cx="4257675" cy="3416320"/>
          </a:xfrm>
          <a:prstGeom prst="rect">
            <a:avLst/>
          </a:prstGeom>
          <a:noFill/>
        </p:spPr>
        <p:txBody>
          <a:bodyPr wrap="square" rtlCol="0">
            <a:spAutoFit/>
          </a:bodyPr>
          <a:lstStyle/>
          <a:p>
            <a:r>
              <a:rPr lang="en-US" sz="2400" dirty="0"/>
              <a:t>This feature enables the choice of either the Hash or the Nested Loop join type. </a:t>
            </a:r>
          </a:p>
          <a:p>
            <a:endParaRPr lang="en-US" sz="2400" dirty="0"/>
          </a:p>
          <a:p>
            <a:r>
              <a:rPr lang="en-US" sz="2400" dirty="0"/>
              <a:t>Decision is deferred until statement execution. </a:t>
            </a:r>
          </a:p>
          <a:p>
            <a:endParaRPr lang="en-US" sz="2400" dirty="0"/>
          </a:p>
          <a:p>
            <a:r>
              <a:rPr lang="en-US" sz="2400" dirty="0"/>
              <a:t>No need to use join hints in queries.</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506728" y="2889909"/>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41241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726739359"/>
              </p:ext>
            </p:extLst>
          </p:nvPr>
        </p:nvGraphicFramePr>
        <p:xfrm>
          <a:off x="9898879" y="-170910"/>
          <a:ext cx="2023883" cy="168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Picture 2">
            <a:extLst>
              <a:ext uri="{FF2B5EF4-FFF2-40B4-BE49-F238E27FC236}">
                <a16:creationId xmlns:a16="http://schemas.microsoft.com/office/drawing/2014/main" id="{0D5BFF78-9550-4667-8C01-CBCF57891022}"/>
              </a:ext>
            </a:extLst>
          </p:cNvPr>
          <p:cNvPicPr>
            <a:picLocks noChangeAspect="1"/>
          </p:cNvPicPr>
          <p:nvPr/>
        </p:nvPicPr>
        <p:blipFill>
          <a:blip r:embed="rId8"/>
          <a:stretch>
            <a:fillRect/>
          </a:stretch>
        </p:blipFill>
        <p:spPr>
          <a:xfrm>
            <a:off x="1615736" y="1663680"/>
            <a:ext cx="8738347" cy="4376032"/>
          </a:xfrm>
          <a:prstGeom prst="rect">
            <a:avLst/>
          </a:prstGeom>
          <a:ln>
            <a:noFill/>
          </a:ln>
          <a:effectLst>
            <a:outerShdw blurRad="190500" algn="tl" rotWithShape="0">
              <a:srgbClr val="000000">
                <a:alpha val="70000"/>
              </a:srgbClr>
            </a:outerShdw>
          </a:effectLst>
        </p:spPr>
      </p:pic>
      <p:pic>
        <p:nvPicPr>
          <p:cNvPr id="4" name="Picture 3">
            <a:extLst>
              <a:ext uri="{FF2B5EF4-FFF2-40B4-BE49-F238E27FC236}">
                <a16:creationId xmlns:a16="http://schemas.microsoft.com/office/drawing/2014/main" id="{A2614E56-14C0-40A7-9F86-B4476D873CB8}"/>
              </a:ext>
            </a:extLst>
          </p:cNvPr>
          <p:cNvPicPr>
            <a:picLocks noChangeAspect="1"/>
          </p:cNvPicPr>
          <p:nvPr/>
        </p:nvPicPr>
        <p:blipFill rotWithShape="1">
          <a:blip r:embed="rId9"/>
          <a:srcRect r="3809"/>
          <a:stretch/>
        </p:blipFill>
        <p:spPr>
          <a:xfrm>
            <a:off x="2068131" y="3579921"/>
            <a:ext cx="2838261" cy="191520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873341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Batch Mode Adaptive Joins (2017)</a:t>
            </a:r>
          </a:p>
        </p:txBody>
      </p:sp>
      <p:sp>
        <p:nvSpPr>
          <p:cNvPr id="8" name="Rectangle 7">
            <a:extLst>
              <a:ext uri="{FF2B5EF4-FFF2-40B4-BE49-F238E27FC236}">
                <a16:creationId xmlns:a16="http://schemas.microsoft.com/office/drawing/2014/main" id="{E87CA332-0A98-47A2-A23B-F3DD2B6B6F7C}"/>
              </a:ext>
            </a:extLst>
          </p:cNvPr>
          <p:cNvSpPr/>
          <p:nvPr/>
        </p:nvSpPr>
        <p:spPr>
          <a:xfrm>
            <a:off x="680280" y="3160324"/>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DISABLE_BATCH_MODE_ADAPTIVE_JOINS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9" name="Rectangle 8">
            <a:extLst>
              <a:ext uri="{FF2B5EF4-FFF2-40B4-BE49-F238E27FC236}">
                <a16:creationId xmlns:a16="http://schemas.microsoft.com/office/drawing/2014/main" id="{F8948C42-E3EE-42C8-AB1C-9B48B5641AD7}"/>
              </a:ext>
            </a:extLst>
          </p:cNvPr>
          <p:cNvSpPr/>
          <p:nvPr/>
        </p:nvSpPr>
        <p:spPr>
          <a:xfrm>
            <a:off x="680280" y="4177525"/>
            <a:ext cx="10880725" cy="461665"/>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DATABASE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SCOPED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CONFIGURATION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SET</a:t>
            </a:r>
            <a:r>
              <a:rPr lang="en-US" dirty="0">
                <a:solidFill>
                  <a:srgbClr val="000000"/>
                </a:solidFill>
                <a:latin typeface="Consolas" panose="020B0609020204030204" pitchFamily="49" charset="0"/>
              </a:rPr>
              <a:t> BATCH_MODE_ADAPTIVE_JOINS </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ON</a:t>
            </a:r>
            <a:r>
              <a:rPr lang="en-US" dirty="0">
                <a:solidFill>
                  <a:srgbClr val="0000FF"/>
                </a:solidFill>
                <a:latin typeface="Consolas" panose="020B0609020204030204" pitchFamily="49" charset="0"/>
              </a:rPr>
              <a:t>|OFF</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10" name="Rectangle 9">
            <a:extLst>
              <a:ext uri="{FF2B5EF4-FFF2-40B4-BE49-F238E27FC236}">
                <a16:creationId xmlns:a16="http://schemas.microsoft.com/office/drawing/2014/main" id="{0665CE9E-5D61-45F3-9D4E-8F9C03FF9346}"/>
              </a:ext>
            </a:extLst>
          </p:cNvPr>
          <p:cNvSpPr/>
          <p:nvPr/>
        </p:nvSpPr>
        <p:spPr>
          <a:xfrm>
            <a:off x="680280" y="5171236"/>
            <a:ext cx="10880725" cy="696189"/>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&lt;statement&gt;</a:t>
            </a:r>
          </a:p>
          <a:p>
            <a:r>
              <a:rPr lang="en-US" dirty="0">
                <a:solidFill>
                  <a:srgbClr val="0000FF"/>
                </a:solidFill>
                <a:latin typeface="Consolas" panose="020B0609020204030204" pitchFamily="49" charset="0"/>
              </a:rPr>
              <a:t>OPTION </a:t>
            </a:r>
            <a:r>
              <a:rPr lang="en-US" dirty="0">
                <a:solidFill>
                  <a:srgbClr val="808080"/>
                </a:solidFill>
                <a:latin typeface="Consolas" panose="020B0609020204030204" pitchFamily="49" charset="0"/>
              </a:rPr>
              <a:t>(</a:t>
            </a:r>
            <a:r>
              <a:rPr lang="en-US" dirty="0">
                <a:solidFill>
                  <a:srgbClr val="0000FF"/>
                </a:solidFill>
                <a:latin typeface="Consolas" panose="020B0609020204030204" pitchFamily="49" charset="0"/>
              </a:rPr>
              <a:t>USE</a:t>
            </a:r>
            <a:r>
              <a:rPr lang="en-US" dirty="0">
                <a:solidFill>
                  <a:srgbClr val="000000"/>
                </a:solidFill>
                <a:latin typeface="Consolas" panose="020B0609020204030204" pitchFamily="49" charset="0"/>
              </a:rPr>
              <a:t> HINT</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'DISABLE_BATCH_MODE_ADAPTIVE_JOINS'</a:t>
            </a:r>
            <a:r>
              <a:rPr lang="en-US" dirty="0">
                <a:solidFill>
                  <a:srgbClr val="808080"/>
                </a:solidFill>
                <a:latin typeface="Consolas" panose="020B0609020204030204" pitchFamily="49" charset="0"/>
              </a:rPr>
              <a:t>));</a:t>
            </a:r>
            <a:endParaRPr lang="en-US" sz="1800" dirty="0">
              <a:solidFill>
                <a:prstClr val="black"/>
              </a:solidFill>
              <a:latin typeface="Lucida Console" panose="020B0609040504020204" pitchFamily="49" charset="0"/>
            </a:endParaRPr>
          </a:p>
        </p:txBody>
      </p:sp>
      <p:sp>
        <p:nvSpPr>
          <p:cNvPr id="12" name="Content Placeholder 3">
            <a:extLst>
              <a:ext uri="{FF2B5EF4-FFF2-40B4-BE49-F238E27FC236}">
                <a16:creationId xmlns:a16="http://schemas.microsoft.com/office/drawing/2014/main" id="{5302B98C-991B-4EC1-A910-70B6E4583027}"/>
              </a:ext>
            </a:extLst>
          </p:cNvPr>
          <p:cNvSpPr txBox="1">
            <a:spLocks/>
          </p:cNvSpPr>
          <p:nvPr/>
        </p:nvSpPr>
        <p:spPr>
          <a:xfrm>
            <a:off x="680280" y="263621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enable/disable it at the database level in SQL Server 2017.</a:t>
            </a:r>
          </a:p>
        </p:txBody>
      </p:sp>
      <p:sp>
        <p:nvSpPr>
          <p:cNvPr id="14" name="Content Placeholder 3">
            <a:extLst>
              <a:ext uri="{FF2B5EF4-FFF2-40B4-BE49-F238E27FC236}">
                <a16:creationId xmlns:a16="http://schemas.microsoft.com/office/drawing/2014/main" id="{338975BC-A62B-48C1-B0B8-BD40B2D09EB8}"/>
              </a:ext>
            </a:extLst>
          </p:cNvPr>
          <p:cNvSpPr txBox="1">
            <a:spLocks/>
          </p:cNvSpPr>
          <p:nvPr/>
        </p:nvSpPr>
        <p:spPr>
          <a:xfrm>
            <a:off x="680280" y="3699997"/>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Azure SQL Database, SQL Server 2019 and higher</a:t>
            </a:r>
          </a:p>
          <a:p>
            <a:endParaRPr lang="en-US" dirty="0"/>
          </a:p>
        </p:txBody>
      </p:sp>
      <p:sp>
        <p:nvSpPr>
          <p:cNvPr id="16" name="Content Placeholder 3">
            <a:extLst>
              <a:ext uri="{FF2B5EF4-FFF2-40B4-BE49-F238E27FC236}">
                <a16:creationId xmlns:a16="http://schemas.microsoft.com/office/drawing/2014/main" id="{8F0F5418-94D3-40D4-AF8D-94BC66BE8CE6}"/>
              </a:ext>
            </a:extLst>
          </p:cNvPr>
          <p:cNvSpPr txBox="1">
            <a:spLocks/>
          </p:cNvSpPr>
          <p:nvPr/>
        </p:nvSpPr>
        <p:spPr>
          <a:xfrm>
            <a:off x="680280" y="470957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You can disable it at statement scope if necessary.</a:t>
            </a:r>
          </a:p>
          <a:p>
            <a:endParaRPr lang="en-US" dirty="0"/>
          </a:p>
        </p:txBody>
      </p:sp>
      <p:graphicFrame>
        <p:nvGraphicFramePr>
          <p:cNvPr id="18" name="Diagram 17">
            <a:extLst>
              <a:ext uri="{FF2B5EF4-FFF2-40B4-BE49-F238E27FC236}">
                <a16:creationId xmlns:a16="http://schemas.microsoft.com/office/drawing/2014/main" id="{B7F75DB8-E231-4313-B24B-14CF3B7C5D09}"/>
              </a:ext>
            </a:extLst>
          </p:cNvPr>
          <p:cNvGraphicFramePr/>
          <p:nvPr>
            <p:extLst>
              <p:ext uri="{D42A27DB-BD31-4B8C-83A1-F6EECF244321}">
                <p14:modId xmlns:p14="http://schemas.microsoft.com/office/powerpoint/2010/main" val="2029342112"/>
              </p:ext>
            </p:extLst>
          </p:nvPr>
        </p:nvGraphicFramePr>
        <p:xfrm>
          <a:off x="9898879" y="-170910"/>
          <a:ext cx="2023883" cy="16835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0" name="Content Placeholder 3">
            <a:extLst>
              <a:ext uri="{FF2B5EF4-FFF2-40B4-BE49-F238E27FC236}">
                <a16:creationId xmlns:a16="http://schemas.microsoft.com/office/drawing/2014/main" id="{57F1845F-2210-4AF6-9F46-C3EE0EA742CF}"/>
              </a:ext>
            </a:extLst>
          </p:cNvPr>
          <p:cNvSpPr txBox="1">
            <a:spLocks/>
          </p:cNvSpPr>
          <p:nvPr/>
        </p:nvSpPr>
        <p:spPr>
          <a:xfrm>
            <a:off x="269238" y="1108303"/>
            <a:ext cx="9176603" cy="1400637"/>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t>Enabled by default in Compatibility level 140 or higher.</a:t>
            </a:r>
          </a:p>
          <a:p>
            <a:r>
              <a:rPr lang="en-US" dirty="0"/>
              <a:t>To disable change compatibility level to 130 or lower</a:t>
            </a:r>
          </a:p>
          <a:p>
            <a:endParaRPr lang="en-US" dirty="0"/>
          </a:p>
          <a:p>
            <a:endParaRPr lang="en-US" dirty="0"/>
          </a:p>
        </p:txBody>
      </p:sp>
    </p:spTree>
    <p:extLst>
      <p:ext uri="{BB962C8B-B14F-4D97-AF65-F5344CB8AC3E}">
        <p14:creationId xmlns:p14="http://schemas.microsoft.com/office/powerpoint/2010/main" val="318015899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Interleaved Execution (2017)</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1185632488"/>
              </p:ext>
            </p:extLst>
          </p:nvPr>
        </p:nvGraphicFramePr>
        <p:xfrm>
          <a:off x="457200" y="981075"/>
          <a:ext cx="689356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a:extLst>
              <a:ext uri="{FF2B5EF4-FFF2-40B4-BE49-F238E27FC236}">
                <a16:creationId xmlns:a16="http://schemas.microsoft.com/office/drawing/2014/main" id="{260D4D33-4FF7-4EFB-B7FC-DB215D8C38A2}"/>
              </a:ext>
            </a:extLst>
          </p:cNvPr>
          <p:cNvSpPr txBox="1"/>
          <p:nvPr/>
        </p:nvSpPr>
        <p:spPr>
          <a:xfrm>
            <a:off x="7665087" y="1184535"/>
            <a:ext cx="4257675" cy="3416320"/>
          </a:xfrm>
          <a:prstGeom prst="rect">
            <a:avLst/>
          </a:prstGeom>
          <a:noFill/>
        </p:spPr>
        <p:txBody>
          <a:bodyPr wrap="square" rtlCol="0">
            <a:spAutoFit/>
          </a:bodyPr>
          <a:lstStyle/>
          <a:p>
            <a:r>
              <a:rPr lang="en-US" sz="2400" dirty="0"/>
              <a:t>Previously, when a Multi-Statement Table-Valued Function was executed, it used a fixed row estimate of 100 rows. </a:t>
            </a:r>
          </a:p>
          <a:p>
            <a:endParaRPr lang="en-US" sz="2400" dirty="0"/>
          </a:p>
          <a:p>
            <a:r>
              <a:rPr lang="en-US" sz="2400" dirty="0"/>
              <a:t>Now execution is paused so a better cardinality estimate can be captured.  </a:t>
            </a:r>
          </a:p>
        </p:txBody>
      </p:sp>
      <p:sp>
        <p:nvSpPr>
          <p:cNvPr id="8" name="Rectangle: Rounded Corners 7">
            <a:extLst>
              <a:ext uri="{FF2B5EF4-FFF2-40B4-BE49-F238E27FC236}">
                <a16:creationId xmlns:a16="http://schemas.microsoft.com/office/drawing/2014/main" id="{A7A3F34A-9694-4E8A-BBBC-AD0DF7F7F75C}"/>
              </a:ext>
            </a:extLst>
          </p:cNvPr>
          <p:cNvSpPr/>
          <p:nvPr/>
        </p:nvSpPr>
        <p:spPr>
          <a:xfrm>
            <a:off x="2833370" y="2909025"/>
            <a:ext cx="2141222" cy="154914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549563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3982</Words>
  <Application>Microsoft Office PowerPoint</Application>
  <PresentationFormat>Widescreen</PresentationFormat>
  <Paragraphs>380</Paragraphs>
  <Slides>31</Slides>
  <Notes>29</Notes>
  <HiddenSlides>2</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Arial</vt:lpstr>
      <vt:lpstr>Calibri</vt:lpstr>
      <vt:lpstr>Century Gothic</vt:lpstr>
      <vt:lpstr>Consolas</vt:lpstr>
      <vt:lpstr>Lucida Console</vt:lpstr>
      <vt:lpstr>Segoe UI</vt:lpstr>
      <vt:lpstr>PASS 2013_SpeakerTemplate_Final</vt:lpstr>
      <vt:lpstr>Intelligent  Query Processing    </vt:lpstr>
      <vt:lpstr>PowerPoint Presentation</vt:lpstr>
      <vt:lpstr>Get started with SQL Server 2019</vt:lpstr>
      <vt:lpstr>Intelligent Query Processing</vt:lpstr>
      <vt:lpstr>Adaptive Query Processing (2017)</vt:lpstr>
      <vt:lpstr>Batch Mode Adaptive Joins (2017)</vt:lpstr>
      <vt:lpstr>Batch Mode Adaptive Joins (2017)</vt:lpstr>
      <vt:lpstr>Batch Mode Adaptive Joins (2017)</vt:lpstr>
      <vt:lpstr>Interleaved Execution (2017)</vt:lpstr>
      <vt:lpstr>Interleaved Execution (2017)</vt:lpstr>
      <vt:lpstr>Interleaved Execution (2017)</vt:lpstr>
      <vt:lpstr>Batch Mode Memory Grant Feedback (2017)</vt:lpstr>
      <vt:lpstr>Batch Mode Memory Grant Feedback (2017)</vt:lpstr>
      <vt:lpstr>Batch Mode Memory Grant Feedback (2017)</vt:lpstr>
      <vt:lpstr>Row Mode Memory Grant Feedback</vt:lpstr>
      <vt:lpstr>Row Mode Memory Grant Feedback</vt:lpstr>
      <vt:lpstr>Row Mode Memory Grant Feedback</vt:lpstr>
      <vt:lpstr>Intelligent Query Processing</vt:lpstr>
      <vt:lpstr>Intelligent Query Processing (2019)</vt:lpstr>
      <vt:lpstr>Table Variable Deferred Compilation</vt:lpstr>
      <vt:lpstr>Table Variable Deferred Compilation</vt:lpstr>
      <vt:lpstr>Batch Mode on Rowstore Indexes</vt:lpstr>
      <vt:lpstr>Batch Mode on Rowstore Indexes</vt:lpstr>
      <vt:lpstr>Scalar User-Defined Function Inlining</vt:lpstr>
      <vt:lpstr>Scalar User-Defined Function Inlining</vt:lpstr>
      <vt:lpstr>Scalar User-Defined Function Inlining</vt:lpstr>
      <vt:lpstr>Approximate Query Processing</vt:lpstr>
      <vt:lpstr>Approximate Count Distinct</vt:lpstr>
      <vt:lpstr>Approximate Count Distinct</vt:lpstr>
      <vt:lpstr>Intelligent Query Processing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2021-08-18T22:02:30Z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