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3.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 Id="rId5" Type="http://schemas.microsoft.com/office/2020/02/relationships/classificationlabels" Target="docMetadata/LabelInfo.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 id="2147483966" r:id="rId2"/>
  </p:sldMasterIdLst>
  <p:notesMasterIdLst>
    <p:notesMasterId r:id="rId28"/>
  </p:notesMasterIdLst>
  <p:handoutMasterIdLst>
    <p:handoutMasterId r:id="rId29"/>
  </p:handoutMasterIdLst>
  <p:sldIdLst>
    <p:sldId id="329" r:id="rId3"/>
    <p:sldId id="606" r:id="rId4"/>
    <p:sldId id="1558" r:id="rId5"/>
    <p:sldId id="704" r:id="rId6"/>
    <p:sldId id="705" r:id="rId7"/>
    <p:sldId id="1559" r:id="rId8"/>
    <p:sldId id="1557" r:id="rId9"/>
    <p:sldId id="1556" r:id="rId10"/>
    <p:sldId id="641" r:id="rId11"/>
    <p:sldId id="1566" r:id="rId12"/>
    <p:sldId id="1561" r:id="rId13"/>
    <p:sldId id="696" r:id="rId14"/>
    <p:sldId id="697" r:id="rId15"/>
    <p:sldId id="1565" r:id="rId16"/>
    <p:sldId id="701" r:id="rId17"/>
    <p:sldId id="700" r:id="rId18"/>
    <p:sldId id="703" r:id="rId19"/>
    <p:sldId id="724" r:id="rId20"/>
    <p:sldId id="1564" r:id="rId21"/>
    <p:sldId id="1562" r:id="rId22"/>
    <p:sldId id="1563" r:id="rId23"/>
    <p:sldId id="726" r:id="rId24"/>
    <p:sldId id="1567" r:id="rId25"/>
    <p:sldId id="1568" r:id="rId26"/>
    <p:sldId id="529" r:id="rId27"/>
  </p:sldIdLst>
  <p:sldSz cx="12192000" cy="6858000"/>
  <p:notesSz cx="6858000" cy="9144000"/>
  <p:custShowLst>
    <p:custShow name="PerformanceTuning"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F6B"/>
    <a:srgbClr val="104C6A"/>
    <a:srgbClr val="A0EE73"/>
    <a:srgbClr val="000000"/>
    <a:srgbClr val="5B60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89323" autoAdjust="0"/>
  </p:normalViewPr>
  <p:slideViewPr>
    <p:cSldViewPr snapToGrid="0">
      <p:cViewPr varScale="1">
        <p:scale>
          <a:sx n="59" d="100"/>
          <a:sy n="59" d="100"/>
        </p:scale>
        <p:origin x="908" y="2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3264"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501054-7272-43B7-9574-3FDFD3E347D2}"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6F25A546-799D-436A-9037-49D14AF4A107}">
      <dgm:prSet custT="1"/>
      <dgm:spPr/>
      <dgm:t>
        <a:bodyPr/>
        <a:lstStyle/>
        <a:p>
          <a:r>
            <a:rPr lang="en-US" sz="2800" b="1" dirty="0">
              <a:solidFill>
                <a:schemeClr val="accent5"/>
              </a:solidFill>
            </a:rPr>
            <a:t>Optimizing the TempDB Database</a:t>
          </a:r>
        </a:p>
      </dgm:t>
    </dgm:pt>
    <dgm:pt modelId="{4E40D8FF-5CEB-421A-BE89-814137AC9CCA}" type="parTrans" cxnId="{260C2B35-2603-4987-96A2-6623FE1BF16A}">
      <dgm:prSet/>
      <dgm:spPr/>
      <dgm:t>
        <a:bodyPr/>
        <a:lstStyle/>
        <a:p>
          <a:endParaRPr lang="en-US"/>
        </a:p>
      </dgm:t>
    </dgm:pt>
    <dgm:pt modelId="{7B933C70-47B9-428C-BB05-D5C58EBFAAF4}" type="sibTrans" cxnId="{260C2B35-2603-4987-96A2-6623FE1BF16A}">
      <dgm:prSet/>
      <dgm:spPr/>
      <dgm:t>
        <a:bodyPr/>
        <a:lstStyle/>
        <a:p>
          <a:endParaRPr lang="en-US"/>
        </a:p>
      </dgm:t>
    </dgm:pt>
    <dgm:pt modelId="{856D0975-D23A-45BD-950F-A3C66F54B3ED}">
      <dgm:prSet custT="1"/>
      <dgm:spPr/>
      <dgm:t>
        <a:bodyPr/>
        <a:lstStyle/>
        <a:p>
          <a:r>
            <a:rPr lang="en-US" sz="2800" b="1" i="0" u="none" dirty="0">
              <a:solidFill>
                <a:schemeClr val="accent5"/>
              </a:solidFill>
            </a:rPr>
            <a:t>TempDB Performance Improvements</a:t>
          </a:r>
          <a:endParaRPr lang="en-US" sz="2800" b="1" u="none" dirty="0">
            <a:solidFill>
              <a:schemeClr val="accent5"/>
            </a:solidFill>
          </a:endParaRPr>
        </a:p>
      </dgm:t>
    </dgm:pt>
    <dgm:pt modelId="{F84D84BF-4C71-4055-95FE-4014A7FF2D33}" type="parTrans" cxnId="{9F1F8C69-658E-4BB9-B1A4-82A21C94DFB8}">
      <dgm:prSet/>
      <dgm:spPr/>
      <dgm:t>
        <a:bodyPr/>
        <a:lstStyle/>
        <a:p>
          <a:endParaRPr lang="en-US"/>
        </a:p>
      </dgm:t>
    </dgm:pt>
    <dgm:pt modelId="{BB5DE9EF-8567-401C-8CE0-00D11DE4A7A8}" type="sibTrans" cxnId="{9F1F8C69-658E-4BB9-B1A4-82A21C94DFB8}">
      <dgm:prSet/>
      <dgm:spPr/>
      <dgm:t>
        <a:bodyPr/>
        <a:lstStyle/>
        <a:p>
          <a:endParaRPr lang="en-US"/>
        </a:p>
      </dgm:t>
    </dgm:pt>
    <dgm:pt modelId="{8DD2FA70-9397-4F54-B54D-E6C8748ACD9A}">
      <dgm:prSet custT="1"/>
      <dgm:spPr/>
      <dgm:t>
        <a:bodyPr/>
        <a:lstStyle/>
        <a:p>
          <a:r>
            <a:rPr lang="en-US" sz="2800" b="1" dirty="0">
              <a:solidFill>
                <a:schemeClr val="accent5"/>
              </a:solidFill>
            </a:rPr>
            <a:t>What is the TempDB?</a:t>
          </a:r>
        </a:p>
      </dgm:t>
    </dgm:pt>
    <dgm:pt modelId="{F6B17C49-BFB1-4B7C-A948-83FFF18140BB}" type="parTrans" cxnId="{FC4721A1-450F-42D0-9E40-CD54FAE9FBC4}">
      <dgm:prSet/>
      <dgm:spPr/>
      <dgm:t>
        <a:bodyPr/>
        <a:lstStyle/>
        <a:p>
          <a:endParaRPr lang="en-US"/>
        </a:p>
      </dgm:t>
    </dgm:pt>
    <dgm:pt modelId="{7C8EF8B1-C242-403D-A9AB-6F5A69331829}" type="sibTrans" cxnId="{FC4721A1-450F-42D0-9E40-CD54FAE9FBC4}">
      <dgm:prSet/>
      <dgm:spPr/>
      <dgm:t>
        <a:bodyPr/>
        <a:lstStyle/>
        <a:p>
          <a:endParaRPr lang="en-US"/>
        </a:p>
      </dgm:t>
    </dgm:pt>
    <dgm:pt modelId="{42D9AC8C-B00A-415C-8E31-C8A1DAD8F7C8}">
      <dgm:prSet custT="1"/>
      <dgm:spPr/>
      <dgm:t>
        <a:bodyPr/>
        <a:lstStyle/>
        <a:p>
          <a:r>
            <a:rPr lang="en-US" sz="2800" b="1" dirty="0">
              <a:solidFill>
                <a:schemeClr val="accent5"/>
              </a:solidFill>
            </a:rPr>
            <a:t>Types of TempDB Contention</a:t>
          </a:r>
        </a:p>
      </dgm:t>
    </dgm:pt>
    <dgm:pt modelId="{4ED61AAB-262F-4B46-9FEF-E2A4E786E88B}" type="parTrans" cxnId="{97DAC4F4-FCE1-468B-A75C-D92A5EA09A08}">
      <dgm:prSet/>
      <dgm:spPr/>
      <dgm:t>
        <a:bodyPr/>
        <a:lstStyle/>
        <a:p>
          <a:endParaRPr lang="en-US"/>
        </a:p>
      </dgm:t>
    </dgm:pt>
    <dgm:pt modelId="{99E671E6-B442-4600-ADB2-94F414A453C9}" type="sibTrans" cxnId="{97DAC4F4-FCE1-468B-A75C-D92A5EA09A08}">
      <dgm:prSet/>
      <dgm:spPr/>
      <dgm:t>
        <a:bodyPr/>
        <a:lstStyle/>
        <a:p>
          <a:endParaRPr lang="en-US"/>
        </a:p>
      </dgm:t>
    </dgm:pt>
    <dgm:pt modelId="{2BA53DE8-C882-45F0-A3F5-C5DB2EE1F088}" type="pres">
      <dgm:prSet presAssocID="{AA501054-7272-43B7-9574-3FDFD3E347D2}" presName="linear" presStyleCnt="0">
        <dgm:presLayoutVars>
          <dgm:animLvl val="lvl"/>
          <dgm:resizeHandles val="exact"/>
        </dgm:presLayoutVars>
      </dgm:prSet>
      <dgm:spPr/>
    </dgm:pt>
    <dgm:pt modelId="{383E267F-95CC-4401-A58C-E0EC89931806}" type="pres">
      <dgm:prSet presAssocID="{8DD2FA70-9397-4F54-B54D-E6C8748ACD9A}" presName="parentText" presStyleLbl="node1" presStyleIdx="0" presStyleCnt="4">
        <dgm:presLayoutVars>
          <dgm:chMax val="0"/>
          <dgm:bulletEnabled val="1"/>
        </dgm:presLayoutVars>
      </dgm:prSet>
      <dgm:spPr/>
    </dgm:pt>
    <dgm:pt modelId="{18B79637-CFB4-4586-BD85-99E1DB69A353}" type="pres">
      <dgm:prSet presAssocID="{7C8EF8B1-C242-403D-A9AB-6F5A69331829}" presName="spacer" presStyleCnt="0"/>
      <dgm:spPr/>
    </dgm:pt>
    <dgm:pt modelId="{E0E1D3EC-81AB-4DDF-9698-FB3E21CBBA67}" type="pres">
      <dgm:prSet presAssocID="{42D9AC8C-B00A-415C-8E31-C8A1DAD8F7C8}" presName="parentText" presStyleLbl="node1" presStyleIdx="1" presStyleCnt="4">
        <dgm:presLayoutVars>
          <dgm:chMax val="0"/>
          <dgm:bulletEnabled val="1"/>
        </dgm:presLayoutVars>
      </dgm:prSet>
      <dgm:spPr/>
    </dgm:pt>
    <dgm:pt modelId="{D24E65A7-D984-4BE0-A3AC-00C9B80A30C7}" type="pres">
      <dgm:prSet presAssocID="{99E671E6-B442-4600-ADB2-94F414A453C9}" presName="spacer" presStyleCnt="0"/>
      <dgm:spPr/>
    </dgm:pt>
    <dgm:pt modelId="{524A67A9-B79C-4B23-9404-C87D61A30585}" type="pres">
      <dgm:prSet presAssocID="{6F25A546-799D-436A-9037-49D14AF4A107}" presName="parentText" presStyleLbl="node1" presStyleIdx="2" presStyleCnt="4">
        <dgm:presLayoutVars>
          <dgm:chMax val="0"/>
          <dgm:bulletEnabled val="1"/>
        </dgm:presLayoutVars>
      </dgm:prSet>
      <dgm:spPr/>
    </dgm:pt>
    <dgm:pt modelId="{EC537CA7-1C8C-4D67-A2FF-A17DA2A5082B}" type="pres">
      <dgm:prSet presAssocID="{7B933C70-47B9-428C-BB05-D5C58EBFAAF4}" presName="spacer" presStyleCnt="0"/>
      <dgm:spPr/>
    </dgm:pt>
    <dgm:pt modelId="{4542E025-F95B-427C-9891-4B9526118B82}" type="pres">
      <dgm:prSet presAssocID="{856D0975-D23A-45BD-950F-A3C66F54B3ED}" presName="parentText" presStyleLbl="node1" presStyleIdx="3" presStyleCnt="4">
        <dgm:presLayoutVars>
          <dgm:chMax val="0"/>
          <dgm:bulletEnabled val="1"/>
        </dgm:presLayoutVars>
      </dgm:prSet>
      <dgm:spPr/>
    </dgm:pt>
  </dgm:ptLst>
  <dgm:cxnLst>
    <dgm:cxn modelId="{99E72305-DD5C-4604-BB97-2F178605E8C0}" type="presOf" srcId="{856D0975-D23A-45BD-950F-A3C66F54B3ED}" destId="{4542E025-F95B-427C-9891-4B9526118B82}" srcOrd="0" destOrd="0" presId="urn:microsoft.com/office/officeart/2005/8/layout/vList2"/>
    <dgm:cxn modelId="{C6BE3D0C-1508-4AA3-9048-C4CFC9C63DE1}" type="presOf" srcId="{42D9AC8C-B00A-415C-8E31-C8A1DAD8F7C8}" destId="{E0E1D3EC-81AB-4DDF-9698-FB3E21CBBA67}" srcOrd="0" destOrd="0" presId="urn:microsoft.com/office/officeart/2005/8/layout/vList2"/>
    <dgm:cxn modelId="{260C2B35-2603-4987-96A2-6623FE1BF16A}" srcId="{AA501054-7272-43B7-9574-3FDFD3E347D2}" destId="{6F25A546-799D-436A-9037-49D14AF4A107}" srcOrd="2" destOrd="0" parTransId="{4E40D8FF-5CEB-421A-BE89-814137AC9CCA}" sibTransId="{7B933C70-47B9-428C-BB05-D5C58EBFAAF4}"/>
    <dgm:cxn modelId="{C5C20640-C516-4781-A0CE-979FEAAF72B3}" type="presOf" srcId="{AA501054-7272-43B7-9574-3FDFD3E347D2}" destId="{2BA53DE8-C882-45F0-A3F5-C5DB2EE1F088}" srcOrd="0" destOrd="0" presId="urn:microsoft.com/office/officeart/2005/8/layout/vList2"/>
    <dgm:cxn modelId="{17ED2F66-4218-47F6-9996-91BBF7A86953}" type="presOf" srcId="{8DD2FA70-9397-4F54-B54D-E6C8748ACD9A}" destId="{383E267F-95CC-4401-A58C-E0EC89931806}" srcOrd="0" destOrd="0" presId="urn:microsoft.com/office/officeart/2005/8/layout/vList2"/>
    <dgm:cxn modelId="{9F1F8C69-658E-4BB9-B1A4-82A21C94DFB8}" srcId="{AA501054-7272-43B7-9574-3FDFD3E347D2}" destId="{856D0975-D23A-45BD-950F-A3C66F54B3ED}" srcOrd="3" destOrd="0" parTransId="{F84D84BF-4C71-4055-95FE-4014A7FF2D33}" sibTransId="{BB5DE9EF-8567-401C-8CE0-00D11DE4A7A8}"/>
    <dgm:cxn modelId="{34079050-0904-4E8D-BDC9-27FEF184EABB}" type="presOf" srcId="{6F25A546-799D-436A-9037-49D14AF4A107}" destId="{524A67A9-B79C-4B23-9404-C87D61A30585}" srcOrd="0" destOrd="0" presId="urn:microsoft.com/office/officeart/2005/8/layout/vList2"/>
    <dgm:cxn modelId="{FC4721A1-450F-42D0-9E40-CD54FAE9FBC4}" srcId="{AA501054-7272-43B7-9574-3FDFD3E347D2}" destId="{8DD2FA70-9397-4F54-B54D-E6C8748ACD9A}" srcOrd="0" destOrd="0" parTransId="{F6B17C49-BFB1-4B7C-A948-83FFF18140BB}" sibTransId="{7C8EF8B1-C242-403D-A9AB-6F5A69331829}"/>
    <dgm:cxn modelId="{97DAC4F4-FCE1-468B-A75C-D92A5EA09A08}" srcId="{AA501054-7272-43B7-9574-3FDFD3E347D2}" destId="{42D9AC8C-B00A-415C-8E31-C8A1DAD8F7C8}" srcOrd="1" destOrd="0" parTransId="{4ED61AAB-262F-4B46-9FEF-E2A4E786E88B}" sibTransId="{99E671E6-B442-4600-ADB2-94F414A453C9}"/>
    <dgm:cxn modelId="{825D5775-6BFB-41B4-849B-0963244075D6}" type="presParOf" srcId="{2BA53DE8-C882-45F0-A3F5-C5DB2EE1F088}" destId="{383E267F-95CC-4401-A58C-E0EC89931806}" srcOrd="0" destOrd="0" presId="urn:microsoft.com/office/officeart/2005/8/layout/vList2"/>
    <dgm:cxn modelId="{362EA214-FD53-4B92-BCB3-90D6087D868C}" type="presParOf" srcId="{2BA53DE8-C882-45F0-A3F5-C5DB2EE1F088}" destId="{18B79637-CFB4-4586-BD85-99E1DB69A353}" srcOrd="1" destOrd="0" presId="urn:microsoft.com/office/officeart/2005/8/layout/vList2"/>
    <dgm:cxn modelId="{DC29B798-118C-49AC-95A9-4F7A92C4F2EE}" type="presParOf" srcId="{2BA53DE8-C882-45F0-A3F5-C5DB2EE1F088}" destId="{E0E1D3EC-81AB-4DDF-9698-FB3E21CBBA67}" srcOrd="2" destOrd="0" presId="urn:microsoft.com/office/officeart/2005/8/layout/vList2"/>
    <dgm:cxn modelId="{B24E4A12-4104-4453-A1B2-A86C08967521}" type="presParOf" srcId="{2BA53DE8-C882-45F0-A3F5-C5DB2EE1F088}" destId="{D24E65A7-D984-4BE0-A3AC-00C9B80A30C7}" srcOrd="3" destOrd="0" presId="urn:microsoft.com/office/officeart/2005/8/layout/vList2"/>
    <dgm:cxn modelId="{F33D468F-660E-4798-B38F-A173D19F5E6E}" type="presParOf" srcId="{2BA53DE8-C882-45F0-A3F5-C5DB2EE1F088}" destId="{524A67A9-B79C-4B23-9404-C87D61A30585}" srcOrd="4" destOrd="0" presId="urn:microsoft.com/office/officeart/2005/8/layout/vList2"/>
    <dgm:cxn modelId="{A70133C2-F1A7-4FB1-ADD3-7B60A3684474}" type="presParOf" srcId="{2BA53DE8-C882-45F0-A3F5-C5DB2EE1F088}" destId="{EC537CA7-1C8C-4D67-A2FF-A17DA2A5082B}" srcOrd="5" destOrd="0" presId="urn:microsoft.com/office/officeart/2005/8/layout/vList2"/>
    <dgm:cxn modelId="{7039D721-8EB7-4236-A34A-3B854E7CD29A}" type="presParOf" srcId="{2BA53DE8-C882-45F0-A3F5-C5DB2EE1F088}" destId="{4542E025-F95B-427C-9891-4B9526118B8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40D681B-3A20-43A9-BBC5-9F2E67980B8C}"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90D7DCF5-C361-40D0-A7EA-EAB4D8F42E1F}">
      <dgm:prSet custT="1"/>
      <dgm:spPr/>
      <dgm:t>
        <a:bodyPr/>
        <a:lstStyle/>
        <a:p>
          <a:r>
            <a:rPr lang="en-US" sz="2400" baseline="0" dirty="0"/>
            <a:t>Trace Flags behavior enabled by default for TempDB</a:t>
          </a:r>
          <a:endParaRPr lang="en-US" sz="2400" dirty="0"/>
        </a:p>
      </dgm:t>
    </dgm:pt>
    <dgm:pt modelId="{77496F0F-AAE8-4450-9AE0-C258247C25A9}" type="parTrans" cxnId="{9CDC2901-AC3E-4E1F-989D-914E0361AEE6}">
      <dgm:prSet/>
      <dgm:spPr/>
      <dgm:t>
        <a:bodyPr/>
        <a:lstStyle/>
        <a:p>
          <a:endParaRPr lang="en-US" sz="1600"/>
        </a:p>
      </dgm:t>
    </dgm:pt>
    <dgm:pt modelId="{7273A2B4-2FD1-4D1F-B274-69A3E9932305}" type="sibTrans" cxnId="{9CDC2901-AC3E-4E1F-989D-914E0361AEE6}">
      <dgm:prSet/>
      <dgm:spPr/>
      <dgm:t>
        <a:bodyPr/>
        <a:lstStyle/>
        <a:p>
          <a:endParaRPr lang="en-US" sz="1600"/>
        </a:p>
      </dgm:t>
    </dgm:pt>
    <dgm:pt modelId="{BAEAC797-FF02-4F97-8243-2B4EC9922EFB}">
      <dgm:prSet custT="1"/>
      <dgm:spPr/>
      <dgm:t>
        <a:bodyPr/>
        <a:lstStyle/>
        <a:p>
          <a:r>
            <a:rPr lang="en-US" sz="2400" baseline="0" dirty="0"/>
            <a:t>Temporary tables and table variables are cached. </a:t>
          </a:r>
          <a:endParaRPr lang="en-US" sz="2400" dirty="0"/>
        </a:p>
      </dgm:t>
    </dgm:pt>
    <dgm:pt modelId="{624D6ACA-992B-4A8A-AFB5-6A63B43E5115}" type="parTrans" cxnId="{870435AC-5739-451E-935F-0CF926907BAB}">
      <dgm:prSet/>
      <dgm:spPr/>
      <dgm:t>
        <a:bodyPr/>
        <a:lstStyle/>
        <a:p>
          <a:endParaRPr lang="en-US" sz="1600"/>
        </a:p>
      </dgm:t>
    </dgm:pt>
    <dgm:pt modelId="{CD9567EE-0B0E-4B8C-B4EF-57BDD1D4673A}" type="sibTrans" cxnId="{870435AC-5739-451E-935F-0CF926907BAB}">
      <dgm:prSet/>
      <dgm:spPr/>
      <dgm:t>
        <a:bodyPr/>
        <a:lstStyle/>
        <a:p>
          <a:endParaRPr lang="en-US" sz="1600"/>
        </a:p>
      </dgm:t>
    </dgm:pt>
    <dgm:pt modelId="{B4C178FC-7FCB-4384-9967-DF18A1BFB903}">
      <dgm:prSet custT="1"/>
      <dgm:spPr/>
      <dgm:t>
        <a:bodyPr/>
        <a:lstStyle/>
        <a:p>
          <a:r>
            <a:rPr lang="en-US" sz="2400" baseline="0" dirty="0"/>
            <a:t>Improved allocation page latching.</a:t>
          </a:r>
          <a:endParaRPr lang="en-US" sz="2400" dirty="0"/>
        </a:p>
      </dgm:t>
    </dgm:pt>
    <dgm:pt modelId="{55C5B6E1-7C7C-491B-99B7-EC4245DC8FE4}" type="parTrans" cxnId="{FB1A772C-F113-4873-A9CA-D025922E5819}">
      <dgm:prSet/>
      <dgm:spPr/>
      <dgm:t>
        <a:bodyPr/>
        <a:lstStyle/>
        <a:p>
          <a:endParaRPr lang="en-US" sz="1600"/>
        </a:p>
      </dgm:t>
    </dgm:pt>
    <dgm:pt modelId="{35FFDB63-89FF-4BF9-B614-E88D653CAC5D}" type="sibTrans" cxnId="{FB1A772C-F113-4873-A9CA-D025922E5819}">
      <dgm:prSet/>
      <dgm:spPr/>
      <dgm:t>
        <a:bodyPr/>
        <a:lstStyle/>
        <a:p>
          <a:endParaRPr lang="en-US" sz="1600"/>
        </a:p>
      </dgm:t>
    </dgm:pt>
    <dgm:pt modelId="{6922852F-051B-4E33-BFEB-D8A829FFED87}">
      <dgm:prSet custT="1"/>
      <dgm:spPr/>
      <dgm:t>
        <a:bodyPr/>
        <a:lstStyle/>
        <a:p>
          <a:r>
            <a:rPr lang="en-US" sz="2400" baseline="0" dirty="0"/>
            <a:t>Logging overhead for TempDB is reduced.</a:t>
          </a:r>
          <a:endParaRPr lang="en-US" sz="2400" dirty="0"/>
        </a:p>
      </dgm:t>
    </dgm:pt>
    <dgm:pt modelId="{EE680D7A-252D-4235-A3A5-1198ED175EDB}" type="parTrans" cxnId="{15703600-3168-4547-BE15-66BFB4655DB3}">
      <dgm:prSet/>
      <dgm:spPr/>
      <dgm:t>
        <a:bodyPr/>
        <a:lstStyle/>
        <a:p>
          <a:endParaRPr lang="en-US" sz="1600"/>
        </a:p>
      </dgm:t>
    </dgm:pt>
    <dgm:pt modelId="{3443487E-1395-4300-A47B-811DF9CD37FB}" type="sibTrans" cxnId="{15703600-3168-4547-BE15-66BFB4655DB3}">
      <dgm:prSet/>
      <dgm:spPr/>
      <dgm:t>
        <a:bodyPr/>
        <a:lstStyle/>
        <a:p>
          <a:endParaRPr lang="en-US" sz="1600"/>
        </a:p>
      </dgm:t>
    </dgm:pt>
    <dgm:pt modelId="{DD6054BC-16BF-43E7-81AF-85D30DF946A2}">
      <dgm:prSet custT="1"/>
      <dgm:spPr/>
      <dgm:t>
        <a:bodyPr/>
        <a:lstStyle/>
        <a:p>
          <a:r>
            <a:rPr lang="en-US" sz="2400" baseline="0" dirty="0"/>
            <a:t>1117 (Grow all files in a filegroup evenly)</a:t>
          </a:r>
          <a:endParaRPr lang="en-US" sz="2400" dirty="0"/>
        </a:p>
      </dgm:t>
    </dgm:pt>
    <dgm:pt modelId="{CBE22B97-E318-4DB6-A4AA-88066DBBB8BB}" type="parTrans" cxnId="{5CCB9B25-9F81-4582-B689-8E14C010F0C0}">
      <dgm:prSet/>
      <dgm:spPr/>
      <dgm:t>
        <a:bodyPr/>
        <a:lstStyle/>
        <a:p>
          <a:endParaRPr lang="en-US"/>
        </a:p>
      </dgm:t>
    </dgm:pt>
    <dgm:pt modelId="{9873F478-342C-46DF-AF85-7F330396432F}" type="sibTrans" cxnId="{5CCB9B25-9F81-4582-B689-8E14C010F0C0}">
      <dgm:prSet/>
      <dgm:spPr/>
      <dgm:t>
        <a:bodyPr/>
        <a:lstStyle/>
        <a:p>
          <a:endParaRPr lang="en-US"/>
        </a:p>
      </dgm:t>
    </dgm:pt>
    <dgm:pt modelId="{59586E8D-0BA4-4F25-AF2C-C227A5A63057}">
      <dgm:prSet custT="1"/>
      <dgm:spPr/>
      <dgm:t>
        <a:bodyPr/>
        <a:lstStyle/>
        <a:p>
          <a:r>
            <a:rPr lang="en-US" sz="2400" baseline="0" dirty="0"/>
            <a:t>1118 (Avoid mixed extents and only use full extents)</a:t>
          </a:r>
          <a:endParaRPr lang="en-US" sz="2400" dirty="0"/>
        </a:p>
      </dgm:t>
    </dgm:pt>
    <dgm:pt modelId="{2564B6B3-9143-48B5-810B-1A5E1D6D088D}" type="parTrans" cxnId="{42DB9117-ED9E-43BD-B3B3-7BEAFA4B4C7D}">
      <dgm:prSet/>
      <dgm:spPr/>
      <dgm:t>
        <a:bodyPr/>
        <a:lstStyle/>
        <a:p>
          <a:endParaRPr lang="en-US"/>
        </a:p>
      </dgm:t>
    </dgm:pt>
    <dgm:pt modelId="{56983AD8-1100-480D-A615-179D484B0B0C}" type="sibTrans" cxnId="{42DB9117-ED9E-43BD-B3B3-7BEAFA4B4C7D}">
      <dgm:prSet/>
      <dgm:spPr/>
      <dgm:t>
        <a:bodyPr/>
        <a:lstStyle/>
        <a:p>
          <a:endParaRPr lang="en-US"/>
        </a:p>
      </dgm:t>
    </dgm:pt>
    <dgm:pt modelId="{0393392C-04F7-4AEB-9C85-05CEFB440F3E}">
      <dgm:prSet custT="1"/>
      <dgm:spPr/>
      <dgm:t>
        <a:bodyPr/>
        <a:lstStyle/>
        <a:p>
          <a:r>
            <a:rPr lang="en-US" sz="2400" baseline="0" dirty="0"/>
            <a:t>PAGELATCH_SH on metadata allocation instead of PAGELATCH_EX</a:t>
          </a:r>
          <a:endParaRPr lang="en-US" sz="2400" dirty="0"/>
        </a:p>
      </dgm:t>
    </dgm:pt>
    <dgm:pt modelId="{9B238B43-BBE1-413B-9601-3EE141FC974E}" type="parTrans" cxnId="{CC69097A-6A9A-422B-B8DF-B3BC6386B359}">
      <dgm:prSet/>
      <dgm:spPr/>
      <dgm:t>
        <a:bodyPr/>
        <a:lstStyle/>
        <a:p>
          <a:endParaRPr lang="en-US"/>
        </a:p>
      </dgm:t>
    </dgm:pt>
    <dgm:pt modelId="{9A548577-C611-4BCC-9587-C42F18BAE3BB}" type="sibTrans" cxnId="{CC69097A-6A9A-422B-B8DF-B3BC6386B359}">
      <dgm:prSet/>
      <dgm:spPr/>
      <dgm:t>
        <a:bodyPr/>
        <a:lstStyle/>
        <a:p>
          <a:endParaRPr lang="en-US"/>
        </a:p>
      </dgm:t>
    </dgm:pt>
    <dgm:pt modelId="{71EE54B9-91E8-453C-9559-8E4F7500EB80}" type="pres">
      <dgm:prSet presAssocID="{440D681B-3A20-43A9-BBC5-9F2E67980B8C}" presName="linear" presStyleCnt="0">
        <dgm:presLayoutVars>
          <dgm:animLvl val="lvl"/>
          <dgm:resizeHandles val="exact"/>
        </dgm:presLayoutVars>
      </dgm:prSet>
      <dgm:spPr/>
    </dgm:pt>
    <dgm:pt modelId="{7FD0C358-36AD-4127-ACFC-2B54F0606EE5}" type="pres">
      <dgm:prSet presAssocID="{90D7DCF5-C361-40D0-A7EA-EAB4D8F42E1F}" presName="parentText" presStyleLbl="node1" presStyleIdx="0" presStyleCnt="4">
        <dgm:presLayoutVars>
          <dgm:chMax val="0"/>
          <dgm:bulletEnabled val="1"/>
        </dgm:presLayoutVars>
      </dgm:prSet>
      <dgm:spPr/>
    </dgm:pt>
    <dgm:pt modelId="{B15029FC-5F3A-4DAD-BA2B-A496B7C34ABF}" type="pres">
      <dgm:prSet presAssocID="{90D7DCF5-C361-40D0-A7EA-EAB4D8F42E1F}" presName="childText" presStyleLbl="revTx" presStyleIdx="0" presStyleCnt="2">
        <dgm:presLayoutVars>
          <dgm:bulletEnabled val="1"/>
        </dgm:presLayoutVars>
      </dgm:prSet>
      <dgm:spPr/>
    </dgm:pt>
    <dgm:pt modelId="{83B20D7A-BFC3-4B9C-9B3B-F66BF53CE417}" type="pres">
      <dgm:prSet presAssocID="{BAEAC797-FF02-4F97-8243-2B4EC9922EFB}" presName="parentText" presStyleLbl="node1" presStyleIdx="1" presStyleCnt="4">
        <dgm:presLayoutVars>
          <dgm:chMax val="0"/>
          <dgm:bulletEnabled val="1"/>
        </dgm:presLayoutVars>
      </dgm:prSet>
      <dgm:spPr/>
    </dgm:pt>
    <dgm:pt modelId="{515872EB-86C0-40F5-AB3D-E778865F2A47}" type="pres">
      <dgm:prSet presAssocID="{CD9567EE-0B0E-4B8C-B4EF-57BDD1D4673A}" presName="spacer" presStyleCnt="0"/>
      <dgm:spPr/>
    </dgm:pt>
    <dgm:pt modelId="{DC782874-4A6F-49C8-9908-6721555C2AE1}" type="pres">
      <dgm:prSet presAssocID="{B4C178FC-7FCB-4384-9967-DF18A1BFB903}" presName="parentText" presStyleLbl="node1" presStyleIdx="2" presStyleCnt="4">
        <dgm:presLayoutVars>
          <dgm:chMax val="0"/>
          <dgm:bulletEnabled val="1"/>
        </dgm:presLayoutVars>
      </dgm:prSet>
      <dgm:spPr/>
    </dgm:pt>
    <dgm:pt modelId="{60200152-CD88-4018-8893-72916989ED9C}" type="pres">
      <dgm:prSet presAssocID="{B4C178FC-7FCB-4384-9967-DF18A1BFB903}" presName="childText" presStyleLbl="revTx" presStyleIdx="1" presStyleCnt="2" custScaleY="69454">
        <dgm:presLayoutVars>
          <dgm:bulletEnabled val="1"/>
        </dgm:presLayoutVars>
      </dgm:prSet>
      <dgm:spPr/>
    </dgm:pt>
    <dgm:pt modelId="{576DD894-DB57-4F61-9A86-EAE9AFF2270E}" type="pres">
      <dgm:prSet presAssocID="{6922852F-051B-4E33-BFEB-D8A829FFED87}" presName="parentText" presStyleLbl="node1" presStyleIdx="3" presStyleCnt="4">
        <dgm:presLayoutVars>
          <dgm:chMax val="0"/>
          <dgm:bulletEnabled val="1"/>
        </dgm:presLayoutVars>
      </dgm:prSet>
      <dgm:spPr/>
    </dgm:pt>
  </dgm:ptLst>
  <dgm:cxnLst>
    <dgm:cxn modelId="{15703600-3168-4547-BE15-66BFB4655DB3}" srcId="{440D681B-3A20-43A9-BBC5-9F2E67980B8C}" destId="{6922852F-051B-4E33-BFEB-D8A829FFED87}" srcOrd="3" destOrd="0" parTransId="{EE680D7A-252D-4235-A3A5-1198ED175EDB}" sibTransId="{3443487E-1395-4300-A47B-811DF9CD37FB}"/>
    <dgm:cxn modelId="{9CDC2901-AC3E-4E1F-989D-914E0361AEE6}" srcId="{440D681B-3A20-43A9-BBC5-9F2E67980B8C}" destId="{90D7DCF5-C361-40D0-A7EA-EAB4D8F42E1F}" srcOrd="0" destOrd="0" parTransId="{77496F0F-AAE8-4450-9AE0-C258247C25A9}" sibTransId="{7273A2B4-2FD1-4D1F-B274-69A3E9932305}"/>
    <dgm:cxn modelId="{42DB9117-ED9E-43BD-B3B3-7BEAFA4B4C7D}" srcId="{90D7DCF5-C361-40D0-A7EA-EAB4D8F42E1F}" destId="{59586E8D-0BA4-4F25-AF2C-C227A5A63057}" srcOrd="1" destOrd="0" parTransId="{2564B6B3-9143-48B5-810B-1A5E1D6D088D}" sibTransId="{56983AD8-1100-480D-A615-179D484B0B0C}"/>
    <dgm:cxn modelId="{6A90621C-C25E-4A08-85CF-68B64A247C08}" type="presOf" srcId="{DD6054BC-16BF-43E7-81AF-85D30DF946A2}" destId="{B15029FC-5F3A-4DAD-BA2B-A496B7C34ABF}" srcOrd="0" destOrd="0" presId="urn:microsoft.com/office/officeart/2005/8/layout/vList2"/>
    <dgm:cxn modelId="{5CCB9B25-9F81-4582-B689-8E14C010F0C0}" srcId="{90D7DCF5-C361-40D0-A7EA-EAB4D8F42E1F}" destId="{DD6054BC-16BF-43E7-81AF-85D30DF946A2}" srcOrd="0" destOrd="0" parTransId="{CBE22B97-E318-4DB6-A4AA-88066DBBB8BB}" sibTransId="{9873F478-342C-46DF-AF85-7F330396432F}"/>
    <dgm:cxn modelId="{FB1A772C-F113-4873-A9CA-D025922E5819}" srcId="{440D681B-3A20-43A9-BBC5-9F2E67980B8C}" destId="{B4C178FC-7FCB-4384-9967-DF18A1BFB903}" srcOrd="2" destOrd="0" parTransId="{55C5B6E1-7C7C-491B-99B7-EC4245DC8FE4}" sibTransId="{35FFDB63-89FF-4BF9-B614-E88D653CAC5D}"/>
    <dgm:cxn modelId="{54158369-A58B-4F6B-8ABF-DC6D546E6E2A}" type="presOf" srcId="{BAEAC797-FF02-4F97-8243-2B4EC9922EFB}" destId="{83B20D7A-BFC3-4B9C-9B3B-F66BF53CE417}" srcOrd="0" destOrd="0" presId="urn:microsoft.com/office/officeart/2005/8/layout/vList2"/>
    <dgm:cxn modelId="{0640A26A-4E37-4284-BFE0-1CC3E2D2ABD3}" type="presOf" srcId="{B4C178FC-7FCB-4384-9967-DF18A1BFB903}" destId="{DC782874-4A6F-49C8-9908-6721555C2AE1}" srcOrd="0" destOrd="0" presId="urn:microsoft.com/office/officeart/2005/8/layout/vList2"/>
    <dgm:cxn modelId="{CC69097A-6A9A-422B-B8DF-B3BC6386B359}" srcId="{B4C178FC-7FCB-4384-9967-DF18A1BFB903}" destId="{0393392C-04F7-4AEB-9C85-05CEFB440F3E}" srcOrd="0" destOrd="0" parTransId="{9B238B43-BBE1-413B-9601-3EE141FC974E}" sibTransId="{9A548577-C611-4BCC-9587-C42F18BAE3BB}"/>
    <dgm:cxn modelId="{D1FB4299-83DE-424B-B855-8636D9E0A71A}" type="presOf" srcId="{0393392C-04F7-4AEB-9C85-05CEFB440F3E}" destId="{60200152-CD88-4018-8893-72916989ED9C}" srcOrd="0" destOrd="0" presId="urn:microsoft.com/office/officeart/2005/8/layout/vList2"/>
    <dgm:cxn modelId="{4F0DE99E-5DDE-4590-ADCC-BDD13BAACB32}" type="presOf" srcId="{440D681B-3A20-43A9-BBC5-9F2E67980B8C}" destId="{71EE54B9-91E8-453C-9559-8E4F7500EB80}" srcOrd="0" destOrd="0" presId="urn:microsoft.com/office/officeart/2005/8/layout/vList2"/>
    <dgm:cxn modelId="{870435AC-5739-451E-935F-0CF926907BAB}" srcId="{440D681B-3A20-43A9-BBC5-9F2E67980B8C}" destId="{BAEAC797-FF02-4F97-8243-2B4EC9922EFB}" srcOrd="1" destOrd="0" parTransId="{624D6ACA-992B-4A8A-AFB5-6A63B43E5115}" sibTransId="{CD9567EE-0B0E-4B8C-B4EF-57BDD1D4673A}"/>
    <dgm:cxn modelId="{E45169B2-09F1-4BEC-9C1D-E5537133E115}" type="presOf" srcId="{6922852F-051B-4E33-BFEB-D8A829FFED87}" destId="{576DD894-DB57-4F61-9A86-EAE9AFF2270E}" srcOrd="0" destOrd="0" presId="urn:microsoft.com/office/officeart/2005/8/layout/vList2"/>
    <dgm:cxn modelId="{7F816ACD-8D96-42A3-B8B0-AE3EFCFB04A9}" type="presOf" srcId="{59586E8D-0BA4-4F25-AF2C-C227A5A63057}" destId="{B15029FC-5F3A-4DAD-BA2B-A496B7C34ABF}" srcOrd="0" destOrd="1" presId="urn:microsoft.com/office/officeart/2005/8/layout/vList2"/>
    <dgm:cxn modelId="{9CFCC7D2-1631-433F-805E-D1B93CBA2F28}" type="presOf" srcId="{90D7DCF5-C361-40D0-A7EA-EAB4D8F42E1F}" destId="{7FD0C358-36AD-4127-ACFC-2B54F0606EE5}" srcOrd="0" destOrd="0" presId="urn:microsoft.com/office/officeart/2005/8/layout/vList2"/>
    <dgm:cxn modelId="{F54A6549-B76D-4A4B-AE04-AAB9BD99A895}" type="presParOf" srcId="{71EE54B9-91E8-453C-9559-8E4F7500EB80}" destId="{7FD0C358-36AD-4127-ACFC-2B54F0606EE5}" srcOrd="0" destOrd="0" presId="urn:microsoft.com/office/officeart/2005/8/layout/vList2"/>
    <dgm:cxn modelId="{B889F496-B4E5-41B6-BE15-F80828EDB071}" type="presParOf" srcId="{71EE54B9-91E8-453C-9559-8E4F7500EB80}" destId="{B15029FC-5F3A-4DAD-BA2B-A496B7C34ABF}" srcOrd="1" destOrd="0" presId="urn:microsoft.com/office/officeart/2005/8/layout/vList2"/>
    <dgm:cxn modelId="{D7933E05-28B8-4C7E-8894-46917EF2ACB8}" type="presParOf" srcId="{71EE54B9-91E8-453C-9559-8E4F7500EB80}" destId="{83B20D7A-BFC3-4B9C-9B3B-F66BF53CE417}" srcOrd="2" destOrd="0" presId="urn:microsoft.com/office/officeart/2005/8/layout/vList2"/>
    <dgm:cxn modelId="{8B0C7BE9-8318-40CF-B572-78B322734549}" type="presParOf" srcId="{71EE54B9-91E8-453C-9559-8E4F7500EB80}" destId="{515872EB-86C0-40F5-AB3D-E778865F2A47}" srcOrd="3" destOrd="0" presId="urn:microsoft.com/office/officeart/2005/8/layout/vList2"/>
    <dgm:cxn modelId="{FB3C9EB1-A085-4A21-8805-A83D063B1111}" type="presParOf" srcId="{71EE54B9-91E8-453C-9559-8E4F7500EB80}" destId="{DC782874-4A6F-49C8-9908-6721555C2AE1}" srcOrd="4" destOrd="0" presId="urn:microsoft.com/office/officeart/2005/8/layout/vList2"/>
    <dgm:cxn modelId="{40C123E3-54AD-45DF-A2E0-0C5F6E0F8E63}" type="presParOf" srcId="{71EE54B9-91E8-453C-9559-8E4F7500EB80}" destId="{60200152-CD88-4018-8893-72916989ED9C}" srcOrd="5" destOrd="0" presId="urn:microsoft.com/office/officeart/2005/8/layout/vList2"/>
    <dgm:cxn modelId="{F58CF5E6-4C87-4785-9FE3-DB9610A31822}" type="presParOf" srcId="{71EE54B9-91E8-453C-9559-8E4F7500EB80}" destId="{576DD894-DB57-4F61-9A86-EAE9AFF2270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DC689BF-AD99-440C-B714-B520C86244D5}" type="doc">
      <dgm:prSet loTypeId="urn:microsoft.com/office/officeart/2005/8/layout/hList1" loCatId="list" qsTypeId="urn:microsoft.com/office/officeart/2005/8/quickstyle/simple1" qsCatId="simple" csTypeId="urn:microsoft.com/office/officeart/2005/8/colors/accent5_2" csCatId="accent5"/>
      <dgm:spPr/>
      <dgm:t>
        <a:bodyPr/>
        <a:lstStyle/>
        <a:p>
          <a:endParaRPr lang="en-US"/>
        </a:p>
      </dgm:t>
    </dgm:pt>
    <dgm:pt modelId="{67ACC6A5-0D73-478C-8E6E-258753EB1DC2}">
      <dgm:prSet custT="1"/>
      <dgm:spPr/>
      <dgm:t>
        <a:bodyPr/>
        <a:lstStyle/>
        <a:p>
          <a:r>
            <a:rPr lang="en-US" sz="2400" dirty="0"/>
            <a:t>Default</a:t>
          </a:r>
        </a:p>
      </dgm:t>
    </dgm:pt>
    <dgm:pt modelId="{E123172F-019C-48E4-B549-78B29A50F44B}" type="parTrans" cxnId="{38A65982-667A-4F40-BDB7-83776C5C729D}">
      <dgm:prSet/>
      <dgm:spPr/>
      <dgm:t>
        <a:bodyPr/>
        <a:lstStyle/>
        <a:p>
          <a:endParaRPr lang="en-US" sz="1200"/>
        </a:p>
      </dgm:t>
    </dgm:pt>
    <dgm:pt modelId="{D7777D1A-2AED-446F-913B-7F76B421D415}" type="sibTrans" cxnId="{38A65982-667A-4F40-BDB7-83776C5C729D}">
      <dgm:prSet/>
      <dgm:spPr/>
      <dgm:t>
        <a:bodyPr/>
        <a:lstStyle/>
        <a:p>
          <a:endParaRPr lang="en-US" sz="1200"/>
        </a:p>
      </dgm:t>
    </dgm:pt>
    <dgm:pt modelId="{F1C33CFB-D07F-4F88-B0A4-8EAF7CEFA3D6}">
      <dgm:prSet custT="1"/>
      <dgm:spPr/>
      <dgm:t>
        <a:bodyPr/>
        <a:lstStyle/>
        <a:p>
          <a:r>
            <a:rPr lang="en-US" sz="2400" dirty="0"/>
            <a:t>Temp table cache improvements</a:t>
          </a:r>
        </a:p>
      </dgm:t>
    </dgm:pt>
    <dgm:pt modelId="{3C96AB31-7BAD-4F58-9B5F-816D8CED3C8A}" type="parTrans" cxnId="{D271BED2-4024-437A-BB55-E6FFCADC1763}">
      <dgm:prSet/>
      <dgm:spPr/>
      <dgm:t>
        <a:bodyPr/>
        <a:lstStyle/>
        <a:p>
          <a:endParaRPr lang="en-US" sz="1200"/>
        </a:p>
      </dgm:t>
    </dgm:pt>
    <dgm:pt modelId="{69FBF2E6-DEC5-4C66-BD13-E429869947E8}" type="sibTrans" cxnId="{D271BED2-4024-437A-BB55-E6FFCADC1763}">
      <dgm:prSet/>
      <dgm:spPr/>
      <dgm:t>
        <a:bodyPr/>
        <a:lstStyle/>
        <a:p>
          <a:endParaRPr lang="en-US" sz="1200"/>
        </a:p>
      </dgm:t>
    </dgm:pt>
    <dgm:pt modelId="{3362F1A4-CBF4-4CA4-A00A-3F6D0902646E}">
      <dgm:prSet custT="1"/>
      <dgm:spPr/>
      <dgm:t>
        <a:bodyPr/>
        <a:lstStyle/>
        <a:p>
          <a:r>
            <a:rPr lang="en-US" sz="2400" dirty="0"/>
            <a:t>Concurrent PFS updates</a:t>
          </a:r>
        </a:p>
      </dgm:t>
    </dgm:pt>
    <dgm:pt modelId="{855017B2-BA20-4C9C-A23F-5CBEEE3FFBAB}" type="parTrans" cxnId="{7A57B764-835A-4920-A71B-97C3CA94F075}">
      <dgm:prSet/>
      <dgm:spPr/>
      <dgm:t>
        <a:bodyPr/>
        <a:lstStyle/>
        <a:p>
          <a:endParaRPr lang="en-US" sz="1200"/>
        </a:p>
      </dgm:t>
    </dgm:pt>
    <dgm:pt modelId="{B515BBBB-8B42-4A7D-8196-ABAD6967DCD1}" type="sibTrans" cxnId="{7A57B764-835A-4920-A71B-97C3CA94F075}">
      <dgm:prSet/>
      <dgm:spPr/>
      <dgm:t>
        <a:bodyPr/>
        <a:lstStyle/>
        <a:p>
          <a:endParaRPr lang="en-US" sz="1200"/>
        </a:p>
      </dgm:t>
    </dgm:pt>
    <dgm:pt modelId="{8A2B5EFA-DB19-42CF-B18B-B446A12A7EC6}">
      <dgm:prSet custT="1"/>
      <dgm:spPr/>
      <dgm:t>
        <a:bodyPr/>
        <a:lstStyle/>
        <a:p>
          <a:r>
            <a:rPr lang="en-US" sz="2400" dirty="0"/>
            <a:t>Opt-in</a:t>
          </a:r>
        </a:p>
      </dgm:t>
    </dgm:pt>
    <dgm:pt modelId="{AE6550AE-5B8B-4D58-A77C-1DA603D9CE61}" type="parTrans" cxnId="{77141E1D-D6B9-4FF8-A2D4-F95BDA9C2E5D}">
      <dgm:prSet/>
      <dgm:spPr/>
      <dgm:t>
        <a:bodyPr/>
        <a:lstStyle/>
        <a:p>
          <a:endParaRPr lang="en-US" sz="1200"/>
        </a:p>
      </dgm:t>
    </dgm:pt>
    <dgm:pt modelId="{B59976CB-830F-4366-89E9-C686E0C6F761}" type="sibTrans" cxnId="{77141E1D-D6B9-4FF8-A2D4-F95BDA9C2E5D}">
      <dgm:prSet/>
      <dgm:spPr/>
      <dgm:t>
        <a:bodyPr/>
        <a:lstStyle/>
        <a:p>
          <a:endParaRPr lang="en-US" sz="1200"/>
        </a:p>
      </dgm:t>
    </dgm:pt>
    <dgm:pt modelId="{407DF0B3-3E40-4DDF-87DA-26817C2C393D}">
      <dgm:prSet custT="1"/>
      <dgm:spPr/>
      <dgm:t>
        <a:bodyPr/>
        <a:lstStyle/>
        <a:p>
          <a:r>
            <a:rPr lang="en-US" sz="2400" dirty="0"/>
            <a:t>Memory-Optimized TempDB Metadata</a:t>
          </a:r>
        </a:p>
      </dgm:t>
    </dgm:pt>
    <dgm:pt modelId="{7266615E-5220-40D9-9A53-18CE182447C8}" type="parTrans" cxnId="{995FFF7B-D1E3-417F-BED0-1855069FF053}">
      <dgm:prSet/>
      <dgm:spPr/>
      <dgm:t>
        <a:bodyPr/>
        <a:lstStyle/>
        <a:p>
          <a:endParaRPr lang="en-US" sz="1200"/>
        </a:p>
      </dgm:t>
    </dgm:pt>
    <dgm:pt modelId="{EA735844-21B3-4F91-BFC8-F31641344F09}" type="sibTrans" cxnId="{995FFF7B-D1E3-417F-BED0-1855069FF053}">
      <dgm:prSet/>
      <dgm:spPr/>
      <dgm:t>
        <a:bodyPr/>
        <a:lstStyle/>
        <a:p>
          <a:endParaRPr lang="en-US" sz="1200"/>
        </a:p>
      </dgm:t>
    </dgm:pt>
    <dgm:pt modelId="{919EF28C-7B91-43C9-8785-5F7DBCC99841}" type="pres">
      <dgm:prSet presAssocID="{7DC689BF-AD99-440C-B714-B520C86244D5}" presName="Name0" presStyleCnt="0">
        <dgm:presLayoutVars>
          <dgm:dir/>
          <dgm:animLvl val="lvl"/>
          <dgm:resizeHandles val="exact"/>
        </dgm:presLayoutVars>
      </dgm:prSet>
      <dgm:spPr/>
    </dgm:pt>
    <dgm:pt modelId="{201E8068-39FE-46C8-AD7B-0171CD37E1CA}" type="pres">
      <dgm:prSet presAssocID="{67ACC6A5-0D73-478C-8E6E-258753EB1DC2}" presName="composite" presStyleCnt="0"/>
      <dgm:spPr/>
    </dgm:pt>
    <dgm:pt modelId="{D9947562-EE5E-4366-A87E-0C77C13163CC}" type="pres">
      <dgm:prSet presAssocID="{67ACC6A5-0D73-478C-8E6E-258753EB1DC2}" presName="parTx" presStyleLbl="alignNode1" presStyleIdx="0" presStyleCnt="2">
        <dgm:presLayoutVars>
          <dgm:chMax val="0"/>
          <dgm:chPref val="0"/>
          <dgm:bulletEnabled val="1"/>
        </dgm:presLayoutVars>
      </dgm:prSet>
      <dgm:spPr/>
    </dgm:pt>
    <dgm:pt modelId="{6351C792-56D4-4FB6-ABBD-639A5B7CD53A}" type="pres">
      <dgm:prSet presAssocID="{67ACC6A5-0D73-478C-8E6E-258753EB1DC2}" presName="desTx" presStyleLbl="alignAccFollowNode1" presStyleIdx="0" presStyleCnt="2">
        <dgm:presLayoutVars>
          <dgm:bulletEnabled val="1"/>
        </dgm:presLayoutVars>
      </dgm:prSet>
      <dgm:spPr/>
    </dgm:pt>
    <dgm:pt modelId="{F9177F30-C531-4C0A-BFAA-6A7BFD13E670}" type="pres">
      <dgm:prSet presAssocID="{D7777D1A-2AED-446F-913B-7F76B421D415}" presName="space" presStyleCnt="0"/>
      <dgm:spPr/>
    </dgm:pt>
    <dgm:pt modelId="{A2C22491-557D-4560-B5E1-35DBE9C434A3}" type="pres">
      <dgm:prSet presAssocID="{8A2B5EFA-DB19-42CF-B18B-B446A12A7EC6}" presName="composite" presStyleCnt="0"/>
      <dgm:spPr/>
    </dgm:pt>
    <dgm:pt modelId="{D3753214-71DB-47E9-89C7-BB5CD65E2EA6}" type="pres">
      <dgm:prSet presAssocID="{8A2B5EFA-DB19-42CF-B18B-B446A12A7EC6}" presName="parTx" presStyleLbl="alignNode1" presStyleIdx="1" presStyleCnt="2">
        <dgm:presLayoutVars>
          <dgm:chMax val="0"/>
          <dgm:chPref val="0"/>
          <dgm:bulletEnabled val="1"/>
        </dgm:presLayoutVars>
      </dgm:prSet>
      <dgm:spPr/>
    </dgm:pt>
    <dgm:pt modelId="{00F8EF06-A708-4F18-8A8E-432849871C19}" type="pres">
      <dgm:prSet presAssocID="{8A2B5EFA-DB19-42CF-B18B-B446A12A7EC6}" presName="desTx" presStyleLbl="alignAccFollowNode1" presStyleIdx="1" presStyleCnt="2">
        <dgm:presLayoutVars>
          <dgm:bulletEnabled val="1"/>
        </dgm:presLayoutVars>
      </dgm:prSet>
      <dgm:spPr/>
    </dgm:pt>
  </dgm:ptLst>
  <dgm:cxnLst>
    <dgm:cxn modelId="{77141E1D-D6B9-4FF8-A2D4-F95BDA9C2E5D}" srcId="{7DC689BF-AD99-440C-B714-B520C86244D5}" destId="{8A2B5EFA-DB19-42CF-B18B-B446A12A7EC6}" srcOrd="1" destOrd="0" parTransId="{AE6550AE-5B8B-4D58-A77C-1DA603D9CE61}" sibTransId="{B59976CB-830F-4366-89E9-C686E0C6F761}"/>
    <dgm:cxn modelId="{79B99A2F-5961-48F8-9569-81723D0DF88B}" type="presOf" srcId="{8A2B5EFA-DB19-42CF-B18B-B446A12A7EC6}" destId="{D3753214-71DB-47E9-89C7-BB5CD65E2EA6}" srcOrd="0" destOrd="0" presId="urn:microsoft.com/office/officeart/2005/8/layout/hList1"/>
    <dgm:cxn modelId="{7A57B764-835A-4920-A71B-97C3CA94F075}" srcId="{67ACC6A5-0D73-478C-8E6E-258753EB1DC2}" destId="{3362F1A4-CBF4-4CA4-A00A-3F6D0902646E}" srcOrd="1" destOrd="0" parTransId="{855017B2-BA20-4C9C-A23F-5CBEEE3FFBAB}" sibTransId="{B515BBBB-8B42-4A7D-8196-ABAD6967DCD1}"/>
    <dgm:cxn modelId="{995FFF7B-D1E3-417F-BED0-1855069FF053}" srcId="{8A2B5EFA-DB19-42CF-B18B-B446A12A7EC6}" destId="{407DF0B3-3E40-4DDF-87DA-26817C2C393D}" srcOrd="0" destOrd="0" parTransId="{7266615E-5220-40D9-9A53-18CE182447C8}" sibTransId="{EA735844-21B3-4F91-BFC8-F31641344F09}"/>
    <dgm:cxn modelId="{38A65982-667A-4F40-BDB7-83776C5C729D}" srcId="{7DC689BF-AD99-440C-B714-B520C86244D5}" destId="{67ACC6A5-0D73-478C-8E6E-258753EB1DC2}" srcOrd="0" destOrd="0" parTransId="{E123172F-019C-48E4-B549-78B29A50F44B}" sibTransId="{D7777D1A-2AED-446F-913B-7F76B421D415}"/>
    <dgm:cxn modelId="{2392508B-B4E4-4EFC-8D48-4D5190FE1EE1}" type="presOf" srcId="{3362F1A4-CBF4-4CA4-A00A-3F6D0902646E}" destId="{6351C792-56D4-4FB6-ABBD-639A5B7CD53A}" srcOrd="0" destOrd="1" presId="urn:microsoft.com/office/officeart/2005/8/layout/hList1"/>
    <dgm:cxn modelId="{FD040CA5-30E0-4E39-ADBC-7DBF1BAFABD4}" type="presOf" srcId="{407DF0B3-3E40-4DDF-87DA-26817C2C393D}" destId="{00F8EF06-A708-4F18-8A8E-432849871C19}" srcOrd="0" destOrd="0" presId="urn:microsoft.com/office/officeart/2005/8/layout/hList1"/>
    <dgm:cxn modelId="{D271BED2-4024-437A-BB55-E6FFCADC1763}" srcId="{67ACC6A5-0D73-478C-8E6E-258753EB1DC2}" destId="{F1C33CFB-D07F-4F88-B0A4-8EAF7CEFA3D6}" srcOrd="0" destOrd="0" parTransId="{3C96AB31-7BAD-4F58-9B5F-816D8CED3C8A}" sibTransId="{69FBF2E6-DEC5-4C66-BD13-E429869947E8}"/>
    <dgm:cxn modelId="{30D545E1-BC0A-49F9-BBA1-C8516B4E3733}" type="presOf" srcId="{F1C33CFB-D07F-4F88-B0A4-8EAF7CEFA3D6}" destId="{6351C792-56D4-4FB6-ABBD-639A5B7CD53A}" srcOrd="0" destOrd="0" presId="urn:microsoft.com/office/officeart/2005/8/layout/hList1"/>
    <dgm:cxn modelId="{1F1506F7-38C0-4AA0-84CF-309779CD5107}" type="presOf" srcId="{7DC689BF-AD99-440C-B714-B520C86244D5}" destId="{919EF28C-7B91-43C9-8785-5F7DBCC99841}" srcOrd="0" destOrd="0" presId="urn:microsoft.com/office/officeart/2005/8/layout/hList1"/>
    <dgm:cxn modelId="{793249FD-9E68-4F26-8E00-A45DACBDECB0}" type="presOf" srcId="{67ACC6A5-0D73-478C-8E6E-258753EB1DC2}" destId="{D9947562-EE5E-4366-A87E-0C77C13163CC}" srcOrd="0" destOrd="0" presId="urn:microsoft.com/office/officeart/2005/8/layout/hList1"/>
    <dgm:cxn modelId="{6C62BF32-74EC-4601-BFEE-82559C0F4F44}" type="presParOf" srcId="{919EF28C-7B91-43C9-8785-5F7DBCC99841}" destId="{201E8068-39FE-46C8-AD7B-0171CD37E1CA}" srcOrd="0" destOrd="0" presId="urn:microsoft.com/office/officeart/2005/8/layout/hList1"/>
    <dgm:cxn modelId="{82213CD9-06CB-42C1-922C-8F9CF9593A0B}" type="presParOf" srcId="{201E8068-39FE-46C8-AD7B-0171CD37E1CA}" destId="{D9947562-EE5E-4366-A87E-0C77C13163CC}" srcOrd="0" destOrd="0" presId="urn:microsoft.com/office/officeart/2005/8/layout/hList1"/>
    <dgm:cxn modelId="{F5531FC1-5761-483B-BCB2-1CD0607A1C65}" type="presParOf" srcId="{201E8068-39FE-46C8-AD7B-0171CD37E1CA}" destId="{6351C792-56D4-4FB6-ABBD-639A5B7CD53A}" srcOrd="1" destOrd="0" presId="urn:microsoft.com/office/officeart/2005/8/layout/hList1"/>
    <dgm:cxn modelId="{F272A5D9-8B2B-4F78-B6B4-C3A4FFD55E45}" type="presParOf" srcId="{919EF28C-7B91-43C9-8785-5F7DBCC99841}" destId="{F9177F30-C531-4C0A-BFAA-6A7BFD13E670}" srcOrd="1" destOrd="0" presId="urn:microsoft.com/office/officeart/2005/8/layout/hList1"/>
    <dgm:cxn modelId="{10644D4B-A205-49A4-982D-56927DEC75A4}" type="presParOf" srcId="{919EF28C-7B91-43C9-8785-5F7DBCC99841}" destId="{A2C22491-557D-4560-B5E1-35DBE9C434A3}" srcOrd="2" destOrd="0" presId="urn:microsoft.com/office/officeart/2005/8/layout/hList1"/>
    <dgm:cxn modelId="{0930C990-5EA2-41EB-8347-744AF5B3628C}" type="presParOf" srcId="{A2C22491-557D-4560-B5E1-35DBE9C434A3}" destId="{D3753214-71DB-47E9-89C7-BB5CD65E2EA6}" srcOrd="0" destOrd="0" presId="urn:microsoft.com/office/officeart/2005/8/layout/hList1"/>
    <dgm:cxn modelId="{C21606EE-ECF6-4C63-823F-66957CBE88F6}" type="presParOf" srcId="{A2C22491-557D-4560-B5E1-35DBE9C434A3}" destId="{00F8EF06-A708-4F18-8A8E-432849871C1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05C6EDE-4944-467E-B2EF-16E0FFEFF5A3}"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204D9EAB-2C65-43FC-BA9A-BE1A190FB14B}">
      <dgm:prSet custT="1"/>
      <dgm:spPr/>
      <dgm:t>
        <a:bodyPr/>
        <a:lstStyle/>
        <a:p>
          <a:r>
            <a:rPr lang="en-US" sz="2000" dirty="0"/>
            <a:t>With this change, not only will increasing the number of files help with PFS contention but also increasing the size of the files.</a:t>
          </a:r>
        </a:p>
      </dgm:t>
    </dgm:pt>
    <dgm:pt modelId="{028A9C95-BF00-4E3B-980B-CD15BCAF349D}" type="sibTrans" cxnId="{3F6BAB09-C3DC-4EF2-89D3-1447017C9162}">
      <dgm:prSet/>
      <dgm:spPr/>
      <dgm:t>
        <a:bodyPr/>
        <a:lstStyle/>
        <a:p>
          <a:endParaRPr lang="en-US"/>
        </a:p>
      </dgm:t>
    </dgm:pt>
    <dgm:pt modelId="{D0F410B4-4F18-4981-A5CB-E4AA361846D5}" type="parTrans" cxnId="{3F6BAB09-C3DC-4EF2-89D3-1447017C9162}">
      <dgm:prSet/>
      <dgm:spPr/>
      <dgm:t>
        <a:bodyPr/>
        <a:lstStyle/>
        <a:p>
          <a:endParaRPr lang="en-US"/>
        </a:p>
      </dgm:t>
    </dgm:pt>
    <dgm:pt modelId="{2611B0B2-ED03-4BB3-AE78-91D56FBAC6F8}">
      <dgm:prSet custT="1"/>
      <dgm:spPr/>
      <dgm:t>
        <a:bodyPr/>
        <a:lstStyle/>
        <a:p>
          <a:pPr>
            <a:buNone/>
          </a:pPr>
          <a:r>
            <a:rPr lang="en-US" sz="2000" dirty="0"/>
            <a:t>New algorithm uses round robin between files, and between PFS pages within the files.</a:t>
          </a:r>
        </a:p>
      </dgm:t>
    </dgm:pt>
    <dgm:pt modelId="{A3303BC2-301C-4733-A004-B9DB42DF1E5C}" type="parTrans" cxnId="{0BC1A908-5052-4228-B557-C8815F85213B}">
      <dgm:prSet/>
      <dgm:spPr/>
      <dgm:t>
        <a:bodyPr/>
        <a:lstStyle/>
        <a:p>
          <a:endParaRPr lang="en-US"/>
        </a:p>
      </dgm:t>
    </dgm:pt>
    <dgm:pt modelId="{60875D5D-4AAF-4082-A355-CDF5D5CAED9B}" type="sibTrans" cxnId="{0BC1A908-5052-4228-B557-C8815F85213B}">
      <dgm:prSet/>
      <dgm:spPr/>
      <dgm:t>
        <a:bodyPr/>
        <a:lstStyle/>
        <a:p>
          <a:endParaRPr lang="en-US"/>
        </a:p>
      </dgm:t>
    </dgm:pt>
    <dgm:pt modelId="{66CB0B85-2688-49F8-8BDC-69ABED0ABDB1}" type="pres">
      <dgm:prSet presAssocID="{605C6EDE-4944-467E-B2EF-16E0FFEFF5A3}" presName="linear" presStyleCnt="0">
        <dgm:presLayoutVars>
          <dgm:animLvl val="lvl"/>
          <dgm:resizeHandles val="exact"/>
        </dgm:presLayoutVars>
      </dgm:prSet>
      <dgm:spPr/>
    </dgm:pt>
    <dgm:pt modelId="{BEF54D3E-3DFC-4B2C-BE8A-41F0F2C9662B}" type="pres">
      <dgm:prSet presAssocID="{2611B0B2-ED03-4BB3-AE78-91D56FBAC6F8}" presName="parentText" presStyleLbl="node1" presStyleIdx="0" presStyleCnt="2">
        <dgm:presLayoutVars>
          <dgm:chMax val="0"/>
          <dgm:bulletEnabled val="1"/>
        </dgm:presLayoutVars>
      </dgm:prSet>
      <dgm:spPr/>
    </dgm:pt>
    <dgm:pt modelId="{C3836016-35B4-43E3-A116-AE8AE2356995}" type="pres">
      <dgm:prSet presAssocID="{60875D5D-4AAF-4082-A355-CDF5D5CAED9B}" presName="spacer" presStyleCnt="0"/>
      <dgm:spPr/>
    </dgm:pt>
    <dgm:pt modelId="{4985F56E-01FA-4F7B-A277-FBF3F6B61E0F}" type="pres">
      <dgm:prSet presAssocID="{204D9EAB-2C65-43FC-BA9A-BE1A190FB14B}" presName="parentText" presStyleLbl="node1" presStyleIdx="1" presStyleCnt="2">
        <dgm:presLayoutVars>
          <dgm:chMax val="0"/>
          <dgm:bulletEnabled val="1"/>
        </dgm:presLayoutVars>
      </dgm:prSet>
      <dgm:spPr/>
    </dgm:pt>
  </dgm:ptLst>
  <dgm:cxnLst>
    <dgm:cxn modelId="{0BC1A908-5052-4228-B557-C8815F85213B}" srcId="{605C6EDE-4944-467E-B2EF-16E0FFEFF5A3}" destId="{2611B0B2-ED03-4BB3-AE78-91D56FBAC6F8}" srcOrd="0" destOrd="0" parTransId="{A3303BC2-301C-4733-A004-B9DB42DF1E5C}" sibTransId="{60875D5D-4AAF-4082-A355-CDF5D5CAED9B}"/>
    <dgm:cxn modelId="{3F6BAB09-C3DC-4EF2-89D3-1447017C9162}" srcId="{605C6EDE-4944-467E-B2EF-16E0FFEFF5A3}" destId="{204D9EAB-2C65-43FC-BA9A-BE1A190FB14B}" srcOrd="1" destOrd="0" parTransId="{D0F410B4-4F18-4981-A5CB-E4AA361846D5}" sibTransId="{028A9C95-BF00-4E3B-980B-CD15BCAF349D}"/>
    <dgm:cxn modelId="{0340AB5D-E3A1-453A-8181-B3768A123862}" type="presOf" srcId="{204D9EAB-2C65-43FC-BA9A-BE1A190FB14B}" destId="{4985F56E-01FA-4F7B-A277-FBF3F6B61E0F}" srcOrd="0" destOrd="0" presId="urn:microsoft.com/office/officeart/2005/8/layout/vList2"/>
    <dgm:cxn modelId="{FB80139E-8139-498A-83CC-8EFC336F2C91}" type="presOf" srcId="{2611B0B2-ED03-4BB3-AE78-91D56FBAC6F8}" destId="{BEF54D3E-3DFC-4B2C-BE8A-41F0F2C9662B}" srcOrd="0" destOrd="0" presId="urn:microsoft.com/office/officeart/2005/8/layout/vList2"/>
    <dgm:cxn modelId="{13C36BE0-B95E-417C-A11F-E35736F1B5D2}" type="presOf" srcId="{605C6EDE-4944-467E-B2EF-16E0FFEFF5A3}" destId="{66CB0B85-2688-49F8-8BDC-69ABED0ABDB1}" srcOrd="0" destOrd="0" presId="urn:microsoft.com/office/officeart/2005/8/layout/vList2"/>
    <dgm:cxn modelId="{0CD0BDB0-B00E-492B-A7F8-CB975B30D7B3}" type="presParOf" srcId="{66CB0B85-2688-49F8-8BDC-69ABED0ABDB1}" destId="{BEF54D3E-3DFC-4B2C-BE8A-41F0F2C9662B}" srcOrd="0" destOrd="0" presId="urn:microsoft.com/office/officeart/2005/8/layout/vList2"/>
    <dgm:cxn modelId="{8FB7A027-3189-497D-B8D2-768CE36CA35E}" type="presParOf" srcId="{66CB0B85-2688-49F8-8BDC-69ABED0ABDB1}" destId="{C3836016-35B4-43E3-A116-AE8AE2356995}" srcOrd="1" destOrd="0" presId="urn:microsoft.com/office/officeart/2005/8/layout/vList2"/>
    <dgm:cxn modelId="{6A5D4F7E-FCFA-44F8-946C-D94390F36072}" type="presParOf" srcId="{66CB0B85-2688-49F8-8BDC-69ABED0ABDB1}" destId="{4985F56E-01FA-4F7B-A277-FBF3F6B61E0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6BD46D0-E5D8-40F0-8A75-3F6E2C8A53FB}" type="doc">
      <dgm:prSet loTypeId="urn:microsoft.com/office/officeart/2005/8/layout/vList2" loCatId="list" qsTypeId="urn:microsoft.com/office/officeart/2005/8/quickstyle/simple1" qsCatId="simple" csTypeId="urn:microsoft.com/office/officeart/2005/8/colors/accent5_2" csCatId="accent5"/>
      <dgm:spPr/>
      <dgm:t>
        <a:bodyPr/>
        <a:lstStyle/>
        <a:p>
          <a:endParaRPr lang="en-US"/>
        </a:p>
      </dgm:t>
    </dgm:pt>
    <dgm:pt modelId="{6ABA3B82-D833-4546-A3F4-09CE049BB7B4}">
      <dgm:prSet/>
      <dgm:spPr/>
      <dgm:t>
        <a:bodyPr/>
        <a:lstStyle/>
        <a:p>
          <a:r>
            <a:rPr lang="en-US" baseline="0" dirty="0"/>
            <a:t>The wait type is PAGELATCH_EX on </a:t>
          </a:r>
          <a:r>
            <a:rPr lang="en-US" b="1" baseline="0" dirty="0" err="1"/>
            <a:t>sysschobjs</a:t>
          </a:r>
          <a:r>
            <a:rPr lang="en-US" baseline="0" dirty="0"/>
            <a:t> in </a:t>
          </a:r>
          <a:r>
            <a:rPr lang="en-US" b="1" baseline="0" dirty="0"/>
            <a:t>TempDB.</a:t>
          </a:r>
          <a:r>
            <a:rPr lang="en-US" dirty="0"/>
            <a:t>.</a:t>
          </a:r>
        </a:p>
      </dgm:t>
    </dgm:pt>
    <dgm:pt modelId="{379AFD36-A877-47BD-A2A7-9ED5F5B309C6}" type="parTrans" cxnId="{EB44EA17-AE4E-4391-B436-3BAC454C5608}">
      <dgm:prSet/>
      <dgm:spPr/>
      <dgm:t>
        <a:bodyPr/>
        <a:lstStyle/>
        <a:p>
          <a:endParaRPr lang="en-US"/>
        </a:p>
      </dgm:t>
    </dgm:pt>
    <dgm:pt modelId="{92894347-CE1B-4BD7-84D1-71BFAC150437}" type="sibTrans" cxnId="{EB44EA17-AE4E-4391-B436-3BAC454C5608}">
      <dgm:prSet/>
      <dgm:spPr/>
      <dgm:t>
        <a:bodyPr/>
        <a:lstStyle/>
        <a:p>
          <a:endParaRPr lang="en-US"/>
        </a:p>
      </dgm:t>
    </dgm:pt>
    <dgm:pt modelId="{FCAB14EA-443C-4648-9F8B-0F9C33D1C706}" type="pres">
      <dgm:prSet presAssocID="{46BD46D0-E5D8-40F0-8A75-3F6E2C8A53FB}" presName="linear" presStyleCnt="0">
        <dgm:presLayoutVars>
          <dgm:animLvl val="lvl"/>
          <dgm:resizeHandles val="exact"/>
        </dgm:presLayoutVars>
      </dgm:prSet>
      <dgm:spPr/>
    </dgm:pt>
    <dgm:pt modelId="{58FE6A5A-6E05-4926-9D5A-6C873DB3F4C1}" type="pres">
      <dgm:prSet presAssocID="{6ABA3B82-D833-4546-A3F4-09CE049BB7B4}" presName="parentText" presStyleLbl="node1" presStyleIdx="0" presStyleCnt="1">
        <dgm:presLayoutVars>
          <dgm:chMax val="0"/>
          <dgm:bulletEnabled val="1"/>
        </dgm:presLayoutVars>
      </dgm:prSet>
      <dgm:spPr/>
    </dgm:pt>
  </dgm:ptLst>
  <dgm:cxnLst>
    <dgm:cxn modelId="{EB44EA17-AE4E-4391-B436-3BAC454C5608}" srcId="{46BD46D0-E5D8-40F0-8A75-3F6E2C8A53FB}" destId="{6ABA3B82-D833-4546-A3F4-09CE049BB7B4}" srcOrd="0" destOrd="0" parTransId="{379AFD36-A877-47BD-A2A7-9ED5F5B309C6}" sibTransId="{92894347-CE1B-4BD7-84D1-71BFAC150437}"/>
    <dgm:cxn modelId="{D40B3037-A302-4607-BE09-28BB261231B8}" type="presOf" srcId="{46BD46D0-E5D8-40F0-8A75-3F6E2C8A53FB}" destId="{FCAB14EA-443C-4648-9F8B-0F9C33D1C706}" srcOrd="0" destOrd="0" presId="urn:microsoft.com/office/officeart/2005/8/layout/vList2"/>
    <dgm:cxn modelId="{8D34A875-DEFD-40B5-BC3D-D9FC421EDEBB}" type="presOf" srcId="{6ABA3B82-D833-4546-A3F4-09CE049BB7B4}" destId="{58FE6A5A-6E05-4926-9D5A-6C873DB3F4C1}" srcOrd="0" destOrd="0" presId="urn:microsoft.com/office/officeart/2005/8/layout/vList2"/>
    <dgm:cxn modelId="{6062CB08-7454-42C1-8712-3C29E52DA8E1}" type="presParOf" srcId="{FCAB14EA-443C-4648-9F8B-0F9C33D1C706}" destId="{58FE6A5A-6E05-4926-9D5A-6C873DB3F4C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E3FDED2-58F7-448E-8657-36C1ED599961}"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B3EC27C4-1367-4F9D-9FFC-835A00795015}">
      <dgm:prSet custT="1"/>
      <dgm:spPr/>
      <dgm:t>
        <a:bodyPr/>
        <a:lstStyle/>
        <a:p>
          <a:r>
            <a:rPr lang="en-US" sz="2400" dirty="0"/>
            <a:t>Enable Memory Optimized TempDB Metadata Tables</a:t>
          </a:r>
        </a:p>
      </dgm:t>
    </dgm:pt>
    <dgm:pt modelId="{11165A91-F3D0-428C-8611-CA445456417A}" type="parTrans" cxnId="{57922929-1784-4E2C-9B95-9A7046D21E66}">
      <dgm:prSet/>
      <dgm:spPr/>
      <dgm:t>
        <a:bodyPr/>
        <a:lstStyle/>
        <a:p>
          <a:endParaRPr lang="en-US"/>
        </a:p>
      </dgm:t>
    </dgm:pt>
    <dgm:pt modelId="{A7AD2580-CBA0-490B-BBFF-D584F6782E29}" type="sibTrans" cxnId="{57922929-1784-4E2C-9B95-9A7046D21E66}">
      <dgm:prSet/>
      <dgm:spPr/>
      <dgm:t>
        <a:bodyPr/>
        <a:lstStyle/>
        <a:p>
          <a:endParaRPr lang="en-US"/>
        </a:p>
      </dgm:t>
    </dgm:pt>
    <dgm:pt modelId="{2AADB775-CD04-463B-B3E3-82789D863992}">
      <dgm:prSet custT="1"/>
      <dgm:spPr/>
      <dgm:t>
        <a:bodyPr/>
        <a:lstStyle/>
        <a:p>
          <a:r>
            <a:rPr lang="en-US" sz="2400" dirty="0"/>
            <a:t>Search for Memory Optimized Tables</a:t>
          </a:r>
        </a:p>
      </dgm:t>
    </dgm:pt>
    <dgm:pt modelId="{B54142B7-4E5D-4332-81D9-C47BCEE3166F}" type="parTrans" cxnId="{6085EBF3-0AE6-4696-BDDC-269FC803351F}">
      <dgm:prSet/>
      <dgm:spPr/>
      <dgm:t>
        <a:bodyPr/>
        <a:lstStyle/>
        <a:p>
          <a:endParaRPr lang="en-US"/>
        </a:p>
      </dgm:t>
    </dgm:pt>
    <dgm:pt modelId="{6A5425F5-801D-4318-AC94-177AD5E96B6D}" type="sibTrans" cxnId="{6085EBF3-0AE6-4696-BDDC-269FC803351F}">
      <dgm:prSet/>
      <dgm:spPr/>
      <dgm:t>
        <a:bodyPr/>
        <a:lstStyle/>
        <a:p>
          <a:endParaRPr lang="en-US"/>
        </a:p>
      </dgm:t>
    </dgm:pt>
    <dgm:pt modelId="{A3C1D94C-1B9D-41AA-9354-040AA0B791E7}" type="pres">
      <dgm:prSet presAssocID="{EE3FDED2-58F7-448E-8657-36C1ED599961}" presName="linear" presStyleCnt="0">
        <dgm:presLayoutVars>
          <dgm:animLvl val="lvl"/>
          <dgm:resizeHandles val="exact"/>
        </dgm:presLayoutVars>
      </dgm:prSet>
      <dgm:spPr/>
    </dgm:pt>
    <dgm:pt modelId="{D276422A-333B-410B-9690-3A6ADC461665}" type="pres">
      <dgm:prSet presAssocID="{B3EC27C4-1367-4F9D-9FFC-835A00795015}" presName="parentText" presStyleLbl="node1" presStyleIdx="0" presStyleCnt="2" custScaleY="71450" custLinFactY="-100000" custLinFactNeighborX="1301" custLinFactNeighborY="-164101">
        <dgm:presLayoutVars>
          <dgm:chMax val="0"/>
          <dgm:bulletEnabled val="1"/>
        </dgm:presLayoutVars>
      </dgm:prSet>
      <dgm:spPr/>
    </dgm:pt>
    <dgm:pt modelId="{91603F0D-8C0E-4879-B779-0C88C84EFBD8}" type="pres">
      <dgm:prSet presAssocID="{A7AD2580-CBA0-490B-BBFF-D584F6782E29}" presName="spacer" presStyleCnt="0"/>
      <dgm:spPr/>
    </dgm:pt>
    <dgm:pt modelId="{2D09C159-6EEF-4246-A950-CBE309A73FC2}" type="pres">
      <dgm:prSet presAssocID="{2AADB775-CD04-463B-B3E3-82789D863992}" presName="parentText" presStyleLbl="node1" presStyleIdx="1" presStyleCnt="2" custScaleY="60214" custLinFactY="-83217" custLinFactNeighborY="-100000">
        <dgm:presLayoutVars>
          <dgm:chMax val="0"/>
          <dgm:bulletEnabled val="1"/>
        </dgm:presLayoutVars>
      </dgm:prSet>
      <dgm:spPr/>
    </dgm:pt>
  </dgm:ptLst>
  <dgm:cxnLst>
    <dgm:cxn modelId="{8652FA11-E44F-48F5-BD23-A2C46A2994DC}" type="presOf" srcId="{2AADB775-CD04-463B-B3E3-82789D863992}" destId="{2D09C159-6EEF-4246-A950-CBE309A73FC2}" srcOrd="0" destOrd="0" presId="urn:microsoft.com/office/officeart/2005/8/layout/vList2"/>
    <dgm:cxn modelId="{57922929-1784-4E2C-9B95-9A7046D21E66}" srcId="{EE3FDED2-58F7-448E-8657-36C1ED599961}" destId="{B3EC27C4-1367-4F9D-9FFC-835A00795015}" srcOrd="0" destOrd="0" parTransId="{11165A91-F3D0-428C-8611-CA445456417A}" sibTransId="{A7AD2580-CBA0-490B-BBFF-D584F6782E29}"/>
    <dgm:cxn modelId="{0818DBE6-D3D2-4A80-8144-1FA71F8EECCE}" type="presOf" srcId="{B3EC27C4-1367-4F9D-9FFC-835A00795015}" destId="{D276422A-333B-410B-9690-3A6ADC461665}" srcOrd="0" destOrd="0" presId="urn:microsoft.com/office/officeart/2005/8/layout/vList2"/>
    <dgm:cxn modelId="{6085EBF3-0AE6-4696-BDDC-269FC803351F}" srcId="{EE3FDED2-58F7-448E-8657-36C1ED599961}" destId="{2AADB775-CD04-463B-B3E3-82789D863992}" srcOrd="1" destOrd="0" parTransId="{B54142B7-4E5D-4332-81D9-C47BCEE3166F}" sibTransId="{6A5425F5-801D-4318-AC94-177AD5E96B6D}"/>
    <dgm:cxn modelId="{774904FF-3DE4-4879-B7E5-F68B985E8041}" type="presOf" srcId="{EE3FDED2-58F7-448E-8657-36C1ED599961}" destId="{A3C1D94C-1B9D-41AA-9354-040AA0B791E7}" srcOrd="0" destOrd="0" presId="urn:microsoft.com/office/officeart/2005/8/layout/vList2"/>
    <dgm:cxn modelId="{AB0D5723-097E-4192-BDFE-8724C66B43D6}" type="presParOf" srcId="{A3C1D94C-1B9D-41AA-9354-040AA0B791E7}" destId="{D276422A-333B-410B-9690-3A6ADC461665}" srcOrd="0" destOrd="0" presId="urn:microsoft.com/office/officeart/2005/8/layout/vList2"/>
    <dgm:cxn modelId="{977C87E0-AC9D-455D-87A9-2E192CE706EE}" type="presParOf" srcId="{A3C1D94C-1B9D-41AA-9354-040AA0B791E7}" destId="{91603F0D-8C0E-4879-B779-0C88C84EFBD8}" srcOrd="1" destOrd="0" presId="urn:microsoft.com/office/officeart/2005/8/layout/vList2"/>
    <dgm:cxn modelId="{F162E235-D3C2-43A2-BEA5-ED85476D0720}" type="presParOf" srcId="{A3C1D94C-1B9D-41AA-9354-040AA0B791E7}" destId="{2D09C159-6EEF-4246-A950-CBE309A73FC2}"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D90FF5-EA7A-4223-9B76-08522CFA8476}" type="doc">
      <dgm:prSet loTypeId="urn:microsoft.com/office/officeart/2005/8/layout/hList1" loCatId="list" qsTypeId="urn:microsoft.com/office/officeart/2005/8/quickstyle/simple1" qsCatId="simple" csTypeId="urn:microsoft.com/office/officeart/2005/8/colors/accent5_2" csCatId="accent5" phldr="1"/>
      <dgm:spPr/>
      <dgm:t>
        <a:bodyPr/>
        <a:lstStyle/>
        <a:p>
          <a:endParaRPr lang="en-US"/>
        </a:p>
      </dgm:t>
    </dgm:pt>
    <dgm:pt modelId="{DE836A39-3309-4F03-84BF-F54E315C7B63}">
      <dgm:prSet custT="1"/>
      <dgm:spPr/>
      <dgm:t>
        <a:bodyPr/>
        <a:lstStyle/>
        <a:p>
          <a:r>
            <a:rPr lang="en-US" sz="3200" dirty="0"/>
            <a:t>System database</a:t>
          </a:r>
        </a:p>
      </dgm:t>
    </dgm:pt>
    <dgm:pt modelId="{D4EFA143-CC59-4748-851D-631C8E859470}" type="parTrans" cxnId="{75FBE532-3037-4745-96FF-D67AB611623E}">
      <dgm:prSet/>
      <dgm:spPr/>
      <dgm:t>
        <a:bodyPr/>
        <a:lstStyle/>
        <a:p>
          <a:endParaRPr lang="en-US"/>
        </a:p>
      </dgm:t>
    </dgm:pt>
    <dgm:pt modelId="{16378B24-9CC4-4286-A3E0-34500F5BDA5C}" type="sibTrans" cxnId="{75FBE532-3037-4745-96FF-D67AB611623E}">
      <dgm:prSet/>
      <dgm:spPr/>
      <dgm:t>
        <a:bodyPr/>
        <a:lstStyle/>
        <a:p>
          <a:endParaRPr lang="en-US"/>
        </a:p>
      </dgm:t>
    </dgm:pt>
    <dgm:pt modelId="{A5E80232-DB7B-4E7B-B7E1-032B8112E4E5}">
      <dgm:prSet custT="1"/>
      <dgm:spPr/>
      <dgm:t>
        <a:bodyPr/>
        <a:lstStyle/>
        <a:p>
          <a:r>
            <a:rPr lang="en-US" sz="2400" dirty="0"/>
            <a:t>Available to all users with the same structure as user databases. </a:t>
          </a:r>
        </a:p>
      </dgm:t>
    </dgm:pt>
    <dgm:pt modelId="{1A0D18D4-2726-43F3-B624-75E584582522}" type="parTrans" cxnId="{C8CC1E24-DCB8-4CE0-A3DC-55D19B78C949}">
      <dgm:prSet/>
      <dgm:spPr/>
      <dgm:t>
        <a:bodyPr/>
        <a:lstStyle/>
        <a:p>
          <a:endParaRPr lang="en-US"/>
        </a:p>
      </dgm:t>
    </dgm:pt>
    <dgm:pt modelId="{51B3763D-A75D-46E4-9D3B-00C6218A3EEA}" type="sibTrans" cxnId="{C8CC1E24-DCB8-4CE0-A3DC-55D19B78C949}">
      <dgm:prSet/>
      <dgm:spPr/>
      <dgm:t>
        <a:bodyPr/>
        <a:lstStyle/>
        <a:p>
          <a:endParaRPr lang="en-US"/>
        </a:p>
      </dgm:t>
    </dgm:pt>
    <dgm:pt modelId="{017BA5C4-E3E2-45FA-8875-08C66FE2E499}">
      <dgm:prSet custT="1"/>
      <dgm:spPr/>
      <dgm:t>
        <a:bodyPr/>
        <a:lstStyle/>
        <a:p>
          <a:r>
            <a:rPr lang="en-US" sz="2400" dirty="0"/>
            <a:t>Operations are minimally logged.</a:t>
          </a:r>
        </a:p>
      </dgm:t>
    </dgm:pt>
    <dgm:pt modelId="{1809E5DC-EB9A-4919-836E-8B8E22F9D364}" type="parTrans" cxnId="{367DDABD-EEB9-4FF2-A99D-BD67F169A2A6}">
      <dgm:prSet/>
      <dgm:spPr/>
      <dgm:t>
        <a:bodyPr/>
        <a:lstStyle/>
        <a:p>
          <a:endParaRPr lang="en-US"/>
        </a:p>
      </dgm:t>
    </dgm:pt>
    <dgm:pt modelId="{0A52FF1D-DDF1-4EE0-A95E-D9BDD58C9DDE}" type="sibTrans" cxnId="{367DDABD-EEB9-4FF2-A99D-BD67F169A2A6}">
      <dgm:prSet/>
      <dgm:spPr/>
      <dgm:t>
        <a:bodyPr/>
        <a:lstStyle/>
        <a:p>
          <a:endParaRPr lang="en-US"/>
        </a:p>
      </dgm:t>
    </dgm:pt>
    <dgm:pt modelId="{C46CF2FA-61AE-4B3E-990E-287C584C0976}">
      <dgm:prSet custT="1"/>
      <dgm:spPr/>
      <dgm:t>
        <a:bodyPr/>
        <a:lstStyle/>
        <a:p>
          <a:r>
            <a:rPr lang="en-US" sz="2400" dirty="0"/>
            <a:t>Re-created every time SQL Server is started.</a:t>
          </a:r>
        </a:p>
      </dgm:t>
    </dgm:pt>
    <dgm:pt modelId="{D2A0779A-1B70-438E-A4E4-BB5AC92195C6}" type="parTrans" cxnId="{334971EF-A1B3-4AA4-B406-7B5AEBA5D425}">
      <dgm:prSet/>
      <dgm:spPr/>
      <dgm:t>
        <a:bodyPr/>
        <a:lstStyle/>
        <a:p>
          <a:endParaRPr lang="en-US"/>
        </a:p>
      </dgm:t>
    </dgm:pt>
    <dgm:pt modelId="{16338D44-BE16-4F49-A12F-DB689DB99142}" type="sibTrans" cxnId="{334971EF-A1B3-4AA4-B406-7B5AEBA5D425}">
      <dgm:prSet/>
      <dgm:spPr/>
      <dgm:t>
        <a:bodyPr/>
        <a:lstStyle/>
        <a:p>
          <a:endParaRPr lang="en-US"/>
        </a:p>
      </dgm:t>
    </dgm:pt>
    <dgm:pt modelId="{337190E0-1701-4A65-93B4-D872253EA7FD}">
      <dgm:prSet custT="1"/>
      <dgm:spPr/>
      <dgm:t>
        <a:bodyPr/>
        <a:lstStyle/>
        <a:p>
          <a:r>
            <a:rPr lang="en-US" sz="3200" dirty="0"/>
            <a:t>Workload</a:t>
          </a:r>
        </a:p>
      </dgm:t>
    </dgm:pt>
    <dgm:pt modelId="{6F9CF146-A197-47AB-B7F7-48BFF155A271}" type="parTrans" cxnId="{9C2ABAEA-C0C2-4F9E-AE36-6729FAD7C495}">
      <dgm:prSet/>
      <dgm:spPr/>
      <dgm:t>
        <a:bodyPr/>
        <a:lstStyle/>
        <a:p>
          <a:endParaRPr lang="en-US"/>
        </a:p>
      </dgm:t>
    </dgm:pt>
    <dgm:pt modelId="{BBDB79C9-38B6-4E5C-97B1-3F2E4C384E13}" type="sibTrans" cxnId="{9C2ABAEA-C0C2-4F9E-AE36-6729FAD7C495}">
      <dgm:prSet/>
      <dgm:spPr/>
      <dgm:t>
        <a:bodyPr/>
        <a:lstStyle/>
        <a:p>
          <a:endParaRPr lang="en-US"/>
        </a:p>
      </dgm:t>
    </dgm:pt>
    <dgm:pt modelId="{5453A0DB-426E-4D7B-A4CF-DDC6FA198C6D}">
      <dgm:prSet custT="1"/>
      <dgm:spPr/>
      <dgm:t>
        <a:bodyPr/>
        <a:lstStyle/>
        <a:p>
          <a:r>
            <a:rPr lang="en-US" sz="2400" dirty="0"/>
            <a:t>Used for temporary (non-durable) storage.</a:t>
          </a:r>
        </a:p>
      </dgm:t>
    </dgm:pt>
    <dgm:pt modelId="{0EB221C3-A54C-4DF3-B26B-E1EA7B19AB71}" type="parTrans" cxnId="{8A87B0A1-5D29-4504-9DF2-FF6705506C58}">
      <dgm:prSet/>
      <dgm:spPr/>
      <dgm:t>
        <a:bodyPr/>
        <a:lstStyle/>
        <a:p>
          <a:endParaRPr lang="en-US"/>
        </a:p>
      </dgm:t>
    </dgm:pt>
    <dgm:pt modelId="{EA417B57-7F5D-4BEC-82CF-65FB3B018696}" type="sibTrans" cxnId="{8A87B0A1-5D29-4504-9DF2-FF6705506C58}">
      <dgm:prSet/>
      <dgm:spPr/>
      <dgm:t>
        <a:bodyPr/>
        <a:lstStyle/>
        <a:p>
          <a:endParaRPr lang="en-US"/>
        </a:p>
      </dgm:t>
    </dgm:pt>
    <dgm:pt modelId="{749E6B26-780B-4480-89C3-5A20BBDF78EF}">
      <dgm:prSet custT="1"/>
      <dgm:spPr/>
      <dgm:t>
        <a:bodyPr/>
        <a:lstStyle/>
        <a:p>
          <a:r>
            <a:rPr lang="en-US" sz="2400" dirty="0"/>
            <a:t>Object and data frequently being created and destroyed.</a:t>
          </a:r>
        </a:p>
      </dgm:t>
    </dgm:pt>
    <dgm:pt modelId="{81A83B3E-2334-40C3-8795-E4E5D17B1439}" type="parTrans" cxnId="{22B4914F-AB8D-4CFE-87BD-18041C41C3C7}">
      <dgm:prSet/>
      <dgm:spPr/>
      <dgm:t>
        <a:bodyPr/>
        <a:lstStyle/>
        <a:p>
          <a:endParaRPr lang="en-US"/>
        </a:p>
      </dgm:t>
    </dgm:pt>
    <dgm:pt modelId="{DE678A06-FAA1-40EC-820B-A381E6A8B228}" type="sibTrans" cxnId="{22B4914F-AB8D-4CFE-87BD-18041C41C3C7}">
      <dgm:prSet/>
      <dgm:spPr/>
      <dgm:t>
        <a:bodyPr/>
        <a:lstStyle/>
        <a:p>
          <a:endParaRPr lang="en-US"/>
        </a:p>
      </dgm:t>
    </dgm:pt>
    <dgm:pt modelId="{471046A3-D163-4677-963A-97C05BC43610}">
      <dgm:prSet custT="1"/>
      <dgm:spPr/>
      <dgm:t>
        <a:bodyPr/>
        <a:lstStyle/>
        <a:p>
          <a:r>
            <a:rPr lang="en-US" sz="2400" dirty="0"/>
            <a:t>Very high concurrency.</a:t>
          </a:r>
        </a:p>
      </dgm:t>
    </dgm:pt>
    <dgm:pt modelId="{031CB263-830B-4792-95C0-A5C0945755F0}" type="parTrans" cxnId="{38D4D602-E07C-4824-8F8E-A8C196012D93}">
      <dgm:prSet/>
      <dgm:spPr/>
      <dgm:t>
        <a:bodyPr/>
        <a:lstStyle/>
        <a:p>
          <a:endParaRPr lang="en-US"/>
        </a:p>
      </dgm:t>
    </dgm:pt>
    <dgm:pt modelId="{20D750CB-6F9C-4D76-AB0C-CEE37CF5B0FE}" type="sibTrans" cxnId="{38D4D602-E07C-4824-8F8E-A8C196012D93}">
      <dgm:prSet/>
      <dgm:spPr/>
      <dgm:t>
        <a:bodyPr/>
        <a:lstStyle/>
        <a:p>
          <a:endParaRPr lang="en-US"/>
        </a:p>
      </dgm:t>
    </dgm:pt>
    <dgm:pt modelId="{4F5DBEFF-14E5-488D-BA0C-F9D6CB3AE256}">
      <dgm:prSet custT="1"/>
      <dgm:spPr/>
      <dgm:t>
        <a:bodyPr/>
        <a:lstStyle/>
        <a:p>
          <a:r>
            <a:rPr lang="en-US" sz="2400" dirty="0"/>
            <a:t>Backup and restore operations are not allowed on TempDB.</a:t>
          </a:r>
        </a:p>
      </dgm:t>
    </dgm:pt>
    <dgm:pt modelId="{EF4D375E-D198-434D-AFFF-F3E3AEAC47D8}" type="parTrans" cxnId="{31925E09-B391-4F1D-99F0-EC0B6B3CAF05}">
      <dgm:prSet/>
      <dgm:spPr/>
      <dgm:t>
        <a:bodyPr/>
        <a:lstStyle/>
        <a:p>
          <a:endParaRPr lang="en-US"/>
        </a:p>
      </dgm:t>
    </dgm:pt>
    <dgm:pt modelId="{47E29080-9DA0-42EB-A56A-1AB90DE8DE58}" type="sibTrans" cxnId="{31925E09-B391-4F1D-99F0-EC0B6B3CAF05}">
      <dgm:prSet/>
      <dgm:spPr/>
      <dgm:t>
        <a:bodyPr/>
        <a:lstStyle/>
        <a:p>
          <a:endParaRPr lang="en-US"/>
        </a:p>
      </dgm:t>
    </dgm:pt>
    <dgm:pt modelId="{D50D3664-CF83-476D-9019-E70115036B9B}" type="pres">
      <dgm:prSet presAssocID="{DCD90FF5-EA7A-4223-9B76-08522CFA8476}" presName="Name0" presStyleCnt="0">
        <dgm:presLayoutVars>
          <dgm:dir/>
          <dgm:animLvl val="lvl"/>
          <dgm:resizeHandles val="exact"/>
        </dgm:presLayoutVars>
      </dgm:prSet>
      <dgm:spPr/>
    </dgm:pt>
    <dgm:pt modelId="{6FDD40F1-6717-49CA-AFEE-4C22CD0F9081}" type="pres">
      <dgm:prSet presAssocID="{DE836A39-3309-4F03-84BF-F54E315C7B63}" presName="composite" presStyleCnt="0"/>
      <dgm:spPr/>
    </dgm:pt>
    <dgm:pt modelId="{50052F88-BF83-4BB5-8A36-D95206B2F8D9}" type="pres">
      <dgm:prSet presAssocID="{DE836A39-3309-4F03-84BF-F54E315C7B63}" presName="parTx" presStyleLbl="alignNode1" presStyleIdx="0" presStyleCnt="2">
        <dgm:presLayoutVars>
          <dgm:chMax val="0"/>
          <dgm:chPref val="0"/>
          <dgm:bulletEnabled val="1"/>
        </dgm:presLayoutVars>
      </dgm:prSet>
      <dgm:spPr/>
    </dgm:pt>
    <dgm:pt modelId="{E7655920-1728-4783-9E97-641CC029809F}" type="pres">
      <dgm:prSet presAssocID="{DE836A39-3309-4F03-84BF-F54E315C7B63}" presName="desTx" presStyleLbl="alignAccFollowNode1" presStyleIdx="0" presStyleCnt="2">
        <dgm:presLayoutVars>
          <dgm:bulletEnabled val="1"/>
        </dgm:presLayoutVars>
      </dgm:prSet>
      <dgm:spPr/>
    </dgm:pt>
    <dgm:pt modelId="{C552EE6A-98CE-401D-8D3C-788FC6DAF6C3}" type="pres">
      <dgm:prSet presAssocID="{16378B24-9CC4-4286-A3E0-34500F5BDA5C}" presName="space" presStyleCnt="0"/>
      <dgm:spPr/>
    </dgm:pt>
    <dgm:pt modelId="{1C740E75-4C8A-462D-BF8F-ACB86B044E96}" type="pres">
      <dgm:prSet presAssocID="{337190E0-1701-4A65-93B4-D872253EA7FD}" presName="composite" presStyleCnt="0"/>
      <dgm:spPr/>
    </dgm:pt>
    <dgm:pt modelId="{59E3F966-53BB-411E-AE8E-304FB03854D0}" type="pres">
      <dgm:prSet presAssocID="{337190E0-1701-4A65-93B4-D872253EA7FD}" presName="parTx" presStyleLbl="alignNode1" presStyleIdx="1" presStyleCnt="2">
        <dgm:presLayoutVars>
          <dgm:chMax val="0"/>
          <dgm:chPref val="0"/>
          <dgm:bulletEnabled val="1"/>
        </dgm:presLayoutVars>
      </dgm:prSet>
      <dgm:spPr/>
    </dgm:pt>
    <dgm:pt modelId="{88D7E1DB-0D5C-4A7F-95B3-A7E722384770}" type="pres">
      <dgm:prSet presAssocID="{337190E0-1701-4A65-93B4-D872253EA7FD}" presName="desTx" presStyleLbl="alignAccFollowNode1" presStyleIdx="1" presStyleCnt="2">
        <dgm:presLayoutVars>
          <dgm:bulletEnabled val="1"/>
        </dgm:presLayoutVars>
      </dgm:prSet>
      <dgm:spPr/>
    </dgm:pt>
  </dgm:ptLst>
  <dgm:cxnLst>
    <dgm:cxn modelId="{38D4D602-E07C-4824-8F8E-A8C196012D93}" srcId="{337190E0-1701-4A65-93B4-D872253EA7FD}" destId="{471046A3-D163-4677-963A-97C05BC43610}" srcOrd="2" destOrd="0" parTransId="{031CB263-830B-4792-95C0-A5C0945755F0}" sibTransId="{20D750CB-6F9C-4D76-AB0C-CEE37CF5B0FE}"/>
    <dgm:cxn modelId="{31925E09-B391-4F1D-99F0-EC0B6B3CAF05}" srcId="{337190E0-1701-4A65-93B4-D872253EA7FD}" destId="{4F5DBEFF-14E5-488D-BA0C-F9D6CB3AE256}" srcOrd="3" destOrd="0" parTransId="{EF4D375E-D198-434D-AFFF-F3E3AEAC47D8}" sibTransId="{47E29080-9DA0-42EB-A56A-1AB90DE8DE58}"/>
    <dgm:cxn modelId="{4508E914-AA3D-4F77-BB61-4BD8F0309A71}" type="presOf" srcId="{017BA5C4-E3E2-45FA-8875-08C66FE2E499}" destId="{E7655920-1728-4783-9E97-641CC029809F}" srcOrd="0" destOrd="1" presId="urn:microsoft.com/office/officeart/2005/8/layout/hList1"/>
    <dgm:cxn modelId="{C8CC1E24-DCB8-4CE0-A3DC-55D19B78C949}" srcId="{DE836A39-3309-4F03-84BF-F54E315C7B63}" destId="{A5E80232-DB7B-4E7B-B7E1-032B8112E4E5}" srcOrd="0" destOrd="0" parTransId="{1A0D18D4-2726-43F3-B624-75E584582522}" sibTransId="{51B3763D-A75D-46E4-9D3B-00C6218A3EEA}"/>
    <dgm:cxn modelId="{DABAD42D-EA51-4CDE-8B70-D6457B21A83B}" type="presOf" srcId="{5453A0DB-426E-4D7B-A4CF-DDC6FA198C6D}" destId="{88D7E1DB-0D5C-4A7F-95B3-A7E722384770}" srcOrd="0" destOrd="0" presId="urn:microsoft.com/office/officeart/2005/8/layout/hList1"/>
    <dgm:cxn modelId="{75FBE532-3037-4745-96FF-D67AB611623E}" srcId="{DCD90FF5-EA7A-4223-9B76-08522CFA8476}" destId="{DE836A39-3309-4F03-84BF-F54E315C7B63}" srcOrd="0" destOrd="0" parTransId="{D4EFA143-CC59-4748-851D-631C8E859470}" sibTransId="{16378B24-9CC4-4286-A3E0-34500F5BDA5C}"/>
    <dgm:cxn modelId="{B860CF34-64AC-4B65-B053-1FAFE610341B}" type="presOf" srcId="{471046A3-D163-4677-963A-97C05BC43610}" destId="{88D7E1DB-0D5C-4A7F-95B3-A7E722384770}" srcOrd="0" destOrd="2" presId="urn:microsoft.com/office/officeart/2005/8/layout/hList1"/>
    <dgm:cxn modelId="{D1941235-CF3F-4248-97F5-D1CFDB8E609C}" type="presOf" srcId="{DCD90FF5-EA7A-4223-9B76-08522CFA8476}" destId="{D50D3664-CF83-476D-9019-E70115036B9B}" srcOrd="0" destOrd="0" presId="urn:microsoft.com/office/officeart/2005/8/layout/hList1"/>
    <dgm:cxn modelId="{76AB1B46-0F8B-400E-9C91-670811302C9C}" type="presOf" srcId="{C46CF2FA-61AE-4B3E-990E-287C584C0976}" destId="{E7655920-1728-4783-9E97-641CC029809F}" srcOrd="0" destOrd="2" presId="urn:microsoft.com/office/officeart/2005/8/layout/hList1"/>
    <dgm:cxn modelId="{4E4C2169-7DCF-470B-9BDF-AFC44D378B39}" type="presOf" srcId="{DE836A39-3309-4F03-84BF-F54E315C7B63}" destId="{50052F88-BF83-4BB5-8A36-D95206B2F8D9}" srcOrd="0" destOrd="0" presId="urn:microsoft.com/office/officeart/2005/8/layout/hList1"/>
    <dgm:cxn modelId="{55B1854F-7787-4340-BCC9-E81AAE16ADF1}" type="presOf" srcId="{337190E0-1701-4A65-93B4-D872253EA7FD}" destId="{59E3F966-53BB-411E-AE8E-304FB03854D0}" srcOrd="0" destOrd="0" presId="urn:microsoft.com/office/officeart/2005/8/layout/hList1"/>
    <dgm:cxn modelId="{22B4914F-AB8D-4CFE-87BD-18041C41C3C7}" srcId="{337190E0-1701-4A65-93B4-D872253EA7FD}" destId="{749E6B26-780B-4480-89C3-5A20BBDF78EF}" srcOrd="1" destOrd="0" parTransId="{81A83B3E-2334-40C3-8795-E4E5D17B1439}" sibTransId="{DE678A06-FAA1-40EC-820B-A381E6A8B228}"/>
    <dgm:cxn modelId="{8A87B0A1-5D29-4504-9DF2-FF6705506C58}" srcId="{337190E0-1701-4A65-93B4-D872253EA7FD}" destId="{5453A0DB-426E-4D7B-A4CF-DDC6FA198C6D}" srcOrd="0" destOrd="0" parTransId="{0EB221C3-A54C-4DF3-B26B-E1EA7B19AB71}" sibTransId="{EA417B57-7F5D-4BEC-82CF-65FB3B018696}"/>
    <dgm:cxn modelId="{367DDABD-EEB9-4FF2-A99D-BD67F169A2A6}" srcId="{DE836A39-3309-4F03-84BF-F54E315C7B63}" destId="{017BA5C4-E3E2-45FA-8875-08C66FE2E499}" srcOrd="1" destOrd="0" parTransId="{1809E5DC-EB9A-4919-836E-8B8E22F9D364}" sibTransId="{0A52FF1D-DDF1-4EE0-A95E-D9BDD58C9DDE}"/>
    <dgm:cxn modelId="{2086F3D8-86EE-4FD2-9275-E601AD74B61C}" type="presOf" srcId="{4F5DBEFF-14E5-488D-BA0C-F9D6CB3AE256}" destId="{88D7E1DB-0D5C-4A7F-95B3-A7E722384770}" srcOrd="0" destOrd="3" presId="urn:microsoft.com/office/officeart/2005/8/layout/hList1"/>
    <dgm:cxn modelId="{9A2B7BE0-B58D-47FD-8102-052A894A0890}" type="presOf" srcId="{749E6B26-780B-4480-89C3-5A20BBDF78EF}" destId="{88D7E1DB-0D5C-4A7F-95B3-A7E722384770}" srcOrd="0" destOrd="1" presId="urn:microsoft.com/office/officeart/2005/8/layout/hList1"/>
    <dgm:cxn modelId="{9C2ABAEA-C0C2-4F9E-AE36-6729FAD7C495}" srcId="{DCD90FF5-EA7A-4223-9B76-08522CFA8476}" destId="{337190E0-1701-4A65-93B4-D872253EA7FD}" srcOrd="1" destOrd="0" parTransId="{6F9CF146-A197-47AB-B7F7-48BFF155A271}" sibTransId="{BBDB79C9-38B6-4E5C-97B1-3F2E4C384E13}"/>
    <dgm:cxn modelId="{334971EF-A1B3-4AA4-B406-7B5AEBA5D425}" srcId="{DE836A39-3309-4F03-84BF-F54E315C7B63}" destId="{C46CF2FA-61AE-4B3E-990E-287C584C0976}" srcOrd="2" destOrd="0" parTransId="{D2A0779A-1B70-438E-A4E4-BB5AC92195C6}" sibTransId="{16338D44-BE16-4F49-A12F-DB689DB99142}"/>
    <dgm:cxn modelId="{06CC97F5-1A5C-415C-8103-C60DEE3E7306}" type="presOf" srcId="{A5E80232-DB7B-4E7B-B7E1-032B8112E4E5}" destId="{E7655920-1728-4783-9E97-641CC029809F}" srcOrd="0" destOrd="0" presId="urn:microsoft.com/office/officeart/2005/8/layout/hList1"/>
    <dgm:cxn modelId="{64562699-31F7-4D19-9EB2-F1C981FE1CB0}" type="presParOf" srcId="{D50D3664-CF83-476D-9019-E70115036B9B}" destId="{6FDD40F1-6717-49CA-AFEE-4C22CD0F9081}" srcOrd="0" destOrd="0" presId="urn:microsoft.com/office/officeart/2005/8/layout/hList1"/>
    <dgm:cxn modelId="{4698B901-E472-4B7B-84D6-C9EB764AC63D}" type="presParOf" srcId="{6FDD40F1-6717-49CA-AFEE-4C22CD0F9081}" destId="{50052F88-BF83-4BB5-8A36-D95206B2F8D9}" srcOrd="0" destOrd="0" presId="urn:microsoft.com/office/officeart/2005/8/layout/hList1"/>
    <dgm:cxn modelId="{DB0B9B27-7991-4217-B19C-9403F4C7CD5D}" type="presParOf" srcId="{6FDD40F1-6717-49CA-AFEE-4C22CD0F9081}" destId="{E7655920-1728-4783-9E97-641CC029809F}" srcOrd="1" destOrd="0" presId="urn:microsoft.com/office/officeart/2005/8/layout/hList1"/>
    <dgm:cxn modelId="{2E700058-4CA0-489A-8E94-B85EE2935935}" type="presParOf" srcId="{D50D3664-CF83-476D-9019-E70115036B9B}" destId="{C552EE6A-98CE-401D-8D3C-788FC6DAF6C3}" srcOrd="1" destOrd="0" presId="urn:microsoft.com/office/officeart/2005/8/layout/hList1"/>
    <dgm:cxn modelId="{4408D0E5-C523-456F-8A52-84F67E4E3D4D}" type="presParOf" srcId="{D50D3664-CF83-476D-9019-E70115036B9B}" destId="{1C740E75-4C8A-462D-BF8F-ACB86B044E96}" srcOrd="2" destOrd="0" presId="urn:microsoft.com/office/officeart/2005/8/layout/hList1"/>
    <dgm:cxn modelId="{7EE81C1D-F7C8-4856-B862-0FF16DA4B984}" type="presParOf" srcId="{1C740E75-4C8A-462D-BF8F-ACB86B044E96}" destId="{59E3F966-53BB-411E-AE8E-304FB03854D0}" srcOrd="0" destOrd="0" presId="urn:microsoft.com/office/officeart/2005/8/layout/hList1"/>
    <dgm:cxn modelId="{F76CCEF8-5110-4D96-B66A-11E4ACA582BE}" type="presParOf" srcId="{1C740E75-4C8A-462D-BF8F-ACB86B044E96}" destId="{88D7E1DB-0D5C-4A7F-95B3-A7E72238477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74E31D-C529-403D-AC76-50C5CE4997EC}" type="doc">
      <dgm:prSet loTypeId="urn:microsoft.com/office/officeart/2005/8/layout/vList5" loCatId="list" qsTypeId="urn:microsoft.com/office/officeart/2005/8/quickstyle/simple1" qsCatId="simple" csTypeId="urn:microsoft.com/office/officeart/2005/8/colors/accent5_2" csCatId="accent5" phldr="1"/>
      <dgm:spPr/>
      <dgm:t>
        <a:bodyPr/>
        <a:lstStyle/>
        <a:p>
          <a:endParaRPr lang="en-US"/>
        </a:p>
      </dgm:t>
    </dgm:pt>
    <dgm:pt modelId="{A7C492CD-EAB0-4FED-9396-DE1F9F6CB5A0}">
      <dgm:prSet/>
      <dgm:spPr/>
      <dgm:t>
        <a:bodyPr/>
        <a:lstStyle/>
        <a:p>
          <a:r>
            <a:rPr lang="en-US" baseline="0" dirty="0"/>
            <a:t>Temporary user objects</a:t>
          </a:r>
          <a:endParaRPr lang="en-US" dirty="0"/>
        </a:p>
      </dgm:t>
    </dgm:pt>
    <dgm:pt modelId="{9ABB33C0-F512-4819-B143-E69A90D476B5}" type="parTrans" cxnId="{F73CCDF5-49D2-4EFD-846B-60430BEA845A}">
      <dgm:prSet/>
      <dgm:spPr/>
      <dgm:t>
        <a:bodyPr/>
        <a:lstStyle/>
        <a:p>
          <a:endParaRPr lang="en-US"/>
        </a:p>
      </dgm:t>
    </dgm:pt>
    <dgm:pt modelId="{6329659F-5CC5-4855-8F87-D3C737DBD6BF}" type="sibTrans" cxnId="{F73CCDF5-49D2-4EFD-846B-60430BEA845A}">
      <dgm:prSet/>
      <dgm:spPr/>
      <dgm:t>
        <a:bodyPr/>
        <a:lstStyle/>
        <a:p>
          <a:endParaRPr lang="en-US"/>
        </a:p>
      </dgm:t>
    </dgm:pt>
    <dgm:pt modelId="{9DBA518B-8AA9-4FB1-A324-0CCE984B4AFA}">
      <dgm:prSet custT="1"/>
      <dgm:spPr/>
      <dgm:t>
        <a:bodyPr/>
        <a:lstStyle/>
        <a:p>
          <a:r>
            <a:rPr lang="en-US" sz="1800" baseline="0" dirty="0"/>
            <a:t>Global or local temporary tables and indexes</a:t>
          </a:r>
          <a:endParaRPr lang="en-US" sz="1800" dirty="0"/>
        </a:p>
      </dgm:t>
    </dgm:pt>
    <dgm:pt modelId="{0760BBC0-A45D-480A-99F4-B8CB0420CAA6}" type="parTrans" cxnId="{76CC47A8-4BAD-4E56-A62A-1F9A2F3A4D33}">
      <dgm:prSet/>
      <dgm:spPr/>
      <dgm:t>
        <a:bodyPr/>
        <a:lstStyle/>
        <a:p>
          <a:endParaRPr lang="en-US"/>
        </a:p>
      </dgm:t>
    </dgm:pt>
    <dgm:pt modelId="{26CD1A15-7D5D-49AC-85AB-2283AE74D58C}" type="sibTrans" cxnId="{76CC47A8-4BAD-4E56-A62A-1F9A2F3A4D33}">
      <dgm:prSet/>
      <dgm:spPr/>
      <dgm:t>
        <a:bodyPr/>
        <a:lstStyle/>
        <a:p>
          <a:endParaRPr lang="en-US"/>
        </a:p>
      </dgm:t>
    </dgm:pt>
    <dgm:pt modelId="{238D225D-88E6-4149-8294-61A67C9E27C7}">
      <dgm:prSet custT="1"/>
      <dgm:spPr/>
      <dgm:t>
        <a:bodyPr/>
        <a:lstStyle/>
        <a:p>
          <a:r>
            <a:rPr lang="en-US" sz="1800" baseline="0" dirty="0"/>
            <a:t>Temporary stored procedures</a:t>
          </a:r>
          <a:endParaRPr lang="en-US" sz="1800" dirty="0"/>
        </a:p>
      </dgm:t>
    </dgm:pt>
    <dgm:pt modelId="{C60619BC-D45A-4077-9960-B7FA0EFB523B}" type="parTrans" cxnId="{916F8D82-CE23-4C4D-9D00-E8EE09CCF955}">
      <dgm:prSet/>
      <dgm:spPr/>
      <dgm:t>
        <a:bodyPr/>
        <a:lstStyle/>
        <a:p>
          <a:endParaRPr lang="en-US"/>
        </a:p>
      </dgm:t>
    </dgm:pt>
    <dgm:pt modelId="{55AFD1D4-FC00-4691-A222-6B4ED0F07C6A}" type="sibTrans" cxnId="{916F8D82-CE23-4C4D-9D00-E8EE09CCF955}">
      <dgm:prSet/>
      <dgm:spPr/>
      <dgm:t>
        <a:bodyPr/>
        <a:lstStyle/>
        <a:p>
          <a:endParaRPr lang="en-US"/>
        </a:p>
      </dgm:t>
    </dgm:pt>
    <dgm:pt modelId="{65CEB372-B9DE-4E55-9337-F45BD1C4614F}">
      <dgm:prSet custT="1"/>
      <dgm:spPr/>
      <dgm:t>
        <a:bodyPr/>
        <a:lstStyle/>
        <a:p>
          <a:r>
            <a:rPr lang="en-US" sz="1800" baseline="0" dirty="0"/>
            <a:t>Table variables</a:t>
          </a:r>
          <a:endParaRPr lang="en-US" sz="1800" dirty="0"/>
        </a:p>
      </dgm:t>
    </dgm:pt>
    <dgm:pt modelId="{A3091423-43F5-45DF-918F-A97038A17818}" type="parTrans" cxnId="{9CBBE898-9EE9-4E89-9371-FEB3BF18A173}">
      <dgm:prSet/>
      <dgm:spPr/>
      <dgm:t>
        <a:bodyPr/>
        <a:lstStyle/>
        <a:p>
          <a:endParaRPr lang="en-US"/>
        </a:p>
      </dgm:t>
    </dgm:pt>
    <dgm:pt modelId="{B5A04C4F-F478-4042-8235-A1013AAD4BFE}" type="sibTrans" cxnId="{9CBBE898-9EE9-4E89-9371-FEB3BF18A173}">
      <dgm:prSet/>
      <dgm:spPr/>
      <dgm:t>
        <a:bodyPr/>
        <a:lstStyle/>
        <a:p>
          <a:endParaRPr lang="en-US"/>
        </a:p>
      </dgm:t>
    </dgm:pt>
    <dgm:pt modelId="{D0D826C2-600F-4093-BC1A-18C65D82742C}">
      <dgm:prSet custT="1"/>
      <dgm:spPr/>
      <dgm:t>
        <a:bodyPr/>
        <a:lstStyle/>
        <a:p>
          <a:r>
            <a:rPr lang="en-US" sz="1800" baseline="0" dirty="0"/>
            <a:t>Tables returned in table-valued functions</a:t>
          </a:r>
          <a:endParaRPr lang="en-US" sz="1800" dirty="0"/>
        </a:p>
      </dgm:t>
    </dgm:pt>
    <dgm:pt modelId="{B006E4A6-1D09-40D4-B7DB-07023A50B81C}" type="parTrans" cxnId="{5F5F56AB-2D1B-4E4B-84E6-728AD71BD336}">
      <dgm:prSet/>
      <dgm:spPr/>
      <dgm:t>
        <a:bodyPr/>
        <a:lstStyle/>
        <a:p>
          <a:endParaRPr lang="en-US"/>
        </a:p>
      </dgm:t>
    </dgm:pt>
    <dgm:pt modelId="{49875D2D-26C9-4CF9-B775-B65BC06978B0}" type="sibTrans" cxnId="{5F5F56AB-2D1B-4E4B-84E6-728AD71BD336}">
      <dgm:prSet/>
      <dgm:spPr/>
      <dgm:t>
        <a:bodyPr/>
        <a:lstStyle/>
        <a:p>
          <a:endParaRPr lang="en-US"/>
        </a:p>
      </dgm:t>
    </dgm:pt>
    <dgm:pt modelId="{8F7BF719-AC76-46B8-8CF1-4FD3B594CA71}">
      <dgm:prSet/>
      <dgm:spPr/>
      <dgm:t>
        <a:bodyPr/>
        <a:lstStyle/>
        <a:p>
          <a:r>
            <a:rPr lang="en-US" baseline="0" dirty="0"/>
            <a:t>Internal objects </a:t>
          </a:r>
          <a:endParaRPr lang="en-US" dirty="0"/>
        </a:p>
      </dgm:t>
    </dgm:pt>
    <dgm:pt modelId="{54DC54A1-B6BD-4353-8F43-A1FF9E14CC1C}" type="parTrans" cxnId="{569033D9-830B-4DB6-A2D4-7956660A21A6}">
      <dgm:prSet/>
      <dgm:spPr/>
      <dgm:t>
        <a:bodyPr/>
        <a:lstStyle/>
        <a:p>
          <a:endParaRPr lang="en-US"/>
        </a:p>
      </dgm:t>
    </dgm:pt>
    <dgm:pt modelId="{1E1CD749-9EBC-4161-8521-215E4A22D257}" type="sibTrans" cxnId="{569033D9-830B-4DB6-A2D4-7956660A21A6}">
      <dgm:prSet/>
      <dgm:spPr/>
      <dgm:t>
        <a:bodyPr/>
        <a:lstStyle/>
        <a:p>
          <a:endParaRPr lang="en-US"/>
        </a:p>
      </dgm:t>
    </dgm:pt>
    <dgm:pt modelId="{D512C06E-ED5A-4631-83F4-A69A93EE1934}">
      <dgm:prSet custT="1"/>
      <dgm:spPr/>
      <dgm:t>
        <a:bodyPr/>
        <a:lstStyle/>
        <a:p>
          <a:r>
            <a:rPr lang="en-US" sz="1800" baseline="0" dirty="0"/>
            <a:t>Worktables to store intermediate results for spools, cursors, sorts, and temporary LOB storage.</a:t>
          </a:r>
          <a:endParaRPr lang="en-US" sz="1800" dirty="0"/>
        </a:p>
      </dgm:t>
    </dgm:pt>
    <dgm:pt modelId="{3A90B544-CBD5-4ECC-9827-FE8DB7823369}" type="parTrans" cxnId="{52069C64-0550-4058-A05A-F0FC4B0517A4}">
      <dgm:prSet/>
      <dgm:spPr/>
      <dgm:t>
        <a:bodyPr/>
        <a:lstStyle/>
        <a:p>
          <a:endParaRPr lang="en-US"/>
        </a:p>
      </dgm:t>
    </dgm:pt>
    <dgm:pt modelId="{4BEEC7D9-2299-4890-A812-628C4BEDABAC}" type="sibTrans" cxnId="{52069C64-0550-4058-A05A-F0FC4B0517A4}">
      <dgm:prSet/>
      <dgm:spPr/>
      <dgm:t>
        <a:bodyPr/>
        <a:lstStyle/>
        <a:p>
          <a:endParaRPr lang="en-US"/>
        </a:p>
      </dgm:t>
    </dgm:pt>
    <dgm:pt modelId="{97FF3DA0-21EA-43D1-B4ED-DB075A709C40}">
      <dgm:prSet custT="1"/>
      <dgm:spPr/>
      <dgm:t>
        <a:bodyPr/>
        <a:lstStyle/>
        <a:p>
          <a:r>
            <a:rPr lang="en-US" sz="1800" baseline="0" dirty="0"/>
            <a:t>Work files for hash join or hash aggregate operations.</a:t>
          </a:r>
          <a:endParaRPr lang="en-US" sz="1800" dirty="0"/>
        </a:p>
      </dgm:t>
    </dgm:pt>
    <dgm:pt modelId="{35697707-432F-433B-ACA6-B9C312DF7518}" type="parTrans" cxnId="{8E7DF8E2-4DCE-42C5-843B-86F3B3F2582C}">
      <dgm:prSet/>
      <dgm:spPr/>
      <dgm:t>
        <a:bodyPr/>
        <a:lstStyle/>
        <a:p>
          <a:endParaRPr lang="en-US"/>
        </a:p>
      </dgm:t>
    </dgm:pt>
    <dgm:pt modelId="{865967F7-5176-444E-BD65-C8727E33F827}" type="sibTrans" cxnId="{8E7DF8E2-4DCE-42C5-843B-86F3B3F2582C}">
      <dgm:prSet/>
      <dgm:spPr/>
      <dgm:t>
        <a:bodyPr/>
        <a:lstStyle/>
        <a:p>
          <a:endParaRPr lang="en-US"/>
        </a:p>
      </dgm:t>
    </dgm:pt>
    <dgm:pt modelId="{2CC627DF-7F70-488F-92AC-983780487FD0}">
      <dgm:prSet/>
      <dgm:spPr/>
      <dgm:t>
        <a:bodyPr/>
        <a:lstStyle/>
        <a:p>
          <a:r>
            <a:rPr lang="en-US" baseline="0" dirty="0"/>
            <a:t>Version stores </a:t>
          </a:r>
          <a:endParaRPr lang="en-US" dirty="0"/>
        </a:p>
      </dgm:t>
    </dgm:pt>
    <dgm:pt modelId="{E1EC9124-7FD7-445D-9202-3069AB01D35D}" type="parTrans" cxnId="{FC3F5D4A-EF8F-4BA5-9F24-959636141E84}">
      <dgm:prSet/>
      <dgm:spPr/>
      <dgm:t>
        <a:bodyPr/>
        <a:lstStyle/>
        <a:p>
          <a:endParaRPr lang="en-US"/>
        </a:p>
      </dgm:t>
    </dgm:pt>
    <dgm:pt modelId="{02357563-8CE1-427C-81D9-4931996B3D0E}" type="sibTrans" cxnId="{FC3F5D4A-EF8F-4BA5-9F24-959636141E84}">
      <dgm:prSet/>
      <dgm:spPr/>
      <dgm:t>
        <a:bodyPr/>
        <a:lstStyle/>
        <a:p>
          <a:endParaRPr lang="en-US"/>
        </a:p>
      </dgm:t>
    </dgm:pt>
    <dgm:pt modelId="{2E1DE7CF-9CA4-4438-B459-537CE09989B9}">
      <dgm:prSet custT="1"/>
      <dgm:spPr/>
      <dgm:t>
        <a:bodyPr/>
        <a:lstStyle/>
        <a:p>
          <a:r>
            <a:rPr lang="en-US" sz="1800" baseline="0" dirty="0"/>
            <a:t>Common row version store and online-index-build version store</a:t>
          </a:r>
          <a:endParaRPr lang="en-US" sz="1800" dirty="0"/>
        </a:p>
      </dgm:t>
    </dgm:pt>
    <dgm:pt modelId="{44EF7E84-5862-4BDF-ADD5-5FEFC970F068}" type="parTrans" cxnId="{AAF788FE-AA15-44CA-A8AC-81C26348E5A2}">
      <dgm:prSet/>
      <dgm:spPr/>
      <dgm:t>
        <a:bodyPr/>
        <a:lstStyle/>
        <a:p>
          <a:endParaRPr lang="en-US"/>
        </a:p>
      </dgm:t>
    </dgm:pt>
    <dgm:pt modelId="{FBEB2248-2D81-429F-BB0A-4AC382A907B2}" type="sibTrans" cxnId="{AAF788FE-AA15-44CA-A8AC-81C26348E5A2}">
      <dgm:prSet/>
      <dgm:spPr/>
      <dgm:t>
        <a:bodyPr/>
        <a:lstStyle/>
        <a:p>
          <a:endParaRPr lang="en-US"/>
        </a:p>
      </dgm:t>
    </dgm:pt>
    <dgm:pt modelId="{66C89517-D24D-4885-8B43-4FC001A8F62B}">
      <dgm:prSet custT="1"/>
      <dgm:spPr/>
      <dgm:t>
        <a:bodyPr/>
        <a:lstStyle/>
        <a:p>
          <a:r>
            <a:rPr lang="en-US" sz="1800" dirty="0"/>
            <a:t>Version stores can be moved to user databases by enabling Accelerated Database Recovery (ADR) in SQL Server 2019 </a:t>
          </a:r>
        </a:p>
      </dgm:t>
    </dgm:pt>
    <dgm:pt modelId="{E40DF840-0413-4D3B-B63A-06C8D4EDD6D6}" type="parTrans" cxnId="{88A6D51A-DAF2-44F7-848B-35856950C5E5}">
      <dgm:prSet/>
      <dgm:spPr/>
      <dgm:t>
        <a:bodyPr/>
        <a:lstStyle/>
        <a:p>
          <a:endParaRPr lang="en-US"/>
        </a:p>
      </dgm:t>
    </dgm:pt>
    <dgm:pt modelId="{86ADB136-A286-4D64-9471-8D1459AA8A17}" type="sibTrans" cxnId="{88A6D51A-DAF2-44F7-848B-35856950C5E5}">
      <dgm:prSet/>
      <dgm:spPr/>
      <dgm:t>
        <a:bodyPr/>
        <a:lstStyle/>
        <a:p>
          <a:endParaRPr lang="en-US"/>
        </a:p>
      </dgm:t>
    </dgm:pt>
    <dgm:pt modelId="{22893709-E9EC-4614-B124-E6D1182940A6}" type="pres">
      <dgm:prSet presAssocID="{4174E31D-C529-403D-AC76-50C5CE4997EC}" presName="Name0" presStyleCnt="0">
        <dgm:presLayoutVars>
          <dgm:dir/>
          <dgm:animLvl val="lvl"/>
          <dgm:resizeHandles val="exact"/>
        </dgm:presLayoutVars>
      </dgm:prSet>
      <dgm:spPr/>
    </dgm:pt>
    <dgm:pt modelId="{4F72724F-95D4-4100-8A18-2BD35BBDC354}" type="pres">
      <dgm:prSet presAssocID="{A7C492CD-EAB0-4FED-9396-DE1F9F6CB5A0}" presName="linNode" presStyleCnt="0"/>
      <dgm:spPr/>
    </dgm:pt>
    <dgm:pt modelId="{4E96B2B8-6208-4F6B-9690-912A909F316F}" type="pres">
      <dgm:prSet presAssocID="{A7C492CD-EAB0-4FED-9396-DE1F9F6CB5A0}" presName="parentText" presStyleLbl="node1" presStyleIdx="0" presStyleCnt="3" custScaleX="64984" custLinFactNeighborX="-8321" custLinFactNeighborY="1192">
        <dgm:presLayoutVars>
          <dgm:chMax val="1"/>
          <dgm:bulletEnabled val="1"/>
        </dgm:presLayoutVars>
      </dgm:prSet>
      <dgm:spPr/>
    </dgm:pt>
    <dgm:pt modelId="{4BB7A34F-A809-42F9-8833-0BB6817FBEE5}" type="pres">
      <dgm:prSet presAssocID="{A7C492CD-EAB0-4FED-9396-DE1F9F6CB5A0}" presName="descendantText" presStyleLbl="alignAccFollowNode1" presStyleIdx="0" presStyleCnt="3" custScaleX="113587" custScaleY="118233" custLinFactNeighborX="-3503" custLinFactNeighborY="1835">
        <dgm:presLayoutVars>
          <dgm:bulletEnabled val="1"/>
        </dgm:presLayoutVars>
      </dgm:prSet>
      <dgm:spPr/>
    </dgm:pt>
    <dgm:pt modelId="{070CE7F1-C6F2-4A14-9CE5-6F5AAD50763B}" type="pres">
      <dgm:prSet presAssocID="{6329659F-5CC5-4855-8F87-D3C737DBD6BF}" presName="sp" presStyleCnt="0"/>
      <dgm:spPr/>
    </dgm:pt>
    <dgm:pt modelId="{2A6F49F2-0199-4DDD-9E7C-64E09F107A20}" type="pres">
      <dgm:prSet presAssocID="{8F7BF719-AC76-46B8-8CF1-4FD3B594CA71}" presName="linNode" presStyleCnt="0"/>
      <dgm:spPr/>
    </dgm:pt>
    <dgm:pt modelId="{08136A82-1FB7-4253-BE5E-94BB1DE3D541}" type="pres">
      <dgm:prSet presAssocID="{8F7BF719-AC76-46B8-8CF1-4FD3B594CA71}" presName="parentText" presStyleLbl="node1" presStyleIdx="1" presStyleCnt="3" custScaleX="64984" custLinFactNeighborX="-8321" custLinFactNeighborY="1192">
        <dgm:presLayoutVars>
          <dgm:chMax val="1"/>
          <dgm:bulletEnabled val="1"/>
        </dgm:presLayoutVars>
      </dgm:prSet>
      <dgm:spPr/>
    </dgm:pt>
    <dgm:pt modelId="{B27F3B0D-D925-4031-91F4-CE94A9E550CA}" type="pres">
      <dgm:prSet presAssocID="{8F7BF719-AC76-46B8-8CF1-4FD3B594CA71}" presName="descendantText" presStyleLbl="alignAccFollowNode1" presStyleIdx="1" presStyleCnt="3" custScaleX="113587" custLinFactNeighborX="-3503" custLinFactNeighborY="1835">
        <dgm:presLayoutVars>
          <dgm:bulletEnabled val="1"/>
        </dgm:presLayoutVars>
      </dgm:prSet>
      <dgm:spPr/>
    </dgm:pt>
    <dgm:pt modelId="{AA5B09EF-ED89-4CDB-8B2F-65E68454F8B1}" type="pres">
      <dgm:prSet presAssocID="{1E1CD749-9EBC-4161-8521-215E4A22D257}" presName="sp" presStyleCnt="0"/>
      <dgm:spPr/>
    </dgm:pt>
    <dgm:pt modelId="{31E94ED6-BCE4-4A2D-B80B-3B82D9A26A32}" type="pres">
      <dgm:prSet presAssocID="{2CC627DF-7F70-488F-92AC-983780487FD0}" presName="linNode" presStyleCnt="0"/>
      <dgm:spPr/>
    </dgm:pt>
    <dgm:pt modelId="{FDD51701-DC5C-45A6-920F-9105644A9278}" type="pres">
      <dgm:prSet presAssocID="{2CC627DF-7F70-488F-92AC-983780487FD0}" presName="parentText" presStyleLbl="node1" presStyleIdx="2" presStyleCnt="3" custScaleX="64984" custLinFactNeighborX="-8321" custLinFactNeighborY="1192">
        <dgm:presLayoutVars>
          <dgm:chMax val="1"/>
          <dgm:bulletEnabled val="1"/>
        </dgm:presLayoutVars>
      </dgm:prSet>
      <dgm:spPr/>
    </dgm:pt>
    <dgm:pt modelId="{E8FBC572-98AD-4A63-AAF8-0E6AEC369C3B}" type="pres">
      <dgm:prSet presAssocID="{2CC627DF-7F70-488F-92AC-983780487FD0}" presName="descendantText" presStyleLbl="alignAccFollowNode1" presStyleIdx="2" presStyleCnt="3" custScaleX="113587" custLinFactNeighborX="-3503" custLinFactNeighborY="1835">
        <dgm:presLayoutVars>
          <dgm:bulletEnabled val="1"/>
        </dgm:presLayoutVars>
      </dgm:prSet>
      <dgm:spPr/>
    </dgm:pt>
  </dgm:ptLst>
  <dgm:cxnLst>
    <dgm:cxn modelId="{31E32B01-3462-4D4B-B7C9-3CEA3DFEAF38}" type="presOf" srcId="{65CEB372-B9DE-4E55-9337-F45BD1C4614F}" destId="{4BB7A34F-A809-42F9-8833-0BB6817FBEE5}" srcOrd="0" destOrd="2" presId="urn:microsoft.com/office/officeart/2005/8/layout/vList5"/>
    <dgm:cxn modelId="{72A27A05-B474-4ED9-B047-AA33EFFF8A6E}" type="presOf" srcId="{66C89517-D24D-4885-8B43-4FC001A8F62B}" destId="{E8FBC572-98AD-4A63-AAF8-0E6AEC369C3B}" srcOrd="0" destOrd="1" presId="urn:microsoft.com/office/officeart/2005/8/layout/vList5"/>
    <dgm:cxn modelId="{88A6D51A-DAF2-44F7-848B-35856950C5E5}" srcId="{2CC627DF-7F70-488F-92AC-983780487FD0}" destId="{66C89517-D24D-4885-8B43-4FC001A8F62B}" srcOrd="1" destOrd="0" parTransId="{E40DF840-0413-4D3B-B63A-06C8D4EDD6D6}" sibTransId="{86ADB136-A286-4D64-9471-8D1459AA8A17}"/>
    <dgm:cxn modelId="{FC83A15B-2B97-4FED-BF4E-2FD7DCA59CED}" type="presOf" srcId="{8F7BF719-AC76-46B8-8CF1-4FD3B594CA71}" destId="{08136A82-1FB7-4253-BE5E-94BB1DE3D541}" srcOrd="0" destOrd="0" presId="urn:microsoft.com/office/officeart/2005/8/layout/vList5"/>
    <dgm:cxn modelId="{6782F861-DDBD-4029-8FFA-C9C06C02F869}" type="presOf" srcId="{2CC627DF-7F70-488F-92AC-983780487FD0}" destId="{FDD51701-DC5C-45A6-920F-9105644A9278}" srcOrd="0" destOrd="0" presId="urn:microsoft.com/office/officeart/2005/8/layout/vList5"/>
    <dgm:cxn modelId="{52069C64-0550-4058-A05A-F0FC4B0517A4}" srcId="{8F7BF719-AC76-46B8-8CF1-4FD3B594CA71}" destId="{D512C06E-ED5A-4631-83F4-A69A93EE1934}" srcOrd="0" destOrd="0" parTransId="{3A90B544-CBD5-4ECC-9827-FE8DB7823369}" sibTransId="{4BEEC7D9-2299-4890-A812-628C4BEDABAC}"/>
    <dgm:cxn modelId="{6220C968-6296-4867-BE84-1A639F4438CB}" type="presOf" srcId="{9DBA518B-8AA9-4FB1-A324-0CCE984B4AFA}" destId="{4BB7A34F-A809-42F9-8833-0BB6817FBEE5}" srcOrd="0" destOrd="0" presId="urn:microsoft.com/office/officeart/2005/8/layout/vList5"/>
    <dgm:cxn modelId="{FC3F5D4A-EF8F-4BA5-9F24-959636141E84}" srcId="{4174E31D-C529-403D-AC76-50C5CE4997EC}" destId="{2CC627DF-7F70-488F-92AC-983780487FD0}" srcOrd="2" destOrd="0" parTransId="{E1EC9124-7FD7-445D-9202-3069AB01D35D}" sibTransId="{02357563-8CE1-427C-81D9-4931996B3D0E}"/>
    <dgm:cxn modelId="{F2EF814C-EC43-4DFA-908C-39B6BF2DCC24}" type="presOf" srcId="{D0D826C2-600F-4093-BC1A-18C65D82742C}" destId="{4BB7A34F-A809-42F9-8833-0BB6817FBEE5}" srcOrd="0" destOrd="3" presId="urn:microsoft.com/office/officeart/2005/8/layout/vList5"/>
    <dgm:cxn modelId="{316A1775-A51F-4F39-B986-DDE09EB2A741}" type="presOf" srcId="{238D225D-88E6-4149-8294-61A67C9E27C7}" destId="{4BB7A34F-A809-42F9-8833-0BB6817FBEE5}" srcOrd="0" destOrd="1" presId="urn:microsoft.com/office/officeart/2005/8/layout/vList5"/>
    <dgm:cxn modelId="{17BFD05A-9B06-4C85-B3B9-166773B0E9D7}" type="presOf" srcId="{A7C492CD-EAB0-4FED-9396-DE1F9F6CB5A0}" destId="{4E96B2B8-6208-4F6B-9690-912A909F316F}" srcOrd="0" destOrd="0" presId="urn:microsoft.com/office/officeart/2005/8/layout/vList5"/>
    <dgm:cxn modelId="{916F8D82-CE23-4C4D-9D00-E8EE09CCF955}" srcId="{A7C492CD-EAB0-4FED-9396-DE1F9F6CB5A0}" destId="{238D225D-88E6-4149-8294-61A67C9E27C7}" srcOrd="1" destOrd="0" parTransId="{C60619BC-D45A-4077-9960-B7FA0EFB523B}" sibTransId="{55AFD1D4-FC00-4691-A222-6B4ED0F07C6A}"/>
    <dgm:cxn modelId="{9CBBE898-9EE9-4E89-9371-FEB3BF18A173}" srcId="{A7C492CD-EAB0-4FED-9396-DE1F9F6CB5A0}" destId="{65CEB372-B9DE-4E55-9337-F45BD1C4614F}" srcOrd="2" destOrd="0" parTransId="{A3091423-43F5-45DF-918F-A97038A17818}" sibTransId="{B5A04C4F-F478-4042-8235-A1013AAD4BFE}"/>
    <dgm:cxn modelId="{3BBF2E9C-69E4-483D-8B6E-E3E547975025}" type="presOf" srcId="{97FF3DA0-21EA-43D1-B4ED-DB075A709C40}" destId="{B27F3B0D-D925-4031-91F4-CE94A9E550CA}" srcOrd="0" destOrd="1" presId="urn:microsoft.com/office/officeart/2005/8/layout/vList5"/>
    <dgm:cxn modelId="{E593DFA2-3AD5-447D-BCCF-D53E363CE680}" type="presOf" srcId="{D512C06E-ED5A-4631-83F4-A69A93EE1934}" destId="{B27F3B0D-D925-4031-91F4-CE94A9E550CA}" srcOrd="0" destOrd="0" presId="urn:microsoft.com/office/officeart/2005/8/layout/vList5"/>
    <dgm:cxn modelId="{76CC47A8-4BAD-4E56-A62A-1F9A2F3A4D33}" srcId="{A7C492CD-EAB0-4FED-9396-DE1F9F6CB5A0}" destId="{9DBA518B-8AA9-4FB1-A324-0CCE984B4AFA}" srcOrd="0" destOrd="0" parTransId="{0760BBC0-A45D-480A-99F4-B8CB0420CAA6}" sibTransId="{26CD1A15-7D5D-49AC-85AB-2283AE74D58C}"/>
    <dgm:cxn modelId="{5F5F56AB-2D1B-4E4B-84E6-728AD71BD336}" srcId="{A7C492CD-EAB0-4FED-9396-DE1F9F6CB5A0}" destId="{D0D826C2-600F-4093-BC1A-18C65D82742C}" srcOrd="3" destOrd="0" parTransId="{B006E4A6-1D09-40D4-B7DB-07023A50B81C}" sibTransId="{49875D2D-26C9-4CF9-B775-B65BC06978B0}"/>
    <dgm:cxn modelId="{569033D9-830B-4DB6-A2D4-7956660A21A6}" srcId="{4174E31D-C529-403D-AC76-50C5CE4997EC}" destId="{8F7BF719-AC76-46B8-8CF1-4FD3B594CA71}" srcOrd="1" destOrd="0" parTransId="{54DC54A1-B6BD-4353-8F43-A1FF9E14CC1C}" sibTransId="{1E1CD749-9EBC-4161-8521-215E4A22D257}"/>
    <dgm:cxn modelId="{BF5CACE2-2D27-418A-A775-3A727BE05EC6}" type="presOf" srcId="{2E1DE7CF-9CA4-4438-B459-537CE09989B9}" destId="{E8FBC572-98AD-4A63-AAF8-0E6AEC369C3B}" srcOrd="0" destOrd="0" presId="urn:microsoft.com/office/officeart/2005/8/layout/vList5"/>
    <dgm:cxn modelId="{8E7DF8E2-4DCE-42C5-843B-86F3B3F2582C}" srcId="{8F7BF719-AC76-46B8-8CF1-4FD3B594CA71}" destId="{97FF3DA0-21EA-43D1-B4ED-DB075A709C40}" srcOrd="1" destOrd="0" parTransId="{35697707-432F-433B-ACA6-B9C312DF7518}" sibTransId="{865967F7-5176-444E-BD65-C8727E33F827}"/>
    <dgm:cxn modelId="{F73CCDF5-49D2-4EFD-846B-60430BEA845A}" srcId="{4174E31D-C529-403D-AC76-50C5CE4997EC}" destId="{A7C492CD-EAB0-4FED-9396-DE1F9F6CB5A0}" srcOrd="0" destOrd="0" parTransId="{9ABB33C0-F512-4819-B143-E69A90D476B5}" sibTransId="{6329659F-5CC5-4855-8F87-D3C737DBD6BF}"/>
    <dgm:cxn modelId="{7D13A1FB-3758-4A5E-A848-CE860E10BE0D}" type="presOf" srcId="{4174E31D-C529-403D-AC76-50C5CE4997EC}" destId="{22893709-E9EC-4614-B124-E6D1182940A6}" srcOrd="0" destOrd="0" presId="urn:microsoft.com/office/officeart/2005/8/layout/vList5"/>
    <dgm:cxn modelId="{AAF788FE-AA15-44CA-A8AC-81C26348E5A2}" srcId="{2CC627DF-7F70-488F-92AC-983780487FD0}" destId="{2E1DE7CF-9CA4-4438-B459-537CE09989B9}" srcOrd="0" destOrd="0" parTransId="{44EF7E84-5862-4BDF-ADD5-5FEFC970F068}" sibTransId="{FBEB2248-2D81-429F-BB0A-4AC382A907B2}"/>
    <dgm:cxn modelId="{E5573A19-C2E4-44BB-A4C7-9CC8D1DDF610}" type="presParOf" srcId="{22893709-E9EC-4614-B124-E6D1182940A6}" destId="{4F72724F-95D4-4100-8A18-2BD35BBDC354}" srcOrd="0" destOrd="0" presId="urn:microsoft.com/office/officeart/2005/8/layout/vList5"/>
    <dgm:cxn modelId="{AFBEF32C-839E-4CE6-B232-F872ADE8D2F2}" type="presParOf" srcId="{4F72724F-95D4-4100-8A18-2BD35BBDC354}" destId="{4E96B2B8-6208-4F6B-9690-912A909F316F}" srcOrd="0" destOrd="0" presId="urn:microsoft.com/office/officeart/2005/8/layout/vList5"/>
    <dgm:cxn modelId="{714C3E12-9172-4F39-A16E-78192D9E65CD}" type="presParOf" srcId="{4F72724F-95D4-4100-8A18-2BD35BBDC354}" destId="{4BB7A34F-A809-42F9-8833-0BB6817FBEE5}" srcOrd="1" destOrd="0" presId="urn:microsoft.com/office/officeart/2005/8/layout/vList5"/>
    <dgm:cxn modelId="{093B6F86-EDD4-4941-A75D-820A4D9B6A93}" type="presParOf" srcId="{22893709-E9EC-4614-B124-E6D1182940A6}" destId="{070CE7F1-C6F2-4A14-9CE5-6F5AAD50763B}" srcOrd="1" destOrd="0" presId="urn:microsoft.com/office/officeart/2005/8/layout/vList5"/>
    <dgm:cxn modelId="{B9DF3BA3-FDD6-4E0C-A1DE-861EBF35B7F7}" type="presParOf" srcId="{22893709-E9EC-4614-B124-E6D1182940A6}" destId="{2A6F49F2-0199-4DDD-9E7C-64E09F107A20}" srcOrd="2" destOrd="0" presId="urn:microsoft.com/office/officeart/2005/8/layout/vList5"/>
    <dgm:cxn modelId="{9F089C4C-31F7-45AE-9036-FE6D2463070B}" type="presParOf" srcId="{2A6F49F2-0199-4DDD-9E7C-64E09F107A20}" destId="{08136A82-1FB7-4253-BE5E-94BB1DE3D541}" srcOrd="0" destOrd="0" presId="urn:microsoft.com/office/officeart/2005/8/layout/vList5"/>
    <dgm:cxn modelId="{F7BBEA80-BA68-4EAB-B45D-FAD9F57328C4}" type="presParOf" srcId="{2A6F49F2-0199-4DDD-9E7C-64E09F107A20}" destId="{B27F3B0D-D925-4031-91F4-CE94A9E550CA}" srcOrd="1" destOrd="0" presId="urn:microsoft.com/office/officeart/2005/8/layout/vList5"/>
    <dgm:cxn modelId="{EA9E9E39-89CE-4A91-A70B-96078FE50D90}" type="presParOf" srcId="{22893709-E9EC-4614-B124-E6D1182940A6}" destId="{AA5B09EF-ED89-4CDB-8B2F-65E68454F8B1}" srcOrd="3" destOrd="0" presId="urn:microsoft.com/office/officeart/2005/8/layout/vList5"/>
    <dgm:cxn modelId="{B3C19485-E82B-4D81-B064-B331E77DF601}" type="presParOf" srcId="{22893709-E9EC-4614-B124-E6D1182940A6}" destId="{31E94ED6-BCE4-4A2D-B80B-3B82D9A26A32}" srcOrd="4" destOrd="0" presId="urn:microsoft.com/office/officeart/2005/8/layout/vList5"/>
    <dgm:cxn modelId="{61049777-6C08-4B05-A6E1-D7F83C49B48A}" type="presParOf" srcId="{31E94ED6-BCE4-4A2D-B80B-3B82D9A26A32}" destId="{FDD51701-DC5C-45A6-920F-9105644A9278}" srcOrd="0" destOrd="0" presId="urn:microsoft.com/office/officeart/2005/8/layout/vList5"/>
    <dgm:cxn modelId="{8F32AA14-3473-491F-856D-B28DF0ECE156}" type="presParOf" srcId="{31E94ED6-BCE4-4A2D-B80B-3B82D9A26A32}" destId="{E8FBC572-98AD-4A63-AAF8-0E6AEC369C3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E4E29E-00FC-41B6-8CD3-AA0F652583E7}"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AFE5E9B5-0CB5-494E-A570-DE4D7577D99E}">
      <dgm:prSet custT="1"/>
      <dgm:spPr/>
      <dgm:t>
        <a:bodyPr/>
        <a:lstStyle/>
        <a:p>
          <a:r>
            <a:rPr lang="en-US" sz="2400" baseline="0" dirty="0"/>
            <a:t>Object allocation contention</a:t>
          </a:r>
          <a:endParaRPr lang="en-US" sz="2400" dirty="0"/>
        </a:p>
      </dgm:t>
    </dgm:pt>
    <dgm:pt modelId="{F6D39811-38AC-46A5-9162-10127AF91C62}" type="parTrans" cxnId="{C386247B-E1A5-43ED-822D-91129B6553FD}">
      <dgm:prSet/>
      <dgm:spPr/>
      <dgm:t>
        <a:bodyPr/>
        <a:lstStyle/>
        <a:p>
          <a:endParaRPr lang="en-US"/>
        </a:p>
      </dgm:t>
    </dgm:pt>
    <dgm:pt modelId="{ED305BC7-06EC-4CAB-B927-49180841DABE}" type="sibTrans" cxnId="{C386247B-E1A5-43ED-822D-91129B6553FD}">
      <dgm:prSet/>
      <dgm:spPr/>
      <dgm:t>
        <a:bodyPr/>
        <a:lstStyle/>
        <a:p>
          <a:endParaRPr lang="en-US"/>
        </a:p>
      </dgm:t>
    </dgm:pt>
    <dgm:pt modelId="{84F19E43-25E5-415A-829A-E82D229DEEC8}">
      <dgm:prSet custT="1"/>
      <dgm:spPr/>
      <dgm:t>
        <a:bodyPr/>
        <a:lstStyle/>
        <a:p>
          <a:r>
            <a:rPr lang="en-US" sz="2400" baseline="0" dirty="0"/>
            <a:t>Metadata contention</a:t>
          </a:r>
          <a:endParaRPr lang="en-US" sz="2400" dirty="0"/>
        </a:p>
      </dgm:t>
    </dgm:pt>
    <dgm:pt modelId="{1562D78C-A759-4E78-91AA-A0D42DFC67AF}" type="parTrans" cxnId="{C72184EE-3092-4F62-99F8-4590668E6188}">
      <dgm:prSet/>
      <dgm:spPr/>
      <dgm:t>
        <a:bodyPr/>
        <a:lstStyle/>
        <a:p>
          <a:endParaRPr lang="en-US"/>
        </a:p>
      </dgm:t>
    </dgm:pt>
    <dgm:pt modelId="{C8064F3F-DC52-469A-9A77-5968A5509E3E}" type="sibTrans" cxnId="{C72184EE-3092-4F62-99F8-4590668E6188}">
      <dgm:prSet/>
      <dgm:spPr/>
      <dgm:t>
        <a:bodyPr/>
        <a:lstStyle/>
        <a:p>
          <a:endParaRPr lang="en-US"/>
        </a:p>
      </dgm:t>
    </dgm:pt>
    <dgm:pt modelId="{7499A40F-2FAD-4DCF-8C10-1FB4A438B3A8}">
      <dgm:prSet custT="1"/>
      <dgm:spPr/>
      <dgm:t>
        <a:bodyPr/>
        <a:lstStyle/>
        <a:p>
          <a:r>
            <a:rPr lang="en-US" sz="2400" baseline="0" dirty="0"/>
            <a:t>The wait type is PAGELATCH_EX on </a:t>
          </a:r>
          <a:r>
            <a:rPr lang="en-US" sz="2400" b="1" baseline="0" dirty="0" err="1"/>
            <a:t>sysschobjs</a:t>
          </a:r>
          <a:r>
            <a:rPr lang="en-US" sz="2400" baseline="0" dirty="0"/>
            <a:t> in </a:t>
          </a:r>
          <a:r>
            <a:rPr lang="en-US" sz="2400" b="0" baseline="0" dirty="0"/>
            <a:t>TempDB.</a:t>
          </a:r>
          <a:endParaRPr lang="en-US" sz="2400" b="0" dirty="0"/>
        </a:p>
      </dgm:t>
    </dgm:pt>
    <dgm:pt modelId="{705286A0-0A8D-4C30-B147-6281B5721D2A}" type="parTrans" cxnId="{273AAE10-FCE0-4629-839E-142ACC39881D}">
      <dgm:prSet/>
      <dgm:spPr/>
      <dgm:t>
        <a:bodyPr/>
        <a:lstStyle/>
        <a:p>
          <a:endParaRPr lang="en-US"/>
        </a:p>
      </dgm:t>
    </dgm:pt>
    <dgm:pt modelId="{1F98889D-46E3-4EE0-A044-5084BA316891}" type="sibTrans" cxnId="{273AAE10-FCE0-4629-839E-142ACC39881D}">
      <dgm:prSet/>
      <dgm:spPr/>
      <dgm:t>
        <a:bodyPr/>
        <a:lstStyle/>
        <a:p>
          <a:endParaRPr lang="en-US"/>
        </a:p>
      </dgm:t>
    </dgm:pt>
    <dgm:pt modelId="{9E96A81C-8CE8-43E2-BFB7-6FBFEB59713A}">
      <dgm:prSet custT="1"/>
      <dgm:spPr/>
      <dgm:t>
        <a:bodyPr/>
        <a:lstStyle/>
        <a:p>
          <a:r>
            <a:rPr lang="en-US" sz="2400" baseline="0" dirty="0"/>
            <a:t>These pages might be PFS (2:1:1) or SGAM (2:1:3) pages in </a:t>
          </a:r>
          <a:r>
            <a:rPr lang="en-US" sz="2400" b="0" baseline="0" dirty="0"/>
            <a:t>TempDB</a:t>
          </a:r>
          <a:r>
            <a:rPr lang="en-US" sz="2400" baseline="0" dirty="0"/>
            <a:t>.</a:t>
          </a:r>
          <a:endParaRPr lang="en-US" sz="2400" dirty="0"/>
        </a:p>
      </dgm:t>
    </dgm:pt>
    <dgm:pt modelId="{95BCEEAC-E51D-4E8B-8AFE-ED3660FD461B}" type="parTrans" cxnId="{452C2438-9350-40AF-B836-69A4A0B688A8}">
      <dgm:prSet/>
      <dgm:spPr/>
      <dgm:t>
        <a:bodyPr/>
        <a:lstStyle/>
        <a:p>
          <a:endParaRPr lang="en-US"/>
        </a:p>
      </dgm:t>
    </dgm:pt>
    <dgm:pt modelId="{94358603-DB2E-4F6C-B32E-4DBD34D474AD}" type="sibTrans" cxnId="{452C2438-9350-40AF-B836-69A4A0B688A8}">
      <dgm:prSet/>
      <dgm:spPr/>
      <dgm:t>
        <a:bodyPr/>
        <a:lstStyle/>
        <a:p>
          <a:endParaRPr lang="en-US"/>
        </a:p>
      </dgm:t>
    </dgm:pt>
    <dgm:pt modelId="{05402F71-3423-4716-8B04-A926BE541DED}">
      <dgm:prSet custT="1"/>
      <dgm:spPr/>
      <dgm:t>
        <a:bodyPr/>
        <a:lstStyle/>
        <a:p>
          <a:r>
            <a:rPr lang="en-US" sz="2400" baseline="0" dirty="0"/>
            <a:t>The wait type is PAGELATCH_UP on pages in </a:t>
          </a:r>
          <a:r>
            <a:rPr lang="en-US" sz="2400" b="0" baseline="0" dirty="0"/>
            <a:t>TempDB. </a:t>
          </a:r>
          <a:endParaRPr lang="en-US" sz="2400" b="0" dirty="0"/>
        </a:p>
      </dgm:t>
    </dgm:pt>
    <dgm:pt modelId="{BA533F50-B940-4F91-9E9E-B6A990DA7DD9}" type="parTrans" cxnId="{4D40023B-D1E9-412B-8266-E00C788D7FA6}">
      <dgm:prSet/>
      <dgm:spPr/>
      <dgm:t>
        <a:bodyPr/>
        <a:lstStyle/>
        <a:p>
          <a:endParaRPr lang="en-US"/>
        </a:p>
      </dgm:t>
    </dgm:pt>
    <dgm:pt modelId="{7BDBA350-ED59-44E2-894B-060BD9DC8CA5}" type="sibTrans" cxnId="{4D40023B-D1E9-412B-8266-E00C788D7FA6}">
      <dgm:prSet/>
      <dgm:spPr/>
      <dgm:t>
        <a:bodyPr/>
        <a:lstStyle/>
        <a:p>
          <a:endParaRPr lang="en-US"/>
        </a:p>
      </dgm:t>
    </dgm:pt>
    <dgm:pt modelId="{6F53B2E1-4A11-4E57-8731-80DFE1FE074A}">
      <dgm:prSet custT="1"/>
      <dgm:spPr/>
      <dgm:t>
        <a:bodyPr/>
        <a:lstStyle/>
        <a:p>
          <a:r>
            <a:rPr lang="en-US" sz="2400" dirty="0"/>
            <a:t>Temp Table Cache Contention</a:t>
          </a:r>
        </a:p>
      </dgm:t>
    </dgm:pt>
    <dgm:pt modelId="{550E006D-0B30-40F6-869D-33E764863B0D}" type="parTrans" cxnId="{16A64B88-13E9-4273-A7AE-8DF27C723F27}">
      <dgm:prSet/>
      <dgm:spPr/>
      <dgm:t>
        <a:bodyPr/>
        <a:lstStyle/>
        <a:p>
          <a:endParaRPr lang="en-US"/>
        </a:p>
      </dgm:t>
    </dgm:pt>
    <dgm:pt modelId="{C6E9CE23-50C1-4A98-87F2-68AAD5733F42}" type="sibTrans" cxnId="{16A64B88-13E9-4273-A7AE-8DF27C723F27}">
      <dgm:prSet/>
      <dgm:spPr/>
      <dgm:t>
        <a:bodyPr/>
        <a:lstStyle/>
        <a:p>
          <a:endParaRPr lang="en-US"/>
        </a:p>
      </dgm:t>
    </dgm:pt>
    <dgm:pt modelId="{1A530770-5130-4E2F-B771-76446B9DDB49}">
      <dgm:prSet custT="1"/>
      <dgm:spPr/>
      <dgm:t>
        <a:bodyPr/>
        <a:lstStyle/>
        <a:p>
          <a:r>
            <a:rPr lang="en-US" sz="2400" dirty="0"/>
            <a:t>The wait type is CMEMTHREAD or SOS_CACHESTORE spinlock waits.</a:t>
          </a:r>
        </a:p>
      </dgm:t>
    </dgm:pt>
    <dgm:pt modelId="{4F2E5973-D83E-4891-A598-5B51B1D9E544}" type="parTrans" cxnId="{E6F17001-73B1-407A-8DDA-0C164A22A248}">
      <dgm:prSet/>
      <dgm:spPr/>
      <dgm:t>
        <a:bodyPr/>
        <a:lstStyle/>
        <a:p>
          <a:endParaRPr lang="en-US"/>
        </a:p>
      </dgm:t>
    </dgm:pt>
    <dgm:pt modelId="{6AB1A2C5-C41C-4F3C-B100-D7B3F97E7F1A}" type="sibTrans" cxnId="{E6F17001-73B1-407A-8DDA-0C164A22A248}">
      <dgm:prSet/>
      <dgm:spPr/>
      <dgm:t>
        <a:bodyPr/>
        <a:lstStyle/>
        <a:p>
          <a:endParaRPr lang="en-US"/>
        </a:p>
      </dgm:t>
    </dgm:pt>
    <dgm:pt modelId="{3BF88A95-CE9B-4BE1-A6DF-53C7FDD6780C}">
      <dgm:prSet custT="1"/>
      <dgm:spPr/>
      <dgm:t>
        <a:bodyPr/>
        <a:lstStyle/>
        <a:p>
          <a:r>
            <a:rPr lang="en-US" sz="2400" dirty="0"/>
            <a:t>This could indicate other issues besides TempDB Temp Table caching.</a:t>
          </a:r>
        </a:p>
      </dgm:t>
    </dgm:pt>
    <dgm:pt modelId="{6C09595B-70EB-40FE-92D5-D008F15139FA}" type="parTrans" cxnId="{7F123F41-5EE4-4007-9447-E39A5EA1ADCD}">
      <dgm:prSet/>
      <dgm:spPr/>
      <dgm:t>
        <a:bodyPr/>
        <a:lstStyle/>
        <a:p>
          <a:endParaRPr lang="en-US"/>
        </a:p>
      </dgm:t>
    </dgm:pt>
    <dgm:pt modelId="{9AD64102-D57E-4F78-AE13-65B6D39DBCD1}" type="sibTrans" cxnId="{7F123F41-5EE4-4007-9447-E39A5EA1ADCD}">
      <dgm:prSet/>
      <dgm:spPr/>
      <dgm:t>
        <a:bodyPr/>
        <a:lstStyle/>
        <a:p>
          <a:endParaRPr lang="en-US"/>
        </a:p>
      </dgm:t>
    </dgm:pt>
    <dgm:pt modelId="{9B535678-5D99-4A30-89DD-BACF33C537D0}" type="pres">
      <dgm:prSet presAssocID="{60E4E29E-00FC-41B6-8CD3-AA0F652583E7}" presName="linear" presStyleCnt="0">
        <dgm:presLayoutVars>
          <dgm:animLvl val="lvl"/>
          <dgm:resizeHandles val="exact"/>
        </dgm:presLayoutVars>
      </dgm:prSet>
      <dgm:spPr/>
    </dgm:pt>
    <dgm:pt modelId="{746EA139-EECE-464A-A25F-506BF868EB24}" type="pres">
      <dgm:prSet presAssocID="{AFE5E9B5-0CB5-494E-A570-DE4D7577D99E}" presName="parentText" presStyleLbl="node1" presStyleIdx="0" presStyleCnt="3">
        <dgm:presLayoutVars>
          <dgm:chMax val="0"/>
          <dgm:bulletEnabled val="1"/>
        </dgm:presLayoutVars>
      </dgm:prSet>
      <dgm:spPr/>
    </dgm:pt>
    <dgm:pt modelId="{54398DAE-FD09-4BD6-ABD1-FA5CD31572B6}" type="pres">
      <dgm:prSet presAssocID="{AFE5E9B5-0CB5-494E-A570-DE4D7577D99E}" presName="childText" presStyleLbl="revTx" presStyleIdx="0" presStyleCnt="3">
        <dgm:presLayoutVars>
          <dgm:bulletEnabled val="1"/>
        </dgm:presLayoutVars>
      </dgm:prSet>
      <dgm:spPr/>
    </dgm:pt>
    <dgm:pt modelId="{DD2123B5-8449-499F-A815-43F9D5688A72}" type="pres">
      <dgm:prSet presAssocID="{84F19E43-25E5-415A-829A-E82D229DEEC8}" presName="parentText" presStyleLbl="node1" presStyleIdx="1" presStyleCnt="3">
        <dgm:presLayoutVars>
          <dgm:chMax val="0"/>
          <dgm:bulletEnabled val="1"/>
        </dgm:presLayoutVars>
      </dgm:prSet>
      <dgm:spPr/>
    </dgm:pt>
    <dgm:pt modelId="{7C8E5882-89FF-4DE9-9395-35B389187960}" type="pres">
      <dgm:prSet presAssocID="{84F19E43-25E5-415A-829A-E82D229DEEC8}" presName="childText" presStyleLbl="revTx" presStyleIdx="1" presStyleCnt="3">
        <dgm:presLayoutVars>
          <dgm:bulletEnabled val="1"/>
        </dgm:presLayoutVars>
      </dgm:prSet>
      <dgm:spPr/>
    </dgm:pt>
    <dgm:pt modelId="{A3A74F97-9B12-4C16-BA6E-9B2C721993C6}" type="pres">
      <dgm:prSet presAssocID="{6F53B2E1-4A11-4E57-8731-80DFE1FE074A}" presName="parentText" presStyleLbl="node1" presStyleIdx="2" presStyleCnt="3" custLinFactNeighborY="-39363">
        <dgm:presLayoutVars>
          <dgm:chMax val="0"/>
          <dgm:bulletEnabled val="1"/>
        </dgm:presLayoutVars>
      </dgm:prSet>
      <dgm:spPr/>
    </dgm:pt>
    <dgm:pt modelId="{ECDD7354-79E3-4119-8396-9EEE50B34066}" type="pres">
      <dgm:prSet presAssocID="{6F53B2E1-4A11-4E57-8731-80DFE1FE074A}" presName="childText" presStyleLbl="revTx" presStyleIdx="2" presStyleCnt="3" custLinFactNeighborY="-26220">
        <dgm:presLayoutVars>
          <dgm:bulletEnabled val="1"/>
        </dgm:presLayoutVars>
      </dgm:prSet>
      <dgm:spPr/>
    </dgm:pt>
  </dgm:ptLst>
  <dgm:cxnLst>
    <dgm:cxn modelId="{E6F17001-73B1-407A-8DDA-0C164A22A248}" srcId="{6F53B2E1-4A11-4E57-8731-80DFE1FE074A}" destId="{1A530770-5130-4E2F-B771-76446B9DDB49}" srcOrd="0" destOrd="0" parTransId="{4F2E5973-D83E-4891-A598-5B51B1D9E544}" sibTransId="{6AB1A2C5-C41C-4F3C-B100-D7B3F97E7F1A}"/>
    <dgm:cxn modelId="{A084BB0D-6CA9-43DE-A3AD-FAE67F586E16}" type="presOf" srcId="{05402F71-3423-4716-8B04-A926BE541DED}" destId="{54398DAE-FD09-4BD6-ABD1-FA5CD31572B6}" srcOrd="0" destOrd="0" presId="urn:microsoft.com/office/officeart/2005/8/layout/vList2"/>
    <dgm:cxn modelId="{273AAE10-FCE0-4629-839E-142ACC39881D}" srcId="{84F19E43-25E5-415A-829A-E82D229DEEC8}" destId="{7499A40F-2FAD-4DCF-8C10-1FB4A438B3A8}" srcOrd="0" destOrd="0" parTransId="{705286A0-0A8D-4C30-B147-6281B5721D2A}" sibTransId="{1F98889D-46E3-4EE0-A044-5084BA316891}"/>
    <dgm:cxn modelId="{7E45FF17-958B-4735-9494-8BA675F77C04}" type="presOf" srcId="{9E96A81C-8CE8-43E2-BFB7-6FBFEB59713A}" destId="{54398DAE-FD09-4BD6-ABD1-FA5CD31572B6}" srcOrd="0" destOrd="1" presId="urn:microsoft.com/office/officeart/2005/8/layout/vList2"/>
    <dgm:cxn modelId="{A9449822-C203-44F7-8D76-E2EA3526D3A4}" type="presOf" srcId="{60E4E29E-00FC-41B6-8CD3-AA0F652583E7}" destId="{9B535678-5D99-4A30-89DD-BACF33C537D0}" srcOrd="0" destOrd="0" presId="urn:microsoft.com/office/officeart/2005/8/layout/vList2"/>
    <dgm:cxn modelId="{452C2438-9350-40AF-B836-69A4A0B688A8}" srcId="{AFE5E9B5-0CB5-494E-A570-DE4D7577D99E}" destId="{9E96A81C-8CE8-43E2-BFB7-6FBFEB59713A}" srcOrd="1" destOrd="0" parTransId="{95BCEEAC-E51D-4E8B-8AFE-ED3660FD461B}" sibTransId="{94358603-DB2E-4F6C-B32E-4DBD34D474AD}"/>
    <dgm:cxn modelId="{4D40023B-D1E9-412B-8266-E00C788D7FA6}" srcId="{AFE5E9B5-0CB5-494E-A570-DE4D7577D99E}" destId="{05402F71-3423-4716-8B04-A926BE541DED}" srcOrd="0" destOrd="0" parTransId="{BA533F50-B940-4F91-9E9E-B6A990DA7DD9}" sibTransId="{7BDBA350-ED59-44E2-894B-060BD9DC8CA5}"/>
    <dgm:cxn modelId="{7F123F41-5EE4-4007-9447-E39A5EA1ADCD}" srcId="{6F53B2E1-4A11-4E57-8731-80DFE1FE074A}" destId="{3BF88A95-CE9B-4BE1-A6DF-53C7FDD6780C}" srcOrd="1" destOrd="0" parTransId="{6C09595B-70EB-40FE-92D5-D008F15139FA}" sibTransId="{9AD64102-D57E-4F78-AE13-65B6D39DBCD1}"/>
    <dgm:cxn modelId="{C386247B-E1A5-43ED-822D-91129B6553FD}" srcId="{60E4E29E-00FC-41B6-8CD3-AA0F652583E7}" destId="{AFE5E9B5-0CB5-494E-A570-DE4D7577D99E}" srcOrd="0" destOrd="0" parTransId="{F6D39811-38AC-46A5-9162-10127AF91C62}" sibTransId="{ED305BC7-06EC-4CAB-B927-49180841DABE}"/>
    <dgm:cxn modelId="{16A64B88-13E9-4273-A7AE-8DF27C723F27}" srcId="{60E4E29E-00FC-41B6-8CD3-AA0F652583E7}" destId="{6F53B2E1-4A11-4E57-8731-80DFE1FE074A}" srcOrd="2" destOrd="0" parTransId="{550E006D-0B30-40F6-869D-33E764863B0D}" sibTransId="{C6E9CE23-50C1-4A98-87F2-68AAD5733F42}"/>
    <dgm:cxn modelId="{C6417490-FCCF-47F8-AEFF-153062DB050A}" type="presOf" srcId="{6F53B2E1-4A11-4E57-8731-80DFE1FE074A}" destId="{A3A74F97-9B12-4C16-BA6E-9B2C721993C6}" srcOrd="0" destOrd="0" presId="urn:microsoft.com/office/officeart/2005/8/layout/vList2"/>
    <dgm:cxn modelId="{B78366A5-761B-4CEE-A75F-D8D7D64C94CC}" type="presOf" srcId="{7499A40F-2FAD-4DCF-8C10-1FB4A438B3A8}" destId="{7C8E5882-89FF-4DE9-9395-35B389187960}" srcOrd="0" destOrd="0" presId="urn:microsoft.com/office/officeart/2005/8/layout/vList2"/>
    <dgm:cxn modelId="{43B9E5BC-A925-4C44-9EBE-98979D919B35}" type="presOf" srcId="{AFE5E9B5-0CB5-494E-A570-DE4D7577D99E}" destId="{746EA139-EECE-464A-A25F-506BF868EB24}" srcOrd="0" destOrd="0" presId="urn:microsoft.com/office/officeart/2005/8/layout/vList2"/>
    <dgm:cxn modelId="{87B083D2-56E6-4614-81BA-C4652A449E81}" type="presOf" srcId="{3BF88A95-CE9B-4BE1-A6DF-53C7FDD6780C}" destId="{ECDD7354-79E3-4119-8396-9EEE50B34066}" srcOrd="0" destOrd="1" presId="urn:microsoft.com/office/officeart/2005/8/layout/vList2"/>
    <dgm:cxn modelId="{13EEB7E1-E35B-42E3-9B6D-4C1A9E61165A}" type="presOf" srcId="{1A530770-5130-4E2F-B771-76446B9DDB49}" destId="{ECDD7354-79E3-4119-8396-9EEE50B34066}" srcOrd="0" destOrd="0" presId="urn:microsoft.com/office/officeart/2005/8/layout/vList2"/>
    <dgm:cxn modelId="{3E4EEBE6-0256-47E2-A7F4-526D1FB69ABC}" type="presOf" srcId="{84F19E43-25E5-415A-829A-E82D229DEEC8}" destId="{DD2123B5-8449-499F-A815-43F9D5688A72}" srcOrd="0" destOrd="0" presId="urn:microsoft.com/office/officeart/2005/8/layout/vList2"/>
    <dgm:cxn modelId="{C72184EE-3092-4F62-99F8-4590668E6188}" srcId="{60E4E29E-00FC-41B6-8CD3-AA0F652583E7}" destId="{84F19E43-25E5-415A-829A-E82D229DEEC8}" srcOrd="1" destOrd="0" parTransId="{1562D78C-A759-4E78-91AA-A0D42DFC67AF}" sibTransId="{C8064F3F-DC52-469A-9A77-5968A5509E3E}"/>
    <dgm:cxn modelId="{EEB17F70-D1B0-4210-B511-02679040AD0B}" type="presParOf" srcId="{9B535678-5D99-4A30-89DD-BACF33C537D0}" destId="{746EA139-EECE-464A-A25F-506BF868EB24}" srcOrd="0" destOrd="0" presId="urn:microsoft.com/office/officeart/2005/8/layout/vList2"/>
    <dgm:cxn modelId="{450DD97F-A15E-4DF8-91BE-65BA3EFD9C41}" type="presParOf" srcId="{9B535678-5D99-4A30-89DD-BACF33C537D0}" destId="{54398DAE-FD09-4BD6-ABD1-FA5CD31572B6}" srcOrd="1" destOrd="0" presId="urn:microsoft.com/office/officeart/2005/8/layout/vList2"/>
    <dgm:cxn modelId="{573A2FD8-64F2-42B2-8203-713600AC16AD}" type="presParOf" srcId="{9B535678-5D99-4A30-89DD-BACF33C537D0}" destId="{DD2123B5-8449-499F-A815-43F9D5688A72}" srcOrd="2" destOrd="0" presId="urn:microsoft.com/office/officeart/2005/8/layout/vList2"/>
    <dgm:cxn modelId="{0FE86E0F-C7C6-42B5-9BB8-900A68250FFD}" type="presParOf" srcId="{9B535678-5D99-4A30-89DD-BACF33C537D0}" destId="{7C8E5882-89FF-4DE9-9395-35B389187960}" srcOrd="3" destOrd="0" presId="urn:microsoft.com/office/officeart/2005/8/layout/vList2"/>
    <dgm:cxn modelId="{257CA820-101A-4147-B46C-6273B19B431C}" type="presParOf" srcId="{9B535678-5D99-4A30-89DD-BACF33C537D0}" destId="{A3A74F97-9B12-4C16-BA6E-9B2C721993C6}" srcOrd="4" destOrd="0" presId="urn:microsoft.com/office/officeart/2005/8/layout/vList2"/>
    <dgm:cxn modelId="{079D2ED0-60D1-42C9-81F6-9B7C112DB95F}" type="presParOf" srcId="{9B535678-5D99-4A30-89DD-BACF33C537D0}" destId="{ECDD7354-79E3-4119-8396-9EEE50B34066}"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74E31D-C529-403D-AC76-50C5CE4997EC}"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A7C492CD-EAB0-4FED-9396-DE1F9F6CB5A0}">
      <dgm:prSet/>
      <dgm:spPr/>
      <dgm:t>
        <a:bodyPr/>
        <a:lstStyle/>
        <a:p>
          <a:r>
            <a:rPr lang="en-US" baseline="0" dirty="0">
              <a:latin typeface="Segoe UI"/>
              <a:ea typeface="+mn-ea"/>
              <a:cs typeface="+mn-cs"/>
            </a:rPr>
            <a:t>PFS and IAM pages are used to determine if a new page or extent is needed</a:t>
          </a:r>
          <a:endParaRPr lang="en-US" dirty="0"/>
        </a:p>
      </dgm:t>
    </dgm:pt>
    <dgm:pt modelId="{9ABB33C0-F512-4819-B143-E69A90D476B5}" type="parTrans" cxnId="{F73CCDF5-49D2-4EFD-846B-60430BEA845A}">
      <dgm:prSet/>
      <dgm:spPr/>
      <dgm:t>
        <a:bodyPr/>
        <a:lstStyle/>
        <a:p>
          <a:endParaRPr lang="en-US"/>
        </a:p>
      </dgm:t>
    </dgm:pt>
    <dgm:pt modelId="{6329659F-5CC5-4855-8F87-D3C737DBD6BF}" type="sibTrans" cxnId="{F73CCDF5-49D2-4EFD-846B-60430BEA845A}">
      <dgm:prSet/>
      <dgm:spPr/>
      <dgm:t>
        <a:bodyPr/>
        <a:lstStyle/>
        <a:p>
          <a:endParaRPr lang="en-US"/>
        </a:p>
      </dgm:t>
    </dgm:pt>
    <dgm:pt modelId="{D43F12A0-E2F3-416D-BD89-827F3B904303}">
      <dgm:prSet/>
      <dgm:spPr>
        <a:xfrm>
          <a:off x="0" y="1531500"/>
          <a:ext cx="7010400" cy="1212120"/>
        </a:xfrm>
      </dgm:spPr>
      <dgm:t>
        <a:bodyPr/>
        <a:lstStyle/>
        <a:p>
          <a:r>
            <a:rPr lang="en-US" baseline="0" dirty="0">
              <a:latin typeface="Segoe UI"/>
              <a:ea typeface="+mn-ea"/>
              <a:cs typeface="+mn-cs"/>
            </a:rPr>
            <a:t>GAM and SGAM pages are used to allocate extents</a:t>
          </a:r>
          <a:endParaRPr lang="en-US" dirty="0">
            <a:latin typeface="Segoe UI"/>
            <a:ea typeface="+mn-ea"/>
            <a:cs typeface="+mn-cs"/>
          </a:endParaRPr>
        </a:p>
      </dgm:t>
    </dgm:pt>
    <dgm:pt modelId="{BAB41D4F-BFDD-455C-8F0A-7B7D0662928A}" type="parTrans" cxnId="{9AF881A6-B30A-4734-A6A5-C4A8CAA7D2CC}">
      <dgm:prSet/>
      <dgm:spPr/>
      <dgm:t>
        <a:bodyPr/>
        <a:lstStyle/>
        <a:p>
          <a:endParaRPr lang="en-US"/>
        </a:p>
      </dgm:t>
    </dgm:pt>
    <dgm:pt modelId="{383920B9-57A0-4E5B-8446-FD93403D4EC0}" type="sibTrans" cxnId="{9AF881A6-B30A-4734-A6A5-C4A8CAA7D2CC}">
      <dgm:prSet/>
      <dgm:spPr/>
      <dgm:t>
        <a:bodyPr/>
        <a:lstStyle/>
        <a:p>
          <a:endParaRPr lang="en-US"/>
        </a:p>
      </dgm:t>
    </dgm:pt>
    <dgm:pt modelId="{1DA83B93-C755-48A2-A4CC-923EF5D07A6E}" type="pres">
      <dgm:prSet presAssocID="{4174E31D-C529-403D-AC76-50C5CE4997EC}" presName="diagram" presStyleCnt="0">
        <dgm:presLayoutVars>
          <dgm:dir/>
          <dgm:resizeHandles val="exact"/>
        </dgm:presLayoutVars>
      </dgm:prSet>
      <dgm:spPr/>
    </dgm:pt>
    <dgm:pt modelId="{0337A8ED-CB5E-438C-8BE8-D1E12F90B404}" type="pres">
      <dgm:prSet presAssocID="{A7C492CD-EAB0-4FED-9396-DE1F9F6CB5A0}" presName="node" presStyleLbl="node1" presStyleIdx="0" presStyleCnt="2">
        <dgm:presLayoutVars>
          <dgm:bulletEnabled val="1"/>
        </dgm:presLayoutVars>
      </dgm:prSet>
      <dgm:spPr/>
    </dgm:pt>
    <dgm:pt modelId="{B2170354-8E84-4EC8-B87C-2ACD76F0B2ED}" type="pres">
      <dgm:prSet presAssocID="{6329659F-5CC5-4855-8F87-D3C737DBD6BF}" presName="sibTrans" presStyleCnt="0"/>
      <dgm:spPr/>
    </dgm:pt>
    <dgm:pt modelId="{7728224B-882D-4B5F-8CEB-E9F3AAB7EBFB}" type="pres">
      <dgm:prSet presAssocID="{D43F12A0-E2F3-416D-BD89-827F3B904303}" presName="node" presStyleLbl="node1" presStyleIdx="1" presStyleCnt="2">
        <dgm:presLayoutVars>
          <dgm:bulletEnabled val="1"/>
        </dgm:presLayoutVars>
      </dgm:prSet>
      <dgm:spPr/>
    </dgm:pt>
  </dgm:ptLst>
  <dgm:cxnLst>
    <dgm:cxn modelId="{FE479538-B80B-42EC-967F-514A845106C4}" type="presOf" srcId="{D43F12A0-E2F3-416D-BD89-827F3B904303}" destId="{7728224B-882D-4B5F-8CEB-E9F3AAB7EBFB}" srcOrd="0" destOrd="0" presId="urn:microsoft.com/office/officeart/2005/8/layout/default"/>
    <dgm:cxn modelId="{9AF881A6-B30A-4734-A6A5-C4A8CAA7D2CC}" srcId="{4174E31D-C529-403D-AC76-50C5CE4997EC}" destId="{D43F12A0-E2F3-416D-BD89-827F3B904303}" srcOrd="1" destOrd="0" parTransId="{BAB41D4F-BFDD-455C-8F0A-7B7D0662928A}" sibTransId="{383920B9-57A0-4E5B-8446-FD93403D4EC0}"/>
    <dgm:cxn modelId="{C6BC28AD-4A47-4BAA-BED2-99C2FBBED6EF}" type="presOf" srcId="{4174E31D-C529-403D-AC76-50C5CE4997EC}" destId="{1DA83B93-C755-48A2-A4CC-923EF5D07A6E}" srcOrd="0" destOrd="0" presId="urn:microsoft.com/office/officeart/2005/8/layout/default"/>
    <dgm:cxn modelId="{4DC1FEEA-410F-4A7B-BB1D-80C814E6160D}" type="presOf" srcId="{A7C492CD-EAB0-4FED-9396-DE1F9F6CB5A0}" destId="{0337A8ED-CB5E-438C-8BE8-D1E12F90B404}" srcOrd="0" destOrd="0" presId="urn:microsoft.com/office/officeart/2005/8/layout/default"/>
    <dgm:cxn modelId="{F73CCDF5-49D2-4EFD-846B-60430BEA845A}" srcId="{4174E31D-C529-403D-AC76-50C5CE4997EC}" destId="{A7C492CD-EAB0-4FED-9396-DE1F9F6CB5A0}" srcOrd="0" destOrd="0" parTransId="{9ABB33C0-F512-4819-B143-E69A90D476B5}" sibTransId="{6329659F-5CC5-4855-8F87-D3C737DBD6BF}"/>
    <dgm:cxn modelId="{DA82BE1A-7E88-41B8-A65F-DA3D7174CDD1}" type="presParOf" srcId="{1DA83B93-C755-48A2-A4CC-923EF5D07A6E}" destId="{0337A8ED-CB5E-438C-8BE8-D1E12F90B404}" srcOrd="0" destOrd="0" presId="urn:microsoft.com/office/officeart/2005/8/layout/default"/>
    <dgm:cxn modelId="{99E8E625-F3C0-4F83-BCBC-DC0DF1B0EB0B}" type="presParOf" srcId="{1DA83B93-C755-48A2-A4CC-923EF5D07A6E}" destId="{B2170354-8E84-4EC8-B87C-2ACD76F0B2ED}" srcOrd="1" destOrd="0" presId="urn:microsoft.com/office/officeart/2005/8/layout/default"/>
    <dgm:cxn modelId="{131AEA9B-8F13-4B46-A796-0BC704DBCD49}" type="presParOf" srcId="{1DA83B93-C755-48A2-A4CC-923EF5D07A6E}" destId="{7728224B-882D-4B5F-8CEB-E9F3AAB7EBFB}"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6BD46D0-E5D8-40F0-8A75-3F6E2C8A53FB}" type="doc">
      <dgm:prSet loTypeId="urn:microsoft.com/office/officeart/2005/8/layout/vList2" loCatId="list" qsTypeId="urn:microsoft.com/office/officeart/2005/8/quickstyle/simple1" qsCatId="simple" csTypeId="urn:microsoft.com/office/officeart/2005/8/colors/accent5_2" csCatId="accent5"/>
      <dgm:spPr/>
      <dgm:t>
        <a:bodyPr/>
        <a:lstStyle/>
        <a:p>
          <a:endParaRPr lang="en-US"/>
        </a:p>
      </dgm:t>
    </dgm:pt>
    <dgm:pt modelId="{6ABA3B82-D833-4546-A3F4-09CE049BB7B4}">
      <dgm:prSet/>
      <dgm:spPr/>
      <dgm:t>
        <a:bodyPr/>
        <a:lstStyle/>
        <a:p>
          <a:r>
            <a:rPr lang="en-US" baseline="0"/>
            <a:t>The wait type is PAGELATCH_EX on </a:t>
          </a:r>
          <a:r>
            <a:rPr lang="en-US" b="1" baseline="0"/>
            <a:t>sysschobjs</a:t>
          </a:r>
          <a:r>
            <a:rPr lang="en-US" baseline="0"/>
            <a:t> in </a:t>
          </a:r>
          <a:r>
            <a:rPr lang="en-US" b="1" baseline="0"/>
            <a:t>TempDB.</a:t>
          </a:r>
          <a:r>
            <a:rPr lang="en-US"/>
            <a:t>.</a:t>
          </a:r>
        </a:p>
      </dgm:t>
    </dgm:pt>
    <dgm:pt modelId="{379AFD36-A877-47BD-A2A7-9ED5F5B309C6}" type="parTrans" cxnId="{EB44EA17-AE4E-4391-B436-3BAC454C5608}">
      <dgm:prSet/>
      <dgm:spPr/>
      <dgm:t>
        <a:bodyPr/>
        <a:lstStyle/>
        <a:p>
          <a:endParaRPr lang="en-US"/>
        </a:p>
      </dgm:t>
    </dgm:pt>
    <dgm:pt modelId="{92894347-CE1B-4BD7-84D1-71BFAC150437}" type="sibTrans" cxnId="{EB44EA17-AE4E-4391-B436-3BAC454C5608}">
      <dgm:prSet/>
      <dgm:spPr/>
      <dgm:t>
        <a:bodyPr/>
        <a:lstStyle/>
        <a:p>
          <a:endParaRPr lang="en-US"/>
        </a:p>
      </dgm:t>
    </dgm:pt>
    <dgm:pt modelId="{FCAB14EA-443C-4648-9F8B-0F9C33D1C706}" type="pres">
      <dgm:prSet presAssocID="{46BD46D0-E5D8-40F0-8A75-3F6E2C8A53FB}" presName="linear" presStyleCnt="0">
        <dgm:presLayoutVars>
          <dgm:animLvl val="lvl"/>
          <dgm:resizeHandles val="exact"/>
        </dgm:presLayoutVars>
      </dgm:prSet>
      <dgm:spPr/>
    </dgm:pt>
    <dgm:pt modelId="{58FE6A5A-6E05-4926-9D5A-6C873DB3F4C1}" type="pres">
      <dgm:prSet presAssocID="{6ABA3B82-D833-4546-A3F4-09CE049BB7B4}" presName="parentText" presStyleLbl="node1" presStyleIdx="0" presStyleCnt="1">
        <dgm:presLayoutVars>
          <dgm:chMax val="0"/>
          <dgm:bulletEnabled val="1"/>
        </dgm:presLayoutVars>
      </dgm:prSet>
      <dgm:spPr/>
    </dgm:pt>
  </dgm:ptLst>
  <dgm:cxnLst>
    <dgm:cxn modelId="{EB44EA17-AE4E-4391-B436-3BAC454C5608}" srcId="{46BD46D0-E5D8-40F0-8A75-3F6E2C8A53FB}" destId="{6ABA3B82-D833-4546-A3F4-09CE049BB7B4}" srcOrd="0" destOrd="0" parTransId="{379AFD36-A877-47BD-A2A7-9ED5F5B309C6}" sibTransId="{92894347-CE1B-4BD7-84D1-71BFAC150437}"/>
    <dgm:cxn modelId="{D40B3037-A302-4607-BE09-28BB261231B8}" type="presOf" srcId="{46BD46D0-E5D8-40F0-8A75-3F6E2C8A53FB}" destId="{FCAB14EA-443C-4648-9F8B-0F9C33D1C706}" srcOrd="0" destOrd="0" presId="urn:microsoft.com/office/officeart/2005/8/layout/vList2"/>
    <dgm:cxn modelId="{8D34A875-DEFD-40B5-BC3D-D9FC421EDEBB}" type="presOf" srcId="{6ABA3B82-D833-4546-A3F4-09CE049BB7B4}" destId="{58FE6A5A-6E05-4926-9D5A-6C873DB3F4C1}" srcOrd="0" destOrd="0" presId="urn:microsoft.com/office/officeart/2005/8/layout/vList2"/>
    <dgm:cxn modelId="{6062CB08-7454-42C1-8712-3C29E52DA8E1}" type="presParOf" srcId="{FCAB14EA-443C-4648-9F8B-0F9C33D1C706}" destId="{58FE6A5A-6E05-4926-9D5A-6C873DB3F4C1}"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0E4E29E-00FC-41B6-8CD3-AA0F652583E7}"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EFB595A0-4DD1-4AAD-8EC1-F4FBC7AD3075}">
      <dgm:prSet custT="1"/>
      <dgm:spPr/>
      <dgm:t>
        <a:bodyPr/>
        <a:lstStyle/>
        <a:p>
          <a:r>
            <a:rPr lang="en-US" sz="2000" b="0" i="0" dirty="0"/>
            <a:t>If the number of logical processors is less than or equal to eight (8), use the same number of data files as logical processors. </a:t>
          </a:r>
          <a:endParaRPr lang="en-US" sz="2000" dirty="0"/>
        </a:p>
      </dgm:t>
    </dgm:pt>
    <dgm:pt modelId="{E953DD66-021B-49D9-9EC0-98274141265F}" type="parTrans" cxnId="{515B9965-BE28-48E5-A5D3-00D49F14EC9B}">
      <dgm:prSet/>
      <dgm:spPr/>
      <dgm:t>
        <a:bodyPr/>
        <a:lstStyle/>
        <a:p>
          <a:endParaRPr lang="en-US"/>
        </a:p>
      </dgm:t>
    </dgm:pt>
    <dgm:pt modelId="{4C6B3E41-5F81-4FEA-9650-D33334A6F04E}" type="sibTrans" cxnId="{515B9965-BE28-48E5-A5D3-00D49F14EC9B}">
      <dgm:prSet/>
      <dgm:spPr/>
      <dgm:t>
        <a:bodyPr/>
        <a:lstStyle/>
        <a:p>
          <a:endParaRPr lang="en-US"/>
        </a:p>
      </dgm:t>
    </dgm:pt>
    <dgm:pt modelId="{B230EE83-DBF3-4A1F-8033-6A84344128EE}">
      <dgm:prSet custT="1"/>
      <dgm:spPr/>
      <dgm:t>
        <a:bodyPr/>
        <a:lstStyle/>
        <a:p>
          <a:r>
            <a:rPr lang="en-US" sz="2000" b="0" i="0" dirty="0"/>
            <a:t>If the number of logical processors is greater than eight (8), use eight data files.</a:t>
          </a:r>
          <a:endParaRPr lang="en-US" sz="2000" dirty="0"/>
        </a:p>
      </dgm:t>
    </dgm:pt>
    <dgm:pt modelId="{3C23FB24-8BE8-4BC2-887A-1C26A2770F93}" type="parTrans" cxnId="{9BDDA25F-9A60-485D-98ED-3B33C1E042C6}">
      <dgm:prSet/>
      <dgm:spPr/>
      <dgm:t>
        <a:bodyPr/>
        <a:lstStyle/>
        <a:p>
          <a:endParaRPr lang="en-US"/>
        </a:p>
      </dgm:t>
    </dgm:pt>
    <dgm:pt modelId="{B44D7CA7-8098-468F-90EA-4F42D74067FE}" type="sibTrans" cxnId="{9BDDA25F-9A60-485D-98ED-3B33C1E042C6}">
      <dgm:prSet/>
      <dgm:spPr/>
      <dgm:t>
        <a:bodyPr/>
        <a:lstStyle/>
        <a:p>
          <a:endParaRPr lang="en-US"/>
        </a:p>
      </dgm:t>
    </dgm:pt>
    <dgm:pt modelId="{CBCB11D9-3B2B-4DCD-B9D9-17777F8FEB5B}">
      <dgm:prSet custT="1"/>
      <dgm:spPr/>
      <dgm:t>
        <a:bodyPr/>
        <a:lstStyle/>
        <a:p>
          <a:r>
            <a:rPr lang="en-US" sz="2000" b="0" i="0"/>
            <a:t>Alternatively, make changes to the workload or code.</a:t>
          </a:r>
          <a:endParaRPr lang="en-US" sz="2000" dirty="0"/>
        </a:p>
      </dgm:t>
    </dgm:pt>
    <dgm:pt modelId="{EF8AEF85-17AB-4373-924E-8D26D14433D9}" type="parTrans" cxnId="{16C1884E-CAD9-4F9D-B45E-00A16A631DAA}">
      <dgm:prSet/>
      <dgm:spPr/>
      <dgm:t>
        <a:bodyPr/>
        <a:lstStyle/>
        <a:p>
          <a:endParaRPr lang="en-US"/>
        </a:p>
      </dgm:t>
    </dgm:pt>
    <dgm:pt modelId="{FDF3A90A-4F09-468D-B21A-593D81B18317}" type="sibTrans" cxnId="{16C1884E-CAD9-4F9D-B45E-00A16A631DAA}">
      <dgm:prSet/>
      <dgm:spPr/>
      <dgm:t>
        <a:bodyPr/>
        <a:lstStyle/>
        <a:p>
          <a:endParaRPr lang="en-US"/>
        </a:p>
      </dgm:t>
    </dgm:pt>
    <dgm:pt modelId="{BCA2F177-B590-4E3F-B210-5C1A1B59FB97}">
      <dgm:prSet custT="1"/>
      <dgm:spPr/>
      <dgm:t>
        <a:bodyPr/>
        <a:lstStyle/>
        <a:p>
          <a:r>
            <a:rPr lang="en-US" sz="2000" b="0" i="0" dirty="0"/>
            <a:t>If contention continues, increase the number of data    files by multiples of four (4) up to the number of logical processors</a:t>
          </a:r>
          <a:endParaRPr lang="en-US" sz="2000" dirty="0"/>
        </a:p>
      </dgm:t>
    </dgm:pt>
    <dgm:pt modelId="{2406BAFD-0A08-4201-B42A-D2F4AD1592B5}" type="parTrans" cxnId="{D0925EDB-59C0-4822-9B6B-C213250BEB0A}">
      <dgm:prSet/>
      <dgm:spPr/>
      <dgm:t>
        <a:bodyPr/>
        <a:lstStyle/>
        <a:p>
          <a:endParaRPr lang="en-US"/>
        </a:p>
      </dgm:t>
    </dgm:pt>
    <dgm:pt modelId="{EBBD0940-7350-4A00-8A84-137B0D10459B}" type="sibTrans" cxnId="{D0925EDB-59C0-4822-9B6B-C213250BEB0A}">
      <dgm:prSet/>
      <dgm:spPr/>
      <dgm:t>
        <a:bodyPr/>
        <a:lstStyle/>
        <a:p>
          <a:endParaRPr lang="en-US"/>
        </a:p>
      </dgm:t>
    </dgm:pt>
    <dgm:pt modelId="{3E0853D8-B67B-4937-8615-62A92E7AA09E}" type="pres">
      <dgm:prSet presAssocID="{60E4E29E-00FC-41B6-8CD3-AA0F652583E7}" presName="diagram" presStyleCnt="0">
        <dgm:presLayoutVars>
          <dgm:dir/>
          <dgm:resizeHandles val="exact"/>
        </dgm:presLayoutVars>
      </dgm:prSet>
      <dgm:spPr/>
    </dgm:pt>
    <dgm:pt modelId="{1DBA622A-2CAD-4CD4-B9F9-2EC91C1157DC}" type="pres">
      <dgm:prSet presAssocID="{EFB595A0-4DD1-4AAD-8EC1-F4FBC7AD3075}" presName="node" presStyleLbl="node1" presStyleIdx="0" presStyleCnt="4" custScaleY="163083">
        <dgm:presLayoutVars>
          <dgm:bulletEnabled val="1"/>
        </dgm:presLayoutVars>
      </dgm:prSet>
      <dgm:spPr/>
    </dgm:pt>
    <dgm:pt modelId="{D38E063A-63FE-45FC-B3C0-B240E9CABDF0}" type="pres">
      <dgm:prSet presAssocID="{4C6B3E41-5F81-4FEA-9650-D33334A6F04E}" presName="sibTrans" presStyleCnt="0"/>
      <dgm:spPr/>
    </dgm:pt>
    <dgm:pt modelId="{B1C4AFFA-3532-437C-B29A-7FDDE5BEC71F}" type="pres">
      <dgm:prSet presAssocID="{B230EE83-DBF3-4A1F-8033-6A84344128EE}" presName="node" presStyleLbl="node1" presStyleIdx="1" presStyleCnt="4" custScaleY="160280">
        <dgm:presLayoutVars>
          <dgm:bulletEnabled val="1"/>
        </dgm:presLayoutVars>
      </dgm:prSet>
      <dgm:spPr/>
    </dgm:pt>
    <dgm:pt modelId="{2B39BB65-AD2D-412B-BF55-4AE75F4E6F53}" type="pres">
      <dgm:prSet presAssocID="{B44D7CA7-8098-468F-90EA-4F42D74067FE}" presName="sibTrans" presStyleCnt="0"/>
      <dgm:spPr/>
    </dgm:pt>
    <dgm:pt modelId="{44D8825F-E5C3-4395-86D5-510F82EDC61E}" type="pres">
      <dgm:prSet presAssocID="{BCA2F177-B590-4E3F-B210-5C1A1B59FB97}" presName="node" presStyleLbl="node1" presStyleIdx="2" presStyleCnt="4" custScaleY="160280">
        <dgm:presLayoutVars>
          <dgm:bulletEnabled val="1"/>
        </dgm:presLayoutVars>
      </dgm:prSet>
      <dgm:spPr/>
    </dgm:pt>
    <dgm:pt modelId="{FB9F0EE4-521D-4651-A5A9-A66D524BF172}" type="pres">
      <dgm:prSet presAssocID="{EBBD0940-7350-4A00-8A84-137B0D10459B}" presName="sibTrans" presStyleCnt="0"/>
      <dgm:spPr/>
    </dgm:pt>
    <dgm:pt modelId="{0A4357DC-3753-4163-A2BD-06FC659AF452}" type="pres">
      <dgm:prSet presAssocID="{CBCB11D9-3B2B-4DCD-B9D9-17777F8FEB5B}" presName="node" presStyleLbl="node1" presStyleIdx="3" presStyleCnt="4" custScaleY="160280">
        <dgm:presLayoutVars>
          <dgm:bulletEnabled val="1"/>
        </dgm:presLayoutVars>
      </dgm:prSet>
      <dgm:spPr/>
    </dgm:pt>
  </dgm:ptLst>
  <dgm:cxnLst>
    <dgm:cxn modelId="{FE259A04-5A32-4171-B752-1E6B7D733EDE}" type="presOf" srcId="{B230EE83-DBF3-4A1F-8033-6A84344128EE}" destId="{B1C4AFFA-3532-437C-B29A-7FDDE5BEC71F}" srcOrd="0" destOrd="0" presId="urn:microsoft.com/office/officeart/2005/8/layout/default"/>
    <dgm:cxn modelId="{9BDDA25F-9A60-485D-98ED-3B33C1E042C6}" srcId="{60E4E29E-00FC-41B6-8CD3-AA0F652583E7}" destId="{B230EE83-DBF3-4A1F-8033-6A84344128EE}" srcOrd="1" destOrd="0" parTransId="{3C23FB24-8BE8-4BC2-887A-1C26A2770F93}" sibTransId="{B44D7CA7-8098-468F-90EA-4F42D74067FE}"/>
    <dgm:cxn modelId="{515B9965-BE28-48E5-A5D3-00D49F14EC9B}" srcId="{60E4E29E-00FC-41B6-8CD3-AA0F652583E7}" destId="{EFB595A0-4DD1-4AAD-8EC1-F4FBC7AD3075}" srcOrd="0" destOrd="0" parTransId="{E953DD66-021B-49D9-9EC0-98274141265F}" sibTransId="{4C6B3E41-5F81-4FEA-9650-D33334A6F04E}"/>
    <dgm:cxn modelId="{16C1884E-CAD9-4F9D-B45E-00A16A631DAA}" srcId="{60E4E29E-00FC-41B6-8CD3-AA0F652583E7}" destId="{CBCB11D9-3B2B-4DCD-B9D9-17777F8FEB5B}" srcOrd="3" destOrd="0" parTransId="{EF8AEF85-17AB-4373-924E-8D26D14433D9}" sibTransId="{FDF3A90A-4F09-468D-B21A-593D81B18317}"/>
    <dgm:cxn modelId="{668C6A5A-A3E0-4094-A2A0-4E7B865D1BC8}" type="presOf" srcId="{EFB595A0-4DD1-4AAD-8EC1-F4FBC7AD3075}" destId="{1DBA622A-2CAD-4CD4-B9F9-2EC91C1157DC}" srcOrd="0" destOrd="0" presId="urn:microsoft.com/office/officeart/2005/8/layout/default"/>
    <dgm:cxn modelId="{E09680CA-9CCC-45F8-BA01-ED7053F2F824}" type="presOf" srcId="{BCA2F177-B590-4E3F-B210-5C1A1B59FB97}" destId="{44D8825F-E5C3-4395-86D5-510F82EDC61E}" srcOrd="0" destOrd="0" presId="urn:microsoft.com/office/officeart/2005/8/layout/default"/>
    <dgm:cxn modelId="{52950BD7-0B8C-4BB5-9BB4-04E5011AD240}" type="presOf" srcId="{CBCB11D9-3B2B-4DCD-B9D9-17777F8FEB5B}" destId="{0A4357DC-3753-4163-A2BD-06FC659AF452}" srcOrd="0" destOrd="0" presId="urn:microsoft.com/office/officeart/2005/8/layout/default"/>
    <dgm:cxn modelId="{D0925EDB-59C0-4822-9B6B-C213250BEB0A}" srcId="{60E4E29E-00FC-41B6-8CD3-AA0F652583E7}" destId="{BCA2F177-B590-4E3F-B210-5C1A1B59FB97}" srcOrd="2" destOrd="0" parTransId="{2406BAFD-0A08-4201-B42A-D2F4AD1592B5}" sibTransId="{EBBD0940-7350-4A00-8A84-137B0D10459B}"/>
    <dgm:cxn modelId="{9FBF91E5-022B-4F86-96B8-907D7B0B8EEA}" type="presOf" srcId="{60E4E29E-00FC-41B6-8CD3-AA0F652583E7}" destId="{3E0853D8-B67B-4937-8615-62A92E7AA09E}" srcOrd="0" destOrd="0" presId="urn:microsoft.com/office/officeart/2005/8/layout/default"/>
    <dgm:cxn modelId="{C753FADE-3CC9-4756-83F4-6860632F5E0B}" type="presParOf" srcId="{3E0853D8-B67B-4937-8615-62A92E7AA09E}" destId="{1DBA622A-2CAD-4CD4-B9F9-2EC91C1157DC}" srcOrd="0" destOrd="0" presId="urn:microsoft.com/office/officeart/2005/8/layout/default"/>
    <dgm:cxn modelId="{192401C3-CDDB-4F23-B56F-E03BE535836B}" type="presParOf" srcId="{3E0853D8-B67B-4937-8615-62A92E7AA09E}" destId="{D38E063A-63FE-45FC-B3C0-B240E9CABDF0}" srcOrd="1" destOrd="0" presId="urn:microsoft.com/office/officeart/2005/8/layout/default"/>
    <dgm:cxn modelId="{A0807EDE-3C4F-4C37-AB0C-72CD2906BDAE}" type="presParOf" srcId="{3E0853D8-B67B-4937-8615-62A92E7AA09E}" destId="{B1C4AFFA-3532-437C-B29A-7FDDE5BEC71F}" srcOrd="2" destOrd="0" presId="urn:microsoft.com/office/officeart/2005/8/layout/default"/>
    <dgm:cxn modelId="{7E62D39B-1D78-4996-8BD1-28C3903DB389}" type="presParOf" srcId="{3E0853D8-B67B-4937-8615-62A92E7AA09E}" destId="{2B39BB65-AD2D-412B-BF55-4AE75F4E6F53}" srcOrd="3" destOrd="0" presId="urn:microsoft.com/office/officeart/2005/8/layout/default"/>
    <dgm:cxn modelId="{59D64556-14EE-4D32-873E-42C1B9EA9D2E}" type="presParOf" srcId="{3E0853D8-B67B-4937-8615-62A92E7AA09E}" destId="{44D8825F-E5C3-4395-86D5-510F82EDC61E}" srcOrd="4" destOrd="0" presId="urn:microsoft.com/office/officeart/2005/8/layout/default"/>
    <dgm:cxn modelId="{79526307-AE5A-4D1B-816A-AB36414CE62F}" type="presParOf" srcId="{3E0853D8-B67B-4937-8615-62A92E7AA09E}" destId="{FB9F0EE4-521D-4651-A5A9-A66D524BF172}" srcOrd="5" destOrd="0" presId="urn:microsoft.com/office/officeart/2005/8/layout/default"/>
    <dgm:cxn modelId="{41A248F2-379B-403C-A2CD-1A704BEE1423}" type="presParOf" srcId="{3E0853D8-B67B-4937-8615-62A92E7AA09E}" destId="{0A4357DC-3753-4163-A2BD-06FC659AF452}"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DF05929-157C-4B15-92F2-BF6BDE8DCA61}" type="doc">
      <dgm:prSet loTypeId="urn:microsoft.com/office/officeart/2005/8/layout/default" loCatId="list" qsTypeId="urn:microsoft.com/office/officeart/2005/8/quickstyle/simple1" qsCatId="simple" csTypeId="urn:microsoft.com/office/officeart/2005/8/colors/accent5_2" csCatId="accent5" phldr="1"/>
      <dgm:spPr/>
      <dgm:t>
        <a:bodyPr/>
        <a:lstStyle/>
        <a:p>
          <a:endParaRPr lang="en-US"/>
        </a:p>
      </dgm:t>
    </dgm:pt>
    <dgm:pt modelId="{F2CFAFE8-C07F-42D3-A666-0F3353C7CA11}">
      <dgm:prSet custT="1"/>
      <dgm:spPr/>
      <dgm:t>
        <a:bodyPr/>
        <a:lstStyle/>
        <a:p>
          <a:r>
            <a:rPr lang="en-US" sz="2400" baseline="0" dirty="0"/>
            <a:t>Consider instant file initialization</a:t>
          </a:r>
          <a:endParaRPr lang="en-US" sz="2400" dirty="0"/>
        </a:p>
      </dgm:t>
    </dgm:pt>
    <dgm:pt modelId="{A27B2E1C-7D88-411B-9676-435246736952}" type="parTrans" cxnId="{973E4B3A-95DD-4FE6-B5BA-22DBD21DF18D}">
      <dgm:prSet/>
      <dgm:spPr/>
      <dgm:t>
        <a:bodyPr/>
        <a:lstStyle/>
        <a:p>
          <a:endParaRPr lang="en-US" sz="1400"/>
        </a:p>
      </dgm:t>
    </dgm:pt>
    <dgm:pt modelId="{634931F7-1682-4388-951B-72E45C346E2F}" type="sibTrans" cxnId="{973E4B3A-95DD-4FE6-B5BA-22DBD21DF18D}">
      <dgm:prSet/>
      <dgm:spPr/>
      <dgm:t>
        <a:bodyPr/>
        <a:lstStyle/>
        <a:p>
          <a:endParaRPr lang="en-US" sz="1400"/>
        </a:p>
      </dgm:t>
    </dgm:pt>
    <dgm:pt modelId="{9398C0D8-9E80-4485-9E28-88E046756333}">
      <dgm:prSet custT="1"/>
      <dgm:spPr/>
      <dgm:t>
        <a:bodyPr/>
        <a:lstStyle/>
        <a:p>
          <a:r>
            <a:rPr lang="en-US" sz="2400" baseline="0" dirty="0"/>
            <a:t>Pre-allocate space for all TempDB files</a:t>
          </a:r>
          <a:endParaRPr lang="en-US" sz="2400" dirty="0"/>
        </a:p>
      </dgm:t>
    </dgm:pt>
    <dgm:pt modelId="{E2E40A30-2531-41F4-B2ED-761A165A366A}" type="parTrans" cxnId="{A72FABBC-6B24-4C58-95ED-4C9FC6DC2303}">
      <dgm:prSet/>
      <dgm:spPr/>
      <dgm:t>
        <a:bodyPr/>
        <a:lstStyle/>
        <a:p>
          <a:endParaRPr lang="en-US" sz="1400"/>
        </a:p>
      </dgm:t>
    </dgm:pt>
    <dgm:pt modelId="{6FE77A4D-C0BE-4A2C-A7B1-F53041F288EA}" type="sibTrans" cxnId="{A72FABBC-6B24-4C58-95ED-4C9FC6DC2303}">
      <dgm:prSet/>
      <dgm:spPr/>
      <dgm:t>
        <a:bodyPr/>
        <a:lstStyle/>
        <a:p>
          <a:endParaRPr lang="en-US" sz="1400"/>
        </a:p>
      </dgm:t>
    </dgm:pt>
    <dgm:pt modelId="{8D618624-FA4E-4809-AA0F-DB631093FE23}">
      <dgm:prSet custT="1"/>
      <dgm:spPr/>
      <dgm:t>
        <a:bodyPr/>
        <a:lstStyle/>
        <a:p>
          <a:r>
            <a:rPr lang="en-US" sz="2400" baseline="0" dirty="0"/>
            <a:t>Divide TempDB into multiple data files of equal size</a:t>
          </a:r>
          <a:endParaRPr lang="en-US" sz="2400" dirty="0"/>
        </a:p>
      </dgm:t>
    </dgm:pt>
    <dgm:pt modelId="{D77842F8-D4A4-4CEB-AB40-3896550B90CB}" type="parTrans" cxnId="{898DFFAA-BD0B-45BB-ACBE-432C211A6892}">
      <dgm:prSet/>
      <dgm:spPr/>
      <dgm:t>
        <a:bodyPr/>
        <a:lstStyle/>
        <a:p>
          <a:endParaRPr lang="en-US" sz="1400"/>
        </a:p>
      </dgm:t>
    </dgm:pt>
    <dgm:pt modelId="{FE2B29F5-7482-4AAF-A5BD-2E0D31973F94}" type="sibTrans" cxnId="{898DFFAA-BD0B-45BB-ACBE-432C211A6892}">
      <dgm:prSet/>
      <dgm:spPr/>
      <dgm:t>
        <a:bodyPr/>
        <a:lstStyle/>
        <a:p>
          <a:endParaRPr lang="en-US" sz="1400"/>
        </a:p>
      </dgm:t>
    </dgm:pt>
    <dgm:pt modelId="{338F272E-D681-4C13-B0CB-BE13A97DD5EB}">
      <dgm:prSet custT="1"/>
      <dgm:spPr/>
      <dgm:t>
        <a:bodyPr/>
        <a:lstStyle/>
        <a:p>
          <a:r>
            <a:rPr lang="en-US" sz="2400" baseline="0" dirty="0"/>
            <a:t>Put the TempDB database on a fast I/O subsystem</a:t>
          </a:r>
          <a:endParaRPr lang="en-US" sz="2400" dirty="0"/>
        </a:p>
      </dgm:t>
    </dgm:pt>
    <dgm:pt modelId="{E227C10A-B800-4A9C-A0D1-139AF315E337}" type="parTrans" cxnId="{C7AB2722-846E-4FFD-89D6-48E882BB3AD5}">
      <dgm:prSet/>
      <dgm:spPr/>
      <dgm:t>
        <a:bodyPr/>
        <a:lstStyle/>
        <a:p>
          <a:endParaRPr lang="en-US" sz="1400"/>
        </a:p>
      </dgm:t>
    </dgm:pt>
    <dgm:pt modelId="{24540621-E93B-4B37-9B37-FAB402BBBC8C}" type="sibTrans" cxnId="{C7AB2722-846E-4FFD-89D6-48E882BB3AD5}">
      <dgm:prSet/>
      <dgm:spPr/>
      <dgm:t>
        <a:bodyPr/>
        <a:lstStyle/>
        <a:p>
          <a:endParaRPr lang="en-US" sz="1400"/>
        </a:p>
      </dgm:t>
    </dgm:pt>
    <dgm:pt modelId="{56B0BDE0-B2C0-406F-8881-FD6AFD2AF39B}">
      <dgm:prSet custT="1"/>
      <dgm:spPr/>
      <dgm:t>
        <a:bodyPr/>
        <a:lstStyle/>
        <a:p>
          <a:r>
            <a:rPr lang="en-US" sz="2400" baseline="0" dirty="0"/>
            <a:t>Use disk striping if there are many directly attached disks.</a:t>
          </a:r>
          <a:endParaRPr lang="en-US" sz="2400" dirty="0"/>
        </a:p>
      </dgm:t>
    </dgm:pt>
    <dgm:pt modelId="{FFA9546E-E452-4C1C-84EF-E8A931A4DB1F}" type="parTrans" cxnId="{44B57BCD-49E4-4C7D-AD32-06B06612D900}">
      <dgm:prSet/>
      <dgm:spPr/>
      <dgm:t>
        <a:bodyPr/>
        <a:lstStyle/>
        <a:p>
          <a:endParaRPr lang="en-US" sz="1400"/>
        </a:p>
      </dgm:t>
    </dgm:pt>
    <dgm:pt modelId="{0CA217A1-CD82-400A-BDD0-66B54F8EAB0D}" type="sibTrans" cxnId="{44B57BCD-49E4-4C7D-AD32-06B06612D900}">
      <dgm:prSet/>
      <dgm:spPr/>
      <dgm:t>
        <a:bodyPr/>
        <a:lstStyle/>
        <a:p>
          <a:endParaRPr lang="en-US" sz="1400"/>
        </a:p>
      </dgm:t>
    </dgm:pt>
    <dgm:pt modelId="{0CD97547-67F5-4A37-8E1D-98DBDC37ED90}">
      <dgm:prSet custT="1"/>
      <dgm:spPr/>
      <dgm:t>
        <a:bodyPr/>
        <a:lstStyle/>
        <a:p>
          <a:r>
            <a:rPr lang="en-US" sz="2400" baseline="0" dirty="0"/>
            <a:t>Put the TempDB database on separate disks from user databases</a:t>
          </a:r>
          <a:endParaRPr lang="en-US" sz="2400" dirty="0"/>
        </a:p>
      </dgm:t>
    </dgm:pt>
    <dgm:pt modelId="{D013B7AE-7A7A-4006-9CC8-D708CCEB2294}" type="parTrans" cxnId="{F0A53C68-8B39-4545-A25D-D9AD51EBF3FA}">
      <dgm:prSet/>
      <dgm:spPr/>
      <dgm:t>
        <a:bodyPr/>
        <a:lstStyle/>
        <a:p>
          <a:endParaRPr lang="en-US" sz="1400"/>
        </a:p>
      </dgm:t>
    </dgm:pt>
    <dgm:pt modelId="{FCB220A5-CA12-4AF3-BEDE-9099261CC34C}" type="sibTrans" cxnId="{F0A53C68-8B39-4545-A25D-D9AD51EBF3FA}">
      <dgm:prSet/>
      <dgm:spPr/>
      <dgm:t>
        <a:bodyPr/>
        <a:lstStyle/>
        <a:p>
          <a:endParaRPr lang="en-US" sz="1400"/>
        </a:p>
      </dgm:t>
    </dgm:pt>
    <dgm:pt modelId="{14BD22F7-991E-462A-B0D7-2075713FA611}" type="pres">
      <dgm:prSet presAssocID="{2DF05929-157C-4B15-92F2-BF6BDE8DCA61}" presName="diagram" presStyleCnt="0">
        <dgm:presLayoutVars>
          <dgm:dir/>
          <dgm:resizeHandles val="exact"/>
        </dgm:presLayoutVars>
      </dgm:prSet>
      <dgm:spPr/>
    </dgm:pt>
    <dgm:pt modelId="{1112D7E6-9E7C-4AA2-B124-7E6E29E911AF}" type="pres">
      <dgm:prSet presAssocID="{F2CFAFE8-C07F-42D3-A666-0F3353C7CA11}" presName="node" presStyleLbl="node1" presStyleIdx="0" presStyleCnt="6">
        <dgm:presLayoutVars>
          <dgm:bulletEnabled val="1"/>
        </dgm:presLayoutVars>
      </dgm:prSet>
      <dgm:spPr/>
    </dgm:pt>
    <dgm:pt modelId="{C3E46503-012B-4752-A160-425F77D71B57}" type="pres">
      <dgm:prSet presAssocID="{634931F7-1682-4388-951B-72E45C346E2F}" presName="sibTrans" presStyleCnt="0"/>
      <dgm:spPr/>
    </dgm:pt>
    <dgm:pt modelId="{94DCA6BD-1721-4E61-8F96-42F7D22CF61C}" type="pres">
      <dgm:prSet presAssocID="{9398C0D8-9E80-4485-9E28-88E046756333}" presName="node" presStyleLbl="node1" presStyleIdx="1" presStyleCnt="6">
        <dgm:presLayoutVars>
          <dgm:bulletEnabled val="1"/>
        </dgm:presLayoutVars>
      </dgm:prSet>
      <dgm:spPr/>
    </dgm:pt>
    <dgm:pt modelId="{3305088B-C4B4-4A1F-BA81-1998D6097785}" type="pres">
      <dgm:prSet presAssocID="{6FE77A4D-C0BE-4A2C-A7B1-F53041F288EA}" presName="sibTrans" presStyleCnt="0"/>
      <dgm:spPr/>
    </dgm:pt>
    <dgm:pt modelId="{D32F6E4D-F5C1-4618-93C3-7C08E691EE5B}" type="pres">
      <dgm:prSet presAssocID="{8D618624-FA4E-4809-AA0F-DB631093FE23}" presName="node" presStyleLbl="node1" presStyleIdx="2" presStyleCnt="6">
        <dgm:presLayoutVars>
          <dgm:bulletEnabled val="1"/>
        </dgm:presLayoutVars>
      </dgm:prSet>
      <dgm:spPr/>
    </dgm:pt>
    <dgm:pt modelId="{BC1E083D-EE93-4176-B8A4-79757CAD9B94}" type="pres">
      <dgm:prSet presAssocID="{FE2B29F5-7482-4AAF-A5BD-2E0D31973F94}" presName="sibTrans" presStyleCnt="0"/>
      <dgm:spPr/>
    </dgm:pt>
    <dgm:pt modelId="{7D8C0E8D-C181-4FBD-8CD5-972A56A49965}" type="pres">
      <dgm:prSet presAssocID="{338F272E-D681-4C13-B0CB-BE13A97DD5EB}" presName="node" presStyleLbl="node1" presStyleIdx="3" presStyleCnt="6">
        <dgm:presLayoutVars>
          <dgm:bulletEnabled val="1"/>
        </dgm:presLayoutVars>
      </dgm:prSet>
      <dgm:spPr/>
    </dgm:pt>
    <dgm:pt modelId="{37A5D24B-E16A-4BF5-AE01-39EA0F4F6406}" type="pres">
      <dgm:prSet presAssocID="{24540621-E93B-4B37-9B37-FAB402BBBC8C}" presName="sibTrans" presStyleCnt="0"/>
      <dgm:spPr/>
    </dgm:pt>
    <dgm:pt modelId="{5C5D1959-FD49-4F9F-BE4D-0311FDC3F87A}" type="pres">
      <dgm:prSet presAssocID="{56B0BDE0-B2C0-406F-8881-FD6AFD2AF39B}" presName="node" presStyleLbl="node1" presStyleIdx="4" presStyleCnt="6">
        <dgm:presLayoutVars>
          <dgm:bulletEnabled val="1"/>
        </dgm:presLayoutVars>
      </dgm:prSet>
      <dgm:spPr/>
    </dgm:pt>
    <dgm:pt modelId="{A5020F62-94E2-402A-BECA-C13411AB307A}" type="pres">
      <dgm:prSet presAssocID="{0CA217A1-CD82-400A-BDD0-66B54F8EAB0D}" presName="sibTrans" presStyleCnt="0"/>
      <dgm:spPr/>
    </dgm:pt>
    <dgm:pt modelId="{7A16D7C9-AA21-4FB5-8281-BD4F74B42549}" type="pres">
      <dgm:prSet presAssocID="{0CD97547-67F5-4A37-8E1D-98DBDC37ED90}" presName="node" presStyleLbl="node1" presStyleIdx="5" presStyleCnt="6">
        <dgm:presLayoutVars>
          <dgm:bulletEnabled val="1"/>
        </dgm:presLayoutVars>
      </dgm:prSet>
      <dgm:spPr/>
    </dgm:pt>
  </dgm:ptLst>
  <dgm:cxnLst>
    <dgm:cxn modelId="{39046805-6546-4EA6-9554-8751D1647CFD}" type="presOf" srcId="{338F272E-D681-4C13-B0CB-BE13A97DD5EB}" destId="{7D8C0E8D-C181-4FBD-8CD5-972A56A49965}" srcOrd="0" destOrd="0" presId="urn:microsoft.com/office/officeart/2005/8/layout/default"/>
    <dgm:cxn modelId="{FF609E13-E3D4-466C-BCCD-6943985FEC37}" type="presOf" srcId="{F2CFAFE8-C07F-42D3-A666-0F3353C7CA11}" destId="{1112D7E6-9E7C-4AA2-B124-7E6E29E911AF}" srcOrd="0" destOrd="0" presId="urn:microsoft.com/office/officeart/2005/8/layout/default"/>
    <dgm:cxn modelId="{C7AB2722-846E-4FFD-89D6-48E882BB3AD5}" srcId="{2DF05929-157C-4B15-92F2-BF6BDE8DCA61}" destId="{338F272E-D681-4C13-B0CB-BE13A97DD5EB}" srcOrd="3" destOrd="0" parTransId="{E227C10A-B800-4A9C-A0D1-139AF315E337}" sibTransId="{24540621-E93B-4B37-9B37-FAB402BBBC8C}"/>
    <dgm:cxn modelId="{973E4B3A-95DD-4FE6-B5BA-22DBD21DF18D}" srcId="{2DF05929-157C-4B15-92F2-BF6BDE8DCA61}" destId="{F2CFAFE8-C07F-42D3-A666-0F3353C7CA11}" srcOrd="0" destOrd="0" parTransId="{A27B2E1C-7D88-411B-9676-435246736952}" sibTransId="{634931F7-1682-4388-951B-72E45C346E2F}"/>
    <dgm:cxn modelId="{408F353E-6D53-40D3-8198-1C6DA3FF90EB}" type="presOf" srcId="{9398C0D8-9E80-4485-9E28-88E046756333}" destId="{94DCA6BD-1721-4E61-8F96-42F7D22CF61C}" srcOrd="0" destOrd="0" presId="urn:microsoft.com/office/officeart/2005/8/layout/default"/>
    <dgm:cxn modelId="{12A5EE63-79AF-4177-B059-FDE1040F2D3B}" type="presOf" srcId="{0CD97547-67F5-4A37-8E1D-98DBDC37ED90}" destId="{7A16D7C9-AA21-4FB5-8281-BD4F74B42549}" srcOrd="0" destOrd="0" presId="urn:microsoft.com/office/officeart/2005/8/layout/default"/>
    <dgm:cxn modelId="{F0A53C68-8B39-4545-A25D-D9AD51EBF3FA}" srcId="{2DF05929-157C-4B15-92F2-BF6BDE8DCA61}" destId="{0CD97547-67F5-4A37-8E1D-98DBDC37ED90}" srcOrd="5" destOrd="0" parTransId="{D013B7AE-7A7A-4006-9CC8-D708CCEB2294}" sibTransId="{FCB220A5-CA12-4AF3-BEDE-9099261CC34C}"/>
    <dgm:cxn modelId="{12205788-5B2C-4709-9181-407E28D0739E}" type="presOf" srcId="{2DF05929-157C-4B15-92F2-BF6BDE8DCA61}" destId="{14BD22F7-991E-462A-B0D7-2075713FA611}" srcOrd="0" destOrd="0" presId="urn:microsoft.com/office/officeart/2005/8/layout/default"/>
    <dgm:cxn modelId="{898DFFAA-BD0B-45BB-ACBE-432C211A6892}" srcId="{2DF05929-157C-4B15-92F2-BF6BDE8DCA61}" destId="{8D618624-FA4E-4809-AA0F-DB631093FE23}" srcOrd="2" destOrd="0" parTransId="{D77842F8-D4A4-4CEB-AB40-3896550B90CB}" sibTransId="{FE2B29F5-7482-4AAF-A5BD-2E0D31973F94}"/>
    <dgm:cxn modelId="{A72FABBC-6B24-4C58-95ED-4C9FC6DC2303}" srcId="{2DF05929-157C-4B15-92F2-BF6BDE8DCA61}" destId="{9398C0D8-9E80-4485-9E28-88E046756333}" srcOrd="1" destOrd="0" parTransId="{E2E40A30-2531-41F4-B2ED-761A165A366A}" sibTransId="{6FE77A4D-C0BE-4A2C-A7B1-F53041F288EA}"/>
    <dgm:cxn modelId="{98941FCA-AE40-4D4E-92E8-DFBA789999AF}" type="presOf" srcId="{56B0BDE0-B2C0-406F-8881-FD6AFD2AF39B}" destId="{5C5D1959-FD49-4F9F-BE4D-0311FDC3F87A}" srcOrd="0" destOrd="0" presId="urn:microsoft.com/office/officeart/2005/8/layout/default"/>
    <dgm:cxn modelId="{44B57BCD-49E4-4C7D-AD32-06B06612D900}" srcId="{2DF05929-157C-4B15-92F2-BF6BDE8DCA61}" destId="{56B0BDE0-B2C0-406F-8881-FD6AFD2AF39B}" srcOrd="4" destOrd="0" parTransId="{FFA9546E-E452-4C1C-84EF-E8A931A4DB1F}" sibTransId="{0CA217A1-CD82-400A-BDD0-66B54F8EAB0D}"/>
    <dgm:cxn modelId="{B9FC5EE0-E70A-4C0B-A7F5-32B6F9685FC3}" type="presOf" srcId="{8D618624-FA4E-4809-AA0F-DB631093FE23}" destId="{D32F6E4D-F5C1-4618-93C3-7C08E691EE5B}" srcOrd="0" destOrd="0" presId="urn:microsoft.com/office/officeart/2005/8/layout/default"/>
    <dgm:cxn modelId="{9216509D-AB1D-4176-A842-AA1C4CAFAD08}" type="presParOf" srcId="{14BD22F7-991E-462A-B0D7-2075713FA611}" destId="{1112D7E6-9E7C-4AA2-B124-7E6E29E911AF}" srcOrd="0" destOrd="0" presId="urn:microsoft.com/office/officeart/2005/8/layout/default"/>
    <dgm:cxn modelId="{E69F8D60-7C7D-4A97-8921-45D9D9BA36C6}" type="presParOf" srcId="{14BD22F7-991E-462A-B0D7-2075713FA611}" destId="{C3E46503-012B-4752-A160-425F77D71B57}" srcOrd="1" destOrd="0" presId="urn:microsoft.com/office/officeart/2005/8/layout/default"/>
    <dgm:cxn modelId="{9565E12F-FE9D-4B7D-B7AF-AF3E9AD533AC}" type="presParOf" srcId="{14BD22F7-991E-462A-B0D7-2075713FA611}" destId="{94DCA6BD-1721-4E61-8F96-42F7D22CF61C}" srcOrd="2" destOrd="0" presId="urn:microsoft.com/office/officeart/2005/8/layout/default"/>
    <dgm:cxn modelId="{3DF387B8-2EE3-4FE0-8C0D-ECCA90BD6028}" type="presParOf" srcId="{14BD22F7-991E-462A-B0D7-2075713FA611}" destId="{3305088B-C4B4-4A1F-BA81-1998D6097785}" srcOrd="3" destOrd="0" presId="urn:microsoft.com/office/officeart/2005/8/layout/default"/>
    <dgm:cxn modelId="{70949B43-CD0D-40E9-B8C6-4E36269F19A3}" type="presParOf" srcId="{14BD22F7-991E-462A-B0D7-2075713FA611}" destId="{D32F6E4D-F5C1-4618-93C3-7C08E691EE5B}" srcOrd="4" destOrd="0" presId="urn:microsoft.com/office/officeart/2005/8/layout/default"/>
    <dgm:cxn modelId="{492DA3DC-BD19-4672-A20E-67C3A202C11E}" type="presParOf" srcId="{14BD22F7-991E-462A-B0D7-2075713FA611}" destId="{BC1E083D-EE93-4176-B8A4-79757CAD9B94}" srcOrd="5" destOrd="0" presId="urn:microsoft.com/office/officeart/2005/8/layout/default"/>
    <dgm:cxn modelId="{20684ADD-4AFF-4250-85DE-3B64EA42CC2B}" type="presParOf" srcId="{14BD22F7-991E-462A-B0D7-2075713FA611}" destId="{7D8C0E8D-C181-4FBD-8CD5-972A56A49965}" srcOrd="6" destOrd="0" presId="urn:microsoft.com/office/officeart/2005/8/layout/default"/>
    <dgm:cxn modelId="{E2CFAA1B-C84D-4B60-8F07-CF776BB9699A}" type="presParOf" srcId="{14BD22F7-991E-462A-B0D7-2075713FA611}" destId="{37A5D24B-E16A-4BF5-AE01-39EA0F4F6406}" srcOrd="7" destOrd="0" presId="urn:microsoft.com/office/officeart/2005/8/layout/default"/>
    <dgm:cxn modelId="{333C35EE-BBB8-4F6E-84B2-B84B9EF73F9A}" type="presParOf" srcId="{14BD22F7-991E-462A-B0D7-2075713FA611}" destId="{5C5D1959-FD49-4F9F-BE4D-0311FDC3F87A}" srcOrd="8" destOrd="0" presId="urn:microsoft.com/office/officeart/2005/8/layout/default"/>
    <dgm:cxn modelId="{82F6D926-E27E-4D4C-B8AE-F57A3D2943FC}" type="presParOf" srcId="{14BD22F7-991E-462A-B0D7-2075713FA611}" destId="{A5020F62-94E2-402A-BECA-C13411AB307A}" srcOrd="9" destOrd="0" presId="urn:microsoft.com/office/officeart/2005/8/layout/default"/>
    <dgm:cxn modelId="{EC45AF70-31FB-494F-A697-6EBAE1705DDE}" type="presParOf" srcId="{14BD22F7-991E-462A-B0D7-2075713FA611}" destId="{7A16D7C9-AA21-4FB5-8281-BD4F74B42549}"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68DE2D3-096E-4D74-A6C1-438519B01DED}" type="doc">
      <dgm:prSet loTypeId="urn:microsoft.com/office/officeart/2005/8/layout/vList2" loCatId="list" qsTypeId="urn:microsoft.com/office/officeart/2005/8/quickstyle/simple1" qsCatId="simple" csTypeId="urn:microsoft.com/office/officeart/2005/8/colors/accent5_2" csCatId="accent5"/>
      <dgm:spPr/>
      <dgm:t>
        <a:bodyPr/>
        <a:lstStyle/>
        <a:p>
          <a:endParaRPr lang="en-US"/>
        </a:p>
      </dgm:t>
    </dgm:pt>
    <dgm:pt modelId="{88E7F08A-1AEC-4941-8823-BD8CAE14C31F}">
      <dgm:prSet/>
      <dgm:spPr/>
      <dgm:t>
        <a:bodyPr/>
        <a:lstStyle/>
        <a:p>
          <a:r>
            <a:rPr lang="en-US"/>
            <a:t>Setup adds multiple TempDB data files during instance installation. </a:t>
          </a:r>
        </a:p>
      </dgm:t>
    </dgm:pt>
    <dgm:pt modelId="{D19F9443-5132-4833-8BFA-491B2C0BAE98}" type="parTrans" cxnId="{2BF089C2-0442-4EDE-9DF6-E42124836DB2}">
      <dgm:prSet/>
      <dgm:spPr/>
      <dgm:t>
        <a:bodyPr/>
        <a:lstStyle/>
        <a:p>
          <a:endParaRPr lang="en-US"/>
        </a:p>
      </dgm:t>
    </dgm:pt>
    <dgm:pt modelId="{2E1EF41E-2D5E-4624-99A4-10BDABCC4907}" type="sibTrans" cxnId="{2BF089C2-0442-4EDE-9DF6-E42124836DB2}">
      <dgm:prSet/>
      <dgm:spPr/>
      <dgm:t>
        <a:bodyPr/>
        <a:lstStyle/>
        <a:p>
          <a:endParaRPr lang="en-US"/>
        </a:p>
      </dgm:t>
    </dgm:pt>
    <dgm:pt modelId="{4D039373-D740-4A85-A441-BBFB13B627B7}">
      <dgm:prSet/>
      <dgm:spPr/>
      <dgm:t>
        <a:bodyPr/>
        <a:lstStyle/>
        <a:p>
          <a:r>
            <a:rPr lang="en-US"/>
            <a:t>By default, setup adds as many TempDB data files as the logical processor count or eight, whichever is lower.</a:t>
          </a:r>
        </a:p>
      </dgm:t>
    </dgm:pt>
    <dgm:pt modelId="{3921A962-1866-489B-BB35-B4F750F41F6C}" type="parTrans" cxnId="{18F70686-4420-4044-BDC4-C413ED287CF0}">
      <dgm:prSet/>
      <dgm:spPr/>
      <dgm:t>
        <a:bodyPr/>
        <a:lstStyle/>
        <a:p>
          <a:endParaRPr lang="en-US"/>
        </a:p>
      </dgm:t>
    </dgm:pt>
    <dgm:pt modelId="{3C3C5F40-2257-41DB-AE41-4585D6FF9B10}" type="sibTrans" cxnId="{18F70686-4420-4044-BDC4-C413ED287CF0}">
      <dgm:prSet/>
      <dgm:spPr/>
      <dgm:t>
        <a:bodyPr/>
        <a:lstStyle/>
        <a:p>
          <a:endParaRPr lang="en-US"/>
        </a:p>
      </dgm:t>
    </dgm:pt>
    <dgm:pt modelId="{F709860A-FCAC-472F-B726-D35E7DE030AC}" type="pres">
      <dgm:prSet presAssocID="{868DE2D3-096E-4D74-A6C1-438519B01DED}" presName="linear" presStyleCnt="0">
        <dgm:presLayoutVars>
          <dgm:animLvl val="lvl"/>
          <dgm:resizeHandles val="exact"/>
        </dgm:presLayoutVars>
      </dgm:prSet>
      <dgm:spPr/>
    </dgm:pt>
    <dgm:pt modelId="{0961EB1A-B6D6-415C-B39C-3D99E8340103}" type="pres">
      <dgm:prSet presAssocID="{88E7F08A-1AEC-4941-8823-BD8CAE14C31F}" presName="parentText" presStyleLbl="node1" presStyleIdx="0" presStyleCnt="2">
        <dgm:presLayoutVars>
          <dgm:chMax val="0"/>
          <dgm:bulletEnabled val="1"/>
        </dgm:presLayoutVars>
      </dgm:prSet>
      <dgm:spPr/>
    </dgm:pt>
    <dgm:pt modelId="{8C131BFA-8BFA-4893-8651-6CC7FCDDC8F0}" type="pres">
      <dgm:prSet presAssocID="{2E1EF41E-2D5E-4624-99A4-10BDABCC4907}" presName="spacer" presStyleCnt="0"/>
      <dgm:spPr/>
    </dgm:pt>
    <dgm:pt modelId="{78635B9D-BFE3-436C-9A57-2B069CDE2895}" type="pres">
      <dgm:prSet presAssocID="{4D039373-D740-4A85-A441-BBFB13B627B7}" presName="parentText" presStyleLbl="node1" presStyleIdx="1" presStyleCnt="2">
        <dgm:presLayoutVars>
          <dgm:chMax val="0"/>
          <dgm:bulletEnabled val="1"/>
        </dgm:presLayoutVars>
      </dgm:prSet>
      <dgm:spPr/>
    </dgm:pt>
  </dgm:ptLst>
  <dgm:cxnLst>
    <dgm:cxn modelId="{D7D88523-4332-462F-B610-B334977FF217}" type="presOf" srcId="{4D039373-D740-4A85-A441-BBFB13B627B7}" destId="{78635B9D-BFE3-436C-9A57-2B069CDE2895}" srcOrd="0" destOrd="0" presId="urn:microsoft.com/office/officeart/2005/8/layout/vList2"/>
    <dgm:cxn modelId="{18F70686-4420-4044-BDC4-C413ED287CF0}" srcId="{868DE2D3-096E-4D74-A6C1-438519B01DED}" destId="{4D039373-D740-4A85-A441-BBFB13B627B7}" srcOrd="1" destOrd="0" parTransId="{3921A962-1866-489B-BB35-B4F750F41F6C}" sibTransId="{3C3C5F40-2257-41DB-AE41-4585D6FF9B10}"/>
    <dgm:cxn modelId="{C6950EA4-F725-4BD1-8F62-347C48EB3337}" type="presOf" srcId="{88E7F08A-1AEC-4941-8823-BD8CAE14C31F}" destId="{0961EB1A-B6D6-415C-B39C-3D99E8340103}" srcOrd="0" destOrd="0" presId="urn:microsoft.com/office/officeart/2005/8/layout/vList2"/>
    <dgm:cxn modelId="{2BF089C2-0442-4EDE-9DF6-E42124836DB2}" srcId="{868DE2D3-096E-4D74-A6C1-438519B01DED}" destId="{88E7F08A-1AEC-4941-8823-BD8CAE14C31F}" srcOrd="0" destOrd="0" parTransId="{D19F9443-5132-4833-8BFA-491B2C0BAE98}" sibTransId="{2E1EF41E-2D5E-4624-99A4-10BDABCC4907}"/>
    <dgm:cxn modelId="{07D92FF8-DBB5-435D-9995-151C4F95A116}" type="presOf" srcId="{868DE2D3-096E-4D74-A6C1-438519B01DED}" destId="{F709860A-FCAC-472F-B726-D35E7DE030AC}" srcOrd="0" destOrd="0" presId="urn:microsoft.com/office/officeart/2005/8/layout/vList2"/>
    <dgm:cxn modelId="{B7A5838D-57B4-457E-8B88-8EC01B325C8A}" type="presParOf" srcId="{F709860A-FCAC-472F-B726-D35E7DE030AC}" destId="{0961EB1A-B6D6-415C-B39C-3D99E8340103}" srcOrd="0" destOrd="0" presId="urn:microsoft.com/office/officeart/2005/8/layout/vList2"/>
    <dgm:cxn modelId="{4BF14CA6-4A7C-41C7-AFFB-3C2C9C5419CD}" type="presParOf" srcId="{F709860A-FCAC-472F-B726-D35E7DE030AC}" destId="{8C131BFA-8BFA-4893-8651-6CC7FCDDC8F0}" srcOrd="1" destOrd="0" presId="urn:microsoft.com/office/officeart/2005/8/layout/vList2"/>
    <dgm:cxn modelId="{7868B220-9C38-4AA1-93F4-4E496DB6AA6B}" type="presParOf" srcId="{F709860A-FCAC-472F-B726-D35E7DE030AC}" destId="{78635B9D-BFE3-436C-9A57-2B069CDE289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E267F-95CC-4401-A58C-E0EC89931806}">
      <dsp:nvSpPr>
        <dsp:cNvPr id="0" name=""/>
        <dsp:cNvSpPr/>
      </dsp:nvSpPr>
      <dsp:spPr>
        <a:xfrm>
          <a:off x="0" y="9965"/>
          <a:ext cx="10361174" cy="108576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solidFill>
                <a:schemeClr val="accent5"/>
              </a:solidFill>
            </a:rPr>
            <a:t>What is the TempDB?</a:t>
          </a:r>
        </a:p>
      </dsp:txBody>
      <dsp:txXfrm>
        <a:off x="53002" y="62967"/>
        <a:ext cx="10255170" cy="979756"/>
      </dsp:txXfrm>
    </dsp:sp>
    <dsp:sp modelId="{E0E1D3EC-81AB-4DDF-9698-FB3E21CBBA67}">
      <dsp:nvSpPr>
        <dsp:cNvPr id="0" name=""/>
        <dsp:cNvSpPr/>
      </dsp:nvSpPr>
      <dsp:spPr>
        <a:xfrm>
          <a:off x="0" y="1262765"/>
          <a:ext cx="10361174" cy="108576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solidFill>
                <a:schemeClr val="accent5"/>
              </a:solidFill>
            </a:rPr>
            <a:t>Types of TempDB Contention</a:t>
          </a:r>
        </a:p>
      </dsp:txBody>
      <dsp:txXfrm>
        <a:off x="53002" y="1315767"/>
        <a:ext cx="10255170" cy="979756"/>
      </dsp:txXfrm>
    </dsp:sp>
    <dsp:sp modelId="{524A67A9-B79C-4B23-9404-C87D61A30585}">
      <dsp:nvSpPr>
        <dsp:cNvPr id="0" name=""/>
        <dsp:cNvSpPr/>
      </dsp:nvSpPr>
      <dsp:spPr>
        <a:xfrm>
          <a:off x="0" y="2515565"/>
          <a:ext cx="10361174" cy="108576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solidFill>
                <a:schemeClr val="accent5"/>
              </a:solidFill>
            </a:rPr>
            <a:t>Optimizing the TempDB Database</a:t>
          </a:r>
        </a:p>
      </dsp:txBody>
      <dsp:txXfrm>
        <a:off x="53002" y="2568567"/>
        <a:ext cx="10255170" cy="979756"/>
      </dsp:txXfrm>
    </dsp:sp>
    <dsp:sp modelId="{4542E025-F95B-427C-9891-4B9526118B82}">
      <dsp:nvSpPr>
        <dsp:cNvPr id="0" name=""/>
        <dsp:cNvSpPr/>
      </dsp:nvSpPr>
      <dsp:spPr>
        <a:xfrm>
          <a:off x="0" y="3768365"/>
          <a:ext cx="10361174" cy="108576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u="none" kern="1200" dirty="0">
              <a:solidFill>
                <a:schemeClr val="accent5"/>
              </a:solidFill>
            </a:rPr>
            <a:t>TempDB Performance Improvements</a:t>
          </a:r>
          <a:endParaRPr lang="en-US" sz="2800" b="1" u="none" kern="1200" dirty="0">
            <a:solidFill>
              <a:schemeClr val="accent5"/>
            </a:solidFill>
          </a:endParaRPr>
        </a:p>
      </dsp:txBody>
      <dsp:txXfrm>
        <a:off x="53002" y="3821367"/>
        <a:ext cx="10255170" cy="9797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0C358-36AD-4127-ACFC-2B54F0606EE5}">
      <dsp:nvSpPr>
        <dsp:cNvPr id="0" name=""/>
        <dsp:cNvSpPr/>
      </dsp:nvSpPr>
      <dsp:spPr>
        <a:xfrm>
          <a:off x="0" y="4244"/>
          <a:ext cx="10880725" cy="91728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Trace Flags behavior enabled by default for TempDB</a:t>
          </a:r>
          <a:endParaRPr lang="en-US" sz="2400" kern="1200" dirty="0"/>
        </a:p>
      </dsp:txBody>
      <dsp:txXfrm>
        <a:off x="44778" y="49022"/>
        <a:ext cx="10791169" cy="827724"/>
      </dsp:txXfrm>
    </dsp:sp>
    <dsp:sp modelId="{B15029FC-5F3A-4DAD-BA2B-A496B7C34ABF}">
      <dsp:nvSpPr>
        <dsp:cNvPr id="0" name=""/>
        <dsp:cNvSpPr/>
      </dsp:nvSpPr>
      <dsp:spPr>
        <a:xfrm>
          <a:off x="0" y="921524"/>
          <a:ext cx="10880725" cy="887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1117 (Grow all files in a filegroup evenly)</a:t>
          </a:r>
          <a:endParaRPr lang="en-US" sz="2400" kern="1200" dirty="0"/>
        </a:p>
        <a:p>
          <a:pPr marL="228600" lvl="1" indent="-228600" algn="l" defTabSz="1066800">
            <a:lnSpc>
              <a:spcPct val="90000"/>
            </a:lnSpc>
            <a:spcBef>
              <a:spcPct val="0"/>
            </a:spcBef>
            <a:spcAft>
              <a:spcPct val="20000"/>
            </a:spcAft>
            <a:buChar char="•"/>
          </a:pPr>
          <a:r>
            <a:rPr lang="en-US" sz="2400" kern="1200" baseline="0" dirty="0"/>
            <a:t>1118 (Avoid mixed extents and only use full extents)</a:t>
          </a:r>
          <a:endParaRPr lang="en-US" sz="2400" kern="1200" dirty="0"/>
        </a:p>
      </dsp:txBody>
      <dsp:txXfrm>
        <a:off x="0" y="921524"/>
        <a:ext cx="10880725" cy="887512"/>
      </dsp:txXfrm>
    </dsp:sp>
    <dsp:sp modelId="{83B20D7A-BFC3-4B9C-9B3B-F66BF53CE417}">
      <dsp:nvSpPr>
        <dsp:cNvPr id="0" name=""/>
        <dsp:cNvSpPr/>
      </dsp:nvSpPr>
      <dsp:spPr>
        <a:xfrm>
          <a:off x="0" y="1809037"/>
          <a:ext cx="10880725" cy="91728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Temporary tables and table variables are cached. </a:t>
          </a:r>
          <a:endParaRPr lang="en-US" sz="2400" kern="1200" dirty="0"/>
        </a:p>
      </dsp:txBody>
      <dsp:txXfrm>
        <a:off x="44778" y="1853815"/>
        <a:ext cx="10791169" cy="827724"/>
      </dsp:txXfrm>
    </dsp:sp>
    <dsp:sp modelId="{DC782874-4A6F-49C8-9908-6721555C2AE1}">
      <dsp:nvSpPr>
        <dsp:cNvPr id="0" name=""/>
        <dsp:cNvSpPr/>
      </dsp:nvSpPr>
      <dsp:spPr>
        <a:xfrm>
          <a:off x="0" y="2867437"/>
          <a:ext cx="10880725" cy="91728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Improved allocation page latching.</a:t>
          </a:r>
          <a:endParaRPr lang="en-US" sz="2400" kern="1200" dirty="0"/>
        </a:p>
      </dsp:txBody>
      <dsp:txXfrm>
        <a:off x="44778" y="2912215"/>
        <a:ext cx="10791169" cy="827724"/>
      </dsp:txXfrm>
    </dsp:sp>
    <dsp:sp modelId="{60200152-CD88-4018-8893-72916989ED9C}">
      <dsp:nvSpPr>
        <dsp:cNvPr id="0" name=""/>
        <dsp:cNvSpPr/>
      </dsp:nvSpPr>
      <dsp:spPr>
        <a:xfrm>
          <a:off x="0" y="3784717"/>
          <a:ext cx="10880725" cy="563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PAGELATCH_SH on metadata allocation instead of PAGELATCH_EX</a:t>
          </a:r>
          <a:endParaRPr lang="en-US" sz="2400" kern="1200" dirty="0"/>
        </a:p>
      </dsp:txBody>
      <dsp:txXfrm>
        <a:off x="0" y="3784717"/>
        <a:ext cx="10880725" cy="563577"/>
      </dsp:txXfrm>
    </dsp:sp>
    <dsp:sp modelId="{576DD894-DB57-4F61-9A86-EAE9AFF2270E}">
      <dsp:nvSpPr>
        <dsp:cNvPr id="0" name=""/>
        <dsp:cNvSpPr/>
      </dsp:nvSpPr>
      <dsp:spPr>
        <a:xfrm>
          <a:off x="0" y="4348295"/>
          <a:ext cx="10880725" cy="91728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Logging overhead for TempDB is reduced.</a:t>
          </a:r>
          <a:endParaRPr lang="en-US" sz="2400" kern="1200" dirty="0"/>
        </a:p>
      </dsp:txBody>
      <dsp:txXfrm>
        <a:off x="44778" y="4393073"/>
        <a:ext cx="10791169" cy="82772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947562-EE5E-4366-A87E-0C77C13163CC}">
      <dsp:nvSpPr>
        <dsp:cNvPr id="0" name=""/>
        <dsp:cNvSpPr/>
      </dsp:nvSpPr>
      <dsp:spPr>
        <a:xfrm>
          <a:off x="50" y="28069"/>
          <a:ext cx="4806962" cy="9792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Default</a:t>
          </a:r>
        </a:p>
      </dsp:txBody>
      <dsp:txXfrm>
        <a:off x="50" y="28069"/>
        <a:ext cx="4806962" cy="979200"/>
      </dsp:txXfrm>
    </dsp:sp>
    <dsp:sp modelId="{6351C792-56D4-4FB6-ABBD-639A5B7CD53A}">
      <dsp:nvSpPr>
        <dsp:cNvPr id="0" name=""/>
        <dsp:cNvSpPr/>
      </dsp:nvSpPr>
      <dsp:spPr>
        <a:xfrm>
          <a:off x="50" y="1007269"/>
          <a:ext cx="4806962" cy="1493279"/>
        </a:xfrm>
        <a:prstGeom prst="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Temp table cache improvements</a:t>
          </a:r>
        </a:p>
        <a:p>
          <a:pPr marL="228600" lvl="1" indent="-228600" algn="l" defTabSz="1066800">
            <a:lnSpc>
              <a:spcPct val="90000"/>
            </a:lnSpc>
            <a:spcBef>
              <a:spcPct val="0"/>
            </a:spcBef>
            <a:spcAft>
              <a:spcPct val="15000"/>
            </a:spcAft>
            <a:buChar char="•"/>
          </a:pPr>
          <a:r>
            <a:rPr lang="en-US" sz="2400" kern="1200" dirty="0"/>
            <a:t>Concurrent PFS updates</a:t>
          </a:r>
        </a:p>
      </dsp:txBody>
      <dsp:txXfrm>
        <a:off x="50" y="1007269"/>
        <a:ext cx="4806962" cy="1493279"/>
      </dsp:txXfrm>
    </dsp:sp>
    <dsp:sp modelId="{D3753214-71DB-47E9-89C7-BB5CD65E2EA6}">
      <dsp:nvSpPr>
        <dsp:cNvPr id="0" name=""/>
        <dsp:cNvSpPr/>
      </dsp:nvSpPr>
      <dsp:spPr>
        <a:xfrm>
          <a:off x="5479987" y="28069"/>
          <a:ext cx="4806962" cy="9792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Opt-in</a:t>
          </a:r>
        </a:p>
      </dsp:txBody>
      <dsp:txXfrm>
        <a:off x="5479987" y="28069"/>
        <a:ext cx="4806962" cy="979200"/>
      </dsp:txXfrm>
    </dsp:sp>
    <dsp:sp modelId="{00F8EF06-A708-4F18-8A8E-432849871C19}">
      <dsp:nvSpPr>
        <dsp:cNvPr id="0" name=""/>
        <dsp:cNvSpPr/>
      </dsp:nvSpPr>
      <dsp:spPr>
        <a:xfrm>
          <a:off x="5479987" y="1007269"/>
          <a:ext cx="4806962" cy="1493279"/>
        </a:xfrm>
        <a:prstGeom prst="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Memory-Optimized TempDB Metadata</a:t>
          </a:r>
        </a:p>
      </dsp:txBody>
      <dsp:txXfrm>
        <a:off x="5479987" y="1007269"/>
        <a:ext cx="4806962" cy="149327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F54D3E-3DFC-4B2C-BE8A-41F0F2C9662B}">
      <dsp:nvSpPr>
        <dsp:cNvPr id="0" name=""/>
        <dsp:cNvSpPr/>
      </dsp:nvSpPr>
      <dsp:spPr>
        <a:xfrm>
          <a:off x="0" y="830226"/>
          <a:ext cx="4129996" cy="15210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New algorithm uses round robin between files, and between PFS pages within the files.</a:t>
          </a:r>
        </a:p>
      </dsp:txBody>
      <dsp:txXfrm>
        <a:off x="74249" y="904475"/>
        <a:ext cx="3981498" cy="1372502"/>
      </dsp:txXfrm>
    </dsp:sp>
    <dsp:sp modelId="{4985F56E-01FA-4F7B-A277-FBF3F6B61E0F}">
      <dsp:nvSpPr>
        <dsp:cNvPr id="0" name=""/>
        <dsp:cNvSpPr/>
      </dsp:nvSpPr>
      <dsp:spPr>
        <a:xfrm>
          <a:off x="0" y="2538426"/>
          <a:ext cx="4129996" cy="15210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With this change, not only will increasing the number of files help with PFS contention but also increasing the size of the files.</a:t>
          </a:r>
        </a:p>
      </dsp:txBody>
      <dsp:txXfrm>
        <a:off x="74249" y="2612675"/>
        <a:ext cx="3981498" cy="13725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FE6A5A-6E05-4926-9D5A-6C873DB3F4C1}">
      <dsp:nvSpPr>
        <dsp:cNvPr id="0" name=""/>
        <dsp:cNvSpPr/>
      </dsp:nvSpPr>
      <dsp:spPr>
        <a:xfrm>
          <a:off x="0" y="1415"/>
          <a:ext cx="10949269" cy="6435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baseline="0" dirty="0"/>
            <a:t>The wait type is PAGELATCH_EX on </a:t>
          </a:r>
          <a:r>
            <a:rPr lang="en-US" sz="2500" b="1" kern="1200" baseline="0" dirty="0" err="1"/>
            <a:t>sysschobjs</a:t>
          </a:r>
          <a:r>
            <a:rPr lang="en-US" sz="2500" kern="1200" baseline="0" dirty="0"/>
            <a:t> in </a:t>
          </a:r>
          <a:r>
            <a:rPr lang="en-US" sz="2500" b="1" kern="1200" baseline="0" dirty="0"/>
            <a:t>TempDB.</a:t>
          </a:r>
          <a:r>
            <a:rPr lang="en-US" sz="2500" kern="1200" dirty="0"/>
            <a:t>.</a:t>
          </a:r>
        </a:p>
      </dsp:txBody>
      <dsp:txXfrm>
        <a:off x="31413" y="32828"/>
        <a:ext cx="10886443" cy="58067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76422A-333B-410B-9690-3A6ADC461665}">
      <dsp:nvSpPr>
        <dsp:cNvPr id="0" name=""/>
        <dsp:cNvSpPr/>
      </dsp:nvSpPr>
      <dsp:spPr>
        <a:xfrm>
          <a:off x="0" y="63048"/>
          <a:ext cx="10345479" cy="869403"/>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Enable Memory Optimized TempDB Metadata Tables</a:t>
          </a:r>
        </a:p>
      </dsp:txBody>
      <dsp:txXfrm>
        <a:off x="42441" y="105489"/>
        <a:ext cx="10260597" cy="784521"/>
      </dsp:txXfrm>
    </dsp:sp>
    <dsp:sp modelId="{2D09C159-6EEF-4246-A950-CBE309A73FC2}">
      <dsp:nvSpPr>
        <dsp:cNvPr id="0" name=""/>
        <dsp:cNvSpPr/>
      </dsp:nvSpPr>
      <dsp:spPr>
        <a:xfrm>
          <a:off x="0" y="1443864"/>
          <a:ext cx="10345479" cy="732683"/>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Search for Memory Optimized Tables</a:t>
          </a:r>
        </a:p>
      </dsp:txBody>
      <dsp:txXfrm>
        <a:off x="35767" y="1479631"/>
        <a:ext cx="10273945" cy="6611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52F88-BF83-4BB5-8A36-D95206B2F8D9}">
      <dsp:nvSpPr>
        <dsp:cNvPr id="0" name=""/>
        <dsp:cNvSpPr/>
      </dsp:nvSpPr>
      <dsp:spPr>
        <a:xfrm>
          <a:off x="52" y="35479"/>
          <a:ext cx="4985974" cy="16128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t>System database</a:t>
          </a:r>
        </a:p>
      </dsp:txBody>
      <dsp:txXfrm>
        <a:off x="52" y="35479"/>
        <a:ext cx="4985974" cy="1612800"/>
      </dsp:txXfrm>
    </dsp:sp>
    <dsp:sp modelId="{E7655920-1728-4783-9E97-641CC029809F}">
      <dsp:nvSpPr>
        <dsp:cNvPr id="0" name=""/>
        <dsp:cNvSpPr/>
      </dsp:nvSpPr>
      <dsp:spPr>
        <a:xfrm>
          <a:off x="52" y="1648279"/>
          <a:ext cx="4985974" cy="3091213"/>
        </a:xfrm>
        <a:prstGeom prst="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Available to all users with the same structure as user databases. </a:t>
          </a:r>
        </a:p>
        <a:p>
          <a:pPr marL="228600" lvl="1" indent="-228600" algn="l" defTabSz="1066800">
            <a:lnSpc>
              <a:spcPct val="90000"/>
            </a:lnSpc>
            <a:spcBef>
              <a:spcPct val="0"/>
            </a:spcBef>
            <a:spcAft>
              <a:spcPct val="15000"/>
            </a:spcAft>
            <a:buChar char="•"/>
          </a:pPr>
          <a:r>
            <a:rPr lang="en-US" sz="2400" kern="1200" dirty="0"/>
            <a:t>Operations are minimally logged.</a:t>
          </a:r>
        </a:p>
        <a:p>
          <a:pPr marL="228600" lvl="1" indent="-228600" algn="l" defTabSz="1066800">
            <a:lnSpc>
              <a:spcPct val="90000"/>
            </a:lnSpc>
            <a:spcBef>
              <a:spcPct val="0"/>
            </a:spcBef>
            <a:spcAft>
              <a:spcPct val="15000"/>
            </a:spcAft>
            <a:buChar char="•"/>
          </a:pPr>
          <a:r>
            <a:rPr lang="en-US" sz="2400" kern="1200" dirty="0"/>
            <a:t>Re-created every time SQL Server is started.</a:t>
          </a:r>
        </a:p>
      </dsp:txBody>
      <dsp:txXfrm>
        <a:off x="52" y="1648279"/>
        <a:ext cx="4985974" cy="3091213"/>
      </dsp:txXfrm>
    </dsp:sp>
    <dsp:sp modelId="{59E3F966-53BB-411E-AE8E-304FB03854D0}">
      <dsp:nvSpPr>
        <dsp:cNvPr id="0" name=""/>
        <dsp:cNvSpPr/>
      </dsp:nvSpPr>
      <dsp:spPr>
        <a:xfrm>
          <a:off x="5684062" y="35479"/>
          <a:ext cx="4985974" cy="16128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t>Workload</a:t>
          </a:r>
        </a:p>
      </dsp:txBody>
      <dsp:txXfrm>
        <a:off x="5684062" y="35479"/>
        <a:ext cx="4985974" cy="1612800"/>
      </dsp:txXfrm>
    </dsp:sp>
    <dsp:sp modelId="{88D7E1DB-0D5C-4A7F-95B3-A7E722384770}">
      <dsp:nvSpPr>
        <dsp:cNvPr id="0" name=""/>
        <dsp:cNvSpPr/>
      </dsp:nvSpPr>
      <dsp:spPr>
        <a:xfrm>
          <a:off x="5684062" y="1648279"/>
          <a:ext cx="4985974" cy="3091213"/>
        </a:xfrm>
        <a:prstGeom prst="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Used for temporary (non-durable) storage.</a:t>
          </a:r>
        </a:p>
        <a:p>
          <a:pPr marL="228600" lvl="1" indent="-228600" algn="l" defTabSz="1066800">
            <a:lnSpc>
              <a:spcPct val="90000"/>
            </a:lnSpc>
            <a:spcBef>
              <a:spcPct val="0"/>
            </a:spcBef>
            <a:spcAft>
              <a:spcPct val="15000"/>
            </a:spcAft>
            <a:buChar char="•"/>
          </a:pPr>
          <a:r>
            <a:rPr lang="en-US" sz="2400" kern="1200" dirty="0"/>
            <a:t>Object and data frequently being created and destroyed.</a:t>
          </a:r>
        </a:p>
        <a:p>
          <a:pPr marL="228600" lvl="1" indent="-228600" algn="l" defTabSz="1066800">
            <a:lnSpc>
              <a:spcPct val="90000"/>
            </a:lnSpc>
            <a:spcBef>
              <a:spcPct val="0"/>
            </a:spcBef>
            <a:spcAft>
              <a:spcPct val="15000"/>
            </a:spcAft>
            <a:buChar char="•"/>
          </a:pPr>
          <a:r>
            <a:rPr lang="en-US" sz="2400" kern="1200" dirty="0"/>
            <a:t>Very high concurrency.</a:t>
          </a:r>
        </a:p>
        <a:p>
          <a:pPr marL="228600" lvl="1" indent="-228600" algn="l" defTabSz="1066800">
            <a:lnSpc>
              <a:spcPct val="90000"/>
            </a:lnSpc>
            <a:spcBef>
              <a:spcPct val="0"/>
            </a:spcBef>
            <a:spcAft>
              <a:spcPct val="15000"/>
            </a:spcAft>
            <a:buChar char="•"/>
          </a:pPr>
          <a:r>
            <a:rPr lang="en-US" sz="2400" kern="1200" dirty="0"/>
            <a:t>Backup and restore operations are not allowed on TempDB.</a:t>
          </a:r>
        </a:p>
      </dsp:txBody>
      <dsp:txXfrm>
        <a:off x="5684062" y="1648279"/>
        <a:ext cx="4985974" cy="30912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7A34F-A809-42F9-8833-0BB6817FBEE5}">
      <dsp:nvSpPr>
        <dsp:cNvPr id="0" name=""/>
        <dsp:cNvSpPr/>
      </dsp:nvSpPr>
      <dsp:spPr>
        <a:xfrm rot="5400000">
          <a:off x="5770505" y="-3075860"/>
          <a:ext cx="1610747" cy="7909817"/>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baseline="0" dirty="0"/>
            <a:t>Global or local temporary tables and indexes</a:t>
          </a:r>
          <a:endParaRPr lang="en-US" sz="1800" kern="1200" dirty="0"/>
        </a:p>
        <a:p>
          <a:pPr marL="171450" lvl="1" indent="-171450" algn="l" defTabSz="800100">
            <a:lnSpc>
              <a:spcPct val="90000"/>
            </a:lnSpc>
            <a:spcBef>
              <a:spcPct val="0"/>
            </a:spcBef>
            <a:spcAft>
              <a:spcPct val="15000"/>
            </a:spcAft>
            <a:buChar char="•"/>
          </a:pPr>
          <a:r>
            <a:rPr lang="en-US" sz="1800" kern="1200" baseline="0" dirty="0"/>
            <a:t>Temporary stored procedures</a:t>
          </a:r>
          <a:endParaRPr lang="en-US" sz="1800" kern="1200" dirty="0"/>
        </a:p>
        <a:p>
          <a:pPr marL="171450" lvl="1" indent="-171450" algn="l" defTabSz="800100">
            <a:lnSpc>
              <a:spcPct val="90000"/>
            </a:lnSpc>
            <a:spcBef>
              <a:spcPct val="0"/>
            </a:spcBef>
            <a:spcAft>
              <a:spcPct val="15000"/>
            </a:spcAft>
            <a:buChar char="•"/>
          </a:pPr>
          <a:r>
            <a:rPr lang="en-US" sz="1800" kern="1200" baseline="0" dirty="0"/>
            <a:t>Table variables</a:t>
          </a:r>
          <a:endParaRPr lang="en-US" sz="1800" kern="1200" dirty="0"/>
        </a:p>
        <a:p>
          <a:pPr marL="171450" lvl="1" indent="-171450" algn="l" defTabSz="800100">
            <a:lnSpc>
              <a:spcPct val="90000"/>
            </a:lnSpc>
            <a:spcBef>
              <a:spcPct val="0"/>
            </a:spcBef>
            <a:spcAft>
              <a:spcPct val="15000"/>
            </a:spcAft>
            <a:buChar char="•"/>
          </a:pPr>
          <a:r>
            <a:rPr lang="en-US" sz="1800" kern="1200" baseline="0" dirty="0"/>
            <a:t>Tables returned in table-valued functions</a:t>
          </a:r>
          <a:endParaRPr lang="en-US" sz="1800" kern="1200" dirty="0"/>
        </a:p>
      </dsp:txBody>
      <dsp:txXfrm rot="-5400000">
        <a:off x="2620970" y="152305"/>
        <a:ext cx="7831187" cy="1453487"/>
      </dsp:txXfrm>
    </dsp:sp>
    <dsp:sp modelId="{4E96B2B8-6208-4F6B-9690-912A909F316F}">
      <dsp:nvSpPr>
        <dsp:cNvPr id="0" name=""/>
        <dsp:cNvSpPr/>
      </dsp:nvSpPr>
      <dsp:spPr>
        <a:xfrm>
          <a:off x="0" y="22879"/>
          <a:ext cx="2545462" cy="170293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Temporary user objects</a:t>
          </a:r>
          <a:endParaRPr lang="en-US" sz="2400" kern="1200" dirty="0"/>
        </a:p>
      </dsp:txBody>
      <dsp:txXfrm>
        <a:off x="83131" y="106010"/>
        <a:ext cx="2379200" cy="1536676"/>
      </dsp:txXfrm>
    </dsp:sp>
    <dsp:sp modelId="{B27F3B0D-D925-4031-91F4-CE94A9E550CA}">
      <dsp:nvSpPr>
        <dsp:cNvPr id="0" name=""/>
        <dsp:cNvSpPr/>
      </dsp:nvSpPr>
      <dsp:spPr>
        <a:xfrm rot="5400000">
          <a:off x="5894704" y="-1287774"/>
          <a:ext cx="1362350" cy="7909817"/>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baseline="0" dirty="0"/>
            <a:t>Worktables to store intermediate results for spools, cursors, sorts, and temporary LOB storage.</a:t>
          </a:r>
          <a:endParaRPr lang="en-US" sz="1800" kern="1200" dirty="0"/>
        </a:p>
        <a:p>
          <a:pPr marL="171450" lvl="1" indent="-171450" algn="l" defTabSz="800100">
            <a:lnSpc>
              <a:spcPct val="90000"/>
            </a:lnSpc>
            <a:spcBef>
              <a:spcPct val="0"/>
            </a:spcBef>
            <a:spcAft>
              <a:spcPct val="15000"/>
            </a:spcAft>
            <a:buChar char="•"/>
          </a:pPr>
          <a:r>
            <a:rPr lang="en-US" sz="1800" kern="1200" baseline="0" dirty="0"/>
            <a:t>Work files for hash join or hash aggregate operations.</a:t>
          </a:r>
          <a:endParaRPr lang="en-US" sz="1800" kern="1200" dirty="0"/>
        </a:p>
      </dsp:txBody>
      <dsp:txXfrm rot="-5400000">
        <a:off x="2620971" y="2052463"/>
        <a:ext cx="7843313" cy="1229342"/>
      </dsp:txXfrm>
    </dsp:sp>
    <dsp:sp modelId="{08136A82-1FB7-4253-BE5E-94BB1DE3D541}">
      <dsp:nvSpPr>
        <dsp:cNvPr id="0" name=""/>
        <dsp:cNvSpPr/>
      </dsp:nvSpPr>
      <dsp:spPr>
        <a:xfrm>
          <a:off x="0" y="1810964"/>
          <a:ext cx="2545462" cy="170293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Internal objects </a:t>
          </a:r>
          <a:endParaRPr lang="en-US" sz="2400" kern="1200" dirty="0"/>
        </a:p>
      </dsp:txBody>
      <dsp:txXfrm>
        <a:off x="83131" y="1894095"/>
        <a:ext cx="2379200" cy="1536676"/>
      </dsp:txXfrm>
    </dsp:sp>
    <dsp:sp modelId="{E8FBC572-98AD-4A63-AAF8-0E6AEC369C3B}">
      <dsp:nvSpPr>
        <dsp:cNvPr id="0" name=""/>
        <dsp:cNvSpPr/>
      </dsp:nvSpPr>
      <dsp:spPr>
        <a:xfrm rot="5400000">
          <a:off x="5894704" y="500310"/>
          <a:ext cx="1362350" cy="7909817"/>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baseline="0" dirty="0"/>
            <a:t>Common row version store and online-index-build version store</a:t>
          </a:r>
          <a:endParaRPr lang="en-US" sz="1800" kern="1200" dirty="0"/>
        </a:p>
        <a:p>
          <a:pPr marL="171450" lvl="1" indent="-171450" algn="l" defTabSz="800100">
            <a:lnSpc>
              <a:spcPct val="90000"/>
            </a:lnSpc>
            <a:spcBef>
              <a:spcPct val="0"/>
            </a:spcBef>
            <a:spcAft>
              <a:spcPct val="15000"/>
            </a:spcAft>
            <a:buChar char="•"/>
          </a:pPr>
          <a:r>
            <a:rPr lang="en-US" sz="1800" kern="1200" dirty="0"/>
            <a:t>Version stores can be moved to user databases by enabling Accelerated Database Recovery (ADR) in SQL Server 2019 </a:t>
          </a:r>
        </a:p>
      </dsp:txBody>
      <dsp:txXfrm rot="-5400000">
        <a:off x="2620971" y="3840547"/>
        <a:ext cx="7843313" cy="1229342"/>
      </dsp:txXfrm>
    </dsp:sp>
    <dsp:sp modelId="{FDD51701-DC5C-45A6-920F-9105644A9278}">
      <dsp:nvSpPr>
        <dsp:cNvPr id="0" name=""/>
        <dsp:cNvSpPr/>
      </dsp:nvSpPr>
      <dsp:spPr>
        <a:xfrm>
          <a:off x="0" y="3581330"/>
          <a:ext cx="2545462" cy="170293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Version stores </a:t>
          </a:r>
          <a:endParaRPr lang="en-US" sz="2400" kern="1200" dirty="0"/>
        </a:p>
      </dsp:txBody>
      <dsp:txXfrm>
        <a:off x="83131" y="3664461"/>
        <a:ext cx="2379200" cy="15366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EA139-EECE-464A-A25F-506BF868EB24}">
      <dsp:nvSpPr>
        <dsp:cNvPr id="0" name=""/>
        <dsp:cNvSpPr/>
      </dsp:nvSpPr>
      <dsp:spPr>
        <a:xfrm>
          <a:off x="0" y="18189"/>
          <a:ext cx="10307851" cy="9360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Object allocation contention</a:t>
          </a:r>
          <a:endParaRPr lang="en-US" sz="2400" kern="1200" dirty="0"/>
        </a:p>
      </dsp:txBody>
      <dsp:txXfrm>
        <a:off x="45692" y="63881"/>
        <a:ext cx="10216467" cy="844616"/>
      </dsp:txXfrm>
    </dsp:sp>
    <dsp:sp modelId="{54398DAE-FD09-4BD6-ABD1-FA5CD31572B6}">
      <dsp:nvSpPr>
        <dsp:cNvPr id="0" name=""/>
        <dsp:cNvSpPr/>
      </dsp:nvSpPr>
      <dsp:spPr>
        <a:xfrm>
          <a:off x="0" y="954189"/>
          <a:ext cx="10307851" cy="87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274"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The wait type is PAGELATCH_UP on pages in </a:t>
          </a:r>
          <a:r>
            <a:rPr lang="en-US" sz="2400" b="0" kern="1200" baseline="0" dirty="0"/>
            <a:t>TempDB. </a:t>
          </a:r>
          <a:endParaRPr lang="en-US" sz="2400" b="0" kern="1200" dirty="0"/>
        </a:p>
        <a:p>
          <a:pPr marL="228600" lvl="1" indent="-228600" algn="l" defTabSz="1066800">
            <a:lnSpc>
              <a:spcPct val="90000"/>
            </a:lnSpc>
            <a:spcBef>
              <a:spcPct val="0"/>
            </a:spcBef>
            <a:spcAft>
              <a:spcPct val="20000"/>
            </a:spcAft>
            <a:buChar char="•"/>
          </a:pPr>
          <a:r>
            <a:rPr lang="en-US" sz="2400" kern="1200" baseline="0" dirty="0"/>
            <a:t>These pages might be PFS (2:1:1) or SGAM (2:1:3) pages in </a:t>
          </a:r>
          <a:r>
            <a:rPr lang="en-US" sz="2400" b="0" kern="1200" baseline="0" dirty="0"/>
            <a:t>TempDB</a:t>
          </a:r>
          <a:r>
            <a:rPr lang="en-US" sz="2400" kern="1200" baseline="0" dirty="0"/>
            <a:t>.</a:t>
          </a:r>
          <a:endParaRPr lang="en-US" sz="2400" kern="1200" dirty="0"/>
        </a:p>
      </dsp:txBody>
      <dsp:txXfrm>
        <a:off x="0" y="954189"/>
        <a:ext cx="10307851" cy="879750"/>
      </dsp:txXfrm>
    </dsp:sp>
    <dsp:sp modelId="{DD2123B5-8449-499F-A815-43F9D5688A72}">
      <dsp:nvSpPr>
        <dsp:cNvPr id="0" name=""/>
        <dsp:cNvSpPr/>
      </dsp:nvSpPr>
      <dsp:spPr>
        <a:xfrm>
          <a:off x="0" y="1833939"/>
          <a:ext cx="10307851" cy="9360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Metadata contention</a:t>
          </a:r>
          <a:endParaRPr lang="en-US" sz="2400" kern="1200" dirty="0"/>
        </a:p>
      </dsp:txBody>
      <dsp:txXfrm>
        <a:off x="45692" y="1879631"/>
        <a:ext cx="10216467" cy="844616"/>
      </dsp:txXfrm>
    </dsp:sp>
    <dsp:sp modelId="{7C8E5882-89FF-4DE9-9395-35B389187960}">
      <dsp:nvSpPr>
        <dsp:cNvPr id="0" name=""/>
        <dsp:cNvSpPr/>
      </dsp:nvSpPr>
      <dsp:spPr>
        <a:xfrm>
          <a:off x="0" y="2769939"/>
          <a:ext cx="10307851"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274"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The wait type is PAGELATCH_EX on </a:t>
          </a:r>
          <a:r>
            <a:rPr lang="en-US" sz="2400" b="1" kern="1200" baseline="0" dirty="0" err="1"/>
            <a:t>sysschobjs</a:t>
          </a:r>
          <a:r>
            <a:rPr lang="en-US" sz="2400" kern="1200" baseline="0" dirty="0"/>
            <a:t> in </a:t>
          </a:r>
          <a:r>
            <a:rPr lang="en-US" sz="2400" b="0" kern="1200" baseline="0" dirty="0"/>
            <a:t>TempDB.</a:t>
          </a:r>
          <a:endParaRPr lang="en-US" sz="2400" b="0" kern="1200" dirty="0"/>
        </a:p>
      </dsp:txBody>
      <dsp:txXfrm>
        <a:off x="0" y="2769939"/>
        <a:ext cx="10307851" cy="828000"/>
      </dsp:txXfrm>
    </dsp:sp>
    <dsp:sp modelId="{A3A74F97-9B12-4C16-BA6E-9B2C721993C6}">
      <dsp:nvSpPr>
        <dsp:cNvPr id="0" name=""/>
        <dsp:cNvSpPr/>
      </dsp:nvSpPr>
      <dsp:spPr>
        <a:xfrm>
          <a:off x="0" y="3251643"/>
          <a:ext cx="10307851" cy="9360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Temp Table Cache Contention</a:t>
          </a:r>
        </a:p>
      </dsp:txBody>
      <dsp:txXfrm>
        <a:off x="45692" y="3297335"/>
        <a:ext cx="10216467" cy="844616"/>
      </dsp:txXfrm>
    </dsp:sp>
    <dsp:sp modelId="{ECDD7354-79E3-4119-8396-9EEE50B34066}">
      <dsp:nvSpPr>
        <dsp:cNvPr id="0" name=""/>
        <dsp:cNvSpPr/>
      </dsp:nvSpPr>
      <dsp:spPr>
        <a:xfrm>
          <a:off x="0" y="4288519"/>
          <a:ext cx="10307851" cy="87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7274"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The wait type is CMEMTHREAD or SOS_CACHESTORE spinlock waits.</a:t>
          </a:r>
        </a:p>
        <a:p>
          <a:pPr marL="228600" lvl="1" indent="-228600" algn="l" defTabSz="1066800">
            <a:lnSpc>
              <a:spcPct val="90000"/>
            </a:lnSpc>
            <a:spcBef>
              <a:spcPct val="0"/>
            </a:spcBef>
            <a:spcAft>
              <a:spcPct val="20000"/>
            </a:spcAft>
            <a:buChar char="•"/>
          </a:pPr>
          <a:r>
            <a:rPr lang="en-US" sz="2400" kern="1200" dirty="0"/>
            <a:t>This could indicate other issues besides TempDB Temp Table caching.</a:t>
          </a:r>
        </a:p>
      </dsp:txBody>
      <dsp:txXfrm>
        <a:off x="0" y="4288519"/>
        <a:ext cx="10307851" cy="8797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7A8ED-CB5E-438C-8BE8-D1E12F90B404}">
      <dsp:nvSpPr>
        <dsp:cNvPr id="0" name=""/>
        <dsp:cNvSpPr/>
      </dsp:nvSpPr>
      <dsp:spPr>
        <a:xfrm>
          <a:off x="1262" y="1165148"/>
          <a:ext cx="4923288" cy="29539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baseline="0" dirty="0">
              <a:latin typeface="Segoe UI"/>
              <a:ea typeface="+mn-ea"/>
              <a:cs typeface="+mn-cs"/>
            </a:rPr>
            <a:t>PFS and IAM pages are used to determine if a new page or extent is needed</a:t>
          </a:r>
          <a:endParaRPr lang="en-US" sz="3700" kern="1200" dirty="0"/>
        </a:p>
      </dsp:txBody>
      <dsp:txXfrm>
        <a:off x="1262" y="1165148"/>
        <a:ext cx="4923288" cy="2953972"/>
      </dsp:txXfrm>
    </dsp:sp>
    <dsp:sp modelId="{7728224B-882D-4B5F-8CEB-E9F3AAB7EBFB}">
      <dsp:nvSpPr>
        <dsp:cNvPr id="0" name=""/>
        <dsp:cNvSpPr/>
      </dsp:nvSpPr>
      <dsp:spPr>
        <a:xfrm>
          <a:off x="5416879" y="1165148"/>
          <a:ext cx="4923288" cy="295397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baseline="0" dirty="0">
              <a:latin typeface="Segoe UI"/>
              <a:ea typeface="+mn-ea"/>
              <a:cs typeface="+mn-cs"/>
            </a:rPr>
            <a:t>GAM and SGAM pages are used to allocate extents</a:t>
          </a:r>
          <a:endParaRPr lang="en-US" sz="3700" kern="1200" dirty="0">
            <a:latin typeface="Segoe UI"/>
            <a:ea typeface="+mn-ea"/>
            <a:cs typeface="+mn-cs"/>
          </a:endParaRPr>
        </a:p>
      </dsp:txBody>
      <dsp:txXfrm>
        <a:off x="5416879" y="1165148"/>
        <a:ext cx="4923288" cy="29539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FE6A5A-6E05-4926-9D5A-6C873DB3F4C1}">
      <dsp:nvSpPr>
        <dsp:cNvPr id="0" name=""/>
        <dsp:cNvSpPr/>
      </dsp:nvSpPr>
      <dsp:spPr>
        <a:xfrm>
          <a:off x="0" y="1415"/>
          <a:ext cx="10731831" cy="6435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baseline="0"/>
            <a:t>The wait type is PAGELATCH_EX on </a:t>
          </a:r>
          <a:r>
            <a:rPr lang="en-US" sz="2500" b="1" kern="1200" baseline="0"/>
            <a:t>sysschobjs</a:t>
          </a:r>
          <a:r>
            <a:rPr lang="en-US" sz="2500" kern="1200" baseline="0"/>
            <a:t> in </a:t>
          </a:r>
          <a:r>
            <a:rPr lang="en-US" sz="2500" b="1" kern="1200" baseline="0"/>
            <a:t>TempDB.</a:t>
          </a:r>
          <a:r>
            <a:rPr lang="en-US" sz="2500" kern="1200"/>
            <a:t>.</a:t>
          </a:r>
        </a:p>
      </dsp:txBody>
      <dsp:txXfrm>
        <a:off x="31413" y="32828"/>
        <a:ext cx="10669005" cy="5806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A622A-2CAD-4CD4-B9F9-2EC91C1157DC}">
      <dsp:nvSpPr>
        <dsp:cNvPr id="0" name=""/>
        <dsp:cNvSpPr/>
      </dsp:nvSpPr>
      <dsp:spPr>
        <a:xfrm>
          <a:off x="3187" y="109169"/>
          <a:ext cx="2528918" cy="247454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If the number of logical processors is less than or equal to eight (8), use the same number of data files as logical processors. </a:t>
          </a:r>
          <a:endParaRPr lang="en-US" sz="2000" kern="1200" dirty="0"/>
        </a:p>
      </dsp:txBody>
      <dsp:txXfrm>
        <a:off x="3187" y="109169"/>
        <a:ext cx="2528918" cy="2474541"/>
      </dsp:txXfrm>
    </dsp:sp>
    <dsp:sp modelId="{B1C4AFFA-3532-437C-B29A-7FDDE5BEC71F}">
      <dsp:nvSpPr>
        <dsp:cNvPr id="0" name=""/>
        <dsp:cNvSpPr/>
      </dsp:nvSpPr>
      <dsp:spPr>
        <a:xfrm>
          <a:off x="2784998" y="130435"/>
          <a:ext cx="2528918" cy="243201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If the number of logical processors is greater than eight (8), use eight data files.</a:t>
          </a:r>
          <a:endParaRPr lang="en-US" sz="2000" kern="1200" dirty="0"/>
        </a:p>
      </dsp:txBody>
      <dsp:txXfrm>
        <a:off x="2784998" y="130435"/>
        <a:ext cx="2528918" cy="2432010"/>
      </dsp:txXfrm>
    </dsp:sp>
    <dsp:sp modelId="{44D8825F-E5C3-4395-86D5-510F82EDC61E}">
      <dsp:nvSpPr>
        <dsp:cNvPr id="0" name=""/>
        <dsp:cNvSpPr/>
      </dsp:nvSpPr>
      <dsp:spPr>
        <a:xfrm>
          <a:off x="5566808" y="130435"/>
          <a:ext cx="2528918" cy="243201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t>If contention continues, increase the number of data    files by multiples of four (4) up to the number of logical processors</a:t>
          </a:r>
          <a:endParaRPr lang="en-US" sz="2000" kern="1200" dirty="0"/>
        </a:p>
      </dsp:txBody>
      <dsp:txXfrm>
        <a:off x="5566808" y="130435"/>
        <a:ext cx="2528918" cy="2432010"/>
      </dsp:txXfrm>
    </dsp:sp>
    <dsp:sp modelId="{0A4357DC-3753-4163-A2BD-06FC659AF452}">
      <dsp:nvSpPr>
        <dsp:cNvPr id="0" name=""/>
        <dsp:cNvSpPr/>
      </dsp:nvSpPr>
      <dsp:spPr>
        <a:xfrm>
          <a:off x="8348618" y="130435"/>
          <a:ext cx="2528918" cy="243201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a:t>Alternatively, make changes to the workload or code.</a:t>
          </a:r>
          <a:endParaRPr lang="en-US" sz="2000" kern="1200" dirty="0"/>
        </a:p>
      </dsp:txBody>
      <dsp:txXfrm>
        <a:off x="8348618" y="130435"/>
        <a:ext cx="2528918" cy="24320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12D7E6-9E7C-4AA2-B124-7E6E29E911AF}">
      <dsp:nvSpPr>
        <dsp:cNvPr id="0" name=""/>
        <dsp:cNvSpPr/>
      </dsp:nvSpPr>
      <dsp:spPr>
        <a:xfrm>
          <a:off x="0" y="199677"/>
          <a:ext cx="3400226" cy="204013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Consider instant file initialization</a:t>
          </a:r>
          <a:endParaRPr lang="en-US" sz="2400" kern="1200" dirty="0"/>
        </a:p>
      </dsp:txBody>
      <dsp:txXfrm>
        <a:off x="0" y="199677"/>
        <a:ext cx="3400226" cy="2040135"/>
      </dsp:txXfrm>
    </dsp:sp>
    <dsp:sp modelId="{94DCA6BD-1721-4E61-8F96-42F7D22CF61C}">
      <dsp:nvSpPr>
        <dsp:cNvPr id="0" name=""/>
        <dsp:cNvSpPr/>
      </dsp:nvSpPr>
      <dsp:spPr>
        <a:xfrm>
          <a:off x="3740249" y="199677"/>
          <a:ext cx="3400226" cy="204013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Pre-allocate space for all TempDB files</a:t>
          </a:r>
          <a:endParaRPr lang="en-US" sz="2400" kern="1200" dirty="0"/>
        </a:p>
      </dsp:txBody>
      <dsp:txXfrm>
        <a:off x="3740249" y="199677"/>
        <a:ext cx="3400226" cy="2040135"/>
      </dsp:txXfrm>
    </dsp:sp>
    <dsp:sp modelId="{D32F6E4D-F5C1-4618-93C3-7C08E691EE5B}">
      <dsp:nvSpPr>
        <dsp:cNvPr id="0" name=""/>
        <dsp:cNvSpPr/>
      </dsp:nvSpPr>
      <dsp:spPr>
        <a:xfrm>
          <a:off x="7480498" y="199677"/>
          <a:ext cx="3400226" cy="204013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Divide TempDB into multiple data files of equal size</a:t>
          </a:r>
          <a:endParaRPr lang="en-US" sz="2400" kern="1200" dirty="0"/>
        </a:p>
      </dsp:txBody>
      <dsp:txXfrm>
        <a:off x="7480498" y="199677"/>
        <a:ext cx="3400226" cy="2040135"/>
      </dsp:txXfrm>
    </dsp:sp>
    <dsp:sp modelId="{7D8C0E8D-C181-4FBD-8CD5-972A56A49965}">
      <dsp:nvSpPr>
        <dsp:cNvPr id="0" name=""/>
        <dsp:cNvSpPr/>
      </dsp:nvSpPr>
      <dsp:spPr>
        <a:xfrm>
          <a:off x="0" y="2579836"/>
          <a:ext cx="3400226" cy="204013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Put the TempDB database on a fast I/O subsystem</a:t>
          </a:r>
          <a:endParaRPr lang="en-US" sz="2400" kern="1200" dirty="0"/>
        </a:p>
      </dsp:txBody>
      <dsp:txXfrm>
        <a:off x="0" y="2579836"/>
        <a:ext cx="3400226" cy="2040135"/>
      </dsp:txXfrm>
    </dsp:sp>
    <dsp:sp modelId="{5C5D1959-FD49-4F9F-BE4D-0311FDC3F87A}">
      <dsp:nvSpPr>
        <dsp:cNvPr id="0" name=""/>
        <dsp:cNvSpPr/>
      </dsp:nvSpPr>
      <dsp:spPr>
        <a:xfrm>
          <a:off x="3740249" y="2579836"/>
          <a:ext cx="3400226" cy="204013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Use disk striping if there are many directly attached disks.</a:t>
          </a:r>
          <a:endParaRPr lang="en-US" sz="2400" kern="1200" dirty="0"/>
        </a:p>
      </dsp:txBody>
      <dsp:txXfrm>
        <a:off x="3740249" y="2579836"/>
        <a:ext cx="3400226" cy="2040135"/>
      </dsp:txXfrm>
    </dsp:sp>
    <dsp:sp modelId="{7A16D7C9-AA21-4FB5-8281-BD4F74B42549}">
      <dsp:nvSpPr>
        <dsp:cNvPr id="0" name=""/>
        <dsp:cNvSpPr/>
      </dsp:nvSpPr>
      <dsp:spPr>
        <a:xfrm>
          <a:off x="7480498" y="2579836"/>
          <a:ext cx="3400226" cy="204013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Put the TempDB database on separate disks from user databases</a:t>
          </a:r>
          <a:endParaRPr lang="en-US" sz="2400" kern="1200" dirty="0"/>
        </a:p>
      </dsp:txBody>
      <dsp:txXfrm>
        <a:off x="7480498" y="2579836"/>
        <a:ext cx="3400226" cy="20401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61EB1A-B6D6-415C-B39C-3D99E8340103}">
      <dsp:nvSpPr>
        <dsp:cNvPr id="0" name=""/>
        <dsp:cNvSpPr/>
      </dsp:nvSpPr>
      <dsp:spPr>
        <a:xfrm>
          <a:off x="0" y="62991"/>
          <a:ext cx="4959716" cy="1911304"/>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Setup adds multiple TempDB data files during instance installation. </a:t>
          </a:r>
        </a:p>
      </dsp:txBody>
      <dsp:txXfrm>
        <a:off x="93302" y="156293"/>
        <a:ext cx="4773112" cy="1724700"/>
      </dsp:txXfrm>
    </dsp:sp>
    <dsp:sp modelId="{78635B9D-BFE3-436C-9A57-2B069CDE2895}">
      <dsp:nvSpPr>
        <dsp:cNvPr id="0" name=""/>
        <dsp:cNvSpPr/>
      </dsp:nvSpPr>
      <dsp:spPr>
        <a:xfrm>
          <a:off x="0" y="2046296"/>
          <a:ext cx="4959716" cy="1911304"/>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By default, setup adds as many TempDB data files as the logical processor count or eight, whichever is lower.</a:t>
          </a:r>
        </a:p>
      </dsp:txBody>
      <dsp:txXfrm>
        <a:off x="93302" y="2139598"/>
        <a:ext cx="4773112" cy="17247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33C33B-3B2B-4721-A29A-0F380FF448EB}" type="datetimeFigureOut">
              <a:rPr lang="en-US" smtClean="0"/>
              <a:t>12/20/2021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E544AD-9BB0-4254-880E-02BC266D926D}" type="slidenum">
              <a:rPr lang="en-US" smtClean="0"/>
              <a:t>‹#›</a:t>
            </a:fld>
            <a:endParaRPr lang="en-US"/>
          </a:p>
        </p:txBody>
      </p:sp>
    </p:spTree>
    <p:extLst>
      <p:ext uri="{BB962C8B-B14F-4D97-AF65-F5344CB8AC3E}">
        <p14:creationId xmlns:p14="http://schemas.microsoft.com/office/powerpoint/2010/main" val="1640390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C2D4C-D7B5-4A96-8CD9-3A56D798F167}" type="datetimeFigureOut">
              <a:rPr lang="en-US" smtClean="0"/>
              <a:t>12/20/2021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1EA191-6936-4106-86B0-744F7F9163D6}" type="slidenum">
              <a:rPr lang="en-US" smtClean="0"/>
              <a:t>‹#›</a:t>
            </a:fld>
            <a:endParaRPr lang="en-US" dirty="0"/>
          </a:p>
        </p:txBody>
      </p:sp>
    </p:spTree>
    <p:extLst>
      <p:ext uri="{BB962C8B-B14F-4D97-AF65-F5344CB8AC3E}">
        <p14:creationId xmlns:p14="http://schemas.microsoft.com/office/powerpoint/2010/main" val="3184540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microsoft.com/en-us/sql/relational-databases/databases/tempdb-database?view=sql-server-ver15#physical-properties-of-tempdb-in-sql-server"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sql/relational-databases/databases/tempdb-database?view=sql-server-ver15#physical-properties-of-tempdb-in-sql-server"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sql/relational-databases/databases/tempdb-database?view=sql-server-ver15#performance-improvements-in-tempdb-for-sql-serve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archive/blogs/bobsql/sql-2016-it-just-runs-faster-automatic-tempdb-configurati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sql/t-sql/database-console-commands/dbcc-traceon-trace-flags-transact-sql?view=sql-server-ver15"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docs.microsoft.com/en-us/sql/relational-databases/databases/tempdb-database?view=sql-server-ver15#memory-optimized-tempdb-metadata"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channel9.msdn.com/Shows/Data-Exposed/How-and-When-To-Memory-Optimized-TempDB-Metadata?term=tempdb&amp;lang-en=tru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sql/relational-databases/databases/database-files-and-filegroups?view=sql-server-ver15"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qlmct.com/data-type-conversion/"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sqlmct.com/transactions-and-errors/" TargetMode="External"/><Relationship Id="rId4" Type="http://schemas.openxmlformats.org/officeDocument/2006/relationships/hyperlink" Target="https://sqlmct.com/execution-plans-table-operators/" TargetMode="Externa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sql/relational-databases/databases/database-files-and-filegroups?view=sql-server-ver15"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sql/relational-databases/databases/database-files-and-filegroups?view=sql-server-ver15"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sql/relational-databases/databases/tempdb-database?view=sql-server-ver15#physical-properties-of-tempdb-in-sql-server"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sql/relational-databases/databases/tempdb-database?view=sql-server-ver15#physical-properties-of-tempdb-in-sql-server"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sql/relational-databases/databases/tempdb-database?view=sql-server-ver15#physical-properties-of-tempdb-in-sql-server"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sql/relational-databases/databases/tempdb-database?view=sql-server-ver15#memory-optimized-tempdb-metadata"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hannel9.msdn.com/Shows/Data-Exposed/How-and-When-To-Memory-Optimized-TempDB-Metadata?term=tempdb&amp;lang-en=true"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channel9.msdn.com/Shows/Data-Exposed/It-Just-Runs-Faster-SQL-Server-2019-TempDB-Improvements"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sql/relational-databases/databases/tempdb-database?view=sql-server-ver15#physical-properties-of-tempdb-in-sql-server"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hannel9.msdn.com/Shows/Data-Exposed/How-and-When-To-Memory-Optimized-TempDB-Metadata?term=tempdb&amp;lang-en=tru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channel9.msdn.com/Shows/Data-Exposed/It-Just-Runs-Faster-SQL-Server-2019-TempDB-Improvement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sql/relational-databases/databases/database-files-and-filegroups?view=sql-server-ver15"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1EA191-6936-4106-86B0-744F7F9163D6}" type="slidenum">
              <a:rPr lang="en-US" smtClean="0"/>
              <a:t>1</a:t>
            </a:fld>
            <a:endParaRPr lang="en-US" dirty="0"/>
          </a:p>
        </p:txBody>
      </p:sp>
    </p:spTree>
    <p:extLst>
      <p:ext uri="{BB962C8B-B14F-4D97-AF65-F5344CB8AC3E}">
        <p14:creationId xmlns:p14="http://schemas.microsoft.com/office/powerpoint/2010/main" val="2663370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 As a general rule:</a:t>
            </a:r>
          </a:p>
          <a:p>
            <a:pPr lvl="1"/>
            <a:r>
              <a:rPr lang="en-US" b="0" i="0" dirty="0"/>
              <a:t>If the number of logical processors is less than or equal to eight (8), use the same number of data files as logical processors. </a:t>
            </a:r>
          </a:p>
          <a:p>
            <a:pPr lvl="1"/>
            <a:r>
              <a:rPr lang="en-US" b="0" i="0" dirty="0"/>
              <a:t>If the number of logical processors is greater than eight (8), use eight data files. If contention continues, increase the number of data files by multiples of four (4) up to the number of logical processors until the contention is reduced to acceptable levels. </a:t>
            </a:r>
          </a:p>
          <a:p>
            <a:pPr lvl="1"/>
            <a:r>
              <a:rPr lang="en-US" b="0" i="0" dirty="0"/>
              <a:t>Alternatively, make changes to the workload or code.</a:t>
            </a:r>
            <a:endParaRPr lang="en-US" dirty="0"/>
          </a:p>
          <a:p>
            <a:endParaRPr lang="en-US" sz="882" kern="1200" baseline="0" dirty="0">
              <a:solidFill>
                <a:schemeClr val="tx1"/>
              </a:solidFill>
              <a:effectLst/>
              <a:latin typeface="+mn-lt"/>
              <a:ea typeface="+mn-ea"/>
              <a:cs typeface="+mn-cs"/>
            </a:endParaRPr>
          </a:p>
          <a:p>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Physical Properties of TempDB in SQL Server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https://docs.microsoft.com/en-us/sql/relational-databases/databases/tempdb-database?view=sql-server-ver15#physical-properties-of-tempdb-in-sql-server</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10</a:t>
            </a:fld>
            <a:endParaRPr lang="en-US" noProof="0" dirty="0"/>
          </a:p>
        </p:txBody>
      </p:sp>
    </p:spTree>
    <p:extLst>
      <p:ext uri="{BB962C8B-B14F-4D97-AF65-F5344CB8AC3E}">
        <p14:creationId xmlns:p14="http://schemas.microsoft.com/office/powerpoint/2010/main" val="1025884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1EA191-6936-4106-86B0-744F7F9163D6}" type="slidenum">
              <a:rPr lang="en-US" smtClean="0"/>
              <a:t>11</a:t>
            </a:fld>
            <a:endParaRPr lang="en-US" dirty="0"/>
          </a:p>
        </p:txBody>
      </p:sp>
    </p:spTree>
    <p:extLst>
      <p:ext uri="{BB962C8B-B14F-4D97-AF65-F5344CB8AC3E}">
        <p14:creationId xmlns:p14="http://schemas.microsoft.com/office/powerpoint/2010/main" val="1639442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 As a general rule:</a:t>
            </a:r>
          </a:p>
          <a:p>
            <a:pPr lvl="1"/>
            <a:r>
              <a:rPr lang="en-US" b="0" i="0" dirty="0"/>
              <a:t>If the number of logical processors is less than or equal to eight (8), use the same number of data files as logical processors. </a:t>
            </a:r>
          </a:p>
          <a:p>
            <a:pPr lvl="1"/>
            <a:r>
              <a:rPr lang="en-US" b="0" i="0" dirty="0"/>
              <a:t>If the number of logical processors is greater than eight (8), use eight data files. If contention continues, increase the number of data files by multiples of four (4) up to the number of logical processors until the contention is reduced to acceptable levels. </a:t>
            </a:r>
          </a:p>
          <a:p>
            <a:pPr lvl="1"/>
            <a:r>
              <a:rPr lang="en-US" b="0" i="0" dirty="0"/>
              <a:t>Alternatively, make changes to the workload or code.</a:t>
            </a:r>
            <a:endParaRPr lang="en-US" dirty="0"/>
          </a:p>
          <a:p>
            <a:endParaRPr lang="en-US" sz="882" kern="1200" baseline="0" dirty="0">
              <a:solidFill>
                <a:schemeClr val="tx1"/>
              </a:solidFill>
              <a:effectLst/>
              <a:latin typeface="+mn-lt"/>
              <a:ea typeface="+mn-ea"/>
              <a:cs typeface="+mn-cs"/>
            </a:endParaRPr>
          </a:p>
          <a:p>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Physical Properties of TempDB in SQL Server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https://docs.microsoft.com/en-us/sql/relational-databases/databases/tempdb-database?view=sql-server-ver15#physical-properties-of-tempdb-in-sql-server</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12</a:t>
            </a:fld>
            <a:endParaRPr lang="en-US" noProof="0" dirty="0"/>
          </a:p>
        </p:txBody>
      </p:sp>
    </p:spTree>
    <p:extLst>
      <p:ext uri="{BB962C8B-B14F-4D97-AF65-F5344CB8AC3E}">
        <p14:creationId xmlns:p14="http://schemas.microsoft.com/office/powerpoint/2010/main" val="1617891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possible, use database instant file initialization to improve the performance of data file grow operations.</a:t>
            </a:r>
          </a:p>
          <a:p>
            <a:pPr marL="171450" indent="-171450">
              <a:buFont typeface="Arial" panose="020B0604020202020204" pitchFamily="34" charset="0"/>
              <a:buChar char="•"/>
            </a:pPr>
            <a:r>
              <a:rPr lang="en-US" dirty="0"/>
              <a:t>Preallocate space for all TempDB files by setting the file size to a value large enough to accommodate the typical workload in the environment. </a:t>
            </a:r>
          </a:p>
          <a:p>
            <a:pPr marL="171450" indent="-171450">
              <a:buFont typeface="Arial" panose="020B0604020202020204" pitchFamily="34" charset="0"/>
              <a:buChar char="•"/>
            </a:pPr>
            <a:r>
              <a:rPr lang="en-US" dirty="0"/>
              <a:t>The TempDB database should be set to autogrow, but this should be used to increase disk space for unplanned exceptions.</a:t>
            </a:r>
          </a:p>
          <a:p>
            <a:pPr marL="171450" indent="-171450">
              <a:buFont typeface="Arial" panose="020B0604020202020204" pitchFamily="34" charset="0"/>
              <a:buChar char="•"/>
            </a:pPr>
            <a:r>
              <a:rPr lang="en-US" dirty="0"/>
              <a:t>Data files should be of equal size within each filegroup, as SQL Server uses a proportional-fill algorithm that favors allocations in files with more free space. </a:t>
            </a:r>
          </a:p>
          <a:p>
            <a:pPr marL="171450" indent="-171450">
              <a:buFont typeface="Arial" panose="020B0604020202020204" pitchFamily="34" charset="0"/>
              <a:buChar char="•"/>
            </a:pPr>
            <a:r>
              <a:rPr lang="en-US" dirty="0"/>
              <a:t>Dividing TempDB into multiple data files of equal size provides a high degree of parallel efficiency in operations that use TempDB.</a:t>
            </a:r>
          </a:p>
          <a:p>
            <a:pPr marL="171450" indent="-171450">
              <a:buFont typeface="Arial" panose="020B0604020202020204" pitchFamily="34" charset="0"/>
              <a:buChar char="•"/>
            </a:pPr>
            <a:r>
              <a:rPr lang="en-US" dirty="0"/>
              <a:t>Put the TempDB database on a fast I/O subsystem. Use disk striping if there are many directly attached disks. Individual or groups of TempDB data files do not necessarily need to be on different disks or spindles unless you are also encountering I/O bottlenecks.</a:t>
            </a:r>
          </a:p>
          <a:p>
            <a:pPr marL="171450" indent="-171450">
              <a:buFont typeface="Arial" panose="020B0604020202020204" pitchFamily="34" charset="0"/>
              <a:buChar char="•"/>
            </a:pPr>
            <a:r>
              <a:rPr lang="en-US" dirty="0"/>
              <a:t>Put the TempDB database on disks that differ from those that are used by user databases.</a:t>
            </a:r>
          </a:p>
          <a:p>
            <a:endParaRPr lang="en-US" dirty="0"/>
          </a:p>
          <a:p>
            <a:r>
              <a:rPr lang="en-US" sz="882" kern="1200" baseline="0" dirty="0">
                <a:solidFill>
                  <a:schemeClr val="tx1"/>
                </a:solidFill>
                <a:effectLst/>
                <a:latin typeface="+mn-lt"/>
                <a:ea typeface="+mn-ea"/>
                <a:cs typeface="+mn-cs"/>
              </a:rPr>
              <a:t>Performance improvements in TempDB for SQL Server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https://docs.microsoft.com/en-us/sql/relational-databases/databases/tempdb-database?view=sql-server-ver15#performance-improvements-in-tempdb-for-sql-server</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13</a:t>
            </a:fld>
            <a:endParaRPr lang="en-US" noProof="0" dirty="0"/>
          </a:p>
        </p:txBody>
      </p:sp>
    </p:spTree>
    <p:extLst>
      <p:ext uri="{BB962C8B-B14F-4D97-AF65-F5344CB8AC3E}">
        <p14:creationId xmlns:p14="http://schemas.microsoft.com/office/powerpoint/2010/main" val="1265121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1EA191-6936-4106-86B0-744F7F9163D6}" type="slidenum">
              <a:rPr lang="en-US" smtClean="0"/>
              <a:t>14</a:t>
            </a:fld>
            <a:endParaRPr lang="en-US" dirty="0"/>
          </a:p>
        </p:txBody>
      </p:sp>
    </p:spTree>
    <p:extLst>
      <p:ext uri="{BB962C8B-B14F-4D97-AF65-F5344CB8AC3E}">
        <p14:creationId xmlns:p14="http://schemas.microsoft.com/office/powerpoint/2010/main" val="2625296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baseline="0" dirty="0">
                <a:solidFill>
                  <a:schemeClr val="tx1"/>
                </a:solidFill>
                <a:effectLst/>
                <a:latin typeface="+mn-lt"/>
                <a:ea typeface="+mn-ea"/>
                <a:cs typeface="+mn-cs"/>
              </a:rPr>
              <a:t>SQL 2016 - It Just Runs Faster: Automatic TEMPDB Configuration</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https://docs.microsoft.com/en-us/archive/blogs/bobsql/sql-2016-it-just-runs-faster-automatic-tempdb-configuration</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15</a:t>
            </a:fld>
            <a:endParaRPr lang="en-US" noProof="0" dirty="0"/>
          </a:p>
        </p:txBody>
      </p:sp>
    </p:spTree>
    <p:extLst>
      <p:ext uri="{BB962C8B-B14F-4D97-AF65-F5344CB8AC3E}">
        <p14:creationId xmlns:p14="http://schemas.microsoft.com/office/powerpoint/2010/main" val="258938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Temporary tables and table variables are cached. Caching allows operations that drop and create the temporary objects to execute very quickly and reduces page allocation contention.</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Allocation page latching protocol is improved to reduce the number of UP (update) latches that are used.</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Logging overhead for </a:t>
            </a:r>
            <a:r>
              <a:rPr lang="en-US" sz="882" b="1" i="0" kern="1200" baseline="0" dirty="0">
                <a:solidFill>
                  <a:schemeClr val="tx1"/>
                </a:solidFill>
                <a:effectLst/>
                <a:latin typeface="+mn-lt"/>
                <a:ea typeface="+mn-ea"/>
                <a:cs typeface="+mn-cs"/>
              </a:rPr>
              <a:t>TempDB</a:t>
            </a:r>
            <a:r>
              <a:rPr lang="en-US" sz="882" b="0" i="0" kern="1200" baseline="0" dirty="0">
                <a:solidFill>
                  <a:schemeClr val="tx1"/>
                </a:solidFill>
                <a:effectLst/>
                <a:latin typeface="+mn-lt"/>
                <a:ea typeface="+mn-ea"/>
                <a:cs typeface="+mn-cs"/>
              </a:rPr>
              <a:t> is reduced to reduce disk I/O bandwidth consumption on the </a:t>
            </a:r>
            <a:r>
              <a:rPr lang="en-US" sz="882" b="1" i="0" kern="1200" baseline="0" dirty="0">
                <a:solidFill>
                  <a:schemeClr val="tx1"/>
                </a:solidFill>
                <a:effectLst/>
                <a:latin typeface="+mn-lt"/>
                <a:ea typeface="+mn-ea"/>
                <a:cs typeface="+mn-cs"/>
              </a:rPr>
              <a:t>TempDB</a:t>
            </a:r>
            <a:r>
              <a:rPr lang="en-US" sz="882" b="0" i="0" kern="1200" baseline="0" dirty="0">
                <a:solidFill>
                  <a:schemeClr val="tx1"/>
                </a:solidFill>
                <a:effectLst/>
                <a:latin typeface="+mn-lt"/>
                <a:ea typeface="+mn-ea"/>
                <a:cs typeface="+mn-cs"/>
              </a:rPr>
              <a:t> log file.</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Setup adds multiple TempDB data files during a new instance installation. This task can be accomplished with the new UI input control on the </a:t>
            </a:r>
            <a:r>
              <a:rPr lang="en-US" sz="882" b="1" i="0" kern="1200" baseline="0" dirty="0">
                <a:solidFill>
                  <a:schemeClr val="tx1"/>
                </a:solidFill>
                <a:effectLst/>
                <a:latin typeface="+mn-lt"/>
                <a:ea typeface="+mn-ea"/>
                <a:cs typeface="+mn-cs"/>
              </a:rPr>
              <a:t>Database Engine Configuration</a:t>
            </a:r>
            <a:r>
              <a:rPr lang="en-US" sz="882" b="0" i="0" kern="1200" baseline="0" dirty="0">
                <a:solidFill>
                  <a:schemeClr val="tx1"/>
                </a:solidFill>
                <a:effectLst/>
                <a:latin typeface="+mn-lt"/>
                <a:ea typeface="+mn-ea"/>
                <a:cs typeface="+mn-cs"/>
              </a:rPr>
              <a:t> section and a command-line parameter /SQLTEMPDBFILECOUNT. By default, setup adds as many TempDB data files as the logical processor count or eight, whichever is lower.</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When there are multiple </a:t>
            </a:r>
            <a:r>
              <a:rPr lang="en-US" sz="882" b="1" i="0" kern="1200" baseline="0" dirty="0">
                <a:solidFill>
                  <a:schemeClr val="tx1"/>
                </a:solidFill>
                <a:effectLst/>
                <a:latin typeface="+mn-lt"/>
                <a:ea typeface="+mn-ea"/>
                <a:cs typeface="+mn-cs"/>
              </a:rPr>
              <a:t>TempDB</a:t>
            </a:r>
            <a:r>
              <a:rPr lang="en-US" sz="882" b="0" i="0" kern="1200" baseline="0" dirty="0">
                <a:solidFill>
                  <a:schemeClr val="tx1"/>
                </a:solidFill>
                <a:effectLst/>
                <a:latin typeface="+mn-lt"/>
                <a:ea typeface="+mn-ea"/>
                <a:cs typeface="+mn-cs"/>
              </a:rPr>
              <a:t> data files, all files autogrow at same time and by the same amount depending on growth settings. </a:t>
            </a:r>
            <a:r>
              <a:rPr lang="en-US" sz="882" b="0" i="0" u="none" strike="noStrike" kern="1200" baseline="0" dirty="0">
                <a:solidFill>
                  <a:schemeClr val="tx1"/>
                </a:solidFill>
                <a:effectLst/>
                <a:latin typeface="+mn-lt"/>
                <a:ea typeface="+mn-ea"/>
                <a:cs typeface="+mn-cs"/>
                <a:hlinkClick r:id="rId3"/>
              </a:rPr>
              <a:t>Trace flag 1117</a:t>
            </a:r>
            <a:r>
              <a:rPr lang="en-US" sz="882" b="0" i="0" kern="1200" baseline="0" dirty="0">
                <a:solidFill>
                  <a:schemeClr val="tx1"/>
                </a:solidFill>
                <a:effectLst/>
                <a:latin typeface="+mn-lt"/>
                <a:ea typeface="+mn-ea"/>
                <a:cs typeface="+mn-cs"/>
              </a:rPr>
              <a:t> is no longer required.</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All allocations in </a:t>
            </a:r>
            <a:r>
              <a:rPr lang="en-US" sz="882" b="1" i="0" kern="1200" baseline="0" dirty="0">
                <a:solidFill>
                  <a:schemeClr val="tx1"/>
                </a:solidFill>
                <a:effectLst/>
                <a:latin typeface="+mn-lt"/>
                <a:ea typeface="+mn-ea"/>
                <a:cs typeface="+mn-cs"/>
              </a:rPr>
              <a:t>TempDB</a:t>
            </a:r>
            <a:r>
              <a:rPr lang="en-US" sz="882" b="0" i="0" kern="1200" baseline="0" dirty="0">
                <a:solidFill>
                  <a:schemeClr val="tx1"/>
                </a:solidFill>
                <a:effectLst/>
                <a:latin typeface="+mn-lt"/>
                <a:ea typeface="+mn-ea"/>
                <a:cs typeface="+mn-cs"/>
              </a:rPr>
              <a:t> use uniform extents. </a:t>
            </a:r>
            <a:r>
              <a:rPr lang="en-US" sz="882" b="0" i="0" u="none" strike="noStrike" kern="1200" baseline="0" dirty="0">
                <a:solidFill>
                  <a:schemeClr val="tx1"/>
                </a:solidFill>
                <a:effectLst/>
                <a:latin typeface="+mn-lt"/>
                <a:ea typeface="+mn-ea"/>
                <a:cs typeface="+mn-cs"/>
                <a:hlinkClick r:id="rId3"/>
              </a:rPr>
              <a:t>Trace flag 1118</a:t>
            </a:r>
            <a:r>
              <a:rPr lang="en-US" sz="882" b="0" i="0" kern="1200" baseline="0" dirty="0">
                <a:solidFill>
                  <a:schemeClr val="tx1"/>
                </a:solidFill>
                <a:effectLst/>
                <a:latin typeface="+mn-lt"/>
                <a:ea typeface="+mn-ea"/>
                <a:cs typeface="+mn-cs"/>
              </a:rPr>
              <a:t> is no longer required.</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For the primary filegroup, the AUTOGROW_ALL_FILES property is turned on and the property cannot be modified.</a:t>
            </a:r>
          </a:p>
          <a:p>
            <a:pPr marL="171450" indent="-171450">
              <a:buFont typeface="Arial" panose="020B0604020202020204" pitchFamily="34" charset="0"/>
              <a:buChar char="•"/>
            </a:pPr>
            <a:endParaRPr lang="en-US" sz="882" b="0" i="0"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TempDB Database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4"/>
              </a:rPr>
              <a:t>https://docs.microsoft.com/en-us/sql/relational-databases/databases/tempdb-database?view=sql-server-ver15#memory-optimized-tempdb-metadata</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pPr marL="0" indent="0">
              <a:buFont typeface="Arial" panose="020B0604020202020204" pitchFamily="34" charset="0"/>
              <a:buNone/>
            </a:pPr>
            <a:endParaRPr lang="en-US" sz="882" b="0" i="0"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16</a:t>
            </a:fld>
            <a:endParaRPr lang="en-US" noProof="0" dirty="0"/>
          </a:p>
        </p:txBody>
      </p:sp>
    </p:spTree>
    <p:extLst>
      <p:ext uri="{BB962C8B-B14F-4D97-AF65-F5344CB8AC3E}">
        <p14:creationId xmlns:p14="http://schemas.microsoft.com/office/powerpoint/2010/main" val="859509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Share this link: </a:t>
            </a:r>
            <a:r>
              <a:rPr lang="en-US" sz="882" i="1" kern="1200" baseline="0" dirty="0">
                <a:solidFill>
                  <a:schemeClr val="tx1"/>
                </a:solidFill>
                <a:effectLst/>
                <a:latin typeface="+mn-lt"/>
                <a:ea typeface="+mn-ea"/>
                <a:cs typeface="+mn-cs"/>
              </a:rPr>
              <a:t>https://techcommunity.microsoft.com/t5/sql-server/tempdb-files-and-trace-flags-and-updates-oh-my/ba-p/385937</a:t>
            </a:r>
          </a:p>
          <a:p>
            <a:r>
              <a:rPr lang="en-US" sz="882" b="1" i="0" kern="1200" baseline="0" dirty="0">
                <a:solidFill>
                  <a:schemeClr val="tx1"/>
                </a:solidFill>
                <a:effectLst/>
                <a:latin typeface="+mn-lt"/>
                <a:ea typeface="+mn-ea"/>
                <a:cs typeface="+mn-cs"/>
              </a:rPr>
              <a:t>Share this video</a:t>
            </a:r>
            <a:r>
              <a:rPr lang="en-US" sz="882" i="1" kern="1200" baseline="0" dirty="0">
                <a:solidFill>
                  <a:schemeClr val="tx1"/>
                </a:solidFill>
                <a:effectLst/>
                <a:latin typeface="+mn-lt"/>
                <a:ea typeface="+mn-ea"/>
                <a:cs typeface="+mn-cs"/>
              </a:rPr>
              <a:t>: </a:t>
            </a:r>
            <a:r>
              <a:rPr lang="en-US" dirty="0"/>
              <a:t>https://www.youtube.com/watch?v=g4aemv5O9as&amp;t=1s</a:t>
            </a:r>
          </a:p>
          <a:p>
            <a:endParaRPr lang="en-US" dirty="0"/>
          </a:p>
          <a:p>
            <a:r>
              <a:rPr lang="en-US" dirty="0"/>
              <a:t>Memory-Optimized TempDB Metadata</a:t>
            </a:r>
          </a:p>
          <a:p>
            <a:pPr lvl="1"/>
            <a:r>
              <a:rPr lang="en-US" dirty="0"/>
              <a:t>System tables involved in managing temporary table metadata can be moved into latch-free non-durable memory-optimized tables.</a:t>
            </a:r>
          </a:p>
          <a:p>
            <a:endParaRPr lang="en-US" dirty="0"/>
          </a:p>
          <a:p>
            <a:r>
              <a:rPr lang="en-US" dirty="0"/>
              <a:t>Considerations</a:t>
            </a:r>
          </a:p>
          <a:p>
            <a:pPr marL="768096" lvl="1" indent="-457200">
              <a:buFont typeface="+mj-lt"/>
              <a:buAutoNum type="arabicPeriod"/>
            </a:pPr>
            <a:r>
              <a:rPr lang="en-US" dirty="0"/>
              <a:t>This configuration change requires a restart of the service to take effect.</a:t>
            </a:r>
          </a:p>
          <a:p>
            <a:pPr marL="768096" lvl="1" indent="-457200">
              <a:buFont typeface="+mj-lt"/>
              <a:buAutoNum type="arabicPeriod"/>
            </a:pPr>
            <a:r>
              <a:rPr lang="en-US" dirty="0"/>
              <a:t>A single transaction may not access memory-optimized tables in more than one database. This means that any transactions that involve a memory-optimized table in a user database will not be able to access TempDB system views in the same transaction. </a:t>
            </a:r>
          </a:p>
          <a:p>
            <a:pPr marL="768096" lvl="1" indent="-457200">
              <a:buFont typeface="+mj-lt"/>
              <a:buAutoNum type="arabicPeriod"/>
            </a:pPr>
            <a:r>
              <a:rPr lang="en-US" dirty="0"/>
              <a:t>Queries against memory-optimized tables do not support locking and isolation hints, so queries against memory-optimized TempDB catalog views will not honor locking and isolation hints.</a:t>
            </a:r>
          </a:p>
          <a:p>
            <a:pPr marL="768096" lvl="1" indent="-457200">
              <a:buFont typeface="+mj-lt"/>
              <a:buAutoNum type="arabicPeriod"/>
            </a:pPr>
            <a:r>
              <a:rPr lang="en-US" dirty="0"/>
              <a:t>Columnstore indexes cannot be created on temporary tables when Memory-Optimized TempDB Metadata is enabled.</a:t>
            </a:r>
          </a:p>
          <a:p>
            <a:pPr marL="768096" lvl="1" indent="-457200">
              <a:buFont typeface="+mj-lt"/>
              <a:buAutoNum type="arabicPeriod"/>
            </a:pPr>
            <a:r>
              <a:rPr lang="en-US" dirty="0"/>
              <a:t>Due to the limitation on columnstore indexes, use of the sp_estimate_data_compression_savings system stored procedure with the COLUMNSTORE or COLUMNSTORE_ARCHIVE data compression parameter is not supported when Memory-Optimized TempDB Metadata is enabled.</a:t>
            </a:r>
          </a:p>
          <a:p>
            <a:pPr marL="768096" lvl="1" indent="-457200">
              <a:buFont typeface="+mj-lt"/>
              <a:buAutoNum type="arabicPeriod"/>
            </a:pPr>
            <a:endParaRPr lang="en-US" dirty="0"/>
          </a:p>
          <a:p>
            <a:pPr marL="768096" lvl="1" indent="-457200">
              <a:buFont typeface="+mj-lt"/>
              <a:buAutoNum type="arabicPeriod"/>
            </a:pPr>
            <a:endParaRPr lang="en-US" dirty="0"/>
          </a:p>
          <a:p>
            <a:r>
              <a:rPr lang="en-US" sz="900" kern="1200" baseline="0" dirty="0">
                <a:solidFill>
                  <a:schemeClr val="tx1"/>
                </a:solidFill>
                <a:effectLst/>
                <a:latin typeface="+mn-lt"/>
                <a:ea typeface="+mn-ea"/>
                <a:cs typeface="+mn-cs"/>
              </a:rPr>
              <a:t>How (and When) To: Memory Optimized TempDB Metadata</a:t>
            </a:r>
          </a:p>
          <a:p>
            <a:r>
              <a:rPr lang="en-US" sz="800" i="1" kern="1200" baseline="0" dirty="0">
                <a:solidFill>
                  <a:schemeClr val="tx1"/>
                </a:solidFill>
                <a:effectLst/>
                <a:latin typeface="+mn-lt"/>
                <a:ea typeface="+mn-ea"/>
                <a:cs typeface="+mn-cs"/>
              </a:rPr>
              <a:t>From &lt;</a:t>
            </a:r>
            <a:r>
              <a:rPr lang="en-US" sz="800" i="1" kern="1200" baseline="0" dirty="0">
                <a:solidFill>
                  <a:schemeClr val="tx1"/>
                </a:solidFill>
                <a:effectLst/>
                <a:latin typeface="+mn-lt"/>
                <a:ea typeface="+mn-ea"/>
                <a:cs typeface="+mn-cs"/>
                <a:hlinkClick r:id="rId3"/>
              </a:rPr>
              <a:t>https://channel9.msdn.com/Shows/Data-Exposed/How-and-When-To-Memory-Optimized-TempDB-Metadata?term=tempdb&amp;lang-en=true</a:t>
            </a:r>
            <a:r>
              <a:rPr lang="en-US" sz="800" i="1" kern="1200" baseline="0" dirty="0">
                <a:solidFill>
                  <a:schemeClr val="tx1"/>
                </a:solidFill>
                <a:effectLst/>
                <a:latin typeface="+mn-lt"/>
                <a:ea typeface="+mn-ea"/>
                <a:cs typeface="+mn-cs"/>
              </a:rPr>
              <a:t>&gt; </a:t>
            </a:r>
            <a:endParaRPr lang="en-US" sz="900" kern="1200" baseline="0" dirty="0">
              <a:solidFill>
                <a:schemeClr val="tx1"/>
              </a:solidFill>
              <a:effectLst/>
              <a:latin typeface="+mn-lt"/>
              <a:ea typeface="+mn-ea"/>
              <a:cs typeface="+mn-cs"/>
            </a:endParaRPr>
          </a:p>
          <a:p>
            <a:pPr marL="310896" lvl="1" indent="0">
              <a:buFont typeface="+mj-lt"/>
              <a:buNone/>
            </a:pP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17</a:t>
            </a:fld>
            <a:endParaRPr lang="en-US" noProof="0" dirty="0"/>
          </a:p>
        </p:txBody>
      </p:sp>
    </p:spTree>
    <p:extLst>
      <p:ext uri="{BB962C8B-B14F-4D97-AF65-F5344CB8AC3E}">
        <p14:creationId xmlns:p14="http://schemas.microsoft.com/office/powerpoint/2010/main" val="1430636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There are some cases where having multiple files alone does not completely address PFS contention. For these cases, we have implemented a fix where we not only round robin between the files, we also round robin between the PFS pages within the files, allowing us to spread the object allocations across all the files and within the files themselves. </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r>
              <a:rPr lang="en-US" sz="882" kern="1200" baseline="0" dirty="0">
                <a:solidFill>
                  <a:schemeClr val="tx1"/>
                </a:solidFill>
                <a:effectLst/>
                <a:latin typeface="+mn-lt"/>
                <a:ea typeface="+mn-ea"/>
                <a:cs typeface="+mn-cs"/>
              </a:rPr>
              <a:t>TEMPDB – Files and Trace Flags and Updates, Oh My!</a:t>
            </a:r>
          </a:p>
          <a:p>
            <a:r>
              <a:rPr lang="en-US" sz="882" i="1" kern="1200" baseline="0" dirty="0">
                <a:solidFill>
                  <a:schemeClr val="tx1"/>
                </a:solidFill>
                <a:effectLst/>
                <a:latin typeface="+mn-lt"/>
                <a:ea typeface="+mn-ea"/>
                <a:cs typeface="+mn-cs"/>
              </a:rPr>
              <a:t>From &lt;https://techcommunity.microsoft.com/t5/sql-server/tempdb-files-and-trace-flags-and-updates-oh-my/ba-p/385937&gt;</a:t>
            </a:r>
            <a:endParaRPr lang="en-US" sz="882" kern="1200" baseline="0" dirty="0">
              <a:solidFill>
                <a:schemeClr val="tx1"/>
              </a:solidFill>
              <a:effectLst/>
              <a:latin typeface="+mn-lt"/>
              <a:ea typeface="+mn-ea"/>
              <a:cs typeface="+mn-cs"/>
            </a:endParaRP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18</a:t>
            </a:fld>
            <a:endParaRPr lang="en-US" noProof="0" dirty="0"/>
          </a:p>
        </p:txBody>
      </p:sp>
    </p:spTree>
    <p:extLst>
      <p:ext uri="{BB962C8B-B14F-4D97-AF65-F5344CB8AC3E}">
        <p14:creationId xmlns:p14="http://schemas.microsoft.com/office/powerpoint/2010/main" val="3449389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dirty="0"/>
              <a:t>SQL Server databases have at least one data file called the Primary data file, which will typically have a .mdf extension. They can also have secondary data files with .ndf extensions. This is the default naming convention, but any file extensions the user specifies will be accepted.</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When a database has multiple files, the files are numbered from 1 to n, n being the total number of files. Each file consists of a collection of pages numbered from 0 to n-1, n being the number of pages in the file (total number of pages will depend on the size of the file).</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The special Object Allocation pages mentioned on the previous slide will always appear in the same location in each data file contained in a database. A PFS page is the first page after the file header page in a data file and is marked as page 1. Following the PFS page is a GAM, marked as page 2, followed by an SGAM, marked as page 3. After the first PFS, there will be a new PFS page after every 8,087 pages. There is a new GAM for each 63,904 extents after the first GAM on page 2, and a new SGAM each 63,904 extents after the first SGAM on page 3.</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The SQL Server engine addresses each of these pages using a combination of database id, file id, and page number. For example, the SGAM page in the first data file of a user database with a database id of 5 will be notated as </a:t>
            </a:r>
            <a:r>
              <a:rPr lang="en-US" b="1" dirty="0"/>
              <a:t>5:1:3</a:t>
            </a:r>
            <a:r>
              <a:rPr lang="en-US" dirty="0"/>
              <a:t>.  This becomes important when troubleshooting any type of page-related wait as the wait resource will be listed using this notation.</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b="1" dirty="0"/>
          </a:p>
          <a:p>
            <a:pPr marL="0" marR="0" indent="0" algn="l" defTabSz="914400" rtl="0" eaLnBrk="1" fontAlgn="auto" latinLnBrk="0" hangingPunct="1">
              <a:lnSpc>
                <a:spcPct val="100000"/>
              </a:lnSpc>
              <a:spcBef>
                <a:spcPts val="0"/>
              </a:spcBef>
              <a:spcAft>
                <a:spcPts val="600"/>
              </a:spcAft>
              <a:buClrTx/>
              <a:buSzTx/>
              <a:buFontTx/>
              <a:buNone/>
              <a:tabLst/>
              <a:defRPr/>
            </a:pPr>
            <a:r>
              <a:rPr lang="en-US" b="1" dirty="0"/>
              <a:t>Additional Reading:</a:t>
            </a:r>
          </a:p>
          <a:p>
            <a:r>
              <a:rPr lang="en-US" sz="882" kern="1200" baseline="0" dirty="0">
                <a:solidFill>
                  <a:schemeClr val="tx1"/>
                </a:solidFill>
                <a:effectLst/>
                <a:latin typeface="+mn-lt"/>
                <a:ea typeface="+mn-ea"/>
                <a:cs typeface="+mn-cs"/>
              </a:rPr>
              <a:t>Database Files and Filegroups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https://docs.microsoft.com/en-us/sql/relational-databases/databases/database-files-and-filegroups?view=sql-server-ver15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19</a:t>
            </a:fld>
            <a:endParaRPr lang="en-US" noProof="0" dirty="0"/>
          </a:p>
        </p:txBody>
      </p:sp>
    </p:spTree>
    <p:extLst>
      <p:ext uri="{BB962C8B-B14F-4D97-AF65-F5344CB8AC3E}">
        <p14:creationId xmlns:p14="http://schemas.microsoft.com/office/powerpoint/2010/main" val="1345398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sz="1200" b="0" i="0" dirty="0">
                <a:solidFill>
                  <a:srgbClr val="000000"/>
                </a:solidFill>
                <a:effectLst/>
                <a:latin typeface="+mn-lt"/>
              </a:rPr>
              <a:t>This post will describe how a SQL Server will PROCESS a query. The first time through running an Ad Hoc query or Stored Procedure, SQL Server will go through each of the following steps.</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The first step is to </a:t>
            </a:r>
            <a:r>
              <a:rPr lang="en-US" sz="1200" b="1" i="0" dirty="0">
                <a:solidFill>
                  <a:srgbClr val="000000"/>
                </a:solidFill>
                <a:effectLst/>
                <a:latin typeface="+mn-lt"/>
              </a:rPr>
              <a:t>Parse</a:t>
            </a:r>
            <a:r>
              <a:rPr lang="en-US" sz="1200" b="0" i="0" dirty="0">
                <a:solidFill>
                  <a:srgbClr val="000000"/>
                </a:solidFill>
                <a:effectLst/>
                <a:latin typeface="+mn-lt"/>
              </a:rPr>
              <a:t> the statement into keywords, expressions, and operators. This is where the syntax of your query statement is checked for accuracy. Both the first and second steps are where you will find syntax errors. In most cases, these errors are caused by misspellings or putting commas in the wrong place.</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The second step is to </a:t>
            </a:r>
            <a:r>
              <a:rPr lang="en-US" sz="1200" b="1" i="0" dirty="0">
                <a:solidFill>
                  <a:srgbClr val="000000"/>
                </a:solidFill>
                <a:effectLst/>
                <a:latin typeface="+mn-lt"/>
              </a:rPr>
              <a:t>Resolve</a:t>
            </a:r>
            <a:r>
              <a:rPr lang="en-US" sz="1200" b="0" i="0" dirty="0">
                <a:solidFill>
                  <a:srgbClr val="000000"/>
                </a:solidFill>
                <a:effectLst/>
                <a:latin typeface="+mn-lt"/>
              </a:rPr>
              <a:t> object names (Tables, Views, Columns, etc.) to see if they exist. This step also resolves aliases of columns and tables, as well as, resolves data types and performs </a:t>
            </a:r>
            <a:r>
              <a:rPr lang="en-US" sz="1200" b="1" i="0" u="none" strike="noStrike" dirty="0">
                <a:solidFill>
                  <a:srgbClr val="005A8C"/>
                </a:solidFill>
                <a:effectLst/>
                <a:latin typeface="+mn-lt"/>
                <a:hlinkClick r:id="rId3"/>
              </a:rPr>
              <a:t>implicit data type conversions</a:t>
            </a:r>
            <a:r>
              <a:rPr lang="en-US" sz="1200" b="0" i="0" dirty="0">
                <a:solidFill>
                  <a:srgbClr val="000000"/>
                </a:solidFill>
                <a:effectLst/>
                <a:latin typeface="+mn-lt"/>
              </a:rPr>
              <a:t>. This is also where user permissions are checked and if any cached plans exist. As a side note, if you read other blog posts, this step is technically called the Binding phase. I personally call this step the Resolving phase to help spell the word PROCESS as a memorization tool and also to fit the steps on a single slide during presentations.  </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The third step is to </a:t>
            </a:r>
            <a:r>
              <a:rPr lang="en-US" sz="1200" b="1" i="0" dirty="0">
                <a:solidFill>
                  <a:srgbClr val="000000"/>
                </a:solidFill>
                <a:effectLst/>
                <a:latin typeface="+mn-lt"/>
              </a:rPr>
              <a:t>Optimize</a:t>
            </a:r>
            <a:r>
              <a:rPr lang="en-US" sz="1200" b="0" i="0" dirty="0">
                <a:solidFill>
                  <a:srgbClr val="000000"/>
                </a:solidFill>
                <a:effectLst/>
                <a:latin typeface="+mn-lt"/>
              </a:rPr>
              <a:t> the query. This is where the query optimizer will find different ways of locating data from your tables based on available indexes and/or statistics. Once it figures a good enough plan to retrieve your result set using the least amount of resources, it will create an </a:t>
            </a:r>
            <a:r>
              <a:rPr lang="en-US" sz="1200" b="1" i="0" u="none" strike="noStrike" dirty="0">
                <a:solidFill>
                  <a:srgbClr val="005A8C"/>
                </a:solidFill>
                <a:effectLst/>
                <a:latin typeface="+mn-lt"/>
                <a:hlinkClick r:id="rId4"/>
              </a:rPr>
              <a:t>Execution Plan</a:t>
            </a:r>
            <a:r>
              <a:rPr lang="en-US" sz="1200" b="0" i="0" dirty="0">
                <a:solidFill>
                  <a:srgbClr val="000000"/>
                </a:solidFill>
                <a:effectLst/>
                <a:latin typeface="+mn-lt"/>
              </a:rPr>
              <a:t>. Errors would only occur during this stage if there is a lack of hardware resources. Most compile errors happen at the next step. </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The fourth step is to </a:t>
            </a:r>
            <a:r>
              <a:rPr lang="en-US" sz="1200" b="1" i="0" dirty="0">
                <a:solidFill>
                  <a:srgbClr val="000000"/>
                </a:solidFill>
                <a:effectLst/>
                <a:latin typeface="+mn-lt"/>
              </a:rPr>
              <a:t>Compile</a:t>
            </a:r>
            <a:r>
              <a:rPr lang="en-US" sz="1200" b="0" i="0" dirty="0">
                <a:solidFill>
                  <a:srgbClr val="000000"/>
                </a:solidFill>
                <a:effectLst/>
                <a:latin typeface="+mn-lt"/>
              </a:rPr>
              <a:t> the Execution Plan and store it in the Procedure Cache for future use. </a:t>
            </a:r>
          </a:p>
          <a:p>
            <a:pPr algn="l" fontAlgn="base"/>
            <a:r>
              <a:rPr lang="en-US" sz="1200" b="0" i="0" dirty="0">
                <a:solidFill>
                  <a:srgbClr val="000000"/>
                </a:solidFill>
                <a:effectLst/>
                <a:latin typeface="+mn-lt"/>
              </a:rPr>
              <a:t>Finally, the Execution Plan is passed to the Storage Engine to </a:t>
            </a:r>
            <a:r>
              <a:rPr lang="en-US" sz="1200" b="1" i="0" dirty="0">
                <a:solidFill>
                  <a:srgbClr val="000000"/>
                </a:solidFill>
                <a:effectLst/>
                <a:latin typeface="+mn-lt"/>
              </a:rPr>
              <a:t>Execute </a:t>
            </a:r>
            <a:r>
              <a:rPr lang="en-US" sz="1200" b="0" i="0" dirty="0">
                <a:solidFill>
                  <a:srgbClr val="000000"/>
                </a:solidFill>
                <a:effectLst/>
                <a:latin typeface="+mn-lt"/>
              </a:rPr>
              <a:t>the query and hopefully return the desired </a:t>
            </a:r>
            <a:r>
              <a:rPr lang="en-US" sz="1200" b="1" i="0" dirty="0">
                <a:solidFill>
                  <a:srgbClr val="000000"/>
                </a:solidFill>
                <a:effectLst/>
                <a:latin typeface="+mn-lt"/>
              </a:rPr>
              <a:t>SQL Sets. </a:t>
            </a:r>
            <a:r>
              <a:rPr lang="en-US" sz="1200" b="0" i="0" dirty="0">
                <a:solidFill>
                  <a:srgbClr val="000000"/>
                </a:solidFill>
                <a:effectLst/>
                <a:latin typeface="+mn-lt"/>
              </a:rPr>
              <a:t>This is where Run-Time errors will occur that need to be managed by using</a:t>
            </a:r>
            <a:r>
              <a:rPr lang="en-US" sz="1200" b="1" i="0" u="none" strike="noStrike" dirty="0">
                <a:solidFill>
                  <a:srgbClr val="005A8C"/>
                </a:solidFill>
                <a:effectLst/>
                <a:latin typeface="+mn-lt"/>
                <a:hlinkClick r:id="rId5"/>
              </a:rPr>
              <a:t> Exception Handling</a:t>
            </a:r>
            <a:r>
              <a:rPr lang="en-US" sz="1200" b="0" i="0" dirty="0">
                <a:solidFill>
                  <a:srgbClr val="000000"/>
                </a:solidFill>
                <a:effectLst/>
                <a:latin typeface="+mn-lt"/>
              </a:rPr>
              <a:t>. (SQL Sets are normally called </a:t>
            </a:r>
            <a:r>
              <a:rPr lang="en-US" sz="1200" b="0" i="0" dirty="0" err="1">
                <a:solidFill>
                  <a:srgbClr val="000000"/>
                </a:solidFill>
                <a:effectLst/>
                <a:latin typeface="+mn-lt"/>
              </a:rPr>
              <a:t>recordsets</a:t>
            </a:r>
            <a:r>
              <a:rPr lang="en-US" sz="1200" b="0" i="0" dirty="0">
                <a:solidFill>
                  <a:srgbClr val="000000"/>
                </a:solidFill>
                <a:effectLst/>
                <a:latin typeface="+mn-lt"/>
              </a:rPr>
              <a:t> or </a:t>
            </a:r>
            <a:r>
              <a:rPr lang="en-US" sz="1200" b="0" i="0" dirty="0" err="1">
                <a:solidFill>
                  <a:srgbClr val="000000"/>
                </a:solidFill>
                <a:effectLst/>
                <a:latin typeface="+mn-lt"/>
              </a:rPr>
              <a:t>rowsets</a:t>
            </a:r>
            <a:r>
              <a:rPr lang="en-US" sz="1200" b="0" i="0" dirty="0">
                <a:solidFill>
                  <a:srgbClr val="000000"/>
                </a:solidFill>
                <a:effectLst/>
                <a:latin typeface="+mn-lt"/>
              </a:rPr>
              <a:t>, but I’m making a blog post on the PROCESS of queries not the PBOCERS of queries).</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Additional submissions of the query from a Stored Procedure, will check the Procedure Cache for existing or similar Execution Plans that could be re-used for the query. If this is the case, the existing Execution Plan will be used to retrieve the SQL Sets using the Execution Context of the Stored Procedure.</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It is possible for an Ad Hoc query to also re-use an existing plan from the procedure cache if the only thing that has changed in the query is the parameter value. Example: If a query had been written WHERE </a:t>
            </a:r>
            <a:r>
              <a:rPr lang="en-US" sz="1200" b="0" i="0" dirty="0" err="1">
                <a:solidFill>
                  <a:srgbClr val="000000"/>
                </a:solidFill>
                <a:effectLst/>
                <a:latin typeface="+mn-lt"/>
              </a:rPr>
              <a:t>ProductID</a:t>
            </a:r>
            <a:r>
              <a:rPr lang="en-US" sz="1200" b="0" i="0" dirty="0">
                <a:solidFill>
                  <a:srgbClr val="000000"/>
                </a:solidFill>
                <a:effectLst/>
                <a:latin typeface="+mn-lt"/>
              </a:rPr>
              <a:t> = 732 and was re-written WHERE </a:t>
            </a:r>
            <a:r>
              <a:rPr lang="en-US" sz="1200" b="0" i="0" dirty="0" err="1">
                <a:solidFill>
                  <a:srgbClr val="000000"/>
                </a:solidFill>
                <a:effectLst/>
                <a:latin typeface="+mn-lt"/>
              </a:rPr>
              <a:t>ProductID</a:t>
            </a:r>
            <a:r>
              <a:rPr lang="en-US" sz="1200" b="0" i="0" dirty="0">
                <a:solidFill>
                  <a:srgbClr val="000000"/>
                </a:solidFill>
                <a:effectLst/>
                <a:latin typeface="+mn-lt"/>
              </a:rPr>
              <a:t> = 738 the execution plan could be re-used, but if anything else changed, even by adding a space, the optimizer would compile a new execution plan.</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One final thing. You will notice that you can have both an Estimated Execution Plan and an Actual Execution Plan. The difference is the first will show you what the plan would look like before the plan is compiled and the second will additionally add the values of actually running the plan that was placed in the procedure cache and executed.</a:t>
            </a:r>
          </a:p>
          <a:p>
            <a:endParaRPr lang="en-US" dirty="0"/>
          </a:p>
        </p:txBody>
      </p:sp>
      <p:sp>
        <p:nvSpPr>
          <p:cNvPr id="4" name="Slide Number Placeholder 3"/>
          <p:cNvSpPr>
            <a:spLocks noGrp="1"/>
          </p:cNvSpPr>
          <p:nvPr>
            <p:ph type="sldNum" sz="quarter" idx="5"/>
          </p:nvPr>
        </p:nvSpPr>
        <p:spPr/>
        <p:txBody>
          <a:bodyPr/>
          <a:lstStyle/>
          <a:p>
            <a:fld id="{A21EA191-6936-4106-86B0-744F7F9163D6}" type="slidenum">
              <a:rPr lang="en-US" smtClean="0"/>
              <a:t>2</a:t>
            </a:fld>
            <a:endParaRPr lang="en-US" dirty="0"/>
          </a:p>
        </p:txBody>
      </p:sp>
    </p:spTree>
    <p:extLst>
      <p:ext uri="{BB962C8B-B14F-4D97-AF65-F5344CB8AC3E}">
        <p14:creationId xmlns:p14="http://schemas.microsoft.com/office/powerpoint/2010/main" val="3708365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dirty="0"/>
              <a:t>SQL Server databases have at least one data file called the Primary data file, which will typically have a .mdf extension. They can also have secondary data files with .ndf extensions. This is the default naming convention, but any file extensions the user specifies will be accepted.</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When a database has multiple files, the files are numbered from 1 to n, n being the total number of files. Each file consists of a collection of pages numbered from 0 to n-1, n being the number of pages in the file (total number of pages will depend on the size of the file).</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The special Object Allocation pages mentioned on the previous slide will always appear in the same location in each data file contained in a database. A PFS page is the first page after the file header page in a data file and is marked as page 1. Following the PFS page is a GAM, marked as page 2, followed by an SGAM, marked as page 3. After the first PFS, there will be a new PFS page after every 8,087 pages. There is a new GAM for each 63,904 extents after the first GAM on page 2, and a new SGAM each 63,904 extents after the first SGAM on page 3.</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The SQL Server engine addresses each of these pages using a combination of database id, file id, and page number. For example, the SGAM page in the first data file of a user database with a database id of 5 will be notated as </a:t>
            </a:r>
            <a:r>
              <a:rPr lang="en-US" b="1" dirty="0"/>
              <a:t>5:1:3</a:t>
            </a:r>
            <a:r>
              <a:rPr lang="en-US" dirty="0"/>
              <a:t>.  This becomes important when troubleshooting any type of page-related wait as the wait resource will be listed using this notation.</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b="1" dirty="0"/>
          </a:p>
          <a:p>
            <a:pPr marL="0" marR="0" indent="0" algn="l" defTabSz="914400" rtl="0" eaLnBrk="1" fontAlgn="auto" latinLnBrk="0" hangingPunct="1">
              <a:lnSpc>
                <a:spcPct val="100000"/>
              </a:lnSpc>
              <a:spcBef>
                <a:spcPts val="0"/>
              </a:spcBef>
              <a:spcAft>
                <a:spcPts val="600"/>
              </a:spcAft>
              <a:buClrTx/>
              <a:buSzTx/>
              <a:buFontTx/>
              <a:buNone/>
              <a:tabLst/>
              <a:defRPr/>
            </a:pPr>
            <a:r>
              <a:rPr lang="en-US" b="1" dirty="0"/>
              <a:t>Additional Reading:</a:t>
            </a:r>
          </a:p>
          <a:p>
            <a:r>
              <a:rPr lang="en-US" sz="882" kern="1200" baseline="0" dirty="0">
                <a:solidFill>
                  <a:schemeClr val="tx1"/>
                </a:solidFill>
                <a:effectLst/>
                <a:latin typeface="+mn-lt"/>
                <a:ea typeface="+mn-ea"/>
                <a:cs typeface="+mn-cs"/>
              </a:rPr>
              <a:t>Database Files and Filegroups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https://docs.microsoft.com/en-us/sql/relational-databases/databases/database-files-and-filegroups?view=sql-server-ver15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20</a:t>
            </a:fld>
            <a:endParaRPr lang="en-US" noProof="0" dirty="0"/>
          </a:p>
        </p:txBody>
      </p:sp>
    </p:spTree>
    <p:extLst>
      <p:ext uri="{BB962C8B-B14F-4D97-AF65-F5344CB8AC3E}">
        <p14:creationId xmlns:p14="http://schemas.microsoft.com/office/powerpoint/2010/main" val="4167732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dirty="0"/>
              <a:t>SQL Server databases have at least one data file called the Primary data file, which will typically have a .mdf extension. They can also have secondary data files with .ndf extensions. This is the default naming convention, but any file extensions the user specifies will be accepted.</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When a database has multiple files, the files are numbered from 1 to n, n being the total number of files. Each file consists of a collection of pages numbered from 0 to n-1, n being the number of pages in the file (total number of pages will depend on the size of the file).</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The special Object Allocation pages mentioned on the previous slide will always appear in the same location in each data file contained in a database. A PFS page is the first page after the file header page in a data file and is marked as page 1. Following the PFS page is a GAM, marked as page 2, followed by an SGAM, marked as page 3. After the first PFS, there will be a new PFS page after every 8,087 pages. There is a new GAM for each 63,904 extents after the first GAM on page 2, and a new SGAM each 63,904 extents after the first SGAM on page 3.</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The SQL Server engine addresses each of these pages using a combination of database id, file id, and page number. For example, the SGAM page in the first data file of a user database with a database id of 5 will be notated as </a:t>
            </a:r>
            <a:r>
              <a:rPr lang="en-US" b="1" dirty="0"/>
              <a:t>5:1:3</a:t>
            </a:r>
            <a:r>
              <a:rPr lang="en-US" dirty="0"/>
              <a:t>.  This becomes important when troubleshooting any type of page-related wait as the wait resource will be listed using this notation.</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b="1" dirty="0"/>
          </a:p>
          <a:p>
            <a:pPr marL="0" marR="0" indent="0" algn="l" defTabSz="914400" rtl="0" eaLnBrk="1" fontAlgn="auto" latinLnBrk="0" hangingPunct="1">
              <a:lnSpc>
                <a:spcPct val="100000"/>
              </a:lnSpc>
              <a:spcBef>
                <a:spcPts val="0"/>
              </a:spcBef>
              <a:spcAft>
                <a:spcPts val="600"/>
              </a:spcAft>
              <a:buClrTx/>
              <a:buSzTx/>
              <a:buFontTx/>
              <a:buNone/>
              <a:tabLst/>
              <a:defRPr/>
            </a:pPr>
            <a:r>
              <a:rPr lang="en-US" b="1" dirty="0"/>
              <a:t>Additional Reading:</a:t>
            </a:r>
          </a:p>
          <a:p>
            <a:r>
              <a:rPr lang="en-US" sz="882" kern="1200" baseline="0" dirty="0">
                <a:solidFill>
                  <a:schemeClr val="tx1"/>
                </a:solidFill>
                <a:effectLst/>
                <a:latin typeface="+mn-lt"/>
                <a:ea typeface="+mn-ea"/>
                <a:cs typeface="+mn-cs"/>
              </a:rPr>
              <a:t>Database Files and Filegroups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https://docs.microsoft.com/en-us/sql/relational-databases/databases/database-files-and-filegroups?view=sql-server-ver15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21</a:t>
            </a:fld>
            <a:endParaRPr lang="en-US" noProof="0" dirty="0"/>
          </a:p>
        </p:txBody>
      </p:sp>
    </p:spTree>
    <p:extLst>
      <p:ext uri="{BB962C8B-B14F-4D97-AF65-F5344CB8AC3E}">
        <p14:creationId xmlns:p14="http://schemas.microsoft.com/office/powerpoint/2010/main" val="3485933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 As a general rule:</a:t>
            </a:r>
          </a:p>
          <a:p>
            <a:pPr lvl="1"/>
            <a:r>
              <a:rPr lang="en-US" b="0" i="0" dirty="0"/>
              <a:t>If the number of logical processors is less than or equal to eight (8), use the same number of data files as logical processors. </a:t>
            </a:r>
          </a:p>
          <a:p>
            <a:pPr lvl="1"/>
            <a:r>
              <a:rPr lang="en-US" b="0" i="0" dirty="0"/>
              <a:t>If the number of logical processors is greater than eight (8), use eight data files. If contention continues, increase the number of data files by multiples of four (4) up to the number of logical processors until the contention is reduced to acceptable levels. </a:t>
            </a:r>
          </a:p>
          <a:p>
            <a:pPr lvl="1"/>
            <a:r>
              <a:rPr lang="en-US" b="0" i="0" dirty="0"/>
              <a:t>Alternatively, make changes to the workload or code.</a:t>
            </a:r>
            <a:endParaRPr lang="en-US" dirty="0"/>
          </a:p>
          <a:p>
            <a:endParaRPr lang="en-US" sz="882" kern="1200" baseline="0" dirty="0">
              <a:solidFill>
                <a:schemeClr val="tx1"/>
              </a:solidFill>
              <a:effectLst/>
              <a:latin typeface="+mn-lt"/>
              <a:ea typeface="+mn-ea"/>
              <a:cs typeface="+mn-cs"/>
            </a:endParaRPr>
          </a:p>
          <a:p>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Physical Properties of TempDB in SQL Server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https://docs.microsoft.com/en-us/sql/relational-databases/databases/tempdb-database?view=sql-server-ver15#physical-properties-of-tempdb-in-sql-server</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22</a:t>
            </a:fld>
            <a:endParaRPr lang="en-US" noProof="0" dirty="0"/>
          </a:p>
        </p:txBody>
      </p:sp>
    </p:spTree>
    <p:extLst>
      <p:ext uri="{BB962C8B-B14F-4D97-AF65-F5344CB8AC3E}">
        <p14:creationId xmlns:p14="http://schemas.microsoft.com/office/powerpoint/2010/main" val="3707397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 As a general rule:</a:t>
            </a:r>
          </a:p>
          <a:p>
            <a:pPr lvl="1"/>
            <a:r>
              <a:rPr lang="en-US" b="0" i="0" dirty="0"/>
              <a:t>If the number of logical processors is less than or equal to eight (8), use the same number of data files as logical processors. </a:t>
            </a:r>
          </a:p>
          <a:p>
            <a:pPr lvl="1"/>
            <a:r>
              <a:rPr lang="en-US" b="0" i="0" dirty="0"/>
              <a:t>If the number of logical processors is greater than eight (8), use eight data files. If contention continues, increase the number of data files by multiples of four (4) up to the number of logical processors until the contention is reduced to acceptable levels. </a:t>
            </a:r>
          </a:p>
          <a:p>
            <a:pPr lvl="1"/>
            <a:r>
              <a:rPr lang="en-US" b="0" i="0" dirty="0"/>
              <a:t>Alternatively, make changes to the workload or code.</a:t>
            </a:r>
            <a:endParaRPr lang="en-US" dirty="0"/>
          </a:p>
          <a:p>
            <a:endParaRPr lang="en-US" sz="882" kern="1200" baseline="0" dirty="0">
              <a:solidFill>
                <a:schemeClr val="tx1"/>
              </a:solidFill>
              <a:effectLst/>
              <a:latin typeface="+mn-lt"/>
              <a:ea typeface="+mn-ea"/>
              <a:cs typeface="+mn-cs"/>
            </a:endParaRPr>
          </a:p>
          <a:p>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Physical Properties of TempDB in SQL Server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https://docs.microsoft.com/en-us/sql/relational-databases/databases/tempdb-database?view=sql-server-ver15#physical-properties-of-tempdb-in-sql-server</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23</a:t>
            </a:fld>
            <a:endParaRPr lang="en-US" noProof="0" dirty="0"/>
          </a:p>
        </p:txBody>
      </p:sp>
    </p:spTree>
    <p:extLst>
      <p:ext uri="{BB962C8B-B14F-4D97-AF65-F5344CB8AC3E}">
        <p14:creationId xmlns:p14="http://schemas.microsoft.com/office/powerpoint/2010/main" val="16212069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 As a general rule:</a:t>
            </a:r>
          </a:p>
          <a:p>
            <a:pPr lvl="1"/>
            <a:r>
              <a:rPr lang="en-US" b="0" i="0" dirty="0"/>
              <a:t>If the number of logical processors is less than or equal to eight (8), use the same number of data files as logical processors. </a:t>
            </a:r>
          </a:p>
          <a:p>
            <a:pPr lvl="1"/>
            <a:r>
              <a:rPr lang="en-US" b="0" i="0" dirty="0"/>
              <a:t>If the number of logical processors is greater than eight (8), use eight data files. If contention continues, increase the number of data files by multiples of four (4) up to the number of logical processors until the contention is reduced to acceptable levels. </a:t>
            </a:r>
          </a:p>
          <a:p>
            <a:pPr lvl="1"/>
            <a:r>
              <a:rPr lang="en-US" b="0" i="0" dirty="0"/>
              <a:t>Alternatively, make changes to the workload or code.</a:t>
            </a:r>
            <a:endParaRPr lang="en-US" dirty="0"/>
          </a:p>
          <a:p>
            <a:endParaRPr lang="en-US" sz="882" kern="1200" baseline="0" dirty="0">
              <a:solidFill>
                <a:schemeClr val="tx1"/>
              </a:solidFill>
              <a:effectLst/>
              <a:latin typeface="+mn-lt"/>
              <a:ea typeface="+mn-ea"/>
              <a:cs typeface="+mn-cs"/>
            </a:endParaRPr>
          </a:p>
          <a:p>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Physical Properties of TempDB in SQL Server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https://docs.microsoft.com/en-us/sql/relational-databases/databases/tempdb-database?view=sql-server-ver15#physical-properties-of-tempdb-in-sql-server</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24</a:t>
            </a:fld>
            <a:endParaRPr lang="en-US" noProof="0" dirty="0"/>
          </a:p>
        </p:txBody>
      </p:sp>
    </p:spTree>
    <p:extLst>
      <p:ext uri="{BB962C8B-B14F-4D97-AF65-F5344CB8AC3E}">
        <p14:creationId xmlns:p14="http://schemas.microsoft.com/office/powerpoint/2010/main" val="1606670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0A064-0189-4F17-A351-AA3748785BA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12/20/2021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090669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1EA191-6936-4106-86B0-744F7F9163D6}" type="slidenum">
              <a:rPr lang="en-US" smtClean="0"/>
              <a:t>3</a:t>
            </a:fld>
            <a:endParaRPr lang="en-US" dirty="0"/>
          </a:p>
        </p:txBody>
      </p:sp>
    </p:spTree>
    <p:extLst>
      <p:ext uri="{BB962C8B-B14F-4D97-AF65-F5344CB8AC3E}">
        <p14:creationId xmlns:p14="http://schemas.microsoft.com/office/powerpoint/2010/main" val="462908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baseline="0" dirty="0">
                <a:solidFill>
                  <a:schemeClr val="tx1"/>
                </a:solidFill>
                <a:effectLst/>
                <a:latin typeface="+mn-lt"/>
                <a:ea typeface="+mn-ea"/>
                <a:cs typeface="+mn-cs"/>
              </a:rPr>
              <a:t>Operations within </a:t>
            </a:r>
            <a:r>
              <a:rPr lang="en-US" sz="882" b="1" i="0" u="none" strike="noStrike" kern="1200" baseline="0" dirty="0">
                <a:solidFill>
                  <a:schemeClr val="tx1"/>
                </a:solidFill>
                <a:effectLst/>
                <a:latin typeface="+mn-lt"/>
                <a:ea typeface="+mn-ea"/>
                <a:cs typeface="+mn-cs"/>
              </a:rPr>
              <a:t>TempDB</a:t>
            </a:r>
            <a:r>
              <a:rPr lang="en-US" sz="882" b="0" i="0" u="none" strike="noStrike" kern="1200" baseline="0" dirty="0">
                <a:solidFill>
                  <a:schemeClr val="tx1"/>
                </a:solidFill>
                <a:effectLst/>
                <a:latin typeface="+mn-lt"/>
                <a:ea typeface="+mn-ea"/>
                <a:cs typeface="+mn-cs"/>
              </a:rPr>
              <a:t> are minimally logged so that transactions can be rolled back. </a:t>
            </a:r>
            <a:r>
              <a:rPr lang="en-US" sz="882" b="1" i="0" u="none" strike="noStrike" kern="1200" baseline="0" dirty="0">
                <a:solidFill>
                  <a:schemeClr val="tx1"/>
                </a:solidFill>
                <a:effectLst/>
                <a:latin typeface="+mn-lt"/>
                <a:ea typeface="+mn-ea"/>
                <a:cs typeface="+mn-cs"/>
              </a:rPr>
              <a:t>TempDB</a:t>
            </a:r>
            <a:r>
              <a:rPr lang="en-US" sz="882" b="0" i="0" u="none" strike="noStrike" kern="1200" baseline="0" dirty="0">
                <a:solidFill>
                  <a:schemeClr val="tx1"/>
                </a:solidFill>
                <a:effectLst/>
                <a:latin typeface="+mn-lt"/>
                <a:ea typeface="+mn-ea"/>
                <a:cs typeface="+mn-cs"/>
              </a:rPr>
              <a:t> is re-created every time SQL Server is started so that the system always starts with a clean copy of the database. Temporary tables and stored procedures are dropped automatically on disconnect, and no connections are active when the system is shut down. Therefore, there is never anything in </a:t>
            </a:r>
            <a:r>
              <a:rPr lang="en-US" sz="882" b="1" i="0" u="none" strike="noStrike" kern="1200" baseline="0" dirty="0">
                <a:solidFill>
                  <a:schemeClr val="tx1"/>
                </a:solidFill>
                <a:effectLst/>
                <a:latin typeface="+mn-lt"/>
                <a:ea typeface="+mn-ea"/>
                <a:cs typeface="+mn-cs"/>
              </a:rPr>
              <a:t>TempDB</a:t>
            </a:r>
            <a:r>
              <a:rPr lang="en-US" sz="882" b="0" i="0" u="none" strike="noStrike" kern="1200" baseline="0" dirty="0">
                <a:solidFill>
                  <a:schemeClr val="tx1"/>
                </a:solidFill>
                <a:effectLst/>
                <a:latin typeface="+mn-lt"/>
                <a:ea typeface="+mn-ea"/>
                <a:cs typeface="+mn-cs"/>
              </a:rPr>
              <a:t> to be saved from one session of SQL Server to another. Backup and restore operations are not allowed on </a:t>
            </a:r>
            <a:r>
              <a:rPr lang="en-US" sz="882" b="1" i="0" u="none" strike="noStrike" kern="1200" baseline="0" dirty="0">
                <a:solidFill>
                  <a:schemeClr val="tx1"/>
                </a:solidFill>
                <a:effectLst/>
                <a:latin typeface="+mn-lt"/>
                <a:ea typeface="+mn-ea"/>
                <a:cs typeface="+mn-cs"/>
              </a:rPr>
              <a:t>TempDB</a:t>
            </a:r>
            <a:r>
              <a:rPr lang="en-US" sz="882" b="0" i="0" u="none" strike="noStrike" kern="1200" baseline="0" dirty="0">
                <a:solidFill>
                  <a:schemeClr val="tx1"/>
                </a:solidFill>
                <a:effectLst/>
                <a:latin typeface="+mn-lt"/>
                <a:ea typeface="+mn-ea"/>
                <a:cs typeface="+mn-cs"/>
              </a:rPr>
              <a:t>.</a:t>
            </a:r>
          </a:p>
          <a:p>
            <a:endParaRPr lang="en-US" sz="882" b="0" i="0" u="none" strike="noStrike" kern="1200" baseline="0" dirty="0">
              <a:solidFill>
                <a:schemeClr val="tx1"/>
              </a:solidFill>
              <a:effectLst/>
              <a:latin typeface="+mn-lt"/>
              <a:ea typeface="+mn-ea"/>
              <a:cs typeface="+mn-cs"/>
            </a:endParaRPr>
          </a:p>
          <a:p>
            <a:endParaRPr lang="en-US" sz="882" b="0" i="0" u="none" strike="noStrike"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 </a:t>
            </a:r>
          </a:p>
          <a:p>
            <a:r>
              <a:rPr lang="en-US" sz="882" kern="1200" baseline="0" dirty="0">
                <a:solidFill>
                  <a:schemeClr val="tx1"/>
                </a:solidFill>
                <a:effectLst/>
                <a:latin typeface="+mn-lt"/>
                <a:ea typeface="+mn-ea"/>
                <a:cs typeface="+mn-cs"/>
              </a:rPr>
              <a:t>TempDB Database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https://docs.microsoft.com/en-us/sql/relational-databases/databases/tempdb-database?view=sql-server-ver15#memory-optimized-tempdb-metadata</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a:t>
            </a:fld>
            <a:endParaRPr lang="en-US" noProof="0" dirty="0"/>
          </a:p>
        </p:txBody>
      </p:sp>
    </p:spTree>
    <p:extLst>
      <p:ext uri="{BB962C8B-B14F-4D97-AF65-F5344CB8AC3E}">
        <p14:creationId xmlns:p14="http://schemas.microsoft.com/office/powerpoint/2010/main" val="1442779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b="0" i="0" kern="1200" baseline="0" dirty="0">
              <a:solidFill>
                <a:schemeClr val="tx1"/>
              </a:solidFill>
              <a:effectLst/>
              <a:latin typeface="+mn-lt"/>
              <a:ea typeface="+mn-ea"/>
              <a:cs typeface="+mn-cs"/>
            </a:endParaRPr>
          </a:p>
          <a:p>
            <a:r>
              <a:rPr lang="en-US" sz="882" b="0" i="0" kern="1200" baseline="0" dirty="0">
                <a:solidFill>
                  <a:schemeClr val="tx1"/>
                </a:solidFill>
                <a:effectLst/>
                <a:latin typeface="+mn-lt"/>
                <a:ea typeface="+mn-ea"/>
                <a:cs typeface="+mn-cs"/>
              </a:rPr>
              <a:t>Temporary </a:t>
            </a:r>
            <a:r>
              <a:rPr lang="en-US" sz="882" b="1" i="0" kern="1200" baseline="0" dirty="0">
                <a:solidFill>
                  <a:schemeClr val="tx1"/>
                </a:solidFill>
                <a:effectLst/>
                <a:latin typeface="+mn-lt"/>
                <a:ea typeface="+mn-ea"/>
                <a:cs typeface="+mn-cs"/>
              </a:rPr>
              <a:t>user objects</a:t>
            </a:r>
            <a:r>
              <a:rPr lang="en-US" sz="882" b="0" i="0" kern="1200" baseline="0" dirty="0">
                <a:solidFill>
                  <a:schemeClr val="tx1"/>
                </a:solidFill>
                <a:effectLst/>
                <a:latin typeface="+mn-lt"/>
                <a:ea typeface="+mn-ea"/>
                <a:cs typeface="+mn-cs"/>
              </a:rPr>
              <a:t> that are explicitly created, such as: </a:t>
            </a:r>
          </a:p>
          <a:p>
            <a:pPr lvl="1"/>
            <a:r>
              <a:rPr lang="en-US" sz="882" b="0" i="0" kern="1200" baseline="0" dirty="0">
                <a:solidFill>
                  <a:schemeClr val="tx1"/>
                </a:solidFill>
                <a:effectLst/>
                <a:latin typeface="+mn-lt"/>
                <a:ea typeface="+mn-ea"/>
                <a:cs typeface="+mn-cs"/>
              </a:rPr>
              <a:t>Global or local temporary tables and indexes</a:t>
            </a:r>
          </a:p>
          <a:p>
            <a:pPr lvl="1"/>
            <a:r>
              <a:rPr lang="en-US" sz="882" b="0" i="0" kern="1200" baseline="0" dirty="0">
                <a:solidFill>
                  <a:schemeClr val="tx1"/>
                </a:solidFill>
                <a:effectLst/>
                <a:latin typeface="+mn-lt"/>
                <a:ea typeface="+mn-ea"/>
                <a:cs typeface="+mn-cs"/>
              </a:rPr>
              <a:t>Temporary stored procedures</a:t>
            </a:r>
          </a:p>
          <a:p>
            <a:pPr lvl="1"/>
            <a:r>
              <a:rPr lang="en-US" sz="882" b="0" i="0" kern="1200" baseline="0" dirty="0">
                <a:solidFill>
                  <a:schemeClr val="tx1"/>
                </a:solidFill>
                <a:effectLst/>
                <a:latin typeface="+mn-lt"/>
                <a:ea typeface="+mn-ea"/>
                <a:cs typeface="+mn-cs"/>
              </a:rPr>
              <a:t>Table variables</a:t>
            </a:r>
          </a:p>
          <a:p>
            <a:pPr lvl="1"/>
            <a:r>
              <a:rPr lang="en-US" sz="882" b="0" i="0" kern="1200" baseline="0" dirty="0">
                <a:solidFill>
                  <a:schemeClr val="tx1"/>
                </a:solidFill>
                <a:effectLst/>
                <a:latin typeface="+mn-lt"/>
                <a:ea typeface="+mn-ea"/>
                <a:cs typeface="+mn-cs"/>
              </a:rPr>
              <a:t>Tables returned in table-valued functions, or cursors</a:t>
            </a:r>
          </a:p>
          <a:p>
            <a:endParaRPr lang="en-US" sz="882" b="0"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Internal objects</a:t>
            </a:r>
            <a:r>
              <a:rPr lang="en-US" sz="882" b="0" i="0" kern="1200" baseline="0" dirty="0">
                <a:solidFill>
                  <a:schemeClr val="tx1"/>
                </a:solidFill>
                <a:effectLst/>
                <a:latin typeface="+mn-lt"/>
                <a:ea typeface="+mn-ea"/>
                <a:cs typeface="+mn-cs"/>
              </a:rPr>
              <a:t> that are created by the database engine. These include:</a:t>
            </a:r>
          </a:p>
          <a:p>
            <a:pPr lvl="1"/>
            <a:r>
              <a:rPr lang="en-US" sz="882" b="0" i="0" kern="1200" baseline="0" dirty="0">
                <a:solidFill>
                  <a:schemeClr val="tx1"/>
                </a:solidFill>
                <a:effectLst/>
                <a:latin typeface="+mn-lt"/>
                <a:ea typeface="+mn-ea"/>
                <a:cs typeface="+mn-cs"/>
              </a:rPr>
              <a:t>Work tables to store intermediate results for spools, cursors, sorts, and temporary large object (LOB) storage.</a:t>
            </a:r>
          </a:p>
          <a:p>
            <a:pPr lvl="1"/>
            <a:r>
              <a:rPr lang="en-US" sz="882" b="0" i="0" kern="1200" baseline="0" dirty="0">
                <a:solidFill>
                  <a:schemeClr val="tx1"/>
                </a:solidFill>
                <a:effectLst/>
                <a:latin typeface="+mn-lt"/>
                <a:ea typeface="+mn-ea"/>
                <a:cs typeface="+mn-cs"/>
              </a:rPr>
              <a:t>Work files for hash join or hash aggregate operations.</a:t>
            </a:r>
          </a:p>
          <a:p>
            <a:pPr lvl="1"/>
            <a:r>
              <a:rPr lang="en-US" sz="882" b="0" i="0" kern="1200" baseline="0" dirty="0">
                <a:solidFill>
                  <a:schemeClr val="tx1"/>
                </a:solidFill>
                <a:effectLst/>
                <a:latin typeface="+mn-lt"/>
                <a:ea typeface="+mn-ea"/>
                <a:cs typeface="+mn-cs"/>
              </a:rPr>
              <a:t>Intermediate sort results for operations such as creating or rebuilding indexes (if SORT_IN_TEMPDB is specified), or certain GROUP BY, ORDER BY, or UNION queries.</a:t>
            </a:r>
          </a:p>
          <a:p>
            <a:endParaRPr lang="en-US" dirty="0"/>
          </a:p>
          <a:p>
            <a:r>
              <a:rPr lang="en-US" sz="882" b="1" i="0" kern="1200" baseline="0" dirty="0">
                <a:solidFill>
                  <a:schemeClr val="tx1"/>
                </a:solidFill>
                <a:effectLst/>
                <a:latin typeface="+mn-lt"/>
                <a:ea typeface="+mn-ea"/>
                <a:cs typeface="+mn-cs"/>
              </a:rPr>
              <a:t>Version stores</a:t>
            </a:r>
            <a:r>
              <a:rPr lang="en-US" sz="882" b="0" i="0" kern="1200" baseline="0" dirty="0">
                <a:solidFill>
                  <a:schemeClr val="tx1"/>
                </a:solidFill>
                <a:effectLst/>
                <a:latin typeface="+mn-lt"/>
                <a:ea typeface="+mn-ea"/>
                <a:cs typeface="+mn-cs"/>
              </a:rPr>
              <a:t>, which are a collection of data pages that hold the data rows that are required to support the features that use row versioning. There are two version stores: a common version store and an online-index-build version store. The version stores contain:</a:t>
            </a:r>
          </a:p>
          <a:p>
            <a:pPr lvl="1"/>
            <a:r>
              <a:rPr lang="en-US" sz="882" b="0" i="0" kern="1200" baseline="0" dirty="0">
                <a:solidFill>
                  <a:schemeClr val="tx1"/>
                </a:solidFill>
                <a:effectLst/>
                <a:latin typeface="+mn-lt"/>
                <a:ea typeface="+mn-ea"/>
                <a:cs typeface="+mn-cs"/>
              </a:rPr>
              <a:t>Row versions that are generated by data modification transactions in a database that uses read-committed using row versioning isolation or snapshot isolation transactions.</a:t>
            </a:r>
          </a:p>
          <a:p>
            <a:pPr lvl="1"/>
            <a:r>
              <a:rPr lang="en-US" sz="882" b="0" i="0" kern="1200" baseline="0" dirty="0">
                <a:solidFill>
                  <a:schemeClr val="tx1"/>
                </a:solidFill>
                <a:effectLst/>
                <a:latin typeface="+mn-lt"/>
                <a:ea typeface="+mn-ea"/>
                <a:cs typeface="+mn-cs"/>
              </a:rPr>
              <a:t>Row versions that are generated by data modification transactions for features, such as: online index operations, Multiple Active Result Sets (MARS), and AFTER triggers.</a:t>
            </a:r>
          </a:p>
          <a:p>
            <a:pPr marL="171450" indent="-171450">
              <a:buFontTx/>
              <a:buChar char="-"/>
            </a:pPr>
            <a:endParaRPr lang="en-US" sz="882" b="0" i="0"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How (and When) To: Memory Optimized TempDB Metadata</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https://channel9.msdn.com/Shows/Data-Exposed/How-and-When-To-Memory-Optimized-TempDB-Metadata?term=tempdb&amp;lang-en=true</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 </a:t>
            </a:r>
          </a:p>
          <a:p>
            <a:r>
              <a:rPr lang="en-US" sz="882" kern="1200" baseline="0" dirty="0">
                <a:solidFill>
                  <a:schemeClr val="tx1"/>
                </a:solidFill>
                <a:effectLst/>
                <a:latin typeface="+mn-lt"/>
                <a:ea typeface="+mn-ea"/>
                <a:cs typeface="+mn-cs"/>
              </a:rPr>
              <a:t>It Just Runs Faster: SQL Server 2019 TempDB Improvements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4"/>
              </a:rPr>
              <a:t>https://channel9.msdn.com/Shows/Data-Exposed/It-Just-Runs-Faster-SQL-Server-2019-TempDB-Improvements</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pPr marL="171450" indent="-171450">
              <a:buFontTx/>
              <a:buChar char="-"/>
            </a:pP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a:t>
            </a:fld>
            <a:endParaRPr lang="en-US" noProof="0" dirty="0"/>
          </a:p>
        </p:txBody>
      </p:sp>
    </p:spTree>
    <p:extLst>
      <p:ext uri="{BB962C8B-B14F-4D97-AF65-F5344CB8AC3E}">
        <p14:creationId xmlns:p14="http://schemas.microsoft.com/office/powerpoint/2010/main" val="496866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1EA191-6936-4106-86B0-744F7F9163D6}" type="slidenum">
              <a:rPr lang="en-US" smtClean="0"/>
              <a:t>6</a:t>
            </a:fld>
            <a:endParaRPr lang="en-US" dirty="0"/>
          </a:p>
        </p:txBody>
      </p:sp>
    </p:spTree>
    <p:extLst>
      <p:ext uri="{BB962C8B-B14F-4D97-AF65-F5344CB8AC3E}">
        <p14:creationId xmlns:p14="http://schemas.microsoft.com/office/powerpoint/2010/main" val="2083554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 As a general rule:</a:t>
            </a:r>
          </a:p>
          <a:p>
            <a:pPr lvl="1"/>
            <a:r>
              <a:rPr lang="en-US" b="0" i="0" dirty="0"/>
              <a:t>If the number of logical processors is less than or equal to eight (8), use the same number of data files as logical processors. </a:t>
            </a:r>
          </a:p>
          <a:p>
            <a:pPr lvl="1"/>
            <a:r>
              <a:rPr lang="en-US" b="0" i="0" dirty="0"/>
              <a:t>If the number of logical processors is greater than eight (8), use eight data files. If contention continues, increase the number of data files by multiples of four (4) up to the number of logical processors until the contention is reduced to acceptable levels. </a:t>
            </a:r>
          </a:p>
          <a:p>
            <a:pPr lvl="1"/>
            <a:r>
              <a:rPr lang="en-US" b="0" i="0" dirty="0"/>
              <a:t>Alternatively, make changes to the workload or code.</a:t>
            </a:r>
            <a:endParaRPr lang="en-US" dirty="0"/>
          </a:p>
          <a:p>
            <a:endParaRPr lang="en-US" sz="882" kern="1200" baseline="0" dirty="0">
              <a:solidFill>
                <a:schemeClr val="tx1"/>
              </a:solidFill>
              <a:effectLst/>
              <a:latin typeface="+mn-lt"/>
              <a:ea typeface="+mn-ea"/>
              <a:cs typeface="+mn-cs"/>
            </a:endParaRPr>
          </a:p>
          <a:p>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Physical Properties of TempDB in SQL Server</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https://docs.microsoft.com/en-us/sql/relational-databases/databases/tempdb-database?view=sql-server-ver15#physical-properties-of-tempdb-in-sql-server</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7</a:t>
            </a:fld>
            <a:endParaRPr lang="en-US" noProof="0" dirty="0"/>
          </a:p>
        </p:txBody>
      </p:sp>
    </p:spTree>
    <p:extLst>
      <p:ext uri="{BB962C8B-B14F-4D97-AF65-F5344CB8AC3E}">
        <p14:creationId xmlns:p14="http://schemas.microsoft.com/office/powerpoint/2010/main" val="4201641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82" b="0" i="0" kern="1200" baseline="0" dirty="0">
              <a:solidFill>
                <a:schemeClr val="tx1"/>
              </a:solidFill>
              <a:effectLst/>
              <a:latin typeface="+mn-lt"/>
              <a:ea typeface="+mn-ea"/>
              <a:cs typeface="+mn-cs"/>
            </a:endParaRPr>
          </a:p>
          <a:p>
            <a:r>
              <a:rPr lang="en-US" sz="882" b="0" i="0" kern="1200" baseline="0" dirty="0">
                <a:solidFill>
                  <a:schemeClr val="tx1"/>
                </a:solidFill>
                <a:effectLst/>
                <a:latin typeface="+mn-lt"/>
                <a:ea typeface="+mn-ea"/>
                <a:cs typeface="+mn-cs"/>
              </a:rPr>
              <a:t>Temporary </a:t>
            </a:r>
            <a:r>
              <a:rPr lang="en-US" sz="882" b="1" i="0" kern="1200" baseline="0" dirty="0">
                <a:solidFill>
                  <a:schemeClr val="tx1"/>
                </a:solidFill>
                <a:effectLst/>
                <a:latin typeface="+mn-lt"/>
                <a:ea typeface="+mn-ea"/>
                <a:cs typeface="+mn-cs"/>
              </a:rPr>
              <a:t>user objects</a:t>
            </a:r>
            <a:r>
              <a:rPr lang="en-US" sz="882" b="0" i="0" kern="1200" baseline="0" dirty="0">
                <a:solidFill>
                  <a:schemeClr val="tx1"/>
                </a:solidFill>
                <a:effectLst/>
                <a:latin typeface="+mn-lt"/>
                <a:ea typeface="+mn-ea"/>
                <a:cs typeface="+mn-cs"/>
              </a:rPr>
              <a:t> that are explicitly created, such as: </a:t>
            </a:r>
          </a:p>
          <a:p>
            <a:pPr lvl="1"/>
            <a:r>
              <a:rPr lang="en-US" sz="882" b="0" i="0" kern="1200" baseline="0" dirty="0">
                <a:solidFill>
                  <a:schemeClr val="tx1"/>
                </a:solidFill>
                <a:effectLst/>
                <a:latin typeface="+mn-lt"/>
                <a:ea typeface="+mn-ea"/>
                <a:cs typeface="+mn-cs"/>
              </a:rPr>
              <a:t>Global or local temporary tables and indexes</a:t>
            </a:r>
          </a:p>
          <a:p>
            <a:pPr lvl="1"/>
            <a:r>
              <a:rPr lang="en-US" sz="882" b="0" i="0" kern="1200" baseline="0" dirty="0">
                <a:solidFill>
                  <a:schemeClr val="tx1"/>
                </a:solidFill>
                <a:effectLst/>
                <a:latin typeface="+mn-lt"/>
                <a:ea typeface="+mn-ea"/>
                <a:cs typeface="+mn-cs"/>
              </a:rPr>
              <a:t>Temporary stored procedures</a:t>
            </a:r>
          </a:p>
          <a:p>
            <a:pPr lvl="1"/>
            <a:r>
              <a:rPr lang="en-US" sz="882" b="0" i="0" kern="1200" baseline="0" dirty="0">
                <a:solidFill>
                  <a:schemeClr val="tx1"/>
                </a:solidFill>
                <a:effectLst/>
                <a:latin typeface="+mn-lt"/>
                <a:ea typeface="+mn-ea"/>
                <a:cs typeface="+mn-cs"/>
              </a:rPr>
              <a:t>Table variables</a:t>
            </a:r>
          </a:p>
          <a:p>
            <a:pPr lvl="1"/>
            <a:r>
              <a:rPr lang="en-US" sz="882" b="0" i="0" kern="1200" baseline="0" dirty="0">
                <a:solidFill>
                  <a:schemeClr val="tx1"/>
                </a:solidFill>
                <a:effectLst/>
                <a:latin typeface="+mn-lt"/>
                <a:ea typeface="+mn-ea"/>
                <a:cs typeface="+mn-cs"/>
              </a:rPr>
              <a:t>Tables returned in table-valued functions, or cursors</a:t>
            </a:r>
          </a:p>
          <a:p>
            <a:endParaRPr lang="en-US" sz="882" b="0"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Internal objects</a:t>
            </a:r>
            <a:r>
              <a:rPr lang="en-US" sz="882" b="0" i="0" kern="1200" baseline="0" dirty="0">
                <a:solidFill>
                  <a:schemeClr val="tx1"/>
                </a:solidFill>
                <a:effectLst/>
                <a:latin typeface="+mn-lt"/>
                <a:ea typeface="+mn-ea"/>
                <a:cs typeface="+mn-cs"/>
              </a:rPr>
              <a:t> that are created by the database engine. These include:</a:t>
            </a:r>
          </a:p>
          <a:p>
            <a:pPr lvl="1"/>
            <a:r>
              <a:rPr lang="en-US" sz="882" b="0" i="0" kern="1200" baseline="0" dirty="0">
                <a:solidFill>
                  <a:schemeClr val="tx1"/>
                </a:solidFill>
                <a:effectLst/>
                <a:latin typeface="+mn-lt"/>
                <a:ea typeface="+mn-ea"/>
                <a:cs typeface="+mn-cs"/>
              </a:rPr>
              <a:t>Work tables to store intermediate results for spools, cursors, sorts, and temporary large object (LOB) storage.</a:t>
            </a:r>
          </a:p>
          <a:p>
            <a:pPr lvl="1"/>
            <a:r>
              <a:rPr lang="en-US" sz="882" b="0" i="0" kern="1200" baseline="0" dirty="0">
                <a:solidFill>
                  <a:schemeClr val="tx1"/>
                </a:solidFill>
                <a:effectLst/>
                <a:latin typeface="+mn-lt"/>
                <a:ea typeface="+mn-ea"/>
                <a:cs typeface="+mn-cs"/>
              </a:rPr>
              <a:t>Work files for hash join or hash aggregate operations.</a:t>
            </a:r>
          </a:p>
          <a:p>
            <a:pPr lvl="1"/>
            <a:r>
              <a:rPr lang="en-US" sz="882" b="0" i="0" kern="1200" baseline="0" dirty="0">
                <a:solidFill>
                  <a:schemeClr val="tx1"/>
                </a:solidFill>
                <a:effectLst/>
                <a:latin typeface="+mn-lt"/>
                <a:ea typeface="+mn-ea"/>
                <a:cs typeface="+mn-cs"/>
              </a:rPr>
              <a:t>Intermediate sort results for operations such as creating or rebuilding indexes (if SORT_IN_TEMPDB is specified), or certain GROUP BY, ORDER BY, or UNION queries.</a:t>
            </a:r>
          </a:p>
          <a:p>
            <a:endParaRPr lang="en-US" dirty="0"/>
          </a:p>
          <a:p>
            <a:r>
              <a:rPr lang="en-US" sz="882" b="1" i="0" kern="1200" baseline="0" dirty="0">
                <a:solidFill>
                  <a:schemeClr val="tx1"/>
                </a:solidFill>
                <a:effectLst/>
                <a:latin typeface="+mn-lt"/>
                <a:ea typeface="+mn-ea"/>
                <a:cs typeface="+mn-cs"/>
              </a:rPr>
              <a:t>Version stores</a:t>
            </a:r>
            <a:r>
              <a:rPr lang="en-US" sz="882" b="0" i="0" kern="1200" baseline="0" dirty="0">
                <a:solidFill>
                  <a:schemeClr val="tx1"/>
                </a:solidFill>
                <a:effectLst/>
                <a:latin typeface="+mn-lt"/>
                <a:ea typeface="+mn-ea"/>
                <a:cs typeface="+mn-cs"/>
              </a:rPr>
              <a:t>, which are a collection of data pages that hold the data rows that are required to support the features that use row versioning. There are two version stores: a common version store and an online-index-build version store. The version stores contain:</a:t>
            </a:r>
          </a:p>
          <a:p>
            <a:pPr lvl="1"/>
            <a:r>
              <a:rPr lang="en-US" sz="882" b="0" i="0" kern="1200" baseline="0" dirty="0">
                <a:solidFill>
                  <a:schemeClr val="tx1"/>
                </a:solidFill>
                <a:effectLst/>
                <a:latin typeface="+mn-lt"/>
                <a:ea typeface="+mn-ea"/>
                <a:cs typeface="+mn-cs"/>
              </a:rPr>
              <a:t>Row versions that are generated by data modification transactions in a database that uses read-committed using row versioning isolation or snapshot isolation transactions.</a:t>
            </a:r>
          </a:p>
          <a:p>
            <a:pPr lvl="1"/>
            <a:r>
              <a:rPr lang="en-US" sz="882" b="0" i="0" kern="1200" baseline="0" dirty="0">
                <a:solidFill>
                  <a:schemeClr val="tx1"/>
                </a:solidFill>
                <a:effectLst/>
                <a:latin typeface="+mn-lt"/>
                <a:ea typeface="+mn-ea"/>
                <a:cs typeface="+mn-cs"/>
              </a:rPr>
              <a:t>Row versions that are generated by data modification transactions for features, such as: online index operations, Multiple Active Result Sets (MARS), and AFTER triggers.</a:t>
            </a:r>
          </a:p>
          <a:p>
            <a:pPr marL="171450" indent="-171450">
              <a:buFontTx/>
              <a:buChar char="-"/>
            </a:pPr>
            <a:endParaRPr lang="en-US" sz="882" b="0" i="0"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How (and When) To: Memory Optimized TempDB Metadata</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https://channel9.msdn.com/Shows/Data-Exposed/How-and-When-To-Memory-Optimized-TempDB-Metadata?term=tempdb&amp;lang-en=true</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 </a:t>
            </a:r>
          </a:p>
          <a:p>
            <a:r>
              <a:rPr lang="en-US" sz="882" kern="1200" baseline="0" dirty="0">
                <a:solidFill>
                  <a:schemeClr val="tx1"/>
                </a:solidFill>
                <a:effectLst/>
                <a:latin typeface="+mn-lt"/>
                <a:ea typeface="+mn-ea"/>
                <a:cs typeface="+mn-cs"/>
              </a:rPr>
              <a:t>It Just Runs Faster: SQL Server 2019 TempDB Improvements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4"/>
              </a:rPr>
              <a:t>https://channel9.msdn.com/Shows/Data-Exposed/It-Just-Runs-Faster-SQL-Server-2019-TempDB-Improvements</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pPr marL="171450" indent="-171450">
              <a:buFontTx/>
              <a:buChar char="-"/>
            </a:pP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8</a:t>
            </a:fld>
            <a:endParaRPr lang="en-US" noProof="0" dirty="0"/>
          </a:p>
        </p:txBody>
      </p:sp>
    </p:spTree>
    <p:extLst>
      <p:ext uri="{BB962C8B-B14F-4D97-AF65-F5344CB8AC3E}">
        <p14:creationId xmlns:p14="http://schemas.microsoft.com/office/powerpoint/2010/main" val="2457473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dirty="0"/>
              <a:t>SQL Server databases have at least one data file called the Primary data file, which will typically have a .mdf extension. They can also have secondary data files with .ndf extensions. This is the default naming convention, but any file extensions the user specifies will be accepted.</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When a database has multiple files, the files are numbered from 1 to n, n being the total number of files. Each file consists of a collection of pages numbered from 0 to n-1, n being the number of pages in the file (total number of pages will depend on the size of the file).</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The special Object Allocation pages mentioned on the previous slide will always appear in the same location in each data file contained in a database. A PFS page is the first page after the file header page in a data file and is marked as page 1. Following the PFS page is a GAM, marked as page 2, followed by an SGAM, marked as page 3. After the first PFS, there will be a new PFS page after every 8,087 pages. There is a new GAM for each 63,904 extents after the first GAM on page 2, and a new SGAM each 63,904 extents after the first SGAM on page 3.</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The SQL Server engine addresses each of these pages using a combination of database id, file id, and page number. For example, the SGAM page in the first data file of a user database with a database id of 5 will be notated as </a:t>
            </a:r>
            <a:r>
              <a:rPr lang="en-US" b="1" dirty="0"/>
              <a:t>5:1:3</a:t>
            </a:r>
            <a:r>
              <a:rPr lang="en-US" dirty="0"/>
              <a:t>.  This becomes important when troubleshooting any type of page-related wait as the wait resource will be listed using this notation.</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b="1" dirty="0"/>
          </a:p>
          <a:p>
            <a:pPr marL="0" marR="0" indent="0" algn="l" defTabSz="914400" rtl="0" eaLnBrk="1" fontAlgn="auto" latinLnBrk="0" hangingPunct="1">
              <a:lnSpc>
                <a:spcPct val="100000"/>
              </a:lnSpc>
              <a:spcBef>
                <a:spcPts val="0"/>
              </a:spcBef>
              <a:spcAft>
                <a:spcPts val="600"/>
              </a:spcAft>
              <a:buClrTx/>
              <a:buSzTx/>
              <a:buFontTx/>
              <a:buNone/>
              <a:tabLst/>
              <a:defRPr/>
            </a:pPr>
            <a:r>
              <a:rPr lang="en-US" b="1" dirty="0"/>
              <a:t>Additional Reading:</a:t>
            </a:r>
          </a:p>
          <a:p>
            <a:r>
              <a:rPr lang="en-US" sz="882" kern="1200" baseline="0" dirty="0">
                <a:solidFill>
                  <a:schemeClr val="tx1"/>
                </a:solidFill>
                <a:effectLst/>
                <a:latin typeface="+mn-lt"/>
                <a:ea typeface="+mn-ea"/>
                <a:cs typeface="+mn-cs"/>
              </a:rPr>
              <a:t>Database Files and Filegroups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https://docs.microsoft.com/en-us/sql/relational-databases/databases/database-files-and-filegroups?view=sql-server-ver15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9</a:t>
            </a:fld>
            <a:endParaRPr lang="en-US" noProof="0" dirty="0"/>
          </a:p>
        </p:txBody>
      </p:sp>
    </p:spTree>
    <p:extLst>
      <p:ext uri="{BB962C8B-B14F-4D97-AF65-F5344CB8AC3E}">
        <p14:creationId xmlns:p14="http://schemas.microsoft.com/office/powerpoint/2010/main" val="2434729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hyperlink" Target="http://www.microsoft.com/en-us/legal/intellectualproperty/Permissions/default.aspx" TargetMode="External"/><Relationship Id="rId2" Type="http://schemas.openxmlformats.org/officeDocument/2006/relationships/slideMaster" Target="../slideMasters/slideMaster2.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344162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283737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985641"/>
          </a:xfrm>
        </p:spPr>
        <p:txBody>
          <a:bodyPr>
            <a:spAutoFit/>
          </a:bodyPr>
          <a:lstStyle>
            <a:lvl1pPr>
              <a:defRPr sz="3528">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4497081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985641"/>
          </a:xfrm>
        </p:spPr>
        <p:txBody>
          <a:bodyPr>
            <a:spAutoFit/>
          </a:bodyPr>
          <a:lstStyle>
            <a:lvl1pPr>
              <a:defRPr sz="352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Slide Number Placeholder 3"/>
          <p:cNvSpPr txBox="1">
            <a:spLocks/>
          </p:cNvSpPr>
          <p:nvPr userDrawn="1"/>
        </p:nvSpPr>
        <p:spPr>
          <a:xfrm>
            <a:off x="4588565" y="6492877"/>
            <a:ext cx="2844800" cy="365125"/>
          </a:xfrm>
          <a:prstGeom prst="rect">
            <a:avLst/>
          </a:prstGeom>
        </p:spPr>
        <p:txBody>
          <a:bodyPr lIns="182828" rIns="182828"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dirty="0"/>
              <a:t>Microsoft Confidential</a:t>
            </a:r>
          </a:p>
        </p:txBody>
      </p:sp>
    </p:spTree>
    <p:extLst>
      <p:ext uri="{BB962C8B-B14F-4D97-AF65-F5344CB8AC3E}">
        <p14:creationId xmlns:p14="http://schemas.microsoft.com/office/powerpoint/2010/main" val="201472158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8">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8">
                <a:gradFill>
                  <a:gsLst>
                    <a:gs pos="1250">
                      <a:schemeClr val="tx2"/>
                    </a:gs>
                    <a:gs pos="99000">
                      <a:schemeClr val="tx2"/>
                    </a:gs>
                  </a:gsLst>
                  <a:lin ang="5400000" scaled="0"/>
                </a:gradFill>
              </a:defRPr>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93843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1"/>
            </a:lvl2pPr>
            <a:lvl3pPr marL="227165" indent="0">
              <a:buNone/>
              <a:tabLst/>
              <a:defRPr sz="1961"/>
            </a:lvl3pPr>
            <a:lvl4pPr marL="451219" indent="0">
              <a:buNone/>
              <a:defRPr/>
            </a:lvl4pPr>
            <a:lvl5pPr marL="672161"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3473928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2"/>
              </a:buClr>
              <a:buFont typeface="Arial" pitchFamily="34" charset="0"/>
              <a:buChar char="•"/>
              <a:defRPr sz="3136">
                <a:gradFill>
                  <a:gsLst>
                    <a:gs pos="1250">
                      <a:schemeClr val="tx2"/>
                    </a:gs>
                    <a:gs pos="99000">
                      <a:schemeClr val="tx2"/>
                    </a:gs>
                  </a:gsLst>
                  <a:lin ang="5400000" scaled="0"/>
                </a:gradFill>
              </a:defRPr>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3"/>
          <p:cNvSpPr txBox="1">
            <a:spLocks/>
          </p:cNvSpPr>
          <p:nvPr userDrawn="1"/>
        </p:nvSpPr>
        <p:spPr>
          <a:xfrm>
            <a:off x="4588565" y="6492877"/>
            <a:ext cx="2844800" cy="365125"/>
          </a:xfrm>
          <a:prstGeom prst="rect">
            <a:avLst/>
          </a:prstGeom>
        </p:spPr>
        <p:txBody>
          <a:bodyPr lIns="182828" rIns="182828"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dirty="0"/>
              <a:t>Microsoft Confidential</a:t>
            </a:r>
          </a:p>
        </p:txBody>
      </p:sp>
    </p:spTree>
    <p:extLst>
      <p:ext uri="{BB962C8B-B14F-4D97-AF65-F5344CB8AC3E}">
        <p14:creationId xmlns:p14="http://schemas.microsoft.com/office/powerpoint/2010/main" val="31050916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23" indent="-281623">
              <a:spcBef>
                <a:spcPts val="1200"/>
              </a:spcBef>
              <a:buClr>
                <a:schemeClr val="tx1"/>
              </a:buClr>
              <a:buFont typeface="Arial" pitchFamily="34" charset="0"/>
              <a:buChar char="•"/>
              <a:defRPr sz="3136"/>
            </a:lvl1pPr>
            <a:lvl2pPr marL="520602" indent="-228557">
              <a:defRPr sz="2353"/>
            </a:lvl2pPr>
            <a:lvl3pPr marL="685671" indent="-165070">
              <a:tabLst/>
              <a:defRPr sz="1961"/>
            </a:lvl3pPr>
            <a:lvl4pPr marL="863437" indent="-177767">
              <a:defRPr/>
            </a:lvl4pPr>
            <a:lvl5pPr marL="1028506" indent="-16507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3"/>
          <p:cNvSpPr txBox="1">
            <a:spLocks/>
          </p:cNvSpPr>
          <p:nvPr userDrawn="1"/>
        </p:nvSpPr>
        <p:spPr>
          <a:xfrm>
            <a:off x="4588565" y="6492877"/>
            <a:ext cx="2844800" cy="365125"/>
          </a:xfrm>
          <a:prstGeom prst="rect">
            <a:avLst/>
          </a:prstGeom>
        </p:spPr>
        <p:txBody>
          <a:bodyPr lIns="182828" rIns="182828"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050" dirty="0"/>
              <a:t>Microsoft Confidential</a:t>
            </a:r>
          </a:p>
        </p:txBody>
      </p:sp>
    </p:spTree>
    <p:extLst>
      <p:ext uri="{BB962C8B-B14F-4D97-AF65-F5344CB8AC3E}">
        <p14:creationId xmlns:p14="http://schemas.microsoft.com/office/powerpoint/2010/main" val="201854471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965508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6"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1" y="3877278"/>
            <a:ext cx="9860674" cy="1793881"/>
          </a:xfrm>
          <a:noFill/>
        </p:spPr>
        <p:txBody>
          <a:bodyPr lIns="182880" tIns="146304" rIns="182880" bIns="146304">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Subsection Title</a:t>
            </a:r>
          </a:p>
        </p:txBody>
      </p:sp>
    </p:spTree>
    <p:extLst>
      <p:ext uri="{BB962C8B-B14F-4D97-AF65-F5344CB8AC3E}">
        <p14:creationId xmlns:p14="http://schemas.microsoft.com/office/powerpoint/2010/main" val="22694309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6"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1" y="3877278"/>
            <a:ext cx="9860674" cy="1793881"/>
          </a:xfrm>
          <a:noFill/>
        </p:spPr>
        <p:txBody>
          <a:bodyPr lIns="182880" tIns="146304" rIns="182880" bIns="146304">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Subsection Title</a:t>
            </a:r>
          </a:p>
        </p:txBody>
      </p:sp>
      <p:grpSp>
        <p:nvGrpSpPr>
          <p:cNvPr id="3" name="Group 4"/>
          <p:cNvGrpSpPr>
            <a:grpSpLocks noChangeAspect="1"/>
          </p:cNvGrpSpPr>
          <p:nvPr userDrawn="1"/>
        </p:nvGrpSpPr>
        <p:grpSpPr bwMode="auto">
          <a:xfrm>
            <a:off x="7291232" y="1367011"/>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4524700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B356A62-21DA-4D2C-A75D-2C19FA202376}"/>
              </a:ext>
            </a:extLst>
          </p:cNvPr>
          <p:cNvPicPr>
            <a:picLocks noChangeAspect="1"/>
          </p:cNvPicPr>
          <p:nvPr userDrawn="1"/>
        </p:nvPicPr>
        <p:blipFill>
          <a:blip r:embed="rId2"/>
          <a:stretch>
            <a:fillRect/>
          </a:stretch>
        </p:blipFill>
        <p:spPr>
          <a:xfrm>
            <a:off x="0" y="0"/>
            <a:ext cx="12307823" cy="7050024"/>
          </a:xfrm>
          <a:prstGeom prst="rect">
            <a:avLst/>
          </a:prstGeom>
        </p:spPr>
      </p:pic>
    </p:spTree>
    <p:extLst>
      <p:ext uri="{BB962C8B-B14F-4D97-AF65-F5344CB8AC3E}">
        <p14:creationId xmlns:p14="http://schemas.microsoft.com/office/powerpoint/2010/main" val="96609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6"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1" y="3877278"/>
            <a:ext cx="9860674" cy="1793881"/>
          </a:xfrm>
          <a:noFill/>
        </p:spPr>
        <p:txBody>
          <a:bodyPr lIns="182880" tIns="146304" rIns="182880" bIns="146304">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8" name="Picture 237"/>
          <p:cNvPicPr>
            <a:picLocks noChangeAspect="1"/>
          </p:cNvPicPr>
          <p:nvPr userDrawn="1"/>
        </p:nvPicPr>
        <p:blipFill>
          <a:blip r:embed="rId2"/>
          <a:stretch>
            <a:fillRect/>
          </a:stretch>
        </p:blipFill>
        <p:spPr>
          <a:xfrm>
            <a:off x="7609946" y="4045998"/>
            <a:ext cx="4837424" cy="3228201"/>
          </a:xfrm>
          <a:prstGeom prst="rect">
            <a:avLst/>
          </a:prstGeom>
        </p:spPr>
      </p:pic>
    </p:spTree>
    <p:extLst>
      <p:ext uri="{BB962C8B-B14F-4D97-AF65-F5344CB8AC3E}">
        <p14:creationId xmlns:p14="http://schemas.microsoft.com/office/powerpoint/2010/main" val="13920364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6"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1" y="3877278"/>
            <a:ext cx="9860674" cy="1793881"/>
          </a:xfrm>
          <a:noFill/>
        </p:spPr>
        <p:txBody>
          <a:bodyPr lIns="182880" tIns="146304" rIns="182880" bIns="146304">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122" name="Picture 121"/>
          <p:cNvPicPr>
            <a:picLocks noChangeAspect="1"/>
          </p:cNvPicPr>
          <p:nvPr userDrawn="1"/>
        </p:nvPicPr>
        <p:blipFill>
          <a:blip r:embed="rId2"/>
          <a:stretch>
            <a:fillRect/>
          </a:stretch>
        </p:blipFill>
        <p:spPr>
          <a:xfrm>
            <a:off x="7609946" y="4045998"/>
            <a:ext cx="4837424" cy="3228201"/>
          </a:xfrm>
          <a:prstGeom prst="rect">
            <a:avLst/>
          </a:prstGeom>
        </p:spPr>
      </p:pic>
    </p:spTree>
    <p:extLst>
      <p:ext uri="{BB962C8B-B14F-4D97-AF65-F5344CB8AC3E}">
        <p14:creationId xmlns:p14="http://schemas.microsoft.com/office/powerpoint/2010/main" val="140857947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6"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1" y="3877278"/>
            <a:ext cx="9860674" cy="1793881"/>
          </a:xfrm>
          <a:noFill/>
        </p:spPr>
        <p:txBody>
          <a:bodyPr lIns="182880" tIns="146304" rIns="182880" bIns="146304">
            <a:noAutofit/>
          </a:bodyPr>
          <a:lstStyle>
            <a:lvl1pPr marL="0" indent="0">
              <a:spcBef>
                <a:spcPts val="0"/>
              </a:spcBef>
              <a:buNone/>
              <a:defRPr sz="3528"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9" name="Picture 238"/>
          <p:cNvPicPr>
            <a:picLocks noChangeAspect="1"/>
          </p:cNvPicPr>
          <p:nvPr userDrawn="1"/>
        </p:nvPicPr>
        <p:blipFill>
          <a:blip r:embed="rId2"/>
          <a:stretch>
            <a:fillRect/>
          </a:stretch>
        </p:blipFill>
        <p:spPr>
          <a:xfrm>
            <a:off x="7609946" y="4045998"/>
            <a:ext cx="4837424" cy="3228201"/>
          </a:xfrm>
          <a:prstGeom prst="rect">
            <a:avLst/>
          </a:prstGeom>
        </p:spPr>
      </p:pic>
    </p:spTree>
    <p:extLst>
      <p:ext uri="{BB962C8B-B14F-4D97-AF65-F5344CB8AC3E}">
        <p14:creationId xmlns:p14="http://schemas.microsoft.com/office/powerpoint/2010/main" val="282706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7"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6"/>
            </a:lvl1pPr>
          </a:lstStyle>
          <a:p>
            <a:r>
              <a:rPr lang="en-US" b="1" dirty="0">
                <a:solidFill>
                  <a:schemeClr val="tx1"/>
                </a:solidFill>
              </a:rPr>
              <a:t>Demonstration:</a:t>
            </a:r>
            <a:r>
              <a:rPr lang="en-US" dirty="0">
                <a:solidFill>
                  <a:schemeClr val="tx1"/>
                </a:solidFill>
              </a:rPr>
              <a:t> </a:t>
            </a:r>
            <a:br>
              <a:rPr lang="en-US" dirty="0">
                <a:solidFill>
                  <a:schemeClr val="tx1"/>
                </a:solidFill>
              </a:rPr>
            </a:br>
            <a:r>
              <a:rPr lang="en-US" dirty="0">
                <a:solidFill>
                  <a:schemeClr val="tx1"/>
                </a:solidFill>
              </a:rPr>
              <a:t>Demo Title</a:t>
            </a:r>
          </a:p>
        </p:txBody>
      </p:sp>
    </p:spTree>
    <p:extLst>
      <p:ext uri="{BB962C8B-B14F-4D97-AF65-F5344CB8AC3E}">
        <p14:creationId xmlns:p14="http://schemas.microsoft.com/office/powerpoint/2010/main" val="15417948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6"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4884179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99484"/>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204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497895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31551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5" tIns="45715" rIns="45715" bIns="45715" numCol="1" spcCol="0" rtlCol="0" fromWordArt="0" anchor="ctr" anchorCtr="0" forceAA="0" compatLnSpc="1">
            <a:prstTxWarp prst="textNoShape">
              <a:avLst/>
            </a:prstTxWarp>
            <a:noAutofit/>
          </a:bodyPr>
          <a:lstStyle/>
          <a:p>
            <a:pPr algn="ctr" defTabSz="913927"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3"/>
            <a:ext cx="11653522" cy="1956973"/>
          </a:xfrm>
        </p:spPr>
        <p:txBody>
          <a:bodyPr/>
          <a:lstStyle>
            <a:lvl1pPr marL="0" indent="0">
              <a:buNone/>
              <a:defRPr sz="3234">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6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9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477827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solidFill>
                  <a:schemeClr val="accent5"/>
                </a:solidFill>
              </a:defRPr>
            </a:lvl1pPr>
          </a:lstStyle>
          <a:p>
            <a:r>
              <a:rPr lang="en-US" noProof="0" dirty="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44298901"/>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107C1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40" y="1189176"/>
            <a:ext cx="11653523" cy="3120213"/>
          </a:xfrm>
        </p:spPr>
        <p:txBody>
          <a:bodyPr>
            <a:spAutoFit/>
          </a:bodyPr>
          <a:lst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528" baseline="0">
                <a:solidFill>
                  <a:schemeClr val="bg1"/>
                </a:solidFill>
              </a:defRPr>
            </a:lvl1pPr>
          </a:lstStyle>
          <a:p>
            <a:pPr lvl="0"/>
            <a:r>
              <a:rPr lang="en-US" dirty="0"/>
              <a:t>Question 1</a:t>
            </a:r>
          </a:p>
          <a:p>
            <a:pPr marL="336080" marR="0" lvl="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2</a:t>
            </a:r>
          </a:p>
          <a:p>
            <a:pPr marL="336080" marR="0" lvl="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3</a:t>
            </a:r>
          </a:p>
          <a:p>
            <a:pPr marL="336080" marR="0" lvl="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4</a:t>
            </a:r>
          </a:p>
          <a:p>
            <a:pPr marL="336080" marR="0" lvl="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31198195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18657"/>
            <a:ext cx="11623331" cy="395317"/>
          </a:xfrm>
          <a:prstGeom prst="rect">
            <a:avLst/>
          </a:prstGeom>
          <a:noFill/>
          <a:ln w="12700">
            <a:noFill/>
            <a:miter lim="800000"/>
            <a:headEnd type="none" w="sm" len="sm"/>
            <a:tailEnd type="none" w="sm" len="sm"/>
          </a:ln>
          <a:effectLst/>
        </p:spPr>
        <p:txBody>
          <a:bodyPr vert="horz" wrap="square" lIns="179259" tIns="143407" rIns="179259" bIns="143407" numCol="1" anchor="t" anchorCtr="0" compatLnSpc="1">
            <a:prstTxWarp prst="textNoShape">
              <a:avLst/>
            </a:prstTxWarp>
            <a:spAutoFit/>
          </a:bodyPr>
          <a:lstStyle/>
          <a:p>
            <a:pPr defTabSz="913748"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369028592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8"/>
            <a:ext cx="11653523" cy="2396047"/>
          </a:xfrm>
          <a:prstGeom prst="rect">
            <a:avLst/>
          </a:prstGeom>
        </p:spPr>
        <p:txBody>
          <a:bodyPr/>
          <a:lstStyle>
            <a:lvl1pPr marL="284735" indent="-284735">
              <a:buClr>
                <a:schemeClr val="tx1"/>
              </a:buClr>
              <a:buSzPct val="90000"/>
              <a:buFont typeface="Arial" pitchFamily="34" charset="0"/>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34" indent="-275401">
              <a:buClr>
                <a:schemeClr val="tx1"/>
              </a:buClr>
              <a:buSzPct val="90000"/>
              <a:buFont typeface="Arial" pitchFamily="34" charset="0"/>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69" indent="-28473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23" indent="-224054">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76" indent="-224054">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473864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4"/>
            <a:ext cx="11274552" cy="685800"/>
          </a:xfrm>
        </p:spPr>
        <p:txBody>
          <a:bodyPr>
            <a:normAutofit/>
          </a:bodyPr>
          <a:lstStyle>
            <a:lvl1pPr>
              <a:defRPr sz="3200"/>
            </a:lvl1pPr>
          </a:lstStyle>
          <a:p>
            <a:r>
              <a:rPr lang="en-US" dirty="0"/>
              <a:t>Click to edit Master title style</a:t>
            </a:r>
          </a:p>
        </p:txBody>
      </p:sp>
      <p:sp>
        <p:nvSpPr>
          <p:cNvPr id="5" name="Slide Number Placeholder 4"/>
          <p:cNvSpPr>
            <a:spLocks noGrp="1"/>
          </p:cNvSpPr>
          <p:nvPr>
            <p:ph type="sldNum" sz="quarter" idx="12"/>
          </p:nvPr>
        </p:nvSpPr>
        <p:spPr>
          <a:xfrm>
            <a:off x="8850632" y="6356352"/>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dirty="0">
              <a:solidFill>
                <a:prstClr val="black">
                  <a:tint val="75000"/>
                </a:prstClr>
              </a:solidFill>
            </a:endParaRPr>
          </a:p>
        </p:txBody>
      </p:sp>
      <p:sp>
        <p:nvSpPr>
          <p:cNvPr id="7" name="Text Placeholder 6"/>
          <p:cNvSpPr>
            <a:spLocks noGrp="1"/>
          </p:cNvSpPr>
          <p:nvPr>
            <p:ph type="body" sz="quarter" idx="13"/>
          </p:nvPr>
        </p:nvSpPr>
        <p:spPr>
          <a:xfrm>
            <a:off x="402338" y="1143000"/>
            <a:ext cx="11173968" cy="1758120"/>
          </a:xfrm>
        </p:spPr>
        <p:txBody>
          <a:bodyPr/>
          <a:lstStyle>
            <a:lvl1pPr>
              <a:defRPr sz="1800"/>
            </a:lvl1pPr>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2"/>
            <a:ext cx="2844800" cy="365125"/>
          </a:xfrm>
          <a:prstGeom prst="rect">
            <a:avLst/>
          </a:prstGeom>
        </p:spPr>
        <p:txBody>
          <a:bodyPr vert="horz" lIns="182828" tIns="45706" rIns="182828" bIns="45706"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8057639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EULA">
    <p:bg>
      <p:bgPr>
        <a:solidFill>
          <a:schemeClr val="bg1"/>
        </a:solidFill>
        <a:effectLst/>
      </p:bgPr>
    </p:bg>
    <p:spTree>
      <p:nvGrpSpPr>
        <p:cNvPr id="1" name=""/>
        <p:cNvGrpSpPr/>
        <p:nvPr/>
      </p:nvGrpSpPr>
      <p:grpSpPr>
        <a:xfrm>
          <a:off x="0" y="0"/>
          <a:ext cx="0" cy="0"/>
          <a:chOff x="0" y="0"/>
          <a:chExt cx="0" cy="0"/>
        </a:xfrm>
      </p:grpSpPr>
      <p:sp>
        <p:nvSpPr>
          <p:cNvPr id="11" name="TextBox 10"/>
          <p:cNvSpPr txBox="1"/>
          <p:nvPr userDrawn="1"/>
        </p:nvSpPr>
        <p:spPr>
          <a:xfrm>
            <a:off x="298808" y="3345828"/>
            <a:ext cx="11454317" cy="3004747"/>
          </a:xfrm>
          <a:prstGeom prst="rect">
            <a:avLst/>
          </a:prstGeom>
          <a:noFill/>
          <a:ln>
            <a:noFill/>
          </a:ln>
        </p:spPr>
        <p:txBody>
          <a:bodyPr vert="horz" wrap="square" lIns="238929" tIns="179197" rIns="119466" bIns="59731" rtlCol="0" anchor="t" anchorCtr="0">
            <a:noAutofit/>
          </a:bodyPr>
          <a:lstStyle/>
          <a:p>
            <a:pPr defTabSz="597236">
              <a:lnSpc>
                <a:spcPct val="90000"/>
              </a:lnSpc>
              <a:spcAft>
                <a:spcPts val="784"/>
              </a:spcAft>
              <a:defRPr/>
            </a:pPr>
            <a:r>
              <a:rPr lang="en-US" sz="1200" dirty="0">
                <a:solidFill>
                  <a:srgbClr val="000000">
                    <a:alpha val="87000"/>
                  </a:srgbClr>
                </a:solidFill>
                <a:cs typeface="Segoe UI" panose="020B0502040204020203" pitchFamily="34" charset="0"/>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pPr defTabSz="597236">
              <a:lnSpc>
                <a:spcPct val="90000"/>
              </a:lnSpc>
              <a:spcAft>
                <a:spcPts val="784"/>
              </a:spcAft>
              <a:defRPr/>
            </a:pPr>
            <a:r>
              <a:rPr lang="en-US" sz="1200" dirty="0">
                <a:solidFill>
                  <a:srgbClr val="000000">
                    <a:alpha val="87000"/>
                  </a:srgbClr>
                </a:solidFill>
                <a:cs typeface="Segoe UI" panose="020B0502040204020203" pitchFamily="34" charset="0"/>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defTabSz="597236">
              <a:lnSpc>
                <a:spcPct val="90000"/>
              </a:lnSpc>
              <a:spcAft>
                <a:spcPts val="392"/>
              </a:spcAft>
              <a:defRPr/>
            </a:pPr>
            <a:r>
              <a:rPr lang="en-US" sz="1200" dirty="0">
                <a:solidFill>
                  <a:srgbClr val="000000">
                    <a:alpha val="87000"/>
                  </a:srgbClr>
                </a:solidFill>
                <a:cs typeface="Segoe UI" panose="020B0502040204020203" pitchFamily="34" charset="0"/>
              </a:rPr>
              <a:t>For more information, see Use of Microsoft Copyrighted Content at</a:t>
            </a:r>
          </a:p>
          <a:p>
            <a:pPr algn="ctr" defTabSz="597236">
              <a:lnSpc>
                <a:spcPct val="90000"/>
              </a:lnSpc>
              <a:spcAft>
                <a:spcPts val="784"/>
              </a:spcAft>
              <a:defRPr/>
            </a:pPr>
            <a:r>
              <a:rPr lang="en-US" sz="1200" u="sng" dirty="0">
                <a:solidFill>
                  <a:prstClr val="black"/>
                </a:solidFill>
                <a:cs typeface="Segoe UI" panose="020B0502040204020203" pitchFamily="34" charset="0"/>
                <a:hlinkClick r:id="rId3" tooltip="http://www.microsoft.com/en-us/legal/intellectualproperty/Permissions/default.aspx"/>
              </a:rPr>
              <a:t>http://www.microsoft.com/en-us/legal/intellectualproperty/Permissions/default.aspx</a:t>
            </a:r>
            <a:endParaRPr lang="en-US" sz="1200" dirty="0">
              <a:solidFill>
                <a:prstClr val="black"/>
              </a:solidFill>
              <a:cs typeface="Segoe UI" panose="020B0502040204020203" pitchFamily="34" charset="0"/>
            </a:endParaRPr>
          </a:p>
          <a:p>
            <a:pPr defTabSz="597236">
              <a:lnSpc>
                <a:spcPct val="90000"/>
              </a:lnSpc>
              <a:spcAft>
                <a:spcPts val="784"/>
              </a:spcAft>
              <a:defRPr/>
            </a:pPr>
            <a:r>
              <a:rPr lang="en-IN" sz="1200" dirty="0">
                <a:solidFill>
                  <a:srgbClr val="000000">
                    <a:alpha val="87000"/>
                  </a:srgbClr>
                </a:solidFill>
                <a:cs typeface="Segoe UI" panose="020B0502040204020203" pitchFamily="34" charset="0"/>
              </a:rPr>
              <a:t>DirectX, Hyper-V, Internet Explorer, Microsoft, Outlook, OneDrive, SQL Server, Windows, Microsoft Azure, Windows PowerShell, Windows Server, Windows Vista, and Zune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a:p>
            <a:pPr defTabSz="597236">
              <a:lnSpc>
                <a:spcPct val="90000"/>
              </a:lnSpc>
              <a:spcAft>
                <a:spcPts val="784"/>
              </a:spcAft>
              <a:defRPr/>
            </a:pPr>
            <a:endParaRPr lang="en-US" sz="1333" dirty="0">
              <a:solidFill>
                <a:srgbClr val="000000">
                  <a:alpha val="87000"/>
                </a:srgbClr>
              </a:solidFill>
              <a:cs typeface="Segoe UI" panose="020B0502040204020203" pitchFamily="34" charset="0"/>
            </a:endParaRPr>
          </a:p>
        </p:txBody>
      </p:sp>
      <p:sp>
        <p:nvSpPr>
          <p:cNvPr id="13" name="TextBox 12"/>
          <p:cNvSpPr txBox="1"/>
          <p:nvPr userDrawn="1"/>
        </p:nvSpPr>
        <p:spPr>
          <a:xfrm>
            <a:off x="304668" y="101955"/>
            <a:ext cx="3087685" cy="398468"/>
          </a:xfrm>
          <a:prstGeom prst="rect">
            <a:avLst/>
          </a:prstGeom>
          <a:noFill/>
          <a:ln>
            <a:noFill/>
          </a:ln>
        </p:spPr>
        <p:txBody>
          <a:bodyPr vert="horz" wrap="none" lIns="238929" tIns="179197" rIns="119466" bIns="59731" rtlCol="0" anchor="ctr" anchorCtr="0">
            <a:noAutofit/>
          </a:bodyPr>
          <a:lstStyle/>
          <a:p>
            <a:pPr defTabSz="597236">
              <a:defRPr/>
            </a:pPr>
            <a:r>
              <a:rPr lang="en-US" sz="1467" b="1" dirty="0">
                <a:solidFill>
                  <a:srgbClr val="000000"/>
                </a:solidFill>
                <a:cs typeface="Segoe UI" panose="020B0502040204020203" pitchFamily="34" charset="0"/>
              </a:rPr>
              <a:t>Conditions and Terms of Use</a:t>
            </a:r>
            <a:endParaRPr lang="en-US" sz="1467" dirty="0">
              <a:solidFill>
                <a:srgbClr val="000000"/>
              </a:solidFill>
              <a:cs typeface="Segoe UI" panose="020B0502040204020203" pitchFamily="34" charset="0"/>
            </a:endParaRPr>
          </a:p>
        </p:txBody>
      </p:sp>
      <p:sp>
        <p:nvSpPr>
          <p:cNvPr id="14" name="TextBox 13"/>
          <p:cNvSpPr txBox="1"/>
          <p:nvPr userDrawn="1"/>
        </p:nvSpPr>
        <p:spPr>
          <a:xfrm>
            <a:off x="301741" y="2812965"/>
            <a:ext cx="3087685" cy="363312"/>
          </a:xfrm>
          <a:prstGeom prst="rect">
            <a:avLst/>
          </a:prstGeom>
          <a:noFill/>
          <a:ln>
            <a:noFill/>
          </a:ln>
        </p:spPr>
        <p:txBody>
          <a:bodyPr vert="horz" wrap="none" lIns="238929" tIns="179197" rIns="119466" bIns="59731" rtlCol="0" anchor="ctr" anchorCtr="0">
            <a:noAutofit/>
          </a:bodyPr>
          <a:lstStyle/>
          <a:p>
            <a:pPr defTabSz="597236">
              <a:defRPr/>
            </a:pPr>
            <a:r>
              <a:rPr lang="en-US" sz="1467" b="1" dirty="0">
                <a:solidFill>
                  <a:srgbClr val="000000"/>
                </a:solidFill>
                <a:cs typeface="Segoe UI" panose="020B0502040204020203" pitchFamily="34" charset="0"/>
              </a:rPr>
              <a:t>Copyright and Trademarks</a:t>
            </a:r>
          </a:p>
        </p:txBody>
      </p:sp>
      <p:sp>
        <p:nvSpPr>
          <p:cNvPr id="15" name="TextBox 14"/>
          <p:cNvSpPr txBox="1"/>
          <p:nvPr userDrawn="1"/>
        </p:nvSpPr>
        <p:spPr>
          <a:xfrm>
            <a:off x="298809" y="371141"/>
            <a:ext cx="3087685" cy="398468"/>
          </a:xfrm>
          <a:prstGeom prst="rect">
            <a:avLst/>
          </a:prstGeom>
          <a:noFill/>
          <a:ln>
            <a:noFill/>
          </a:ln>
        </p:spPr>
        <p:txBody>
          <a:bodyPr vert="horz" wrap="none" lIns="238929" tIns="179197" rIns="119466" bIns="59731" rtlCol="0" anchor="ctr" anchorCtr="0">
            <a:noAutofit/>
          </a:bodyPr>
          <a:lstStyle/>
          <a:p>
            <a:pPr defTabSz="597236">
              <a:defRPr/>
            </a:pPr>
            <a:r>
              <a:rPr lang="en-US" sz="1067" dirty="0">
                <a:solidFill>
                  <a:srgbClr val="277EB5"/>
                </a:solidFill>
                <a:cs typeface="Segoe UI" panose="020B0502040204020203" pitchFamily="34" charset="0"/>
              </a:rPr>
              <a:t>Microsoft Confidential</a:t>
            </a:r>
          </a:p>
        </p:txBody>
      </p:sp>
      <p:sp>
        <p:nvSpPr>
          <p:cNvPr id="16" name="TextBox 15"/>
          <p:cNvSpPr txBox="1"/>
          <p:nvPr userDrawn="1"/>
        </p:nvSpPr>
        <p:spPr>
          <a:xfrm>
            <a:off x="298809" y="3053501"/>
            <a:ext cx="3087685" cy="398468"/>
          </a:xfrm>
          <a:prstGeom prst="rect">
            <a:avLst/>
          </a:prstGeom>
          <a:noFill/>
          <a:ln>
            <a:noFill/>
          </a:ln>
        </p:spPr>
        <p:txBody>
          <a:bodyPr vert="horz" wrap="none" lIns="238929" tIns="179197" rIns="119466" bIns="59731" rtlCol="0" anchor="ctr" anchorCtr="0">
            <a:noAutofit/>
          </a:bodyPr>
          <a:lstStyle/>
          <a:p>
            <a:pPr defTabSz="597236">
              <a:defRPr/>
            </a:pPr>
            <a:r>
              <a:rPr lang="en-US" sz="1067" dirty="0">
                <a:solidFill>
                  <a:srgbClr val="277EB5"/>
                </a:solidFill>
                <a:cs typeface="Segoe UI" panose="020B0502040204020203" pitchFamily="34" charset="0"/>
              </a:rPr>
              <a:t>© 2016 Microsoft Corporation. All rights reserved.</a:t>
            </a:r>
          </a:p>
        </p:txBody>
      </p:sp>
      <p:sp>
        <p:nvSpPr>
          <p:cNvPr id="17" name="TextBox 16"/>
          <p:cNvSpPr txBox="1"/>
          <p:nvPr userDrawn="1"/>
        </p:nvSpPr>
        <p:spPr>
          <a:xfrm>
            <a:off x="298808" y="601954"/>
            <a:ext cx="11454317" cy="2390805"/>
          </a:xfrm>
          <a:prstGeom prst="rect">
            <a:avLst/>
          </a:prstGeom>
          <a:noFill/>
          <a:ln>
            <a:noFill/>
          </a:ln>
        </p:spPr>
        <p:txBody>
          <a:bodyPr vert="horz" wrap="square" lIns="238929" tIns="179197" rIns="119466" bIns="59731" rtlCol="0" anchor="t" anchorCtr="0">
            <a:normAutofit/>
          </a:bodyPr>
          <a:lstStyle/>
          <a:p>
            <a:pPr defTabSz="597236">
              <a:spcAft>
                <a:spcPts val="784"/>
              </a:spcAft>
              <a:defRPr/>
            </a:pPr>
            <a:r>
              <a:rPr lang="en-US" sz="1200" dirty="0">
                <a:solidFill>
                  <a:srgbClr val="000000">
                    <a:alpha val="87000"/>
                  </a:srgbClr>
                </a:solidFill>
                <a:cs typeface="Segoe UI" panose="020B0502040204020203" pitchFamily="34" charset="0"/>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pPr defTabSz="597236">
              <a:spcAft>
                <a:spcPts val="784"/>
              </a:spcAft>
              <a:defRPr/>
            </a:pPr>
            <a:r>
              <a:rPr lang="en-US" sz="1200" dirty="0">
                <a:solidFill>
                  <a:srgbClr val="000000">
                    <a:alpha val="87000"/>
                  </a:srgbClr>
                </a:solidFill>
                <a:cs typeface="Segoe UI" panose="020B0502040204020203" pitchFamily="34" charset="0"/>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pPr defTabSz="597236">
              <a:spcAft>
                <a:spcPts val="784"/>
              </a:spcAft>
              <a:defRPr/>
            </a:pPr>
            <a:r>
              <a:rPr lang="en-US" sz="1200" dirty="0">
                <a:solidFill>
                  <a:srgbClr val="000000">
                    <a:alpha val="87000"/>
                  </a:srgbClr>
                </a:solidFill>
                <a:cs typeface="Segoe UI" panose="020B0502040204020203" pitchFamily="34" charset="0"/>
              </a:rPr>
              <a:t>Training package content, including URLs and other Internet Web 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a:t>
            </a:r>
          </a:p>
          <a:p>
            <a:pPr defTabSz="597236">
              <a:spcAft>
                <a:spcPts val="784"/>
              </a:spcAft>
              <a:defRPr/>
            </a:pPr>
            <a:endParaRPr lang="en-US" sz="1333" dirty="0">
              <a:solidFill>
                <a:srgbClr val="000000">
                  <a:alpha val="87000"/>
                </a:srgbClr>
              </a:solidFill>
              <a:cs typeface="Segoe UI" panose="020B0502040204020203" pitchFamily="34" charset="0"/>
            </a:endParaRPr>
          </a:p>
        </p:txBody>
      </p:sp>
    </p:spTree>
    <p:custDataLst>
      <p:tags r:id="rId1"/>
    </p:custDataLst>
    <p:extLst>
      <p:ext uri="{BB962C8B-B14F-4D97-AF65-F5344CB8AC3E}">
        <p14:creationId xmlns:p14="http://schemas.microsoft.com/office/powerpoint/2010/main" val="63300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9365741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99498677"/>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3"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5" y="201450"/>
            <a:ext cx="2958170" cy="537925"/>
          </a:xfrm>
          <a:prstGeom prst="rect">
            <a:avLst/>
          </a:prstGeom>
        </p:spPr>
        <p:txBody>
          <a:bodyPr vert="horz" wrap="square" lIns="143407" tIns="107555" rIns="143407" bIns="107555"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9337368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2"/>
            <a:ext cx="12190264" cy="6857996"/>
          </a:xfrm>
          <a:prstGeom prst="rect">
            <a:avLst/>
          </a:prstGeom>
        </p:spPr>
      </p:pic>
      <p:sp>
        <p:nvSpPr>
          <p:cNvPr id="2" name="Rectangle 1"/>
          <p:cNvSpPr/>
          <p:nvPr userDrawn="1"/>
        </p:nvSpPr>
        <p:spPr bwMode="auto">
          <a:xfrm>
            <a:off x="269239" y="2077801"/>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3"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6">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07" tIns="107555" rIns="143407" bIns="107555"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2071767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40" y="1189178"/>
            <a:ext cx="11653523" cy="3582391"/>
          </a:xfrm>
        </p:spPr>
        <p:txBody>
          <a:bodyPr>
            <a:spAutoFit/>
          </a:bodyPr>
          <a:lstStyle>
            <a:lvl1pPr>
              <a:defRPr sz="3920" baseline="0">
                <a:solidFill>
                  <a:schemeClr val="bg1"/>
                </a:solidFill>
                <a:latin typeface="+mj-lt"/>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dirty="0"/>
              <a:t>In this Lesson you will learn the following:</a:t>
            </a:r>
          </a:p>
          <a:p>
            <a:pPr lvl="1"/>
            <a:r>
              <a:rPr lang="en-US" dirty="0"/>
              <a:t>Key Objective 1</a:t>
            </a:r>
          </a:p>
          <a:p>
            <a:pPr marL="572581" marR="0" lvl="1"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2</a:t>
            </a:r>
          </a:p>
          <a:p>
            <a:pPr marL="572581" marR="0" lvl="1"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3</a:t>
            </a:r>
          </a:p>
          <a:p>
            <a:pPr marL="572581" marR="0" lvl="1"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4</a:t>
            </a:r>
          </a:p>
          <a:p>
            <a:pPr marL="572581" marR="0" lvl="1"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5</a:t>
            </a:r>
          </a:p>
          <a:p>
            <a:pPr lvl="1"/>
            <a:endParaRPr lang="en-US" dirty="0"/>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Lesson Objectives</a:t>
            </a:r>
          </a:p>
        </p:txBody>
      </p:sp>
    </p:spTree>
    <p:extLst>
      <p:ext uri="{BB962C8B-B14F-4D97-AF65-F5344CB8AC3E}">
        <p14:creationId xmlns:p14="http://schemas.microsoft.com/office/powerpoint/2010/main" val="36127110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8"/>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63968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slideLayout" Target="../slideLayouts/slideLayout23.xml"/><Relationship Id="rId26" Type="http://schemas.openxmlformats.org/officeDocument/2006/relationships/slideLayout" Target="../slideLayouts/slideLayout31.xml"/><Relationship Id="rId3" Type="http://schemas.openxmlformats.org/officeDocument/2006/relationships/slideLayout" Target="../slideLayouts/slideLayout8.xml"/><Relationship Id="rId21" Type="http://schemas.openxmlformats.org/officeDocument/2006/relationships/slideLayout" Target="../slideLayouts/slideLayout26.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5" Type="http://schemas.openxmlformats.org/officeDocument/2006/relationships/slideLayout" Target="../slideLayouts/slideLayout30.xml"/><Relationship Id="rId2" Type="http://schemas.openxmlformats.org/officeDocument/2006/relationships/slideLayout" Target="../slideLayouts/slideLayout7.xml"/><Relationship Id="rId16" Type="http://schemas.openxmlformats.org/officeDocument/2006/relationships/slideLayout" Target="../slideLayouts/slideLayout21.xml"/><Relationship Id="rId20" Type="http://schemas.openxmlformats.org/officeDocument/2006/relationships/slideLayout" Target="../slideLayouts/slideLayout25.xml"/><Relationship Id="rId29" Type="http://schemas.openxmlformats.org/officeDocument/2006/relationships/slideLayout" Target="../slideLayouts/slideLayout34.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24" Type="http://schemas.openxmlformats.org/officeDocument/2006/relationships/slideLayout" Target="../slideLayouts/slideLayout29.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23" Type="http://schemas.openxmlformats.org/officeDocument/2006/relationships/slideLayout" Target="../slideLayouts/slideLayout28.xml"/><Relationship Id="rId28" Type="http://schemas.openxmlformats.org/officeDocument/2006/relationships/slideLayout" Target="../slideLayouts/slideLayout33.xml"/><Relationship Id="rId10" Type="http://schemas.openxmlformats.org/officeDocument/2006/relationships/slideLayout" Target="../slideLayouts/slideLayout15.xml"/><Relationship Id="rId19" Type="http://schemas.openxmlformats.org/officeDocument/2006/relationships/slideLayout" Target="../slideLayouts/slideLayout24.xml"/><Relationship Id="rId31" Type="http://schemas.openxmlformats.org/officeDocument/2006/relationships/image" Target="../media/image3.png"/><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 Id="rId22" Type="http://schemas.openxmlformats.org/officeDocument/2006/relationships/slideLayout" Target="../slideLayouts/slideLayout27.xml"/><Relationship Id="rId27" Type="http://schemas.openxmlformats.org/officeDocument/2006/relationships/slideLayout" Target="../slideLayouts/slideLayout3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extLst>
              <a:ext uri="{BEBA8EAE-BF5A-486C-A8C5-ECC9F3942E4B}">
                <a14:imgProps xmlns:a14="http://schemas.microsoft.com/office/drawing/2010/main">
                  <a14:imgLayer r:embed="rId8">
                    <a14:imgEffect>
                      <a14:artisticGlowDiffused/>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F0D418-89A3-44AF-9920-DD6BD0B7AE2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userDrawn="1"/>
        </p:nvSpPr>
        <p:spPr>
          <a:xfrm>
            <a:off x="124891" y="6539115"/>
            <a:ext cx="2334845" cy="276999"/>
          </a:xfrm>
          <a:prstGeom prst="rect">
            <a:avLst/>
          </a:prstGeom>
          <a:noFill/>
        </p:spPr>
        <p:txBody>
          <a:bodyPr wrap="square" rtlCol="0">
            <a:spAutoFit/>
          </a:bodyPr>
          <a:lstStyle/>
          <a:p>
            <a:r>
              <a:rPr lang="en-US" sz="1200" dirty="0">
                <a:solidFill>
                  <a:schemeClr val="bg1"/>
                </a:solidFill>
              </a:rPr>
              <a:t>TempDB Improvements</a:t>
            </a:r>
          </a:p>
        </p:txBody>
      </p:sp>
    </p:spTree>
    <p:extLst>
      <p:ext uri="{BB962C8B-B14F-4D97-AF65-F5344CB8AC3E}">
        <p14:creationId xmlns:p14="http://schemas.microsoft.com/office/powerpoint/2010/main" val="1770304735"/>
      </p:ext>
    </p:extLst>
  </p:cSld>
  <p:clrMap bg1="lt1" tx1="dk1" bg2="lt2" tx2="dk2" accent1="accent1" accent2="accent2" accent3="accent3" accent4="accent4" accent5="accent5" accent6="accent6" hlink="hlink" folHlink="folHlink"/>
  <p:sldLayoutIdLst>
    <p:sldLayoutId id="2147483720" r:id="rId1"/>
    <p:sldLayoutId id="2147483918" r:id="rId2"/>
    <p:sldLayoutId id="2147483964" r:id="rId3"/>
    <p:sldLayoutId id="2147483965" r:id="rId4"/>
    <p:sldLayoutId id="2147483996" r:id="rId5"/>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5"/>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1"/>
          <a:stretch>
            <a:fillRect/>
          </a:stretch>
        </p:blipFill>
        <p:spPr>
          <a:xfrm rot="5400000">
            <a:off x="9208748" y="2991034"/>
            <a:ext cx="6858623" cy="876557"/>
          </a:xfrm>
          <a:prstGeom prst="rect">
            <a:avLst/>
          </a:prstGeom>
        </p:spPr>
      </p:pic>
    </p:spTree>
    <p:extLst>
      <p:ext uri="{BB962C8B-B14F-4D97-AF65-F5344CB8AC3E}">
        <p14:creationId xmlns:p14="http://schemas.microsoft.com/office/powerpoint/2010/main" val="78440088"/>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 id="2147483984" r:id="rId18"/>
    <p:sldLayoutId id="2147483985" r:id="rId19"/>
    <p:sldLayoutId id="2147483986" r:id="rId20"/>
    <p:sldLayoutId id="2147483987" r:id="rId21"/>
    <p:sldLayoutId id="2147483988" r:id="rId22"/>
    <p:sldLayoutId id="2147483989" r:id="rId23"/>
    <p:sldLayoutId id="2147483990" r:id="rId24"/>
    <p:sldLayoutId id="2147483991" r:id="rId25"/>
    <p:sldLayoutId id="2147483992" r:id="rId26"/>
    <p:sldLayoutId id="2147483993" r:id="rId27"/>
    <p:sldLayoutId id="2147483994" r:id="rId28"/>
    <p:sldLayoutId id="2147483995" r:id="rId29"/>
  </p:sldLayoutIdLst>
  <p:transition>
    <p:fade/>
  </p:transition>
  <p:txStyles>
    <p:titleStyle>
      <a:lvl1pPr algn="l" defTabSz="914192" rtl="0" eaLnBrk="1" latinLnBrk="0" hangingPunct="1">
        <a:lnSpc>
          <a:spcPct val="90000"/>
        </a:lnSpc>
        <a:spcBef>
          <a:spcPct val="0"/>
        </a:spcBef>
        <a:buNone/>
        <a:defRPr lang="en-US" sz="4704" b="0" kern="1200" cap="none" spc="-100" baseline="0" dirty="0" smtClean="0">
          <a:ln w="3175">
            <a:noFill/>
          </a:ln>
          <a:solidFill>
            <a:srgbClr val="0078D7"/>
          </a:solidFill>
          <a:effectLst/>
          <a:latin typeface="+mj-lt"/>
          <a:ea typeface="+mn-ea"/>
          <a:cs typeface="Segoe UI" pitchFamily="34" charset="0"/>
        </a:defRPr>
      </a:lvl1pPr>
    </p:titleStyle>
    <p:bodyStyle>
      <a:lvl1pPr marL="336080" marR="0" indent="-336080" algn="l" defTabSz="914192" rtl="0" eaLnBrk="1" fontAlgn="auto" latinLnBrk="0" hangingPunct="1">
        <a:lnSpc>
          <a:spcPct val="90000"/>
        </a:lnSpc>
        <a:spcBef>
          <a:spcPct val="20000"/>
        </a:spcBef>
        <a:spcAft>
          <a:spcPts val="0"/>
        </a:spcAft>
        <a:buClrTx/>
        <a:buSzPct val="90000"/>
        <a:buFont typeface="Arial" pitchFamily="34" charset="0"/>
        <a:buChar char="•"/>
        <a:tabLst/>
        <a:defRPr sz="3920" kern="1200" spc="0" baseline="0">
          <a:solidFill>
            <a:srgbClr val="000000"/>
          </a:solidFill>
          <a:latin typeface="+mj-lt"/>
          <a:ea typeface="+mn-ea"/>
          <a:cs typeface="+mn-cs"/>
        </a:defRPr>
      </a:lvl1pPr>
      <a:lvl2pPr marL="572581" marR="0" indent="-236500" algn="l" defTabSz="914192"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187"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241"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294" marR="0" indent="-224054" algn="l" defTabSz="9141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026"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123"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219"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315" indent="-228548" algn="l" defTabSz="914192"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92" rtl="0" eaLnBrk="1" latinLnBrk="0" hangingPunct="1">
        <a:defRPr sz="1765" kern="1200">
          <a:solidFill>
            <a:schemeClr val="tx1"/>
          </a:solidFill>
          <a:latin typeface="+mn-lt"/>
          <a:ea typeface="+mn-ea"/>
          <a:cs typeface="+mn-cs"/>
        </a:defRPr>
      </a:lvl1pPr>
      <a:lvl2pPr marL="457095" algn="l" defTabSz="914192" rtl="0" eaLnBrk="1" latinLnBrk="0" hangingPunct="1">
        <a:defRPr sz="1765" kern="1200">
          <a:solidFill>
            <a:schemeClr val="tx1"/>
          </a:solidFill>
          <a:latin typeface="+mn-lt"/>
          <a:ea typeface="+mn-ea"/>
          <a:cs typeface="+mn-cs"/>
        </a:defRPr>
      </a:lvl2pPr>
      <a:lvl3pPr marL="914192" algn="l" defTabSz="914192" rtl="0" eaLnBrk="1" latinLnBrk="0" hangingPunct="1">
        <a:defRPr sz="1765" kern="1200">
          <a:solidFill>
            <a:schemeClr val="tx1"/>
          </a:solidFill>
          <a:latin typeface="+mn-lt"/>
          <a:ea typeface="+mn-ea"/>
          <a:cs typeface="+mn-cs"/>
        </a:defRPr>
      </a:lvl3pPr>
      <a:lvl4pPr marL="1371287" algn="l" defTabSz="914192" rtl="0" eaLnBrk="1" latinLnBrk="0" hangingPunct="1">
        <a:defRPr sz="1765" kern="1200">
          <a:solidFill>
            <a:schemeClr val="tx1"/>
          </a:solidFill>
          <a:latin typeface="+mn-lt"/>
          <a:ea typeface="+mn-ea"/>
          <a:cs typeface="+mn-cs"/>
        </a:defRPr>
      </a:lvl4pPr>
      <a:lvl5pPr marL="1828383" algn="l" defTabSz="914192" rtl="0" eaLnBrk="1" latinLnBrk="0" hangingPunct="1">
        <a:defRPr sz="1765" kern="1200">
          <a:solidFill>
            <a:schemeClr val="tx1"/>
          </a:solidFill>
          <a:latin typeface="+mn-lt"/>
          <a:ea typeface="+mn-ea"/>
          <a:cs typeface="+mn-cs"/>
        </a:defRPr>
      </a:lvl5pPr>
      <a:lvl6pPr marL="2285479" algn="l" defTabSz="914192" rtl="0" eaLnBrk="1" latinLnBrk="0" hangingPunct="1">
        <a:defRPr sz="1765" kern="1200">
          <a:solidFill>
            <a:schemeClr val="tx1"/>
          </a:solidFill>
          <a:latin typeface="+mn-lt"/>
          <a:ea typeface="+mn-ea"/>
          <a:cs typeface="+mn-cs"/>
        </a:defRPr>
      </a:lvl6pPr>
      <a:lvl7pPr marL="2742575" algn="l" defTabSz="914192" rtl="0" eaLnBrk="1" latinLnBrk="0" hangingPunct="1">
        <a:defRPr sz="1765" kern="1200">
          <a:solidFill>
            <a:schemeClr val="tx1"/>
          </a:solidFill>
          <a:latin typeface="+mn-lt"/>
          <a:ea typeface="+mn-ea"/>
          <a:cs typeface="+mn-cs"/>
        </a:defRPr>
      </a:lvl7pPr>
      <a:lvl8pPr marL="3199670" algn="l" defTabSz="914192" rtl="0" eaLnBrk="1" latinLnBrk="0" hangingPunct="1">
        <a:defRPr sz="1765" kern="1200">
          <a:solidFill>
            <a:schemeClr val="tx1"/>
          </a:solidFill>
          <a:latin typeface="+mn-lt"/>
          <a:ea typeface="+mn-ea"/>
          <a:cs typeface="+mn-cs"/>
        </a:defRPr>
      </a:lvl8pPr>
      <a:lvl9pPr marL="3656767" algn="l" defTabSz="914192"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8" Type="http://schemas.openxmlformats.org/officeDocument/2006/relationships/hyperlink" Target="https://techcommunity.microsoft.com/t5/sql-server/tempdb-files-and-trace-flags-and-updates-oh-my/ba-p/385937" TargetMode="External"/><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hyperlink" Target="https://www.youtube.com/watch?v=g4aemv5O9as&amp;t=1s"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idx="4294967295"/>
          </p:nvPr>
        </p:nvSpPr>
        <p:spPr>
          <a:xfrm>
            <a:off x="319803" y="3985391"/>
            <a:ext cx="6276531" cy="1793104"/>
          </a:xfrm>
        </p:spPr>
        <p:txBody>
          <a:bodyPr/>
          <a:lstStyle/>
          <a:p>
            <a:pPr>
              <a:lnSpc>
                <a:spcPct val="100000"/>
              </a:lnSpc>
            </a:pPr>
            <a:r>
              <a:rPr lang="en-US" b="1" dirty="0">
                <a:solidFill>
                  <a:schemeClr val="bg1"/>
                </a:solidFill>
              </a:rPr>
              <a:t>TempDB Improvements </a:t>
            </a:r>
            <a:br>
              <a:rPr lang="en-US" b="1" dirty="0">
                <a:solidFill>
                  <a:schemeClr val="bg1"/>
                </a:solidFill>
              </a:rPr>
            </a:br>
            <a:br>
              <a:rPr lang="en-US" b="1" dirty="0">
                <a:solidFill>
                  <a:schemeClr val="bg1"/>
                </a:solidFill>
              </a:rPr>
            </a:br>
            <a:r>
              <a:rPr lang="en-US" b="1" dirty="0">
                <a:solidFill>
                  <a:schemeClr val="bg1"/>
                </a:solidFill>
              </a:rPr>
              <a:t>John Deardurff</a:t>
            </a:r>
            <a:br>
              <a:rPr lang="en-US" dirty="0"/>
            </a:br>
            <a:br>
              <a:rPr lang="en-US" dirty="0"/>
            </a:br>
            <a:endParaRPr lang="en-US" dirty="0"/>
          </a:p>
        </p:txBody>
      </p:sp>
    </p:spTree>
    <p:extLst>
      <p:ext uri="{BB962C8B-B14F-4D97-AF65-F5344CB8AC3E}">
        <p14:creationId xmlns:p14="http://schemas.microsoft.com/office/powerpoint/2010/main" val="3723777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A72A-7AFE-4B76-9FFB-48312C3F9641}"/>
              </a:ext>
            </a:extLst>
          </p:cNvPr>
          <p:cNvSpPr>
            <a:spLocks noGrp="1"/>
          </p:cNvSpPr>
          <p:nvPr>
            <p:ph type="title"/>
          </p:nvPr>
        </p:nvSpPr>
        <p:spPr>
          <a:xfrm>
            <a:off x="655639" y="320040"/>
            <a:ext cx="9739646" cy="461665"/>
          </a:xfrm>
        </p:spPr>
        <p:txBody>
          <a:bodyPr/>
          <a:lstStyle/>
          <a:p>
            <a:r>
              <a:rPr lang="en-US" dirty="0">
                <a:solidFill>
                  <a:schemeClr val="accent5"/>
                </a:solidFill>
              </a:rPr>
              <a:t>Metadat</a:t>
            </a:r>
            <a:r>
              <a:rPr lang="en-US" dirty="0"/>
              <a:t>a </a:t>
            </a:r>
            <a:r>
              <a:rPr lang="en-US" dirty="0">
                <a:solidFill>
                  <a:schemeClr val="accent5"/>
                </a:solidFill>
              </a:rPr>
              <a:t>Contention</a:t>
            </a:r>
          </a:p>
        </p:txBody>
      </p:sp>
      <p:graphicFrame>
        <p:nvGraphicFramePr>
          <p:cNvPr id="4" name="Diagram 3">
            <a:extLst>
              <a:ext uri="{FF2B5EF4-FFF2-40B4-BE49-F238E27FC236}">
                <a16:creationId xmlns:a16="http://schemas.microsoft.com/office/drawing/2014/main" id="{94C2D10B-D6D2-4164-B3F6-0B8B48996A22}"/>
              </a:ext>
            </a:extLst>
          </p:cNvPr>
          <p:cNvGraphicFramePr/>
          <p:nvPr/>
        </p:nvGraphicFramePr>
        <p:xfrm>
          <a:off x="655639" y="1265274"/>
          <a:ext cx="10731831" cy="646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640CEFE5-BCDE-4750-9881-AF8B0059F700}"/>
              </a:ext>
            </a:extLst>
          </p:cNvPr>
          <p:cNvPicPr>
            <a:picLocks noChangeAspect="1"/>
          </p:cNvPicPr>
          <p:nvPr/>
        </p:nvPicPr>
        <p:blipFill>
          <a:blip r:embed="rId8"/>
          <a:stretch>
            <a:fillRect/>
          </a:stretch>
        </p:blipFill>
        <p:spPr>
          <a:xfrm>
            <a:off x="512646" y="2354060"/>
            <a:ext cx="11017816" cy="3238666"/>
          </a:xfrm>
          <a:prstGeom prst="rect">
            <a:avLst/>
          </a:prstGeom>
          <a:ln w="38100">
            <a:solidFill>
              <a:schemeClr val="accent5"/>
            </a:solidFill>
          </a:ln>
        </p:spPr>
      </p:pic>
    </p:spTree>
    <p:extLst>
      <p:ext uri="{BB962C8B-B14F-4D97-AF65-F5344CB8AC3E}">
        <p14:creationId xmlns:p14="http://schemas.microsoft.com/office/powerpoint/2010/main" val="2127852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idx="4294967295"/>
          </p:nvPr>
        </p:nvSpPr>
        <p:spPr>
          <a:xfrm>
            <a:off x="319803" y="4746171"/>
            <a:ext cx="6276531" cy="1032324"/>
          </a:xfrm>
        </p:spPr>
        <p:txBody>
          <a:bodyPr/>
          <a:lstStyle/>
          <a:p>
            <a:pPr>
              <a:lnSpc>
                <a:spcPct val="100000"/>
              </a:lnSpc>
            </a:pPr>
            <a:r>
              <a:rPr lang="en-US" b="1" dirty="0">
                <a:solidFill>
                  <a:schemeClr val="bg1"/>
                </a:solidFill>
              </a:rPr>
              <a:t>Optimizing the</a:t>
            </a:r>
            <a:br>
              <a:rPr lang="en-US" b="1" dirty="0">
                <a:solidFill>
                  <a:schemeClr val="bg1"/>
                </a:solidFill>
              </a:rPr>
            </a:br>
            <a:r>
              <a:rPr lang="en-US" b="1" dirty="0">
                <a:solidFill>
                  <a:schemeClr val="bg1"/>
                </a:solidFill>
              </a:rPr>
              <a:t>TempDB Database</a:t>
            </a:r>
            <a:br>
              <a:rPr lang="en-US" dirty="0"/>
            </a:br>
            <a:br>
              <a:rPr lang="en-US" dirty="0"/>
            </a:br>
            <a:endParaRPr lang="en-US" dirty="0"/>
          </a:p>
        </p:txBody>
      </p:sp>
    </p:spTree>
    <p:extLst>
      <p:ext uri="{BB962C8B-B14F-4D97-AF65-F5344CB8AC3E}">
        <p14:creationId xmlns:p14="http://schemas.microsoft.com/office/powerpoint/2010/main" val="994862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A72A-7AFE-4B76-9FFB-48312C3F9641}"/>
              </a:ext>
            </a:extLst>
          </p:cNvPr>
          <p:cNvSpPr>
            <a:spLocks noGrp="1"/>
          </p:cNvSpPr>
          <p:nvPr>
            <p:ph type="title"/>
          </p:nvPr>
        </p:nvSpPr>
        <p:spPr/>
        <p:txBody>
          <a:bodyPr/>
          <a:lstStyle/>
          <a:p>
            <a:r>
              <a:rPr lang="en-US" dirty="0">
                <a:solidFill>
                  <a:schemeClr val="accent5"/>
                </a:solidFill>
              </a:rPr>
              <a:t>TempDB File Placement</a:t>
            </a:r>
          </a:p>
        </p:txBody>
      </p:sp>
      <p:graphicFrame>
        <p:nvGraphicFramePr>
          <p:cNvPr id="5" name="Table 5">
            <a:extLst>
              <a:ext uri="{FF2B5EF4-FFF2-40B4-BE49-F238E27FC236}">
                <a16:creationId xmlns:a16="http://schemas.microsoft.com/office/drawing/2014/main" id="{EC86D27A-8B18-42B7-81D9-F0811600F100}"/>
              </a:ext>
            </a:extLst>
          </p:cNvPr>
          <p:cNvGraphicFramePr>
            <a:graphicFrameLocks noGrp="1"/>
          </p:cNvGraphicFramePr>
          <p:nvPr>
            <p:ph sz="quarter" idx="13"/>
            <p:extLst>
              <p:ext uri="{D42A27DB-BD31-4B8C-83A1-F6EECF244321}">
                <p14:modId xmlns:p14="http://schemas.microsoft.com/office/powerpoint/2010/main" val="3930210299"/>
              </p:ext>
            </p:extLst>
          </p:nvPr>
        </p:nvGraphicFramePr>
        <p:xfrm>
          <a:off x="655637" y="1168627"/>
          <a:ext cx="10880725" cy="2108200"/>
        </p:xfrm>
        <a:graphic>
          <a:graphicData uri="http://schemas.openxmlformats.org/drawingml/2006/table">
            <a:tbl>
              <a:tblPr firstRow="1" bandRow="1">
                <a:tableStyleId>{7DF18680-E054-41AD-8BC1-D1AEF772440D}</a:tableStyleId>
              </a:tblPr>
              <a:tblGrid>
                <a:gridCol w="2316162">
                  <a:extLst>
                    <a:ext uri="{9D8B030D-6E8A-4147-A177-3AD203B41FA5}">
                      <a16:colId xmlns:a16="http://schemas.microsoft.com/office/drawing/2014/main" val="1021564575"/>
                    </a:ext>
                  </a:extLst>
                </a:gridCol>
                <a:gridCol w="2036128">
                  <a:extLst>
                    <a:ext uri="{9D8B030D-6E8A-4147-A177-3AD203B41FA5}">
                      <a16:colId xmlns:a16="http://schemas.microsoft.com/office/drawing/2014/main" val="2591972079"/>
                    </a:ext>
                  </a:extLst>
                </a:gridCol>
                <a:gridCol w="2176145">
                  <a:extLst>
                    <a:ext uri="{9D8B030D-6E8A-4147-A177-3AD203B41FA5}">
                      <a16:colId xmlns:a16="http://schemas.microsoft.com/office/drawing/2014/main" val="858435807"/>
                    </a:ext>
                  </a:extLst>
                </a:gridCol>
                <a:gridCol w="1426527">
                  <a:extLst>
                    <a:ext uri="{9D8B030D-6E8A-4147-A177-3AD203B41FA5}">
                      <a16:colId xmlns:a16="http://schemas.microsoft.com/office/drawing/2014/main" val="3744907020"/>
                    </a:ext>
                  </a:extLst>
                </a:gridCol>
                <a:gridCol w="2925763">
                  <a:extLst>
                    <a:ext uri="{9D8B030D-6E8A-4147-A177-3AD203B41FA5}">
                      <a16:colId xmlns:a16="http://schemas.microsoft.com/office/drawing/2014/main" val="3548802934"/>
                    </a:ext>
                  </a:extLst>
                </a:gridCol>
              </a:tblGrid>
              <a:tr h="370840">
                <a:tc>
                  <a:txBody>
                    <a:bodyPr/>
                    <a:lstStyle/>
                    <a:p>
                      <a:pPr algn="l" fontAlgn="b"/>
                      <a:r>
                        <a:rPr lang="en-US" sz="1600" dirty="0">
                          <a:effectLst/>
                        </a:rPr>
                        <a:t>File</a:t>
                      </a:r>
                    </a:p>
                  </a:txBody>
                  <a:tcPr anchor="b"/>
                </a:tc>
                <a:tc>
                  <a:txBody>
                    <a:bodyPr/>
                    <a:lstStyle/>
                    <a:p>
                      <a:pPr algn="l" fontAlgn="b"/>
                      <a:r>
                        <a:rPr lang="en-US" sz="1600" dirty="0">
                          <a:effectLst/>
                        </a:rPr>
                        <a:t>Logical name</a:t>
                      </a:r>
                    </a:p>
                  </a:txBody>
                  <a:tcPr anchor="b"/>
                </a:tc>
                <a:tc>
                  <a:txBody>
                    <a:bodyPr/>
                    <a:lstStyle/>
                    <a:p>
                      <a:pPr algn="l" fontAlgn="b"/>
                      <a:r>
                        <a:rPr lang="en-US" sz="1600" dirty="0">
                          <a:effectLst/>
                        </a:rPr>
                        <a:t>Physical name</a:t>
                      </a:r>
                    </a:p>
                  </a:txBody>
                  <a:tcPr anchor="b"/>
                </a:tc>
                <a:tc>
                  <a:txBody>
                    <a:bodyPr/>
                    <a:lstStyle/>
                    <a:p>
                      <a:pPr algn="l" fontAlgn="b"/>
                      <a:r>
                        <a:rPr lang="en-US" sz="1600" dirty="0">
                          <a:effectLst/>
                        </a:rPr>
                        <a:t>Initial size</a:t>
                      </a:r>
                    </a:p>
                  </a:txBody>
                  <a:tcPr anchor="b"/>
                </a:tc>
                <a:tc>
                  <a:txBody>
                    <a:bodyPr/>
                    <a:lstStyle/>
                    <a:p>
                      <a:pPr algn="l" fontAlgn="b"/>
                      <a:r>
                        <a:rPr lang="en-US" sz="1600" dirty="0">
                          <a:effectLst/>
                        </a:rPr>
                        <a:t>File growth</a:t>
                      </a:r>
                    </a:p>
                  </a:txBody>
                  <a:tcPr anchor="b"/>
                </a:tc>
                <a:extLst>
                  <a:ext uri="{0D108BD9-81ED-4DB2-BD59-A6C34878D82A}">
                    <a16:rowId xmlns:a16="http://schemas.microsoft.com/office/drawing/2014/main" val="1476935914"/>
                  </a:ext>
                </a:extLst>
              </a:tr>
              <a:tr h="370840">
                <a:tc>
                  <a:txBody>
                    <a:bodyPr/>
                    <a:lstStyle/>
                    <a:p>
                      <a:pPr algn="l" fontAlgn="t"/>
                      <a:r>
                        <a:rPr lang="en-US" sz="1600" dirty="0">
                          <a:effectLst/>
                        </a:rPr>
                        <a:t>Primary data</a:t>
                      </a:r>
                    </a:p>
                  </a:txBody>
                  <a:tcPr/>
                </a:tc>
                <a:tc>
                  <a:txBody>
                    <a:bodyPr/>
                    <a:lstStyle/>
                    <a:p>
                      <a:pPr algn="l" fontAlgn="t"/>
                      <a:r>
                        <a:rPr lang="en-US" sz="1600" dirty="0">
                          <a:effectLst/>
                        </a:rPr>
                        <a:t>tempdev</a:t>
                      </a:r>
                    </a:p>
                  </a:txBody>
                  <a:tcPr/>
                </a:tc>
                <a:tc>
                  <a:txBody>
                    <a:bodyPr/>
                    <a:lstStyle/>
                    <a:p>
                      <a:pPr algn="l" fontAlgn="t"/>
                      <a:r>
                        <a:rPr lang="en-US" sz="1600" dirty="0">
                          <a:effectLst/>
                        </a:rPr>
                        <a:t>tempdb.mdf</a:t>
                      </a:r>
                    </a:p>
                  </a:txBody>
                  <a:tcPr/>
                </a:tc>
                <a:tc>
                  <a:txBody>
                    <a:bodyPr/>
                    <a:lstStyle/>
                    <a:p>
                      <a:pPr algn="l" fontAlgn="t"/>
                      <a:r>
                        <a:rPr lang="en-US" sz="1600" dirty="0">
                          <a:effectLst/>
                        </a:rPr>
                        <a:t>8 MB</a:t>
                      </a:r>
                    </a:p>
                  </a:txBody>
                  <a:tcPr/>
                </a:tc>
                <a:tc>
                  <a:txBody>
                    <a:bodyPr/>
                    <a:lstStyle/>
                    <a:p>
                      <a:pPr algn="l" fontAlgn="t"/>
                      <a:r>
                        <a:rPr lang="en-US" sz="1600" dirty="0">
                          <a:effectLst/>
                        </a:rPr>
                        <a:t>Autogrow by 64 MB until the disk is full</a:t>
                      </a:r>
                    </a:p>
                  </a:txBody>
                  <a:tcPr/>
                </a:tc>
                <a:extLst>
                  <a:ext uri="{0D108BD9-81ED-4DB2-BD59-A6C34878D82A}">
                    <a16:rowId xmlns:a16="http://schemas.microsoft.com/office/drawing/2014/main" val="2165099268"/>
                  </a:ext>
                </a:extLst>
              </a:tr>
              <a:tr h="370840">
                <a:tc>
                  <a:txBody>
                    <a:bodyPr/>
                    <a:lstStyle/>
                    <a:p>
                      <a:pPr algn="l" fontAlgn="t"/>
                      <a:r>
                        <a:rPr lang="en-US" sz="1600" dirty="0">
                          <a:effectLst/>
                        </a:rPr>
                        <a:t>Secondary data files</a:t>
                      </a:r>
                      <a:r>
                        <a:rPr lang="en-US" sz="1600" b="1" dirty="0">
                          <a:effectLst/>
                        </a:rPr>
                        <a:t>*</a:t>
                      </a:r>
                    </a:p>
                  </a:txBody>
                  <a:tcPr/>
                </a:tc>
                <a:tc>
                  <a:txBody>
                    <a:bodyPr/>
                    <a:lstStyle/>
                    <a:p>
                      <a:pPr algn="l" fontAlgn="t"/>
                      <a:r>
                        <a:rPr lang="en-US" sz="1600" dirty="0">
                          <a:effectLst/>
                        </a:rPr>
                        <a:t>temp#</a:t>
                      </a:r>
                    </a:p>
                  </a:txBody>
                  <a:tcPr/>
                </a:tc>
                <a:tc>
                  <a:txBody>
                    <a:bodyPr/>
                    <a:lstStyle/>
                    <a:p>
                      <a:pPr algn="l" fontAlgn="t"/>
                      <a:r>
                        <a:rPr lang="en-US" sz="1600" dirty="0">
                          <a:effectLst/>
                        </a:rPr>
                        <a:t>tempdb_mssql_#.ndf</a:t>
                      </a:r>
                    </a:p>
                  </a:txBody>
                  <a:tcPr/>
                </a:tc>
                <a:tc>
                  <a:txBody>
                    <a:bodyPr/>
                    <a:lstStyle/>
                    <a:p>
                      <a:pPr algn="l" fontAlgn="t"/>
                      <a:r>
                        <a:rPr lang="en-US" sz="1600" dirty="0">
                          <a:effectLst/>
                        </a:rPr>
                        <a:t>8 MB</a:t>
                      </a:r>
                    </a:p>
                  </a:txBody>
                  <a:tcPr/>
                </a:tc>
                <a:tc>
                  <a:txBody>
                    <a:bodyPr/>
                    <a:lstStyle/>
                    <a:p>
                      <a:pPr algn="l" fontAlgn="t"/>
                      <a:r>
                        <a:rPr lang="en-US" sz="1600" dirty="0">
                          <a:effectLst/>
                        </a:rPr>
                        <a:t>Autogrow by 64 MB until the disk is full</a:t>
                      </a:r>
                    </a:p>
                  </a:txBody>
                  <a:tcPr/>
                </a:tc>
                <a:extLst>
                  <a:ext uri="{0D108BD9-81ED-4DB2-BD59-A6C34878D82A}">
                    <a16:rowId xmlns:a16="http://schemas.microsoft.com/office/drawing/2014/main" val="1498157959"/>
                  </a:ext>
                </a:extLst>
              </a:tr>
              <a:tr h="370840">
                <a:tc>
                  <a:txBody>
                    <a:bodyPr/>
                    <a:lstStyle/>
                    <a:p>
                      <a:pPr algn="l" fontAlgn="t"/>
                      <a:r>
                        <a:rPr lang="en-US" sz="1600" dirty="0">
                          <a:effectLst/>
                        </a:rPr>
                        <a:t>Log</a:t>
                      </a:r>
                    </a:p>
                  </a:txBody>
                  <a:tcPr/>
                </a:tc>
                <a:tc>
                  <a:txBody>
                    <a:bodyPr/>
                    <a:lstStyle/>
                    <a:p>
                      <a:pPr algn="l" fontAlgn="t"/>
                      <a:r>
                        <a:rPr lang="en-US" sz="1600" dirty="0">
                          <a:effectLst/>
                        </a:rPr>
                        <a:t>templog</a:t>
                      </a:r>
                    </a:p>
                  </a:txBody>
                  <a:tcPr/>
                </a:tc>
                <a:tc>
                  <a:txBody>
                    <a:bodyPr/>
                    <a:lstStyle/>
                    <a:p>
                      <a:pPr algn="l" fontAlgn="t"/>
                      <a:r>
                        <a:rPr lang="en-US" sz="1600" dirty="0">
                          <a:effectLst/>
                        </a:rPr>
                        <a:t>templog.ldf</a:t>
                      </a:r>
                    </a:p>
                  </a:txBody>
                  <a:tcPr/>
                </a:tc>
                <a:tc>
                  <a:txBody>
                    <a:bodyPr/>
                    <a:lstStyle/>
                    <a:p>
                      <a:pPr algn="l" fontAlgn="t"/>
                      <a:r>
                        <a:rPr lang="en-US" sz="1600" dirty="0">
                          <a:effectLst/>
                        </a:rPr>
                        <a:t>8 MB</a:t>
                      </a:r>
                    </a:p>
                  </a:txBody>
                  <a:tcPr/>
                </a:tc>
                <a:tc>
                  <a:txBody>
                    <a:bodyPr/>
                    <a:lstStyle/>
                    <a:p>
                      <a:pPr algn="l" fontAlgn="t"/>
                      <a:r>
                        <a:rPr lang="en-US" sz="1600" dirty="0">
                          <a:effectLst/>
                        </a:rPr>
                        <a:t>Autogrow by 64 megabytes to a maximum of 2 terabytes</a:t>
                      </a:r>
                    </a:p>
                  </a:txBody>
                  <a:tcPr/>
                </a:tc>
                <a:extLst>
                  <a:ext uri="{0D108BD9-81ED-4DB2-BD59-A6C34878D82A}">
                    <a16:rowId xmlns:a16="http://schemas.microsoft.com/office/drawing/2014/main" val="1064614546"/>
                  </a:ext>
                </a:extLst>
              </a:tr>
            </a:tbl>
          </a:graphicData>
        </a:graphic>
      </p:graphicFrame>
      <p:graphicFrame>
        <p:nvGraphicFramePr>
          <p:cNvPr id="8" name="Diagram 7">
            <a:extLst>
              <a:ext uri="{FF2B5EF4-FFF2-40B4-BE49-F238E27FC236}">
                <a16:creationId xmlns:a16="http://schemas.microsoft.com/office/drawing/2014/main" id="{A7EE6CFF-945F-43A0-998B-B11DE045A313}"/>
              </a:ext>
            </a:extLst>
          </p:cNvPr>
          <p:cNvGraphicFramePr/>
          <p:nvPr>
            <p:extLst>
              <p:ext uri="{D42A27DB-BD31-4B8C-83A1-F6EECF244321}">
                <p14:modId xmlns:p14="http://schemas.microsoft.com/office/powerpoint/2010/main" val="2533339441"/>
              </p:ext>
            </p:extLst>
          </p:nvPr>
        </p:nvGraphicFramePr>
        <p:xfrm>
          <a:off x="655637" y="3581174"/>
          <a:ext cx="10880725" cy="26928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3153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2BA8D-B686-4596-A141-0D96C54F1F26}"/>
              </a:ext>
            </a:extLst>
          </p:cNvPr>
          <p:cNvSpPr>
            <a:spLocks noGrp="1"/>
          </p:cNvSpPr>
          <p:nvPr>
            <p:ph type="title"/>
          </p:nvPr>
        </p:nvSpPr>
        <p:spPr/>
        <p:txBody>
          <a:bodyPr/>
          <a:lstStyle/>
          <a:p>
            <a:r>
              <a:rPr lang="en-US" dirty="0">
                <a:solidFill>
                  <a:schemeClr val="accent5"/>
                </a:solidFill>
              </a:rPr>
              <a:t>Optimizing TempDB performance</a:t>
            </a:r>
          </a:p>
        </p:txBody>
      </p:sp>
      <p:graphicFrame>
        <p:nvGraphicFramePr>
          <p:cNvPr id="5" name="Content Placeholder 4">
            <a:extLst>
              <a:ext uri="{FF2B5EF4-FFF2-40B4-BE49-F238E27FC236}">
                <a16:creationId xmlns:a16="http://schemas.microsoft.com/office/drawing/2014/main" id="{E2091831-A0CF-4E08-8116-37E2BBC99DB7}"/>
              </a:ext>
            </a:extLst>
          </p:cNvPr>
          <p:cNvGraphicFramePr>
            <a:graphicFrameLocks noGrp="1"/>
          </p:cNvGraphicFramePr>
          <p:nvPr>
            <p:ph sz="quarter" idx="13"/>
            <p:extLst>
              <p:ext uri="{D42A27DB-BD31-4B8C-83A1-F6EECF244321}">
                <p14:modId xmlns:p14="http://schemas.microsoft.com/office/powerpoint/2010/main" val="1079197668"/>
              </p:ext>
            </p:extLst>
          </p:nvPr>
        </p:nvGraphicFramePr>
        <p:xfrm>
          <a:off x="655638" y="1190399"/>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7359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idx="4294967295"/>
          </p:nvPr>
        </p:nvSpPr>
        <p:spPr>
          <a:xfrm>
            <a:off x="319803" y="4746171"/>
            <a:ext cx="6276531" cy="1032324"/>
          </a:xfrm>
        </p:spPr>
        <p:txBody>
          <a:bodyPr/>
          <a:lstStyle/>
          <a:p>
            <a:pPr>
              <a:lnSpc>
                <a:spcPct val="100000"/>
              </a:lnSpc>
            </a:pPr>
            <a:r>
              <a:rPr lang="en-US" b="1" dirty="0">
                <a:solidFill>
                  <a:schemeClr val="bg1"/>
                </a:solidFill>
              </a:rPr>
              <a:t>TempDB Database</a:t>
            </a:r>
            <a:br>
              <a:rPr lang="en-US" b="1" dirty="0">
                <a:solidFill>
                  <a:schemeClr val="bg1"/>
                </a:solidFill>
              </a:rPr>
            </a:br>
            <a:r>
              <a:rPr lang="en-US" b="1" dirty="0">
                <a:solidFill>
                  <a:schemeClr val="bg1"/>
                </a:solidFill>
              </a:rPr>
              <a:t>Performance Improvements</a:t>
            </a:r>
            <a:br>
              <a:rPr lang="en-US" dirty="0"/>
            </a:br>
            <a:br>
              <a:rPr lang="en-US" dirty="0"/>
            </a:br>
            <a:endParaRPr lang="en-US" dirty="0"/>
          </a:p>
        </p:txBody>
      </p:sp>
    </p:spTree>
    <p:extLst>
      <p:ext uri="{BB962C8B-B14F-4D97-AF65-F5344CB8AC3E}">
        <p14:creationId xmlns:p14="http://schemas.microsoft.com/office/powerpoint/2010/main" val="21539391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a:extLst>
              <a:ext uri="{FF2B5EF4-FFF2-40B4-BE49-F238E27FC236}">
                <a16:creationId xmlns:a16="http://schemas.microsoft.com/office/drawing/2014/main" id="{F8C5C8ED-BC70-40B1-9511-DD860E4CBFAD}"/>
              </a:ext>
            </a:extLst>
          </p:cNvPr>
          <p:cNvGraphicFramePr>
            <a:graphicFrameLocks noGrp="1"/>
          </p:cNvGraphicFramePr>
          <p:nvPr>
            <p:ph sz="quarter" idx="13"/>
            <p:extLst>
              <p:ext uri="{D42A27DB-BD31-4B8C-83A1-F6EECF244321}">
                <p14:modId xmlns:p14="http://schemas.microsoft.com/office/powerpoint/2010/main" val="1072188693"/>
              </p:ext>
            </p:extLst>
          </p:nvPr>
        </p:nvGraphicFramePr>
        <p:xfrm>
          <a:off x="511259" y="1418704"/>
          <a:ext cx="4959716" cy="4020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1" descr="image001">
            <a:extLst>
              <a:ext uri="{FF2B5EF4-FFF2-40B4-BE49-F238E27FC236}">
                <a16:creationId xmlns:a16="http://schemas.microsoft.com/office/drawing/2014/main" id="{1C9FB71D-4A80-4272-BD4C-C7FA4A461F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44443" y="1279692"/>
            <a:ext cx="5695666" cy="42986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a:extLst>
              <a:ext uri="{FF2B5EF4-FFF2-40B4-BE49-F238E27FC236}">
                <a16:creationId xmlns:a16="http://schemas.microsoft.com/office/drawing/2014/main" id="{D9587447-5570-4910-A749-1F4AB70596EE}"/>
              </a:ext>
            </a:extLst>
          </p:cNvPr>
          <p:cNvSpPr>
            <a:spLocks noGrp="1"/>
          </p:cNvSpPr>
          <p:nvPr>
            <p:ph type="title"/>
          </p:nvPr>
        </p:nvSpPr>
        <p:spPr>
          <a:xfrm>
            <a:off x="511259" y="329665"/>
            <a:ext cx="10880725" cy="461665"/>
          </a:xfrm>
        </p:spPr>
        <p:txBody>
          <a:bodyPr/>
          <a:lstStyle/>
          <a:p>
            <a:r>
              <a:rPr lang="en-US" dirty="0">
                <a:solidFill>
                  <a:schemeClr val="accent5"/>
                </a:solidFill>
              </a:rPr>
              <a:t>Performance improvements in TempDB (2016)</a:t>
            </a:r>
          </a:p>
        </p:txBody>
      </p:sp>
    </p:spTree>
    <p:extLst>
      <p:ext uri="{BB962C8B-B14F-4D97-AF65-F5344CB8AC3E}">
        <p14:creationId xmlns:p14="http://schemas.microsoft.com/office/powerpoint/2010/main" val="3967432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11247-9F89-41BF-9833-A4CE5410B71D}"/>
              </a:ext>
            </a:extLst>
          </p:cNvPr>
          <p:cNvSpPr>
            <a:spLocks noGrp="1"/>
          </p:cNvSpPr>
          <p:nvPr>
            <p:ph type="title"/>
          </p:nvPr>
        </p:nvSpPr>
        <p:spPr/>
        <p:txBody>
          <a:bodyPr/>
          <a:lstStyle/>
          <a:p>
            <a:r>
              <a:rPr lang="en-US" dirty="0">
                <a:solidFill>
                  <a:schemeClr val="accent5"/>
                </a:solidFill>
              </a:rPr>
              <a:t>Performance improvements in TempDB (2016)</a:t>
            </a:r>
          </a:p>
        </p:txBody>
      </p:sp>
      <p:graphicFrame>
        <p:nvGraphicFramePr>
          <p:cNvPr id="8" name="Content Placeholder 7">
            <a:extLst>
              <a:ext uri="{FF2B5EF4-FFF2-40B4-BE49-F238E27FC236}">
                <a16:creationId xmlns:a16="http://schemas.microsoft.com/office/drawing/2014/main" id="{CCC48916-0DD2-4211-871E-6E8C9B800B6E}"/>
              </a:ext>
            </a:extLst>
          </p:cNvPr>
          <p:cNvGraphicFramePr>
            <a:graphicFrameLocks noGrp="1"/>
          </p:cNvGraphicFramePr>
          <p:nvPr>
            <p:ph sz="quarter" idx="13"/>
            <p:extLst>
              <p:ext uri="{D42A27DB-BD31-4B8C-83A1-F6EECF244321}">
                <p14:modId xmlns:p14="http://schemas.microsoft.com/office/powerpoint/2010/main" val="316355440"/>
              </p:ext>
            </p:extLst>
          </p:nvPr>
        </p:nvGraphicFramePr>
        <p:xfrm>
          <a:off x="655637" y="957944"/>
          <a:ext cx="10880725" cy="5269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3491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11247-9F89-41BF-9833-A4CE5410B71D}"/>
              </a:ext>
            </a:extLst>
          </p:cNvPr>
          <p:cNvSpPr>
            <a:spLocks noGrp="1"/>
          </p:cNvSpPr>
          <p:nvPr>
            <p:ph type="title"/>
          </p:nvPr>
        </p:nvSpPr>
        <p:spPr>
          <a:xfrm>
            <a:off x="823119" y="360453"/>
            <a:ext cx="10545762" cy="461665"/>
          </a:xfrm>
        </p:spPr>
        <p:txBody>
          <a:bodyPr/>
          <a:lstStyle/>
          <a:p>
            <a:r>
              <a:rPr lang="en-US" dirty="0">
                <a:solidFill>
                  <a:schemeClr val="accent5"/>
                </a:solidFill>
              </a:rPr>
              <a:t>Performance improvements in TempDB (2019)</a:t>
            </a:r>
          </a:p>
        </p:txBody>
      </p:sp>
      <p:graphicFrame>
        <p:nvGraphicFramePr>
          <p:cNvPr id="6" name="Diagram 5">
            <a:extLst>
              <a:ext uri="{FF2B5EF4-FFF2-40B4-BE49-F238E27FC236}">
                <a16:creationId xmlns:a16="http://schemas.microsoft.com/office/drawing/2014/main" id="{301F672D-67ED-4604-BB6A-C9620676B49E}"/>
              </a:ext>
            </a:extLst>
          </p:cNvPr>
          <p:cNvGraphicFramePr/>
          <p:nvPr>
            <p:extLst>
              <p:ext uri="{D42A27DB-BD31-4B8C-83A1-F6EECF244321}">
                <p14:modId xmlns:p14="http://schemas.microsoft.com/office/powerpoint/2010/main" val="3367342453"/>
              </p:ext>
            </p:extLst>
          </p:nvPr>
        </p:nvGraphicFramePr>
        <p:xfrm>
          <a:off x="914400" y="1408113"/>
          <a:ext cx="10287000" cy="25286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9E381663-C143-481A-950A-70B4E6335EC4}"/>
              </a:ext>
            </a:extLst>
          </p:cNvPr>
          <p:cNvSpPr txBox="1"/>
          <p:nvPr/>
        </p:nvSpPr>
        <p:spPr>
          <a:xfrm>
            <a:off x="2885975" y="4522727"/>
            <a:ext cx="7051766" cy="307777"/>
          </a:xfrm>
          <a:prstGeom prst="rect">
            <a:avLst/>
          </a:prstGeom>
          <a:noFill/>
        </p:spPr>
        <p:txBody>
          <a:bodyPr wrap="square" lIns="0" tIns="0" rIns="0" bIns="0" rtlCol="0">
            <a:spAutoFit/>
          </a:bodyPr>
          <a:lstStyle/>
          <a:p>
            <a:pPr algn="l"/>
            <a:r>
              <a:rPr lang="en-US" sz="2000" b="1" i="0" dirty="0">
                <a:solidFill>
                  <a:srgbClr val="333333"/>
                </a:solidFill>
                <a:effectLst/>
                <a:latin typeface="SegoeUI"/>
                <a:hlinkClick r:id="rId8"/>
              </a:rPr>
              <a:t>TEMPDB Files, Trace Flags, and Updates</a:t>
            </a:r>
            <a:r>
              <a:rPr lang="en-US" sz="2000" b="1" dirty="0">
                <a:solidFill>
                  <a:srgbClr val="333333"/>
                </a:solidFill>
                <a:latin typeface="SegoeUI"/>
                <a:hlinkClick r:id="rId8"/>
              </a:rPr>
              <a:t> by Pam </a:t>
            </a:r>
            <a:r>
              <a:rPr lang="en-US" sz="2000" b="1" dirty="0" err="1">
                <a:solidFill>
                  <a:srgbClr val="333333"/>
                </a:solidFill>
                <a:latin typeface="SegoeUI"/>
                <a:hlinkClick r:id="rId8"/>
              </a:rPr>
              <a:t>Lahoud</a:t>
            </a:r>
            <a:endParaRPr lang="en-US" sz="2000" b="1" i="0" dirty="0">
              <a:solidFill>
                <a:srgbClr val="333333"/>
              </a:solidFill>
              <a:effectLst/>
              <a:latin typeface="SegoeUI"/>
            </a:endParaRPr>
          </a:p>
        </p:txBody>
      </p:sp>
      <p:sp>
        <p:nvSpPr>
          <p:cNvPr id="4" name="TextBox 3">
            <a:extLst>
              <a:ext uri="{FF2B5EF4-FFF2-40B4-BE49-F238E27FC236}">
                <a16:creationId xmlns:a16="http://schemas.microsoft.com/office/drawing/2014/main" id="{963DE041-FF0E-46A2-83B3-A35E71889FEA}"/>
              </a:ext>
            </a:extLst>
          </p:cNvPr>
          <p:cNvSpPr txBox="1"/>
          <p:nvPr/>
        </p:nvSpPr>
        <p:spPr>
          <a:xfrm>
            <a:off x="3383815" y="5068309"/>
            <a:ext cx="6888480" cy="307777"/>
          </a:xfrm>
          <a:prstGeom prst="rect">
            <a:avLst/>
          </a:prstGeom>
          <a:noFill/>
        </p:spPr>
        <p:txBody>
          <a:bodyPr wrap="square" lIns="0" tIns="0" rIns="0" bIns="0" rtlCol="0">
            <a:spAutoFit/>
          </a:bodyPr>
          <a:lstStyle/>
          <a:p>
            <a:r>
              <a:rPr lang="en-US" sz="2000" b="1" i="0" dirty="0">
                <a:effectLst/>
                <a:latin typeface="Roboto" panose="02000000000000000000" pitchFamily="2" charset="0"/>
                <a:hlinkClick r:id="rId9"/>
              </a:rPr>
              <a:t>How (and When) To: Memory Optimized TempDB</a:t>
            </a:r>
            <a:endParaRPr lang="en-US" sz="2000" b="1"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97261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C3B01580-9A0F-4A26-9DD9-8F1D2DFA6B4E}"/>
              </a:ext>
            </a:extLst>
          </p:cNvPr>
          <p:cNvGraphicFramePr/>
          <p:nvPr>
            <p:extLst>
              <p:ext uri="{D42A27DB-BD31-4B8C-83A1-F6EECF244321}">
                <p14:modId xmlns:p14="http://schemas.microsoft.com/office/powerpoint/2010/main" val="142599826"/>
              </p:ext>
            </p:extLst>
          </p:nvPr>
        </p:nvGraphicFramePr>
        <p:xfrm>
          <a:off x="713843" y="1111223"/>
          <a:ext cx="4129996" cy="48896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4" name="Picture 2">
            <a:extLst>
              <a:ext uri="{FF2B5EF4-FFF2-40B4-BE49-F238E27FC236}">
                <a16:creationId xmlns:a16="http://schemas.microsoft.com/office/drawing/2014/main" id="{08942DD5-B42D-40A5-B37D-D4872B562A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8569" y="1964532"/>
            <a:ext cx="4349561" cy="3414041"/>
          </a:xfrm>
          <a:prstGeom prst="rect">
            <a:avLst/>
          </a:prstGeom>
          <a:noFill/>
          <a:extLst>
            <a:ext uri="{909E8E84-426E-40DD-AFC4-6F175D3DCCD1}">
              <a14:hiddenFill xmlns:a14="http://schemas.microsoft.com/office/drawing/2010/main">
                <a:solidFill>
                  <a:srgbClr val="FFFFFF"/>
                </a:solidFill>
              </a14:hiddenFill>
            </a:ext>
          </a:extLst>
        </p:spPr>
      </p:pic>
      <p:sp>
        <p:nvSpPr>
          <p:cNvPr id="5" name="Arrow: Curved Left 4">
            <a:extLst>
              <a:ext uri="{FF2B5EF4-FFF2-40B4-BE49-F238E27FC236}">
                <a16:creationId xmlns:a16="http://schemas.microsoft.com/office/drawing/2014/main" id="{199C1D37-45CD-4CA5-BFDE-01F2B71C9D97}"/>
              </a:ext>
            </a:extLst>
          </p:cNvPr>
          <p:cNvSpPr/>
          <p:nvPr/>
        </p:nvSpPr>
        <p:spPr bwMode="auto">
          <a:xfrm>
            <a:off x="6800440" y="2584258"/>
            <a:ext cx="230012" cy="1253156"/>
          </a:xfrm>
          <a:custGeom>
            <a:avLst/>
            <a:gdLst>
              <a:gd name="connsiteX0" fmla="*/ 0 w 218137"/>
              <a:gd name="connsiteY0" fmla="*/ 1193386 h 1247920"/>
              <a:gd name="connsiteX1" fmla="*/ 54534 w 218137"/>
              <a:gd name="connsiteY1" fmla="*/ 1120337 h 1247920"/>
              <a:gd name="connsiteX2" fmla="*/ 54534 w 218137"/>
              <a:gd name="connsiteY2" fmla="*/ 1147604 h 1247920"/>
              <a:gd name="connsiteX3" fmla="*/ 217898 w 218137"/>
              <a:gd name="connsiteY3" fmla="*/ 610327 h 1247920"/>
              <a:gd name="connsiteX4" fmla="*/ 208968 w 218137"/>
              <a:gd name="connsiteY4" fmla="*/ 804859 h 1247920"/>
              <a:gd name="connsiteX5" fmla="*/ 54534 w 218137"/>
              <a:gd name="connsiteY5" fmla="*/ 1202139 h 1247920"/>
              <a:gd name="connsiteX6" fmla="*/ 54534 w 218137"/>
              <a:gd name="connsiteY6" fmla="*/ 1229405 h 1247920"/>
              <a:gd name="connsiteX7" fmla="*/ 0 w 218137"/>
              <a:gd name="connsiteY7" fmla="*/ 1193386 h 1247920"/>
              <a:gd name="connsiteX0" fmla="*/ 218137 w 218137"/>
              <a:gd name="connsiteY0" fmla="*/ 637594 h 1247920"/>
              <a:gd name="connsiteX1" fmla="*/ 0 w 218137"/>
              <a:gd name="connsiteY1" fmla="*/ 54535 h 1247920"/>
              <a:gd name="connsiteX2" fmla="*/ 0 w 218137"/>
              <a:gd name="connsiteY2" fmla="*/ 0 h 1247920"/>
              <a:gd name="connsiteX3" fmla="*/ 218137 w 218137"/>
              <a:gd name="connsiteY3" fmla="*/ 583059 h 1247920"/>
              <a:gd name="connsiteX4" fmla="*/ 218137 w 218137"/>
              <a:gd name="connsiteY4" fmla="*/ 637594 h 1247920"/>
              <a:gd name="connsiteX0" fmla="*/ 218137 w 218137"/>
              <a:gd name="connsiteY0" fmla="*/ 637594 h 1247920"/>
              <a:gd name="connsiteX1" fmla="*/ 0 w 218137"/>
              <a:gd name="connsiteY1" fmla="*/ 54535 h 1247920"/>
              <a:gd name="connsiteX2" fmla="*/ 0 w 218137"/>
              <a:gd name="connsiteY2" fmla="*/ 0 h 1247920"/>
              <a:gd name="connsiteX3" fmla="*/ 218137 w 218137"/>
              <a:gd name="connsiteY3" fmla="*/ 583059 h 1247920"/>
              <a:gd name="connsiteX4" fmla="*/ 218137 w 218137"/>
              <a:gd name="connsiteY4" fmla="*/ 637594 h 1247920"/>
              <a:gd name="connsiteX5" fmla="*/ 54534 w 218137"/>
              <a:gd name="connsiteY5" fmla="*/ 1202139 h 1247920"/>
              <a:gd name="connsiteX6" fmla="*/ 54534 w 218137"/>
              <a:gd name="connsiteY6" fmla="*/ 1229405 h 1247920"/>
              <a:gd name="connsiteX7" fmla="*/ 0 w 218137"/>
              <a:gd name="connsiteY7" fmla="*/ 1193386 h 1247920"/>
              <a:gd name="connsiteX8" fmla="*/ 54534 w 218137"/>
              <a:gd name="connsiteY8" fmla="*/ 1120337 h 1247920"/>
              <a:gd name="connsiteX9" fmla="*/ 54534 w 218137"/>
              <a:gd name="connsiteY9" fmla="*/ 1147604 h 1247920"/>
              <a:gd name="connsiteX10" fmla="*/ 217898 w 218137"/>
              <a:gd name="connsiteY10" fmla="*/ 610327 h 1247920"/>
              <a:gd name="connsiteX0" fmla="*/ 11875 w 230012"/>
              <a:gd name="connsiteY0" fmla="*/ 1217137 h 1253156"/>
              <a:gd name="connsiteX1" fmla="*/ 66409 w 230012"/>
              <a:gd name="connsiteY1" fmla="*/ 1144088 h 1253156"/>
              <a:gd name="connsiteX2" fmla="*/ 66409 w 230012"/>
              <a:gd name="connsiteY2" fmla="*/ 1171355 h 1253156"/>
              <a:gd name="connsiteX3" fmla="*/ 229773 w 230012"/>
              <a:gd name="connsiteY3" fmla="*/ 634078 h 1253156"/>
              <a:gd name="connsiteX4" fmla="*/ 220843 w 230012"/>
              <a:gd name="connsiteY4" fmla="*/ 828610 h 1253156"/>
              <a:gd name="connsiteX5" fmla="*/ 66409 w 230012"/>
              <a:gd name="connsiteY5" fmla="*/ 1225890 h 1253156"/>
              <a:gd name="connsiteX6" fmla="*/ 66409 w 230012"/>
              <a:gd name="connsiteY6" fmla="*/ 1253156 h 1253156"/>
              <a:gd name="connsiteX7" fmla="*/ 11875 w 230012"/>
              <a:gd name="connsiteY7" fmla="*/ 1217137 h 1253156"/>
              <a:gd name="connsiteX0" fmla="*/ 230012 w 230012"/>
              <a:gd name="connsiteY0" fmla="*/ 661345 h 1253156"/>
              <a:gd name="connsiteX1" fmla="*/ 11875 w 230012"/>
              <a:gd name="connsiteY1" fmla="*/ 78286 h 1253156"/>
              <a:gd name="connsiteX2" fmla="*/ 11875 w 230012"/>
              <a:gd name="connsiteY2" fmla="*/ 23751 h 1253156"/>
              <a:gd name="connsiteX3" fmla="*/ 230012 w 230012"/>
              <a:gd name="connsiteY3" fmla="*/ 606810 h 1253156"/>
              <a:gd name="connsiteX4" fmla="*/ 230012 w 230012"/>
              <a:gd name="connsiteY4" fmla="*/ 661345 h 1253156"/>
              <a:gd name="connsiteX0" fmla="*/ 230012 w 230012"/>
              <a:gd name="connsiteY0" fmla="*/ 661345 h 1253156"/>
              <a:gd name="connsiteX1" fmla="*/ 11875 w 230012"/>
              <a:gd name="connsiteY1" fmla="*/ 78286 h 1253156"/>
              <a:gd name="connsiteX2" fmla="*/ 0 w 230012"/>
              <a:gd name="connsiteY2" fmla="*/ 0 h 1253156"/>
              <a:gd name="connsiteX3" fmla="*/ 230012 w 230012"/>
              <a:gd name="connsiteY3" fmla="*/ 606810 h 1253156"/>
              <a:gd name="connsiteX4" fmla="*/ 230012 w 230012"/>
              <a:gd name="connsiteY4" fmla="*/ 661345 h 1253156"/>
              <a:gd name="connsiteX5" fmla="*/ 66409 w 230012"/>
              <a:gd name="connsiteY5" fmla="*/ 1225890 h 1253156"/>
              <a:gd name="connsiteX6" fmla="*/ 66409 w 230012"/>
              <a:gd name="connsiteY6" fmla="*/ 1253156 h 1253156"/>
              <a:gd name="connsiteX7" fmla="*/ 11875 w 230012"/>
              <a:gd name="connsiteY7" fmla="*/ 1217137 h 1253156"/>
              <a:gd name="connsiteX8" fmla="*/ 66409 w 230012"/>
              <a:gd name="connsiteY8" fmla="*/ 1144088 h 1253156"/>
              <a:gd name="connsiteX9" fmla="*/ 66409 w 230012"/>
              <a:gd name="connsiteY9" fmla="*/ 1171355 h 1253156"/>
              <a:gd name="connsiteX10" fmla="*/ 229773 w 230012"/>
              <a:gd name="connsiteY10" fmla="*/ 634078 h 125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0012" h="1253156" stroke="0" extrusionOk="0">
                <a:moveTo>
                  <a:pt x="11875" y="1217137"/>
                </a:moveTo>
                <a:lnTo>
                  <a:pt x="66409" y="1144088"/>
                </a:lnTo>
                <a:lnTo>
                  <a:pt x="66409" y="1171355"/>
                </a:lnTo>
                <a:cubicBezTo>
                  <a:pt x="159056" y="1107416"/>
                  <a:pt x="225298" y="889556"/>
                  <a:pt x="229773" y="634078"/>
                </a:cubicBezTo>
                <a:cubicBezTo>
                  <a:pt x="230924" y="699804"/>
                  <a:pt x="227905" y="765577"/>
                  <a:pt x="220843" y="828610"/>
                </a:cubicBezTo>
                <a:cubicBezTo>
                  <a:pt x="198934" y="1024167"/>
                  <a:pt x="140357" y="1174856"/>
                  <a:pt x="66409" y="1225890"/>
                </a:cubicBezTo>
                <a:lnTo>
                  <a:pt x="66409" y="1253156"/>
                </a:lnTo>
                <a:lnTo>
                  <a:pt x="11875" y="1217137"/>
                </a:lnTo>
                <a:close/>
              </a:path>
              <a:path w="230012" h="1253156" fill="darkenLess" stroke="0" extrusionOk="0">
                <a:moveTo>
                  <a:pt x="230012" y="661345"/>
                </a:moveTo>
                <a:cubicBezTo>
                  <a:pt x="230012" y="339330"/>
                  <a:pt x="132349" y="78286"/>
                  <a:pt x="11875" y="78286"/>
                </a:cubicBezTo>
                <a:lnTo>
                  <a:pt x="11875" y="23751"/>
                </a:lnTo>
                <a:cubicBezTo>
                  <a:pt x="132349" y="23751"/>
                  <a:pt x="230012" y="284795"/>
                  <a:pt x="230012" y="606810"/>
                </a:cubicBezTo>
                <a:lnTo>
                  <a:pt x="230012" y="661345"/>
                </a:lnTo>
                <a:close/>
              </a:path>
              <a:path w="230012" h="1253156" fill="none" extrusionOk="0">
                <a:moveTo>
                  <a:pt x="230012" y="661345"/>
                </a:moveTo>
                <a:cubicBezTo>
                  <a:pt x="230012" y="339330"/>
                  <a:pt x="132349" y="78286"/>
                  <a:pt x="11875" y="78286"/>
                </a:cubicBezTo>
                <a:cubicBezTo>
                  <a:pt x="11875" y="60108"/>
                  <a:pt x="0" y="18178"/>
                  <a:pt x="0" y="0"/>
                </a:cubicBezTo>
                <a:cubicBezTo>
                  <a:pt x="120474" y="0"/>
                  <a:pt x="230012" y="284795"/>
                  <a:pt x="230012" y="606810"/>
                </a:cubicBezTo>
                <a:lnTo>
                  <a:pt x="230012" y="661345"/>
                </a:lnTo>
                <a:cubicBezTo>
                  <a:pt x="230012" y="927219"/>
                  <a:pt x="162721" y="1159421"/>
                  <a:pt x="66409" y="1225890"/>
                </a:cubicBezTo>
                <a:lnTo>
                  <a:pt x="66409" y="1253156"/>
                </a:lnTo>
                <a:lnTo>
                  <a:pt x="11875" y="1217137"/>
                </a:lnTo>
                <a:lnTo>
                  <a:pt x="66409" y="1144088"/>
                </a:lnTo>
                <a:lnTo>
                  <a:pt x="66409" y="1171355"/>
                </a:lnTo>
                <a:cubicBezTo>
                  <a:pt x="159056" y="1107416"/>
                  <a:pt x="225298" y="889556"/>
                  <a:pt x="229773" y="634078"/>
                </a:cubicBezTo>
              </a:path>
            </a:pathLst>
          </a:cu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7" name="Arrow: Curved Left 6">
            <a:extLst>
              <a:ext uri="{FF2B5EF4-FFF2-40B4-BE49-F238E27FC236}">
                <a16:creationId xmlns:a16="http://schemas.microsoft.com/office/drawing/2014/main" id="{F546F847-C1E2-432B-9672-8FEF1B1DA90C}"/>
              </a:ext>
            </a:extLst>
          </p:cNvPr>
          <p:cNvSpPr/>
          <p:nvPr/>
        </p:nvSpPr>
        <p:spPr bwMode="auto">
          <a:xfrm>
            <a:off x="8019512" y="2623844"/>
            <a:ext cx="218137" cy="1247920"/>
          </a:xfrm>
          <a:prstGeom prst="curvedLef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9" name="Arrow: Curved Left 8">
            <a:extLst>
              <a:ext uri="{FF2B5EF4-FFF2-40B4-BE49-F238E27FC236}">
                <a16:creationId xmlns:a16="http://schemas.microsoft.com/office/drawing/2014/main" id="{8BAF0B3E-8880-4E29-9023-FB6E64C06CF2}"/>
              </a:ext>
            </a:extLst>
          </p:cNvPr>
          <p:cNvSpPr/>
          <p:nvPr/>
        </p:nvSpPr>
        <p:spPr bwMode="auto">
          <a:xfrm>
            <a:off x="9164052" y="2623843"/>
            <a:ext cx="218137" cy="1247920"/>
          </a:xfrm>
          <a:prstGeom prst="curvedLef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Arrow: Curved Left 10">
            <a:extLst>
              <a:ext uri="{FF2B5EF4-FFF2-40B4-BE49-F238E27FC236}">
                <a16:creationId xmlns:a16="http://schemas.microsoft.com/office/drawing/2014/main" id="{AB90A74D-DDA4-47F9-A4A3-4B90E4989047}"/>
              </a:ext>
            </a:extLst>
          </p:cNvPr>
          <p:cNvSpPr/>
          <p:nvPr/>
        </p:nvSpPr>
        <p:spPr bwMode="auto">
          <a:xfrm>
            <a:off x="10334632" y="2623843"/>
            <a:ext cx="218137" cy="1247920"/>
          </a:xfrm>
          <a:prstGeom prst="curvedLef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3" name="Arrow: Curved Left 12">
            <a:extLst>
              <a:ext uri="{FF2B5EF4-FFF2-40B4-BE49-F238E27FC236}">
                <a16:creationId xmlns:a16="http://schemas.microsoft.com/office/drawing/2014/main" id="{079AB67D-9D24-4A69-8C5E-CFF89CC1610A}"/>
              </a:ext>
            </a:extLst>
          </p:cNvPr>
          <p:cNvSpPr/>
          <p:nvPr/>
        </p:nvSpPr>
        <p:spPr bwMode="auto">
          <a:xfrm>
            <a:off x="6812315" y="3916155"/>
            <a:ext cx="218137" cy="1247920"/>
          </a:xfrm>
          <a:prstGeom prst="curvedLef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Arrow: Curved Left 14">
            <a:extLst>
              <a:ext uri="{FF2B5EF4-FFF2-40B4-BE49-F238E27FC236}">
                <a16:creationId xmlns:a16="http://schemas.microsoft.com/office/drawing/2014/main" id="{2E4D6710-B994-4DB8-B9DE-B02E31FF76E9}"/>
              </a:ext>
            </a:extLst>
          </p:cNvPr>
          <p:cNvSpPr/>
          <p:nvPr/>
        </p:nvSpPr>
        <p:spPr bwMode="auto">
          <a:xfrm>
            <a:off x="8019512" y="3931989"/>
            <a:ext cx="218137" cy="1247920"/>
          </a:xfrm>
          <a:prstGeom prst="curvedLef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Arrow: Curved Left 16">
            <a:extLst>
              <a:ext uri="{FF2B5EF4-FFF2-40B4-BE49-F238E27FC236}">
                <a16:creationId xmlns:a16="http://schemas.microsoft.com/office/drawing/2014/main" id="{D798CE7B-EA81-429F-9CE0-82F893051EA7}"/>
              </a:ext>
            </a:extLst>
          </p:cNvPr>
          <p:cNvSpPr/>
          <p:nvPr/>
        </p:nvSpPr>
        <p:spPr bwMode="auto">
          <a:xfrm>
            <a:off x="9164052" y="3931988"/>
            <a:ext cx="218137" cy="1247920"/>
          </a:xfrm>
          <a:prstGeom prst="curvedLef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Arrow: Curved Left 18">
            <a:extLst>
              <a:ext uri="{FF2B5EF4-FFF2-40B4-BE49-F238E27FC236}">
                <a16:creationId xmlns:a16="http://schemas.microsoft.com/office/drawing/2014/main" id="{BE78BC37-C4ED-4F4C-9231-01B96DD8020A}"/>
              </a:ext>
            </a:extLst>
          </p:cNvPr>
          <p:cNvSpPr/>
          <p:nvPr/>
        </p:nvSpPr>
        <p:spPr bwMode="auto">
          <a:xfrm>
            <a:off x="10334632" y="3931988"/>
            <a:ext cx="218137" cy="1247920"/>
          </a:xfrm>
          <a:prstGeom prst="curvedLef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Arrow: Curved Down 24">
            <a:extLst>
              <a:ext uri="{FF2B5EF4-FFF2-40B4-BE49-F238E27FC236}">
                <a16:creationId xmlns:a16="http://schemas.microsoft.com/office/drawing/2014/main" id="{5C9B2E86-DA92-4C1E-AE87-5232948A5F7D}"/>
              </a:ext>
            </a:extLst>
          </p:cNvPr>
          <p:cNvSpPr/>
          <p:nvPr/>
        </p:nvSpPr>
        <p:spPr bwMode="auto">
          <a:xfrm>
            <a:off x="6272594" y="1708849"/>
            <a:ext cx="1143000" cy="257913"/>
          </a:xfrm>
          <a:prstGeom prst="curvedDow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Arrow: Curved Down 25">
            <a:extLst>
              <a:ext uri="{FF2B5EF4-FFF2-40B4-BE49-F238E27FC236}">
                <a16:creationId xmlns:a16="http://schemas.microsoft.com/office/drawing/2014/main" id="{A56EDC38-C351-4247-BBB8-724B1C35579B}"/>
              </a:ext>
            </a:extLst>
          </p:cNvPr>
          <p:cNvSpPr/>
          <p:nvPr/>
        </p:nvSpPr>
        <p:spPr bwMode="auto">
          <a:xfrm>
            <a:off x="7479791" y="1712807"/>
            <a:ext cx="1143000" cy="257913"/>
          </a:xfrm>
          <a:prstGeom prst="curvedDow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Arrow: Curved Down 27">
            <a:extLst>
              <a:ext uri="{FF2B5EF4-FFF2-40B4-BE49-F238E27FC236}">
                <a16:creationId xmlns:a16="http://schemas.microsoft.com/office/drawing/2014/main" id="{8FFB1CC2-57EF-4DEF-8797-4F2253DA1D5F}"/>
              </a:ext>
            </a:extLst>
          </p:cNvPr>
          <p:cNvSpPr/>
          <p:nvPr/>
        </p:nvSpPr>
        <p:spPr bwMode="auto">
          <a:xfrm>
            <a:off x="8701620" y="1706619"/>
            <a:ext cx="1143000" cy="257913"/>
          </a:xfrm>
          <a:prstGeom prst="curvedDow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Title 1">
            <a:extLst>
              <a:ext uri="{FF2B5EF4-FFF2-40B4-BE49-F238E27FC236}">
                <a16:creationId xmlns:a16="http://schemas.microsoft.com/office/drawing/2014/main" id="{4F50075E-1417-459F-B0D3-6F2EA3AAB4ED}"/>
              </a:ext>
            </a:extLst>
          </p:cNvPr>
          <p:cNvSpPr>
            <a:spLocks noGrp="1"/>
          </p:cNvSpPr>
          <p:nvPr>
            <p:ph type="title"/>
          </p:nvPr>
        </p:nvSpPr>
        <p:spPr>
          <a:xfrm>
            <a:off x="655638" y="320040"/>
            <a:ext cx="10880725" cy="461665"/>
          </a:xfrm>
        </p:spPr>
        <p:txBody>
          <a:bodyPr/>
          <a:lstStyle/>
          <a:p>
            <a:r>
              <a:rPr lang="en-US" dirty="0">
                <a:solidFill>
                  <a:schemeClr val="accent5"/>
                </a:solidFill>
              </a:rPr>
              <a:t>Concurrent PFS Pages in TempDB (2019)</a:t>
            </a:r>
          </a:p>
        </p:txBody>
      </p:sp>
    </p:spTree>
    <p:extLst>
      <p:ext uri="{BB962C8B-B14F-4D97-AF65-F5344CB8AC3E}">
        <p14:creationId xmlns:p14="http://schemas.microsoft.com/office/powerpoint/2010/main" val="4218964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a:extLst>
              <a:ext uri="{FF2B5EF4-FFF2-40B4-BE49-F238E27FC236}">
                <a16:creationId xmlns:a16="http://schemas.microsoft.com/office/drawing/2014/main" id="{E60390AE-1BC0-4F62-986C-B0D028F3A489}"/>
              </a:ext>
            </a:extLst>
          </p:cNvPr>
          <p:cNvGraphicFramePr>
            <a:graphicFrameLocks noGrp="1"/>
          </p:cNvGraphicFramePr>
          <p:nvPr>
            <p:extLst>
              <p:ext uri="{D42A27DB-BD31-4B8C-83A1-F6EECF244321}">
                <p14:modId xmlns:p14="http://schemas.microsoft.com/office/powerpoint/2010/main" val="3575605937"/>
              </p:ext>
            </p:extLst>
          </p:nvPr>
        </p:nvGraphicFramePr>
        <p:xfrm>
          <a:off x="4200352" y="1690117"/>
          <a:ext cx="1439981" cy="3878243"/>
        </p:xfrm>
        <a:graphic>
          <a:graphicData uri="http://schemas.openxmlformats.org/drawingml/2006/table">
            <a:tbl>
              <a:tblPr firstRow="1" bandRow="1"/>
              <a:tblGrid>
                <a:gridCol w="1439981">
                  <a:extLst>
                    <a:ext uri="{9D8B030D-6E8A-4147-A177-3AD203B41FA5}">
                      <a16:colId xmlns:a16="http://schemas.microsoft.com/office/drawing/2014/main" val="20001"/>
                    </a:ext>
                  </a:extLst>
                </a:gridCol>
              </a:tblGrid>
              <a:tr h="252755">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Header</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4063">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PFS 1</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23049">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chemeClr val="accent5"/>
                          </a:solidFill>
                        </a:rPr>
                        <a:t>Allocation 1</a:t>
                      </a:r>
                    </a:p>
                    <a:p>
                      <a:r>
                        <a:rPr lang="en-US" dirty="0">
                          <a:solidFill>
                            <a:schemeClr val="accent5"/>
                          </a:solidFill>
                        </a:rPr>
                        <a:t>Allocation 2</a:t>
                      </a:r>
                    </a:p>
                    <a:p>
                      <a:r>
                        <a:rPr lang="en-US" dirty="0">
                          <a:solidFill>
                            <a:schemeClr val="accent5"/>
                          </a:solidFill>
                        </a:rPr>
                        <a:t>Allocation 3</a:t>
                      </a:r>
                    </a:p>
                    <a:p>
                      <a:r>
                        <a:rPr lang="en-US" dirty="0">
                          <a:solidFill>
                            <a:schemeClr val="accent5"/>
                          </a:solidFill>
                        </a:rPr>
                        <a:t>Allocation 4</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2143">
                <a:tc>
                  <a:txBody>
                    <a:bodyPr/>
                    <a:lstStyle/>
                    <a:p>
                      <a:r>
                        <a:rPr lang="en-US" dirty="0">
                          <a:solidFill>
                            <a:srgbClr val="000000"/>
                          </a:solidFill>
                        </a:rPr>
                        <a:t>PFS 2</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1031858"/>
                  </a:ext>
                </a:extLst>
              </a:tr>
              <a:tr h="1457914">
                <a:tc>
                  <a:txBody>
                    <a:bodyPr/>
                    <a:lstStyle/>
                    <a:p>
                      <a:endParaRPr lang="en-US" dirty="0">
                        <a:solidFill>
                          <a:srgbClr val="000000"/>
                        </a:solidFill>
                      </a:endParaRP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6069049"/>
                  </a:ext>
                </a:extLst>
              </a:tr>
            </a:tbl>
          </a:graphicData>
        </a:graphic>
      </p:graphicFrame>
      <p:sp>
        <p:nvSpPr>
          <p:cNvPr id="40" name="Title 1">
            <a:extLst>
              <a:ext uri="{FF2B5EF4-FFF2-40B4-BE49-F238E27FC236}">
                <a16:creationId xmlns:a16="http://schemas.microsoft.com/office/drawing/2014/main" id="{8683C90E-6970-4D21-A192-0D4FBB5E181D}"/>
              </a:ext>
            </a:extLst>
          </p:cNvPr>
          <p:cNvSpPr txBox="1">
            <a:spLocks/>
          </p:cNvSpPr>
          <p:nvPr/>
        </p:nvSpPr>
        <p:spPr>
          <a:xfrm>
            <a:off x="655639" y="320040"/>
            <a:ext cx="9739646" cy="461665"/>
          </a:xfrm>
          <a:prstGeom prst="rect">
            <a:avLst/>
          </a:prstGeom>
          <a:solidFill>
            <a:schemeClr val="bg1"/>
          </a:solidFill>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5"/>
                </a:solidFill>
                <a:effectLst/>
                <a:uLnTx/>
                <a:uFillTx/>
                <a:latin typeface="+mj-lt"/>
                <a:ea typeface="+mj-ea"/>
                <a:cs typeface="Segoe UI Light"/>
              </a:defRPr>
            </a:lvl1pPr>
          </a:lstStyle>
          <a:p>
            <a:r>
              <a:rPr lang="en-US" dirty="0"/>
              <a:t>PFS Page Allocation (Single File: Pre-2019)</a:t>
            </a:r>
          </a:p>
        </p:txBody>
      </p:sp>
      <p:sp>
        <p:nvSpPr>
          <p:cNvPr id="2" name="TextBox 1">
            <a:extLst>
              <a:ext uri="{FF2B5EF4-FFF2-40B4-BE49-F238E27FC236}">
                <a16:creationId xmlns:a16="http://schemas.microsoft.com/office/drawing/2014/main" id="{B67930FC-556D-4C44-9D30-2503FDF890A1}"/>
              </a:ext>
            </a:extLst>
          </p:cNvPr>
          <p:cNvSpPr txBox="1"/>
          <p:nvPr/>
        </p:nvSpPr>
        <p:spPr>
          <a:xfrm>
            <a:off x="4547929" y="1320785"/>
            <a:ext cx="744826"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File 1</a:t>
            </a:r>
          </a:p>
        </p:txBody>
      </p:sp>
      <p:sp>
        <p:nvSpPr>
          <p:cNvPr id="5" name="Rectangle 4">
            <a:extLst>
              <a:ext uri="{FF2B5EF4-FFF2-40B4-BE49-F238E27FC236}">
                <a16:creationId xmlns:a16="http://schemas.microsoft.com/office/drawing/2014/main" id="{756FF52D-378E-4851-B93E-25B9E099BF79}"/>
              </a:ext>
            </a:extLst>
          </p:cNvPr>
          <p:cNvSpPr/>
          <p:nvPr/>
        </p:nvSpPr>
        <p:spPr>
          <a:xfrm>
            <a:off x="7142950" y="1761271"/>
            <a:ext cx="2076678" cy="928457"/>
          </a:xfrm>
          <a:prstGeom prst="rect">
            <a:avLst/>
          </a:prstGeom>
          <a:solidFill>
            <a:sysClr val="window" lastClr="FFFFFF"/>
          </a:solidFill>
          <a:ln w="25400" cap="flat" cmpd="sng" algn="ctr">
            <a:solidFill>
              <a:schemeClr val="accent5"/>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Point of Allocation Contention</a:t>
            </a:r>
          </a:p>
        </p:txBody>
      </p:sp>
      <p:cxnSp>
        <p:nvCxnSpPr>
          <p:cNvPr id="6" name="Straight Arrow Connector 5">
            <a:extLst>
              <a:ext uri="{FF2B5EF4-FFF2-40B4-BE49-F238E27FC236}">
                <a16:creationId xmlns:a16="http://schemas.microsoft.com/office/drawing/2014/main" id="{647C374C-0795-4F18-B67D-8E2FD093E0AA}"/>
              </a:ext>
            </a:extLst>
          </p:cNvPr>
          <p:cNvCxnSpPr>
            <a:cxnSpLocks/>
            <a:stCxn id="5" idx="1"/>
          </p:cNvCxnSpPr>
          <p:nvPr/>
        </p:nvCxnSpPr>
        <p:spPr>
          <a:xfrm flipH="1">
            <a:off x="5292756" y="2225500"/>
            <a:ext cx="1850194" cy="0"/>
          </a:xfrm>
          <a:prstGeom prst="straightConnector1">
            <a:avLst/>
          </a:prstGeom>
          <a:noFill/>
          <a:ln w="38100" cap="flat" cmpd="sng" algn="ctr">
            <a:solidFill>
              <a:schemeClr val="accent5"/>
            </a:solidFill>
            <a:prstDash val="solid"/>
            <a:tailEnd type="arrow"/>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1219917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FC788ED-AD1E-4868-807F-59862E5F7939}"/>
              </a:ext>
            </a:extLst>
          </p:cNvPr>
          <p:cNvGraphicFramePr/>
          <p:nvPr>
            <p:extLst>
              <p:ext uri="{D42A27DB-BD31-4B8C-83A1-F6EECF244321}">
                <p14:modId xmlns:p14="http://schemas.microsoft.com/office/powerpoint/2010/main" val="3009819049"/>
              </p:ext>
            </p:extLst>
          </p:nvPr>
        </p:nvGraphicFramePr>
        <p:xfrm>
          <a:off x="915413" y="1105376"/>
          <a:ext cx="10361174" cy="48640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a:extLst>
              <a:ext uri="{FF2B5EF4-FFF2-40B4-BE49-F238E27FC236}">
                <a16:creationId xmlns:a16="http://schemas.microsoft.com/office/drawing/2014/main" id="{DA279F63-2637-42E4-B26C-29027ABA2302}"/>
              </a:ext>
            </a:extLst>
          </p:cNvPr>
          <p:cNvSpPr txBox="1">
            <a:spLocks/>
          </p:cNvSpPr>
          <p:nvPr/>
        </p:nvSpPr>
        <p:spPr>
          <a:xfrm>
            <a:off x="811731" y="317032"/>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accent5"/>
                </a:solidFill>
              </a:rPr>
              <a:t>What does this session cover?</a:t>
            </a:r>
          </a:p>
        </p:txBody>
      </p:sp>
    </p:spTree>
    <p:extLst>
      <p:ext uri="{BB962C8B-B14F-4D97-AF65-F5344CB8AC3E}">
        <p14:creationId xmlns:p14="http://schemas.microsoft.com/office/powerpoint/2010/main" val="3823254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a:extLst>
              <a:ext uri="{FF2B5EF4-FFF2-40B4-BE49-F238E27FC236}">
                <a16:creationId xmlns:a16="http://schemas.microsoft.com/office/drawing/2014/main" id="{E60390AE-1BC0-4F62-986C-B0D028F3A489}"/>
              </a:ext>
            </a:extLst>
          </p:cNvPr>
          <p:cNvGraphicFramePr>
            <a:graphicFrameLocks noGrp="1"/>
          </p:cNvGraphicFramePr>
          <p:nvPr>
            <p:extLst>
              <p:ext uri="{D42A27DB-BD31-4B8C-83A1-F6EECF244321}">
                <p14:modId xmlns:p14="http://schemas.microsoft.com/office/powerpoint/2010/main" val="1129391968"/>
              </p:ext>
            </p:extLst>
          </p:nvPr>
        </p:nvGraphicFramePr>
        <p:xfrm>
          <a:off x="2228504" y="1733659"/>
          <a:ext cx="1439981" cy="3878243"/>
        </p:xfrm>
        <a:graphic>
          <a:graphicData uri="http://schemas.openxmlformats.org/drawingml/2006/table">
            <a:tbl>
              <a:tblPr firstRow="1" bandRow="1"/>
              <a:tblGrid>
                <a:gridCol w="1439981">
                  <a:extLst>
                    <a:ext uri="{9D8B030D-6E8A-4147-A177-3AD203B41FA5}">
                      <a16:colId xmlns:a16="http://schemas.microsoft.com/office/drawing/2014/main" val="20001"/>
                    </a:ext>
                  </a:extLst>
                </a:gridCol>
              </a:tblGrid>
              <a:tr h="252755">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Header</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4063">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PFS 1</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23049">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chemeClr val="accent5"/>
                          </a:solidFill>
                        </a:rPr>
                        <a:t>Allocation 1</a:t>
                      </a:r>
                    </a:p>
                    <a:p>
                      <a:r>
                        <a:rPr lang="en-US" dirty="0">
                          <a:solidFill>
                            <a:schemeClr val="accent5"/>
                          </a:solidFill>
                        </a:rPr>
                        <a:t>Allocation 5</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2143">
                <a:tc>
                  <a:txBody>
                    <a:bodyPr/>
                    <a:lstStyle/>
                    <a:p>
                      <a:r>
                        <a:rPr lang="en-US" dirty="0">
                          <a:solidFill>
                            <a:srgbClr val="000000"/>
                          </a:solidFill>
                        </a:rPr>
                        <a:t>PFS 2</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1031858"/>
                  </a:ext>
                </a:extLst>
              </a:tr>
              <a:tr h="1457914">
                <a:tc>
                  <a:txBody>
                    <a:bodyPr/>
                    <a:lstStyle/>
                    <a:p>
                      <a:endParaRPr lang="en-US" dirty="0">
                        <a:solidFill>
                          <a:srgbClr val="000000"/>
                        </a:solidFill>
                      </a:endParaRP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6069049"/>
                  </a:ext>
                </a:extLst>
              </a:tr>
            </a:tbl>
          </a:graphicData>
        </a:graphic>
      </p:graphicFrame>
      <p:sp>
        <p:nvSpPr>
          <p:cNvPr id="40" name="Title 1">
            <a:extLst>
              <a:ext uri="{FF2B5EF4-FFF2-40B4-BE49-F238E27FC236}">
                <a16:creationId xmlns:a16="http://schemas.microsoft.com/office/drawing/2014/main" id="{8683C90E-6970-4D21-A192-0D4FBB5E181D}"/>
              </a:ext>
            </a:extLst>
          </p:cNvPr>
          <p:cNvSpPr txBox="1">
            <a:spLocks/>
          </p:cNvSpPr>
          <p:nvPr/>
        </p:nvSpPr>
        <p:spPr>
          <a:xfrm>
            <a:off x="655639" y="320040"/>
            <a:ext cx="10328047" cy="461665"/>
          </a:xfrm>
          <a:prstGeom prst="rect">
            <a:avLst/>
          </a:prstGeom>
          <a:solidFill>
            <a:schemeClr val="bg1"/>
          </a:solidFill>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5"/>
                </a:solidFill>
                <a:effectLst/>
                <a:uLnTx/>
                <a:uFillTx/>
                <a:latin typeface="+mj-lt"/>
                <a:ea typeface="+mj-ea"/>
                <a:cs typeface="Segoe UI Light"/>
              </a:defRPr>
            </a:lvl1pPr>
          </a:lstStyle>
          <a:p>
            <a:r>
              <a:rPr lang="en-US" dirty="0"/>
              <a:t>PFS Page Round Robin (Multiple Files: Pre-2019)</a:t>
            </a:r>
          </a:p>
        </p:txBody>
      </p:sp>
      <p:sp>
        <p:nvSpPr>
          <p:cNvPr id="2" name="TextBox 1">
            <a:extLst>
              <a:ext uri="{FF2B5EF4-FFF2-40B4-BE49-F238E27FC236}">
                <a16:creationId xmlns:a16="http://schemas.microsoft.com/office/drawing/2014/main" id="{B67930FC-556D-4C44-9D30-2503FDF890A1}"/>
              </a:ext>
            </a:extLst>
          </p:cNvPr>
          <p:cNvSpPr txBox="1"/>
          <p:nvPr/>
        </p:nvSpPr>
        <p:spPr>
          <a:xfrm>
            <a:off x="2576081" y="1364327"/>
            <a:ext cx="744826"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File 1</a:t>
            </a:r>
          </a:p>
        </p:txBody>
      </p:sp>
      <p:graphicFrame>
        <p:nvGraphicFramePr>
          <p:cNvPr id="3" name="Table 2">
            <a:extLst>
              <a:ext uri="{FF2B5EF4-FFF2-40B4-BE49-F238E27FC236}">
                <a16:creationId xmlns:a16="http://schemas.microsoft.com/office/drawing/2014/main" id="{2CEB655C-22F6-472A-84AF-FDACD616CC6C}"/>
              </a:ext>
            </a:extLst>
          </p:cNvPr>
          <p:cNvGraphicFramePr>
            <a:graphicFrameLocks noGrp="1"/>
          </p:cNvGraphicFramePr>
          <p:nvPr>
            <p:extLst>
              <p:ext uri="{D42A27DB-BD31-4B8C-83A1-F6EECF244321}">
                <p14:modId xmlns:p14="http://schemas.microsoft.com/office/powerpoint/2010/main" val="4041081599"/>
              </p:ext>
            </p:extLst>
          </p:nvPr>
        </p:nvGraphicFramePr>
        <p:xfrm>
          <a:off x="4318561" y="1746058"/>
          <a:ext cx="1439981" cy="3878243"/>
        </p:xfrm>
        <a:graphic>
          <a:graphicData uri="http://schemas.openxmlformats.org/drawingml/2006/table">
            <a:tbl>
              <a:tblPr firstRow="1" bandRow="1"/>
              <a:tblGrid>
                <a:gridCol w="1439981">
                  <a:extLst>
                    <a:ext uri="{9D8B030D-6E8A-4147-A177-3AD203B41FA5}">
                      <a16:colId xmlns:a16="http://schemas.microsoft.com/office/drawing/2014/main" val="20001"/>
                    </a:ext>
                  </a:extLst>
                </a:gridCol>
              </a:tblGrid>
              <a:tr h="252755">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Header</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4063">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PFS 1</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23049">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chemeClr val="accent5"/>
                          </a:solidFill>
                        </a:rPr>
                        <a:t>Allocation 2</a:t>
                      </a:r>
                    </a:p>
                    <a:p>
                      <a:r>
                        <a:rPr lang="en-US" dirty="0">
                          <a:solidFill>
                            <a:schemeClr val="accent5"/>
                          </a:solidFill>
                        </a:rPr>
                        <a:t>Allocation 6</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2143">
                <a:tc>
                  <a:txBody>
                    <a:bodyPr/>
                    <a:lstStyle/>
                    <a:p>
                      <a:r>
                        <a:rPr lang="en-US" dirty="0">
                          <a:solidFill>
                            <a:srgbClr val="000000"/>
                          </a:solidFill>
                        </a:rPr>
                        <a:t>PFS 2</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1031858"/>
                  </a:ext>
                </a:extLst>
              </a:tr>
              <a:tr h="1457914">
                <a:tc>
                  <a:txBody>
                    <a:bodyPr/>
                    <a:lstStyle/>
                    <a:p>
                      <a:endParaRPr lang="en-US" dirty="0">
                        <a:solidFill>
                          <a:srgbClr val="000000"/>
                        </a:solidFill>
                      </a:endParaRP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6069049"/>
                  </a:ext>
                </a:extLst>
              </a:tr>
            </a:tbl>
          </a:graphicData>
        </a:graphic>
      </p:graphicFrame>
      <p:sp>
        <p:nvSpPr>
          <p:cNvPr id="4" name="TextBox 3">
            <a:extLst>
              <a:ext uri="{FF2B5EF4-FFF2-40B4-BE49-F238E27FC236}">
                <a16:creationId xmlns:a16="http://schemas.microsoft.com/office/drawing/2014/main" id="{9A29DEEC-CF95-47DE-9E82-4F52FDAC2D04}"/>
              </a:ext>
            </a:extLst>
          </p:cNvPr>
          <p:cNvSpPr txBox="1"/>
          <p:nvPr/>
        </p:nvSpPr>
        <p:spPr>
          <a:xfrm>
            <a:off x="4666138" y="1376726"/>
            <a:ext cx="744826"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File 2</a:t>
            </a:r>
          </a:p>
        </p:txBody>
      </p:sp>
      <p:graphicFrame>
        <p:nvGraphicFramePr>
          <p:cNvPr id="7" name="Table 6">
            <a:extLst>
              <a:ext uri="{FF2B5EF4-FFF2-40B4-BE49-F238E27FC236}">
                <a16:creationId xmlns:a16="http://schemas.microsoft.com/office/drawing/2014/main" id="{C6B5E8FD-4B74-435A-A635-5C6AA9810977}"/>
              </a:ext>
            </a:extLst>
          </p:cNvPr>
          <p:cNvGraphicFramePr>
            <a:graphicFrameLocks noGrp="1"/>
          </p:cNvGraphicFramePr>
          <p:nvPr>
            <p:extLst>
              <p:ext uri="{D42A27DB-BD31-4B8C-83A1-F6EECF244321}">
                <p14:modId xmlns:p14="http://schemas.microsoft.com/office/powerpoint/2010/main" val="327447509"/>
              </p:ext>
            </p:extLst>
          </p:nvPr>
        </p:nvGraphicFramePr>
        <p:xfrm>
          <a:off x="6408617" y="1733659"/>
          <a:ext cx="1439981" cy="3878243"/>
        </p:xfrm>
        <a:graphic>
          <a:graphicData uri="http://schemas.openxmlformats.org/drawingml/2006/table">
            <a:tbl>
              <a:tblPr firstRow="1" bandRow="1"/>
              <a:tblGrid>
                <a:gridCol w="1439981">
                  <a:extLst>
                    <a:ext uri="{9D8B030D-6E8A-4147-A177-3AD203B41FA5}">
                      <a16:colId xmlns:a16="http://schemas.microsoft.com/office/drawing/2014/main" val="20001"/>
                    </a:ext>
                  </a:extLst>
                </a:gridCol>
              </a:tblGrid>
              <a:tr h="252755">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Header</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4063">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PFS 1</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23049">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chemeClr val="accent5"/>
                          </a:solidFill>
                        </a:rPr>
                        <a:t>Allocation 3</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2143">
                <a:tc>
                  <a:txBody>
                    <a:bodyPr/>
                    <a:lstStyle/>
                    <a:p>
                      <a:r>
                        <a:rPr lang="en-US" dirty="0">
                          <a:solidFill>
                            <a:srgbClr val="000000"/>
                          </a:solidFill>
                        </a:rPr>
                        <a:t>PFS 2</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1031858"/>
                  </a:ext>
                </a:extLst>
              </a:tr>
              <a:tr h="1457914">
                <a:tc>
                  <a:txBody>
                    <a:bodyPr/>
                    <a:lstStyle/>
                    <a:p>
                      <a:endParaRPr lang="en-US" dirty="0">
                        <a:solidFill>
                          <a:srgbClr val="000000"/>
                        </a:solidFill>
                      </a:endParaRP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6069049"/>
                  </a:ext>
                </a:extLst>
              </a:tr>
            </a:tbl>
          </a:graphicData>
        </a:graphic>
      </p:graphicFrame>
      <p:sp>
        <p:nvSpPr>
          <p:cNvPr id="8" name="TextBox 7">
            <a:extLst>
              <a:ext uri="{FF2B5EF4-FFF2-40B4-BE49-F238E27FC236}">
                <a16:creationId xmlns:a16="http://schemas.microsoft.com/office/drawing/2014/main" id="{C7F36F9D-6AC2-423E-8A44-A608613ED8F4}"/>
              </a:ext>
            </a:extLst>
          </p:cNvPr>
          <p:cNvSpPr txBox="1"/>
          <p:nvPr/>
        </p:nvSpPr>
        <p:spPr>
          <a:xfrm>
            <a:off x="6756194" y="1364327"/>
            <a:ext cx="744826"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File 3</a:t>
            </a:r>
          </a:p>
        </p:txBody>
      </p:sp>
      <p:graphicFrame>
        <p:nvGraphicFramePr>
          <p:cNvPr id="9" name="Table 8">
            <a:extLst>
              <a:ext uri="{FF2B5EF4-FFF2-40B4-BE49-F238E27FC236}">
                <a16:creationId xmlns:a16="http://schemas.microsoft.com/office/drawing/2014/main" id="{217833D5-8B6F-4B02-A0B8-19A6C7542211}"/>
              </a:ext>
            </a:extLst>
          </p:cNvPr>
          <p:cNvGraphicFramePr>
            <a:graphicFrameLocks noGrp="1"/>
          </p:cNvGraphicFramePr>
          <p:nvPr>
            <p:extLst>
              <p:ext uri="{D42A27DB-BD31-4B8C-83A1-F6EECF244321}">
                <p14:modId xmlns:p14="http://schemas.microsoft.com/office/powerpoint/2010/main" val="726811538"/>
              </p:ext>
            </p:extLst>
          </p:nvPr>
        </p:nvGraphicFramePr>
        <p:xfrm>
          <a:off x="8498673" y="1733659"/>
          <a:ext cx="1439981" cy="3878243"/>
        </p:xfrm>
        <a:graphic>
          <a:graphicData uri="http://schemas.openxmlformats.org/drawingml/2006/table">
            <a:tbl>
              <a:tblPr firstRow="1" bandRow="1"/>
              <a:tblGrid>
                <a:gridCol w="1439981">
                  <a:extLst>
                    <a:ext uri="{9D8B030D-6E8A-4147-A177-3AD203B41FA5}">
                      <a16:colId xmlns:a16="http://schemas.microsoft.com/office/drawing/2014/main" val="20001"/>
                    </a:ext>
                  </a:extLst>
                </a:gridCol>
              </a:tblGrid>
              <a:tr h="252755">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Header</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4063">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PFS 1</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23049">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chemeClr val="accent5"/>
                          </a:solidFill>
                        </a:rPr>
                        <a:t>Allocation 4</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2143">
                <a:tc>
                  <a:txBody>
                    <a:bodyPr/>
                    <a:lstStyle/>
                    <a:p>
                      <a:r>
                        <a:rPr lang="en-US" dirty="0">
                          <a:solidFill>
                            <a:srgbClr val="000000"/>
                          </a:solidFill>
                        </a:rPr>
                        <a:t>PFS 2</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1031858"/>
                  </a:ext>
                </a:extLst>
              </a:tr>
              <a:tr h="1457914">
                <a:tc>
                  <a:txBody>
                    <a:bodyPr/>
                    <a:lstStyle/>
                    <a:p>
                      <a:endParaRPr lang="en-US" dirty="0">
                        <a:solidFill>
                          <a:srgbClr val="000000"/>
                        </a:solidFill>
                      </a:endParaRP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6069049"/>
                  </a:ext>
                </a:extLst>
              </a:tr>
            </a:tbl>
          </a:graphicData>
        </a:graphic>
      </p:graphicFrame>
      <p:sp>
        <p:nvSpPr>
          <p:cNvPr id="11" name="TextBox 10">
            <a:extLst>
              <a:ext uri="{FF2B5EF4-FFF2-40B4-BE49-F238E27FC236}">
                <a16:creationId xmlns:a16="http://schemas.microsoft.com/office/drawing/2014/main" id="{B11D99EC-7774-4EED-861D-EE0F3F5BE90E}"/>
              </a:ext>
            </a:extLst>
          </p:cNvPr>
          <p:cNvSpPr txBox="1"/>
          <p:nvPr/>
        </p:nvSpPr>
        <p:spPr>
          <a:xfrm>
            <a:off x="8846250" y="1364327"/>
            <a:ext cx="744826"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File 4</a:t>
            </a:r>
          </a:p>
        </p:txBody>
      </p:sp>
    </p:spTree>
    <p:extLst>
      <p:ext uri="{BB962C8B-B14F-4D97-AF65-F5344CB8AC3E}">
        <p14:creationId xmlns:p14="http://schemas.microsoft.com/office/powerpoint/2010/main" val="15110323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a:extLst>
              <a:ext uri="{FF2B5EF4-FFF2-40B4-BE49-F238E27FC236}">
                <a16:creationId xmlns:a16="http://schemas.microsoft.com/office/drawing/2014/main" id="{E60390AE-1BC0-4F62-986C-B0D028F3A489}"/>
              </a:ext>
            </a:extLst>
          </p:cNvPr>
          <p:cNvGraphicFramePr>
            <a:graphicFrameLocks noGrp="1"/>
          </p:cNvGraphicFramePr>
          <p:nvPr>
            <p:extLst>
              <p:ext uri="{D42A27DB-BD31-4B8C-83A1-F6EECF244321}">
                <p14:modId xmlns:p14="http://schemas.microsoft.com/office/powerpoint/2010/main" val="452124618"/>
              </p:ext>
            </p:extLst>
          </p:nvPr>
        </p:nvGraphicFramePr>
        <p:xfrm>
          <a:off x="2228504" y="1733659"/>
          <a:ext cx="1439981" cy="3878243"/>
        </p:xfrm>
        <a:graphic>
          <a:graphicData uri="http://schemas.openxmlformats.org/drawingml/2006/table">
            <a:tbl>
              <a:tblPr firstRow="1" bandRow="1"/>
              <a:tblGrid>
                <a:gridCol w="1439981">
                  <a:extLst>
                    <a:ext uri="{9D8B030D-6E8A-4147-A177-3AD203B41FA5}">
                      <a16:colId xmlns:a16="http://schemas.microsoft.com/office/drawing/2014/main" val="20001"/>
                    </a:ext>
                  </a:extLst>
                </a:gridCol>
              </a:tblGrid>
              <a:tr h="252755">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Header</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4063">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PFS 1</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23049">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chemeClr val="accent5"/>
                          </a:solidFill>
                        </a:rPr>
                        <a:t>Allocation 1</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2143">
                <a:tc>
                  <a:txBody>
                    <a:bodyPr/>
                    <a:lstStyle/>
                    <a:p>
                      <a:r>
                        <a:rPr lang="en-US" dirty="0">
                          <a:solidFill>
                            <a:srgbClr val="000000"/>
                          </a:solidFill>
                        </a:rPr>
                        <a:t>PFS 2</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1031858"/>
                  </a:ext>
                </a:extLst>
              </a:tr>
              <a:tr h="1457914">
                <a:tc>
                  <a:txBody>
                    <a:bodyPr/>
                    <a:lstStyle/>
                    <a:p>
                      <a:r>
                        <a:rPr lang="en-US" dirty="0">
                          <a:solidFill>
                            <a:schemeClr val="accent5"/>
                          </a:solidFill>
                        </a:rPr>
                        <a:t>Allocation 5</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6069049"/>
                  </a:ext>
                </a:extLst>
              </a:tr>
            </a:tbl>
          </a:graphicData>
        </a:graphic>
      </p:graphicFrame>
      <p:sp>
        <p:nvSpPr>
          <p:cNvPr id="2" name="TextBox 1">
            <a:extLst>
              <a:ext uri="{FF2B5EF4-FFF2-40B4-BE49-F238E27FC236}">
                <a16:creationId xmlns:a16="http://schemas.microsoft.com/office/drawing/2014/main" id="{B67930FC-556D-4C44-9D30-2503FDF890A1}"/>
              </a:ext>
            </a:extLst>
          </p:cNvPr>
          <p:cNvSpPr txBox="1"/>
          <p:nvPr/>
        </p:nvSpPr>
        <p:spPr>
          <a:xfrm>
            <a:off x="2576081" y="1364327"/>
            <a:ext cx="744826"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File 1</a:t>
            </a:r>
          </a:p>
        </p:txBody>
      </p:sp>
      <p:graphicFrame>
        <p:nvGraphicFramePr>
          <p:cNvPr id="3" name="Table 2">
            <a:extLst>
              <a:ext uri="{FF2B5EF4-FFF2-40B4-BE49-F238E27FC236}">
                <a16:creationId xmlns:a16="http://schemas.microsoft.com/office/drawing/2014/main" id="{2CEB655C-22F6-472A-84AF-FDACD616CC6C}"/>
              </a:ext>
            </a:extLst>
          </p:cNvPr>
          <p:cNvGraphicFramePr>
            <a:graphicFrameLocks noGrp="1"/>
          </p:cNvGraphicFramePr>
          <p:nvPr>
            <p:extLst>
              <p:ext uri="{D42A27DB-BD31-4B8C-83A1-F6EECF244321}">
                <p14:modId xmlns:p14="http://schemas.microsoft.com/office/powerpoint/2010/main" val="1528275800"/>
              </p:ext>
            </p:extLst>
          </p:nvPr>
        </p:nvGraphicFramePr>
        <p:xfrm>
          <a:off x="4318561" y="1746058"/>
          <a:ext cx="1439981" cy="3878243"/>
        </p:xfrm>
        <a:graphic>
          <a:graphicData uri="http://schemas.openxmlformats.org/drawingml/2006/table">
            <a:tbl>
              <a:tblPr firstRow="1" bandRow="1"/>
              <a:tblGrid>
                <a:gridCol w="1439981">
                  <a:extLst>
                    <a:ext uri="{9D8B030D-6E8A-4147-A177-3AD203B41FA5}">
                      <a16:colId xmlns:a16="http://schemas.microsoft.com/office/drawing/2014/main" val="20001"/>
                    </a:ext>
                  </a:extLst>
                </a:gridCol>
              </a:tblGrid>
              <a:tr h="252755">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Header</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4063">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PFS 1</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23049">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chemeClr val="accent5"/>
                          </a:solidFill>
                        </a:rPr>
                        <a:t>Allocation 2</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2143">
                <a:tc>
                  <a:txBody>
                    <a:bodyPr/>
                    <a:lstStyle/>
                    <a:p>
                      <a:r>
                        <a:rPr lang="en-US" dirty="0">
                          <a:solidFill>
                            <a:srgbClr val="000000"/>
                          </a:solidFill>
                        </a:rPr>
                        <a:t>PFS 2</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1031858"/>
                  </a:ext>
                </a:extLst>
              </a:tr>
              <a:tr h="1457914">
                <a:tc>
                  <a:txBody>
                    <a:bodyPr/>
                    <a:lstStyle/>
                    <a:p>
                      <a:r>
                        <a:rPr lang="en-US" dirty="0">
                          <a:solidFill>
                            <a:schemeClr val="accent5"/>
                          </a:solidFill>
                        </a:rPr>
                        <a:t>Allocation 6</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6069049"/>
                  </a:ext>
                </a:extLst>
              </a:tr>
            </a:tbl>
          </a:graphicData>
        </a:graphic>
      </p:graphicFrame>
      <p:sp>
        <p:nvSpPr>
          <p:cNvPr id="4" name="TextBox 3">
            <a:extLst>
              <a:ext uri="{FF2B5EF4-FFF2-40B4-BE49-F238E27FC236}">
                <a16:creationId xmlns:a16="http://schemas.microsoft.com/office/drawing/2014/main" id="{9A29DEEC-CF95-47DE-9E82-4F52FDAC2D04}"/>
              </a:ext>
            </a:extLst>
          </p:cNvPr>
          <p:cNvSpPr txBox="1"/>
          <p:nvPr/>
        </p:nvSpPr>
        <p:spPr>
          <a:xfrm>
            <a:off x="4666138" y="1376726"/>
            <a:ext cx="744826"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File 2</a:t>
            </a:r>
          </a:p>
        </p:txBody>
      </p:sp>
      <p:graphicFrame>
        <p:nvGraphicFramePr>
          <p:cNvPr id="7" name="Table 6">
            <a:extLst>
              <a:ext uri="{FF2B5EF4-FFF2-40B4-BE49-F238E27FC236}">
                <a16:creationId xmlns:a16="http://schemas.microsoft.com/office/drawing/2014/main" id="{C6B5E8FD-4B74-435A-A635-5C6AA9810977}"/>
              </a:ext>
            </a:extLst>
          </p:cNvPr>
          <p:cNvGraphicFramePr>
            <a:graphicFrameLocks noGrp="1"/>
          </p:cNvGraphicFramePr>
          <p:nvPr>
            <p:extLst>
              <p:ext uri="{D42A27DB-BD31-4B8C-83A1-F6EECF244321}">
                <p14:modId xmlns:p14="http://schemas.microsoft.com/office/powerpoint/2010/main" val="2645877339"/>
              </p:ext>
            </p:extLst>
          </p:nvPr>
        </p:nvGraphicFramePr>
        <p:xfrm>
          <a:off x="6408617" y="1733659"/>
          <a:ext cx="1439981" cy="3878243"/>
        </p:xfrm>
        <a:graphic>
          <a:graphicData uri="http://schemas.openxmlformats.org/drawingml/2006/table">
            <a:tbl>
              <a:tblPr firstRow="1" bandRow="1"/>
              <a:tblGrid>
                <a:gridCol w="1439981">
                  <a:extLst>
                    <a:ext uri="{9D8B030D-6E8A-4147-A177-3AD203B41FA5}">
                      <a16:colId xmlns:a16="http://schemas.microsoft.com/office/drawing/2014/main" val="20001"/>
                    </a:ext>
                  </a:extLst>
                </a:gridCol>
              </a:tblGrid>
              <a:tr h="252755">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Header</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4063">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PFS 1</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23049">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chemeClr val="accent5"/>
                          </a:solidFill>
                        </a:rPr>
                        <a:t>Allocation 3</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2143">
                <a:tc>
                  <a:txBody>
                    <a:bodyPr/>
                    <a:lstStyle/>
                    <a:p>
                      <a:r>
                        <a:rPr lang="en-US" dirty="0">
                          <a:solidFill>
                            <a:srgbClr val="000000"/>
                          </a:solidFill>
                        </a:rPr>
                        <a:t>PFS 2</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1031858"/>
                  </a:ext>
                </a:extLst>
              </a:tr>
              <a:tr h="1457914">
                <a:tc>
                  <a:txBody>
                    <a:bodyPr/>
                    <a:lstStyle/>
                    <a:p>
                      <a:r>
                        <a:rPr lang="en-US" dirty="0">
                          <a:solidFill>
                            <a:schemeClr val="accent5"/>
                          </a:solidFill>
                        </a:rPr>
                        <a:t>Allocation 7</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6069049"/>
                  </a:ext>
                </a:extLst>
              </a:tr>
            </a:tbl>
          </a:graphicData>
        </a:graphic>
      </p:graphicFrame>
      <p:sp>
        <p:nvSpPr>
          <p:cNvPr id="8" name="TextBox 7">
            <a:extLst>
              <a:ext uri="{FF2B5EF4-FFF2-40B4-BE49-F238E27FC236}">
                <a16:creationId xmlns:a16="http://schemas.microsoft.com/office/drawing/2014/main" id="{C7F36F9D-6AC2-423E-8A44-A608613ED8F4}"/>
              </a:ext>
            </a:extLst>
          </p:cNvPr>
          <p:cNvSpPr txBox="1"/>
          <p:nvPr/>
        </p:nvSpPr>
        <p:spPr>
          <a:xfrm>
            <a:off x="6756194" y="1364327"/>
            <a:ext cx="744826"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File 3</a:t>
            </a:r>
          </a:p>
        </p:txBody>
      </p:sp>
      <p:graphicFrame>
        <p:nvGraphicFramePr>
          <p:cNvPr id="9" name="Table 8">
            <a:extLst>
              <a:ext uri="{FF2B5EF4-FFF2-40B4-BE49-F238E27FC236}">
                <a16:creationId xmlns:a16="http://schemas.microsoft.com/office/drawing/2014/main" id="{217833D5-8B6F-4B02-A0B8-19A6C7542211}"/>
              </a:ext>
            </a:extLst>
          </p:cNvPr>
          <p:cNvGraphicFramePr>
            <a:graphicFrameLocks noGrp="1"/>
          </p:cNvGraphicFramePr>
          <p:nvPr>
            <p:extLst>
              <p:ext uri="{D42A27DB-BD31-4B8C-83A1-F6EECF244321}">
                <p14:modId xmlns:p14="http://schemas.microsoft.com/office/powerpoint/2010/main" val="2974392532"/>
              </p:ext>
            </p:extLst>
          </p:nvPr>
        </p:nvGraphicFramePr>
        <p:xfrm>
          <a:off x="8498673" y="1733659"/>
          <a:ext cx="1439981" cy="3878243"/>
        </p:xfrm>
        <a:graphic>
          <a:graphicData uri="http://schemas.openxmlformats.org/drawingml/2006/table">
            <a:tbl>
              <a:tblPr firstRow="1" bandRow="1"/>
              <a:tblGrid>
                <a:gridCol w="1439981">
                  <a:extLst>
                    <a:ext uri="{9D8B030D-6E8A-4147-A177-3AD203B41FA5}">
                      <a16:colId xmlns:a16="http://schemas.microsoft.com/office/drawing/2014/main" val="20001"/>
                    </a:ext>
                  </a:extLst>
                </a:gridCol>
              </a:tblGrid>
              <a:tr h="252755">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Header</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64063">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PFS 1</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323049">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chemeClr val="accent5"/>
                          </a:solidFill>
                        </a:rPr>
                        <a:t>Allocation 4</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72143">
                <a:tc>
                  <a:txBody>
                    <a:bodyPr/>
                    <a:lstStyle/>
                    <a:p>
                      <a:r>
                        <a:rPr lang="en-US" dirty="0">
                          <a:solidFill>
                            <a:srgbClr val="000000"/>
                          </a:solidFill>
                        </a:rPr>
                        <a:t>PFS 2</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1031858"/>
                  </a:ext>
                </a:extLst>
              </a:tr>
              <a:tr h="1457914">
                <a:tc>
                  <a:txBody>
                    <a:bodyPr/>
                    <a:lstStyle/>
                    <a:p>
                      <a:r>
                        <a:rPr lang="en-US" dirty="0">
                          <a:solidFill>
                            <a:schemeClr val="accent5"/>
                          </a:solidFill>
                        </a:rPr>
                        <a:t>Allocation 8</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6069049"/>
                  </a:ext>
                </a:extLst>
              </a:tr>
            </a:tbl>
          </a:graphicData>
        </a:graphic>
      </p:graphicFrame>
      <p:sp>
        <p:nvSpPr>
          <p:cNvPr id="11" name="TextBox 10">
            <a:extLst>
              <a:ext uri="{FF2B5EF4-FFF2-40B4-BE49-F238E27FC236}">
                <a16:creationId xmlns:a16="http://schemas.microsoft.com/office/drawing/2014/main" id="{B11D99EC-7774-4EED-861D-EE0F3F5BE90E}"/>
              </a:ext>
            </a:extLst>
          </p:cNvPr>
          <p:cNvSpPr txBox="1"/>
          <p:nvPr/>
        </p:nvSpPr>
        <p:spPr>
          <a:xfrm>
            <a:off x="8846250" y="1364327"/>
            <a:ext cx="744826"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File 4</a:t>
            </a:r>
          </a:p>
        </p:txBody>
      </p:sp>
      <p:sp>
        <p:nvSpPr>
          <p:cNvPr id="5" name="Title 1">
            <a:extLst>
              <a:ext uri="{FF2B5EF4-FFF2-40B4-BE49-F238E27FC236}">
                <a16:creationId xmlns:a16="http://schemas.microsoft.com/office/drawing/2014/main" id="{6DC568E0-B927-4A9C-8279-01AAD87C4A0E}"/>
              </a:ext>
            </a:extLst>
          </p:cNvPr>
          <p:cNvSpPr txBox="1">
            <a:spLocks/>
          </p:cNvSpPr>
          <p:nvPr/>
        </p:nvSpPr>
        <p:spPr>
          <a:xfrm>
            <a:off x="655639" y="320040"/>
            <a:ext cx="10328047" cy="461665"/>
          </a:xfrm>
          <a:prstGeom prst="rect">
            <a:avLst/>
          </a:prstGeom>
          <a:solidFill>
            <a:schemeClr val="bg1"/>
          </a:solidFill>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5"/>
                </a:solidFill>
                <a:effectLst/>
                <a:uLnTx/>
                <a:uFillTx/>
                <a:latin typeface="+mj-lt"/>
                <a:ea typeface="+mj-ea"/>
                <a:cs typeface="Segoe UI Light"/>
              </a:defRPr>
            </a:lvl1pPr>
          </a:lstStyle>
          <a:p>
            <a:r>
              <a:rPr lang="en-US" dirty="0"/>
              <a:t>PFS Page Round Robin (Multiple Files: 2019)</a:t>
            </a:r>
          </a:p>
        </p:txBody>
      </p:sp>
    </p:spTree>
    <p:extLst>
      <p:ext uri="{BB962C8B-B14F-4D97-AF65-F5344CB8AC3E}">
        <p14:creationId xmlns:p14="http://schemas.microsoft.com/office/powerpoint/2010/main" val="37154674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A72A-7AFE-4B76-9FFB-48312C3F9641}"/>
              </a:ext>
            </a:extLst>
          </p:cNvPr>
          <p:cNvSpPr>
            <a:spLocks noGrp="1"/>
          </p:cNvSpPr>
          <p:nvPr>
            <p:ph type="title"/>
          </p:nvPr>
        </p:nvSpPr>
        <p:spPr>
          <a:xfrm>
            <a:off x="655639" y="320040"/>
            <a:ext cx="9739646" cy="461665"/>
          </a:xfrm>
        </p:spPr>
        <p:txBody>
          <a:bodyPr/>
          <a:lstStyle/>
          <a:p>
            <a:r>
              <a:rPr lang="en-US" dirty="0">
                <a:solidFill>
                  <a:schemeClr val="accent5"/>
                </a:solidFill>
              </a:rPr>
              <a:t>Metadat</a:t>
            </a:r>
            <a:r>
              <a:rPr lang="en-US" dirty="0"/>
              <a:t>a </a:t>
            </a:r>
            <a:r>
              <a:rPr lang="en-US" dirty="0">
                <a:solidFill>
                  <a:schemeClr val="accent5"/>
                </a:solidFill>
              </a:rPr>
              <a:t>Contention</a:t>
            </a:r>
          </a:p>
        </p:txBody>
      </p:sp>
      <p:graphicFrame>
        <p:nvGraphicFramePr>
          <p:cNvPr id="4" name="Diagram 3">
            <a:extLst>
              <a:ext uri="{FF2B5EF4-FFF2-40B4-BE49-F238E27FC236}">
                <a16:creationId xmlns:a16="http://schemas.microsoft.com/office/drawing/2014/main" id="{94C2D10B-D6D2-4164-B3F6-0B8B48996A22}"/>
              </a:ext>
            </a:extLst>
          </p:cNvPr>
          <p:cNvGraphicFramePr/>
          <p:nvPr>
            <p:extLst>
              <p:ext uri="{D42A27DB-BD31-4B8C-83A1-F6EECF244321}">
                <p14:modId xmlns:p14="http://schemas.microsoft.com/office/powerpoint/2010/main" val="4201500919"/>
              </p:ext>
            </p:extLst>
          </p:nvPr>
        </p:nvGraphicFramePr>
        <p:xfrm>
          <a:off x="655639" y="1112874"/>
          <a:ext cx="10949269" cy="646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0066E9C0-BC18-4AD8-9C33-400D22A02A45}"/>
              </a:ext>
            </a:extLst>
          </p:cNvPr>
          <p:cNvPicPr>
            <a:picLocks noChangeAspect="1"/>
          </p:cNvPicPr>
          <p:nvPr/>
        </p:nvPicPr>
        <p:blipFill>
          <a:blip r:embed="rId8"/>
          <a:stretch>
            <a:fillRect/>
          </a:stretch>
        </p:blipFill>
        <p:spPr>
          <a:xfrm>
            <a:off x="708819" y="2090374"/>
            <a:ext cx="10842908" cy="3238666"/>
          </a:xfrm>
          <a:prstGeom prst="rect">
            <a:avLst/>
          </a:prstGeom>
          <a:ln w="38100">
            <a:solidFill>
              <a:schemeClr val="accent5"/>
            </a:solidFill>
          </a:ln>
        </p:spPr>
      </p:pic>
    </p:spTree>
    <p:extLst>
      <p:ext uri="{BB962C8B-B14F-4D97-AF65-F5344CB8AC3E}">
        <p14:creationId xmlns:p14="http://schemas.microsoft.com/office/powerpoint/2010/main" val="3155636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A72A-7AFE-4B76-9FFB-48312C3F9641}"/>
              </a:ext>
            </a:extLst>
          </p:cNvPr>
          <p:cNvSpPr>
            <a:spLocks noGrp="1"/>
          </p:cNvSpPr>
          <p:nvPr>
            <p:ph type="title"/>
          </p:nvPr>
        </p:nvSpPr>
        <p:spPr>
          <a:xfrm>
            <a:off x="612095" y="259318"/>
            <a:ext cx="9739646" cy="461665"/>
          </a:xfrm>
        </p:spPr>
        <p:txBody>
          <a:bodyPr/>
          <a:lstStyle/>
          <a:p>
            <a:r>
              <a:rPr lang="en-US" dirty="0">
                <a:solidFill>
                  <a:schemeClr val="accent5"/>
                </a:solidFill>
              </a:rPr>
              <a:t>Identifying Metadat</a:t>
            </a:r>
            <a:r>
              <a:rPr lang="en-US" dirty="0"/>
              <a:t>a </a:t>
            </a:r>
            <a:r>
              <a:rPr lang="en-US" dirty="0">
                <a:solidFill>
                  <a:schemeClr val="accent5"/>
                </a:solidFill>
              </a:rPr>
              <a:t>Contention</a:t>
            </a:r>
          </a:p>
        </p:txBody>
      </p:sp>
      <p:sp>
        <p:nvSpPr>
          <p:cNvPr id="6" name="TextBox 5">
            <a:extLst>
              <a:ext uri="{FF2B5EF4-FFF2-40B4-BE49-F238E27FC236}">
                <a16:creationId xmlns:a16="http://schemas.microsoft.com/office/drawing/2014/main" id="{625423D2-C617-4510-896A-43CD330640E5}"/>
              </a:ext>
            </a:extLst>
          </p:cNvPr>
          <p:cNvSpPr txBox="1"/>
          <p:nvPr/>
        </p:nvSpPr>
        <p:spPr>
          <a:xfrm>
            <a:off x="655639" y="890562"/>
            <a:ext cx="11047752" cy="5355312"/>
          </a:xfrm>
          <a:prstGeom prst="rect">
            <a:avLst/>
          </a:prstGeom>
          <a:noFill/>
          <a:ln w="38100">
            <a:solidFill>
              <a:schemeClr val="accent5"/>
            </a:solidFill>
          </a:ln>
        </p:spPr>
        <p:txBody>
          <a:bodyPr wrap="square">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er</a:t>
            </a:r>
            <a:r>
              <a:rPr lang="fr-FR" sz="1800" dirty="0" err="1">
                <a:solidFill>
                  <a:srgbClr val="808080"/>
                </a:solidFill>
                <a:latin typeface="Consolas" panose="020B0609020204030204" pitchFamily="49" charset="0"/>
              </a:rPr>
              <a:t>.</a:t>
            </a:r>
            <a:r>
              <a:rPr lang="fr-FR" sz="1800" dirty="0" err="1">
                <a:solidFill>
                  <a:srgbClr val="000000"/>
                </a:solidFill>
                <a:latin typeface="Consolas" panose="020B0609020204030204" pitchFamily="49" charset="0"/>
              </a:rPr>
              <a:t>session_id</a:t>
            </a:r>
            <a:r>
              <a:rPr lang="fr-FR" sz="1800" dirty="0">
                <a:solidFill>
                  <a:srgbClr val="808080"/>
                </a:solidFill>
                <a:latin typeface="Consolas" panose="020B0609020204030204" pitchFamily="49" charset="0"/>
              </a:rPr>
              <a:t>,</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er</a:t>
            </a:r>
            <a:r>
              <a:rPr lang="fr-FR" sz="1800" dirty="0" err="1">
                <a:solidFill>
                  <a:srgbClr val="808080"/>
                </a:solidFill>
                <a:latin typeface="Consolas" panose="020B0609020204030204" pitchFamily="49" charset="0"/>
              </a:rPr>
              <a:t>.</a:t>
            </a:r>
            <a:r>
              <a:rPr lang="fr-FR" sz="1800" dirty="0" err="1">
                <a:solidFill>
                  <a:srgbClr val="000000"/>
                </a:solidFill>
                <a:latin typeface="Consolas" panose="020B0609020204030204" pitchFamily="49" charset="0"/>
              </a:rPr>
              <a:t>wait_type</a:t>
            </a:r>
            <a:r>
              <a:rPr lang="fr-FR" sz="1800" dirty="0">
                <a:solidFill>
                  <a:srgbClr val="808080"/>
                </a:solidFill>
                <a:latin typeface="Consolas" panose="020B0609020204030204" pitchFamily="49" charset="0"/>
              </a:rPr>
              <a:t>,</a:t>
            </a:r>
            <a:r>
              <a:rPr lang="fr-FR" sz="1800" dirty="0">
                <a:solidFill>
                  <a:srgbClr val="000000"/>
                </a:solidFill>
                <a:latin typeface="Consolas" panose="020B0609020204030204" pitchFamily="49" charset="0"/>
              </a:rPr>
              <a:t> </a:t>
            </a:r>
            <a:r>
              <a:rPr lang="fr-FR" sz="1800" dirty="0" err="1">
                <a:solidFill>
                  <a:srgbClr val="000000"/>
                </a:solidFill>
                <a:latin typeface="Consolas" panose="020B0609020204030204" pitchFamily="49" charset="0"/>
              </a:rPr>
              <a:t>er</a:t>
            </a:r>
            <a:r>
              <a:rPr lang="fr-FR" sz="1800" dirty="0" err="1">
                <a:solidFill>
                  <a:srgbClr val="808080"/>
                </a:solidFill>
                <a:latin typeface="Consolas" panose="020B0609020204030204" pitchFamily="49" charset="0"/>
              </a:rPr>
              <a:t>.</a:t>
            </a:r>
            <a:r>
              <a:rPr lang="fr-FR" sz="1800" dirty="0" err="1">
                <a:solidFill>
                  <a:srgbClr val="000000"/>
                </a:solidFill>
                <a:latin typeface="Consolas" panose="020B0609020204030204" pitchFamily="49" charset="0"/>
              </a:rPr>
              <a:t>wait_resource</a:t>
            </a:r>
            <a:r>
              <a:rPr lang="fr-FR" sz="1800" dirty="0">
                <a:solidFill>
                  <a:srgbClr val="808080"/>
                </a:solidFill>
                <a:latin typeface="Consolas" panose="020B0609020204030204" pitchFamily="49" charset="0"/>
              </a:rPr>
              <a:t>,</a:t>
            </a:r>
            <a:endParaRPr lang="fr-FR" sz="1800" dirty="0">
              <a:solidFill>
                <a:srgbClr val="000000"/>
              </a:solidFill>
              <a:latin typeface="Consolas" panose="020B0609020204030204" pitchFamily="49" charset="0"/>
            </a:endParaRPr>
          </a:p>
          <a:p>
            <a:r>
              <a:rPr lang="en-US" sz="1800" dirty="0">
                <a:solidFill>
                  <a:srgbClr val="FF00FF"/>
                </a:solidFill>
                <a:latin typeface="Consolas" panose="020B0609020204030204" pitchFamily="49" charset="0"/>
              </a:rPr>
              <a:t>OBJECT_NAME</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page_info</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object_id</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page_info</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database_id</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object_name</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err="1">
                <a:solidFill>
                  <a:srgbClr val="000000"/>
                </a:solidFill>
                <a:latin typeface="Consolas" panose="020B0609020204030204" pitchFamily="49" charset="0"/>
              </a:rPr>
              <a:t>er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blocking_session_id</a:t>
            </a:r>
            <a:r>
              <a:rPr lang="en-US" sz="1800" dirty="0">
                <a:solidFill>
                  <a:srgbClr val="808080"/>
                </a:solidFill>
                <a:latin typeface="Consolas" panose="020B0609020204030204" pitchFamily="49" charset="0"/>
              </a:rPr>
              <a:t>, </a:t>
            </a:r>
            <a:r>
              <a:rPr lang="en-US" sz="1800" dirty="0" err="1">
                <a:solidFill>
                  <a:srgbClr val="000000"/>
                </a:solidFill>
                <a:latin typeface="Consolas" panose="020B0609020204030204" pitchFamily="49" charset="0"/>
              </a:rPr>
              <a:t>er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command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FF00FF"/>
                </a:solidFill>
                <a:latin typeface="Consolas" panose="020B0609020204030204" pitchFamily="49" charset="0"/>
              </a:rPr>
              <a:t>SUBSTRING</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text</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statement_start_offset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CASE</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statement_end_offset</a:t>
            </a:r>
            <a:r>
              <a:rPr lang="en-US"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DATALENGTH</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text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p>
          <a:p>
            <a:r>
              <a:rPr lang="da-DK" sz="1800" dirty="0">
                <a:solidFill>
                  <a:srgbClr val="000000"/>
                </a:solidFill>
                <a:latin typeface="Consolas" panose="020B0609020204030204" pitchFamily="49" charset="0"/>
              </a:rPr>
              <a:t>        </a:t>
            </a:r>
            <a:r>
              <a:rPr lang="da-DK" sz="1800" dirty="0">
                <a:solidFill>
                  <a:srgbClr val="0000FF"/>
                </a:solidFill>
                <a:latin typeface="Consolas" panose="020B0609020204030204" pitchFamily="49" charset="0"/>
              </a:rPr>
              <a:t>ELSE</a:t>
            </a:r>
            <a:r>
              <a:rPr lang="da-DK" sz="1800" dirty="0">
                <a:solidFill>
                  <a:srgbClr val="000000"/>
                </a:solidFill>
                <a:latin typeface="Consolas" panose="020B0609020204030204" pitchFamily="49" charset="0"/>
              </a:rPr>
              <a:t> er</a:t>
            </a:r>
            <a:r>
              <a:rPr lang="da-DK" sz="1800" dirty="0">
                <a:solidFill>
                  <a:srgbClr val="808080"/>
                </a:solidFill>
                <a:latin typeface="Consolas" panose="020B0609020204030204" pitchFamily="49" charset="0"/>
              </a:rPr>
              <a:t>.</a:t>
            </a:r>
            <a:r>
              <a:rPr lang="da-DK" sz="1800" dirty="0">
                <a:solidFill>
                  <a:srgbClr val="000000"/>
                </a:solidFill>
                <a:latin typeface="Consolas" panose="020B0609020204030204" pitchFamily="49" charset="0"/>
              </a:rPr>
              <a:t>statement_end_offset </a:t>
            </a:r>
            <a:r>
              <a:rPr lang="da-DK" sz="1800" dirty="0">
                <a:solidFill>
                  <a:srgbClr val="0000FF"/>
                </a:solidFill>
                <a:latin typeface="Consolas" panose="020B0609020204030204" pitchFamily="49" charset="0"/>
              </a:rPr>
              <a:t>END</a:t>
            </a:r>
            <a:r>
              <a:rPr lang="da-DK" sz="1800" dirty="0">
                <a:solidFill>
                  <a:srgbClr val="000000"/>
                </a:solidFill>
                <a:latin typeface="Consolas" panose="020B0609020204030204" pitchFamily="49" charset="0"/>
              </a:rPr>
              <a:t>   </a:t>
            </a: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statement_start_offset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statement_text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page_info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database_id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page_info</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file_id</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page_info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page_id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page_info</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object_id</a:t>
            </a:r>
            <a:r>
              <a:rPr lang="en-US" sz="1800" dirty="0">
                <a:solidFill>
                  <a:srgbClr val="00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page_info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index_id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fr-FR" sz="1800" dirty="0" err="1">
                <a:solidFill>
                  <a:srgbClr val="000000"/>
                </a:solidFill>
                <a:latin typeface="Consolas" panose="020B0609020204030204" pitchFamily="49" charset="0"/>
              </a:rPr>
              <a:t>page_info</a:t>
            </a:r>
            <a:r>
              <a:rPr lang="fr-FR" sz="1800" dirty="0" err="1">
                <a:solidFill>
                  <a:srgbClr val="808080"/>
                </a:solidFill>
                <a:latin typeface="Consolas" panose="020B0609020204030204" pitchFamily="49" charset="0"/>
              </a:rPr>
              <a:t>.</a:t>
            </a:r>
            <a:r>
              <a:rPr lang="fr-FR" sz="1800" dirty="0" err="1">
                <a:solidFill>
                  <a:srgbClr val="000000"/>
                </a:solidFill>
                <a:latin typeface="Consolas" panose="020B0609020204030204" pitchFamily="49" charset="0"/>
              </a:rPr>
              <a:t>page_type_desc</a:t>
            </a:r>
            <a:endParaRPr lang="fr-FR"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a:solidFill>
                  <a:srgbClr val="00FF00"/>
                </a:solidFill>
                <a:latin typeface="Consolas" panose="020B0609020204030204" pitchFamily="49" charset="0"/>
              </a:rPr>
              <a:t>sys</a:t>
            </a:r>
            <a:r>
              <a:rPr lang="en-US" sz="1800" dirty="0">
                <a:solidFill>
                  <a:srgbClr val="808080"/>
                </a:solidFill>
                <a:latin typeface="Consolas" panose="020B0609020204030204" pitchFamily="49" charset="0"/>
              </a:rPr>
              <a:t>.</a:t>
            </a:r>
            <a:r>
              <a:rPr lang="en-US" sz="1800" dirty="0">
                <a:solidFill>
                  <a:srgbClr val="00FF00"/>
                </a:solidFill>
                <a:latin typeface="Consolas" panose="020B0609020204030204" pitchFamily="49" charset="0"/>
              </a:rPr>
              <a:t>dm_exec_requests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er</a:t>
            </a: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CROSS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APPLY</a:t>
            </a:r>
            <a:r>
              <a:rPr lang="en-US" sz="1800" dirty="0">
                <a:solidFill>
                  <a:srgbClr val="000000"/>
                </a:solidFill>
                <a:latin typeface="Consolas" panose="020B0609020204030204" pitchFamily="49" charset="0"/>
              </a:rPr>
              <a:t> </a:t>
            </a:r>
            <a:r>
              <a:rPr lang="en-US" sz="1800" dirty="0">
                <a:solidFill>
                  <a:srgbClr val="00FF00"/>
                </a:solidFill>
                <a:latin typeface="Consolas" panose="020B0609020204030204" pitchFamily="49" charset="0"/>
              </a:rPr>
              <a:t>sys</a:t>
            </a:r>
            <a:r>
              <a:rPr lang="en-US" sz="1800" dirty="0">
                <a:solidFill>
                  <a:srgbClr val="808080"/>
                </a:solidFill>
                <a:latin typeface="Consolas" panose="020B0609020204030204" pitchFamily="49" charset="0"/>
              </a:rPr>
              <a:t>.</a:t>
            </a:r>
            <a:r>
              <a:rPr lang="en-US" sz="1800" dirty="0">
                <a:solidFill>
                  <a:srgbClr val="00FF00"/>
                </a:solidFill>
                <a:latin typeface="Consolas" panose="020B0609020204030204" pitchFamily="49" charset="0"/>
              </a:rPr>
              <a:t>dm_exec_sql_text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er</a:t>
            </a:r>
            <a:r>
              <a:rPr lang="en-US" sz="1800" dirty="0" err="1">
                <a:solidFill>
                  <a:srgbClr val="808080"/>
                </a:solidFill>
                <a:latin typeface="Consolas" panose="020B0609020204030204" pitchFamily="49" charset="0"/>
              </a:rPr>
              <a:t>.</a:t>
            </a:r>
            <a:r>
              <a:rPr lang="en-US" sz="1800" dirty="0" err="1">
                <a:solidFill>
                  <a:srgbClr val="0000FF"/>
                </a:solidFill>
                <a:latin typeface="Consolas" panose="020B0609020204030204" pitchFamily="49" charset="0"/>
              </a:rPr>
              <a:t>sql_handle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CROSS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APPLY</a:t>
            </a:r>
            <a:r>
              <a:rPr lang="en-US" sz="1800" dirty="0">
                <a:solidFill>
                  <a:srgbClr val="000000"/>
                </a:solidFill>
                <a:latin typeface="Consolas" panose="020B0609020204030204" pitchFamily="49" charset="0"/>
              </a:rPr>
              <a:t> </a:t>
            </a:r>
            <a:r>
              <a:rPr lang="en-US" sz="1800" dirty="0" err="1">
                <a:solidFill>
                  <a:srgbClr val="00FF00"/>
                </a:solidFill>
                <a:latin typeface="Consolas" panose="020B0609020204030204" pitchFamily="49" charset="0"/>
              </a:rPr>
              <a:t>sys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fn_PageResCracker</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page_resource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r</a:t>
            </a:r>
          </a:p>
          <a:p>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CROSS</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APPLY</a:t>
            </a:r>
            <a:r>
              <a:rPr lang="en-US" sz="1800" dirty="0">
                <a:solidFill>
                  <a:srgbClr val="000000"/>
                </a:solidFill>
                <a:latin typeface="Consolas" panose="020B0609020204030204" pitchFamily="49" charset="0"/>
              </a:rPr>
              <a:t> </a:t>
            </a:r>
            <a:r>
              <a:rPr lang="en-US" sz="1800" dirty="0" err="1">
                <a:solidFill>
                  <a:srgbClr val="00FF00"/>
                </a:solidFill>
                <a:latin typeface="Consolas" panose="020B0609020204030204" pitchFamily="49" charset="0"/>
              </a:rPr>
              <a:t>sys</a:t>
            </a:r>
            <a:r>
              <a:rPr lang="en-US" sz="1800" dirty="0" err="1">
                <a:solidFill>
                  <a:srgbClr val="808080"/>
                </a:solidFill>
                <a:latin typeface="Consolas" panose="020B0609020204030204" pitchFamily="49" charset="0"/>
              </a:rPr>
              <a:t>.</a:t>
            </a:r>
            <a:r>
              <a:rPr lang="en-US" sz="1800" dirty="0" err="1">
                <a:solidFill>
                  <a:srgbClr val="00FF00"/>
                </a:solidFill>
                <a:latin typeface="Consolas" panose="020B0609020204030204" pitchFamily="49" charset="0"/>
              </a:rPr>
              <a:t>dm_db_page_info</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db_id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file_id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page_id</a:t>
            </a:r>
            <a:r>
              <a:rPr lang="en-US" sz="1800" dirty="0" err="1">
                <a:solidFill>
                  <a:srgbClr val="808080"/>
                </a:solidFill>
                <a:latin typeface="Consolas" panose="020B0609020204030204" pitchFamily="49" charset="0"/>
              </a:rPr>
              <a:t>,</a:t>
            </a:r>
            <a:r>
              <a:rPr lang="en-US" sz="1800" dirty="0" err="1">
                <a:solidFill>
                  <a:srgbClr val="FF0000"/>
                </a:solidFill>
                <a:latin typeface="Consolas" panose="020B0609020204030204" pitchFamily="49" charset="0"/>
              </a:rPr>
              <a:t>'DETAILED</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page_info</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686034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510A490B-1139-4B3B-98AE-00CED6BA6262}"/>
              </a:ext>
            </a:extLst>
          </p:cNvPr>
          <p:cNvGraphicFramePr/>
          <p:nvPr>
            <p:extLst>
              <p:ext uri="{D42A27DB-BD31-4B8C-83A1-F6EECF244321}">
                <p14:modId xmlns:p14="http://schemas.microsoft.com/office/powerpoint/2010/main" val="1628994575"/>
              </p:ext>
            </p:extLst>
          </p:nvPr>
        </p:nvGraphicFramePr>
        <p:xfrm>
          <a:off x="923770" y="1034649"/>
          <a:ext cx="10345479" cy="4963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93B8A72A-7AFE-4B76-9FFB-48312C3F9641}"/>
              </a:ext>
            </a:extLst>
          </p:cNvPr>
          <p:cNvSpPr>
            <a:spLocks noGrp="1"/>
          </p:cNvSpPr>
          <p:nvPr>
            <p:ph type="title"/>
          </p:nvPr>
        </p:nvSpPr>
        <p:spPr>
          <a:xfrm>
            <a:off x="564538" y="361742"/>
            <a:ext cx="9739646" cy="461665"/>
          </a:xfrm>
        </p:spPr>
        <p:txBody>
          <a:bodyPr/>
          <a:lstStyle/>
          <a:p>
            <a:r>
              <a:rPr lang="en-US" dirty="0"/>
              <a:t>TempDB</a:t>
            </a:r>
            <a:r>
              <a:rPr lang="en-US" dirty="0">
                <a:solidFill>
                  <a:schemeClr val="accent5"/>
                </a:solidFill>
              </a:rPr>
              <a:t> </a:t>
            </a:r>
            <a:r>
              <a:rPr lang="en-US" dirty="0"/>
              <a:t>Memory Optimized Metadata Tables</a:t>
            </a:r>
            <a:endParaRPr lang="en-US" dirty="0">
              <a:solidFill>
                <a:schemeClr val="accent5"/>
              </a:solidFill>
            </a:endParaRPr>
          </a:p>
        </p:txBody>
      </p:sp>
      <p:sp>
        <p:nvSpPr>
          <p:cNvPr id="6" name="TextBox 5">
            <a:extLst>
              <a:ext uri="{FF2B5EF4-FFF2-40B4-BE49-F238E27FC236}">
                <a16:creationId xmlns:a16="http://schemas.microsoft.com/office/drawing/2014/main" id="{6AD528E5-6C35-473E-AFB2-7266911F41E8}"/>
              </a:ext>
            </a:extLst>
          </p:cNvPr>
          <p:cNvSpPr txBox="1"/>
          <p:nvPr/>
        </p:nvSpPr>
        <p:spPr>
          <a:xfrm>
            <a:off x="1014871" y="2036364"/>
            <a:ext cx="10684328" cy="369332"/>
          </a:xfrm>
          <a:prstGeom prst="rect">
            <a:avLst/>
          </a:prstGeom>
          <a:noFill/>
          <a:ln w="38100">
            <a:noFill/>
          </a:ln>
        </p:spPr>
        <p:txBody>
          <a:bodyPr wrap="square">
            <a:spAutoFit/>
          </a:bodyPr>
          <a:lstStyle/>
          <a:p>
            <a:r>
              <a:rPr lang="en-US" sz="1800" dirty="0">
                <a:solidFill>
                  <a:srgbClr val="0000FF"/>
                </a:solidFill>
                <a:latin typeface="Consolas" panose="020B0609020204030204" pitchFamily="49" charset="0"/>
              </a:rPr>
              <a:t>ALTER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SERVER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CONFIGURATION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SET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MEMORY_OPTIMIZED</a:t>
            </a:r>
            <a:r>
              <a:rPr lang="en-US" sz="1800" dirty="0">
                <a:solidFill>
                  <a:srgbClr val="000000"/>
                </a:solidFill>
                <a:latin typeface="Consolas" panose="020B0609020204030204" pitchFamily="49" charset="0"/>
              </a:rPr>
              <a:t> TEMPDB_METADATA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ON</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p:txBody>
      </p:sp>
      <p:sp>
        <p:nvSpPr>
          <p:cNvPr id="9" name="TextBox 8">
            <a:extLst>
              <a:ext uri="{FF2B5EF4-FFF2-40B4-BE49-F238E27FC236}">
                <a16:creationId xmlns:a16="http://schemas.microsoft.com/office/drawing/2014/main" id="{E7DD2E26-F187-4E39-87D3-5A68FA1E6689}"/>
              </a:ext>
            </a:extLst>
          </p:cNvPr>
          <p:cNvSpPr txBox="1"/>
          <p:nvPr/>
        </p:nvSpPr>
        <p:spPr>
          <a:xfrm>
            <a:off x="995114" y="3309900"/>
            <a:ext cx="10833148" cy="369332"/>
          </a:xfrm>
          <a:prstGeom prst="rect">
            <a:avLst/>
          </a:prstGeom>
          <a:noFill/>
        </p:spPr>
        <p:txBody>
          <a:bodyPr wrap="square" rtlCol="0">
            <a:sp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OBJECT_NAME</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object_id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[object_name]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a:solidFill>
                  <a:srgbClr val="00FF00"/>
                </a:solidFill>
                <a:latin typeface="Consolas" panose="020B0609020204030204" pitchFamily="49" charset="0"/>
              </a:rPr>
              <a:t>sys</a:t>
            </a:r>
            <a:r>
              <a:rPr lang="en-US" sz="1800" dirty="0">
                <a:solidFill>
                  <a:srgbClr val="808080"/>
                </a:solidFill>
                <a:latin typeface="Consolas" panose="020B0609020204030204" pitchFamily="49" charset="0"/>
              </a:rPr>
              <a:t>.</a:t>
            </a:r>
            <a:r>
              <a:rPr lang="en-US" sz="1800" dirty="0">
                <a:solidFill>
                  <a:srgbClr val="00FF00"/>
                </a:solidFill>
                <a:latin typeface="Consolas" panose="020B0609020204030204" pitchFamily="49" charset="0"/>
              </a:rPr>
              <a:t>dm_db_xtp_object_stats</a:t>
            </a:r>
            <a:r>
              <a:rPr lang="en-US" sz="1800" dirty="0">
                <a:solidFill>
                  <a:srgbClr val="808080"/>
                </a:solidFill>
                <a:latin typeface="Consolas" panose="020B0609020204030204" pitchFamily="49" charset="0"/>
              </a:rPr>
              <a:t>;</a:t>
            </a:r>
            <a:endParaRPr lang="en-US" dirty="0"/>
          </a:p>
        </p:txBody>
      </p:sp>
      <p:pic>
        <p:nvPicPr>
          <p:cNvPr id="11" name="Picture 10">
            <a:extLst>
              <a:ext uri="{FF2B5EF4-FFF2-40B4-BE49-F238E27FC236}">
                <a16:creationId xmlns:a16="http://schemas.microsoft.com/office/drawing/2014/main" id="{AEC62338-CE2E-4CC5-A338-ECB597B36755}"/>
              </a:ext>
            </a:extLst>
          </p:cNvPr>
          <p:cNvPicPr>
            <a:picLocks noChangeAspect="1"/>
          </p:cNvPicPr>
          <p:nvPr/>
        </p:nvPicPr>
        <p:blipFill>
          <a:blip r:embed="rId8"/>
          <a:stretch>
            <a:fillRect/>
          </a:stretch>
        </p:blipFill>
        <p:spPr>
          <a:xfrm>
            <a:off x="2654526" y="3962400"/>
            <a:ext cx="7405018" cy="2288572"/>
          </a:xfrm>
          <a:prstGeom prst="rect">
            <a:avLst/>
          </a:prstGeom>
          <a:ln w="38100">
            <a:solidFill>
              <a:schemeClr val="accent5"/>
            </a:solidFill>
          </a:ln>
        </p:spPr>
      </p:pic>
    </p:spTree>
    <p:extLst>
      <p:ext uri="{BB962C8B-B14F-4D97-AF65-F5344CB8AC3E}">
        <p14:creationId xmlns:p14="http://schemas.microsoft.com/office/powerpoint/2010/main" val="1736562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blackboard, plaque&#10;&#10;Description automatically generated">
            <a:extLst>
              <a:ext uri="{FF2B5EF4-FFF2-40B4-BE49-F238E27FC236}">
                <a16:creationId xmlns:a16="http://schemas.microsoft.com/office/drawing/2014/main" id="{726B78C8-40C4-412A-8706-6CF868A47D2B}"/>
              </a:ext>
            </a:extLst>
          </p:cNvPr>
          <p:cNvPicPr>
            <a:picLocks noChangeAspect="1"/>
          </p:cNvPicPr>
          <p:nvPr/>
        </p:nvPicPr>
        <p:blipFill rotWithShape="1">
          <a:blip r:embed="rId4">
            <a:extLst>
              <a:ext uri="{28A0092B-C50C-407E-A947-70E740481C1C}">
                <a14:useLocalDpi xmlns:a14="http://schemas.microsoft.com/office/drawing/2010/main" val="0"/>
              </a:ext>
            </a:extLst>
          </a:blip>
          <a:srcRect r="1779" b="1"/>
          <a:stretch/>
        </p:blipFill>
        <p:spPr>
          <a:xfrm>
            <a:off x="20" y="10"/>
            <a:ext cx="12191980" cy="6857990"/>
          </a:xfrm>
          <a:prstGeom prst="rect">
            <a:avLst/>
          </a:prstGeom>
          <a:noFill/>
        </p:spPr>
      </p:pic>
    </p:spTree>
    <p:custDataLst>
      <p:tags r:id="rId1"/>
    </p:custDataLst>
    <p:extLst>
      <p:ext uri="{BB962C8B-B14F-4D97-AF65-F5344CB8AC3E}">
        <p14:creationId xmlns:p14="http://schemas.microsoft.com/office/powerpoint/2010/main" val="292804315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idx="4294967295"/>
          </p:nvPr>
        </p:nvSpPr>
        <p:spPr>
          <a:xfrm>
            <a:off x="319803" y="3985391"/>
            <a:ext cx="6276531" cy="1793104"/>
          </a:xfrm>
        </p:spPr>
        <p:txBody>
          <a:bodyPr/>
          <a:lstStyle/>
          <a:p>
            <a:pPr>
              <a:lnSpc>
                <a:spcPct val="100000"/>
              </a:lnSpc>
            </a:pPr>
            <a:r>
              <a:rPr lang="en-US" b="1" dirty="0">
                <a:solidFill>
                  <a:schemeClr val="bg1"/>
                </a:solidFill>
              </a:rPr>
              <a:t>What is the </a:t>
            </a:r>
            <a:br>
              <a:rPr lang="en-US" b="1" dirty="0">
                <a:solidFill>
                  <a:schemeClr val="bg1"/>
                </a:solidFill>
              </a:rPr>
            </a:br>
            <a:r>
              <a:rPr lang="en-US" b="1" dirty="0">
                <a:solidFill>
                  <a:schemeClr val="bg1"/>
                </a:solidFill>
              </a:rPr>
              <a:t>TempDB database?</a:t>
            </a:r>
            <a:br>
              <a:rPr lang="en-US" b="1" dirty="0">
                <a:solidFill>
                  <a:schemeClr val="bg1"/>
                </a:solidFill>
              </a:rPr>
            </a:br>
            <a:br>
              <a:rPr lang="en-US" b="1" dirty="0">
                <a:solidFill>
                  <a:schemeClr val="bg1"/>
                </a:solidFill>
              </a:rPr>
            </a:br>
            <a:br>
              <a:rPr lang="en-US" dirty="0"/>
            </a:br>
            <a:br>
              <a:rPr lang="en-US" dirty="0"/>
            </a:br>
            <a:endParaRPr lang="en-US" dirty="0"/>
          </a:p>
        </p:txBody>
      </p:sp>
    </p:spTree>
    <p:extLst>
      <p:ext uri="{BB962C8B-B14F-4D97-AF65-F5344CB8AC3E}">
        <p14:creationId xmlns:p14="http://schemas.microsoft.com/office/powerpoint/2010/main" val="703498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5443-3A8B-474A-A0B6-27739179DE8F}"/>
              </a:ext>
            </a:extLst>
          </p:cNvPr>
          <p:cNvSpPr>
            <a:spLocks noGrp="1"/>
          </p:cNvSpPr>
          <p:nvPr>
            <p:ph type="title"/>
          </p:nvPr>
        </p:nvSpPr>
        <p:spPr/>
        <p:txBody>
          <a:bodyPr/>
          <a:lstStyle/>
          <a:p>
            <a:r>
              <a:rPr lang="en-US" dirty="0">
                <a:solidFill>
                  <a:schemeClr val="accent5"/>
                </a:solidFill>
              </a:rPr>
              <a:t>What is the TempDB database?</a:t>
            </a:r>
          </a:p>
        </p:txBody>
      </p:sp>
      <p:graphicFrame>
        <p:nvGraphicFramePr>
          <p:cNvPr id="5" name="Content Placeholder 4">
            <a:extLst>
              <a:ext uri="{FF2B5EF4-FFF2-40B4-BE49-F238E27FC236}">
                <a16:creationId xmlns:a16="http://schemas.microsoft.com/office/drawing/2014/main" id="{04CBBDA1-E1FB-4E16-BE17-7A07D75BC01B}"/>
              </a:ext>
            </a:extLst>
          </p:cNvPr>
          <p:cNvGraphicFramePr>
            <a:graphicFrameLocks noGrp="1"/>
          </p:cNvGraphicFramePr>
          <p:nvPr>
            <p:ph sz="quarter" idx="13"/>
            <p:extLst>
              <p:ext uri="{D42A27DB-BD31-4B8C-83A1-F6EECF244321}">
                <p14:modId xmlns:p14="http://schemas.microsoft.com/office/powerpoint/2010/main" val="62689354"/>
              </p:ext>
            </p:extLst>
          </p:nvPr>
        </p:nvGraphicFramePr>
        <p:xfrm>
          <a:off x="866274" y="1125084"/>
          <a:ext cx="10670089" cy="47749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800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1B8C-92DF-49A1-9556-51CAD9105FF9}"/>
              </a:ext>
            </a:extLst>
          </p:cNvPr>
          <p:cNvSpPr>
            <a:spLocks noGrp="1"/>
          </p:cNvSpPr>
          <p:nvPr>
            <p:ph type="title"/>
          </p:nvPr>
        </p:nvSpPr>
        <p:spPr/>
        <p:txBody>
          <a:bodyPr/>
          <a:lstStyle/>
          <a:p>
            <a:r>
              <a:rPr lang="en-US" dirty="0">
                <a:solidFill>
                  <a:schemeClr val="accent5"/>
                </a:solidFill>
              </a:rPr>
              <a:t>What is stored in TempDB?</a:t>
            </a:r>
          </a:p>
        </p:txBody>
      </p:sp>
      <p:graphicFrame>
        <p:nvGraphicFramePr>
          <p:cNvPr id="5" name="Content Placeholder 4">
            <a:extLst>
              <a:ext uri="{FF2B5EF4-FFF2-40B4-BE49-F238E27FC236}">
                <a16:creationId xmlns:a16="http://schemas.microsoft.com/office/drawing/2014/main" id="{E833510A-A091-4440-96D0-AFFAB6B3D994}"/>
              </a:ext>
            </a:extLst>
          </p:cNvPr>
          <p:cNvGraphicFramePr>
            <a:graphicFrameLocks noGrp="1"/>
          </p:cNvGraphicFramePr>
          <p:nvPr>
            <p:ph sz="quarter" idx="13"/>
            <p:extLst>
              <p:ext uri="{D42A27DB-BD31-4B8C-83A1-F6EECF244321}">
                <p14:modId xmlns:p14="http://schemas.microsoft.com/office/powerpoint/2010/main" val="482771572"/>
              </p:ext>
            </p:extLst>
          </p:nvPr>
        </p:nvGraphicFramePr>
        <p:xfrm>
          <a:off x="655638" y="981776"/>
          <a:ext cx="10880725" cy="5284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123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idx="4294967295"/>
          </p:nvPr>
        </p:nvSpPr>
        <p:spPr>
          <a:xfrm>
            <a:off x="396002" y="4812704"/>
            <a:ext cx="6276531" cy="1793104"/>
          </a:xfrm>
        </p:spPr>
        <p:txBody>
          <a:bodyPr/>
          <a:lstStyle/>
          <a:p>
            <a:pPr>
              <a:lnSpc>
                <a:spcPct val="100000"/>
              </a:lnSpc>
            </a:pPr>
            <a:r>
              <a:rPr lang="en-US" b="1" dirty="0">
                <a:solidFill>
                  <a:schemeClr val="bg1"/>
                </a:solidFill>
              </a:rPr>
              <a:t>Types of TempDB</a:t>
            </a:r>
            <a:br>
              <a:rPr lang="en-US" b="1" dirty="0">
                <a:solidFill>
                  <a:schemeClr val="bg1"/>
                </a:solidFill>
              </a:rPr>
            </a:br>
            <a:r>
              <a:rPr lang="en-US" b="1" dirty="0">
                <a:solidFill>
                  <a:schemeClr val="bg1"/>
                </a:solidFill>
              </a:rPr>
              <a:t>Database Contention</a:t>
            </a:r>
            <a:br>
              <a:rPr lang="en-US" dirty="0"/>
            </a:br>
            <a:br>
              <a:rPr lang="en-US" dirty="0"/>
            </a:br>
            <a:endParaRPr lang="en-US" dirty="0"/>
          </a:p>
        </p:txBody>
      </p:sp>
    </p:spTree>
    <p:extLst>
      <p:ext uri="{BB962C8B-B14F-4D97-AF65-F5344CB8AC3E}">
        <p14:creationId xmlns:p14="http://schemas.microsoft.com/office/powerpoint/2010/main" val="20072223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8A72A-7AFE-4B76-9FFB-48312C3F9641}"/>
              </a:ext>
            </a:extLst>
          </p:cNvPr>
          <p:cNvSpPr>
            <a:spLocks noGrp="1"/>
          </p:cNvSpPr>
          <p:nvPr>
            <p:ph type="title"/>
          </p:nvPr>
        </p:nvSpPr>
        <p:spPr>
          <a:xfrm>
            <a:off x="655639" y="320040"/>
            <a:ext cx="9739646" cy="461665"/>
          </a:xfrm>
        </p:spPr>
        <p:txBody>
          <a:bodyPr/>
          <a:lstStyle/>
          <a:p>
            <a:r>
              <a:rPr lang="en-US" dirty="0">
                <a:solidFill>
                  <a:schemeClr val="accent5"/>
                </a:solidFill>
              </a:rPr>
              <a:t>Types of TempDB Contention</a:t>
            </a:r>
          </a:p>
        </p:txBody>
      </p:sp>
      <p:graphicFrame>
        <p:nvGraphicFramePr>
          <p:cNvPr id="8" name="Diagram 7">
            <a:extLst>
              <a:ext uri="{FF2B5EF4-FFF2-40B4-BE49-F238E27FC236}">
                <a16:creationId xmlns:a16="http://schemas.microsoft.com/office/drawing/2014/main" id="{A7EE6CFF-945F-43A0-998B-B11DE045A313}"/>
              </a:ext>
            </a:extLst>
          </p:cNvPr>
          <p:cNvGraphicFramePr/>
          <p:nvPr>
            <p:extLst>
              <p:ext uri="{D42A27DB-BD31-4B8C-83A1-F6EECF244321}">
                <p14:modId xmlns:p14="http://schemas.microsoft.com/office/powerpoint/2010/main" val="168563250"/>
              </p:ext>
            </p:extLst>
          </p:nvPr>
        </p:nvGraphicFramePr>
        <p:xfrm>
          <a:off x="655639" y="1011452"/>
          <a:ext cx="10307852" cy="54318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4545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F1B8C-92DF-49A1-9556-51CAD9105FF9}"/>
              </a:ext>
            </a:extLst>
          </p:cNvPr>
          <p:cNvSpPr>
            <a:spLocks noGrp="1"/>
          </p:cNvSpPr>
          <p:nvPr>
            <p:ph type="title"/>
          </p:nvPr>
        </p:nvSpPr>
        <p:spPr/>
        <p:txBody>
          <a:bodyPr/>
          <a:lstStyle/>
          <a:p>
            <a:r>
              <a:rPr lang="en-US" dirty="0"/>
              <a:t>The Roles of Allocation Pages</a:t>
            </a:r>
            <a:endParaRPr lang="en-US" dirty="0">
              <a:solidFill>
                <a:schemeClr val="accent5"/>
              </a:solidFill>
            </a:endParaRPr>
          </a:p>
        </p:txBody>
      </p:sp>
      <p:graphicFrame>
        <p:nvGraphicFramePr>
          <p:cNvPr id="5" name="Content Placeholder 4">
            <a:extLst>
              <a:ext uri="{FF2B5EF4-FFF2-40B4-BE49-F238E27FC236}">
                <a16:creationId xmlns:a16="http://schemas.microsoft.com/office/drawing/2014/main" id="{E833510A-A091-4440-96D0-AFFAB6B3D994}"/>
              </a:ext>
            </a:extLst>
          </p:cNvPr>
          <p:cNvGraphicFramePr>
            <a:graphicFrameLocks noGrp="1"/>
          </p:cNvGraphicFramePr>
          <p:nvPr>
            <p:ph sz="quarter" idx="13"/>
            <p:extLst>
              <p:ext uri="{D42A27DB-BD31-4B8C-83A1-F6EECF244321}">
                <p14:modId xmlns:p14="http://schemas.microsoft.com/office/powerpoint/2010/main" val="4159917758"/>
              </p:ext>
            </p:extLst>
          </p:nvPr>
        </p:nvGraphicFramePr>
        <p:xfrm>
          <a:off x="925285" y="981776"/>
          <a:ext cx="10341430" cy="5284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805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a:extLst>
              <a:ext uri="{FF2B5EF4-FFF2-40B4-BE49-F238E27FC236}">
                <a16:creationId xmlns:a16="http://schemas.microsoft.com/office/drawing/2014/main" id="{E60390AE-1BC0-4F62-986C-B0D028F3A489}"/>
              </a:ext>
            </a:extLst>
          </p:cNvPr>
          <p:cNvGraphicFramePr>
            <a:graphicFrameLocks noGrp="1"/>
          </p:cNvGraphicFramePr>
          <p:nvPr>
            <p:extLst>
              <p:ext uri="{D42A27DB-BD31-4B8C-83A1-F6EECF244321}">
                <p14:modId xmlns:p14="http://schemas.microsoft.com/office/powerpoint/2010/main" val="2848243077"/>
              </p:ext>
            </p:extLst>
          </p:nvPr>
        </p:nvGraphicFramePr>
        <p:xfrm>
          <a:off x="4928163" y="1759895"/>
          <a:ext cx="2362200" cy="4079240"/>
        </p:xfrm>
        <a:graphic>
          <a:graphicData uri="http://schemas.openxmlformats.org/drawingml/2006/table">
            <a:tbl>
              <a:tblPr firstRow="1" bandRow="1"/>
              <a:tblGrid>
                <a:gridCol w="10668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0</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Header</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1</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PFS</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2</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GAM</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3</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SGAM</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4168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IAM/Data /Index</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8088</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PFS</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4168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IAM/Data /Index</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511232</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GAM</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511233</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SGAM</a:t>
                      </a:r>
                    </a:p>
                  </a:txBody>
                  <a:tcPr>
                    <a:lnL w="38100" cap="flat" cmpd="sng" algn="ctr">
                      <a:solidFill>
                        <a:schemeClr val="accent5"/>
                      </a:solidFill>
                      <a:prstDash val="solid"/>
                      <a:round/>
                      <a:headEnd type="none" w="med" len="med"/>
                      <a:tailEnd type="none" w="med" len="med"/>
                    </a:lnL>
                    <a:lnR w="38100" cap="flat" cmpd="sng" algn="ctr">
                      <a:solidFill>
                        <a:schemeClr val="accent5"/>
                      </a:solidFill>
                      <a:prstDash val="solid"/>
                      <a:round/>
                      <a:headEnd type="none" w="med" len="med"/>
                      <a:tailEnd type="none" w="med" len="med"/>
                    </a:lnR>
                    <a:lnT w="38100" cap="flat" cmpd="sng" algn="ctr">
                      <a:solidFill>
                        <a:schemeClr val="accent5"/>
                      </a:solidFill>
                      <a:prstDash val="solid"/>
                      <a:round/>
                      <a:headEnd type="none" w="med" len="med"/>
                      <a:tailEnd type="none" w="med" len="med"/>
                    </a:lnT>
                    <a:lnB w="38100"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22" name="TextBox 21">
            <a:extLst>
              <a:ext uri="{FF2B5EF4-FFF2-40B4-BE49-F238E27FC236}">
                <a16:creationId xmlns:a16="http://schemas.microsoft.com/office/drawing/2014/main" id="{C0CC01CE-D736-4B12-905D-DBF78C7882A8}"/>
              </a:ext>
            </a:extLst>
          </p:cNvPr>
          <p:cNvSpPr txBox="1"/>
          <p:nvPr/>
        </p:nvSpPr>
        <p:spPr>
          <a:xfrm>
            <a:off x="5088305" y="1226156"/>
            <a:ext cx="2015390" cy="461665"/>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lang="en-US" sz="2400" kern="0" dirty="0">
                <a:solidFill>
                  <a:srgbClr val="000000"/>
                </a:solidFill>
              </a:rPr>
              <a:t>TempDB</a:t>
            </a:r>
            <a:r>
              <a:rPr kumimoji="0" lang="en-US" sz="2400" b="0" i="0" u="none" strike="noStrike" kern="0" cap="none" spc="0" normalizeH="0" baseline="0" noProof="0" dirty="0">
                <a:ln>
                  <a:noFill/>
                </a:ln>
                <a:solidFill>
                  <a:srgbClr val="000000"/>
                </a:solidFill>
                <a:effectLst/>
                <a:uLnTx/>
                <a:uFillTx/>
              </a:rPr>
              <a:t>.</a:t>
            </a:r>
            <a:r>
              <a:rPr kumimoji="0" lang="en-US" sz="2400" b="0" i="0" u="none" strike="noStrike" kern="0" cap="none" spc="0" normalizeH="0" baseline="0" noProof="0" dirty="0" err="1">
                <a:ln>
                  <a:noFill/>
                </a:ln>
                <a:solidFill>
                  <a:srgbClr val="000000"/>
                </a:solidFill>
                <a:effectLst/>
                <a:uLnTx/>
                <a:uFillTx/>
              </a:rPr>
              <a:t>mdf</a:t>
            </a:r>
            <a:endParaRPr kumimoji="0" lang="en-US" sz="2400" b="0" i="0" u="none" strike="noStrike" kern="0" cap="none" spc="0" normalizeH="0" baseline="0" noProof="0" dirty="0">
              <a:ln>
                <a:noFill/>
              </a:ln>
              <a:solidFill>
                <a:srgbClr val="000000"/>
              </a:solidFill>
              <a:effectLst/>
              <a:uLnTx/>
              <a:uFillTx/>
            </a:endParaRPr>
          </a:p>
        </p:txBody>
      </p:sp>
      <p:sp>
        <p:nvSpPr>
          <p:cNvPr id="25" name="Rectangle 24">
            <a:extLst>
              <a:ext uri="{FF2B5EF4-FFF2-40B4-BE49-F238E27FC236}">
                <a16:creationId xmlns:a16="http://schemas.microsoft.com/office/drawing/2014/main" id="{A3E2592D-CBBC-45FD-94E8-D632116DB080}"/>
              </a:ext>
            </a:extLst>
          </p:cNvPr>
          <p:cNvSpPr/>
          <p:nvPr/>
        </p:nvSpPr>
        <p:spPr>
          <a:xfrm>
            <a:off x="8318607" y="1641528"/>
            <a:ext cx="2076678" cy="928457"/>
          </a:xfrm>
          <a:prstGeom prst="rect">
            <a:avLst/>
          </a:prstGeom>
          <a:solidFill>
            <a:sysClr val="window" lastClr="FFFFFF"/>
          </a:solidFill>
          <a:ln w="25400" cap="flat" cmpd="sng" algn="ctr">
            <a:solidFill>
              <a:schemeClr val="accent5"/>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Address is </a:t>
            </a:r>
            <a:r>
              <a:rPr kumimoji="0" lang="en-US" sz="1800" b="0" i="0" u="none" strike="noStrike" kern="0" cap="none" spc="0" normalizeH="0" baseline="0" noProof="0" dirty="0" err="1">
                <a:ln>
                  <a:noFill/>
                </a:ln>
                <a:solidFill>
                  <a:srgbClr val="000000"/>
                </a:solidFill>
                <a:effectLst/>
                <a:uLnTx/>
                <a:uFillTx/>
                <a:latin typeface="Segoe UI"/>
                <a:ea typeface="+mn-ea"/>
                <a:cs typeface="+mn-cs"/>
              </a:rPr>
              <a:t>DBID:FileID:Page</a:t>
            </a:r>
            <a:r>
              <a:rPr kumimoji="0" lang="en-US" sz="1800" b="0" i="0" u="none" strike="noStrike" kern="0" cap="none" spc="0" normalizeH="0" baseline="0" noProof="0" dirty="0">
                <a:ln>
                  <a:noFill/>
                </a:ln>
                <a:solidFill>
                  <a:srgbClr val="000000"/>
                </a:solidFill>
                <a:effectLst/>
                <a:uLnTx/>
                <a:uFillTx/>
                <a:latin typeface="Segoe UI"/>
                <a:ea typeface="+mn-ea"/>
                <a:cs typeface="+mn-cs"/>
              </a:rPr>
              <a:t>#</a:t>
            </a:r>
          </a:p>
          <a:p>
            <a:pPr marL="0" marR="0" lvl="0" indent="0" defTabSz="457200" eaLnBrk="1" fontAlgn="auto" latinLnBrk="0" hangingPunct="1">
              <a:lnSpc>
                <a:spcPct val="100000"/>
              </a:lnSpc>
              <a:spcBef>
                <a:spcPts val="0"/>
              </a:spcBef>
              <a:spcAft>
                <a:spcPts val="0"/>
              </a:spcAft>
              <a:buClrTx/>
              <a:buSzTx/>
              <a:buFontTx/>
              <a:buNone/>
              <a:tabLst/>
              <a:defRPr/>
            </a:pPr>
            <a:r>
              <a:rPr lang="en-US" kern="0" dirty="0">
                <a:solidFill>
                  <a:srgbClr val="000000"/>
                </a:solidFill>
                <a:latin typeface="Segoe UI"/>
              </a:rPr>
              <a:t>2</a:t>
            </a:r>
            <a:r>
              <a:rPr kumimoji="0" lang="en-US" sz="1800" b="0" i="0" u="none" strike="noStrike" kern="0" cap="none" spc="0" normalizeH="0" baseline="0" noProof="0" dirty="0">
                <a:ln>
                  <a:noFill/>
                </a:ln>
                <a:solidFill>
                  <a:srgbClr val="000000"/>
                </a:solidFill>
                <a:effectLst/>
                <a:uLnTx/>
                <a:uFillTx/>
                <a:latin typeface="Segoe UI"/>
                <a:ea typeface="+mn-ea"/>
                <a:cs typeface="+mn-cs"/>
              </a:rPr>
              <a:t>:1:1</a:t>
            </a:r>
          </a:p>
        </p:txBody>
      </p:sp>
      <p:cxnSp>
        <p:nvCxnSpPr>
          <p:cNvPr id="26" name="Straight Arrow Connector 25">
            <a:extLst>
              <a:ext uri="{FF2B5EF4-FFF2-40B4-BE49-F238E27FC236}">
                <a16:creationId xmlns:a16="http://schemas.microsoft.com/office/drawing/2014/main" id="{3BEF68C5-82B0-43EE-9C13-8DDF8E7F84B7}"/>
              </a:ext>
            </a:extLst>
          </p:cNvPr>
          <p:cNvCxnSpPr>
            <a:cxnSpLocks/>
            <a:endCxn id="25" idx="1"/>
          </p:cNvCxnSpPr>
          <p:nvPr/>
        </p:nvCxnSpPr>
        <p:spPr>
          <a:xfrm flipV="1">
            <a:off x="6691648" y="2105757"/>
            <a:ext cx="1626959" cy="176028"/>
          </a:xfrm>
          <a:prstGeom prst="straightConnector1">
            <a:avLst/>
          </a:prstGeom>
          <a:noFill/>
          <a:ln w="38100" cap="flat" cmpd="sng" algn="ctr">
            <a:solidFill>
              <a:schemeClr val="accent5"/>
            </a:solidFill>
            <a:prstDash val="solid"/>
            <a:tailEnd type="arrow"/>
          </a:ln>
          <a:effectLst>
            <a:outerShdw blurRad="40000" dist="20000" dir="5400000" rotWithShape="0">
              <a:srgbClr val="000000">
                <a:alpha val="38000"/>
              </a:srgbClr>
            </a:outerShdw>
          </a:effectLst>
        </p:spPr>
      </p:cxnSp>
      <p:sp>
        <p:nvSpPr>
          <p:cNvPr id="33" name="TextBox 32">
            <a:extLst>
              <a:ext uri="{FF2B5EF4-FFF2-40B4-BE49-F238E27FC236}">
                <a16:creationId xmlns:a16="http://schemas.microsoft.com/office/drawing/2014/main" id="{DA31B993-D979-4946-9EC1-4730E7534B19}"/>
              </a:ext>
            </a:extLst>
          </p:cNvPr>
          <p:cNvSpPr txBox="1"/>
          <p:nvPr/>
        </p:nvSpPr>
        <p:spPr>
          <a:xfrm>
            <a:off x="2245962" y="2968518"/>
            <a:ext cx="1905000" cy="923330"/>
          </a:xfrm>
          <a:prstGeom prst="rect">
            <a:avLst/>
          </a:prstGeom>
          <a:solidFill>
            <a:sysClr val="window" lastClr="FFFFFF"/>
          </a:solidFill>
          <a:ln w="25400" cap="flat" cmpd="sng" algn="ctr">
            <a:solidFill>
              <a:schemeClr val="accent5"/>
            </a:solidFill>
            <a:prstDash val="solid"/>
          </a:ln>
          <a:effectLst/>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Page Free Space</a:t>
            </a:r>
          </a:p>
          <a:p>
            <a:pPr marL="0" marR="0" lvl="0" indent="0" defTabSz="457200" eaLnBrk="1" fontAlgn="auto" latinLnBrk="0" hangingPunct="1">
              <a:lnSpc>
                <a:spcPct val="100000"/>
              </a:lnSpc>
              <a:spcBef>
                <a:spcPts val="0"/>
              </a:spcBef>
              <a:spcAft>
                <a:spcPts val="0"/>
              </a:spcAft>
              <a:buClrTx/>
              <a:buSzPct val="110000"/>
              <a:buFontTx/>
              <a:buNone/>
              <a:tabLst/>
              <a:defRPr/>
            </a:pPr>
            <a:r>
              <a:rPr lang="en-US" kern="0" dirty="0">
                <a:solidFill>
                  <a:srgbClr val="000000"/>
                </a:solidFill>
                <a:latin typeface="Segoe UI"/>
              </a:rPr>
              <a:t>Tracks next</a:t>
            </a: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8,087 Pages</a:t>
            </a:r>
          </a:p>
        </p:txBody>
      </p:sp>
      <p:sp>
        <p:nvSpPr>
          <p:cNvPr id="36" name="Right Brace 35">
            <a:extLst>
              <a:ext uri="{FF2B5EF4-FFF2-40B4-BE49-F238E27FC236}">
                <a16:creationId xmlns:a16="http://schemas.microsoft.com/office/drawing/2014/main" id="{2C20AF08-C790-412F-A746-8AAFE0A3CB07}"/>
              </a:ext>
            </a:extLst>
          </p:cNvPr>
          <p:cNvSpPr/>
          <p:nvPr/>
        </p:nvSpPr>
        <p:spPr>
          <a:xfrm rot="10800000">
            <a:off x="4320602" y="2281783"/>
            <a:ext cx="437922" cy="1909215"/>
          </a:xfrm>
          <a:prstGeom prst="rightBrace">
            <a:avLst>
              <a:gd name="adj1" fmla="val 0"/>
              <a:gd name="adj2" fmla="val 48020"/>
            </a:avLst>
          </a:prstGeom>
          <a:noFill/>
          <a:ln w="38100" cap="flat" cmpd="sng" algn="ctr">
            <a:solidFill>
              <a:schemeClr val="accent5"/>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40" name="Title 1">
            <a:extLst>
              <a:ext uri="{FF2B5EF4-FFF2-40B4-BE49-F238E27FC236}">
                <a16:creationId xmlns:a16="http://schemas.microsoft.com/office/drawing/2014/main" id="{8683C90E-6970-4D21-A192-0D4FBB5E181D}"/>
              </a:ext>
            </a:extLst>
          </p:cNvPr>
          <p:cNvSpPr txBox="1">
            <a:spLocks/>
          </p:cNvSpPr>
          <p:nvPr/>
        </p:nvSpPr>
        <p:spPr>
          <a:xfrm>
            <a:off x="655639" y="320040"/>
            <a:ext cx="9739646" cy="461665"/>
          </a:xfrm>
          <a:prstGeom prst="rect">
            <a:avLst/>
          </a:prstGeom>
          <a:solidFill>
            <a:schemeClr val="bg1"/>
          </a:solidFill>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5"/>
                </a:solidFill>
                <a:effectLst/>
                <a:uLnTx/>
                <a:uFillTx/>
                <a:latin typeface="+mj-lt"/>
                <a:ea typeface="+mj-ea"/>
                <a:cs typeface="Segoe UI Light"/>
              </a:defRPr>
            </a:lvl1pPr>
          </a:lstStyle>
          <a:p>
            <a:r>
              <a:rPr lang="en-US" dirty="0"/>
              <a:t>Database Page Layout</a:t>
            </a:r>
          </a:p>
        </p:txBody>
      </p:sp>
    </p:spTree>
    <p:extLst>
      <p:ext uri="{BB962C8B-B14F-4D97-AF65-F5344CB8AC3E}">
        <p14:creationId xmlns:p14="http://schemas.microsoft.com/office/powerpoint/2010/main" val="2914681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4_CORE TEMPLATE">
  <a:themeElements>
    <a:clrScheme name="Custom 83">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277EBB"/>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12213</TotalTime>
  <Words>5931</Words>
  <Application>Microsoft Office PowerPoint</Application>
  <PresentationFormat>Widescreen</PresentationFormat>
  <Paragraphs>450</Paragraphs>
  <Slides>25</Slides>
  <Notes>25</Notes>
  <HiddenSlides>0</HiddenSlides>
  <MMClips>0</MMClips>
  <ScaleCrop>false</ScaleCrop>
  <HeadingPairs>
    <vt:vector size="8" baseType="variant">
      <vt:variant>
        <vt:lpstr>Fonts Used</vt:lpstr>
      </vt:variant>
      <vt:variant>
        <vt:i4>9</vt:i4>
      </vt:variant>
      <vt:variant>
        <vt:lpstr>Theme</vt:lpstr>
      </vt:variant>
      <vt:variant>
        <vt:i4>2</vt:i4>
      </vt:variant>
      <vt:variant>
        <vt:lpstr>Slide Titles</vt:lpstr>
      </vt:variant>
      <vt:variant>
        <vt:i4>25</vt:i4>
      </vt:variant>
      <vt:variant>
        <vt:lpstr>Custom Shows</vt:lpstr>
      </vt:variant>
      <vt:variant>
        <vt:i4>1</vt:i4>
      </vt:variant>
    </vt:vector>
  </HeadingPairs>
  <TitlesOfParts>
    <vt:vector size="37" baseType="lpstr">
      <vt:lpstr>Arial</vt:lpstr>
      <vt:lpstr>Calibri</vt:lpstr>
      <vt:lpstr>Century Gothic</vt:lpstr>
      <vt:lpstr>Consolas</vt:lpstr>
      <vt:lpstr>Roboto</vt:lpstr>
      <vt:lpstr>Segoe UI</vt:lpstr>
      <vt:lpstr>Segoe UI Light</vt:lpstr>
      <vt:lpstr>SegoeUI</vt:lpstr>
      <vt:lpstr>Wingdings</vt:lpstr>
      <vt:lpstr>PASS 2013_SpeakerTemplate_Final</vt:lpstr>
      <vt:lpstr>4_CORE TEMPLATE</vt:lpstr>
      <vt:lpstr>TempDB Improvements   John Deardurff  </vt:lpstr>
      <vt:lpstr>PowerPoint Presentation</vt:lpstr>
      <vt:lpstr>What is the  TempDB database?    </vt:lpstr>
      <vt:lpstr>What is the TempDB database?</vt:lpstr>
      <vt:lpstr>What is stored in TempDB?</vt:lpstr>
      <vt:lpstr>Types of TempDB Database Contention  </vt:lpstr>
      <vt:lpstr>Types of TempDB Contention</vt:lpstr>
      <vt:lpstr>The Roles of Allocation Pages</vt:lpstr>
      <vt:lpstr>PowerPoint Presentation</vt:lpstr>
      <vt:lpstr>Metadata Contention</vt:lpstr>
      <vt:lpstr>Optimizing the TempDB Database  </vt:lpstr>
      <vt:lpstr>TempDB File Placement</vt:lpstr>
      <vt:lpstr>Optimizing TempDB performance</vt:lpstr>
      <vt:lpstr>TempDB Database Performance Improvements  </vt:lpstr>
      <vt:lpstr>Performance improvements in TempDB (2016)</vt:lpstr>
      <vt:lpstr>Performance improvements in TempDB (2016)</vt:lpstr>
      <vt:lpstr>Performance improvements in TempDB (2019)</vt:lpstr>
      <vt:lpstr>Concurrent PFS Pages in TempDB (2019)</vt:lpstr>
      <vt:lpstr>PowerPoint Presentation</vt:lpstr>
      <vt:lpstr>PowerPoint Presentation</vt:lpstr>
      <vt:lpstr>PowerPoint Presentation</vt:lpstr>
      <vt:lpstr>Metadata Contention</vt:lpstr>
      <vt:lpstr>Identifying Metadata Contention</vt:lpstr>
      <vt:lpstr>TempDB Memory Optimized Metadata Tables</vt:lpstr>
      <vt:lpstr>PowerPoint Presentation</vt:lpstr>
      <vt:lpstr>PerformanceTuning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JDSQLHandout</dc:title>
  <dc:creator>John Deardurff</dc:creator>
  <cp:keywords>SQL</cp:keywords>
  <cp:lastModifiedBy>John Deardurff</cp:lastModifiedBy>
  <cp:revision>278</cp:revision>
  <dcterms:created xsi:type="dcterms:W3CDTF">2015-01-18T17:57:52Z</dcterms:created>
  <dcterms:modified xsi:type="dcterms:W3CDTF">2021-12-20T15:21:29Z</dcterms:modified>
</cp:coreProperties>
</file>