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7.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8.xml" ContentType="application/vnd.openxmlformats-officedocument.presentationml.tags+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8"/>
  </p:notesMasterIdLst>
  <p:sldIdLst>
    <p:sldId id="1664" r:id="rId2"/>
    <p:sldId id="11112" r:id="rId3"/>
    <p:sldId id="11111" r:id="rId4"/>
    <p:sldId id="1693" r:id="rId5"/>
    <p:sldId id="370" r:id="rId6"/>
    <p:sldId id="365" r:id="rId7"/>
    <p:sldId id="363" r:id="rId8"/>
    <p:sldId id="398" r:id="rId9"/>
    <p:sldId id="1695" r:id="rId10"/>
    <p:sldId id="1696" r:id="rId11"/>
    <p:sldId id="1697" r:id="rId12"/>
    <p:sldId id="414" r:id="rId13"/>
    <p:sldId id="11114" r:id="rId14"/>
    <p:sldId id="368" r:id="rId15"/>
    <p:sldId id="11113" r:id="rId16"/>
    <p:sldId id="53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1664"/>
            <p14:sldId id="11112"/>
            <p14:sldId id="11111"/>
          </p14:sldIdLst>
        </p14:section>
        <p14:section name="Accelerated Database Recovery" id="{246A5269-0012-49D2-B1B7-611A58858D43}">
          <p14:sldIdLst>
            <p14:sldId id="1693"/>
            <p14:sldId id="370"/>
            <p14:sldId id="365"/>
            <p14:sldId id="363"/>
            <p14:sldId id="398"/>
            <p14:sldId id="1695"/>
            <p14:sldId id="1696"/>
            <p14:sldId id="1697"/>
            <p14:sldId id="414"/>
            <p14:sldId id="11114"/>
            <p14:sldId id="368"/>
            <p14:sldId id="11113"/>
            <p14:sldId id="5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autoAdjust="0"/>
    <p:restoredTop sz="89811" autoAdjust="0"/>
  </p:normalViewPr>
  <p:slideViewPr>
    <p:cSldViewPr snapToGrid="0">
      <p:cViewPr varScale="1">
        <p:scale>
          <a:sx n="77" d="100"/>
          <a:sy n="77" d="100"/>
        </p:scale>
        <p:origin x="643"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61F937-A520-4079-8EDE-3D0B9EFB6721}"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B0F5A4F3-5D33-4357-BBB2-38A1DF48EE64}">
      <dgm:prSet phldrT="[Text]" custT="1"/>
      <dgm:spPr/>
      <dgm:t>
        <a:bodyPr/>
        <a:lstStyle/>
        <a:p>
          <a:pPr>
            <a:buNone/>
          </a:pPr>
          <a:r>
            <a:rPr lang="en-US" sz="2800"/>
            <a:t>Accelerated Database Recovery is a new SQL Server Engine feature that greatly improves database availability by completely redesigning the current SQL Server recovery process.</a:t>
          </a:r>
          <a:endParaRPr lang="en-US" sz="2800" dirty="0"/>
        </a:p>
      </dgm:t>
    </dgm:pt>
    <dgm:pt modelId="{88C5C4D9-1E71-45C8-8E03-6760BC05C705}" type="parTrans" cxnId="{879857D8-9093-40A5-969C-D684F1DCB374}">
      <dgm:prSet/>
      <dgm:spPr/>
      <dgm:t>
        <a:bodyPr/>
        <a:lstStyle/>
        <a:p>
          <a:endParaRPr lang="en-US"/>
        </a:p>
      </dgm:t>
    </dgm:pt>
    <dgm:pt modelId="{2F57A9DE-A97A-4722-B358-B56D774774BF}" type="sibTrans" cxnId="{879857D8-9093-40A5-969C-D684F1DCB374}">
      <dgm:prSet/>
      <dgm:spPr/>
      <dgm:t>
        <a:bodyPr/>
        <a:lstStyle/>
        <a:p>
          <a:endParaRPr lang="en-US"/>
        </a:p>
      </dgm:t>
    </dgm:pt>
    <dgm:pt modelId="{BA7303A2-7DD8-4090-9F0C-BE81B83F5574}">
      <dgm:prSet phldrT="[Text]" custT="1"/>
      <dgm:spPr/>
      <dgm:t>
        <a:bodyPr/>
        <a:lstStyle/>
        <a:p>
          <a:r>
            <a:rPr lang="en-US" sz="2800"/>
            <a:t>Instantaneous Transaction Rollback</a:t>
          </a:r>
          <a:endParaRPr lang="en-US" sz="2800" dirty="0"/>
        </a:p>
      </dgm:t>
    </dgm:pt>
    <dgm:pt modelId="{9833935A-0858-40A1-A5C3-EFDB74E2E8BB}" type="parTrans" cxnId="{61998438-CD7C-4E8F-9F7F-521B751E2959}">
      <dgm:prSet/>
      <dgm:spPr/>
      <dgm:t>
        <a:bodyPr/>
        <a:lstStyle/>
        <a:p>
          <a:endParaRPr lang="en-US"/>
        </a:p>
      </dgm:t>
    </dgm:pt>
    <dgm:pt modelId="{7E75CBE3-6B50-4F3D-9E8B-8186885E0DED}" type="sibTrans" cxnId="{61998438-CD7C-4E8F-9F7F-521B751E2959}">
      <dgm:prSet/>
      <dgm:spPr/>
      <dgm:t>
        <a:bodyPr/>
        <a:lstStyle/>
        <a:p>
          <a:endParaRPr lang="en-US"/>
        </a:p>
      </dgm:t>
    </dgm:pt>
    <dgm:pt modelId="{78941C23-C52B-46B3-A3EE-F8F5C9BAF49C}">
      <dgm:prSet phldrT="[Text]" custT="1"/>
      <dgm:spPr/>
      <dgm:t>
        <a:bodyPr/>
        <a:lstStyle/>
        <a:p>
          <a:r>
            <a:rPr lang="en-US" sz="2800"/>
            <a:t>Aggressive Log Truncation</a:t>
          </a:r>
          <a:endParaRPr lang="en-US" sz="2800" dirty="0"/>
        </a:p>
      </dgm:t>
    </dgm:pt>
    <dgm:pt modelId="{30FFC52C-251A-42D3-8E90-568318FEE75A}" type="parTrans" cxnId="{F8A6AD7D-930F-478E-941E-CDD3DCFA95EA}">
      <dgm:prSet/>
      <dgm:spPr/>
      <dgm:t>
        <a:bodyPr/>
        <a:lstStyle/>
        <a:p>
          <a:endParaRPr lang="en-US"/>
        </a:p>
      </dgm:t>
    </dgm:pt>
    <dgm:pt modelId="{A55650EE-FBCD-4C5C-A7D6-CB753B324105}" type="sibTrans" cxnId="{F8A6AD7D-930F-478E-941E-CDD3DCFA95EA}">
      <dgm:prSet/>
      <dgm:spPr/>
      <dgm:t>
        <a:bodyPr/>
        <a:lstStyle/>
        <a:p>
          <a:endParaRPr lang="en-US"/>
        </a:p>
      </dgm:t>
    </dgm:pt>
    <dgm:pt modelId="{93C69BF1-0744-4F8F-AE95-28AC6A15B8DE}">
      <dgm:prSet phldrT="[Text]" custT="1"/>
      <dgm:spPr/>
      <dgm:t>
        <a:bodyPr/>
        <a:lstStyle/>
        <a:p>
          <a:r>
            <a:rPr lang="en-US" sz="2800" dirty="0"/>
            <a:t>Benefits of Accelerated Database Recovery</a:t>
          </a:r>
        </a:p>
      </dgm:t>
    </dgm:pt>
    <dgm:pt modelId="{FC826051-81DA-43E1-B217-DFB343EFBB1A}" type="parTrans" cxnId="{E5F61C1B-EB70-490F-9774-44091F6B9EE9}">
      <dgm:prSet/>
      <dgm:spPr/>
      <dgm:t>
        <a:bodyPr/>
        <a:lstStyle/>
        <a:p>
          <a:endParaRPr lang="en-US"/>
        </a:p>
      </dgm:t>
    </dgm:pt>
    <dgm:pt modelId="{F0896EA8-9B83-49AE-A9B3-02F3512EA5C0}" type="sibTrans" cxnId="{E5F61C1B-EB70-490F-9774-44091F6B9EE9}">
      <dgm:prSet/>
      <dgm:spPr/>
      <dgm:t>
        <a:bodyPr/>
        <a:lstStyle/>
        <a:p>
          <a:endParaRPr lang="en-US"/>
        </a:p>
      </dgm:t>
    </dgm:pt>
    <dgm:pt modelId="{E403518E-EDA4-4C57-A426-D95B32E52594}">
      <dgm:prSet phldrT="[Text]" custT="1"/>
      <dgm:spPr/>
      <dgm:t>
        <a:bodyPr/>
        <a:lstStyle/>
        <a:p>
          <a:r>
            <a:rPr lang="en-US" sz="2800"/>
            <a:t>Fast &amp; Consistent Database Recovery</a:t>
          </a:r>
          <a:endParaRPr lang="en-US" sz="2800" dirty="0"/>
        </a:p>
      </dgm:t>
    </dgm:pt>
    <dgm:pt modelId="{A985651C-5A39-41D3-B178-8A503F50FBD9}" type="parTrans" cxnId="{65273290-0E49-4B88-845B-BCF0B12D5BE3}">
      <dgm:prSet/>
      <dgm:spPr/>
      <dgm:t>
        <a:bodyPr/>
        <a:lstStyle/>
        <a:p>
          <a:endParaRPr lang="en-US"/>
        </a:p>
      </dgm:t>
    </dgm:pt>
    <dgm:pt modelId="{B6C115A8-A00C-4F47-8818-87D35376163E}" type="sibTrans" cxnId="{65273290-0E49-4B88-845B-BCF0B12D5BE3}">
      <dgm:prSet/>
      <dgm:spPr/>
      <dgm:t>
        <a:bodyPr/>
        <a:lstStyle/>
        <a:p>
          <a:endParaRPr lang="en-US"/>
        </a:p>
      </dgm:t>
    </dgm:pt>
    <dgm:pt modelId="{B22F8FA8-F338-44D2-9FAB-CDC7841CB7E3}">
      <dgm:prSet phldrT="[Text]" custT="1"/>
      <dgm:spPr/>
      <dgm:t>
        <a:bodyPr/>
        <a:lstStyle/>
        <a:p>
          <a:r>
            <a:rPr lang="en-US" sz="2800" dirty="0"/>
            <a:t>Available in </a:t>
          </a:r>
          <a:r>
            <a:rPr lang="en-US" sz="2800"/>
            <a:t>Standard Edition</a:t>
          </a:r>
          <a:endParaRPr lang="en-US" sz="2800" dirty="0"/>
        </a:p>
      </dgm:t>
    </dgm:pt>
    <dgm:pt modelId="{1EDD8FDB-836E-4B7E-9C76-203F37DEC481}" type="parTrans" cxnId="{038B8086-815E-4432-838D-17FD73A8961E}">
      <dgm:prSet/>
      <dgm:spPr/>
      <dgm:t>
        <a:bodyPr/>
        <a:lstStyle/>
        <a:p>
          <a:endParaRPr lang="en-US"/>
        </a:p>
      </dgm:t>
    </dgm:pt>
    <dgm:pt modelId="{DB08005C-4AC9-40DA-B27E-CAC9E1CEF08B}" type="sibTrans" cxnId="{038B8086-815E-4432-838D-17FD73A8961E}">
      <dgm:prSet/>
      <dgm:spPr/>
      <dgm:t>
        <a:bodyPr/>
        <a:lstStyle/>
        <a:p>
          <a:endParaRPr lang="en-US"/>
        </a:p>
      </dgm:t>
    </dgm:pt>
    <dgm:pt modelId="{38F9E3BB-11C2-4CD4-BD05-5409F14AD387}" type="pres">
      <dgm:prSet presAssocID="{EA61F937-A520-4079-8EDE-3D0B9EFB6721}" presName="linear" presStyleCnt="0">
        <dgm:presLayoutVars>
          <dgm:animLvl val="lvl"/>
          <dgm:resizeHandles val="exact"/>
        </dgm:presLayoutVars>
      </dgm:prSet>
      <dgm:spPr/>
    </dgm:pt>
    <dgm:pt modelId="{23391FB6-B363-43B4-A61A-8E77F77F6DE0}" type="pres">
      <dgm:prSet presAssocID="{B0F5A4F3-5D33-4357-BBB2-38A1DF48EE64}" presName="parentText" presStyleLbl="node1" presStyleIdx="0" presStyleCnt="2">
        <dgm:presLayoutVars>
          <dgm:chMax val="0"/>
          <dgm:bulletEnabled val="1"/>
        </dgm:presLayoutVars>
      </dgm:prSet>
      <dgm:spPr/>
    </dgm:pt>
    <dgm:pt modelId="{20ED642C-986E-454D-9882-EF28CBB01A25}" type="pres">
      <dgm:prSet presAssocID="{2F57A9DE-A97A-4722-B358-B56D774774BF}" presName="spacer" presStyleCnt="0"/>
      <dgm:spPr/>
    </dgm:pt>
    <dgm:pt modelId="{4ED4E62A-4DDC-454A-88F2-242CDFA00F3D}" type="pres">
      <dgm:prSet presAssocID="{93C69BF1-0744-4F8F-AE95-28AC6A15B8DE}" presName="parentText" presStyleLbl="node1" presStyleIdx="1" presStyleCnt="2">
        <dgm:presLayoutVars>
          <dgm:chMax val="0"/>
          <dgm:bulletEnabled val="1"/>
        </dgm:presLayoutVars>
      </dgm:prSet>
      <dgm:spPr/>
    </dgm:pt>
    <dgm:pt modelId="{595EDD90-9212-4156-B1DB-98711D5E9571}" type="pres">
      <dgm:prSet presAssocID="{93C69BF1-0744-4F8F-AE95-28AC6A15B8DE}" presName="childText" presStyleLbl="revTx" presStyleIdx="0" presStyleCnt="1">
        <dgm:presLayoutVars>
          <dgm:bulletEnabled val="1"/>
        </dgm:presLayoutVars>
      </dgm:prSet>
      <dgm:spPr/>
    </dgm:pt>
  </dgm:ptLst>
  <dgm:cxnLst>
    <dgm:cxn modelId="{E5F61C1B-EB70-490F-9774-44091F6B9EE9}" srcId="{EA61F937-A520-4079-8EDE-3D0B9EFB6721}" destId="{93C69BF1-0744-4F8F-AE95-28AC6A15B8DE}" srcOrd="1" destOrd="0" parTransId="{FC826051-81DA-43E1-B217-DFB343EFBB1A}" sibTransId="{F0896EA8-9B83-49AE-A9B3-02F3512EA5C0}"/>
    <dgm:cxn modelId="{A49AA033-7B70-48D4-8639-8DDE8DC0D6C1}" type="presOf" srcId="{B22F8FA8-F338-44D2-9FAB-CDC7841CB7E3}" destId="{595EDD90-9212-4156-B1DB-98711D5E9571}" srcOrd="0" destOrd="3" presId="urn:microsoft.com/office/officeart/2005/8/layout/vList2"/>
    <dgm:cxn modelId="{61998438-CD7C-4E8F-9F7F-521B751E2959}" srcId="{93C69BF1-0744-4F8F-AE95-28AC6A15B8DE}" destId="{BA7303A2-7DD8-4090-9F0C-BE81B83F5574}" srcOrd="1" destOrd="0" parTransId="{9833935A-0858-40A1-A5C3-EFDB74E2E8BB}" sibTransId="{7E75CBE3-6B50-4F3D-9E8B-8186885E0DED}"/>
    <dgm:cxn modelId="{AC0CD069-BB7D-4488-8D3A-FD11D5DB4BFC}" type="presOf" srcId="{E403518E-EDA4-4C57-A426-D95B32E52594}" destId="{595EDD90-9212-4156-B1DB-98711D5E9571}" srcOrd="0" destOrd="0" presId="urn:microsoft.com/office/officeart/2005/8/layout/vList2"/>
    <dgm:cxn modelId="{F8A6AD7D-930F-478E-941E-CDD3DCFA95EA}" srcId="{93C69BF1-0744-4F8F-AE95-28AC6A15B8DE}" destId="{78941C23-C52B-46B3-A3EE-F8F5C9BAF49C}" srcOrd="2" destOrd="0" parTransId="{30FFC52C-251A-42D3-8E90-568318FEE75A}" sibTransId="{A55650EE-FBCD-4C5C-A7D6-CB753B324105}"/>
    <dgm:cxn modelId="{18EC9284-CBBA-4CA1-AEF7-E26BF1A00D57}" type="presOf" srcId="{B0F5A4F3-5D33-4357-BBB2-38A1DF48EE64}" destId="{23391FB6-B363-43B4-A61A-8E77F77F6DE0}" srcOrd="0" destOrd="0" presId="urn:microsoft.com/office/officeart/2005/8/layout/vList2"/>
    <dgm:cxn modelId="{038B8086-815E-4432-838D-17FD73A8961E}" srcId="{93C69BF1-0744-4F8F-AE95-28AC6A15B8DE}" destId="{B22F8FA8-F338-44D2-9FAB-CDC7841CB7E3}" srcOrd="3" destOrd="0" parTransId="{1EDD8FDB-836E-4B7E-9C76-203F37DEC481}" sibTransId="{DB08005C-4AC9-40DA-B27E-CAC9E1CEF08B}"/>
    <dgm:cxn modelId="{65273290-0E49-4B88-845B-BCF0B12D5BE3}" srcId="{93C69BF1-0744-4F8F-AE95-28AC6A15B8DE}" destId="{E403518E-EDA4-4C57-A426-D95B32E52594}" srcOrd="0" destOrd="0" parTransId="{A985651C-5A39-41D3-B178-8A503F50FBD9}" sibTransId="{B6C115A8-A00C-4F47-8818-87D35376163E}"/>
    <dgm:cxn modelId="{B4B564C1-E04B-4B54-8892-5EF2A2FCBC6E}" type="presOf" srcId="{EA61F937-A520-4079-8EDE-3D0B9EFB6721}" destId="{38F9E3BB-11C2-4CD4-BD05-5409F14AD387}" srcOrd="0" destOrd="0" presId="urn:microsoft.com/office/officeart/2005/8/layout/vList2"/>
    <dgm:cxn modelId="{3F7716CD-8201-4337-B919-63807D1EFB02}" type="presOf" srcId="{BA7303A2-7DD8-4090-9F0C-BE81B83F5574}" destId="{595EDD90-9212-4156-B1DB-98711D5E9571}" srcOrd="0" destOrd="1" presId="urn:microsoft.com/office/officeart/2005/8/layout/vList2"/>
    <dgm:cxn modelId="{C41D6BCF-E328-4A62-BE77-69D5A39087A0}" type="presOf" srcId="{78941C23-C52B-46B3-A3EE-F8F5C9BAF49C}" destId="{595EDD90-9212-4156-B1DB-98711D5E9571}" srcOrd="0" destOrd="2" presId="urn:microsoft.com/office/officeart/2005/8/layout/vList2"/>
    <dgm:cxn modelId="{879857D8-9093-40A5-969C-D684F1DCB374}" srcId="{EA61F937-A520-4079-8EDE-3D0B9EFB6721}" destId="{B0F5A4F3-5D33-4357-BBB2-38A1DF48EE64}" srcOrd="0" destOrd="0" parTransId="{88C5C4D9-1E71-45C8-8E03-6760BC05C705}" sibTransId="{2F57A9DE-A97A-4722-B358-B56D774774BF}"/>
    <dgm:cxn modelId="{BEE9DFF5-7EFD-4BE7-9C40-C7CFA9B3C14A}" type="presOf" srcId="{93C69BF1-0744-4F8F-AE95-28AC6A15B8DE}" destId="{4ED4E62A-4DDC-454A-88F2-242CDFA00F3D}" srcOrd="0" destOrd="0" presId="urn:microsoft.com/office/officeart/2005/8/layout/vList2"/>
    <dgm:cxn modelId="{DD6007F6-250D-499F-A394-6A56383F03B4}" type="presParOf" srcId="{38F9E3BB-11C2-4CD4-BD05-5409F14AD387}" destId="{23391FB6-B363-43B4-A61A-8E77F77F6DE0}" srcOrd="0" destOrd="0" presId="urn:microsoft.com/office/officeart/2005/8/layout/vList2"/>
    <dgm:cxn modelId="{EEB48DF0-A406-47F0-B4BE-7521CF4CFA2D}" type="presParOf" srcId="{38F9E3BB-11C2-4CD4-BD05-5409F14AD387}" destId="{20ED642C-986E-454D-9882-EF28CBB01A25}" srcOrd="1" destOrd="0" presId="urn:microsoft.com/office/officeart/2005/8/layout/vList2"/>
    <dgm:cxn modelId="{91A11C19-BDD1-437C-BC1E-394CFA69DB1C}" type="presParOf" srcId="{38F9E3BB-11C2-4CD4-BD05-5409F14AD387}" destId="{4ED4E62A-4DDC-454A-88F2-242CDFA00F3D}" srcOrd="2" destOrd="0" presId="urn:microsoft.com/office/officeart/2005/8/layout/vList2"/>
    <dgm:cxn modelId="{FF190B61-F55A-4D29-B988-D18869939FC1}" type="presParOf" srcId="{38F9E3BB-11C2-4CD4-BD05-5409F14AD387}" destId="{595EDD90-9212-4156-B1DB-98711D5E9571}"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EB20E6C-0D37-45A8-AE5E-F002902E5E2A}">
      <dgm:prSet custT="1"/>
      <dgm:spPr>
        <a:solidFill>
          <a:schemeClr val="accent5"/>
        </a:solidFill>
      </dgm:spPr>
      <dgm:t>
        <a:bodyPr/>
        <a:lstStyle/>
        <a:p>
          <a:r>
            <a:rPr lang="en-US" sz="2800" b="1" dirty="0">
              <a:solidFill>
                <a:schemeClr val="bg1"/>
              </a:solidFill>
              <a:latin typeface="Segoe UI Light" panose="020B0502040204020203" pitchFamily="34" charset="0"/>
              <a:ea typeface="+mn-ea"/>
              <a:cs typeface="Segoe UI Light" panose="020B0502040204020203" pitchFamily="34" charset="0"/>
            </a:rPr>
            <a:t>Persisted Version Store</a:t>
          </a:r>
        </a:p>
      </dgm:t>
    </dgm:pt>
    <dgm:pt modelId="{230BE826-199B-402D-82B6-DB746DD29F44}" type="parTrans" cxnId="{CCDD2505-A29E-4A7B-8FCE-74AA9DEE2239}">
      <dgm:prSet/>
      <dgm:spPr/>
      <dgm:t>
        <a:bodyPr/>
        <a:lstStyle/>
        <a:p>
          <a:endParaRPr lang="en-US"/>
        </a:p>
      </dgm:t>
    </dgm:pt>
    <dgm:pt modelId="{15B4C146-80DF-483C-9C5B-3151B104C01E}" type="sibTrans" cxnId="{CCDD2505-A29E-4A7B-8FCE-74AA9DEE2239}">
      <dgm:prSet/>
      <dgm:spPr/>
      <dgm:t>
        <a:bodyPr/>
        <a:lstStyle/>
        <a:p>
          <a:endParaRPr lang="en-US"/>
        </a:p>
      </dgm:t>
    </dgm:pt>
    <dgm:pt modelId="{499A1BCB-4731-4C53-AAE9-65EE436F8EFC}">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The version can be stored in-row or off-row within the database, it will vary according to the row size;</a:t>
          </a:r>
        </a:p>
      </dgm:t>
    </dgm:pt>
    <dgm:pt modelId="{C1B28146-1E78-4499-9345-549C77C510DC}" type="parTrans" cxnId="{085095EE-12A2-4D00-977D-CC3F48A5C239}">
      <dgm:prSet/>
      <dgm:spPr/>
      <dgm:t>
        <a:bodyPr/>
        <a:lstStyle/>
        <a:p>
          <a:endParaRPr lang="en-US"/>
        </a:p>
      </dgm:t>
    </dgm:pt>
    <dgm:pt modelId="{0124FD82-D37C-4F6F-8DC4-A22ED15C8221}" type="sibTrans" cxnId="{085095EE-12A2-4D00-977D-CC3F48A5C239}">
      <dgm:prSet/>
      <dgm:spPr/>
      <dgm:t>
        <a:bodyPr/>
        <a:lstStyle/>
        <a:p>
          <a:endParaRPr lang="en-US"/>
        </a:p>
      </dgm:t>
    </dgm:pt>
    <dgm:pt modelId="{91A806A3-E098-4963-9FDA-659A3301DACC}">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dgm:t>
    </dgm:pt>
    <dgm:pt modelId="{F62C3062-F064-4E58-8B16-F8D2F1CC5D4C}" type="parTrans" cxnId="{5D64F5DB-0F16-4EDC-9C64-22674645BECD}">
      <dgm:prSet/>
      <dgm:spPr/>
      <dgm:t>
        <a:bodyPr/>
        <a:lstStyle/>
        <a:p>
          <a:endParaRPr lang="en-US"/>
        </a:p>
      </dgm:t>
    </dgm:pt>
    <dgm:pt modelId="{70D9EB31-3486-4968-A35D-3D3AB1386732}" type="sibTrans" cxnId="{5D64F5DB-0F16-4EDC-9C64-22674645BECD}">
      <dgm:prSet/>
      <dgm:spPr/>
      <dgm:t>
        <a:bodyPr/>
        <a:lstStyle/>
        <a:p>
          <a:endParaRPr lang="en-US"/>
        </a:p>
      </dgm:t>
    </dgm:pt>
    <dgm:pt modelId="{A48115BE-20F2-46FF-A6CC-58F40F0560C9}">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rolling back the active transactions (traditional recovery process) the row version is marked as Terminated.</a:t>
          </a:r>
        </a:p>
      </dgm:t>
    </dgm:pt>
    <dgm:pt modelId="{1C615E62-ED7B-42BE-8E30-0070D5F3F8E7}" type="parTrans" cxnId="{66785956-AAA0-46A6-9C86-252C045E8911}">
      <dgm:prSet/>
      <dgm:spPr/>
      <dgm:t>
        <a:bodyPr/>
        <a:lstStyle/>
        <a:p>
          <a:endParaRPr lang="en-US"/>
        </a:p>
      </dgm:t>
    </dgm:pt>
    <dgm:pt modelId="{747BB2F3-E8FF-4723-9455-AF5EDDDBBB02}" type="sibTrans" cxnId="{66785956-AAA0-46A6-9C86-252C045E8911}">
      <dgm:prSet/>
      <dgm:spPr/>
      <dgm:t>
        <a:bodyPr/>
        <a:lstStyle/>
        <a:p>
          <a:endParaRPr lang="en-US"/>
        </a:p>
      </dgm:t>
    </dgm:pt>
    <dgm:pt modelId="{B74D4D5D-1EBA-40B6-91BE-717E3EA090E5}">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row versions in the database itself rather than TempDB.</a:t>
          </a:r>
        </a:p>
      </dgm:t>
    </dgm:pt>
    <dgm:pt modelId="{42567A5E-CBEC-4A1F-A7D1-AD20EB7568BE}" type="parTrans" cxnId="{A3DCCD03-5BD6-4A6A-8A9D-A2E7B7A82BBA}">
      <dgm:prSet/>
      <dgm:spPr/>
      <dgm:t>
        <a:bodyPr/>
        <a:lstStyle/>
        <a:p>
          <a:endParaRPr lang="en-US"/>
        </a:p>
      </dgm:t>
    </dgm:pt>
    <dgm:pt modelId="{4F679CFA-AEFE-49C0-B1C1-3852B41BF04A}" type="sibTrans" cxnId="{A3DCCD03-5BD6-4A6A-8A9D-A2E7B7A82BB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761353F1-7AED-497D-9A14-F4A6E6C20B7E}" type="pres">
      <dgm:prSet presAssocID="{8EB20E6C-0D37-45A8-AE5E-F002902E5E2A}" presName="parentText" presStyleLbl="node1" presStyleIdx="0" presStyleCnt="1">
        <dgm:presLayoutVars>
          <dgm:chMax val="0"/>
          <dgm:bulletEnabled val="1"/>
        </dgm:presLayoutVars>
      </dgm:prSet>
      <dgm:spPr/>
    </dgm:pt>
    <dgm:pt modelId="{1F779BC6-583D-4D77-81A2-D45EC8549D95}" type="pres">
      <dgm:prSet presAssocID="{8EB20E6C-0D37-45A8-AE5E-F002902E5E2A}" presName="childText" presStyleLbl="revTx" presStyleIdx="0" presStyleCnt="1">
        <dgm:presLayoutVars>
          <dgm:bulletEnabled val="1"/>
        </dgm:presLayoutVars>
      </dgm:prSet>
      <dgm:spPr/>
    </dgm:pt>
  </dgm:ptLst>
  <dgm:cxnLst>
    <dgm:cxn modelId="{A3DCCD03-5BD6-4A6A-8A9D-A2E7B7A82BBA}" srcId="{8EB20E6C-0D37-45A8-AE5E-F002902E5E2A}" destId="{B74D4D5D-1EBA-40B6-91BE-717E3EA090E5}" srcOrd="0" destOrd="0" parTransId="{42567A5E-CBEC-4A1F-A7D1-AD20EB7568BE}" sibTransId="{4F679CFA-AEFE-49C0-B1C1-3852B41BF04A}"/>
    <dgm:cxn modelId="{CCDD2505-A29E-4A7B-8FCE-74AA9DEE2239}" srcId="{A1210C46-09BC-4666-8671-E4EF77143111}" destId="{8EB20E6C-0D37-45A8-AE5E-F002902E5E2A}" srcOrd="0" destOrd="0" parTransId="{230BE826-199B-402D-82B6-DB746DD29F44}" sibTransId="{15B4C146-80DF-483C-9C5B-3151B104C01E}"/>
    <dgm:cxn modelId="{45D57D27-2587-4378-92BB-D288BA745ED1}" type="presOf" srcId="{B74D4D5D-1EBA-40B6-91BE-717E3EA090E5}" destId="{1F779BC6-583D-4D77-81A2-D45EC8549D95}" srcOrd="0" destOrd="0" presId="urn:microsoft.com/office/officeart/2005/8/layout/vList2"/>
    <dgm:cxn modelId="{780E4D29-2DEA-4E81-B078-DC24EDC0960A}" type="presOf" srcId="{A48115BE-20F2-46FF-A6CC-58F40F0560C9}" destId="{1F779BC6-583D-4D77-81A2-D45EC8549D95}" srcOrd="0" destOrd="3" presId="urn:microsoft.com/office/officeart/2005/8/layout/vList2"/>
    <dgm:cxn modelId="{360DC434-CE30-4CE8-AA11-9F8F09713DD2}" type="presOf" srcId="{91A806A3-E098-4963-9FDA-659A3301DACC}" destId="{1F779BC6-583D-4D77-81A2-D45EC8549D95}" srcOrd="0" destOrd="2" presId="urn:microsoft.com/office/officeart/2005/8/layout/vList2"/>
    <dgm:cxn modelId="{66785956-AAA0-46A6-9C86-252C045E8911}" srcId="{8EB20E6C-0D37-45A8-AE5E-F002902E5E2A}" destId="{A48115BE-20F2-46FF-A6CC-58F40F0560C9}" srcOrd="3" destOrd="0" parTransId="{1C615E62-ED7B-42BE-8E30-0070D5F3F8E7}" sibTransId="{747BB2F3-E8FF-4723-9455-AF5EDDDBBB02}"/>
    <dgm:cxn modelId="{E32632AA-27D0-420B-BC8A-F7DC93B574AF}" type="presOf" srcId="{8EB20E6C-0D37-45A8-AE5E-F002902E5E2A}" destId="{761353F1-7AED-497D-9A14-F4A6E6C20B7E}" srcOrd="0" destOrd="0" presId="urn:microsoft.com/office/officeart/2005/8/layout/vList2"/>
    <dgm:cxn modelId="{5D64F5DB-0F16-4EDC-9C64-22674645BECD}" srcId="{8EB20E6C-0D37-45A8-AE5E-F002902E5E2A}" destId="{91A806A3-E098-4963-9FDA-659A3301DACC}" srcOrd="2" destOrd="0" parTransId="{F62C3062-F064-4E58-8B16-F8D2F1CC5D4C}" sibTransId="{70D9EB31-3486-4968-A35D-3D3AB1386732}"/>
    <dgm:cxn modelId="{3A7366DE-67F5-416E-BECD-98F8E2792084}" type="presOf" srcId="{499A1BCB-4731-4C53-AAE9-65EE436F8EFC}" destId="{1F779BC6-583D-4D77-81A2-D45EC8549D95}" srcOrd="0" destOrd="1" presId="urn:microsoft.com/office/officeart/2005/8/layout/vList2"/>
    <dgm:cxn modelId="{085095EE-12A2-4D00-977D-CC3F48A5C239}" srcId="{8EB20E6C-0D37-45A8-AE5E-F002902E5E2A}" destId="{499A1BCB-4731-4C53-AAE9-65EE436F8EFC}" srcOrd="1" destOrd="0" parTransId="{C1B28146-1E78-4499-9345-549C77C510DC}" sibTransId="{0124FD82-D37C-4F6F-8DC4-A22ED15C8221}"/>
    <dgm:cxn modelId="{082E36F5-1B1A-4844-9416-09C366021F75}" type="presOf" srcId="{A1210C46-09BC-4666-8671-E4EF77143111}" destId="{B64EDF0A-E880-434D-83FB-EA4D9396FB2C}" srcOrd="0" destOrd="0" presId="urn:microsoft.com/office/officeart/2005/8/layout/vList2"/>
    <dgm:cxn modelId="{708823AC-C11B-44E2-9E9B-632BE9CF4F63}" type="presParOf" srcId="{B64EDF0A-E880-434D-83FB-EA4D9396FB2C}" destId="{761353F1-7AED-497D-9A14-F4A6E6C20B7E}" srcOrd="0" destOrd="0" presId="urn:microsoft.com/office/officeart/2005/8/layout/vList2"/>
    <dgm:cxn modelId="{8C98A3AF-6C20-4387-92DE-C34BBB9FE4AE}" type="presParOf" srcId="{B64EDF0A-E880-434D-83FB-EA4D9396FB2C}" destId="{1F779BC6-583D-4D77-81A2-D45EC8549D95}"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C6D0CA35-301A-464E-BC32-F5DE215506D2}">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p>
      </dgm:t>
    </dgm:pt>
    <dgm:pt modelId="{04E74AC2-DE2B-4AB1-8396-DA9950E9EE52}" type="parTrans" cxnId="{33ADF387-0EB1-44AC-83FC-04F049CF2B6A}">
      <dgm:prSet/>
      <dgm:spPr/>
      <dgm:t>
        <a:bodyPr/>
        <a:lstStyle/>
        <a:p>
          <a:endParaRPr lang="en-US"/>
        </a:p>
      </dgm:t>
    </dgm:pt>
    <dgm:pt modelId="{97F652C8-7278-4356-AF36-E98CA6083C1A}" type="sibTrans" cxnId="{33ADF387-0EB1-44AC-83FC-04F049CF2B6A}">
      <dgm:prSet/>
      <dgm:spPr/>
      <dgm:t>
        <a:bodyPr/>
        <a:lstStyle/>
        <a:p>
          <a:endParaRPr lang="en-US"/>
        </a:p>
      </dgm:t>
    </dgm:pt>
    <dgm:pt modelId="{8BA4F9D9-51CB-4336-BD33-9AD872AB8316}">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terminated transactions;</a:t>
          </a:r>
        </a:p>
      </dgm:t>
    </dgm:pt>
    <dgm:pt modelId="{6AEBA790-D1AC-4739-BE43-14FD72102303}" type="parTrans" cxnId="{ACAF9CFA-0A87-4EFB-B43A-5FBE921C9F86}">
      <dgm:prSet/>
      <dgm:spPr/>
      <dgm:t>
        <a:bodyPr/>
        <a:lstStyle/>
        <a:p>
          <a:endParaRPr lang="en-US"/>
        </a:p>
      </dgm:t>
    </dgm:pt>
    <dgm:pt modelId="{0B94D5C9-9A7A-4BF8-94B2-FC102609DAAE}" type="sibTrans" cxnId="{ACAF9CFA-0A87-4EFB-B43A-5FBE921C9F86}">
      <dgm:prSet/>
      <dgm:spPr/>
      <dgm:t>
        <a:bodyPr/>
        <a:lstStyle/>
        <a:p>
          <a:endParaRPr lang="en-US"/>
        </a:p>
      </dgm:t>
    </dgm:pt>
    <dgm:pt modelId="{897D45CE-9FDB-4F37-A24A-EE5F7CA99670}">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recent committed transactions from PVS;</a:t>
          </a:r>
        </a:p>
      </dgm:t>
    </dgm:pt>
    <dgm:pt modelId="{7BF707D4-D2FB-4C01-B5F7-85BDCCB32062}" type="parTrans" cxnId="{55DA98D9-3D77-484E-A703-49E23C3A4BCE}">
      <dgm:prSet/>
      <dgm:spPr/>
      <dgm:t>
        <a:bodyPr/>
        <a:lstStyle/>
        <a:p>
          <a:endParaRPr lang="en-US"/>
        </a:p>
      </dgm:t>
    </dgm:pt>
    <dgm:pt modelId="{6259D55F-4109-4545-BD76-7966ED260AD2}" type="sibTrans" cxnId="{55DA98D9-3D77-484E-A703-49E23C3A4BCE}">
      <dgm:prSet/>
      <dgm:spPr/>
      <dgm:t>
        <a:bodyPr/>
        <a:lstStyle/>
        <a:p>
          <a:endParaRPr lang="en-US"/>
        </a:p>
      </dgm:t>
    </dgm:pt>
    <dgm:pt modelId="{92AD3A43-9093-44CB-B391-96E986596874}">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termination.</a:t>
          </a:r>
        </a:p>
      </dgm:t>
    </dgm:pt>
    <dgm:pt modelId="{EC1EE580-5C33-4CC2-A260-36E0AB61DC9B}" type="parTrans" cxnId="{5295F4D3-2B03-4784-9CD2-BD7C536B8443}">
      <dgm:prSet/>
      <dgm:spPr/>
      <dgm:t>
        <a:bodyPr/>
        <a:lstStyle/>
        <a:p>
          <a:endParaRPr lang="en-US"/>
        </a:p>
      </dgm:t>
    </dgm:pt>
    <dgm:pt modelId="{FFF9AA6E-6927-47D6-B126-D5C982ABBF06}" type="sibTrans" cxnId="{5295F4D3-2B03-4784-9CD2-BD7C536B8443}">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342C7232-9D98-4DAA-ACD7-EBA097E9EF5D}" type="presOf" srcId="{897D45CE-9FDB-4F37-A24A-EE5F7CA99670}" destId="{A6FD5CD7-6955-45EA-B126-E4975672FC5A}" srcOrd="0" destOrd="2" presId="urn:microsoft.com/office/officeart/2005/8/layout/vList2"/>
    <dgm:cxn modelId="{52579E38-4035-434D-A219-F3BE894153C3}" type="presOf" srcId="{8BA4F9D9-51CB-4336-BD33-9AD872AB8316}" destId="{A6FD5CD7-6955-45EA-B126-E4975672FC5A}" srcOrd="0" destOrd="1" presId="urn:microsoft.com/office/officeart/2005/8/layout/vList2"/>
    <dgm:cxn modelId="{2C910D4B-9CAD-4656-80B9-A6BC57EF2282}" type="presOf" srcId="{C6D0CA35-301A-464E-BC32-F5DE215506D2}" destId="{A6FD5CD7-6955-45EA-B126-E4975672FC5A}" srcOrd="0" destOrd="0" presId="urn:microsoft.com/office/officeart/2005/8/layout/vList2"/>
    <dgm:cxn modelId="{7D792278-0AE1-438D-8AF6-02B6B715351F}" srcId="{A1210C46-09BC-4666-8671-E4EF77143111}" destId="{B676A1A1-E74C-42CB-A16E-F7DC5B76C6B1}" srcOrd="0" destOrd="0" parTransId="{89453715-5CAE-412F-9231-0C2EB7BE789C}" sibTransId="{9E7246AC-B21C-4F74-AD6A-8F6EACC3ED3A}"/>
    <dgm:cxn modelId="{33ADF387-0EB1-44AC-83FC-04F049CF2B6A}" srcId="{B676A1A1-E74C-42CB-A16E-F7DC5B76C6B1}" destId="{C6D0CA35-301A-464E-BC32-F5DE215506D2}" srcOrd="0" destOrd="0" parTransId="{04E74AC2-DE2B-4AB1-8396-DA9950E9EE52}" sibTransId="{97F652C8-7278-4356-AF36-E98CA6083C1A}"/>
    <dgm:cxn modelId="{E8D85BB0-2559-4CA6-AA80-E3A6CE36B4B0}" type="presOf" srcId="{B676A1A1-E74C-42CB-A16E-F7DC5B76C6B1}" destId="{0198E18A-4AC4-46E8-B781-B66062BE5ECC}" srcOrd="0" destOrd="0" presId="urn:microsoft.com/office/officeart/2005/8/layout/vList2"/>
    <dgm:cxn modelId="{5295F4D3-2B03-4784-9CD2-BD7C536B8443}" srcId="{B676A1A1-E74C-42CB-A16E-F7DC5B76C6B1}" destId="{92AD3A43-9093-44CB-B391-96E986596874}" srcOrd="3" destOrd="0" parTransId="{EC1EE580-5C33-4CC2-A260-36E0AB61DC9B}" sibTransId="{FFF9AA6E-6927-47D6-B126-D5C982ABBF06}"/>
    <dgm:cxn modelId="{55DA98D9-3D77-484E-A703-49E23C3A4BCE}" srcId="{B676A1A1-E74C-42CB-A16E-F7DC5B76C6B1}" destId="{897D45CE-9FDB-4F37-A24A-EE5F7CA99670}" srcOrd="2" destOrd="0" parTransId="{7BF707D4-D2FB-4C01-B5F7-85BDCCB32062}" sibTransId="{6259D55F-4109-4545-BD76-7966ED260AD2}"/>
    <dgm:cxn modelId="{96622BE8-F34D-4E70-92A9-A56195652DC2}" type="presOf" srcId="{92AD3A43-9093-44CB-B391-96E986596874}" destId="{A6FD5CD7-6955-45EA-B126-E4975672FC5A}" srcOrd="0" destOrd="3" presId="urn:microsoft.com/office/officeart/2005/8/layout/vList2"/>
    <dgm:cxn modelId="{082E36F5-1B1A-4844-9416-09C366021F75}" type="presOf" srcId="{A1210C46-09BC-4666-8671-E4EF77143111}" destId="{B64EDF0A-E880-434D-83FB-EA4D9396FB2C}" srcOrd="0" destOrd="0" presId="urn:microsoft.com/office/officeart/2005/8/layout/vList2"/>
    <dgm:cxn modelId="{ACAF9CFA-0A87-4EFB-B43A-5FBE921C9F86}" srcId="{B676A1A1-E74C-42CB-A16E-F7DC5B76C6B1}" destId="{8BA4F9D9-51CB-4336-BD33-9AD872AB8316}" srcOrd="1" destOrd="0" parTransId="{6AEBA790-D1AC-4739-BE43-14FD72102303}" sibTransId="{0B94D5C9-9A7A-4BF8-94B2-FC102609DAAE}"/>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BB7D4A15-4E5F-403F-9CF2-FBFD7AC41B1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operations (e.g.: metadata cache invalidation, lock acquisitions);</a:t>
          </a:r>
        </a:p>
      </dgm:t>
    </dgm:pt>
    <dgm:pt modelId="{E4C21EC2-D318-4B6B-8A98-8CEB15FBA646}" type="parTrans" cxnId="{F3B2666A-FE31-4BBB-9A2B-785ACDF8F518}">
      <dgm:prSet/>
      <dgm:spPr/>
      <dgm:t>
        <a:bodyPr/>
        <a:lstStyle/>
        <a:p>
          <a:endParaRPr lang="en-US"/>
        </a:p>
      </dgm:t>
    </dgm:pt>
    <dgm:pt modelId="{DC7A5416-AF4A-4222-888A-604F5FB26645}" type="sibTrans" cxnId="{F3B2666A-FE31-4BBB-9A2B-785ACDF8F518}">
      <dgm:prSet/>
      <dgm:spPr/>
      <dgm:t>
        <a:bodyPr/>
        <a:lstStyle/>
        <a:p>
          <a:endParaRPr lang="en-US"/>
        </a:p>
      </dgm:t>
    </dgm:pt>
    <dgm:pt modelId="{178ABA82-C84F-48DC-8CB1-6B230DF7AB4F}">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dgm:t>
    </dgm:pt>
    <dgm:pt modelId="{FFAEFC74-1D83-490C-89F6-47990534108A}" type="parTrans" cxnId="{870E37CD-93C3-4775-A9DF-F447E24E26C9}">
      <dgm:prSet/>
      <dgm:spPr/>
      <dgm:t>
        <a:bodyPr/>
        <a:lstStyle/>
        <a:p>
          <a:endParaRPr lang="en-US"/>
        </a:p>
      </dgm:t>
    </dgm:pt>
    <dgm:pt modelId="{20303944-6F7F-4EEE-8D63-AF1ABACF29B4}" type="sibTrans" cxnId="{870E37CD-93C3-4775-A9DF-F447E24E26C9}">
      <dgm:prSet/>
      <dgm:spPr/>
      <dgm:t>
        <a:bodyPr/>
        <a:lstStyle/>
        <a:p>
          <a:endParaRPr lang="en-US"/>
        </a:p>
      </dgm:t>
    </dgm:pt>
    <dgm:pt modelId="{705AFFF8-2D79-40B0-8FA2-8154D5BB9FC7}">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dgm:t>
    </dgm:pt>
    <dgm:pt modelId="{D9FEAF60-250C-4963-A44F-623FC0AB7983}" type="parTrans" cxnId="{8A052216-77B2-43A4-95CD-34CE733DC285}">
      <dgm:prSet/>
      <dgm:spPr/>
      <dgm:t>
        <a:bodyPr/>
        <a:lstStyle/>
        <a:p>
          <a:endParaRPr lang="en-US"/>
        </a:p>
      </dgm:t>
    </dgm:pt>
    <dgm:pt modelId="{85210274-3678-47F0-8E54-600DA295AC4E}" type="sibTrans" cxnId="{8A052216-77B2-43A4-95CD-34CE733DC285}">
      <dgm:prSet/>
      <dgm:spPr/>
      <dgm:t>
        <a:bodyPr/>
        <a:lstStyle/>
        <a:p>
          <a:endParaRPr lang="en-US"/>
        </a:p>
      </dgm:t>
    </dgm:pt>
    <dgm:pt modelId="{4A8C2C09-A622-4FED-B215-F6E473D3430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gm:t>
    </dgm:pt>
    <dgm:pt modelId="{6AA82A50-0B11-45B1-9267-3D934327474F}" type="parTrans" cxnId="{23D0E47D-F55E-4455-A7B8-C05E07ABA2A1}">
      <dgm:prSet/>
      <dgm:spPr/>
      <dgm:t>
        <a:bodyPr/>
        <a:lstStyle/>
        <a:p>
          <a:endParaRPr lang="en-US"/>
        </a:p>
      </dgm:t>
    </dgm:pt>
    <dgm:pt modelId="{8FA5B629-C8D2-4903-94A6-7C317D851733}" type="sibTrans" cxnId="{23D0E47D-F55E-4455-A7B8-C05E07ABA2A1}">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A052216-77B2-43A4-95CD-34CE733DC285}" srcId="{B676A1A1-E74C-42CB-A16E-F7DC5B76C6B1}" destId="{705AFFF8-2D79-40B0-8FA2-8154D5BB9FC7}" srcOrd="2" destOrd="0" parTransId="{D9FEAF60-250C-4963-A44F-623FC0AB7983}" sibTransId="{85210274-3678-47F0-8E54-600DA295AC4E}"/>
    <dgm:cxn modelId="{F3B2666A-FE31-4BBB-9A2B-785ACDF8F518}" srcId="{B676A1A1-E74C-42CB-A16E-F7DC5B76C6B1}" destId="{BB7D4A15-4E5F-403F-9CF2-FBFD7AC41B1B}" srcOrd="0" destOrd="0" parTransId="{E4C21EC2-D318-4B6B-8A98-8CEB15FBA646}" sibTransId="{DC7A5416-AF4A-4222-888A-604F5FB26645}"/>
    <dgm:cxn modelId="{7D792278-0AE1-438D-8AF6-02B6B715351F}" srcId="{A1210C46-09BC-4666-8671-E4EF77143111}" destId="{B676A1A1-E74C-42CB-A16E-F7DC5B76C6B1}" srcOrd="0" destOrd="0" parTransId="{89453715-5CAE-412F-9231-0C2EB7BE789C}" sibTransId="{9E7246AC-B21C-4F74-AD6A-8F6EACC3ED3A}"/>
    <dgm:cxn modelId="{E167337A-21E1-495D-9917-F2E320529569}" type="presOf" srcId="{BB7D4A15-4E5F-403F-9CF2-FBFD7AC41B1B}" destId="{A6FD5CD7-6955-45EA-B126-E4975672FC5A}" srcOrd="0" destOrd="0" presId="urn:microsoft.com/office/officeart/2005/8/layout/vList2"/>
    <dgm:cxn modelId="{23D0E47D-F55E-4455-A7B8-C05E07ABA2A1}" srcId="{B676A1A1-E74C-42CB-A16E-F7DC5B76C6B1}" destId="{4A8C2C09-A622-4FED-B215-F6E473D3430B}" srcOrd="3" destOrd="0" parTransId="{6AA82A50-0B11-45B1-9267-3D934327474F}" sibTransId="{8FA5B629-C8D2-4903-94A6-7C317D851733}"/>
    <dgm:cxn modelId="{E8D85BB0-2559-4CA6-AA80-E3A6CE36B4B0}" type="presOf" srcId="{B676A1A1-E74C-42CB-A16E-F7DC5B76C6B1}" destId="{0198E18A-4AC4-46E8-B781-B66062BE5ECC}" srcOrd="0" destOrd="0" presId="urn:microsoft.com/office/officeart/2005/8/layout/vList2"/>
    <dgm:cxn modelId="{3AF4E3C5-793D-46A1-B9A9-7D6D394BFD4B}" type="presOf" srcId="{4A8C2C09-A622-4FED-B215-F6E473D3430B}" destId="{A6FD5CD7-6955-45EA-B126-E4975672FC5A}" srcOrd="0" destOrd="3" presId="urn:microsoft.com/office/officeart/2005/8/layout/vList2"/>
    <dgm:cxn modelId="{48755BCB-9164-48AA-984B-AD554A716B12}" type="presOf" srcId="{705AFFF8-2D79-40B0-8FA2-8154D5BB9FC7}" destId="{A6FD5CD7-6955-45EA-B126-E4975672FC5A}" srcOrd="0" destOrd="2" presId="urn:microsoft.com/office/officeart/2005/8/layout/vList2"/>
    <dgm:cxn modelId="{870E37CD-93C3-4775-A9DF-F447E24E26C9}" srcId="{B676A1A1-E74C-42CB-A16E-F7DC5B76C6B1}" destId="{178ABA82-C84F-48DC-8CB1-6B230DF7AB4F}" srcOrd="1" destOrd="0" parTransId="{FFAEFC74-1D83-490C-89F6-47990534108A}" sibTransId="{20303944-6F7F-4EEE-8D63-AF1ABACF29B4}"/>
    <dgm:cxn modelId="{EB61F0E5-1116-42EC-BE3E-60A172BC2956}" type="presOf" srcId="{178ABA82-C84F-48DC-8CB1-6B230DF7AB4F}" destId="{A6FD5CD7-6955-45EA-B126-E4975672FC5A}" srcOrd="0" destOrd="1"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3200" b="1"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32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5E3590E1-1581-4264-A28C-1E67B8DD36DE}">
      <dgm:prSet custT="1"/>
      <dgm:spPr/>
      <dgm:t>
        <a:bodyPr/>
        <a:lstStyle/>
        <a:p>
          <a:r>
            <a:rPr lang="en-US" sz="3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gm:t>
    </dgm:pt>
    <dgm:pt modelId="{D48ED277-5F96-429A-9A6A-A948A7C8CA6F}" type="parTrans" cxnId="{025BB341-E11F-449D-A94B-DEDEFD951CDA}">
      <dgm:prSet/>
      <dgm:spPr/>
      <dgm:t>
        <a:bodyPr/>
        <a:lstStyle/>
        <a:p>
          <a:endParaRPr lang="en-US"/>
        </a:p>
      </dgm:t>
    </dgm:pt>
    <dgm:pt modelId="{13E98B17-C3E0-408F-8CE4-90848F5FBF8A}" type="sibTrans" cxnId="{025BB341-E11F-449D-A94B-DEDEFD951CD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62D630F-ACEF-42C9-BDB5-993DF15D0094}" type="presOf" srcId="{5E3590E1-1581-4264-A28C-1E67B8DD36DE}" destId="{A6FD5CD7-6955-45EA-B126-E4975672FC5A}" srcOrd="0" destOrd="0" presId="urn:microsoft.com/office/officeart/2005/8/layout/vList2"/>
    <dgm:cxn modelId="{025BB341-E11F-449D-A94B-DEDEFD951CDA}" srcId="{B676A1A1-E74C-42CB-A16E-F7DC5B76C6B1}" destId="{5E3590E1-1581-4264-A28C-1E67B8DD36DE}" srcOrd="0" destOrd="0" parTransId="{D48ED277-5F96-429A-9A6A-A948A7C8CA6F}" sibTransId="{13E98B17-C3E0-408F-8CE4-90848F5FBF8A}"/>
    <dgm:cxn modelId="{7D792278-0AE1-438D-8AF6-02B6B715351F}" srcId="{A1210C46-09BC-4666-8671-E4EF77143111}" destId="{B676A1A1-E74C-42CB-A16E-F7DC5B76C6B1}" srcOrd="0" destOrd="0" parTransId="{89453715-5CAE-412F-9231-0C2EB7BE789C}" sibTransId="{9E7246AC-B21C-4F74-AD6A-8F6EACC3ED3A}"/>
    <dgm:cxn modelId="{E8D85BB0-2559-4CA6-AA80-E3A6CE36B4B0}" type="presOf" srcId="{B676A1A1-E74C-42CB-A16E-F7DC5B76C6B1}" destId="{0198E18A-4AC4-46E8-B781-B66062BE5ECC}" srcOrd="0" destOrd="0"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D94756-8093-41CC-8E01-49B3462C8AB0}"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C2396C64-B672-4D29-9B54-577749E035F2}">
      <dgm:prSet/>
      <dgm:spPr/>
      <dgm:t>
        <a:bodyPr/>
        <a:lstStyle/>
        <a:p>
          <a:r>
            <a:rPr lang="en-US"/>
            <a:t>Will my database be larger?</a:t>
          </a:r>
        </a:p>
      </dgm:t>
    </dgm:pt>
    <dgm:pt modelId="{3D353252-A530-4289-992B-C69B2588A725}" type="parTrans" cxnId="{B53D9E0D-79A9-4189-8E4C-92E4C8CEF89B}">
      <dgm:prSet/>
      <dgm:spPr/>
      <dgm:t>
        <a:bodyPr/>
        <a:lstStyle/>
        <a:p>
          <a:endParaRPr lang="en-US"/>
        </a:p>
      </dgm:t>
    </dgm:pt>
    <dgm:pt modelId="{F5ABAEBC-C29E-46D5-B1B9-31F33A909E32}" type="sibTrans" cxnId="{B53D9E0D-79A9-4189-8E4C-92E4C8CEF89B}">
      <dgm:prSet/>
      <dgm:spPr/>
      <dgm:t>
        <a:bodyPr/>
        <a:lstStyle/>
        <a:p>
          <a:endParaRPr lang="en-US"/>
        </a:p>
      </dgm:t>
    </dgm:pt>
    <dgm:pt modelId="{AD4E3315-A7BF-4B1D-8D95-3E7801A724C8}">
      <dgm:prSet/>
      <dgm:spPr/>
      <dgm:t>
        <a:bodyPr/>
        <a:lstStyle/>
        <a:p>
          <a:r>
            <a:rPr lang="en-US" dirty="0"/>
            <a:t>Yes. Monitor to determine difference.</a:t>
          </a:r>
        </a:p>
      </dgm:t>
    </dgm:pt>
    <dgm:pt modelId="{D9E3232D-3274-4367-99A1-60C66F9B107D}" type="parTrans" cxnId="{354C6816-6CB2-4B11-BE6B-17AB81E9AFE6}">
      <dgm:prSet/>
      <dgm:spPr/>
      <dgm:t>
        <a:bodyPr/>
        <a:lstStyle/>
        <a:p>
          <a:endParaRPr lang="en-US"/>
        </a:p>
      </dgm:t>
    </dgm:pt>
    <dgm:pt modelId="{1B5EDDFD-D9D8-414F-BB9E-28416E461D70}" type="sibTrans" cxnId="{354C6816-6CB2-4B11-BE6B-17AB81E9AFE6}">
      <dgm:prSet/>
      <dgm:spPr/>
      <dgm:t>
        <a:bodyPr/>
        <a:lstStyle/>
        <a:p>
          <a:endParaRPr lang="en-US"/>
        </a:p>
      </dgm:t>
    </dgm:pt>
    <dgm:pt modelId="{7C2257C8-AE8B-4A83-AD48-958C12A84DE1}">
      <dgm:prSet/>
      <dgm:spPr/>
      <dgm:t>
        <a:bodyPr/>
        <a:lstStyle/>
        <a:p>
          <a:r>
            <a:rPr lang="en-US"/>
            <a:t>Will it affect performance?</a:t>
          </a:r>
        </a:p>
      </dgm:t>
    </dgm:pt>
    <dgm:pt modelId="{5EAB6FF5-3603-4B04-92CD-56BE62D12C48}" type="parTrans" cxnId="{D29E4CEA-3841-43F3-BB4B-F36591EE413F}">
      <dgm:prSet/>
      <dgm:spPr/>
      <dgm:t>
        <a:bodyPr/>
        <a:lstStyle/>
        <a:p>
          <a:endParaRPr lang="en-US"/>
        </a:p>
      </dgm:t>
    </dgm:pt>
    <dgm:pt modelId="{38B4FAAF-3290-4134-8CFE-0C76104B6786}" type="sibTrans" cxnId="{D29E4CEA-3841-43F3-BB4B-F36591EE413F}">
      <dgm:prSet/>
      <dgm:spPr/>
      <dgm:t>
        <a:bodyPr/>
        <a:lstStyle/>
        <a:p>
          <a:endParaRPr lang="en-US"/>
        </a:p>
      </dgm:t>
    </dgm:pt>
    <dgm:pt modelId="{8FDBE807-FE97-4C04-A317-585D7E1FB2D5}">
      <dgm:prSet/>
      <dgm:spPr/>
      <dgm:t>
        <a:bodyPr/>
        <a:lstStyle/>
        <a:p>
          <a:r>
            <a:rPr lang="en-US" dirty="0"/>
            <a:t>It depends. Write-heavy (OLTP) workloads are most susceptible.</a:t>
          </a:r>
        </a:p>
      </dgm:t>
    </dgm:pt>
    <dgm:pt modelId="{D689833B-88F8-42D4-B482-EE20784BA5DC}" type="parTrans" cxnId="{F04AD702-E0A5-4C12-8EB7-907A1760701C}">
      <dgm:prSet/>
      <dgm:spPr/>
      <dgm:t>
        <a:bodyPr/>
        <a:lstStyle/>
        <a:p>
          <a:endParaRPr lang="en-US"/>
        </a:p>
      </dgm:t>
    </dgm:pt>
    <dgm:pt modelId="{9B839C0D-1767-4BD7-B9DB-06B63CCAC859}" type="sibTrans" cxnId="{F04AD702-E0A5-4C12-8EB7-907A1760701C}">
      <dgm:prSet/>
      <dgm:spPr/>
      <dgm:t>
        <a:bodyPr/>
        <a:lstStyle/>
        <a:p>
          <a:endParaRPr lang="en-US"/>
        </a:p>
      </dgm:t>
    </dgm:pt>
    <dgm:pt modelId="{98823050-25EF-42DA-B243-05887DEEE10B}">
      <dgm:prSet/>
      <dgm:spPr/>
      <dgm:t>
        <a:bodyPr/>
        <a:lstStyle/>
        <a:p>
          <a:r>
            <a:rPr lang="en-US"/>
            <a:t>How is PVS different than the version store in TempDB?</a:t>
          </a:r>
        </a:p>
      </dgm:t>
    </dgm:pt>
    <dgm:pt modelId="{58C2B07C-4CF2-4FF1-839E-A8EA73866D6E}" type="parTrans" cxnId="{3975759E-BE51-4815-AEF2-9E7EA820A792}">
      <dgm:prSet/>
      <dgm:spPr/>
      <dgm:t>
        <a:bodyPr/>
        <a:lstStyle/>
        <a:p>
          <a:endParaRPr lang="en-US"/>
        </a:p>
      </dgm:t>
    </dgm:pt>
    <dgm:pt modelId="{C8BC1727-500A-4010-A72D-8FCE796139B9}" type="sibTrans" cxnId="{3975759E-BE51-4815-AEF2-9E7EA820A792}">
      <dgm:prSet/>
      <dgm:spPr/>
      <dgm:t>
        <a:bodyPr/>
        <a:lstStyle/>
        <a:p>
          <a:endParaRPr lang="en-US"/>
        </a:p>
      </dgm:t>
    </dgm:pt>
    <dgm:pt modelId="{AA233DA4-DBBD-498F-88D5-E6050D373AD3}">
      <dgm:prSet/>
      <dgm:spPr/>
      <dgm:t>
        <a:bodyPr/>
        <a:lstStyle/>
        <a:p>
          <a:r>
            <a:rPr lang="en-US"/>
            <a:t>PVS stores versions in the user database rather than TempDB</a:t>
          </a:r>
        </a:p>
      </dgm:t>
    </dgm:pt>
    <dgm:pt modelId="{DE5B3192-C70F-470A-8A27-AB4F401926BC}" type="parTrans" cxnId="{1E3F307F-EA0F-42D4-BBDF-CCFF5FE54B50}">
      <dgm:prSet/>
      <dgm:spPr/>
      <dgm:t>
        <a:bodyPr/>
        <a:lstStyle/>
        <a:p>
          <a:endParaRPr lang="en-US"/>
        </a:p>
      </dgm:t>
    </dgm:pt>
    <dgm:pt modelId="{8F1E6568-478D-4318-A2B5-66D04F93DEDA}" type="sibTrans" cxnId="{1E3F307F-EA0F-42D4-BBDF-CCFF5FE54B50}">
      <dgm:prSet/>
      <dgm:spPr/>
      <dgm:t>
        <a:bodyPr/>
        <a:lstStyle/>
        <a:p>
          <a:endParaRPr lang="en-US"/>
        </a:p>
      </dgm:t>
    </dgm:pt>
    <dgm:pt modelId="{77A533AA-F9E2-4B11-B621-5E37D01A67AC}">
      <dgm:prSet/>
      <dgm:spPr/>
      <dgm:t>
        <a:bodyPr/>
        <a:lstStyle/>
        <a:p>
          <a:r>
            <a:rPr lang="en-US"/>
            <a:t>If ADR is enabled, PVS is used to support SNAPSHOT and READ_COMMITTED_SNAPSHOT_ISOLATION transactions</a:t>
          </a:r>
        </a:p>
      </dgm:t>
    </dgm:pt>
    <dgm:pt modelId="{D352EFBA-350E-4BE1-A8E7-30C4B3EF9EBA}" type="parTrans" cxnId="{ECD339F8-7180-470C-9747-5D34472504B1}">
      <dgm:prSet/>
      <dgm:spPr/>
      <dgm:t>
        <a:bodyPr/>
        <a:lstStyle/>
        <a:p>
          <a:endParaRPr lang="en-US"/>
        </a:p>
      </dgm:t>
    </dgm:pt>
    <dgm:pt modelId="{C456E3D1-376D-460F-B47F-AE49D3D7F6D6}" type="sibTrans" cxnId="{ECD339F8-7180-470C-9747-5D34472504B1}">
      <dgm:prSet/>
      <dgm:spPr/>
      <dgm:t>
        <a:bodyPr/>
        <a:lstStyle/>
        <a:p>
          <a:endParaRPr lang="en-US"/>
        </a:p>
      </dgm:t>
    </dgm:pt>
    <dgm:pt modelId="{45C18CC7-D876-456E-9F87-7A63C653E35A}">
      <dgm:prSet/>
      <dgm:spPr/>
      <dgm:t>
        <a:bodyPr/>
        <a:lstStyle/>
        <a:p>
          <a:r>
            <a:rPr lang="en-US"/>
            <a:t>How does this affect Availability Groups?</a:t>
          </a:r>
        </a:p>
      </dgm:t>
    </dgm:pt>
    <dgm:pt modelId="{146A5BB8-E1B3-4ECC-9105-138A5FA478BD}" type="parTrans" cxnId="{6E5E05D6-4FAE-4EAA-814C-C1BEC6BB0C38}">
      <dgm:prSet/>
      <dgm:spPr/>
      <dgm:t>
        <a:bodyPr/>
        <a:lstStyle/>
        <a:p>
          <a:endParaRPr lang="en-US"/>
        </a:p>
      </dgm:t>
    </dgm:pt>
    <dgm:pt modelId="{F808CD27-7F46-4435-92FE-23812CB09824}" type="sibTrans" cxnId="{6E5E05D6-4FAE-4EAA-814C-C1BEC6BB0C38}">
      <dgm:prSet/>
      <dgm:spPr/>
      <dgm:t>
        <a:bodyPr/>
        <a:lstStyle/>
        <a:p>
          <a:endParaRPr lang="en-US"/>
        </a:p>
      </dgm:t>
    </dgm:pt>
    <dgm:pt modelId="{CFA72E4C-5081-4BE6-B968-4C4893DF6B3A}">
      <dgm:prSet/>
      <dgm:spPr/>
      <dgm:t>
        <a:bodyPr/>
        <a:lstStyle/>
        <a:p>
          <a:r>
            <a:rPr lang="en-US"/>
            <a:t>PVS and log records replicate to secondaries, secondary communicates oldest versions needed to primary</a:t>
          </a:r>
        </a:p>
      </dgm:t>
    </dgm:pt>
    <dgm:pt modelId="{27EFD57C-5ECF-43FF-8732-14AA7BDAE82B}" type="parTrans" cxnId="{3B208A30-AA3E-4231-B5C5-8BE67CF83CF8}">
      <dgm:prSet/>
      <dgm:spPr/>
      <dgm:t>
        <a:bodyPr/>
        <a:lstStyle/>
        <a:p>
          <a:endParaRPr lang="en-US"/>
        </a:p>
      </dgm:t>
    </dgm:pt>
    <dgm:pt modelId="{4218B69B-9DB3-4E70-961B-518AF4835778}" type="sibTrans" cxnId="{3B208A30-AA3E-4231-B5C5-8BE67CF83CF8}">
      <dgm:prSet/>
      <dgm:spPr/>
      <dgm:t>
        <a:bodyPr/>
        <a:lstStyle/>
        <a:p>
          <a:endParaRPr lang="en-US"/>
        </a:p>
      </dgm:t>
    </dgm:pt>
    <dgm:pt modelId="{60B58E89-CA01-49D8-992B-92D35E32A7BD}">
      <dgm:prSet/>
      <dgm:spPr/>
      <dgm:t>
        <a:bodyPr/>
        <a:lstStyle/>
        <a:p>
          <a:r>
            <a:rPr lang="en-US"/>
            <a:t>ADR can speed up failover because Undo becomes fast</a:t>
          </a:r>
        </a:p>
      </dgm:t>
    </dgm:pt>
    <dgm:pt modelId="{45A3030D-2A8F-44CE-9DB0-EAE18E50A252}" type="parTrans" cxnId="{DFA97052-660C-4831-BDD6-19393C10B393}">
      <dgm:prSet/>
      <dgm:spPr/>
      <dgm:t>
        <a:bodyPr/>
        <a:lstStyle/>
        <a:p>
          <a:endParaRPr lang="en-US"/>
        </a:p>
      </dgm:t>
    </dgm:pt>
    <dgm:pt modelId="{C93B1FB6-A170-46A5-9B6B-6DD3F5075985}" type="sibTrans" cxnId="{DFA97052-660C-4831-BDD6-19393C10B393}">
      <dgm:prSet/>
      <dgm:spPr/>
      <dgm:t>
        <a:bodyPr/>
        <a:lstStyle/>
        <a:p>
          <a:endParaRPr lang="en-US"/>
        </a:p>
      </dgm:t>
    </dgm:pt>
    <dgm:pt modelId="{37B2F047-9146-47AD-A55B-6989D5171203}">
      <dgm:prSet/>
      <dgm:spPr/>
      <dgm:t>
        <a:bodyPr/>
        <a:lstStyle/>
        <a:p>
          <a:r>
            <a:rPr lang="en-US"/>
            <a:t>If the secondary must be restarted without ADR, TempDB is lost so versions are lost and queries must wait for data to commit on primary, with ADR, versions are persisted, so no delay before queries can be served</a:t>
          </a:r>
        </a:p>
      </dgm:t>
    </dgm:pt>
    <dgm:pt modelId="{97021C99-AF2C-478A-B3AC-884EFA9D06D9}" type="parTrans" cxnId="{6E206D75-9902-4851-AB5B-52455053CB04}">
      <dgm:prSet/>
      <dgm:spPr/>
      <dgm:t>
        <a:bodyPr/>
        <a:lstStyle/>
        <a:p>
          <a:endParaRPr lang="en-US"/>
        </a:p>
      </dgm:t>
    </dgm:pt>
    <dgm:pt modelId="{30FD1220-4120-4813-8D2B-D35AA4B31BD2}" type="sibTrans" cxnId="{6E206D75-9902-4851-AB5B-52455053CB04}">
      <dgm:prSet/>
      <dgm:spPr/>
      <dgm:t>
        <a:bodyPr/>
        <a:lstStyle/>
        <a:p>
          <a:endParaRPr lang="en-US"/>
        </a:p>
      </dgm:t>
    </dgm:pt>
    <dgm:pt modelId="{00BE1A51-0082-4AD4-80F8-D7CCBCC2DE63}">
      <dgm:prSet/>
      <dgm:spPr/>
      <dgm:t>
        <a:bodyPr/>
        <a:lstStyle/>
        <a:p>
          <a:r>
            <a:rPr lang="en-US" dirty="0"/>
            <a:t>According to the CTR whitepaper, 50 million modifications add 1GB to database.</a:t>
          </a:r>
        </a:p>
      </dgm:t>
    </dgm:pt>
    <dgm:pt modelId="{FAAB8A29-712C-4486-BF69-05B688B71230}" type="parTrans" cxnId="{33CBD87C-E317-4BCB-B2A2-61F94C0948BF}">
      <dgm:prSet/>
      <dgm:spPr/>
      <dgm:t>
        <a:bodyPr/>
        <a:lstStyle/>
        <a:p>
          <a:endParaRPr lang="en-US"/>
        </a:p>
      </dgm:t>
    </dgm:pt>
    <dgm:pt modelId="{60A6095C-3FD2-4C93-8C40-D79A47F5AF41}" type="sibTrans" cxnId="{33CBD87C-E317-4BCB-B2A2-61F94C0948BF}">
      <dgm:prSet/>
      <dgm:spPr/>
      <dgm:t>
        <a:bodyPr/>
        <a:lstStyle/>
        <a:p>
          <a:endParaRPr lang="en-US"/>
        </a:p>
      </dgm:t>
    </dgm:pt>
    <dgm:pt modelId="{5903BCFB-2F85-4720-81FF-20FF7049FAF4}">
      <dgm:prSet/>
      <dgm:spPr/>
      <dgm:t>
        <a:bodyPr/>
        <a:lstStyle/>
        <a:p>
          <a:r>
            <a:rPr lang="en-US" dirty="0"/>
            <a:t>According to the CTR whitepaper, 13.8% utilization for Update heavy workloads, 2.4% for normal workloads.</a:t>
          </a:r>
        </a:p>
      </dgm:t>
    </dgm:pt>
    <dgm:pt modelId="{B0ABDF93-DE65-4666-989B-33ED7159B887}" type="parTrans" cxnId="{C5468693-112D-4478-8709-74455A55E1FE}">
      <dgm:prSet/>
      <dgm:spPr/>
      <dgm:t>
        <a:bodyPr/>
        <a:lstStyle/>
        <a:p>
          <a:endParaRPr lang="en-US"/>
        </a:p>
      </dgm:t>
    </dgm:pt>
    <dgm:pt modelId="{7014E738-6BE3-4535-AF45-70C7D92A1E5C}" type="sibTrans" cxnId="{C5468693-112D-4478-8709-74455A55E1FE}">
      <dgm:prSet/>
      <dgm:spPr/>
      <dgm:t>
        <a:bodyPr/>
        <a:lstStyle/>
        <a:p>
          <a:endParaRPr lang="en-US"/>
        </a:p>
      </dgm:t>
    </dgm:pt>
    <dgm:pt modelId="{47169368-6858-4CC0-AC9C-1F237AF1B72D}" type="pres">
      <dgm:prSet presAssocID="{16D94756-8093-41CC-8E01-49B3462C8AB0}" presName="linear" presStyleCnt="0">
        <dgm:presLayoutVars>
          <dgm:animLvl val="lvl"/>
          <dgm:resizeHandles val="exact"/>
        </dgm:presLayoutVars>
      </dgm:prSet>
      <dgm:spPr/>
    </dgm:pt>
    <dgm:pt modelId="{EE447139-B9BD-488F-B71E-A51AF2A176E2}" type="pres">
      <dgm:prSet presAssocID="{C2396C64-B672-4D29-9B54-577749E035F2}" presName="parentText" presStyleLbl="node1" presStyleIdx="0" presStyleCnt="4">
        <dgm:presLayoutVars>
          <dgm:chMax val="0"/>
          <dgm:bulletEnabled val="1"/>
        </dgm:presLayoutVars>
      </dgm:prSet>
      <dgm:spPr/>
    </dgm:pt>
    <dgm:pt modelId="{3D44413D-9506-4662-9926-1A90945152BB}" type="pres">
      <dgm:prSet presAssocID="{C2396C64-B672-4D29-9B54-577749E035F2}" presName="childText" presStyleLbl="revTx" presStyleIdx="0" presStyleCnt="4">
        <dgm:presLayoutVars>
          <dgm:bulletEnabled val="1"/>
        </dgm:presLayoutVars>
      </dgm:prSet>
      <dgm:spPr/>
    </dgm:pt>
    <dgm:pt modelId="{89662425-EE64-48DB-844E-1B712904B602}" type="pres">
      <dgm:prSet presAssocID="{7C2257C8-AE8B-4A83-AD48-958C12A84DE1}" presName="parentText" presStyleLbl="node1" presStyleIdx="1" presStyleCnt="4">
        <dgm:presLayoutVars>
          <dgm:chMax val="0"/>
          <dgm:bulletEnabled val="1"/>
        </dgm:presLayoutVars>
      </dgm:prSet>
      <dgm:spPr/>
    </dgm:pt>
    <dgm:pt modelId="{2F6DEF0E-5C95-4262-9E8C-6DD542915AC1}" type="pres">
      <dgm:prSet presAssocID="{7C2257C8-AE8B-4A83-AD48-958C12A84DE1}" presName="childText" presStyleLbl="revTx" presStyleIdx="1" presStyleCnt="4">
        <dgm:presLayoutVars>
          <dgm:bulletEnabled val="1"/>
        </dgm:presLayoutVars>
      </dgm:prSet>
      <dgm:spPr/>
    </dgm:pt>
    <dgm:pt modelId="{EF8B3F03-CEAE-40C1-BA58-73D8729CFE19}" type="pres">
      <dgm:prSet presAssocID="{98823050-25EF-42DA-B243-05887DEEE10B}" presName="parentText" presStyleLbl="node1" presStyleIdx="2" presStyleCnt="4">
        <dgm:presLayoutVars>
          <dgm:chMax val="0"/>
          <dgm:bulletEnabled val="1"/>
        </dgm:presLayoutVars>
      </dgm:prSet>
      <dgm:spPr/>
    </dgm:pt>
    <dgm:pt modelId="{5EEA0ECE-5417-4F11-A76D-A68F5958C6EE}" type="pres">
      <dgm:prSet presAssocID="{98823050-25EF-42DA-B243-05887DEEE10B}" presName="childText" presStyleLbl="revTx" presStyleIdx="2" presStyleCnt="4">
        <dgm:presLayoutVars>
          <dgm:bulletEnabled val="1"/>
        </dgm:presLayoutVars>
      </dgm:prSet>
      <dgm:spPr/>
    </dgm:pt>
    <dgm:pt modelId="{58D1D552-EB30-4D1A-98B6-F7351303E2F4}" type="pres">
      <dgm:prSet presAssocID="{45C18CC7-D876-456E-9F87-7A63C653E35A}" presName="parentText" presStyleLbl="node1" presStyleIdx="3" presStyleCnt="4">
        <dgm:presLayoutVars>
          <dgm:chMax val="0"/>
          <dgm:bulletEnabled val="1"/>
        </dgm:presLayoutVars>
      </dgm:prSet>
      <dgm:spPr/>
    </dgm:pt>
    <dgm:pt modelId="{FC99353A-A961-4574-8790-3A10D912663E}" type="pres">
      <dgm:prSet presAssocID="{45C18CC7-D876-456E-9F87-7A63C653E35A}" presName="childText" presStyleLbl="revTx" presStyleIdx="3" presStyleCnt="4">
        <dgm:presLayoutVars>
          <dgm:bulletEnabled val="1"/>
        </dgm:presLayoutVars>
      </dgm:prSet>
      <dgm:spPr/>
    </dgm:pt>
  </dgm:ptLst>
  <dgm:cxnLst>
    <dgm:cxn modelId="{74679201-5710-4E1F-922C-0CC26C08F05E}" type="presOf" srcId="{8FDBE807-FE97-4C04-A317-585D7E1FB2D5}" destId="{2F6DEF0E-5C95-4262-9E8C-6DD542915AC1}" srcOrd="0" destOrd="0" presId="urn:microsoft.com/office/officeart/2005/8/layout/vList2"/>
    <dgm:cxn modelId="{F04AD702-E0A5-4C12-8EB7-907A1760701C}" srcId="{7C2257C8-AE8B-4A83-AD48-958C12A84DE1}" destId="{8FDBE807-FE97-4C04-A317-585D7E1FB2D5}" srcOrd="0" destOrd="0" parTransId="{D689833B-88F8-42D4-B482-EE20784BA5DC}" sibTransId="{9B839C0D-1767-4BD7-B9DB-06B63CCAC859}"/>
    <dgm:cxn modelId="{EF6FDB05-4F5B-408F-9B49-004A3FA60C7E}" type="presOf" srcId="{37B2F047-9146-47AD-A55B-6989D5171203}" destId="{FC99353A-A961-4574-8790-3A10D912663E}" srcOrd="0" destOrd="2" presId="urn:microsoft.com/office/officeart/2005/8/layout/vList2"/>
    <dgm:cxn modelId="{CD7AC608-972B-4599-9640-BAD030F195AA}" type="presOf" srcId="{00BE1A51-0082-4AD4-80F8-D7CCBCC2DE63}" destId="{3D44413D-9506-4662-9926-1A90945152BB}" srcOrd="0" destOrd="1" presId="urn:microsoft.com/office/officeart/2005/8/layout/vList2"/>
    <dgm:cxn modelId="{B53D9E0D-79A9-4189-8E4C-92E4C8CEF89B}" srcId="{16D94756-8093-41CC-8E01-49B3462C8AB0}" destId="{C2396C64-B672-4D29-9B54-577749E035F2}" srcOrd="0" destOrd="0" parTransId="{3D353252-A530-4289-992B-C69B2588A725}" sibTransId="{F5ABAEBC-C29E-46D5-B1B9-31F33A909E32}"/>
    <dgm:cxn modelId="{354C6816-6CB2-4B11-BE6B-17AB81E9AFE6}" srcId="{C2396C64-B672-4D29-9B54-577749E035F2}" destId="{AD4E3315-A7BF-4B1D-8D95-3E7801A724C8}" srcOrd="0" destOrd="0" parTransId="{D9E3232D-3274-4367-99A1-60C66F9B107D}" sibTransId="{1B5EDDFD-D9D8-414F-BB9E-28416E461D70}"/>
    <dgm:cxn modelId="{C8B90125-AF4F-4E0C-BAAD-AC530DAEA3D4}" type="presOf" srcId="{AA233DA4-DBBD-498F-88D5-E6050D373AD3}" destId="{5EEA0ECE-5417-4F11-A76D-A68F5958C6EE}" srcOrd="0" destOrd="0" presId="urn:microsoft.com/office/officeart/2005/8/layout/vList2"/>
    <dgm:cxn modelId="{172E8530-86E0-4AA9-ADCB-0A226A6F77B6}" type="presOf" srcId="{AD4E3315-A7BF-4B1D-8D95-3E7801A724C8}" destId="{3D44413D-9506-4662-9926-1A90945152BB}" srcOrd="0" destOrd="0" presId="urn:microsoft.com/office/officeart/2005/8/layout/vList2"/>
    <dgm:cxn modelId="{3B208A30-AA3E-4231-B5C5-8BE67CF83CF8}" srcId="{45C18CC7-D876-456E-9F87-7A63C653E35A}" destId="{CFA72E4C-5081-4BE6-B968-4C4893DF6B3A}" srcOrd="0" destOrd="0" parTransId="{27EFD57C-5ECF-43FF-8732-14AA7BDAE82B}" sibTransId="{4218B69B-9DB3-4E70-961B-518AF4835778}"/>
    <dgm:cxn modelId="{A660123B-EB67-4A46-9D38-A5356A8F1706}" type="presOf" srcId="{7C2257C8-AE8B-4A83-AD48-958C12A84DE1}" destId="{89662425-EE64-48DB-844E-1B712904B602}" srcOrd="0" destOrd="0" presId="urn:microsoft.com/office/officeart/2005/8/layout/vList2"/>
    <dgm:cxn modelId="{B556293D-3BEC-43CE-8F20-0CCBB00C9FD8}" type="presOf" srcId="{CFA72E4C-5081-4BE6-B968-4C4893DF6B3A}" destId="{FC99353A-A961-4574-8790-3A10D912663E}" srcOrd="0" destOrd="0" presId="urn:microsoft.com/office/officeart/2005/8/layout/vList2"/>
    <dgm:cxn modelId="{680CF83F-A8D0-42DA-8EDE-DEA85A8D0126}" type="presOf" srcId="{45C18CC7-D876-456E-9F87-7A63C653E35A}" destId="{58D1D552-EB30-4D1A-98B6-F7351303E2F4}" srcOrd="0" destOrd="0" presId="urn:microsoft.com/office/officeart/2005/8/layout/vList2"/>
    <dgm:cxn modelId="{BC3B7052-0229-417E-974D-8C4D5122D7BB}" type="presOf" srcId="{77A533AA-F9E2-4B11-B621-5E37D01A67AC}" destId="{5EEA0ECE-5417-4F11-A76D-A68F5958C6EE}" srcOrd="0" destOrd="1" presId="urn:microsoft.com/office/officeart/2005/8/layout/vList2"/>
    <dgm:cxn modelId="{DFA97052-660C-4831-BDD6-19393C10B393}" srcId="{45C18CC7-D876-456E-9F87-7A63C653E35A}" destId="{60B58E89-CA01-49D8-992B-92D35E32A7BD}" srcOrd="1" destOrd="0" parTransId="{45A3030D-2A8F-44CE-9DB0-EAE18E50A252}" sibTransId="{C93B1FB6-A170-46A5-9B6B-6DD3F5075985}"/>
    <dgm:cxn modelId="{6E206D75-9902-4851-AB5B-52455053CB04}" srcId="{45C18CC7-D876-456E-9F87-7A63C653E35A}" destId="{37B2F047-9146-47AD-A55B-6989D5171203}" srcOrd="2" destOrd="0" parTransId="{97021C99-AF2C-478A-B3AC-884EFA9D06D9}" sibTransId="{30FD1220-4120-4813-8D2B-D35AA4B31BD2}"/>
    <dgm:cxn modelId="{99A2BA58-20E4-4DDC-8C2E-935256BFE682}" type="presOf" srcId="{98823050-25EF-42DA-B243-05887DEEE10B}" destId="{EF8B3F03-CEAE-40C1-BA58-73D8729CFE19}" srcOrd="0" destOrd="0" presId="urn:microsoft.com/office/officeart/2005/8/layout/vList2"/>
    <dgm:cxn modelId="{DBA02779-5544-43AE-B242-C38B50515F58}" type="presOf" srcId="{16D94756-8093-41CC-8E01-49B3462C8AB0}" destId="{47169368-6858-4CC0-AC9C-1F237AF1B72D}" srcOrd="0" destOrd="0" presId="urn:microsoft.com/office/officeart/2005/8/layout/vList2"/>
    <dgm:cxn modelId="{33CBD87C-E317-4BCB-B2A2-61F94C0948BF}" srcId="{C2396C64-B672-4D29-9B54-577749E035F2}" destId="{00BE1A51-0082-4AD4-80F8-D7CCBCC2DE63}" srcOrd="1" destOrd="0" parTransId="{FAAB8A29-712C-4486-BF69-05B688B71230}" sibTransId="{60A6095C-3FD2-4C93-8C40-D79A47F5AF41}"/>
    <dgm:cxn modelId="{1E3F307F-EA0F-42D4-BBDF-CCFF5FE54B50}" srcId="{98823050-25EF-42DA-B243-05887DEEE10B}" destId="{AA233DA4-DBBD-498F-88D5-E6050D373AD3}" srcOrd="0" destOrd="0" parTransId="{DE5B3192-C70F-470A-8A27-AB4F401926BC}" sibTransId="{8F1E6568-478D-4318-A2B5-66D04F93DEDA}"/>
    <dgm:cxn modelId="{C5468693-112D-4478-8709-74455A55E1FE}" srcId="{7C2257C8-AE8B-4A83-AD48-958C12A84DE1}" destId="{5903BCFB-2F85-4720-81FF-20FF7049FAF4}" srcOrd="1" destOrd="0" parTransId="{B0ABDF93-DE65-4666-989B-33ED7159B887}" sibTransId="{7014E738-6BE3-4535-AF45-70C7D92A1E5C}"/>
    <dgm:cxn modelId="{3975759E-BE51-4815-AEF2-9E7EA820A792}" srcId="{16D94756-8093-41CC-8E01-49B3462C8AB0}" destId="{98823050-25EF-42DA-B243-05887DEEE10B}" srcOrd="2" destOrd="0" parTransId="{58C2B07C-4CF2-4FF1-839E-A8EA73866D6E}" sibTransId="{C8BC1727-500A-4010-A72D-8FCE796139B9}"/>
    <dgm:cxn modelId="{C71C39A3-CC8F-4869-B154-2480C0A61930}" type="presOf" srcId="{5903BCFB-2F85-4720-81FF-20FF7049FAF4}" destId="{2F6DEF0E-5C95-4262-9E8C-6DD542915AC1}" srcOrd="0" destOrd="1" presId="urn:microsoft.com/office/officeart/2005/8/layout/vList2"/>
    <dgm:cxn modelId="{77F6B3B1-FB0A-46FB-A34E-4AB565BFE374}" type="presOf" srcId="{C2396C64-B672-4D29-9B54-577749E035F2}" destId="{EE447139-B9BD-488F-B71E-A51AF2A176E2}" srcOrd="0" destOrd="0" presId="urn:microsoft.com/office/officeart/2005/8/layout/vList2"/>
    <dgm:cxn modelId="{F2A8B8D4-A870-41B8-8FFB-94D0979F638B}" type="presOf" srcId="{60B58E89-CA01-49D8-992B-92D35E32A7BD}" destId="{FC99353A-A961-4574-8790-3A10D912663E}" srcOrd="0" destOrd="1" presId="urn:microsoft.com/office/officeart/2005/8/layout/vList2"/>
    <dgm:cxn modelId="{6E5E05D6-4FAE-4EAA-814C-C1BEC6BB0C38}" srcId="{16D94756-8093-41CC-8E01-49B3462C8AB0}" destId="{45C18CC7-D876-456E-9F87-7A63C653E35A}" srcOrd="3" destOrd="0" parTransId="{146A5BB8-E1B3-4ECC-9105-138A5FA478BD}" sibTransId="{F808CD27-7F46-4435-92FE-23812CB09824}"/>
    <dgm:cxn modelId="{D29E4CEA-3841-43F3-BB4B-F36591EE413F}" srcId="{16D94756-8093-41CC-8E01-49B3462C8AB0}" destId="{7C2257C8-AE8B-4A83-AD48-958C12A84DE1}" srcOrd="1" destOrd="0" parTransId="{5EAB6FF5-3603-4B04-92CD-56BE62D12C48}" sibTransId="{38B4FAAF-3290-4134-8CFE-0C76104B6786}"/>
    <dgm:cxn modelId="{ECD339F8-7180-470C-9747-5D34472504B1}" srcId="{98823050-25EF-42DA-B243-05887DEEE10B}" destId="{77A533AA-F9E2-4B11-B621-5E37D01A67AC}" srcOrd="1" destOrd="0" parTransId="{D352EFBA-350E-4BE1-A8E7-30C4B3EF9EBA}" sibTransId="{C456E3D1-376D-460F-B47F-AE49D3D7F6D6}"/>
    <dgm:cxn modelId="{4973B48F-3295-4FBA-9F16-7E9751FE79C5}" type="presParOf" srcId="{47169368-6858-4CC0-AC9C-1F237AF1B72D}" destId="{EE447139-B9BD-488F-B71E-A51AF2A176E2}" srcOrd="0" destOrd="0" presId="urn:microsoft.com/office/officeart/2005/8/layout/vList2"/>
    <dgm:cxn modelId="{C6B2CE9D-AE45-45C7-90DB-0B55C24221C6}" type="presParOf" srcId="{47169368-6858-4CC0-AC9C-1F237AF1B72D}" destId="{3D44413D-9506-4662-9926-1A90945152BB}" srcOrd="1" destOrd="0" presId="urn:microsoft.com/office/officeart/2005/8/layout/vList2"/>
    <dgm:cxn modelId="{0913ED30-3312-4B4A-9382-38CDB916FC20}" type="presParOf" srcId="{47169368-6858-4CC0-AC9C-1F237AF1B72D}" destId="{89662425-EE64-48DB-844E-1B712904B602}" srcOrd="2" destOrd="0" presId="urn:microsoft.com/office/officeart/2005/8/layout/vList2"/>
    <dgm:cxn modelId="{56D2DEB2-10E4-4AE7-8A13-2E6DA777B1CC}" type="presParOf" srcId="{47169368-6858-4CC0-AC9C-1F237AF1B72D}" destId="{2F6DEF0E-5C95-4262-9E8C-6DD542915AC1}" srcOrd="3" destOrd="0" presId="urn:microsoft.com/office/officeart/2005/8/layout/vList2"/>
    <dgm:cxn modelId="{EC873887-A51F-410F-A29A-B1F905664BEE}" type="presParOf" srcId="{47169368-6858-4CC0-AC9C-1F237AF1B72D}" destId="{EF8B3F03-CEAE-40C1-BA58-73D8729CFE19}" srcOrd="4" destOrd="0" presId="urn:microsoft.com/office/officeart/2005/8/layout/vList2"/>
    <dgm:cxn modelId="{2C33E763-CFA7-4937-8858-0A3916E21235}" type="presParOf" srcId="{47169368-6858-4CC0-AC9C-1F237AF1B72D}" destId="{5EEA0ECE-5417-4F11-A76D-A68F5958C6EE}" srcOrd="5" destOrd="0" presId="urn:microsoft.com/office/officeart/2005/8/layout/vList2"/>
    <dgm:cxn modelId="{DAD14E50-EF5F-4020-9474-B74906059086}" type="presParOf" srcId="{47169368-6858-4CC0-AC9C-1F237AF1B72D}" destId="{58D1D552-EB30-4D1A-98B6-F7351303E2F4}" srcOrd="6" destOrd="0" presId="urn:microsoft.com/office/officeart/2005/8/layout/vList2"/>
    <dgm:cxn modelId="{F22FC741-E245-4577-9392-528F45497DFA}" type="presParOf" srcId="{47169368-6858-4CC0-AC9C-1F237AF1B72D}" destId="{FC99353A-A961-4574-8790-3A10D912663E}"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91FB6-B363-43B4-A61A-8E77F77F6DE0}">
      <dsp:nvSpPr>
        <dsp:cNvPr id="0" name=""/>
        <dsp:cNvSpPr/>
      </dsp:nvSpPr>
      <dsp:spPr>
        <a:xfrm>
          <a:off x="0" y="3794"/>
          <a:ext cx="11372850" cy="16059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Accelerated Database Recovery is a new SQL Server Engine feature that greatly improves database availability by completely redesigning the current SQL Server recovery process.</a:t>
          </a:r>
          <a:endParaRPr lang="en-US" sz="2800" kern="1200" dirty="0"/>
        </a:p>
      </dsp:txBody>
      <dsp:txXfrm>
        <a:off x="78394" y="82188"/>
        <a:ext cx="11216062" cy="1449112"/>
      </dsp:txXfrm>
    </dsp:sp>
    <dsp:sp modelId="{4ED4E62A-4DDC-454A-88F2-242CDFA00F3D}">
      <dsp:nvSpPr>
        <dsp:cNvPr id="0" name=""/>
        <dsp:cNvSpPr/>
      </dsp:nvSpPr>
      <dsp:spPr>
        <a:xfrm>
          <a:off x="0" y="1623421"/>
          <a:ext cx="11372850" cy="16059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Benefits of Accelerated Database Recovery</a:t>
          </a:r>
        </a:p>
      </dsp:txBody>
      <dsp:txXfrm>
        <a:off x="78394" y="1701815"/>
        <a:ext cx="11216062" cy="1449112"/>
      </dsp:txXfrm>
    </dsp:sp>
    <dsp:sp modelId="{595EDD90-9212-4156-B1DB-98711D5E9571}">
      <dsp:nvSpPr>
        <dsp:cNvPr id="0" name=""/>
        <dsp:cNvSpPr/>
      </dsp:nvSpPr>
      <dsp:spPr>
        <a:xfrm>
          <a:off x="0" y="3229321"/>
          <a:ext cx="11372850" cy="1973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088"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a:t>Fast &amp; Consistent Database Recovery</a:t>
          </a:r>
          <a:endParaRPr lang="en-US" sz="2800" kern="1200" dirty="0"/>
        </a:p>
        <a:p>
          <a:pPr marL="285750" lvl="1" indent="-285750" algn="l" defTabSz="1244600">
            <a:lnSpc>
              <a:spcPct val="90000"/>
            </a:lnSpc>
            <a:spcBef>
              <a:spcPct val="0"/>
            </a:spcBef>
            <a:spcAft>
              <a:spcPct val="20000"/>
            </a:spcAft>
            <a:buChar char="•"/>
          </a:pPr>
          <a:r>
            <a:rPr lang="en-US" sz="2800" kern="1200"/>
            <a:t>Instantaneous Transaction Rollback</a:t>
          </a:r>
          <a:endParaRPr lang="en-US" sz="2800" kern="1200" dirty="0"/>
        </a:p>
        <a:p>
          <a:pPr marL="285750" lvl="1" indent="-285750" algn="l" defTabSz="1244600">
            <a:lnSpc>
              <a:spcPct val="90000"/>
            </a:lnSpc>
            <a:spcBef>
              <a:spcPct val="0"/>
            </a:spcBef>
            <a:spcAft>
              <a:spcPct val="20000"/>
            </a:spcAft>
            <a:buChar char="•"/>
          </a:pPr>
          <a:r>
            <a:rPr lang="en-US" sz="2800" kern="1200"/>
            <a:t>Aggressive Log Truncation</a:t>
          </a:r>
          <a:endParaRPr lang="en-US" sz="2800" kern="1200" dirty="0"/>
        </a:p>
        <a:p>
          <a:pPr marL="285750" lvl="1" indent="-285750" algn="l" defTabSz="1244600">
            <a:lnSpc>
              <a:spcPct val="90000"/>
            </a:lnSpc>
            <a:spcBef>
              <a:spcPct val="0"/>
            </a:spcBef>
            <a:spcAft>
              <a:spcPct val="20000"/>
            </a:spcAft>
            <a:buChar char="•"/>
          </a:pPr>
          <a:r>
            <a:rPr lang="en-US" sz="2800" kern="1200" dirty="0"/>
            <a:t>Available in </a:t>
          </a:r>
          <a:r>
            <a:rPr lang="en-US" sz="2800" kern="1200"/>
            <a:t>Standard Edition</a:t>
          </a:r>
          <a:endParaRPr lang="en-US" sz="2800" kern="1200" dirty="0"/>
        </a:p>
      </dsp:txBody>
      <dsp:txXfrm>
        <a:off x="0" y="3229321"/>
        <a:ext cx="11372850" cy="1973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353F1-7AED-497D-9A14-F4A6E6C20B7E}">
      <dsp:nvSpPr>
        <dsp:cNvPr id="0" name=""/>
        <dsp:cNvSpPr/>
      </dsp:nvSpPr>
      <dsp:spPr>
        <a:xfrm>
          <a:off x="0" y="13216"/>
          <a:ext cx="11049000" cy="71077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latin typeface="Segoe UI Light" panose="020B0502040204020203" pitchFamily="34" charset="0"/>
              <a:ea typeface="+mn-ea"/>
              <a:cs typeface="Segoe UI Light" panose="020B0502040204020203" pitchFamily="34" charset="0"/>
            </a:rPr>
            <a:t>Persisted Version Store</a:t>
          </a:r>
        </a:p>
      </dsp:txBody>
      <dsp:txXfrm>
        <a:off x="34697" y="47913"/>
        <a:ext cx="10979606" cy="641381"/>
      </dsp:txXfrm>
    </dsp:sp>
    <dsp:sp modelId="{1F779BC6-583D-4D77-81A2-D45EC8549D95}">
      <dsp:nvSpPr>
        <dsp:cNvPr id="0" name=""/>
        <dsp:cNvSpPr/>
      </dsp:nvSpPr>
      <dsp:spPr>
        <a:xfrm>
          <a:off x="0" y="723992"/>
          <a:ext cx="110490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row versions in the database itself rather than TempDB.</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The version can be stored in-row or off-row within the database, it will vary according to the row size;</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rolling back the active transactions (traditional recovery process) the row version is marked as Terminated.</a:t>
          </a:r>
        </a:p>
      </dsp:txBody>
      <dsp:txXfrm>
        <a:off x="0" y="723992"/>
        <a:ext cx="11049000" cy="2515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224829"/>
          <a:ext cx="11049000" cy="71604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kern="1200" dirty="0">
            <a:solidFill>
              <a:schemeClr val="bg1"/>
            </a:solidFill>
          </a:endParaRPr>
        </a:p>
      </dsp:txBody>
      <dsp:txXfrm>
        <a:off x="34954" y="259783"/>
        <a:ext cx="10979092" cy="646132"/>
      </dsp:txXfrm>
    </dsp:sp>
    <dsp:sp modelId="{A6FD5CD7-6955-45EA-B126-E4975672FC5A}">
      <dsp:nvSpPr>
        <dsp:cNvPr id="0" name=""/>
        <dsp:cNvSpPr/>
      </dsp:nvSpPr>
      <dsp:spPr>
        <a:xfrm>
          <a:off x="0" y="940869"/>
          <a:ext cx="11049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terminated transactions;</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recent committed transactions from PVS;</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termination.</a:t>
          </a:r>
        </a:p>
      </dsp:txBody>
      <dsp:txXfrm>
        <a:off x="0" y="940869"/>
        <a:ext cx="11049000" cy="2086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13216"/>
          <a:ext cx="11049000" cy="71077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kern="1200" dirty="0">
            <a:solidFill>
              <a:schemeClr val="bg1"/>
            </a:solidFill>
          </a:endParaRPr>
        </a:p>
      </dsp:txBody>
      <dsp:txXfrm>
        <a:off x="34697" y="47913"/>
        <a:ext cx="10979606" cy="641381"/>
      </dsp:txXfrm>
    </dsp:sp>
    <dsp:sp modelId="{A6FD5CD7-6955-45EA-B126-E4975672FC5A}">
      <dsp:nvSpPr>
        <dsp:cNvPr id="0" name=""/>
        <dsp:cNvSpPr/>
      </dsp:nvSpPr>
      <dsp:spPr>
        <a:xfrm>
          <a:off x="0" y="723992"/>
          <a:ext cx="110490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operations (e.g.: metadata cache invalidation, lock acquisitions);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sp:txBody>
      <dsp:txXfrm>
        <a:off x="0" y="723992"/>
        <a:ext cx="11049000" cy="2515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479529"/>
          <a:ext cx="11049000" cy="121680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3200" b="1" kern="1200" dirty="0">
            <a:solidFill>
              <a:schemeClr val="bg1"/>
            </a:solidFill>
          </a:endParaRPr>
        </a:p>
      </dsp:txBody>
      <dsp:txXfrm>
        <a:off x="59399" y="538928"/>
        <a:ext cx="10930202" cy="1098002"/>
      </dsp:txXfrm>
    </dsp:sp>
    <dsp:sp modelId="{A6FD5CD7-6955-45EA-B126-E4975672FC5A}">
      <dsp:nvSpPr>
        <dsp:cNvPr id="0" name=""/>
        <dsp:cNvSpPr/>
      </dsp:nvSpPr>
      <dsp:spPr>
        <a:xfrm>
          <a:off x="0" y="1696329"/>
          <a:ext cx="11049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sp:txBody>
      <dsp:txXfrm>
        <a:off x="0" y="1696329"/>
        <a:ext cx="11049000" cy="10764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47139-B9BD-488F-B71E-A51AF2A176E2}">
      <dsp:nvSpPr>
        <dsp:cNvPr id="0" name=""/>
        <dsp:cNvSpPr/>
      </dsp:nvSpPr>
      <dsp:spPr>
        <a:xfrm>
          <a:off x="0" y="57128"/>
          <a:ext cx="10702554" cy="5405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Will my database be larger?</a:t>
          </a:r>
        </a:p>
      </dsp:txBody>
      <dsp:txXfrm>
        <a:off x="26387" y="83515"/>
        <a:ext cx="10649780" cy="487766"/>
      </dsp:txXfrm>
    </dsp:sp>
    <dsp:sp modelId="{3D44413D-9506-4662-9926-1A90945152BB}">
      <dsp:nvSpPr>
        <dsp:cNvPr id="0" name=""/>
        <dsp:cNvSpPr/>
      </dsp:nvSpPr>
      <dsp:spPr>
        <a:xfrm>
          <a:off x="0" y="597668"/>
          <a:ext cx="10702554"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Yes. Monitor to determine difference.</a:t>
          </a:r>
        </a:p>
        <a:p>
          <a:pPr marL="171450" lvl="1" indent="-171450" algn="l" defTabSz="711200">
            <a:lnSpc>
              <a:spcPct val="90000"/>
            </a:lnSpc>
            <a:spcBef>
              <a:spcPct val="0"/>
            </a:spcBef>
            <a:spcAft>
              <a:spcPct val="20000"/>
            </a:spcAft>
            <a:buChar char="•"/>
          </a:pPr>
          <a:r>
            <a:rPr lang="en-US" sz="1600" kern="1200" dirty="0"/>
            <a:t>According to the CTR whitepaper, 50 million modifications add 1GB to database.</a:t>
          </a:r>
        </a:p>
      </dsp:txBody>
      <dsp:txXfrm>
        <a:off x="0" y="597668"/>
        <a:ext cx="10702554" cy="597712"/>
      </dsp:txXfrm>
    </dsp:sp>
    <dsp:sp modelId="{89662425-EE64-48DB-844E-1B712904B602}">
      <dsp:nvSpPr>
        <dsp:cNvPr id="0" name=""/>
        <dsp:cNvSpPr/>
      </dsp:nvSpPr>
      <dsp:spPr>
        <a:xfrm>
          <a:off x="0" y="1195381"/>
          <a:ext cx="10702554" cy="540540"/>
        </a:xfrm>
        <a:prstGeom prst="roundRect">
          <a:avLst/>
        </a:prstGeom>
        <a:solidFill>
          <a:schemeClr val="accent4">
            <a:hueOff val="23295"/>
            <a:satOff val="-6229"/>
            <a:lumOff val="-40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Will it affect performance?</a:t>
          </a:r>
        </a:p>
      </dsp:txBody>
      <dsp:txXfrm>
        <a:off x="26387" y="1221768"/>
        <a:ext cx="10649780" cy="487766"/>
      </dsp:txXfrm>
    </dsp:sp>
    <dsp:sp modelId="{2F6DEF0E-5C95-4262-9E8C-6DD542915AC1}">
      <dsp:nvSpPr>
        <dsp:cNvPr id="0" name=""/>
        <dsp:cNvSpPr/>
      </dsp:nvSpPr>
      <dsp:spPr>
        <a:xfrm>
          <a:off x="0" y="1735921"/>
          <a:ext cx="10702554"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It depends. Write-heavy (OLTP) workloads are most susceptible.</a:t>
          </a:r>
        </a:p>
        <a:p>
          <a:pPr marL="171450" lvl="1" indent="-171450" algn="l" defTabSz="711200">
            <a:lnSpc>
              <a:spcPct val="90000"/>
            </a:lnSpc>
            <a:spcBef>
              <a:spcPct val="0"/>
            </a:spcBef>
            <a:spcAft>
              <a:spcPct val="20000"/>
            </a:spcAft>
            <a:buChar char="•"/>
          </a:pPr>
          <a:r>
            <a:rPr lang="en-US" sz="1600" kern="1200" dirty="0"/>
            <a:t>According to the CTR whitepaper, 13.8% utilization for Update heavy workloads, 2.4% for normal workloads.</a:t>
          </a:r>
        </a:p>
      </dsp:txBody>
      <dsp:txXfrm>
        <a:off x="0" y="1735921"/>
        <a:ext cx="10702554" cy="597712"/>
      </dsp:txXfrm>
    </dsp:sp>
    <dsp:sp modelId="{EF8B3F03-CEAE-40C1-BA58-73D8729CFE19}">
      <dsp:nvSpPr>
        <dsp:cNvPr id="0" name=""/>
        <dsp:cNvSpPr/>
      </dsp:nvSpPr>
      <dsp:spPr>
        <a:xfrm>
          <a:off x="0" y="2333633"/>
          <a:ext cx="10702554" cy="540540"/>
        </a:xfrm>
        <a:prstGeom prst="roundRect">
          <a:avLst/>
        </a:prstGeom>
        <a:solidFill>
          <a:schemeClr val="accent4">
            <a:hueOff val="46589"/>
            <a:satOff val="-12457"/>
            <a:lumOff val="-81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is PVS different than the version store in TempDB?</a:t>
          </a:r>
        </a:p>
      </dsp:txBody>
      <dsp:txXfrm>
        <a:off x="26387" y="2360020"/>
        <a:ext cx="10649780" cy="487766"/>
      </dsp:txXfrm>
    </dsp:sp>
    <dsp:sp modelId="{5EEA0ECE-5417-4F11-A76D-A68F5958C6EE}">
      <dsp:nvSpPr>
        <dsp:cNvPr id="0" name=""/>
        <dsp:cNvSpPr/>
      </dsp:nvSpPr>
      <dsp:spPr>
        <a:xfrm>
          <a:off x="0" y="2874173"/>
          <a:ext cx="10702554" cy="847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PVS stores versions in the user database rather than TempDB</a:t>
          </a:r>
        </a:p>
        <a:p>
          <a:pPr marL="171450" lvl="1" indent="-171450" algn="l" defTabSz="711200">
            <a:lnSpc>
              <a:spcPct val="90000"/>
            </a:lnSpc>
            <a:spcBef>
              <a:spcPct val="0"/>
            </a:spcBef>
            <a:spcAft>
              <a:spcPct val="20000"/>
            </a:spcAft>
            <a:buChar char="•"/>
          </a:pPr>
          <a:r>
            <a:rPr lang="en-US" sz="1600" kern="1200"/>
            <a:t>If ADR is enabled, PVS is used to support SNAPSHOT and READ_COMMITTED_SNAPSHOT_ISOLATION transactions</a:t>
          </a:r>
        </a:p>
      </dsp:txBody>
      <dsp:txXfrm>
        <a:off x="0" y="2874173"/>
        <a:ext cx="10702554" cy="847665"/>
      </dsp:txXfrm>
    </dsp:sp>
    <dsp:sp modelId="{58D1D552-EB30-4D1A-98B6-F7351303E2F4}">
      <dsp:nvSpPr>
        <dsp:cNvPr id="0" name=""/>
        <dsp:cNvSpPr/>
      </dsp:nvSpPr>
      <dsp:spPr>
        <a:xfrm>
          <a:off x="0" y="3721838"/>
          <a:ext cx="10702554" cy="540540"/>
        </a:xfrm>
        <a:prstGeom prst="roundRect">
          <a:avLst/>
        </a:prstGeom>
        <a:solidFill>
          <a:schemeClr val="accent4">
            <a:hueOff val="69884"/>
            <a:satOff val="-18686"/>
            <a:lumOff val="-1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does this affect Availability Groups?</a:t>
          </a:r>
        </a:p>
      </dsp:txBody>
      <dsp:txXfrm>
        <a:off x="26387" y="3748225"/>
        <a:ext cx="10649780" cy="487766"/>
      </dsp:txXfrm>
    </dsp:sp>
    <dsp:sp modelId="{FC99353A-A961-4574-8790-3A10D912663E}">
      <dsp:nvSpPr>
        <dsp:cNvPr id="0" name=""/>
        <dsp:cNvSpPr/>
      </dsp:nvSpPr>
      <dsp:spPr>
        <a:xfrm>
          <a:off x="0" y="4262378"/>
          <a:ext cx="10702554" cy="1151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PVS and log records replicate to secondaries, secondary communicates oldest versions needed to primary</a:t>
          </a:r>
        </a:p>
        <a:p>
          <a:pPr marL="171450" lvl="1" indent="-171450" algn="l" defTabSz="711200">
            <a:lnSpc>
              <a:spcPct val="90000"/>
            </a:lnSpc>
            <a:spcBef>
              <a:spcPct val="0"/>
            </a:spcBef>
            <a:spcAft>
              <a:spcPct val="20000"/>
            </a:spcAft>
            <a:buChar char="•"/>
          </a:pPr>
          <a:r>
            <a:rPr lang="en-US" sz="1600" kern="1200"/>
            <a:t>ADR can speed up failover because Undo becomes fast</a:t>
          </a:r>
        </a:p>
        <a:p>
          <a:pPr marL="171450" lvl="1" indent="-171450" algn="l" defTabSz="711200">
            <a:lnSpc>
              <a:spcPct val="90000"/>
            </a:lnSpc>
            <a:spcBef>
              <a:spcPct val="0"/>
            </a:spcBef>
            <a:spcAft>
              <a:spcPct val="20000"/>
            </a:spcAft>
            <a:buChar char="•"/>
          </a:pPr>
          <a:r>
            <a:rPr lang="en-US" sz="1600" kern="1200"/>
            <a:t>If the secondary must be restarted without ADR, TempDB is lost so versions are lost and queries must wait for data to commit on primary, with ADR, versions are persisted, so no delay before queries can be served</a:t>
          </a:r>
        </a:p>
      </dsp:txBody>
      <dsp:txXfrm>
        <a:off x="0" y="4262378"/>
        <a:ext cx="10702554" cy="11519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microsoft.com/en-us/research/uploads/prod/2019/06/p700-antonopoulos.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microsoft.com/en-us/research/uploads/prod/2019/06/p700-antonopoulos.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sql/relational-databases/accelerated-database-recovery-management?view=sql-server-ver15"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sql-database/sql-database-accelerated-database-recover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8/30/2021 10:13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34848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Analysis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process remains the same as today with the addition of reconstructing sLog and copying log records for non-versioned operations.</a:t>
            </a:r>
          </a:p>
          <a:p>
            <a:r>
              <a:rPr lang="en-US" sz="900" b="1" i="0" kern="1200" dirty="0">
                <a:solidFill>
                  <a:schemeClr val="tx1"/>
                </a:solidFill>
                <a:effectLst/>
                <a:latin typeface="Segoe UI Light" pitchFamily="34" charset="0"/>
                <a:ea typeface="+mn-ea"/>
                <a:cs typeface="+mn-cs"/>
              </a:rPr>
              <a:t>Redo</a:t>
            </a:r>
            <a:r>
              <a:rPr lang="en-US" sz="900" b="0" i="0" kern="1200" dirty="0">
                <a:solidFill>
                  <a:schemeClr val="tx1"/>
                </a:solidFill>
                <a:effectLst/>
                <a:latin typeface="Segoe UI Light" pitchFamily="34" charset="0"/>
                <a:ea typeface="+mn-ea"/>
                <a:cs typeface="+mn-cs"/>
              </a:rPr>
              <a:t> phase</a:t>
            </a:r>
          </a:p>
          <a:p>
            <a:r>
              <a:rPr lang="en-US" sz="900" b="0" i="0" kern="1200" dirty="0">
                <a:solidFill>
                  <a:schemeClr val="tx1"/>
                </a:solidFill>
                <a:effectLst/>
                <a:latin typeface="Segoe UI Light" pitchFamily="34" charset="0"/>
                <a:ea typeface="+mn-ea"/>
                <a:cs typeface="+mn-cs"/>
              </a:rPr>
              <a:t>Broken into two phases (P)</a:t>
            </a:r>
          </a:p>
          <a:p>
            <a:pPr lvl="1"/>
            <a:r>
              <a:rPr lang="en-US" sz="900" b="0" i="0" kern="1200" dirty="0">
                <a:solidFill>
                  <a:schemeClr val="tx1"/>
                </a:solidFill>
                <a:effectLst/>
                <a:latin typeface="Segoe UI Light" pitchFamily="34" charset="0"/>
                <a:ea typeface="+mn-ea"/>
                <a:cs typeface="+mn-cs"/>
              </a:rPr>
              <a:t>Phase 1</a:t>
            </a:r>
          </a:p>
          <a:p>
            <a:pPr lvl="1"/>
            <a:r>
              <a:rPr lang="en-US" sz="900" b="0" i="0" kern="1200" dirty="0">
                <a:solidFill>
                  <a:schemeClr val="tx1"/>
                </a:solidFill>
                <a:effectLst/>
                <a:latin typeface="Segoe UI Light" pitchFamily="34" charset="0"/>
                <a:ea typeface="+mn-ea"/>
                <a:cs typeface="+mn-cs"/>
              </a:rPr>
              <a:t>Redo from sLog (oldest uncommitted transaction up to last checkpoint). Redo is a fast operation as it only needs to process a few records from the sLog.</a:t>
            </a:r>
          </a:p>
          <a:p>
            <a:pPr lvl="1"/>
            <a:r>
              <a:rPr lang="en-US" sz="900" b="0" i="0" kern="1200" dirty="0">
                <a:solidFill>
                  <a:schemeClr val="tx1"/>
                </a:solidFill>
                <a:effectLst/>
                <a:latin typeface="Segoe UI Light" pitchFamily="34" charset="0"/>
                <a:ea typeface="+mn-ea"/>
                <a:cs typeface="+mn-cs"/>
              </a:rPr>
              <a:t>Phase 2</a:t>
            </a:r>
          </a:p>
          <a:p>
            <a:pPr lvl="1"/>
            <a:r>
              <a:rPr lang="en-US" sz="900" b="0" i="0" kern="1200" dirty="0">
                <a:solidFill>
                  <a:schemeClr val="tx1"/>
                </a:solidFill>
                <a:effectLst/>
                <a:latin typeface="Segoe UI Light" pitchFamily="34" charset="0"/>
                <a:ea typeface="+mn-ea"/>
                <a:cs typeface="+mn-cs"/>
              </a:rPr>
              <a:t>Redo from Transaction Log starts from last checkpoint (instead of oldest uncommitted transaction)</a:t>
            </a:r>
          </a:p>
          <a:p>
            <a:r>
              <a:rPr lang="en-US" sz="900" b="1" i="0" kern="1200" dirty="0">
                <a:solidFill>
                  <a:schemeClr val="tx1"/>
                </a:solidFill>
                <a:effectLst/>
                <a:latin typeface="Segoe UI Light" pitchFamily="34" charset="0"/>
                <a:ea typeface="+mn-ea"/>
                <a:cs typeface="+mn-cs"/>
              </a:rPr>
              <a:t>Undo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Undo phase with ADR completes almost instantaneously by using sLog to undo non-versioned operations and Persisted Version Store (PVS) with Logical Revert to perform row level version-based Undo.</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hlinkClick r:id="" action="ppaction://noaction"/>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 action="ppaction://noaction"/>
              </a:rPr>
              <a:t>https://docs.microsoft.com/en-us/azure/sql-database/sql-database-accelerated-database-recovery</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8/30/2021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508258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Constant Time Recovery in SQL Server (microsoft.com)</a:t>
            </a:r>
            <a:r>
              <a:rPr lang="en-US" dirty="0"/>
              <a:t> https://www.microsoft.com/en-us/research/uploads/prod/2019/06/p700-antonopoulos.pdf</a:t>
            </a:r>
            <a:endParaRPr lang="en-US" sz="1200" dirty="0"/>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13</a:t>
            </a:fld>
            <a:endParaRPr lang="en-US"/>
          </a:p>
        </p:txBody>
      </p:sp>
    </p:spTree>
    <p:extLst>
      <p:ext uri="{BB962C8B-B14F-4D97-AF65-F5344CB8AC3E}">
        <p14:creationId xmlns:p14="http://schemas.microsoft.com/office/powerpoint/2010/main" val="259801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hlinkClick r:id="rId3"/>
              </a:rPr>
              <a:t>Constant Time Recovery in SQL Server (microsoft.com)</a:t>
            </a:r>
            <a:r>
              <a:rPr lang="en-US" dirty="0"/>
              <a:t> https://www.microsoft.com/en-us/research/uploads/prod/2019/06/p700-antonopoulos.pdf</a:t>
            </a:r>
            <a:endParaRPr lang="en-US" sz="1200"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8/30/2021 10:13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04778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8/30/2021 10:13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202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8/30/2021 10:13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88500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https://docs.microsoft.com/en-us/sql/relational-databases/accelerated-database-recovery-management?view=sql-server-ver15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8/30/2021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3181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Analysis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Forward scan of the transaction log from the beginning of the last successful checkpoint (or the oldest dirty page LSN) until the end, to determine the state of each transaction at the time SQL Server stopped.</a:t>
            </a:r>
          </a:p>
          <a:p>
            <a:r>
              <a:rPr lang="en-US" sz="900" b="1" i="0" kern="1200" dirty="0">
                <a:solidFill>
                  <a:schemeClr val="tx1"/>
                </a:solidFill>
                <a:effectLst/>
                <a:latin typeface="Segoe UI Light" pitchFamily="34" charset="0"/>
                <a:ea typeface="+mn-ea"/>
                <a:cs typeface="+mn-cs"/>
              </a:rPr>
              <a:t>Redo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Forward scan of the transaction log from the oldest uncommitted transaction until the end, to bring the database to the state it was at the time of the crash by redoing all committed operations.</a:t>
            </a:r>
          </a:p>
          <a:p>
            <a:r>
              <a:rPr lang="en-US" sz="900" b="1" i="0" kern="1200" dirty="0">
                <a:solidFill>
                  <a:schemeClr val="tx1"/>
                </a:solidFill>
                <a:effectLst/>
                <a:latin typeface="Segoe UI Light" pitchFamily="34" charset="0"/>
                <a:ea typeface="+mn-ea"/>
                <a:cs typeface="+mn-cs"/>
              </a:rPr>
              <a:t>Undo phase</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each transaction that was active as of the time of the crash, traverses the log backwards, undoing the operations that this transaction performed.</a:t>
            </a:r>
          </a:p>
          <a:p>
            <a:endParaRPr lang="en-US" dirty="0"/>
          </a:p>
          <a:p>
            <a:r>
              <a:rPr lang="en-US" dirty="0">
                <a:hlinkClick r:id="rId3"/>
              </a:rPr>
              <a:t>https://docs.microsoft.com/en-us/azure/sql-database/sql-database-accelerated-database-recovery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8/30/2021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73534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8/30/2021 10:13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39763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8/30/2021 10:13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8272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8/30/2021 10:13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652046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8/30/2021 10:13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851516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3099670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217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8/30/2021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3" name="Rectangle 2">
            <a:extLst>
              <a:ext uri="{FF2B5EF4-FFF2-40B4-BE49-F238E27FC236}">
                <a16:creationId xmlns:a16="http://schemas.microsoft.com/office/drawing/2014/main" id="{42831091-A48F-48BB-AD7D-E929D0C062C1}"/>
              </a:ext>
            </a:extLst>
          </p:cNvPr>
          <p:cNvSpPr/>
          <p:nvPr userDrawn="1"/>
        </p:nvSpPr>
        <p:spPr>
          <a:xfrm>
            <a:off x="0" y="2698812"/>
            <a:ext cx="3870664" cy="41591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5174A23-19F6-4907-A7F6-4B2A1ECCF589}"/>
              </a:ext>
            </a:extLst>
          </p:cNvPr>
          <p:cNvSpPr/>
          <p:nvPr userDrawn="1"/>
        </p:nvSpPr>
        <p:spPr>
          <a:xfrm rot="5400000">
            <a:off x="1529920" y="2621130"/>
            <a:ext cx="2684755" cy="5744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5FB3BA-7A26-4890-A55F-398A4768CE1F}"/>
              </a:ext>
            </a:extLst>
          </p:cNvPr>
          <p:cNvSpPr/>
          <p:nvPr userDrawn="1"/>
        </p:nvSpPr>
        <p:spPr>
          <a:xfrm>
            <a:off x="1036305" y="3342877"/>
            <a:ext cx="3870664" cy="17931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35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6393950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20890190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Accelerated Database Recovery</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99" r:id="rId7"/>
    <p:sldLayoutId id="2147484870" r:id="rId8"/>
    <p:sldLayoutId id="2147484871" r:id="rId9"/>
    <p:sldLayoutId id="2147484872" r:id="rId10"/>
    <p:sldLayoutId id="2147484873" r:id="rId11"/>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9.xml"/><Relationship Id="rId7" Type="http://schemas.openxmlformats.org/officeDocument/2006/relationships/diagramColors" Target="../diagrams/colors4.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0.xml"/><Relationship Id="rId7" Type="http://schemas.openxmlformats.org/officeDocument/2006/relationships/diagramColors" Target="../diagrams/colors5.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microsoft.com/en-us/research/uploads/prod/2019/06/p700-antonopoulos.pdf" TargetMode="Externa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3.xml"/><Relationship Id="rId7" Type="http://schemas.openxmlformats.org/officeDocument/2006/relationships/diagramColors" Target="../diagrams/colors6.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feature=player_embedded&amp;v=5RPkuQHcxxs" TargetMode="External"/><Relationship Id="rId3" Type="http://schemas.openxmlformats.org/officeDocument/2006/relationships/hyperlink" Target="http://aka.ms/ss19" TargetMode="External"/><Relationship Id="rId7" Type="http://schemas.openxmlformats.org/officeDocument/2006/relationships/hyperlink" Target="https://docs.microsoft.com/en-us/sql/sql-server/what-s-new-in-sql-server-ver15?view=sqlallproducts-allversion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aka.ms/sql2019learning" TargetMode="External"/><Relationship Id="rId11" Type="http://schemas.openxmlformats.org/officeDocument/2006/relationships/image" Target="../media/image11.tif"/><Relationship Id="rId5" Type="http://schemas.openxmlformats.org/officeDocument/2006/relationships/hyperlink" Target="https://aka.ms/SQL2019Notebooks" TargetMode="External"/><Relationship Id="rId10" Type="http://schemas.openxmlformats.org/officeDocument/2006/relationships/hyperlink" Target="https://aka.ms/sql2019book" TargetMode="External"/><Relationship Id="rId4" Type="http://schemas.openxmlformats.org/officeDocument/2006/relationships/hyperlink" Target="https://aka.ms/sqlworkshops" TargetMode="External"/><Relationship Id="rId9" Type="http://schemas.openxmlformats.org/officeDocument/2006/relationships/hyperlink" Target="https://aka.ms/SQLShortcuts" TargetMode="Externa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7.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8.xml"/><Relationship Id="rId7" Type="http://schemas.openxmlformats.org/officeDocument/2006/relationships/diagramColors" Target="../diagrams/colors3.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10482" y="4439522"/>
            <a:ext cx="6276531" cy="1793104"/>
          </a:xfrm>
        </p:spPr>
        <p:txBody>
          <a:bodyPr/>
          <a:lstStyle/>
          <a:p>
            <a:pPr>
              <a:lnSpc>
                <a:spcPct val="100000"/>
              </a:lnSpc>
              <a:spcBef>
                <a:spcPts val="600"/>
              </a:spcBef>
              <a:spcAft>
                <a:spcPts val="600"/>
              </a:spcAft>
            </a:pPr>
            <a:r>
              <a:rPr lang="en-US" sz="4000" dirty="0"/>
              <a:t>Accelerated </a:t>
            </a:r>
            <a:br>
              <a:rPr lang="en-US" sz="4000" dirty="0"/>
            </a:br>
            <a:r>
              <a:rPr lang="en-US" sz="4000" dirty="0"/>
              <a:t>Database Recovery</a:t>
            </a:r>
            <a:br>
              <a:rPr lang="en-US" b="1" dirty="0"/>
            </a:br>
            <a:br>
              <a:rPr lang="en-US" dirty="0"/>
            </a:br>
            <a:br>
              <a:rPr lang="en-US" dirty="0"/>
            </a:br>
            <a:br>
              <a:rPr lang="en-US" dirty="0"/>
            </a:br>
            <a:endParaRPr lang="en-US" dirty="0"/>
          </a:p>
        </p:txBody>
      </p:sp>
    </p:spTree>
    <p:extLst>
      <p:ext uri="{BB962C8B-B14F-4D97-AF65-F5344CB8AC3E}">
        <p14:creationId xmlns:p14="http://schemas.microsoft.com/office/powerpoint/2010/main" val="595046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176226479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1F4F892A-E731-4D4A-B00C-66076A3E14AB}"/>
              </a:ext>
            </a:extLst>
          </p:cNvPr>
          <p:cNvSpPr/>
          <p:nvPr/>
        </p:nvSpPr>
        <p:spPr>
          <a:xfrm>
            <a:off x="6441875" y="428145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8950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271942075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9F5DAFA-5E69-420C-B10D-B4BEE3E46A68}"/>
              </a:ext>
            </a:extLst>
          </p:cNvPr>
          <p:cNvSpPr/>
          <p:nvPr/>
        </p:nvSpPr>
        <p:spPr>
          <a:xfrm>
            <a:off x="9074703"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05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Accelerated Database Recovery process</a:t>
            </a:r>
          </a:p>
        </p:txBody>
      </p:sp>
      <p:grpSp>
        <p:nvGrpSpPr>
          <p:cNvPr id="4" name="Group 3">
            <a:extLst>
              <a:ext uri="{FF2B5EF4-FFF2-40B4-BE49-F238E27FC236}">
                <a16:creationId xmlns:a16="http://schemas.microsoft.com/office/drawing/2014/main" id="{8E18CCD6-E5F8-42AD-BB02-B5BDA80AF5F1}"/>
              </a:ext>
            </a:extLst>
          </p:cNvPr>
          <p:cNvGrpSpPr/>
          <p:nvPr/>
        </p:nvGrpSpPr>
        <p:grpSpPr>
          <a:xfrm>
            <a:off x="109939" y="601458"/>
            <a:ext cx="12082061" cy="5655084"/>
            <a:chOff x="50415" y="842204"/>
            <a:chExt cx="12082061" cy="5655084"/>
          </a:xfrm>
        </p:grpSpPr>
        <p:sp>
          <p:nvSpPr>
            <p:cNvPr id="3" name="Rectangle 2">
              <a:extLst>
                <a:ext uri="{FF2B5EF4-FFF2-40B4-BE49-F238E27FC236}">
                  <a16:creationId xmlns:a16="http://schemas.microsoft.com/office/drawing/2014/main" id="{CA152D57-DDFF-457C-8FA5-E73FDFFCD05D}"/>
                </a:ext>
              </a:extLst>
            </p:cNvPr>
            <p:cNvSpPr/>
            <p:nvPr/>
          </p:nvSpPr>
          <p:spPr>
            <a:xfrm>
              <a:off x="5293892" y="3588028"/>
              <a:ext cx="1593925" cy="40750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Content Placeholder 2"/>
            <p:cNvSpPr txBox="1">
              <a:spLocks/>
            </p:cNvSpPr>
            <p:nvPr/>
          </p:nvSpPr>
          <p:spPr>
            <a:xfrm>
              <a:off x="336664" y="842204"/>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cxnSp>
          <p:nvCxnSpPr>
            <p:cNvPr id="57" name="Straight Connector 56">
              <a:extLst>
                <a:ext uri="{FF2B5EF4-FFF2-40B4-BE49-F238E27FC236}">
                  <a16:creationId xmlns:a16="http://schemas.microsoft.com/office/drawing/2014/main" id="{060149F8-0ED2-4AF6-8D98-BBB1F34A26C8}"/>
                </a:ext>
              </a:extLst>
            </p:cNvPr>
            <p:cNvCxnSpPr>
              <a:cxnSpLocks/>
            </p:cNvCxnSpPr>
            <p:nvPr/>
          </p:nvCxnSpPr>
          <p:spPr>
            <a:xfrm>
              <a:off x="1359929" y="1273912"/>
              <a:ext cx="0" cy="4389494"/>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EC67EA80-EE13-4715-8ABC-3FCBAF871530}"/>
                </a:ext>
              </a:extLst>
            </p:cNvPr>
            <p:cNvGrpSpPr/>
            <p:nvPr/>
          </p:nvGrpSpPr>
          <p:grpSpPr>
            <a:xfrm>
              <a:off x="4396744" y="1282844"/>
              <a:ext cx="1630959" cy="5214444"/>
              <a:chOff x="3000390" y="2583872"/>
              <a:chExt cx="1663663" cy="5319006"/>
            </a:xfrm>
          </p:grpSpPr>
          <p:cxnSp>
            <p:nvCxnSpPr>
              <p:cNvPr id="59" name="Straight Connector 58">
                <a:extLst>
                  <a:ext uri="{FF2B5EF4-FFF2-40B4-BE49-F238E27FC236}">
                    <a16:creationId xmlns:a16="http://schemas.microsoft.com/office/drawing/2014/main" id="{C4BE62ED-6206-4B38-95D7-8847C52B27FE}"/>
                  </a:ext>
                </a:extLst>
              </p:cNvPr>
              <p:cNvCxnSpPr>
                <a:cxnSpLocks/>
              </p:cNvCxnSpPr>
              <p:nvPr/>
            </p:nvCxnSpPr>
            <p:spPr>
              <a:xfrm>
                <a:off x="3907828" y="2583872"/>
                <a:ext cx="0" cy="4522342"/>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A188548-461D-4054-B95D-E15814BCD359}"/>
                  </a:ext>
                </a:extLst>
              </p:cNvPr>
              <p:cNvSpPr txBox="1"/>
              <p:nvPr/>
            </p:nvSpPr>
            <p:spPr>
              <a:xfrm>
                <a:off x="3000390" y="7055218"/>
                <a:ext cx="1663663" cy="847660"/>
              </a:xfrm>
              <a:prstGeom prst="rect">
                <a:avLst/>
              </a:prstGeom>
              <a:noFill/>
            </p:spPr>
            <p:txBody>
              <a:bodyPr wrap="square" rtlCol="0">
                <a:spAutoFit/>
              </a:bodyPr>
              <a:lstStyle/>
              <a:p>
                <a:pPr algn="ctr" defTabSz="896341"/>
                <a:r>
                  <a:rPr lang="en-US" sz="1600" dirty="0">
                    <a:latin typeface="Segoe UI Light" panose="020B0502040204020203" pitchFamily="34" charset="0"/>
                    <a:cs typeface="Segoe UI Light" panose="020B0502040204020203" pitchFamily="34" charset="0"/>
                  </a:rPr>
                  <a:t>Checkpoint</a:t>
                </a:r>
              </a:p>
              <a:p>
                <a:pPr algn="ctr" defTabSz="896341"/>
                <a:r>
                  <a:rPr lang="en-US" sz="1600" i="1" dirty="0">
                    <a:latin typeface="Segoe UI Light" panose="020B0502040204020203" pitchFamily="34" charset="0"/>
                    <a:cs typeface="Segoe UI Light" panose="020B0502040204020203" pitchFamily="34" charset="0"/>
                  </a:rPr>
                  <a:t>(or oldest dirty page LSN)</a:t>
                </a:r>
              </a:p>
            </p:txBody>
          </p:sp>
        </p:grpSp>
        <p:grpSp>
          <p:nvGrpSpPr>
            <p:cNvPr id="61" name="Group 60">
              <a:extLst>
                <a:ext uri="{FF2B5EF4-FFF2-40B4-BE49-F238E27FC236}">
                  <a16:creationId xmlns:a16="http://schemas.microsoft.com/office/drawing/2014/main" id="{34921040-9703-4703-BB9A-CAE6C12DD89D}"/>
                </a:ext>
              </a:extLst>
            </p:cNvPr>
            <p:cNvGrpSpPr/>
            <p:nvPr/>
          </p:nvGrpSpPr>
          <p:grpSpPr>
            <a:xfrm>
              <a:off x="6493489" y="1321119"/>
              <a:ext cx="844176" cy="4971707"/>
              <a:chOff x="7644350" y="2574763"/>
              <a:chExt cx="1858656" cy="3391458"/>
            </a:xfrm>
          </p:grpSpPr>
          <p:cxnSp>
            <p:nvCxnSpPr>
              <p:cNvPr id="62" name="Straight Connector 61">
                <a:extLst>
                  <a:ext uri="{FF2B5EF4-FFF2-40B4-BE49-F238E27FC236}">
                    <a16:creationId xmlns:a16="http://schemas.microsoft.com/office/drawing/2014/main" id="{E1682CEA-463F-4017-857F-C88EFDB673B3}"/>
                  </a:ext>
                </a:extLst>
              </p:cNvPr>
              <p:cNvCxnSpPr/>
              <p:nvPr/>
            </p:nvCxnSpPr>
            <p:spPr>
              <a:xfrm>
                <a:off x="8576078" y="2574763"/>
                <a:ext cx="0" cy="3043983"/>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5821C6C-CD89-4804-9E18-E11641A93429}"/>
                  </a:ext>
                </a:extLst>
              </p:cNvPr>
              <p:cNvSpPr txBox="1"/>
              <p:nvPr/>
            </p:nvSpPr>
            <p:spPr>
              <a:xfrm>
                <a:off x="7644350" y="5567316"/>
                <a:ext cx="1858656" cy="398905"/>
              </a:xfrm>
              <a:prstGeom prst="rect">
                <a:avLst/>
              </a:prstGeom>
              <a:noFill/>
            </p:spPr>
            <p:txBody>
              <a:bodyPr wrap="square" rtlCol="0">
                <a:spAutoFit/>
              </a:bodyPr>
              <a:lstStyle/>
              <a:p>
                <a:pPr algn="ctr" defTabSz="896341"/>
                <a:r>
                  <a:rPr lang="en-US" sz="1600" dirty="0">
                    <a:latin typeface="Segoe UI Light" panose="020B0502040204020203" pitchFamily="34" charset="0"/>
                    <a:cs typeface="Segoe UI Light" panose="020B0502040204020203" pitchFamily="34" charset="0"/>
                  </a:rPr>
                  <a:t>Log</a:t>
                </a:r>
              </a:p>
              <a:p>
                <a:pPr algn="ctr" defTabSz="896341"/>
                <a:r>
                  <a:rPr lang="en-US" sz="1600" dirty="0">
                    <a:latin typeface="Segoe UI Light" panose="020B0502040204020203" pitchFamily="34" charset="0"/>
                    <a:cs typeface="Segoe UI Light" panose="020B0502040204020203" pitchFamily="34" charset="0"/>
                  </a:rPr>
                  <a:t>End </a:t>
                </a:r>
              </a:p>
            </p:txBody>
          </p:sp>
        </p:grpSp>
        <p:grpSp>
          <p:nvGrpSpPr>
            <p:cNvPr id="64" name="Group 63">
              <a:extLst>
                <a:ext uri="{FF2B5EF4-FFF2-40B4-BE49-F238E27FC236}">
                  <a16:creationId xmlns:a16="http://schemas.microsoft.com/office/drawing/2014/main" id="{593EB84F-0D9A-4C9C-8BF8-57BB42CB4261}"/>
                </a:ext>
              </a:extLst>
            </p:cNvPr>
            <p:cNvGrpSpPr/>
            <p:nvPr/>
          </p:nvGrpSpPr>
          <p:grpSpPr>
            <a:xfrm>
              <a:off x="5236652" y="1244059"/>
              <a:ext cx="6640526" cy="491263"/>
              <a:chOff x="5303036" y="2544312"/>
              <a:chExt cx="6773681" cy="501114"/>
            </a:xfrm>
          </p:grpSpPr>
          <p:grpSp>
            <p:nvGrpSpPr>
              <p:cNvPr id="65" name="Group 64">
                <a:extLst>
                  <a:ext uri="{FF2B5EF4-FFF2-40B4-BE49-F238E27FC236}">
                    <a16:creationId xmlns:a16="http://schemas.microsoft.com/office/drawing/2014/main" id="{50FC4855-5479-4376-BA6C-B0E1EBDD46E5}"/>
                  </a:ext>
                </a:extLst>
              </p:cNvPr>
              <p:cNvGrpSpPr/>
              <p:nvPr/>
            </p:nvGrpSpPr>
            <p:grpSpPr>
              <a:xfrm>
                <a:off x="5303036" y="2544312"/>
                <a:ext cx="1710755" cy="376599"/>
                <a:chOff x="2684533" y="2607233"/>
                <a:chExt cx="5955090" cy="376599"/>
              </a:xfrm>
            </p:grpSpPr>
            <p:cxnSp>
              <p:nvCxnSpPr>
                <p:cNvPr id="67" name="Straight Arrow Connector 66">
                  <a:extLst>
                    <a:ext uri="{FF2B5EF4-FFF2-40B4-BE49-F238E27FC236}">
                      <a16:creationId xmlns:a16="http://schemas.microsoft.com/office/drawing/2014/main" id="{420E002C-1E0F-48D9-BF24-B5A867CE40EA}"/>
                    </a:ext>
                  </a:extLst>
                </p:cNvPr>
                <p:cNvCxnSpPr>
                  <a:cxnSpLocks/>
                </p:cNvCxnSpPr>
                <p:nvPr/>
              </p:nvCxnSpPr>
              <p:spPr>
                <a:xfrm>
                  <a:off x="2860988" y="2983832"/>
                  <a:ext cx="577863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54D9A7E-78D7-4911-A3F8-34A9574FEBCB}"/>
                    </a:ext>
                  </a:extLst>
                </p:cNvPr>
                <p:cNvSpPr txBox="1"/>
                <p:nvPr/>
              </p:nvSpPr>
              <p:spPr>
                <a:xfrm>
                  <a:off x="2684533" y="2607233"/>
                  <a:ext cx="5705726" cy="307779"/>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1: </a:t>
                  </a:r>
                  <a:r>
                    <a:rPr lang="en-US" sz="1372" b="1" dirty="0">
                      <a:latin typeface="Segoe UI Light" panose="020B0502040204020203" pitchFamily="34" charset="0"/>
                      <a:cs typeface="Segoe UI Light" panose="020B0502040204020203" pitchFamily="34" charset="0"/>
                    </a:rPr>
                    <a:t>Analysis</a:t>
                  </a:r>
                </a:p>
              </p:txBody>
            </p:sp>
          </p:grpSp>
          <p:sp>
            <p:nvSpPr>
              <p:cNvPr id="66" name="TextBox 65">
                <a:extLst>
                  <a:ext uri="{FF2B5EF4-FFF2-40B4-BE49-F238E27FC236}">
                    <a16:creationId xmlns:a16="http://schemas.microsoft.com/office/drawing/2014/main" id="{29B2A83A-AB0C-4283-90AE-A3F4FB3AE893}"/>
                  </a:ext>
                </a:extLst>
              </p:cNvPr>
              <p:cNvSpPr txBox="1"/>
              <p:nvPr/>
            </p:nvSpPr>
            <p:spPr>
              <a:xfrm>
                <a:off x="7108681" y="2700082"/>
                <a:ext cx="4968036" cy="345344"/>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Regular Analysis + Reconstructs sLog</a:t>
                </a:r>
              </a:p>
            </p:txBody>
          </p:sp>
        </p:grpSp>
        <p:grpSp>
          <p:nvGrpSpPr>
            <p:cNvPr id="69" name="Group 68">
              <a:extLst>
                <a:ext uri="{FF2B5EF4-FFF2-40B4-BE49-F238E27FC236}">
                  <a16:creationId xmlns:a16="http://schemas.microsoft.com/office/drawing/2014/main" id="{4253C6B0-5ECB-43AC-9EFE-F34104A82756}"/>
                </a:ext>
              </a:extLst>
            </p:cNvPr>
            <p:cNvGrpSpPr/>
            <p:nvPr/>
          </p:nvGrpSpPr>
          <p:grpSpPr>
            <a:xfrm>
              <a:off x="275607" y="1273917"/>
              <a:ext cx="6897448" cy="4386928"/>
              <a:chOff x="242518" y="2574765"/>
              <a:chExt cx="7035756" cy="4474895"/>
            </a:xfrm>
          </p:grpSpPr>
          <p:cxnSp>
            <p:nvCxnSpPr>
              <p:cNvPr id="70" name="Straight Arrow Connector 69">
                <a:extLst>
                  <a:ext uri="{FF2B5EF4-FFF2-40B4-BE49-F238E27FC236}">
                    <a16:creationId xmlns:a16="http://schemas.microsoft.com/office/drawing/2014/main" id="{A109964A-6FE3-44E9-A049-AC82B12EA189}"/>
                  </a:ext>
                </a:extLst>
              </p:cNvPr>
              <p:cNvCxnSpPr>
                <a:cxnSpLocks/>
              </p:cNvCxnSpPr>
              <p:nvPr/>
            </p:nvCxnSpPr>
            <p:spPr>
              <a:xfrm flipV="1">
                <a:off x="386582" y="2574765"/>
                <a:ext cx="0" cy="447489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63A8563-2D8A-46D9-9D96-3678DE31EEF9}"/>
                  </a:ext>
                </a:extLst>
              </p:cNvPr>
              <p:cNvCxnSpPr>
                <a:cxnSpLocks/>
              </p:cNvCxnSpPr>
              <p:nvPr/>
            </p:nvCxnSpPr>
            <p:spPr>
              <a:xfrm>
                <a:off x="242518" y="5972465"/>
                <a:ext cx="7035756" cy="0"/>
              </a:xfrm>
              <a:prstGeom prst="straightConnector1">
                <a:avLst/>
              </a:prstGeom>
              <a:ln w="762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281AF719-FA19-44A8-842D-C7A1D2D60519}"/>
                  </a:ext>
                </a:extLst>
              </p:cNvPr>
              <p:cNvGrpSpPr/>
              <p:nvPr/>
            </p:nvGrpSpPr>
            <p:grpSpPr>
              <a:xfrm>
                <a:off x="852364" y="5884947"/>
                <a:ext cx="5789969" cy="219358"/>
                <a:chOff x="852364" y="5884947"/>
                <a:chExt cx="5789969" cy="219358"/>
              </a:xfrm>
            </p:grpSpPr>
            <p:cxnSp>
              <p:nvCxnSpPr>
                <p:cNvPr id="73" name="Straight Connector 72">
                  <a:extLst>
                    <a:ext uri="{FF2B5EF4-FFF2-40B4-BE49-F238E27FC236}">
                      <a16:creationId xmlns:a16="http://schemas.microsoft.com/office/drawing/2014/main" id="{44112AAA-6AC9-4A08-93A5-530DB58BFA5B}"/>
                    </a:ext>
                  </a:extLst>
                </p:cNvPr>
                <p:cNvCxnSpPr>
                  <a:cxnSpLocks/>
                </p:cNvCxnSpPr>
                <p:nvPr/>
              </p:nvCxnSpPr>
              <p:spPr>
                <a:xfrm>
                  <a:off x="852364" y="588800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F9E7C9A-EE2B-4078-B3EA-0A4CB30962C2}"/>
                    </a:ext>
                  </a:extLst>
                </p:cNvPr>
                <p:cNvCxnSpPr>
                  <a:cxnSpLocks/>
                </p:cNvCxnSpPr>
                <p:nvPr/>
              </p:nvCxnSpPr>
              <p:spPr>
                <a:xfrm>
                  <a:off x="1036196"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993F8AC-8E7B-497E-92E6-6F9F322D89E2}"/>
                    </a:ext>
                  </a:extLst>
                </p:cNvPr>
                <p:cNvCxnSpPr>
                  <a:cxnSpLocks/>
                </p:cNvCxnSpPr>
                <p:nvPr/>
              </p:nvCxnSpPr>
              <p:spPr>
                <a:xfrm>
                  <a:off x="1205741"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178E5A9-97E1-4518-8D5E-36BCE01B1192}"/>
                    </a:ext>
                  </a:extLst>
                </p:cNvPr>
                <p:cNvCxnSpPr>
                  <a:cxnSpLocks/>
                </p:cNvCxnSpPr>
                <p:nvPr/>
              </p:nvCxnSpPr>
              <p:spPr>
                <a:xfrm>
                  <a:off x="160674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9A2CFC9-BAFE-4163-A308-A36FC896F344}"/>
                    </a:ext>
                  </a:extLst>
                </p:cNvPr>
                <p:cNvCxnSpPr>
                  <a:cxnSpLocks/>
                </p:cNvCxnSpPr>
                <p:nvPr/>
              </p:nvCxnSpPr>
              <p:spPr>
                <a:xfrm>
                  <a:off x="249828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1CE9E95-BA76-496F-B082-047FDA2F8BFD}"/>
                    </a:ext>
                  </a:extLst>
                </p:cNvPr>
                <p:cNvCxnSpPr>
                  <a:cxnSpLocks/>
                </p:cNvCxnSpPr>
                <p:nvPr/>
              </p:nvCxnSpPr>
              <p:spPr>
                <a:xfrm>
                  <a:off x="3306467" y="588494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6C718A5-AC03-461A-8EC0-A32293774F82}"/>
                    </a:ext>
                  </a:extLst>
                </p:cNvPr>
                <p:cNvCxnSpPr>
                  <a:cxnSpLocks/>
                </p:cNvCxnSpPr>
                <p:nvPr/>
              </p:nvCxnSpPr>
              <p:spPr>
                <a:xfrm>
                  <a:off x="4798138" y="589169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6FA6C23-9CD8-41C5-AD85-0046AECFEEE5}"/>
                    </a:ext>
                  </a:extLst>
                </p:cNvPr>
                <p:cNvCxnSpPr>
                  <a:cxnSpLocks/>
                </p:cNvCxnSpPr>
                <p:nvPr/>
              </p:nvCxnSpPr>
              <p:spPr>
                <a:xfrm>
                  <a:off x="5904962"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8C37886-715D-4D11-A6F1-955A90D50510}"/>
                    </a:ext>
                  </a:extLst>
                </p:cNvPr>
                <p:cNvCxnSpPr>
                  <a:cxnSpLocks/>
                </p:cNvCxnSpPr>
                <p:nvPr/>
              </p:nvCxnSpPr>
              <p:spPr>
                <a:xfrm>
                  <a:off x="6642333"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701D42F-1706-4E59-8F32-F5302B1674F9}"/>
                    </a:ext>
                  </a:extLst>
                </p:cNvPr>
                <p:cNvCxnSpPr>
                  <a:cxnSpLocks/>
                </p:cNvCxnSpPr>
                <p:nvPr/>
              </p:nvCxnSpPr>
              <p:spPr>
                <a:xfrm>
                  <a:off x="6554588" y="5895143"/>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3" name="Group 82">
              <a:extLst>
                <a:ext uri="{FF2B5EF4-FFF2-40B4-BE49-F238E27FC236}">
                  <a16:creationId xmlns:a16="http://schemas.microsoft.com/office/drawing/2014/main" id="{43A9AC28-77D4-4034-AE49-4046791282D0}"/>
                </a:ext>
              </a:extLst>
            </p:cNvPr>
            <p:cNvGrpSpPr/>
            <p:nvPr/>
          </p:nvGrpSpPr>
          <p:grpSpPr>
            <a:xfrm>
              <a:off x="1408027" y="1918646"/>
              <a:ext cx="10724449" cy="655215"/>
              <a:chOff x="1344572" y="2453719"/>
              <a:chExt cx="10939498" cy="668352"/>
            </a:xfrm>
          </p:grpSpPr>
          <p:grpSp>
            <p:nvGrpSpPr>
              <p:cNvPr id="84" name="Group 83">
                <a:extLst>
                  <a:ext uri="{FF2B5EF4-FFF2-40B4-BE49-F238E27FC236}">
                    <a16:creationId xmlns:a16="http://schemas.microsoft.com/office/drawing/2014/main" id="{1F1CA5F4-9BDE-47E5-89EA-A8AE6916DA68}"/>
                  </a:ext>
                </a:extLst>
              </p:cNvPr>
              <p:cNvGrpSpPr/>
              <p:nvPr/>
            </p:nvGrpSpPr>
            <p:grpSpPr>
              <a:xfrm>
                <a:off x="4980083" y="2453719"/>
                <a:ext cx="7303987" cy="668352"/>
                <a:chOff x="4980083" y="3445118"/>
                <a:chExt cx="7303987" cy="668352"/>
              </a:xfrm>
            </p:grpSpPr>
            <p:grpSp>
              <p:nvGrpSpPr>
                <p:cNvPr id="141" name="Group 140">
                  <a:extLst>
                    <a:ext uri="{FF2B5EF4-FFF2-40B4-BE49-F238E27FC236}">
                      <a16:creationId xmlns:a16="http://schemas.microsoft.com/office/drawing/2014/main" id="{C66DF42F-2FEE-4649-A741-4A60F759A6F8}"/>
                    </a:ext>
                  </a:extLst>
                </p:cNvPr>
                <p:cNvGrpSpPr/>
                <p:nvPr/>
              </p:nvGrpSpPr>
              <p:grpSpPr>
                <a:xfrm>
                  <a:off x="4980083" y="3445118"/>
                  <a:ext cx="2109687" cy="394099"/>
                  <a:chOff x="4366655" y="3379806"/>
                  <a:chExt cx="1751757" cy="394099"/>
                </a:xfrm>
              </p:grpSpPr>
              <p:cxnSp>
                <p:nvCxnSpPr>
                  <p:cNvPr id="143" name="Straight Arrow Connector 142">
                    <a:extLst>
                      <a:ext uri="{FF2B5EF4-FFF2-40B4-BE49-F238E27FC236}">
                        <a16:creationId xmlns:a16="http://schemas.microsoft.com/office/drawing/2014/main" id="{8825E05D-CCD4-4C99-9304-E68FB2F6CD8A}"/>
                      </a:ext>
                    </a:extLst>
                  </p:cNvPr>
                  <p:cNvCxnSpPr>
                    <a:cxnSpLocks/>
                  </p:cNvCxnSpPr>
                  <p:nvPr/>
                </p:nvCxnSpPr>
                <p:spPr>
                  <a:xfrm>
                    <a:off x="4676905" y="3773905"/>
                    <a:ext cx="1378418"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673A237E-DB64-4917-9F69-032CE19C45B3}"/>
                      </a:ext>
                    </a:extLst>
                  </p:cNvPr>
                  <p:cNvSpPr txBox="1"/>
                  <p:nvPr/>
                </p:nvSpPr>
                <p:spPr>
                  <a:xfrm>
                    <a:off x="4366655" y="3379806"/>
                    <a:ext cx="1751757" cy="307778"/>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2b: </a:t>
                    </a:r>
                    <a:r>
                      <a:rPr lang="en-US" sz="1372" b="1" dirty="0">
                        <a:latin typeface="Segoe UI Light" panose="020B0502040204020203" pitchFamily="34" charset="0"/>
                        <a:cs typeface="Segoe UI Light" panose="020B0502040204020203" pitchFamily="34" charset="0"/>
                      </a:rPr>
                      <a:t>Redo</a:t>
                    </a:r>
                    <a:endParaRPr lang="en-US" sz="1176" b="1" dirty="0">
                      <a:latin typeface="Segoe UI Light" panose="020B0502040204020203" pitchFamily="34" charset="0"/>
                      <a:cs typeface="Segoe UI Light" panose="020B0502040204020203" pitchFamily="34" charset="0"/>
                    </a:endParaRPr>
                  </a:p>
                </p:txBody>
              </p:sp>
            </p:grpSp>
            <p:sp>
              <p:nvSpPr>
                <p:cNvPr id="142" name="TextBox 141">
                  <a:extLst>
                    <a:ext uri="{FF2B5EF4-FFF2-40B4-BE49-F238E27FC236}">
                      <a16:creationId xmlns:a16="http://schemas.microsoft.com/office/drawing/2014/main" id="{30DED54D-876E-4E27-9C7B-0C86C89E19A9}"/>
                    </a:ext>
                  </a:extLst>
                </p:cNvPr>
                <p:cNvSpPr txBox="1"/>
                <p:nvPr/>
              </p:nvSpPr>
              <p:spPr>
                <a:xfrm>
                  <a:off x="7108152" y="3516969"/>
                  <a:ext cx="5175918" cy="596501"/>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Phase 2a: Redo from </a:t>
                  </a:r>
                  <a:r>
                    <a:rPr lang="en-US" sz="1600" b="1" dirty="0">
                      <a:latin typeface="Segoe UI Light" panose="020B0502040204020203" pitchFamily="34" charset="0"/>
                      <a:cs typeface="Segoe UI Light" panose="020B0502040204020203" pitchFamily="34" charset="0"/>
                    </a:rPr>
                    <a:t>sLog</a:t>
                  </a:r>
                  <a:endParaRPr lang="en-US" sz="1600" b="1" dirty="0">
                    <a:solidFill>
                      <a:schemeClr val="accent4">
                        <a:lumMod val="75000"/>
                      </a:schemeClr>
                    </a:solidFill>
                    <a:latin typeface="Segoe UI Light" panose="020B0502040204020203" pitchFamily="34" charset="0"/>
                    <a:cs typeface="Segoe UI Light" panose="020B0502040204020203" pitchFamily="34" charset="0"/>
                  </a:endParaRPr>
                </a:p>
                <a:p>
                  <a:pPr defTabSz="896341"/>
                  <a:r>
                    <a:rPr lang="en-US" sz="1600" dirty="0">
                      <a:latin typeface="Segoe UI Light" panose="020B0502040204020203" pitchFamily="34" charset="0"/>
                      <a:cs typeface="Segoe UI Light" panose="020B0502040204020203" pitchFamily="34" charset="0"/>
                    </a:rPr>
                    <a:t>Phase 2b: Redo from </a:t>
                  </a:r>
                  <a:r>
                    <a:rPr lang="en-US" sz="1600" b="1" dirty="0">
                      <a:latin typeface="Segoe UI Light" panose="020B0502040204020203" pitchFamily="34" charset="0"/>
                      <a:cs typeface="Segoe UI Light" panose="020B0502040204020203" pitchFamily="34" charset="0"/>
                    </a:rPr>
                    <a:t>Transaction Log</a:t>
                  </a:r>
                  <a:endParaRPr lang="en-US" sz="1600" dirty="0">
                    <a:solidFill>
                      <a:schemeClr val="accent4">
                        <a:lumMod val="75000"/>
                      </a:schemeClr>
                    </a:solidFill>
                    <a:latin typeface="Segoe UI Light" panose="020B0502040204020203" pitchFamily="34" charset="0"/>
                    <a:cs typeface="Segoe UI Light" panose="020B0502040204020203" pitchFamily="34" charset="0"/>
                  </a:endParaRPr>
                </a:p>
              </p:txBody>
            </p:sp>
          </p:grpSp>
          <p:cxnSp>
            <p:nvCxnSpPr>
              <p:cNvPr id="85" name="Straight Arrow Connector 84">
                <a:extLst>
                  <a:ext uri="{FF2B5EF4-FFF2-40B4-BE49-F238E27FC236}">
                    <a16:creationId xmlns:a16="http://schemas.microsoft.com/office/drawing/2014/main" id="{A9E110FC-EF8C-4E70-BFAC-587B71C5B2A6}"/>
                  </a:ext>
                </a:extLst>
              </p:cNvPr>
              <p:cNvCxnSpPr>
                <a:cxnSpLocks/>
                <a:stCxn id="139" idx="3"/>
              </p:cNvCxnSpPr>
              <p:nvPr/>
            </p:nvCxnSpPr>
            <p:spPr>
              <a:xfrm>
                <a:off x="4436896" y="2833640"/>
                <a:ext cx="905857" cy="14178"/>
              </a:xfrm>
              <a:prstGeom prst="straightConnector1">
                <a:avLst/>
              </a:prstGeom>
              <a:ln w="76200">
                <a:solidFill>
                  <a:srgbClr val="F36E2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51CA0D55-DC25-4339-BE46-D31688A3DACD}"/>
                  </a:ext>
                </a:extLst>
              </p:cNvPr>
              <p:cNvSpPr txBox="1"/>
              <p:nvPr/>
            </p:nvSpPr>
            <p:spPr>
              <a:xfrm>
                <a:off x="2158132" y="2679750"/>
                <a:ext cx="2278764" cy="307778"/>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2a: </a:t>
                </a:r>
                <a:r>
                  <a:rPr lang="en-US" sz="1372" b="1" dirty="0">
                    <a:latin typeface="Segoe UI Light" panose="020B0502040204020203" pitchFamily="34" charset="0"/>
                    <a:cs typeface="Segoe UI Light" panose="020B0502040204020203" pitchFamily="34" charset="0"/>
                  </a:rPr>
                  <a:t>Redo from sLog</a:t>
                </a:r>
              </a:p>
            </p:txBody>
          </p:sp>
          <p:cxnSp>
            <p:nvCxnSpPr>
              <p:cNvPr id="140" name="Straight Connector 139">
                <a:extLst>
                  <a:ext uri="{FF2B5EF4-FFF2-40B4-BE49-F238E27FC236}">
                    <a16:creationId xmlns:a16="http://schemas.microsoft.com/office/drawing/2014/main" id="{8D98E9C1-D4B8-4AB4-B9AB-74393195B592}"/>
                  </a:ext>
                </a:extLst>
              </p:cNvPr>
              <p:cNvCxnSpPr>
                <a:cxnSpLocks/>
                <a:endCxn id="139" idx="1"/>
              </p:cNvCxnSpPr>
              <p:nvPr/>
            </p:nvCxnSpPr>
            <p:spPr>
              <a:xfrm>
                <a:off x="1344572" y="2833640"/>
                <a:ext cx="813560" cy="0"/>
              </a:xfrm>
              <a:prstGeom prst="line">
                <a:avLst/>
              </a:prstGeom>
              <a:ln w="76200">
                <a:solidFill>
                  <a:srgbClr val="F36E2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D43B735E-4532-4580-B04F-810F48017867}"/>
                </a:ext>
              </a:extLst>
            </p:cNvPr>
            <p:cNvGrpSpPr/>
            <p:nvPr/>
          </p:nvGrpSpPr>
          <p:grpSpPr>
            <a:xfrm>
              <a:off x="1355997" y="3418713"/>
              <a:ext cx="10487688" cy="830997"/>
              <a:chOff x="1344573" y="3416548"/>
              <a:chExt cx="10697987" cy="847664"/>
            </a:xfrm>
          </p:grpSpPr>
          <p:grpSp>
            <p:nvGrpSpPr>
              <p:cNvPr id="148" name="Group 147">
                <a:extLst>
                  <a:ext uri="{FF2B5EF4-FFF2-40B4-BE49-F238E27FC236}">
                    <a16:creationId xmlns:a16="http://schemas.microsoft.com/office/drawing/2014/main" id="{58EB8033-DB00-4E26-A83F-F4B60C37D91D}"/>
                  </a:ext>
                </a:extLst>
              </p:cNvPr>
              <p:cNvGrpSpPr/>
              <p:nvPr/>
            </p:nvGrpSpPr>
            <p:grpSpPr>
              <a:xfrm>
                <a:off x="1344573" y="3416548"/>
                <a:ext cx="10697987" cy="847664"/>
                <a:chOff x="1344573" y="4407947"/>
                <a:chExt cx="10697987" cy="847664"/>
              </a:xfrm>
            </p:grpSpPr>
            <p:grpSp>
              <p:nvGrpSpPr>
                <p:cNvPr id="150" name="Group 149">
                  <a:extLst>
                    <a:ext uri="{FF2B5EF4-FFF2-40B4-BE49-F238E27FC236}">
                      <a16:creationId xmlns:a16="http://schemas.microsoft.com/office/drawing/2014/main" id="{A28F712E-4194-41C3-83D7-2B107348C1A4}"/>
                    </a:ext>
                  </a:extLst>
                </p:cNvPr>
                <p:cNvGrpSpPr/>
                <p:nvPr/>
              </p:nvGrpSpPr>
              <p:grpSpPr>
                <a:xfrm>
                  <a:off x="1344573" y="4598075"/>
                  <a:ext cx="3623437" cy="307779"/>
                  <a:chOff x="1364457" y="3565944"/>
                  <a:chExt cx="2958490" cy="307779"/>
                </a:xfrm>
              </p:grpSpPr>
              <p:cxnSp>
                <p:nvCxnSpPr>
                  <p:cNvPr id="152" name="Straight Arrow Connector 151">
                    <a:extLst>
                      <a:ext uri="{FF2B5EF4-FFF2-40B4-BE49-F238E27FC236}">
                        <a16:creationId xmlns:a16="http://schemas.microsoft.com/office/drawing/2014/main" id="{322C6178-B8F6-4071-B6F6-71B9FD29C109}"/>
                      </a:ext>
                    </a:extLst>
                  </p:cNvPr>
                  <p:cNvCxnSpPr>
                    <a:cxnSpLocks/>
                  </p:cNvCxnSpPr>
                  <p:nvPr/>
                </p:nvCxnSpPr>
                <p:spPr>
                  <a:xfrm flipH="1">
                    <a:off x="1364457" y="3750600"/>
                    <a:ext cx="1196973" cy="0"/>
                  </a:xfrm>
                  <a:prstGeom prst="straightConnector1">
                    <a:avLst/>
                  </a:prstGeom>
                  <a:ln w="762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1A8DCA7-7789-4F0E-AC13-E644784E13FF}"/>
                      </a:ext>
                    </a:extLst>
                  </p:cNvPr>
                  <p:cNvSpPr txBox="1"/>
                  <p:nvPr/>
                </p:nvSpPr>
                <p:spPr>
                  <a:xfrm>
                    <a:off x="2462365" y="3565944"/>
                    <a:ext cx="1860582" cy="307779"/>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3: </a:t>
                    </a:r>
                    <a:r>
                      <a:rPr lang="en-US" sz="1372" b="1" dirty="0">
                        <a:latin typeface="Segoe UI Light" panose="020B0502040204020203" pitchFamily="34" charset="0"/>
                        <a:cs typeface="Segoe UI Light" panose="020B0502040204020203" pitchFamily="34" charset="0"/>
                      </a:rPr>
                      <a:t>Undo from sLog</a:t>
                    </a:r>
                  </a:p>
                </p:txBody>
              </p:sp>
            </p:grpSp>
            <p:sp>
              <p:nvSpPr>
                <p:cNvPr id="151" name="TextBox 150">
                  <a:extLst>
                    <a:ext uri="{FF2B5EF4-FFF2-40B4-BE49-F238E27FC236}">
                      <a16:creationId xmlns:a16="http://schemas.microsoft.com/office/drawing/2014/main" id="{2EFA800D-605E-4D6A-B586-F695DDDCFD75}"/>
                    </a:ext>
                  </a:extLst>
                </p:cNvPr>
                <p:cNvSpPr txBox="1"/>
                <p:nvPr/>
              </p:nvSpPr>
              <p:spPr>
                <a:xfrm>
                  <a:off x="7142842" y="4407947"/>
                  <a:ext cx="4899718" cy="847664"/>
                </a:xfrm>
                <a:prstGeom prst="rect">
                  <a:avLst/>
                </a:prstGeom>
                <a:noFill/>
                <a:ln w="19050">
                  <a:solidFill>
                    <a:schemeClr val="accent5"/>
                  </a:solidFill>
                </a:ln>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Only needs to scan log since last checkpoint. Instant Undo by using sLog and Persisted Version Store (PVS) with Logical Revert.</a:t>
                  </a:r>
                </a:p>
              </p:txBody>
            </p:sp>
          </p:grpSp>
          <p:cxnSp>
            <p:nvCxnSpPr>
              <p:cNvPr id="149" name="Straight Connector 148">
                <a:extLst>
                  <a:ext uri="{FF2B5EF4-FFF2-40B4-BE49-F238E27FC236}">
                    <a16:creationId xmlns:a16="http://schemas.microsoft.com/office/drawing/2014/main" id="{576A3083-B3F7-42BF-BE76-83057A36C3BF}"/>
                  </a:ext>
                </a:extLst>
              </p:cNvPr>
              <p:cNvCxnSpPr/>
              <p:nvPr/>
            </p:nvCxnSpPr>
            <p:spPr>
              <a:xfrm>
                <a:off x="4910262" y="3790310"/>
                <a:ext cx="2108013" cy="0"/>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4" name="Straight Arrow Connector 153">
              <a:extLst>
                <a:ext uri="{FF2B5EF4-FFF2-40B4-BE49-F238E27FC236}">
                  <a16:creationId xmlns:a16="http://schemas.microsoft.com/office/drawing/2014/main" id="{933ECB8A-C6C4-459C-81B6-B1BAFCEB5D66}"/>
                </a:ext>
              </a:extLst>
            </p:cNvPr>
            <p:cNvCxnSpPr>
              <a:cxnSpLocks/>
            </p:cNvCxnSpPr>
            <p:nvPr/>
          </p:nvCxnSpPr>
          <p:spPr>
            <a:xfrm>
              <a:off x="269747" y="5068260"/>
              <a:ext cx="6897448" cy="0"/>
            </a:xfrm>
            <a:prstGeom prst="straightConnector1">
              <a:avLst/>
            </a:prstGeom>
            <a:ln w="762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E1819840-0230-4A25-BE62-C744F6806605}"/>
                </a:ext>
              </a:extLst>
            </p:cNvPr>
            <p:cNvSpPr txBox="1"/>
            <p:nvPr/>
          </p:nvSpPr>
          <p:spPr>
            <a:xfrm>
              <a:off x="7184495" y="4465509"/>
              <a:ext cx="2164746" cy="338554"/>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Transaction Log</a:t>
              </a:r>
            </a:p>
          </p:txBody>
        </p:sp>
        <p:sp>
          <p:nvSpPr>
            <p:cNvPr id="156" name="TextBox 155">
              <a:extLst>
                <a:ext uri="{FF2B5EF4-FFF2-40B4-BE49-F238E27FC236}">
                  <a16:creationId xmlns:a16="http://schemas.microsoft.com/office/drawing/2014/main" id="{AADA60C2-E79F-4A58-86DB-2165F146C25C}"/>
                </a:ext>
              </a:extLst>
            </p:cNvPr>
            <p:cNvSpPr txBox="1"/>
            <p:nvPr/>
          </p:nvSpPr>
          <p:spPr>
            <a:xfrm>
              <a:off x="7208088" y="4912314"/>
              <a:ext cx="2217743" cy="338554"/>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sLog (in memory)</a:t>
              </a:r>
            </a:p>
          </p:txBody>
        </p:sp>
        <p:sp>
          <p:nvSpPr>
            <p:cNvPr id="157" name="Rectangle 156">
              <a:extLst>
                <a:ext uri="{FF2B5EF4-FFF2-40B4-BE49-F238E27FC236}">
                  <a16:creationId xmlns:a16="http://schemas.microsoft.com/office/drawing/2014/main" id="{9FCF23DD-1DF4-41BB-A46F-F45DC8B0CA9A}"/>
                </a:ext>
              </a:extLst>
            </p:cNvPr>
            <p:cNvSpPr/>
            <p:nvPr/>
          </p:nvSpPr>
          <p:spPr>
            <a:xfrm>
              <a:off x="1662798" y="4507300"/>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158" name="Straight Connector 157">
              <a:extLst>
                <a:ext uri="{FF2B5EF4-FFF2-40B4-BE49-F238E27FC236}">
                  <a16:creationId xmlns:a16="http://schemas.microsoft.com/office/drawing/2014/main" id="{B2A14A17-C557-4041-8D37-4B22E67268A4}"/>
                </a:ext>
              </a:extLst>
            </p:cNvPr>
            <p:cNvCxnSpPr>
              <a:cxnSpLocks/>
            </p:cNvCxnSpPr>
            <p:nvPr/>
          </p:nvCxnSpPr>
          <p:spPr>
            <a:xfrm>
              <a:off x="2530033"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4562823-0924-4963-8E31-989A2DC321D2}"/>
                </a:ext>
              </a:extLst>
            </p:cNvPr>
            <p:cNvCxnSpPr>
              <a:cxnSpLocks/>
            </p:cNvCxnSpPr>
            <p:nvPr/>
          </p:nvCxnSpPr>
          <p:spPr>
            <a:xfrm>
              <a:off x="2575252"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474F2AB-3A4E-42ED-9B0C-A56A272601A3}"/>
                </a:ext>
              </a:extLst>
            </p:cNvPr>
            <p:cNvCxnSpPr>
              <a:cxnSpLocks/>
            </p:cNvCxnSpPr>
            <p:nvPr/>
          </p:nvCxnSpPr>
          <p:spPr>
            <a:xfrm>
              <a:off x="2623134"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A1A4D0F-94F7-4B57-92E8-5F79FBA8E60D}"/>
                </a:ext>
              </a:extLst>
            </p:cNvPr>
            <p:cNvCxnSpPr>
              <a:cxnSpLocks/>
            </p:cNvCxnSpPr>
            <p:nvPr/>
          </p:nvCxnSpPr>
          <p:spPr>
            <a:xfrm>
              <a:off x="2700080"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4CCEB87-7212-458D-9BE8-7EC68205EBCE}"/>
                </a:ext>
              </a:extLst>
            </p:cNvPr>
            <p:cNvCxnSpPr>
              <a:cxnSpLocks/>
            </p:cNvCxnSpPr>
            <p:nvPr/>
          </p:nvCxnSpPr>
          <p:spPr>
            <a:xfrm>
              <a:off x="2745301"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B5B1AA5-2503-404D-B45C-1A9BA911F370}"/>
                </a:ext>
              </a:extLst>
            </p:cNvPr>
            <p:cNvCxnSpPr>
              <a:cxnSpLocks/>
            </p:cNvCxnSpPr>
            <p:nvPr/>
          </p:nvCxnSpPr>
          <p:spPr>
            <a:xfrm>
              <a:off x="2793181"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B659450-E257-40F6-80C3-6E89A44A54FB}"/>
                </a:ext>
              </a:extLst>
            </p:cNvPr>
            <p:cNvCxnSpPr>
              <a:cxnSpLocks/>
            </p:cNvCxnSpPr>
            <p:nvPr/>
          </p:nvCxnSpPr>
          <p:spPr>
            <a:xfrm>
              <a:off x="2315015"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E98F2AF-AAFF-42DE-91BF-E43C6C65ED58}"/>
                </a:ext>
              </a:extLst>
            </p:cNvPr>
            <p:cNvCxnSpPr>
              <a:cxnSpLocks/>
            </p:cNvCxnSpPr>
            <p:nvPr/>
          </p:nvCxnSpPr>
          <p:spPr>
            <a:xfrm>
              <a:off x="2360235"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EA236FB-E6B3-44FE-8566-AD347283E271}"/>
                </a:ext>
              </a:extLst>
            </p:cNvPr>
            <p:cNvCxnSpPr>
              <a:cxnSpLocks/>
            </p:cNvCxnSpPr>
            <p:nvPr/>
          </p:nvCxnSpPr>
          <p:spPr>
            <a:xfrm>
              <a:off x="2408116"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3A59FDEF-6CEF-4433-9609-D08C17D54F28}"/>
                </a:ext>
              </a:extLst>
            </p:cNvPr>
            <p:cNvSpPr/>
            <p:nvPr/>
          </p:nvSpPr>
          <p:spPr>
            <a:xfrm>
              <a:off x="2839742" y="4507300"/>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168" name="Straight Connector 167">
              <a:extLst>
                <a:ext uri="{FF2B5EF4-FFF2-40B4-BE49-F238E27FC236}">
                  <a16:creationId xmlns:a16="http://schemas.microsoft.com/office/drawing/2014/main" id="{63C63122-90EC-47E7-B2CA-161D021326EB}"/>
                </a:ext>
              </a:extLst>
            </p:cNvPr>
            <p:cNvCxnSpPr>
              <a:cxnSpLocks/>
            </p:cNvCxnSpPr>
            <p:nvPr/>
          </p:nvCxnSpPr>
          <p:spPr>
            <a:xfrm>
              <a:off x="2101292"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DE4EDC3-B83D-4B6B-B50B-D4B8C8815B89}"/>
                </a:ext>
              </a:extLst>
            </p:cNvPr>
            <p:cNvCxnSpPr>
              <a:cxnSpLocks/>
            </p:cNvCxnSpPr>
            <p:nvPr/>
          </p:nvCxnSpPr>
          <p:spPr>
            <a:xfrm>
              <a:off x="2146513"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2C21435E-1C1D-4B09-BD44-89FE724DFF0A}"/>
                </a:ext>
              </a:extLst>
            </p:cNvPr>
            <p:cNvCxnSpPr>
              <a:cxnSpLocks/>
            </p:cNvCxnSpPr>
            <p:nvPr/>
          </p:nvCxnSpPr>
          <p:spPr>
            <a:xfrm>
              <a:off x="2194393"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879B3D5-7AFA-4526-9440-E85BB6FFA1F7}"/>
                </a:ext>
              </a:extLst>
            </p:cNvPr>
            <p:cNvCxnSpPr>
              <a:cxnSpLocks/>
            </p:cNvCxnSpPr>
            <p:nvPr/>
          </p:nvCxnSpPr>
          <p:spPr>
            <a:xfrm>
              <a:off x="1838766"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C7D56C2-E077-42EC-B76F-496A5585F1A2}"/>
                </a:ext>
              </a:extLst>
            </p:cNvPr>
            <p:cNvCxnSpPr>
              <a:cxnSpLocks/>
            </p:cNvCxnSpPr>
            <p:nvPr/>
          </p:nvCxnSpPr>
          <p:spPr>
            <a:xfrm>
              <a:off x="1883986"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543073D-5FB7-49F0-ADDA-CBB62E7C493A}"/>
                </a:ext>
              </a:extLst>
            </p:cNvPr>
            <p:cNvCxnSpPr>
              <a:cxnSpLocks/>
            </p:cNvCxnSpPr>
            <p:nvPr/>
          </p:nvCxnSpPr>
          <p:spPr>
            <a:xfrm>
              <a:off x="1931868"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336D939-18C6-4BE9-9345-971C8E560AB7}"/>
                </a:ext>
              </a:extLst>
            </p:cNvPr>
            <p:cNvCxnSpPr>
              <a:cxnSpLocks/>
            </p:cNvCxnSpPr>
            <p:nvPr/>
          </p:nvCxnSpPr>
          <p:spPr>
            <a:xfrm>
              <a:off x="2982485"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0BB3FC6-66E4-4F7B-A9F3-F1599BC9EBD7}"/>
                </a:ext>
              </a:extLst>
            </p:cNvPr>
            <p:cNvCxnSpPr>
              <a:cxnSpLocks/>
            </p:cNvCxnSpPr>
            <p:nvPr/>
          </p:nvCxnSpPr>
          <p:spPr>
            <a:xfrm>
              <a:off x="3027706"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ABEB78B-934A-4150-9F60-21946C4DB1DF}"/>
                </a:ext>
              </a:extLst>
            </p:cNvPr>
            <p:cNvCxnSpPr>
              <a:cxnSpLocks/>
            </p:cNvCxnSpPr>
            <p:nvPr/>
          </p:nvCxnSpPr>
          <p:spPr>
            <a:xfrm>
              <a:off x="3075586"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13BB1B9-C9B4-40DD-BC08-BD89EB1F9FC9}"/>
                </a:ext>
              </a:extLst>
            </p:cNvPr>
            <p:cNvCxnSpPr>
              <a:cxnSpLocks/>
            </p:cNvCxnSpPr>
            <p:nvPr/>
          </p:nvCxnSpPr>
          <p:spPr>
            <a:xfrm>
              <a:off x="3128787"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056B301-571D-477F-80C5-003A45E723E1}"/>
                </a:ext>
              </a:extLst>
            </p:cNvPr>
            <p:cNvCxnSpPr>
              <a:cxnSpLocks/>
            </p:cNvCxnSpPr>
            <p:nvPr/>
          </p:nvCxnSpPr>
          <p:spPr>
            <a:xfrm>
              <a:off x="3174006"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8B526FD-6D11-4089-A8E1-297CA015747A}"/>
                </a:ext>
              </a:extLst>
            </p:cNvPr>
            <p:cNvCxnSpPr>
              <a:cxnSpLocks/>
            </p:cNvCxnSpPr>
            <p:nvPr/>
          </p:nvCxnSpPr>
          <p:spPr>
            <a:xfrm>
              <a:off x="3221888"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8E65E174-7F27-4CF3-AE5F-323C84E1FAAB}"/>
                </a:ext>
              </a:extLst>
            </p:cNvPr>
            <p:cNvCxnSpPr>
              <a:cxnSpLocks/>
            </p:cNvCxnSpPr>
            <p:nvPr/>
          </p:nvCxnSpPr>
          <p:spPr>
            <a:xfrm>
              <a:off x="3374360"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9181514-C025-46E9-9D2C-A71E3B1D8E39}"/>
                </a:ext>
              </a:extLst>
            </p:cNvPr>
            <p:cNvCxnSpPr>
              <a:cxnSpLocks/>
            </p:cNvCxnSpPr>
            <p:nvPr/>
          </p:nvCxnSpPr>
          <p:spPr>
            <a:xfrm>
              <a:off x="3419580"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FA776CE-87A6-4164-B6CC-3BDE1C12DEF5}"/>
                </a:ext>
              </a:extLst>
            </p:cNvPr>
            <p:cNvCxnSpPr>
              <a:cxnSpLocks/>
            </p:cNvCxnSpPr>
            <p:nvPr/>
          </p:nvCxnSpPr>
          <p:spPr>
            <a:xfrm>
              <a:off x="3467461"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C68D1F1-FCDB-40B9-83DD-918BD2018048}"/>
                </a:ext>
              </a:extLst>
            </p:cNvPr>
            <p:cNvCxnSpPr>
              <a:cxnSpLocks/>
            </p:cNvCxnSpPr>
            <p:nvPr/>
          </p:nvCxnSpPr>
          <p:spPr>
            <a:xfrm>
              <a:off x="3520661"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710F556-83AD-4DC7-8F06-AD58263D73DF}"/>
                </a:ext>
              </a:extLst>
            </p:cNvPr>
            <p:cNvCxnSpPr>
              <a:cxnSpLocks/>
            </p:cNvCxnSpPr>
            <p:nvPr/>
          </p:nvCxnSpPr>
          <p:spPr>
            <a:xfrm>
              <a:off x="3565882"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BD739E8-F177-4DE7-AB77-0011402ABD90}"/>
                </a:ext>
              </a:extLst>
            </p:cNvPr>
            <p:cNvCxnSpPr>
              <a:cxnSpLocks/>
            </p:cNvCxnSpPr>
            <p:nvPr/>
          </p:nvCxnSpPr>
          <p:spPr>
            <a:xfrm>
              <a:off x="3613762"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D2BAE94-025A-4BE4-BE6F-EB0D9D91BCB8}"/>
                </a:ext>
              </a:extLst>
            </p:cNvPr>
            <p:cNvCxnSpPr>
              <a:cxnSpLocks/>
            </p:cNvCxnSpPr>
            <p:nvPr/>
          </p:nvCxnSpPr>
          <p:spPr>
            <a:xfrm>
              <a:off x="3794307"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255D08F4-D199-4826-8BAC-3C804012A2B1}"/>
                </a:ext>
              </a:extLst>
            </p:cNvPr>
            <p:cNvCxnSpPr>
              <a:cxnSpLocks/>
            </p:cNvCxnSpPr>
            <p:nvPr/>
          </p:nvCxnSpPr>
          <p:spPr>
            <a:xfrm>
              <a:off x="3839527"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92186C8-7ABE-48F1-8418-3F5332EF3529}"/>
                </a:ext>
              </a:extLst>
            </p:cNvPr>
            <p:cNvCxnSpPr>
              <a:cxnSpLocks/>
            </p:cNvCxnSpPr>
            <p:nvPr/>
          </p:nvCxnSpPr>
          <p:spPr>
            <a:xfrm>
              <a:off x="3887408"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01C78CE-0EC2-40E2-A3E6-5709BF219421}"/>
                </a:ext>
              </a:extLst>
            </p:cNvPr>
            <p:cNvCxnSpPr>
              <a:cxnSpLocks/>
            </p:cNvCxnSpPr>
            <p:nvPr/>
          </p:nvCxnSpPr>
          <p:spPr>
            <a:xfrm>
              <a:off x="3940608"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E1DFB42-F46C-4ED6-BF3D-023CDE9964CA}"/>
                </a:ext>
              </a:extLst>
            </p:cNvPr>
            <p:cNvCxnSpPr>
              <a:cxnSpLocks/>
            </p:cNvCxnSpPr>
            <p:nvPr/>
          </p:nvCxnSpPr>
          <p:spPr>
            <a:xfrm>
              <a:off x="3985829"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F8C894A-C4F7-4D6D-A436-DB573E382932}"/>
                </a:ext>
              </a:extLst>
            </p:cNvPr>
            <p:cNvCxnSpPr>
              <a:cxnSpLocks/>
            </p:cNvCxnSpPr>
            <p:nvPr/>
          </p:nvCxnSpPr>
          <p:spPr>
            <a:xfrm>
              <a:off x="4033709"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0D7F259-86AC-45D4-9F9C-745984CE23A6}"/>
                </a:ext>
              </a:extLst>
            </p:cNvPr>
            <p:cNvCxnSpPr>
              <a:cxnSpLocks/>
            </p:cNvCxnSpPr>
            <p:nvPr/>
          </p:nvCxnSpPr>
          <p:spPr>
            <a:xfrm>
              <a:off x="4099549"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5572F44-1281-4091-B2C8-5CD9B2E526DD}"/>
                </a:ext>
              </a:extLst>
            </p:cNvPr>
            <p:cNvCxnSpPr>
              <a:cxnSpLocks/>
            </p:cNvCxnSpPr>
            <p:nvPr/>
          </p:nvCxnSpPr>
          <p:spPr>
            <a:xfrm>
              <a:off x="4144770"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FD53F17-5216-412A-A799-C95D6AF94BB4}"/>
                </a:ext>
              </a:extLst>
            </p:cNvPr>
            <p:cNvCxnSpPr>
              <a:cxnSpLocks/>
            </p:cNvCxnSpPr>
            <p:nvPr/>
          </p:nvCxnSpPr>
          <p:spPr>
            <a:xfrm>
              <a:off x="4192650"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E0737FE-38D0-439B-9B66-59959C59485D}"/>
                </a:ext>
              </a:extLst>
            </p:cNvPr>
            <p:cNvCxnSpPr>
              <a:cxnSpLocks/>
            </p:cNvCxnSpPr>
            <p:nvPr/>
          </p:nvCxnSpPr>
          <p:spPr>
            <a:xfrm>
              <a:off x="424585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FF0B088-C5A4-45CE-8016-3A022CCF2C65}"/>
                </a:ext>
              </a:extLst>
            </p:cNvPr>
            <p:cNvCxnSpPr>
              <a:cxnSpLocks/>
            </p:cNvCxnSpPr>
            <p:nvPr/>
          </p:nvCxnSpPr>
          <p:spPr>
            <a:xfrm>
              <a:off x="429107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31F227B-52F1-4789-ACB5-8AC34099783E}"/>
                </a:ext>
              </a:extLst>
            </p:cNvPr>
            <p:cNvCxnSpPr>
              <a:cxnSpLocks/>
            </p:cNvCxnSpPr>
            <p:nvPr/>
          </p:nvCxnSpPr>
          <p:spPr>
            <a:xfrm>
              <a:off x="4338953"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202E77B-CAD9-46AD-BF58-61B1A447AD7A}"/>
                </a:ext>
              </a:extLst>
            </p:cNvPr>
            <p:cNvCxnSpPr>
              <a:cxnSpLocks/>
            </p:cNvCxnSpPr>
            <p:nvPr/>
          </p:nvCxnSpPr>
          <p:spPr>
            <a:xfrm>
              <a:off x="4394718" y="451112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20CFC39-5A97-479C-A4A3-904BE98F8136}"/>
                </a:ext>
              </a:extLst>
            </p:cNvPr>
            <p:cNvCxnSpPr>
              <a:cxnSpLocks/>
            </p:cNvCxnSpPr>
            <p:nvPr/>
          </p:nvCxnSpPr>
          <p:spPr>
            <a:xfrm>
              <a:off x="4455610" y="451112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2C156657-7568-43B6-A1AB-2D6D593974A6}"/>
                </a:ext>
              </a:extLst>
            </p:cNvPr>
            <p:cNvCxnSpPr>
              <a:cxnSpLocks/>
            </p:cNvCxnSpPr>
            <p:nvPr/>
          </p:nvCxnSpPr>
          <p:spPr>
            <a:xfrm>
              <a:off x="4506626" y="451112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2772A13-9305-4612-85AB-9F19891FFA89}"/>
                </a:ext>
              </a:extLst>
            </p:cNvPr>
            <p:cNvCxnSpPr>
              <a:cxnSpLocks/>
            </p:cNvCxnSpPr>
            <p:nvPr/>
          </p:nvCxnSpPr>
          <p:spPr>
            <a:xfrm>
              <a:off x="4572364" y="451112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8762F81-0CD2-4CDB-AE0E-1E8214377AF5}"/>
                </a:ext>
              </a:extLst>
            </p:cNvPr>
            <p:cNvCxnSpPr>
              <a:cxnSpLocks/>
            </p:cNvCxnSpPr>
            <p:nvPr/>
          </p:nvCxnSpPr>
          <p:spPr>
            <a:xfrm>
              <a:off x="4620719" y="451112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2D20FC9-8182-4E0E-8DD7-13F602DDEA23}"/>
                </a:ext>
              </a:extLst>
            </p:cNvPr>
            <p:cNvCxnSpPr>
              <a:cxnSpLocks/>
            </p:cNvCxnSpPr>
            <p:nvPr/>
          </p:nvCxnSpPr>
          <p:spPr>
            <a:xfrm>
              <a:off x="4681136"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EA2D34DE-E9CB-4A67-B95F-5EC216CF27A7}"/>
                </a:ext>
              </a:extLst>
            </p:cNvPr>
            <p:cNvSpPr/>
            <p:nvPr/>
          </p:nvSpPr>
          <p:spPr>
            <a:xfrm>
              <a:off x="5625080" y="449890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205" name="Straight Connector 204">
              <a:extLst>
                <a:ext uri="{FF2B5EF4-FFF2-40B4-BE49-F238E27FC236}">
                  <a16:creationId xmlns:a16="http://schemas.microsoft.com/office/drawing/2014/main" id="{ADCF48B5-D5F3-4B38-8275-7945E2824235}"/>
                </a:ext>
              </a:extLst>
            </p:cNvPr>
            <p:cNvCxnSpPr>
              <a:cxnSpLocks/>
            </p:cNvCxnSpPr>
            <p:nvPr/>
          </p:nvCxnSpPr>
          <p:spPr>
            <a:xfrm>
              <a:off x="496688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3CFD0B3-D3D7-41D5-98CB-F58F02EE9472}"/>
                </a:ext>
              </a:extLst>
            </p:cNvPr>
            <p:cNvCxnSpPr>
              <a:cxnSpLocks/>
            </p:cNvCxnSpPr>
            <p:nvPr/>
          </p:nvCxnSpPr>
          <p:spPr>
            <a:xfrm>
              <a:off x="5020088"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345BE9F-D554-49BA-860D-49072666951A}"/>
                </a:ext>
              </a:extLst>
            </p:cNvPr>
            <p:cNvCxnSpPr>
              <a:cxnSpLocks/>
            </p:cNvCxnSpPr>
            <p:nvPr/>
          </p:nvCxnSpPr>
          <p:spPr>
            <a:xfrm>
              <a:off x="506530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329FE4A-D5BE-40EB-9DE4-CF7041E3736E}"/>
                </a:ext>
              </a:extLst>
            </p:cNvPr>
            <p:cNvCxnSpPr>
              <a:cxnSpLocks/>
            </p:cNvCxnSpPr>
            <p:nvPr/>
          </p:nvCxnSpPr>
          <p:spPr>
            <a:xfrm>
              <a:off x="511318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84B249F2-86FC-4FE5-96A5-59614BB50437}"/>
                </a:ext>
              </a:extLst>
            </p:cNvPr>
            <p:cNvCxnSpPr>
              <a:cxnSpLocks/>
            </p:cNvCxnSpPr>
            <p:nvPr/>
          </p:nvCxnSpPr>
          <p:spPr>
            <a:xfrm>
              <a:off x="5404600"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500386C-90B1-4BD6-ADE3-B416A3C6E32B}"/>
                </a:ext>
              </a:extLst>
            </p:cNvPr>
            <p:cNvCxnSpPr>
              <a:cxnSpLocks/>
            </p:cNvCxnSpPr>
            <p:nvPr/>
          </p:nvCxnSpPr>
          <p:spPr>
            <a:xfrm>
              <a:off x="545780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39909D0-198A-41B4-BB08-D988A0A84E08}"/>
                </a:ext>
              </a:extLst>
            </p:cNvPr>
            <p:cNvCxnSpPr>
              <a:cxnSpLocks/>
            </p:cNvCxnSpPr>
            <p:nvPr/>
          </p:nvCxnSpPr>
          <p:spPr>
            <a:xfrm>
              <a:off x="550302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B6BECEA-19A2-43B0-8A0A-F0D001676630}"/>
                </a:ext>
              </a:extLst>
            </p:cNvPr>
            <p:cNvCxnSpPr>
              <a:cxnSpLocks/>
            </p:cNvCxnSpPr>
            <p:nvPr/>
          </p:nvCxnSpPr>
          <p:spPr>
            <a:xfrm>
              <a:off x="5550902"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3BF5A63-4903-4D4F-985F-CC601C70CA21}"/>
                </a:ext>
              </a:extLst>
            </p:cNvPr>
            <p:cNvCxnSpPr>
              <a:cxnSpLocks/>
            </p:cNvCxnSpPr>
            <p:nvPr/>
          </p:nvCxnSpPr>
          <p:spPr>
            <a:xfrm>
              <a:off x="5949474"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CB598EF-66B9-4AB3-878C-076BD32C8E75}"/>
                </a:ext>
              </a:extLst>
            </p:cNvPr>
            <p:cNvCxnSpPr>
              <a:cxnSpLocks/>
            </p:cNvCxnSpPr>
            <p:nvPr/>
          </p:nvCxnSpPr>
          <p:spPr>
            <a:xfrm>
              <a:off x="6002675"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5429606-7810-4E00-A57B-BB4A48453EDB}"/>
                </a:ext>
              </a:extLst>
            </p:cNvPr>
            <p:cNvCxnSpPr>
              <a:cxnSpLocks/>
            </p:cNvCxnSpPr>
            <p:nvPr/>
          </p:nvCxnSpPr>
          <p:spPr>
            <a:xfrm>
              <a:off x="6047895"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7E77D05-64DA-467C-A3FD-2BDA8E8B1999}"/>
                </a:ext>
              </a:extLst>
            </p:cNvPr>
            <p:cNvCxnSpPr>
              <a:cxnSpLocks/>
            </p:cNvCxnSpPr>
            <p:nvPr/>
          </p:nvCxnSpPr>
          <p:spPr>
            <a:xfrm>
              <a:off x="6095777"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3006F9C-7DEC-442F-9160-B13A27ADB542}"/>
                </a:ext>
              </a:extLst>
            </p:cNvPr>
            <p:cNvCxnSpPr>
              <a:cxnSpLocks/>
            </p:cNvCxnSpPr>
            <p:nvPr/>
          </p:nvCxnSpPr>
          <p:spPr>
            <a:xfrm>
              <a:off x="6188188"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33755D6-4AC7-40D1-9A34-8E05B55220D6}"/>
                </a:ext>
              </a:extLst>
            </p:cNvPr>
            <p:cNvCxnSpPr>
              <a:cxnSpLocks/>
            </p:cNvCxnSpPr>
            <p:nvPr/>
          </p:nvCxnSpPr>
          <p:spPr>
            <a:xfrm>
              <a:off x="624138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E872D313-E33B-4571-93A7-014887420EAC}"/>
                </a:ext>
              </a:extLst>
            </p:cNvPr>
            <p:cNvCxnSpPr>
              <a:cxnSpLocks/>
            </p:cNvCxnSpPr>
            <p:nvPr/>
          </p:nvCxnSpPr>
          <p:spPr>
            <a:xfrm>
              <a:off x="6286608"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6CCBA69-346A-43DE-86A7-9F01752F99E0}"/>
                </a:ext>
              </a:extLst>
            </p:cNvPr>
            <p:cNvCxnSpPr>
              <a:cxnSpLocks/>
            </p:cNvCxnSpPr>
            <p:nvPr/>
          </p:nvCxnSpPr>
          <p:spPr>
            <a:xfrm>
              <a:off x="6334490"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1" name="Rectangle 220">
              <a:extLst>
                <a:ext uri="{FF2B5EF4-FFF2-40B4-BE49-F238E27FC236}">
                  <a16:creationId xmlns:a16="http://schemas.microsoft.com/office/drawing/2014/main" id="{287DC15A-0E77-4CF3-BC74-F5BD7F79522E}"/>
                </a:ext>
              </a:extLst>
            </p:cNvPr>
            <p:cNvSpPr/>
            <p:nvPr/>
          </p:nvSpPr>
          <p:spPr>
            <a:xfrm>
              <a:off x="5656749" y="449890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22" name="Rectangle 221">
              <a:extLst>
                <a:ext uri="{FF2B5EF4-FFF2-40B4-BE49-F238E27FC236}">
                  <a16:creationId xmlns:a16="http://schemas.microsoft.com/office/drawing/2014/main" id="{0B13980E-AAAF-45FA-9C6E-F0A6989D18AF}"/>
                </a:ext>
              </a:extLst>
            </p:cNvPr>
            <p:cNvSpPr/>
            <p:nvPr/>
          </p:nvSpPr>
          <p:spPr>
            <a:xfrm>
              <a:off x="5650641" y="4498073"/>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23" name="Rectangle 222">
              <a:extLst>
                <a:ext uri="{FF2B5EF4-FFF2-40B4-BE49-F238E27FC236}">
                  <a16:creationId xmlns:a16="http://schemas.microsoft.com/office/drawing/2014/main" id="{989BA409-9EC9-44D1-89D5-71E7A64FCC36}"/>
                </a:ext>
              </a:extLst>
            </p:cNvPr>
            <p:cNvSpPr/>
            <p:nvPr/>
          </p:nvSpPr>
          <p:spPr>
            <a:xfrm>
              <a:off x="5675335" y="4498073"/>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grpSp>
          <p:nvGrpSpPr>
            <p:cNvPr id="224" name="Group 223">
              <a:extLst>
                <a:ext uri="{FF2B5EF4-FFF2-40B4-BE49-F238E27FC236}">
                  <a16:creationId xmlns:a16="http://schemas.microsoft.com/office/drawing/2014/main" id="{AF1E701E-8C1C-4EFE-A6BE-6399A98A1F92}"/>
                </a:ext>
              </a:extLst>
            </p:cNvPr>
            <p:cNvGrpSpPr/>
            <p:nvPr/>
          </p:nvGrpSpPr>
          <p:grpSpPr>
            <a:xfrm>
              <a:off x="7385326" y="5243102"/>
              <a:ext cx="3795483" cy="584775"/>
              <a:chOff x="3523004" y="4377240"/>
              <a:chExt cx="3871589" cy="596501"/>
            </a:xfrm>
          </p:grpSpPr>
          <p:sp>
            <p:nvSpPr>
              <p:cNvPr id="225" name="TextBox 224">
                <a:extLst>
                  <a:ext uri="{FF2B5EF4-FFF2-40B4-BE49-F238E27FC236}">
                    <a16:creationId xmlns:a16="http://schemas.microsoft.com/office/drawing/2014/main" id="{43F17829-AF79-43A8-A050-8BBA7C2876D9}"/>
                  </a:ext>
                </a:extLst>
              </p:cNvPr>
              <p:cNvSpPr txBox="1"/>
              <p:nvPr/>
            </p:nvSpPr>
            <p:spPr>
              <a:xfrm>
                <a:off x="3614331" y="4377240"/>
                <a:ext cx="3780262" cy="596501"/>
              </a:xfrm>
              <a:prstGeom prst="rect">
                <a:avLst/>
              </a:prstGeom>
              <a:noFill/>
            </p:spPr>
            <p:txBody>
              <a:bodyPr wrap="none" rtlCol="0">
                <a:spAutoFit/>
              </a:bodyPr>
              <a:lstStyle/>
              <a:p>
                <a:pPr defTabSz="896341"/>
                <a:r>
                  <a:rPr lang="en-US" sz="1600" dirty="0">
                    <a:latin typeface="Segoe UI Light" panose="020B0502040204020203" pitchFamily="34" charset="0"/>
                    <a:cs typeface="Segoe UI Light" panose="020B0502040204020203" pitchFamily="34" charset="0"/>
                  </a:rPr>
                  <a:t>Log Record for non-versioned operation.</a:t>
                </a:r>
              </a:p>
              <a:p>
                <a:pPr defTabSz="896341"/>
                <a:r>
                  <a:rPr lang="en-US" sz="1600" dirty="0">
                    <a:latin typeface="Segoe UI Light" panose="020B0502040204020203" pitchFamily="34" charset="0"/>
                    <a:cs typeface="Segoe UI Light" panose="020B0502040204020203" pitchFamily="34" charset="0"/>
                  </a:rPr>
                  <a:t>Persisted to disk as part of checkpoint.</a:t>
                </a:r>
              </a:p>
            </p:txBody>
          </p:sp>
          <p:sp>
            <p:nvSpPr>
              <p:cNvPr id="226" name="Rectangle 225">
                <a:extLst>
                  <a:ext uri="{FF2B5EF4-FFF2-40B4-BE49-F238E27FC236}">
                    <a16:creationId xmlns:a16="http://schemas.microsoft.com/office/drawing/2014/main" id="{AAD34F88-86A2-44D7-86C6-3BF4C5518CE2}"/>
                  </a:ext>
                </a:extLst>
              </p:cNvPr>
              <p:cNvSpPr/>
              <p:nvPr/>
            </p:nvSpPr>
            <p:spPr>
              <a:xfrm>
                <a:off x="3523004" y="4447458"/>
                <a:ext cx="88708" cy="16275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41"/>
                <a:endParaRPr lang="en-US" sz="882" dirty="0">
                  <a:solidFill>
                    <a:schemeClr val="tx1"/>
                  </a:solidFill>
                  <a:latin typeface="Segoe UI Light" panose="020B0502040204020203" pitchFamily="34" charset="0"/>
                  <a:cs typeface="Segoe UI Light" panose="020B0502040204020203" pitchFamily="34" charset="0"/>
                </a:endParaRPr>
              </a:p>
            </p:txBody>
          </p:sp>
        </p:grpSp>
        <p:sp>
          <p:nvSpPr>
            <p:cNvPr id="227" name="TextBox 226">
              <a:extLst>
                <a:ext uri="{FF2B5EF4-FFF2-40B4-BE49-F238E27FC236}">
                  <a16:creationId xmlns:a16="http://schemas.microsoft.com/office/drawing/2014/main" id="{FCE45CDD-1179-4EA2-9ED4-EE8B202348E7}"/>
                </a:ext>
              </a:extLst>
            </p:cNvPr>
            <p:cNvSpPr txBox="1"/>
            <p:nvPr/>
          </p:nvSpPr>
          <p:spPr>
            <a:xfrm>
              <a:off x="5367361" y="4108266"/>
              <a:ext cx="1020338" cy="271554"/>
            </a:xfrm>
            <a:prstGeom prst="rect">
              <a:avLst/>
            </a:prstGeom>
            <a:noFill/>
          </p:spPr>
          <p:txBody>
            <a:bodyPr wrap="none" rtlCol="0">
              <a:spAutoFit/>
            </a:bodyPr>
            <a:lstStyle/>
            <a:p>
              <a:pPr defTabSz="896341"/>
              <a:r>
                <a:rPr lang="en-US" sz="1176" dirty="0">
                  <a:latin typeface="Segoe UI Light" panose="020B0502040204020203" pitchFamily="34" charset="0"/>
                  <a:cs typeface="Segoe UI Light" panose="020B0502040204020203" pitchFamily="34" charset="0"/>
                </a:rPr>
                <a:t>sLog Records</a:t>
              </a:r>
            </a:p>
          </p:txBody>
        </p:sp>
        <p:cxnSp>
          <p:nvCxnSpPr>
            <p:cNvPr id="228" name="Straight Connector 227">
              <a:extLst>
                <a:ext uri="{FF2B5EF4-FFF2-40B4-BE49-F238E27FC236}">
                  <a16:creationId xmlns:a16="http://schemas.microsoft.com/office/drawing/2014/main" id="{EB168561-2470-454C-9B50-5330017DDBEA}"/>
                </a:ext>
              </a:extLst>
            </p:cNvPr>
            <p:cNvCxnSpPr>
              <a:cxnSpLocks/>
              <a:endCxn id="227" idx="2"/>
            </p:cNvCxnSpPr>
            <p:nvPr/>
          </p:nvCxnSpPr>
          <p:spPr>
            <a:xfrm flipV="1">
              <a:off x="5724955" y="4379820"/>
              <a:ext cx="152575" cy="13008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29" name="Group 228">
              <a:extLst>
                <a:ext uri="{FF2B5EF4-FFF2-40B4-BE49-F238E27FC236}">
                  <a16:creationId xmlns:a16="http://schemas.microsoft.com/office/drawing/2014/main" id="{B15E7BAC-2FDC-468D-83BA-1B93E0B77BD0}"/>
                </a:ext>
              </a:extLst>
            </p:cNvPr>
            <p:cNvGrpSpPr/>
            <p:nvPr/>
          </p:nvGrpSpPr>
          <p:grpSpPr>
            <a:xfrm>
              <a:off x="7153108" y="2543856"/>
              <a:ext cx="3947390" cy="584776"/>
              <a:chOff x="5361711" y="3746589"/>
              <a:chExt cx="3019908" cy="447376"/>
            </a:xfrm>
          </p:grpSpPr>
          <p:sp>
            <p:nvSpPr>
              <p:cNvPr id="230" name="Rectangle 229">
                <a:extLst>
                  <a:ext uri="{FF2B5EF4-FFF2-40B4-BE49-F238E27FC236}">
                    <a16:creationId xmlns:a16="http://schemas.microsoft.com/office/drawing/2014/main" id="{06D1F362-E358-4679-9CC1-71484CF85654}"/>
                  </a:ext>
                </a:extLst>
              </p:cNvPr>
              <p:cNvSpPr/>
              <p:nvPr/>
            </p:nvSpPr>
            <p:spPr>
              <a:xfrm>
                <a:off x="5942536" y="3746589"/>
                <a:ext cx="2439083" cy="447376"/>
              </a:xfrm>
              <a:prstGeom prst="rect">
                <a:avLst/>
              </a:prstGeom>
              <a:solidFill>
                <a:schemeClr val="bg1"/>
              </a:solidFill>
            </p:spPr>
            <p:txBody>
              <a:bodyPr wrap="none">
                <a:spAutoFit/>
              </a:bodyPr>
              <a:lstStyle/>
              <a:p>
                <a:pPr defTabSz="896341"/>
                <a:r>
                  <a:rPr lang="en-US" sz="1600" b="1" dirty="0">
                    <a:latin typeface="Segoe UI Light" panose="020B0502040204020203" pitchFamily="34" charset="0"/>
                    <a:cs typeface="Segoe UI Light" panose="020B0502040204020203" pitchFamily="34" charset="0"/>
                  </a:rPr>
                  <a:t>[DB is </a:t>
                </a:r>
                <a:r>
                  <a:rPr lang="en-US" sz="1600" b="1" dirty="0">
                    <a:solidFill>
                      <a:schemeClr val="accent4"/>
                    </a:solidFill>
                    <a:latin typeface="Segoe UI Light" panose="020B0502040204020203" pitchFamily="34" charset="0"/>
                    <a:cs typeface="Segoe UI Light" panose="020B0502040204020203" pitchFamily="34" charset="0"/>
                  </a:rPr>
                  <a:t>FULLY</a:t>
                </a:r>
                <a:r>
                  <a:rPr lang="en-US" sz="1600" b="1" dirty="0">
                    <a:latin typeface="Segoe UI Light" panose="020B0502040204020203" pitchFamily="34" charset="0"/>
                    <a:cs typeface="Segoe UI Light" panose="020B0502040204020203" pitchFamily="34" charset="0"/>
                  </a:rPr>
                  <a:t> available and </a:t>
                </a:r>
                <a:r>
                  <a:rPr lang="en-US" sz="1600" b="1" dirty="0">
                    <a:solidFill>
                      <a:schemeClr val="accent4"/>
                    </a:solidFill>
                    <a:latin typeface="Segoe UI Light" panose="020B0502040204020203" pitchFamily="34" charset="0"/>
                    <a:cs typeface="Segoe UI Light" panose="020B0502040204020203" pitchFamily="34" charset="0"/>
                  </a:rPr>
                  <a:t>all locks </a:t>
                </a:r>
              </a:p>
              <a:p>
                <a:pPr defTabSz="896341"/>
                <a:r>
                  <a:rPr lang="en-US" sz="1600" b="1" dirty="0">
                    <a:solidFill>
                      <a:schemeClr val="accent4"/>
                    </a:solidFill>
                    <a:latin typeface="Segoe UI Light" panose="020B0502040204020203" pitchFamily="34" charset="0"/>
                    <a:cs typeface="Segoe UI Light" panose="020B0502040204020203" pitchFamily="34" charset="0"/>
                  </a:rPr>
                  <a:t>are released </a:t>
                </a:r>
                <a:r>
                  <a:rPr lang="en-US" sz="1600" b="1" dirty="0">
                    <a:latin typeface="Segoe UI Light" panose="020B0502040204020203" pitchFamily="34" charset="0"/>
                    <a:cs typeface="Segoe UI Light" panose="020B0502040204020203" pitchFamily="34" charset="0"/>
                  </a:rPr>
                  <a:t>after Redo]</a:t>
                </a:r>
              </a:p>
            </p:txBody>
          </p:sp>
          <p:sp>
            <p:nvSpPr>
              <p:cNvPr id="231" name="Cylinder 230">
                <a:extLst>
                  <a:ext uri="{FF2B5EF4-FFF2-40B4-BE49-F238E27FC236}">
                    <a16:creationId xmlns:a16="http://schemas.microsoft.com/office/drawing/2014/main" id="{A5A0BD2F-C59A-4733-85CC-78F28F085863}"/>
                  </a:ext>
                </a:extLst>
              </p:cNvPr>
              <p:cNvSpPr/>
              <p:nvPr/>
            </p:nvSpPr>
            <p:spPr>
              <a:xfrm>
                <a:off x="5361711" y="3820350"/>
                <a:ext cx="469549" cy="352849"/>
              </a:xfrm>
              <a:prstGeom prst="can">
                <a:avLst/>
              </a:prstGeom>
              <a:solidFill>
                <a:schemeClr val="accent4"/>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307" dirty="0">
                  <a:solidFill>
                    <a:schemeClr val="tx1"/>
                  </a:solidFill>
                </a:endParaRPr>
              </a:p>
            </p:txBody>
          </p:sp>
        </p:grpSp>
        <p:sp>
          <p:nvSpPr>
            <p:cNvPr id="232" name="Rectangle 231">
              <a:extLst>
                <a:ext uri="{FF2B5EF4-FFF2-40B4-BE49-F238E27FC236}">
                  <a16:creationId xmlns:a16="http://schemas.microsoft.com/office/drawing/2014/main" id="{52C2520E-222F-465D-A76B-473AAF051BFB}"/>
                </a:ext>
              </a:extLst>
            </p:cNvPr>
            <p:cNvSpPr/>
            <p:nvPr/>
          </p:nvSpPr>
          <p:spPr>
            <a:xfrm>
              <a:off x="4012180" y="4507300"/>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33" name="TextBox 232">
              <a:extLst>
                <a:ext uri="{FF2B5EF4-FFF2-40B4-BE49-F238E27FC236}">
                  <a16:creationId xmlns:a16="http://schemas.microsoft.com/office/drawing/2014/main" id="{EEB4EF3A-B959-4A50-B831-D470AEC981FE}"/>
                </a:ext>
              </a:extLst>
            </p:cNvPr>
            <p:cNvSpPr txBox="1"/>
            <p:nvPr/>
          </p:nvSpPr>
          <p:spPr>
            <a:xfrm>
              <a:off x="50415" y="5633593"/>
              <a:ext cx="613984" cy="523220"/>
            </a:xfrm>
            <a:prstGeom prst="rect">
              <a:avLst/>
            </a:prstGeom>
            <a:noFill/>
          </p:spPr>
          <p:txBody>
            <a:bodyPr wrap="square" rtlCol="0">
              <a:spAutoFit/>
            </a:bodyPr>
            <a:lstStyle/>
            <a:p>
              <a:pPr algn="ctr" defTabSz="896341"/>
              <a:r>
                <a:rPr lang="en-US" sz="1400" dirty="0">
                  <a:latin typeface="Segoe UI Light" panose="020B0502040204020203" pitchFamily="34" charset="0"/>
                  <a:cs typeface="Segoe UI Light" panose="020B0502040204020203" pitchFamily="34" charset="0"/>
                </a:rPr>
                <a:t>Log</a:t>
              </a:r>
            </a:p>
            <a:p>
              <a:pPr algn="ctr" defTabSz="896341"/>
              <a:r>
                <a:rPr lang="en-US" sz="1400" dirty="0">
                  <a:latin typeface="Segoe UI Light" panose="020B0502040204020203" pitchFamily="34" charset="0"/>
                  <a:cs typeface="Segoe UI Light" panose="020B0502040204020203" pitchFamily="34" charset="0"/>
                </a:rPr>
                <a:t>Start</a:t>
              </a:r>
            </a:p>
          </p:txBody>
        </p:sp>
        <p:sp>
          <p:nvSpPr>
            <p:cNvPr id="234" name="TextBox 233">
              <a:extLst>
                <a:ext uri="{FF2B5EF4-FFF2-40B4-BE49-F238E27FC236}">
                  <a16:creationId xmlns:a16="http://schemas.microsoft.com/office/drawing/2014/main" id="{A25A3D4C-DB70-44F9-BF7E-E6705E2979A5}"/>
                </a:ext>
              </a:extLst>
            </p:cNvPr>
            <p:cNvSpPr txBox="1"/>
            <p:nvPr/>
          </p:nvSpPr>
          <p:spPr>
            <a:xfrm>
              <a:off x="474346" y="5652486"/>
              <a:ext cx="1987003" cy="830997"/>
            </a:xfrm>
            <a:prstGeom prst="rect">
              <a:avLst/>
            </a:prstGeom>
            <a:noFill/>
          </p:spPr>
          <p:txBody>
            <a:bodyPr wrap="square" rtlCol="0">
              <a:spAutoFit/>
            </a:bodyPr>
            <a:lstStyle/>
            <a:p>
              <a:pPr algn="ctr" defTabSz="896341"/>
              <a:r>
                <a:rPr lang="en-US" sz="1600" dirty="0">
                  <a:latin typeface="Segoe UI Light" panose="020B0502040204020203" pitchFamily="34" charset="0"/>
                  <a:cs typeface="Segoe UI Light" panose="020B0502040204020203" pitchFamily="34" charset="0"/>
                </a:rPr>
                <a:t>Oldest </a:t>
              </a:r>
            </a:p>
            <a:p>
              <a:pPr algn="ctr" defTabSz="896341"/>
              <a:r>
                <a:rPr lang="en-US" sz="1600" dirty="0">
                  <a:latin typeface="Segoe UI Light" panose="020B0502040204020203" pitchFamily="34" charset="0"/>
                  <a:cs typeface="Segoe UI Light" panose="020B0502040204020203" pitchFamily="34" charset="0"/>
                </a:rPr>
                <a:t>uncommitted Tx</a:t>
              </a:r>
            </a:p>
            <a:p>
              <a:pPr algn="ctr" defTabSz="896341"/>
              <a:r>
                <a:rPr lang="en-US" sz="1600" dirty="0">
                  <a:latin typeface="Segoe UI Light" panose="020B0502040204020203" pitchFamily="34" charset="0"/>
                  <a:cs typeface="Segoe UI Light" panose="020B0502040204020203" pitchFamily="34" charset="0"/>
                </a:rPr>
                <a:t>(XACT_BEGIN_LSN)</a:t>
              </a:r>
            </a:p>
          </p:txBody>
        </p:sp>
        <p:sp>
          <p:nvSpPr>
            <p:cNvPr id="129" name="TextBox 128">
              <a:extLst>
                <a:ext uri="{FF2B5EF4-FFF2-40B4-BE49-F238E27FC236}">
                  <a16:creationId xmlns:a16="http://schemas.microsoft.com/office/drawing/2014/main" id="{6DF45D03-CDE4-4D58-A8EC-876181A250EF}"/>
                </a:ext>
              </a:extLst>
            </p:cNvPr>
            <p:cNvSpPr txBox="1"/>
            <p:nvPr/>
          </p:nvSpPr>
          <p:spPr>
            <a:xfrm>
              <a:off x="2080065" y="2400592"/>
              <a:ext cx="3013781" cy="523220"/>
            </a:xfrm>
            <a:prstGeom prst="rect">
              <a:avLst/>
            </a:prstGeom>
            <a:noFill/>
          </p:spPr>
          <p:txBody>
            <a:bodyPr wrap="square">
              <a:spAutoFit/>
            </a:bodyPr>
            <a:lstStyle/>
            <a:p>
              <a:r>
                <a:rPr lang="en-US" sz="1400" b="1" dirty="0">
                  <a:solidFill>
                    <a:schemeClr val="accent4">
                      <a:lumMod val="75000"/>
                    </a:schemeClr>
                  </a:solidFill>
                  <a:latin typeface="Segoe UI Light" panose="020B0502040204020203" pitchFamily="34" charset="0"/>
                  <a:cs typeface="Segoe UI Light" panose="020B0502040204020203" pitchFamily="34" charset="0"/>
                </a:rPr>
                <a:t>Non-versioned operations since oldest uncommitted transaction</a:t>
              </a:r>
              <a:endParaRPr lang="en-US" sz="1400" dirty="0"/>
            </a:p>
          </p:txBody>
        </p:sp>
        <p:sp>
          <p:nvSpPr>
            <p:cNvPr id="131" name="TextBox 130">
              <a:extLst>
                <a:ext uri="{FF2B5EF4-FFF2-40B4-BE49-F238E27FC236}">
                  <a16:creationId xmlns:a16="http://schemas.microsoft.com/office/drawing/2014/main" id="{145165FE-2FBD-40D4-B355-3237C7121392}"/>
                </a:ext>
              </a:extLst>
            </p:cNvPr>
            <p:cNvSpPr txBox="1"/>
            <p:nvPr/>
          </p:nvSpPr>
          <p:spPr>
            <a:xfrm>
              <a:off x="5388228" y="2422940"/>
              <a:ext cx="1468823" cy="523220"/>
            </a:xfrm>
            <a:prstGeom prst="rect">
              <a:avLst/>
            </a:prstGeom>
            <a:noFill/>
          </p:spPr>
          <p:txBody>
            <a:bodyPr wrap="square">
              <a:spAutoFit/>
            </a:bodyPr>
            <a:lstStyle/>
            <a:p>
              <a:r>
                <a:rPr lang="en-US" sz="1400" b="1" dirty="0">
                  <a:solidFill>
                    <a:schemeClr val="accent4">
                      <a:lumMod val="75000"/>
                    </a:schemeClr>
                  </a:solidFill>
                  <a:latin typeface="Segoe UI Light" panose="020B0502040204020203" pitchFamily="34" charset="0"/>
                  <a:cs typeface="Segoe UI Light" panose="020B0502040204020203" pitchFamily="34" charset="0"/>
                </a:rPr>
                <a:t>Starts from last checkpoint</a:t>
              </a:r>
              <a:endParaRPr lang="en-US" sz="1400" dirty="0"/>
            </a:p>
          </p:txBody>
        </p:sp>
      </p:grpSp>
    </p:spTree>
    <p:custDataLst>
      <p:tags r:id="rId1"/>
    </p:custDataLst>
    <p:extLst>
      <p:ext uri="{BB962C8B-B14F-4D97-AF65-F5344CB8AC3E}">
        <p14:creationId xmlns:p14="http://schemas.microsoft.com/office/powerpoint/2010/main" val="36202716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0862-8EBC-45AA-9D25-1F9E497B5907}"/>
              </a:ext>
            </a:extLst>
          </p:cNvPr>
          <p:cNvSpPr>
            <a:spLocks noGrp="1"/>
          </p:cNvSpPr>
          <p:nvPr>
            <p:ph type="title"/>
          </p:nvPr>
        </p:nvSpPr>
        <p:spPr/>
        <p:txBody>
          <a:bodyPr/>
          <a:lstStyle/>
          <a:p>
            <a:r>
              <a:rPr lang="en-US" dirty="0"/>
              <a:t>Recovery Time Comparison</a:t>
            </a:r>
          </a:p>
        </p:txBody>
      </p:sp>
      <p:grpSp>
        <p:nvGrpSpPr>
          <p:cNvPr id="7" name="Group 6">
            <a:extLst>
              <a:ext uri="{FF2B5EF4-FFF2-40B4-BE49-F238E27FC236}">
                <a16:creationId xmlns:a16="http://schemas.microsoft.com/office/drawing/2014/main" id="{3E662309-FE6D-4DF5-A762-78CFA38A4EE4}"/>
              </a:ext>
            </a:extLst>
          </p:cNvPr>
          <p:cNvGrpSpPr/>
          <p:nvPr/>
        </p:nvGrpSpPr>
        <p:grpSpPr>
          <a:xfrm>
            <a:off x="1334543" y="1120797"/>
            <a:ext cx="9522914" cy="4616405"/>
            <a:chOff x="1449570" y="846138"/>
            <a:chExt cx="8881410" cy="4163853"/>
          </a:xfrm>
        </p:grpSpPr>
        <p:pic>
          <p:nvPicPr>
            <p:cNvPr id="6" name="Picture 5">
              <a:extLst>
                <a:ext uri="{FF2B5EF4-FFF2-40B4-BE49-F238E27FC236}">
                  <a16:creationId xmlns:a16="http://schemas.microsoft.com/office/drawing/2014/main" id="{D0EF8C9F-A23A-4DCA-AEEC-3421B5E50F91}"/>
                </a:ext>
              </a:extLst>
            </p:cNvPr>
            <p:cNvPicPr>
              <a:picLocks noChangeAspect="1"/>
            </p:cNvPicPr>
            <p:nvPr/>
          </p:nvPicPr>
          <p:blipFill>
            <a:blip r:embed="rId3"/>
            <a:stretch>
              <a:fillRect/>
            </a:stretch>
          </p:blipFill>
          <p:spPr>
            <a:xfrm>
              <a:off x="1449570" y="846138"/>
              <a:ext cx="8881410" cy="4163853"/>
            </a:xfrm>
            <a:prstGeom prst="rect">
              <a:avLst/>
            </a:prstGeom>
          </p:spPr>
        </p:pic>
        <p:sp>
          <p:nvSpPr>
            <p:cNvPr id="4" name="TextBox 3">
              <a:extLst>
                <a:ext uri="{FF2B5EF4-FFF2-40B4-BE49-F238E27FC236}">
                  <a16:creationId xmlns:a16="http://schemas.microsoft.com/office/drawing/2014/main" id="{F7AA97F0-D39C-4DE7-86F4-264BA812742D}"/>
                </a:ext>
              </a:extLst>
            </p:cNvPr>
            <p:cNvSpPr txBox="1"/>
            <p:nvPr/>
          </p:nvSpPr>
          <p:spPr>
            <a:xfrm>
              <a:off x="1581917" y="986060"/>
              <a:ext cx="6106026" cy="369332"/>
            </a:xfrm>
            <a:prstGeom prst="rect">
              <a:avLst/>
            </a:prstGeom>
            <a:noFill/>
          </p:spPr>
          <p:txBody>
            <a:bodyPr wrap="square">
              <a:spAutoFit/>
            </a:bodyPr>
            <a:lstStyle/>
            <a:p>
              <a:r>
                <a:rPr lang="en-US" dirty="0">
                  <a:solidFill>
                    <a:schemeClr val="accent5"/>
                  </a:solidFill>
                  <a:hlinkClick r:id="rId4">
                    <a:extLst>
                      <a:ext uri="{A12FA001-AC4F-418D-AE19-62706E023703}">
                        <ahyp:hlinkClr xmlns:ahyp="http://schemas.microsoft.com/office/drawing/2018/hyperlinkcolor" val="tx"/>
                      </a:ext>
                    </a:extLst>
                  </a:hlinkClick>
                </a:rPr>
                <a:t>Constant Time Recovery in SQL Server </a:t>
              </a:r>
              <a:endParaRPr lang="en-US" dirty="0">
                <a:solidFill>
                  <a:schemeClr val="accent5"/>
                </a:solidFill>
              </a:endParaRPr>
            </a:p>
          </p:txBody>
        </p:sp>
      </p:grpSp>
    </p:spTree>
    <p:extLst>
      <p:ext uri="{BB962C8B-B14F-4D97-AF65-F5344CB8AC3E}">
        <p14:creationId xmlns:p14="http://schemas.microsoft.com/office/powerpoint/2010/main" val="582797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Dabase Recovery FAQ</a:t>
            </a:r>
          </a:p>
        </p:txBody>
      </p:sp>
      <p:graphicFrame>
        <p:nvGraphicFramePr>
          <p:cNvPr id="3" name="Diagram 2">
            <a:extLst>
              <a:ext uri="{FF2B5EF4-FFF2-40B4-BE49-F238E27FC236}">
                <a16:creationId xmlns:a16="http://schemas.microsoft.com/office/drawing/2014/main" id="{2529C281-FDBB-44B0-A07A-94FED196D67E}"/>
              </a:ext>
            </a:extLst>
          </p:cNvPr>
          <p:cNvGraphicFramePr/>
          <p:nvPr>
            <p:extLst>
              <p:ext uri="{D42A27DB-BD31-4B8C-83A1-F6EECF244321}">
                <p14:modId xmlns:p14="http://schemas.microsoft.com/office/powerpoint/2010/main" val="3184922749"/>
              </p:ext>
            </p:extLst>
          </p:nvPr>
        </p:nvGraphicFramePr>
        <p:xfrm>
          <a:off x="269238" y="910809"/>
          <a:ext cx="10702554" cy="54714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894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 Time</a:t>
            </a:r>
          </a:p>
        </p:txBody>
      </p:sp>
    </p:spTree>
    <p:extLst>
      <p:ext uri="{BB962C8B-B14F-4D97-AF65-F5344CB8AC3E}">
        <p14:creationId xmlns:p14="http://schemas.microsoft.com/office/powerpoint/2010/main" val="1300929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599016"/>
            <a:ext cx="7974384"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06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C9B07188-2F60-4144-BDC6-30C5D40556EA}"/>
              </a:ext>
            </a:extLst>
          </p:cNvPr>
          <p:cNvSpPr>
            <a:spLocks noGrp="1"/>
          </p:cNvSpPr>
          <p:nvPr>
            <p:ph type="title"/>
          </p:nvPr>
        </p:nvSpPr>
        <p:spPr/>
        <p:txBody>
          <a:bodyPr/>
          <a:lstStyle/>
          <a:p>
            <a:r>
              <a:rPr lang="en-US" dirty="0"/>
              <a:t>Get started with SQL Server 2019</a:t>
            </a:r>
          </a:p>
        </p:txBody>
      </p:sp>
      <p:sp>
        <p:nvSpPr>
          <p:cNvPr id="62" name="Text Placeholder 61">
            <a:extLst>
              <a:ext uri="{FF2B5EF4-FFF2-40B4-BE49-F238E27FC236}">
                <a16:creationId xmlns:a16="http://schemas.microsoft.com/office/drawing/2014/main" id="{F532852F-D649-4A5C-BE35-3C2C2FFD4FD5}"/>
              </a:ext>
            </a:extLst>
          </p:cNvPr>
          <p:cNvSpPr>
            <a:spLocks noGrp="1"/>
          </p:cNvSpPr>
          <p:nvPr>
            <p:ph type="body" sz="quarter" idx="10"/>
          </p:nvPr>
        </p:nvSpPr>
        <p:spPr>
          <a:xfrm>
            <a:off x="584200" y="1435497"/>
            <a:ext cx="11018520" cy="4170372"/>
          </a:xfrm>
        </p:spPr>
        <p:txBody>
          <a:bodyPr/>
          <a:lstStyle/>
          <a:p>
            <a:pPr marL="0" indent="0">
              <a:spcBef>
                <a:spcPts val="1800"/>
              </a:spcBef>
              <a:buNone/>
            </a:pPr>
            <a:r>
              <a:rPr lang="en-US" sz="2000" dirty="0">
                <a:latin typeface="+mn-lt"/>
              </a:rPr>
              <a:t>Download and try it: </a:t>
            </a:r>
            <a:r>
              <a:rPr lang="en-US" sz="2000" dirty="0">
                <a:latin typeface="+mn-lt"/>
                <a:hlinkClick r:id="rId3"/>
              </a:rPr>
              <a:t>http://aka.ms/ss19</a:t>
            </a:r>
            <a:endParaRPr lang="en-US" sz="2000" dirty="0">
              <a:latin typeface="+mn-lt"/>
            </a:endParaRPr>
          </a:p>
          <a:p>
            <a:pPr marL="0" indent="0">
              <a:spcBef>
                <a:spcPts val="1800"/>
              </a:spcBef>
              <a:buNone/>
            </a:pPr>
            <a:r>
              <a:rPr lang="en-US" sz="2000" dirty="0">
                <a:latin typeface="+mn-lt"/>
              </a:rPr>
              <a:t>Use our free training: </a:t>
            </a:r>
            <a:r>
              <a:rPr lang="en-US" sz="2000" dirty="0">
                <a:latin typeface="+mn-lt"/>
                <a:hlinkClick r:id="rId4"/>
              </a:rPr>
              <a:t>https://aka.ms/sqlworkshops</a:t>
            </a:r>
            <a:endParaRPr lang="en-US" sz="2000" dirty="0">
              <a:latin typeface="+mn-lt"/>
            </a:endParaRPr>
          </a:p>
          <a:p>
            <a:pPr marL="0" indent="0">
              <a:spcBef>
                <a:spcPts val="1800"/>
              </a:spcBef>
              <a:buNone/>
            </a:pPr>
            <a:r>
              <a:rPr lang="en-US" sz="2000" dirty="0">
                <a:latin typeface="+mn-lt"/>
              </a:rPr>
              <a:t>Use examples through our </a:t>
            </a:r>
            <a:r>
              <a:rPr lang="en-US" sz="2000" dirty="0">
                <a:latin typeface="+mn-lt"/>
                <a:hlinkClick r:id="rId5"/>
              </a:rPr>
              <a:t>https://aka.ms/SQL2019Notebooks</a:t>
            </a:r>
            <a:endParaRPr lang="en-US" sz="2000" dirty="0">
              <a:latin typeface="+mn-lt"/>
            </a:endParaRPr>
          </a:p>
          <a:p>
            <a:pPr marL="0" indent="0">
              <a:spcBef>
                <a:spcPts val="1800"/>
              </a:spcBef>
              <a:buNone/>
            </a:pPr>
            <a:r>
              <a:rPr lang="en-US" sz="2000" dirty="0">
                <a:latin typeface="+mn-lt"/>
              </a:rPr>
              <a:t>Learn from videos: </a:t>
            </a:r>
            <a:r>
              <a:rPr lang="en-US" sz="2000" dirty="0">
                <a:latin typeface="+mn-lt"/>
                <a:hlinkClick r:id="rId6"/>
              </a:rPr>
              <a:t>https://aka.ms/sql2019learning</a:t>
            </a:r>
            <a:endParaRPr lang="en-US" sz="2000" dirty="0">
              <a:latin typeface="+mn-lt"/>
            </a:endParaRPr>
          </a:p>
          <a:p>
            <a:pPr marL="0" indent="0">
              <a:spcBef>
                <a:spcPts val="1800"/>
              </a:spcBef>
              <a:buNone/>
            </a:pPr>
            <a:r>
              <a:rPr lang="en-US" sz="2000" dirty="0">
                <a:latin typeface="+mn-lt"/>
              </a:rPr>
              <a:t>Read what’s new for SQL 2019: </a:t>
            </a:r>
            <a:r>
              <a:rPr lang="en-US" sz="2000" dirty="0">
                <a:latin typeface="+mn-lt"/>
                <a:hlinkClick r:id="rId7"/>
              </a:rPr>
              <a:t>documentation</a:t>
            </a:r>
            <a:endParaRPr lang="en-US" sz="2000" dirty="0">
              <a:latin typeface="+mn-lt"/>
            </a:endParaRPr>
          </a:p>
          <a:p>
            <a:pPr marL="0" indent="0">
              <a:spcBef>
                <a:spcPts val="1800"/>
              </a:spcBef>
              <a:buNone/>
            </a:pPr>
            <a:r>
              <a:rPr lang="en-US" sz="2000" dirty="0">
                <a:latin typeface="+mn-lt"/>
              </a:rPr>
              <a:t>Watch how to Modernize SQL Server: </a:t>
            </a:r>
            <a:r>
              <a:rPr lang="en-US" sz="2000" dirty="0">
                <a:latin typeface="+mn-lt"/>
                <a:hlinkClick r:id="rId8"/>
              </a:rPr>
              <a:t>check out the video</a:t>
            </a:r>
            <a:endParaRPr lang="en-US" sz="2000" dirty="0">
              <a:latin typeface="+mn-lt"/>
            </a:endParaRPr>
          </a:p>
          <a:p>
            <a:pPr>
              <a:spcBef>
                <a:spcPts val="1800"/>
              </a:spcBef>
            </a:pPr>
            <a:r>
              <a:rPr lang="en-US" sz="2000" dirty="0"/>
              <a:t>One shortcut to rule them all: </a:t>
            </a:r>
            <a:r>
              <a:rPr lang="en-US" sz="2000" dirty="0">
                <a:hlinkClick r:id="rId9"/>
              </a:rPr>
              <a:t>https://aka.ms/SQLShortcuts</a:t>
            </a:r>
            <a:r>
              <a:rPr lang="en-US" sz="2000" dirty="0"/>
              <a:t> </a:t>
            </a:r>
          </a:p>
          <a:p>
            <a:pPr marL="0" indent="0">
              <a:spcBef>
                <a:spcPts val="1800"/>
              </a:spcBef>
              <a:buNone/>
            </a:pPr>
            <a:r>
              <a:rPr lang="en-US" sz="2000" dirty="0">
                <a:latin typeface="+mn-lt"/>
              </a:rPr>
              <a:t>Get the book: </a:t>
            </a:r>
            <a:r>
              <a:rPr lang="en-US" sz="2000" dirty="0">
                <a:latin typeface="+mn-lt"/>
                <a:hlinkClick r:id="rId10"/>
              </a:rPr>
              <a:t>https://aka.ms/sql2019book</a:t>
            </a:r>
            <a:endParaRPr lang="en-US" sz="2000" dirty="0">
              <a:latin typeface="+mn-lt"/>
            </a:endParaRPr>
          </a:p>
        </p:txBody>
      </p:sp>
      <p:pic>
        <p:nvPicPr>
          <p:cNvPr id="13" name="Picture 12" descr="A picture containing star, device&#10;&#10;Description automatically generated">
            <a:extLst>
              <a:ext uri="{FF2B5EF4-FFF2-40B4-BE49-F238E27FC236}">
                <a16:creationId xmlns:a16="http://schemas.microsoft.com/office/drawing/2014/main" id="{C8E2B7E3-96CD-4565-8DB3-758345BDB67E}"/>
              </a:ext>
            </a:extLst>
          </p:cNvPr>
          <p:cNvPicPr>
            <a:picLocks noChangeAspect="1"/>
          </p:cNvPicPr>
          <p:nvPr/>
        </p:nvPicPr>
        <p:blipFill>
          <a:blip r:embed="rId11"/>
          <a:stretch>
            <a:fillRect/>
          </a:stretch>
        </p:blipFill>
        <p:spPr>
          <a:xfrm>
            <a:off x="8391477" y="1435497"/>
            <a:ext cx="2850561" cy="40673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967297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Database Recovery</a:t>
            </a:r>
          </a:p>
        </p:txBody>
      </p:sp>
      <p:graphicFrame>
        <p:nvGraphicFramePr>
          <p:cNvPr id="3" name="Diagram 2">
            <a:extLst>
              <a:ext uri="{FF2B5EF4-FFF2-40B4-BE49-F238E27FC236}">
                <a16:creationId xmlns:a16="http://schemas.microsoft.com/office/drawing/2014/main" id="{04FE94B3-2942-4C8F-AFA7-2806E4985D6C}"/>
              </a:ext>
            </a:extLst>
          </p:cNvPr>
          <p:cNvGraphicFramePr/>
          <p:nvPr>
            <p:extLst>
              <p:ext uri="{D42A27DB-BD31-4B8C-83A1-F6EECF244321}">
                <p14:modId xmlns:p14="http://schemas.microsoft.com/office/powerpoint/2010/main" val="1983483442"/>
              </p:ext>
            </p:extLst>
          </p:nvPr>
        </p:nvGraphicFramePr>
        <p:xfrm>
          <a:off x="371475" y="932155"/>
          <a:ext cx="11372850" cy="52061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2454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How to enable ADR?</a:t>
            </a:r>
          </a:p>
        </p:txBody>
      </p:sp>
      <p:sp>
        <p:nvSpPr>
          <p:cNvPr id="127" name="Content Placeholder 3">
            <a:extLst>
              <a:ext uri="{FF2B5EF4-FFF2-40B4-BE49-F238E27FC236}">
                <a16:creationId xmlns:a16="http://schemas.microsoft.com/office/drawing/2014/main" id="{7B0D19B2-F8B6-4FD7-A80F-3EC9E0D9F48D}"/>
              </a:ext>
            </a:extLst>
          </p:cNvPr>
          <p:cNvSpPr txBox="1">
            <a:spLocks/>
          </p:cNvSpPr>
          <p:nvPr/>
        </p:nvSpPr>
        <p:spPr bwMode="auto">
          <a:xfrm>
            <a:off x="280970" y="1177509"/>
            <a:ext cx="10702554" cy="523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79285" tIns="134464" rIns="89642" bIns="44821" numCol="1" anchor="t" anchorCtr="0" compatLnSpc="1">
            <a:prstTxWarp prst="textNoShape">
              <a:avLst/>
            </a:prstTxWarp>
            <a:normAutofit/>
          </a:bodyPr>
          <a:lstStyle>
            <a:lvl1pPr algn="l" rtl="0" eaLnBrk="1" fontAlgn="base" hangingPunct="1">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3pPr>
            <a:lvl4pPr algn="l" rtl="0" eaLnBrk="1" fontAlgn="base" hangingPunct="1">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5pPr>
            <a:lvl6pPr marL="4572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6pPr>
            <a:lvl7pPr marL="9144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7pPr>
            <a:lvl8pPr marL="13716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8pPr>
            <a:lvl9pPr marL="18288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9pPr>
          </a:lstStyle>
          <a:p>
            <a:pPr defTabSz="896386">
              <a:lnSpc>
                <a:spcPct val="100000"/>
              </a:lnSpc>
              <a:defRPr/>
            </a:pPr>
            <a:r>
              <a:rPr lang="en-US" sz="2800" spc="-100" dirty="0">
                <a:ln w="3175">
                  <a:noFill/>
                </a:ln>
                <a:solidFill>
                  <a:schemeClr val="accent5"/>
                </a:solidFill>
                <a:ea typeface="+mn-ea"/>
                <a:cs typeface="Segoe UI" pitchFamily="34" charset="0"/>
              </a:rPr>
              <a:t>Azure SQL Database</a:t>
            </a:r>
          </a:p>
          <a:p>
            <a:pPr defTabSz="896386">
              <a:lnSpc>
                <a:spcPct val="100000"/>
              </a:lnSpc>
              <a:defRPr/>
            </a:pPr>
            <a:r>
              <a:rPr lang="en-US" sz="2800" kern="0" dirty="0">
                <a:solidFill>
                  <a:srgbClr val="000000"/>
                </a:solidFill>
              </a:rPr>
              <a:t>It’s ON by default.</a:t>
            </a:r>
          </a:p>
          <a:p>
            <a:pPr defTabSz="896386">
              <a:lnSpc>
                <a:spcPct val="100000"/>
              </a:lnSpc>
              <a:defRPr/>
            </a:pPr>
            <a:endParaRPr lang="en-US" sz="2800" kern="0" dirty="0">
              <a:solidFill>
                <a:srgbClr val="000000"/>
              </a:solidFill>
            </a:endParaRPr>
          </a:p>
          <a:p>
            <a:pPr defTabSz="896386">
              <a:lnSpc>
                <a:spcPct val="100000"/>
              </a:lnSpc>
            </a:pPr>
            <a:r>
              <a:rPr lang="en-US" sz="2800" spc="-100" dirty="0">
                <a:ln w="3175">
                  <a:noFill/>
                </a:ln>
                <a:solidFill>
                  <a:schemeClr val="accent5"/>
                </a:solidFill>
                <a:ea typeface="+mn-ea"/>
                <a:cs typeface="Segoe UI" pitchFamily="34" charset="0"/>
              </a:rPr>
              <a:t>SQL Server 2019</a:t>
            </a:r>
          </a:p>
          <a:p>
            <a:r>
              <a:rPr lang="en-US" sz="2800" dirty="0">
                <a:solidFill>
                  <a:srgbClr val="0000FF"/>
                </a:solidFill>
              </a:rPr>
              <a:t>ALTER</a:t>
            </a:r>
            <a:r>
              <a:rPr lang="en-US" sz="2800" dirty="0">
                <a:solidFill>
                  <a:srgbClr val="000000"/>
                </a:solidFill>
              </a:rPr>
              <a:t> </a:t>
            </a:r>
            <a:r>
              <a:rPr lang="en-US" sz="2800" dirty="0">
                <a:solidFill>
                  <a:srgbClr val="0000FF"/>
                </a:solidFill>
              </a:rPr>
              <a:t>DATABASE</a:t>
            </a:r>
            <a:r>
              <a:rPr lang="en-US" sz="2800" dirty="0">
                <a:solidFill>
                  <a:srgbClr val="000000"/>
                </a:solidFill>
              </a:rPr>
              <a:t> </a:t>
            </a:r>
            <a:r>
              <a:rPr lang="en-US" sz="2800" dirty="0">
                <a:solidFill>
                  <a:srgbClr val="808080"/>
                </a:solidFill>
              </a:rPr>
              <a:t>&lt;</a:t>
            </a:r>
            <a:r>
              <a:rPr lang="en-US" sz="2800" dirty="0">
                <a:solidFill>
                  <a:srgbClr val="FF00FF"/>
                </a:solidFill>
              </a:rPr>
              <a:t>db_name</a:t>
            </a:r>
            <a:r>
              <a:rPr lang="en-US" sz="2800" dirty="0">
                <a:solidFill>
                  <a:srgbClr val="808080"/>
                </a:solidFill>
              </a:rPr>
              <a:t>&gt;</a:t>
            </a:r>
            <a:r>
              <a:rPr lang="en-US" sz="2800" dirty="0">
                <a:solidFill>
                  <a:srgbClr val="000000"/>
                </a:solidFill>
              </a:rPr>
              <a:t> </a:t>
            </a:r>
            <a:r>
              <a:rPr lang="en-US" sz="2800" dirty="0">
                <a:solidFill>
                  <a:srgbClr val="0000FF"/>
                </a:solidFill>
              </a:rPr>
              <a:t>SET</a:t>
            </a:r>
            <a:r>
              <a:rPr lang="en-US" sz="2800" dirty="0">
                <a:solidFill>
                  <a:srgbClr val="000000"/>
                </a:solidFill>
              </a:rPr>
              <a:t> ACCELERATED_DATABASE_RECOVERY </a:t>
            </a:r>
            <a:r>
              <a:rPr lang="en-US" sz="2800" dirty="0">
                <a:solidFill>
                  <a:srgbClr val="808080"/>
                </a:solidFill>
              </a:rPr>
              <a:t>=</a:t>
            </a:r>
            <a:r>
              <a:rPr lang="en-US" sz="2800" dirty="0">
                <a:solidFill>
                  <a:srgbClr val="000000"/>
                </a:solidFill>
              </a:rPr>
              <a:t> </a:t>
            </a:r>
            <a:r>
              <a:rPr lang="en-US" sz="2800" dirty="0">
                <a:solidFill>
                  <a:srgbClr val="0000FF"/>
                </a:solidFill>
              </a:rPr>
              <a:t>ON</a:t>
            </a:r>
          </a:p>
          <a:p>
            <a:r>
              <a:rPr lang="en-US" sz="2800" dirty="0">
                <a:solidFill>
                  <a:schemeClr val="tx1">
                    <a:lumMod val="50000"/>
                  </a:schemeClr>
                </a:solidFill>
              </a:rPr>
              <a:t>(PERSISTENT_VERSION_STORE_FILEGROUP = [VersionStoreFG])</a:t>
            </a:r>
          </a:p>
          <a:p>
            <a:endParaRPr lang="en-US" sz="1765" dirty="0"/>
          </a:p>
          <a:p>
            <a:pPr defTabSz="896386">
              <a:lnSpc>
                <a:spcPct val="100000"/>
              </a:lnSpc>
              <a:defRPr/>
            </a:pPr>
            <a:endParaRPr lang="en-US" sz="1765" kern="0" dirty="0">
              <a:solidFill>
                <a:srgbClr val="000000"/>
              </a:solidFill>
            </a:endParaRPr>
          </a:p>
        </p:txBody>
      </p:sp>
    </p:spTree>
    <p:custDataLst>
      <p:tags r:id="rId1"/>
    </p:custDataLst>
    <p:extLst>
      <p:ext uri="{BB962C8B-B14F-4D97-AF65-F5344CB8AC3E}">
        <p14:creationId xmlns:p14="http://schemas.microsoft.com/office/powerpoint/2010/main" val="10223131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Current Database Recovery Process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grpSp>
        <p:nvGrpSpPr>
          <p:cNvPr id="2" name="Group 1">
            <a:extLst>
              <a:ext uri="{FF2B5EF4-FFF2-40B4-BE49-F238E27FC236}">
                <a16:creationId xmlns:a16="http://schemas.microsoft.com/office/drawing/2014/main" id="{752A99C9-18AA-42CB-A365-8881CB523B20}"/>
              </a:ext>
            </a:extLst>
          </p:cNvPr>
          <p:cNvGrpSpPr/>
          <p:nvPr/>
        </p:nvGrpSpPr>
        <p:grpSpPr>
          <a:xfrm>
            <a:off x="148995" y="1328322"/>
            <a:ext cx="11894009" cy="4719351"/>
            <a:chOff x="269241" y="1628789"/>
            <a:chExt cx="11894009" cy="3908567"/>
          </a:xfrm>
        </p:grpSpPr>
        <p:grpSp>
          <p:nvGrpSpPr>
            <p:cNvPr id="86" name="Group 85">
              <a:extLst>
                <a:ext uri="{FF2B5EF4-FFF2-40B4-BE49-F238E27FC236}">
                  <a16:creationId xmlns:a16="http://schemas.microsoft.com/office/drawing/2014/main" id="{7CD78DB4-A8F6-4735-A50A-B782E6C46E19}"/>
                </a:ext>
              </a:extLst>
            </p:cNvPr>
            <p:cNvGrpSpPr/>
            <p:nvPr/>
          </p:nvGrpSpPr>
          <p:grpSpPr>
            <a:xfrm>
              <a:off x="269241" y="1708566"/>
              <a:ext cx="6685373" cy="3828790"/>
              <a:chOff x="-69680" y="2574763"/>
              <a:chExt cx="7345910" cy="3833546"/>
            </a:xfrm>
          </p:grpSpPr>
          <p:sp>
            <p:nvSpPr>
              <p:cNvPr id="87" name="TextBox 86">
                <a:extLst>
                  <a:ext uri="{FF2B5EF4-FFF2-40B4-BE49-F238E27FC236}">
                    <a16:creationId xmlns:a16="http://schemas.microsoft.com/office/drawing/2014/main" id="{A6EA73C0-74B2-47E7-B13B-51358EA3EA79}"/>
                  </a:ext>
                </a:extLst>
              </p:cNvPr>
              <p:cNvSpPr txBox="1"/>
              <p:nvPr/>
            </p:nvSpPr>
            <p:spPr>
              <a:xfrm>
                <a:off x="-69680" y="5565886"/>
                <a:ext cx="765239"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Start</a:t>
                </a:r>
              </a:p>
            </p:txBody>
          </p:sp>
          <p:grpSp>
            <p:nvGrpSpPr>
              <p:cNvPr id="88" name="Group 87">
                <a:extLst>
                  <a:ext uri="{FF2B5EF4-FFF2-40B4-BE49-F238E27FC236}">
                    <a16:creationId xmlns:a16="http://schemas.microsoft.com/office/drawing/2014/main" id="{6E98B50F-E50A-40EF-9400-133603F1A596}"/>
                  </a:ext>
                </a:extLst>
              </p:cNvPr>
              <p:cNvGrpSpPr/>
              <p:nvPr/>
            </p:nvGrpSpPr>
            <p:grpSpPr>
              <a:xfrm>
                <a:off x="290330" y="2574763"/>
                <a:ext cx="6985900" cy="3833546"/>
                <a:chOff x="290330" y="2574763"/>
                <a:chExt cx="6985900" cy="3833546"/>
              </a:xfrm>
            </p:grpSpPr>
            <p:grpSp>
              <p:nvGrpSpPr>
                <p:cNvPr id="89" name="Group 88">
                  <a:extLst>
                    <a:ext uri="{FF2B5EF4-FFF2-40B4-BE49-F238E27FC236}">
                      <a16:creationId xmlns:a16="http://schemas.microsoft.com/office/drawing/2014/main" id="{69D7D29B-1D4D-4882-8CF1-EB21C394CF33}"/>
                    </a:ext>
                  </a:extLst>
                </p:cNvPr>
                <p:cNvGrpSpPr/>
                <p:nvPr/>
              </p:nvGrpSpPr>
              <p:grpSpPr>
                <a:xfrm>
                  <a:off x="791137" y="2574764"/>
                  <a:ext cx="1916989" cy="3833545"/>
                  <a:chOff x="1417305" y="2574764"/>
                  <a:chExt cx="1916989" cy="3833545"/>
                </a:xfrm>
              </p:grpSpPr>
              <p:cxnSp>
                <p:nvCxnSpPr>
                  <p:cNvPr id="114" name="Straight Connector 113">
                    <a:extLst>
                      <a:ext uri="{FF2B5EF4-FFF2-40B4-BE49-F238E27FC236}">
                        <a16:creationId xmlns:a16="http://schemas.microsoft.com/office/drawing/2014/main" id="{ED2D9EAA-4085-482A-8C8E-EECA95BDFA7A}"/>
                      </a:ext>
                    </a:extLst>
                  </p:cNvPr>
                  <p:cNvCxnSpPr>
                    <a:cxnSpLocks/>
                    <a:endCxn id="115" idx="0"/>
                  </p:cNvCxnSpPr>
                  <p:nvPr/>
                </p:nvCxnSpPr>
                <p:spPr>
                  <a:xfrm>
                    <a:off x="2359444" y="2574764"/>
                    <a:ext cx="16356" cy="2991123"/>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DD557D22-FB56-4B12-8D2F-71C4328BA13E}"/>
                      </a:ext>
                    </a:extLst>
                  </p:cNvPr>
                  <p:cNvSpPr txBox="1"/>
                  <p:nvPr/>
                </p:nvSpPr>
                <p:spPr>
                  <a:xfrm>
                    <a:off x="1417305" y="5565887"/>
                    <a:ext cx="1916989" cy="842422"/>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Oldest </a:t>
                    </a:r>
                  </a:p>
                  <a:p>
                    <a:pPr algn="ctr" defTabSz="1195122"/>
                    <a:r>
                      <a:rPr lang="en-US" sz="1742" dirty="0">
                        <a:latin typeface="Segoe UI Light" panose="020B0502040204020203" pitchFamily="34" charset="0"/>
                        <a:cs typeface="Segoe UI Light" panose="020B0502040204020203" pitchFamily="34" charset="0"/>
                      </a:rPr>
                      <a:t>uncommitted Tx</a:t>
                    </a:r>
                  </a:p>
                  <a:p>
                    <a:pPr algn="ctr" defTabSz="1195122"/>
                    <a:r>
                      <a:rPr lang="en-US" sz="1395" dirty="0">
                        <a:latin typeface="Segoe UI Light" panose="020B0502040204020203" pitchFamily="34" charset="0"/>
                        <a:cs typeface="Segoe UI Light" panose="020B0502040204020203" pitchFamily="34" charset="0"/>
                      </a:rPr>
                      <a:t>(XACT_BEGIN_LSN)</a:t>
                    </a:r>
                  </a:p>
                </p:txBody>
              </p:sp>
            </p:grpSp>
            <p:grpSp>
              <p:nvGrpSpPr>
                <p:cNvPr id="90" name="Group 89">
                  <a:extLst>
                    <a:ext uri="{FF2B5EF4-FFF2-40B4-BE49-F238E27FC236}">
                      <a16:creationId xmlns:a16="http://schemas.microsoft.com/office/drawing/2014/main" id="{12DF21EF-7F9B-4EEF-93BA-5185AC4ADA7A}"/>
                    </a:ext>
                  </a:extLst>
                </p:cNvPr>
                <p:cNvGrpSpPr/>
                <p:nvPr/>
              </p:nvGrpSpPr>
              <p:grpSpPr>
                <a:xfrm>
                  <a:off x="4076309" y="2574764"/>
                  <a:ext cx="1674293" cy="3781674"/>
                  <a:chOff x="2630407" y="2574764"/>
                  <a:chExt cx="1674293" cy="3781674"/>
                </a:xfrm>
              </p:grpSpPr>
              <p:cxnSp>
                <p:nvCxnSpPr>
                  <p:cNvPr id="112" name="Straight Connector 111">
                    <a:extLst>
                      <a:ext uri="{FF2B5EF4-FFF2-40B4-BE49-F238E27FC236}">
                        <a16:creationId xmlns:a16="http://schemas.microsoft.com/office/drawing/2014/main" id="{6088FA5D-28B1-41E0-96FE-43346BE663CF}"/>
                      </a:ext>
                    </a:extLst>
                  </p:cNvPr>
                  <p:cNvCxnSpPr>
                    <a:cxnSpLocks/>
                    <a:endCxn id="113" idx="0"/>
                  </p:cNvCxnSpPr>
                  <p:nvPr/>
                </p:nvCxnSpPr>
                <p:spPr>
                  <a:xfrm flipH="1">
                    <a:off x="3467554" y="2574764"/>
                    <a:ext cx="5840" cy="2992749"/>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27A87A8D-2C0F-4F4A-870A-0B5CE19507D5}"/>
                      </a:ext>
                    </a:extLst>
                  </p:cNvPr>
                  <p:cNvSpPr txBox="1"/>
                  <p:nvPr/>
                </p:nvSpPr>
                <p:spPr>
                  <a:xfrm>
                    <a:off x="2630407" y="5567513"/>
                    <a:ext cx="1674293" cy="788925"/>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Checkpoint</a:t>
                    </a:r>
                  </a:p>
                  <a:p>
                    <a:pPr algn="ctr" defTabSz="1195122"/>
                    <a:r>
                      <a:rPr lang="en-US" sz="1395" i="1" dirty="0">
                        <a:latin typeface="Segoe UI Light" panose="020B0502040204020203" pitchFamily="34" charset="0"/>
                        <a:cs typeface="Segoe UI Light" panose="020B0502040204020203" pitchFamily="34" charset="0"/>
                      </a:rPr>
                      <a:t>(or oldest dirty page LSN)</a:t>
                    </a:r>
                  </a:p>
                </p:txBody>
              </p:sp>
            </p:grpSp>
            <p:grpSp>
              <p:nvGrpSpPr>
                <p:cNvPr id="91" name="Group 90">
                  <a:extLst>
                    <a:ext uri="{FF2B5EF4-FFF2-40B4-BE49-F238E27FC236}">
                      <a16:creationId xmlns:a16="http://schemas.microsoft.com/office/drawing/2014/main" id="{185E2EB5-72A4-4697-B5BD-01F17CDB950D}"/>
                    </a:ext>
                  </a:extLst>
                </p:cNvPr>
                <p:cNvGrpSpPr/>
                <p:nvPr/>
              </p:nvGrpSpPr>
              <p:grpSpPr>
                <a:xfrm>
                  <a:off x="6415128" y="2574763"/>
                  <a:ext cx="861102" cy="3620042"/>
                  <a:chOff x="7281502" y="2574763"/>
                  <a:chExt cx="1858656" cy="3620042"/>
                </a:xfrm>
              </p:grpSpPr>
              <p:cxnSp>
                <p:nvCxnSpPr>
                  <p:cNvPr id="110" name="Straight Connector 109">
                    <a:extLst>
                      <a:ext uri="{FF2B5EF4-FFF2-40B4-BE49-F238E27FC236}">
                        <a16:creationId xmlns:a16="http://schemas.microsoft.com/office/drawing/2014/main" id="{BA6DA81E-001F-47BA-821F-E6A42CB54675}"/>
                      </a:ext>
                    </a:extLst>
                  </p:cNvPr>
                  <p:cNvCxnSpPr>
                    <a:cxnSpLocks/>
                    <a:endCxn id="111" idx="0"/>
                  </p:cNvCxnSpPr>
                  <p:nvPr/>
                </p:nvCxnSpPr>
                <p:spPr>
                  <a:xfrm flipH="1">
                    <a:off x="8210831" y="2574763"/>
                    <a:ext cx="2406" cy="2992552"/>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4675B5F-DBB5-4CC0-8E37-D072583817C9}"/>
                      </a:ext>
                    </a:extLst>
                  </p:cNvPr>
                  <p:cNvSpPr txBox="1"/>
                  <p:nvPr/>
                </p:nvSpPr>
                <p:spPr>
                  <a:xfrm>
                    <a:off x="7281502" y="5567315"/>
                    <a:ext cx="1858656"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End </a:t>
                    </a:r>
                  </a:p>
                </p:txBody>
              </p:sp>
            </p:grpSp>
            <p:grpSp>
              <p:nvGrpSpPr>
                <p:cNvPr id="92" name="Group 91">
                  <a:extLst>
                    <a:ext uri="{FF2B5EF4-FFF2-40B4-BE49-F238E27FC236}">
                      <a16:creationId xmlns:a16="http://schemas.microsoft.com/office/drawing/2014/main" id="{6B1E3B9D-A7B0-429C-A7FB-A1B4EA497E18}"/>
                    </a:ext>
                  </a:extLst>
                </p:cNvPr>
                <p:cNvGrpSpPr/>
                <p:nvPr/>
              </p:nvGrpSpPr>
              <p:grpSpPr>
                <a:xfrm>
                  <a:off x="290330" y="2574763"/>
                  <a:ext cx="6736612" cy="3015563"/>
                  <a:chOff x="290330" y="2574764"/>
                  <a:chExt cx="6736612" cy="3015563"/>
                </a:xfrm>
              </p:grpSpPr>
              <p:cxnSp>
                <p:nvCxnSpPr>
                  <p:cNvPr id="93" name="Straight Arrow Connector 92">
                    <a:extLst>
                      <a:ext uri="{FF2B5EF4-FFF2-40B4-BE49-F238E27FC236}">
                        <a16:creationId xmlns:a16="http://schemas.microsoft.com/office/drawing/2014/main" id="{C3D355E0-AE14-4B2D-963D-2671C422B6F5}"/>
                      </a:ext>
                    </a:extLst>
                  </p:cNvPr>
                  <p:cNvCxnSpPr>
                    <a:cxnSpLocks/>
                    <a:stCxn id="87" idx="0"/>
                  </p:cNvCxnSpPr>
                  <p:nvPr/>
                </p:nvCxnSpPr>
                <p:spPr>
                  <a:xfrm flipV="1">
                    <a:off x="312939" y="2574764"/>
                    <a:ext cx="1" cy="299112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964BE88-E6C1-4DA3-B061-51E1FD8490F4}"/>
                      </a:ext>
                    </a:extLst>
                  </p:cNvPr>
                  <p:cNvCxnSpPr>
                    <a:cxnSpLocks/>
                  </p:cNvCxnSpPr>
                  <p:nvPr/>
                </p:nvCxnSpPr>
                <p:spPr>
                  <a:xfrm>
                    <a:off x="290330" y="5482393"/>
                    <a:ext cx="673661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ACB72D02-A53A-4C51-9923-BC81D3ED7348}"/>
                      </a:ext>
                    </a:extLst>
                  </p:cNvPr>
                  <p:cNvGrpSpPr/>
                  <p:nvPr/>
                </p:nvGrpSpPr>
                <p:grpSpPr>
                  <a:xfrm>
                    <a:off x="852364" y="5370967"/>
                    <a:ext cx="5789969" cy="219360"/>
                    <a:chOff x="852364" y="5370967"/>
                    <a:chExt cx="5789969" cy="219360"/>
                  </a:xfrm>
                </p:grpSpPr>
                <p:cxnSp>
                  <p:nvCxnSpPr>
                    <p:cNvPr id="96" name="Straight Connector 95">
                      <a:extLst>
                        <a:ext uri="{FF2B5EF4-FFF2-40B4-BE49-F238E27FC236}">
                          <a16:creationId xmlns:a16="http://schemas.microsoft.com/office/drawing/2014/main" id="{C073378A-6E66-4EEC-9C93-0A4D9072DC2E}"/>
                        </a:ext>
                      </a:extLst>
                    </p:cNvPr>
                    <p:cNvCxnSpPr>
                      <a:cxnSpLocks/>
                    </p:cNvCxnSpPr>
                    <p:nvPr/>
                  </p:nvCxnSpPr>
                  <p:spPr>
                    <a:xfrm>
                      <a:off x="852364"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16B854B-CED9-437E-8D49-38E8989B9F0A}"/>
                        </a:ext>
                      </a:extLst>
                    </p:cNvPr>
                    <p:cNvCxnSpPr>
                      <a:cxnSpLocks/>
                    </p:cNvCxnSpPr>
                    <p:nvPr/>
                  </p:nvCxnSpPr>
                  <p:spPr>
                    <a:xfrm>
                      <a:off x="1036196"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5AFE93C-0CB9-4D15-8CF0-9C8EE22EF614}"/>
                        </a:ext>
                      </a:extLst>
                    </p:cNvPr>
                    <p:cNvCxnSpPr>
                      <a:cxnSpLocks/>
                    </p:cNvCxnSpPr>
                    <p:nvPr/>
                  </p:nvCxnSpPr>
                  <p:spPr>
                    <a:xfrm>
                      <a:off x="1205741"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2974961-D769-4AFC-8827-119B0F2E6274}"/>
                        </a:ext>
                      </a:extLst>
                    </p:cNvPr>
                    <p:cNvCxnSpPr>
                      <a:cxnSpLocks/>
                    </p:cNvCxnSpPr>
                    <p:nvPr/>
                  </p:nvCxnSpPr>
                  <p:spPr>
                    <a:xfrm>
                      <a:off x="160674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D265278-CDBD-47D5-94FB-EBC83AA9651C}"/>
                        </a:ext>
                      </a:extLst>
                    </p:cNvPr>
                    <p:cNvCxnSpPr>
                      <a:cxnSpLocks/>
                    </p:cNvCxnSpPr>
                    <p:nvPr/>
                  </p:nvCxnSpPr>
                  <p:spPr>
                    <a:xfrm>
                      <a:off x="211135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76D6592-151F-4185-A724-00DA75D5651A}"/>
                        </a:ext>
                      </a:extLst>
                    </p:cNvPr>
                    <p:cNvCxnSpPr>
                      <a:cxnSpLocks/>
                    </p:cNvCxnSpPr>
                    <p:nvPr/>
                  </p:nvCxnSpPr>
                  <p:spPr>
                    <a:xfrm>
                      <a:off x="249828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CD1D4D9-E636-40DB-9191-D183E6C49F13}"/>
                        </a:ext>
                      </a:extLst>
                    </p:cNvPr>
                    <p:cNvCxnSpPr>
                      <a:cxnSpLocks/>
                    </p:cNvCxnSpPr>
                    <p:nvPr/>
                  </p:nvCxnSpPr>
                  <p:spPr>
                    <a:xfrm>
                      <a:off x="186677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6123AA-A070-4E8F-813E-8FE524749A90}"/>
                        </a:ext>
                      </a:extLst>
                    </p:cNvPr>
                    <p:cNvCxnSpPr>
                      <a:cxnSpLocks/>
                    </p:cNvCxnSpPr>
                    <p:nvPr/>
                  </p:nvCxnSpPr>
                  <p:spPr>
                    <a:xfrm>
                      <a:off x="330646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05F3266-AE62-47EB-94F0-496BE5A7E0FD}"/>
                        </a:ext>
                      </a:extLst>
                    </p:cNvPr>
                    <p:cNvCxnSpPr>
                      <a:cxnSpLocks/>
                    </p:cNvCxnSpPr>
                    <p:nvPr/>
                  </p:nvCxnSpPr>
                  <p:spPr>
                    <a:xfrm>
                      <a:off x="4362490" y="5377720"/>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72EFDAE-A1AE-4C3B-83BA-0A3EA3456AF9}"/>
                        </a:ext>
                      </a:extLst>
                    </p:cNvPr>
                    <p:cNvCxnSpPr>
                      <a:cxnSpLocks/>
                    </p:cNvCxnSpPr>
                    <p:nvPr/>
                  </p:nvCxnSpPr>
                  <p:spPr>
                    <a:xfrm>
                      <a:off x="4798139" y="5377719"/>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7F835EC-94CA-4553-B2B5-7D4FFB14A865}"/>
                        </a:ext>
                      </a:extLst>
                    </p:cNvPr>
                    <p:cNvCxnSpPr>
                      <a:cxnSpLocks/>
                    </p:cNvCxnSpPr>
                    <p:nvPr/>
                  </p:nvCxnSpPr>
                  <p:spPr>
                    <a:xfrm>
                      <a:off x="590496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BD0562B-B84B-494C-8E7A-EEFB075F8A4A}"/>
                        </a:ext>
                      </a:extLst>
                    </p:cNvPr>
                    <p:cNvCxnSpPr>
                      <a:cxnSpLocks/>
                    </p:cNvCxnSpPr>
                    <p:nvPr/>
                  </p:nvCxnSpPr>
                  <p:spPr>
                    <a:xfrm>
                      <a:off x="664233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C6E0E4C-031F-4496-BAF3-945182EA433A}"/>
                        </a:ext>
                      </a:extLst>
                    </p:cNvPr>
                    <p:cNvCxnSpPr>
                      <a:cxnSpLocks/>
                    </p:cNvCxnSpPr>
                    <p:nvPr/>
                  </p:nvCxnSpPr>
                  <p:spPr>
                    <a:xfrm>
                      <a:off x="6554588" y="5381164"/>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A322C7A-CBA4-4DD4-AF4E-3868DCFBCA8E}"/>
                        </a:ext>
                      </a:extLst>
                    </p:cNvPr>
                    <p:cNvCxnSpPr>
                      <a:cxnSpLocks/>
                    </p:cNvCxnSpPr>
                    <p:nvPr/>
                  </p:nvCxnSpPr>
                  <p:spPr>
                    <a:xfrm>
                      <a:off x="6312904"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grpSp>
        <p:grpSp>
          <p:nvGrpSpPr>
            <p:cNvPr id="116" name="Group 115">
              <a:extLst>
                <a:ext uri="{FF2B5EF4-FFF2-40B4-BE49-F238E27FC236}">
                  <a16:creationId xmlns:a16="http://schemas.microsoft.com/office/drawing/2014/main" id="{8ED5C942-0990-45F5-8DDC-C4764ED6D38C}"/>
                </a:ext>
              </a:extLst>
            </p:cNvPr>
            <p:cNvGrpSpPr/>
            <p:nvPr/>
          </p:nvGrpSpPr>
          <p:grpSpPr>
            <a:xfrm>
              <a:off x="4608877" y="1628789"/>
              <a:ext cx="7145166" cy="760777"/>
              <a:chOff x="5280316" y="2569753"/>
              <a:chExt cx="4347547" cy="582026"/>
            </a:xfrm>
          </p:grpSpPr>
          <p:grpSp>
            <p:nvGrpSpPr>
              <p:cNvPr id="117" name="Group 116">
                <a:extLst>
                  <a:ext uri="{FF2B5EF4-FFF2-40B4-BE49-F238E27FC236}">
                    <a16:creationId xmlns:a16="http://schemas.microsoft.com/office/drawing/2014/main" id="{8AF52CE2-25BA-4D0F-9461-69938ECD2838}"/>
                  </a:ext>
                </a:extLst>
              </p:cNvPr>
              <p:cNvGrpSpPr/>
              <p:nvPr/>
            </p:nvGrpSpPr>
            <p:grpSpPr>
              <a:xfrm>
                <a:off x="5280316" y="2569753"/>
                <a:ext cx="1299655" cy="360394"/>
                <a:chOff x="2605439" y="2632674"/>
                <a:chExt cx="4524051" cy="360394"/>
              </a:xfrm>
            </p:grpSpPr>
            <p:cxnSp>
              <p:nvCxnSpPr>
                <p:cNvPr id="119" name="Straight Arrow Connector 118">
                  <a:extLst>
                    <a:ext uri="{FF2B5EF4-FFF2-40B4-BE49-F238E27FC236}">
                      <a16:creationId xmlns:a16="http://schemas.microsoft.com/office/drawing/2014/main" id="{75C12637-9051-40A2-88ED-66F5C90C46B8}"/>
                    </a:ext>
                  </a:extLst>
                </p:cNvPr>
                <p:cNvCxnSpPr>
                  <a:cxnSpLocks/>
                </p:cNvCxnSpPr>
                <p:nvPr/>
              </p:nvCxnSpPr>
              <p:spPr>
                <a:xfrm>
                  <a:off x="3026698" y="2993068"/>
                  <a:ext cx="3717157"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A6647D4-457B-4150-B8AB-D9B30932BE16}"/>
                    </a:ext>
                  </a:extLst>
                </p:cNvPr>
                <p:cNvSpPr txBox="1"/>
                <p:nvPr/>
              </p:nvSpPr>
              <p:spPr>
                <a:xfrm>
                  <a:off x="2605439" y="2632674"/>
                  <a:ext cx="4524051" cy="273875"/>
                </a:xfrm>
                <a:prstGeom prst="rect">
                  <a:avLst/>
                </a:prstGeom>
                <a:noFill/>
              </p:spPr>
              <p:txBody>
                <a:bodyPr wrap="square" rtlCol="0">
                  <a:spAutoFit/>
                </a:bodyPr>
                <a:lstStyle/>
                <a:p>
                  <a:pPr algn="ctr" defTabSz="1195122"/>
                  <a:r>
                    <a:rPr lang="en-US" sz="1738" dirty="0">
                      <a:latin typeface="Segoe UI Light" panose="020B0502040204020203" pitchFamily="34" charset="0"/>
                      <a:cs typeface="Segoe UI Light" panose="020B0502040204020203" pitchFamily="34" charset="0"/>
                    </a:rPr>
                    <a:t>Phase 1: </a:t>
                  </a:r>
                  <a:r>
                    <a:rPr lang="en-US" sz="1738" b="1" dirty="0">
                      <a:latin typeface="Segoe UI Light" panose="020B0502040204020203" pitchFamily="34" charset="0"/>
                      <a:cs typeface="Segoe UI Light" panose="020B0502040204020203" pitchFamily="34" charset="0"/>
                    </a:rPr>
                    <a:t>Analysis</a:t>
                  </a:r>
                </a:p>
              </p:txBody>
            </p:sp>
          </p:grpSp>
          <p:sp>
            <p:nvSpPr>
              <p:cNvPr id="118" name="TextBox 117">
                <a:extLst>
                  <a:ext uri="{FF2B5EF4-FFF2-40B4-BE49-F238E27FC236}">
                    <a16:creationId xmlns:a16="http://schemas.microsoft.com/office/drawing/2014/main" id="{FC3FB50A-602E-4F5A-ADC6-91CDE72D0A3B}"/>
                  </a:ext>
                </a:extLst>
              </p:cNvPr>
              <p:cNvSpPr txBox="1"/>
              <p:nvPr/>
            </p:nvSpPr>
            <p:spPr>
              <a:xfrm>
                <a:off x="6595733" y="2651545"/>
                <a:ext cx="3032130" cy="500234"/>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Determines the state of each transaction in the system at the time SQL Server stopped.</a:t>
                </a:r>
              </a:p>
            </p:txBody>
          </p:sp>
        </p:grpSp>
        <p:grpSp>
          <p:nvGrpSpPr>
            <p:cNvPr id="121" name="Group 120">
              <a:extLst>
                <a:ext uri="{FF2B5EF4-FFF2-40B4-BE49-F238E27FC236}">
                  <a16:creationId xmlns:a16="http://schemas.microsoft.com/office/drawing/2014/main" id="{B98D84CA-F56B-4895-BFAB-04E90183C515}"/>
                </a:ext>
              </a:extLst>
            </p:cNvPr>
            <p:cNvGrpSpPr/>
            <p:nvPr/>
          </p:nvGrpSpPr>
          <p:grpSpPr>
            <a:xfrm>
              <a:off x="1910078" y="2429557"/>
              <a:ext cx="9986456" cy="763559"/>
              <a:chOff x="1198595" y="3460211"/>
              <a:chExt cx="7796390" cy="584151"/>
            </a:xfrm>
          </p:grpSpPr>
          <p:grpSp>
            <p:nvGrpSpPr>
              <p:cNvPr id="122" name="Group 121">
                <a:extLst>
                  <a:ext uri="{FF2B5EF4-FFF2-40B4-BE49-F238E27FC236}">
                    <a16:creationId xmlns:a16="http://schemas.microsoft.com/office/drawing/2014/main" id="{27519F2E-D73E-4868-94DC-A3AC1EE87663}"/>
                  </a:ext>
                </a:extLst>
              </p:cNvPr>
              <p:cNvGrpSpPr/>
              <p:nvPr/>
            </p:nvGrpSpPr>
            <p:grpSpPr>
              <a:xfrm>
                <a:off x="1198595" y="3460211"/>
                <a:ext cx="3632346" cy="379006"/>
                <a:chOff x="1226735" y="3394899"/>
                <a:chExt cx="3016080" cy="379006"/>
              </a:xfrm>
            </p:grpSpPr>
            <p:cxnSp>
              <p:nvCxnSpPr>
                <p:cNvPr id="124" name="Straight Arrow Connector 123">
                  <a:extLst>
                    <a:ext uri="{FF2B5EF4-FFF2-40B4-BE49-F238E27FC236}">
                      <a16:creationId xmlns:a16="http://schemas.microsoft.com/office/drawing/2014/main" id="{853231D0-B1EB-48B8-8786-685E4804AF86}"/>
                    </a:ext>
                  </a:extLst>
                </p:cNvPr>
                <p:cNvCxnSpPr>
                  <a:cxnSpLocks/>
                </p:cNvCxnSpPr>
                <p:nvPr/>
              </p:nvCxnSpPr>
              <p:spPr>
                <a:xfrm>
                  <a:off x="1236384" y="3773905"/>
                  <a:ext cx="3006431"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6F4A7AB-ECB4-48A8-ABA6-EB9C9ED05126}"/>
                    </a:ext>
                  </a:extLst>
                </p:cNvPr>
                <p:cNvSpPr txBox="1"/>
                <p:nvPr/>
              </p:nvSpPr>
              <p:spPr>
                <a:xfrm>
                  <a:off x="1226735" y="3394899"/>
                  <a:ext cx="1878407" cy="294984"/>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2: </a:t>
                  </a:r>
                  <a:r>
                    <a:rPr lang="en-US" sz="1917" b="1" dirty="0">
                      <a:latin typeface="Segoe UI Light" panose="020B0502040204020203" pitchFamily="34" charset="0"/>
                      <a:cs typeface="Segoe UI Light" panose="020B0502040204020203" pitchFamily="34" charset="0"/>
                    </a:rPr>
                    <a:t>Redo</a:t>
                  </a:r>
                </a:p>
              </p:txBody>
            </p:sp>
          </p:grpSp>
          <p:sp>
            <p:nvSpPr>
              <p:cNvPr id="123" name="TextBox 122">
                <a:extLst>
                  <a:ext uri="{FF2B5EF4-FFF2-40B4-BE49-F238E27FC236}">
                    <a16:creationId xmlns:a16="http://schemas.microsoft.com/office/drawing/2014/main" id="{C01A3B99-4E6B-485C-9B1B-D07F6799DCC5}"/>
                  </a:ext>
                </a:extLst>
              </p:cNvPr>
              <p:cNvSpPr txBox="1"/>
              <p:nvPr/>
            </p:nvSpPr>
            <p:spPr>
              <a:xfrm>
                <a:off x="4973083" y="3544131"/>
                <a:ext cx="4021902" cy="500231"/>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Returns the database to the state it was in at the time the SQL Server stopped.</a:t>
                </a:r>
              </a:p>
            </p:txBody>
          </p:sp>
        </p:grpSp>
        <p:grpSp>
          <p:nvGrpSpPr>
            <p:cNvPr id="126" name="Group 125">
              <a:extLst>
                <a:ext uri="{FF2B5EF4-FFF2-40B4-BE49-F238E27FC236}">
                  <a16:creationId xmlns:a16="http://schemas.microsoft.com/office/drawing/2014/main" id="{0975AA94-2A55-49DA-B6B4-10358DE91DFD}"/>
                </a:ext>
              </a:extLst>
            </p:cNvPr>
            <p:cNvGrpSpPr/>
            <p:nvPr/>
          </p:nvGrpSpPr>
          <p:grpSpPr>
            <a:xfrm>
              <a:off x="6849203" y="3292938"/>
              <a:ext cx="4644398" cy="396374"/>
              <a:chOff x="5393870" y="3011431"/>
              <a:chExt cx="2664859" cy="227431"/>
            </a:xfrm>
          </p:grpSpPr>
          <p:sp>
            <p:nvSpPr>
              <p:cNvPr id="127" name="Rectangle 126">
                <a:extLst>
                  <a:ext uri="{FF2B5EF4-FFF2-40B4-BE49-F238E27FC236}">
                    <a16:creationId xmlns:a16="http://schemas.microsoft.com/office/drawing/2014/main" id="{CC7FA25C-3F8E-433E-B1F6-B6BEEDF0E0B0}"/>
                  </a:ext>
                </a:extLst>
              </p:cNvPr>
              <p:cNvSpPr/>
              <p:nvPr/>
            </p:nvSpPr>
            <p:spPr>
              <a:xfrm>
                <a:off x="5787290" y="3015366"/>
                <a:ext cx="2271439" cy="213556"/>
              </a:xfrm>
              <a:prstGeom prst="rect">
                <a:avLst/>
              </a:prstGeom>
              <a:solidFill>
                <a:schemeClr val="bg1"/>
              </a:solid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rgbClr val="FF0000"/>
                    </a:solidFill>
                    <a:latin typeface="Segoe UI Light" panose="020B0502040204020203" pitchFamily="34" charset="0"/>
                    <a:cs typeface="Segoe UI Light" panose="020B0502040204020203" pitchFamily="34" charset="0"/>
                  </a:rPr>
                  <a:t>PARTIALLY</a:t>
                </a:r>
                <a:r>
                  <a:rPr lang="en-US" sz="1830" b="1" dirty="0">
                    <a:latin typeface="Segoe UI Light" panose="020B0502040204020203" pitchFamily="34" charset="0"/>
                    <a:cs typeface="Segoe UI Light" panose="020B0502040204020203" pitchFamily="34" charset="0"/>
                  </a:rPr>
                  <a:t> available after Redo]</a:t>
                </a:r>
              </a:p>
            </p:txBody>
          </p:sp>
          <p:grpSp>
            <p:nvGrpSpPr>
              <p:cNvPr id="128" name="Group 127">
                <a:extLst>
                  <a:ext uri="{FF2B5EF4-FFF2-40B4-BE49-F238E27FC236}">
                    <a16:creationId xmlns:a16="http://schemas.microsoft.com/office/drawing/2014/main" id="{60792E5C-17E1-4248-B1F6-C0F14142774B}"/>
                  </a:ext>
                </a:extLst>
              </p:cNvPr>
              <p:cNvGrpSpPr/>
              <p:nvPr/>
            </p:nvGrpSpPr>
            <p:grpSpPr>
              <a:xfrm>
                <a:off x="5393870" y="3011431"/>
                <a:ext cx="309964" cy="227431"/>
                <a:chOff x="5391069" y="3090297"/>
                <a:chExt cx="309964" cy="227431"/>
              </a:xfrm>
            </p:grpSpPr>
            <p:sp>
              <p:nvSpPr>
                <p:cNvPr id="129" name="Cylinder 128">
                  <a:extLst>
                    <a:ext uri="{FF2B5EF4-FFF2-40B4-BE49-F238E27FC236}">
                      <a16:creationId xmlns:a16="http://schemas.microsoft.com/office/drawing/2014/main" id="{42A4AC7B-5D75-463C-B2B9-C54A10BDC122}"/>
                    </a:ext>
                  </a:extLst>
                </p:cNvPr>
                <p:cNvSpPr/>
                <p:nvPr/>
              </p:nvSpPr>
              <p:spPr>
                <a:xfrm>
                  <a:off x="5391070" y="3090297"/>
                  <a:ext cx="309963" cy="113762"/>
                </a:xfrm>
                <a:prstGeom prst="can">
                  <a:avLst/>
                </a:prstGeom>
                <a:solidFill>
                  <a:schemeClr val="bg2"/>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sp>
              <p:nvSpPr>
                <p:cNvPr id="130" name="Cylinder 129">
                  <a:extLst>
                    <a:ext uri="{FF2B5EF4-FFF2-40B4-BE49-F238E27FC236}">
                      <a16:creationId xmlns:a16="http://schemas.microsoft.com/office/drawing/2014/main" id="{4A24A891-1469-45F6-97FC-D74D391D4CF5}"/>
                    </a:ext>
                  </a:extLst>
                </p:cNvPr>
                <p:cNvSpPr/>
                <p:nvPr/>
              </p:nvSpPr>
              <p:spPr>
                <a:xfrm>
                  <a:off x="5391069" y="3172841"/>
                  <a:ext cx="309959" cy="144887"/>
                </a:xfrm>
                <a:prstGeom prst="can">
                  <a:avLst/>
                </a:prstGeom>
                <a:solidFill>
                  <a:schemeClr val="accent4"/>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grpSp>
          <p:nvGrpSpPr>
            <p:cNvPr id="131" name="Group 130">
              <a:extLst>
                <a:ext uri="{FF2B5EF4-FFF2-40B4-BE49-F238E27FC236}">
                  <a16:creationId xmlns:a16="http://schemas.microsoft.com/office/drawing/2014/main" id="{8E472000-5F60-48ED-96F0-7C7E7E8E3028}"/>
                </a:ext>
              </a:extLst>
            </p:cNvPr>
            <p:cNvGrpSpPr/>
            <p:nvPr/>
          </p:nvGrpSpPr>
          <p:grpSpPr>
            <a:xfrm>
              <a:off x="1924962" y="3685217"/>
              <a:ext cx="10238288" cy="473644"/>
              <a:chOff x="1177238" y="4547444"/>
              <a:chExt cx="10897109" cy="362359"/>
            </a:xfrm>
          </p:grpSpPr>
          <p:grpSp>
            <p:nvGrpSpPr>
              <p:cNvPr id="132" name="Group 131">
                <a:extLst>
                  <a:ext uri="{FF2B5EF4-FFF2-40B4-BE49-F238E27FC236}">
                    <a16:creationId xmlns:a16="http://schemas.microsoft.com/office/drawing/2014/main" id="{256A8CEA-335F-472C-9F9F-602A1259CCCE}"/>
                  </a:ext>
                </a:extLst>
              </p:cNvPr>
              <p:cNvGrpSpPr/>
              <p:nvPr/>
            </p:nvGrpSpPr>
            <p:grpSpPr>
              <a:xfrm>
                <a:off x="1177238" y="4547444"/>
                <a:ext cx="4844593" cy="362359"/>
                <a:chOff x="1227829" y="3515313"/>
                <a:chExt cx="3955547" cy="362359"/>
              </a:xfrm>
            </p:grpSpPr>
            <p:cxnSp>
              <p:nvCxnSpPr>
                <p:cNvPr id="134" name="Straight Arrow Connector 133">
                  <a:extLst>
                    <a:ext uri="{FF2B5EF4-FFF2-40B4-BE49-F238E27FC236}">
                      <a16:creationId xmlns:a16="http://schemas.microsoft.com/office/drawing/2014/main" id="{ABD39919-6D4F-412B-923B-9139A42625F3}"/>
                    </a:ext>
                  </a:extLst>
                </p:cNvPr>
                <p:cNvCxnSpPr>
                  <a:cxnSpLocks/>
                </p:cNvCxnSpPr>
                <p:nvPr/>
              </p:nvCxnSpPr>
              <p:spPr>
                <a:xfrm flipH="1">
                  <a:off x="1227829" y="3877672"/>
                  <a:ext cx="3955547"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8657C5FD-C2FE-4F33-9D25-8D6671590534}"/>
                    </a:ext>
                  </a:extLst>
                </p:cNvPr>
                <p:cNvSpPr txBox="1"/>
                <p:nvPr/>
              </p:nvSpPr>
              <p:spPr>
                <a:xfrm>
                  <a:off x="1227829" y="3515313"/>
                  <a:ext cx="2505231" cy="294986"/>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3: </a:t>
                  </a:r>
                  <a:r>
                    <a:rPr lang="en-US" sz="1917" b="1" dirty="0">
                      <a:latin typeface="Segoe UI Light" panose="020B0502040204020203" pitchFamily="34" charset="0"/>
                      <a:cs typeface="Segoe UI Light" panose="020B0502040204020203" pitchFamily="34" charset="0"/>
                    </a:rPr>
                    <a:t>Undo</a:t>
                  </a:r>
                </a:p>
              </p:txBody>
            </p:sp>
          </p:grpSp>
          <p:sp>
            <p:nvSpPr>
              <p:cNvPr id="133" name="TextBox 132">
                <a:extLst>
                  <a:ext uri="{FF2B5EF4-FFF2-40B4-BE49-F238E27FC236}">
                    <a16:creationId xmlns:a16="http://schemas.microsoft.com/office/drawing/2014/main" id="{D66052C7-D8CA-48B4-888D-DFC6BDB9CBFB}"/>
                  </a:ext>
                </a:extLst>
              </p:cNvPr>
              <p:cNvSpPr txBox="1"/>
              <p:nvPr/>
            </p:nvSpPr>
            <p:spPr>
              <a:xfrm>
                <a:off x="6293182" y="4647025"/>
                <a:ext cx="5781165" cy="236938"/>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Rolls back any uncommitted transaction(s) individually.</a:t>
                </a:r>
              </a:p>
            </p:txBody>
          </p:sp>
        </p:grpSp>
        <p:grpSp>
          <p:nvGrpSpPr>
            <p:cNvPr id="136" name="Group 135">
              <a:extLst>
                <a:ext uri="{FF2B5EF4-FFF2-40B4-BE49-F238E27FC236}">
                  <a16:creationId xmlns:a16="http://schemas.microsoft.com/office/drawing/2014/main" id="{8E144567-DBA8-452D-B63C-176AA6C1C6D1}"/>
                </a:ext>
              </a:extLst>
            </p:cNvPr>
            <p:cNvGrpSpPr/>
            <p:nvPr/>
          </p:nvGrpSpPr>
          <p:grpSpPr>
            <a:xfrm>
              <a:off x="6893078" y="4435326"/>
              <a:ext cx="4505424" cy="398300"/>
              <a:chOff x="5419044" y="3831255"/>
              <a:chExt cx="2585119" cy="228536"/>
            </a:xfrm>
          </p:grpSpPr>
          <p:sp>
            <p:nvSpPr>
              <p:cNvPr id="137" name="Rectangle 136">
                <a:extLst>
                  <a:ext uri="{FF2B5EF4-FFF2-40B4-BE49-F238E27FC236}">
                    <a16:creationId xmlns:a16="http://schemas.microsoft.com/office/drawing/2014/main" id="{06BB6831-8876-4E1B-A4F3-1BDA3D4B4979}"/>
                  </a:ext>
                </a:extLst>
              </p:cNvPr>
              <p:cNvSpPr/>
              <p:nvPr/>
            </p:nvSpPr>
            <p:spPr>
              <a:xfrm>
                <a:off x="5841856" y="3872933"/>
                <a:ext cx="2162307" cy="177702"/>
              </a:xfrm>
              <a:prstGeom prst="rect">
                <a:avLst/>
              </a:prstGeom>
              <a:no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chemeClr val="accent4"/>
                    </a:solidFill>
                    <a:latin typeface="Segoe UI Light" panose="020B0502040204020203" pitchFamily="34" charset="0"/>
                    <a:cs typeface="Segoe UI Light" panose="020B0502040204020203" pitchFamily="34" charset="0"/>
                  </a:rPr>
                  <a:t>FULLY</a:t>
                </a:r>
                <a:r>
                  <a:rPr lang="en-US" sz="1830" b="1" dirty="0">
                    <a:latin typeface="Segoe UI Light" panose="020B0502040204020203" pitchFamily="34" charset="0"/>
                    <a:cs typeface="Segoe UI Light" panose="020B0502040204020203" pitchFamily="34" charset="0"/>
                  </a:rPr>
                  <a:t> available after Undo]</a:t>
                </a:r>
              </a:p>
            </p:txBody>
          </p:sp>
          <p:sp>
            <p:nvSpPr>
              <p:cNvPr id="138" name="Cylinder 137">
                <a:extLst>
                  <a:ext uri="{FF2B5EF4-FFF2-40B4-BE49-F238E27FC236}">
                    <a16:creationId xmlns:a16="http://schemas.microsoft.com/office/drawing/2014/main" id="{E152E26E-38B3-42BA-A58B-6894CC35854E}"/>
                  </a:ext>
                </a:extLst>
              </p:cNvPr>
              <p:cNvSpPr/>
              <p:nvPr/>
            </p:nvSpPr>
            <p:spPr>
              <a:xfrm>
                <a:off x="5419044" y="3831255"/>
                <a:ext cx="314572" cy="228536"/>
              </a:xfrm>
              <a:prstGeom prst="can">
                <a:avLst/>
              </a:prstGeom>
              <a:solidFill>
                <a:schemeClr val="accent4"/>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spTree>
    <p:custDataLst>
      <p:tags r:id="rId1"/>
    </p:custDataLst>
    <p:extLst>
      <p:ext uri="{BB962C8B-B14F-4D97-AF65-F5344CB8AC3E}">
        <p14:creationId xmlns:p14="http://schemas.microsoft.com/office/powerpoint/2010/main" val="10189583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p:txBody>
          <a:bodyPr/>
          <a:lstStyle/>
          <a:p>
            <a:r>
              <a:rPr lang="en-US" dirty="0">
                <a:solidFill>
                  <a:schemeClr val="accent5"/>
                </a:solidFill>
              </a:rPr>
              <a:t>Most common implications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sp>
        <p:nvSpPr>
          <p:cNvPr id="148" name="Content Placeholder 1"/>
          <p:cNvSpPr txBox="1">
            <a:spLocks/>
          </p:cNvSpPr>
          <p:nvPr/>
        </p:nvSpPr>
        <p:spPr>
          <a:xfrm>
            <a:off x="409696" y="1089305"/>
            <a:ext cx="6165843" cy="4489919"/>
          </a:xfrm>
          <a:prstGeom prst="rect">
            <a:avLst/>
          </a:prstGeom>
          <a:noFill/>
        </p:spPr>
        <p:txBody>
          <a:bodyPr lIns="89642" tIns="121898" rIns="243794" bIns="121898" anchor="t"/>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defTabSz="609472">
              <a:spcBef>
                <a:spcPts val="588"/>
              </a:spcBef>
              <a:spcAft>
                <a:spcPts val="588"/>
              </a:spcAft>
            </a:pPr>
            <a:r>
              <a:rPr lang="en-US" sz="2800" dirty="0">
                <a:solidFill>
                  <a:schemeClr val="accent5"/>
                </a:solidFill>
                <a:latin typeface="Segoe UI Light"/>
              </a:rPr>
              <a:t>Recovery time is roughly proportional to the longest running transaction.</a:t>
            </a:r>
          </a:p>
          <a:p>
            <a:pPr defTabSz="609472">
              <a:spcBef>
                <a:spcPts val="588"/>
              </a:spcBef>
              <a:spcAft>
                <a:spcPts val="588"/>
              </a:spcAft>
            </a:pPr>
            <a:endParaRPr lang="en-US" sz="2800" dirty="0">
              <a:solidFill>
                <a:schemeClr val="accent5"/>
              </a:solidFill>
              <a:latin typeface="Segoe UI Light"/>
            </a:endParaRPr>
          </a:p>
          <a:p>
            <a:pPr defTabSz="609472">
              <a:spcBef>
                <a:spcPts val="588"/>
              </a:spcBef>
              <a:spcAft>
                <a:spcPts val="588"/>
              </a:spcAft>
            </a:pPr>
            <a:r>
              <a:rPr lang="en-US" sz="2800" dirty="0">
                <a:solidFill>
                  <a:schemeClr val="accent5"/>
                </a:solidFill>
                <a:latin typeface="Segoe UI Light"/>
              </a:rPr>
              <a:t>Rolling back large batch operations (such as bulk insert) takes a long time.</a:t>
            </a:r>
          </a:p>
          <a:p>
            <a:pPr defTabSz="609472">
              <a:spcBef>
                <a:spcPts val="588"/>
              </a:spcBef>
              <a:spcAft>
                <a:spcPts val="588"/>
              </a:spcAft>
            </a:pPr>
            <a:endParaRPr lang="en-US" sz="2800" dirty="0">
              <a:solidFill>
                <a:schemeClr val="accent5"/>
              </a:solidFill>
              <a:latin typeface="Segoe UI Light"/>
            </a:endParaRPr>
          </a:p>
          <a:p>
            <a:pPr defTabSz="609472">
              <a:spcBef>
                <a:spcPts val="588"/>
              </a:spcBef>
              <a:spcAft>
                <a:spcPts val="588"/>
              </a:spcAft>
            </a:pPr>
            <a:r>
              <a:rPr lang="en-US" sz="2800" dirty="0">
                <a:solidFill>
                  <a:schemeClr val="accent5"/>
                </a:solidFill>
                <a:latin typeface="Segoe UI Light"/>
              </a:rPr>
              <a:t>Transaction log may run out of space during long-running transactions.</a:t>
            </a:r>
          </a:p>
        </p:txBody>
      </p:sp>
      <p:pic>
        <p:nvPicPr>
          <p:cNvPr id="17" name="Picture 16">
            <a:extLst>
              <a:ext uri="{FF2B5EF4-FFF2-40B4-BE49-F238E27FC236}">
                <a16:creationId xmlns:a16="http://schemas.microsoft.com/office/drawing/2014/main" id="{8108A8E6-7E62-4403-B5D7-EBE149739CB8}"/>
              </a:ext>
            </a:extLst>
          </p:cNvPr>
          <p:cNvPicPr>
            <a:picLocks noChangeAspect="1"/>
          </p:cNvPicPr>
          <p:nvPr/>
        </p:nvPicPr>
        <p:blipFill rotWithShape="1">
          <a:blip r:embed="rId4"/>
          <a:srcRect l="2649" t="4458" r="3414" b="7053"/>
          <a:stretch/>
        </p:blipFill>
        <p:spPr>
          <a:xfrm>
            <a:off x="6936206" y="2940676"/>
            <a:ext cx="3839553" cy="1758588"/>
          </a:xfrm>
          <a:prstGeom prst="rect">
            <a:avLst/>
          </a:prstGeom>
        </p:spPr>
      </p:pic>
      <p:pic>
        <p:nvPicPr>
          <p:cNvPr id="18" name="Picture 17">
            <a:extLst>
              <a:ext uri="{FF2B5EF4-FFF2-40B4-BE49-F238E27FC236}">
                <a16:creationId xmlns:a16="http://schemas.microsoft.com/office/drawing/2014/main" id="{FF0F0278-24E1-4299-B95F-C005FE0524F9}"/>
              </a:ext>
            </a:extLst>
          </p:cNvPr>
          <p:cNvPicPr>
            <a:picLocks noChangeAspect="1"/>
          </p:cNvPicPr>
          <p:nvPr/>
        </p:nvPicPr>
        <p:blipFill rotWithShape="1">
          <a:blip r:embed="rId5"/>
          <a:srcRect l="7275" t="44308"/>
          <a:stretch/>
        </p:blipFill>
        <p:spPr>
          <a:xfrm>
            <a:off x="6715997" y="1198878"/>
            <a:ext cx="4457763" cy="1354430"/>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DDC27D6A-E64E-4F01-9FB5-4EBA8EDA9322}"/>
              </a:ext>
            </a:extLst>
          </p:cNvPr>
          <p:cNvPicPr>
            <a:picLocks noChangeAspect="1"/>
          </p:cNvPicPr>
          <p:nvPr/>
        </p:nvPicPr>
        <p:blipFill>
          <a:blip r:embed="rId6"/>
          <a:stretch>
            <a:fillRect/>
          </a:stretch>
        </p:blipFill>
        <p:spPr>
          <a:xfrm>
            <a:off x="6575539" y="5381881"/>
            <a:ext cx="5155774" cy="594771"/>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1656216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3429537995"/>
              </p:ext>
            </p:extLst>
          </p:nvPr>
        </p:nvGraphicFramePr>
        <p:xfrm>
          <a:off x="429894" y="862935"/>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C894689C-AE2A-4806-9E57-854639A03342}"/>
              </a:ext>
            </a:extLst>
          </p:cNvPr>
          <p:cNvSpPr/>
          <p:nvPr/>
        </p:nvSpPr>
        <p:spPr>
          <a:xfrm>
            <a:off x="1140295" y="4290328"/>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8982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342142124"/>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4EE3785-7CE5-46D1-AED6-FF27CC750693}"/>
              </a:ext>
            </a:extLst>
          </p:cNvPr>
          <p:cNvSpPr/>
          <p:nvPr/>
        </p:nvSpPr>
        <p:spPr>
          <a:xfrm>
            <a:off x="3779884"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853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7.7|3.4|1.2|7|27.9"/>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1622</Words>
  <Application>Microsoft Office PowerPoint</Application>
  <PresentationFormat>Widescreen</PresentationFormat>
  <Paragraphs>210</Paragraphs>
  <Slides>16</Slides>
  <Notes>13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Segoe UI</vt:lpstr>
      <vt:lpstr>Segoe UI Light</vt:lpstr>
      <vt:lpstr>PASS 2013_SpeakerTemplate_Final</vt:lpstr>
      <vt:lpstr>Accelerated  Database Recovery    </vt:lpstr>
      <vt:lpstr>PowerPoint Presentation</vt:lpstr>
      <vt:lpstr>Get started with SQL Server 2019</vt:lpstr>
      <vt:lpstr>Accelerated Database Recovery</vt:lpstr>
      <vt:lpstr>How to enable ADR?</vt:lpstr>
      <vt:lpstr>Current Database Recovery Process</vt:lpstr>
      <vt:lpstr>Most common implications</vt:lpstr>
      <vt:lpstr>Accelerated Database Recovery Components</vt:lpstr>
      <vt:lpstr>Accelerated Database Recovery Components</vt:lpstr>
      <vt:lpstr>Accelerated Database Recovery Components</vt:lpstr>
      <vt:lpstr>Accelerated Database Recovery Components</vt:lpstr>
      <vt:lpstr>Accelerated Database Recovery process</vt:lpstr>
      <vt:lpstr>Recovery Time Comparison</vt:lpstr>
      <vt:lpstr>Accelerated Dabase Recovery FAQ</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2021-08-30T15:40:48Z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