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1635" r:id="rId2"/>
    <p:sldId id="1612" r:id="rId3"/>
    <p:sldId id="374" r:id="rId4"/>
    <p:sldId id="461" r:id="rId5"/>
    <p:sldId id="462" r:id="rId6"/>
    <p:sldId id="1590" r:id="rId7"/>
    <p:sldId id="493" r:id="rId8"/>
    <p:sldId id="1653" r:id="rId9"/>
    <p:sldId id="1654" r:id="rId10"/>
    <p:sldId id="1548" r:id="rId11"/>
    <p:sldId id="15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461"/>
            <p14:sldId id="462"/>
            <p14:sldId id="1590"/>
            <p14:sldId id="493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6E20C-7DE4-461D-AF17-8269D4918ADC}" v="37" dt="2020-10-25T14:27:28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088" autoAdjust="0"/>
  </p:normalViewPr>
  <p:slideViewPr>
    <p:cSldViewPr snapToGrid="0">
      <p:cViewPr varScale="1">
        <p:scale>
          <a:sx n="67" d="100"/>
          <a:sy n="67" d="100"/>
        </p:scale>
        <p:origin x="614" y="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2800" dirty="0"/>
            <a:t>What is a Function?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84768424-F4AB-413D-970C-ECCD32CFDC5B}">
      <dgm:prSet custT="1"/>
      <dgm:spPr/>
      <dgm:t>
        <a:bodyPr/>
        <a:lstStyle/>
        <a:p>
          <a:r>
            <a:rPr lang="en-US" sz="2800"/>
            <a:t>Character string functions</a:t>
          </a:r>
          <a:endParaRPr lang="en-US" sz="2800" dirty="0"/>
        </a:p>
      </dgm:t>
    </dgm:pt>
    <dgm:pt modelId="{76883FFD-DF9A-4018-8948-7C1821061F77}" type="parTrans" cxnId="{354CAB57-A6AF-40D6-AAFC-AE5186067B9F}">
      <dgm:prSet/>
      <dgm:spPr/>
      <dgm:t>
        <a:bodyPr/>
        <a:lstStyle/>
        <a:p>
          <a:endParaRPr lang="en-US"/>
        </a:p>
      </dgm:t>
    </dgm:pt>
    <dgm:pt modelId="{F2DB4EB7-922A-4E67-92AF-197A42E26834}" type="sibTrans" cxnId="{354CAB57-A6AF-40D6-AAFC-AE5186067B9F}">
      <dgm:prSet/>
      <dgm:spPr/>
      <dgm:t>
        <a:bodyPr/>
        <a:lstStyle/>
        <a:p>
          <a:endParaRPr lang="en-US"/>
        </a:p>
      </dgm:t>
    </dgm:pt>
    <dgm:pt modelId="{339C870F-579F-47AD-BD56-1BF2BF95C3EC}">
      <dgm:prSet custT="1"/>
      <dgm:spPr/>
      <dgm:t>
        <a:bodyPr/>
        <a:lstStyle/>
        <a:p>
          <a:r>
            <a:rPr lang="en-US" sz="2800"/>
            <a:t>Date and Time functions</a:t>
          </a:r>
          <a:endParaRPr lang="en-US" sz="2800" dirty="0"/>
        </a:p>
      </dgm:t>
    </dgm:pt>
    <dgm:pt modelId="{35B66422-F011-49C8-9908-F04CA419C94A}" type="parTrans" cxnId="{EAF4BE38-3DF3-4A5A-BF27-2EE824834174}">
      <dgm:prSet/>
      <dgm:spPr/>
      <dgm:t>
        <a:bodyPr/>
        <a:lstStyle/>
        <a:p>
          <a:endParaRPr lang="en-US"/>
        </a:p>
      </dgm:t>
    </dgm:pt>
    <dgm:pt modelId="{1BD242EE-9F05-4E68-8A01-0F151CE49A10}" type="sibTrans" cxnId="{EAF4BE38-3DF3-4A5A-BF27-2EE824834174}">
      <dgm:prSet/>
      <dgm:spPr/>
      <dgm:t>
        <a:bodyPr/>
        <a:lstStyle/>
        <a:p>
          <a:endParaRPr lang="en-US"/>
        </a:p>
      </dgm:t>
    </dgm:pt>
    <dgm:pt modelId="{930B4149-6980-4AFC-AEA7-4B91CCB2FD06}">
      <dgm:prSet custT="1"/>
      <dgm:spPr/>
      <dgm:t>
        <a:bodyPr/>
        <a:lstStyle/>
        <a:p>
          <a:r>
            <a:rPr lang="en-US" sz="2800"/>
            <a:t>Aggregate Functions</a:t>
          </a:r>
          <a:endParaRPr lang="en-US" sz="2800" dirty="0"/>
        </a:p>
      </dgm:t>
    </dgm:pt>
    <dgm:pt modelId="{29618142-6BB9-40FE-87D6-F0485C4D9901}" type="parTrans" cxnId="{5B1E5A58-74B6-4A53-BF01-6A7F677CB57A}">
      <dgm:prSet/>
      <dgm:spPr/>
      <dgm:t>
        <a:bodyPr/>
        <a:lstStyle/>
        <a:p>
          <a:endParaRPr lang="en-US"/>
        </a:p>
      </dgm:t>
    </dgm:pt>
    <dgm:pt modelId="{E08F402B-ED7E-40E1-A3ED-ACF935A14AFE}" type="sibTrans" cxnId="{5B1E5A58-74B6-4A53-BF01-6A7F677CB57A}">
      <dgm:prSet/>
      <dgm:spPr/>
      <dgm:t>
        <a:bodyPr/>
        <a:lstStyle/>
        <a:p>
          <a:endParaRPr lang="en-US"/>
        </a:p>
      </dgm:t>
    </dgm:pt>
    <dgm:pt modelId="{CF5653BA-F94A-4818-A0F5-1374A1D42169}">
      <dgm:prSet custT="1"/>
      <dgm:spPr/>
      <dgm:t>
        <a:bodyPr/>
        <a:lstStyle/>
        <a:p>
          <a:r>
            <a:rPr lang="en-US" sz="2800"/>
            <a:t>Logical Query Processing</a:t>
          </a:r>
          <a:endParaRPr lang="en-US" sz="2800" dirty="0"/>
        </a:p>
      </dgm:t>
    </dgm:pt>
    <dgm:pt modelId="{794A11B7-F70A-4432-9504-42E31F9FB5EF}" type="parTrans" cxnId="{C19B8D2D-742E-4A58-821E-9E60F468F4AA}">
      <dgm:prSet/>
      <dgm:spPr/>
      <dgm:t>
        <a:bodyPr/>
        <a:lstStyle/>
        <a:p>
          <a:endParaRPr lang="en-US"/>
        </a:p>
      </dgm:t>
    </dgm:pt>
    <dgm:pt modelId="{083CA5B1-2235-4673-9DE4-9DEA69EE8682}" type="sibTrans" cxnId="{C19B8D2D-742E-4A58-821E-9E60F468F4AA}">
      <dgm:prSet/>
      <dgm:spPr/>
      <dgm:t>
        <a:bodyPr/>
        <a:lstStyle/>
        <a:p>
          <a:endParaRPr lang="en-US"/>
        </a:p>
      </dgm:t>
    </dgm:pt>
    <dgm:pt modelId="{B11AC98E-F2D2-43FE-84A2-A98109E16C0F}">
      <dgm:prSet custT="1"/>
      <dgm:spPr/>
      <dgm:t>
        <a:bodyPr/>
        <a:lstStyle/>
        <a:p>
          <a:r>
            <a:rPr lang="en-US" sz="2800"/>
            <a:t>Grouping Results</a:t>
          </a:r>
          <a:endParaRPr lang="en-US" sz="2800" dirty="0"/>
        </a:p>
      </dgm:t>
    </dgm:pt>
    <dgm:pt modelId="{1DAFDC2B-A694-4B74-9F07-46BCA408437F}" type="parTrans" cxnId="{197A2265-60F6-4ED4-B1B0-0FBD1798D146}">
      <dgm:prSet/>
      <dgm:spPr/>
      <dgm:t>
        <a:bodyPr/>
        <a:lstStyle/>
        <a:p>
          <a:endParaRPr lang="en-US"/>
        </a:p>
      </dgm:t>
    </dgm:pt>
    <dgm:pt modelId="{523437F4-9713-433A-A9C3-46474C5C8F53}" type="sibTrans" cxnId="{197A2265-60F6-4ED4-B1B0-0FBD1798D146}">
      <dgm:prSet/>
      <dgm:spPr/>
      <dgm:t>
        <a:bodyPr/>
        <a:lstStyle/>
        <a:p>
          <a:endParaRPr lang="en-US"/>
        </a:p>
      </dgm:t>
    </dgm:pt>
    <dgm:pt modelId="{C107D8EF-D1D3-436E-A112-24FFBCB4818C}">
      <dgm:prSet custT="1"/>
      <dgm:spPr/>
      <dgm:t>
        <a:bodyPr/>
        <a:lstStyle/>
        <a:p>
          <a:r>
            <a:rPr lang="en-US" sz="2800"/>
            <a:t>Filtering Grouped Results</a:t>
          </a:r>
          <a:endParaRPr lang="en-US" sz="2800" dirty="0"/>
        </a:p>
      </dgm:t>
    </dgm:pt>
    <dgm:pt modelId="{6604DAEB-580C-4A09-80B6-407248CD6A63}" type="parTrans" cxnId="{582DB861-87BB-43FE-BB05-0298E51D66D6}">
      <dgm:prSet/>
      <dgm:spPr/>
      <dgm:t>
        <a:bodyPr/>
        <a:lstStyle/>
        <a:p>
          <a:endParaRPr lang="en-US"/>
        </a:p>
      </dgm:t>
    </dgm:pt>
    <dgm:pt modelId="{06DFC5D9-71F5-43C9-A42A-83C7F10ED728}" type="sibTrans" cxnId="{582DB861-87BB-43FE-BB05-0298E51D66D6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7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BF8D59B2-B003-4328-B668-595574AF2A61}" type="pres">
      <dgm:prSet presAssocID="{84768424-F4AB-413D-970C-ECCD32CFDC5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0DD7EDD-167C-41E7-A7E2-EEF92BEF813E}" type="pres">
      <dgm:prSet presAssocID="{F2DB4EB7-922A-4E67-92AF-197A42E26834}" presName="spacer" presStyleCnt="0"/>
      <dgm:spPr/>
    </dgm:pt>
    <dgm:pt modelId="{BC8862E3-B8ED-434F-8235-CF3C730E4A3F}" type="pres">
      <dgm:prSet presAssocID="{339C870F-579F-47AD-BD56-1BF2BF95C3E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BD57164-62FF-4B06-BC64-637E8BAB98D5}" type="pres">
      <dgm:prSet presAssocID="{1BD242EE-9F05-4E68-8A01-0F151CE49A10}" presName="spacer" presStyleCnt="0"/>
      <dgm:spPr/>
    </dgm:pt>
    <dgm:pt modelId="{9A8A4DE7-D3A6-4CBF-9474-C6708D03ED0E}" type="pres">
      <dgm:prSet presAssocID="{930B4149-6980-4AFC-AEA7-4B91CCB2FD0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EB4684F-30C4-46E3-B231-1677CA9B97FC}" type="pres">
      <dgm:prSet presAssocID="{E08F402B-ED7E-40E1-A3ED-ACF935A14AFE}" presName="spacer" presStyleCnt="0"/>
      <dgm:spPr/>
    </dgm:pt>
    <dgm:pt modelId="{68B7A5F2-EC5F-4921-88D6-4427021F96EF}" type="pres">
      <dgm:prSet presAssocID="{CF5653BA-F94A-4818-A0F5-1374A1D4216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720280C-F055-4FC0-A02D-3C8AD65D201F}" type="pres">
      <dgm:prSet presAssocID="{083CA5B1-2235-4673-9DE4-9DEA69EE8682}" presName="spacer" presStyleCnt="0"/>
      <dgm:spPr/>
    </dgm:pt>
    <dgm:pt modelId="{CE4B3056-6DD1-4F29-8D2A-832601981A07}" type="pres">
      <dgm:prSet presAssocID="{B11AC98E-F2D2-43FE-84A2-A98109E16C0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8254D99-3B12-443D-B4A7-B92716DF7027}" type="pres">
      <dgm:prSet presAssocID="{523437F4-9713-433A-A9C3-46474C5C8F53}" presName="spacer" presStyleCnt="0"/>
      <dgm:spPr/>
    </dgm:pt>
    <dgm:pt modelId="{5D7370C6-30FC-4B27-9DDD-7E6B3E2FB794}" type="pres">
      <dgm:prSet presAssocID="{C107D8EF-D1D3-436E-A112-24FFBCB4818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19B8D2D-742E-4A58-821E-9E60F468F4AA}" srcId="{E0727030-A103-47B3-9948-2C3FB6249167}" destId="{CF5653BA-F94A-4818-A0F5-1374A1D42169}" srcOrd="4" destOrd="0" parTransId="{794A11B7-F70A-4432-9504-42E31F9FB5EF}" sibTransId="{083CA5B1-2235-4673-9DE4-9DEA69EE8682}"/>
    <dgm:cxn modelId="{EAF4BE38-3DF3-4A5A-BF27-2EE824834174}" srcId="{E0727030-A103-47B3-9948-2C3FB6249167}" destId="{339C870F-579F-47AD-BD56-1BF2BF95C3EC}" srcOrd="2" destOrd="0" parTransId="{35B66422-F011-49C8-9908-F04CA419C94A}" sibTransId="{1BD242EE-9F05-4E68-8A01-0F151CE49A10}"/>
    <dgm:cxn modelId="{90E1345F-8239-4D84-AB85-A178A863BA5A}" type="presOf" srcId="{930B4149-6980-4AFC-AEA7-4B91CCB2FD06}" destId="{9A8A4DE7-D3A6-4CBF-9474-C6708D03ED0E}" srcOrd="0" destOrd="0" presId="urn:microsoft.com/office/officeart/2005/8/layout/vList2"/>
    <dgm:cxn modelId="{09472760-FA82-4E6C-9119-9F1848A4B4AC}" type="presOf" srcId="{339C870F-579F-47AD-BD56-1BF2BF95C3EC}" destId="{BC8862E3-B8ED-434F-8235-CF3C730E4A3F}" srcOrd="0" destOrd="0" presId="urn:microsoft.com/office/officeart/2005/8/layout/vList2"/>
    <dgm:cxn modelId="{582DB861-87BB-43FE-BB05-0298E51D66D6}" srcId="{E0727030-A103-47B3-9948-2C3FB6249167}" destId="{C107D8EF-D1D3-436E-A112-24FFBCB4818C}" srcOrd="6" destOrd="0" parTransId="{6604DAEB-580C-4A09-80B6-407248CD6A63}" sibTransId="{06DFC5D9-71F5-43C9-A42A-83C7F10ED728}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197A2265-60F6-4ED4-B1B0-0FBD1798D146}" srcId="{E0727030-A103-47B3-9948-2C3FB6249167}" destId="{B11AC98E-F2D2-43FE-84A2-A98109E16C0F}" srcOrd="5" destOrd="0" parTransId="{1DAFDC2B-A694-4B74-9F07-46BCA408437F}" sibTransId="{523437F4-9713-433A-A9C3-46474C5C8F53}"/>
    <dgm:cxn modelId="{354CAB57-A6AF-40D6-AAFC-AE5186067B9F}" srcId="{E0727030-A103-47B3-9948-2C3FB6249167}" destId="{84768424-F4AB-413D-970C-ECCD32CFDC5B}" srcOrd="1" destOrd="0" parTransId="{76883FFD-DF9A-4018-8948-7C1821061F77}" sibTransId="{F2DB4EB7-922A-4E67-92AF-197A42E26834}"/>
    <dgm:cxn modelId="{5B1E5A58-74B6-4A53-BF01-6A7F677CB57A}" srcId="{E0727030-A103-47B3-9948-2C3FB6249167}" destId="{930B4149-6980-4AFC-AEA7-4B91CCB2FD06}" srcOrd="3" destOrd="0" parTransId="{29618142-6BB9-40FE-87D6-F0485C4D9901}" sibTransId="{E08F402B-ED7E-40E1-A3ED-ACF935A14AFE}"/>
    <dgm:cxn modelId="{F92F91BB-AAB7-4BEB-A39A-1ECB8451D293}" type="presOf" srcId="{CF5653BA-F94A-4818-A0F5-1374A1D42169}" destId="{68B7A5F2-EC5F-4921-88D6-4427021F96EF}" srcOrd="0" destOrd="0" presId="urn:microsoft.com/office/officeart/2005/8/layout/vList2"/>
    <dgm:cxn modelId="{BECF02C7-B61A-4BAD-AB1D-A30C9F8A8C27}" type="presOf" srcId="{84768424-F4AB-413D-970C-ECCD32CFDC5B}" destId="{BF8D59B2-B003-4328-B668-595574AF2A61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ACB989EF-0F85-47E9-AB42-518BFF8A0697}" type="presOf" srcId="{C107D8EF-D1D3-436E-A112-24FFBCB4818C}" destId="{5D7370C6-30FC-4B27-9DDD-7E6B3E2FB794}" srcOrd="0" destOrd="0" presId="urn:microsoft.com/office/officeart/2005/8/layout/vList2"/>
    <dgm:cxn modelId="{103979FF-8B63-4F9F-A462-EBEC1ACC1C0B}" type="presOf" srcId="{B11AC98E-F2D2-43FE-84A2-A98109E16C0F}" destId="{CE4B3056-6DD1-4F29-8D2A-832601981A07}" srcOrd="0" destOrd="0" presId="urn:microsoft.com/office/officeart/2005/8/layout/vList2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C3325A85-3A61-478C-B5A4-A1E699F71D38}" type="presParOf" srcId="{920A3D74-469C-4EDC-8C5F-FD4FFD16E171}" destId="{BF8D59B2-B003-4328-B668-595574AF2A61}" srcOrd="2" destOrd="0" presId="urn:microsoft.com/office/officeart/2005/8/layout/vList2"/>
    <dgm:cxn modelId="{82455F69-E9EB-47CA-9766-6A08848908E8}" type="presParOf" srcId="{920A3D74-469C-4EDC-8C5F-FD4FFD16E171}" destId="{80DD7EDD-167C-41E7-A7E2-EEF92BEF813E}" srcOrd="3" destOrd="0" presId="urn:microsoft.com/office/officeart/2005/8/layout/vList2"/>
    <dgm:cxn modelId="{5B12BE25-9B29-4682-A3A7-52550EDF858D}" type="presParOf" srcId="{920A3D74-469C-4EDC-8C5F-FD4FFD16E171}" destId="{BC8862E3-B8ED-434F-8235-CF3C730E4A3F}" srcOrd="4" destOrd="0" presId="urn:microsoft.com/office/officeart/2005/8/layout/vList2"/>
    <dgm:cxn modelId="{EF3E0280-3F1F-4CAA-9AFA-311D3F2EDA4B}" type="presParOf" srcId="{920A3D74-469C-4EDC-8C5F-FD4FFD16E171}" destId="{5BD57164-62FF-4B06-BC64-637E8BAB98D5}" srcOrd="5" destOrd="0" presId="urn:microsoft.com/office/officeart/2005/8/layout/vList2"/>
    <dgm:cxn modelId="{02A3EF06-5944-422E-BE36-62B8FE45328B}" type="presParOf" srcId="{920A3D74-469C-4EDC-8C5F-FD4FFD16E171}" destId="{9A8A4DE7-D3A6-4CBF-9474-C6708D03ED0E}" srcOrd="6" destOrd="0" presId="urn:microsoft.com/office/officeart/2005/8/layout/vList2"/>
    <dgm:cxn modelId="{D8B87D0F-0CD1-4CE5-A2E9-C7D67E4B18C3}" type="presParOf" srcId="{920A3D74-469C-4EDC-8C5F-FD4FFD16E171}" destId="{7EB4684F-30C4-46E3-B231-1677CA9B97FC}" srcOrd="7" destOrd="0" presId="urn:microsoft.com/office/officeart/2005/8/layout/vList2"/>
    <dgm:cxn modelId="{151B84E8-E94E-4227-968F-B51EF26B6292}" type="presParOf" srcId="{920A3D74-469C-4EDC-8C5F-FD4FFD16E171}" destId="{68B7A5F2-EC5F-4921-88D6-4427021F96EF}" srcOrd="8" destOrd="0" presId="urn:microsoft.com/office/officeart/2005/8/layout/vList2"/>
    <dgm:cxn modelId="{B2A58510-0267-4089-8B1B-DA44F78F0CE3}" type="presParOf" srcId="{920A3D74-469C-4EDC-8C5F-FD4FFD16E171}" destId="{1720280C-F055-4FC0-A02D-3C8AD65D201F}" srcOrd="9" destOrd="0" presId="urn:microsoft.com/office/officeart/2005/8/layout/vList2"/>
    <dgm:cxn modelId="{5834FDB0-A01B-4D2B-99C1-1C4D7C982119}" type="presParOf" srcId="{920A3D74-469C-4EDC-8C5F-FD4FFD16E171}" destId="{CE4B3056-6DD1-4F29-8D2A-832601981A07}" srcOrd="10" destOrd="0" presId="urn:microsoft.com/office/officeart/2005/8/layout/vList2"/>
    <dgm:cxn modelId="{0E4EF0A9-5FEE-44AE-9136-EC02336717FA}" type="presParOf" srcId="{920A3D74-469C-4EDC-8C5F-FD4FFD16E171}" destId="{E8254D99-3B12-443D-B4A7-B92716DF7027}" srcOrd="11" destOrd="0" presId="urn:microsoft.com/office/officeart/2005/8/layout/vList2"/>
    <dgm:cxn modelId="{726A064C-A549-4C8F-B1FC-454A9B48A261}" type="presParOf" srcId="{920A3D74-469C-4EDC-8C5F-FD4FFD16E171}" destId="{5D7370C6-30FC-4B27-9DDD-7E6B3E2FB79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a Function?</a:t>
          </a:r>
        </a:p>
      </dsp:txBody>
      <dsp:txXfrm>
        <a:off x="34954" y="34954"/>
        <a:ext cx="10323516" cy="646132"/>
      </dsp:txXfrm>
    </dsp:sp>
    <dsp:sp modelId="{BF8D59B2-B003-4328-B668-595574AF2A61}">
      <dsp:nvSpPr>
        <dsp:cNvPr id="0" name=""/>
        <dsp:cNvSpPr/>
      </dsp:nvSpPr>
      <dsp:spPr>
        <a:xfrm>
          <a:off x="0" y="75122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Character string functions</a:t>
          </a:r>
          <a:endParaRPr lang="en-US" sz="2800" kern="1200" dirty="0"/>
        </a:p>
      </dsp:txBody>
      <dsp:txXfrm>
        <a:off x="34954" y="786176"/>
        <a:ext cx="10323516" cy="646132"/>
      </dsp:txXfrm>
    </dsp:sp>
    <dsp:sp modelId="{BC8862E3-B8ED-434F-8235-CF3C730E4A3F}">
      <dsp:nvSpPr>
        <dsp:cNvPr id="0" name=""/>
        <dsp:cNvSpPr/>
      </dsp:nvSpPr>
      <dsp:spPr>
        <a:xfrm>
          <a:off x="0" y="148454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Date and Time functions</a:t>
          </a:r>
          <a:endParaRPr lang="en-US" sz="2800" kern="1200" dirty="0"/>
        </a:p>
      </dsp:txBody>
      <dsp:txXfrm>
        <a:off x="34954" y="1519496"/>
        <a:ext cx="10323516" cy="646132"/>
      </dsp:txXfrm>
    </dsp:sp>
    <dsp:sp modelId="{9A8A4DE7-D3A6-4CBF-9474-C6708D03ED0E}">
      <dsp:nvSpPr>
        <dsp:cNvPr id="0" name=""/>
        <dsp:cNvSpPr/>
      </dsp:nvSpPr>
      <dsp:spPr>
        <a:xfrm>
          <a:off x="0" y="221786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Aggregate Functions</a:t>
          </a:r>
          <a:endParaRPr lang="en-US" sz="2800" kern="1200" dirty="0"/>
        </a:p>
      </dsp:txBody>
      <dsp:txXfrm>
        <a:off x="34954" y="2252816"/>
        <a:ext cx="10323516" cy="646132"/>
      </dsp:txXfrm>
    </dsp:sp>
    <dsp:sp modelId="{68B7A5F2-EC5F-4921-88D6-4427021F96EF}">
      <dsp:nvSpPr>
        <dsp:cNvPr id="0" name=""/>
        <dsp:cNvSpPr/>
      </dsp:nvSpPr>
      <dsp:spPr>
        <a:xfrm>
          <a:off x="0" y="295118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Logical Query Processing</a:t>
          </a:r>
          <a:endParaRPr lang="en-US" sz="2800" kern="1200" dirty="0"/>
        </a:p>
      </dsp:txBody>
      <dsp:txXfrm>
        <a:off x="34954" y="2986136"/>
        <a:ext cx="10323516" cy="646132"/>
      </dsp:txXfrm>
    </dsp:sp>
    <dsp:sp modelId="{CE4B3056-6DD1-4F29-8D2A-832601981A07}">
      <dsp:nvSpPr>
        <dsp:cNvPr id="0" name=""/>
        <dsp:cNvSpPr/>
      </dsp:nvSpPr>
      <dsp:spPr>
        <a:xfrm>
          <a:off x="0" y="368450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Grouping Results</a:t>
          </a:r>
          <a:endParaRPr lang="en-US" sz="2800" kern="1200" dirty="0"/>
        </a:p>
      </dsp:txBody>
      <dsp:txXfrm>
        <a:off x="34954" y="3719456"/>
        <a:ext cx="10323516" cy="646132"/>
      </dsp:txXfrm>
    </dsp:sp>
    <dsp:sp modelId="{5D7370C6-30FC-4B27-9DDD-7E6B3E2FB794}">
      <dsp:nvSpPr>
        <dsp:cNvPr id="0" name=""/>
        <dsp:cNvSpPr/>
      </dsp:nvSpPr>
      <dsp:spPr>
        <a:xfrm>
          <a:off x="0" y="441782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Filtering Grouped Results</a:t>
          </a:r>
          <a:endParaRPr lang="en-US" sz="2800" kern="1200" dirty="0"/>
        </a:p>
      </dsp:txBody>
      <dsp:txXfrm>
        <a:off x="34954" y="4452776"/>
        <a:ext cx="10323516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3607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160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2321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Functions and Grouping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4" r:id="rId4"/>
    <p:sldLayoutId id="2147483735" r:id="rId5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91" y="3798945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Functions</a:t>
            </a:r>
            <a:br>
              <a:rPr lang="en-US" sz="4000" b="1" dirty="0"/>
            </a:br>
            <a:r>
              <a:rPr lang="en-US" sz="4000" b="1" dirty="0"/>
              <a:t>and Grouping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241161"/>
          </a:xfrm>
        </p:spPr>
        <p:txBody>
          <a:bodyPr/>
          <a:lstStyle/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the difference between the </a:t>
            </a:r>
            <a:r>
              <a:rPr lang="en-US" sz="3200" dirty="0" err="1"/>
              <a:t>GetDate</a:t>
            </a:r>
            <a:r>
              <a:rPr lang="en-US" sz="3200" dirty="0"/>
              <a:t> function and the </a:t>
            </a:r>
            <a:r>
              <a:rPr lang="en-US" sz="3200" dirty="0" err="1"/>
              <a:t>Current_TimeStamp</a:t>
            </a:r>
            <a:r>
              <a:rPr lang="en-US" sz="3200" dirty="0"/>
              <a:t> function?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How many parameters are in the Substring function?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What statement is used to filter records after they have been grouped?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4C000-0DC2-4AE2-B297-8473B52B0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38" y="2270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693" y="1108742"/>
            <a:ext cx="11651870" cy="509062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In this lesson we discussed:</a:t>
            </a:r>
          </a:p>
          <a:p>
            <a:pPr lvl="1"/>
            <a:r>
              <a:rPr lang="en-US" sz="3200" dirty="0">
                <a:latin typeface="+mj-lt"/>
              </a:rPr>
              <a:t>What is a Function?</a:t>
            </a:r>
          </a:p>
          <a:p>
            <a:pPr lvl="1"/>
            <a:r>
              <a:rPr lang="en-US" sz="3200" dirty="0">
                <a:latin typeface="+mj-lt"/>
              </a:rPr>
              <a:t>Character string functions</a:t>
            </a:r>
          </a:p>
          <a:p>
            <a:pPr lvl="1"/>
            <a:r>
              <a:rPr lang="en-US" sz="3200" dirty="0">
                <a:latin typeface="+mj-lt"/>
              </a:rPr>
              <a:t>Date and Time functions</a:t>
            </a:r>
          </a:p>
          <a:p>
            <a:pPr lvl="1"/>
            <a:r>
              <a:rPr lang="en-US" sz="3200" dirty="0">
                <a:latin typeface="+mj-lt"/>
              </a:rPr>
              <a:t>Aggregate Functions</a:t>
            </a:r>
          </a:p>
          <a:p>
            <a:pPr lvl="1"/>
            <a:r>
              <a:rPr lang="en-US" sz="3200" dirty="0">
                <a:latin typeface="+mj-lt"/>
              </a:rPr>
              <a:t>Logical Query Processing</a:t>
            </a:r>
          </a:p>
          <a:p>
            <a:pPr lvl="1"/>
            <a:r>
              <a:rPr lang="en-US" sz="3200" dirty="0">
                <a:latin typeface="+mj-lt"/>
              </a:rPr>
              <a:t>Grouping Results</a:t>
            </a:r>
          </a:p>
          <a:p>
            <a:pPr lvl="1"/>
            <a:r>
              <a:rPr lang="en-US" sz="3200" dirty="0">
                <a:latin typeface="+mj-lt"/>
              </a:rPr>
              <a:t>Filtering Grouped Results</a:t>
            </a:r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BFB949-2209-4722-B78B-0B07AA800A63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29177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7B8DD-2BAF-4FA2-9797-A6FF66FD8221}"/>
              </a:ext>
            </a:extLst>
          </p:cNvPr>
          <p:cNvSpPr txBox="1"/>
          <p:nvPr/>
        </p:nvSpPr>
        <p:spPr>
          <a:xfrm>
            <a:off x="501421" y="1999980"/>
            <a:ext cx="9183970" cy="6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29" dirty="0"/>
              <a:t>Allows code to perform specific tasks.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FA4D57-A616-4C63-8F0C-3A677E0687BB}"/>
              </a:ext>
            </a:extLst>
          </p:cNvPr>
          <p:cNvGrpSpPr/>
          <p:nvPr/>
        </p:nvGrpSpPr>
        <p:grpSpPr>
          <a:xfrm>
            <a:off x="713125" y="3263680"/>
            <a:ext cx="7424909" cy="1206714"/>
            <a:chOff x="685479" y="3368006"/>
            <a:chExt cx="7573794" cy="12309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90F1F-6D03-4617-8E9D-56F41DF3E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479" y="3906948"/>
              <a:ext cx="7443701" cy="69196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FB3DC7-5A72-4E79-88E1-5B2C91A18A1B}"/>
                </a:ext>
              </a:extLst>
            </p:cNvPr>
            <p:cNvGrpSpPr/>
            <p:nvPr/>
          </p:nvGrpSpPr>
          <p:grpSpPr>
            <a:xfrm>
              <a:off x="1998558" y="3368006"/>
              <a:ext cx="2266122" cy="530152"/>
              <a:chOff x="1654000" y="3376796"/>
              <a:chExt cx="2266122" cy="53015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F448CB-6DBA-4B98-BB75-720A28DB8B28}"/>
                  </a:ext>
                </a:extLst>
              </p:cNvPr>
              <p:cNvSpPr txBox="1"/>
              <p:nvPr/>
            </p:nvSpPr>
            <p:spPr>
              <a:xfrm>
                <a:off x="1654000" y="3376796"/>
                <a:ext cx="2266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61" b="1" dirty="0"/>
                  <a:t>Function Name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B96FF847-3E1A-4430-9A73-6515487F296D}"/>
                  </a:ext>
                </a:extLst>
              </p:cNvPr>
              <p:cNvSpPr/>
              <p:nvPr/>
            </p:nvSpPr>
            <p:spPr>
              <a:xfrm rot="5400000">
                <a:off x="2630266" y="2736363"/>
                <a:ext cx="287084" cy="2054086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E6231-074D-411E-BAB7-1BCBC1DEC20D}"/>
                </a:ext>
              </a:extLst>
            </p:cNvPr>
            <p:cNvSpPr txBox="1"/>
            <p:nvPr/>
          </p:nvSpPr>
          <p:spPr>
            <a:xfrm>
              <a:off x="4323403" y="3384784"/>
              <a:ext cx="3935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61" b="1" dirty="0"/>
                <a:t>Parameters or Arguments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506D257-F265-4C57-9C3F-24E1907A4E8A}"/>
                </a:ext>
              </a:extLst>
            </p:cNvPr>
            <p:cNvSpPr/>
            <p:nvPr/>
          </p:nvSpPr>
          <p:spPr>
            <a:xfrm rot="5400000">
              <a:off x="6131286" y="2102121"/>
              <a:ext cx="287084" cy="330498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35F63-E227-40EC-90A3-9D509D05699E}"/>
              </a:ext>
            </a:extLst>
          </p:cNvPr>
          <p:cNvGrpSpPr/>
          <p:nvPr/>
        </p:nvGrpSpPr>
        <p:grpSpPr>
          <a:xfrm>
            <a:off x="7922419" y="780656"/>
            <a:ext cx="4029913" cy="3946568"/>
            <a:chOff x="7791249" y="879703"/>
            <a:chExt cx="4025705" cy="4025705"/>
          </a:xfrm>
        </p:grpSpPr>
        <p:pic>
          <p:nvPicPr>
            <p:cNvPr id="14" name="Graphic 13" descr="Coffee">
              <a:extLst>
                <a:ext uri="{FF2B5EF4-FFF2-40B4-BE49-F238E27FC236}">
                  <a16:creationId xmlns:a16="http://schemas.microsoft.com/office/drawing/2014/main" id="{62394D13-AA9D-4D98-BA55-47F7F73BB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91249" y="879703"/>
              <a:ext cx="4025705" cy="402570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7C0618-31A1-45CF-9B94-30B6D24E3EBF}"/>
                </a:ext>
              </a:extLst>
            </p:cNvPr>
            <p:cNvSpPr/>
            <p:nvPr/>
          </p:nvSpPr>
          <p:spPr>
            <a:xfrm>
              <a:off x="8532927" y="3031786"/>
              <a:ext cx="1913932" cy="769349"/>
            </a:xfrm>
            <a:prstGeom prst="rect">
              <a:avLst/>
            </a:prstGeom>
            <a:noFill/>
          </p:spPr>
          <p:txBody>
            <a:bodyPr wrap="none" lIns="89642" tIns="44821" rIns="89642" bIns="44821">
              <a:spAutoFit/>
            </a:bodyPr>
            <a:lstStyle/>
            <a:p>
              <a:pPr algn="ctr"/>
              <a:r>
                <a:rPr lang="en-US" sz="4313" b="1" spc="49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Coffee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A9E3E6-4708-48AF-84DA-6F6380EE1C97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is a Function?</a:t>
            </a:r>
          </a:p>
        </p:txBody>
      </p:sp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6189A7-ABB0-48FE-972E-285E70B6F6F7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Character String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B4E48-CF28-4FB7-A4F2-7B8CDDEE38B1}"/>
              </a:ext>
            </a:extLst>
          </p:cNvPr>
          <p:cNvSpPr txBox="1"/>
          <p:nvPr/>
        </p:nvSpPr>
        <p:spPr>
          <a:xfrm>
            <a:off x="1299111" y="1152587"/>
            <a:ext cx="95937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	LEFT(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LeftName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</a:rPr>
              <a:t>	SUBSTRING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9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SubName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	RIGHT(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RightName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864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866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6E8E0-34D4-4927-B8FB-A818B38D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27" y="4210126"/>
            <a:ext cx="9316718" cy="15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9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CAB5-5824-4256-B31E-FBA5D6F7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8" y="812656"/>
            <a:ext cx="11686769" cy="2891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9FB9F-62F4-4122-86E4-530FAF46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39" y="3582633"/>
            <a:ext cx="10793565" cy="2801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D3AE6-7A5E-4EB7-9258-AA0098507ABF}"/>
              </a:ext>
            </a:extLst>
          </p:cNvPr>
          <p:cNvSpPr txBox="1">
            <a:spLocks/>
          </p:cNvSpPr>
          <p:nvPr/>
        </p:nvSpPr>
        <p:spPr>
          <a:xfrm>
            <a:off x="285113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Data and Time Functions</a:t>
            </a:r>
          </a:p>
        </p:txBody>
      </p:sp>
    </p:spTree>
    <p:extLst>
      <p:ext uri="{BB962C8B-B14F-4D97-AF65-F5344CB8AC3E}">
        <p14:creationId xmlns:p14="http://schemas.microsoft.com/office/powerpoint/2010/main" val="24950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6DEDB-ECD1-4277-A990-C8146DCFB895}"/>
              </a:ext>
            </a:extLst>
          </p:cNvPr>
          <p:cNvSpPr txBox="1">
            <a:spLocks/>
          </p:cNvSpPr>
          <p:nvPr/>
        </p:nvSpPr>
        <p:spPr>
          <a:xfrm>
            <a:off x="460550" y="1337342"/>
            <a:ext cx="10979148" cy="452590"/>
          </a:xfrm>
          <a:prstGeom prst="rect">
            <a:avLst/>
          </a:prstGeom>
        </p:spPr>
        <p:txBody>
          <a:bodyPr/>
          <a:lstStyle>
            <a:lvl1pPr marL="0" indent="0" algn="l" defTabSz="932418" rtl="0" eaLnBrk="1" latinLnBrk="0" hangingPunct="1">
              <a:spcBef>
                <a:spcPct val="20000"/>
              </a:spcBef>
              <a:buFont typeface="Arial"/>
              <a:buNone/>
              <a:defRPr sz="2448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9656" indent="-349656" algn="l" defTabSz="932418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4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50750" indent="-349656" algn="l" defTabSz="932418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36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40512" indent="-349656" algn="l" defTabSz="932418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36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212467" indent="-349656" algn="l" defTabSz="932418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36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64149" indent="-233104" algn="l" defTabSz="9324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357" indent="-233104" algn="l" defTabSz="9324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565" indent="-233104" algn="l" defTabSz="9324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774" indent="-233104" algn="l" defTabSz="9324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353" dirty="0"/>
              <a:t>The order in which a query is written is not the order in which it is </a:t>
            </a:r>
            <a:r>
              <a:rPr lang="en-US" altLang="en-US" sz="2400" dirty="0"/>
              <a:t>processed.</a:t>
            </a:r>
            <a:endParaRPr lang="en-US" altLang="en-US" sz="2353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7C678C-7D61-4E7A-BA90-075E36963EE5}"/>
              </a:ext>
            </a:extLst>
          </p:cNvPr>
          <p:cNvGraphicFramePr>
            <a:graphicFrameLocks noGrp="1"/>
          </p:cNvGraphicFramePr>
          <p:nvPr/>
        </p:nvGraphicFramePr>
        <p:xfrm>
          <a:off x="486591" y="1998359"/>
          <a:ext cx="10979148" cy="392949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09564">
                  <a:extLst>
                    <a:ext uri="{9D8B030D-6E8A-4147-A177-3AD203B41FA5}">
                      <a16:colId xmlns:a16="http://schemas.microsoft.com/office/drawing/2014/main" val="2561559231"/>
                    </a:ext>
                  </a:extLst>
                </a:gridCol>
                <a:gridCol w="193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Order</a:t>
                      </a:r>
                    </a:p>
                  </a:txBody>
                  <a:tcPr marL="82627" marR="82627" marT="41312" marB="41312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Element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Expression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1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SELECT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&lt;select list&gt;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Defines which columns to return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FROM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&lt;table source&gt;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Defines table(s) to query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61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WHERE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&lt;search condition&gt;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Filters rows using a predicate</a:t>
                      </a: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GROUP BY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&lt;group by list&gt;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Arranges rows by groups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HAVING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&lt;search condition&gt;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Filters groups using a predicate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ORDER BY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&lt;order by list&gt;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Sorts the 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2627" marR="82627" marT="41312" marB="4131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5A273B-DE7F-4F71-8523-A4ADA025A79E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Logical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3324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0C8174-6F02-49FA-A7F3-1D32B7B1C765}"/>
              </a:ext>
            </a:extLst>
          </p:cNvPr>
          <p:cNvCxnSpPr/>
          <p:nvPr/>
        </p:nvCxnSpPr>
        <p:spPr>
          <a:xfrm>
            <a:off x="536474" y="3190875"/>
            <a:ext cx="10125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52A7747-9AF0-4CE6-B346-9110DE4ABE36}"/>
              </a:ext>
            </a:extLst>
          </p:cNvPr>
          <p:cNvSpPr/>
          <p:nvPr/>
        </p:nvSpPr>
        <p:spPr>
          <a:xfrm>
            <a:off x="7226159" y="2426616"/>
            <a:ext cx="3435647" cy="452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2353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Aggregate Functions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005AA5-2E02-4CDF-94D5-5BE2624C282D}"/>
              </a:ext>
            </a:extLst>
          </p:cNvPr>
          <p:cNvSpPr/>
          <p:nvPr/>
        </p:nvSpPr>
        <p:spPr>
          <a:xfrm>
            <a:off x="7226159" y="4610215"/>
            <a:ext cx="3435647" cy="452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2353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Group By and Having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54DCE4-B241-4102-BE27-1E63A0BE7963}"/>
              </a:ext>
            </a:extLst>
          </p:cNvPr>
          <p:cNvSpPr txBox="1">
            <a:spLocks/>
          </p:cNvSpPr>
          <p:nvPr/>
        </p:nvSpPr>
        <p:spPr>
          <a:xfrm>
            <a:off x="370837" y="241156"/>
            <a:ext cx="11506837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Aggregate Functions and Group By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BB729-8420-4E78-997E-777BE0CDA4EE}"/>
              </a:ext>
            </a:extLst>
          </p:cNvPr>
          <p:cNvSpPr txBox="1"/>
          <p:nvPr/>
        </p:nvSpPr>
        <p:spPr>
          <a:xfrm>
            <a:off x="485318" y="3227782"/>
            <a:ext cx="95361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Order_Total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SalesOrderDetail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43670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10000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Order_Total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A4D60-CFC6-4051-A351-E30CEB3D3580}"/>
              </a:ext>
            </a:extLst>
          </p:cNvPr>
          <p:cNvSpPr txBox="1"/>
          <p:nvPr/>
        </p:nvSpPr>
        <p:spPr>
          <a:xfrm>
            <a:off x="536474" y="1063324"/>
            <a:ext cx="89794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Count_Orders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	  </a:t>
            </a:r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Max_Order_Date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	  </a:t>
            </a:r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Freight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Avg_Freight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091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Segoe UI</vt:lpstr>
      <vt:lpstr>Segoe UI Light</vt:lpstr>
      <vt:lpstr>PASS 2013_SpeakerTemplate_Final</vt:lpstr>
      <vt:lpstr>Functions and Grouping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2021-11-23T15:43:15Z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