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theme/theme2.xml" ContentType="application/vnd.openxmlformats-officedocument.theme+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tags/tag1.xml" ContentType="application/vnd.openxmlformats-officedocument.presentationml.tags+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tags/tag2.xml" ContentType="application/vnd.openxmlformats-officedocument.presentationml.tags+xml"/>
  <Override PartName="/ppt/notesSlides/notesSlide5.xml" ContentType="application/vnd.openxmlformats-officedocument.presentationml.notesSlide+xml"/>
  <Override PartName="/ppt/tags/tag3.xml" ContentType="application/vnd.openxmlformats-officedocument.presentationml.tags+xml"/>
  <Override PartName="/ppt/notesSlides/notesSlide6.xml" ContentType="application/vnd.openxmlformats-officedocument.presentationml.notesSlide+xml"/>
  <Override PartName="/ppt/tags/tag4.xml" ContentType="application/vnd.openxmlformats-officedocument.presentationml.tags+xml"/>
  <Override PartName="/ppt/notesSlides/notesSlide7.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5.xml" ContentType="application/vnd.openxmlformats-officedocument.presentationml.tags+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tags/tag7.xml" ContentType="application/vnd.openxmlformats-officedocument.presentationml.tags+xml"/>
  <Override PartName="/ppt/notesSlides/notesSlide10.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tags/tag8.xml" ContentType="application/vnd.openxmlformats-officedocument.presentationml.tags+xml"/>
  <Override PartName="/ppt/notesSlides/notesSlide11.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tags/tag9.xml" ContentType="application/vnd.openxmlformats-officedocument.presentationml.tags+xml"/>
  <Override PartName="/ppt/notesSlides/notesSlide12.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tags/tag10.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tags/tag12.xml" ContentType="application/vnd.openxmlformats-officedocument.presentationml.tags+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874" r:id="rId2"/>
    <p:sldMasterId id="2147484924" r:id="rId3"/>
  </p:sldMasterIdLst>
  <p:notesMasterIdLst>
    <p:notesMasterId r:id="rId24"/>
  </p:notesMasterIdLst>
  <p:sldIdLst>
    <p:sldId id="2103813174" r:id="rId4"/>
    <p:sldId id="257" r:id="rId5"/>
    <p:sldId id="2103813175" r:id="rId6"/>
    <p:sldId id="1612" r:id="rId7"/>
    <p:sldId id="1693" r:id="rId8"/>
    <p:sldId id="1602" r:id="rId9"/>
    <p:sldId id="365" r:id="rId10"/>
    <p:sldId id="363" r:id="rId11"/>
    <p:sldId id="2103813176" r:id="rId12"/>
    <p:sldId id="370" r:id="rId13"/>
    <p:sldId id="398" r:id="rId14"/>
    <p:sldId id="1695" r:id="rId15"/>
    <p:sldId id="1696" r:id="rId16"/>
    <p:sldId id="1697" r:id="rId17"/>
    <p:sldId id="414" r:id="rId18"/>
    <p:sldId id="11114" r:id="rId19"/>
    <p:sldId id="368" r:id="rId20"/>
    <p:sldId id="11113" r:id="rId21"/>
    <p:sldId id="530" r:id="rId22"/>
    <p:sldId id="214570585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57"/>
            <p14:sldId id="2103813175"/>
            <p14:sldId id="1612"/>
          </p14:sldIdLst>
        </p14:section>
        <p14:section name="Accelerated Database Recovery" id="{246A5269-0012-49D2-B1B7-611A58858D43}">
          <p14:sldIdLst>
            <p14:sldId id="1693"/>
            <p14:sldId id="1602"/>
            <p14:sldId id="365"/>
            <p14:sldId id="363"/>
            <p14:sldId id="2103813176"/>
            <p14:sldId id="370"/>
            <p14:sldId id="398"/>
            <p14:sldId id="1695"/>
            <p14:sldId id="1696"/>
            <p14:sldId id="1697"/>
            <p14:sldId id="414"/>
            <p14:sldId id="11114"/>
            <p14:sldId id="368"/>
            <p14:sldId id="11113"/>
            <p14:sldId id="530"/>
            <p14:sldId id="21457058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99"/>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846" autoAdjust="0"/>
    <p:restoredTop sz="39048" autoAdjust="0"/>
  </p:normalViewPr>
  <p:slideViewPr>
    <p:cSldViewPr snapToGrid="0">
      <p:cViewPr varScale="1">
        <p:scale>
          <a:sx n="32" d="100"/>
          <a:sy n="32" d="100"/>
        </p:scale>
        <p:origin x="1805" y="3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notesMaster" Target="notesMasters/notesMaster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tableStyles" Target="tableStyles.xml"/><Relationship Id="rId10" Type="http://schemas.openxmlformats.org/officeDocument/2006/relationships/slide" Target="slides/slide7.xml"/><Relationship Id="rId19" Type="http://schemas.openxmlformats.org/officeDocument/2006/relationships/slide" Target="slides/slide16.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1">
  <dgm:title val=""/>
  <dgm:desc val=""/>
  <dgm:catLst>
    <dgm:cat type="accent5" pri="11100"/>
  </dgm:catLst>
  <dgm:styleLbl name="node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5">
        <a:shade val="80000"/>
      </a:schemeClr>
    </dgm:linClrLst>
    <dgm:effectClrLst/>
    <dgm:txLinClrLst/>
    <dgm:txFillClrLst/>
    <dgm:txEffectClrLst/>
  </dgm:styleLbl>
  <dgm:styleLbl name="node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f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align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bgImgPlace1">
    <dgm:fillClrLst meth="repeat">
      <a:schemeClr val="accent5">
        <a:tint val="40000"/>
      </a:schemeClr>
    </dgm:fillClrLst>
    <dgm:linClrLst meth="repeat">
      <a:schemeClr val="accent5">
        <a:shade val="80000"/>
      </a:schemeClr>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meth="repeat">
      <a:schemeClr val="dk1"/>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5">
        <a:shade val="80000"/>
      </a:schemeClr>
    </dgm:linClrLst>
    <dgm:effectClrLst/>
    <dgm:txLinClrLst/>
    <dgm:txFillClrLst meth="repeat">
      <a:schemeClr val="dk1"/>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dgm:txEffectClrLst/>
  </dgm:styleLbl>
  <dgm:styleLbl name="parChTrans2D2">
    <dgm:fillClrLst meth="repeat">
      <a:schemeClr val="accent5"/>
    </dgm:fillClrLst>
    <dgm:linClrLst meth="repeat">
      <a:schemeClr val="accent5"/>
    </dgm:linClrLst>
    <dgm:effectClrLst/>
    <dgm:txLinClrLst/>
    <dgm:txFillClrLst/>
    <dgm:txEffectClrLst/>
  </dgm:styleLbl>
  <dgm:styleLbl name="parChTrans2D3">
    <dgm:fillClrLst meth="repeat">
      <a:schemeClr val="accent5"/>
    </dgm:fillClrLst>
    <dgm:linClrLst meth="repeat">
      <a:schemeClr val="accent5"/>
    </dgm:linClrLst>
    <dgm:effectClrLst/>
    <dgm:txLinClrLst/>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conF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align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trAlignAcc1">
    <dgm:fillClrLst meth="repeat">
      <a:schemeClr val="accent5">
        <a:alpha val="40000"/>
        <a:tint val="40000"/>
      </a:schemeClr>
    </dgm:fillClrLst>
    <dgm:linClrLst meth="repeat">
      <a:schemeClr val="accent5"/>
    </dgm:linClrLst>
    <dgm:effectClrLst/>
    <dgm:txLinClrLst/>
    <dgm:txFillClrLst meth="repeat">
      <a:schemeClr val="dk1"/>
    </dgm:txFillClrLst>
    <dgm:txEffectClrLst/>
  </dgm:styleLbl>
  <dgm:styleLbl name="bgAcc1">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5">
        <a:alpha val="90000"/>
      </a:schemeClr>
    </dgm:linClrLst>
    <dgm:effectClrLst/>
    <dgm:txLinClrLst/>
    <dgm:txFillClrLst meth="repeat">
      <a:schemeClr val="dk1"/>
    </dgm:txFillClrLst>
    <dgm:txEffectClrLst/>
  </dgm:styleLbl>
  <dgm:styleLbl name="fgAcc0">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2">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3">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fgAcc4">
    <dgm:fillClrLst meth="repeat">
      <a:schemeClr val="accent5">
        <a:alpha val="90000"/>
        <a:tint val="4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2" qsCatId="simple" csTypeId="urn:microsoft.com/office/officeart/2005/8/colors/accent5_1" csCatId="accent5" phldr="1"/>
      <dgm:spPr/>
      <dgm:t>
        <a:bodyPr/>
        <a:lstStyle/>
        <a:p>
          <a:endParaRPr lang="en-US"/>
        </a:p>
      </dgm:t>
    </dgm:pt>
    <dgm:pt modelId="{0E1DD910-82B7-411B-86B9-779EC2DE4ABD}">
      <dgm:prSet custT="1"/>
      <dgm:spPr/>
      <dgm:t>
        <a:bodyPr/>
        <a:lstStyle/>
        <a:p>
          <a:r>
            <a:rPr lang="en-US" sz="3200" dirty="0"/>
            <a:t>What is Database Recovery?</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31806E39-DA97-4FE6-BCC1-CE510A1766B0}">
      <dgm:prSet custT="1"/>
      <dgm:spPr/>
      <dgm:t>
        <a:bodyPr/>
        <a:lstStyle/>
        <a:p>
          <a:r>
            <a:rPr lang="en-US" sz="3200" dirty="0"/>
            <a:t>Accelerated Database Recovery Process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0B8A16A9-AB23-49B7-913A-893FC66DAABE}">
      <dgm:prSet custT="1"/>
      <dgm:spPr/>
      <dgm:t>
        <a:bodyPr/>
        <a:lstStyle/>
        <a:p>
          <a:r>
            <a:rPr lang="en-US" sz="3200" dirty="0"/>
            <a:t>Accelerated Database Recovery Components</a:t>
          </a:r>
        </a:p>
      </dgm:t>
    </dgm:pt>
    <dgm:pt modelId="{8EF5704C-DD11-41EF-A8E3-651DDA178803}" type="parTrans" cxnId="{C0DA62C1-147D-4B85-BA84-F4BFBB5F8D9E}">
      <dgm:prSet/>
      <dgm:spPr/>
      <dgm:t>
        <a:bodyPr/>
        <a:lstStyle/>
        <a:p>
          <a:endParaRPr lang="en-US"/>
        </a:p>
      </dgm:t>
    </dgm:pt>
    <dgm:pt modelId="{5ECC143C-46AB-4B52-8F7D-1E172FB4FEA0}" type="sibTrans" cxnId="{C0DA62C1-147D-4B85-BA84-F4BFBB5F8D9E}">
      <dgm:prSet/>
      <dgm:spPr/>
      <dgm:t>
        <a:bodyPr/>
        <a:lstStyle/>
        <a:p>
          <a:endParaRPr lang="en-US"/>
        </a:p>
      </dgm:t>
    </dgm:pt>
    <dgm:pt modelId="{23E6073C-D653-4D56-A80C-B4279DB81166}">
      <dgm:prSet custT="1"/>
      <dgm:spPr/>
      <dgm:t>
        <a:bodyPr/>
        <a:lstStyle/>
        <a:p>
          <a:r>
            <a:rPr lang="en-US" sz="3200" dirty="0"/>
            <a:t>Demonstration</a:t>
          </a:r>
        </a:p>
      </dgm:t>
    </dgm:pt>
    <dgm:pt modelId="{20237CC0-4411-4500-A2A5-25154FE3D527}" type="parTrans" cxnId="{AFF550F2-2752-4328-A93D-E8CB62422E27}">
      <dgm:prSet/>
      <dgm:spPr/>
      <dgm:t>
        <a:bodyPr/>
        <a:lstStyle/>
        <a:p>
          <a:endParaRPr lang="en-US"/>
        </a:p>
      </dgm:t>
    </dgm:pt>
    <dgm:pt modelId="{BF1BEB6F-E291-4385-97C9-253646459052}" type="sibTrans" cxnId="{AFF550F2-2752-4328-A93D-E8CB62422E27}">
      <dgm:prSet/>
      <dgm:spPr/>
      <dgm:t>
        <a:bodyPr/>
        <a:lstStyle/>
        <a:p>
          <a:endParaRPr lang="en-US"/>
        </a:p>
      </dgm:t>
    </dgm:pt>
    <dgm:pt modelId="{FA750519-63B5-4228-95EF-FD3B40EA2F0C}">
      <dgm:prSet custT="1"/>
      <dgm:spPr/>
      <dgm:t>
        <a:bodyPr/>
        <a:lstStyle/>
        <a:p>
          <a:r>
            <a:rPr lang="en-US" sz="3200"/>
            <a:t>What </a:t>
          </a:r>
          <a:r>
            <a:rPr lang="en-US" sz="3200" dirty="0"/>
            <a:t>is Accelerated Database Recovery?</a:t>
          </a:r>
        </a:p>
      </dgm:t>
    </dgm:pt>
    <dgm:pt modelId="{3464FE06-0DD9-49B6-A794-E82A73D023EE}" type="parTrans" cxnId="{250D80B4-9D4F-4208-B58B-9FA388BBFB80}">
      <dgm:prSet/>
      <dgm:spPr/>
      <dgm:t>
        <a:bodyPr/>
        <a:lstStyle/>
        <a:p>
          <a:endParaRPr lang="en-US"/>
        </a:p>
      </dgm:t>
    </dgm:pt>
    <dgm:pt modelId="{6A2D7520-AACB-453F-B759-460A257A6368}" type="sibTrans" cxnId="{250D80B4-9D4F-4208-B58B-9FA388BBFB80}">
      <dgm:prSet/>
      <dgm:spPr/>
      <dgm:t>
        <a:bodyPr/>
        <a:lstStyle/>
        <a:p>
          <a:endParaRPr lang="en-US"/>
        </a:p>
      </dgm:t>
    </dgm:pt>
    <dgm:pt modelId="{ABE0A7D8-1CE6-4993-A3AB-A1DBCB30EBD6}">
      <dgm:prSet custT="1"/>
      <dgm:spPr/>
      <dgm:t>
        <a:bodyPr/>
        <a:lstStyle/>
        <a:p>
          <a:r>
            <a:rPr lang="en-US" sz="3200" dirty="0"/>
            <a:t>Traditional Database Recovery Process</a:t>
          </a:r>
        </a:p>
      </dgm:t>
    </dgm:pt>
    <dgm:pt modelId="{D9F3C5C1-4380-4ABA-8218-467D18E05E02}" type="parTrans" cxnId="{12923E2E-FA70-4EF0-AE70-ED68B30ADF0C}">
      <dgm:prSet/>
      <dgm:spPr/>
      <dgm:t>
        <a:bodyPr/>
        <a:lstStyle/>
        <a:p>
          <a:endParaRPr lang="en-US"/>
        </a:p>
      </dgm:t>
    </dgm:pt>
    <dgm:pt modelId="{2906928A-467B-4C48-867B-35ACE908770A}" type="sibTrans" cxnId="{12923E2E-FA70-4EF0-AE70-ED68B30ADF0C}">
      <dgm:prSet/>
      <dgm:spPr/>
      <dgm:t>
        <a:bodyPr/>
        <a:lstStyle/>
        <a:p>
          <a:endParaRPr lang="en-US"/>
        </a:p>
      </dgm:t>
    </dgm:pt>
    <dgm:pt modelId="{230AA440-B856-412F-82E1-E80FD3A2C527}">
      <dgm:prSet custT="1"/>
      <dgm:spPr/>
      <dgm:t>
        <a:bodyPr/>
        <a:lstStyle/>
        <a:p>
          <a:r>
            <a:rPr lang="en-US" sz="3200" dirty="0"/>
            <a:t>Frequently Asked Questions</a:t>
          </a:r>
        </a:p>
      </dgm:t>
    </dgm:pt>
    <dgm:pt modelId="{597A98B4-DBE9-435C-A7E9-7A89C99692B7}" type="parTrans" cxnId="{A8659F9B-48E9-47CE-BC19-79BD30DCD6D2}">
      <dgm:prSet/>
      <dgm:spPr/>
      <dgm:t>
        <a:bodyPr/>
        <a:lstStyle/>
        <a:p>
          <a:endParaRPr lang="en-US"/>
        </a:p>
      </dgm:t>
    </dgm:pt>
    <dgm:pt modelId="{04251E7D-993B-49C0-A5A9-3F9237D3F8F1}" type="sibTrans" cxnId="{A8659F9B-48E9-47CE-BC19-79BD30DCD6D2}">
      <dgm:prSet/>
      <dgm:spPr/>
      <dgm:t>
        <a:bodyPr/>
        <a:lstStyle/>
        <a:p>
          <a:endParaRPr lang="en-US"/>
        </a:p>
      </dgm:t>
    </dgm:pt>
    <dgm:pt modelId="{94C6AD9B-C2BF-49F6-81C3-298BAF226FA4}" type="pres">
      <dgm:prSet presAssocID="{E0727030-A103-47B3-9948-2C3FB6249167}" presName="linear" presStyleCnt="0">
        <dgm:presLayoutVars>
          <dgm:animLvl val="lvl"/>
          <dgm:resizeHandles val="exact"/>
        </dgm:presLayoutVars>
      </dgm:prSet>
      <dgm:spPr/>
    </dgm:pt>
    <dgm:pt modelId="{A5082DE8-4CF6-4B77-9283-A875A7787CFC}" type="pres">
      <dgm:prSet presAssocID="{0E1DD910-82B7-411B-86B9-779EC2DE4ABD}" presName="parentText" presStyleLbl="node1" presStyleIdx="0" presStyleCnt="7">
        <dgm:presLayoutVars>
          <dgm:chMax val="0"/>
          <dgm:bulletEnabled val="1"/>
        </dgm:presLayoutVars>
      </dgm:prSet>
      <dgm:spPr/>
    </dgm:pt>
    <dgm:pt modelId="{37303BFC-B63A-4485-AC44-BE9D15769D6B}" type="pres">
      <dgm:prSet presAssocID="{B6272E9F-8C73-47FA-A097-213295CCE98A}" presName="spacer" presStyleCnt="0"/>
      <dgm:spPr/>
    </dgm:pt>
    <dgm:pt modelId="{52C6F130-7DE9-425D-A020-2B2C6F6D04BD}" type="pres">
      <dgm:prSet presAssocID="{ABE0A7D8-1CE6-4993-A3AB-A1DBCB30EBD6}" presName="parentText" presStyleLbl="node1" presStyleIdx="1" presStyleCnt="7">
        <dgm:presLayoutVars>
          <dgm:chMax val="0"/>
          <dgm:bulletEnabled val="1"/>
        </dgm:presLayoutVars>
      </dgm:prSet>
      <dgm:spPr/>
    </dgm:pt>
    <dgm:pt modelId="{02041ABD-6D64-44C7-AC94-94822AD3D181}" type="pres">
      <dgm:prSet presAssocID="{2906928A-467B-4C48-867B-35ACE908770A}" presName="spacer" presStyleCnt="0"/>
      <dgm:spPr/>
    </dgm:pt>
    <dgm:pt modelId="{558E5841-9521-4A01-9267-C7BB05BC0027}" type="pres">
      <dgm:prSet presAssocID="{FA750519-63B5-4228-95EF-FD3B40EA2F0C}" presName="parentText" presStyleLbl="node1" presStyleIdx="2" presStyleCnt="7">
        <dgm:presLayoutVars>
          <dgm:chMax val="0"/>
          <dgm:bulletEnabled val="1"/>
        </dgm:presLayoutVars>
      </dgm:prSet>
      <dgm:spPr/>
    </dgm:pt>
    <dgm:pt modelId="{4A84876B-558A-4EDA-92A5-07CC7D7BD057}" type="pres">
      <dgm:prSet presAssocID="{6A2D7520-AACB-453F-B759-460A257A6368}" presName="spacer" presStyleCnt="0"/>
      <dgm:spPr/>
    </dgm:pt>
    <dgm:pt modelId="{0FFBD608-0915-43B2-9C10-2D150ECE67B6}" type="pres">
      <dgm:prSet presAssocID="{0B8A16A9-AB23-49B7-913A-893FC66DAABE}" presName="parentText" presStyleLbl="node1" presStyleIdx="3" presStyleCnt="7">
        <dgm:presLayoutVars>
          <dgm:chMax val="0"/>
          <dgm:bulletEnabled val="1"/>
        </dgm:presLayoutVars>
      </dgm:prSet>
      <dgm:spPr/>
    </dgm:pt>
    <dgm:pt modelId="{CFD4B688-244D-4546-8EC1-53964BDE37B9}" type="pres">
      <dgm:prSet presAssocID="{5ECC143C-46AB-4B52-8F7D-1E172FB4FEA0}" presName="spacer" presStyleCnt="0"/>
      <dgm:spPr/>
    </dgm:pt>
    <dgm:pt modelId="{F46C6492-AB48-458C-AEAA-A399EAAAFAE5}" type="pres">
      <dgm:prSet presAssocID="{31806E39-DA97-4FE6-BCC1-CE510A1766B0}" presName="parentText" presStyleLbl="node1" presStyleIdx="4" presStyleCnt="7">
        <dgm:presLayoutVars>
          <dgm:chMax val="0"/>
          <dgm:bulletEnabled val="1"/>
        </dgm:presLayoutVars>
      </dgm:prSet>
      <dgm:spPr/>
    </dgm:pt>
    <dgm:pt modelId="{AC498B85-F075-48F8-8F30-C4EB86C26BAE}" type="pres">
      <dgm:prSet presAssocID="{0103660E-F48B-43E0-A359-1BB51FA9AEDE}" presName="spacer" presStyleCnt="0"/>
      <dgm:spPr/>
    </dgm:pt>
    <dgm:pt modelId="{4F63D9A7-9A13-49D1-ACD8-79546F0D5F0C}" type="pres">
      <dgm:prSet presAssocID="{230AA440-B856-412F-82E1-E80FD3A2C527}" presName="parentText" presStyleLbl="node1" presStyleIdx="5" presStyleCnt="7">
        <dgm:presLayoutVars>
          <dgm:chMax val="0"/>
          <dgm:bulletEnabled val="1"/>
        </dgm:presLayoutVars>
      </dgm:prSet>
      <dgm:spPr/>
    </dgm:pt>
    <dgm:pt modelId="{41E1D5C0-793A-428A-944F-695056DC850B}" type="pres">
      <dgm:prSet presAssocID="{04251E7D-993B-49C0-A5A9-3F9237D3F8F1}" presName="spacer" presStyleCnt="0"/>
      <dgm:spPr/>
    </dgm:pt>
    <dgm:pt modelId="{F1444192-5646-49B7-9CC3-F2D21F48345B}" type="pres">
      <dgm:prSet presAssocID="{23E6073C-D653-4D56-A80C-B4279DB81166}" presName="parentText" presStyleLbl="node1" presStyleIdx="6" presStyleCnt="7">
        <dgm:presLayoutVars>
          <dgm:chMax val="0"/>
          <dgm:bulletEnabled val="1"/>
        </dgm:presLayoutVars>
      </dgm:prSet>
      <dgm:spPr/>
    </dgm:pt>
  </dgm:ptLst>
  <dgm:cxnLst>
    <dgm:cxn modelId="{8D5CBF01-45AE-45A8-AC0D-4A3479B3BC98}" type="presOf" srcId="{23E6073C-D653-4D56-A80C-B4279DB81166}" destId="{F1444192-5646-49B7-9CC3-F2D21F48345B}" srcOrd="0" destOrd="0" presId="urn:microsoft.com/office/officeart/2005/8/layout/vList2"/>
    <dgm:cxn modelId="{194C7F0C-724F-4943-A884-E015489142E7}" type="presOf" srcId="{31806E39-DA97-4FE6-BCC1-CE510A1766B0}" destId="{F46C6492-AB48-458C-AEAA-A399EAAAFAE5}" srcOrd="0" destOrd="0" presId="urn:microsoft.com/office/officeart/2005/8/layout/vList2"/>
    <dgm:cxn modelId="{DF792B14-CD0A-4D63-BC54-A21D36B01588}" type="presOf" srcId="{FA750519-63B5-4228-95EF-FD3B40EA2F0C}" destId="{558E5841-9521-4A01-9267-C7BB05BC0027}" srcOrd="0" destOrd="0" presId="urn:microsoft.com/office/officeart/2005/8/layout/vList2"/>
    <dgm:cxn modelId="{0C91191A-2EF0-40C8-861D-27E56C76A99A}" type="presOf" srcId="{ABE0A7D8-1CE6-4993-A3AB-A1DBCB30EBD6}" destId="{52C6F130-7DE9-425D-A020-2B2C6F6D04BD}" srcOrd="0" destOrd="0" presId="urn:microsoft.com/office/officeart/2005/8/layout/vList2"/>
    <dgm:cxn modelId="{12923E2E-FA70-4EF0-AE70-ED68B30ADF0C}" srcId="{E0727030-A103-47B3-9948-2C3FB6249167}" destId="{ABE0A7D8-1CE6-4993-A3AB-A1DBCB30EBD6}" srcOrd="1" destOrd="0" parTransId="{D9F3C5C1-4380-4ABA-8218-467D18E05E02}" sibTransId="{2906928A-467B-4C48-867B-35ACE908770A}"/>
    <dgm:cxn modelId="{F191D263-9284-421A-B311-B22C4F8DCEBE}" type="presOf" srcId="{0B8A16A9-AB23-49B7-913A-893FC66DAABE}" destId="{0FFBD608-0915-43B2-9C10-2D150ECE67B6}" srcOrd="0" destOrd="0" presId="urn:microsoft.com/office/officeart/2005/8/layout/vList2"/>
    <dgm:cxn modelId="{C9101C68-0A57-4328-983C-882805889B6C}" type="presOf" srcId="{E0727030-A103-47B3-9948-2C3FB6249167}" destId="{94C6AD9B-C2BF-49F6-81C3-298BAF226FA4}" srcOrd="0" destOrd="0" presId="urn:microsoft.com/office/officeart/2005/8/layout/vList2"/>
    <dgm:cxn modelId="{82C4DE49-13F9-4858-A22F-D30E9D046A47}" srcId="{E0727030-A103-47B3-9948-2C3FB6249167}" destId="{31806E39-DA97-4FE6-BCC1-CE510A1766B0}" srcOrd="4" destOrd="0" parTransId="{0855E89E-E2F9-49AF-A74D-B6A840749A89}" sibTransId="{0103660E-F48B-43E0-A359-1BB51FA9AEDE}"/>
    <dgm:cxn modelId="{A8659F9B-48E9-47CE-BC19-79BD30DCD6D2}" srcId="{E0727030-A103-47B3-9948-2C3FB6249167}" destId="{230AA440-B856-412F-82E1-E80FD3A2C527}" srcOrd="5" destOrd="0" parTransId="{597A98B4-DBE9-435C-A7E9-7A89C99692B7}" sibTransId="{04251E7D-993B-49C0-A5A9-3F9237D3F8F1}"/>
    <dgm:cxn modelId="{D6391EA5-6BDA-408E-969C-9CC69D62C08E}" type="presOf" srcId="{230AA440-B856-412F-82E1-E80FD3A2C527}" destId="{4F63D9A7-9A13-49D1-ACD8-79546F0D5F0C}" srcOrd="0" destOrd="0" presId="urn:microsoft.com/office/officeart/2005/8/layout/vList2"/>
    <dgm:cxn modelId="{250D80B4-9D4F-4208-B58B-9FA388BBFB80}" srcId="{E0727030-A103-47B3-9948-2C3FB6249167}" destId="{FA750519-63B5-4228-95EF-FD3B40EA2F0C}" srcOrd="2" destOrd="0" parTransId="{3464FE06-0DD9-49B6-A794-E82A73D023EE}" sibTransId="{6A2D7520-AACB-453F-B759-460A257A6368}"/>
    <dgm:cxn modelId="{C0DA62C1-147D-4B85-BA84-F4BFBB5F8D9E}" srcId="{E0727030-A103-47B3-9948-2C3FB6249167}" destId="{0B8A16A9-AB23-49B7-913A-893FC66DAABE}" srcOrd="3" destOrd="0" parTransId="{8EF5704C-DD11-41EF-A8E3-651DDA178803}" sibTransId="{5ECC143C-46AB-4B52-8F7D-1E172FB4FEA0}"/>
    <dgm:cxn modelId="{1AF7F9CE-8F94-4D3F-BAF2-C3C12662D4E0}" srcId="{E0727030-A103-47B3-9948-2C3FB6249167}" destId="{0E1DD910-82B7-411B-86B9-779EC2DE4ABD}" srcOrd="0" destOrd="0" parTransId="{2A74FAF1-0C25-4177-A263-A3087463B3AC}" sibTransId="{B6272E9F-8C73-47FA-A097-213295CCE98A}"/>
    <dgm:cxn modelId="{E73806D8-D300-4C6B-BC18-E71C0C4DC900}" type="presOf" srcId="{0E1DD910-82B7-411B-86B9-779EC2DE4ABD}" destId="{A5082DE8-4CF6-4B77-9283-A875A7787CFC}" srcOrd="0" destOrd="0" presId="urn:microsoft.com/office/officeart/2005/8/layout/vList2"/>
    <dgm:cxn modelId="{AFF550F2-2752-4328-A93D-E8CB62422E27}" srcId="{E0727030-A103-47B3-9948-2C3FB6249167}" destId="{23E6073C-D653-4D56-A80C-B4279DB81166}" srcOrd="6" destOrd="0" parTransId="{20237CC0-4411-4500-A2A5-25154FE3D527}" sibTransId="{BF1BEB6F-E291-4385-97C9-253646459052}"/>
    <dgm:cxn modelId="{CCA3B9BF-2841-4241-AB00-C62B4BEDDBB3}" type="presParOf" srcId="{94C6AD9B-C2BF-49F6-81C3-298BAF226FA4}" destId="{A5082DE8-4CF6-4B77-9283-A875A7787CFC}" srcOrd="0" destOrd="0" presId="urn:microsoft.com/office/officeart/2005/8/layout/vList2"/>
    <dgm:cxn modelId="{36722EB1-F175-4A2A-AD84-D24359543238}" type="presParOf" srcId="{94C6AD9B-C2BF-49F6-81C3-298BAF226FA4}" destId="{37303BFC-B63A-4485-AC44-BE9D15769D6B}" srcOrd="1" destOrd="0" presId="urn:microsoft.com/office/officeart/2005/8/layout/vList2"/>
    <dgm:cxn modelId="{E06E0DF6-86BB-40B2-A4CE-40B10C9180BA}" type="presParOf" srcId="{94C6AD9B-C2BF-49F6-81C3-298BAF226FA4}" destId="{52C6F130-7DE9-425D-A020-2B2C6F6D04BD}" srcOrd="2" destOrd="0" presId="urn:microsoft.com/office/officeart/2005/8/layout/vList2"/>
    <dgm:cxn modelId="{1F890AB8-0A2F-431E-A38D-8F00FAD5C31B}" type="presParOf" srcId="{94C6AD9B-C2BF-49F6-81C3-298BAF226FA4}" destId="{02041ABD-6D64-44C7-AC94-94822AD3D181}" srcOrd="3" destOrd="0" presId="urn:microsoft.com/office/officeart/2005/8/layout/vList2"/>
    <dgm:cxn modelId="{A41235DA-3AE2-4958-A207-21BDA2848EED}" type="presParOf" srcId="{94C6AD9B-C2BF-49F6-81C3-298BAF226FA4}" destId="{558E5841-9521-4A01-9267-C7BB05BC0027}" srcOrd="4" destOrd="0" presId="urn:microsoft.com/office/officeart/2005/8/layout/vList2"/>
    <dgm:cxn modelId="{FAD7BC49-2F0B-4097-B3D4-38CA0DF1E823}" type="presParOf" srcId="{94C6AD9B-C2BF-49F6-81C3-298BAF226FA4}" destId="{4A84876B-558A-4EDA-92A5-07CC7D7BD057}" srcOrd="5" destOrd="0" presId="urn:microsoft.com/office/officeart/2005/8/layout/vList2"/>
    <dgm:cxn modelId="{06278B57-F2D3-4EAC-A649-64104208DE88}" type="presParOf" srcId="{94C6AD9B-C2BF-49F6-81C3-298BAF226FA4}" destId="{0FFBD608-0915-43B2-9C10-2D150ECE67B6}" srcOrd="6" destOrd="0" presId="urn:microsoft.com/office/officeart/2005/8/layout/vList2"/>
    <dgm:cxn modelId="{364DE503-08EC-4D50-B1B1-9E6D5A941A32}" type="presParOf" srcId="{94C6AD9B-C2BF-49F6-81C3-298BAF226FA4}" destId="{CFD4B688-244D-4546-8EC1-53964BDE37B9}" srcOrd="7" destOrd="0" presId="urn:microsoft.com/office/officeart/2005/8/layout/vList2"/>
    <dgm:cxn modelId="{ECA45C17-E807-4103-A01B-DB004B1BE40E}" type="presParOf" srcId="{94C6AD9B-C2BF-49F6-81C3-298BAF226FA4}" destId="{F46C6492-AB48-458C-AEAA-A399EAAAFAE5}" srcOrd="8" destOrd="0" presId="urn:microsoft.com/office/officeart/2005/8/layout/vList2"/>
    <dgm:cxn modelId="{ED91C673-43E1-461D-A7C9-B446C1AF0919}" type="presParOf" srcId="{94C6AD9B-C2BF-49F6-81C3-298BAF226FA4}" destId="{AC498B85-F075-48F8-8F30-C4EB86C26BAE}" srcOrd="9" destOrd="0" presId="urn:microsoft.com/office/officeart/2005/8/layout/vList2"/>
    <dgm:cxn modelId="{8AD1B2F9-A9B8-4BAF-92D8-D92407E69995}" type="presParOf" srcId="{94C6AD9B-C2BF-49F6-81C3-298BAF226FA4}" destId="{4F63D9A7-9A13-49D1-ACD8-79546F0D5F0C}" srcOrd="10" destOrd="0" presId="urn:microsoft.com/office/officeart/2005/8/layout/vList2"/>
    <dgm:cxn modelId="{8DB2E264-B156-4DE2-BD0B-02CA9FC3A969}" type="presParOf" srcId="{94C6AD9B-C2BF-49F6-81C3-298BAF226FA4}" destId="{41E1D5C0-793A-428A-944F-695056DC850B}" srcOrd="11" destOrd="0" presId="urn:microsoft.com/office/officeart/2005/8/layout/vList2"/>
    <dgm:cxn modelId="{5C7FF04D-E8E4-4877-A0AC-C3BAF5BC1465}" type="presParOf" srcId="{94C6AD9B-C2BF-49F6-81C3-298BAF226FA4}" destId="{F1444192-5646-49B7-9CC3-F2D21F48345B}"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16D94756-8093-41CC-8E01-49B3462C8AB0}"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C2396C64-B672-4D29-9B54-577749E035F2}">
      <dgm:prSet/>
      <dgm:spPr/>
      <dgm:t>
        <a:bodyPr/>
        <a:lstStyle/>
        <a:p>
          <a:r>
            <a:rPr lang="en-US"/>
            <a:t>Will my database be larger?</a:t>
          </a:r>
        </a:p>
      </dgm:t>
    </dgm:pt>
    <dgm:pt modelId="{3D353252-A530-4289-992B-C69B2588A725}" type="parTrans" cxnId="{B53D9E0D-79A9-4189-8E4C-92E4C8CEF89B}">
      <dgm:prSet/>
      <dgm:spPr/>
      <dgm:t>
        <a:bodyPr/>
        <a:lstStyle/>
        <a:p>
          <a:endParaRPr lang="en-US"/>
        </a:p>
      </dgm:t>
    </dgm:pt>
    <dgm:pt modelId="{F5ABAEBC-C29E-46D5-B1B9-31F33A909E32}" type="sibTrans" cxnId="{B53D9E0D-79A9-4189-8E4C-92E4C8CEF89B}">
      <dgm:prSet/>
      <dgm:spPr/>
      <dgm:t>
        <a:bodyPr/>
        <a:lstStyle/>
        <a:p>
          <a:endParaRPr lang="en-US"/>
        </a:p>
      </dgm:t>
    </dgm:pt>
    <dgm:pt modelId="{AD4E3315-A7BF-4B1D-8D95-3E7801A724C8}">
      <dgm:prSet/>
      <dgm:spPr/>
      <dgm:t>
        <a:bodyPr/>
        <a:lstStyle/>
        <a:p>
          <a:r>
            <a:rPr lang="en-US" dirty="0"/>
            <a:t>Yes. Monitor to determine difference.</a:t>
          </a:r>
        </a:p>
      </dgm:t>
    </dgm:pt>
    <dgm:pt modelId="{D9E3232D-3274-4367-99A1-60C66F9B107D}" type="parTrans" cxnId="{354C6816-6CB2-4B11-BE6B-17AB81E9AFE6}">
      <dgm:prSet/>
      <dgm:spPr/>
      <dgm:t>
        <a:bodyPr/>
        <a:lstStyle/>
        <a:p>
          <a:endParaRPr lang="en-US"/>
        </a:p>
      </dgm:t>
    </dgm:pt>
    <dgm:pt modelId="{1B5EDDFD-D9D8-414F-BB9E-28416E461D70}" type="sibTrans" cxnId="{354C6816-6CB2-4B11-BE6B-17AB81E9AFE6}">
      <dgm:prSet/>
      <dgm:spPr/>
      <dgm:t>
        <a:bodyPr/>
        <a:lstStyle/>
        <a:p>
          <a:endParaRPr lang="en-US"/>
        </a:p>
      </dgm:t>
    </dgm:pt>
    <dgm:pt modelId="{7C2257C8-AE8B-4A83-AD48-958C12A84DE1}">
      <dgm:prSet/>
      <dgm:spPr/>
      <dgm:t>
        <a:bodyPr/>
        <a:lstStyle/>
        <a:p>
          <a:r>
            <a:rPr lang="en-US"/>
            <a:t>Will it affect performance?</a:t>
          </a:r>
        </a:p>
      </dgm:t>
    </dgm:pt>
    <dgm:pt modelId="{5EAB6FF5-3603-4B04-92CD-56BE62D12C48}" type="parTrans" cxnId="{D29E4CEA-3841-43F3-BB4B-F36591EE413F}">
      <dgm:prSet/>
      <dgm:spPr/>
      <dgm:t>
        <a:bodyPr/>
        <a:lstStyle/>
        <a:p>
          <a:endParaRPr lang="en-US"/>
        </a:p>
      </dgm:t>
    </dgm:pt>
    <dgm:pt modelId="{38B4FAAF-3290-4134-8CFE-0C76104B6786}" type="sibTrans" cxnId="{D29E4CEA-3841-43F3-BB4B-F36591EE413F}">
      <dgm:prSet/>
      <dgm:spPr/>
      <dgm:t>
        <a:bodyPr/>
        <a:lstStyle/>
        <a:p>
          <a:endParaRPr lang="en-US"/>
        </a:p>
      </dgm:t>
    </dgm:pt>
    <dgm:pt modelId="{8FDBE807-FE97-4C04-A317-585D7E1FB2D5}">
      <dgm:prSet/>
      <dgm:spPr/>
      <dgm:t>
        <a:bodyPr/>
        <a:lstStyle/>
        <a:p>
          <a:r>
            <a:rPr lang="en-US" dirty="0"/>
            <a:t>It depends. Write-heavy (OLTP) workloads are most susceptible.</a:t>
          </a:r>
        </a:p>
      </dgm:t>
    </dgm:pt>
    <dgm:pt modelId="{D689833B-88F8-42D4-B482-EE20784BA5DC}" type="parTrans" cxnId="{F04AD702-E0A5-4C12-8EB7-907A1760701C}">
      <dgm:prSet/>
      <dgm:spPr/>
      <dgm:t>
        <a:bodyPr/>
        <a:lstStyle/>
        <a:p>
          <a:endParaRPr lang="en-US"/>
        </a:p>
      </dgm:t>
    </dgm:pt>
    <dgm:pt modelId="{9B839C0D-1767-4BD7-B9DB-06B63CCAC859}" type="sibTrans" cxnId="{F04AD702-E0A5-4C12-8EB7-907A1760701C}">
      <dgm:prSet/>
      <dgm:spPr/>
      <dgm:t>
        <a:bodyPr/>
        <a:lstStyle/>
        <a:p>
          <a:endParaRPr lang="en-US"/>
        </a:p>
      </dgm:t>
    </dgm:pt>
    <dgm:pt modelId="{98823050-25EF-42DA-B243-05887DEEE10B}">
      <dgm:prSet/>
      <dgm:spPr/>
      <dgm:t>
        <a:bodyPr/>
        <a:lstStyle/>
        <a:p>
          <a:r>
            <a:rPr lang="en-US"/>
            <a:t>How is PVS different than the version store in TempDB?</a:t>
          </a:r>
        </a:p>
      </dgm:t>
    </dgm:pt>
    <dgm:pt modelId="{58C2B07C-4CF2-4FF1-839E-A8EA73866D6E}" type="parTrans" cxnId="{3975759E-BE51-4815-AEF2-9E7EA820A792}">
      <dgm:prSet/>
      <dgm:spPr/>
      <dgm:t>
        <a:bodyPr/>
        <a:lstStyle/>
        <a:p>
          <a:endParaRPr lang="en-US"/>
        </a:p>
      </dgm:t>
    </dgm:pt>
    <dgm:pt modelId="{C8BC1727-500A-4010-A72D-8FCE796139B9}" type="sibTrans" cxnId="{3975759E-BE51-4815-AEF2-9E7EA820A792}">
      <dgm:prSet/>
      <dgm:spPr/>
      <dgm:t>
        <a:bodyPr/>
        <a:lstStyle/>
        <a:p>
          <a:endParaRPr lang="en-US"/>
        </a:p>
      </dgm:t>
    </dgm:pt>
    <dgm:pt modelId="{AA233DA4-DBBD-498F-88D5-E6050D373AD3}">
      <dgm:prSet/>
      <dgm:spPr/>
      <dgm:t>
        <a:bodyPr/>
        <a:lstStyle/>
        <a:p>
          <a:r>
            <a:rPr lang="en-US"/>
            <a:t>PVS stores versions in the user database rather than TempDB</a:t>
          </a:r>
        </a:p>
      </dgm:t>
    </dgm:pt>
    <dgm:pt modelId="{DE5B3192-C70F-470A-8A27-AB4F401926BC}" type="parTrans" cxnId="{1E3F307F-EA0F-42D4-BBDF-CCFF5FE54B50}">
      <dgm:prSet/>
      <dgm:spPr/>
      <dgm:t>
        <a:bodyPr/>
        <a:lstStyle/>
        <a:p>
          <a:endParaRPr lang="en-US"/>
        </a:p>
      </dgm:t>
    </dgm:pt>
    <dgm:pt modelId="{8F1E6568-478D-4318-A2B5-66D04F93DEDA}" type="sibTrans" cxnId="{1E3F307F-EA0F-42D4-BBDF-CCFF5FE54B50}">
      <dgm:prSet/>
      <dgm:spPr/>
      <dgm:t>
        <a:bodyPr/>
        <a:lstStyle/>
        <a:p>
          <a:endParaRPr lang="en-US"/>
        </a:p>
      </dgm:t>
    </dgm:pt>
    <dgm:pt modelId="{77A533AA-F9E2-4B11-B621-5E37D01A67AC}">
      <dgm:prSet/>
      <dgm:spPr/>
      <dgm:t>
        <a:bodyPr/>
        <a:lstStyle/>
        <a:p>
          <a:r>
            <a:rPr lang="en-US"/>
            <a:t>If ADR is enabled, PVS is used to support SNAPSHOT and READ_COMMITTED_SNAPSHOT_ISOLATION transactions</a:t>
          </a:r>
        </a:p>
      </dgm:t>
    </dgm:pt>
    <dgm:pt modelId="{D352EFBA-350E-4BE1-A8E7-30C4B3EF9EBA}" type="parTrans" cxnId="{ECD339F8-7180-470C-9747-5D34472504B1}">
      <dgm:prSet/>
      <dgm:spPr/>
      <dgm:t>
        <a:bodyPr/>
        <a:lstStyle/>
        <a:p>
          <a:endParaRPr lang="en-US"/>
        </a:p>
      </dgm:t>
    </dgm:pt>
    <dgm:pt modelId="{C456E3D1-376D-460F-B47F-AE49D3D7F6D6}" type="sibTrans" cxnId="{ECD339F8-7180-470C-9747-5D34472504B1}">
      <dgm:prSet/>
      <dgm:spPr/>
      <dgm:t>
        <a:bodyPr/>
        <a:lstStyle/>
        <a:p>
          <a:endParaRPr lang="en-US"/>
        </a:p>
      </dgm:t>
    </dgm:pt>
    <dgm:pt modelId="{45C18CC7-D876-456E-9F87-7A63C653E35A}">
      <dgm:prSet/>
      <dgm:spPr/>
      <dgm:t>
        <a:bodyPr/>
        <a:lstStyle/>
        <a:p>
          <a:r>
            <a:rPr lang="en-US"/>
            <a:t>How does this affect Availability Groups?</a:t>
          </a:r>
        </a:p>
      </dgm:t>
    </dgm:pt>
    <dgm:pt modelId="{146A5BB8-E1B3-4ECC-9105-138A5FA478BD}" type="parTrans" cxnId="{6E5E05D6-4FAE-4EAA-814C-C1BEC6BB0C38}">
      <dgm:prSet/>
      <dgm:spPr/>
      <dgm:t>
        <a:bodyPr/>
        <a:lstStyle/>
        <a:p>
          <a:endParaRPr lang="en-US"/>
        </a:p>
      </dgm:t>
    </dgm:pt>
    <dgm:pt modelId="{F808CD27-7F46-4435-92FE-23812CB09824}" type="sibTrans" cxnId="{6E5E05D6-4FAE-4EAA-814C-C1BEC6BB0C38}">
      <dgm:prSet/>
      <dgm:spPr/>
      <dgm:t>
        <a:bodyPr/>
        <a:lstStyle/>
        <a:p>
          <a:endParaRPr lang="en-US"/>
        </a:p>
      </dgm:t>
    </dgm:pt>
    <dgm:pt modelId="{CFA72E4C-5081-4BE6-B968-4C4893DF6B3A}">
      <dgm:prSet/>
      <dgm:spPr/>
      <dgm:t>
        <a:bodyPr/>
        <a:lstStyle/>
        <a:p>
          <a:r>
            <a:rPr lang="en-US"/>
            <a:t>PVS and log records replicate to secondaries, secondary communicates oldest versions needed to primary</a:t>
          </a:r>
        </a:p>
      </dgm:t>
    </dgm:pt>
    <dgm:pt modelId="{27EFD57C-5ECF-43FF-8732-14AA7BDAE82B}" type="parTrans" cxnId="{3B208A30-AA3E-4231-B5C5-8BE67CF83CF8}">
      <dgm:prSet/>
      <dgm:spPr/>
      <dgm:t>
        <a:bodyPr/>
        <a:lstStyle/>
        <a:p>
          <a:endParaRPr lang="en-US"/>
        </a:p>
      </dgm:t>
    </dgm:pt>
    <dgm:pt modelId="{4218B69B-9DB3-4E70-961B-518AF4835778}" type="sibTrans" cxnId="{3B208A30-AA3E-4231-B5C5-8BE67CF83CF8}">
      <dgm:prSet/>
      <dgm:spPr/>
      <dgm:t>
        <a:bodyPr/>
        <a:lstStyle/>
        <a:p>
          <a:endParaRPr lang="en-US"/>
        </a:p>
      </dgm:t>
    </dgm:pt>
    <dgm:pt modelId="{60B58E89-CA01-49D8-992B-92D35E32A7BD}">
      <dgm:prSet/>
      <dgm:spPr/>
      <dgm:t>
        <a:bodyPr/>
        <a:lstStyle/>
        <a:p>
          <a:r>
            <a:rPr lang="en-US"/>
            <a:t>ADR can speed up failover because Undo becomes fast</a:t>
          </a:r>
        </a:p>
      </dgm:t>
    </dgm:pt>
    <dgm:pt modelId="{45A3030D-2A8F-44CE-9DB0-EAE18E50A252}" type="parTrans" cxnId="{DFA97052-660C-4831-BDD6-19393C10B393}">
      <dgm:prSet/>
      <dgm:spPr/>
      <dgm:t>
        <a:bodyPr/>
        <a:lstStyle/>
        <a:p>
          <a:endParaRPr lang="en-US"/>
        </a:p>
      </dgm:t>
    </dgm:pt>
    <dgm:pt modelId="{C93B1FB6-A170-46A5-9B6B-6DD3F5075985}" type="sibTrans" cxnId="{DFA97052-660C-4831-BDD6-19393C10B393}">
      <dgm:prSet/>
      <dgm:spPr/>
      <dgm:t>
        <a:bodyPr/>
        <a:lstStyle/>
        <a:p>
          <a:endParaRPr lang="en-US"/>
        </a:p>
      </dgm:t>
    </dgm:pt>
    <dgm:pt modelId="{37B2F047-9146-47AD-A55B-6989D5171203}">
      <dgm:prSet/>
      <dgm:spPr/>
      <dgm:t>
        <a:bodyPr/>
        <a:lstStyle/>
        <a:p>
          <a:r>
            <a:rPr lang="en-US"/>
            <a:t>If the secondary must be restarted without ADR, TempDB is lost so versions are lost and queries must wait for data to commit on primary, with ADR, versions are persisted, so no delay before queries can be served</a:t>
          </a:r>
        </a:p>
      </dgm:t>
    </dgm:pt>
    <dgm:pt modelId="{97021C99-AF2C-478A-B3AC-884EFA9D06D9}" type="parTrans" cxnId="{6E206D75-9902-4851-AB5B-52455053CB04}">
      <dgm:prSet/>
      <dgm:spPr/>
      <dgm:t>
        <a:bodyPr/>
        <a:lstStyle/>
        <a:p>
          <a:endParaRPr lang="en-US"/>
        </a:p>
      </dgm:t>
    </dgm:pt>
    <dgm:pt modelId="{30FD1220-4120-4813-8D2B-D35AA4B31BD2}" type="sibTrans" cxnId="{6E206D75-9902-4851-AB5B-52455053CB04}">
      <dgm:prSet/>
      <dgm:spPr/>
      <dgm:t>
        <a:bodyPr/>
        <a:lstStyle/>
        <a:p>
          <a:endParaRPr lang="en-US"/>
        </a:p>
      </dgm:t>
    </dgm:pt>
    <dgm:pt modelId="{00BE1A51-0082-4AD4-80F8-D7CCBCC2DE63}">
      <dgm:prSet/>
      <dgm:spPr/>
      <dgm:t>
        <a:bodyPr/>
        <a:lstStyle/>
        <a:p>
          <a:r>
            <a:rPr lang="en-US" dirty="0"/>
            <a:t>According to the CTR whitepaper, 50 million modifications add 1GB to database.</a:t>
          </a:r>
        </a:p>
      </dgm:t>
    </dgm:pt>
    <dgm:pt modelId="{FAAB8A29-712C-4486-BF69-05B688B71230}" type="parTrans" cxnId="{33CBD87C-E317-4BCB-B2A2-61F94C0948BF}">
      <dgm:prSet/>
      <dgm:spPr/>
      <dgm:t>
        <a:bodyPr/>
        <a:lstStyle/>
        <a:p>
          <a:endParaRPr lang="en-US"/>
        </a:p>
      </dgm:t>
    </dgm:pt>
    <dgm:pt modelId="{60A6095C-3FD2-4C93-8C40-D79A47F5AF41}" type="sibTrans" cxnId="{33CBD87C-E317-4BCB-B2A2-61F94C0948BF}">
      <dgm:prSet/>
      <dgm:spPr/>
      <dgm:t>
        <a:bodyPr/>
        <a:lstStyle/>
        <a:p>
          <a:endParaRPr lang="en-US"/>
        </a:p>
      </dgm:t>
    </dgm:pt>
    <dgm:pt modelId="{5903BCFB-2F85-4720-81FF-20FF7049FAF4}">
      <dgm:prSet/>
      <dgm:spPr/>
      <dgm:t>
        <a:bodyPr/>
        <a:lstStyle/>
        <a:p>
          <a:r>
            <a:rPr lang="en-US" dirty="0"/>
            <a:t>According to the CTR whitepaper, 13.8% utilization for Update heavy workloads, 2.4% for normal workloads.</a:t>
          </a:r>
        </a:p>
      </dgm:t>
    </dgm:pt>
    <dgm:pt modelId="{B0ABDF93-DE65-4666-989B-33ED7159B887}" type="parTrans" cxnId="{C5468693-112D-4478-8709-74455A55E1FE}">
      <dgm:prSet/>
      <dgm:spPr/>
      <dgm:t>
        <a:bodyPr/>
        <a:lstStyle/>
        <a:p>
          <a:endParaRPr lang="en-US"/>
        </a:p>
      </dgm:t>
    </dgm:pt>
    <dgm:pt modelId="{7014E738-6BE3-4535-AF45-70C7D92A1E5C}" type="sibTrans" cxnId="{C5468693-112D-4478-8709-74455A55E1FE}">
      <dgm:prSet/>
      <dgm:spPr/>
      <dgm:t>
        <a:bodyPr/>
        <a:lstStyle/>
        <a:p>
          <a:endParaRPr lang="en-US"/>
        </a:p>
      </dgm:t>
    </dgm:pt>
    <dgm:pt modelId="{47169368-6858-4CC0-AC9C-1F237AF1B72D}" type="pres">
      <dgm:prSet presAssocID="{16D94756-8093-41CC-8E01-49B3462C8AB0}" presName="linear" presStyleCnt="0">
        <dgm:presLayoutVars>
          <dgm:animLvl val="lvl"/>
          <dgm:resizeHandles val="exact"/>
        </dgm:presLayoutVars>
      </dgm:prSet>
      <dgm:spPr/>
    </dgm:pt>
    <dgm:pt modelId="{EE447139-B9BD-488F-B71E-A51AF2A176E2}" type="pres">
      <dgm:prSet presAssocID="{C2396C64-B672-4D29-9B54-577749E035F2}" presName="parentText" presStyleLbl="node1" presStyleIdx="0" presStyleCnt="4">
        <dgm:presLayoutVars>
          <dgm:chMax val="0"/>
          <dgm:bulletEnabled val="1"/>
        </dgm:presLayoutVars>
      </dgm:prSet>
      <dgm:spPr/>
    </dgm:pt>
    <dgm:pt modelId="{3D44413D-9506-4662-9926-1A90945152BB}" type="pres">
      <dgm:prSet presAssocID="{C2396C64-B672-4D29-9B54-577749E035F2}" presName="childText" presStyleLbl="revTx" presStyleIdx="0" presStyleCnt="4">
        <dgm:presLayoutVars>
          <dgm:bulletEnabled val="1"/>
        </dgm:presLayoutVars>
      </dgm:prSet>
      <dgm:spPr/>
    </dgm:pt>
    <dgm:pt modelId="{89662425-EE64-48DB-844E-1B712904B602}" type="pres">
      <dgm:prSet presAssocID="{7C2257C8-AE8B-4A83-AD48-958C12A84DE1}" presName="parentText" presStyleLbl="node1" presStyleIdx="1" presStyleCnt="4">
        <dgm:presLayoutVars>
          <dgm:chMax val="0"/>
          <dgm:bulletEnabled val="1"/>
        </dgm:presLayoutVars>
      </dgm:prSet>
      <dgm:spPr/>
    </dgm:pt>
    <dgm:pt modelId="{2F6DEF0E-5C95-4262-9E8C-6DD542915AC1}" type="pres">
      <dgm:prSet presAssocID="{7C2257C8-AE8B-4A83-AD48-958C12A84DE1}" presName="childText" presStyleLbl="revTx" presStyleIdx="1" presStyleCnt="4">
        <dgm:presLayoutVars>
          <dgm:bulletEnabled val="1"/>
        </dgm:presLayoutVars>
      </dgm:prSet>
      <dgm:spPr/>
    </dgm:pt>
    <dgm:pt modelId="{EF8B3F03-CEAE-40C1-BA58-73D8729CFE19}" type="pres">
      <dgm:prSet presAssocID="{98823050-25EF-42DA-B243-05887DEEE10B}" presName="parentText" presStyleLbl="node1" presStyleIdx="2" presStyleCnt="4">
        <dgm:presLayoutVars>
          <dgm:chMax val="0"/>
          <dgm:bulletEnabled val="1"/>
        </dgm:presLayoutVars>
      </dgm:prSet>
      <dgm:spPr/>
    </dgm:pt>
    <dgm:pt modelId="{5EEA0ECE-5417-4F11-A76D-A68F5958C6EE}" type="pres">
      <dgm:prSet presAssocID="{98823050-25EF-42DA-B243-05887DEEE10B}" presName="childText" presStyleLbl="revTx" presStyleIdx="2" presStyleCnt="4">
        <dgm:presLayoutVars>
          <dgm:bulletEnabled val="1"/>
        </dgm:presLayoutVars>
      </dgm:prSet>
      <dgm:spPr/>
    </dgm:pt>
    <dgm:pt modelId="{58D1D552-EB30-4D1A-98B6-F7351303E2F4}" type="pres">
      <dgm:prSet presAssocID="{45C18CC7-D876-456E-9F87-7A63C653E35A}" presName="parentText" presStyleLbl="node1" presStyleIdx="3" presStyleCnt="4">
        <dgm:presLayoutVars>
          <dgm:chMax val="0"/>
          <dgm:bulletEnabled val="1"/>
        </dgm:presLayoutVars>
      </dgm:prSet>
      <dgm:spPr/>
    </dgm:pt>
    <dgm:pt modelId="{FC99353A-A961-4574-8790-3A10D912663E}" type="pres">
      <dgm:prSet presAssocID="{45C18CC7-D876-456E-9F87-7A63C653E35A}" presName="childText" presStyleLbl="revTx" presStyleIdx="3" presStyleCnt="4">
        <dgm:presLayoutVars>
          <dgm:bulletEnabled val="1"/>
        </dgm:presLayoutVars>
      </dgm:prSet>
      <dgm:spPr/>
    </dgm:pt>
  </dgm:ptLst>
  <dgm:cxnLst>
    <dgm:cxn modelId="{74679201-5710-4E1F-922C-0CC26C08F05E}" type="presOf" srcId="{8FDBE807-FE97-4C04-A317-585D7E1FB2D5}" destId="{2F6DEF0E-5C95-4262-9E8C-6DD542915AC1}" srcOrd="0" destOrd="0" presId="urn:microsoft.com/office/officeart/2005/8/layout/vList2"/>
    <dgm:cxn modelId="{F04AD702-E0A5-4C12-8EB7-907A1760701C}" srcId="{7C2257C8-AE8B-4A83-AD48-958C12A84DE1}" destId="{8FDBE807-FE97-4C04-A317-585D7E1FB2D5}" srcOrd="0" destOrd="0" parTransId="{D689833B-88F8-42D4-B482-EE20784BA5DC}" sibTransId="{9B839C0D-1767-4BD7-B9DB-06B63CCAC859}"/>
    <dgm:cxn modelId="{EF6FDB05-4F5B-408F-9B49-004A3FA60C7E}" type="presOf" srcId="{37B2F047-9146-47AD-A55B-6989D5171203}" destId="{FC99353A-A961-4574-8790-3A10D912663E}" srcOrd="0" destOrd="2" presId="urn:microsoft.com/office/officeart/2005/8/layout/vList2"/>
    <dgm:cxn modelId="{CD7AC608-972B-4599-9640-BAD030F195AA}" type="presOf" srcId="{00BE1A51-0082-4AD4-80F8-D7CCBCC2DE63}" destId="{3D44413D-9506-4662-9926-1A90945152BB}" srcOrd="0" destOrd="1" presId="urn:microsoft.com/office/officeart/2005/8/layout/vList2"/>
    <dgm:cxn modelId="{B53D9E0D-79A9-4189-8E4C-92E4C8CEF89B}" srcId="{16D94756-8093-41CC-8E01-49B3462C8AB0}" destId="{C2396C64-B672-4D29-9B54-577749E035F2}" srcOrd="0" destOrd="0" parTransId="{3D353252-A530-4289-992B-C69B2588A725}" sibTransId="{F5ABAEBC-C29E-46D5-B1B9-31F33A909E32}"/>
    <dgm:cxn modelId="{354C6816-6CB2-4B11-BE6B-17AB81E9AFE6}" srcId="{C2396C64-B672-4D29-9B54-577749E035F2}" destId="{AD4E3315-A7BF-4B1D-8D95-3E7801A724C8}" srcOrd="0" destOrd="0" parTransId="{D9E3232D-3274-4367-99A1-60C66F9B107D}" sibTransId="{1B5EDDFD-D9D8-414F-BB9E-28416E461D70}"/>
    <dgm:cxn modelId="{C8B90125-AF4F-4E0C-BAAD-AC530DAEA3D4}" type="presOf" srcId="{AA233DA4-DBBD-498F-88D5-E6050D373AD3}" destId="{5EEA0ECE-5417-4F11-A76D-A68F5958C6EE}" srcOrd="0" destOrd="0" presId="urn:microsoft.com/office/officeart/2005/8/layout/vList2"/>
    <dgm:cxn modelId="{172E8530-86E0-4AA9-ADCB-0A226A6F77B6}" type="presOf" srcId="{AD4E3315-A7BF-4B1D-8D95-3E7801A724C8}" destId="{3D44413D-9506-4662-9926-1A90945152BB}" srcOrd="0" destOrd="0" presId="urn:microsoft.com/office/officeart/2005/8/layout/vList2"/>
    <dgm:cxn modelId="{3B208A30-AA3E-4231-B5C5-8BE67CF83CF8}" srcId="{45C18CC7-D876-456E-9F87-7A63C653E35A}" destId="{CFA72E4C-5081-4BE6-B968-4C4893DF6B3A}" srcOrd="0" destOrd="0" parTransId="{27EFD57C-5ECF-43FF-8732-14AA7BDAE82B}" sibTransId="{4218B69B-9DB3-4E70-961B-518AF4835778}"/>
    <dgm:cxn modelId="{A660123B-EB67-4A46-9D38-A5356A8F1706}" type="presOf" srcId="{7C2257C8-AE8B-4A83-AD48-958C12A84DE1}" destId="{89662425-EE64-48DB-844E-1B712904B602}" srcOrd="0" destOrd="0" presId="urn:microsoft.com/office/officeart/2005/8/layout/vList2"/>
    <dgm:cxn modelId="{B556293D-3BEC-43CE-8F20-0CCBB00C9FD8}" type="presOf" srcId="{CFA72E4C-5081-4BE6-B968-4C4893DF6B3A}" destId="{FC99353A-A961-4574-8790-3A10D912663E}" srcOrd="0" destOrd="0" presId="urn:microsoft.com/office/officeart/2005/8/layout/vList2"/>
    <dgm:cxn modelId="{680CF83F-A8D0-42DA-8EDE-DEA85A8D0126}" type="presOf" srcId="{45C18CC7-D876-456E-9F87-7A63C653E35A}" destId="{58D1D552-EB30-4D1A-98B6-F7351303E2F4}" srcOrd="0" destOrd="0" presId="urn:microsoft.com/office/officeart/2005/8/layout/vList2"/>
    <dgm:cxn modelId="{BC3B7052-0229-417E-974D-8C4D5122D7BB}" type="presOf" srcId="{77A533AA-F9E2-4B11-B621-5E37D01A67AC}" destId="{5EEA0ECE-5417-4F11-A76D-A68F5958C6EE}" srcOrd="0" destOrd="1" presId="urn:microsoft.com/office/officeart/2005/8/layout/vList2"/>
    <dgm:cxn modelId="{DFA97052-660C-4831-BDD6-19393C10B393}" srcId="{45C18CC7-D876-456E-9F87-7A63C653E35A}" destId="{60B58E89-CA01-49D8-992B-92D35E32A7BD}" srcOrd="1" destOrd="0" parTransId="{45A3030D-2A8F-44CE-9DB0-EAE18E50A252}" sibTransId="{C93B1FB6-A170-46A5-9B6B-6DD3F5075985}"/>
    <dgm:cxn modelId="{6E206D75-9902-4851-AB5B-52455053CB04}" srcId="{45C18CC7-D876-456E-9F87-7A63C653E35A}" destId="{37B2F047-9146-47AD-A55B-6989D5171203}" srcOrd="2" destOrd="0" parTransId="{97021C99-AF2C-478A-B3AC-884EFA9D06D9}" sibTransId="{30FD1220-4120-4813-8D2B-D35AA4B31BD2}"/>
    <dgm:cxn modelId="{99A2BA58-20E4-4DDC-8C2E-935256BFE682}" type="presOf" srcId="{98823050-25EF-42DA-B243-05887DEEE10B}" destId="{EF8B3F03-CEAE-40C1-BA58-73D8729CFE19}" srcOrd="0" destOrd="0" presId="urn:microsoft.com/office/officeart/2005/8/layout/vList2"/>
    <dgm:cxn modelId="{DBA02779-5544-43AE-B242-C38B50515F58}" type="presOf" srcId="{16D94756-8093-41CC-8E01-49B3462C8AB0}" destId="{47169368-6858-4CC0-AC9C-1F237AF1B72D}" srcOrd="0" destOrd="0" presId="urn:microsoft.com/office/officeart/2005/8/layout/vList2"/>
    <dgm:cxn modelId="{33CBD87C-E317-4BCB-B2A2-61F94C0948BF}" srcId="{C2396C64-B672-4D29-9B54-577749E035F2}" destId="{00BE1A51-0082-4AD4-80F8-D7CCBCC2DE63}" srcOrd="1" destOrd="0" parTransId="{FAAB8A29-712C-4486-BF69-05B688B71230}" sibTransId="{60A6095C-3FD2-4C93-8C40-D79A47F5AF41}"/>
    <dgm:cxn modelId="{1E3F307F-EA0F-42D4-BBDF-CCFF5FE54B50}" srcId="{98823050-25EF-42DA-B243-05887DEEE10B}" destId="{AA233DA4-DBBD-498F-88D5-E6050D373AD3}" srcOrd="0" destOrd="0" parTransId="{DE5B3192-C70F-470A-8A27-AB4F401926BC}" sibTransId="{8F1E6568-478D-4318-A2B5-66D04F93DEDA}"/>
    <dgm:cxn modelId="{C5468693-112D-4478-8709-74455A55E1FE}" srcId="{7C2257C8-AE8B-4A83-AD48-958C12A84DE1}" destId="{5903BCFB-2F85-4720-81FF-20FF7049FAF4}" srcOrd="1" destOrd="0" parTransId="{B0ABDF93-DE65-4666-989B-33ED7159B887}" sibTransId="{7014E738-6BE3-4535-AF45-70C7D92A1E5C}"/>
    <dgm:cxn modelId="{3975759E-BE51-4815-AEF2-9E7EA820A792}" srcId="{16D94756-8093-41CC-8E01-49B3462C8AB0}" destId="{98823050-25EF-42DA-B243-05887DEEE10B}" srcOrd="2" destOrd="0" parTransId="{58C2B07C-4CF2-4FF1-839E-A8EA73866D6E}" sibTransId="{C8BC1727-500A-4010-A72D-8FCE796139B9}"/>
    <dgm:cxn modelId="{C71C39A3-CC8F-4869-B154-2480C0A61930}" type="presOf" srcId="{5903BCFB-2F85-4720-81FF-20FF7049FAF4}" destId="{2F6DEF0E-5C95-4262-9E8C-6DD542915AC1}" srcOrd="0" destOrd="1" presId="urn:microsoft.com/office/officeart/2005/8/layout/vList2"/>
    <dgm:cxn modelId="{77F6B3B1-FB0A-46FB-A34E-4AB565BFE374}" type="presOf" srcId="{C2396C64-B672-4D29-9B54-577749E035F2}" destId="{EE447139-B9BD-488F-B71E-A51AF2A176E2}" srcOrd="0" destOrd="0" presId="urn:microsoft.com/office/officeart/2005/8/layout/vList2"/>
    <dgm:cxn modelId="{F2A8B8D4-A870-41B8-8FFB-94D0979F638B}" type="presOf" srcId="{60B58E89-CA01-49D8-992B-92D35E32A7BD}" destId="{FC99353A-A961-4574-8790-3A10D912663E}" srcOrd="0" destOrd="1" presId="urn:microsoft.com/office/officeart/2005/8/layout/vList2"/>
    <dgm:cxn modelId="{6E5E05D6-4FAE-4EAA-814C-C1BEC6BB0C38}" srcId="{16D94756-8093-41CC-8E01-49B3462C8AB0}" destId="{45C18CC7-D876-456E-9F87-7A63C653E35A}" srcOrd="3" destOrd="0" parTransId="{146A5BB8-E1B3-4ECC-9105-138A5FA478BD}" sibTransId="{F808CD27-7F46-4435-92FE-23812CB09824}"/>
    <dgm:cxn modelId="{D29E4CEA-3841-43F3-BB4B-F36591EE413F}" srcId="{16D94756-8093-41CC-8E01-49B3462C8AB0}" destId="{7C2257C8-AE8B-4A83-AD48-958C12A84DE1}" srcOrd="1" destOrd="0" parTransId="{5EAB6FF5-3603-4B04-92CD-56BE62D12C48}" sibTransId="{38B4FAAF-3290-4134-8CFE-0C76104B6786}"/>
    <dgm:cxn modelId="{ECD339F8-7180-470C-9747-5D34472504B1}" srcId="{98823050-25EF-42DA-B243-05887DEEE10B}" destId="{77A533AA-F9E2-4B11-B621-5E37D01A67AC}" srcOrd="1" destOrd="0" parTransId="{D352EFBA-350E-4BE1-A8E7-30C4B3EF9EBA}" sibTransId="{C456E3D1-376D-460F-B47F-AE49D3D7F6D6}"/>
    <dgm:cxn modelId="{4973B48F-3295-4FBA-9F16-7E9751FE79C5}" type="presParOf" srcId="{47169368-6858-4CC0-AC9C-1F237AF1B72D}" destId="{EE447139-B9BD-488F-B71E-A51AF2A176E2}" srcOrd="0" destOrd="0" presId="urn:microsoft.com/office/officeart/2005/8/layout/vList2"/>
    <dgm:cxn modelId="{C6B2CE9D-AE45-45C7-90DB-0B55C24221C6}" type="presParOf" srcId="{47169368-6858-4CC0-AC9C-1F237AF1B72D}" destId="{3D44413D-9506-4662-9926-1A90945152BB}" srcOrd="1" destOrd="0" presId="urn:microsoft.com/office/officeart/2005/8/layout/vList2"/>
    <dgm:cxn modelId="{0913ED30-3312-4B4A-9382-38CDB916FC20}" type="presParOf" srcId="{47169368-6858-4CC0-AC9C-1F237AF1B72D}" destId="{89662425-EE64-48DB-844E-1B712904B602}" srcOrd="2" destOrd="0" presId="urn:microsoft.com/office/officeart/2005/8/layout/vList2"/>
    <dgm:cxn modelId="{56D2DEB2-10E4-4AE7-8A13-2E6DA777B1CC}" type="presParOf" srcId="{47169368-6858-4CC0-AC9C-1F237AF1B72D}" destId="{2F6DEF0E-5C95-4262-9E8C-6DD542915AC1}" srcOrd="3" destOrd="0" presId="urn:microsoft.com/office/officeart/2005/8/layout/vList2"/>
    <dgm:cxn modelId="{EC873887-A51F-410F-A29A-B1F905664BEE}" type="presParOf" srcId="{47169368-6858-4CC0-AC9C-1F237AF1B72D}" destId="{EF8B3F03-CEAE-40C1-BA58-73D8729CFE19}" srcOrd="4" destOrd="0" presId="urn:microsoft.com/office/officeart/2005/8/layout/vList2"/>
    <dgm:cxn modelId="{2C33E763-CFA7-4937-8858-0A3916E21235}" type="presParOf" srcId="{47169368-6858-4CC0-AC9C-1F237AF1B72D}" destId="{5EEA0ECE-5417-4F11-A76D-A68F5958C6EE}" srcOrd="5" destOrd="0" presId="urn:microsoft.com/office/officeart/2005/8/layout/vList2"/>
    <dgm:cxn modelId="{DAD14E50-EF5F-4020-9474-B74906059086}" type="presParOf" srcId="{47169368-6858-4CC0-AC9C-1F237AF1B72D}" destId="{58D1D552-EB30-4D1A-98B6-F7351303E2F4}" srcOrd="6" destOrd="0" presId="urn:microsoft.com/office/officeart/2005/8/layout/vList2"/>
    <dgm:cxn modelId="{F22FC741-E245-4577-9392-528F45497DFA}" type="presParOf" srcId="{47169368-6858-4CC0-AC9C-1F237AF1B72D}" destId="{FC99353A-A961-4574-8790-3A10D912663E}" srcOrd="7"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Font typeface="Arial" panose="020B0604020202020204" pitchFamily="34" charset="0"/>
            <a:buChar char="•"/>
          </a:pPr>
          <a:r>
            <a:rPr lang="en-US" sz="2400" dirty="0"/>
            <a:t>After a server reboot</a:t>
          </a:r>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727FB692-15D6-4E07-803C-86F7E750F529}">
      <dgm:prSet phldrT="[Text]" custT="1"/>
      <dgm:spPr/>
      <dgm:t>
        <a:bodyPr/>
        <a:lstStyle/>
        <a:p>
          <a:pPr>
            <a:buNone/>
          </a:pPr>
          <a:r>
            <a:rPr lang="en-US" sz="2400" dirty="0"/>
            <a:t>When does Database Recovery happen?</a:t>
          </a:r>
        </a:p>
      </dgm:t>
    </dgm:pt>
    <dgm:pt modelId="{30A3FD14-F97E-4861-B698-B689B9DF82B8}" type="parTrans" cxnId="{5B8EE473-A5EA-4BD9-B41D-A7E7BC6485FF}">
      <dgm:prSet/>
      <dgm:spPr/>
      <dgm:t>
        <a:bodyPr/>
        <a:lstStyle/>
        <a:p>
          <a:endParaRPr lang="en-US"/>
        </a:p>
      </dgm:t>
    </dgm:pt>
    <dgm:pt modelId="{B4418FFC-49AD-4E79-9403-E6094E19F083}" type="sibTrans" cxnId="{5B8EE473-A5EA-4BD9-B41D-A7E7BC6485FF}">
      <dgm:prSet/>
      <dgm:spPr/>
      <dgm:t>
        <a:bodyPr/>
        <a:lstStyle/>
        <a:p>
          <a:endParaRPr lang="en-US"/>
        </a:p>
      </dgm:t>
    </dgm:pt>
    <dgm:pt modelId="{4F4C17B1-17E3-4364-BA4E-367E3E543C8C}">
      <dgm:prSet phldrT="[Text]" custT="1"/>
      <dgm:spPr/>
      <dgm:t>
        <a:bodyPr/>
        <a:lstStyle/>
        <a:p>
          <a:pPr>
            <a:buFont typeface="Arial" panose="020B0604020202020204" pitchFamily="34" charset="0"/>
            <a:buChar char="•"/>
          </a:pPr>
          <a:r>
            <a:rPr lang="en-US" sz="2400" dirty="0"/>
            <a:t>After a database restore</a:t>
          </a:r>
        </a:p>
      </dgm:t>
    </dgm:pt>
    <dgm:pt modelId="{766314B6-2FE3-4040-94A3-1B9A3FA11756}" type="parTrans" cxnId="{CD32490E-84DD-4F63-AB50-ECC98111D4AF}">
      <dgm:prSet/>
      <dgm:spPr/>
      <dgm:t>
        <a:bodyPr/>
        <a:lstStyle/>
        <a:p>
          <a:endParaRPr lang="en-US"/>
        </a:p>
      </dgm:t>
    </dgm:pt>
    <dgm:pt modelId="{434177D6-F7F7-4F9C-BE44-CB1E19D8F1B2}" type="sibTrans" cxnId="{CD32490E-84DD-4F63-AB50-ECC98111D4AF}">
      <dgm:prSet/>
      <dgm:spPr/>
      <dgm:t>
        <a:bodyPr/>
        <a:lstStyle/>
        <a:p>
          <a:endParaRPr lang="en-US"/>
        </a:p>
      </dgm:t>
    </dgm:pt>
    <dgm:pt modelId="{7D9D470B-BA36-4037-85DD-56B9593B585A}">
      <dgm:prSet phldrT="[Text]" custT="1"/>
      <dgm:spPr/>
      <dgm:t>
        <a:bodyPr/>
        <a:lstStyle/>
        <a:p>
          <a:pPr>
            <a:buNone/>
          </a:pPr>
          <a:r>
            <a:rPr lang="en-US" sz="2400" dirty="0"/>
            <a:t>What is Database Recovery?</a:t>
          </a:r>
        </a:p>
      </dgm:t>
    </dgm:pt>
    <dgm:pt modelId="{012AECCB-49F2-42CD-9D11-F5A17B7888F8}" type="parTrans" cxnId="{F60FFC63-784C-45E6-9D8A-8F3F2AD7273F}">
      <dgm:prSet/>
      <dgm:spPr/>
      <dgm:t>
        <a:bodyPr/>
        <a:lstStyle/>
        <a:p>
          <a:endParaRPr lang="en-US"/>
        </a:p>
      </dgm:t>
    </dgm:pt>
    <dgm:pt modelId="{8C5C054B-3660-4E33-8074-5C5F685740A0}" type="sibTrans" cxnId="{F60FFC63-784C-45E6-9D8A-8F3F2AD7273F}">
      <dgm:prSet/>
      <dgm:spPr/>
      <dgm:t>
        <a:bodyPr/>
        <a:lstStyle/>
        <a:p>
          <a:endParaRPr lang="en-US"/>
        </a:p>
      </dgm:t>
    </dgm:pt>
    <dgm:pt modelId="{2E0C5DEB-67FB-4269-9D6D-0A4887E22B35}">
      <dgm:prSet phldrT="[Text]" custT="1"/>
      <dgm:spPr/>
      <dgm:t>
        <a:bodyPr/>
        <a:lstStyle/>
        <a:p>
          <a:pPr>
            <a:buNone/>
          </a:pPr>
          <a:r>
            <a:rPr lang="en-US" sz="2400" dirty="0"/>
            <a:t>The process used to start each database in a transactionally consistent state.</a:t>
          </a:r>
        </a:p>
      </dgm:t>
    </dgm:pt>
    <dgm:pt modelId="{C6F16C9C-3EEA-4F4C-9A47-51C6AFB7465E}" type="parTrans" cxnId="{21BEE570-9E8B-4484-A968-F3F64E8489C5}">
      <dgm:prSet/>
      <dgm:spPr/>
      <dgm:t>
        <a:bodyPr/>
        <a:lstStyle/>
        <a:p>
          <a:endParaRPr lang="en-US"/>
        </a:p>
      </dgm:t>
    </dgm:pt>
    <dgm:pt modelId="{0363FDD1-90F6-4DDD-B066-84852EFD868B}" type="sibTrans" cxnId="{21BEE570-9E8B-4484-A968-F3F64E8489C5}">
      <dgm:prSet/>
      <dgm:spPr/>
      <dgm:t>
        <a:bodyPr/>
        <a:lstStyle/>
        <a:p>
          <a:endParaRPr lang="en-US"/>
        </a:p>
      </dgm:t>
    </dgm:pt>
    <dgm:pt modelId="{39DC3E84-B844-42DC-A035-F1E85988C39F}">
      <dgm:prSet phldrT="[Text]" custT="1"/>
      <dgm:spPr/>
      <dgm:t>
        <a:bodyPr/>
        <a:lstStyle/>
        <a:p>
          <a:pPr>
            <a:buNone/>
          </a:pPr>
          <a:r>
            <a:rPr lang="en-US" sz="2400" dirty="0"/>
            <a:t>Database Recovery uses the Transaction Log to…</a:t>
          </a:r>
        </a:p>
      </dgm:t>
    </dgm:pt>
    <dgm:pt modelId="{12EDCDDB-A2FD-4E96-99DF-B5AAC5956E74}" type="parTrans" cxnId="{2AF3A51A-C568-46CB-B465-AFAC2CED2A3E}">
      <dgm:prSet/>
      <dgm:spPr/>
      <dgm:t>
        <a:bodyPr/>
        <a:lstStyle/>
        <a:p>
          <a:endParaRPr lang="en-US"/>
        </a:p>
      </dgm:t>
    </dgm:pt>
    <dgm:pt modelId="{AE248CDF-F588-40C4-8637-B4910AEB7147}" type="sibTrans" cxnId="{2AF3A51A-C568-46CB-B465-AFAC2CED2A3E}">
      <dgm:prSet/>
      <dgm:spPr/>
      <dgm:t>
        <a:bodyPr/>
        <a:lstStyle/>
        <a:p>
          <a:endParaRPr lang="en-US"/>
        </a:p>
      </dgm:t>
    </dgm:pt>
    <dgm:pt modelId="{3935CAE5-1529-4368-A16E-E38E96CEF2DD}">
      <dgm:prSet phldrT="[Text]" custT="1"/>
      <dgm:spPr/>
      <dgm:t>
        <a:bodyPr/>
        <a:lstStyle/>
        <a:p>
          <a:pPr>
            <a:buFont typeface="Arial" panose="020B0604020202020204" pitchFamily="34" charset="0"/>
            <a:buChar char="•"/>
          </a:pPr>
          <a:r>
            <a:rPr lang="en-US" sz="2400" dirty="0"/>
            <a:t>Roll Forward committed transactions</a:t>
          </a:r>
        </a:p>
      </dgm:t>
    </dgm:pt>
    <dgm:pt modelId="{86E9E03A-1900-4E7B-8984-B6A6287EA80B}" type="parTrans" cxnId="{24AB691F-D690-4114-9AA8-04ABB9E35474}">
      <dgm:prSet/>
      <dgm:spPr/>
      <dgm:t>
        <a:bodyPr/>
        <a:lstStyle/>
        <a:p>
          <a:endParaRPr lang="en-US"/>
        </a:p>
      </dgm:t>
    </dgm:pt>
    <dgm:pt modelId="{ACBAA004-0148-4CBA-935E-D037367D7724}" type="sibTrans" cxnId="{24AB691F-D690-4114-9AA8-04ABB9E35474}">
      <dgm:prSet/>
      <dgm:spPr/>
      <dgm:t>
        <a:bodyPr/>
        <a:lstStyle/>
        <a:p>
          <a:endParaRPr lang="en-US"/>
        </a:p>
      </dgm:t>
    </dgm:pt>
    <dgm:pt modelId="{BE0CC7D3-9848-40CC-9B55-4FCE7A6A68F2}">
      <dgm:prSet phldrT="[Text]" custT="1"/>
      <dgm:spPr/>
      <dgm:t>
        <a:bodyPr/>
        <a:lstStyle/>
        <a:p>
          <a:pPr>
            <a:buFont typeface="Arial" panose="020B0604020202020204" pitchFamily="34" charset="0"/>
            <a:buChar char="•"/>
          </a:pPr>
          <a:r>
            <a:rPr lang="en-US" sz="2400" dirty="0"/>
            <a:t>Roll Back uncommitted transactions.</a:t>
          </a:r>
        </a:p>
      </dgm:t>
    </dgm:pt>
    <dgm:pt modelId="{E1E6433B-DEA9-4E4A-A6B3-61FDEE513865}" type="parTrans" cxnId="{D7267E3F-9D7B-4525-9EC6-D285D17D2BAE}">
      <dgm:prSet/>
      <dgm:spPr/>
      <dgm:t>
        <a:bodyPr/>
        <a:lstStyle/>
        <a:p>
          <a:endParaRPr lang="en-US"/>
        </a:p>
      </dgm:t>
    </dgm:pt>
    <dgm:pt modelId="{104D43B8-3ABC-4F58-B694-0D09A22308F6}" type="sibTrans" cxnId="{D7267E3F-9D7B-4525-9EC6-D285D17D2BAE}">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357A03ED-DFA1-4033-9104-E72D7A319503}" type="pres">
      <dgm:prSet presAssocID="{7D9D470B-BA36-4037-85DD-56B9593B585A}" presName="parentText" presStyleLbl="node1" presStyleIdx="0" presStyleCnt="3">
        <dgm:presLayoutVars>
          <dgm:chMax val="0"/>
          <dgm:bulletEnabled val="1"/>
        </dgm:presLayoutVars>
      </dgm:prSet>
      <dgm:spPr/>
    </dgm:pt>
    <dgm:pt modelId="{7009042F-938D-4E66-982F-42B5D700A443}" type="pres">
      <dgm:prSet presAssocID="{7D9D470B-BA36-4037-85DD-56B9593B585A}" presName="childText" presStyleLbl="revTx" presStyleIdx="0" presStyleCnt="3">
        <dgm:presLayoutVars>
          <dgm:bulletEnabled val="1"/>
        </dgm:presLayoutVars>
      </dgm:prSet>
      <dgm:spPr/>
    </dgm:pt>
    <dgm:pt modelId="{68BE3828-6668-4D35-A1A7-C06F4E55C730}" type="pres">
      <dgm:prSet presAssocID="{727FB692-15D6-4E07-803C-86F7E750F529}" presName="parentText" presStyleLbl="node1" presStyleIdx="1" presStyleCnt="3" custLinFactNeighborY="-25494">
        <dgm:presLayoutVars>
          <dgm:chMax val="0"/>
          <dgm:bulletEnabled val="1"/>
        </dgm:presLayoutVars>
      </dgm:prSet>
      <dgm:spPr/>
    </dgm:pt>
    <dgm:pt modelId="{95008F4E-D2C5-4DE8-B093-D448FDAB8F8D}" type="pres">
      <dgm:prSet presAssocID="{727FB692-15D6-4E07-803C-86F7E750F529}" presName="childText" presStyleLbl="revTx" presStyleIdx="1" presStyleCnt="3" custLinFactNeighborY="-16182">
        <dgm:presLayoutVars>
          <dgm:bulletEnabled val="1"/>
        </dgm:presLayoutVars>
      </dgm:prSet>
      <dgm:spPr/>
    </dgm:pt>
    <dgm:pt modelId="{3398F5D8-34CC-4A66-A344-EE21C5B9CBE1}" type="pres">
      <dgm:prSet presAssocID="{39DC3E84-B844-42DC-A035-F1E85988C39F}" presName="parentText" presStyleLbl="node1" presStyleIdx="2" presStyleCnt="3" custLinFactNeighborY="-9712">
        <dgm:presLayoutVars>
          <dgm:chMax val="0"/>
          <dgm:bulletEnabled val="1"/>
        </dgm:presLayoutVars>
      </dgm:prSet>
      <dgm:spPr/>
    </dgm:pt>
    <dgm:pt modelId="{A5D07633-DE74-41AB-8E7B-E115AF1A6824}" type="pres">
      <dgm:prSet presAssocID="{39DC3E84-B844-42DC-A035-F1E85988C39F}" presName="childText" presStyleLbl="revTx" presStyleIdx="2" presStyleCnt="3">
        <dgm:presLayoutVars>
          <dgm:bulletEnabled val="1"/>
        </dgm:presLayoutVars>
      </dgm:prSet>
      <dgm:spPr/>
    </dgm:pt>
  </dgm:ptLst>
  <dgm:cxnLst>
    <dgm:cxn modelId="{03174B05-2145-4A60-8D07-209AEF6060FB}" type="presOf" srcId="{2E0C5DEB-67FB-4269-9D6D-0A4887E22B35}" destId="{7009042F-938D-4E66-982F-42B5D700A443}" srcOrd="0" destOrd="0" presId="urn:microsoft.com/office/officeart/2005/8/layout/vList2"/>
    <dgm:cxn modelId="{CD32490E-84DD-4F63-AB50-ECC98111D4AF}" srcId="{727FB692-15D6-4E07-803C-86F7E750F529}" destId="{4F4C17B1-17E3-4364-BA4E-367E3E543C8C}" srcOrd="1" destOrd="0" parTransId="{766314B6-2FE3-4040-94A3-1B9A3FA11756}" sibTransId="{434177D6-F7F7-4F9C-BE44-CB1E19D8F1B2}"/>
    <dgm:cxn modelId="{2AF3A51A-C568-46CB-B465-AFAC2CED2A3E}" srcId="{EA61F937-A520-4079-8EDE-3D0B9EFB6721}" destId="{39DC3E84-B844-42DC-A035-F1E85988C39F}" srcOrd="2" destOrd="0" parTransId="{12EDCDDB-A2FD-4E96-99DF-B5AAC5956E74}" sibTransId="{AE248CDF-F588-40C4-8637-B4910AEB7147}"/>
    <dgm:cxn modelId="{ACC7C31D-3CDA-42E1-88BD-DE98B70365E1}" type="presOf" srcId="{4F4C17B1-17E3-4364-BA4E-367E3E543C8C}" destId="{95008F4E-D2C5-4DE8-B093-D448FDAB8F8D}" srcOrd="0" destOrd="1" presId="urn:microsoft.com/office/officeart/2005/8/layout/vList2"/>
    <dgm:cxn modelId="{24AB691F-D690-4114-9AA8-04ABB9E35474}" srcId="{39DC3E84-B844-42DC-A035-F1E85988C39F}" destId="{3935CAE5-1529-4368-A16E-E38E96CEF2DD}" srcOrd="0" destOrd="0" parTransId="{86E9E03A-1900-4E7B-8984-B6A6287EA80B}" sibTransId="{ACBAA004-0148-4CBA-935E-D037367D7724}"/>
    <dgm:cxn modelId="{B8106121-8D39-48F4-B353-E4F93DC30956}" type="presOf" srcId="{B0F5A4F3-5D33-4357-BBB2-38A1DF48EE64}" destId="{95008F4E-D2C5-4DE8-B093-D448FDAB8F8D}" srcOrd="0" destOrd="0" presId="urn:microsoft.com/office/officeart/2005/8/layout/vList2"/>
    <dgm:cxn modelId="{D7267E3F-9D7B-4525-9EC6-D285D17D2BAE}" srcId="{39DC3E84-B844-42DC-A035-F1E85988C39F}" destId="{BE0CC7D3-9848-40CC-9B55-4FCE7A6A68F2}" srcOrd="1" destOrd="0" parTransId="{E1E6433B-DEA9-4E4A-A6B3-61FDEE513865}" sibTransId="{104D43B8-3ABC-4F58-B694-0D09A22308F6}"/>
    <dgm:cxn modelId="{730FA83F-9715-448C-BC7E-18FA98899D87}" type="presOf" srcId="{7D9D470B-BA36-4037-85DD-56B9593B585A}" destId="{357A03ED-DFA1-4033-9104-E72D7A319503}" srcOrd="0" destOrd="0" presId="urn:microsoft.com/office/officeart/2005/8/layout/vList2"/>
    <dgm:cxn modelId="{F60FFC63-784C-45E6-9D8A-8F3F2AD7273F}" srcId="{EA61F937-A520-4079-8EDE-3D0B9EFB6721}" destId="{7D9D470B-BA36-4037-85DD-56B9593B585A}" srcOrd="0" destOrd="0" parTransId="{012AECCB-49F2-42CD-9D11-F5A17B7888F8}" sibTransId="{8C5C054B-3660-4E33-8074-5C5F685740A0}"/>
    <dgm:cxn modelId="{C794E647-ED3A-43CE-A63A-A388857785D0}" type="presOf" srcId="{3935CAE5-1529-4368-A16E-E38E96CEF2DD}" destId="{A5D07633-DE74-41AB-8E7B-E115AF1A6824}" srcOrd="0" destOrd="0" presId="urn:microsoft.com/office/officeart/2005/8/layout/vList2"/>
    <dgm:cxn modelId="{21BEE570-9E8B-4484-A968-F3F64E8489C5}" srcId="{7D9D470B-BA36-4037-85DD-56B9593B585A}" destId="{2E0C5DEB-67FB-4269-9D6D-0A4887E22B35}" srcOrd="0" destOrd="0" parTransId="{C6F16C9C-3EEA-4F4C-9A47-51C6AFB7465E}" sibTransId="{0363FDD1-90F6-4DDD-B066-84852EFD868B}"/>
    <dgm:cxn modelId="{5B8EE473-A5EA-4BD9-B41D-A7E7BC6485FF}" srcId="{EA61F937-A520-4079-8EDE-3D0B9EFB6721}" destId="{727FB692-15D6-4E07-803C-86F7E750F529}" srcOrd="1" destOrd="0" parTransId="{30A3FD14-F97E-4861-B698-B689B9DF82B8}" sibTransId="{B4418FFC-49AD-4E79-9403-E6094E19F083}"/>
    <dgm:cxn modelId="{F2338D81-C493-4CE5-81AA-032B347A7AC2}" type="presOf" srcId="{727FB692-15D6-4E07-803C-86F7E750F529}" destId="{68BE3828-6668-4D35-A1A7-C06F4E55C730}" srcOrd="0" destOrd="0" presId="urn:microsoft.com/office/officeart/2005/8/layout/vList2"/>
    <dgm:cxn modelId="{EDC0A492-1187-4407-B0BF-A829751B0331}" type="presOf" srcId="{39DC3E84-B844-42DC-A035-F1E85988C39F}" destId="{3398F5D8-34CC-4A66-A344-EE21C5B9CBE1}" srcOrd="0" destOrd="0" presId="urn:microsoft.com/office/officeart/2005/8/layout/vList2"/>
    <dgm:cxn modelId="{B4B564C1-E04B-4B54-8892-5EF2A2FCBC6E}" type="presOf" srcId="{EA61F937-A520-4079-8EDE-3D0B9EFB6721}" destId="{38F9E3BB-11C2-4CD4-BD05-5409F14AD387}" srcOrd="0" destOrd="0" presId="urn:microsoft.com/office/officeart/2005/8/layout/vList2"/>
    <dgm:cxn modelId="{879857D8-9093-40A5-969C-D684F1DCB374}" srcId="{727FB692-15D6-4E07-803C-86F7E750F529}" destId="{B0F5A4F3-5D33-4357-BBB2-38A1DF48EE64}" srcOrd="0" destOrd="0" parTransId="{88C5C4D9-1E71-45C8-8E03-6760BC05C705}" sibTransId="{2F57A9DE-A97A-4722-B358-B56D774774BF}"/>
    <dgm:cxn modelId="{164BF2FE-715F-4757-A2F1-434B14B278C9}" type="presOf" srcId="{BE0CC7D3-9848-40CC-9B55-4FCE7A6A68F2}" destId="{A5D07633-DE74-41AB-8E7B-E115AF1A6824}" srcOrd="0" destOrd="1" presId="urn:microsoft.com/office/officeart/2005/8/layout/vList2"/>
    <dgm:cxn modelId="{D861EE9C-3892-4B0A-9AD7-D228AE207178}" type="presParOf" srcId="{38F9E3BB-11C2-4CD4-BD05-5409F14AD387}" destId="{357A03ED-DFA1-4033-9104-E72D7A319503}" srcOrd="0" destOrd="0" presId="urn:microsoft.com/office/officeart/2005/8/layout/vList2"/>
    <dgm:cxn modelId="{39B99782-E365-4C14-AF29-62D61163A0BD}" type="presParOf" srcId="{38F9E3BB-11C2-4CD4-BD05-5409F14AD387}" destId="{7009042F-938D-4E66-982F-42B5D700A443}" srcOrd="1" destOrd="0" presId="urn:microsoft.com/office/officeart/2005/8/layout/vList2"/>
    <dgm:cxn modelId="{96BAD991-672F-40BB-91E0-D6C55F25CA5A}" type="presParOf" srcId="{38F9E3BB-11C2-4CD4-BD05-5409F14AD387}" destId="{68BE3828-6668-4D35-A1A7-C06F4E55C730}" srcOrd="2" destOrd="0" presId="urn:microsoft.com/office/officeart/2005/8/layout/vList2"/>
    <dgm:cxn modelId="{3D44DEAC-DFCF-49C1-8F7A-D9865D520A6A}" type="presParOf" srcId="{38F9E3BB-11C2-4CD4-BD05-5409F14AD387}" destId="{95008F4E-D2C5-4DE8-B093-D448FDAB8F8D}" srcOrd="3" destOrd="0" presId="urn:microsoft.com/office/officeart/2005/8/layout/vList2"/>
    <dgm:cxn modelId="{AAE51CB7-904B-4A78-8631-B53B489AD74F}" type="presParOf" srcId="{38F9E3BB-11C2-4CD4-BD05-5409F14AD387}" destId="{3398F5D8-34CC-4A66-A344-EE21C5B9CBE1}" srcOrd="4" destOrd="0" presId="urn:microsoft.com/office/officeart/2005/8/layout/vList2"/>
    <dgm:cxn modelId="{F09902C1-70A6-4776-9D90-C2B3CD4009BE}" type="presParOf" srcId="{38F9E3BB-11C2-4CD4-BD05-5409F14AD387}" destId="{A5D07633-DE74-41AB-8E7B-E115AF1A6824}" srcOrd="5"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47200025-BB23-4226-B24A-2B5170DEF870}">
      <dgm:prSet custT="1"/>
      <dgm:spPr/>
      <dgm:t>
        <a:bodyPr/>
        <a:lstStyle/>
        <a:p>
          <a:r>
            <a:rPr lang="en-US" sz="2400" baseline="0" dirty="0"/>
            <a:t>A transaction is a series of statements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accent5_2" csCatId="accent5"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A61F937-A520-4079-8EDE-3D0B9EFB6721}" type="doc">
      <dgm:prSet loTypeId="urn:microsoft.com/office/officeart/2005/8/layout/vList2" loCatId="list" qsTypeId="urn:microsoft.com/office/officeart/2005/8/quickstyle/simple1" qsCatId="simple" csTypeId="urn:microsoft.com/office/officeart/2005/8/colors/accent5_2" csCatId="accent5" phldr="1"/>
      <dgm:spPr/>
      <dgm:t>
        <a:bodyPr/>
        <a:lstStyle/>
        <a:p>
          <a:endParaRPr lang="en-US"/>
        </a:p>
      </dgm:t>
    </dgm:pt>
    <dgm:pt modelId="{B0F5A4F3-5D33-4357-BBB2-38A1DF48EE64}">
      <dgm:prSet phldrT="[Text]" custT="1"/>
      <dgm:spPr/>
      <dgm:t>
        <a:bodyPr/>
        <a:lstStyle/>
        <a:p>
          <a:pPr>
            <a:buNone/>
          </a:pPr>
          <a:r>
            <a:rPr lang="en-US" sz="2400" dirty="0"/>
            <a:t>Accelerated Database Recovery is a new SQL Server Engine feature that greatly improves database availability by completely redesigning the current SQL Server recovery process.</a:t>
          </a:r>
        </a:p>
      </dgm:t>
    </dgm:pt>
    <dgm:pt modelId="{88C5C4D9-1E71-45C8-8E03-6760BC05C705}" type="parTrans" cxnId="{879857D8-9093-40A5-969C-D684F1DCB374}">
      <dgm:prSet/>
      <dgm:spPr/>
      <dgm:t>
        <a:bodyPr/>
        <a:lstStyle/>
        <a:p>
          <a:endParaRPr lang="en-US"/>
        </a:p>
      </dgm:t>
    </dgm:pt>
    <dgm:pt modelId="{2F57A9DE-A97A-4722-B358-B56D774774BF}" type="sibTrans" cxnId="{879857D8-9093-40A5-969C-D684F1DCB374}">
      <dgm:prSet/>
      <dgm:spPr/>
      <dgm:t>
        <a:bodyPr/>
        <a:lstStyle/>
        <a:p>
          <a:endParaRPr lang="en-US"/>
        </a:p>
      </dgm:t>
    </dgm:pt>
    <dgm:pt modelId="{BA7303A2-7DD8-4090-9F0C-BE81B83F5574}">
      <dgm:prSet phldrT="[Text]" custT="1"/>
      <dgm:spPr/>
      <dgm:t>
        <a:bodyPr/>
        <a:lstStyle/>
        <a:p>
          <a:r>
            <a:rPr lang="en-US" sz="2400" dirty="0"/>
            <a:t>Instantaneous Transaction Rollback</a:t>
          </a:r>
        </a:p>
      </dgm:t>
    </dgm:pt>
    <dgm:pt modelId="{9833935A-0858-40A1-A5C3-EFDB74E2E8BB}" type="parTrans" cxnId="{61998438-CD7C-4E8F-9F7F-521B751E2959}">
      <dgm:prSet/>
      <dgm:spPr/>
      <dgm:t>
        <a:bodyPr/>
        <a:lstStyle/>
        <a:p>
          <a:endParaRPr lang="en-US"/>
        </a:p>
      </dgm:t>
    </dgm:pt>
    <dgm:pt modelId="{7E75CBE3-6B50-4F3D-9E8B-8186885E0DED}" type="sibTrans" cxnId="{61998438-CD7C-4E8F-9F7F-521B751E2959}">
      <dgm:prSet/>
      <dgm:spPr/>
      <dgm:t>
        <a:bodyPr/>
        <a:lstStyle/>
        <a:p>
          <a:endParaRPr lang="en-US"/>
        </a:p>
      </dgm:t>
    </dgm:pt>
    <dgm:pt modelId="{78941C23-C52B-46B3-A3EE-F8F5C9BAF49C}">
      <dgm:prSet phldrT="[Text]" custT="1"/>
      <dgm:spPr/>
      <dgm:t>
        <a:bodyPr/>
        <a:lstStyle/>
        <a:p>
          <a:r>
            <a:rPr lang="en-US" sz="2400" dirty="0"/>
            <a:t>Aggressive Log Truncation</a:t>
          </a:r>
        </a:p>
      </dgm:t>
    </dgm:pt>
    <dgm:pt modelId="{30FFC52C-251A-42D3-8E90-568318FEE75A}" type="parTrans" cxnId="{F8A6AD7D-930F-478E-941E-CDD3DCFA95EA}">
      <dgm:prSet/>
      <dgm:spPr/>
      <dgm:t>
        <a:bodyPr/>
        <a:lstStyle/>
        <a:p>
          <a:endParaRPr lang="en-US"/>
        </a:p>
      </dgm:t>
    </dgm:pt>
    <dgm:pt modelId="{A55650EE-FBCD-4C5C-A7D6-CB753B324105}" type="sibTrans" cxnId="{F8A6AD7D-930F-478E-941E-CDD3DCFA95EA}">
      <dgm:prSet/>
      <dgm:spPr/>
      <dgm:t>
        <a:bodyPr/>
        <a:lstStyle/>
        <a:p>
          <a:endParaRPr lang="en-US"/>
        </a:p>
      </dgm:t>
    </dgm:pt>
    <dgm:pt modelId="{93C69BF1-0744-4F8F-AE95-28AC6A15B8DE}">
      <dgm:prSet phldrT="[Text]" custT="1"/>
      <dgm:spPr/>
      <dgm:t>
        <a:bodyPr/>
        <a:lstStyle/>
        <a:p>
          <a:r>
            <a:rPr lang="en-US" sz="2400" dirty="0"/>
            <a:t>Benefits of Accelerated Database Recovery</a:t>
          </a:r>
        </a:p>
      </dgm:t>
    </dgm:pt>
    <dgm:pt modelId="{FC826051-81DA-43E1-B217-DFB343EFBB1A}" type="parTrans" cxnId="{E5F61C1B-EB70-490F-9774-44091F6B9EE9}">
      <dgm:prSet/>
      <dgm:spPr/>
      <dgm:t>
        <a:bodyPr/>
        <a:lstStyle/>
        <a:p>
          <a:endParaRPr lang="en-US"/>
        </a:p>
      </dgm:t>
    </dgm:pt>
    <dgm:pt modelId="{F0896EA8-9B83-49AE-A9B3-02F3512EA5C0}" type="sibTrans" cxnId="{E5F61C1B-EB70-490F-9774-44091F6B9EE9}">
      <dgm:prSet/>
      <dgm:spPr/>
      <dgm:t>
        <a:bodyPr/>
        <a:lstStyle/>
        <a:p>
          <a:endParaRPr lang="en-US"/>
        </a:p>
      </dgm:t>
    </dgm:pt>
    <dgm:pt modelId="{E403518E-EDA4-4C57-A426-D95B32E52594}">
      <dgm:prSet phldrT="[Text]" custT="1"/>
      <dgm:spPr/>
      <dgm:t>
        <a:bodyPr/>
        <a:lstStyle/>
        <a:p>
          <a:r>
            <a:rPr lang="en-US" sz="2400" dirty="0"/>
            <a:t>Fast &amp; Consistent Database Recovery</a:t>
          </a:r>
        </a:p>
      </dgm:t>
    </dgm:pt>
    <dgm:pt modelId="{A985651C-5A39-41D3-B178-8A503F50FBD9}" type="parTrans" cxnId="{65273290-0E49-4B88-845B-BCF0B12D5BE3}">
      <dgm:prSet/>
      <dgm:spPr/>
      <dgm:t>
        <a:bodyPr/>
        <a:lstStyle/>
        <a:p>
          <a:endParaRPr lang="en-US"/>
        </a:p>
      </dgm:t>
    </dgm:pt>
    <dgm:pt modelId="{B6C115A8-A00C-4F47-8818-87D35376163E}" type="sibTrans" cxnId="{65273290-0E49-4B88-845B-BCF0B12D5BE3}">
      <dgm:prSet/>
      <dgm:spPr/>
      <dgm:t>
        <a:bodyPr/>
        <a:lstStyle/>
        <a:p>
          <a:endParaRPr lang="en-US"/>
        </a:p>
      </dgm:t>
    </dgm:pt>
    <dgm:pt modelId="{B7DB2447-84D6-441A-A192-D199A04888DD}">
      <dgm:prSet phldrT="[Text]" custT="1"/>
      <dgm:spPr/>
      <dgm:t>
        <a:bodyPr/>
        <a:lstStyle/>
        <a:p>
          <a:r>
            <a:rPr lang="en-US" sz="2400" dirty="0"/>
            <a:t>Reduces contention on TempDB database.</a:t>
          </a:r>
        </a:p>
      </dgm:t>
    </dgm:pt>
    <dgm:pt modelId="{1CF70F3E-1972-445E-B9D2-053FD7482596}" type="parTrans" cxnId="{6FD3DAF9-ECBB-49D0-B88A-AE5CD3FE174C}">
      <dgm:prSet/>
      <dgm:spPr/>
      <dgm:t>
        <a:bodyPr/>
        <a:lstStyle/>
        <a:p>
          <a:endParaRPr lang="en-US"/>
        </a:p>
      </dgm:t>
    </dgm:pt>
    <dgm:pt modelId="{E8F73EED-986F-4722-A80A-796837208FA9}" type="sibTrans" cxnId="{6FD3DAF9-ECBB-49D0-B88A-AE5CD3FE174C}">
      <dgm:prSet/>
      <dgm:spPr/>
      <dgm:t>
        <a:bodyPr/>
        <a:lstStyle/>
        <a:p>
          <a:endParaRPr lang="en-US"/>
        </a:p>
      </dgm:t>
    </dgm:pt>
    <dgm:pt modelId="{38F9E3BB-11C2-4CD4-BD05-5409F14AD387}" type="pres">
      <dgm:prSet presAssocID="{EA61F937-A520-4079-8EDE-3D0B9EFB6721}" presName="linear" presStyleCnt="0">
        <dgm:presLayoutVars>
          <dgm:animLvl val="lvl"/>
          <dgm:resizeHandles val="exact"/>
        </dgm:presLayoutVars>
      </dgm:prSet>
      <dgm:spPr/>
    </dgm:pt>
    <dgm:pt modelId="{23391FB6-B363-43B4-A61A-8E77F77F6DE0}" type="pres">
      <dgm:prSet presAssocID="{B0F5A4F3-5D33-4357-BBB2-38A1DF48EE64}" presName="parentText" presStyleLbl="node1" presStyleIdx="0" presStyleCnt="2">
        <dgm:presLayoutVars>
          <dgm:chMax val="0"/>
          <dgm:bulletEnabled val="1"/>
        </dgm:presLayoutVars>
      </dgm:prSet>
      <dgm:spPr/>
    </dgm:pt>
    <dgm:pt modelId="{20ED642C-986E-454D-9882-EF28CBB01A25}" type="pres">
      <dgm:prSet presAssocID="{2F57A9DE-A97A-4722-B358-B56D774774BF}" presName="spacer" presStyleCnt="0"/>
      <dgm:spPr/>
    </dgm:pt>
    <dgm:pt modelId="{4ED4E62A-4DDC-454A-88F2-242CDFA00F3D}" type="pres">
      <dgm:prSet presAssocID="{93C69BF1-0744-4F8F-AE95-28AC6A15B8DE}" presName="parentText" presStyleLbl="node1" presStyleIdx="1" presStyleCnt="2" custLinFactNeighborY="-7633">
        <dgm:presLayoutVars>
          <dgm:chMax val="0"/>
          <dgm:bulletEnabled val="1"/>
        </dgm:presLayoutVars>
      </dgm:prSet>
      <dgm:spPr/>
    </dgm:pt>
    <dgm:pt modelId="{595EDD90-9212-4156-B1DB-98711D5E9571}" type="pres">
      <dgm:prSet presAssocID="{93C69BF1-0744-4F8F-AE95-28AC6A15B8DE}" presName="childText" presStyleLbl="revTx" presStyleIdx="0" presStyleCnt="1" custLinFactNeighborX="335" custLinFactNeighborY="-6027">
        <dgm:presLayoutVars>
          <dgm:bulletEnabled val="1"/>
        </dgm:presLayoutVars>
      </dgm:prSet>
      <dgm:spPr/>
    </dgm:pt>
  </dgm:ptLst>
  <dgm:cxnLst>
    <dgm:cxn modelId="{E5F61C1B-EB70-490F-9774-44091F6B9EE9}" srcId="{EA61F937-A520-4079-8EDE-3D0B9EFB6721}" destId="{93C69BF1-0744-4F8F-AE95-28AC6A15B8DE}" srcOrd="1" destOrd="0" parTransId="{FC826051-81DA-43E1-B217-DFB343EFBB1A}" sibTransId="{F0896EA8-9B83-49AE-A9B3-02F3512EA5C0}"/>
    <dgm:cxn modelId="{61998438-CD7C-4E8F-9F7F-521B751E2959}" srcId="{93C69BF1-0744-4F8F-AE95-28AC6A15B8DE}" destId="{BA7303A2-7DD8-4090-9F0C-BE81B83F5574}" srcOrd="1" destOrd="0" parTransId="{9833935A-0858-40A1-A5C3-EFDB74E2E8BB}" sibTransId="{7E75CBE3-6B50-4F3D-9E8B-8186885E0DED}"/>
    <dgm:cxn modelId="{AC0CD069-BB7D-4488-8D3A-FD11D5DB4BFC}" type="presOf" srcId="{E403518E-EDA4-4C57-A426-D95B32E52594}" destId="{595EDD90-9212-4156-B1DB-98711D5E9571}" srcOrd="0" destOrd="0" presId="urn:microsoft.com/office/officeart/2005/8/layout/vList2"/>
    <dgm:cxn modelId="{F8A6AD7D-930F-478E-941E-CDD3DCFA95EA}" srcId="{93C69BF1-0744-4F8F-AE95-28AC6A15B8DE}" destId="{78941C23-C52B-46B3-A3EE-F8F5C9BAF49C}" srcOrd="2" destOrd="0" parTransId="{30FFC52C-251A-42D3-8E90-568318FEE75A}" sibTransId="{A55650EE-FBCD-4C5C-A7D6-CB753B324105}"/>
    <dgm:cxn modelId="{18EC9284-CBBA-4CA1-AEF7-E26BF1A00D57}" type="presOf" srcId="{B0F5A4F3-5D33-4357-BBB2-38A1DF48EE64}" destId="{23391FB6-B363-43B4-A61A-8E77F77F6DE0}" srcOrd="0" destOrd="0" presId="urn:microsoft.com/office/officeart/2005/8/layout/vList2"/>
    <dgm:cxn modelId="{65273290-0E49-4B88-845B-BCF0B12D5BE3}" srcId="{93C69BF1-0744-4F8F-AE95-28AC6A15B8DE}" destId="{E403518E-EDA4-4C57-A426-D95B32E52594}" srcOrd="0" destOrd="0" parTransId="{A985651C-5A39-41D3-B178-8A503F50FBD9}" sibTransId="{B6C115A8-A00C-4F47-8818-87D35376163E}"/>
    <dgm:cxn modelId="{A155D9BE-D2C2-4D3C-A7D5-F509995EEA30}" type="presOf" srcId="{B7DB2447-84D6-441A-A192-D199A04888DD}" destId="{595EDD90-9212-4156-B1DB-98711D5E9571}" srcOrd="0" destOrd="3" presId="urn:microsoft.com/office/officeart/2005/8/layout/vList2"/>
    <dgm:cxn modelId="{B4B564C1-E04B-4B54-8892-5EF2A2FCBC6E}" type="presOf" srcId="{EA61F937-A520-4079-8EDE-3D0B9EFB6721}" destId="{38F9E3BB-11C2-4CD4-BD05-5409F14AD387}" srcOrd="0" destOrd="0" presId="urn:microsoft.com/office/officeart/2005/8/layout/vList2"/>
    <dgm:cxn modelId="{3F7716CD-8201-4337-B919-63807D1EFB02}" type="presOf" srcId="{BA7303A2-7DD8-4090-9F0C-BE81B83F5574}" destId="{595EDD90-9212-4156-B1DB-98711D5E9571}" srcOrd="0" destOrd="1" presId="urn:microsoft.com/office/officeart/2005/8/layout/vList2"/>
    <dgm:cxn modelId="{C41D6BCF-E328-4A62-BE77-69D5A39087A0}" type="presOf" srcId="{78941C23-C52B-46B3-A3EE-F8F5C9BAF49C}" destId="{595EDD90-9212-4156-B1DB-98711D5E9571}" srcOrd="0" destOrd="2" presId="urn:microsoft.com/office/officeart/2005/8/layout/vList2"/>
    <dgm:cxn modelId="{879857D8-9093-40A5-969C-D684F1DCB374}" srcId="{EA61F937-A520-4079-8EDE-3D0B9EFB6721}" destId="{B0F5A4F3-5D33-4357-BBB2-38A1DF48EE64}" srcOrd="0" destOrd="0" parTransId="{88C5C4D9-1E71-45C8-8E03-6760BC05C705}" sibTransId="{2F57A9DE-A97A-4722-B358-B56D774774BF}"/>
    <dgm:cxn modelId="{BEE9DFF5-7EFD-4BE7-9C40-C7CFA9B3C14A}" type="presOf" srcId="{93C69BF1-0744-4F8F-AE95-28AC6A15B8DE}" destId="{4ED4E62A-4DDC-454A-88F2-242CDFA00F3D}" srcOrd="0" destOrd="0" presId="urn:microsoft.com/office/officeart/2005/8/layout/vList2"/>
    <dgm:cxn modelId="{6FD3DAF9-ECBB-49D0-B88A-AE5CD3FE174C}" srcId="{93C69BF1-0744-4F8F-AE95-28AC6A15B8DE}" destId="{B7DB2447-84D6-441A-A192-D199A04888DD}" srcOrd="3" destOrd="0" parTransId="{1CF70F3E-1972-445E-B9D2-053FD7482596}" sibTransId="{E8F73EED-986F-4722-A80A-796837208FA9}"/>
    <dgm:cxn modelId="{DD6007F6-250D-499F-A394-6A56383F03B4}" type="presParOf" srcId="{38F9E3BB-11C2-4CD4-BD05-5409F14AD387}" destId="{23391FB6-B363-43B4-A61A-8E77F77F6DE0}" srcOrd="0" destOrd="0" presId="urn:microsoft.com/office/officeart/2005/8/layout/vList2"/>
    <dgm:cxn modelId="{EEB48DF0-A406-47F0-B4BE-7521CF4CFA2D}" type="presParOf" srcId="{38F9E3BB-11C2-4CD4-BD05-5409F14AD387}" destId="{20ED642C-986E-454D-9882-EF28CBB01A25}" srcOrd="1" destOrd="0" presId="urn:microsoft.com/office/officeart/2005/8/layout/vList2"/>
    <dgm:cxn modelId="{91A11C19-BDD1-437C-BC1E-394CFA69DB1C}" type="presParOf" srcId="{38F9E3BB-11C2-4CD4-BD05-5409F14AD387}" destId="{4ED4E62A-4DDC-454A-88F2-242CDFA00F3D}" srcOrd="2" destOrd="0" presId="urn:microsoft.com/office/officeart/2005/8/layout/vList2"/>
    <dgm:cxn modelId="{FF190B61-F55A-4D29-B988-D18869939FC1}" type="presParOf" srcId="{38F9E3BB-11C2-4CD4-BD05-5409F14AD387}" destId="{595EDD90-9212-4156-B1DB-98711D5E9571}" srcOrd="3"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8EB20E6C-0D37-45A8-AE5E-F002902E5E2A}">
      <dgm:prSet custT="1"/>
      <dgm:spPr>
        <a:solidFill>
          <a:schemeClr val="accent5"/>
        </a:solidFill>
      </dgm:spPr>
      <dgm:t>
        <a:bodyPr/>
        <a:lstStyle/>
        <a:p>
          <a:r>
            <a:rPr lang="en-US" sz="2800" b="1" dirty="0">
              <a:solidFill>
                <a:schemeClr val="bg1"/>
              </a:solidFill>
              <a:latin typeface="Segoe UI Light" panose="020B0502040204020203" pitchFamily="34" charset="0"/>
              <a:ea typeface="+mn-ea"/>
              <a:cs typeface="Segoe UI Light" panose="020B0502040204020203" pitchFamily="34" charset="0"/>
            </a:rPr>
            <a:t>Persisted Version Store</a:t>
          </a:r>
        </a:p>
      </dgm:t>
    </dgm:pt>
    <dgm:pt modelId="{230BE826-199B-402D-82B6-DB746DD29F44}" type="parTrans" cxnId="{CCDD2505-A29E-4A7B-8FCE-74AA9DEE2239}">
      <dgm:prSet/>
      <dgm:spPr/>
      <dgm:t>
        <a:bodyPr/>
        <a:lstStyle/>
        <a:p>
          <a:endParaRPr lang="en-US"/>
        </a:p>
      </dgm:t>
    </dgm:pt>
    <dgm:pt modelId="{15B4C146-80DF-483C-9C5B-3151B104C01E}" type="sibTrans" cxnId="{CCDD2505-A29E-4A7B-8FCE-74AA9DEE2239}">
      <dgm:prSet/>
      <dgm:spPr/>
      <dgm:t>
        <a:bodyPr/>
        <a:lstStyle/>
        <a:p>
          <a:endParaRPr lang="en-US"/>
        </a:p>
      </dgm:t>
    </dgm:pt>
    <dgm:pt modelId="{91A806A3-E098-4963-9FDA-659A3301DACC}">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dgm:t>
    </dgm:pt>
    <dgm:pt modelId="{F62C3062-F064-4E58-8B16-F8D2F1CC5D4C}" type="parTrans" cxnId="{5D64F5DB-0F16-4EDC-9C64-22674645BECD}">
      <dgm:prSet/>
      <dgm:spPr/>
      <dgm:t>
        <a:bodyPr/>
        <a:lstStyle/>
        <a:p>
          <a:endParaRPr lang="en-US"/>
        </a:p>
      </dgm:t>
    </dgm:pt>
    <dgm:pt modelId="{70D9EB31-3486-4968-A35D-3D3AB1386732}" type="sibTrans" cxnId="{5D64F5DB-0F16-4EDC-9C64-22674645BECD}">
      <dgm:prSet/>
      <dgm:spPr/>
      <dgm:t>
        <a:bodyPr/>
        <a:lstStyle/>
        <a:p>
          <a:endParaRPr lang="en-US"/>
        </a:p>
      </dgm:t>
    </dgm:pt>
    <dgm:pt modelId="{A48115BE-20F2-46FF-A6CC-58F40F0560C9}">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gm:t>
    </dgm:pt>
    <dgm:pt modelId="{1C615E62-ED7B-42BE-8E30-0070D5F3F8E7}" type="parTrans" cxnId="{66785956-AAA0-46A6-9C86-252C045E8911}">
      <dgm:prSet/>
      <dgm:spPr/>
      <dgm:t>
        <a:bodyPr/>
        <a:lstStyle/>
        <a:p>
          <a:endParaRPr lang="en-US"/>
        </a:p>
      </dgm:t>
    </dgm:pt>
    <dgm:pt modelId="{747BB2F3-E8FF-4723-9455-AF5EDDDBBB02}" type="sibTrans" cxnId="{66785956-AAA0-46A6-9C86-252C045E8911}">
      <dgm:prSet/>
      <dgm:spPr/>
      <dgm:t>
        <a:bodyPr/>
        <a:lstStyle/>
        <a:p>
          <a:endParaRPr lang="en-US"/>
        </a:p>
      </dgm:t>
    </dgm:pt>
    <dgm:pt modelId="{B74D4D5D-1EBA-40B6-91BE-717E3EA090E5}">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dgm:t>
    </dgm:pt>
    <dgm:pt modelId="{42567A5E-CBEC-4A1F-A7D1-AD20EB7568BE}" type="parTrans" cxnId="{A3DCCD03-5BD6-4A6A-8A9D-A2E7B7A82BBA}">
      <dgm:prSet/>
      <dgm:spPr/>
      <dgm:t>
        <a:bodyPr/>
        <a:lstStyle/>
        <a:p>
          <a:endParaRPr lang="en-US"/>
        </a:p>
      </dgm:t>
    </dgm:pt>
    <dgm:pt modelId="{4F679CFA-AEFE-49C0-B1C1-3852B41BF04A}" type="sibTrans" cxnId="{A3DCCD03-5BD6-4A6A-8A9D-A2E7B7A82BB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761353F1-7AED-497D-9A14-F4A6E6C20B7E}" type="pres">
      <dgm:prSet presAssocID="{8EB20E6C-0D37-45A8-AE5E-F002902E5E2A}" presName="parentText" presStyleLbl="node1" presStyleIdx="0" presStyleCnt="1">
        <dgm:presLayoutVars>
          <dgm:chMax val="0"/>
          <dgm:bulletEnabled val="1"/>
        </dgm:presLayoutVars>
      </dgm:prSet>
      <dgm:spPr/>
    </dgm:pt>
    <dgm:pt modelId="{1F779BC6-583D-4D77-81A2-D45EC8549D95}" type="pres">
      <dgm:prSet presAssocID="{8EB20E6C-0D37-45A8-AE5E-F002902E5E2A}" presName="childText" presStyleLbl="revTx" presStyleIdx="0" presStyleCnt="1">
        <dgm:presLayoutVars>
          <dgm:bulletEnabled val="1"/>
        </dgm:presLayoutVars>
      </dgm:prSet>
      <dgm:spPr/>
    </dgm:pt>
  </dgm:ptLst>
  <dgm:cxnLst>
    <dgm:cxn modelId="{A3DCCD03-5BD6-4A6A-8A9D-A2E7B7A82BBA}" srcId="{8EB20E6C-0D37-45A8-AE5E-F002902E5E2A}" destId="{B74D4D5D-1EBA-40B6-91BE-717E3EA090E5}" srcOrd="0" destOrd="0" parTransId="{42567A5E-CBEC-4A1F-A7D1-AD20EB7568BE}" sibTransId="{4F679CFA-AEFE-49C0-B1C1-3852B41BF04A}"/>
    <dgm:cxn modelId="{CCDD2505-A29E-4A7B-8FCE-74AA9DEE2239}" srcId="{A1210C46-09BC-4666-8671-E4EF77143111}" destId="{8EB20E6C-0D37-45A8-AE5E-F002902E5E2A}" srcOrd="0" destOrd="0" parTransId="{230BE826-199B-402D-82B6-DB746DD29F44}" sibTransId="{15B4C146-80DF-483C-9C5B-3151B104C01E}"/>
    <dgm:cxn modelId="{45D57D27-2587-4378-92BB-D288BA745ED1}" type="presOf" srcId="{B74D4D5D-1EBA-40B6-91BE-717E3EA090E5}" destId="{1F779BC6-583D-4D77-81A2-D45EC8549D95}" srcOrd="0" destOrd="0" presId="urn:microsoft.com/office/officeart/2005/8/layout/vList2"/>
    <dgm:cxn modelId="{780E4D29-2DEA-4E81-B078-DC24EDC0960A}" type="presOf" srcId="{A48115BE-20F2-46FF-A6CC-58F40F0560C9}" destId="{1F779BC6-583D-4D77-81A2-D45EC8549D95}" srcOrd="0" destOrd="2" presId="urn:microsoft.com/office/officeart/2005/8/layout/vList2"/>
    <dgm:cxn modelId="{360DC434-CE30-4CE8-AA11-9F8F09713DD2}" type="presOf" srcId="{91A806A3-E098-4963-9FDA-659A3301DACC}" destId="{1F779BC6-583D-4D77-81A2-D45EC8549D95}" srcOrd="0" destOrd="1" presId="urn:microsoft.com/office/officeart/2005/8/layout/vList2"/>
    <dgm:cxn modelId="{66785956-AAA0-46A6-9C86-252C045E8911}" srcId="{8EB20E6C-0D37-45A8-AE5E-F002902E5E2A}" destId="{A48115BE-20F2-46FF-A6CC-58F40F0560C9}" srcOrd="2" destOrd="0" parTransId="{1C615E62-ED7B-42BE-8E30-0070D5F3F8E7}" sibTransId="{747BB2F3-E8FF-4723-9455-AF5EDDDBBB02}"/>
    <dgm:cxn modelId="{E32632AA-27D0-420B-BC8A-F7DC93B574AF}" type="presOf" srcId="{8EB20E6C-0D37-45A8-AE5E-F002902E5E2A}" destId="{761353F1-7AED-497D-9A14-F4A6E6C20B7E}" srcOrd="0" destOrd="0" presId="urn:microsoft.com/office/officeart/2005/8/layout/vList2"/>
    <dgm:cxn modelId="{5D64F5DB-0F16-4EDC-9C64-22674645BECD}" srcId="{8EB20E6C-0D37-45A8-AE5E-F002902E5E2A}" destId="{91A806A3-E098-4963-9FDA-659A3301DACC}" srcOrd="1" destOrd="0" parTransId="{F62C3062-F064-4E58-8B16-F8D2F1CC5D4C}" sibTransId="{70D9EB31-3486-4968-A35D-3D3AB1386732}"/>
    <dgm:cxn modelId="{082E36F5-1B1A-4844-9416-09C366021F75}" type="presOf" srcId="{A1210C46-09BC-4666-8671-E4EF77143111}" destId="{B64EDF0A-E880-434D-83FB-EA4D9396FB2C}" srcOrd="0" destOrd="0" presId="urn:microsoft.com/office/officeart/2005/8/layout/vList2"/>
    <dgm:cxn modelId="{708823AC-C11B-44E2-9E9B-632BE9CF4F63}" type="presParOf" srcId="{B64EDF0A-E880-434D-83FB-EA4D9396FB2C}" destId="{761353F1-7AED-497D-9A14-F4A6E6C20B7E}" srcOrd="0" destOrd="0" presId="urn:microsoft.com/office/officeart/2005/8/layout/vList2"/>
    <dgm:cxn modelId="{8C98A3AF-6C20-4387-92DE-C34BBB9FE4AE}" type="presParOf" srcId="{B64EDF0A-E880-434D-83FB-EA4D9396FB2C}" destId="{1F779BC6-583D-4D77-81A2-D45EC8549D95}"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C6D0CA35-301A-464E-BC32-F5DE215506D2}">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dgm:t>
    </dgm:pt>
    <dgm:pt modelId="{04E74AC2-DE2B-4AB1-8396-DA9950E9EE52}" type="parTrans" cxnId="{33ADF387-0EB1-44AC-83FC-04F049CF2B6A}">
      <dgm:prSet/>
      <dgm:spPr/>
      <dgm:t>
        <a:bodyPr/>
        <a:lstStyle/>
        <a:p>
          <a:endParaRPr lang="en-US"/>
        </a:p>
      </dgm:t>
    </dgm:pt>
    <dgm:pt modelId="{97F652C8-7278-4356-AF36-E98CA6083C1A}" type="sibTrans" cxnId="{33ADF387-0EB1-44AC-83FC-04F049CF2B6A}">
      <dgm:prSet/>
      <dgm:spPr/>
      <dgm:t>
        <a:bodyPr/>
        <a:lstStyle/>
        <a:p>
          <a:endParaRPr lang="en-US"/>
        </a:p>
      </dgm:t>
    </dgm:pt>
    <dgm:pt modelId="{8BA4F9D9-51CB-4336-BD33-9AD872AB8316}">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dgm:t>
    </dgm:pt>
    <dgm:pt modelId="{6AEBA790-D1AC-4739-BE43-14FD72102303}" type="parTrans" cxnId="{ACAF9CFA-0A87-4EFB-B43A-5FBE921C9F86}">
      <dgm:prSet/>
      <dgm:spPr/>
      <dgm:t>
        <a:bodyPr/>
        <a:lstStyle/>
        <a:p>
          <a:endParaRPr lang="en-US"/>
        </a:p>
      </dgm:t>
    </dgm:pt>
    <dgm:pt modelId="{0B94D5C9-9A7A-4BF8-94B2-FC102609DAAE}" type="sibTrans" cxnId="{ACAF9CFA-0A87-4EFB-B43A-5FBE921C9F86}">
      <dgm:prSet/>
      <dgm:spPr/>
      <dgm:t>
        <a:bodyPr/>
        <a:lstStyle/>
        <a:p>
          <a:endParaRPr lang="en-US"/>
        </a:p>
      </dgm:t>
    </dgm:pt>
    <dgm:pt modelId="{897D45CE-9FDB-4F37-A24A-EE5F7CA99670}">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dgm:t>
    </dgm:pt>
    <dgm:pt modelId="{7BF707D4-D2FB-4C01-B5F7-85BDCCB32062}" type="parTrans" cxnId="{55DA98D9-3D77-484E-A703-49E23C3A4BCE}">
      <dgm:prSet/>
      <dgm:spPr/>
      <dgm:t>
        <a:bodyPr/>
        <a:lstStyle/>
        <a:p>
          <a:endParaRPr lang="en-US"/>
        </a:p>
      </dgm:t>
    </dgm:pt>
    <dgm:pt modelId="{6259D55F-4109-4545-BD76-7966ED260AD2}" type="sibTrans" cxnId="{55DA98D9-3D77-484E-A703-49E23C3A4BCE}">
      <dgm:prSet/>
      <dgm:spPr/>
      <dgm:t>
        <a:bodyPr/>
        <a:lstStyle/>
        <a:p>
          <a:endParaRPr lang="en-US"/>
        </a:p>
      </dgm:t>
    </dgm:pt>
    <dgm:pt modelId="{92AD3A43-9093-44CB-B391-96E986596874}">
      <dgm:prSet/>
      <dgm:spPr/>
      <dgm:t>
        <a:bodyPr/>
        <a:lstStyle/>
        <a:p>
          <a:r>
            <a:rPr lang="en-US"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gm:t>
    </dgm:pt>
    <dgm:pt modelId="{EC1EE580-5C33-4CC2-A260-36E0AB61DC9B}" type="parTrans" cxnId="{5295F4D3-2B03-4784-9CD2-BD7C536B8443}">
      <dgm:prSet/>
      <dgm:spPr/>
      <dgm:t>
        <a:bodyPr/>
        <a:lstStyle/>
        <a:p>
          <a:endParaRPr lang="en-US"/>
        </a:p>
      </dgm:t>
    </dgm:pt>
    <dgm:pt modelId="{FFF9AA6E-6927-47D6-B126-D5C982ABBF06}" type="sibTrans" cxnId="{5295F4D3-2B03-4784-9CD2-BD7C536B8443}">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342C7232-9D98-4DAA-ACD7-EBA097E9EF5D}" type="presOf" srcId="{897D45CE-9FDB-4F37-A24A-EE5F7CA99670}" destId="{A6FD5CD7-6955-45EA-B126-E4975672FC5A}" srcOrd="0" destOrd="2" presId="urn:microsoft.com/office/officeart/2005/8/layout/vList2"/>
    <dgm:cxn modelId="{52579E38-4035-434D-A219-F3BE894153C3}" type="presOf" srcId="{8BA4F9D9-51CB-4336-BD33-9AD872AB8316}" destId="{A6FD5CD7-6955-45EA-B126-E4975672FC5A}" srcOrd="0" destOrd="1" presId="urn:microsoft.com/office/officeart/2005/8/layout/vList2"/>
    <dgm:cxn modelId="{2C910D4B-9CAD-4656-80B9-A6BC57EF2282}" type="presOf" srcId="{C6D0CA35-301A-464E-BC32-F5DE215506D2}" destId="{A6FD5CD7-6955-45EA-B126-E4975672FC5A}" srcOrd="0" destOrd="0" presId="urn:microsoft.com/office/officeart/2005/8/layout/vList2"/>
    <dgm:cxn modelId="{7D792278-0AE1-438D-8AF6-02B6B715351F}" srcId="{A1210C46-09BC-4666-8671-E4EF77143111}" destId="{B676A1A1-E74C-42CB-A16E-F7DC5B76C6B1}" srcOrd="0" destOrd="0" parTransId="{89453715-5CAE-412F-9231-0C2EB7BE789C}" sibTransId="{9E7246AC-B21C-4F74-AD6A-8F6EACC3ED3A}"/>
    <dgm:cxn modelId="{33ADF387-0EB1-44AC-83FC-04F049CF2B6A}" srcId="{B676A1A1-E74C-42CB-A16E-F7DC5B76C6B1}" destId="{C6D0CA35-301A-464E-BC32-F5DE215506D2}" srcOrd="0" destOrd="0" parTransId="{04E74AC2-DE2B-4AB1-8396-DA9950E9EE52}" sibTransId="{97F652C8-7278-4356-AF36-E98CA6083C1A}"/>
    <dgm:cxn modelId="{E8D85BB0-2559-4CA6-AA80-E3A6CE36B4B0}" type="presOf" srcId="{B676A1A1-E74C-42CB-A16E-F7DC5B76C6B1}" destId="{0198E18A-4AC4-46E8-B781-B66062BE5ECC}" srcOrd="0" destOrd="0" presId="urn:microsoft.com/office/officeart/2005/8/layout/vList2"/>
    <dgm:cxn modelId="{5295F4D3-2B03-4784-9CD2-BD7C536B8443}" srcId="{B676A1A1-E74C-42CB-A16E-F7DC5B76C6B1}" destId="{92AD3A43-9093-44CB-B391-96E986596874}" srcOrd="3" destOrd="0" parTransId="{EC1EE580-5C33-4CC2-A260-36E0AB61DC9B}" sibTransId="{FFF9AA6E-6927-47D6-B126-D5C982ABBF06}"/>
    <dgm:cxn modelId="{55DA98D9-3D77-484E-A703-49E23C3A4BCE}" srcId="{B676A1A1-E74C-42CB-A16E-F7DC5B76C6B1}" destId="{897D45CE-9FDB-4F37-A24A-EE5F7CA99670}" srcOrd="2" destOrd="0" parTransId="{7BF707D4-D2FB-4C01-B5F7-85BDCCB32062}" sibTransId="{6259D55F-4109-4545-BD76-7966ED260AD2}"/>
    <dgm:cxn modelId="{96622BE8-F34D-4E70-92A9-A56195652DC2}" type="presOf" srcId="{92AD3A43-9093-44CB-B391-96E986596874}" destId="{A6FD5CD7-6955-45EA-B126-E4975672FC5A}" srcOrd="0" destOrd="3" presId="urn:microsoft.com/office/officeart/2005/8/layout/vList2"/>
    <dgm:cxn modelId="{082E36F5-1B1A-4844-9416-09C366021F75}" type="presOf" srcId="{A1210C46-09BC-4666-8671-E4EF77143111}" destId="{B64EDF0A-E880-434D-83FB-EA4D9396FB2C}" srcOrd="0" destOrd="0" presId="urn:microsoft.com/office/officeart/2005/8/layout/vList2"/>
    <dgm:cxn modelId="{ACAF9CFA-0A87-4EFB-B43A-5FBE921C9F86}" srcId="{B676A1A1-E74C-42CB-A16E-F7DC5B76C6B1}" destId="{8BA4F9D9-51CB-4336-BD33-9AD872AB8316}" srcOrd="1" destOrd="0" parTransId="{6AEBA790-D1AC-4739-BE43-14FD72102303}" sibTransId="{0B94D5C9-9A7A-4BF8-94B2-FC102609DAAE}"/>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2800" b="1"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BB7D4A15-4E5F-403F-9CF2-FBFD7AC41B1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a:t>
          </a:r>
          <a:r>
            <a:rPr lang="en-US" sz="24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operations (Example</a:t>
          </a:r>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 Bulk operations, Lock acquisitions, </a:t>
          </a:r>
          <a:r>
            <a:rPr lang="en-US" sz="2400" dirty="0" err="1">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etc</a:t>
          </a:r>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t>
          </a:r>
        </a:p>
      </dgm:t>
    </dgm:pt>
    <dgm:pt modelId="{E4C21EC2-D318-4B6B-8A98-8CEB15FBA646}" type="parTrans" cxnId="{F3B2666A-FE31-4BBB-9A2B-785ACDF8F518}">
      <dgm:prSet/>
      <dgm:spPr/>
      <dgm:t>
        <a:bodyPr/>
        <a:lstStyle/>
        <a:p>
          <a:endParaRPr lang="en-US"/>
        </a:p>
      </dgm:t>
    </dgm:pt>
    <dgm:pt modelId="{DC7A5416-AF4A-4222-888A-604F5FB26645}" type="sibTrans" cxnId="{F3B2666A-FE31-4BBB-9A2B-785ACDF8F518}">
      <dgm:prSet/>
      <dgm:spPr/>
      <dgm:t>
        <a:bodyPr/>
        <a:lstStyle/>
        <a:p>
          <a:endParaRPr lang="en-US"/>
        </a:p>
      </dgm:t>
    </dgm:pt>
    <dgm:pt modelId="{178ABA82-C84F-48DC-8CB1-6B230DF7AB4F}">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dgm:t>
    </dgm:pt>
    <dgm:pt modelId="{FFAEFC74-1D83-490C-89F6-47990534108A}" type="parTrans" cxnId="{870E37CD-93C3-4775-A9DF-F447E24E26C9}">
      <dgm:prSet/>
      <dgm:spPr/>
      <dgm:t>
        <a:bodyPr/>
        <a:lstStyle/>
        <a:p>
          <a:endParaRPr lang="en-US"/>
        </a:p>
      </dgm:t>
    </dgm:pt>
    <dgm:pt modelId="{20303944-6F7F-4EEE-8D63-AF1ABACF29B4}" type="sibTrans" cxnId="{870E37CD-93C3-4775-A9DF-F447E24E26C9}">
      <dgm:prSet/>
      <dgm:spPr/>
      <dgm:t>
        <a:bodyPr/>
        <a:lstStyle/>
        <a:p>
          <a:endParaRPr lang="en-US"/>
        </a:p>
      </dgm:t>
    </dgm:pt>
    <dgm:pt modelId="{705AFFF8-2D79-40B0-8FA2-8154D5BB9FC7}">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dgm:t>
    </dgm:pt>
    <dgm:pt modelId="{D9FEAF60-250C-4963-A44F-623FC0AB7983}" type="parTrans" cxnId="{8A052216-77B2-43A4-95CD-34CE733DC285}">
      <dgm:prSet/>
      <dgm:spPr/>
      <dgm:t>
        <a:bodyPr/>
        <a:lstStyle/>
        <a:p>
          <a:endParaRPr lang="en-US"/>
        </a:p>
      </dgm:t>
    </dgm:pt>
    <dgm:pt modelId="{85210274-3678-47F0-8E54-600DA295AC4E}" type="sibTrans" cxnId="{8A052216-77B2-43A4-95CD-34CE733DC285}">
      <dgm:prSet/>
      <dgm:spPr/>
      <dgm:t>
        <a:bodyPr/>
        <a:lstStyle/>
        <a:p>
          <a:endParaRPr lang="en-US"/>
        </a:p>
      </dgm:t>
    </dgm:pt>
    <dgm:pt modelId="{4A8C2C09-A622-4FED-B215-F6E473D3430B}">
      <dgm:prSet custT="1"/>
      <dgm:spPr/>
      <dgm:t>
        <a:bodyPr/>
        <a:lstStyle/>
        <a:p>
          <a:r>
            <a:rPr lang="en-US" sz="24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gm:t>
    </dgm:pt>
    <dgm:pt modelId="{6AA82A50-0B11-45B1-9267-3D934327474F}" type="parTrans" cxnId="{23D0E47D-F55E-4455-A7B8-C05E07ABA2A1}">
      <dgm:prSet/>
      <dgm:spPr/>
      <dgm:t>
        <a:bodyPr/>
        <a:lstStyle/>
        <a:p>
          <a:endParaRPr lang="en-US"/>
        </a:p>
      </dgm:t>
    </dgm:pt>
    <dgm:pt modelId="{8FA5B629-C8D2-4903-94A6-7C317D851733}" type="sibTrans" cxnId="{23D0E47D-F55E-4455-A7B8-C05E07ABA2A1}">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A052216-77B2-43A4-95CD-34CE733DC285}" srcId="{B676A1A1-E74C-42CB-A16E-F7DC5B76C6B1}" destId="{705AFFF8-2D79-40B0-8FA2-8154D5BB9FC7}" srcOrd="2" destOrd="0" parTransId="{D9FEAF60-250C-4963-A44F-623FC0AB7983}" sibTransId="{85210274-3678-47F0-8E54-600DA295AC4E}"/>
    <dgm:cxn modelId="{F3B2666A-FE31-4BBB-9A2B-785ACDF8F518}" srcId="{B676A1A1-E74C-42CB-A16E-F7DC5B76C6B1}" destId="{BB7D4A15-4E5F-403F-9CF2-FBFD7AC41B1B}" srcOrd="0" destOrd="0" parTransId="{E4C21EC2-D318-4B6B-8A98-8CEB15FBA646}" sibTransId="{DC7A5416-AF4A-4222-888A-604F5FB26645}"/>
    <dgm:cxn modelId="{7D792278-0AE1-438D-8AF6-02B6B715351F}" srcId="{A1210C46-09BC-4666-8671-E4EF77143111}" destId="{B676A1A1-E74C-42CB-A16E-F7DC5B76C6B1}" srcOrd="0" destOrd="0" parTransId="{89453715-5CAE-412F-9231-0C2EB7BE789C}" sibTransId="{9E7246AC-B21C-4F74-AD6A-8F6EACC3ED3A}"/>
    <dgm:cxn modelId="{E167337A-21E1-495D-9917-F2E320529569}" type="presOf" srcId="{BB7D4A15-4E5F-403F-9CF2-FBFD7AC41B1B}" destId="{A6FD5CD7-6955-45EA-B126-E4975672FC5A}" srcOrd="0" destOrd="0" presId="urn:microsoft.com/office/officeart/2005/8/layout/vList2"/>
    <dgm:cxn modelId="{23D0E47D-F55E-4455-A7B8-C05E07ABA2A1}" srcId="{B676A1A1-E74C-42CB-A16E-F7DC5B76C6B1}" destId="{4A8C2C09-A622-4FED-B215-F6E473D3430B}" srcOrd="3" destOrd="0" parTransId="{6AA82A50-0B11-45B1-9267-3D934327474F}" sibTransId="{8FA5B629-C8D2-4903-94A6-7C317D851733}"/>
    <dgm:cxn modelId="{E8D85BB0-2559-4CA6-AA80-E3A6CE36B4B0}" type="presOf" srcId="{B676A1A1-E74C-42CB-A16E-F7DC5B76C6B1}" destId="{0198E18A-4AC4-46E8-B781-B66062BE5ECC}" srcOrd="0" destOrd="0" presId="urn:microsoft.com/office/officeart/2005/8/layout/vList2"/>
    <dgm:cxn modelId="{3AF4E3C5-793D-46A1-B9A9-7D6D394BFD4B}" type="presOf" srcId="{4A8C2C09-A622-4FED-B215-F6E473D3430B}" destId="{A6FD5CD7-6955-45EA-B126-E4975672FC5A}" srcOrd="0" destOrd="3" presId="urn:microsoft.com/office/officeart/2005/8/layout/vList2"/>
    <dgm:cxn modelId="{48755BCB-9164-48AA-984B-AD554A716B12}" type="presOf" srcId="{705AFFF8-2D79-40B0-8FA2-8154D5BB9FC7}" destId="{A6FD5CD7-6955-45EA-B126-E4975672FC5A}" srcOrd="0" destOrd="2" presId="urn:microsoft.com/office/officeart/2005/8/layout/vList2"/>
    <dgm:cxn modelId="{870E37CD-93C3-4775-A9DF-F447E24E26C9}" srcId="{B676A1A1-E74C-42CB-A16E-F7DC5B76C6B1}" destId="{178ABA82-C84F-48DC-8CB1-6B230DF7AB4F}" srcOrd="1" destOrd="0" parTransId="{FFAEFC74-1D83-490C-89F6-47990534108A}" sibTransId="{20303944-6F7F-4EEE-8D63-AF1ABACF29B4}"/>
    <dgm:cxn modelId="{EB61F0E5-1116-42EC-BE3E-60A172BC2956}" type="presOf" srcId="{178ABA82-C84F-48DC-8CB1-6B230DF7AB4F}" destId="{A6FD5CD7-6955-45EA-B126-E4975672FC5A}" srcOrd="0" destOrd="1"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A1210C46-09BC-4666-8671-E4EF77143111}"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B676A1A1-E74C-42CB-A16E-F7DC5B76C6B1}">
      <dgm:prSet phldrT="[Text]" custT="1"/>
      <dgm:spPr>
        <a:solidFill>
          <a:schemeClr val="accent5"/>
        </a:solidFill>
      </dgm:spPr>
      <dgm:t>
        <a:bodyPr/>
        <a:lstStyle/>
        <a:p>
          <a:r>
            <a:rPr lang="en-US" sz="3200" b="1"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dirty="0">
            <a:solidFill>
              <a:schemeClr val="bg1"/>
            </a:solidFill>
          </a:endParaRPr>
        </a:p>
      </dgm:t>
    </dgm:pt>
    <dgm:pt modelId="{89453715-5CAE-412F-9231-0C2EB7BE789C}" type="parTrans" cxnId="{7D792278-0AE1-438D-8AF6-02B6B715351F}">
      <dgm:prSet/>
      <dgm:spPr/>
      <dgm:t>
        <a:bodyPr/>
        <a:lstStyle/>
        <a:p>
          <a:endParaRPr lang="en-US"/>
        </a:p>
      </dgm:t>
    </dgm:pt>
    <dgm:pt modelId="{9E7246AC-B21C-4F74-AD6A-8F6EACC3ED3A}" type="sibTrans" cxnId="{7D792278-0AE1-438D-8AF6-02B6B715351F}">
      <dgm:prSet/>
      <dgm:spPr/>
      <dgm:t>
        <a:bodyPr/>
        <a:lstStyle/>
        <a:p>
          <a:endParaRPr lang="en-US"/>
        </a:p>
      </dgm:t>
    </dgm:pt>
    <dgm:pt modelId="{5E3590E1-1581-4264-A28C-1E67B8DD36DE}">
      <dgm:prSet custT="1"/>
      <dgm:spPr/>
      <dgm:t>
        <a:bodyPr/>
        <a:lstStyle/>
        <a:p>
          <a:r>
            <a:rPr lang="en-US" sz="3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gm:t>
    </dgm:pt>
    <dgm:pt modelId="{D48ED277-5F96-429A-9A6A-A948A7C8CA6F}" type="parTrans" cxnId="{025BB341-E11F-449D-A94B-DEDEFD951CDA}">
      <dgm:prSet/>
      <dgm:spPr/>
      <dgm:t>
        <a:bodyPr/>
        <a:lstStyle/>
        <a:p>
          <a:endParaRPr lang="en-US"/>
        </a:p>
      </dgm:t>
    </dgm:pt>
    <dgm:pt modelId="{13E98B17-C3E0-408F-8CE4-90848F5FBF8A}" type="sibTrans" cxnId="{025BB341-E11F-449D-A94B-DEDEFD951CDA}">
      <dgm:prSet/>
      <dgm:spPr/>
      <dgm:t>
        <a:bodyPr/>
        <a:lstStyle/>
        <a:p>
          <a:endParaRPr lang="en-US"/>
        </a:p>
      </dgm:t>
    </dgm:pt>
    <dgm:pt modelId="{B64EDF0A-E880-434D-83FB-EA4D9396FB2C}" type="pres">
      <dgm:prSet presAssocID="{A1210C46-09BC-4666-8671-E4EF77143111}" presName="linear" presStyleCnt="0">
        <dgm:presLayoutVars>
          <dgm:animLvl val="lvl"/>
          <dgm:resizeHandles val="exact"/>
        </dgm:presLayoutVars>
      </dgm:prSet>
      <dgm:spPr/>
    </dgm:pt>
    <dgm:pt modelId="{0198E18A-4AC4-46E8-B781-B66062BE5ECC}" type="pres">
      <dgm:prSet presAssocID="{B676A1A1-E74C-42CB-A16E-F7DC5B76C6B1}" presName="parentText" presStyleLbl="node1" presStyleIdx="0" presStyleCnt="1">
        <dgm:presLayoutVars>
          <dgm:chMax val="0"/>
          <dgm:bulletEnabled val="1"/>
        </dgm:presLayoutVars>
      </dgm:prSet>
      <dgm:spPr/>
    </dgm:pt>
    <dgm:pt modelId="{A6FD5CD7-6955-45EA-B126-E4975672FC5A}" type="pres">
      <dgm:prSet presAssocID="{B676A1A1-E74C-42CB-A16E-F7DC5B76C6B1}" presName="childText" presStyleLbl="revTx" presStyleIdx="0" presStyleCnt="1">
        <dgm:presLayoutVars>
          <dgm:bulletEnabled val="1"/>
        </dgm:presLayoutVars>
      </dgm:prSet>
      <dgm:spPr/>
    </dgm:pt>
  </dgm:ptLst>
  <dgm:cxnLst>
    <dgm:cxn modelId="{862D630F-ACEF-42C9-BDB5-993DF15D0094}" type="presOf" srcId="{5E3590E1-1581-4264-A28C-1E67B8DD36DE}" destId="{A6FD5CD7-6955-45EA-B126-E4975672FC5A}" srcOrd="0" destOrd="0" presId="urn:microsoft.com/office/officeart/2005/8/layout/vList2"/>
    <dgm:cxn modelId="{025BB341-E11F-449D-A94B-DEDEFD951CDA}" srcId="{B676A1A1-E74C-42CB-A16E-F7DC5B76C6B1}" destId="{5E3590E1-1581-4264-A28C-1E67B8DD36DE}" srcOrd="0" destOrd="0" parTransId="{D48ED277-5F96-429A-9A6A-A948A7C8CA6F}" sibTransId="{13E98B17-C3E0-408F-8CE4-90848F5FBF8A}"/>
    <dgm:cxn modelId="{7D792278-0AE1-438D-8AF6-02B6B715351F}" srcId="{A1210C46-09BC-4666-8671-E4EF77143111}" destId="{B676A1A1-E74C-42CB-A16E-F7DC5B76C6B1}" srcOrd="0" destOrd="0" parTransId="{89453715-5CAE-412F-9231-0C2EB7BE789C}" sibTransId="{9E7246AC-B21C-4F74-AD6A-8F6EACC3ED3A}"/>
    <dgm:cxn modelId="{E8D85BB0-2559-4CA6-AA80-E3A6CE36B4B0}" type="presOf" srcId="{B676A1A1-E74C-42CB-A16E-F7DC5B76C6B1}" destId="{0198E18A-4AC4-46E8-B781-B66062BE5ECC}" srcOrd="0" destOrd="0" presId="urn:microsoft.com/office/officeart/2005/8/layout/vList2"/>
    <dgm:cxn modelId="{082E36F5-1B1A-4844-9416-09C366021F75}" type="presOf" srcId="{A1210C46-09BC-4666-8671-E4EF77143111}" destId="{B64EDF0A-E880-434D-83FB-EA4D9396FB2C}" srcOrd="0" destOrd="0" presId="urn:microsoft.com/office/officeart/2005/8/layout/vList2"/>
    <dgm:cxn modelId="{44A51704-E0F9-4277-A76F-51EF75BB526A}" type="presParOf" srcId="{B64EDF0A-E880-434D-83FB-EA4D9396FB2C}" destId="{0198E18A-4AC4-46E8-B781-B66062BE5ECC}" srcOrd="0" destOrd="0" presId="urn:microsoft.com/office/officeart/2005/8/layout/vList2"/>
    <dgm:cxn modelId="{B96EA904-79F4-4D83-8903-DE432D858660}" type="presParOf" srcId="{B64EDF0A-E880-434D-83FB-EA4D9396FB2C}" destId="{A6FD5CD7-6955-45EA-B126-E4975672FC5A}" srcOrd="1" destOrd="0" presId="urn:microsoft.com/office/officeart/2005/8/layout/vList2"/>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082DE8-4CF6-4B77-9283-A875A7787CFC}">
      <dsp:nvSpPr>
        <dsp:cNvPr id="0" name=""/>
        <dsp:cNvSpPr/>
      </dsp:nvSpPr>
      <dsp:spPr>
        <a:xfrm>
          <a:off x="0" y="700"/>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What is Database Recovery?</a:t>
          </a:r>
        </a:p>
      </dsp:txBody>
      <dsp:txXfrm>
        <a:off x="36583" y="37283"/>
        <a:ext cx="10637125" cy="676250"/>
      </dsp:txXfrm>
    </dsp:sp>
    <dsp:sp modelId="{52C6F130-7DE9-425D-A020-2B2C6F6D04BD}">
      <dsp:nvSpPr>
        <dsp:cNvPr id="0" name=""/>
        <dsp:cNvSpPr/>
      </dsp:nvSpPr>
      <dsp:spPr>
        <a:xfrm>
          <a:off x="0" y="763293"/>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Traditional Database Recovery Process</a:t>
          </a:r>
        </a:p>
      </dsp:txBody>
      <dsp:txXfrm>
        <a:off x="36583" y="799876"/>
        <a:ext cx="10637125" cy="676250"/>
      </dsp:txXfrm>
    </dsp:sp>
    <dsp:sp modelId="{558E5841-9521-4A01-9267-C7BB05BC0027}">
      <dsp:nvSpPr>
        <dsp:cNvPr id="0" name=""/>
        <dsp:cNvSpPr/>
      </dsp:nvSpPr>
      <dsp:spPr>
        <a:xfrm>
          <a:off x="0" y="1525887"/>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a:t>What </a:t>
          </a:r>
          <a:r>
            <a:rPr lang="en-US" sz="3200" kern="1200" dirty="0"/>
            <a:t>is Accelerated Database Recovery?</a:t>
          </a:r>
        </a:p>
      </dsp:txBody>
      <dsp:txXfrm>
        <a:off x="36583" y="1562470"/>
        <a:ext cx="10637125" cy="676250"/>
      </dsp:txXfrm>
    </dsp:sp>
    <dsp:sp modelId="{0FFBD608-0915-43B2-9C10-2D150ECE67B6}">
      <dsp:nvSpPr>
        <dsp:cNvPr id="0" name=""/>
        <dsp:cNvSpPr/>
      </dsp:nvSpPr>
      <dsp:spPr>
        <a:xfrm>
          <a:off x="0" y="2288481"/>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Accelerated Database Recovery Components</a:t>
          </a:r>
        </a:p>
      </dsp:txBody>
      <dsp:txXfrm>
        <a:off x="36583" y="2325064"/>
        <a:ext cx="10637125" cy="676250"/>
      </dsp:txXfrm>
    </dsp:sp>
    <dsp:sp modelId="{F46C6492-AB48-458C-AEAA-A399EAAAFAE5}">
      <dsp:nvSpPr>
        <dsp:cNvPr id="0" name=""/>
        <dsp:cNvSpPr/>
      </dsp:nvSpPr>
      <dsp:spPr>
        <a:xfrm>
          <a:off x="0" y="3051074"/>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Accelerated Database Recovery Process</a:t>
          </a:r>
        </a:p>
      </dsp:txBody>
      <dsp:txXfrm>
        <a:off x="36583" y="3087657"/>
        <a:ext cx="10637125" cy="676250"/>
      </dsp:txXfrm>
    </dsp:sp>
    <dsp:sp modelId="{4F63D9A7-9A13-49D1-ACD8-79546F0D5F0C}">
      <dsp:nvSpPr>
        <dsp:cNvPr id="0" name=""/>
        <dsp:cNvSpPr/>
      </dsp:nvSpPr>
      <dsp:spPr>
        <a:xfrm>
          <a:off x="0" y="3813668"/>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Frequently Asked Questions</a:t>
          </a:r>
        </a:p>
      </dsp:txBody>
      <dsp:txXfrm>
        <a:off x="36583" y="3850251"/>
        <a:ext cx="10637125" cy="676250"/>
      </dsp:txXfrm>
    </dsp:sp>
    <dsp:sp modelId="{F1444192-5646-49B7-9CC3-F2D21F48345B}">
      <dsp:nvSpPr>
        <dsp:cNvPr id="0" name=""/>
        <dsp:cNvSpPr/>
      </dsp:nvSpPr>
      <dsp:spPr>
        <a:xfrm>
          <a:off x="0" y="4576261"/>
          <a:ext cx="10710291" cy="749416"/>
        </a:xfrm>
        <a:prstGeom prst="roundRect">
          <a:avLst/>
        </a:prstGeom>
        <a:solidFill>
          <a:schemeClr val="lt1">
            <a:hueOff val="0"/>
            <a:satOff val="0"/>
            <a:lumOff val="0"/>
            <a:alphaOff val="0"/>
          </a:schemeClr>
        </a:solidFill>
        <a:ln w="38100" cap="flat" cmpd="sng" algn="ctr">
          <a:solidFill>
            <a:schemeClr val="accent5">
              <a:shade val="80000"/>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kern="1200" dirty="0"/>
            <a:t>Demonstration</a:t>
          </a:r>
        </a:p>
      </dsp:txBody>
      <dsp:txXfrm>
        <a:off x="36583" y="4612844"/>
        <a:ext cx="10637125" cy="676250"/>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447139-B9BD-488F-B71E-A51AF2A176E2}">
      <dsp:nvSpPr>
        <dsp:cNvPr id="0" name=""/>
        <dsp:cNvSpPr/>
      </dsp:nvSpPr>
      <dsp:spPr>
        <a:xfrm>
          <a:off x="0" y="57128"/>
          <a:ext cx="10702554" cy="54054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my database be larger?</a:t>
          </a:r>
        </a:p>
      </dsp:txBody>
      <dsp:txXfrm>
        <a:off x="26387" y="83515"/>
        <a:ext cx="10649780" cy="487766"/>
      </dsp:txXfrm>
    </dsp:sp>
    <dsp:sp modelId="{3D44413D-9506-4662-9926-1A90945152BB}">
      <dsp:nvSpPr>
        <dsp:cNvPr id="0" name=""/>
        <dsp:cNvSpPr/>
      </dsp:nvSpPr>
      <dsp:spPr>
        <a:xfrm>
          <a:off x="0" y="597668"/>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Yes. Monitor to determine difference.</a:t>
          </a:r>
        </a:p>
        <a:p>
          <a:pPr marL="171450" lvl="1" indent="-171450" algn="l" defTabSz="711200">
            <a:lnSpc>
              <a:spcPct val="90000"/>
            </a:lnSpc>
            <a:spcBef>
              <a:spcPct val="0"/>
            </a:spcBef>
            <a:spcAft>
              <a:spcPct val="20000"/>
            </a:spcAft>
            <a:buChar char="•"/>
          </a:pPr>
          <a:r>
            <a:rPr lang="en-US" sz="1600" kern="1200" dirty="0"/>
            <a:t>According to the CTR whitepaper, 50 million modifications add 1GB to database.</a:t>
          </a:r>
        </a:p>
      </dsp:txBody>
      <dsp:txXfrm>
        <a:off x="0" y="597668"/>
        <a:ext cx="10702554" cy="597712"/>
      </dsp:txXfrm>
    </dsp:sp>
    <dsp:sp modelId="{89662425-EE64-48DB-844E-1B712904B602}">
      <dsp:nvSpPr>
        <dsp:cNvPr id="0" name=""/>
        <dsp:cNvSpPr/>
      </dsp:nvSpPr>
      <dsp:spPr>
        <a:xfrm>
          <a:off x="0" y="1195381"/>
          <a:ext cx="10702554" cy="540540"/>
        </a:xfrm>
        <a:prstGeom prst="roundRect">
          <a:avLst/>
        </a:prstGeom>
        <a:solidFill>
          <a:schemeClr val="accent4">
            <a:hueOff val="23295"/>
            <a:satOff val="-6229"/>
            <a:lumOff val="-4052"/>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Will it affect performance?</a:t>
          </a:r>
        </a:p>
      </dsp:txBody>
      <dsp:txXfrm>
        <a:off x="26387" y="1221768"/>
        <a:ext cx="10649780" cy="487766"/>
      </dsp:txXfrm>
    </dsp:sp>
    <dsp:sp modelId="{2F6DEF0E-5C95-4262-9E8C-6DD542915AC1}">
      <dsp:nvSpPr>
        <dsp:cNvPr id="0" name=""/>
        <dsp:cNvSpPr/>
      </dsp:nvSpPr>
      <dsp:spPr>
        <a:xfrm>
          <a:off x="0" y="1735921"/>
          <a:ext cx="10702554" cy="5977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It depends. Write-heavy (OLTP) workloads are most susceptible.</a:t>
          </a:r>
        </a:p>
        <a:p>
          <a:pPr marL="171450" lvl="1" indent="-171450" algn="l" defTabSz="711200">
            <a:lnSpc>
              <a:spcPct val="90000"/>
            </a:lnSpc>
            <a:spcBef>
              <a:spcPct val="0"/>
            </a:spcBef>
            <a:spcAft>
              <a:spcPct val="20000"/>
            </a:spcAft>
            <a:buChar char="•"/>
          </a:pPr>
          <a:r>
            <a:rPr lang="en-US" sz="1600" kern="1200" dirty="0"/>
            <a:t>According to the CTR whitepaper, 13.8% utilization for Update heavy workloads, 2.4% for normal workloads.</a:t>
          </a:r>
        </a:p>
      </dsp:txBody>
      <dsp:txXfrm>
        <a:off x="0" y="1735921"/>
        <a:ext cx="10702554" cy="597712"/>
      </dsp:txXfrm>
    </dsp:sp>
    <dsp:sp modelId="{EF8B3F03-CEAE-40C1-BA58-73D8729CFE19}">
      <dsp:nvSpPr>
        <dsp:cNvPr id="0" name=""/>
        <dsp:cNvSpPr/>
      </dsp:nvSpPr>
      <dsp:spPr>
        <a:xfrm>
          <a:off x="0" y="2333633"/>
          <a:ext cx="10702554" cy="540540"/>
        </a:xfrm>
        <a:prstGeom prst="roundRect">
          <a:avLst/>
        </a:prstGeom>
        <a:solidFill>
          <a:schemeClr val="accent4">
            <a:hueOff val="46589"/>
            <a:satOff val="-12457"/>
            <a:lumOff val="-810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is PVS different than the version store in TempDB?</a:t>
          </a:r>
        </a:p>
      </dsp:txBody>
      <dsp:txXfrm>
        <a:off x="26387" y="2360020"/>
        <a:ext cx="10649780" cy="487766"/>
      </dsp:txXfrm>
    </dsp:sp>
    <dsp:sp modelId="{5EEA0ECE-5417-4F11-A76D-A68F5958C6EE}">
      <dsp:nvSpPr>
        <dsp:cNvPr id="0" name=""/>
        <dsp:cNvSpPr/>
      </dsp:nvSpPr>
      <dsp:spPr>
        <a:xfrm>
          <a:off x="0" y="2874173"/>
          <a:ext cx="10702554" cy="8476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stores versions in the user database rather than TempDB</a:t>
          </a:r>
        </a:p>
        <a:p>
          <a:pPr marL="171450" lvl="1" indent="-171450" algn="l" defTabSz="711200">
            <a:lnSpc>
              <a:spcPct val="90000"/>
            </a:lnSpc>
            <a:spcBef>
              <a:spcPct val="0"/>
            </a:spcBef>
            <a:spcAft>
              <a:spcPct val="20000"/>
            </a:spcAft>
            <a:buChar char="•"/>
          </a:pPr>
          <a:r>
            <a:rPr lang="en-US" sz="1600" kern="1200"/>
            <a:t>If ADR is enabled, PVS is used to support SNAPSHOT and READ_COMMITTED_SNAPSHOT_ISOLATION transactions</a:t>
          </a:r>
        </a:p>
      </dsp:txBody>
      <dsp:txXfrm>
        <a:off x="0" y="2874173"/>
        <a:ext cx="10702554" cy="847665"/>
      </dsp:txXfrm>
    </dsp:sp>
    <dsp:sp modelId="{58D1D552-EB30-4D1A-98B6-F7351303E2F4}">
      <dsp:nvSpPr>
        <dsp:cNvPr id="0" name=""/>
        <dsp:cNvSpPr/>
      </dsp:nvSpPr>
      <dsp:spPr>
        <a:xfrm>
          <a:off x="0" y="3721838"/>
          <a:ext cx="10702554" cy="540540"/>
        </a:xfrm>
        <a:prstGeom prst="roundRect">
          <a:avLst/>
        </a:prstGeom>
        <a:solidFill>
          <a:schemeClr val="accent4">
            <a:hueOff val="69884"/>
            <a:satOff val="-18686"/>
            <a:lumOff val="-1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a:t>How does this affect Availability Groups?</a:t>
          </a:r>
        </a:p>
      </dsp:txBody>
      <dsp:txXfrm>
        <a:off x="26387" y="3748225"/>
        <a:ext cx="10649780" cy="487766"/>
      </dsp:txXfrm>
    </dsp:sp>
    <dsp:sp modelId="{FC99353A-A961-4574-8790-3A10D912663E}">
      <dsp:nvSpPr>
        <dsp:cNvPr id="0" name=""/>
        <dsp:cNvSpPr/>
      </dsp:nvSpPr>
      <dsp:spPr>
        <a:xfrm>
          <a:off x="0" y="4262378"/>
          <a:ext cx="10702554" cy="115195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39806"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a:t>PVS and log records replicate to secondaries, secondary communicates oldest versions needed to primary</a:t>
          </a:r>
        </a:p>
        <a:p>
          <a:pPr marL="171450" lvl="1" indent="-171450" algn="l" defTabSz="711200">
            <a:lnSpc>
              <a:spcPct val="90000"/>
            </a:lnSpc>
            <a:spcBef>
              <a:spcPct val="0"/>
            </a:spcBef>
            <a:spcAft>
              <a:spcPct val="20000"/>
            </a:spcAft>
            <a:buChar char="•"/>
          </a:pPr>
          <a:r>
            <a:rPr lang="en-US" sz="1600" kern="1200"/>
            <a:t>ADR can speed up failover because Undo becomes fast</a:t>
          </a:r>
        </a:p>
        <a:p>
          <a:pPr marL="171450" lvl="1" indent="-171450" algn="l" defTabSz="711200">
            <a:lnSpc>
              <a:spcPct val="90000"/>
            </a:lnSpc>
            <a:spcBef>
              <a:spcPct val="0"/>
            </a:spcBef>
            <a:spcAft>
              <a:spcPct val="20000"/>
            </a:spcAft>
            <a:buChar char="•"/>
          </a:pPr>
          <a:r>
            <a:rPr lang="en-US" sz="1600" kern="1200"/>
            <a:t>If the secondary must be restarted without ADR, TempDB is lost so versions are lost and queries must wait for data to commit on primary, with ADR, versions are persisted, so no delay before queries can be served</a:t>
          </a:r>
        </a:p>
      </dsp:txBody>
      <dsp:txXfrm>
        <a:off x="0" y="4262378"/>
        <a:ext cx="10702554" cy="115195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7A03ED-DFA1-4033-9104-E72D7A319503}">
      <dsp:nvSpPr>
        <dsp:cNvPr id="0" name=""/>
        <dsp:cNvSpPr/>
      </dsp:nvSpPr>
      <dsp:spPr>
        <a:xfrm>
          <a:off x="0" y="18559"/>
          <a:ext cx="11372850" cy="879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Database Recovery?</a:t>
          </a:r>
        </a:p>
      </dsp:txBody>
      <dsp:txXfrm>
        <a:off x="42950" y="61509"/>
        <a:ext cx="11286950" cy="793940"/>
      </dsp:txXfrm>
    </dsp:sp>
    <dsp:sp modelId="{7009042F-938D-4E66-982F-42B5D700A443}">
      <dsp:nvSpPr>
        <dsp:cNvPr id="0" name=""/>
        <dsp:cNvSpPr/>
      </dsp:nvSpPr>
      <dsp:spPr>
        <a:xfrm>
          <a:off x="0" y="898399"/>
          <a:ext cx="11372850" cy="77832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kern="1200" dirty="0"/>
            <a:t>The process used to start each database in a transactionally consistent state.</a:t>
          </a:r>
        </a:p>
      </dsp:txBody>
      <dsp:txXfrm>
        <a:off x="0" y="898399"/>
        <a:ext cx="11372850" cy="778320"/>
      </dsp:txXfrm>
    </dsp:sp>
    <dsp:sp modelId="{68BE3828-6668-4D35-A1A7-C06F4E55C730}">
      <dsp:nvSpPr>
        <dsp:cNvPr id="0" name=""/>
        <dsp:cNvSpPr/>
      </dsp:nvSpPr>
      <dsp:spPr>
        <a:xfrm>
          <a:off x="0" y="1453490"/>
          <a:ext cx="11372850" cy="879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When does Database Recovery happen?</a:t>
          </a:r>
        </a:p>
      </dsp:txBody>
      <dsp:txXfrm>
        <a:off x="42950" y="1496440"/>
        <a:ext cx="11286950" cy="793940"/>
      </dsp:txXfrm>
    </dsp:sp>
    <dsp:sp modelId="{95008F4E-D2C5-4DE8-B093-D448FDAB8F8D}">
      <dsp:nvSpPr>
        <dsp:cNvPr id="0" name=""/>
        <dsp:cNvSpPr/>
      </dsp:nvSpPr>
      <dsp:spPr>
        <a:xfrm>
          <a:off x="0" y="2414183"/>
          <a:ext cx="1137285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t>After a server reboot</a:t>
          </a:r>
        </a:p>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t>After a database restore</a:t>
          </a:r>
        </a:p>
      </dsp:txBody>
      <dsp:txXfrm>
        <a:off x="0" y="2414183"/>
        <a:ext cx="11372850" cy="875610"/>
      </dsp:txXfrm>
    </dsp:sp>
    <dsp:sp modelId="{3398F5D8-34CC-4A66-A344-EE21C5B9CBE1}">
      <dsp:nvSpPr>
        <dsp:cNvPr id="0" name=""/>
        <dsp:cNvSpPr/>
      </dsp:nvSpPr>
      <dsp:spPr>
        <a:xfrm>
          <a:off x="0" y="3347129"/>
          <a:ext cx="11372850" cy="87984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Database Recovery uses the Transaction Log to…</a:t>
          </a:r>
        </a:p>
      </dsp:txBody>
      <dsp:txXfrm>
        <a:off x="42950" y="3390079"/>
        <a:ext cx="11286950" cy="793940"/>
      </dsp:txXfrm>
    </dsp:sp>
    <dsp:sp modelId="{A5D07633-DE74-41AB-8E7B-E115AF1A6824}">
      <dsp:nvSpPr>
        <dsp:cNvPr id="0" name=""/>
        <dsp:cNvSpPr/>
      </dsp:nvSpPr>
      <dsp:spPr>
        <a:xfrm>
          <a:off x="0" y="4312009"/>
          <a:ext cx="11372850"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t>Roll Forward committed transactions</a:t>
          </a:r>
        </a:p>
        <a:p>
          <a:pPr marL="228600" lvl="1" indent="-228600" algn="l" defTabSz="1066800">
            <a:lnSpc>
              <a:spcPct val="90000"/>
            </a:lnSpc>
            <a:spcBef>
              <a:spcPct val="0"/>
            </a:spcBef>
            <a:spcAft>
              <a:spcPct val="20000"/>
            </a:spcAft>
            <a:buFont typeface="Arial" panose="020B0604020202020204" pitchFamily="34" charset="0"/>
            <a:buChar char="•"/>
          </a:pPr>
          <a:r>
            <a:rPr lang="en-US" sz="2400" kern="1200" dirty="0"/>
            <a:t>Roll Back uncommitted transactions.</a:t>
          </a:r>
        </a:p>
      </dsp:txBody>
      <dsp:txXfrm>
        <a:off x="0" y="4312009"/>
        <a:ext cx="11372850" cy="8756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series of statements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3391FB6-B363-43B4-A61A-8E77F77F6DE0}">
      <dsp:nvSpPr>
        <dsp:cNvPr id="0" name=""/>
        <dsp:cNvSpPr/>
      </dsp:nvSpPr>
      <dsp:spPr>
        <a:xfrm>
          <a:off x="0" y="173145"/>
          <a:ext cx="11372850" cy="144494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Accelerated Database Recovery is a new SQL Server Engine feature that greatly improves database availability by completely redesigning the current SQL Server recovery process.</a:t>
          </a:r>
        </a:p>
      </dsp:txBody>
      <dsp:txXfrm>
        <a:off x="70537" y="243682"/>
        <a:ext cx="11231776" cy="1303875"/>
      </dsp:txXfrm>
    </dsp:sp>
    <dsp:sp modelId="{4ED4E62A-4DDC-454A-88F2-242CDFA00F3D}">
      <dsp:nvSpPr>
        <dsp:cNvPr id="0" name=""/>
        <dsp:cNvSpPr/>
      </dsp:nvSpPr>
      <dsp:spPr>
        <a:xfrm>
          <a:off x="0" y="1669215"/>
          <a:ext cx="11372850" cy="1444949"/>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Benefits of Accelerated Database Recovery</a:t>
          </a:r>
        </a:p>
      </dsp:txBody>
      <dsp:txXfrm>
        <a:off x="70537" y="1739752"/>
        <a:ext cx="11231776" cy="1303875"/>
      </dsp:txXfrm>
    </dsp:sp>
    <dsp:sp modelId="{595EDD90-9212-4156-B1DB-98711D5E9571}">
      <dsp:nvSpPr>
        <dsp:cNvPr id="0" name=""/>
        <dsp:cNvSpPr/>
      </dsp:nvSpPr>
      <dsp:spPr>
        <a:xfrm>
          <a:off x="0" y="3163158"/>
          <a:ext cx="11372850" cy="17827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61088"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t>Fast &amp; Consistent Database Recovery</a:t>
          </a:r>
        </a:p>
        <a:p>
          <a:pPr marL="228600" lvl="1" indent="-228600" algn="l" defTabSz="1066800">
            <a:lnSpc>
              <a:spcPct val="90000"/>
            </a:lnSpc>
            <a:spcBef>
              <a:spcPct val="0"/>
            </a:spcBef>
            <a:spcAft>
              <a:spcPct val="20000"/>
            </a:spcAft>
            <a:buChar char="•"/>
          </a:pPr>
          <a:r>
            <a:rPr lang="en-US" sz="2400" kern="1200" dirty="0"/>
            <a:t>Instantaneous Transaction Rollback</a:t>
          </a:r>
        </a:p>
        <a:p>
          <a:pPr marL="228600" lvl="1" indent="-228600" algn="l" defTabSz="1066800">
            <a:lnSpc>
              <a:spcPct val="90000"/>
            </a:lnSpc>
            <a:spcBef>
              <a:spcPct val="0"/>
            </a:spcBef>
            <a:spcAft>
              <a:spcPct val="20000"/>
            </a:spcAft>
            <a:buChar char="•"/>
          </a:pPr>
          <a:r>
            <a:rPr lang="en-US" sz="2400" kern="1200" dirty="0"/>
            <a:t>Aggressive Log Truncation</a:t>
          </a:r>
        </a:p>
        <a:p>
          <a:pPr marL="228600" lvl="1" indent="-228600" algn="l" defTabSz="1066800">
            <a:lnSpc>
              <a:spcPct val="90000"/>
            </a:lnSpc>
            <a:spcBef>
              <a:spcPct val="0"/>
            </a:spcBef>
            <a:spcAft>
              <a:spcPct val="20000"/>
            </a:spcAft>
            <a:buChar char="•"/>
          </a:pPr>
          <a:r>
            <a:rPr lang="en-US" sz="2400" kern="1200" dirty="0"/>
            <a:t>Reduces contention on TempDB database.</a:t>
          </a:r>
        </a:p>
      </dsp:txBody>
      <dsp:txXfrm>
        <a:off x="0" y="3163158"/>
        <a:ext cx="11372850" cy="1782787"/>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61353F1-7AED-497D-9A14-F4A6E6C20B7E}">
      <dsp:nvSpPr>
        <dsp:cNvPr id="0" name=""/>
        <dsp:cNvSpPr/>
      </dsp:nvSpPr>
      <dsp:spPr>
        <a:xfrm>
          <a:off x="0" y="159973"/>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dirty="0">
              <a:solidFill>
                <a:schemeClr val="bg1"/>
              </a:solidFill>
              <a:latin typeface="Segoe UI Light" panose="020B0502040204020203" pitchFamily="34" charset="0"/>
              <a:ea typeface="+mn-ea"/>
              <a:cs typeface="Segoe UI Light" panose="020B0502040204020203" pitchFamily="34" charset="0"/>
            </a:rPr>
            <a:t>Persisted Version Store</a:t>
          </a:r>
        </a:p>
      </dsp:txBody>
      <dsp:txXfrm>
        <a:off x="59399" y="219372"/>
        <a:ext cx="10930202" cy="1098002"/>
      </dsp:txXfrm>
    </dsp:sp>
    <dsp:sp modelId="{1F779BC6-583D-4D77-81A2-D45EC8549D95}">
      <dsp:nvSpPr>
        <dsp:cNvPr id="0" name=""/>
        <dsp:cNvSpPr/>
      </dsp:nvSpPr>
      <dsp:spPr>
        <a:xfrm>
          <a:off x="0" y="1376773"/>
          <a:ext cx="11049000" cy="171551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Persists row versions in the database itself rather than TempDB.</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Versions have the previous state of the data and the Transact-ID of the version;</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Fast UNDO, instead of rolling back the active transactions (traditional recovery process) the row version is marked as Terminated.</a:t>
          </a:r>
        </a:p>
      </dsp:txBody>
      <dsp:txXfrm>
        <a:off x="0" y="1376773"/>
        <a:ext cx="11049000" cy="1715512"/>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224829"/>
          <a:ext cx="11049000" cy="71604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Logical Revert</a:t>
          </a:r>
          <a:endParaRPr lang="en-US" sz="2800" kern="1200" dirty="0">
            <a:solidFill>
              <a:schemeClr val="bg1"/>
            </a:solidFill>
          </a:endParaRPr>
        </a:p>
      </dsp:txBody>
      <dsp:txXfrm>
        <a:off x="34954" y="259783"/>
        <a:ext cx="10979092" cy="646132"/>
      </dsp:txXfrm>
    </dsp:sp>
    <dsp:sp modelId="{A6FD5CD7-6955-45EA-B126-E4975672FC5A}">
      <dsp:nvSpPr>
        <dsp:cNvPr id="0" name=""/>
        <dsp:cNvSpPr/>
      </dsp:nvSpPr>
      <dsp:spPr>
        <a:xfrm>
          <a:off x="0" y="940869"/>
          <a:ext cx="11049000" cy="20865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5720" rIns="256032" bIns="45720" numCol="1" spcCol="1270" anchor="t" anchorCtr="0">
          <a:noAutofit/>
        </a:bodyPr>
        <a:lstStyle/>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performs row-level version-based Undo;</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Keeps track of all terminated transactions;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Performs rollback using recent committed transactions from PVS;</a:t>
          </a:r>
        </a:p>
        <a:p>
          <a:pPr marL="285750" lvl="1" indent="-285750" algn="l" defTabSz="1244600">
            <a:lnSpc>
              <a:spcPct val="90000"/>
            </a:lnSpc>
            <a:spcBef>
              <a:spcPct val="0"/>
            </a:spcBef>
            <a:spcAft>
              <a:spcPct val="20000"/>
            </a:spcAft>
            <a:buChar char="•"/>
          </a:pPr>
          <a:r>
            <a:rPr lang="en-US" sz="28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Release all locks immediately after transaction termination.</a:t>
          </a:r>
        </a:p>
      </dsp:txBody>
      <dsp:txXfrm>
        <a:off x="0" y="940869"/>
        <a:ext cx="11049000" cy="208656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13216"/>
          <a:ext cx="11049000" cy="710775"/>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06680" tIns="106680" rIns="106680" bIns="106680" numCol="1" spcCol="1270" anchor="ctr" anchorCtr="0">
          <a:noAutofit/>
        </a:bodyPr>
        <a:lstStyle/>
        <a:p>
          <a:pPr marL="0" lvl="0" indent="0" algn="l" defTabSz="1244600">
            <a:lnSpc>
              <a:spcPct val="90000"/>
            </a:lnSpc>
            <a:spcBef>
              <a:spcPct val="0"/>
            </a:spcBef>
            <a:spcAft>
              <a:spcPct val="35000"/>
            </a:spcAft>
            <a:buNone/>
          </a:pPr>
          <a:r>
            <a:rPr lang="en-US" sz="2800" b="1" kern="1200" spc="-100" dirty="0">
              <a:ln w="3175">
                <a:noFill/>
              </a:ln>
              <a:solidFill>
                <a:schemeClr val="bg1"/>
              </a:solidFill>
              <a:latin typeface="Segoe UI Light" panose="020B0502040204020203" pitchFamily="34" charset="0"/>
              <a:ea typeface="+mn-ea"/>
              <a:cs typeface="Segoe UI Light" panose="020B0502040204020203" pitchFamily="34" charset="0"/>
            </a:rPr>
            <a:t>sLog</a:t>
          </a:r>
          <a:endParaRPr lang="en-US" sz="2800" b="1" kern="1200" dirty="0">
            <a:solidFill>
              <a:schemeClr val="bg1"/>
            </a:solidFill>
          </a:endParaRPr>
        </a:p>
      </dsp:txBody>
      <dsp:txXfrm>
        <a:off x="34697" y="47913"/>
        <a:ext cx="10979606" cy="641381"/>
      </dsp:txXfrm>
    </dsp:sp>
    <dsp:sp modelId="{A6FD5CD7-6955-45EA-B126-E4975672FC5A}">
      <dsp:nvSpPr>
        <dsp:cNvPr id="0" name=""/>
        <dsp:cNvSpPr/>
      </dsp:nvSpPr>
      <dsp:spPr>
        <a:xfrm>
          <a:off x="0" y="723992"/>
          <a:ext cx="11049000" cy="251505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Secondary in-memory log stream that stores log records for non-versioned </a:t>
          </a:r>
          <a:r>
            <a:rPr lang="en-US" sz="2400" kern="120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operations (Example</a:t>
          </a: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 Bulk operations, Lock acquisitions, </a:t>
          </a:r>
          <a:r>
            <a:rPr lang="en-US" sz="2400" kern="1200" dirty="0" err="1">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etc</a:t>
          </a: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Persisted on disk by been serialized during SQL checkpoint;</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Is periodically truncated as transactions commits;</a:t>
          </a:r>
        </a:p>
        <a:p>
          <a:pPr marL="228600" lvl="1" indent="-228600" algn="l" defTabSz="1066800">
            <a:lnSpc>
              <a:spcPct val="90000"/>
            </a:lnSpc>
            <a:spcBef>
              <a:spcPct val="0"/>
            </a:spcBef>
            <a:spcAft>
              <a:spcPct val="20000"/>
            </a:spcAft>
            <a:buChar char="•"/>
          </a:pPr>
          <a:r>
            <a:rPr lang="en-US" sz="24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It accelerates the redo and undo by processing only the non-versioned operations;</a:t>
          </a:r>
        </a:p>
      </dsp:txBody>
      <dsp:txXfrm>
        <a:off x="0" y="723992"/>
        <a:ext cx="11049000" cy="251505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198E18A-4AC4-46E8-B781-B66062BE5ECC}">
      <dsp:nvSpPr>
        <dsp:cNvPr id="0" name=""/>
        <dsp:cNvSpPr/>
      </dsp:nvSpPr>
      <dsp:spPr>
        <a:xfrm>
          <a:off x="0" y="479529"/>
          <a:ext cx="11049000" cy="1216800"/>
        </a:xfrm>
        <a:prstGeom prst="roundRect">
          <a:avLst/>
        </a:prstGeom>
        <a:solidFill>
          <a:schemeClr val="accent5"/>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121920" rIns="121920" bIns="121920" numCol="1" spcCol="1270" anchor="ctr" anchorCtr="0">
          <a:noAutofit/>
        </a:bodyPr>
        <a:lstStyle/>
        <a:p>
          <a:pPr marL="0" lvl="0" indent="0" algn="l" defTabSz="1422400">
            <a:lnSpc>
              <a:spcPct val="90000"/>
            </a:lnSpc>
            <a:spcBef>
              <a:spcPct val="0"/>
            </a:spcBef>
            <a:spcAft>
              <a:spcPct val="35000"/>
            </a:spcAft>
            <a:buNone/>
          </a:pPr>
          <a:r>
            <a:rPr lang="en-US" sz="3200" b="1" kern="1200" spc="-100" dirty="0">
              <a:ln w="3175">
                <a:noFill/>
              </a:ln>
              <a:solidFill>
                <a:schemeClr val="bg1"/>
              </a:solidFill>
              <a:latin typeface="Segoe UI Light" panose="020B0502040204020203" pitchFamily="34" charset="0"/>
              <a:ea typeface="+mn-ea"/>
              <a:cs typeface="Segoe UI Light" panose="020B0502040204020203" pitchFamily="34" charset="0"/>
            </a:rPr>
            <a:t>Cleaner</a:t>
          </a:r>
          <a:endParaRPr lang="en-US" sz="3200" b="1" kern="1200" dirty="0">
            <a:solidFill>
              <a:schemeClr val="bg1"/>
            </a:solidFill>
          </a:endParaRPr>
        </a:p>
      </dsp:txBody>
      <dsp:txXfrm>
        <a:off x="59399" y="538928"/>
        <a:ext cx="10930202" cy="1098002"/>
      </dsp:txXfrm>
    </dsp:sp>
    <dsp:sp modelId="{A6FD5CD7-6955-45EA-B126-E4975672FC5A}">
      <dsp:nvSpPr>
        <dsp:cNvPr id="0" name=""/>
        <dsp:cNvSpPr/>
      </dsp:nvSpPr>
      <dsp:spPr>
        <a:xfrm>
          <a:off x="0" y="1696329"/>
          <a:ext cx="11049000" cy="10764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0806" tIns="40640" rIns="227584" bIns="40640" numCol="1" spcCol="1270" anchor="t" anchorCtr="0">
          <a:noAutofit/>
        </a:bodyPr>
        <a:lstStyle/>
        <a:p>
          <a:pPr marL="285750" lvl="1" indent="-285750" algn="l" defTabSz="1422400">
            <a:lnSpc>
              <a:spcPct val="90000"/>
            </a:lnSpc>
            <a:spcBef>
              <a:spcPct val="0"/>
            </a:spcBef>
            <a:spcAft>
              <a:spcPct val="20000"/>
            </a:spcAft>
            <a:buChar char="•"/>
          </a:pPr>
          <a:r>
            <a:rPr lang="en-US" sz="3200" kern="1200" dirty="0">
              <a:gradFill>
                <a:gsLst>
                  <a:gs pos="1250">
                    <a:schemeClr val="tx1"/>
                  </a:gs>
                  <a:gs pos="100000">
                    <a:schemeClr val="tx1"/>
                  </a:gs>
                </a:gsLst>
                <a:lin ang="5400000" scaled="0"/>
              </a:gradFill>
              <a:latin typeface="Segoe UI Light" panose="020B0502040204020203" pitchFamily="34" charset="0"/>
              <a:ea typeface="+mn-ea"/>
              <a:cs typeface="Segoe UI Light" panose="020B0502040204020203" pitchFamily="34" charset="0"/>
            </a:rPr>
            <a:t>Asynchronous process that periodically cleans row versions that are not needed. </a:t>
          </a:r>
        </a:p>
      </dsp:txBody>
      <dsp:txXfrm>
        <a:off x="0" y="1696329"/>
        <a:ext cx="11049000" cy="10764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www.microsoft.com/en-us/research/uploads/prod/2019/06/p700-antonopoulos.pdf"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learn.microsoft.com/en-us/sql/relational-databases/logs/database-checkpoints-sql-server?view=sql-server-ver16" TargetMode="External"/><Relationship Id="rId2" Type="http://schemas.openxmlformats.org/officeDocument/2006/relationships/slide" Target="../slides/slide5.xml"/><Relationship Id="rId1" Type="http://schemas.openxmlformats.org/officeDocument/2006/relationships/notesMaster" Target="../notesMasters/notesMaster1.xml"/><Relationship Id="rId6" Type="http://schemas.openxmlformats.org/officeDocument/2006/relationships/hyperlink" Target="https://learn.microsoft.com/en-us/archive/blogs/sql_server_team/new-extended-events-for-database-recovery-progress" TargetMode="External"/><Relationship Id="rId5" Type="http://schemas.openxmlformats.org/officeDocument/2006/relationships/hyperlink" Target="https://learn.microsoft.com/en-us/sql/tools/configuration-manager/viewing-the-sql-server-error-log?view=sql-server-ver16" TargetMode="External"/><Relationship Id="rId4" Type="http://schemas.openxmlformats.org/officeDocument/2006/relationships/hyperlink" Target="https://learn.microsoft.com/en-us/sql/relational-databases/sql-server-transaction-log-architecture-and-management-guide?view=sql-server-ver16#minlsn" TargetMode="Externa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people.eecs.berkeley.edu/~brewer/cs262/Aries.pdf" TargetMode="External"/><Relationship Id="rId2" Type="http://schemas.openxmlformats.org/officeDocument/2006/relationships/slide" Target="../slides/slide7.xml"/><Relationship Id="rId1" Type="http://schemas.openxmlformats.org/officeDocument/2006/relationships/notesMaster" Target="../notesMasters/notesMaster1.xml"/><Relationship Id="rId4" Type="http://schemas.openxmlformats.org/officeDocument/2006/relationships/hyperlink" Target="https://docs.microsoft.com/en-us/azure/sql-database/sql-database-accelerated-database-recovery"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relational-databases/accelerated-database-recovery-management?view=sql-server-ver15"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47007902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Logical revert</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Logical revert is the asynchronous process responsible for performing row-level version-based Undo - providing instant transaction rollback and undo for all versioned operations. Logical revert is accomplished by: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Keeping track of all aborted transactions and marking them invisible to other transactions.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Performing rollback by using PVS for all user transactions, rather than physically scanning the transaction log and undoing changes one at a time.</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Releasing all locks immediately after transaction abort. Since abort involves simply marking changes in memory, the process is very efficient </a:t>
            </a:r>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12</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65204693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sLog</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sLog is a secondary in-memory log stream that stores log records for non-versioned operations (such as metadata cache invalidation, lock acquisitions, and so on). The sLog is: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Low volume and in-memory</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Persisted on disk by being serialized during the checkpoint process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Periodically truncated as transactions commit</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Accelerates redo and undo by processing only the non-versioned operations</a:t>
            </a:r>
          </a:p>
          <a:p>
            <a:pPr marL="742950" lvl="1" indent="-285750" algn="l">
              <a:buFont typeface="Arial" panose="020B0604020202020204" pitchFamily="34" charset="0"/>
              <a:buChar char="•"/>
            </a:pPr>
            <a:r>
              <a:rPr lang="en-US" sz="1200" b="0" i="0" dirty="0">
                <a:solidFill>
                  <a:schemeClr val="tx1"/>
                </a:solidFill>
                <a:effectLst/>
                <a:latin typeface="Segoe UI" panose="020B0502040204020203" pitchFamily="34" charset="0"/>
              </a:rPr>
              <a:t>Enables aggressive transaction log truncation by preserving only the required log records</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13</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85151685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buFont typeface="Arial" panose="020B0604020202020204" pitchFamily="34" charset="0"/>
              <a:buNone/>
            </a:pPr>
            <a:r>
              <a:rPr lang="en-US" sz="1200" b="1" i="0" dirty="0">
                <a:solidFill>
                  <a:schemeClr val="tx1"/>
                </a:solidFill>
                <a:effectLst/>
                <a:latin typeface="Segoe UI" panose="020B0502040204020203" pitchFamily="34" charset="0"/>
              </a:rPr>
              <a:t>Cleaner</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cleaner is the asynchronous process that wakes up periodically and cleans page versions that are not needed.</a:t>
            </a: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14</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43484848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sz="1200" b="0" i="0" dirty="0">
                <a:solidFill>
                  <a:schemeClr val="tx1"/>
                </a:solidFill>
                <a:effectLst/>
                <a:latin typeface="+mn-lt"/>
              </a:rPr>
              <a:t>ADR addresses these issues by completely redesigning the SQL Server database engine recovery process  by making recovery instantaneous by avoiding having to scan the log from/to the beginning of the oldest active transaction. </a:t>
            </a:r>
          </a:p>
          <a:p>
            <a:pPr algn="l"/>
            <a:endParaRPr lang="en-US" sz="1200" b="0" i="0" dirty="0">
              <a:solidFill>
                <a:schemeClr val="tx1"/>
              </a:solidFill>
              <a:effectLst/>
              <a:latin typeface="+mn-lt"/>
            </a:endParaRPr>
          </a:p>
          <a:p>
            <a:pPr algn="l"/>
            <a:r>
              <a:rPr lang="en-US" sz="1200" b="0" i="0" dirty="0">
                <a:solidFill>
                  <a:schemeClr val="tx1"/>
                </a:solidFill>
                <a:effectLst/>
                <a:latin typeface="+mn-lt"/>
              </a:rPr>
              <a:t>With ADR, the transaction log is only processed from the last successful checkpoint (or oldest dirty page Log Sequence Number (LSN)). As a result, recovery time is not impacted by long running transactions.</a:t>
            </a:r>
          </a:p>
          <a:p>
            <a:pPr algn="l">
              <a:buFont typeface="Arial" panose="020B0604020202020204" pitchFamily="34" charset="0"/>
              <a:buNone/>
            </a:pPr>
            <a:endParaRPr lang="en-US" sz="1200" b="0" i="0" dirty="0">
              <a:solidFill>
                <a:schemeClr val="tx1"/>
              </a:solidFill>
              <a:effectLst/>
              <a:latin typeface="+mn-lt"/>
            </a:endParaRPr>
          </a:p>
          <a:p>
            <a:pPr algn="l">
              <a:buFont typeface="Arial" panose="020B0604020202020204" pitchFamily="34" charset="0"/>
              <a:buNone/>
            </a:pPr>
            <a:r>
              <a:rPr lang="en-US" sz="1200" b="0" i="0" dirty="0">
                <a:solidFill>
                  <a:schemeClr val="tx1"/>
                </a:solidFill>
                <a:effectLst/>
                <a:latin typeface="+mn-lt"/>
              </a:rPr>
              <a:t>Minimize the required transaction log space since there is no longer a need to process the log for the whole transaction. As a result, the transaction log can be truncated aggressively as checkpoints and backups occur.</a:t>
            </a:r>
          </a:p>
          <a:p>
            <a:pPr algn="l"/>
            <a:endParaRPr lang="en-US" sz="1200" b="0" i="0" dirty="0">
              <a:solidFill>
                <a:schemeClr val="tx1"/>
              </a:solidFill>
              <a:effectLst/>
              <a:latin typeface="+mn-lt"/>
            </a:endParaRPr>
          </a:p>
          <a:p>
            <a:pPr algn="l"/>
            <a:r>
              <a:rPr lang="en-US" sz="1200" b="0" i="0" dirty="0">
                <a:solidFill>
                  <a:schemeClr val="tx1"/>
                </a:solidFill>
                <a:effectLst/>
                <a:latin typeface="+mn-lt"/>
              </a:rPr>
              <a:t>At a high level, ADR achieves fast database recovery by versioning all physical database modifications and </a:t>
            </a:r>
          </a:p>
          <a:p>
            <a:pPr algn="l"/>
            <a:r>
              <a:rPr lang="en-US" sz="1200" b="0" i="0" dirty="0">
                <a:solidFill>
                  <a:schemeClr val="tx1"/>
                </a:solidFill>
                <a:effectLst/>
                <a:latin typeface="+mn-lt"/>
              </a:rPr>
              <a:t>only undoing logical operations, which are limited and can be undone almost instantly. Any transaction that was active as of the time of a crash are marked as aborted and, therefore, any versions generated by these transactions can be ignored by concurrent user queries.</a:t>
            </a:r>
          </a:p>
          <a:p>
            <a:endParaRPr lang="en-US" sz="1200" b="1" i="0" kern="1200" dirty="0">
              <a:solidFill>
                <a:schemeClr val="tx1"/>
              </a:solidFill>
              <a:effectLst/>
              <a:latin typeface="+mn-lt"/>
              <a:ea typeface="+mn-ea"/>
              <a:cs typeface="+mn-cs"/>
            </a:endParaRPr>
          </a:p>
          <a:p>
            <a:r>
              <a:rPr lang="en-US" sz="1200" b="1" i="0" kern="1200" dirty="0">
                <a:solidFill>
                  <a:schemeClr val="tx1"/>
                </a:solidFill>
                <a:effectLst/>
                <a:latin typeface="+mn-lt"/>
                <a:ea typeface="+mn-ea"/>
                <a:cs typeface="+mn-cs"/>
              </a:rPr>
              <a:t>Analysis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process remains the same as today with the addition of reconstructing sLog and copying log records for non-versioned operations.</a:t>
            </a:r>
          </a:p>
          <a:p>
            <a:r>
              <a:rPr lang="en-US" sz="1200" b="1" i="0" kern="1200" dirty="0">
                <a:solidFill>
                  <a:schemeClr val="tx1"/>
                </a:solidFill>
                <a:effectLst/>
                <a:latin typeface="+mn-lt"/>
                <a:ea typeface="+mn-ea"/>
                <a:cs typeface="+mn-cs"/>
              </a:rPr>
              <a:t>Redo</a:t>
            </a:r>
            <a:r>
              <a:rPr lang="en-US" sz="1200" b="0" i="0" kern="1200" dirty="0">
                <a:solidFill>
                  <a:schemeClr val="tx1"/>
                </a:solidFill>
                <a:effectLst/>
                <a:latin typeface="+mn-lt"/>
                <a:ea typeface="+mn-ea"/>
                <a:cs typeface="+mn-cs"/>
              </a:rPr>
              <a:t> phase</a:t>
            </a:r>
          </a:p>
          <a:p>
            <a:r>
              <a:rPr lang="en-US" sz="1200" b="0" i="0" kern="1200" dirty="0">
                <a:solidFill>
                  <a:schemeClr val="tx1"/>
                </a:solidFill>
                <a:effectLst/>
                <a:latin typeface="+mn-lt"/>
                <a:ea typeface="+mn-ea"/>
                <a:cs typeface="+mn-cs"/>
              </a:rPr>
              <a:t>Broken into two phases (P)</a:t>
            </a:r>
          </a:p>
          <a:p>
            <a:pPr lvl="1"/>
            <a:r>
              <a:rPr lang="en-US" sz="1200" b="0" i="0" kern="1200" dirty="0">
                <a:solidFill>
                  <a:schemeClr val="tx1"/>
                </a:solidFill>
                <a:effectLst/>
                <a:latin typeface="+mn-lt"/>
                <a:ea typeface="+mn-ea"/>
                <a:cs typeface="+mn-cs"/>
              </a:rPr>
              <a:t>Phase 1</a:t>
            </a:r>
          </a:p>
          <a:p>
            <a:pPr lvl="1"/>
            <a:r>
              <a:rPr lang="en-US" sz="1200" b="0" i="0" kern="1200" dirty="0">
                <a:solidFill>
                  <a:schemeClr val="tx1"/>
                </a:solidFill>
                <a:effectLst/>
                <a:latin typeface="+mn-lt"/>
                <a:ea typeface="+mn-ea"/>
                <a:cs typeface="+mn-cs"/>
              </a:rPr>
              <a:t>Redo from sLog (oldest uncommitted transaction up to last checkpoint). Redo is a fast operation as it only needs to process a few records from the sLog.</a:t>
            </a:r>
          </a:p>
          <a:p>
            <a:pPr lvl="1"/>
            <a:r>
              <a:rPr lang="en-US" sz="1200" b="0" i="0" kern="1200" dirty="0">
                <a:solidFill>
                  <a:schemeClr val="tx1"/>
                </a:solidFill>
                <a:effectLst/>
                <a:latin typeface="+mn-lt"/>
                <a:ea typeface="+mn-ea"/>
                <a:cs typeface="+mn-cs"/>
              </a:rPr>
              <a:t>Phase 2</a:t>
            </a:r>
          </a:p>
          <a:p>
            <a:pPr lvl="1"/>
            <a:r>
              <a:rPr lang="en-US" sz="1200" b="0" i="0" kern="1200" dirty="0">
                <a:solidFill>
                  <a:schemeClr val="tx1"/>
                </a:solidFill>
                <a:effectLst/>
                <a:latin typeface="+mn-lt"/>
                <a:ea typeface="+mn-ea"/>
                <a:cs typeface="+mn-cs"/>
              </a:rPr>
              <a:t>Redo from Transaction Log starts from last checkpoint (instead of oldest uncommitted transaction)</a:t>
            </a:r>
          </a:p>
          <a:p>
            <a:r>
              <a:rPr lang="en-US" sz="1200" b="1" i="0" kern="1200" dirty="0">
                <a:solidFill>
                  <a:schemeClr val="tx1"/>
                </a:solidFill>
                <a:effectLst/>
                <a:latin typeface="+mn-lt"/>
                <a:ea typeface="+mn-ea"/>
                <a:cs typeface="+mn-cs"/>
              </a:rPr>
              <a:t>Undo phase</a:t>
            </a:r>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The Undo phase with ADR completes almost instantaneously by using sLog to undo non-versioned operations and Persisted Version Store (PVS) with Logical Revert to perform row level version-based Undo.</a:t>
            </a:r>
          </a:p>
          <a:p>
            <a:endParaRPr lang="en-US" sz="1200" b="0" i="0" kern="1200" dirty="0">
              <a:solidFill>
                <a:schemeClr val="tx1"/>
              </a:solidFill>
              <a:effectLst/>
              <a:latin typeface="+mn-lt"/>
              <a:ea typeface="+mn-ea"/>
              <a:cs typeface="+mn-cs"/>
            </a:endParaRPr>
          </a:p>
          <a:p>
            <a:pPr algn="l"/>
            <a:r>
              <a:rPr lang="en-US" sz="1200" b="1" i="0" dirty="0">
                <a:solidFill>
                  <a:schemeClr val="tx1"/>
                </a:solidFill>
                <a:effectLst/>
                <a:latin typeface="+mn-lt"/>
              </a:rPr>
              <a:t>The following types of workloads benefit most from ADR:</a:t>
            </a:r>
          </a:p>
          <a:p>
            <a:pPr algn="l">
              <a:buFont typeface="Arial" panose="020B0604020202020204" pitchFamily="34" charset="0"/>
              <a:buChar char="•"/>
            </a:pPr>
            <a:r>
              <a:rPr lang="en-US" sz="1200" b="0" i="0" dirty="0">
                <a:solidFill>
                  <a:schemeClr val="tx1"/>
                </a:solidFill>
                <a:effectLst/>
                <a:latin typeface="+mn-lt"/>
              </a:rPr>
              <a:t>Workloads with long-running transactions.</a:t>
            </a:r>
          </a:p>
          <a:p>
            <a:pPr algn="l">
              <a:buFont typeface="Arial" panose="020B0604020202020204" pitchFamily="34" charset="0"/>
              <a:buChar char="•"/>
            </a:pPr>
            <a:r>
              <a:rPr lang="en-US" sz="1200" b="0" i="0" dirty="0">
                <a:solidFill>
                  <a:schemeClr val="tx1"/>
                </a:solidFill>
                <a:effectLst/>
                <a:latin typeface="+mn-lt"/>
              </a:rPr>
              <a:t>Workloads that have seen cases where active transactions are causing the transaction log to grow significantly.</a:t>
            </a:r>
          </a:p>
          <a:p>
            <a:pPr algn="l">
              <a:buFont typeface="Arial" panose="020B0604020202020204" pitchFamily="34" charset="0"/>
              <a:buChar char="•"/>
            </a:pPr>
            <a:r>
              <a:rPr lang="en-US" sz="1200" b="0" i="0" dirty="0">
                <a:solidFill>
                  <a:schemeClr val="tx1"/>
                </a:solidFill>
                <a:effectLst/>
                <a:latin typeface="+mn-lt"/>
              </a:rPr>
              <a:t>Workloads that have experienced long periods of database unavailability due to long running recovery (such as unexpected service restart or manual transaction rollback).</a:t>
            </a:r>
          </a:p>
          <a:p>
            <a:endParaRPr lang="en-US" sz="1200" b="0" i="0" kern="1200" dirty="0">
              <a:solidFill>
                <a:schemeClr val="tx1"/>
              </a:solidFill>
              <a:effectLst/>
              <a:latin typeface="+mn-lt"/>
              <a:ea typeface="+mn-ea"/>
              <a:cs typeface="+mn-cs"/>
            </a:endParaRPr>
          </a:p>
          <a:p>
            <a:pPr marL="0" marR="0" lvl="0" indent="0" algn="l" defTabSz="932742" rtl="0" eaLnBrk="1" fontAlgn="auto" latinLnBrk="0" hangingPunct="1">
              <a:lnSpc>
                <a:spcPct val="90000"/>
              </a:lnSpc>
              <a:spcBef>
                <a:spcPts val="0"/>
              </a:spcBef>
              <a:spcAft>
                <a:spcPts val="340"/>
              </a:spcAft>
              <a:buClrTx/>
              <a:buSzTx/>
              <a:buFontTx/>
              <a:buNone/>
              <a:tabLst/>
              <a:defRPr/>
            </a:pPr>
            <a:endParaRPr lang="en-US" sz="1200" dirty="0">
              <a:latin typeface="+mn-lt"/>
              <a:hlinkClick r:id="" action="ppaction://noaction"/>
            </a:endParaRPr>
          </a:p>
          <a:p>
            <a:pPr marL="0" marR="0" lvl="0" indent="0" algn="l" defTabSz="932742" rtl="0" eaLnBrk="1" fontAlgn="auto" latinLnBrk="0" hangingPunct="1">
              <a:lnSpc>
                <a:spcPct val="90000"/>
              </a:lnSpc>
              <a:spcBef>
                <a:spcPts val="0"/>
              </a:spcBef>
              <a:spcAft>
                <a:spcPts val="340"/>
              </a:spcAft>
              <a:buClrTx/>
              <a:buSzTx/>
              <a:buFontTx/>
              <a:buNone/>
              <a:tabLst/>
              <a:defRPr/>
            </a:pPr>
            <a:r>
              <a:rPr lang="en-US" sz="1200" dirty="0">
                <a:latin typeface="+mn-lt"/>
                <a:hlinkClick r:id="" action="ppaction://noaction"/>
              </a:rPr>
              <a:t>https://docs.microsoft.com/en-us/azure/sql-database/sql-database-accelerated-database-recovery</a:t>
            </a:r>
            <a:endParaRPr lang="en-US" sz="1200" dirty="0">
              <a:latin typeface="+mn-lt"/>
            </a:endParaRP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10/1/2022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150825805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hlinkClick r:id="rId3"/>
              </a:rPr>
              <a:t>Constant Time Recovery in SQL Server (microsoft.com)</a:t>
            </a:r>
            <a:r>
              <a:rPr lang="en-US" dirty="0"/>
              <a:t> https://www.microsoft.com/en-us/research/uploads/prod/2019/06/p700-antonopoulos.pdf</a:t>
            </a:r>
            <a:endParaRPr lang="en-US" sz="1200" dirty="0"/>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16</a:t>
            </a:fld>
            <a:endParaRPr lang="en-US"/>
          </a:p>
        </p:txBody>
      </p:sp>
    </p:spTree>
    <p:extLst>
      <p:ext uri="{BB962C8B-B14F-4D97-AF65-F5344CB8AC3E}">
        <p14:creationId xmlns:p14="http://schemas.microsoft.com/office/powerpoint/2010/main" val="25980117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hlinkClick r:id="rId3"/>
              </a:rPr>
              <a:t>Constant Time Recovery in SQL Server (microsoft.com)</a:t>
            </a:r>
            <a:r>
              <a:rPr lang="en-US" dirty="0"/>
              <a:t> https://www.microsoft.com/en-us/research/uploads/prod/2019/06/p700-antonopoulos.pdf</a:t>
            </a:r>
            <a:endParaRPr lang="en-US" sz="1200"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17</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04778380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session we will discuss What Accelerated Database Recovery is and how to enable the feature in SQL Server 2019. Then we will look at the Current Database Recovery process and some of the issues that occur based on the existing recovery design. Next, we walk through the four core components of ADR before walking through the new Accelerated Database Recovery Process. Finally, we will have a demonstration on all the awesomeness that is of ADR!</a:t>
            </a:r>
          </a:p>
        </p:txBody>
      </p:sp>
      <p:sp>
        <p:nvSpPr>
          <p:cNvPr id="4" name="Slide Number Placeholder 3"/>
          <p:cNvSpPr>
            <a:spLocks noGrp="1"/>
          </p:cNvSpPr>
          <p:nvPr>
            <p:ph type="sldNum" sz="quarter" idx="5"/>
          </p:nvPr>
        </p:nvSpPr>
        <p:spPr/>
        <p:txBody>
          <a:bodyPr/>
          <a:lstStyle/>
          <a:p>
            <a:fld id="{56E97690-D681-4B47-8FD4-7300C9E579A2}" type="slidenum">
              <a:rPr lang="en-US" smtClean="0"/>
              <a:t>4</a:t>
            </a:fld>
            <a:endParaRPr lang="en-US"/>
          </a:p>
        </p:txBody>
      </p:sp>
    </p:spTree>
    <p:extLst>
      <p:ext uri="{BB962C8B-B14F-4D97-AF65-F5344CB8AC3E}">
        <p14:creationId xmlns:p14="http://schemas.microsoft.com/office/powerpoint/2010/main" val="27497685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20000"/>
          </a:bodyPr>
          <a:lstStyle/>
          <a:p>
            <a:pPr algn="l"/>
            <a:r>
              <a:rPr lang="en-US" b="1" i="0" dirty="0">
                <a:solidFill>
                  <a:srgbClr val="E6E6E6"/>
                </a:solidFill>
                <a:effectLst/>
                <a:latin typeface="Segoe UI" panose="020B0502040204020203" pitchFamily="34" charset="0"/>
              </a:rPr>
              <a:t>Recovery and the transaction log</a:t>
            </a:r>
          </a:p>
          <a:p>
            <a:pPr algn="l"/>
            <a:r>
              <a:rPr lang="en-US" b="0" i="0" dirty="0">
                <a:solidFill>
                  <a:srgbClr val="E6E6E6"/>
                </a:solidFill>
                <a:effectLst/>
                <a:latin typeface="Segoe UI" panose="020B0502040204020203" pitchFamily="34" charset="0"/>
              </a:rPr>
              <a:t>For most restore scenarios, it is necessary to apply a transaction log backup and allow the SQL Server Database Engine to run the </a:t>
            </a:r>
            <a:r>
              <a:rPr lang="en-US" b="1" i="0" dirty="0">
                <a:solidFill>
                  <a:srgbClr val="E6E6E6"/>
                </a:solidFill>
                <a:effectLst/>
                <a:latin typeface="Segoe UI" panose="020B0502040204020203" pitchFamily="34" charset="0"/>
              </a:rPr>
              <a:t>recovery process</a:t>
            </a:r>
            <a:r>
              <a:rPr lang="en-US" b="0" i="0" dirty="0">
                <a:solidFill>
                  <a:srgbClr val="E6E6E6"/>
                </a:solidFill>
                <a:effectLst/>
                <a:latin typeface="Segoe UI" panose="020B0502040204020203" pitchFamily="34" charset="0"/>
              </a:rPr>
              <a:t> for the database to be brought online. Recovery is the process used by SQL Server for each database to start in a transactionally consistent - or clean - state.</a:t>
            </a:r>
          </a:p>
          <a:p>
            <a:pPr algn="l"/>
            <a:r>
              <a:rPr lang="en-US" b="0" i="0" dirty="0">
                <a:solidFill>
                  <a:srgbClr val="E6E6E6"/>
                </a:solidFill>
                <a:effectLst/>
                <a:latin typeface="Segoe UI" panose="020B0502040204020203" pitchFamily="34" charset="0"/>
              </a:rPr>
              <a:t>In case of a failover or other non-clean shut down, the databases may be left in a state where some modifications were never written from the buffer cache to the data files, and there may be some modifications from incomplete transactions in the data files. When an instance of SQL Server is started, it runs a recovery of each database, which consists of three phases, based on the last </a:t>
            </a:r>
            <a:r>
              <a:rPr lang="en-US" b="0" i="0" u="none" strike="noStrike" dirty="0">
                <a:solidFill>
                  <a:srgbClr val="E6E6E6"/>
                </a:solidFill>
                <a:effectLst/>
                <a:latin typeface="Segoe UI" panose="020B0502040204020203" pitchFamily="34" charset="0"/>
                <a:hlinkClick r:id="rId3"/>
              </a:rPr>
              <a:t>database checkpoint</a:t>
            </a:r>
            <a:r>
              <a:rPr lang="en-US" b="0" i="0" dirty="0">
                <a:solidFill>
                  <a:srgbClr val="E6E6E6"/>
                </a:solidFill>
                <a:effectLst/>
                <a:latin typeface="Segoe UI" panose="020B0502040204020203" pitchFamily="34" charset="0"/>
              </a:rPr>
              <a:t>:</a:t>
            </a:r>
          </a:p>
          <a:p>
            <a:pPr algn="l"/>
            <a:endParaRPr lang="en-US" b="0" i="0" dirty="0">
              <a:solidFill>
                <a:srgbClr val="E6E6E6"/>
              </a:solidFill>
              <a:effectLst/>
              <a:latin typeface="Segoe UI" panose="020B0502040204020203" pitchFamily="34" charset="0"/>
            </a:endParaRPr>
          </a:p>
          <a:p>
            <a:pPr algn="l">
              <a:buFont typeface="Arial" panose="020B0604020202020204" pitchFamily="34" charset="0"/>
              <a:buChar char="•"/>
            </a:pPr>
            <a:r>
              <a:rPr lang="en-US" b="1" i="0" dirty="0">
                <a:solidFill>
                  <a:srgbClr val="E6E6E6"/>
                </a:solidFill>
                <a:effectLst/>
                <a:latin typeface="Segoe UI" panose="020B0502040204020203" pitchFamily="34" charset="0"/>
              </a:rPr>
              <a:t>Analysis Phase</a:t>
            </a:r>
            <a:r>
              <a:rPr lang="en-US" b="0" i="0" dirty="0">
                <a:solidFill>
                  <a:srgbClr val="E6E6E6"/>
                </a:solidFill>
                <a:effectLst/>
                <a:latin typeface="Segoe UI" panose="020B0502040204020203" pitchFamily="34" charset="0"/>
              </a:rPr>
              <a:t> analyzes the transaction log to determine what is the last checkpoint, and creates the Dirty Page Table (DPT) and the Active Transaction Table (ATT). The DPT contains records of pages that were dirty at the time the database was shut down. The ATT contains records of transactions that were active at the time the database was not cleanly shut down.</a:t>
            </a:r>
          </a:p>
          <a:p>
            <a:pPr algn="l">
              <a:buFont typeface="Arial" panose="020B0604020202020204" pitchFamily="34" charset="0"/>
              <a:buChar char="•"/>
            </a:pPr>
            <a:r>
              <a:rPr lang="en-US" b="1" i="0" dirty="0">
                <a:solidFill>
                  <a:srgbClr val="E6E6E6"/>
                </a:solidFill>
                <a:effectLst/>
                <a:latin typeface="Segoe UI" panose="020B0502040204020203" pitchFamily="34" charset="0"/>
              </a:rPr>
              <a:t>Redo Phase</a:t>
            </a:r>
            <a:r>
              <a:rPr lang="en-US" b="0" i="0" dirty="0">
                <a:solidFill>
                  <a:srgbClr val="E6E6E6"/>
                </a:solidFill>
                <a:effectLst/>
                <a:latin typeface="Segoe UI" panose="020B0502040204020203" pitchFamily="34" charset="0"/>
              </a:rPr>
              <a:t> rolls forwards every modification recorded in the log that may not have been written to the data files at the time the database was shut down. The </a:t>
            </a:r>
            <a:r>
              <a:rPr lang="en-US" b="0" i="0" u="none" strike="noStrike" dirty="0">
                <a:solidFill>
                  <a:srgbClr val="E6E6E6"/>
                </a:solidFill>
                <a:effectLst/>
                <a:latin typeface="Segoe UI" panose="020B0502040204020203" pitchFamily="34" charset="0"/>
                <a:hlinkClick r:id="rId4"/>
              </a:rPr>
              <a:t>minimum log sequence number</a:t>
            </a:r>
            <a:r>
              <a:rPr lang="en-US" b="0" i="0" dirty="0">
                <a:solidFill>
                  <a:srgbClr val="E6E6E6"/>
                </a:solidFill>
                <a:effectLst/>
                <a:latin typeface="Segoe UI" panose="020B0502040204020203" pitchFamily="34" charset="0"/>
              </a:rPr>
              <a:t> (</a:t>
            </a:r>
            <a:r>
              <a:rPr lang="en-US" b="0" i="0" dirty="0" err="1">
                <a:solidFill>
                  <a:srgbClr val="E6E6E6"/>
                </a:solidFill>
                <a:effectLst/>
                <a:latin typeface="Segoe UI" panose="020B0502040204020203" pitchFamily="34" charset="0"/>
              </a:rPr>
              <a:t>minLSN</a:t>
            </a:r>
            <a:r>
              <a:rPr lang="en-US" b="0" i="0" dirty="0">
                <a:solidFill>
                  <a:srgbClr val="E6E6E6"/>
                </a:solidFill>
                <a:effectLst/>
                <a:latin typeface="Segoe UI" panose="020B0502040204020203" pitchFamily="34" charset="0"/>
              </a:rPr>
              <a:t>) required for a successful database-wide recovery is found in the DPT, and marks the start of the redo operations needed on all dirty pages. At this phase, the SQL Server Database Engine writes to disk all dirty pages belonging to committed transactions.</a:t>
            </a:r>
          </a:p>
          <a:p>
            <a:pPr algn="l">
              <a:buFont typeface="Arial" panose="020B0604020202020204" pitchFamily="34" charset="0"/>
              <a:buChar char="•"/>
            </a:pPr>
            <a:r>
              <a:rPr lang="en-US" b="1" i="0" dirty="0">
                <a:solidFill>
                  <a:srgbClr val="E6E6E6"/>
                </a:solidFill>
                <a:effectLst/>
                <a:latin typeface="Segoe UI" panose="020B0502040204020203" pitchFamily="34" charset="0"/>
              </a:rPr>
              <a:t>Undo Phase</a:t>
            </a:r>
            <a:r>
              <a:rPr lang="en-US" b="0" i="0" dirty="0">
                <a:solidFill>
                  <a:srgbClr val="E6E6E6"/>
                </a:solidFill>
                <a:effectLst/>
                <a:latin typeface="Segoe UI" panose="020B0502040204020203" pitchFamily="34" charset="0"/>
              </a:rPr>
              <a:t> rolls back incomplete transactions found in the ATT to make sure the integrity of the database is preserved. After rollback, the database goes online, and no more transaction log backups can be applied to the database.</a:t>
            </a:r>
          </a:p>
          <a:p>
            <a:pPr algn="l"/>
            <a:r>
              <a:rPr lang="en-US" b="0" i="0" dirty="0">
                <a:solidFill>
                  <a:srgbClr val="E6E6E6"/>
                </a:solidFill>
                <a:effectLst/>
                <a:latin typeface="Segoe UI" panose="020B0502040204020203" pitchFamily="34" charset="0"/>
              </a:rPr>
              <a:t>Information about the progress of each database recovery stage is logged in the SQL Server </a:t>
            </a:r>
            <a:r>
              <a:rPr lang="en-US" b="0" i="0" u="none" strike="noStrike" dirty="0">
                <a:solidFill>
                  <a:srgbClr val="E6E6E6"/>
                </a:solidFill>
                <a:effectLst/>
                <a:latin typeface="Segoe UI" panose="020B0502040204020203" pitchFamily="34" charset="0"/>
                <a:hlinkClick r:id="rId5"/>
              </a:rPr>
              <a:t>error log</a:t>
            </a:r>
            <a:r>
              <a:rPr lang="en-US" b="0" i="0" dirty="0">
                <a:solidFill>
                  <a:srgbClr val="E6E6E6"/>
                </a:solidFill>
                <a:effectLst/>
                <a:latin typeface="Segoe UI" panose="020B0502040204020203" pitchFamily="34" charset="0"/>
              </a:rPr>
              <a:t>. The database recovery progress can also be tracked using Extended Events. For more information, see the blog post </a:t>
            </a:r>
            <a:r>
              <a:rPr lang="en-US" b="0" i="0" u="sng" dirty="0">
                <a:solidFill>
                  <a:srgbClr val="E6E6E6"/>
                </a:solidFill>
                <a:effectLst/>
                <a:latin typeface="Segoe UI" panose="020B0502040204020203" pitchFamily="34" charset="0"/>
                <a:hlinkClick r:id="rId6"/>
              </a:rPr>
              <a:t>New extended events for database recovery progress</a:t>
            </a:r>
            <a:r>
              <a:rPr lang="en-US" b="0" i="0" dirty="0">
                <a:solidFill>
                  <a:srgbClr val="E6E6E6"/>
                </a:solidFill>
                <a:effectLst/>
                <a:latin typeface="Segoe UI" panose="020B0502040204020203" pitchFamily="34" charset="0"/>
              </a:rPr>
              <a:t>.</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5</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8850025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900" b="0" i="0" dirty="0">
                <a:solidFill>
                  <a:schemeClr val="tx1"/>
                </a:solidFill>
                <a:effectLst/>
                <a:latin typeface="Segoe UI Light" panose="020B0502040204020203" pitchFamily="34" charset="0"/>
                <a:cs typeface="Segoe UI Light" panose="020B0502040204020203" pitchFamily="34" charset="0"/>
              </a:rPr>
              <a:t>Database recovery follows the </a:t>
            </a:r>
            <a:r>
              <a:rPr lang="en-US" sz="900" b="0" i="0" u="none" strike="noStrike" dirty="0">
                <a:solidFill>
                  <a:schemeClr val="tx1"/>
                </a:solidFill>
                <a:effectLst/>
                <a:latin typeface="Segoe UI Light" panose="020B0502040204020203" pitchFamily="34" charset="0"/>
                <a:cs typeface="Segoe UI Light" panose="020B0502040204020203" pitchFamily="34" charset="0"/>
                <a:hlinkClick r:id="rId3">
                  <a:extLst>
                    <a:ext uri="{A12FA001-AC4F-418D-AE19-62706E023703}">
                      <ahyp:hlinkClr xmlns:ahyp="http://schemas.microsoft.com/office/drawing/2018/hyperlinkcolor" val="tx"/>
                    </a:ext>
                  </a:extLst>
                </a:hlinkClick>
              </a:rPr>
              <a:t>ARIES</a:t>
            </a:r>
            <a:r>
              <a:rPr lang="en-US" sz="900" b="0" i="0" dirty="0">
                <a:solidFill>
                  <a:schemeClr val="tx1"/>
                </a:solidFill>
                <a:effectLst/>
                <a:latin typeface="Segoe UI Light" panose="020B0502040204020203" pitchFamily="34" charset="0"/>
                <a:cs typeface="Segoe UI Light" panose="020B0502040204020203" pitchFamily="34" charset="0"/>
              </a:rPr>
              <a:t> recovery model, which stands for </a:t>
            </a:r>
            <a:r>
              <a:rPr lang="en-US" sz="900" b="1" i="0" kern="1200" dirty="0">
                <a:solidFill>
                  <a:schemeClr val="tx1"/>
                </a:solidFill>
                <a:effectLst/>
                <a:latin typeface="Segoe UI Light" panose="020B0502040204020203" pitchFamily="34" charset="0"/>
                <a:ea typeface="+mn-ea"/>
                <a:cs typeface="Segoe UI Light" panose="020B0502040204020203" pitchFamily="34" charset="0"/>
              </a:rPr>
              <a:t>Algorithms for Recovery and Isolation Exploiting Semantics </a:t>
            </a:r>
            <a:r>
              <a:rPr lang="en-US" sz="900" b="0" i="0" dirty="0">
                <a:solidFill>
                  <a:schemeClr val="tx1"/>
                </a:solidFill>
                <a:effectLst/>
                <a:latin typeface="Segoe UI Light" panose="020B0502040204020203" pitchFamily="34" charset="0"/>
                <a:cs typeface="Segoe UI Light" panose="020B0502040204020203" pitchFamily="34" charset="0"/>
              </a:rPr>
              <a:t>and consists of three phases,</a:t>
            </a:r>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Analysis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First, we have the Analysis phase that will scan the transaction log from the beginning of the last successful checkpoint (or the oldest dirty page LSN) until the end, to determine the state of each transaction at the time SQL Server stopped. This is normally a fairly quick process.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Redo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Next in our second phase, the recovery process will scan the transaction log from the oldest uncommitted transaction until the end, to bring the database to the state it was at the time of the crash by redoing all committed operations.</a:t>
            </a:r>
          </a:p>
          <a:p>
            <a:endParaRPr lang="en-US" sz="900" b="1"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1" i="0" kern="1200" dirty="0">
                <a:solidFill>
                  <a:schemeClr val="tx1"/>
                </a:solidFill>
                <a:effectLst/>
                <a:latin typeface="Segoe UI Light" panose="020B0502040204020203" pitchFamily="34" charset="0"/>
                <a:ea typeface="+mn-ea"/>
                <a:cs typeface="Segoe UI Light" panose="020B0502040204020203" pitchFamily="34" charset="0"/>
              </a:rPr>
              <a:t>Undo phase</a:t>
            </a:r>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b="0" i="0" kern="1200" dirty="0">
                <a:solidFill>
                  <a:schemeClr val="tx1"/>
                </a:solidFill>
                <a:effectLst/>
                <a:latin typeface="Segoe UI Light" panose="020B0502040204020203" pitchFamily="34" charset="0"/>
                <a:ea typeface="+mn-ea"/>
                <a:cs typeface="Segoe UI Light" panose="020B0502040204020203" pitchFamily="34" charset="0"/>
              </a:rPr>
              <a:t>For each transaction that was active as of the time of the crash, this phase will scan the log backwards rolling back transactions since the oldest active uncommitted transaction. This is area that takes the longest amount of time during the recovery process and the primary bottle that ADR was designed to resolve.</a:t>
            </a:r>
          </a:p>
          <a:p>
            <a:endParaRPr lang="en-US" sz="900" b="0" i="0" kern="1200" dirty="0">
              <a:solidFill>
                <a:schemeClr val="tx1"/>
              </a:solidFill>
              <a:effectLst/>
              <a:latin typeface="Segoe UI Light" panose="020B0502040204020203" pitchFamily="34" charset="0"/>
              <a:ea typeface="+mn-ea"/>
              <a:cs typeface="Segoe UI Light" panose="020B0502040204020203" pitchFamily="34" charset="0"/>
            </a:endParaRPr>
          </a:p>
          <a:p>
            <a:r>
              <a:rPr lang="en-US" sz="900" dirty="0">
                <a:latin typeface="Segoe UI Light" panose="020B0502040204020203" pitchFamily="34" charset="0"/>
                <a:cs typeface="Segoe UI Light" panose="020B0502040204020203" pitchFamily="34" charset="0"/>
                <a:hlinkClick r:id="rId4"/>
              </a:rPr>
              <a:t>https://docs.microsoft.com/en-us/azure/sql-database/sql-database-accelerated-database-recovery</a:t>
            </a:r>
            <a:endParaRPr lang="en-US" sz="900" dirty="0">
              <a:latin typeface="Segoe UI Light" panose="020B0502040204020203" pitchFamily="34" charset="0"/>
              <a:cs typeface="Segoe UI Light" panose="020B0502040204020203" pitchFamily="34" charset="0"/>
            </a:endParaRPr>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10/1/2022 5:44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9735341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b="0" i="0" dirty="0">
                <a:solidFill>
                  <a:schemeClr val="tx1"/>
                </a:solidFill>
                <a:effectLst/>
                <a:latin typeface="Segoe UI" panose="020B0502040204020203" pitchFamily="34" charset="0"/>
              </a:rPr>
              <a:t>So based on the current design, the most common implications of having to rollback all incomplete transactions is that is that the length of time required is roughly proportional to the work that the transaction has performed and the length of time the transaction has been active. Therefore, the recovery process can take a long time in the presence of long-running transactions (such as large bulk insert operations or index build operations against a large table).</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Also, cancelling/rolling back a large transaction based on the current recovery design can take a long time as it is using the same Undo recovery phase as previously described.</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Finally, the SQL Server database engine cannot truncate the transaction log when there are long-running transactions because their corresponding log records are needed for the recovery and rollback processes.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As a result, some customers face the problem that the size of the transaction log grows very large and consumes huge amounts of drive space.</a:t>
            </a:r>
          </a:p>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10/1/2022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423976334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fontScale="92500" lnSpcReduction="10000"/>
          </a:bodyPr>
          <a:lstStyle/>
          <a:p>
            <a:pPr algn="l"/>
            <a:r>
              <a:rPr lang="en-US" b="1" i="0" dirty="0">
                <a:solidFill>
                  <a:schemeClr val="tx1"/>
                </a:solidFill>
                <a:effectLst/>
                <a:latin typeface="Segoe UI" panose="020B0502040204020203" pitchFamily="34" charset="0"/>
              </a:rPr>
              <a:t>Accelerated Database Recovery (ADR)</a:t>
            </a:r>
            <a:r>
              <a:rPr lang="en-US" b="0" i="0" dirty="0">
                <a:solidFill>
                  <a:schemeClr val="tx1"/>
                </a:solidFill>
                <a:effectLst/>
                <a:latin typeface="Segoe UI" panose="020B0502040204020203" pitchFamily="34" charset="0"/>
              </a:rPr>
              <a:t> is a SQL Server 2019 database engine feature that greatly improves database availability, especially in the presence of long running transactions, by redesigning the SQL Server database engine recovery process.</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While ADR is available for SQL Server 2019 on-premises, it is also available for Azure SQL Database, Azure SQL Managed Instance, databases in Azure Synapse Analytics, and SQL Server on Azure VMs starting with SQL Server 2019.</a:t>
            </a:r>
          </a:p>
          <a:p>
            <a:pPr algn="l"/>
            <a:endParaRPr lang="en-US" b="0" i="0" dirty="0">
              <a:solidFill>
                <a:schemeClr val="tx1"/>
              </a:solidFill>
              <a:effectLst/>
              <a:latin typeface="Segoe UI" panose="020B0502040204020203" pitchFamily="34" charset="0"/>
            </a:endParaRPr>
          </a:p>
          <a:p>
            <a:pPr algn="l"/>
            <a:r>
              <a:rPr lang="en-US" b="0" i="0" dirty="0">
                <a:solidFill>
                  <a:schemeClr val="tx1"/>
                </a:solidFill>
                <a:effectLst/>
                <a:latin typeface="Segoe UI" panose="020B0502040204020203" pitchFamily="34" charset="0"/>
              </a:rPr>
              <a:t>The primary benefits of ADR are:</a:t>
            </a:r>
          </a:p>
          <a:p>
            <a:pPr algn="l"/>
            <a:endParaRPr lang="en-US" b="0" i="0" dirty="0">
              <a:solidFill>
                <a:schemeClr val="tx1"/>
              </a:solidFill>
              <a:effectLst/>
              <a:latin typeface="Segoe UI" panose="020B0502040204020203" pitchFamily="34" charset="0"/>
            </a:endParaRPr>
          </a:p>
          <a:p>
            <a:pPr algn="l"/>
            <a:r>
              <a:rPr lang="en-US" b="1" i="0" dirty="0">
                <a:solidFill>
                  <a:schemeClr val="tx1"/>
                </a:solidFill>
                <a:effectLst/>
                <a:latin typeface="Segoe UI" panose="020B0502040204020203" pitchFamily="34" charset="0"/>
              </a:rPr>
              <a:t>Available in Standard Edition</a:t>
            </a:r>
          </a:p>
          <a:p>
            <a:pPr algn="l"/>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Fast and consistent database recovery</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Since, long running transactions do not impact the overall recovery time, ADR allows for fast and consistent database recovery regardless of the number of active transactions in the system or transaction size.</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Instantaneous transaction rollback</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Additionally with ADR, Transaction rollback is instantaneous, regardless of the length time that the transaction has been active or the number of updates that has performed.</a:t>
            </a:r>
          </a:p>
          <a:p>
            <a:pPr algn="l">
              <a:buFont typeface="Arial" panose="020B0604020202020204" pitchFamily="34" charset="0"/>
              <a:buChar char="•"/>
            </a:pP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1" i="0" dirty="0">
                <a:solidFill>
                  <a:schemeClr val="tx1"/>
                </a:solidFill>
                <a:effectLst/>
                <a:latin typeface="Segoe UI" panose="020B0502040204020203" pitchFamily="34" charset="0"/>
              </a:rPr>
              <a:t>Aggressive log truncation</a:t>
            </a:r>
            <a:endParaRPr lang="en-US" b="0" i="0" dirty="0">
              <a:solidFill>
                <a:schemeClr val="tx1"/>
              </a:solidFill>
              <a:effectLst/>
              <a:latin typeface="Segoe UI" panose="020B0502040204020203" pitchFamily="34" charset="0"/>
            </a:endParaRPr>
          </a:p>
          <a:p>
            <a:pPr algn="l">
              <a:buFont typeface="Arial" panose="020B0604020202020204" pitchFamily="34" charset="0"/>
              <a:buNone/>
            </a:pPr>
            <a:r>
              <a:rPr lang="en-US" b="0" i="0" dirty="0">
                <a:solidFill>
                  <a:schemeClr val="tx1"/>
                </a:solidFill>
                <a:effectLst/>
                <a:latin typeface="Segoe UI" panose="020B0502040204020203" pitchFamily="34" charset="0"/>
              </a:rPr>
              <a:t>Finally, the transaction log is aggressively truncated, even in the presence of active long-running transactions, which will assist in preventing the transaction log from growing out of control.</a:t>
            </a:r>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9</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23014505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hlinkClick r:id="rId3"/>
              </a:rPr>
              <a:t>https://docs.microsoft.com/en-us/sql/relational-databases/accelerated-database-recovery-management?view=sql-server-ver15</a:t>
            </a:r>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38EEC551-8CDA-4EB6-89BB-2A86C9F091C8}" type="datetime8">
              <a:rPr lang="en-US" smtClean="0"/>
              <a:pPr/>
              <a:t>10/1/2022 5:32 AM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193181096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pPr algn="l"/>
            <a:r>
              <a:rPr lang="en-US" sz="1200" b="1" i="0" dirty="0">
                <a:solidFill>
                  <a:schemeClr val="tx1"/>
                </a:solidFill>
                <a:effectLst/>
                <a:latin typeface="Segoe UI" panose="020B0502040204020203" pitchFamily="34" charset="0"/>
              </a:rPr>
              <a:t>ADR recovery components</a:t>
            </a:r>
          </a:p>
          <a:p>
            <a:pPr algn="l"/>
            <a:r>
              <a:rPr lang="en-US" sz="1200" b="0" i="0" dirty="0">
                <a:solidFill>
                  <a:schemeClr val="tx1"/>
                </a:solidFill>
                <a:effectLst/>
                <a:latin typeface="Segoe UI" panose="020B0502040204020203" pitchFamily="34" charset="0"/>
              </a:rPr>
              <a:t>The four key components of ADR are:</a:t>
            </a:r>
          </a:p>
          <a:p>
            <a:pPr algn="l"/>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1" i="0" dirty="0">
                <a:solidFill>
                  <a:schemeClr val="tx1"/>
                </a:solidFill>
                <a:effectLst/>
                <a:latin typeface="Segoe UI" panose="020B0502040204020203" pitchFamily="34" charset="0"/>
              </a:rPr>
              <a:t>Persisted version store (PVS)</a:t>
            </a:r>
            <a:endParaRPr lang="en-US" sz="1200" b="0" i="0" dirty="0">
              <a:solidFill>
                <a:schemeClr val="tx1"/>
              </a:solidFill>
              <a:effectLst/>
              <a:latin typeface="Segoe UI" panose="020B0502040204020203" pitchFamily="34" charset="0"/>
            </a:endParaRPr>
          </a:p>
          <a:p>
            <a:pPr algn="l">
              <a:buFont typeface="Arial" panose="020B0604020202020204" pitchFamily="34" charset="0"/>
              <a:buNone/>
            </a:pPr>
            <a:r>
              <a:rPr lang="en-US" sz="1200" b="0" i="0" dirty="0">
                <a:solidFill>
                  <a:schemeClr val="tx1"/>
                </a:solidFill>
                <a:effectLst/>
                <a:latin typeface="Segoe UI" panose="020B0502040204020203" pitchFamily="34" charset="0"/>
              </a:rPr>
              <a:t>The persisted version store is a new SQL Server database engine mechanism for persisting the row versions generated in the database itself instead of the traditional </a:t>
            </a:r>
            <a:r>
              <a:rPr lang="en-US" sz="1200" b="0" i="0" dirty="0" err="1">
                <a:solidFill>
                  <a:schemeClr val="tx1"/>
                </a:solidFill>
                <a:effectLst/>
                <a:latin typeface="Segoe UI" panose="020B0502040204020203" pitchFamily="34" charset="0"/>
              </a:rPr>
              <a:t>tempdb</a:t>
            </a:r>
            <a:r>
              <a:rPr lang="en-US" sz="1200" b="0" i="0" dirty="0">
                <a:solidFill>
                  <a:schemeClr val="tx1"/>
                </a:solidFill>
                <a:effectLst/>
                <a:latin typeface="Segoe UI" panose="020B0502040204020203" pitchFamily="34" charset="0"/>
              </a:rPr>
              <a:t> version store. PVS enables resource isolation as well as improves availability of readable secondaries.</a:t>
            </a:r>
          </a:p>
          <a:p>
            <a:pPr algn="l">
              <a:buFont typeface="Arial" panose="020B0604020202020204" pitchFamily="34" charset="0"/>
              <a:buNone/>
            </a:pPr>
            <a:endParaRPr lang="en-US" sz="1200" b="0" i="0" dirty="0">
              <a:solidFill>
                <a:schemeClr val="tx1"/>
              </a:solidFill>
              <a:effectLst/>
              <a:latin typeface="Segoe UI" panose="020B0502040204020203" pitchFamily="34" charset="0"/>
            </a:endParaRPr>
          </a:p>
          <a:p>
            <a:endParaRPr lang="en-US" sz="1200" b="0" i="0" u="none" strike="noStrike" kern="1200" dirty="0">
              <a:solidFill>
                <a:schemeClr val="tx1"/>
              </a:solidFill>
              <a:effectLst/>
              <a:latin typeface="Segoe UI Light" pitchFamily="34" charset="0"/>
              <a:ea typeface="+mn-ea"/>
              <a:cs typeface="+mn-cs"/>
            </a:endParaRPr>
          </a:p>
        </p:txBody>
      </p:sp>
      <p:sp>
        <p:nvSpPr>
          <p:cNvPr id="4" name="Date Placeholder 3"/>
          <p:cNvSpPr>
            <a:spLocks noGrp="1"/>
          </p:cNvSpPr>
          <p:nvPr>
            <p:ph type="dt" idx="10"/>
          </p:nvPr>
        </p:nvSpPr>
        <p:spPr>
          <a:xfrm>
            <a:off x="3884613" y="0"/>
            <a:ext cx="2971800" cy="457200"/>
          </a:xfrm>
          <a:prstGeom prst="rect">
            <a:avLst/>
          </a:prstGeom>
        </p:spPr>
        <p:txBody>
          <a:bodyPr/>
          <a:lstStyle/>
          <a:p>
            <a:fld id="{EA2B2ED8-C573-45EF-BF68-CEC19505703A}" type="datetime8">
              <a:rPr lang="en-US" smtClean="0"/>
              <a:pPr/>
              <a:t>10/1/2022 5:32 AM</a:t>
            </a:fld>
            <a:endParaRPr lang="en-US" dirty="0"/>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fld id="{8B263312-38AA-4E1E-B2B5-0F8F122B24FE}" type="slidenum">
              <a:rPr lang="en-US" smtClean="0"/>
              <a:pPr/>
              <a:t>11</a:t>
            </a:fld>
            <a:endParaRPr lang="en-US" dirty="0"/>
          </a:p>
        </p:txBody>
      </p:sp>
      <p:sp>
        <p:nvSpPr>
          <p:cNvPr id="6" name="Footer Placeholder 5"/>
          <p:cNvSpPr>
            <a:spLocks noGrp="1"/>
          </p:cNvSpPr>
          <p:nvPr>
            <p:ph type="ftr" sz="quarter" idx="13"/>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endParaRPr lang="en-US" dirty="0"/>
          </a:p>
        </p:txBody>
      </p:sp>
    </p:spTree>
    <p:extLst>
      <p:ext uri="{BB962C8B-B14F-4D97-AF65-F5344CB8AC3E}">
        <p14:creationId xmlns:p14="http://schemas.microsoft.com/office/powerpoint/2010/main" val="1582724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 name="Title 5">
            <a:extLst>
              <a:ext uri="{FF2B5EF4-FFF2-40B4-BE49-F238E27FC236}">
                <a16:creationId xmlns:a16="http://schemas.microsoft.com/office/drawing/2014/main" id="{B97B15E4-CDBA-4931-BA44-2308C213F725}"/>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900650071"/>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738762183"/>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1463867383"/>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34186665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87469202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13106422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1914400261"/>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64950352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595047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42721628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97811238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163936911"/>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67325842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631523235"/>
      </p:ext>
    </p:extLst>
  </p:cSld>
  <p:clrMapOvr>
    <a:masterClrMapping/>
  </p:clrMapOvr>
  <p:transition>
    <p:fade/>
  </p:transition>
  <p:extLst>
    <p:ext uri="{DCECCB84-F9BA-43D5-87BE-67443E8EF086}">
      <p15:sldGuideLst xmlns:p15="http://schemas.microsoft.com/office/powerpoint/2012/main"/>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02986192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346497351"/>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09838313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2091301285"/>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21638261"/>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25108728"/>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1880496302"/>
      </p:ext>
    </p:extLst>
  </p:cSld>
  <p:clrMapOvr>
    <a:masterClrMapping/>
  </p:clrMapOvr>
  <p:transition>
    <p:fade/>
  </p:transition>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299972469"/>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249261422"/>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297816666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893887457"/>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55333319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3399124877"/>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54760506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59011948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765461777"/>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288368232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10474900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22371155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796914246"/>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641049"/>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27155973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12826195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2824393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53695177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46538697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246780958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15997267"/>
      </p:ext>
    </p:extLst>
  </p:cSld>
  <p:clrMapOvr>
    <a:masterClrMapping/>
  </p:clrMapOvr>
  <p:transition>
    <p:fade/>
  </p:transition>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735605770"/>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10/1/2022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64398927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3548000373"/>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42540820"/>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418076034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13012824"/>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0392150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1302111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00532671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6797666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DB2F2-E86A-C46B-FFA8-8151AF84EB4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F47CBCA-43DC-1A62-9D50-7E906F91D60C}"/>
              </a:ext>
            </a:extLst>
          </p:cNvPr>
          <p:cNvSpPr>
            <a:spLocks noGrp="1"/>
          </p:cNvSpPr>
          <p:nvPr>
            <p:ph type="dt" sz="half" idx="10"/>
          </p:nvPr>
        </p:nvSpPr>
        <p:spPr/>
        <p:txBody>
          <a:bodyPr/>
          <a:lstStyle/>
          <a:p>
            <a:fld id="{7619A28B-FD5B-46F5-A2C3-942AFF0C2256}" type="datetimeFigureOut">
              <a:rPr lang="en-US" smtClean="0"/>
              <a:t>10/1/2022</a:t>
            </a:fld>
            <a:endParaRPr lang="en-US"/>
          </a:p>
        </p:txBody>
      </p:sp>
      <p:sp>
        <p:nvSpPr>
          <p:cNvPr id="4" name="Footer Placeholder 3">
            <a:extLst>
              <a:ext uri="{FF2B5EF4-FFF2-40B4-BE49-F238E27FC236}">
                <a16:creationId xmlns:a16="http://schemas.microsoft.com/office/drawing/2014/main" id="{ADA2EED4-1C8A-6A44-76B1-F6ACEFB026C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0FE10F3-076A-C6CA-546C-0999449850FE}"/>
              </a:ext>
            </a:extLst>
          </p:cNvPr>
          <p:cNvSpPr>
            <a:spLocks noGrp="1"/>
          </p:cNvSpPr>
          <p:nvPr>
            <p:ph type="sldNum" sz="quarter" idx="12"/>
          </p:nvPr>
        </p:nvSpPr>
        <p:spPr/>
        <p:txBody>
          <a:bodyPr/>
          <a:lstStyle/>
          <a:p>
            <a:fld id="{E7FF18D7-C0BD-418B-A810-C9B22E0C5884}" type="slidenum">
              <a:rPr lang="en-US" smtClean="0"/>
              <a:t>‹#›</a:t>
            </a:fld>
            <a:endParaRPr lang="en-US"/>
          </a:p>
        </p:txBody>
      </p:sp>
    </p:spTree>
    <p:extLst>
      <p:ext uri="{BB962C8B-B14F-4D97-AF65-F5344CB8AC3E}">
        <p14:creationId xmlns:p14="http://schemas.microsoft.com/office/powerpoint/2010/main" val="144297540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30811215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userDrawn="1">
  <p:cSld name="8_Title Slide 3">
    <p:bg>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16" name="Rectangle 15"/>
          <p:cNvSpPr/>
          <p:nvPr userDrawn="1"/>
        </p:nvSpPr>
        <p:spPr bwMode="auto">
          <a:xfrm>
            <a:off x="0" y="680536"/>
            <a:ext cx="12206593" cy="3642658"/>
          </a:xfrm>
          <a:prstGeom prst="rect">
            <a:avLst/>
          </a:prstGeom>
          <a:solidFill>
            <a:schemeClr val="accent5">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311835" y="738714"/>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311834" y="253008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2775290433"/>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4.xml"/><Relationship Id="rId18" Type="http://schemas.openxmlformats.org/officeDocument/2006/relationships/slideLayout" Target="../slideLayouts/slideLayout29.xml"/><Relationship Id="rId26" Type="http://schemas.openxmlformats.org/officeDocument/2006/relationships/slideLayout" Target="../slideLayouts/slideLayout37.xml"/><Relationship Id="rId39" Type="http://schemas.openxmlformats.org/officeDocument/2006/relationships/slideLayout" Target="../slideLayouts/slideLayout50.xml"/><Relationship Id="rId21" Type="http://schemas.openxmlformats.org/officeDocument/2006/relationships/slideLayout" Target="../slideLayouts/slideLayout32.xml"/><Relationship Id="rId34" Type="http://schemas.openxmlformats.org/officeDocument/2006/relationships/slideLayout" Target="../slideLayouts/slideLayout45.xml"/><Relationship Id="rId42" Type="http://schemas.openxmlformats.org/officeDocument/2006/relationships/slideLayout" Target="../slideLayouts/slideLayout53.xml"/><Relationship Id="rId47" Type="http://schemas.openxmlformats.org/officeDocument/2006/relationships/slideLayout" Target="../slideLayouts/slideLayout58.xml"/><Relationship Id="rId50" Type="http://schemas.openxmlformats.org/officeDocument/2006/relationships/slideLayout" Target="../slideLayouts/slideLayout61.xml"/><Relationship Id="rId7" Type="http://schemas.openxmlformats.org/officeDocument/2006/relationships/slideLayout" Target="../slideLayouts/slideLayout18.xml"/><Relationship Id="rId2" Type="http://schemas.openxmlformats.org/officeDocument/2006/relationships/slideLayout" Target="../slideLayouts/slideLayout13.xml"/><Relationship Id="rId16" Type="http://schemas.openxmlformats.org/officeDocument/2006/relationships/slideLayout" Target="../slideLayouts/slideLayout27.xml"/><Relationship Id="rId29" Type="http://schemas.openxmlformats.org/officeDocument/2006/relationships/slideLayout" Target="../slideLayouts/slideLayout40.xml"/><Relationship Id="rId11" Type="http://schemas.openxmlformats.org/officeDocument/2006/relationships/slideLayout" Target="../slideLayouts/slideLayout22.xml"/><Relationship Id="rId24" Type="http://schemas.openxmlformats.org/officeDocument/2006/relationships/slideLayout" Target="../slideLayouts/slideLayout35.xml"/><Relationship Id="rId32" Type="http://schemas.openxmlformats.org/officeDocument/2006/relationships/slideLayout" Target="../slideLayouts/slideLayout43.xml"/><Relationship Id="rId37" Type="http://schemas.openxmlformats.org/officeDocument/2006/relationships/slideLayout" Target="../slideLayouts/slideLayout48.xml"/><Relationship Id="rId40" Type="http://schemas.openxmlformats.org/officeDocument/2006/relationships/slideLayout" Target="../slideLayouts/slideLayout51.xml"/><Relationship Id="rId45" Type="http://schemas.openxmlformats.org/officeDocument/2006/relationships/slideLayout" Target="../slideLayouts/slideLayout56.xml"/><Relationship Id="rId53" Type="http://schemas.openxmlformats.org/officeDocument/2006/relationships/image" Target="../media/image3.png"/><Relationship Id="rId5" Type="http://schemas.openxmlformats.org/officeDocument/2006/relationships/slideLayout" Target="../slideLayouts/slideLayout16.xml"/><Relationship Id="rId10" Type="http://schemas.openxmlformats.org/officeDocument/2006/relationships/slideLayout" Target="../slideLayouts/slideLayout21.xml"/><Relationship Id="rId19" Type="http://schemas.openxmlformats.org/officeDocument/2006/relationships/slideLayout" Target="../slideLayouts/slideLayout30.xml"/><Relationship Id="rId31" Type="http://schemas.openxmlformats.org/officeDocument/2006/relationships/slideLayout" Target="../slideLayouts/slideLayout42.xml"/><Relationship Id="rId44" Type="http://schemas.openxmlformats.org/officeDocument/2006/relationships/slideLayout" Target="../slideLayouts/slideLayout55.xml"/><Relationship Id="rId52" Type="http://schemas.openxmlformats.org/officeDocument/2006/relationships/image" Target="../media/image2.emf"/><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slideLayout" Target="../slideLayouts/slideLayout25.xml"/><Relationship Id="rId22" Type="http://schemas.openxmlformats.org/officeDocument/2006/relationships/slideLayout" Target="../slideLayouts/slideLayout33.xml"/><Relationship Id="rId27" Type="http://schemas.openxmlformats.org/officeDocument/2006/relationships/slideLayout" Target="../slideLayouts/slideLayout38.xml"/><Relationship Id="rId30" Type="http://schemas.openxmlformats.org/officeDocument/2006/relationships/slideLayout" Target="../slideLayouts/slideLayout41.xml"/><Relationship Id="rId35" Type="http://schemas.openxmlformats.org/officeDocument/2006/relationships/slideLayout" Target="../slideLayouts/slideLayout46.xml"/><Relationship Id="rId43" Type="http://schemas.openxmlformats.org/officeDocument/2006/relationships/slideLayout" Target="../slideLayouts/slideLayout54.xml"/><Relationship Id="rId48" Type="http://schemas.openxmlformats.org/officeDocument/2006/relationships/slideLayout" Target="../slideLayouts/slideLayout59.xml"/><Relationship Id="rId8" Type="http://schemas.openxmlformats.org/officeDocument/2006/relationships/slideLayout" Target="../slideLayouts/slideLayout19.xml"/><Relationship Id="rId51" Type="http://schemas.openxmlformats.org/officeDocument/2006/relationships/theme" Target="../theme/theme2.xml"/><Relationship Id="rId3" Type="http://schemas.openxmlformats.org/officeDocument/2006/relationships/slideLayout" Target="../slideLayouts/slideLayout14.xml"/><Relationship Id="rId12" Type="http://schemas.openxmlformats.org/officeDocument/2006/relationships/slideLayout" Target="../slideLayouts/slideLayout23.xml"/><Relationship Id="rId17" Type="http://schemas.openxmlformats.org/officeDocument/2006/relationships/slideLayout" Target="../slideLayouts/slideLayout28.xml"/><Relationship Id="rId25" Type="http://schemas.openxmlformats.org/officeDocument/2006/relationships/slideLayout" Target="../slideLayouts/slideLayout36.xml"/><Relationship Id="rId33" Type="http://schemas.openxmlformats.org/officeDocument/2006/relationships/slideLayout" Target="../slideLayouts/slideLayout44.xml"/><Relationship Id="rId38" Type="http://schemas.openxmlformats.org/officeDocument/2006/relationships/slideLayout" Target="../slideLayouts/slideLayout49.xml"/><Relationship Id="rId46" Type="http://schemas.openxmlformats.org/officeDocument/2006/relationships/slideLayout" Target="../slideLayouts/slideLayout57.xml"/><Relationship Id="rId20" Type="http://schemas.openxmlformats.org/officeDocument/2006/relationships/slideLayout" Target="../slideLayouts/slideLayout31.xml"/><Relationship Id="rId41" Type="http://schemas.openxmlformats.org/officeDocument/2006/relationships/slideLayout" Target="../slideLayouts/slideLayout52.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5" Type="http://schemas.openxmlformats.org/officeDocument/2006/relationships/slideLayout" Target="../slideLayouts/slideLayout26.xml"/><Relationship Id="rId23" Type="http://schemas.openxmlformats.org/officeDocument/2006/relationships/slideLayout" Target="../slideLayouts/slideLayout34.xml"/><Relationship Id="rId28" Type="http://schemas.openxmlformats.org/officeDocument/2006/relationships/slideLayout" Target="../slideLayouts/slideLayout39.xml"/><Relationship Id="rId36" Type="http://schemas.openxmlformats.org/officeDocument/2006/relationships/slideLayout" Target="../slideLayouts/slideLayout47.xml"/><Relationship Id="rId49" Type="http://schemas.openxmlformats.org/officeDocument/2006/relationships/slideLayout" Target="../slideLayouts/slideLayout60.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63.xml"/><Relationship Id="rId1" Type="http://schemas.openxmlformats.org/officeDocument/2006/relationships/slideLayout" Target="../slideLayouts/slideLayout6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Accelerated Database Recovery</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4870" r:id="rId6"/>
    <p:sldLayoutId id="2147484871" r:id="rId7"/>
    <p:sldLayoutId id="2147484872" r:id="rId8"/>
    <p:sldLayoutId id="2147484873" r:id="rId9"/>
    <p:sldLayoutId id="2147484927" r:id="rId10"/>
    <p:sldLayoutId id="2147484929" r:id="rId11"/>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3"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715163223"/>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 id="2147484923" r:id="rId49"/>
    <p:sldLayoutId id="2147484928" r:id="rId50"/>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Tree>
    <p:extLst>
      <p:ext uri="{BB962C8B-B14F-4D97-AF65-F5344CB8AC3E}">
        <p14:creationId xmlns:p14="http://schemas.microsoft.com/office/powerpoint/2010/main" val="4184931901"/>
      </p:ext>
    </p:extLst>
  </p:cSld>
  <p:clrMap bg1="lt1" tx1="dk1" bg2="lt2" tx2="dk2" accent1="accent1" accent2="accent2" accent3="accent3" accent4="accent4" accent5="accent5" accent6="accent6" hlink="hlink" folHlink="folHlink"/>
  <p:sldLayoutIdLst>
    <p:sldLayoutId id="2147484925" r:id="rId1"/>
    <p:sldLayoutId id="2147484926" r:id="rId2"/>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9.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1.xml"/><Relationship Id="rId1" Type="http://schemas.openxmlformats.org/officeDocument/2006/relationships/tags" Target="../tags/tag5.xml"/></Relationships>
</file>

<file path=ppt/slides/_rels/slide11.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notesSlide" Target="../notesSlides/notesSlide9.xml"/><Relationship Id="rId7" Type="http://schemas.openxmlformats.org/officeDocument/2006/relationships/diagramColors" Target="../diagrams/colors6.xml"/><Relationship Id="rId2" Type="http://schemas.openxmlformats.org/officeDocument/2006/relationships/slideLayout" Target="../slideLayouts/slideLayout1.xml"/><Relationship Id="rId1" Type="http://schemas.openxmlformats.org/officeDocument/2006/relationships/tags" Target="../tags/tag6.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2.xml.rels><?xml version="1.0" encoding="UTF-8" standalone="yes"?>
<Relationships xmlns="http://schemas.openxmlformats.org/package/2006/relationships"><Relationship Id="rId8" Type="http://schemas.microsoft.com/office/2007/relationships/diagramDrawing" Target="../diagrams/drawing7.xml"/><Relationship Id="rId3" Type="http://schemas.openxmlformats.org/officeDocument/2006/relationships/notesSlide" Target="../notesSlides/notesSlide10.xml"/><Relationship Id="rId7" Type="http://schemas.openxmlformats.org/officeDocument/2006/relationships/diagramColors" Target="../diagrams/colors7.xml"/><Relationship Id="rId2" Type="http://schemas.openxmlformats.org/officeDocument/2006/relationships/slideLayout" Target="../slideLayouts/slideLayout1.xml"/><Relationship Id="rId1" Type="http://schemas.openxmlformats.org/officeDocument/2006/relationships/tags" Target="../tags/tag7.xml"/><Relationship Id="rId6" Type="http://schemas.openxmlformats.org/officeDocument/2006/relationships/diagramQuickStyle" Target="../diagrams/quickStyle7.xml"/><Relationship Id="rId5" Type="http://schemas.openxmlformats.org/officeDocument/2006/relationships/diagramLayout" Target="../diagrams/layout7.xml"/><Relationship Id="rId4" Type="http://schemas.openxmlformats.org/officeDocument/2006/relationships/diagramData" Target="../diagrams/data7.xml"/></Relationships>
</file>

<file path=ppt/slides/_rels/slide13.xml.rels><?xml version="1.0" encoding="UTF-8" standalone="yes"?>
<Relationships xmlns="http://schemas.openxmlformats.org/package/2006/relationships"><Relationship Id="rId8" Type="http://schemas.microsoft.com/office/2007/relationships/diagramDrawing" Target="../diagrams/drawing8.xml"/><Relationship Id="rId3" Type="http://schemas.openxmlformats.org/officeDocument/2006/relationships/notesSlide" Target="../notesSlides/notesSlide11.xml"/><Relationship Id="rId7" Type="http://schemas.openxmlformats.org/officeDocument/2006/relationships/diagramColors" Target="../diagrams/colors8.xml"/><Relationship Id="rId2" Type="http://schemas.openxmlformats.org/officeDocument/2006/relationships/slideLayout" Target="../slideLayouts/slideLayout1.xml"/><Relationship Id="rId1" Type="http://schemas.openxmlformats.org/officeDocument/2006/relationships/tags" Target="../tags/tag8.xml"/><Relationship Id="rId6" Type="http://schemas.openxmlformats.org/officeDocument/2006/relationships/diagramQuickStyle" Target="../diagrams/quickStyle8.xml"/><Relationship Id="rId5" Type="http://schemas.openxmlformats.org/officeDocument/2006/relationships/diagramLayout" Target="../diagrams/layout8.xml"/><Relationship Id="rId4" Type="http://schemas.openxmlformats.org/officeDocument/2006/relationships/diagramData" Target="../diagrams/data8.xml"/></Relationships>
</file>

<file path=ppt/slides/_rels/slide14.xml.rels><?xml version="1.0" encoding="UTF-8" standalone="yes"?>
<Relationships xmlns="http://schemas.openxmlformats.org/package/2006/relationships"><Relationship Id="rId8" Type="http://schemas.microsoft.com/office/2007/relationships/diagramDrawing" Target="../diagrams/drawing9.xml"/><Relationship Id="rId3" Type="http://schemas.openxmlformats.org/officeDocument/2006/relationships/notesSlide" Target="../notesSlides/notesSlide12.xml"/><Relationship Id="rId7" Type="http://schemas.openxmlformats.org/officeDocument/2006/relationships/diagramColors" Target="../diagrams/colors9.xml"/><Relationship Id="rId2" Type="http://schemas.openxmlformats.org/officeDocument/2006/relationships/slideLayout" Target="../slideLayouts/slideLayout1.xml"/><Relationship Id="rId1" Type="http://schemas.openxmlformats.org/officeDocument/2006/relationships/tags" Target="../tags/tag9.xml"/><Relationship Id="rId6" Type="http://schemas.openxmlformats.org/officeDocument/2006/relationships/diagramQuickStyle" Target="../diagrams/quickStyle9.xml"/><Relationship Id="rId5" Type="http://schemas.openxmlformats.org/officeDocument/2006/relationships/diagramLayout" Target="../diagrams/layout9.xml"/><Relationship Id="rId4" Type="http://schemas.openxmlformats.org/officeDocument/2006/relationships/diagramData" Target="../diagrams/data9.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hyperlink" Target="https://www.microsoft.com/en-us/research/uploads/prod/2019/06/p700-antonopoulos.pdf" TargetMode="External"/></Relationships>
</file>

<file path=ppt/slides/_rels/slide17.xml.rels><?xml version="1.0" encoding="UTF-8" standalone="yes"?>
<Relationships xmlns="http://schemas.openxmlformats.org/package/2006/relationships"><Relationship Id="rId8" Type="http://schemas.microsoft.com/office/2007/relationships/diagramDrawing" Target="../diagrams/drawing10.xml"/><Relationship Id="rId3" Type="http://schemas.openxmlformats.org/officeDocument/2006/relationships/notesSlide" Target="../notesSlides/notesSlide15.xml"/><Relationship Id="rId7" Type="http://schemas.openxmlformats.org/officeDocument/2006/relationships/diagramColors" Target="../diagrams/colors10.xml"/><Relationship Id="rId2" Type="http://schemas.openxmlformats.org/officeDocument/2006/relationships/slideLayout" Target="../slideLayouts/slideLayout1.xml"/><Relationship Id="rId1" Type="http://schemas.openxmlformats.org/officeDocument/2006/relationships/tags" Target="../tags/tag11.xml"/><Relationship Id="rId6" Type="http://schemas.openxmlformats.org/officeDocument/2006/relationships/diagramQuickStyle" Target="../diagrams/quickStyle10.xml"/><Relationship Id="rId5" Type="http://schemas.openxmlformats.org/officeDocument/2006/relationships/diagramLayout" Target="../diagrams/layout10.xml"/><Relationship Id="rId4" Type="http://schemas.openxmlformats.org/officeDocument/2006/relationships/diagramData" Target="../diagrams/data10.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image" Target="../media/image18.png"/><Relationship Id="rId7" Type="http://schemas.openxmlformats.org/officeDocument/2006/relationships/image" Target="../media/image22.png"/><Relationship Id="rId2" Type="http://schemas.openxmlformats.org/officeDocument/2006/relationships/image" Target="../media/image17.png"/><Relationship Id="rId1" Type="http://schemas.openxmlformats.org/officeDocument/2006/relationships/slideLayout" Target="../slideLayouts/slideLayout61.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10.xml"/><Relationship Id="rId1" Type="http://schemas.openxmlformats.org/officeDocument/2006/relationships/tags" Target="../tags/tag1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8"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notesSlide" Target="../notesSlides/notesSlide1.xml"/><Relationship Id="rId1" Type="http://schemas.openxmlformats.org/officeDocument/2006/relationships/slideLayout" Target="../slideLayouts/slideLayout63.xml"/><Relationship Id="rId6" Type="http://schemas.openxmlformats.org/officeDocument/2006/relationships/image" Target="../media/image27.png"/><Relationship Id="rId5" Type="http://schemas.openxmlformats.org/officeDocument/2006/relationships/image" Target="../media/image26.jpg"/><Relationship Id="rId4" Type="http://schemas.openxmlformats.org/officeDocument/2006/relationships/image" Target="../media/image25.png"/><Relationship Id="rId9" Type="http://schemas.openxmlformats.org/officeDocument/2006/relationships/image" Target="../media/image30.pn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5.xml.rels><?xml version="1.0" encoding="UTF-8" standalone="yes"?>
<Relationships xmlns="http://schemas.openxmlformats.org/package/2006/relationships"><Relationship Id="rId8" Type="http://schemas.microsoft.com/office/2007/relationships/diagramDrawing" Target="../diagrams/drawing2.xml"/><Relationship Id="rId3" Type="http://schemas.openxmlformats.org/officeDocument/2006/relationships/notesSlide" Target="../notesSlides/notesSlide3.xml"/><Relationship Id="rId7" Type="http://schemas.openxmlformats.org/officeDocument/2006/relationships/diagramColors" Target="../diagrams/colors2.xml"/><Relationship Id="rId2" Type="http://schemas.openxmlformats.org/officeDocument/2006/relationships/slideLayout" Target="../slideLayouts/slideLayout1.xml"/><Relationship Id="rId1" Type="http://schemas.openxmlformats.org/officeDocument/2006/relationships/tags" Target="../tags/tag1.xml"/><Relationship Id="rId6" Type="http://schemas.openxmlformats.org/officeDocument/2006/relationships/diagramQuickStyle" Target="../diagrams/quickStyle2.xml"/><Relationship Id="rId5" Type="http://schemas.openxmlformats.org/officeDocument/2006/relationships/diagramLayout" Target="../diagrams/layout2.xml"/><Relationship Id="rId4" Type="http://schemas.openxmlformats.org/officeDocument/2006/relationships/diagramData" Target="../diagrams/data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4.xml"/><Relationship Id="rId3" Type="http://schemas.openxmlformats.org/officeDocument/2006/relationships/diagramData" Target="../diagrams/data3.xml"/><Relationship Id="rId7" Type="http://schemas.microsoft.com/office/2007/relationships/diagramDrawing" Target="../diagrams/drawing3.xml"/><Relationship Id="rId12"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10.xml"/><Relationship Id="rId6" Type="http://schemas.openxmlformats.org/officeDocument/2006/relationships/diagramColors" Target="../diagrams/colors3.xml"/><Relationship Id="rId11" Type="http://schemas.openxmlformats.org/officeDocument/2006/relationships/diagramColors" Target="../diagrams/colors4.xml"/><Relationship Id="rId5" Type="http://schemas.openxmlformats.org/officeDocument/2006/relationships/diagramQuickStyle" Target="../diagrams/quickStyle3.xml"/><Relationship Id="rId10" Type="http://schemas.openxmlformats.org/officeDocument/2006/relationships/diagramQuickStyle" Target="../diagrams/quickStyle4.xml"/><Relationship Id="rId4" Type="http://schemas.openxmlformats.org/officeDocument/2006/relationships/diagramLayout" Target="../diagrams/layout3.xml"/><Relationship Id="rId9" Type="http://schemas.openxmlformats.org/officeDocument/2006/relationships/diagramLayout" Target="../diagrams/layout4.xml"/></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1.xml"/><Relationship Id="rId1" Type="http://schemas.openxmlformats.org/officeDocument/2006/relationships/tags" Target="../tags/tag3.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8" Type="http://schemas.microsoft.com/office/2007/relationships/diagramDrawing" Target="../diagrams/drawing5.xml"/><Relationship Id="rId3" Type="http://schemas.openxmlformats.org/officeDocument/2006/relationships/notesSlide" Target="../notesSlides/notesSlide7.xml"/><Relationship Id="rId7" Type="http://schemas.openxmlformats.org/officeDocument/2006/relationships/diagramColors" Target="../diagrams/colors5.xml"/><Relationship Id="rId2" Type="http://schemas.openxmlformats.org/officeDocument/2006/relationships/slideLayout" Target="../slideLayouts/slideLayout1.xml"/><Relationship Id="rId1" Type="http://schemas.openxmlformats.org/officeDocument/2006/relationships/tags" Target="../tags/tag4.xml"/><Relationship Id="rId6" Type="http://schemas.openxmlformats.org/officeDocument/2006/relationships/diagramQuickStyle" Target="../diagrams/quickStyle5.xml"/><Relationship Id="rId5" Type="http://schemas.openxmlformats.org/officeDocument/2006/relationships/diagramLayout" Target="../diagrams/layout5.xml"/><Relationship Id="rId4" Type="http://schemas.openxmlformats.org/officeDocument/2006/relationships/diagramData" Target="../diagrams/data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874128" y="4315398"/>
            <a:ext cx="4344412" cy="2215991"/>
          </a:xfrm>
        </p:spPr>
        <p:txBody>
          <a:bodyPr/>
          <a:lstStyle/>
          <a:p>
            <a:pPr algn="ctr"/>
            <a:r>
              <a:rPr lang="en-US" dirty="0"/>
              <a:t>Introduction to</a:t>
            </a:r>
            <a:br>
              <a:rPr lang="en-US" dirty="0"/>
            </a:br>
            <a:r>
              <a:rPr lang="en-US" dirty="0"/>
              <a:t>Accelerated </a:t>
            </a:r>
            <a:br>
              <a:rPr lang="en-US" dirty="0"/>
            </a:br>
            <a:r>
              <a:rPr lang="en-US" dirty="0"/>
              <a:t>Database Recovery</a:t>
            </a:r>
            <a:br>
              <a:rPr lang="en-US" dirty="0"/>
            </a:br>
            <a:br>
              <a:rPr lang="en-US" dirty="0"/>
            </a:br>
            <a:r>
              <a:rPr lang="en-US" dirty="0"/>
              <a:t>John Deardurff</a:t>
            </a:r>
          </a:p>
        </p:txBody>
      </p:sp>
      <p:pic>
        <p:nvPicPr>
          <p:cNvPr id="3" name="Picture 2" descr="Text&#10;&#10;Description automatically generated">
            <a:extLst>
              <a:ext uri="{FF2B5EF4-FFF2-40B4-BE49-F238E27FC236}">
                <a16:creationId xmlns:a16="http://schemas.microsoft.com/office/drawing/2014/main" id="{F66CF08C-8477-139A-A5C0-659420D5499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7993" y="1358469"/>
            <a:ext cx="4496682" cy="2611673"/>
          </a:xfrm>
          <a:prstGeom prst="rect">
            <a:avLst/>
          </a:prstGeom>
          <a:ln w="28575">
            <a:solidFill>
              <a:srgbClr val="0070C0"/>
            </a:solidFill>
          </a:ln>
        </p:spPr>
      </p:pic>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How to enable ADR?</a:t>
            </a:r>
          </a:p>
        </p:txBody>
      </p:sp>
      <p:sp>
        <p:nvSpPr>
          <p:cNvPr id="127" name="Content Placeholder 3">
            <a:extLst>
              <a:ext uri="{FF2B5EF4-FFF2-40B4-BE49-F238E27FC236}">
                <a16:creationId xmlns:a16="http://schemas.microsoft.com/office/drawing/2014/main" id="{7B0D19B2-F8B6-4FD7-A80F-3EC9E0D9F48D}"/>
              </a:ext>
            </a:extLst>
          </p:cNvPr>
          <p:cNvSpPr txBox="1">
            <a:spLocks/>
          </p:cNvSpPr>
          <p:nvPr/>
        </p:nvSpPr>
        <p:spPr bwMode="auto">
          <a:xfrm>
            <a:off x="280970" y="1177509"/>
            <a:ext cx="10702554" cy="5230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79285" tIns="134464" rIns="89642" bIns="44821" numCol="1" anchor="t" anchorCtr="0" compatLnSpc="1">
            <a:prstTxWarp prst="textNoShape">
              <a:avLst/>
            </a:prstTxWarp>
            <a:normAutofit/>
          </a:bodyPr>
          <a:lstStyle>
            <a:lvl1pPr algn="l" rtl="0" eaLnBrk="1" fontAlgn="base" hangingPunct="1">
              <a:lnSpc>
                <a:spcPct val="120000"/>
              </a:lnSpc>
              <a:spcBef>
                <a:spcPct val="20000"/>
              </a:spcBef>
              <a:spcAft>
                <a:spcPct val="0"/>
              </a:spcAft>
              <a:buFont typeface="+mj-lt"/>
              <a:defRPr sz="1400">
                <a:solidFill>
                  <a:schemeClr val="bg1"/>
                </a:solidFill>
                <a:latin typeface="+mn-lt"/>
                <a:ea typeface="Segoe Pro Light"/>
                <a:cs typeface="Segoe Pro Light"/>
              </a:defRPr>
            </a:lvl1pPr>
            <a:lvl2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2pPr>
            <a:lvl3pPr marL="342900" indent="-3429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3pPr>
            <a:lvl4pPr algn="l" rtl="0" eaLnBrk="1" fontAlgn="base" hangingPunct="1">
              <a:lnSpc>
                <a:spcPct val="120000"/>
              </a:lnSpc>
              <a:spcBef>
                <a:spcPct val="20000"/>
              </a:spcBef>
              <a:spcAft>
                <a:spcPct val="0"/>
              </a:spcAft>
              <a:buFont typeface="Arial" panose="020B0604020202020204" pitchFamily="34" charset="0"/>
              <a:defRPr sz="1400">
                <a:solidFill>
                  <a:schemeClr val="bg1"/>
                </a:solidFill>
                <a:latin typeface="+mn-lt"/>
                <a:ea typeface="Segoe Pro Light"/>
                <a:cs typeface="Segoe Pro Light"/>
              </a:defRPr>
            </a:lvl4pPr>
            <a:lvl5pPr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5pPr>
            <a:lvl6pPr marL="4572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6pPr>
            <a:lvl7pPr marL="9144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7pPr>
            <a:lvl8pPr marL="13716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8pPr>
            <a:lvl9pPr marL="1828800" algn="l" rtl="0" eaLnBrk="1" fontAlgn="base" hangingPunct="1">
              <a:lnSpc>
                <a:spcPct val="120000"/>
              </a:lnSpc>
              <a:spcBef>
                <a:spcPct val="20000"/>
              </a:spcBef>
              <a:spcAft>
                <a:spcPct val="0"/>
              </a:spcAft>
              <a:defRPr sz="1400">
                <a:solidFill>
                  <a:schemeClr val="bg1"/>
                </a:solidFill>
                <a:latin typeface="+mn-lt"/>
                <a:ea typeface="Segoe Pro Light"/>
                <a:cs typeface="Segoe Pro Light"/>
              </a:defRPr>
            </a:lvl9pPr>
          </a:lstStyle>
          <a:p>
            <a:pPr defTabSz="896386">
              <a:lnSpc>
                <a:spcPct val="100000"/>
              </a:lnSpc>
              <a:defRPr/>
            </a:pPr>
            <a:r>
              <a:rPr lang="en-US" sz="2800" spc="-100" dirty="0">
                <a:ln w="3175">
                  <a:noFill/>
                </a:ln>
                <a:solidFill>
                  <a:schemeClr val="accent5"/>
                </a:solidFill>
                <a:ea typeface="+mn-ea"/>
                <a:cs typeface="Segoe UI" pitchFamily="34" charset="0"/>
              </a:rPr>
              <a:t>Azure SQL Database</a:t>
            </a:r>
          </a:p>
          <a:p>
            <a:pPr defTabSz="896386">
              <a:lnSpc>
                <a:spcPct val="100000"/>
              </a:lnSpc>
              <a:defRPr/>
            </a:pPr>
            <a:r>
              <a:rPr lang="en-US" sz="2800" kern="0" dirty="0">
                <a:solidFill>
                  <a:srgbClr val="000000"/>
                </a:solidFill>
              </a:rPr>
              <a:t>It’s ON by default.</a:t>
            </a:r>
          </a:p>
          <a:p>
            <a:pPr defTabSz="896386">
              <a:lnSpc>
                <a:spcPct val="100000"/>
              </a:lnSpc>
              <a:defRPr/>
            </a:pPr>
            <a:endParaRPr lang="en-US" sz="2800" kern="0" dirty="0">
              <a:solidFill>
                <a:srgbClr val="000000"/>
              </a:solidFill>
            </a:endParaRPr>
          </a:p>
          <a:p>
            <a:pPr defTabSz="896386">
              <a:lnSpc>
                <a:spcPct val="100000"/>
              </a:lnSpc>
            </a:pPr>
            <a:r>
              <a:rPr lang="en-US" sz="2800" spc="-100" dirty="0">
                <a:ln w="3175">
                  <a:noFill/>
                </a:ln>
                <a:solidFill>
                  <a:schemeClr val="accent5"/>
                </a:solidFill>
                <a:ea typeface="+mn-ea"/>
                <a:cs typeface="Segoe UI" pitchFamily="34" charset="0"/>
              </a:rPr>
              <a:t>SQL Server 2019</a:t>
            </a:r>
          </a:p>
          <a:p>
            <a:r>
              <a:rPr lang="en-US" sz="2800" dirty="0">
                <a:solidFill>
                  <a:srgbClr val="0000FF"/>
                </a:solidFill>
              </a:rPr>
              <a:t>ALTER</a:t>
            </a:r>
            <a:r>
              <a:rPr lang="en-US" sz="2800" dirty="0">
                <a:solidFill>
                  <a:srgbClr val="000000"/>
                </a:solidFill>
              </a:rPr>
              <a:t> </a:t>
            </a:r>
            <a:r>
              <a:rPr lang="en-US" sz="2800" dirty="0">
                <a:solidFill>
                  <a:srgbClr val="0000FF"/>
                </a:solidFill>
              </a:rPr>
              <a:t>DATABASE</a:t>
            </a:r>
            <a:r>
              <a:rPr lang="en-US" sz="2800" dirty="0">
                <a:solidFill>
                  <a:srgbClr val="000000"/>
                </a:solidFill>
              </a:rPr>
              <a:t> </a:t>
            </a:r>
            <a:r>
              <a:rPr lang="en-US" sz="2800" dirty="0">
                <a:solidFill>
                  <a:srgbClr val="808080"/>
                </a:solidFill>
              </a:rPr>
              <a:t>&lt;</a:t>
            </a:r>
            <a:r>
              <a:rPr lang="en-US" sz="2800" dirty="0">
                <a:solidFill>
                  <a:srgbClr val="FF00FF"/>
                </a:solidFill>
              </a:rPr>
              <a:t>db_name</a:t>
            </a:r>
            <a:r>
              <a:rPr lang="en-US" sz="2800" dirty="0">
                <a:solidFill>
                  <a:srgbClr val="808080"/>
                </a:solidFill>
              </a:rPr>
              <a:t>&gt;</a:t>
            </a:r>
            <a:r>
              <a:rPr lang="en-US" sz="2800" dirty="0">
                <a:solidFill>
                  <a:srgbClr val="000000"/>
                </a:solidFill>
              </a:rPr>
              <a:t> </a:t>
            </a:r>
            <a:r>
              <a:rPr lang="en-US" sz="2800" dirty="0">
                <a:solidFill>
                  <a:srgbClr val="0000FF"/>
                </a:solidFill>
              </a:rPr>
              <a:t>SET</a:t>
            </a:r>
            <a:r>
              <a:rPr lang="en-US" sz="2800" dirty="0">
                <a:solidFill>
                  <a:srgbClr val="000000"/>
                </a:solidFill>
              </a:rPr>
              <a:t> ACCELERATED_DATABASE_RECOVERY </a:t>
            </a:r>
            <a:r>
              <a:rPr lang="en-US" sz="2800" dirty="0">
                <a:solidFill>
                  <a:srgbClr val="808080"/>
                </a:solidFill>
              </a:rPr>
              <a:t>=</a:t>
            </a:r>
            <a:r>
              <a:rPr lang="en-US" sz="2800" dirty="0">
                <a:solidFill>
                  <a:srgbClr val="000000"/>
                </a:solidFill>
              </a:rPr>
              <a:t> </a:t>
            </a:r>
            <a:r>
              <a:rPr lang="en-US" sz="2800" dirty="0">
                <a:solidFill>
                  <a:srgbClr val="0000FF"/>
                </a:solidFill>
              </a:rPr>
              <a:t>ON</a:t>
            </a:r>
          </a:p>
          <a:p>
            <a:r>
              <a:rPr lang="en-US" sz="2800" dirty="0">
                <a:solidFill>
                  <a:schemeClr val="tx1">
                    <a:lumMod val="50000"/>
                  </a:schemeClr>
                </a:solidFill>
              </a:rPr>
              <a:t>(PERSISTENT_VERSION_STORE_FILEGROUP = [VersionStoreFG])</a:t>
            </a:r>
          </a:p>
          <a:p>
            <a:endParaRPr lang="en-US" sz="1765" dirty="0"/>
          </a:p>
          <a:p>
            <a:pPr defTabSz="896386">
              <a:lnSpc>
                <a:spcPct val="100000"/>
              </a:lnSpc>
              <a:defRPr/>
            </a:pPr>
            <a:endParaRPr lang="en-US" sz="1765" kern="0" dirty="0">
              <a:solidFill>
                <a:srgbClr val="000000"/>
              </a:solidFill>
            </a:endParaRPr>
          </a:p>
        </p:txBody>
      </p:sp>
    </p:spTree>
    <p:custDataLst>
      <p:tags r:id="rId1"/>
    </p:custDataLst>
    <p:extLst>
      <p:ext uri="{BB962C8B-B14F-4D97-AF65-F5344CB8AC3E}">
        <p14:creationId xmlns:p14="http://schemas.microsoft.com/office/powerpoint/2010/main" val="102231314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002923323"/>
              </p:ext>
            </p:extLst>
          </p:nvPr>
        </p:nvGraphicFramePr>
        <p:xfrm>
          <a:off x="429894" y="862935"/>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C894689C-AE2A-4806-9E57-854639A03342}"/>
              </a:ext>
            </a:extLst>
          </p:cNvPr>
          <p:cNvSpPr/>
          <p:nvPr/>
        </p:nvSpPr>
        <p:spPr>
          <a:xfrm>
            <a:off x="1140295" y="4290328"/>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289827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342142124"/>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4EE3785-7CE5-46D1-AED6-FF27CC750693}"/>
              </a:ext>
            </a:extLst>
          </p:cNvPr>
          <p:cNvSpPr/>
          <p:nvPr/>
        </p:nvSpPr>
        <p:spPr>
          <a:xfrm>
            <a:off x="3779884"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685393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127686568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1F4F892A-E731-4D4A-B00C-66076A3E14AB}"/>
              </a:ext>
            </a:extLst>
          </p:cNvPr>
          <p:cNvSpPr/>
          <p:nvPr/>
        </p:nvSpPr>
        <p:spPr>
          <a:xfrm>
            <a:off x="6441875" y="428145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38895046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38" y="174885"/>
            <a:ext cx="11370312" cy="1143000"/>
          </a:xfrm>
        </p:spPr>
        <p:txBody>
          <a:bodyPr/>
          <a:lstStyle/>
          <a:p>
            <a:r>
              <a:rPr lang="en-US" dirty="0">
                <a:solidFill>
                  <a:schemeClr val="accent5"/>
                </a:solidFill>
              </a:rPr>
              <a:t>Accelerated Database Recovery Components</a:t>
            </a:r>
          </a:p>
        </p:txBody>
      </p:sp>
      <p:sp>
        <p:nvSpPr>
          <p:cNvPr id="4" name="Oval 3">
            <a:extLst>
              <a:ext uri="{FF2B5EF4-FFF2-40B4-BE49-F238E27FC236}">
                <a16:creationId xmlns:a16="http://schemas.microsoft.com/office/drawing/2014/main" id="{F6CFFB15-F7C5-4ED4-9B03-1573A378BBAB}"/>
              </a:ext>
            </a:extLst>
          </p:cNvPr>
          <p:cNvSpPr/>
          <p:nvPr/>
        </p:nvSpPr>
        <p:spPr>
          <a:xfrm>
            <a:off x="1171575"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3200" dirty="0"/>
              <a:t>PVS </a:t>
            </a:r>
          </a:p>
          <a:p>
            <a:pPr algn="ctr"/>
            <a:r>
              <a:rPr lang="en-US" sz="1400" dirty="0"/>
              <a:t>Persisted Version Store</a:t>
            </a:r>
          </a:p>
        </p:txBody>
      </p:sp>
      <p:sp>
        <p:nvSpPr>
          <p:cNvPr id="5" name="Oval 4">
            <a:extLst>
              <a:ext uri="{FF2B5EF4-FFF2-40B4-BE49-F238E27FC236}">
                <a16:creationId xmlns:a16="http://schemas.microsoft.com/office/drawing/2014/main" id="{41862E9B-F096-4A58-9538-D5BA869DF9AF}"/>
              </a:ext>
            </a:extLst>
          </p:cNvPr>
          <p:cNvSpPr/>
          <p:nvPr/>
        </p:nvSpPr>
        <p:spPr>
          <a:xfrm>
            <a:off x="3811164"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Logical Revert</a:t>
            </a:r>
          </a:p>
        </p:txBody>
      </p:sp>
      <p:sp>
        <p:nvSpPr>
          <p:cNvPr id="7" name="Oval 6">
            <a:extLst>
              <a:ext uri="{FF2B5EF4-FFF2-40B4-BE49-F238E27FC236}">
                <a16:creationId xmlns:a16="http://schemas.microsoft.com/office/drawing/2014/main" id="{21B52A34-5644-41B7-9057-BD1947685288}"/>
              </a:ext>
            </a:extLst>
          </p:cNvPr>
          <p:cNvSpPr/>
          <p:nvPr/>
        </p:nvSpPr>
        <p:spPr>
          <a:xfrm>
            <a:off x="6450753" y="4299210"/>
            <a:ext cx="1809750" cy="1853940"/>
          </a:xfrm>
          <a:prstGeom prst="ellipse">
            <a:avLst/>
          </a:prstGeom>
          <a:solidFill>
            <a:schemeClr val="accent4">
              <a:lumMod val="60000"/>
              <a:lumOff val="40000"/>
            </a:schemeClr>
          </a:soli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sLog </a:t>
            </a:r>
            <a:endParaRPr lang="en-US" sz="1400" dirty="0"/>
          </a:p>
          <a:p>
            <a:pPr algn="ctr"/>
            <a:r>
              <a:rPr lang="en-US" sz="1400" dirty="0"/>
              <a:t>Special </a:t>
            </a:r>
          </a:p>
          <a:p>
            <a:pPr algn="ctr"/>
            <a:r>
              <a:rPr lang="en-US" sz="1400" dirty="0"/>
              <a:t>In-Memory Log Stream</a:t>
            </a:r>
            <a:endParaRPr lang="en-US" sz="2400" dirty="0"/>
          </a:p>
        </p:txBody>
      </p:sp>
      <p:sp>
        <p:nvSpPr>
          <p:cNvPr id="11" name="Oval 10">
            <a:extLst>
              <a:ext uri="{FF2B5EF4-FFF2-40B4-BE49-F238E27FC236}">
                <a16:creationId xmlns:a16="http://schemas.microsoft.com/office/drawing/2014/main" id="{169AEC14-19B8-4547-A0B0-FFA12CA6A2D1}"/>
              </a:ext>
            </a:extLst>
          </p:cNvPr>
          <p:cNvSpPr/>
          <p:nvPr/>
        </p:nvSpPr>
        <p:spPr>
          <a:xfrm>
            <a:off x="9090343" y="4299210"/>
            <a:ext cx="1809750" cy="1853940"/>
          </a:xfrm>
          <a:prstGeom prst="ellipse">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sz="2400" dirty="0"/>
              <a:t>Cleaner</a:t>
            </a:r>
          </a:p>
        </p:txBody>
      </p:sp>
      <p:graphicFrame>
        <p:nvGraphicFramePr>
          <p:cNvPr id="14" name="Diagram 13">
            <a:extLst>
              <a:ext uri="{FF2B5EF4-FFF2-40B4-BE49-F238E27FC236}">
                <a16:creationId xmlns:a16="http://schemas.microsoft.com/office/drawing/2014/main" id="{49F498C4-E109-46D2-8DC1-C4AFD1651309}"/>
              </a:ext>
            </a:extLst>
          </p:cNvPr>
          <p:cNvGraphicFramePr/>
          <p:nvPr>
            <p:extLst>
              <p:ext uri="{D42A27DB-BD31-4B8C-83A1-F6EECF244321}">
                <p14:modId xmlns:p14="http://schemas.microsoft.com/office/powerpoint/2010/main" val="2719420750"/>
              </p:ext>
            </p:extLst>
          </p:nvPr>
        </p:nvGraphicFramePr>
        <p:xfrm>
          <a:off x="429894" y="951710"/>
          <a:ext cx="11049000" cy="325225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3" name="Oval 2">
            <a:extLst>
              <a:ext uri="{FF2B5EF4-FFF2-40B4-BE49-F238E27FC236}">
                <a16:creationId xmlns:a16="http://schemas.microsoft.com/office/drawing/2014/main" id="{D9F5DAFA-5E69-420C-B10D-B4BEE3E46A68}"/>
              </a:ext>
            </a:extLst>
          </p:cNvPr>
          <p:cNvSpPr/>
          <p:nvPr/>
        </p:nvSpPr>
        <p:spPr>
          <a:xfrm>
            <a:off x="9074703" y="4299210"/>
            <a:ext cx="1841029" cy="1862822"/>
          </a:xfrm>
          <a:prstGeom prst="ellipse">
            <a:avLst/>
          </a:prstGeom>
          <a:noFill/>
          <a:ln>
            <a:solidFill>
              <a:schemeClr val="accent3">
                <a:lumMod val="50000"/>
              </a:schemeClr>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ustDataLst>
      <p:tags r:id="rId1"/>
    </p:custDataLst>
    <p:extLst>
      <p:ext uri="{BB962C8B-B14F-4D97-AF65-F5344CB8AC3E}">
        <p14:creationId xmlns:p14="http://schemas.microsoft.com/office/powerpoint/2010/main" val="10600583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Accelerated Database Recovery process</a:t>
            </a:r>
          </a:p>
        </p:txBody>
      </p:sp>
      <p:sp>
        <p:nvSpPr>
          <p:cNvPr id="3" name="Rectangle 2">
            <a:extLst>
              <a:ext uri="{FF2B5EF4-FFF2-40B4-BE49-F238E27FC236}">
                <a16:creationId xmlns:a16="http://schemas.microsoft.com/office/drawing/2014/main" id="{CA152D57-DDFF-457C-8FA5-E73FDFFCD05D}"/>
              </a:ext>
            </a:extLst>
          </p:cNvPr>
          <p:cNvSpPr/>
          <p:nvPr/>
        </p:nvSpPr>
        <p:spPr>
          <a:xfrm>
            <a:off x="5223510" y="4211436"/>
            <a:ext cx="1742295" cy="407504"/>
          </a:xfrm>
          <a:prstGeom prst="rect">
            <a:avLst/>
          </a:prstGeom>
          <a:solidFill>
            <a:srgbClr val="FFFF99"/>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6" name="Content Placeholder 2"/>
          <p:cNvSpPr txBox="1">
            <a:spLocks/>
          </p:cNvSpPr>
          <p:nvPr/>
        </p:nvSpPr>
        <p:spPr>
          <a:xfrm>
            <a:off x="396188" y="60145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cxnSp>
        <p:nvCxnSpPr>
          <p:cNvPr id="57" name="Straight Connector 56">
            <a:extLst>
              <a:ext uri="{FF2B5EF4-FFF2-40B4-BE49-F238E27FC236}">
                <a16:creationId xmlns:a16="http://schemas.microsoft.com/office/drawing/2014/main" id="{060149F8-0ED2-4AF6-8D98-BBB1F34A26C8}"/>
              </a:ext>
            </a:extLst>
          </p:cNvPr>
          <p:cNvCxnSpPr>
            <a:cxnSpLocks/>
          </p:cNvCxnSpPr>
          <p:nvPr/>
        </p:nvCxnSpPr>
        <p:spPr>
          <a:xfrm flipH="1">
            <a:off x="1401578" y="1179229"/>
            <a:ext cx="3932" cy="4135535"/>
          </a:xfrm>
          <a:prstGeom prst="line">
            <a:avLst/>
          </a:prstGeom>
          <a:ln w="28575">
            <a:solidFill>
              <a:srgbClr val="000000"/>
            </a:solidFill>
            <a:prstDash val="soli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4BE62ED-6206-4B38-95D7-8847C52B27FE}"/>
              </a:ext>
            </a:extLst>
          </p:cNvPr>
          <p:cNvCxnSpPr>
            <a:cxnSpLocks/>
          </p:cNvCxnSpPr>
          <p:nvPr/>
        </p:nvCxnSpPr>
        <p:spPr>
          <a:xfrm>
            <a:off x="5214422" y="988696"/>
            <a:ext cx="4" cy="4192693"/>
          </a:xfrm>
          <a:prstGeom prst="line">
            <a:avLst/>
          </a:prstGeom>
          <a:ln w="28575">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1A188548-461D-4054-B95D-E15814BCD359}"/>
              </a:ext>
            </a:extLst>
          </p:cNvPr>
          <p:cNvSpPr txBox="1"/>
          <p:nvPr/>
        </p:nvSpPr>
        <p:spPr>
          <a:xfrm>
            <a:off x="4530387" y="5227356"/>
            <a:ext cx="1630959" cy="961445"/>
          </a:xfrm>
          <a:prstGeom prst="rect">
            <a:avLst/>
          </a:prstGeom>
          <a:noFill/>
        </p:spPr>
        <p:txBody>
          <a:bodyPr wrap="square" rtlCol="0">
            <a:spAutoFit/>
          </a:bodyPr>
          <a:lstStyle/>
          <a:p>
            <a:pPr algn="ctr" defTabSz="896341"/>
            <a:r>
              <a:rPr lang="en-US" dirty="0">
                <a:cs typeface="Segoe UI Light" panose="020B0502040204020203" pitchFamily="34" charset="0"/>
              </a:rPr>
              <a:t>Checkpoint</a:t>
            </a:r>
          </a:p>
          <a:p>
            <a:pPr algn="ctr" defTabSz="896341"/>
            <a:r>
              <a:rPr lang="en-US" i="1" dirty="0">
                <a:cs typeface="Segoe UI Light" panose="020B0502040204020203" pitchFamily="34" charset="0"/>
              </a:rPr>
              <a:t>(or oldest dirty page LSN)</a:t>
            </a:r>
          </a:p>
        </p:txBody>
      </p:sp>
      <p:grpSp>
        <p:nvGrpSpPr>
          <p:cNvPr id="61" name="Group 60">
            <a:extLst>
              <a:ext uri="{FF2B5EF4-FFF2-40B4-BE49-F238E27FC236}">
                <a16:creationId xmlns:a16="http://schemas.microsoft.com/office/drawing/2014/main" id="{34921040-9703-4703-BB9A-CAE6C12DD89D}"/>
              </a:ext>
            </a:extLst>
          </p:cNvPr>
          <p:cNvGrpSpPr/>
          <p:nvPr/>
        </p:nvGrpSpPr>
        <p:grpSpPr>
          <a:xfrm>
            <a:off x="6553013" y="1042098"/>
            <a:ext cx="844176" cy="4957239"/>
            <a:chOff x="7644350" y="2574763"/>
            <a:chExt cx="1858656" cy="3356069"/>
          </a:xfrm>
        </p:grpSpPr>
        <p:cxnSp>
          <p:nvCxnSpPr>
            <p:cNvPr id="62" name="Straight Connector 61">
              <a:extLst>
                <a:ext uri="{FF2B5EF4-FFF2-40B4-BE49-F238E27FC236}">
                  <a16:creationId xmlns:a16="http://schemas.microsoft.com/office/drawing/2014/main" id="{E1682CEA-463F-4017-857F-C88EFDB673B3}"/>
                </a:ext>
              </a:extLst>
            </p:cNvPr>
            <p:cNvCxnSpPr>
              <a:cxnSpLocks/>
            </p:cNvCxnSpPr>
            <p:nvPr/>
          </p:nvCxnSpPr>
          <p:spPr>
            <a:xfrm flipH="1">
              <a:off x="8569715" y="2574763"/>
              <a:ext cx="6363" cy="2748278"/>
            </a:xfrm>
            <a:prstGeom prst="line">
              <a:avLst/>
            </a:prstGeom>
            <a:ln w="28575">
              <a:solidFill>
                <a:srgbClr val="000000"/>
              </a:solidFill>
              <a:prstDash val="solid"/>
            </a:ln>
          </p:spPr>
          <p:style>
            <a:lnRef idx="1">
              <a:schemeClr val="accent1"/>
            </a:lnRef>
            <a:fillRef idx="0">
              <a:schemeClr val="accent1"/>
            </a:fillRef>
            <a:effectRef idx="0">
              <a:schemeClr val="accent1"/>
            </a:effectRef>
            <a:fontRef idx="minor">
              <a:schemeClr val="tx1"/>
            </a:fontRef>
          </p:style>
        </p:cxnSp>
        <p:sp>
          <p:nvSpPr>
            <p:cNvPr id="63" name="TextBox 62">
              <a:extLst>
                <a:ext uri="{FF2B5EF4-FFF2-40B4-BE49-F238E27FC236}">
                  <a16:creationId xmlns:a16="http://schemas.microsoft.com/office/drawing/2014/main" id="{15821C6C-CD89-4804-9E18-E11641A93429}"/>
                </a:ext>
              </a:extLst>
            </p:cNvPr>
            <p:cNvSpPr txBox="1"/>
            <p:nvPr/>
          </p:nvSpPr>
          <p:spPr>
            <a:xfrm>
              <a:off x="7644350" y="5489936"/>
              <a:ext cx="1858656" cy="440896"/>
            </a:xfrm>
            <a:prstGeom prst="rect">
              <a:avLst/>
            </a:prstGeom>
            <a:noFill/>
          </p:spPr>
          <p:txBody>
            <a:bodyPr wrap="square" rtlCol="0">
              <a:spAutoFit/>
            </a:bodyPr>
            <a:lstStyle/>
            <a:p>
              <a:pPr algn="ctr" defTabSz="896341"/>
              <a:r>
                <a:rPr lang="en-US" dirty="0">
                  <a:cs typeface="Segoe UI Light" panose="020B0502040204020203" pitchFamily="34" charset="0"/>
                </a:rPr>
                <a:t>Log</a:t>
              </a:r>
            </a:p>
            <a:p>
              <a:pPr algn="ctr" defTabSz="896341"/>
              <a:r>
                <a:rPr lang="en-US" dirty="0">
                  <a:cs typeface="Segoe UI Light" panose="020B0502040204020203" pitchFamily="34" charset="0"/>
                </a:rPr>
                <a:t>End </a:t>
              </a:r>
            </a:p>
          </p:txBody>
        </p:sp>
      </p:grpSp>
      <p:cxnSp>
        <p:nvCxnSpPr>
          <p:cNvPr id="67" name="Straight Arrow Connector 66">
            <a:extLst>
              <a:ext uri="{FF2B5EF4-FFF2-40B4-BE49-F238E27FC236}">
                <a16:creationId xmlns:a16="http://schemas.microsoft.com/office/drawing/2014/main" id="{420E002C-1E0F-48D9-BF24-B5A867CE40EA}"/>
              </a:ext>
            </a:extLst>
          </p:cNvPr>
          <p:cNvCxnSpPr>
            <a:cxnSpLocks/>
          </p:cNvCxnSpPr>
          <p:nvPr/>
        </p:nvCxnSpPr>
        <p:spPr>
          <a:xfrm>
            <a:off x="5214422" y="1437063"/>
            <a:ext cx="1751383"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68" name="TextBox 67">
            <a:extLst>
              <a:ext uri="{FF2B5EF4-FFF2-40B4-BE49-F238E27FC236}">
                <a16:creationId xmlns:a16="http://schemas.microsoft.com/office/drawing/2014/main" id="{F54D9A7E-78D7-4911-A3F8-34A9574FEBCB}"/>
              </a:ext>
            </a:extLst>
          </p:cNvPr>
          <p:cNvSpPr txBox="1"/>
          <p:nvPr/>
        </p:nvSpPr>
        <p:spPr>
          <a:xfrm>
            <a:off x="5262253" y="1029644"/>
            <a:ext cx="1606897" cy="369332"/>
          </a:xfrm>
          <a:prstGeom prst="rect">
            <a:avLst/>
          </a:prstGeom>
          <a:noFill/>
        </p:spPr>
        <p:txBody>
          <a:bodyPr wrap="square" rtlCol="0">
            <a:spAutoFit/>
          </a:bodyPr>
          <a:lstStyle/>
          <a:p>
            <a:pPr algn="ctr" defTabSz="896341"/>
            <a:r>
              <a:rPr lang="en-US" dirty="0">
                <a:cs typeface="Segoe UI Light" panose="020B0502040204020203" pitchFamily="34" charset="0"/>
              </a:rPr>
              <a:t>Phase 1:</a:t>
            </a:r>
            <a:endParaRPr lang="en-US" b="1" dirty="0">
              <a:cs typeface="Segoe UI Light" panose="020B0502040204020203" pitchFamily="34" charset="0"/>
            </a:endParaRPr>
          </a:p>
        </p:txBody>
      </p:sp>
      <p:sp>
        <p:nvSpPr>
          <p:cNvPr id="66" name="TextBox 65">
            <a:extLst>
              <a:ext uri="{FF2B5EF4-FFF2-40B4-BE49-F238E27FC236}">
                <a16:creationId xmlns:a16="http://schemas.microsoft.com/office/drawing/2014/main" id="{29B2A83A-AB0C-4283-90AE-A3F4FB3AE893}"/>
              </a:ext>
            </a:extLst>
          </p:cNvPr>
          <p:cNvSpPr txBox="1"/>
          <p:nvPr/>
        </p:nvSpPr>
        <p:spPr>
          <a:xfrm>
            <a:off x="7025325" y="1229902"/>
            <a:ext cx="4870376" cy="369332"/>
          </a:xfrm>
          <a:prstGeom prst="rect">
            <a:avLst/>
          </a:prstGeom>
          <a:noFill/>
        </p:spPr>
        <p:txBody>
          <a:bodyPr wrap="square" rtlCol="0">
            <a:spAutoFit/>
          </a:bodyPr>
          <a:lstStyle/>
          <a:p>
            <a:pPr defTabSz="896341"/>
            <a:r>
              <a:rPr lang="en-US" dirty="0">
                <a:cs typeface="Segoe UI Light" panose="020B0502040204020203" pitchFamily="34" charset="0"/>
              </a:rPr>
              <a:t>Regular Analysis + Reconstructs sLog</a:t>
            </a:r>
          </a:p>
        </p:txBody>
      </p:sp>
      <p:grpSp>
        <p:nvGrpSpPr>
          <p:cNvPr id="69" name="Group 68">
            <a:extLst>
              <a:ext uri="{FF2B5EF4-FFF2-40B4-BE49-F238E27FC236}">
                <a16:creationId xmlns:a16="http://schemas.microsoft.com/office/drawing/2014/main" id="{4253C6B0-5ECB-43AC-9EFE-F34104A82756}"/>
              </a:ext>
            </a:extLst>
          </p:cNvPr>
          <p:cNvGrpSpPr/>
          <p:nvPr/>
        </p:nvGrpSpPr>
        <p:grpSpPr>
          <a:xfrm>
            <a:off x="301241" y="1179234"/>
            <a:ext cx="6897448" cy="4035406"/>
            <a:chOff x="222171" y="2574765"/>
            <a:chExt cx="7035756" cy="4072502"/>
          </a:xfrm>
        </p:grpSpPr>
        <p:cxnSp>
          <p:nvCxnSpPr>
            <p:cNvPr id="70" name="Straight Arrow Connector 69">
              <a:extLst>
                <a:ext uri="{FF2B5EF4-FFF2-40B4-BE49-F238E27FC236}">
                  <a16:creationId xmlns:a16="http://schemas.microsoft.com/office/drawing/2014/main" id="{A109964A-6FE3-44E9-A049-AC82B12EA189}"/>
                </a:ext>
              </a:extLst>
            </p:cNvPr>
            <p:cNvCxnSpPr>
              <a:cxnSpLocks/>
            </p:cNvCxnSpPr>
            <p:nvPr/>
          </p:nvCxnSpPr>
          <p:spPr>
            <a:xfrm flipV="1">
              <a:off x="386582" y="2574765"/>
              <a:ext cx="0" cy="4021228"/>
            </a:xfrm>
            <a:prstGeom prst="straightConnector1">
              <a:avLst/>
            </a:prstGeom>
            <a:ln w="28575">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263A8563-2D8A-46D9-9D96-3678DE31EEF9}"/>
                </a:ext>
              </a:extLst>
            </p:cNvPr>
            <p:cNvCxnSpPr>
              <a:cxnSpLocks/>
            </p:cNvCxnSpPr>
            <p:nvPr/>
          </p:nvCxnSpPr>
          <p:spPr>
            <a:xfrm>
              <a:off x="222171" y="6647267"/>
              <a:ext cx="7035756" cy="0"/>
            </a:xfrm>
            <a:prstGeom prst="straightConnector1">
              <a:avLst/>
            </a:prstGeom>
            <a:ln w="762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grpSp>
      <p:grpSp>
        <p:nvGrpSpPr>
          <p:cNvPr id="84" name="Group 83">
            <a:extLst>
              <a:ext uri="{FF2B5EF4-FFF2-40B4-BE49-F238E27FC236}">
                <a16:creationId xmlns:a16="http://schemas.microsoft.com/office/drawing/2014/main" id="{1F1CA5F4-9BDE-47E5-89EA-A8AE6916DA68}"/>
              </a:ext>
            </a:extLst>
          </p:cNvPr>
          <p:cNvGrpSpPr/>
          <p:nvPr/>
        </p:nvGrpSpPr>
        <p:grpSpPr>
          <a:xfrm>
            <a:off x="5031595" y="1777984"/>
            <a:ext cx="7160405" cy="716778"/>
            <a:chOff x="4980083" y="3445118"/>
            <a:chExt cx="7303987" cy="731141"/>
          </a:xfrm>
        </p:grpSpPr>
        <p:grpSp>
          <p:nvGrpSpPr>
            <p:cNvPr id="141" name="Group 140">
              <a:extLst>
                <a:ext uri="{FF2B5EF4-FFF2-40B4-BE49-F238E27FC236}">
                  <a16:creationId xmlns:a16="http://schemas.microsoft.com/office/drawing/2014/main" id="{C66DF42F-2FEE-4649-A741-4A60F759A6F8}"/>
                </a:ext>
              </a:extLst>
            </p:cNvPr>
            <p:cNvGrpSpPr/>
            <p:nvPr/>
          </p:nvGrpSpPr>
          <p:grpSpPr>
            <a:xfrm>
              <a:off x="4980083" y="3445118"/>
              <a:ext cx="2109687" cy="397308"/>
              <a:chOff x="4366655" y="3379806"/>
              <a:chExt cx="1751757" cy="397308"/>
            </a:xfrm>
          </p:grpSpPr>
          <p:cxnSp>
            <p:nvCxnSpPr>
              <p:cNvPr id="143" name="Straight Arrow Connector 142">
                <a:extLst>
                  <a:ext uri="{FF2B5EF4-FFF2-40B4-BE49-F238E27FC236}">
                    <a16:creationId xmlns:a16="http://schemas.microsoft.com/office/drawing/2014/main" id="{8825E05D-CCD4-4C99-9304-E68FB2F6CD8A}"/>
                  </a:ext>
                </a:extLst>
              </p:cNvPr>
              <p:cNvCxnSpPr>
                <a:cxnSpLocks/>
              </p:cNvCxnSpPr>
              <p:nvPr/>
            </p:nvCxnSpPr>
            <p:spPr>
              <a:xfrm flipV="1">
                <a:off x="4521508" y="3773905"/>
                <a:ext cx="1533816" cy="3209"/>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45" name="TextBox 144">
                <a:extLst>
                  <a:ext uri="{FF2B5EF4-FFF2-40B4-BE49-F238E27FC236}">
                    <a16:creationId xmlns:a16="http://schemas.microsoft.com/office/drawing/2014/main" id="{673A237E-DB64-4917-9F69-032CE19C45B3}"/>
                  </a:ext>
                </a:extLst>
              </p:cNvPr>
              <p:cNvSpPr txBox="1"/>
              <p:nvPr/>
            </p:nvSpPr>
            <p:spPr>
              <a:xfrm>
                <a:off x="4366655" y="3379806"/>
                <a:ext cx="1751757" cy="376737"/>
              </a:xfrm>
              <a:prstGeom prst="rect">
                <a:avLst/>
              </a:prstGeom>
              <a:noFill/>
            </p:spPr>
            <p:txBody>
              <a:bodyPr wrap="square" rtlCol="0">
                <a:spAutoFit/>
              </a:bodyPr>
              <a:lstStyle/>
              <a:p>
                <a:pPr algn="ctr" defTabSz="896341"/>
                <a:r>
                  <a:rPr lang="en-US" dirty="0">
                    <a:cs typeface="Segoe UI Light" panose="020B0502040204020203" pitchFamily="34" charset="0"/>
                  </a:rPr>
                  <a:t>Phase 2b: </a:t>
                </a:r>
                <a:r>
                  <a:rPr lang="en-US" b="1" dirty="0">
                    <a:cs typeface="Segoe UI Light" panose="020B0502040204020203" pitchFamily="34" charset="0"/>
                  </a:rPr>
                  <a:t>Redo</a:t>
                </a:r>
              </a:p>
            </p:txBody>
          </p:sp>
        </p:grpSp>
        <p:sp>
          <p:nvSpPr>
            <p:cNvPr id="142" name="TextBox 141">
              <a:extLst>
                <a:ext uri="{FF2B5EF4-FFF2-40B4-BE49-F238E27FC236}">
                  <a16:creationId xmlns:a16="http://schemas.microsoft.com/office/drawing/2014/main" id="{30DED54D-876E-4E27-9C7B-0C86C89E19A9}"/>
                </a:ext>
              </a:extLst>
            </p:cNvPr>
            <p:cNvSpPr txBox="1"/>
            <p:nvPr/>
          </p:nvSpPr>
          <p:spPr>
            <a:xfrm>
              <a:off x="7108152" y="3516969"/>
              <a:ext cx="5175918" cy="659290"/>
            </a:xfrm>
            <a:prstGeom prst="rect">
              <a:avLst/>
            </a:prstGeom>
            <a:noFill/>
          </p:spPr>
          <p:txBody>
            <a:bodyPr wrap="square" rtlCol="0">
              <a:spAutoFit/>
            </a:bodyPr>
            <a:lstStyle/>
            <a:p>
              <a:pPr defTabSz="896341"/>
              <a:r>
                <a:rPr lang="en-US" dirty="0">
                  <a:cs typeface="Segoe UI Light" panose="020B0502040204020203" pitchFamily="34" charset="0"/>
                </a:rPr>
                <a:t>Phase 2a: Redo from </a:t>
              </a:r>
              <a:r>
                <a:rPr lang="en-US" b="1" dirty="0">
                  <a:cs typeface="Segoe UI Light" panose="020B0502040204020203" pitchFamily="34" charset="0"/>
                </a:rPr>
                <a:t>sLog</a:t>
              </a:r>
              <a:endParaRPr lang="en-US" b="1" dirty="0">
                <a:solidFill>
                  <a:schemeClr val="accent4">
                    <a:lumMod val="75000"/>
                  </a:schemeClr>
                </a:solidFill>
                <a:cs typeface="Segoe UI Light" panose="020B0502040204020203" pitchFamily="34" charset="0"/>
              </a:endParaRPr>
            </a:p>
            <a:p>
              <a:pPr defTabSz="896341"/>
              <a:r>
                <a:rPr lang="en-US" dirty="0">
                  <a:cs typeface="Segoe UI Light" panose="020B0502040204020203" pitchFamily="34" charset="0"/>
                </a:rPr>
                <a:t>Phase 2b: Redo from </a:t>
              </a:r>
              <a:r>
                <a:rPr lang="en-US" b="1" dirty="0">
                  <a:cs typeface="Segoe UI Light" panose="020B0502040204020203" pitchFamily="34" charset="0"/>
                </a:rPr>
                <a:t>Transaction Log</a:t>
              </a:r>
              <a:endParaRPr lang="en-US" dirty="0">
                <a:solidFill>
                  <a:schemeClr val="accent4">
                    <a:lumMod val="75000"/>
                  </a:schemeClr>
                </a:solidFill>
                <a:cs typeface="Segoe UI Light" panose="020B0502040204020203" pitchFamily="34" charset="0"/>
              </a:endParaRPr>
            </a:p>
          </p:txBody>
        </p:sp>
      </p:grpSp>
      <p:cxnSp>
        <p:nvCxnSpPr>
          <p:cNvPr id="85" name="Straight Arrow Connector 84">
            <a:extLst>
              <a:ext uri="{FF2B5EF4-FFF2-40B4-BE49-F238E27FC236}">
                <a16:creationId xmlns:a16="http://schemas.microsoft.com/office/drawing/2014/main" id="{A9E110FC-EF8C-4E70-BFAC-587B71C5B2A6}"/>
              </a:ext>
            </a:extLst>
          </p:cNvPr>
          <p:cNvCxnSpPr>
            <a:cxnSpLocks/>
          </p:cNvCxnSpPr>
          <p:nvPr/>
        </p:nvCxnSpPr>
        <p:spPr>
          <a:xfrm>
            <a:off x="1433985" y="2149936"/>
            <a:ext cx="3808123" cy="17551"/>
          </a:xfrm>
          <a:prstGeom prst="straightConnector1">
            <a:avLst/>
          </a:prstGeom>
          <a:ln w="76200">
            <a:solidFill>
              <a:srgbClr val="F36E21"/>
            </a:solidFill>
            <a:prstDash val="sysDash"/>
            <a:tailEnd type="triangle"/>
          </a:ln>
        </p:spPr>
        <p:style>
          <a:lnRef idx="1">
            <a:schemeClr val="accent1"/>
          </a:lnRef>
          <a:fillRef idx="0">
            <a:schemeClr val="accent1"/>
          </a:fillRef>
          <a:effectRef idx="0">
            <a:schemeClr val="accent1"/>
          </a:effectRef>
          <a:fontRef idx="minor">
            <a:schemeClr val="tx1"/>
          </a:fontRef>
        </p:style>
      </p:cxnSp>
      <p:grpSp>
        <p:nvGrpSpPr>
          <p:cNvPr id="147" name="Group 146">
            <a:extLst>
              <a:ext uri="{FF2B5EF4-FFF2-40B4-BE49-F238E27FC236}">
                <a16:creationId xmlns:a16="http://schemas.microsoft.com/office/drawing/2014/main" id="{D43B735E-4532-4580-B04F-810F48017867}"/>
              </a:ext>
            </a:extLst>
          </p:cNvPr>
          <p:cNvGrpSpPr/>
          <p:nvPr/>
        </p:nvGrpSpPr>
        <p:grpSpPr>
          <a:xfrm>
            <a:off x="1433985" y="4042120"/>
            <a:ext cx="10487688" cy="923330"/>
            <a:chOff x="1344573" y="3416548"/>
            <a:chExt cx="10697987" cy="941849"/>
          </a:xfrm>
        </p:grpSpPr>
        <p:grpSp>
          <p:nvGrpSpPr>
            <p:cNvPr id="148" name="Group 147">
              <a:extLst>
                <a:ext uri="{FF2B5EF4-FFF2-40B4-BE49-F238E27FC236}">
                  <a16:creationId xmlns:a16="http://schemas.microsoft.com/office/drawing/2014/main" id="{58EB8033-DB00-4E26-A83F-F4B60C37D91D}"/>
                </a:ext>
              </a:extLst>
            </p:cNvPr>
            <p:cNvGrpSpPr/>
            <p:nvPr/>
          </p:nvGrpSpPr>
          <p:grpSpPr>
            <a:xfrm>
              <a:off x="1344573" y="3416548"/>
              <a:ext cx="10697987" cy="941849"/>
              <a:chOff x="1344573" y="4407947"/>
              <a:chExt cx="10697987" cy="941849"/>
            </a:xfrm>
          </p:grpSpPr>
          <p:grpSp>
            <p:nvGrpSpPr>
              <p:cNvPr id="150" name="Group 149">
                <a:extLst>
                  <a:ext uri="{FF2B5EF4-FFF2-40B4-BE49-F238E27FC236}">
                    <a16:creationId xmlns:a16="http://schemas.microsoft.com/office/drawing/2014/main" id="{A28F712E-4194-41C3-83D7-2B107348C1A4}"/>
                  </a:ext>
                </a:extLst>
              </p:cNvPr>
              <p:cNvGrpSpPr/>
              <p:nvPr/>
            </p:nvGrpSpPr>
            <p:grpSpPr>
              <a:xfrm>
                <a:off x="1344573" y="4598075"/>
                <a:ext cx="3623437" cy="659295"/>
                <a:chOff x="1364457" y="3565944"/>
                <a:chExt cx="2958490" cy="659295"/>
              </a:xfrm>
            </p:grpSpPr>
            <p:cxnSp>
              <p:nvCxnSpPr>
                <p:cNvPr id="152" name="Straight Arrow Connector 151">
                  <a:extLst>
                    <a:ext uri="{FF2B5EF4-FFF2-40B4-BE49-F238E27FC236}">
                      <a16:creationId xmlns:a16="http://schemas.microsoft.com/office/drawing/2014/main" id="{322C6178-B8F6-4071-B6F6-71B9FD29C109}"/>
                    </a:ext>
                  </a:extLst>
                </p:cNvPr>
                <p:cNvCxnSpPr>
                  <a:cxnSpLocks/>
                </p:cNvCxnSpPr>
                <p:nvPr/>
              </p:nvCxnSpPr>
              <p:spPr>
                <a:xfrm flipH="1">
                  <a:off x="1364457" y="3750600"/>
                  <a:ext cx="1196973" cy="0"/>
                </a:xfrm>
                <a:prstGeom prst="straightConnector1">
                  <a:avLst/>
                </a:prstGeom>
                <a:ln w="76200">
                  <a:solidFill>
                    <a:srgbClr val="0070C0"/>
                  </a:solidFill>
                  <a:prstDash val="sysDash"/>
                  <a:tailEnd type="triangle"/>
                </a:ln>
              </p:spPr>
              <p:style>
                <a:lnRef idx="1">
                  <a:schemeClr val="accent1"/>
                </a:lnRef>
                <a:fillRef idx="0">
                  <a:schemeClr val="accent1"/>
                </a:fillRef>
                <a:effectRef idx="0">
                  <a:schemeClr val="accent1"/>
                </a:effectRef>
                <a:fontRef idx="minor">
                  <a:schemeClr val="tx1"/>
                </a:fontRef>
              </p:style>
            </p:cxnSp>
            <p:sp>
              <p:nvSpPr>
                <p:cNvPr id="153" name="TextBox 152">
                  <a:extLst>
                    <a:ext uri="{FF2B5EF4-FFF2-40B4-BE49-F238E27FC236}">
                      <a16:creationId xmlns:a16="http://schemas.microsoft.com/office/drawing/2014/main" id="{41A8DCA7-7789-4F0E-AC13-E644784E13FF}"/>
                    </a:ext>
                  </a:extLst>
                </p:cNvPr>
                <p:cNvSpPr txBox="1"/>
                <p:nvPr/>
              </p:nvSpPr>
              <p:spPr>
                <a:xfrm>
                  <a:off x="2462365" y="3565944"/>
                  <a:ext cx="1860582" cy="659295"/>
                </a:xfrm>
                <a:prstGeom prst="rect">
                  <a:avLst/>
                </a:prstGeom>
                <a:noFill/>
              </p:spPr>
              <p:txBody>
                <a:bodyPr wrap="square" rtlCol="0">
                  <a:spAutoFit/>
                </a:bodyPr>
                <a:lstStyle/>
                <a:p>
                  <a:pPr algn="ctr" defTabSz="896341"/>
                  <a:r>
                    <a:rPr lang="en-US" dirty="0">
                      <a:cs typeface="Segoe UI Light" panose="020B0502040204020203" pitchFamily="34" charset="0"/>
                    </a:rPr>
                    <a:t>Phase 3: </a:t>
                  </a:r>
                  <a:r>
                    <a:rPr lang="en-US" b="1" dirty="0">
                      <a:cs typeface="Segoe UI Light" panose="020B0502040204020203" pitchFamily="34" charset="0"/>
                    </a:rPr>
                    <a:t>Undo from sLog</a:t>
                  </a:r>
                </a:p>
              </p:txBody>
            </p:sp>
          </p:grpSp>
          <p:sp>
            <p:nvSpPr>
              <p:cNvPr id="151" name="TextBox 150">
                <a:extLst>
                  <a:ext uri="{FF2B5EF4-FFF2-40B4-BE49-F238E27FC236}">
                    <a16:creationId xmlns:a16="http://schemas.microsoft.com/office/drawing/2014/main" id="{2EFA800D-605E-4D6A-B586-F695DDDCFD75}"/>
                  </a:ext>
                </a:extLst>
              </p:cNvPr>
              <p:cNvSpPr txBox="1"/>
              <p:nvPr/>
            </p:nvSpPr>
            <p:spPr>
              <a:xfrm>
                <a:off x="7142842" y="4407947"/>
                <a:ext cx="4899718" cy="941849"/>
              </a:xfrm>
              <a:prstGeom prst="rect">
                <a:avLst/>
              </a:prstGeom>
              <a:solidFill>
                <a:srgbClr val="FFFF99"/>
              </a:solidFill>
              <a:ln w="19050">
                <a:solidFill>
                  <a:schemeClr val="accent5"/>
                </a:solidFill>
              </a:ln>
            </p:spPr>
            <p:txBody>
              <a:bodyPr wrap="square" rtlCol="0">
                <a:spAutoFit/>
              </a:bodyPr>
              <a:lstStyle/>
              <a:p>
                <a:pPr defTabSz="896341"/>
                <a:r>
                  <a:rPr lang="en-US" dirty="0">
                    <a:cs typeface="Segoe UI Light" panose="020B0502040204020203" pitchFamily="34" charset="0"/>
                  </a:rPr>
                  <a:t>Only needs to scan log since last checkpoint. Instant Undo by using sLog and Persisted Version Store (PVS) with Logical Revert.</a:t>
                </a:r>
              </a:p>
            </p:txBody>
          </p:sp>
        </p:grpSp>
        <p:cxnSp>
          <p:nvCxnSpPr>
            <p:cNvPr id="149" name="Straight Connector 148">
              <a:extLst>
                <a:ext uri="{FF2B5EF4-FFF2-40B4-BE49-F238E27FC236}">
                  <a16:creationId xmlns:a16="http://schemas.microsoft.com/office/drawing/2014/main" id="{576A3083-B3F7-42BF-BE76-83057A36C3BF}"/>
                </a:ext>
              </a:extLst>
            </p:cNvPr>
            <p:cNvCxnSpPr/>
            <p:nvPr/>
          </p:nvCxnSpPr>
          <p:spPr>
            <a:xfrm>
              <a:off x="4910262" y="3790310"/>
              <a:ext cx="2108013" cy="0"/>
            </a:xfrm>
            <a:prstGeom prst="line">
              <a:avLst/>
            </a:prstGeom>
            <a:ln w="76200">
              <a:solidFill>
                <a:srgbClr val="0070C0"/>
              </a:solidFill>
              <a:prstDash val="sysDash"/>
            </a:ln>
          </p:spPr>
          <p:style>
            <a:lnRef idx="1">
              <a:schemeClr val="accent1"/>
            </a:lnRef>
            <a:fillRef idx="0">
              <a:schemeClr val="accent1"/>
            </a:fillRef>
            <a:effectRef idx="0">
              <a:schemeClr val="accent1"/>
            </a:effectRef>
            <a:fontRef idx="minor">
              <a:schemeClr val="tx1"/>
            </a:fontRef>
          </p:style>
        </p:cxnSp>
      </p:grpSp>
      <p:grpSp>
        <p:nvGrpSpPr>
          <p:cNvPr id="229" name="Group 228">
            <a:extLst>
              <a:ext uri="{FF2B5EF4-FFF2-40B4-BE49-F238E27FC236}">
                <a16:creationId xmlns:a16="http://schemas.microsoft.com/office/drawing/2014/main" id="{B15E7BAC-2FDC-468D-83BA-1B93E0B77BD0}"/>
              </a:ext>
            </a:extLst>
          </p:cNvPr>
          <p:cNvGrpSpPr/>
          <p:nvPr/>
        </p:nvGrpSpPr>
        <p:grpSpPr>
          <a:xfrm>
            <a:off x="7198689" y="2923830"/>
            <a:ext cx="4774475" cy="646331"/>
            <a:chOff x="5361711" y="3746589"/>
            <a:chExt cx="3652661" cy="494468"/>
          </a:xfrm>
        </p:grpSpPr>
        <p:sp>
          <p:nvSpPr>
            <p:cNvPr id="230" name="Rectangle 229">
              <a:extLst>
                <a:ext uri="{FF2B5EF4-FFF2-40B4-BE49-F238E27FC236}">
                  <a16:creationId xmlns:a16="http://schemas.microsoft.com/office/drawing/2014/main" id="{06D1F362-E358-4679-9CC1-71484CF85654}"/>
                </a:ext>
              </a:extLst>
            </p:cNvPr>
            <p:cNvSpPr/>
            <p:nvPr/>
          </p:nvSpPr>
          <p:spPr>
            <a:xfrm>
              <a:off x="5942536" y="3746589"/>
              <a:ext cx="3071836" cy="494468"/>
            </a:xfrm>
            <a:prstGeom prst="rect">
              <a:avLst/>
            </a:prstGeom>
            <a:solidFill>
              <a:schemeClr val="bg1"/>
            </a:solidFill>
          </p:spPr>
          <p:txBody>
            <a:bodyPr wrap="none">
              <a:spAutoFit/>
            </a:bodyPr>
            <a:lstStyle/>
            <a:p>
              <a:pPr defTabSz="896341"/>
              <a:r>
                <a:rPr lang="en-US" b="1" dirty="0">
                  <a:cs typeface="Segoe UI Light" panose="020B0502040204020203" pitchFamily="34" charset="0"/>
                </a:rPr>
                <a:t>[DB is </a:t>
              </a:r>
              <a:r>
                <a:rPr lang="en-US" b="1" dirty="0">
                  <a:solidFill>
                    <a:schemeClr val="accent4"/>
                  </a:solidFill>
                  <a:cs typeface="Segoe UI Light" panose="020B0502040204020203" pitchFamily="34" charset="0"/>
                </a:rPr>
                <a:t>FULLY</a:t>
              </a:r>
              <a:r>
                <a:rPr lang="en-US" b="1" dirty="0">
                  <a:cs typeface="Segoe UI Light" panose="020B0502040204020203" pitchFamily="34" charset="0"/>
                </a:rPr>
                <a:t> available and </a:t>
              </a:r>
              <a:r>
                <a:rPr lang="en-US" b="1" dirty="0">
                  <a:solidFill>
                    <a:schemeClr val="accent4"/>
                  </a:solidFill>
                  <a:cs typeface="Segoe UI Light" panose="020B0502040204020203" pitchFamily="34" charset="0"/>
                </a:rPr>
                <a:t>all locks </a:t>
              </a:r>
            </a:p>
            <a:p>
              <a:pPr defTabSz="896341"/>
              <a:r>
                <a:rPr lang="en-US" b="1" dirty="0">
                  <a:solidFill>
                    <a:schemeClr val="accent4"/>
                  </a:solidFill>
                  <a:cs typeface="Segoe UI Light" panose="020B0502040204020203" pitchFamily="34" charset="0"/>
                </a:rPr>
                <a:t>are released </a:t>
              </a:r>
              <a:r>
                <a:rPr lang="en-US" b="1" dirty="0">
                  <a:cs typeface="Segoe UI Light" panose="020B0502040204020203" pitchFamily="34" charset="0"/>
                </a:rPr>
                <a:t>after Redo]</a:t>
              </a:r>
            </a:p>
          </p:txBody>
        </p:sp>
        <p:sp>
          <p:nvSpPr>
            <p:cNvPr id="231" name="Cylinder 230">
              <a:extLst>
                <a:ext uri="{FF2B5EF4-FFF2-40B4-BE49-F238E27FC236}">
                  <a16:creationId xmlns:a16="http://schemas.microsoft.com/office/drawing/2014/main" id="{A5A0BD2F-C59A-4733-85CC-78F28F085863}"/>
                </a:ext>
              </a:extLst>
            </p:cNvPr>
            <p:cNvSpPr/>
            <p:nvPr/>
          </p:nvSpPr>
          <p:spPr>
            <a:xfrm>
              <a:off x="5361711" y="3820350"/>
              <a:ext cx="469549" cy="352849"/>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grpSp>
      <p:sp>
        <p:nvSpPr>
          <p:cNvPr id="233" name="TextBox 232">
            <a:extLst>
              <a:ext uri="{FF2B5EF4-FFF2-40B4-BE49-F238E27FC236}">
                <a16:creationId xmlns:a16="http://schemas.microsoft.com/office/drawing/2014/main" id="{EEB4EF3A-B959-4A50-B831-D470AEC981FE}"/>
              </a:ext>
            </a:extLst>
          </p:cNvPr>
          <p:cNvSpPr txBox="1"/>
          <p:nvPr/>
        </p:nvSpPr>
        <p:spPr>
          <a:xfrm>
            <a:off x="122066" y="5322589"/>
            <a:ext cx="746613" cy="646331"/>
          </a:xfrm>
          <a:prstGeom prst="rect">
            <a:avLst/>
          </a:prstGeom>
          <a:noFill/>
        </p:spPr>
        <p:txBody>
          <a:bodyPr wrap="square" rtlCol="0">
            <a:spAutoFit/>
          </a:bodyPr>
          <a:lstStyle/>
          <a:p>
            <a:pPr algn="ctr" defTabSz="896341"/>
            <a:r>
              <a:rPr lang="en-US" dirty="0">
                <a:cs typeface="Segoe UI Light" panose="020B0502040204020203" pitchFamily="34" charset="0"/>
              </a:rPr>
              <a:t>Log</a:t>
            </a:r>
          </a:p>
          <a:p>
            <a:pPr algn="ctr" defTabSz="896341"/>
            <a:r>
              <a:rPr lang="en-US" dirty="0">
                <a:cs typeface="Segoe UI Light" panose="020B0502040204020203" pitchFamily="34" charset="0"/>
              </a:rPr>
              <a:t>Start</a:t>
            </a:r>
          </a:p>
        </p:txBody>
      </p:sp>
      <p:sp>
        <p:nvSpPr>
          <p:cNvPr id="234" name="TextBox 233">
            <a:extLst>
              <a:ext uri="{FF2B5EF4-FFF2-40B4-BE49-F238E27FC236}">
                <a16:creationId xmlns:a16="http://schemas.microsoft.com/office/drawing/2014/main" id="{A25A3D4C-DB70-44F9-BF7E-E6705E2979A5}"/>
              </a:ext>
            </a:extLst>
          </p:cNvPr>
          <p:cNvSpPr txBox="1"/>
          <p:nvPr/>
        </p:nvSpPr>
        <p:spPr>
          <a:xfrm>
            <a:off x="980945" y="5322589"/>
            <a:ext cx="2328040" cy="923330"/>
          </a:xfrm>
          <a:prstGeom prst="rect">
            <a:avLst/>
          </a:prstGeom>
          <a:noFill/>
          <a:ln>
            <a:solidFill>
              <a:schemeClr val="bg1">
                <a:lumMod val="65000"/>
              </a:schemeClr>
            </a:solidFill>
          </a:ln>
        </p:spPr>
        <p:txBody>
          <a:bodyPr wrap="square" rtlCol="0">
            <a:spAutoFit/>
          </a:bodyPr>
          <a:lstStyle/>
          <a:p>
            <a:pPr algn="ctr" defTabSz="896341"/>
            <a:r>
              <a:rPr lang="en-US" dirty="0">
                <a:cs typeface="Segoe UI Light" panose="020B0502040204020203" pitchFamily="34" charset="0"/>
              </a:rPr>
              <a:t>Oldest </a:t>
            </a:r>
          </a:p>
          <a:p>
            <a:pPr algn="ctr" defTabSz="896341"/>
            <a:r>
              <a:rPr lang="en-US" dirty="0">
                <a:cs typeface="Segoe UI Light" panose="020B0502040204020203" pitchFamily="34" charset="0"/>
              </a:rPr>
              <a:t>uncommitted Tx</a:t>
            </a:r>
          </a:p>
          <a:p>
            <a:pPr algn="ctr" defTabSz="896341"/>
            <a:r>
              <a:rPr lang="en-US" dirty="0">
                <a:cs typeface="Segoe UI Light" panose="020B0502040204020203" pitchFamily="34" charset="0"/>
              </a:rPr>
              <a:t>(XACT_BEGIN_LSN)</a:t>
            </a:r>
          </a:p>
        </p:txBody>
      </p:sp>
      <p:sp>
        <p:nvSpPr>
          <p:cNvPr id="129" name="TextBox 128">
            <a:extLst>
              <a:ext uri="{FF2B5EF4-FFF2-40B4-BE49-F238E27FC236}">
                <a16:creationId xmlns:a16="http://schemas.microsoft.com/office/drawing/2014/main" id="{6DF45D03-CDE4-4D58-A8EC-876181A250EF}"/>
              </a:ext>
            </a:extLst>
          </p:cNvPr>
          <p:cNvSpPr txBox="1"/>
          <p:nvPr/>
        </p:nvSpPr>
        <p:spPr>
          <a:xfrm>
            <a:off x="1961777" y="2842974"/>
            <a:ext cx="3013781" cy="923330"/>
          </a:xfrm>
          <a:prstGeom prst="rect">
            <a:avLst/>
          </a:prstGeom>
          <a:noFill/>
        </p:spPr>
        <p:txBody>
          <a:bodyPr wrap="square">
            <a:spAutoFit/>
          </a:bodyPr>
          <a:lstStyle/>
          <a:p>
            <a:r>
              <a:rPr lang="en-US" b="1" dirty="0">
                <a:solidFill>
                  <a:schemeClr val="accent4">
                    <a:lumMod val="75000"/>
                  </a:schemeClr>
                </a:solidFill>
                <a:cs typeface="Segoe UI Light" panose="020B0502040204020203" pitchFamily="34" charset="0"/>
              </a:rPr>
              <a:t>Non-versioned operations since oldest uncommitted transaction</a:t>
            </a:r>
            <a:endParaRPr lang="en-US" dirty="0"/>
          </a:p>
        </p:txBody>
      </p:sp>
      <p:sp>
        <p:nvSpPr>
          <p:cNvPr id="131" name="TextBox 130">
            <a:extLst>
              <a:ext uri="{FF2B5EF4-FFF2-40B4-BE49-F238E27FC236}">
                <a16:creationId xmlns:a16="http://schemas.microsoft.com/office/drawing/2014/main" id="{145165FE-2FBD-40D4-B355-3237C7121392}"/>
              </a:ext>
            </a:extLst>
          </p:cNvPr>
          <p:cNvSpPr txBox="1"/>
          <p:nvPr/>
        </p:nvSpPr>
        <p:spPr>
          <a:xfrm>
            <a:off x="5370088" y="2694409"/>
            <a:ext cx="1468823" cy="923330"/>
          </a:xfrm>
          <a:prstGeom prst="rect">
            <a:avLst/>
          </a:prstGeom>
          <a:noFill/>
        </p:spPr>
        <p:txBody>
          <a:bodyPr wrap="square">
            <a:spAutoFit/>
          </a:bodyPr>
          <a:lstStyle/>
          <a:p>
            <a:r>
              <a:rPr lang="en-US" b="1" dirty="0">
                <a:solidFill>
                  <a:schemeClr val="accent4">
                    <a:lumMod val="75000"/>
                  </a:schemeClr>
                </a:solidFill>
                <a:cs typeface="Segoe UI Light" panose="020B0502040204020203" pitchFamily="34" charset="0"/>
              </a:rPr>
              <a:t>Starts from last checkpoint</a:t>
            </a:r>
            <a:endParaRPr lang="en-US" dirty="0"/>
          </a:p>
        </p:txBody>
      </p:sp>
      <p:sp>
        <p:nvSpPr>
          <p:cNvPr id="139" name="TextBox 138">
            <a:extLst>
              <a:ext uri="{FF2B5EF4-FFF2-40B4-BE49-F238E27FC236}">
                <a16:creationId xmlns:a16="http://schemas.microsoft.com/office/drawing/2014/main" id="{51CA0D55-DC25-4339-BE46-D31688A3DACD}"/>
              </a:ext>
            </a:extLst>
          </p:cNvPr>
          <p:cNvSpPr txBox="1"/>
          <p:nvPr/>
        </p:nvSpPr>
        <p:spPr>
          <a:xfrm>
            <a:off x="2256689" y="1827232"/>
            <a:ext cx="2233968" cy="646338"/>
          </a:xfrm>
          <a:prstGeom prst="rect">
            <a:avLst/>
          </a:prstGeom>
          <a:solidFill>
            <a:schemeClr val="bg1"/>
          </a:solidFill>
          <a:ln>
            <a:solidFill>
              <a:schemeClr val="accent2"/>
            </a:solidFill>
          </a:ln>
        </p:spPr>
        <p:txBody>
          <a:bodyPr wrap="square" rtlCol="0">
            <a:spAutoFit/>
          </a:bodyPr>
          <a:lstStyle/>
          <a:p>
            <a:pPr algn="ctr" defTabSz="896341"/>
            <a:r>
              <a:rPr lang="en-US" dirty="0">
                <a:cs typeface="Segoe UI Light" panose="020B0502040204020203" pitchFamily="34" charset="0"/>
              </a:rPr>
              <a:t>Phase 2a: </a:t>
            </a:r>
            <a:r>
              <a:rPr lang="en-US" b="1" dirty="0">
                <a:cs typeface="Segoe UI Light" panose="020B0502040204020203" pitchFamily="34" charset="0"/>
              </a:rPr>
              <a:t>Redo from sLog</a:t>
            </a:r>
          </a:p>
        </p:txBody>
      </p:sp>
    </p:spTree>
    <p:custDataLst>
      <p:tags r:id="rId1"/>
    </p:custDataLst>
    <p:extLst>
      <p:ext uri="{BB962C8B-B14F-4D97-AF65-F5344CB8AC3E}">
        <p14:creationId xmlns:p14="http://schemas.microsoft.com/office/powerpoint/2010/main" val="3620271689"/>
      </p:ext>
    </p:extLst>
  </p:cSld>
  <p:clrMapOvr>
    <a:masterClrMapping/>
  </p:clrMapOvr>
  <p:transition>
    <p:fad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1B0862-8EBC-45AA-9D25-1F9E497B5907}"/>
              </a:ext>
            </a:extLst>
          </p:cNvPr>
          <p:cNvSpPr>
            <a:spLocks noGrp="1"/>
          </p:cNvSpPr>
          <p:nvPr>
            <p:ph type="title"/>
          </p:nvPr>
        </p:nvSpPr>
        <p:spPr/>
        <p:txBody>
          <a:bodyPr/>
          <a:lstStyle/>
          <a:p>
            <a:r>
              <a:rPr lang="en-US" dirty="0"/>
              <a:t>Recovery Time Comparison</a:t>
            </a:r>
          </a:p>
        </p:txBody>
      </p:sp>
      <p:grpSp>
        <p:nvGrpSpPr>
          <p:cNvPr id="7" name="Group 6">
            <a:extLst>
              <a:ext uri="{FF2B5EF4-FFF2-40B4-BE49-F238E27FC236}">
                <a16:creationId xmlns:a16="http://schemas.microsoft.com/office/drawing/2014/main" id="{3E662309-FE6D-4DF5-A762-78CFA38A4EE4}"/>
              </a:ext>
            </a:extLst>
          </p:cNvPr>
          <p:cNvGrpSpPr/>
          <p:nvPr/>
        </p:nvGrpSpPr>
        <p:grpSpPr>
          <a:xfrm>
            <a:off x="1334543" y="1120797"/>
            <a:ext cx="9522914" cy="4616405"/>
            <a:chOff x="1449570" y="846138"/>
            <a:chExt cx="8881410" cy="4163853"/>
          </a:xfrm>
        </p:grpSpPr>
        <p:pic>
          <p:nvPicPr>
            <p:cNvPr id="6" name="Picture 5">
              <a:extLst>
                <a:ext uri="{FF2B5EF4-FFF2-40B4-BE49-F238E27FC236}">
                  <a16:creationId xmlns:a16="http://schemas.microsoft.com/office/drawing/2014/main" id="{D0EF8C9F-A23A-4DCA-AEEC-3421B5E50F91}"/>
                </a:ext>
              </a:extLst>
            </p:cNvPr>
            <p:cNvPicPr>
              <a:picLocks noChangeAspect="1"/>
            </p:cNvPicPr>
            <p:nvPr/>
          </p:nvPicPr>
          <p:blipFill>
            <a:blip r:embed="rId3"/>
            <a:stretch>
              <a:fillRect/>
            </a:stretch>
          </p:blipFill>
          <p:spPr>
            <a:xfrm>
              <a:off x="1449570" y="846138"/>
              <a:ext cx="8881410" cy="4163853"/>
            </a:xfrm>
            <a:prstGeom prst="rect">
              <a:avLst/>
            </a:prstGeom>
          </p:spPr>
        </p:pic>
        <p:sp>
          <p:nvSpPr>
            <p:cNvPr id="4" name="TextBox 3">
              <a:extLst>
                <a:ext uri="{FF2B5EF4-FFF2-40B4-BE49-F238E27FC236}">
                  <a16:creationId xmlns:a16="http://schemas.microsoft.com/office/drawing/2014/main" id="{F7AA97F0-D39C-4DE7-86F4-264BA812742D}"/>
                </a:ext>
              </a:extLst>
            </p:cNvPr>
            <p:cNvSpPr txBox="1"/>
            <p:nvPr/>
          </p:nvSpPr>
          <p:spPr>
            <a:xfrm>
              <a:off x="1581917" y="986060"/>
              <a:ext cx="6106026" cy="369332"/>
            </a:xfrm>
            <a:prstGeom prst="rect">
              <a:avLst/>
            </a:prstGeom>
            <a:noFill/>
          </p:spPr>
          <p:txBody>
            <a:bodyPr wrap="square">
              <a:spAutoFit/>
            </a:bodyPr>
            <a:lstStyle/>
            <a:p>
              <a:r>
                <a:rPr lang="en-US" dirty="0">
                  <a:solidFill>
                    <a:schemeClr val="accent5"/>
                  </a:solidFill>
                  <a:hlinkClick r:id="rId4">
                    <a:extLst>
                      <a:ext uri="{A12FA001-AC4F-418D-AE19-62706E023703}">
                        <ahyp:hlinkClr xmlns:ahyp="http://schemas.microsoft.com/office/drawing/2018/hyperlinkcolor" val="tx"/>
                      </a:ext>
                    </a:extLst>
                  </a:hlinkClick>
                </a:rPr>
                <a:t>Constant Time Recovery in SQL Server </a:t>
              </a:r>
              <a:endParaRPr lang="en-US" dirty="0">
                <a:solidFill>
                  <a:schemeClr val="accent5"/>
                </a:solidFill>
              </a:endParaRPr>
            </a:p>
          </p:txBody>
        </p:sp>
      </p:grpSp>
    </p:spTree>
    <p:extLst>
      <p:ext uri="{BB962C8B-B14F-4D97-AF65-F5344CB8AC3E}">
        <p14:creationId xmlns:p14="http://schemas.microsoft.com/office/powerpoint/2010/main" val="5827972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 FAQ</a:t>
            </a:r>
          </a:p>
        </p:txBody>
      </p:sp>
      <p:graphicFrame>
        <p:nvGraphicFramePr>
          <p:cNvPr id="3" name="Diagram 2">
            <a:extLst>
              <a:ext uri="{FF2B5EF4-FFF2-40B4-BE49-F238E27FC236}">
                <a16:creationId xmlns:a16="http://schemas.microsoft.com/office/drawing/2014/main" id="{2529C281-FDBB-44B0-A07A-94FED196D67E}"/>
              </a:ext>
            </a:extLst>
          </p:cNvPr>
          <p:cNvGraphicFramePr/>
          <p:nvPr>
            <p:extLst>
              <p:ext uri="{D42A27DB-BD31-4B8C-83A1-F6EECF244321}">
                <p14:modId xmlns:p14="http://schemas.microsoft.com/office/powerpoint/2010/main" val="3184922749"/>
              </p:ext>
            </p:extLst>
          </p:nvPr>
        </p:nvGraphicFramePr>
        <p:xfrm>
          <a:off x="269238" y="910809"/>
          <a:ext cx="10702554" cy="547146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5894008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 Time</a:t>
            </a:r>
          </a:p>
        </p:txBody>
      </p:sp>
    </p:spTree>
    <p:extLst>
      <p:ext uri="{BB962C8B-B14F-4D97-AF65-F5344CB8AC3E}">
        <p14:creationId xmlns:p14="http://schemas.microsoft.com/office/powerpoint/2010/main" val="13009298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descr="Text&#10;&#10;Description automatically generated">
            <a:extLst>
              <a:ext uri="{FF2B5EF4-FFF2-40B4-BE49-F238E27FC236}">
                <a16:creationId xmlns:a16="http://schemas.microsoft.com/office/drawing/2014/main" id="{6FF7A3BB-C5E3-013E-450D-37C3DCF296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26828" y="1553915"/>
            <a:ext cx="5953956" cy="3458058"/>
          </a:xfrm>
          <a:prstGeom prst="rect">
            <a:avLst/>
          </a:prstGeom>
          <a:ln w="28575">
            <a:solidFill>
              <a:srgbClr val="0070C0"/>
            </a:solidFill>
          </a:ln>
        </p:spPr>
      </p:pic>
      <p:sp>
        <p:nvSpPr>
          <p:cNvPr id="7" name="TextBox 6">
            <a:extLst>
              <a:ext uri="{FF2B5EF4-FFF2-40B4-BE49-F238E27FC236}">
                <a16:creationId xmlns:a16="http://schemas.microsoft.com/office/drawing/2014/main" id="{51E706E2-782F-65DC-CE97-6BADA2D31393}"/>
              </a:ext>
            </a:extLst>
          </p:cNvPr>
          <p:cNvSpPr txBox="1"/>
          <p:nvPr/>
        </p:nvSpPr>
        <p:spPr>
          <a:xfrm>
            <a:off x="6614199" y="325296"/>
            <a:ext cx="5366585" cy="954107"/>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800" b="0" i="0" u="none" strike="noStrike" kern="1200" cap="none" spc="0" normalizeH="0" baseline="0" noProof="0" dirty="0">
                <a:ln>
                  <a:noFill/>
                </a:ln>
                <a:solidFill>
                  <a:srgbClr val="4472C4"/>
                </a:solidFill>
                <a:effectLst/>
                <a:uLnTx/>
                <a:uFillTx/>
                <a:latin typeface="Segoe UI" panose="020B0502040204020203" pitchFamily="34" charset="0"/>
                <a:ea typeface="+mn-ea"/>
                <a:cs typeface="Segoe UI" panose="020B0502040204020203" pitchFamily="34" charset="0"/>
              </a:rPr>
              <a:t>A big thank you to our sponsors for making today possible!</a:t>
            </a:r>
          </a:p>
        </p:txBody>
      </p:sp>
      <p:pic>
        <p:nvPicPr>
          <p:cNvPr id="11" name="Picture 10" descr="A picture containing text, clipart&#10;&#10;Description automatically generated">
            <a:extLst>
              <a:ext uri="{FF2B5EF4-FFF2-40B4-BE49-F238E27FC236}">
                <a16:creationId xmlns:a16="http://schemas.microsoft.com/office/drawing/2014/main" id="{F1BF8B4C-287E-A62C-439D-7C2802A6F6D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74616" y="1337788"/>
            <a:ext cx="3677597" cy="1159857"/>
          </a:xfrm>
          <a:prstGeom prst="rect">
            <a:avLst/>
          </a:prstGeom>
        </p:spPr>
      </p:pic>
      <p:pic>
        <p:nvPicPr>
          <p:cNvPr id="13" name="Picture 12" descr="Icon&#10;&#10;Description automatically generated">
            <a:extLst>
              <a:ext uri="{FF2B5EF4-FFF2-40B4-BE49-F238E27FC236}">
                <a16:creationId xmlns:a16="http://schemas.microsoft.com/office/drawing/2014/main" id="{1C5D6FA2-6098-D467-C0E5-3A675A3DEC0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09146" y="2739222"/>
            <a:ext cx="2638136" cy="1319068"/>
          </a:xfrm>
          <a:prstGeom prst="rect">
            <a:avLst/>
          </a:prstGeom>
        </p:spPr>
      </p:pic>
      <p:pic>
        <p:nvPicPr>
          <p:cNvPr id="17" name="Picture 16" descr="Logo&#10;&#10;Description automatically generated">
            <a:extLst>
              <a:ext uri="{FF2B5EF4-FFF2-40B4-BE49-F238E27FC236}">
                <a16:creationId xmlns:a16="http://schemas.microsoft.com/office/drawing/2014/main" id="{3394317C-8469-1CED-644F-56E56255E6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18542" y="5113724"/>
            <a:ext cx="3389744" cy="1906731"/>
          </a:xfrm>
          <a:prstGeom prst="rect">
            <a:avLst/>
          </a:prstGeom>
        </p:spPr>
      </p:pic>
      <p:pic>
        <p:nvPicPr>
          <p:cNvPr id="19" name="Picture 18" descr="A picture containing logo&#10;&#10;Description automatically generated">
            <a:extLst>
              <a:ext uri="{FF2B5EF4-FFF2-40B4-BE49-F238E27FC236}">
                <a16:creationId xmlns:a16="http://schemas.microsoft.com/office/drawing/2014/main" id="{D032AD6C-A2A5-A82C-1056-FA94FA9B37F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222857"/>
            <a:ext cx="6450272" cy="1884819"/>
          </a:xfrm>
          <a:prstGeom prst="rect">
            <a:avLst/>
          </a:prstGeom>
        </p:spPr>
      </p:pic>
      <p:pic>
        <p:nvPicPr>
          <p:cNvPr id="1028" name="Picture 4">
            <a:extLst>
              <a:ext uri="{FF2B5EF4-FFF2-40B4-BE49-F238E27FC236}">
                <a16:creationId xmlns:a16="http://schemas.microsoft.com/office/drawing/2014/main" id="{8A57ED22-BAEC-FD26-0C7A-05C55580CC6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37211" y="4224383"/>
            <a:ext cx="4702309" cy="111336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Icon&#10;&#10;Description automatically generated">
            <a:extLst>
              <a:ext uri="{FF2B5EF4-FFF2-40B4-BE49-F238E27FC236}">
                <a16:creationId xmlns:a16="http://schemas.microsoft.com/office/drawing/2014/main" id="{80E523A5-09CA-AA17-08E3-6B0DF73E9B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7082454" y="5186967"/>
            <a:ext cx="4012256" cy="1518982"/>
          </a:xfrm>
          <a:prstGeom prst="rect">
            <a:avLst/>
          </a:prstGeom>
        </p:spPr>
      </p:pic>
    </p:spTree>
    <p:extLst>
      <p:ext uri="{BB962C8B-B14F-4D97-AF65-F5344CB8AC3E}">
        <p14:creationId xmlns:p14="http://schemas.microsoft.com/office/powerpoint/2010/main" val="4231598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67000"/>
              </a:schemeClr>
            </a:gs>
            <a:gs pos="48000">
              <a:schemeClr val="accent4">
                <a:lumMod val="97000"/>
                <a:lumOff val="3000"/>
              </a:schemeClr>
            </a:gs>
            <a:gs pos="100000">
              <a:schemeClr val="accent4">
                <a:lumMod val="60000"/>
                <a:lumOff val="40000"/>
              </a:schemeClr>
            </a:gs>
          </a:gsLst>
          <a:lin ang="16200000" scaled="1"/>
          <a:tileRect/>
        </a:gradFill>
        <a:effectLst/>
      </p:bgPr>
    </p:bg>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001860"/>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85879" y="4566703"/>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875501" y="694671"/>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Cloud Solution Architect (Data &amp; AI)</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prstClr val="white"/>
                </a:solidFill>
                <a:effectLst/>
                <a:uLnTx/>
                <a:uFillTx/>
                <a:latin typeface="Arial" panose="020B0604020202020204" pitchFamily="34" charset="0"/>
                <a:ea typeface="+mn-ea"/>
                <a:cs typeface="Arial" panose="020B0604020202020204" pitchFamily="34" charset="0"/>
              </a:rPr>
              <a:t>GitHub: github.com\SQLMCT</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69524"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2" name="Picture 2">
            <a:extLst>
              <a:ext uri="{FF2B5EF4-FFF2-40B4-BE49-F238E27FC236}">
                <a16:creationId xmlns:a16="http://schemas.microsoft.com/office/drawing/2014/main" id="{D060B391-0B37-4C2B-9530-1749C6AD6778}"/>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357242" y="456670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2">
            <a:extLst>
              <a:ext uri="{FF2B5EF4-FFF2-40B4-BE49-F238E27FC236}">
                <a16:creationId xmlns:a16="http://schemas.microsoft.com/office/drawing/2014/main" id="{49E05C38-6E25-47B1-A21C-A0665965F60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220606" y="4566703"/>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a:extLst>
              <a:ext uri="{FF2B5EF4-FFF2-40B4-BE49-F238E27FC236}">
                <a16:creationId xmlns:a16="http://schemas.microsoft.com/office/drawing/2014/main" id="{567D70A4-BBFF-4866-A1EC-54FCAA0D07D3}"/>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677881" y="4544387"/>
            <a:ext cx="1620701" cy="162070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Microsoft Certified: Power BI Data Analyst Associate">
            <a:extLst>
              <a:ext uri="{FF2B5EF4-FFF2-40B4-BE49-F238E27FC236}">
                <a16:creationId xmlns:a16="http://schemas.microsoft.com/office/drawing/2014/main" id="{40A651BF-D797-DD9E-6920-65F715A689D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449244" y="4544387"/>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5497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tx1"/>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extLst>
              <p:ext uri="{D42A27DB-BD31-4B8C-83A1-F6EECF244321}">
                <p14:modId xmlns:p14="http://schemas.microsoft.com/office/powerpoint/2010/main" val="1456975962"/>
              </p:ext>
            </p:extLst>
          </p:nvPr>
        </p:nvGraphicFramePr>
        <p:xfrm>
          <a:off x="531495" y="897255"/>
          <a:ext cx="10710291" cy="532637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63073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What is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extLst>
              <p:ext uri="{D42A27DB-BD31-4B8C-83A1-F6EECF244321}">
                <p14:modId xmlns:p14="http://schemas.microsoft.com/office/powerpoint/2010/main" val="2288212191"/>
              </p:ext>
            </p:extLst>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12245457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1354012809"/>
              </p:ext>
            </p:extLst>
          </p:nvPr>
        </p:nvGraphicFramePr>
        <p:xfrm>
          <a:off x="655638" y="1240281"/>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3047432124"/>
              </p:ext>
            </p:extLst>
          </p:nvPr>
        </p:nvGraphicFramePr>
        <p:xfrm>
          <a:off x="4247911" y="114768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a:xfrm>
            <a:off x="269241" y="289957"/>
            <a:ext cx="11655840" cy="899537"/>
          </a:xfrm>
        </p:spPr>
        <p:txBody>
          <a:bodyPr/>
          <a:lstStyle/>
          <a:p>
            <a:r>
              <a:rPr lang="en-US" dirty="0">
                <a:solidFill>
                  <a:schemeClr val="accent5"/>
                </a:solidFill>
              </a:rPr>
              <a:t>Current Database Recovery Process (ARIES)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grpSp>
        <p:nvGrpSpPr>
          <p:cNvPr id="2" name="Group 1">
            <a:extLst>
              <a:ext uri="{FF2B5EF4-FFF2-40B4-BE49-F238E27FC236}">
                <a16:creationId xmlns:a16="http://schemas.microsoft.com/office/drawing/2014/main" id="{752A99C9-18AA-42CB-A365-8881CB523B20}"/>
              </a:ext>
            </a:extLst>
          </p:cNvPr>
          <p:cNvGrpSpPr/>
          <p:nvPr/>
        </p:nvGrpSpPr>
        <p:grpSpPr>
          <a:xfrm>
            <a:off x="148995" y="1257301"/>
            <a:ext cx="11894009" cy="4719351"/>
            <a:chOff x="269241" y="1628789"/>
            <a:chExt cx="11894009" cy="3908567"/>
          </a:xfrm>
        </p:grpSpPr>
        <p:grpSp>
          <p:nvGrpSpPr>
            <p:cNvPr id="86" name="Group 85">
              <a:extLst>
                <a:ext uri="{FF2B5EF4-FFF2-40B4-BE49-F238E27FC236}">
                  <a16:creationId xmlns:a16="http://schemas.microsoft.com/office/drawing/2014/main" id="{7CD78DB4-A8F6-4735-A50A-B782E6C46E19}"/>
                </a:ext>
              </a:extLst>
            </p:cNvPr>
            <p:cNvGrpSpPr/>
            <p:nvPr/>
          </p:nvGrpSpPr>
          <p:grpSpPr>
            <a:xfrm>
              <a:off x="269241" y="1708566"/>
              <a:ext cx="6685373" cy="3828790"/>
              <a:chOff x="-69680" y="2574763"/>
              <a:chExt cx="7345910" cy="3833546"/>
            </a:xfrm>
          </p:grpSpPr>
          <p:sp>
            <p:nvSpPr>
              <p:cNvPr id="87" name="TextBox 86">
                <a:extLst>
                  <a:ext uri="{FF2B5EF4-FFF2-40B4-BE49-F238E27FC236}">
                    <a16:creationId xmlns:a16="http://schemas.microsoft.com/office/drawing/2014/main" id="{A6EA73C0-74B2-47E7-B13B-51358EA3EA79}"/>
                  </a:ext>
                </a:extLst>
              </p:cNvPr>
              <p:cNvSpPr txBox="1"/>
              <p:nvPr/>
            </p:nvSpPr>
            <p:spPr>
              <a:xfrm>
                <a:off x="-69680" y="5565886"/>
                <a:ext cx="765239"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Start</a:t>
                </a:r>
              </a:p>
            </p:txBody>
          </p:sp>
          <p:grpSp>
            <p:nvGrpSpPr>
              <p:cNvPr id="88" name="Group 87">
                <a:extLst>
                  <a:ext uri="{FF2B5EF4-FFF2-40B4-BE49-F238E27FC236}">
                    <a16:creationId xmlns:a16="http://schemas.microsoft.com/office/drawing/2014/main" id="{6E98B50F-E50A-40EF-9400-133603F1A596}"/>
                  </a:ext>
                </a:extLst>
              </p:cNvPr>
              <p:cNvGrpSpPr/>
              <p:nvPr/>
            </p:nvGrpSpPr>
            <p:grpSpPr>
              <a:xfrm>
                <a:off x="290330" y="2574763"/>
                <a:ext cx="6985900" cy="3833546"/>
                <a:chOff x="290330" y="2574763"/>
                <a:chExt cx="6985900" cy="3833546"/>
              </a:xfrm>
            </p:grpSpPr>
            <p:grpSp>
              <p:nvGrpSpPr>
                <p:cNvPr id="89" name="Group 88">
                  <a:extLst>
                    <a:ext uri="{FF2B5EF4-FFF2-40B4-BE49-F238E27FC236}">
                      <a16:creationId xmlns:a16="http://schemas.microsoft.com/office/drawing/2014/main" id="{69D7D29B-1D4D-4882-8CF1-EB21C394CF33}"/>
                    </a:ext>
                  </a:extLst>
                </p:cNvPr>
                <p:cNvGrpSpPr/>
                <p:nvPr/>
              </p:nvGrpSpPr>
              <p:grpSpPr>
                <a:xfrm>
                  <a:off x="791137" y="2574764"/>
                  <a:ext cx="1916989" cy="3833545"/>
                  <a:chOff x="1417305" y="2574764"/>
                  <a:chExt cx="1916989" cy="3833545"/>
                </a:xfrm>
              </p:grpSpPr>
              <p:cxnSp>
                <p:nvCxnSpPr>
                  <p:cNvPr id="114" name="Straight Connector 113">
                    <a:extLst>
                      <a:ext uri="{FF2B5EF4-FFF2-40B4-BE49-F238E27FC236}">
                        <a16:creationId xmlns:a16="http://schemas.microsoft.com/office/drawing/2014/main" id="{ED2D9EAA-4085-482A-8C8E-EECA95BDFA7A}"/>
                      </a:ext>
                    </a:extLst>
                  </p:cNvPr>
                  <p:cNvCxnSpPr>
                    <a:cxnSpLocks/>
                    <a:endCxn id="115" idx="0"/>
                  </p:cNvCxnSpPr>
                  <p:nvPr/>
                </p:nvCxnSpPr>
                <p:spPr>
                  <a:xfrm>
                    <a:off x="2359444" y="2574764"/>
                    <a:ext cx="16356" cy="2991123"/>
                  </a:xfrm>
                  <a:prstGeom prst="line">
                    <a:avLst/>
                  </a:prstGeom>
                  <a:ln w="28575">
                    <a:solidFill>
                      <a:schemeClr val="tx1">
                        <a:lumMod val="50000"/>
                        <a:lumOff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5" name="TextBox 114">
                    <a:extLst>
                      <a:ext uri="{FF2B5EF4-FFF2-40B4-BE49-F238E27FC236}">
                        <a16:creationId xmlns:a16="http://schemas.microsoft.com/office/drawing/2014/main" id="{DD557D22-FB56-4B12-8D2F-71C4328BA13E}"/>
                      </a:ext>
                    </a:extLst>
                  </p:cNvPr>
                  <p:cNvSpPr txBox="1"/>
                  <p:nvPr/>
                </p:nvSpPr>
                <p:spPr>
                  <a:xfrm>
                    <a:off x="1417305" y="5565887"/>
                    <a:ext cx="1916989" cy="842422"/>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Oldest </a:t>
                    </a:r>
                  </a:p>
                  <a:p>
                    <a:pPr algn="ctr" defTabSz="1195122"/>
                    <a:r>
                      <a:rPr lang="en-US" sz="1742" dirty="0">
                        <a:latin typeface="Segoe UI Light" panose="020B0502040204020203" pitchFamily="34" charset="0"/>
                        <a:cs typeface="Segoe UI Light" panose="020B0502040204020203" pitchFamily="34" charset="0"/>
                      </a:rPr>
                      <a:t>uncommitted Tx</a:t>
                    </a:r>
                  </a:p>
                  <a:p>
                    <a:pPr algn="ctr" defTabSz="1195122"/>
                    <a:r>
                      <a:rPr lang="en-US" sz="1395" dirty="0">
                        <a:latin typeface="Segoe UI Light" panose="020B0502040204020203" pitchFamily="34" charset="0"/>
                        <a:cs typeface="Segoe UI Light" panose="020B0502040204020203" pitchFamily="34" charset="0"/>
                      </a:rPr>
                      <a:t>(XACT_BEGIN_LSN)</a:t>
                    </a:r>
                  </a:p>
                </p:txBody>
              </p:sp>
            </p:grpSp>
            <p:grpSp>
              <p:nvGrpSpPr>
                <p:cNvPr id="90" name="Group 89">
                  <a:extLst>
                    <a:ext uri="{FF2B5EF4-FFF2-40B4-BE49-F238E27FC236}">
                      <a16:creationId xmlns:a16="http://schemas.microsoft.com/office/drawing/2014/main" id="{12DF21EF-7F9B-4EEF-93BA-5185AC4ADA7A}"/>
                    </a:ext>
                  </a:extLst>
                </p:cNvPr>
                <p:cNvGrpSpPr/>
                <p:nvPr/>
              </p:nvGrpSpPr>
              <p:grpSpPr>
                <a:xfrm>
                  <a:off x="4076309" y="2574764"/>
                  <a:ext cx="1674293" cy="3781674"/>
                  <a:chOff x="2630407" y="2574764"/>
                  <a:chExt cx="1674293" cy="3781674"/>
                </a:xfrm>
              </p:grpSpPr>
              <p:cxnSp>
                <p:nvCxnSpPr>
                  <p:cNvPr id="112" name="Straight Connector 111">
                    <a:extLst>
                      <a:ext uri="{FF2B5EF4-FFF2-40B4-BE49-F238E27FC236}">
                        <a16:creationId xmlns:a16="http://schemas.microsoft.com/office/drawing/2014/main" id="{6088FA5D-28B1-41E0-96FE-43346BE663CF}"/>
                      </a:ext>
                    </a:extLst>
                  </p:cNvPr>
                  <p:cNvCxnSpPr>
                    <a:cxnSpLocks/>
                    <a:endCxn id="113" idx="0"/>
                  </p:cNvCxnSpPr>
                  <p:nvPr/>
                </p:nvCxnSpPr>
                <p:spPr>
                  <a:xfrm flipH="1">
                    <a:off x="3467554" y="2574764"/>
                    <a:ext cx="5840" cy="2992749"/>
                  </a:xfrm>
                  <a:prstGeom prst="line">
                    <a:avLst/>
                  </a:prstGeom>
                  <a:ln w="28575">
                    <a:solidFill>
                      <a:schemeClr val="tx1">
                        <a:lumMod val="50000"/>
                        <a:lumOff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3" name="TextBox 112">
                    <a:extLst>
                      <a:ext uri="{FF2B5EF4-FFF2-40B4-BE49-F238E27FC236}">
                        <a16:creationId xmlns:a16="http://schemas.microsoft.com/office/drawing/2014/main" id="{27A87A8D-2C0F-4F4A-870A-0B5CE19507D5}"/>
                      </a:ext>
                    </a:extLst>
                  </p:cNvPr>
                  <p:cNvSpPr txBox="1"/>
                  <p:nvPr/>
                </p:nvSpPr>
                <p:spPr>
                  <a:xfrm>
                    <a:off x="2630407" y="5567513"/>
                    <a:ext cx="1674293" cy="788925"/>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Checkpoint</a:t>
                    </a:r>
                  </a:p>
                  <a:p>
                    <a:pPr algn="ctr" defTabSz="1195122"/>
                    <a:r>
                      <a:rPr lang="en-US" sz="1395" i="1" dirty="0">
                        <a:latin typeface="Segoe UI Light" panose="020B0502040204020203" pitchFamily="34" charset="0"/>
                        <a:cs typeface="Segoe UI Light" panose="020B0502040204020203" pitchFamily="34" charset="0"/>
                      </a:rPr>
                      <a:t>(or oldest dirty page LSN)</a:t>
                    </a:r>
                  </a:p>
                </p:txBody>
              </p:sp>
            </p:grpSp>
            <p:grpSp>
              <p:nvGrpSpPr>
                <p:cNvPr id="91" name="Group 90">
                  <a:extLst>
                    <a:ext uri="{FF2B5EF4-FFF2-40B4-BE49-F238E27FC236}">
                      <a16:creationId xmlns:a16="http://schemas.microsoft.com/office/drawing/2014/main" id="{185E2EB5-72A4-4697-B5BD-01F17CDB950D}"/>
                    </a:ext>
                  </a:extLst>
                </p:cNvPr>
                <p:cNvGrpSpPr/>
                <p:nvPr/>
              </p:nvGrpSpPr>
              <p:grpSpPr>
                <a:xfrm>
                  <a:off x="6415128" y="2574763"/>
                  <a:ext cx="861102" cy="3620042"/>
                  <a:chOff x="7281502" y="2574763"/>
                  <a:chExt cx="1858656" cy="3620042"/>
                </a:xfrm>
              </p:grpSpPr>
              <p:cxnSp>
                <p:nvCxnSpPr>
                  <p:cNvPr id="110" name="Straight Connector 109">
                    <a:extLst>
                      <a:ext uri="{FF2B5EF4-FFF2-40B4-BE49-F238E27FC236}">
                        <a16:creationId xmlns:a16="http://schemas.microsoft.com/office/drawing/2014/main" id="{BA6DA81E-001F-47BA-821F-E6A42CB54675}"/>
                      </a:ext>
                    </a:extLst>
                  </p:cNvPr>
                  <p:cNvCxnSpPr>
                    <a:cxnSpLocks/>
                    <a:endCxn id="111" idx="0"/>
                  </p:cNvCxnSpPr>
                  <p:nvPr/>
                </p:nvCxnSpPr>
                <p:spPr>
                  <a:xfrm flipH="1">
                    <a:off x="8210831" y="2574763"/>
                    <a:ext cx="2406" cy="2992552"/>
                  </a:xfrm>
                  <a:prstGeom prst="line">
                    <a:avLst/>
                  </a:prstGeom>
                  <a:ln w="28575">
                    <a:solidFill>
                      <a:schemeClr val="tx1">
                        <a:lumMod val="50000"/>
                        <a:lumOff val="50000"/>
                      </a:schemeClr>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11" name="TextBox 110">
                    <a:extLst>
                      <a:ext uri="{FF2B5EF4-FFF2-40B4-BE49-F238E27FC236}">
                        <a16:creationId xmlns:a16="http://schemas.microsoft.com/office/drawing/2014/main" id="{F4675B5F-DBB5-4CC0-8E37-D072583817C9}"/>
                      </a:ext>
                    </a:extLst>
                  </p:cNvPr>
                  <p:cNvSpPr txBox="1"/>
                  <p:nvPr/>
                </p:nvSpPr>
                <p:spPr>
                  <a:xfrm>
                    <a:off x="7281502" y="5567315"/>
                    <a:ext cx="1858656" cy="627490"/>
                  </a:xfrm>
                  <a:prstGeom prst="rect">
                    <a:avLst/>
                  </a:prstGeom>
                  <a:noFill/>
                </p:spPr>
                <p:txBody>
                  <a:bodyPr wrap="square" rtlCol="0">
                    <a:spAutoFit/>
                  </a:bodyPr>
                  <a:lstStyle/>
                  <a:p>
                    <a:pPr algn="ctr" defTabSz="1195122"/>
                    <a:r>
                      <a:rPr lang="en-US" sz="1742" dirty="0">
                        <a:latin typeface="Segoe UI Light" panose="020B0502040204020203" pitchFamily="34" charset="0"/>
                        <a:cs typeface="Segoe UI Light" panose="020B0502040204020203" pitchFamily="34" charset="0"/>
                      </a:rPr>
                      <a:t>Log</a:t>
                    </a:r>
                  </a:p>
                  <a:p>
                    <a:pPr algn="ctr" defTabSz="1195122"/>
                    <a:r>
                      <a:rPr lang="en-US" sz="1742" dirty="0">
                        <a:latin typeface="Segoe UI Light" panose="020B0502040204020203" pitchFamily="34" charset="0"/>
                        <a:cs typeface="Segoe UI Light" panose="020B0502040204020203" pitchFamily="34" charset="0"/>
                      </a:rPr>
                      <a:t>End </a:t>
                    </a:r>
                  </a:p>
                </p:txBody>
              </p:sp>
            </p:grpSp>
            <p:grpSp>
              <p:nvGrpSpPr>
                <p:cNvPr id="92" name="Group 91">
                  <a:extLst>
                    <a:ext uri="{FF2B5EF4-FFF2-40B4-BE49-F238E27FC236}">
                      <a16:creationId xmlns:a16="http://schemas.microsoft.com/office/drawing/2014/main" id="{6B1E3B9D-A7B0-429C-A7FB-A1B4EA497E18}"/>
                    </a:ext>
                  </a:extLst>
                </p:cNvPr>
                <p:cNvGrpSpPr/>
                <p:nvPr/>
              </p:nvGrpSpPr>
              <p:grpSpPr>
                <a:xfrm>
                  <a:off x="290330" y="2574763"/>
                  <a:ext cx="6736612" cy="3015563"/>
                  <a:chOff x="290330" y="2574764"/>
                  <a:chExt cx="6736612" cy="3015563"/>
                </a:xfrm>
              </p:grpSpPr>
              <p:cxnSp>
                <p:nvCxnSpPr>
                  <p:cNvPr id="93" name="Straight Arrow Connector 92">
                    <a:extLst>
                      <a:ext uri="{FF2B5EF4-FFF2-40B4-BE49-F238E27FC236}">
                        <a16:creationId xmlns:a16="http://schemas.microsoft.com/office/drawing/2014/main" id="{C3D355E0-AE14-4B2D-963D-2671C422B6F5}"/>
                      </a:ext>
                    </a:extLst>
                  </p:cNvPr>
                  <p:cNvCxnSpPr>
                    <a:cxnSpLocks/>
                    <a:stCxn id="87" idx="0"/>
                  </p:cNvCxnSpPr>
                  <p:nvPr/>
                </p:nvCxnSpPr>
                <p:spPr>
                  <a:xfrm flipV="1">
                    <a:off x="312939" y="2574764"/>
                    <a:ext cx="1" cy="2991122"/>
                  </a:xfrm>
                  <a:prstGeom prst="straightConnector1">
                    <a:avLst/>
                  </a:prstGeom>
                  <a:ln w="28575">
                    <a:solidFill>
                      <a:schemeClr val="tx1">
                        <a:lumMod val="50000"/>
                        <a:lumOff val="50000"/>
                      </a:schemeClr>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C964BE88-E6C1-4DA3-B061-51E1FD8490F4}"/>
                      </a:ext>
                    </a:extLst>
                  </p:cNvPr>
                  <p:cNvCxnSpPr>
                    <a:cxnSpLocks/>
                  </p:cNvCxnSpPr>
                  <p:nvPr/>
                </p:nvCxnSpPr>
                <p:spPr>
                  <a:xfrm>
                    <a:off x="290330" y="5482393"/>
                    <a:ext cx="6736612" cy="0"/>
                  </a:xfrm>
                  <a:prstGeom prst="straightConnector1">
                    <a:avLst/>
                  </a:prstGeom>
                  <a:ln w="57150">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grpSp>
                <p:nvGrpSpPr>
                  <p:cNvPr id="95" name="Group 94">
                    <a:extLst>
                      <a:ext uri="{FF2B5EF4-FFF2-40B4-BE49-F238E27FC236}">
                        <a16:creationId xmlns:a16="http://schemas.microsoft.com/office/drawing/2014/main" id="{ACB72D02-A53A-4C51-9923-BC81D3ED7348}"/>
                      </a:ext>
                    </a:extLst>
                  </p:cNvPr>
                  <p:cNvGrpSpPr/>
                  <p:nvPr/>
                </p:nvGrpSpPr>
                <p:grpSpPr>
                  <a:xfrm>
                    <a:off x="852364" y="5370967"/>
                    <a:ext cx="5789969" cy="219360"/>
                    <a:chOff x="852364" y="5370967"/>
                    <a:chExt cx="5789969" cy="219360"/>
                  </a:xfrm>
                </p:grpSpPr>
                <p:cxnSp>
                  <p:nvCxnSpPr>
                    <p:cNvPr id="96" name="Straight Connector 95">
                      <a:extLst>
                        <a:ext uri="{FF2B5EF4-FFF2-40B4-BE49-F238E27FC236}">
                          <a16:creationId xmlns:a16="http://schemas.microsoft.com/office/drawing/2014/main" id="{C073378A-6E66-4EEC-9C93-0A4D9072DC2E}"/>
                        </a:ext>
                      </a:extLst>
                    </p:cNvPr>
                    <p:cNvCxnSpPr>
                      <a:cxnSpLocks/>
                    </p:cNvCxnSpPr>
                    <p:nvPr/>
                  </p:nvCxnSpPr>
                  <p:spPr>
                    <a:xfrm>
                      <a:off x="852364"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216B854B-CED9-437E-8D49-38E8989B9F0A}"/>
                        </a:ext>
                      </a:extLst>
                    </p:cNvPr>
                    <p:cNvCxnSpPr>
                      <a:cxnSpLocks/>
                    </p:cNvCxnSpPr>
                    <p:nvPr/>
                  </p:nvCxnSpPr>
                  <p:spPr>
                    <a:xfrm>
                      <a:off x="1036196"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5AFE93C-0CB9-4D15-8CF0-9C8EE22EF614}"/>
                        </a:ext>
                      </a:extLst>
                    </p:cNvPr>
                    <p:cNvCxnSpPr>
                      <a:cxnSpLocks/>
                    </p:cNvCxnSpPr>
                    <p:nvPr/>
                  </p:nvCxnSpPr>
                  <p:spPr>
                    <a:xfrm>
                      <a:off x="1205741" y="5374022"/>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B2974961-D769-4AFC-8827-119B0F2E6274}"/>
                        </a:ext>
                      </a:extLst>
                    </p:cNvPr>
                    <p:cNvCxnSpPr>
                      <a:cxnSpLocks/>
                    </p:cNvCxnSpPr>
                    <p:nvPr/>
                  </p:nvCxnSpPr>
                  <p:spPr>
                    <a:xfrm>
                      <a:off x="160674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FD265278-CDBD-47D5-94FB-EBC83AA9651C}"/>
                        </a:ext>
                      </a:extLst>
                    </p:cNvPr>
                    <p:cNvCxnSpPr>
                      <a:cxnSpLocks/>
                    </p:cNvCxnSpPr>
                    <p:nvPr/>
                  </p:nvCxnSpPr>
                  <p:spPr>
                    <a:xfrm>
                      <a:off x="211135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276D6592-151F-4185-A724-00DA75D5651A}"/>
                        </a:ext>
                      </a:extLst>
                    </p:cNvPr>
                    <p:cNvCxnSpPr>
                      <a:cxnSpLocks/>
                    </p:cNvCxnSpPr>
                    <p:nvPr/>
                  </p:nvCxnSpPr>
                  <p:spPr>
                    <a:xfrm>
                      <a:off x="2498284"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DCD1D4D9-E636-40DB-9191-D183E6C49F13}"/>
                        </a:ext>
                      </a:extLst>
                    </p:cNvPr>
                    <p:cNvCxnSpPr>
                      <a:cxnSpLocks/>
                    </p:cNvCxnSpPr>
                    <p:nvPr/>
                  </p:nvCxnSpPr>
                  <p:spPr>
                    <a:xfrm>
                      <a:off x="186677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446123AA-A070-4E8F-813E-8FE524749A90}"/>
                        </a:ext>
                      </a:extLst>
                    </p:cNvPr>
                    <p:cNvCxnSpPr>
                      <a:cxnSpLocks/>
                    </p:cNvCxnSpPr>
                    <p:nvPr/>
                  </p:nvCxnSpPr>
                  <p:spPr>
                    <a:xfrm>
                      <a:off x="3306466" y="5370967"/>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05F3266-AE62-47EB-94F0-496BE5A7E0FD}"/>
                        </a:ext>
                      </a:extLst>
                    </p:cNvPr>
                    <p:cNvCxnSpPr>
                      <a:cxnSpLocks/>
                    </p:cNvCxnSpPr>
                    <p:nvPr/>
                  </p:nvCxnSpPr>
                  <p:spPr>
                    <a:xfrm>
                      <a:off x="4362490" y="5377720"/>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A72EFDAE-A1AE-4C3B-83BA-0A3EA3456AF9}"/>
                        </a:ext>
                      </a:extLst>
                    </p:cNvPr>
                    <p:cNvCxnSpPr>
                      <a:cxnSpLocks/>
                    </p:cNvCxnSpPr>
                    <p:nvPr/>
                  </p:nvCxnSpPr>
                  <p:spPr>
                    <a:xfrm>
                      <a:off x="4798139" y="5377719"/>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D7F835EC-94CA-4553-B2B5-7D4FFB14A865}"/>
                        </a:ext>
                      </a:extLst>
                    </p:cNvPr>
                    <p:cNvCxnSpPr>
                      <a:cxnSpLocks/>
                    </p:cNvCxnSpPr>
                    <p:nvPr/>
                  </p:nvCxnSpPr>
                  <p:spPr>
                    <a:xfrm>
                      <a:off x="590496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BD0562B-B84B-494C-8E7A-EEFB075F8A4A}"/>
                        </a:ext>
                      </a:extLst>
                    </p:cNvPr>
                    <p:cNvCxnSpPr>
                      <a:cxnSpLocks/>
                    </p:cNvCxnSpPr>
                    <p:nvPr/>
                  </p:nvCxnSpPr>
                  <p:spPr>
                    <a:xfrm>
                      <a:off x="6642333"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DC6E0E4C-031F-4496-BAF3-945182EA433A}"/>
                        </a:ext>
                      </a:extLst>
                    </p:cNvPr>
                    <p:cNvCxnSpPr>
                      <a:cxnSpLocks/>
                    </p:cNvCxnSpPr>
                    <p:nvPr/>
                  </p:nvCxnSpPr>
                  <p:spPr>
                    <a:xfrm>
                      <a:off x="6554588" y="5381164"/>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FA322C7A-CBA4-4DD4-AF4E-3868DCFBCA8E}"/>
                        </a:ext>
                      </a:extLst>
                    </p:cNvPr>
                    <p:cNvCxnSpPr>
                      <a:cxnSpLocks/>
                    </p:cNvCxnSpPr>
                    <p:nvPr/>
                  </p:nvCxnSpPr>
                  <p:spPr>
                    <a:xfrm>
                      <a:off x="6312904" y="5377643"/>
                      <a:ext cx="0" cy="209163"/>
                    </a:xfrm>
                    <a:prstGeom prst="line">
                      <a:avLst/>
                    </a:prstGeom>
                    <a:ln>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grpSp>
            </p:grpSp>
          </p:grpSp>
        </p:grpSp>
        <p:grpSp>
          <p:nvGrpSpPr>
            <p:cNvPr id="116" name="Group 115">
              <a:extLst>
                <a:ext uri="{FF2B5EF4-FFF2-40B4-BE49-F238E27FC236}">
                  <a16:creationId xmlns:a16="http://schemas.microsoft.com/office/drawing/2014/main" id="{8ED5C942-0990-45F5-8DDC-C4764ED6D38C}"/>
                </a:ext>
              </a:extLst>
            </p:cNvPr>
            <p:cNvGrpSpPr/>
            <p:nvPr/>
          </p:nvGrpSpPr>
          <p:grpSpPr>
            <a:xfrm>
              <a:off x="4608877" y="1628789"/>
              <a:ext cx="7145166" cy="760777"/>
              <a:chOff x="5280316" y="2569753"/>
              <a:chExt cx="4347547" cy="582026"/>
            </a:xfrm>
          </p:grpSpPr>
          <p:grpSp>
            <p:nvGrpSpPr>
              <p:cNvPr id="117" name="Group 116">
                <a:extLst>
                  <a:ext uri="{FF2B5EF4-FFF2-40B4-BE49-F238E27FC236}">
                    <a16:creationId xmlns:a16="http://schemas.microsoft.com/office/drawing/2014/main" id="{8AF52CE2-25BA-4D0F-9461-69938ECD2838}"/>
                  </a:ext>
                </a:extLst>
              </p:cNvPr>
              <p:cNvGrpSpPr/>
              <p:nvPr/>
            </p:nvGrpSpPr>
            <p:grpSpPr>
              <a:xfrm>
                <a:off x="5280316" y="2569753"/>
                <a:ext cx="1299655" cy="360394"/>
                <a:chOff x="2605439" y="2632674"/>
                <a:chExt cx="4524051" cy="360394"/>
              </a:xfrm>
            </p:grpSpPr>
            <p:cxnSp>
              <p:nvCxnSpPr>
                <p:cNvPr id="119" name="Straight Arrow Connector 118">
                  <a:extLst>
                    <a:ext uri="{FF2B5EF4-FFF2-40B4-BE49-F238E27FC236}">
                      <a16:creationId xmlns:a16="http://schemas.microsoft.com/office/drawing/2014/main" id="{75C12637-9051-40A2-88ED-66F5C90C46B8}"/>
                    </a:ext>
                  </a:extLst>
                </p:cNvPr>
                <p:cNvCxnSpPr>
                  <a:cxnSpLocks/>
                </p:cNvCxnSpPr>
                <p:nvPr/>
              </p:nvCxnSpPr>
              <p:spPr>
                <a:xfrm>
                  <a:off x="3026698" y="2993068"/>
                  <a:ext cx="3717157" cy="0"/>
                </a:xfrm>
                <a:prstGeom prst="straightConnector1">
                  <a:avLst/>
                </a:prstGeom>
                <a:ln w="7620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20" name="TextBox 119">
                  <a:extLst>
                    <a:ext uri="{FF2B5EF4-FFF2-40B4-BE49-F238E27FC236}">
                      <a16:creationId xmlns:a16="http://schemas.microsoft.com/office/drawing/2014/main" id="{9A6647D4-457B-4150-B8AB-D9B30932BE16}"/>
                    </a:ext>
                  </a:extLst>
                </p:cNvPr>
                <p:cNvSpPr txBox="1"/>
                <p:nvPr/>
              </p:nvSpPr>
              <p:spPr>
                <a:xfrm>
                  <a:off x="2605439" y="2632674"/>
                  <a:ext cx="4524051" cy="273875"/>
                </a:xfrm>
                <a:prstGeom prst="rect">
                  <a:avLst/>
                </a:prstGeom>
                <a:noFill/>
              </p:spPr>
              <p:txBody>
                <a:bodyPr wrap="square" rtlCol="0">
                  <a:spAutoFit/>
                </a:bodyPr>
                <a:lstStyle/>
                <a:p>
                  <a:pPr algn="ctr" defTabSz="1195122"/>
                  <a:r>
                    <a:rPr lang="en-US" sz="1738" dirty="0">
                      <a:latin typeface="Segoe UI Light" panose="020B0502040204020203" pitchFamily="34" charset="0"/>
                      <a:cs typeface="Segoe UI Light" panose="020B0502040204020203" pitchFamily="34" charset="0"/>
                    </a:rPr>
                    <a:t>Phase 1: </a:t>
                  </a:r>
                  <a:r>
                    <a:rPr lang="en-US" sz="1738" b="1" dirty="0">
                      <a:latin typeface="Segoe UI Light" panose="020B0502040204020203" pitchFamily="34" charset="0"/>
                      <a:cs typeface="Segoe UI Light" panose="020B0502040204020203" pitchFamily="34" charset="0"/>
                    </a:rPr>
                    <a:t>Analysis</a:t>
                  </a:r>
                </a:p>
              </p:txBody>
            </p:sp>
          </p:grpSp>
          <p:sp>
            <p:nvSpPr>
              <p:cNvPr id="118" name="TextBox 117">
                <a:extLst>
                  <a:ext uri="{FF2B5EF4-FFF2-40B4-BE49-F238E27FC236}">
                    <a16:creationId xmlns:a16="http://schemas.microsoft.com/office/drawing/2014/main" id="{FC3FB50A-602E-4F5A-ADC6-91CDE72D0A3B}"/>
                  </a:ext>
                </a:extLst>
              </p:cNvPr>
              <p:cNvSpPr txBox="1"/>
              <p:nvPr/>
            </p:nvSpPr>
            <p:spPr>
              <a:xfrm>
                <a:off x="6595733" y="2651545"/>
                <a:ext cx="3032130" cy="500234"/>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Determines the state of each transaction in the system at the time SQL Server stopped.</a:t>
                </a:r>
              </a:p>
            </p:txBody>
          </p:sp>
        </p:grpSp>
        <p:grpSp>
          <p:nvGrpSpPr>
            <p:cNvPr id="121" name="Group 120">
              <a:extLst>
                <a:ext uri="{FF2B5EF4-FFF2-40B4-BE49-F238E27FC236}">
                  <a16:creationId xmlns:a16="http://schemas.microsoft.com/office/drawing/2014/main" id="{B98D84CA-F56B-4895-BFAB-04E90183C515}"/>
                </a:ext>
              </a:extLst>
            </p:cNvPr>
            <p:cNvGrpSpPr/>
            <p:nvPr/>
          </p:nvGrpSpPr>
          <p:grpSpPr>
            <a:xfrm>
              <a:off x="1910078" y="2429557"/>
              <a:ext cx="9986456" cy="763559"/>
              <a:chOff x="1198595" y="3460211"/>
              <a:chExt cx="7796390" cy="584151"/>
            </a:xfrm>
          </p:grpSpPr>
          <p:grpSp>
            <p:nvGrpSpPr>
              <p:cNvPr id="122" name="Group 121">
                <a:extLst>
                  <a:ext uri="{FF2B5EF4-FFF2-40B4-BE49-F238E27FC236}">
                    <a16:creationId xmlns:a16="http://schemas.microsoft.com/office/drawing/2014/main" id="{27519F2E-D73E-4868-94DC-A3AC1EE87663}"/>
                  </a:ext>
                </a:extLst>
              </p:cNvPr>
              <p:cNvGrpSpPr/>
              <p:nvPr/>
            </p:nvGrpSpPr>
            <p:grpSpPr>
              <a:xfrm>
                <a:off x="1198595" y="3460211"/>
                <a:ext cx="3632346" cy="379006"/>
                <a:chOff x="1226735" y="3394899"/>
                <a:chExt cx="3016080" cy="379006"/>
              </a:xfrm>
            </p:grpSpPr>
            <p:cxnSp>
              <p:nvCxnSpPr>
                <p:cNvPr id="124" name="Straight Arrow Connector 123">
                  <a:extLst>
                    <a:ext uri="{FF2B5EF4-FFF2-40B4-BE49-F238E27FC236}">
                      <a16:creationId xmlns:a16="http://schemas.microsoft.com/office/drawing/2014/main" id="{853231D0-B1EB-48B8-8786-685E4804AF86}"/>
                    </a:ext>
                  </a:extLst>
                </p:cNvPr>
                <p:cNvCxnSpPr>
                  <a:cxnSpLocks/>
                </p:cNvCxnSpPr>
                <p:nvPr/>
              </p:nvCxnSpPr>
              <p:spPr>
                <a:xfrm>
                  <a:off x="1236384" y="3773905"/>
                  <a:ext cx="3006431" cy="0"/>
                </a:xfrm>
                <a:prstGeom prst="straightConnector1">
                  <a:avLst/>
                </a:prstGeom>
                <a:ln w="762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25" name="TextBox 124">
                  <a:extLst>
                    <a:ext uri="{FF2B5EF4-FFF2-40B4-BE49-F238E27FC236}">
                      <a16:creationId xmlns:a16="http://schemas.microsoft.com/office/drawing/2014/main" id="{96F4A7AB-ECB4-48A8-ABA6-EB9C9ED05126}"/>
                    </a:ext>
                  </a:extLst>
                </p:cNvPr>
                <p:cNvSpPr txBox="1"/>
                <p:nvPr/>
              </p:nvSpPr>
              <p:spPr>
                <a:xfrm>
                  <a:off x="1226735" y="3394899"/>
                  <a:ext cx="1878407" cy="294984"/>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2: </a:t>
                  </a:r>
                  <a:r>
                    <a:rPr lang="en-US" sz="1917" b="1" dirty="0">
                      <a:latin typeface="Segoe UI Light" panose="020B0502040204020203" pitchFamily="34" charset="0"/>
                      <a:cs typeface="Segoe UI Light" panose="020B0502040204020203" pitchFamily="34" charset="0"/>
                    </a:rPr>
                    <a:t>Redo</a:t>
                  </a:r>
                </a:p>
              </p:txBody>
            </p:sp>
          </p:grpSp>
          <p:sp>
            <p:nvSpPr>
              <p:cNvPr id="123" name="TextBox 122">
                <a:extLst>
                  <a:ext uri="{FF2B5EF4-FFF2-40B4-BE49-F238E27FC236}">
                    <a16:creationId xmlns:a16="http://schemas.microsoft.com/office/drawing/2014/main" id="{C01A3B99-4E6B-485C-9B1B-D07F6799DCC5}"/>
                  </a:ext>
                </a:extLst>
              </p:cNvPr>
              <p:cNvSpPr txBox="1"/>
              <p:nvPr/>
            </p:nvSpPr>
            <p:spPr>
              <a:xfrm>
                <a:off x="4973083" y="3544131"/>
                <a:ext cx="4021902" cy="500231"/>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Returns the database to the state it was in at the time the SQL Server stopped.</a:t>
                </a:r>
              </a:p>
            </p:txBody>
          </p:sp>
        </p:grpSp>
        <p:grpSp>
          <p:nvGrpSpPr>
            <p:cNvPr id="126" name="Group 125">
              <a:extLst>
                <a:ext uri="{FF2B5EF4-FFF2-40B4-BE49-F238E27FC236}">
                  <a16:creationId xmlns:a16="http://schemas.microsoft.com/office/drawing/2014/main" id="{0975AA94-2A55-49DA-B6B4-10358DE91DFD}"/>
                </a:ext>
              </a:extLst>
            </p:cNvPr>
            <p:cNvGrpSpPr/>
            <p:nvPr/>
          </p:nvGrpSpPr>
          <p:grpSpPr>
            <a:xfrm>
              <a:off x="6849203" y="3292938"/>
              <a:ext cx="4644398" cy="396374"/>
              <a:chOff x="5393870" y="3011431"/>
              <a:chExt cx="2664859" cy="227431"/>
            </a:xfrm>
          </p:grpSpPr>
          <p:sp>
            <p:nvSpPr>
              <p:cNvPr id="127" name="Rectangle 126">
                <a:extLst>
                  <a:ext uri="{FF2B5EF4-FFF2-40B4-BE49-F238E27FC236}">
                    <a16:creationId xmlns:a16="http://schemas.microsoft.com/office/drawing/2014/main" id="{CC7FA25C-3F8E-433E-B1F6-B6BEEDF0E0B0}"/>
                  </a:ext>
                </a:extLst>
              </p:cNvPr>
              <p:cNvSpPr/>
              <p:nvPr/>
            </p:nvSpPr>
            <p:spPr>
              <a:xfrm>
                <a:off x="5787290" y="3015366"/>
                <a:ext cx="2271439" cy="213556"/>
              </a:xfrm>
              <a:prstGeom prst="rect">
                <a:avLst/>
              </a:prstGeom>
              <a:solidFill>
                <a:schemeClr val="bg1"/>
              </a:solid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rgbClr val="FF0000"/>
                    </a:solidFill>
                    <a:latin typeface="Segoe UI Light" panose="020B0502040204020203" pitchFamily="34" charset="0"/>
                    <a:cs typeface="Segoe UI Light" panose="020B0502040204020203" pitchFamily="34" charset="0"/>
                  </a:rPr>
                  <a:t>PARTIALLY</a:t>
                </a:r>
                <a:r>
                  <a:rPr lang="en-US" sz="1830" b="1" dirty="0">
                    <a:latin typeface="Segoe UI Light" panose="020B0502040204020203" pitchFamily="34" charset="0"/>
                    <a:cs typeface="Segoe UI Light" panose="020B0502040204020203" pitchFamily="34" charset="0"/>
                  </a:rPr>
                  <a:t> available after Redo]</a:t>
                </a:r>
              </a:p>
            </p:txBody>
          </p:sp>
          <p:grpSp>
            <p:nvGrpSpPr>
              <p:cNvPr id="128" name="Group 127">
                <a:extLst>
                  <a:ext uri="{FF2B5EF4-FFF2-40B4-BE49-F238E27FC236}">
                    <a16:creationId xmlns:a16="http://schemas.microsoft.com/office/drawing/2014/main" id="{60792E5C-17E1-4248-B1F6-C0F14142774B}"/>
                  </a:ext>
                </a:extLst>
              </p:cNvPr>
              <p:cNvGrpSpPr/>
              <p:nvPr/>
            </p:nvGrpSpPr>
            <p:grpSpPr>
              <a:xfrm>
                <a:off x="5393870" y="3011431"/>
                <a:ext cx="309964" cy="227431"/>
                <a:chOff x="5391069" y="3090297"/>
                <a:chExt cx="309964" cy="227431"/>
              </a:xfrm>
            </p:grpSpPr>
            <p:sp>
              <p:nvSpPr>
                <p:cNvPr id="129" name="Cylinder 128">
                  <a:extLst>
                    <a:ext uri="{FF2B5EF4-FFF2-40B4-BE49-F238E27FC236}">
                      <a16:creationId xmlns:a16="http://schemas.microsoft.com/office/drawing/2014/main" id="{42A4AC7B-5D75-463C-B2B9-C54A10BDC122}"/>
                    </a:ext>
                  </a:extLst>
                </p:cNvPr>
                <p:cNvSpPr/>
                <p:nvPr/>
              </p:nvSpPr>
              <p:spPr>
                <a:xfrm>
                  <a:off x="5391070" y="3090297"/>
                  <a:ext cx="309963" cy="113762"/>
                </a:xfrm>
                <a:prstGeom prst="can">
                  <a:avLst/>
                </a:prstGeom>
                <a:solidFill>
                  <a:schemeClr val="bg2"/>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sp>
              <p:nvSpPr>
                <p:cNvPr id="130" name="Cylinder 129">
                  <a:extLst>
                    <a:ext uri="{FF2B5EF4-FFF2-40B4-BE49-F238E27FC236}">
                      <a16:creationId xmlns:a16="http://schemas.microsoft.com/office/drawing/2014/main" id="{4A24A891-1469-45F6-97FC-D74D391D4CF5}"/>
                    </a:ext>
                  </a:extLst>
                </p:cNvPr>
                <p:cNvSpPr/>
                <p:nvPr/>
              </p:nvSpPr>
              <p:spPr>
                <a:xfrm>
                  <a:off x="5391069" y="3172841"/>
                  <a:ext cx="309959" cy="144887"/>
                </a:xfrm>
                <a:prstGeom prst="can">
                  <a:avLst/>
                </a:prstGeom>
                <a:solidFill>
                  <a:schemeClr val="accent4"/>
                </a:solidFill>
                <a:ln>
                  <a:solidFill>
                    <a:schemeClr val="tx1"/>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grpSp>
          <p:nvGrpSpPr>
            <p:cNvPr id="131" name="Group 130">
              <a:extLst>
                <a:ext uri="{FF2B5EF4-FFF2-40B4-BE49-F238E27FC236}">
                  <a16:creationId xmlns:a16="http://schemas.microsoft.com/office/drawing/2014/main" id="{8E472000-5F60-48ED-96F0-7C7E7E8E3028}"/>
                </a:ext>
              </a:extLst>
            </p:cNvPr>
            <p:cNvGrpSpPr/>
            <p:nvPr/>
          </p:nvGrpSpPr>
          <p:grpSpPr>
            <a:xfrm>
              <a:off x="1924962" y="3685217"/>
              <a:ext cx="10238288" cy="473644"/>
              <a:chOff x="1177238" y="4547444"/>
              <a:chExt cx="10897109" cy="362359"/>
            </a:xfrm>
          </p:grpSpPr>
          <p:grpSp>
            <p:nvGrpSpPr>
              <p:cNvPr id="132" name="Group 131">
                <a:extLst>
                  <a:ext uri="{FF2B5EF4-FFF2-40B4-BE49-F238E27FC236}">
                    <a16:creationId xmlns:a16="http://schemas.microsoft.com/office/drawing/2014/main" id="{256A8CEA-335F-472C-9F9F-602A1259CCCE}"/>
                  </a:ext>
                </a:extLst>
              </p:cNvPr>
              <p:cNvGrpSpPr/>
              <p:nvPr/>
            </p:nvGrpSpPr>
            <p:grpSpPr>
              <a:xfrm>
                <a:off x="1177238" y="4547444"/>
                <a:ext cx="4879671" cy="362359"/>
                <a:chOff x="1227829" y="3515313"/>
                <a:chExt cx="3984188" cy="362359"/>
              </a:xfrm>
            </p:grpSpPr>
            <p:cxnSp>
              <p:nvCxnSpPr>
                <p:cNvPr id="134" name="Straight Arrow Connector 133">
                  <a:extLst>
                    <a:ext uri="{FF2B5EF4-FFF2-40B4-BE49-F238E27FC236}">
                      <a16:creationId xmlns:a16="http://schemas.microsoft.com/office/drawing/2014/main" id="{ABD39919-6D4F-412B-923B-9139A42625F3}"/>
                    </a:ext>
                  </a:extLst>
                </p:cNvPr>
                <p:cNvCxnSpPr>
                  <a:cxnSpLocks/>
                </p:cNvCxnSpPr>
                <p:nvPr/>
              </p:nvCxnSpPr>
              <p:spPr>
                <a:xfrm flipH="1">
                  <a:off x="1227829" y="3877672"/>
                  <a:ext cx="3984188" cy="0"/>
                </a:xfrm>
                <a:prstGeom prst="straightConnector1">
                  <a:avLst/>
                </a:prstGeom>
                <a:ln w="76200">
                  <a:solidFill>
                    <a:srgbClr val="0070C0"/>
                  </a:solidFill>
                  <a:tailEnd type="triangle"/>
                </a:ln>
              </p:spPr>
              <p:style>
                <a:lnRef idx="1">
                  <a:schemeClr val="accent1"/>
                </a:lnRef>
                <a:fillRef idx="0">
                  <a:schemeClr val="accent1"/>
                </a:fillRef>
                <a:effectRef idx="0">
                  <a:schemeClr val="accent1"/>
                </a:effectRef>
                <a:fontRef idx="minor">
                  <a:schemeClr val="tx1"/>
                </a:fontRef>
              </p:style>
            </p:cxnSp>
            <p:sp>
              <p:nvSpPr>
                <p:cNvPr id="135" name="TextBox 134">
                  <a:extLst>
                    <a:ext uri="{FF2B5EF4-FFF2-40B4-BE49-F238E27FC236}">
                      <a16:creationId xmlns:a16="http://schemas.microsoft.com/office/drawing/2014/main" id="{8657C5FD-C2FE-4F33-9D25-8D6671590534}"/>
                    </a:ext>
                  </a:extLst>
                </p:cNvPr>
                <p:cNvSpPr txBox="1"/>
                <p:nvPr/>
              </p:nvSpPr>
              <p:spPr>
                <a:xfrm>
                  <a:off x="1227829" y="3515313"/>
                  <a:ext cx="2505231" cy="294986"/>
                </a:xfrm>
                <a:prstGeom prst="rect">
                  <a:avLst/>
                </a:prstGeom>
                <a:noFill/>
              </p:spPr>
              <p:txBody>
                <a:bodyPr wrap="square" rtlCol="0">
                  <a:spAutoFit/>
                </a:bodyPr>
                <a:lstStyle/>
                <a:p>
                  <a:pPr algn="ctr" defTabSz="1195122"/>
                  <a:r>
                    <a:rPr lang="en-US" sz="1917" dirty="0">
                      <a:latin typeface="Segoe UI Light" panose="020B0502040204020203" pitchFamily="34" charset="0"/>
                      <a:cs typeface="Segoe UI Light" panose="020B0502040204020203" pitchFamily="34" charset="0"/>
                    </a:rPr>
                    <a:t>Phase 3: </a:t>
                  </a:r>
                  <a:r>
                    <a:rPr lang="en-US" sz="1917" b="1" dirty="0">
                      <a:latin typeface="Segoe UI Light" panose="020B0502040204020203" pitchFamily="34" charset="0"/>
                      <a:cs typeface="Segoe UI Light" panose="020B0502040204020203" pitchFamily="34" charset="0"/>
                    </a:rPr>
                    <a:t>Undo</a:t>
                  </a:r>
                </a:p>
              </p:txBody>
            </p:sp>
          </p:grpSp>
          <p:sp>
            <p:nvSpPr>
              <p:cNvPr id="133" name="TextBox 132">
                <a:extLst>
                  <a:ext uri="{FF2B5EF4-FFF2-40B4-BE49-F238E27FC236}">
                    <a16:creationId xmlns:a16="http://schemas.microsoft.com/office/drawing/2014/main" id="{D66052C7-D8CA-48B4-888D-DFC6BDB9CBFB}"/>
                  </a:ext>
                </a:extLst>
              </p:cNvPr>
              <p:cNvSpPr txBox="1"/>
              <p:nvPr/>
            </p:nvSpPr>
            <p:spPr>
              <a:xfrm>
                <a:off x="6293182" y="4647025"/>
                <a:ext cx="5781165" cy="236938"/>
              </a:xfrm>
              <a:prstGeom prst="rect">
                <a:avLst/>
              </a:prstGeom>
              <a:noFill/>
            </p:spPr>
            <p:txBody>
              <a:bodyPr wrap="square" rtlCol="0">
                <a:spAutoFit/>
              </a:bodyPr>
              <a:lstStyle/>
              <a:p>
                <a:pPr defTabSz="1195122"/>
                <a:r>
                  <a:rPr lang="en-US" sz="1830" dirty="0">
                    <a:latin typeface="Segoe UI Light" panose="020B0502040204020203" pitchFamily="34" charset="0"/>
                    <a:cs typeface="Segoe UI Light" panose="020B0502040204020203" pitchFamily="34" charset="0"/>
                  </a:rPr>
                  <a:t>Rolls back any uncommitted transaction(s) individually.</a:t>
                </a:r>
              </a:p>
            </p:txBody>
          </p:sp>
        </p:grpSp>
        <p:grpSp>
          <p:nvGrpSpPr>
            <p:cNvPr id="136" name="Group 135">
              <a:extLst>
                <a:ext uri="{FF2B5EF4-FFF2-40B4-BE49-F238E27FC236}">
                  <a16:creationId xmlns:a16="http://schemas.microsoft.com/office/drawing/2014/main" id="{8E144567-DBA8-452D-B63C-176AA6C1C6D1}"/>
                </a:ext>
              </a:extLst>
            </p:cNvPr>
            <p:cNvGrpSpPr/>
            <p:nvPr/>
          </p:nvGrpSpPr>
          <p:grpSpPr>
            <a:xfrm>
              <a:off x="6893078" y="4435326"/>
              <a:ext cx="4505424" cy="398300"/>
              <a:chOff x="5419044" y="3831255"/>
              <a:chExt cx="2585119" cy="228536"/>
            </a:xfrm>
          </p:grpSpPr>
          <p:sp>
            <p:nvSpPr>
              <p:cNvPr id="137" name="Rectangle 136">
                <a:extLst>
                  <a:ext uri="{FF2B5EF4-FFF2-40B4-BE49-F238E27FC236}">
                    <a16:creationId xmlns:a16="http://schemas.microsoft.com/office/drawing/2014/main" id="{06BB6831-8876-4E1B-A4F3-1BDA3D4B4979}"/>
                  </a:ext>
                </a:extLst>
              </p:cNvPr>
              <p:cNvSpPr/>
              <p:nvPr/>
            </p:nvSpPr>
            <p:spPr>
              <a:xfrm>
                <a:off x="5841856" y="3872933"/>
                <a:ext cx="2162307" cy="177702"/>
              </a:xfrm>
              <a:prstGeom prst="rect">
                <a:avLst/>
              </a:prstGeom>
              <a:noFill/>
            </p:spPr>
            <p:txBody>
              <a:bodyPr wrap="square">
                <a:spAutoFit/>
              </a:bodyPr>
              <a:lstStyle/>
              <a:p>
                <a:pPr defTabSz="1195122"/>
                <a:r>
                  <a:rPr lang="en-US" sz="1830" b="1" dirty="0">
                    <a:latin typeface="Segoe UI Light" panose="020B0502040204020203" pitchFamily="34" charset="0"/>
                    <a:cs typeface="Segoe UI Light" panose="020B0502040204020203" pitchFamily="34" charset="0"/>
                  </a:rPr>
                  <a:t>[DB is </a:t>
                </a:r>
                <a:r>
                  <a:rPr lang="en-US" sz="1830" b="1" dirty="0">
                    <a:solidFill>
                      <a:schemeClr val="accent4"/>
                    </a:solidFill>
                    <a:latin typeface="Segoe UI Light" panose="020B0502040204020203" pitchFamily="34" charset="0"/>
                    <a:cs typeface="Segoe UI Light" panose="020B0502040204020203" pitchFamily="34" charset="0"/>
                  </a:rPr>
                  <a:t>FULLY</a:t>
                </a:r>
                <a:r>
                  <a:rPr lang="en-US" sz="1830" b="1" dirty="0">
                    <a:latin typeface="Segoe UI Light" panose="020B0502040204020203" pitchFamily="34" charset="0"/>
                    <a:cs typeface="Segoe UI Light" panose="020B0502040204020203" pitchFamily="34" charset="0"/>
                  </a:rPr>
                  <a:t> available after Undo]</a:t>
                </a:r>
              </a:p>
            </p:txBody>
          </p:sp>
          <p:sp>
            <p:nvSpPr>
              <p:cNvPr id="138" name="Cylinder 137">
                <a:extLst>
                  <a:ext uri="{FF2B5EF4-FFF2-40B4-BE49-F238E27FC236}">
                    <a16:creationId xmlns:a16="http://schemas.microsoft.com/office/drawing/2014/main" id="{E152E26E-38B3-42BA-A58B-6894CC35854E}"/>
                  </a:ext>
                </a:extLst>
              </p:cNvPr>
              <p:cNvSpPr/>
              <p:nvPr/>
            </p:nvSpPr>
            <p:spPr>
              <a:xfrm>
                <a:off x="5419044" y="3831255"/>
                <a:ext cx="314572" cy="228536"/>
              </a:xfrm>
              <a:prstGeom prst="can">
                <a:avLst/>
              </a:prstGeom>
              <a:solidFill>
                <a:schemeClr val="accent4"/>
              </a:solidFill>
              <a:ln/>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3075" dirty="0">
                  <a:solidFill>
                    <a:schemeClr val="tx1"/>
                  </a:solidFill>
                </a:endParaRPr>
              </a:p>
            </p:txBody>
          </p:sp>
        </p:grpSp>
      </p:grpSp>
      <p:sp>
        <p:nvSpPr>
          <p:cNvPr id="4" name="TextBox 3">
            <a:extLst>
              <a:ext uri="{FF2B5EF4-FFF2-40B4-BE49-F238E27FC236}">
                <a16:creationId xmlns:a16="http://schemas.microsoft.com/office/drawing/2014/main" id="{88BA342D-3C52-84BF-58AE-E0D0E0771302}"/>
              </a:ext>
            </a:extLst>
          </p:cNvPr>
          <p:cNvSpPr txBox="1"/>
          <p:nvPr/>
        </p:nvSpPr>
        <p:spPr>
          <a:xfrm>
            <a:off x="5105910" y="6473799"/>
            <a:ext cx="6937094" cy="369332"/>
          </a:xfrm>
          <a:prstGeom prst="rect">
            <a:avLst/>
          </a:prstGeom>
          <a:noFill/>
        </p:spPr>
        <p:txBody>
          <a:bodyPr wrap="square">
            <a:spAutoFit/>
          </a:bodyPr>
          <a:lstStyle/>
          <a:p>
            <a:pPr algn="r"/>
            <a:r>
              <a:rPr lang="en-US" sz="1800" i="0" kern="1200" dirty="0">
                <a:solidFill>
                  <a:schemeClr val="bg1"/>
                </a:solidFill>
                <a:effectLst/>
                <a:latin typeface="+mj-lt"/>
                <a:ea typeface="Segoe UI Black" panose="020B0A02040204020203" pitchFamily="34" charset="0"/>
                <a:cs typeface="Segoe UI Light" panose="020B0502040204020203" pitchFamily="34" charset="0"/>
              </a:rPr>
              <a:t>Algorithms for Recovery and Isolation Exploiting Semantics </a:t>
            </a:r>
            <a:endParaRPr lang="en-US" dirty="0">
              <a:solidFill>
                <a:schemeClr val="bg1"/>
              </a:solidFill>
              <a:latin typeface="+mj-lt"/>
              <a:ea typeface="Segoe UI Black" panose="020B0A02040204020203" pitchFamily="34" charset="0"/>
            </a:endParaRPr>
          </a:p>
        </p:txBody>
      </p:sp>
    </p:spTree>
    <p:custDataLst>
      <p:tags r:id="rId1"/>
    </p:custDataLst>
    <p:extLst>
      <p:ext uri="{BB962C8B-B14F-4D97-AF65-F5344CB8AC3E}">
        <p14:creationId xmlns:p14="http://schemas.microsoft.com/office/powerpoint/2010/main" val="1018958357"/>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 name="Title 143"/>
          <p:cNvSpPr>
            <a:spLocks noGrp="1"/>
          </p:cNvSpPr>
          <p:nvPr>
            <p:ph type="title"/>
          </p:nvPr>
        </p:nvSpPr>
        <p:spPr/>
        <p:txBody>
          <a:bodyPr/>
          <a:lstStyle/>
          <a:p>
            <a:r>
              <a:rPr lang="en-US" dirty="0">
                <a:solidFill>
                  <a:schemeClr val="accent5"/>
                </a:solidFill>
              </a:rPr>
              <a:t>Most common implications</a:t>
            </a:r>
          </a:p>
        </p:txBody>
      </p:sp>
      <p:sp>
        <p:nvSpPr>
          <p:cNvPr id="146" name="Content Placeholder 2"/>
          <p:cNvSpPr txBox="1">
            <a:spLocks/>
          </p:cNvSpPr>
          <p:nvPr/>
        </p:nvSpPr>
        <p:spPr>
          <a:xfrm>
            <a:off x="298809" y="1121018"/>
            <a:ext cx="11055906" cy="4855634"/>
          </a:xfrm>
          <a:prstGeom prst="rect">
            <a:avLst/>
          </a:prstGeom>
        </p:spPr>
        <p:txBody>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None/>
            </a:pPr>
            <a:endParaRPr lang="es-ES" sz="3921" dirty="0"/>
          </a:p>
        </p:txBody>
      </p:sp>
      <p:sp>
        <p:nvSpPr>
          <p:cNvPr id="148" name="Content Placeholder 1"/>
          <p:cNvSpPr txBox="1">
            <a:spLocks/>
          </p:cNvSpPr>
          <p:nvPr/>
        </p:nvSpPr>
        <p:spPr>
          <a:xfrm>
            <a:off x="409696" y="1089305"/>
            <a:ext cx="6165843" cy="4489919"/>
          </a:xfrm>
          <a:prstGeom prst="rect">
            <a:avLst/>
          </a:prstGeom>
          <a:noFill/>
        </p:spPr>
        <p:txBody>
          <a:bodyPr lIns="89642" tIns="121898" rIns="243794" bIns="121898" anchor="t"/>
          <a:lstStyle>
            <a:lvl1pPr marL="342886" indent="-342886" algn="l" defTabSz="457181" rtl="0" eaLnBrk="1" latinLnBrk="0" hangingPunct="1">
              <a:spcBef>
                <a:spcPts val="1000"/>
              </a:spcBef>
              <a:buFont typeface="Arial"/>
              <a:buChar char="•"/>
              <a:defRPr sz="1800" kern="1200">
                <a:solidFill>
                  <a:srgbClr val="FFFFFF"/>
                </a:solidFill>
                <a:latin typeface="Segoe UI"/>
                <a:ea typeface="+mn-ea"/>
                <a:cs typeface="Segoe UI"/>
              </a:defRPr>
            </a:lvl1pPr>
            <a:lvl2pPr marL="742919" indent="-285738" algn="l" defTabSz="457181" rtl="0" eaLnBrk="1" latinLnBrk="0" hangingPunct="1">
              <a:spcBef>
                <a:spcPts val="1000"/>
              </a:spcBef>
              <a:buFont typeface="Arial"/>
              <a:buChar char="–"/>
              <a:defRPr sz="1600" kern="1200">
                <a:solidFill>
                  <a:srgbClr val="FFFFFF"/>
                </a:solidFill>
                <a:latin typeface="Segoe UI"/>
                <a:ea typeface="+mn-ea"/>
                <a:cs typeface="Segoe UI"/>
              </a:defRPr>
            </a:lvl2pPr>
            <a:lvl3pPr marL="1142952" indent="-228591" algn="l" defTabSz="457181" rtl="0" eaLnBrk="1" latinLnBrk="0" hangingPunct="1">
              <a:spcBef>
                <a:spcPts val="1000"/>
              </a:spcBef>
              <a:buFont typeface="Arial"/>
              <a:buChar char="•"/>
              <a:defRPr sz="1400" kern="1200">
                <a:solidFill>
                  <a:srgbClr val="FFFFFF"/>
                </a:solidFill>
                <a:latin typeface="Segoe UI"/>
                <a:ea typeface="+mn-ea"/>
                <a:cs typeface="Segoe UI"/>
              </a:defRPr>
            </a:lvl3pPr>
            <a:lvl4pPr marL="1600134" indent="-228591" algn="l" defTabSz="457181" rtl="0" eaLnBrk="1" latinLnBrk="0" hangingPunct="1">
              <a:spcBef>
                <a:spcPts val="1000"/>
              </a:spcBef>
              <a:buFont typeface="Arial"/>
              <a:buChar char="–"/>
              <a:defRPr sz="1200" kern="1200">
                <a:solidFill>
                  <a:srgbClr val="FFFFFF"/>
                </a:solidFill>
                <a:latin typeface="Segoe UI"/>
                <a:ea typeface="+mn-ea"/>
                <a:cs typeface="Segoe UI"/>
              </a:defRPr>
            </a:lvl4pPr>
            <a:lvl5pPr marL="2057314" indent="-228591" algn="l" defTabSz="457181" rtl="0" eaLnBrk="1" latinLnBrk="0" hangingPunct="1">
              <a:spcBef>
                <a:spcPts val="1000"/>
              </a:spcBef>
              <a:buFont typeface="Arial"/>
              <a:buChar char="»"/>
              <a:defRPr sz="1000" kern="1200">
                <a:solidFill>
                  <a:srgbClr val="FFFFFF"/>
                </a:solidFill>
                <a:latin typeface="Segoe UI"/>
                <a:ea typeface="+mn-ea"/>
                <a:cs typeface="Segoe UI"/>
              </a:defRPr>
            </a:lvl5pPr>
            <a:lvl6pPr marL="2514495" indent="-228591" algn="l" defTabSz="457181" rtl="0" eaLnBrk="1" latinLnBrk="0" hangingPunct="1">
              <a:spcBef>
                <a:spcPct val="20000"/>
              </a:spcBef>
              <a:buFont typeface="Arial"/>
              <a:buChar char="•"/>
              <a:defRPr sz="2000" kern="1200">
                <a:solidFill>
                  <a:schemeClr val="tx1"/>
                </a:solidFill>
                <a:latin typeface="+mn-lt"/>
                <a:ea typeface="+mn-ea"/>
                <a:cs typeface="+mn-cs"/>
              </a:defRPr>
            </a:lvl6pPr>
            <a:lvl7pPr marL="2971676" indent="-228591" algn="l" defTabSz="457181" rtl="0" eaLnBrk="1" latinLnBrk="0" hangingPunct="1">
              <a:spcBef>
                <a:spcPct val="20000"/>
              </a:spcBef>
              <a:buFont typeface="Arial"/>
              <a:buChar char="•"/>
              <a:defRPr sz="2000" kern="1200">
                <a:solidFill>
                  <a:schemeClr val="tx1"/>
                </a:solidFill>
                <a:latin typeface="+mn-lt"/>
                <a:ea typeface="+mn-ea"/>
                <a:cs typeface="+mn-cs"/>
              </a:defRPr>
            </a:lvl7pPr>
            <a:lvl8pPr marL="3428857" indent="-228591" algn="l" defTabSz="457181" rtl="0" eaLnBrk="1" latinLnBrk="0" hangingPunct="1">
              <a:spcBef>
                <a:spcPct val="20000"/>
              </a:spcBef>
              <a:buFont typeface="Arial"/>
              <a:buChar char="•"/>
              <a:defRPr sz="2000" kern="1200">
                <a:solidFill>
                  <a:schemeClr val="tx1"/>
                </a:solidFill>
                <a:latin typeface="+mn-lt"/>
                <a:ea typeface="+mn-ea"/>
                <a:cs typeface="+mn-cs"/>
              </a:defRPr>
            </a:lvl8pPr>
            <a:lvl9pPr marL="3886038" indent="-228591" algn="l" defTabSz="457181" rtl="0" eaLnBrk="1" latinLnBrk="0" hangingPunct="1">
              <a:spcBef>
                <a:spcPct val="20000"/>
              </a:spcBef>
              <a:buFont typeface="Arial"/>
              <a:buChar char="•"/>
              <a:defRPr sz="2000" kern="1200">
                <a:solidFill>
                  <a:schemeClr val="tx1"/>
                </a:solidFill>
                <a:latin typeface="+mn-lt"/>
                <a:ea typeface="+mn-ea"/>
                <a:cs typeface="+mn-cs"/>
              </a:defRPr>
            </a:lvl9pPr>
          </a:lstStyle>
          <a:p>
            <a:pPr defTabSz="609472">
              <a:spcBef>
                <a:spcPts val="588"/>
              </a:spcBef>
              <a:spcAft>
                <a:spcPts val="588"/>
              </a:spcAft>
            </a:pPr>
            <a:r>
              <a:rPr lang="en-US" sz="2800" b="1" dirty="0">
                <a:solidFill>
                  <a:schemeClr val="accent5"/>
                </a:solidFill>
                <a:latin typeface="Segoe UI Light"/>
              </a:rPr>
              <a:t>Recovery time is roughly proportional to the longest running transaction.</a:t>
            </a:r>
          </a:p>
          <a:p>
            <a:pPr defTabSz="609472">
              <a:spcBef>
                <a:spcPts val="588"/>
              </a:spcBef>
              <a:spcAft>
                <a:spcPts val="588"/>
              </a:spcAft>
            </a:pPr>
            <a:endParaRPr lang="en-US" sz="2800" b="1" dirty="0">
              <a:solidFill>
                <a:schemeClr val="accent5"/>
              </a:solidFill>
              <a:latin typeface="Segoe UI Light"/>
            </a:endParaRPr>
          </a:p>
          <a:p>
            <a:pPr defTabSz="609472">
              <a:spcBef>
                <a:spcPts val="588"/>
              </a:spcBef>
              <a:spcAft>
                <a:spcPts val="588"/>
              </a:spcAft>
            </a:pPr>
            <a:r>
              <a:rPr lang="en-US" sz="2800" b="1" dirty="0">
                <a:solidFill>
                  <a:schemeClr val="accent5"/>
                </a:solidFill>
                <a:latin typeface="Segoe UI Light"/>
              </a:rPr>
              <a:t>Rolling back large batch operations (such as bulk insert) takes a long time.</a:t>
            </a:r>
          </a:p>
          <a:p>
            <a:pPr defTabSz="609472">
              <a:spcBef>
                <a:spcPts val="588"/>
              </a:spcBef>
              <a:spcAft>
                <a:spcPts val="588"/>
              </a:spcAft>
            </a:pPr>
            <a:endParaRPr lang="en-US" sz="2800" b="1" dirty="0">
              <a:solidFill>
                <a:schemeClr val="accent5"/>
              </a:solidFill>
              <a:latin typeface="Segoe UI Light"/>
            </a:endParaRPr>
          </a:p>
          <a:p>
            <a:pPr defTabSz="609472">
              <a:spcBef>
                <a:spcPts val="588"/>
              </a:spcBef>
              <a:spcAft>
                <a:spcPts val="588"/>
              </a:spcAft>
            </a:pPr>
            <a:r>
              <a:rPr lang="en-US" sz="2800" b="1" dirty="0">
                <a:solidFill>
                  <a:schemeClr val="accent5"/>
                </a:solidFill>
                <a:latin typeface="Segoe UI Light"/>
              </a:rPr>
              <a:t>Transaction log may run out of space during long-running transactions.</a:t>
            </a:r>
          </a:p>
        </p:txBody>
      </p:sp>
      <p:pic>
        <p:nvPicPr>
          <p:cNvPr id="17" name="Picture 16">
            <a:extLst>
              <a:ext uri="{FF2B5EF4-FFF2-40B4-BE49-F238E27FC236}">
                <a16:creationId xmlns:a16="http://schemas.microsoft.com/office/drawing/2014/main" id="{8108A8E6-7E62-4403-B5D7-EBE149739CB8}"/>
              </a:ext>
            </a:extLst>
          </p:cNvPr>
          <p:cNvPicPr>
            <a:picLocks noChangeAspect="1"/>
          </p:cNvPicPr>
          <p:nvPr/>
        </p:nvPicPr>
        <p:blipFill rotWithShape="1">
          <a:blip r:embed="rId4"/>
          <a:srcRect l="2649" t="4458" r="3414" b="7053"/>
          <a:stretch/>
        </p:blipFill>
        <p:spPr>
          <a:xfrm>
            <a:off x="6577701" y="2783205"/>
            <a:ext cx="4709423" cy="2080260"/>
          </a:xfrm>
          <a:prstGeom prst="rect">
            <a:avLst/>
          </a:prstGeom>
        </p:spPr>
      </p:pic>
      <p:pic>
        <p:nvPicPr>
          <p:cNvPr id="18" name="Picture 17">
            <a:extLst>
              <a:ext uri="{FF2B5EF4-FFF2-40B4-BE49-F238E27FC236}">
                <a16:creationId xmlns:a16="http://schemas.microsoft.com/office/drawing/2014/main" id="{FF0F0278-24E1-4299-B95F-C005FE0524F9}"/>
              </a:ext>
            </a:extLst>
          </p:cNvPr>
          <p:cNvPicPr>
            <a:picLocks noChangeAspect="1"/>
          </p:cNvPicPr>
          <p:nvPr/>
        </p:nvPicPr>
        <p:blipFill rotWithShape="1">
          <a:blip r:embed="rId5"/>
          <a:srcRect l="7275" t="44308"/>
          <a:stretch/>
        </p:blipFill>
        <p:spPr>
          <a:xfrm>
            <a:off x="6736245" y="1089305"/>
            <a:ext cx="4457763" cy="1354430"/>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DDC27D6A-E64E-4F01-9FB5-4EBA8EDA9322}"/>
              </a:ext>
            </a:extLst>
          </p:cNvPr>
          <p:cNvPicPr>
            <a:picLocks noChangeAspect="1"/>
          </p:cNvPicPr>
          <p:nvPr/>
        </p:nvPicPr>
        <p:blipFill>
          <a:blip r:embed="rId6"/>
          <a:stretch>
            <a:fillRect/>
          </a:stretch>
        </p:blipFill>
        <p:spPr>
          <a:xfrm>
            <a:off x="6575539" y="5381881"/>
            <a:ext cx="5155774" cy="594771"/>
          </a:xfrm>
          <a:prstGeom prst="rect">
            <a:avLst/>
          </a:prstGeom>
          <a:ln>
            <a:noFill/>
          </a:ln>
          <a:effectLst>
            <a:outerShdw blurRad="190500" algn="tl" rotWithShape="0">
              <a:srgbClr val="000000">
                <a:alpha val="70000"/>
              </a:srgbClr>
            </a:outerShdw>
          </a:effectLst>
        </p:spPr>
      </p:pic>
    </p:spTree>
    <p:custDataLst>
      <p:tags r:id="rId1"/>
    </p:custDataLst>
    <p:extLst>
      <p:ext uri="{BB962C8B-B14F-4D97-AF65-F5344CB8AC3E}">
        <p14:creationId xmlns:p14="http://schemas.microsoft.com/office/powerpoint/2010/main" val="165621649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18"/>
                                        </p:tgtEl>
                                        <p:attrNameLst>
                                          <p:attrName>style.visibility</p:attrName>
                                        </p:attrNameLst>
                                      </p:cBhvr>
                                      <p:to>
                                        <p:strVal val="visible"/>
                                      </p:to>
                                    </p:set>
                                    <p:anim calcmode="lin" valueType="num">
                                      <p:cBhvr additive="base">
                                        <p:cTn id="7" dur="500" fill="hold"/>
                                        <p:tgtEl>
                                          <p:spTgt spid="18"/>
                                        </p:tgtEl>
                                        <p:attrNameLst>
                                          <p:attrName>ppt_x</p:attrName>
                                        </p:attrNameLst>
                                      </p:cBhvr>
                                      <p:tavLst>
                                        <p:tav tm="0">
                                          <p:val>
                                            <p:strVal val="1+#ppt_w/2"/>
                                          </p:val>
                                        </p:tav>
                                        <p:tav tm="100000">
                                          <p:val>
                                            <p:strVal val="#ppt_x"/>
                                          </p:val>
                                        </p:tav>
                                      </p:tavLst>
                                    </p:anim>
                                    <p:anim calcmode="lin" valueType="num">
                                      <p:cBhvr additive="base">
                                        <p:cTn id="8" dur="500" fill="hold"/>
                                        <p:tgtEl>
                                          <p:spTgt spid="18"/>
                                        </p:tgtEl>
                                        <p:attrNameLst>
                                          <p:attrName>ppt_y</p:attrName>
                                        </p:attrNameLst>
                                      </p:cBhvr>
                                      <p:tavLst>
                                        <p:tav tm="0">
                                          <p:val>
                                            <p:strVal val="#ppt_y"/>
                                          </p:val>
                                        </p:tav>
                                        <p:tav tm="100000">
                                          <p:val>
                                            <p:strVal val="#ppt_y"/>
                                          </p:val>
                                        </p:tav>
                                      </p:tavLst>
                                    </p:anim>
                                  </p:childTnLst>
                                </p:cTn>
                              </p:par>
                              <p:par>
                                <p:cTn id="9" presetID="2" presetClass="entr" presetSubtype="2"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500" fill="hold"/>
                                        <p:tgtEl>
                                          <p:spTgt spid="17"/>
                                        </p:tgtEl>
                                        <p:attrNameLst>
                                          <p:attrName>ppt_x</p:attrName>
                                        </p:attrNameLst>
                                      </p:cBhvr>
                                      <p:tavLst>
                                        <p:tav tm="0">
                                          <p:val>
                                            <p:strVal val="1+#ppt_w/2"/>
                                          </p:val>
                                        </p:tav>
                                        <p:tav tm="100000">
                                          <p:val>
                                            <p:strVal val="#ppt_x"/>
                                          </p:val>
                                        </p:tav>
                                      </p:tavLst>
                                    </p:anim>
                                    <p:anim calcmode="lin" valueType="num">
                                      <p:cBhvr additive="base">
                                        <p:cTn id="12" dur="500" fill="hold"/>
                                        <p:tgtEl>
                                          <p:spTgt spid="17"/>
                                        </p:tgtEl>
                                        <p:attrNameLst>
                                          <p:attrName>ppt_y</p:attrName>
                                        </p:attrNameLst>
                                      </p:cBhvr>
                                      <p:tavLst>
                                        <p:tav tm="0">
                                          <p:val>
                                            <p:strVal val="#ppt_y"/>
                                          </p:val>
                                        </p:tav>
                                        <p:tav tm="100000">
                                          <p:val>
                                            <p:strVal val="#ppt_y"/>
                                          </p:val>
                                        </p:tav>
                                      </p:tavLst>
                                    </p:anim>
                                  </p:childTnLst>
                                </p:cTn>
                              </p:par>
                              <p:par>
                                <p:cTn id="13" presetID="2" presetClass="entr" presetSubtype="2"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anim calcmode="lin" valueType="num">
                                      <p:cBhvr additive="base">
                                        <p:cTn id="15" dur="500" fill="hold"/>
                                        <p:tgtEl>
                                          <p:spTgt spid="19"/>
                                        </p:tgtEl>
                                        <p:attrNameLst>
                                          <p:attrName>ppt_x</p:attrName>
                                        </p:attrNameLst>
                                      </p:cBhvr>
                                      <p:tavLst>
                                        <p:tav tm="0">
                                          <p:val>
                                            <p:strVal val="1+#ppt_w/2"/>
                                          </p:val>
                                        </p:tav>
                                        <p:tav tm="100000">
                                          <p:val>
                                            <p:strVal val="#ppt_x"/>
                                          </p:val>
                                        </p:tav>
                                      </p:tavLst>
                                    </p:anim>
                                    <p:anim calcmode="lin" valueType="num">
                                      <p:cBhvr additive="base">
                                        <p:cTn id="16" dur="500" fill="hold"/>
                                        <p:tgtEl>
                                          <p:spTgt spid="1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5"/>
                </a:solidFill>
              </a:rPr>
              <a:t>Accelerated Database Recovery</a:t>
            </a:r>
          </a:p>
        </p:txBody>
      </p:sp>
      <p:graphicFrame>
        <p:nvGraphicFramePr>
          <p:cNvPr id="3" name="Diagram 2">
            <a:extLst>
              <a:ext uri="{FF2B5EF4-FFF2-40B4-BE49-F238E27FC236}">
                <a16:creationId xmlns:a16="http://schemas.microsoft.com/office/drawing/2014/main" id="{04FE94B3-2942-4C8F-AFA7-2806E4985D6C}"/>
              </a:ext>
            </a:extLst>
          </p:cNvPr>
          <p:cNvGraphicFramePr/>
          <p:nvPr/>
        </p:nvGraphicFramePr>
        <p:xfrm>
          <a:off x="371475" y="932155"/>
          <a:ext cx="11372850" cy="520617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9953873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 name="TIMING" val="|7.7|3.4|1.2|7|27.9"/>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3452</Words>
  <Application>Microsoft Office PowerPoint</Application>
  <PresentationFormat>Widescreen</PresentationFormat>
  <Paragraphs>318</Paragraphs>
  <Slides>20</Slides>
  <Notes>16</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20</vt:i4>
      </vt:variant>
    </vt:vector>
  </HeadingPairs>
  <TitlesOfParts>
    <vt:vector size="30" baseType="lpstr">
      <vt:lpstr>Arial</vt:lpstr>
      <vt:lpstr>Calibri</vt:lpstr>
      <vt:lpstr>Century Gothic</vt:lpstr>
      <vt:lpstr>Segoe UI</vt:lpstr>
      <vt:lpstr>Segoe UI Light</vt:lpstr>
      <vt:lpstr>Segoe UI Semibold</vt:lpstr>
      <vt:lpstr>Wingdings</vt:lpstr>
      <vt:lpstr>PASS 2013_SpeakerTemplate_Final</vt:lpstr>
      <vt:lpstr>Microsoft 365 PPT Template - 2018</vt:lpstr>
      <vt:lpstr>1_PASS 2013_SpeakerTemplate_Final</vt:lpstr>
      <vt:lpstr>Introduction to Accelerated  Database Recovery  John Deardurff</vt:lpstr>
      <vt:lpstr>PowerPoint Presentation</vt:lpstr>
      <vt:lpstr>PowerPoint Presentation</vt:lpstr>
      <vt:lpstr>PowerPoint Presentation</vt:lpstr>
      <vt:lpstr>What is Database Recovery?</vt:lpstr>
      <vt:lpstr>What is a Transaction?</vt:lpstr>
      <vt:lpstr>Current Database Recovery Process (ARIES)</vt:lpstr>
      <vt:lpstr>Most common implications</vt:lpstr>
      <vt:lpstr>Accelerated Database Recovery</vt:lpstr>
      <vt:lpstr>How to enable ADR?</vt:lpstr>
      <vt:lpstr>Accelerated Database Recovery Components</vt:lpstr>
      <vt:lpstr>Accelerated Database Recovery Components</vt:lpstr>
      <vt:lpstr>Accelerated Database Recovery Components</vt:lpstr>
      <vt:lpstr>Accelerated Database Recovery Components</vt:lpstr>
      <vt:lpstr>Accelerated Database Recovery process</vt:lpstr>
      <vt:lpstr>Recovery Time Comparison</vt:lpstr>
      <vt:lpstr>Accelerated Database Recovery FAQ</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2022-10-01T10:01:21Z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