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1630" r:id="rId2"/>
    <p:sldId id="11112" r:id="rId3"/>
    <p:sldId id="1631" r:id="rId4"/>
    <p:sldId id="647" r:id="rId5"/>
    <p:sldId id="648" r:id="rId6"/>
    <p:sldId id="1656" r:id="rId7"/>
    <p:sldId id="1657" r:id="rId8"/>
    <p:sldId id="11113" r:id="rId9"/>
    <p:sldId id="277" r:id="rId10"/>
    <p:sldId id="649" r:id="rId11"/>
    <p:sldId id="1660" r:id="rId12"/>
    <p:sldId id="1661" r:id="rId13"/>
    <p:sldId id="1659" r:id="rId14"/>
    <p:sldId id="1663" r:id="rId15"/>
    <p:sldId id="1665" r:id="rId16"/>
    <p:sldId id="16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0"/>
            <p14:sldId id="11112"/>
            <p14:sldId id="1631"/>
          </p14:sldIdLst>
        </p14:section>
        <p14:section name="Core Template" id="{0C8682EF-709C-4DD2-B11B-19E2D910C2A9}">
          <p14:sldIdLst>
            <p14:sldId id="647"/>
            <p14:sldId id="648"/>
            <p14:sldId id="1656"/>
            <p14:sldId id="1657"/>
            <p14:sldId id="11113"/>
            <p14:sldId id="277"/>
            <p14:sldId id="649"/>
            <p14:sldId id="1660"/>
            <p14:sldId id="1661"/>
            <p14:sldId id="1659"/>
            <p14:sldId id="1663"/>
            <p14:sldId id="1665"/>
            <p14:sldId id="16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765"/>
    <a:srgbClr val="000000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What are Contained Databases?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Migrating Contained Databases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31806E39-DA97-4FE6-BCC1-CE510A1766B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600" dirty="0">
              <a:solidFill>
                <a:schemeClr val="bg1"/>
              </a:solidFill>
            </a:rPr>
            <a:t>Contained Databases Security</a:t>
          </a:r>
        </a:p>
      </dgm:t>
    </dgm:pt>
    <dgm:pt modelId="{0855E89E-E2F9-49AF-A74D-B6A840749A89}" type="parTrans" cxnId="{82C4DE49-13F9-4858-A22F-D30E9D046A47}">
      <dgm:prSet/>
      <dgm:spPr/>
      <dgm:t>
        <a:bodyPr/>
        <a:lstStyle/>
        <a:p>
          <a:endParaRPr lang="en-US"/>
        </a:p>
      </dgm:t>
    </dgm:pt>
    <dgm:pt modelId="{0103660E-F48B-43E0-A359-1BB51FA9AEDE}" type="sibTrans" cxnId="{82C4DE49-13F9-4858-A22F-D30E9D046A47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Configuring Contained Databases</a:t>
          </a:r>
          <a:endParaRPr lang="en-US" sz="3600" dirty="0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6878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013A2DE9-5AA1-4010-A7D1-3F937EE17FFA}" type="pres">
      <dgm:prSet presAssocID="{31806E39-DA97-4FE6-BCC1-CE510A1766B0}" presName="parentText" presStyleLbl="node1" presStyleIdx="2" presStyleCnt="4" custLinFactNeighborY="5624">
        <dgm:presLayoutVars>
          <dgm:chMax val="0"/>
          <dgm:bulletEnabled val="1"/>
        </dgm:presLayoutVars>
      </dgm:prSet>
      <dgm:spPr/>
    </dgm:pt>
    <dgm:pt modelId="{BF68227C-7EA3-443A-BC01-B7EA7EA3DC92}" type="pres">
      <dgm:prSet presAssocID="{0103660E-F48B-43E0-A359-1BB51FA9AEDE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1D054240-00EA-4066-8ACD-23B9B4605ED1}" type="presOf" srcId="{31806E39-DA97-4FE6-BCC1-CE510A1766B0}" destId="{013A2DE9-5AA1-4010-A7D1-3F937EE17FFA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82C4DE49-13F9-4858-A22F-D30E9D046A47}" srcId="{E0727030-A103-47B3-9948-2C3FB6249167}" destId="{31806E39-DA97-4FE6-BCC1-CE510A1766B0}" srcOrd="2" destOrd="0" parTransId="{0855E89E-E2F9-49AF-A74D-B6A840749A89}" sibTransId="{0103660E-F48B-43E0-A359-1BB51FA9AEDE}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D5EC438A-FB21-4D73-A9BF-ACC8AB089FB7}" type="presParOf" srcId="{920A3D74-469C-4EDC-8C5F-FD4FFD16E171}" destId="{013A2DE9-5AA1-4010-A7D1-3F937EE17FFA}" srcOrd="4" destOrd="0" presId="urn:microsoft.com/office/officeart/2005/8/layout/vList2"/>
    <dgm:cxn modelId="{8F852A60-B10A-4121-A810-94A8BC78B2A3}" type="presParOf" srcId="{920A3D74-469C-4EDC-8C5F-FD4FFD16E171}" destId="{BF68227C-7EA3-443A-BC01-B7EA7EA3DC92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8494D-EB1B-479D-BA70-3FE306ACFB7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C30112-29CE-4C05-BB77-8262CD346253}">
      <dgm:prSet custT="1"/>
      <dgm:spPr/>
      <dgm:t>
        <a:bodyPr/>
        <a:lstStyle/>
        <a:p>
          <a:r>
            <a:rPr lang="en-US" sz="2400" dirty="0"/>
            <a:t>Contained databases are isolated from other databases and from the instance of SQL Server that hosts the database. (Introduced in SQL Server 2012)</a:t>
          </a:r>
        </a:p>
      </dgm:t>
    </dgm:pt>
    <dgm:pt modelId="{95F75873-F69C-44C8-AF68-6C70A4D204B8}" type="parTrans" cxnId="{C8142E7A-3A07-499E-A04D-112A397E7411}">
      <dgm:prSet/>
      <dgm:spPr/>
      <dgm:t>
        <a:bodyPr/>
        <a:lstStyle/>
        <a:p>
          <a:endParaRPr lang="en-US"/>
        </a:p>
      </dgm:t>
    </dgm:pt>
    <dgm:pt modelId="{4DBF597E-4904-4818-A3A6-721E958C4627}" type="sibTrans" cxnId="{C8142E7A-3A07-499E-A04D-112A397E7411}">
      <dgm:prSet/>
      <dgm:spPr/>
      <dgm:t>
        <a:bodyPr/>
        <a:lstStyle/>
        <a:p>
          <a:endParaRPr lang="en-US"/>
        </a:p>
      </dgm:t>
    </dgm:pt>
    <dgm:pt modelId="{15AC547F-B3B2-4A9D-A20A-1D960C59FA69}">
      <dgm:prSet custT="1"/>
      <dgm:spPr/>
      <dgm:t>
        <a:bodyPr/>
        <a:lstStyle/>
        <a:p>
          <a:r>
            <a:rPr lang="en-US" sz="2400" dirty="0"/>
            <a:t>SQL Server helps to isolate databases from the instance.</a:t>
          </a:r>
        </a:p>
      </dgm:t>
    </dgm:pt>
    <dgm:pt modelId="{3A9F0E1D-3BB8-401F-9A85-7848B938CB7D}" type="parTrans" cxnId="{CDFAD92C-908C-4ED3-98D3-E7C35139F4E7}">
      <dgm:prSet/>
      <dgm:spPr/>
      <dgm:t>
        <a:bodyPr/>
        <a:lstStyle/>
        <a:p>
          <a:endParaRPr lang="en-US"/>
        </a:p>
      </dgm:t>
    </dgm:pt>
    <dgm:pt modelId="{BD6FE988-5977-4F35-8245-CE4949092022}" type="sibTrans" cxnId="{CDFAD92C-908C-4ED3-98D3-E7C35139F4E7}">
      <dgm:prSet/>
      <dgm:spPr/>
      <dgm:t>
        <a:bodyPr/>
        <a:lstStyle/>
        <a:p>
          <a:endParaRPr lang="en-US"/>
        </a:p>
      </dgm:t>
    </dgm:pt>
    <dgm:pt modelId="{502A1BBC-F1A1-4283-98D4-320E6E95E184}">
      <dgm:prSet custT="1"/>
      <dgm:spPr/>
      <dgm:t>
        <a:bodyPr/>
        <a:lstStyle/>
        <a:p>
          <a:r>
            <a:rPr lang="en-US" sz="2000" dirty="0"/>
            <a:t>SQL Server uses partially contained databases</a:t>
          </a:r>
        </a:p>
      </dgm:t>
    </dgm:pt>
    <dgm:pt modelId="{024E1DBE-6143-44C0-8B85-BADF35F53998}" type="parTrans" cxnId="{C93AF6F5-54DA-479B-837D-BE65664ADCFF}">
      <dgm:prSet/>
      <dgm:spPr/>
      <dgm:t>
        <a:bodyPr/>
        <a:lstStyle/>
        <a:p>
          <a:endParaRPr lang="en-US"/>
        </a:p>
      </dgm:t>
    </dgm:pt>
    <dgm:pt modelId="{12C0DDBA-7BA5-495F-89F2-0BC100B987FF}" type="sibTrans" cxnId="{C93AF6F5-54DA-479B-837D-BE65664ADCFF}">
      <dgm:prSet/>
      <dgm:spPr/>
      <dgm:t>
        <a:bodyPr/>
        <a:lstStyle/>
        <a:p>
          <a:endParaRPr lang="en-US"/>
        </a:p>
      </dgm:t>
    </dgm:pt>
    <dgm:pt modelId="{059369E7-11F4-4F62-ABA6-8591473FC171}">
      <dgm:prSet custT="1"/>
      <dgm:spPr/>
      <dgm:t>
        <a:bodyPr/>
        <a:lstStyle/>
        <a:p>
          <a:r>
            <a:rPr lang="en-US" sz="2000" dirty="0"/>
            <a:t>All metadata uses the same collation.</a:t>
          </a:r>
        </a:p>
      </dgm:t>
    </dgm:pt>
    <dgm:pt modelId="{6AA40B4C-BC10-4C59-936F-5E59EC99C7D9}" type="parTrans" cxnId="{2367F189-B28C-45E4-82C1-10868409C4B2}">
      <dgm:prSet/>
      <dgm:spPr/>
      <dgm:t>
        <a:bodyPr/>
        <a:lstStyle/>
        <a:p>
          <a:endParaRPr lang="en-US"/>
        </a:p>
      </dgm:t>
    </dgm:pt>
    <dgm:pt modelId="{0D7DAC13-A2B1-4BD3-A7FC-1F458DC3847B}" type="sibTrans" cxnId="{2367F189-B28C-45E4-82C1-10868409C4B2}">
      <dgm:prSet/>
      <dgm:spPr/>
      <dgm:t>
        <a:bodyPr/>
        <a:lstStyle/>
        <a:p>
          <a:endParaRPr lang="en-US"/>
        </a:p>
      </dgm:t>
    </dgm:pt>
    <dgm:pt modelId="{819CDE0B-9C93-4F7A-BCF2-6FB14BB693F9}">
      <dgm:prSet custT="1"/>
      <dgm:spPr/>
      <dgm:t>
        <a:bodyPr/>
        <a:lstStyle/>
        <a:p>
          <a:r>
            <a:rPr lang="en-US" sz="2000" dirty="0"/>
            <a:t>User authentication can be performed by the database.</a:t>
          </a:r>
        </a:p>
      </dgm:t>
    </dgm:pt>
    <dgm:pt modelId="{6581D58E-30BE-435E-BC4A-3758BB278E80}" type="parTrans" cxnId="{8B528E7D-6C69-4A1E-A88E-F6EEBEFAF5D0}">
      <dgm:prSet/>
      <dgm:spPr/>
      <dgm:t>
        <a:bodyPr/>
        <a:lstStyle/>
        <a:p>
          <a:endParaRPr lang="en-US"/>
        </a:p>
      </dgm:t>
    </dgm:pt>
    <dgm:pt modelId="{8B521D10-A2AA-4192-AC83-BE00B615A398}" type="sibTrans" cxnId="{8B528E7D-6C69-4A1E-A88E-F6EEBEFAF5D0}">
      <dgm:prSet/>
      <dgm:spPr/>
      <dgm:t>
        <a:bodyPr/>
        <a:lstStyle/>
        <a:p>
          <a:endParaRPr lang="en-US"/>
        </a:p>
      </dgm:t>
    </dgm:pt>
    <dgm:pt modelId="{8CB9E071-7BAB-4DB2-B0D7-FB5CE538F33E}">
      <dgm:prSet custT="1"/>
      <dgm:spPr/>
      <dgm:t>
        <a:bodyPr/>
        <a:lstStyle/>
        <a:p>
          <a:r>
            <a:rPr lang="en-US" sz="2000" dirty="0"/>
            <a:t>The metadata that describes the database is maintained in the database.</a:t>
          </a:r>
        </a:p>
      </dgm:t>
    </dgm:pt>
    <dgm:pt modelId="{6CE21896-89C9-4692-B5BD-401D3679A77B}" type="parTrans" cxnId="{07F74F1A-4F18-4789-AE22-813A725082FB}">
      <dgm:prSet/>
      <dgm:spPr/>
      <dgm:t>
        <a:bodyPr/>
        <a:lstStyle/>
        <a:p>
          <a:endParaRPr lang="en-US"/>
        </a:p>
      </dgm:t>
    </dgm:pt>
    <dgm:pt modelId="{CAF50FA8-CC31-4B89-9FE2-DF62A130A09A}" type="sibTrans" cxnId="{07F74F1A-4F18-4789-AE22-813A725082FB}">
      <dgm:prSet/>
      <dgm:spPr/>
      <dgm:t>
        <a:bodyPr/>
        <a:lstStyle/>
        <a:p>
          <a:endParaRPr lang="en-US"/>
        </a:p>
      </dgm:t>
    </dgm:pt>
    <dgm:pt modelId="{83BC2C70-7F44-44C9-9853-24B66B311DF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Contained databases do not support replication, change data capture, or change tracking. </a:t>
          </a:r>
          <a:endParaRPr lang="en-US" sz="2000" dirty="0"/>
        </a:p>
      </dgm:t>
    </dgm:pt>
    <dgm:pt modelId="{D397B08D-FFCF-48EF-BCBC-1A5DA655FDDD}" type="parTrans" cxnId="{CE1A1E86-BAF1-48DF-A01B-00E1CD31D9CD}">
      <dgm:prSet/>
      <dgm:spPr/>
      <dgm:t>
        <a:bodyPr/>
        <a:lstStyle/>
        <a:p>
          <a:endParaRPr lang="en-US"/>
        </a:p>
      </dgm:t>
    </dgm:pt>
    <dgm:pt modelId="{7A430869-000C-40AF-963F-2587AB02336F}" type="sibTrans" cxnId="{CE1A1E86-BAF1-48DF-A01B-00E1CD31D9CD}">
      <dgm:prSet/>
      <dgm:spPr/>
      <dgm:t>
        <a:bodyPr/>
        <a:lstStyle/>
        <a:p>
          <a:endParaRPr lang="en-US"/>
        </a:p>
      </dgm:t>
    </dgm:pt>
    <dgm:pt modelId="{162A1EDE-62D5-46F6-9E41-8C2D6D7DDDB0}" type="pres">
      <dgm:prSet presAssocID="{78B8494D-EB1B-479D-BA70-3FE306ACFB7A}" presName="linear" presStyleCnt="0">
        <dgm:presLayoutVars>
          <dgm:animLvl val="lvl"/>
          <dgm:resizeHandles val="exact"/>
        </dgm:presLayoutVars>
      </dgm:prSet>
      <dgm:spPr/>
    </dgm:pt>
    <dgm:pt modelId="{3E0C893D-1FDF-465F-A7D5-60A21EECF7E0}" type="pres">
      <dgm:prSet presAssocID="{D6C30112-29CE-4C05-BB77-8262CD346253}" presName="parentText" presStyleLbl="node1" presStyleIdx="0" presStyleCnt="2" custLinFactNeighborX="-958" custLinFactNeighborY="-15594">
        <dgm:presLayoutVars>
          <dgm:chMax val="0"/>
          <dgm:bulletEnabled val="1"/>
        </dgm:presLayoutVars>
      </dgm:prSet>
      <dgm:spPr/>
    </dgm:pt>
    <dgm:pt modelId="{F7E47796-F53C-4055-87A5-6911972A6310}" type="pres">
      <dgm:prSet presAssocID="{4DBF597E-4904-4818-A3A6-721E958C4627}" presName="spacer" presStyleCnt="0"/>
      <dgm:spPr/>
    </dgm:pt>
    <dgm:pt modelId="{02BA1FEF-FDFF-4763-83D3-A0BE11F42A26}" type="pres">
      <dgm:prSet presAssocID="{15AC547F-B3B2-4A9D-A20A-1D960C59FA69}" presName="parentText" presStyleLbl="node1" presStyleIdx="1" presStyleCnt="2" custLinFactNeighborY="-9120">
        <dgm:presLayoutVars>
          <dgm:chMax val="0"/>
          <dgm:bulletEnabled val="1"/>
        </dgm:presLayoutVars>
      </dgm:prSet>
      <dgm:spPr/>
    </dgm:pt>
    <dgm:pt modelId="{B40527DC-CCE1-4E00-97CE-50E59AD5E93C}" type="pres">
      <dgm:prSet presAssocID="{15AC547F-B3B2-4A9D-A20A-1D960C59FA69}" presName="childText" presStyleLbl="revTx" presStyleIdx="0" presStyleCnt="1" custLinFactNeighborY="-10214">
        <dgm:presLayoutVars>
          <dgm:bulletEnabled val="1"/>
        </dgm:presLayoutVars>
      </dgm:prSet>
      <dgm:spPr/>
    </dgm:pt>
  </dgm:ptLst>
  <dgm:cxnLst>
    <dgm:cxn modelId="{07F74F1A-4F18-4789-AE22-813A725082FB}" srcId="{15AC547F-B3B2-4A9D-A20A-1D960C59FA69}" destId="{8CB9E071-7BAB-4DB2-B0D7-FB5CE538F33E}" srcOrd="1" destOrd="0" parTransId="{6CE21896-89C9-4692-B5BD-401D3679A77B}" sibTransId="{CAF50FA8-CC31-4B89-9FE2-DF62A130A09A}"/>
    <dgm:cxn modelId="{71AE2D20-58E2-4FBE-A3B8-31F467CA772F}" type="presOf" srcId="{15AC547F-B3B2-4A9D-A20A-1D960C59FA69}" destId="{02BA1FEF-FDFF-4763-83D3-A0BE11F42A26}" srcOrd="0" destOrd="0" presId="urn:microsoft.com/office/officeart/2005/8/layout/vList2"/>
    <dgm:cxn modelId="{C4A2352B-1FF7-4F7B-8604-6F074278DE74}" type="presOf" srcId="{78B8494D-EB1B-479D-BA70-3FE306ACFB7A}" destId="{162A1EDE-62D5-46F6-9E41-8C2D6D7DDDB0}" srcOrd="0" destOrd="0" presId="urn:microsoft.com/office/officeart/2005/8/layout/vList2"/>
    <dgm:cxn modelId="{CDFAD92C-908C-4ED3-98D3-E7C35139F4E7}" srcId="{78B8494D-EB1B-479D-BA70-3FE306ACFB7A}" destId="{15AC547F-B3B2-4A9D-A20A-1D960C59FA69}" srcOrd="1" destOrd="0" parTransId="{3A9F0E1D-3BB8-401F-9A85-7848B938CB7D}" sibTransId="{BD6FE988-5977-4F35-8245-CE4949092022}"/>
    <dgm:cxn modelId="{1D224068-837D-4566-B767-6989E1381229}" type="presOf" srcId="{8CB9E071-7BAB-4DB2-B0D7-FB5CE538F33E}" destId="{B40527DC-CCE1-4E00-97CE-50E59AD5E93C}" srcOrd="0" destOrd="1" presId="urn:microsoft.com/office/officeart/2005/8/layout/vList2"/>
    <dgm:cxn modelId="{EA6EDA72-F44D-4B0A-A9A4-DE08BA322349}" type="presOf" srcId="{819CDE0B-9C93-4F7A-BCF2-6FB14BB693F9}" destId="{B40527DC-CCE1-4E00-97CE-50E59AD5E93C}" srcOrd="0" destOrd="3" presId="urn:microsoft.com/office/officeart/2005/8/layout/vList2"/>
    <dgm:cxn modelId="{3A2A5958-6304-4BBA-A3ED-D2FF2EF5C7B7}" type="presOf" srcId="{059369E7-11F4-4F62-ABA6-8591473FC171}" destId="{B40527DC-CCE1-4E00-97CE-50E59AD5E93C}" srcOrd="0" destOrd="2" presId="urn:microsoft.com/office/officeart/2005/8/layout/vList2"/>
    <dgm:cxn modelId="{C8142E7A-3A07-499E-A04D-112A397E7411}" srcId="{78B8494D-EB1B-479D-BA70-3FE306ACFB7A}" destId="{D6C30112-29CE-4C05-BB77-8262CD346253}" srcOrd="0" destOrd="0" parTransId="{95F75873-F69C-44C8-AF68-6C70A4D204B8}" sibTransId="{4DBF597E-4904-4818-A3A6-721E958C4627}"/>
    <dgm:cxn modelId="{8B528E7D-6C69-4A1E-A88E-F6EEBEFAF5D0}" srcId="{15AC547F-B3B2-4A9D-A20A-1D960C59FA69}" destId="{819CDE0B-9C93-4F7A-BCF2-6FB14BB693F9}" srcOrd="3" destOrd="0" parTransId="{6581D58E-30BE-435E-BC4A-3758BB278E80}" sibTransId="{8B521D10-A2AA-4192-AC83-BE00B615A398}"/>
    <dgm:cxn modelId="{CE1A1E86-BAF1-48DF-A01B-00E1CD31D9CD}" srcId="{15AC547F-B3B2-4A9D-A20A-1D960C59FA69}" destId="{83BC2C70-7F44-44C9-9853-24B66B311DF4}" srcOrd="4" destOrd="0" parTransId="{D397B08D-FFCF-48EF-BCBC-1A5DA655FDDD}" sibTransId="{7A430869-000C-40AF-963F-2587AB02336F}"/>
    <dgm:cxn modelId="{10AA2E86-7F18-4DC3-8E51-B3AEF34B23AD}" type="presOf" srcId="{502A1BBC-F1A1-4283-98D4-320E6E95E184}" destId="{B40527DC-CCE1-4E00-97CE-50E59AD5E93C}" srcOrd="0" destOrd="0" presId="urn:microsoft.com/office/officeart/2005/8/layout/vList2"/>
    <dgm:cxn modelId="{2367F189-B28C-45E4-82C1-10868409C4B2}" srcId="{15AC547F-B3B2-4A9D-A20A-1D960C59FA69}" destId="{059369E7-11F4-4F62-ABA6-8591473FC171}" srcOrd="2" destOrd="0" parTransId="{6AA40B4C-BC10-4C59-936F-5E59EC99C7D9}" sibTransId="{0D7DAC13-A2B1-4BD3-A7FC-1F458DC3847B}"/>
    <dgm:cxn modelId="{286199A1-CECC-4F2C-A422-B7EC00FC9540}" type="presOf" srcId="{83BC2C70-7F44-44C9-9853-24B66B311DF4}" destId="{B40527DC-CCE1-4E00-97CE-50E59AD5E93C}" srcOrd="0" destOrd="4" presId="urn:microsoft.com/office/officeart/2005/8/layout/vList2"/>
    <dgm:cxn modelId="{376B31EB-6B22-4784-9E3D-D8A836181077}" type="presOf" srcId="{D6C30112-29CE-4C05-BB77-8262CD346253}" destId="{3E0C893D-1FDF-465F-A7D5-60A21EECF7E0}" srcOrd="0" destOrd="0" presId="urn:microsoft.com/office/officeart/2005/8/layout/vList2"/>
    <dgm:cxn modelId="{C93AF6F5-54DA-479B-837D-BE65664ADCFF}" srcId="{15AC547F-B3B2-4A9D-A20A-1D960C59FA69}" destId="{502A1BBC-F1A1-4283-98D4-320E6E95E184}" srcOrd="0" destOrd="0" parTransId="{024E1DBE-6143-44C0-8B85-BADF35F53998}" sibTransId="{12C0DDBA-7BA5-495F-89F2-0BC100B987FF}"/>
    <dgm:cxn modelId="{1DD9E30D-5191-4A7D-8616-DD7D1AC2F40D}" type="presParOf" srcId="{162A1EDE-62D5-46F6-9E41-8C2D6D7DDDB0}" destId="{3E0C893D-1FDF-465F-A7D5-60A21EECF7E0}" srcOrd="0" destOrd="0" presId="urn:microsoft.com/office/officeart/2005/8/layout/vList2"/>
    <dgm:cxn modelId="{55CE66F5-CBC0-4AF9-B556-FC7F4B771509}" type="presParOf" srcId="{162A1EDE-62D5-46F6-9E41-8C2D6D7DDDB0}" destId="{F7E47796-F53C-4055-87A5-6911972A6310}" srcOrd="1" destOrd="0" presId="urn:microsoft.com/office/officeart/2005/8/layout/vList2"/>
    <dgm:cxn modelId="{C747F133-E8F8-47E5-A51B-0B80BAB9C8EB}" type="presParOf" srcId="{162A1EDE-62D5-46F6-9E41-8C2D6D7DDDB0}" destId="{02BA1FEF-FDFF-4763-83D3-A0BE11F42A26}" srcOrd="2" destOrd="0" presId="urn:microsoft.com/office/officeart/2005/8/layout/vList2"/>
    <dgm:cxn modelId="{53ED63CD-0EE6-49A1-AD2C-354F0687C948}" type="presParOf" srcId="{162A1EDE-62D5-46F6-9E41-8C2D6D7DDDB0}" destId="{B40527DC-CCE1-4E00-97CE-50E59AD5E9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8494D-EB1B-479D-BA70-3FE306ACFB7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C30112-29CE-4C05-BB77-8262CD346253}">
      <dgm:prSet custT="1"/>
      <dgm:spPr/>
      <dgm:t>
        <a:bodyPr/>
        <a:lstStyle/>
        <a:p>
          <a:r>
            <a:rPr lang="en-US" sz="2800" dirty="0"/>
            <a:t>Use contained databases to:</a:t>
          </a:r>
        </a:p>
      </dgm:t>
    </dgm:pt>
    <dgm:pt modelId="{95F75873-F69C-44C8-AF68-6C70A4D204B8}" type="parTrans" cxnId="{C8142E7A-3A07-499E-A04D-112A397E7411}">
      <dgm:prSet/>
      <dgm:spPr/>
      <dgm:t>
        <a:bodyPr/>
        <a:lstStyle/>
        <a:p>
          <a:endParaRPr lang="en-US"/>
        </a:p>
      </dgm:t>
    </dgm:pt>
    <dgm:pt modelId="{4DBF597E-4904-4818-A3A6-721E958C4627}" type="sibTrans" cxnId="{C8142E7A-3A07-499E-A04D-112A397E7411}">
      <dgm:prSet/>
      <dgm:spPr/>
      <dgm:t>
        <a:bodyPr/>
        <a:lstStyle/>
        <a:p>
          <a:endParaRPr lang="en-US"/>
        </a:p>
      </dgm:t>
    </dgm:pt>
    <dgm:pt modelId="{62AC9E4A-EE09-4BE9-A970-E4D0FBB492B0}">
      <dgm:prSet custT="1"/>
      <dgm:spPr/>
      <dgm:t>
        <a:bodyPr/>
        <a:lstStyle/>
        <a:p>
          <a:r>
            <a:rPr lang="en-US" sz="2400" dirty="0">
              <a:latin typeface="+mn-lt"/>
            </a:rPr>
            <a:t>Move databases between different SQL Server instances without having to migrate server-level dependencies (Such as server-level logins).</a:t>
          </a:r>
        </a:p>
      </dgm:t>
    </dgm:pt>
    <dgm:pt modelId="{9EF5C1EF-895B-4EE1-A003-9B63BA6789AD}" type="parTrans" cxnId="{37F56530-9819-4904-828D-3FFA13B976AC}">
      <dgm:prSet/>
      <dgm:spPr/>
      <dgm:t>
        <a:bodyPr/>
        <a:lstStyle/>
        <a:p>
          <a:endParaRPr lang="en-US"/>
        </a:p>
      </dgm:t>
    </dgm:pt>
    <dgm:pt modelId="{BEA87EFF-74B8-4007-A091-0C6EEF470E6D}" type="sibTrans" cxnId="{37F56530-9819-4904-828D-3FFA13B976AC}">
      <dgm:prSet/>
      <dgm:spPr/>
      <dgm:t>
        <a:bodyPr/>
        <a:lstStyle/>
        <a:p>
          <a:endParaRPr lang="en-US"/>
        </a:p>
      </dgm:t>
    </dgm:pt>
    <dgm:pt modelId="{4DC2AA01-BE04-4E39-A5EA-F63F6B93E525}">
      <dgm:prSet custT="1"/>
      <dgm:spPr/>
      <dgm:t>
        <a:bodyPr/>
        <a:lstStyle/>
        <a:p>
          <a:pPr rtl="0"/>
          <a:r>
            <a:rPr lang="en-US" sz="2400" dirty="0">
              <a:latin typeface="+mn-lt"/>
            </a:rPr>
            <a:t>Develop databases when the developer does not know which instance will ultimately host the database. </a:t>
          </a:r>
        </a:p>
      </dgm:t>
    </dgm:pt>
    <dgm:pt modelId="{3A14FB01-A3CE-4317-B9BC-6514C8506A57}" type="parTrans" cxnId="{A2E9EDB8-9966-4515-9FDA-11F927DF01D7}">
      <dgm:prSet/>
      <dgm:spPr/>
      <dgm:t>
        <a:bodyPr/>
        <a:lstStyle/>
        <a:p>
          <a:endParaRPr lang="en-US"/>
        </a:p>
      </dgm:t>
    </dgm:pt>
    <dgm:pt modelId="{41D1F637-1DC8-4C59-BC89-6D41B4A83A8A}" type="sibTrans" cxnId="{A2E9EDB8-9966-4515-9FDA-11F927DF01D7}">
      <dgm:prSet/>
      <dgm:spPr/>
      <dgm:t>
        <a:bodyPr/>
        <a:lstStyle/>
        <a:p>
          <a:endParaRPr lang="en-US"/>
        </a:p>
      </dgm:t>
    </dgm:pt>
    <dgm:pt modelId="{0BCA0B60-D3FF-4713-87FD-F63B283BAE62}">
      <dgm:prSet custT="1"/>
      <dgm:spPr/>
      <dgm:t>
        <a:bodyPr/>
        <a:lstStyle/>
        <a:p>
          <a:r>
            <a:rPr lang="en-US" sz="2400" dirty="0">
              <a:latin typeface="+mn-lt"/>
            </a:rPr>
            <a:t>Enable failover in a high-availability scenario without having to synchronize server-level logins.</a:t>
          </a:r>
        </a:p>
      </dgm:t>
    </dgm:pt>
    <dgm:pt modelId="{63FA22B5-9220-4851-89A4-BD7C1522AB64}" type="parTrans" cxnId="{B6E642DA-B133-46AC-A797-0D45874EC93B}">
      <dgm:prSet/>
      <dgm:spPr/>
      <dgm:t>
        <a:bodyPr/>
        <a:lstStyle/>
        <a:p>
          <a:endParaRPr lang="en-US"/>
        </a:p>
      </dgm:t>
    </dgm:pt>
    <dgm:pt modelId="{7A7CEDB4-DDA6-400B-AE04-456A5701C173}" type="sibTrans" cxnId="{B6E642DA-B133-46AC-A797-0D45874EC93B}">
      <dgm:prSet/>
      <dgm:spPr/>
      <dgm:t>
        <a:bodyPr/>
        <a:lstStyle/>
        <a:p>
          <a:endParaRPr lang="en-US"/>
        </a:p>
      </dgm:t>
    </dgm:pt>
    <dgm:pt modelId="{162A1EDE-62D5-46F6-9E41-8C2D6D7DDDB0}" type="pres">
      <dgm:prSet presAssocID="{78B8494D-EB1B-479D-BA70-3FE306ACFB7A}" presName="linear" presStyleCnt="0">
        <dgm:presLayoutVars>
          <dgm:animLvl val="lvl"/>
          <dgm:resizeHandles val="exact"/>
        </dgm:presLayoutVars>
      </dgm:prSet>
      <dgm:spPr/>
    </dgm:pt>
    <dgm:pt modelId="{3E0C893D-1FDF-465F-A7D5-60A21EECF7E0}" type="pres">
      <dgm:prSet presAssocID="{D6C30112-29CE-4C05-BB77-8262CD346253}" presName="parentText" presStyleLbl="node1" presStyleIdx="0" presStyleCnt="1" custLinFactNeighborY="-46825">
        <dgm:presLayoutVars>
          <dgm:chMax val="0"/>
          <dgm:bulletEnabled val="1"/>
        </dgm:presLayoutVars>
      </dgm:prSet>
      <dgm:spPr/>
    </dgm:pt>
    <dgm:pt modelId="{B73F06F0-5025-4597-A5A9-E064E075CAF7}" type="pres">
      <dgm:prSet presAssocID="{D6C30112-29CE-4C05-BB77-8262CD346253}" presName="childText" presStyleLbl="revTx" presStyleIdx="0" presStyleCnt="1" custLinFactNeighborY="-48153">
        <dgm:presLayoutVars>
          <dgm:bulletEnabled val="1"/>
        </dgm:presLayoutVars>
      </dgm:prSet>
      <dgm:spPr/>
    </dgm:pt>
  </dgm:ptLst>
  <dgm:cxnLst>
    <dgm:cxn modelId="{C4A2352B-1FF7-4F7B-8604-6F074278DE74}" type="presOf" srcId="{78B8494D-EB1B-479D-BA70-3FE306ACFB7A}" destId="{162A1EDE-62D5-46F6-9E41-8C2D6D7DDDB0}" srcOrd="0" destOrd="0" presId="urn:microsoft.com/office/officeart/2005/8/layout/vList2"/>
    <dgm:cxn modelId="{37F56530-9819-4904-828D-3FFA13B976AC}" srcId="{D6C30112-29CE-4C05-BB77-8262CD346253}" destId="{62AC9E4A-EE09-4BE9-A970-E4D0FBB492B0}" srcOrd="0" destOrd="0" parTransId="{9EF5C1EF-895B-4EE1-A003-9B63BA6789AD}" sibTransId="{BEA87EFF-74B8-4007-A091-0C6EEF470E6D}"/>
    <dgm:cxn modelId="{69686233-ED41-4641-820A-50DCFEF223D1}" type="presOf" srcId="{62AC9E4A-EE09-4BE9-A970-E4D0FBB492B0}" destId="{B73F06F0-5025-4597-A5A9-E064E075CAF7}" srcOrd="0" destOrd="0" presId="urn:microsoft.com/office/officeart/2005/8/layout/vList2"/>
    <dgm:cxn modelId="{8FFCE165-E938-4EF7-A785-494ABD5155A1}" type="presOf" srcId="{4DC2AA01-BE04-4E39-A5EA-F63F6B93E525}" destId="{B73F06F0-5025-4597-A5A9-E064E075CAF7}" srcOrd="0" destOrd="1" presId="urn:microsoft.com/office/officeart/2005/8/layout/vList2"/>
    <dgm:cxn modelId="{8457EE73-3258-45CF-8EEF-FEE5F954B1D5}" type="presOf" srcId="{0BCA0B60-D3FF-4713-87FD-F63B283BAE62}" destId="{B73F06F0-5025-4597-A5A9-E064E075CAF7}" srcOrd="0" destOrd="2" presId="urn:microsoft.com/office/officeart/2005/8/layout/vList2"/>
    <dgm:cxn modelId="{C8142E7A-3A07-499E-A04D-112A397E7411}" srcId="{78B8494D-EB1B-479D-BA70-3FE306ACFB7A}" destId="{D6C30112-29CE-4C05-BB77-8262CD346253}" srcOrd="0" destOrd="0" parTransId="{95F75873-F69C-44C8-AF68-6C70A4D204B8}" sibTransId="{4DBF597E-4904-4818-A3A6-721E958C4627}"/>
    <dgm:cxn modelId="{A2E9EDB8-9966-4515-9FDA-11F927DF01D7}" srcId="{D6C30112-29CE-4C05-BB77-8262CD346253}" destId="{4DC2AA01-BE04-4E39-A5EA-F63F6B93E525}" srcOrd="1" destOrd="0" parTransId="{3A14FB01-A3CE-4317-B9BC-6514C8506A57}" sibTransId="{41D1F637-1DC8-4C59-BC89-6D41B4A83A8A}"/>
    <dgm:cxn modelId="{B6E642DA-B133-46AC-A797-0D45874EC93B}" srcId="{D6C30112-29CE-4C05-BB77-8262CD346253}" destId="{0BCA0B60-D3FF-4713-87FD-F63B283BAE62}" srcOrd="2" destOrd="0" parTransId="{63FA22B5-9220-4851-89A4-BD7C1522AB64}" sibTransId="{7A7CEDB4-DDA6-400B-AE04-456A5701C173}"/>
    <dgm:cxn modelId="{376B31EB-6B22-4784-9E3D-D8A836181077}" type="presOf" srcId="{D6C30112-29CE-4C05-BB77-8262CD346253}" destId="{3E0C893D-1FDF-465F-A7D5-60A21EECF7E0}" srcOrd="0" destOrd="0" presId="urn:microsoft.com/office/officeart/2005/8/layout/vList2"/>
    <dgm:cxn modelId="{1DD9E30D-5191-4A7D-8616-DD7D1AC2F40D}" type="presParOf" srcId="{162A1EDE-62D5-46F6-9E41-8C2D6D7DDDB0}" destId="{3E0C893D-1FDF-465F-A7D5-60A21EECF7E0}" srcOrd="0" destOrd="0" presId="urn:microsoft.com/office/officeart/2005/8/layout/vList2"/>
    <dgm:cxn modelId="{4764E017-305E-4D70-B1B4-85CF5A7898C2}" type="presParOf" srcId="{162A1EDE-62D5-46F6-9E41-8C2D6D7DDDB0}" destId="{B73F06F0-5025-4597-A5A9-E064E075CA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8494D-EB1B-479D-BA70-3FE306ACFB7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45D72E-2521-4F69-858A-D40D96C91426}">
      <dgm:prSet custT="1"/>
      <dgm:spPr/>
      <dgm:t>
        <a:bodyPr/>
        <a:lstStyle/>
        <a:p>
          <a:r>
            <a:rPr lang="en-GB" sz="2400" dirty="0">
              <a:latin typeface="+mj-lt"/>
            </a:rPr>
            <a:t>Contained database user with password</a:t>
          </a:r>
          <a:endParaRPr lang="en-US" sz="2400" dirty="0">
            <a:latin typeface="+mj-lt"/>
          </a:endParaRPr>
        </a:p>
      </dgm:t>
    </dgm:pt>
    <dgm:pt modelId="{7873A1C5-B530-4DCD-9989-C00E4C92C356}" type="parTrans" cxnId="{CF5C89ED-5A3E-4DB1-88AB-21908D87D890}">
      <dgm:prSet/>
      <dgm:spPr/>
      <dgm:t>
        <a:bodyPr/>
        <a:lstStyle/>
        <a:p>
          <a:endParaRPr lang="en-US"/>
        </a:p>
      </dgm:t>
    </dgm:pt>
    <dgm:pt modelId="{B7C97284-24F8-4433-95FD-44C6CDCDA540}" type="sibTrans" cxnId="{CF5C89ED-5A3E-4DB1-88AB-21908D87D890}">
      <dgm:prSet/>
      <dgm:spPr/>
      <dgm:t>
        <a:bodyPr/>
        <a:lstStyle/>
        <a:p>
          <a:endParaRPr lang="en-US"/>
        </a:p>
      </dgm:t>
    </dgm:pt>
    <dgm:pt modelId="{8862CB3E-2974-4717-B768-90512ECFC7CD}">
      <dgm:prSet custT="1"/>
      <dgm:spPr/>
      <dgm:t>
        <a:bodyPr/>
        <a:lstStyle/>
        <a:p>
          <a:r>
            <a:rPr lang="en-US" sz="2400" b="0" i="0" dirty="0">
              <a:latin typeface="+mj-lt"/>
            </a:rPr>
            <a:t>Contained database users with passwords are authenticated by the database.</a:t>
          </a:r>
          <a:endParaRPr lang="en-US" sz="2400" dirty="0">
            <a:latin typeface="+mj-lt"/>
          </a:endParaRPr>
        </a:p>
      </dgm:t>
    </dgm:pt>
    <dgm:pt modelId="{C0CB6D8C-F49D-4191-8883-B7C272ECEFE5}" type="parTrans" cxnId="{D97126FB-E0C1-4482-9D1E-378E6501C8D0}">
      <dgm:prSet/>
      <dgm:spPr/>
      <dgm:t>
        <a:bodyPr/>
        <a:lstStyle/>
        <a:p>
          <a:endParaRPr lang="en-US"/>
        </a:p>
      </dgm:t>
    </dgm:pt>
    <dgm:pt modelId="{D8A50AE5-AD14-48BB-A842-AB34A884F8B2}" type="sibTrans" cxnId="{D97126FB-E0C1-4482-9D1E-378E6501C8D0}">
      <dgm:prSet/>
      <dgm:spPr/>
      <dgm:t>
        <a:bodyPr/>
        <a:lstStyle/>
        <a:p>
          <a:endParaRPr lang="en-US"/>
        </a:p>
      </dgm:t>
    </dgm:pt>
    <dgm:pt modelId="{885233B2-8DEE-4AE6-8187-AB510128BCCD}">
      <dgm:prSet custT="1"/>
      <dgm:spPr/>
      <dgm:t>
        <a:bodyPr/>
        <a:lstStyle/>
        <a:p>
          <a:r>
            <a:rPr lang="en-GB" sz="2400" dirty="0">
              <a:latin typeface="+mj-lt"/>
            </a:rPr>
            <a:t>Users mapped to Windows accounts (users or groups)</a:t>
          </a:r>
          <a:endParaRPr lang="en-US" sz="2400" dirty="0">
            <a:latin typeface="+mj-lt"/>
          </a:endParaRPr>
        </a:p>
      </dgm:t>
    </dgm:pt>
    <dgm:pt modelId="{54DF8D9F-D925-46BE-BA30-578D95547805}" type="parTrans" cxnId="{D2BD9289-56E1-4E14-8389-30720CC6E0EB}">
      <dgm:prSet/>
      <dgm:spPr/>
      <dgm:t>
        <a:bodyPr/>
        <a:lstStyle/>
        <a:p>
          <a:endParaRPr lang="en-US"/>
        </a:p>
      </dgm:t>
    </dgm:pt>
    <dgm:pt modelId="{33C11DAA-788E-4CAC-A3AB-5D7344E16470}" type="sibTrans" cxnId="{D2BD9289-56E1-4E14-8389-30720CC6E0EB}">
      <dgm:prSet/>
      <dgm:spPr/>
      <dgm:t>
        <a:bodyPr/>
        <a:lstStyle/>
        <a:p>
          <a:endParaRPr lang="en-US"/>
        </a:p>
      </dgm:t>
    </dgm:pt>
    <dgm:pt modelId="{FDFD9395-7B97-441E-A944-587071B53238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+mj-lt"/>
              <a:ea typeface="+mn-ea"/>
              <a:cs typeface="+mn-cs"/>
            </a:rPr>
            <a:t>Windows users and members of Windows groups can connect directly to the database and do not need logins in the master database. </a:t>
          </a:r>
        </a:p>
      </dgm:t>
    </dgm:pt>
    <dgm:pt modelId="{3FA0CE9C-0D7C-4B14-8568-C009DBAE9741}" type="parTrans" cxnId="{E6E0F56C-F615-4A80-A1E1-A394EC78B7FC}">
      <dgm:prSet/>
      <dgm:spPr/>
      <dgm:t>
        <a:bodyPr/>
        <a:lstStyle/>
        <a:p>
          <a:endParaRPr lang="en-US"/>
        </a:p>
      </dgm:t>
    </dgm:pt>
    <dgm:pt modelId="{0AAF1D99-0549-4BF2-A7B2-4262D03E2683}" type="sibTrans" cxnId="{E6E0F56C-F615-4A80-A1E1-A394EC78B7FC}">
      <dgm:prSet/>
      <dgm:spPr/>
      <dgm:t>
        <a:bodyPr/>
        <a:lstStyle/>
        <a:p>
          <a:endParaRPr lang="en-US"/>
        </a:p>
      </dgm:t>
    </dgm:pt>
    <dgm:pt modelId="{85603056-209F-43F5-BF35-FF26112A6B0D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+mj-lt"/>
              <a:ea typeface="+mn-ea"/>
              <a:cs typeface="+mn-cs"/>
            </a:rPr>
            <a:t>The database trusts the authentication by Windows.</a:t>
          </a:r>
        </a:p>
      </dgm:t>
    </dgm:pt>
    <dgm:pt modelId="{F5A3A89E-1194-45A6-A9D8-F7B40160B45F}" type="parTrans" cxnId="{5811F2C5-09B4-4FFC-9B27-DF609119BCAC}">
      <dgm:prSet/>
      <dgm:spPr/>
      <dgm:t>
        <a:bodyPr/>
        <a:lstStyle/>
        <a:p>
          <a:endParaRPr lang="en-US"/>
        </a:p>
      </dgm:t>
    </dgm:pt>
    <dgm:pt modelId="{2E8C69DD-4E07-4A70-B600-A5133A955E1B}" type="sibTrans" cxnId="{5811F2C5-09B4-4FFC-9B27-DF609119BCAC}">
      <dgm:prSet/>
      <dgm:spPr/>
      <dgm:t>
        <a:bodyPr/>
        <a:lstStyle/>
        <a:p>
          <a:endParaRPr lang="en-US"/>
        </a:p>
      </dgm:t>
    </dgm:pt>
    <dgm:pt modelId="{162A1EDE-62D5-46F6-9E41-8C2D6D7DDDB0}" type="pres">
      <dgm:prSet presAssocID="{78B8494D-EB1B-479D-BA70-3FE306ACFB7A}" presName="linear" presStyleCnt="0">
        <dgm:presLayoutVars>
          <dgm:animLvl val="lvl"/>
          <dgm:resizeHandles val="exact"/>
        </dgm:presLayoutVars>
      </dgm:prSet>
      <dgm:spPr/>
    </dgm:pt>
    <dgm:pt modelId="{A36C735D-866B-43A7-BFCF-E51EC639B498}" type="pres">
      <dgm:prSet presAssocID="{1A45D72E-2521-4F69-858A-D40D96C914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0CFD49-2061-4522-AD43-01CE45A760F6}" type="pres">
      <dgm:prSet presAssocID="{1A45D72E-2521-4F69-858A-D40D96C91426}" presName="childText" presStyleLbl="revTx" presStyleIdx="0" presStyleCnt="2">
        <dgm:presLayoutVars>
          <dgm:bulletEnabled val="1"/>
        </dgm:presLayoutVars>
      </dgm:prSet>
      <dgm:spPr/>
    </dgm:pt>
    <dgm:pt modelId="{BD55D695-C614-4B68-8058-9B116BFD31A0}" type="pres">
      <dgm:prSet presAssocID="{885233B2-8DEE-4AE6-8187-AB510128BCCD}" presName="parentText" presStyleLbl="node1" presStyleIdx="1" presStyleCnt="2" custLinFactNeighborY="-15264">
        <dgm:presLayoutVars>
          <dgm:chMax val="0"/>
          <dgm:bulletEnabled val="1"/>
        </dgm:presLayoutVars>
      </dgm:prSet>
      <dgm:spPr/>
    </dgm:pt>
    <dgm:pt modelId="{9DDF4137-AE7F-417B-9217-38437847C133}" type="pres">
      <dgm:prSet presAssocID="{885233B2-8DEE-4AE6-8187-AB510128BCCD}" presName="childText" presStyleLbl="revTx" presStyleIdx="1" presStyleCnt="2" custLinFactNeighborY="-10218">
        <dgm:presLayoutVars>
          <dgm:bulletEnabled val="1"/>
        </dgm:presLayoutVars>
      </dgm:prSet>
      <dgm:spPr/>
    </dgm:pt>
  </dgm:ptLst>
  <dgm:cxnLst>
    <dgm:cxn modelId="{C4A2352B-1FF7-4F7B-8604-6F074278DE74}" type="presOf" srcId="{78B8494D-EB1B-479D-BA70-3FE306ACFB7A}" destId="{162A1EDE-62D5-46F6-9E41-8C2D6D7DDDB0}" srcOrd="0" destOrd="0" presId="urn:microsoft.com/office/officeart/2005/8/layout/vList2"/>
    <dgm:cxn modelId="{61F4DE3D-D724-4AFA-87C1-F06F154DCDBC}" type="presOf" srcId="{FDFD9395-7B97-441E-A944-587071B53238}" destId="{9DDF4137-AE7F-417B-9217-38437847C133}" srcOrd="0" destOrd="0" presId="urn:microsoft.com/office/officeart/2005/8/layout/vList2"/>
    <dgm:cxn modelId="{E6E0F56C-F615-4A80-A1E1-A394EC78B7FC}" srcId="{885233B2-8DEE-4AE6-8187-AB510128BCCD}" destId="{FDFD9395-7B97-441E-A944-587071B53238}" srcOrd="0" destOrd="0" parTransId="{3FA0CE9C-0D7C-4B14-8568-C009DBAE9741}" sibTransId="{0AAF1D99-0549-4BF2-A7B2-4262D03E2683}"/>
    <dgm:cxn modelId="{7BD8CB84-ECAC-4379-988F-F40224BE8636}" type="presOf" srcId="{885233B2-8DEE-4AE6-8187-AB510128BCCD}" destId="{BD55D695-C614-4B68-8058-9B116BFD31A0}" srcOrd="0" destOrd="0" presId="urn:microsoft.com/office/officeart/2005/8/layout/vList2"/>
    <dgm:cxn modelId="{D2BD9289-56E1-4E14-8389-30720CC6E0EB}" srcId="{78B8494D-EB1B-479D-BA70-3FE306ACFB7A}" destId="{885233B2-8DEE-4AE6-8187-AB510128BCCD}" srcOrd="1" destOrd="0" parTransId="{54DF8D9F-D925-46BE-BA30-578D95547805}" sibTransId="{33C11DAA-788E-4CAC-A3AB-5D7344E16470}"/>
    <dgm:cxn modelId="{B6657D9A-BC7E-4971-AA14-5DD6FD1832B0}" type="presOf" srcId="{1A45D72E-2521-4F69-858A-D40D96C91426}" destId="{A36C735D-866B-43A7-BFCF-E51EC639B498}" srcOrd="0" destOrd="0" presId="urn:microsoft.com/office/officeart/2005/8/layout/vList2"/>
    <dgm:cxn modelId="{5811F2C5-09B4-4FFC-9B27-DF609119BCAC}" srcId="{885233B2-8DEE-4AE6-8187-AB510128BCCD}" destId="{85603056-209F-43F5-BF35-FF26112A6B0D}" srcOrd="1" destOrd="0" parTransId="{F5A3A89E-1194-45A6-A9D8-F7B40160B45F}" sibTransId="{2E8C69DD-4E07-4A70-B600-A5133A955E1B}"/>
    <dgm:cxn modelId="{EEB969E6-0EAD-4CA7-8577-14499C6CA2C3}" type="presOf" srcId="{85603056-209F-43F5-BF35-FF26112A6B0D}" destId="{9DDF4137-AE7F-417B-9217-38437847C133}" srcOrd="0" destOrd="1" presId="urn:microsoft.com/office/officeart/2005/8/layout/vList2"/>
    <dgm:cxn modelId="{CF5C89ED-5A3E-4DB1-88AB-21908D87D890}" srcId="{78B8494D-EB1B-479D-BA70-3FE306ACFB7A}" destId="{1A45D72E-2521-4F69-858A-D40D96C91426}" srcOrd="0" destOrd="0" parTransId="{7873A1C5-B530-4DCD-9989-C00E4C92C356}" sibTransId="{B7C97284-24F8-4433-95FD-44C6CDCDA540}"/>
    <dgm:cxn modelId="{D97126FB-E0C1-4482-9D1E-378E6501C8D0}" srcId="{1A45D72E-2521-4F69-858A-D40D96C91426}" destId="{8862CB3E-2974-4717-B768-90512ECFC7CD}" srcOrd="0" destOrd="0" parTransId="{C0CB6D8C-F49D-4191-8883-B7C272ECEFE5}" sibTransId="{D8A50AE5-AD14-48BB-A842-AB34A884F8B2}"/>
    <dgm:cxn modelId="{8C0B34FC-9CC4-4FDD-9469-5BFE2BDF5B1B}" type="presOf" srcId="{8862CB3E-2974-4717-B768-90512ECFC7CD}" destId="{E30CFD49-2061-4522-AD43-01CE45A760F6}" srcOrd="0" destOrd="0" presId="urn:microsoft.com/office/officeart/2005/8/layout/vList2"/>
    <dgm:cxn modelId="{5B32945C-2201-4CA2-AC7A-B7A5E4C1D17B}" type="presParOf" srcId="{162A1EDE-62D5-46F6-9E41-8C2D6D7DDDB0}" destId="{A36C735D-866B-43A7-BFCF-E51EC639B498}" srcOrd="0" destOrd="0" presId="urn:microsoft.com/office/officeart/2005/8/layout/vList2"/>
    <dgm:cxn modelId="{A43D54B5-33B1-430B-B391-16317A730913}" type="presParOf" srcId="{162A1EDE-62D5-46F6-9E41-8C2D6D7DDDB0}" destId="{E30CFD49-2061-4522-AD43-01CE45A760F6}" srcOrd="1" destOrd="0" presId="urn:microsoft.com/office/officeart/2005/8/layout/vList2"/>
    <dgm:cxn modelId="{151AA563-B3E5-43B3-BC29-E5CACCCDDBD9}" type="presParOf" srcId="{162A1EDE-62D5-46F6-9E41-8C2D6D7DDDB0}" destId="{BD55D695-C614-4B68-8058-9B116BFD31A0}" srcOrd="2" destOrd="0" presId="urn:microsoft.com/office/officeart/2005/8/layout/vList2"/>
    <dgm:cxn modelId="{26FFCB4C-AABC-40CF-9318-CD657BCE8EF8}" type="presParOf" srcId="{162A1EDE-62D5-46F6-9E41-8C2D6D7DDDB0}" destId="{9DDF4137-AE7F-417B-9217-38437847C1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B8494D-EB1B-479D-BA70-3FE306ACFB7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45D72E-2521-4F69-858A-D40D96C91426}">
      <dgm:prSet custT="1"/>
      <dgm:spPr/>
      <dgm:t>
        <a:bodyPr/>
        <a:lstStyle/>
        <a:p>
          <a:r>
            <a:rPr lang="en-GB" sz="2400" dirty="0"/>
            <a:t>Restrict assigning the ALTER ANY USER Permission.</a:t>
          </a:r>
        </a:p>
      </dgm:t>
    </dgm:pt>
    <dgm:pt modelId="{7873A1C5-B530-4DCD-9989-C00E4C92C356}" type="parTrans" cxnId="{CF5C89ED-5A3E-4DB1-88AB-21908D87D890}">
      <dgm:prSet/>
      <dgm:spPr/>
      <dgm:t>
        <a:bodyPr/>
        <a:lstStyle/>
        <a:p>
          <a:endParaRPr lang="en-US"/>
        </a:p>
      </dgm:t>
    </dgm:pt>
    <dgm:pt modelId="{B7C97284-24F8-4433-95FD-44C6CDCDA540}" type="sibTrans" cxnId="{CF5C89ED-5A3E-4DB1-88AB-21908D87D890}">
      <dgm:prSet/>
      <dgm:spPr/>
      <dgm:t>
        <a:bodyPr/>
        <a:lstStyle/>
        <a:p>
          <a:endParaRPr lang="en-US"/>
        </a:p>
      </dgm:t>
    </dgm:pt>
    <dgm:pt modelId="{17A74834-25C1-4575-A762-341B09CD999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with this permission can grant access to the database without the knowledge or permission or the SQL Server administrator.</a:t>
          </a:r>
          <a:endParaRPr lang="en-GB" sz="2000" kern="1200" dirty="0">
            <a:latin typeface="Segoe UI"/>
            <a:ea typeface="+mn-ea"/>
            <a:cs typeface="+mn-cs"/>
          </a:endParaRPr>
        </a:p>
      </dgm:t>
    </dgm:pt>
    <dgm:pt modelId="{75ADCC2F-0921-4AB9-BBC2-7DCAAD10B3AD}" type="parTrans" cxnId="{FDF9DA36-D96C-4ED0-AE11-784C46DAFB43}">
      <dgm:prSet/>
      <dgm:spPr/>
      <dgm:t>
        <a:bodyPr/>
        <a:lstStyle/>
        <a:p>
          <a:endParaRPr lang="en-US"/>
        </a:p>
      </dgm:t>
    </dgm:pt>
    <dgm:pt modelId="{FF419B65-1498-4631-AEA2-B7FD3067624B}" type="sibTrans" cxnId="{FDF9DA36-D96C-4ED0-AE11-784C46DAFB43}">
      <dgm:prSet/>
      <dgm:spPr/>
      <dgm:t>
        <a:bodyPr/>
        <a:lstStyle/>
        <a:p>
          <a:endParaRPr lang="en-US"/>
        </a:p>
      </dgm:t>
    </dgm:pt>
    <dgm:pt modelId="{1DA527EA-1F36-423A-A1AB-E58D82D3A9FE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SQL Server administrators should periodically audit the users in a contained database.</a:t>
          </a:r>
          <a:endParaRPr lang="en-GB" sz="2000" kern="1200" dirty="0">
            <a:latin typeface="Segoe UI"/>
            <a:ea typeface="+mn-ea"/>
            <a:cs typeface="+mn-cs"/>
          </a:endParaRPr>
        </a:p>
      </dgm:t>
    </dgm:pt>
    <dgm:pt modelId="{4909DCF3-A903-4345-9191-409F0C484AB7}" type="parTrans" cxnId="{98BE487A-906B-44E0-8DCC-547EFF732686}">
      <dgm:prSet/>
      <dgm:spPr/>
      <dgm:t>
        <a:bodyPr/>
        <a:lstStyle/>
        <a:p>
          <a:endParaRPr lang="en-US"/>
        </a:p>
      </dgm:t>
    </dgm:pt>
    <dgm:pt modelId="{35A94175-C01B-4BB2-B536-5B04701AC56A}" type="sibTrans" cxnId="{98BE487A-906B-44E0-8DCC-547EFF732686}">
      <dgm:prSet/>
      <dgm:spPr/>
      <dgm:t>
        <a:bodyPr/>
        <a:lstStyle/>
        <a:p>
          <a:endParaRPr lang="en-US"/>
        </a:p>
      </dgm:t>
    </dgm:pt>
    <dgm:pt modelId="{B875C231-1C13-464E-88F9-5205830BDA43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could access other databases on the instance if the other databases have enabled the guest account.</a:t>
          </a:r>
          <a:endParaRPr lang="en-GB" sz="2000" kern="1200" dirty="0">
            <a:latin typeface="Segoe UI"/>
            <a:ea typeface="+mn-ea"/>
            <a:cs typeface="+mn-cs"/>
          </a:endParaRPr>
        </a:p>
      </dgm:t>
    </dgm:pt>
    <dgm:pt modelId="{6BA5F54C-CBC3-4CA0-9A7D-3FCB2CA4AF90}" type="parTrans" cxnId="{07CC11C5-801B-4426-910D-23957402CABE}">
      <dgm:prSet/>
      <dgm:spPr/>
      <dgm:t>
        <a:bodyPr/>
        <a:lstStyle/>
        <a:p>
          <a:endParaRPr lang="en-US"/>
        </a:p>
      </dgm:t>
    </dgm:pt>
    <dgm:pt modelId="{D320D0EA-2FB8-443C-98FE-A3A1A3FDB839}" type="sibTrans" cxnId="{07CC11C5-801B-4426-910D-23957402CABE}">
      <dgm:prSet/>
      <dgm:spPr/>
      <dgm:t>
        <a:bodyPr/>
        <a:lstStyle/>
        <a:p>
          <a:endParaRPr lang="en-US"/>
        </a:p>
      </dgm:t>
    </dgm:pt>
    <dgm:pt modelId="{7A44043F-ACDE-44D0-B556-D42822A351C1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with this permission can grant access to the database without the knowledge or permission or the SQL Server administrator.</a:t>
          </a:r>
          <a:endParaRPr lang="en-GB" sz="2000" kern="1200" dirty="0">
            <a:latin typeface="Segoe UI"/>
            <a:ea typeface="+mn-ea"/>
            <a:cs typeface="+mn-cs"/>
          </a:endParaRPr>
        </a:p>
      </dgm:t>
    </dgm:pt>
    <dgm:pt modelId="{5C0F9AAF-4C79-42AD-B064-44959944CDB7}" type="parTrans" cxnId="{55B58B15-D9A4-41ED-A95C-04110F5B11CA}">
      <dgm:prSet/>
      <dgm:spPr/>
      <dgm:t>
        <a:bodyPr/>
        <a:lstStyle/>
        <a:p>
          <a:endParaRPr lang="en-US"/>
        </a:p>
      </dgm:t>
    </dgm:pt>
    <dgm:pt modelId="{25A83884-915D-4C3D-8AE4-91C3999741C3}" type="sibTrans" cxnId="{55B58B15-D9A4-41ED-A95C-04110F5B11CA}">
      <dgm:prSet/>
      <dgm:spPr/>
      <dgm:t>
        <a:bodyPr/>
        <a:lstStyle/>
        <a:p>
          <a:endParaRPr lang="en-US"/>
        </a:p>
      </dgm:t>
    </dgm:pt>
    <dgm:pt modelId="{062B7BA7-484B-4C68-A3D7-7098157090B3}">
      <dgm:prSet custT="1"/>
      <dgm:spPr/>
      <dgm:t>
        <a:bodyPr/>
        <a:lstStyle/>
        <a:p>
          <a:r>
            <a:rPr lang="en-GB" sz="2400" dirty="0"/>
            <a:t>Restrict assigning the ALTER ANY DATABASE Permission.</a:t>
          </a:r>
        </a:p>
      </dgm:t>
    </dgm:pt>
    <dgm:pt modelId="{90CA3AA4-F0FC-4110-AC8F-2A8C797DF423}" type="parTrans" cxnId="{F9E628BD-7F53-4A1E-A84F-5CAD251B300E}">
      <dgm:prSet/>
      <dgm:spPr/>
      <dgm:t>
        <a:bodyPr/>
        <a:lstStyle/>
        <a:p>
          <a:endParaRPr lang="en-US"/>
        </a:p>
      </dgm:t>
    </dgm:pt>
    <dgm:pt modelId="{F4B16D55-775F-470B-AE82-B7F7764428F4}" type="sibTrans" cxnId="{F9E628BD-7F53-4A1E-A84F-5CAD251B300E}">
      <dgm:prSet/>
      <dgm:spPr/>
      <dgm:t>
        <a:bodyPr/>
        <a:lstStyle/>
        <a:p>
          <a:endParaRPr lang="en-US"/>
        </a:p>
      </dgm:t>
    </dgm:pt>
    <dgm:pt modelId="{162A1EDE-62D5-46F6-9E41-8C2D6D7DDDB0}" type="pres">
      <dgm:prSet presAssocID="{78B8494D-EB1B-479D-BA70-3FE306ACFB7A}" presName="linear" presStyleCnt="0">
        <dgm:presLayoutVars>
          <dgm:animLvl val="lvl"/>
          <dgm:resizeHandles val="exact"/>
        </dgm:presLayoutVars>
      </dgm:prSet>
      <dgm:spPr/>
    </dgm:pt>
    <dgm:pt modelId="{A36C735D-866B-43A7-BFCF-E51EC639B498}" type="pres">
      <dgm:prSet presAssocID="{1A45D72E-2521-4F69-858A-D40D96C914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7D53AB-860E-4895-A6D9-8441B03DCCDA}" type="pres">
      <dgm:prSet presAssocID="{1A45D72E-2521-4F69-858A-D40D96C91426}" presName="childText" presStyleLbl="revTx" presStyleIdx="0" presStyleCnt="2">
        <dgm:presLayoutVars>
          <dgm:bulletEnabled val="1"/>
        </dgm:presLayoutVars>
      </dgm:prSet>
      <dgm:spPr/>
    </dgm:pt>
    <dgm:pt modelId="{17FFD9DA-EADA-40A9-9DFB-66B95CCEB7D9}" type="pres">
      <dgm:prSet presAssocID="{062B7BA7-484B-4C68-A3D7-7098157090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863762-91FF-4512-812C-FD041FB72B5E}" type="pres">
      <dgm:prSet presAssocID="{062B7BA7-484B-4C68-A3D7-7098157090B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B58B15-D9A4-41ED-A95C-04110F5B11CA}" srcId="{062B7BA7-484B-4C68-A3D7-7098157090B3}" destId="{7A44043F-ACDE-44D0-B556-D42822A351C1}" srcOrd="0" destOrd="0" parTransId="{5C0F9AAF-4C79-42AD-B064-44959944CDB7}" sibTransId="{25A83884-915D-4C3D-8AE4-91C3999741C3}"/>
    <dgm:cxn modelId="{C4A2352B-1FF7-4F7B-8604-6F074278DE74}" type="presOf" srcId="{78B8494D-EB1B-479D-BA70-3FE306ACFB7A}" destId="{162A1EDE-62D5-46F6-9E41-8C2D6D7DDDB0}" srcOrd="0" destOrd="0" presId="urn:microsoft.com/office/officeart/2005/8/layout/vList2"/>
    <dgm:cxn modelId="{96995935-EC82-4D4B-AA39-637C8FA13172}" type="presOf" srcId="{062B7BA7-484B-4C68-A3D7-7098157090B3}" destId="{17FFD9DA-EADA-40A9-9DFB-66B95CCEB7D9}" srcOrd="0" destOrd="0" presId="urn:microsoft.com/office/officeart/2005/8/layout/vList2"/>
    <dgm:cxn modelId="{FDF9DA36-D96C-4ED0-AE11-784C46DAFB43}" srcId="{1A45D72E-2521-4F69-858A-D40D96C91426}" destId="{17A74834-25C1-4575-A762-341B09CD999D}" srcOrd="0" destOrd="0" parTransId="{75ADCC2F-0921-4AB9-BBC2-7DCAAD10B3AD}" sibTransId="{FF419B65-1498-4631-AEA2-B7FD3067624B}"/>
    <dgm:cxn modelId="{98BE487A-906B-44E0-8DCC-547EFF732686}" srcId="{1A45D72E-2521-4F69-858A-D40D96C91426}" destId="{1DA527EA-1F36-423A-A1AB-E58D82D3A9FE}" srcOrd="2" destOrd="0" parTransId="{4909DCF3-A903-4345-9191-409F0C484AB7}" sibTransId="{35A94175-C01B-4BB2-B536-5B04701AC56A}"/>
    <dgm:cxn modelId="{3F88459A-D849-4261-90FD-6802599A6257}" type="presOf" srcId="{17A74834-25C1-4575-A762-341B09CD999D}" destId="{5E7D53AB-860E-4895-A6D9-8441B03DCCDA}" srcOrd="0" destOrd="0" presId="urn:microsoft.com/office/officeart/2005/8/layout/vList2"/>
    <dgm:cxn modelId="{B6657D9A-BC7E-4971-AA14-5DD6FD1832B0}" type="presOf" srcId="{1A45D72E-2521-4F69-858A-D40D96C91426}" destId="{A36C735D-866B-43A7-BFCF-E51EC639B498}" srcOrd="0" destOrd="0" presId="urn:microsoft.com/office/officeart/2005/8/layout/vList2"/>
    <dgm:cxn modelId="{523E76AD-3FD3-4DED-90D1-DC21EFA0C176}" type="presOf" srcId="{7A44043F-ACDE-44D0-B556-D42822A351C1}" destId="{08863762-91FF-4512-812C-FD041FB72B5E}" srcOrd="0" destOrd="0" presId="urn:microsoft.com/office/officeart/2005/8/layout/vList2"/>
    <dgm:cxn modelId="{F9E628BD-7F53-4A1E-A84F-5CAD251B300E}" srcId="{78B8494D-EB1B-479D-BA70-3FE306ACFB7A}" destId="{062B7BA7-484B-4C68-A3D7-7098157090B3}" srcOrd="1" destOrd="0" parTransId="{90CA3AA4-F0FC-4110-AC8F-2A8C797DF423}" sibTransId="{F4B16D55-775F-470B-AE82-B7F7764428F4}"/>
    <dgm:cxn modelId="{1C0BA3C2-D249-4DAE-8802-15F5028342B1}" type="presOf" srcId="{1DA527EA-1F36-423A-A1AB-E58D82D3A9FE}" destId="{5E7D53AB-860E-4895-A6D9-8441B03DCCDA}" srcOrd="0" destOrd="2" presId="urn:microsoft.com/office/officeart/2005/8/layout/vList2"/>
    <dgm:cxn modelId="{07CC11C5-801B-4426-910D-23957402CABE}" srcId="{1A45D72E-2521-4F69-858A-D40D96C91426}" destId="{B875C231-1C13-464E-88F9-5205830BDA43}" srcOrd="1" destOrd="0" parTransId="{6BA5F54C-CBC3-4CA0-9A7D-3FCB2CA4AF90}" sibTransId="{D320D0EA-2FB8-443C-98FE-A3A1A3FDB839}"/>
    <dgm:cxn modelId="{18DB44C8-5229-4DB4-91B2-00574764EE7C}" type="presOf" srcId="{B875C231-1C13-464E-88F9-5205830BDA43}" destId="{5E7D53AB-860E-4895-A6D9-8441B03DCCDA}" srcOrd="0" destOrd="1" presId="urn:microsoft.com/office/officeart/2005/8/layout/vList2"/>
    <dgm:cxn modelId="{CF5C89ED-5A3E-4DB1-88AB-21908D87D890}" srcId="{78B8494D-EB1B-479D-BA70-3FE306ACFB7A}" destId="{1A45D72E-2521-4F69-858A-D40D96C91426}" srcOrd="0" destOrd="0" parTransId="{7873A1C5-B530-4DCD-9989-C00E4C92C356}" sibTransId="{B7C97284-24F8-4433-95FD-44C6CDCDA540}"/>
    <dgm:cxn modelId="{5B32945C-2201-4CA2-AC7A-B7A5E4C1D17B}" type="presParOf" srcId="{162A1EDE-62D5-46F6-9E41-8C2D6D7DDDB0}" destId="{A36C735D-866B-43A7-BFCF-E51EC639B498}" srcOrd="0" destOrd="0" presId="urn:microsoft.com/office/officeart/2005/8/layout/vList2"/>
    <dgm:cxn modelId="{DA7EA643-72D9-486C-8C5F-1672A46AB114}" type="presParOf" srcId="{162A1EDE-62D5-46F6-9E41-8C2D6D7DDDB0}" destId="{5E7D53AB-860E-4895-A6D9-8441B03DCCDA}" srcOrd="1" destOrd="0" presId="urn:microsoft.com/office/officeart/2005/8/layout/vList2"/>
    <dgm:cxn modelId="{BB207F98-D35C-4695-BBEB-BB2D43EBA39B}" type="presParOf" srcId="{162A1EDE-62D5-46F6-9E41-8C2D6D7DDDB0}" destId="{17FFD9DA-EADA-40A9-9DFB-66B95CCEB7D9}" srcOrd="2" destOrd="0" presId="urn:microsoft.com/office/officeart/2005/8/layout/vList2"/>
    <dgm:cxn modelId="{A312C706-0C46-4BB2-A4D1-7BD8B941E9CE}" type="presParOf" srcId="{162A1EDE-62D5-46F6-9E41-8C2D6D7DDDB0}" destId="{08863762-91FF-4512-812C-FD041FB72B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What are Contained Databases?</a:t>
          </a:r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59706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Configuring Contained Databases</a:t>
          </a:r>
          <a:endParaRPr lang="en-US" sz="3600" kern="1200" dirty="0"/>
        </a:p>
      </dsp:txBody>
      <dsp:txXfrm>
        <a:off x="52089" y="1411795"/>
        <a:ext cx="10289246" cy="962862"/>
      </dsp:txXfrm>
    </dsp:sp>
    <dsp:sp modelId="{013A2DE9-5AA1-4010-A7D1-3F937EE17FFA}">
      <dsp:nvSpPr>
        <dsp:cNvPr id="0" name=""/>
        <dsp:cNvSpPr/>
      </dsp:nvSpPr>
      <dsp:spPr>
        <a:xfrm>
          <a:off x="0" y="249035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>
              <a:solidFill>
                <a:schemeClr val="bg1"/>
              </a:solidFill>
            </a:rPr>
            <a:t>Contained Databases Security</a:t>
          </a:r>
        </a:p>
      </dsp:txBody>
      <dsp:txXfrm>
        <a:off x="52089" y="2542441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Migrating Contained Databases</a:t>
          </a:r>
        </a:p>
      </dsp:txBody>
      <dsp:txXfrm>
        <a:off x="52089" y="3665026"/>
        <a:ext cx="10289246" cy="96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C893D-1FDF-465F-A7D5-60A21EECF7E0}">
      <dsp:nvSpPr>
        <dsp:cNvPr id="0" name=""/>
        <dsp:cNvSpPr/>
      </dsp:nvSpPr>
      <dsp:spPr>
        <a:xfrm>
          <a:off x="0" y="309054"/>
          <a:ext cx="1088072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Contained databases are isolated from other databases and from the instance of SQL Server that hosts the database. (Introduced in SQL Server 2012)</a:t>
          </a:r>
        </a:p>
      </dsp:txBody>
      <dsp:txXfrm>
        <a:off x="59399" y="368453"/>
        <a:ext cx="10761925" cy="1098002"/>
      </dsp:txXfrm>
    </dsp:sp>
    <dsp:sp modelId="{02BA1FEF-FDFF-4763-83D3-A0BE11F42A26}">
      <dsp:nvSpPr>
        <dsp:cNvPr id="0" name=""/>
        <dsp:cNvSpPr/>
      </dsp:nvSpPr>
      <dsp:spPr>
        <a:xfrm>
          <a:off x="0" y="1573521"/>
          <a:ext cx="1088072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SQL Server helps to isolate databases from the instance.</a:t>
          </a:r>
        </a:p>
      </dsp:txBody>
      <dsp:txXfrm>
        <a:off x="59399" y="1632920"/>
        <a:ext cx="10761925" cy="1098002"/>
      </dsp:txXfrm>
    </dsp:sp>
    <dsp:sp modelId="{B40527DC-CCE1-4E00-97CE-50E59AD5E93C}">
      <dsp:nvSpPr>
        <dsp:cNvPr id="0" name=""/>
        <dsp:cNvSpPr/>
      </dsp:nvSpPr>
      <dsp:spPr>
        <a:xfrm>
          <a:off x="0" y="2834762"/>
          <a:ext cx="10880723" cy="185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 Server uses partially contained databases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metadata that describes the database is maintained in the database.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All metadata uses the same collation.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User authentication can be performed by the database.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Contained databases do not support replication, change data capture, or change tracking. </a:t>
          </a:r>
          <a:endParaRPr lang="en-US" sz="2000" kern="1200" dirty="0"/>
        </a:p>
      </dsp:txBody>
      <dsp:txXfrm>
        <a:off x="0" y="2834762"/>
        <a:ext cx="10880723" cy="1850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C893D-1FDF-465F-A7D5-60A21EECF7E0}">
      <dsp:nvSpPr>
        <dsp:cNvPr id="0" name=""/>
        <dsp:cNvSpPr/>
      </dsp:nvSpPr>
      <dsp:spPr>
        <a:xfrm>
          <a:off x="0" y="0"/>
          <a:ext cx="1088072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contained databases to:</a:t>
          </a:r>
        </a:p>
      </dsp:txBody>
      <dsp:txXfrm>
        <a:off x="59399" y="59399"/>
        <a:ext cx="10761925" cy="1098002"/>
      </dsp:txXfrm>
    </dsp:sp>
    <dsp:sp modelId="{B73F06F0-5025-4597-A5A9-E064E075CAF7}">
      <dsp:nvSpPr>
        <dsp:cNvPr id="0" name=""/>
        <dsp:cNvSpPr/>
      </dsp:nvSpPr>
      <dsp:spPr>
        <a:xfrm>
          <a:off x="0" y="1385202"/>
          <a:ext cx="1088072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n-lt"/>
            </a:rPr>
            <a:t>Move databases between different SQL Server instances without having to migrate server-level dependencies (Such as server-level logins).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n-lt"/>
            </a:rPr>
            <a:t>Develop databases when the developer does not know which instance will ultimately host the database.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n-lt"/>
            </a:rPr>
            <a:t>Enable failover in a high-availability scenario without having to synchronize server-level logins.</a:t>
          </a:r>
        </a:p>
      </dsp:txBody>
      <dsp:txXfrm>
        <a:off x="0" y="1385202"/>
        <a:ext cx="10880723" cy="2421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C735D-866B-43A7-BFCF-E51EC639B498}">
      <dsp:nvSpPr>
        <dsp:cNvPr id="0" name=""/>
        <dsp:cNvSpPr/>
      </dsp:nvSpPr>
      <dsp:spPr>
        <a:xfrm>
          <a:off x="0" y="309986"/>
          <a:ext cx="1088072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+mj-lt"/>
            </a:rPr>
            <a:t>Contained database user with password</a:t>
          </a:r>
          <a:endParaRPr lang="en-US" sz="2400" kern="1200" dirty="0">
            <a:latin typeface="+mj-lt"/>
          </a:endParaRPr>
        </a:p>
      </dsp:txBody>
      <dsp:txXfrm>
        <a:off x="59399" y="369385"/>
        <a:ext cx="10761925" cy="1098002"/>
      </dsp:txXfrm>
    </dsp:sp>
    <dsp:sp modelId="{E30CFD49-2061-4522-AD43-01CE45A760F6}">
      <dsp:nvSpPr>
        <dsp:cNvPr id="0" name=""/>
        <dsp:cNvSpPr/>
      </dsp:nvSpPr>
      <dsp:spPr>
        <a:xfrm>
          <a:off x="0" y="1526786"/>
          <a:ext cx="108807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+mj-lt"/>
            </a:rPr>
            <a:t>Contained database users with passwords are authenticated by the database.</a:t>
          </a:r>
          <a:endParaRPr lang="en-US" sz="2400" kern="1200" dirty="0">
            <a:latin typeface="+mj-lt"/>
          </a:endParaRPr>
        </a:p>
      </dsp:txBody>
      <dsp:txXfrm>
        <a:off x="0" y="1526786"/>
        <a:ext cx="10880723" cy="1076400"/>
      </dsp:txXfrm>
    </dsp:sp>
    <dsp:sp modelId="{BD55D695-C614-4B68-8058-9B116BFD31A0}">
      <dsp:nvSpPr>
        <dsp:cNvPr id="0" name=""/>
        <dsp:cNvSpPr/>
      </dsp:nvSpPr>
      <dsp:spPr>
        <a:xfrm>
          <a:off x="0" y="2413212"/>
          <a:ext cx="1088072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+mj-lt"/>
            </a:rPr>
            <a:t>Users mapped to Windows accounts (users or groups)</a:t>
          </a:r>
          <a:endParaRPr lang="en-US" sz="2400" kern="1200" dirty="0">
            <a:latin typeface="+mj-lt"/>
          </a:endParaRPr>
        </a:p>
      </dsp:txBody>
      <dsp:txXfrm>
        <a:off x="59399" y="2472611"/>
        <a:ext cx="10761925" cy="1098002"/>
      </dsp:txXfrm>
    </dsp:sp>
    <dsp:sp modelId="{9DDF4137-AE7F-417B-9217-38437847C133}">
      <dsp:nvSpPr>
        <dsp:cNvPr id="0" name=""/>
        <dsp:cNvSpPr/>
      </dsp:nvSpPr>
      <dsp:spPr>
        <a:xfrm>
          <a:off x="0" y="3695653"/>
          <a:ext cx="10880723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+mj-lt"/>
              <a:ea typeface="+mn-ea"/>
              <a:cs typeface="+mn-cs"/>
            </a:rPr>
            <a:t>Windows users and members of Windows groups can connect directly to the database and do not need logins in the master database.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+mj-lt"/>
              <a:ea typeface="+mn-ea"/>
              <a:cs typeface="+mn-cs"/>
            </a:rPr>
            <a:t>The database trusts the authentication by Windows.</a:t>
          </a:r>
        </a:p>
      </dsp:txBody>
      <dsp:txXfrm>
        <a:off x="0" y="3695653"/>
        <a:ext cx="10880723" cy="1244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C735D-866B-43A7-BFCF-E51EC639B498}">
      <dsp:nvSpPr>
        <dsp:cNvPr id="0" name=""/>
        <dsp:cNvSpPr/>
      </dsp:nvSpPr>
      <dsp:spPr>
        <a:xfrm>
          <a:off x="0" y="11220"/>
          <a:ext cx="10880723" cy="1141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Restrict assigning the ALTER ANY USER Permission.</a:t>
          </a:r>
        </a:p>
      </dsp:txBody>
      <dsp:txXfrm>
        <a:off x="55744" y="66964"/>
        <a:ext cx="10769235" cy="1030432"/>
      </dsp:txXfrm>
    </dsp:sp>
    <dsp:sp modelId="{5E7D53AB-860E-4895-A6D9-8441B03DCCDA}">
      <dsp:nvSpPr>
        <dsp:cNvPr id="0" name=""/>
        <dsp:cNvSpPr/>
      </dsp:nvSpPr>
      <dsp:spPr>
        <a:xfrm>
          <a:off x="0" y="1153140"/>
          <a:ext cx="10880723" cy="183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25400" rIns="142240" bIns="25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with this permission can grant access to the database without the knowledge or permission or the SQL Server administrator.</a:t>
          </a:r>
          <a:endParaRPr lang="en-GB" sz="2000" kern="1200" dirty="0">
            <a:latin typeface="Segoe UI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could access other databases on the instance if the other databases have enabled the guest account.</a:t>
          </a:r>
          <a:endParaRPr lang="en-GB" sz="2000" kern="1200" dirty="0">
            <a:latin typeface="Segoe UI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SQL Server administrators should periodically audit the users in a contained database.</a:t>
          </a:r>
          <a:endParaRPr lang="en-GB" sz="2000" kern="1200" dirty="0">
            <a:latin typeface="Segoe UI"/>
            <a:ea typeface="+mn-ea"/>
            <a:cs typeface="+mn-cs"/>
          </a:endParaRPr>
        </a:p>
      </dsp:txBody>
      <dsp:txXfrm>
        <a:off x="0" y="1153140"/>
        <a:ext cx="10880723" cy="1830915"/>
      </dsp:txXfrm>
    </dsp:sp>
    <dsp:sp modelId="{17FFD9DA-EADA-40A9-9DFB-66B95CCEB7D9}">
      <dsp:nvSpPr>
        <dsp:cNvPr id="0" name=""/>
        <dsp:cNvSpPr/>
      </dsp:nvSpPr>
      <dsp:spPr>
        <a:xfrm>
          <a:off x="0" y="2984055"/>
          <a:ext cx="10880723" cy="1141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Restrict assigning the ALTER ANY DATABASE Permission.</a:t>
          </a:r>
        </a:p>
      </dsp:txBody>
      <dsp:txXfrm>
        <a:off x="55744" y="3039799"/>
        <a:ext cx="10769235" cy="1030432"/>
      </dsp:txXfrm>
    </dsp:sp>
    <dsp:sp modelId="{08863762-91FF-4512-812C-FD041FB72B5E}">
      <dsp:nvSpPr>
        <dsp:cNvPr id="0" name=""/>
        <dsp:cNvSpPr/>
      </dsp:nvSpPr>
      <dsp:spPr>
        <a:xfrm>
          <a:off x="0" y="4125975"/>
          <a:ext cx="10880723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463" tIns="25400" rIns="142240" bIns="25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egoe UI"/>
              <a:ea typeface="+mn-ea"/>
              <a:cs typeface="+mn-cs"/>
            </a:rPr>
            <a:t>  Users with this permission can grant access to the database without the knowledge or permission or the SQL Server administrator.</a:t>
          </a:r>
          <a:endParaRPr lang="en-GB" sz="2000" kern="1200" dirty="0">
            <a:latin typeface="Segoe UI"/>
            <a:ea typeface="+mn-ea"/>
            <a:cs typeface="+mn-cs"/>
          </a:endParaRPr>
        </a:p>
      </dsp:txBody>
      <dsp:txXfrm>
        <a:off x="0" y="4125975"/>
        <a:ext cx="10880723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12:23:31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0,'1800'0,"-1778"0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12:42:47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1,'1308'0,"-1287"0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14:02:14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0 100,'31'-1,"-1"-2,44-8,-32 5,58 0,-67 6,-1-2,1-1,52-13,-35 2,1 2,0 3,1 1,100 0,192 9,-323-1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sql/relational-databases/databases/security-best-practices-with-contained-databases?view=sql-server-ver15" TargetMode="External"/><Relationship Id="rId4" Type="http://schemas.openxmlformats.org/officeDocument/2006/relationships/hyperlink" Target="https://docs.microsoft.com/en-us/sql/relational-databases/security/contained-database-users-making-your-database-portable?view=sql-server-ver1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sql/relational-databases/databases/security-best-practices-with-contained-databases?view=sql-server-ver15" TargetMode="External"/><Relationship Id="rId4" Type="http://schemas.openxmlformats.org/officeDocument/2006/relationships/hyperlink" Target="https://docs.microsoft.com/en-us/sql/relational-databases/security/contained-database-users-making-your-database-portable?view=sql-server-ver15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sql/relational-databases/databases/security-best-practices-with-contained-databases?view=sql-server-ver15" TargetMode="External"/><Relationship Id="rId4" Type="http://schemas.openxmlformats.org/officeDocument/2006/relationships/hyperlink" Target="https://docs.microsoft.com/en-us/sql/relational-databases/security/contained-database-users-making-your-database-portable?view=sql-server-ver15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contained-databases?view=sql-server-ver1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 Users: </a:t>
            </a:r>
            <a:r>
              <a:rPr lang="en-US" sz="4800" dirty="0">
                <a:hlinkClick r:id="rId4"/>
              </a:rPr>
              <a:t>https://docs.microsoft.com/en-us/sql/relational-databases/security/contained-database-users-making-your-database-portable?view=sql-server-ver15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Security Best Practices with Contained Databases: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hlinkClick r:id="rId5"/>
              </a:rPr>
              <a:t>https://docs.microsoft.com/en-us/sql/relational-databases/databases/security-best-practices-with-contained-databases?view=sql-server-ver15</a:t>
            </a:r>
            <a:endParaRPr lang="en-US" sz="48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34155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51006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85193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51006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88014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 Users: </a:t>
            </a:r>
            <a:r>
              <a:rPr lang="en-US" sz="4800" dirty="0">
                <a:hlinkClick r:id="rId4"/>
              </a:rPr>
              <a:t>https://docs.microsoft.com/en-us/sql/relational-databases/security/contained-database-users-making-your-database-portable?view=sql-server-ver15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Security Best Practices with Contained Databases: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hlinkClick r:id="rId5"/>
              </a:rPr>
              <a:t>https://docs.microsoft.com/en-us/sql/relational-databases/databases/security-best-practices-with-contained-databases?view=sql-server-ver15</a:t>
            </a:r>
            <a:endParaRPr lang="en-US" sz="48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97564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 Users: </a:t>
            </a:r>
            <a:r>
              <a:rPr lang="en-US" sz="4800" dirty="0">
                <a:hlinkClick r:id="rId4"/>
              </a:rPr>
              <a:t>https://docs.microsoft.com/en-us/sql/relational-databases/security/contained-database-users-making-your-database-portable?view=sql-server-ver15</a:t>
            </a:r>
            <a:endParaRPr lang="en-US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Security Best Practices with Contained Databases: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hlinkClick r:id="rId5"/>
              </a:rPr>
              <a:t>https://docs.microsoft.com/en-us/sql/relational-databases/databases/security-best-practices-with-contained-databases?view=sql-server-ver15</a:t>
            </a:r>
            <a:endParaRPr lang="en-US" sz="48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274924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9517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000" b="0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is a database that is isolated from other databases and from the instance of SQL Server that hosts the database. </a:t>
            </a:r>
          </a:p>
          <a:p>
            <a:endParaRPr lang="en-US" sz="2000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Contained Databases: </a:t>
            </a:r>
            <a:r>
              <a:rPr lang="en-US" sz="4800" dirty="0">
                <a:hlinkClick r:id="rId3"/>
              </a:rPr>
              <a:t>https://docs.microsoft.com/en-us/sql/relational-databases/databases/contained-databases?view=sql-server-ver15</a:t>
            </a:r>
            <a:endParaRPr lang="en-US" sz="2000" b="1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69EE-E87C-4209-AD36-FC92C0B8CC07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20462D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Managing SQL Server Security</a:t>
            </a:r>
          </a:p>
        </p:txBody>
      </p:sp>
    </p:spTree>
    <p:extLst>
      <p:ext uri="{BB962C8B-B14F-4D97-AF65-F5344CB8AC3E}">
        <p14:creationId xmlns:p14="http://schemas.microsoft.com/office/powerpoint/2010/main" val="32770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7899E10-A5AD-4F10-B12D-0B5A23C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74885"/>
            <a:ext cx="10972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9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58B76C-5071-47D4-9FDA-3D4BD8A3AF71}"/>
              </a:ext>
            </a:extLst>
          </p:cNvPr>
          <p:cNvSpPr txBox="1">
            <a:spLocks/>
          </p:cNvSpPr>
          <p:nvPr userDrawn="1"/>
        </p:nvSpPr>
        <p:spPr>
          <a:xfrm>
            <a:off x="269238" y="1748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AD93-F71E-4F73-B8D7-AEA8E8D12ADA}"/>
              </a:ext>
            </a:extLst>
          </p:cNvPr>
          <p:cNvSpPr txBox="1"/>
          <p:nvPr userDrawn="1"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0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14" y="0"/>
            <a:ext cx="12448814" cy="698988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7923" y="3"/>
            <a:ext cx="9270023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352" y="1350387"/>
            <a:ext cx="12206593" cy="3642658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140430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19993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81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309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8073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3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05"/>
            <a:ext cx="12192000" cy="68899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8B97E7-4A0D-42C1-BCBF-5B395C77C795}"/>
              </a:ext>
            </a:extLst>
          </p:cNvPr>
          <p:cNvSpPr/>
          <p:nvPr userDrawn="1"/>
        </p:nvSpPr>
        <p:spPr bwMode="auto">
          <a:xfrm>
            <a:off x="0" y="2725445"/>
            <a:ext cx="4003829" cy="4065972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noFill/>
              </a:ln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17756-5BE1-4A06-9D1A-CF555E584ECF}"/>
              </a:ext>
            </a:extLst>
          </p:cNvPr>
          <p:cNvSpPr/>
          <p:nvPr userDrawn="1"/>
        </p:nvSpPr>
        <p:spPr bwMode="auto">
          <a:xfrm rot="5400000">
            <a:off x="806757" y="2622243"/>
            <a:ext cx="3429001" cy="5042517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noFill/>
              </a:ln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9EAB6-0D46-48C7-A14E-E47C3C54E970}"/>
              </a:ext>
            </a:extLst>
          </p:cNvPr>
          <p:cNvSpPr/>
          <p:nvPr userDrawn="1"/>
        </p:nvSpPr>
        <p:spPr bwMode="auto">
          <a:xfrm rot="5400000">
            <a:off x="1903585" y="2975379"/>
            <a:ext cx="2737041" cy="5042517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noFill/>
              </a:ln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BA75DCF9-2114-4543-8491-DC0390D8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3 Content Placeholder">
            <a:extLst>
              <a:ext uri="{FF2B5EF4-FFF2-40B4-BE49-F238E27FC236}">
                <a16:creationId xmlns:a16="http://schemas.microsoft.com/office/drawing/2014/main" id="{67FFA91E-2F74-4D40-9DCA-2240811B59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4819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880">
          <p15:clr>
            <a:srgbClr val="547EBF"/>
          </p15:clr>
        </p15:guide>
        <p15:guide id="2" orient="horz" pos="3923">
          <p15:clr>
            <a:srgbClr val="547EBF"/>
          </p15:clr>
        </p15:guide>
        <p15:guide id="3" orient="horz" pos="789">
          <p15:clr>
            <a:srgbClr val="547EBF"/>
          </p15:clr>
        </p15:guide>
        <p15:guide id="4" orient="horz" pos="202">
          <p15:clr>
            <a:srgbClr val="547EBF"/>
          </p15:clr>
        </p15:guide>
        <p15:guide id="5" orient="horz" pos="495">
          <p15:clr>
            <a:srgbClr val="547EBF"/>
          </p15:clr>
        </p15:guide>
        <p15:guide id="6" pos="384">
          <p15:clr>
            <a:srgbClr val="547EBF"/>
          </p15:clr>
        </p15:guide>
        <p15:guide id="7" pos="7267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149" y="6531751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Introduction to 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97" r:id="rId6"/>
    <p:sldLayoutId id="2147483699" r:id="rId7"/>
    <p:sldLayoutId id="2147483768" r:id="rId8"/>
    <p:sldLayoutId id="2147483769" r:id="rId9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4" y="4113146"/>
            <a:ext cx="6276531" cy="17931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Contained Databases?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Contained Database Security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BE2ACC-49B6-4E9A-B282-44AC549FE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923922"/>
              </p:ext>
            </p:extLst>
          </p:nvPr>
        </p:nvGraphicFramePr>
        <p:xfrm>
          <a:off x="655638" y="1021215"/>
          <a:ext cx="10880724" cy="514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307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User with Password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E2F74C-3A38-489B-BCB5-D8F7BC069B03}"/>
              </a:ext>
            </a:extLst>
          </p:cNvPr>
          <p:cNvGrpSpPr/>
          <p:nvPr/>
        </p:nvGrpSpPr>
        <p:grpSpPr>
          <a:xfrm>
            <a:off x="1901686" y="1141656"/>
            <a:ext cx="8388628" cy="2753519"/>
            <a:chOff x="1625384" y="1073037"/>
            <a:chExt cx="8388628" cy="2753519"/>
          </a:xfrm>
        </p:grpSpPr>
        <p:pic>
          <p:nvPicPr>
            <p:cNvPr id="10" name="Picture 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265BB529-A71E-47E2-8B43-942D3202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5384" y="1073037"/>
              <a:ext cx="8388628" cy="275351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6EF34D-57B4-46DE-BBC0-021E38E707F7}"/>
                </a:ext>
              </a:extLst>
            </p:cNvPr>
            <p:cNvSpPr/>
            <p:nvPr/>
          </p:nvSpPr>
          <p:spPr>
            <a:xfrm>
              <a:off x="3746376" y="1811043"/>
              <a:ext cx="6267636" cy="20155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1CE0D3-220D-444B-93C4-AE7040518748}"/>
                    </a:ext>
                  </a:extLst>
                </p14:cNvPr>
                <p14:cNvContentPartPr/>
                <p14:nvPr/>
              </p14:nvContentPartPr>
              <p14:xfrm>
                <a:off x="1820059" y="1668383"/>
                <a:ext cx="425520" cy="3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1CE0D3-220D-444B-93C4-AE70405187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6059" y="1560743"/>
                  <a:ext cx="533160" cy="251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06E5A2-8830-4417-924E-26822C7B7323}"/>
                </a:ext>
              </a:extLst>
            </p:cNvPr>
            <p:cNvSpPr/>
            <p:nvPr/>
          </p:nvSpPr>
          <p:spPr>
            <a:xfrm>
              <a:off x="1805139" y="1588728"/>
              <a:ext cx="520812" cy="222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A93B68-A234-49A8-ACA1-F08CBFFECB08}"/>
              </a:ext>
            </a:extLst>
          </p:cNvPr>
          <p:cNvSpPr txBox="1"/>
          <p:nvPr/>
        </p:nvSpPr>
        <p:spPr>
          <a:xfrm>
            <a:off x="3214811" y="4239016"/>
            <a:ext cx="707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MyContainedDatabase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[John]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N'P@$$w0rd!'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DEFAULT_SCHEMA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2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with Contained User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8B53E3-2A0A-45D2-A4F2-016D220106D9}"/>
              </a:ext>
            </a:extLst>
          </p:cNvPr>
          <p:cNvGrpSpPr/>
          <p:nvPr/>
        </p:nvGrpSpPr>
        <p:grpSpPr>
          <a:xfrm>
            <a:off x="1145086" y="1417638"/>
            <a:ext cx="9736610" cy="4120242"/>
            <a:chOff x="1091820" y="1065418"/>
            <a:chExt cx="9736610" cy="41202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BA0523-1A0C-49BB-BA0C-FEB7FAAF2917}"/>
                </a:ext>
              </a:extLst>
            </p:cNvPr>
            <p:cNvGrpSpPr/>
            <p:nvPr/>
          </p:nvGrpSpPr>
          <p:grpSpPr>
            <a:xfrm>
              <a:off x="1091820" y="1065418"/>
              <a:ext cx="4770533" cy="2880610"/>
              <a:chOff x="1091820" y="1065418"/>
              <a:chExt cx="4770533" cy="2880610"/>
            </a:xfrm>
          </p:grpSpPr>
          <p:pic>
            <p:nvPicPr>
              <p:cNvPr id="4" name="Picture 3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A381DECF-D1A5-4389-977B-E67F7BAE6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820" y="1065418"/>
                <a:ext cx="4770533" cy="288061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06E5A2-8830-4417-924E-26822C7B7323}"/>
                  </a:ext>
                </a:extLst>
              </p:cNvPr>
              <p:cNvSpPr/>
              <p:nvPr/>
            </p:nvSpPr>
            <p:spPr>
              <a:xfrm>
                <a:off x="4927107" y="3654824"/>
                <a:ext cx="852256" cy="1714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F42C6D83-0450-46BE-97DD-D635E5E6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77701"/>
              <a:ext cx="4732430" cy="16079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6CD77-F7BB-4F21-81EB-2D3629B3FC0D}"/>
                </a:ext>
              </a:extLst>
            </p:cNvPr>
            <p:cNvSpPr/>
            <p:nvPr/>
          </p:nvSpPr>
          <p:spPr>
            <a:xfrm>
              <a:off x="7714696" y="4925810"/>
              <a:ext cx="3018408" cy="19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21EFF10-1BFC-4A0D-A318-64DB2C567789}"/>
                </a:ext>
              </a:extLst>
            </p:cNvPr>
            <p:cNvCxnSpPr>
              <a:cxnSpLocks/>
            </p:cNvCxnSpPr>
            <p:nvPr/>
          </p:nvCxnSpPr>
          <p:spPr>
            <a:xfrm>
              <a:off x="5862353" y="3946028"/>
              <a:ext cx="852256" cy="639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3687B9-47D9-411C-A3BE-2BC28FD931AF}"/>
              </a:ext>
            </a:extLst>
          </p:cNvPr>
          <p:cNvSpPr txBox="1"/>
          <p:nvPr/>
        </p:nvSpPr>
        <p:spPr>
          <a:xfrm>
            <a:off x="6767875" y="2055651"/>
            <a:ext cx="430566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Segoe UI"/>
                <a:ea typeface="+mn-ea"/>
                <a:cs typeface="+mn-cs"/>
              </a:rPr>
              <a:t>Must specify database when connecting.</a:t>
            </a:r>
            <a:endParaRPr lang="en-GB" sz="2800" kern="1200" dirty="0"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19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685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Migrating Contained Database</a:t>
            </a: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5CC63ACF-6E41-43AB-981F-C6357AEF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32" y="2846809"/>
            <a:ext cx="2095500" cy="2143125"/>
          </a:xfrm>
          <a:prstGeom prst="rect">
            <a:avLst/>
          </a:prstGeom>
          <a:noFill/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EE58AC-D5BB-4EA8-A33C-7036C574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43" y="2801099"/>
            <a:ext cx="2095500" cy="2143125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D47FAF2-A8F8-4091-8EC7-C2F7A1AEF63A}"/>
              </a:ext>
            </a:extLst>
          </p:cNvPr>
          <p:cNvSpPr/>
          <p:nvPr/>
        </p:nvSpPr>
        <p:spPr>
          <a:xfrm>
            <a:off x="4394446" y="3253666"/>
            <a:ext cx="3781887" cy="1269507"/>
          </a:xfrm>
          <a:prstGeom prst="rightArrow">
            <a:avLst/>
          </a:prstGeom>
          <a:solidFill>
            <a:srgbClr val="18376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F04CF-CA88-4E44-8942-FA1290C01136}"/>
              </a:ext>
            </a:extLst>
          </p:cNvPr>
          <p:cNvSpPr/>
          <p:nvPr/>
        </p:nvSpPr>
        <p:spPr>
          <a:xfrm>
            <a:off x="1413677" y="1278384"/>
            <a:ext cx="3613211" cy="395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1855F-721C-406C-A414-91D456E1EA49}"/>
              </a:ext>
            </a:extLst>
          </p:cNvPr>
          <p:cNvSpPr txBox="1"/>
          <p:nvPr/>
        </p:nvSpPr>
        <p:spPr>
          <a:xfrm>
            <a:off x="1610257" y="1448334"/>
            <a:ext cx="245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Maintenance Plans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376EC-F641-4297-BE9B-945B7AA1FB4B}"/>
              </a:ext>
            </a:extLst>
          </p:cNvPr>
          <p:cNvSpPr txBox="1"/>
          <p:nvPr/>
        </p:nvSpPr>
        <p:spPr>
          <a:xfrm>
            <a:off x="2347519" y="5277400"/>
            <a:ext cx="17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3589F-803B-4289-962B-B35AFEDA9328}"/>
              </a:ext>
            </a:extLst>
          </p:cNvPr>
          <p:cNvSpPr txBox="1"/>
          <p:nvPr/>
        </p:nvSpPr>
        <p:spPr>
          <a:xfrm>
            <a:off x="4740678" y="3641828"/>
            <a:ext cx="30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Migrate Anywhere</a:t>
            </a:r>
          </a:p>
        </p:txBody>
      </p:sp>
    </p:spTree>
    <p:extLst>
      <p:ext uri="{BB962C8B-B14F-4D97-AF65-F5344CB8AC3E}">
        <p14:creationId xmlns:p14="http://schemas.microsoft.com/office/powerpoint/2010/main" val="32888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9357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4" y="5549386"/>
            <a:ext cx="2121060" cy="7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77" y="5187668"/>
            <a:ext cx="1576068" cy="1576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695811" y="1599016"/>
            <a:ext cx="79743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John Deardurff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 Customer Engineer (Global Technical Team)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 Certified Trainer (Regional Lead)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MVP: Data Platform (2016 – 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Email: John.Deardurff@Microsoft.com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Twitter: @SQLMCT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Website: www.SQLMCT.com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GitHub: github.com\SQLMCT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1" y="1716041"/>
            <a:ext cx="2936051" cy="29360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91" y="5179325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19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E05C38-6E25-47B1-A21C-A066596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5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7D70A4-BBFF-4866-A1EC-54FCAA0D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30" y="5166444"/>
            <a:ext cx="1620701" cy="16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569105"/>
              </p:ext>
            </p:extLst>
          </p:nvPr>
        </p:nvGraphicFramePr>
        <p:xfrm>
          <a:off x="899288" y="1029960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3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Contained Database?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BE2ACC-49B6-4E9A-B282-44AC549FE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83128"/>
              </p:ext>
            </p:extLst>
          </p:nvPr>
        </p:nvGraphicFramePr>
        <p:xfrm>
          <a:off x="655638" y="1021215"/>
          <a:ext cx="10880724" cy="514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3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Contained Database Usage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BE2ACC-49B6-4E9A-B282-44AC549FE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83280"/>
              </p:ext>
            </p:extLst>
          </p:nvPr>
        </p:nvGraphicFramePr>
        <p:xfrm>
          <a:off x="655638" y="1021215"/>
          <a:ext cx="10880724" cy="514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2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at the Server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CE4E3-9470-4B63-A1C8-B2E65D3BEF62}"/>
              </a:ext>
            </a:extLst>
          </p:cNvPr>
          <p:cNvGrpSpPr/>
          <p:nvPr/>
        </p:nvGrpSpPr>
        <p:grpSpPr>
          <a:xfrm>
            <a:off x="1175226" y="1108617"/>
            <a:ext cx="9841547" cy="2656680"/>
            <a:chOff x="1175226" y="1889852"/>
            <a:chExt cx="9841547" cy="2656680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1B167-DBE6-4223-99F9-0D7BC616B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226" y="1889852"/>
              <a:ext cx="9841547" cy="26566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ED456-85FC-43CF-825E-80BB0E4B1816}"/>
                </a:ext>
              </a:extLst>
            </p:cNvPr>
            <p:cNvSpPr/>
            <p:nvPr/>
          </p:nvSpPr>
          <p:spPr>
            <a:xfrm>
              <a:off x="3915052" y="3151572"/>
              <a:ext cx="6897950" cy="941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E6E00E-03C7-4B64-9BA5-F56EF005E713}"/>
                    </a:ext>
                  </a:extLst>
                </p14:cNvPr>
                <p14:cNvContentPartPr/>
                <p14:nvPr/>
              </p14:nvContentPartPr>
              <p14:xfrm>
                <a:off x="1393819" y="3728303"/>
                <a:ext cx="6562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E6E00E-03C7-4B64-9BA5-F56EF005E7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179" y="3620303"/>
                  <a:ext cx="763920" cy="21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D182D9-EBA5-40E4-8066-FC7EA41AC30B}"/>
                </a:ext>
              </a:extLst>
            </p:cNvPr>
            <p:cNvSpPr/>
            <p:nvPr/>
          </p:nvSpPr>
          <p:spPr>
            <a:xfrm>
              <a:off x="1376063" y="3630967"/>
              <a:ext cx="745699" cy="195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8673AF-1495-47AF-AD38-D9395E304C06}"/>
              </a:ext>
            </a:extLst>
          </p:cNvPr>
          <p:cNvSpPr txBox="1"/>
          <p:nvPr/>
        </p:nvSpPr>
        <p:spPr>
          <a:xfrm>
            <a:off x="1721959" y="4261282"/>
            <a:ext cx="906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N'contained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database authentication'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N'1'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RECONFIGURE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at the Database Level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72BC6D-FA26-4EFB-AC2E-428E20C9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4" y="1207363"/>
            <a:ext cx="9122950" cy="2602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77B27D-D97C-4F57-9EFF-9E940800360F}"/>
              </a:ext>
            </a:extLst>
          </p:cNvPr>
          <p:cNvSpPr/>
          <p:nvPr/>
        </p:nvSpPr>
        <p:spPr>
          <a:xfrm>
            <a:off x="3844031" y="2991776"/>
            <a:ext cx="6640497" cy="648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251C50-821A-41C0-BB64-3B3359CBA0C9}"/>
                  </a:ext>
                </a:extLst>
              </p14:cNvPr>
              <p14:cNvContentPartPr/>
              <p14:nvPr/>
            </p14:nvContentPartPr>
            <p14:xfrm>
              <a:off x="1677859" y="2423303"/>
              <a:ext cx="478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251C50-821A-41C0-BB64-3B3359CBA0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3859" y="2315663"/>
                <a:ext cx="586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4D1924B-6BF0-4AC1-A463-49032408864C}"/>
              </a:ext>
            </a:extLst>
          </p:cNvPr>
          <p:cNvSpPr/>
          <p:nvPr/>
        </p:nvSpPr>
        <p:spPr>
          <a:xfrm>
            <a:off x="1624086" y="2334828"/>
            <a:ext cx="613087" cy="221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AC17F-C60B-48E8-BA46-A7A91655708B}"/>
              </a:ext>
            </a:extLst>
          </p:cNvPr>
          <p:cNvSpPr txBox="1"/>
          <p:nvPr/>
        </p:nvSpPr>
        <p:spPr>
          <a:xfrm>
            <a:off x="3556192" y="4460488"/>
            <a:ext cx="490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MyContainedDatabase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CONTAINMENT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959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Users for a Contained Database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BE2ACC-49B6-4E9A-B282-44AC549FE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623780"/>
              </p:ext>
            </p:extLst>
          </p:nvPr>
        </p:nvGraphicFramePr>
        <p:xfrm>
          <a:off x="655638" y="848687"/>
          <a:ext cx="10880724" cy="537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740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Widescreen</PresentationFormat>
  <Paragraphs>136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Segoe UI</vt:lpstr>
      <vt:lpstr>PASS 2013_SpeakerTemplate_Final</vt:lpstr>
      <vt:lpstr>Introduction to  Contained Databases?    </vt:lpstr>
      <vt:lpstr>PowerPoint Presentation</vt:lpstr>
      <vt:lpstr>PowerPoint Presentation</vt:lpstr>
      <vt:lpstr>What is a Contained Database?</vt:lpstr>
      <vt:lpstr>Contained Database Usage</vt:lpstr>
      <vt:lpstr>Enable at the Server Level</vt:lpstr>
      <vt:lpstr>Enable at the Database Level</vt:lpstr>
      <vt:lpstr>PowerPoint Presentation</vt:lpstr>
      <vt:lpstr>Managing Users for a Contained Database</vt:lpstr>
      <vt:lpstr>Contained Database Security</vt:lpstr>
      <vt:lpstr>Creating User with Password</vt:lpstr>
      <vt:lpstr>Login with Contained User</vt:lpstr>
      <vt:lpstr>PowerPoint Presentation</vt:lpstr>
      <vt:lpstr>Migrating Contained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2021-07-20T14:49:31Z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