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874" r:id="rId3"/>
    <p:sldMasterId id="2147485436" r:id="rId4"/>
  </p:sldMasterIdLst>
  <p:notesMasterIdLst>
    <p:notesMasterId r:id="rId23"/>
  </p:notesMasterIdLst>
  <p:sldIdLst>
    <p:sldId id="2103813174" r:id="rId5"/>
    <p:sldId id="2145705856" r:id="rId6"/>
    <p:sldId id="2103813337" r:id="rId7"/>
    <p:sldId id="461" r:id="rId8"/>
    <p:sldId id="1502" r:id="rId9"/>
    <p:sldId id="1503" r:id="rId10"/>
    <p:sldId id="2103813175" r:id="rId11"/>
    <p:sldId id="612" r:id="rId12"/>
    <p:sldId id="1596" r:id="rId13"/>
    <p:sldId id="1597" r:id="rId14"/>
    <p:sldId id="566" r:id="rId15"/>
    <p:sldId id="626" r:id="rId16"/>
    <p:sldId id="10027" r:id="rId17"/>
    <p:sldId id="10028" r:id="rId18"/>
    <p:sldId id="477" r:id="rId19"/>
    <p:sldId id="478" r:id="rId20"/>
    <p:sldId id="134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45705856"/>
            <p14:sldId id="2103813337"/>
          </p14:sldIdLst>
        </p14:section>
        <p14:section name="Non-Clustered Indexes" id="{D2BC3036-AFF2-4A70-B633-C33CF965DF72}">
          <p14:sldIdLst>
            <p14:sldId id="461"/>
            <p14:sldId id="1502"/>
            <p14:sldId id="1503"/>
            <p14:sldId id="2103813175"/>
            <p14:sldId id="612"/>
            <p14:sldId id="1596"/>
            <p14:sldId id="1597"/>
            <p14:sldId id="566"/>
            <p14:sldId id="626"/>
            <p14:sldId id="10027"/>
            <p14:sldId id="10028"/>
            <p14:sldId id="477"/>
            <p14:sldId id="478"/>
            <p14:sldId id="134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9AD2"/>
    <a:srgbClr val="E7ECF7"/>
    <a:srgbClr val="75C3EA"/>
    <a:srgbClr val="FFFF99"/>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83" autoAdjust="0"/>
    <p:restoredTop sz="91088" autoAdjust="0"/>
  </p:normalViewPr>
  <p:slideViewPr>
    <p:cSldViewPr snapToGrid="0">
      <p:cViewPr varScale="1">
        <p:scale>
          <a:sx n="75" d="100"/>
          <a:sy n="75" d="100"/>
        </p:scale>
        <p:origin x="4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ABBD2B-AF67-441A-ACBC-0BF81FE0F14F}">
      <dgm:prSet/>
      <dgm:spPr/>
      <dgm:t>
        <a:bodyPr/>
        <a:lstStyle/>
        <a:p>
          <a:pPr>
            <a:lnSpc>
              <a:spcPct val="100000"/>
            </a:lnSpc>
          </a:pPr>
          <a:r>
            <a:rPr lang="en-US" dirty="0"/>
            <a:t>Multi-Column Non-Clustered Indexes</a:t>
          </a:r>
        </a:p>
      </dgm:t>
    </dgm:pt>
    <dgm:pt modelId="{92699F64-9698-438D-9DD0-157C4FE5DF25}" type="parTrans" cxnId="{71E732EB-961D-46B1-889D-6D05F25790CD}">
      <dgm:prSet/>
      <dgm:spPr/>
      <dgm:t>
        <a:bodyPr/>
        <a:lstStyle/>
        <a:p>
          <a:endParaRPr lang="en-US"/>
        </a:p>
      </dgm:t>
    </dgm:pt>
    <dgm:pt modelId="{0468E891-0718-4AAB-A80F-A05C83BFF88A}" type="sibTrans" cxnId="{71E732EB-961D-46B1-889D-6D05F25790CD}">
      <dgm:prSet/>
      <dgm:spPr/>
      <dgm:t>
        <a:bodyPr/>
        <a:lstStyle/>
        <a:p>
          <a:endParaRPr lang="en-US"/>
        </a:p>
      </dgm:t>
    </dgm:pt>
    <dgm:pt modelId="{0352276F-FB45-4D77-B3FB-3BA8254558B7}">
      <dgm:prSet/>
      <dgm:spPr/>
      <dgm:t>
        <a:bodyPr/>
        <a:lstStyle/>
        <a:p>
          <a:pPr>
            <a:lnSpc>
              <a:spcPct val="100000"/>
            </a:lnSpc>
          </a:pPr>
          <a:r>
            <a:rPr lang="en-US" dirty="0"/>
            <a:t>Structure of Non-Clustered Indexes</a:t>
          </a:r>
        </a:p>
      </dgm:t>
    </dgm:pt>
    <dgm:pt modelId="{431F1E43-4F78-4D76-AB22-A1E9C90FC0A7}" type="parTrans" cxnId="{52EFE8E6-B8A4-4894-A8AB-8FBF2B454EB0}">
      <dgm:prSet/>
      <dgm:spPr/>
      <dgm:t>
        <a:bodyPr/>
        <a:lstStyle/>
        <a:p>
          <a:endParaRPr lang="en-US"/>
        </a:p>
      </dgm:t>
    </dgm:pt>
    <dgm:pt modelId="{9F323CBF-4ECC-4D1C-84C5-7810BC58ABED}" type="sibTrans" cxnId="{52EFE8E6-B8A4-4894-A8AB-8FBF2B454EB0}">
      <dgm:prSet/>
      <dgm:spPr/>
      <dgm:t>
        <a:bodyPr/>
        <a:lstStyle/>
        <a:p>
          <a:endParaRPr lang="en-US"/>
        </a:p>
      </dgm:t>
    </dgm:pt>
    <dgm:pt modelId="{4466D779-B1DA-45A6-A5A6-56FF3E496F97}">
      <dgm:prSet/>
      <dgm:spPr/>
      <dgm:t>
        <a:bodyPr/>
        <a:lstStyle/>
        <a:p>
          <a:pPr>
            <a:lnSpc>
              <a:spcPct val="100000"/>
            </a:lnSpc>
          </a:pPr>
          <a:r>
            <a:rPr lang="en-US" dirty="0"/>
            <a:t>Bookmark and RID Lookups</a:t>
          </a:r>
        </a:p>
      </dgm:t>
    </dgm:pt>
    <dgm:pt modelId="{3C28D814-C147-4505-81D6-FAC6975F33CC}" type="parTrans" cxnId="{DCAD92F9-34D9-4F6B-9283-ECDEE193CA7D}">
      <dgm:prSet/>
      <dgm:spPr/>
      <dgm:t>
        <a:bodyPr/>
        <a:lstStyle/>
        <a:p>
          <a:endParaRPr lang="en-US"/>
        </a:p>
      </dgm:t>
    </dgm:pt>
    <dgm:pt modelId="{B1BE7748-89C2-4A9C-81C1-608831FD60A2}" type="sibTrans" cxnId="{DCAD92F9-34D9-4F6B-9283-ECDEE193CA7D}">
      <dgm:prSet/>
      <dgm:spPr/>
      <dgm:t>
        <a:bodyPr/>
        <a:lstStyle/>
        <a:p>
          <a:endParaRPr lang="en-US"/>
        </a:p>
      </dgm:t>
    </dgm:pt>
    <dgm:pt modelId="{D1A3E9DD-FC05-4CC3-96F5-A036BA447880}">
      <dgm:prSet/>
      <dgm:spPr/>
      <dgm:t>
        <a:bodyPr/>
        <a:lstStyle/>
        <a:p>
          <a:pPr>
            <a:lnSpc>
              <a:spcPct val="100000"/>
            </a:lnSpc>
          </a:pPr>
          <a:r>
            <a:rPr lang="en-US" dirty="0"/>
            <a:t>INCLUDE columns in a Non-Clustered Index</a:t>
          </a:r>
        </a:p>
      </dgm:t>
    </dgm:pt>
    <dgm:pt modelId="{383A25FC-1202-4E54-BBE3-5D1E7E31621F}" type="parTrans" cxnId="{F4AEF043-6804-4957-9F49-694FF6AB3951}">
      <dgm:prSet/>
      <dgm:spPr/>
      <dgm:t>
        <a:bodyPr/>
        <a:lstStyle/>
        <a:p>
          <a:endParaRPr lang="en-US"/>
        </a:p>
      </dgm:t>
    </dgm:pt>
    <dgm:pt modelId="{03ED3046-41DC-4A69-ADC1-51DAA5C81F76}" type="sibTrans" cxnId="{F4AEF043-6804-4957-9F49-694FF6AB3951}">
      <dgm:prSet/>
      <dgm:spPr/>
      <dgm:t>
        <a:bodyPr/>
        <a:lstStyle/>
        <a:p>
          <a:endParaRPr lang="en-US"/>
        </a:p>
      </dgm:t>
    </dgm:pt>
    <dgm:pt modelId="{054C9D7C-7A7F-45BC-8B5C-0DE41EC5E21A}">
      <dgm:prSet/>
      <dgm:spPr/>
      <dgm:t>
        <a:bodyPr/>
        <a:lstStyle/>
        <a:p>
          <a:pPr>
            <a:lnSpc>
              <a:spcPct val="100000"/>
            </a:lnSpc>
          </a:pPr>
          <a:r>
            <a:rPr lang="en-US" dirty="0"/>
            <a:t>Demonstration</a:t>
          </a:r>
        </a:p>
      </dgm:t>
    </dgm:pt>
    <dgm:pt modelId="{267700B8-3DB3-45AC-B6ED-C1260ED28030}" type="parTrans" cxnId="{ECDFA48D-B638-47C2-9A0D-78D65B1C2CE1}">
      <dgm:prSet/>
      <dgm:spPr/>
      <dgm:t>
        <a:bodyPr/>
        <a:lstStyle/>
        <a:p>
          <a:endParaRPr lang="en-US"/>
        </a:p>
      </dgm:t>
    </dgm:pt>
    <dgm:pt modelId="{F60C34C3-9FAD-4306-9292-81327EF7FEEF}" type="sibTrans" cxnId="{ECDFA48D-B638-47C2-9A0D-78D65B1C2CE1}">
      <dgm:prSet/>
      <dgm:spPr/>
      <dgm:t>
        <a:bodyPr/>
        <a:lstStyle/>
        <a:p>
          <a:endParaRPr lang="en-US"/>
        </a:p>
      </dgm:t>
    </dgm:pt>
    <dgm:pt modelId="{50086FD0-00D8-47DC-A900-F618B355106D}" type="pres">
      <dgm:prSet presAssocID="{86EB11C7-8E35-496E-8BBA-B5FE5C2DA876}" presName="linear" presStyleCnt="0">
        <dgm:presLayoutVars>
          <dgm:animLvl val="lvl"/>
          <dgm:resizeHandles val="exact"/>
        </dgm:presLayoutVars>
      </dgm:prSet>
      <dgm:spPr/>
    </dgm:pt>
    <dgm:pt modelId="{6C3A0A22-2480-4EF9-911D-7D8AE2A029EE}" type="pres">
      <dgm:prSet presAssocID="{0352276F-FB45-4D77-B3FB-3BA8254558B7}" presName="parentText" presStyleLbl="node1" presStyleIdx="0" presStyleCnt="5">
        <dgm:presLayoutVars>
          <dgm:chMax val="0"/>
          <dgm:bulletEnabled val="1"/>
        </dgm:presLayoutVars>
      </dgm:prSet>
      <dgm:spPr/>
    </dgm:pt>
    <dgm:pt modelId="{82D003B0-C30A-4153-899C-AB238763BC7C}" type="pres">
      <dgm:prSet presAssocID="{9F323CBF-4ECC-4D1C-84C5-7810BC58ABED}" presName="spacer" presStyleCnt="0"/>
      <dgm:spPr/>
    </dgm:pt>
    <dgm:pt modelId="{63E13A94-7817-429C-9000-02B774AE1FDC}" type="pres">
      <dgm:prSet presAssocID="{4466D779-B1DA-45A6-A5A6-56FF3E496F97}" presName="parentText" presStyleLbl="node1" presStyleIdx="1" presStyleCnt="5">
        <dgm:presLayoutVars>
          <dgm:chMax val="0"/>
          <dgm:bulletEnabled val="1"/>
        </dgm:presLayoutVars>
      </dgm:prSet>
      <dgm:spPr/>
    </dgm:pt>
    <dgm:pt modelId="{F247137E-47DB-43EB-AD70-35098968F7DB}" type="pres">
      <dgm:prSet presAssocID="{B1BE7748-89C2-4A9C-81C1-608831FD60A2}" presName="spacer" presStyleCnt="0"/>
      <dgm:spPr/>
    </dgm:pt>
    <dgm:pt modelId="{91E1CB5F-2772-4F4D-A607-23B678753B5B}" type="pres">
      <dgm:prSet presAssocID="{D1A3E9DD-FC05-4CC3-96F5-A036BA447880}" presName="parentText" presStyleLbl="node1" presStyleIdx="2" presStyleCnt="5">
        <dgm:presLayoutVars>
          <dgm:chMax val="0"/>
          <dgm:bulletEnabled val="1"/>
        </dgm:presLayoutVars>
      </dgm:prSet>
      <dgm:spPr/>
    </dgm:pt>
    <dgm:pt modelId="{DBCECC92-DE70-40F5-9BDD-D0089F0B842D}" type="pres">
      <dgm:prSet presAssocID="{03ED3046-41DC-4A69-ADC1-51DAA5C81F76}" presName="spacer" presStyleCnt="0"/>
      <dgm:spPr/>
    </dgm:pt>
    <dgm:pt modelId="{A315AC4A-8E64-4BE0-B95F-019F94B16190}" type="pres">
      <dgm:prSet presAssocID="{14ABBD2B-AF67-441A-ACBC-0BF81FE0F14F}" presName="parentText" presStyleLbl="node1" presStyleIdx="3" presStyleCnt="5">
        <dgm:presLayoutVars>
          <dgm:chMax val="0"/>
          <dgm:bulletEnabled val="1"/>
        </dgm:presLayoutVars>
      </dgm:prSet>
      <dgm:spPr/>
    </dgm:pt>
    <dgm:pt modelId="{6B8E53E2-B4E4-40B0-87B3-1FF21DAE1043}" type="pres">
      <dgm:prSet presAssocID="{0468E891-0718-4AAB-A80F-A05C83BFF88A}" presName="spacer" presStyleCnt="0"/>
      <dgm:spPr/>
    </dgm:pt>
    <dgm:pt modelId="{DACBA197-C571-4A15-80F3-EA9E018C2684}" type="pres">
      <dgm:prSet presAssocID="{054C9D7C-7A7F-45BC-8B5C-0DE41EC5E21A}" presName="parentText" presStyleLbl="node1" presStyleIdx="4" presStyleCnt="5">
        <dgm:presLayoutVars>
          <dgm:chMax val="0"/>
          <dgm:bulletEnabled val="1"/>
        </dgm:presLayoutVars>
      </dgm:prSet>
      <dgm:spPr/>
    </dgm:pt>
  </dgm:ptLst>
  <dgm:cxnLst>
    <dgm:cxn modelId="{24F5FE39-CA98-4B1F-8628-49842BD31515}" type="presOf" srcId="{14ABBD2B-AF67-441A-ACBC-0BF81FE0F14F}" destId="{A315AC4A-8E64-4BE0-B95F-019F94B16190}" srcOrd="0" destOrd="0" presId="urn:microsoft.com/office/officeart/2005/8/layout/vList2"/>
    <dgm:cxn modelId="{F4AEF043-6804-4957-9F49-694FF6AB3951}" srcId="{86EB11C7-8E35-496E-8BBA-B5FE5C2DA876}" destId="{D1A3E9DD-FC05-4CC3-96F5-A036BA447880}" srcOrd="2" destOrd="0" parTransId="{383A25FC-1202-4E54-BBE3-5D1E7E31621F}" sibTransId="{03ED3046-41DC-4A69-ADC1-51DAA5C81F76}"/>
    <dgm:cxn modelId="{43997386-54CD-4DD3-9D7B-EC1C9B196AD7}" type="presOf" srcId="{D1A3E9DD-FC05-4CC3-96F5-A036BA447880}" destId="{91E1CB5F-2772-4F4D-A607-23B678753B5B}" srcOrd="0" destOrd="0" presId="urn:microsoft.com/office/officeart/2005/8/layout/vList2"/>
    <dgm:cxn modelId="{2D4A0489-0C54-4581-9076-DAC382D0EFC1}" type="presOf" srcId="{86EB11C7-8E35-496E-8BBA-B5FE5C2DA876}" destId="{50086FD0-00D8-47DC-A900-F618B355106D}" srcOrd="0" destOrd="0" presId="urn:microsoft.com/office/officeart/2005/8/layout/vList2"/>
    <dgm:cxn modelId="{ECDFA48D-B638-47C2-9A0D-78D65B1C2CE1}" srcId="{86EB11C7-8E35-496E-8BBA-B5FE5C2DA876}" destId="{054C9D7C-7A7F-45BC-8B5C-0DE41EC5E21A}" srcOrd="4" destOrd="0" parTransId="{267700B8-3DB3-45AC-B6ED-C1260ED28030}" sibTransId="{F60C34C3-9FAD-4306-9292-81327EF7FEEF}"/>
    <dgm:cxn modelId="{BCB71B9A-54D6-4E86-B073-5EA5D78B6F8E}" type="presOf" srcId="{0352276F-FB45-4D77-B3FB-3BA8254558B7}" destId="{6C3A0A22-2480-4EF9-911D-7D8AE2A029EE}" srcOrd="0" destOrd="0" presId="urn:microsoft.com/office/officeart/2005/8/layout/vList2"/>
    <dgm:cxn modelId="{61E02AA4-7FBC-4FF3-87A5-3F4922221B65}" type="presOf" srcId="{4466D779-B1DA-45A6-A5A6-56FF3E496F97}" destId="{63E13A94-7817-429C-9000-02B774AE1FDC}" srcOrd="0" destOrd="0" presId="urn:microsoft.com/office/officeart/2005/8/layout/vList2"/>
    <dgm:cxn modelId="{0058FCA6-FE53-4D8C-99D0-B9FD1A911FC9}" type="presOf" srcId="{054C9D7C-7A7F-45BC-8B5C-0DE41EC5E21A}" destId="{DACBA197-C571-4A15-80F3-EA9E018C2684}" srcOrd="0" destOrd="0" presId="urn:microsoft.com/office/officeart/2005/8/layout/vList2"/>
    <dgm:cxn modelId="{52EFE8E6-B8A4-4894-A8AB-8FBF2B454EB0}" srcId="{86EB11C7-8E35-496E-8BBA-B5FE5C2DA876}" destId="{0352276F-FB45-4D77-B3FB-3BA8254558B7}" srcOrd="0" destOrd="0" parTransId="{431F1E43-4F78-4D76-AB22-A1E9C90FC0A7}" sibTransId="{9F323CBF-4ECC-4D1C-84C5-7810BC58ABED}"/>
    <dgm:cxn modelId="{71E732EB-961D-46B1-889D-6D05F25790CD}" srcId="{86EB11C7-8E35-496E-8BBA-B5FE5C2DA876}" destId="{14ABBD2B-AF67-441A-ACBC-0BF81FE0F14F}" srcOrd="3" destOrd="0" parTransId="{92699F64-9698-438D-9DD0-157C4FE5DF25}" sibTransId="{0468E891-0718-4AAB-A80F-A05C83BFF88A}"/>
    <dgm:cxn modelId="{DCAD92F9-34D9-4F6B-9283-ECDEE193CA7D}" srcId="{86EB11C7-8E35-496E-8BBA-B5FE5C2DA876}" destId="{4466D779-B1DA-45A6-A5A6-56FF3E496F97}" srcOrd="1" destOrd="0" parTransId="{3C28D814-C147-4505-81D6-FAC6975F33CC}" sibTransId="{B1BE7748-89C2-4A9C-81C1-608831FD60A2}"/>
    <dgm:cxn modelId="{94DECDAC-D581-42A3-A020-7010A97DF462}" type="presParOf" srcId="{50086FD0-00D8-47DC-A900-F618B355106D}" destId="{6C3A0A22-2480-4EF9-911D-7D8AE2A029EE}" srcOrd="0" destOrd="0" presId="urn:microsoft.com/office/officeart/2005/8/layout/vList2"/>
    <dgm:cxn modelId="{915025A7-FCDB-420D-A65D-4D96F43A2ACC}" type="presParOf" srcId="{50086FD0-00D8-47DC-A900-F618B355106D}" destId="{82D003B0-C30A-4153-899C-AB238763BC7C}" srcOrd="1" destOrd="0" presId="urn:microsoft.com/office/officeart/2005/8/layout/vList2"/>
    <dgm:cxn modelId="{85A389D0-A8EA-4A38-899E-15F4D07E56FE}" type="presParOf" srcId="{50086FD0-00D8-47DC-A900-F618B355106D}" destId="{63E13A94-7817-429C-9000-02B774AE1FDC}" srcOrd="2" destOrd="0" presId="urn:microsoft.com/office/officeart/2005/8/layout/vList2"/>
    <dgm:cxn modelId="{45F22815-DF06-4B51-BB06-DB256C19A9B5}" type="presParOf" srcId="{50086FD0-00D8-47DC-A900-F618B355106D}" destId="{F247137E-47DB-43EB-AD70-35098968F7DB}" srcOrd="3" destOrd="0" presId="urn:microsoft.com/office/officeart/2005/8/layout/vList2"/>
    <dgm:cxn modelId="{BAF2322D-8991-4011-9B4B-D12CFA83A039}" type="presParOf" srcId="{50086FD0-00D8-47DC-A900-F618B355106D}" destId="{91E1CB5F-2772-4F4D-A607-23B678753B5B}" srcOrd="4" destOrd="0" presId="urn:microsoft.com/office/officeart/2005/8/layout/vList2"/>
    <dgm:cxn modelId="{0E9E097B-77D0-4ACD-B260-561E94E936DB}" type="presParOf" srcId="{50086FD0-00D8-47DC-A900-F618B355106D}" destId="{DBCECC92-DE70-40F5-9BDD-D0089F0B842D}" srcOrd="5" destOrd="0" presId="urn:microsoft.com/office/officeart/2005/8/layout/vList2"/>
    <dgm:cxn modelId="{A1CF629E-70C6-46E1-BF7F-310B464DFEB9}" type="presParOf" srcId="{50086FD0-00D8-47DC-A900-F618B355106D}" destId="{A315AC4A-8E64-4BE0-B95F-019F94B16190}" srcOrd="6" destOrd="0" presId="urn:microsoft.com/office/officeart/2005/8/layout/vList2"/>
    <dgm:cxn modelId="{24D98C0E-0D2D-4BFB-A01D-26E6FF22447C}" type="presParOf" srcId="{50086FD0-00D8-47DC-A900-F618B355106D}" destId="{6B8E53E2-B4E4-40B0-87B3-1FF21DAE1043}" srcOrd="7" destOrd="0" presId="urn:microsoft.com/office/officeart/2005/8/layout/vList2"/>
    <dgm:cxn modelId="{84779084-2BFB-44B0-8764-26733C613504}" type="presParOf" srcId="{50086FD0-00D8-47DC-A900-F618B355106D}" destId="{DACBA197-C571-4A15-80F3-EA9E018C268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9ECA3-3CE0-46D1-9FF4-9EE3D9D0A6DF}"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D2917527-7086-4B85-A4D9-8FDA7C1764A4}">
      <dgm:prSet/>
      <dgm:spPr/>
      <dgm:t>
        <a:bodyPr/>
        <a:lstStyle/>
        <a:p>
          <a:pPr>
            <a:lnSpc>
              <a:spcPct val="100000"/>
            </a:lnSpc>
          </a:pPr>
          <a:r>
            <a:rPr lang="en-US" baseline="0"/>
            <a:t>It is a separate structure built on top of a Heap or Clustered Index.</a:t>
          </a:r>
          <a:endParaRPr lang="en-US" dirty="0"/>
        </a:p>
      </dgm:t>
    </dgm:pt>
    <dgm:pt modelId="{085D596E-D229-4F12-89C5-5953F770FE09}" type="parTrans" cxnId="{10225714-E408-45E6-AE21-111206D474A9}">
      <dgm:prSet/>
      <dgm:spPr/>
      <dgm:t>
        <a:bodyPr/>
        <a:lstStyle/>
        <a:p>
          <a:endParaRPr lang="en-US"/>
        </a:p>
      </dgm:t>
    </dgm:pt>
    <dgm:pt modelId="{32F926CA-3310-4CD9-BD3B-C1989F83BC78}" type="sibTrans" cxnId="{10225714-E408-45E6-AE21-111206D474A9}">
      <dgm:prSet/>
      <dgm:spPr/>
      <dgm:t>
        <a:bodyPr/>
        <a:lstStyle/>
        <a:p>
          <a:endParaRPr lang="en-US"/>
        </a:p>
      </dgm:t>
    </dgm:pt>
    <dgm:pt modelId="{1A944772-CB45-4E37-8643-BEFCB79E6E37}">
      <dgm:prSet/>
      <dgm:spPr/>
      <dgm:t>
        <a:bodyPr/>
        <a:lstStyle/>
        <a:p>
          <a:pPr>
            <a:lnSpc>
              <a:spcPct val="100000"/>
            </a:lnSpc>
          </a:pPr>
          <a:r>
            <a:rPr lang="en-US" baseline="0"/>
            <a:t>Only contains a subset of the columns in the base table</a:t>
          </a:r>
          <a:endParaRPr lang="en-US"/>
        </a:p>
      </dgm:t>
    </dgm:pt>
    <dgm:pt modelId="{CDB71A8F-2F56-403A-BB50-16410B9C5822}" type="parTrans" cxnId="{93CC801C-614D-4B44-A1A6-B2E3A9571FA5}">
      <dgm:prSet/>
      <dgm:spPr/>
      <dgm:t>
        <a:bodyPr/>
        <a:lstStyle/>
        <a:p>
          <a:endParaRPr lang="en-US"/>
        </a:p>
      </dgm:t>
    </dgm:pt>
    <dgm:pt modelId="{C1F78A9F-26CB-4A48-9EB7-7BDF24D2C4A5}" type="sibTrans" cxnId="{93CC801C-614D-4B44-A1A6-B2E3A9571FA5}">
      <dgm:prSet/>
      <dgm:spPr/>
      <dgm:t>
        <a:bodyPr/>
        <a:lstStyle/>
        <a:p>
          <a:endParaRPr lang="en-US"/>
        </a:p>
      </dgm:t>
    </dgm:pt>
    <dgm:pt modelId="{928176D8-5C1A-424A-AFA9-1DBF83F06279}">
      <dgm:prSet/>
      <dgm:spPr/>
      <dgm:t>
        <a:bodyPr/>
        <a:lstStyle/>
        <a:p>
          <a:pPr>
            <a:lnSpc>
              <a:spcPct val="100000"/>
            </a:lnSpc>
          </a:pPr>
          <a:r>
            <a:rPr lang="en-US" baseline="0"/>
            <a:t>The leaf level contains only the columns defined in the index as well as the clustered key/heap ID that points to the base table structure.</a:t>
          </a:r>
          <a:endParaRPr lang="en-US"/>
        </a:p>
      </dgm:t>
    </dgm:pt>
    <dgm:pt modelId="{47EA6C56-1E62-4AA9-9B98-3309E36833CB}" type="parTrans" cxnId="{74D0B935-876C-47F8-B8D3-030BC470F19F}">
      <dgm:prSet/>
      <dgm:spPr/>
      <dgm:t>
        <a:bodyPr/>
        <a:lstStyle/>
        <a:p>
          <a:endParaRPr lang="en-US"/>
        </a:p>
      </dgm:t>
    </dgm:pt>
    <dgm:pt modelId="{6BB9336A-1F14-4450-989D-32670C6BA7B8}" type="sibTrans" cxnId="{74D0B935-876C-47F8-B8D3-030BC470F19F}">
      <dgm:prSet/>
      <dgm:spPr/>
      <dgm:t>
        <a:bodyPr/>
        <a:lstStyle/>
        <a:p>
          <a:endParaRPr lang="en-US"/>
        </a:p>
      </dgm:t>
    </dgm:pt>
    <dgm:pt modelId="{0F1E717B-3B89-4E79-8682-2A844A3C6A09}" type="pres">
      <dgm:prSet presAssocID="{F719ECA3-3CE0-46D1-9FF4-9EE3D9D0A6DF}" presName="root" presStyleCnt="0">
        <dgm:presLayoutVars>
          <dgm:dir/>
          <dgm:resizeHandles val="exact"/>
        </dgm:presLayoutVars>
      </dgm:prSet>
      <dgm:spPr/>
    </dgm:pt>
    <dgm:pt modelId="{76D51A2C-D811-4A8B-9948-EB4BC1D23F4A}" type="pres">
      <dgm:prSet presAssocID="{D2917527-7086-4B85-A4D9-8FDA7C1764A4}" presName="compNode" presStyleCnt="0"/>
      <dgm:spPr/>
    </dgm:pt>
    <dgm:pt modelId="{F669275B-E183-45F3-9FC2-5133B6D14A1C}" type="pres">
      <dgm:prSet presAssocID="{D2917527-7086-4B85-A4D9-8FDA7C1764A4}" presName="bgRect" presStyleLbl="bgShp" presStyleIdx="0" presStyleCnt="3"/>
      <dgm:spPr/>
    </dgm:pt>
    <dgm:pt modelId="{3ECDF78B-F671-4474-AFDC-AB0586B09D38}" type="pres">
      <dgm:prSet presAssocID="{D2917527-7086-4B85-A4D9-8FDA7C1764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bacus with solid fill"/>
        </a:ext>
      </dgm:extLst>
    </dgm:pt>
    <dgm:pt modelId="{1355C2FA-9E0F-4E96-B1A1-43CC79A1F7E7}" type="pres">
      <dgm:prSet presAssocID="{D2917527-7086-4B85-A4D9-8FDA7C1764A4}" presName="spaceRect" presStyleCnt="0"/>
      <dgm:spPr/>
    </dgm:pt>
    <dgm:pt modelId="{6AC8043C-98B9-4EE2-9B1A-538D698A37A2}" type="pres">
      <dgm:prSet presAssocID="{D2917527-7086-4B85-A4D9-8FDA7C1764A4}" presName="parTx" presStyleLbl="revTx" presStyleIdx="0" presStyleCnt="3">
        <dgm:presLayoutVars>
          <dgm:chMax val="0"/>
          <dgm:chPref val="0"/>
        </dgm:presLayoutVars>
      </dgm:prSet>
      <dgm:spPr/>
    </dgm:pt>
    <dgm:pt modelId="{4C1F5B01-3B98-46A3-86E0-07BE6C53F2C1}" type="pres">
      <dgm:prSet presAssocID="{32F926CA-3310-4CD9-BD3B-C1989F83BC78}" presName="sibTrans" presStyleCnt="0"/>
      <dgm:spPr/>
    </dgm:pt>
    <dgm:pt modelId="{01A8A5D2-0F3B-4733-9208-9D71B3DDF47F}" type="pres">
      <dgm:prSet presAssocID="{1A944772-CB45-4E37-8643-BEFCB79E6E37}" presName="compNode" presStyleCnt="0"/>
      <dgm:spPr/>
    </dgm:pt>
    <dgm:pt modelId="{B1B321F8-0F48-4EC3-A8BC-032D8A094BC3}" type="pres">
      <dgm:prSet presAssocID="{1A944772-CB45-4E37-8643-BEFCB79E6E37}" presName="bgRect" presStyleLbl="bgShp" presStyleIdx="1" presStyleCnt="3"/>
      <dgm:spPr/>
    </dgm:pt>
    <dgm:pt modelId="{D465E1E2-6EE2-4B3F-85D6-B8EB0738B31B}" type="pres">
      <dgm:prSet presAssocID="{1A944772-CB45-4E37-8643-BEFCB79E6E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ecision chart with solid fill"/>
        </a:ext>
      </dgm:extLst>
    </dgm:pt>
    <dgm:pt modelId="{1D2923AC-8586-41DD-892A-96EA08A8A410}" type="pres">
      <dgm:prSet presAssocID="{1A944772-CB45-4E37-8643-BEFCB79E6E37}" presName="spaceRect" presStyleCnt="0"/>
      <dgm:spPr/>
    </dgm:pt>
    <dgm:pt modelId="{A97D69F0-D5CF-4D00-AD8D-BCC137F6ECCE}" type="pres">
      <dgm:prSet presAssocID="{1A944772-CB45-4E37-8643-BEFCB79E6E37}" presName="parTx" presStyleLbl="revTx" presStyleIdx="1" presStyleCnt="3">
        <dgm:presLayoutVars>
          <dgm:chMax val="0"/>
          <dgm:chPref val="0"/>
        </dgm:presLayoutVars>
      </dgm:prSet>
      <dgm:spPr/>
    </dgm:pt>
    <dgm:pt modelId="{8D199A92-1C68-40DC-B28E-B15469768042}" type="pres">
      <dgm:prSet presAssocID="{C1F78A9F-26CB-4A48-9EB7-7BDF24D2C4A5}" presName="sibTrans" presStyleCnt="0"/>
      <dgm:spPr/>
    </dgm:pt>
    <dgm:pt modelId="{8574F998-786F-4225-9803-60E0A29E2F4C}" type="pres">
      <dgm:prSet presAssocID="{928176D8-5C1A-424A-AFA9-1DBF83F06279}" presName="compNode" presStyleCnt="0"/>
      <dgm:spPr/>
    </dgm:pt>
    <dgm:pt modelId="{2BAA5DA1-13BB-4B71-9F00-F59F845689B6}" type="pres">
      <dgm:prSet presAssocID="{928176D8-5C1A-424A-AFA9-1DBF83F06279}" presName="bgRect" presStyleLbl="bgShp" presStyleIdx="2" presStyleCnt="3"/>
      <dgm:spPr/>
    </dgm:pt>
    <dgm:pt modelId="{A2E8B214-EB6F-4894-B825-6FB2A6A6597D}" type="pres">
      <dgm:prSet presAssocID="{928176D8-5C1A-424A-AFA9-1DBF83F062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l="16146" r="16146"/>
          </a:stretch>
        </a:blipFill>
      </dgm:spPr>
      <dgm:extLst>
        <a:ext uri="{E40237B7-FDA0-4F09-8148-C483321AD2D9}">
          <dgm14:cNvPr xmlns:dgm14="http://schemas.microsoft.com/office/drawing/2010/diagram" id="0" name="" descr="Leaf"/>
        </a:ext>
      </dgm:extLst>
    </dgm:pt>
    <dgm:pt modelId="{D13AA8FC-3CDB-4FB1-BB4A-789A96697A14}" type="pres">
      <dgm:prSet presAssocID="{928176D8-5C1A-424A-AFA9-1DBF83F06279}" presName="spaceRect" presStyleCnt="0"/>
      <dgm:spPr/>
    </dgm:pt>
    <dgm:pt modelId="{B5897854-AF76-48E4-BFAF-1A5DC77ACA3D}" type="pres">
      <dgm:prSet presAssocID="{928176D8-5C1A-424A-AFA9-1DBF83F06279}" presName="parTx" presStyleLbl="revTx" presStyleIdx="2" presStyleCnt="3">
        <dgm:presLayoutVars>
          <dgm:chMax val="0"/>
          <dgm:chPref val="0"/>
        </dgm:presLayoutVars>
      </dgm:prSet>
      <dgm:spPr/>
    </dgm:pt>
  </dgm:ptLst>
  <dgm:cxnLst>
    <dgm:cxn modelId="{10225714-E408-45E6-AE21-111206D474A9}" srcId="{F719ECA3-3CE0-46D1-9FF4-9EE3D9D0A6DF}" destId="{D2917527-7086-4B85-A4D9-8FDA7C1764A4}" srcOrd="0" destOrd="0" parTransId="{085D596E-D229-4F12-89C5-5953F770FE09}" sibTransId="{32F926CA-3310-4CD9-BD3B-C1989F83BC78}"/>
    <dgm:cxn modelId="{93CC801C-614D-4B44-A1A6-B2E3A9571FA5}" srcId="{F719ECA3-3CE0-46D1-9FF4-9EE3D9D0A6DF}" destId="{1A944772-CB45-4E37-8643-BEFCB79E6E37}" srcOrd="1" destOrd="0" parTransId="{CDB71A8F-2F56-403A-BB50-16410B9C5822}" sibTransId="{C1F78A9F-26CB-4A48-9EB7-7BDF24D2C4A5}"/>
    <dgm:cxn modelId="{74D0B935-876C-47F8-B8D3-030BC470F19F}" srcId="{F719ECA3-3CE0-46D1-9FF4-9EE3D9D0A6DF}" destId="{928176D8-5C1A-424A-AFA9-1DBF83F06279}" srcOrd="2" destOrd="0" parTransId="{47EA6C56-1E62-4AA9-9B98-3309E36833CB}" sibTransId="{6BB9336A-1F14-4450-989D-32670C6BA7B8}"/>
    <dgm:cxn modelId="{9AC5865E-27B8-4E1B-8F19-69F1B2B16788}" type="presOf" srcId="{1A944772-CB45-4E37-8643-BEFCB79E6E37}" destId="{A97D69F0-D5CF-4D00-AD8D-BCC137F6ECCE}" srcOrd="0" destOrd="0" presId="urn:microsoft.com/office/officeart/2018/2/layout/IconVerticalSolidList"/>
    <dgm:cxn modelId="{9A7BCB63-BB13-4867-889A-516CF8EA36CC}" type="presOf" srcId="{D2917527-7086-4B85-A4D9-8FDA7C1764A4}" destId="{6AC8043C-98B9-4EE2-9B1A-538D698A37A2}" srcOrd="0" destOrd="0" presId="urn:microsoft.com/office/officeart/2018/2/layout/IconVerticalSolidList"/>
    <dgm:cxn modelId="{9BC4BFA4-6259-4110-9EE4-6645669B7C9E}" type="presOf" srcId="{928176D8-5C1A-424A-AFA9-1DBF83F06279}" destId="{B5897854-AF76-48E4-BFAF-1A5DC77ACA3D}" srcOrd="0" destOrd="0" presId="urn:microsoft.com/office/officeart/2018/2/layout/IconVerticalSolidList"/>
    <dgm:cxn modelId="{AE7D1FA8-D988-42F1-99FB-FAE10EB396E0}" type="presOf" srcId="{F719ECA3-3CE0-46D1-9FF4-9EE3D9D0A6DF}" destId="{0F1E717B-3B89-4E79-8682-2A844A3C6A09}" srcOrd="0" destOrd="0" presId="urn:microsoft.com/office/officeart/2018/2/layout/IconVerticalSolidList"/>
    <dgm:cxn modelId="{4B404F2E-A0B0-46C7-B430-6C185A954E0E}" type="presParOf" srcId="{0F1E717B-3B89-4E79-8682-2A844A3C6A09}" destId="{76D51A2C-D811-4A8B-9948-EB4BC1D23F4A}" srcOrd="0" destOrd="0" presId="urn:microsoft.com/office/officeart/2018/2/layout/IconVerticalSolidList"/>
    <dgm:cxn modelId="{9177E881-60BD-405E-98CB-C6A4CDA9EC66}" type="presParOf" srcId="{76D51A2C-D811-4A8B-9948-EB4BC1D23F4A}" destId="{F669275B-E183-45F3-9FC2-5133B6D14A1C}" srcOrd="0" destOrd="0" presId="urn:microsoft.com/office/officeart/2018/2/layout/IconVerticalSolidList"/>
    <dgm:cxn modelId="{E79F4290-32B2-4017-8845-8DB7CFFCD562}" type="presParOf" srcId="{76D51A2C-D811-4A8B-9948-EB4BC1D23F4A}" destId="{3ECDF78B-F671-4474-AFDC-AB0586B09D38}" srcOrd="1" destOrd="0" presId="urn:microsoft.com/office/officeart/2018/2/layout/IconVerticalSolidList"/>
    <dgm:cxn modelId="{27AAA8B4-F094-44FD-AB11-EAFABC5CE99F}" type="presParOf" srcId="{76D51A2C-D811-4A8B-9948-EB4BC1D23F4A}" destId="{1355C2FA-9E0F-4E96-B1A1-43CC79A1F7E7}" srcOrd="2" destOrd="0" presId="urn:microsoft.com/office/officeart/2018/2/layout/IconVerticalSolidList"/>
    <dgm:cxn modelId="{9CF5F213-1185-46BA-A0A5-51CB0689C64B}" type="presParOf" srcId="{76D51A2C-D811-4A8B-9948-EB4BC1D23F4A}" destId="{6AC8043C-98B9-4EE2-9B1A-538D698A37A2}" srcOrd="3" destOrd="0" presId="urn:microsoft.com/office/officeart/2018/2/layout/IconVerticalSolidList"/>
    <dgm:cxn modelId="{71C12CE2-88BE-4AC8-8D75-D7850D5C36BA}" type="presParOf" srcId="{0F1E717B-3B89-4E79-8682-2A844A3C6A09}" destId="{4C1F5B01-3B98-46A3-86E0-07BE6C53F2C1}" srcOrd="1" destOrd="0" presId="urn:microsoft.com/office/officeart/2018/2/layout/IconVerticalSolidList"/>
    <dgm:cxn modelId="{90A0E34C-6D7D-43A9-A09E-DF9F26FED8F5}" type="presParOf" srcId="{0F1E717B-3B89-4E79-8682-2A844A3C6A09}" destId="{01A8A5D2-0F3B-4733-9208-9D71B3DDF47F}" srcOrd="2" destOrd="0" presId="urn:microsoft.com/office/officeart/2018/2/layout/IconVerticalSolidList"/>
    <dgm:cxn modelId="{5431988C-4906-4E0C-8BC2-E78B35F5BC09}" type="presParOf" srcId="{01A8A5D2-0F3B-4733-9208-9D71B3DDF47F}" destId="{B1B321F8-0F48-4EC3-A8BC-032D8A094BC3}" srcOrd="0" destOrd="0" presId="urn:microsoft.com/office/officeart/2018/2/layout/IconVerticalSolidList"/>
    <dgm:cxn modelId="{D4FD449B-5664-46AA-8E71-F58F4512BA0A}" type="presParOf" srcId="{01A8A5D2-0F3B-4733-9208-9D71B3DDF47F}" destId="{D465E1E2-6EE2-4B3F-85D6-B8EB0738B31B}" srcOrd="1" destOrd="0" presId="urn:microsoft.com/office/officeart/2018/2/layout/IconVerticalSolidList"/>
    <dgm:cxn modelId="{DB025C03-FD95-47CA-9079-93FA21C73459}" type="presParOf" srcId="{01A8A5D2-0F3B-4733-9208-9D71B3DDF47F}" destId="{1D2923AC-8586-41DD-892A-96EA08A8A410}" srcOrd="2" destOrd="0" presId="urn:microsoft.com/office/officeart/2018/2/layout/IconVerticalSolidList"/>
    <dgm:cxn modelId="{290F38D0-2E27-49AB-94C6-045636D02E74}" type="presParOf" srcId="{01A8A5D2-0F3B-4733-9208-9D71B3DDF47F}" destId="{A97D69F0-D5CF-4D00-AD8D-BCC137F6ECCE}" srcOrd="3" destOrd="0" presId="urn:microsoft.com/office/officeart/2018/2/layout/IconVerticalSolidList"/>
    <dgm:cxn modelId="{13E08A84-8F4F-4CB2-957E-58FFDAC0F55D}" type="presParOf" srcId="{0F1E717B-3B89-4E79-8682-2A844A3C6A09}" destId="{8D199A92-1C68-40DC-B28E-B15469768042}" srcOrd="3" destOrd="0" presId="urn:microsoft.com/office/officeart/2018/2/layout/IconVerticalSolidList"/>
    <dgm:cxn modelId="{D51AFA18-C808-4709-A6F9-74868F413EFF}" type="presParOf" srcId="{0F1E717B-3B89-4E79-8682-2A844A3C6A09}" destId="{8574F998-786F-4225-9803-60E0A29E2F4C}" srcOrd="4" destOrd="0" presId="urn:microsoft.com/office/officeart/2018/2/layout/IconVerticalSolidList"/>
    <dgm:cxn modelId="{9F04AC0C-98B8-4AE2-9063-73771FA90DD9}" type="presParOf" srcId="{8574F998-786F-4225-9803-60E0A29E2F4C}" destId="{2BAA5DA1-13BB-4B71-9F00-F59F845689B6}" srcOrd="0" destOrd="0" presId="urn:microsoft.com/office/officeart/2018/2/layout/IconVerticalSolidList"/>
    <dgm:cxn modelId="{80E5F70A-7860-4AD5-A3B9-2A7470D1B804}" type="presParOf" srcId="{8574F998-786F-4225-9803-60E0A29E2F4C}" destId="{A2E8B214-EB6F-4894-B825-6FB2A6A6597D}" srcOrd="1" destOrd="0" presId="urn:microsoft.com/office/officeart/2018/2/layout/IconVerticalSolidList"/>
    <dgm:cxn modelId="{AAD4C585-E3D6-4FC3-9764-DA68CB5FF311}" type="presParOf" srcId="{8574F998-786F-4225-9803-60E0A29E2F4C}" destId="{D13AA8FC-3CDB-4FB1-BB4A-789A96697A14}" srcOrd="2" destOrd="0" presId="urn:microsoft.com/office/officeart/2018/2/layout/IconVerticalSolidList"/>
    <dgm:cxn modelId="{E1FFC275-D935-4124-BD80-4CDD42598CCA}" type="presParOf" srcId="{8574F998-786F-4225-9803-60E0A29E2F4C}" destId="{B5897854-AF76-48E4-BFAF-1A5DC77ACA3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7489C6-77CC-402A-9B0B-3EE358A8A82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1B5C026C-FC17-4C2A-A884-94BAE489BFF0}">
      <dgm:prSet custT="1"/>
      <dgm:spPr/>
      <dgm:t>
        <a:bodyPr/>
        <a:lstStyle/>
        <a:p>
          <a:r>
            <a:rPr lang="en-US" sz="1600" dirty="0"/>
            <a:t>Occurs when SQL uses a nonclustered index to satisfy all or some of a query’s predicates, but it doesn’t contain all the information needed to cover the query. </a:t>
          </a:r>
        </a:p>
      </dgm:t>
    </dgm:pt>
    <dgm:pt modelId="{157543C3-57F2-4E43-BCD7-DAE62D46E770}" type="parTrans" cxnId="{42EFE70B-8EE3-4817-B8C6-1A6D4C0F661A}">
      <dgm:prSet/>
      <dgm:spPr/>
      <dgm:t>
        <a:bodyPr/>
        <a:lstStyle/>
        <a:p>
          <a:endParaRPr lang="en-US"/>
        </a:p>
      </dgm:t>
    </dgm:pt>
    <dgm:pt modelId="{AAE7C47A-99D4-4FF6-9633-E45496D5629E}" type="sibTrans" cxnId="{42EFE70B-8EE3-4817-B8C6-1A6D4C0F661A}">
      <dgm:prSet/>
      <dgm:spPr/>
      <dgm:t>
        <a:bodyPr/>
        <a:lstStyle/>
        <a:p>
          <a:endParaRPr lang="en-US"/>
        </a:p>
      </dgm:t>
    </dgm:pt>
    <dgm:pt modelId="{216A8027-1B78-43F4-927C-A6E533DCDD3B}">
      <dgm:prSet custT="1"/>
      <dgm:spPr/>
      <dgm:t>
        <a:bodyPr/>
        <a:lstStyle/>
        <a:p>
          <a:r>
            <a:rPr lang="en-US" sz="1600" baseline="0" dirty="0"/>
            <a:t>If table has clustered index, it is called </a:t>
          </a:r>
          <a:r>
            <a:rPr lang="en-US" sz="1600" b="1" baseline="0" dirty="0"/>
            <a:t>bookmark lookup</a:t>
          </a:r>
          <a:r>
            <a:rPr lang="en-US" sz="1600" baseline="0" dirty="0"/>
            <a:t> (or key lookup)</a:t>
          </a:r>
          <a:endParaRPr lang="en-US" sz="1600" dirty="0"/>
        </a:p>
      </dgm:t>
    </dgm:pt>
    <dgm:pt modelId="{45E78EE8-6BE0-4346-96BD-C5563AA8AC46}" type="parTrans" cxnId="{C6A9AE35-6F23-4674-AD1A-2AD838FF2988}">
      <dgm:prSet/>
      <dgm:spPr/>
      <dgm:t>
        <a:bodyPr/>
        <a:lstStyle/>
        <a:p>
          <a:endParaRPr lang="en-US"/>
        </a:p>
      </dgm:t>
    </dgm:pt>
    <dgm:pt modelId="{2A872085-4E6C-4539-8CCD-BF54B6F127DC}" type="sibTrans" cxnId="{C6A9AE35-6F23-4674-AD1A-2AD838FF2988}">
      <dgm:prSet/>
      <dgm:spPr/>
      <dgm:t>
        <a:bodyPr/>
        <a:lstStyle/>
        <a:p>
          <a:endParaRPr lang="en-US"/>
        </a:p>
      </dgm:t>
    </dgm:pt>
    <dgm:pt modelId="{6412C85D-169F-41F0-84BC-3F217AE37F59}">
      <dgm:prSet custT="1"/>
      <dgm:spPr/>
      <dgm:t>
        <a:bodyPr/>
        <a:lstStyle/>
        <a:p>
          <a:r>
            <a:rPr lang="en-US" sz="1600" baseline="0" dirty="0"/>
            <a:t>If the table is a heap with a non-clustered index, it is called </a:t>
          </a:r>
          <a:r>
            <a:rPr lang="en-US" sz="1600" b="1" baseline="0" dirty="0"/>
            <a:t>RID lookup</a:t>
          </a:r>
          <a:endParaRPr lang="en-US" sz="1600" dirty="0"/>
        </a:p>
      </dgm:t>
    </dgm:pt>
    <dgm:pt modelId="{8A12F81A-B840-4724-A7A3-8A0A7D522D67}" type="parTrans" cxnId="{B2AC20F6-8D19-4255-AE15-AE762FABC830}">
      <dgm:prSet/>
      <dgm:spPr/>
      <dgm:t>
        <a:bodyPr/>
        <a:lstStyle/>
        <a:p>
          <a:endParaRPr lang="en-US"/>
        </a:p>
      </dgm:t>
    </dgm:pt>
    <dgm:pt modelId="{1F093F23-9255-4E4E-B5DC-7EF6939D2C2B}" type="sibTrans" cxnId="{B2AC20F6-8D19-4255-AE15-AE762FABC830}">
      <dgm:prSet/>
      <dgm:spPr/>
      <dgm:t>
        <a:bodyPr/>
        <a:lstStyle/>
        <a:p>
          <a:endParaRPr lang="en-US"/>
        </a:p>
      </dgm:t>
    </dgm:pt>
    <dgm:pt modelId="{F4B190C9-6A58-4AA0-9291-491FE31EEE2A}">
      <dgm:prSet custT="1"/>
      <dgm:spPr/>
      <dgm:t>
        <a:bodyPr/>
        <a:lstStyle/>
        <a:p>
          <a:r>
            <a:rPr lang="en-US" sz="1600" baseline="0"/>
            <a:t>Lookup </a:t>
          </a:r>
          <a:r>
            <a:rPr lang="en-US" sz="1600" baseline="0" dirty="0"/>
            <a:t>effectively join the nonclustered index back to the clustered index or heap. </a:t>
          </a:r>
          <a:endParaRPr lang="en-US" sz="1600" dirty="0"/>
        </a:p>
      </dgm:t>
    </dgm:pt>
    <dgm:pt modelId="{AF4DDC6E-2D44-402F-B684-4B342B49B509}" type="parTrans" cxnId="{A9FC1F00-D5CC-4FAD-B1B7-C5B32790C037}">
      <dgm:prSet/>
      <dgm:spPr/>
      <dgm:t>
        <a:bodyPr/>
        <a:lstStyle/>
        <a:p>
          <a:endParaRPr lang="en-US"/>
        </a:p>
      </dgm:t>
    </dgm:pt>
    <dgm:pt modelId="{B5435951-41C7-4185-92D3-076F77CDA701}" type="sibTrans" cxnId="{A9FC1F00-D5CC-4FAD-B1B7-C5B32790C037}">
      <dgm:prSet/>
      <dgm:spPr/>
      <dgm:t>
        <a:bodyPr/>
        <a:lstStyle/>
        <a:p>
          <a:endParaRPr lang="en-US"/>
        </a:p>
      </dgm:t>
    </dgm:pt>
    <dgm:pt modelId="{08B90F20-014B-4DA9-A5A2-4DF982721C48}" type="pres">
      <dgm:prSet presAssocID="{897489C6-77CC-402A-9B0B-3EE358A8A822}" presName="linear" presStyleCnt="0">
        <dgm:presLayoutVars>
          <dgm:animLvl val="lvl"/>
          <dgm:resizeHandles val="exact"/>
        </dgm:presLayoutVars>
      </dgm:prSet>
      <dgm:spPr/>
    </dgm:pt>
    <dgm:pt modelId="{ABBFF3C2-9A81-4189-838C-0D11E5AE4E84}" type="pres">
      <dgm:prSet presAssocID="{1B5C026C-FC17-4C2A-A884-94BAE489BFF0}" presName="parentText" presStyleLbl="node1" presStyleIdx="0" presStyleCnt="2">
        <dgm:presLayoutVars>
          <dgm:chMax val="0"/>
          <dgm:bulletEnabled val="1"/>
        </dgm:presLayoutVars>
      </dgm:prSet>
      <dgm:spPr/>
    </dgm:pt>
    <dgm:pt modelId="{1D5D8551-862A-49C4-8F37-164142C754FE}" type="pres">
      <dgm:prSet presAssocID="{AAE7C47A-99D4-4FF6-9633-E45496D5629E}" presName="spacer" presStyleCnt="0"/>
      <dgm:spPr/>
    </dgm:pt>
    <dgm:pt modelId="{7C7B184F-CA32-4151-A8BF-EA1A89B6BBD7}" type="pres">
      <dgm:prSet presAssocID="{F4B190C9-6A58-4AA0-9291-491FE31EEE2A}" presName="parentText" presStyleLbl="node1" presStyleIdx="1" presStyleCnt="2">
        <dgm:presLayoutVars>
          <dgm:chMax val="0"/>
          <dgm:bulletEnabled val="1"/>
        </dgm:presLayoutVars>
      </dgm:prSet>
      <dgm:spPr/>
    </dgm:pt>
    <dgm:pt modelId="{A660B4B1-E565-4312-8A5A-13CD7337B2DE}" type="pres">
      <dgm:prSet presAssocID="{F4B190C9-6A58-4AA0-9291-491FE31EEE2A}" presName="childText" presStyleLbl="revTx" presStyleIdx="0" presStyleCnt="1">
        <dgm:presLayoutVars>
          <dgm:bulletEnabled val="1"/>
        </dgm:presLayoutVars>
      </dgm:prSet>
      <dgm:spPr/>
    </dgm:pt>
  </dgm:ptLst>
  <dgm:cxnLst>
    <dgm:cxn modelId="{A9FC1F00-D5CC-4FAD-B1B7-C5B32790C037}" srcId="{897489C6-77CC-402A-9B0B-3EE358A8A822}" destId="{F4B190C9-6A58-4AA0-9291-491FE31EEE2A}" srcOrd="1" destOrd="0" parTransId="{AF4DDC6E-2D44-402F-B684-4B342B49B509}" sibTransId="{B5435951-41C7-4185-92D3-076F77CDA701}"/>
    <dgm:cxn modelId="{42EFE70B-8EE3-4817-B8C6-1A6D4C0F661A}" srcId="{897489C6-77CC-402A-9B0B-3EE358A8A822}" destId="{1B5C026C-FC17-4C2A-A884-94BAE489BFF0}" srcOrd="0" destOrd="0" parTransId="{157543C3-57F2-4E43-BCD7-DAE62D46E770}" sibTransId="{AAE7C47A-99D4-4FF6-9633-E45496D5629E}"/>
    <dgm:cxn modelId="{C580300E-08B3-49B8-8FCB-247FB041B14D}" type="presOf" srcId="{6412C85D-169F-41F0-84BC-3F217AE37F59}" destId="{A660B4B1-E565-4312-8A5A-13CD7337B2DE}" srcOrd="0" destOrd="1" presId="urn:microsoft.com/office/officeart/2005/8/layout/vList2"/>
    <dgm:cxn modelId="{AFF1A410-6C4E-4602-9C70-F59CB4BF64C3}" type="presOf" srcId="{897489C6-77CC-402A-9B0B-3EE358A8A822}" destId="{08B90F20-014B-4DA9-A5A2-4DF982721C48}" srcOrd="0" destOrd="0" presId="urn:microsoft.com/office/officeart/2005/8/layout/vList2"/>
    <dgm:cxn modelId="{20B9FF2B-AC77-45A1-828A-6DABBC6719B8}" type="presOf" srcId="{1B5C026C-FC17-4C2A-A884-94BAE489BFF0}" destId="{ABBFF3C2-9A81-4189-838C-0D11E5AE4E84}" srcOrd="0" destOrd="0" presId="urn:microsoft.com/office/officeart/2005/8/layout/vList2"/>
    <dgm:cxn modelId="{C6A9AE35-6F23-4674-AD1A-2AD838FF2988}" srcId="{F4B190C9-6A58-4AA0-9291-491FE31EEE2A}" destId="{216A8027-1B78-43F4-927C-A6E533DCDD3B}" srcOrd="0" destOrd="0" parTransId="{45E78EE8-6BE0-4346-96BD-C5563AA8AC46}" sibTransId="{2A872085-4E6C-4539-8CCD-BF54B6F127DC}"/>
    <dgm:cxn modelId="{45CBC63F-A0C5-4E6A-9DFB-0D19E0187FE4}" type="presOf" srcId="{F4B190C9-6A58-4AA0-9291-491FE31EEE2A}" destId="{7C7B184F-CA32-4151-A8BF-EA1A89B6BBD7}" srcOrd="0" destOrd="0" presId="urn:microsoft.com/office/officeart/2005/8/layout/vList2"/>
    <dgm:cxn modelId="{20513873-11D5-46A4-BE62-51FB4A994972}" type="presOf" srcId="{216A8027-1B78-43F4-927C-A6E533DCDD3B}" destId="{A660B4B1-E565-4312-8A5A-13CD7337B2DE}" srcOrd="0" destOrd="0" presId="urn:microsoft.com/office/officeart/2005/8/layout/vList2"/>
    <dgm:cxn modelId="{B2AC20F6-8D19-4255-AE15-AE762FABC830}" srcId="{F4B190C9-6A58-4AA0-9291-491FE31EEE2A}" destId="{6412C85D-169F-41F0-84BC-3F217AE37F59}" srcOrd="1" destOrd="0" parTransId="{8A12F81A-B840-4724-A7A3-8A0A7D522D67}" sibTransId="{1F093F23-9255-4E4E-B5DC-7EF6939D2C2B}"/>
    <dgm:cxn modelId="{31A78982-E616-4616-82B5-7F9A8E038723}" type="presParOf" srcId="{08B90F20-014B-4DA9-A5A2-4DF982721C48}" destId="{ABBFF3C2-9A81-4189-838C-0D11E5AE4E84}" srcOrd="0" destOrd="0" presId="urn:microsoft.com/office/officeart/2005/8/layout/vList2"/>
    <dgm:cxn modelId="{F75C25E1-DB64-486C-BC32-FA0F0FF9026E}" type="presParOf" srcId="{08B90F20-014B-4DA9-A5A2-4DF982721C48}" destId="{1D5D8551-862A-49C4-8F37-164142C754FE}" srcOrd="1" destOrd="0" presId="urn:microsoft.com/office/officeart/2005/8/layout/vList2"/>
    <dgm:cxn modelId="{198AC076-890A-4186-B21C-1CBD0D6486C0}" type="presParOf" srcId="{08B90F20-014B-4DA9-A5A2-4DF982721C48}" destId="{7C7B184F-CA32-4151-A8BF-EA1A89B6BBD7}" srcOrd="2" destOrd="0" presId="urn:microsoft.com/office/officeart/2005/8/layout/vList2"/>
    <dgm:cxn modelId="{3D1F3879-EDD9-4A3B-AB3C-810E8F306B36}" type="presParOf" srcId="{08B90F20-014B-4DA9-A5A2-4DF982721C48}" destId="{A660B4B1-E565-4312-8A5A-13CD7337B2D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B144E6-D949-4E13-91B8-44C679D54359}"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104B48D5-CEE0-4BF9-A917-7AA8691A867B}">
      <dgm:prSet custT="1"/>
      <dgm:spPr/>
      <dgm:t>
        <a:bodyPr/>
        <a:lstStyle/>
        <a:p>
          <a:r>
            <a:rPr lang="en-US" sz="2400" baseline="0"/>
            <a:t>Index columns used in WHERE clauses and JOINs.</a:t>
          </a:r>
          <a:endParaRPr lang="en-US" sz="2400"/>
        </a:p>
      </dgm:t>
    </dgm:pt>
    <dgm:pt modelId="{D1D7101F-4E5D-4840-8147-0588CFD8232D}" type="parTrans" cxnId="{ADB6E701-BCB0-4BD0-B9DE-946AFD80D117}">
      <dgm:prSet/>
      <dgm:spPr/>
      <dgm:t>
        <a:bodyPr/>
        <a:lstStyle/>
        <a:p>
          <a:endParaRPr lang="en-US"/>
        </a:p>
      </dgm:t>
    </dgm:pt>
    <dgm:pt modelId="{380F6D13-8DFF-4691-A2A7-65C2F99CE32C}" type="sibTrans" cxnId="{ADB6E701-BCB0-4BD0-B9DE-946AFD80D117}">
      <dgm:prSet/>
      <dgm:spPr/>
      <dgm:t>
        <a:bodyPr/>
        <a:lstStyle/>
        <a:p>
          <a:endParaRPr lang="en-US"/>
        </a:p>
      </dgm:t>
    </dgm:pt>
    <dgm:pt modelId="{E6EF54DE-3261-4B89-AC39-CCAF4ADE487D}">
      <dgm:prSet custT="1"/>
      <dgm:spPr/>
      <dgm:t>
        <a:bodyPr/>
        <a:lstStyle/>
        <a:p>
          <a:r>
            <a:rPr lang="en-US" sz="2400" baseline="0" dirty="0"/>
            <a:t>Keep indexes to a minimum, to minimize impact on DML and log writes.</a:t>
          </a:r>
          <a:endParaRPr lang="en-US" sz="2400" dirty="0"/>
        </a:p>
      </dgm:t>
    </dgm:pt>
    <dgm:pt modelId="{1A2DC477-06E7-4A2E-A7E3-3598C8E0E7D0}" type="parTrans" cxnId="{2FA0C50D-AE4B-4232-A195-679C88A2EC68}">
      <dgm:prSet/>
      <dgm:spPr/>
      <dgm:t>
        <a:bodyPr/>
        <a:lstStyle/>
        <a:p>
          <a:endParaRPr lang="en-US"/>
        </a:p>
      </dgm:t>
    </dgm:pt>
    <dgm:pt modelId="{2F90BA95-561B-420D-A217-5A8D2324C524}" type="sibTrans" cxnId="{2FA0C50D-AE4B-4232-A195-679C88A2EC68}">
      <dgm:prSet/>
      <dgm:spPr/>
      <dgm:t>
        <a:bodyPr/>
        <a:lstStyle/>
        <a:p>
          <a:endParaRPr lang="en-US"/>
        </a:p>
      </dgm:t>
    </dgm:pt>
    <dgm:pt modelId="{DC62D462-80F2-4BCA-A65D-1434534AE0F5}">
      <dgm:prSet custT="1"/>
      <dgm:spPr/>
      <dgm:t>
        <a:bodyPr/>
        <a:lstStyle/>
        <a:p>
          <a:r>
            <a:rPr lang="en-US" sz="2400" baseline="0" dirty="0"/>
            <a:t>Single column indexes or Multicolumn indexes</a:t>
          </a:r>
          <a:endParaRPr lang="en-US" sz="2400" dirty="0"/>
        </a:p>
      </dgm:t>
    </dgm:pt>
    <dgm:pt modelId="{0F90FB3C-FAC7-49CF-B38B-BC4629C3590E}" type="parTrans" cxnId="{5D4D276D-758D-433A-8AB3-4022FD91A14C}">
      <dgm:prSet/>
      <dgm:spPr/>
      <dgm:t>
        <a:bodyPr/>
        <a:lstStyle/>
        <a:p>
          <a:endParaRPr lang="en-US"/>
        </a:p>
      </dgm:t>
    </dgm:pt>
    <dgm:pt modelId="{453F7E31-12EC-420E-BDC3-553A3E820043}" type="sibTrans" cxnId="{5D4D276D-758D-433A-8AB3-4022FD91A14C}">
      <dgm:prSet/>
      <dgm:spPr/>
      <dgm:t>
        <a:bodyPr/>
        <a:lstStyle/>
        <a:p>
          <a:endParaRPr lang="en-US"/>
        </a:p>
      </dgm:t>
    </dgm:pt>
    <dgm:pt modelId="{2BC8DBF8-7FC5-466D-9C72-7AA9C85AB96C}">
      <dgm:prSet custT="1"/>
      <dgm:spPr/>
      <dgm:t>
        <a:bodyPr/>
        <a:lstStyle/>
        <a:p>
          <a:r>
            <a:rPr lang="en-US" sz="2400" baseline="0" dirty="0"/>
            <a:t>Easy to create too many nonclustered indexes.</a:t>
          </a:r>
          <a:endParaRPr lang="en-US" sz="2400" dirty="0"/>
        </a:p>
      </dgm:t>
    </dgm:pt>
    <dgm:pt modelId="{290F7836-957E-4D2C-BF6C-59AC3CBE71B7}" type="parTrans" cxnId="{B7C85A81-4EB6-47E4-9F09-DE87E661A430}">
      <dgm:prSet/>
      <dgm:spPr/>
      <dgm:t>
        <a:bodyPr/>
        <a:lstStyle/>
        <a:p>
          <a:endParaRPr lang="en-US"/>
        </a:p>
      </dgm:t>
    </dgm:pt>
    <dgm:pt modelId="{D671445A-C4C2-40D0-8569-EB3796B003E9}" type="sibTrans" cxnId="{B7C85A81-4EB6-47E4-9F09-DE87E661A430}">
      <dgm:prSet/>
      <dgm:spPr/>
      <dgm:t>
        <a:bodyPr/>
        <a:lstStyle/>
        <a:p>
          <a:endParaRPr lang="en-US"/>
        </a:p>
      </dgm:t>
    </dgm:pt>
    <dgm:pt modelId="{2405F436-5AB9-4EE7-AF83-0655C14C2DDB}">
      <dgm:prSet custT="1"/>
      <dgm:spPr/>
      <dgm:t>
        <a:bodyPr/>
        <a:lstStyle/>
        <a:p>
          <a:r>
            <a:rPr lang="en-US" sz="2400" baseline="0" dirty="0"/>
            <a:t>Specific indexes are appropriate for high-impact queries.</a:t>
          </a:r>
          <a:endParaRPr lang="en-US" sz="2400" dirty="0"/>
        </a:p>
      </dgm:t>
    </dgm:pt>
    <dgm:pt modelId="{14B1C3D5-AEFF-44A9-9F9F-CDDBADEC0766}" type="parTrans" cxnId="{A5CBD8FF-3C8C-45C0-901A-0E2E72C4B3DA}">
      <dgm:prSet/>
      <dgm:spPr/>
      <dgm:t>
        <a:bodyPr/>
        <a:lstStyle/>
        <a:p>
          <a:endParaRPr lang="en-US"/>
        </a:p>
      </dgm:t>
    </dgm:pt>
    <dgm:pt modelId="{390C3506-9129-4DC1-9698-D41C93F9F92E}" type="sibTrans" cxnId="{A5CBD8FF-3C8C-45C0-901A-0E2E72C4B3DA}">
      <dgm:prSet/>
      <dgm:spPr/>
      <dgm:t>
        <a:bodyPr/>
        <a:lstStyle/>
        <a:p>
          <a:endParaRPr lang="en-US"/>
        </a:p>
      </dgm:t>
    </dgm:pt>
    <dgm:pt modelId="{F8AC39A2-16A7-4386-986C-2CFFEEB8ABCE}">
      <dgm:prSet custT="1"/>
      <dgm:spPr/>
      <dgm:t>
        <a:bodyPr/>
        <a:lstStyle/>
        <a:p>
          <a:r>
            <a:rPr lang="en-US" sz="2400" baseline="0" dirty="0"/>
            <a:t>Ideally the focus should be writing queries to use existing indexes, rather than on adding more indexes.</a:t>
          </a:r>
          <a:endParaRPr lang="en-US" sz="2400" dirty="0"/>
        </a:p>
      </dgm:t>
    </dgm:pt>
    <dgm:pt modelId="{D18AEB16-C23B-47D0-A1ED-5D52CA886B32}" type="parTrans" cxnId="{66AB1D99-5B24-48C2-84D6-B24B888D4021}">
      <dgm:prSet/>
      <dgm:spPr/>
      <dgm:t>
        <a:bodyPr/>
        <a:lstStyle/>
        <a:p>
          <a:endParaRPr lang="en-US"/>
        </a:p>
      </dgm:t>
    </dgm:pt>
    <dgm:pt modelId="{CD648EA4-3068-46E5-A79C-21D13F4D1EAF}" type="sibTrans" cxnId="{66AB1D99-5B24-48C2-84D6-B24B888D4021}">
      <dgm:prSet/>
      <dgm:spPr/>
      <dgm:t>
        <a:bodyPr/>
        <a:lstStyle/>
        <a:p>
          <a:endParaRPr lang="en-US"/>
        </a:p>
      </dgm:t>
    </dgm:pt>
    <dgm:pt modelId="{234A540B-5F8B-438C-AA06-4B951EB04D01}" type="pres">
      <dgm:prSet presAssocID="{72B144E6-D949-4E13-91B8-44C679D54359}" presName="diagram" presStyleCnt="0">
        <dgm:presLayoutVars>
          <dgm:dir/>
          <dgm:resizeHandles val="exact"/>
        </dgm:presLayoutVars>
      </dgm:prSet>
      <dgm:spPr/>
    </dgm:pt>
    <dgm:pt modelId="{8B58023E-5379-4E43-8D5C-BDFB7061ED99}" type="pres">
      <dgm:prSet presAssocID="{104B48D5-CEE0-4BF9-A917-7AA8691A867B}" presName="node" presStyleLbl="node1" presStyleIdx="0" presStyleCnt="6">
        <dgm:presLayoutVars>
          <dgm:bulletEnabled val="1"/>
        </dgm:presLayoutVars>
      </dgm:prSet>
      <dgm:spPr/>
    </dgm:pt>
    <dgm:pt modelId="{577A4C86-3C95-4190-BE08-61EBEEF82BF3}" type="pres">
      <dgm:prSet presAssocID="{380F6D13-8DFF-4691-A2A7-65C2F99CE32C}" presName="sibTrans" presStyleCnt="0"/>
      <dgm:spPr/>
    </dgm:pt>
    <dgm:pt modelId="{C74C92D6-8014-4E1D-9165-76DF4C5E6A84}" type="pres">
      <dgm:prSet presAssocID="{E6EF54DE-3261-4B89-AC39-CCAF4ADE487D}" presName="node" presStyleLbl="node1" presStyleIdx="1" presStyleCnt="6">
        <dgm:presLayoutVars>
          <dgm:bulletEnabled val="1"/>
        </dgm:presLayoutVars>
      </dgm:prSet>
      <dgm:spPr/>
    </dgm:pt>
    <dgm:pt modelId="{08BA9004-0ED5-4FF9-98E0-1EB590CDDDDE}" type="pres">
      <dgm:prSet presAssocID="{2F90BA95-561B-420D-A217-5A8D2324C524}" presName="sibTrans" presStyleCnt="0"/>
      <dgm:spPr/>
    </dgm:pt>
    <dgm:pt modelId="{66311983-4D89-46B6-8ACF-DE2D1AA6A44E}" type="pres">
      <dgm:prSet presAssocID="{DC62D462-80F2-4BCA-A65D-1434534AE0F5}" presName="node" presStyleLbl="node1" presStyleIdx="2" presStyleCnt="6">
        <dgm:presLayoutVars>
          <dgm:bulletEnabled val="1"/>
        </dgm:presLayoutVars>
      </dgm:prSet>
      <dgm:spPr/>
    </dgm:pt>
    <dgm:pt modelId="{1C140366-9DC3-4391-BF47-661EC0A41A1B}" type="pres">
      <dgm:prSet presAssocID="{453F7E31-12EC-420E-BDC3-553A3E820043}" presName="sibTrans" presStyleCnt="0"/>
      <dgm:spPr/>
    </dgm:pt>
    <dgm:pt modelId="{75123E70-C1E2-4C1F-8147-91166157351C}" type="pres">
      <dgm:prSet presAssocID="{2BC8DBF8-7FC5-466D-9C72-7AA9C85AB96C}" presName="node" presStyleLbl="node1" presStyleIdx="3" presStyleCnt="6">
        <dgm:presLayoutVars>
          <dgm:bulletEnabled val="1"/>
        </dgm:presLayoutVars>
      </dgm:prSet>
      <dgm:spPr/>
    </dgm:pt>
    <dgm:pt modelId="{F1CA4A69-6564-459F-AA7E-2BB2F15D74D1}" type="pres">
      <dgm:prSet presAssocID="{D671445A-C4C2-40D0-8569-EB3796B003E9}" presName="sibTrans" presStyleCnt="0"/>
      <dgm:spPr/>
    </dgm:pt>
    <dgm:pt modelId="{1F149603-872A-4E7C-8F99-341873593DB3}" type="pres">
      <dgm:prSet presAssocID="{2405F436-5AB9-4EE7-AF83-0655C14C2DDB}" presName="node" presStyleLbl="node1" presStyleIdx="4" presStyleCnt="6">
        <dgm:presLayoutVars>
          <dgm:bulletEnabled val="1"/>
        </dgm:presLayoutVars>
      </dgm:prSet>
      <dgm:spPr/>
    </dgm:pt>
    <dgm:pt modelId="{0EBADA59-7B6C-432C-93F8-47E0A72DF6AA}" type="pres">
      <dgm:prSet presAssocID="{390C3506-9129-4DC1-9698-D41C93F9F92E}" presName="sibTrans" presStyleCnt="0"/>
      <dgm:spPr/>
    </dgm:pt>
    <dgm:pt modelId="{7D5CE624-757B-40F4-8159-0B7EE5A0DE93}" type="pres">
      <dgm:prSet presAssocID="{F8AC39A2-16A7-4386-986C-2CFFEEB8ABCE}" presName="node" presStyleLbl="node1" presStyleIdx="5" presStyleCnt="6">
        <dgm:presLayoutVars>
          <dgm:bulletEnabled val="1"/>
        </dgm:presLayoutVars>
      </dgm:prSet>
      <dgm:spPr/>
    </dgm:pt>
  </dgm:ptLst>
  <dgm:cxnLst>
    <dgm:cxn modelId="{ADB6E701-BCB0-4BD0-B9DE-946AFD80D117}" srcId="{72B144E6-D949-4E13-91B8-44C679D54359}" destId="{104B48D5-CEE0-4BF9-A917-7AA8691A867B}" srcOrd="0" destOrd="0" parTransId="{D1D7101F-4E5D-4840-8147-0588CFD8232D}" sibTransId="{380F6D13-8DFF-4691-A2A7-65C2F99CE32C}"/>
    <dgm:cxn modelId="{99ED7008-232A-4DE9-9BD5-96963ABE2D66}" type="presOf" srcId="{E6EF54DE-3261-4B89-AC39-CCAF4ADE487D}" destId="{C74C92D6-8014-4E1D-9165-76DF4C5E6A84}" srcOrd="0" destOrd="0" presId="urn:microsoft.com/office/officeart/2005/8/layout/default"/>
    <dgm:cxn modelId="{2FA0C50D-AE4B-4232-A195-679C88A2EC68}" srcId="{72B144E6-D949-4E13-91B8-44C679D54359}" destId="{E6EF54DE-3261-4B89-AC39-CCAF4ADE487D}" srcOrd="1" destOrd="0" parTransId="{1A2DC477-06E7-4A2E-A7E3-3598C8E0E7D0}" sibTransId="{2F90BA95-561B-420D-A217-5A8D2324C524}"/>
    <dgm:cxn modelId="{B4D43A62-749D-4078-A561-4FAB855EAB4F}" type="presOf" srcId="{72B144E6-D949-4E13-91B8-44C679D54359}" destId="{234A540B-5F8B-438C-AA06-4B951EB04D01}" srcOrd="0" destOrd="0" presId="urn:microsoft.com/office/officeart/2005/8/layout/default"/>
    <dgm:cxn modelId="{5D4D276D-758D-433A-8AB3-4022FD91A14C}" srcId="{72B144E6-D949-4E13-91B8-44C679D54359}" destId="{DC62D462-80F2-4BCA-A65D-1434534AE0F5}" srcOrd="2" destOrd="0" parTransId="{0F90FB3C-FAC7-49CF-B38B-BC4629C3590E}" sibTransId="{453F7E31-12EC-420E-BDC3-553A3E820043}"/>
    <dgm:cxn modelId="{B7C85A81-4EB6-47E4-9F09-DE87E661A430}" srcId="{72B144E6-D949-4E13-91B8-44C679D54359}" destId="{2BC8DBF8-7FC5-466D-9C72-7AA9C85AB96C}" srcOrd="3" destOrd="0" parTransId="{290F7836-957E-4D2C-BF6C-59AC3CBE71B7}" sibTransId="{D671445A-C4C2-40D0-8569-EB3796B003E9}"/>
    <dgm:cxn modelId="{A8D13391-15CA-4114-9EBC-81B06AEC7DE5}" type="presOf" srcId="{104B48D5-CEE0-4BF9-A917-7AA8691A867B}" destId="{8B58023E-5379-4E43-8D5C-BDFB7061ED99}" srcOrd="0" destOrd="0" presId="urn:microsoft.com/office/officeart/2005/8/layout/default"/>
    <dgm:cxn modelId="{66AB1D99-5B24-48C2-84D6-B24B888D4021}" srcId="{72B144E6-D949-4E13-91B8-44C679D54359}" destId="{F8AC39A2-16A7-4386-986C-2CFFEEB8ABCE}" srcOrd="5" destOrd="0" parTransId="{D18AEB16-C23B-47D0-A1ED-5D52CA886B32}" sibTransId="{CD648EA4-3068-46E5-A79C-21D13F4D1EAF}"/>
    <dgm:cxn modelId="{F25C1CAC-71A1-484B-94FC-AAA45ADF3FA8}" type="presOf" srcId="{2405F436-5AB9-4EE7-AF83-0655C14C2DDB}" destId="{1F149603-872A-4E7C-8F99-341873593DB3}" srcOrd="0" destOrd="0" presId="urn:microsoft.com/office/officeart/2005/8/layout/default"/>
    <dgm:cxn modelId="{5CB6ABB2-C144-404F-92EA-8A7F229E3240}" type="presOf" srcId="{DC62D462-80F2-4BCA-A65D-1434534AE0F5}" destId="{66311983-4D89-46B6-8ACF-DE2D1AA6A44E}" srcOrd="0" destOrd="0" presId="urn:microsoft.com/office/officeart/2005/8/layout/default"/>
    <dgm:cxn modelId="{5E3D1EBE-8AEE-48A2-901A-18D831CC81D3}" type="presOf" srcId="{F8AC39A2-16A7-4386-986C-2CFFEEB8ABCE}" destId="{7D5CE624-757B-40F4-8159-0B7EE5A0DE93}" srcOrd="0" destOrd="0" presId="urn:microsoft.com/office/officeart/2005/8/layout/default"/>
    <dgm:cxn modelId="{1C27CDFE-0619-4F70-9FC6-F87BFF35132D}" type="presOf" srcId="{2BC8DBF8-7FC5-466D-9C72-7AA9C85AB96C}" destId="{75123E70-C1E2-4C1F-8147-91166157351C}" srcOrd="0" destOrd="0" presId="urn:microsoft.com/office/officeart/2005/8/layout/default"/>
    <dgm:cxn modelId="{A5CBD8FF-3C8C-45C0-901A-0E2E72C4B3DA}" srcId="{72B144E6-D949-4E13-91B8-44C679D54359}" destId="{2405F436-5AB9-4EE7-AF83-0655C14C2DDB}" srcOrd="4" destOrd="0" parTransId="{14B1C3D5-AEFF-44A9-9F9F-CDDBADEC0766}" sibTransId="{390C3506-9129-4DC1-9698-D41C93F9F92E}"/>
    <dgm:cxn modelId="{E99FBD0F-41B2-418B-B48F-AA5AFD5A3C30}" type="presParOf" srcId="{234A540B-5F8B-438C-AA06-4B951EB04D01}" destId="{8B58023E-5379-4E43-8D5C-BDFB7061ED99}" srcOrd="0" destOrd="0" presId="urn:microsoft.com/office/officeart/2005/8/layout/default"/>
    <dgm:cxn modelId="{C75EFF47-133D-4260-970F-443E708A901A}" type="presParOf" srcId="{234A540B-5F8B-438C-AA06-4B951EB04D01}" destId="{577A4C86-3C95-4190-BE08-61EBEEF82BF3}" srcOrd="1" destOrd="0" presId="urn:microsoft.com/office/officeart/2005/8/layout/default"/>
    <dgm:cxn modelId="{10F4D28F-AA33-43C1-ABAB-B434A8F07612}" type="presParOf" srcId="{234A540B-5F8B-438C-AA06-4B951EB04D01}" destId="{C74C92D6-8014-4E1D-9165-76DF4C5E6A84}" srcOrd="2" destOrd="0" presId="urn:microsoft.com/office/officeart/2005/8/layout/default"/>
    <dgm:cxn modelId="{47CFC581-D51F-4066-B249-8C8CDA3EF096}" type="presParOf" srcId="{234A540B-5F8B-438C-AA06-4B951EB04D01}" destId="{08BA9004-0ED5-4FF9-98E0-1EB590CDDDDE}" srcOrd="3" destOrd="0" presId="urn:microsoft.com/office/officeart/2005/8/layout/default"/>
    <dgm:cxn modelId="{9B485E7B-1660-4C43-BF68-23ABA9056936}" type="presParOf" srcId="{234A540B-5F8B-438C-AA06-4B951EB04D01}" destId="{66311983-4D89-46B6-8ACF-DE2D1AA6A44E}" srcOrd="4" destOrd="0" presId="urn:microsoft.com/office/officeart/2005/8/layout/default"/>
    <dgm:cxn modelId="{07588178-7045-42AC-8108-CAF6203B2D6B}" type="presParOf" srcId="{234A540B-5F8B-438C-AA06-4B951EB04D01}" destId="{1C140366-9DC3-4391-BF47-661EC0A41A1B}" srcOrd="5" destOrd="0" presId="urn:microsoft.com/office/officeart/2005/8/layout/default"/>
    <dgm:cxn modelId="{D6C291B4-F48F-4C7B-A9E0-949A6FCB7BF2}" type="presParOf" srcId="{234A540B-5F8B-438C-AA06-4B951EB04D01}" destId="{75123E70-C1E2-4C1F-8147-91166157351C}" srcOrd="6" destOrd="0" presId="urn:microsoft.com/office/officeart/2005/8/layout/default"/>
    <dgm:cxn modelId="{3F9A8C7F-1ED6-462F-B354-5134FACF8948}" type="presParOf" srcId="{234A540B-5F8B-438C-AA06-4B951EB04D01}" destId="{F1CA4A69-6564-459F-AA7E-2BB2F15D74D1}" srcOrd="7" destOrd="0" presId="urn:microsoft.com/office/officeart/2005/8/layout/default"/>
    <dgm:cxn modelId="{FD438771-092F-4654-BE5C-9E97830DDA7E}" type="presParOf" srcId="{234A540B-5F8B-438C-AA06-4B951EB04D01}" destId="{1F149603-872A-4E7C-8F99-341873593DB3}" srcOrd="8" destOrd="0" presId="urn:microsoft.com/office/officeart/2005/8/layout/default"/>
    <dgm:cxn modelId="{3FE60C27-A7AB-429B-8321-6D298F6AF171}" type="presParOf" srcId="{234A540B-5F8B-438C-AA06-4B951EB04D01}" destId="{0EBADA59-7B6C-432C-93F8-47E0A72DF6AA}" srcOrd="9" destOrd="0" presId="urn:microsoft.com/office/officeart/2005/8/layout/default"/>
    <dgm:cxn modelId="{9A6ECD74-2CBB-4036-AD28-8B7168CF8AF6}" type="presParOf" srcId="{234A540B-5F8B-438C-AA06-4B951EB04D01}" destId="{7D5CE624-757B-40F4-8159-0B7EE5A0DE9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DF4E1C-23D7-4781-B3ED-F41170FF8188}"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4BBAB887-33C7-4B63-BADF-DDAB70B18E5B}">
      <dgm:prSet custT="1"/>
      <dgm:spPr/>
      <dgm:t>
        <a:bodyPr/>
        <a:lstStyle/>
        <a:p>
          <a:r>
            <a:rPr lang="en-US" sz="2000" baseline="0" dirty="0"/>
            <a:t>Seek only happens if you search for the columns in the specified order.</a:t>
          </a:r>
          <a:endParaRPr lang="en-US" sz="2000" dirty="0"/>
        </a:p>
      </dgm:t>
    </dgm:pt>
    <dgm:pt modelId="{5F85CE4B-1709-4876-87B8-6726423D4AB5}" type="parTrans" cxnId="{878614A6-F683-4365-867D-F65E403C7C63}">
      <dgm:prSet/>
      <dgm:spPr/>
      <dgm:t>
        <a:bodyPr/>
        <a:lstStyle/>
        <a:p>
          <a:endParaRPr lang="en-US"/>
        </a:p>
      </dgm:t>
    </dgm:pt>
    <dgm:pt modelId="{E6443D43-078B-41CF-ADD6-ED0EBC105DCD}" type="sibTrans" cxnId="{878614A6-F683-4365-867D-F65E403C7C63}">
      <dgm:prSet/>
      <dgm:spPr/>
      <dgm:t>
        <a:bodyPr/>
        <a:lstStyle/>
        <a:p>
          <a:endParaRPr lang="en-US"/>
        </a:p>
      </dgm:t>
    </dgm:pt>
    <dgm:pt modelId="{24A2CE4D-E036-4A90-AEBF-E3A86F6C55E1}">
      <dgm:prSet custT="1"/>
      <dgm:spPr/>
      <dgm:t>
        <a:bodyPr/>
        <a:lstStyle/>
        <a:p>
          <a:r>
            <a:rPr lang="en-US" sz="2000" baseline="0" dirty="0"/>
            <a:t>Effect of column in different WHERE clause.</a:t>
          </a:r>
          <a:endParaRPr lang="en-US" sz="2000" dirty="0"/>
        </a:p>
      </dgm:t>
    </dgm:pt>
    <dgm:pt modelId="{5A877494-CB19-4BEC-AB01-B36D41B364EE}" type="parTrans" cxnId="{B7632F9D-B714-4F7A-98A6-E08A38293300}">
      <dgm:prSet/>
      <dgm:spPr/>
      <dgm:t>
        <a:bodyPr/>
        <a:lstStyle/>
        <a:p>
          <a:endParaRPr lang="en-US"/>
        </a:p>
      </dgm:t>
    </dgm:pt>
    <dgm:pt modelId="{12BC68E8-DB29-4B28-825E-C814B24F8C0D}" type="sibTrans" cxnId="{B7632F9D-B714-4F7A-98A6-E08A38293300}">
      <dgm:prSet/>
      <dgm:spPr/>
      <dgm:t>
        <a:bodyPr/>
        <a:lstStyle/>
        <a:p>
          <a:endParaRPr lang="en-US"/>
        </a:p>
      </dgm:t>
    </dgm:pt>
    <dgm:pt modelId="{D58E6CF1-92D8-4FCA-BAB1-530AD51FF9FE}">
      <dgm:prSet/>
      <dgm:spPr/>
      <dgm:t>
        <a:bodyPr/>
        <a:lstStyle/>
        <a:p>
          <a:r>
            <a:rPr lang="en-US" baseline="0" dirty="0"/>
            <a:t>WHERE PostalCode = 98011 – seek</a:t>
          </a:r>
          <a:endParaRPr lang="en-US" dirty="0"/>
        </a:p>
      </dgm:t>
    </dgm:pt>
    <dgm:pt modelId="{3614229C-38F1-40F6-A05A-0367F26FF4A6}" type="parTrans" cxnId="{7C253561-ADF1-4223-AFAE-717421374CD6}">
      <dgm:prSet/>
      <dgm:spPr/>
      <dgm:t>
        <a:bodyPr/>
        <a:lstStyle/>
        <a:p>
          <a:endParaRPr lang="en-US"/>
        </a:p>
      </dgm:t>
    </dgm:pt>
    <dgm:pt modelId="{A34D69FC-C2B2-44C5-A80D-C1F0C2F151D1}" type="sibTrans" cxnId="{7C253561-ADF1-4223-AFAE-717421374CD6}">
      <dgm:prSet/>
      <dgm:spPr/>
      <dgm:t>
        <a:bodyPr/>
        <a:lstStyle/>
        <a:p>
          <a:endParaRPr lang="en-US"/>
        </a:p>
      </dgm:t>
    </dgm:pt>
    <dgm:pt modelId="{2ECF5319-7D56-416E-B526-360890EA995C}">
      <dgm:prSet/>
      <dgm:spPr/>
      <dgm:t>
        <a:bodyPr/>
        <a:lstStyle/>
        <a:p>
          <a:r>
            <a:rPr lang="en-US" baseline="0" dirty="0"/>
            <a:t>WHERE PostalCode = 98011 – seek AND City = Bothell -- scan</a:t>
          </a:r>
          <a:endParaRPr lang="en-US" dirty="0"/>
        </a:p>
      </dgm:t>
    </dgm:pt>
    <dgm:pt modelId="{C5FF7442-844C-4D83-80D5-CF36401ADCE3}" type="parTrans" cxnId="{E480142D-EBC5-4509-9385-120D8B563197}">
      <dgm:prSet/>
      <dgm:spPr/>
      <dgm:t>
        <a:bodyPr/>
        <a:lstStyle/>
        <a:p>
          <a:endParaRPr lang="en-US"/>
        </a:p>
      </dgm:t>
    </dgm:pt>
    <dgm:pt modelId="{A6C25A87-F9E8-493F-A7BB-E971369BC990}" type="sibTrans" cxnId="{E480142D-EBC5-4509-9385-120D8B563197}">
      <dgm:prSet/>
      <dgm:spPr/>
      <dgm:t>
        <a:bodyPr/>
        <a:lstStyle/>
        <a:p>
          <a:endParaRPr lang="en-US"/>
        </a:p>
      </dgm:t>
    </dgm:pt>
    <dgm:pt modelId="{A8B24AA0-7FF6-4742-9D1A-850A82984117}">
      <dgm:prSet/>
      <dgm:spPr/>
      <dgm:t>
        <a:bodyPr/>
        <a:lstStyle/>
        <a:p>
          <a:r>
            <a:rPr lang="en-US" baseline="0" dirty="0"/>
            <a:t>WHERE StateID = 79 -- scan</a:t>
          </a:r>
          <a:endParaRPr lang="en-US" dirty="0"/>
        </a:p>
      </dgm:t>
    </dgm:pt>
    <dgm:pt modelId="{A4BAE53E-5B42-413A-9317-1016D73D3E78}" type="parTrans" cxnId="{0211C8D6-7CF7-45E6-9F6E-53FF1DE5881F}">
      <dgm:prSet/>
      <dgm:spPr/>
      <dgm:t>
        <a:bodyPr/>
        <a:lstStyle/>
        <a:p>
          <a:endParaRPr lang="en-US"/>
        </a:p>
      </dgm:t>
    </dgm:pt>
    <dgm:pt modelId="{56485906-92F9-4FA0-9DF7-3D32DABE680D}" type="sibTrans" cxnId="{0211C8D6-7CF7-45E6-9F6E-53FF1DE5881F}">
      <dgm:prSet/>
      <dgm:spPr/>
      <dgm:t>
        <a:bodyPr/>
        <a:lstStyle/>
        <a:p>
          <a:endParaRPr lang="en-US"/>
        </a:p>
      </dgm:t>
    </dgm:pt>
    <dgm:pt modelId="{E3C7C65A-8783-49A4-8A2E-5E80061BFAEE}">
      <dgm:prSet/>
      <dgm:spPr/>
      <dgm:t>
        <a:bodyPr/>
        <a:lstStyle/>
        <a:p>
          <a:pPr>
            <a:buNone/>
          </a:pPr>
          <a:endParaRPr lang="en-US" sz="2000" dirty="0"/>
        </a:p>
      </dgm:t>
    </dgm:pt>
    <dgm:pt modelId="{16364019-A98C-4E26-A533-A61A0F73A5C0}" type="parTrans" cxnId="{6DD55095-D80A-4FE2-BC8A-5EF0EF7DE2E9}">
      <dgm:prSet/>
      <dgm:spPr/>
      <dgm:t>
        <a:bodyPr/>
        <a:lstStyle/>
        <a:p>
          <a:endParaRPr lang="en-US"/>
        </a:p>
      </dgm:t>
    </dgm:pt>
    <dgm:pt modelId="{CC7F4B7A-86F7-4958-9073-9EEBD48E133F}" type="sibTrans" cxnId="{6DD55095-D80A-4FE2-BC8A-5EF0EF7DE2E9}">
      <dgm:prSet/>
      <dgm:spPr/>
      <dgm:t>
        <a:bodyPr/>
        <a:lstStyle/>
        <a:p>
          <a:endParaRPr lang="en-US"/>
        </a:p>
      </dgm:t>
    </dgm:pt>
    <dgm:pt modelId="{1B1C9F8E-73BE-47B3-923E-9B094069EAC6}">
      <dgm:prSet/>
      <dgm:spPr/>
      <dgm:t>
        <a:bodyPr/>
        <a:lstStyle/>
        <a:p>
          <a:pPr>
            <a:buNone/>
          </a:pPr>
          <a:r>
            <a:rPr lang="en-US" sz="2000" dirty="0"/>
            <a:t> </a:t>
          </a:r>
          <a:r>
            <a:rPr lang="en-US" sz="2000" baseline="0" dirty="0"/>
            <a:t> </a:t>
          </a:r>
          <a:endParaRPr lang="en-US" sz="2000" dirty="0"/>
        </a:p>
      </dgm:t>
    </dgm:pt>
    <dgm:pt modelId="{10D79157-F2C2-4C78-B5E1-94F340DCC4D4}" type="parTrans" cxnId="{50DF90BE-CA90-4769-9B6B-1A558DD00059}">
      <dgm:prSet/>
      <dgm:spPr/>
      <dgm:t>
        <a:bodyPr/>
        <a:lstStyle/>
        <a:p>
          <a:endParaRPr lang="en-US"/>
        </a:p>
      </dgm:t>
    </dgm:pt>
    <dgm:pt modelId="{C43B6917-CCC6-4C60-9F2E-C875B02383B0}" type="sibTrans" cxnId="{50DF90BE-CA90-4769-9B6B-1A558DD00059}">
      <dgm:prSet/>
      <dgm:spPr/>
      <dgm:t>
        <a:bodyPr/>
        <a:lstStyle/>
        <a:p>
          <a:endParaRPr lang="en-US"/>
        </a:p>
      </dgm:t>
    </dgm:pt>
    <dgm:pt modelId="{2E79069D-A155-447D-92DB-60376E8E0A17}">
      <dgm:prSet/>
      <dgm:spPr/>
      <dgm:t>
        <a:bodyPr/>
        <a:lstStyle/>
        <a:p>
          <a:pPr>
            <a:buNone/>
          </a:pPr>
          <a:r>
            <a:rPr lang="en-US" sz="2000" baseline="0" dirty="0"/>
            <a:t>	</a:t>
          </a:r>
          <a:r>
            <a:rPr lang="en-US" sz="2400" baseline="0" dirty="0"/>
            <a:t>CREATE INDEX IX1 ON TABLE (PostalCode, StateID, City)</a:t>
          </a:r>
          <a:endParaRPr lang="en-US" sz="2000" dirty="0"/>
        </a:p>
      </dgm:t>
    </dgm:pt>
    <dgm:pt modelId="{B9E0C61A-CCC0-49E6-93C1-659CAF586805}" type="parTrans" cxnId="{BB85654A-875A-4BD4-AFEA-6786EADD2B55}">
      <dgm:prSet/>
      <dgm:spPr/>
      <dgm:t>
        <a:bodyPr/>
        <a:lstStyle/>
        <a:p>
          <a:endParaRPr lang="en-US"/>
        </a:p>
      </dgm:t>
    </dgm:pt>
    <dgm:pt modelId="{B9503EAC-A0A9-402D-BE8B-29658F8C3F13}" type="sibTrans" cxnId="{BB85654A-875A-4BD4-AFEA-6786EADD2B55}">
      <dgm:prSet/>
      <dgm:spPr/>
      <dgm:t>
        <a:bodyPr/>
        <a:lstStyle/>
        <a:p>
          <a:endParaRPr lang="en-US"/>
        </a:p>
      </dgm:t>
    </dgm:pt>
    <dgm:pt modelId="{A4B77BE6-626D-476D-B83A-271CBBDF7D73}">
      <dgm:prSet/>
      <dgm:spPr/>
      <dgm:t>
        <a:bodyPr/>
        <a:lstStyle/>
        <a:p>
          <a:r>
            <a:rPr lang="en-US" baseline="0" dirty="0"/>
            <a:t>WHERE PostalCode = 98011 AND StateID = 79 – seek both</a:t>
          </a:r>
          <a:endParaRPr lang="en-US" dirty="0"/>
        </a:p>
      </dgm:t>
    </dgm:pt>
    <dgm:pt modelId="{104BE8AC-F971-4FD1-AD25-9695E08E3FE7}" type="parTrans" cxnId="{B6E17002-2394-45B0-8F6C-BFA68FFF0249}">
      <dgm:prSet/>
      <dgm:spPr/>
      <dgm:t>
        <a:bodyPr/>
        <a:lstStyle/>
        <a:p>
          <a:endParaRPr lang="en-US"/>
        </a:p>
      </dgm:t>
    </dgm:pt>
    <dgm:pt modelId="{53645F83-9D5B-481D-BCA1-9A7FF5FEF9CC}" type="sibTrans" cxnId="{B6E17002-2394-45B0-8F6C-BFA68FFF0249}">
      <dgm:prSet/>
      <dgm:spPr/>
      <dgm:t>
        <a:bodyPr/>
        <a:lstStyle/>
        <a:p>
          <a:endParaRPr lang="en-US"/>
        </a:p>
      </dgm:t>
    </dgm:pt>
    <dgm:pt modelId="{C3B3B913-4373-4CB1-A8C3-406C9B1775F0}" type="pres">
      <dgm:prSet presAssocID="{11DF4E1C-23D7-4781-B3ED-F41170FF8188}" presName="Name0" presStyleCnt="0">
        <dgm:presLayoutVars>
          <dgm:dir/>
          <dgm:animLvl val="lvl"/>
          <dgm:resizeHandles/>
        </dgm:presLayoutVars>
      </dgm:prSet>
      <dgm:spPr/>
    </dgm:pt>
    <dgm:pt modelId="{D0D6A3A1-C718-418B-9F92-D0D01C204B3A}" type="pres">
      <dgm:prSet presAssocID="{4BBAB887-33C7-4B63-BADF-DDAB70B18E5B}" presName="linNode" presStyleCnt="0"/>
      <dgm:spPr/>
    </dgm:pt>
    <dgm:pt modelId="{4ABF60CD-2ECA-4851-82A4-094AB17608A3}" type="pres">
      <dgm:prSet presAssocID="{4BBAB887-33C7-4B63-BADF-DDAB70B18E5B}" presName="parentShp" presStyleLbl="node1" presStyleIdx="0" presStyleCnt="2" custScaleX="55604" custLinFactNeighborX="-10058">
        <dgm:presLayoutVars>
          <dgm:bulletEnabled val="1"/>
        </dgm:presLayoutVars>
      </dgm:prSet>
      <dgm:spPr/>
    </dgm:pt>
    <dgm:pt modelId="{51EF8AA3-6FA0-4755-AA6E-C5BC8AE4F574}" type="pres">
      <dgm:prSet presAssocID="{4BBAB887-33C7-4B63-BADF-DDAB70B18E5B}" presName="childShp" presStyleLbl="bgAccFollowNode1" presStyleIdx="0" presStyleCnt="2" custScaleX="134309">
        <dgm:presLayoutVars>
          <dgm:bulletEnabled val="1"/>
        </dgm:presLayoutVars>
      </dgm:prSet>
      <dgm:spPr/>
    </dgm:pt>
    <dgm:pt modelId="{37A8739D-FC93-42C0-ACD2-66E2BACB9967}" type="pres">
      <dgm:prSet presAssocID="{E6443D43-078B-41CF-ADD6-ED0EBC105DCD}" presName="spacing" presStyleCnt="0"/>
      <dgm:spPr/>
    </dgm:pt>
    <dgm:pt modelId="{286036E0-E568-4689-8F9F-1B63EA1B264C}" type="pres">
      <dgm:prSet presAssocID="{24A2CE4D-E036-4A90-AEBF-E3A86F6C55E1}" presName="linNode" presStyleCnt="0"/>
      <dgm:spPr/>
    </dgm:pt>
    <dgm:pt modelId="{2F27A988-C430-4343-AFC6-121B747947E2}" type="pres">
      <dgm:prSet presAssocID="{24A2CE4D-E036-4A90-AEBF-E3A86F6C55E1}" presName="parentShp" presStyleLbl="node1" presStyleIdx="1" presStyleCnt="2" custScaleX="55472" custLinFactNeighborX="-12956" custLinFactNeighborY="-2290">
        <dgm:presLayoutVars>
          <dgm:bulletEnabled val="1"/>
        </dgm:presLayoutVars>
      </dgm:prSet>
      <dgm:spPr/>
    </dgm:pt>
    <dgm:pt modelId="{6155D189-BFBB-4B9F-8D31-913BF9BA760D}" type="pres">
      <dgm:prSet presAssocID="{24A2CE4D-E036-4A90-AEBF-E3A86F6C55E1}" presName="childShp" presStyleLbl="bgAccFollowNode1" presStyleIdx="1" presStyleCnt="2" custScaleX="133163" custScaleY="102905">
        <dgm:presLayoutVars>
          <dgm:bulletEnabled val="1"/>
        </dgm:presLayoutVars>
      </dgm:prSet>
      <dgm:spPr/>
    </dgm:pt>
  </dgm:ptLst>
  <dgm:cxnLst>
    <dgm:cxn modelId="{1CF7AF00-F57A-4C29-8101-68E9BD05E4B1}" type="presOf" srcId="{11DF4E1C-23D7-4781-B3ED-F41170FF8188}" destId="{C3B3B913-4373-4CB1-A8C3-406C9B1775F0}" srcOrd="0" destOrd="0" presId="urn:microsoft.com/office/officeart/2005/8/layout/vList6"/>
    <dgm:cxn modelId="{B6E17002-2394-45B0-8F6C-BFA68FFF0249}" srcId="{24A2CE4D-E036-4A90-AEBF-E3A86F6C55E1}" destId="{A4B77BE6-626D-476D-B83A-271CBBDF7D73}" srcOrd="1" destOrd="0" parTransId="{104BE8AC-F971-4FD1-AD25-9695E08E3FE7}" sibTransId="{53645F83-9D5B-481D-BCA1-9A7FF5FEF9CC}"/>
    <dgm:cxn modelId="{34324505-317A-45F3-9468-90EC5027BE98}" type="presOf" srcId="{4BBAB887-33C7-4B63-BADF-DDAB70B18E5B}" destId="{4ABF60CD-2ECA-4851-82A4-094AB17608A3}" srcOrd="0" destOrd="0" presId="urn:microsoft.com/office/officeart/2005/8/layout/vList6"/>
    <dgm:cxn modelId="{F1825310-AE1E-413E-95AD-F6393C999642}" type="presOf" srcId="{2E79069D-A155-447D-92DB-60376E8E0A17}" destId="{51EF8AA3-6FA0-4755-AA6E-C5BC8AE4F574}" srcOrd="0" destOrd="2" presId="urn:microsoft.com/office/officeart/2005/8/layout/vList6"/>
    <dgm:cxn modelId="{8F210F13-8B98-4765-817F-FEE7B6ED2C22}" type="presOf" srcId="{1B1C9F8E-73BE-47B3-923E-9B094069EAC6}" destId="{51EF8AA3-6FA0-4755-AA6E-C5BC8AE4F574}" srcOrd="0" destOrd="1" presId="urn:microsoft.com/office/officeart/2005/8/layout/vList6"/>
    <dgm:cxn modelId="{E480142D-EBC5-4509-9385-120D8B563197}" srcId="{24A2CE4D-E036-4A90-AEBF-E3A86F6C55E1}" destId="{2ECF5319-7D56-416E-B526-360890EA995C}" srcOrd="2" destOrd="0" parTransId="{C5FF7442-844C-4D83-80D5-CF36401ADCE3}" sibTransId="{A6C25A87-F9E8-493F-A7BB-E971369BC990}"/>
    <dgm:cxn modelId="{7C253561-ADF1-4223-AFAE-717421374CD6}" srcId="{24A2CE4D-E036-4A90-AEBF-E3A86F6C55E1}" destId="{D58E6CF1-92D8-4FCA-BAB1-530AD51FF9FE}" srcOrd="0" destOrd="0" parTransId="{3614229C-38F1-40F6-A05A-0367F26FF4A6}" sibTransId="{A34D69FC-C2B2-44C5-A80D-C1F0C2F151D1}"/>
    <dgm:cxn modelId="{D5A68743-3B7D-4279-9169-CFD53C5D9AD5}" type="presOf" srcId="{D58E6CF1-92D8-4FCA-BAB1-530AD51FF9FE}" destId="{6155D189-BFBB-4B9F-8D31-913BF9BA760D}" srcOrd="0" destOrd="0" presId="urn:microsoft.com/office/officeart/2005/8/layout/vList6"/>
    <dgm:cxn modelId="{BB85654A-875A-4BD4-AFEA-6786EADD2B55}" srcId="{4BBAB887-33C7-4B63-BADF-DDAB70B18E5B}" destId="{2E79069D-A155-447D-92DB-60376E8E0A17}" srcOrd="2" destOrd="0" parTransId="{B9E0C61A-CCC0-49E6-93C1-659CAF586805}" sibTransId="{B9503EAC-A0A9-402D-BE8B-29658F8C3F13}"/>
    <dgm:cxn modelId="{79A0088A-59B7-495E-AD65-1586C76B80C5}" type="presOf" srcId="{2ECF5319-7D56-416E-B526-360890EA995C}" destId="{6155D189-BFBB-4B9F-8D31-913BF9BA760D}" srcOrd="0" destOrd="2" presId="urn:microsoft.com/office/officeart/2005/8/layout/vList6"/>
    <dgm:cxn modelId="{6DD55095-D80A-4FE2-BC8A-5EF0EF7DE2E9}" srcId="{4BBAB887-33C7-4B63-BADF-DDAB70B18E5B}" destId="{E3C7C65A-8783-49A4-8A2E-5E80061BFAEE}" srcOrd="0" destOrd="0" parTransId="{16364019-A98C-4E26-A533-A61A0F73A5C0}" sibTransId="{CC7F4B7A-86F7-4958-9073-9EEBD48E133F}"/>
    <dgm:cxn modelId="{B7632F9D-B714-4F7A-98A6-E08A38293300}" srcId="{11DF4E1C-23D7-4781-B3ED-F41170FF8188}" destId="{24A2CE4D-E036-4A90-AEBF-E3A86F6C55E1}" srcOrd="1" destOrd="0" parTransId="{5A877494-CB19-4BEC-AB01-B36D41B364EE}" sibTransId="{12BC68E8-DB29-4B28-825E-C814B24F8C0D}"/>
    <dgm:cxn modelId="{878614A6-F683-4365-867D-F65E403C7C63}" srcId="{11DF4E1C-23D7-4781-B3ED-F41170FF8188}" destId="{4BBAB887-33C7-4B63-BADF-DDAB70B18E5B}" srcOrd="0" destOrd="0" parTransId="{5F85CE4B-1709-4876-87B8-6726423D4AB5}" sibTransId="{E6443D43-078B-41CF-ADD6-ED0EBC105DCD}"/>
    <dgm:cxn modelId="{50DF90BE-CA90-4769-9B6B-1A558DD00059}" srcId="{4BBAB887-33C7-4B63-BADF-DDAB70B18E5B}" destId="{1B1C9F8E-73BE-47B3-923E-9B094069EAC6}" srcOrd="1" destOrd="0" parTransId="{10D79157-F2C2-4C78-B5E1-94F340DCC4D4}" sibTransId="{C43B6917-CCC6-4C60-9F2E-C875B02383B0}"/>
    <dgm:cxn modelId="{1ECDE2C0-454C-41F8-B600-05AFE5EDA75C}" type="presOf" srcId="{E3C7C65A-8783-49A4-8A2E-5E80061BFAEE}" destId="{51EF8AA3-6FA0-4755-AA6E-C5BC8AE4F574}" srcOrd="0" destOrd="0" presId="urn:microsoft.com/office/officeart/2005/8/layout/vList6"/>
    <dgm:cxn modelId="{B062E3CD-6D5A-4D49-ACD5-63C75EF6B440}" type="presOf" srcId="{A4B77BE6-626D-476D-B83A-271CBBDF7D73}" destId="{6155D189-BFBB-4B9F-8D31-913BF9BA760D}" srcOrd="0" destOrd="1" presId="urn:microsoft.com/office/officeart/2005/8/layout/vList6"/>
    <dgm:cxn modelId="{0211C8D6-7CF7-45E6-9F6E-53FF1DE5881F}" srcId="{24A2CE4D-E036-4A90-AEBF-E3A86F6C55E1}" destId="{A8B24AA0-7FF6-4742-9D1A-850A82984117}" srcOrd="3" destOrd="0" parTransId="{A4BAE53E-5B42-413A-9317-1016D73D3E78}" sibTransId="{56485906-92F9-4FA0-9DF7-3D32DABE680D}"/>
    <dgm:cxn modelId="{219015E6-3495-460B-8BD9-ECAD4F352EBB}" type="presOf" srcId="{24A2CE4D-E036-4A90-AEBF-E3A86F6C55E1}" destId="{2F27A988-C430-4343-AFC6-121B747947E2}" srcOrd="0" destOrd="0" presId="urn:microsoft.com/office/officeart/2005/8/layout/vList6"/>
    <dgm:cxn modelId="{BA1A75EC-E0F2-4CFB-9CD2-7E021FCB3543}" type="presOf" srcId="{A8B24AA0-7FF6-4742-9D1A-850A82984117}" destId="{6155D189-BFBB-4B9F-8D31-913BF9BA760D}" srcOrd="0" destOrd="3" presId="urn:microsoft.com/office/officeart/2005/8/layout/vList6"/>
    <dgm:cxn modelId="{19F71CD5-F7FF-44AB-B71C-A3C367BEDDEA}" type="presParOf" srcId="{C3B3B913-4373-4CB1-A8C3-406C9B1775F0}" destId="{D0D6A3A1-C718-418B-9F92-D0D01C204B3A}" srcOrd="0" destOrd="0" presId="urn:microsoft.com/office/officeart/2005/8/layout/vList6"/>
    <dgm:cxn modelId="{6C647B22-A7DC-488E-8A18-C85297CF4B69}" type="presParOf" srcId="{D0D6A3A1-C718-418B-9F92-D0D01C204B3A}" destId="{4ABF60CD-2ECA-4851-82A4-094AB17608A3}" srcOrd="0" destOrd="0" presId="urn:microsoft.com/office/officeart/2005/8/layout/vList6"/>
    <dgm:cxn modelId="{CD75D5A0-2FFA-4531-B8DE-0DE08761BE3B}" type="presParOf" srcId="{D0D6A3A1-C718-418B-9F92-D0D01C204B3A}" destId="{51EF8AA3-6FA0-4755-AA6E-C5BC8AE4F574}" srcOrd="1" destOrd="0" presId="urn:microsoft.com/office/officeart/2005/8/layout/vList6"/>
    <dgm:cxn modelId="{D1DB9F01-E4B4-4631-9E5B-3D70601A3F10}" type="presParOf" srcId="{C3B3B913-4373-4CB1-A8C3-406C9B1775F0}" destId="{37A8739D-FC93-42C0-ACD2-66E2BACB9967}" srcOrd="1" destOrd="0" presId="urn:microsoft.com/office/officeart/2005/8/layout/vList6"/>
    <dgm:cxn modelId="{DC88FB99-3618-409E-8B09-24E93E9D77A5}" type="presParOf" srcId="{C3B3B913-4373-4CB1-A8C3-406C9B1775F0}" destId="{286036E0-E568-4689-8F9F-1B63EA1B264C}" srcOrd="2" destOrd="0" presId="urn:microsoft.com/office/officeart/2005/8/layout/vList6"/>
    <dgm:cxn modelId="{9294701D-C3E9-45A9-B0FF-0CE989E21817}" type="presParOf" srcId="{286036E0-E568-4689-8F9F-1B63EA1B264C}" destId="{2F27A988-C430-4343-AFC6-121B747947E2}" srcOrd="0" destOrd="0" presId="urn:microsoft.com/office/officeart/2005/8/layout/vList6"/>
    <dgm:cxn modelId="{12BD3A41-EEB8-4DAC-8942-DEDF221A8244}" type="presParOf" srcId="{286036E0-E568-4689-8F9F-1B63EA1B264C}" destId="{6155D189-BFBB-4B9F-8D31-913BF9BA760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A0A22-2480-4EF9-911D-7D8AE2A029EE}">
      <dsp:nvSpPr>
        <dsp:cNvPr id="0" name=""/>
        <dsp:cNvSpPr/>
      </dsp:nvSpPr>
      <dsp:spPr>
        <a:xfrm>
          <a:off x="0" y="55187"/>
          <a:ext cx="10880726" cy="93483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Structure of Non-Clustered Indexes</a:t>
          </a:r>
        </a:p>
      </dsp:txBody>
      <dsp:txXfrm>
        <a:off x="45635" y="100822"/>
        <a:ext cx="10789456" cy="843560"/>
      </dsp:txXfrm>
    </dsp:sp>
    <dsp:sp modelId="{63E13A94-7817-429C-9000-02B774AE1FDC}">
      <dsp:nvSpPr>
        <dsp:cNvPr id="0" name=""/>
        <dsp:cNvSpPr/>
      </dsp:nvSpPr>
      <dsp:spPr>
        <a:xfrm>
          <a:off x="0" y="1087937"/>
          <a:ext cx="10880726" cy="934830"/>
        </a:xfrm>
        <a:prstGeom prst="roundRect">
          <a:avLst/>
        </a:prstGeom>
        <a:solidFill>
          <a:schemeClr val="accent2">
            <a:hueOff val="-666874"/>
            <a:satOff val="13846"/>
            <a:lumOff val="1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Bookmark and RID Lookups</a:t>
          </a:r>
        </a:p>
      </dsp:txBody>
      <dsp:txXfrm>
        <a:off x="45635" y="1133572"/>
        <a:ext cx="10789456" cy="843560"/>
      </dsp:txXfrm>
    </dsp:sp>
    <dsp:sp modelId="{91E1CB5F-2772-4F4D-A607-23B678753B5B}">
      <dsp:nvSpPr>
        <dsp:cNvPr id="0" name=""/>
        <dsp:cNvSpPr/>
      </dsp:nvSpPr>
      <dsp:spPr>
        <a:xfrm>
          <a:off x="0" y="2120687"/>
          <a:ext cx="10880726" cy="93483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INCLUDE columns in a Non-Clustered Index</a:t>
          </a:r>
        </a:p>
      </dsp:txBody>
      <dsp:txXfrm>
        <a:off x="45635" y="2166322"/>
        <a:ext cx="10789456" cy="843560"/>
      </dsp:txXfrm>
    </dsp:sp>
    <dsp:sp modelId="{A315AC4A-8E64-4BE0-B95F-019F94B16190}">
      <dsp:nvSpPr>
        <dsp:cNvPr id="0" name=""/>
        <dsp:cNvSpPr/>
      </dsp:nvSpPr>
      <dsp:spPr>
        <a:xfrm>
          <a:off x="0" y="3153437"/>
          <a:ext cx="10880726" cy="934830"/>
        </a:xfrm>
        <a:prstGeom prst="roundRect">
          <a:avLst/>
        </a:prstGeom>
        <a:solidFill>
          <a:schemeClr val="accent2">
            <a:hueOff val="-2000623"/>
            <a:satOff val="41537"/>
            <a:lumOff val="4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Multi-Column Non-Clustered Indexes</a:t>
          </a:r>
        </a:p>
      </dsp:txBody>
      <dsp:txXfrm>
        <a:off x="45635" y="3199072"/>
        <a:ext cx="10789456" cy="843560"/>
      </dsp:txXfrm>
    </dsp:sp>
    <dsp:sp modelId="{DACBA197-C571-4A15-80F3-EA9E018C2684}">
      <dsp:nvSpPr>
        <dsp:cNvPr id="0" name=""/>
        <dsp:cNvSpPr/>
      </dsp:nvSpPr>
      <dsp:spPr>
        <a:xfrm>
          <a:off x="0" y="4186187"/>
          <a:ext cx="10880726" cy="93483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Demonstration</a:t>
          </a:r>
        </a:p>
      </dsp:txBody>
      <dsp:txXfrm>
        <a:off x="45635" y="4231822"/>
        <a:ext cx="10789456" cy="84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9275B-E183-45F3-9FC2-5133B6D14A1C}">
      <dsp:nvSpPr>
        <dsp:cNvPr id="0" name=""/>
        <dsp:cNvSpPr/>
      </dsp:nvSpPr>
      <dsp:spPr>
        <a:xfrm>
          <a:off x="0" y="626"/>
          <a:ext cx="10687849" cy="14663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DF78B-F671-4474-AFDC-AB0586B09D38}">
      <dsp:nvSpPr>
        <dsp:cNvPr id="0" name=""/>
        <dsp:cNvSpPr/>
      </dsp:nvSpPr>
      <dsp:spPr>
        <a:xfrm>
          <a:off x="443580" y="330562"/>
          <a:ext cx="806509" cy="806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8043C-98B9-4EE2-9B1A-538D698A37A2}">
      <dsp:nvSpPr>
        <dsp:cNvPr id="0" name=""/>
        <dsp:cNvSpPr/>
      </dsp:nvSpPr>
      <dsp:spPr>
        <a:xfrm>
          <a:off x="1693669" y="626"/>
          <a:ext cx="8994180" cy="14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92" tIns="155192" rIns="155192" bIns="155192" numCol="1" spcCol="1270" anchor="ctr" anchorCtr="0">
          <a:noAutofit/>
        </a:bodyPr>
        <a:lstStyle/>
        <a:p>
          <a:pPr marL="0" lvl="0" indent="0" algn="l" defTabSz="977900">
            <a:lnSpc>
              <a:spcPct val="100000"/>
            </a:lnSpc>
            <a:spcBef>
              <a:spcPct val="0"/>
            </a:spcBef>
            <a:spcAft>
              <a:spcPct val="35000"/>
            </a:spcAft>
            <a:buNone/>
          </a:pPr>
          <a:r>
            <a:rPr lang="en-US" sz="2200" kern="1200" baseline="0"/>
            <a:t>It is a separate structure built on top of a Heap or Clustered Index.</a:t>
          </a:r>
          <a:endParaRPr lang="en-US" sz="2200" kern="1200" dirty="0"/>
        </a:p>
      </dsp:txBody>
      <dsp:txXfrm>
        <a:off x="1693669" y="626"/>
        <a:ext cx="8994180" cy="1466380"/>
      </dsp:txXfrm>
    </dsp:sp>
    <dsp:sp modelId="{B1B321F8-0F48-4EC3-A8BC-032D8A094BC3}">
      <dsp:nvSpPr>
        <dsp:cNvPr id="0" name=""/>
        <dsp:cNvSpPr/>
      </dsp:nvSpPr>
      <dsp:spPr>
        <a:xfrm>
          <a:off x="0" y="1833602"/>
          <a:ext cx="10687849" cy="14663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5E1E2-6EE2-4B3F-85D6-B8EB0738B31B}">
      <dsp:nvSpPr>
        <dsp:cNvPr id="0" name=""/>
        <dsp:cNvSpPr/>
      </dsp:nvSpPr>
      <dsp:spPr>
        <a:xfrm>
          <a:off x="443580" y="2163537"/>
          <a:ext cx="806509" cy="806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D69F0-D5CF-4D00-AD8D-BCC137F6ECCE}">
      <dsp:nvSpPr>
        <dsp:cNvPr id="0" name=""/>
        <dsp:cNvSpPr/>
      </dsp:nvSpPr>
      <dsp:spPr>
        <a:xfrm>
          <a:off x="1693669" y="1833602"/>
          <a:ext cx="8994180" cy="14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92" tIns="155192" rIns="155192" bIns="155192" numCol="1" spcCol="1270" anchor="ctr" anchorCtr="0">
          <a:noAutofit/>
        </a:bodyPr>
        <a:lstStyle/>
        <a:p>
          <a:pPr marL="0" lvl="0" indent="0" algn="l" defTabSz="977900">
            <a:lnSpc>
              <a:spcPct val="100000"/>
            </a:lnSpc>
            <a:spcBef>
              <a:spcPct val="0"/>
            </a:spcBef>
            <a:spcAft>
              <a:spcPct val="35000"/>
            </a:spcAft>
            <a:buNone/>
          </a:pPr>
          <a:r>
            <a:rPr lang="en-US" sz="2200" kern="1200" baseline="0"/>
            <a:t>Only contains a subset of the columns in the base table</a:t>
          </a:r>
          <a:endParaRPr lang="en-US" sz="2200" kern="1200"/>
        </a:p>
      </dsp:txBody>
      <dsp:txXfrm>
        <a:off x="1693669" y="1833602"/>
        <a:ext cx="8994180" cy="1466380"/>
      </dsp:txXfrm>
    </dsp:sp>
    <dsp:sp modelId="{2BAA5DA1-13BB-4B71-9F00-F59F845689B6}">
      <dsp:nvSpPr>
        <dsp:cNvPr id="0" name=""/>
        <dsp:cNvSpPr/>
      </dsp:nvSpPr>
      <dsp:spPr>
        <a:xfrm>
          <a:off x="0" y="3666577"/>
          <a:ext cx="10687849" cy="14663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8B214-EB6F-4894-B825-6FB2A6A6597D}">
      <dsp:nvSpPr>
        <dsp:cNvPr id="0" name=""/>
        <dsp:cNvSpPr/>
      </dsp:nvSpPr>
      <dsp:spPr>
        <a:xfrm>
          <a:off x="443580" y="3996513"/>
          <a:ext cx="806509" cy="806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l="16146" r="16146"/>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897854-AF76-48E4-BFAF-1A5DC77ACA3D}">
      <dsp:nvSpPr>
        <dsp:cNvPr id="0" name=""/>
        <dsp:cNvSpPr/>
      </dsp:nvSpPr>
      <dsp:spPr>
        <a:xfrm>
          <a:off x="1693669" y="3666577"/>
          <a:ext cx="8994180" cy="14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92" tIns="155192" rIns="155192" bIns="155192" numCol="1" spcCol="1270" anchor="ctr" anchorCtr="0">
          <a:noAutofit/>
        </a:bodyPr>
        <a:lstStyle/>
        <a:p>
          <a:pPr marL="0" lvl="0" indent="0" algn="l" defTabSz="977900">
            <a:lnSpc>
              <a:spcPct val="100000"/>
            </a:lnSpc>
            <a:spcBef>
              <a:spcPct val="0"/>
            </a:spcBef>
            <a:spcAft>
              <a:spcPct val="35000"/>
            </a:spcAft>
            <a:buNone/>
          </a:pPr>
          <a:r>
            <a:rPr lang="en-US" sz="2200" kern="1200" baseline="0"/>
            <a:t>The leaf level contains only the columns defined in the index as well as the clustered key/heap ID that points to the base table structure.</a:t>
          </a:r>
          <a:endParaRPr lang="en-US" sz="2200" kern="1200"/>
        </a:p>
      </dsp:txBody>
      <dsp:txXfrm>
        <a:off x="1693669" y="3666577"/>
        <a:ext cx="8994180" cy="14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FF3C2-9A81-4189-838C-0D11E5AE4E84}">
      <dsp:nvSpPr>
        <dsp:cNvPr id="0" name=""/>
        <dsp:cNvSpPr/>
      </dsp:nvSpPr>
      <dsp:spPr>
        <a:xfrm>
          <a:off x="0" y="702573"/>
          <a:ext cx="5284787" cy="1216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Occurs when SQL uses a nonclustered index to satisfy all or some of a query’s predicates, but it doesn’t contain all the information needed to cover the query. </a:t>
          </a:r>
        </a:p>
      </dsp:txBody>
      <dsp:txXfrm>
        <a:off x="59399" y="761972"/>
        <a:ext cx="5165989" cy="1098002"/>
      </dsp:txXfrm>
    </dsp:sp>
    <dsp:sp modelId="{7C7B184F-CA32-4151-A8BF-EA1A89B6BBD7}">
      <dsp:nvSpPr>
        <dsp:cNvPr id="0" name=""/>
        <dsp:cNvSpPr/>
      </dsp:nvSpPr>
      <dsp:spPr>
        <a:xfrm>
          <a:off x="0" y="2106573"/>
          <a:ext cx="5284787" cy="1216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Lookup </a:t>
          </a:r>
          <a:r>
            <a:rPr lang="en-US" sz="1600" kern="1200" baseline="0" dirty="0"/>
            <a:t>effectively join the nonclustered index back to the clustered index or heap. </a:t>
          </a:r>
          <a:endParaRPr lang="en-US" sz="1600" kern="1200" dirty="0"/>
        </a:p>
      </dsp:txBody>
      <dsp:txXfrm>
        <a:off x="59399" y="2165972"/>
        <a:ext cx="5165989" cy="1098002"/>
      </dsp:txXfrm>
    </dsp:sp>
    <dsp:sp modelId="{A660B4B1-E565-4312-8A5A-13CD7337B2DE}">
      <dsp:nvSpPr>
        <dsp:cNvPr id="0" name=""/>
        <dsp:cNvSpPr/>
      </dsp:nvSpPr>
      <dsp:spPr>
        <a:xfrm>
          <a:off x="0" y="3323374"/>
          <a:ext cx="528478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dirty="0"/>
            <a:t>If table has clustered index, it is called </a:t>
          </a:r>
          <a:r>
            <a:rPr lang="en-US" sz="1600" b="1" kern="1200" baseline="0" dirty="0"/>
            <a:t>bookmark lookup</a:t>
          </a:r>
          <a:r>
            <a:rPr lang="en-US" sz="1600" kern="1200" baseline="0" dirty="0"/>
            <a:t> (or key lookup)</a:t>
          </a:r>
          <a:endParaRPr lang="en-US" sz="1600" kern="1200" dirty="0"/>
        </a:p>
        <a:p>
          <a:pPr marL="171450" lvl="1" indent="-171450" algn="l" defTabSz="711200">
            <a:lnSpc>
              <a:spcPct val="90000"/>
            </a:lnSpc>
            <a:spcBef>
              <a:spcPct val="0"/>
            </a:spcBef>
            <a:spcAft>
              <a:spcPct val="20000"/>
            </a:spcAft>
            <a:buChar char="•"/>
          </a:pPr>
          <a:r>
            <a:rPr lang="en-US" sz="1600" kern="1200" baseline="0" dirty="0"/>
            <a:t>If the table is a heap with a non-clustered index, it is called </a:t>
          </a:r>
          <a:r>
            <a:rPr lang="en-US" sz="1600" b="1" kern="1200" baseline="0" dirty="0"/>
            <a:t>RID lookup</a:t>
          </a:r>
          <a:endParaRPr lang="en-US" sz="1600" kern="1200" dirty="0"/>
        </a:p>
      </dsp:txBody>
      <dsp:txXfrm>
        <a:off x="0" y="3323374"/>
        <a:ext cx="5284787" cy="10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8023E-5379-4E43-8D5C-BDFB7061ED99}">
      <dsp:nvSpPr>
        <dsp:cNvPr id="0" name=""/>
        <dsp:cNvSpPr/>
      </dsp:nvSpPr>
      <dsp:spPr>
        <a:xfrm>
          <a:off x="0" y="496529"/>
          <a:ext cx="3400226" cy="2040136"/>
        </a:xfrm>
        <a:prstGeom prst="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Index columns used in WHERE clauses and JOINs.</a:t>
          </a:r>
          <a:endParaRPr lang="en-US" sz="2400" kern="1200"/>
        </a:p>
      </dsp:txBody>
      <dsp:txXfrm>
        <a:off x="0" y="496529"/>
        <a:ext cx="3400226" cy="2040136"/>
      </dsp:txXfrm>
    </dsp:sp>
    <dsp:sp modelId="{C74C92D6-8014-4E1D-9165-76DF4C5E6A84}">
      <dsp:nvSpPr>
        <dsp:cNvPr id="0" name=""/>
        <dsp:cNvSpPr/>
      </dsp:nvSpPr>
      <dsp:spPr>
        <a:xfrm>
          <a:off x="3740249" y="496529"/>
          <a:ext cx="3400226" cy="2040136"/>
        </a:xfrm>
        <a:prstGeom prst="rect">
          <a:avLst/>
        </a:prstGeom>
        <a:solidFill>
          <a:schemeClr val="accent3">
            <a:hueOff val="403574"/>
            <a:satOff val="0"/>
            <a:lumOff val="2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Keep indexes to a minimum, to minimize impact on DML and log writes.</a:t>
          </a:r>
          <a:endParaRPr lang="en-US" sz="2400" kern="1200" dirty="0"/>
        </a:p>
      </dsp:txBody>
      <dsp:txXfrm>
        <a:off x="3740249" y="496529"/>
        <a:ext cx="3400226" cy="2040136"/>
      </dsp:txXfrm>
    </dsp:sp>
    <dsp:sp modelId="{66311983-4D89-46B6-8ACF-DE2D1AA6A44E}">
      <dsp:nvSpPr>
        <dsp:cNvPr id="0" name=""/>
        <dsp:cNvSpPr/>
      </dsp:nvSpPr>
      <dsp:spPr>
        <a:xfrm>
          <a:off x="7480499" y="496529"/>
          <a:ext cx="3400226" cy="2040136"/>
        </a:xfrm>
        <a:prstGeom prst="rect">
          <a:avLst/>
        </a:prstGeom>
        <a:solidFill>
          <a:schemeClr val="accent3">
            <a:hueOff val="807148"/>
            <a:satOff val="0"/>
            <a:lumOff val="4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Single column indexes or Multicolumn indexes</a:t>
          </a:r>
          <a:endParaRPr lang="en-US" sz="2400" kern="1200" dirty="0"/>
        </a:p>
      </dsp:txBody>
      <dsp:txXfrm>
        <a:off x="7480499" y="496529"/>
        <a:ext cx="3400226" cy="2040136"/>
      </dsp:txXfrm>
    </dsp:sp>
    <dsp:sp modelId="{75123E70-C1E2-4C1F-8147-91166157351C}">
      <dsp:nvSpPr>
        <dsp:cNvPr id="0" name=""/>
        <dsp:cNvSpPr/>
      </dsp:nvSpPr>
      <dsp:spPr>
        <a:xfrm>
          <a:off x="0" y="2876687"/>
          <a:ext cx="3400226" cy="2040136"/>
        </a:xfrm>
        <a:prstGeom prst="rect">
          <a:avLst/>
        </a:prstGeom>
        <a:solidFill>
          <a:schemeClr val="accent3">
            <a:hueOff val="1210722"/>
            <a:satOff val="0"/>
            <a:lumOff val="6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Easy to create too many nonclustered indexes.</a:t>
          </a:r>
          <a:endParaRPr lang="en-US" sz="2400" kern="1200" dirty="0"/>
        </a:p>
      </dsp:txBody>
      <dsp:txXfrm>
        <a:off x="0" y="2876687"/>
        <a:ext cx="3400226" cy="2040136"/>
      </dsp:txXfrm>
    </dsp:sp>
    <dsp:sp modelId="{1F149603-872A-4E7C-8F99-341873593DB3}">
      <dsp:nvSpPr>
        <dsp:cNvPr id="0" name=""/>
        <dsp:cNvSpPr/>
      </dsp:nvSpPr>
      <dsp:spPr>
        <a:xfrm>
          <a:off x="3740249" y="2876687"/>
          <a:ext cx="3400226" cy="2040136"/>
        </a:xfrm>
        <a:prstGeom prst="rect">
          <a:avLst/>
        </a:prstGeom>
        <a:solidFill>
          <a:schemeClr val="accent3">
            <a:hueOff val="1614296"/>
            <a:satOff val="0"/>
            <a:lumOff val="8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Specific indexes are appropriate for high-impact queries.</a:t>
          </a:r>
          <a:endParaRPr lang="en-US" sz="2400" kern="1200" dirty="0"/>
        </a:p>
      </dsp:txBody>
      <dsp:txXfrm>
        <a:off x="3740249" y="2876687"/>
        <a:ext cx="3400226" cy="2040136"/>
      </dsp:txXfrm>
    </dsp:sp>
    <dsp:sp modelId="{7D5CE624-757B-40F4-8159-0B7EE5A0DE93}">
      <dsp:nvSpPr>
        <dsp:cNvPr id="0" name=""/>
        <dsp:cNvSpPr/>
      </dsp:nvSpPr>
      <dsp:spPr>
        <a:xfrm>
          <a:off x="7480499" y="2876687"/>
          <a:ext cx="3400226" cy="2040136"/>
        </a:xfrm>
        <a:prstGeom prst="rect">
          <a:avLst/>
        </a:prstGeom>
        <a:solidFill>
          <a:schemeClr val="accent3">
            <a:hueOff val="2017870"/>
            <a:satOff val="0"/>
            <a:lumOff val="10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Ideally the focus should be writing queries to use existing indexes, rather than on adding more indexes.</a:t>
          </a:r>
          <a:endParaRPr lang="en-US" sz="2400" kern="1200" dirty="0"/>
        </a:p>
      </dsp:txBody>
      <dsp:txXfrm>
        <a:off x="7480499" y="2876687"/>
        <a:ext cx="3400226" cy="2040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F8AA3-6FA0-4755-AA6E-C5BC8AE4F574}">
      <dsp:nvSpPr>
        <dsp:cNvPr id="0" name=""/>
        <dsp:cNvSpPr/>
      </dsp:nvSpPr>
      <dsp:spPr>
        <a:xfrm>
          <a:off x="2356140" y="2333"/>
          <a:ext cx="8519955" cy="2261564"/>
        </a:xfrm>
        <a:prstGeom prst="rightArrow">
          <a:avLst>
            <a:gd name="adj1" fmla="val 75000"/>
            <a:gd name="adj2" fmla="val 50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None/>
          </a:pPr>
          <a:endParaRPr lang="en-US" sz="2100" kern="1200" dirty="0"/>
        </a:p>
        <a:p>
          <a:pPr marL="228600" lvl="1" indent="-228600" algn="l" defTabSz="933450">
            <a:lnSpc>
              <a:spcPct val="90000"/>
            </a:lnSpc>
            <a:spcBef>
              <a:spcPct val="0"/>
            </a:spcBef>
            <a:spcAft>
              <a:spcPct val="15000"/>
            </a:spcAft>
            <a:buNone/>
          </a:pPr>
          <a:r>
            <a:rPr lang="en-US" sz="2100" kern="1200" dirty="0"/>
            <a:t> </a:t>
          </a:r>
          <a:r>
            <a:rPr lang="en-US" sz="2100" kern="1200" baseline="0" dirty="0"/>
            <a:t> </a:t>
          </a:r>
          <a:endParaRPr lang="en-US" sz="2100" kern="1200" dirty="0"/>
        </a:p>
        <a:p>
          <a:pPr marL="228600" lvl="1" indent="-228600" algn="l" defTabSz="933450">
            <a:lnSpc>
              <a:spcPct val="90000"/>
            </a:lnSpc>
            <a:spcBef>
              <a:spcPct val="0"/>
            </a:spcBef>
            <a:spcAft>
              <a:spcPct val="15000"/>
            </a:spcAft>
            <a:buNone/>
          </a:pPr>
          <a:r>
            <a:rPr lang="en-US" sz="2100" kern="1200" baseline="0" dirty="0"/>
            <a:t>	CREATE INDEX IX1 ON TABLE (PostalCode, StateID, City)</a:t>
          </a:r>
          <a:endParaRPr lang="en-US" sz="2100" kern="1200" dirty="0"/>
        </a:p>
      </dsp:txBody>
      <dsp:txXfrm>
        <a:off x="2356140" y="285029"/>
        <a:ext cx="7671869" cy="1696173"/>
      </dsp:txXfrm>
    </dsp:sp>
    <dsp:sp modelId="{4ABF60CD-2ECA-4851-82A4-094AB17608A3}">
      <dsp:nvSpPr>
        <dsp:cNvPr id="0" name=""/>
        <dsp:cNvSpPr/>
      </dsp:nvSpPr>
      <dsp:spPr>
        <a:xfrm>
          <a:off x="0" y="2333"/>
          <a:ext cx="2351510" cy="2261564"/>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Seek only happens if you search for the columns in the specified order.</a:t>
          </a:r>
          <a:endParaRPr lang="en-US" sz="2000" kern="1200" dirty="0"/>
        </a:p>
      </dsp:txBody>
      <dsp:txXfrm>
        <a:off x="110400" y="112733"/>
        <a:ext cx="2130710" cy="2040764"/>
      </dsp:txXfrm>
    </dsp:sp>
    <dsp:sp modelId="{6155D189-BFBB-4B9F-8D31-913BF9BA760D}">
      <dsp:nvSpPr>
        <dsp:cNvPr id="0" name=""/>
        <dsp:cNvSpPr/>
      </dsp:nvSpPr>
      <dsp:spPr>
        <a:xfrm>
          <a:off x="2365169" y="2490053"/>
          <a:ext cx="8515176" cy="2327262"/>
        </a:xfrm>
        <a:prstGeom prst="rightArrow">
          <a:avLst>
            <a:gd name="adj1" fmla="val 75000"/>
            <a:gd name="adj2" fmla="val 50000"/>
          </a:avLst>
        </a:prstGeom>
        <a:solidFill>
          <a:schemeClr val="accent2">
            <a:tint val="40000"/>
            <a:alpha val="90000"/>
            <a:hueOff val="-3488517"/>
            <a:satOff val="9327"/>
            <a:lumOff val="1154"/>
            <a:alphaOff val="0"/>
          </a:schemeClr>
        </a:solidFill>
        <a:ln w="10795" cap="flat" cmpd="sng" algn="ctr">
          <a:solidFill>
            <a:schemeClr val="accent2">
              <a:tint val="40000"/>
              <a:alpha val="90000"/>
              <a:hueOff val="-3488517"/>
              <a:satOff val="9327"/>
              <a:lumOff val="11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WHERE PostalCode = 98011 – seek</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PostalCode = 98011 AND StateID = 79 – seek both</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PostalCode = 98011 – seek AND City = Bothell -- scan</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StateID = 79 -- scan</a:t>
          </a:r>
          <a:endParaRPr lang="en-US" sz="2100" kern="1200" dirty="0"/>
        </a:p>
      </dsp:txBody>
      <dsp:txXfrm>
        <a:off x="2365169" y="2780961"/>
        <a:ext cx="7642453" cy="1745446"/>
      </dsp:txXfrm>
    </dsp:sp>
    <dsp:sp modelId="{2F27A988-C430-4343-AFC6-121B747947E2}">
      <dsp:nvSpPr>
        <dsp:cNvPr id="0" name=""/>
        <dsp:cNvSpPr/>
      </dsp:nvSpPr>
      <dsp:spPr>
        <a:xfrm>
          <a:off x="0" y="2471113"/>
          <a:ext cx="2364790" cy="2261564"/>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Effect of column in different WHERE clause.</a:t>
          </a:r>
          <a:endParaRPr lang="en-US" sz="2000" kern="1200" dirty="0"/>
        </a:p>
      </dsp:txBody>
      <dsp:txXfrm>
        <a:off x="110400" y="2581513"/>
        <a:ext cx="2143990" cy="20407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a:t>
            </a:fld>
            <a:endParaRPr lang="en-US"/>
          </a:p>
        </p:txBody>
      </p:sp>
    </p:spTree>
    <p:extLst>
      <p:ext uri="{BB962C8B-B14F-4D97-AF65-F5344CB8AC3E}">
        <p14:creationId xmlns:p14="http://schemas.microsoft.com/office/powerpoint/2010/main" val="219700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425941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295155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166702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5/28/2023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5/28/2023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5/28/2023 10:02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114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70382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NonClustered</a:t>
            </a:r>
            <a:r>
              <a:rPr lang="en-US" b="1" dirty="0"/>
              <a:t> Index</a:t>
            </a:r>
          </a:p>
          <a:p>
            <a:pPr marL="171450" indent="-171450">
              <a:buFont typeface="Arial" panose="020B0604020202020204" pitchFamily="34" charset="0"/>
              <a:buChar char="•"/>
            </a:pPr>
            <a:r>
              <a:rPr lang="en-US" dirty="0"/>
              <a:t>Same B-tree data structure as in a clustered index, except for Leaf Level.</a:t>
            </a:r>
            <a:br>
              <a:rPr lang="en-US" dirty="0"/>
            </a:br>
            <a:endParaRPr lang="en-US" dirty="0"/>
          </a:p>
          <a:p>
            <a:pPr marL="171450" indent="-171450">
              <a:buFont typeface="Arial" panose="020B0604020202020204" pitchFamily="34" charset="0"/>
              <a:buChar char="•"/>
            </a:pPr>
            <a:r>
              <a:rPr lang="en-US" dirty="0"/>
              <a:t>Non-Clustered Index Data is kept in synch with base table, but its data is stored separately.</a:t>
            </a:r>
            <a:br>
              <a:rPr lang="en-US" dirty="0"/>
            </a:br>
            <a:endParaRPr lang="en-US" dirty="0"/>
          </a:p>
          <a:p>
            <a:pPr marL="171450" indent="-171450">
              <a:buFont typeface="Arial" panose="020B0604020202020204" pitchFamily="34" charset="0"/>
              <a:buChar char="•"/>
            </a:pPr>
            <a:r>
              <a:rPr lang="en-US" dirty="0"/>
              <a:t>Contains a subset of the columns in the base table.</a:t>
            </a:r>
          </a:p>
          <a:p>
            <a:pPr lvl="2"/>
            <a:r>
              <a:rPr lang="en-US" dirty="0"/>
              <a:t>Think of it as a skinny table that is really fast for searching and sorting.</a:t>
            </a:r>
          </a:p>
          <a:p>
            <a:pPr lvl="2"/>
            <a:r>
              <a:rPr lang="en-US" dirty="0"/>
              <a:t>Most likely far fewer pages in a NC index as compared to a Clustered table.</a:t>
            </a:r>
            <a:br>
              <a:rPr lang="en-US" dirty="0"/>
            </a:br>
            <a:endParaRPr lang="en-US" dirty="0"/>
          </a:p>
          <a:p>
            <a:pPr marL="171450" indent="-171450">
              <a:buFont typeface="Arial" panose="020B0604020202020204" pitchFamily="34" charset="0"/>
              <a:buChar char="•"/>
            </a:pPr>
            <a:r>
              <a:rPr lang="en-US" dirty="0"/>
              <a:t>Leaf level contents:</a:t>
            </a:r>
          </a:p>
          <a:p>
            <a:pPr lvl="2"/>
            <a:r>
              <a:rPr lang="en-US" dirty="0"/>
              <a:t>Columns defined in the index key.</a:t>
            </a:r>
          </a:p>
          <a:p>
            <a:pPr lvl="2"/>
            <a:r>
              <a:rPr lang="en-US" dirty="0"/>
              <a:t>A ‘pointer’ to link back to the base table (to retrieve additional data).</a:t>
            </a:r>
          </a:p>
          <a:p>
            <a:pPr lvl="3"/>
            <a:r>
              <a:rPr lang="en-US" dirty="0"/>
              <a:t>clustered key for Clustered Objects</a:t>
            </a:r>
            <a:br>
              <a:rPr lang="en-US" dirty="0"/>
            </a:br>
            <a:r>
              <a:rPr lang="en-US" dirty="0"/>
              <a:t>or </a:t>
            </a:r>
          </a:p>
          <a:p>
            <a:pPr lvl="3"/>
            <a:r>
              <a:rPr lang="en-US" dirty="0"/>
              <a:t>ROW ID for heap objects</a:t>
            </a:r>
          </a:p>
          <a:p>
            <a:pPr lvl="2"/>
            <a:r>
              <a:rPr lang="en-US" dirty="0"/>
              <a:t>Any Included Columns</a:t>
            </a:r>
            <a:br>
              <a:rPr lang="en-US" dirty="0"/>
            </a:br>
            <a:endParaRPr lang="en-US" dirty="0"/>
          </a:p>
          <a:p>
            <a:pPr lvl="2"/>
            <a:r>
              <a:rPr lang="en-US" dirty="0"/>
              <a:t>As Leaf level contains fewer columns  in comparison to base table, Non-Clustered indexes have fewer pages than the corresponding base table.</a:t>
            </a:r>
          </a:p>
          <a:p>
            <a:endParaRPr lang="en-US" dirty="0"/>
          </a:p>
          <a:p>
            <a:r>
              <a:rPr lang="en-US" dirty="0"/>
              <a:t>References </a:t>
            </a:r>
            <a:r>
              <a:rPr lang="en-US" dirty="0">
                <a:hlinkClick r:id="rId3"/>
              </a:rPr>
              <a:t>https://docs.microsoft.com/en-us/sql/relational-databases/sql-server-index-design-guide?view=sql-server-ver15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09717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236642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4149310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46949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Index columns used in </a:t>
            </a:r>
            <a:r>
              <a:rPr lang="en-US" b="1" dirty="0"/>
              <a:t>WHERE</a:t>
            </a:r>
            <a:r>
              <a:rPr lang="en-US" dirty="0"/>
              <a:t> clauses and </a:t>
            </a:r>
            <a:r>
              <a:rPr lang="en-US" b="1" dirty="0"/>
              <a:t>JOINs</a:t>
            </a:r>
          </a:p>
          <a:p>
            <a:pPr lvl="2"/>
            <a:r>
              <a:rPr lang="en-US" sz="3200" dirty="0"/>
              <a:t>Start with foreign keys, and remove later if not used</a:t>
            </a:r>
            <a:endParaRPr lang="en-US" dirty="0"/>
          </a:p>
          <a:p>
            <a:endParaRPr lang="en-US" dirty="0"/>
          </a:p>
          <a:p>
            <a:r>
              <a:rPr lang="en-US" dirty="0"/>
              <a:t>This strategy</a:t>
            </a:r>
            <a:r>
              <a:rPr lang="en-US" baseline="0" dirty="0"/>
              <a:t> is easy for nonclustered indexes, for any single query.  </a:t>
            </a:r>
            <a:r>
              <a:rPr lang="en-US" b="1" baseline="0" dirty="0"/>
              <a:t>Build an index to support joins and WHERE clauses</a:t>
            </a:r>
            <a:r>
              <a:rPr lang="en-US" baseline="0" dirty="0"/>
              <a:t>, and you</a:t>
            </a:r>
            <a:r>
              <a:rPr lang="en-US" dirty="0"/>
              <a:t> ar</a:t>
            </a:r>
            <a:r>
              <a:rPr lang="en-US" baseline="0" dirty="0"/>
              <a:t>e done. The challenge comes when you need to address indexing a table with a lot of different queries used against it, each of which may filter on different combinations of columns. </a:t>
            </a:r>
          </a:p>
          <a:p>
            <a:r>
              <a:rPr lang="en-US" b="1" baseline="0" dirty="0"/>
              <a:t>You cannot</a:t>
            </a:r>
            <a:r>
              <a:rPr lang="en-US" b="1" dirty="0"/>
              <a:t> </a:t>
            </a:r>
            <a:r>
              <a:rPr lang="en-US" b="1" baseline="0" dirty="0"/>
              <a:t>build specific indexes for every combination of fields that may ever be used, because:</a:t>
            </a:r>
          </a:p>
          <a:p>
            <a:pPr marL="381762" lvl="1" indent="-171450">
              <a:buFont typeface="Arial" panose="020B0604020202020204" pitchFamily="34" charset="0"/>
              <a:buChar char="•"/>
            </a:pPr>
            <a:r>
              <a:rPr lang="en-US" baseline="0" dirty="0"/>
              <a:t>Of storage issues.</a:t>
            </a:r>
          </a:p>
          <a:p>
            <a:pPr marL="381762" lvl="1" indent="-171450">
              <a:buFont typeface="Arial" panose="020B0604020202020204" pitchFamily="34" charset="0"/>
              <a:buChar char="•"/>
            </a:pPr>
            <a:r>
              <a:rPr lang="en-US" dirty="0"/>
              <a:t>A </a:t>
            </a:r>
            <a:r>
              <a:rPr lang="en-US" baseline="0" dirty="0"/>
              <a:t>lot of nonclustered indexes would impact DML.</a:t>
            </a:r>
          </a:p>
          <a:p>
            <a:pPr marL="381762" lvl="1" indent="-171450">
              <a:buFont typeface="Arial" panose="020B0604020202020204" pitchFamily="34" charset="0"/>
              <a:buChar char="•"/>
            </a:pPr>
            <a:r>
              <a:rPr lang="en-US" dirty="0"/>
              <a:t>Of </a:t>
            </a:r>
            <a:r>
              <a:rPr lang="en-US" baseline="0" dirty="0"/>
              <a:t>the increased maintenance overhead.  </a:t>
            </a:r>
          </a:p>
          <a:p>
            <a:r>
              <a:rPr lang="en-US" dirty="0"/>
              <a:t>=============</a:t>
            </a:r>
          </a:p>
          <a:p>
            <a:r>
              <a:rPr lang="en-US" b="1" dirty="0"/>
              <a:t>More Information</a:t>
            </a:r>
          </a:p>
          <a:p>
            <a:r>
              <a:rPr lang="en-US" dirty="0"/>
              <a:t>=============</a:t>
            </a:r>
          </a:p>
          <a:p>
            <a:endParaRPr lang="en-US" baseline="0" dirty="0"/>
          </a:p>
          <a:p>
            <a:r>
              <a:rPr lang="en-US" baseline="0" dirty="0"/>
              <a:t>Deciding on an indexing strategy is never easy and is never a one-time effort. </a:t>
            </a:r>
          </a:p>
          <a:p>
            <a:r>
              <a:rPr lang="en-US" baseline="0" dirty="0"/>
              <a:t>The queries against a table change over time, and therefore, indexing strategies have to be reviewed and adjusted as needed.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Ideally, the first column</a:t>
            </a:r>
            <a:r>
              <a:rPr lang="en-US" baseline="0" dirty="0"/>
              <a:t> in a multi-column index will be used in every query. However,</a:t>
            </a:r>
            <a:r>
              <a:rPr lang="en-US" dirty="0"/>
              <a:t> that is</a:t>
            </a:r>
            <a:r>
              <a:rPr lang="en-US" baseline="0" dirty="0"/>
              <a:t> not likely to happen.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One solution is to create every possible combination of indexes, but that will not scale.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Even</a:t>
            </a:r>
            <a:r>
              <a:rPr lang="en-US" baseline="0" dirty="0"/>
              <a:t> though index scans are not as efficient as seeks, the fact is that nonclustered indexes only have a few columns</a:t>
            </a:r>
            <a:r>
              <a:rPr lang="en-US" dirty="0"/>
              <a:t> as </a:t>
            </a:r>
            <a:r>
              <a:rPr lang="en-US" baseline="0" dirty="0"/>
              <a:t>compared to the clustered index,</a:t>
            </a:r>
            <a:r>
              <a:rPr lang="en-US" dirty="0"/>
              <a:t> </a:t>
            </a:r>
            <a:r>
              <a:rPr lang="en-US" baseline="0" dirty="0"/>
              <a:t>which could have dozens of columns.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This means that scanning a nonclustered index to find records may result in acceptable query performance.  </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Ideally the focus should be on writing queries to use existing indexes, rather than on adding more indexes</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2377018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49022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8080596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52137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977564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Title Slide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680536"/>
            <a:ext cx="12206593" cy="3642658"/>
          </a:xfrm>
          <a:prstGeom prst="rect">
            <a:avLst/>
          </a:prstGeom>
          <a:solidFill>
            <a:schemeClr val="accent5">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311835" y="738714"/>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311834" y="253008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129141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020977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65309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21140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1735584"/>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389936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52986344"/>
      </p:ext>
    </p:extLst>
  </p:cSld>
  <p:clrMapOvr>
    <a:masterClrMapping/>
  </p:clrMapOvr>
  <p:hf sldNum="0" hdr="0" ftr="0" dt="0"/>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6340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905973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922" r:id="rId1"/>
    <p:sldLayoutId id="2147485301" r:id="rId2"/>
    <p:sldLayoutId id="2147485367" r:id="rId3"/>
    <p:sldLayoutId id="2147485369" r:id="rId4"/>
    <p:sldLayoutId id="2147485370" r:id="rId5"/>
    <p:sldLayoutId id="2147485371" r:id="rId6"/>
    <p:sldLayoutId id="2147485373" r:id="rId7"/>
    <p:sldLayoutId id="2147485375" r:id="rId8"/>
    <p:sldLayoutId id="2147485376" r:id="rId9"/>
    <p:sldLayoutId id="2147485377" r:id="rId10"/>
    <p:sldLayoutId id="2147485379" r:id="rId11"/>
    <p:sldLayoutId id="2147485435" r:id="rId12"/>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Tree>
    <p:extLst>
      <p:ext uri="{BB962C8B-B14F-4D97-AF65-F5344CB8AC3E}">
        <p14:creationId xmlns:p14="http://schemas.microsoft.com/office/powerpoint/2010/main" val="3097416408"/>
      </p:ext>
    </p:extLst>
  </p:cSld>
  <p:clrMap bg1="lt1" tx1="dk1" bg2="lt2" tx2="dk2" accent1="accent1" accent2="accent2" accent3="accent3" accent4="accent4" accent5="accent5" accent6="accent6" hlink="hlink" folHlink="folHlink"/>
  <p:sldLayoutIdLst>
    <p:sldLayoutId id="2147485437" r:id="rId1"/>
    <p:sldLayoutId id="2147485438" r:id="rId2"/>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3165556"/>
            <a:ext cx="5199473" cy="1329595"/>
          </a:xfrm>
        </p:spPr>
        <p:txBody>
          <a:bodyPr/>
          <a:lstStyle/>
          <a:p>
            <a:r>
              <a:rPr lang="en-US" dirty="0"/>
              <a:t>Deep Dive into Non-Clustered Indexes</a:t>
            </a:r>
            <a:br>
              <a:rPr lang="en-US" dirty="0"/>
            </a:br>
            <a:endParaRPr lang="en-US" dirty="0"/>
          </a:p>
        </p:txBody>
      </p:sp>
      <p:sp>
        <p:nvSpPr>
          <p:cNvPr id="3" name="Title 1">
            <a:extLst>
              <a:ext uri="{FF2B5EF4-FFF2-40B4-BE49-F238E27FC236}">
                <a16:creationId xmlns:a16="http://schemas.microsoft.com/office/drawing/2014/main" id="{12FF1984-1622-4090-B657-5545BFED10A4}"/>
              </a:ext>
            </a:extLst>
          </p:cNvPr>
          <p:cNvSpPr txBox="1">
            <a:spLocks/>
          </p:cNvSpPr>
          <p:nvPr/>
        </p:nvSpPr>
        <p:spPr>
          <a:xfrm>
            <a:off x="496113" y="5210574"/>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Non-Clustered Index with Included Column </a:t>
            </a:r>
          </a:p>
        </p:txBody>
      </p:sp>
      <p:pic>
        <p:nvPicPr>
          <p:cNvPr id="5" name="Picture 4">
            <a:extLst>
              <a:ext uri="{FF2B5EF4-FFF2-40B4-BE49-F238E27FC236}">
                <a16:creationId xmlns:a16="http://schemas.microsoft.com/office/drawing/2014/main" id="{79AAAB00-C121-4460-B53A-44B7D9A425CA}"/>
              </a:ext>
            </a:extLst>
          </p:cNvPr>
          <p:cNvPicPr>
            <a:picLocks noChangeAspect="1"/>
          </p:cNvPicPr>
          <p:nvPr/>
        </p:nvPicPr>
        <p:blipFill>
          <a:blip r:embed="rId3"/>
          <a:stretch>
            <a:fillRect/>
          </a:stretch>
        </p:blipFill>
        <p:spPr>
          <a:xfrm>
            <a:off x="465666" y="1618515"/>
            <a:ext cx="9164329" cy="294363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EF9F534-B150-4709-A76C-9D9CACD44535}"/>
              </a:ext>
            </a:extLst>
          </p:cNvPr>
          <p:cNvPicPr>
            <a:picLocks noChangeAspect="1"/>
          </p:cNvPicPr>
          <p:nvPr/>
        </p:nvPicPr>
        <p:blipFill>
          <a:blip r:embed="rId4"/>
          <a:stretch>
            <a:fillRect/>
          </a:stretch>
        </p:blipFill>
        <p:spPr>
          <a:xfrm>
            <a:off x="5244818" y="3467168"/>
            <a:ext cx="6823166" cy="2189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19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Non-Clustered Index Strategy</a:t>
            </a:r>
          </a:p>
        </p:txBody>
      </p:sp>
      <p:graphicFrame>
        <p:nvGraphicFramePr>
          <p:cNvPr id="5" name="Content Placeholder 4">
            <a:extLst>
              <a:ext uri="{FF2B5EF4-FFF2-40B4-BE49-F238E27FC236}">
                <a16:creationId xmlns:a16="http://schemas.microsoft.com/office/drawing/2014/main" id="{25A6B57F-352F-4FDB-9602-F090C817F748}"/>
              </a:ext>
            </a:extLst>
          </p:cNvPr>
          <p:cNvGraphicFramePr>
            <a:graphicFrameLocks noGrp="1"/>
          </p:cNvGraphicFramePr>
          <p:nvPr>
            <p:ph sz="quarter" idx="13"/>
            <p:extLst>
              <p:ext uri="{D42A27DB-BD31-4B8C-83A1-F6EECF244321}">
                <p14:modId xmlns:p14="http://schemas.microsoft.com/office/powerpoint/2010/main" val="2429848907"/>
              </p:ext>
            </p:extLst>
          </p:nvPr>
        </p:nvGraphicFramePr>
        <p:xfrm>
          <a:off x="655638" y="933688"/>
          <a:ext cx="10880726" cy="5413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Multi-Column Indexing Access </a:t>
            </a:r>
          </a:p>
        </p:txBody>
      </p:sp>
      <p:graphicFrame>
        <p:nvGraphicFramePr>
          <p:cNvPr id="6" name="Content Placeholder 5">
            <a:extLst>
              <a:ext uri="{FF2B5EF4-FFF2-40B4-BE49-F238E27FC236}">
                <a16:creationId xmlns:a16="http://schemas.microsoft.com/office/drawing/2014/main" id="{C6DD82E5-4CD6-4965-867A-3C9E652E2635}"/>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103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Multi-Column Indexing Access (Seek Predicates) </a:t>
            </a:r>
          </a:p>
        </p:txBody>
      </p:sp>
      <p:pic>
        <p:nvPicPr>
          <p:cNvPr id="7" name="Picture 6">
            <a:extLst>
              <a:ext uri="{FF2B5EF4-FFF2-40B4-BE49-F238E27FC236}">
                <a16:creationId xmlns:a16="http://schemas.microsoft.com/office/drawing/2014/main" id="{4F878944-C4B7-BC2F-9E98-8B98557F50E2}"/>
              </a:ext>
            </a:extLst>
          </p:cNvPr>
          <p:cNvPicPr>
            <a:picLocks noChangeAspect="1"/>
          </p:cNvPicPr>
          <p:nvPr/>
        </p:nvPicPr>
        <p:blipFill>
          <a:blip r:embed="rId3"/>
          <a:stretch>
            <a:fillRect/>
          </a:stretch>
        </p:blipFill>
        <p:spPr>
          <a:xfrm>
            <a:off x="885265" y="3459027"/>
            <a:ext cx="4444515" cy="2689081"/>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3D88253D-B09A-7FD9-F797-A2685B451CEC}"/>
              </a:ext>
            </a:extLst>
          </p:cNvPr>
          <p:cNvSpPr txBox="1"/>
          <p:nvPr/>
        </p:nvSpPr>
        <p:spPr>
          <a:xfrm>
            <a:off x="885264" y="1276165"/>
            <a:ext cx="4444515" cy="1384995"/>
          </a:xfrm>
          <a:prstGeom prst="rect">
            <a:avLst/>
          </a:prstGeom>
          <a:noFill/>
        </p:spPr>
        <p:txBody>
          <a:bodyPr wrap="square" lIns="0" tIns="0" rIns="0" bIns="0" rtlCol="0">
            <a:spAutoFit/>
          </a:bodyPr>
          <a:lstStyle/>
          <a:p>
            <a:r>
              <a:rPr lang="en-US" sz="1800" dirty="0">
                <a:solidFill>
                  <a:srgbClr val="008000"/>
                </a:solidFill>
                <a:latin typeface="Consolas" panose="020B0609020204030204" pitchFamily="49" charset="0"/>
              </a:rPr>
              <a:t>--</a:t>
            </a:r>
            <a:r>
              <a:rPr lang="en-US" dirty="0">
                <a:solidFill>
                  <a:srgbClr val="008000"/>
                </a:solidFill>
                <a:latin typeface="Consolas" panose="020B0609020204030204" pitchFamily="49" charset="0"/>
              </a:rPr>
              <a:t>Single value </a:t>
            </a:r>
            <a:r>
              <a:rPr lang="en-US" sz="1800" dirty="0">
                <a:solidFill>
                  <a:srgbClr val="008000"/>
                </a:solidFill>
                <a:latin typeface="Consolas" panose="020B0609020204030204" pitchFamily="49" charset="0"/>
              </a:rPr>
              <a:t>performs Index Seek.</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endParaRPr lang="en-US" sz="1800" dirty="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EB68024D-575D-BC99-C86E-4637A28C994F}"/>
              </a:ext>
            </a:extLst>
          </p:cNvPr>
          <p:cNvPicPr>
            <a:picLocks noChangeAspect="1"/>
          </p:cNvPicPr>
          <p:nvPr/>
        </p:nvPicPr>
        <p:blipFill>
          <a:blip r:embed="rId4"/>
          <a:stretch>
            <a:fillRect/>
          </a:stretch>
        </p:blipFill>
        <p:spPr>
          <a:xfrm>
            <a:off x="6701883" y="3429000"/>
            <a:ext cx="4444515" cy="2689081"/>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F72DD28C-2E27-9637-93CF-1A2E8EEE3496}"/>
              </a:ext>
            </a:extLst>
          </p:cNvPr>
          <p:cNvSpPr txBox="1"/>
          <p:nvPr/>
        </p:nvSpPr>
        <p:spPr>
          <a:xfrm>
            <a:off x="6283997" y="1243203"/>
            <a:ext cx="5737674" cy="1754326"/>
          </a:xfrm>
          <a:prstGeom prst="rect">
            <a:avLst/>
          </a:prstGeom>
          <a:noFill/>
        </p:spPr>
        <p:txBody>
          <a:bodyPr wrap="square">
            <a:spAutoFit/>
          </a:bodyPr>
          <a:lstStyle/>
          <a:p>
            <a:r>
              <a:rPr lang="en-US" sz="1800" dirty="0">
                <a:solidFill>
                  <a:srgbClr val="008000"/>
                </a:solidFill>
                <a:latin typeface="Consolas" panose="020B0609020204030204" pitchFamily="49" charset="0"/>
              </a:rPr>
              <a:t>--Index Seek on both columns</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--Search condition in same order as Index.</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StateProvinceID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79</a:t>
            </a:r>
          </a:p>
        </p:txBody>
      </p:sp>
      <p:sp>
        <p:nvSpPr>
          <p:cNvPr id="13" name="Rectangle 12">
            <a:extLst>
              <a:ext uri="{FF2B5EF4-FFF2-40B4-BE49-F238E27FC236}">
                <a16:creationId xmlns:a16="http://schemas.microsoft.com/office/drawing/2014/main" id="{CBBD148D-3D60-70E2-4764-2B0A961D3428}"/>
              </a:ext>
            </a:extLst>
          </p:cNvPr>
          <p:cNvSpPr/>
          <p:nvPr/>
        </p:nvSpPr>
        <p:spPr bwMode="auto">
          <a:xfrm>
            <a:off x="885264" y="5338482"/>
            <a:ext cx="4444515" cy="809626"/>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A852449D-4ECE-CFAD-EB17-92E5BE9D936A}"/>
              </a:ext>
            </a:extLst>
          </p:cNvPr>
          <p:cNvSpPr/>
          <p:nvPr/>
        </p:nvSpPr>
        <p:spPr bwMode="auto">
          <a:xfrm>
            <a:off x="6701883" y="4933668"/>
            <a:ext cx="4444515" cy="121443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2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F77BC58-3294-4452-5A1F-889D4990BFFB}"/>
              </a:ext>
            </a:extLst>
          </p:cNvPr>
          <p:cNvPicPr>
            <a:picLocks noChangeAspect="1"/>
          </p:cNvPicPr>
          <p:nvPr/>
        </p:nvPicPr>
        <p:blipFill>
          <a:blip r:embed="rId3"/>
          <a:stretch>
            <a:fillRect/>
          </a:stretch>
        </p:blipFill>
        <p:spPr>
          <a:xfrm>
            <a:off x="6468036" y="3373647"/>
            <a:ext cx="5371759" cy="2752761"/>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3D34C608-32A1-6A48-4946-B2AE9EC0A68A}"/>
              </a:ext>
            </a:extLst>
          </p:cNvPr>
          <p:cNvPicPr>
            <a:picLocks noChangeAspect="1"/>
          </p:cNvPicPr>
          <p:nvPr/>
        </p:nvPicPr>
        <p:blipFill>
          <a:blip r:embed="rId4"/>
          <a:stretch>
            <a:fillRect/>
          </a:stretch>
        </p:blipFill>
        <p:spPr>
          <a:xfrm>
            <a:off x="655638" y="3182028"/>
            <a:ext cx="4713065" cy="3331831"/>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Multi-Column Indexing Access (Scan Predicates) </a:t>
            </a:r>
          </a:p>
        </p:txBody>
      </p:sp>
      <p:sp>
        <p:nvSpPr>
          <p:cNvPr id="8" name="TextBox 7">
            <a:extLst>
              <a:ext uri="{FF2B5EF4-FFF2-40B4-BE49-F238E27FC236}">
                <a16:creationId xmlns:a16="http://schemas.microsoft.com/office/drawing/2014/main" id="{3D88253D-B09A-7FD9-F797-A2685B451CEC}"/>
              </a:ext>
            </a:extLst>
          </p:cNvPr>
          <p:cNvSpPr txBox="1"/>
          <p:nvPr/>
        </p:nvSpPr>
        <p:spPr>
          <a:xfrm>
            <a:off x="655638" y="1150870"/>
            <a:ext cx="5022740" cy="1661993"/>
          </a:xfrm>
          <a:prstGeom prst="rect">
            <a:avLst/>
          </a:prstGeom>
          <a:noFill/>
        </p:spPr>
        <p:txBody>
          <a:bodyPr wrap="square" lIns="0" tIns="0" rIns="0" bIns="0" rtlCol="0">
            <a:spAutoFit/>
          </a:bodyPr>
          <a:lstStyle/>
          <a:p>
            <a:r>
              <a:rPr lang="en-US" sz="1800" dirty="0">
                <a:solidFill>
                  <a:srgbClr val="008000"/>
                </a:solidFill>
                <a:latin typeface="Consolas" panose="020B0609020204030204" pitchFamily="49" charset="0"/>
              </a:rPr>
              <a:t>--Index Seek on first column</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--After seek, will scan second column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City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'Bothell'</a:t>
            </a:r>
            <a:endParaRPr lang="en-US" sz="1800" dirty="0">
              <a:solidFill>
                <a:srgbClr val="000000"/>
              </a:solidFill>
              <a:latin typeface="Consolas" panose="020B0609020204030204" pitchFamily="49" charset="0"/>
            </a:endParaRPr>
          </a:p>
        </p:txBody>
      </p:sp>
      <p:sp>
        <p:nvSpPr>
          <p:cNvPr id="12" name="TextBox 11">
            <a:extLst>
              <a:ext uri="{FF2B5EF4-FFF2-40B4-BE49-F238E27FC236}">
                <a16:creationId xmlns:a16="http://schemas.microsoft.com/office/drawing/2014/main" id="{F72DD28C-2E27-9637-93CF-1A2E8EEE3496}"/>
              </a:ext>
            </a:extLst>
          </p:cNvPr>
          <p:cNvSpPr txBox="1"/>
          <p:nvPr/>
        </p:nvSpPr>
        <p:spPr>
          <a:xfrm>
            <a:off x="6283997" y="1012349"/>
            <a:ext cx="5737674" cy="1754326"/>
          </a:xfrm>
          <a:prstGeom prst="rect">
            <a:avLst/>
          </a:prstGeom>
          <a:noFill/>
        </p:spPr>
        <p:txBody>
          <a:bodyPr wrap="square">
            <a:spAutoFit/>
          </a:bodyPr>
          <a:lstStyle/>
          <a:p>
            <a:r>
              <a:rPr lang="en-US" sz="1800" dirty="0">
                <a:solidFill>
                  <a:srgbClr val="008000"/>
                </a:solidFill>
                <a:latin typeface="Consolas" panose="020B0609020204030204" pitchFamily="49" charset="0"/>
              </a:rPr>
              <a:t>--Search condition not in same order as Index.</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--Performs Index Scan.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StateProvinceID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79</a:t>
            </a:r>
          </a:p>
        </p:txBody>
      </p:sp>
      <p:sp>
        <p:nvSpPr>
          <p:cNvPr id="13" name="Rectangle 12">
            <a:extLst>
              <a:ext uri="{FF2B5EF4-FFF2-40B4-BE49-F238E27FC236}">
                <a16:creationId xmlns:a16="http://schemas.microsoft.com/office/drawing/2014/main" id="{CBBD148D-3D60-70E2-4764-2B0A961D3428}"/>
              </a:ext>
            </a:extLst>
          </p:cNvPr>
          <p:cNvSpPr/>
          <p:nvPr/>
        </p:nvSpPr>
        <p:spPr bwMode="auto">
          <a:xfrm>
            <a:off x="655638" y="5642609"/>
            <a:ext cx="4713065" cy="87124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A852449D-4ECE-CFAD-EB17-92E5BE9D936A}"/>
              </a:ext>
            </a:extLst>
          </p:cNvPr>
          <p:cNvSpPr/>
          <p:nvPr/>
        </p:nvSpPr>
        <p:spPr bwMode="auto">
          <a:xfrm>
            <a:off x="6468036" y="3373647"/>
            <a:ext cx="5371759" cy="1263907"/>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Arrow: Curved Up 5">
            <a:extLst>
              <a:ext uri="{FF2B5EF4-FFF2-40B4-BE49-F238E27FC236}">
                <a16:creationId xmlns:a16="http://schemas.microsoft.com/office/drawing/2014/main" id="{802AB1A5-0DAD-70EE-F8C7-D3159191B384}"/>
              </a:ext>
            </a:extLst>
          </p:cNvPr>
          <p:cNvSpPr/>
          <p:nvPr/>
        </p:nvSpPr>
        <p:spPr bwMode="auto">
          <a:xfrm rot="16200000">
            <a:off x="4541249" y="4390544"/>
            <a:ext cx="1936538" cy="1438835"/>
          </a:xfrm>
          <a:prstGeom prst="curvedUpArrow">
            <a:avLst/>
          </a:prstGeom>
          <a:solidFill>
            <a:srgbClr val="D83B0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2428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324033" y="167523"/>
            <a:ext cx="10971244" cy="461665"/>
          </a:xfrm>
        </p:spPr>
        <p:txBody>
          <a:bodyPr/>
          <a:lstStyle/>
          <a:p>
            <a:r>
              <a:rPr lang="en-US" dirty="0"/>
              <a:t>DBCC IND</a:t>
            </a:r>
          </a:p>
        </p:txBody>
      </p:sp>
      <p:pic>
        <p:nvPicPr>
          <p:cNvPr id="3" name="Picture 2">
            <a:extLst>
              <a:ext uri="{FF2B5EF4-FFF2-40B4-BE49-F238E27FC236}">
                <a16:creationId xmlns:a16="http://schemas.microsoft.com/office/drawing/2014/main" id="{2B258257-4F29-4E77-BA4D-A52EEAE18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5" y="991375"/>
            <a:ext cx="11419770" cy="5468270"/>
          </a:xfrm>
          <a:prstGeom prst="rect">
            <a:avLst/>
          </a:prstGeom>
        </p:spPr>
      </p:pic>
      <p:graphicFrame>
        <p:nvGraphicFramePr>
          <p:cNvPr id="6" name="Content Placeholder 8">
            <a:extLst>
              <a:ext uri="{FF2B5EF4-FFF2-40B4-BE49-F238E27FC236}">
                <a16:creationId xmlns:a16="http://schemas.microsoft.com/office/drawing/2014/main" id="{06304635-15FE-AA52-8214-78F571BB9CAE}"/>
              </a:ext>
            </a:extLst>
          </p:cNvPr>
          <p:cNvGraphicFramePr>
            <a:graphicFrameLocks/>
          </p:cNvGraphicFramePr>
          <p:nvPr>
            <p:extLst>
              <p:ext uri="{D42A27DB-BD31-4B8C-83A1-F6EECF244321}">
                <p14:modId xmlns:p14="http://schemas.microsoft.com/office/powerpoint/2010/main" val="3959179108"/>
              </p:ext>
            </p:extLst>
          </p:nvPr>
        </p:nvGraphicFramePr>
        <p:xfrm>
          <a:off x="7833359" y="814915"/>
          <a:ext cx="3910445" cy="834186"/>
        </p:xfrm>
        <a:graphic>
          <a:graphicData uri="http://schemas.openxmlformats.org/drawingml/2006/table">
            <a:tbl>
              <a:tblPr firstRow="1" bandRow="1">
                <a:tableStyleId>{ED083AE6-46FA-4A59-8FB0-9F97EB10719F}</a:tableStyleId>
              </a:tblPr>
              <a:tblGrid>
                <a:gridCol w="812176">
                  <a:extLst>
                    <a:ext uri="{9D8B030D-6E8A-4147-A177-3AD203B41FA5}">
                      <a16:colId xmlns:a16="http://schemas.microsoft.com/office/drawing/2014/main" val="3132208126"/>
                    </a:ext>
                  </a:extLst>
                </a:gridCol>
                <a:gridCol w="901090">
                  <a:extLst>
                    <a:ext uri="{9D8B030D-6E8A-4147-A177-3AD203B41FA5}">
                      <a16:colId xmlns:a16="http://schemas.microsoft.com/office/drawing/2014/main" val="781971758"/>
                    </a:ext>
                  </a:extLst>
                </a:gridCol>
                <a:gridCol w="1168537">
                  <a:extLst>
                    <a:ext uri="{9D8B030D-6E8A-4147-A177-3AD203B41FA5}">
                      <a16:colId xmlns:a16="http://schemas.microsoft.com/office/drawing/2014/main" val="3102836350"/>
                    </a:ext>
                  </a:extLst>
                </a:gridCol>
                <a:gridCol w="1028642">
                  <a:extLst>
                    <a:ext uri="{9D8B030D-6E8A-4147-A177-3AD203B41FA5}">
                      <a16:colId xmlns:a16="http://schemas.microsoft.com/office/drawing/2014/main" val="1691157490"/>
                    </a:ext>
                  </a:extLst>
                </a:gridCol>
              </a:tblGrid>
              <a:tr h="316026">
                <a:tc gridSpan="4">
                  <a:txBody>
                    <a:bodyPr/>
                    <a:lstStyle/>
                    <a:p>
                      <a:pPr algn="ctr"/>
                      <a:r>
                        <a:rPr lang="en-US" sz="1400" dirty="0"/>
                        <a:t>Page Types</a:t>
                      </a:r>
                    </a:p>
                  </a:txBody>
                  <a:tcPr anchor="ctr"/>
                </a:tc>
                <a:tc h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endParaRPr lang="en-US" sz="2400" b="1" dirty="0"/>
                    </a:p>
                  </a:txBody>
                  <a:tcPr/>
                </a:tc>
                <a:tc hMerge="1">
                  <a:txBody>
                    <a:bodyPr/>
                    <a:lstStyle/>
                    <a:p>
                      <a:endParaRPr lang="en-US" sz="2400" b="1" dirty="0"/>
                    </a:p>
                  </a:txBody>
                  <a:tcPr/>
                </a:tc>
                <a:extLst>
                  <a:ext uri="{0D108BD9-81ED-4DB2-BD59-A6C34878D82A}">
                    <a16:rowId xmlns:a16="http://schemas.microsoft.com/office/drawing/2014/main" val="3459207783"/>
                  </a:ext>
                </a:extLst>
              </a:tr>
              <a:tr h="475841">
                <a:tc>
                  <a:txBody>
                    <a:bodyPr/>
                    <a:lstStyle/>
                    <a:p>
                      <a:pPr algn="ctr"/>
                      <a:r>
                        <a:rPr lang="en-US" sz="1400" dirty="0"/>
                        <a:t>Data (1)</a:t>
                      </a: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a:effectLst/>
                        </a:rPr>
                        <a:t>Index (2)</a:t>
                      </a:r>
                      <a:endParaRPr lang="en-US" sz="1400" dirty="0"/>
                    </a:p>
                  </a:txBody>
                  <a:tcPr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dirty="0">
                          <a:effectLst/>
                        </a:rPr>
                        <a:t>Text/Image (3 or 4)</a:t>
                      </a:r>
                      <a:endParaRPr lang="en-US" sz="1400" dirty="0"/>
                    </a:p>
                  </a:txBody>
                  <a:tcPr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dirty="0"/>
                        <a:t>IAM (10)</a:t>
                      </a:r>
                    </a:p>
                  </a:txBody>
                  <a:tcPr anchor="ctr"/>
                </a:tc>
                <a:extLst>
                  <a:ext uri="{0D108BD9-81ED-4DB2-BD59-A6C34878D82A}">
                    <a16:rowId xmlns:a16="http://schemas.microsoft.com/office/drawing/2014/main" val="3582416367"/>
                  </a:ext>
                </a:extLst>
              </a:tr>
            </a:tbl>
          </a:graphicData>
        </a:graphic>
      </p:graphicFrame>
    </p:spTree>
    <p:extLst>
      <p:ext uri="{BB962C8B-B14F-4D97-AF65-F5344CB8AC3E}">
        <p14:creationId xmlns:p14="http://schemas.microsoft.com/office/powerpoint/2010/main" val="255499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212401" y="178280"/>
            <a:ext cx="10971244" cy="461665"/>
          </a:xfrm>
        </p:spPr>
        <p:txBody>
          <a:bodyPr/>
          <a:lstStyle/>
          <a:p>
            <a:r>
              <a:rPr lang="en-US" dirty="0"/>
              <a:t>DBCC PAGE</a:t>
            </a:r>
          </a:p>
        </p:txBody>
      </p:sp>
      <p:pic>
        <p:nvPicPr>
          <p:cNvPr id="3" name="Picture 2">
            <a:extLst>
              <a:ext uri="{FF2B5EF4-FFF2-40B4-BE49-F238E27FC236}">
                <a16:creationId xmlns:a16="http://schemas.microsoft.com/office/drawing/2014/main" id="{0DC0808B-1442-47F6-A731-2CF02ADAB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355" y="925422"/>
            <a:ext cx="9944069" cy="4942815"/>
          </a:xfrm>
          <a:prstGeom prst="rect">
            <a:avLst/>
          </a:prstGeom>
        </p:spPr>
      </p:pic>
      <p:grpSp>
        <p:nvGrpSpPr>
          <p:cNvPr id="4" name="Group 3">
            <a:extLst>
              <a:ext uri="{FF2B5EF4-FFF2-40B4-BE49-F238E27FC236}">
                <a16:creationId xmlns:a16="http://schemas.microsoft.com/office/drawing/2014/main" id="{92839D16-657B-6CA2-1DA7-60893E4D4536}"/>
              </a:ext>
            </a:extLst>
          </p:cNvPr>
          <p:cNvGrpSpPr/>
          <p:nvPr/>
        </p:nvGrpSpPr>
        <p:grpSpPr>
          <a:xfrm>
            <a:off x="1008355" y="6153714"/>
            <a:ext cx="10507055" cy="437580"/>
            <a:chOff x="0" y="12042"/>
            <a:chExt cx="8208964" cy="437580"/>
          </a:xfrm>
        </p:grpSpPr>
        <p:sp>
          <p:nvSpPr>
            <p:cNvPr id="5" name="Rectangle: Rounded Corners 4">
              <a:extLst>
                <a:ext uri="{FF2B5EF4-FFF2-40B4-BE49-F238E27FC236}">
                  <a16:creationId xmlns:a16="http://schemas.microsoft.com/office/drawing/2014/main" id="{9E5C45D5-2F34-C630-D414-6BD4D0261A97}"/>
                </a:ext>
              </a:extLst>
            </p:cNvPr>
            <p:cNvSpPr/>
            <p:nvPr/>
          </p:nvSpPr>
          <p:spPr>
            <a:xfrm>
              <a:off x="0" y="12042"/>
              <a:ext cx="8208964" cy="437580"/>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E5655597-07A3-0328-DFD6-7E717DEAE471}"/>
                </a:ext>
              </a:extLst>
            </p:cNvPr>
            <p:cNvSpPr txBox="1"/>
            <p:nvPr/>
          </p:nvSpPr>
          <p:spPr>
            <a:xfrm>
              <a:off x="21361" y="33403"/>
              <a:ext cx="8166242" cy="3948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New DMF </a:t>
              </a:r>
              <a:r>
                <a:rPr lang="en-US" sz="1700" b="0" i="0" kern="1200" baseline="0" dirty="0" err="1"/>
                <a:t>sys.dm_db_page_info</a:t>
              </a:r>
              <a:r>
                <a:rPr lang="en-US" sz="1700" b="0" i="0" kern="1200" baseline="0" dirty="0"/>
                <a:t> is supported in SQL Server 2019 (15.x) and later. </a:t>
              </a:r>
              <a:endParaRPr lang="en-US" sz="1700" kern="1200" dirty="0"/>
            </a:p>
          </p:txBody>
        </p:sp>
      </p:grpSp>
    </p:spTree>
    <p:extLst>
      <p:ext uri="{BB962C8B-B14F-4D97-AF65-F5344CB8AC3E}">
        <p14:creationId xmlns:p14="http://schemas.microsoft.com/office/powerpoint/2010/main" val="233139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8F322D1-571A-45D1-A3A3-EE3DD7FF3C6A}"/>
              </a:ext>
            </a:extLst>
          </p:cNvPr>
          <p:cNvSpPr txBox="1"/>
          <p:nvPr/>
        </p:nvSpPr>
        <p:spPr>
          <a:xfrm>
            <a:off x="3875501" y="694671"/>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Cloud Solution Architect - Engineer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a:t>
            </a:r>
            <a:endParaRPr lang="en-US" sz="2400" dirty="0">
              <a:solidFill>
                <a:prstClr val="white"/>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24"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1">
            <a:extLst>
              <a:ext uri="{FF2B5EF4-FFF2-40B4-BE49-F238E27FC236}">
                <a16:creationId xmlns:a16="http://schemas.microsoft.com/office/drawing/2014/main" id="{0B19A98F-23F3-8A02-ED12-3FE5D20B8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1166" y="4587261"/>
            <a:ext cx="1576068" cy="1576068"/>
          </a:xfrm>
          <a:prstGeom prst="rect">
            <a:avLst/>
          </a:prstGeom>
        </p:spPr>
      </p:pic>
      <p:pic>
        <p:nvPicPr>
          <p:cNvPr id="4" name="Picture 3">
            <a:extLst>
              <a:ext uri="{FF2B5EF4-FFF2-40B4-BE49-F238E27FC236}">
                <a16:creationId xmlns:a16="http://schemas.microsoft.com/office/drawing/2014/main" id="{7711D228-9F12-6B68-C591-BC532E844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377" y="4587261"/>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C96BD1A-466A-9860-CF2C-52954AA32B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9588" y="4587261"/>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Microsoft Certified: Power BI Data Analyst Associate">
            <a:extLst>
              <a:ext uri="{FF2B5EF4-FFF2-40B4-BE49-F238E27FC236}">
                <a16:creationId xmlns:a16="http://schemas.microsoft.com/office/drawing/2014/main" id="{FA299153-CDE2-1B0A-CA6D-9D2C5376FC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3797" y="4564945"/>
            <a:ext cx="1620701" cy="16207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Microsoft Certified Trainer 2023-2024">
            <a:extLst>
              <a:ext uri="{FF2B5EF4-FFF2-40B4-BE49-F238E27FC236}">
                <a16:creationId xmlns:a16="http://schemas.microsoft.com/office/drawing/2014/main" id="{C1008DB4-E576-5520-3018-6270A80326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6955" y="4587261"/>
            <a:ext cx="1576068" cy="157606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D7B675BD-6144-3A48-A1EB-AC5090B8CA8E}"/>
              </a:ext>
            </a:extLst>
          </p:cNvPr>
          <p:cNvGrpSpPr/>
          <p:nvPr/>
        </p:nvGrpSpPr>
        <p:grpSpPr>
          <a:xfrm>
            <a:off x="578111" y="4587261"/>
            <a:ext cx="1620701" cy="1620701"/>
            <a:chOff x="2731130" y="4872599"/>
            <a:chExt cx="1620701" cy="1620701"/>
          </a:xfrm>
        </p:grpSpPr>
        <p:pic>
          <p:nvPicPr>
            <p:cNvPr id="16" name="Picture 15">
              <a:extLst>
                <a:ext uri="{FF2B5EF4-FFF2-40B4-BE49-F238E27FC236}">
                  <a16:creationId xmlns:a16="http://schemas.microsoft.com/office/drawing/2014/main" id="{CFE9E2FB-A7CC-FEB2-493D-D9599A45E1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4872599"/>
              <a:ext cx="1620701" cy="16207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MVP Alumni badge image. Validation. Issued by Microsoft Next Generation Experiences">
              <a:extLst>
                <a:ext uri="{FF2B5EF4-FFF2-40B4-BE49-F238E27FC236}">
                  <a16:creationId xmlns:a16="http://schemas.microsoft.com/office/drawing/2014/main" id="{950E339C-EF90-F273-D2C0-F2526F8E7B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3434" y="4940823"/>
              <a:ext cx="1520725" cy="15207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835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What does this session cover?</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extLst>
              <p:ext uri="{D42A27DB-BD31-4B8C-83A1-F6EECF244321}">
                <p14:modId xmlns:p14="http://schemas.microsoft.com/office/powerpoint/2010/main" val="2330377860"/>
              </p:ext>
            </p:extLst>
          </p:nvPr>
        </p:nvGraphicFramePr>
        <p:xfrm>
          <a:off x="655638" y="1051560"/>
          <a:ext cx="10880726" cy="5176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83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rPr>
              <a:t>Base Tables - How Data is Stored in Data Pages</a:t>
            </a:r>
          </a:p>
        </p:txBody>
      </p:sp>
      <p:grpSp>
        <p:nvGrpSpPr>
          <p:cNvPr id="6" name="Group 5">
            <a:extLst>
              <a:ext uri="{FF2B5EF4-FFF2-40B4-BE49-F238E27FC236}">
                <a16:creationId xmlns:a16="http://schemas.microsoft.com/office/drawing/2014/main" id="{1BED7946-3E10-0A0D-536E-B1544484F13D}"/>
              </a:ext>
            </a:extLst>
          </p:cNvPr>
          <p:cNvGrpSpPr/>
          <p:nvPr/>
        </p:nvGrpSpPr>
        <p:grpSpPr>
          <a:xfrm>
            <a:off x="283545" y="804231"/>
            <a:ext cx="11198578" cy="5685150"/>
            <a:chOff x="466910" y="881863"/>
            <a:chExt cx="9332697" cy="5685150"/>
          </a:xfrm>
        </p:grpSpPr>
        <p:sp>
          <p:nvSpPr>
            <p:cNvPr id="58" name="TextBox 57"/>
            <p:cNvSpPr txBox="1"/>
            <p:nvPr/>
          </p:nvSpPr>
          <p:spPr>
            <a:xfrm>
              <a:off x="7062883" y="3949465"/>
              <a:ext cx="2339283" cy="468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2A2954"/>
                  </a:solidFill>
                  <a:effectLst/>
                  <a:uLnTx/>
                  <a:uFillTx/>
                  <a:latin typeface="Segoe UI"/>
                  <a:ea typeface="+mn-ea"/>
                  <a:cs typeface="+mn-cs"/>
                </a:rPr>
                <a:t>Clustered Index</a:t>
              </a:r>
            </a:p>
          </p:txBody>
        </p:sp>
        <p:sp>
          <p:nvSpPr>
            <p:cNvPr id="9" name="TextBox 8"/>
            <p:cNvSpPr txBox="1"/>
            <p:nvPr/>
          </p:nvSpPr>
          <p:spPr>
            <a:xfrm>
              <a:off x="466910" y="4220311"/>
              <a:ext cx="5787133" cy="1569660"/>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Segoe UI"/>
                  <a:ea typeface="+mn-ea"/>
                  <a:cs typeface="+mn-cs"/>
                </a:rPr>
                <a:t>Clustered Index data is stored in sorted order by the Clustering key. In many cases, this is the same value as the Primary Key.</a:t>
              </a:r>
            </a:p>
          </p:txBody>
        </p:sp>
        <p:sp>
          <p:nvSpPr>
            <p:cNvPr id="41" name="TextBox 40"/>
            <p:cNvSpPr txBox="1"/>
            <p:nvPr/>
          </p:nvSpPr>
          <p:spPr>
            <a:xfrm>
              <a:off x="7006438" y="881863"/>
              <a:ext cx="2339283" cy="468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2A2954"/>
                  </a:solidFill>
                  <a:effectLst/>
                  <a:uLnTx/>
                  <a:uFillTx/>
                  <a:latin typeface="Segoe UI"/>
                  <a:ea typeface="+mn-ea"/>
                  <a:cs typeface="+mn-cs"/>
                </a:rPr>
                <a:t>Heap</a:t>
              </a:r>
            </a:p>
          </p:txBody>
        </p:sp>
        <p:sp>
          <p:nvSpPr>
            <p:cNvPr id="68" name="TextBox 67"/>
            <p:cNvSpPr txBox="1"/>
            <p:nvPr/>
          </p:nvSpPr>
          <p:spPr>
            <a:xfrm>
              <a:off x="466911" y="1697006"/>
              <a:ext cx="5787133" cy="1200329"/>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Segoe UI"/>
                  <a:ea typeface="+mn-ea"/>
                  <a:cs typeface="+mn-cs"/>
                </a:rPr>
                <a:t>Data stored in a Heap is not stored in any order and normally does not have a Primary Key.</a:t>
              </a:r>
            </a:p>
          </p:txBody>
        </p:sp>
        <p:pic>
          <p:nvPicPr>
            <p:cNvPr id="3" name="Picture 2">
              <a:extLst>
                <a:ext uri="{FF2B5EF4-FFF2-40B4-BE49-F238E27FC236}">
                  <a16:creationId xmlns:a16="http://schemas.microsoft.com/office/drawing/2014/main" id="{4504DE05-4E33-4C5E-6AD6-C35C5B4F718A}"/>
                </a:ext>
              </a:extLst>
            </p:cNvPr>
            <p:cNvPicPr>
              <a:picLocks noChangeAspect="1"/>
            </p:cNvPicPr>
            <p:nvPr/>
          </p:nvPicPr>
          <p:blipFill>
            <a:blip r:embed="rId3"/>
            <a:stretch>
              <a:fillRect/>
            </a:stretch>
          </p:blipFill>
          <p:spPr>
            <a:xfrm>
              <a:off x="6665445" y="1350835"/>
              <a:ext cx="3134162" cy="209579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E7DAB2AF-0958-20F3-4F0C-09F386578B56}"/>
                </a:ext>
              </a:extLst>
            </p:cNvPr>
            <p:cNvPicPr>
              <a:picLocks noChangeAspect="1"/>
            </p:cNvPicPr>
            <p:nvPr/>
          </p:nvPicPr>
          <p:blipFill>
            <a:blip r:embed="rId4"/>
            <a:stretch>
              <a:fillRect/>
            </a:stretch>
          </p:blipFill>
          <p:spPr>
            <a:xfrm>
              <a:off x="6665445" y="4418437"/>
              <a:ext cx="3134162" cy="2148576"/>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215049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Segoe UI Semibold" panose="020B0702040204020203" pitchFamily="34" charset="0"/>
              </a:rPr>
              <a:t>Non-Clustered Indexes</a:t>
            </a:r>
          </a:p>
        </p:txBody>
      </p:sp>
      <p:graphicFrame>
        <p:nvGraphicFramePr>
          <p:cNvPr id="3" name="Diagram 2">
            <a:extLst>
              <a:ext uri="{FF2B5EF4-FFF2-40B4-BE49-F238E27FC236}">
                <a16:creationId xmlns:a16="http://schemas.microsoft.com/office/drawing/2014/main" id="{F9DF2724-B7D1-4FAD-9393-A5E7D8A68177}"/>
              </a:ext>
            </a:extLst>
          </p:cNvPr>
          <p:cNvGraphicFramePr/>
          <p:nvPr>
            <p:extLst>
              <p:ext uri="{D42A27DB-BD31-4B8C-83A1-F6EECF244321}">
                <p14:modId xmlns:p14="http://schemas.microsoft.com/office/powerpoint/2010/main" val="3581809166"/>
              </p:ext>
            </p:extLst>
          </p:nvPr>
        </p:nvGraphicFramePr>
        <p:xfrm>
          <a:off x="752075" y="1059957"/>
          <a:ext cx="10687850" cy="5133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4645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2" name="Picture 1">
            <a:extLst>
              <a:ext uri="{FF2B5EF4-FFF2-40B4-BE49-F238E27FC236}">
                <a16:creationId xmlns:a16="http://schemas.microsoft.com/office/drawing/2014/main" id="{7A523028-BB65-4A28-9C15-20C240F83C28}"/>
              </a:ext>
            </a:extLst>
          </p:cNvPr>
          <p:cNvPicPr>
            <a:picLocks/>
          </p:cNvPicPr>
          <p:nvPr/>
        </p:nvPicPr>
        <p:blipFill>
          <a:blip r:embed="rId2"/>
          <a:stretch>
            <a:fillRect/>
          </a:stretch>
        </p:blipFill>
        <p:spPr>
          <a:xfrm>
            <a:off x="3558517" y="861087"/>
            <a:ext cx="7708392" cy="5735638"/>
          </a:xfrm>
          <a:prstGeom prst="rect">
            <a:avLst/>
          </a:prstGeom>
        </p:spPr>
      </p:pic>
      <p:sp>
        <p:nvSpPr>
          <p:cNvPr id="7" name="Rectangle 6">
            <a:extLst>
              <a:ext uri="{FF2B5EF4-FFF2-40B4-BE49-F238E27FC236}">
                <a16:creationId xmlns:a16="http://schemas.microsoft.com/office/drawing/2014/main" id="{0D9C03E4-2EF0-4C26-AD8F-E84CBE562A02}"/>
              </a:ext>
            </a:extLst>
          </p:cNvPr>
          <p:cNvSpPr/>
          <p:nvPr/>
        </p:nvSpPr>
        <p:spPr bwMode="auto">
          <a:xfrm>
            <a:off x="3416440" y="2960742"/>
            <a:ext cx="6501283"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8F02C398-A786-4A99-ABBA-416321573C88}"/>
              </a:ext>
            </a:extLst>
          </p:cNvPr>
          <p:cNvSpPr/>
          <p:nvPr/>
        </p:nvSpPr>
        <p:spPr bwMode="auto">
          <a:xfrm>
            <a:off x="807418" y="4907644"/>
            <a:ext cx="2057400" cy="1590801"/>
          </a:xfrm>
          <a:prstGeom prst="wedgeRoundRectCallout">
            <a:avLst>
              <a:gd name="adj1" fmla="val 88754"/>
              <a:gd name="adj2" fmla="val 4171"/>
              <a:gd name="adj3" fmla="val 16667"/>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Base Table (Heap or Clustered Index</a:t>
            </a: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901358" y="1509197"/>
            <a:ext cx="2057400" cy="1229490"/>
          </a:xfrm>
          <a:prstGeom prst="wedgeRoundRectCallout">
            <a:avLst>
              <a:gd name="adj1" fmla="val 60915"/>
              <a:gd name="adj2" fmla="val 112165"/>
              <a:gd name="adj3" fmla="val 16667"/>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has Pointers to Base Table</a:t>
            </a:r>
          </a:p>
        </p:txBody>
      </p:sp>
      <p:pic>
        <p:nvPicPr>
          <p:cNvPr id="10" name="Picture 9">
            <a:extLst>
              <a:ext uri="{FF2B5EF4-FFF2-40B4-BE49-F238E27FC236}">
                <a16:creationId xmlns:a16="http://schemas.microsoft.com/office/drawing/2014/main" id="{78BC7ED4-ABD6-4CEC-8430-B09329190721}"/>
              </a:ext>
            </a:extLst>
          </p:cNvPr>
          <p:cNvPicPr>
            <a:picLocks noChangeAspect="1"/>
          </p:cNvPicPr>
          <p:nvPr/>
        </p:nvPicPr>
        <p:blipFill>
          <a:blip r:embed="rId3"/>
          <a:stretch>
            <a:fillRect/>
          </a:stretch>
        </p:blipFill>
        <p:spPr>
          <a:xfrm>
            <a:off x="4073015" y="749331"/>
            <a:ext cx="3859598" cy="485143"/>
          </a:xfrm>
          <a:prstGeom prst="rect">
            <a:avLst/>
          </a:prstGeom>
        </p:spPr>
      </p:pic>
    </p:spTree>
    <p:extLst>
      <p:ext uri="{BB962C8B-B14F-4D97-AF65-F5344CB8AC3E}">
        <p14:creationId xmlns:p14="http://schemas.microsoft.com/office/powerpoint/2010/main" val="3750919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30" name="Picture 29">
            <a:extLst>
              <a:ext uri="{FF2B5EF4-FFF2-40B4-BE49-F238E27FC236}">
                <a16:creationId xmlns:a16="http://schemas.microsoft.com/office/drawing/2014/main" id="{B7B21C14-11DD-DD1E-9E78-7552491FCEB3}"/>
              </a:ext>
            </a:extLst>
          </p:cNvPr>
          <p:cNvPicPr>
            <a:picLocks noChangeAspect="1"/>
          </p:cNvPicPr>
          <p:nvPr/>
        </p:nvPicPr>
        <p:blipFill>
          <a:blip r:embed="rId2"/>
          <a:stretch>
            <a:fillRect/>
          </a:stretch>
        </p:blipFill>
        <p:spPr>
          <a:xfrm>
            <a:off x="5013269" y="2879697"/>
            <a:ext cx="2165461" cy="1098606"/>
          </a:xfrm>
          <a:prstGeom prst="rect">
            <a:avLst/>
          </a:prstGeom>
        </p:spPr>
      </p:pic>
      <p:grpSp>
        <p:nvGrpSpPr>
          <p:cNvPr id="28" name="Group 27">
            <a:extLst>
              <a:ext uri="{FF2B5EF4-FFF2-40B4-BE49-F238E27FC236}">
                <a16:creationId xmlns:a16="http://schemas.microsoft.com/office/drawing/2014/main" id="{F90C1750-6A35-0009-6350-C545EBF05868}"/>
              </a:ext>
            </a:extLst>
          </p:cNvPr>
          <p:cNvGrpSpPr/>
          <p:nvPr/>
        </p:nvGrpSpPr>
        <p:grpSpPr>
          <a:xfrm>
            <a:off x="1292014" y="1347087"/>
            <a:ext cx="9427102" cy="5067755"/>
            <a:chOff x="1302062" y="1136071"/>
            <a:chExt cx="9427102" cy="5067755"/>
          </a:xfrm>
        </p:grpSpPr>
        <p:grpSp>
          <p:nvGrpSpPr>
            <p:cNvPr id="21" name="Group 20">
              <a:extLst>
                <a:ext uri="{FF2B5EF4-FFF2-40B4-BE49-F238E27FC236}">
                  <a16:creationId xmlns:a16="http://schemas.microsoft.com/office/drawing/2014/main" id="{E4AED723-01EB-628D-C41E-8739B5191349}"/>
                </a:ext>
              </a:extLst>
            </p:cNvPr>
            <p:cNvGrpSpPr/>
            <p:nvPr/>
          </p:nvGrpSpPr>
          <p:grpSpPr>
            <a:xfrm>
              <a:off x="1302062" y="1136071"/>
              <a:ext cx="2775094" cy="2095827"/>
              <a:chOff x="1302062" y="1136071"/>
              <a:chExt cx="2775094" cy="2095827"/>
            </a:xfrm>
          </p:grpSpPr>
          <p:pic>
            <p:nvPicPr>
              <p:cNvPr id="16" name="Picture 15">
                <a:extLst>
                  <a:ext uri="{FF2B5EF4-FFF2-40B4-BE49-F238E27FC236}">
                    <a16:creationId xmlns:a16="http://schemas.microsoft.com/office/drawing/2014/main" id="{45B70C37-86A3-CF79-CBCE-ACDF4163D490}"/>
                  </a:ext>
                </a:extLst>
              </p:cNvPr>
              <p:cNvPicPr>
                <a:picLocks noChangeAspect="1"/>
              </p:cNvPicPr>
              <p:nvPr/>
            </p:nvPicPr>
            <p:blipFill>
              <a:blip r:embed="rId3"/>
              <a:stretch>
                <a:fillRect/>
              </a:stretch>
            </p:blipFill>
            <p:spPr>
              <a:xfrm>
                <a:off x="1302062" y="1136071"/>
                <a:ext cx="2775093" cy="1632034"/>
              </a:xfrm>
              <a:prstGeom prst="rect">
                <a:avLst/>
              </a:prstGeom>
            </p:spPr>
          </p:pic>
          <p:sp>
            <p:nvSpPr>
              <p:cNvPr id="18" name="TextBox 17">
                <a:extLst>
                  <a:ext uri="{FF2B5EF4-FFF2-40B4-BE49-F238E27FC236}">
                    <a16:creationId xmlns:a16="http://schemas.microsoft.com/office/drawing/2014/main" id="{A1377B55-119B-884B-1885-3505384324A2}"/>
                  </a:ext>
                </a:extLst>
              </p:cNvPr>
              <p:cNvSpPr txBox="1"/>
              <p:nvPr/>
            </p:nvSpPr>
            <p:spPr>
              <a:xfrm>
                <a:off x="1302062" y="2659434"/>
                <a:ext cx="277509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Non-Clustered Index</a:t>
                </a:r>
              </a:p>
            </p:txBody>
          </p:sp>
        </p:grpSp>
        <p:sp>
          <p:nvSpPr>
            <p:cNvPr id="19" name="TextBox 18">
              <a:extLst>
                <a:ext uri="{FF2B5EF4-FFF2-40B4-BE49-F238E27FC236}">
                  <a16:creationId xmlns:a16="http://schemas.microsoft.com/office/drawing/2014/main" id="{F6CA0B96-C274-FC18-AF21-EE10972C2E74}"/>
                </a:ext>
              </a:extLst>
            </p:cNvPr>
            <p:cNvSpPr txBox="1"/>
            <p:nvPr/>
          </p:nvSpPr>
          <p:spPr>
            <a:xfrm>
              <a:off x="4983574" y="3700439"/>
              <a:ext cx="224494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Clustered Index</a:t>
              </a:r>
            </a:p>
          </p:txBody>
        </p:sp>
        <p:grpSp>
          <p:nvGrpSpPr>
            <p:cNvPr id="22" name="Group 21">
              <a:extLst>
                <a:ext uri="{FF2B5EF4-FFF2-40B4-BE49-F238E27FC236}">
                  <a16:creationId xmlns:a16="http://schemas.microsoft.com/office/drawing/2014/main" id="{57B33411-F55F-4166-3BA4-FCE1010EBD05}"/>
                </a:ext>
              </a:extLst>
            </p:cNvPr>
            <p:cNvGrpSpPr/>
            <p:nvPr/>
          </p:nvGrpSpPr>
          <p:grpSpPr>
            <a:xfrm>
              <a:off x="8172719" y="2945666"/>
              <a:ext cx="2556445" cy="3258160"/>
              <a:chOff x="8333492" y="3429000"/>
              <a:chExt cx="2556445" cy="3258160"/>
            </a:xfrm>
          </p:grpSpPr>
          <p:pic>
            <p:nvPicPr>
              <p:cNvPr id="14" name="Picture 13">
                <a:extLst>
                  <a:ext uri="{FF2B5EF4-FFF2-40B4-BE49-F238E27FC236}">
                    <a16:creationId xmlns:a16="http://schemas.microsoft.com/office/drawing/2014/main" id="{1EB408A6-20A3-A3C2-3E6E-FA77E0C6A7D4}"/>
                  </a:ext>
                </a:extLst>
              </p:cNvPr>
              <p:cNvPicPr>
                <a:picLocks noChangeAspect="1"/>
              </p:cNvPicPr>
              <p:nvPr/>
            </p:nvPicPr>
            <p:blipFill>
              <a:blip r:embed="rId4"/>
              <a:stretch>
                <a:fillRect/>
              </a:stretch>
            </p:blipFill>
            <p:spPr>
              <a:xfrm>
                <a:off x="8703058" y="3429000"/>
                <a:ext cx="1817314" cy="2766810"/>
              </a:xfrm>
              <a:prstGeom prst="rect">
                <a:avLst/>
              </a:prstGeom>
            </p:spPr>
          </p:pic>
          <p:sp>
            <p:nvSpPr>
              <p:cNvPr id="20" name="TextBox 19">
                <a:extLst>
                  <a:ext uri="{FF2B5EF4-FFF2-40B4-BE49-F238E27FC236}">
                    <a16:creationId xmlns:a16="http://schemas.microsoft.com/office/drawing/2014/main" id="{904E908E-522E-62F0-D772-5EB5DF3DD683}"/>
                  </a:ext>
                </a:extLst>
              </p:cNvPr>
              <p:cNvSpPr txBox="1"/>
              <p:nvPr/>
            </p:nvSpPr>
            <p:spPr>
              <a:xfrm>
                <a:off x="8333492" y="6114696"/>
                <a:ext cx="2556445"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Data Page 11855</a:t>
                </a:r>
              </a:p>
            </p:txBody>
          </p:sp>
        </p:grpSp>
        <p:sp>
          <p:nvSpPr>
            <p:cNvPr id="24" name="Rectangle 23">
              <a:extLst>
                <a:ext uri="{FF2B5EF4-FFF2-40B4-BE49-F238E27FC236}">
                  <a16:creationId xmlns:a16="http://schemas.microsoft.com/office/drawing/2014/main" id="{E448120B-7A22-64FF-0E2E-C20D914FBAD7}"/>
                </a:ext>
              </a:extLst>
            </p:cNvPr>
            <p:cNvSpPr/>
            <p:nvPr/>
          </p:nvSpPr>
          <p:spPr bwMode="auto">
            <a:xfrm>
              <a:off x="1302062" y="1326382"/>
              <a:ext cx="2775093" cy="241161"/>
            </a:xfrm>
            <a:prstGeom prst="rect">
              <a:avLst/>
            </a:prstGeom>
            <a:solidFill>
              <a:srgbClr val="569AD2">
                <a:alpha val="25098"/>
              </a:srgbClr>
            </a:solidFill>
            <a:ln>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6C4484-66A3-A812-6514-6E9A1B8CF1EB}"/>
                </a:ext>
              </a:extLst>
            </p:cNvPr>
            <p:cNvSpPr/>
            <p:nvPr/>
          </p:nvSpPr>
          <p:spPr bwMode="auto">
            <a:xfrm>
              <a:off x="5068244" y="3128317"/>
              <a:ext cx="2086193" cy="200203"/>
            </a:xfrm>
            <a:prstGeom prst="rect">
              <a:avLst/>
            </a:prstGeom>
            <a:solidFill>
              <a:srgbClr val="569AD2">
                <a:alpha val="25098"/>
              </a:srgbClr>
            </a:solidFill>
            <a:ln>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Arrow: Bent 25">
              <a:extLst>
                <a:ext uri="{FF2B5EF4-FFF2-40B4-BE49-F238E27FC236}">
                  <a16:creationId xmlns:a16="http://schemas.microsoft.com/office/drawing/2014/main" id="{5E186B57-36DC-7B64-444A-3725760CDDB2}"/>
                </a:ext>
              </a:extLst>
            </p:cNvPr>
            <p:cNvSpPr/>
            <p:nvPr/>
          </p:nvSpPr>
          <p:spPr bwMode="auto">
            <a:xfrm rot="5400000">
              <a:off x="4590235" y="949812"/>
              <a:ext cx="1333053" cy="2086193"/>
            </a:xfrm>
            <a:prstGeom prst="bentArrow">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Right 26">
              <a:extLst>
                <a:ext uri="{FF2B5EF4-FFF2-40B4-BE49-F238E27FC236}">
                  <a16:creationId xmlns:a16="http://schemas.microsoft.com/office/drawing/2014/main" id="{C20CC892-4D23-899A-B134-DABAC88B5646}"/>
                </a:ext>
              </a:extLst>
            </p:cNvPr>
            <p:cNvSpPr/>
            <p:nvPr/>
          </p:nvSpPr>
          <p:spPr bwMode="auto">
            <a:xfrm>
              <a:off x="7247411" y="3135086"/>
              <a:ext cx="1294873" cy="572464"/>
            </a:xfrm>
            <a:prstGeom prst="rightArrow">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2" name="TextBox 31">
            <a:extLst>
              <a:ext uri="{FF2B5EF4-FFF2-40B4-BE49-F238E27FC236}">
                <a16:creationId xmlns:a16="http://schemas.microsoft.com/office/drawing/2014/main" id="{3634274E-9B67-AA59-AB78-45119A3C0F4F}"/>
              </a:ext>
            </a:extLst>
          </p:cNvPr>
          <p:cNvSpPr txBox="1"/>
          <p:nvPr/>
        </p:nvSpPr>
        <p:spPr>
          <a:xfrm>
            <a:off x="754059" y="4786259"/>
            <a:ext cx="5341941" cy="1200329"/>
          </a:xfrm>
          <a:prstGeom prst="rect">
            <a:avLst/>
          </a:prstGeom>
          <a:noFill/>
        </p:spPr>
        <p:txBody>
          <a:bodyPr wrap="square">
            <a:spAutoFit/>
          </a:bodyPr>
          <a:lstStyle/>
          <a:p>
            <a:r>
              <a:rPr lang="en-US" sz="1800" dirty="0">
                <a:solidFill>
                  <a:srgbClr val="008000"/>
                </a:solidFill>
                <a:latin typeface="Consolas" panose="020B0609020204030204" pitchFamily="49" charset="0"/>
              </a:rPr>
              <a:t>--SELECT * will need to find all columns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StateProvinceID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3</a:t>
            </a:r>
            <a:endParaRPr lang="en-US" dirty="0"/>
          </a:p>
        </p:txBody>
      </p:sp>
    </p:spTree>
    <p:extLst>
      <p:ext uri="{BB962C8B-B14F-4D97-AF65-F5344CB8AC3E}">
        <p14:creationId xmlns:p14="http://schemas.microsoft.com/office/powerpoint/2010/main" val="5123385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Bookmark or RID Lookups</a:t>
            </a:r>
          </a:p>
        </p:txBody>
      </p:sp>
      <p:graphicFrame>
        <p:nvGraphicFramePr>
          <p:cNvPr id="6" name="Content Placeholder 5">
            <a:extLst>
              <a:ext uri="{FF2B5EF4-FFF2-40B4-BE49-F238E27FC236}">
                <a16:creationId xmlns:a16="http://schemas.microsoft.com/office/drawing/2014/main" id="{072122DA-A0C2-49BE-8963-1784B342297D}"/>
              </a:ext>
            </a:extLst>
          </p:cNvPr>
          <p:cNvGraphicFramePr>
            <a:graphicFrameLocks noGrp="1"/>
          </p:cNvGraphicFramePr>
          <p:nvPr>
            <p:ph sz="quarter" idx="13"/>
            <p:extLst>
              <p:ext uri="{D42A27DB-BD31-4B8C-83A1-F6EECF244321}">
                <p14:modId xmlns:p14="http://schemas.microsoft.com/office/powerpoint/2010/main" val="1922790608"/>
              </p:ext>
            </p:extLst>
          </p:nvPr>
        </p:nvGraphicFramePr>
        <p:xfrm>
          <a:off x="426424" y="879022"/>
          <a:ext cx="5284787" cy="5102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9C17F93E-6131-44F0-95E1-90672E5C6E58}"/>
              </a:ext>
            </a:extLst>
          </p:cNvPr>
          <p:cNvPicPr>
            <a:picLocks noChangeAspect="1"/>
          </p:cNvPicPr>
          <p:nvPr/>
        </p:nvPicPr>
        <p:blipFill>
          <a:blip r:embed="rId8"/>
          <a:stretch>
            <a:fillRect/>
          </a:stretch>
        </p:blipFill>
        <p:spPr>
          <a:xfrm>
            <a:off x="6176368" y="1415687"/>
            <a:ext cx="5665035" cy="2262010"/>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F6803FB-64B5-490D-8B16-9BFEFEC01874}"/>
              </a:ext>
            </a:extLst>
          </p:cNvPr>
          <p:cNvPicPr>
            <a:picLocks noChangeAspect="1"/>
          </p:cNvPicPr>
          <p:nvPr/>
        </p:nvPicPr>
        <p:blipFill>
          <a:blip r:embed="rId9"/>
          <a:stretch>
            <a:fillRect/>
          </a:stretch>
        </p:blipFill>
        <p:spPr>
          <a:xfrm>
            <a:off x="6176369" y="3965753"/>
            <a:ext cx="5665034" cy="22620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951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61504A-FF00-9714-5B11-FC3861BFB7B9}"/>
              </a:ext>
            </a:extLst>
          </p:cNvPr>
          <p:cNvPicPr>
            <a:picLocks noChangeAspect="1"/>
          </p:cNvPicPr>
          <p:nvPr/>
        </p:nvPicPr>
        <p:blipFill>
          <a:blip r:embed="rId3"/>
          <a:stretch>
            <a:fillRect/>
          </a:stretch>
        </p:blipFill>
        <p:spPr>
          <a:xfrm>
            <a:off x="342405" y="1082210"/>
            <a:ext cx="7529682" cy="4693579"/>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Key Lookup </a:t>
            </a:r>
          </a:p>
        </p:txBody>
      </p:sp>
      <p:pic>
        <p:nvPicPr>
          <p:cNvPr id="5" name="Picture 4">
            <a:extLst>
              <a:ext uri="{FF2B5EF4-FFF2-40B4-BE49-F238E27FC236}">
                <a16:creationId xmlns:a16="http://schemas.microsoft.com/office/drawing/2014/main" id="{2BA5FAAE-4D18-5CE9-B24D-CE23C29F5C3D}"/>
              </a:ext>
            </a:extLst>
          </p:cNvPr>
          <p:cNvPicPr>
            <a:picLocks noChangeAspect="1"/>
          </p:cNvPicPr>
          <p:nvPr/>
        </p:nvPicPr>
        <p:blipFill>
          <a:blip r:embed="rId4"/>
          <a:stretch>
            <a:fillRect/>
          </a:stretch>
        </p:blipFill>
        <p:spPr>
          <a:xfrm>
            <a:off x="6478611" y="3924396"/>
            <a:ext cx="5370984" cy="2381582"/>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5D8E6B07-57FC-4558-8130-C69BD5AC82BD}"/>
              </a:ext>
            </a:extLst>
          </p:cNvPr>
          <p:cNvPicPr>
            <a:picLocks noChangeAspect="1"/>
          </p:cNvPicPr>
          <p:nvPr/>
        </p:nvPicPr>
        <p:blipFill>
          <a:blip r:embed="rId5"/>
          <a:stretch>
            <a:fillRect/>
          </a:stretch>
        </p:blipFill>
        <p:spPr>
          <a:xfrm>
            <a:off x="6478611" y="1984310"/>
            <a:ext cx="5370984" cy="14098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8669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2.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434351B0-8B7B-4F43-B026-BFEAB1482897}">
  <ds:schemaRefs>
    <ds:schemaRef ds:uri="Strauss.PersonalizationDefinition"/>
  </ds:schemaRefs>
</ds:datastoreItem>
</file>

<file path=customXml/itemProps2.xml><?xml version="1.0" encoding="utf-8"?>
<ds:datastoreItem xmlns:ds="http://schemas.openxmlformats.org/officeDocument/2006/customXml" ds:itemID="{5661E963-C7D3-4B9F-9461-10E39CE650B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2631</Words>
  <Application>Microsoft Office PowerPoint</Application>
  <PresentationFormat>Widescreen</PresentationFormat>
  <Paragraphs>225</Paragraphs>
  <Slides>18</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Century Gothic</vt:lpstr>
      <vt:lpstr>Consolas</vt:lpstr>
      <vt:lpstr>Segoe UI</vt:lpstr>
      <vt:lpstr>Segoe UI Semibold</vt:lpstr>
      <vt:lpstr>Wingdings</vt:lpstr>
      <vt:lpstr>Microsoft 365 PPT Template - 2018</vt:lpstr>
      <vt:lpstr>1_PASS 2013_SpeakerTemplate_Final</vt:lpstr>
      <vt:lpstr>Deep Dive into Non-Clustered Indexes </vt:lpstr>
      <vt:lpstr>PowerPoint Presentation</vt:lpstr>
      <vt:lpstr>What does this session cover?</vt:lpstr>
      <vt:lpstr>PowerPoint Presentation</vt:lpstr>
      <vt:lpstr>Non-Clustered Indexes</vt:lpstr>
      <vt:lpstr>Non-Clustered Index Structure</vt:lpstr>
      <vt:lpstr>Non-Clustered Index Structure</vt:lpstr>
      <vt:lpstr>Bookmark or RID Lookups</vt:lpstr>
      <vt:lpstr>Key Lookup </vt:lpstr>
      <vt:lpstr>Non-Clustered Index with Included Column </vt:lpstr>
      <vt:lpstr>Non-Clustered Index Strategy</vt:lpstr>
      <vt:lpstr>Multi-Column Indexing Access </vt:lpstr>
      <vt:lpstr>Multi-Column Indexing Access (Seek Predicates) </vt:lpstr>
      <vt:lpstr>Multi-Column Indexing Access (Scan Predicates) </vt:lpstr>
      <vt:lpstr>DBCC IND</vt:lpstr>
      <vt:lpstr>DBCC PAGE</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2023-05-28T14:05:14Z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