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5" r:id="rId2"/>
    <p:sldMasterId id="2147483785" r:id="rId3"/>
  </p:sldMasterIdLst>
  <p:notesMasterIdLst>
    <p:notesMasterId r:id="rId17"/>
  </p:notesMasterIdLst>
  <p:handoutMasterIdLst>
    <p:handoutMasterId r:id="rId18"/>
  </p:handoutMasterIdLst>
  <p:sldIdLst>
    <p:sldId id="412" r:id="rId4"/>
    <p:sldId id="401" r:id="rId5"/>
    <p:sldId id="357" r:id="rId6"/>
    <p:sldId id="361" r:id="rId7"/>
    <p:sldId id="358" r:id="rId8"/>
    <p:sldId id="411" r:id="rId9"/>
    <p:sldId id="359" r:id="rId10"/>
    <p:sldId id="360" r:id="rId11"/>
    <p:sldId id="321" r:id="rId12"/>
    <p:sldId id="413" r:id="rId13"/>
    <p:sldId id="414" r:id="rId14"/>
    <p:sldId id="415" r:id="rId15"/>
    <p:sldId id="4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08A"/>
    <a:srgbClr val="FFDF6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1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3C33B-3B2B-4721-A29A-0F380FF448EB}" type="datetimeFigureOut">
              <a:rPr lang="en-US" smtClean="0"/>
              <a:t>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544AD-9BB0-4254-880E-02BC266D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2D4C-D7B5-4A96-8CD9-3A56D798F167}" type="datetimeFigureOut">
              <a:rPr lang="en-US" smtClean="0"/>
              <a:t>1/2/2017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A191-6936-4106-86B0-744F7F916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D41FDD-8042-47BF-BC78-27CF63030A3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60297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xfrm>
            <a:off x="307975" y="2119313"/>
            <a:ext cx="6149975" cy="6761162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Point out which data types consume the least storage.</a:t>
            </a:r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 idx="4294967295"/>
          </p:nvPr>
        </p:nvSpPr>
        <p:spPr bwMode="auto">
          <a:xfrm>
            <a:off x="0" y="234950"/>
            <a:ext cx="4089400" cy="34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Module 7: Working with SQL Server 2012 Data Types</a:t>
            </a:r>
          </a:p>
        </p:txBody>
      </p:sp>
      <p:sp>
        <p:nvSpPr>
          <p:cNvPr id="93189" name="Date Placeholder 4"/>
          <p:cNvSpPr>
            <a:spLocks noGrp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rgbClr val="000000"/>
                </a:solidFill>
              </a:rPr>
              <a:t>Course 10774A</a:t>
            </a:r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1E36292-5E53-491A-9D24-F1743B427351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26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242" y="2084172"/>
            <a:ext cx="7171399" cy="3586208"/>
          </a:xfrm>
          <a:prstGeom prst="rect">
            <a:avLst/>
          </a:prstGeom>
          <a:solidFill>
            <a:srgbClr val="0072C6">
              <a:alpha val="8470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3"/>
            <a:ext cx="7172955" cy="1789991"/>
          </a:xfrm>
        </p:spPr>
        <p:txBody>
          <a:bodyPr tIns="111912" bIns="111912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41582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7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4"/>
            <a:ext cx="6273418" cy="179466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6" y="471123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3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9179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5706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2659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1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9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5577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64176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29540"/>
            <a:ext cx="12192002" cy="698754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2" y="-129539"/>
            <a:ext cx="9182102" cy="6983934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69243" y="257662"/>
            <a:ext cx="2049708" cy="7540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127728" y="2296391"/>
            <a:ext cx="4857929" cy="4386362"/>
          </a:xfrm>
          <a:prstGeom prst="rect">
            <a:avLst/>
          </a:prstGeom>
          <a:solidFill>
            <a:schemeClr val="accent1">
              <a:lumMod val="75000"/>
              <a:alpha val="74902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27792" y="3094019"/>
            <a:ext cx="4857866" cy="1795633"/>
          </a:xfrm>
          <a:noFill/>
        </p:spPr>
        <p:txBody>
          <a:bodyPr lIns="149216" tIns="93261" rIns="149216" bIns="93261" anchor="t" anchorCtr="0"/>
          <a:lstStyle>
            <a:lvl1pPr algn="ctr">
              <a:defRPr sz="3600" b="1" i="0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7794" y="4889652"/>
            <a:ext cx="4857863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60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John Deardurff </a:t>
            </a: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Website: http://john.deardurff.com</a:t>
            </a: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Twitter: @</a:t>
            </a:r>
            <a:r>
              <a:rPr lang="en-US" sz="2000" b="0" dirty="0" err="1">
                <a:solidFill>
                  <a:srgbClr val="FFFFFF"/>
                </a:solidFill>
              </a:rPr>
              <a:t>John_Deardurff</a:t>
            </a:r>
            <a:endParaRPr lang="en-US" sz="2000" b="0" dirty="0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2000" b="0" dirty="0">
                <a:solidFill>
                  <a:srgbClr val="FFFFFF"/>
                </a:solidFill>
              </a:rPr>
              <a:t>Email: John@Deardurff.com</a:t>
            </a:r>
          </a:p>
        </p:txBody>
      </p:sp>
    </p:spTree>
    <p:extLst>
      <p:ext uri="{BB962C8B-B14F-4D97-AF65-F5344CB8AC3E}">
        <p14:creationId xmlns:p14="http://schemas.microsoft.com/office/powerpoint/2010/main" val="11483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643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33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5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567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182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219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80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242" y="2084172"/>
            <a:ext cx="7171399" cy="3586208"/>
          </a:xfrm>
          <a:prstGeom prst="rect">
            <a:avLst/>
          </a:prstGeom>
          <a:solidFill>
            <a:srgbClr val="0072C6">
              <a:alpha val="8470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3"/>
            <a:ext cx="7172955" cy="1789991"/>
          </a:xfrm>
        </p:spPr>
        <p:txBody>
          <a:bodyPr tIns="111912" bIns="111912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408141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2" y="3"/>
            <a:ext cx="9182102" cy="6854391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69240" y="1350387"/>
            <a:ext cx="11922760" cy="3586208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1404307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3199939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8468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7143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840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1043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71476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872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886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3662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11228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66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258256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349418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30992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784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62758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88827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38829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866264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30493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3405" y="6434395"/>
            <a:ext cx="4114256" cy="364173"/>
          </a:xfrm>
          <a:prstGeom prst="rect">
            <a:avLst/>
          </a:prstGeom>
        </p:spPr>
        <p:txBody>
          <a:bodyPr vert="horz" lIns="89608" tIns="44803" rIns="89608" bIns="44803" rtlCol="0" anchor="ctr"/>
          <a:lstStyle>
            <a:defPPr>
              <a:defRPr lang="en-US"/>
            </a:defPPr>
            <a:lvl1pPr marL="0" algn="ctr" defTabSz="93274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80" dirty="0">
                <a:solidFill>
                  <a:srgbClr val="FFFFFF">
                    <a:lumMod val="50000"/>
                  </a:srgbClr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56673865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7" tIns="45707" rIns="45707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5"/>
            <a:ext cx="11653522" cy="1982065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5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28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2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29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5523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2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68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30" indent="-275349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1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2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3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8551" tIns="79276" rIns="158551" bIns="79276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691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1523556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gray">
          <a:xfrm flipH="1">
            <a:off x="1" y="0"/>
            <a:ext cx="12192001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69240" y="2084172"/>
            <a:ext cx="7171399" cy="3586208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1"/>
            <a:ext cx="7172955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471124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3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8702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8176" r="20274" b="14829"/>
          <a:stretch/>
        </p:blipFill>
        <p:spPr>
          <a:xfrm>
            <a:off x="0" y="4"/>
            <a:ext cx="12192000" cy="685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1521911" cy="32606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69244" y="2084172"/>
            <a:ext cx="6092464" cy="3586208"/>
          </a:xfrm>
          <a:prstGeom prst="rect">
            <a:avLst/>
          </a:prstGeom>
          <a:solidFill>
            <a:srgbClr val="0072C6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387" tIns="107510" rIns="134387" bIns="1075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8"/>
            <a:ext cx="6092422" cy="1795633"/>
          </a:xfrm>
          <a:noFill/>
        </p:spPr>
        <p:txBody>
          <a:bodyPr lIns="146304" tIns="91440" rIns="146304" bIns="91440" anchor="t" anchorCtr="0"/>
          <a:lstStyle>
            <a:lvl1pPr>
              <a:defRPr sz="4408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80"/>
            <a:ext cx="6092422" cy="179310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277197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33411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9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261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4162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24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49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38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5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37" Type="http://schemas.openxmlformats.org/officeDocument/2006/relationships/slideLayout" Target="../slideLayouts/slideLayout47.xml"/><Relationship Id="rId4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9230" tIns="93269" rIns="149230" bIns="93269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9230" tIns="93269" rIns="149230" bIns="93269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9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transition>
    <p:fade/>
  </p:transition>
  <p:txStyles>
    <p:titleStyle>
      <a:lvl1pPr algn="l" defTabSz="914105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0" marR="0" indent="-336050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27" marR="0" indent="-236479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15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47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79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8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3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6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4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9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3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6614450"/>
            <a:ext cx="11192719" cy="2533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15747" y="6590803"/>
            <a:ext cx="2025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http://John.Deardurff.com</a:t>
            </a:r>
          </a:p>
        </p:txBody>
      </p:sp>
    </p:spTree>
    <p:extLst>
      <p:ext uri="{BB962C8B-B14F-4D97-AF65-F5344CB8AC3E}">
        <p14:creationId xmlns:p14="http://schemas.microsoft.com/office/powerpoint/2010/main" val="17703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4" r:id="rId2"/>
    <p:sldLayoutId id="2147483735" r:id="rId3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9230" tIns="93269" rIns="149230" bIns="93269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9230" tIns="93269" rIns="149230" bIns="93269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4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  <p:sldLayoutId id="2147483804" r:id="rId19"/>
    <p:sldLayoutId id="2147483805" r:id="rId20"/>
    <p:sldLayoutId id="2147483806" r:id="rId21"/>
    <p:sldLayoutId id="2147483807" r:id="rId22"/>
    <p:sldLayoutId id="2147483808" r:id="rId23"/>
    <p:sldLayoutId id="2147483809" r:id="rId24"/>
    <p:sldLayoutId id="2147483810" r:id="rId25"/>
    <p:sldLayoutId id="2147483811" r:id="rId26"/>
    <p:sldLayoutId id="2147483812" r:id="rId27"/>
    <p:sldLayoutId id="2147483813" r:id="rId28"/>
    <p:sldLayoutId id="2147483814" r:id="rId29"/>
    <p:sldLayoutId id="2147483815" r:id="rId30"/>
    <p:sldLayoutId id="2147483816" r:id="rId31"/>
    <p:sldLayoutId id="2147483817" r:id="rId32"/>
    <p:sldLayoutId id="2147483818" r:id="rId33"/>
    <p:sldLayoutId id="2147483819" r:id="rId34"/>
    <p:sldLayoutId id="2147483820" r:id="rId35"/>
    <p:sldLayoutId id="2147483821" r:id="rId36"/>
    <p:sldLayoutId id="2147483822" r:id="rId37"/>
    <p:sldLayoutId id="2147483823" r:id="rId38"/>
    <p:sldLayoutId id="2147483824" r:id="rId39"/>
    <p:sldLayoutId id="2147483825" r:id="rId40"/>
    <p:sldLayoutId id="2147483826" r:id="rId41"/>
  </p:sldLayoutIdLst>
  <p:transition>
    <p:fade/>
  </p:transition>
  <p:txStyles>
    <p:titleStyle>
      <a:lvl1pPr algn="l" defTabSz="914105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0" marR="0" indent="-336050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27" marR="0" indent="-236479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15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47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79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8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3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6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4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9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3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24" y="1378842"/>
            <a:ext cx="5627151" cy="179563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The Basics of Data Manipulation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5279" y="3151719"/>
            <a:ext cx="77900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rPr>
              <a:t>John Deardurff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rPr>
              <a:t>Website: ThatAwesomeTrainer.com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rPr>
              <a:t>Twitter: @John_Deardurff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rPr>
              <a:t>Email: John@Deardurff.com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508" y="5248710"/>
            <a:ext cx="2568163" cy="1143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855" y="1552841"/>
            <a:ext cx="3128963" cy="3128963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373600" y="3060170"/>
            <a:ext cx="5598575" cy="0"/>
          </a:xfrm>
          <a:prstGeom prst="line">
            <a:avLst/>
          </a:prstGeom>
          <a:ln w="28575">
            <a:solidFill>
              <a:schemeClr val="bg1"/>
            </a:solidFill>
            <a:headEnd type="none"/>
            <a:tailEnd type="non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270" y="893395"/>
            <a:ext cx="11197590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PRIMARY KEY</a:t>
            </a:r>
            <a:r>
              <a:rPr lang="en-US" sz="2400" dirty="0"/>
              <a:t> – Ensures that a column has a unique value for each record.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NOT NULL</a:t>
            </a:r>
            <a:r>
              <a:rPr lang="en-US" sz="2400" dirty="0"/>
              <a:t> – Enforces that every record has a value for the column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DEFAULT</a:t>
            </a:r>
            <a:r>
              <a:rPr lang="en-US" sz="2400" dirty="0"/>
              <a:t> – Specifies a value for the column when a value is not included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UNIQUE</a:t>
            </a:r>
            <a:r>
              <a:rPr lang="en-US" sz="2400" dirty="0"/>
              <a:t> – Enforces that each column uses distinct and unique values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CHECK</a:t>
            </a:r>
            <a:r>
              <a:rPr lang="en-US" sz="2400" dirty="0"/>
              <a:t> – Enforces specific rules that a column must follow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b="1" dirty="0"/>
              <a:t>FOREIGN KEY </a:t>
            </a:r>
            <a:r>
              <a:rPr lang="en-US" sz="2400" dirty="0"/>
              <a:t>– Enforces the child relationship with a parent table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89329" y="181999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Constraints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38" y="3586440"/>
            <a:ext cx="4660269" cy="294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9329" y="181999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Adding a CHECK constraint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1314450"/>
            <a:ext cx="8782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20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89329" y="181999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Foreign Key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753499"/>
            <a:ext cx="93440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4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9329" y="181999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Altering Tables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85" y="914535"/>
            <a:ext cx="73914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2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04036"/>
              </p:ext>
            </p:extLst>
          </p:nvPr>
        </p:nvGraphicFramePr>
        <p:xfrm>
          <a:off x="374467" y="1837508"/>
          <a:ext cx="11408230" cy="301753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90201">
                  <a:extLst>
                    <a:ext uri="{9D8B030D-6E8A-4147-A177-3AD203B41FA5}">
                      <a16:colId xmlns:a16="http://schemas.microsoft.com/office/drawing/2014/main" val="479197048"/>
                    </a:ext>
                  </a:extLst>
                </a:gridCol>
                <a:gridCol w="2890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98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DML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(Manipulation)</a:t>
                      </a:r>
                    </a:p>
                  </a:txBody>
                  <a:tcPr marL="89904" marR="89904" marT="45721" marB="4572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(Control)</a:t>
                      </a:r>
                    </a:p>
                  </a:txBody>
                  <a:tcPr marL="89904" marR="89904" marT="45721" marB="4572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DDL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(Definition)</a:t>
                      </a:r>
                    </a:p>
                  </a:txBody>
                  <a:tcPr marL="89904" marR="89904" marT="45721" marB="45721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</a:rPr>
                        <a:t>TCL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(Transactional)</a:t>
                      </a:r>
                    </a:p>
                  </a:txBody>
                  <a:tcPr marL="89904" marR="89904" marT="45721" marB="45721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4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GRANT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BEGIN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4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DENY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4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REVOKE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ROLLBACK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994533893"/>
                  </a:ext>
                </a:extLst>
              </a:tr>
              <a:tr h="48641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en-US" sz="28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 (DQL)</a:t>
                      </a:r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8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TRUNCATE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SAVE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90500" y="11842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SQL Statement Categories</a:t>
            </a:r>
          </a:p>
        </p:txBody>
      </p:sp>
    </p:spTree>
    <p:extLst>
      <p:ext uri="{BB962C8B-B14F-4D97-AF65-F5344CB8AC3E}">
        <p14:creationId xmlns:p14="http://schemas.microsoft.com/office/powerpoint/2010/main" val="134738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" y="152718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Data Manipulation Language (DML)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65" y="1010130"/>
            <a:ext cx="5328125" cy="39628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88" y="5120815"/>
            <a:ext cx="4029075" cy="1419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641" y="1660351"/>
            <a:ext cx="4533900" cy="2105025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 bwMode="auto">
          <a:xfrm flipV="1">
            <a:off x="5248563" y="2712864"/>
            <a:ext cx="1388078" cy="3117564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03" y="4225465"/>
            <a:ext cx="4067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92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5" name="Picture 94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473" y="728837"/>
            <a:ext cx="6117122" cy="2321884"/>
          </a:xfrm>
          <a:prstGeom prst="rect">
            <a:avLst/>
          </a:prstGeom>
        </p:spPr>
      </p:pic>
      <p:sp>
        <p:nvSpPr>
          <p:cNvPr id="56" name="Rounded Rectangle 55"/>
          <p:cNvSpPr>
            <a:spLocks noChangeArrowheads="1"/>
          </p:cNvSpPr>
          <p:nvPr/>
        </p:nvSpPr>
        <p:spPr bwMode="auto">
          <a:xfrm>
            <a:off x="1705427" y="2851165"/>
            <a:ext cx="8454514" cy="3738638"/>
          </a:xfrm>
          <a:prstGeom prst="roundRect">
            <a:avLst>
              <a:gd name="adj" fmla="val 16667"/>
            </a:avLst>
          </a:prstGeom>
          <a:solidFill>
            <a:schemeClr val="accent4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212">
              <a:solidFill>
                <a:schemeClr val="bg1"/>
              </a:solidFill>
            </a:endParaRPr>
          </a:p>
        </p:txBody>
      </p:sp>
      <p:sp>
        <p:nvSpPr>
          <p:cNvPr id="94211" name="Title 1"/>
          <p:cNvSpPr>
            <a:spLocks noGrp="1"/>
          </p:cNvSpPr>
          <p:nvPr>
            <p:ph type="title" idx="4294967295"/>
          </p:nvPr>
        </p:nvSpPr>
        <p:spPr>
          <a:xfrm>
            <a:off x="255507" y="125836"/>
            <a:ext cx="109728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Delete vs Truncate vs Drop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5328516" y="2792734"/>
            <a:ext cx="1436859" cy="43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212" dirty="0">
                <a:solidFill>
                  <a:schemeClr val="bg1"/>
                </a:solidFill>
              </a:rPr>
              <a:t>TABLE</a:t>
            </a:r>
          </a:p>
        </p:txBody>
      </p:sp>
      <p:cxnSp>
        <p:nvCxnSpPr>
          <p:cNvPr id="94210" name="Straight Connector 94209"/>
          <p:cNvCxnSpPr/>
          <p:nvPr/>
        </p:nvCxnSpPr>
        <p:spPr>
          <a:xfrm>
            <a:off x="1705427" y="3224893"/>
            <a:ext cx="8454514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 rot="5400000">
            <a:off x="1539088" y="4040334"/>
            <a:ext cx="3074908" cy="1722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32102">
              <a:defRPr/>
            </a:pPr>
            <a:endParaRPr lang="en-US" sz="1106" dirty="0">
              <a:solidFill>
                <a:prstClr val="whit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13490" y="3513758"/>
            <a:ext cx="1340119" cy="4041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 Header</a:t>
            </a:r>
          </a:p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(96 bytes)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2215190" y="3988289"/>
            <a:ext cx="172270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0422" y="4029020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1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2212264" y="4351161"/>
            <a:ext cx="172129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430422" y="4409579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2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212265" y="4725740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430422" y="4790136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416878" y="6117902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Row </a:t>
            </a:r>
            <a:r>
              <a:rPr lang="en-US" sz="1106" b="1" dirty="0" err="1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Offest</a:t>
            </a: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Array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371750" y="5368657"/>
            <a:ext cx="1453448" cy="2625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6" dirty="0">
                <a:solidFill>
                  <a:schemeClr val="bg1"/>
                </a:solidFill>
              </a:rPr>
              <a:t>Free Space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210570" y="5104563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2210570" y="6027672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 rot="5400000">
            <a:off x="3449077" y="4040334"/>
            <a:ext cx="3074908" cy="1722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32102">
              <a:defRPr/>
            </a:pPr>
            <a:endParaRPr lang="en-US" sz="1106" dirty="0">
              <a:solidFill>
                <a:prstClr val="white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4323479" y="3513758"/>
            <a:ext cx="1340119" cy="4041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 Header</a:t>
            </a:r>
          </a:p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(96 bytes)</a:t>
            </a:r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4125179" y="3988289"/>
            <a:ext cx="172270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4340411" y="4029020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4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4122253" y="4351161"/>
            <a:ext cx="172129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340411" y="4409579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5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H="1">
            <a:off x="4122254" y="4725740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4340411" y="4790136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6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326867" y="6117902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Row </a:t>
            </a:r>
            <a:r>
              <a:rPr lang="en-US" sz="1106" b="1" dirty="0" err="1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Offest</a:t>
            </a: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Array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81739" y="5368657"/>
            <a:ext cx="1453448" cy="2625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6" dirty="0">
                <a:solidFill>
                  <a:schemeClr val="bg1"/>
                </a:solidFill>
              </a:rPr>
              <a:t>Free Space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4120559" y="5104563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4120559" y="6027672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 rot="5400000">
            <a:off x="5341382" y="4040334"/>
            <a:ext cx="3074908" cy="1722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32102">
              <a:defRPr/>
            </a:pPr>
            <a:endParaRPr lang="en-US" sz="1106" dirty="0">
              <a:solidFill>
                <a:prstClr val="white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6215784" y="3513758"/>
            <a:ext cx="1340119" cy="4041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 Header</a:t>
            </a:r>
          </a:p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(96 bytes)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6017484" y="3988289"/>
            <a:ext cx="172270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232716" y="4029020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7</a:t>
            </a:r>
          </a:p>
        </p:txBody>
      </p:sp>
      <p:cxnSp>
        <p:nvCxnSpPr>
          <p:cNvPr id="103" name="Straight Connector 102"/>
          <p:cNvCxnSpPr/>
          <p:nvPr/>
        </p:nvCxnSpPr>
        <p:spPr>
          <a:xfrm flipH="1">
            <a:off x="6014558" y="4351161"/>
            <a:ext cx="172129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6232716" y="4409579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8</a:t>
            </a: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6014559" y="4725740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232716" y="4790136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9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219172" y="6117902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Row </a:t>
            </a:r>
            <a:r>
              <a:rPr lang="en-US" sz="1106" b="1" dirty="0" err="1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Offest</a:t>
            </a: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Array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174044" y="5368657"/>
            <a:ext cx="1453448" cy="2625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6" dirty="0">
                <a:solidFill>
                  <a:schemeClr val="bg1"/>
                </a:solidFill>
              </a:rPr>
              <a:t>Free Space</a:t>
            </a: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6012864" y="5104563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6012864" y="6027672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 rot="5400000">
            <a:off x="7211415" y="4031273"/>
            <a:ext cx="3074908" cy="17227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32102">
              <a:defRPr/>
            </a:pPr>
            <a:endParaRPr lang="en-US" sz="1106" dirty="0">
              <a:solidFill>
                <a:prstClr val="white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085817" y="3504697"/>
            <a:ext cx="1340119" cy="40417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Page Header</a:t>
            </a:r>
          </a:p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(96 bytes)</a:t>
            </a:r>
          </a:p>
        </p:txBody>
      </p:sp>
      <p:cxnSp>
        <p:nvCxnSpPr>
          <p:cNvPr id="114" name="Straight Connector 113"/>
          <p:cNvCxnSpPr/>
          <p:nvPr/>
        </p:nvCxnSpPr>
        <p:spPr>
          <a:xfrm flipH="1">
            <a:off x="7887517" y="3979228"/>
            <a:ext cx="172270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8102749" y="4019959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10</a:t>
            </a:r>
          </a:p>
        </p:txBody>
      </p:sp>
      <p:cxnSp>
        <p:nvCxnSpPr>
          <p:cNvPr id="116" name="Straight Connector 115"/>
          <p:cNvCxnSpPr/>
          <p:nvPr/>
        </p:nvCxnSpPr>
        <p:spPr>
          <a:xfrm flipH="1">
            <a:off x="7884591" y="4342100"/>
            <a:ext cx="1721297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8102749" y="4400518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11</a:t>
            </a:r>
          </a:p>
        </p:txBody>
      </p:sp>
      <p:cxnSp>
        <p:nvCxnSpPr>
          <p:cNvPr id="118" name="Straight Connector 117"/>
          <p:cNvCxnSpPr/>
          <p:nvPr/>
        </p:nvCxnSpPr>
        <p:spPr>
          <a:xfrm flipH="1">
            <a:off x="7884592" y="4716679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8102749" y="4781075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Row 12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089205" y="6108841"/>
            <a:ext cx="1340119" cy="23400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3210" tIns="31605" rIns="63210" bIns="31605">
            <a:spAutoFit/>
          </a:bodyPr>
          <a:lstStyle/>
          <a:p>
            <a:pPr algn="ctr" defTabSz="632102">
              <a:defRPr/>
            </a:pP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Row </a:t>
            </a:r>
            <a:r>
              <a:rPr lang="en-US" sz="1106" b="1" dirty="0" err="1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Offest</a:t>
            </a:r>
            <a:r>
              <a:rPr lang="en-US" sz="1106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Array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044077" y="5359596"/>
            <a:ext cx="1453448" cy="2625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106" dirty="0">
                <a:solidFill>
                  <a:schemeClr val="bg1"/>
                </a:solidFill>
              </a:rPr>
              <a:t>Free Space</a:t>
            </a:r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7882897" y="5095502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7882897" y="6018611"/>
            <a:ext cx="1745263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1060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/>
      <p:bldP spid="44" grpId="0" animBg="1"/>
      <p:bldP spid="45" grpId="0" animBg="1"/>
      <p:bldP spid="47" grpId="0" animBg="1"/>
      <p:bldP spid="49" grpId="0" animBg="1"/>
      <p:bldP spid="51" grpId="0" animBg="1"/>
      <p:bldP spid="54" grpId="0" animBg="1"/>
      <p:bldP spid="55" grpId="0" animBg="1"/>
      <p:bldP spid="73" grpId="0" animBg="1"/>
      <p:bldP spid="74" grpId="0" animBg="1"/>
      <p:bldP spid="76" grpId="0" animBg="1"/>
      <p:bldP spid="78" grpId="0" animBg="1"/>
      <p:bldP spid="80" grpId="0" animBg="1"/>
      <p:bldP spid="81" grpId="0" animBg="1"/>
      <p:bldP spid="82" grpId="0" animBg="1"/>
      <p:bldP spid="99" grpId="0" animBg="1"/>
      <p:bldP spid="100" grpId="0" animBg="1"/>
      <p:bldP spid="102" grpId="0" animBg="1"/>
      <p:bldP spid="104" grpId="0" animBg="1"/>
      <p:bldP spid="106" grpId="0" animBg="1"/>
      <p:bldP spid="107" grpId="0" animBg="1"/>
      <p:bldP spid="108" grpId="0" animBg="1"/>
      <p:bldP spid="112" grpId="0" animBg="1"/>
      <p:bldP spid="113" grpId="0" animBg="1"/>
      <p:bldP spid="115" grpId="0" animBg="1"/>
      <p:bldP spid="117" grpId="0" animBg="1"/>
      <p:bldP spid="119" grpId="0" animBg="1"/>
      <p:bldP spid="120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131" y="154002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Inserting Values into IDENTITY Columns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22810" y="794593"/>
            <a:ext cx="10807337" cy="1717393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column_list must be used to insert values into an identity column, and the SET IDENTITY_INSERT option must be ON for the table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17" y="1751307"/>
            <a:ext cx="6232288" cy="45492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3776" y="2511986"/>
            <a:ext cx="3195699" cy="26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617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35131" y="154002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SEQUENCES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3582" y="5821856"/>
            <a:ext cx="10924166" cy="515014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Sequences allow the ability to increment numbers across more than one table.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698" y="3348507"/>
            <a:ext cx="1704975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10" y="952527"/>
            <a:ext cx="409575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20" y="1023827"/>
            <a:ext cx="5736837" cy="4649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 bwMode="auto">
          <a:xfrm>
            <a:off x="8951560" y="2056995"/>
            <a:ext cx="23249" cy="121717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 bwMode="auto">
          <a:xfrm flipV="1">
            <a:off x="6245817" y="2056995"/>
            <a:ext cx="1294108" cy="310394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6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3241306" y="3726762"/>
            <a:ext cx="2174309" cy="28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3038" indent="-1730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70000"/>
              </a:spcBef>
              <a:buClr>
                <a:srgbClr val="FAFD00"/>
              </a:buClr>
              <a:buSzPct val="90000"/>
            </a:pPr>
            <a:endParaRPr lang="en-US" altLang="en-US" sz="1843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6423" y="127299"/>
            <a:ext cx="10972800" cy="1143000"/>
          </a:xfrm>
          <a:prstGeom prst="rect">
            <a:avLst/>
          </a:prstGeom>
        </p:spPr>
        <p:txBody>
          <a:bodyPr/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Using the OUTPUT Clause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7863" y="579173"/>
            <a:ext cx="10789919" cy="1717393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Using OUTPUT in a DML statement returns information from each affected row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77" y="1139671"/>
            <a:ext cx="58578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54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7173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Inserted and Deleted Virtual Tables allow the ability to access data before and after data modification.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Available in AFTER and INSTEAD of Triggers.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Created at the beginning of a statement. </a:t>
            </a:r>
          </a:p>
        </p:txBody>
      </p:sp>
      <p:sp>
        <p:nvSpPr>
          <p:cNvPr id="92162" name="Title 1"/>
          <p:cNvSpPr>
            <a:spLocks noGrp="1"/>
          </p:cNvSpPr>
          <p:nvPr>
            <p:ph type="title" idx="4294967295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en-US"/>
              <a:t>Virtual Tables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7640871"/>
              </p:ext>
            </p:extLst>
          </p:nvPr>
        </p:nvGraphicFramePr>
        <p:xfrm>
          <a:off x="2016788" y="3156705"/>
          <a:ext cx="8158424" cy="265837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431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7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263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Statement</a:t>
                      </a:r>
                    </a:p>
                  </a:txBody>
                  <a:tcPr marL="89898" marR="89898" marT="45717" marB="45717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Inserted</a:t>
                      </a:r>
                    </a:p>
                  </a:txBody>
                  <a:tcPr marL="89898" marR="89898" marT="45717" marB="45717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Deleted</a:t>
                      </a:r>
                    </a:p>
                  </a:txBody>
                  <a:tcPr marL="89898" marR="89898" marT="45717" marB="45717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6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INSERT</a:t>
                      </a:r>
                    </a:p>
                  </a:txBody>
                  <a:tcPr marL="89898" marR="89898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Rows just inserted</a:t>
                      </a:r>
                    </a:p>
                  </a:txBody>
                  <a:tcPr marL="89898" marR="89898"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9898" marR="89898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65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DELETE</a:t>
                      </a:r>
                    </a:p>
                  </a:txBody>
                  <a:tcPr marL="89898" marR="89898" marT="45717" marB="45717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89898" marR="89898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Rows</a:t>
                      </a:r>
                      <a:r>
                        <a:rPr lang="en-US" sz="2200" baseline="0" dirty="0"/>
                        <a:t> just deleted</a:t>
                      </a:r>
                      <a:endParaRPr lang="en-US" sz="2200" dirty="0"/>
                    </a:p>
                  </a:txBody>
                  <a:tcPr marL="89898" marR="89898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42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UPDATE</a:t>
                      </a:r>
                    </a:p>
                  </a:txBody>
                  <a:tcPr marL="89898" marR="89898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Modified row contents</a:t>
                      </a:r>
                    </a:p>
                  </a:txBody>
                  <a:tcPr marL="89898" marR="89898"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Original row contents</a:t>
                      </a:r>
                    </a:p>
                  </a:txBody>
                  <a:tcPr marL="89898" marR="89898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16808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9239" y="18583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424CA0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r>
              <a:rPr lang="en-US" altLang="en-US" dirty="0">
                <a:solidFill>
                  <a:schemeClr val="tx1"/>
                </a:solidFill>
              </a:rPr>
              <a:t>Adding Records using a WHILE Loop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76" y="1064214"/>
            <a:ext cx="83915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9957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MSVID_White_16x9_2012-08-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3.xml><?xml version="1.0" encoding="utf-8"?>
<a:theme xmlns:a="http://schemas.openxmlformats.org/drawingml/2006/main" name="4_MSVID_White_16x9_2012-08-18">
  <a:themeElements>
    <a:clrScheme name="MSL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FF8C00"/>
      </a:accent1>
      <a:accent2>
        <a:srgbClr val="DD5900"/>
      </a:accent2>
      <a:accent3>
        <a:srgbClr val="B4009E"/>
      </a:accent3>
      <a:accent4>
        <a:srgbClr val="008272"/>
      </a:accent4>
      <a:accent5>
        <a:srgbClr val="0072C6"/>
      </a:accent5>
      <a:accent6>
        <a:srgbClr val="7FBA00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376</Words>
  <Application>Microsoft Office PowerPoint</Application>
  <PresentationFormat>Widescreen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Century Gothic</vt:lpstr>
      <vt:lpstr>Segoe UI</vt:lpstr>
      <vt:lpstr>Segoe UI Light</vt:lpstr>
      <vt:lpstr>Times New Roman</vt:lpstr>
      <vt:lpstr>Verdana</vt:lpstr>
      <vt:lpstr>Wingdings</vt:lpstr>
      <vt:lpstr>3_MSVID_White_16x9_2012-08-18</vt:lpstr>
      <vt:lpstr>PASS 2013_SpeakerTemplate_Final</vt:lpstr>
      <vt:lpstr>4_MSVID_White_16x9_2012-08-18</vt:lpstr>
      <vt:lpstr>The Basics of Data Manipulation </vt:lpstr>
      <vt:lpstr>PowerPoint Presentation</vt:lpstr>
      <vt:lpstr>PowerPoint Presentation</vt:lpstr>
      <vt:lpstr>Delete vs Truncate vs Drop</vt:lpstr>
      <vt:lpstr>PowerPoint Presentation</vt:lpstr>
      <vt:lpstr>PowerPoint Presentation</vt:lpstr>
      <vt:lpstr>PowerPoint Presentation</vt:lpstr>
      <vt:lpstr>Virtual Tables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JDSQLHandout</dc:title>
  <dc:creator>John Deardurff</dc:creator>
  <cp:keywords>SQL</cp:keywords>
  <cp:lastModifiedBy>John Deardurff</cp:lastModifiedBy>
  <cp:revision>178</cp:revision>
  <dcterms:created xsi:type="dcterms:W3CDTF">2015-01-18T17:57:52Z</dcterms:created>
  <dcterms:modified xsi:type="dcterms:W3CDTF">2017-01-02T17:52:37Z</dcterms:modified>
</cp:coreProperties>
</file>