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 id="2147483826" r:id="rId3"/>
    <p:sldMasterId id="2147483834" r:id="rId4"/>
  </p:sldMasterIdLst>
  <p:notesMasterIdLst>
    <p:notesMasterId r:id="rId25"/>
  </p:notesMasterIdLst>
  <p:sldIdLst>
    <p:sldId id="329" r:id="rId5"/>
    <p:sldId id="1648" r:id="rId6"/>
    <p:sldId id="1612" r:id="rId7"/>
    <p:sldId id="481" r:id="rId8"/>
    <p:sldId id="1647" r:id="rId9"/>
    <p:sldId id="299" r:id="rId10"/>
    <p:sldId id="482" r:id="rId11"/>
    <p:sldId id="257" r:id="rId12"/>
    <p:sldId id="458" r:id="rId13"/>
    <p:sldId id="459" r:id="rId14"/>
    <p:sldId id="460" r:id="rId15"/>
    <p:sldId id="539" r:id="rId16"/>
    <p:sldId id="1649" r:id="rId17"/>
    <p:sldId id="463" r:id="rId18"/>
    <p:sldId id="467" r:id="rId19"/>
    <p:sldId id="313" r:id="rId20"/>
    <p:sldId id="1644" r:id="rId21"/>
    <p:sldId id="1650" r:id="rId22"/>
    <p:sldId id="1646" r:id="rId23"/>
    <p:sldId id="5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329"/>
            <p14:sldId id="1648"/>
            <p14:sldId id="1612"/>
            <p14:sldId id="481"/>
            <p14:sldId id="1647"/>
            <p14:sldId id="299"/>
            <p14:sldId id="482"/>
            <p14:sldId id="257"/>
            <p14:sldId id="458"/>
            <p14:sldId id="459"/>
            <p14:sldId id="460"/>
            <p14:sldId id="539"/>
            <p14:sldId id="1649"/>
            <p14:sldId id="463"/>
            <p14:sldId id="467"/>
            <p14:sldId id="313"/>
            <p14:sldId id="1644"/>
            <p14:sldId id="1650"/>
            <p14:sldId id="1646"/>
            <p14:sldId id="522"/>
          </p14:sldIdLst>
        </p14:section>
        <p14:section name="Core Template" id="{0C8682EF-709C-4DD2-B11B-19E2D910C2A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C"/>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03D45-1342-41DB-B2B0-AE26989CDDA5}" v="1" dt="2021-04-19T14:52:13.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94658" autoAdjust="0"/>
  </p:normalViewPr>
  <p:slideViewPr>
    <p:cSldViewPr snapToGrid="0">
      <p:cViewPr varScale="1">
        <p:scale>
          <a:sx n="81" d="100"/>
          <a:sy n="81" d="100"/>
        </p:scale>
        <p:origin x="725"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E2F03D45-1342-41DB-B2B0-AE26989CDDA5}"/>
    <pc:docChg chg="delSld modSection">
      <pc:chgData name="John Deardurff" userId="a22eae058e899168" providerId="LiveId" clId="{E2F03D45-1342-41DB-B2B0-AE26989CDDA5}" dt="2021-04-19T14:52:08.251" v="0" actId="47"/>
      <pc:docMkLst>
        <pc:docMk/>
      </pc:docMkLst>
      <pc:sldChg chg="del">
        <pc:chgData name="John Deardurff" userId="a22eae058e899168" providerId="LiveId" clId="{E2F03D45-1342-41DB-B2B0-AE26989CDDA5}" dt="2021-04-19T14:52:08.251" v="0" actId="47"/>
        <pc:sldMkLst>
          <pc:docMk/>
          <pc:sldMk cId="2990075681" sldId="4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What are Transactions?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How Data is Modified in SQL Server</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Auto-Commit vs Explicit Transactions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ACID properties of Transactions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788DAA8-6C77-4691-8343-11D4B17851A4}">
      <dgm:prSet custT="1"/>
      <dgm:spPr>
        <a:solidFill>
          <a:schemeClr val="accent4">
            <a:lumMod val="75000"/>
          </a:schemeClr>
        </a:solidFill>
      </dgm:spPr>
      <dgm:t>
        <a:bodyPr/>
        <a:lstStyle/>
        <a:p>
          <a:r>
            <a:rPr lang="en-US" sz="3600" dirty="0">
              <a:solidFill>
                <a:schemeClr val="bg1"/>
              </a:solidFill>
            </a:rPr>
            <a:t>Demo: Working with Transactions</a:t>
          </a:r>
        </a:p>
      </dgm:t>
    </dgm:pt>
    <dgm:pt modelId="{767EFDE8-CCAB-4C01-B2D0-26B8C92E7040}" type="parTrans" cxnId="{C7677F7A-36D9-4626-8207-BDEFA886122A}">
      <dgm:prSet/>
      <dgm:spPr/>
    </dgm:pt>
    <dgm:pt modelId="{94C6A9BC-969D-4899-B00A-2AE32339D50B}" type="sibTrans" cxnId="{C7677F7A-36D9-4626-8207-BDEFA886122A}">
      <dgm:prSet/>
      <dgm:spPr/>
    </dgm:pt>
    <dgm:pt modelId="{3AF4FDFC-B253-473D-A077-9D5CEA0D10DF}">
      <dgm:prSet custT="1"/>
      <dgm:spPr>
        <a:solidFill>
          <a:schemeClr val="accent4">
            <a:lumMod val="75000"/>
          </a:schemeClr>
        </a:solidFill>
      </dgm:spPr>
      <dgm:t>
        <a:bodyPr/>
        <a:lstStyle/>
        <a:p>
          <a:r>
            <a:rPr lang="en-US" sz="3600" dirty="0">
              <a:solidFill>
                <a:schemeClr val="bg1"/>
              </a:solidFill>
            </a:rPr>
            <a:t>What are Locks?</a:t>
          </a:r>
        </a:p>
      </dgm:t>
    </dgm:pt>
    <dgm:pt modelId="{587B7E8F-F369-4680-A815-AFEC7F7CDA5F}" type="parTrans" cxnId="{04161E52-5395-4C07-AE5F-DBA0F428A8C5}">
      <dgm:prSet/>
      <dgm:spPr/>
    </dgm:pt>
    <dgm:pt modelId="{65438541-9C2A-45E8-9B08-E6701329BE13}" type="sibTrans" cxnId="{04161E52-5395-4C07-AE5F-DBA0F428A8C5}">
      <dgm:prSet/>
      <dgm:spPr/>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6"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6"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6"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6" custLinFactNeighborY="-60540">
        <dgm:presLayoutVars>
          <dgm:chMax val="0"/>
          <dgm:bulletEnabled val="1"/>
        </dgm:presLayoutVars>
      </dgm:prSet>
      <dgm:spPr/>
    </dgm:pt>
    <dgm:pt modelId="{7EB0FCA2-6D81-48CB-9EED-6FFA36B9BFD4}" type="pres">
      <dgm:prSet presAssocID="{C2BB889C-62AF-436A-80A8-FCC5869B189E}" presName="spacer" presStyleCnt="0"/>
      <dgm:spPr/>
    </dgm:pt>
    <dgm:pt modelId="{8049FDD6-021B-477A-96F1-B8E404118F4A}" type="pres">
      <dgm:prSet presAssocID="{0788DAA8-6C77-4691-8343-11D4B17851A4}" presName="parentText" presStyleLbl="node1" presStyleIdx="4" presStyleCnt="6">
        <dgm:presLayoutVars>
          <dgm:chMax val="0"/>
          <dgm:bulletEnabled val="1"/>
        </dgm:presLayoutVars>
      </dgm:prSet>
      <dgm:spPr/>
    </dgm:pt>
    <dgm:pt modelId="{F93A6145-9C3B-4A7E-947B-FA954766447A}" type="pres">
      <dgm:prSet presAssocID="{94C6A9BC-969D-4899-B00A-2AE32339D50B}" presName="spacer" presStyleCnt="0"/>
      <dgm:spPr/>
    </dgm:pt>
    <dgm:pt modelId="{3835E168-1B3E-40BE-8516-A2ECA38AC0C5}" type="pres">
      <dgm:prSet presAssocID="{3AF4FDFC-B253-473D-A077-9D5CEA0D10DF}" presName="parentText" presStyleLbl="node1" presStyleIdx="5" presStyleCnt="6">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62D837-E90C-4F54-A9E4-E07260459516}" type="presOf" srcId="{3AF4FDFC-B253-473D-A077-9D5CEA0D10DF}" destId="{3835E168-1B3E-40BE-8516-A2ECA38AC0C5}"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A6F8ED47-5DD2-496F-8FB9-881DF73D46AC}" type="presOf" srcId="{0788DAA8-6C77-4691-8343-11D4B17851A4}" destId="{8049FDD6-021B-477A-96F1-B8E404118F4A}"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04161E52-5395-4C07-AE5F-DBA0F428A8C5}" srcId="{E0727030-A103-47B3-9948-2C3FB6249167}" destId="{3AF4FDFC-B253-473D-A077-9D5CEA0D10DF}" srcOrd="5" destOrd="0" parTransId="{587B7E8F-F369-4680-A815-AFEC7F7CDA5F}" sibTransId="{65438541-9C2A-45E8-9B08-E6701329BE13}"/>
    <dgm:cxn modelId="{C7677F7A-36D9-4626-8207-BDEFA886122A}" srcId="{E0727030-A103-47B3-9948-2C3FB6249167}" destId="{0788DAA8-6C77-4691-8343-11D4B17851A4}" srcOrd="4" destOrd="0" parTransId="{767EFDE8-CCAB-4C01-B2D0-26B8C92E7040}" sibTransId="{94C6A9BC-969D-4899-B00A-2AE32339D50B}"/>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 modelId="{691EBD5C-2A42-4F21-9003-846B82BA46D2}" type="presParOf" srcId="{920A3D74-469C-4EDC-8C5F-FD4FFD16E171}" destId="{7EB0FCA2-6D81-48CB-9EED-6FFA36B9BFD4}" srcOrd="7" destOrd="0" presId="urn:microsoft.com/office/officeart/2005/8/layout/vList2"/>
    <dgm:cxn modelId="{778B484A-5C69-4A13-8743-20590003C9B4}" type="presParOf" srcId="{920A3D74-469C-4EDC-8C5F-FD4FFD16E171}" destId="{8049FDD6-021B-477A-96F1-B8E404118F4A}" srcOrd="8" destOrd="0" presId="urn:microsoft.com/office/officeart/2005/8/layout/vList2"/>
    <dgm:cxn modelId="{21402B12-4291-4A06-90E8-7ED8483A47D9}" type="presParOf" srcId="{920A3D74-469C-4EDC-8C5F-FD4FFD16E171}" destId="{F93A6145-9C3B-4A7E-947B-FA954766447A}" srcOrd="9" destOrd="0" presId="urn:microsoft.com/office/officeart/2005/8/layout/vList2"/>
    <dgm:cxn modelId="{DD34CABE-7CFB-4079-9B78-7E5C7C664DEB}" type="presParOf" srcId="{920A3D74-469C-4EDC-8C5F-FD4FFD16E171}" destId="{3835E168-1B3E-40BE-8516-A2ECA38AC0C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40384"/>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What are Transactions?</a:t>
          </a:r>
        </a:p>
      </dsp:txBody>
      <dsp:txXfrm>
        <a:off x="38502" y="78886"/>
        <a:ext cx="10316420" cy="711717"/>
      </dsp:txXfrm>
    </dsp:sp>
    <dsp:sp modelId="{54130A14-0DE4-44B1-B9EC-80A3DCC50B7F}">
      <dsp:nvSpPr>
        <dsp:cNvPr id="0" name=""/>
        <dsp:cNvSpPr/>
      </dsp:nvSpPr>
      <dsp:spPr>
        <a:xfrm>
          <a:off x="0" y="811251"/>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ACID properties of Transactions</a:t>
          </a:r>
          <a:endParaRPr lang="en-US" sz="3600" kern="1200" dirty="0"/>
        </a:p>
      </dsp:txBody>
      <dsp:txXfrm>
        <a:off x="38502" y="849753"/>
        <a:ext cx="10316420" cy="711717"/>
      </dsp:txXfrm>
    </dsp:sp>
    <dsp:sp modelId="{013A2DE9-5AA1-4010-A7D1-3F937EE17FFA}">
      <dsp:nvSpPr>
        <dsp:cNvPr id="0" name=""/>
        <dsp:cNvSpPr/>
      </dsp:nvSpPr>
      <dsp:spPr>
        <a:xfrm>
          <a:off x="0" y="1604795"/>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Auto-Commit vs Explicit Transactions</a:t>
          </a:r>
        </a:p>
      </dsp:txBody>
      <dsp:txXfrm>
        <a:off x="38502" y="1643297"/>
        <a:ext cx="10316420" cy="711717"/>
      </dsp:txXfrm>
    </dsp:sp>
    <dsp:sp modelId="{E2743CF6-A306-4E6D-9045-E03190369147}">
      <dsp:nvSpPr>
        <dsp:cNvPr id="0" name=""/>
        <dsp:cNvSpPr/>
      </dsp:nvSpPr>
      <dsp:spPr>
        <a:xfrm>
          <a:off x="0" y="2397728"/>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How Data is Modified in SQL Server</a:t>
          </a:r>
        </a:p>
      </dsp:txBody>
      <dsp:txXfrm>
        <a:off x="38502" y="2436230"/>
        <a:ext cx="10316420" cy="711717"/>
      </dsp:txXfrm>
    </dsp:sp>
    <dsp:sp modelId="{8049FDD6-021B-477A-96F1-B8E404118F4A}">
      <dsp:nvSpPr>
        <dsp:cNvPr id="0" name=""/>
        <dsp:cNvSpPr/>
      </dsp:nvSpPr>
      <dsp:spPr>
        <a:xfrm>
          <a:off x="0" y="3206429"/>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Demo: Working with Transactions</a:t>
          </a:r>
        </a:p>
      </dsp:txBody>
      <dsp:txXfrm>
        <a:off x="38502" y="3244931"/>
        <a:ext cx="10316420" cy="711717"/>
      </dsp:txXfrm>
    </dsp:sp>
    <dsp:sp modelId="{3835E168-1B3E-40BE-8516-A2ECA38AC0C5}">
      <dsp:nvSpPr>
        <dsp:cNvPr id="0" name=""/>
        <dsp:cNvSpPr/>
      </dsp:nvSpPr>
      <dsp:spPr>
        <a:xfrm>
          <a:off x="0" y="4007596"/>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What are Locks?</a:t>
          </a:r>
        </a:p>
      </dsp:txBody>
      <dsp:txXfrm>
        <a:off x="38502" y="4046098"/>
        <a:ext cx="10316420" cy="7117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g-architecture-and-management-guide?view=sql-server-ver15" TargetMode="External"/><Relationship Id="rId7" Type="http://schemas.openxmlformats.org/officeDocument/2006/relationships/hyperlink" Target="https://docs.microsoft.com/en-us/previous-versions/sql/sql-server-2008/ee410782(v=sql.100)"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microsoft.com/en-us/sql/relational-databases/writing-pages?view=sql-server-ver15" TargetMode="External"/><Relationship Id="rId5" Type="http://schemas.openxmlformats.org/officeDocument/2006/relationships/hyperlink" Target="https://docs.microsoft.com/en-us/sql/relational-databases/sql-server-transaction-log-architecture-and-management-guide?view=sql-server-ver15#WAL" TargetMode="External"/><Relationship Id="rId4" Type="http://schemas.openxmlformats.org/officeDocument/2006/relationships/hyperlink" Target="https://docs.microsoft.com/en-us/previous-versions/office/developer/server-technologies/aa480356(v=msdn.1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describes the role of the </a:t>
            </a:r>
            <a:r>
              <a:rPr lang="en-US" b="1" dirty="0"/>
              <a:t>write-ahead transaction log </a:t>
            </a:r>
            <a:r>
              <a:rPr lang="en-US" dirty="0"/>
              <a:t>in recording data modifications to disk. SQL Server uses a write-ahead logging (WAL) algorithm, </a:t>
            </a:r>
            <a:r>
              <a:rPr lang="en-US" b="1" dirty="0"/>
              <a:t>which guarantees that no data modifications are written to disk before the associated log record is written to disk</a:t>
            </a:r>
            <a:r>
              <a:rPr lang="en-US" dirty="0"/>
              <a:t>. </a:t>
            </a:r>
            <a:r>
              <a:rPr lang="en-US" b="1" dirty="0"/>
              <a:t>This maintains the ACID properties for a transaction</a:t>
            </a:r>
            <a:r>
              <a:rPr lang="en-US" dirty="0"/>
              <a:t>.</a:t>
            </a:r>
          </a:p>
          <a:p>
            <a:endParaRPr lang="en-US" dirty="0"/>
          </a:p>
          <a:p>
            <a:r>
              <a:rPr lang="en-US" dirty="0"/>
              <a:t>To understand how the write-ahead log works, it is important for you to know how modified data is written to disk. SQL Server maintains a buffer cache into which it reads data pages when data must be retrieved. When a page is modified in the buffer cache, it is not immediately written back to disk; instead, the page is marked as dirty. A data page can have more than one logical write made before it is physically written to disk. For each logical write, a transaction log record is inserted in the log cache that records the modification. The log records must be written to disk before the associated dirty page is removed from the buffer cache and written to disk. The checkpoint process periodically scans the buffer cache for buffers with pages from a specified database and writes all dirty pages to disk. Checkpoints save time during a later recovery by creating a point at which all dirty pages are guaranteed to have been written to disk.</a:t>
            </a:r>
          </a:p>
          <a:p>
            <a:endParaRPr lang="en-US" dirty="0"/>
          </a:p>
          <a:p>
            <a:r>
              <a:rPr lang="en-US" dirty="0"/>
              <a:t>Writing a modified data page from the buffer cache to disk is called flushing the page. SQL Server has logic that prevents a dirty page from being flushed before the associated log record is written. Log records are written to disk when the log buffers are flushed. This happens whenever a transaction commits or the log buffers become full.</a:t>
            </a:r>
          </a:p>
          <a:p>
            <a:endParaRPr lang="en-US" dirty="0"/>
          </a:p>
          <a:p>
            <a:r>
              <a:rPr lang="en-US" b="1" dirty="0"/>
              <a:t>Key Points</a:t>
            </a:r>
            <a:r>
              <a:rPr lang="en-US" dirty="0"/>
              <a:t>:</a:t>
            </a:r>
          </a:p>
          <a:p>
            <a:pPr>
              <a:spcAft>
                <a:spcPts val="600"/>
              </a:spcAft>
            </a:pPr>
            <a:r>
              <a:rPr lang="en-US" dirty="0"/>
              <a:t>SQL Server uses the buffer pool to minimize the amount of disk I/O that must be done against the data file. When a page is required for a read or write operation, the buffer pool is checked first. If the page is already in the buffer pool, the operation can be satisfied from memory only.</a:t>
            </a:r>
          </a:p>
          <a:p>
            <a:pPr>
              <a:spcAft>
                <a:spcPts val="600"/>
              </a:spcAft>
            </a:pPr>
            <a:r>
              <a:rPr lang="en-US" dirty="0"/>
              <a:t>When a modification happens, the change is made to the data page in memory first, and then a log record is written to the transaction log file. The page will not be written out to disk until the CHECKPOINT process comes through and flushes changes out to the data file. If the SQL Server process is shut down unexpectedly and the memory space is lost, SQL Server uses the transaction log to bring the data file up to date with any changes that were committed before the crash but not persisted to disk. This is called recovery.</a:t>
            </a:r>
          </a:p>
          <a:p>
            <a:pPr>
              <a:spcAft>
                <a:spcPts val="600"/>
              </a:spcAft>
            </a:pPr>
            <a:r>
              <a:rPr lang="en-US" dirty="0"/>
              <a:t>To optimize the I/O, SQL Server will attempt to gather pages together so that larger chunks of a file can be read or written in a single operation. For reads, SQL Server has a read ahead mechanism that will read contiguous pages from an object in a single request if needed by a query. For writes, SQL Server will gather together a chunk of contiguous pages that have been modified so they can be written in a single request.</a:t>
            </a:r>
          </a:p>
          <a:p>
            <a:endParaRPr lang="en-US" dirty="0"/>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r>
              <a:rPr lang="en-US" dirty="0"/>
              <a:t>:</a:t>
            </a:r>
          </a:p>
          <a:p>
            <a:r>
              <a:rPr lang="en-US" sz="882" kern="1200" baseline="0" dirty="0">
                <a:solidFill>
                  <a:schemeClr val="tx1"/>
                </a:solidFill>
                <a:effectLst/>
                <a:latin typeface="+mn-lt"/>
                <a:ea typeface="+mn-ea"/>
                <a:cs typeface="+mn-cs"/>
              </a:rPr>
              <a:t>SQL Server Transaction Log Architecture and Management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https://docs.microsoft.com/en-us/sql/relational-databases/sql-server-transaction-log-architecture-and-management-guide?view=sql-server-ver15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ACID properties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https://docs.microsoft.com/en-us/previous-versions/office/developer/server-technologies/aa480356(v=msdn.10)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Write-Ahead Transaction Log</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5"/>
              </a:rPr>
              <a:t>https://docs.microsoft.com/en-us/sql/relational-databases/sql-server-transaction-log-architecture-and-management-guide?view=sql-server-ver15#WAL</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Writing Pages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6"/>
              </a:rPr>
              <a:t>https://docs.microsoft.com/en-us/sql/relational-databases/writing-pages?view=sql-server-ver15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i="1" kern="1200" baseline="0" dirty="0">
                <a:solidFill>
                  <a:schemeClr val="tx1"/>
                </a:solidFill>
                <a:effectLst/>
                <a:latin typeface="+mn-lt"/>
                <a:ea typeface="+mn-ea"/>
                <a:cs typeface="+mn-cs"/>
              </a:rPr>
              <a: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Analyzing I/O Characteristics and Sizing Storage Systems for SQL Server Database Applications </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7"/>
              </a:rPr>
              <a:t>https://docs.microsoft.com/en-us/previous-versions/sql/sql-server-2008/ee410782(v=sql.100)</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414625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8D44D5E-7096-47D5-A9AE-FF8901B6E6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7628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64934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579704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455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605" y="-1"/>
            <a:ext cx="12278938" cy="7057749"/>
          </a:xfrm>
          <a:prstGeom prst="rect">
            <a:avLst/>
          </a:prstGeom>
        </p:spPr>
      </p:pic>
      <p:sp>
        <p:nvSpPr>
          <p:cNvPr id="10" name="Rectangle 9"/>
          <p:cNvSpPr/>
          <p:nvPr userDrawn="1"/>
        </p:nvSpPr>
        <p:spPr bwMode="auto">
          <a:xfrm>
            <a:off x="-44605" y="3"/>
            <a:ext cx="9226705"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370433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41635"/>
            <a:ext cx="10972800" cy="1143000"/>
          </a:xfrm>
        </p:spPr>
        <p:txBody>
          <a:bodyPr/>
          <a:lstStyle>
            <a:lvl1pPr>
              <a:defRPr sz="3600">
                <a:solidFill>
                  <a:schemeClr val="accent4"/>
                </a:solidFill>
              </a:defRPr>
            </a:lvl1pPr>
          </a:lstStyle>
          <a:p>
            <a:r>
              <a:rPr lang="en-US" dirty="0"/>
              <a:t>Click to edit Master title style</a:t>
            </a:r>
          </a:p>
        </p:txBody>
      </p:sp>
      <p:sp>
        <p:nvSpPr>
          <p:cNvPr id="5" name="Slide Number Placeholder 3"/>
          <p:cNvSpPr txBox="1">
            <a:spLocks/>
          </p:cNvSpPr>
          <p:nvPr userDrawn="1"/>
        </p:nvSpPr>
        <p:spPr>
          <a:xfrm>
            <a:off x="4588565" y="6492876"/>
            <a:ext cx="2844800" cy="365125"/>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9122470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17296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976880-AED4-4A1A-8D8E-A63330DD9D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65157"/>
          </a:xfrm>
          <a:prstGeom prst="rect">
            <a:avLst/>
          </a:prstGeom>
        </p:spPr>
      </p:pic>
      <p:sp>
        <p:nvSpPr>
          <p:cNvPr id="3" name="Chord 2">
            <a:extLst>
              <a:ext uri="{FF2B5EF4-FFF2-40B4-BE49-F238E27FC236}">
                <a16:creationId xmlns:a16="http://schemas.microsoft.com/office/drawing/2014/main" id="{4B720AAC-92E9-41DD-A6C1-A166E9C2E597}"/>
              </a:ext>
            </a:extLst>
          </p:cNvPr>
          <p:cNvSpPr/>
          <p:nvPr userDrawn="1"/>
        </p:nvSpPr>
        <p:spPr bwMode="auto">
          <a:xfrm rot="9964744">
            <a:off x="-3189681" y="3035288"/>
            <a:ext cx="8884359" cy="6674836"/>
          </a:xfrm>
          <a:prstGeom prst="chord">
            <a:avLst/>
          </a:prstGeom>
          <a:solidFill>
            <a:srgbClr val="003C6C">
              <a:alpha val="89804"/>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spTree>
    <p:extLst>
      <p:ext uri="{BB962C8B-B14F-4D97-AF65-F5344CB8AC3E}">
        <p14:creationId xmlns:p14="http://schemas.microsoft.com/office/powerpoint/2010/main" val="205095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40225030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223761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3289857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95754491"/>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3045394"/>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7782464"/>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16627433"/>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1559205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9063437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409639869"/>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69023376"/>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606986"/>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38443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55406359"/>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426075571"/>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115998732"/>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9110088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08876726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7805783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218034211"/>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4/19/2021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5916477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40511825"/>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205717657"/>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974509918"/>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21395175"/>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566258440"/>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38241365"/>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3183293"/>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08580690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728661124"/>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1945817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824077455"/>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5670905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0963877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96321887"/>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2592391"/>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13677863"/>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1860681"/>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1363266"/>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18222"/>
      </p:ext>
    </p:extLst>
  </p:cSld>
  <p:clrMapOvr>
    <a:masterClrMapping/>
  </p:clrMapOvr>
  <p:hf sldNum="0"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25366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61093"/>
      </p:ext>
    </p:extLst>
  </p:cSld>
  <p:clrMapOvr>
    <a:masterClrMapping/>
  </p:clrMapOvr>
  <p:hf sldNum="0" hdr="0" ftr="0" dt="0"/>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17240104"/>
      </p:ext>
    </p:extLst>
  </p:cSld>
  <p:clrMapOvr>
    <a:masterClrMapping/>
  </p:clrMapOvr>
  <p:hf sldNum="0" hdr="0" ftr="0" dt="0"/>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0225262"/>
      </p:ext>
    </p:extLst>
  </p:cSld>
  <p:clrMapOvr>
    <a:masterClrMapping/>
  </p:clrMapOvr>
  <p:hf sldNum="0" hdr="0" ftr="0" dt="0"/>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7878771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083238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35623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2.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2.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tags" Target="../tags/tag1.xml"/><Relationship Id="rId50" Type="http://schemas.openxmlformats.org/officeDocument/2006/relationships/image" Target="../media/image7.emf"/><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tags" Target="../tags/tag3.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tags" Target="../tags/tag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theme" Target="../theme/theme4.xml"/><Relationship Id="rId20" Type="http://schemas.openxmlformats.org/officeDocument/2006/relationships/slideLayout" Target="../slideLayouts/slideLayout39.xml"/><Relationship Id="rId41" Type="http://schemas.openxmlformats.org/officeDocument/2006/relationships/slideLayout" Target="../slideLayouts/slideLayout60.xml"/><Relationship Id="rId1" Type="http://schemas.openxmlformats.org/officeDocument/2006/relationships/slideLayout" Target="../slideLayouts/slideLayout20.xml"/><Relationship Id="rId6"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 Beginners Guide to Transactions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824" r:id="rId6"/>
    <p:sldLayoutId id="2147483825"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7"/>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8" r:id="rId2"/>
    <p:sldLayoutId id="2147483689" r:id="rId3"/>
    <p:sldLayoutId id="2147483690" r:id="rId4"/>
    <p:sldLayoutId id="2147483696" r:id="rId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7F61E7A2-7DEF-4E3E-AF61-86A59737596B}"/>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3" name="TextBox 2">
            <a:extLst>
              <a:ext uri="{FF2B5EF4-FFF2-40B4-BE49-F238E27FC236}">
                <a16:creationId xmlns:a16="http://schemas.microsoft.com/office/drawing/2014/main" id="{2B97344A-6B1E-46C6-952B-6B82D0A75BDB}"/>
              </a:ext>
            </a:extLst>
          </p:cNvPr>
          <p:cNvSpPr txBox="1"/>
          <p:nvPr userDrawn="1"/>
        </p:nvSpPr>
        <p:spPr>
          <a:xfrm>
            <a:off x="194982" y="6497813"/>
            <a:ext cx="5150224" cy="369332"/>
          </a:xfrm>
          <a:prstGeom prst="rect">
            <a:avLst/>
          </a:prstGeom>
          <a:noFill/>
        </p:spPr>
        <p:txBody>
          <a:bodyPr wrap="square" rtlCol="0">
            <a:spAutoFit/>
          </a:bodyPr>
          <a:lstStyle/>
          <a:p>
            <a:r>
              <a:rPr lang="en-US" dirty="0">
                <a:solidFill>
                  <a:schemeClr val="bg1"/>
                </a:solidFill>
              </a:rPr>
              <a:t>Inside the Database Engine</a:t>
            </a:r>
          </a:p>
        </p:txBody>
      </p:sp>
    </p:spTree>
    <p:extLst>
      <p:ext uri="{BB962C8B-B14F-4D97-AF65-F5344CB8AC3E}">
        <p14:creationId xmlns:p14="http://schemas.microsoft.com/office/powerpoint/2010/main" val="3009621808"/>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0"/>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1423960"/>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br>
              <a:rPr lang="en-US" dirty="0"/>
            </a:br>
            <a:r>
              <a:rPr lang="en-US" dirty="0"/>
              <a:t>A Beginners Guide</a:t>
            </a:r>
            <a:br>
              <a:rPr lang="en-US" dirty="0"/>
            </a:br>
            <a:r>
              <a:rPr lang="en-US" dirty="0"/>
              <a:t>to Transactions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76812"/>
            <a:ext cx="3953608" cy="485635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67481"/>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096212"/>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252" y="1611850"/>
            <a:ext cx="3528148" cy="2363175"/>
          </a:xfrm>
          <a:prstGeom prst="rect">
            <a:avLst/>
          </a:prstGeom>
        </p:spPr>
      </p:pic>
      <p:sp>
        <p:nvSpPr>
          <p:cNvPr id="15" name="Title 1">
            <a:extLst>
              <a:ext uri="{FF2B5EF4-FFF2-40B4-BE49-F238E27FC236}">
                <a16:creationId xmlns:a16="http://schemas.microsoft.com/office/drawing/2014/main" id="{AEA38BEA-822E-41AA-85F3-317910237072}"/>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without Error Handling</a:t>
            </a:r>
          </a:p>
        </p:txBody>
      </p:sp>
      <p:cxnSp>
        <p:nvCxnSpPr>
          <p:cNvPr id="13" name="Straight Arrow Connector 12">
            <a:extLst>
              <a:ext uri="{FF2B5EF4-FFF2-40B4-BE49-F238E27FC236}">
                <a16:creationId xmlns:a16="http://schemas.microsoft.com/office/drawing/2014/main" id="{E0500C4E-DBAA-47F2-90F4-081493FFBBD1}"/>
              </a:ext>
            </a:extLst>
          </p:cNvPr>
          <p:cNvCxnSpPr>
            <a:cxnSpLocks/>
          </p:cNvCxnSpPr>
          <p:nvPr/>
        </p:nvCxnSpPr>
        <p:spPr>
          <a:xfrm flipH="1">
            <a:off x="6154616" y="3429000"/>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7118F1-A4CA-4AE1-A2F9-891CA12D380E}"/>
              </a:ext>
            </a:extLst>
          </p:cNvPr>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22" name="Rounded Rectangle 11">
            <a:extLst>
              <a:ext uri="{FF2B5EF4-FFF2-40B4-BE49-F238E27FC236}">
                <a16:creationId xmlns:a16="http://schemas.microsoft.com/office/drawing/2014/main" id="{B17E24E3-B9A7-486E-94DB-77419F2A2A70}"/>
              </a:ext>
            </a:extLst>
          </p:cNvPr>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3" name="TextBox 22">
            <a:extLst>
              <a:ext uri="{FF2B5EF4-FFF2-40B4-BE49-F238E27FC236}">
                <a16:creationId xmlns:a16="http://schemas.microsoft.com/office/drawing/2014/main" id="{022CF9E7-7C53-4D2D-95EA-019B41796F49}"/>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4" name="Group 23">
            <a:extLst>
              <a:ext uri="{FF2B5EF4-FFF2-40B4-BE49-F238E27FC236}">
                <a16:creationId xmlns:a16="http://schemas.microsoft.com/office/drawing/2014/main" id="{98CB16EF-401F-4A70-99C9-F538BB45D665}"/>
              </a:ext>
            </a:extLst>
          </p:cNvPr>
          <p:cNvGrpSpPr/>
          <p:nvPr/>
        </p:nvGrpSpPr>
        <p:grpSpPr>
          <a:xfrm>
            <a:off x="8008712" y="2142570"/>
            <a:ext cx="1752600" cy="2071364"/>
            <a:chOff x="4963829" y="4298078"/>
            <a:chExt cx="1393773" cy="1547244"/>
          </a:xfrm>
        </p:grpSpPr>
        <p:sp>
          <p:nvSpPr>
            <p:cNvPr id="25" name="Cylinder 24">
              <a:extLst>
                <a:ext uri="{FF2B5EF4-FFF2-40B4-BE49-F238E27FC236}">
                  <a16:creationId xmlns:a16="http://schemas.microsoft.com/office/drawing/2014/main" id="{21D11CD2-BB55-49F0-8E0E-619AAEAD064B}"/>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CE56650D-8886-4149-9266-F5E35BCE8CBF}"/>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3AB4D714-B311-4E37-83F2-F5503973F284}"/>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6856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54510"/>
            <a:ext cx="3953608" cy="497902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5147447"/>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5076178"/>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1" y="1540707"/>
            <a:ext cx="3676119" cy="3434209"/>
          </a:xfrm>
          <a:prstGeom prst="rect">
            <a:avLst/>
          </a:prstGeom>
        </p:spPr>
      </p:pic>
      <p:sp>
        <p:nvSpPr>
          <p:cNvPr id="12" name="Rounded Rectangle 11"/>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13" name="Title 1">
            <a:extLst>
              <a:ext uri="{FF2B5EF4-FFF2-40B4-BE49-F238E27FC236}">
                <a16:creationId xmlns:a16="http://schemas.microsoft.com/office/drawing/2014/main" id="{0CB4F281-62AF-4C3E-9F7E-0ACBA09F6E0E}"/>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Explicit Transactions with Error Handling</a:t>
            </a:r>
          </a:p>
        </p:txBody>
      </p:sp>
      <p:cxnSp>
        <p:nvCxnSpPr>
          <p:cNvPr id="15" name="Straight Arrow Connector 14">
            <a:extLst>
              <a:ext uri="{FF2B5EF4-FFF2-40B4-BE49-F238E27FC236}">
                <a16:creationId xmlns:a16="http://schemas.microsoft.com/office/drawing/2014/main" id="{6BEDF3EB-9892-4196-85BB-33E4542A2FE8}"/>
              </a:ext>
            </a:extLst>
          </p:cNvPr>
          <p:cNvCxnSpPr>
            <a:cxnSpLocks/>
          </p:cNvCxnSpPr>
          <p:nvPr/>
        </p:nvCxnSpPr>
        <p:spPr>
          <a:xfrm flipH="1">
            <a:off x="6162494" y="4397815"/>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2298D6-DDC9-49DD-B820-EBE0B353CADA}"/>
              </a:ext>
            </a:extLst>
          </p:cNvPr>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17" name="TextBox 16">
            <a:extLst>
              <a:ext uri="{FF2B5EF4-FFF2-40B4-BE49-F238E27FC236}">
                <a16:creationId xmlns:a16="http://schemas.microsoft.com/office/drawing/2014/main" id="{1B1ABE49-D06E-4DF4-86B3-8B0AD6A424C0}"/>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2" name="Group 21">
            <a:extLst>
              <a:ext uri="{FF2B5EF4-FFF2-40B4-BE49-F238E27FC236}">
                <a16:creationId xmlns:a16="http://schemas.microsoft.com/office/drawing/2014/main" id="{9D9AF180-ACA1-44C2-BDE2-5511917C2353}"/>
              </a:ext>
            </a:extLst>
          </p:cNvPr>
          <p:cNvGrpSpPr/>
          <p:nvPr/>
        </p:nvGrpSpPr>
        <p:grpSpPr>
          <a:xfrm>
            <a:off x="8008712" y="2142570"/>
            <a:ext cx="1752600" cy="2071364"/>
            <a:chOff x="4963829" y="4298078"/>
            <a:chExt cx="1393773" cy="1547244"/>
          </a:xfrm>
        </p:grpSpPr>
        <p:sp>
          <p:nvSpPr>
            <p:cNvPr id="23" name="Cylinder 22">
              <a:extLst>
                <a:ext uri="{FF2B5EF4-FFF2-40B4-BE49-F238E27FC236}">
                  <a16:creationId xmlns:a16="http://schemas.microsoft.com/office/drawing/2014/main" id="{7BCF22AA-59D2-4A66-8CF0-8C018093B474}"/>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ylinder 23">
              <a:extLst>
                <a:ext uri="{FF2B5EF4-FFF2-40B4-BE49-F238E27FC236}">
                  <a16:creationId xmlns:a16="http://schemas.microsoft.com/office/drawing/2014/main" id="{2206546A-EDC1-49E2-A276-61EC5984083E}"/>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id="{B7D5FF9C-0CE5-4035-AD91-947A3B76BF5F}"/>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346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E15FE1B-4F1E-4AF1-9015-1FD656D2E4D9}"/>
              </a:ext>
            </a:extLst>
          </p:cNvPr>
          <p:cNvGrpSpPr/>
          <p:nvPr/>
        </p:nvGrpSpPr>
        <p:grpSpPr>
          <a:xfrm>
            <a:off x="367344" y="1370775"/>
            <a:ext cx="11457312" cy="1580470"/>
            <a:chOff x="367344" y="757330"/>
            <a:chExt cx="11457312" cy="1580470"/>
          </a:xfrm>
        </p:grpSpPr>
        <p:sp>
          <p:nvSpPr>
            <p:cNvPr id="7" name="Rounded Rectangle 3">
              <a:extLst>
                <a:ext uri="{FF2B5EF4-FFF2-40B4-BE49-F238E27FC236}">
                  <a16:creationId xmlns:a16="http://schemas.microsoft.com/office/drawing/2014/main" id="{C02001EB-A99F-48F8-AD33-A788582C1DD7}"/>
                </a:ext>
              </a:extLst>
            </p:cNvPr>
            <p:cNvSpPr/>
            <p:nvPr/>
          </p:nvSpPr>
          <p:spPr>
            <a:xfrm>
              <a:off x="367344" y="757330"/>
              <a:ext cx="11457312" cy="158047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2EF5B7CA-ECDF-4B89-AE4E-95BA47B8A359}"/>
                </a:ext>
              </a:extLst>
            </p:cNvPr>
            <p:cNvSpPr/>
            <p:nvPr/>
          </p:nvSpPr>
          <p:spPr>
            <a:xfrm>
              <a:off x="795906" y="844291"/>
              <a:ext cx="10748394" cy="1016823"/>
            </a:xfrm>
            <a:prstGeom prst="rect">
              <a:avLst/>
            </a:prstGeom>
          </p:spPr>
          <p:txBody>
            <a:bodyPr wrap="square">
              <a:spAutoFit/>
            </a:bodyPr>
            <a:lstStyle/>
            <a:p>
              <a:r>
                <a:rPr lang="en-US" sz="3600" dirty="0">
                  <a:solidFill>
                    <a:schemeClr val="bg1"/>
                  </a:solidFill>
                </a:rPr>
                <a:t>A transaction is a series of one or more statements that need to operate as a single logical unit of work.</a:t>
              </a:r>
            </a:p>
          </p:txBody>
        </p:sp>
      </p:grpSp>
      <p:grpSp>
        <p:nvGrpSpPr>
          <p:cNvPr id="5" name="Group 4">
            <a:extLst>
              <a:ext uri="{FF2B5EF4-FFF2-40B4-BE49-F238E27FC236}">
                <a16:creationId xmlns:a16="http://schemas.microsoft.com/office/drawing/2014/main" id="{F56F325C-D1F2-4DFD-95B7-5378BEF98E2A}"/>
              </a:ext>
            </a:extLst>
          </p:cNvPr>
          <p:cNvGrpSpPr/>
          <p:nvPr/>
        </p:nvGrpSpPr>
        <p:grpSpPr>
          <a:xfrm>
            <a:off x="367344" y="3844015"/>
            <a:ext cx="11457312" cy="1552312"/>
            <a:chOff x="367344" y="2923093"/>
            <a:chExt cx="11457312" cy="1865697"/>
          </a:xfrm>
        </p:grpSpPr>
        <p:sp>
          <p:nvSpPr>
            <p:cNvPr id="9" name="Rounded Rectangle 3">
              <a:extLst>
                <a:ext uri="{FF2B5EF4-FFF2-40B4-BE49-F238E27FC236}">
                  <a16:creationId xmlns:a16="http://schemas.microsoft.com/office/drawing/2014/main" id="{5D310573-4910-4B84-BEDD-DCD88E4C4CF0}"/>
                </a:ext>
              </a:extLst>
            </p:cNvPr>
            <p:cNvSpPr/>
            <p:nvPr/>
          </p:nvSpPr>
          <p:spPr>
            <a:xfrm>
              <a:off x="367344" y="2923093"/>
              <a:ext cx="11457312" cy="186569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E3D9C9A9-4BAE-4962-9C9C-3F0466E863AC}"/>
                </a:ext>
              </a:extLst>
            </p:cNvPr>
            <p:cNvSpPr/>
            <p:nvPr/>
          </p:nvSpPr>
          <p:spPr>
            <a:xfrm>
              <a:off x="772930" y="3131143"/>
              <a:ext cx="10528182" cy="1200329"/>
            </a:xfrm>
            <a:prstGeom prst="rect">
              <a:avLst/>
            </a:prstGeom>
          </p:spPr>
          <p:txBody>
            <a:bodyPr wrap="square">
              <a:spAutoFit/>
            </a:bodyPr>
            <a:lstStyle/>
            <a:p>
              <a:r>
                <a:rPr lang="en-US" sz="3600" dirty="0">
                  <a:solidFill>
                    <a:schemeClr val="bg1"/>
                  </a:solidFill>
                </a:rPr>
                <a:t>To qualify as a transaction, the logical unit of work must possess all four of the ACID properties.</a:t>
              </a:r>
            </a:p>
          </p:txBody>
        </p:sp>
      </p:grpSp>
      <p:sp>
        <p:nvSpPr>
          <p:cNvPr id="11" name="Title 1">
            <a:extLst>
              <a:ext uri="{FF2B5EF4-FFF2-40B4-BE49-F238E27FC236}">
                <a16:creationId xmlns:a16="http://schemas.microsoft.com/office/drawing/2014/main" id="{E8EDE005-D5F1-4F5F-9877-A44E9D6F7CCE}"/>
              </a:ext>
            </a:extLst>
          </p:cNvPr>
          <p:cNvSpPr txBox="1">
            <a:spLocks/>
          </p:cNvSpPr>
          <p:nvPr/>
        </p:nvSpPr>
        <p:spPr>
          <a:xfrm>
            <a:off x="210260" y="22777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Transaction?</a:t>
            </a:r>
          </a:p>
        </p:txBody>
      </p:sp>
    </p:spTree>
    <p:extLst>
      <p:ext uri="{BB962C8B-B14F-4D97-AF65-F5344CB8AC3E}">
        <p14:creationId xmlns:p14="http://schemas.microsoft.com/office/powerpoint/2010/main" val="384135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94710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90904A-1C6A-4388-BE71-3F003B421633}"/>
              </a:ext>
            </a:extLst>
          </p:cNvPr>
          <p:cNvPicPr>
            <a:picLocks noChangeAspect="1"/>
          </p:cNvPicPr>
          <p:nvPr/>
        </p:nvPicPr>
        <p:blipFill>
          <a:blip r:embed="rId2"/>
          <a:stretch>
            <a:fillRect/>
          </a:stretch>
        </p:blipFill>
        <p:spPr>
          <a:xfrm>
            <a:off x="187598" y="974271"/>
            <a:ext cx="9420684" cy="5198285"/>
          </a:xfrm>
          <a:prstGeom prst="rect">
            <a:avLst/>
          </a:prstGeom>
        </p:spPr>
      </p:pic>
      <p:pic>
        <p:nvPicPr>
          <p:cNvPr id="6" name="Picture 5" descr="BatchError"/>
          <p:cNvPicPr/>
          <p:nvPr/>
        </p:nvPicPr>
        <p:blipFill>
          <a:blip r:embed="rId3">
            <a:extLst>
              <a:ext uri="{28A0092B-C50C-407E-A947-70E740481C1C}">
                <a14:useLocalDpi xmlns:a14="http://schemas.microsoft.com/office/drawing/2010/main" val="0"/>
              </a:ext>
            </a:extLst>
          </a:blip>
          <a:srcRect/>
          <a:stretch>
            <a:fillRect/>
          </a:stretch>
        </p:blipFill>
        <p:spPr bwMode="auto">
          <a:xfrm>
            <a:off x="7560130" y="1621970"/>
            <a:ext cx="4283528" cy="2596244"/>
          </a:xfrm>
          <a:prstGeom prst="rect">
            <a:avLst/>
          </a:prstGeom>
          <a:noFill/>
          <a:ln>
            <a:solidFill>
              <a:schemeClr val="accent1"/>
            </a:solidFill>
          </a:ln>
          <a:effectLst>
            <a:outerShdw blurRad="50800" dist="38100" dir="2700000" algn="tl" rotWithShape="0">
              <a:prstClr val="black">
                <a:alpha val="40000"/>
              </a:prstClr>
            </a:outerShdw>
          </a:effectLst>
        </p:spPr>
      </p:pic>
      <p:sp>
        <p:nvSpPr>
          <p:cNvPr id="8" name="Title 1">
            <a:extLst>
              <a:ext uri="{FF2B5EF4-FFF2-40B4-BE49-F238E27FC236}">
                <a16:creationId xmlns:a16="http://schemas.microsoft.com/office/drawing/2014/main" id="{BC1AB25F-AF63-4E53-88D5-F2AF6C4F522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Working with Transactions</a:t>
            </a:r>
          </a:p>
        </p:txBody>
      </p:sp>
    </p:spTree>
    <p:extLst>
      <p:ext uri="{BB962C8B-B14F-4D97-AF65-F5344CB8AC3E}">
        <p14:creationId xmlns:p14="http://schemas.microsoft.com/office/powerpoint/2010/main" val="4068597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170" y="1082980"/>
            <a:ext cx="9281161" cy="5338481"/>
          </a:xfrm>
          <a:prstGeom prst="rect">
            <a:avLst/>
          </a:prstGeom>
        </p:spPr>
      </p:pic>
      <p:sp>
        <p:nvSpPr>
          <p:cNvPr id="7" name="Title 1">
            <a:extLst>
              <a:ext uri="{FF2B5EF4-FFF2-40B4-BE49-F238E27FC236}">
                <a16:creationId xmlns:a16="http://schemas.microsoft.com/office/drawing/2014/main" id="{DC7EFB01-96A9-47D4-92FA-E3E7C4682A35}"/>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Creating Stored Procedures</a:t>
            </a:r>
          </a:p>
        </p:txBody>
      </p:sp>
    </p:spTree>
    <p:extLst>
      <p:ext uri="{BB962C8B-B14F-4D97-AF65-F5344CB8AC3E}">
        <p14:creationId xmlns:p14="http://schemas.microsoft.com/office/powerpoint/2010/main" val="401213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118732" y="4537591"/>
            <a:ext cx="1752600" cy="369332"/>
          </a:xfrm>
          <a:prstGeom prst="rect">
            <a:avLst/>
          </a:prstGeom>
          <a:noFill/>
        </p:spPr>
        <p:txBody>
          <a:bodyPr wrap="square" rtlCol="0">
            <a:spAutoFit/>
          </a:bodyPr>
          <a:lstStyle/>
          <a:p>
            <a:r>
              <a:rPr lang="en-US" dirty="0"/>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stretch>
            <a:fillRect/>
          </a:stretch>
        </p:blipFill>
        <p:spPr>
          <a:xfrm>
            <a:off x="6302387" y="3267144"/>
            <a:ext cx="5385289" cy="710001"/>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829" y="3556323"/>
            <a:ext cx="406400" cy="652463"/>
          </a:xfrm>
          <a:prstGeom prst="rect">
            <a:avLst/>
          </a:prstGeom>
          <a:noFill/>
          <a:ln w="9525">
            <a:noFill/>
            <a:miter lim="800000"/>
            <a:headEnd/>
            <a:tailEnd/>
          </a:ln>
        </p:spPr>
      </p:pic>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90924" y="2579556"/>
            <a:ext cx="2259724" cy="369332"/>
          </a:xfrm>
          <a:prstGeom prst="rect">
            <a:avLst/>
          </a:prstGeom>
          <a:noFill/>
        </p:spPr>
        <p:txBody>
          <a:bodyPr wrap="square" rtlCol="0">
            <a:spAutoFit/>
          </a:bodyPr>
          <a:lstStyle/>
          <a:p>
            <a:r>
              <a:rPr lang="en-US" dirty="0">
                <a:solidFill>
                  <a:schemeClr val="bg1"/>
                </a:solidFill>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490924" y="4129828"/>
            <a:ext cx="2259724" cy="369332"/>
          </a:xfrm>
          <a:prstGeom prst="rect">
            <a:avLst/>
          </a:prstGeom>
          <a:noFill/>
        </p:spPr>
        <p:txBody>
          <a:bodyPr wrap="square" rtlCol="0">
            <a:spAutoFit/>
          </a:bodyPr>
          <a:lstStyle/>
          <a:p>
            <a:r>
              <a:rPr lang="en-US" dirty="0">
                <a:solidFill>
                  <a:schemeClr val="bg1"/>
                </a:solidFill>
              </a:rPr>
              <a:t>Transaction 2</a:t>
            </a:r>
          </a:p>
        </p:txBody>
      </p:sp>
      <p:pic>
        <p:nvPicPr>
          <p:cNvPr id="26" name="Picture 25"/>
          <p:cNvPicPr>
            <a:picLocks noChangeAspect="1"/>
          </p:cNvPicPr>
          <p:nvPr/>
        </p:nvPicPr>
        <p:blipFill>
          <a:blip r:embed="rId4"/>
          <a:stretch>
            <a:fillRect/>
          </a:stretch>
        </p:blipFill>
        <p:spPr>
          <a:xfrm>
            <a:off x="907583" y="1446999"/>
            <a:ext cx="4686300" cy="1019175"/>
          </a:xfrm>
          <a:prstGeom prst="rect">
            <a:avLst/>
          </a:prstGeom>
        </p:spPr>
      </p:pic>
      <p:pic>
        <p:nvPicPr>
          <p:cNvPr id="28" name="Picture 27"/>
          <p:cNvPicPr>
            <a:picLocks noChangeAspect="1"/>
          </p:cNvPicPr>
          <p:nvPr/>
        </p:nvPicPr>
        <p:blipFill>
          <a:blip r:embed="rId5"/>
          <a:stretch>
            <a:fillRect/>
          </a:stretch>
        </p:blipFill>
        <p:spPr>
          <a:xfrm>
            <a:off x="875143" y="4629225"/>
            <a:ext cx="4657725" cy="962025"/>
          </a:xfrm>
          <a:prstGeom prst="rect">
            <a:avLst/>
          </a:prstGeom>
        </p:spPr>
      </p:pic>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7" name="TextBox 6"/>
          <p:cNvSpPr txBox="1"/>
          <p:nvPr/>
        </p:nvSpPr>
        <p:spPr>
          <a:xfrm>
            <a:off x="8118732" y="4537591"/>
            <a:ext cx="17526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490924" y="2579556"/>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3" name="TextBox 22"/>
          <p:cNvSpPr txBox="1"/>
          <p:nvPr/>
        </p:nvSpPr>
        <p:spPr>
          <a:xfrm>
            <a:off x="2490924" y="4129828"/>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2</a:t>
            </a:r>
          </a:p>
        </p:txBody>
      </p:sp>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What is Blocking?</a:t>
            </a:r>
          </a:p>
        </p:txBody>
      </p:sp>
      <p:pic>
        <p:nvPicPr>
          <p:cNvPr id="4" name="Picture 3">
            <a:extLst>
              <a:ext uri="{FF2B5EF4-FFF2-40B4-BE49-F238E27FC236}">
                <a16:creationId xmlns:a16="http://schemas.microsoft.com/office/drawing/2014/main" id="{A767A8B1-09A1-468F-BE00-143ECFB891C9}"/>
              </a:ext>
            </a:extLst>
          </p:cNvPr>
          <p:cNvPicPr>
            <a:picLocks noChangeAspect="1"/>
          </p:cNvPicPr>
          <p:nvPr/>
        </p:nvPicPr>
        <p:blipFill>
          <a:blip r:embed="rId2"/>
          <a:stretch>
            <a:fillRect/>
          </a:stretch>
        </p:blipFill>
        <p:spPr>
          <a:xfrm>
            <a:off x="979825" y="1474560"/>
            <a:ext cx="4541816" cy="995010"/>
          </a:xfrm>
          <a:prstGeom prst="rect">
            <a:avLst/>
          </a:prstGeom>
        </p:spPr>
      </p:pic>
      <p:pic>
        <p:nvPicPr>
          <p:cNvPr id="6" name="Picture 5">
            <a:extLst>
              <a:ext uri="{FF2B5EF4-FFF2-40B4-BE49-F238E27FC236}">
                <a16:creationId xmlns:a16="http://schemas.microsoft.com/office/drawing/2014/main" id="{3EB9F079-8BBC-495C-BDEE-D55750A23477}"/>
              </a:ext>
            </a:extLst>
          </p:cNvPr>
          <p:cNvPicPr>
            <a:picLocks noChangeAspect="1"/>
          </p:cNvPicPr>
          <p:nvPr/>
        </p:nvPicPr>
        <p:blipFill>
          <a:blip r:embed="rId3"/>
          <a:stretch>
            <a:fillRect/>
          </a:stretch>
        </p:blipFill>
        <p:spPr>
          <a:xfrm>
            <a:off x="6347534" y="3211264"/>
            <a:ext cx="5017284" cy="672848"/>
          </a:xfrm>
          <a:prstGeom prst="rect">
            <a:avLst/>
          </a:prstGeom>
        </p:spPr>
      </p:pic>
      <p:pic>
        <p:nvPicPr>
          <p:cNvPr id="8" name="Picture 6" descr="Security_Secured.png"/>
          <p:cNvPicPr>
            <a:picLocks noChangeAspect="1"/>
          </p:cNvPicPr>
          <p:nvPr/>
        </p:nvPicPr>
        <p:blipFill>
          <a:blip r:embed="rId4" cstate="print"/>
          <a:srcRect/>
          <a:stretch>
            <a:fillRect/>
          </a:stretch>
        </p:blipFill>
        <p:spPr bwMode="auto">
          <a:xfrm>
            <a:off x="6322250" y="3095354"/>
            <a:ext cx="493237" cy="791877"/>
          </a:xfrm>
          <a:prstGeom prst="rect">
            <a:avLst/>
          </a:prstGeom>
          <a:noFill/>
          <a:ln w="9525">
            <a:noFill/>
            <a:miter lim="800000"/>
            <a:headEnd/>
            <a:tailEnd/>
          </a:ln>
        </p:spPr>
      </p:pic>
      <p:pic>
        <p:nvPicPr>
          <p:cNvPr id="10" name="Picture 9">
            <a:extLst>
              <a:ext uri="{FF2B5EF4-FFF2-40B4-BE49-F238E27FC236}">
                <a16:creationId xmlns:a16="http://schemas.microsoft.com/office/drawing/2014/main" id="{A3019B21-115E-4754-9418-3ACFAB56B29B}"/>
              </a:ext>
            </a:extLst>
          </p:cNvPr>
          <p:cNvPicPr>
            <a:picLocks noChangeAspect="1"/>
          </p:cNvPicPr>
          <p:nvPr/>
        </p:nvPicPr>
        <p:blipFill>
          <a:blip r:embed="rId5"/>
          <a:stretch>
            <a:fillRect/>
          </a:stretch>
        </p:blipFill>
        <p:spPr>
          <a:xfrm>
            <a:off x="1084173" y="4915302"/>
            <a:ext cx="4206056" cy="433474"/>
          </a:xfrm>
          <a:prstGeom prst="rect">
            <a:avLst/>
          </a:prstGeom>
        </p:spPr>
      </p:pic>
      <p:sp>
        <p:nvSpPr>
          <p:cNvPr id="12" name="Explosion: 8 Points 11">
            <a:extLst>
              <a:ext uri="{FF2B5EF4-FFF2-40B4-BE49-F238E27FC236}">
                <a16:creationId xmlns:a16="http://schemas.microsoft.com/office/drawing/2014/main" id="{B49F6811-2A77-419B-B031-D02795AA2D03}"/>
              </a:ext>
            </a:extLst>
          </p:cNvPr>
          <p:cNvSpPr/>
          <p:nvPr/>
        </p:nvSpPr>
        <p:spPr>
          <a:xfrm>
            <a:off x="5861729" y="4173863"/>
            <a:ext cx="1205589" cy="121495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AFFF4289-4575-45C6-8814-0179FB0E92E4}"/>
              </a:ext>
            </a:extLst>
          </p:cNvPr>
          <p:cNvSpPr txBox="1"/>
          <p:nvPr/>
        </p:nvSpPr>
        <p:spPr>
          <a:xfrm>
            <a:off x="6000213" y="4545970"/>
            <a:ext cx="11628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Blocked</a:t>
            </a:r>
          </a:p>
        </p:txBody>
      </p:sp>
    </p:spTree>
    <p:extLst>
      <p:ext uri="{BB962C8B-B14F-4D97-AF65-F5344CB8AC3E}">
        <p14:creationId xmlns:p14="http://schemas.microsoft.com/office/powerpoint/2010/main" val="156014592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What is </a:t>
            </a:r>
            <a:r>
              <a:rPr lang="en-US" altLang="en-US" dirty="0">
                <a:solidFill>
                  <a:prstClr val="black"/>
                </a:solidFill>
                <a:latin typeface="Segoe UI"/>
              </a:rPr>
              <a:t>a Deadlock</a:t>
            </a: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t>
            </a:r>
          </a:p>
        </p:txBody>
      </p:sp>
      <p:grpSp>
        <p:nvGrpSpPr>
          <p:cNvPr id="55" name="Group 54">
            <a:extLst>
              <a:ext uri="{FF2B5EF4-FFF2-40B4-BE49-F238E27FC236}">
                <a16:creationId xmlns:a16="http://schemas.microsoft.com/office/drawing/2014/main" id="{914119F9-94BD-4699-BDAF-0F91EF984B19}"/>
              </a:ext>
            </a:extLst>
          </p:cNvPr>
          <p:cNvGrpSpPr/>
          <p:nvPr/>
        </p:nvGrpSpPr>
        <p:grpSpPr>
          <a:xfrm>
            <a:off x="269239" y="854695"/>
            <a:ext cx="11807022" cy="5427856"/>
            <a:chOff x="269239" y="760910"/>
            <a:chExt cx="11807022" cy="5427856"/>
          </a:xfrm>
        </p:grpSpPr>
        <p:sp>
          <p:nvSpPr>
            <p:cNvPr id="52" name="Bent Arrow 16">
              <a:extLst>
                <a:ext uri="{FF2B5EF4-FFF2-40B4-BE49-F238E27FC236}">
                  <a16:creationId xmlns:a16="http://schemas.microsoft.com/office/drawing/2014/main" id="{890413C1-788B-45B4-B643-9E851D5D9A86}"/>
                </a:ext>
              </a:extLst>
            </p:cNvPr>
            <p:cNvSpPr/>
            <p:nvPr/>
          </p:nvSpPr>
          <p:spPr>
            <a:xfrm rot="16200000">
              <a:off x="5871627" y="2013023"/>
              <a:ext cx="2159168" cy="1162891"/>
            </a:xfrm>
            <a:prstGeom prst="bentArrow">
              <a:avLst>
                <a:gd name="adj1" fmla="val 25000"/>
                <a:gd name="adj2" fmla="val 26429"/>
                <a:gd name="adj3" fmla="val 25000"/>
                <a:gd name="adj4" fmla="val 464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9" name="Bent Arrow 17">
              <a:extLst>
                <a:ext uri="{FF2B5EF4-FFF2-40B4-BE49-F238E27FC236}">
                  <a16:creationId xmlns:a16="http://schemas.microsoft.com/office/drawing/2014/main" id="{835DD670-3D32-4F02-B9A9-6DD53BD2F2F3}"/>
                </a:ext>
              </a:extLst>
            </p:cNvPr>
            <p:cNvSpPr/>
            <p:nvPr/>
          </p:nvSpPr>
          <p:spPr>
            <a:xfrm rot="5400000" flipV="1">
              <a:off x="6443403" y="4256633"/>
              <a:ext cx="1309817" cy="112112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38" name="Bent Arrow 16">
              <a:extLst>
                <a:ext uri="{FF2B5EF4-FFF2-40B4-BE49-F238E27FC236}">
                  <a16:creationId xmlns:a16="http://schemas.microsoft.com/office/drawing/2014/main" id="{42739706-13E2-4816-AA41-B64B975439CE}"/>
                </a:ext>
              </a:extLst>
            </p:cNvPr>
            <p:cNvSpPr/>
            <p:nvPr/>
          </p:nvSpPr>
          <p:spPr>
            <a:xfrm rot="5400000">
              <a:off x="4247702" y="3841041"/>
              <a:ext cx="2217208" cy="1121121"/>
            </a:xfrm>
            <a:prstGeom prst="bentArrow">
              <a:avLst>
                <a:gd name="adj1" fmla="val 25000"/>
                <a:gd name="adj2" fmla="val 25906"/>
                <a:gd name="adj3" fmla="val 25000"/>
                <a:gd name="adj4" fmla="val 46467"/>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9" name="Rounded Rectangle 8"/>
            <p:cNvSpPr/>
            <p:nvPr/>
          </p:nvSpPr>
          <p:spPr>
            <a:xfrm>
              <a:off x="269239" y="2682038"/>
              <a:ext cx="4951183" cy="24075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nvGrpSpPr>
            <p:cNvPr id="2" name="Group 1">
              <a:extLst>
                <a:ext uri="{FF2B5EF4-FFF2-40B4-BE49-F238E27FC236}">
                  <a16:creationId xmlns:a16="http://schemas.microsoft.com/office/drawing/2014/main" id="{71D3ADF3-F56B-4186-B294-4BA9DD228750}"/>
                </a:ext>
              </a:extLst>
            </p:cNvPr>
            <p:cNvGrpSpPr/>
            <p:nvPr/>
          </p:nvGrpSpPr>
          <p:grpSpPr>
            <a:xfrm>
              <a:off x="1762455" y="2428908"/>
              <a:ext cx="2487888" cy="462618"/>
              <a:chOff x="2262760" y="2532913"/>
              <a:chExt cx="2487888" cy="462618"/>
            </a:xfrm>
          </p:grpSpPr>
          <p:sp>
            <p:nvSpPr>
              <p:cNvPr id="20" name="Rounded Rectangle 19"/>
              <p:cNvSpPr/>
              <p:nvPr/>
            </p:nvSpPr>
            <p:spPr>
              <a:xfrm>
                <a:off x="2262760"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490924" y="2579556"/>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1</a:t>
                </a:r>
              </a:p>
            </p:txBody>
          </p:sp>
        </p:grpSp>
        <p:pic>
          <p:nvPicPr>
            <p:cNvPr id="3" name="Picture 2">
              <a:extLst>
                <a:ext uri="{FF2B5EF4-FFF2-40B4-BE49-F238E27FC236}">
                  <a16:creationId xmlns:a16="http://schemas.microsoft.com/office/drawing/2014/main" id="{F3145564-D899-484B-AAAD-2A311F5095DA}"/>
                </a:ext>
              </a:extLst>
            </p:cNvPr>
            <p:cNvPicPr>
              <a:picLocks noChangeAspect="1"/>
            </p:cNvPicPr>
            <p:nvPr/>
          </p:nvPicPr>
          <p:blipFill>
            <a:blip r:embed="rId2"/>
            <a:stretch>
              <a:fillRect/>
            </a:stretch>
          </p:blipFill>
          <p:spPr>
            <a:xfrm>
              <a:off x="626468" y="2928111"/>
              <a:ext cx="3992836" cy="1893609"/>
            </a:xfrm>
            <a:prstGeom prst="rect">
              <a:avLst/>
            </a:prstGeom>
          </p:spPr>
        </p:pic>
        <p:sp>
          <p:nvSpPr>
            <p:cNvPr id="26" name="Rounded Rectangle 8">
              <a:extLst>
                <a:ext uri="{FF2B5EF4-FFF2-40B4-BE49-F238E27FC236}">
                  <a16:creationId xmlns:a16="http://schemas.microsoft.com/office/drawing/2014/main" id="{1ECDAE4B-F4BE-43F5-BCE2-79499002EE0E}"/>
                </a:ext>
              </a:extLst>
            </p:cNvPr>
            <p:cNvSpPr/>
            <p:nvPr/>
          </p:nvSpPr>
          <p:spPr>
            <a:xfrm>
              <a:off x="7125078" y="2706515"/>
              <a:ext cx="4951183" cy="240757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1" name="Picture 10">
              <a:extLst>
                <a:ext uri="{FF2B5EF4-FFF2-40B4-BE49-F238E27FC236}">
                  <a16:creationId xmlns:a16="http://schemas.microsoft.com/office/drawing/2014/main" id="{5DB4382E-CBF9-4EC0-8B44-6FC6156C9482}"/>
                </a:ext>
              </a:extLst>
            </p:cNvPr>
            <p:cNvPicPr>
              <a:picLocks noChangeAspect="1"/>
            </p:cNvPicPr>
            <p:nvPr/>
          </p:nvPicPr>
          <p:blipFill>
            <a:blip r:embed="rId3"/>
            <a:stretch>
              <a:fillRect/>
            </a:stretch>
          </p:blipFill>
          <p:spPr>
            <a:xfrm>
              <a:off x="7415937" y="2995153"/>
              <a:ext cx="4125576" cy="2010785"/>
            </a:xfrm>
            <a:prstGeom prst="rect">
              <a:avLst/>
            </a:prstGeom>
          </p:spPr>
        </p:pic>
        <p:grpSp>
          <p:nvGrpSpPr>
            <p:cNvPr id="30" name="Group 29">
              <a:extLst>
                <a:ext uri="{FF2B5EF4-FFF2-40B4-BE49-F238E27FC236}">
                  <a16:creationId xmlns:a16="http://schemas.microsoft.com/office/drawing/2014/main" id="{34D7227A-06D8-4C6F-81EE-33C3C174E931}"/>
                </a:ext>
              </a:extLst>
            </p:cNvPr>
            <p:cNvGrpSpPr/>
            <p:nvPr/>
          </p:nvGrpSpPr>
          <p:grpSpPr>
            <a:xfrm>
              <a:off x="8720514" y="2424382"/>
              <a:ext cx="2487888" cy="462618"/>
              <a:chOff x="2262760" y="2532913"/>
              <a:chExt cx="2487888" cy="462618"/>
            </a:xfrm>
          </p:grpSpPr>
          <p:sp>
            <p:nvSpPr>
              <p:cNvPr id="31" name="Rounded Rectangle 19">
                <a:extLst>
                  <a:ext uri="{FF2B5EF4-FFF2-40B4-BE49-F238E27FC236}">
                    <a16:creationId xmlns:a16="http://schemas.microsoft.com/office/drawing/2014/main" id="{1BA24701-C4EB-4C89-9D44-847764F04E57}"/>
                  </a:ext>
                </a:extLst>
              </p:cNvPr>
              <p:cNvSpPr/>
              <p:nvPr/>
            </p:nvSpPr>
            <p:spPr>
              <a:xfrm>
                <a:off x="2262760"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2" name="TextBox 31">
                <a:extLst>
                  <a:ext uri="{FF2B5EF4-FFF2-40B4-BE49-F238E27FC236}">
                    <a16:creationId xmlns:a16="http://schemas.microsoft.com/office/drawing/2014/main" id="{5C77DEEC-8079-420F-BDB0-9CB8033FC0A2}"/>
                  </a:ext>
                </a:extLst>
              </p:cNvPr>
              <p:cNvSpPr txBox="1"/>
              <p:nvPr/>
            </p:nvSpPr>
            <p:spPr>
              <a:xfrm>
                <a:off x="2490924" y="2579556"/>
                <a:ext cx="22597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2</a:t>
                </a:r>
              </a:p>
            </p:txBody>
          </p:sp>
        </p:grpSp>
        <p:sp>
          <p:nvSpPr>
            <p:cNvPr id="34" name="Rounded Rectangle 8">
              <a:extLst>
                <a:ext uri="{FF2B5EF4-FFF2-40B4-BE49-F238E27FC236}">
                  <a16:creationId xmlns:a16="http://schemas.microsoft.com/office/drawing/2014/main" id="{489018FC-FAF3-40F7-977E-49F1F74E2E0C}"/>
                </a:ext>
              </a:extLst>
            </p:cNvPr>
            <p:cNvSpPr/>
            <p:nvPr/>
          </p:nvSpPr>
          <p:spPr>
            <a:xfrm>
              <a:off x="4229816" y="5471797"/>
              <a:ext cx="3514725" cy="7169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F6FD16E4-DC61-4526-958D-C9490145BC30}"/>
                </a:ext>
              </a:extLst>
            </p:cNvPr>
            <p:cNvSpPr txBox="1"/>
            <p:nvPr/>
          </p:nvSpPr>
          <p:spPr>
            <a:xfrm>
              <a:off x="4307278" y="5641861"/>
              <a:ext cx="34194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Segoe UI"/>
                  <a:ea typeface="+mn-ea"/>
                  <a:cs typeface="+mn-cs"/>
                </a:rPr>
                <a:t>HumanResources.Department</a:t>
              </a:r>
            </a:p>
          </p:txBody>
        </p:sp>
        <p:pic>
          <p:nvPicPr>
            <p:cNvPr id="40" name="Picture 6" descr="Security_Secured.png">
              <a:extLst>
                <a:ext uri="{FF2B5EF4-FFF2-40B4-BE49-F238E27FC236}">
                  <a16:creationId xmlns:a16="http://schemas.microsoft.com/office/drawing/2014/main" id="{C688B913-A270-49D8-A50A-42489A5607A7}"/>
                </a:ext>
              </a:extLst>
            </p:cNvPr>
            <p:cNvPicPr>
              <a:picLocks noChangeAspect="1"/>
            </p:cNvPicPr>
            <p:nvPr/>
          </p:nvPicPr>
          <p:blipFill>
            <a:blip r:embed="rId4" cstate="print"/>
            <a:srcRect/>
            <a:stretch>
              <a:fillRect/>
            </a:stretch>
          </p:blipFill>
          <p:spPr bwMode="auto">
            <a:xfrm>
              <a:off x="5384236" y="4218587"/>
              <a:ext cx="493237" cy="791877"/>
            </a:xfrm>
            <a:prstGeom prst="rect">
              <a:avLst/>
            </a:prstGeom>
            <a:noFill/>
            <a:ln w="9525">
              <a:noFill/>
              <a:miter lim="800000"/>
              <a:headEnd/>
              <a:tailEnd/>
            </a:ln>
          </p:spPr>
        </p:pic>
        <p:grpSp>
          <p:nvGrpSpPr>
            <p:cNvPr id="42" name="Group 41">
              <a:extLst>
                <a:ext uri="{FF2B5EF4-FFF2-40B4-BE49-F238E27FC236}">
                  <a16:creationId xmlns:a16="http://schemas.microsoft.com/office/drawing/2014/main" id="{FD8B83D6-624B-4915-8E51-DB5A59485F62}"/>
                </a:ext>
              </a:extLst>
            </p:cNvPr>
            <p:cNvGrpSpPr/>
            <p:nvPr/>
          </p:nvGrpSpPr>
          <p:grpSpPr>
            <a:xfrm>
              <a:off x="6146202" y="4190060"/>
              <a:ext cx="1301376" cy="1032184"/>
              <a:chOff x="5861729" y="4173863"/>
              <a:chExt cx="1301376" cy="1214955"/>
            </a:xfrm>
          </p:grpSpPr>
          <p:sp>
            <p:nvSpPr>
              <p:cNvPr id="43" name="Explosion: 8 Points 42">
                <a:extLst>
                  <a:ext uri="{FF2B5EF4-FFF2-40B4-BE49-F238E27FC236}">
                    <a16:creationId xmlns:a16="http://schemas.microsoft.com/office/drawing/2014/main" id="{3E1C5DB8-1E03-49DD-9414-43EFCFA8B396}"/>
                  </a:ext>
                </a:extLst>
              </p:cNvPr>
              <p:cNvSpPr/>
              <p:nvPr/>
            </p:nvSpPr>
            <p:spPr>
              <a:xfrm>
                <a:off x="5861729" y="4173863"/>
                <a:ext cx="1205589" cy="121495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4" name="TextBox 43">
                <a:extLst>
                  <a:ext uri="{FF2B5EF4-FFF2-40B4-BE49-F238E27FC236}">
                    <a16:creationId xmlns:a16="http://schemas.microsoft.com/office/drawing/2014/main" id="{7B3C818B-EF2E-453A-AA83-30A89738D896}"/>
                  </a:ext>
                </a:extLst>
              </p:cNvPr>
              <p:cNvSpPr txBox="1"/>
              <p:nvPr/>
            </p:nvSpPr>
            <p:spPr>
              <a:xfrm>
                <a:off x="6000213" y="4545970"/>
                <a:ext cx="11628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Blocked</a:t>
                </a:r>
              </a:p>
            </p:txBody>
          </p:sp>
        </p:grpSp>
        <p:grpSp>
          <p:nvGrpSpPr>
            <p:cNvPr id="54" name="Group 53">
              <a:extLst>
                <a:ext uri="{FF2B5EF4-FFF2-40B4-BE49-F238E27FC236}">
                  <a16:creationId xmlns:a16="http://schemas.microsoft.com/office/drawing/2014/main" id="{F0C6CDC1-4D16-49CF-A949-53A34E6D5093}"/>
                </a:ext>
              </a:extLst>
            </p:cNvPr>
            <p:cNvGrpSpPr/>
            <p:nvPr/>
          </p:nvGrpSpPr>
          <p:grpSpPr>
            <a:xfrm>
              <a:off x="4090274" y="760910"/>
              <a:ext cx="3574398" cy="758350"/>
              <a:chOff x="4436464" y="1041391"/>
              <a:chExt cx="3574398" cy="758350"/>
            </a:xfrm>
          </p:grpSpPr>
          <p:sp>
            <p:nvSpPr>
              <p:cNvPr id="45" name="Rounded Rectangle 8">
                <a:extLst>
                  <a:ext uri="{FF2B5EF4-FFF2-40B4-BE49-F238E27FC236}">
                    <a16:creationId xmlns:a16="http://schemas.microsoft.com/office/drawing/2014/main" id="{4B48EA97-DFBC-4859-A06C-66DEF34C1B4A}"/>
                  </a:ext>
                </a:extLst>
              </p:cNvPr>
              <p:cNvSpPr/>
              <p:nvPr/>
            </p:nvSpPr>
            <p:spPr>
              <a:xfrm>
                <a:off x="4436464" y="1041391"/>
                <a:ext cx="3514724" cy="7583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46" name="TextBox 45">
                <a:extLst>
                  <a:ext uri="{FF2B5EF4-FFF2-40B4-BE49-F238E27FC236}">
                    <a16:creationId xmlns:a16="http://schemas.microsoft.com/office/drawing/2014/main" id="{EFA202A9-FA9B-4B6F-9A14-5DDB1B98D5FA}"/>
                  </a:ext>
                </a:extLst>
              </p:cNvPr>
              <p:cNvSpPr txBox="1"/>
              <p:nvPr/>
            </p:nvSpPr>
            <p:spPr>
              <a:xfrm>
                <a:off x="5391488" y="1187637"/>
                <a:ext cx="26193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effectLst/>
                    <a:uLnTx/>
                    <a:uFillTx/>
                    <a:latin typeface="Segoe UI"/>
                    <a:ea typeface="+mn-ea"/>
                    <a:cs typeface="+mn-cs"/>
                  </a:rPr>
                  <a:t>Person.Person</a:t>
                </a:r>
              </a:p>
            </p:txBody>
          </p:sp>
        </p:grpSp>
        <p:sp>
          <p:nvSpPr>
            <p:cNvPr id="48" name="Bent Arrow 17">
              <a:extLst>
                <a:ext uri="{FF2B5EF4-FFF2-40B4-BE49-F238E27FC236}">
                  <a16:creationId xmlns:a16="http://schemas.microsoft.com/office/drawing/2014/main" id="{9749A1A9-781D-4B63-9FB1-7DBAA731303C}"/>
                </a:ext>
              </a:extLst>
            </p:cNvPr>
            <p:cNvSpPr/>
            <p:nvPr/>
          </p:nvSpPr>
          <p:spPr>
            <a:xfrm rot="16200000" flipV="1">
              <a:off x="3107244" y="2431526"/>
              <a:ext cx="2991305" cy="1158019"/>
            </a:xfrm>
            <a:prstGeom prst="bentArrow">
              <a:avLst>
                <a:gd name="adj1" fmla="val 25000"/>
                <a:gd name="adj2" fmla="val 25000"/>
                <a:gd name="adj3" fmla="val 25000"/>
                <a:gd name="adj4" fmla="val 43750"/>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49" name="Group 48">
              <a:extLst>
                <a:ext uri="{FF2B5EF4-FFF2-40B4-BE49-F238E27FC236}">
                  <a16:creationId xmlns:a16="http://schemas.microsoft.com/office/drawing/2014/main" id="{DD089C1F-3AFA-41C2-97FC-0D44B966A62F}"/>
                </a:ext>
              </a:extLst>
            </p:cNvPr>
            <p:cNvGrpSpPr/>
            <p:nvPr/>
          </p:nvGrpSpPr>
          <p:grpSpPr>
            <a:xfrm>
              <a:off x="4302707" y="1906374"/>
              <a:ext cx="1301376" cy="1032184"/>
              <a:chOff x="5861729" y="4173863"/>
              <a:chExt cx="1301376" cy="1214955"/>
            </a:xfrm>
          </p:grpSpPr>
          <p:sp>
            <p:nvSpPr>
              <p:cNvPr id="50" name="Explosion: 8 Points 49">
                <a:extLst>
                  <a:ext uri="{FF2B5EF4-FFF2-40B4-BE49-F238E27FC236}">
                    <a16:creationId xmlns:a16="http://schemas.microsoft.com/office/drawing/2014/main" id="{F5107500-BBF8-435A-AD83-B263A38E7A84}"/>
                  </a:ext>
                </a:extLst>
              </p:cNvPr>
              <p:cNvSpPr/>
              <p:nvPr/>
            </p:nvSpPr>
            <p:spPr>
              <a:xfrm>
                <a:off x="5861729" y="4173863"/>
                <a:ext cx="1205589" cy="1214955"/>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51" name="TextBox 50">
                <a:extLst>
                  <a:ext uri="{FF2B5EF4-FFF2-40B4-BE49-F238E27FC236}">
                    <a16:creationId xmlns:a16="http://schemas.microsoft.com/office/drawing/2014/main" id="{2D87FFDC-EF40-4B86-B03F-ED431779688F}"/>
                  </a:ext>
                </a:extLst>
              </p:cNvPr>
              <p:cNvSpPr txBox="1"/>
              <p:nvPr/>
            </p:nvSpPr>
            <p:spPr>
              <a:xfrm>
                <a:off x="6000213" y="4545970"/>
                <a:ext cx="11628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Blocked</a:t>
                </a:r>
              </a:p>
            </p:txBody>
          </p:sp>
        </p:grpSp>
        <p:pic>
          <p:nvPicPr>
            <p:cNvPr id="53" name="Picture 6" descr="Security_Secured.png">
              <a:extLst>
                <a:ext uri="{FF2B5EF4-FFF2-40B4-BE49-F238E27FC236}">
                  <a16:creationId xmlns:a16="http://schemas.microsoft.com/office/drawing/2014/main" id="{4C09351B-E94D-4B4A-A5DE-F818FA7F79F2}"/>
                </a:ext>
              </a:extLst>
            </p:cNvPr>
            <p:cNvPicPr>
              <a:picLocks noChangeAspect="1"/>
            </p:cNvPicPr>
            <p:nvPr/>
          </p:nvPicPr>
          <p:blipFill>
            <a:blip r:embed="rId4" cstate="print"/>
            <a:srcRect/>
            <a:stretch>
              <a:fillRect/>
            </a:stretch>
          </p:blipFill>
          <p:spPr bwMode="auto">
            <a:xfrm>
              <a:off x="6449671" y="1883326"/>
              <a:ext cx="493237" cy="791877"/>
            </a:xfrm>
            <a:prstGeom prst="rect">
              <a:avLst/>
            </a:prstGeom>
            <a:noFill/>
            <a:ln w="9525">
              <a:noFill/>
              <a:miter lim="800000"/>
              <a:headEnd/>
              <a:tailEnd/>
            </a:ln>
          </p:spPr>
        </p:pic>
      </p:grpSp>
    </p:spTree>
    <p:extLst>
      <p:ext uri="{BB962C8B-B14F-4D97-AF65-F5344CB8AC3E}">
        <p14:creationId xmlns:p14="http://schemas.microsoft.com/office/powerpoint/2010/main" val="139630955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112" rtl="0" eaLnBrk="1" fontAlgn="auto" latinLnBrk="0" hangingPunct="1">
              <a:lnSpc>
                <a:spcPts val="3500"/>
              </a:lnSpc>
              <a:spcBef>
                <a:spcPct val="0"/>
              </a:spcBef>
              <a:spcAft>
                <a:spcPts val="0"/>
              </a:spcAft>
              <a:buClrTx/>
              <a:buSzTx/>
              <a:buFontTx/>
              <a:buNone/>
              <a:tabLst/>
              <a:defRPr/>
            </a:pPr>
            <a:r>
              <a:rPr kumimoji="0" lang="en-US" altLang="en-US" sz="3600" b="0" i="0" u="none" strike="noStrike" kern="1200" cap="none" spc="0" normalizeH="0" baseline="0" noProof="0" dirty="0">
                <a:ln>
                  <a:noFill/>
                </a:ln>
                <a:solidFill>
                  <a:prstClr val="black"/>
                </a:solidFill>
                <a:effectLst/>
                <a:uLnTx/>
                <a:uFillTx/>
                <a:latin typeface="Segoe UI"/>
                <a:ea typeface="+mj-ea"/>
                <a:cs typeface="Segoe UI Light"/>
              </a:rPr>
              <a:t>Activity Monitor</a:t>
            </a:r>
          </a:p>
        </p:txBody>
      </p:sp>
      <p:pic>
        <p:nvPicPr>
          <p:cNvPr id="2" name="Picture 1">
            <a:extLst>
              <a:ext uri="{FF2B5EF4-FFF2-40B4-BE49-F238E27FC236}">
                <a16:creationId xmlns:a16="http://schemas.microsoft.com/office/drawing/2014/main" id="{777CDCD9-38BE-4072-B782-E1D8C33123C7}"/>
              </a:ext>
            </a:extLst>
          </p:cNvPr>
          <p:cNvPicPr>
            <a:picLocks noChangeAspect="1"/>
          </p:cNvPicPr>
          <p:nvPr/>
        </p:nvPicPr>
        <p:blipFill>
          <a:blip r:embed="rId2"/>
          <a:stretch>
            <a:fillRect/>
          </a:stretch>
        </p:blipFill>
        <p:spPr>
          <a:xfrm>
            <a:off x="281685" y="1455938"/>
            <a:ext cx="11441557" cy="3539055"/>
          </a:xfrm>
          <a:prstGeom prst="rect">
            <a:avLst/>
          </a:prstGeom>
        </p:spPr>
      </p:pic>
    </p:spTree>
    <p:extLst>
      <p:ext uri="{BB962C8B-B14F-4D97-AF65-F5344CB8AC3E}">
        <p14:creationId xmlns:p14="http://schemas.microsoft.com/office/powerpoint/2010/main" val="32412564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025" y="1378842"/>
            <a:ext cx="5598576" cy="1795633"/>
          </a:xfrm>
        </p:spPr>
        <p:txBody>
          <a:bodyPr/>
          <a:lstStyle/>
          <a:p>
            <a:pPr>
              <a:lnSpc>
                <a:spcPct val="100000"/>
              </a:lnSpc>
              <a:spcAft>
                <a:spcPts val="600"/>
              </a:spcAft>
            </a:pPr>
            <a:r>
              <a:rPr lang="en-US" dirty="0">
                <a:solidFill>
                  <a:schemeClr val="bg1"/>
                </a:solidFill>
              </a:rPr>
              <a:t>A Beginners Guide</a:t>
            </a:r>
            <a:br>
              <a:rPr lang="en-US" dirty="0">
                <a:solidFill>
                  <a:schemeClr val="bg1"/>
                </a:solidFill>
              </a:rPr>
            </a:br>
            <a:r>
              <a:rPr lang="en-US" dirty="0">
                <a:solidFill>
                  <a:schemeClr val="bg1"/>
                </a:solidFill>
              </a:rPr>
              <a:t>to Transactions</a:t>
            </a:r>
            <a:br>
              <a:rPr lang="en-US" dirty="0">
                <a:solidFill>
                  <a:schemeClr val="bg1"/>
                </a:solidFill>
              </a:rPr>
            </a:br>
            <a:endParaRPr lang="en-US" dirty="0">
              <a:solidFill>
                <a:schemeClr val="bg1"/>
              </a:solidFill>
            </a:endParaRPr>
          </a:p>
        </p:txBody>
      </p:sp>
      <p:sp>
        <p:nvSpPr>
          <p:cNvPr id="6" name="TextBox 5"/>
          <p:cNvSpPr txBox="1">
            <a:spLocks noChangeArrowheads="1"/>
          </p:cNvSpPr>
          <p:nvPr/>
        </p:nvSpPr>
        <p:spPr bwMode="auto">
          <a:xfrm>
            <a:off x="425279" y="3151719"/>
            <a:ext cx="77900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Website: 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Twitter: @SQLMCT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869" y="1609993"/>
            <a:ext cx="3128963" cy="3128963"/>
          </a:xfrm>
          <a:prstGeom prst="rect">
            <a:avLst/>
          </a:prstGeom>
        </p:spPr>
      </p:pic>
      <p:cxnSp>
        <p:nvCxnSpPr>
          <p:cNvPr id="11" name="Straight Connector 10"/>
          <p:cNvCxnSpPr/>
          <p:nvPr/>
        </p:nvCxnSpPr>
        <p:spPr>
          <a:xfrm>
            <a:off x="373600" y="3060170"/>
            <a:ext cx="5598575" cy="0"/>
          </a:xfrm>
          <a:prstGeom prst="line">
            <a:avLst/>
          </a:prstGeom>
          <a:ln w="28575">
            <a:solidFill>
              <a:schemeClr val="bg1"/>
            </a:solidFill>
            <a:headEnd type="none"/>
            <a:tailEnd type="none"/>
          </a:ln>
          <a:effectLst/>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72D9EC5-AF19-4384-AC0D-2267FEE5AAF2}"/>
              </a:ext>
            </a:extLst>
          </p:cNvPr>
          <p:cNvSpPr/>
          <p:nvPr/>
        </p:nvSpPr>
        <p:spPr>
          <a:xfrm>
            <a:off x="2106324" y="123281"/>
            <a:ext cx="7979364" cy="923330"/>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0160">
                  <a:solidFill>
                    <a:srgbClr val="0072C6"/>
                  </a:solidFill>
                  <a:prstDash val="solid"/>
                </a:ln>
                <a:solidFill>
                  <a:srgbClr val="FFFFFF"/>
                </a:solidFill>
                <a:effectLst>
                  <a:outerShdw blurRad="38100" dist="22860" dir="5400000" algn="tl" rotWithShape="0">
                    <a:srgbClr val="000000">
                      <a:alpha val="30000"/>
                    </a:srgbClr>
                  </a:outerShdw>
                </a:effectLst>
                <a:uLnTx/>
                <a:uFillTx/>
                <a:latin typeface="Segoe UI"/>
                <a:ea typeface="+mn-ea"/>
                <a:cs typeface="+mn-cs"/>
              </a:rPr>
              <a:t>SQL Saturday – St. Louis</a:t>
            </a:r>
          </a:p>
        </p:txBody>
      </p:sp>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388640"/>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6169" y="5188034"/>
            <a:ext cx="1893551" cy="10347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5BEEC9C-66EE-40D9-AF41-361E9CF2A775}"/>
              </a:ext>
            </a:extLst>
          </p:cNvPr>
          <p:cNvSpPr/>
          <p:nvPr/>
        </p:nvSpPr>
        <p:spPr>
          <a:xfrm>
            <a:off x="5775821" y="5299444"/>
            <a:ext cx="6336286" cy="923330"/>
          </a:xfrm>
          <a:prstGeom prst="rect">
            <a:avLst/>
          </a:prstGeom>
          <a:solidFill>
            <a:schemeClr val="accent4">
              <a:lumMod val="50000"/>
            </a:schemeClr>
          </a:solidFill>
          <a:ln>
            <a:solidFill>
              <a:schemeClr val="tx2"/>
            </a:solid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w="10160">
                  <a:solidFill>
                    <a:srgbClr val="0072C6"/>
                  </a:solidFill>
                  <a:prstDash val="solid"/>
                </a:ln>
                <a:solidFill>
                  <a:srgbClr val="FFFFFF"/>
                </a:solidFill>
                <a:effectLst>
                  <a:outerShdw blurRad="38100" dist="22860" dir="5400000" algn="tl" rotWithShape="0">
                    <a:srgbClr val="000000">
                      <a:alpha val="30000"/>
                    </a:srgbClr>
                  </a:outerShdw>
                </a:effectLst>
                <a:uLnTx/>
                <a:uFillTx/>
                <a:latin typeface="Segoe UI"/>
                <a:ea typeface="+mn-ea"/>
                <a:cs typeface="+mn-cs"/>
              </a:rPr>
              <a:t>February 8th, 2020</a:t>
            </a:r>
          </a:p>
        </p:txBody>
      </p:sp>
    </p:spTree>
    <p:extLst>
      <p:ext uri="{BB962C8B-B14F-4D97-AF65-F5344CB8AC3E}">
        <p14:creationId xmlns:p14="http://schemas.microsoft.com/office/powerpoint/2010/main" val="3033986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76199"/>
            <a:ext cx="12251872" cy="69450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332014" y="3570515"/>
            <a:ext cx="11106127" cy="974271"/>
          </a:xfrm>
        </p:spPr>
        <p:txBody>
          <a:bodyPr/>
          <a:lstStyle/>
          <a:p>
            <a:r>
              <a:rPr lang="en-US" sz="9600" dirty="0">
                <a:solidFill>
                  <a:schemeClr val="bg1"/>
                </a:solidFill>
              </a:rPr>
              <a:t>QUESTIONS</a:t>
            </a:r>
          </a:p>
        </p:txBody>
      </p:sp>
      <p:sp>
        <p:nvSpPr>
          <p:cNvPr id="3" name="TextBox 2">
            <a:extLst>
              <a:ext uri="{FF2B5EF4-FFF2-40B4-BE49-F238E27FC236}">
                <a16:creationId xmlns:a16="http://schemas.microsoft.com/office/drawing/2014/main" id="{151CCC9A-3EBC-4F28-84DB-5EDE9C0C87D5}"/>
              </a:ext>
            </a:extLst>
          </p:cNvPr>
          <p:cNvSpPr txBox="1"/>
          <p:nvPr/>
        </p:nvSpPr>
        <p:spPr>
          <a:xfrm>
            <a:off x="516367" y="1473798"/>
            <a:ext cx="5905948" cy="1037207"/>
          </a:xfrm>
          <a:prstGeom prst="rect">
            <a:avLst/>
          </a:prstGeom>
          <a:noFill/>
        </p:spPr>
        <p:txBody>
          <a:bodyPr wrap="square" lIns="182880" tIns="146304" rIns="182880" bIns="146304" rtlCol="0">
            <a:spAutoFit/>
          </a:bodyPr>
          <a:lstStyle/>
          <a:p>
            <a:pPr>
              <a:lnSpc>
                <a:spcPct val="90000"/>
              </a:lnSpc>
              <a:spcAft>
                <a:spcPts val="600"/>
              </a:spcAft>
            </a:pPr>
            <a:endParaRPr lang="en-US" sz="2400" dirty="0">
              <a:solidFill>
                <a:schemeClr val="bg1"/>
              </a:solidFill>
            </a:endParaRPr>
          </a:p>
          <a:p>
            <a:pPr>
              <a:lnSpc>
                <a:spcPct val="90000"/>
              </a:lnSpc>
              <a:spcAft>
                <a:spcPts val="600"/>
              </a:spcAft>
            </a:pPr>
            <a:endParaRPr lang="en-US" sz="2400" dirty="0">
              <a:solidFill>
                <a:schemeClr val="bg1"/>
              </a:solidFill>
            </a:endParaRP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2457346646"/>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E15FE1B-4F1E-4AF1-9015-1FD656D2E4D9}"/>
              </a:ext>
            </a:extLst>
          </p:cNvPr>
          <p:cNvGrpSpPr/>
          <p:nvPr/>
        </p:nvGrpSpPr>
        <p:grpSpPr>
          <a:xfrm>
            <a:off x="367344" y="1370775"/>
            <a:ext cx="11457312" cy="1580470"/>
            <a:chOff x="367344" y="757330"/>
            <a:chExt cx="11457312" cy="1580470"/>
          </a:xfrm>
        </p:grpSpPr>
        <p:sp>
          <p:nvSpPr>
            <p:cNvPr id="7" name="Rounded Rectangle 3">
              <a:extLst>
                <a:ext uri="{FF2B5EF4-FFF2-40B4-BE49-F238E27FC236}">
                  <a16:creationId xmlns:a16="http://schemas.microsoft.com/office/drawing/2014/main" id="{C02001EB-A99F-48F8-AD33-A788582C1DD7}"/>
                </a:ext>
              </a:extLst>
            </p:cNvPr>
            <p:cNvSpPr/>
            <p:nvPr/>
          </p:nvSpPr>
          <p:spPr>
            <a:xfrm>
              <a:off x="367344" y="757330"/>
              <a:ext cx="11457312" cy="158047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2EF5B7CA-ECDF-4B89-AE4E-95BA47B8A359}"/>
                </a:ext>
              </a:extLst>
            </p:cNvPr>
            <p:cNvSpPr/>
            <p:nvPr/>
          </p:nvSpPr>
          <p:spPr>
            <a:xfrm>
              <a:off x="795906" y="844291"/>
              <a:ext cx="10748394" cy="1016823"/>
            </a:xfrm>
            <a:prstGeom prst="rect">
              <a:avLst/>
            </a:prstGeom>
          </p:spPr>
          <p:txBody>
            <a:bodyPr wrap="square">
              <a:spAutoFit/>
            </a:bodyPr>
            <a:lstStyle/>
            <a:p>
              <a:r>
                <a:rPr lang="en-US" sz="3600" dirty="0">
                  <a:solidFill>
                    <a:schemeClr val="bg1"/>
                  </a:solidFill>
                </a:rPr>
                <a:t>A transaction is a series of one or more statements that need to operate as a single logical unit of work.</a:t>
              </a:r>
            </a:p>
          </p:txBody>
        </p:sp>
      </p:grpSp>
      <p:grpSp>
        <p:nvGrpSpPr>
          <p:cNvPr id="5" name="Group 4">
            <a:extLst>
              <a:ext uri="{FF2B5EF4-FFF2-40B4-BE49-F238E27FC236}">
                <a16:creationId xmlns:a16="http://schemas.microsoft.com/office/drawing/2014/main" id="{F56F325C-D1F2-4DFD-95B7-5378BEF98E2A}"/>
              </a:ext>
            </a:extLst>
          </p:cNvPr>
          <p:cNvGrpSpPr/>
          <p:nvPr/>
        </p:nvGrpSpPr>
        <p:grpSpPr>
          <a:xfrm>
            <a:off x="367344" y="3844015"/>
            <a:ext cx="11457312" cy="1552312"/>
            <a:chOff x="367344" y="2923093"/>
            <a:chExt cx="11457312" cy="1865697"/>
          </a:xfrm>
        </p:grpSpPr>
        <p:sp>
          <p:nvSpPr>
            <p:cNvPr id="9" name="Rounded Rectangle 3">
              <a:extLst>
                <a:ext uri="{FF2B5EF4-FFF2-40B4-BE49-F238E27FC236}">
                  <a16:creationId xmlns:a16="http://schemas.microsoft.com/office/drawing/2014/main" id="{5D310573-4910-4B84-BEDD-DCD88E4C4CF0}"/>
                </a:ext>
              </a:extLst>
            </p:cNvPr>
            <p:cNvSpPr/>
            <p:nvPr/>
          </p:nvSpPr>
          <p:spPr>
            <a:xfrm>
              <a:off x="367344" y="2923093"/>
              <a:ext cx="11457312" cy="186569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E3D9C9A9-4BAE-4962-9C9C-3F0466E863AC}"/>
                </a:ext>
              </a:extLst>
            </p:cNvPr>
            <p:cNvSpPr/>
            <p:nvPr/>
          </p:nvSpPr>
          <p:spPr>
            <a:xfrm>
              <a:off x="772930" y="3131143"/>
              <a:ext cx="10528182" cy="1200329"/>
            </a:xfrm>
            <a:prstGeom prst="rect">
              <a:avLst/>
            </a:prstGeom>
          </p:spPr>
          <p:txBody>
            <a:bodyPr wrap="square">
              <a:spAutoFit/>
            </a:bodyPr>
            <a:lstStyle/>
            <a:p>
              <a:r>
                <a:rPr lang="en-US" sz="3600" dirty="0">
                  <a:solidFill>
                    <a:schemeClr val="bg1"/>
                  </a:solidFill>
                </a:rPr>
                <a:t>To qualify as a transaction, the logical unit of work must possess all four of the ACID properties.</a:t>
              </a:r>
            </a:p>
          </p:txBody>
        </p:sp>
      </p:grpSp>
      <p:sp>
        <p:nvSpPr>
          <p:cNvPr id="11" name="Title 1">
            <a:extLst>
              <a:ext uri="{FF2B5EF4-FFF2-40B4-BE49-F238E27FC236}">
                <a16:creationId xmlns:a16="http://schemas.microsoft.com/office/drawing/2014/main" id="{E8EDE005-D5F1-4F5F-9877-A44E9D6F7CCE}"/>
              </a:ext>
            </a:extLst>
          </p:cNvPr>
          <p:cNvSpPr txBox="1">
            <a:spLocks/>
          </p:cNvSpPr>
          <p:nvPr/>
        </p:nvSpPr>
        <p:spPr>
          <a:xfrm>
            <a:off x="210260" y="22777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Transaction?</a:t>
            </a:r>
          </a:p>
        </p:txBody>
      </p:sp>
    </p:spTree>
    <p:extLst>
      <p:ext uri="{BB962C8B-B14F-4D97-AF65-F5344CB8AC3E}">
        <p14:creationId xmlns:p14="http://schemas.microsoft.com/office/powerpoint/2010/main" val="42297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676400" y="1206186"/>
            <a:ext cx="8839200" cy="5105400"/>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1899139" y="1729839"/>
            <a:ext cx="8376137"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A</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tomicity – </a:t>
            </a:r>
            <a:r>
              <a:rPr lang="en-US" sz="4000" b="1" dirty="0">
                <a:ln w="1905"/>
                <a:solidFill>
                  <a:prstClr val="black"/>
                </a:solidFill>
                <a:effectLst>
                  <a:innerShdw blurRad="69850" dist="43180" dir="5400000">
                    <a:srgbClr val="000000">
                      <a:alpha val="65000"/>
                    </a:srgbClr>
                  </a:innerShdw>
                </a:effectLst>
                <a:latin typeface="Arial Black" pitchFamily="34" charset="0"/>
              </a:rPr>
              <a:t>All or Nothing</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 </a:t>
            </a:r>
          </a:p>
        </p:txBody>
      </p:sp>
      <p:sp>
        <p:nvSpPr>
          <p:cNvPr id="6" name="Rectangle 5"/>
          <p:cNvSpPr/>
          <p:nvPr/>
        </p:nvSpPr>
        <p:spPr>
          <a:xfrm>
            <a:off x="1881554" y="2792526"/>
            <a:ext cx="8393723"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onsistent – </a:t>
            </a:r>
            <a:r>
              <a:rPr lang="en-US" sz="4000" b="1" dirty="0">
                <a:ln w="1905"/>
                <a:solidFill>
                  <a:prstClr val="black"/>
                </a:solidFill>
                <a:effectLst>
                  <a:innerShdw blurRad="69850" dist="43180" dir="5400000">
                    <a:srgbClr val="000000">
                      <a:alpha val="65000"/>
                    </a:srgbClr>
                  </a:innerShdw>
                </a:effectLst>
                <a:latin typeface="Arial Black" pitchFamily="34" charset="0"/>
              </a:rPr>
              <a:t>Only valid data</a:t>
            </a:r>
          </a:p>
        </p:txBody>
      </p:sp>
      <p:sp>
        <p:nvSpPr>
          <p:cNvPr id="7" name="Rectangle 6"/>
          <p:cNvSpPr/>
          <p:nvPr/>
        </p:nvSpPr>
        <p:spPr>
          <a:xfrm>
            <a:off x="1893277" y="3855213"/>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I</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solated – </a:t>
            </a:r>
            <a:r>
              <a:rPr lang="en-US" sz="4000" b="1" dirty="0">
                <a:ln w="1905"/>
                <a:solidFill>
                  <a:prstClr val="black"/>
                </a:solidFill>
                <a:effectLst>
                  <a:innerShdw blurRad="69850" dist="43180" dir="5400000">
                    <a:srgbClr val="000000">
                      <a:alpha val="65000"/>
                    </a:srgbClr>
                  </a:innerShdw>
                </a:effectLst>
                <a:latin typeface="Arial Black" pitchFamily="34" charset="0"/>
              </a:rPr>
              <a:t>No interference</a:t>
            </a:r>
          </a:p>
        </p:txBody>
      </p:sp>
      <p:sp>
        <p:nvSpPr>
          <p:cNvPr id="8" name="Rectangle 7"/>
          <p:cNvSpPr/>
          <p:nvPr/>
        </p:nvSpPr>
        <p:spPr>
          <a:xfrm>
            <a:off x="1905000" y="4917900"/>
            <a:ext cx="8382000" cy="70788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4000" b="1" dirty="0">
                <a:ln w="1905"/>
                <a:solidFill>
                  <a:srgbClr val="1F497D">
                    <a:lumMod val="75000"/>
                  </a:srgbClr>
                </a:solidFill>
                <a:effectLst>
                  <a:innerShdw blurRad="69850" dist="43180" dir="5400000">
                    <a:srgbClr val="000000">
                      <a:alpha val="65000"/>
                    </a:srgbClr>
                  </a:innerShdw>
                </a:effectLst>
                <a:latin typeface="Arial Black" pitchFamily="34" charset="0"/>
              </a:rPr>
              <a:t>D</a:t>
            </a:r>
            <a:r>
              <a:rPr lang="en-US" sz="40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urable – </a:t>
            </a:r>
            <a:r>
              <a:rPr lang="en-US" sz="4000" b="1" dirty="0">
                <a:ln w="1905"/>
                <a:solidFill>
                  <a:prstClr val="black"/>
                </a:solidFill>
                <a:effectLst>
                  <a:innerShdw blurRad="69850" dist="43180" dir="5400000">
                    <a:srgbClr val="000000">
                      <a:alpha val="65000"/>
                    </a:srgbClr>
                  </a:innerShdw>
                </a:effectLst>
                <a:latin typeface="Arial Black" pitchFamily="34" charset="0"/>
              </a:rPr>
              <a:t>Data is recoverable</a:t>
            </a:r>
          </a:p>
        </p:txBody>
      </p:sp>
      <p:sp>
        <p:nvSpPr>
          <p:cNvPr id="10" name="Title 1"/>
          <p:cNvSpPr>
            <a:spLocks noGrp="1"/>
          </p:cNvSpPr>
          <p:nvPr>
            <p:ph type="title" idx="4294967295"/>
          </p:nvPr>
        </p:nvSpPr>
        <p:spPr>
          <a:xfrm>
            <a:off x="609600" y="135679"/>
            <a:ext cx="10972800" cy="830997"/>
          </a:xfrm>
          <a:solidFill>
            <a:schemeClr val="accent4">
              <a:lumMod val="75000"/>
            </a:schemeClr>
          </a:solidFill>
          <a:ln>
            <a:solidFill>
              <a:schemeClr val="accent4">
                <a:lumMod val="75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lnSpc>
                <a:spcPct val="100000"/>
              </a:lnSpc>
            </a:pPr>
            <a:r>
              <a:rPr lang="en-US" altLang="en-US" sz="4800" b="1" dirty="0">
                <a:ln w="1905"/>
                <a:solidFill>
                  <a:schemeClr val="accent4">
                    <a:lumMod val="20000"/>
                    <a:lumOff val="80000"/>
                  </a:schemeClr>
                </a:solidFill>
                <a:effectLst>
                  <a:innerShdw blurRad="69850" dist="43180" dir="5400000">
                    <a:srgbClr val="000000">
                      <a:alpha val="65000"/>
                    </a:srgbClr>
                  </a:innerShdw>
                </a:effectLst>
                <a:latin typeface="Calibri" panose="020F0502020204030204" pitchFamily="34" charset="0"/>
              </a:rPr>
              <a:t>Transactions must pass the ACID test</a:t>
            </a:r>
          </a:p>
        </p:txBody>
      </p:sp>
    </p:spTree>
    <p:extLst>
      <p:ext uri="{BB962C8B-B14F-4D97-AF65-F5344CB8AC3E}">
        <p14:creationId xmlns:p14="http://schemas.microsoft.com/office/powerpoint/2010/main" val="380090127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lu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Logical Units of Work – Auto Commit Transactions</a:t>
            </a:r>
          </a:p>
        </p:txBody>
      </p:sp>
      <p:grpSp>
        <p:nvGrpSpPr>
          <p:cNvPr id="6" name="Group 5">
            <a:extLst>
              <a:ext uri="{FF2B5EF4-FFF2-40B4-BE49-F238E27FC236}">
                <a16:creationId xmlns:a16="http://schemas.microsoft.com/office/drawing/2014/main" id="{4CC667FF-B22B-465A-8DC8-6641F319598E}"/>
              </a:ext>
            </a:extLst>
          </p:cNvPr>
          <p:cNvGrpSpPr/>
          <p:nvPr/>
        </p:nvGrpSpPr>
        <p:grpSpPr>
          <a:xfrm>
            <a:off x="711669" y="1149932"/>
            <a:ext cx="10768662" cy="4832058"/>
            <a:chOff x="612774" y="1132514"/>
            <a:chExt cx="10768662" cy="4832058"/>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891" y="1805889"/>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706514" y="2367320"/>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309104" y="1805889"/>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John</a:t>
                </a:r>
              </a:p>
            </p:txBody>
          </p:sp>
        </p:grpSp>
        <p:sp>
          <p:nvSpPr>
            <p:cNvPr id="31" name="Arrow: Right 30">
              <a:extLst>
                <a:ext uri="{FF2B5EF4-FFF2-40B4-BE49-F238E27FC236}">
                  <a16:creationId xmlns:a16="http://schemas.microsoft.com/office/drawing/2014/main" id="{1EABDD45-FA95-4956-9B72-F263097D1441}"/>
                </a:ext>
              </a:extLst>
            </p:cNvPr>
            <p:cNvSpPr/>
            <p:nvPr/>
          </p:nvSpPr>
          <p:spPr>
            <a:xfrm>
              <a:off x="4698745" y="1935147"/>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C59E7A-7437-4BF3-AB7E-BA6E4C9B1DA7}"/>
                </a:ext>
              </a:extLst>
            </p:cNvPr>
            <p:cNvSpPr/>
            <p:nvPr/>
          </p:nvSpPr>
          <p:spPr>
            <a:xfrm>
              <a:off x="5250318" y="2183482"/>
              <a:ext cx="1425730" cy="646331"/>
            </a:xfrm>
            <a:prstGeom prst="rect">
              <a:avLst/>
            </a:prstGeom>
          </p:spPr>
          <p:txBody>
            <a:bodyPr wrap="square">
              <a:spAutoFit/>
            </a:bodyPr>
            <a:lstStyle/>
            <a:p>
              <a:r>
                <a:rPr lang="en-US" sz="3600" dirty="0">
                  <a:solidFill>
                    <a:schemeClr val="bg1"/>
                  </a:solidFill>
                </a:rPr>
                <a:t>$200</a:t>
              </a:r>
            </a:p>
          </p:txBody>
        </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6AF83B62-F638-4258-AE19-1F29D18B159F}"/>
                </a:ext>
              </a:extLst>
            </p:cNvPr>
            <p:cNvSpPr/>
            <p:nvPr/>
          </p:nvSpPr>
          <p:spPr>
            <a:xfrm>
              <a:off x="7449559"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E599B0E-F234-44BD-AC0B-23BFD8915939}"/>
                </a:ext>
              </a:extLst>
            </p:cNvPr>
            <p:cNvGrpSpPr/>
            <p:nvPr/>
          </p:nvGrpSpPr>
          <p:grpSpPr>
            <a:xfrm>
              <a:off x="694605" y="3651149"/>
              <a:ext cx="3747137" cy="1837280"/>
              <a:chOff x="694605" y="3550481"/>
              <a:chExt cx="3747137" cy="1837280"/>
            </a:xfrm>
          </p:grpSpPr>
          <p:sp>
            <p:nvSpPr>
              <p:cNvPr id="21" name="Rounded Rectangle 3">
                <a:extLst>
                  <a:ext uri="{FF2B5EF4-FFF2-40B4-BE49-F238E27FC236}">
                    <a16:creationId xmlns:a16="http://schemas.microsoft.com/office/drawing/2014/main" id="{393C043D-2280-4D05-9D5F-0D050A42B04A}"/>
                  </a:ext>
                </a:extLst>
              </p:cNvPr>
              <p:cNvSpPr/>
              <p:nvPr/>
            </p:nvSpPr>
            <p:spPr>
              <a:xfrm>
                <a:off x="694605" y="3550481"/>
                <a:ext cx="3747137" cy="180169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7" name="Picture 6">
                <a:extLst>
                  <a:ext uri="{FF2B5EF4-FFF2-40B4-BE49-F238E27FC236}">
                    <a16:creationId xmlns:a16="http://schemas.microsoft.com/office/drawing/2014/main" id="{C4E79153-446E-4DE0-9BD2-95584B3825BC}"/>
                  </a:ext>
                </a:extLst>
              </p:cNvPr>
              <p:cNvPicPr>
                <a:picLocks noChangeAspect="1"/>
              </p:cNvPicPr>
              <p:nvPr/>
            </p:nvPicPr>
            <p:blipFill>
              <a:blip r:embed="rId6"/>
              <a:stretch>
                <a:fillRect/>
              </a:stretch>
            </p:blipFill>
            <p:spPr>
              <a:xfrm>
                <a:off x="865618" y="3696460"/>
                <a:ext cx="3409950" cy="1209675"/>
              </a:xfrm>
              <a:prstGeom prst="rect">
                <a:avLst/>
              </a:prstGeom>
            </p:spPr>
          </p:pic>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3220"/>
              </a:xfrm>
              <a:prstGeom prst="rect">
                <a:avLst/>
              </a:prstGeom>
            </p:spPr>
            <p:txBody>
              <a:bodyPr wrap="square">
                <a:spAutoFit/>
              </a:bodyPr>
              <a:lstStyle/>
              <a:p>
                <a:r>
                  <a:rPr lang="en-US" sz="2800" dirty="0">
                    <a:solidFill>
                      <a:schemeClr val="bg1"/>
                    </a:solidFill>
                  </a:rPr>
                  <a:t>Transaction 1</a:t>
                </a:r>
              </a:p>
            </p:txBody>
          </p:sp>
        </p:grpSp>
        <p:grpSp>
          <p:nvGrpSpPr>
            <p:cNvPr id="4" name="Group 3">
              <a:extLst>
                <a:ext uri="{FF2B5EF4-FFF2-40B4-BE49-F238E27FC236}">
                  <a16:creationId xmlns:a16="http://schemas.microsoft.com/office/drawing/2014/main" id="{25A7046C-B46D-422A-90DD-B9C0BCA92D3E}"/>
                </a:ext>
              </a:extLst>
            </p:cNvPr>
            <p:cNvGrpSpPr/>
            <p:nvPr/>
          </p:nvGrpSpPr>
          <p:grpSpPr>
            <a:xfrm>
              <a:off x="7527310" y="3651149"/>
              <a:ext cx="3781841" cy="1837280"/>
              <a:chOff x="7527310" y="3550481"/>
              <a:chExt cx="3781841" cy="1837280"/>
            </a:xfrm>
          </p:grpSpPr>
          <p:sp>
            <p:nvSpPr>
              <p:cNvPr id="22" name="Rounded Rectangle 3">
                <a:extLst>
                  <a:ext uri="{FF2B5EF4-FFF2-40B4-BE49-F238E27FC236}">
                    <a16:creationId xmlns:a16="http://schemas.microsoft.com/office/drawing/2014/main" id="{32D1F96F-3683-4075-AC11-5EE32177CFF3}"/>
                  </a:ext>
                </a:extLst>
              </p:cNvPr>
              <p:cNvSpPr/>
              <p:nvPr/>
            </p:nvSpPr>
            <p:spPr>
              <a:xfrm>
                <a:off x="7527310" y="3550481"/>
                <a:ext cx="3781841" cy="180169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20" name="Picture 19">
                <a:extLst>
                  <a:ext uri="{FF2B5EF4-FFF2-40B4-BE49-F238E27FC236}">
                    <a16:creationId xmlns:a16="http://schemas.microsoft.com/office/drawing/2014/main" id="{AED03E70-5A7B-4E15-BCE0-62A5EEB7554E}"/>
                  </a:ext>
                </a:extLst>
              </p:cNvPr>
              <p:cNvPicPr>
                <a:picLocks noChangeAspect="1"/>
              </p:cNvPicPr>
              <p:nvPr/>
            </p:nvPicPr>
            <p:blipFill>
              <a:blip r:embed="rId7"/>
              <a:stretch>
                <a:fillRect/>
              </a:stretch>
            </p:blipFill>
            <p:spPr>
              <a:xfrm>
                <a:off x="7699908" y="3719269"/>
                <a:ext cx="3441531" cy="1162050"/>
              </a:xfrm>
              <a:prstGeom prst="rect">
                <a:avLst/>
              </a:prstGeom>
            </p:spPr>
          </p:pic>
          <p:sp>
            <p:nvSpPr>
              <p:cNvPr id="40" name="Rectangle 39">
                <a:extLst>
                  <a:ext uri="{FF2B5EF4-FFF2-40B4-BE49-F238E27FC236}">
                    <a16:creationId xmlns:a16="http://schemas.microsoft.com/office/drawing/2014/main" id="{CDFEE6B0-8A8D-4912-AFCB-BDE437F3A5C0}"/>
                  </a:ext>
                </a:extLst>
              </p:cNvPr>
              <p:cNvSpPr/>
              <p:nvPr/>
            </p:nvSpPr>
            <p:spPr>
              <a:xfrm>
                <a:off x="8277885" y="4864541"/>
                <a:ext cx="2275224" cy="523220"/>
              </a:xfrm>
              <a:prstGeom prst="rect">
                <a:avLst/>
              </a:prstGeom>
            </p:spPr>
            <p:txBody>
              <a:bodyPr wrap="square">
                <a:spAutoFit/>
              </a:bodyPr>
              <a:lstStyle/>
              <a:p>
                <a:r>
                  <a:rPr lang="en-US" sz="2800" dirty="0">
                    <a:solidFill>
                      <a:schemeClr val="bg1"/>
                    </a:solidFill>
                  </a:rPr>
                  <a:t>Transaction 2</a:t>
                </a:r>
              </a:p>
            </p:txBody>
          </p:sp>
        </p:grpSp>
      </p:grpSp>
    </p:spTree>
    <p:extLst>
      <p:ext uri="{BB962C8B-B14F-4D97-AF65-F5344CB8AC3E}">
        <p14:creationId xmlns:p14="http://schemas.microsoft.com/office/powerpoint/2010/main" val="25877571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Image result for blue databa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Single Logical Unit of Work – Explicit Transactions</a:t>
            </a:r>
          </a:p>
        </p:txBody>
      </p:sp>
      <p:grpSp>
        <p:nvGrpSpPr>
          <p:cNvPr id="8" name="Group 7">
            <a:extLst>
              <a:ext uri="{FF2B5EF4-FFF2-40B4-BE49-F238E27FC236}">
                <a16:creationId xmlns:a16="http://schemas.microsoft.com/office/drawing/2014/main" id="{30A88CED-183B-4229-83A9-5BA0D3DF6AD5}"/>
              </a:ext>
            </a:extLst>
          </p:cNvPr>
          <p:cNvGrpSpPr/>
          <p:nvPr/>
        </p:nvGrpSpPr>
        <p:grpSpPr>
          <a:xfrm>
            <a:off x="693678" y="1158640"/>
            <a:ext cx="10804643" cy="5214969"/>
            <a:chOff x="612774" y="1132514"/>
            <a:chExt cx="10804643" cy="5214969"/>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314" y="2588578"/>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28937" y="3150009"/>
              <a:ext cx="1124113"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275882" y="2588578"/>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46331"/>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John</a:t>
                </a:r>
              </a:p>
            </p:txBody>
          </p:sp>
        </p:gr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10804643" cy="4639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0CB5A57-BE27-4CB4-BD6C-4E3363C5BE0E}"/>
                </a:ext>
              </a:extLst>
            </p:cNvPr>
            <p:cNvGrpSpPr/>
            <p:nvPr/>
          </p:nvGrpSpPr>
          <p:grpSpPr>
            <a:xfrm>
              <a:off x="3808403" y="1809203"/>
              <a:ext cx="4068131" cy="3146945"/>
              <a:chOff x="3747440" y="1809203"/>
              <a:chExt cx="4068131" cy="3146945"/>
            </a:xfrm>
          </p:grpSpPr>
          <p:sp>
            <p:nvSpPr>
              <p:cNvPr id="22" name="Rounded Rectangle 3">
                <a:extLst>
                  <a:ext uri="{FF2B5EF4-FFF2-40B4-BE49-F238E27FC236}">
                    <a16:creationId xmlns:a16="http://schemas.microsoft.com/office/drawing/2014/main" id="{32D1F96F-3683-4075-AC11-5EE32177CFF3}"/>
                  </a:ext>
                </a:extLst>
              </p:cNvPr>
              <p:cNvSpPr/>
              <p:nvPr/>
            </p:nvSpPr>
            <p:spPr>
              <a:xfrm>
                <a:off x="3747440" y="1809203"/>
                <a:ext cx="4068131" cy="314694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4" name="Picture 3">
                <a:extLst>
                  <a:ext uri="{FF2B5EF4-FFF2-40B4-BE49-F238E27FC236}">
                    <a16:creationId xmlns:a16="http://schemas.microsoft.com/office/drawing/2014/main" id="{77A4C68B-DF2F-4D14-92A9-EE9D25BFE99B}"/>
                  </a:ext>
                </a:extLst>
              </p:cNvPr>
              <p:cNvPicPr>
                <a:picLocks noChangeAspect="1"/>
              </p:cNvPicPr>
              <p:nvPr/>
            </p:nvPicPr>
            <p:blipFill>
              <a:blip r:embed="rId6"/>
              <a:stretch>
                <a:fillRect/>
              </a:stretch>
            </p:blipFill>
            <p:spPr>
              <a:xfrm>
                <a:off x="4172129" y="2148606"/>
                <a:ext cx="3282408" cy="2474479"/>
              </a:xfrm>
              <a:prstGeom prst="rect">
                <a:avLst/>
              </a:prstGeom>
            </p:spPr>
          </p:pic>
        </p:grpSp>
        <p:grpSp>
          <p:nvGrpSpPr>
            <p:cNvPr id="5" name="Group 4">
              <a:extLst>
                <a:ext uri="{FF2B5EF4-FFF2-40B4-BE49-F238E27FC236}">
                  <a16:creationId xmlns:a16="http://schemas.microsoft.com/office/drawing/2014/main" id="{13C5B8C2-B6DB-4ACE-AC22-52E550E8DF10}"/>
                </a:ext>
              </a:extLst>
            </p:cNvPr>
            <p:cNvGrpSpPr/>
            <p:nvPr/>
          </p:nvGrpSpPr>
          <p:grpSpPr>
            <a:xfrm>
              <a:off x="4716735" y="5204483"/>
              <a:ext cx="2596720" cy="1143000"/>
              <a:chOff x="4797640" y="1224320"/>
              <a:chExt cx="2596720" cy="1143000"/>
            </a:xfrm>
          </p:grpSpPr>
          <p:sp>
            <p:nvSpPr>
              <p:cNvPr id="31" name="Arrow: Right 30">
                <a:extLst>
                  <a:ext uri="{FF2B5EF4-FFF2-40B4-BE49-F238E27FC236}">
                    <a16:creationId xmlns:a16="http://schemas.microsoft.com/office/drawing/2014/main" id="{1EABDD45-FA95-4956-9B72-F263097D1441}"/>
                  </a:ext>
                </a:extLst>
              </p:cNvPr>
              <p:cNvSpPr/>
              <p:nvPr/>
            </p:nvSpPr>
            <p:spPr>
              <a:xfrm>
                <a:off x="4797640" y="1224320"/>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0C59E7A-7437-4BF3-AB7E-BA6E4C9B1DA7}"/>
                  </a:ext>
                </a:extLst>
              </p:cNvPr>
              <p:cNvSpPr/>
              <p:nvPr/>
            </p:nvSpPr>
            <p:spPr>
              <a:xfrm>
                <a:off x="5349213" y="1472655"/>
                <a:ext cx="1425730" cy="646331"/>
              </a:xfrm>
              <a:prstGeom prst="rect">
                <a:avLst/>
              </a:prstGeom>
            </p:spPr>
            <p:txBody>
              <a:bodyPr wrap="square">
                <a:spAutoFit/>
              </a:bodyPr>
              <a:lstStyle/>
              <a:p>
                <a:r>
                  <a:rPr lang="en-US" sz="3600" dirty="0">
                    <a:solidFill>
                      <a:schemeClr val="bg1"/>
                    </a:solidFill>
                  </a:rPr>
                  <a:t>$200</a:t>
                </a:r>
              </a:p>
            </p:txBody>
          </p:sp>
        </p:grpSp>
      </p:grpSp>
    </p:spTree>
    <p:extLst>
      <p:ext uri="{BB962C8B-B14F-4D97-AF65-F5344CB8AC3E}">
        <p14:creationId xmlns:p14="http://schemas.microsoft.com/office/powerpoint/2010/main" val="286236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Disk I/O (Write-Ahead Logging)</a:t>
            </a:r>
          </a:p>
        </p:txBody>
      </p:sp>
      <p:sp>
        <p:nvSpPr>
          <p:cNvPr id="42" name="TextBox 41">
            <a:extLst>
              <a:ext uri="{FF2B5EF4-FFF2-40B4-BE49-F238E27FC236}">
                <a16:creationId xmlns:a16="http://schemas.microsoft.com/office/drawing/2014/main" id="{58EDF11B-70B2-4486-9590-B12FF615814E}"/>
              </a:ext>
            </a:extLst>
          </p:cNvPr>
          <p:cNvSpPr txBox="1"/>
          <p:nvPr/>
        </p:nvSpPr>
        <p:spPr>
          <a:xfrm>
            <a:off x="633386" y="4286833"/>
            <a:ext cx="2996584" cy="657359"/>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2. Modification is recorded in the log cache.</a:t>
            </a:r>
          </a:p>
        </p:txBody>
      </p:sp>
      <p:sp>
        <p:nvSpPr>
          <p:cNvPr id="43" name="TextBox 42">
            <a:extLst>
              <a:ext uri="{FF2B5EF4-FFF2-40B4-BE49-F238E27FC236}">
                <a16:creationId xmlns:a16="http://schemas.microsoft.com/office/drawing/2014/main" id="{C73F1613-991E-4D24-B83E-D8CBE83F64D7}"/>
              </a:ext>
            </a:extLst>
          </p:cNvPr>
          <p:cNvSpPr txBox="1"/>
          <p:nvPr/>
        </p:nvSpPr>
        <p:spPr>
          <a:xfrm>
            <a:off x="9148237" y="4759546"/>
            <a:ext cx="3043763" cy="958583"/>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5. At checkpoint, dirty data pages are written to the database file.</a:t>
            </a:r>
          </a:p>
        </p:txBody>
      </p:sp>
      <p:sp>
        <p:nvSpPr>
          <p:cNvPr id="44" name="Rounded Rectangle 8">
            <a:extLst>
              <a:ext uri="{FF2B5EF4-FFF2-40B4-BE49-F238E27FC236}">
                <a16:creationId xmlns:a16="http://schemas.microsoft.com/office/drawing/2014/main" id="{8D11A120-5C09-489D-9D90-7BDAB6DFE3A9}"/>
              </a:ext>
            </a:extLst>
          </p:cNvPr>
          <p:cNvSpPr/>
          <p:nvPr/>
        </p:nvSpPr>
        <p:spPr>
          <a:xfrm>
            <a:off x="360803" y="1424672"/>
            <a:ext cx="5049748" cy="1443289"/>
          </a:xfrm>
          <a:prstGeom prst="roundRect">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45" name="TextBox 44">
            <a:extLst>
              <a:ext uri="{FF2B5EF4-FFF2-40B4-BE49-F238E27FC236}">
                <a16:creationId xmlns:a16="http://schemas.microsoft.com/office/drawing/2014/main" id="{80DE7D8D-DB3B-48F8-B54B-10FD4E40E31C}"/>
              </a:ext>
            </a:extLst>
          </p:cNvPr>
          <p:cNvSpPr txBox="1"/>
          <p:nvPr/>
        </p:nvSpPr>
        <p:spPr>
          <a:xfrm>
            <a:off x="633386" y="3188742"/>
            <a:ext cx="3206409" cy="670445"/>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1. Data modification is sent to buffer cache in memory.</a:t>
            </a:r>
          </a:p>
        </p:txBody>
      </p:sp>
      <p:sp>
        <p:nvSpPr>
          <p:cNvPr id="46" name="TextBox 45">
            <a:extLst>
              <a:ext uri="{FF2B5EF4-FFF2-40B4-BE49-F238E27FC236}">
                <a16:creationId xmlns:a16="http://schemas.microsoft.com/office/drawing/2014/main" id="{89494341-EBD5-4627-9F76-12CF240D07E3}"/>
              </a:ext>
            </a:extLst>
          </p:cNvPr>
          <p:cNvSpPr txBox="1"/>
          <p:nvPr/>
        </p:nvSpPr>
        <p:spPr>
          <a:xfrm>
            <a:off x="640769" y="5370467"/>
            <a:ext cx="3206409" cy="958583"/>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3. Data pages are located or read into the buffer cache and then modified.</a:t>
            </a:r>
          </a:p>
        </p:txBody>
      </p:sp>
      <p:sp>
        <p:nvSpPr>
          <p:cNvPr id="47" name="TextBox 46">
            <a:extLst>
              <a:ext uri="{FF2B5EF4-FFF2-40B4-BE49-F238E27FC236}">
                <a16:creationId xmlns:a16="http://schemas.microsoft.com/office/drawing/2014/main" id="{151FF534-AE55-4F20-B962-77543B80AF1A}"/>
              </a:ext>
            </a:extLst>
          </p:cNvPr>
          <p:cNvSpPr txBox="1"/>
          <p:nvPr/>
        </p:nvSpPr>
        <p:spPr>
          <a:xfrm>
            <a:off x="7213252" y="3248433"/>
            <a:ext cx="3396933" cy="657359"/>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836" b="0" i="0" u="none" strike="noStrike" kern="0" cap="none" spc="0" normalizeH="0" baseline="0" noProof="0" dirty="0">
                <a:ln>
                  <a:noFill/>
                </a:ln>
                <a:solidFill>
                  <a:prstClr val="black"/>
                </a:solidFill>
                <a:effectLst/>
                <a:uLnTx/>
                <a:uFillTx/>
                <a:latin typeface="Segoe UI"/>
                <a:ea typeface="+mn-ea"/>
                <a:cs typeface="+mn-cs"/>
              </a:rPr>
              <a:t>4. Log cache record is flushed to the transaction log</a:t>
            </a:r>
          </a:p>
        </p:txBody>
      </p:sp>
      <p:cxnSp>
        <p:nvCxnSpPr>
          <p:cNvPr id="48" name="Straight Arrow Connector 47">
            <a:extLst>
              <a:ext uri="{FF2B5EF4-FFF2-40B4-BE49-F238E27FC236}">
                <a16:creationId xmlns:a16="http://schemas.microsoft.com/office/drawing/2014/main" id="{757CF6FC-0E23-44EF-9775-EFF18617BAC5}"/>
              </a:ext>
            </a:extLst>
          </p:cNvPr>
          <p:cNvCxnSpPr/>
          <p:nvPr/>
        </p:nvCxnSpPr>
        <p:spPr>
          <a:xfrm>
            <a:off x="4254046" y="2967852"/>
            <a:ext cx="0" cy="1098729"/>
          </a:xfrm>
          <a:prstGeom prst="straightConnector1">
            <a:avLst/>
          </a:prstGeom>
          <a:noFill/>
          <a:ln w="57150" cap="flat" cmpd="sng" algn="ctr">
            <a:solidFill>
              <a:srgbClr val="EF3B24"/>
            </a:solidFill>
            <a:prstDash val="solid"/>
            <a:tailEnd type="triangle"/>
          </a:ln>
          <a:effectLst/>
        </p:spPr>
      </p:cxnSp>
      <p:cxnSp>
        <p:nvCxnSpPr>
          <p:cNvPr id="49" name="Straight Arrow Connector 48">
            <a:extLst>
              <a:ext uri="{FF2B5EF4-FFF2-40B4-BE49-F238E27FC236}">
                <a16:creationId xmlns:a16="http://schemas.microsoft.com/office/drawing/2014/main" id="{FF810BAB-96B9-4191-94A6-911153B3D3D3}"/>
              </a:ext>
            </a:extLst>
          </p:cNvPr>
          <p:cNvCxnSpPr>
            <a:cxnSpLocks/>
          </p:cNvCxnSpPr>
          <p:nvPr/>
        </p:nvCxnSpPr>
        <p:spPr>
          <a:xfrm>
            <a:off x="5893514" y="5405986"/>
            <a:ext cx="1542963" cy="3831"/>
          </a:xfrm>
          <a:prstGeom prst="straightConnector1">
            <a:avLst/>
          </a:prstGeom>
          <a:noFill/>
          <a:ln w="57150" cap="flat" cmpd="sng" algn="ctr">
            <a:solidFill>
              <a:srgbClr val="EF3B24"/>
            </a:solidFill>
            <a:prstDash val="solid"/>
            <a:tailEnd type="triangle"/>
          </a:ln>
          <a:effectLst/>
        </p:spPr>
      </p:cxnSp>
      <p:cxnSp>
        <p:nvCxnSpPr>
          <p:cNvPr id="50" name="Straight Arrow Connector 49">
            <a:extLst>
              <a:ext uri="{FF2B5EF4-FFF2-40B4-BE49-F238E27FC236}">
                <a16:creationId xmlns:a16="http://schemas.microsoft.com/office/drawing/2014/main" id="{041387EF-DB9D-451C-8EFB-74F9BDBB7D2A}"/>
              </a:ext>
            </a:extLst>
          </p:cNvPr>
          <p:cNvCxnSpPr>
            <a:cxnSpLocks/>
          </p:cNvCxnSpPr>
          <p:nvPr/>
        </p:nvCxnSpPr>
        <p:spPr>
          <a:xfrm flipH="1">
            <a:off x="5893515" y="4825078"/>
            <a:ext cx="1449094" cy="0"/>
          </a:xfrm>
          <a:prstGeom prst="straightConnector1">
            <a:avLst/>
          </a:prstGeom>
          <a:noFill/>
          <a:ln w="57150" cap="flat" cmpd="sng" algn="ctr">
            <a:solidFill>
              <a:srgbClr val="EF3B24"/>
            </a:solidFill>
            <a:prstDash val="solid"/>
            <a:tailEnd type="triangle"/>
          </a:ln>
          <a:effectLst/>
        </p:spPr>
      </p:cxnSp>
      <p:cxnSp>
        <p:nvCxnSpPr>
          <p:cNvPr id="51" name="Straight Arrow Connector 50">
            <a:extLst>
              <a:ext uri="{FF2B5EF4-FFF2-40B4-BE49-F238E27FC236}">
                <a16:creationId xmlns:a16="http://schemas.microsoft.com/office/drawing/2014/main" id="{BF9E7A5F-14E3-4D2D-9F7F-E714EB7AEAE4}"/>
              </a:ext>
            </a:extLst>
          </p:cNvPr>
          <p:cNvCxnSpPr>
            <a:cxnSpLocks/>
          </p:cNvCxnSpPr>
          <p:nvPr/>
        </p:nvCxnSpPr>
        <p:spPr>
          <a:xfrm flipV="1">
            <a:off x="5706218" y="2968398"/>
            <a:ext cx="1259763" cy="1182727"/>
          </a:xfrm>
          <a:prstGeom prst="straightConnector1">
            <a:avLst/>
          </a:prstGeom>
          <a:noFill/>
          <a:ln w="57150" cap="flat" cmpd="sng" algn="ctr">
            <a:solidFill>
              <a:srgbClr val="EF3B24"/>
            </a:solidFill>
            <a:prstDash val="solid"/>
            <a:tailEnd type="triangle"/>
          </a:ln>
          <a:effectLst/>
        </p:spPr>
      </p:cxnSp>
      <p:sp>
        <p:nvSpPr>
          <p:cNvPr id="52" name="Rectangle 51">
            <a:extLst>
              <a:ext uri="{FF2B5EF4-FFF2-40B4-BE49-F238E27FC236}">
                <a16:creationId xmlns:a16="http://schemas.microsoft.com/office/drawing/2014/main" id="{DA4476B5-562C-457F-B7C9-D598005C6461}"/>
              </a:ext>
            </a:extLst>
          </p:cNvPr>
          <p:cNvSpPr/>
          <p:nvPr/>
        </p:nvSpPr>
        <p:spPr>
          <a:xfrm>
            <a:off x="4293516" y="3281788"/>
            <a:ext cx="361643" cy="478376"/>
          </a:xfrm>
          <a:prstGeom prst="rect">
            <a:avLst/>
          </a:prstGeom>
          <a:noFill/>
        </p:spPr>
        <p:txBody>
          <a:bodyPr wrap="none" lIns="93260" tIns="46630" rIns="93260" bIns="4663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1</a:t>
            </a:r>
          </a:p>
        </p:txBody>
      </p:sp>
      <p:sp>
        <p:nvSpPr>
          <p:cNvPr id="53" name="Rectangle 52">
            <a:extLst>
              <a:ext uri="{FF2B5EF4-FFF2-40B4-BE49-F238E27FC236}">
                <a16:creationId xmlns:a16="http://schemas.microsoft.com/office/drawing/2014/main" id="{CA08C041-55D8-448B-9A77-8E8819947002}"/>
              </a:ext>
            </a:extLst>
          </p:cNvPr>
          <p:cNvSpPr/>
          <p:nvPr/>
        </p:nvSpPr>
        <p:spPr>
          <a:xfrm>
            <a:off x="6485866" y="4359380"/>
            <a:ext cx="358260" cy="470877"/>
          </a:xfrm>
          <a:prstGeom prst="rect">
            <a:avLst/>
          </a:prstGeom>
          <a:noFill/>
        </p:spPr>
        <p:txBody>
          <a:bodyPr wrap="none" lIns="93260" tIns="46630" rIns="93260" bIns="4663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3</a:t>
            </a:r>
          </a:p>
        </p:txBody>
      </p:sp>
      <p:sp>
        <p:nvSpPr>
          <p:cNvPr id="54" name="Rectangle 53">
            <a:extLst>
              <a:ext uri="{FF2B5EF4-FFF2-40B4-BE49-F238E27FC236}">
                <a16:creationId xmlns:a16="http://schemas.microsoft.com/office/drawing/2014/main" id="{D4D403BD-9984-4002-A43A-FAC9B99F4871}"/>
              </a:ext>
            </a:extLst>
          </p:cNvPr>
          <p:cNvSpPr/>
          <p:nvPr/>
        </p:nvSpPr>
        <p:spPr>
          <a:xfrm>
            <a:off x="5081282" y="3258242"/>
            <a:ext cx="358260" cy="470877"/>
          </a:xfrm>
          <a:prstGeom prst="rect">
            <a:avLst/>
          </a:prstGeom>
          <a:noFill/>
        </p:spPr>
        <p:txBody>
          <a:bodyPr wrap="none" lIns="93260" tIns="46630" rIns="93260" bIns="4663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2</a:t>
            </a:r>
          </a:p>
        </p:txBody>
      </p:sp>
      <p:sp>
        <p:nvSpPr>
          <p:cNvPr id="55" name="Rectangle 54">
            <a:extLst>
              <a:ext uri="{FF2B5EF4-FFF2-40B4-BE49-F238E27FC236}">
                <a16:creationId xmlns:a16="http://schemas.microsoft.com/office/drawing/2014/main" id="{C0847374-A542-41DD-9FE7-689A197F5D07}"/>
              </a:ext>
            </a:extLst>
          </p:cNvPr>
          <p:cNvSpPr/>
          <p:nvPr/>
        </p:nvSpPr>
        <p:spPr>
          <a:xfrm>
            <a:off x="6084129" y="3012644"/>
            <a:ext cx="361643" cy="478376"/>
          </a:xfrm>
          <a:prstGeom prst="rect">
            <a:avLst/>
          </a:prstGeom>
          <a:noFill/>
        </p:spPr>
        <p:txBody>
          <a:bodyPr wrap="none" lIns="93260" tIns="46630" rIns="93260" bIns="4663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4</a:t>
            </a:r>
          </a:p>
        </p:txBody>
      </p:sp>
      <p:sp>
        <p:nvSpPr>
          <p:cNvPr id="56" name="Rectangle 55">
            <a:extLst>
              <a:ext uri="{FF2B5EF4-FFF2-40B4-BE49-F238E27FC236}">
                <a16:creationId xmlns:a16="http://schemas.microsoft.com/office/drawing/2014/main" id="{7EBE9456-B0AC-4E32-ACAA-D59285BCF54E}"/>
              </a:ext>
            </a:extLst>
          </p:cNvPr>
          <p:cNvSpPr/>
          <p:nvPr/>
        </p:nvSpPr>
        <p:spPr>
          <a:xfrm>
            <a:off x="6440115" y="5514713"/>
            <a:ext cx="361643" cy="478376"/>
          </a:xfrm>
          <a:prstGeom prst="rect">
            <a:avLst/>
          </a:prstGeom>
          <a:noFill/>
        </p:spPr>
        <p:txBody>
          <a:bodyPr wrap="none" lIns="93260" tIns="46630" rIns="93260" bIns="4663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w="0"/>
                <a:solidFill>
                  <a:prstClr val="black"/>
                </a:solidFill>
                <a:effectLst>
                  <a:outerShdw blurRad="38100" dist="25400" dir="5400000" algn="ctr" rotWithShape="0">
                    <a:srgbClr val="6E747A">
                      <a:alpha val="43000"/>
                    </a:srgbClr>
                  </a:outerShdw>
                </a:effectLst>
                <a:uLnTx/>
                <a:uFillTx/>
                <a:latin typeface="Segoe UI"/>
                <a:ea typeface="+mn-ea"/>
                <a:cs typeface="+mn-cs"/>
              </a:rPr>
              <a:t>5</a:t>
            </a:r>
          </a:p>
        </p:txBody>
      </p:sp>
      <p:pic>
        <p:nvPicPr>
          <p:cNvPr id="57" name="Picture 56">
            <a:extLst>
              <a:ext uri="{FF2B5EF4-FFF2-40B4-BE49-F238E27FC236}">
                <a16:creationId xmlns:a16="http://schemas.microsoft.com/office/drawing/2014/main" id="{43AC5A54-EBE6-40B8-A612-386A988C136A}"/>
              </a:ext>
            </a:extLst>
          </p:cNvPr>
          <p:cNvPicPr>
            <a:picLocks noChangeAspect="1"/>
          </p:cNvPicPr>
          <p:nvPr/>
        </p:nvPicPr>
        <p:blipFill>
          <a:blip r:embed="rId3"/>
          <a:stretch>
            <a:fillRect/>
          </a:stretch>
        </p:blipFill>
        <p:spPr>
          <a:xfrm>
            <a:off x="760902" y="1536703"/>
            <a:ext cx="4240249" cy="1233756"/>
          </a:xfrm>
          <a:prstGeom prst="rect">
            <a:avLst/>
          </a:prstGeom>
        </p:spPr>
      </p:pic>
      <p:grpSp>
        <p:nvGrpSpPr>
          <p:cNvPr id="58" name="Group 57">
            <a:extLst>
              <a:ext uri="{FF2B5EF4-FFF2-40B4-BE49-F238E27FC236}">
                <a16:creationId xmlns:a16="http://schemas.microsoft.com/office/drawing/2014/main" id="{25D278F0-04C0-4941-BF5A-CC42C3B27641}"/>
              </a:ext>
            </a:extLst>
          </p:cNvPr>
          <p:cNvGrpSpPr/>
          <p:nvPr/>
        </p:nvGrpSpPr>
        <p:grpSpPr>
          <a:xfrm>
            <a:off x="7581598" y="4511527"/>
            <a:ext cx="1421519" cy="1578046"/>
            <a:chOff x="4963829" y="4298078"/>
            <a:chExt cx="1393773" cy="1547244"/>
          </a:xfrm>
        </p:grpSpPr>
        <p:sp>
          <p:nvSpPr>
            <p:cNvPr id="59" name="Cylinder 58">
              <a:extLst>
                <a:ext uri="{FF2B5EF4-FFF2-40B4-BE49-F238E27FC236}">
                  <a16:creationId xmlns:a16="http://schemas.microsoft.com/office/drawing/2014/main" id="{F14D23F6-01E4-4CD2-96DF-A8D60C28CD0A}"/>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0" name="Cylinder 59">
              <a:extLst>
                <a:ext uri="{FF2B5EF4-FFF2-40B4-BE49-F238E27FC236}">
                  <a16:creationId xmlns:a16="http://schemas.microsoft.com/office/drawing/2014/main" id="{2B321139-4C1D-4DF8-8D9C-B0B3F4A3A21A}"/>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sp>
          <p:nvSpPr>
            <p:cNvPr id="61" name="Cylinder 60">
              <a:extLst>
                <a:ext uri="{FF2B5EF4-FFF2-40B4-BE49-F238E27FC236}">
                  <a16:creationId xmlns:a16="http://schemas.microsoft.com/office/drawing/2014/main" id="{4C8EE044-29C5-479A-92C6-40BCBE230F0C}"/>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grpSp>
        <p:nvGrpSpPr>
          <p:cNvPr id="62" name="Group 61">
            <a:extLst>
              <a:ext uri="{FF2B5EF4-FFF2-40B4-BE49-F238E27FC236}">
                <a16:creationId xmlns:a16="http://schemas.microsoft.com/office/drawing/2014/main" id="{028D22DA-AEC8-435D-A6D7-ACC959EA57D8}"/>
              </a:ext>
            </a:extLst>
          </p:cNvPr>
          <p:cNvGrpSpPr/>
          <p:nvPr/>
        </p:nvGrpSpPr>
        <p:grpSpPr>
          <a:xfrm>
            <a:off x="7052307" y="1196915"/>
            <a:ext cx="1675505" cy="1714849"/>
            <a:chOff x="7739357" y="1288477"/>
            <a:chExt cx="1675505" cy="1714849"/>
          </a:xfrm>
        </p:grpSpPr>
        <p:sp>
          <p:nvSpPr>
            <p:cNvPr id="63" name="Scroll: Vertical 62">
              <a:extLst>
                <a:ext uri="{FF2B5EF4-FFF2-40B4-BE49-F238E27FC236}">
                  <a16:creationId xmlns:a16="http://schemas.microsoft.com/office/drawing/2014/main" id="{0FC0C9DA-2583-434C-9E8D-E44A77F97C38}"/>
                </a:ext>
              </a:extLst>
            </p:cNvPr>
            <p:cNvSpPr/>
            <p:nvPr/>
          </p:nvSpPr>
          <p:spPr>
            <a:xfrm rot="10800000">
              <a:off x="7739357" y="1288477"/>
              <a:ext cx="1675505" cy="1714849"/>
            </a:xfrm>
            <a:prstGeom prst="verticalScroll">
              <a:avLst/>
            </a:prstGeom>
            <a:solidFill>
              <a:sysClr val="window" lastClr="FFFFFF"/>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cxnSp>
          <p:nvCxnSpPr>
            <p:cNvPr id="64" name="Straight Connector 63">
              <a:extLst>
                <a:ext uri="{FF2B5EF4-FFF2-40B4-BE49-F238E27FC236}">
                  <a16:creationId xmlns:a16="http://schemas.microsoft.com/office/drawing/2014/main" id="{B444335C-F41E-44EE-8E09-B709F2FDBA5B}"/>
                </a:ext>
              </a:extLst>
            </p:cNvPr>
            <p:cNvCxnSpPr>
              <a:cxnSpLocks/>
            </p:cNvCxnSpPr>
            <p:nvPr/>
          </p:nvCxnSpPr>
          <p:spPr>
            <a:xfrm>
              <a:off x="8044496" y="1560036"/>
              <a:ext cx="1065225" cy="0"/>
            </a:xfrm>
            <a:prstGeom prst="line">
              <a:avLst/>
            </a:prstGeom>
            <a:noFill/>
            <a:ln w="38100" cap="flat" cmpd="sng" algn="ctr">
              <a:solidFill>
                <a:srgbClr val="2098D5">
                  <a:lumMod val="75000"/>
                </a:srgbClr>
              </a:solidFill>
              <a:prstDash val="solid"/>
            </a:ln>
            <a:effectLst/>
          </p:spPr>
        </p:cxnSp>
        <p:cxnSp>
          <p:nvCxnSpPr>
            <p:cNvPr id="65" name="Straight Connector 64">
              <a:extLst>
                <a:ext uri="{FF2B5EF4-FFF2-40B4-BE49-F238E27FC236}">
                  <a16:creationId xmlns:a16="http://schemas.microsoft.com/office/drawing/2014/main" id="{C8FEA425-B9F4-4E75-8EF5-8A327E2BA5E3}"/>
                </a:ext>
              </a:extLst>
            </p:cNvPr>
            <p:cNvCxnSpPr>
              <a:cxnSpLocks/>
            </p:cNvCxnSpPr>
            <p:nvPr/>
          </p:nvCxnSpPr>
          <p:spPr>
            <a:xfrm>
              <a:off x="8044496" y="1735069"/>
              <a:ext cx="1065225" cy="0"/>
            </a:xfrm>
            <a:prstGeom prst="line">
              <a:avLst/>
            </a:prstGeom>
            <a:noFill/>
            <a:ln w="38100" cap="flat" cmpd="sng" algn="ctr">
              <a:solidFill>
                <a:srgbClr val="2098D5">
                  <a:lumMod val="75000"/>
                </a:srgbClr>
              </a:solidFill>
              <a:prstDash val="solid"/>
            </a:ln>
            <a:effectLst/>
          </p:spPr>
        </p:cxnSp>
        <p:cxnSp>
          <p:nvCxnSpPr>
            <p:cNvPr id="66" name="Straight Connector 65">
              <a:extLst>
                <a:ext uri="{FF2B5EF4-FFF2-40B4-BE49-F238E27FC236}">
                  <a16:creationId xmlns:a16="http://schemas.microsoft.com/office/drawing/2014/main" id="{36B6B7AB-D97F-47D5-95E0-4C9439477046}"/>
                </a:ext>
              </a:extLst>
            </p:cNvPr>
            <p:cNvCxnSpPr>
              <a:cxnSpLocks/>
            </p:cNvCxnSpPr>
            <p:nvPr/>
          </p:nvCxnSpPr>
          <p:spPr>
            <a:xfrm>
              <a:off x="8044496" y="1910101"/>
              <a:ext cx="1065225" cy="0"/>
            </a:xfrm>
            <a:prstGeom prst="line">
              <a:avLst/>
            </a:prstGeom>
            <a:noFill/>
            <a:ln w="38100" cap="flat" cmpd="sng" algn="ctr">
              <a:solidFill>
                <a:srgbClr val="2098D5">
                  <a:lumMod val="75000"/>
                </a:srgbClr>
              </a:solidFill>
              <a:prstDash val="solid"/>
            </a:ln>
            <a:effectLst/>
          </p:spPr>
        </p:cxnSp>
        <p:cxnSp>
          <p:nvCxnSpPr>
            <p:cNvPr id="67" name="Straight Connector 66">
              <a:extLst>
                <a:ext uri="{FF2B5EF4-FFF2-40B4-BE49-F238E27FC236}">
                  <a16:creationId xmlns:a16="http://schemas.microsoft.com/office/drawing/2014/main" id="{08F459B7-C16A-4C8C-9AD1-E6E48FA02422}"/>
                </a:ext>
              </a:extLst>
            </p:cNvPr>
            <p:cNvCxnSpPr>
              <a:cxnSpLocks/>
            </p:cNvCxnSpPr>
            <p:nvPr/>
          </p:nvCxnSpPr>
          <p:spPr>
            <a:xfrm>
              <a:off x="8044496" y="2085133"/>
              <a:ext cx="1065225" cy="0"/>
            </a:xfrm>
            <a:prstGeom prst="line">
              <a:avLst/>
            </a:prstGeom>
            <a:noFill/>
            <a:ln w="38100" cap="flat" cmpd="sng" algn="ctr">
              <a:solidFill>
                <a:srgbClr val="2098D5">
                  <a:lumMod val="75000"/>
                </a:srgbClr>
              </a:solidFill>
              <a:prstDash val="solid"/>
            </a:ln>
            <a:effectLst/>
          </p:spPr>
        </p:cxnSp>
        <p:cxnSp>
          <p:nvCxnSpPr>
            <p:cNvPr id="68" name="Straight Connector 67">
              <a:extLst>
                <a:ext uri="{FF2B5EF4-FFF2-40B4-BE49-F238E27FC236}">
                  <a16:creationId xmlns:a16="http://schemas.microsoft.com/office/drawing/2014/main" id="{C7BEB7DF-687A-48BA-A0BB-036925AC3601}"/>
                </a:ext>
              </a:extLst>
            </p:cNvPr>
            <p:cNvCxnSpPr>
              <a:cxnSpLocks/>
            </p:cNvCxnSpPr>
            <p:nvPr/>
          </p:nvCxnSpPr>
          <p:spPr>
            <a:xfrm>
              <a:off x="8044496" y="2260166"/>
              <a:ext cx="1065225" cy="0"/>
            </a:xfrm>
            <a:prstGeom prst="line">
              <a:avLst/>
            </a:prstGeom>
            <a:noFill/>
            <a:ln w="38100" cap="flat" cmpd="sng" algn="ctr">
              <a:solidFill>
                <a:srgbClr val="2098D5">
                  <a:lumMod val="75000"/>
                </a:srgbClr>
              </a:solidFill>
              <a:prstDash val="solid"/>
            </a:ln>
            <a:effectLst/>
          </p:spPr>
        </p:cxnSp>
        <p:cxnSp>
          <p:nvCxnSpPr>
            <p:cNvPr id="69" name="Straight Connector 68">
              <a:extLst>
                <a:ext uri="{FF2B5EF4-FFF2-40B4-BE49-F238E27FC236}">
                  <a16:creationId xmlns:a16="http://schemas.microsoft.com/office/drawing/2014/main" id="{BC3BCE44-3F22-43C2-8859-2D27021832D1}"/>
                </a:ext>
              </a:extLst>
            </p:cNvPr>
            <p:cNvCxnSpPr>
              <a:cxnSpLocks/>
            </p:cNvCxnSpPr>
            <p:nvPr/>
          </p:nvCxnSpPr>
          <p:spPr>
            <a:xfrm>
              <a:off x="8044496" y="2610229"/>
              <a:ext cx="1065225" cy="0"/>
            </a:xfrm>
            <a:prstGeom prst="line">
              <a:avLst/>
            </a:prstGeom>
            <a:noFill/>
            <a:ln w="38100" cap="flat" cmpd="sng" algn="ctr">
              <a:solidFill>
                <a:srgbClr val="2098D5">
                  <a:lumMod val="75000"/>
                </a:srgbClr>
              </a:solidFill>
              <a:prstDash val="solid"/>
            </a:ln>
            <a:effectLst/>
          </p:spPr>
        </p:cxnSp>
        <p:cxnSp>
          <p:nvCxnSpPr>
            <p:cNvPr id="70" name="Straight Connector 69">
              <a:extLst>
                <a:ext uri="{FF2B5EF4-FFF2-40B4-BE49-F238E27FC236}">
                  <a16:creationId xmlns:a16="http://schemas.microsoft.com/office/drawing/2014/main" id="{D4ACCC6B-B053-4873-BC6B-A9BD76576A76}"/>
                </a:ext>
              </a:extLst>
            </p:cNvPr>
            <p:cNvCxnSpPr>
              <a:cxnSpLocks/>
            </p:cNvCxnSpPr>
            <p:nvPr/>
          </p:nvCxnSpPr>
          <p:spPr>
            <a:xfrm>
              <a:off x="8044496" y="2435198"/>
              <a:ext cx="1065225" cy="0"/>
            </a:xfrm>
            <a:prstGeom prst="line">
              <a:avLst/>
            </a:prstGeom>
            <a:noFill/>
            <a:ln w="38100" cap="flat" cmpd="sng" algn="ctr">
              <a:solidFill>
                <a:srgbClr val="2098D5">
                  <a:lumMod val="75000"/>
                </a:srgbClr>
              </a:solidFill>
              <a:prstDash val="solid"/>
            </a:ln>
            <a:effectLst/>
          </p:spPr>
        </p:cxnSp>
      </p:grpSp>
      <p:grpSp>
        <p:nvGrpSpPr>
          <p:cNvPr id="71" name="Group 70">
            <a:extLst>
              <a:ext uri="{FF2B5EF4-FFF2-40B4-BE49-F238E27FC236}">
                <a16:creationId xmlns:a16="http://schemas.microsoft.com/office/drawing/2014/main" id="{A90522ED-2F22-4979-914F-E0618F50BC19}"/>
              </a:ext>
            </a:extLst>
          </p:cNvPr>
          <p:cNvGrpSpPr/>
          <p:nvPr/>
        </p:nvGrpSpPr>
        <p:grpSpPr>
          <a:xfrm>
            <a:off x="4046841" y="4251360"/>
            <a:ext cx="1480232" cy="2150137"/>
            <a:chOff x="3846559" y="3931417"/>
            <a:chExt cx="1451340" cy="2108169"/>
          </a:xfrm>
        </p:grpSpPr>
        <p:sp>
          <p:nvSpPr>
            <p:cNvPr id="72" name="Rectangle: Diagonal Corners Rounded 71">
              <a:extLst>
                <a:ext uri="{FF2B5EF4-FFF2-40B4-BE49-F238E27FC236}">
                  <a16:creationId xmlns:a16="http://schemas.microsoft.com/office/drawing/2014/main" id="{3E3C855A-E157-4E93-89BF-92F36A12CA1C}"/>
                </a:ext>
              </a:extLst>
            </p:cNvPr>
            <p:cNvSpPr/>
            <p:nvPr/>
          </p:nvSpPr>
          <p:spPr>
            <a:xfrm>
              <a:off x="3846559" y="3931417"/>
              <a:ext cx="1189624" cy="1729435"/>
            </a:xfrm>
            <a:prstGeom prst="round2DiagRect">
              <a:avLst>
                <a:gd name="adj1" fmla="val 3765"/>
                <a:gd name="adj2" fmla="val 0"/>
              </a:avLst>
            </a:prstGeom>
            <a:solidFill>
              <a:sysClr val="windowText" lastClr="000000">
                <a:lumMod val="65000"/>
                <a:lumOff val="35000"/>
              </a:sysClr>
            </a:solidFill>
            <a:ln w="25400" cap="flat" cmpd="sng" algn="ctr">
              <a:solidFill>
                <a:srgbClr val="424CA0">
                  <a:shade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3" name="Group 72">
              <a:extLst>
                <a:ext uri="{FF2B5EF4-FFF2-40B4-BE49-F238E27FC236}">
                  <a16:creationId xmlns:a16="http://schemas.microsoft.com/office/drawing/2014/main" id="{2593FE0F-1CB8-4FCA-8743-606BC73AA36A}"/>
                </a:ext>
              </a:extLst>
            </p:cNvPr>
            <p:cNvGrpSpPr/>
            <p:nvPr/>
          </p:nvGrpSpPr>
          <p:grpSpPr>
            <a:xfrm>
              <a:off x="3926578" y="4137155"/>
              <a:ext cx="1109606" cy="0"/>
              <a:chOff x="2936943" y="4120563"/>
              <a:chExt cx="909721" cy="0"/>
            </a:xfrm>
          </p:grpSpPr>
          <p:cxnSp>
            <p:nvCxnSpPr>
              <p:cNvPr id="88" name="Straight Connector 87">
                <a:extLst>
                  <a:ext uri="{FF2B5EF4-FFF2-40B4-BE49-F238E27FC236}">
                    <a16:creationId xmlns:a16="http://schemas.microsoft.com/office/drawing/2014/main" id="{CDEFCC7F-9910-4594-B86B-83342DB5CFCC}"/>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9" name="Straight Connector 88">
                <a:extLst>
                  <a:ext uri="{FF2B5EF4-FFF2-40B4-BE49-F238E27FC236}">
                    <a16:creationId xmlns:a16="http://schemas.microsoft.com/office/drawing/2014/main" id="{B7338971-8AA3-4D5A-8CDF-20661E9C0B36}"/>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4" name="Group 73">
              <a:extLst>
                <a:ext uri="{FF2B5EF4-FFF2-40B4-BE49-F238E27FC236}">
                  <a16:creationId xmlns:a16="http://schemas.microsoft.com/office/drawing/2014/main" id="{F45078F8-0199-4AD1-86DC-0C1B59EC3C35}"/>
                </a:ext>
              </a:extLst>
            </p:cNvPr>
            <p:cNvGrpSpPr/>
            <p:nvPr/>
          </p:nvGrpSpPr>
          <p:grpSpPr>
            <a:xfrm>
              <a:off x="3926578" y="4304882"/>
              <a:ext cx="1109606" cy="0"/>
              <a:chOff x="2936943" y="4120563"/>
              <a:chExt cx="909721" cy="0"/>
            </a:xfrm>
          </p:grpSpPr>
          <p:cxnSp>
            <p:nvCxnSpPr>
              <p:cNvPr id="86" name="Straight Connector 85">
                <a:extLst>
                  <a:ext uri="{FF2B5EF4-FFF2-40B4-BE49-F238E27FC236}">
                    <a16:creationId xmlns:a16="http://schemas.microsoft.com/office/drawing/2014/main" id="{53923D4A-9C90-42E3-B9BC-D788A2F6E03E}"/>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7" name="Straight Connector 86">
                <a:extLst>
                  <a:ext uri="{FF2B5EF4-FFF2-40B4-BE49-F238E27FC236}">
                    <a16:creationId xmlns:a16="http://schemas.microsoft.com/office/drawing/2014/main" id="{55054538-D9E7-4244-B617-7EB70749E75F}"/>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grpSp>
          <p:nvGrpSpPr>
            <p:cNvPr id="75" name="Group 74">
              <a:extLst>
                <a:ext uri="{FF2B5EF4-FFF2-40B4-BE49-F238E27FC236}">
                  <a16:creationId xmlns:a16="http://schemas.microsoft.com/office/drawing/2014/main" id="{D949FF13-1C89-4791-A30E-A1ABD70CA0B2}"/>
                </a:ext>
              </a:extLst>
            </p:cNvPr>
            <p:cNvGrpSpPr/>
            <p:nvPr/>
          </p:nvGrpSpPr>
          <p:grpSpPr>
            <a:xfrm>
              <a:off x="3926578" y="4472610"/>
              <a:ext cx="1109606" cy="0"/>
              <a:chOff x="2936943" y="4120563"/>
              <a:chExt cx="909721" cy="0"/>
            </a:xfrm>
          </p:grpSpPr>
          <p:cxnSp>
            <p:nvCxnSpPr>
              <p:cNvPr id="84" name="Straight Connector 83">
                <a:extLst>
                  <a:ext uri="{FF2B5EF4-FFF2-40B4-BE49-F238E27FC236}">
                    <a16:creationId xmlns:a16="http://schemas.microsoft.com/office/drawing/2014/main" id="{E7B1EE0B-7B86-4C78-A10C-FC7CC59B24A3}"/>
                  </a:ext>
                </a:extLst>
              </p:cNvPr>
              <p:cNvCxnSpPr>
                <a:cxnSpLocks/>
              </p:cNvCxnSpPr>
              <p:nvPr/>
            </p:nvCxnSpPr>
            <p:spPr>
              <a:xfrm>
                <a:off x="2936943" y="4120563"/>
                <a:ext cx="838103" cy="0"/>
              </a:xfrm>
              <a:prstGeom prst="line">
                <a:avLst/>
              </a:prstGeom>
              <a:noFill/>
              <a:ln w="19050" cap="flat" cmpd="sng" algn="ctr">
                <a:solidFill>
                  <a:srgbClr val="2098D5">
                    <a:lumMod val="75000"/>
                  </a:srgbClr>
                </a:solidFill>
                <a:prstDash val="solid"/>
              </a:ln>
              <a:effectLst/>
            </p:spPr>
          </p:cxnSp>
          <p:cxnSp>
            <p:nvCxnSpPr>
              <p:cNvPr id="85" name="Straight Connector 84">
                <a:extLst>
                  <a:ext uri="{FF2B5EF4-FFF2-40B4-BE49-F238E27FC236}">
                    <a16:creationId xmlns:a16="http://schemas.microsoft.com/office/drawing/2014/main" id="{35AD41D6-AF79-4E6D-83A5-B6542986730E}"/>
                  </a:ext>
                </a:extLst>
              </p:cNvPr>
              <p:cNvCxnSpPr>
                <a:cxnSpLocks/>
              </p:cNvCxnSpPr>
              <p:nvPr/>
            </p:nvCxnSpPr>
            <p:spPr>
              <a:xfrm>
                <a:off x="3439486" y="4120563"/>
                <a:ext cx="407178" cy="0"/>
              </a:xfrm>
              <a:prstGeom prst="line">
                <a:avLst/>
              </a:prstGeom>
              <a:noFill/>
              <a:ln w="76200" cap="flat" cmpd="sng" algn="ctr">
                <a:solidFill>
                  <a:srgbClr val="2098D5">
                    <a:lumMod val="60000"/>
                    <a:lumOff val="40000"/>
                  </a:srgbClr>
                </a:solidFill>
                <a:prstDash val="solid"/>
              </a:ln>
              <a:effectLst/>
            </p:spPr>
          </p:cxnSp>
        </p:grpSp>
        <p:sp>
          <p:nvSpPr>
            <p:cNvPr id="76" name="Oval 75">
              <a:extLst>
                <a:ext uri="{FF2B5EF4-FFF2-40B4-BE49-F238E27FC236}">
                  <a16:creationId xmlns:a16="http://schemas.microsoft.com/office/drawing/2014/main" id="{4AA0A5E8-1D3E-4CE4-A1D9-FC70B7B71013}"/>
                </a:ext>
              </a:extLst>
            </p:cNvPr>
            <p:cNvSpPr/>
            <p:nvPr/>
          </p:nvSpPr>
          <p:spPr>
            <a:xfrm>
              <a:off x="3926578" y="5460456"/>
              <a:ext cx="104204" cy="128671"/>
            </a:xfrm>
            <a:prstGeom prst="ellipse">
              <a:avLst/>
            </a:prstGeom>
            <a:solidFill>
              <a:srgbClr val="2098D5">
                <a:lumMod val="75000"/>
              </a:srgbClr>
            </a:solidFill>
            <a:ln w="25400" cap="flat" cmpd="sng" algn="ctr">
              <a:solidFill>
                <a:srgbClr val="2098D5">
                  <a:lumMod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white"/>
                </a:solidFill>
                <a:effectLst/>
                <a:uLnTx/>
                <a:uFillTx/>
                <a:latin typeface="Segoe UI"/>
                <a:ea typeface="+mn-ea"/>
                <a:cs typeface="+mn-cs"/>
              </a:endParaRPr>
            </a:p>
          </p:txBody>
        </p:sp>
        <p:grpSp>
          <p:nvGrpSpPr>
            <p:cNvPr id="77" name="Group 76">
              <a:extLst>
                <a:ext uri="{FF2B5EF4-FFF2-40B4-BE49-F238E27FC236}">
                  <a16:creationId xmlns:a16="http://schemas.microsoft.com/office/drawing/2014/main" id="{FD1E4053-5B81-489B-BA91-4A94CE746EBF}"/>
                </a:ext>
              </a:extLst>
            </p:cNvPr>
            <p:cNvGrpSpPr/>
            <p:nvPr/>
          </p:nvGrpSpPr>
          <p:grpSpPr>
            <a:xfrm>
              <a:off x="4275647" y="4623556"/>
              <a:ext cx="1022252" cy="1416030"/>
              <a:chOff x="4348386" y="4719957"/>
              <a:chExt cx="1022252" cy="1416030"/>
            </a:xfrm>
          </p:grpSpPr>
          <p:sp>
            <p:nvSpPr>
              <p:cNvPr id="78" name="Rounded Rectangle 30">
                <a:extLst>
                  <a:ext uri="{FF2B5EF4-FFF2-40B4-BE49-F238E27FC236}">
                    <a16:creationId xmlns:a16="http://schemas.microsoft.com/office/drawing/2014/main" id="{0E1D0349-E50F-4277-A7AB-22F21660548B}"/>
                  </a:ext>
                </a:extLst>
              </p:cNvPr>
              <p:cNvSpPr/>
              <p:nvPr/>
            </p:nvSpPr>
            <p:spPr>
              <a:xfrm>
                <a:off x="4348386" y="4720869"/>
                <a:ext cx="1022252" cy="1415118"/>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79" name="Rectangle 78">
                <a:extLst>
                  <a:ext uri="{FF2B5EF4-FFF2-40B4-BE49-F238E27FC236}">
                    <a16:creationId xmlns:a16="http://schemas.microsoft.com/office/drawing/2014/main" id="{1CAEF012-4413-402A-98AD-084E8290B6DB}"/>
                  </a:ext>
                </a:extLst>
              </p:cNvPr>
              <p:cNvSpPr/>
              <p:nvPr/>
            </p:nvSpPr>
            <p:spPr>
              <a:xfrm>
                <a:off x="4434210" y="4961516"/>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0" name="Rectangle 79">
                <a:extLst>
                  <a:ext uri="{FF2B5EF4-FFF2-40B4-BE49-F238E27FC236}">
                    <a16:creationId xmlns:a16="http://schemas.microsoft.com/office/drawing/2014/main" id="{A8B838A8-832C-4106-93C2-CA3A2F236A3E}"/>
                  </a:ext>
                </a:extLst>
              </p:cNvPr>
              <p:cNvSpPr/>
              <p:nvPr/>
            </p:nvSpPr>
            <p:spPr>
              <a:xfrm>
                <a:off x="4434210" y="5243450"/>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1" name="Rectangle 80">
                <a:extLst>
                  <a:ext uri="{FF2B5EF4-FFF2-40B4-BE49-F238E27FC236}">
                    <a16:creationId xmlns:a16="http://schemas.microsoft.com/office/drawing/2014/main" id="{F09267E1-87D9-41CA-8423-8692D22DA1C8}"/>
                  </a:ext>
                </a:extLst>
              </p:cNvPr>
              <p:cNvSpPr/>
              <p:nvPr/>
            </p:nvSpPr>
            <p:spPr>
              <a:xfrm>
                <a:off x="4434210" y="5807319"/>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Free Space</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2" name="Rectangle 81">
                <a:extLst>
                  <a:ext uri="{FF2B5EF4-FFF2-40B4-BE49-F238E27FC236}">
                    <a16:creationId xmlns:a16="http://schemas.microsoft.com/office/drawing/2014/main" id="{8D682FCE-252C-403B-B6C8-D491C250137F}"/>
                  </a:ext>
                </a:extLst>
              </p:cNvPr>
              <p:cNvSpPr/>
              <p:nvPr/>
            </p:nvSpPr>
            <p:spPr>
              <a:xfrm>
                <a:off x="4434210" y="5525384"/>
                <a:ext cx="850605" cy="257635"/>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9945" tIns="34973" rIns="69945" bIns="34973">
                <a:spAutoFit/>
              </a:bodyPr>
              <a:lstStyle/>
              <a:p>
                <a:pPr marL="0" marR="0" lvl="0" indent="0" algn="ctr" defTabSz="699447" rtl="0" eaLnBrk="1" fontAlgn="auto" latinLnBrk="0" hangingPunct="1">
                  <a:lnSpc>
                    <a:spcPct val="100000"/>
                  </a:lnSpc>
                  <a:spcBef>
                    <a:spcPts val="0"/>
                  </a:spcBef>
                  <a:spcAft>
                    <a:spcPts val="0"/>
                  </a:spcAft>
                  <a:buClrTx/>
                  <a:buSzTx/>
                  <a:buFontTx/>
                  <a:buNone/>
                  <a:tabLst/>
                  <a:defRPr/>
                </a:pPr>
                <a:r>
                  <a:rPr kumimoji="0" lang="en-US" sz="1224"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a:t>
                </a:r>
                <a:endParaRPr kumimoji="0" lang="en-US" sz="1224"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83" name="TextBox 82">
                <a:extLst>
                  <a:ext uri="{FF2B5EF4-FFF2-40B4-BE49-F238E27FC236}">
                    <a16:creationId xmlns:a16="http://schemas.microsoft.com/office/drawing/2014/main" id="{BD456F7D-3D0C-4DDE-ACCB-182C57104F6E}"/>
                  </a:ext>
                </a:extLst>
              </p:cNvPr>
              <p:cNvSpPr txBox="1"/>
              <p:nvPr/>
            </p:nvSpPr>
            <p:spPr>
              <a:xfrm>
                <a:off x="4495466" y="4719957"/>
                <a:ext cx="810607" cy="249299"/>
              </a:xfrm>
              <a:prstGeom prst="rect">
                <a:avLst/>
              </a:prstGeom>
              <a:noFill/>
            </p:spPr>
            <p:txBody>
              <a:bodyPr wrap="squar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prstClr val="white"/>
                    </a:solidFill>
                    <a:effectLst/>
                    <a:uLnTx/>
                    <a:uFillTx/>
                    <a:latin typeface="Segoe UI"/>
                    <a:ea typeface="+mn-ea"/>
                    <a:cs typeface="+mn-cs"/>
                  </a:rPr>
                  <a:t>Data Page</a:t>
                </a:r>
              </a:p>
            </p:txBody>
          </p:sp>
        </p:grpSp>
      </p:grpSp>
      <p:cxnSp>
        <p:nvCxnSpPr>
          <p:cNvPr id="90" name="Straight Arrow Connector 89">
            <a:extLst>
              <a:ext uri="{FF2B5EF4-FFF2-40B4-BE49-F238E27FC236}">
                <a16:creationId xmlns:a16="http://schemas.microsoft.com/office/drawing/2014/main" id="{ED37A208-DEF5-4CCF-A1DB-C15E58CD4D1D}"/>
              </a:ext>
            </a:extLst>
          </p:cNvPr>
          <p:cNvCxnSpPr>
            <a:cxnSpLocks/>
          </p:cNvCxnSpPr>
          <p:nvPr/>
        </p:nvCxnSpPr>
        <p:spPr>
          <a:xfrm>
            <a:off x="4980132" y="2968249"/>
            <a:ext cx="0" cy="1098729"/>
          </a:xfrm>
          <a:prstGeom prst="straightConnector1">
            <a:avLst/>
          </a:prstGeom>
          <a:noFill/>
          <a:ln w="57150" cap="flat" cmpd="sng" algn="ctr">
            <a:solidFill>
              <a:srgbClr val="EF3B24"/>
            </a:solidFill>
            <a:prstDash val="solid"/>
            <a:tailEnd type="triangle"/>
          </a:ln>
          <a:effectLst/>
        </p:spPr>
      </p:cxnSp>
      <p:grpSp>
        <p:nvGrpSpPr>
          <p:cNvPr id="92" name="Group 91">
            <a:extLst>
              <a:ext uri="{FF2B5EF4-FFF2-40B4-BE49-F238E27FC236}">
                <a16:creationId xmlns:a16="http://schemas.microsoft.com/office/drawing/2014/main" id="{7189497B-C7D4-4E1E-90CE-3336FF67D444}"/>
              </a:ext>
            </a:extLst>
          </p:cNvPr>
          <p:cNvGrpSpPr/>
          <p:nvPr/>
        </p:nvGrpSpPr>
        <p:grpSpPr>
          <a:xfrm>
            <a:off x="4750459" y="4102532"/>
            <a:ext cx="685800" cy="496005"/>
            <a:chOff x="3505200" y="3999839"/>
            <a:chExt cx="685800" cy="496005"/>
          </a:xfrm>
        </p:grpSpPr>
        <p:sp>
          <p:nvSpPr>
            <p:cNvPr id="93" name="Rectangle 92">
              <a:extLst>
                <a:ext uri="{FF2B5EF4-FFF2-40B4-BE49-F238E27FC236}">
                  <a16:creationId xmlns:a16="http://schemas.microsoft.com/office/drawing/2014/main" id="{36731D01-3078-4C2A-9601-4241E6BB07E7}"/>
                </a:ext>
              </a:extLst>
            </p:cNvPr>
            <p:cNvSpPr/>
            <p:nvPr/>
          </p:nvSpPr>
          <p:spPr>
            <a:xfrm>
              <a:off x="3505200" y="4008876"/>
              <a:ext cx="685800" cy="486968"/>
            </a:xfrm>
            <a:prstGeom prst="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cxnSp>
          <p:nvCxnSpPr>
            <p:cNvPr id="94" name="Straight Connector 93">
              <a:extLst>
                <a:ext uri="{FF2B5EF4-FFF2-40B4-BE49-F238E27FC236}">
                  <a16:creationId xmlns:a16="http://schemas.microsoft.com/office/drawing/2014/main" id="{B2C6D08D-40CC-4CD1-8CAC-D0318037282E}"/>
                </a:ext>
              </a:extLst>
            </p:cNvPr>
            <p:cNvCxnSpPr>
              <a:stCxn id="93" idx="0"/>
              <a:endCxn id="93" idx="2"/>
            </p:cNvCxnSpPr>
            <p:nvPr/>
          </p:nvCxnSpPr>
          <p:spPr>
            <a:xfrm>
              <a:off x="3848100" y="4008876"/>
              <a:ext cx="0" cy="486968"/>
            </a:xfrm>
            <a:prstGeom prst="line">
              <a:avLst/>
            </a:prstGeom>
            <a:noFill/>
            <a:ln w="25400" cap="flat" cmpd="sng" algn="ctr">
              <a:solidFill>
                <a:srgbClr val="129038"/>
              </a:solidFill>
              <a:prstDash val="solid"/>
            </a:ln>
            <a:effectLst/>
          </p:spPr>
        </p:cxnSp>
        <p:cxnSp>
          <p:nvCxnSpPr>
            <p:cNvPr id="95" name="Straight Connector 94">
              <a:extLst>
                <a:ext uri="{FF2B5EF4-FFF2-40B4-BE49-F238E27FC236}">
                  <a16:creationId xmlns:a16="http://schemas.microsoft.com/office/drawing/2014/main" id="{1CE5DDB3-416F-446D-8B51-D0417188532F}"/>
                </a:ext>
              </a:extLst>
            </p:cNvPr>
            <p:cNvCxnSpPr/>
            <p:nvPr/>
          </p:nvCxnSpPr>
          <p:spPr>
            <a:xfrm>
              <a:off x="4027714" y="3999839"/>
              <a:ext cx="0" cy="496005"/>
            </a:xfrm>
            <a:prstGeom prst="line">
              <a:avLst/>
            </a:prstGeom>
            <a:noFill/>
            <a:ln w="25400" cap="flat" cmpd="sng" algn="ctr">
              <a:solidFill>
                <a:srgbClr val="129038"/>
              </a:solidFill>
              <a:prstDash val="solid"/>
            </a:ln>
            <a:effectLst/>
          </p:spPr>
        </p:cxnSp>
        <p:cxnSp>
          <p:nvCxnSpPr>
            <p:cNvPr id="96" name="Straight Connector 95">
              <a:extLst>
                <a:ext uri="{FF2B5EF4-FFF2-40B4-BE49-F238E27FC236}">
                  <a16:creationId xmlns:a16="http://schemas.microsoft.com/office/drawing/2014/main" id="{F4E91FAF-AFAF-4A15-AC58-E5904EA8C872}"/>
                </a:ext>
              </a:extLst>
            </p:cNvPr>
            <p:cNvCxnSpPr/>
            <p:nvPr/>
          </p:nvCxnSpPr>
          <p:spPr>
            <a:xfrm>
              <a:off x="3669475" y="4008876"/>
              <a:ext cx="0" cy="486968"/>
            </a:xfrm>
            <a:prstGeom prst="line">
              <a:avLst/>
            </a:prstGeom>
            <a:noFill/>
            <a:ln w="25400" cap="flat" cmpd="sng" algn="ctr">
              <a:solidFill>
                <a:srgbClr val="129038"/>
              </a:solidFill>
              <a:prstDash val="solid"/>
            </a:ln>
            <a:effectLst/>
          </p:spPr>
        </p:cxnSp>
        <p:cxnSp>
          <p:nvCxnSpPr>
            <p:cNvPr id="97" name="Straight Connector 96">
              <a:extLst>
                <a:ext uri="{FF2B5EF4-FFF2-40B4-BE49-F238E27FC236}">
                  <a16:creationId xmlns:a16="http://schemas.microsoft.com/office/drawing/2014/main" id="{583B0D9D-D269-43E8-9113-06756222B3D3}"/>
                </a:ext>
              </a:extLst>
            </p:cNvPr>
            <p:cNvCxnSpPr/>
            <p:nvPr/>
          </p:nvCxnSpPr>
          <p:spPr>
            <a:xfrm>
              <a:off x="3505200" y="4343400"/>
              <a:ext cx="685800" cy="0"/>
            </a:xfrm>
            <a:prstGeom prst="line">
              <a:avLst/>
            </a:prstGeom>
            <a:noFill/>
            <a:ln w="25400" cap="flat" cmpd="sng" algn="ctr">
              <a:solidFill>
                <a:srgbClr val="129038"/>
              </a:solidFill>
              <a:prstDash val="solid"/>
            </a:ln>
            <a:effectLst/>
          </p:spPr>
        </p:cxnSp>
        <p:cxnSp>
          <p:nvCxnSpPr>
            <p:cNvPr id="98" name="Straight Connector 97">
              <a:extLst>
                <a:ext uri="{FF2B5EF4-FFF2-40B4-BE49-F238E27FC236}">
                  <a16:creationId xmlns:a16="http://schemas.microsoft.com/office/drawing/2014/main" id="{B8DFD1EC-52D3-407E-9F9E-EB3FDC483294}"/>
                </a:ext>
              </a:extLst>
            </p:cNvPr>
            <p:cNvCxnSpPr/>
            <p:nvPr/>
          </p:nvCxnSpPr>
          <p:spPr>
            <a:xfrm>
              <a:off x="3505200" y="4191000"/>
              <a:ext cx="685800" cy="0"/>
            </a:xfrm>
            <a:prstGeom prst="line">
              <a:avLst/>
            </a:prstGeom>
            <a:noFill/>
            <a:ln w="25400" cap="flat" cmpd="sng" algn="ctr">
              <a:solidFill>
                <a:srgbClr val="129038"/>
              </a:solidFill>
              <a:prstDash val="solid"/>
            </a:ln>
            <a:effectLst/>
          </p:spPr>
        </p:cxnSp>
        <p:sp>
          <p:nvSpPr>
            <p:cNvPr id="99" name="Rectangle 98">
              <a:extLst>
                <a:ext uri="{FF2B5EF4-FFF2-40B4-BE49-F238E27FC236}">
                  <a16:creationId xmlns:a16="http://schemas.microsoft.com/office/drawing/2014/main" id="{6B6B4222-2BA4-4B95-A26A-9A795BD4988A}"/>
                </a:ext>
              </a:extLst>
            </p:cNvPr>
            <p:cNvSpPr/>
            <p:nvPr/>
          </p:nvSpPr>
          <p:spPr>
            <a:xfrm>
              <a:off x="3669475" y="4008876"/>
              <a:ext cx="178625" cy="182124"/>
            </a:xfrm>
            <a:prstGeom prst="rect">
              <a:avLst/>
            </a:prstGeom>
            <a:solidFill>
              <a:srgbClr val="129038">
                <a:lumMod val="75000"/>
              </a:srgbClr>
            </a:solidFill>
            <a:ln w="25400" cap="flat" cmpd="sng" algn="ctr">
              <a:solidFill>
                <a:srgbClr val="129038"/>
              </a:solidFill>
              <a:prstDash val="solid"/>
            </a:ln>
            <a:effectLst/>
          </p:spPr>
          <p:txBody>
            <a:bodyPr rtlCol="0" anchor="ctr"/>
            <a:lstStyle/>
            <a:p>
              <a:pPr marL="228600" marR="0" lvl="0" indent="-228600" algn="ctr" defTabSz="457200" rtl="0" eaLnBrk="0" fontAlgn="base" latinLnBrk="0" hangingPunct="0">
                <a:lnSpc>
                  <a:spcPct val="100000"/>
                </a:lnSpc>
                <a:spcBef>
                  <a:spcPct val="0"/>
                </a:spcBef>
                <a:spcAft>
                  <a:spcPct val="0"/>
                </a:spcAft>
                <a:buClrTx/>
                <a:buSzTx/>
                <a:buFontTx/>
                <a:buBlip>
                  <a:blip r:embed="rId4"/>
                </a:buBlip>
                <a:tabLst/>
                <a:defRPr/>
              </a:pPr>
              <a:endParaRPr kumimoji="0" lang="en-US" sz="1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spTree>
    <p:extLst>
      <p:ext uri="{BB962C8B-B14F-4D97-AF65-F5344CB8AC3E}">
        <p14:creationId xmlns:p14="http://schemas.microsoft.com/office/powerpoint/2010/main" val="323527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057400" y="1287963"/>
            <a:ext cx="3953608" cy="488981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cxnSp>
        <p:nvCxnSpPr>
          <p:cNvPr id="7" name="Straight Connector 6"/>
          <p:cNvCxnSpPr/>
          <p:nvPr/>
        </p:nvCxnSpPr>
        <p:spPr>
          <a:xfrm>
            <a:off x="2066192" y="4178632"/>
            <a:ext cx="395360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52800" y="4107363"/>
            <a:ext cx="2286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Checkpoint</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1" y="1668963"/>
            <a:ext cx="3692769" cy="2057400"/>
          </a:xfrm>
          <a:prstGeom prst="rect">
            <a:avLst/>
          </a:prstGeom>
        </p:spPr>
      </p:pic>
      <p:sp>
        <p:nvSpPr>
          <p:cNvPr id="14" name="TextBox 13"/>
          <p:cNvSpPr txBox="1"/>
          <p:nvPr/>
        </p:nvSpPr>
        <p:spPr>
          <a:xfrm rot="16200000">
            <a:off x="588122" y="3371820"/>
            <a:ext cx="2456005"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AdventureWorks.ldf</a:t>
            </a:r>
          </a:p>
        </p:txBody>
      </p:sp>
      <p:sp>
        <p:nvSpPr>
          <p:cNvPr id="2" name="TextBox 1"/>
          <p:cNvSpPr txBox="1"/>
          <p:nvPr/>
        </p:nvSpPr>
        <p:spPr>
          <a:xfrm>
            <a:off x="7437212" y="5529943"/>
            <a:ext cx="3892639" cy="646331"/>
          </a:xfrm>
          <a:prstGeom prst="rect">
            <a:avLst/>
          </a:prstGeom>
          <a:noFill/>
        </p:spPr>
        <p:txBody>
          <a:bodyPr wrap="square" rtlCol="0">
            <a:spAutoFit/>
          </a:bodyPr>
          <a:lstStyle/>
          <a:p>
            <a:r>
              <a:rPr lang="en-US" dirty="0"/>
              <a:t>John, don’t forget to demonstrate </a:t>
            </a:r>
          </a:p>
          <a:p>
            <a:r>
              <a:rPr lang="en-US" dirty="0"/>
              <a:t>SET XACT_ABORT ON</a:t>
            </a:r>
          </a:p>
        </p:txBody>
      </p:sp>
      <p:sp>
        <p:nvSpPr>
          <p:cNvPr id="18" name="Title 1">
            <a:extLst>
              <a:ext uri="{FF2B5EF4-FFF2-40B4-BE49-F238E27FC236}">
                <a16:creationId xmlns:a16="http://schemas.microsoft.com/office/drawing/2014/main" id="{9542EAE9-0013-4975-9861-A9C92659892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Auto-Commit Transactions without Error Handling</a:t>
            </a:r>
          </a:p>
        </p:txBody>
      </p:sp>
      <p:cxnSp>
        <p:nvCxnSpPr>
          <p:cNvPr id="13" name="Straight Arrow Connector 12">
            <a:extLst>
              <a:ext uri="{FF2B5EF4-FFF2-40B4-BE49-F238E27FC236}">
                <a16:creationId xmlns:a16="http://schemas.microsoft.com/office/drawing/2014/main" id="{14AB579E-5997-4CBB-9254-98425C720A4C}"/>
              </a:ext>
            </a:extLst>
          </p:cNvPr>
          <p:cNvCxnSpPr>
            <a:cxnSpLocks/>
          </p:cNvCxnSpPr>
          <p:nvPr/>
        </p:nvCxnSpPr>
        <p:spPr>
          <a:xfrm flipH="1">
            <a:off x="6154616" y="3429000"/>
            <a:ext cx="1151792" cy="678363"/>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11">
            <a:extLst>
              <a:ext uri="{FF2B5EF4-FFF2-40B4-BE49-F238E27FC236}">
                <a16:creationId xmlns:a16="http://schemas.microsoft.com/office/drawing/2014/main" id="{C73B52B2-D792-4807-8847-E799E5967A10}"/>
              </a:ext>
            </a:extLst>
          </p:cNvPr>
          <p:cNvSpPr/>
          <p:nvPr/>
        </p:nvSpPr>
        <p:spPr>
          <a:xfrm>
            <a:off x="7437212" y="1850263"/>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23" name="TextBox 22">
            <a:extLst>
              <a:ext uri="{FF2B5EF4-FFF2-40B4-BE49-F238E27FC236}">
                <a16:creationId xmlns:a16="http://schemas.microsoft.com/office/drawing/2014/main" id="{DB3A389E-4EC8-4C52-846D-C2367D0F0AB3}"/>
              </a:ext>
            </a:extLst>
          </p:cNvPr>
          <p:cNvSpPr txBox="1"/>
          <p:nvPr/>
        </p:nvSpPr>
        <p:spPr>
          <a:xfrm>
            <a:off x="7713786" y="4318811"/>
            <a:ext cx="234744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AdventureWorks</a:t>
            </a:r>
            <a:r>
              <a:rPr kumimoji="0" lang="en-US" sz="1800" b="0" i="0" u="none" strike="noStrike" kern="0" cap="none" spc="0" normalizeH="0" baseline="0" noProof="0" dirty="0">
                <a:ln>
                  <a:noFill/>
                </a:ln>
                <a:solidFill>
                  <a:sysClr val="windowText" lastClr="000000"/>
                </a:solidFill>
                <a:effectLst/>
                <a:uLnTx/>
                <a:uFillTx/>
              </a:rPr>
              <a:t>.mdf</a:t>
            </a:r>
          </a:p>
        </p:txBody>
      </p:sp>
      <p:grpSp>
        <p:nvGrpSpPr>
          <p:cNvPr id="24" name="Group 23">
            <a:extLst>
              <a:ext uri="{FF2B5EF4-FFF2-40B4-BE49-F238E27FC236}">
                <a16:creationId xmlns:a16="http://schemas.microsoft.com/office/drawing/2014/main" id="{ADFB4919-200C-415B-83F9-64428EDC3F61}"/>
              </a:ext>
            </a:extLst>
          </p:cNvPr>
          <p:cNvGrpSpPr/>
          <p:nvPr/>
        </p:nvGrpSpPr>
        <p:grpSpPr>
          <a:xfrm>
            <a:off x="8008712" y="2142570"/>
            <a:ext cx="1752600" cy="2071364"/>
            <a:chOff x="4963829" y="4298078"/>
            <a:chExt cx="1393773" cy="1547244"/>
          </a:xfrm>
        </p:grpSpPr>
        <p:sp>
          <p:nvSpPr>
            <p:cNvPr id="25" name="Cylinder 24">
              <a:extLst>
                <a:ext uri="{FF2B5EF4-FFF2-40B4-BE49-F238E27FC236}">
                  <a16:creationId xmlns:a16="http://schemas.microsoft.com/office/drawing/2014/main" id="{C2505FC8-FDCC-4935-AC12-195C065A6563}"/>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ylinder 25">
              <a:extLst>
                <a:ext uri="{FF2B5EF4-FFF2-40B4-BE49-F238E27FC236}">
                  <a16:creationId xmlns:a16="http://schemas.microsoft.com/office/drawing/2014/main" id="{4E6566E8-7D81-48CC-99D8-FEF31EF8A7B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58CC6947-D9A7-415B-B02C-2AF6A2FBC8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3711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1238</TotalTime>
  <Words>1153</Words>
  <Application>Microsoft Office PowerPoint</Application>
  <PresentationFormat>Widescreen</PresentationFormat>
  <Paragraphs>117</Paragraphs>
  <Slides>20</Slides>
  <Notes>2</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20</vt:i4>
      </vt:variant>
    </vt:vector>
  </HeadingPairs>
  <TitlesOfParts>
    <vt:vector size="37" baseType="lpstr">
      <vt:lpstr>Arial</vt:lpstr>
      <vt:lpstr>Arial Black</vt:lpstr>
      <vt:lpstr>Calibri</vt:lpstr>
      <vt:lpstr>Calibri Light</vt:lpstr>
      <vt:lpstr>Century Gothic</vt:lpstr>
      <vt:lpstr>Comic Sans MS</vt:lpstr>
      <vt:lpstr>Consolas</vt:lpstr>
      <vt:lpstr>Segoe</vt:lpstr>
      <vt:lpstr>Segoe UI</vt:lpstr>
      <vt:lpstr>Segoe UI Light</vt:lpstr>
      <vt:lpstr>Segoe UI Semibold</vt:lpstr>
      <vt:lpstr>Verdana</vt:lpstr>
      <vt:lpstr>Wingdings</vt:lpstr>
      <vt:lpstr>PASS 2013_SpeakerTemplate_Final</vt:lpstr>
      <vt:lpstr>CORE TEMPLATE</vt:lpstr>
      <vt:lpstr>1_PASS 2013_SpeakerTemplate_Final</vt:lpstr>
      <vt:lpstr>Dark Blue</vt:lpstr>
      <vt:lpstr> A Beginners Guide to Transactions  John Deardurff  </vt:lpstr>
      <vt:lpstr>A Beginners Guide to Transactions </vt:lpstr>
      <vt:lpstr>PowerPoint Presentation</vt:lpstr>
      <vt:lpstr>PowerPoint Presentation</vt:lpstr>
      <vt:lpstr>Transactions must pass the ACID test</vt:lpstr>
      <vt:lpstr>PowerPoint Presentation</vt:lpstr>
      <vt:lpstr>PowerPoint Presentation</vt:lpstr>
      <vt:lpstr>SQL Server Disk I/O (Write-Ahead Logging)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78</cp:revision>
  <dcterms:created xsi:type="dcterms:W3CDTF">2019-01-15T13:20:16Z</dcterms:created>
  <dcterms:modified xsi:type="dcterms:W3CDTF">2021-04-19T14:52:15Z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