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7" r:id="rId2"/>
    <p:sldMasterId id="2147483728" r:id="rId3"/>
    <p:sldMasterId id="2147483764" r:id="rId4"/>
    <p:sldMasterId id="2147483760" r:id="rId5"/>
  </p:sldMasterIdLst>
  <p:notesMasterIdLst>
    <p:notesMasterId r:id="rId34"/>
  </p:notesMasterIdLst>
  <p:sldIdLst>
    <p:sldId id="329" r:id="rId6"/>
    <p:sldId id="525" r:id="rId7"/>
    <p:sldId id="1631" r:id="rId8"/>
    <p:sldId id="1630" r:id="rId9"/>
    <p:sldId id="1632" r:id="rId10"/>
    <p:sldId id="1655" r:id="rId11"/>
    <p:sldId id="1656" r:id="rId12"/>
    <p:sldId id="1657" r:id="rId13"/>
    <p:sldId id="1658" r:id="rId14"/>
    <p:sldId id="1636" r:id="rId15"/>
    <p:sldId id="1660" r:id="rId16"/>
    <p:sldId id="1661" r:id="rId17"/>
    <p:sldId id="1639" r:id="rId18"/>
    <p:sldId id="1640" r:id="rId19"/>
    <p:sldId id="1662" r:id="rId20"/>
    <p:sldId id="1663" r:id="rId21"/>
    <p:sldId id="1664" r:id="rId22"/>
    <p:sldId id="1594" r:id="rId23"/>
    <p:sldId id="1645" r:id="rId24"/>
    <p:sldId id="1646" r:id="rId25"/>
    <p:sldId id="1666" r:id="rId26"/>
    <p:sldId id="1668" r:id="rId27"/>
    <p:sldId id="1669" r:id="rId28"/>
    <p:sldId id="1670" r:id="rId29"/>
    <p:sldId id="1671" r:id="rId30"/>
    <p:sldId id="1672" r:id="rId31"/>
    <p:sldId id="1653" r:id="rId32"/>
    <p:sldId id="165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329"/>
            <p14:sldId id="525"/>
            <p14:sldId id="1631"/>
          </p14:sldIdLst>
        </p14:section>
        <p14:section name="Core Template" id="{0C8682EF-709C-4DD2-B11B-19E2D910C2A9}">
          <p14:sldIdLst>
            <p14:sldId id="1630"/>
            <p14:sldId id="1632"/>
            <p14:sldId id="1655"/>
            <p14:sldId id="1656"/>
            <p14:sldId id="1657"/>
            <p14:sldId id="1658"/>
            <p14:sldId id="1636"/>
            <p14:sldId id="1660"/>
            <p14:sldId id="1661"/>
            <p14:sldId id="1639"/>
            <p14:sldId id="1640"/>
            <p14:sldId id="1662"/>
            <p14:sldId id="1663"/>
            <p14:sldId id="1664"/>
            <p14:sldId id="1594"/>
            <p14:sldId id="1645"/>
            <p14:sldId id="1646"/>
            <p14:sldId id="1666"/>
            <p14:sldId id="1668"/>
            <p14:sldId id="1669"/>
            <p14:sldId id="1670"/>
            <p14:sldId id="1671"/>
            <p14:sldId id="1672"/>
            <p14:sldId id="1653"/>
            <p14:sldId id="16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55596" autoAdjust="0"/>
  </p:normalViewPr>
  <p:slideViewPr>
    <p:cSldViewPr snapToGrid="0">
      <p:cViewPr varScale="1">
        <p:scale>
          <a:sx n="47" d="100"/>
          <a:sy n="47" d="100"/>
        </p:scale>
        <p:origin x="2035"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solidFill>
                <a:schemeClr val="bg1"/>
              </a:solidFill>
            </a:rPr>
            <a:t>Data Pages and Data Files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solidFill>
                <a:schemeClr val="bg1"/>
              </a:solidFill>
            </a:rPr>
            <a:t>Query Covering Indexes</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600" dirty="0">
              <a:solidFill>
                <a:schemeClr val="bg1"/>
              </a:solidFill>
            </a:rPr>
            <a:t>Non-Clustered Indexes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solidFill>
                <a:schemeClr val="bg1"/>
              </a:solidFill>
            </a:rPr>
            <a:t>Data Structures – Heaps and Clustered Indexes</a:t>
          </a:r>
          <a:endParaRPr lang="en-US" sz="3600" dirty="0"/>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6878">
        <dgm:presLayoutVars>
          <dgm:chMax val="0"/>
          <dgm:bulletEnabled val="1"/>
        </dgm:presLayoutVars>
      </dgm:prSet>
      <dgm:spPr/>
    </dgm:pt>
    <dgm:pt modelId="{E9613EBB-B728-4088-BC43-A4365FB7F868}" type="pres">
      <dgm:prSet presAssocID="{F07B156D-AAA1-4F25-8334-78CC51F4D586}" presName="spacer" presStyleCnt="0"/>
      <dgm:spPr/>
    </dgm:pt>
    <dgm:pt modelId="{013A2DE9-5AA1-4010-A7D1-3F937EE17FFA}" type="pres">
      <dgm:prSet presAssocID="{31806E39-DA97-4FE6-BCC1-CE510A1766B0}" presName="parentText" presStyleLbl="node1" presStyleIdx="2" presStyleCnt="4" custLinFactNeighborY="5624">
        <dgm:presLayoutVars>
          <dgm:chMax val="0"/>
          <dgm:bulletEnabled val="1"/>
        </dgm:presLayoutVars>
      </dgm:prSet>
      <dgm:spPr/>
    </dgm:pt>
    <dgm:pt modelId="{BF68227C-7EA3-443A-BC01-B7EA7EA3DC92}" type="pres">
      <dgm:prSet presAssocID="{0103660E-F48B-43E0-A359-1BB51FA9AEDE}"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82C4DE49-13F9-4858-A22F-D30E9D046A47}" srcId="{E0727030-A103-47B3-9948-2C3FB6249167}" destId="{31806E39-DA97-4FE6-BCC1-CE510A1766B0}" srcOrd="2" destOrd="0" parTransId="{0855E89E-E2F9-49AF-A74D-B6A840749A89}" sibTransId="{0103660E-F48B-43E0-A359-1BB51FA9AEDE}"/>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D5EC438A-FB21-4D73-A9BF-ACC8AB089FB7}" type="presParOf" srcId="{920A3D74-469C-4EDC-8C5F-FD4FFD16E171}" destId="{013A2DE9-5AA1-4010-A7D1-3F937EE17FFA}" srcOrd="4" destOrd="0" presId="urn:microsoft.com/office/officeart/2005/8/layout/vList2"/>
    <dgm:cxn modelId="{8F852A60-B10A-4121-A810-94A8BC78B2A3}" type="presParOf" srcId="{920A3D74-469C-4EDC-8C5F-FD4FFD16E171}" destId="{BF68227C-7EA3-443A-BC01-B7EA7EA3DC92}"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solidFill>
                <a:schemeClr val="bg1"/>
              </a:solidFill>
            </a:rPr>
            <a:t>Data Pages and Data Files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solidFill>
                <a:schemeClr val="bg1"/>
              </a:solidFill>
            </a:rPr>
            <a:t>Query Covering Indexes</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600" dirty="0">
              <a:solidFill>
                <a:schemeClr val="bg1"/>
              </a:solidFill>
            </a:rPr>
            <a:t>Non-Clustered Indexes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solidFill>
                <a:schemeClr val="bg1"/>
              </a:solidFill>
            </a:rPr>
            <a:t>Data Structures – Heaps and Clustered Indexes</a:t>
          </a:r>
          <a:endParaRPr lang="en-US" sz="3600" dirty="0"/>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6878">
        <dgm:presLayoutVars>
          <dgm:chMax val="0"/>
          <dgm:bulletEnabled val="1"/>
        </dgm:presLayoutVars>
      </dgm:prSet>
      <dgm:spPr/>
    </dgm:pt>
    <dgm:pt modelId="{E9613EBB-B728-4088-BC43-A4365FB7F868}" type="pres">
      <dgm:prSet presAssocID="{F07B156D-AAA1-4F25-8334-78CC51F4D586}" presName="spacer" presStyleCnt="0"/>
      <dgm:spPr/>
    </dgm:pt>
    <dgm:pt modelId="{013A2DE9-5AA1-4010-A7D1-3F937EE17FFA}" type="pres">
      <dgm:prSet presAssocID="{31806E39-DA97-4FE6-BCC1-CE510A1766B0}" presName="parentText" presStyleLbl="node1" presStyleIdx="2" presStyleCnt="4" custLinFactNeighborY="5624">
        <dgm:presLayoutVars>
          <dgm:chMax val="0"/>
          <dgm:bulletEnabled val="1"/>
        </dgm:presLayoutVars>
      </dgm:prSet>
      <dgm:spPr/>
    </dgm:pt>
    <dgm:pt modelId="{BF68227C-7EA3-443A-BC01-B7EA7EA3DC92}" type="pres">
      <dgm:prSet presAssocID="{0103660E-F48B-43E0-A359-1BB51FA9AEDE}"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82C4DE49-13F9-4858-A22F-D30E9D046A47}" srcId="{E0727030-A103-47B3-9948-2C3FB6249167}" destId="{31806E39-DA97-4FE6-BCC1-CE510A1766B0}" srcOrd="2" destOrd="0" parTransId="{0855E89E-E2F9-49AF-A74D-B6A840749A89}" sibTransId="{0103660E-F48B-43E0-A359-1BB51FA9AEDE}"/>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D5EC438A-FB21-4D73-A9BF-ACC8AB089FB7}" type="presParOf" srcId="{920A3D74-469C-4EDC-8C5F-FD4FFD16E171}" destId="{013A2DE9-5AA1-4010-A7D1-3F937EE17FFA}" srcOrd="4" destOrd="0" presId="urn:microsoft.com/office/officeart/2005/8/layout/vList2"/>
    <dgm:cxn modelId="{8F852A60-B10A-4121-A810-94A8BC78B2A3}" type="presParOf" srcId="{920A3D74-469C-4EDC-8C5F-FD4FFD16E171}" destId="{BF68227C-7EA3-443A-BC01-B7EA7EA3DC92}"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3614EE-DA6E-4C82-AC78-9A43BDAEA673}" type="doc">
      <dgm:prSet loTypeId="urn:microsoft.com/office/officeart/2005/8/layout/vList5" loCatId="list" qsTypeId="urn:microsoft.com/office/officeart/2005/8/quickstyle/simple2" qsCatId="simple" csTypeId="urn:microsoft.com/office/officeart/2005/8/colors/accent5_2" csCatId="accent5" phldr="1"/>
      <dgm:spPr/>
      <dgm:t>
        <a:bodyPr/>
        <a:lstStyle/>
        <a:p>
          <a:endParaRPr lang="en-US"/>
        </a:p>
      </dgm:t>
    </dgm:pt>
    <dgm:pt modelId="{0C193083-5214-4081-9C34-1BC91FA4FFCF}">
      <dgm:prSet custT="1"/>
      <dgm:spPr/>
      <dgm:t>
        <a:bodyPr/>
        <a:lstStyle/>
        <a:p>
          <a:r>
            <a:rPr lang="en-US" sz="3600" dirty="0"/>
            <a:t>Small</a:t>
          </a:r>
        </a:p>
      </dgm:t>
    </dgm:pt>
    <dgm:pt modelId="{5EB357B9-3A0C-4326-9F32-1F34DE20809A}" type="parTrans" cxnId="{B5BE35B1-3055-48E1-B0FB-5DF296812093}">
      <dgm:prSet/>
      <dgm:spPr/>
      <dgm:t>
        <a:bodyPr/>
        <a:lstStyle/>
        <a:p>
          <a:endParaRPr lang="en-US"/>
        </a:p>
      </dgm:t>
    </dgm:pt>
    <dgm:pt modelId="{DFDB2F44-482D-4122-9648-848864A92CF2}" type="sibTrans" cxnId="{B5BE35B1-3055-48E1-B0FB-5DF296812093}">
      <dgm:prSet/>
      <dgm:spPr/>
      <dgm:t>
        <a:bodyPr/>
        <a:lstStyle/>
        <a:p>
          <a:endParaRPr lang="en-US"/>
        </a:p>
      </dgm:t>
    </dgm:pt>
    <dgm:pt modelId="{713DB8C8-6C3F-48DB-AE8F-6F211038B03E}">
      <dgm:prSet custT="1"/>
      <dgm:spPr/>
      <dgm:t>
        <a:bodyPr/>
        <a:lstStyle/>
        <a:p>
          <a:r>
            <a:rPr lang="en-US" sz="3600" dirty="0"/>
            <a:t>Unique</a:t>
          </a:r>
        </a:p>
      </dgm:t>
    </dgm:pt>
    <dgm:pt modelId="{C6B4BC8D-3A42-4DB4-8BAC-E253B7BD37D3}" type="parTrans" cxnId="{D3592FF9-7775-49D9-8983-E03AAA282CB4}">
      <dgm:prSet/>
      <dgm:spPr/>
      <dgm:t>
        <a:bodyPr/>
        <a:lstStyle/>
        <a:p>
          <a:endParaRPr lang="en-US"/>
        </a:p>
      </dgm:t>
    </dgm:pt>
    <dgm:pt modelId="{A2D193E2-CFFC-4670-8F0F-AB1AE96B091F}" type="sibTrans" cxnId="{D3592FF9-7775-49D9-8983-E03AAA282CB4}">
      <dgm:prSet/>
      <dgm:spPr/>
      <dgm:t>
        <a:bodyPr/>
        <a:lstStyle/>
        <a:p>
          <a:endParaRPr lang="en-US"/>
        </a:p>
      </dgm:t>
    </dgm:pt>
    <dgm:pt modelId="{3146ADF7-7F07-4772-98B3-C451903BAF9A}">
      <dgm:prSet custT="1"/>
      <dgm:spPr/>
      <dgm:t>
        <a:bodyPr/>
        <a:lstStyle/>
        <a:p>
          <a:r>
            <a:rPr lang="en-US" sz="3600" dirty="0"/>
            <a:t>Static </a:t>
          </a:r>
        </a:p>
      </dgm:t>
    </dgm:pt>
    <dgm:pt modelId="{40EA38A3-6117-423C-9C9C-C5A4608D2E30}" type="parTrans" cxnId="{4616D436-C227-4817-8AF5-67DE3079CD84}">
      <dgm:prSet/>
      <dgm:spPr/>
      <dgm:t>
        <a:bodyPr/>
        <a:lstStyle/>
        <a:p>
          <a:endParaRPr lang="en-US"/>
        </a:p>
      </dgm:t>
    </dgm:pt>
    <dgm:pt modelId="{C5DD6B8E-22B2-4D03-9F23-9E5DB1D6A5C9}" type="sibTrans" cxnId="{4616D436-C227-4817-8AF5-67DE3079CD84}">
      <dgm:prSet/>
      <dgm:spPr/>
      <dgm:t>
        <a:bodyPr/>
        <a:lstStyle/>
        <a:p>
          <a:endParaRPr lang="en-US"/>
        </a:p>
      </dgm:t>
    </dgm:pt>
    <dgm:pt modelId="{53992E15-5DCB-4D70-9469-B3BAC901FB45}">
      <dgm:prSet custT="1"/>
      <dgm:spPr/>
      <dgm:t>
        <a:bodyPr/>
        <a:lstStyle/>
        <a:p>
          <a:r>
            <a:rPr lang="en-US" sz="3600" dirty="0"/>
            <a:t>Increasing</a:t>
          </a:r>
        </a:p>
      </dgm:t>
    </dgm:pt>
    <dgm:pt modelId="{64D432C3-AFB2-4596-8346-2C268DEC85B6}" type="parTrans" cxnId="{9B8F258D-B6E9-46D6-92DE-EAB58F137272}">
      <dgm:prSet/>
      <dgm:spPr/>
      <dgm:t>
        <a:bodyPr/>
        <a:lstStyle/>
        <a:p>
          <a:endParaRPr lang="en-US"/>
        </a:p>
      </dgm:t>
    </dgm:pt>
    <dgm:pt modelId="{BFF04C4A-E82A-400A-B977-9A92FEBAFB7C}" type="sibTrans" cxnId="{9B8F258D-B6E9-46D6-92DE-EAB58F137272}">
      <dgm:prSet/>
      <dgm:spPr/>
      <dgm:t>
        <a:bodyPr/>
        <a:lstStyle/>
        <a:p>
          <a:endParaRPr lang="en-US"/>
        </a:p>
      </dgm:t>
    </dgm:pt>
    <dgm:pt modelId="{D4BDF425-9733-4A99-996F-887012F757EF}">
      <dgm:prSet custT="1"/>
      <dgm:spPr/>
      <dgm:t>
        <a:bodyPr/>
        <a:lstStyle/>
        <a:p>
          <a:r>
            <a:rPr lang="en-US" sz="2400" dirty="0"/>
            <a:t>Use a data type with a small number of bytes to conserve space in tables and indexes</a:t>
          </a:r>
        </a:p>
      </dgm:t>
    </dgm:pt>
    <dgm:pt modelId="{7C0486A8-B164-4EC1-B71F-D415F6BA76F8}" type="parTrans" cxnId="{9D9D740B-2B4C-46A0-A143-0318AA9CBF02}">
      <dgm:prSet/>
      <dgm:spPr/>
      <dgm:t>
        <a:bodyPr/>
        <a:lstStyle/>
        <a:p>
          <a:endParaRPr lang="en-US"/>
        </a:p>
      </dgm:t>
    </dgm:pt>
    <dgm:pt modelId="{AE8EF3D6-A6C9-4BDD-9683-03AA464D7265}" type="sibTrans" cxnId="{9D9D740B-2B4C-46A0-A143-0318AA9CBF02}">
      <dgm:prSet/>
      <dgm:spPr/>
      <dgm:t>
        <a:bodyPr/>
        <a:lstStyle/>
        <a:p>
          <a:endParaRPr lang="en-US"/>
        </a:p>
      </dgm:t>
    </dgm:pt>
    <dgm:pt modelId="{CDF8C1B6-3E0C-49B4-9065-A97BFD10CCAB}">
      <dgm:prSet custT="1"/>
      <dgm:spPr/>
      <dgm:t>
        <a:bodyPr/>
        <a:lstStyle/>
        <a:p>
          <a:r>
            <a:rPr lang="en-US" sz="2400" dirty="0"/>
            <a:t>Avoids SQL adding a 4-byte uniquifier</a:t>
          </a:r>
        </a:p>
      </dgm:t>
    </dgm:pt>
    <dgm:pt modelId="{726E73AC-25D5-4D5E-9D4D-FA0B5591208A}" type="parTrans" cxnId="{A0357E0B-8E71-47A7-B444-9302E5DD2C89}">
      <dgm:prSet/>
      <dgm:spPr/>
      <dgm:t>
        <a:bodyPr/>
        <a:lstStyle/>
        <a:p>
          <a:endParaRPr lang="en-US"/>
        </a:p>
      </dgm:t>
    </dgm:pt>
    <dgm:pt modelId="{E212B544-3148-42EE-B953-EFBA9318766B}" type="sibTrans" cxnId="{A0357E0B-8E71-47A7-B444-9302E5DD2C89}">
      <dgm:prSet/>
      <dgm:spPr/>
      <dgm:t>
        <a:bodyPr/>
        <a:lstStyle/>
        <a:p>
          <a:endParaRPr lang="en-US"/>
        </a:p>
      </dgm:t>
    </dgm:pt>
    <dgm:pt modelId="{1EE4F5ED-6BEF-4BA7-8EB0-952F45D0BB9B}">
      <dgm:prSet custT="1"/>
      <dgm:spPr/>
      <dgm:t>
        <a:bodyPr/>
        <a:lstStyle/>
        <a:p>
          <a:r>
            <a:rPr lang="en-US" sz="2400" dirty="0"/>
            <a:t>Allows data to stay constant without constant changes which could lead to page splits</a:t>
          </a:r>
        </a:p>
      </dgm:t>
    </dgm:pt>
    <dgm:pt modelId="{05F65060-C4C5-4395-AF65-593B8C144F66}" type="parTrans" cxnId="{B4C433E6-5C09-4BF6-8B9B-4D3DAB3E656A}">
      <dgm:prSet/>
      <dgm:spPr/>
      <dgm:t>
        <a:bodyPr/>
        <a:lstStyle/>
        <a:p>
          <a:endParaRPr lang="en-US"/>
        </a:p>
      </dgm:t>
    </dgm:pt>
    <dgm:pt modelId="{126DC27D-8290-4C1D-A58F-2523B2EF0696}" type="sibTrans" cxnId="{B4C433E6-5C09-4BF6-8B9B-4D3DAB3E656A}">
      <dgm:prSet/>
      <dgm:spPr/>
      <dgm:t>
        <a:bodyPr/>
        <a:lstStyle/>
        <a:p>
          <a:endParaRPr lang="en-US"/>
        </a:p>
      </dgm:t>
    </dgm:pt>
    <dgm:pt modelId="{BCB72488-6B5C-4416-AB55-E591AB1EE072}">
      <dgm:prSet custT="1"/>
      <dgm:spPr/>
      <dgm:t>
        <a:bodyPr/>
        <a:lstStyle/>
        <a:p>
          <a:r>
            <a:rPr lang="en-US" sz="2400" dirty="0"/>
            <a:t>Allows better write performance and reduces fragmentation issues</a:t>
          </a:r>
        </a:p>
      </dgm:t>
    </dgm:pt>
    <dgm:pt modelId="{3F428913-FA79-4937-8F44-05076FF068B2}" type="parTrans" cxnId="{A04D3BB4-5CB7-4D8D-B8B6-70DD7E7809A1}">
      <dgm:prSet/>
      <dgm:spPr/>
      <dgm:t>
        <a:bodyPr/>
        <a:lstStyle/>
        <a:p>
          <a:endParaRPr lang="en-US"/>
        </a:p>
      </dgm:t>
    </dgm:pt>
    <dgm:pt modelId="{789DF8B8-D915-40B3-AB1D-D85BC2793C9D}" type="sibTrans" cxnId="{A04D3BB4-5CB7-4D8D-B8B6-70DD7E7809A1}">
      <dgm:prSet/>
      <dgm:spPr/>
      <dgm:t>
        <a:bodyPr/>
        <a:lstStyle/>
        <a:p>
          <a:endParaRPr lang="en-US"/>
        </a:p>
      </dgm:t>
    </dgm:pt>
    <dgm:pt modelId="{FC26D7F0-B2AA-4534-86AF-2AA8804410E7}" type="pres">
      <dgm:prSet presAssocID="{413614EE-DA6E-4C82-AC78-9A43BDAEA673}" presName="Name0" presStyleCnt="0">
        <dgm:presLayoutVars>
          <dgm:dir/>
          <dgm:animLvl val="lvl"/>
          <dgm:resizeHandles val="exact"/>
        </dgm:presLayoutVars>
      </dgm:prSet>
      <dgm:spPr/>
    </dgm:pt>
    <dgm:pt modelId="{3CC65B18-FD81-4A8A-A0ED-5624EDD0A79F}" type="pres">
      <dgm:prSet presAssocID="{0C193083-5214-4081-9C34-1BC91FA4FFCF}" presName="linNode" presStyleCnt="0"/>
      <dgm:spPr/>
    </dgm:pt>
    <dgm:pt modelId="{DCB127EE-E9B8-4198-BDF1-23C817B41FA7}" type="pres">
      <dgm:prSet presAssocID="{0C193083-5214-4081-9C34-1BC91FA4FFCF}" presName="parentText" presStyleLbl="node1" presStyleIdx="0" presStyleCnt="4">
        <dgm:presLayoutVars>
          <dgm:chMax val="1"/>
          <dgm:bulletEnabled val="1"/>
        </dgm:presLayoutVars>
      </dgm:prSet>
      <dgm:spPr/>
    </dgm:pt>
    <dgm:pt modelId="{778057F6-F875-4B04-9A99-F7779F42C146}" type="pres">
      <dgm:prSet presAssocID="{0C193083-5214-4081-9C34-1BC91FA4FFCF}" presName="descendantText" presStyleLbl="alignAccFollowNode1" presStyleIdx="0" presStyleCnt="4">
        <dgm:presLayoutVars>
          <dgm:bulletEnabled val="1"/>
        </dgm:presLayoutVars>
      </dgm:prSet>
      <dgm:spPr/>
    </dgm:pt>
    <dgm:pt modelId="{DDA9317E-8B08-4BE4-ADBE-F41EFE884E5D}" type="pres">
      <dgm:prSet presAssocID="{DFDB2F44-482D-4122-9648-848864A92CF2}" presName="sp" presStyleCnt="0"/>
      <dgm:spPr/>
    </dgm:pt>
    <dgm:pt modelId="{B46C5966-C2B5-4589-BD9E-AF517B2FB373}" type="pres">
      <dgm:prSet presAssocID="{713DB8C8-6C3F-48DB-AE8F-6F211038B03E}" presName="linNode" presStyleCnt="0"/>
      <dgm:spPr/>
    </dgm:pt>
    <dgm:pt modelId="{D50FD385-4B63-4A01-9C16-16262B2629D0}" type="pres">
      <dgm:prSet presAssocID="{713DB8C8-6C3F-48DB-AE8F-6F211038B03E}" presName="parentText" presStyleLbl="node1" presStyleIdx="1" presStyleCnt="4">
        <dgm:presLayoutVars>
          <dgm:chMax val="1"/>
          <dgm:bulletEnabled val="1"/>
        </dgm:presLayoutVars>
      </dgm:prSet>
      <dgm:spPr/>
    </dgm:pt>
    <dgm:pt modelId="{470B2B35-2998-4383-8C88-F81EDD0E8922}" type="pres">
      <dgm:prSet presAssocID="{713DB8C8-6C3F-48DB-AE8F-6F211038B03E}" presName="descendantText" presStyleLbl="alignAccFollowNode1" presStyleIdx="1" presStyleCnt="4">
        <dgm:presLayoutVars>
          <dgm:bulletEnabled val="1"/>
        </dgm:presLayoutVars>
      </dgm:prSet>
      <dgm:spPr/>
    </dgm:pt>
    <dgm:pt modelId="{9527D54A-E824-44AD-B841-1BF25BFCEA29}" type="pres">
      <dgm:prSet presAssocID="{A2D193E2-CFFC-4670-8F0F-AB1AE96B091F}" presName="sp" presStyleCnt="0"/>
      <dgm:spPr/>
    </dgm:pt>
    <dgm:pt modelId="{12A0A797-5F47-4D3B-810F-C8CD93CB4556}" type="pres">
      <dgm:prSet presAssocID="{3146ADF7-7F07-4772-98B3-C451903BAF9A}" presName="linNode" presStyleCnt="0"/>
      <dgm:spPr/>
    </dgm:pt>
    <dgm:pt modelId="{FEDF961F-5795-45A6-A52E-DD0485092742}" type="pres">
      <dgm:prSet presAssocID="{3146ADF7-7F07-4772-98B3-C451903BAF9A}" presName="parentText" presStyleLbl="node1" presStyleIdx="2" presStyleCnt="4">
        <dgm:presLayoutVars>
          <dgm:chMax val="1"/>
          <dgm:bulletEnabled val="1"/>
        </dgm:presLayoutVars>
      </dgm:prSet>
      <dgm:spPr/>
    </dgm:pt>
    <dgm:pt modelId="{9D38BFC7-7366-446A-B3E9-25E5318D35E7}" type="pres">
      <dgm:prSet presAssocID="{3146ADF7-7F07-4772-98B3-C451903BAF9A}" presName="descendantText" presStyleLbl="alignAccFollowNode1" presStyleIdx="2" presStyleCnt="4">
        <dgm:presLayoutVars>
          <dgm:bulletEnabled val="1"/>
        </dgm:presLayoutVars>
      </dgm:prSet>
      <dgm:spPr/>
    </dgm:pt>
    <dgm:pt modelId="{AA504275-7642-4A5E-941B-2540CBBBF516}" type="pres">
      <dgm:prSet presAssocID="{C5DD6B8E-22B2-4D03-9F23-9E5DB1D6A5C9}" presName="sp" presStyleCnt="0"/>
      <dgm:spPr/>
    </dgm:pt>
    <dgm:pt modelId="{63648704-F088-45FD-A1F6-CF72968199BD}" type="pres">
      <dgm:prSet presAssocID="{53992E15-5DCB-4D70-9469-B3BAC901FB45}" presName="linNode" presStyleCnt="0"/>
      <dgm:spPr/>
    </dgm:pt>
    <dgm:pt modelId="{B33AAB3F-5C75-49E8-8D92-8D5DFDE863F0}" type="pres">
      <dgm:prSet presAssocID="{53992E15-5DCB-4D70-9469-B3BAC901FB45}" presName="parentText" presStyleLbl="node1" presStyleIdx="3" presStyleCnt="4">
        <dgm:presLayoutVars>
          <dgm:chMax val="1"/>
          <dgm:bulletEnabled val="1"/>
        </dgm:presLayoutVars>
      </dgm:prSet>
      <dgm:spPr/>
    </dgm:pt>
    <dgm:pt modelId="{051D729B-DBEA-458D-B01A-07830420144C}" type="pres">
      <dgm:prSet presAssocID="{53992E15-5DCB-4D70-9469-B3BAC901FB45}" presName="descendantText" presStyleLbl="alignAccFollowNode1" presStyleIdx="3" presStyleCnt="4">
        <dgm:presLayoutVars>
          <dgm:bulletEnabled val="1"/>
        </dgm:presLayoutVars>
      </dgm:prSet>
      <dgm:spPr/>
    </dgm:pt>
  </dgm:ptLst>
  <dgm:cxnLst>
    <dgm:cxn modelId="{EB898C06-F4A2-4BDF-8262-7FCA179DB6A7}" type="presOf" srcId="{713DB8C8-6C3F-48DB-AE8F-6F211038B03E}" destId="{D50FD385-4B63-4A01-9C16-16262B2629D0}" srcOrd="0" destOrd="0" presId="urn:microsoft.com/office/officeart/2005/8/layout/vList5"/>
    <dgm:cxn modelId="{9D9D740B-2B4C-46A0-A143-0318AA9CBF02}" srcId="{0C193083-5214-4081-9C34-1BC91FA4FFCF}" destId="{D4BDF425-9733-4A99-996F-887012F757EF}" srcOrd="0" destOrd="0" parTransId="{7C0486A8-B164-4EC1-B71F-D415F6BA76F8}" sibTransId="{AE8EF3D6-A6C9-4BDD-9683-03AA464D7265}"/>
    <dgm:cxn modelId="{A0357E0B-8E71-47A7-B444-9302E5DD2C89}" srcId="{713DB8C8-6C3F-48DB-AE8F-6F211038B03E}" destId="{CDF8C1B6-3E0C-49B4-9065-A97BFD10CCAB}" srcOrd="0" destOrd="0" parTransId="{726E73AC-25D5-4D5E-9D4D-FA0B5591208A}" sibTransId="{E212B544-3148-42EE-B953-EFBA9318766B}"/>
    <dgm:cxn modelId="{4616D436-C227-4817-8AF5-67DE3079CD84}" srcId="{413614EE-DA6E-4C82-AC78-9A43BDAEA673}" destId="{3146ADF7-7F07-4772-98B3-C451903BAF9A}" srcOrd="2" destOrd="0" parTransId="{40EA38A3-6117-423C-9C9C-C5A4608D2E30}" sibTransId="{C5DD6B8E-22B2-4D03-9F23-9E5DB1D6A5C9}"/>
    <dgm:cxn modelId="{33282561-7AF4-4C7D-A2C2-2A7FEC0F92BF}" type="presOf" srcId="{D4BDF425-9733-4A99-996F-887012F757EF}" destId="{778057F6-F875-4B04-9A99-F7779F42C146}" srcOrd="0" destOrd="0" presId="urn:microsoft.com/office/officeart/2005/8/layout/vList5"/>
    <dgm:cxn modelId="{89123562-80E9-4F21-B674-AA21E2009B98}" type="presOf" srcId="{53992E15-5DCB-4D70-9469-B3BAC901FB45}" destId="{B33AAB3F-5C75-49E8-8D92-8D5DFDE863F0}" srcOrd="0" destOrd="0" presId="urn:microsoft.com/office/officeart/2005/8/layout/vList5"/>
    <dgm:cxn modelId="{11D0A473-1493-4013-87E1-B2065B74C5B1}" type="presOf" srcId="{BCB72488-6B5C-4416-AB55-E591AB1EE072}" destId="{051D729B-DBEA-458D-B01A-07830420144C}" srcOrd="0" destOrd="0" presId="urn:microsoft.com/office/officeart/2005/8/layout/vList5"/>
    <dgm:cxn modelId="{7D71047D-6B10-4DDD-922B-EAF556A1ACFA}" type="presOf" srcId="{0C193083-5214-4081-9C34-1BC91FA4FFCF}" destId="{DCB127EE-E9B8-4198-BDF1-23C817B41FA7}" srcOrd="0" destOrd="0" presId="urn:microsoft.com/office/officeart/2005/8/layout/vList5"/>
    <dgm:cxn modelId="{9B8F258D-B6E9-46D6-92DE-EAB58F137272}" srcId="{413614EE-DA6E-4C82-AC78-9A43BDAEA673}" destId="{53992E15-5DCB-4D70-9469-B3BAC901FB45}" srcOrd="3" destOrd="0" parTransId="{64D432C3-AFB2-4596-8346-2C268DEC85B6}" sibTransId="{BFF04C4A-E82A-400A-B977-9A92FEBAFB7C}"/>
    <dgm:cxn modelId="{891643AF-7AA3-42E9-90B3-589ABB05C5FC}" type="presOf" srcId="{CDF8C1B6-3E0C-49B4-9065-A97BFD10CCAB}" destId="{470B2B35-2998-4383-8C88-F81EDD0E8922}" srcOrd="0" destOrd="0" presId="urn:microsoft.com/office/officeart/2005/8/layout/vList5"/>
    <dgm:cxn modelId="{276203B0-A4BD-4335-92C9-3891AC994171}" type="presOf" srcId="{1EE4F5ED-6BEF-4BA7-8EB0-952F45D0BB9B}" destId="{9D38BFC7-7366-446A-B3E9-25E5318D35E7}" srcOrd="0" destOrd="0" presId="urn:microsoft.com/office/officeart/2005/8/layout/vList5"/>
    <dgm:cxn modelId="{B5BE35B1-3055-48E1-B0FB-5DF296812093}" srcId="{413614EE-DA6E-4C82-AC78-9A43BDAEA673}" destId="{0C193083-5214-4081-9C34-1BC91FA4FFCF}" srcOrd="0" destOrd="0" parTransId="{5EB357B9-3A0C-4326-9F32-1F34DE20809A}" sibTransId="{DFDB2F44-482D-4122-9648-848864A92CF2}"/>
    <dgm:cxn modelId="{A04D3BB4-5CB7-4D8D-B8B6-70DD7E7809A1}" srcId="{53992E15-5DCB-4D70-9469-B3BAC901FB45}" destId="{BCB72488-6B5C-4416-AB55-E591AB1EE072}" srcOrd="0" destOrd="0" parTransId="{3F428913-FA79-4937-8F44-05076FF068B2}" sibTransId="{789DF8B8-D915-40B3-AB1D-D85BC2793C9D}"/>
    <dgm:cxn modelId="{96BC96E2-643C-4DDC-A420-FE224D464FC8}" type="presOf" srcId="{3146ADF7-7F07-4772-98B3-C451903BAF9A}" destId="{FEDF961F-5795-45A6-A52E-DD0485092742}" srcOrd="0" destOrd="0" presId="urn:microsoft.com/office/officeart/2005/8/layout/vList5"/>
    <dgm:cxn modelId="{B4C433E6-5C09-4BF6-8B9B-4D3DAB3E656A}" srcId="{3146ADF7-7F07-4772-98B3-C451903BAF9A}" destId="{1EE4F5ED-6BEF-4BA7-8EB0-952F45D0BB9B}" srcOrd="0" destOrd="0" parTransId="{05F65060-C4C5-4395-AF65-593B8C144F66}" sibTransId="{126DC27D-8290-4C1D-A58F-2523B2EF0696}"/>
    <dgm:cxn modelId="{D3592FF9-7775-49D9-8983-E03AAA282CB4}" srcId="{413614EE-DA6E-4C82-AC78-9A43BDAEA673}" destId="{713DB8C8-6C3F-48DB-AE8F-6F211038B03E}" srcOrd="1" destOrd="0" parTransId="{C6B4BC8D-3A42-4DB4-8BAC-E253B7BD37D3}" sibTransId="{A2D193E2-CFFC-4670-8F0F-AB1AE96B091F}"/>
    <dgm:cxn modelId="{23ABE6FF-3265-4B99-8692-AC1B63AE020C}" type="presOf" srcId="{413614EE-DA6E-4C82-AC78-9A43BDAEA673}" destId="{FC26D7F0-B2AA-4534-86AF-2AA8804410E7}" srcOrd="0" destOrd="0" presId="urn:microsoft.com/office/officeart/2005/8/layout/vList5"/>
    <dgm:cxn modelId="{F80ADE78-ABF3-4C8F-9045-E6C037DA4414}" type="presParOf" srcId="{FC26D7F0-B2AA-4534-86AF-2AA8804410E7}" destId="{3CC65B18-FD81-4A8A-A0ED-5624EDD0A79F}" srcOrd="0" destOrd="0" presId="urn:microsoft.com/office/officeart/2005/8/layout/vList5"/>
    <dgm:cxn modelId="{C30EA5C4-5A37-4E61-BC0F-294C3364C6D8}" type="presParOf" srcId="{3CC65B18-FD81-4A8A-A0ED-5624EDD0A79F}" destId="{DCB127EE-E9B8-4198-BDF1-23C817B41FA7}" srcOrd="0" destOrd="0" presId="urn:microsoft.com/office/officeart/2005/8/layout/vList5"/>
    <dgm:cxn modelId="{8BFDA089-DE1C-42C0-90D5-53AADE9E88AB}" type="presParOf" srcId="{3CC65B18-FD81-4A8A-A0ED-5624EDD0A79F}" destId="{778057F6-F875-4B04-9A99-F7779F42C146}" srcOrd="1" destOrd="0" presId="urn:microsoft.com/office/officeart/2005/8/layout/vList5"/>
    <dgm:cxn modelId="{ACD55B17-EBF2-4976-8D4F-356AFC33DEDE}" type="presParOf" srcId="{FC26D7F0-B2AA-4534-86AF-2AA8804410E7}" destId="{DDA9317E-8B08-4BE4-ADBE-F41EFE884E5D}" srcOrd="1" destOrd="0" presId="urn:microsoft.com/office/officeart/2005/8/layout/vList5"/>
    <dgm:cxn modelId="{B687AC66-1D92-4FA8-9B19-2FABC9E095BE}" type="presParOf" srcId="{FC26D7F0-B2AA-4534-86AF-2AA8804410E7}" destId="{B46C5966-C2B5-4589-BD9E-AF517B2FB373}" srcOrd="2" destOrd="0" presId="urn:microsoft.com/office/officeart/2005/8/layout/vList5"/>
    <dgm:cxn modelId="{ED86E46D-F305-4B45-95EF-1D2F091596EC}" type="presParOf" srcId="{B46C5966-C2B5-4589-BD9E-AF517B2FB373}" destId="{D50FD385-4B63-4A01-9C16-16262B2629D0}" srcOrd="0" destOrd="0" presId="urn:microsoft.com/office/officeart/2005/8/layout/vList5"/>
    <dgm:cxn modelId="{24422AC0-813A-4C3C-A157-07F51EDFA869}" type="presParOf" srcId="{B46C5966-C2B5-4589-BD9E-AF517B2FB373}" destId="{470B2B35-2998-4383-8C88-F81EDD0E8922}" srcOrd="1" destOrd="0" presId="urn:microsoft.com/office/officeart/2005/8/layout/vList5"/>
    <dgm:cxn modelId="{77423AF0-B7E1-4003-B777-60C4C42F9316}" type="presParOf" srcId="{FC26D7F0-B2AA-4534-86AF-2AA8804410E7}" destId="{9527D54A-E824-44AD-B841-1BF25BFCEA29}" srcOrd="3" destOrd="0" presId="urn:microsoft.com/office/officeart/2005/8/layout/vList5"/>
    <dgm:cxn modelId="{750BEDE1-7B3B-40E8-8BED-4AF3DB39DBEC}" type="presParOf" srcId="{FC26D7F0-B2AA-4534-86AF-2AA8804410E7}" destId="{12A0A797-5F47-4D3B-810F-C8CD93CB4556}" srcOrd="4" destOrd="0" presId="urn:microsoft.com/office/officeart/2005/8/layout/vList5"/>
    <dgm:cxn modelId="{26D8678C-6BBA-4E88-800A-87827B82ABDB}" type="presParOf" srcId="{12A0A797-5F47-4D3B-810F-C8CD93CB4556}" destId="{FEDF961F-5795-45A6-A52E-DD0485092742}" srcOrd="0" destOrd="0" presId="urn:microsoft.com/office/officeart/2005/8/layout/vList5"/>
    <dgm:cxn modelId="{F550451B-F06F-4C93-9FC5-442C09E9BAEA}" type="presParOf" srcId="{12A0A797-5F47-4D3B-810F-C8CD93CB4556}" destId="{9D38BFC7-7366-446A-B3E9-25E5318D35E7}" srcOrd="1" destOrd="0" presId="urn:microsoft.com/office/officeart/2005/8/layout/vList5"/>
    <dgm:cxn modelId="{D8C82CE5-CCF6-4A01-AB2A-1ABE1EB6E567}" type="presParOf" srcId="{FC26D7F0-B2AA-4534-86AF-2AA8804410E7}" destId="{AA504275-7642-4A5E-941B-2540CBBBF516}" srcOrd="5" destOrd="0" presId="urn:microsoft.com/office/officeart/2005/8/layout/vList5"/>
    <dgm:cxn modelId="{DF9A84DD-0F13-4F4F-A8CE-EC5A2D7DEB97}" type="presParOf" srcId="{FC26D7F0-B2AA-4534-86AF-2AA8804410E7}" destId="{63648704-F088-45FD-A1F6-CF72968199BD}" srcOrd="6" destOrd="0" presId="urn:microsoft.com/office/officeart/2005/8/layout/vList5"/>
    <dgm:cxn modelId="{B8D5E838-0C0F-42F4-A0FF-0DF3873791B0}" type="presParOf" srcId="{63648704-F088-45FD-A1F6-CF72968199BD}" destId="{B33AAB3F-5C75-49E8-8D92-8D5DFDE863F0}" srcOrd="0" destOrd="0" presId="urn:microsoft.com/office/officeart/2005/8/layout/vList5"/>
    <dgm:cxn modelId="{5BB18FA5-C0A6-4BEE-A6F4-EEF7AB5E34A7}" type="presParOf" srcId="{63648704-F088-45FD-A1F6-CF72968199BD}" destId="{051D729B-DBEA-458D-B01A-07830420144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Pages and Data Files</a:t>
          </a:r>
        </a:p>
      </dsp:txBody>
      <dsp:txXfrm>
        <a:off x="52089" y="270384"/>
        <a:ext cx="10289246" cy="962862"/>
      </dsp:txXfrm>
    </dsp:sp>
    <dsp:sp modelId="{54130A14-0DE4-44B1-B9EC-80A3DCC50B7F}">
      <dsp:nvSpPr>
        <dsp:cNvPr id="0" name=""/>
        <dsp:cNvSpPr/>
      </dsp:nvSpPr>
      <dsp:spPr>
        <a:xfrm>
          <a:off x="0" y="1359706"/>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Structures – Heaps and Clustered Indexes</a:t>
          </a:r>
          <a:endParaRPr lang="en-US" sz="3600" kern="1200" dirty="0"/>
        </a:p>
      </dsp:txBody>
      <dsp:txXfrm>
        <a:off x="52089" y="1411795"/>
        <a:ext cx="10289246" cy="962862"/>
      </dsp:txXfrm>
    </dsp:sp>
    <dsp:sp modelId="{013A2DE9-5AA1-4010-A7D1-3F937EE17FFA}">
      <dsp:nvSpPr>
        <dsp:cNvPr id="0" name=""/>
        <dsp:cNvSpPr/>
      </dsp:nvSpPr>
      <dsp:spPr>
        <a:xfrm>
          <a:off x="0" y="249035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solidFill>
                <a:schemeClr val="bg1"/>
              </a:solidFill>
            </a:rPr>
            <a:t>Non-Clustered Indexes</a:t>
          </a:r>
        </a:p>
      </dsp:txBody>
      <dsp:txXfrm>
        <a:off x="52089" y="2542441"/>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Query Covering Indexes</a:t>
          </a:r>
        </a:p>
      </dsp:txBody>
      <dsp:txXfrm>
        <a:off x="52089" y="3665026"/>
        <a:ext cx="10289246"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Pages and Data Files</a:t>
          </a:r>
        </a:p>
      </dsp:txBody>
      <dsp:txXfrm>
        <a:off x="52089" y="270384"/>
        <a:ext cx="10289246" cy="962862"/>
      </dsp:txXfrm>
    </dsp:sp>
    <dsp:sp modelId="{54130A14-0DE4-44B1-B9EC-80A3DCC50B7F}">
      <dsp:nvSpPr>
        <dsp:cNvPr id="0" name=""/>
        <dsp:cNvSpPr/>
      </dsp:nvSpPr>
      <dsp:spPr>
        <a:xfrm>
          <a:off x="0" y="1359706"/>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Structures – Heaps and Clustered Indexes</a:t>
          </a:r>
          <a:endParaRPr lang="en-US" sz="3600" kern="1200" dirty="0"/>
        </a:p>
      </dsp:txBody>
      <dsp:txXfrm>
        <a:off x="52089" y="1411795"/>
        <a:ext cx="10289246" cy="962862"/>
      </dsp:txXfrm>
    </dsp:sp>
    <dsp:sp modelId="{013A2DE9-5AA1-4010-A7D1-3F937EE17FFA}">
      <dsp:nvSpPr>
        <dsp:cNvPr id="0" name=""/>
        <dsp:cNvSpPr/>
      </dsp:nvSpPr>
      <dsp:spPr>
        <a:xfrm>
          <a:off x="0" y="249035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solidFill>
                <a:schemeClr val="bg1"/>
              </a:solidFill>
            </a:rPr>
            <a:t>Non-Clustered Indexes</a:t>
          </a:r>
        </a:p>
      </dsp:txBody>
      <dsp:txXfrm>
        <a:off x="52089" y="2542441"/>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Query Covering Indexes</a:t>
          </a:r>
        </a:p>
      </dsp:txBody>
      <dsp:txXfrm>
        <a:off x="52089" y="3665026"/>
        <a:ext cx="10289246" cy="96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057F6-F875-4B04-9A99-F7779F42C146}">
      <dsp:nvSpPr>
        <dsp:cNvPr id="0" name=""/>
        <dsp:cNvSpPr/>
      </dsp:nvSpPr>
      <dsp:spPr>
        <a:xfrm rot="5400000">
          <a:off x="7290610" y="-3022367"/>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 a data type with a small number of bytes to conserve space in tables and indexes</a:t>
          </a:r>
        </a:p>
      </dsp:txBody>
      <dsp:txXfrm rot="-5400000">
        <a:off x="4135373" y="183702"/>
        <a:ext cx="7300944" cy="939638"/>
      </dsp:txXfrm>
    </dsp:sp>
    <dsp:sp modelId="{DCB127EE-E9B8-4198-BDF1-23C817B41FA7}">
      <dsp:nvSpPr>
        <dsp:cNvPr id="0" name=""/>
        <dsp:cNvSpPr/>
      </dsp:nvSpPr>
      <dsp:spPr>
        <a:xfrm>
          <a:off x="0" y="2706"/>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Small</a:t>
          </a:r>
        </a:p>
      </dsp:txBody>
      <dsp:txXfrm>
        <a:off x="63540" y="66246"/>
        <a:ext cx="4008294" cy="1174548"/>
      </dsp:txXfrm>
    </dsp:sp>
    <dsp:sp modelId="{470B2B35-2998-4383-8C88-F81EDD0E8922}">
      <dsp:nvSpPr>
        <dsp:cNvPr id="0" name=""/>
        <dsp:cNvSpPr/>
      </dsp:nvSpPr>
      <dsp:spPr>
        <a:xfrm rot="5400000">
          <a:off x="7290610" y="-165565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Avoids SQL adding a 4-byte uniquifier</a:t>
          </a:r>
        </a:p>
      </dsp:txBody>
      <dsp:txXfrm rot="-5400000">
        <a:off x="4135373" y="1550411"/>
        <a:ext cx="7300944" cy="939638"/>
      </dsp:txXfrm>
    </dsp:sp>
    <dsp:sp modelId="{D50FD385-4B63-4A01-9C16-16262B2629D0}">
      <dsp:nvSpPr>
        <dsp:cNvPr id="0" name=""/>
        <dsp:cNvSpPr/>
      </dsp:nvSpPr>
      <dsp:spPr>
        <a:xfrm>
          <a:off x="0" y="136941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Unique</a:t>
          </a:r>
        </a:p>
      </dsp:txBody>
      <dsp:txXfrm>
        <a:off x="63540" y="1432955"/>
        <a:ext cx="4008294" cy="1174548"/>
      </dsp:txXfrm>
    </dsp:sp>
    <dsp:sp modelId="{9D38BFC7-7366-446A-B3E9-25E5318D35E7}">
      <dsp:nvSpPr>
        <dsp:cNvPr id="0" name=""/>
        <dsp:cNvSpPr/>
      </dsp:nvSpPr>
      <dsp:spPr>
        <a:xfrm rot="5400000">
          <a:off x="7290610" y="-28894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data to stay constant without constant changes which could lead to page splits</a:t>
          </a:r>
        </a:p>
      </dsp:txBody>
      <dsp:txXfrm rot="-5400000">
        <a:off x="4135373" y="2917121"/>
        <a:ext cx="7300944" cy="939638"/>
      </dsp:txXfrm>
    </dsp:sp>
    <dsp:sp modelId="{FEDF961F-5795-45A6-A52E-DD0485092742}">
      <dsp:nvSpPr>
        <dsp:cNvPr id="0" name=""/>
        <dsp:cNvSpPr/>
      </dsp:nvSpPr>
      <dsp:spPr>
        <a:xfrm>
          <a:off x="0" y="273612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Static </a:t>
          </a:r>
        </a:p>
      </dsp:txBody>
      <dsp:txXfrm>
        <a:off x="63540" y="2799665"/>
        <a:ext cx="4008294" cy="1174548"/>
      </dsp:txXfrm>
    </dsp:sp>
    <dsp:sp modelId="{051D729B-DBEA-458D-B01A-07830420144C}">
      <dsp:nvSpPr>
        <dsp:cNvPr id="0" name=""/>
        <dsp:cNvSpPr/>
      </dsp:nvSpPr>
      <dsp:spPr>
        <a:xfrm rot="5400000">
          <a:off x="7290610" y="1077760"/>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better write performance and reduces fragmentation issues</a:t>
          </a:r>
        </a:p>
      </dsp:txBody>
      <dsp:txXfrm rot="-5400000">
        <a:off x="4135373" y="4283829"/>
        <a:ext cx="7300944" cy="939638"/>
      </dsp:txXfrm>
    </dsp:sp>
    <dsp:sp modelId="{B33AAB3F-5C75-49E8-8D92-8D5DFDE863F0}">
      <dsp:nvSpPr>
        <dsp:cNvPr id="0" name=""/>
        <dsp:cNvSpPr/>
      </dsp:nvSpPr>
      <dsp:spPr>
        <a:xfrm>
          <a:off x="0" y="4102834"/>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Increasing</a:t>
          </a:r>
        </a:p>
      </dsp:txBody>
      <dsp:txXfrm>
        <a:off x="63540" y="4166374"/>
        <a:ext cx="4008294" cy="11745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3.xml"/><Relationship Id="rId5" Type="http://schemas.openxmlformats.org/officeDocument/2006/relationships/hyperlink" Target="http://msdn.microsoft.com/en-us/library/aa337525.aspx" TargetMode="External"/><Relationship Id="rId4" Type="http://schemas.openxmlformats.org/officeDocument/2006/relationships/hyperlink" Target="http://msdn.microsoft.com/en-us/library/ms191475.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When</a:t>
            </a:r>
            <a:r>
              <a:rPr lang="en-US" baseline="0" dirty="0"/>
              <a:t> nonclustered indexes are used, SQL Server may choose to use a different access method.  When the nonclustered index is seeked or scanned, it</a:t>
            </a:r>
            <a:r>
              <a:rPr lang="en-US" dirty="0"/>
              <a:t> i</a:t>
            </a:r>
            <a:r>
              <a:rPr lang="en-US" baseline="0" dirty="0"/>
              <a:t>s doing so to support WHERE clauses and JOINs. However, the </a:t>
            </a:r>
            <a:r>
              <a:rPr lang="en-US" dirty="0"/>
              <a:t>nonclustered index </a:t>
            </a:r>
            <a:r>
              <a:rPr lang="en-US" baseline="0" dirty="0"/>
              <a:t>often cannot support the SELECT clause. To put it another way, it cannot ‘cover’ the query.  To get the columns needed for the select clause, SQL Server needs to look up those additional columns using a Key Lookup, which reaches back to the clustered index or heap. This is possible because each row in the nonclustered index has not only the columns that were defined, but also includes the clustering key or RID.  When the </a:t>
            </a:r>
            <a:r>
              <a:rPr lang="en-US" dirty="0"/>
              <a:t>nonclustered index </a:t>
            </a:r>
            <a:r>
              <a:rPr lang="en-US" baseline="0" dirty="0"/>
              <a:t>seek/scan finds the rows that match the filter requested, it loops over each of the rows, gets the hidden key/RID, and gets the additional columns needed.</a:t>
            </a:r>
          </a:p>
          <a:p>
            <a:endParaRPr lang="en-US" baseline="0" dirty="0"/>
          </a:p>
          <a:p>
            <a:r>
              <a:rPr lang="en-US" baseline="0" dirty="0"/>
              <a:t>Key lookups are costly. 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The ‘tipping point’ that determines when SQL Server will scan is pretty low, and is typically 10%.</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Tree>
    <p:extLst>
      <p:ext uri="{BB962C8B-B14F-4D97-AF65-F5344CB8AC3E}">
        <p14:creationId xmlns:p14="http://schemas.microsoft.com/office/powerpoint/2010/main" val="608332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Estimated and actual query plans include missing index recommendations, when appropriate.  </a:t>
            </a:r>
          </a:p>
          <a:p>
            <a:r>
              <a:rPr lang="en-US" dirty="0"/>
              <a:t>The impact</a:t>
            </a:r>
            <a:r>
              <a:rPr lang="en-US" baseline="0" dirty="0"/>
              <a:t> represents the expected reduction in subtree cost. If the subtree cost in the example shown is 2.5, then the expected cost of the query with the index added would be 2.5 * (1 - .921201), which is 0.1969975.</a:t>
            </a:r>
            <a:r>
              <a:rPr lang="en-US" dirty="0"/>
              <a:t> Therefore, each time the query executes, the </a:t>
            </a:r>
            <a:r>
              <a:rPr lang="en-US" baseline="0" dirty="0"/>
              <a:t>cost savings is 2.304.  </a:t>
            </a:r>
          </a:p>
        </p:txBody>
      </p:sp>
    </p:spTree>
    <p:extLst>
      <p:ext uri="{BB962C8B-B14F-4D97-AF65-F5344CB8AC3E}">
        <p14:creationId xmlns:p14="http://schemas.microsoft.com/office/powerpoint/2010/main" val="99716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6</a:t>
            </a:fld>
            <a:endParaRPr lang="en-US"/>
          </a:p>
        </p:txBody>
      </p:sp>
    </p:spTree>
    <p:extLst>
      <p:ext uri="{BB962C8B-B14F-4D97-AF65-F5344CB8AC3E}">
        <p14:creationId xmlns:p14="http://schemas.microsoft.com/office/powerpoint/2010/main" val="173513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7</a:t>
            </a:fld>
            <a:endParaRPr lang="en-US"/>
          </a:p>
        </p:txBody>
      </p:sp>
    </p:spTree>
    <p:extLst>
      <p:ext uri="{BB962C8B-B14F-4D97-AF65-F5344CB8AC3E}">
        <p14:creationId xmlns:p14="http://schemas.microsoft.com/office/powerpoint/2010/main" val="99238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8</a:t>
            </a:fld>
            <a:endParaRPr lang="en-US"/>
          </a:p>
        </p:txBody>
      </p:sp>
    </p:spTree>
    <p:extLst>
      <p:ext uri="{BB962C8B-B14F-4D97-AF65-F5344CB8AC3E}">
        <p14:creationId xmlns:p14="http://schemas.microsoft.com/office/powerpoint/2010/main" val="2927878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9</a:t>
            </a:fld>
            <a:endParaRPr lang="en-US"/>
          </a:p>
        </p:txBody>
      </p:sp>
    </p:spTree>
    <p:extLst>
      <p:ext uri="{BB962C8B-B14F-4D97-AF65-F5344CB8AC3E}">
        <p14:creationId xmlns:p14="http://schemas.microsoft.com/office/powerpoint/2010/main" val="414561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Data files are typically read from and written to randomly, however SQL Server does use readahead and scatter/gather mechanisms to improve the efficiency of I/O against the data files. All pages that are read from the data file are stored in the buffer cache as long as possible. Therefore, after the server has been up for some time, physical I/O against the data file should be at a minimum provided that the buffer pool is of sufficient size to accommodate the workload. </a:t>
            </a:r>
          </a:p>
          <a:p>
            <a:endParaRPr lang="en-US" dirty="0"/>
          </a:p>
          <a:p>
            <a:r>
              <a:rPr lang="en-US" dirty="0"/>
              <a:t>Because data file I/O is random and will only happen when a page cannot first be found in the cache, SQL Server typically will not benefit from the read cache on the disk subsystem. For this reason, it is recommended to favor the write cache on the disk subsystem for SQL Servers if possible. We also recommend to physically separate data files from log files to improve the I/O throughput.</a:t>
            </a:r>
          </a:p>
          <a:p>
            <a:endParaRPr lang="en-US" dirty="0"/>
          </a:p>
          <a:p>
            <a:r>
              <a:rPr lang="en-US" b="1" dirty="0"/>
              <a:t>Additional Reading:</a:t>
            </a:r>
          </a:p>
          <a:p>
            <a:r>
              <a:rPr lang="en-US" i="0" dirty="0"/>
              <a:t>Reading Pages (</a:t>
            </a:r>
            <a:r>
              <a:rPr lang="en-US" dirty="0">
                <a:hlinkClick r:id="rId4"/>
              </a:rPr>
              <a:t>http://msdn.microsoft.com/en-us/library/ms191475.aspx</a:t>
            </a:r>
            <a:r>
              <a:rPr lang="en-US" dirty="0"/>
              <a:t>)</a:t>
            </a:r>
          </a:p>
          <a:p>
            <a:r>
              <a:rPr lang="en-US" i="0" dirty="0"/>
              <a:t>Buffer Management (</a:t>
            </a:r>
            <a:r>
              <a:rPr lang="en-US" dirty="0">
                <a:hlinkClick r:id="rId5"/>
              </a:rPr>
              <a:t>http://msdn.microsoft.com/en-us/library/aa337525.aspx</a:t>
            </a:r>
            <a:r>
              <a:rPr lang="en-US" dirty="0"/>
              <a:t>)</a:t>
            </a:r>
          </a:p>
          <a:p>
            <a:endParaRPr lang="en-US" dirty="0"/>
          </a:p>
          <a:p>
            <a:endParaRPr lang="pt-PT"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Rectangular Callout 5"/>
          <p:cNvSpPr/>
          <p:nvPr/>
        </p:nvSpPr>
        <p:spPr>
          <a:xfrm>
            <a:off x="7195930" y="3672839"/>
            <a:ext cx="3668013" cy="1563189"/>
          </a:xfrm>
          <a:prstGeom prst="wedgeRectCallout">
            <a:avLst>
              <a:gd name="adj1" fmla="val -101015"/>
              <a:gd name="adj2" fmla="val 4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a:ea typeface="+mn-ea"/>
                <a:cs typeface="+mn-cs"/>
              </a:rPr>
              <a:t>Global: Please check if all instances of readahead should be a single word or two words</a:t>
            </a:r>
          </a:p>
        </p:txBody>
      </p:sp>
    </p:spTree>
    <p:extLst>
      <p:ext uri="{BB962C8B-B14F-4D97-AF65-F5344CB8AC3E}">
        <p14:creationId xmlns:p14="http://schemas.microsoft.com/office/powerpoint/2010/main" val="300518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11</a:t>
            </a:fld>
            <a:endParaRPr lang="en-US"/>
          </a:p>
        </p:txBody>
      </p:sp>
    </p:spTree>
    <p:extLst>
      <p:ext uri="{BB962C8B-B14F-4D97-AF65-F5344CB8AC3E}">
        <p14:creationId xmlns:p14="http://schemas.microsoft.com/office/powerpoint/2010/main" val="97543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12</a:t>
            </a:fld>
            <a:endParaRPr lang="en-US"/>
          </a:p>
        </p:txBody>
      </p:sp>
    </p:spTree>
    <p:extLst>
      <p:ext uri="{BB962C8B-B14F-4D97-AF65-F5344CB8AC3E}">
        <p14:creationId xmlns:p14="http://schemas.microsoft.com/office/powerpoint/2010/main" val="212722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What are the two store types that query store has?</a:t>
            </a:r>
          </a:p>
          <a:p>
            <a:pPr marL="171450" indent="-171450">
              <a:buFont typeface="Arial" panose="020B0604020202020204" pitchFamily="34" charset="0"/>
              <a:buChar char="•"/>
            </a:pPr>
            <a:r>
              <a:rPr lang="en-US" dirty="0"/>
              <a:t>Plan Store </a:t>
            </a:r>
          </a:p>
          <a:p>
            <a:pPr marL="171450" indent="-171450">
              <a:buFont typeface="Arial" panose="020B0604020202020204" pitchFamily="34" charset="0"/>
              <a:buChar char="•"/>
            </a:pPr>
            <a:r>
              <a:rPr lang="en-US" dirty="0"/>
              <a:t>Runtime Stats Store</a:t>
            </a:r>
          </a:p>
          <a:p>
            <a:endParaRPr lang="en-US" dirty="0"/>
          </a:p>
          <a:p>
            <a:pPr marL="0" indent="0">
              <a:lnSpc>
                <a:spcPct val="90000"/>
              </a:lnSpc>
              <a:spcAft>
                <a:spcPts val="600"/>
              </a:spcAft>
              <a:buFont typeface="Arial" panose="020B0604020202020204" pitchFamily="34" charset="0"/>
              <a:buNone/>
            </a:pPr>
            <a:r>
              <a:rPr lang="en-US" sz="900" b="1" dirty="0"/>
              <a:t>What are the two QDS cleanup stages?</a:t>
            </a:r>
          </a:p>
          <a:p>
            <a:pPr>
              <a:spcAft>
                <a:spcPts val="600"/>
              </a:spcAft>
            </a:pPr>
            <a:r>
              <a:rPr lang="en-CA" b="1" dirty="0">
                <a:gradFill>
                  <a:gsLst>
                    <a:gs pos="2917">
                      <a:schemeClr val="tx1"/>
                    </a:gs>
                    <a:gs pos="30000">
                      <a:schemeClr val="tx1"/>
                    </a:gs>
                  </a:gsLst>
                  <a:lin ang="5400000" scaled="0"/>
                </a:gradFill>
              </a:rPr>
              <a:t>The two QDS cleanup stages are:</a:t>
            </a:r>
            <a:endParaRPr lang="en-GB" sz="900" b="1" dirty="0">
              <a:gradFill>
                <a:gsLst>
                  <a:gs pos="2917">
                    <a:schemeClr val="tx1"/>
                  </a:gs>
                  <a:gs pos="30000">
                    <a:schemeClr val="tx1"/>
                  </a:gs>
                </a:gsLst>
                <a:lin ang="5400000" scaled="0"/>
              </a:gradFill>
            </a:endParaRPr>
          </a:p>
          <a:p>
            <a:r>
              <a:rPr lang="en-GB" sz="900" b="0" i="0" u="none" strike="noStrike" kern="1200" baseline="0" dirty="0">
                <a:solidFill>
                  <a:schemeClr val="tx1"/>
                </a:solidFill>
                <a:latin typeface="Segoe UI Light" pitchFamily="34" charset="0"/>
                <a:ea typeface="+mn-ea"/>
                <a:cs typeface="+mn-cs"/>
              </a:rPr>
              <a:t>1. In the first stage, old runtime stats are cleaned. </a:t>
            </a:r>
          </a:p>
          <a:p>
            <a:r>
              <a:rPr lang="en-GB" sz="900" b="0" i="0" u="none" strike="noStrike" kern="1200" baseline="0" dirty="0">
                <a:solidFill>
                  <a:schemeClr val="tx1"/>
                </a:solidFill>
                <a:latin typeface="Segoe UI Light" pitchFamily="34" charset="0"/>
                <a:ea typeface="+mn-ea"/>
                <a:cs typeface="+mn-cs"/>
              </a:rPr>
              <a:t>2. In the second stage, queries together with associated plans and statistics are deleted. </a:t>
            </a:r>
          </a:p>
          <a:p>
            <a:endParaRPr lang="en-US" dirty="0"/>
          </a:p>
        </p:txBody>
      </p:sp>
    </p:spTree>
    <p:extLst>
      <p:ext uri="{BB962C8B-B14F-4D97-AF65-F5344CB8AC3E}">
        <p14:creationId xmlns:p14="http://schemas.microsoft.com/office/powerpoint/2010/main" val="97117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197628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2633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6586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015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5609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030171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2082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6990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6920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84337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104798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20033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56429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5332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74996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74609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778364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446829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10/25/2020</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706723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6331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438554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695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5171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412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54972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730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255757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125183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791557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10139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38504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4" y="3436157"/>
            <a:ext cx="6276531" cy="1793104"/>
          </a:xfrm>
          <a:prstGeom prst="rect">
            <a:avLst/>
          </a:prstGeom>
          <a:noFill/>
        </p:spPr>
        <p:txBody>
          <a:bodyPr lIns="146304" tIns="91440" rIns="146304" bIns="91440" anchor="t" anchorCtr="0"/>
          <a:lstStyle>
            <a:lvl1pPr>
              <a:defRPr sz="3969"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5" name="Title 1">
            <a:extLst>
              <a:ext uri="{FF2B5EF4-FFF2-40B4-BE49-F238E27FC236}">
                <a16:creationId xmlns:a16="http://schemas.microsoft.com/office/drawing/2014/main" id="{718B6869-28A8-4388-8306-E329A6D1903D}"/>
              </a:ext>
            </a:extLst>
          </p:cNvPr>
          <p:cNvSpPr txBox="1">
            <a:spLocks/>
          </p:cNvSpPr>
          <p:nvPr userDrawn="1"/>
        </p:nvSpPr>
        <p:spPr bwMode="auto">
          <a:xfrm>
            <a:off x="267684" y="3436157"/>
            <a:ext cx="6276531" cy="1793104"/>
          </a:xfrm>
          <a:prstGeom prst="rect">
            <a:avLst/>
          </a:prstGeom>
          <a:noFill/>
        </p:spPr>
        <p:txBody>
          <a:bodyPr lIns="146284" tIns="91427" rIns="146284" bIns="91427" anchor="t" anchorCtr="0"/>
          <a:lstStyle>
            <a:lvl1pPr algn="l" defTabSz="914367" rtl="0" eaLnBrk="1" latinLnBrk="0" hangingPunct="1">
              <a:lnSpc>
                <a:spcPct val="90000"/>
              </a:lnSpc>
              <a:spcBef>
                <a:spcPct val="0"/>
              </a:spcBef>
              <a:buNone/>
              <a:defRPr lang="en-US" sz="3970" b="0" kern="1200" cap="none" spc="-74" baseline="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3969"/>
              <a:t>Presentation title</a:t>
            </a:r>
            <a:endParaRPr lang="en-US" sz="3969" dirty="0"/>
          </a:p>
        </p:txBody>
      </p:sp>
      <p:sp>
        <p:nvSpPr>
          <p:cNvPr id="6" name="Rectangle 5">
            <a:extLst>
              <a:ext uri="{FF2B5EF4-FFF2-40B4-BE49-F238E27FC236}">
                <a16:creationId xmlns:a16="http://schemas.microsoft.com/office/drawing/2014/main" id="{37449785-A819-4624-8518-D5FC961AD4F1}"/>
              </a:ext>
            </a:extLst>
          </p:cNvPr>
          <p:cNvSpPr/>
          <p:nvPr userDrawn="1"/>
        </p:nvSpPr>
        <p:spPr>
          <a:xfrm>
            <a:off x="1" y="2698812"/>
            <a:ext cx="3870664" cy="4159188"/>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2447A246-B4E2-489C-9DF1-F3FE63737CD1}"/>
              </a:ext>
            </a:extLst>
          </p:cNvPr>
          <p:cNvSpPr/>
          <p:nvPr userDrawn="1"/>
        </p:nvSpPr>
        <p:spPr>
          <a:xfrm rot="5400000">
            <a:off x="1529921" y="2621131"/>
            <a:ext cx="2684755" cy="5744595"/>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7FBA654B-2693-47D3-825D-FFF76FB33630}"/>
              </a:ext>
            </a:extLst>
          </p:cNvPr>
          <p:cNvSpPr/>
          <p:nvPr userDrawn="1"/>
        </p:nvSpPr>
        <p:spPr>
          <a:xfrm>
            <a:off x="1071817" y="3342877"/>
            <a:ext cx="3870664" cy="1793104"/>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747470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4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93329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650133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269794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83193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01309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26995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80733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prstGeom prst="rect">
            <a:avLst/>
          </a:prstGeo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theme" Target="../theme/theme4.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9" Type="http://schemas.openxmlformats.org/officeDocument/2006/relationships/image" Target="../media/image7.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Indexing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97" r:id="rId6"/>
    <p:sldLayoutId id="2147483698" r:id="rId7"/>
    <p:sldLayoutId id="2147483699" r:id="rId8"/>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6"/>
          <a:stretch>
            <a:fillRect/>
          </a:stretch>
        </p:blipFill>
        <p:spPr>
          <a:xfrm rot="5400000">
            <a:off x="9208748" y="2991033"/>
            <a:ext cx="6858623" cy="876557"/>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69238" y="174885"/>
            <a:ext cx="10972800" cy="1143000"/>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dirty="0">
                <a:solidFill>
                  <a:schemeClr val="accent3">
                    <a:lumMod val="50000"/>
                  </a:schemeClr>
                </a:solidFill>
              </a:rPr>
              <a:t>Click to edit Master title style</a:t>
            </a:r>
          </a:p>
        </p:txBody>
      </p:sp>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89" r:id="rId2"/>
    <p:sldLayoutId id="2147483690" r:id="rId3"/>
    <p:sldLayoutId id="2147483696" r:id="rId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4">
              <a:lumMod val="50000"/>
            </a:schemeClr>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360988624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62" r:id="rId4"/>
    <p:sldLayoutId id="2147483763" r:id="rId5"/>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1120703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95702" y="6523216"/>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Working with Multiple Tables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761" r:id="rId1"/>
    <p:sldLayoutId id="2147483732" r:id="rId2"/>
    <p:sldLayoutId id="2147483733" r:id="rId3"/>
    <p:sldLayoutId id="2147483734" r:id="rId4"/>
    <p:sldLayoutId id="2147483735" r:id="rId5"/>
    <p:sldLayoutId id="2147483736" r:id="rId6"/>
    <p:sldLayoutId id="2147483737"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41574" y="3865648"/>
            <a:ext cx="6276531" cy="1793104"/>
          </a:xfrm>
        </p:spPr>
        <p:txBody>
          <a:bodyPr/>
          <a:lstStyle/>
          <a:p>
            <a:pPr>
              <a:lnSpc>
                <a:spcPct val="100000"/>
              </a:lnSpc>
            </a:pPr>
            <a:r>
              <a:rPr lang="en-US" b="1" dirty="0"/>
              <a:t>Introduction to </a:t>
            </a:r>
            <a:br>
              <a:rPr lang="en-US" b="1" dirty="0"/>
            </a:br>
            <a:r>
              <a:rPr lang="en-US" b="1" dirty="0"/>
              <a:t>Indexing</a:t>
            </a:r>
            <a:br>
              <a:rPr lang="en-US" b="1" dirty="0"/>
            </a:br>
            <a:br>
              <a:rPr lang="en-US" b="1" dirty="0"/>
            </a:br>
            <a:r>
              <a:rPr lang="en-US" b="1" dirty="0"/>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77" y="1189495"/>
            <a:ext cx="11653523" cy="3548301"/>
          </a:xfrm>
        </p:spPr>
        <p:txBody>
          <a:bodyPr/>
          <a:lstStyle/>
          <a:p>
            <a:pPr marL="448193" indent="-448193"/>
            <a:r>
              <a:rPr lang="en-US" dirty="0">
                <a:solidFill>
                  <a:schemeClr val="tx1"/>
                </a:solidFill>
              </a:rPr>
              <a:t>One .mdf file per database</a:t>
            </a:r>
          </a:p>
          <a:p>
            <a:pPr marL="448193" indent="-448193"/>
            <a:r>
              <a:rPr lang="en-US" dirty="0">
                <a:solidFill>
                  <a:schemeClr val="tx1"/>
                </a:solidFill>
              </a:rPr>
              <a:t>Might have one or more .ndf files</a:t>
            </a:r>
          </a:p>
          <a:p>
            <a:pPr marL="448193" indent="-448193"/>
            <a:r>
              <a:rPr lang="en-US" dirty="0">
                <a:solidFill>
                  <a:schemeClr val="tx1"/>
                </a:solidFill>
              </a:rPr>
              <a:t>Random reads and writes</a:t>
            </a:r>
          </a:p>
          <a:p>
            <a:pPr marL="448193" indent="-448193"/>
            <a:r>
              <a:rPr lang="en-US" dirty="0">
                <a:solidFill>
                  <a:schemeClr val="tx1"/>
                </a:solidFill>
              </a:rPr>
              <a:t>Write activity during checkpoints, recovery, and lazy writes</a:t>
            </a:r>
          </a:p>
          <a:p>
            <a:pPr marL="448193" indent="-448193"/>
            <a:r>
              <a:rPr lang="en-US" dirty="0">
                <a:solidFill>
                  <a:schemeClr val="tx1"/>
                </a:solidFill>
              </a:rPr>
              <a:t>Read activity during backups and other activity varies depending on the query activity and the buffer pool size</a:t>
            </a:r>
          </a:p>
        </p:txBody>
      </p:sp>
      <p:sp>
        <p:nvSpPr>
          <p:cNvPr id="4" name="Slide Number Placeholder 3"/>
          <p:cNvSpPr txBox="1">
            <a:spLocks/>
          </p:cNvSpPr>
          <p:nvPr/>
        </p:nvSpPr>
        <p:spPr>
          <a:xfrm>
            <a:off x="4588565" y="6492441"/>
            <a:ext cx="2844800" cy="365074"/>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48193">
              <a:defRPr/>
            </a:pPr>
            <a:r>
              <a:rPr lang="en-US" sz="1050" dirty="0">
                <a:latin typeface="Segoe UI"/>
              </a:rPr>
              <a:t>Microsoft Confidential</a:t>
            </a:r>
          </a:p>
        </p:txBody>
      </p:sp>
      <p:sp>
        <p:nvSpPr>
          <p:cNvPr id="10" name="Title 1">
            <a:extLst>
              <a:ext uri="{FF2B5EF4-FFF2-40B4-BE49-F238E27FC236}">
                <a16:creationId xmlns:a16="http://schemas.microsoft.com/office/drawing/2014/main" id="{44A44B57-B228-46B3-A140-3408B5B3F2FE}"/>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SQL Server Data Files</a:t>
            </a:r>
          </a:p>
        </p:txBody>
      </p:sp>
    </p:spTree>
    <p:custDataLst>
      <p:tags r:id="rId1"/>
    </p:custDataLst>
    <p:extLst>
      <p:ext uri="{BB962C8B-B14F-4D97-AF65-F5344CB8AC3E}">
        <p14:creationId xmlns:p14="http://schemas.microsoft.com/office/powerpoint/2010/main" val="18109199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DBCC IND</a:t>
            </a:r>
          </a:p>
        </p:txBody>
      </p:sp>
      <p:pic>
        <p:nvPicPr>
          <p:cNvPr id="2" name="Picture 1">
            <a:extLst>
              <a:ext uri="{FF2B5EF4-FFF2-40B4-BE49-F238E27FC236}">
                <a16:creationId xmlns:a16="http://schemas.microsoft.com/office/drawing/2014/main" id="{DF1314B3-6005-4F4D-A197-6CA7B7AB6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34" y="936271"/>
            <a:ext cx="11663611" cy="5227473"/>
          </a:xfrm>
          <a:prstGeom prst="rect">
            <a:avLst/>
          </a:prstGeom>
        </p:spPr>
      </p:pic>
    </p:spTree>
    <p:extLst>
      <p:ext uri="{BB962C8B-B14F-4D97-AF65-F5344CB8AC3E}">
        <p14:creationId xmlns:p14="http://schemas.microsoft.com/office/powerpoint/2010/main" val="1098696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DBCC Page</a:t>
            </a:r>
          </a:p>
        </p:txBody>
      </p:sp>
      <p:pic>
        <p:nvPicPr>
          <p:cNvPr id="5" name="Picture 4">
            <a:extLst>
              <a:ext uri="{FF2B5EF4-FFF2-40B4-BE49-F238E27FC236}">
                <a16:creationId xmlns:a16="http://schemas.microsoft.com/office/drawing/2014/main" id="{5DB1443C-C448-4DD4-8AA9-9CD596959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355" y="925422"/>
            <a:ext cx="9944069" cy="5294605"/>
          </a:xfrm>
          <a:prstGeom prst="rect">
            <a:avLst/>
          </a:prstGeom>
        </p:spPr>
      </p:pic>
    </p:spTree>
    <p:extLst>
      <p:ext uri="{BB962C8B-B14F-4D97-AF65-F5344CB8AC3E}">
        <p14:creationId xmlns:p14="http://schemas.microsoft.com/office/powerpoint/2010/main" val="2417208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81537" y="3837939"/>
            <a:ext cx="6276531" cy="1793104"/>
          </a:xfrm>
        </p:spPr>
        <p:txBody>
          <a:bodyPr/>
          <a:lstStyle/>
          <a:p>
            <a:pPr>
              <a:lnSpc>
                <a:spcPct val="100000"/>
              </a:lnSpc>
            </a:pPr>
            <a:r>
              <a:rPr lang="en-US" dirty="0"/>
              <a:t>Lesson 2</a:t>
            </a:r>
            <a:br>
              <a:rPr lang="en-US" dirty="0"/>
            </a:br>
            <a:br>
              <a:rPr lang="en-US" dirty="0"/>
            </a:br>
            <a:r>
              <a:rPr lang="en-US" dirty="0"/>
              <a:t>Heaps and </a:t>
            </a:r>
            <a:br>
              <a:rPr lang="en-US" dirty="0"/>
            </a:br>
            <a:r>
              <a:rPr lang="en-US" dirty="0"/>
              <a:t>Clustered Indexes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33579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rot="5400000">
            <a:off x="6874225" y="1546793"/>
            <a:ext cx="2568951"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58" name="TextBox 57"/>
          <p:cNvSpPr txBox="1"/>
          <p:nvPr/>
        </p:nvSpPr>
        <p:spPr>
          <a:xfrm>
            <a:off x="6880491" y="3599253"/>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Clustered Index</a:t>
            </a:r>
          </a:p>
        </p:txBody>
      </p:sp>
      <p:sp>
        <p:nvSpPr>
          <p:cNvPr id="8" name="Rounded Rectangle 7"/>
          <p:cNvSpPr/>
          <p:nvPr/>
        </p:nvSpPr>
        <p:spPr>
          <a:xfrm>
            <a:off x="4942889" y="4015687"/>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9" name="Rectangle 48"/>
          <p:cNvSpPr/>
          <p:nvPr/>
        </p:nvSpPr>
        <p:spPr>
          <a:xfrm>
            <a:off x="5112717" y="420434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1" name="Rectangle 50"/>
          <p:cNvSpPr/>
          <p:nvPr/>
        </p:nvSpPr>
        <p:spPr>
          <a:xfrm>
            <a:off x="5112716" y="480234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4" name="Rectangle 53"/>
          <p:cNvSpPr/>
          <p:nvPr/>
        </p:nvSpPr>
        <p:spPr>
          <a:xfrm>
            <a:off x="5112715" y="540034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7" name="Rounded Rectangle 26"/>
          <p:cNvSpPr/>
          <p:nvPr/>
        </p:nvSpPr>
        <p:spPr>
          <a:xfrm>
            <a:off x="7115344" y="4045286"/>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28" name="Rectangle 27"/>
          <p:cNvSpPr/>
          <p:nvPr/>
        </p:nvSpPr>
        <p:spPr>
          <a:xfrm>
            <a:off x="7285172" y="423394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p:cNvSpPr/>
          <p:nvPr/>
        </p:nvSpPr>
        <p:spPr>
          <a:xfrm>
            <a:off x="7285171" y="483194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p:cNvSpPr/>
          <p:nvPr/>
        </p:nvSpPr>
        <p:spPr>
          <a:xfrm>
            <a:off x="7285170" y="542994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1" name="Rounded Rectangle 30"/>
          <p:cNvSpPr/>
          <p:nvPr/>
        </p:nvSpPr>
        <p:spPr>
          <a:xfrm>
            <a:off x="9287799" y="404060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32" name="Rectangle 31"/>
          <p:cNvSpPr/>
          <p:nvPr/>
        </p:nvSpPr>
        <p:spPr>
          <a:xfrm>
            <a:off x="9457628" y="422926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3" name="Rectangle 32"/>
          <p:cNvSpPr/>
          <p:nvPr/>
        </p:nvSpPr>
        <p:spPr>
          <a:xfrm>
            <a:off x="9457626" y="482726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p:cNvSpPr/>
          <p:nvPr/>
        </p:nvSpPr>
        <p:spPr>
          <a:xfrm>
            <a:off x="9457625" y="542526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 name="TextBox 8"/>
          <p:cNvSpPr txBox="1"/>
          <p:nvPr/>
        </p:nvSpPr>
        <p:spPr>
          <a:xfrm>
            <a:off x="766890" y="3524375"/>
            <a:ext cx="3714223" cy="2625019"/>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Clustered Index data is stored in sorted order by the Clustering key. In many cases, this is the same value as the Primary Key.</a:t>
            </a:r>
          </a:p>
        </p:txBody>
      </p:sp>
      <p:sp>
        <p:nvSpPr>
          <p:cNvPr id="40" name="Rounded Rectangle 39"/>
          <p:cNvSpPr/>
          <p:nvPr/>
        </p:nvSpPr>
        <p:spPr>
          <a:xfrm rot="5400000">
            <a:off x="6868510" y="-1153040"/>
            <a:ext cx="2580380"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41" name="TextBox 40"/>
          <p:cNvSpPr txBox="1"/>
          <p:nvPr/>
        </p:nvSpPr>
        <p:spPr>
          <a:xfrm>
            <a:off x="6949061" y="904462"/>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Heap</a:t>
            </a:r>
          </a:p>
        </p:txBody>
      </p:sp>
      <p:sp>
        <p:nvSpPr>
          <p:cNvPr id="42" name="Rounded Rectangle 41"/>
          <p:cNvSpPr/>
          <p:nvPr/>
        </p:nvSpPr>
        <p:spPr>
          <a:xfrm>
            <a:off x="4942889" y="131081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4" name="Rectangle 43"/>
          <p:cNvSpPr/>
          <p:nvPr/>
        </p:nvSpPr>
        <p:spPr>
          <a:xfrm>
            <a:off x="5112717" y="149947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5" name="Rectangle 44"/>
          <p:cNvSpPr/>
          <p:nvPr/>
        </p:nvSpPr>
        <p:spPr>
          <a:xfrm>
            <a:off x="5112716" y="209747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6" name="Rectangle 45"/>
          <p:cNvSpPr/>
          <p:nvPr/>
        </p:nvSpPr>
        <p:spPr>
          <a:xfrm>
            <a:off x="5112715" y="269547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7" name="Rounded Rectangle 46"/>
          <p:cNvSpPr/>
          <p:nvPr/>
        </p:nvSpPr>
        <p:spPr>
          <a:xfrm>
            <a:off x="7115344" y="1340410"/>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8" name="Rectangle 47"/>
          <p:cNvSpPr/>
          <p:nvPr/>
        </p:nvSpPr>
        <p:spPr>
          <a:xfrm>
            <a:off x="7285172" y="1529070"/>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3" name="Rectangle 52"/>
          <p:cNvSpPr/>
          <p:nvPr/>
        </p:nvSpPr>
        <p:spPr>
          <a:xfrm>
            <a:off x="7285171" y="212707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3" name="Rectangle 62"/>
          <p:cNvSpPr/>
          <p:nvPr/>
        </p:nvSpPr>
        <p:spPr>
          <a:xfrm>
            <a:off x="7285170" y="272507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4" name="Rounded Rectangle 63"/>
          <p:cNvSpPr/>
          <p:nvPr/>
        </p:nvSpPr>
        <p:spPr>
          <a:xfrm>
            <a:off x="9287799" y="1335725"/>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65" name="Rectangle 64"/>
          <p:cNvSpPr/>
          <p:nvPr/>
        </p:nvSpPr>
        <p:spPr>
          <a:xfrm>
            <a:off x="9457628" y="1524385"/>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6" name="Rectangle 65"/>
          <p:cNvSpPr/>
          <p:nvPr/>
        </p:nvSpPr>
        <p:spPr>
          <a:xfrm>
            <a:off x="9457626" y="212238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7" name="Rectangle 66"/>
          <p:cNvSpPr/>
          <p:nvPr/>
        </p:nvSpPr>
        <p:spPr>
          <a:xfrm>
            <a:off x="9457625" y="272038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8" name="TextBox 67"/>
          <p:cNvSpPr txBox="1"/>
          <p:nvPr/>
        </p:nvSpPr>
        <p:spPr>
          <a:xfrm>
            <a:off x="834344" y="946191"/>
            <a:ext cx="3714223" cy="2202602"/>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Data stored in a Heap is not stored in any order and normally does not have a Primary Key.</a:t>
            </a:r>
          </a:p>
        </p:txBody>
      </p:sp>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How Data is Stored in a Page</a:t>
            </a:r>
          </a:p>
        </p:txBody>
      </p:sp>
    </p:spTree>
    <p:extLst>
      <p:ext uri="{BB962C8B-B14F-4D97-AF65-F5344CB8AC3E}">
        <p14:creationId xmlns:p14="http://schemas.microsoft.com/office/powerpoint/2010/main" val="215049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Heap Tables</a:t>
            </a:r>
          </a:p>
        </p:txBody>
      </p:sp>
      <p:sp>
        <p:nvSpPr>
          <p:cNvPr id="3" name="Content Placeholder 2">
            <a:extLst>
              <a:ext uri="{FF2B5EF4-FFF2-40B4-BE49-F238E27FC236}">
                <a16:creationId xmlns:a16="http://schemas.microsoft.com/office/drawing/2014/main" id="{CC06B8F1-CF77-4C01-9A07-F831743A3B5E}"/>
              </a:ext>
            </a:extLst>
          </p:cNvPr>
          <p:cNvSpPr txBox="1">
            <a:spLocks/>
          </p:cNvSpPr>
          <p:nvPr/>
        </p:nvSpPr>
        <p:spPr>
          <a:xfrm>
            <a:off x="370838" y="977224"/>
            <a:ext cx="11653523" cy="5302290"/>
          </a:xfrm>
          <a:prstGeom prst="rect">
            <a:avLst/>
          </a:prstGeom>
        </p:spPr>
        <p:txBody>
          <a:bodyPr>
            <a:normAutofit fontScale="925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Clr>
                <a:schemeClr val="accent4">
                  <a:lumMod val="50000"/>
                </a:schemeClr>
              </a:buClr>
            </a:pPr>
            <a:r>
              <a:rPr lang="en-US" dirty="0"/>
              <a:t>Tables without a clustered index</a:t>
            </a:r>
          </a:p>
          <a:p>
            <a:pPr>
              <a:buClr>
                <a:schemeClr val="accent4">
                  <a:lumMod val="50000"/>
                </a:schemeClr>
              </a:buClr>
            </a:pPr>
            <a:r>
              <a:rPr lang="en-US" dirty="0"/>
              <a:t>Unordered masses of data</a:t>
            </a:r>
          </a:p>
          <a:p>
            <a:pPr lvl="1">
              <a:buClr>
                <a:schemeClr val="accent4">
                  <a:lumMod val="50000"/>
                </a:schemeClr>
              </a:buClr>
            </a:pPr>
            <a:r>
              <a:rPr lang="en-US" dirty="0"/>
              <a:t>Data rows are entered wherever they fit</a:t>
            </a:r>
          </a:p>
          <a:p>
            <a:pPr lvl="1">
              <a:buClr>
                <a:schemeClr val="accent4">
                  <a:lumMod val="50000"/>
                </a:schemeClr>
              </a:buClr>
            </a:pPr>
            <a:r>
              <a:rPr lang="en-US" dirty="0"/>
              <a:t>You can only scan heaps – no facility to seek without a non-clustered index</a:t>
            </a:r>
          </a:p>
          <a:p>
            <a:pPr>
              <a:buClr>
                <a:schemeClr val="accent4">
                  <a:lumMod val="50000"/>
                </a:schemeClr>
              </a:buClr>
            </a:pPr>
            <a:r>
              <a:rPr lang="en-US" dirty="0"/>
              <a:t>Can be good for quickly importing large sets of data </a:t>
            </a:r>
          </a:p>
          <a:p>
            <a:pPr lvl="1">
              <a:buClr>
                <a:schemeClr val="accent4">
                  <a:lumMod val="50000"/>
                </a:schemeClr>
              </a:buClr>
            </a:pPr>
            <a:r>
              <a:rPr lang="en-US" dirty="0"/>
              <a:t>No clustered index to maintain as data is entered</a:t>
            </a:r>
          </a:p>
          <a:p>
            <a:pPr>
              <a:buClr>
                <a:schemeClr val="accent4">
                  <a:lumMod val="50000"/>
                </a:schemeClr>
              </a:buClr>
            </a:pPr>
            <a:r>
              <a:rPr lang="en-US" dirty="0"/>
              <a:t>Not a good idea for production-level data structures</a:t>
            </a:r>
          </a:p>
          <a:p>
            <a:pPr lvl="1">
              <a:buClr>
                <a:schemeClr val="accent4">
                  <a:lumMod val="50000"/>
                </a:schemeClr>
              </a:buClr>
            </a:pPr>
            <a:r>
              <a:rPr lang="en-US" dirty="0"/>
              <a:t>Clustered indexes are almost always a better choice</a:t>
            </a:r>
          </a:p>
          <a:p>
            <a:pPr>
              <a:buClr>
                <a:schemeClr val="accent4">
                  <a:lumMod val="50000"/>
                </a:schemeClr>
              </a:buClr>
            </a:pPr>
            <a:r>
              <a:rPr lang="en-US" dirty="0"/>
              <a:t>Use the ALTER TABLE…REBUILD command to “rebuild” a heap table</a:t>
            </a:r>
          </a:p>
        </p:txBody>
      </p:sp>
    </p:spTree>
    <p:extLst>
      <p:ext uri="{BB962C8B-B14F-4D97-AF65-F5344CB8AC3E}">
        <p14:creationId xmlns:p14="http://schemas.microsoft.com/office/powerpoint/2010/main" val="389225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Clustered Indexes</a:t>
            </a:r>
          </a:p>
        </p:txBody>
      </p:sp>
      <p:sp>
        <p:nvSpPr>
          <p:cNvPr id="4" name="Content Placeholder 2">
            <a:extLst>
              <a:ext uri="{FF2B5EF4-FFF2-40B4-BE49-F238E27FC236}">
                <a16:creationId xmlns:a16="http://schemas.microsoft.com/office/drawing/2014/main" id="{E81233EE-DB3E-46B6-964F-66788C5F2714}"/>
              </a:ext>
            </a:extLst>
          </p:cNvPr>
          <p:cNvSpPr txBox="1">
            <a:spLocks/>
          </p:cNvSpPr>
          <p:nvPr/>
        </p:nvSpPr>
        <p:spPr>
          <a:xfrm>
            <a:off x="538477" y="1189495"/>
            <a:ext cx="11653523" cy="407330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latin typeface="+mj-lt"/>
              </a:rPr>
              <a:t>An ordered data structure</a:t>
            </a:r>
          </a:p>
          <a:p>
            <a:pPr lvl="1"/>
            <a:r>
              <a:rPr lang="en-US" sz="3600" dirty="0">
                <a:latin typeface="+mj-lt"/>
              </a:rPr>
              <a:t>Implemented as a Balanced (B) Tree</a:t>
            </a:r>
          </a:p>
          <a:p>
            <a:r>
              <a:rPr lang="en-US" sz="3600" dirty="0">
                <a:latin typeface="+mj-lt"/>
              </a:rPr>
              <a:t>When a table is clustered, the leaf level of the index contains ALL data in the table</a:t>
            </a:r>
          </a:p>
          <a:p>
            <a:pPr lvl="1"/>
            <a:r>
              <a:rPr lang="en-US" sz="3600" dirty="0">
                <a:latin typeface="+mj-lt"/>
              </a:rPr>
              <a:t>This means that the clustered index IS the table – this is also why there is only one per table.</a:t>
            </a:r>
          </a:p>
          <a:p>
            <a:r>
              <a:rPr lang="en-US" sz="3600" dirty="0">
                <a:latin typeface="+mj-lt"/>
              </a:rPr>
              <a:t>The leaf level of the clustered index contains data pages</a:t>
            </a:r>
          </a:p>
          <a:p>
            <a:endParaRPr lang="en-US" dirty="0"/>
          </a:p>
        </p:txBody>
      </p:sp>
    </p:spTree>
    <p:extLst>
      <p:ext uri="{BB962C8B-B14F-4D97-AF65-F5344CB8AC3E}">
        <p14:creationId xmlns:p14="http://schemas.microsoft.com/office/powerpoint/2010/main" val="272045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Clustered Indexes</a:t>
            </a:r>
          </a:p>
        </p:txBody>
      </p:sp>
      <p:sp>
        <p:nvSpPr>
          <p:cNvPr id="4" name="Content Placeholder 2">
            <a:extLst>
              <a:ext uri="{FF2B5EF4-FFF2-40B4-BE49-F238E27FC236}">
                <a16:creationId xmlns:a16="http://schemas.microsoft.com/office/drawing/2014/main" id="{E81233EE-DB3E-46B6-964F-66788C5F2714}"/>
              </a:ext>
            </a:extLst>
          </p:cNvPr>
          <p:cNvSpPr txBox="1">
            <a:spLocks/>
          </p:cNvSpPr>
          <p:nvPr/>
        </p:nvSpPr>
        <p:spPr>
          <a:xfrm>
            <a:off x="538477" y="1189495"/>
            <a:ext cx="11653523" cy="407330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latin typeface="+mj-lt"/>
              </a:rPr>
              <a:t>An ordered data structure</a:t>
            </a:r>
          </a:p>
          <a:p>
            <a:pPr lvl="1"/>
            <a:r>
              <a:rPr lang="en-US" sz="3600" dirty="0">
                <a:latin typeface="+mj-lt"/>
              </a:rPr>
              <a:t>Implemented as a Balanced (B) Tree</a:t>
            </a:r>
          </a:p>
          <a:p>
            <a:r>
              <a:rPr lang="en-US" sz="3600" dirty="0">
                <a:latin typeface="+mj-lt"/>
              </a:rPr>
              <a:t>When a table is clustered, the leaf level of the index contains ALL data in the table</a:t>
            </a:r>
          </a:p>
          <a:p>
            <a:pPr lvl="1"/>
            <a:r>
              <a:rPr lang="en-US" sz="3600" dirty="0">
                <a:latin typeface="+mj-lt"/>
              </a:rPr>
              <a:t>This means that the clustered index IS the table – this is also why there is only one per table.</a:t>
            </a:r>
          </a:p>
          <a:p>
            <a:r>
              <a:rPr lang="en-US" sz="3600" dirty="0">
                <a:latin typeface="+mj-lt"/>
              </a:rPr>
              <a:t>The leaf level of the clustered index contains data pages</a:t>
            </a:r>
          </a:p>
          <a:p>
            <a:endParaRPr lang="en-US" dirty="0"/>
          </a:p>
        </p:txBody>
      </p:sp>
    </p:spTree>
    <p:extLst>
      <p:ext uri="{BB962C8B-B14F-4D97-AF65-F5344CB8AC3E}">
        <p14:creationId xmlns:p14="http://schemas.microsoft.com/office/powerpoint/2010/main" val="1870048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2C11F3E-CFB8-4B5E-A242-E0A7A86CE6A2}"/>
              </a:ext>
            </a:extLst>
          </p:cNvPr>
          <p:cNvGraphicFramePr/>
          <p:nvPr/>
        </p:nvGraphicFramePr>
        <p:xfrm>
          <a:off x="370838" y="888856"/>
          <a:ext cx="11487150" cy="5407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FCDC7602-81F1-42ED-B62F-F34315211698}"/>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Characteristics of a Good Clustering Key</a:t>
            </a:r>
          </a:p>
        </p:txBody>
      </p:sp>
    </p:spTree>
    <p:extLst>
      <p:ext uri="{BB962C8B-B14F-4D97-AF65-F5344CB8AC3E}">
        <p14:creationId xmlns:p14="http://schemas.microsoft.com/office/powerpoint/2010/main" val="40878884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5784" y="994005"/>
            <a:ext cx="2393293" cy="1851545"/>
          </a:xfrm>
          <a:prstGeom prst="rect">
            <a:avLst/>
          </a:prstGeom>
        </p:spPr>
      </p:pic>
      <p:sp>
        <p:nvSpPr>
          <p:cNvPr id="5" name="TextBox 4"/>
          <p:cNvSpPr txBox="1"/>
          <p:nvPr/>
        </p:nvSpPr>
        <p:spPr>
          <a:xfrm>
            <a:off x="736943" y="1266001"/>
            <a:ext cx="4700783" cy="1033982"/>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Data stored in a Heap is not stored in any order and normally does not have a Primary Key.</a:t>
            </a:r>
          </a:p>
        </p:txBody>
      </p:sp>
      <p:pic>
        <p:nvPicPr>
          <p:cNvPr id="6" name="Picture 5"/>
          <p:cNvPicPr>
            <a:picLocks noChangeAspect="1"/>
          </p:cNvPicPr>
          <p:nvPr/>
        </p:nvPicPr>
        <p:blipFill>
          <a:blip r:embed="rId3"/>
          <a:stretch>
            <a:fillRect/>
          </a:stretch>
        </p:blipFill>
        <p:spPr>
          <a:xfrm>
            <a:off x="6671887" y="2845550"/>
            <a:ext cx="4481745" cy="1464273"/>
          </a:xfrm>
          <a:prstGeom prst="rect">
            <a:avLst/>
          </a:prstGeom>
        </p:spPr>
      </p:pic>
      <p:pic>
        <p:nvPicPr>
          <p:cNvPr id="7" name="Picture 6"/>
          <p:cNvPicPr>
            <a:picLocks noChangeAspect="1"/>
          </p:cNvPicPr>
          <p:nvPr/>
        </p:nvPicPr>
        <p:blipFill>
          <a:blip r:embed="rId4"/>
          <a:stretch>
            <a:fillRect/>
          </a:stretch>
        </p:blipFill>
        <p:spPr>
          <a:xfrm>
            <a:off x="6363816" y="4596219"/>
            <a:ext cx="5119850" cy="1702185"/>
          </a:xfrm>
          <a:prstGeom prst="rect">
            <a:avLst/>
          </a:prstGeom>
        </p:spPr>
      </p:pic>
      <p:sp>
        <p:nvSpPr>
          <p:cNvPr id="8" name="TextBox 7"/>
          <p:cNvSpPr txBox="1"/>
          <p:nvPr/>
        </p:nvSpPr>
        <p:spPr>
          <a:xfrm>
            <a:off x="736943" y="2845550"/>
            <a:ext cx="4700783" cy="1347869"/>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Clustered Index data is stored in sorted order by the Clustering key. In many cases, this is the same value as the Primary Key.</a:t>
            </a:r>
          </a:p>
        </p:txBody>
      </p:sp>
      <p:sp>
        <p:nvSpPr>
          <p:cNvPr id="9" name="TextBox 8"/>
          <p:cNvSpPr txBox="1"/>
          <p:nvPr/>
        </p:nvSpPr>
        <p:spPr>
          <a:xfrm>
            <a:off x="736943" y="4817489"/>
            <a:ext cx="4700783" cy="1033982"/>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Using a WHERE statement on an Index could possibly have the Execution Plan seek the Index instead of scan.</a:t>
            </a:r>
          </a:p>
        </p:txBody>
      </p:sp>
      <p:sp>
        <p:nvSpPr>
          <p:cNvPr id="2" name="Title 1">
            <a:extLst>
              <a:ext uri="{FF2B5EF4-FFF2-40B4-BE49-F238E27FC236}">
                <a16:creationId xmlns:a16="http://schemas.microsoft.com/office/drawing/2014/main" id="{BA0516EE-FDA9-4377-8B80-18074D27D42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Execution Plan Table Operators</a:t>
            </a:r>
          </a:p>
        </p:txBody>
      </p:sp>
    </p:spTree>
    <p:extLst>
      <p:ext uri="{BB962C8B-B14F-4D97-AF65-F5344CB8AC3E}">
        <p14:creationId xmlns:p14="http://schemas.microsoft.com/office/powerpoint/2010/main" val="249508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9036" y="5384894"/>
            <a:ext cx="1893551" cy="1034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116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716041"/>
            <a:ext cx="7974384" cy="2800767"/>
          </a:xfrm>
          <a:prstGeom prst="rect">
            <a:avLst/>
          </a:prstGeom>
          <a:noFill/>
        </p:spPr>
        <p:txBody>
          <a:bodyPr wrap="square" rtlCol="0">
            <a:spAutoFit/>
          </a:bodyPr>
          <a:lstStyle/>
          <a:p>
            <a:r>
              <a:rPr lang="en-US" sz="3200" u="sng" dirty="0">
                <a:solidFill>
                  <a:schemeClr val="bg1"/>
                </a:solidFill>
                <a:latin typeface="Arial" panose="020B0604020202020204" pitchFamily="34" charset="0"/>
                <a:cs typeface="Arial" panose="020B0604020202020204" pitchFamily="34" charset="0"/>
              </a:rPr>
              <a:t>John Deardurff – Premier Field Engineer</a:t>
            </a:r>
          </a:p>
          <a:p>
            <a:r>
              <a:rPr lang="en-US" sz="2400" dirty="0">
                <a:solidFill>
                  <a:schemeClr val="bg1"/>
                </a:solidFill>
                <a:latin typeface="Arial" panose="020B0604020202020204" pitchFamily="34" charset="0"/>
                <a:cs typeface="Arial" panose="020B0604020202020204" pitchFamily="34" charset="0"/>
              </a:rPr>
              <a:t>MCSA, MCSD, MCSE, MCDBA, MCITP, MCT</a:t>
            </a:r>
          </a:p>
          <a:p>
            <a:r>
              <a:rPr lang="en-US" sz="2400" dirty="0">
                <a:solidFill>
                  <a:schemeClr val="bg1"/>
                </a:solidFill>
                <a:latin typeface="Arial" panose="020B0604020202020204" pitchFamily="34" charset="0"/>
                <a:cs typeface="Arial" panose="020B0604020202020204" pitchFamily="34" charset="0"/>
              </a:rPr>
              <a:t>MBA: IT Management</a:t>
            </a:r>
          </a:p>
          <a:p>
            <a:r>
              <a:rPr lang="en-US" sz="2400" dirty="0">
                <a:solidFill>
                  <a:schemeClr val="bg1"/>
                </a:solidFill>
                <a:latin typeface="Arial" panose="020B0604020202020204" pitchFamily="34" charset="0"/>
                <a:cs typeface="Arial" panose="020B0604020202020204" pitchFamily="34" charset="0"/>
              </a:rPr>
              <a:t>MCT Regional Lead – United States</a:t>
            </a:r>
          </a:p>
          <a:p>
            <a:r>
              <a:rPr lang="en-US" sz="2400" dirty="0">
                <a:solidFill>
                  <a:schemeClr val="bg1"/>
                </a:solidFill>
                <a:latin typeface="Arial" panose="020B0604020202020204" pitchFamily="34" charset="0"/>
                <a:cs typeface="Arial" panose="020B0604020202020204" pitchFamily="34" charset="0"/>
              </a:rPr>
              <a:t>MVP: Data Platform (2016 – 2018)</a:t>
            </a:r>
          </a:p>
          <a:p>
            <a:r>
              <a:rPr lang="en-US" sz="2400" dirty="0">
                <a:solidFill>
                  <a:schemeClr val="bg1"/>
                </a:solidFill>
                <a:latin typeface="Arial" panose="020B0604020202020204" pitchFamily="34" charset="0"/>
                <a:cs typeface="Arial" panose="020B0604020202020204" pitchFamily="34" charset="0"/>
              </a:rPr>
              <a:t>John.Deardurff@Microsoft.com</a:t>
            </a:r>
          </a:p>
          <a:p>
            <a:r>
              <a:rPr lang="en-US" sz="2400" dirty="0">
                <a:solidFill>
                  <a:schemeClr val="bg1"/>
                </a:solidFill>
                <a:latin typeface="Arial" panose="020B0604020202020204" pitchFamily="34" charset="0"/>
                <a:cs typeface="Arial" panose="020B0604020202020204" pitchFamily="34" charset="0"/>
              </a:rPr>
              <a:t>www.SQLMCT.com</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4415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237348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81537" y="3837939"/>
            <a:ext cx="6276531" cy="1793104"/>
          </a:xfrm>
        </p:spPr>
        <p:txBody>
          <a:bodyPr/>
          <a:lstStyle/>
          <a:p>
            <a:pPr>
              <a:lnSpc>
                <a:spcPct val="100000"/>
              </a:lnSpc>
            </a:pPr>
            <a:r>
              <a:rPr lang="en-US" dirty="0"/>
              <a:t>Lesson 3</a:t>
            </a:r>
            <a:br>
              <a:rPr lang="en-US" dirty="0"/>
            </a:br>
            <a:br>
              <a:rPr lang="en-US" dirty="0"/>
            </a:br>
            <a:r>
              <a:rPr lang="en-US" dirty="0"/>
              <a:t>Non-Clustered Indexes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98128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0855B5DE-61D8-4F40-975F-62C36E51D484}"/>
              </a:ext>
            </a:extLst>
          </p:cNvPr>
          <p:cNvCxnSpPr>
            <a:cxnSpLocks/>
          </p:cNvCxnSpPr>
          <p:nvPr/>
        </p:nvCxnSpPr>
        <p:spPr>
          <a:xfrm>
            <a:off x="865" y="3476429"/>
            <a:ext cx="12190271"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915144E-D5FC-41D9-8F5F-BF807C262459}"/>
              </a:ext>
            </a:extLst>
          </p:cNvPr>
          <p:cNvSpPr txBox="1"/>
          <p:nvPr/>
        </p:nvSpPr>
        <p:spPr>
          <a:xfrm>
            <a:off x="360369" y="4443083"/>
            <a:ext cx="6121997" cy="935351"/>
          </a:xfrm>
          <a:prstGeom prst="rect">
            <a:avLst/>
          </a:prstGeom>
          <a:noFill/>
        </p:spPr>
        <p:txBody>
          <a:bodyPr wrap="square" rtlCol="0">
            <a:spAutoFit/>
          </a:bodyPr>
          <a:lstStyle/>
          <a:p>
            <a:pPr defTabSz="914225">
              <a:defRPr/>
            </a:pPr>
            <a:r>
              <a:rPr lang="en-US" sz="2745" dirty="0">
                <a:solidFill>
                  <a:prstClr val="black"/>
                </a:solidFill>
                <a:latin typeface="Segoe UI"/>
              </a:rPr>
              <a:t>The table is stored in either a Clustered Index or Heap</a:t>
            </a:r>
          </a:p>
        </p:txBody>
      </p:sp>
      <p:sp>
        <p:nvSpPr>
          <p:cNvPr id="47" name="TextBox 46">
            <a:extLst>
              <a:ext uri="{FF2B5EF4-FFF2-40B4-BE49-F238E27FC236}">
                <a16:creationId xmlns:a16="http://schemas.microsoft.com/office/drawing/2014/main" id="{C8462C12-B93F-493E-AFBE-DB7810208C35}"/>
              </a:ext>
            </a:extLst>
          </p:cNvPr>
          <p:cNvSpPr txBox="1"/>
          <p:nvPr/>
        </p:nvSpPr>
        <p:spPr>
          <a:xfrm>
            <a:off x="319864" y="1478614"/>
            <a:ext cx="5858682" cy="935351"/>
          </a:xfrm>
          <a:prstGeom prst="rect">
            <a:avLst/>
          </a:prstGeom>
          <a:noFill/>
        </p:spPr>
        <p:txBody>
          <a:bodyPr wrap="square" rtlCol="0">
            <a:spAutoFit/>
          </a:bodyPr>
          <a:lstStyle/>
          <a:p>
            <a:pPr defTabSz="914225">
              <a:defRPr/>
            </a:pPr>
            <a:r>
              <a:rPr lang="en-US" sz="2745" dirty="0">
                <a:solidFill>
                  <a:prstClr val="black"/>
                </a:solidFill>
                <a:latin typeface="Segoe UI"/>
              </a:rPr>
              <a:t>A Non–Clustered Index is built separate from the table</a:t>
            </a:r>
          </a:p>
        </p:txBody>
      </p:sp>
      <p:grpSp>
        <p:nvGrpSpPr>
          <p:cNvPr id="72" name="Group 71">
            <a:extLst>
              <a:ext uri="{FF2B5EF4-FFF2-40B4-BE49-F238E27FC236}">
                <a16:creationId xmlns:a16="http://schemas.microsoft.com/office/drawing/2014/main" id="{BDD8539E-1A22-4EFA-B64C-C5530F8B7277}"/>
              </a:ext>
            </a:extLst>
          </p:cNvPr>
          <p:cNvGrpSpPr/>
          <p:nvPr/>
        </p:nvGrpSpPr>
        <p:grpSpPr>
          <a:xfrm>
            <a:off x="6095999" y="478175"/>
            <a:ext cx="5267445" cy="6115221"/>
            <a:chOff x="4250125" y="196458"/>
            <a:chExt cx="5268192" cy="6116089"/>
          </a:xfrm>
        </p:grpSpPr>
        <p:grpSp>
          <p:nvGrpSpPr>
            <p:cNvPr id="23" name="Group 22">
              <a:extLst>
                <a:ext uri="{FF2B5EF4-FFF2-40B4-BE49-F238E27FC236}">
                  <a16:creationId xmlns:a16="http://schemas.microsoft.com/office/drawing/2014/main" id="{621FBC82-9D0F-42F7-B478-0D8B81FF027A}"/>
                </a:ext>
              </a:extLst>
            </p:cNvPr>
            <p:cNvGrpSpPr/>
            <p:nvPr/>
          </p:nvGrpSpPr>
          <p:grpSpPr>
            <a:xfrm>
              <a:off x="4250125" y="4833341"/>
              <a:ext cx="5268191" cy="1479206"/>
              <a:chOff x="5465618" y="4862946"/>
              <a:chExt cx="5268191" cy="1479206"/>
            </a:xfrm>
          </p:grpSpPr>
          <p:sp>
            <p:nvSpPr>
              <p:cNvPr id="6" name="Rounded Rectangle 19">
                <a:extLst>
                  <a:ext uri="{FF2B5EF4-FFF2-40B4-BE49-F238E27FC236}">
                    <a16:creationId xmlns:a16="http://schemas.microsoft.com/office/drawing/2014/main" id="{C3312AA9-AF68-4023-AFAC-69E3208AD505}"/>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8" name="Rounded Rectangle 7">
                <a:extLst>
                  <a:ext uri="{FF2B5EF4-FFF2-40B4-BE49-F238E27FC236}">
                    <a16:creationId xmlns:a16="http://schemas.microsoft.com/office/drawing/2014/main" id="{B34C9742-7EC8-4056-873E-695CB06DD61D}"/>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E3C1FAD-616E-4FF8-A656-34B158D4334A}"/>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 John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E5729FA4-1C82-4DC5-B493-8DA6A0D5E0A1}"/>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2 Sharon NV</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6EC4DCC2-396B-41BC-A4B5-30A88C9C6C5F}"/>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3 Armando CA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2" name="Rounded Rectangle 26">
                <a:extLst>
                  <a:ext uri="{FF2B5EF4-FFF2-40B4-BE49-F238E27FC236}">
                    <a16:creationId xmlns:a16="http://schemas.microsoft.com/office/drawing/2014/main" id="{470C2177-8722-4FBD-9589-28CF5776A282}"/>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A6A670DE-5663-491F-AE5D-63622FCD181E}"/>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4 Heather FL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CECB1390-2F20-411A-BBD2-714593BF048D}"/>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5 Enrique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86E3CF66-EBCC-46A8-A3D3-1EFC8BF519DC}"/>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 Bob KS</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6" name="Rounded Rectangle 30">
                <a:extLst>
                  <a:ext uri="{FF2B5EF4-FFF2-40B4-BE49-F238E27FC236}">
                    <a16:creationId xmlns:a16="http://schemas.microsoft.com/office/drawing/2014/main" id="{CC491B09-3C73-4BF9-B787-D19C9D4D1A0C}"/>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7972D7B-4164-43A4-A8B4-1A65862F5E98}"/>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7 Gary IL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85A7847-A1FD-472A-BC60-2F32BD917CBC}"/>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8 Sidney VA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D5B06BAD-1DC9-494A-B47B-FA543F11C61C}"/>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9 Frank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6C258EF-447D-4A21-876C-036034AA45E1}"/>
                </a:ext>
              </a:extLst>
            </p:cNvPr>
            <p:cNvGrpSpPr/>
            <p:nvPr/>
          </p:nvGrpSpPr>
          <p:grpSpPr>
            <a:xfrm>
              <a:off x="6975936" y="4197713"/>
              <a:ext cx="1576441" cy="492311"/>
              <a:chOff x="7286598" y="4042064"/>
              <a:chExt cx="1576441" cy="492311"/>
            </a:xfrm>
          </p:grpSpPr>
          <p:sp>
            <p:nvSpPr>
              <p:cNvPr id="30" name="Rounded Rectangle 26">
                <a:extLst>
                  <a:ext uri="{FF2B5EF4-FFF2-40B4-BE49-F238E27FC236}">
                    <a16:creationId xmlns:a16="http://schemas.microsoft.com/office/drawing/2014/main" id="{EAD6F395-706E-44C0-8014-A9D982B0DBCB}"/>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E079BFCC-E23C-4750-9B63-998EF1F403AB}"/>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9" name="Group 38">
              <a:extLst>
                <a:ext uri="{FF2B5EF4-FFF2-40B4-BE49-F238E27FC236}">
                  <a16:creationId xmlns:a16="http://schemas.microsoft.com/office/drawing/2014/main" id="{F0F470FD-A45C-4FB2-9658-5BDE3978B940}"/>
                </a:ext>
              </a:extLst>
            </p:cNvPr>
            <p:cNvGrpSpPr/>
            <p:nvPr/>
          </p:nvGrpSpPr>
          <p:grpSpPr>
            <a:xfrm>
              <a:off x="5267145" y="4197713"/>
              <a:ext cx="1576441" cy="492311"/>
              <a:chOff x="7286598" y="4042064"/>
              <a:chExt cx="1576441" cy="492311"/>
            </a:xfrm>
          </p:grpSpPr>
          <p:sp>
            <p:nvSpPr>
              <p:cNvPr id="40" name="Rounded Rectangle 26">
                <a:extLst>
                  <a:ext uri="{FF2B5EF4-FFF2-40B4-BE49-F238E27FC236}">
                    <a16:creationId xmlns:a16="http://schemas.microsoft.com/office/drawing/2014/main" id="{19896A6E-D527-4A98-83D0-E10A355A5C0A}"/>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193B2800-CC70-43EE-B48E-CE6D3DA1E767}"/>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2" name="Group 41">
              <a:extLst>
                <a:ext uri="{FF2B5EF4-FFF2-40B4-BE49-F238E27FC236}">
                  <a16:creationId xmlns:a16="http://schemas.microsoft.com/office/drawing/2014/main" id="{DB2A0A6C-F52E-44D1-9EEB-4CCA6CC1E156}"/>
                </a:ext>
              </a:extLst>
            </p:cNvPr>
            <p:cNvGrpSpPr/>
            <p:nvPr/>
          </p:nvGrpSpPr>
          <p:grpSpPr>
            <a:xfrm>
              <a:off x="6096000" y="3517893"/>
              <a:ext cx="1576441" cy="492311"/>
              <a:chOff x="7286598" y="4042064"/>
              <a:chExt cx="1576441" cy="492311"/>
            </a:xfrm>
          </p:grpSpPr>
          <p:sp>
            <p:nvSpPr>
              <p:cNvPr id="43" name="Rounded Rectangle 26">
                <a:extLst>
                  <a:ext uri="{FF2B5EF4-FFF2-40B4-BE49-F238E27FC236}">
                    <a16:creationId xmlns:a16="http://schemas.microsoft.com/office/drawing/2014/main" id="{F7B8F68E-CC4A-4225-9686-B2356437069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160DB90B-A7D5-40EA-883C-F474C5C0814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9" name="Group 48">
              <a:extLst>
                <a:ext uri="{FF2B5EF4-FFF2-40B4-BE49-F238E27FC236}">
                  <a16:creationId xmlns:a16="http://schemas.microsoft.com/office/drawing/2014/main" id="{7C1404FA-C8E6-4622-BF0A-6C46CBC671AE}"/>
                </a:ext>
              </a:extLst>
            </p:cNvPr>
            <p:cNvGrpSpPr/>
            <p:nvPr/>
          </p:nvGrpSpPr>
          <p:grpSpPr>
            <a:xfrm>
              <a:off x="4250126" y="1511906"/>
              <a:ext cx="5268191" cy="1479206"/>
              <a:chOff x="5465618" y="4862946"/>
              <a:chExt cx="5268191" cy="1479206"/>
            </a:xfrm>
          </p:grpSpPr>
          <p:sp>
            <p:nvSpPr>
              <p:cNvPr id="50" name="Rounded Rectangle 19">
                <a:extLst>
                  <a:ext uri="{FF2B5EF4-FFF2-40B4-BE49-F238E27FC236}">
                    <a16:creationId xmlns:a16="http://schemas.microsoft.com/office/drawing/2014/main" id="{13ECE3B0-D870-4EDE-8CDF-F2ABDE074EF0}"/>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51" name="Rounded Rectangle 7">
                <a:extLst>
                  <a:ext uri="{FF2B5EF4-FFF2-40B4-BE49-F238E27FC236}">
                    <a16:creationId xmlns:a16="http://schemas.microsoft.com/office/drawing/2014/main" id="{3DCAA032-A9DA-4E06-8A40-FCB3A39D0520}"/>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7F18A2B4-65FB-473D-A905-04B12F1A14D4}"/>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CA 3</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C2671414-56F9-414B-AFE5-920EB8486316}"/>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FL 4</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599D9C28-08D3-4226-8855-46123AFB53E8}"/>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GA 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5" name="Rounded Rectangle 26">
                <a:extLst>
                  <a:ext uri="{FF2B5EF4-FFF2-40B4-BE49-F238E27FC236}">
                    <a16:creationId xmlns:a16="http://schemas.microsoft.com/office/drawing/2014/main" id="{368C99EF-7255-4735-858F-C39B42B1249C}"/>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2FA1981D-1FFA-455B-803D-257CACE24E63}"/>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IL 7</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6A8357AF-1E4A-418E-8A13-22DE32681F8F}"/>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1</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C1B7C142-C537-4983-91FB-7F8956FE32AA}"/>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9" name="Rounded Rectangle 30">
                <a:extLst>
                  <a:ext uri="{FF2B5EF4-FFF2-40B4-BE49-F238E27FC236}">
                    <a16:creationId xmlns:a16="http://schemas.microsoft.com/office/drawing/2014/main" id="{0E31F8E8-FCAB-4636-AD1B-C1CAC7D5CC46}"/>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0" name="Rectangle 59">
                <a:extLst>
                  <a:ext uri="{FF2B5EF4-FFF2-40B4-BE49-F238E27FC236}">
                    <a16:creationId xmlns:a16="http://schemas.microsoft.com/office/drawing/2014/main" id="{EADCCB15-0BE7-4F36-AAA3-B404DDF4E522}"/>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9</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54A33F76-CC67-4638-9B82-784B17AB4318}"/>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KS 6</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ADB2E424-15F6-4565-AF0D-ED8951838510}"/>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VA 8</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3" name="Group 62">
              <a:extLst>
                <a:ext uri="{FF2B5EF4-FFF2-40B4-BE49-F238E27FC236}">
                  <a16:creationId xmlns:a16="http://schemas.microsoft.com/office/drawing/2014/main" id="{CF83BD7A-E5D6-47C6-BF42-DF420C1DB748}"/>
                </a:ext>
              </a:extLst>
            </p:cNvPr>
            <p:cNvGrpSpPr/>
            <p:nvPr/>
          </p:nvGrpSpPr>
          <p:grpSpPr>
            <a:xfrm>
              <a:off x="6975937" y="876278"/>
              <a:ext cx="1576441" cy="492311"/>
              <a:chOff x="7286598" y="4042064"/>
              <a:chExt cx="1576441" cy="492311"/>
            </a:xfrm>
          </p:grpSpPr>
          <p:sp>
            <p:nvSpPr>
              <p:cNvPr id="64" name="Rounded Rectangle 26">
                <a:extLst>
                  <a:ext uri="{FF2B5EF4-FFF2-40B4-BE49-F238E27FC236}">
                    <a16:creationId xmlns:a16="http://schemas.microsoft.com/office/drawing/2014/main" id="{4412C806-F887-4770-A14D-C1C9D53B60A8}"/>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5" name="Rectangle 64">
                <a:extLst>
                  <a:ext uri="{FF2B5EF4-FFF2-40B4-BE49-F238E27FC236}">
                    <a16:creationId xmlns:a16="http://schemas.microsoft.com/office/drawing/2014/main" id="{C89C2F8E-DF97-45E0-8890-C219A7ABD3FF}"/>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ND - WA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6" name="Group 65">
              <a:extLst>
                <a:ext uri="{FF2B5EF4-FFF2-40B4-BE49-F238E27FC236}">
                  <a16:creationId xmlns:a16="http://schemas.microsoft.com/office/drawing/2014/main" id="{4B1F3311-73F6-4983-A89C-53F8E6E968B1}"/>
                </a:ext>
              </a:extLst>
            </p:cNvPr>
            <p:cNvGrpSpPr/>
            <p:nvPr/>
          </p:nvGrpSpPr>
          <p:grpSpPr>
            <a:xfrm>
              <a:off x="5267146" y="876278"/>
              <a:ext cx="1576441" cy="492311"/>
              <a:chOff x="7286598" y="4042064"/>
              <a:chExt cx="1576441" cy="492311"/>
            </a:xfrm>
          </p:grpSpPr>
          <p:sp>
            <p:nvSpPr>
              <p:cNvPr id="67" name="Rounded Rectangle 26">
                <a:extLst>
                  <a:ext uri="{FF2B5EF4-FFF2-40B4-BE49-F238E27FC236}">
                    <a16:creationId xmlns:a16="http://schemas.microsoft.com/office/drawing/2014/main" id="{13505BB1-2112-42BF-BBC7-EE3846A5B06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3DDF4DBE-E07B-4781-81A8-34BD5BCD2B3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AZ -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9" name="Group 68">
              <a:extLst>
                <a:ext uri="{FF2B5EF4-FFF2-40B4-BE49-F238E27FC236}">
                  <a16:creationId xmlns:a16="http://schemas.microsoft.com/office/drawing/2014/main" id="{20F2D207-BC29-4827-8608-F3D9FB90E2A9}"/>
                </a:ext>
              </a:extLst>
            </p:cNvPr>
            <p:cNvGrpSpPr/>
            <p:nvPr/>
          </p:nvGrpSpPr>
          <p:grpSpPr>
            <a:xfrm>
              <a:off x="6096001" y="196458"/>
              <a:ext cx="1576441" cy="492311"/>
              <a:chOff x="7286598" y="4042064"/>
              <a:chExt cx="1576441" cy="492311"/>
            </a:xfrm>
          </p:grpSpPr>
          <p:sp>
            <p:nvSpPr>
              <p:cNvPr id="70" name="Rounded Rectangle 26">
                <a:extLst>
                  <a:ext uri="{FF2B5EF4-FFF2-40B4-BE49-F238E27FC236}">
                    <a16:creationId xmlns:a16="http://schemas.microsoft.com/office/drawing/2014/main" id="{8CBE3437-2F0D-4CAC-BE2C-430AB9F7F45C}"/>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BC064CED-344E-450F-BDE5-0FB051A5D809}"/>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sp>
        <p:nvSpPr>
          <p:cNvPr id="73" name="Title 3">
            <a:extLst>
              <a:ext uri="{FF2B5EF4-FFF2-40B4-BE49-F238E27FC236}">
                <a16:creationId xmlns:a16="http://schemas.microsoft.com/office/drawing/2014/main" id="{EEE87174-3973-40A6-9561-11937A571832}"/>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Non-Clustered Indexes</a:t>
            </a:r>
          </a:p>
        </p:txBody>
      </p:sp>
    </p:spTree>
    <p:extLst>
      <p:ext uri="{BB962C8B-B14F-4D97-AF65-F5344CB8AC3E}">
        <p14:creationId xmlns:p14="http://schemas.microsoft.com/office/powerpoint/2010/main" val="97763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495"/>
            <a:ext cx="11653523" cy="5376992"/>
          </a:xfrm>
        </p:spPr>
        <p:txBody>
          <a:bodyPr>
            <a:normAutofit/>
          </a:bodyPr>
          <a:lstStyle/>
          <a:p>
            <a:r>
              <a:rPr lang="en-US" dirty="0"/>
              <a:t>Same B-tree data structure as a clustered index</a:t>
            </a:r>
          </a:p>
          <a:p>
            <a:r>
              <a:rPr lang="en-US" dirty="0"/>
              <a:t>Is NOT part of the table it is defined on</a:t>
            </a:r>
          </a:p>
          <a:p>
            <a:pPr lvl="1"/>
            <a:r>
              <a:rPr lang="en-US" dirty="0"/>
              <a:t>We do maintain it as if it were though</a:t>
            </a:r>
          </a:p>
          <a:p>
            <a:r>
              <a:rPr lang="en-US" dirty="0"/>
              <a:t>Only contains a subset of the columns in the base table</a:t>
            </a:r>
          </a:p>
          <a:p>
            <a:pPr lvl="1"/>
            <a:r>
              <a:rPr lang="en-US" dirty="0"/>
              <a:t>Think of it as a skinny table that is really fast for searching and sorting</a:t>
            </a:r>
          </a:p>
          <a:p>
            <a:pPr lvl="1"/>
            <a:r>
              <a:rPr lang="en-US" dirty="0"/>
              <a:t>Most likely far fewer pages in a NC index as compared to a Clustered table</a:t>
            </a:r>
          </a:p>
          <a:p>
            <a:r>
              <a:rPr lang="en-US" dirty="0"/>
              <a:t>The leaf level contains only the columns defined in the index as well as the clustered key/heap ID</a:t>
            </a:r>
          </a:p>
          <a:p>
            <a:pPr lvl="1"/>
            <a:r>
              <a:rPr lang="en-US" dirty="0"/>
              <a:t>There MUST be a way to point back to the base table to retrieve additional data</a:t>
            </a:r>
          </a:p>
        </p:txBody>
      </p:sp>
      <p:sp>
        <p:nvSpPr>
          <p:cNvPr id="2" name="Title 1"/>
          <p:cNvSpPr>
            <a:spLocks noGrp="1"/>
          </p:cNvSpPr>
          <p:nvPr>
            <p:ph type="title"/>
          </p:nvPr>
        </p:nvSpPr>
        <p:spPr/>
        <p:txBody>
          <a:bodyPr/>
          <a:lstStyle/>
          <a:p>
            <a:r>
              <a:rPr lang="en-US" dirty="0">
                <a:solidFill>
                  <a:schemeClr val="accent3"/>
                </a:solidFill>
              </a:rPr>
              <a:t>Non-clustered</a:t>
            </a:r>
            <a:r>
              <a:rPr lang="en-US" dirty="0"/>
              <a:t> </a:t>
            </a:r>
            <a:r>
              <a:rPr lang="en-US" dirty="0">
                <a:solidFill>
                  <a:schemeClr val="accent3"/>
                </a:solidFill>
              </a:rPr>
              <a:t>Indexes</a:t>
            </a:r>
          </a:p>
        </p:txBody>
      </p:sp>
    </p:spTree>
    <p:extLst>
      <p:ext uri="{BB962C8B-B14F-4D97-AF65-F5344CB8AC3E}">
        <p14:creationId xmlns:p14="http://schemas.microsoft.com/office/powerpoint/2010/main" val="33735524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3947" y="1166287"/>
            <a:ext cx="11424439" cy="4904099"/>
          </a:xfrm>
        </p:spPr>
        <p:txBody>
          <a:bodyPr/>
          <a:lstStyle/>
          <a:p>
            <a:r>
              <a:rPr lang="en-US" sz="3600" dirty="0"/>
              <a:t>Including additional columns of data in the leaf level on a non-clustered (NC) index</a:t>
            </a:r>
          </a:p>
          <a:p>
            <a:r>
              <a:rPr lang="en-US" sz="3600" dirty="0"/>
              <a:t>Allows for covering more queries without adding columns to the index key definition</a:t>
            </a:r>
          </a:p>
          <a:p>
            <a:r>
              <a:rPr lang="en-US" sz="3600" dirty="0"/>
              <a:t>Included columns are not stored in the root or intermediate levels of the NC index, so searching is not permitted</a:t>
            </a:r>
          </a:p>
          <a:p>
            <a:r>
              <a:rPr lang="en-US" sz="3600" dirty="0"/>
              <a:t>Not restricted to the NC index 900 byte size restriction</a:t>
            </a:r>
          </a:p>
          <a:p>
            <a:pPr lvl="1"/>
            <a:r>
              <a:rPr lang="en-US" dirty="0"/>
              <a:t>You can use (n)</a:t>
            </a:r>
            <a:r>
              <a:rPr lang="en-US" dirty="0" err="1"/>
              <a:t>varchar</a:t>
            </a:r>
            <a:r>
              <a:rPr lang="en-US" dirty="0"/>
              <a:t>(max), but not (n)text or image data types</a:t>
            </a:r>
          </a:p>
        </p:txBody>
      </p:sp>
      <p:sp>
        <p:nvSpPr>
          <p:cNvPr id="2" name="Title 1"/>
          <p:cNvSpPr>
            <a:spLocks noGrp="1"/>
          </p:cNvSpPr>
          <p:nvPr>
            <p:ph type="title"/>
          </p:nvPr>
        </p:nvSpPr>
        <p:spPr/>
        <p:txBody>
          <a:bodyPr/>
          <a:lstStyle/>
          <a:p>
            <a:r>
              <a:rPr lang="en-US" dirty="0">
                <a:solidFill>
                  <a:schemeClr val="accent3"/>
                </a:solidFill>
              </a:rPr>
              <a:t>Included</a:t>
            </a:r>
            <a:r>
              <a:rPr lang="en-US" dirty="0"/>
              <a:t> </a:t>
            </a:r>
            <a:r>
              <a:rPr lang="en-US" dirty="0">
                <a:solidFill>
                  <a:schemeClr val="accent3"/>
                </a:solidFill>
              </a:rPr>
              <a:t>Columns</a:t>
            </a:r>
          </a:p>
        </p:txBody>
      </p:sp>
    </p:spTree>
    <p:extLst>
      <p:ext uri="{BB962C8B-B14F-4D97-AF65-F5344CB8AC3E}">
        <p14:creationId xmlns:p14="http://schemas.microsoft.com/office/powerpoint/2010/main" val="42312097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40" y="1367246"/>
            <a:ext cx="6648483" cy="4543998"/>
          </a:xfrm>
        </p:spPr>
        <p:txBody>
          <a:bodyPr/>
          <a:lstStyle/>
          <a:p>
            <a:pPr marL="0" indent="0">
              <a:buNone/>
            </a:pPr>
            <a:r>
              <a:rPr lang="en-US" dirty="0"/>
              <a:t>When non-clustered indexes are accessed, if the SELECT clause references columns not contained in the NC index then the base table must be referenced</a:t>
            </a:r>
          </a:p>
          <a:p>
            <a:pPr marL="0" indent="0">
              <a:buNone/>
            </a:pPr>
            <a:endParaRPr lang="en-US" dirty="0"/>
          </a:p>
          <a:p>
            <a:pPr marL="0" indent="0">
              <a:buNone/>
            </a:pPr>
            <a:r>
              <a:rPr lang="en-US" dirty="0"/>
              <a:t>This can be VERY expensive</a:t>
            </a:r>
          </a:p>
          <a:p>
            <a:pPr lvl="1"/>
            <a:r>
              <a:rPr lang="en-US" dirty="0"/>
              <a:t>In some cases must more expensive than just scanning the table</a:t>
            </a:r>
          </a:p>
        </p:txBody>
      </p:sp>
      <p:sp>
        <p:nvSpPr>
          <p:cNvPr id="2" name="Title 1"/>
          <p:cNvSpPr>
            <a:spLocks noGrp="1"/>
          </p:cNvSpPr>
          <p:nvPr>
            <p:ph type="title"/>
          </p:nvPr>
        </p:nvSpPr>
        <p:spPr/>
        <p:txBody>
          <a:bodyPr/>
          <a:lstStyle/>
          <a:p>
            <a:r>
              <a:rPr lang="en-US" dirty="0">
                <a:solidFill>
                  <a:schemeClr val="accent3"/>
                </a:solidFill>
              </a:rPr>
              <a:t>Key Lookups</a:t>
            </a:r>
            <a:endParaRPr lang="en-US" sz="3921" dirty="0">
              <a:solidFill>
                <a:schemeClr val="accent3"/>
              </a:solidFill>
            </a:endParaRPr>
          </a:p>
        </p:txBody>
      </p:sp>
      <p:pic>
        <p:nvPicPr>
          <p:cNvPr id="4" name="Picture 3"/>
          <p:cNvPicPr>
            <a:picLocks noChangeAspect="1"/>
          </p:cNvPicPr>
          <p:nvPr/>
        </p:nvPicPr>
        <p:blipFill>
          <a:blip r:embed="rId3"/>
          <a:stretch>
            <a:fillRect/>
          </a:stretch>
        </p:blipFill>
        <p:spPr>
          <a:xfrm>
            <a:off x="6914518" y="1486746"/>
            <a:ext cx="5275498" cy="3510997"/>
          </a:xfrm>
          <a:prstGeom prst="rect">
            <a:avLst/>
          </a:prstGeom>
        </p:spPr>
      </p:pic>
      <p:sp>
        <p:nvSpPr>
          <p:cNvPr id="5" name="Slide Number Placeholder 3"/>
          <p:cNvSpPr txBox="1">
            <a:spLocks/>
          </p:cNvSpPr>
          <p:nvPr/>
        </p:nvSpPr>
        <p:spPr>
          <a:xfrm>
            <a:off x="4588565" y="6492441"/>
            <a:ext cx="2844800" cy="365074"/>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48193">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6937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Missing indexes in Query Plans</a:t>
            </a:r>
            <a:endParaRPr lang="en-US" sz="3921" dirty="0">
              <a:solidFill>
                <a:schemeClr val="accent3"/>
              </a:solidFill>
            </a:endParaRPr>
          </a:p>
        </p:txBody>
      </p:sp>
      <p:pic>
        <p:nvPicPr>
          <p:cNvPr id="4" name="Picture 3"/>
          <p:cNvPicPr>
            <a:picLocks noChangeAspect="1"/>
          </p:cNvPicPr>
          <p:nvPr/>
        </p:nvPicPr>
        <p:blipFill>
          <a:blip r:embed="rId3"/>
          <a:stretch>
            <a:fillRect/>
          </a:stretch>
        </p:blipFill>
        <p:spPr>
          <a:xfrm>
            <a:off x="1464472" y="1702162"/>
            <a:ext cx="8291930" cy="3527065"/>
          </a:xfrm>
          <a:prstGeom prst="rect">
            <a:avLst/>
          </a:prstGeom>
        </p:spPr>
      </p:pic>
    </p:spTree>
    <p:extLst>
      <p:ext uri="{BB962C8B-B14F-4D97-AF65-F5344CB8AC3E}">
        <p14:creationId xmlns:p14="http://schemas.microsoft.com/office/powerpoint/2010/main" val="185537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03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81537" y="3837939"/>
            <a:ext cx="6276531" cy="1793104"/>
          </a:xfrm>
        </p:spPr>
        <p:txBody>
          <a:bodyPr/>
          <a:lstStyle/>
          <a:p>
            <a:pPr>
              <a:lnSpc>
                <a:spcPct val="100000"/>
              </a:lnSpc>
            </a:pPr>
            <a:r>
              <a:rPr lang="en-US" b="1" dirty="0"/>
              <a:t>Lesson 1</a:t>
            </a:r>
            <a:br>
              <a:rPr lang="en-US" b="1" dirty="0"/>
            </a:br>
            <a:br>
              <a:rPr lang="en-US" b="1" dirty="0"/>
            </a:br>
            <a:r>
              <a:rPr lang="en-US" b="1" dirty="0"/>
              <a:t>Data Pages and </a:t>
            </a:r>
            <a:br>
              <a:rPr lang="en-US" b="1" dirty="0"/>
            </a:br>
            <a:r>
              <a:rPr lang="en-US" b="1" dirty="0"/>
              <a:t>Data Files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10358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286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SQL Server Object Allocation</a:t>
            </a:r>
          </a:p>
        </p:txBody>
      </p:sp>
      <p:sp>
        <p:nvSpPr>
          <p:cNvPr id="5" name="TextBox 4">
            <a:extLst>
              <a:ext uri="{FF2B5EF4-FFF2-40B4-BE49-F238E27FC236}">
                <a16:creationId xmlns:a16="http://schemas.microsoft.com/office/drawing/2014/main" id="{AEA0B158-CCF3-49D9-9D97-12BFB04033E4}"/>
              </a:ext>
            </a:extLst>
          </p:cNvPr>
          <p:cNvSpPr txBox="1"/>
          <p:nvPr/>
        </p:nvSpPr>
        <p:spPr>
          <a:xfrm>
            <a:off x="1353066" y="4544315"/>
            <a:ext cx="2925686" cy="633625"/>
          </a:xfrm>
          <a:prstGeom prst="rect">
            <a:avLst/>
          </a:prstGeom>
          <a:noFill/>
        </p:spPr>
        <p:txBody>
          <a:bodyPr wrap="square" rtlCol="0">
            <a:spAutoFit/>
          </a:bodyPr>
          <a:lstStyle/>
          <a:p>
            <a:pPr defTabSz="896386">
              <a:defRPr/>
            </a:pPr>
            <a:r>
              <a:rPr lang="en-US" sz="1765" kern="0" dirty="0">
                <a:solidFill>
                  <a:prstClr val="black"/>
                </a:solidFill>
                <a:latin typeface="Segoe UI"/>
              </a:rPr>
              <a:t>Primary Data File (.mdf)</a:t>
            </a:r>
          </a:p>
          <a:p>
            <a:pPr defTabSz="896386">
              <a:defRPr/>
            </a:pPr>
            <a:r>
              <a:rPr lang="en-US" sz="1765" kern="0" dirty="0">
                <a:solidFill>
                  <a:prstClr val="black"/>
                </a:solidFill>
                <a:latin typeface="Segoe UI"/>
              </a:rPr>
              <a:t>Secondary Data File (.ndf)</a:t>
            </a:r>
          </a:p>
        </p:txBody>
      </p:sp>
      <p:grpSp>
        <p:nvGrpSpPr>
          <p:cNvPr id="60" name="Group 59">
            <a:extLst>
              <a:ext uri="{FF2B5EF4-FFF2-40B4-BE49-F238E27FC236}">
                <a16:creationId xmlns:a16="http://schemas.microsoft.com/office/drawing/2014/main" id="{5D255CCB-D68B-48C4-A990-738109DF4E46}"/>
              </a:ext>
            </a:extLst>
          </p:cNvPr>
          <p:cNvGrpSpPr/>
          <p:nvPr/>
        </p:nvGrpSpPr>
        <p:grpSpPr>
          <a:xfrm>
            <a:off x="5224806" y="1270418"/>
            <a:ext cx="5934465" cy="3907521"/>
            <a:chOff x="5162090" y="1112896"/>
            <a:chExt cx="6053463" cy="3985875"/>
          </a:xfrm>
        </p:grpSpPr>
        <p:sp>
          <p:nvSpPr>
            <p:cNvPr id="7" name="Rounded Rectangle 19">
              <a:extLst>
                <a:ext uri="{FF2B5EF4-FFF2-40B4-BE49-F238E27FC236}">
                  <a16:creationId xmlns:a16="http://schemas.microsoft.com/office/drawing/2014/main" id="{0F584D6D-FC87-4329-80F8-E9E1A00A98AA}"/>
                </a:ext>
              </a:extLst>
            </p:cNvPr>
            <p:cNvSpPr/>
            <p:nvPr/>
          </p:nvSpPr>
          <p:spPr>
            <a:xfrm rot="5400000">
              <a:off x="6147244" y="127742"/>
              <a:ext cx="3985875" cy="5956184"/>
            </a:xfrm>
            <a:prstGeom prst="roundRect">
              <a:avLst/>
            </a:prstGeom>
            <a:solidFill>
              <a:sysClr val="window" lastClr="FFFFFF"/>
            </a:solidFill>
            <a:ln w="25400" cap="flat" cmpd="sng" algn="ctr">
              <a:solidFill>
                <a:srgbClr val="424CA0">
                  <a:shade val="50000"/>
                </a:srgbClr>
              </a:solidFill>
              <a:prstDash val="solid"/>
            </a:ln>
            <a:effectLst/>
          </p:spPr>
          <p:txBody>
            <a:bodyPr rtlCol="0" anchor="ctr"/>
            <a:lstStyle/>
            <a:p>
              <a:pPr algn="ctr" defTabSz="672290">
                <a:defRPr/>
              </a:pPr>
              <a:endParaRPr lang="en-US" sz="1176" kern="0" dirty="0">
                <a:solidFill>
                  <a:prstClr val="white"/>
                </a:solidFill>
                <a:latin typeface="Calibri" panose="020F0502020204030204" pitchFamily="34" charset="0"/>
              </a:endParaRPr>
            </a:p>
          </p:txBody>
        </p:sp>
        <p:grpSp>
          <p:nvGrpSpPr>
            <p:cNvPr id="8" name="Group 7">
              <a:extLst>
                <a:ext uri="{FF2B5EF4-FFF2-40B4-BE49-F238E27FC236}">
                  <a16:creationId xmlns:a16="http://schemas.microsoft.com/office/drawing/2014/main" id="{F9B1C9C2-E9B6-43CE-9B87-8CEF68774AF3}"/>
                </a:ext>
              </a:extLst>
            </p:cNvPr>
            <p:cNvGrpSpPr/>
            <p:nvPr/>
          </p:nvGrpSpPr>
          <p:grpSpPr>
            <a:xfrm>
              <a:off x="5458698" y="1540993"/>
              <a:ext cx="5308429" cy="2866415"/>
              <a:chOff x="5458698" y="1540993"/>
              <a:chExt cx="5308429" cy="2866415"/>
            </a:xfrm>
          </p:grpSpPr>
          <p:grpSp>
            <p:nvGrpSpPr>
              <p:cNvPr id="10" name="Group 9">
                <a:extLst>
                  <a:ext uri="{FF2B5EF4-FFF2-40B4-BE49-F238E27FC236}">
                    <a16:creationId xmlns:a16="http://schemas.microsoft.com/office/drawing/2014/main" id="{E9655BAF-6432-4ED6-A826-CBB043EACEB2}"/>
                  </a:ext>
                </a:extLst>
              </p:cNvPr>
              <p:cNvGrpSpPr/>
              <p:nvPr/>
            </p:nvGrpSpPr>
            <p:grpSpPr>
              <a:xfrm>
                <a:off x="5458698" y="1540993"/>
                <a:ext cx="5308429" cy="1371530"/>
                <a:chOff x="5458698" y="1540993"/>
                <a:chExt cx="5308429" cy="1371530"/>
              </a:xfrm>
            </p:grpSpPr>
            <p:grpSp>
              <p:nvGrpSpPr>
                <p:cNvPr id="36" name="Group 35">
                  <a:extLst>
                    <a:ext uri="{FF2B5EF4-FFF2-40B4-BE49-F238E27FC236}">
                      <a16:creationId xmlns:a16="http://schemas.microsoft.com/office/drawing/2014/main" id="{8FE223C9-595A-450E-A37D-48C69CD0A8E3}"/>
                    </a:ext>
                  </a:extLst>
                </p:cNvPr>
                <p:cNvGrpSpPr/>
                <p:nvPr/>
              </p:nvGrpSpPr>
              <p:grpSpPr>
                <a:xfrm>
                  <a:off x="5458698" y="1540993"/>
                  <a:ext cx="1259068" cy="1371530"/>
                  <a:chOff x="7503683" y="1417638"/>
                  <a:chExt cx="2020612" cy="1371530"/>
                </a:xfrm>
              </p:grpSpPr>
              <p:sp>
                <p:nvSpPr>
                  <p:cNvPr id="55" name="Rounded Rectangle 30">
                    <a:extLst>
                      <a:ext uri="{FF2B5EF4-FFF2-40B4-BE49-F238E27FC236}">
                        <a16:creationId xmlns:a16="http://schemas.microsoft.com/office/drawing/2014/main" id="{BF37254F-B7C5-4E1E-B597-39FE48F0D11F}"/>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56" name="Rectangle 55">
                    <a:extLst>
                      <a:ext uri="{FF2B5EF4-FFF2-40B4-BE49-F238E27FC236}">
                        <a16:creationId xmlns:a16="http://schemas.microsoft.com/office/drawing/2014/main" id="{E7580C8A-9C17-4DD4-B1F0-7008D8C19E25}"/>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7" name="Rectangle 56">
                    <a:extLst>
                      <a:ext uri="{FF2B5EF4-FFF2-40B4-BE49-F238E27FC236}">
                        <a16:creationId xmlns:a16="http://schemas.microsoft.com/office/drawing/2014/main" id="{1313D46E-5EED-4069-BA58-BF3083FA9D9B}"/>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8" name="Rectangle 57">
                    <a:extLst>
                      <a:ext uri="{FF2B5EF4-FFF2-40B4-BE49-F238E27FC236}">
                        <a16:creationId xmlns:a16="http://schemas.microsoft.com/office/drawing/2014/main" id="{3990BEF4-8732-4D0A-8ADC-E50401420761}"/>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9" name="Rectangle 58">
                    <a:extLst>
                      <a:ext uri="{FF2B5EF4-FFF2-40B4-BE49-F238E27FC236}">
                        <a16:creationId xmlns:a16="http://schemas.microsoft.com/office/drawing/2014/main" id="{1D84D8DE-32BF-4229-A28C-D0A707CE695B}"/>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37" name="Group 36">
                  <a:extLst>
                    <a:ext uri="{FF2B5EF4-FFF2-40B4-BE49-F238E27FC236}">
                      <a16:creationId xmlns:a16="http://schemas.microsoft.com/office/drawing/2014/main" id="{4449F890-C205-48BB-8631-E4F65BF1DC61}"/>
                    </a:ext>
                  </a:extLst>
                </p:cNvPr>
                <p:cNvGrpSpPr/>
                <p:nvPr/>
              </p:nvGrpSpPr>
              <p:grpSpPr>
                <a:xfrm>
                  <a:off x="6808485" y="1540993"/>
                  <a:ext cx="1259068" cy="1371530"/>
                  <a:chOff x="7503683" y="1417638"/>
                  <a:chExt cx="2020612" cy="1371530"/>
                </a:xfrm>
              </p:grpSpPr>
              <p:sp>
                <p:nvSpPr>
                  <p:cNvPr id="50" name="Rounded Rectangle 30">
                    <a:extLst>
                      <a:ext uri="{FF2B5EF4-FFF2-40B4-BE49-F238E27FC236}">
                        <a16:creationId xmlns:a16="http://schemas.microsoft.com/office/drawing/2014/main" id="{75EA39B6-4E0E-4C7A-BD64-9C11995614C7}"/>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51" name="Rectangle 50">
                    <a:extLst>
                      <a:ext uri="{FF2B5EF4-FFF2-40B4-BE49-F238E27FC236}">
                        <a16:creationId xmlns:a16="http://schemas.microsoft.com/office/drawing/2014/main" id="{6E78DCED-DF2E-4657-901D-ED845F897A7B}"/>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2" name="Rectangle 51">
                    <a:extLst>
                      <a:ext uri="{FF2B5EF4-FFF2-40B4-BE49-F238E27FC236}">
                        <a16:creationId xmlns:a16="http://schemas.microsoft.com/office/drawing/2014/main" id="{D9CBB978-159C-4BB6-B4CA-C741CFE16965}"/>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3" name="Rectangle 52">
                    <a:extLst>
                      <a:ext uri="{FF2B5EF4-FFF2-40B4-BE49-F238E27FC236}">
                        <a16:creationId xmlns:a16="http://schemas.microsoft.com/office/drawing/2014/main" id="{398BC305-0CB8-43B7-8842-A38744BB44A8}"/>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4" name="Rectangle 53">
                    <a:extLst>
                      <a:ext uri="{FF2B5EF4-FFF2-40B4-BE49-F238E27FC236}">
                        <a16:creationId xmlns:a16="http://schemas.microsoft.com/office/drawing/2014/main" id="{1F1B4A26-688E-4D29-B3D5-A6B0244AEE63}"/>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38" name="Group 37">
                  <a:extLst>
                    <a:ext uri="{FF2B5EF4-FFF2-40B4-BE49-F238E27FC236}">
                      <a16:creationId xmlns:a16="http://schemas.microsoft.com/office/drawing/2014/main" id="{E4200F12-7541-4039-9F01-2589D9B64700}"/>
                    </a:ext>
                  </a:extLst>
                </p:cNvPr>
                <p:cNvGrpSpPr/>
                <p:nvPr/>
              </p:nvGrpSpPr>
              <p:grpSpPr>
                <a:xfrm>
                  <a:off x="8158272" y="1540993"/>
                  <a:ext cx="1259068" cy="1371530"/>
                  <a:chOff x="7503683" y="1417638"/>
                  <a:chExt cx="2020612" cy="1371530"/>
                </a:xfrm>
              </p:grpSpPr>
              <p:sp>
                <p:nvSpPr>
                  <p:cNvPr id="45" name="Rounded Rectangle 30">
                    <a:extLst>
                      <a:ext uri="{FF2B5EF4-FFF2-40B4-BE49-F238E27FC236}">
                        <a16:creationId xmlns:a16="http://schemas.microsoft.com/office/drawing/2014/main" id="{AAF384D7-EF30-4361-B275-966BEB87F751}"/>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46" name="Rectangle 45">
                    <a:extLst>
                      <a:ext uri="{FF2B5EF4-FFF2-40B4-BE49-F238E27FC236}">
                        <a16:creationId xmlns:a16="http://schemas.microsoft.com/office/drawing/2014/main" id="{A3DB9715-61CC-4E7C-90E8-BFA24C6C0B36}"/>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7" name="Rectangle 46">
                    <a:extLst>
                      <a:ext uri="{FF2B5EF4-FFF2-40B4-BE49-F238E27FC236}">
                        <a16:creationId xmlns:a16="http://schemas.microsoft.com/office/drawing/2014/main" id="{40A58875-7CE7-4A3A-889A-26548AD9C89A}"/>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8" name="Rectangle 47">
                    <a:extLst>
                      <a:ext uri="{FF2B5EF4-FFF2-40B4-BE49-F238E27FC236}">
                        <a16:creationId xmlns:a16="http://schemas.microsoft.com/office/drawing/2014/main" id="{599ABEF5-5EE7-4309-9842-D589C6C98285}"/>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9" name="Rectangle 48">
                    <a:extLst>
                      <a:ext uri="{FF2B5EF4-FFF2-40B4-BE49-F238E27FC236}">
                        <a16:creationId xmlns:a16="http://schemas.microsoft.com/office/drawing/2014/main" id="{1C0849DD-642A-41BB-84B4-252003A39A54}"/>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39" name="Group 38">
                  <a:extLst>
                    <a:ext uri="{FF2B5EF4-FFF2-40B4-BE49-F238E27FC236}">
                      <a16:creationId xmlns:a16="http://schemas.microsoft.com/office/drawing/2014/main" id="{FF2858A9-179F-4D46-B7EA-B6FDC04327A3}"/>
                    </a:ext>
                  </a:extLst>
                </p:cNvPr>
                <p:cNvGrpSpPr/>
                <p:nvPr/>
              </p:nvGrpSpPr>
              <p:grpSpPr>
                <a:xfrm>
                  <a:off x="9508059" y="1540993"/>
                  <a:ext cx="1259068" cy="1371530"/>
                  <a:chOff x="7503683" y="1417638"/>
                  <a:chExt cx="2020612" cy="1371530"/>
                </a:xfrm>
              </p:grpSpPr>
              <p:sp>
                <p:nvSpPr>
                  <p:cNvPr id="40" name="Rounded Rectangle 30">
                    <a:extLst>
                      <a:ext uri="{FF2B5EF4-FFF2-40B4-BE49-F238E27FC236}">
                        <a16:creationId xmlns:a16="http://schemas.microsoft.com/office/drawing/2014/main" id="{FE68A89B-DE6C-437C-B6D3-219F035F96C7}"/>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41" name="Rectangle 40">
                    <a:extLst>
                      <a:ext uri="{FF2B5EF4-FFF2-40B4-BE49-F238E27FC236}">
                        <a16:creationId xmlns:a16="http://schemas.microsoft.com/office/drawing/2014/main" id="{9359827B-22B3-46E9-9F12-244478B0D0EC}"/>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2" name="Rectangle 41">
                    <a:extLst>
                      <a:ext uri="{FF2B5EF4-FFF2-40B4-BE49-F238E27FC236}">
                        <a16:creationId xmlns:a16="http://schemas.microsoft.com/office/drawing/2014/main" id="{10E5B0E5-01A9-49A1-88CC-CB832FD1B7E8}"/>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3" name="Rectangle 42">
                    <a:extLst>
                      <a:ext uri="{FF2B5EF4-FFF2-40B4-BE49-F238E27FC236}">
                        <a16:creationId xmlns:a16="http://schemas.microsoft.com/office/drawing/2014/main" id="{DDA679F3-3F0A-4116-9B1D-59835C694953}"/>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4" name="Rectangle 43">
                    <a:extLst>
                      <a:ext uri="{FF2B5EF4-FFF2-40B4-BE49-F238E27FC236}">
                        <a16:creationId xmlns:a16="http://schemas.microsoft.com/office/drawing/2014/main" id="{1C9FCDAC-1E44-4BC5-A655-04419C212E79}"/>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nvGrpSpPr>
              <p:cNvPr id="11" name="Group 10">
                <a:extLst>
                  <a:ext uri="{FF2B5EF4-FFF2-40B4-BE49-F238E27FC236}">
                    <a16:creationId xmlns:a16="http://schemas.microsoft.com/office/drawing/2014/main" id="{67A88852-F6B1-4373-81B6-55EA2194B5F7}"/>
                  </a:ext>
                </a:extLst>
              </p:cNvPr>
              <p:cNvGrpSpPr/>
              <p:nvPr/>
            </p:nvGrpSpPr>
            <p:grpSpPr>
              <a:xfrm>
                <a:off x="5458698" y="3035878"/>
                <a:ext cx="5308429" cy="1371530"/>
                <a:chOff x="5458698" y="1540993"/>
                <a:chExt cx="5308429" cy="1371530"/>
              </a:xfrm>
            </p:grpSpPr>
            <p:grpSp>
              <p:nvGrpSpPr>
                <p:cNvPr id="12" name="Group 11">
                  <a:extLst>
                    <a:ext uri="{FF2B5EF4-FFF2-40B4-BE49-F238E27FC236}">
                      <a16:creationId xmlns:a16="http://schemas.microsoft.com/office/drawing/2014/main" id="{3072FC88-CF04-4E3E-93C2-9D304C16606B}"/>
                    </a:ext>
                  </a:extLst>
                </p:cNvPr>
                <p:cNvGrpSpPr/>
                <p:nvPr/>
              </p:nvGrpSpPr>
              <p:grpSpPr>
                <a:xfrm>
                  <a:off x="5458698" y="1540993"/>
                  <a:ext cx="1259068" cy="1371530"/>
                  <a:chOff x="7503683" y="1417638"/>
                  <a:chExt cx="2020612" cy="1371530"/>
                </a:xfrm>
              </p:grpSpPr>
              <p:sp>
                <p:nvSpPr>
                  <p:cNvPr id="31" name="Rounded Rectangle 30">
                    <a:extLst>
                      <a:ext uri="{FF2B5EF4-FFF2-40B4-BE49-F238E27FC236}">
                        <a16:creationId xmlns:a16="http://schemas.microsoft.com/office/drawing/2014/main" id="{CFCA52A7-011D-4D09-BED5-352D5772A963}"/>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32" name="Rectangle 31">
                    <a:extLst>
                      <a:ext uri="{FF2B5EF4-FFF2-40B4-BE49-F238E27FC236}">
                        <a16:creationId xmlns:a16="http://schemas.microsoft.com/office/drawing/2014/main" id="{7E76670C-E0D6-4DB6-93E8-0A434351F79F}"/>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3" name="Rectangle 32">
                    <a:extLst>
                      <a:ext uri="{FF2B5EF4-FFF2-40B4-BE49-F238E27FC236}">
                        <a16:creationId xmlns:a16="http://schemas.microsoft.com/office/drawing/2014/main" id="{8D8F5648-5343-4D71-B8A6-B180AAC8CD75}"/>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a:extLst>
                      <a:ext uri="{FF2B5EF4-FFF2-40B4-BE49-F238E27FC236}">
                        <a16:creationId xmlns:a16="http://schemas.microsoft.com/office/drawing/2014/main" id="{5FF135E0-506C-4212-BFB6-D31A56027AF2}"/>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5" name="Rectangle 34">
                    <a:extLst>
                      <a:ext uri="{FF2B5EF4-FFF2-40B4-BE49-F238E27FC236}">
                        <a16:creationId xmlns:a16="http://schemas.microsoft.com/office/drawing/2014/main" id="{BDD0E94E-2F5B-4338-A0ED-48A4BDFCB88A}"/>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 name="Group 12">
                  <a:extLst>
                    <a:ext uri="{FF2B5EF4-FFF2-40B4-BE49-F238E27FC236}">
                      <a16:creationId xmlns:a16="http://schemas.microsoft.com/office/drawing/2014/main" id="{5B53BEC9-3A46-4A88-A874-28556088FBAD}"/>
                    </a:ext>
                  </a:extLst>
                </p:cNvPr>
                <p:cNvGrpSpPr/>
                <p:nvPr/>
              </p:nvGrpSpPr>
              <p:grpSpPr>
                <a:xfrm>
                  <a:off x="6808485" y="1540993"/>
                  <a:ext cx="1259068" cy="1371530"/>
                  <a:chOff x="7503683" y="1417638"/>
                  <a:chExt cx="2020612" cy="1371530"/>
                </a:xfrm>
              </p:grpSpPr>
              <p:sp>
                <p:nvSpPr>
                  <p:cNvPr id="26" name="Rounded Rectangle 30">
                    <a:extLst>
                      <a:ext uri="{FF2B5EF4-FFF2-40B4-BE49-F238E27FC236}">
                        <a16:creationId xmlns:a16="http://schemas.microsoft.com/office/drawing/2014/main" id="{63CA167A-76DA-44BE-8D60-B82A788A8777}"/>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27" name="Rectangle 26">
                    <a:extLst>
                      <a:ext uri="{FF2B5EF4-FFF2-40B4-BE49-F238E27FC236}">
                        <a16:creationId xmlns:a16="http://schemas.microsoft.com/office/drawing/2014/main" id="{3C0A3101-592F-443F-A77C-CDE1253C8CD0}"/>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8" name="Rectangle 27">
                    <a:extLst>
                      <a:ext uri="{FF2B5EF4-FFF2-40B4-BE49-F238E27FC236}">
                        <a16:creationId xmlns:a16="http://schemas.microsoft.com/office/drawing/2014/main" id="{BE0FD11E-D752-4E2B-9E06-B60E381FFD66}"/>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a:extLst>
                      <a:ext uri="{FF2B5EF4-FFF2-40B4-BE49-F238E27FC236}">
                        <a16:creationId xmlns:a16="http://schemas.microsoft.com/office/drawing/2014/main" id="{A1E8DCAA-4DAE-482B-A5E5-6A05D2268459}"/>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a:extLst>
                      <a:ext uri="{FF2B5EF4-FFF2-40B4-BE49-F238E27FC236}">
                        <a16:creationId xmlns:a16="http://schemas.microsoft.com/office/drawing/2014/main" id="{F60A65C6-B9D2-4A8B-88A4-8ACA9B238AF1}"/>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4" name="Group 13">
                  <a:extLst>
                    <a:ext uri="{FF2B5EF4-FFF2-40B4-BE49-F238E27FC236}">
                      <a16:creationId xmlns:a16="http://schemas.microsoft.com/office/drawing/2014/main" id="{E0D6153F-A31E-4B58-9819-FBF32AFB1DBC}"/>
                    </a:ext>
                  </a:extLst>
                </p:cNvPr>
                <p:cNvGrpSpPr/>
                <p:nvPr/>
              </p:nvGrpSpPr>
              <p:grpSpPr>
                <a:xfrm>
                  <a:off x="8158272" y="1540993"/>
                  <a:ext cx="1259068" cy="1371530"/>
                  <a:chOff x="7503683" y="1417638"/>
                  <a:chExt cx="2020612" cy="1371530"/>
                </a:xfrm>
              </p:grpSpPr>
              <p:sp>
                <p:nvSpPr>
                  <p:cNvPr id="21" name="Rounded Rectangle 30">
                    <a:extLst>
                      <a:ext uri="{FF2B5EF4-FFF2-40B4-BE49-F238E27FC236}">
                        <a16:creationId xmlns:a16="http://schemas.microsoft.com/office/drawing/2014/main" id="{EB83B270-3901-4E26-B1D2-7831399424A1}"/>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22" name="Rectangle 21">
                    <a:extLst>
                      <a:ext uri="{FF2B5EF4-FFF2-40B4-BE49-F238E27FC236}">
                        <a16:creationId xmlns:a16="http://schemas.microsoft.com/office/drawing/2014/main" id="{9FD08D45-FB47-4D51-A2DC-D93B1D89B256}"/>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3" name="Rectangle 22">
                    <a:extLst>
                      <a:ext uri="{FF2B5EF4-FFF2-40B4-BE49-F238E27FC236}">
                        <a16:creationId xmlns:a16="http://schemas.microsoft.com/office/drawing/2014/main" id="{87AACF7E-AE00-4FA8-A8D9-9A75DDFBA28C}"/>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4" name="Rectangle 23">
                    <a:extLst>
                      <a:ext uri="{FF2B5EF4-FFF2-40B4-BE49-F238E27FC236}">
                        <a16:creationId xmlns:a16="http://schemas.microsoft.com/office/drawing/2014/main" id="{67D68035-0858-4011-AA31-588616AB861D}"/>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5" name="Rectangle 24">
                    <a:extLst>
                      <a:ext uri="{FF2B5EF4-FFF2-40B4-BE49-F238E27FC236}">
                        <a16:creationId xmlns:a16="http://schemas.microsoft.com/office/drawing/2014/main" id="{CD19DA05-A7F8-40C2-8900-CFE54EEDE436}"/>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5" name="Group 14">
                  <a:extLst>
                    <a:ext uri="{FF2B5EF4-FFF2-40B4-BE49-F238E27FC236}">
                      <a16:creationId xmlns:a16="http://schemas.microsoft.com/office/drawing/2014/main" id="{D2839B43-203D-424F-AA06-E2102EFFFFEB}"/>
                    </a:ext>
                  </a:extLst>
                </p:cNvPr>
                <p:cNvGrpSpPr/>
                <p:nvPr/>
              </p:nvGrpSpPr>
              <p:grpSpPr>
                <a:xfrm>
                  <a:off x="9508059" y="1540993"/>
                  <a:ext cx="1259068" cy="1371530"/>
                  <a:chOff x="7503683" y="1417638"/>
                  <a:chExt cx="2020612" cy="1371530"/>
                </a:xfrm>
              </p:grpSpPr>
              <p:sp>
                <p:nvSpPr>
                  <p:cNvPr id="16" name="Rounded Rectangle 30">
                    <a:extLst>
                      <a:ext uri="{FF2B5EF4-FFF2-40B4-BE49-F238E27FC236}">
                        <a16:creationId xmlns:a16="http://schemas.microsoft.com/office/drawing/2014/main" id="{9FC9D7B9-1255-4E81-BB2D-A42DAFB4D26F}"/>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17" name="Rectangle 16">
                    <a:extLst>
                      <a:ext uri="{FF2B5EF4-FFF2-40B4-BE49-F238E27FC236}">
                        <a16:creationId xmlns:a16="http://schemas.microsoft.com/office/drawing/2014/main" id="{801747BA-9C48-43AC-8415-365AD02DEBFE}"/>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8" name="Rectangle 17">
                    <a:extLst>
                      <a:ext uri="{FF2B5EF4-FFF2-40B4-BE49-F238E27FC236}">
                        <a16:creationId xmlns:a16="http://schemas.microsoft.com/office/drawing/2014/main" id="{0FAC7D27-EA48-46A3-8B64-E4B79CDB61F6}"/>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9" name="Rectangle 18">
                    <a:extLst>
                      <a:ext uri="{FF2B5EF4-FFF2-40B4-BE49-F238E27FC236}">
                        <a16:creationId xmlns:a16="http://schemas.microsoft.com/office/drawing/2014/main" id="{8BA25EDC-72F5-4CFE-BFDD-0BA41AEBCDF5}"/>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0" name="Rectangle 19">
                    <a:extLst>
                      <a:ext uri="{FF2B5EF4-FFF2-40B4-BE49-F238E27FC236}">
                        <a16:creationId xmlns:a16="http://schemas.microsoft.com/office/drawing/2014/main" id="{80DBA255-9FF7-4FC1-9D35-6188A9CB701E}"/>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sp>
          <p:nvSpPr>
            <p:cNvPr id="9" name="TextBox 8">
              <a:extLst>
                <a:ext uri="{FF2B5EF4-FFF2-40B4-BE49-F238E27FC236}">
                  <a16:creationId xmlns:a16="http://schemas.microsoft.com/office/drawing/2014/main" id="{BEC759DA-314E-455C-9B0D-0EE9B652C53C}"/>
                </a:ext>
              </a:extLst>
            </p:cNvPr>
            <p:cNvSpPr txBox="1"/>
            <p:nvPr/>
          </p:nvSpPr>
          <p:spPr>
            <a:xfrm>
              <a:off x="6360057" y="4565789"/>
              <a:ext cx="4855496" cy="369332"/>
            </a:xfrm>
            <a:prstGeom prst="rect">
              <a:avLst/>
            </a:prstGeom>
            <a:noFill/>
          </p:spPr>
          <p:txBody>
            <a:bodyPr wrap="square" rtlCol="0">
              <a:spAutoFit/>
            </a:bodyPr>
            <a:lstStyle/>
            <a:p>
              <a:pPr defTabSz="896386">
                <a:defRPr/>
              </a:pPr>
              <a:r>
                <a:rPr lang="en-US" sz="1765" kern="0" dirty="0">
                  <a:solidFill>
                    <a:prstClr val="black"/>
                  </a:solidFill>
                  <a:latin typeface="Segoe UI"/>
                </a:rPr>
                <a:t>Extent: Eight contiguous 8kb pages</a:t>
              </a:r>
            </a:p>
          </p:txBody>
        </p:sp>
      </p:grpSp>
      <p:sp>
        <p:nvSpPr>
          <p:cNvPr id="62" name="Right Brace 61">
            <a:extLst>
              <a:ext uri="{FF2B5EF4-FFF2-40B4-BE49-F238E27FC236}">
                <a16:creationId xmlns:a16="http://schemas.microsoft.com/office/drawing/2014/main" id="{8E958E5F-726B-4432-9D10-F4E46B7E4FE4}"/>
              </a:ext>
            </a:extLst>
          </p:cNvPr>
          <p:cNvSpPr/>
          <p:nvPr/>
        </p:nvSpPr>
        <p:spPr>
          <a:xfrm>
            <a:off x="4148063" y="1298932"/>
            <a:ext cx="827216" cy="4038123"/>
          </a:xfrm>
          <a:prstGeom prst="rightBrace">
            <a:avLst/>
          </a:prstGeom>
          <a:noFill/>
          <a:ln w="76200" cap="flat" cmpd="sng" algn="ctr">
            <a:solidFill>
              <a:srgbClr val="2098D5">
                <a:lumMod val="50000"/>
              </a:srgbClr>
            </a:solidFill>
            <a:prstDash val="solid"/>
          </a:ln>
          <a:effectLst/>
        </p:spPr>
        <p:txBody>
          <a:bodyPr rtlCol="0" anchor="ctr"/>
          <a:lstStyle/>
          <a:p>
            <a:pPr algn="ctr" defTabSz="896386">
              <a:defRPr/>
            </a:pPr>
            <a:endParaRPr lang="en-US" sz="1765" kern="0">
              <a:solidFill>
                <a:prstClr val="black"/>
              </a:solidFill>
              <a:latin typeface="Segoe UI"/>
            </a:endParaRPr>
          </a:p>
        </p:txBody>
      </p:sp>
      <p:grpSp>
        <p:nvGrpSpPr>
          <p:cNvPr id="67" name="Group 66">
            <a:extLst>
              <a:ext uri="{FF2B5EF4-FFF2-40B4-BE49-F238E27FC236}">
                <a16:creationId xmlns:a16="http://schemas.microsoft.com/office/drawing/2014/main" id="{E6F021F1-DBAD-4E5A-B08B-A377869E60C5}"/>
              </a:ext>
            </a:extLst>
          </p:cNvPr>
          <p:cNvGrpSpPr/>
          <p:nvPr/>
        </p:nvGrpSpPr>
        <p:grpSpPr>
          <a:xfrm>
            <a:off x="1477507" y="1828702"/>
            <a:ext cx="2378348" cy="2497146"/>
            <a:chOff x="4963829" y="4298078"/>
            <a:chExt cx="1393773" cy="1547244"/>
          </a:xfrm>
        </p:grpSpPr>
        <p:sp>
          <p:nvSpPr>
            <p:cNvPr id="64" name="Cylinder 63">
              <a:extLst>
                <a:ext uri="{FF2B5EF4-FFF2-40B4-BE49-F238E27FC236}">
                  <a16:creationId xmlns:a16="http://schemas.microsoft.com/office/drawing/2014/main" id="{477BF906-21C4-425F-A761-7F5ECDD369DC}"/>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sp>
          <p:nvSpPr>
            <p:cNvPr id="65" name="Cylinder 64">
              <a:extLst>
                <a:ext uri="{FF2B5EF4-FFF2-40B4-BE49-F238E27FC236}">
                  <a16:creationId xmlns:a16="http://schemas.microsoft.com/office/drawing/2014/main" id="{9ABD0A04-F42A-4FC6-9DF3-ADF12D0CB500}"/>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sp>
          <p:nvSpPr>
            <p:cNvPr id="66" name="Cylinder 65">
              <a:extLst>
                <a:ext uri="{FF2B5EF4-FFF2-40B4-BE49-F238E27FC236}">
                  <a16:creationId xmlns:a16="http://schemas.microsoft.com/office/drawing/2014/main" id="{1A28BE56-C497-425D-9D05-C0EACBB0D044}"/>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grpSp>
      <p:sp>
        <p:nvSpPr>
          <p:cNvPr id="69" name="TextBox 68">
            <a:extLst>
              <a:ext uri="{FF2B5EF4-FFF2-40B4-BE49-F238E27FC236}">
                <a16:creationId xmlns:a16="http://schemas.microsoft.com/office/drawing/2014/main" id="{4C62ACD8-5355-47B0-BA68-5DA87C0AEF92}"/>
              </a:ext>
            </a:extLst>
          </p:cNvPr>
          <p:cNvSpPr txBox="1"/>
          <p:nvPr/>
        </p:nvSpPr>
        <p:spPr>
          <a:xfrm>
            <a:off x="6117629" y="5303489"/>
            <a:ext cx="6074371" cy="724143"/>
          </a:xfrm>
          <a:prstGeom prst="rect">
            <a:avLst/>
          </a:prstGeom>
          <a:noFill/>
        </p:spPr>
        <p:txBody>
          <a:bodyPr wrap="square" rtlCol="0">
            <a:spAutoFit/>
          </a:bodyPr>
          <a:lstStyle/>
          <a:p>
            <a:pPr defTabSz="914367"/>
            <a:r>
              <a:rPr lang="en-US" sz="1765" b="1" dirty="0">
                <a:solidFill>
                  <a:srgbClr val="505050"/>
                </a:solidFill>
                <a:latin typeface="Segoe UI Light" pitchFamily="34" charset="0"/>
              </a:rPr>
              <a:t>Uniform extents: </a:t>
            </a:r>
            <a:r>
              <a:rPr lang="en-US" sz="1765" dirty="0">
                <a:solidFill>
                  <a:srgbClr val="505050"/>
                </a:solidFill>
                <a:latin typeface="Segoe UI Light" pitchFamily="34" charset="0"/>
              </a:rPr>
              <a:t>Pages used by a single object.</a:t>
            </a:r>
          </a:p>
          <a:p>
            <a:pPr defTabSz="914367"/>
            <a:r>
              <a:rPr lang="en-US" sz="1765" b="1" dirty="0">
                <a:solidFill>
                  <a:srgbClr val="505050"/>
                </a:solidFill>
                <a:latin typeface="Segoe UI Light" pitchFamily="34" charset="0"/>
              </a:rPr>
              <a:t>Mixed extents: </a:t>
            </a:r>
            <a:r>
              <a:rPr lang="en-US" sz="1765" dirty="0">
                <a:solidFill>
                  <a:srgbClr val="505050"/>
                </a:solidFill>
                <a:latin typeface="Segoe UI Light" pitchFamily="34" charset="0"/>
              </a:rPr>
              <a:t>Pages used by different objects</a:t>
            </a:r>
            <a:r>
              <a:rPr lang="en-US" sz="2353" dirty="0">
                <a:solidFill>
                  <a:srgbClr val="505050"/>
                </a:solidFill>
                <a:latin typeface="Segoe UI Light" pitchFamily="34" charset="0"/>
              </a:rPr>
              <a:t>.</a:t>
            </a:r>
          </a:p>
        </p:txBody>
      </p:sp>
    </p:spTree>
    <p:extLst>
      <p:ext uri="{BB962C8B-B14F-4D97-AF65-F5344CB8AC3E}">
        <p14:creationId xmlns:p14="http://schemas.microsoft.com/office/powerpoint/2010/main" val="430663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Basic Page Structure</a:t>
            </a:r>
          </a:p>
        </p:txBody>
      </p:sp>
      <p:sp>
        <p:nvSpPr>
          <p:cNvPr id="2" name="Rounded Rectangle 19">
            <a:extLst>
              <a:ext uri="{FF2B5EF4-FFF2-40B4-BE49-F238E27FC236}">
                <a16:creationId xmlns:a16="http://schemas.microsoft.com/office/drawing/2014/main" id="{1C950353-F1D5-471B-973D-F6BA1374DCF1}"/>
              </a:ext>
            </a:extLst>
          </p:cNvPr>
          <p:cNvSpPr/>
          <p:nvPr/>
        </p:nvSpPr>
        <p:spPr>
          <a:xfrm rot="5400000">
            <a:off x="-578766" y="2254572"/>
            <a:ext cx="5327030" cy="2719742"/>
          </a:xfrm>
          <a:prstGeom prst="roundRect">
            <a:avLst/>
          </a:prstGeom>
          <a:solidFill>
            <a:srgbClr val="2098D5">
              <a:lumMod val="75000"/>
            </a:srgbClr>
          </a:solidFill>
          <a:ln w="25400" cap="flat" cmpd="sng" algn="ctr">
            <a:solidFill>
              <a:srgbClr val="424CA0">
                <a:shade val="50000"/>
              </a:srgbClr>
            </a:solidFill>
            <a:prstDash val="solid"/>
          </a:ln>
          <a:effectLst/>
        </p:spPr>
        <p:txBody>
          <a:bodyPr rtlCol="0" anchor="ctr"/>
          <a:lstStyle/>
          <a:p>
            <a:pPr algn="ctr" defTabSz="672290">
              <a:defRPr/>
            </a:pPr>
            <a:endParaRPr lang="en-US" sz="2059" kern="0" dirty="0">
              <a:solidFill>
                <a:prstClr val="white"/>
              </a:solidFill>
              <a:latin typeface="Calibri" panose="020F0502020204030204" pitchFamily="34" charset="0"/>
            </a:endParaRPr>
          </a:p>
        </p:txBody>
      </p:sp>
      <p:sp>
        <p:nvSpPr>
          <p:cNvPr id="4" name="Rectangle 3">
            <a:extLst>
              <a:ext uri="{FF2B5EF4-FFF2-40B4-BE49-F238E27FC236}">
                <a16:creationId xmlns:a16="http://schemas.microsoft.com/office/drawing/2014/main" id="{6788AA0C-CB2B-4E50-9C77-2CE876AA8963}"/>
              </a:ext>
            </a:extLst>
          </p:cNvPr>
          <p:cNvSpPr/>
          <p:nvPr/>
        </p:nvSpPr>
        <p:spPr>
          <a:xfrm>
            <a:off x="1026573" y="1131055"/>
            <a:ext cx="2116354" cy="70151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Page Header</a:t>
            </a:r>
          </a:p>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(96 bytes)</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6" name="Straight Connector 5">
            <a:extLst>
              <a:ext uri="{FF2B5EF4-FFF2-40B4-BE49-F238E27FC236}">
                <a16:creationId xmlns:a16="http://schemas.microsoft.com/office/drawing/2014/main" id="{064DED91-F000-47DD-B3C5-C65F63DC87C4}"/>
              </a:ext>
            </a:extLst>
          </p:cNvPr>
          <p:cNvCxnSpPr>
            <a:cxnSpLocks/>
          </p:cNvCxnSpPr>
          <p:nvPr/>
        </p:nvCxnSpPr>
        <p:spPr>
          <a:xfrm flipH="1">
            <a:off x="724878" y="1929783"/>
            <a:ext cx="2719742" cy="0"/>
          </a:xfrm>
          <a:prstGeom prst="line">
            <a:avLst/>
          </a:prstGeom>
          <a:noFill/>
          <a:ln w="9525" cap="flat" cmpd="sng" algn="ctr">
            <a:solidFill>
              <a:sysClr val="window" lastClr="FFFFFF"/>
            </a:solidFill>
            <a:prstDash val="solid"/>
          </a:ln>
          <a:effectLst/>
        </p:spPr>
      </p:cxnSp>
      <p:sp>
        <p:nvSpPr>
          <p:cNvPr id="61" name="Rectangle 60">
            <a:extLst>
              <a:ext uri="{FF2B5EF4-FFF2-40B4-BE49-F238E27FC236}">
                <a16:creationId xmlns:a16="http://schemas.microsoft.com/office/drawing/2014/main" id="{C2AE3054-EB7B-4E80-B12C-CEAF7F9A5E7C}"/>
              </a:ext>
            </a:extLst>
          </p:cNvPr>
          <p:cNvSpPr/>
          <p:nvPr/>
        </p:nvSpPr>
        <p:spPr>
          <a:xfrm>
            <a:off x="1052336" y="2027000"/>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63" name="Straight Connector 62">
            <a:extLst>
              <a:ext uri="{FF2B5EF4-FFF2-40B4-BE49-F238E27FC236}">
                <a16:creationId xmlns:a16="http://schemas.microsoft.com/office/drawing/2014/main" id="{DA13A1CE-FB11-4484-97E8-392D8728E234}"/>
              </a:ext>
            </a:extLst>
          </p:cNvPr>
          <p:cNvCxnSpPr>
            <a:cxnSpLocks/>
          </p:cNvCxnSpPr>
          <p:nvPr/>
        </p:nvCxnSpPr>
        <p:spPr>
          <a:xfrm flipH="1">
            <a:off x="719731" y="2573764"/>
            <a:ext cx="2719742" cy="0"/>
          </a:xfrm>
          <a:prstGeom prst="line">
            <a:avLst/>
          </a:prstGeom>
          <a:noFill/>
          <a:ln w="9525" cap="flat" cmpd="sng" algn="ctr">
            <a:solidFill>
              <a:sysClr val="window" lastClr="FFFFFF"/>
            </a:solidFill>
            <a:prstDash val="solid"/>
          </a:ln>
          <a:effectLst/>
        </p:spPr>
      </p:cxnSp>
      <p:sp>
        <p:nvSpPr>
          <p:cNvPr id="75" name="Rectangle 74">
            <a:extLst>
              <a:ext uri="{FF2B5EF4-FFF2-40B4-BE49-F238E27FC236}">
                <a16:creationId xmlns:a16="http://schemas.microsoft.com/office/drawing/2014/main" id="{A5F325A2-ABFB-4383-A7BA-05FBE8CEC9E5}"/>
              </a:ext>
            </a:extLst>
          </p:cNvPr>
          <p:cNvSpPr/>
          <p:nvPr/>
        </p:nvSpPr>
        <p:spPr>
          <a:xfrm>
            <a:off x="1052336" y="2701896"/>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77" name="Straight Connector 76">
            <a:extLst>
              <a:ext uri="{FF2B5EF4-FFF2-40B4-BE49-F238E27FC236}">
                <a16:creationId xmlns:a16="http://schemas.microsoft.com/office/drawing/2014/main" id="{53561972-9A4F-49B4-ABAB-39537D8D23B9}"/>
              </a:ext>
            </a:extLst>
          </p:cNvPr>
          <p:cNvCxnSpPr>
            <a:cxnSpLocks/>
          </p:cNvCxnSpPr>
          <p:nvPr/>
        </p:nvCxnSpPr>
        <p:spPr>
          <a:xfrm flipH="1">
            <a:off x="462918" y="3238359"/>
            <a:ext cx="3012624" cy="10301"/>
          </a:xfrm>
          <a:prstGeom prst="line">
            <a:avLst/>
          </a:prstGeom>
          <a:noFill/>
          <a:ln w="9525" cap="flat" cmpd="sng" algn="ctr">
            <a:solidFill>
              <a:sysClr val="window" lastClr="FFFFFF"/>
            </a:solidFill>
            <a:prstDash val="solid"/>
          </a:ln>
          <a:effectLst/>
        </p:spPr>
      </p:cxnSp>
      <p:sp>
        <p:nvSpPr>
          <p:cNvPr id="79" name="Rectangle 78">
            <a:extLst>
              <a:ext uri="{FF2B5EF4-FFF2-40B4-BE49-F238E27FC236}">
                <a16:creationId xmlns:a16="http://schemas.microsoft.com/office/drawing/2014/main" id="{56A42889-A4A4-42BD-99A6-7FBB8978B2C9}"/>
              </a:ext>
            </a:extLst>
          </p:cNvPr>
          <p:cNvSpPr/>
          <p:nvPr/>
        </p:nvSpPr>
        <p:spPr>
          <a:xfrm>
            <a:off x="1052336" y="3376792"/>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81" name="Straight Connector 80">
            <a:extLst>
              <a:ext uri="{FF2B5EF4-FFF2-40B4-BE49-F238E27FC236}">
                <a16:creationId xmlns:a16="http://schemas.microsoft.com/office/drawing/2014/main" id="{32158EC9-CB06-4613-BA37-57164FC14B41}"/>
              </a:ext>
            </a:extLst>
          </p:cNvPr>
          <p:cNvCxnSpPr>
            <a:cxnSpLocks/>
          </p:cNvCxnSpPr>
          <p:nvPr/>
        </p:nvCxnSpPr>
        <p:spPr>
          <a:xfrm flipH="1">
            <a:off x="478376" y="3892646"/>
            <a:ext cx="3012624" cy="10301"/>
          </a:xfrm>
          <a:prstGeom prst="line">
            <a:avLst/>
          </a:prstGeom>
          <a:noFill/>
          <a:ln w="9525" cap="flat" cmpd="sng" algn="ctr">
            <a:solidFill>
              <a:sysClr val="window" lastClr="FFFFFF"/>
            </a:solidFill>
            <a:prstDash val="solid"/>
          </a:ln>
          <a:effectLst/>
        </p:spPr>
      </p:cxnSp>
      <p:cxnSp>
        <p:nvCxnSpPr>
          <p:cNvPr id="83" name="Straight Connector 82">
            <a:extLst>
              <a:ext uri="{FF2B5EF4-FFF2-40B4-BE49-F238E27FC236}">
                <a16:creationId xmlns:a16="http://schemas.microsoft.com/office/drawing/2014/main" id="{37A3C8E9-DEA8-4869-89B7-5E1B6AB5E285}"/>
              </a:ext>
            </a:extLst>
          </p:cNvPr>
          <p:cNvCxnSpPr>
            <a:cxnSpLocks/>
          </p:cNvCxnSpPr>
          <p:nvPr/>
        </p:nvCxnSpPr>
        <p:spPr>
          <a:xfrm flipH="1">
            <a:off x="604200" y="5634289"/>
            <a:ext cx="3012624" cy="10301"/>
          </a:xfrm>
          <a:prstGeom prst="line">
            <a:avLst/>
          </a:prstGeom>
          <a:noFill/>
          <a:ln w="9525" cap="flat" cmpd="sng" algn="ctr">
            <a:solidFill>
              <a:sysClr val="window" lastClr="FFFFFF"/>
            </a:solidFill>
            <a:prstDash val="solid"/>
          </a:ln>
          <a:effectLst/>
        </p:spPr>
      </p:cxnSp>
      <p:sp>
        <p:nvSpPr>
          <p:cNvPr id="85" name="Rectangle 84">
            <a:extLst>
              <a:ext uri="{FF2B5EF4-FFF2-40B4-BE49-F238E27FC236}">
                <a16:creationId xmlns:a16="http://schemas.microsoft.com/office/drawing/2014/main" id="{05E9438A-3CEE-4CA0-A879-3F71381778EE}"/>
              </a:ext>
            </a:extLst>
          </p:cNvPr>
          <p:cNvSpPr/>
          <p:nvPr/>
        </p:nvSpPr>
        <p:spPr>
          <a:xfrm>
            <a:off x="1031729" y="5731508"/>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Row Offset Array</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7" name="TextBox 86">
            <a:extLst>
              <a:ext uri="{FF2B5EF4-FFF2-40B4-BE49-F238E27FC236}">
                <a16:creationId xmlns:a16="http://schemas.microsoft.com/office/drawing/2014/main" id="{9A2239E8-B07A-4E88-AE48-D97A79A1D429}"/>
              </a:ext>
            </a:extLst>
          </p:cNvPr>
          <p:cNvSpPr txBox="1"/>
          <p:nvPr/>
        </p:nvSpPr>
        <p:spPr>
          <a:xfrm>
            <a:off x="963699" y="4405477"/>
            <a:ext cx="2293622" cy="512935"/>
          </a:xfrm>
          <a:prstGeom prst="rect">
            <a:avLst/>
          </a:prstGeom>
          <a:noFill/>
        </p:spPr>
        <p:txBody>
          <a:bodyPr wrap="square" rtlCol="0">
            <a:spAutoFit/>
          </a:bodyPr>
          <a:lstStyle/>
          <a:p>
            <a:pPr algn="ctr" defTabSz="896386">
              <a:defRPr/>
            </a:pPr>
            <a:r>
              <a:rPr lang="en-US" sz="2745" kern="0" dirty="0">
                <a:solidFill>
                  <a:prstClr val="white"/>
                </a:solidFill>
                <a:latin typeface="Segoe UI"/>
              </a:rPr>
              <a:t>Free Space</a:t>
            </a:r>
          </a:p>
        </p:txBody>
      </p:sp>
      <p:sp>
        <p:nvSpPr>
          <p:cNvPr id="89" name="TextBox 88">
            <a:extLst>
              <a:ext uri="{FF2B5EF4-FFF2-40B4-BE49-F238E27FC236}">
                <a16:creationId xmlns:a16="http://schemas.microsoft.com/office/drawing/2014/main" id="{51AD4DA8-7985-497F-B267-7266439C4652}"/>
              </a:ext>
            </a:extLst>
          </p:cNvPr>
          <p:cNvSpPr txBox="1"/>
          <p:nvPr/>
        </p:nvSpPr>
        <p:spPr>
          <a:xfrm>
            <a:off x="3616823" y="1010307"/>
            <a:ext cx="6103718" cy="814661"/>
          </a:xfrm>
          <a:prstGeom prst="rect">
            <a:avLst/>
          </a:prstGeom>
          <a:noFill/>
        </p:spPr>
        <p:txBody>
          <a:bodyPr wrap="square" rtlCol="0">
            <a:spAutoFit/>
          </a:bodyPr>
          <a:lstStyle/>
          <a:p>
            <a:pPr defTabSz="896386">
              <a:defRPr/>
            </a:pPr>
            <a:r>
              <a:rPr lang="en-US" sz="2353" kern="0" dirty="0">
                <a:solidFill>
                  <a:prstClr val="black"/>
                </a:solidFill>
                <a:latin typeface="Segoe UI"/>
              </a:rPr>
              <a:t>Header contains Page Information such a Page Number and Page Type </a:t>
            </a:r>
          </a:p>
        </p:txBody>
      </p:sp>
      <p:sp>
        <p:nvSpPr>
          <p:cNvPr id="91" name="Right Brace 90">
            <a:extLst>
              <a:ext uri="{FF2B5EF4-FFF2-40B4-BE49-F238E27FC236}">
                <a16:creationId xmlns:a16="http://schemas.microsoft.com/office/drawing/2014/main" id="{820010D2-1022-4672-8282-0DDEFE213941}"/>
              </a:ext>
            </a:extLst>
          </p:cNvPr>
          <p:cNvSpPr/>
          <p:nvPr/>
        </p:nvSpPr>
        <p:spPr bwMode="auto">
          <a:xfrm>
            <a:off x="3490999" y="1929784"/>
            <a:ext cx="2144386" cy="3704506"/>
          </a:xfrm>
          <a:prstGeom prst="rightBrace">
            <a:avLst/>
          </a:prstGeom>
          <a:solidFill>
            <a:srgbClr val="2098D5">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rot="0" spcFirstLastPara="0" vertOverflow="overflow" horzOverflow="overflow" vert="horz" wrap="square" lIns="179285" tIns="44821" rIns="179285" bIns="44821" numCol="1" spcCol="0" rtlCol="0" fromWordArt="0" anchor="ctr" anchorCtr="0" forceAA="0" compatLnSpc="1">
            <a:prstTxWarp prst="textNoShape">
              <a:avLst/>
            </a:prstTxWarp>
            <a:noAutofit/>
          </a:bodyPr>
          <a:lstStyle/>
          <a:p>
            <a:pPr algn="ctr" defTabSz="896386" eaLnBrk="0" fontAlgn="base" hangingPunct="0">
              <a:spcBef>
                <a:spcPct val="0"/>
              </a:spcBef>
              <a:spcAft>
                <a:spcPct val="0"/>
              </a:spcAft>
              <a:defRPr/>
            </a:pPr>
            <a:endParaRPr lang="en-US" sz="1765" b="1" kern="0">
              <a:solidFill>
                <a:prstClr val="black"/>
              </a:solidFill>
              <a:latin typeface="Verdana" pitchFamily="34" charset="0"/>
            </a:endParaRPr>
          </a:p>
        </p:txBody>
      </p:sp>
      <p:sp>
        <p:nvSpPr>
          <p:cNvPr id="93" name="TextBox 92">
            <a:extLst>
              <a:ext uri="{FF2B5EF4-FFF2-40B4-BE49-F238E27FC236}">
                <a16:creationId xmlns:a16="http://schemas.microsoft.com/office/drawing/2014/main" id="{E2FA8FAD-88CD-40F8-9BD7-FA3CBF9D3AC3}"/>
              </a:ext>
            </a:extLst>
          </p:cNvPr>
          <p:cNvSpPr txBox="1"/>
          <p:nvPr/>
        </p:nvSpPr>
        <p:spPr>
          <a:xfrm>
            <a:off x="5645952" y="3376792"/>
            <a:ext cx="3122910" cy="814661"/>
          </a:xfrm>
          <a:prstGeom prst="rect">
            <a:avLst/>
          </a:prstGeom>
          <a:noFill/>
        </p:spPr>
        <p:txBody>
          <a:bodyPr wrap="square" rtlCol="0">
            <a:spAutoFit/>
          </a:bodyPr>
          <a:lstStyle/>
          <a:p>
            <a:pPr defTabSz="896386">
              <a:defRPr/>
            </a:pPr>
            <a:r>
              <a:rPr lang="en-US" sz="2353" kern="0" dirty="0">
                <a:solidFill>
                  <a:prstClr val="black"/>
                </a:solidFill>
                <a:latin typeface="Segoe UI"/>
              </a:rPr>
              <a:t>8060 bytes for Data Rows or Free Space</a:t>
            </a:r>
          </a:p>
        </p:txBody>
      </p:sp>
      <p:sp>
        <p:nvSpPr>
          <p:cNvPr id="95" name="TextBox 94">
            <a:extLst>
              <a:ext uri="{FF2B5EF4-FFF2-40B4-BE49-F238E27FC236}">
                <a16:creationId xmlns:a16="http://schemas.microsoft.com/office/drawing/2014/main" id="{9F14896A-66B8-4A96-877F-37BA95ABC259}"/>
              </a:ext>
            </a:extLst>
          </p:cNvPr>
          <p:cNvSpPr txBox="1"/>
          <p:nvPr/>
        </p:nvSpPr>
        <p:spPr>
          <a:xfrm>
            <a:off x="3490999" y="5725344"/>
            <a:ext cx="8881879" cy="461665"/>
          </a:xfrm>
          <a:prstGeom prst="rect">
            <a:avLst/>
          </a:prstGeom>
          <a:noFill/>
        </p:spPr>
        <p:txBody>
          <a:bodyPr wrap="square" rtlCol="0">
            <a:spAutoFit/>
          </a:bodyPr>
          <a:lstStyle/>
          <a:p>
            <a:pPr defTabSz="896386">
              <a:defRPr/>
            </a:pPr>
            <a:r>
              <a:rPr lang="en-US" sz="2400" kern="0" dirty="0">
                <a:solidFill>
                  <a:prstClr val="black"/>
                </a:solidFill>
                <a:latin typeface="Segoe UI"/>
              </a:rPr>
              <a:t> How far from beginning of page that each row is located.</a:t>
            </a:r>
          </a:p>
        </p:txBody>
      </p:sp>
    </p:spTree>
    <p:extLst>
      <p:ext uri="{BB962C8B-B14F-4D97-AF65-F5344CB8AC3E}">
        <p14:creationId xmlns:p14="http://schemas.microsoft.com/office/powerpoint/2010/main" val="3173834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SQL Server Object Allocation</a:t>
            </a:r>
          </a:p>
        </p:txBody>
      </p:sp>
      <p:sp>
        <p:nvSpPr>
          <p:cNvPr id="19" name="Text Placeholder 4">
            <a:extLst>
              <a:ext uri="{FF2B5EF4-FFF2-40B4-BE49-F238E27FC236}">
                <a16:creationId xmlns:a16="http://schemas.microsoft.com/office/drawing/2014/main" id="{741B78AD-2A95-423F-879B-B244EC7B6A0E}"/>
              </a:ext>
            </a:extLst>
          </p:cNvPr>
          <p:cNvSpPr txBox="1">
            <a:spLocks/>
          </p:cNvSpPr>
          <p:nvPr/>
        </p:nvSpPr>
        <p:spPr>
          <a:xfrm>
            <a:off x="538477" y="1189495"/>
            <a:ext cx="11653523" cy="3536232"/>
          </a:xfrm>
          <a:prstGeom prst="rect">
            <a:avLst/>
          </a:prstGeom>
        </p:spPr>
        <p:txBody>
          <a:bodyPr vert="horz" wrap="square" lIns="143428" tIns="89642" rIns="143428" bIns="89642" rtlCol="0" anchor="t">
            <a:sp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rgbClr val="000000"/>
                </a:solidFill>
              </a:rPr>
              <a:t>Databases are composed of 64 kilobytes (KB) extents </a:t>
            </a:r>
          </a:p>
          <a:p>
            <a:r>
              <a:rPr lang="en-US" sz="3137" dirty="0">
                <a:solidFill>
                  <a:srgbClr val="000000"/>
                </a:solidFill>
              </a:rPr>
              <a:t>Each extent has eight pages of 8 KB each</a:t>
            </a:r>
          </a:p>
          <a:p>
            <a:r>
              <a:rPr lang="en-GB" sz="3137" dirty="0">
                <a:solidFill>
                  <a:srgbClr val="000000"/>
                </a:solidFill>
              </a:rPr>
              <a:t>Two types of extents:</a:t>
            </a:r>
          </a:p>
          <a:p>
            <a:pPr lvl="1"/>
            <a:r>
              <a:rPr lang="en-GB" sz="2745" dirty="0">
                <a:latin typeface="+mj-lt"/>
              </a:rPr>
              <a:t>Uniform extents</a:t>
            </a:r>
          </a:p>
          <a:p>
            <a:pPr lvl="2"/>
            <a:r>
              <a:rPr lang="en-GB" sz="2745" dirty="0">
                <a:latin typeface="+mj-lt"/>
              </a:rPr>
              <a:t>All pages belong to the same object</a:t>
            </a:r>
          </a:p>
          <a:p>
            <a:pPr lvl="1"/>
            <a:r>
              <a:rPr lang="en-GB" sz="2745" dirty="0">
                <a:latin typeface="+mj-lt"/>
              </a:rPr>
              <a:t>Mixed extents</a:t>
            </a:r>
          </a:p>
          <a:p>
            <a:pPr lvl="2"/>
            <a:r>
              <a:rPr lang="en-GB" sz="2745" dirty="0">
                <a:latin typeface="+mj-lt"/>
              </a:rPr>
              <a:t>Up to 8 distinct objects can reside in the same Mixed Extent</a:t>
            </a:r>
          </a:p>
        </p:txBody>
      </p:sp>
    </p:spTree>
    <p:extLst>
      <p:ext uri="{BB962C8B-B14F-4D97-AF65-F5344CB8AC3E}">
        <p14:creationId xmlns:p14="http://schemas.microsoft.com/office/powerpoint/2010/main" val="797011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Basic Page Structure</a:t>
            </a:r>
          </a:p>
        </p:txBody>
      </p:sp>
      <p:sp>
        <p:nvSpPr>
          <p:cNvPr id="6" name="Text Placeholder 1">
            <a:extLst>
              <a:ext uri="{FF2B5EF4-FFF2-40B4-BE49-F238E27FC236}">
                <a16:creationId xmlns:a16="http://schemas.microsoft.com/office/drawing/2014/main" id="{23CB71C1-DDC6-47E3-BA3F-81907911921B}"/>
              </a:ext>
            </a:extLst>
          </p:cNvPr>
          <p:cNvSpPr txBox="1">
            <a:spLocks/>
          </p:cNvSpPr>
          <p:nvPr/>
        </p:nvSpPr>
        <p:spPr>
          <a:xfrm>
            <a:off x="538477" y="1189495"/>
            <a:ext cx="11653523" cy="3548301"/>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r>
              <a:rPr lang="en-US" dirty="0">
                <a:solidFill>
                  <a:schemeClr val="tx1"/>
                </a:solidFill>
              </a:rPr>
              <a:t>One .</a:t>
            </a:r>
            <a:r>
              <a:rPr lang="en-US" dirty="0" err="1">
                <a:solidFill>
                  <a:schemeClr val="tx1"/>
                </a:solidFill>
              </a:rPr>
              <a:t>mdf</a:t>
            </a:r>
            <a:r>
              <a:rPr lang="en-US" dirty="0">
                <a:solidFill>
                  <a:schemeClr val="tx1"/>
                </a:solidFill>
              </a:rPr>
              <a:t> file per database</a:t>
            </a:r>
          </a:p>
          <a:p>
            <a:pPr marL="448193" indent="-448193"/>
            <a:r>
              <a:rPr lang="en-US" dirty="0">
                <a:solidFill>
                  <a:schemeClr val="tx1"/>
                </a:solidFill>
              </a:rPr>
              <a:t>Might have one or more .</a:t>
            </a:r>
            <a:r>
              <a:rPr lang="en-US" dirty="0" err="1">
                <a:solidFill>
                  <a:schemeClr val="tx1"/>
                </a:solidFill>
              </a:rPr>
              <a:t>ndf</a:t>
            </a:r>
            <a:r>
              <a:rPr lang="en-US" dirty="0">
                <a:solidFill>
                  <a:schemeClr val="tx1"/>
                </a:solidFill>
              </a:rPr>
              <a:t> files</a:t>
            </a:r>
          </a:p>
          <a:p>
            <a:pPr marL="448193" indent="-448193"/>
            <a:r>
              <a:rPr lang="en-US" dirty="0">
                <a:solidFill>
                  <a:schemeClr val="tx1"/>
                </a:solidFill>
              </a:rPr>
              <a:t>Random reads and writes</a:t>
            </a:r>
          </a:p>
          <a:p>
            <a:pPr marL="448193" indent="-448193"/>
            <a:r>
              <a:rPr lang="en-US" dirty="0">
                <a:solidFill>
                  <a:schemeClr val="tx1"/>
                </a:solidFill>
              </a:rPr>
              <a:t>Write activity during checkpoints, recovery, and lazy writes</a:t>
            </a:r>
          </a:p>
          <a:p>
            <a:pPr marL="448193" indent="-448193"/>
            <a:r>
              <a:rPr lang="en-US" dirty="0">
                <a:solidFill>
                  <a:schemeClr val="tx1"/>
                </a:solidFill>
              </a:rPr>
              <a:t>Read activity during backups and other activity varies depending on the query activity and the buffer pool size</a:t>
            </a:r>
          </a:p>
        </p:txBody>
      </p:sp>
      <p:sp>
        <p:nvSpPr>
          <p:cNvPr id="7" name="Slide Number Placeholder 3">
            <a:extLst>
              <a:ext uri="{FF2B5EF4-FFF2-40B4-BE49-F238E27FC236}">
                <a16:creationId xmlns:a16="http://schemas.microsoft.com/office/drawing/2014/main" id="{FB6A791E-947B-482D-9D9D-75703B8A37E8}"/>
              </a:ext>
            </a:extLst>
          </p:cNvPr>
          <p:cNvSpPr txBox="1">
            <a:spLocks/>
          </p:cNvSpPr>
          <p:nvPr/>
        </p:nvSpPr>
        <p:spPr>
          <a:xfrm>
            <a:off x="4588565" y="6492441"/>
            <a:ext cx="2844800" cy="365074"/>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48193">
              <a:defRPr/>
            </a:pPr>
            <a:r>
              <a:rPr lang="en-US" sz="1050" dirty="0">
                <a:latin typeface="Segoe UI"/>
              </a:rPr>
              <a:t>Microsoft Confidential</a:t>
            </a:r>
          </a:p>
        </p:txBody>
      </p:sp>
    </p:spTree>
    <p:extLst>
      <p:ext uri="{BB962C8B-B14F-4D97-AF65-F5344CB8AC3E}">
        <p14:creationId xmlns:p14="http://schemas.microsoft.com/office/powerpoint/2010/main" val="2050300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0</TotalTime>
  <Words>4222</Words>
  <Application>Microsoft Office PowerPoint</Application>
  <PresentationFormat>Widescreen</PresentationFormat>
  <Paragraphs>324</Paragraphs>
  <Slides>28</Slides>
  <Notes>11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28</vt:i4>
      </vt:variant>
    </vt:vector>
  </HeadingPairs>
  <TitlesOfParts>
    <vt:vector size="42" baseType="lpstr">
      <vt:lpstr>Arial</vt:lpstr>
      <vt:lpstr>Calibri</vt:lpstr>
      <vt:lpstr>Century Gothic</vt:lpstr>
      <vt:lpstr>Consolas</vt:lpstr>
      <vt:lpstr>Segoe</vt:lpstr>
      <vt:lpstr>Segoe UI</vt:lpstr>
      <vt:lpstr>Segoe UI Light</vt:lpstr>
      <vt:lpstr>Verdana</vt:lpstr>
      <vt:lpstr>Wingdings</vt:lpstr>
      <vt:lpstr>PASS 2013_SpeakerTemplate_Final</vt:lpstr>
      <vt:lpstr>CORE TEMPLATE</vt:lpstr>
      <vt:lpstr>1_PASS 2013_SpeakerTemplate_Final</vt:lpstr>
      <vt:lpstr>WHITE TEMPLATE</vt:lpstr>
      <vt:lpstr>PASS 2013_SpeakerTemplate_Final</vt:lpstr>
      <vt:lpstr>Introduction to  Indexing  John Deardurff  </vt:lpstr>
      <vt:lpstr>PowerPoint Presentation</vt:lpstr>
      <vt:lpstr>PowerPoint Presentation</vt:lpstr>
      <vt:lpstr>Lesson 1  Data Pages and  Data Files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2  Heaps and  Clustered Indexes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3  Non-Clustered Indexes    </vt:lpstr>
      <vt:lpstr>PowerPoint Presentation</vt:lpstr>
      <vt:lpstr>Non-clustered Indexes</vt:lpstr>
      <vt:lpstr>Included Columns</vt:lpstr>
      <vt:lpstr>Key Lookups</vt:lpstr>
      <vt:lpstr>Missing indexes in Query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2020-10-25T12:52:15Z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