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76" r:id="rId2"/>
    <p:sldMasterId id="2147483826" r:id="rId3"/>
  </p:sldMasterIdLst>
  <p:notesMasterIdLst>
    <p:notesMasterId r:id="rId28"/>
  </p:notesMasterIdLst>
  <p:sldIdLst>
    <p:sldId id="2103813174" r:id="rId4"/>
    <p:sldId id="2103813175" r:id="rId5"/>
    <p:sldId id="1631" r:id="rId6"/>
    <p:sldId id="2103813176" r:id="rId7"/>
    <p:sldId id="313" r:id="rId8"/>
    <p:sldId id="11117" r:id="rId9"/>
    <p:sldId id="1646" r:id="rId10"/>
    <p:sldId id="1551" r:id="rId11"/>
    <p:sldId id="1636" r:id="rId12"/>
    <p:sldId id="1637" r:id="rId13"/>
    <p:sldId id="1638" r:id="rId14"/>
    <p:sldId id="2103813177" r:id="rId15"/>
    <p:sldId id="1539" r:id="rId16"/>
    <p:sldId id="11114" r:id="rId17"/>
    <p:sldId id="597" r:id="rId18"/>
    <p:sldId id="1540" r:id="rId19"/>
    <p:sldId id="1541" r:id="rId20"/>
    <p:sldId id="1650" r:id="rId21"/>
    <p:sldId id="1543" r:id="rId22"/>
    <p:sldId id="1545" r:id="rId23"/>
    <p:sldId id="1546" r:id="rId24"/>
    <p:sldId id="600" r:id="rId25"/>
    <p:sldId id="11113" r:id="rId26"/>
    <p:sldId id="165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2103813174"/>
            <p14:sldId id="2103813175"/>
            <p14:sldId id="1631"/>
          </p14:sldIdLst>
        </p14:section>
        <p14:section name="Core Template" id="{0C8682EF-709C-4DD2-B11B-19E2D910C2A9}">
          <p14:sldIdLst>
            <p14:sldId id="2103813176"/>
            <p14:sldId id="313"/>
            <p14:sldId id="11117"/>
            <p14:sldId id="1646"/>
            <p14:sldId id="1551"/>
            <p14:sldId id="1636"/>
            <p14:sldId id="1637"/>
            <p14:sldId id="1638"/>
            <p14:sldId id="2103813177"/>
            <p14:sldId id="1539"/>
            <p14:sldId id="11114"/>
            <p14:sldId id="597"/>
            <p14:sldId id="1540"/>
            <p14:sldId id="1541"/>
            <p14:sldId id="1650"/>
            <p14:sldId id="1543"/>
            <p14:sldId id="1545"/>
            <p14:sldId id="1546"/>
            <p14:sldId id="600"/>
            <p14:sldId id="11113"/>
            <p14:sldId id="16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3765"/>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5" autoAdjust="0"/>
    <p:restoredTop sz="95220" autoAdjust="0"/>
  </p:normalViewPr>
  <p:slideViewPr>
    <p:cSldViewPr snapToGrid="0">
      <p:cViewPr varScale="1">
        <p:scale>
          <a:sx n="79" d="100"/>
          <a:sy n="79" d="100"/>
        </p:scale>
        <p:origin x="744"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651"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200" dirty="0">
              <a:solidFill>
                <a:schemeClr val="bg1"/>
              </a:solidFill>
            </a:rPr>
            <a:t>Locks, Blocks, and Deadlocks</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2485FC33-335E-4886-A0AF-2B54E7E872DF}">
      <dgm:prSet custT="1"/>
      <dgm:spPr>
        <a:solidFill>
          <a:schemeClr val="accent4">
            <a:lumMod val="75000"/>
          </a:schemeClr>
        </a:solidFill>
      </dgm:spPr>
      <dgm:t>
        <a:bodyPr/>
        <a:lstStyle/>
        <a:p>
          <a:r>
            <a:rPr lang="en-US" sz="3200" dirty="0">
              <a:solidFill>
                <a:schemeClr val="bg1"/>
              </a:solidFill>
            </a:rPr>
            <a:t>Locking Escalation</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31806E39-DA97-4FE6-BCC1-CE510A1766B0}">
      <dgm:prSet custT="1"/>
      <dgm:spPr>
        <a:solidFill>
          <a:schemeClr val="accent4">
            <a:lumMod val="75000"/>
          </a:schemeClr>
        </a:solidFill>
      </dgm:spPr>
      <dgm:t>
        <a:bodyPr/>
        <a:lstStyle/>
        <a:p>
          <a:pPr>
            <a:buFont typeface="Arial" panose="020B0604020202020204" pitchFamily="34" charset="0"/>
            <a:buChar char="•"/>
          </a:pPr>
          <a:r>
            <a:rPr lang="en-US" sz="3200" dirty="0">
              <a:solidFill>
                <a:schemeClr val="bg1"/>
              </a:solidFill>
            </a:rPr>
            <a:t>Locking Granularity</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FAD810E2-5499-4C9A-AD3D-C9ECE83166D5}">
      <dgm:prSet custT="1"/>
      <dgm:spPr>
        <a:solidFill>
          <a:schemeClr val="accent4">
            <a:lumMod val="75000"/>
          </a:schemeClr>
        </a:solidFill>
      </dgm:spPr>
      <dgm:t>
        <a:bodyPr/>
        <a:lstStyle/>
        <a:p>
          <a:pPr>
            <a:buFont typeface="Arial" panose="020B0604020202020204" pitchFamily="34" charset="0"/>
            <a:buChar char="•"/>
          </a:pPr>
          <a:r>
            <a:rPr lang="en-US" sz="3200">
              <a:solidFill>
                <a:schemeClr val="bg1"/>
              </a:solidFill>
            </a:rPr>
            <a:t>Locking </a:t>
          </a:r>
          <a:r>
            <a:rPr lang="en-US" sz="3200" dirty="0">
              <a:solidFill>
                <a:schemeClr val="bg1"/>
              </a:solidFill>
            </a:rPr>
            <a:t>Hierarchies</a:t>
          </a:r>
        </a:p>
      </dgm:t>
    </dgm:pt>
    <dgm:pt modelId="{9A05B54E-B08E-405A-8339-184FD200B30A}" type="parTrans" cxnId="{29A099F7-926F-48B2-908B-D4AA5BEE8FEA}">
      <dgm:prSet/>
      <dgm:spPr/>
      <dgm:t>
        <a:bodyPr/>
        <a:lstStyle/>
        <a:p>
          <a:endParaRPr lang="en-US"/>
        </a:p>
      </dgm:t>
    </dgm:pt>
    <dgm:pt modelId="{771863C5-1B08-4BAF-9508-19D078288837}" type="sibTrans" cxnId="{29A099F7-926F-48B2-908B-D4AA5BEE8FEA}">
      <dgm:prSet/>
      <dgm:spPr/>
      <dgm:t>
        <a:bodyPr/>
        <a:lstStyle/>
        <a:p>
          <a:endParaRPr lang="en-US"/>
        </a:p>
      </dgm:t>
    </dgm:pt>
    <dgm:pt modelId="{7B8D661C-C429-4847-8D59-201D56D1DB86}" type="pres">
      <dgm:prSet presAssocID="{E0727030-A103-47B3-9948-2C3FB6249167}" presName="linear" presStyleCnt="0">
        <dgm:presLayoutVars>
          <dgm:animLvl val="lvl"/>
          <dgm:resizeHandles val="exact"/>
        </dgm:presLayoutVars>
      </dgm:prSet>
      <dgm:spPr/>
    </dgm:pt>
    <dgm:pt modelId="{5E3CF3AD-1751-446E-A095-E91D1029D673}" type="pres">
      <dgm:prSet presAssocID="{0E1DD910-82B7-411B-86B9-779EC2DE4ABD}" presName="parentText" presStyleLbl="node1" presStyleIdx="0" presStyleCnt="4">
        <dgm:presLayoutVars>
          <dgm:chMax val="0"/>
          <dgm:bulletEnabled val="1"/>
        </dgm:presLayoutVars>
      </dgm:prSet>
      <dgm:spPr/>
    </dgm:pt>
    <dgm:pt modelId="{2EB30EA5-8E77-4B4D-AC5C-ACAD3FAADB55}" type="pres">
      <dgm:prSet presAssocID="{B6272E9F-8C73-47FA-A097-213295CCE98A}" presName="spacer" presStyleCnt="0"/>
      <dgm:spPr/>
    </dgm:pt>
    <dgm:pt modelId="{CA65A80A-0432-45C9-AD87-4823DF43F9DD}" type="pres">
      <dgm:prSet presAssocID="{31806E39-DA97-4FE6-BCC1-CE510A1766B0}" presName="parentText" presStyleLbl="node1" presStyleIdx="1" presStyleCnt="4">
        <dgm:presLayoutVars>
          <dgm:chMax val="0"/>
          <dgm:bulletEnabled val="1"/>
        </dgm:presLayoutVars>
      </dgm:prSet>
      <dgm:spPr/>
    </dgm:pt>
    <dgm:pt modelId="{32CC3F37-A8BB-4D71-BAC7-E5A4D8D25E46}" type="pres">
      <dgm:prSet presAssocID="{0103660E-F48B-43E0-A359-1BB51FA9AEDE}" presName="spacer" presStyleCnt="0"/>
      <dgm:spPr/>
    </dgm:pt>
    <dgm:pt modelId="{FD9ABB97-5F82-417C-BAA1-6FD31DFB9182}" type="pres">
      <dgm:prSet presAssocID="{FAD810E2-5499-4C9A-AD3D-C9ECE83166D5}" presName="parentText" presStyleLbl="node1" presStyleIdx="2" presStyleCnt="4">
        <dgm:presLayoutVars>
          <dgm:chMax val="0"/>
          <dgm:bulletEnabled val="1"/>
        </dgm:presLayoutVars>
      </dgm:prSet>
      <dgm:spPr/>
    </dgm:pt>
    <dgm:pt modelId="{5C825028-7AAD-4C86-B136-C6D1AF56E971}" type="pres">
      <dgm:prSet presAssocID="{771863C5-1B08-4BAF-9508-19D078288837}" presName="spacer" presStyleCnt="0"/>
      <dgm:spPr/>
    </dgm:pt>
    <dgm:pt modelId="{37A52C45-891B-4E01-93EF-53EAA7DF53BE}" type="pres">
      <dgm:prSet presAssocID="{2485FC33-335E-4886-A0AF-2B54E7E872DF}" presName="parentText" presStyleLbl="node1" presStyleIdx="3" presStyleCnt="4">
        <dgm:presLayoutVars>
          <dgm:chMax val="0"/>
          <dgm:bulletEnabled val="1"/>
        </dgm:presLayoutVars>
      </dgm:prSet>
      <dgm:spPr/>
    </dgm:pt>
  </dgm:ptLst>
  <dgm:cxnLst>
    <dgm:cxn modelId="{8AFD7467-74F5-4E35-B515-4628D9DA31DE}" type="presOf" srcId="{0E1DD910-82B7-411B-86B9-779EC2DE4ABD}" destId="{5E3CF3AD-1751-446E-A095-E91D1029D673}" srcOrd="0" destOrd="0" presId="urn:microsoft.com/office/officeart/2005/8/layout/vList2"/>
    <dgm:cxn modelId="{82C4DE49-13F9-4858-A22F-D30E9D046A47}" srcId="{E0727030-A103-47B3-9948-2C3FB6249167}" destId="{31806E39-DA97-4FE6-BCC1-CE510A1766B0}" srcOrd="1" destOrd="0" parTransId="{0855E89E-E2F9-49AF-A74D-B6A840749A89}" sibTransId="{0103660E-F48B-43E0-A359-1BB51FA9AEDE}"/>
    <dgm:cxn modelId="{118526B4-867E-41A3-8B43-6A9A9CFDB6C6}" type="presOf" srcId="{FAD810E2-5499-4C9A-AD3D-C9ECE83166D5}" destId="{FD9ABB97-5F82-417C-BAA1-6FD31DFB9182}"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91A2CDD4-64A6-4033-8BCD-0F5BFA7FE281}" type="presOf" srcId="{2485FC33-335E-4886-A0AF-2B54E7E872DF}" destId="{37A52C45-891B-4E01-93EF-53EAA7DF53BE}"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32D083F5-7DBA-4672-8DD0-5140776D313A}" type="presOf" srcId="{E0727030-A103-47B3-9948-2C3FB6249167}" destId="{7B8D661C-C429-4847-8D59-201D56D1DB86}" srcOrd="0" destOrd="0" presId="urn:microsoft.com/office/officeart/2005/8/layout/vList2"/>
    <dgm:cxn modelId="{29A099F7-926F-48B2-908B-D4AA5BEE8FEA}" srcId="{E0727030-A103-47B3-9948-2C3FB6249167}" destId="{FAD810E2-5499-4C9A-AD3D-C9ECE83166D5}" srcOrd="2" destOrd="0" parTransId="{9A05B54E-B08E-405A-8339-184FD200B30A}" sibTransId="{771863C5-1B08-4BAF-9508-19D078288837}"/>
    <dgm:cxn modelId="{CF8141F9-3DB4-4C3A-B09E-A603C1EC9004}" type="presOf" srcId="{31806E39-DA97-4FE6-BCC1-CE510A1766B0}" destId="{CA65A80A-0432-45C9-AD87-4823DF43F9DD}" srcOrd="0" destOrd="0" presId="urn:microsoft.com/office/officeart/2005/8/layout/vList2"/>
    <dgm:cxn modelId="{5B2FE1FE-1E96-4ED4-9208-4BE3766DDAEA}" type="presParOf" srcId="{7B8D661C-C429-4847-8D59-201D56D1DB86}" destId="{5E3CF3AD-1751-446E-A095-E91D1029D673}" srcOrd="0" destOrd="0" presId="urn:microsoft.com/office/officeart/2005/8/layout/vList2"/>
    <dgm:cxn modelId="{2ACD0AE0-0EC3-485D-A9FE-BED881F7C778}" type="presParOf" srcId="{7B8D661C-C429-4847-8D59-201D56D1DB86}" destId="{2EB30EA5-8E77-4B4D-AC5C-ACAD3FAADB55}" srcOrd="1" destOrd="0" presId="urn:microsoft.com/office/officeart/2005/8/layout/vList2"/>
    <dgm:cxn modelId="{3490A22F-DC41-43AA-8DC6-B2CDE8775B4B}" type="presParOf" srcId="{7B8D661C-C429-4847-8D59-201D56D1DB86}" destId="{CA65A80A-0432-45C9-AD87-4823DF43F9DD}" srcOrd="2" destOrd="0" presId="urn:microsoft.com/office/officeart/2005/8/layout/vList2"/>
    <dgm:cxn modelId="{D7DB112B-0A3E-4B60-8B9D-B862120E635A}" type="presParOf" srcId="{7B8D661C-C429-4847-8D59-201D56D1DB86}" destId="{32CC3F37-A8BB-4D71-BAC7-E5A4D8D25E46}" srcOrd="3" destOrd="0" presId="urn:microsoft.com/office/officeart/2005/8/layout/vList2"/>
    <dgm:cxn modelId="{4097987A-FDEA-4F30-8424-6D995D563B96}" type="presParOf" srcId="{7B8D661C-C429-4847-8D59-201D56D1DB86}" destId="{FD9ABB97-5F82-417C-BAA1-6FD31DFB9182}" srcOrd="4" destOrd="0" presId="urn:microsoft.com/office/officeart/2005/8/layout/vList2"/>
    <dgm:cxn modelId="{B0B4D543-8278-4C52-A382-C0F057B43D01}" type="presParOf" srcId="{7B8D661C-C429-4847-8D59-201D56D1DB86}" destId="{5C825028-7AAD-4C86-B136-C6D1AF56E971}" srcOrd="5" destOrd="0" presId="urn:microsoft.com/office/officeart/2005/8/layout/vList2"/>
    <dgm:cxn modelId="{21F9D10B-8DFD-4B55-87B7-24C28C163C7A}" type="presParOf" srcId="{7B8D661C-C429-4847-8D59-201D56D1DB86}" destId="{37A52C45-891B-4E01-93EF-53EAA7DF53B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E2773D-A09C-470B-9ECD-BD701D701972}"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E5EAE90E-E00E-4E27-BF2C-DDE211BBF3AE}">
      <dgm:prSet/>
      <dgm:spPr/>
      <dgm:t>
        <a:bodyPr/>
        <a:lstStyle/>
        <a:p>
          <a:r>
            <a:rPr lang="en-US"/>
            <a:t>A deadlock occurs when two or more tasks permanently block each other by having a lock on a resource that the other tasks are trying to access </a:t>
          </a:r>
        </a:p>
      </dgm:t>
    </dgm:pt>
    <dgm:pt modelId="{4EC8E2B6-91AC-4D60-B2F9-541B464630B8}" type="parTrans" cxnId="{927BB20B-202F-463B-8681-42BC08F23CEA}">
      <dgm:prSet/>
      <dgm:spPr/>
      <dgm:t>
        <a:bodyPr/>
        <a:lstStyle/>
        <a:p>
          <a:endParaRPr lang="en-US"/>
        </a:p>
      </dgm:t>
    </dgm:pt>
    <dgm:pt modelId="{4EFA8ACE-8E1D-4ADD-95F0-3B9BD5E75105}" type="sibTrans" cxnId="{927BB20B-202F-463B-8681-42BC08F23CEA}">
      <dgm:prSet/>
      <dgm:spPr/>
      <dgm:t>
        <a:bodyPr/>
        <a:lstStyle/>
        <a:p>
          <a:endParaRPr lang="en-US"/>
        </a:p>
      </dgm:t>
    </dgm:pt>
    <dgm:pt modelId="{0C61FE69-B551-4FE1-8B35-AEE364135FD8}">
      <dgm:prSet/>
      <dgm:spPr/>
      <dgm:t>
        <a:bodyPr/>
        <a:lstStyle/>
        <a:p>
          <a:r>
            <a:rPr lang="en-US"/>
            <a:t>Transaction 1 holds a lock on the Supplier table and requires a lock on the Part table. Transaction 2 holds a lock on the Part table and wants a lock on the Supplier table</a:t>
          </a:r>
        </a:p>
      </dgm:t>
    </dgm:pt>
    <dgm:pt modelId="{3EFE649B-A337-495C-8AC7-DF3073AB4665}" type="parTrans" cxnId="{B1113FDE-5C7C-417F-8C01-EA444BCE51B2}">
      <dgm:prSet/>
      <dgm:spPr/>
      <dgm:t>
        <a:bodyPr/>
        <a:lstStyle/>
        <a:p>
          <a:endParaRPr lang="en-US"/>
        </a:p>
      </dgm:t>
    </dgm:pt>
    <dgm:pt modelId="{26CB6A8F-B48C-4879-A3F1-FB53AB056845}" type="sibTrans" cxnId="{B1113FDE-5C7C-417F-8C01-EA444BCE51B2}">
      <dgm:prSet/>
      <dgm:spPr/>
      <dgm:t>
        <a:bodyPr/>
        <a:lstStyle/>
        <a:p>
          <a:endParaRPr lang="en-US"/>
        </a:p>
      </dgm:t>
    </dgm:pt>
    <dgm:pt modelId="{A7E84404-8C6F-4847-A5C3-C1E494EAB784}">
      <dgm:prSet/>
      <dgm:spPr/>
      <dgm:t>
        <a:bodyPr/>
        <a:lstStyle/>
        <a:p>
          <a:r>
            <a:rPr lang="en-US"/>
            <a:t>Both the tasks cannot continue until a resource is available and the resources cannot be released until a task continues, and therefore a deadlock state exists</a:t>
          </a:r>
        </a:p>
      </dgm:t>
    </dgm:pt>
    <dgm:pt modelId="{230AFCBC-7244-4031-A76B-4C7D8AB6C51F}" type="parTrans" cxnId="{4E07711E-C41D-41F5-A8A1-5097011893CB}">
      <dgm:prSet/>
      <dgm:spPr/>
      <dgm:t>
        <a:bodyPr/>
        <a:lstStyle/>
        <a:p>
          <a:endParaRPr lang="en-US"/>
        </a:p>
      </dgm:t>
    </dgm:pt>
    <dgm:pt modelId="{8A06677B-E0A7-4A74-8883-4671DB23F01E}" type="sibTrans" cxnId="{4E07711E-C41D-41F5-A8A1-5097011893CB}">
      <dgm:prSet/>
      <dgm:spPr/>
      <dgm:t>
        <a:bodyPr/>
        <a:lstStyle/>
        <a:p>
          <a:endParaRPr lang="en-US"/>
        </a:p>
      </dgm:t>
    </dgm:pt>
    <dgm:pt modelId="{6F72FFB9-19ED-4655-A287-2B7809AAF511}" type="pres">
      <dgm:prSet presAssocID="{4EE2773D-A09C-470B-9ECD-BD701D701972}" presName="linear" presStyleCnt="0">
        <dgm:presLayoutVars>
          <dgm:animLvl val="lvl"/>
          <dgm:resizeHandles val="exact"/>
        </dgm:presLayoutVars>
      </dgm:prSet>
      <dgm:spPr/>
    </dgm:pt>
    <dgm:pt modelId="{8ECBD084-1E6A-4B84-A730-3FE67F3D0766}" type="pres">
      <dgm:prSet presAssocID="{E5EAE90E-E00E-4E27-BF2C-DDE211BBF3AE}" presName="parentText" presStyleLbl="node1" presStyleIdx="0" presStyleCnt="3">
        <dgm:presLayoutVars>
          <dgm:chMax val="0"/>
          <dgm:bulletEnabled val="1"/>
        </dgm:presLayoutVars>
      </dgm:prSet>
      <dgm:spPr/>
    </dgm:pt>
    <dgm:pt modelId="{522B5A3A-9EE3-4139-8108-C462AAE519B9}" type="pres">
      <dgm:prSet presAssocID="{4EFA8ACE-8E1D-4ADD-95F0-3B9BD5E75105}" presName="spacer" presStyleCnt="0"/>
      <dgm:spPr/>
    </dgm:pt>
    <dgm:pt modelId="{11281369-3452-440A-BA35-D046B77349CD}" type="pres">
      <dgm:prSet presAssocID="{0C61FE69-B551-4FE1-8B35-AEE364135FD8}" presName="parentText" presStyleLbl="node1" presStyleIdx="1" presStyleCnt="3">
        <dgm:presLayoutVars>
          <dgm:chMax val="0"/>
          <dgm:bulletEnabled val="1"/>
        </dgm:presLayoutVars>
      </dgm:prSet>
      <dgm:spPr/>
    </dgm:pt>
    <dgm:pt modelId="{2D801632-7BB1-4495-90E1-C629580CE0EA}" type="pres">
      <dgm:prSet presAssocID="{26CB6A8F-B48C-4879-A3F1-FB53AB056845}" presName="spacer" presStyleCnt="0"/>
      <dgm:spPr/>
    </dgm:pt>
    <dgm:pt modelId="{4AF469AC-94E9-44DB-A84B-676AA8F30238}" type="pres">
      <dgm:prSet presAssocID="{A7E84404-8C6F-4847-A5C3-C1E494EAB784}" presName="parentText" presStyleLbl="node1" presStyleIdx="2" presStyleCnt="3">
        <dgm:presLayoutVars>
          <dgm:chMax val="0"/>
          <dgm:bulletEnabled val="1"/>
        </dgm:presLayoutVars>
      </dgm:prSet>
      <dgm:spPr/>
    </dgm:pt>
  </dgm:ptLst>
  <dgm:cxnLst>
    <dgm:cxn modelId="{927BB20B-202F-463B-8681-42BC08F23CEA}" srcId="{4EE2773D-A09C-470B-9ECD-BD701D701972}" destId="{E5EAE90E-E00E-4E27-BF2C-DDE211BBF3AE}" srcOrd="0" destOrd="0" parTransId="{4EC8E2B6-91AC-4D60-B2F9-541B464630B8}" sibTransId="{4EFA8ACE-8E1D-4ADD-95F0-3B9BD5E75105}"/>
    <dgm:cxn modelId="{4E07711E-C41D-41F5-A8A1-5097011893CB}" srcId="{4EE2773D-A09C-470B-9ECD-BD701D701972}" destId="{A7E84404-8C6F-4847-A5C3-C1E494EAB784}" srcOrd="2" destOrd="0" parTransId="{230AFCBC-7244-4031-A76B-4C7D8AB6C51F}" sibTransId="{8A06677B-E0A7-4A74-8883-4671DB23F01E}"/>
    <dgm:cxn modelId="{09BC4D36-F4C0-4147-8F54-03979B017D46}" type="presOf" srcId="{A7E84404-8C6F-4847-A5C3-C1E494EAB784}" destId="{4AF469AC-94E9-44DB-A84B-676AA8F30238}" srcOrd="0" destOrd="0" presId="urn:microsoft.com/office/officeart/2005/8/layout/vList2"/>
    <dgm:cxn modelId="{CB791964-061A-4AAB-826A-657268ABC53C}" type="presOf" srcId="{E5EAE90E-E00E-4E27-BF2C-DDE211BBF3AE}" destId="{8ECBD084-1E6A-4B84-A730-3FE67F3D0766}" srcOrd="0" destOrd="0" presId="urn:microsoft.com/office/officeart/2005/8/layout/vList2"/>
    <dgm:cxn modelId="{B1113FDE-5C7C-417F-8C01-EA444BCE51B2}" srcId="{4EE2773D-A09C-470B-9ECD-BD701D701972}" destId="{0C61FE69-B551-4FE1-8B35-AEE364135FD8}" srcOrd="1" destOrd="0" parTransId="{3EFE649B-A337-495C-8AC7-DF3073AB4665}" sibTransId="{26CB6A8F-B48C-4879-A3F1-FB53AB056845}"/>
    <dgm:cxn modelId="{0F2077F2-4775-4484-A4B4-95DCADF96387}" type="presOf" srcId="{0C61FE69-B551-4FE1-8B35-AEE364135FD8}" destId="{11281369-3452-440A-BA35-D046B77349CD}" srcOrd="0" destOrd="0" presId="urn:microsoft.com/office/officeart/2005/8/layout/vList2"/>
    <dgm:cxn modelId="{72A48EFE-50BD-42FD-903B-DD976F769D8E}" type="presOf" srcId="{4EE2773D-A09C-470B-9ECD-BD701D701972}" destId="{6F72FFB9-19ED-4655-A287-2B7809AAF511}" srcOrd="0" destOrd="0" presId="urn:microsoft.com/office/officeart/2005/8/layout/vList2"/>
    <dgm:cxn modelId="{491C4ACA-AC98-46C1-8EEF-A5A626E6FC17}" type="presParOf" srcId="{6F72FFB9-19ED-4655-A287-2B7809AAF511}" destId="{8ECBD084-1E6A-4B84-A730-3FE67F3D0766}" srcOrd="0" destOrd="0" presId="urn:microsoft.com/office/officeart/2005/8/layout/vList2"/>
    <dgm:cxn modelId="{9E9AA3C4-6002-4874-9291-8ABC5F97D7B8}" type="presParOf" srcId="{6F72FFB9-19ED-4655-A287-2B7809AAF511}" destId="{522B5A3A-9EE3-4139-8108-C462AAE519B9}" srcOrd="1" destOrd="0" presId="urn:microsoft.com/office/officeart/2005/8/layout/vList2"/>
    <dgm:cxn modelId="{44D66DAA-01BF-44FA-A1AF-E10BC2C1FD82}" type="presParOf" srcId="{6F72FFB9-19ED-4655-A287-2B7809AAF511}" destId="{11281369-3452-440A-BA35-D046B77349CD}" srcOrd="2" destOrd="0" presId="urn:microsoft.com/office/officeart/2005/8/layout/vList2"/>
    <dgm:cxn modelId="{443E4B30-635E-466A-A046-D646FB6C8CD6}" type="presParOf" srcId="{6F72FFB9-19ED-4655-A287-2B7809AAF511}" destId="{2D801632-7BB1-4495-90E1-C629580CE0EA}" srcOrd="3" destOrd="0" presId="urn:microsoft.com/office/officeart/2005/8/layout/vList2"/>
    <dgm:cxn modelId="{8318424D-5B32-48FE-8438-4CC4222AB72E}" type="presParOf" srcId="{6F72FFB9-19ED-4655-A287-2B7809AAF511}" destId="{4AF469AC-94E9-44DB-A84B-676AA8F3023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5556C3-6374-43CB-BF3B-50469E106AB8}" type="doc">
      <dgm:prSet loTypeId="urn:microsoft.com/office/officeart/2005/8/layout/default" loCatId="list" qsTypeId="urn:microsoft.com/office/officeart/2005/8/quickstyle/simple1" qsCatId="simple" csTypeId="urn:microsoft.com/office/officeart/2005/8/colors/accent5_2" csCatId="accent5"/>
      <dgm:spPr/>
      <dgm:t>
        <a:bodyPr/>
        <a:lstStyle/>
        <a:p>
          <a:endParaRPr lang="en-US"/>
        </a:p>
      </dgm:t>
    </dgm:pt>
    <dgm:pt modelId="{F5452581-E34B-43A5-9C73-375681B53417}">
      <dgm:prSet/>
      <dgm:spPr/>
      <dgm:t>
        <a:bodyPr/>
        <a:lstStyle/>
        <a:p>
          <a:r>
            <a:rPr lang="en-US"/>
            <a:t>SQL Server automatically selects the transaction that is the cheapest to roll back</a:t>
          </a:r>
        </a:p>
      </dgm:t>
    </dgm:pt>
    <dgm:pt modelId="{8790ABDB-17DC-4C1B-892C-7AB338CA78B9}" type="parTrans" cxnId="{05977384-A892-4DC4-B272-E6DF145290F6}">
      <dgm:prSet/>
      <dgm:spPr/>
      <dgm:t>
        <a:bodyPr/>
        <a:lstStyle/>
        <a:p>
          <a:endParaRPr lang="en-US"/>
        </a:p>
      </dgm:t>
    </dgm:pt>
    <dgm:pt modelId="{948C2EF6-2F9C-49A7-82F4-A8AC5F87D6FF}" type="sibTrans" cxnId="{05977384-A892-4DC4-B272-E6DF145290F6}">
      <dgm:prSet/>
      <dgm:spPr/>
      <dgm:t>
        <a:bodyPr/>
        <a:lstStyle/>
        <a:p>
          <a:endParaRPr lang="en-US"/>
        </a:p>
      </dgm:t>
    </dgm:pt>
    <dgm:pt modelId="{415DF187-03CC-4183-A6F8-097E417802C4}">
      <dgm:prSet/>
      <dgm:spPr/>
      <dgm:t>
        <a:bodyPr/>
        <a:lstStyle/>
        <a:p>
          <a:r>
            <a:rPr lang="en-US"/>
            <a:t>Use SET DEADLOCK_PRIORITY to change the likelihood of a batch being chosen as a victim</a:t>
          </a:r>
        </a:p>
      </dgm:t>
    </dgm:pt>
    <dgm:pt modelId="{8592D521-313E-4E85-9CD3-857657799F00}" type="parTrans" cxnId="{FA622CE7-081C-4C3A-BA52-411EF0003288}">
      <dgm:prSet/>
      <dgm:spPr/>
      <dgm:t>
        <a:bodyPr/>
        <a:lstStyle/>
        <a:p>
          <a:endParaRPr lang="en-US"/>
        </a:p>
      </dgm:t>
    </dgm:pt>
    <dgm:pt modelId="{D72EC3B8-A069-4E64-A9D5-FC854D99F294}" type="sibTrans" cxnId="{FA622CE7-081C-4C3A-BA52-411EF0003288}">
      <dgm:prSet/>
      <dgm:spPr/>
      <dgm:t>
        <a:bodyPr/>
        <a:lstStyle/>
        <a:p>
          <a:endParaRPr lang="en-US"/>
        </a:p>
      </dgm:t>
    </dgm:pt>
    <dgm:pt modelId="{6F9A6AA9-6A4E-441B-B3FB-7BEDA93BA59D}">
      <dgm:prSet/>
      <dgm:spPr/>
      <dgm:t>
        <a:bodyPr/>
        <a:lstStyle/>
        <a:p>
          <a:r>
            <a:rPr lang="en-US"/>
            <a:t>Access the resources in the same order</a:t>
          </a:r>
        </a:p>
      </dgm:t>
    </dgm:pt>
    <dgm:pt modelId="{5942C81B-8BD8-45EE-BC76-7BC047C4BB9A}" type="parTrans" cxnId="{8C65BE45-B42D-4AC7-B1F7-3C56AC712546}">
      <dgm:prSet/>
      <dgm:spPr/>
      <dgm:t>
        <a:bodyPr/>
        <a:lstStyle/>
        <a:p>
          <a:endParaRPr lang="en-US"/>
        </a:p>
      </dgm:t>
    </dgm:pt>
    <dgm:pt modelId="{63EDBA92-788C-476B-A178-E67D4F6B3710}" type="sibTrans" cxnId="{8C65BE45-B42D-4AC7-B1F7-3C56AC712546}">
      <dgm:prSet/>
      <dgm:spPr/>
      <dgm:t>
        <a:bodyPr/>
        <a:lstStyle/>
        <a:p>
          <a:endParaRPr lang="en-US"/>
        </a:p>
      </dgm:t>
    </dgm:pt>
    <dgm:pt modelId="{736122FB-41D6-4677-86BC-93A4A15446B0}">
      <dgm:prSet/>
      <dgm:spPr/>
      <dgm:t>
        <a:bodyPr/>
        <a:lstStyle/>
        <a:p>
          <a:r>
            <a:rPr lang="en-US"/>
            <a:t>Make the transactions simple and shorten the length of the transactions</a:t>
          </a:r>
        </a:p>
      </dgm:t>
    </dgm:pt>
    <dgm:pt modelId="{752324A5-FBC3-45BE-BDD4-9074C4615478}" type="parTrans" cxnId="{B62F32C3-672C-481E-A926-4668BDDCE231}">
      <dgm:prSet/>
      <dgm:spPr/>
      <dgm:t>
        <a:bodyPr/>
        <a:lstStyle/>
        <a:p>
          <a:endParaRPr lang="en-US"/>
        </a:p>
      </dgm:t>
    </dgm:pt>
    <dgm:pt modelId="{6F5E7D01-273B-46BD-8082-FEE722CA18F5}" type="sibTrans" cxnId="{B62F32C3-672C-481E-A926-4668BDDCE231}">
      <dgm:prSet/>
      <dgm:spPr/>
      <dgm:t>
        <a:bodyPr/>
        <a:lstStyle/>
        <a:p>
          <a:endParaRPr lang="en-US"/>
        </a:p>
      </dgm:t>
    </dgm:pt>
    <dgm:pt modelId="{4F5501AD-21D8-4243-B48F-4B81DBA3AE39}">
      <dgm:prSet/>
      <dgm:spPr/>
      <dgm:t>
        <a:bodyPr/>
        <a:lstStyle/>
        <a:p>
          <a:r>
            <a:rPr lang="en-US"/>
            <a:t>Use error handlers to capture deadlocks</a:t>
          </a:r>
        </a:p>
      </dgm:t>
    </dgm:pt>
    <dgm:pt modelId="{C610962C-7BD2-4BAF-B11B-16FDE053F9C0}" type="parTrans" cxnId="{D033BB1A-42CD-4AA5-AF02-7547F54C06B5}">
      <dgm:prSet/>
      <dgm:spPr/>
      <dgm:t>
        <a:bodyPr/>
        <a:lstStyle/>
        <a:p>
          <a:endParaRPr lang="en-US"/>
        </a:p>
      </dgm:t>
    </dgm:pt>
    <dgm:pt modelId="{37D1359F-C72A-4C50-815A-6D8B2F65827D}" type="sibTrans" cxnId="{D033BB1A-42CD-4AA5-AF02-7547F54C06B5}">
      <dgm:prSet/>
      <dgm:spPr/>
      <dgm:t>
        <a:bodyPr/>
        <a:lstStyle/>
        <a:p>
          <a:endParaRPr lang="en-US"/>
        </a:p>
      </dgm:t>
    </dgm:pt>
    <dgm:pt modelId="{539B1162-C779-4BB0-8CC0-708DE03BF382}" type="pres">
      <dgm:prSet presAssocID="{EA5556C3-6374-43CB-BF3B-50469E106AB8}" presName="diagram" presStyleCnt="0">
        <dgm:presLayoutVars>
          <dgm:dir/>
          <dgm:resizeHandles val="exact"/>
        </dgm:presLayoutVars>
      </dgm:prSet>
      <dgm:spPr/>
    </dgm:pt>
    <dgm:pt modelId="{3296F3E2-C158-448F-A674-667589551C4B}" type="pres">
      <dgm:prSet presAssocID="{F5452581-E34B-43A5-9C73-375681B53417}" presName="node" presStyleLbl="node1" presStyleIdx="0" presStyleCnt="5">
        <dgm:presLayoutVars>
          <dgm:bulletEnabled val="1"/>
        </dgm:presLayoutVars>
      </dgm:prSet>
      <dgm:spPr/>
    </dgm:pt>
    <dgm:pt modelId="{510B1A9B-8140-45A4-A438-5AC9F8BE1A2B}" type="pres">
      <dgm:prSet presAssocID="{948C2EF6-2F9C-49A7-82F4-A8AC5F87D6FF}" presName="sibTrans" presStyleCnt="0"/>
      <dgm:spPr/>
    </dgm:pt>
    <dgm:pt modelId="{C9131E0C-0C9F-4AFC-9451-BBC59EC1D522}" type="pres">
      <dgm:prSet presAssocID="{415DF187-03CC-4183-A6F8-097E417802C4}" presName="node" presStyleLbl="node1" presStyleIdx="1" presStyleCnt="5">
        <dgm:presLayoutVars>
          <dgm:bulletEnabled val="1"/>
        </dgm:presLayoutVars>
      </dgm:prSet>
      <dgm:spPr/>
    </dgm:pt>
    <dgm:pt modelId="{1F1ACD34-5BE1-43E0-9975-F4E3492EAE61}" type="pres">
      <dgm:prSet presAssocID="{D72EC3B8-A069-4E64-A9D5-FC854D99F294}" presName="sibTrans" presStyleCnt="0"/>
      <dgm:spPr/>
    </dgm:pt>
    <dgm:pt modelId="{EAEB54B4-D0BE-4149-A819-6E6E44B61F2B}" type="pres">
      <dgm:prSet presAssocID="{6F9A6AA9-6A4E-441B-B3FB-7BEDA93BA59D}" presName="node" presStyleLbl="node1" presStyleIdx="2" presStyleCnt="5">
        <dgm:presLayoutVars>
          <dgm:bulletEnabled val="1"/>
        </dgm:presLayoutVars>
      </dgm:prSet>
      <dgm:spPr/>
    </dgm:pt>
    <dgm:pt modelId="{A160FFDD-B15C-49E9-9951-FBDF0854E561}" type="pres">
      <dgm:prSet presAssocID="{63EDBA92-788C-476B-A178-E67D4F6B3710}" presName="sibTrans" presStyleCnt="0"/>
      <dgm:spPr/>
    </dgm:pt>
    <dgm:pt modelId="{FC75CE2F-9227-4954-A90A-6E9D9D0C4F84}" type="pres">
      <dgm:prSet presAssocID="{736122FB-41D6-4677-86BC-93A4A15446B0}" presName="node" presStyleLbl="node1" presStyleIdx="3" presStyleCnt="5">
        <dgm:presLayoutVars>
          <dgm:bulletEnabled val="1"/>
        </dgm:presLayoutVars>
      </dgm:prSet>
      <dgm:spPr/>
    </dgm:pt>
    <dgm:pt modelId="{E6131168-A51B-4E6C-A990-31498DF3920C}" type="pres">
      <dgm:prSet presAssocID="{6F5E7D01-273B-46BD-8082-FEE722CA18F5}" presName="sibTrans" presStyleCnt="0"/>
      <dgm:spPr/>
    </dgm:pt>
    <dgm:pt modelId="{AFE9A62E-FD38-46BF-A56F-678BB12B0B24}" type="pres">
      <dgm:prSet presAssocID="{4F5501AD-21D8-4243-B48F-4B81DBA3AE39}" presName="node" presStyleLbl="node1" presStyleIdx="4" presStyleCnt="5">
        <dgm:presLayoutVars>
          <dgm:bulletEnabled val="1"/>
        </dgm:presLayoutVars>
      </dgm:prSet>
      <dgm:spPr/>
    </dgm:pt>
  </dgm:ptLst>
  <dgm:cxnLst>
    <dgm:cxn modelId="{BEC09803-46E2-4659-AADD-9784BF86D462}" type="presOf" srcId="{F5452581-E34B-43A5-9C73-375681B53417}" destId="{3296F3E2-C158-448F-A674-667589551C4B}" srcOrd="0" destOrd="0" presId="urn:microsoft.com/office/officeart/2005/8/layout/default"/>
    <dgm:cxn modelId="{FB752A10-54AB-47F5-A8FD-1A841B95BD59}" type="presOf" srcId="{6F9A6AA9-6A4E-441B-B3FB-7BEDA93BA59D}" destId="{EAEB54B4-D0BE-4149-A819-6E6E44B61F2B}" srcOrd="0" destOrd="0" presId="urn:microsoft.com/office/officeart/2005/8/layout/default"/>
    <dgm:cxn modelId="{D033BB1A-42CD-4AA5-AF02-7547F54C06B5}" srcId="{EA5556C3-6374-43CB-BF3B-50469E106AB8}" destId="{4F5501AD-21D8-4243-B48F-4B81DBA3AE39}" srcOrd="4" destOrd="0" parTransId="{C610962C-7BD2-4BAF-B11B-16FDE053F9C0}" sibTransId="{37D1359F-C72A-4C50-815A-6D8B2F65827D}"/>
    <dgm:cxn modelId="{9A935529-7870-42A4-9388-6CCD3C1A241D}" type="presOf" srcId="{4F5501AD-21D8-4243-B48F-4B81DBA3AE39}" destId="{AFE9A62E-FD38-46BF-A56F-678BB12B0B24}" srcOrd="0" destOrd="0" presId="urn:microsoft.com/office/officeart/2005/8/layout/default"/>
    <dgm:cxn modelId="{F8A19B35-BCA0-4D1E-87EA-50709771B43D}" type="presOf" srcId="{415DF187-03CC-4183-A6F8-097E417802C4}" destId="{C9131E0C-0C9F-4AFC-9451-BBC59EC1D522}" srcOrd="0" destOrd="0" presId="urn:microsoft.com/office/officeart/2005/8/layout/default"/>
    <dgm:cxn modelId="{8C65BE45-B42D-4AC7-B1F7-3C56AC712546}" srcId="{EA5556C3-6374-43CB-BF3B-50469E106AB8}" destId="{6F9A6AA9-6A4E-441B-B3FB-7BEDA93BA59D}" srcOrd="2" destOrd="0" parTransId="{5942C81B-8BD8-45EE-BC76-7BC047C4BB9A}" sibTransId="{63EDBA92-788C-476B-A178-E67D4F6B3710}"/>
    <dgm:cxn modelId="{05977384-A892-4DC4-B272-E6DF145290F6}" srcId="{EA5556C3-6374-43CB-BF3B-50469E106AB8}" destId="{F5452581-E34B-43A5-9C73-375681B53417}" srcOrd="0" destOrd="0" parTransId="{8790ABDB-17DC-4C1B-892C-7AB338CA78B9}" sibTransId="{948C2EF6-2F9C-49A7-82F4-A8AC5F87D6FF}"/>
    <dgm:cxn modelId="{C0AB1CBB-FECB-477A-874E-78BF5F571AC8}" type="presOf" srcId="{EA5556C3-6374-43CB-BF3B-50469E106AB8}" destId="{539B1162-C779-4BB0-8CC0-708DE03BF382}" srcOrd="0" destOrd="0" presId="urn:microsoft.com/office/officeart/2005/8/layout/default"/>
    <dgm:cxn modelId="{B62F32C3-672C-481E-A926-4668BDDCE231}" srcId="{EA5556C3-6374-43CB-BF3B-50469E106AB8}" destId="{736122FB-41D6-4677-86BC-93A4A15446B0}" srcOrd="3" destOrd="0" parTransId="{752324A5-FBC3-45BE-BDD4-9074C4615478}" sibTransId="{6F5E7D01-273B-46BD-8082-FEE722CA18F5}"/>
    <dgm:cxn modelId="{FA622CE7-081C-4C3A-BA52-411EF0003288}" srcId="{EA5556C3-6374-43CB-BF3B-50469E106AB8}" destId="{415DF187-03CC-4183-A6F8-097E417802C4}" srcOrd="1" destOrd="0" parTransId="{8592D521-313E-4E85-9CD3-857657799F00}" sibTransId="{D72EC3B8-A069-4E64-A9D5-FC854D99F294}"/>
    <dgm:cxn modelId="{C898AEF6-A8AD-4263-8C13-5363D4FA1A8F}" type="presOf" srcId="{736122FB-41D6-4677-86BC-93A4A15446B0}" destId="{FC75CE2F-9227-4954-A90A-6E9D9D0C4F84}" srcOrd="0" destOrd="0" presId="urn:microsoft.com/office/officeart/2005/8/layout/default"/>
    <dgm:cxn modelId="{6B616067-D4A1-4D5E-9815-0F792F4939BD}" type="presParOf" srcId="{539B1162-C779-4BB0-8CC0-708DE03BF382}" destId="{3296F3E2-C158-448F-A674-667589551C4B}" srcOrd="0" destOrd="0" presId="urn:microsoft.com/office/officeart/2005/8/layout/default"/>
    <dgm:cxn modelId="{7FF65C31-82B4-4F8D-9F02-D38FBF5A0848}" type="presParOf" srcId="{539B1162-C779-4BB0-8CC0-708DE03BF382}" destId="{510B1A9B-8140-45A4-A438-5AC9F8BE1A2B}" srcOrd="1" destOrd="0" presId="urn:microsoft.com/office/officeart/2005/8/layout/default"/>
    <dgm:cxn modelId="{D3510E7C-85FB-4FB8-8F27-406432F2BB52}" type="presParOf" srcId="{539B1162-C779-4BB0-8CC0-708DE03BF382}" destId="{C9131E0C-0C9F-4AFC-9451-BBC59EC1D522}" srcOrd="2" destOrd="0" presId="urn:microsoft.com/office/officeart/2005/8/layout/default"/>
    <dgm:cxn modelId="{314D73CA-1002-446E-907A-6544417EE51B}" type="presParOf" srcId="{539B1162-C779-4BB0-8CC0-708DE03BF382}" destId="{1F1ACD34-5BE1-43E0-9975-F4E3492EAE61}" srcOrd="3" destOrd="0" presId="urn:microsoft.com/office/officeart/2005/8/layout/default"/>
    <dgm:cxn modelId="{E598961D-0DF2-4364-B9B3-368139E89898}" type="presParOf" srcId="{539B1162-C779-4BB0-8CC0-708DE03BF382}" destId="{EAEB54B4-D0BE-4149-A819-6E6E44B61F2B}" srcOrd="4" destOrd="0" presId="urn:microsoft.com/office/officeart/2005/8/layout/default"/>
    <dgm:cxn modelId="{A42DBEF2-D959-4845-913B-7A2E7C841624}" type="presParOf" srcId="{539B1162-C779-4BB0-8CC0-708DE03BF382}" destId="{A160FFDD-B15C-49E9-9951-FBDF0854E561}" srcOrd="5" destOrd="0" presId="urn:microsoft.com/office/officeart/2005/8/layout/default"/>
    <dgm:cxn modelId="{C9F268CF-5307-453D-AA93-CE25F648C8E3}" type="presParOf" srcId="{539B1162-C779-4BB0-8CC0-708DE03BF382}" destId="{FC75CE2F-9227-4954-A90A-6E9D9D0C4F84}" srcOrd="6" destOrd="0" presId="urn:microsoft.com/office/officeart/2005/8/layout/default"/>
    <dgm:cxn modelId="{15EA039D-09D6-4574-9E5A-48B65F4350F6}" type="presParOf" srcId="{539B1162-C779-4BB0-8CC0-708DE03BF382}" destId="{E6131168-A51B-4E6C-A990-31498DF3920C}" srcOrd="7" destOrd="0" presId="urn:microsoft.com/office/officeart/2005/8/layout/default"/>
    <dgm:cxn modelId="{811410D8-5F67-49DC-B0AB-00412FED4013}" type="presParOf" srcId="{539B1162-C779-4BB0-8CC0-708DE03BF382}" destId="{AFE9A62E-FD38-46BF-A56F-678BB12B0B2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DA16C3-D59D-4E1D-9040-BD28A9E58F05}" type="doc">
      <dgm:prSet loTypeId="urn:microsoft.com/office/officeart/2005/8/layout/vList2" loCatId="list" qsTypeId="urn:microsoft.com/office/officeart/2005/8/quickstyle/simple2" qsCatId="simple" csTypeId="urn:microsoft.com/office/officeart/2005/8/colors/accent5_1" csCatId="accent5" phldr="1"/>
      <dgm:spPr/>
      <dgm:t>
        <a:bodyPr/>
        <a:lstStyle/>
        <a:p>
          <a:endParaRPr lang="en-US"/>
        </a:p>
      </dgm:t>
    </dgm:pt>
    <dgm:pt modelId="{26F5504C-F467-4657-9E53-ABF7F42496A1}">
      <dgm:prSet/>
      <dgm:spPr/>
      <dgm:t>
        <a:bodyPr/>
        <a:lstStyle/>
        <a:p>
          <a:r>
            <a:rPr lang="en-US"/>
            <a:t>Many items can be locked in SQL Server</a:t>
          </a:r>
        </a:p>
      </dgm:t>
    </dgm:pt>
    <dgm:pt modelId="{C62A161F-8336-4271-820C-948AF3CA9645}" type="parTrans" cxnId="{F0CBD4A5-B907-4F92-87B9-90A4E96CFC03}">
      <dgm:prSet/>
      <dgm:spPr/>
      <dgm:t>
        <a:bodyPr/>
        <a:lstStyle/>
        <a:p>
          <a:endParaRPr lang="en-US"/>
        </a:p>
      </dgm:t>
    </dgm:pt>
    <dgm:pt modelId="{562D291D-62BC-4218-ACC3-77A08804BCF1}" type="sibTrans" cxnId="{F0CBD4A5-B907-4F92-87B9-90A4E96CFC03}">
      <dgm:prSet/>
      <dgm:spPr/>
      <dgm:t>
        <a:bodyPr/>
        <a:lstStyle/>
        <a:p>
          <a:endParaRPr lang="en-US"/>
        </a:p>
      </dgm:t>
    </dgm:pt>
    <dgm:pt modelId="{45443F37-47CD-4BD9-9705-EBDF94948E3E}">
      <dgm:prSet custT="1"/>
      <dgm:spPr/>
      <dgm:t>
        <a:bodyPr/>
        <a:lstStyle/>
        <a:p>
          <a:r>
            <a:rPr lang="en-US" sz="2000" dirty="0"/>
            <a:t>Databases</a:t>
          </a:r>
        </a:p>
      </dgm:t>
    </dgm:pt>
    <dgm:pt modelId="{1F32E146-764E-4040-9925-C384E4B7CFD7}" type="parTrans" cxnId="{2CBF0694-6F65-4286-AB5C-F325956506C7}">
      <dgm:prSet/>
      <dgm:spPr/>
      <dgm:t>
        <a:bodyPr/>
        <a:lstStyle/>
        <a:p>
          <a:endParaRPr lang="en-US"/>
        </a:p>
      </dgm:t>
    </dgm:pt>
    <dgm:pt modelId="{F9E14EB2-2655-4565-9AB3-B3A846808DC0}" type="sibTrans" cxnId="{2CBF0694-6F65-4286-AB5C-F325956506C7}">
      <dgm:prSet/>
      <dgm:spPr/>
      <dgm:t>
        <a:bodyPr/>
        <a:lstStyle/>
        <a:p>
          <a:endParaRPr lang="en-US"/>
        </a:p>
      </dgm:t>
    </dgm:pt>
    <dgm:pt modelId="{B30CFA3B-0C50-4E86-BD68-2D503940BE1C}">
      <dgm:prSet custT="1"/>
      <dgm:spPr/>
      <dgm:t>
        <a:bodyPr/>
        <a:lstStyle/>
        <a:p>
          <a:r>
            <a:rPr lang="en-US" sz="2000" dirty="0"/>
            <a:t>Schema</a:t>
          </a:r>
        </a:p>
      </dgm:t>
    </dgm:pt>
    <dgm:pt modelId="{085113FA-1817-4439-842A-A41726167F1C}" type="parTrans" cxnId="{44BFF561-0A10-44F8-BA60-CF8715B4BD24}">
      <dgm:prSet/>
      <dgm:spPr/>
      <dgm:t>
        <a:bodyPr/>
        <a:lstStyle/>
        <a:p>
          <a:endParaRPr lang="en-US"/>
        </a:p>
      </dgm:t>
    </dgm:pt>
    <dgm:pt modelId="{346C723A-214F-44ED-A18D-4CF7FBDE262B}" type="sibTrans" cxnId="{44BFF561-0A10-44F8-BA60-CF8715B4BD24}">
      <dgm:prSet/>
      <dgm:spPr/>
      <dgm:t>
        <a:bodyPr/>
        <a:lstStyle/>
        <a:p>
          <a:endParaRPr lang="en-US"/>
        </a:p>
      </dgm:t>
    </dgm:pt>
    <dgm:pt modelId="{FCEF15C2-0C58-4615-A925-50477BB7391C}">
      <dgm:prSet custT="1"/>
      <dgm:spPr/>
      <dgm:t>
        <a:bodyPr/>
        <a:lstStyle/>
        <a:p>
          <a:r>
            <a:rPr lang="en-US" sz="2000" dirty="0"/>
            <a:t>Objects</a:t>
          </a:r>
        </a:p>
      </dgm:t>
    </dgm:pt>
    <dgm:pt modelId="{8881FC40-C919-4924-AD26-B9BE0D7EC3F6}" type="parTrans" cxnId="{41F66257-84B3-4296-A6A4-26BF5A25E967}">
      <dgm:prSet/>
      <dgm:spPr/>
      <dgm:t>
        <a:bodyPr/>
        <a:lstStyle/>
        <a:p>
          <a:endParaRPr lang="en-US"/>
        </a:p>
      </dgm:t>
    </dgm:pt>
    <dgm:pt modelId="{E4C59D07-631D-4A51-A952-B96F158D50CD}" type="sibTrans" cxnId="{41F66257-84B3-4296-A6A4-26BF5A25E967}">
      <dgm:prSet/>
      <dgm:spPr/>
      <dgm:t>
        <a:bodyPr/>
        <a:lstStyle/>
        <a:p>
          <a:endParaRPr lang="en-US"/>
        </a:p>
      </dgm:t>
    </dgm:pt>
    <dgm:pt modelId="{19CD3E54-0AF6-4278-9599-B7898F0DCEEC}">
      <dgm:prSet/>
      <dgm:spPr/>
      <dgm:t>
        <a:bodyPr/>
        <a:lstStyle/>
        <a:p>
          <a:r>
            <a:rPr lang="en-US"/>
            <a:t>Some objects can be locked at different levels of granularity</a:t>
          </a:r>
        </a:p>
      </dgm:t>
    </dgm:pt>
    <dgm:pt modelId="{D039021E-E1E9-420D-AA09-9F3DEBEB1622}" type="parTrans" cxnId="{DBD0B925-E5A5-4DDA-AB59-D92600F7CB64}">
      <dgm:prSet/>
      <dgm:spPr/>
      <dgm:t>
        <a:bodyPr/>
        <a:lstStyle/>
        <a:p>
          <a:endParaRPr lang="en-US"/>
        </a:p>
      </dgm:t>
    </dgm:pt>
    <dgm:pt modelId="{68A01F35-731D-403E-9DB7-BCA5ED431657}" type="sibTrans" cxnId="{DBD0B925-E5A5-4DDA-AB59-D92600F7CB64}">
      <dgm:prSet/>
      <dgm:spPr/>
      <dgm:t>
        <a:bodyPr/>
        <a:lstStyle/>
        <a:p>
          <a:endParaRPr lang="en-US"/>
        </a:p>
      </dgm:t>
    </dgm:pt>
    <dgm:pt modelId="{6BA11239-689D-419A-A5BC-1058401AB5E4}">
      <dgm:prSet/>
      <dgm:spPr/>
      <dgm:t>
        <a:bodyPr/>
        <a:lstStyle/>
        <a:p>
          <a:r>
            <a:rPr lang="en-US"/>
            <a:t>SQL Server will automatically choose the granularity of the lock based on the estimated cost</a:t>
          </a:r>
        </a:p>
      </dgm:t>
    </dgm:pt>
    <dgm:pt modelId="{21FBF4B2-5FC6-4F24-B8FF-B21AB80DEF69}" type="parTrans" cxnId="{02F32E57-0644-4A8D-9A3D-50A65E42C45D}">
      <dgm:prSet/>
      <dgm:spPr/>
      <dgm:t>
        <a:bodyPr/>
        <a:lstStyle/>
        <a:p>
          <a:endParaRPr lang="en-US"/>
        </a:p>
      </dgm:t>
    </dgm:pt>
    <dgm:pt modelId="{133BCDDE-65B2-44B0-B66D-6378242C81D9}" type="sibTrans" cxnId="{02F32E57-0644-4A8D-9A3D-50A65E42C45D}">
      <dgm:prSet/>
      <dgm:spPr/>
      <dgm:t>
        <a:bodyPr/>
        <a:lstStyle/>
        <a:p>
          <a:endParaRPr lang="en-US"/>
        </a:p>
      </dgm:t>
    </dgm:pt>
    <dgm:pt modelId="{04792C60-B601-46B4-8BF5-DC3DC5AC4614}" type="pres">
      <dgm:prSet presAssocID="{0EDA16C3-D59D-4E1D-9040-BD28A9E58F05}" presName="linear" presStyleCnt="0">
        <dgm:presLayoutVars>
          <dgm:animLvl val="lvl"/>
          <dgm:resizeHandles val="exact"/>
        </dgm:presLayoutVars>
      </dgm:prSet>
      <dgm:spPr/>
    </dgm:pt>
    <dgm:pt modelId="{5BFFA0C6-9C67-4BA2-9746-9184EEADE78C}" type="pres">
      <dgm:prSet presAssocID="{26F5504C-F467-4657-9E53-ABF7F42496A1}" presName="parentText" presStyleLbl="node1" presStyleIdx="0" presStyleCnt="3">
        <dgm:presLayoutVars>
          <dgm:chMax val="0"/>
          <dgm:bulletEnabled val="1"/>
        </dgm:presLayoutVars>
      </dgm:prSet>
      <dgm:spPr/>
    </dgm:pt>
    <dgm:pt modelId="{1151652D-F5A0-486D-B63D-9A8601A31D4D}" type="pres">
      <dgm:prSet presAssocID="{26F5504C-F467-4657-9E53-ABF7F42496A1}" presName="childText" presStyleLbl="revTx" presStyleIdx="0" presStyleCnt="1" custLinFactNeighborY="6900">
        <dgm:presLayoutVars>
          <dgm:bulletEnabled val="1"/>
        </dgm:presLayoutVars>
      </dgm:prSet>
      <dgm:spPr/>
    </dgm:pt>
    <dgm:pt modelId="{CE41CEFD-4439-433F-9113-3F9ED2CDF1A0}" type="pres">
      <dgm:prSet presAssocID="{19CD3E54-0AF6-4278-9599-B7898F0DCEEC}" presName="parentText" presStyleLbl="node1" presStyleIdx="1" presStyleCnt="3" custLinFactY="6058" custLinFactNeighborY="100000">
        <dgm:presLayoutVars>
          <dgm:chMax val="0"/>
          <dgm:bulletEnabled val="1"/>
        </dgm:presLayoutVars>
      </dgm:prSet>
      <dgm:spPr/>
    </dgm:pt>
    <dgm:pt modelId="{E97FA431-B6D8-49CD-9296-93305846D86B}" type="pres">
      <dgm:prSet presAssocID="{68A01F35-731D-403E-9DB7-BCA5ED431657}" presName="spacer" presStyleCnt="0"/>
      <dgm:spPr/>
    </dgm:pt>
    <dgm:pt modelId="{0102CEC5-9852-4713-BC36-77019F7CF548}" type="pres">
      <dgm:prSet presAssocID="{6BA11239-689D-419A-A5BC-1058401AB5E4}" presName="parentText" presStyleLbl="node1" presStyleIdx="2" presStyleCnt="3" custLinFactY="9508" custLinFactNeighborY="100000">
        <dgm:presLayoutVars>
          <dgm:chMax val="0"/>
          <dgm:bulletEnabled val="1"/>
        </dgm:presLayoutVars>
      </dgm:prSet>
      <dgm:spPr/>
    </dgm:pt>
  </dgm:ptLst>
  <dgm:cxnLst>
    <dgm:cxn modelId="{9347ED01-06BD-4C67-BDFB-E52FFF78DFAD}" type="presOf" srcId="{FCEF15C2-0C58-4615-A925-50477BB7391C}" destId="{1151652D-F5A0-486D-B63D-9A8601A31D4D}" srcOrd="0" destOrd="2" presId="urn:microsoft.com/office/officeart/2005/8/layout/vList2"/>
    <dgm:cxn modelId="{81D7AA04-4D60-45E3-8548-D58869FD13EF}" type="presOf" srcId="{26F5504C-F467-4657-9E53-ABF7F42496A1}" destId="{5BFFA0C6-9C67-4BA2-9746-9184EEADE78C}" srcOrd="0" destOrd="0" presId="urn:microsoft.com/office/officeart/2005/8/layout/vList2"/>
    <dgm:cxn modelId="{9AD24F20-D6D2-464C-A4A7-D1BD7CD6C54E}" type="presOf" srcId="{19CD3E54-0AF6-4278-9599-B7898F0DCEEC}" destId="{CE41CEFD-4439-433F-9113-3F9ED2CDF1A0}" srcOrd="0" destOrd="0" presId="urn:microsoft.com/office/officeart/2005/8/layout/vList2"/>
    <dgm:cxn modelId="{DBD0B925-E5A5-4DDA-AB59-D92600F7CB64}" srcId="{0EDA16C3-D59D-4E1D-9040-BD28A9E58F05}" destId="{19CD3E54-0AF6-4278-9599-B7898F0DCEEC}" srcOrd="1" destOrd="0" parTransId="{D039021E-E1E9-420D-AA09-9F3DEBEB1622}" sibTransId="{68A01F35-731D-403E-9DB7-BCA5ED431657}"/>
    <dgm:cxn modelId="{E8402829-D2EC-4CAE-87B4-18F48F7F1A7D}" type="presOf" srcId="{B30CFA3B-0C50-4E86-BD68-2D503940BE1C}" destId="{1151652D-F5A0-486D-B63D-9A8601A31D4D}" srcOrd="0" destOrd="1" presId="urn:microsoft.com/office/officeart/2005/8/layout/vList2"/>
    <dgm:cxn modelId="{44BFF561-0A10-44F8-BA60-CF8715B4BD24}" srcId="{26F5504C-F467-4657-9E53-ABF7F42496A1}" destId="{B30CFA3B-0C50-4E86-BD68-2D503940BE1C}" srcOrd="1" destOrd="0" parTransId="{085113FA-1817-4439-842A-A41726167F1C}" sibTransId="{346C723A-214F-44ED-A18D-4CF7FBDE262B}"/>
    <dgm:cxn modelId="{02F32E57-0644-4A8D-9A3D-50A65E42C45D}" srcId="{0EDA16C3-D59D-4E1D-9040-BD28A9E58F05}" destId="{6BA11239-689D-419A-A5BC-1058401AB5E4}" srcOrd="2" destOrd="0" parTransId="{21FBF4B2-5FC6-4F24-B8FF-B21AB80DEF69}" sibTransId="{133BCDDE-65B2-44B0-B66D-6378242C81D9}"/>
    <dgm:cxn modelId="{41F66257-84B3-4296-A6A4-26BF5A25E967}" srcId="{26F5504C-F467-4657-9E53-ABF7F42496A1}" destId="{FCEF15C2-0C58-4615-A925-50477BB7391C}" srcOrd="2" destOrd="0" parTransId="{8881FC40-C919-4924-AD26-B9BE0D7EC3F6}" sibTransId="{E4C59D07-631D-4A51-A952-B96F158D50CD}"/>
    <dgm:cxn modelId="{AB3DD157-1604-4720-8463-EC390396B594}" type="presOf" srcId="{0EDA16C3-D59D-4E1D-9040-BD28A9E58F05}" destId="{04792C60-B601-46B4-8BF5-DC3DC5AC4614}" srcOrd="0" destOrd="0" presId="urn:microsoft.com/office/officeart/2005/8/layout/vList2"/>
    <dgm:cxn modelId="{2CBF0694-6F65-4286-AB5C-F325956506C7}" srcId="{26F5504C-F467-4657-9E53-ABF7F42496A1}" destId="{45443F37-47CD-4BD9-9705-EBDF94948E3E}" srcOrd="0" destOrd="0" parTransId="{1F32E146-764E-4040-9925-C384E4B7CFD7}" sibTransId="{F9E14EB2-2655-4565-9AB3-B3A846808DC0}"/>
    <dgm:cxn modelId="{2229019C-36B3-46BB-B9A6-BB8FB650D179}" type="presOf" srcId="{45443F37-47CD-4BD9-9705-EBDF94948E3E}" destId="{1151652D-F5A0-486D-B63D-9A8601A31D4D}" srcOrd="0" destOrd="0" presId="urn:microsoft.com/office/officeart/2005/8/layout/vList2"/>
    <dgm:cxn modelId="{F0CBD4A5-B907-4F92-87B9-90A4E96CFC03}" srcId="{0EDA16C3-D59D-4E1D-9040-BD28A9E58F05}" destId="{26F5504C-F467-4657-9E53-ABF7F42496A1}" srcOrd="0" destOrd="0" parTransId="{C62A161F-8336-4271-820C-948AF3CA9645}" sibTransId="{562D291D-62BC-4218-ACC3-77A08804BCF1}"/>
    <dgm:cxn modelId="{87A1CDF2-A405-456C-8F68-47638F3F8B81}" type="presOf" srcId="{6BA11239-689D-419A-A5BC-1058401AB5E4}" destId="{0102CEC5-9852-4713-BC36-77019F7CF548}" srcOrd="0" destOrd="0" presId="urn:microsoft.com/office/officeart/2005/8/layout/vList2"/>
    <dgm:cxn modelId="{7FAA8FB2-0EF8-41B2-8709-1ADB552C5353}" type="presParOf" srcId="{04792C60-B601-46B4-8BF5-DC3DC5AC4614}" destId="{5BFFA0C6-9C67-4BA2-9746-9184EEADE78C}" srcOrd="0" destOrd="0" presId="urn:microsoft.com/office/officeart/2005/8/layout/vList2"/>
    <dgm:cxn modelId="{047D3FBB-FF44-4F48-B9A8-CD83CA739567}" type="presParOf" srcId="{04792C60-B601-46B4-8BF5-DC3DC5AC4614}" destId="{1151652D-F5A0-486D-B63D-9A8601A31D4D}" srcOrd="1" destOrd="0" presId="urn:microsoft.com/office/officeart/2005/8/layout/vList2"/>
    <dgm:cxn modelId="{EA5AFB2F-E0F2-453C-9693-66410B908E82}" type="presParOf" srcId="{04792C60-B601-46B4-8BF5-DC3DC5AC4614}" destId="{CE41CEFD-4439-433F-9113-3F9ED2CDF1A0}" srcOrd="2" destOrd="0" presId="urn:microsoft.com/office/officeart/2005/8/layout/vList2"/>
    <dgm:cxn modelId="{60CC6C56-524E-47B7-82A2-27C7F9750E7B}" type="presParOf" srcId="{04792C60-B601-46B4-8BF5-DC3DC5AC4614}" destId="{E97FA431-B6D8-49CD-9296-93305846D86B}" srcOrd="3" destOrd="0" presId="urn:microsoft.com/office/officeart/2005/8/layout/vList2"/>
    <dgm:cxn modelId="{C5766974-0288-4611-BE3C-0F9275F8BA14}" type="presParOf" srcId="{04792C60-B601-46B4-8BF5-DC3DC5AC4614}" destId="{0102CEC5-9852-4713-BC36-77019F7CF54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596F09-28EB-447E-9540-5AF2013743D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6CDED937-79B4-4F80-A5DB-4F9325911C2F}">
      <dgm:prSet custT="1"/>
      <dgm:spPr/>
      <dgm:t>
        <a:bodyPr/>
        <a:lstStyle/>
        <a:p>
          <a:r>
            <a:rPr lang="en-US" sz="2400" kern="1200" baseline="0">
              <a:latin typeface="+mn-lt"/>
              <a:ea typeface="+mn-ea"/>
              <a:cs typeface="+mn-cs"/>
            </a:rPr>
            <a:t>SQL Server </a:t>
          </a:r>
          <a:r>
            <a:rPr lang="en-US" sz="2400" kern="1200" baseline="0">
              <a:latin typeface="+mn-lt"/>
            </a:rPr>
            <a:t>uses intent locks to protect parent-level object in the hierarchy by placing an intent shared (IS) or Intent exclusive (IX) lock.</a:t>
          </a:r>
          <a:endParaRPr lang="en-US" sz="2400" kern="1200" dirty="0">
            <a:latin typeface="+mn-lt"/>
          </a:endParaRPr>
        </a:p>
      </dgm:t>
    </dgm:pt>
    <dgm:pt modelId="{9B102705-6C00-44D9-AC67-A66B88958CE1}" type="parTrans" cxnId="{6DD33617-6131-4532-B6C1-E4328B5F53E0}">
      <dgm:prSet/>
      <dgm:spPr/>
      <dgm:t>
        <a:bodyPr/>
        <a:lstStyle/>
        <a:p>
          <a:endParaRPr lang="en-US"/>
        </a:p>
      </dgm:t>
    </dgm:pt>
    <dgm:pt modelId="{E0BC7BFA-BA01-4189-B62E-00A57751865A}" type="sibTrans" cxnId="{6DD33617-6131-4532-B6C1-E4328B5F53E0}">
      <dgm:prSet/>
      <dgm:spPr/>
      <dgm:t>
        <a:bodyPr/>
        <a:lstStyle/>
        <a:p>
          <a:endParaRPr lang="en-US"/>
        </a:p>
      </dgm:t>
    </dgm:pt>
    <dgm:pt modelId="{A5375435-8821-4F7C-8479-E9507F579197}">
      <dgm:prSet custT="1"/>
      <dgm:spPr/>
      <dgm:t>
        <a:bodyPr/>
        <a:lstStyle/>
        <a:p>
          <a:r>
            <a:rPr lang="en-US" sz="2400" baseline="0" dirty="0">
              <a:latin typeface="+mn-lt"/>
            </a:rPr>
            <a:t>Intent locks are acquired before a lock placed at the lower level.</a:t>
          </a:r>
          <a:endParaRPr lang="en-US" sz="2400" dirty="0">
            <a:latin typeface="+mn-lt"/>
          </a:endParaRPr>
        </a:p>
      </dgm:t>
    </dgm:pt>
    <dgm:pt modelId="{39270B2D-89C2-4FF9-84A6-BC32B43A3195}" type="parTrans" cxnId="{242F9AD7-4F6E-49D6-A3B8-90CCC6312D8B}">
      <dgm:prSet/>
      <dgm:spPr/>
      <dgm:t>
        <a:bodyPr/>
        <a:lstStyle/>
        <a:p>
          <a:endParaRPr lang="en-US"/>
        </a:p>
      </dgm:t>
    </dgm:pt>
    <dgm:pt modelId="{8B86C71B-ADCA-4440-8AED-36E16C82E69D}" type="sibTrans" cxnId="{242F9AD7-4F6E-49D6-A3B8-90CCC6312D8B}">
      <dgm:prSet/>
      <dgm:spPr/>
      <dgm:t>
        <a:bodyPr/>
        <a:lstStyle/>
        <a:p>
          <a:endParaRPr lang="en-US"/>
        </a:p>
      </dgm:t>
    </dgm:pt>
    <dgm:pt modelId="{69BFE2BD-6359-4D95-9B91-749400E4135C}">
      <dgm:prSet custT="1"/>
      <dgm:spPr/>
      <dgm:t>
        <a:bodyPr/>
        <a:lstStyle/>
        <a:p>
          <a:r>
            <a:rPr lang="en-US" sz="2400" baseline="0" dirty="0">
              <a:latin typeface="+mn-lt"/>
            </a:rPr>
            <a:t>Intent locks serve two purposes:</a:t>
          </a:r>
          <a:endParaRPr lang="en-US" sz="2400" dirty="0">
            <a:latin typeface="+mn-lt"/>
          </a:endParaRPr>
        </a:p>
      </dgm:t>
    </dgm:pt>
    <dgm:pt modelId="{9F1359E9-E69F-44C2-8E62-15D6DF6C05A0}" type="parTrans" cxnId="{EBB28209-0395-4AF6-85D9-E71E31371FB6}">
      <dgm:prSet/>
      <dgm:spPr/>
      <dgm:t>
        <a:bodyPr/>
        <a:lstStyle/>
        <a:p>
          <a:endParaRPr lang="en-US"/>
        </a:p>
      </dgm:t>
    </dgm:pt>
    <dgm:pt modelId="{AD412F9B-8862-436C-BDAE-DC27A102830D}" type="sibTrans" cxnId="{EBB28209-0395-4AF6-85D9-E71E31371FB6}">
      <dgm:prSet/>
      <dgm:spPr/>
      <dgm:t>
        <a:bodyPr/>
        <a:lstStyle/>
        <a:p>
          <a:endParaRPr lang="en-US"/>
        </a:p>
      </dgm:t>
    </dgm:pt>
    <dgm:pt modelId="{5EC46E3E-B784-4304-8D3B-3414BE04B421}">
      <dgm:prSet custT="1"/>
      <dgm:spPr/>
      <dgm:t>
        <a:bodyPr/>
        <a:lstStyle/>
        <a:p>
          <a:r>
            <a:rPr lang="en-US" sz="2400" baseline="0" dirty="0">
              <a:latin typeface="Segoe UI Light" panose="020B0502040204020203" pitchFamily="34" charset="0"/>
            </a:rPr>
            <a:t>Prevent other transactions from modifying parent-level object </a:t>
          </a:r>
          <a:endParaRPr lang="en-US" sz="2400" dirty="0">
            <a:latin typeface="Segoe UI Light" panose="020B0502040204020203" pitchFamily="34" charset="0"/>
          </a:endParaRPr>
        </a:p>
      </dgm:t>
    </dgm:pt>
    <dgm:pt modelId="{841C9FED-B50A-4739-9218-C31AC73790D9}" type="parTrans" cxnId="{7AEE7F4C-1052-4459-A5B8-35C41AF3DC84}">
      <dgm:prSet/>
      <dgm:spPr/>
      <dgm:t>
        <a:bodyPr/>
        <a:lstStyle/>
        <a:p>
          <a:endParaRPr lang="en-US"/>
        </a:p>
      </dgm:t>
    </dgm:pt>
    <dgm:pt modelId="{3B086FDB-4AE8-49FE-A6B6-2FD171B343D9}" type="sibTrans" cxnId="{7AEE7F4C-1052-4459-A5B8-35C41AF3DC84}">
      <dgm:prSet/>
      <dgm:spPr/>
      <dgm:t>
        <a:bodyPr/>
        <a:lstStyle/>
        <a:p>
          <a:endParaRPr lang="en-US"/>
        </a:p>
      </dgm:t>
    </dgm:pt>
    <dgm:pt modelId="{0002BCF3-5AC4-48EB-B712-EFB55BC353CB}">
      <dgm:prSet custT="1"/>
      <dgm:spPr/>
      <dgm:t>
        <a:bodyPr/>
        <a:lstStyle/>
        <a:p>
          <a:r>
            <a:rPr lang="en-US" sz="2400" baseline="0" dirty="0">
              <a:latin typeface="Segoe UI Light" panose="020B0502040204020203" pitchFamily="34" charset="0"/>
            </a:rPr>
            <a:t>Improve the efficiency of the SQL Server Database Engine </a:t>
          </a:r>
          <a:endParaRPr lang="en-US" sz="2400" dirty="0">
            <a:latin typeface="Segoe UI Light" panose="020B0502040204020203" pitchFamily="34" charset="0"/>
          </a:endParaRPr>
        </a:p>
      </dgm:t>
    </dgm:pt>
    <dgm:pt modelId="{5531FBD0-4B79-451C-BB43-B2165F1B140C}" type="parTrans" cxnId="{C524ACD1-DF96-4369-8443-E597BF763061}">
      <dgm:prSet/>
      <dgm:spPr/>
      <dgm:t>
        <a:bodyPr/>
        <a:lstStyle/>
        <a:p>
          <a:endParaRPr lang="en-US"/>
        </a:p>
      </dgm:t>
    </dgm:pt>
    <dgm:pt modelId="{FC0DEF9B-99E6-4994-86D0-229B64C12186}" type="sibTrans" cxnId="{C524ACD1-DF96-4369-8443-E597BF763061}">
      <dgm:prSet/>
      <dgm:spPr/>
      <dgm:t>
        <a:bodyPr/>
        <a:lstStyle/>
        <a:p>
          <a:endParaRPr lang="en-US"/>
        </a:p>
      </dgm:t>
    </dgm:pt>
    <dgm:pt modelId="{941CE884-FCE3-429F-A859-93DDEBE18715}" type="pres">
      <dgm:prSet presAssocID="{37596F09-28EB-447E-9540-5AF2013743D0}" presName="linear" presStyleCnt="0">
        <dgm:presLayoutVars>
          <dgm:animLvl val="lvl"/>
          <dgm:resizeHandles val="exact"/>
        </dgm:presLayoutVars>
      </dgm:prSet>
      <dgm:spPr/>
    </dgm:pt>
    <dgm:pt modelId="{22EC8C96-72E1-4846-8803-5D6F568C9E28}" type="pres">
      <dgm:prSet presAssocID="{6CDED937-79B4-4F80-A5DB-4F9325911C2F}" presName="parentText" presStyleLbl="node1" presStyleIdx="0" presStyleCnt="3">
        <dgm:presLayoutVars>
          <dgm:chMax val="0"/>
          <dgm:bulletEnabled val="1"/>
        </dgm:presLayoutVars>
      </dgm:prSet>
      <dgm:spPr/>
    </dgm:pt>
    <dgm:pt modelId="{3F61290A-35BC-44DE-97EE-B75F9AB58A7A}" type="pres">
      <dgm:prSet presAssocID="{E0BC7BFA-BA01-4189-B62E-00A57751865A}" presName="spacer" presStyleCnt="0"/>
      <dgm:spPr/>
    </dgm:pt>
    <dgm:pt modelId="{16833076-334A-4EC5-88C0-91D97767C4ED}" type="pres">
      <dgm:prSet presAssocID="{A5375435-8821-4F7C-8479-E9507F579197}" presName="parentText" presStyleLbl="node1" presStyleIdx="1" presStyleCnt="3">
        <dgm:presLayoutVars>
          <dgm:chMax val="0"/>
          <dgm:bulletEnabled val="1"/>
        </dgm:presLayoutVars>
      </dgm:prSet>
      <dgm:spPr/>
    </dgm:pt>
    <dgm:pt modelId="{453BA468-D2EC-4668-AF58-F6DD79C0EA58}" type="pres">
      <dgm:prSet presAssocID="{8B86C71B-ADCA-4440-8AED-36E16C82E69D}" presName="spacer" presStyleCnt="0"/>
      <dgm:spPr/>
    </dgm:pt>
    <dgm:pt modelId="{1B895508-F76C-4513-9FF5-F7E8433ACCED}" type="pres">
      <dgm:prSet presAssocID="{69BFE2BD-6359-4D95-9B91-749400E4135C}" presName="parentText" presStyleLbl="node1" presStyleIdx="2" presStyleCnt="3">
        <dgm:presLayoutVars>
          <dgm:chMax val="0"/>
          <dgm:bulletEnabled val="1"/>
        </dgm:presLayoutVars>
      </dgm:prSet>
      <dgm:spPr/>
    </dgm:pt>
    <dgm:pt modelId="{782DD4E8-7036-4ECA-90DD-1355A5ABC6D1}" type="pres">
      <dgm:prSet presAssocID="{69BFE2BD-6359-4D95-9B91-749400E4135C}" presName="childText" presStyleLbl="revTx" presStyleIdx="0" presStyleCnt="1" custLinFactNeighborX="-2425" custLinFactNeighborY="6092">
        <dgm:presLayoutVars>
          <dgm:bulletEnabled val="1"/>
        </dgm:presLayoutVars>
      </dgm:prSet>
      <dgm:spPr/>
    </dgm:pt>
  </dgm:ptLst>
  <dgm:cxnLst>
    <dgm:cxn modelId="{979E0701-65D9-4AC6-B00F-A43383B47A60}" type="presOf" srcId="{5EC46E3E-B784-4304-8D3B-3414BE04B421}" destId="{782DD4E8-7036-4ECA-90DD-1355A5ABC6D1}" srcOrd="0" destOrd="0" presId="urn:microsoft.com/office/officeart/2005/8/layout/vList2"/>
    <dgm:cxn modelId="{EBB28209-0395-4AF6-85D9-E71E31371FB6}" srcId="{37596F09-28EB-447E-9540-5AF2013743D0}" destId="{69BFE2BD-6359-4D95-9B91-749400E4135C}" srcOrd="2" destOrd="0" parTransId="{9F1359E9-E69F-44C2-8E62-15D6DF6C05A0}" sibTransId="{AD412F9B-8862-436C-BDAE-DC27A102830D}"/>
    <dgm:cxn modelId="{6DD33617-6131-4532-B6C1-E4328B5F53E0}" srcId="{37596F09-28EB-447E-9540-5AF2013743D0}" destId="{6CDED937-79B4-4F80-A5DB-4F9325911C2F}" srcOrd="0" destOrd="0" parTransId="{9B102705-6C00-44D9-AC67-A66B88958CE1}" sibTransId="{E0BC7BFA-BA01-4189-B62E-00A57751865A}"/>
    <dgm:cxn modelId="{8367343D-D482-4942-B0C7-45DFEB1913A3}" type="presOf" srcId="{0002BCF3-5AC4-48EB-B712-EFB55BC353CB}" destId="{782DD4E8-7036-4ECA-90DD-1355A5ABC6D1}" srcOrd="0" destOrd="1" presId="urn:microsoft.com/office/officeart/2005/8/layout/vList2"/>
    <dgm:cxn modelId="{94D18F63-EA3D-45F0-9EA0-D89300BB4C76}" type="presOf" srcId="{A5375435-8821-4F7C-8479-E9507F579197}" destId="{16833076-334A-4EC5-88C0-91D97767C4ED}" srcOrd="0" destOrd="0" presId="urn:microsoft.com/office/officeart/2005/8/layout/vList2"/>
    <dgm:cxn modelId="{7AEE7F4C-1052-4459-A5B8-35C41AF3DC84}" srcId="{69BFE2BD-6359-4D95-9B91-749400E4135C}" destId="{5EC46E3E-B784-4304-8D3B-3414BE04B421}" srcOrd="0" destOrd="0" parTransId="{841C9FED-B50A-4739-9218-C31AC73790D9}" sibTransId="{3B086FDB-4AE8-49FE-A6B6-2FD171B343D9}"/>
    <dgm:cxn modelId="{BB740586-7A80-43C1-BB14-96D4C283B0EE}" type="presOf" srcId="{69BFE2BD-6359-4D95-9B91-749400E4135C}" destId="{1B895508-F76C-4513-9FF5-F7E8433ACCED}" srcOrd="0" destOrd="0" presId="urn:microsoft.com/office/officeart/2005/8/layout/vList2"/>
    <dgm:cxn modelId="{A8F50DB7-8D5D-4C43-9E4C-3747DF1C5CB0}" type="presOf" srcId="{6CDED937-79B4-4F80-A5DB-4F9325911C2F}" destId="{22EC8C96-72E1-4846-8803-5D6F568C9E28}" srcOrd="0" destOrd="0" presId="urn:microsoft.com/office/officeart/2005/8/layout/vList2"/>
    <dgm:cxn modelId="{C7C12AC2-45A4-4A39-B7EC-DA569A841AAD}" type="presOf" srcId="{37596F09-28EB-447E-9540-5AF2013743D0}" destId="{941CE884-FCE3-429F-A859-93DDEBE18715}" srcOrd="0" destOrd="0" presId="urn:microsoft.com/office/officeart/2005/8/layout/vList2"/>
    <dgm:cxn modelId="{C524ACD1-DF96-4369-8443-E597BF763061}" srcId="{69BFE2BD-6359-4D95-9B91-749400E4135C}" destId="{0002BCF3-5AC4-48EB-B712-EFB55BC353CB}" srcOrd="1" destOrd="0" parTransId="{5531FBD0-4B79-451C-BB43-B2165F1B140C}" sibTransId="{FC0DEF9B-99E6-4994-86D0-229B64C12186}"/>
    <dgm:cxn modelId="{242F9AD7-4F6E-49D6-A3B8-90CCC6312D8B}" srcId="{37596F09-28EB-447E-9540-5AF2013743D0}" destId="{A5375435-8821-4F7C-8479-E9507F579197}" srcOrd="1" destOrd="0" parTransId="{39270B2D-89C2-4FF9-84A6-BC32B43A3195}" sibTransId="{8B86C71B-ADCA-4440-8AED-36E16C82E69D}"/>
    <dgm:cxn modelId="{BB5B954C-208F-4DEB-BE56-92F4C955E966}" type="presParOf" srcId="{941CE884-FCE3-429F-A859-93DDEBE18715}" destId="{22EC8C96-72E1-4846-8803-5D6F568C9E28}" srcOrd="0" destOrd="0" presId="urn:microsoft.com/office/officeart/2005/8/layout/vList2"/>
    <dgm:cxn modelId="{AEDFA3AD-8357-428A-841E-302FD0F7F81D}" type="presParOf" srcId="{941CE884-FCE3-429F-A859-93DDEBE18715}" destId="{3F61290A-35BC-44DE-97EE-B75F9AB58A7A}" srcOrd="1" destOrd="0" presId="urn:microsoft.com/office/officeart/2005/8/layout/vList2"/>
    <dgm:cxn modelId="{DA96387A-832A-440C-B4C6-9D3E0C56F041}" type="presParOf" srcId="{941CE884-FCE3-429F-A859-93DDEBE18715}" destId="{16833076-334A-4EC5-88C0-91D97767C4ED}" srcOrd="2" destOrd="0" presId="urn:microsoft.com/office/officeart/2005/8/layout/vList2"/>
    <dgm:cxn modelId="{D343BE88-B08C-4E1F-BF1C-B7753822028B}" type="presParOf" srcId="{941CE884-FCE3-429F-A859-93DDEBE18715}" destId="{453BA468-D2EC-4668-AF58-F6DD79C0EA58}" srcOrd="3" destOrd="0" presId="urn:microsoft.com/office/officeart/2005/8/layout/vList2"/>
    <dgm:cxn modelId="{0ECA7A49-1D4C-473E-8332-9E12A7D7C3BF}" type="presParOf" srcId="{941CE884-FCE3-429F-A859-93DDEBE18715}" destId="{1B895508-F76C-4513-9FF5-F7E8433ACCED}" srcOrd="4" destOrd="0" presId="urn:microsoft.com/office/officeart/2005/8/layout/vList2"/>
    <dgm:cxn modelId="{88166A68-1C40-4D2D-AEA2-19B51A9E2466}" type="presParOf" srcId="{941CE884-FCE3-429F-A859-93DDEBE18715}" destId="{782DD4E8-7036-4ECA-90DD-1355A5ABC6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03A54F-AB90-4D08-B255-CC063EC833DF}"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0D179584-2EBD-4C65-8663-B682AED692DB}">
      <dgm:prSet/>
      <dgm:spPr/>
      <dgm:t>
        <a:bodyPr/>
        <a:lstStyle/>
        <a:p>
          <a:r>
            <a:rPr lang="en-US" dirty="0"/>
            <a:t>To acquire a fine granular lock, you must acquire intent locks on all the higher levels in the hierarchy</a:t>
          </a:r>
        </a:p>
      </dgm:t>
    </dgm:pt>
    <dgm:pt modelId="{4B24BFCB-52F1-417F-BE0B-E240F1A75EDA}" type="parTrans" cxnId="{790E333D-A94B-472C-A8CE-285A71537292}">
      <dgm:prSet/>
      <dgm:spPr/>
      <dgm:t>
        <a:bodyPr/>
        <a:lstStyle/>
        <a:p>
          <a:endParaRPr lang="en-US"/>
        </a:p>
      </dgm:t>
    </dgm:pt>
    <dgm:pt modelId="{01D5DD30-ACA2-4377-83F5-CB84ED645A5E}" type="sibTrans" cxnId="{790E333D-A94B-472C-A8CE-285A71537292}">
      <dgm:prSet/>
      <dgm:spPr/>
      <dgm:t>
        <a:bodyPr/>
        <a:lstStyle/>
        <a:p>
          <a:endParaRPr lang="en-US"/>
        </a:p>
      </dgm:t>
    </dgm:pt>
    <dgm:pt modelId="{95936F7C-2E80-46CA-88BF-EC9F33F8EBEE}" type="pres">
      <dgm:prSet presAssocID="{F203A54F-AB90-4D08-B255-CC063EC833DF}" presName="linear" presStyleCnt="0">
        <dgm:presLayoutVars>
          <dgm:animLvl val="lvl"/>
          <dgm:resizeHandles val="exact"/>
        </dgm:presLayoutVars>
      </dgm:prSet>
      <dgm:spPr/>
    </dgm:pt>
    <dgm:pt modelId="{F551EAA3-F571-4920-9396-F9616CE9E94D}" type="pres">
      <dgm:prSet presAssocID="{0D179584-2EBD-4C65-8663-B682AED692DB}" presName="parentText" presStyleLbl="node1" presStyleIdx="0" presStyleCnt="1" custScaleY="104062">
        <dgm:presLayoutVars>
          <dgm:chMax val="0"/>
          <dgm:bulletEnabled val="1"/>
        </dgm:presLayoutVars>
      </dgm:prSet>
      <dgm:spPr/>
    </dgm:pt>
  </dgm:ptLst>
  <dgm:cxnLst>
    <dgm:cxn modelId="{790E333D-A94B-472C-A8CE-285A71537292}" srcId="{F203A54F-AB90-4D08-B255-CC063EC833DF}" destId="{0D179584-2EBD-4C65-8663-B682AED692DB}" srcOrd="0" destOrd="0" parTransId="{4B24BFCB-52F1-417F-BE0B-E240F1A75EDA}" sibTransId="{01D5DD30-ACA2-4377-83F5-CB84ED645A5E}"/>
    <dgm:cxn modelId="{CEFF509A-6768-4B6E-988E-7AECF72BB53F}" type="presOf" srcId="{0D179584-2EBD-4C65-8663-B682AED692DB}" destId="{F551EAA3-F571-4920-9396-F9616CE9E94D}" srcOrd="0" destOrd="0" presId="urn:microsoft.com/office/officeart/2005/8/layout/vList2"/>
    <dgm:cxn modelId="{74E6E5B6-0AE9-496E-8D64-5F535B18759A}" type="presOf" srcId="{F203A54F-AB90-4D08-B255-CC063EC833DF}" destId="{95936F7C-2E80-46CA-88BF-EC9F33F8EBEE}" srcOrd="0" destOrd="0" presId="urn:microsoft.com/office/officeart/2005/8/layout/vList2"/>
    <dgm:cxn modelId="{1A298EE5-49CC-42F2-805D-884BAC098C6F}" type="presParOf" srcId="{95936F7C-2E80-46CA-88BF-EC9F33F8EBEE}" destId="{F551EAA3-F571-4920-9396-F9616CE9E94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CEDFF0-49C4-48C3-8C56-92E4D55DF4A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DC60217E-A014-47E1-9BF6-E6815E5C2917}">
      <dgm:prSet/>
      <dgm:spPr/>
      <dgm:t>
        <a:bodyPr/>
        <a:lstStyle/>
        <a:p>
          <a:r>
            <a:rPr lang="en-US" baseline="0" dirty="0"/>
            <a:t>Row locking is not always the right choice</a:t>
          </a:r>
          <a:endParaRPr lang="en-US" dirty="0"/>
        </a:p>
      </dgm:t>
    </dgm:pt>
    <dgm:pt modelId="{C588DFD8-54AA-405D-A273-D2AB36062C8A}" type="parTrans" cxnId="{86166AD4-08AB-4602-9690-5D033B3B3020}">
      <dgm:prSet/>
      <dgm:spPr/>
      <dgm:t>
        <a:bodyPr/>
        <a:lstStyle/>
        <a:p>
          <a:endParaRPr lang="en-US"/>
        </a:p>
      </dgm:t>
    </dgm:pt>
    <dgm:pt modelId="{5106A7A1-365E-4EE8-A773-797432DB6A9F}" type="sibTrans" cxnId="{86166AD4-08AB-4602-9690-5D033B3B3020}">
      <dgm:prSet/>
      <dgm:spPr/>
      <dgm:t>
        <a:bodyPr/>
        <a:lstStyle/>
        <a:p>
          <a:endParaRPr lang="en-US"/>
        </a:p>
      </dgm:t>
    </dgm:pt>
    <dgm:pt modelId="{2E609BB5-2F60-4A89-B099-2A8969DBD31A}">
      <dgm:prSet/>
      <dgm:spPr/>
      <dgm:t>
        <a:bodyPr/>
        <a:lstStyle/>
        <a:p>
          <a:r>
            <a:rPr lang="en-US" baseline="0" dirty="0"/>
            <a:t>Scanning 100 million rows means 100 million calls to the lock manager</a:t>
          </a:r>
          <a:endParaRPr lang="en-US" dirty="0"/>
        </a:p>
      </dgm:t>
    </dgm:pt>
    <dgm:pt modelId="{B6F5B6CC-2FD1-483C-9B9B-5102A7145606}" type="parTrans" cxnId="{75D84858-7F1C-475C-B958-759953BCC148}">
      <dgm:prSet/>
      <dgm:spPr/>
      <dgm:t>
        <a:bodyPr/>
        <a:lstStyle/>
        <a:p>
          <a:endParaRPr lang="en-US"/>
        </a:p>
      </dgm:t>
    </dgm:pt>
    <dgm:pt modelId="{A4559B61-A25B-4179-9683-589DF810D4F5}" type="sibTrans" cxnId="{75D84858-7F1C-475C-B958-759953BCC148}">
      <dgm:prSet/>
      <dgm:spPr/>
      <dgm:t>
        <a:bodyPr/>
        <a:lstStyle/>
        <a:p>
          <a:endParaRPr lang="en-US"/>
        </a:p>
      </dgm:t>
    </dgm:pt>
    <dgm:pt modelId="{BE72DA3D-8B5D-4CB2-B7E3-1FDE90951D3C}">
      <dgm:prSet/>
      <dgm:spPr/>
      <dgm:t>
        <a:bodyPr/>
        <a:lstStyle/>
        <a:p>
          <a:r>
            <a:rPr lang="en-US" baseline="0" dirty="0"/>
            <a:t>Page, Partition or Table locking can be more efficient</a:t>
          </a:r>
          <a:endParaRPr lang="en-US" dirty="0"/>
        </a:p>
      </dgm:t>
    </dgm:pt>
    <dgm:pt modelId="{CC1FD42B-ADC9-4582-BD32-4519F2A69F52}" type="parTrans" cxnId="{68929653-2F61-476E-83A1-0199F81BBB4A}">
      <dgm:prSet/>
      <dgm:spPr/>
      <dgm:t>
        <a:bodyPr/>
        <a:lstStyle/>
        <a:p>
          <a:endParaRPr lang="en-US"/>
        </a:p>
      </dgm:t>
    </dgm:pt>
    <dgm:pt modelId="{642CEA58-128F-4A1D-9B19-3E35217D35A0}" type="sibTrans" cxnId="{68929653-2F61-476E-83A1-0199F81BBB4A}">
      <dgm:prSet/>
      <dgm:spPr/>
      <dgm:t>
        <a:bodyPr/>
        <a:lstStyle/>
        <a:p>
          <a:endParaRPr lang="en-US"/>
        </a:p>
      </dgm:t>
    </dgm:pt>
    <dgm:pt modelId="{DE84A2B3-A793-4FC3-BBEB-36061634B054}">
      <dgm:prSet/>
      <dgm:spPr/>
      <dgm:t>
        <a:bodyPr/>
        <a:lstStyle/>
        <a:p>
          <a:r>
            <a:rPr lang="en-US" baseline="0" dirty="0"/>
            <a:t>SQL Server chooses lock granularity (Row, Page, Table) at run time based on input from the Query Optimizer</a:t>
          </a:r>
          <a:endParaRPr lang="en-US" dirty="0"/>
        </a:p>
      </dgm:t>
    </dgm:pt>
    <dgm:pt modelId="{697678BC-4FC5-412A-BCE7-A3F260AE692F}" type="parTrans" cxnId="{7C549AA7-6A5A-4043-8D96-2F20F8C3AFBD}">
      <dgm:prSet/>
      <dgm:spPr/>
      <dgm:t>
        <a:bodyPr/>
        <a:lstStyle/>
        <a:p>
          <a:endParaRPr lang="en-US"/>
        </a:p>
      </dgm:t>
    </dgm:pt>
    <dgm:pt modelId="{7F483304-EB42-47D7-8A1B-CC55BA920AAD}" type="sibTrans" cxnId="{7C549AA7-6A5A-4043-8D96-2F20F8C3AFBD}">
      <dgm:prSet/>
      <dgm:spPr/>
      <dgm:t>
        <a:bodyPr/>
        <a:lstStyle/>
        <a:p>
          <a:endParaRPr lang="en-US"/>
        </a:p>
      </dgm:t>
    </dgm:pt>
    <dgm:pt modelId="{90E62BFE-56A4-4160-9462-4BC1A44EFCC3}">
      <dgm:prSet/>
      <dgm:spPr/>
      <dgm:t>
        <a:bodyPr/>
        <a:lstStyle/>
        <a:p>
          <a:r>
            <a:rPr lang="en-US" baseline="0" dirty="0"/>
            <a:t>Least-expensive method is chosen</a:t>
          </a:r>
          <a:endParaRPr lang="en-US" dirty="0"/>
        </a:p>
      </dgm:t>
    </dgm:pt>
    <dgm:pt modelId="{1AEAA986-5560-40E9-8A8D-9F1FBCB7A501}" type="parTrans" cxnId="{CE17B664-89B6-401B-A28D-4264961302F2}">
      <dgm:prSet/>
      <dgm:spPr/>
      <dgm:t>
        <a:bodyPr/>
        <a:lstStyle/>
        <a:p>
          <a:endParaRPr lang="en-US"/>
        </a:p>
      </dgm:t>
    </dgm:pt>
    <dgm:pt modelId="{2B2840B9-1D7D-4C67-B6CC-2C923AA206DD}" type="sibTrans" cxnId="{CE17B664-89B6-401B-A28D-4264961302F2}">
      <dgm:prSet/>
      <dgm:spPr/>
      <dgm:t>
        <a:bodyPr/>
        <a:lstStyle/>
        <a:p>
          <a:endParaRPr lang="en-US"/>
        </a:p>
      </dgm:t>
    </dgm:pt>
    <dgm:pt modelId="{ED756AA9-412A-4086-9F84-6EEF6A5F8D43}">
      <dgm:prSet/>
      <dgm:spPr/>
      <dgm:t>
        <a:bodyPr/>
        <a:lstStyle/>
        <a:p>
          <a:r>
            <a:rPr lang="en-US" baseline="0" dirty="0"/>
            <a:t>Available resources at the time of execution may have an impact</a:t>
          </a:r>
          <a:endParaRPr lang="en-US" dirty="0"/>
        </a:p>
      </dgm:t>
    </dgm:pt>
    <dgm:pt modelId="{6318A4EB-5D23-4DBF-BA9C-45BD7E548213}" type="parTrans" cxnId="{7402D2AF-E72D-4E19-8559-DE3F6733E107}">
      <dgm:prSet/>
      <dgm:spPr/>
      <dgm:t>
        <a:bodyPr/>
        <a:lstStyle/>
        <a:p>
          <a:endParaRPr lang="en-US"/>
        </a:p>
      </dgm:t>
    </dgm:pt>
    <dgm:pt modelId="{8062C621-A674-49F7-A130-8BDE49178942}" type="sibTrans" cxnId="{7402D2AF-E72D-4E19-8559-DE3F6733E107}">
      <dgm:prSet/>
      <dgm:spPr/>
      <dgm:t>
        <a:bodyPr/>
        <a:lstStyle/>
        <a:p>
          <a:endParaRPr lang="en-US"/>
        </a:p>
      </dgm:t>
    </dgm:pt>
    <dgm:pt modelId="{396C7918-7759-43AA-85CA-E9E185A26577}">
      <dgm:prSet/>
      <dgm:spPr/>
      <dgm:t>
        <a:bodyPr/>
        <a:lstStyle/>
        <a:p>
          <a:r>
            <a:rPr lang="en-US" baseline="0" dirty="0"/>
            <a:t>Incorrect estimates could lead to making the wrong choice</a:t>
          </a:r>
          <a:endParaRPr lang="en-US" dirty="0"/>
        </a:p>
      </dgm:t>
    </dgm:pt>
    <dgm:pt modelId="{B6DD0B3A-68D5-4769-A434-F58BAEE1CAFE}" type="parTrans" cxnId="{C218B313-603D-436A-AD99-174418ED2FE4}">
      <dgm:prSet/>
      <dgm:spPr/>
      <dgm:t>
        <a:bodyPr/>
        <a:lstStyle/>
        <a:p>
          <a:endParaRPr lang="en-US"/>
        </a:p>
      </dgm:t>
    </dgm:pt>
    <dgm:pt modelId="{6BAF66F6-A205-4151-8D47-2B819C9D8114}" type="sibTrans" cxnId="{C218B313-603D-436A-AD99-174418ED2FE4}">
      <dgm:prSet/>
      <dgm:spPr/>
      <dgm:t>
        <a:bodyPr/>
        <a:lstStyle/>
        <a:p>
          <a:endParaRPr lang="en-US"/>
        </a:p>
      </dgm:t>
    </dgm:pt>
    <dgm:pt modelId="{EA165A94-2801-4725-8BF8-3FD29C69527E}">
      <dgm:prSet/>
      <dgm:spPr/>
      <dgm:t>
        <a:bodyPr/>
        <a:lstStyle/>
        <a:p>
          <a:r>
            <a:rPr lang="en-US"/>
            <a:t>One Table lock is cheaper and easier to manage than thousands of Row locks</a:t>
          </a:r>
          <a:endParaRPr lang="en-US" dirty="0"/>
        </a:p>
      </dgm:t>
    </dgm:pt>
    <dgm:pt modelId="{223C3AE0-F0CC-492D-8C9C-FD858AD83013}" type="parTrans" cxnId="{F45CBB9B-936A-4EE0-BBF7-405070B92C0D}">
      <dgm:prSet/>
      <dgm:spPr/>
      <dgm:t>
        <a:bodyPr/>
        <a:lstStyle/>
        <a:p>
          <a:endParaRPr lang="en-US"/>
        </a:p>
      </dgm:t>
    </dgm:pt>
    <dgm:pt modelId="{5E565132-5EC7-41C3-BF6F-F85CC706240B}" type="sibTrans" cxnId="{F45CBB9B-936A-4EE0-BBF7-405070B92C0D}">
      <dgm:prSet/>
      <dgm:spPr/>
      <dgm:t>
        <a:bodyPr/>
        <a:lstStyle/>
        <a:p>
          <a:endParaRPr lang="en-US"/>
        </a:p>
      </dgm:t>
    </dgm:pt>
    <dgm:pt modelId="{C7FD5082-CC78-4DE7-ABF2-668B7A4F3CA0}" type="pres">
      <dgm:prSet presAssocID="{DBCEDFF0-49C4-48C3-8C56-92E4D55DF4A1}" presName="linear" presStyleCnt="0">
        <dgm:presLayoutVars>
          <dgm:animLvl val="lvl"/>
          <dgm:resizeHandles val="exact"/>
        </dgm:presLayoutVars>
      </dgm:prSet>
      <dgm:spPr/>
    </dgm:pt>
    <dgm:pt modelId="{52297981-852E-4CA5-92AF-B43E3E8D32F4}" type="pres">
      <dgm:prSet presAssocID="{DC60217E-A014-47E1-9BF6-E6815E5C2917}" presName="parentText" presStyleLbl="node1" presStyleIdx="0" presStyleCnt="3">
        <dgm:presLayoutVars>
          <dgm:chMax val="0"/>
          <dgm:bulletEnabled val="1"/>
        </dgm:presLayoutVars>
      </dgm:prSet>
      <dgm:spPr/>
    </dgm:pt>
    <dgm:pt modelId="{CC7C6BDC-1688-4EAE-84EA-B9DD9929A7F9}" type="pres">
      <dgm:prSet presAssocID="{DC60217E-A014-47E1-9BF6-E6815E5C2917}" presName="childText" presStyleLbl="revTx" presStyleIdx="0" presStyleCnt="3">
        <dgm:presLayoutVars>
          <dgm:bulletEnabled val="1"/>
        </dgm:presLayoutVars>
      </dgm:prSet>
      <dgm:spPr/>
    </dgm:pt>
    <dgm:pt modelId="{2AB990F1-E284-4231-87D8-8B5F6804C6BE}" type="pres">
      <dgm:prSet presAssocID="{BE72DA3D-8B5D-4CB2-B7E3-1FDE90951D3C}" presName="parentText" presStyleLbl="node1" presStyleIdx="1" presStyleCnt="3">
        <dgm:presLayoutVars>
          <dgm:chMax val="0"/>
          <dgm:bulletEnabled val="1"/>
        </dgm:presLayoutVars>
      </dgm:prSet>
      <dgm:spPr/>
    </dgm:pt>
    <dgm:pt modelId="{288B3E8D-E67E-40D0-B95C-25FDB23C7CC1}" type="pres">
      <dgm:prSet presAssocID="{BE72DA3D-8B5D-4CB2-B7E3-1FDE90951D3C}" presName="childText" presStyleLbl="revTx" presStyleIdx="1" presStyleCnt="3">
        <dgm:presLayoutVars>
          <dgm:bulletEnabled val="1"/>
        </dgm:presLayoutVars>
      </dgm:prSet>
      <dgm:spPr/>
    </dgm:pt>
    <dgm:pt modelId="{8FB2FCDD-C2F9-41FB-A158-D12FB049E0C1}" type="pres">
      <dgm:prSet presAssocID="{DE84A2B3-A793-4FC3-BBEB-36061634B054}" presName="parentText" presStyleLbl="node1" presStyleIdx="2" presStyleCnt="3">
        <dgm:presLayoutVars>
          <dgm:chMax val="0"/>
          <dgm:bulletEnabled val="1"/>
        </dgm:presLayoutVars>
      </dgm:prSet>
      <dgm:spPr/>
    </dgm:pt>
    <dgm:pt modelId="{89425357-B5FE-4689-8276-23C4DEEFA18A}" type="pres">
      <dgm:prSet presAssocID="{DE84A2B3-A793-4FC3-BBEB-36061634B054}" presName="childText" presStyleLbl="revTx" presStyleIdx="2" presStyleCnt="3">
        <dgm:presLayoutVars>
          <dgm:bulletEnabled val="1"/>
        </dgm:presLayoutVars>
      </dgm:prSet>
      <dgm:spPr/>
    </dgm:pt>
  </dgm:ptLst>
  <dgm:cxnLst>
    <dgm:cxn modelId="{C218B313-603D-436A-AD99-174418ED2FE4}" srcId="{DE84A2B3-A793-4FC3-BBEB-36061634B054}" destId="{396C7918-7759-43AA-85CA-E9E185A26577}" srcOrd="2" destOrd="0" parTransId="{B6DD0B3A-68D5-4769-A434-F58BAEE1CAFE}" sibTransId="{6BAF66F6-A205-4151-8D47-2B819C9D8114}"/>
    <dgm:cxn modelId="{2FE7BC14-07F3-4377-82EF-5B4AB94F7CF4}" type="presOf" srcId="{DC60217E-A014-47E1-9BF6-E6815E5C2917}" destId="{52297981-852E-4CA5-92AF-B43E3E8D32F4}" srcOrd="0" destOrd="0" presId="urn:microsoft.com/office/officeart/2005/8/layout/vList2"/>
    <dgm:cxn modelId="{01DC8028-CB9D-46F6-825F-7B16FF715D03}" type="presOf" srcId="{90E62BFE-56A4-4160-9462-4BC1A44EFCC3}" destId="{89425357-B5FE-4689-8276-23C4DEEFA18A}" srcOrd="0" destOrd="0" presId="urn:microsoft.com/office/officeart/2005/8/layout/vList2"/>
    <dgm:cxn modelId="{417A4E2B-8D52-49DA-A00C-DB3108B2B0D8}" type="presOf" srcId="{EA165A94-2801-4725-8BF8-3FD29C69527E}" destId="{288B3E8D-E67E-40D0-B95C-25FDB23C7CC1}" srcOrd="0" destOrd="0" presId="urn:microsoft.com/office/officeart/2005/8/layout/vList2"/>
    <dgm:cxn modelId="{3A23065F-D029-4CA4-A979-F6F4482CB6D8}" type="presOf" srcId="{DE84A2B3-A793-4FC3-BBEB-36061634B054}" destId="{8FB2FCDD-C2F9-41FB-A158-D12FB049E0C1}" srcOrd="0" destOrd="0" presId="urn:microsoft.com/office/officeart/2005/8/layout/vList2"/>
    <dgm:cxn modelId="{CE17B664-89B6-401B-A28D-4264961302F2}" srcId="{DE84A2B3-A793-4FC3-BBEB-36061634B054}" destId="{90E62BFE-56A4-4160-9462-4BC1A44EFCC3}" srcOrd="0" destOrd="0" parTransId="{1AEAA986-5560-40E9-8A8D-9F1FBCB7A501}" sibTransId="{2B2840B9-1D7D-4C67-B6CC-2C923AA206DD}"/>
    <dgm:cxn modelId="{68929653-2F61-476E-83A1-0199F81BBB4A}" srcId="{DBCEDFF0-49C4-48C3-8C56-92E4D55DF4A1}" destId="{BE72DA3D-8B5D-4CB2-B7E3-1FDE90951D3C}" srcOrd="1" destOrd="0" parTransId="{CC1FD42B-ADC9-4582-BD32-4519F2A69F52}" sibTransId="{642CEA58-128F-4A1D-9B19-3E35217D35A0}"/>
    <dgm:cxn modelId="{7899FE73-36DD-45F2-9211-F281DDBB8E17}" type="presOf" srcId="{396C7918-7759-43AA-85CA-E9E185A26577}" destId="{89425357-B5FE-4689-8276-23C4DEEFA18A}" srcOrd="0" destOrd="2" presId="urn:microsoft.com/office/officeart/2005/8/layout/vList2"/>
    <dgm:cxn modelId="{75D84858-7F1C-475C-B958-759953BCC148}" srcId="{DC60217E-A014-47E1-9BF6-E6815E5C2917}" destId="{2E609BB5-2F60-4A89-B099-2A8969DBD31A}" srcOrd="0" destOrd="0" parTransId="{B6F5B6CC-2FD1-483C-9B9B-5102A7145606}" sibTransId="{A4559B61-A25B-4179-9683-589DF810D4F5}"/>
    <dgm:cxn modelId="{012D427B-0F26-407E-B229-C356D02F40AE}" type="presOf" srcId="{DBCEDFF0-49C4-48C3-8C56-92E4D55DF4A1}" destId="{C7FD5082-CC78-4DE7-ABF2-668B7A4F3CA0}" srcOrd="0" destOrd="0" presId="urn:microsoft.com/office/officeart/2005/8/layout/vList2"/>
    <dgm:cxn modelId="{512C4683-2CC7-4200-8064-31EB7EC4194C}" type="presOf" srcId="{BE72DA3D-8B5D-4CB2-B7E3-1FDE90951D3C}" destId="{2AB990F1-E284-4231-87D8-8B5F6804C6BE}" srcOrd="0" destOrd="0" presId="urn:microsoft.com/office/officeart/2005/8/layout/vList2"/>
    <dgm:cxn modelId="{59B97B88-9956-4C6D-9AB9-6EB5D8FB6A0A}" type="presOf" srcId="{2E609BB5-2F60-4A89-B099-2A8969DBD31A}" destId="{CC7C6BDC-1688-4EAE-84EA-B9DD9929A7F9}" srcOrd="0" destOrd="0" presId="urn:microsoft.com/office/officeart/2005/8/layout/vList2"/>
    <dgm:cxn modelId="{F45CBB9B-936A-4EE0-BBF7-405070B92C0D}" srcId="{BE72DA3D-8B5D-4CB2-B7E3-1FDE90951D3C}" destId="{EA165A94-2801-4725-8BF8-3FD29C69527E}" srcOrd="0" destOrd="0" parTransId="{223C3AE0-F0CC-492D-8C9C-FD858AD83013}" sibTransId="{5E565132-5EC7-41C3-BF6F-F85CC706240B}"/>
    <dgm:cxn modelId="{7C549AA7-6A5A-4043-8D96-2F20F8C3AFBD}" srcId="{DBCEDFF0-49C4-48C3-8C56-92E4D55DF4A1}" destId="{DE84A2B3-A793-4FC3-BBEB-36061634B054}" srcOrd="2" destOrd="0" parTransId="{697678BC-4FC5-412A-BCE7-A3F260AE692F}" sibTransId="{7F483304-EB42-47D7-8A1B-CC55BA920AAD}"/>
    <dgm:cxn modelId="{7402D2AF-E72D-4E19-8559-DE3F6733E107}" srcId="{DE84A2B3-A793-4FC3-BBEB-36061634B054}" destId="{ED756AA9-412A-4086-9F84-6EEF6A5F8D43}" srcOrd="1" destOrd="0" parTransId="{6318A4EB-5D23-4DBF-BA9C-45BD7E548213}" sibTransId="{8062C621-A674-49F7-A130-8BDE49178942}"/>
    <dgm:cxn modelId="{B72983C0-4A60-49A0-8388-485A5CDB2799}" type="presOf" srcId="{ED756AA9-412A-4086-9F84-6EEF6A5F8D43}" destId="{89425357-B5FE-4689-8276-23C4DEEFA18A}" srcOrd="0" destOrd="1" presId="urn:microsoft.com/office/officeart/2005/8/layout/vList2"/>
    <dgm:cxn modelId="{86166AD4-08AB-4602-9690-5D033B3B3020}" srcId="{DBCEDFF0-49C4-48C3-8C56-92E4D55DF4A1}" destId="{DC60217E-A014-47E1-9BF6-E6815E5C2917}" srcOrd="0" destOrd="0" parTransId="{C588DFD8-54AA-405D-A273-D2AB36062C8A}" sibTransId="{5106A7A1-365E-4EE8-A773-797432DB6A9F}"/>
    <dgm:cxn modelId="{D397890C-471B-4E2A-A0EC-9DDBEFAD57FE}" type="presParOf" srcId="{C7FD5082-CC78-4DE7-ABF2-668B7A4F3CA0}" destId="{52297981-852E-4CA5-92AF-B43E3E8D32F4}" srcOrd="0" destOrd="0" presId="urn:microsoft.com/office/officeart/2005/8/layout/vList2"/>
    <dgm:cxn modelId="{93389FAF-D3C7-43FB-9298-AFB6ACA72DDB}" type="presParOf" srcId="{C7FD5082-CC78-4DE7-ABF2-668B7A4F3CA0}" destId="{CC7C6BDC-1688-4EAE-84EA-B9DD9929A7F9}" srcOrd="1" destOrd="0" presId="urn:microsoft.com/office/officeart/2005/8/layout/vList2"/>
    <dgm:cxn modelId="{3FF0CB3B-93BB-4287-880E-7A23D03AA38B}" type="presParOf" srcId="{C7FD5082-CC78-4DE7-ABF2-668B7A4F3CA0}" destId="{2AB990F1-E284-4231-87D8-8B5F6804C6BE}" srcOrd="2" destOrd="0" presId="urn:microsoft.com/office/officeart/2005/8/layout/vList2"/>
    <dgm:cxn modelId="{67CEDE6C-10B6-4B2C-A879-7BC3A853B10B}" type="presParOf" srcId="{C7FD5082-CC78-4DE7-ABF2-668B7A4F3CA0}" destId="{288B3E8D-E67E-40D0-B95C-25FDB23C7CC1}" srcOrd="3" destOrd="0" presId="urn:microsoft.com/office/officeart/2005/8/layout/vList2"/>
    <dgm:cxn modelId="{37887770-4786-4D52-A0F4-2B693BFE92CA}" type="presParOf" srcId="{C7FD5082-CC78-4DE7-ABF2-668B7A4F3CA0}" destId="{8FB2FCDD-C2F9-41FB-A158-D12FB049E0C1}" srcOrd="4" destOrd="0" presId="urn:microsoft.com/office/officeart/2005/8/layout/vList2"/>
    <dgm:cxn modelId="{8D110314-F2B0-4843-BFA6-BB7039D7A8E0}" type="presParOf" srcId="{C7FD5082-CC78-4DE7-ABF2-668B7A4F3CA0}" destId="{89425357-B5FE-4689-8276-23C4DEEFA18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AE5ABF-BE88-4906-B894-2E9B1D51E68D}"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AD496C40-1B92-478B-A753-3979E7EF08F0}">
      <dgm:prSet/>
      <dgm:spPr/>
      <dgm:t>
        <a:bodyPr/>
        <a:lstStyle/>
        <a:p>
          <a:r>
            <a:rPr lang="en-US"/>
            <a:t>Lock manager attempts to replace many row or page locks with a single table-level lock.</a:t>
          </a:r>
        </a:p>
      </dgm:t>
    </dgm:pt>
    <dgm:pt modelId="{B790BC12-1208-46E4-97AA-8D5972C5CBA3}" type="parTrans" cxnId="{5AEBF644-5446-436E-B24F-A131E06A87E1}">
      <dgm:prSet/>
      <dgm:spPr/>
      <dgm:t>
        <a:bodyPr/>
        <a:lstStyle/>
        <a:p>
          <a:endParaRPr lang="en-US"/>
        </a:p>
      </dgm:t>
    </dgm:pt>
    <dgm:pt modelId="{E9ED432F-F814-437C-A81B-6E727C3838DD}" type="sibTrans" cxnId="{5AEBF644-5446-436E-B24F-A131E06A87E1}">
      <dgm:prSet/>
      <dgm:spPr/>
      <dgm:t>
        <a:bodyPr/>
        <a:lstStyle/>
        <a:p>
          <a:endParaRPr lang="en-US"/>
        </a:p>
      </dgm:t>
    </dgm:pt>
    <dgm:pt modelId="{D679771F-DD7D-468F-8E14-4AB4DF41215D}">
      <dgm:prSet/>
      <dgm:spPr/>
      <dgm:t>
        <a:bodyPr/>
        <a:lstStyle/>
        <a:p>
          <a:r>
            <a:rPr lang="en-US"/>
            <a:t>One Table lock is faster and easier to manage than thousands of Row locks.</a:t>
          </a:r>
        </a:p>
      </dgm:t>
    </dgm:pt>
    <dgm:pt modelId="{47260C5C-DA46-43B0-A229-CC0CD5EA60EA}" type="parTrans" cxnId="{03C0A631-50C9-4065-9D91-13EC8A1CF57B}">
      <dgm:prSet/>
      <dgm:spPr/>
      <dgm:t>
        <a:bodyPr/>
        <a:lstStyle/>
        <a:p>
          <a:endParaRPr lang="en-US"/>
        </a:p>
      </dgm:t>
    </dgm:pt>
    <dgm:pt modelId="{07373B1B-6547-4B78-876F-BC605EE44115}" type="sibTrans" cxnId="{03C0A631-50C9-4065-9D91-13EC8A1CF57B}">
      <dgm:prSet/>
      <dgm:spPr/>
      <dgm:t>
        <a:bodyPr/>
        <a:lstStyle/>
        <a:p>
          <a:endParaRPr lang="en-US"/>
        </a:p>
      </dgm:t>
    </dgm:pt>
    <dgm:pt modelId="{B6EC6795-8A9C-413A-ACC6-D48CB4B3F441}">
      <dgm:prSet/>
      <dgm:spPr/>
      <dgm:t>
        <a:bodyPr/>
        <a:lstStyle/>
        <a:p>
          <a:r>
            <a:rPr lang="en-US" dirty="0"/>
            <a:t>One Table lock requires less memory than many Row Locks. (96 bytes per lock)</a:t>
          </a:r>
        </a:p>
      </dgm:t>
    </dgm:pt>
    <dgm:pt modelId="{D157EF0B-4178-4478-A5DB-265CF40A2B88}" type="parTrans" cxnId="{1A46376D-FD4B-44C6-9F15-8A4BB2341BC9}">
      <dgm:prSet/>
      <dgm:spPr/>
      <dgm:t>
        <a:bodyPr/>
        <a:lstStyle/>
        <a:p>
          <a:endParaRPr lang="en-US"/>
        </a:p>
      </dgm:t>
    </dgm:pt>
    <dgm:pt modelId="{7F88DDA4-D8DB-4B24-B25E-B8CD98AE7B4E}" type="sibTrans" cxnId="{1A46376D-FD4B-44C6-9F15-8A4BB2341BC9}">
      <dgm:prSet/>
      <dgm:spPr/>
      <dgm:t>
        <a:bodyPr/>
        <a:lstStyle/>
        <a:p>
          <a:endParaRPr lang="en-US"/>
        </a:p>
      </dgm:t>
    </dgm:pt>
    <dgm:pt modelId="{D6831FEC-144D-40B0-A549-38F7924DEBB5}">
      <dgm:prSet/>
      <dgm:spPr/>
      <dgm:t>
        <a:bodyPr/>
        <a:lstStyle/>
        <a:p>
          <a:r>
            <a:rPr lang="en-US" dirty="0"/>
            <a:t>It never converts row locks to page locks.</a:t>
          </a:r>
        </a:p>
      </dgm:t>
    </dgm:pt>
    <dgm:pt modelId="{A0E5CCDD-CC87-40E0-8943-3AEB01331414}" type="parTrans" cxnId="{C852C033-C291-406C-B229-9A2218048F94}">
      <dgm:prSet/>
      <dgm:spPr/>
      <dgm:t>
        <a:bodyPr/>
        <a:lstStyle/>
        <a:p>
          <a:endParaRPr lang="en-US"/>
        </a:p>
      </dgm:t>
    </dgm:pt>
    <dgm:pt modelId="{6F5051EC-4EFA-4D9D-AF3B-CC6FCA22F924}" type="sibTrans" cxnId="{C852C033-C291-406C-B229-9A2218048F94}">
      <dgm:prSet/>
      <dgm:spPr/>
      <dgm:t>
        <a:bodyPr/>
        <a:lstStyle/>
        <a:p>
          <a:endParaRPr lang="en-US"/>
        </a:p>
      </dgm:t>
    </dgm:pt>
    <dgm:pt modelId="{3310E91D-094C-4019-91B4-FBD652CD0CDE}">
      <dgm:prSet/>
      <dgm:spPr/>
      <dgm:t>
        <a:bodyPr/>
        <a:lstStyle/>
        <a:p>
          <a:r>
            <a:rPr lang="en-US" dirty="0"/>
            <a:t>Lock de-escalation never occurs.</a:t>
          </a:r>
        </a:p>
      </dgm:t>
    </dgm:pt>
    <dgm:pt modelId="{A831EA9F-9CDA-4428-8987-1ABD88EC28B8}" type="parTrans" cxnId="{5EA426A2-9554-4947-86EB-B4596651FCA9}">
      <dgm:prSet/>
      <dgm:spPr/>
      <dgm:t>
        <a:bodyPr/>
        <a:lstStyle/>
        <a:p>
          <a:endParaRPr lang="en-US"/>
        </a:p>
      </dgm:t>
    </dgm:pt>
    <dgm:pt modelId="{739B662B-BDD7-4FED-9819-FB5ED57A4909}" type="sibTrans" cxnId="{5EA426A2-9554-4947-86EB-B4596651FCA9}">
      <dgm:prSet/>
      <dgm:spPr/>
      <dgm:t>
        <a:bodyPr/>
        <a:lstStyle/>
        <a:p>
          <a:endParaRPr lang="en-US"/>
        </a:p>
      </dgm:t>
    </dgm:pt>
    <dgm:pt modelId="{D4369615-7AC4-4C44-B639-2C4AE8B0E672}">
      <dgm:prSet/>
      <dgm:spPr/>
      <dgm:t>
        <a:bodyPr/>
        <a:lstStyle/>
        <a:p>
          <a:r>
            <a:rPr lang="en-US" dirty="0"/>
            <a:t>Lock Escalation behavior can be controlled.</a:t>
          </a:r>
        </a:p>
      </dgm:t>
    </dgm:pt>
    <dgm:pt modelId="{806459FC-74E3-4C97-BEF4-7C088FCDAEAE}" type="parTrans" cxnId="{334FED6B-6E81-4996-B58A-3F5641B6442E}">
      <dgm:prSet/>
      <dgm:spPr/>
      <dgm:t>
        <a:bodyPr/>
        <a:lstStyle/>
        <a:p>
          <a:endParaRPr lang="en-US"/>
        </a:p>
      </dgm:t>
    </dgm:pt>
    <dgm:pt modelId="{E5E7AA09-9688-4A19-8661-AD7CB365E736}" type="sibTrans" cxnId="{334FED6B-6E81-4996-B58A-3F5641B6442E}">
      <dgm:prSet/>
      <dgm:spPr/>
      <dgm:t>
        <a:bodyPr/>
        <a:lstStyle/>
        <a:p>
          <a:endParaRPr lang="en-US"/>
        </a:p>
      </dgm:t>
    </dgm:pt>
    <dgm:pt modelId="{98084569-29A2-4564-9849-C043A7DDB179}" type="pres">
      <dgm:prSet presAssocID="{8BAE5ABF-BE88-4906-B894-2E9B1D51E68D}" presName="linear" presStyleCnt="0">
        <dgm:presLayoutVars>
          <dgm:animLvl val="lvl"/>
          <dgm:resizeHandles val="exact"/>
        </dgm:presLayoutVars>
      </dgm:prSet>
      <dgm:spPr/>
    </dgm:pt>
    <dgm:pt modelId="{BA047EE8-F59E-494C-8F2C-6834F4BCB47D}" type="pres">
      <dgm:prSet presAssocID="{AD496C40-1B92-478B-A753-3979E7EF08F0}" presName="parentText" presStyleLbl="node1" presStyleIdx="0" presStyleCnt="4">
        <dgm:presLayoutVars>
          <dgm:chMax val="0"/>
          <dgm:bulletEnabled val="1"/>
        </dgm:presLayoutVars>
      </dgm:prSet>
      <dgm:spPr/>
    </dgm:pt>
    <dgm:pt modelId="{64D1E98F-40E9-44E0-88CF-D27A938EBAB3}" type="pres">
      <dgm:prSet presAssocID="{AD496C40-1B92-478B-A753-3979E7EF08F0}" presName="childText" presStyleLbl="revTx" presStyleIdx="0" presStyleCnt="1">
        <dgm:presLayoutVars>
          <dgm:bulletEnabled val="1"/>
        </dgm:presLayoutVars>
      </dgm:prSet>
      <dgm:spPr/>
    </dgm:pt>
    <dgm:pt modelId="{95492931-D0B4-4F32-B0C3-5C9DAB501526}" type="pres">
      <dgm:prSet presAssocID="{D6831FEC-144D-40B0-A549-38F7924DEBB5}" presName="parentText" presStyleLbl="node1" presStyleIdx="1" presStyleCnt="4">
        <dgm:presLayoutVars>
          <dgm:chMax val="0"/>
          <dgm:bulletEnabled val="1"/>
        </dgm:presLayoutVars>
      </dgm:prSet>
      <dgm:spPr/>
    </dgm:pt>
    <dgm:pt modelId="{0C1BA134-B0C7-4092-9F1B-722F64DBE438}" type="pres">
      <dgm:prSet presAssocID="{6F5051EC-4EFA-4D9D-AF3B-CC6FCA22F924}" presName="spacer" presStyleCnt="0"/>
      <dgm:spPr/>
    </dgm:pt>
    <dgm:pt modelId="{243E3D38-D069-4C81-8D5D-F6FF6E0F7325}" type="pres">
      <dgm:prSet presAssocID="{3310E91D-094C-4019-91B4-FBD652CD0CDE}" presName="parentText" presStyleLbl="node1" presStyleIdx="2" presStyleCnt="4">
        <dgm:presLayoutVars>
          <dgm:chMax val="0"/>
          <dgm:bulletEnabled val="1"/>
        </dgm:presLayoutVars>
      </dgm:prSet>
      <dgm:spPr/>
    </dgm:pt>
    <dgm:pt modelId="{F9B3A41D-7714-496E-9956-63940F71CA33}" type="pres">
      <dgm:prSet presAssocID="{739B662B-BDD7-4FED-9819-FB5ED57A4909}" presName="spacer" presStyleCnt="0"/>
      <dgm:spPr/>
    </dgm:pt>
    <dgm:pt modelId="{589CDC46-7F44-4117-B136-2655D986EC07}" type="pres">
      <dgm:prSet presAssocID="{D4369615-7AC4-4C44-B639-2C4AE8B0E672}" presName="parentText" presStyleLbl="node1" presStyleIdx="3" presStyleCnt="4">
        <dgm:presLayoutVars>
          <dgm:chMax val="0"/>
          <dgm:bulletEnabled val="1"/>
        </dgm:presLayoutVars>
      </dgm:prSet>
      <dgm:spPr/>
    </dgm:pt>
  </dgm:ptLst>
  <dgm:cxnLst>
    <dgm:cxn modelId="{A793C311-EF31-4197-8F6A-6E8FB7E917C1}" type="presOf" srcId="{D4369615-7AC4-4C44-B639-2C4AE8B0E672}" destId="{589CDC46-7F44-4117-B136-2655D986EC07}" srcOrd="0" destOrd="0" presId="urn:microsoft.com/office/officeart/2005/8/layout/vList2"/>
    <dgm:cxn modelId="{03C0A631-50C9-4065-9D91-13EC8A1CF57B}" srcId="{AD496C40-1B92-478B-A753-3979E7EF08F0}" destId="{D679771F-DD7D-468F-8E14-4AB4DF41215D}" srcOrd="0" destOrd="0" parTransId="{47260C5C-DA46-43B0-A229-CC0CD5EA60EA}" sibTransId="{07373B1B-6547-4B78-876F-BC605EE44115}"/>
    <dgm:cxn modelId="{C852C033-C291-406C-B229-9A2218048F94}" srcId="{8BAE5ABF-BE88-4906-B894-2E9B1D51E68D}" destId="{D6831FEC-144D-40B0-A549-38F7924DEBB5}" srcOrd="1" destOrd="0" parTransId="{A0E5CCDD-CC87-40E0-8943-3AEB01331414}" sibTransId="{6F5051EC-4EFA-4D9D-AF3B-CC6FCA22F924}"/>
    <dgm:cxn modelId="{624F6A5B-5085-4EF8-83D1-E9031C5EC399}" type="presOf" srcId="{8BAE5ABF-BE88-4906-B894-2E9B1D51E68D}" destId="{98084569-29A2-4564-9849-C043A7DDB179}" srcOrd="0" destOrd="0" presId="urn:microsoft.com/office/officeart/2005/8/layout/vList2"/>
    <dgm:cxn modelId="{5AEBF644-5446-436E-B24F-A131E06A87E1}" srcId="{8BAE5ABF-BE88-4906-B894-2E9B1D51E68D}" destId="{AD496C40-1B92-478B-A753-3979E7EF08F0}" srcOrd="0" destOrd="0" parTransId="{B790BC12-1208-46E4-97AA-8D5972C5CBA3}" sibTransId="{E9ED432F-F814-437C-A81B-6E727C3838DD}"/>
    <dgm:cxn modelId="{334FED6B-6E81-4996-B58A-3F5641B6442E}" srcId="{8BAE5ABF-BE88-4906-B894-2E9B1D51E68D}" destId="{D4369615-7AC4-4C44-B639-2C4AE8B0E672}" srcOrd="3" destOrd="0" parTransId="{806459FC-74E3-4C97-BEF4-7C088FCDAEAE}" sibTransId="{E5E7AA09-9688-4A19-8661-AD7CB365E736}"/>
    <dgm:cxn modelId="{1A46376D-FD4B-44C6-9F15-8A4BB2341BC9}" srcId="{AD496C40-1B92-478B-A753-3979E7EF08F0}" destId="{B6EC6795-8A9C-413A-ACC6-D48CB4B3F441}" srcOrd="1" destOrd="0" parTransId="{D157EF0B-4178-4478-A5DB-265CF40A2B88}" sibTransId="{7F88DDA4-D8DB-4B24-B25E-B8CD98AE7B4E}"/>
    <dgm:cxn modelId="{ED952E96-1112-4CC1-A1CA-2B804424546D}" type="presOf" srcId="{D6831FEC-144D-40B0-A549-38F7924DEBB5}" destId="{95492931-D0B4-4F32-B0C3-5C9DAB501526}" srcOrd="0" destOrd="0" presId="urn:microsoft.com/office/officeart/2005/8/layout/vList2"/>
    <dgm:cxn modelId="{63E02E98-9E62-46A1-A8DB-29807DDBA4B9}" type="presOf" srcId="{B6EC6795-8A9C-413A-ACC6-D48CB4B3F441}" destId="{64D1E98F-40E9-44E0-88CF-D27A938EBAB3}" srcOrd="0" destOrd="1" presId="urn:microsoft.com/office/officeart/2005/8/layout/vList2"/>
    <dgm:cxn modelId="{E0B89FA1-E209-49C3-8208-3EE7EB4ACE35}" type="presOf" srcId="{3310E91D-094C-4019-91B4-FBD652CD0CDE}" destId="{243E3D38-D069-4C81-8D5D-F6FF6E0F7325}" srcOrd="0" destOrd="0" presId="urn:microsoft.com/office/officeart/2005/8/layout/vList2"/>
    <dgm:cxn modelId="{5EA426A2-9554-4947-86EB-B4596651FCA9}" srcId="{8BAE5ABF-BE88-4906-B894-2E9B1D51E68D}" destId="{3310E91D-094C-4019-91B4-FBD652CD0CDE}" srcOrd="2" destOrd="0" parTransId="{A831EA9F-9CDA-4428-8987-1ABD88EC28B8}" sibTransId="{739B662B-BDD7-4FED-9819-FB5ED57A4909}"/>
    <dgm:cxn modelId="{65DCFDDB-01B5-4DE9-9AC8-26C9851E6777}" type="presOf" srcId="{AD496C40-1B92-478B-A753-3979E7EF08F0}" destId="{BA047EE8-F59E-494C-8F2C-6834F4BCB47D}" srcOrd="0" destOrd="0" presId="urn:microsoft.com/office/officeart/2005/8/layout/vList2"/>
    <dgm:cxn modelId="{7EF4B8E0-89FA-404F-B0C8-1E7D8EC89D09}" type="presOf" srcId="{D679771F-DD7D-468F-8E14-4AB4DF41215D}" destId="{64D1E98F-40E9-44E0-88CF-D27A938EBAB3}" srcOrd="0" destOrd="0" presId="urn:microsoft.com/office/officeart/2005/8/layout/vList2"/>
    <dgm:cxn modelId="{96AAF493-94B8-4B79-BE62-7154C4287C19}" type="presParOf" srcId="{98084569-29A2-4564-9849-C043A7DDB179}" destId="{BA047EE8-F59E-494C-8F2C-6834F4BCB47D}" srcOrd="0" destOrd="0" presId="urn:microsoft.com/office/officeart/2005/8/layout/vList2"/>
    <dgm:cxn modelId="{512D4566-42B7-4355-AC95-385D44227C9C}" type="presParOf" srcId="{98084569-29A2-4564-9849-C043A7DDB179}" destId="{64D1E98F-40E9-44E0-88CF-D27A938EBAB3}" srcOrd="1" destOrd="0" presId="urn:microsoft.com/office/officeart/2005/8/layout/vList2"/>
    <dgm:cxn modelId="{8C9D3C02-E8AE-4A74-8EEE-C2781EDFFC8B}" type="presParOf" srcId="{98084569-29A2-4564-9849-C043A7DDB179}" destId="{95492931-D0B4-4F32-B0C3-5C9DAB501526}" srcOrd="2" destOrd="0" presId="urn:microsoft.com/office/officeart/2005/8/layout/vList2"/>
    <dgm:cxn modelId="{0F8F1068-E197-47D4-A589-F13466CF592B}" type="presParOf" srcId="{98084569-29A2-4564-9849-C043A7DDB179}" destId="{0C1BA134-B0C7-4092-9F1B-722F64DBE438}" srcOrd="3" destOrd="0" presId="urn:microsoft.com/office/officeart/2005/8/layout/vList2"/>
    <dgm:cxn modelId="{7580ECC1-62E6-4071-8F8C-32F3CC345777}" type="presParOf" srcId="{98084569-29A2-4564-9849-C043A7DDB179}" destId="{243E3D38-D069-4C81-8D5D-F6FF6E0F7325}" srcOrd="4" destOrd="0" presId="urn:microsoft.com/office/officeart/2005/8/layout/vList2"/>
    <dgm:cxn modelId="{C0C1EBE3-6A98-44CE-8AD6-5A5CAF22BE4D}" type="presParOf" srcId="{98084569-29A2-4564-9849-C043A7DDB179}" destId="{F9B3A41D-7714-496E-9956-63940F71CA33}" srcOrd="5" destOrd="0" presId="urn:microsoft.com/office/officeart/2005/8/layout/vList2"/>
    <dgm:cxn modelId="{556CD315-FDFE-4D5F-BC64-02A4095B5025}" type="presParOf" srcId="{98084569-29A2-4564-9849-C043A7DDB179}" destId="{589CDC46-7F44-4117-B136-2655D986EC0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CF3AD-1751-446E-A095-E91D1029D673}">
      <dsp:nvSpPr>
        <dsp:cNvPr id="0" name=""/>
        <dsp:cNvSpPr/>
      </dsp:nvSpPr>
      <dsp:spPr>
        <a:xfrm>
          <a:off x="0" y="18719"/>
          <a:ext cx="5972029"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schemeClr val="bg1"/>
              </a:solidFill>
            </a:rPr>
            <a:t>Locks, Blocks, and Deadlocks</a:t>
          </a:r>
        </a:p>
      </dsp:txBody>
      <dsp:txXfrm>
        <a:off x="52089" y="70808"/>
        <a:ext cx="5867851" cy="962862"/>
      </dsp:txXfrm>
    </dsp:sp>
    <dsp:sp modelId="{CA65A80A-0432-45C9-AD87-4823DF43F9DD}">
      <dsp:nvSpPr>
        <dsp:cNvPr id="0" name=""/>
        <dsp:cNvSpPr/>
      </dsp:nvSpPr>
      <dsp:spPr>
        <a:xfrm>
          <a:off x="0" y="1249920"/>
          <a:ext cx="5972029"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Font typeface="Arial" panose="020B0604020202020204" pitchFamily="34" charset="0"/>
            <a:buNone/>
          </a:pPr>
          <a:r>
            <a:rPr lang="en-US" sz="3200" kern="1200" dirty="0">
              <a:solidFill>
                <a:schemeClr val="bg1"/>
              </a:solidFill>
            </a:rPr>
            <a:t>Locking Granularity</a:t>
          </a:r>
        </a:p>
      </dsp:txBody>
      <dsp:txXfrm>
        <a:off x="52089" y="1302009"/>
        <a:ext cx="5867851" cy="962862"/>
      </dsp:txXfrm>
    </dsp:sp>
    <dsp:sp modelId="{FD9ABB97-5F82-417C-BAA1-6FD31DFB9182}">
      <dsp:nvSpPr>
        <dsp:cNvPr id="0" name=""/>
        <dsp:cNvSpPr/>
      </dsp:nvSpPr>
      <dsp:spPr>
        <a:xfrm>
          <a:off x="0" y="2481120"/>
          <a:ext cx="5972029"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Font typeface="Arial" panose="020B0604020202020204" pitchFamily="34" charset="0"/>
            <a:buNone/>
          </a:pPr>
          <a:r>
            <a:rPr lang="en-US" sz="3200" kern="1200">
              <a:solidFill>
                <a:schemeClr val="bg1"/>
              </a:solidFill>
            </a:rPr>
            <a:t>Locking </a:t>
          </a:r>
          <a:r>
            <a:rPr lang="en-US" sz="3200" kern="1200" dirty="0">
              <a:solidFill>
                <a:schemeClr val="bg1"/>
              </a:solidFill>
            </a:rPr>
            <a:t>Hierarchies</a:t>
          </a:r>
        </a:p>
      </dsp:txBody>
      <dsp:txXfrm>
        <a:off x="52089" y="2533209"/>
        <a:ext cx="5867851" cy="962862"/>
      </dsp:txXfrm>
    </dsp:sp>
    <dsp:sp modelId="{37A52C45-891B-4E01-93EF-53EAA7DF53BE}">
      <dsp:nvSpPr>
        <dsp:cNvPr id="0" name=""/>
        <dsp:cNvSpPr/>
      </dsp:nvSpPr>
      <dsp:spPr>
        <a:xfrm>
          <a:off x="0" y="3712320"/>
          <a:ext cx="5972029"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schemeClr val="bg1"/>
              </a:solidFill>
            </a:rPr>
            <a:t>Locking Escalation</a:t>
          </a:r>
        </a:p>
      </dsp:txBody>
      <dsp:txXfrm>
        <a:off x="52089" y="3764409"/>
        <a:ext cx="5867851"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BD084-1E6A-4B84-A730-3FE67F3D0766}">
      <dsp:nvSpPr>
        <dsp:cNvPr id="0" name=""/>
        <dsp:cNvSpPr/>
      </dsp:nvSpPr>
      <dsp:spPr>
        <a:xfrm>
          <a:off x="0" y="29560"/>
          <a:ext cx="11653522" cy="865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deadlock occurs when two or more tasks permanently block each other by having a lock on a resource that the other tasks are trying to access </a:t>
          </a:r>
        </a:p>
      </dsp:txBody>
      <dsp:txXfrm>
        <a:off x="42265" y="71825"/>
        <a:ext cx="11568992" cy="781270"/>
      </dsp:txXfrm>
    </dsp:sp>
    <dsp:sp modelId="{11281369-3452-440A-BA35-D046B77349CD}">
      <dsp:nvSpPr>
        <dsp:cNvPr id="0" name=""/>
        <dsp:cNvSpPr/>
      </dsp:nvSpPr>
      <dsp:spPr>
        <a:xfrm>
          <a:off x="0" y="952960"/>
          <a:ext cx="11653522" cy="865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Transaction 1 holds a lock on the Supplier table and requires a lock on the Part table. Transaction 2 holds a lock on the Part table and wants a lock on the Supplier table</a:t>
          </a:r>
        </a:p>
      </dsp:txBody>
      <dsp:txXfrm>
        <a:off x="42265" y="995225"/>
        <a:ext cx="11568992" cy="781270"/>
      </dsp:txXfrm>
    </dsp:sp>
    <dsp:sp modelId="{4AF469AC-94E9-44DB-A84B-676AA8F30238}">
      <dsp:nvSpPr>
        <dsp:cNvPr id="0" name=""/>
        <dsp:cNvSpPr/>
      </dsp:nvSpPr>
      <dsp:spPr>
        <a:xfrm>
          <a:off x="0" y="1876360"/>
          <a:ext cx="11653522" cy="865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Both the tasks cannot continue until a resource is available and the resources cannot be released until a task continues, and therefore a deadlock state exists</a:t>
          </a:r>
        </a:p>
      </dsp:txBody>
      <dsp:txXfrm>
        <a:off x="42265" y="1918625"/>
        <a:ext cx="11568992" cy="781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6F3E2-C158-448F-A674-667589551C4B}">
      <dsp:nvSpPr>
        <dsp:cNvPr id="0" name=""/>
        <dsp:cNvSpPr/>
      </dsp:nvSpPr>
      <dsp:spPr>
        <a:xfrm>
          <a:off x="0" y="68673"/>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SQL Server automatically selects the transaction that is the cheapest to roll back</a:t>
          </a:r>
        </a:p>
      </dsp:txBody>
      <dsp:txXfrm>
        <a:off x="0" y="68673"/>
        <a:ext cx="3641725" cy="2185035"/>
      </dsp:txXfrm>
    </dsp:sp>
    <dsp:sp modelId="{C9131E0C-0C9F-4AFC-9451-BBC59EC1D522}">
      <dsp:nvSpPr>
        <dsp:cNvPr id="0" name=""/>
        <dsp:cNvSpPr/>
      </dsp:nvSpPr>
      <dsp:spPr>
        <a:xfrm>
          <a:off x="4005898" y="68673"/>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Use SET DEADLOCK_PRIORITY to change the likelihood of a batch being chosen as a victim</a:t>
          </a:r>
        </a:p>
      </dsp:txBody>
      <dsp:txXfrm>
        <a:off x="4005898" y="68673"/>
        <a:ext cx="3641725" cy="2185035"/>
      </dsp:txXfrm>
    </dsp:sp>
    <dsp:sp modelId="{EAEB54B4-D0BE-4149-A819-6E6E44B61F2B}">
      <dsp:nvSpPr>
        <dsp:cNvPr id="0" name=""/>
        <dsp:cNvSpPr/>
      </dsp:nvSpPr>
      <dsp:spPr>
        <a:xfrm>
          <a:off x="8011797" y="68673"/>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Access the resources in the same order</a:t>
          </a:r>
        </a:p>
      </dsp:txBody>
      <dsp:txXfrm>
        <a:off x="8011797" y="68673"/>
        <a:ext cx="3641725" cy="2185035"/>
      </dsp:txXfrm>
    </dsp:sp>
    <dsp:sp modelId="{FC75CE2F-9227-4954-A90A-6E9D9D0C4F84}">
      <dsp:nvSpPr>
        <dsp:cNvPr id="0" name=""/>
        <dsp:cNvSpPr/>
      </dsp:nvSpPr>
      <dsp:spPr>
        <a:xfrm>
          <a:off x="2002949" y="2617881"/>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Make the transactions simple and shorten the length of the transactions</a:t>
          </a:r>
        </a:p>
      </dsp:txBody>
      <dsp:txXfrm>
        <a:off x="2002949" y="2617881"/>
        <a:ext cx="3641725" cy="2185035"/>
      </dsp:txXfrm>
    </dsp:sp>
    <dsp:sp modelId="{AFE9A62E-FD38-46BF-A56F-678BB12B0B24}">
      <dsp:nvSpPr>
        <dsp:cNvPr id="0" name=""/>
        <dsp:cNvSpPr/>
      </dsp:nvSpPr>
      <dsp:spPr>
        <a:xfrm>
          <a:off x="6008847" y="2617881"/>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Use error handlers to capture deadlocks</a:t>
          </a:r>
        </a:p>
      </dsp:txBody>
      <dsp:txXfrm>
        <a:off x="6008847" y="2617881"/>
        <a:ext cx="3641725" cy="2185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FA0C6-9C67-4BA2-9746-9184EEADE78C}">
      <dsp:nvSpPr>
        <dsp:cNvPr id="0" name=""/>
        <dsp:cNvSpPr/>
      </dsp:nvSpPr>
      <dsp:spPr>
        <a:xfrm>
          <a:off x="0" y="163593"/>
          <a:ext cx="10570821" cy="5148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Many items can be locked in SQL Server</a:t>
          </a:r>
        </a:p>
      </dsp:txBody>
      <dsp:txXfrm>
        <a:off x="25130" y="188723"/>
        <a:ext cx="10520561" cy="464540"/>
      </dsp:txXfrm>
    </dsp:sp>
    <dsp:sp modelId="{1151652D-F5A0-486D-B63D-9A8601A31D4D}">
      <dsp:nvSpPr>
        <dsp:cNvPr id="0" name=""/>
        <dsp:cNvSpPr/>
      </dsp:nvSpPr>
      <dsp:spPr>
        <a:xfrm>
          <a:off x="0" y="713915"/>
          <a:ext cx="10570821"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2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Databases</a:t>
          </a:r>
        </a:p>
        <a:p>
          <a:pPr marL="228600" lvl="1" indent="-228600" algn="l" defTabSz="889000">
            <a:lnSpc>
              <a:spcPct val="90000"/>
            </a:lnSpc>
            <a:spcBef>
              <a:spcPct val="0"/>
            </a:spcBef>
            <a:spcAft>
              <a:spcPct val="20000"/>
            </a:spcAft>
            <a:buChar char="•"/>
          </a:pPr>
          <a:r>
            <a:rPr lang="en-US" sz="2000" kern="1200" dirty="0"/>
            <a:t>Schema</a:t>
          </a:r>
        </a:p>
        <a:p>
          <a:pPr marL="228600" lvl="1" indent="-228600" algn="l" defTabSz="889000">
            <a:lnSpc>
              <a:spcPct val="90000"/>
            </a:lnSpc>
            <a:spcBef>
              <a:spcPct val="0"/>
            </a:spcBef>
            <a:spcAft>
              <a:spcPct val="20000"/>
            </a:spcAft>
            <a:buChar char="•"/>
          </a:pPr>
          <a:r>
            <a:rPr lang="en-US" sz="2000" kern="1200" dirty="0"/>
            <a:t>Objects</a:t>
          </a:r>
        </a:p>
      </dsp:txBody>
      <dsp:txXfrm>
        <a:off x="0" y="713915"/>
        <a:ext cx="10570821" cy="1117800"/>
      </dsp:txXfrm>
    </dsp:sp>
    <dsp:sp modelId="{CE41CEFD-4439-433F-9113-3F9ED2CDF1A0}">
      <dsp:nvSpPr>
        <dsp:cNvPr id="0" name=""/>
        <dsp:cNvSpPr/>
      </dsp:nvSpPr>
      <dsp:spPr>
        <a:xfrm>
          <a:off x="0" y="1884980"/>
          <a:ext cx="10570821" cy="5148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Some objects can be locked at different levels of granularity</a:t>
          </a:r>
        </a:p>
      </dsp:txBody>
      <dsp:txXfrm>
        <a:off x="25130" y="1910110"/>
        <a:ext cx="10520561" cy="464540"/>
      </dsp:txXfrm>
    </dsp:sp>
    <dsp:sp modelId="{0102CEC5-9852-4713-BC36-77019F7CF548}">
      <dsp:nvSpPr>
        <dsp:cNvPr id="0" name=""/>
        <dsp:cNvSpPr/>
      </dsp:nvSpPr>
      <dsp:spPr>
        <a:xfrm>
          <a:off x="0" y="2475141"/>
          <a:ext cx="10570821" cy="5148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SQL Server will automatically choose the granularity of the lock based on the estimated cost</a:t>
          </a:r>
        </a:p>
      </dsp:txBody>
      <dsp:txXfrm>
        <a:off x="25130" y="2500271"/>
        <a:ext cx="10520561" cy="464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8C96-72E1-4846-8803-5D6F568C9E28}">
      <dsp:nvSpPr>
        <dsp:cNvPr id="0" name=""/>
        <dsp:cNvSpPr/>
      </dsp:nvSpPr>
      <dsp:spPr>
        <a:xfrm>
          <a:off x="0" y="16184"/>
          <a:ext cx="10774361"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mn-lt"/>
              <a:ea typeface="+mn-ea"/>
              <a:cs typeface="+mn-cs"/>
            </a:rPr>
            <a:t>SQL Server </a:t>
          </a:r>
          <a:r>
            <a:rPr lang="en-US" sz="2400" kern="1200" baseline="0">
              <a:latin typeface="+mn-lt"/>
            </a:rPr>
            <a:t>uses intent locks to protect parent-level object in the hierarchy by placing an intent shared (IS) or Intent exclusive (IX) lock.</a:t>
          </a:r>
          <a:endParaRPr lang="en-US" sz="2400" kern="1200" dirty="0">
            <a:latin typeface="+mn-lt"/>
          </a:endParaRPr>
        </a:p>
      </dsp:txBody>
      <dsp:txXfrm>
        <a:off x="55744" y="71928"/>
        <a:ext cx="10662873" cy="1030432"/>
      </dsp:txXfrm>
    </dsp:sp>
    <dsp:sp modelId="{16833076-334A-4EC5-88C0-91D97767C4ED}">
      <dsp:nvSpPr>
        <dsp:cNvPr id="0" name=""/>
        <dsp:cNvSpPr/>
      </dsp:nvSpPr>
      <dsp:spPr>
        <a:xfrm>
          <a:off x="0" y="1333784"/>
          <a:ext cx="10774361"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latin typeface="+mn-lt"/>
            </a:rPr>
            <a:t>Intent locks are acquired before a lock placed at the lower level.</a:t>
          </a:r>
          <a:endParaRPr lang="en-US" sz="2400" kern="1200" dirty="0">
            <a:latin typeface="+mn-lt"/>
          </a:endParaRPr>
        </a:p>
      </dsp:txBody>
      <dsp:txXfrm>
        <a:off x="55744" y="1389528"/>
        <a:ext cx="10662873" cy="1030432"/>
      </dsp:txXfrm>
    </dsp:sp>
    <dsp:sp modelId="{1B895508-F76C-4513-9FF5-F7E8433ACCED}">
      <dsp:nvSpPr>
        <dsp:cNvPr id="0" name=""/>
        <dsp:cNvSpPr/>
      </dsp:nvSpPr>
      <dsp:spPr>
        <a:xfrm>
          <a:off x="0" y="2651384"/>
          <a:ext cx="10774361"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latin typeface="+mn-lt"/>
            </a:rPr>
            <a:t>Intent locks serve two purposes:</a:t>
          </a:r>
          <a:endParaRPr lang="en-US" sz="2400" kern="1200" dirty="0">
            <a:latin typeface="+mn-lt"/>
          </a:endParaRPr>
        </a:p>
      </dsp:txBody>
      <dsp:txXfrm>
        <a:off x="55744" y="2707128"/>
        <a:ext cx="10662873" cy="1030432"/>
      </dsp:txXfrm>
    </dsp:sp>
    <dsp:sp modelId="{782DD4E8-7036-4ECA-90DD-1355A5ABC6D1}">
      <dsp:nvSpPr>
        <dsp:cNvPr id="0" name=""/>
        <dsp:cNvSpPr/>
      </dsp:nvSpPr>
      <dsp:spPr>
        <a:xfrm>
          <a:off x="0" y="3809490"/>
          <a:ext cx="10774361"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08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Prevent other transactions from modifying parent-level object </a:t>
          </a:r>
          <a:endParaRPr lang="en-US" sz="2400" kern="1200" dirty="0">
            <a:latin typeface="Segoe UI Light" panose="020B0502040204020203" pitchFamily="34" charset="0"/>
          </a:endParaRPr>
        </a:p>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Improve the efficiency of the SQL Server Database Engine </a:t>
          </a:r>
          <a:endParaRPr lang="en-US" sz="2400" kern="1200" dirty="0">
            <a:latin typeface="Segoe UI Light" panose="020B0502040204020203" pitchFamily="34" charset="0"/>
          </a:endParaRPr>
        </a:p>
      </dsp:txBody>
      <dsp:txXfrm>
        <a:off x="0" y="3809490"/>
        <a:ext cx="10774361" cy="1010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1EAA3-F571-4920-9396-F9616CE9E94D}">
      <dsp:nvSpPr>
        <dsp:cNvPr id="0" name=""/>
        <dsp:cNvSpPr/>
      </dsp:nvSpPr>
      <dsp:spPr>
        <a:xfrm>
          <a:off x="0" y="7"/>
          <a:ext cx="3436294" cy="331897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To acquire a fine granular lock, you must acquire intent locks on all the higher levels in the hierarchy</a:t>
          </a:r>
        </a:p>
      </dsp:txBody>
      <dsp:txXfrm>
        <a:off x="162019" y="162026"/>
        <a:ext cx="3112256" cy="29949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97981-852E-4CA5-92AF-B43E3E8D32F4}">
      <dsp:nvSpPr>
        <dsp:cNvPr id="0" name=""/>
        <dsp:cNvSpPr/>
      </dsp:nvSpPr>
      <dsp:spPr>
        <a:xfrm>
          <a:off x="0" y="46337"/>
          <a:ext cx="10880726" cy="9805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Row locking is not always the right choice</a:t>
          </a:r>
          <a:endParaRPr lang="en-US" sz="2300" kern="1200" dirty="0"/>
        </a:p>
      </dsp:txBody>
      <dsp:txXfrm>
        <a:off x="47866" y="94203"/>
        <a:ext cx="10784994" cy="884801"/>
      </dsp:txXfrm>
    </dsp:sp>
    <dsp:sp modelId="{CC7C6BDC-1688-4EAE-84EA-B9DD9929A7F9}">
      <dsp:nvSpPr>
        <dsp:cNvPr id="0" name=""/>
        <dsp:cNvSpPr/>
      </dsp:nvSpPr>
      <dsp:spPr>
        <a:xfrm>
          <a:off x="0" y="1026870"/>
          <a:ext cx="1088072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Scanning 100 million rows means 100 million calls to the lock manager</a:t>
          </a:r>
          <a:endParaRPr lang="en-US" sz="1800" kern="1200" dirty="0"/>
        </a:p>
      </dsp:txBody>
      <dsp:txXfrm>
        <a:off x="0" y="1026870"/>
        <a:ext cx="10880726" cy="380880"/>
      </dsp:txXfrm>
    </dsp:sp>
    <dsp:sp modelId="{2AB990F1-E284-4231-87D8-8B5F6804C6BE}">
      <dsp:nvSpPr>
        <dsp:cNvPr id="0" name=""/>
        <dsp:cNvSpPr/>
      </dsp:nvSpPr>
      <dsp:spPr>
        <a:xfrm>
          <a:off x="0" y="1407750"/>
          <a:ext cx="10880726" cy="9805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Page, Partition or Table locking can be more efficient</a:t>
          </a:r>
          <a:endParaRPr lang="en-US" sz="2300" kern="1200" dirty="0"/>
        </a:p>
      </dsp:txBody>
      <dsp:txXfrm>
        <a:off x="47866" y="1455616"/>
        <a:ext cx="10784994" cy="884801"/>
      </dsp:txXfrm>
    </dsp:sp>
    <dsp:sp modelId="{288B3E8D-E67E-40D0-B95C-25FDB23C7CC1}">
      <dsp:nvSpPr>
        <dsp:cNvPr id="0" name=""/>
        <dsp:cNvSpPr/>
      </dsp:nvSpPr>
      <dsp:spPr>
        <a:xfrm>
          <a:off x="0" y="2388284"/>
          <a:ext cx="1088072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One Table lock is cheaper and easier to manage than thousands of Row locks</a:t>
          </a:r>
          <a:endParaRPr lang="en-US" sz="1800" kern="1200" dirty="0"/>
        </a:p>
      </dsp:txBody>
      <dsp:txXfrm>
        <a:off x="0" y="2388284"/>
        <a:ext cx="10880726" cy="380880"/>
      </dsp:txXfrm>
    </dsp:sp>
    <dsp:sp modelId="{8FB2FCDD-C2F9-41FB-A158-D12FB049E0C1}">
      <dsp:nvSpPr>
        <dsp:cNvPr id="0" name=""/>
        <dsp:cNvSpPr/>
      </dsp:nvSpPr>
      <dsp:spPr>
        <a:xfrm>
          <a:off x="0" y="2769164"/>
          <a:ext cx="10880726" cy="9805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SQL Server chooses lock granularity (Row, Page, Table) at run time based on input from the Query Optimizer</a:t>
          </a:r>
          <a:endParaRPr lang="en-US" sz="2300" kern="1200" dirty="0"/>
        </a:p>
      </dsp:txBody>
      <dsp:txXfrm>
        <a:off x="47866" y="2817030"/>
        <a:ext cx="10784994" cy="884801"/>
      </dsp:txXfrm>
    </dsp:sp>
    <dsp:sp modelId="{89425357-B5FE-4689-8276-23C4DEEFA18A}">
      <dsp:nvSpPr>
        <dsp:cNvPr id="0" name=""/>
        <dsp:cNvSpPr/>
      </dsp:nvSpPr>
      <dsp:spPr>
        <a:xfrm>
          <a:off x="0" y="3749697"/>
          <a:ext cx="10880726"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Least-expensive method is chosen</a:t>
          </a:r>
          <a:endParaRPr lang="en-US" sz="1800" kern="1200" dirty="0"/>
        </a:p>
        <a:p>
          <a:pPr marL="171450" lvl="1" indent="-171450" algn="l" defTabSz="800100">
            <a:lnSpc>
              <a:spcPct val="90000"/>
            </a:lnSpc>
            <a:spcBef>
              <a:spcPct val="0"/>
            </a:spcBef>
            <a:spcAft>
              <a:spcPct val="20000"/>
            </a:spcAft>
            <a:buChar char="•"/>
          </a:pPr>
          <a:r>
            <a:rPr lang="en-US" sz="1800" kern="1200" baseline="0" dirty="0"/>
            <a:t>Available resources at the time of execution may have an impact</a:t>
          </a:r>
          <a:endParaRPr lang="en-US" sz="1800" kern="1200" dirty="0"/>
        </a:p>
        <a:p>
          <a:pPr marL="171450" lvl="1" indent="-171450" algn="l" defTabSz="800100">
            <a:lnSpc>
              <a:spcPct val="90000"/>
            </a:lnSpc>
            <a:spcBef>
              <a:spcPct val="0"/>
            </a:spcBef>
            <a:spcAft>
              <a:spcPct val="20000"/>
            </a:spcAft>
            <a:buChar char="•"/>
          </a:pPr>
          <a:r>
            <a:rPr lang="en-US" sz="1800" kern="1200" baseline="0" dirty="0"/>
            <a:t>Incorrect estimates could lead to making the wrong choice</a:t>
          </a:r>
          <a:endParaRPr lang="en-US" sz="1800" kern="1200" dirty="0"/>
        </a:p>
      </dsp:txBody>
      <dsp:txXfrm>
        <a:off x="0" y="3749697"/>
        <a:ext cx="10880726" cy="10236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47EE8-F59E-494C-8F2C-6834F4BCB47D}">
      <dsp:nvSpPr>
        <dsp:cNvPr id="0" name=""/>
        <dsp:cNvSpPr/>
      </dsp:nvSpPr>
      <dsp:spPr>
        <a:xfrm>
          <a:off x="0" y="13023"/>
          <a:ext cx="10880726" cy="995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Lock manager attempts to replace many row or page locks with a single table-level lock.</a:t>
          </a:r>
        </a:p>
      </dsp:txBody>
      <dsp:txXfrm>
        <a:off x="48605" y="61628"/>
        <a:ext cx="10783516" cy="898460"/>
      </dsp:txXfrm>
    </dsp:sp>
    <dsp:sp modelId="{64D1E98F-40E9-44E0-88CF-D27A938EBAB3}">
      <dsp:nvSpPr>
        <dsp:cNvPr id="0" name=""/>
        <dsp:cNvSpPr/>
      </dsp:nvSpPr>
      <dsp:spPr>
        <a:xfrm>
          <a:off x="0" y="1008693"/>
          <a:ext cx="10880726"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One Table lock is faster and easier to manage than thousands of Row locks.</a:t>
          </a:r>
        </a:p>
        <a:p>
          <a:pPr marL="171450" lvl="1" indent="-171450" algn="l" defTabSz="800100">
            <a:lnSpc>
              <a:spcPct val="90000"/>
            </a:lnSpc>
            <a:spcBef>
              <a:spcPct val="0"/>
            </a:spcBef>
            <a:spcAft>
              <a:spcPct val="20000"/>
            </a:spcAft>
            <a:buChar char="•"/>
          </a:pPr>
          <a:r>
            <a:rPr lang="en-US" sz="1800" kern="1200" dirty="0"/>
            <a:t>One Table lock requires less memory than many Row Locks. (96 bytes per lock)</a:t>
          </a:r>
        </a:p>
      </dsp:txBody>
      <dsp:txXfrm>
        <a:off x="0" y="1008693"/>
        <a:ext cx="10880726" cy="678442"/>
      </dsp:txXfrm>
    </dsp:sp>
    <dsp:sp modelId="{95492931-D0B4-4F32-B0C3-5C9DAB501526}">
      <dsp:nvSpPr>
        <dsp:cNvPr id="0" name=""/>
        <dsp:cNvSpPr/>
      </dsp:nvSpPr>
      <dsp:spPr>
        <a:xfrm>
          <a:off x="0" y="1687136"/>
          <a:ext cx="10880726" cy="995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It never converts row locks to page locks.</a:t>
          </a:r>
        </a:p>
      </dsp:txBody>
      <dsp:txXfrm>
        <a:off x="48605" y="1735741"/>
        <a:ext cx="10783516" cy="898460"/>
      </dsp:txXfrm>
    </dsp:sp>
    <dsp:sp modelId="{243E3D38-D069-4C81-8D5D-F6FF6E0F7325}">
      <dsp:nvSpPr>
        <dsp:cNvPr id="0" name=""/>
        <dsp:cNvSpPr/>
      </dsp:nvSpPr>
      <dsp:spPr>
        <a:xfrm>
          <a:off x="0" y="2749046"/>
          <a:ext cx="10880726" cy="995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Lock de-escalation never occurs.</a:t>
          </a:r>
        </a:p>
      </dsp:txBody>
      <dsp:txXfrm>
        <a:off x="48605" y="2797651"/>
        <a:ext cx="10783516" cy="898460"/>
      </dsp:txXfrm>
    </dsp:sp>
    <dsp:sp modelId="{589CDC46-7F44-4117-B136-2655D986EC07}">
      <dsp:nvSpPr>
        <dsp:cNvPr id="0" name=""/>
        <dsp:cNvSpPr/>
      </dsp:nvSpPr>
      <dsp:spPr>
        <a:xfrm>
          <a:off x="0" y="3810956"/>
          <a:ext cx="10880726" cy="995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Lock Escalation behavior can be controlled.</a:t>
          </a:r>
        </a:p>
      </dsp:txBody>
      <dsp:txXfrm>
        <a:off x="48605" y="3859561"/>
        <a:ext cx="10783516" cy="8984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ms186396.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database-engine/configure-windows/configure-the-locks-server-configuration-option?redirectedfrom=MSDN&amp;view=sql-server-ver1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4286(v=sql.105)?redirectedfrom=MSD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sql/relational-databases/event-classes/lock-escalation-event-class?redirectedfrom=MSDN&amp;view=sql-server-ver15"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t-sql/queries/hints-transact-sql-table?view=sql-server-ver1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logs.msdn.com/b/blogdoezequiel/archive/2012/09/18/sql-swiss-army-knife-11-1-locking-blocking-and-active-transactions.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ms178104.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sqlskills.com/blogs/jonathan/post/An-XEvent-a-Day-(13-of-31)-The-system_health-Session.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cking-and-row-versioning-guide?view=sql-server-ver1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3936253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Lock Compatibility determines whether multiple lock requests for the same resource can be granted concurrently. If a transaction requests a lock on a resource that has locks in place and are compatible with the requested lock, the lock will be granted. If the locks already in place are not compatible with the requested lock, the request will not be granted and the transaction will be blocked until the lock becomes available or the transaction times out while waiting.</a:t>
            </a:r>
          </a:p>
          <a:p>
            <a:r>
              <a:rPr lang="en-US" sz="900" dirty="0">
                <a:latin typeface="Segoe UI" panose="020B0502040204020203" pitchFamily="34" charset="0"/>
                <a:cs typeface="Segoe UI" panose="020B0502040204020203" pitchFamily="34" charset="0"/>
              </a:rPr>
              <a:t>An intent exclusive (IX) lock is compatible with an IX lock mode because IX means that the intention is to update only some of the rows, rather than all of them. Other transactions that attempt to read or update some of the rows are also permitted as long as they are not the same rows being updated by other transactions.</a:t>
            </a:r>
          </a:p>
          <a:p>
            <a:r>
              <a:rPr lang="en-US" sz="900" dirty="0">
                <a:latin typeface="Segoe UI" panose="020B0502040204020203" pitchFamily="34" charset="0"/>
                <a:cs typeface="Segoe UI" panose="020B0502040204020203" pitchFamily="34" charset="0"/>
              </a:rPr>
              <a:t>IX locks can be applied at any level of granularity above the leaf level. If a row is locked, SQL Server will apply intent locks at both the page and the table level. If a page is locked, SQL Server will apply an intent lock at the table level. </a:t>
            </a:r>
          </a:p>
          <a:p>
            <a:r>
              <a:rPr lang="en-US" sz="900" dirty="0">
                <a:latin typeface="Segoe UI" panose="020B0502040204020203" pitchFamily="34" charset="0"/>
                <a:cs typeface="Segoe UI" panose="020B0502040204020203" pitchFamily="34" charset="0"/>
              </a:rPr>
              <a:t>SIX locks imply that there is a shared access to a resource and that there are X locks placed at a lower level in the hierarchy. SQL Server never asks for SIX locks directly; they are always the result of a conversion. For example, suppose a transaction scanned a page by using an S lock and then subsequently decided to perform a row-level update. The row would obtain an X lock but now the page would require an IX lock. The resultant mode on the page would be SIX. </a:t>
            </a:r>
          </a:p>
          <a:p>
            <a:pPr marL="0" indent="0">
              <a:buNone/>
            </a:pPr>
            <a:endParaRPr lang="en-US" sz="900" dirty="0">
              <a:latin typeface="Segoe UI" panose="020B0502040204020203" pitchFamily="34" charset="0"/>
              <a:cs typeface="Segoe UI" panose="020B0502040204020203" pitchFamily="34" charset="0"/>
            </a:endParaRPr>
          </a:p>
          <a:p>
            <a:pPr marL="0" indent="0">
              <a:buNone/>
            </a:pPr>
            <a:r>
              <a:rPr lang="en-US" sz="900" b="1" dirty="0">
                <a:latin typeface="Segoe UI" panose="020B0502040204020203" pitchFamily="34" charset="0"/>
                <a:cs typeface="Segoe UI" panose="020B0502040204020203" pitchFamily="34" charset="0"/>
              </a:rPr>
              <a:t>For more information</a:t>
            </a:r>
            <a:r>
              <a:rPr lang="en-US" sz="900" dirty="0">
                <a:latin typeface="Segoe UI" panose="020B0502040204020203" pitchFamily="34" charset="0"/>
                <a:cs typeface="Segoe UI" panose="020B0502040204020203" pitchFamily="34" charset="0"/>
              </a:rPr>
              <a:t> on Lock Compatibility, refer: </a:t>
            </a:r>
            <a:r>
              <a:rPr lang="en-US" sz="900" u="sng" dirty="0">
                <a:latin typeface="Segoe UI" panose="020B0502040204020203" pitchFamily="34" charset="0"/>
                <a:cs typeface="Segoe UI" panose="020B0502040204020203" pitchFamily="34" charset="0"/>
                <a:hlinkClick r:id="rId3"/>
              </a:rPr>
              <a:t>http://msdn.microsoft.com/en-us/library/ms186396.aspx</a:t>
            </a:r>
            <a:r>
              <a:rPr lang="en-US" sz="900" u="sng" dirty="0">
                <a:latin typeface="Segoe UI" panose="020B0502040204020203" pitchFamily="34" charset="0"/>
                <a:cs typeface="Segoe UI" panose="020B0502040204020203" pitchFamily="34" charset="0"/>
              </a:rPr>
              <a:t> </a:t>
            </a:r>
            <a:endParaRPr lang="en-US" sz="9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779045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latin typeface="Segoe UI" panose="020B0502040204020203" pitchFamily="34" charset="0"/>
                <a:cs typeface="Segoe UI" panose="020B0502040204020203" pitchFamily="34" charset="0"/>
              </a:rPr>
              <a:t>Key Points</a:t>
            </a:r>
          </a:p>
          <a:p>
            <a:pPr lvl="1"/>
            <a:r>
              <a:rPr lang="en-US" sz="800" b="0" i="0" kern="1200" dirty="0">
                <a:solidFill>
                  <a:schemeClr val="tx1"/>
                </a:solidFill>
                <a:effectLst/>
                <a:latin typeface="Segoe UI Light" pitchFamily="34" charset="0"/>
                <a:ea typeface="+mn-ea"/>
                <a:cs typeface="+mn-cs"/>
              </a:rPr>
              <a:t>Dynamic locking has the following advantages:</a:t>
            </a:r>
          </a:p>
          <a:p>
            <a:pPr marL="438912" lvl="1" indent="-228600"/>
            <a:r>
              <a:rPr lang="en-US" sz="800" b="1" i="0" kern="1200" dirty="0">
                <a:solidFill>
                  <a:schemeClr val="tx1"/>
                </a:solidFill>
                <a:effectLst/>
                <a:latin typeface="Segoe UI Light" pitchFamily="34" charset="0"/>
                <a:ea typeface="+mn-ea"/>
                <a:cs typeface="+mn-cs"/>
              </a:rPr>
              <a:t>Simplified database administration</a:t>
            </a:r>
            <a:r>
              <a:rPr lang="en-US" sz="800" b="0" i="0" kern="1200" dirty="0">
                <a:solidFill>
                  <a:schemeClr val="tx1"/>
                </a:solidFill>
                <a:effectLst/>
                <a:latin typeface="Segoe UI Light" pitchFamily="34" charset="0"/>
                <a:ea typeface="+mn-ea"/>
                <a:cs typeface="+mn-cs"/>
              </a:rPr>
              <a:t>. Database administrators do not have to adjust lock escalation thresholds.</a:t>
            </a:r>
          </a:p>
          <a:p>
            <a:pPr marL="438912" lvl="1" indent="-228600"/>
            <a:r>
              <a:rPr lang="en-US" sz="800" b="1" i="0" kern="1200" dirty="0">
                <a:solidFill>
                  <a:schemeClr val="tx1"/>
                </a:solidFill>
                <a:effectLst/>
                <a:latin typeface="Segoe UI Light" pitchFamily="34" charset="0"/>
                <a:ea typeface="+mn-ea"/>
                <a:cs typeface="+mn-cs"/>
              </a:rPr>
              <a:t>Increased performance</a:t>
            </a:r>
            <a:r>
              <a:rPr lang="en-US" sz="800" b="0" i="0" kern="1200" dirty="0">
                <a:solidFill>
                  <a:schemeClr val="tx1"/>
                </a:solidFill>
                <a:effectLst/>
                <a:latin typeface="Segoe UI Light" pitchFamily="34" charset="0"/>
                <a:ea typeface="+mn-ea"/>
                <a:cs typeface="+mn-cs"/>
              </a:rPr>
              <a:t>. The SQL Server Database Engine minimizes system overhead by using locks appropriate to the task.</a:t>
            </a:r>
          </a:p>
          <a:p>
            <a:pPr marL="438912" lvl="1" indent="-228600"/>
            <a:r>
              <a:rPr lang="en-US" sz="800" b="1" i="0" kern="1200" dirty="0">
                <a:solidFill>
                  <a:schemeClr val="tx1"/>
                </a:solidFill>
                <a:effectLst/>
                <a:latin typeface="Segoe UI Light" pitchFamily="34" charset="0"/>
                <a:ea typeface="+mn-ea"/>
                <a:cs typeface="+mn-cs"/>
              </a:rPr>
              <a:t>Application developers can concentrate on development</a:t>
            </a:r>
            <a:r>
              <a:rPr lang="en-US" sz="800" b="0" i="0" kern="1200" dirty="0">
                <a:solidFill>
                  <a:schemeClr val="tx1"/>
                </a:solidFill>
                <a:effectLst/>
                <a:latin typeface="Segoe UI Light" pitchFamily="34" charset="0"/>
                <a:ea typeface="+mn-ea"/>
                <a:cs typeface="+mn-cs"/>
              </a:rPr>
              <a:t>. The SQL Server Database Engine adjusts locking automatically.</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modifying individual rows</a:t>
            </a:r>
            <a:r>
              <a:rPr lang="en-US" dirty="0">
                <a:latin typeface="Segoe UI" panose="020B0502040204020203" pitchFamily="34" charset="0"/>
                <a:cs typeface="Segoe UI" panose="020B0502040204020203" pitchFamily="34" charset="0"/>
              </a:rPr>
              <a:t>, SQL Server typically takes </a:t>
            </a:r>
            <a:r>
              <a:rPr lang="en-US" u="sng" dirty="0">
                <a:latin typeface="Segoe UI" panose="020B0502040204020203" pitchFamily="34" charset="0"/>
                <a:cs typeface="Segoe UI" panose="020B0502040204020203" pitchFamily="34" charset="0"/>
              </a:rPr>
              <a:t>row locks to maximize concurrency </a:t>
            </a:r>
            <a:r>
              <a:rPr lang="en-US" dirty="0">
                <a:latin typeface="Segoe UI" panose="020B0502040204020203" pitchFamily="34" charset="0"/>
                <a:cs typeface="Segoe UI" panose="020B0502040204020203" pitchFamily="34" charset="0"/>
              </a:rPr>
              <a:t>(for example, </a:t>
            </a:r>
            <a:r>
              <a:rPr lang="en-US" b="1" dirty="0">
                <a:latin typeface="Segoe UI" panose="020B0502040204020203" pitchFamily="34" charset="0"/>
                <a:cs typeface="Segoe UI" panose="020B0502040204020203" pitchFamily="34" charset="0"/>
              </a:rPr>
              <a:t>OLTP and order-entry </a:t>
            </a:r>
            <a:r>
              <a:rPr lang="en-US" dirty="0">
                <a:latin typeface="Segoe UI" panose="020B0502040204020203" pitchFamily="34" charset="0"/>
                <a:cs typeface="Segoe UI" panose="020B0502040204020203" pitchFamily="34" charset="0"/>
              </a:rPr>
              <a:t>applications).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scanning larger volumes of data</a:t>
            </a:r>
            <a:r>
              <a:rPr lang="en-US" dirty="0">
                <a:latin typeface="Segoe UI" panose="020B0502040204020203" pitchFamily="34" charset="0"/>
                <a:cs typeface="Segoe UI" panose="020B0502040204020203" pitchFamily="34" charset="0"/>
              </a:rPr>
              <a:t>, it would be </a:t>
            </a:r>
            <a:r>
              <a:rPr lang="en-US" u="sng" dirty="0">
                <a:latin typeface="Segoe UI" panose="020B0502040204020203" pitchFamily="34" charset="0"/>
                <a:cs typeface="Segoe UI" panose="020B0502040204020203" pitchFamily="34" charset="0"/>
              </a:rPr>
              <a:t>more appropriate to take page or table locks to minimize the cost of acquiring locks</a:t>
            </a:r>
            <a:r>
              <a:rPr lang="en-US" dirty="0">
                <a:latin typeface="Segoe UI" panose="020B0502040204020203" pitchFamily="34" charset="0"/>
                <a:cs typeface="Segoe UI" panose="020B0502040204020203" pitchFamily="34" charset="0"/>
              </a:rPr>
              <a:t> (for example, </a:t>
            </a:r>
            <a:r>
              <a:rPr lang="en-US" b="1" dirty="0">
                <a:latin typeface="Segoe UI" panose="020B0502040204020203" pitchFamily="34" charset="0"/>
                <a:cs typeface="Segoe UI" panose="020B0502040204020203" pitchFamily="34" charset="0"/>
              </a:rPr>
              <a:t>Decision Support System (DSS), </a:t>
            </a:r>
            <a:r>
              <a:rPr lang="en-US" dirty="0">
                <a:latin typeface="Segoe UI" panose="020B0502040204020203" pitchFamily="34" charset="0"/>
                <a:cs typeface="Segoe UI" panose="020B0502040204020203" pitchFamily="34" charset="0"/>
              </a:rPr>
              <a:t>data warehouse, and reporting).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Allowing SQL Server to use locks dynamically is the recommended configuration.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However, </a:t>
            </a:r>
            <a:r>
              <a:rPr lang="en-US" u="sng" dirty="0">
                <a:latin typeface="Segoe UI" panose="020B0502040204020203" pitchFamily="34" charset="0"/>
                <a:cs typeface="Segoe UI" panose="020B0502040204020203" pitchFamily="34" charset="0"/>
              </a:rPr>
              <a:t>you can set locks and override the ability of SQL Server to allocate lock resources dynamically</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GB" sz="800" b="1" dirty="0">
                <a:latin typeface="Segoe UI" panose="020B0502040204020203" pitchFamily="34" charset="0"/>
                <a:cs typeface="Segoe UI" panose="020B0502040204020203" pitchFamily="34" charset="0"/>
              </a:rPr>
              <a:t>When the server is started with locks set to 0, the lock manager acquires sufficient memory from the Database Engine for an initial pool of 2,500 lock structures. As the lock pool is exhausted, additional memory is acquired for the pool.</a:t>
            </a:r>
            <a:endParaRPr lang="en-US"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Generally, </a:t>
            </a:r>
            <a:r>
              <a:rPr lang="en-GB" sz="800" u="none" dirty="0">
                <a:latin typeface="Segoe UI" panose="020B0502040204020203" pitchFamily="34" charset="0"/>
                <a:cs typeface="Segoe UI" panose="020B0502040204020203" pitchFamily="34" charset="0"/>
              </a:rPr>
              <a:t>if more memory is required for the lock pool than is available in the Database Engine memory pool, and more computer memory is available (the max server memory threshold has not been reached), the Database Engine allocates memory dynamically to satisfy the request for locks</a:t>
            </a:r>
            <a:r>
              <a:rPr lang="en-GB" sz="800" dirty="0">
                <a:latin typeface="Segoe UI" panose="020B0502040204020203" pitchFamily="34" charset="0"/>
                <a:cs typeface="Segoe UI" panose="020B0502040204020203" pitchFamily="34" charset="0"/>
              </a:rPr>
              <a:t>. </a:t>
            </a:r>
          </a:p>
          <a:p>
            <a:endParaRPr lang="en-GB"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However, </a:t>
            </a:r>
            <a:r>
              <a:rPr lang="en-GB" sz="800" b="1" dirty="0">
                <a:latin typeface="Segoe UI" panose="020B0502040204020203" pitchFamily="34" charset="0"/>
                <a:cs typeface="Segoe UI" panose="020B0502040204020203" pitchFamily="34" charset="0"/>
              </a:rPr>
              <a:t>if allocating that memory would cause paging at the operating system level (</a:t>
            </a:r>
            <a:r>
              <a:rPr lang="en-GB" sz="800" b="0" dirty="0">
                <a:latin typeface="Segoe UI" panose="020B0502040204020203" pitchFamily="34" charset="0"/>
                <a:cs typeface="Segoe UI" panose="020B0502040204020203" pitchFamily="34" charset="0"/>
              </a:rPr>
              <a:t>for example, if another application is running on the same computer as an instance of SQL Server and using that memory)</a:t>
            </a:r>
            <a:r>
              <a:rPr lang="en-GB" sz="800" b="1" dirty="0">
                <a:latin typeface="Segoe UI" panose="020B0502040204020203" pitchFamily="34" charset="0"/>
                <a:cs typeface="Segoe UI" panose="020B0502040204020203" pitchFamily="34" charset="0"/>
              </a:rPr>
              <a:t>, more lock space is not allocated.</a:t>
            </a:r>
          </a:p>
          <a:p>
            <a:endParaRPr lang="en-GB"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a:t>
            </a:r>
            <a:r>
              <a:rPr lang="en-GB" sz="800" b="1" dirty="0">
                <a:latin typeface="Segoe UI" panose="020B0502040204020203" pitchFamily="34" charset="0"/>
                <a:cs typeface="Segoe UI" panose="020B0502040204020203" pitchFamily="34" charset="0"/>
              </a:rPr>
              <a:t>dynamic lock pool does not acquire more than 60% of the memory allocated to the Database Engine</a:t>
            </a:r>
            <a:r>
              <a:rPr lang="en-GB" sz="800" dirty="0">
                <a:latin typeface="Segoe UI" panose="020B0502040204020203" pitchFamily="34" charset="0"/>
                <a:cs typeface="Segoe UI" panose="020B0502040204020203" pitchFamily="34" charset="0"/>
              </a:rPr>
              <a:t>. After the lock pool has reached 60% of the memory acquired by an instance of the Database Engine, or no more memory is available on the computer, further requests for locks generates an error.</a:t>
            </a:r>
          </a:p>
          <a:p>
            <a:endParaRPr lang="en-US"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locks option also affects when lock escalation occurs. When locks are set to 0, lock escalation occurs when the memory used by the current lock structures reaches 40% of the Database Engine memory pool. When locks are not set to 0, lock escalation occurs when the number of locks reaches 40% of the value specified for locks.</a:t>
            </a:r>
            <a:endParaRPr lang="en-US" sz="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a:t>
            </a:r>
            <a:r>
              <a:rPr lang="en-GB" dirty="0">
                <a:latin typeface="Segoe UI" panose="020B0502040204020203" pitchFamily="34" charset="0"/>
                <a:cs typeface="Segoe UI" panose="020B0502040204020203" pitchFamily="34" charset="0"/>
              </a:rPr>
              <a:t>Configure the locks Server Configuration Option, refer: </a:t>
            </a:r>
            <a:r>
              <a:rPr lang="en-US" dirty="0">
                <a:hlinkClick r:id="rId3"/>
              </a:rPr>
              <a:t>https://docs.microsoft.com/en-us/sql/database-engine/configure-windows/configure-the-locks-server-configuration-option?redirectedfrom=MSDN&amp;view=sql-server-ver15</a:t>
            </a:r>
            <a:endParaRPr lang="en-US"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dirty="0"/>
          </a:p>
        </p:txBody>
      </p:sp>
    </p:spTree>
    <p:extLst>
      <p:ext uri="{BB962C8B-B14F-4D97-AF65-F5344CB8AC3E}">
        <p14:creationId xmlns:p14="http://schemas.microsoft.com/office/powerpoint/2010/main" val="265460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Points:</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To prevent a situation where locking is using too many resources, SQL Server has introduced the lock escalation feature.</a:t>
            </a:r>
          </a:p>
          <a:p>
            <a:pPr marL="228600" indent="-228600">
              <a:buFont typeface="+mj-lt"/>
              <a:buAutoNum type="arabicPeriod"/>
            </a:pPr>
            <a:r>
              <a:rPr lang="en-US" sz="1100" b="1" dirty="0">
                <a:latin typeface="Segoe UI" panose="020B0502040204020203" pitchFamily="34" charset="0"/>
                <a:cs typeface="Segoe UI" panose="020B0502040204020203" pitchFamily="34" charset="0"/>
              </a:rPr>
              <a:t>Escalation Always </a:t>
            </a:r>
            <a:r>
              <a:rPr lang="en-US" sz="1100" dirty="0">
                <a:latin typeface="Segoe UI" panose="020B0502040204020203" pitchFamily="34" charset="0"/>
                <a:cs typeface="Segoe UI" panose="020B0502040204020203" pitchFamily="34" charset="0"/>
              </a:rPr>
              <a:t>Happen from </a:t>
            </a:r>
            <a:r>
              <a:rPr lang="en-US" sz="1100" b="1" dirty="0">
                <a:latin typeface="Segoe UI" panose="020B0502040204020203" pitchFamily="34" charset="0"/>
                <a:cs typeface="Segoe UI" panose="020B0502040204020203" pitchFamily="34" charset="0"/>
              </a:rPr>
              <a:t>R</a:t>
            </a:r>
            <a:r>
              <a:rPr lang="en-US" sz="1100" b="1" dirty="0">
                <a:latin typeface="Segoe UI" panose="020B0502040204020203" pitchFamily="34" charset="0"/>
                <a:cs typeface="Segoe UI" panose="020B0502040204020203" pitchFamily="34" charset="0"/>
                <a:sym typeface="Wingdings" panose="05000000000000000000" pitchFamily="2" charset="2"/>
              </a:rPr>
              <a:t>ow-&gt;Table </a:t>
            </a:r>
            <a:r>
              <a:rPr lang="en-US" sz="1100" b="0" dirty="0">
                <a:latin typeface="Segoe UI" panose="020B0502040204020203" pitchFamily="34" charset="0"/>
                <a:cs typeface="Segoe UI" panose="020B0502040204020203" pitchFamily="34" charset="0"/>
                <a:sym typeface="Wingdings" panose="05000000000000000000" pitchFamily="2" charset="2"/>
              </a:rPr>
              <a:t>or</a:t>
            </a:r>
            <a:r>
              <a:rPr lang="en-US" sz="1100" b="1" dirty="0">
                <a:latin typeface="Segoe UI" panose="020B0502040204020203" pitchFamily="34" charset="0"/>
                <a:cs typeface="Segoe UI" panose="020B0502040204020203" pitchFamily="34" charset="0"/>
                <a:sym typeface="Wingdings" panose="05000000000000000000" pitchFamily="2" charset="2"/>
              </a:rPr>
              <a:t> Page -&gt; Table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dirty="0">
                <a:latin typeface="Segoe UI" panose="020B0502040204020203" pitchFamily="34" charset="0"/>
                <a:cs typeface="Segoe UI" panose="020B0502040204020203" pitchFamily="34" charset="0"/>
              </a:rPr>
              <a:t>When a single Transact-SQL (T-SQL) statement requires  5,000 row locks then it convert it to a single table or index Lock</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b="1" i="0" kern="1200" dirty="0">
                <a:solidFill>
                  <a:schemeClr val="tx1"/>
                </a:solidFill>
                <a:effectLst/>
                <a:latin typeface="Segoe UI Light" pitchFamily="34" charset="0"/>
                <a:ea typeface="+mn-ea"/>
                <a:cs typeface="+mn-cs"/>
              </a:rPr>
              <a:t>In SQL Server 2019 (15.x), </a:t>
            </a:r>
            <a:r>
              <a:rPr lang="en-US" sz="1100" b="0" i="0" kern="1200" dirty="0">
                <a:solidFill>
                  <a:schemeClr val="tx1"/>
                </a:solidFill>
                <a:effectLst/>
                <a:latin typeface="Segoe UI Light" pitchFamily="34" charset="0"/>
                <a:ea typeface="+mn-ea"/>
                <a:cs typeface="+mn-cs"/>
              </a:rPr>
              <a:t>the </a:t>
            </a:r>
            <a:r>
              <a:rPr lang="en-US" sz="1600" dirty="0"/>
              <a:t>LOCK_ESCALATION</a:t>
            </a:r>
            <a:r>
              <a:rPr lang="en-US" sz="1100" b="0" i="0" kern="1200" dirty="0">
                <a:solidFill>
                  <a:schemeClr val="tx1"/>
                </a:solidFill>
                <a:effectLst/>
                <a:latin typeface="Segoe UI Light" pitchFamily="34" charset="0"/>
                <a:ea typeface="+mn-ea"/>
                <a:cs typeface="+mn-cs"/>
              </a:rPr>
              <a:t> option of </a:t>
            </a:r>
            <a:r>
              <a:rPr lang="en-US" sz="1600" dirty="0"/>
              <a:t>ALTER TABLE</a:t>
            </a:r>
            <a:r>
              <a:rPr lang="en-US" sz="1100" b="0" i="0" kern="1200" dirty="0">
                <a:solidFill>
                  <a:schemeClr val="tx1"/>
                </a:solidFill>
                <a:effectLst/>
                <a:latin typeface="Segoe UI Light" pitchFamily="34" charset="0"/>
                <a:ea typeface="+mn-ea"/>
                <a:cs typeface="+mn-cs"/>
              </a:rPr>
              <a:t> can disfavor table locks, and enable HoBT locks on partitioned tables. This option is not a locking hint but can be used to reduce lock escalation.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r>
              <a:rPr lang="en-US" sz="1100" dirty="0">
                <a:latin typeface="Segoe UI" panose="020B0502040204020203" pitchFamily="34" charset="0"/>
                <a:cs typeface="Segoe UI" panose="020B0502040204020203" pitchFamily="34" charset="0"/>
              </a:rPr>
              <a:t>When the lock count for a transaction is a multiple of the escalation threshold, the lock manager attempts to escalate the locks. The number of locks held may continue to increase after the escalation attempt (for example, because new tables are accessed, or the previous lock escalation attempts failed due to incompatible locks held by another SPID (server process ID)). </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a:t>
            </a:r>
            <a:r>
              <a:rPr lang="en-US" sz="1100" b="1" dirty="0">
                <a:latin typeface="Segoe UI" panose="020B0502040204020203" pitchFamily="34" charset="0"/>
                <a:cs typeface="Segoe UI" panose="020B0502040204020203" pitchFamily="34" charset="0"/>
              </a:rPr>
              <a:t>lock manager checks the lock memory that it is using and if it is more than 40% of the allocated buffer pool memory of SQL Server, it tries to find a scan where no escalation has already been performed. </a:t>
            </a:r>
            <a:r>
              <a:rPr lang="en-US" sz="1100" dirty="0">
                <a:latin typeface="Segoe UI" panose="020B0502040204020203" pitchFamily="34" charset="0"/>
                <a:cs typeface="Segoe UI" panose="020B0502040204020203" pitchFamily="34" charset="0"/>
              </a:rPr>
              <a:t>The lock manager repeats this search operation until all scans have been escalated or until the memory consumption drops. </a:t>
            </a:r>
          </a:p>
          <a:p>
            <a:r>
              <a:rPr lang="en-US" sz="1100" b="1" dirty="0">
                <a:latin typeface="Segoe UI" panose="020B0502040204020203" pitchFamily="34" charset="0"/>
                <a:cs typeface="Segoe UI" panose="020B0502040204020203" pitchFamily="34" charset="0"/>
              </a:rPr>
              <a:t>Lock escalation thresholds </a:t>
            </a:r>
          </a:p>
          <a:p>
            <a:pPr marL="109306" lvl="1" indent="0">
              <a:buNone/>
            </a:pPr>
            <a:r>
              <a:rPr lang="en-US" sz="1100" dirty="0">
                <a:latin typeface="Segoe UI" panose="020B0502040204020203" pitchFamily="34" charset="0"/>
                <a:cs typeface="Segoe UI" panose="020B0502040204020203" pitchFamily="34" charset="0"/>
              </a:rPr>
              <a:t>Lock escalation can be triggered in any of the following situations: </a:t>
            </a:r>
          </a:p>
          <a:p>
            <a:pPr lvl="2"/>
            <a:r>
              <a:rPr lang="en-US" sz="1100" dirty="0">
                <a:latin typeface="Segoe UI" panose="020B0502040204020203" pitchFamily="34" charset="0"/>
                <a:cs typeface="Segoe UI" panose="020B0502040204020203" pitchFamily="34" charset="0"/>
              </a:rPr>
              <a:t>When a single Transact-SQL (T-SQL) statement acquires at least 5,000 locks on a single table or index</a:t>
            </a:r>
          </a:p>
          <a:p>
            <a:pPr lvl="2"/>
            <a:r>
              <a:rPr lang="en-US" sz="1100" dirty="0">
                <a:latin typeface="Segoe UI" panose="020B0502040204020203" pitchFamily="34" charset="0"/>
                <a:cs typeface="Segoe UI" panose="020B0502040204020203" pitchFamily="34" charset="0"/>
              </a:rPr>
              <a:t>When the number of locks in an instance of the Database Engine exceeds memory or configuration thresholds </a:t>
            </a:r>
          </a:p>
          <a:p>
            <a:pPr lvl="2"/>
            <a:r>
              <a:rPr lang="en-US" sz="1100" dirty="0">
                <a:latin typeface="Segoe UI" panose="020B0502040204020203" pitchFamily="34" charset="0"/>
                <a:cs typeface="Segoe UI" panose="020B0502040204020203" pitchFamily="34" charset="0"/>
              </a:rPr>
              <a:t>If locks cannot be escalated because of lock conflicts, the Database Engine periodically triggers lock escalation at every 1,250 new locks acquired</a:t>
            </a:r>
          </a:p>
          <a:p>
            <a:pPr lvl="1"/>
            <a:endParaRPr lang="en-US" dirty="0"/>
          </a:p>
          <a:p>
            <a:r>
              <a:rPr lang="en-US" sz="1100" b="1" dirty="0">
                <a:latin typeface="Segoe UI" panose="020B0502040204020203" pitchFamily="34" charset="0"/>
                <a:cs typeface="Segoe UI" panose="020B0502040204020203" pitchFamily="34" charset="0"/>
              </a:rPr>
              <a:t>Lock escalation behavior can be influenced by the trace flag -T1211</a:t>
            </a:r>
            <a:r>
              <a:rPr lang="en-US" sz="1100" dirty="0">
                <a:latin typeface="Segoe UI" panose="020B0502040204020203" pitchFamily="34" charset="0"/>
                <a:cs typeface="Segoe UI" panose="020B0502040204020203" pitchFamily="34" charset="0"/>
              </a:rPr>
              <a:t>. This disables the lock escalation for the instance. Enabling -T1211 does not prevent SQL Server from choosing page or table lock rather than row lock.</a:t>
            </a:r>
          </a:p>
          <a:p>
            <a:r>
              <a:rPr lang="en-US" sz="882" b="1" i="0" kern="1200" baseline="0" dirty="0">
                <a:solidFill>
                  <a:schemeClr val="tx1"/>
                </a:solidFill>
                <a:effectLst/>
                <a:latin typeface="+mn-lt"/>
                <a:ea typeface="+mn-ea"/>
                <a:cs typeface="+mn-cs"/>
              </a:rPr>
              <a:t>Disables lock escalation based on memory pressure, or based on number of locks</a:t>
            </a:r>
            <a:r>
              <a:rPr lang="en-US" sz="882" b="0" i="0" kern="1200" baseline="0" dirty="0">
                <a:solidFill>
                  <a:schemeClr val="tx1"/>
                </a:solidFill>
                <a:effectLst/>
                <a:latin typeface="+mn-lt"/>
                <a:ea typeface="+mn-ea"/>
                <a:cs typeface="+mn-cs"/>
              </a:rPr>
              <a:t>. The SQL Server Database Engine will not escalate row or page locks to table locks.</a:t>
            </a:r>
          </a:p>
          <a:p>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Starting with SQL Server 2008, lock escalation can also be controlled using ALTER TABLE (T-SQL Syntax). </a:t>
            </a:r>
          </a:p>
          <a:p>
            <a:r>
              <a:rPr lang="en-US" sz="1100" dirty="0">
                <a:latin typeface="Segoe UI" panose="020B0502040204020203" pitchFamily="34" charset="0"/>
                <a:cs typeface="Segoe UI" panose="020B0502040204020203" pitchFamily="34" charset="0"/>
              </a:rPr>
              <a:t>In the ALTER TABLE (T-SQL Syntax), lock escalation can be set to specify the allowed methods of lock escalation for a table as follows: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ALTER TABLE Table_name </a:t>
            </a:r>
            <a:r>
              <a:rPr lang="en-US" sz="900" dirty="0">
                <a:latin typeface="Segoe UI" panose="020B0502040204020203" pitchFamily="34" charset="0"/>
                <a:cs typeface="Segoe UI" panose="020B0502040204020203" pitchFamily="34" charset="0"/>
              </a:rPr>
              <a:t>SET ( LOCK_ESCALATION = { AUTO | TABLE | DISABLE } ) </a:t>
            </a:r>
          </a:p>
          <a:p>
            <a:endParaRPr lang="en-US" sz="1100" dirty="0">
              <a:latin typeface="Segoe UI" panose="020B0502040204020203" pitchFamily="34" charset="0"/>
              <a:cs typeface="Segoe UI" panose="020B0502040204020203" pitchFamily="34" charset="0"/>
            </a:endParaRPr>
          </a:p>
          <a:p>
            <a:pPr lvl="1"/>
            <a:r>
              <a:rPr lang="en-US" sz="1100" b="1" dirty="0">
                <a:latin typeface="Segoe UI" panose="020B0502040204020203" pitchFamily="34" charset="0"/>
                <a:cs typeface="Segoe UI" panose="020B0502040204020203" pitchFamily="34" charset="0"/>
              </a:rPr>
              <a:t>AUTO</a:t>
            </a:r>
            <a:r>
              <a:rPr lang="en-US" sz="1100" dirty="0">
                <a:latin typeface="Segoe UI" panose="020B0502040204020203" pitchFamily="34" charset="0"/>
                <a:cs typeface="Segoe UI" panose="020B0502040204020203" pitchFamily="34" charset="0"/>
              </a:rPr>
              <a:t>: This option enables SQL Server Database Engine to select the lock escalation granularity that is appropriate for the table schema.</a:t>
            </a:r>
          </a:p>
          <a:p>
            <a:pPr lvl="4"/>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If the table is partitioned</a:t>
            </a:r>
            <a:r>
              <a:rPr lang="en-US" sz="1100" dirty="0">
                <a:latin typeface="Segoe UI" panose="020B0502040204020203" pitchFamily="34" charset="0"/>
                <a:cs typeface="Segoe UI" panose="020B0502040204020203" pitchFamily="34" charset="0"/>
              </a:rPr>
              <a:t>, </a:t>
            </a:r>
            <a:r>
              <a:rPr lang="en-US" sz="1100" u="none" dirty="0">
                <a:latin typeface="Segoe UI" panose="020B0502040204020203" pitchFamily="34" charset="0"/>
                <a:cs typeface="Segoe UI" panose="020B0502040204020203" pitchFamily="34" charset="0"/>
              </a:rPr>
              <a:t>lock escalation will be at the </a:t>
            </a:r>
            <a:r>
              <a:rPr lang="en-US" sz="1100" u="sng" dirty="0">
                <a:latin typeface="Segoe UI" panose="020B0502040204020203" pitchFamily="34" charset="0"/>
                <a:cs typeface="Segoe UI" panose="020B0502040204020203" pitchFamily="34" charset="0"/>
              </a:rPr>
              <a:t>Partition level</a:t>
            </a:r>
            <a:r>
              <a:rPr lang="en-US" sz="1100" dirty="0">
                <a:latin typeface="Segoe UI" panose="020B0502040204020203" pitchFamily="34" charset="0"/>
                <a:cs typeface="Segoe UI" panose="020B0502040204020203" pitchFamily="34" charset="0"/>
              </a:rPr>
              <a:t>. </a:t>
            </a:r>
          </a:p>
          <a:p>
            <a:pPr lvl="4"/>
            <a:r>
              <a:rPr lang="en-US" sz="1100" b="1" dirty="0">
                <a:latin typeface="Segoe UI" panose="020B0502040204020203" pitchFamily="34" charset="0"/>
                <a:cs typeface="Segoe UI" panose="020B0502040204020203" pitchFamily="34" charset="0"/>
              </a:rPr>
              <a:t>If the table is not partitioned</a:t>
            </a:r>
            <a:r>
              <a:rPr lang="en-US" sz="1100" dirty="0">
                <a:latin typeface="Segoe UI" panose="020B0502040204020203" pitchFamily="34" charset="0"/>
                <a:cs typeface="Segoe UI" panose="020B0502040204020203" pitchFamily="34" charset="0"/>
              </a:rPr>
              <a:t>, lock escalation will be at the </a:t>
            </a:r>
            <a:r>
              <a:rPr lang="en-US" sz="1100" u="sng" dirty="0">
                <a:latin typeface="Segoe UI" panose="020B0502040204020203" pitchFamily="34" charset="0"/>
                <a:cs typeface="Segoe UI" panose="020B0502040204020203" pitchFamily="34" charset="0"/>
              </a:rPr>
              <a:t>Table level.</a:t>
            </a:r>
          </a:p>
          <a:p>
            <a:pPr lvl="1"/>
            <a:r>
              <a:rPr lang="en-US" sz="1100" b="1" dirty="0">
                <a:latin typeface="Segoe UI" panose="020B0502040204020203" pitchFamily="34" charset="0"/>
                <a:cs typeface="Segoe UI" panose="020B0502040204020203" pitchFamily="34" charset="0"/>
              </a:rPr>
              <a:t>TABLE</a:t>
            </a:r>
            <a:r>
              <a:rPr lang="en-US" sz="1100" dirty="0">
                <a:latin typeface="Segoe UI" panose="020B0502040204020203" pitchFamily="34" charset="0"/>
                <a:cs typeface="Segoe UI" panose="020B0502040204020203" pitchFamily="34" charset="0"/>
              </a:rPr>
              <a:t>: Lock escalation will be </a:t>
            </a:r>
            <a:r>
              <a:rPr lang="en-US" sz="1100" u="sng" dirty="0">
                <a:latin typeface="Segoe UI" panose="020B0502040204020203" pitchFamily="34" charset="0"/>
                <a:cs typeface="Segoe UI" panose="020B0502040204020203" pitchFamily="34" charset="0"/>
              </a:rPr>
              <a:t>done at table-level granularity </a:t>
            </a:r>
            <a:r>
              <a:rPr lang="en-US" sz="1100" dirty="0">
                <a:latin typeface="Segoe UI" panose="020B0502040204020203" pitchFamily="34" charset="0"/>
                <a:cs typeface="Segoe UI" panose="020B0502040204020203" pitchFamily="34" charset="0"/>
              </a:rPr>
              <a:t>regardless whether the table is partitioned or not partitioned. This behavior is the same as in SQL Server 2005. TABLE is the default value.</a:t>
            </a:r>
          </a:p>
          <a:p>
            <a:pPr lvl="1"/>
            <a:r>
              <a:rPr lang="en-US" sz="1100" b="1" dirty="0">
                <a:latin typeface="Segoe UI" panose="020B0502040204020203" pitchFamily="34" charset="0"/>
                <a:cs typeface="Segoe UI" panose="020B0502040204020203" pitchFamily="34" charset="0"/>
              </a:rPr>
              <a:t>DISABLE</a:t>
            </a:r>
            <a:r>
              <a:rPr lang="en-US" sz="1100" dirty="0">
                <a:latin typeface="Segoe UI" panose="020B0502040204020203" pitchFamily="34" charset="0"/>
                <a:cs typeface="Segoe UI" panose="020B0502040204020203" pitchFamily="34" charset="0"/>
              </a:rPr>
              <a:t>: </a:t>
            </a:r>
            <a:r>
              <a:rPr lang="en-US" sz="1100" i="1" dirty="0">
                <a:latin typeface="Segoe UI" panose="020B0502040204020203" pitchFamily="34" charset="0"/>
                <a:cs typeface="Segoe UI" panose="020B0502040204020203" pitchFamily="34" charset="0"/>
              </a:rPr>
              <a:t>Prevents lock escalation in most cases</a:t>
            </a:r>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Table-level locks are not completely disallowed</a:t>
            </a:r>
            <a:r>
              <a:rPr lang="en-US" sz="1100" dirty="0">
                <a:latin typeface="Segoe UI" panose="020B0502040204020203" pitchFamily="34" charset="0"/>
                <a:cs typeface="Segoe UI" panose="020B0502040204020203" pitchFamily="34" charset="0"/>
              </a:rPr>
              <a:t>. For example, when you are scanning a table that has no clustered index under the serializable isolation level, Database Engine must take a table lock to help protect data integrity.</a:t>
            </a:r>
          </a:p>
          <a:p>
            <a:endParaRPr lang="en-US" sz="1100" b="1"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Lock:Escalation Profiler event class </a:t>
            </a:r>
          </a:p>
          <a:p>
            <a:pPr lvl="1"/>
            <a:r>
              <a:rPr lang="en-US" sz="1100" dirty="0">
                <a:latin typeface="Segoe UI" panose="020B0502040204020203" pitchFamily="34" charset="0"/>
                <a:cs typeface="Segoe UI" panose="020B0502040204020203" pitchFamily="34" charset="0"/>
              </a:rPr>
              <a:t>Starting in SQL Server 2008, the Lock:Escalation event class was enhanced to provide additional diagnostic information. The EventSubClass column </a:t>
            </a:r>
            <a:r>
              <a:rPr lang="en-US" sz="1100" u="sng" dirty="0">
                <a:latin typeface="Segoe UI" panose="020B0502040204020203" pitchFamily="34" charset="0"/>
                <a:cs typeface="Segoe UI" panose="020B0502040204020203" pitchFamily="34" charset="0"/>
              </a:rPr>
              <a:t>provides the reason for the lock escalation and the Type column provides the granularity details</a:t>
            </a: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 Escalation, refer:  </a:t>
            </a:r>
          </a:p>
          <a:p>
            <a:r>
              <a:rPr lang="en-US" sz="1100" dirty="0">
                <a:hlinkClick r:id="rId3"/>
              </a:rPr>
              <a:t>https://docs.microsoft.com/en-us/previous-versions/sql/sql-server-2008-r2/ms184286(v=sql.105)?redirectedfrom=MSDN</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Lock:Escalation Event Class, refer:</a:t>
            </a:r>
            <a:br>
              <a:rPr lang="en-US" sz="1100" dirty="0">
                <a:latin typeface="Segoe UI" panose="020B0502040204020203" pitchFamily="34" charset="0"/>
                <a:cs typeface="Segoe UI" panose="020B0502040204020203" pitchFamily="34" charset="0"/>
              </a:rPr>
            </a:br>
            <a:r>
              <a:rPr lang="en-US" sz="1100" dirty="0">
                <a:hlinkClick r:id="rId4"/>
              </a:rPr>
              <a:t>https://docs.microsoft.com/en-us/sql/relational-databases/event-classes/lock-escalation-event-class?redirectedfrom=MSDN&amp;view=sql-server-ver15</a:t>
            </a:r>
            <a:endParaRPr lang="en-US" sz="1100"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3879020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r>
              <a:rPr lang="en-US" dirty="0">
                <a:latin typeface="Segoe UI" panose="020B0502040204020203" pitchFamily="34" charset="0"/>
                <a:cs typeface="Segoe UI" panose="020B0502040204020203" pitchFamily="34" charset="0"/>
              </a:rPr>
              <a:t>:</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Locking hints can be specified for individual table references in the SELECT, INSERT, UPDATE, and DELETE statements.</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The hints specify the type of locking or row versioning the instance of the SQL Server Database Engine uses for the table data.</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Table-level locking hints can be used when a finer control of the types of locks acquired on an object is required. These locking hints override the current transaction isolation level for the session.</a:t>
            </a:r>
          </a:p>
          <a:p>
            <a:pPr marL="228600" indent="-228600">
              <a:buAutoNum type="arabicPeriod" startAt="4"/>
            </a:pPr>
            <a:r>
              <a:rPr lang="en-US" dirty="0">
                <a:latin typeface="Segoe UI" panose="020B0502040204020203" pitchFamily="34" charset="0"/>
                <a:cs typeface="Segoe UI" panose="020B0502040204020203" pitchFamily="34" charset="0"/>
              </a:rPr>
              <a:t>Hints take away the ability of SQL Server to adjust its behavior based on changing conditions on the server and thus, must be used sparingly and only when absolutely necessary.</a:t>
            </a:r>
          </a:p>
          <a:p>
            <a:pPr marL="228600" indent="-228600">
              <a:buAutoNum type="arabicPeriod" startAt="4"/>
            </a:pPr>
            <a:r>
              <a:rPr lang="en-US" dirty="0">
                <a:latin typeface="Segoe UI" panose="020B0502040204020203" pitchFamily="34" charset="0"/>
                <a:cs typeface="Segoe UI" panose="020B0502040204020203" pitchFamily="34" charset="0"/>
              </a:rPr>
              <a:t> Queries that use hints must be monitored closely and tested periodically to verify that the hint is still required and is behaving as intended.</a:t>
            </a:r>
          </a:p>
          <a:p>
            <a:pPr marL="0" indent="0">
              <a:buNone/>
            </a:pPr>
            <a:r>
              <a:rPr lang="en-US" b="1" dirty="0">
                <a:latin typeface="Segoe UI" panose="020B0502040204020203" pitchFamily="34" charset="0"/>
                <a:cs typeface="Segoe UI" panose="020B0502040204020203" pitchFamily="34" charset="0"/>
              </a:rPr>
              <a:t>Syntax</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WITH ( &lt;table_hint&gt; [ [, ]...n ] )</a:t>
            </a:r>
            <a:r>
              <a:rPr lang="en-US" sz="800" b="0" i="0" kern="1200" dirty="0">
                <a:solidFill>
                  <a:schemeClr val="tx1"/>
                </a:solidFill>
                <a:effectLst/>
                <a:latin typeface="Segoe UI Light" pitchFamily="34" charset="0"/>
                <a:ea typeface="+mn-ea"/>
                <a:cs typeface="+mn-cs"/>
              </a:rPr>
              <a:t> </a:t>
            </a:r>
          </a:p>
          <a:p>
            <a:pPr marL="0" indent="0">
              <a:buNone/>
            </a:pPr>
            <a:r>
              <a:rPr lang="en-US" b="1" dirty="0">
                <a:latin typeface="Segoe UI" panose="020B0502040204020203" pitchFamily="34" charset="0"/>
                <a:cs typeface="Segoe UI" panose="020B0502040204020203" pitchFamily="34" charset="0"/>
              </a:rPr>
              <a:t>Example</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SELECT StartDate, ComponentID FROM Production.BillOfMaterials </a:t>
            </a:r>
            <a:r>
              <a:rPr lang="en-US" sz="800" b="1" i="0" kern="1200" dirty="0">
                <a:solidFill>
                  <a:schemeClr val="tx1"/>
                </a:solidFill>
                <a:effectLst/>
                <a:latin typeface="Consolas" panose="020B0609020204030204" pitchFamily="49" charset="0"/>
                <a:ea typeface="+mn-ea"/>
                <a:cs typeface="+mn-cs"/>
              </a:rPr>
              <a:t>WITH( INDEX (FIBillOfMaterialsWithComponentID</a:t>
            </a:r>
            <a:r>
              <a:rPr lang="en-US" sz="800" b="0" i="0" kern="1200" dirty="0">
                <a:solidFill>
                  <a:schemeClr val="tx1"/>
                </a:solidFill>
                <a:effectLst/>
                <a:latin typeface="Consolas" panose="020B0609020204030204" pitchFamily="49" charset="0"/>
                <a:ea typeface="+mn-ea"/>
                <a:cs typeface="+mn-cs"/>
              </a:rPr>
              <a:t>) )</a:t>
            </a:r>
            <a:r>
              <a:rPr lang="en-US" sz="800" b="0" i="0" kern="1200" dirty="0">
                <a:solidFill>
                  <a:schemeClr val="tx1"/>
                </a:solidFill>
                <a:effectLst/>
                <a:latin typeface="Segoe UI Light" pitchFamily="34" charset="0"/>
                <a:ea typeface="+mn-ea"/>
                <a:cs typeface="+mn-cs"/>
              </a:rPr>
              <a:t> </a:t>
            </a:r>
          </a:p>
          <a:p>
            <a:pPr marL="0" indent="0">
              <a:buNone/>
            </a:pPr>
            <a:endParaRPr lang="en-US" sz="800" b="0" i="0" kern="1200" dirty="0">
              <a:solidFill>
                <a:schemeClr val="tx1"/>
              </a:solidFill>
              <a:effectLst/>
              <a:latin typeface="Segoe UI Light" pitchFamily="34" charset="0"/>
              <a:ea typeface="+mn-ea"/>
              <a:cs typeface="+mn-cs"/>
            </a:endParaRPr>
          </a:p>
          <a:p>
            <a:pPr marL="0" indent="0">
              <a:buNone/>
            </a:pPr>
            <a:r>
              <a:rPr lang="en-US" sz="800" b="1" i="0" kern="1200" dirty="0">
                <a:solidFill>
                  <a:schemeClr val="tx1"/>
                </a:solidFill>
                <a:effectLst/>
                <a:latin typeface="Segoe UI Light" pitchFamily="34" charset="0"/>
                <a:ea typeface="+mn-ea"/>
                <a:cs typeface="+mn-cs"/>
              </a:rPr>
              <a:t>Note</a:t>
            </a:r>
            <a:r>
              <a:rPr lang="en-US" sz="800" b="0" i="0" kern="1200" dirty="0">
                <a:solidFill>
                  <a:schemeClr val="tx1"/>
                </a:solidFill>
                <a:effectLst/>
                <a:latin typeface="Segoe UI Light" pitchFamily="34" charset="0"/>
                <a:ea typeface="+mn-ea"/>
                <a:cs typeface="+mn-cs"/>
              </a:rPr>
              <a:t>: The following table hints are allowed with and without the WITH keyword: NOLOCK, READUNCOMMITTED, UPDLOCK, REPEATABLEREAD, SERIALIZABLE, READCOMMITTED, TABLOCK, TABLOCKX, PAGLOCK, ROWLOCK, NOWAIT, READPAST, XLOCK, SNAPSHOT, and NOEXPAND. </a:t>
            </a:r>
            <a:r>
              <a:rPr lang="en-US" sz="800" b="1" i="0" kern="1200" dirty="0">
                <a:solidFill>
                  <a:schemeClr val="tx1"/>
                </a:solidFill>
                <a:effectLst/>
                <a:latin typeface="Segoe UI Light" pitchFamily="34" charset="0"/>
                <a:ea typeface="+mn-ea"/>
                <a:cs typeface="+mn-cs"/>
              </a:rPr>
              <a:t>Omitting the WITH keyword is a deprecated feature</a:t>
            </a:r>
            <a:r>
              <a:rPr lang="en-US" sz="800" b="0" i="0" kern="1200" dirty="0">
                <a:solidFill>
                  <a:schemeClr val="tx1"/>
                </a:solidFill>
                <a:effectLst/>
                <a:latin typeface="Segoe UI Light" pitchFamily="34" charset="0"/>
                <a:ea typeface="+mn-ea"/>
                <a:cs typeface="+mn-cs"/>
              </a:rPr>
              <a:t>.</a:t>
            </a:r>
          </a:p>
          <a:p>
            <a:pPr marL="0" indent="0">
              <a:buNone/>
            </a:pPr>
            <a:r>
              <a:rPr lang="en-US" dirty="0">
                <a:latin typeface="Segoe UI" panose="020B0502040204020203" pitchFamily="34" charset="0"/>
                <a:cs typeface="Segoe UI" panose="020B0502040204020203" pitchFamily="34" charset="0"/>
              </a:rPr>
              <a:t>Example </a:t>
            </a:r>
            <a:r>
              <a:rPr lang="en-US" b="1" dirty="0">
                <a:latin typeface="Segoe UI" panose="020B0502040204020203" pitchFamily="34" charset="0"/>
                <a:cs typeface="Segoe UI" panose="020B0502040204020203" pitchFamily="34" charset="0"/>
              </a:rPr>
              <a:t>: </a:t>
            </a:r>
            <a:r>
              <a:rPr lang="en-US" sz="800" b="1" i="0" kern="1200" dirty="0">
                <a:solidFill>
                  <a:schemeClr val="tx1"/>
                </a:solidFill>
                <a:effectLst/>
                <a:latin typeface="Consolas" panose="020B0609020204030204" pitchFamily="49" charset="0"/>
                <a:ea typeface="+mn-ea"/>
                <a:cs typeface="+mn-cs"/>
              </a:rPr>
              <a:t>FROM t (TABLOCK)</a:t>
            </a:r>
            <a:r>
              <a:rPr lang="en-US" sz="800" b="1" i="0" kern="1200" dirty="0">
                <a:solidFill>
                  <a:schemeClr val="tx1"/>
                </a:solidFill>
                <a:effectLst/>
                <a:latin typeface="Segoe UI Light" pitchFamily="34" charset="0"/>
                <a:ea typeface="+mn-ea"/>
                <a:cs typeface="+mn-cs"/>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None/>
            </a:pPr>
            <a:endParaRPr lang="en-US" b="1"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All lock hints are propagated to all the tables and views that are accessed by the query plan, including tables and views referenced in a view. Also, SQL Server performs the corresponding lock consistency checks.</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Lock hints like ROWLOCK, UPDLOCK, AND XLOCK that acquire row-level locks, might place locks on index keys rather than the actual data rows. For example, if a table has a non-clustered index and a SELECT statement using a lock hint is handled by a covering index, a lock is acquired on the index key in the covering index rather than on the data row in the base table.</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If a table contains computed columns that are computed by expressions or functions accessing columns in other tables, the table hints are not used on those tables and are not propagated. For example, a NOLOCK table hint is specified on a table in the query. This table has computed columns that are computed by a combination of expressions and functions that access columns in another table. The tables referenced by the expressions and functions do not use the NOLOCK table hint when accessed.</a:t>
            </a:r>
          </a:p>
          <a:p>
            <a:r>
              <a:rPr lang="en-GB" dirty="0">
                <a:latin typeface="Segoe UI" panose="020B0502040204020203" pitchFamily="34" charset="0"/>
                <a:cs typeface="Segoe UI" panose="020B0502040204020203" pitchFamily="34" charset="0"/>
              </a:rPr>
              <a:t>References : </a:t>
            </a:r>
            <a:r>
              <a:rPr lang="en-US" dirty="0">
                <a:hlinkClick r:id="rId3"/>
              </a:rPr>
              <a:t>https://docs.microsoft.com/en-us/sql/t-sql/queries/hints-transact-sql-table?view=sql-server-ver15</a:t>
            </a:r>
            <a:endParaRPr lang="en-US" dirty="0"/>
          </a:p>
          <a:p>
            <a:endParaRPr lang="en-US" dirty="0">
              <a:latin typeface="Segoe UI" panose="020B0502040204020203" pitchFamily="34" charset="0"/>
              <a:cs typeface="Segoe UI"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329841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a:t>Key Points:</a:t>
            </a:r>
          </a:p>
          <a:p>
            <a:pPr>
              <a:defRPr/>
            </a:pPr>
            <a:r>
              <a:rPr lang="en-US"/>
              <a:t>Use sys.dm_os_waiting_tasks to show the waiter list at the current moment. sys.dm_exec_requests contains all requests (running, runnable, waiting) that are in-flight, and joining both these DMVs allows us to find what is causing blocking at a given point in time.</a:t>
            </a:r>
          </a:p>
          <a:p>
            <a:pPr>
              <a:defRPr/>
            </a:pPr>
            <a:endParaRPr lang="en-US"/>
          </a:p>
          <a:p>
            <a:pPr>
              <a:defRPr/>
            </a:pPr>
            <a:r>
              <a:rPr lang="en-US" b="1"/>
              <a:t>Additional Reading:</a:t>
            </a:r>
          </a:p>
          <a:p>
            <a:r>
              <a:rPr lang="en-US"/>
              <a:t>SQL Swiss Army Knife #11.1 - Locking, blocking and active transactions </a:t>
            </a:r>
            <a:r>
              <a:rPr lang="pt-PT"/>
              <a:t>(</a:t>
            </a:r>
            <a:r>
              <a:rPr lang="pt-PT">
                <a:hlinkClick r:id="rId3"/>
              </a:rPr>
              <a:t>http://blogs.msdn.com/b/blogdoezequiel/archive/2012/09/18/sql-swiss-army-knife-11-1-locking-blocking-and-active-transactions.aspx</a:t>
            </a:r>
            <a:r>
              <a:rPr lang="pt-PT"/>
              <a:t>)</a:t>
            </a:r>
          </a:p>
          <a:p>
            <a:endParaRPr lang="en-GB"/>
          </a:p>
          <a:p>
            <a:pPr lvl="0">
              <a:defRPr/>
            </a:pPr>
            <a:r>
              <a:rPr lang="en-US" b="1">
                <a:solidFill>
                  <a:prstClr val="black"/>
                </a:solidFill>
              </a:rPr>
              <a:t>Key Points</a:t>
            </a:r>
            <a:r>
              <a:rPr lang="en-US">
                <a:solidFill>
                  <a:prstClr val="black"/>
                </a:solidFill>
              </a:rPr>
              <a:t>:</a:t>
            </a:r>
          </a:p>
          <a:p>
            <a:pPr lvl="0">
              <a:defRPr/>
            </a:pPr>
            <a:r>
              <a:rPr lang="en-US">
                <a:solidFill>
                  <a:prstClr val="black"/>
                </a:solidFill>
              </a:rPr>
              <a:t>The overwhelming majority of scenarios we focus our attention on Resource waits, which may indicate bottlenecks that we have to deal with.</a:t>
            </a:r>
          </a:p>
          <a:p>
            <a:r>
              <a:rPr lang="en-US"/>
              <a:t>SQL Server bottlenecks may present themselves in different ways:</a:t>
            </a:r>
          </a:p>
          <a:p>
            <a:pPr marL="171450" indent="-171450">
              <a:buFont typeface="Arial" panose="020B0604020202020204" pitchFamily="34" charset="0"/>
              <a:buChar char="•"/>
            </a:pPr>
            <a:r>
              <a:rPr lang="en-US"/>
              <a:t>We might face CPU contention with high CPU consumption and this will have an effect on waits.</a:t>
            </a:r>
          </a:p>
          <a:p>
            <a:pPr marL="171450" indent="-171450">
              <a:buFont typeface="Arial" panose="020B0604020202020204" pitchFamily="34" charset="0"/>
              <a:buChar char="•"/>
            </a:pPr>
            <a:r>
              <a:rPr lang="en-US"/>
              <a:t>Or we might face a situation where available memory is low, also leading to specific wait types.</a:t>
            </a:r>
          </a:p>
          <a:p>
            <a:pPr marL="171450" indent="-171450">
              <a:buFont typeface="Arial" panose="020B0604020202020204" pitchFamily="34" charset="0"/>
              <a:buChar char="•"/>
            </a:pPr>
            <a:r>
              <a:rPr lang="en-US"/>
              <a:t>Disk I/O is also very important, because disk high latencies can slow down any and all operations in SQL Server, and there are specific waits that allow us to scope further actions.</a:t>
            </a:r>
          </a:p>
          <a:p>
            <a:pPr marL="171450" indent="-171450">
              <a:buFont typeface="Arial" panose="020B0604020202020204" pitchFamily="34" charset="0"/>
              <a:buChar char="•"/>
            </a:pPr>
            <a:r>
              <a:rPr lang="en-US"/>
              <a:t>Network I/O should not be overlooked. We might have low bandwidth available, or clients may not be consuming data as fast as SQL Server can provide it – all these have specific cumulative waits in SQL Server.</a:t>
            </a:r>
          </a:p>
          <a:p>
            <a:pPr marL="171450" indent="-171450">
              <a:buFont typeface="Arial" panose="020B0604020202020204" pitchFamily="34" charset="0"/>
              <a:buChar char="•"/>
            </a:pPr>
            <a:r>
              <a:rPr lang="en-US"/>
              <a:t>Then there is transactional locking and blocking, which is paramount for our workload performance, as it represents contention on queries.</a:t>
            </a:r>
          </a:p>
          <a:p>
            <a:r>
              <a:rPr lang="en-US"/>
              <a:t>The order listed above is not arbitrary. This is the order in which we usually start troubleshooting SQL Server bottlenecks.</a:t>
            </a:r>
          </a:p>
          <a:p>
            <a:endParaRPr lang="en-GB"/>
          </a:p>
          <a:p>
            <a:endParaRPr lang="en-US"/>
          </a:p>
          <a:p>
            <a:endParaRPr lang="en-US"/>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Rectangular Callout 7"/>
          <p:cNvSpPr/>
          <p:nvPr/>
        </p:nvSpPr>
        <p:spPr>
          <a:xfrm>
            <a:off x="-2286000" y="4953000"/>
            <a:ext cx="1753565" cy="1619555"/>
          </a:xfrm>
          <a:prstGeom prst="wedgeRectCallout">
            <a:avLst>
              <a:gd name="adj1" fmla="val 247124"/>
              <a:gd name="adj2" fmla="val -71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white"/>
                </a:solidFill>
                <a:effectLst/>
                <a:uLnTx/>
                <a:uFillTx/>
                <a:latin typeface="Calibri"/>
                <a:ea typeface="+mn-ea"/>
                <a:cs typeface="+mn-cs"/>
              </a:rPr>
              <a:t>Please check if this should be the “waits” list</a:t>
            </a: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ular Callout 8"/>
          <p:cNvSpPr/>
          <p:nvPr/>
        </p:nvSpPr>
        <p:spPr>
          <a:xfrm>
            <a:off x="-2819400" y="6572555"/>
            <a:ext cx="2286965" cy="1619555"/>
          </a:xfrm>
          <a:prstGeom prst="wedgeRectCallout">
            <a:avLst>
              <a:gd name="adj1" fmla="val 129214"/>
              <a:gd name="adj2" fmla="val -79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white"/>
                </a:solidFill>
                <a:effectLst/>
                <a:uLnTx/>
                <a:uFillTx/>
                <a:latin typeface="Calibri"/>
                <a:ea typeface="+mn-ea"/>
                <a:cs typeface="+mn-cs"/>
              </a:rPr>
              <a:t>This sentence reads wrong. Consider changing to “Of all the scenarios that are available, we focus our attention on..”? </a:t>
            </a: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ular Callout 9"/>
          <p:cNvSpPr/>
          <p:nvPr/>
        </p:nvSpPr>
        <p:spPr>
          <a:xfrm>
            <a:off x="7620000" y="5334000"/>
            <a:ext cx="2241235" cy="1318437"/>
          </a:xfrm>
          <a:prstGeom prst="wedgeRectCallout">
            <a:avLst>
              <a:gd name="adj1" fmla="val -267695"/>
              <a:gd name="adj2" fmla="val 1006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Global: Please avoid using first person “we”, “I”, or “our”. Always use “you” or “Microsoft” if that is applicable. </a:t>
            </a:r>
          </a:p>
        </p:txBody>
      </p:sp>
    </p:spTree>
    <p:extLst>
      <p:ext uri="{BB962C8B-B14F-4D97-AF65-F5344CB8AC3E}">
        <p14:creationId xmlns:p14="http://schemas.microsoft.com/office/powerpoint/2010/main" val="213108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deadlock? </a:t>
            </a:r>
          </a:p>
          <a:p>
            <a:pPr lvl="1"/>
            <a:r>
              <a:rPr lang="en-US" dirty="0"/>
              <a:t>A deadlock exists when the following four conditions exist simultaneously: </a:t>
            </a:r>
          </a:p>
          <a:p>
            <a:pPr lvl="2"/>
            <a:r>
              <a:rPr lang="en-US" dirty="0"/>
              <a:t>No pre-emption </a:t>
            </a:r>
          </a:p>
          <a:p>
            <a:pPr lvl="2"/>
            <a:r>
              <a:rPr lang="en-US" dirty="0"/>
              <a:t>Incremental allocation of resources (Locks are acquired as needed, rather than acquiring them all before beginning the transaction) </a:t>
            </a:r>
          </a:p>
          <a:p>
            <a:pPr lvl="2"/>
            <a:r>
              <a:rPr lang="en-US" dirty="0"/>
              <a:t>Incompatible use of resources (Here, compatibility refers to the one defined in our lock compatibility table) </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dirty="0"/>
              <a:t>SQL Server always resolves deadlocking by choosing a victim and therefore, breaking the cycle. 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099" eaLnBrk="0" hangingPunct="0"/>
            <a:r>
              <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Microsoft Confidential	                                                 </a:t>
            </a:r>
            <a:fld id="{502014C1-82EA-4B06-955D-F9A8DAE2AF54}" type="slidenum">
              <a:rPr lang="en-US" sz="1000" smtClean="0">
                <a:gradFill>
                  <a:gsLst>
                    <a:gs pos="0">
                      <a:prstClr val="black"/>
                    </a:gs>
                    <a:gs pos="100000">
                      <a:prstClr val="black"/>
                    </a:gs>
                  </a:gsLst>
                  <a:lin ang="5400000" scaled="0"/>
                </a:gradFill>
                <a:latin typeface="Segoe UI" pitchFamily="34" charset="0"/>
                <a:ea typeface="Segoe UI" pitchFamily="34" charset="0"/>
                <a:cs typeface="Segoe UI" pitchFamily="34" charset="0"/>
              </a:rPr>
              <a:pPr defTabSz="914099" eaLnBrk="0" hangingPunct="0"/>
              <a:t>9</a:t>
            </a:fld>
            <a:endPar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6009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the Database Engine provides monitoring tools in the form of trace flag 1222 and the xml_deadlock_report event in the system_health xevent session or Deadlock Graph event in a Profiler trace. </a:t>
            </a:r>
          </a:p>
          <a:p>
            <a:r>
              <a:rPr lang="en-US" dirty="0"/>
              <a:t>Starting in Microsoft SQL Server 2008, the deadlock graph can be extracted from the system_health extended event session using the following query:</a:t>
            </a:r>
          </a:p>
          <a:p>
            <a:endParaRPr lang="en-US" dirty="0"/>
          </a:p>
          <a:p>
            <a:pPr marL="173028" lvl="1" indent="0">
              <a:buNone/>
            </a:pPr>
            <a:r>
              <a:rPr lang="en-US" dirty="0">
                <a:solidFill>
                  <a:srgbClr val="0000FF"/>
                </a:solidFill>
                <a:latin typeface="Consolas" panose="020B0609020204030204" pitchFamily="49" charset="0"/>
                <a:cs typeface="Consolas" panose="020B0609020204030204" pitchFamily="49" charset="0"/>
              </a:rPr>
              <a:t>SELECT</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XEventData</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XEvent</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value</a:t>
            </a:r>
            <a:r>
              <a:rPr lang="en-US" dirty="0">
                <a:solidFill>
                  <a:srgbClr val="808080"/>
                </a:solidFill>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'(data/value)[1]'</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'varchar(max)'</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DeadlockGraph</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0000FF"/>
                </a:solidFill>
                <a:latin typeface="Consolas" panose="020B0609020204030204" pitchFamily="49" charset="0"/>
                <a:cs typeface="Consolas" panose="020B0609020204030204" pitchFamily="49" charset="0"/>
              </a:rPr>
              <a:t>FROM</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80808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SELECT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FF"/>
                </a:solidFill>
                <a:latin typeface="Consolas" panose="020B0609020204030204" pitchFamily="49" charset="0"/>
                <a:cs typeface="Consolas" panose="020B0609020204030204" pitchFamily="49" charset="0"/>
              </a:rPr>
              <a:t>CAST</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target_data</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xml</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TargetData</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0000FF"/>
                </a:solidFill>
                <a:latin typeface="Consolas" panose="020B0609020204030204" pitchFamily="49" charset="0"/>
                <a:cs typeface="Consolas" panose="020B0609020204030204" pitchFamily="49" charset="0"/>
              </a:rPr>
              <a:t>  FROM</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sys</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00"/>
                </a:solidFill>
                <a:latin typeface="Consolas" panose="020B0609020204030204" pitchFamily="49" charset="0"/>
                <a:cs typeface="Consolas" panose="020B0609020204030204" pitchFamily="49" charset="0"/>
              </a:rPr>
              <a:t>dm_xe_session_targets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st</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808080"/>
                </a:solidFill>
                <a:latin typeface="Consolas" panose="020B0609020204030204" pitchFamily="49" charset="0"/>
                <a:cs typeface="Consolas" panose="020B0609020204030204" pitchFamily="49" charset="0"/>
              </a:rPr>
              <a:t>  JOIN</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sys</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00"/>
                </a:solidFill>
                <a:latin typeface="Consolas" panose="020B0609020204030204" pitchFamily="49" charset="0"/>
                <a:cs typeface="Consolas" panose="020B0609020204030204" pitchFamily="49" charset="0"/>
              </a:rPr>
              <a:t>dm_xe_sessions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s</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on</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s</a:t>
            </a:r>
            <a:r>
              <a:rPr lang="en-US" dirty="0">
                <a:solidFill>
                  <a:srgbClr val="80808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address</a:t>
            </a:r>
            <a:r>
              <a:rPr lang="en-US" dirty="0">
                <a:solidFill>
                  <a:prstClr val="black"/>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st</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event_session_address</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0000FF"/>
                </a:solidFill>
                <a:latin typeface="Consolas" panose="020B0609020204030204" pitchFamily="49" charset="0"/>
                <a:cs typeface="Consolas" panose="020B0609020204030204" pitchFamily="49" charset="0"/>
              </a:rPr>
              <a:t>  WHERE</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name</a:t>
            </a:r>
            <a:r>
              <a:rPr lang="en-US" dirty="0">
                <a:solidFill>
                  <a:prstClr val="black"/>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'system_health'</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Data</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808080"/>
                </a:solidFill>
                <a:latin typeface="Consolas" panose="020B0609020204030204" pitchFamily="49" charset="0"/>
                <a:cs typeface="Consolas" panose="020B0609020204030204" pitchFamily="49" charset="0"/>
              </a:rPr>
              <a:t>  CROSS</a:t>
            </a:r>
            <a:r>
              <a:rPr lang="en-US" dirty="0">
                <a:solidFill>
                  <a:prstClr val="black"/>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APPLY</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TargetData</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nodes</a:t>
            </a:r>
            <a:r>
              <a:rPr lang="en-US" dirty="0">
                <a:solidFill>
                  <a:srgbClr val="0000FF"/>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'//RingBufferTarget/event'</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XEventData</a:t>
            </a:r>
            <a:r>
              <a:rPr lang="en-US" dirty="0">
                <a:solidFill>
                  <a:srgbClr val="0000FF"/>
                </a:solidFill>
                <a:latin typeface="Consolas" panose="020B0609020204030204" pitchFamily="49" charset="0"/>
                <a:cs typeface="Consolas" panose="020B0609020204030204" pitchFamily="49" charset="0"/>
              </a:rPr>
              <a:t> </a:t>
            </a:r>
          </a:p>
          <a:p>
            <a:pPr marL="173028" lvl="1" indent="0">
              <a:buNone/>
            </a:pPr>
            <a:r>
              <a:rPr lang="en-US" dirty="0">
                <a:solidFill>
                  <a:srgbClr val="0000FF"/>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XEvent</a:t>
            </a:r>
            <a:r>
              <a:rPr lang="en-US" dirty="0">
                <a:solidFill>
                  <a:srgbClr val="808080"/>
                </a:solidFill>
                <a:latin typeface="Consolas" panose="020B0609020204030204" pitchFamily="49" charset="0"/>
                <a:cs typeface="Consolas" panose="020B0609020204030204" pitchFamily="49" charset="0"/>
              </a:rPr>
              <a:t>)</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0000FF"/>
                </a:solidFill>
                <a:latin typeface="Consolas" panose="020B0609020204030204" pitchFamily="49" charset="0"/>
                <a:cs typeface="Consolas" panose="020B0609020204030204" pitchFamily="49" charset="0"/>
              </a:rPr>
              <a:t>WHERE</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XEventData</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XEvent</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value</a:t>
            </a:r>
            <a:r>
              <a:rPr lang="en-US" dirty="0">
                <a:solidFill>
                  <a:srgbClr val="808080"/>
                </a:solidFill>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'@name'</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'varchar(4000)'</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'xml_deadlock_report'</a:t>
            </a:r>
          </a:p>
          <a:p>
            <a:endParaRPr lang="en-US" dirty="0"/>
          </a:p>
          <a:p>
            <a:r>
              <a:rPr lang="en-US" dirty="0"/>
              <a:t>You can extract this data and save it as an .xdl file which can be viewed graphically in Microsoft SQL Server 2014 Management Studio. On a SQL Server 2014 instance, you can view the deadlock graph directly from SQL Server Management Studio without having to run the above query:  </a:t>
            </a:r>
          </a:p>
          <a:p>
            <a:pPr marL="401628" lvl="1" indent="-228600">
              <a:buFont typeface="+mj-lt"/>
              <a:buAutoNum type="arabicPeriod"/>
            </a:pPr>
            <a:r>
              <a:rPr lang="en-US" dirty="0"/>
              <a:t>In the </a:t>
            </a:r>
            <a:r>
              <a:rPr lang="en-US" b="1" dirty="0"/>
              <a:t>Object Explorer</a:t>
            </a:r>
            <a:r>
              <a:rPr lang="en-US" dirty="0"/>
              <a:t>, go to </a:t>
            </a:r>
            <a:r>
              <a:rPr lang="en-US" b="1" dirty="0"/>
              <a:t>Management</a:t>
            </a:r>
            <a:r>
              <a:rPr lang="en-US" dirty="0"/>
              <a:t> &gt; </a:t>
            </a:r>
            <a:r>
              <a:rPr lang="en-US" b="1" dirty="0"/>
              <a:t>Extended Events</a:t>
            </a:r>
            <a:r>
              <a:rPr lang="en-US" dirty="0"/>
              <a:t> &gt; </a:t>
            </a:r>
            <a:r>
              <a:rPr lang="en-US" b="1" dirty="0"/>
              <a:t>system_health.</a:t>
            </a:r>
            <a:r>
              <a:rPr lang="en-US" dirty="0"/>
              <a:t> </a:t>
            </a:r>
          </a:p>
          <a:p>
            <a:pPr marL="401628" lvl="1" indent="-228600">
              <a:buFont typeface="+mj-lt"/>
              <a:buAutoNum type="arabicPeriod"/>
            </a:pPr>
            <a:r>
              <a:rPr lang="en-US" dirty="0"/>
              <a:t>Right-click </a:t>
            </a:r>
            <a:r>
              <a:rPr lang="en-US" b="1" dirty="0"/>
              <a:t>package0.event_file</a:t>
            </a:r>
            <a:r>
              <a:rPr lang="en-US" dirty="0"/>
              <a:t> and choose </a:t>
            </a:r>
            <a:r>
              <a:rPr lang="en-US" b="1" dirty="0"/>
              <a:t>View Target Data</a:t>
            </a:r>
            <a:r>
              <a:rPr lang="en-US" dirty="0"/>
              <a:t>. Scroll through the events until you find an </a:t>
            </a:r>
            <a:r>
              <a:rPr lang="en-US" b="1" dirty="0"/>
              <a:t>xml_deadlock_report</a:t>
            </a:r>
            <a:r>
              <a:rPr lang="en-US" dirty="0"/>
              <a:t> event. </a:t>
            </a:r>
          </a:p>
          <a:p>
            <a:pPr marL="401628" lvl="1" indent="-228600">
              <a:buFont typeface="+mj-lt"/>
              <a:buAutoNum type="arabicPeriod"/>
            </a:pPr>
            <a:r>
              <a:rPr lang="en-US" dirty="0"/>
              <a:t>Highlight the event and click the </a:t>
            </a:r>
            <a:r>
              <a:rPr lang="en-US" b="1" dirty="0"/>
              <a:t>Deadlock</a:t>
            </a:r>
            <a:r>
              <a:rPr lang="en-US" dirty="0"/>
              <a:t> tab to view the graph.</a:t>
            </a:r>
          </a:p>
          <a:p>
            <a:r>
              <a:rPr lang="en-US" b="1" dirty="0"/>
              <a:t>Profiler deadlock graph event </a:t>
            </a:r>
            <a:endParaRPr lang="en-US" dirty="0"/>
          </a:p>
          <a:p>
            <a:pPr lvl="1"/>
            <a:r>
              <a:rPr lang="en-US" dirty="0"/>
              <a:t>This is an event in SQL Server Profiler that presents a graphical depiction of the tasks and resources involved in a deadlock.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Detecting and Ending Deadlocks</a:t>
            </a:r>
            <a:r>
              <a:rPr lang="en-US" dirty="0"/>
              <a:t> - </a:t>
            </a:r>
            <a:r>
              <a:rPr lang="en-US" u="sng" dirty="0">
                <a:hlinkClick r:id="rId3"/>
              </a:rPr>
              <a:t>http://msdn.microsoft.com/en-us/library/ms178104.aspx</a:t>
            </a:r>
            <a:endParaRPr lang="en-US" dirty="0"/>
          </a:p>
          <a:p>
            <a:pPr marL="173028" lvl="1" indent="0">
              <a:buNone/>
            </a:pPr>
            <a:endParaRPr lang="en-US" b="1" dirty="0"/>
          </a:p>
          <a:p>
            <a:pPr marL="173028" lvl="1" indent="0">
              <a:buNone/>
            </a:pPr>
            <a:r>
              <a:rPr lang="en-US" b="1" dirty="0"/>
              <a:t>For more information</a:t>
            </a:r>
            <a:r>
              <a:rPr lang="en-US" dirty="0"/>
              <a:t>, see: </a:t>
            </a:r>
            <a:r>
              <a:rPr lang="en-US" b="1" dirty="0"/>
              <a:t>An XEvent a Day (13 of 31) – The system_health Session</a:t>
            </a:r>
            <a:r>
              <a:rPr lang="en-US" dirty="0"/>
              <a:t> - </a:t>
            </a:r>
            <a:r>
              <a:rPr lang="en-US" u="sng" dirty="0">
                <a:hlinkClick r:id="rId4"/>
              </a:rPr>
              <a:t>http://www.sqlskills.com/blogs/jonathan/post/An-XEvent-a-Day-(13-of-31)-The-system_health-Session.aspx</a:t>
            </a:r>
            <a:endParaRPr lang="en-US" dirty="0"/>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099" eaLnBrk="0" hangingPunct="0"/>
            <a:r>
              <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Microsoft Confidential	                                                 </a:t>
            </a:r>
            <a:fld id="{502014C1-82EA-4B06-955D-F9A8DAE2AF54}" type="slidenum">
              <a:rPr lang="en-US" sz="1000" smtClean="0">
                <a:gradFill>
                  <a:gsLst>
                    <a:gs pos="0">
                      <a:prstClr val="black"/>
                    </a:gs>
                    <a:gs pos="100000">
                      <a:prstClr val="black"/>
                    </a:gs>
                  </a:gsLst>
                  <a:lin ang="5400000" scaled="0"/>
                </a:gradFill>
                <a:latin typeface="Segoe UI" pitchFamily="34" charset="0"/>
                <a:ea typeface="Segoe UI" pitchFamily="34" charset="0"/>
                <a:cs typeface="Segoe UI" pitchFamily="34" charset="0"/>
              </a:rPr>
              <a:pPr defTabSz="914099" eaLnBrk="0" hangingPunct="0"/>
              <a:t>10</a:t>
            </a:fld>
            <a:endPar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61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Although deadlocks cannot be completely avoided, following certain coding conventions can minimize the chance of generating a deadlock. Minimizing deadlocks can increase transaction throughput and reduce system overhead because fewer transactions are:</a:t>
            </a:r>
          </a:p>
          <a:p>
            <a:pPr lvl="1"/>
            <a:r>
              <a:rPr lang="en-US" dirty="0"/>
              <a:t>Rolled back, undoing all the work performed by the transaction.</a:t>
            </a:r>
          </a:p>
          <a:p>
            <a:pPr lvl="1"/>
            <a:r>
              <a:rPr lang="en-US" dirty="0"/>
              <a:t>Resubmitted by applications because they were rolled back when deadlocked.</a:t>
            </a:r>
          </a:p>
          <a:p>
            <a:pPr lvl="0"/>
            <a:r>
              <a:rPr lang="en-US" dirty="0"/>
              <a:t>To help minimize deadlocks:</a:t>
            </a:r>
          </a:p>
          <a:p>
            <a:pPr lvl="1"/>
            <a:r>
              <a:rPr lang="en-US" dirty="0"/>
              <a:t>Access objects in the same order.</a:t>
            </a:r>
          </a:p>
          <a:p>
            <a:pPr lvl="1"/>
            <a:r>
              <a:rPr lang="en-US" dirty="0"/>
              <a:t>Avoid user interaction in transactions.</a:t>
            </a:r>
          </a:p>
          <a:p>
            <a:pPr lvl="1"/>
            <a:r>
              <a:rPr lang="en-US" dirty="0"/>
              <a:t>Keep transactions short and in one batch.</a:t>
            </a:r>
          </a:p>
          <a:p>
            <a:pPr lvl="1"/>
            <a:r>
              <a:rPr lang="en-US" dirty="0"/>
              <a:t>Use a lower isolation level.</a:t>
            </a:r>
          </a:p>
          <a:p>
            <a:pPr lvl="1"/>
            <a:r>
              <a:rPr lang="en-US" dirty="0"/>
              <a:t>Use a row versioning-based isolation level.</a:t>
            </a:r>
          </a:p>
          <a:p>
            <a:pPr lvl="2"/>
            <a:r>
              <a:rPr lang="en-US" dirty="0"/>
              <a:t>Set </a:t>
            </a:r>
            <a:r>
              <a:rPr lang="en-US" b="1" dirty="0"/>
              <a:t>READ_COMMITTED_SNAPSHOT</a:t>
            </a:r>
            <a:r>
              <a:rPr lang="en-US" dirty="0"/>
              <a:t> database option </a:t>
            </a:r>
            <a:r>
              <a:rPr lang="en-US" i="1" dirty="0"/>
              <a:t>ON</a:t>
            </a:r>
            <a:r>
              <a:rPr lang="en-US" dirty="0"/>
              <a:t> to enable read-committed transactions to use row versioning.</a:t>
            </a:r>
          </a:p>
          <a:p>
            <a:pPr lvl="2"/>
            <a:r>
              <a:rPr lang="en-US" dirty="0"/>
              <a:t>Use snapshot isolation.</a:t>
            </a:r>
          </a:p>
          <a:p>
            <a:pPr lvl="1"/>
            <a:r>
              <a:rPr lang="en-US" dirty="0"/>
              <a:t>Use bound connections.</a:t>
            </a:r>
          </a:p>
          <a:p>
            <a:pPr lvl="0"/>
            <a:r>
              <a:rPr lang="en-US" b="1" dirty="0"/>
              <a:t>Access Objects in the Same Order</a:t>
            </a:r>
            <a:endParaRPr lang="en-US" dirty="0"/>
          </a:p>
          <a:p>
            <a:pPr lvl="1"/>
            <a:r>
              <a:rPr lang="en-US" dirty="0"/>
              <a:t>If all concurrent transactions access objects in the same order, deadlocks are less likely to occur. For example, if two concurrent transactions obtain a lock on the Supplier table and then on the Part table, one transaction is blocked on the Supplier table until the other transaction is completed. After the first transaction commits or rolls back, the second continues, and a deadlock does not occur. Using stored procedures for all data modifications can standardize the order of accessing objects.</a:t>
            </a:r>
          </a:p>
          <a:p>
            <a:pPr lvl="0"/>
            <a:r>
              <a:rPr lang="en-US" b="1" dirty="0"/>
              <a:t>Avoid User Interaction in Transactions</a:t>
            </a:r>
            <a:endParaRPr lang="en-US" dirty="0"/>
          </a:p>
          <a:p>
            <a:pPr lvl="1"/>
            <a:r>
              <a:rPr lang="en-US" dirty="0"/>
              <a:t>Avoid writing transactions that include user interaction, because the speed of batches running without user intervention is much faster than the speed at which a user must manually respond to queries, such as replying to a prompt for a parameter requested by an application. For example, if a transaction is waiting for user input and the user goes to lunch or even home for the weekend, the user delays the transaction from completing. This degrades system throughput because any locks held by the transaction are released only when the transaction is committed or rolled back. Even if a deadlock situation does not arise, other </a:t>
            </a:r>
            <a:r>
              <a:rPr lang="en-GB" dirty="0"/>
              <a:t>transactions accessing the same resources are blocked while waiting for the transaction to complete.</a:t>
            </a:r>
            <a:endParaRPr lang="en-US" dirty="0"/>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099" eaLnBrk="0" hangingPunct="0"/>
            <a:r>
              <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Microsoft Confidential	                                                 </a:t>
            </a:r>
            <a:fld id="{502014C1-82EA-4B06-955D-F9A8DAE2AF54}" type="slidenum">
              <a:rPr lang="en-US" sz="1000" smtClean="0">
                <a:gradFill>
                  <a:gsLst>
                    <a:gs pos="0">
                      <a:prstClr val="black"/>
                    </a:gs>
                    <a:gs pos="100000">
                      <a:prstClr val="black"/>
                    </a:gs>
                  </a:gsLst>
                  <a:lin ang="5400000" scaled="0"/>
                </a:gradFill>
                <a:latin typeface="Segoe UI" pitchFamily="34" charset="0"/>
                <a:ea typeface="Segoe UI" pitchFamily="34" charset="0"/>
                <a:cs typeface="Segoe UI" pitchFamily="34" charset="0"/>
              </a:rPr>
              <a:pPr defTabSz="914099" eaLnBrk="0" hangingPunct="0"/>
              <a:t>11</a:t>
            </a:fld>
            <a:endPar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7861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SQL Server locks resources in order to help protect them from concurrent users. Locks can be acquired on many different resources such as: </a:t>
            </a:r>
          </a:p>
          <a:p>
            <a:pPr lvl="1"/>
            <a:r>
              <a:rPr lang="en-US" sz="1050" dirty="0">
                <a:latin typeface="Segoe UI" panose="020B0502040204020203" pitchFamily="34" charset="0"/>
                <a:cs typeface="Segoe UI" panose="020B0502040204020203" pitchFamily="34" charset="0"/>
              </a:rPr>
              <a:t>A database </a:t>
            </a:r>
          </a:p>
          <a:p>
            <a:pPr lvl="1"/>
            <a:r>
              <a:rPr lang="en-US" sz="1050" dirty="0">
                <a:latin typeface="Segoe UI" panose="020B0502040204020203" pitchFamily="34" charset="0"/>
                <a:cs typeface="Segoe UI" panose="020B0502040204020203" pitchFamily="34" charset="0"/>
              </a:rPr>
              <a:t>A database file </a:t>
            </a:r>
          </a:p>
          <a:p>
            <a:pPr lvl="1"/>
            <a:r>
              <a:rPr lang="en-US" sz="1050" dirty="0">
                <a:latin typeface="Segoe UI" panose="020B0502040204020203" pitchFamily="34" charset="0"/>
                <a:cs typeface="Segoe UI" panose="020B0502040204020203" pitchFamily="34" charset="0"/>
              </a:rPr>
              <a:t>An entire table, including all data and indexes </a:t>
            </a:r>
          </a:p>
          <a:p>
            <a:pPr lvl="1"/>
            <a:r>
              <a:rPr lang="en-US" sz="1050" dirty="0">
                <a:latin typeface="Segoe UI" panose="020B0502040204020203" pitchFamily="34" charset="0"/>
                <a:cs typeface="Segoe UI" panose="020B0502040204020203" pitchFamily="34" charset="0"/>
              </a:rPr>
              <a:t>An 8 kilobyte (KB) data page or index page </a:t>
            </a:r>
          </a:p>
          <a:p>
            <a:pPr lvl="1"/>
            <a:r>
              <a:rPr lang="en-US" sz="1050" dirty="0">
                <a:latin typeface="Segoe UI" panose="020B0502040204020203" pitchFamily="34" charset="0"/>
                <a:cs typeface="Segoe UI" panose="020B0502040204020203" pitchFamily="34" charset="0"/>
              </a:rPr>
              <a:t>A row within an index </a:t>
            </a:r>
          </a:p>
          <a:p>
            <a:pPr lvl="1"/>
            <a:r>
              <a:rPr lang="en-US" sz="1050" dirty="0">
                <a:latin typeface="Segoe UI" panose="020B0502040204020203" pitchFamily="34" charset="0"/>
                <a:cs typeface="Segoe UI" panose="020B0502040204020203" pitchFamily="34" charset="0"/>
              </a:rPr>
              <a:t>Metadata information </a:t>
            </a:r>
          </a:p>
          <a:p>
            <a:pPr lvl="1"/>
            <a:r>
              <a:rPr lang="en-US" sz="1050" dirty="0">
                <a:latin typeface="Segoe UI" panose="020B0502040204020203" pitchFamily="34" charset="0"/>
                <a:cs typeface="Segoe UI" panose="020B0502040204020203" pitchFamily="34" charset="0"/>
              </a:rPr>
              <a:t>Internal storage structures, such as heap or B-tree (HoBT) structures</a:t>
            </a:r>
          </a:p>
          <a:p>
            <a:pPr lvl="1"/>
            <a:r>
              <a:rPr lang="en-US" sz="1050" dirty="0">
                <a:latin typeface="Segoe UI" panose="020B0502040204020203" pitchFamily="34" charset="0"/>
                <a:cs typeface="Segoe UI" panose="020B0502040204020203" pitchFamily="34" charset="0"/>
              </a:rPr>
              <a:t>Allocation units </a:t>
            </a:r>
          </a:p>
          <a:p>
            <a:pPr lvl="1"/>
            <a:r>
              <a:rPr lang="en-US" sz="1050" dirty="0">
                <a:latin typeface="Segoe UI" panose="020B0502040204020203" pitchFamily="34" charset="0"/>
                <a:cs typeface="Segoe UI" panose="020B0502040204020203" pitchFamily="34" charset="0"/>
              </a:rPr>
              <a:t>A lock resource defined by an application </a:t>
            </a:r>
          </a:p>
          <a:p>
            <a:r>
              <a:rPr lang="en-US" sz="1050" dirty="0">
                <a:latin typeface="Segoe UI" panose="020B0502040204020203" pitchFamily="34" charset="0"/>
                <a:cs typeface="Segoe UI" panose="020B0502040204020203" pitchFamily="34" charset="0"/>
              </a:rPr>
              <a:t>Multi-granular locking </a:t>
            </a:r>
          </a:p>
          <a:p>
            <a:pPr lvl="1"/>
            <a:r>
              <a:rPr lang="en-US" sz="1050" dirty="0">
                <a:latin typeface="Segoe UI" panose="020B0502040204020203" pitchFamily="34" charset="0"/>
                <a:cs typeface="Segoe UI" panose="020B0502040204020203" pitchFamily="34" charset="0"/>
              </a:rPr>
              <a:t>To minimize the cost of locking, SQL Server locks resources automatically at a level appropriate to the task. SQL Server has multi-granular locking that allows different types of resources to be locked by a transaction</a:t>
            </a:r>
          </a:p>
          <a:p>
            <a:pPr lvl="1"/>
            <a:r>
              <a:rPr lang="en-US" sz="1050" dirty="0">
                <a:latin typeface="Segoe UI" panose="020B0502040204020203" pitchFamily="34" charset="0"/>
                <a:cs typeface="Segoe UI" panose="020B0502040204020203" pitchFamily="34" charset="0"/>
              </a:rPr>
              <a:t>Locking at a larger granularity, such as tables is expensive in terms of concurrency because locking an entire table restricts access to any part of the table by other transactions but has a lower overhead because fewer locks are being maintained. </a:t>
            </a:r>
          </a:p>
          <a:p>
            <a:pPr lvl="1"/>
            <a:r>
              <a:rPr lang="en-US" sz="1050" dirty="0">
                <a:latin typeface="Segoe UI" panose="020B0502040204020203" pitchFamily="34" charset="0"/>
                <a:cs typeface="Segoe UI" panose="020B0502040204020203" pitchFamily="34" charset="0"/>
              </a:rPr>
              <a:t>Locking at a smaller granularity, such as rows, increases concurrency, but has a higher overhead because more locks must be held if many rows are locked</a:t>
            </a:r>
          </a:p>
          <a:p>
            <a:pPr lvl="1"/>
            <a:r>
              <a:rPr lang="en-US" sz="1050" dirty="0">
                <a:latin typeface="Segoe UI" panose="020B0502040204020203" pitchFamily="34" charset="0"/>
                <a:cs typeface="Segoe UI" panose="020B0502040204020203" pitchFamily="34" charset="0"/>
              </a:rPr>
              <a:t>The Database Engine often needs to acquire locks at multiple levels of granularity to fully help protect a resource. This group of locks at multiple levels of granularity is called a </a:t>
            </a:r>
            <a:r>
              <a:rPr lang="en-US" sz="1050" b="1" dirty="0">
                <a:latin typeface="Segoe UI" panose="020B0502040204020203" pitchFamily="34" charset="0"/>
                <a:cs typeface="Segoe UI" panose="020B0502040204020203" pitchFamily="34" charset="0"/>
              </a:rPr>
              <a:t>lock hierarchy</a:t>
            </a:r>
            <a:endParaRPr lang="en-US" sz="1050"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92480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a:t>
            </a:r>
          </a:p>
          <a:p>
            <a:r>
              <a:rPr lang="en-US" sz="1100" dirty="0">
                <a:latin typeface="Segoe UI" panose="020B0502040204020203" pitchFamily="34" charset="0"/>
                <a:cs typeface="Segoe UI" panose="020B0502040204020203" pitchFamily="34" charset="0"/>
              </a:rPr>
              <a:t>In a multi-granular locking environment, there must be a way to effectively overcome this problem. The solution is </a:t>
            </a:r>
            <a:r>
              <a:rPr lang="en-US" sz="1100" b="1" dirty="0">
                <a:latin typeface="Segoe UI" panose="020B0502040204020203" pitchFamily="34" charset="0"/>
                <a:cs typeface="Segoe UI" panose="020B0502040204020203" pitchFamily="34" charset="0"/>
              </a:rPr>
              <a:t>intent lock</a:t>
            </a:r>
            <a:r>
              <a:rPr lang="en-US" sz="1100" dirty="0">
                <a:latin typeface="Segoe UI" panose="020B0502040204020203" pitchFamily="34" charset="0"/>
                <a:cs typeface="Segoe UI" panose="020B0502040204020203" pitchFamily="34" charset="0"/>
              </a:rPr>
              <a:t>. </a:t>
            </a:r>
          </a:p>
          <a:p>
            <a:endParaRPr lang="en-US" sz="1100" dirty="0">
              <a:latin typeface="Segoe UI" panose="020B0502040204020203" pitchFamily="34" charset="0"/>
              <a:cs typeface="Segoe UI" panose="020B0502040204020203" pitchFamily="34" charset="0"/>
            </a:endParaRPr>
          </a:p>
          <a:p>
            <a:r>
              <a:rPr lang="en-US" sz="900" b="1" i="0" kern="1200" dirty="0">
                <a:solidFill>
                  <a:schemeClr val="tx1"/>
                </a:solidFill>
                <a:effectLst/>
                <a:latin typeface="Segoe UI Light" pitchFamily="34" charset="0"/>
                <a:ea typeface="+mn-ea"/>
                <a:cs typeface="+mn-cs"/>
              </a:rPr>
              <a:t>Intent Locks</a:t>
            </a:r>
          </a:p>
          <a:p>
            <a:r>
              <a:rPr lang="en-US" sz="900" b="0" i="0" kern="1200" dirty="0">
                <a:solidFill>
                  <a:schemeClr val="tx1"/>
                </a:solidFill>
                <a:effectLst/>
                <a:latin typeface="Segoe UI Light" pitchFamily="34" charset="0"/>
                <a:ea typeface="+mn-ea"/>
                <a:cs typeface="+mn-cs"/>
              </a:rPr>
              <a:t>The SQL Server Database Engine </a:t>
            </a:r>
            <a:r>
              <a:rPr lang="en-US" sz="900" b="0" i="0" u="sng" kern="1200" dirty="0">
                <a:solidFill>
                  <a:schemeClr val="tx1"/>
                </a:solidFill>
                <a:effectLst/>
                <a:latin typeface="Segoe UI Light" pitchFamily="34" charset="0"/>
                <a:ea typeface="+mn-ea"/>
                <a:cs typeface="+mn-cs"/>
              </a:rPr>
              <a:t>uses intent locks to protect placing a shared (S) lock or exclusive (X) lock on a resource lower in the lock hierarchy</a:t>
            </a:r>
            <a:r>
              <a:rPr lang="en-US" sz="900" b="0" i="0" kern="1200" dirty="0">
                <a:solidFill>
                  <a:schemeClr val="tx1"/>
                </a:solidFill>
                <a:effectLst/>
                <a:latin typeface="Segoe UI Light" pitchFamily="34" charset="0"/>
                <a:ea typeface="+mn-ea"/>
                <a:cs typeface="+mn-cs"/>
              </a:rPr>
              <a:t>. Intent locks are named </a:t>
            </a:r>
            <a:r>
              <a:rPr lang="en-US" sz="900" b="1" i="0" kern="1200" dirty="0">
                <a:solidFill>
                  <a:schemeClr val="tx1"/>
                </a:solidFill>
                <a:effectLst/>
                <a:latin typeface="Segoe UI Light" pitchFamily="34" charset="0"/>
                <a:ea typeface="+mn-ea"/>
                <a:cs typeface="+mn-cs"/>
              </a:rPr>
              <a:t>intent locks </a:t>
            </a:r>
            <a:r>
              <a:rPr lang="en-US" sz="900" b="0" i="0" kern="1200" dirty="0">
                <a:solidFill>
                  <a:schemeClr val="tx1"/>
                </a:solidFill>
                <a:effectLst/>
                <a:latin typeface="Segoe UI Light" pitchFamily="34" charset="0"/>
                <a:ea typeface="+mn-ea"/>
                <a:cs typeface="+mn-cs"/>
              </a:rPr>
              <a:t>because they are </a:t>
            </a:r>
            <a:r>
              <a:rPr lang="en-US" sz="900" b="1" i="0" kern="1200" dirty="0">
                <a:solidFill>
                  <a:schemeClr val="tx1"/>
                </a:solidFill>
                <a:effectLst/>
                <a:latin typeface="Segoe UI Light" pitchFamily="34" charset="0"/>
                <a:ea typeface="+mn-ea"/>
                <a:cs typeface="+mn-cs"/>
              </a:rPr>
              <a:t>acquired before a lock at the lower level</a:t>
            </a:r>
            <a:r>
              <a:rPr lang="en-US" sz="900" b="0" i="0" kern="1200" dirty="0">
                <a:solidFill>
                  <a:schemeClr val="tx1"/>
                </a:solidFill>
                <a:effectLst/>
                <a:latin typeface="Segoe UI Light" pitchFamily="34" charset="0"/>
                <a:ea typeface="+mn-ea"/>
                <a:cs typeface="+mn-cs"/>
              </a:rPr>
              <a:t>, and </a:t>
            </a:r>
            <a:r>
              <a:rPr lang="en-US" sz="900" b="0" i="0" u="sng" kern="1200" dirty="0">
                <a:solidFill>
                  <a:schemeClr val="tx1"/>
                </a:solidFill>
                <a:effectLst/>
                <a:latin typeface="Segoe UI Light" pitchFamily="34" charset="0"/>
                <a:ea typeface="+mn-ea"/>
                <a:cs typeface="+mn-cs"/>
              </a:rPr>
              <a:t>therefore signal intent to place locks at a lower level.</a:t>
            </a:r>
          </a:p>
          <a:p>
            <a:r>
              <a:rPr lang="en-US" sz="900" b="0" i="0" kern="1200" dirty="0">
                <a:solidFill>
                  <a:schemeClr val="tx1"/>
                </a:solidFill>
                <a:effectLst/>
                <a:latin typeface="Segoe UI Light" pitchFamily="34" charset="0"/>
                <a:ea typeface="+mn-ea"/>
                <a:cs typeface="+mn-cs"/>
              </a:rPr>
              <a:t>Intent locks serve two purposes: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prevent other transactions from modifying the higher-level resource </a:t>
            </a:r>
            <a:r>
              <a:rPr lang="en-US" sz="900" b="0" i="0" kern="1200" dirty="0">
                <a:solidFill>
                  <a:schemeClr val="tx1"/>
                </a:solidFill>
                <a:effectLst/>
                <a:latin typeface="Segoe UI Light" pitchFamily="34" charset="0"/>
                <a:ea typeface="+mn-ea"/>
                <a:cs typeface="+mn-cs"/>
              </a:rPr>
              <a:t>in a way that would invalidate the lock at the lower level.</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improve the efficiency of the SQL Server Database Engine </a:t>
            </a:r>
            <a:r>
              <a:rPr lang="en-US" sz="900" b="0" i="0" kern="1200" dirty="0">
                <a:solidFill>
                  <a:schemeClr val="tx1"/>
                </a:solidFill>
                <a:effectLst/>
                <a:latin typeface="Segoe UI Light" pitchFamily="34" charset="0"/>
                <a:ea typeface="+mn-ea"/>
                <a:cs typeface="+mn-cs"/>
              </a:rPr>
              <a:t>in detecting lock conflicts at the higher level of granularity.</a:t>
            </a:r>
          </a:p>
          <a:p>
            <a:pPr marL="217261" lvl="2" indent="0">
              <a:buNone/>
            </a:pP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example,</a:t>
            </a:r>
            <a:r>
              <a:rPr lang="en-US" sz="1100" dirty="0">
                <a:latin typeface="Segoe UI" panose="020B0502040204020203" pitchFamily="34" charset="0"/>
                <a:cs typeface="Segoe UI" panose="020B0502040204020203" pitchFamily="34" charset="0"/>
              </a:rPr>
              <a:t>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a:t>
            </a:r>
          </a:p>
          <a:p>
            <a:r>
              <a:rPr lang="en-US" sz="1100" b="1" dirty="0">
                <a:latin typeface="Segoe UI" panose="020B0502040204020203" pitchFamily="34" charset="0"/>
                <a:cs typeface="Segoe UI" panose="020B0502040204020203" pitchFamily="34" charset="0"/>
              </a:rPr>
              <a:t>Intent locks improve performance </a:t>
            </a:r>
            <a:r>
              <a:rPr lang="en-US" sz="1100" dirty="0">
                <a:latin typeface="Segoe UI" panose="020B0502040204020203" pitchFamily="34" charset="0"/>
                <a:cs typeface="Segoe UI" panose="020B0502040204020203" pitchFamily="34" charset="0"/>
              </a:rPr>
              <a:t>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r>
              <a:rPr lang="en-GB" dirty="0"/>
              <a:t>References </a:t>
            </a:r>
            <a:r>
              <a:rPr lang="en-US" dirty="0">
                <a:hlinkClick r:id="rId3"/>
              </a:rPr>
              <a:t>https://docs.microsoft.com/en-us/sql/relational-databases/sql-server-transaction-locking-and-row-versioning-guide?view=sql-server-ver15</a:t>
            </a:r>
            <a:endParaRPr lang="en-US" dirty="0"/>
          </a:p>
          <a:p>
            <a:endParaRPr lang="en-GB"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dirty="0"/>
          </a:p>
        </p:txBody>
      </p:sp>
    </p:spTree>
    <p:extLst>
      <p:ext uri="{BB962C8B-B14F-4D97-AF65-F5344CB8AC3E}">
        <p14:creationId xmlns:p14="http://schemas.microsoft.com/office/powerpoint/2010/main" val="205556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 In a multi-granular locking environment, there must be a way to effectively overcome this problem. The solution is </a:t>
            </a:r>
            <a:r>
              <a:rPr lang="en-US" sz="1050" b="1" dirty="0">
                <a:latin typeface="Segoe UI" panose="020B0502040204020203" pitchFamily="34" charset="0"/>
                <a:cs typeface="Segoe UI" panose="020B0502040204020203" pitchFamily="34" charset="0"/>
              </a:rPr>
              <a:t>intent lock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An Intent lock is used to establish a lock hierarchy. SQL Server Database Engine acquires low-level locks and also places intent locks on the objects that contain the lower-level objects as follows: </a:t>
            </a:r>
          </a:p>
          <a:p>
            <a:pPr lvl="1"/>
            <a:r>
              <a:rPr lang="en-US" sz="1050" dirty="0">
                <a:latin typeface="Segoe UI" panose="020B0502040204020203" pitchFamily="34" charset="0"/>
                <a:cs typeface="Segoe UI" panose="020B0502040204020203" pitchFamily="34" charset="0"/>
              </a:rPr>
              <a:t>When locking rows or index key ranges, intent lock is acquired on the pages that contain the rows or keys</a:t>
            </a:r>
          </a:p>
          <a:p>
            <a:pPr lvl="1"/>
            <a:r>
              <a:rPr lang="en-US" sz="1050" dirty="0">
                <a:latin typeface="Segoe UI" panose="020B0502040204020203" pitchFamily="34" charset="0"/>
                <a:cs typeface="Segoe UI" panose="020B0502040204020203" pitchFamily="34" charset="0"/>
              </a:rPr>
              <a:t>When locking pages, intent lock is acquired on the higher-level objects that contain the pages. In addition to the intent lock on the object, intent page locks are requested on the following objects: </a:t>
            </a:r>
          </a:p>
          <a:p>
            <a:pPr lvl="2"/>
            <a:r>
              <a:rPr lang="en-US" sz="1050" dirty="0">
                <a:latin typeface="Segoe UI" panose="020B0502040204020203" pitchFamily="34" charset="0"/>
                <a:cs typeface="Segoe UI" panose="020B0502040204020203" pitchFamily="34" charset="0"/>
              </a:rPr>
              <a:t>Leaf-level pages of non-clustered indexes</a:t>
            </a:r>
          </a:p>
          <a:p>
            <a:pPr lvl="2"/>
            <a:r>
              <a:rPr lang="en-US" sz="1050" dirty="0">
                <a:latin typeface="Segoe UI" panose="020B0502040204020203" pitchFamily="34" charset="0"/>
                <a:cs typeface="Segoe UI" panose="020B0502040204020203" pitchFamily="34" charset="0"/>
              </a:rPr>
              <a:t>Data pages of clustered indexes </a:t>
            </a:r>
          </a:p>
          <a:p>
            <a:pPr lvl="2"/>
            <a:r>
              <a:rPr lang="en-US" sz="1050" dirty="0">
                <a:latin typeface="Segoe UI" panose="020B0502040204020203" pitchFamily="34" charset="0"/>
                <a:cs typeface="Segoe UI" panose="020B0502040204020203" pitchFamily="34" charset="0"/>
              </a:rPr>
              <a:t>Heap data pages </a:t>
            </a:r>
          </a:p>
          <a:p>
            <a:r>
              <a:rPr lang="en-US" sz="1050" dirty="0">
                <a:latin typeface="Segoe UI" panose="020B0502040204020203" pitchFamily="34" charset="0"/>
                <a:cs typeface="Segoe UI" panose="020B0502040204020203" pitchFamily="34" charset="0"/>
              </a:rPr>
              <a:t>An intent lock indicates that SQL Server wants to acquire a shared (S) lock or an exclusive (X) lock on some of the resources lower down in the hierarchy. For example,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 Intent locks improve performance 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endParaRPr lang="en-US" dirty="0"/>
          </a:p>
        </p:txBody>
      </p:sp>
    </p:spTree>
    <p:extLst>
      <p:ext uri="{BB962C8B-B14F-4D97-AF65-F5344CB8AC3E}">
        <p14:creationId xmlns:p14="http://schemas.microsoft.com/office/powerpoint/2010/main" val="255035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185296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5.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81165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608134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922628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36344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546221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4243056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8"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394751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6" y="1202872"/>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233"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49142148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10049377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8705228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230849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7492188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16857"/>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5"/>
            <a:ext cx="11339774" cy="1223171"/>
          </a:xfrm>
        </p:spPr>
        <p:txBody>
          <a:bodyPr wrap="square" lIns="0" tIns="0" rIns="0" bIns="0">
            <a:spAutoFit/>
          </a:bodyPr>
          <a:lstStyle>
            <a:lvl1pPr marL="268864" indent="-268864">
              <a:lnSpc>
                <a:spcPct val="90000"/>
              </a:lnSpc>
              <a:spcBef>
                <a:spcPts val="0"/>
              </a:spcBef>
              <a:spcAft>
                <a:spcPts val="1273"/>
              </a:spcAft>
              <a:buClr>
                <a:srgbClr val="000000"/>
              </a:buClr>
              <a:buSzPct val="77000"/>
              <a:buFont typeface="Arial" panose="020B0604020202020204" pitchFamily="34" charset="0"/>
              <a:buChar char="•"/>
              <a:defRPr sz="2549" b="0" i="0">
                <a:solidFill>
                  <a:srgbClr val="000000"/>
                </a:solidFill>
                <a:latin typeface="+mn-lt"/>
              </a:defRPr>
            </a:lvl1pPr>
            <a:lvl2pPr marL="537729" indent="-224054">
              <a:lnSpc>
                <a:spcPct val="90000"/>
              </a:lnSpc>
              <a:spcBef>
                <a:spcPts val="0"/>
              </a:spcBef>
              <a:spcAft>
                <a:spcPts val="1273"/>
              </a:spcAft>
              <a:buClr>
                <a:srgbClr val="000000"/>
              </a:buClr>
              <a:buSzPct val="77000"/>
              <a:buFont typeface="Arial" panose="020B0604020202020204" pitchFamily="34" charset="0"/>
              <a:buChar char="•"/>
              <a:defRPr sz="1961">
                <a:solidFill>
                  <a:srgbClr val="000000"/>
                </a:solidFill>
              </a:defRPr>
            </a:lvl2pPr>
            <a:lvl3pPr marL="806593" indent="-224054">
              <a:spcBef>
                <a:spcPts val="0"/>
              </a:spcBef>
              <a:spcAft>
                <a:spcPts val="1273"/>
              </a:spcAft>
              <a:buClr>
                <a:srgbClr val="000000"/>
              </a:buClr>
              <a:buSzPct val="77000"/>
              <a:buFont typeface="Arial" panose="020B0604020202020204" pitchFamily="34" charset="0"/>
              <a:buChar char="•"/>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565380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6"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2"/>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3842427268"/>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5" y="2135538"/>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8"/>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4"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5" y="4927922"/>
            <a:ext cx="3630521"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4" y="4927922"/>
            <a:ext cx="363052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1739518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2"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2"/>
            <a:ext cx="513817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67851737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6"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1"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6" y="4927922"/>
            <a:ext cx="3627659"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3" y="4927922"/>
            <a:ext cx="362305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4" y="4927922"/>
            <a:ext cx="3635502"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6307589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7"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1"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4"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4"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1"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7"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14979419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7868309"/>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1/31/2022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406813600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2048945542"/>
      </p:ext>
    </p:extLst>
  </p:cSld>
  <p:clrMapOvr>
    <a:masterClrMapping/>
  </p:clrMapOvr>
  <p:transition>
    <p:fade/>
  </p:transition>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120881717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78739256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1992901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40399951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191611713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30864870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814461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27718168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370637298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14523591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42109953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34021254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21059661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8812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371787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437140"/>
            <a:ext cx="896425" cy="191140"/>
          </a:xfrm>
          <a:prstGeom prst="rect">
            <a:avLst/>
          </a:prstGeom>
        </p:spPr>
      </p:pic>
    </p:spTree>
    <p:extLst>
      <p:ext uri="{BB962C8B-B14F-4D97-AF65-F5344CB8AC3E}">
        <p14:creationId xmlns:p14="http://schemas.microsoft.com/office/powerpoint/2010/main" val="23384171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99836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4069281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0130964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4469618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600">
                <a:solidFill>
                  <a:schemeClr val="tx2"/>
                </a:solidFill>
              </a:defRPr>
            </a:lvl1pPr>
          </a:lstStyle>
          <a:p>
            <a:r>
              <a:rPr lang="en-US"/>
              <a:t>Title</a:t>
            </a:r>
          </a:p>
        </p:txBody>
      </p:sp>
    </p:spTree>
    <p:extLst>
      <p:ext uri="{BB962C8B-B14F-4D97-AF65-F5344CB8AC3E}">
        <p14:creationId xmlns:p14="http://schemas.microsoft.com/office/powerpoint/2010/main" val="192234846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19626627"/>
      </p:ext>
    </p:extLst>
  </p:cSld>
  <p:clrMapOvr>
    <a:masterClrMapping/>
  </p:clrMapOvr>
  <p:transition>
    <p:fade/>
  </p:transition>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30997"/>
          </a:xfrm>
        </p:spPr>
        <p:txBody>
          <a:bodyPr wrap="square" lIns="0" tIns="0" rIns="0" bIns="0">
            <a:spAutoFit/>
          </a:bodyPr>
          <a:lstStyle>
            <a:lvl1pPr marL="0" indent="0">
              <a:lnSpc>
                <a:spcPct val="100000"/>
              </a:lnSpc>
              <a:spcBef>
                <a:spcPts val="0"/>
              </a:spcBef>
              <a:spcAft>
                <a:spcPts val="882"/>
              </a:spcAft>
              <a:buNone/>
              <a:defRPr sz="1800"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2491"/>
          </a:xfrm>
        </p:spPr>
        <p:txBody>
          <a:bodyPr lIns="0" tIns="0" rIns="0" bIns="0">
            <a:noAutofit/>
          </a:bodyPr>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0"/>
            <a:ext cx="5547873" cy="2675091"/>
          </a:xfrm>
        </p:spPr>
        <p:txBody>
          <a:bodyPr lIns="0" tIns="0" rIns="0" bIns="0"/>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185957918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51B-53DD-42DE-B98F-EF9833BA2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1F285-23AA-4DB8-8E36-C7A353394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06130-252F-4873-AC60-0DEC35F31A95}"/>
              </a:ext>
            </a:extLst>
          </p:cNvPr>
          <p:cNvSpPr>
            <a:spLocks noGrp="1"/>
          </p:cNvSpPr>
          <p:nvPr>
            <p:ph type="dt" sz="half" idx="10"/>
          </p:nvPr>
        </p:nvSpPr>
        <p:spPr/>
        <p:txBody>
          <a:bodyPr/>
          <a:lstStyle/>
          <a:p>
            <a:fld id="{A8085009-E053-4CFC-B70B-71D82C275186}" type="datetimeFigureOut">
              <a:rPr lang="en-US" smtClean="0"/>
              <a:t>1/31/2022</a:t>
            </a:fld>
            <a:endParaRPr lang="en-US"/>
          </a:p>
        </p:txBody>
      </p:sp>
      <p:sp>
        <p:nvSpPr>
          <p:cNvPr id="5" name="Footer Placeholder 4">
            <a:extLst>
              <a:ext uri="{FF2B5EF4-FFF2-40B4-BE49-F238E27FC236}">
                <a16:creationId xmlns:a16="http://schemas.microsoft.com/office/drawing/2014/main" id="{5BBA483F-3C5E-46A7-A561-676168E03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7CB13-327A-4D39-9F62-1B27D551CDEC}"/>
              </a:ext>
            </a:extLst>
          </p:cNvPr>
          <p:cNvSpPr>
            <a:spLocks noGrp="1"/>
          </p:cNvSpPr>
          <p:nvPr>
            <p:ph type="sldNum" sz="quarter" idx="12"/>
          </p:nvPr>
        </p:nvSpPr>
        <p:spPr/>
        <p:txBody>
          <a:bodyPr/>
          <a:lstStyle/>
          <a:p>
            <a:fld id="{1A311F4F-3675-466E-9388-734BB41532D3}" type="slidenum">
              <a:rPr lang="en-US" smtClean="0"/>
              <a:t>‹#›</a:t>
            </a:fld>
            <a:endParaRPr lang="en-US"/>
          </a:p>
        </p:txBody>
      </p:sp>
    </p:spTree>
    <p:extLst>
      <p:ext uri="{BB962C8B-B14F-4D97-AF65-F5344CB8AC3E}">
        <p14:creationId xmlns:p14="http://schemas.microsoft.com/office/powerpoint/2010/main" val="24588709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41394"/>
            <a:ext cx="5555965" cy="1084399"/>
          </a:xfrm>
        </p:spPr>
        <p:txBody>
          <a:bodyPr wrap="square" lIns="0" tIns="0" rIns="0" bIns="0">
            <a:spAutoFit/>
          </a:bodyPr>
          <a:lstStyle>
            <a:lvl1pPr marL="268916" indent="-268916">
              <a:lnSpc>
                <a:spcPct val="100000"/>
              </a:lnSpc>
              <a:spcBef>
                <a:spcPts val="0"/>
              </a:spcBef>
              <a:spcAft>
                <a:spcPts val="1274"/>
              </a:spcAft>
              <a:buClr>
                <a:srgbClr val="000000"/>
              </a:buClr>
              <a:buSzPct val="77000"/>
              <a:buFont typeface="Arial" panose="020B0604020202020204" pitchFamily="34" charset="0"/>
              <a:buChar char="•"/>
              <a:defRPr sz="2000"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600">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6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DB85004-280F-4799-80F3-A010178C281A}"/>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E3B1789B-555D-46D7-952B-62C662F79DCE}"/>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311648169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
        <p:nvSpPr>
          <p:cNvPr id="2" name="Title 1">
            <a:extLst>
              <a:ext uri="{FF2B5EF4-FFF2-40B4-BE49-F238E27FC236}">
                <a16:creationId xmlns:a16="http://schemas.microsoft.com/office/drawing/2014/main" id="{E472D8AF-1FC5-4847-9E7D-920E10607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530723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BCC-E6E0-4D07-8D98-A5A61A66DEC4}"/>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3982249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04455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2944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80733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07349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721517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2560428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06937248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9805555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9157019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1/31/2022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78646241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2823373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31126884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75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2780648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75202474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87599755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6192406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61986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06284778"/>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96828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theme" Target="../theme/theme2.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image" Target="../media/image2.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image" Target="../media/image1.emf"/><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6.jp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3.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Locking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97" r:id="rId5"/>
    <p:sldLayoutId id="2147483699" r:id="rId6"/>
    <p:sldLayoutId id="2147483769" r:id="rId7"/>
    <p:sldLayoutId id="2147483770" r:id="rId8"/>
    <p:sldLayoutId id="2147483771" r:id="rId9"/>
    <p:sldLayoutId id="2147483772" r:id="rId10"/>
    <p:sldLayoutId id="2147483773" r:id="rId11"/>
    <p:sldLayoutId id="2147483774" r:id="rId12"/>
    <p:sldLayoutId id="2147483775" r:id="rId13"/>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1"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52"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91028555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08" r:id="rId32"/>
    <p:sldLayoutId id="2147483809" r:id="rId33"/>
    <p:sldLayoutId id="2147483810" r:id="rId34"/>
    <p:sldLayoutId id="2147483811" r:id="rId35"/>
    <p:sldLayoutId id="2147483812" r:id="rId36"/>
    <p:sldLayoutId id="2147483813" r:id="rId37"/>
    <p:sldLayoutId id="2147483814" r:id="rId38"/>
    <p:sldLayoutId id="2147483815" r:id="rId39"/>
    <p:sldLayoutId id="2147483816" r:id="rId40"/>
    <p:sldLayoutId id="2147483817" r:id="rId41"/>
    <p:sldLayoutId id="2147483818" r:id="rId42"/>
    <p:sldLayoutId id="2147483819" r:id="rId43"/>
    <p:sldLayoutId id="2147483820" r:id="rId44"/>
    <p:sldLayoutId id="2147483821" r:id="rId45"/>
    <p:sldLayoutId id="2147483822" r:id="rId46"/>
    <p:sldLayoutId id="2147483823" r:id="rId47"/>
    <p:sldLayoutId id="2147483824" r:id="rId48"/>
    <p:sldLayoutId id="2147483825" r:id="rId49"/>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4617004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68.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png"/><Relationship Id="rId9" Type="http://schemas.openxmlformats.org/officeDocument/2006/relationships/image" Target="../media/image25.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6.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34.g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3165553"/>
            <a:ext cx="5199473" cy="1329595"/>
          </a:xfrm>
        </p:spPr>
        <p:txBody>
          <a:bodyPr/>
          <a:lstStyle/>
          <a:p>
            <a:r>
              <a:rPr lang="en-US" dirty="0"/>
              <a:t>Locking Granularity </a:t>
            </a:r>
            <a:br>
              <a:rPr lang="en-US" dirty="0"/>
            </a:br>
            <a:r>
              <a:rPr lang="en-US" dirty="0"/>
              <a:t>and Escalation</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495"/>
            <a:ext cx="11653523" cy="1760354"/>
          </a:xfrm>
        </p:spPr>
        <p:txBody>
          <a:bodyPr/>
          <a:lstStyle/>
          <a:p>
            <a:r>
              <a:rPr lang="en-US" sz="2745" dirty="0">
                <a:solidFill>
                  <a:schemeClr val="tx1"/>
                </a:solidFill>
              </a:rPr>
              <a:t>System Health Session:</a:t>
            </a:r>
          </a:p>
          <a:p>
            <a:pPr lvl="1"/>
            <a:r>
              <a:rPr lang="en-US" dirty="0">
                <a:solidFill>
                  <a:schemeClr val="tx1"/>
                </a:solidFill>
                <a:latin typeface="+mj-lt"/>
              </a:rPr>
              <a:t>xml_deadlock_report</a:t>
            </a:r>
          </a:p>
          <a:p>
            <a:r>
              <a:rPr lang="en-US" sz="2745" dirty="0">
                <a:solidFill>
                  <a:schemeClr val="tx1"/>
                </a:solidFill>
              </a:rPr>
              <a:t>Profiler:</a:t>
            </a:r>
          </a:p>
          <a:p>
            <a:pPr lvl="1"/>
            <a:r>
              <a:rPr lang="en-US" dirty="0">
                <a:solidFill>
                  <a:schemeClr val="tx1"/>
                </a:solidFill>
                <a:latin typeface="+mj-lt"/>
              </a:rPr>
              <a:t>Lock:Deadlock Graph event</a:t>
            </a:r>
          </a:p>
        </p:txBody>
      </p:sp>
      <p:sp>
        <p:nvSpPr>
          <p:cNvPr id="3" name="Title 2"/>
          <p:cNvSpPr>
            <a:spLocks noGrp="1"/>
          </p:cNvSpPr>
          <p:nvPr>
            <p:ph type="title"/>
          </p:nvPr>
        </p:nvSpPr>
        <p:spPr>
          <a:xfrm>
            <a:off x="130206" y="248005"/>
            <a:ext cx="10972800" cy="1143000"/>
          </a:xfrm>
        </p:spPr>
        <p:txBody>
          <a:bodyPr/>
          <a:lstStyle/>
          <a:p>
            <a:r>
              <a:rPr lang="en-US" dirty="0">
                <a:solidFill>
                  <a:schemeClr val="tx1"/>
                </a:solidFill>
              </a:rPr>
              <a:t>Deadlock Analysis</a:t>
            </a:r>
          </a:p>
        </p:txBody>
      </p:sp>
      <p:pic>
        <p:nvPicPr>
          <p:cNvPr id="7" name="Picture 4" descr="Logic flow diagram showing user process deadlock."/>
          <p:cNvPicPr>
            <a:picLocks noChangeAspect="1" noChangeArrowheads="1"/>
          </p:cNvPicPr>
          <p:nvPr/>
        </p:nvPicPr>
        <p:blipFill>
          <a:blip r:embed="rId3" cstate="print"/>
          <a:srcRect/>
          <a:stretch>
            <a:fillRect/>
          </a:stretch>
        </p:blipFill>
        <p:spPr bwMode="auto">
          <a:xfrm>
            <a:off x="1368885" y="3151574"/>
            <a:ext cx="9221635" cy="28993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91506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1E6F657-4CC6-4246-AD8C-7A85184F6278}"/>
              </a:ext>
            </a:extLst>
          </p:cNvPr>
          <p:cNvGraphicFramePr/>
          <p:nvPr>
            <p:extLst>
              <p:ext uri="{D42A27DB-BD31-4B8C-83A1-F6EECF244321}">
                <p14:modId xmlns:p14="http://schemas.microsoft.com/office/powerpoint/2010/main" val="366508340"/>
              </p:ext>
            </p:extLst>
          </p:nvPr>
        </p:nvGraphicFramePr>
        <p:xfrm>
          <a:off x="375771" y="1074085"/>
          <a:ext cx="11653523" cy="4871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07759" y="229202"/>
            <a:ext cx="10972800" cy="1143000"/>
          </a:xfrm>
        </p:spPr>
        <p:txBody>
          <a:bodyPr/>
          <a:lstStyle/>
          <a:p>
            <a:r>
              <a:rPr lang="en-US" dirty="0">
                <a:solidFill>
                  <a:schemeClr val="tx1"/>
                </a:solidFill>
              </a:rPr>
              <a:t>Resolution and Avoidance</a:t>
            </a:r>
          </a:p>
        </p:txBody>
      </p:sp>
    </p:spTree>
    <p:extLst>
      <p:ext uri="{BB962C8B-B14F-4D97-AF65-F5344CB8AC3E}">
        <p14:creationId xmlns:p14="http://schemas.microsoft.com/office/powerpoint/2010/main" val="13550092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3165553"/>
            <a:ext cx="5199473" cy="1329595"/>
          </a:xfrm>
        </p:spPr>
        <p:txBody>
          <a:bodyPr/>
          <a:lstStyle/>
          <a:p>
            <a:r>
              <a:rPr lang="en-US" dirty="0"/>
              <a:t>Locking Granularity </a:t>
            </a:r>
            <a:br>
              <a:rPr lang="en-US" dirty="0"/>
            </a:br>
            <a:r>
              <a:rPr lang="en-US" dirty="0"/>
              <a:t>and Hierarchies</a:t>
            </a:r>
            <a:br>
              <a:rPr lang="en-US" dirty="0"/>
            </a:br>
            <a:endParaRPr lang="en-US" dirty="0"/>
          </a:p>
        </p:txBody>
      </p:sp>
    </p:spTree>
    <p:extLst>
      <p:ext uri="{BB962C8B-B14F-4D97-AF65-F5344CB8AC3E}">
        <p14:creationId xmlns:p14="http://schemas.microsoft.com/office/powerpoint/2010/main" val="183015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8E249A3-4C79-4448-BB0A-DF27804211BF}"/>
              </a:ext>
            </a:extLst>
          </p:cNvPr>
          <p:cNvGraphicFramePr/>
          <p:nvPr>
            <p:extLst>
              <p:ext uri="{D42A27DB-BD31-4B8C-83A1-F6EECF244321}">
                <p14:modId xmlns:p14="http://schemas.microsoft.com/office/powerpoint/2010/main" val="3188176262"/>
              </p:ext>
            </p:extLst>
          </p:nvPr>
        </p:nvGraphicFramePr>
        <p:xfrm>
          <a:off x="772356" y="887825"/>
          <a:ext cx="10570821" cy="3046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Locking Granularity</a:t>
            </a:r>
          </a:p>
        </p:txBody>
      </p:sp>
      <p:grpSp>
        <p:nvGrpSpPr>
          <p:cNvPr id="16" name="Group 15"/>
          <p:cNvGrpSpPr/>
          <p:nvPr/>
        </p:nvGrpSpPr>
        <p:grpSpPr>
          <a:xfrm>
            <a:off x="2343343" y="4170087"/>
            <a:ext cx="7118708" cy="2023040"/>
            <a:chOff x="996944" y="4419600"/>
            <a:chExt cx="6975924" cy="1692645"/>
          </a:xfrm>
        </p:grpSpPr>
        <p:sp>
          <p:nvSpPr>
            <p:cNvPr id="17" name="AutoShape 5"/>
            <p:cNvSpPr>
              <a:spLocks noChangeArrowheads="1"/>
            </p:cNvSpPr>
            <p:nvPr/>
          </p:nvSpPr>
          <p:spPr bwMode="auto">
            <a:xfrm>
              <a:off x="1497013" y="4460875"/>
              <a:ext cx="6159500" cy="1333500"/>
            </a:xfrm>
            <a:prstGeom prst="rtTriangle">
              <a:avLst/>
            </a:prstGeom>
            <a:solidFill>
              <a:srgbClr val="129038"/>
            </a:solidFill>
            <a:ln w="6350">
              <a:solidFill>
                <a:sysClr val="window" lastClr="FFFFFF"/>
              </a:solidFill>
              <a:miter lim="800000"/>
              <a:headEnd type="none" w="sm" len="sm"/>
              <a:tailEnd type="none" w="sm" len="sm"/>
            </a:ln>
            <a:effectLst/>
          </p:spPr>
          <p:txBody>
            <a:bodyPr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Locking Cost</a:t>
              </a:r>
              <a:endParaRPr lang="en-US" sz="1765" kern="0" dirty="0">
                <a:solidFill>
                  <a:prstClr val="white"/>
                </a:solidFill>
                <a:effectLst>
                  <a:outerShdw blurRad="38100" dist="38100" dir="2700000" algn="tl">
                    <a:srgbClr val="000000"/>
                  </a:outerShdw>
                </a:effectLst>
                <a:latin typeface="Arial" charset="0"/>
              </a:endParaRPr>
            </a:p>
          </p:txBody>
        </p:sp>
        <p:sp>
          <p:nvSpPr>
            <p:cNvPr id="18" name="AutoShape 6"/>
            <p:cNvSpPr>
              <a:spLocks noChangeArrowheads="1"/>
            </p:cNvSpPr>
            <p:nvPr/>
          </p:nvSpPr>
          <p:spPr bwMode="auto">
            <a:xfrm flipH="1" flipV="1">
              <a:off x="1497013" y="4419600"/>
              <a:ext cx="6159500" cy="1331913"/>
            </a:xfrm>
            <a:prstGeom prst="rtTriangle">
              <a:avLst/>
            </a:prstGeom>
            <a:gradFill rotWithShape="0">
              <a:gsLst>
                <a:gs pos="0">
                  <a:srgbClr val="15AEEF">
                    <a:lumMod val="75000"/>
                  </a:srgbClr>
                </a:gs>
                <a:gs pos="100000">
                  <a:srgbClr val="000000"/>
                </a:gs>
              </a:gsLst>
              <a:lin ang="5400000" scaled="0"/>
            </a:gradFill>
            <a:ln w="6350">
              <a:solidFill>
                <a:sysClr val="window" lastClr="FFFFFF"/>
              </a:solidFill>
              <a:miter lim="800000"/>
              <a:headEnd type="none" w="sm" len="sm"/>
              <a:tailEnd type="none" w="sm" len="sm"/>
            </a:ln>
          </p:spPr>
          <p:txBody>
            <a:bodyPr rot="10800000"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Concurrency Cost</a:t>
              </a:r>
            </a:p>
          </p:txBody>
        </p:sp>
        <p:sp>
          <p:nvSpPr>
            <p:cNvPr id="19" name="Text Box 7"/>
            <p:cNvSpPr txBox="1">
              <a:spLocks noChangeArrowheads="1"/>
            </p:cNvSpPr>
            <p:nvPr/>
          </p:nvSpPr>
          <p:spPr bwMode="auto">
            <a:xfrm>
              <a:off x="1096963" y="5807737"/>
              <a:ext cx="62551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Row</a:t>
              </a:r>
            </a:p>
          </p:txBody>
        </p:sp>
        <p:sp>
          <p:nvSpPr>
            <p:cNvPr id="20" name="Text Box 8"/>
            <p:cNvSpPr txBox="1">
              <a:spLocks noChangeArrowheads="1"/>
            </p:cNvSpPr>
            <p:nvPr/>
          </p:nvSpPr>
          <p:spPr bwMode="auto">
            <a:xfrm>
              <a:off x="4144963" y="5807737"/>
              <a:ext cx="700914"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Page</a:t>
              </a:r>
            </a:p>
          </p:txBody>
        </p:sp>
        <p:sp>
          <p:nvSpPr>
            <p:cNvPr id="21" name="Text Box 9"/>
            <p:cNvSpPr txBox="1">
              <a:spLocks noChangeArrowheads="1"/>
            </p:cNvSpPr>
            <p:nvPr/>
          </p:nvSpPr>
          <p:spPr bwMode="auto">
            <a:xfrm>
              <a:off x="7235825" y="5807737"/>
              <a:ext cx="73704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Table</a:t>
              </a:r>
            </a:p>
          </p:txBody>
        </p:sp>
        <p:sp>
          <p:nvSpPr>
            <p:cNvPr id="22" name="Line 10"/>
            <p:cNvSpPr>
              <a:spLocks noChangeShapeType="1"/>
            </p:cNvSpPr>
            <p:nvPr/>
          </p:nvSpPr>
          <p:spPr bwMode="auto">
            <a:xfrm>
              <a:off x="1855788" y="5991225"/>
              <a:ext cx="2219325" cy="0"/>
            </a:xfrm>
            <a:prstGeom prst="line">
              <a:avLst/>
            </a:prstGeom>
            <a:noFill/>
            <a:ln w="28575">
              <a:solidFill>
                <a:srgbClr val="000000">
                  <a:lumMod val="85000"/>
                  <a:lumOff val="15000"/>
                </a:srgbClr>
              </a:solidFill>
              <a:round/>
              <a:headEnd type="triangl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3" name="Line 11"/>
            <p:cNvSpPr>
              <a:spLocks noChangeShapeType="1"/>
            </p:cNvSpPr>
            <p:nvPr/>
          </p:nvSpPr>
          <p:spPr bwMode="auto">
            <a:xfrm>
              <a:off x="4935538" y="5991225"/>
              <a:ext cx="2292350" cy="0"/>
            </a:xfrm>
            <a:prstGeom prst="line">
              <a:avLst/>
            </a:prstGeom>
            <a:noFill/>
            <a:ln w="28575">
              <a:solidFill>
                <a:srgbClr val="000000">
                  <a:lumMod val="85000"/>
                  <a:lumOff val="15000"/>
                </a:srgbClr>
              </a:solidFill>
              <a:round/>
              <a:headEnd type="triangle" w="med" len="med"/>
              <a:tailEnd type="triangle" w="med" len="med"/>
            </a:ln>
          </p:spPr>
          <p:txBody>
            <a:bodyPr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4" name="Line 12"/>
            <p:cNvSpPr>
              <a:spLocks noChangeShapeType="1"/>
            </p:cNvSpPr>
            <p:nvPr/>
          </p:nvSpPr>
          <p:spPr bwMode="auto">
            <a:xfrm flipV="1">
              <a:off x="1354654" y="4545013"/>
              <a:ext cx="0" cy="1206500"/>
            </a:xfrm>
            <a:prstGeom prst="line">
              <a:avLst/>
            </a:prstGeom>
            <a:noFill/>
            <a:ln w="28575">
              <a:solidFill>
                <a:srgbClr val="000000">
                  <a:lumMod val="85000"/>
                  <a:lumOff val="15000"/>
                </a:srgbClr>
              </a:solidFill>
              <a:round/>
              <a:headEnd type="non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5" name="Text Box 13"/>
            <p:cNvSpPr txBox="1">
              <a:spLocks noChangeArrowheads="1"/>
            </p:cNvSpPr>
            <p:nvPr/>
          </p:nvSpPr>
          <p:spPr bwMode="auto">
            <a:xfrm rot="16200000">
              <a:off x="902868" y="4952477"/>
              <a:ext cx="544798" cy="356646"/>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Cost</a:t>
              </a:r>
            </a:p>
          </p:txBody>
        </p:sp>
      </p:grpSp>
    </p:spTree>
    <p:extLst>
      <p:ext uri="{BB962C8B-B14F-4D97-AF65-F5344CB8AC3E}">
        <p14:creationId xmlns:p14="http://schemas.microsoft.com/office/powerpoint/2010/main" val="3340768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E4FC68-94BB-4EEC-A529-899F366D5845}"/>
              </a:ext>
            </a:extLst>
          </p:cNvPr>
          <p:cNvGraphicFramePr/>
          <p:nvPr>
            <p:extLst>
              <p:ext uri="{D42A27DB-BD31-4B8C-83A1-F6EECF244321}">
                <p14:modId xmlns:p14="http://schemas.microsoft.com/office/powerpoint/2010/main" val="1112514717"/>
              </p:ext>
            </p:extLst>
          </p:nvPr>
        </p:nvGraphicFramePr>
        <p:xfrm>
          <a:off x="548416" y="889662"/>
          <a:ext cx="11095168" cy="5308832"/>
        </p:xfrm>
        <a:graphic>
          <a:graphicData uri="http://schemas.openxmlformats.org/drawingml/2006/table">
            <a:tbl>
              <a:tblPr>
                <a:tableStyleId>{00A15C55-8517-42AA-B614-E9B94910E393}</a:tableStyleId>
              </a:tblPr>
              <a:tblGrid>
                <a:gridCol w="3611792">
                  <a:extLst>
                    <a:ext uri="{9D8B030D-6E8A-4147-A177-3AD203B41FA5}">
                      <a16:colId xmlns:a16="http://schemas.microsoft.com/office/drawing/2014/main" val="551438999"/>
                    </a:ext>
                  </a:extLst>
                </a:gridCol>
                <a:gridCol w="7483376">
                  <a:extLst>
                    <a:ext uri="{9D8B030D-6E8A-4147-A177-3AD203B41FA5}">
                      <a16:colId xmlns:a16="http://schemas.microsoft.com/office/drawing/2014/main" val="1370580759"/>
                    </a:ext>
                  </a:extLst>
                </a:gridCol>
              </a:tblGrid>
              <a:tr h="477499">
                <a:tc>
                  <a:txBody>
                    <a:bodyPr/>
                    <a:lstStyle/>
                    <a:p>
                      <a:pPr algn="ctr" fontAlgn="t">
                        <a:spcBef>
                          <a:spcPts val="0"/>
                        </a:spcBef>
                        <a:spcAft>
                          <a:spcPts val="0"/>
                        </a:spcAft>
                      </a:pPr>
                      <a:r>
                        <a:rPr lang="en-US" sz="2400" b="1" u="none" strike="noStrike" dirty="0">
                          <a:solidFill>
                            <a:schemeClr val="bg1"/>
                          </a:solidFill>
                          <a:effectLst/>
                        </a:rPr>
                        <a:t>Resource</a:t>
                      </a:r>
                      <a:endParaRPr lang="en-US" sz="2400" b="1" i="0" u="none" strike="noStrike" dirty="0">
                        <a:solidFill>
                          <a:schemeClr val="bg1"/>
                        </a:solidFill>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fontAlgn="t">
                        <a:spcBef>
                          <a:spcPts val="0"/>
                        </a:spcBef>
                        <a:spcAft>
                          <a:spcPts val="0"/>
                        </a:spcAft>
                      </a:pPr>
                      <a:r>
                        <a:rPr lang="en-US" sz="2400" b="1" u="none" strike="noStrike" dirty="0">
                          <a:solidFill>
                            <a:schemeClr val="bg1"/>
                          </a:solidFill>
                          <a:effectLst/>
                        </a:rPr>
                        <a:t>Description</a:t>
                      </a:r>
                      <a:endParaRPr lang="en-US" sz="2400" b="1" i="0" u="none" strike="noStrike" dirty="0">
                        <a:solidFill>
                          <a:schemeClr val="bg1"/>
                        </a:solidFill>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3084849551"/>
                  </a:ext>
                </a:extLst>
              </a:tr>
              <a:tr h="354080">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rPr>
                        <a:t>RID</a:t>
                      </a:r>
                      <a:endParaRPr lang="en-US" sz="20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rPr>
                        <a:t>A row identifier used to lock a single row within a heap.</a:t>
                      </a:r>
                      <a:endParaRPr lang="en-US" sz="20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0364352"/>
                  </a:ext>
                </a:extLst>
              </a:tr>
              <a:tr h="659785">
                <a:tc>
                  <a:txBody>
                    <a:bodyPr/>
                    <a:lstStyle/>
                    <a:p>
                      <a:pPr algn="l" fontAlgn="t">
                        <a:spcBef>
                          <a:spcPts val="0"/>
                        </a:spcBef>
                        <a:spcAft>
                          <a:spcPts val="0"/>
                        </a:spcAft>
                      </a:pPr>
                      <a:r>
                        <a:rPr lang="en-US" sz="2000" u="none" strike="noStrike" dirty="0">
                          <a:effectLst/>
                        </a:rPr>
                        <a:t>KEY</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fontAlgn="t">
                        <a:spcBef>
                          <a:spcPts val="0"/>
                        </a:spcBef>
                        <a:spcAft>
                          <a:spcPts val="0"/>
                        </a:spcAft>
                      </a:pPr>
                      <a:r>
                        <a:rPr lang="en-US" sz="2000" u="none" strike="noStrike" dirty="0">
                          <a:effectLst/>
                        </a:rPr>
                        <a:t>A row lock within an index used to protect key ranges.</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182269037"/>
                  </a:ext>
                </a:extLst>
              </a:tr>
              <a:tr h="659785">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rPr>
                        <a:t>PAGE</a:t>
                      </a:r>
                      <a:endParaRPr lang="en-US" sz="20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rPr>
                        <a:t>An 8kb page in a database, such as data or index pages.</a:t>
                      </a:r>
                      <a:endParaRPr lang="en-US" sz="20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709958"/>
                  </a:ext>
                </a:extLst>
              </a:tr>
              <a:tr h="659785">
                <a:tc>
                  <a:txBody>
                    <a:bodyPr/>
                    <a:lstStyle/>
                    <a:p>
                      <a:pPr algn="l" fontAlgn="t">
                        <a:spcBef>
                          <a:spcPts val="0"/>
                        </a:spcBef>
                        <a:spcAft>
                          <a:spcPts val="0"/>
                        </a:spcAft>
                      </a:pPr>
                      <a:r>
                        <a:rPr lang="en-US" sz="2000" u="none" strike="noStrike" dirty="0">
                          <a:effectLst/>
                        </a:rPr>
                        <a:t>EXTENT</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fontAlgn="t">
                        <a:spcBef>
                          <a:spcPts val="0"/>
                        </a:spcBef>
                        <a:spcAft>
                          <a:spcPts val="0"/>
                        </a:spcAft>
                      </a:pPr>
                      <a:r>
                        <a:rPr lang="en-US" sz="2000" u="none" strike="noStrike" dirty="0">
                          <a:effectLst/>
                        </a:rPr>
                        <a:t>A contiguous group of eight pages, such as data or index pages.</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273170699"/>
                  </a:ext>
                </a:extLst>
              </a:tr>
              <a:tr h="711606">
                <a:tc>
                  <a:txBody>
                    <a:bodyPr/>
                    <a:lstStyle/>
                    <a:p>
                      <a:pPr algn="l" fontAlgn="t">
                        <a:spcBef>
                          <a:spcPts val="0"/>
                        </a:spcBef>
                        <a:spcAft>
                          <a:spcPts val="0"/>
                        </a:spcAft>
                      </a:pPr>
                      <a:r>
                        <a:rPr lang="en-US" sz="2000" u="none" strike="noStrike" dirty="0" err="1">
                          <a:effectLst/>
                        </a:rPr>
                        <a:t>HoBT</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0"/>
                        </a:spcBef>
                        <a:spcAft>
                          <a:spcPts val="0"/>
                        </a:spcAft>
                      </a:pPr>
                      <a:r>
                        <a:rPr lang="en-US" sz="2000" u="none" strike="noStrike" dirty="0">
                          <a:effectLst/>
                        </a:rPr>
                        <a:t>A heap or B-tree. A lock protecting heap data pages in a table that does not have a clustered index or the pages of a B-tree index.</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612011"/>
                  </a:ext>
                </a:extLst>
              </a:tr>
              <a:tr h="354080">
                <a:tc>
                  <a:txBody>
                    <a:bodyPr/>
                    <a:lstStyle/>
                    <a:p>
                      <a:pPr algn="l" fontAlgn="t">
                        <a:spcBef>
                          <a:spcPts val="0"/>
                        </a:spcBef>
                        <a:spcAft>
                          <a:spcPts val="0"/>
                        </a:spcAft>
                      </a:pPr>
                      <a:r>
                        <a:rPr lang="en-US" sz="2000" u="none" strike="noStrike">
                          <a:effectLst/>
                        </a:rPr>
                        <a:t>TABLE</a:t>
                      </a:r>
                      <a:endParaRPr lang="en-US" sz="2000" b="0" i="0" u="none" strike="noStrike">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fontAlgn="t">
                        <a:spcBef>
                          <a:spcPts val="0"/>
                        </a:spcBef>
                        <a:spcAft>
                          <a:spcPts val="0"/>
                        </a:spcAft>
                      </a:pPr>
                      <a:r>
                        <a:rPr lang="en-US" sz="2000" u="none" strike="noStrike" dirty="0">
                          <a:effectLst/>
                        </a:rPr>
                        <a:t>The entire table, including all data and indexes.</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436033383"/>
                  </a:ext>
                </a:extLst>
              </a:tr>
              <a:tr h="338027">
                <a:tc>
                  <a:txBody>
                    <a:bodyPr/>
                    <a:lstStyle/>
                    <a:p>
                      <a:pPr algn="l" fontAlgn="t">
                        <a:spcBef>
                          <a:spcPts val="0"/>
                        </a:spcBef>
                        <a:spcAft>
                          <a:spcPts val="0"/>
                        </a:spcAft>
                      </a:pPr>
                      <a:r>
                        <a:rPr lang="en-US" sz="2000" u="none" strike="noStrike" dirty="0">
                          <a:effectLst/>
                        </a:rPr>
                        <a:t>FILE</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0"/>
                        </a:spcBef>
                        <a:spcAft>
                          <a:spcPts val="0"/>
                        </a:spcAft>
                      </a:pPr>
                      <a:r>
                        <a:rPr lang="en-US" sz="2000" u="none" strike="noStrike" dirty="0">
                          <a:effectLst/>
                        </a:rPr>
                        <a:t>A database file.</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764849"/>
                  </a:ext>
                </a:extLst>
              </a:tr>
              <a:tr h="506959">
                <a:tc>
                  <a:txBody>
                    <a:bodyPr/>
                    <a:lstStyle/>
                    <a:p>
                      <a:pPr algn="l" fontAlgn="t">
                        <a:spcBef>
                          <a:spcPts val="0"/>
                        </a:spcBef>
                        <a:spcAft>
                          <a:spcPts val="0"/>
                        </a:spcAft>
                      </a:pPr>
                      <a:r>
                        <a:rPr lang="en-US" sz="2000" u="none" strike="noStrike" dirty="0">
                          <a:effectLst/>
                        </a:rPr>
                        <a:t>ALLOCATION_UNIT</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fontAlgn="t">
                        <a:spcBef>
                          <a:spcPts val="0"/>
                        </a:spcBef>
                        <a:spcAft>
                          <a:spcPts val="0"/>
                        </a:spcAft>
                      </a:pPr>
                      <a:r>
                        <a:rPr lang="en-US" sz="2000" u="none" strike="noStrike" dirty="0">
                          <a:effectLst/>
                        </a:rPr>
                        <a:t>An allocation unit.</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601625397"/>
                  </a:ext>
                </a:extLst>
              </a:tr>
              <a:tr h="587226">
                <a:tc>
                  <a:txBody>
                    <a:bodyPr/>
                    <a:lstStyle/>
                    <a:p>
                      <a:pPr algn="l" fontAlgn="t">
                        <a:spcBef>
                          <a:spcPts val="0"/>
                        </a:spcBef>
                        <a:spcAft>
                          <a:spcPts val="0"/>
                        </a:spcAft>
                      </a:pPr>
                      <a:r>
                        <a:rPr lang="en-US" sz="2000" u="none" strike="noStrike" dirty="0">
                          <a:effectLst/>
                        </a:rPr>
                        <a:t>DATABASE</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0"/>
                        </a:spcBef>
                        <a:spcAft>
                          <a:spcPts val="0"/>
                        </a:spcAft>
                      </a:pPr>
                      <a:r>
                        <a:rPr lang="en-US" sz="2000" u="none" strike="noStrike" dirty="0">
                          <a:effectLst/>
                        </a:rPr>
                        <a:t>The entire database.</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919526"/>
                  </a:ext>
                </a:extLst>
              </a:tr>
            </a:tbl>
          </a:graphicData>
        </a:graphic>
      </p:graphicFrame>
      <p:sp>
        <p:nvSpPr>
          <p:cNvPr id="4" name="Title 2">
            <a:extLst>
              <a:ext uri="{FF2B5EF4-FFF2-40B4-BE49-F238E27FC236}">
                <a16:creationId xmlns:a16="http://schemas.microsoft.com/office/drawing/2014/main" id="{80315AC2-0FC4-466A-BA64-1CA4AD46B645}"/>
              </a:ext>
            </a:extLst>
          </p:cNvPr>
          <p:cNvSpPr>
            <a:spLocks noGrp="1"/>
          </p:cNvSpPr>
          <p:nvPr>
            <p:ph type="title"/>
          </p:nvPr>
        </p:nvSpPr>
        <p:spPr>
          <a:xfrm>
            <a:off x="431006" y="174162"/>
            <a:ext cx="11655840" cy="899665"/>
          </a:xfrm>
        </p:spPr>
        <p:txBody>
          <a:bodyPr/>
          <a:lstStyle/>
          <a:p>
            <a:r>
              <a:rPr lang="en-US" sz="3200" dirty="0">
                <a:solidFill>
                  <a:srgbClr val="44546A"/>
                </a:solidFill>
                <a:latin typeface="Segoe UI Semibold" panose="020B0702040204020203" pitchFamily="34" charset="0"/>
              </a:rPr>
              <a:t>Lock Granularity and Hierarchies</a:t>
            </a:r>
          </a:p>
        </p:txBody>
      </p:sp>
    </p:spTree>
    <p:extLst>
      <p:ext uri="{BB962C8B-B14F-4D97-AF65-F5344CB8AC3E}">
        <p14:creationId xmlns:p14="http://schemas.microsoft.com/office/powerpoint/2010/main" val="3989621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Hierarchy with Intent locks</a:t>
            </a:r>
          </a:p>
        </p:txBody>
      </p:sp>
      <p:graphicFrame>
        <p:nvGraphicFramePr>
          <p:cNvPr id="5" name="Content Placeholder 4">
            <a:extLst>
              <a:ext uri="{FF2B5EF4-FFF2-40B4-BE49-F238E27FC236}">
                <a16:creationId xmlns:a16="http://schemas.microsoft.com/office/drawing/2014/main" id="{78BFB731-FB43-4ACF-BB33-E13D7229B2EF}"/>
              </a:ext>
            </a:extLst>
          </p:cNvPr>
          <p:cNvGraphicFramePr>
            <a:graphicFrameLocks noGrp="1"/>
          </p:cNvGraphicFramePr>
          <p:nvPr>
            <p:ph sz="quarter" idx="13"/>
            <p:extLst>
              <p:ext uri="{D42A27DB-BD31-4B8C-83A1-F6EECF244321}">
                <p14:modId xmlns:p14="http://schemas.microsoft.com/office/powerpoint/2010/main" val="4294619822"/>
              </p:ext>
            </p:extLst>
          </p:nvPr>
        </p:nvGraphicFramePr>
        <p:xfrm>
          <a:off x="708819" y="1124027"/>
          <a:ext cx="1077436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19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Establish Lock Hierarchy with Intent Locks</a:t>
            </a:r>
          </a:p>
        </p:txBody>
      </p:sp>
      <p:graphicFrame>
        <p:nvGraphicFramePr>
          <p:cNvPr id="5" name="Diagram 4">
            <a:extLst>
              <a:ext uri="{FF2B5EF4-FFF2-40B4-BE49-F238E27FC236}">
                <a16:creationId xmlns:a16="http://schemas.microsoft.com/office/drawing/2014/main" id="{AB088748-4A79-44D6-96D3-A11F79B32D64}"/>
              </a:ext>
            </a:extLst>
          </p:cNvPr>
          <p:cNvGraphicFramePr/>
          <p:nvPr>
            <p:extLst>
              <p:ext uri="{D42A27DB-BD31-4B8C-83A1-F6EECF244321}">
                <p14:modId xmlns:p14="http://schemas.microsoft.com/office/powerpoint/2010/main" val="3372938572"/>
              </p:ext>
            </p:extLst>
          </p:nvPr>
        </p:nvGraphicFramePr>
        <p:xfrm>
          <a:off x="751091" y="1769505"/>
          <a:ext cx="3436294" cy="3318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8876" y="1189176"/>
            <a:ext cx="7436093" cy="4856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7073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Standard</a:t>
            </a:r>
          </a:p>
        </p:txBody>
      </p:sp>
      <p:graphicFrame>
        <p:nvGraphicFramePr>
          <p:cNvPr id="5" name="Table 4"/>
          <p:cNvGraphicFramePr>
            <a:graphicFrameLocks noGrp="1"/>
          </p:cNvGraphicFramePr>
          <p:nvPr>
            <p:extLst>
              <p:ext uri="{D42A27DB-BD31-4B8C-83A1-F6EECF244321}">
                <p14:modId xmlns:p14="http://schemas.microsoft.com/office/powerpoint/2010/main" val="59523825"/>
              </p:ext>
            </p:extLst>
          </p:nvPr>
        </p:nvGraphicFramePr>
        <p:xfrm>
          <a:off x="528112" y="895276"/>
          <a:ext cx="10900525" cy="5235556"/>
        </p:xfrm>
        <a:graphic>
          <a:graphicData uri="http://schemas.openxmlformats.org/drawingml/2006/table">
            <a:tbl>
              <a:tblPr firstRow="1" bandRow="1">
                <a:tableStyleId>{35758FB7-9AC5-4552-8A53-C91805E547FA}</a:tableStyleId>
              </a:tblPr>
              <a:tblGrid>
                <a:gridCol w="3705533">
                  <a:extLst>
                    <a:ext uri="{9D8B030D-6E8A-4147-A177-3AD203B41FA5}">
                      <a16:colId xmlns:a16="http://schemas.microsoft.com/office/drawing/2014/main" val="20000"/>
                    </a:ext>
                  </a:extLst>
                </a:gridCol>
                <a:gridCol w="7194992">
                  <a:extLst>
                    <a:ext uri="{9D8B030D-6E8A-4147-A177-3AD203B41FA5}">
                      <a16:colId xmlns:a16="http://schemas.microsoft.com/office/drawing/2014/main" val="20001"/>
                    </a:ext>
                  </a:extLst>
                </a:gridCol>
              </a:tblGrid>
              <a:tr h="493204">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32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Schema-Stability (Sch-S)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when compiling queries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Schema Modification (Sch-M)</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when a table data definition language operation (for example, dropping a table) is being performed</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2"/>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Shared (S)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for read operations that do not change or update data, such as a SELECT statement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3"/>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Update (U)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on resources that can be updated. Prevents a common form of deadlock that occurs when multiple sessions are reading, locking, and potentially updating resources later</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4"/>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Exclusive (X)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for data-modification operations, such as INSERT, UPDATE, or DELETE. Ensures that multiple updates cannot be made to the same resource at the same time</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84413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Special</a:t>
            </a:r>
          </a:p>
        </p:txBody>
      </p:sp>
      <p:graphicFrame>
        <p:nvGraphicFramePr>
          <p:cNvPr id="5" name="Table 4"/>
          <p:cNvGraphicFramePr>
            <a:graphicFrameLocks noGrp="1"/>
          </p:cNvGraphicFramePr>
          <p:nvPr>
            <p:extLst>
              <p:ext uri="{D42A27DB-BD31-4B8C-83A1-F6EECF244321}">
                <p14:modId xmlns:p14="http://schemas.microsoft.com/office/powerpoint/2010/main" val="3265670842"/>
              </p:ext>
            </p:extLst>
          </p:nvPr>
        </p:nvGraphicFramePr>
        <p:xfrm>
          <a:off x="554745" y="797623"/>
          <a:ext cx="10900526" cy="5482345"/>
        </p:xfrm>
        <a:graphic>
          <a:graphicData uri="http://schemas.openxmlformats.org/drawingml/2006/table">
            <a:tbl>
              <a:tblPr firstRow="1" bandRow="1">
                <a:tableStyleId>{35758FB7-9AC5-4552-8A53-C91805E547FA}</a:tableStyleId>
              </a:tblPr>
              <a:tblGrid>
                <a:gridCol w="3406725">
                  <a:extLst>
                    <a:ext uri="{9D8B030D-6E8A-4147-A177-3AD203B41FA5}">
                      <a16:colId xmlns:a16="http://schemas.microsoft.com/office/drawing/2014/main" val="20000"/>
                    </a:ext>
                  </a:extLst>
                </a:gridCol>
                <a:gridCol w="7493801">
                  <a:extLst>
                    <a:ext uri="{9D8B030D-6E8A-4147-A177-3AD203B41FA5}">
                      <a16:colId xmlns:a16="http://schemas.microsoft.com/office/drawing/2014/main" val="20001"/>
                    </a:ext>
                  </a:extLst>
                </a:gridCol>
              </a:tblGrid>
              <a:tr h="515175">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Intent Shared (IS)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or will request shared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Intent Update (IU)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or will request update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7"/>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Intent Exclusive (IX)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or will request exclusive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8"/>
                  </a:ext>
                </a:extLst>
              </a:tr>
              <a:tr h="68725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Shared Intent Update (SIU)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shared lock with intention to acquire update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9"/>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Shared Intent Exclusive (SIX)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shared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10"/>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Update Intent Exclusive (UIX)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update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11"/>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Bulk Update (BU)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when bulk copying data into a table and either TABLOCK hint is specified or the table lock on bulk load table option is set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420207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44546A"/>
                </a:solidFill>
                <a:latin typeface="Segoe UI Semibold" panose="020B0702040204020203" pitchFamily="34" charset="0"/>
              </a:rPr>
              <a:t>Lock Compatibility</a:t>
            </a:r>
          </a:p>
        </p:txBody>
      </p:sp>
      <p:graphicFrame>
        <p:nvGraphicFramePr>
          <p:cNvPr id="8" name="Table 7"/>
          <p:cNvGraphicFramePr>
            <a:graphicFrameLocks noGrp="1"/>
          </p:cNvGraphicFramePr>
          <p:nvPr>
            <p:extLst>
              <p:ext uri="{D42A27DB-BD31-4B8C-83A1-F6EECF244321}">
                <p14:modId xmlns:p14="http://schemas.microsoft.com/office/powerpoint/2010/main" val="182053347"/>
              </p:ext>
            </p:extLst>
          </p:nvPr>
        </p:nvGraphicFramePr>
        <p:xfrm>
          <a:off x="1102138" y="1137393"/>
          <a:ext cx="9860670" cy="4583214"/>
        </p:xfrm>
        <a:graphic>
          <a:graphicData uri="http://schemas.openxmlformats.org/drawingml/2006/table">
            <a:tbl>
              <a:tblPr firstRow="1" bandRow="1">
                <a:tableStyleId>{35758FB7-9AC5-4552-8A53-C91805E547FA}</a:tableStyleId>
              </a:tblPr>
              <a:tblGrid>
                <a:gridCol w="4238153">
                  <a:extLst>
                    <a:ext uri="{9D8B030D-6E8A-4147-A177-3AD203B41FA5}">
                      <a16:colId xmlns:a16="http://schemas.microsoft.com/office/drawing/2014/main" val="20000"/>
                    </a:ext>
                  </a:extLst>
                </a:gridCol>
                <a:gridCol w="937087">
                  <a:extLst>
                    <a:ext uri="{9D8B030D-6E8A-4147-A177-3AD203B41FA5}">
                      <a16:colId xmlns:a16="http://schemas.microsoft.com/office/drawing/2014/main" val="20001"/>
                    </a:ext>
                  </a:extLst>
                </a:gridCol>
                <a:gridCol w="937086">
                  <a:extLst>
                    <a:ext uri="{9D8B030D-6E8A-4147-A177-3AD203B41FA5}">
                      <a16:colId xmlns:a16="http://schemas.microsoft.com/office/drawing/2014/main" val="20002"/>
                    </a:ext>
                  </a:extLst>
                </a:gridCol>
                <a:gridCol w="937086">
                  <a:extLst>
                    <a:ext uri="{9D8B030D-6E8A-4147-A177-3AD203B41FA5}">
                      <a16:colId xmlns:a16="http://schemas.microsoft.com/office/drawing/2014/main" val="20003"/>
                    </a:ext>
                  </a:extLst>
                </a:gridCol>
                <a:gridCol w="937086">
                  <a:extLst>
                    <a:ext uri="{9D8B030D-6E8A-4147-A177-3AD203B41FA5}">
                      <a16:colId xmlns:a16="http://schemas.microsoft.com/office/drawing/2014/main" val="20004"/>
                    </a:ext>
                  </a:extLst>
                </a:gridCol>
                <a:gridCol w="937086">
                  <a:extLst>
                    <a:ext uri="{9D8B030D-6E8A-4147-A177-3AD203B41FA5}">
                      <a16:colId xmlns:a16="http://schemas.microsoft.com/office/drawing/2014/main" val="20005"/>
                    </a:ext>
                  </a:extLst>
                </a:gridCol>
                <a:gridCol w="937086">
                  <a:extLst>
                    <a:ext uri="{9D8B030D-6E8A-4147-A177-3AD203B41FA5}">
                      <a16:colId xmlns:a16="http://schemas.microsoft.com/office/drawing/2014/main" val="20006"/>
                    </a:ext>
                  </a:extLst>
                </a:gridCol>
              </a:tblGrid>
              <a:tr h="50329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ctr" defTabSz="914400" eaLnBrk="1" fontAlgn="b" latinLnBrk="0" hangingPunct="1">
                        <a:lnSpc>
                          <a:spcPct val="100000"/>
                        </a:lnSpc>
                        <a:spcBef>
                          <a:spcPts val="0"/>
                        </a:spcBef>
                        <a:spcAft>
                          <a:spcPts val="0"/>
                        </a:spcAft>
                        <a:buClrTx/>
                        <a:buSzTx/>
                        <a:buFontTx/>
                        <a:buNone/>
                        <a:tabLst/>
                        <a:defRPr/>
                      </a:pP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rPr>
                        <a:t>Existing Granted Mode</a:t>
                      </a:r>
                      <a:endParaRPr lang="en-US" sz="2000" b="1" u="none" strike="noStrike" kern="1200" dirty="0">
                        <a:solidFill>
                          <a:schemeClr val="bg1"/>
                        </a:solidFill>
                        <a:effectLst/>
                        <a:latin typeface="Segoe UI" panose="020B0502040204020203" pitchFamily="34" charset="0"/>
                        <a:ea typeface="+mn-ea"/>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ysClr val="window" lastClr="FFFFFF"/>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7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rPr>
                        <a:t>Requested Mode</a:t>
                      </a:r>
                    </a:p>
                    <a:p>
                      <a:pPr algn="l" fontAlgn="b"/>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IS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U</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SIX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Intent shared (IS)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2"/>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Shared (S)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3"/>
                  </a:ext>
                </a:extLst>
              </a:tr>
              <a:tr h="6188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Update (U)</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4"/>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Intent exclusive (IX)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5"/>
                  </a:ext>
                </a:extLst>
              </a:tr>
              <a:tr h="80963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Shared with intent exclusive (SIX)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6"/>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Exclusive (X)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62107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824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Dynamic locking</a:t>
            </a:r>
          </a:p>
        </p:txBody>
      </p:sp>
      <p:graphicFrame>
        <p:nvGraphicFramePr>
          <p:cNvPr id="6" name="Content Placeholder 5">
            <a:extLst>
              <a:ext uri="{FF2B5EF4-FFF2-40B4-BE49-F238E27FC236}">
                <a16:creationId xmlns:a16="http://schemas.microsoft.com/office/drawing/2014/main" id="{B8E9BD94-A1FC-4D94-B4ED-FC3A51FA4D9A}"/>
              </a:ext>
            </a:extLst>
          </p:cNvPr>
          <p:cNvGraphicFramePr>
            <a:graphicFrameLocks noGrp="1"/>
          </p:cNvGraphicFramePr>
          <p:nvPr>
            <p:ph sz="quarter" idx="13"/>
            <p:extLst>
              <p:ext uri="{D42A27DB-BD31-4B8C-83A1-F6EECF244321}">
                <p14:modId xmlns:p14="http://schemas.microsoft.com/office/powerpoint/2010/main" val="92364273"/>
              </p:ext>
            </p:extLst>
          </p:nvPr>
        </p:nvGraphicFramePr>
        <p:xfrm>
          <a:off x="655638" y="1088517"/>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089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escalation</a:t>
            </a:r>
          </a:p>
        </p:txBody>
      </p:sp>
      <p:graphicFrame>
        <p:nvGraphicFramePr>
          <p:cNvPr id="3" name="Content Placeholder 2">
            <a:extLst>
              <a:ext uri="{FF2B5EF4-FFF2-40B4-BE49-F238E27FC236}">
                <a16:creationId xmlns:a16="http://schemas.microsoft.com/office/drawing/2014/main" id="{75CB6C73-4096-4EF1-B66C-4A87854FFAD3}"/>
              </a:ext>
            </a:extLst>
          </p:cNvPr>
          <p:cNvGraphicFramePr>
            <a:graphicFrameLocks noGrp="1"/>
          </p:cNvGraphicFramePr>
          <p:nvPr>
            <p:ph sz="quarter" idx="13"/>
            <p:extLst>
              <p:ext uri="{D42A27DB-BD31-4B8C-83A1-F6EECF244321}">
                <p14:modId xmlns:p14="http://schemas.microsoft.com/office/powerpoint/2010/main" val="3954918730"/>
              </p:ext>
            </p:extLst>
          </p:nvPr>
        </p:nvGraphicFramePr>
        <p:xfrm>
          <a:off x="655636" y="814896"/>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C684229-8F9E-4FE4-BEB3-C74B8A73A42F}"/>
              </a:ext>
            </a:extLst>
          </p:cNvPr>
          <p:cNvSpPr/>
          <p:nvPr/>
        </p:nvSpPr>
        <p:spPr>
          <a:xfrm>
            <a:off x="655636" y="5667738"/>
            <a:ext cx="10880725" cy="58896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 TABLE </a:t>
            </a:r>
            <a:r>
              <a:rPr lang="en-US" dirty="0">
                <a:solidFill>
                  <a:srgbClr val="000000"/>
                </a:solidFill>
                <a:latin typeface="Consolas" panose="020B0609020204030204" pitchFamily="49" charset="0"/>
              </a:rPr>
              <a:t>Table_name  </a:t>
            </a:r>
            <a:r>
              <a:rPr lang="en-US" dirty="0">
                <a:solidFill>
                  <a:srgbClr val="0000FF"/>
                </a:solidFill>
                <a:latin typeface="Consolas" panose="020B0609020204030204" pitchFamily="49" charset="0"/>
              </a:rPr>
              <a:t>SET ( LOCK_ESCALATION = { AUTO | TABLE | DISABLE } )</a:t>
            </a:r>
            <a:r>
              <a:rPr lang="en-US" dirty="0">
                <a:solidFill>
                  <a:srgbClr val="0000FF"/>
                </a:solidFill>
                <a:latin typeface="Lucida Console" panose="020B0609040504020204" pitchFamily="49" charset="0"/>
              </a:rPr>
              <a:t> </a:t>
            </a:r>
          </a:p>
        </p:txBody>
      </p:sp>
      <p:sp>
        <p:nvSpPr>
          <p:cNvPr id="7" name="TextBox 6">
            <a:extLst>
              <a:ext uri="{FF2B5EF4-FFF2-40B4-BE49-F238E27FC236}">
                <a16:creationId xmlns:a16="http://schemas.microsoft.com/office/drawing/2014/main" id="{2DA05F9B-A0CF-4F87-A816-82DAB1056DC0}"/>
              </a:ext>
            </a:extLst>
          </p:cNvPr>
          <p:cNvSpPr txBox="1"/>
          <p:nvPr/>
        </p:nvSpPr>
        <p:spPr>
          <a:xfrm>
            <a:off x="6254885" y="2976664"/>
            <a:ext cx="914400" cy="914400"/>
          </a:xfrm>
          <a:prstGeom prst="rect">
            <a:avLst/>
          </a:prstGeom>
          <a:noFill/>
        </p:spPr>
        <p:txBody>
          <a:bodyPr wrap="square" lIns="0" tIns="0" rIns="0" bIns="0" rtlCol="0">
            <a:spAutoFit/>
          </a:bodyPr>
          <a:lstStyle/>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4264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91568"/>
            <a:ext cx="10880726" cy="4736196"/>
          </a:xfrm>
        </p:spPr>
        <p:txBody>
          <a:bodyPr/>
          <a:lstStyle/>
          <a:p>
            <a:r>
              <a:rPr lang="en-US" dirty="0"/>
              <a:t>Override the default behavior of the query optimizer</a:t>
            </a:r>
          </a:p>
          <a:p>
            <a:r>
              <a:rPr lang="en-US" dirty="0"/>
              <a:t>Table hints are specified in the </a:t>
            </a:r>
            <a:r>
              <a:rPr lang="en-US" b="1" dirty="0"/>
              <a:t>FROM clause </a:t>
            </a:r>
            <a:r>
              <a:rPr lang="en-US" dirty="0"/>
              <a:t>of the DML statement </a:t>
            </a:r>
          </a:p>
          <a:p>
            <a:r>
              <a:rPr lang="en-US" dirty="0"/>
              <a:t>Affect only the table or view referenced in that clause</a:t>
            </a:r>
          </a:p>
          <a:p>
            <a:r>
              <a:rPr lang="en-US" dirty="0"/>
              <a:t>Locking method can be used at various levels as shown below</a:t>
            </a:r>
          </a:p>
          <a:p>
            <a:endParaRPr lang="en-US" dirty="0"/>
          </a:p>
        </p:txBody>
      </p:sp>
      <p:graphicFrame>
        <p:nvGraphicFramePr>
          <p:cNvPr id="7" name="Table 7">
            <a:extLst>
              <a:ext uri="{FF2B5EF4-FFF2-40B4-BE49-F238E27FC236}">
                <a16:creationId xmlns:a16="http://schemas.microsoft.com/office/drawing/2014/main" id="{56D24B17-3A7B-4181-8A4D-3354636838CD}"/>
              </a:ext>
            </a:extLst>
          </p:cNvPr>
          <p:cNvGraphicFramePr>
            <a:graphicFrameLocks noGrp="1"/>
          </p:cNvGraphicFramePr>
          <p:nvPr/>
        </p:nvGraphicFramePr>
        <p:xfrm>
          <a:off x="1219200" y="3254012"/>
          <a:ext cx="9144000" cy="276341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9956989"/>
                    </a:ext>
                  </a:extLst>
                </a:gridCol>
                <a:gridCol w="6629400">
                  <a:extLst>
                    <a:ext uri="{9D8B030D-6E8A-4147-A177-3AD203B41FA5}">
                      <a16:colId xmlns:a16="http://schemas.microsoft.com/office/drawing/2014/main" val="547889748"/>
                    </a:ext>
                  </a:extLst>
                </a:gridCol>
              </a:tblGrid>
              <a:tr h="345728">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368198596"/>
                  </a:ext>
                </a:extLst>
              </a:tr>
              <a:tr h="596736">
                <a:tc>
                  <a:txBody>
                    <a:bodyPr/>
                    <a:lstStyle/>
                    <a:p>
                      <a:r>
                        <a:rPr lang="en-US" sz="1800" b="1" dirty="0"/>
                        <a:t>Granularity Level hints</a:t>
                      </a:r>
                    </a:p>
                  </a:txBody>
                  <a:tcPr/>
                </a:tc>
                <a:tc>
                  <a:txBody>
                    <a:bodyPr/>
                    <a:lstStyle/>
                    <a:p>
                      <a:r>
                        <a:rPr lang="en-US" sz="1800" dirty="0"/>
                        <a:t>ROWLOCK, PAGLOCK and TABLOCK</a:t>
                      </a:r>
                    </a:p>
                  </a:txBody>
                  <a:tcPr/>
                </a:tc>
                <a:extLst>
                  <a:ext uri="{0D108BD9-81ED-4DB2-BD59-A6C34878D82A}">
                    <a16:rowId xmlns:a16="http://schemas.microsoft.com/office/drawing/2014/main" val="4021687689"/>
                  </a:ext>
                </a:extLst>
              </a:tr>
              <a:tr h="660292">
                <a:tc>
                  <a:txBody>
                    <a:bodyPr/>
                    <a:lstStyle/>
                    <a:p>
                      <a:r>
                        <a:rPr lang="en-US" sz="1800" b="1" dirty="0"/>
                        <a:t>Isolation LEVEL hints</a:t>
                      </a:r>
                    </a:p>
                  </a:txBody>
                  <a:tcPr/>
                </a:tc>
                <a:tc>
                  <a:txBody>
                    <a:bodyPr/>
                    <a:lstStyle/>
                    <a:p>
                      <a:r>
                        <a:rPr lang="en-US" sz="1800" dirty="0"/>
                        <a:t>HOLDLOCK/SERIALIZABLE, NOLOCK/ READUNCOMMITTED,</a:t>
                      </a:r>
                    </a:p>
                    <a:p>
                      <a:r>
                        <a:rPr lang="en-US" sz="1800" kern="1200" dirty="0">
                          <a:solidFill>
                            <a:schemeClr val="tx1"/>
                          </a:solidFill>
                          <a:latin typeface="+mn-lt"/>
                          <a:ea typeface="+mn-ea"/>
                          <a:cs typeface="+mn-cs"/>
                        </a:rPr>
                        <a:t>READCOMMITTED,REPEATABLEREAD, </a:t>
                      </a:r>
                      <a:r>
                        <a:rPr lang="en-US" sz="1800" dirty="0">
                          <a:solidFill>
                            <a:schemeClr val="tx1"/>
                          </a:solidFill>
                        </a:rPr>
                        <a:t>READCOMMITTED</a:t>
                      </a:r>
                      <a:endParaRPr lang="en-US" sz="1800" dirty="0"/>
                    </a:p>
                  </a:txBody>
                  <a:tcPr/>
                </a:tc>
                <a:extLst>
                  <a:ext uri="{0D108BD9-81ED-4DB2-BD59-A6C34878D82A}">
                    <a16:rowId xmlns:a16="http://schemas.microsoft.com/office/drawing/2014/main" val="144342435"/>
                  </a:ext>
                </a:extLst>
              </a:tr>
              <a:tr h="345728">
                <a:tc>
                  <a:txBody>
                    <a:bodyPr/>
                    <a:lstStyle/>
                    <a:p>
                      <a:r>
                        <a:rPr lang="en-US" sz="1800" b="1" dirty="0"/>
                        <a:t>UPDLOCK</a:t>
                      </a:r>
                    </a:p>
                  </a:txBody>
                  <a:tcPr/>
                </a:tc>
                <a:tc>
                  <a:txBody>
                    <a:bodyPr/>
                    <a:lstStyle/>
                    <a:p>
                      <a:r>
                        <a:rPr lang="en-US" sz="1800" dirty="0"/>
                        <a:t>Use update lock rather than shared lock when reading</a:t>
                      </a:r>
                    </a:p>
                  </a:txBody>
                  <a:tcPr/>
                </a:tc>
                <a:extLst>
                  <a:ext uri="{0D108BD9-81ED-4DB2-BD59-A6C34878D82A}">
                    <a16:rowId xmlns:a16="http://schemas.microsoft.com/office/drawing/2014/main" val="522866789"/>
                  </a:ext>
                </a:extLst>
              </a:tr>
              <a:tr h="345728">
                <a:tc>
                  <a:txBody>
                    <a:bodyPr/>
                    <a:lstStyle/>
                    <a:p>
                      <a:r>
                        <a:rPr lang="en-US" sz="1800" b="1" kern="1200" dirty="0">
                          <a:solidFill>
                            <a:schemeClr val="tx1"/>
                          </a:solidFill>
                          <a:latin typeface="+mn-lt"/>
                          <a:ea typeface="+mn-ea"/>
                          <a:cs typeface="+mn-cs"/>
                        </a:rPr>
                        <a:t>XLOCK</a:t>
                      </a:r>
                      <a:endParaRPr lang="en-US" sz="1800" b="1" dirty="0"/>
                    </a:p>
                  </a:txBody>
                  <a:tcPr/>
                </a:tc>
                <a:tc>
                  <a:txBody>
                    <a:bodyPr/>
                    <a:lstStyle/>
                    <a:p>
                      <a:r>
                        <a:rPr lang="en-US" sz="1800" dirty="0"/>
                        <a:t>Use exclusive lock instead</a:t>
                      </a:r>
                    </a:p>
                  </a:txBody>
                  <a:tcPr/>
                </a:tc>
                <a:extLst>
                  <a:ext uri="{0D108BD9-81ED-4DB2-BD59-A6C34878D82A}">
                    <a16:rowId xmlns:a16="http://schemas.microsoft.com/office/drawing/2014/main" val="2356148000"/>
                  </a:ext>
                </a:extLst>
              </a:tr>
              <a:tr h="345728">
                <a:tc>
                  <a:txBody>
                    <a:bodyPr/>
                    <a:lstStyle/>
                    <a:p>
                      <a:r>
                        <a:rPr lang="en-US" sz="1800" b="1" dirty="0"/>
                        <a:t>READPAST</a:t>
                      </a:r>
                    </a:p>
                  </a:txBody>
                  <a:tcPr/>
                </a:tc>
                <a:tc>
                  <a:txBody>
                    <a:bodyPr/>
                    <a:lstStyle/>
                    <a:p>
                      <a:r>
                        <a:rPr lang="en-US" sz="1800" dirty="0"/>
                        <a:t>Skips currently locked rows</a:t>
                      </a:r>
                    </a:p>
                  </a:txBody>
                  <a:tcPr/>
                </a:tc>
                <a:extLst>
                  <a:ext uri="{0D108BD9-81ED-4DB2-BD59-A6C34878D82A}">
                    <a16:rowId xmlns:a16="http://schemas.microsoft.com/office/drawing/2014/main" val="2032436737"/>
                  </a:ext>
                </a:extLst>
              </a:tr>
            </a:tbl>
          </a:graphicData>
        </a:graphic>
      </p:graphicFrame>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Locking Hints</a:t>
            </a:r>
          </a:p>
        </p:txBody>
      </p:sp>
    </p:spTree>
    <p:extLst>
      <p:ext uri="{BB962C8B-B14F-4D97-AF65-F5344CB8AC3E}">
        <p14:creationId xmlns:p14="http://schemas.microsoft.com/office/powerpoint/2010/main" val="665599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2395979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504579926"/>
              </p:ext>
            </p:extLst>
          </p:nvPr>
        </p:nvGraphicFramePr>
        <p:xfrm>
          <a:off x="899287" y="1029960"/>
          <a:ext cx="5972029"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Icon&#10;&#10;Description automatically generated">
            <a:extLst>
              <a:ext uri="{FF2B5EF4-FFF2-40B4-BE49-F238E27FC236}">
                <a16:creationId xmlns:a16="http://schemas.microsoft.com/office/drawing/2014/main" id="{8D7B9650-EBDC-466C-8A3A-EF62BACBB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5074" y="1544925"/>
            <a:ext cx="3617423" cy="3768149"/>
          </a:xfrm>
          <a:prstGeom prst="rect">
            <a:avLst/>
          </a:prstGeom>
          <a:noFill/>
        </p:spPr>
      </p:pic>
    </p:spTree>
    <p:extLst>
      <p:ext uri="{BB962C8B-B14F-4D97-AF65-F5344CB8AC3E}">
        <p14:creationId xmlns:p14="http://schemas.microsoft.com/office/powerpoint/2010/main" val="2756037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3165554"/>
            <a:ext cx="5199473" cy="1329595"/>
          </a:xfrm>
        </p:spPr>
        <p:txBody>
          <a:bodyPr/>
          <a:lstStyle/>
          <a:p>
            <a:r>
              <a:rPr lang="en-US" dirty="0"/>
              <a:t>Locks, Blocks, </a:t>
            </a:r>
            <a:br>
              <a:rPr lang="en-US" dirty="0"/>
            </a:br>
            <a:r>
              <a:rPr lang="en-US" dirty="0"/>
              <a:t>and Deadlocks</a:t>
            </a:r>
            <a:br>
              <a:rPr lang="en-US" dirty="0"/>
            </a:br>
            <a:endParaRPr lang="en-US" dirty="0"/>
          </a:p>
        </p:txBody>
      </p:sp>
    </p:spTree>
    <p:extLst>
      <p:ext uri="{BB962C8B-B14F-4D97-AF65-F5344CB8AC3E}">
        <p14:creationId xmlns:p14="http://schemas.microsoft.com/office/powerpoint/2010/main" val="12312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090" y="2071176"/>
            <a:ext cx="2895189" cy="30426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7" name="Bent Arrow 16"/>
          <p:cNvSpPr/>
          <p:nvPr/>
        </p:nvSpPr>
        <p:spPr>
          <a:xfrm rot="5400000">
            <a:off x="5329940" y="1817981"/>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sp>
        <p:nvSpPr>
          <p:cNvPr id="18" name="Bent Arrow 17"/>
          <p:cNvSpPr/>
          <p:nvPr/>
        </p:nvSpPr>
        <p:spPr>
          <a:xfrm rot="16200000" flipV="1">
            <a:off x="5359356" y="4024714"/>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509" y="2427939"/>
            <a:ext cx="1752352" cy="2071070"/>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grpSp>
      <p:sp>
        <p:nvSpPr>
          <p:cNvPr id="7" name="TextBox 6"/>
          <p:cNvSpPr txBox="1"/>
          <p:nvPr/>
        </p:nvSpPr>
        <p:spPr>
          <a:xfrm>
            <a:off x="8118445" y="4537433"/>
            <a:ext cx="1752352" cy="374793"/>
          </a:xfrm>
          <a:prstGeom prst="rect">
            <a:avLst/>
          </a:prstGeom>
          <a:noFill/>
        </p:spPr>
        <p:txBody>
          <a:bodyPr wrap="square" rtlCol="0">
            <a:spAutoFit/>
          </a:bodyPr>
          <a:lstStyle/>
          <a:p>
            <a:pPr defTabSz="914225"/>
            <a:r>
              <a:rPr lang="en-US" dirty="0">
                <a:solidFill>
                  <a:prstClr val="black"/>
                </a:solidFill>
                <a:latin typeface="Segoe UI"/>
              </a:rPr>
              <a:t>TSQL2012.mdf</a:t>
            </a:r>
          </a:p>
        </p:txBody>
      </p:sp>
      <p:sp>
        <p:nvSpPr>
          <p:cNvPr id="9" name="Rounded Rectangle 8"/>
          <p:cNvSpPr/>
          <p:nvPr/>
        </p:nvSpPr>
        <p:spPr>
          <a:xfrm>
            <a:off x="775897" y="1328382"/>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pic>
        <p:nvPicPr>
          <p:cNvPr id="11" name="Picture 10"/>
          <p:cNvPicPr>
            <a:picLocks noChangeAspect="1"/>
          </p:cNvPicPr>
          <p:nvPr/>
        </p:nvPicPr>
        <p:blipFill>
          <a:blip r:embed="rId2"/>
          <a:stretch>
            <a:fillRect/>
          </a:stretch>
        </p:blipFill>
        <p:spPr>
          <a:xfrm>
            <a:off x="6302358" y="3267169"/>
            <a:ext cx="5384525" cy="709900"/>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741" y="3556305"/>
            <a:ext cx="406342" cy="652371"/>
          </a:xfrm>
          <a:prstGeom prst="rect">
            <a:avLst/>
          </a:prstGeom>
          <a:noFill/>
          <a:ln w="9525">
            <a:noFill/>
            <a:miter lim="800000"/>
            <a:headEnd/>
            <a:tailEnd/>
          </a:ln>
        </p:spPr>
      </p:pic>
      <p:sp>
        <p:nvSpPr>
          <p:cNvPr id="13" name="Rounded Rectangle 12"/>
          <p:cNvSpPr/>
          <p:nvPr/>
        </p:nvSpPr>
        <p:spPr>
          <a:xfrm>
            <a:off x="775897" y="4349671"/>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0" name="Rounded Rectangle 19"/>
          <p:cNvSpPr/>
          <p:nvPr/>
        </p:nvSpPr>
        <p:spPr>
          <a:xfrm>
            <a:off x="2310185" y="2533040"/>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9" name="TextBox 18"/>
          <p:cNvSpPr txBox="1"/>
          <p:nvPr/>
        </p:nvSpPr>
        <p:spPr>
          <a:xfrm>
            <a:off x="2491436" y="2579677"/>
            <a:ext cx="2259403" cy="374793"/>
          </a:xfrm>
          <a:prstGeom prst="rect">
            <a:avLst/>
          </a:prstGeom>
          <a:noFill/>
        </p:spPr>
        <p:txBody>
          <a:bodyPr wrap="square" rtlCol="0">
            <a:spAutoFit/>
          </a:bodyPr>
          <a:lstStyle/>
          <a:p>
            <a:pPr defTabSz="914225"/>
            <a:r>
              <a:rPr lang="en-US" dirty="0">
                <a:solidFill>
                  <a:prstClr val="white"/>
                </a:solidFill>
                <a:latin typeface="Segoe UI"/>
              </a:rPr>
              <a:t>Transaction 1</a:t>
            </a:r>
          </a:p>
        </p:txBody>
      </p:sp>
      <p:sp>
        <p:nvSpPr>
          <p:cNvPr id="22" name="Rounded Rectangle 21"/>
          <p:cNvSpPr/>
          <p:nvPr/>
        </p:nvSpPr>
        <p:spPr>
          <a:xfrm>
            <a:off x="2310185" y="4083092"/>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3" name="TextBox 22"/>
          <p:cNvSpPr txBox="1"/>
          <p:nvPr/>
        </p:nvSpPr>
        <p:spPr>
          <a:xfrm>
            <a:off x="2491436" y="4129729"/>
            <a:ext cx="2259403" cy="374793"/>
          </a:xfrm>
          <a:prstGeom prst="rect">
            <a:avLst/>
          </a:prstGeom>
          <a:noFill/>
        </p:spPr>
        <p:txBody>
          <a:bodyPr wrap="square" rtlCol="0">
            <a:spAutoFit/>
          </a:bodyPr>
          <a:lstStyle/>
          <a:p>
            <a:pPr defTabSz="914225"/>
            <a:r>
              <a:rPr lang="en-US" dirty="0">
                <a:solidFill>
                  <a:prstClr val="white"/>
                </a:solidFill>
                <a:latin typeface="Segoe UI"/>
              </a:rPr>
              <a:t>Transaction 2</a:t>
            </a:r>
          </a:p>
        </p:txBody>
      </p:sp>
      <p:pic>
        <p:nvPicPr>
          <p:cNvPr id="26" name="Picture 25"/>
          <p:cNvPicPr>
            <a:picLocks noChangeAspect="1"/>
          </p:cNvPicPr>
          <p:nvPr/>
        </p:nvPicPr>
        <p:blipFill>
          <a:blip r:embed="rId4"/>
          <a:stretch>
            <a:fillRect/>
          </a:stretch>
        </p:blipFill>
        <p:spPr>
          <a:xfrm>
            <a:off x="908319" y="1447281"/>
            <a:ext cx="4685635" cy="1019030"/>
          </a:xfrm>
          <a:prstGeom prst="rect">
            <a:avLst/>
          </a:prstGeom>
        </p:spPr>
      </p:pic>
      <p:pic>
        <p:nvPicPr>
          <p:cNvPr id="28" name="Picture 27"/>
          <p:cNvPicPr>
            <a:picLocks noChangeAspect="1"/>
          </p:cNvPicPr>
          <p:nvPr/>
        </p:nvPicPr>
        <p:blipFill>
          <a:blip r:embed="rId5"/>
          <a:stretch>
            <a:fillRect/>
          </a:stretch>
        </p:blipFill>
        <p:spPr>
          <a:xfrm>
            <a:off x="875884" y="4629055"/>
            <a:ext cx="4657064" cy="961888"/>
          </a:xfrm>
          <a:prstGeom prst="rect">
            <a:avLst/>
          </a:prstGeom>
        </p:spPr>
      </p:pic>
      <p:sp>
        <p:nvSpPr>
          <p:cNvPr id="21" name="Title 1"/>
          <p:cNvSpPr txBox="1">
            <a:spLocks/>
          </p:cNvSpPr>
          <p:nvPr/>
        </p:nvSpPr>
        <p:spPr>
          <a:xfrm>
            <a:off x="444859" y="290829"/>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sz="3000" dirty="0">
                <a:solidFill>
                  <a:prstClr val="black"/>
                </a:solidFill>
                <a:latin typeface="Segoe UI Semibold" panose="020B0702040204020203" pitchFamily="34" charset="0"/>
              </a:rPr>
              <a:t>What is a Lock?</a:t>
            </a:r>
          </a:p>
        </p:txBody>
      </p:sp>
    </p:spTree>
    <p:extLst>
      <p:ext uri="{BB962C8B-B14F-4D97-AF65-F5344CB8AC3E}">
        <p14:creationId xmlns:p14="http://schemas.microsoft.com/office/powerpoint/2010/main" val="4283856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090" y="2071176"/>
            <a:ext cx="2895189" cy="30426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7" name="Bent Arrow 16"/>
          <p:cNvSpPr/>
          <p:nvPr/>
        </p:nvSpPr>
        <p:spPr>
          <a:xfrm rot="5400000">
            <a:off x="5329940" y="1817981"/>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sp>
        <p:nvSpPr>
          <p:cNvPr id="18" name="Bent Arrow 17"/>
          <p:cNvSpPr/>
          <p:nvPr/>
        </p:nvSpPr>
        <p:spPr>
          <a:xfrm rot="16200000" flipV="1">
            <a:off x="5359356" y="4024714"/>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509" y="2427939"/>
            <a:ext cx="1752352" cy="2071070"/>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grpSp>
      <p:sp>
        <p:nvSpPr>
          <p:cNvPr id="7" name="TextBox 6"/>
          <p:cNvSpPr txBox="1"/>
          <p:nvPr/>
        </p:nvSpPr>
        <p:spPr>
          <a:xfrm>
            <a:off x="8118445" y="4537433"/>
            <a:ext cx="1752352" cy="374793"/>
          </a:xfrm>
          <a:prstGeom prst="rect">
            <a:avLst/>
          </a:prstGeom>
          <a:noFill/>
        </p:spPr>
        <p:txBody>
          <a:bodyPr wrap="square" rtlCol="0">
            <a:spAutoFit/>
          </a:bodyPr>
          <a:lstStyle/>
          <a:p>
            <a:pPr defTabSz="914225"/>
            <a:r>
              <a:rPr lang="en-US" dirty="0">
                <a:solidFill>
                  <a:prstClr val="black"/>
                </a:solidFill>
                <a:latin typeface="Segoe UI"/>
              </a:rPr>
              <a:t>TSQL2012.mdf</a:t>
            </a:r>
          </a:p>
        </p:txBody>
      </p:sp>
      <p:sp>
        <p:nvSpPr>
          <p:cNvPr id="9" name="Rounded Rectangle 8"/>
          <p:cNvSpPr/>
          <p:nvPr/>
        </p:nvSpPr>
        <p:spPr>
          <a:xfrm>
            <a:off x="775897" y="1328382"/>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pic>
        <p:nvPicPr>
          <p:cNvPr id="11" name="Picture 10"/>
          <p:cNvPicPr>
            <a:picLocks noChangeAspect="1"/>
          </p:cNvPicPr>
          <p:nvPr/>
        </p:nvPicPr>
        <p:blipFill>
          <a:blip r:embed="rId2"/>
          <a:stretch>
            <a:fillRect/>
          </a:stretch>
        </p:blipFill>
        <p:spPr>
          <a:xfrm>
            <a:off x="6302358" y="3267169"/>
            <a:ext cx="5384525" cy="709900"/>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741" y="3556305"/>
            <a:ext cx="406342" cy="652371"/>
          </a:xfrm>
          <a:prstGeom prst="rect">
            <a:avLst/>
          </a:prstGeom>
          <a:noFill/>
          <a:ln w="9525">
            <a:noFill/>
            <a:miter lim="800000"/>
            <a:headEnd/>
            <a:tailEnd/>
          </a:ln>
        </p:spPr>
      </p:pic>
      <p:sp>
        <p:nvSpPr>
          <p:cNvPr id="13" name="Rounded Rectangle 12"/>
          <p:cNvSpPr/>
          <p:nvPr/>
        </p:nvSpPr>
        <p:spPr>
          <a:xfrm>
            <a:off x="775897" y="4349671"/>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0" name="Rounded Rectangle 19"/>
          <p:cNvSpPr/>
          <p:nvPr/>
        </p:nvSpPr>
        <p:spPr>
          <a:xfrm>
            <a:off x="2310185" y="2533040"/>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9" name="TextBox 18"/>
          <p:cNvSpPr txBox="1"/>
          <p:nvPr/>
        </p:nvSpPr>
        <p:spPr>
          <a:xfrm>
            <a:off x="2491436" y="2579677"/>
            <a:ext cx="2259403" cy="374793"/>
          </a:xfrm>
          <a:prstGeom prst="rect">
            <a:avLst/>
          </a:prstGeom>
          <a:noFill/>
        </p:spPr>
        <p:txBody>
          <a:bodyPr wrap="square" rtlCol="0">
            <a:spAutoFit/>
          </a:bodyPr>
          <a:lstStyle/>
          <a:p>
            <a:pPr defTabSz="914225"/>
            <a:r>
              <a:rPr lang="en-US" dirty="0">
                <a:solidFill>
                  <a:prstClr val="white"/>
                </a:solidFill>
                <a:latin typeface="Segoe UI"/>
              </a:rPr>
              <a:t>Transaction 1</a:t>
            </a:r>
          </a:p>
        </p:txBody>
      </p:sp>
      <p:sp>
        <p:nvSpPr>
          <p:cNvPr id="22" name="Rounded Rectangle 21"/>
          <p:cNvSpPr/>
          <p:nvPr/>
        </p:nvSpPr>
        <p:spPr>
          <a:xfrm>
            <a:off x="2310185" y="4083092"/>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3" name="TextBox 22"/>
          <p:cNvSpPr txBox="1"/>
          <p:nvPr/>
        </p:nvSpPr>
        <p:spPr>
          <a:xfrm>
            <a:off x="2491436" y="4129729"/>
            <a:ext cx="2259403" cy="374793"/>
          </a:xfrm>
          <a:prstGeom prst="rect">
            <a:avLst/>
          </a:prstGeom>
          <a:noFill/>
        </p:spPr>
        <p:txBody>
          <a:bodyPr wrap="square" rtlCol="0">
            <a:spAutoFit/>
          </a:bodyPr>
          <a:lstStyle/>
          <a:p>
            <a:pPr defTabSz="914225"/>
            <a:r>
              <a:rPr lang="en-US" dirty="0">
                <a:solidFill>
                  <a:prstClr val="white"/>
                </a:solidFill>
                <a:latin typeface="Segoe UI"/>
              </a:rPr>
              <a:t>Transaction 2</a:t>
            </a:r>
          </a:p>
        </p:txBody>
      </p:sp>
      <p:pic>
        <p:nvPicPr>
          <p:cNvPr id="26" name="Picture 25"/>
          <p:cNvPicPr>
            <a:picLocks noChangeAspect="1"/>
          </p:cNvPicPr>
          <p:nvPr/>
        </p:nvPicPr>
        <p:blipFill>
          <a:blip r:embed="rId4"/>
          <a:stretch>
            <a:fillRect/>
          </a:stretch>
        </p:blipFill>
        <p:spPr>
          <a:xfrm>
            <a:off x="908319" y="1447281"/>
            <a:ext cx="4685635" cy="1019030"/>
          </a:xfrm>
          <a:prstGeom prst="rect">
            <a:avLst/>
          </a:prstGeom>
        </p:spPr>
      </p:pic>
      <p:pic>
        <p:nvPicPr>
          <p:cNvPr id="28" name="Picture 27"/>
          <p:cNvPicPr>
            <a:picLocks noChangeAspect="1"/>
          </p:cNvPicPr>
          <p:nvPr/>
        </p:nvPicPr>
        <p:blipFill>
          <a:blip r:embed="rId5"/>
          <a:stretch>
            <a:fillRect/>
          </a:stretch>
        </p:blipFill>
        <p:spPr>
          <a:xfrm>
            <a:off x="875884" y="4629055"/>
            <a:ext cx="4657064" cy="961888"/>
          </a:xfrm>
          <a:prstGeom prst="rect">
            <a:avLst/>
          </a:prstGeom>
        </p:spPr>
      </p:pic>
      <p:sp>
        <p:nvSpPr>
          <p:cNvPr id="21" name="Title 1"/>
          <p:cNvSpPr txBox="1">
            <a:spLocks/>
          </p:cNvSpPr>
          <p:nvPr/>
        </p:nvSpPr>
        <p:spPr>
          <a:xfrm>
            <a:off x="444859" y="290829"/>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sz="3000" dirty="0">
                <a:solidFill>
                  <a:prstClr val="black"/>
                </a:solidFill>
                <a:latin typeface="Segoe UI Semibold" panose="020B0702040204020203" pitchFamily="34" charset="0"/>
              </a:rPr>
              <a:t>What is a Blocking?</a:t>
            </a:r>
          </a:p>
        </p:txBody>
      </p:sp>
      <p:grpSp>
        <p:nvGrpSpPr>
          <p:cNvPr id="31" name="Group 30">
            <a:extLst>
              <a:ext uri="{FF2B5EF4-FFF2-40B4-BE49-F238E27FC236}">
                <a16:creationId xmlns:a16="http://schemas.microsoft.com/office/drawing/2014/main" id="{D15B64F2-EDA7-432C-8583-B8D3677469E0}"/>
              </a:ext>
            </a:extLst>
          </p:cNvPr>
          <p:cNvGrpSpPr/>
          <p:nvPr/>
        </p:nvGrpSpPr>
        <p:grpSpPr>
          <a:xfrm>
            <a:off x="5921037" y="4375988"/>
            <a:ext cx="1301376" cy="1214955"/>
            <a:chOff x="5861729" y="4173863"/>
            <a:chExt cx="1301376" cy="1214955"/>
          </a:xfrm>
        </p:grpSpPr>
        <p:sp>
          <p:nvSpPr>
            <p:cNvPr id="32" name="Explosion: 8 Points 31">
              <a:extLst>
                <a:ext uri="{FF2B5EF4-FFF2-40B4-BE49-F238E27FC236}">
                  <a16:creationId xmlns:a16="http://schemas.microsoft.com/office/drawing/2014/main" id="{83AA4BED-5A48-437F-A20B-2E70A5FA7C6E}"/>
                </a:ext>
              </a:extLst>
            </p:cNvPr>
            <p:cNvSpPr/>
            <p:nvPr/>
          </p:nvSpPr>
          <p:spPr>
            <a:xfrm>
              <a:off x="5861729" y="4173863"/>
              <a:ext cx="1205589" cy="121495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C6DD166-EE55-4BEF-BC14-15A11EB13673}"/>
                </a:ext>
              </a:extLst>
            </p:cNvPr>
            <p:cNvSpPr txBox="1"/>
            <p:nvPr/>
          </p:nvSpPr>
          <p:spPr>
            <a:xfrm>
              <a:off x="6000213" y="4545970"/>
              <a:ext cx="1162892" cy="369332"/>
            </a:xfrm>
            <a:prstGeom prst="rect">
              <a:avLst/>
            </a:prstGeom>
            <a:noFill/>
          </p:spPr>
          <p:txBody>
            <a:bodyPr wrap="square" rtlCol="0">
              <a:spAutoFit/>
            </a:bodyPr>
            <a:lstStyle/>
            <a:p>
              <a:r>
                <a:rPr lang="en-US" dirty="0"/>
                <a:t>Blocked</a:t>
              </a:r>
            </a:p>
          </p:txBody>
        </p:sp>
      </p:grpSp>
    </p:spTree>
    <p:extLst>
      <p:ext uri="{BB962C8B-B14F-4D97-AF65-F5344CB8AC3E}">
        <p14:creationId xmlns:p14="http://schemas.microsoft.com/office/powerpoint/2010/main" val="2350334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rPr>
              <a:t>Activity Monitor</a:t>
            </a:r>
          </a:p>
        </p:txBody>
      </p:sp>
      <p:pic>
        <p:nvPicPr>
          <p:cNvPr id="2" name="Picture 1">
            <a:extLst>
              <a:ext uri="{FF2B5EF4-FFF2-40B4-BE49-F238E27FC236}">
                <a16:creationId xmlns:a16="http://schemas.microsoft.com/office/drawing/2014/main" id="{777CDCD9-38BE-4072-B782-E1D8C33123C7}"/>
              </a:ext>
            </a:extLst>
          </p:cNvPr>
          <p:cNvPicPr>
            <a:picLocks noChangeAspect="1"/>
          </p:cNvPicPr>
          <p:nvPr/>
        </p:nvPicPr>
        <p:blipFill>
          <a:blip r:embed="rId2"/>
          <a:stretch>
            <a:fillRect/>
          </a:stretch>
        </p:blipFill>
        <p:spPr>
          <a:xfrm>
            <a:off x="281685" y="1455938"/>
            <a:ext cx="11441557" cy="35390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12564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8679" y="248401"/>
            <a:ext cx="10972800" cy="1143000"/>
          </a:xfrm>
        </p:spPr>
        <p:txBody>
          <a:bodyPr/>
          <a:lstStyle/>
          <a:p>
            <a:r>
              <a:rPr lang="en-US" sz="3600" dirty="0">
                <a:solidFill>
                  <a:schemeClr val="tx1"/>
                </a:solidFill>
              </a:rPr>
              <a:t>Waiting Tasks DMV</a:t>
            </a:r>
          </a:p>
        </p:txBody>
      </p:sp>
      <p:pic>
        <p:nvPicPr>
          <p:cNvPr id="4" name="Picture 3">
            <a:extLst>
              <a:ext uri="{FF2B5EF4-FFF2-40B4-BE49-F238E27FC236}">
                <a16:creationId xmlns:a16="http://schemas.microsoft.com/office/drawing/2014/main" id="{3C9BBB90-B461-4D36-93A8-853FD4B2395B}"/>
              </a:ext>
            </a:extLst>
          </p:cNvPr>
          <p:cNvPicPr>
            <a:picLocks noChangeAspect="1"/>
          </p:cNvPicPr>
          <p:nvPr/>
        </p:nvPicPr>
        <p:blipFill>
          <a:blip r:embed="rId4"/>
          <a:stretch>
            <a:fillRect/>
          </a:stretch>
        </p:blipFill>
        <p:spPr>
          <a:xfrm>
            <a:off x="1189898" y="1267113"/>
            <a:ext cx="9810926" cy="3524963"/>
          </a:xfrm>
          <a:prstGeom prst="rect">
            <a:avLst/>
          </a:prstGeom>
          <a:effectLst>
            <a:outerShdw blurRad="50800" dist="76200" dir="2700000" algn="tl" rotWithShape="0">
              <a:prstClr val="black">
                <a:alpha val="40000"/>
              </a:prstClr>
            </a:outerShdw>
          </a:effectLst>
        </p:spPr>
      </p:pic>
      <p:pic>
        <p:nvPicPr>
          <p:cNvPr id="7" name="Picture 6">
            <a:extLst>
              <a:ext uri="{FF2B5EF4-FFF2-40B4-BE49-F238E27FC236}">
                <a16:creationId xmlns:a16="http://schemas.microsoft.com/office/drawing/2014/main" id="{2849C14F-001B-48F3-B1F8-781720644704}"/>
              </a:ext>
            </a:extLst>
          </p:cNvPr>
          <p:cNvPicPr>
            <a:picLocks noChangeAspect="1"/>
          </p:cNvPicPr>
          <p:nvPr/>
        </p:nvPicPr>
        <p:blipFill>
          <a:blip r:embed="rId5"/>
          <a:stretch>
            <a:fillRect/>
          </a:stretch>
        </p:blipFill>
        <p:spPr>
          <a:xfrm>
            <a:off x="46915" y="5196454"/>
            <a:ext cx="12096891" cy="614334"/>
          </a:xfrm>
          <a:prstGeom prst="rect">
            <a:avLst/>
          </a:prstGeom>
          <a:ln>
            <a:solidFill>
              <a:srgbClr val="000000"/>
            </a:solidFill>
          </a:ln>
        </p:spPr>
      </p:pic>
    </p:spTree>
    <p:custDataLst>
      <p:tags r:id="rId1"/>
    </p:custDataLst>
    <p:extLst>
      <p:ext uri="{BB962C8B-B14F-4D97-AF65-F5344CB8AC3E}">
        <p14:creationId xmlns:p14="http://schemas.microsoft.com/office/powerpoint/2010/main" val="2014369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CB54724-55D0-466A-B43A-D38A2E94BADC}"/>
              </a:ext>
            </a:extLst>
          </p:cNvPr>
          <p:cNvGraphicFramePr/>
          <p:nvPr>
            <p:extLst>
              <p:ext uri="{D42A27DB-BD31-4B8C-83A1-F6EECF244321}">
                <p14:modId xmlns:p14="http://schemas.microsoft.com/office/powerpoint/2010/main" val="2139679216"/>
              </p:ext>
            </p:extLst>
          </p:nvPr>
        </p:nvGraphicFramePr>
        <p:xfrm>
          <a:off x="269238" y="985308"/>
          <a:ext cx="11653523" cy="2771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352148" y="203617"/>
            <a:ext cx="10972800" cy="1143000"/>
          </a:xfrm>
        </p:spPr>
        <p:txBody>
          <a:bodyPr/>
          <a:lstStyle/>
          <a:p>
            <a:r>
              <a:rPr lang="en-US" dirty="0">
                <a:solidFill>
                  <a:schemeClr val="tx1"/>
                </a:solidFill>
              </a:rPr>
              <a:t>What Is a Deadlock?</a:t>
            </a:r>
          </a:p>
        </p:txBody>
      </p:sp>
      <p:pic>
        <p:nvPicPr>
          <p:cNvPr id="8" name="Picture 2" descr="Diagram showing transaction deadlock">
            <a:extLst>
              <a:ext uri="{FF2B5EF4-FFF2-40B4-BE49-F238E27FC236}">
                <a16:creationId xmlns:a16="http://schemas.microsoft.com/office/drawing/2014/main" id="{BA4A3BF5-3166-48EA-8B9E-DD0E2A321878}"/>
              </a:ext>
            </a:extLst>
          </p:cNvPr>
          <p:cNvPicPr>
            <a:picLocks noChangeAspect="1" noChangeArrowheads="1"/>
          </p:cNvPicPr>
          <p:nvPr/>
        </p:nvPicPr>
        <p:blipFill>
          <a:blip r:embed="rId8" cstate="print"/>
          <a:srcRect/>
          <a:stretch>
            <a:fillRect/>
          </a:stretch>
        </p:blipFill>
        <p:spPr bwMode="auto">
          <a:xfrm>
            <a:off x="2582690" y="3915054"/>
            <a:ext cx="7026617" cy="2263806"/>
          </a:xfrm>
          <a:prstGeom prst="rect">
            <a:avLst/>
          </a:prstGeom>
          <a:noFill/>
        </p:spPr>
      </p:pic>
    </p:spTree>
    <p:extLst>
      <p:ext uri="{BB962C8B-B14F-4D97-AF65-F5344CB8AC3E}">
        <p14:creationId xmlns:p14="http://schemas.microsoft.com/office/powerpoint/2010/main" val="79385718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Microsoft 365 PPT Template - 2018">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6420</Words>
  <Application>Microsoft Office PowerPoint</Application>
  <PresentationFormat>Widescreen</PresentationFormat>
  <Paragraphs>436</Paragraphs>
  <Slides>24</Slides>
  <Notes>14</Notes>
  <HiddenSlides>1</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24</vt:i4>
      </vt:variant>
    </vt:vector>
  </HeadingPairs>
  <TitlesOfParts>
    <vt:vector size="36" baseType="lpstr">
      <vt:lpstr>Arial</vt:lpstr>
      <vt:lpstr>Calibri</vt:lpstr>
      <vt:lpstr>Century Gothic</vt:lpstr>
      <vt:lpstr>Consolas</vt:lpstr>
      <vt:lpstr>Lucida Console</vt:lpstr>
      <vt:lpstr>Segoe UI</vt:lpstr>
      <vt:lpstr>Segoe UI Light</vt:lpstr>
      <vt:lpstr>Segoe UI Semibold</vt:lpstr>
      <vt:lpstr>Wingdings</vt:lpstr>
      <vt:lpstr>PASS 2013_SpeakerTemplate_Final</vt:lpstr>
      <vt:lpstr>Microsoft 365 PPT Template - 2018</vt:lpstr>
      <vt:lpstr>1_PASS 2013_SpeakerTemplate_Final</vt:lpstr>
      <vt:lpstr>Locking Granularity  and Escalation </vt:lpstr>
      <vt:lpstr>PowerPoint Presentation</vt:lpstr>
      <vt:lpstr>PowerPoint Presentation</vt:lpstr>
      <vt:lpstr>Locks, Blocks,  and Deadlocks </vt:lpstr>
      <vt:lpstr>PowerPoint Presentation</vt:lpstr>
      <vt:lpstr>PowerPoint Presentation</vt:lpstr>
      <vt:lpstr>PowerPoint Presentation</vt:lpstr>
      <vt:lpstr>Waiting Tasks DMV</vt:lpstr>
      <vt:lpstr>What Is a Deadlock?</vt:lpstr>
      <vt:lpstr>Deadlock Analysis</vt:lpstr>
      <vt:lpstr>Resolution and Avoidance</vt:lpstr>
      <vt:lpstr>Locking Granularity  and Hierarchies </vt:lpstr>
      <vt:lpstr>Locking Granularity</vt:lpstr>
      <vt:lpstr>Lock Granularity and Hierarchies</vt:lpstr>
      <vt:lpstr>Lock Hierarchy with Intent locks</vt:lpstr>
      <vt:lpstr>Establish Lock Hierarchy with Intent Locks</vt:lpstr>
      <vt:lpstr>Lock Mode - Standard</vt:lpstr>
      <vt:lpstr>Lock Mode - Special</vt:lpstr>
      <vt:lpstr>Lock Compatibility</vt:lpstr>
      <vt:lpstr>Dynamic locking</vt:lpstr>
      <vt:lpstr>Lock escalation</vt:lpstr>
      <vt:lpstr>Locking Hints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2022-01-31T13:45:48Z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