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5" r:id="rId1"/>
  </p:sldMasterIdLst>
  <p:notesMasterIdLst>
    <p:notesMasterId r:id="rId21"/>
  </p:notesMasterIdLst>
  <p:handoutMasterIdLst>
    <p:handoutMasterId r:id="rId22"/>
  </p:handoutMasterIdLst>
  <p:sldIdLst>
    <p:sldId id="324" r:id="rId2"/>
    <p:sldId id="437" r:id="rId3"/>
    <p:sldId id="436" r:id="rId4"/>
    <p:sldId id="434" r:id="rId5"/>
    <p:sldId id="409" r:id="rId6"/>
    <p:sldId id="327" r:id="rId7"/>
    <p:sldId id="435" r:id="rId8"/>
    <p:sldId id="259" r:id="rId9"/>
    <p:sldId id="264" r:id="rId10"/>
    <p:sldId id="265" r:id="rId11"/>
    <p:sldId id="287" r:id="rId12"/>
    <p:sldId id="288" r:id="rId13"/>
    <p:sldId id="289" r:id="rId14"/>
    <p:sldId id="290" r:id="rId15"/>
    <p:sldId id="438" r:id="rId16"/>
    <p:sldId id="272" r:id="rId17"/>
    <p:sldId id="439" r:id="rId18"/>
    <p:sldId id="291" r:id="rId19"/>
    <p:sldId id="44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239C97-5AB1-4954-9747-F86D3798EF47}">
          <p14:sldIdLst>
            <p14:sldId id="324"/>
            <p14:sldId id="437"/>
            <p14:sldId id="436"/>
            <p14:sldId id="434"/>
            <p14:sldId id="409"/>
            <p14:sldId id="327"/>
            <p14:sldId id="435"/>
            <p14:sldId id="259"/>
            <p14:sldId id="264"/>
            <p14:sldId id="265"/>
            <p14:sldId id="287"/>
            <p14:sldId id="288"/>
            <p14:sldId id="289"/>
            <p14:sldId id="290"/>
            <p14:sldId id="438"/>
            <p14:sldId id="272"/>
            <p14:sldId id="439"/>
            <p14:sldId id="291"/>
            <p14:sldId id="44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B608A"/>
    <a:srgbClr val="FFDF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4660"/>
  </p:normalViewPr>
  <p:slideViewPr>
    <p:cSldViewPr snapToGrid="0">
      <p:cViewPr varScale="1">
        <p:scale>
          <a:sx n="114" d="100"/>
          <a:sy n="114" d="100"/>
        </p:scale>
        <p:origin x="492" y="84"/>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4/4/2019</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4/4/2019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Talk the students through the benefits of automation, using the examples and scenarios in the student notes.</a:t>
            </a:r>
          </a:p>
        </p:txBody>
      </p:sp>
      <p:sp>
        <p:nvSpPr>
          <p:cNvPr id="4" name="Slide Number Placeholder 3"/>
          <p:cNvSpPr>
            <a:spLocks noGrp="1"/>
          </p:cNvSpPr>
          <p:nvPr>
            <p:ph type="sldNum" sz="quarter" idx="10"/>
          </p:nvPr>
        </p:nvSpPr>
        <p:spPr/>
        <p:txBody>
          <a:bodyPr/>
          <a:lstStyle/>
          <a:p>
            <a:fld id="{A9510A6A-E228-4BD6-9D6B-B73B12BFEF4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20764A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Automating SQL Server Management</a:t>
            </a:r>
          </a:p>
        </p:txBody>
      </p:sp>
    </p:spTree>
    <p:extLst>
      <p:ext uri="{BB962C8B-B14F-4D97-AF65-F5344CB8AC3E}">
        <p14:creationId xmlns:p14="http://schemas.microsoft.com/office/powerpoint/2010/main" val="10699665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the actions taken can be starting a job and/or notifying operators. Point out that only one job can be started and that you configure which that is by using SSMS or the </a:t>
            </a:r>
            <a:r>
              <a:rPr lang="en-GB" sz="1000" b="1" dirty="0">
                <a:effectLst/>
                <a:latin typeface="Arial" panose="020B0604020202020204" pitchFamily="34" charset="0"/>
                <a:ea typeface="Calibri" panose="020F0502020204030204" pitchFamily="34" charset="0"/>
                <a:cs typeface="Times New Roman" panose="02020603050405020304" pitchFamily="18" charset="0"/>
              </a:rPr>
              <a:t>sp_add_alert</a:t>
            </a:r>
            <a:r>
              <a:rPr lang="en-GB" sz="1000" dirty="0">
                <a:effectLst/>
                <a:latin typeface="Arial" panose="020B0604020202020204" pitchFamily="34" charset="0"/>
                <a:ea typeface="Calibri" panose="020F0502020204030204" pitchFamily="34" charset="0"/>
                <a:cs typeface="Times New Roman" panose="02020603050405020304" pitchFamily="18" charset="0"/>
              </a:rPr>
              <a:t> or </a:t>
            </a:r>
            <a:r>
              <a:rPr lang="en-GB" sz="1000" b="1" dirty="0">
                <a:effectLst/>
                <a:latin typeface="Arial" panose="020B0604020202020204" pitchFamily="34" charset="0"/>
                <a:ea typeface="Calibri" panose="020F0502020204030204" pitchFamily="34" charset="0"/>
                <a:cs typeface="Times New Roman" panose="02020603050405020304" pitchFamily="18" charset="0"/>
              </a:rPr>
              <a:t>sp_update_alert</a:t>
            </a:r>
            <a:r>
              <a:rPr lang="en-GB" sz="1000" dirty="0">
                <a:effectLst/>
                <a:latin typeface="Arial" panose="020B0604020202020204" pitchFamily="34" charset="0"/>
                <a:ea typeface="Calibri" panose="020F0502020204030204" pitchFamily="34" charset="0"/>
                <a:cs typeface="Times New Roman" panose="02020603050405020304" pitchFamily="18" charset="0"/>
              </a:rPr>
              <a:t> stored procedures.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 that, in contrast to the job to run, you define which operators to notify by using a special stored procedure, </a:t>
            </a:r>
            <a:r>
              <a:rPr lang="en-GB" sz="1000" b="1" dirty="0">
                <a:effectLst/>
                <a:latin typeface="Arial" panose="020B0604020202020204" pitchFamily="34" charset="0"/>
                <a:ea typeface="Calibri" panose="020F0502020204030204" pitchFamily="34" charset="0"/>
                <a:cs typeface="Times New Roman" panose="02020603050405020304" pitchFamily="18" charset="0"/>
              </a:rPr>
              <a:t>sp_add_notification</a:t>
            </a:r>
            <a:r>
              <a:rPr lang="en-GB" sz="1000" dirty="0">
                <a:effectLst/>
                <a:latin typeface="Arial" panose="020B0604020202020204" pitchFamily="34" charset="0"/>
                <a:ea typeface="Calibri" panose="020F0502020204030204" pitchFamily="34" charset="0"/>
                <a:cs typeface="Times New Roman" panose="02020603050405020304" pitchFamily="18" charset="0"/>
              </a:rPr>
              <a:t>, and not directly at the alert.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special tokens are available for working with alerts. </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73848FD-40C7-4405-AAD8-2A139AC5FC54}"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18</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13: Monitoring SQL Server 2014 with Notifications and Alerts</a:t>
            </a:r>
          </a:p>
        </p:txBody>
      </p:sp>
    </p:spTree>
    <p:extLst>
      <p:ext uri="{BB962C8B-B14F-4D97-AF65-F5344CB8AC3E}">
        <p14:creationId xmlns:p14="http://schemas.microsoft.com/office/powerpoint/2010/main" val="2707095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a job is a specified series of operations performed sequentially by SQL Server Agent.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Talk through the job step types on the slide, and then the code sample in the student manual.</a:t>
            </a:r>
          </a:p>
        </p:txBody>
      </p:sp>
      <p:sp>
        <p:nvSpPr>
          <p:cNvPr id="4" name="Slide Number Placeholder 3"/>
          <p:cNvSpPr>
            <a:spLocks noGrp="1"/>
          </p:cNvSpPr>
          <p:nvPr>
            <p:ph type="sldNum" sz="quarter" idx="10"/>
          </p:nvPr>
        </p:nvSpPr>
        <p:spPr/>
        <p:txBody>
          <a:bodyPr/>
          <a:lstStyle/>
          <a:p>
            <a:fld id="{A9510A6A-E228-4BD6-9D6B-B73B12BFEF4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20764A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Automating SQL Server Management</a:t>
            </a:r>
          </a:p>
        </p:txBody>
      </p:sp>
    </p:spTree>
    <p:extLst>
      <p:ext uri="{BB962C8B-B14F-4D97-AF65-F5344CB8AC3E}">
        <p14:creationId xmlns:p14="http://schemas.microsoft.com/office/powerpoint/2010/main" val="3831924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how a job consists of individual steps that can be of different types. Review the arguments in the table and show the same properties of a job step in SSMS. Discuss the graphic shown on the slide associated with this topic, noting the different actions taken, depending on the step outcome.</a:t>
            </a:r>
          </a:p>
        </p:txBody>
      </p:sp>
      <p:sp>
        <p:nvSpPr>
          <p:cNvPr id="4" name="Slide Number Placeholder 3"/>
          <p:cNvSpPr>
            <a:spLocks noGrp="1"/>
          </p:cNvSpPr>
          <p:nvPr>
            <p:ph type="sldNum" sz="quarter" idx="10"/>
          </p:nvPr>
        </p:nvSpPr>
        <p:spPr/>
        <p:txBody>
          <a:bodyPr/>
          <a:lstStyle/>
          <a:p>
            <a:fld id="{A9510A6A-E228-4BD6-9D6B-B73B12BFEF4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20764A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8: Automating SQL Server Management</a:t>
            </a:r>
          </a:p>
        </p:txBody>
      </p:sp>
    </p:spTree>
    <p:extLst>
      <p:ext uri="{BB962C8B-B14F-4D97-AF65-F5344CB8AC3E}">
        <p14:creationId xmlns:p14="http://schemas.microsoft.com/office/powerpoint/2010/main" val="4004798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the different types of schedules and point out that they can be shared. Use the graphic on the slide to explain that one job may have more than one schedule.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Point out that only one instance of a job can run at any one time.</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C4F9743-3966-4329-AA5E-E52A96580C5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11</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12: Automating SQL Server 2014 Management</a:t>
            </a:r>
          </a:p>
        </p:txBody>
      </p:sp>
    </p:spTree>
    <p:extLst>
      <p:ext uri="{BB962C8B-B14F-4D97-AF65-F5344CB8AC3E}">
        <p14:creationId xmlns:p14="http://schemas.microsoft.com/office/powerpoint/2010/main" val="521557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SQL Server Agent keeps track of job and job step outcomes in system tables in </a:t>
            </a:r>
            <a:r>
              <a:rPr lang="en-GB" sz="1000" b="1" dirty="0">
                <a:effectLst/>
                <a:latin typeface="Arial" panose="020B0604020202020204" pitchFamily="34" charset="0"/>
                <a:ea typeface="Calibri" panose="020F0502020204030204" pitchFamily="34" charset="0"/>
                <a:cs typeface="Times New Roman" panose="02020603050405020304" pitchFamily="18" charset="0"/>
              </a:rPr>
              <a:t>msdb</a:t>
            </a:r>
            <a:r>
              <a:rPr lang="en-GB" sz="1000" dirty="0">
                <a:effectLst/>
                <a:latin typeface="Arial" panose="020B0604020202020204" pitchFamily="34" charset="0"/>
                <a:ea typeface="Calibri" panose="020F0502020204030204" pitchFamily="34" charset="0"/>
                <a:cs typeface="Times New Roman" panose="02020603050405020304" pitchFamily="18" charset="0"/>
              </a:rPr>
              <a:t> and that writing to the Windows Application and SQL Server log files is an optional extra.</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Mention that querying the system tables will be discussed in the next topic.</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students can configure the retention policy, based on time or size, in the property window of SQL Server Agent.</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C4F9743-3966-4329-AA5E-E52A96580C5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12</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12: Automating SQL Server 2014 Management</a:t>
            </a:r>
          </a:p>
        </p:txBody>
      </p:sp>
    </p:spTree>
    <p:extLst>
      <p:ext uri="{BB962C8B-B14F-4D97-AF65-F5344CB8AC3E}">
        <p14:creationId xmlns:p14="http://schemas.microsoft.com/office/powerpoint/2010/main" val="20697092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Talk students through the example on the slide and briefly show the SQL Server Agent Tables (Transact-SQL) page in Books Online to detail the variety of tables available.</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Be sure to point out that the step_id = 0 limits the result set to the job outcome only. To query the steps, use step_id &gt; 0.</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C4F9743-3966-4329-AA5E-E52A96580C5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13</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12: Automating SQL Server 2014 Management</a:t>
            </a:r>
          </a:p>
        </p:txBody>
      </p:sp>
    </p:spTree>
    <p:extLst>
      <p:ext uri="{BB962C8B-B14F-4D97-AF65-F5344CB8AC3E}">
        <p14:creationId xmlns:p14="http://schemas.microsoft.com/office/powerpoint/2010/main" val="41739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Talk the students through the key troubleshooting steps for job issues.</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C4F9743-3966-4329-AA5E-E52A96580C59}"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14</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12: Automating SQL Server 2014 Management</a:t>
            </a:r>
          </a:p>
        </p:txBody>
      </p:sp>
    </p:spTree>
    <p:extLst>
      <p:ext uri="{BB962C8B-B14F-4D97-AF65-F5344CB8AC3E}">
        <p14:creationId xmlns:p14="http://schemas.microsoft.com/office/powerpoint/2010/main" val="3636927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that alerts are predefined responses to specific events that can occur in a SQL Server solution. You can define alerts to perform a job or to notify an operator when a particular event occurs or a performance threshold is exceeded.</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Note that the error message has to be written to the Windows Application Event Log being used for SQL Agent Alerts.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When you create an alert to fire a response after a SQL Server error occurs, you can specify a single error number or all errors of a specific severity level. You can define an alert for all databases, or for a particular database.</a:t>
            </a:r>
          </a:p>
          <a:p>
            <a:pPr>
              <a:lnSpc>
                <a:spcPct val="107000"/>
              </a:lnSpc>
              <a:spcAft>
                <a:spcPts val="800"/>
              </a:spcAft>
            </a:pPr>
            <a:r>
              <a:rPr lang="en-GB" sz="1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Emphasize that it is good practice to configure notifications for error messages with severity level 19 and above.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5A8B288-E3E0-42F2-A1AC-9B6DD44B384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000000"/>
                </a:solidFill>
                <a:latin typeface="Arial" panose="020B0604020202020204" pitchFamily="34" charset="0"/>
              </a:rPr>
              <a:t>20764A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a:solidFill>
                  <a:srgbClr val="336699"/>
                </a:solidFill>
                <a:latin typeface="Arial" panose="020B0604020202020204" pitchFamily="34" charset="0"/>
              </a:rPr>
              <a:t>10: Monitoring SQL Server with Alerts and Notifications</a:t>
            </a:r>
          </a:p>
        </p:txBody>
      </p:sp>
    </p:spTree>
    <p:extLst>
      <p:ext uri="{BB962C8B-B14F-4D97-AF65-F5344CB8AC3E}">
        <p14:creationId xmlns:p14="http://schemas.microsoft.com/office/powerpoint/2010/main" val="398728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Explain how to create alerts. Point out again that event alerts only work if the message is written to Windows Application Event Log.</a:t>
            </a: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773848FD-40C7-4405-AAD8-2A139AC5FC54}" type="slidenum">
              <a:rPr kumimoji="0" lang="en-GB"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17</a:t>
            </a:fld>
            <a:endParaRPr kumimoji="0" lang="en-GB" sz="1800" b="0" i="0" u="none" strike="noStrike" kern="0" cap="none" spc="0" normalizeH="0" baseline="0" noProof="0" dirty="0">
              <a:ln>
                <a:noFill/>
              </a:ln>
              <a:solidFill>
                <a:sysClr val="windowText" lastClr="000000"/>
              </a:solidFill>
              <a:effectLst/>
              <a:uLnTx/>
              <a:uFillTx/>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000000"/>
                </a:solidFill>
                <a:effectLst/>
                <a:uLnTx/>
                <a:uFillTx/>
                <a:latin typeface="Arial" panose="020B0604020202020204" pitchFamily="34" charset="0"/>
              </a:rPr>
              <a:t>20462D</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noProof="0" dirty="0">
                <a:ln>
                  <a:noFill/>
                </a:ln>
                <a:solidFill>
                  <a:srgbClr val="336699"/>
                </a:solidFill>
                <a:effectLst/>
                <a:uLnTx/>
                <a:uFillTx/>
                <a:latin typeface="Arial" panose="020B0604020202020204" pitchFamily="34" charset="0"/>
              </a:rPr>
              <a:t>13: Monitoring SQL Server 2014 with Notifications and Alerts</a:t>
            </a:r>
          </a:p>
        </p:txBody>
      </p:sp>
    </p:spTree>
    <p:extLst>
      <p:ext uri="{BB962C8B-B14F-4D97-AF65-F5344CB8AC3E}">
        <p14:creationId xmlns:p14="http://schemas.microsoft.com/office/powerpoint/2010/main" val="1564653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530703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2" name="TextBox 1">
            <a:extLst>
              <a:ext uri="{FF2B5EF4-FFF2-40B4-BE49-F238E27FC236}">
                <a16:creationId xmlns:a16="http://schemas.microsoft.com/office/drawing/2014/main" id="{B5B0C5EE-42F0-4901-A034-961D2191A808}"/>
              </a:ext>
            </a:extLst>
          </p:cNvPr>
          <p:cNvSpPr txBox="1"/>
          <p:nvPr userDrawn="1"/>
        </p:nvSpPr>
        <p:spPr>
          <a:xfrm>
            <a:off x="11451711" y="6497813"/>
            <a:ext cx="711923" cy="369332"/>
          </a:xfrm>
          <a:prstGeom prst="rect">
            <a:avLst/>
          </a:prstGeom>
          <a:noFill/>
        </p:spPr>
        <p:txBody>
          <a:bodyPr wrap="square" rtlCol="0">
            <a:spAutoFit/>
          </a:bodyPr>
          <a:lstStyle/>
          <a:p>
            <a:pPr algn="r"/>
            <a:fld id="{D25A304B-76F3-4CA0-97EE-DD1EF59EDE22}" type="slidenum">
              <a:rPr lang="en-US" smtClean="0">
                <a:solidFill>
                  <a:schemeClr val="bg1"/>
                </a:solidFill>
              </a:rPr>
              <a:pPr algn="r"/>
              <a:t>‹#›</a:t>
            </a:fld>
            <a:endParaRPr lang="en-US" dirty="0">
              <a:solidFill>
                <a:schemeClr val="bg1"/>
              </a:solidFill>
            </a:endParaRP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84" r:id="rId3"/>
  </p:sldLayoutIdLst>
  <p:hf hdr="0" ftr="0" dt="0"/>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4.png"/><Relationship Id="rId12"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5" Type="http://schemas.openxmlformats.org/officeDocument/2006/relationships/image" Target="../media/image21.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22397" y="724989"/>
            <a:ext cx="10761292" cy="5433174"/>
          </a:xfrm>
          <a:prstGeom prst="rect">
            <a:avLst/>
          </a:prstGeom>
          <a:solidFill>
            <a:schemeClr val="accent4">
              <a:lumMod val="50000"/>
            </a:schemeClr>
          </a:solidFill>
          <a:ln w="57150">
            <a:solidFill>
              <a:schemeClr val="accent1">
                <a:lumMod val="50000"/>
              </a:schemeClr>
            </a:solid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Welcome to New Horizons </a:t>
            </a:r>
            <a:b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Computer Learning Center</a:t>
            </a:r>
          </a:p>
        </p:txBody>
      </p:sp>
      <p:sp>
        <p:nvSpPr>
          <p:cNvPr id="34821" name="Rectangle 5"/>
          <p:cNvSpPr>
            <a:spLocks noChangeArrowheads="1"/>
          </p:cNvSpPr>
          <p:nvPr/>
        </p:nvSpPr>
        <p:spPr bwMode="auto">
          <a:xfrm>
            <a:off x="2229918" y="4310598"/>
            <a:ext cx="7146250" cy="1485144"/>
          </a:xfrm>
          <a:prstGeom prst="rect">
            <a:avLst/>
          </a:prstGeom>
          <a:noFill/>
          <a:ln w="9525">
            <a:no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Indiana Electric Cooperatives</a:t>
            </a:r>
          </a:p>
        </p:txBody>
      </p:sp>
      <p:sp>
        <p:nvSpPr>
          <p:cNvPr id="44034" name="Rectangle 2"/>
          <p:cNvSpPr>
            <a:spLocks noGrp="1" noChangeArrowheads="1"/>
          </p:cNvSpPr>
          <p:nvPr>
            <p:ph type="ctrTitle"/>
          </p:nvPr>
        </p:nvSpPr>
        <p:spPr>
          <a:xfrm>
            <a:off x="1217133" y="2412407"/>
            <a:ext cx="9171821" cy="1142756"/>
          </a:xfrm>
        </p:spPr>
        <p:txBody>
          <a:bodyPr vert="horz" wrap="square" lIns="84259" tIns="42130" rIns="84259" bIns="42130" rtlCol="0" anchor="t">
            <a:noAutofit/>
          </a:bodyPr>
          <a:lstStyle/>
          <a:p>
            <a:pPr algn="ctr" defTabSz="905230">
              <a:defRPr/>
            </a:pP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John Deardurff</a:t>
            </a:r>
            <a:b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br>
            <a:r>
              <a:rPr lang="en-US" altLang="en-US" u="sng"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Senior Technical Instructor</a:t>
            </a:r>
            <a:b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br>
            <a:r>
              <a:rPr lang="en-US" altLang="en-US" sz="2000"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MCSA, MCSD, MCSE, MCDBA, MCITP, MCT, MVP</a:t>
            </a:r>
          </a:p>
        </p:txBody>
      </p:sp>
      <p:pic>
        <p:nvPicPr>
          <p:cNvPr id="5" name="Picture 4"/>
          <p:cNvPicPr>
            <a:picLocks noChangeAspect="1"/>
          </p:cNvPicPr>
          <p:nvPr/>
        </p:nvPicPr>
        <p:blipFill>
          <a:blip r:embed="rId2"/>
          <a:stretch>
            <a:fillRect/>
          </a:stretch>
        </p:blipFill>
        <p:spPr>
          <a:xfrm>
            <a:off x="11468100" y="6290659"/>
            <a:ext cx="636270" cy="567341"/>
          </a:xfrm>
          <a:prstGeom prst="rect">
            <a:avLst/>
          </a:prstGeom>
        </p:spPr>
      </p:pic>
      <p:pic>
        <p:nvPicPr>
          <p:cNvPr id="2" name="Picture 1">
            <a:extLst>
              <a:ext uri="{FF2B5EF4-FFF2-40B4-BE49-F238E27FC236}">
                <a16:creationId xmlns:a16="http://schemas.microsoft.com/office/drawing/2014/main" id="{4F2F1A63-73CC-4C35-AD3F-80FC6E23DD27}"/>
              </a:ext>
            </a:extLst>
          </p:cNvPr>
          <p:cNvPicPr>
            <a:picLocks noChangeAspect="1"/>
          </p:cNvPicPr>
          <p:nvPr/>
        </p:nvPicPr>
        <p:blipFill>
          <a:blip r:embed="rId3"/>
          <a:stretch>
            <a:fillRect/>
          </a:stretch>
        </p:blipFill>
        <p:spPr>
          <a:xfrm>
            <a:off x="3960812" y="5015070"/>
            <a:ext cx="3915273" cy="890430"/>
          </a:xfrm>
          <a:prstGeom prst="rect">
            <a:avLst/>
          </a:prstGeom>
        </p:spPr>
      </p:pic>
    </p:spTree>
    <p:extLst>
      <p:ext uri="{BB962C8B-B14F-4D97-AF65-F5344CB8AC3E}">
        <p14:creationId xmlns:p14="http://schemas.microsoft.com/office/powerpoint/2010/main" val="26898576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Job Steps</a:t>
            </a:r>
          </a:p>
        </p:txBody>
      </p:sp>
      <p:grpSp>
        <p:nvGrpSpPr>
          <p:cNvPr id="4" name="Group 3" descr="This graphic depicts the steps in an example job. It shows three steps with differing actions, depending on the success or failure of the step."/>
          <p:cNvGrpSpPr/>
          <p:nvPr/>
        </p:nvGrpSpPr>
        <p:grpSpPr>
          <a:xfrm>
            <a:off x="1282700" y="621284"/>
            <a:ext cx="9931400" cy="5805156"/>
            <a:chOff x="365760" y="938784"/>
            <a:chExt cx="8546110" cy="5805156"/>
          </a:xfrm>
        </p:grpSpPr>
        <p:sp>
          <p:nvSpPr>
            <p:cNvPr id="5" name="Flowchart: Decision 4"/>
            <p:cNvSpPr/>
            <p:nvPr/>
          </p:nvSpPr>
          <p:spPr bwMode="auto">
            <a:xfrm>
              <a:off x="3307308" y="938784"/>
              <a:ext cx="2529385" cy="1694688"/>
            </a:xfrm>
            <a:prstGeom prst="flowChartDecision">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Backup Database</a:t>
              </a:r>
            </a:p>
          </p:txBody>
        </p:sp>
        <p:sp>
          <p:nvSpPr>
            <p:cNvPr id="6" name="Flowchart: Decision 5"/>
            <p:cNvSpPr/>
            <p:nvPr/>
          </p:nvSpPr>
          <p:spPr bwMode="auto">
            <a:xfrm>
              <a:off x="3307308" y="2980944"/>
              <a:ext cx="2529385" cy="1694688"/>
            </a:xfrm>
            <a:prstGeom prst="flowChartDecision">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Transfer Data</a:t>
              </a:r>
            </a:p>
          </p:txBody>
        </p:sp>
        <p:sp>
          <p:nvSpPr>
            <p:cNvPr id="7" name="Flowchart: Decision 6"/>
            <p:cNvSpPr/>
            <p:nvPr/>
          </p:nvSpPr>
          <p:spPr bwMode="auto">
            <a:xfrm>
              <a:off x="3307308" y="5023104"/>
              <a:ext cx="2529385" cy="1694688"/>
            </a:xfrm>
            <a:prstGeom prst="flowChartDecision">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Execute App</a:t>
              </a:r>
            </a:p>
          </p:txBody>
        </p:sp>
        <p:cxnSp>
          <p:nvCxnSpPr>
            <p:cNvPr id="8" name="Straight Arrow Connector 7"/>
            <p:cNvCxnSpPr>
              <a:stCxn id="5" idx="2"/>
              <a:endCxn id="6" idx="0"/>
            </p:cNvCxnSpPr>
            <p:nvPr/>
          </p:nvCxnSpPr>
          <p:spPr bwMode="auto">
            <a:xfrm>
              <a:off x="4572001" y="2633472"/>
              <a:ext cx="0" cy="347472"/>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p:cNvCxnSpPr>
              <a:stCxn id="6" idx="2"/>
              <a:endCxn id="7" idx="0"/>
            </p:cNvCxnSpPr>
            <p:nvPr/>
          </p:nvCxnSpPr>
          <p:spPr bwMode="auto">
            <a:xfrm>
              <a:off x="4572001" y="4675632"/>
              <a:ext cx="0" cy="347472"/>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3569803" y="2575036"/>
              <a:ext cx="100219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Success</a:t>
              </a:r>
            </a:p>
          </p:txBody>
        </p:sp>
        <p:sp>
          <p:nvSpPr>
            <p:cNvPr id="11" name="TextBox 10"/>
            <p:cNvSpPr txBox="1"/>
            <p:nvPr/>
          </p:nvSpPr>
          <p:spPr>
            <a:xfrm>
              <a:off x="3569803" y="4675632"/>
              <a:ext cx="100219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Success</a:t>
              </a:r>
            </a:p>
          </p:txBody>
        </p:sp>
        <p:sp>
          <p:nvSpPr>
            <p:cNvPr id="12" name="Flowchart: Process 11"/>
            <p:cNvSpPr/>
            <p:nvPr/>
          </p:nvSpPr>
          <p:spPr bwMode="auto">
            <a:xfrm>
              <a:off x="365760" y="5321808"/>
              <a:ext cx="2109216" cy="1097280"/>
            </a:xfrm>
            <a:prstGeom prst="flowChartProcess">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Job Succeeded</a:t>
              </a:r>
            </a:p>
            <a:p>
              <a:pPr lvl="0" algn="ctr" eaLnBrk="0" fontAlgn="base" hangingPunct="0">
                <a:spcBef>
                  <a:spcPct val="0"/>
                </a:spcBef>
                <a:spcAft>
                  <a:spcPct val="0"/>
                </a:spcAft>
              </a:pPr>
              <a:endParaRPr lang="en-GB" sz="16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Notify Operator</a:t>
              </a:r>
            </a:p>
          </p:txBody>
        </p:sp>
        <p:cxnSp>
          <p:nvCxnSpPr>
            <p:cNvPr id="13" name="Straight Arrow Connector 12"/>
            <p:cNvCxnSpPr>
              <a:stCxn id="7" idx="1"/>
              <a:endCxn id="12" idx="3"/>
            </p:cNvCxnSpPr>
            <p:nvPr/>
          </p:nvCxnSpPr>
          <p:spPr bwMode="auto">
            <a:xfrm flipH="1">
              <a:off x="2474976" y="5870448"/>
              <a:ext cx="832332" cy="0"/>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2474976" y="5496282"/>
              <a:ext cx="1002197"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Success</a:t>
              </a:r>
            </a:p>
          </p:txBody>
        </p:sp>
        <p:sp>
          <p:nvSpPr>
            <p:cNvPr id="15" name="Flowchart: Process 14"/>
            <p:cNvSpPr/>
            <p:nvPr/>
          </p:nvSpPr>
          <p:spPr bwMode="auto">
            <a:xfrm>
              <a:off x="6802654" y="5000484"/>
              <a:ext cx="2109216" cy="1743456"/>
            </a:xfrm>
            <a:prstGeom prst="flowChartProcess">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Job Failed</a:t>
              </a:r>
            </a:p>
            <a:p>
              <a:pPr lvl="0" algn="ctr" eaLnBrk="0" fontAlgn="base" hangingPunct="0">
                <a:spcBef>
                  <a:spcPct val="0"/>
                </a:spcBef>
                <a:spcAft>
                  <a:spcPct val="0"/>
                </a:spcAft>
              </a:pPr>
              <a:endParaRPr lang="en-GB" sz="16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Write to Application Log</a:t>
              </a:r>
            </a:p>
            <a:p>
              <a:pPr lvl="0" algn="ctr" eaLnBrk="0" fontAlgn="base" hangingPunct="0">
                <a:spcBef>
                  <a:spcPct val="0"/>
                </a:spcBef>
                <a:spcAft>
                  <a:spcPct val="0"/>
                </a:spcAft>
              </a:pPr>
              <a:endParaRPr lang="en-GB" sz="1600" b="1" dirty="0">
                <a:solidFill>
                  <a:srgbClr val="FFFFFF"/>
                </a:solidFill>
                <a:latin typeface="Segoe UI" panose="020B0502040204020203" pitchFamily="34" charset="0"/>
                <a:cs typeface="Segoe UI" panose="020B0502040204020203" pitchFamily="34" charset="0"/>
              </a:endParaRPr>
            </a:p>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Notify Operator</a:t>
              </a:r>
            </a:p>
          </p:txBody>
        </p:sp>
        <p:cxnSp>
          <p:nvCxnSpPr>
            <p:cNvPr id="16" name="Elbow Connector 15"/>
            <p:cNvCxnSpPr>
              <a:stCxn id="5" idx="3"/>
              <a:endCxn id="15" idx="0"/>
            </p:cNvCxnSpPr>
            <p:nvPr/>
          </p:nvCxnSpPr>
          <p:spPr bwMode="auto">
            <a:xfrm>
              <a:off x="5836693" y="1786128"/>
              <a:ext cx="2020569" cy="3214356"/>
            </a:xfrm>
            <a:prstGeom prst="bentConnector2">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6" idx="3"/>
              <a:endCxn id="15" idx="0"/>
            </p:cNvCxnSpPr>
            <p:nvPr/>
          </p:nvCxnSpPr>
          <p:spPr bwMode="auto">
            <a:xfrm>
              <a:off x="5836693" y="3828288"/>
              <a:ext cx="2020569" cy="1172196"/>
            </a:xfrm>
            <a:prstGeom prst="bentConnector2">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7" idx="3"/>
              <a:endCxn id="15" idx="1"/>
            </p:cNvCxnSpPr>
            <p:nvPr/>
          </p:nvCxnSpPr>
          <p:spPr bwMode="auto">
            <a:xfrm>
              <a:off x="5836693" y="5870448"/>
              <a:ext cx="965961" cy="1764"/>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6345879" y="1394176"/>
              <a:ext cx="773994"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Failed</a:t>
              </a:r>
            </a:p>
          </p:txBody>
        </p:sp>
        <p:sp>
          <p:nvSpPr>
            <p:cNvPr id="20" name="TextBox 19"/>
            <p:cNvSpPr txBox="1"/>
            <p:nvPr/>
          </p:nvSpPr>
          <p:spPr>
            <a:xfrm>
              <a:off x="6345879" y="3436336"/>
              <a:ext cx="773994"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Failed</a:t>
              </a:r>
            </a:p>
          </p:txBody>
        </p:sp>
        <p:sp>
          <p:nvSpPr>
            <p:cNvPr id="21" name="TextBox 20"/>
            <p:cNvSpPr txBox="1"/>
            <p:nvPr/>
          </p:nvSpPr>
          <p:spPr>
            <a:xfrm>
              <a:off x="5895031" y="5455876"/>
              <a:ext cx="773994"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Failed</a:t>
              </a:r>
            </a:p>
          </p:txBody>
        </p:sp>
        <p:sp>
          <p:nvSpPr>
            <p:cNvPr id="22" name="Flowchart: Process 21"/>
            <p:cNvSpPr/>
            <p:nvPr/>
          </p:nvSpPr>
          <p:spPr bwMode="auto">
            <a:xfrm>
              <a:off x="365760" y="1237488"/>
              <a:ext cx="2109216" cy="1097280"/>
            </a:xfrm>
            <a:prstGeom prst="flowChartProcess">
              <a:avLst/>
            </a:prstGeom>
            <a:solidFill>
              <a:schemeClr val="accent4">
                <a:lumMod val="50000"/>
              </a:schemeClr>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r>
                <a:rPr lang="en-GB" sz="1600" b="1" dirty="0">
                  <a:solidFill>
                    <a:srgbClr val="FFFFFF"/>
                  </a:solidFill>
                  <a:latin typeface="Segoe UI" panose="020B0502040204020203" pitchFamily="34" charset="0"/>
                  <a:cs typeface="Segoe UI" panose="020B0502040204020203" pitchFamily="34" charset="0"/>
                </a:rPr>
                <a:t>Job Started</a:t>
              </a:r>
            </a:p>
          </p:txBody>
        </p:sp>
        <p:cxnSp>
          <p:nvCxnSpPr>
            <p:cNvPr id="23" name="Straight Arrow Connector 22"/>
            <p:cNvCxnSpPr>
              <a:stCxn id="22" idx="3"/>
              <a:endCxn id="5" idx="1"/>
            </p:cNvCxnSpPr>
            <p:nvPr/>
          </p:nvCxnSpPr>
          <p:spPr bwMode="auto">
            <a:xfrm>
              <a:off x="2474976" y="1786128"/>
              <a:ext cx="832332" cy="0"/>
            </a:xfrm>
            <a:prstGeom prst="straightConnector1">
              <a:avLst/>
            </a:prstGeom>
            <a:ln>
              <a:solidFill>
                <a:srgbClr val="0070C0"/>
              </a:solidFill>
              <a:headEnd type="none" w="med" len="med"/>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31990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Scheduling Jobs for Execution</a:t>
            </a:r>
          </a:p>
        </p:txBody>
      </p:sp>
      <p:sp>
        <p:nvSpPr>
          <p:cNvPr id="4" name="Rectangle 3"/>
          <p:cNvSpPr>
            <a:spLocks noChangeArrowheads="1"/>
          </p:cNvSpPr>
          <p:nvPr/>
        </p:nvSpPr>
        <p:spPr bwMode="auto">
          <a:xfrm>
            <a:off x="7351551" y="643844"/>
            <a:ext cx="3824308" cy="5562600"/>
          </a:xfrm>
          <a:prstGeom prst="rect">
            <a:avLst/>
          </a:prstGeom>
          <a:solidFill>
            <a:srgbClr val="F6F7EB"/>
          </a:solidFill>
          <a:ln w="9525" algn="ctr">
            <a:solidFill>
              <a:srgbClr val="808080"/>
            </a:solidFill>
            <a:round/>
            <a:headEnd/>
            <a:tailEnd/>
          </a:ln>
          <a:effectLst/>
        </p:spPr>
        <p:txBody>
          <a:bodyPr wrap="square" anchor="t">
            <a:noAutofit/>
          </a:bodyPr>
          <a:lstStyle/>
          <a:p>
            <a:pPr defTabSz="457200" fontAlgn="base">
              <a:lnSpc>
                <a:spcPct val="120000"/>
              </a:lnSpc>
              <a:spcBef>
                <a:spcPct val="0"/>
              </a:spcBef>
              <a:spcAft>
                <a:spcPct val="0"/>
              </a:spcAft>
              <a:buClr>
                <a:srgbClr val="DC0081"/>
              </a:buClr>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Job: Backup Transaction Log</a:t>
            </a:r>
          </a:p>
        </p:txBody>
      </p:sp>
      <p:sp>
        <p:nvSpPr>
          <p:cNvPr id="5" name="Text Box 5"/>
          <p:cNvSpPr txBox="1">
            <a:spLocks noChangeArrowheads="1"/>
          </p:cNvSpPr>
          <p:nvPr/>
        </p:nvSpPr>
        <p:spPr bwMode="auto">
          <a:xfrm>
            <a:off x="7536610" y="1468346"/>
            <a:ext cx="271240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Schedule: Mon-Sun Shift 1</a:t>
            </a:r>
          </a:p>
        </p:txBody>
      </p:sp>
      <p:sp>
        <p:nvSpPr>
          <p:cNvPr id="6" name="Text Box 19"/>
          <p:cNvSpPr txBox="1">
            <a:spLocks noChangeArrowheads="1"/>
          </p:cNvSpPr>
          <p:nvPr/>
        </p:nvSpPr>
        <p:spPr bwMode="auto">
          <a:xfrm>
            <a:off x="8063560" y="2442944"/>
            <a:ext cx="1943100" cy="923925"/>
          </a:xfrm>
          <a:prstGeom prst="rect">
            <a:avLst/>
          </a:prstGeom>
          <a:solidFill>
            <a:schemeClr val="bg1"/>
          </a:solidFill>
          <a:ln w="9525">
            <a:solidFill>
              <a:schemeClr val="folHlink"/>
            </a:solidFill>
            <a:miter lim="800000"/>
            <a:headEnd/>
            <a:tailEnd/>
          </a:ln>
          <a:effectLst/>
        </p:spPr>
        <p:txBody>
          <a:bodyPr wrap="squar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Every 1 Hours</a:t>
            </a:r>
          </a:p>
          <a:p>
            <a:pPr fontAlgn="base">
              <a:spcBef>
                <a:spcPct val="0"/>
              </a:spcBef>
              <a:spcAft>
                <a:spcPct val="0"/>
              </a:spcAft>
              <a:defRPr/>
            </a:pPr>
            <a: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From: 8:00 A.M.</a:t>
            </a:r>
            <a:b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br>
            <a: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To:     5:00 P.M.</a:t>
            </a:r>
          </a:p>
        </p:txBody>
      </p:sp>
      <p:sp>
        <p:nvSpPr>
          <p:cNvPr id="7" name="Text Box 19"/>
          <p:cNvSpPr txBox="1">
            <a:spLocks noChangeArrowheads="1"/>
          </p:cNvSpPr>
          <p:nvPr/>
        </p:nvSpPr>
        <p:spPr bwMode="auto">
          <a:xfrm>
            <a:off x="8063560" y="1936182"/>
            <a:ext cx="1943100" cy="369332"/>
          </a:xfrm>
          <a:prstGeom prst="rect">
            <a:avLst/>
          </a:prstGeom>
          <a:solidFill>
            <a:schemeClr val="bg1"/>
          </a:solidFill>
          <a:ln w="9525">
            <a:solidFill>
              <a:schemeClr val="folHlink"/>
            </a:solidFill>
            <a:miter lim="800000"/>
            <a:headEnd/>
            <a:tailEnd/>
          </a:ln>
          <a:effectLst/>
        </p:spPr>
        <p:txBody>
          <a:bodyPr wrap="squar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Daily Schedule</a:t>
            </a:r>
            <a:endPar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8" name="Text Box 5"/>
          <p:cNvSpPr txBox="1">
            <a:spLocks noChangeArrowheads="1"/>
          </p:cNvSpPr>
          <p:nvPr/>
        </p:nvSpPr>
        <p:spPr bwMode="auto">
          <a:xfrm>
            <a:off x="7536611" y="3906826"/>
            <a:ext cx="27492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Schedule: Mon-Sun Shift 2</a:t>
            </a:r>
          </a:p>
        </p:txBody>
      </p:sp>
      <p:sp>
        <p:nvSpPr>
          <p:cNvPr id="9" name="Text Box 19"/>
          <p:cNvSpPr txBox="1">
            <a:spLocks noChangeArrowheads="1"/>
          </p:cNvSpPr>
          <p:nvPr/>
        </p:nvSpPr>
        <p:spPr bwMode="auto">
          <a:xfrm>
            <a:off x="8073080" y="4867961"/>
            <a:ext cx="1943100" cy="923925"/>
          </a:xfrm>
          <a:prstGeom prst="rect">
            <a:avLst/>
          </a:prstGeom>
          <a:solidFill>
            <a:schemeClr val="bg1"/>
          </a:solidFill>
          <a:ln w="9525">
            <a:solidFill>
              <a:schemeClr val="folHlink"/>
            </a:solidFill>
            <a:miter lim="800000"/>
            <a:headEnd/>
            <a:tailEnd/>
          </a:ln>
          <a:effectLst/>
        </p:spPr>
        <p:txBody>
          <a:bodyPr wrap="squar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Every 4 Hours</a:t>
            </a:r>
          </a:p>
          <a:p>
            <a:pPr fontAlgn="base">
              <a:spcBef>
                <a:spcPct val="0"/>
              </a:spcBef>
              <a:spcAft>
                <a:spcPct val="0"/>
              </a:spcAft>
              <a:defRPr/>
            </a:pPr>
            <a: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From: 5:01 P.M.</a:t>
            </a:r>
            <a:b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br>
            <a:r>
              <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To:     7:59 A.M.</a:t>
            </a:r>
          </a:p>
        </p:txBody>
      </p:sp>
      <p:sp>
        <p:nvSpPr>
          <p:cNvPr id="10" name="Text Box 19"/>
          <p:cNvSpPr txBox="1">
            <a:spLocks noChangeArrowheads="1"/>
          </p:cNvSpPr>
          <p:nvPr/>
        </p:nvSpPr>
        <p:spPr bwMode="auto">
          <a:xfrm>
            <a:off x="8073080" y="4374662"/>
            <a:ext cx="1943100" cy="369332"/>
          </a:xfrm>
          <a:prstGeom prst="rect">
            <a:avLst/>
          </a:prstGeom>
          <a:solidFill>
            <a:schemeClr val="bg1"/>
          </a:solidFill>
          <a:ln w="9525">
            <a:solidFill>
              <a:schemeClr val="folHlink"/>
            </a:solidFill>
            <a:miter lim="800000"/>
            <a:headEnd/>
            <a:tailEnd/>
          </a:ln>
          <a:effectLst/>
        </p:spPr>
        <p:txBody>
          <a:bodyPr wrap="square">
            <a:spAutoFit/>
          </a:bodyPr>
          <a:lstStyle/>
          <a:p>
            <a:pPr fontAlgn="base">
              <a:spcBef>
                <a:spcPct val="0"/>
              </a:spcBef>
              <a:spcAft>
                <a:spcPct val="0"/>
              </a:spcAft>
              <a:defRPr/>
            </a:pPr>
            <a:r>
              <a:rPr lang="en-US" b="1"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rPr>
              <a:t>Daily Schedule</a:t>
            </a:r>
            <a:endParaRPr lang="en-US" kern="0" dirty="0">
              <a:solidFill>
                <a:srgbClr val="000000"/>
              </a:solidFill>
              <a:latin typeface="Segoe UI Light" panose="020B0502040204020203" pitchFamily="34" charset="0"/>
              <a:ea typeface="Segoe UI" panose="020B0502040204020203" pitchFamily="34" charset="0"/>
              <a:cs typeface="Segoe UI Light" panose="020B0502040204020203" pitchFamily="34" charset="0"/>
            </a:endParaRPr>
          </a:p>
        </p:txBody>
      </p:sp>
      <p:sp>
        <p:nvSpPr>
          <p:cNvPr id="11" name="Content Placeholder 2"/>
          <p:cNvSpPr txBox="1">
            <a:spLocks/>
          </p:cNvSpPr>
          <p:nvPr/>
        </p:nvSpPr>
        <p:spPr>
          <a:xfrm>
            <a:off x="915954" y="105908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GB" kern="0" dirty="0">
                <a:solidFill>
                  <a:srgbClr val="000000"/>
                </a:solidFill>
              </a:rPr>
              <a:t>Recurrence:</a:t>
            </a:r>
          </a:p>
          <a:p>
            <a:pPr lvl="1">
              <a:defRPr/>
            </a:pPr>
            <a:r>
              <a:rPr lang="en-GB" kern="0" dirty="0">
                <a:solidFill>
                  <a:srgbClr val="000000"/>
                </a:solidFill>
              </a:rPr>
              <a:t>One time</a:t>
            </a:r>
          </a:p>
          <a:p>
            <a:pPr lvl="1">
              <a:defRPr/>
            </a:pPr>
            <a:r>
              <a:rPr lang="en-GB" kern="0" dirty="0">
                <a:solidFill>
                  <a:srgbClr val="000000"/>
                </a:solidFill>
              </a:rPr>
              <a:t>When SQL Server Agent starts</a:t>
            </a:r>
          </a:p>
          <a:p>
            <a:pPr lvl="1">
              <a:defRPr/>
            </a:pPr>
            <a:r>
              <a:rPr lang="en-GB" kern="0" dirty="0">
                <a:solidFill>
                  <a:srgbClr val="000000"/>
                </a:solidFill>
              </a:rPr>
              <a:t>Whenever the CPU is idle</a:t>
            </a:r>
          </a:p>
          <a:p>
            <a:pPr lvl="1">
              <a:defRPr/>
            </a:pPr>
            <a:endParaRPr lang="en-GB" kern="0" dirty="0">
              <a:solidFill>
                <a:srgbClr val="000000"/>
              </a:solidFill>
            </a:endParaRPr>
          </a:p>
          <a:p>
            <a:pPr>
              <a:defRPr/>
            </a:pPr>
            <a:r>
              <a:rPr lang="en-GB" kern="0" dirty="0">
                <a:solidFill>
                  <a:srgbClr val="000000"/>
                </a:solidFill>
              </a:rPr>
              <a:t>One job can have multiple </a:t>
            </a:r>
            <a:br>
              <a:rPr lang="en-GB" kern="0" dirty="0">
                <a:solidFill>
                  <a:srgbClr val="000000"/>
                </a:solidFill>
              </a:rPr>
            </a:br>
            <a:r>
              <a:rPr lang="en-GB" kern="0" dirty="0">
                <a:solidFill>
                  <a:srgbClr val="000000"/>
                </a:solidFill>
              </a:rPr>
              <a:t>schedules</a:t>
            </a:r>
          </a:p>
          <a:p>
            <a:pPr>
              <a:defRPr/>
            </a:pPr>
            <a:endParaRPr lang="en-GB" kern="0" dirty="0">
              <a:solidFill>
                <a:srgbClr val="000000"/>
              </a:solidFill>
            </a:endParaRPr>
          </a:p>
          <a:p>
            <a:pPr>
              <a:defRPr/>
            </a:pPr>
            <a:r>
              <a:rPr lang="en-GB" kern="0" dirty="0">
                <a:solidFill>
                  <a:srgbClr val="000000"/>
                </a:solidFill>
              </a:rPr>
              <a:t>Multiple jobs can share </a:t>
            </a:r>
            <a:br>
              <a:rPr lang="en-GB" kern="0" dirty="0">
                <a:solidFill>
                  <a:srgbClr val="000000"/>
                </a:solidFill>
              </a:rPr>
            </a:br>
            <a:r>
              <a:rPr lang="en-GB" kern="0" dirty="0">
                <a:solidFill>
                  <a:srgbClr val="000000"/>
                </a:solidFill>
              </a:rPr>
              <a:t>one schedule</a:t>
            </a:r>
          </a:p>
          <a:p>
            <a:pPr lvl="1">
              <a:defRPr/>
            </a:pPr>
            <a:endParaRPr lang="en-GB" kern="0" dirty="0">
              <a:solidFill>
                <a:srgbClr val="000000"/>
              </a:solidFill>
            </a:endParaRPr>
          </a:p>
          <a:p>
            <a:pPr>
              <a:defRPr/>
            </a:pPr>
            <a:endParaRPr lang="en-GB" kern="0" dirty="0">
              <a:solidFill>
                <a:srgbClr val="000000"/>
              </a:solidFill>
            </a:endParaRPr>
          </a:p>
        </p:txBody>
      </p:sp>
    </p:spTree>
    <p:extLst>
      <p:ext uri="{BB962C8B-B14F-4D97-AF65-F5344CB8AC3E}">
        <p14:creationId xmlns:p14="http://schemas.microsoft.com/office/powerpoint/2010/main" val="4024791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Viewing Job History</a:t>
            </a:r>
          </a:p>
        </p:txBody>
      </p:sp>
      <p:sp>
        <p:nvSpPr>
          <p:cNvPr id="4" name="Content Placeholder 1"/>
          <p:cNvSpPr txBox="1">
            <a:spLocks/>
          </p:cNvSpPr>
          <p:nvPr/>
        </p:nvSpPr>
        <p:spPr>
          <a:xfrm>
            <a:off x="609600" y="864053"/>
            <a:ext cx="949234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US" kern="0" dirty="0">
                <a:solidFill>
                  <a:srgbClr val="000000"/>
                </a:solidFill>
              </a:rPr>
              <a:t>SQL Server Agent </a:t>
            </a:r>
            <a:br>
              <a:rPr lang="en-US" kern="0" dirty="0">
                <a:solidFill>
                  <a:srgbClr val="000000"/>
                </a:solidFill>
              </a:rPr>
            </a:br>
            <a:r>
              <a:rPr lang="en-US" kern="0" dirty="0">
                <a:solidFill>
                  <a:srgbClr val="000000"/>
                </a:solidFill>
              </a:rPr>
              <a:t>writes job history </a:t>
            </a:r>
            <a:br>
              <a:rPr lang="en-US" kern="0" dirty="0">
                <a:solidFill>
                  <a:srgbClr val="000000"/>
                </a:solidFill>
              </a:rPr>
            </a:br>
            <a:r>
              <a:rPr lang="en-US" kern="0" dirty="0">
                <a:solidFill>
                  <a:srgbClr val="000000"/>
                </a:solidFill>
              </a:rPr>
              <a:t>to </a:t>
            </a:r>
            <a:r>
              <a:rPr lang="en-US" b="1" kern="0" dirty="0">
                <a:solidFill>
                  <a:srgbClr val="000000"/>
                </a:solidFill>
              </a:rPr>
              <a:t>msdb</a:t>
            </a:r>
            <a:r>
              <a:rPr lang="en-US" kern="0" dirty="0">
                <a:solidFill>
                  <a:srgbClr val="000000"/>
                </a:solidFill>
              </a:rPr>
              <a:t> and </a:t>
            </a:r>
            <a:br>
              <a:rPr lang="en-US" kern="0" dirty="0">
                <a:solidFill>
                  <a:srgbClr val="000000"/>
                </a:solidFill>
              </a:rPr>
            </a:br>
            <a:r>
              <a:rPr lang="en-US" kern="0" dirty="0">
                <a:solidFill>
                  <a:srgbClr val="000000"/>
                </a:solidFill>
              </a:rPr>
              <a:t>optionally to </a:t>
            </a:r>
            <a:br>
              <a:rPr lang="en-US" kern="0" dirty="0">
                <a:solidFill>
                  <a:srgbClr val="000000"/>
                </a:solidFill>
              </a:rPr>
            </a:br>
            <a:r>
              <a:rPr lang="en-US" kern="0" dirty="0">
                <a:solidFill>
                  <a:srgbClr val="000000"/>
                </a:solidFill>
              </a:rPr>
              <a:t>log files</a:t>
            </a:r>
          </a:p>
          <a:p>
            <a:pPr>
              <a:defRPr/>
            </a:pPr>
            <a:endParaRPr lang="en-US" kern="0" dirty="0">
              <a:solidFill>
                <a:srgbClr val="000000"/>
              </a:solidFill>
            </a:endParaRPr>
          </a:p>
          <a:p>
            <a:pPr>
              <a:defRPr/>
            </a:pPr>
            <a:endParaRPr lang="en-US" kern="0" dirty="0">
              <a:solidFill>
                <a:srgbClr val="000000"/>
              </a:solidFill>
            </a:endParaRPr>
          </a:p>
          <a:p>
            <a:pPr>
              <a:defRPr/>
            </a:pPr>
            <a:r>
              <a:rPr lang="en-US" kern="0" dirty="0">
                <a:solidFill>
                  <a:srgbClr val="000000"/>
                </a:solidFill>
              </a:rPr>
              <a:t>Job Activity Monitor shows current job activity</a:t>
            </a:r>
          </a:p>
          <a:p>
            <a:pPr>
              <a:defRPr/>
            </a:pPr>
            <a:endParaRPr lang="en-GB" kern="0" dirty="0">
              <a:solidFill>
                <a:srgbClr val="00000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343" y="1021215"/>
            <a:ext cx="5267325" cy="2876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4122357" y="4663482"/>
            <a:ext cx="5979587" cy="1678595"/>
          </a:xfrm>
          <a:prstGeom prst="rect">
            <a:avLst/>
          </a:prstGeom>
        </p:spPr>
      </p:pic>
    </p:spTree>
    <p:extLst>
      <p:ext uri="{BB962C8B-B14F-4D97-AF65-F5344CB8AC3E}">
        <p14:creationId xmlns:p14="http://schemas.microsoft.com/office/powerpoint/2010/main" val="3544978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9400" y="274638"/>
            <a:ext cx="11303000" cy="1143000"/>
          </a:xfrm>
        </p:spPr>
        <p:txBody>
          <a:bodyPr/>
          <a:lstStyle/>
          <a:p>
            <a:r>
              <a:rPr lang="en-GB" dirty="0"/>
              <a:t>Querying SQL Server Agent-related System Tables</a:t>
            </a:r>
          </a:p>
        </p:txBody>
      </p:sp>
      <p:sp>
        <p:nvSpPr>
          <p:cNvPr id="4" name="Content Placeholder 2"/>
          <p:cNvSpPr txBox="1">
            <a:spLocks/>
          </p:cNvSpPr>
          <p:nvPr/>
        </p:nvSpPr>
        <p:spPr>
          <a:xfrm>
            <a:off x="1620785" y="1417638"/>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US" kern="0" dirty="0">
                <a:solidFill>
                  <a:srgbClr val="000000"/>
                </a:solidFill>
              </a:rPr>
              <a:t>Configuration and history in </a:t>
            </a:r>
            <a:r>
              <a:rPr lang="en-US" b="1" kern="0" dirty="0">
                <a:solidFill>
                  <a:srgbClr val="000000"/>
                </a:solidFill>
              </a:rPr>
              <a:t>msdb.dbo</a:t>
            </a:r>
          </a:p>
          <a:p>
            <a:pPr>
              <a:defRPr/>
            </a:pPr>
            <a:endParaRPr lang="en-US" kern="0" dirty="0">
              <a:solidFill>
                <a:srgbClr val="000000"/>
              </a:solidFill>
            </a:endParaRPr>
          </a:p>
          <a:p>
            <a:pPr>
              <a:defRPr/>
            </a:pPr>
            <a:r>
              <a:rPr lang="en-US" kern="0" dirty="0">
                <a:solidFill>
                  <a:srgbClr val="000000"/>
                </a:solidFill>
              </a:rPr>
              <a:t>Use history tables to automate collection of job history over several systems</a:t>
            </a:r>
          </a:p>
          <a:p>
            <a:pPr>
              <a:defRPr/>
            </a:pPr>
            <a:endParaRPr lang="en-US" kern="0" dirty="0">
              <a:solidFill>
                <a:srgbClr val="000000"/>
              </a:solidFill>
            </a:endParaRPr>
          </a:p>
        </p:txBody>
      </p:sp>
      <p:sp>
        <p:nvSpPr>
          <p:cNvPr id="5" name="AutoShape 26"/>
          <p:cNvSpPr>
            <a:spLocks noChangeArrowheads="1"/>
          </p:cNvSpPr>
          <p:nvPr/>
        </p:nvSpPr>
        <p:spPr bwMode="auto">
          <a:xfrm>
            <a:off x="1181099" y="3668369"/>
            <a:ext cx="8998527"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wrap="square" lIns="45720" rIns="4572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defRPr/>
            </a:pPr>
            <a:r>
              <a:rPr lang="en-US" sz="2000" b="0" dirty="0">
                <a:solidFill>
                  <a:srgbClr val="000000"/>
                </a:solidFill>
                <a:latin typeface="Lucida Sans Unicode" panose="020B0602030504020204" pitchFamily="34" charset="0"/>
                <a:cs typeface="Lucida Sans Unicode" panose="020B0602030504020204" pitchFamily="34" charset="0"/>
              </a:rPr>
              <a:t>SELECT j.name, jh.run_date, jh.run_time, jh.message</a:t>
            </a:r>
          </a:p>
          <a:p>
            <a:pPr>
              <a:defRPr/>
            </a:pPr>
            <a:r>
              <a:rPr lang="de-AT" sz="2000" b="0" dirty="0">
                <a:solidFill>
                  <a:srgbClr val="000000"/>
                </a:solidFill>
                <a:latin typeface="Lucida Sans Unicode" panose="020B0602030504020204" pitchFamily="34" charset="0"/>
                <a:cs typeface="Lucida Sans Unicode" panose="020B0602030504020204" pitchFamily="34" charset="0"/>
              </a:rPr>
              <a:t>FROM msdb.dbo.sysjobhistory AS jh </a:t>
            </a:r>
          </a:p>
          <a:p>
            <a:pPr>
              <a:defRPr/>
            </a:pPr>
            <a:r>
              <a:rPr lang="de-AT" sz="2000" b="0" dirty="0">
                <a:solidFill>
                  <a:srgbClr val="000000"/>
                </a:solidFill>
                <a:latin typeface="Lucida Sans Unicode" panose="020B0602030504020204" pitchFamily="34" charset="0"/>
                <a:cs typeface="Lucida Sans Unicode" panose="020B0602030504020204" pitchFamily="34" charset="0"/>
              </a:rPr>
              <a:t>INNER JOIN msdb.dbo.sysjobs AS j</a:t>
            </a:r>
          </a:p>
          <a:p>
            <a:pPr>
              <a:defRPr/>
            </a:pPr>
            <a:r>
              <a:rPr lang="de-AT" sz="2000" b="0" dirty="0">
                <a:solidFill>
                  <a:srgbClr val="000000"/>
                </a:solidFill>
                <a:latin typeface="Lucida Sans Unicode" panose="020B0602030504020204" pitchFamily="34" charset="0"/>
                <a:cs typeface="Lucida Sans Unicode" panose="020B0602030504020204" pitchFamily="34" charset="0"/>
              </a:rPr>
              <a:t>ON </a:t>
            </a:r>
            <a:r>
              <a:rPr lang="en-US" sz="2000" b="0" dirty="0" err="1">
                <a:solidFill>
                  <a:srgbClr val="000000"/>
                </a:solidFill>
                <a:latin typeface="Lucida Sans Unicode" panose="020B0602030504020204" pitchFamily="34" charset="0"/>
                <a:cs typeface="Lucida Sans Unicode" panose="020B0602030504020204" pitchFamily="34" charset="0"/>
              </a:rPr>
              <a:t>jh</a:t>
            </a:r>
            <a:r>
              <a:rPr lang="de-AT" sz="2000" b="0" dirty="0">
                <a:solidFill>
                  <a:srgbClr val="000000"/>
                </a:solidFill>
                <a:latin typeface="Lucida Sans Unicode" panose="020B0602030504020204" pitchFamily="34" charset="0"/>
                <a:cs typeface="Lucida Sans Unicode" panose="020B0602030504020204" pitchFamily="34" charset="0"/>
              </a:rPr>
              <a:t>.job_id = j.job_id	</a:t>
            </a:r>
          </a:p>
          <a:p>
            <a:pPr>
              <a:defRPr/>
            </a:pPr>
            <a:r>
              <a:rPr lang="de-AT" sz="2000" b="0" dirty="0">
                <a:solidFill>
                  <a:srgbClr val="000000"/>
                </a:solidFill>
                <a:latin typeface="Lucida Sans Unicode" panose="020B0602030504020204" pitchFamily="34" charset="0"/>
                <a:cs typeface="Lucida Sans Unicode" panose="020B0602030504020204" pitchFamily="34" charset="0"/>
              </a:rPr>
              <a:t>WHERE </a:t>
            </a:r>
            <a:r>
              <a:rPr lang="en-US" sz="2000" b="0" dirty="0">
                <a:solidFill>
                  <a:srgbClr val="000000"/>
                </a:solidFill>
                <a:latin typeface="Lucida Sans Unicode" panose="020B0602030504020204" pitchFamily="34" charset="0"/>
                <a:cs typeface="Lucida Sans Unicode" panose="020B0602030504020204" pitchFamily="34" charset="0"/>
              </a:rPr>
              <a:t>jh</a:t>
            </a:r>
            <a:r>
              <a:rPr lang="de-AT" sz="2000" b="0" dirty="0">
                <a:solidFill>
                  <a:srgbClr val="000000"/>
                </a:solidFill>
                <a:latin typeface="Lucida Sans Unicode" panose="020B0602030504020204" pitchFamily="34" charset="0"/>
                <a:cs typeface="Lucida Sans Unicode" panose="020B0602030504020204" pitchFamily="34" charset="0"/>
              </a:rPr>
              <a:t>.step_id = 0; </a:t>
            </a:r>
          </a:p>
          <a:p>
            <a:pPr>
              <a:defRPr/>
            </a:pPr>
            <a:r>
              <a:rPr lang="de-AT" sz="2000" b="0" dirty="0">
                <a:solidFill>
                  <a:srgbClr val="000000"/>
                </a:solidFill>
                <a:latin typeface="Lucida Sans Unicode" panose="020B0602030504020204" pitchFamily="34" charset="0"/>
                <a:cs typeface="Lucida Sans Unicode" panose="020B0602030504020204" pitchFamily="34" charset="0"/>
              </a:rPr>
              <a:t>GO</a:t>
            </a:r>
            <a:endParaRPr lang="en-AU" sz="2000" b="0" dirty="0">
              <a:solidFill>
                <a:srgbClr val="00000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1788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Troubleshooting Failed Jobs</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41289" y="970521"/>
            <a:ext cx="3288962" cy="2055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txBox="1">
            <a:spLocks/>
          </p:cNvSpPr>
          <p:nvPr/>
        </p:nvSpPr>
        <p:spPr>
          <a:xfrm>
            <a:off x="609600" y="855322"/>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GB" kern="0" dirty="0">
                <a:solidFill>
                  <a:srgbClr val="000000"/>
                </a:solidFill>
              </a:rPr>
              <a:t>SQL Server Agent status:</a:t>
            </a:r>
          </a:p>
          <a:p>
            <a:pPr lvl="1">
              <a:defRPr/>
            </a:pPr>
            <a:r>
              <a:rPr lang="en-GB" kern="0" dirty="0">
                <a:solidFill>
                  <a:srgbClr val="000000"/>
                </a:solidFill>
              </a:rPr>
              <a:t>Is the service account valid?</a:t>
            </a:r>
          </a:p>
          <a:p>
            <a:pPr lvl="1">
              <a:defRPr/>
            </a:pPr>
            <a:r>
              <a:rPr lang="en-GB" kern="0" dirty="0">
                <a:solidFill>
                  <a:srgbClr val="000000"/>
                </a:solidFill>
              </a:rPr>
              <a:t>Is the </a:t>
            </a:r>
            <a:r>
              <a:rPr lang="en-GB" b="1" kern="0" dirty="0">
                <a:solidFill>
                  <a:srgbClr val="000000"/>
                </a:solidFill>
              </a:rPr>
              <a:t>msdb</a:t>
            </a:r>
            <a:r>
              <a:rPr lang="en-GB" kern="0" dirty="0">
                <a:solidFill>
                  <a:srgbClr val="000000"/>
                </a:solidFill>
              </a:rPr>
              <a:t> database online?</a:t>
            </a:r>
          </a:p>
          <a:p>
            <a:pPr>
              <a:defRPr/>
            </a:pPr>
            <a:r>
              <a:rPr lang="en-GB" kern="0" dirty="0">
                <a:solidFill>
                  <a:srgbClr val="000000"/>
                </a:solidFill>
              </a:rPr>
              <a:t>Job history:</a:t>
            </a:r>
          </a:p>
          <a:p>
            <a:pPr lvl="1">
              <a:defRPr/>
            </a:pPr>
            <a:r>
              <a:rPr lang="en-GB" kern="0" dirty="0">
                <a:solidFill>
                  <a:srgbClr val="000000"/>
                </a:solidFill>
              </a:rPr>
              <a:t>Job outcome identifies the last step to execute</a:t>
            </a:r>
          </a:p>
          <a:p>
            <a:pPr lvl="1">
              <a:defRPr/>
            </a:pPr>
            <a:r>
              <a:rPr lang="en-GB" kern="0" dirty="0">
                <a:solidFill>
                  <a:srgbClr val="000000"/>
                </a:solidFill>
              </a:rPr>
              <a:t>Job step outcome identifies why the step failed</a:t>
            </a:r>
          </a:p>
          <a:p>
            <a:pPr>
              <a:defRPr/>
            </a:pPr>
            <a:r>
              <a:rPr lang="en-GB" kern="0" dirty="0">
                <a:solidFill>
                  <a:srgbClr val="000000"/>
                </a:solidFill>
              </a:rPr>
              <a:t>Job execution:</a:t>
            </a:r>
          </a:p>
          <a:p>
            <a:pPr lvl="1">
              <a:defRPr/>
            </a:pPr>
            <a:r>
              <a:rPr lang="en-GB" kern="0" dirty="0">
                <a:solidFill>
                  <a:srgbClr val="000000"/>
                </a:solidFill>
              </a:rPr>
              <a:t>Is the job enabled?</a:t>
            </a:r>
          </a:p>
          <a:p>
            <a:pPr lvl="1">
              <a:defRPr/>
            </a:pPr>
            <a:r>
              <a:rPr lang="en-GB" kern="0" dirty="0">
                <a:solidFill>
                  <a:srgbClr val="000000"/>
                </a:solidFill>
              </a:rPr>
              <a:t>Is the job scheduled?</a:t>
            </a:r>
          </a:p>
          <a:p>
            <a:pPr lvl="1">
              <a:defRPr/>
            </a:pPr>
            <a:r>
              <a:rPr lang="en-GB" kern="0" dirty="0">
                <a:solidFill>
                  <a:srgbClr val="000000"/>
                </a:solidFill>
              </a:rPr>
              <a:t>Is the schedule enabled?</a:t>
            </a:r>
          </a:p>
          <a:p>
            <a:pPr>
              <a:defRPr/>
            </a:pPr>
            <a:r>
              <a:rPr lang="en-GB" kern="0" dirty="0">
                <a:solidFill>
                  <a:srgbClr val="000000"/>
                </a:solidFill>
              </a:rPr>
              <a:t>Access to dependencies:</a:t>
            </a:r>
          </a:p>
          <a:p>
            <a:pPr lvl="1">
              <a:defRPr/>
            </a:pPr>
            <a:r>
              <a:rPr lang="en-GB" kern="0" dirty="0">
                <a:solidFill>
                  <a:srgbClr val="000000"/>
                </a:solidFill>
              </a:rPr>
              <a:t>Are all dependent objects available?</a:t>
            </a:r>
          </a:p>
          <a:p>
            <a:pPr>
              <a:defRPr/>
            </a:pPr>
            <a:endParaRPr lang="en-GB" kern="0" dirty="0">
              <a:solidFill>
                <a:srgbClr val="000000"/>
              </a:solidFill>
            </a:endParaRPr>
          </a:p>
        </p:txBody>
      </p:sp>
    </p:spTree>
    <p:extLst>
      <p:ext uri="{BB962C8B-B14F-4D97-AF65-F5344CB8AC3E}">
        <p14:creationId xmlns:p14="http://schemas.microsoft.com/office/powerpoint/2010/main" val="3046876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22397" y="724989"/>
            <a:ext cx="10761292" cy="5433174"/>
          </a:xfrm>
          <a:prstGeom prst="rect">
            <a:avLst/>
          </a:prstGeom>
          <a:solidFill>
            <a:schemeClr val="accent4">
              <a:lumMod val="50000"/>
            </a:schemeClr>
          </a:solidFill>
          <a:ln w="57150">
            <a:solidFill>
              <a:schemeClr val="accent1">
                <a:lumMod val="50000"/>
              </a:schemeClr>
            </a:solid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Welcome to New Horizons </a:t>
            </a:r>
            <a:b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Computer Learning Center</a:t>
            </a:r>
          </a:p>
        </p:txBody>
      </p:sp>
      <p:sp>
        <p:nvSpPr>
          <p:cNvPr id="34821" name="Rectangle 5"/>
          <p:cNvSpPr>
            <a:spLocks noChangeArrowheads="1"/>
          </p:cNvSpPr>
          <p:nvPr/>
        </p:nvSpPr>
        <p:spPr bwMode="auto">
          <a:xfrm>
            <a:off x="2229918" y="4310598"/>
            <a:ext cx="7146250" cy="1485144"/>
          </a:xfrm>
          <a:prstGeom prst="rect">
            <a:avLst/>
          </a:prstGeom>
          <a:noFill/>
          <a:ln w="9525">
            <a:no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Indiana Electric Cooperatives</a:t>
            </a:r>
          </a:p>
        </p:txBody>
      </p:sp>
      <p:sp>
        <p:nvSpPr>
          <p:cNvPr id="44034" name="Rectangle 2"/>
          <p:cNvSpPr>
            <a:spLocks noGrp="1" noChangeArrowheads="1"/>
          </p:cNvSpPr>
          <p:nvPr>
            <p:ph type="ctrTitle"/>
          </p:nvPr>
        </p:nvSpPr>
        <p:spPr>
          <a:xfrm>
            <a:off x="1217133" y="2412407"/>
            <a:ext cx="9171821" cy="1142756"/>
          </a:xfrm>
        </p:spPr>
        <p:txBody>
          <a:bodyPr vert="horz" wrap="square" lIns="84259" tIns="42130" rIns="84259" bIns="42130" rtlCol="0" anchor="t">
            <a:noAutofit/>
          </a:bodyPr>
          <a:lstStyle/>
          <a:p>
            <a:pPr algn="ctr" defTabSz="905230">
              <a:defRPr/>
            </a:pP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Monitoring SQL Server </a:t>
            </a:r>
            <a:b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b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with Alerts and Notifications</a:t>
            </a:r>
            <a:endParaRPr lang="en-US" altLang="en-US" sz="2000"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468100" y="6290659"/>
            <a:ext cx="636270" cy="567341"/>
          </a:xfrm>
          <a:prstGeom prst="rect">
            <a:avLst/>
          </a:prstGeom>
        </p:spPr>
      </p:pic>
      <p:pic>
        <p:nvPicPr>
          <p:cNvPr id="2" name="Picture 1">
            <a:extLst>
              <a:ext uri="{FF2B5EF4-FFF2-40B4-BE49-F238E27FC236}">
                <a16:creationId xmlns:a16="http://schemas.microsoft.com/office/drawing/2014/main" id="{4F2F1A63-73CC-4C35-AD3F-80FC6E23DD27}"/>
              </a:ext>
            </a:extLst>
          </p:cNvPr>
          <p:cNvPicPr>
            <a:picLocks noChangeAspect="1"/>
          </p:cNvPicPr>
          <p:nvPr/>
        </p:nvPicPr>
        <p:blipFill>
          <a:blip r:embed="rId3"/>
          <a:stretch>
            <a:fillRect/>
          </a:stretch>
        </p:blipFill>
        <p:spPr>
          <a:xfrm>
            <a:off x="3960812" y="5015070"/>
            <a:ext cx="3915273" cy="890430"/>
          </a:xfrm>
          <a:prstGeom prst="rect">
            <a:avLst/>
          </a:prstGeom>
        </p:spPr>
      </p:pic>
    </p:spTree>
    <p:extLst>
      <p:ext uri="{BB962C8B-B14F-4D97-AF65-F5344CB8AC3E}">
        <p14:creationId xmlns:p14="http://schemas.microsoft.com/office/powerpoint/2010/main" val="85625655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SQL Server Alerts</a:t>
            </a:r>
          </a:p>
        </p:txBody>
      </p:sp>
      <p:sp>
        <p:nvSpPr>
          <p:cNvPr id="4" name="Content Placeholder 2"/>
          <p:cNvSpPr txBox="1">
            <a:spLocks/>
          </p:cNvSpPr>
          <p:nvPr/>
        </p:nvSpPr>
        <p:spPr>
          <a:xfrm>
            <a:off x="863600" y="1021215"/>
            <a:ext cx="923834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An alert is a predefined response to an event</a:t>
            </a:r>
          </a:p>
          <a:p>
            <a:pPr lvl="0"/>
            <a:endParaRPr lang="en-GB" kern="0" dirty="0">
              <a:solidFill>
                <a:srgbClr val="000000"/>
              </a:solidFill>
            </a:endParaRPr>
          </a:p>
          <a:p>
            <a:pPr lvl="0"/>
            <a:r>
              <a:rPr lang="en-GB" kern="0" dirty="0">
                <a:solidFill>
                  <a:srgbClr val="000000"/>
                </a:solidFill>
              </a:rPr>
              <a:t>Alerts can be triggered by:</a:t>
            </a:r>
          </a:p>
          <a:p>
            <a:pPr lvl="1"/>
            <a:r>
              <a:rPr lang="en-GB" kern="0" dirty="0">
                <a:solidFill>
                  <a:srgbClr val="000000"/>
                </a:solidFill>
              </a:rPr>
              <a:t>Logged SQL Server events</a:t>
            </a:r>
          </a:p>
          <a:p>
            <a:pPr lvl="1"/>
            <a:r>
              <a:rPr lang="en-GB" kern="0" dirty="0">
                <a:solidFill>
                  <a:srgbClr val="000000"/>
                </a:solidFill>
              </a:rPr>
              <a:t>SQL Server performance conditions</a:t>
            </a:r>
          </a:p>
          <a:p>
            <a:pPr lvl="1"/>
            <a:r>
              <a:rPr lang="en-GB" kern="0" dirty="0">
                <a:solidFill>
                  <a:srgbClr val="000000"/>
                </a:solidFill>
              </a:rPr>
              <a:t>WMI events</a:t>
            </a:r>
          </a:p>
          <a:p>
            <a:pPr lvl="0"/>
            <a:endParaRPr lang="en-GB" kern="0" dirty="0">
              <a:solidFill>
                <a:srgbClr val="000000"/>
              </a:solidFill>
            </a:endParaRPr>
          </a:p>
          <a:p>
            <a:pPr lvl="0"/>
            <a:r>
              <a:rPr lang="en-GB" kern="0" dirty="0">
                <a:solidFill>
                  <a:srgbClr val="000000"/>
                </a:solidFill>
              </a:rPr>
              <a:t>Alerts can:</a:t>
            </a:r>
          </a:p>
          <a:p>
            <a:pPr lvl="1"/>
            <a:r>
              <a:rPr lang="en-GB" kern="0" dirty="0">
                <a:solidFill>
                  <a:srgbClr val="000000"/>
                </a:solidFill>
              </a:rPr>
              <a:t>Notify an operator</a:t>
            </a:r>
          </a:p>
          <a:p>
            <a:pPr lvl="1"/>
            <a:r>
              <a:rPr lang="en-GB" kern="0" dirty="0">
                <a:solidFill>
                  <a:srgbClr val="000000"/>
                </a:solidFill>
              </a:rPr>
              <a:t>Start a job</a:t>
            </a:r>
          </a:p>
          <a:p>
            <a:pPr lvl="0"/>
            <a:endParaRPr lang="en-US" kern="0" dirty="0">
              <a:solidFill>
                <a:srgbClr val="000000"/>
              </a:solidFill>
            </a:endParaRPr>
          </a:p>
        </p:txBody>
      </p:sp>
    </p:spTree>
    <p:extLst>
      <p:ext uri="{BB962C8B-B14F-4D97-AF65-F5344CB8AC3E}">
        <p14:creationId xmlns:p14="http://schemas.microsoft.com/office/powerpoint/2010/main" val="3937873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Creating Alerts</a:t>
            </a:r>
          </a:p>
        </p:txBody>
      </p:sp>
      <p:sp>
        <p:nvSpPr>
          <p:cNvPr id="4" name="AutoShape 26"/>
          <p:cNvSpPr>
            <a:spLocks noChangeArrowheads="1"/>
          </p:cNvSpPr>
          <p:nvPr/>
        </p:nvSpPr>
        <p:spPr bwMode="auto">
          <a:xfrm>
            <a:off x="1933703" y="4085693"/>
            <a:ext cx="8358187" cy="1631216"/>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EXEC msdb.dbo.sp_add_alert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@name=N'AdventureWorks Transaction Log Full',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@message_id=9002, @delay_between_responses=0,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@database_name=N'AdventureWorks';</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GO</a:t>
            </a:r>
            <a:endParaRPr lang="de-AT" sz="2000" kern="0" dirty="0">
              <a:solidFill>
                <a:srgbClr val="000000"/>
              </a:solidFill>
              <a:latin typeface="Lucida Sans Unicode" panose="020B0602030504020204" pitchFamily="34" charset="0"/>
              <a:cs typeface="Lucida Sans Unicode" panose="020B0602030504020204" pitchFamily="34"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23300" y="974808"/>
            <a:ext cx="4181404" cy="2925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GB" kern="0" dirty="0">
                <a:solidFill>
                  <a:srgbClr val="000000"/>
                </a:solidFill>
              </a:rPr>
              <a:t>Create by using SQL </a:t>
            </a:r>
            <a:br>
              <a:rPr lang="en-GB" kern="0" dirty="0">
                <a:solidFill>
                  <a:srgbClr val="000000"/>
                </a:solidFill>
              </a:rPr>
            </a:br>
            <a:r>
              <a:rPr lang="en-GB" kern="0" dirty="0">
                <a:solidFill>
                  <a:srgbClr val="000000"/>
                </a:solidFill>
              </a:rPr>
              <a:t>Server Management </a:t>
            </a:r>
            <a:br>
              <a:rPr lang="en-GB" kern="0" dirty="0">
                <a:solidFill>
                  <a:srgbClr val="000000"/>
                </a:solidFill>
              </a:rPr>
            </a:br>
            <a:r>
              <a:rPr lang="en-GB" kern="0" dirty="0">
                <a:solidFill>
                  <a:srgbClr val="000000"/>
                </a:solidFill>
              </a:rPr>
              <a:t>Studio or </a:t>
            </a:r>
            <a:r>
              <a:rPr lang="en-GB" b="1" kern="0" dirty="0">
                <a:solidFill>
                  <a:srgbClr val="000000"/>
                </a:solidFill>
              </a:rPr>
              <a:t>sp_add_alert</a:t>
            </a:r>
          </a:p>
          <a:p>
            <a:pPr>
              <a:defRPr/>
            </a:pPr>
            <a:endParaRPr lang="en-GB" kern="0" dirty="0">
              <a:solidFill>
                <a:srgbClr val="000000"/>
              </a:solidFill>
            </a:endParaRPr>
          </a:p>
          <a:p>
            <a:pPr>
              <a:defRPr/>
            </a:pPr>
            <a:r>
              <a:rPr lang="en-GB" kern="0" dirty="0">
                <a:solidFill>
                  <a:srgbClr val="000000"/>
                </a:solidFill>
              </a:rPr>
              <a:t>Define action to take</a:t>
            </a:r>
          </a:p>
          <a:p>
            <a:pPr>
              <a:defRPr/>
            </a:pPr>
            <a:endParaRPr lang="en-GB" kern="0" dirty="0">
              <a:solidFill>
                <a:srgbClr val="000000"/>
              </a:solidFill>
            </a:endParaRPr>
          </a:p>
        </p:txBody>
      </p:sp>
    </p:spTree>
    <p:extLst>
      <p:ext uri="{BB962C8B-B14F-4D97-AF65-F5344CB8AC3E}">
        <p14:creationId xmlns:p14="http://schemas.microsoft.com/office/powerpoint/2010/main" val="4008272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 Alert Actions</a:t>
            </a:r>
          </a:p>
        </p:txBody>
      </p:sp>
      <p:sp>
        <p:nvSpPr>
          <p:cNvPr id="4" name="AutoShape 26"/>
          <p:cNvSpPr>
            <a:spLocks noChangeArrowheads="1"/>
          </p:cNvSpPr>
          <p:nvPr/>
        </p:nvSpPr>
        <p:spPr bwMode="auto">
          <a:xfrm>
            <a:off x="1933704" y="3974151"/>
            <a:ext cx="8358187" cy="1938992"/>
          </a:xfrm>
          <a:prstGeom prst="roundRect">
            <a:avLst>
              <a:gd name="adj" fmla="val 0"/>
            </a:avLst>
          </a:prstGeom>
          <a:solidFill>
            <a:srgbClr val="D2D2D2"/>
          </a:solidFill>
          <a:ln>
            <a:noFill/>
            <a:headEnd/>
            <a:tailEnd/>
          </a:ln>
        </p:spPr>
        <p:style>
          <a:lnRef idx="2">
            <a:schemeClr val="accent1"/>
          </a:lnRef>
          <a:fillRef idx="1">
            <a:schemeClr val="lt1"/>
          </a:fillRef>
          <a:effectRef idx="0">
            <a:schemeClr val="accent1"/>
          </a:effectRef>
          <a:fontRef idx="minor">
            <a:schemeClr val="dk1"/>
          </a:fontRef>
        </p:style>
        <p:txBody>
          <a:bodyPr lIns="45720" rIns="45720">
            <a:spAutoFit/>
          </a:bodyPr>
          <a:lstStyle/>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EXEC msdb.dbo.sp_add_notification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@alert_name</a:t>
            </a:r>
            <a:br>
              <a:rPr lang="de-AT" sz="2000" kern="0">
                <a:solidFill>
                  <a:srgbClr val="000000"/>
                </a:solidFill>
                <a:latin typeface="Lucida Sans Unicode" panose="020B0602030504020204" pitchFamily="34" charset="0"/>
                <a:cs typeface="Lucida Sans Unicode" panose="020B0602030504020204" pitchFamily="34" charset="0"/>
              </a:rPr>
            </a:br>
            <a:r>
              <a:rPr lang="de-AT" sz="2000" kern="0">
                <a:solidFill>
                  <a:srgbClr val="000000"/>
                </a:solidFill>
                <a:latin typeface="Lucida Sans Unicode" panose="020B0602030504020204" pitchFamily="34" charset="0"/>
                <a:cs typeface="Lucida Sans Unicode" panose="020B0602030504020204" pitchFamily="34" charset="0"/>
              </a:rPr>
              <a:t>    = N'AdventureWorks Transaction Log Full',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@operator_name=N'SQL Admins', </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 @notification_method = 1;</a:t>
            </a:r>
          </a:p>
          <a:p>
            <a:pPr fontAlgn="base">
              <a:spcBef>
                <a:spcPct val="0"/>
              </a:spcBef>
              <a:spcAft>
                <a:spcPct val="0"/>
              </a:spcAft>
              <a:defRPr/>
            </a:pPr>
            <a:r>
              <a:rPr lang="de-AT" sz="2000" kern="0">
                <a:solidFill>
                  <a:srgbClr val="000000"/>
                </a:solidFill>
                <a:latin typeface="Lucida Sans Unicode" panose="020B0602030504020204" pitchFamily="34" charset="0"/>
                <a:cs typeface="Lucida Sans Unicode" panose="020B0602030504020204" pitchFamily="34" charset="0"/>
              </a:rPr>
              <a:t>GO</a:t>
            </a:r>
            <a:endParaRPr lang="de-AT" sz="2000" kern="0" dirty="0">
              <a:solidFill>
                <a:srgbClr val="000000"/>
              </a:solidFill>
              <a:latin typeface="Lucida Sans Unicode" panose="020B0602030504020204" pitchFamily="34" charset="0"/>
              <a:cs typeface="Lucida Sans Unicode" panose="020B0602030504020204" pitchFamily="34" charset="0"/>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50688" y="902725"/>
            <a:ext cx="4341202" cy="202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1"/>
          <p:cNvSpPr txBox="1">
            <a:spLocks/>
          </p:cNvSpPr>
          <p:nvPr/>
        </p:nvSpPr>
        <p:spPr>
          <a:xfrm>
            <a:off x="1982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defRPr/>
            </a:pPr>
            <a:r>
              <a:rPr lang="en-GB" kern="0" dirty="0">
                <a:solidFill>
                  <a:srgbClr val="000000"/>
                </a:solidFill>
              </a:rPr>
              <a:t>Actions:</a:t>
            </a:r>
          </a:p>
          <a:p>
            <a:pPr lvl="1">
              <a:defRPr/>
            </a:pPr>
            <a:r>
              <a:rPr lang="en-GB" kern="0" dirty="0">
                <a:solidFill>
                  <a:srgbClr val="000000"/>
                </a:solidFill>
              </a:rPr>
              <a:t>Execute a job</a:t>
            </a:r>
          </a:p>
          <a:p>
            <a:pPr lvl="1">
              <a:defRPr/>
            </a:pPr>
            <a:r>
              <a:rPr lang="en-GB" kern="0" dirty="0">
                <a:solidFill>
                  <a:srgbClr val="000000"/>
                </a:solidFill>
              </a:rPr>
              <a:t>Notify an operator</a:t>
            </a:r>
          </a:p>
          <a:p>
            <a:pPr>
              <a:defRPr/>
            </a:pPr>
            <a:endParaRPr lang="en-GB" kern="0" dirty="0">
              <a:solidFill>
                <a:srgbClr val="000000"/>
              </a:solidFill>
            </a:endParaRPr>
          </a:p>
          <a:p>
            <a:pPr>
              <a:defRPr/>
            </a:pPr>
            <a:endParaRPr lang="en-GB" kern="0" dirty="0">
              <a:solidFill>
                <a:srgbClr val="000000"/>
              </a:solidFill>
            </a:endParaRPr>
          </a:p>
          <a:p>
            <a:pPr>
              <a:defRPr/>
            </a:pPr>
            <a:r>
              <a:rPr lang="en-GB" kern="0" dirty="0">
                <a:solidFill>
                  <a:srgbClr val="000000"/>
                </a:solidFill>
              </a:rPr>
              <a:t>Create Notifications</a:t>
            </a:r>
          </a:p>
        </p:txBody>
      </p:sp>
    </p:spTree>
    <p:extLst>
      <p:ext uri="{BB962C8B-B14F-4D97-AF65-F5344CB8AC3E}">
        <p14:creationId xmlns:p14="http://schemas.microsoft.com/office/powerpoint/2010/main" val="4093951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22397" y="724989"/>
            <a:ext cx="10761292" cy="5433174"/>
          </a:xfrm>
          <a:prstGeom prst="rect">
            <a:avLst/>
          </a:prstGeom>
          <a:solidFill>
            <a:schemeClr val="accent4">
              <a:lumMod val="50000"/>
            </a:schemeClr>
          </a:solidFill>
          <a:ln w="57150">
            <a:solidFill>
              <a:schemeClr val="accent1">
                <a:lumMod val="50000"/>
              </a:schemeClr>
            </a:solid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Welcome to New Horizons </a:t>
            </a:r>
            <a:b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Computer Learning Center</a:t>
            </a:r>
          </a:p>
        </p:txBody>
      </p:sp>
      <p:sp>
        <p:nvSpPr>
          <p:cNvPr id="34821" name="Rectangle 5"/>
          <p:cNvSpPr>
            <a:spLocks noChangeArrowheads="1"/>
          </p:cNvSpPr>
          <p:nvPr/>
        </p:nvSpPr>
        <p:spPr bwMode="auto">
          <a:xfrm>
            <a:off x="2229918" y="4310598"/>
            <a:ext cx="7146250" cy="1485144"/>
          </a:xfrm>
          <a:prstGeom prst="rect">
            <a:avLst/>
          </a:prstGeom>
          <a:noFill/>
          <a:ln w="9525">
            <a:no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Indiana Electric Cooperatives</a:t>
            </a:r>
          </a:p>
        </p:txBody>
      </p:sp>
      <p:sp>
        <p:nvSpPr>
          <p:cNvPr id="44034" name="Rectangle 2"/>
          <p:cNvSpPr>
            <a:spLocks noGrp="1" noChangeArrowheads="1"/>
          </p:cNvSpPr>
          <p:nvPr>
            <p:ph type="ctrTitle"/>
          </p:nvPr>
        </p:nvSpPr>
        <p:spPr>
          <a:xfrm>
            <a:off x="1150021" y="2805421"/>
            <a:ext cx="9171821" cy="1142756"/>
          </a:xfrm>
        </p:spPr>
        <p:txBody>
          <a:bodyPr vert="horz" wrap="square" lIns="84259" tIns="42130" rIns="84259" bIns="42130" rtlCol="0" anchor="t">
            <a:noAutofit/>
          </a:bodyPr>
          <a:lstStyle/>
          <a:p>
            <a:pPr algn="ctr" defTabSz="905230">
              <a:defRPr/>
            </a:pPr>
            <a:r>
              <a:rPr lang="en-US" altLang="en-US" sz="5400"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QUESTIONS?</a:t>
            </a:r>
          </a:p>
        </p:txBody>
      </p:sp>
      <p:pic>
        <p:nvPicPr>
          <p:cNvPr id="5" name="Picture 4"/>
          <p:cNvPicPr>
            <a:picLocks noChangeAspect="1"/>
          </p:cNvPicPr>
          <p:nvPr/>
        </p:nvPicPr>
        <p:blipFill>
          <a:blip r:embed="rId2"/>
          <a:stretch>
            <a:fillRect/>
          </a:stretch>
        </p:blipFill>
        <p:spPr>
          <a:xfrm>
            <a:off x="11468100" y="6290659"/>
            <a:ext cx="636270" cy="567341"/>
          </a:xfrm>
          <a:prstGeom prst="rect">
            <a:avLst/>
          </a:prstGeom>
        </p:spPr>
      </p:pic>
      <p:pic>
        <p:nvPicPr>
          <p:cNvPr id="2" name="Picture 1">
            <a:extLst>
              <a:ext uri="{FF2B5EF4-FFF2-40B4-BE49-F238E27FC236}">
                <a16:creationId xmlns:a16="http://schemas.microsoft.com/office/drawing/2014/main" id="{4F2F1A63-73CC-4C35-AD3F-80FC6E23DD27}"/>
              </a:ext>
            </a:extLst>
          </p:cNvPr>
          <p:cNvPicPr>
            <a:picLocks noChangeAspect="1"/>
          </p:cNvPicPr>
          <p:nvPr/>
        </p:nvPicPr>
        <p:blipFill>
          <a:blip r:embed="rId3"/>
          <a:stretch>
            <a:fillRect/>
          </a:stretch>
        </p:blipFill>
        <p:spPr>
          <a:xfrm>
            <a:off x="3960812" y="5015070"/>
            <a:ext cx="3915273" cy="890430"/>
          </a:xfrm>
          <a:prstGeom prst="rect">
            <a:avLst/>
          </a:prstGeom>
        </p:spPr>
      </p:pic>
    </p:spTree>
    <p:extLst>
      <p:ext uri="{BB962C8B-B14F-4D97-AF65-F5344CB8AC3E}">
        <p14:creationId xmlns:p14="http://schemas.microsoft.com/office/powerpoint/2010/main" val="239166616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DE6073B-BBFD-45DA-98AF-CC3016699E02}"/>
              </a:ext>
            </a:extLst>
          </p:cNvPr>
          <p:cNvGraphicFramePr>
            <a:graphicFrameLocks noGrp="1"/>
          </p:cNvGraphicFramePr>
          <p:nvPr>
            <p:extLst>
              <p:ext uri="{D42A27DB-BD31-4B8C-83A1-F6EECF244321}">
                <p14:modId xmlns:p14="http://schemas.microsoft.com/office/powerpoint/2010/main" val="1452124072"/>
              </p:ext>
            </p:extLst>
          </p:nvPr>
        </p:nvGraphicFramePr>
        <p:xfrm>
          <a:off x="539750" y="943905"/>
          <a:ext cx="11112500" cy="4970190"/>
        </p:xfrm>
        <a:graphic>
          <a:graphicData uri="http://schemas.openxmlformats.org/drawingml/2006/table">
            <a:tbl>
              <a:tblPr firstRow="1" bandRow="1">
                <a:tableStyleId>{5C22544A-7EE6-4342-B048-85BDC9FD1C3A}</a:tableStyleId>
              </a:tblPr>
              <a:tblGrid>
                <a:gridCol w="1562695">
                  <a:extLst>
                    <a:ext uri="{9D8B030D-6E8A-4147-A177-3AD203B41FA5}">
                      <a16:colId xmlns:a16="http://schemas.microsoft.com/office/drawing/2014/main" val="2875666400"/>
                    </a:ext>
                  </a:extLst>
                </a:gridCol>
                <a:gridCol w="9549805">
                  <a:extLst>
                    <a:ext uri="{9D8B030D-6E8A-4147-A177-3AD203B41FA5}">
                      <a16:colId xmlns:a16="http://schemas.microsoft.com/office/drawing/2014/main" val="2887764827"/>
                    </a:ext>
                  </a:extLst>
                </a:gridCol>
              </a:tblGrid>
              <a:tr h="461604">
                <a:tc>
                  <a:txBody>
                    <a:bodyPr/>
                    <a:lstStyle/>
                    <a:p>
                      <a:pPr algn="ctr"/>
                      <a:r>
                        <a:rPr lang="en-US" sz="2400" dirty="0"/>
                        <a:t>Time</a:t>
                      </a:r>
                    </a:p>
                  </a:txBody>
                  <a:tcPr>
                    <a:solidFill>
                      <a:schemeClr val="accent4">
                        <a:lumMod val="50000"/>
                      </a:schemeClr>
                    </a:solidFill>
                  </a:tcPr>
                </a:tc>
                <a:tc>
                  <a:txBody>
                    <a:bodyPr/>
                    <a:lstStyle/>
                    <a:p>
                      <a:pPr algn="ctr"/>
                      <a:r>
                        <a:rPr lang="en-US" sz="2400" dirty="0"/>
                        <a:t>Topic</a:t>
                      </a:r>
                    </a:p>
                  </a:txBody>
                  <a:tcPr>
                    <a:solidFill>
                      <a:schemeClr val="accent4">
                        <a:lumMod val="50000"/>
                      </a:schemeClr>
                    </a:solidFill>
                  </a:tcPr>
                </a:tc>
                <a:extLst>
                  <a:ext uri="{0D108BD9-81ED-4DB2-BD59-A6C34878D82A}">
                    <a16:rowId xmlns:a16="http://schemas.microsoft.com/office/drawing/2014/main" val="1512211071"/>
                  </a:ext>
                </a:extLst>
              </a:tr>
              <a:tr h="1138202">
                <a:tc>
                  <a:txBody>
                    <a:bodyPr/>
                    <a:lstStyle/>
                    <a:p>
                      <a:r>
                        <a:rPr lang="en-US" sz="2800" dirty="0">
                          <a:solidFill>
                            <a:srgbClr val="000000"/>
                          </a:solidFill>
                          <a:latin typeface="+mn-lt"/>
                        </a:rPr>
                        <a:t>9:00 </a:t>
                      </a:r>
                      <a:endParaRPr lang="en-US" sz="2800" dirty="0">
                        <a:latin typeface="+mn-lt"/>
                      </a:endParaRPr>
                    </a:p>
                  </a:txBody>
                  <a:tcPr/>
                </a:tc>
                <a:tc>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lang="en-US" sz="2800" dirty="0">
                          <a:solidFill>
                            <a:srgbClr val="000000"/>
                          </a:solidFill>
                          <a:latin typeface="+mn-lt"/>
                        </a:rPr>
                        <a:t>Roles and Permissions: </a:t>
                      </a:r>
                    </a:p>
                    <a:p>
                      <a:pPr marL="0" marR="0" lvl="0" indent="0" algn="l" defTabSz="914225" rtl="0" eaLnBrk="1" fontAlgn="auto" latinLnBrk="0" hangingPunct="1">
                        <a:lnSpc>
                          <a:spcPct val="100000"/>
                        </a:lnSpc>
                        <a:spcBef>
                          <a:spcPts val="0"/>
                        </a:spcBef>
                        <a:spcAft>
                          <a:spcPts val="0"/>
                        </a:spcAft>
                        <a:buClrTx/>
                        <a:buSzTx/>
                        <a:buFontTx/>
                        <a:buNone/>
                        <a:tabLst/>
                        <a:defRPr/>
                      </a:pPr>
                      <a:r>
                        <a:rPr lang="en-US" sz="2800" dirty="0">
                          <a:solidFill>
                            <a:srgbClr val="000000"/>
                          </a:solidFill>
                          <a:latin typeface="+mn-lt"/>
                        </a:rPr>
                        <a:t>Assigning roles and authorizing user access to resources</a:t>
                      </a:r>
                    </a:p>
                    <a:p>
                      <a:endParaRPr lang="en-US" sz="2800" dirty="0">
                        <a:latin typeface="+mn-lt"/>
                      </a:endParaRPr>
                    </a:p>
                  </a:txBody>
                  <a:tcPr/>
                </a:tc>
                <a:extLst>
                  <a:ext uri="{0D108BD9-81ED-4DB2-BD59-A6C34878D82A}">
                    <a16:rowId xmlns:a16="http://schemas.microsoft.com/office/drawing/2014/main" val="3605869341"/>
                  </a:ext>
                </a:extLst>
              </a:tr>
              <a:tr h="1247226">
                <a:tc>
                  <a:txBody>
                    <a:bodyPr/>
                    <a:lstStyle/>
                    <a:p>
                      <a:r>
                        <a:rPr lang="en-US" sz="2800" dirty="0">
                          <a:latin typeface="+mn-lt"/>
                        </a:rPr>
                        <a:t>10:00</a:t>
                      </a:r>
                    </a:p>
                  </a:txBody>
                  <a:tcPr/>
                </a:tc>
                <a:tc>
                  <a:txBody>
                    <a:bodyPr/>
                    <a:lstStyle/>
                    <a:p>
                      <a:r>
                        <a:rPr lang="en-US" sz="2800" dirty="0">
                          <a:solidFill>
                            <a:srgbClr val="000000"/>
                          </a:solidFill>
                          <a:latin typeface="+mn-lt"/>
                        </a:rPr>
                        <a:t>Automating SQL Server Management:</a:t>
                      </a:r>
                    </a:p>
                    <a:p>
                      <a:r>
                        <a:rPr lang="en-US" sz="2800" dirty="0">
                          <a:solidFill>
                            <a:srgbClr val="000000"/>
                          </a:solidFill>
                          <a:latin typeface="+mn-lt"/>
                        </a:rPr>
                        <a:t>Simplify management using SQL Server agent and jobs</a:t>
                      </a:r>
                      <a:endParaRPr lang="en-US" sz="2800" dirty="0">
                        <a:latin typeface="+mn-lt"/>
                      </a:endParaRPr>
                    </a:p>
                  </a:txBody>
                  <a:tcPr/>
                </a:tc>
                <a:extLst>
                  <a:ext uri="{0D108BD9-81ED-4DB2-BD59-A6C34878D82A}">
                    <a16:rowId xmlns:a16="http://schemas.microsoft.com/office/drawing/2014/main" val="4253139857"/>
                  </a:ext>
                </a:extLst>
              </a:tr>
              <a:tr h="1138202">
                <a:tc>
                  <a:txBody>
                    <a:bodyPr/>
                    <a:lstStyle/>
                    <a:p>
                      <a:r>
                        <a:rPr lang="en-US" sz="2800" dirty="0">
                          <a:latin typeface="+mn-lt"/>
                        </a:rPr>
                        <a:t>11:00</a:t>
                      </a:r>
                    </a:p>
                  </a:txBody>
                  <a:tcPr/>
                </a:tc>
                <a:tc>
                  <a:txBody>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lang="en-US" sz="2800" dirty="0">
                          <a:solidFill>
                            <a:srgbClr val="000000"/>
                          </a:solidFill>
                          <a:latin typeface="+mn-lt"/>
                        </a:rPr>
                        <a:t>Monitoring and Troubleshooting:</a:t>
                      </a:r>
                    </a:p>
                    <a:p>
                      <a:pPr marL="0" marR="0" lvl="0" indent="0" algn="l" defTabSz="914225" rtl="0" eaLnBrk="1" fontAlgn="auto" latinLnBrk="0" hangingPunct="1">
                        <a:lnSpc>
                          <a:spcPct val="100000"/>
                        </a:lnSpc>
                        <a:spcBef>
                          <a:spcPts val="0"/>
                        </a:spcBef>
                        <a:spcAft>
                          <a:spcPts val="0"/>
                        </a:spcAft>
                        <a:buClrTx/>
                        <a:buSzTx/>
                        <a:buFontTx/>
                        <a:buNone/>
                        <a:tabLst/>
                        <a:defRPr/>
                      </a:pPr>
                      <a:r>
                        <a:rPr lang="en-US" sz="2800" dirty="0">
                          <a:solidFill>
                            <a:srgbClr val="000000"/>
                          </a:solidFill>
                          <a:latin typeface="+mn-lt"/>
                        </a:rPr>
                        <a:t>Monitor with alerts and notifications</a:t>
                      </a:r>
                      <a:endParaRPr lang="en-US" sz="2800" b="0" i="0" dirty="0">
                        <a:solidFill>
                          <a:srgbClr val="000000"/>
                        </a:solidFill>
                        <a:effectLst/>
                        <a:latin typeface="+mn-lt"/>
                      </a:endParaRPr>
                    </a:p>
                    <a:p>
                      <a:endParaRPr lang="en-US" sz="2800" dirty="0">
                        <a:latin typeface="+mn-lt"/>
                      </a:endParaRPr>
                    </a:p>
                  </a:txBody>
                  <a:tcPr/>
                </a:tc>
                <a:extLst>
                  <a:ext uri="{0D108BD9-81ED-4DB2-BD59-A6C34878D82A}">
                    <a16:rowId xmlns:a16="http://schemas.microsoft.com/office/drawing/2014/main" val="1478587960"/>
                  </a:ext>
                </a:extLst>
              </a:tr>
              <a:tr h="461604">
                <a:tc>
                  <a:txBody>
                    <a:bodyPr/>
                    <a:lstStyle/>
                    <a:p>
                      <a:r>
                        <a:rPr lang="en-US" sz="2800" dirty="0">
                          <a:latin typeface="+mn-lt"/>
                        </a:rPr>
                        <a:t>12:00</a:t>
                      </a:r>
                    </a:p>
                  </a:txBody>
                  <a:tcPr/>
                </a:tc>
                <a:tc>
                  <a:txBody>
                    <a:bodyPr/>
                    <a:lstStyle/>
                    <a:p>
                      <a:r>
                        <a:rPr lang="en-US" sz="2800" dirty="0">
                          <a:latin typeface="+mn-lt"/>
                        </a:rPr>
                        <a:t>Lunch</a:t>
                      </a:r>
                    </a:p>
                  </a:txBody>
                  <a:tcPr/>
                </a:tc>
                <a:extLst>
                  <a:ext uri="{0D108BD9-81ED-4DB2-BD59-A6C34878D82A}">
                    <a16:rowId xmlns:a16="http://schemas.microsoft.com/office/drawing/2014/main" val="4243431271"/>
                  </a:ext>
                </a:extLst>
              </a:tr>
            </a:tbl>
          </a:graphicData>
        </a:graphic>
      </p:graphicFrame>
      <p:sp>
        <p:nvSpPr>
          <p:cNvPr id="5" name="Title 1">
            <a:extLst>
              <a:ext uri="{FF2B5EF4-FFF2-40B4-BE49-F238E27FC236}">
                <a16:creationId xmlns:a16="http://schemas.microsoft.com/office/drawing/2014/main" id="{E51D2784-7799-4912-9D28-DB7C4B95C0BD}"/>
              </a:ext>
            </a:extLst>
          </p:cNvPr>
          <p:cNvSpPr txBox="1">
            <a:spLocks/>
          </p:cNvSpPr>
          <p:nvPr/>
        </p:nvSpPr>
        <p:spPr>
          <a:xfrm>
            <a:off x="190500" y="11842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Agenda</a:t>
            </a:r>
          </a:p>
        </p:txBody>
      </p:sp>
    </p:spTree>
    <p:extLst>
      <p:ext uri="{BB962C8B-B14F-4D97-AF65-F5344CB8AC3E}">
        <p14:creationId xmlns:p14="http://schemas.microsoft.com/office/powerpoint/2010/main" val="2626533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22397" y="724989"/>
            <a:ext cx="10761292" cy="5433174"/>
          </a:xfrm>
          <a:prstGeom prst="rect">
            <a:avLst/>
          </a:prstGeom>
          <a:solidFill>
            <a:schemeClr val="accent4">
              <a:lumMod val="50000"/>
            </a:schemeClr>
          </a:solidFill>
          <a:ln w="57150">
            <a:solidFill>
              <a:schemeClr val="accent1">
                <a:lumMod val="50000"/>
              </a:schemeClr>
            </a:solid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Welcome to New Horizons </a:t>
            </a:r>
            <a:b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Computer Learning Center</a:t>
            </a:r>
          </a:p>
        </p:txBody>
      </p:sp>
      <p:sp>
        <p:nvSpPr>
          <p:cNvPr id="34821" name="Rectangle 5"/>
          <p:cNvSpPr>
            <a:spLocks noChangeArrowheads="1"/>
          </p:cNvSpPr>
          <p:nvPr/>
        </p:nvSpPr>
        <p:spPr bwMode="auto">
          <a:xfrm>
            <a:off x="2229918" y="4310598"/>
            <a:ext cx="7146250" cy="1485144"/>
          </a:xfrm>
          <a:prstGeom prst="rect">
            <a:avLst/>
          </a:prstGeom>
          <a:noFill/>
          <a:ln w="9525">
            <a:no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Indiana Electric Cooperatives</a:t>
            </a:r>
          </a:p>
        </p:txBody>
      </p:sp>
      <p:sp>
        <p:nvSpPr>
          <p:cNvPr id="44034" name="Rectangle 2"/>
          <p:cNvSpPr>
            <a:spLocks noGrp="1" noChangeArrowheads="1"/>
          </p:cNvSpPr>
          <p:nvPr>
            <p:ph type="ctrTitle"/>
          </p:nvPr>
        </p:nvSpPr>
        <p:spPr>
          <a:xfrm>
            <a:off x="1217133" y="2412407"/>
            <a:ext cx="9171821" cy="1142756"/>
          </a:xfrm>
        </p:spPr>
        <p:txBody>
          <a:bodyPr vert="horz" wrap="square" lIns="84259" tIns="42130" rIns="84259" bIns="42130" rtlCol="0" anchor="t">
            <a:noAutofit/>
          </a:bodyPr>
          <a:lstStyle/>
          <a:p>
            <a:pPr algn="ctr" defTabSz="905230">
              <a:defRPr/>
            </a:pP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Securing SQL Server </a:t>
            </a:r>
            <a:b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b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with Roles and Permissions</a:t>
            </a:r>
            <a:endParaRPr lang="en-US" altLang="en-US" sz="2000"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468100" y="6290659"/>
            <a:ext cx="636270" cy="567341"/>
          </a:xfrm>
          <a:prstGeom prst="rect">
            <a:avLst/>
          </a:prstGeom>
        </p:spPr>
      </p:pic>
      <p:pic>
        <p:nvPicPr>
          <p:cNvPr id="2" name="Picture 1">
            <a:extLst>
              <a:ext uri="{FF2B5EF4-FFF2-40B4-BE49-F238E27FC236}">
                <a16:creationId xmlns:a16="http://schemas.microsoft.com/office/drawing/2014/main" id="{4F2F1A63-73CC-4C35-AD3F-80FC6E23DD27}"/>
              </a:ext>
            </a:extLst>
          </p:cNvPr>
          <p:cNvPicPr>
            <a:picLocks noChangeAspect="1"/>
          </p:cNvPicPr>
          <p:nvPr/>
        </p:nvPicPr>
        <p:blipFill>
          <a:blip r:embed="rId3"/>
          <a:stretch>
            <a:fillRect/>
          </a:stretch>
        </p:blipFill>
        <p:spPr>
          <a:xfrm>
            <a:off x="3960812" y="5015070"/>
            <a:ext cx="3915273" cy="890430"/>
          </a:xfrm>
          <a:prstGeom prst="rect">
            <a:avLst/>
          </a:prstGeom>
        </p:spPr>
      </p:pic>
    </p:spTree>
    <p:extLst>
      <p:ext uri="{BB962C8B-B14F-4D97-AF65-F5344CB8AC3E}">
        <p14:creationId xmlns:p14="http://schemas.microsoft.com/office/powerpoint/2010/main" val="4894853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D6C8D8B5-143B-4799-8F05-217EBF8777E3}"/>
              </a:ext>
            </a:extLst>
          </p:cNvPr>
          <p:cNvSpPr/>
          <p:nvPr/>
        </p:nvSpPr>
        <p:spPr bwMode="auto">
          <a:xfrm rot="16200000">
            <a:off x="7200092" y="1447692"/>
            <a:ext cx="3940312" cy="3986104"/>
          </a:xfrm>
          <a:prstGeom prst="rect">
            <a:avLst/>
          </a:prstGeom>
          <a:solidFill>
            <a:schemeClr val="accent6">
              <a:lumMod val="20000"/>
              <a:lumOff val="80000"/>
            </a:schemeClr>
          </a:solidFill>
          <a:ln>
            <a:solidFill>
              <a:schemeClr val="accent6">
                <a:lumMod val="75000"/>
              </a:schemeClr>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2" name="Title 1">
            <a:extLst>
              <a:ext uri="{FF2B5EF4-FFF2-40B4-BE49-F238E27FC236}">
                <a16:creationId xmlns:a16="http://schemas.microsoft.com/office/drawing/2014/main" id="{DF9ED7A6-24C7-4A0B-B9D1-E57F2C77B73D}"/>
              </a:ext>
            </a:extLst>
          </p:cNvPr>
          <p:cNvSpPr txBox="1">
            <a:spLocks/>
          </p:cNvSpPr>
          <p:nvPr/>
        </p:nvSpPr>
        <p:spPr>
          <a:xfrm>
            <a:off x="190500" y="11842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Principals vs Securables</a:t>
            </a:r>
          </a:p>
        </p:txBody>
      </p:sp>
      <p:grpSp>
        <p:nvGrpSpPr>
          <p:cNvPr id="28" name="Group 27">
            <a:extLst>
              <a:ext uri="{FF2B5EF4-FFF2-40B4-BE49-F238E27FC236}">
                <a16:creationId xmlns:a16="http://schemas.microsoft.com/office/drawing/2014/main" id="{CFF9B063-4463-4EBC-858F-177DA2C2F397}"/>
              </a:ext>
            </a:extLst>
          </p:cNvPr>
          <p:cNvGrpSpPr/>
          <p:nvPr/>
        </p:nvGrpSpPr>
        <p:grpSpPr>
          <a:xfrm>
            <a:off x="7472845" y="2414227"/>
            <a:ext cx="1436430" cy="1956666"/>
            <a:chOff x="6933550" y="1685288"/>
            <a:chExt cx="1436430" cy="1956666"/>
          </a:xfrm>
        </p:grpSpPr>
        <p:pic>
          <p:nvPicPr>
            <p:cNvPr id="15" name="Picture 91">
              <a:extLst>
                <a:ext uri="{FF2B5EF4-FFF2-40B4-BE49-F238E27FC236}">
                  <a16:creationId xmlns:a16="http://schemas.microsoft.com/office/drawing/2014/main" id="{40842646-146D-4D5B-93CC-FBD08A53D7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26671" y="1685288"/>
              <a:ext cx="979013" cy="1666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111C5BB6-EC89-4BC1-A90B-C832B79E8B84}"/>
                </a:ext>
              </a:extLst>
            </p:cNvPr>
            <p:cNvSpPr txBox="1"/>
            <p:nvPr/>
          </p:nvSpPr>
          <p:spPr>
            <a:xfrm>
              <a:off x="6933550" y="3334177"/>
              <a:ext cx="1436430"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Sales Schema</a:t>
              </a:r>
            </a:p>
          </p:txBody>
        </p:sp>
      </p:grpSp>
      <p:grpSp>
        <p:nvGrpSpPr>
          <p:cNvPr id="59" name="Group 58">
            <a:extLst>
              <a:ext uri="{FF2B5EF4-FFF2-40B4-BE49-F238E27FC236}">
                <a16:creationId xmlns:a16="http://schemas.microsoft.com/office/drawing/2014/main" id="{88F51680-2495-430A-A6DE-ECE9BBEA95DE}"/>
              </a:ext>
            </a:extLst>
          </p:cNvPr>
          <p:cNvGrpSpPr/>
          <p:nvPr/>
        </p:nvGrpSpPr>
        <p:grpSpPr>
          <a:xfrm>
            <a:off x="9858004" y="1904278"/>
            <a:ext cx="1104406" cy="3244699"/>
            <a:chOff x="9514055" y="1904278"/>
            <a:chExt cx="1104406" cy="3244699"/>
          </a:xfrm>
        </p:grpSpPr>
        <p:grpSp>
          <p:nvGrpSpPr>
            <p:cNvPr id="40" name="Group 39">
              <a:extLst>
                <a:ext uri="{FF2B5EF4-FFF2-40B4-BE49-F238E27FC236}">
                  <a16:creationId xmlns:a16="http://schemas.microsoft.com/office/drawing/2014/main" id="{5C182FEF-4146-4084-8BBE-35E68BE0A92B}"/>
                </a:ext>
              </a:extLst>
            </p:cNvPr>
            <p:cNvGrpSpPr/>
            <p:nvPr/>
          </p:nvGrpSpPr>
          <p:grpSpPr>
            <a:xfrm>
              <a:off x="9514055" y="1904278"/>
              <a:ext cx="846195" cy="991248"/>
              <a:chOff x="9876793" y="1799079"/>
              <a:chExt cx="846195" cy="991248"/>
            </a:xfrm>
          </p:grpSpPr>
          <p:pic>
            <p:nvPicPr>
              <p:cNvPr id="32" name="Picture 31">
                <a:extLst>
                  <a:ext uri="{FF2B5EF4-FFF2-40B4-BE49-F238E27FC236}">
                    <a16:creationId xmlns:a16="http://schemas.microsoft.com/office/drawing/2014/main" id="{C6F5BDC8-FB1D-485A-B2C0-00E576036EA5}"/>
                  </a:ext>
                </a:extLst>
              </p:cNvPr>
              <p:cNvPicPr>
                <a:picLocks noChangeAspect="1"/>
              </p:cNvPicPr>
              <p:nvPr/>
            </p:nvPicPr>
            <p:blipFill>
              <a:blip r:embed="rId3"/>
              <a:stretch>
                <a:fillRect/>
              </a:stretch>
            </p:blipFill>
            <p:spPr>
              <a:xfrm>
                <a:off x="9876793" y="1799079"/>
                <a:ext cx="685800" cy="752475"/>
              </a:xfrm>
              <a:prstGeom prst="rect">
                <a:avLst/>
              </a:prstGeom>
            </p:spPr>
          </p:pic>
          <p:sp>
            <p:nvSpPr>
              <p:cNvPr id="33" name="TextBox 32">
                <a:extLst>
                  <a:ext uri="{FF2B5EF4-FFF2-40B4-BE49-F238E27FC236}">
                    <a16:creationId xmlns:a16="http://schemas.microsoft.com/office/drawing/2014/main" id="{9CFBBA0B-20EA-45BC-8FA8-31FBD0B54193}"/>
                  </a:ext>
                </a:extLst>
              </p:cNvPr>
              <p:cNvSpPr txBox="1"/>
              <p:nvPr/>
            </p:nvSpPr>
            <p:spPr>
              <a:xfrm>
                <a:off x="9884094" y="2482550"/>
                <a:ext cx="838894"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Tables</a:t>
                </a:r>
                <a:endParaRPr lang="en-US" sz="1400" dirty="0">
                  <a:solidFill>
                    <a:srgbClr val="000000"/>
                  </a:solidFill>
                  <a:latin typeface="Segoe UI" panose="020B0502040204020203" pitchFamily="34" charset="0"/>
                  <a:cs typeface="Segoe UI" panose="020B0502040204020203" pitchFamily="34" charset="0"/>
                </a:endParaRPr>
              </a:p>
            </p:txBody>
          </p:sp>
        </p:grpSp>
        <p:grpSp>
          <p:nvGrpSpPr>
            <p:cNvPr id="41" name="Group 40">
              <a:extLst>
                <a:ext uri="{FF2B5EF4-FFF2-40B4-BE49-F238E27FC236}">
                  <a16:creationId xmlns:a16="http://schemas.microsoft.com/office/drawing/2014/main" id="{F8B75D10-CAE6-4212-A8D7-A2DA2005B502}"/>
                </a:ext>
              </a:extLst>
            </p:cNvPr>
            <p:cNvGrpSpPr/>
            <p:nvPr/>
          </p:nvGrpSpPr>
          <p:grpSpPr>
            <a:xfrm>
              <a:off x="9532398" y="2959919"/>
              <a:ext cx="882917" cy="892744"/>
              <a:chOff x="9895136" y="2885270"/>
              <a:chExt cx="882917" cy="892744"/>
            </a:xfrm>
          </p:grpSpPr>
          <p:pic>
            <p:nvPicPr>
              <p:cNvPr id="31" name="Picture 30">
                <a:extLst>
                  <a:ext uri="{FF2B5EF4-FFF2-40B4-BE49-F238E27FC236}">
                    <a16:creationId xmlns:a16="http://schemas.microsoft.com/office/drawing/2014/main" id="{A456CC27-4C03-4005-B212-720AD7C646EF}"/>
                  </a:ext>
                </a:extLst>
              </p:cNvPr>
              <p:cNvPicPr>
                <a:picLocks noChangeAspect="1"/>
              </p:cNvPicPr>
              <p:nvPr/>
            </p:nvPicPr>
            <p:blipFill>
              <a:blip r:embed="rId4"/>
              <a:stretch>
                <a:fillRect/>
              </a:stretch>
            </p:blipFill>
            <p:spPr>
              <a:xfrm>
                <a:off x="9895136" y="2885270"/>
                <a:ext cx="714375" cy="638175"/>
              </a:xfrm>
              <a:prstGeom prst="rect">
                <a:avLst/>
              </a:prstGeom>
            </p:spPr>
          </p:pic>
          <p:sp>
            <p:nvSpPr>
              <p:cNvPr id="34" name="TextBox 33">
                <a:extLst>
                  <a:ext uri="{FF2B5EF4-FFF2-40B4-BE49-F238E27FC236}">
                    <a16:creationId xmlns:a16="http://schemas.microsoft.com/office/drawing/2014/main" id="{DCC947CC-BDF3-4A45-BE4E-EE761AA63FD8}"/>
                  </a:ext>
                </a:extLst>
              </p:cNvPr>
              <p:cNvSpPr txBox="1"/>
              <p:nvPr/>
            </p:nvSpPr>
            <p:spPr>
              <a:xfrm>
                <a:off x="9939159" y="3470237"/>
                <a:ext cx="838894"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Views</a:t>
                </a:r>
                <a:endParaRPr lang="en-US" sz="1400" dirty="0">
                  <a:solidFill>
                    <a:srgbClr val="000000"/>
                  </a:solidFill>
                  <a:latin typeface="Segoe UI" panose="020B0502040204020203" pitchFamily="34" charset="0"/>
                  <a:cs typeface="Segoe UI" panose="020B0502040204020203" pitchFamily="34" charset="0"/>
                </a:endParaRPr>
              </a:p>
            </p:txBody>
          </p:sp>
        </p:grpSp>
        <p:grpSp>
          <p:nvGrpSpPr>
            <p:cNvPr id="42" name="Group 41">
              <a:extLst>
                <a:ext uri="{FF2B5EF4-FFF2-40B4-BE49-F238E27FC236}">
                  <a16:creationId xmlns:a16="http://schemas.microsoft.com/office/drawing/2014/main" id="{A3A15D07-78FD-49C9-9CF6-5E79C89C9DD2}"/>
                </a:ext>
              </a:extLst>
            </p:cNvPr>
            <p:cNvGrpSpPr/>
            <p:nvPr/>
          </p:nvGrpSpPr>
          <p:grpSpPr>
            <a:xfrm>
              <a:off x="9532398" y="3980789"/>
              <a:ext cx="1086063" cy="1168188"/>
              <a:chOff x="9895136" y="4056831"/>
              <a:chExt cx="1086063" cy="1168188"/>
            </a:xfrm>
          </p:grpSpPr>
          <p:pic>
            <p:nvPicPr>
              <p:cNvPr id="30" name="Picture 29">
                <a:extLst>
                  <a:ext uri="{FF2B5EF4-FFF2-40B4-BE49-F238E27FC236}">
                    <a16:creationId xmlns:a16="http://schemas.microsoft.com/office/drawing/2014/main" id="{9DAFD4F7-3340-4558-B5D5-8BCA918F3E61}"/>
                  </a:ext>
                </a:extLst>
              </p:cNvPr>
              <p:cNvPicPr>
                <a:picLocks noChangeAspect="1"/>
              </p:cNvPicPr>
              <p:nvPr/>
            </p:nvPicPr>
            <p:blipFill>
              <a:blip r:embed="rId5"/>
              <a:stretch>
                <a:fillRect/>
              </a:stretch>
            </p:blipFill>
            <p:spPr>
              <a:xfrm>
                <a:off x="9904661" y="4056831"/>
                <a:ext cx="695325" cy="676275"/>
              </a:xfrm>
              <a:prstGeom prst="rect">
                <a:avLst/>
              </a:prstGeom>
            </p:spPr>
          </p:pic>
          <p:sp>
            <p:nvSpPr>
              <p:cNvPr id="35" name="TextBox 34">
                <a:extLst>
                  <a:ext uri="{FF2B5EF4-FFF2-40B4-BE49-F238E27FC236}">
                    <a16:creationId xmlns:a16="http://schemas.microsoft.com/office/drawing/2014/main" id="{97D33E34-E9B9-4DFE-A2E0-8211F743FB18}"/>
                  </a:ext>
                </a:extLst>
              </p:cNvPr>
              <p:cNvSpPr txBox="1"/>
              <p:nvPr/>
            </p:nvSpPr>
            <p:spPr>
              <a:xfrm>
                <a:off x="9895136" y="4701799"/>
                <a:ext cx="1086063" cy="523220"/>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Stored Procedures</a:t>
                </a:r>
                <a:endParaRPr lang="en-US" sz="1400" dirty="0">
                  <a:solidFill>
                    <a:srgbClr val="000000"/>
                  </a:solidFill>
                  <a:latin typeface="Segoe UI" panose="020B0502040204020203" pitchFamily="34" charset="0"/>
                  <a:cs typeface="Segoe UI" panose="020B0502040204020203" pitchFamily="34" charset="0"/>
                </a:endParaRPr>
              </a:p>
            </p:txBody>
          </p:sp>
        </p:grpSp>
      </p:grpSp>
      <p:grpSp>
        <p:nvGrpSpPr>
          <p:cNvPr id="43" name="Group 42">
            <a:extLst>
              <a:ext uri="{FF2B5EF4-FFF2-40B4-BE49-F238E27FC236}">
                <a16:creationId xmlns:a16="http://schemas.microsoft.com/office/drawing/2014/main" id="{9EAC0AD5-13F3-4032-86E3-69C8565E596A}"/>
              </a:ext>
            </a:extLst>
          </p:cNvPr>
          <p:cNvGrpSpPr/>
          <p:nvPr/>
        </p:nvGrpSpPr>
        <p:grpSpPr>
          <a:xfrm>
            <a:off x="5128221" y="2768526"/>
            <a:ext cx="1737676" cy="942609"/>
            <a:chOff x="5058590" y="2768526"/>
            <a:chExt cx="1737676" cy="942609"/>
          </a:xfrm>
        </p:grpSpPr>
        <p:sp>
          <p:nvSpPr>
            <p:cNvPr id="38" name="Arrow: Right 37">
              <a:extLst>
                <a:ext uri="{FF2B5EF4-FFF2-40B4-BE49-F238E27FC236}">
                  <a16:creationId xmlns:a16="http://schemas.microsoft.com/office/drawing/2014/main" id="{9A3458FA-D959-4650-8EB6-58684B8D3D66}"/>
                </a:ext>
              </a:extLst>
            </p:cNvPr>
            <p:cNvSpPr/>
            <p:nvPr/>
          </p:nvSpPr>
          <p:spPr>
            <a:xfrm>
              <a:off x="5058590" y="2768526"/>
              <a:ext cx="1737676" cy="942609"/>
            </a:xfrm>
            <a:prstGeom prst="rightArrow">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2F86335-C908-412E-B622-1BFE96D4A7B5}"/>
                </a:ext>
              </a:extLst>
            </p:cNvPr>
            <p:cNvSpPr txBox="1"/>
            <p:nvPr/>
          </p:nvSpPr>
          <p:spPr>
            <a:xfrm>
              <a:off x="5154292" y="3055164"/>
              <a:ext cx="1430405" cy="369332"/>
            </a:xfrm>
            <a:prstGeom prst="rect">
              <a:avLst/>
            </a:prstGeom>
            <a:noFill/>
          </p:spPr>
          <p:txBody>
            <a:bodyPr wrap="square" rtlCol="0">
              <a:spAutoFit/>
            </a:bodyPr>
            <a:lstStyle/>
            <a:p>
              <a:r>
                <a:rPr lang="en-US" dirty="0">
                  <a:solidFill>
                    <a:schemeClr val="bg1"/>
                  </a:solidFill>
                </a:rPr>
                <a:t>Permissions</a:t>
              </a:r>
            </a:p>
          </p:txBody>
        </p:sp>
      </p:grpSp>
      <p:grpSp>
        <p:nvGrpSpPr>
          <p:cNvPr id="58" name="Group 57">
            <a:extLst>
              <a:ext uri="{FF2B5EF4-FFF2-40B4-BE49-F238E27FC236}">
                <a16:creationId xmlns:a16="http://schemas.microsoft.com/office/drawing/2014/main" id="{F2F6830F-288C-4FDD-9B17-500123E41B4F}"/>
              </a:ext>
            </a:extLst>
          </p:cNvPr>
          <p:cNvGrpSpPr/>
          <p:nvPr/>
        </p:nvGrpSpPr>
        <p:grpSpPr>
          <a:xfrm>
            <a:off x="637563" y="1470587"/>
            <a:ext cx="4118999" cy="3940312"/>
            <a:chOff x="1157681" y="1470587"/>
            <a:chExt cx="4118999" cy="3940312"/>
          </a:xfrm>
        </p:grpSpPr>
        <p:sp>
          <p:nvSpPr>
            <p:cNvPr id="45" name="Rectangle 44">
              <a:extLst>
                <a:ext uri="{FF2B5EF4-FFF2-40B4-BE49-F238E27FC236}">
                  <a16:creationId xmlns:a16="http://schemas.microsoft.com/office/drawing/2014/main" id="{F5122E79-2A77-4D9E-B703-436182CA9498}"/>
                </a:ext>
              </a:extLst>
            </p:cNvPr>
            <p:cNvSpPr/>
            <p:nvPr/>
          </p:nvSpPr>
          <p:spPr bwMode="auto">
            <a:xfrm rot="16200000">
              <a:off x="1247025" y="1381243"/>
              <a:ext cx="3940312" cy="4118999"/>
            </a:xfrm>
            <a:prstGeom prst="rect">
              <a:avLst/>
            </a:prstGeom>
            <a:solidFill>
              <a:schemeClr val="accent4">
                <a:lumMod val="20000"/>
                <a:lumOff val="80000"/>
              </a:schemeClr>
            </a:solidFill>
            <a:ln>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21" name="Group 20">
              <a:extLst>
                <a:ext uri="{FF2B5EF4-FFF2-40B4-BE49-F238E27FC236}">
                  <a16:creationId xmlns:a16="http://schemas.microsoft.com/office/drawing/2014/main" id="{042403FD-EEEE-47A8-8C36-4B2F56227B98}"/>
                </a:ext>
              </a:extLst>
            </p:cNvPr>
            <p:cNvGrpSpPr/>
            <p:nvPr/>
          </p:nvGrpSpPr>
          <p:grpSpPr>
            <a:xfrm>
              <a:off x="3254817" y="2417820"/>
              <a:ext cx="1913807" cy="1953073"/>
              <a:chOff x="3056977" y="1583890"/>
              <a:chExt cx="1913807" cy="1953073"/>
            </a:xfrm>
          </p:grpSpPr>
          <p:sp>
            <p:nvSpPr>
              <p:cNvPr id="17" name="Oval 16">
                <a:extLst>
                  <a:ext uri="{FF2B5EF4-FFF2-40B4-BE49-F238E27FC236}">
                    <a16:creationId xmlns:a16="http://schemas.microsoft.com/office/drawing/2014/main" id="{5E94355B-7835-4918-897C-3A48DDA58959}"/>
                  </a:ext>
                </a:extLst>
              </p:cNvPr>
              <p:cNvSpPr/>
              <p:nvPr/>
            </p:nvSpPr>
            <p:spPr bwMode="auto">
              <a:xfrm>
                <a:off x="3056977" y="2513796"/>
                <a:ext cx="1895210" cy="587724"/>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10" name="Group 9">
                <a:extLst>
                  <a:ext uri="{FF2B5EF4-FFF2-40B4-BE49-F238E27FC236}">
                    <a16:creationId xmlns:a16="http://schemas.microsoft.com/office/drawing/2014/main" id="{1DBBDD6E-EEF5-4ED9-BE7A-F4621AE7F511}"/>
                  </a:ext>
                </a:extLst>
              </p:cNvPr>
              <p:cNvGrpSpPr/>
              <p:nvPr/>
            </p:nvGrpSpPr>
            <p:grpSpPr>
              <a:xfrm>
                <a:off x="3484772" y="1583890"/>
                <a:ext cx="944615" cy="1290635"/>
                <a:chOff x="1712433" y="6109599"/>
                <a:chExt cx="483127" cy="702911"/>
              </a:xfrm>
            </p:grpSpPr>
            <p:pic>
              <p:nvPicPr>
                <p:cNvPr id="11" name="Picture 10">
                  <a:extLst>
                    <a:ext uri="{FF2B5EF4-FFF2-40B4-BE49-F238E27FC236}">
                      <a16:creationId xmlns:a16="http://schemas.microsoft.com/office/drawing/2014/main" id="{C2455315-5609-4FE4-A87B-29C78D4133E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12433" y="6109599"/>
                  <a:ext cx="217268" cy="630076"/>
                </a:xfrm>
                <a:prstGeom prst="rect">
                  <a:avLst/>
                </a:prstGeom>
              </p:spPr>
            </p:pic>
            <p:pic>
              <p:nvPicPr>
                <p:cNvPr id="12" name="Picture 11">
                  <a:extLst>
                    <a:ext uri="{FF2B5EF4-FFF2-40B4-BE49-F238E27FC236}">
                      <a16:creationId xmlns:a16="http://schemas.microsoft.com/office/drawing/2014/main" id="{78799558-6F1B-44A1-8040-B45E212E217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8292" y="6146903"/>
                  <a:ext cx="217268" cy="630076"/>
                </a:xfrm>
                <a:prstGeom prst="rect">
                  <a:avLst/>
                </a:prstGeom>
              </p:spPr>
            </p:pic>
            <p:pic>
              <p:nvPicPr>
                <p:cNvPr id="13" name="Picture 12">
                  <a:extLst>
                    <a:ext uri="{FF2B5EF4-FFF2-40B4-BE49-F238E27FC236}">
                      <a16:creationId xmlns:a16="http://schemas.microsoft.com/office/drawing/2014/main" id="{1EE00102-876D-4FAD-AB42-A3F0283745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21879" y="6182434"/>
                  <a:ext cx="217268" cy="630076"/>
                </a:xfrm>
                <a:prstGeom prst="rect">
                  <a:avLst/>
                </a:prstGeom>
              </p:spPr>
            </p:pic>
          </p:grpSp>
          <p:sp>
            <p:nvSpPr>
              <p:cNvPr id="14" name="TextBox 13">
                <a:extLst>
                  <a:ext uri="{FF2B5EF4-FFF2-40B4-BE49-F238E27FC236}">
                    <a16:creationId xmlns:a16="http://schemas.microsoft.com/office/drawing/2014/main" id="{470CCCFE-F79F-4485-85AD-44CA21585F2A}"/>
                  </a:ext>
                </a:extLst>
              </p:cNvPr>
              <p:cNvSpPr txBox="1"/>
              <p:nvPr/>
            </p:nvSpPr>
            <p:spPr>
              <a:xfrm>
                <a:off x="3534354" y="3229186"/>
                <a:ext cx="1436430"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Sales Role</a:t>
                </a:r>
                <a:endParaRPr lang="en-US" sz="1400" dirty="0">
                  <a:solidFill>
                    <a:srgbClr val="000000"/>
                  </a:solidFill>
                  <a:latin typeface="Segoe UI" panose="020B0502040204020203" pitchFamily="34" charset="0"/>
                  <a:cs typeface="Segoe UI" panose="020B0502040204020203" pitchFamily="34" charset="0"/>
                </a:endParaRPr>
              </a:p>
            </p:txBody>
          </p:sp>
        </p:grpSp>
        <p:sp>
          <p:nvSpPr>
            <p:cNvPr id="4" name="TextBox 3">
              <a:extLst>
                <a:ext uri="{FF2B5EF4-FFF2-40B4-BE49-F238E27FC236}">
                  <a16:creationId xmlns:a16="http://schemas.microsoft.com/office/drawing/2014/main" id="{DF416286-3099-467E-BCF2-1D8D5291AFCA}"/>
                </a:ext>
              </a:extLst>
            </p:cNvPr>
            <p:cNvSpPr txBox="1"/>
            <p:nvPr/>
          </p:nvSpPr>
          <p:spPr>
            <a:xfrm>
              <a:off x="1234755" y="4411199"/>
              <a:ext cx="1436430" cy="307777"/>
            </a:xfrm>
            <a:prstGeom prst="rect">
              <a:avLst/>
            </a:prstGeom>
            <a:noFill/>
          </p:spPr>
          <p:txBody>
            <a:bodyPr wrap="squar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 Users</a:t>
              </a:r>
              <a:endParaRPr lang="en-US" sz="1400" dirty="0">
                <a:solidFill>
                  <a:srgbClr val="000000"/>
                </a:solidFill>
                <a:latin typeface="Segoe UI" panose="020B0502040204020203" pitchFamily="34" charset="0"/>
                <a:cs typeface="Segoe UI" panose="020B0502040204020203" pitchFamily="34" charset="0"/>
              </a:endParaRPr>
            </a:p>
          </p:txBody>
        </p:sp>
        <p:pic>
          <p:nvPicPr>
            <p:cNvPr id="18" name="Picture 17">
              <a:extLst>
                <a:ext uri="{FF2B5EF4-FFF2-40B4-BE49-F238E27FC236}">
                  <a16:creationId xmlns:a16="http://schemas.microsoft.com/office/drawing/2014/main" id="{683C89E9-F89F-432D-B46B-0833613EC307}"/>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5796" y="3392912"/>
              <a:ext cx="375884" cy="981428"/>
            </a:xfrm>
            <a:prstGeom prst="rect">
              <a:avLst/>
            </a:prstGeom>
          </p:spPr>
        </p:pic>
        <p:pic>
          <p:nvPicPr>
            <p:cNvPr id="20" name="Picture 19">
              <a:extLst>
                <a:ext uri="{FF2B5EF4-FFF2-40B4-BE49-F238E27FC236}">
                  <a16:creationId xmlns:a16="http://schemas.microsoft.com/office/drawing/2014/main" id="{DB304AF8-58EE-4270-B697-D0E34DD9D2C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55796" y="2079491"/>
              <a:ext cx="375884" cy="981428"/>
            </a:xfrm>
            <a:prstGeom prst="rect">
              <a:avLst/>
            </a:prstGeom>
          </p:spPr>
        </p:pic>
        <p:cxnSp>
          <p:nvCxnSpPr>
            <p:cNvPr id="47" name="Straight Arrow Connector 46">
              <a:extLst>
                <a:ext uri="{FF2B5EF4-FFF2-40B4-BE49-F238E27FC236}">
                  <a16:creationId xmlns:a16="http://schemas.microsoft.com/office/drawing/2014/main" id="{C5CA5C9E-67A5-414A-A691-BD0CACC5604D}"/>
                </a:ext>
              </a:extLst>
            </p:cNvPr>
            <p:cNvCxnSpPr/>
            <p:nvPr/>
          </p:nvCxnSpPr>
          <p:spPr>
            <a:xfrm>
              <a:off x="2315361" y="2768526"/>
              <a:ext cx="939456" cy="540496"/>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9CB4DFC-7894-4097-AD21-0822100F27DC}"/>
                </a:ext>
              </a:extLst>
            </p:cNvPr>
            <p:cNvCxnSpPr>
              <a:cxnSpLocks/>
            </p:cNvCxnSpPr>
            <p:nvPr/>
          </p:nvCxnSpPr>
          <p:spPr>
            <a:xfrm flipV="1">
              <a:off x="2203538" y="3803130"/>
              <a:ext cx="1052537" cy="318414"/>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0" name="Straight Arrow Connector 59">
            <a:extLst>
              <a:ext uri="{FF2B5EF4-FFF2-40B4-BE49-F238E27FC236}">
                <a16:creationId xmlns:a16="http://schemas.microsoft.com/office/drawing/2014/main" id="{C65C4C1F-635B-48DC-809C-F6264D7B34AE}"/>
              </a:ext>
            </a:extLst>
          </p:cNvPr>
          <p:cNvCxnSpPr/>
          <p:nvPr/>
        </p:nvCxnSpPr>
        <p:spPr>
          <a:xfrm>
            <a:off x="8710961" y="3665202"/>
            <a:ext cx="939456" cy="540496"/>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17F7633-FE82-4DC6-9529-073A1E5A80AD}"/>
              </a:ext>
            </a:extLst>
          </p:cNvPr>
          <p:cNvCxnSpPr>
            <a:cxnSpLocks/>
          </p:cNvCxnSpPr>
          <p:nvPr/>
        </p:nvCxnSpPr>
        <p:spPr>
          <a:xfrm>
            <a:off x="8705102" y="3239830"/>
            <a:ext cx="995997" cy="52188"/>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FA54659-9095-4283-8F5A-268B2FFB090F}"/>
              </a:ext>
            </a:extLst>
          </p:cNvPr>
          <p:cNvCxnSpPr>
            <a:cxnSpLocks/>
          </p:cNvCxnSpPr>
          <p:nvPr/>
        </p:nvCxnSpPr>
        <p:spPr>
          <a:xfrm flipV="1">
            <a:off x="8651113" y="2380752"/>
            <a:ext cx="1052537" cy="318414"/>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41329CF5-D599-4EAD-90B3-7ABF138F654F}"/>
              </a:ext>
            </a:extLst>
          </p:cNvPr>
          <p:cNvSpPr txBox="1"/>
          <p:nvPr/>
        </p:nvSpPr>
        <p:spPr>
          <a:xfrm>
            <a:off x="1623436" y="5429841"/>
            <a:ext cx="2177853" cy="646331"/>
          </a:xfrm>
          <a:prstGeom prst="rect">
            <a:avLst/>
          </a:prstGeom>
          <a:noFill/>
        </p:spPr>
        <p:txBody>
          <a:bodyPr wrap="square" rtlCol="0">
            <a:spAutoFit/>
          </a:bodyPr>
          <a:lstStyle/>
          <a:p>
            <a:r>
              <a:rPr lang="en-US" sz="3600" dirty="0"/>
              <a:t>Principals</a:t>
            </a:r>
          </a:p>
        </p:txBody>
      </p:sp>
      <p:sp>
        <p:nvSpPr>
          <p:cNvPr id="65" name="TextBox 64">
            <a:extLst>
              <a:ext uri="{FF2B5EF4-FFF2-40B4-BE49-F238E27FC236}">
                <a16:creationId xmlns:a16="http://schemas.microsoft.com/office/drawing/2014/main" id="{8D43DD8A-488A-4B44-A634-138C6A9DCC2A}"/>
              </a:ext>
            </a:extLst>
          </p:cNvPr>
          <p:cNvSpPr txBox="1"/>
          <p:nvPr/>
        </p:nvSpPr>
        <p:spPr>
          <a:xfrm>
            <a:off x="8055472" y="5428162"/>
            <a:ext cx="2393833" cy="646331"/>
          </a:xfrm>
          <a:prstGeom prst="rect">
            <a:avLst/>
          </a:prstGeom>
          <a:noFill/>
        </p:spPr>
        <p:txBody>
          <a:bodyPr wrap="square" rtlCol="0">
            <a:spAutoFit/>
          </a:bodyPr>
          <a:lstStyle/>
          <a:p>
            <a:r>
              <a:rPr lang="en-US" sz="3600" dirty="0"/>
              <a:t>Securables</a:t>
            </a:r>
          </a:p>
        </p:txBody>
      </p:sp>
    </p:spTree>
    <p:extLst>
      <p:ext uri="{BB962C8B-B14F-4D97-AF65-F5344CB8AC3E}">
        <p14:creationId xmlns:p14="http://schemas.microsoft.com/office/powerpoint/2010/main" val="418704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Rectangle 195"/>
          <p:cNvSpPr/>
          <p:nvPr/>
        </p:nvSpPr>
        <p:spPr bwMode="auto">
          <a:xfrm>
            <a:off x="1283607" y="1261428"/>
            <a:ext cx="3754272" cy="1735868"/>
          </a:xfrm>
          <a:prstGeom prst="rect">
            <a:avLst/>
          </a:prstGeom>
          <a:solidFill>
            <a:schemeClr val="accent4">
              <a:lumMod val="20000"/>
              <a:lumOff val="80000"/>
            </a:schemeClr>
          </a:solidFill>
          <a:ln>
            <a:solidFill>
              <a:schemeClr val="accent1"/>
            </a:solid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197" name="Group 196"/>
          <p:cNvGrpSpPr/>
          <p:nvPr/>
        </p:nvGrpSpPr>
        <p:grpSpPr>
          <a:xfrm>
            <a:off x="1650972" y="1763326"/>
            <a:ext cx="1322798" cy="1164141"/>
            <a:chOff x="55528" y="895983"/>
            <a:chExt cx="1322798" cy="1164141"/>
          </a:xfrm>
        </p:grpSpPr>
        <p:pic>
          <p:nvPicPr>
            <p:cNvPr id="198" name="Picture 19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8598" y="895983"/>
              <a:ext cx="531695" cy="840079"/>
            </a:xfrm>
            <a:prstGeom prst="rect">
              <a:avLst/>
            </a:prstGeom>
          </p:spPr>
        </p:pic>
        <p:sp>
          <p:nvSpPr>
            <p:cNvPr id="199" name="TextBox 198"/>
            <p:cNvSpPr txBox="1"/>
            <p:nvPr/>
          </p:nvSpPr>
          <p:spPr>
            <a:xfrm>
              <a:off x="55528" y="1752347"/>
              <a:ext cx="1322798"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Windows User</a:t>
              </a:r>
              <a:endParaRPr lang="en-US" sz="1400" dirty="0">
                <a:solidFill>
                  <a:srgbClr val="000000"/>
                </a:solidFill>
                <a:latin typeface="Segoe UI" panose="020B0502040204020203" pitchFamily="34" charset="0"/>
                <a:cs typeface="Segoe UI" panose="020B0502040204020203" pitchFamily="34" charset="0"/>
              </a:endParaRPr>
            </a:p>
          </p:txBody>
        </p:sp>
      </p:grpSp>
      <p:grpSp>
        <p:nvGrpSpPr>
          <p:cNvPr id="200" name="Group 199"/>
          <p:cNvGrpSpPr/>
          <p:nvPr/>
        </p:nvGrpSpPr>
        <p:grpSpPr>
          <a:xfrm>
            <a:off x="3379164" y="1531886"/>
            <a:ext cx="1511183" cy="1421611"/>
            <a:chOff x="4171507" y="1032513"/>
            <a:chExt cx="1511183" cy="1421611"/>
          </a:xfrm>
        </p:grpSpPr>
        <p:sp>
          <p:nvSpPr>
            <p:cNvPr id="201" name="TextBox 200"/>
            <p:cNvSpPr txBox="1"/>
            <p:nvPr/>
          </p:nvSpPr>
          <p:spPr>
            <a:xfrm>
              <a:off x="4171507" y="2146347"/>
              <a:ext cx="1511183"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Windows Group</a:t>
              </a:r>
              <a:endParaRPr lang="en-US" sz="1400" dirty="0">
                <a:solidFill>
                  <a:srgbClr val="000000"/>
                </a:solidFill>
                <a:latin typeface="Segoe UI" panose="020B0502040204020203" pitchFamily="34" charset="0"/>
                <a:cs typeface="Segoe UI" panose="020B0502040204020203" pitchFamily="34" charset="0"/>
              </a:endParaRPr>
            </a:p>
          </p:txBody>
        </p:sp>
        <p:grpSp>
          <p:nvGrpSpPr>
            <p:cNvPr id="202" name="Group 201"/>
            <p:cNvGrpSpPr/>
            <p:nvPr/>
          </p:nvGrpSpPr>
          <p:grpSpPr>
            <a:xfrm>
              <a:off x="4314736" y="1032513"/>
              <a:ext cx="1167471" cy="1109843"/>
              <a:chOff x="1598976" y="1906235"/>
              <a:chExt cx="1167471" cy="1109843"/>
            </a:xfrm>
          </p:grpSpPr>
          <p:sp>
            <p:nvSpPr>
              <p:cNvPr id="203" name="Oval 202"/>
              <p:cNvSpPr/>
              <p:nvPr/>
            </p:nvSpPr>
            <p:spPr bwMode="auto">
              <a:xfrm>
                <a:off x="1598976" y="2615115"/>
                <a:ext cx="1167471" cy="400963"/>
              </a:xfrm>
              <a:prstGeom prst="ellipse">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204" name="Picture 20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1791" y="1906235"/>
                <a:ext cx="301427" cy="871624"/>
              </a:xfrm>
              <a:prstGeom prst="rect">
                <a:avLst/>
              </a:prstGeom>
            </p:spPr>
          </p:pic>
          <p:pic>
            <p:nvPicPr>
              <p:cNvPr id="205" name="Picture 20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5910" y="1984865"/>
                <a:ext cx="301427" cy="871624"/>
              </a:xfrm>
              <a:prstGeom prst="rect">
                <a:avLst/>
              </a:prstGeom>
            </p:spPr>
          </p:pic>
          <p:pic>
            <p:nvPicPr>
              <p:cNvPr id="206" name="Picture 20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4606" y="2099961"/>
                <a:ext cx="301427" cy="871624"/>
              </a:xfrm>
              <a:prstGeom prst="rect">
                <a:avLst/>
              </a:prstGeom>
            </p:spPr>
          </p:pic>
        </p:grpSp>
      </p:grpSp>
      <p:grpSp>
        <p:nvGrpSpPr>
          <p:cNvPr id="209" name="Group 208"/>
          <p:cNvGrpSpPr/>
          <p:nvPr/>
        </p:nvGrpSpPr>
        <p:grpSpPr>
          <a:xfrm>
            <a:off x="5842552" y="1582430"/>
            <a:ext cx="3968856" cy="4033402"/>
            <a:chOff x="3273683" y="176939"/>
            <a:chExt cx="3968856" cy="5813834"/>
          </a:xfrm>
          <a:solidFill>
            <a:schemeClr val="accent4">
              <a:lumMod val="20000"/>
              <a:lumOff val="80000"/>
            </a:schemeClr>
          </a:solidFill>
        </p:grpSpPr>
        <p:sp>
          <p:nvSpPr>
            <p:cNvPr id="210" name="Rectangle 209"/>
            <p:cNvSpPr/>
            <p:nvPr/>
          </p:nvSpPr>
          <p:spPr bwMode="auto">
            <a:xfrm>
              <a:off x="3491048" y="636108"/>
              <a:ext cx="3751491" cy="5354665"/>
            </a:xfrm>
            <a:prstGeom prst="rect">
              <a:avLst/>
            </a:prstGeom>
            <a:solidFill>
              <a:schemeClr val="accent2">
                <a:lumMod val="20000"/>
                <a:lumOff val="8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211" name="Picture 2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3683" y="176939"/>
              <a:ext cx="632218" cy="1121175"/>
            </a:xfrm>
            <a:prstGeom prst="rect">
              <a:avLst/>
            </a:prstGeom>
            <a:noFill/>
          </p:spPr>
        </p:pic>
      </p:grpSp>
      <p:grpSp>
        <p:nvGrpSpPr>
          <p:cNvPr id="212" name="Group 211"/>
          <p:cNvGrpSpPr/>
          <p:nvPr/>
        </p:nvGrpSpPr>
        <p:grpSpPr>
          <a:xfrm>
            <a:off x="6384788" y="3887154"/>
            <a:ext cx="3016523" cy="1600041"/>
            <a:chOff x="3801031" y="2574595"/>
            <a:chExt cx="3016523" cy="1600041"/>
          </a:xfrm>
        </p:grpSpPr>
        <p:sp>
          <p:nvSpPr>
            <p:cNvPr id="213" name="Rectangle 212"/>
            <p:cNvSpPr/>
            <p:nvPr/>
          </p:nvSpPr>
          <p:spPr bwMode="auto">
            <a:xfrm>
              <a:off x="4022126" y="2800294"/>
              <a:ext cx="2795428" cy="1374342"/>
            </a:xfrm>
            <a:prstGeom prst="rect">
              <a:avLst/>
            </a:prstGeom>
            <a:solidFill>
              <a:schemeClr val="accent6">
                <a:lumMod val="20000"/>
                <a:lumOff val="80000"/>
              </a:schemeClr>
            </a:solidFill>
            <a:ln>
              <a:solidFill>
                <a:schemeClr val="accent6">
                  <a:lumMod val="60000"/>
                  <a:lumOff val="40000"/>
                </a:schemeClr>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pic>
          <p:nvPicPr>
            <p:cNvPr id="214" name="Picture 2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01031" y="2574595"/>
              <a:ext cx="688044" cy="452815"/>
            </a:xfrm>
            <a:prstGeom prst="rect">
              <a:avLst/>
            </a:prstGeom>
          </p:spPr>
        </p:pic>
      </p:grpSp>
      <p:grpSp>
        <p:nvGrpSpPr>
          <p:cNvPr id="215" name="Group 214"/>
          <p:cNvGrpSpPr/>
          <p:nvPr/>
        </p:nvGrpSpPr>
        <p:grpSpPr>
          <a:xfrm>
            <a:off x="7323033" y="4499373"/>
            <a:ext cx="1160446" cy="649605"/>
            <a:chOff x="-65424" y="3528617"/>
            <a:chExt cx="1160446" cy="649605"/>
          </a:xfrm>
        </p:grpSpPr>
        <p:sp>
          <p:nvSpPr>
            <p:cNvPr id="216" name="TextBox 215"/>
            <p:cNvSpPr txBox="1"/>
            <p:nvPr/>
          </p:nvSpPr>
          <p:spPr>
            <a:xfrm>
              <a:off x="-65424" y="3901223"/>
              <a:ext cx="1160446" cy="276999"/>
            </a:xfrm>
            <a:prstGeom prst="rect">
              <a:avLst/>
            </a:prstGeom>
            <a:noFill/>
          </p:spPr>
          <p:txBody>
            <a:bodyPr wrap="non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Database User</a:t>
              </a:r>
              <a:endParaRPr lang="en-US" sz="1200" dirty="0">
                <a:solidFill>
                  <a:srgbClr val="000000"/>
                </a:solidFill>
                <a:latin typeface="Segoe UI" panose="020B0502040204020203" pitchFamily="34" charset="0"/>
                <a:cs typeface="Segoe UI" panose="020B0502040204020203" pitchFamily="34" charset="0"/>
              </a:endParaRPr>
            </a:p>
          </p:txBody>
        </p:sp>
        <p:pic>
          <p:nvPicPr>
            <p:cNvPr id="217" name="Picture 2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3334" y="3528617"/>
              <a:ext cx="264070" cy="417231"/>
            </a:xfrm>
            <a:prstGeom prst="rect">
              <a:avLst/>
            </a:prstGeom>
          </p:spPr>
        </p:pic>
      </p:grpSp>
      <p:grpSp>
        <p:nvGrpSpPr>
          <p:cNvPr id="218" name="Group 217"/>
          <p:cNvGrpSpPr/>
          <p:nvPr/>
        </p:nvGrpSpPr>
        <p:grpSpPr>
          <a:xfrm>
            <a:off x="7942928" y="2212111"/>
            <a:ext cx="1522158" cy="756780"/>
            <a:chOff x="1918764" y="4202670"/>
            <a:chExt cx="1522158" cy="756780"/>
          </a:xfrm>
        </p:grpSpPr>
        <p:pic>
          <p:nvPicPr>
            <p:cNvPr id="219" name="Picture 21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23068" y="4202670"/>
              <a:ext cx="303659" cy="479781"/>
            </a:xfrm>
            <a:prstGeom prst="rect">
              <a:avLst/>
            </a:prstGeom>
          </p:spPr>
        </p:pic>
        <p:sp>
          <p:nvSpPr>
            <p:cNvPr id="220" name="TextBox 219"/>
            <p:cNvSpPr txBox="1"/>
            <p:nvPr/>
          </p:nvSpPr>
          <p:spPr>
            <a:xfrm>
              <a:off x="1918764" y="4682451"/>
              <a:ext cx="1522158" cy="276999"/>
            </a:xfrm>
            <a:prstGeom prst="rect">
              <a:avLst/>
            </a:prstGeom>
            <a:noFill/>
          </p:spPr>
          <p:txBody>
            <a:bodyPr wrap="squar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SQL Server Login</a:t>
              </a:r>
              <a:endParaRPr lang="en-US" sz="1200" dirty="0">
                <a:solidFill>
                  <a:srgbClr val="000000"/>
                </a:solidFill>
                <a:latin typeface="Segoe UI" panose="020B0502040204020203" pitchFamily="34" charset="0"/>
                <a:cs typeface="Segoe UI" panose="020B0502040204020203" pitchFamily="34" charset="0"/>
              </a:endParaRPr>
            </a:p>
          </p:txBody>
        </p:sp>
      </p:grpSp>
      <p:cxnSp>
        <p:nvCxnSpPr>
          <p:cNvPr id="221" name="Elbow Connector 28"/>
          <p:cNvCxnSpPr>
            <a:stCxn id="196" idx="3"/>
          </p:cNvCxnSpPr>
          <p:nvPr/>
        </p:nvCxnSpPr>
        <p:spPr bwMode="auto">
          <a:xfrm>
            <a:off x="5037879" y="2129362"/>
            <a:ext cx="1977762" cy="401829"/>
          </a:xfrm>
          <a:prstGeom prst="bentConnector3">
            <a:avLst>
              <a:gd name="adj1" fmla="val 17871"/>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224" name="TextBox 223"/>
          <p:cNvSpPr txBox="1"/>
          <p:nvPr/>
        </p:nvSpPr>
        <p:spPr>
          <a:xfrm>
            <a:off x="9950016" y="1580153"/>
            <a:ext cx="1069626" cy="646331"/>
          </a:xfrm>
          <a:prstGeom prst="rect">
            <a:avLst/>
          </a:prstGeom>
          <a:solidFill>
            <a:schemeClr val="accent4">
              <a:lumMod val="40000"/>
              <a:lumOff val="60000"/>
            </a:schemeClr>
          </a:solidFill>
          <a:ln w="28575">
            <a:solidFill>
              <a:schemeClr val="accent4">
                <a:lumMod val="50000"/>
              </a:schemeClr>
            </a:solidFill>
          </a:ln>
        </p:spPr>
        <p:txBody>
          <a:bodyPr wrap="square" rtlCol="0">
            <a:spAutoFit/>
          </a:bodyPr>
          <a:lstStyle/>
          <a:p>
            <a:pPr algn="ctr"/>
            <a:r>
              <a:rPr lang="en-GB" sz="1200" b="0" dirty="0">
                <a:latin typeface="Segoe UI" panose="020B0502040204020203" pitchFamily="34" charset="0"/>
                <a:cs typeface="Segoe UI" panose="020B0502040204020203" pitchFamily="34" charset="0"/>
              </a:rPr>
              <a:t>User name</a:t>
            </a:r>
          </a:p>
          <a:p>
            <a:pPr algn="ctr"/>
            <a:r>
              <a:rPr lang="en-GB" sz="1200" b="0" dirty="0">
                <a:latin typeface="Segoe UI" panose="020B0502040204020203" pitchFamily="34" charset="0"/>
                <a:cs typeface="Segoe UI" panose="020B0502040204020203" pitchFamily="34" charset="0"/>
              </a:rPr>
              <a:t>&amp;</a:t>
            </a:r>
          </a:p>
          <a:p>
            <a:pPr algn="ctr"/>
            <a:r>
              <a:rPr lang="en-GB" sz="1200" b="0" dirty="0">
                <a:latin typeface="Segoe UI" panose="020B0502040204020203" pitchFamily="34" charset="0"/>
                <a:cs typeface="Segoe UI" panose="020B0502040204020203" pitchFamily="34" charset="0"/>
              </a:rPr>
              <a:t>Password</a:t>
            </a:r>
            <a:endParaRPr lang="en-US" sz="1200" b="0" dirty="0">
              <a:latin typeface="Segoe UI" panose="020B0502040204020203" pitchFamily="34" charset="0"/>
              <a:cs typeface="Segoe UI" panose="020B0502040204020203" pitchFamily="34" charset="0"/>
            </a:endParaRPr>
          </a:p>
        </p:txBody>
      </p:sp>
      <p:cxnSp>
        <p:nvCxnSpPr>
          <p:cNvPr id="225" name="Elbow Connector 32"/>
          <p:cNvCxnSpPr/>
          <p:nvPr/>
        </p:nvCxnSpPr>
        <p:spPr bwMode="auto">
          <a:xfrm rot="5400000">
            <a:off x="9435378" y="1767165"/>
            <a:ext cx="396307" cy="1269345"/>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26" name="Elbow Connector 33"/>
          <p:cNvCxnSpPr/>
          <p:nvPr/>
        </p:nvCxnSpPr>
        <p:spPr bwMode="auto">
          <a:xfrm rot="5400000">
            <a:off x="7550385" y="3554367"/>
            <a:ext cx="1739098" cy="568146"/>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27" name="Elbow Connector 34"/>
          <p:cNvCxnSpPr/>
          <p:nvPr/>
        </p:nvCxnSpPr>
        <p:spPr bwMode="auto">
          <a:xfrm rot="16200000" flipH="1">
            <a:off x="6727584" y="3563782"/>
            <a:ext cx="1730626" cy="557787"/>
          </a:xfrm>
          <a:prstGeom prst="bentConnector2">
            <a:avLst/>
          </a:prstGeom>
          <a:ln w="19050">
            <a:solidFill>
              <a:schemeClr val="tx1"/>
            </a:solidFill>
            <a:prstDash val="solid"/>
            <a:headEnd type="none" w="med" len="med"/>
            <a:tailEnd type="triangle"/>
          </a:ln>
          <a:effectLst/>
        </p:spPr>
        <p:style>
          <a:lnRef idx="3">
            <a:schemeClr val="dk1"/>
          </a:lnRef>
          <a:fillRef idx="0">
            <a:schemeClr val="dk1"/>
          </a:fillRef>
          <a:effectRef idx="2">
            <a:schemeClr val="dk1"/>
          </a:effectRef>
          <a:fontRef idx="minor">
            <a:schemeClr val="tx1"/>
          </a:fontRef>
        </p:style>
      </p:cxnSp>
      <p:grpSp>
        <p:nvGrpSpPr>
          <p:cNvPr id="234" name="Group 233"/>
          <p:cNvGrpSpPr/>
          <p:nvPr/>
        </p:nvGrpSpPr>
        <p:grpSpPr>
          <a:xfrm>
            <a:off x="1338735" y="918570"/>
            <a:ext cx="2048417" cy="806307"/>
            <a:chOff x="1366792" y="933101"/>
            <a:chExt cx="2048417" cy="806307"/>
          </a:xfrm>
        </p:grpSpPr>
        <p:sp>
          <p:nvSpPr>
            <p:cNvPr id="235" name="TextBox 234"/>
            <p:cNvSpPr txBox="1"/>
            <p:nvPr/>
          </p:nvSpPr>
          <p:spPr>
            <a:xfrm>
              <a:off x="1366792" y="1462409"/>
              <a:ext cx="2048417" cy="276999"/>
            </a:xfrm>
            <a:prstGeom prst="rect">
              <a:avLst/>
            </a:prstGeom>
            <a:solidFill>
              <a:schemeClr val="bg1"/>
            </a:solidFill>
          </p:spPr>
          <p:txBody>
            <a:bodyPr wrap="squar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Authenticated by Windows</a:t>
              </a:r>
              <a:endParaRPr lang="en-US" sz="1200" dirty="0">
                <a:solidFill>
                  <a:srgbClr val="000000"/>
                </a:solidFill>
                <a:latin typeface="Segoe UI" panose="020B0502040204020203" pitchFamily="34" charset="0"/>
                <a:cs typeface="Segoe UI" panose="020B0502040204020203" pitchFamily="34" charset="0"/>
              </a:endParaRPr>
            </a:p>
          </p:txBody>
        </p:sp>
        <p:grpSp>
          <p:nvGrpSpPr>
            <p:cNvPr id="236" name="Group 235"/>
            <p:cNvGrpSpPr/>
            <p:nvPr/>
          </p:nvGrpSpPr>
          <p:grpSpPr>
            <a:xfrm>
              <a:off x="2113833" y="933101"/>
              <a:ext cx="447732" cy="642597"/>
              <a:chOff x="2388825" y="2185405"/>
              <a:chExt cx="572504" cy="821674"/>
            </a:xfrm>
          </p:grpSpPr>
          <p:pic>
            <p:nvPicPr>
              <p:cNvPr id="237" name="Picture 2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238" name="Picture 23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grpSp>
      <p:grpSp>
        <p:nvGrpSpPr>
          <p:cNvPr id="243" name="Group 242"/>
          <p:cNvGrpSpPr/>
          <p:nvPr/>
        </p:nvGrpSpPr>
        <p:grpSpPr>
          <a:xfrm>
            <a:off x="6643570" y="2193404"/>
            <a:ext cx="1228221" cy="753764"/>
            <a:chOff x="1918547" y="4188743"/>
            <a:chExt cx="1228221" cy="753764"/>
          </a:xfrm>
        </p:grpSpPr>
        <p:pic>
          <p:nvPicPr>
            <p:cNvPr id="244" name="Picture 24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384027" y="4188743"/>
              <a:ext cx="313124" cy="494736"/>
            </a:xfrm>
            <a:prstGeom prst="rect">
              <a:avLst/>
            </a:prstGeom>
          </p:spPr>
        </p:pic>
        <p:sp>
          <p:nvSpPr>
            <p:cNvPr id="245" name="TextBox 244"/>
            <p:cNvSpPr txBox="1"/>
            <p:nvPr/>
          </p:nvSpPr>
          <p:spPr>
            <a:xfrm>
              <a:off x="1918547" y="4665508"/>
              <a:ext cx="1228221" cy="276999"/>
            </a:xfrm>
            <a:prstGeom prst="rect">
              <a:avLst/>
            </a:prstGeom>
            <a:noFill/>
          </p:spPr>
          <p:txBody>
            <a:bodyPr wrap="non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Windows Login</a:t>
              </a:r>
              <a:endParaRPr lang="en-US" sz="1200" dirty="0">
                <a:solidFill>
                  <a:srgbClr val="000000"/>
                </a:solidFill>
                <a:latin typeface="Segoe UI" panose="020B0502040204020203" pitchFamily="34" charset="0"/>
                <a:cs typeface="Segoe UI" panose="020B0502040204020203" pitchFamily="34" charset="0"/>
              </a:endParaRPr>
            </a:p>
          </p:txBody>
        </p:sp>
      </p:grpSp>
      <p:grpSp>
        <p:nvGrpSpPr>
          <p:cNvPr id="246" name="Group 245"/>
          <p:cNvGrpSpPr/>
          <p:nvPr/>
        </p:nvGrpSpPr>
        <p:grpSpPr>
          <a:xfrm>
            <a:off x="7763157" y="3086423"/>
            <a:ext cx="483127" cy="702911"/>
            <a:chOff x="1712433" y="6109599"/>
            <a:chExt cx="483127" cy="702911"/>
          </a:xfrm>
        </p:grpSpPr>
        <p:pic>
          <p:nvPicPr>
            <p:cNvPr id="247" name="Picture 2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12433" y="6109599"/>
              <a:ext cx="217268" cy="630076"/>
            </a:xfrm>
            <a:prstGeom prst="rect">
              <a:avLst/>
            </a:prstGeom>
          </p:spPr>
        </p:pic>
        <p:pic>
          <p:nvPicPr>
            <p:cNvPr id="248" name="Picture 24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978292" y="6146903"/>
              <a:ext cx="217268" cy="630076"/>
            </a:xfrm>
            <a:prstGeom prst="rect">
              <a:avLst/>
            </a:prstGeom>
          </p:spPr>
        </p:pic>
        <p:pic>
          <p:nvPicPr>
            <p:cNvPr id="249" name="Picture 24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821879" y="6182434"/>
              <a:ext cx="217268" cy="630076"/>
            </a:xfrm>
            <a:prstGeom prst="rect">
              <a:avLst/>
            </a:prstGeom>
          </p:spPr>
        </p:pic>
      </p:grpSp>
      <p:grpSp>
        <p:nvGrpSpPr>
          <p:cNvPr id="250" name="Group 249"/>
          <p:cNvGrpSpPr/>
          <p:nvPr/>
        </p:nvGrpSpPr>
        <p:grpSpPr>
          <a:xfrm>
            <a:off x="6811388" y="4679678"/>
            <a:ext cx="398089" cy="608005"/>
            <a:chOff x="7581304" y="4483105"/>
            <a:chExt cx="398089" cy="608005"/>
          </a:xfrm>
        </p:grpSpPr>
        <p:pic>
          <p:nvPicPr>
            <p:cNvPr id="251" name="Picture 25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81304" y="4483105"/>
              <a:ext cx="186754" cy="540030"/>
            </a:xfrm>
            <a:prstGeom prst="rect">
              <a:avLst/>
            </a:prstGeom>
          </p:spPr>
        </p:pic>
        <p:pic>
          <p:nvPicPr>
            <p:cNvPr id="252" name="Picture 25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792639" y="4507522"/>
              <a:ext cx="186754" cy="540030"/>
            </a:xfrm>
            <a:prstGeom prst="rect">
              <a:avLst/>
            </a:prstGeom>
          </p:spPr>
        </p:pic>
        <p:pic>
          <p:nvPicPr>
            <p:cNvPr id="253" name="Picture 25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675970" y="4551080"/>
              <a:ext cx="186754" cy="540030"/>
            </a:xfrm>
            <a:prstGeom prst="rect">
              <a:avLst/>
            </a:prstGeom>
          </p:spPr>
        </p:pic>
      </p:grpSp>
      <p:sp>
        <p:nvSpPr>
          <p:cNvPr id="254" name="TextBox 253"/>
          <p:cNvSpPr txBox="1"/>
          <p:nvPr/>
        </p:nvSpPr>
        <p:spPr>
          <a:xfrm>
            <a:off x="7489700" y="3753392"/>
            <a:ext cx="946926" cy="276999"/>
          </a:xfrm>
          <a:prstGeom prst="rect">
            <a:avLst/>
          </a:prstGeom>
          <a:noFill/>
        </p:spPr>
        <p:txBody>
          <a:bodyPr wrap="non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Server Role</a:t>
            </a:r>
            <a:endParaRPr lang="en-US" sz="1200" dirty="0">
              <a:solidFill>
                <a:srgbClr val="000000"/>
              </a:solidFill>
              <a:latin typeface="Segoe UI" panose="020B0502040204020203" pitchFamily="34" charset="0"/>
              <a:cs typeface="Segoe UI" panose="020B0502040204020203" pitchFamily="34" charset="0"/>
            </a:endParaRPr>
          </a:p>
        </p:txBody>
      </p:sp>
      <p:cxnSp>
        <p:nvCxnSpPr>
          <p:cNvPr id="255" name="Elbow Connector 62"/>
          <p:cNvCxnSpPr/>
          <p:nvPr/>
        </p:nvCxnSpPr>
        <p:spPr bwMode="auto">
          <a:xfrm rot="16200000" flipH="1">
            <a:off x="7402920" y="3041223"/>
            <a:ext cx="447019" cy="273455"/>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256" name="Elbow Connector 63"/>
          <p:cNvCxnSpPr/>
          <p:nvPr/>
        </p:nvCxnSpPr>
        <p:spPr bwMode="auto">
          <a:xfrm rot="5400000">
            <a:off x="8157230" y="3027474"/>
            <a:ext cx="500346" cy="322237"/>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257" name="TextBox 256"/>
          <p:cNvSpPr txBox="1"/>
          <p:nvPr/>
        </p:nvSpPr>
        <p:spPr>
          <a:xfrm>
            <a:off x="6560047" y="5246098"/>
            <a:ext cx="1149610" cy="276999"/>
          </a:xfrm>
          <a:prstGeom prst="rect">
            <a:avLst/>
          </a:prstGeom>
          <a:noFill/>
        </p:spPr>
        <p:txBody>
          <a:bodyPr wrap="non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Database Role</a:t>
            </a:r>
            <a:endParaRPr lang="en-US" sz="1200" dirty="0">
              <a:solidFill>
                <a:srgbClr val="000000"/>
              </a:solidFill>
              <a:latin typeface="Segoe UI" panose="020B0502040204020203" pitchFamily="34" charset="0"/>
              <a:cs typeface="Segoe UI" panose="020B0502040204020203" pitchFamily="34" charset="0"/>
            </a:endParaRPr>
          </a:p>
        </p:txBody>
      </p:sp>
      <p:cxnSp>
        <p:nvCxnSpPr>
          <p:cNvPr id="258" name="Elbow Connector 65"/>
          <p:cNvCxnSpPr/>
          <p:nvPr/>
        </p:nvCxnSpPr>
        <p:spPr bwMode="auto">
          <a:xfrm rot="5400000">
            <a:off x="7594462" y="4823691"/>
            <a:ext cx="60677" cy="711250"/>
          </a:xfrm>
          <a:prstGeom prst="bentConnector2">
            <a:avLst/>
          </a:prstGeom>
          <a:ln w="19050">
            <a:solidFill>
              <a:schemeClr val="tx1"/>
            </a:solidFill>
            <a:prstDash val="dash"/>
            <a:headEnd type="none" w="med" len="med"/>
            <a:tailEnd type="triangle"/>
          </a:ln>
          <a:effectLst/>
        </p:spPr>
        <p:style>
          <a:lnRef idx="3">
            <a:schemeClr val="dk1"/>
          </a:lnRef>
          <a:fillRef idx="0">
            <a:schemeClr val="dk1"/>
          </a:fillRef>
          <a:effectRef idx="2">
            <a:schemeClr val="dk1"/>
          </a:effectRef>
          <a:fontRef idx="minor">
            <a:schemeClr val="tx1"/>
          </a:fontRef>
        </p:style>
      </p:cxnSp>
      <p:sp>
        <p:nvSpPr>
          <p:cNvPr id="260" name="TextBox 259"/>
          <p:cNvSpPr txBox="1"/>
          <p:nvPr/>
        </p:nvSpPr>
        <p:spPr>
          <a:xfrm>
            <a:off x="9409998" y="2847155"/>
            <a:ext cx="1285161" cy="430887"/>
          </a:xfrm>
          <a:prstGeom prst="rect">
            <a:avLst/>
          </a:prstGeom>
          <a:solidFill>
            <a:schemeClr val="bg1"/>
          </a:solidFill>
        </p:spPr>
        <p:txBody>
          <a:bodyPr wrap="square" rtlCol="0">
            <a:spAutoFit/>
          </a:bodyPr>
          <a:lstStyle/>
          <a:p>
            <a:pPr lvl="0" fontAlgn="base">
              <a:spcBef>
                <a:spcPct val="0"/>
              </a:spcBef>
              <a:spcAft>
                <a:spcPct val="0"/>
              </a:spcAft>
            </a:pPr>
            <a:r>
              <a:rPr lang="en-GB" sz="1100" dirty="0">
                <a:solidFill>
                  <a:srgbClr val="000000"/>
                </a:solidFill>
                <a:latin typeface="Segoe UI" panose="020B0502040204020203" pitchFamily="34" charset="0"/>
                <a:cs typeface="Segoe UI" panose="020B0502040204020203" pitchFamily="34" charset="0"/>
              </a:rPr>
              <a:t>Authenticated by SQL Server</a:t>
            </a:r>
            <a:endParaRPr lang="en-US" sz="1100" dirty="0">
              <a:solidFill>
                <a:srgbClr val="000000"/>
              </a:solidFill>
              <a:latin typeface="Segoe UI" panose="020B0502040204020203" pitchFamily="34" charset="0"/>
              <a:cs typeface="Segoe UI" panose="020B0502040204020203" pitchFamily="34" charset="0"/>
            </a:endParaRPr>
          </a:p>
        </p:txBody>
      </p:sp>
      <p:grpSp>
        <p:nvGrpSpPr>
          <p:cNvPr id="261" name="Group 260"/>
          <p:cNvGrpSpPr/>
          <p:nvPr/>
        </p:nvGrpSpPr>
        <p:grpSpPr>
          <a:xfrm>
            <a:off x="9633532" y="2311843"/>
            <a:ext cx="447732" cy="642597"/>
            <a:chOff x="2388825" y="2185405"/>
            <a:chExt cx="572504" cy="821674"/>
          </a:xfrm>
        </p:grpSpPr>
        <p:pic>
          <p:nvPicPr>
            <p:cNvPr id="262" name="Picture 2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88825" y="2185405"/>
              <a:ext cx="526893" cy="821674"/>
            </a:xfrm>
            <a:prstGeom prst="rect">
              <a:avLst/>
            </a:prstGeom>
          </p:spPr>
        </p:pic>
        <p:pic>
          <p:nvPicPr>
            <p:cNvPr id="263" name="Picture 26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rot="2253809">
              <a:off x="2697273" y="2353440"/>
              <a:ext cx="264056" cy="600955"/>
            </a:xfrm>
            <a:prstGeom prst="rect">
              <a:avLst/>
            </a:prstGeom>
          </p:spPr>
        </p:pic>
      </p:grpSp>
      <p:sp>
        <p:nvSpPr>
          <p:cNvPr id="279" name="TextBox 278"/>
          <p:cNvSpPr txBox="1"/>
          <p:nvPr/>
        </p:nvSpPr>
        <p:spPr>
          <a:xfrm>
            <a:off x="6581054" y="1534850"/>
            <a:ext cx="2201115" cy="369332"/>
          </a:xfrm>
          <a:prstGeom prst="rect">
            <a:avLst/>
          </a:prstGeom>
          <a:noFill/>
        </p:spPr>
        <p:txBody>
          <a:bodyPr wrap="none" rtlCol="0">
            <a:spAutoFit/>
          </a:bodyPr>
          <a:lstStyle/>
          <a:p>
            <a:pPr lvl="0" fontAlgn="base">
              <a:spcBef>
                <a:spcPct val="0"/>
              </a:spcBef>
              <a:spcAft>
                <a:spcPct val="0"/>
              </a:spcAft>
            </a:pPr>
            <a:r>
              <a:rPr lang="en-GB" dirty="0">
                <a:solidFill>
                  <a:srgbClr val="000000"/>
                </a:solidFill>
                <a:latin typeface="Segoe UI" panose="020B0502040204020203" pitchFamily="34" charset="0"/>
                <a:cs typeface="Segoe UI" panose="020B0502040204020203" pitchFamily="34" charset="0"/>
              </a:rPr>
              <a:t>SQL Server Instance</a:t>
            </a:r>
            <a:endParaRPr lang="en-US" dirty="0">
              <a:solidFill>
                <a:srgbClr val="000000"/>
              </a:solidFill>
              <a:latin typeface="Segoe UI" panose="020B0502040204020203" pitchFamily="34" charset="0"/>
              <a:cs typeface="Segoe UI" panose="020B0502040204020203" pitchFamily="34" charset="0"/>
            </a:endParaRPr>
          </a:p>
        </p:txBody>
      </p:sp>
      <p:sp>
        <p:nvSpPr>
          <p:cNvPr id="280" name="TextBox 279"/>
          <p:cNvSpPr txBox="1"/>
          <p:nvPr/>
        </p:nvSpPr>
        <p:spPr>
          <a:xfrm>
            <a:off x="7550488" y="4129439"/>
            <a:ext cx="921278" cy="307777"/>
          </a:xfrm>
          <a:prstGeom prst="rect">
            <a:avLst/>
          </a:prstGeom>
          <a:noFill/>
        </p:spPr>
        <p:txBody>
          <a:bodyPr wrap="none" rtlCol="0">
            <a:spAutoFit/>
          </a:bodyPr>
          <a:lstStyle/>
          <a:p>
            <a:pPr lvl="0" fontAlgn="base">
              <a:spcBef>
                <a:spcPct val="0"/>
              </a:spcBef>
              <a:spcAft>
                <a:spcPct val="0"/>
              </a:spcAft>
            </a:pPr>
            <a:r>
              <a:rPr lang="en-GB" sz="1400" dirty="0">
                <a:solidFill>
                  <a:srgbClr val="000000"/>
                </a:solidFill>
                <a:latin typeface="Segoe UI" panose="020B0502040204020203" pitchFamily="34" charset="0"/>
                <a:cs typeface="Segoe UI" panose="020B0502040204020203" pitchFamily="34" charset="0"/>
              </a:rPr>
              <a:t>Database</a:t>
            </a:r>
            <a:endParaRPr lang="en-US" sz="1400" dirty="0">
              <a:solidFill>
                <a:srgbClr val="000000"/>
              </a:solidFill>
              <a:latin typeface="Segoe UI" panose="020B0502040204020203" pitchFamily="34" charset="0"/>
              <a:cs typeface="Segoe UI" panose="020B0502040204020203" pitchFamily="34" charset="0"/>
            </a:endParaRPr>
          </a:p>
        </p:txBody>
      </p:sp>
      <p:grpSp>
        <p:nvGrpSpPr>
          <p:cNvPr id="281" name="Group 280"/>
          <p:cNvGrpSpPr/>
          <p:nvPr/>
        </p:nvGrpSpPr>
        <p:grpSpPr>
          <a:xfrm>
            <a:off x="8634752" y="4680795"/>
            <a:ext cx="428807" cy="586630"/>
            <a:chOff x="3663884" y="2465911"/>
            <a:chExt cx="1621146" cy="2217810"/>
          </a:xfrm>
        </p:grpSpPr>
        <p:pic>
          <p:nvPicPr>
            <p:cNvPr id="282" name="Picture 28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962450" y="2465911"/>
              <a:ext cx="1219099" cy="1926177"/>
            </a:xfrm>
            <a:prstGeom prst="rect">
              <a:avLst/>
            </a:prstGeom>
          </p:spPr>
        </p:pic>
        <p:pic>
          <p:nvPicPr>
            <p:cNvPr id="283" name="Picture 28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663884" y="3388723"/>
              <a:ext cx="1621146" cy="1294998"/>
            </a:xfrm>
            <a:prstGeom prst="rect">
              <a:avLst/>
            </a:prstGeom>
          </p:spPr>
        </p:pic>
      </p:grpSp>
      <p:sp>
        <p:nvSpPr>
          <p:cNvPr id="291" name="TextBox 290"/>
          <p:cNvSpPr txBox="1"/>
          <p:nvPr/>
        </p:nvSpPr>
        <p:spPr>
          <a:xfrm>
            <a:off x="8068290" y="5228406"/>
            <a:ext cx="1287917" cy="276999"/>
          </a:xfrm>
          <a:prstGeom prst="rect">
            <a:avLst/>
          </a:prstGeom>
          <a:noFill/>
        </p:spPr>
        <p:txBody>
          <a:bodyPr wrap="none" rtlCol="0">
            <a:spAutoFit/>
          </a:bodyPr>
          <a:lstStyle/>
          <a:p>
            <a:pPr lvl="0" fontAlgn="base">
              <a:spcBef>
                <a:spcPct val="0"/>
              </a:spcBef>
              <a:spcAft>
                <a:spcPct val="0"/>
              </a:spcAft>
            </a:pPr>
            <a:r>
              <a:rPr lang="en-GB" sz="1200" dirty="0">
                <a:solidFill>
                  <a:srgbClr val="000000"/>
                </a:solidFill>
                <a:latin typeface="Segoe UI" panose="020B0502040204020203" pitchFamily="34" charset="0"/>
                <a:cs typeface="Segoe UI" panose="020B0502040204020203" pitchFamily="34" charset="0"/>
              </a:rPr>
              <a:t>Application Role</a:t>
            </a:r>
            <a:endParaRPr lang="en-US" sz="1200" dirty="0">
              <a:solidFill>
                <a:srgbClr val="000000"/>
              </a:solidFill>
              <a:latin typeface="Segoe UI" panose="020B0502040204020203" pitchFamily="34" charset="0"/>
              <a:cs typeface="Segoe UI" panose="020B0502040204020203" pitchFamily="34" charset="0"/>
            </a:endParaRPr>
          </a:p>
        </p:txBody>
      </p:sp>
      <p:sp>
        <p:nvSpPr>
          <p:cNvPr id="293" name="Title 1"/>
          <p:cNvSpPr txBox="1">
            <a:spLocks/>
          </p:cNvSpPr>
          <p:nvPr/>
        </p:nvSpPr>
        <p:spPr>
          <a:xfrm>
            <a:off x="190500" y="11842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Security Principals</a:t>
            </a:r>
          </a:p>
        </p:txBody>
      </p:sp>
      <p:pic>
        <p:nvPicPr>
          <p:cNvPr id="6" name="Picture 5"/>
          <p:cNvPicPr>
            <a:picLocks noChangeAspect="1"/>
          </p:cNvPicPr>
          <p:nvPr/>
        </p:nvPicPr>
        <p:blipFill>
          <a:blip r:embed="rId15"/>
          <a:stretch>
            <a:fillRect/>
          </a:stretch>
        </p:blipFill>
        <p:spPr>
          <a:xfrm>
            <a:off x="1283606" y="3450608"/>
            <a:ext cx="3761767" cy="2653756"/>
          </a:xfrm>
          <a:prstGeom prst="rect">
            <a:avLst/>
          </a:prstGeom>
        </p:spPr>
      </p:pic>
    </p:spTree>
    <p:extLst>
      <p:ext uri="{BB962C8B-B14F-4D97-AF65-F5344CB8AC3E}">
        <p14:creationId xmlns:p14="http://schemas.microsoft.com/office/powerpoint/2010/main" val="111972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289329" y="181999"/>
            <a:ext cx="10972800" cy="1143000"/>
          </a:xfrm>
        </p:spPr>
        <p:txBody>
          <a:bodyPr/>
          <a:lstStyle/>
          <a:p>
            <a:r>
              <a:rPr lang="en-US" altLang="en-US" dirty="0">
                <a:solidFill>
                  <a:schemeClr val="tx1"/>
                </a:solidFill>
              </a:rPr>
              <a:t>Securables</a:t>
            </a:r>
          </a:p>
        </p:txBody>
      </p:sp>
      <p:sp>
        <p:nvSpPr>
          <p:cNvPr id="4" name="Rectangle 3"/>
          <p:cNvSpPr/>
          <p:nvPr/>
        </p:nvSpPr>
        <p:spPr bwMode="auto">
          <a:xfrm>
            <a:off x="763256" y="966285"/>
            <a:ext cx="4880813" cy="534561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47110" name="TextBox 4"/>
          <p:cNvSpPr txBox="1">
            <a:spLocks noChangeArrowheads="1"/>
          </p:cNvSpPr>
          <p:nvPr/>
        </p:nvSpPr>
        <p:spPr bwMode="auto">
          <a:xfrm>
            <a:off x="1103234" y="1072111"/>
            <a:ext cx="2683420" cy="45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751">
                <a:solidFill>
                  <a:srgbClr val="000000"/>
                </a:solidFill>
                <a:latin typeface="Segoe UI" panose="020B0502040204020203" pitchFamily="34" charset="0"/>
                <a:cs typeface="Segoe UI" panose="020B0502040204020203" pitchFamily="34" charset="0"/>
              </a:rPr>
              <a:t>SQL Server Instance</a:t>
            </a:r>
            <a:endParaRPr lang="en-US" altLang="en-US" sz="1751">
              <a:solidFill>
                <a:srgbClr val="000000"/>
              </a:solidFill>
              <a:latin typeface="Segoe UI" panose="020B0502040204020203" pitchFamily="34" charset="0"/>
              <a:cs typeface="Segoe UI" panose="020B0502040204020203" pitchFamily="34" charset="0"/>
            </a:endParaRPr>
          </a:p>
        </p:txBody>
      </p:sp>
      <p:pic>
        <p:nvPicPr>
          <p:cNvPr id="47111"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8888" y="794834"/>
            <a:ext cx="819799" cy="148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7112" name="Group 6"/>
          <p:cNvGrpSpPr>
            <a:grpSpLocks/>
          </p:cNvGrpSpPr>
          <p:nvPr/>
        </p:nvGrpSpPr>
        <p:grpSpPr bwMode="auto">
          <a:xfrm>
            <a:off x="871814" y="2851046"/>
            <a:ext cx="4684096" cy="3233456"/>
            <a:chOff x="712561" y="2607706"/>
            <a:chExt cx="3805094" cy="2579200"/>
          </a:xfrm>
        </p:grpSpPr>
        <p:grpSp>
          <p:nvGrpSpPr>
            <p:cNvPr id="47179" name="Group 73"/>
            <p:cNvGrpSpPr>
              <a:grpSpLocks/>
            </p:cNvGrpSpPr>
            <p:nvPr/>
          </p:nvGrpSpPr>
          <p:grpSpPr bwMode="auto">
            <a:xfrm>
              <a:off x="712561" y="2607706"/>
              <a:ext cx="3805094" cy="2579200"/>
              <a:chOff x="795587" y="2137218"/>
              <a:chExt cx="3805094" cy="2579200"/>
            </a:xfrm>
          </p:grpSpPr>
          <p:sp>
            <p:nvSpPr>
              <p:cNvPr id="93" name="Rectangle 92"/>
              <p:cNvSpPr/>
              <p:nvPr/>
            </p:nvSpPr>
            <p:spPr bwMode="auto">
              <a:xfrm>
                <a:off x="1027375" y="2469214"/>
                <a:ext cx="3573306" cy="22472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pic>
            <p:nvPicPr>
              <p:cNvPr id="47199" name="Picture 9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587" y="2137218"/>
                <a:ext cx="1007907" cy="66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200" name="TextBox 94"/>
              <p:cNvSpPr txBox="1">
                <a:spLocks noChangeArrowheads="1"/>
              </p:cNvSpPr>
              <p:nvPr/>
            </p:nvSpPr>
            <p:spPr bwMode="auto">
              <a:xfrm>
                <a:off x="1737634" y="2460207"/>
                <a:ext cx="1024842" cy="3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567">
                    <a:solidFill>
                      <a:srgbClr val="000000"/>
                    </a:solidFill>
                    <a:latin typeface="Segoe UI" panose="020B0502040204020203" pitchFamily="34" charset="0"/>
                    <a:cs typeface="Segoe UI" panose="020B0502040204020203" pitchFamily="34" charset="0"/>
                  </a:rPr>
                  <a:t>Database</a:t>
                </a:r>
                <a:endParaRPr lang="en-US" altLang="en-US" sz="1567">
                  <a:solidFill>
                    <a:srgbClr val="000000"/>
                  </a:solidFill>
                  <a:latin typeface="Segoe UI" panose="020B0502040204020203" pitchFamily="34" charset="0"/>
                  <a:cs typeface="Segoe UI" panose="020B0502040204020203" pitchFamily="34" charset="0"/>
                </a:endParaRPr>
              </a:p>
            </p:txBody>
          </p:sp>
        </p:grpSp>
        <p:grpSp>
          <p:nvGrpSpPr>
            <p:cNvPr id="47180" name="Group 74"/>
            <p:cNvGrpSpPr>
              <a:grpSpLocks/>
            </p:cNvGrpSpPr>
            <p:nvPr/>
          </p:nvGrpSpPr>
          <p:grpSpPr bwMode="auto">
            <a:xfrm>
              <a:off x="1171611" y="3771749"/>
              <a:ext cx="1476793" cy="1283485"/>
              <a:chOff x="1171611" y="3771749"/>
              <a:chExt cx="1476793" cy="1283485"/>
            </a:xfrm>
          </p:grpSpPr>
          <p:sp>
            <p:nvSpPr>
              <p:cNvPr id="85" name="Rectangle 84"/>
              <p:cNvSpPr/>
              <p:nvPr/>
            </p:nvSpPr>
            <p:spPr bwMode="auto">
              <a:xfrm>
                <a:off x="1213724" y="3786792"/>
                <a:ext cx="1434680" cy="126844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47191" name="TextBox 85"/>
              <p:cNvSpPr txBox="1">
                <a:spLocks noChangeArrowheads="1"/>
              </p:cNvSpPr>
              <p:nvPr/>
            </p:nvSpPr>
            <p:spPr bwMode="auto">
              <a:xfrm>
                <a:off x="1171611" y="3771749"/>
                <a:ext cx="810664" cy="3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383">
                    <a:solidFill>
                      <a:srgbClr val="000000"/>
                    </a:solidFill>
                    <a:latin typeface="Segoe UI" panose="020B0502040204020203" pitchFamily="34" charset="0"/>
                    <a:cs typeface="Segoe UI" panose="020B0502040204020203" pitchFamily="34" charset="0"/>
                  </a:rPr>
                  <a:t>Schema</a:t>
                </a:r>
                <a:endParaRPr lang="en-US" altLang="en-US" sz="1383">
                  <a:solidFill>
                    <a:srgbClr val="000000"/>
                  </a:solidFill>
                  <a:latin typeface="Segoe UI" panose="020B0502040204020203" pitchFamily="34" charset="0"/>
                  <a:cs typeface="Segoe UI" panose="020B0502040204020203" pitchFamily="34" charset="0"/>
                </a:endParaRPr>
              </a:p>
            </p:txBody>
          </p:sp>
          <p:grpSp>
            <p:nvGrpSpPr>
              <p:cNvPr id="47192" name="Group 86"/>
              <p:cNvGrpSpPr>
                <a:grpSpLocks/>
              </p:cNvGrpSpPr>
              <p:nvPr/>
            </p:nvGrpSpPr>
            <p:grpSpPr bwMode="auto">
              <a:xfrm>
                <a:off x="1543044" y="4083012"/>
                <a:ext cx="706314" cy="890348"/>
                <a:chOff x="1543044" y="4083012"/>
                <a:chExt cx="706314" cy="890348"/>
              </a:xfrm>
            </p:grpSpPr>
            <p:grpSp>
              <p:nvGrpSpPr>
                <p:cNvPr id="47193" name="Group 87"/>
                <p:cNvGrpSpPr>
                  <a:grpSpLocks/>
                </p:cNvGrpSpPr>
                <p:nvPr/>
              </p:nvGrpSpPr>
              <p:grpSpPr bwMode="auto">
                <a:xfrm>
                  <a:off x="1720468" y="4312205"/>
                  <a:ext cx="446976" cy="661155"/>
                  <a:chOff x="1816726" y="4257654"/>
                  <a:chExt cx="446976" cy="661155"/>
                </a:xfrm>
              </p:grpSpPr>
              <p:pic>
                <p:nvPicPr>
                  <p:cNvPr id="47195" name="Picture 8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96" name="Picture 9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97" name="Picture 9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94" name="TextBox 88"/>
                <p:cNvSpPr txBox="1">
                  <a:spLocks noChangeArrowheads="1"/>
                </p:cNvSpPr>
                <p:nvPr/>
              </p:nvSpPr>
              <p:spPr bwMode="auto">
                <a:xfrm>
                  <a:off x="1543044" y="4083012"/>
                  <a:ext cx="706314" cy="27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Objects</a:t>
                  </a:r>
                  <a:endParaRPr lang="en-US" altLang="en-US" sz="1198">
                    <a:solidFill>
                      <a:srgbClr val="000000"/>
                    </a:solidFill>
                    <a:latin typeface="Segoe UI" panose="020B0502040204020203" pitchFamily="34" charset="0"/>
                    <a:cs typeface="Segoe UI" panose="020B0502040204020203" pitchFamily="34" charset="0"/>
                  </a:endParaRPr>
                </a:p>
              </p:txBody>
            </p:sp>
          </p:grpSp>
        </p:grpSp>
        <p:grpSp>
          <p:nvGrpSpPr>
            <p:cNvPr id="47181" name="Group 75"/>
            <p:cNvGrpSpPr>
              <a:grpSpLocks/>
            </p:cNvGrpSpPr>
            <p:nvPr/>
          </p:nvGrpSpPr>
          <p:grpSpPr bwMode="auto">
            <a:xfrm>
              <a:off x="2792190" y="3786160"/>
              <a:ext cx="1445673" cy="1283704"/>
              <a:chOff x="1202819" y="3772217"/>
              <a:chExt cx="1445673" cy="1283704"/>
            </a:xfrm>
          </p:grpSpPr>
          <p:sp>
            <p:nvSpPr>
              <p:cNvPr id="77" name="Rectangle 76"/>
              <p:cNvSpPr/>
              <p:nvPr/>
            </p:nvSpPr>
            <p:spPr bwMode="auto">
              <a:xfrm>
                <a:off x="1213812" y="3784553"/>
                <a:ext cx="1434680" cy="127136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47183" name="TextBox 77"/>
              <p:cNvSpPr txBox="1">
                <a:spLocks noChangeArrowheads="1"/>
              </p:cNvSpPr>
              <p:nvPr/>
            </p:nvSpPr>
            <p:spPr bwMode="auto">
              <a:xfrm>
                <a:off x="1202819" y="3772217"/>
                <a:ext cx="810664" cy="3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383">
                    <a:solidFill>
                      <a:srgbClr val="000000"/>
                    </a:solidFill>
                    <a:latin typeface="Segoe UI" panose="020B0502040204020203" pitchFamily="34" charset="0"/>
                    <a:cs typeface="Segoe UI" panose="020B0502040204020203" pitchFamily="34" charset="0"/>
                  </a:rPr>
                  <a:t>Schema</a:t>
                </a:r>
                <a:endParaRPr lang="en-US" altLang="en-US" sz="1383">
                  <a:solidFill>
                    <a:srgbClr val="000000"/>
                  </a:solidFill>
                  <a:latin typeface="Segoe UI" panose="020B0502040204020203" pitchFamily="34" charset="0"/>
                  <a:cs typeface="Segoe UI" panose="020B0502040204020203" pitchFamily="34" charset="0"/>
                </a:endParaRPr>
              </a:p>
            </p:txBody>
          </p:sp>
          <p:grpSp>
            <p:nvGrpSpPr>
              <p:cNvPr id="47184" name="Group 78"/>
              <p:cNvGrpSpPr>
                <a:grpSpLocks/>
              </p:cNvGrpSpPr>
              <p:nvPr/>
            </p:nvGrpSpPr>
            <p:grpSpPr bwMode="auto">
              <a:xfrm>
                <a:off x="1543044" y="4083012"/>
                <a:ext cx="706314" cy="890348"/>
                <a:chOff x="1543044" y="4083012"/>
                <a:chExt cx="706314" cy="890348"/>
              </a:xfrm>
            </p:grpSpPr>
            <p:grpSp>
              <p:nvGrpSpPr>
                <p:cNvPr id="47185" name="Group 79"/>
                <p:cNvGrpSpPr>
                  <a:grpSpLocks/>
                </p:cNvGrpSpPr>
                <p:nvPr/>
              </p:nvGrpSpPr>
              <p:grpSpPr bwMode="auto">
                <a:xfrm>
                  <a:off x="1720468" y="4312205"/>
                  <a:ext cx="446976" cy="661155"/>
                  <a:chOff x="1816726" y="4257654"/>
                  <a:chExt cx="446976" cy="661155"/>
                </a:xfrm>
              </p:grpSpPr>
              <p:pic>
                <p:nvPicPr>
                  <p:cNvPr id="47187" name="Picture 81"/>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8" name="Picture 82"/>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89" name="Picture 8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86" name="TextBox 80"/>
                <p:cNvSpPr txBox="1">
                  <a:spLocks noChangeArrowheads="1"/>
                </p:cNvSpPr>
                <p:nvPr/>
              </p:nvSpPr>
              <p:spPr bwMode="auto">
                <a:xfrm>
                  <a:off x="1543044" y="4083012"/>
                  <a:ext cx="706314" cy="27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Objects</a:t>
                  </a:r>
                  <a:endParaRPr lang="en-US" altLang="en-US" sz="1198">
                    <a:solidFill>
                      <a:srgbClr val="000000"/>
                    </a:solidFill>
                    <a:latin typeface="Segoe UI" panose="020B0502040204020203" pitchFamily="34" charset="0"/>
                    <a:cs typeface="Segoe UI" panose="020B0502040204020203" pitchFamily="34" charset="0"/>
                  </a:endParaRPr>
                </a:p>
              </p:txBody>
            </p:sp>
          </p:grpSp>
        </p:grpSp>
      </p:grpSp>
      <p:grpSp>
        <p:nvGrpSpPr>
          <p:cNvPr id="47114" name="Group 8"/>
          <p:cNvGrpSpPr>
            <a:grpSpLocks/>
          </p:cNvGrpSpPr>
          <p:nvPr/>
        </p:nvGrpSpPr>
        <p:grpSpPr bwMode="auto">
          <a:xfrm>
            <a:off x="1778895" y="1592583"/>
            <a:ext cx="811296" cy="834567"/>
            <a:chOff x="4493878" y="1556356"/>
            <a:chExt cx="659051" cy="665701"/>
          </a:xfrm>
        </p:grpSpPr>
        <p:sp>
          <p:nvSpPr>
            <p:cNvPr id="50" name="Rectangle 49"/>
            <p:cNvSpPr/>
            <p:nvPr/>
          </p:nvSpPr>
          <p:spPr bwMode="auto">
            <a:xfrm>
              <a:off x="4646180" y="1555986"/>
              <a:ext cx="506008"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47156" name="Picture 5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5" name="Group 9"/>
          <p:cNvGrpSpPr>
            <a:grpSpLocks/>
          </p:cNvGrpSpPr>
          <p:nvPr/>
        </p:nvGrpSpPr>
        <p:grpSpPr bwMode="auto">
          <a:xfrm>
            <a:off x="2971910" y="1592583"/>
            <a:ext cx="811296" cy="834567"/>
            <a:chOff x="4493878" y="1556356"/>
            <a:chExt cx="659051" cy="665701"/>
          </a:xfrm>
        </p:grpSpPr>
        <p:sp>
          <p:nvSpPr>
            <p:cNvPr id="48" name="Rectangle 47"/>
            <p:cNvSpPr/>
            <p:nvPr/>
          </p:nvSpPr>
          <p:spPr bwMode="auto">
            <a:xfrm>
              <a:off x="4645898" y="1555986"/>
              <a:ext cx="507495"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47154" name="Picture 4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6" name="Group 10"/>
          <p:cNvGrpSpPr>
            <a:grpSpLocks/>
          </p:cNvGrpSpPr>
          <p:nvPr/>
        </p:nvGrpSpPr>
        <p:grpSpPr bwMode="auto">
          <a:xfrm>
            <a:off x="4164925" y="1592583"/>
            <a:ext cx="811296" cy="834567"/>
            <a:chOff x="4493878" y="1556356"/>
            <a:chExt cx="659051" cy="665701"/>
          </a:xfrm>
        </p:grpSpPr>
        <p:sp>
          <p:nvSpPr>
            <p:cNvPr id="46" name="Rectangle 45"/>
            <p:cNvSpPr/>
            <p:nvPr/>
          </p:nvSpPr>
          <p:spPr bwMode="auto">
            <a:xfrm>
              <a:off x="4645615" y="1555986"/>
              <a:ext cx="507496"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47152" name="Picture 4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17" name="TextBox 11"/>
          <p:cNvSpPr txBox="1">
            <a:spLocks noChangeArrowheads="1"/>
          </p:cNvSpPr>
          <p:nvPr/>
        </p:nvSpPr>
        <p:spPr bwMode="auto">
          <a:xfrm>
            <a:off x="2149457" y="2327515"/>
            <a:ext cx="2404032" cy="41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567">
                <a:solidFill>
                  <a:srgbClr val="000000"/>
                </a:solidFill>
                <a:latin typeface="Segoe UI" panose="020B0502040204020203" pitchFamily="34" charset="0"/>
                <a:cs typeface="Segoe UI" panose="020B0502040204020203" pitchFamily="34" charset="0"/>
              </a:rPr>
              <a:t>Server-level objects</a:t>
            </a:r>
            <a:endParaRPr lang="en-US" altLang="en-US" sz="1567">
              <a:solidFill>
                <a:srgbClr val="000000"/>
              </a:solidFill>
              <a:latin typeface="Segoe UI" panose="020B0502040204020203" pitchFamily="34" charset="0"/>
              <a:cs typeface="Segoe UI" panose="020B0502040204020203" pitchFamily="34" charset="0"/>
            </a:endParaRPr>
          </a:p>
        </p:txBody>
      </p:sp>
      <p:grpSp>
        <p:nvGrpSpPr>
          <p:cNvPr id="47118" name="Group 12"/>
          <p:cNvGrpSpPr>
            <a:grpSpLocks/>
          </p:cNvGrpSpPr>
          <p:nvPr/>
        </p:nvGrpSpPr>
        <p:grpSpPr bwMode="auto">
          <a:xfrm>
            <a:off x="3235000" y="3389664"/>
            <a:ext cx="2139977" cy="841703"/>
            <a:chOff x="2711747" y="2081150"/>
            <a:chExt cx="2209405" cy="853302"/>
          </a:xfrm>
        </p:grpSpPr>
        <p:grpSp>
          <p:nvGrpSpPr>
            <p:cNvPr id="47141" name="Group 35"/>
            <p:cNvGrpSpPr>
              <a:grpSpLocks/>
            </p:cNvGrpSpPr>
            <p:nvPr/>
          </p:nvGrpSpPr>
          <p:grpSpPr bwMode="auto">
            <a:xfrm>
              <a:off x="3066831" y="2081758"/>
              <a:ext cx="560820" cy="566479"/>
              <a:chOff x="4493878" y="1556356"/>
              <a:chExt cx="659051" cy="665701"/>
            </a:xfrm>
          </p:grpSpPr>
          <p:sp>
            <p:nvSpPr>
              <p:cNvPr id="44" name="Rectangle 43"/>
              <p:cNvSpPr/>
              <p:nvPr/>
            </p:nvSpPr>
            <p:spPr bwMode="auto">
              <a:xfrm>
                <a:off x="4645269" y="1556217"/>
                <a:ext cx="506799"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47150" name="Picture 44"/>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2" name="Group 36"/>
            <p:cNvGrpSpPr>
              <a:grpSpLocks/>
            </p:cNvGrpSpPr>
            <p:nvPr/>
          </p:nvGrpSpPr>
          <p:grpSpPr bwMode="auto">
            <a:xfrm>
              <a:off x="3708640" y="2081758"/>
              <a:ext cx="560820" cy="566479"/>
              <a:chOff x="4493878" y="1556356"/>
              <a:chExt cx="659051" cy="665701"/>
            </a:xfrm>
          </p:grpSpPr>
          <p:sp>
            <p:nvSpPr>
              <p:cNvPr id="42" name="Rectangle 41"/>
              <p:cNvSpPr/>
              <p:nvPr/>
            </p:nvSpPr>
            <p:spPr bwMode="auto">
              <a:xfrm>
                <a:off x="4644571" y="1556217"/>
                <a:ext cx="509022"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47148" name="Picture 42"/>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3" name="Group 37"/>
            <p:cNvGrpSpPr>
              <a:grpSpLocks/>
            </p:cNvGrpSpPr>
            <p:nvPr/>
          </p:nvGrpSpPr>
          <p:grpSpPr bwMode="auto">
            <a:xfrm>
              <a:off x="4344712" y="2081150"/>
              <a:ext cx="560820" cy="566479"/>
              <a:chOff x="4493878" y="1556356"/>
              <a:chExt cx="659051" cy="665701"/>
            </a:xfrm>
          </p:grpSpPr>
          <p:sp>
            <p:nvSpPr>
              <p:cNvPr id="40" name="Rectangle 39"/>
              <p:cNvSpPr/>
              <p:nvPr/>
            </p:nvSpPr>
            <p:spPr bwMode="auto">
              <a:xfrm>
                <a:off x="4643948" y="1556931"/>
                <a:ext cx="509022" cy="53535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47146" name="Picture 40"/>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7144" name="TextBox 38"/>
            <p:cNvSpPr txBox="1">
              <a:spLocks noChangeArrowheads="1"/>
            </p:cNvSpPr>
            <p:nvPr/>
          </p:nvSpPr>
          <p:spPr bwMode="auto">
            <a:xfrm>
              <a:off x="2711747" y="2582850"/>
              <a:ext cx="2209405" cy="35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Database-level objects</a:t>
              </a:r>
              <a:endParaRPr lang="en-US" altLang="en-US" sz="1198">
                <a:solidFill>
                  <a:srgbClr val="000000"/>
                </a:solidFill>
                <a:latin typeface="Segoe UI" panose="020B0502040204020203" pitchFamily="34" charset="0"/>
                <a:cs typeface="Segoe UI" panose="020B0502040204020203" pitchFamily="34" charset="0"/>
              </a:endParaRPr>
            </a:p>
          </p:txBody>
        </p:sp>
      </p:grpSp>
      <p:pic>
        <p:nvPicPr>
          <p:cNvPr id="47120" name="Picture 1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9059" y="1809013"/>
            <a:ext cx="370563" cy="5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1" name="Picture 1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44409" y="3255611"/>
            <a:ext cx="370563" cy="5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3" name="Picture 17"/>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81819" y="5478161"/>
            <a:ext cx="248107" cy="34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4" name="Picture 18"/>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64102" y="5495595"/>
            <a:ext cx="248107" cy="34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7" name="Picture 21"/>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330032" y="5679441"/>
            <a:ext cx="281167" cy="38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28" name="Picture 22"/>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300760" y="5679441"/>
            <a:ext cx="281167" cy="38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Rectangle 57">
            <a:extLst>
              <a:ext uri="{FF2B5EF4-FFF2-40B4-BE49-F238E27FC236}">
                <a16:creationId xmlns:a16="http://schemas.microsoft.com/office/drawing/2014/main" id="{0A6A1F3E-4A30-4963-B0C9-79FF1F812730}"/>
              </a:ext>
            </a:extLst>
          </p:cNvPr>
          <p:cNvSpPr/>
          <p:nvPr/>
        </p:nvSpPr>
        <p:spPr bwMode="auto">
          <a:xfrm>
            <a:off x="6670952" y="966285"/>
            <a:ext cx="4880813" cy="5345615"/>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59" name="TextBox 4">
            <a:extLst>
              <a:ext uri="{FF2B5EF4-FFF2-40B4-BE49-F238E27FC236}">
                <a16:creationId xmlns:a16="http://schemas.microsoft.com/office/drawing/2014/main" id="{45EF4998-61E8-46E6-ADB6-1078B50BE63A}"/>
              </a:ext>
            </a:extLst>
          </p:cNvPr>
          <p:cNvSpPr txBox="1">
            <a:spLocks noChangeArrowheads="1"/>
          </p:cNvSpPr>
          <p:nvPr/>
        </p:nvSpPr>
        <p:spPr bwMode="auto">
          <a:xfrm>
            <a:off x="7010930" y="1072111"/>
            <a:ext cx="2683420" cy="45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751">
                <a:solidFill>
                  <a:srgbClr val="000000"/>
                </a:solidFill>
                <a:latin typeface="Segoe UI" panose="020B0502040204020203" pitchFamily="34" charset="0"/>
                <a:cs typeface="Segoe UI" panose="020B0502040204020203" pitchFamily="34" charset="0"/>
              </a:rPr>
              <a:t>SQL Server Instance</a:t>
            </a:r>
            <a:endParaRPr lang="en-US" altLang="en-US" sz="1751">
              <a:solidFill>
                <a:srgbClr val="000000"/>
              </a:solidFill>
              <a:latin typeface="Segoe UI" panose="020B0502040204020203" pitchFamily="34" charset="0"/>
              <a:cs typeface="Segoe UI" panose="020B0502040204020203" pitchFamily="34" charset="0"/>
            </a:endParaRPr>
          </a:p>
        </p:txBody>
      </p:sp>
      <p:pic>
        <p:nvPicPr>
          <p:cNvPr id="60" name="Picture 5">
            <a:extLst>
              <a:ext uri="{FF2B5EF4-FFF2-40B4-BE49-F238E27FC236}">
                <a16:creationId xmlns:a16="http://schemas.microsoft.com/office/drawing/2014/main" id="{1842020F-059C-4545-A71B-AD9942827C9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86584" y="794834"/>
            <a:ext cx="819799" cy="148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1" name="Group 6">
            <a:extLst>
              <a:ext uri="{FF2B5EF4-FFF2-40B4-BE49-F238E27FC236}">
                <a16:creationId xmlns:a16="http://schemas.microsoft.com/office/drawing/2014/main" id="{6538E90D-CD62-4D59-BBFF-85E819AB1A35}"/>
              </a:ext>
            </a:extLst>
          </p:cNvPr>
          <p:cNvGrpSpPr>
            <a:grpSpLocks/>
          </p:cNvGrpSpPr>
          <p:nvPr/>
        </p:nvGrpSpPr>
        <p:grpSpPr bwMode="auto">
          <a:xfrm>
            <a:off x="6779510" y="2851046"/>
            <a:ext cx="4684096" cy="3233456"/>
            <a:chOff x="712561" y="2607706"/>
            <a:chExt cx="3805094" cy="2579200"/>
          </a:xfrm>
        </p:grpSpPr>
        <p:grpSp>
          <p:nvGrpSpPr>
            <p:cNvPr id="62" name="Group 73">
              <a:extLst>
                <a:ext uri="{FF2B5EF4-FFF2-40B4-BE49-F238E27FC236}">
                  <a16:creationId xmlns:a16="http://schemas.microsoft.com/office/drawing/2014/main" id="{D6846553-DB7E-422D-AAC4-B86BCB0D3767}"/>
                </a:ext>
              </a:extLst>
            </p:cNvPr>
            <p:cNvGrpSpPr>
              <a:grpSpLocks/>
            </p:cNvGrpSpPr>
            <p:nvPr/>
          </p:nvGrpSpPr>
          <p:grpSpPr bwMode="auto">
            <a:xfrm>
              <a:off x="712561" y="2607706"/>
              <a:ext cx="3805094" cy="2579200"/>
              <a:chOff x="795587" y="2137218"/>
              <a:chExt cx="3805094" cy="2579200"/>
            </a:xfrm>
          </p:grpSpPr>
          <p:sp>
            <p:nvSpPr>
              <p:cNvPr id="82" name="Rectangle 81">
                <a:extLst>
                  <a:ext uri="{FF2B5EF4-FFF2-40B4-BE49-F238E27FC236}">
                    <a16:creationId xmlns:a16="http://schemas.microsoft.com/office/drawing/2014/main" id="{4576B5D2-010F-4024-9A1B-041DDF719496}"/>
                  </a:ext>
                </a:extLst>
              </p:cNvPr>
              <p:cNvSpPr/>
              <p:nvPr/>
            </p:nvSpPr>
            <p:spPr bwMode="auto">
              <a:xfrm>
                <a:off x="1027375" y="2469214"/>
                <a:ext cx="3573306" cy="2247204"/>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pic>
            <p:nvPicPr>
              <p:cNvPr id="83" name="Picture 93">
                <a:extLst>
                  <a:ext uri="{FF2B5EF4-FFF2-40B4-BE49-F238E27FC236}">
                    <a16:creationId xmlns:a16="http://schemas.microsoft.com/office/drawing/2014/main" id="{97082DB8-F38E-427D-BA73-AD33BD9EC17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587" y="2137218"/>
                <a:ext cx="1007907" cy="663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TextBox 94">
                <a:extLst>
                  <a:ext uri="{FF2B5EF4-FFF2-40B4-BE49-F238E27FC236}">
                    <a16:creationId xmlns:a16="http://schemas.microsoft.com/office/drawing/2014/main" id="{6C351F7A-A792-4696-82E0-04B47236E4BA}"/>
                  </a:ext>
                </a:extLst>
              </p:cNvPr>
              <p:cNvSpPr txBox="1">
                <a:spLocks noChangeArrowheads="1"/>
              </p:cNvSpPr>
              <p:nvPr/>
            </p:nvSpPr>
            <p:spPr bwMode="auto">
              <a:xfrm>
                <a:off x="1737634" y="2460207"/>
                <a:ext cx="1024842" cy="3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567">
                    <a:solidFill>
                      <a:srgbClr val="000000"/>
                    </a:solidFill>
                    <a:latin typeface="Segoe UI" panose="020B0502040204020203" pitchFamily="34" charset="0"/>
                    <a:cs typeface="Segoe UI" panose="020B0502040204020203" pitchFamily="34" charset="0"/>
                  </a:rPr>
                  <a:t>Database</a:t>
                </a:r>
                <a:endParaRPr lang="en-US" altLang="en-US" sz="1567">
                  <a:solidFill>
                    <a:srgbClr val="000000"/>
                  </a:solidFill>
                  <a:latin typeface="Segoe UI" panose="020B0502040204020203" pitchFamily="34" charset="0"/>
                  <a:cs typeface="Segoe UI" panose="020B0502040204020203" pitchFamily="34" charset="0"/>
                </a:endParaRPr>
              </a:p>
            </p:txBody>
          </p:sp>
        </p:grpSp>
        <p:grpSp>
          <p:nvGrpSpPr>
            <p:cNvPr id="63" name="Group 74">
              <a:extLst>
                <a:ext uri="{FF2B5EF4-FFF2-40B4-BE49-F238E27FC236}">
                  <a16:creationId xmlns:a16="http://schemas.microsoft.com/office/drawing/2014/main" id="{271D1DB9-4E5F-4783-BF54-5345F84EF101}"/>
                </a:ext>
              </a:extLst>
            </p:cNvPr>
            <p:cNvGrpSpPr>
              <a:grpSpLocks/>
            </p:cNvGrpSpPr>
            <p:nvPr/>
          </p:nvGrpSpPr>
          <p:grpSpPr bwMode="auto">
            <a:xfrm>
              <a:off x="1171611" y="3771749"/>
              <a:ext cx="1476793" cy="1283485"/>
              <a:chOff x="1171611" y="3771749"/>
              <a:chExt cx="1476793" cy="1283485"/>
            </a:xfrm>
          </p:grpSpPr>
          <p:sp>
            <p:nvSpPr>
              <p:cNvPr id="73" name="Rectangle 72">
                <a:extLst>
                  <a:ext uri="{FF2B5EF4-FFF2-40B4-BE49-F238E27FC236}">
                    <a16:creationId xmlns:a16="http://schemas.microsoft.com/office/drawing/2014/main" id="{59CEC48C-4635-4773-A0C0-DB0A168F5E29}"/>
                  </a:ext>
                </a:extLst>
              </p:cNvPr>
              <p:cNvSpPr/>
              <p:nvPr/>
            </p:nvSpPr>
            <p:spPr bwMode="auto">
              <a:xfrm>
                <a:off x="1213724" y="3786792"/>
                <a:ext cx="1434680" cy="1268442"/>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74" name="TextBox 85">
                <a:extLst>
                  <a:ext uri="{FF2B5EF4-FFF2-40B4-BE49-F238E27FC236}">
                    <a16:creationId xmlns:a16="http://schemas.microsoft.com/office/drawing/2014/main" id="{9131D8B9-E86C-4805-9B9C-222DDE74F92A}"/>
                  </a:ext>
                </a:extLst>
              </p:cNvPr>
              <p:cNvSpPr txBox="1">
                <a:spLocks noChangeArrowheads="1"/>
              </p:cNvSpPr>
              <p:nvPr/>
            </p:nvSpPr>
            <p:spPr bwMode="auto">
              <a:xfrm>
                <a:off x="1171611" y="3771749"/>
                <a:ext cx="810664" cy="3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383">
                    <a:solidFill>
                      <a:srgbClr val="000000"/>
                    </a:solidFill>
                    <a:latin typeface="Segoe UI" panose="020B0502040204020203" pitchFamily="34" charset="0"/>
                    <a:cs typeface="Segoe UI" panose="020B0502040204020203" pitchFamily="34" charset="0"/>
                  </a:rPr>
                  <a:t>Schema</a:t>
                </a:r>
                <a:endParaRPr lang="en-US" altLang="en-US" sz="1383">
                  <a:solidFill>
                    <a:srgbClr val="000000"/>
                  </a:solidFill>
                  <a:latin typeface="Segoe UI" panose="020B0502040204020203" pitchFamily="34" charset="0"/>
                  <a:cs typeface="Segoe UI" panose="020B0502040204020203" pitchFamily="34" charset="0"/>
                </a:endParaRPr>
              </a:p>
            </p:txBody>
          </p:sp>
          <p:grpSp>
            <p:nvGrpSpPr>
              <p:cNvPr id="75" name="Group 86">
                <a:extLst>
                  <a:ext uri="{FF2B5EF4-FFF2-40B4-BE49-F238E27FC236}">
                    <a16:creationId xmlns:a16="http://schemas.microsoft.com/office/drawing/2014/main" id="{E0A15DF6-05FA-47F9-94C9-77E04DC1AE38}"/>
                  </a:ext>
                </a:extLst>
              </p:cNvPr>
              <p:cNvGrpSpPr>
                <a:grpSpLocks/>
              </p:cNvGrpSpPr>
              <p:nvPr/>
            </p:nvGrpSpPr>
            <p:grpSpPr bwMode="auto">
              <a:xfrm>
                <a:off x="1543044" y="4083012"/>
                <a:ext cx="706314" cy="890348"/>
                <a:chOff x="1543044" y="4083012"/>
                <a:chExt cx="706314" cy="890348"/>
              </a:xfrm>
            </p:grpSpPr>
            <p:grpSp>
              <p:nvGrpSpPr>
                <p:cNvPr id="76" name="Group 87">
                  <a:extLst>
                    <a:ext uri="{FF2B5EF4-FFF2-40B4-BE49-F238E27FC236}">
                      <a16:creationId xmlns:a16="http://schemas.microsoft.com/office/drawing/2014/main" id="{D86CCFB0-B3D8-46A7-A5FB-3512CC794601}"/>
                    </a:ext>
                  </a:extLst>
                </p:cNvPr>
                <p:cNvGrpSpPr>
                  <a:grpSpLocks/>
                </p:cNvGrpSpPr>
                <p:nvPr/>
              </p:nvGrpSpPr>
              <p:grpSpPr bwMode="auto">
                <a:xfrm>
                  <a:off x="1720468" y="4312205"/>
                  <a:ext cx="446976" cy="661155"/>
                  <a:chOff x="1816726" y="4257654"/>
                  <a:chExt cx="446976" cy="661155"/>
                </a:xfrm>
              </p:grpSpPr>
              <p:pic>
                <p:nvPicPr>
                  <p:cNvPr id="79" name="Picture 89">
                    <a:extLst>
                      <a:ext uri="{FF2B5EF4-FFF2-40B4-BE49-F238E27FC236}">
                        <a16:creationId xmlns:a16="http://schemas.microsoft.com/office/drawing/2014/main" id="{EB79CB90-1779-411B-AD8D-36CD48544AE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 name="Picture 90">
                    <a:extLst>
                      <a:ext uri="{FF2B5EF4-FFF2-40B4-BE49-F238E27FC236}">
                        <a16:creationId xmlns:a16="http://schemas.microsoft.com/office/drawing/2014/main" id="{FA1D506F-90A2-4F06-B3F7-7558AE0C7B9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 name="Picture 91">
                    <a:extLst>
                      <a:ext uri="{FF2B5EF4-FFF2-40B4-BE49-F238E27FC236}">
                        <a16:creationId xmlns:a16="http://schemas.microsoft.com/office/drawing/2014/main" id="{ECFEF7ED-43B7-475D-8903-3D3118F0BA3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8" name="TextBox 88">
                  <a:extLst>
                    <a:ext uri="{FF2B5EF4-FFF2-40B4-BE49-F238E27FC236}">
                      <a16:creationId xmlns:a16="http://schemas.microsoft.com/office/drawing/2014/main" id="{7EA9D836-D3BE-42AF-A7AF-3BCFCF586B8C}"/>
                    </a:ext>
                  </a:extLst>
                </p:cNvPr>
                <p:cNvSpPr txBox="1">
                  <a:spLocks noChangeArrowheads="1"/>
                </p:cNvSpPr>
                <p:nvPr/>
              </p:nvSpPr>
              <p:spPr bwMode="auto">
                <a:xfrm>
                  <a:off x="1543044" y="4083012"/>
                  <a:ext cx="706314" cy="27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Objects</a:t>
                  </a:r>
                  <a:endParaRPr lang="en-US" altLang="en-US" sz="1198">
                    <a:solidFill>
                      <a:srgbClr val="000000"/>
                    </a:solidFill>
                    <a:latin typeface="Segoe UI" panose="020B0502040204020203" pitchFamily="34" charset="0"/>
                    <a:cs typeface="Segoe UI" panose="020B0502040204020203" pitchFamily="34" charset="0"/>
                  </a:endParaRPr>
                </a:p>
              </p:txBody>
            </p:sp>
          </p:grpSp>
        </p:grpSp>
        <p:grpSp>
          <p:nvGrpSpPr>
            <p:cNvPr id="64" name="Group 75">
              <a:extLst>
                <a:ext uri="{FF2B5EF4-FFF2-40B4-BE49-F238E27FC236}">
                  <a16:creationId xmlns:a16="http://schemas.microsoft.com/office/drawing/2014/main" id="{2D11BB44-5607-4F76-8AB8-D60EE9281179}"/>
                </a:ext>
              </a:extLst>
            </p:cNvPr>
            <p:cNvGrpSpPr>
              <a:grpSpLocks/>
            </p:cNvGrpSpPr>
            <p:nvPr/>
          </p:nvGrpSpPr>
          <p:grpSpPr bwMode="auto">
            <a:xfrm>
              <a:off x="2792190" y="3786160"/>
              <a:ext cx="1445673" cy="1283704"/>
              <a:chOff x="1202819" y="3772217"/>
              <a:chExt cx="1445673" cy="1283704"/>
            </a:xfrm>
          </p:grpSpPr>
          <p:sp>
            <p:nvSpPr>
              <p:cNvPr id="65" name="Rectangle 64">
                <a:extLst>
                  <a:ext uri="{FF2B5EF4-FFF2-40B4-BE49-F238E27FC236}">
                    <a16:creationId xmlns:a16="http://schemas.microsoft.com/office/drawing/2014/main" id="{EBF9E269-CE1A-4D42-A0AD-E8D4971076A1}"/>
                  </a:ext>
                </a:extLst>
              </p:cNvPr>
              <p:cNvSpPr/>
              <p:nvPr/>
            </p:nvSpPr>
            <p:spPr bwMode="auto">
              <a:xfrm>
                <a:off x="1213812" y="3784553"/>
                <a:ext cx="1434680" cy="1271368"/>
              </a:xfrm>
              <a:prstGeom prst="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lIns="168560" rIns="168560" anchor="ctr"/>
              <a:lstStyle/>
              <a:p>
                <a:pPr algn="ctr" defTabSz="905528">
                  <a:defRPr/>
                </a:pPr>
                <a:endParaRPr lang="en-US" sz="1751" b="1" dirty="0">
                  <a:solidFill>
                    <a:srgbClr val="000000"/>
                  </a:solidFill>
                </a:endParaRPr>
              </a:p>
            </p:txBody>
          </p:sp>
          <p:sp>
            <p:nvSpPr>
              <p:cNvPr id="66" name="TextBox 77">
                <a:extLst>
                  <a:ext uri="{FF2B5EF4-FFF2-40B4-BE49-F238E27FC236}">
                    <a16:creationId xmlns:a16="http://schemas.microsoft.com/office/drawing/2014/main" id="{95C7EA7F-E03F-4AD9-877D-FF46E5BE1CCF}"/>
                  </a:ext>
                </a:extLst>
              </p:cNvPr>
              <p:cNvSpPr txBox="1">
                <a:spLocks noChangeArrowheads="1"/>
              </p:cNvSpPr>
              <p:nvPr/>
            </p:nvSpPr>
            <p:spPr bwMode="auto">
              <a:xfrm>
                <a:off x="1202819" y="3772217"/>
                <a:ext cx="810664" cy="3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383">
                    <a:solidFill>
                      <a:srgbClr val="000000"/>
                    </a:solidFill>
                    <a:latin typeface="Segoe UI" panose="020B0502040204020203" pitchFamily="34" charset="0"/>
                    <a:cs typeface="Segoe UI" panose="020B0502040204020203" pitchFamily="34" charset="0"/>
                  </a:rPr>
                  <a:t>Schema</a:t>
                </a:r>
                <a:endParaRPr lang="en-US" altLang="en-US" sz="1383">
                  <a:solidFill>
                    <a:srgbClr val="000000"/>
                  </a:solidFill>
                  <a:latin typeface="Segoe UI" panose="020B0502040204020203" pitchFamily="34" charset="0"/>
                  <a:cs typeface="Segoe UI" panose="020B0502040204020203" pitchFamily="34" charset="0"/>
                </a:endParaRPr>
              </a:p>
            </p:txBody>
          </p:sp>
          <p:grpSp>
            <p:nvGrpSpPr>
              <p:cNvPr id="67" name="Group 78">
                <a:extLst>
                  <a:ext uri="{FF2B5EF4-FFF2-40B4-BE49-F238E27FC236}">
                    <a16:creationId xmlns:a16="http://schemas.microsoft.com/office/drawing/2014/main" id="{13A0AD73-DBCA-4A0D-B188-C65C64AD3C4E}"/>
                  </a:ext>
                </a:extLst>
              </p:cNvPr>
              <p:cNvGrpSpPr>
                <a:grpSpLocks/>
              </p:cNvGrpSpPr>
              <p:nvPr/>
            </p:nvGrpSpPr>
            <p:grpSpPr bwMode="auto">
              <a:xfrm>
                <a:off x="1543044" y="4083012"/>
                <a:ext cx="706314" cy="890348"/>
                <a:chOff x="1543044" y="4083012"/>
                <a:chExt cx="706314" cy="890348"/>
              </a:xfrm>
            </p:grpSpPr>
            <p:grpSp>
              <p:nvGrpSpPr>
                <p:cNvPr id="68" name="Group 79">
                  <a:extLst>
                    <a:ext uri="{FF2B5EF4-FFF2-40B4-BE49-F238E27FC236}">
                      <a16:creationId xmlns:a16="http://schemas.microsoft.com/office/drawing/2014/main" id="{1CEEA6A8-9BC3-42F0-8387-65CD7D469A31}"/>
                    </a:ext>
                  </a:extLst>
                </p:cNvPr>
                <p:cNvGrpSpPr>
                  <a:grpSpLocks/>
                </p:cNvGrpSpPr>
                <p:nvPr/>
              </p:nvGrpSpPr>
              <p:grpSpPr bwMode="auto">
                <a:xfrm>
                  <a:off x="1720468" y="4312205"/>
                  <a:ext cx="446976" cy="661155"/>
                  <a:chOff x="1816726" y="4257654"/>
                  <a:chExt cx="446976" cy="661155"/>
                </a:xfrm>
              </p:grpSpPr>
              <p:pic>
                <p:nvPicPr>
                  <p:cNvPr id="70" name="Picture 81">
                    <a:extLst>
                      <a:ext uri="{FF2B5EF4-FFF2-40B4-BE49-F238E27FC236}">
                        <a16:creationId xmlns:a16="http://schemas.microsoft.com/office/drawing/2014/main" id="{94019F15-DF32-4DBE-AF42-8272F570E4BC}"/>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33686" y="4257654"/>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 name="Picture 82">
                    <a:extLst>
                      <a:ext uri="{FF2B5EF4-FFF2-40B4-BE49-F238E27FC236}">
                        <a16:creationId xmlns:a16="http://schemas.microsoft.com/office/drawing/2014/main" id="{0B01D607-3A44-42A7-94B7-8608AC02DF8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75206" y="4312432"/>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 name="Picture 83">
                    <a:extLst>
                      <a:ext uri="{FF2B5EF4-FFF2-40B4-BE49-F238E27FC236}">
                        <a16:creationId xmlns:a16="http://schemas.microsoft.com/office/drawing/2014/main" id="{E4CA5782-32B3-4C54-87F4-C57286EB7FE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16726" y="4367210"/>
                    <a:ext cx="330016" cy="55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9" name="TextBox 80">
                  <a:extLst>
                    <a:ext uri="{FF2B5EF4-FFF2-40B4-BE49-F238E27FC236}">
                      <a16:creationId xmlns:a16="http://schemas.microsoft.com/office/drawing/2014/main" id="{CA308D3B-4EAB-4EFB-9E90-2FEE21C018E7}"/>
                    </a:ext>
                  </a:extLst>
                </p:cNvPr>
                <p:cNvSpPr txBox="1">
                  <a:spLocks noChangeArrowheads="1"/>
                </p:cNvSpPr>
                <p:nvPr/>
              </p:nvSpPr>
              <p:spPr bwMode="auto">
                <a:xfrm>
                  <a:off x="1543044" y="4083012"/>
                  <a:ext cx="706314" cy="276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Objects</a:t>
                  </a:r>
                  <a:endParaRPr lang="en-US" altLang="en-US" sz="1198">
                    <a:solidFill>
                      <a:srgbClr val="000000"/>
                    </a:solidFill>
                    <a:latin typeface="Segoe UI" panose="020B0502040204020203" pitchFamily="34" charset="0"/>
                    <a:cs typeface="Segoe UI" panose="020B0502040204020203" pitchFamily="34" charset="0"/>
                  </a:endParaRPr>
                </a:p>
              </p:txBody>
            </p:sp>
          </p:grpSp>
        </p:grpSp>
      </p:grpSp>
      <p:grpSp>
        <p:nvGrpSpPr>
          <p:cNvPr id="86" name="Group 8">
            <a:extLst>
              <a:ext uri="{FF2B5EF4-FFF2-40B4-BE49-F238E27FC236}">
                <a16:creationId xmlns:a16="http://schemas.microsoft.com/office/drawing/2014/main" id="{4FC1F2D4-C906-4238-8A29-D1EA81DA8B82}"/>
              </a:ext>
            </a:extLst>
          </p:cNvPr>
          <p:cNvGrpSpPr>
            <a:grpSpLocks/>
          </p:cNvGrpSpPr>
          <p:nvPr/>
        </p:nvGrpSpPr>
        <p:grpSpPr bwMode="auto">
          <a:xfrm>
            <a:off x="7686591" y="1592583"/>
            <a:ext cx="811296" cy="834567"/>
            <a:chOff x="4493878" y="1556356"/>
            <a:chExt cx="659051" cy="665701"/>
          </a:xfrm>
        </p:grpSpPr>
        <p:sp>
          <p:nvSpPr>
            <p:cNvPr id="87" name="Rectangle 86">
              <a:extLst>
                <a:ext uri="{FF2B5EF4-FFF2-40B4-BE49-F238E27FC236}">
                  <a16:creationId xmlns:a16="http://schemas.microsoft.com/office/drawing/2014/main" id="{16AA848C-EEE6-4754-A55B-B7A95D39C06A}"/>
                </a:ext>
              </a:extLst>
            </p:cNvPr>
            <p:cNvSpPr/>
            <p:nvPr/>
          </p:nvSpPr>
          <p:spPr bwMode="auto">
            <a:xfrm>
              <a:off x="4646180" y="1555986"/>
              <a:ext cx="506008"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88" name="Picture 50">
              <a:extLst>
                <a:ext uri="{FF2B5EF4-FFF2-40B4-BE49-F238E27FC236}">
                  <a16:creationId xmlns:a16="http://schemas.microsoft.com/office/drawing/2014/main" id="{90000F28-308E-483D-9D88-58C4E9BE2F1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9" name="Group 9">
            <a:extLst>
              <a:ext uri="{FF2B5EF4-FFF2-40B4-BE49-F238E27FC236}">
                <a16:creationId xmlns:a16="http://schemas.microsoft.com/office/drawing/2014/main" id="{5304B965-8C0C-47E4-887C-B72D414C5E17}"/>
              </a:ext>
            </a:extLst>
          </p:cNvPr>
          <p:cNvGrpSpPr>
            <a:grpSpLocks/>
          </p:cNvGrpSpPr>
          <p:nvPr/>
        </p:nvGrpSpPr>
        <p:grpSpPr bwMode="auto">
          <a:xfrm>
            <a:off x="8879606" y="1592583"/>
            <a:ext cx="811296" cy="834567"/>
            <a:chOff x="4493878" y="1556356"/>
            <a:chExt cx="659051" cy="665701"/>
          </a:xfrm>
        </p:grpSpPr>
        <p:sp>
          <p:nvSpPr>
            <p:cNvPr id="90" name="Rectangle 89">
              <a:extLst>
                <a:ext uri="{FF2B5EF4-FFF2-40B4-BE49-F238E27FC236}">
                  <a16:creationId xmlns:a16="http://schemas.microsoft.com/office/drawing/2014/main" id="{79E5C477-DBF7-42A7-8496-BCF88CEA011C}"/>
                </a:ext>
              </a:extLst>
            </p:cNvPr>
            <p:cNvSpPr/>
            <p:nvPr/>
          </p:nvSpPr>
          <p:spPr bwMode="auto">
            <a:xfrm>
              <a:off x="4645898" y="1555986"/>
              <a:ext cx="507495"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91" name="Picture 48">
              <a:extLst>
                <a:ext uri="{FF2B5EF4-FFF2-40B4-BE49-F238E27FC236}">
                  <a16:creationId xmlns:a16="http://schemas.microsoft.com/office/drawing/2014/main" id="{FAC66E7E-494D-4874-AC45-C3578F7DA41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 name="Group 10">
            <a:extLst>
              <a:ext uri="{FF2B5EF4-FFF2-40B4-BE49-F238E27FC236}">
                <a16:creationId xmlns:a16="http://schemas.microsoft.com/office/drawing/2014/main" id="{96F963E8-786E-4F7B-8571-2E7676CB6175}"/>
              </a:ext>
            </a:extLst>
          </p:cNvPr>
          <p:cNvGrpSpPr>
            <a:grpSpLocks/>
          </p:cNvGrpSpPr>
          <p:nvPr/>
        </p:nvGrpSpPr>
        <p:grpSpPr bwMode="auto">
          <a:xfrm>
            <a:off x="10072621" y="1592583"/>
            <a:ext cx="811296" cy="834567"/>
            <a:chOff x="4493878" y="1556356"/>
            <a:chExt cx="659051" cy="665701"/>
          </a:xfrm>
        </p:grpSpPr>
        <p:sp>
          <p:nvSpPr>
            <p:cNvPr id="94" name="Rectangle 93">
              <a:extLst>
                <a:ext uri="{FF2B5EF4-FFF2-40B4-BE49-F238E27FC236}">
                  <a16:creationId xmlns:a16="http://schemas.microsoft.com/office/drawing/2014/main" id="{0186B9CA-F97D-4C19-ABC4-6113B26225CB}"/>
                </a:ext>
              </a:extLst>
            </p:cNvPr>
            <p:cNvSpPr/>
            <p:nvPr/>
          </p:nvSpPr>
          <p:spPr bwMode="auto">
            <a:xfrm>
              <a:off x="4645615" y="1555986"/>
              <a:ext cx="507496" cy="53400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751" b="1" dirty="0">
                <a:solidFill>
                  <a:srgbClr val="000000"/>
                </a:solidFill>
              </a:endParaRPr>
            </a:p>
          </p:txBody>
        </p:sp>
        <p:pic>
          <p:nvPicPr>
            <p:cNvPr id="95" name="Picture 46">
              <a:extLst>
                <a:ext uri="{FF2B5EF4-FFF2-40B4-BE49-F238E27FC236}">
                  <a16:creationId xmlns:a16="http://schemas.microsoft.com/office/drawing/2014/main" id="{DE616217-772E-4815-A898-D926918900F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96" name="TextBox 11">
            <a:extLst>
              <a:ext uri="{FF2B5EF4-FFF2-40B4-BE49-F238E27FC236}">
                <a16:creationId xmlns:a16="http://schemas.microsoft.com/office/drawing/2014/main" id="{51B2DE61-AE0A-48B4-A8A3-3DA1C07E8BF9}"/>
              </a:ext>
            </a:extLst>
          </p:cNvPr>
          <p:cNvSpPr txBox="1">
            <a:spLocks noChangeArrowheads="1"/>
          </p:cNvSpPr>
          <p:nvPr/>
        </p:nvSpPr>
        <p:spPr bwMode="auto">
          <a:xfrm>
            <a:off x="8057153" y="2327515"/>
            <a:ext cx="2404032" cy="41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567">
                <a:solidFill>
                  <a:srgbClr val="000000"/>
                </a:solidFill>
                <a:latin typeface="Segoe UI" panose="020B0502040204020203" pitchFamily="34" charset="0"/>
                <a:cs typeface="Segoe UI" panose="020B0502040204020203" pitchFamily="34" charset="0"/>
              </a:rPr>
              <a:t>Server-level objects</a:t>
            </a:r>
            <a:endParaRPr lang="en-US" altLang="en-US" sz="1567">
              <a:solidFill>
                <a:srgbClr val="000000"/>
              </a:solidFill>
              <a:latin typeface="Segoe UI" panose="020B0502040204020203" pitchFamily="34" charset="0"/>
              <a:cs typeface="Segoe UI" panose="020B0502040204020203" pitchFamily="34" charset="0"/>
            </a:endParaRPr>
          </a:p>
        </p:txBody>
      </p:sp>
      <p:grpSp>
        <p:nvGrpSpPr>
          <p:cNvPr id="98" name="Group 12">
            <a:extLst>
              <a:ext uri="{FF2B5EF4-FFF2-40B4-BE49-F238E27FC236}">
                <a16:creationId xmlns:a16="http://schemas.microsoft.com/office/drawing/2014/main" id="{109A10D1-AB99-4EB5-926A-DB6590ADFA8F}"/>
              </a:ext>
            </a:extLst>
          </p:cNvPr>
          <p:cNvGrpSpPr>
            <a:grpSpLocks/>
          </p:cNvGrpSpPr>
          <p:nvPr/>
        </p:nvGrpSpPr>
        <p:grpSpPr bwMode="auto">
          <a:xfrm>
            <a:off x="9142696" y="3389664"/>
            <a:ext cx="2139977" cy="841703"/>
            <a:chOff x="2711747" y="2081150"/>
            <a:chExt cx="2209405" cy="853302"/>
          </a:xfrm>
        </p:grpSpPr>
        <p:grpSp>
          <p:nvGrpSpPr>
            <p:cNvPr id="99" name="Group 35">
              <a:extLst>
                <a:ext uri="{FF2B5EF4-FFF2-40B4-BE49-F238E27FC236}">
                  <a16:creationId xmlns:a16="http://schemas.microsoft.com/office/drawing/2014/main" id="{28E646CC-7E92-406D-A2BB-3F5AAED69611}"/>
                </a:ext>
              </a:extLst>
            </p:cNvPr>
            <p:cNvGrpSpPr>
              <a:grpSpLocks/>
            </p:cNvGrpSpPr>
            <p:nvPr/>
          </p:nvGrpSpPr>
          <p:grpSpPr bwMode="auto">
            <a:xfrm>
              <a:off x="3066831" y="2081758"/>
              <a:ext cx="560820" cy="566479"/>
              <a:chOff x="4493878" y="1556356"/>
              <a:chExt cx="659051" cy="665701"/>
            </a:xfrm>
          </p:grpSpPr>
          <p:sp>
            <p:nvSpPr>
              <p:cNvPr id="107" name="Rectangle 106">
                <a:extLst>
                  <a:ext uri="{FF2B5EF4-FFF2-40B4-BE49-F238E27FC236}">
                    <a16:creationId xmlns:a16="http://schemas.microsoft.com/office/drawing/2014/main" id="{395238C8-40D9-4DBE-882D-1712544AACED}"/>
                  </a:ext>
                </a:extLst>
              </p:cNvPr>
              <p:cNvSpPr/>
              <p:nvPr/>
            </p:nvSpPr>
            <p:spPr bwMode="auto">
              <a:xfrm>
                <a:off x="4645269" y="1556217"/>
                <a:ext cx="506799"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108" name="Picture 44">
                <a:extLst>
                  <a:ext uri="{FF2B5EF4-FFF2-40B4-BE49-F238E27FC236}">
                    <a16:creationId xmlns:a16="http://schemas.microsoft.com/office/drawing/2014/main" id="{044A8ECE-722B-4987-A383-33A4594A1C5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36">
              <a:extLst>
                <a:ext uri="{FF2B5EF4-FFF2-40B4-BE49-F238E27FC236}">
                  <a16:creationId xmlns:a16="http://schemas.microsoft.com/office/drawing/2014/main" id="{BD97C58C-3189-4B78-AB53-B10364C9E8E6}"/>
                </a:ext>
              </a:extLst>
            </p:cNvPr>
            <p:cNvGrpSpPr>
              <a:grpSpLocks/>
            </p:cNvGrpSpPr>
            <p:nvPr/>
          </p:nvGrpSpPr>
          <p:grpSpPr bwMode="auto">
            <a:xfrm>
              <a:off x="3708640" y="2081758"/>
              <a:ext cx="560820" cy="566479"/>
              <a:chOff x="4493878" y="1556356"/>
              <a:chExt cx="659051" cy="665701"/>
            </a:xfrm>
          </p:grpSpPr>
          <p:sp>
            <p:nvSpPr>
              <p:cNvPr id="105" name="Rectangle 104">
                <a:extLst>
                  <a:ext uri="{FF2B5EF4-FFF2-40B4-BE49-F238E27FC236}">
                    <a16:creationId xmlns:a16="http://schemas.microsoft.com/office/drawing/2014/main" id="{0B41D4F4-1D85-4E89-BFEC-ABBC0A95E91B}"/>
                  </a:ext>
                </a:extLst>
              </p:cNvPr>
              <p:cNvSpPr/>
              <p:nvPr/>
            </p:nvSpPr>
            <p:spPr bwMode="auto">
              <a:xfrm>
                <a:off x="4644571" y="1556217"/>
                <a:ext cx="509022" cy="533167"/>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106" name="Picture 42">
                <a:extLst>
                  <a:ext uri="{FF2B5EF4-FFF2-40B4-BE49-F238E27FC236}">
                    <a16:creationId xmlns:a16="http://schemas.microsoft.com/office/drawing/2014/main" id="{033E56C2-1E7C-4C81-AAC0-C1F1BA53FF0A}"/>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1" name="Group 37">
              <a:extLst>
                <a:ext uri="{FF2B5EF4-FFF2-40B4-BE49-F238E27FC236}">
                  <a16:creationId xmlns:a16="http://schemas.microsoft.com/office/drawing/2014/main" id="{EC2C8964-7081-4C27-9C4E-B89108E0E0C2}"/>
                </a:ext>
              </a:extLst>
            </p:cNvPr>
            <p:cNvGrpSpPr>
              <a:grpSpLocks/>
            </p:cNvGrpSpPr>
            <p:nvPr/>
          </p:nvGrpSpPr>
          <p:grpSpPr bwMode="auto">
            <a:xfrm>
              <a:off x="4344712" y="2081150"/>
              <a:ext cx="560820" cy="566479"/>
              <a:chOff x="4493878" y="1556356"/>
              <a:chExt cx="659051" cy="665701"/>
            </a:xfrm>
          </p:grpSpPr>
          <p:sp>
            <p:nvSpPr>
              <p:cNvPr id="103" name="Rectangle 102">
                <a:extLst>
                  <a:ext uri="{FF2B5EF4-FFF2-40B4-BE49-F238E27FC236}">
                    <a16:creationId xmlns:a16="http://schemas.microsoft.com/office/drawing/2014/main" id="{15BB1FB0-5DDA-443F-B76D-77927E8F211C}"/>
                  </a:ext>
                </a:extLst>
              </p:cNvPr>
              <p:cNvSpPr/>
              <p:nvPr/>
            </p:nvSpPr>
            <p:spPr bwMode="auto">
              <a:xfrm>
                <a:off x="4643948" y="1556931"/>
                <a:ext cx="509022" cy="535353"/>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168560" rIns="168560" anchor="ctr"/>
              <a:lstStyle/>
              <a:p>
                <a:pPr algn="ctr" defTabSz="905528">
                  <a:defRPr/>
                </a:pPr>
                <a:endParaRPr lang="en-US" sz="1567" b="1" dirty="0">
                  <a:solidFill>
                    <a:srgbClr val="000000"/>
                  </a:solidFill>
                </a:endParaRPr>
              </a:p>
            </p:txBody>
          </p:sp>
          <p:pic>
            <p:nvPicPr>
              <p:cNvPr id="104" name="Picture 40">
                <a:extLst>
                  <a:ext uri="{FF2B5EF4-FFF2-40B4-BE49-F238E27FC236}">
                    <a16:creationId xmlns:a16="http://schemas.microsoft.com/office/drawing/2014/main" id="{843A726B-6783-4255-8A18-F45335DD9B7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93878" y="1812715"/>
                <a:ext cx="301024" cy="409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 name="TextBox 38">
              <a:extLst>
                <a:ext uri="{FF2B5EF4-FFF2-40B4-BE49-F238E27FC236}">
                  <a16:creationId xmlns:a16="http://schemas.microsoft.com/office/drawing/2014/main" id="{2C56FF64-EB83-455F-83B6-7FED26EB6963}"/>
                </a:ext>
              </a:extLst>
            </p:cNvPr>
            <p:cNvSpPr txBox="1">
              <a:spLocks noChangeArrowheads="1"/>
            </p:cNvSpPr>
            <p:nvPr/>
          </p:nvSpPr>
          <p:spPr bwMode="auto">
            <a:xfrm>
              <a:off x="2711747" y="2582850"/>
              <a:ext cx="2209405" cy="351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81075">
                <a:defRPr sz="2400">
                  <a:solidFill>
                    <a:schemeClr val="tx1"/>
                  </a:solidFill>
                  <a:latin typeface="Times New Roman" panose="02020603050405020304" pitchFamily="18" charset="0"/>
                </a:defRPr>
              </a:lvl1pPr>
              <a:lvl2pPr marL="742950" indent="-285750" defTabSz="981075">
                <a:defRPr sz="2400">
                  <a:solidFill>
                    <a:schemeClr val="tx1"/>
                  </a:solidFill>
                  <a:latin typeface="Times New Roman" panose="02020603050405020304" pitchFamily="18" charset="0"/>
                </a:defRPr>
              </a:lvl2pPr>
              <a:lvl3pPr marL="1143000" indent="-228600" defTabSz="981075">
                <a:defRPr sz="2400">
                  <a:solidFill>
                    <a:schemeClr val="tx1"/>
                  </a:solidFill>
                  <a:latin typeface="Times New Roman" panose="02020603050405020304" pitchFamily="18" charset="0"/>
                </a:defRPr>
              </a:lvl3pPr>
              <a:lvl4pPr marL="1600200" indent="-228600" defTabSz="981075">
                <a:defRPr sz="2400">
                  <a:solidFill>
                    <a:schemeClr val="tx1"/>
                  </a:solidFill>
                  <a:latin typeface="Times New Roman" panose="02020603050405020304" pitchFamily="18" charset="0"/>
                </a:defRPr>
              </a:lvl4pPr>
              <a:lvl5pPr marL="2057400" indent="-228600" defTabSz="981075">
                <a:defRPr sz="2400">
                  <a:solidFill>
                    <a:schemeClr val="tx1"/>
                  </a:solidFill>
                  <a:latin typeface="Times New Roman" panose="02020603050405020304" pitchFamily="18" charset="0"/>
                </a:defRPr>
              </a:lvl5pPr>
              <a:lvl6pPr marL="2514600" indent="-228600" defTabSz="981075"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81075"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81075"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81075"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GB" altLang="en-US" sz="1198">
                  <a:solidFill>
                    <a:srgbClr val="000000"/>
                  </a:solidFill>
                  <a:latin typeface="Segoe UI" panose="020B0502040204020203" pitchFamily="34" charset="0"/>
                  <a:cs typeface="Segoe UI" panose="020B0502040204020203" pitchFamily="34" charset="0"/>
                </a:rPr>
                <a:t>Database-level objects</a:t>
              </a:r>
              <a:endParaRPr lang="en-US" altLang="en-US" sz="1198">
                <a:solidFill>
                  <a:srgbClr val="000000"/>
                </a:solidFill>
                <a:latin typeface="Segoe UI" panose="020B0502040204020203" pitchFamily="34" charset="0"/>
                <a:cs typeface="Segoe UI" panose="020B0502040204020203" pitchFamily="34" charset="0"/>
              </a:endParaRPr>
            </a:p>
          </p:txBody>
        </p:sp>
      </p:grpSp>
      <p:pic>
        <p:nvPicPr>
          <p:cNvPr id="109" name="Picture 14">
            <a:extLst>
              <a:ext uri="{FF2B5EF4-FFF2-40B4-BE49-F238E27FC236}">
                <a16:creationId xmlns:a16="http://schemas.microsoft.com/office/drawing/2014/main" id="{9B3D6240-4BC5-43FC-A282-9776D0A1EFF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96755" y="1809013"/>
            <a:ext cx="370563" cy="5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15">
            <a:extLst>
              <a:ext uri="{FF2B5EF4-FFF2-40B4-BE49-F238E27FC236}">
                <a16:creationId xmlns:a16="http://schemas.microsoft.com/office/drawing/2014/main" id="{310B2DC9-4825-4A6C-8E32-1D419CB0060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652105" y="3255611"/>
            <a:ext cx="370563" cy="51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7">
            <a:extLst>
              <a:ext uri="{FF2B5EF4-FFF2-40B4-BE49-F238E27FC236}">
                <a16:creationId xmlns:a16="http://schemas.microsoft.com/office/drawing/2014/main" id="{4836A743-D819-4E94-BC6F-477370C3C70C}"/>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889515" y="5478161"/>
            <a:ext cx="248107" cy="34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 name="Picture 18">
            <a:extLst>
              <a:ext uri="{FF2B5EF4-FFF2-40B4-BE49-F238E27FC236}">
                <a16:creationId xmlns:a16="http://schemas.microsoft.com/office/drawing/2014/main" id="{02B46C74-D106-4461-8007-D76999BC5A3E}"/>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71798" y="5495595"/>
            <a:ext cx="248107" cy="34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 name="Picture 21">
            <a:extLst>
              <a:ext uri="{FF2B5EF4-FFF2-40B4-BE49-F238E27FC236}">
                <a16:creationId xmlns:a16="http://schemas.microsoft.com/office/drawing/2014/main" id="{16177517-B539-4732-AA4D-A7265A4B3B1D}"/>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237728" y="5679441"/>
            <a:ext cx="281167" cy="38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4" name="Picture 22">
            <a:extLst>
              <a:ext uri="{FF2B5EF4-FFF2-40B4-BE49-F238E27FC236}">
                <a16:creationId xmlns:a16="http://schemas.microsoft.com/office/drawing/2014/main" id="{DBA58716-99DE-404A-B3AA-4105EFC57633}"/>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208456" y="5679441"/>
            <a:ext cx="281167" cy="389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579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422397" y="724989"/>
            <a:ext cx="10761292" cy="5433174"/>
          </a:xfrm>
          <a:prstGeom prst="rect">
            <a:avLst/>
          </a:prstGeom>
          <a:solidFill>
            <a:schemeClr val="accent4">
              <a:lumMod val="50000"/>
            </a:schemeClr>
          </a:solidFill>
          <a:ln w="57150">
            <a:solidFill>
              <a:schemeClr val="accent1">
                <a:lumMod val="50000"/>
              </a:schemeClr>
            </a:solid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Welcome to New Horizons </a:t>
            </a:r>
            <a:b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b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Computer Learning Center</a:t>
            </a:r>
          </a:p>
        </p:txBody>
      </p:sp>
      <p:sp>
        <p:nvSpPr>
          <p:cNvPr id="34821" name="Rectangle 5"/>
          <p:cNvSpPr>
            <a:spLocks noChangeArrowheads="1"/>
          </p:cNvSpPr>
          <p:nvPr/>
        </p:nvSpPr>
        <p:spPr bwMode="auto">
          <a:xfrm>
            <a:off x="2229918" y="4310598"/>
            <a:ext cx="7146250" cy="1485144"/>
          </a:xfrm>
          <a:prstGeom prst="rect">
            <a:avLst/>
          </a:prstGeom>
          <a:noFill/>
          <a:ln w="9525">
            <a:noFill/>
            <a:miter lim="800000"/>
            <a:headEnd/>
            <a:tailEnd/>
          </a:ln>
          <a:effectLst/>
        </p:spPr>
        <p:txBody>
          <a:bodyPr lIns="84259" tIns="42130" rIns="84259" bIns="42130"/>
          <a:lstStyle/>
          <a:p>
            <a:pPr algn="ctr" defTabSz="905230">
              <a:defRPr/>
            </a:pPr>
            <a:r>
              <a:rPr lang="en-US" sz="3600" dirty="0">
                <a:solidFill>
                  <a:schemeClr val="bg2"/>
                </a:solidFill>
                <a:effectLst>
                  <a:outerShdw blurRad="38100" dist="38100" dir="2700000" algn="tl">
                    <a:srgbClr val="000000"/>
                  </a:outerShdw>
                </a:effectLst>
                <a:latin typeface="Arial" panose="020B0604020202020204" pitchFamily="34" charset="0"/>
                <a:cs typeface="Arial" panose="020B0604020202020204" pitchFamily="34" charset="0"/>
              </a:rPr>
              <a:t>Indiana Electric Cooperatives</a:t>
            </a:r>
          </a:p>
        </p:txBody>
      </p:sp>
      <p:sp>
        <p:nvSpPr>
          <p:cNvPr id="44034" name="Rectangle 2"/>
          <p:cNvSpPr>
            <a:spLocks noGrp="1" noChangeArrowheads="1"/>
          </p:cNvSpPr>
          <p:nvPr>
            <p:ph type="ctrTitle"/>
          </p:nvPr>
        </p:nvSpPr>
        <p:spPr>
          <a:xfrm>
            <a:off x="1217133" y="2412407"/>
            <a:ext cx="9171821" cy="1142756"/>
          </a:xfrm>
        </p:spPr>
        <p:txBody>
          <a:bodyPr vert="horz" wrap="square" lIns="84259" tIns="42130" rIns="84259" bIns="42130" rtlCol="0" anchor="t">
            <a:noAutofit/>
          </a:bodyPr>
          <a:lstStyle/>
          <a:p>
            <a:pPr algn="ctr" defTabSz="905230">
              <a:defRPr/>
            </a:pP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Automating SQL Server</a:t>
            </a:r>
            <a:b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br>
            <a:r>
              <a:rPr lang="en-US" altLang="en-US"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rPr>
              <a:t>with SQL Server Agent Services</a:t>
            </a:r>
            <a:endParaRPr lang="en-US" altLang="en-US" sz="2000" dirty="0">
              <a:solidFill>
                <a:schemeClr val="bg2"/>
              </a:solidFill>
              <a:effectLst>
                <a:outerShdw blurRad="38100" dist="38100" dir="2700000" algn="tl">
                  <a:srgbClr val="000000"/>
                </a:outerShdw>
              </a:effectLst>
              <a:latin typeface="Arial" panose="020B0604020202020204" pitchFamily="34" charset="0"/>
              <a:ea typeface="+mn-ea"/>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1468100" y="6290659"/>
            <a:ext cx="636270" cy="567341"/>
          </a:xfrm>
          <a:prstGeom prst="rect">
            <a:avLst/>
          </a:prstGeom>
        </p:spPr>
      </p:pic>
      <p:pic>
        <p:nvPicPr>
          <p:cNvPr id="2" name="Picture 1">
            <a:extLst>
              <a:ext uri="{FF2B5EF4-FFF2-40B4-BE49-F238E27FC236}">
                <a16:creationId xmlns:a16="http://schemas.microsoft.com/office/drawing/2014/main" id="{4F2F1A63-73CC-4C35-AD3F-80FC6E23DD27}"/>
              </a:ext>
            </a:extLst>
          </p:cNvPr>
          <p:cNvPicPr>
            <a:picLocks noChangeAspect="1"/>
          </p:cNvPicPr>
          <p:nvPr/>
        </p:nvPicPr>
        <p:blipFill>
          <a:blip r:embed="rId3"/>
          <a:stretch>
            <a:fillRect/>
          </a:stretch>
        </p:blipFill>
        <p:spPr>
          <a:xfrm>
            <a:off x="3960812" y="5015070"/>
            <a:ext cx="3915273" cy="890430"/>
          </a:xfrm>
          <a:prstGeom prst="rect">
            <a:avLst/>
          </a:prstGeom>
        </p:spPr>
      </p:pic>
    </p:spTree>
    <p:extLst>
      <p:ext uri="{BB962C8B-B14F-4D97-AF65-F5344CB8AC3E}">
        <p14:creationId xmlns:p14="http://schemas.microsoft.com/office/powerpoint/2010/main" val="254606368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Benefits of Automating SQL Server Management</a:t>
            </a:r>
          </a:p>
        </p:txBody>
      </p:sp>
      <p:sp>
        <p:nvSpPr>
          <p:cNvPr id="4" name="Content Placeholder 2"/>
          <p:cNvSpPr txBox="1">
            <a:spLocks/>
          </p:cNvSpPr>
          <p:nvPr/>
        </p:nvSpPr>
        <p:spPr>
          <a:xfrm>
            <a:off x="1652588" y="12117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Reduce administrative workload by automating and scheduling regular tasks</a:t>
            </a:r>
          </a:p>
          <a:p>
            <a:pPr lvl="0"/>
            <a:endParaRPr lang="en-GB" kern="0" dirty="0">
              <a:solidFill>
                <a:srgbClr val="000000"/>
              </a:solidFill>
            </a:endParaRPr>
          </a:p>
          <a:p>
            <a:pPr lvl="0"/>
            <a:r>
              <a:rPr lang="en-GB" kern="0" dirty="0">
                <a:solidFill>
                  <a:srgbClr val="000000"/>
                </a:solidFill>
              </a:rPr>
              <a:t>Execute routine tasks reliably and consistently</a:t>
            </a:r>
          </a:p>
          <a:p>
            <a:pPr lvl="0"/>
            <a:endParaRPr lang="en-GB" kern="0" dirty="0">
              <a:solidFill>
                <a:srgbClr val="000000"/>
              </a:solidFill>
            </a:endParaRPr>
          </a:p>
          <a:p>
            <a:pPr lvl="0"/>
            <a:r>
              <a:rPr lang="en-GB" kern="0" dirty="0">
                <a:solidFill>
                  <a:srgbClr val="000000"/>
                </a:solidFill>
              </a:rPr>
              <a:t>Proactive management:</a:t>
            </a:r>
          </a:p>
          <a:p>
            <a:pPr lvl="1"/>
            <a:r>
              <a:rPr lang="en-GB" kern="0" dirty="0">
                <a:solidFill>
                  <a:srgbClr val="000000"/>
                </a:solidFill>
              </a:rPr>
              <a:t>Monitor performance</a:t>
            </a:r>
          </a:p>
          <a:p>
            <a:pPr lvl="1"/>
            <a:r>
              <a:rPr lang="en-GB" kern="0" dirty="0">
                <a:solidFill>
                  <a:srgbClr val="000000"/>
                </a:solidFill>
              </a:rPr>
              <a:t>Recognize and respond to potential problems</a:t>
            </a:r>
          </a:p>
          <a:p>
            <a:pPr lvl="0"/>
            <a:endParaRPr lang="en-US" kern="0" dirty="0">
              <a:solidFill>
                <a:srgbClr val="000000"/>
              </a:solidFill>
            </a:endParaRPr>
          </a:p>
        </p:txBody>
      </p:sp>
    </p:spTree>
    <p:extLst>
      <p:ext uri="{BB962C8B-B14F-4D97-AF65-F5344CB8AC3E}">
        <p14:creationId xmlns:p14="http://schemas.microsoft.com/office/powerpoint/2010/main" val="1448896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Defining Jobs, Job Types, and Job Categories</a:t>
            </a:r>
          </a:p>
        </p:txBody>
      </p:sp>
      <p:sp>
        <p:nvSpPr>
          <p:cNvPr id="4" name="Content Placeholder 2"/>
          <p:cNvSpPr txBox="1">
            <a:spLocks/>
          </p:cNvSpPr>
          <p:nvPr/>
        </p:nvSpPr>
        <p:spPr>
          <a:xfrm>
            <a:off x="1016000" y="1021215"/>
            <a:ext cx="9085944"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Jobs consist of a series of steps</a:t>
            </a:r>
          </a:p>
          <a:p>
            <a:pPr lvl="0"/>
            <a:endParaRPr lang="en-GB" kern="0" dirty="0">
              <a:solidFill>
                <a:srgbClr val="000000"/>
              </a:solidFill>
            </a:endParaRPr>
          </a:p>
          <a:p>
            <a:pPr lvl="0"/>
            <a:r>
              <a:rPr lang="en-GB" kern="0" dirty="0">
                <a:solidFill>
                  <a:srgbClr val="000000"/>
                </a:solidFill>
              </a:rPr>
              <a:t>Job step types include:</a:t>
            </a:r>
          </a:p>
          <a:p>
            <a:pPr lvl="1"/>
            <a:r>
              <a:rPr lang="en-GB" kern="0" dirty="0">
                <a:solidFill>
                  <a:srgbClr val="000000"/>
                </a:solidFill>
              </a:rPr>
              <a:t>Command-line script, batch of commands or application</a:t>
            </a:r>
          </a:p>
          <a:p>
            <a:pPr lvl="1"/>
            <a:r>
              <a:rPr lang="en-GB" kern="0" dirty="0">
                <a:solidFill>
                  <a:srgbClr val="000000"/>
                </a:solidFill>
              </a:rPr>
              <a:t>Transact-SQL statement</a:t>
            </a:r>
          </a:p>
          <a:p>
            <a:pPr lvl="1"/>
            <a:r>
              <a:rPr lang="en-GB" kern="0" dirty="0">
                <a:solidFill>
                  <a:srgbClr val="000000"/>
                </a:solidFill>
              </a:rPr>
              <a:t>PowerShell script</a:t>
            </a:r>
          </a:p>
          <a:p>
            <a:pPr lvl="1"/>
            <a:r>
              <a:rPr lang="en-GB" kern="0" dirty="0">
                <a:solidFill>
                  <a:srgbClr val="000000"/>
                </a:solidFill>
              </a:rPr>
              <a:t>SSIS and SSAS commands and queries</a:t>
            </a:r>
          </a:p>
          <a:p>
            <a:pPr marL="0" indent="0">
              <a:buNone/>
            </a:pPr>
            <a:endParaRPr lang="en-GB" kern="0" dirty="0">
              <a:solidFill>
                <a:srgbClr val="000000"/>
              </a:solidFill>
            </a:endParaRPr>
          </a:p>
          <a:p>
            <a:pPr lvl="0"/>
            <a:r>
              <a:rPr lang="en-GB" kern="0" dirty="0">
                <a:solidFill>
                  <a:srgbClr val="000000"/>
                </a:solidFill>
              </a:rPr>
              <a:t>Jobs can be assigned to categories</a:t>
            </a:r>
          </a:p>
          <a:p>
            <a:pPr lvl="0"/>
            <a:endParaRPr lang="en-US" kern="0" dirty="0">
              <a:solidFill>
                <a:srgbClr val="000000"/>
              </a:solidFill>
            </a:endParaRPr>
          </a:p>
        </p:txBody>
      </p:sp>
    </p:spTree>
    <p:extLst>
      <p:ext uri="{BB962C8B-B14F-4D97-AF65-F5344CB8AC3E}">
        <p14:creationId xmlns:p14="http://schemas.microsoft.com/office/powerpoint/2010/main" val="68680909"/>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2632</TotalTime>
  <Words>1260</Words>
  <Application>Microsoft Office PowerPoint</Application>
  <PresentationFormat>Widescreen</PresentationFormat>
  <Paragraphs>237</Paragraphs>
  <Slides>19</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Century Gothic</vt:lpstr>
      <vt:lpstr>Lucida Sans Unicode</vt:lpstr>
      <vt:lpstr>Segoe UI</vt:lpstr>
      <vt:lpstr>Segoe UI Light</vt:lpstr>
      <vt:lpstr>Verdana</vt:lpstr>
      <vt:lpstr>PASS 2013_SpeakerTemplate_Final</vt:lpstr>
      <vt:lpstr>John Deardurff Senior Technical Instructor MCSA, MCSD, MCSE, MCDBA, MCITP, MCT, MVP</vt:lpstr>
      <vt:lpstr>PowerPoint Presentation</vt:lpstr>
      <vt:lpstr>Securing SQL Server  with Roles and Permissions</vt:lpstr>
      <vt:lpstr>PowerPoint Presentation</vt:lpstr>
      <vt:lpstr>PowerPoint Presentation</vt:lpstr>
      <vt:lpstr>Securables</vt:lpstr>
      <vt:lpstr>Automating SQL Server with SQL Server Agent Services</vt:lpstr>
      <vt:lpstr>Benefits of Automating SQL Server Management</vt:lpstr>
      <vt:lpstr>Defining Jobs, Job Types, and Job Categories</vt:lpstr>
      <vt:lpstr>Creating Job Steps</vt:lpstr>
      <vt:lpstr>Scheduling Jobs for Execution</vt:lpstr>
      <vt:lpstr>Viewing Job History</vt:lpstr>
      <vt:lpstr>Querying SQL Server Agent-related System Tables</vt:lpstr>
      <vt:lpstr>Troubleshooting Failed Jobs</vt:lpstr>
      <vt:lpstr>Monitoring SQL Server  with Alerts and Notifications</vt:lpstr>
      <vt:lpstr>Overview of SQL Server Alerts</vt:lpstr>
      <vt:lpstr>Creating Alerts</vt:lpstr>
      <vt:lpstr>Configuring Alert Actions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232</cp:revision>
  <dcterms:created xsi:type="dcterms:W3CDTF">2015-01-18T17:57:52Z</dcterms:created>
  <dcterms:modified xsi:type="dcterms:W3CDTF">2019-04-04T21:43:21Z</dcterms:modified>
</cp:coreProperties>
</file>