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874" r:id="rId3"/>
    <p:sldMasterId id="2147485436" r:id="rId4"/>
  </p:sldMasterIdLst>
  <p:notesMasterIdLst>
    <p:notesMasterId r:id="rId24"/>
  </p:notesMasterIdLst>
  <p:sldIdLst>
    <p:sldId id="2103813174" r:id="rId5"/>
    <p:sldId id="2145705856" r:id="rId6"/>
    <p:sldId id="2103813337" r:id="rId7"/>
    <p:sldId id="461" r:id="rId8"/>
    <p:sldId id="1499" r:id="rId9"/>
    <p:sldId id="1502" r:id="rId10"/>
    <p:sldId id="1503" r:id="rId11"/>
    <p:sldId id="2103813175" r:id="rId12"/>
    <p:sldId id="612" r:id="rId13"/>
    <p:sldId id="1596" r:id="rId14"/>
    <p:sldId id="1597" r:id="rId15"/>
    <p:sldId id="566" r:id="rId16"/>
    <p:sldId id="626" r:id="rId17"/>
    <p:sldId id="10027" r:id="rId18"/>
    <p:sldId id="10028" r:id="rId19"/>
    <p:sldId id="477" r:id="rId20"/>
    <p:sldId id="478" r:id="rId21"/>
    <p:sldId id="134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2103813174"/>
            <p14:sldId id="2145705856"/>
            <p14:sldId id="2103813337"/>
          </p14:sldIdLst>
        </p14:section>
        <p14:section name="Non-Clustered Indexes" id="{D2BC3036-AFF2-4A70-B633-C33CF965DF72}">
          <p14:sldIdLst>
            <p14:sldId id="461"/>
            <p14:sldId id="1499"/>
            <p14:sldId id="1502"/>
            <p14:sldId id="1503"/>
            <p14:sldId id="2103813175"/>
            <p14:sldId id="612"/>
            <p14:sldId id="1596"/>
            <p14:sldId id="1597"/>
            <p14:sldId id="566"/>
            <p14:sldId id="626"/>
            <p14:sldId id="10027"/>
            <p14:sldId id="10028"/>
            <p14:sldId id="477"/>
            <p14:sldId id="478"/>
            <p14:sldId id="1343"/>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9AD2"/>
    <a:srgbClr val="E7ECF7"/>
    <a:srgbClr val="75C3EA"/>
    <a:srgbClr val="FFFF99"/>
    <a:srgbClr val="0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698802-8F58-449D-8EAE-98CEC532C23D}" v="1" dt="2023-07-09T13:45:12.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83" autoAdjust="0"/>
    <p:restoredTop sz="91088" autoAdjust="0"/>
  </p:normalViewPr>
  <p:slideViewPr>
    <p:cSldViewPr snapToGrid="0">
      <p:cViewPr varScale="1">
        <p:scale>
          <a:sx n="103" d="100"/>
          <a:sy n="103" d="100"/>
        </p:scale>
        <p:origin x="72" y="12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EB11C7-8E35-496E-8BBA-B5FE5C2DA87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4ABBD2B-AF67-441A-ACBC-0BF81FE0F14F}">
      <dgm:prSet/>
      <dgm:spPr/>
      <dgm:t>
        <a:bodyPr/>
        <a:lstStyle/>
        <a:p>
          <a:pPr>
            <a:lnSpc>
              <a:spcPct val="100000"/>
            </a:lnSpc>
          </a:pPr>
          <a:r>
            <a:rPr lang="en-US" dirty="0"/>
            <a:t>Multi-Column Non-Clustered Indexes</a:t>
          </a:r>
        </a:p>
      </dgm:t>
    </dgm:pt>
    <dgm:pt modelId="{92699F64-9698-438D-9DD0-157C4FE5DF25}" type="parTrans" cxnId="{71E732EB-961D-46B1-889D-6D05F25790CD}">
      <dgm:prSet/>
      <dgm:spPr/>
      <dgm:t>
        <a:bodyPr/>
        <a:lstStyle/>
        <a:p>
          <a:endParaRPr lang="en-US"/>
        </a:p>
      </dgm:t>
    </dgm:pt>
    <dgm:pt modelId="{0468E891-0718-4AAB-A80F-A05C83BFF88A}" type="sibTrans" cxnId="{71E732EB-961D-46B1-889D-6D05F25790CD}">
      <dgm:prSet/>
      <dgm:spPr/>
      <dgm:t>
        <a:bodyPr/>
        <a:lstStyle/>
        <a:p>
          <a:endParaRPr lang="en-US"/>
        </a:p>
      </dgm:t>
    </dgm:pt>
    <dgm:pt modelId="{0352276F-FB45-4D77-B3FB-3BA8254558B7}">
      <dgm:prSet/>
      <dgm:spPr/>
      <dgm:t>
        <a:bodyPr/>
        <a:lstStyle/>
        <a:p>
          <a:pPr>
            <a:lnSpc>
              <a:spcPct val="100000"/>
            </a:lnSpc>
          </a:pPr>
          <a:r>
            <a:rPr lang="en-US" dirty="0"/>
            <a:t>Structure of Non-Clustered Indexes</a:t>
          </a:r>
        </a:p>
      </dgm:t>
    </dgm:pt>
    <dgm:pt modelId="{431F1E43-4F78-4D76-AB22-A1E9C90FC0A7}" type="parTrans" cxnId="{52EFE8E6-B8A4-4894-A8AB-8FBF2B454EB0}">
      <dgm:prSet/>
      <dgm:spPr/>
      <dgm:t>
        <a:bodyPr/>
        <a:lstStyle/>
        <a:p>
          <a:endParaRPr lang="en-US"/>
        </a:p>
      </dgm:t>
    </dgm:pt>
    <dgm:pt modelId="{9F323CBF-4ECC-4D1C-84C5-7810BC58ABED}" type="sibTrans" cxnId="{52EFE8E6-B8A4-4894-A8AB-8FBF2B454EB0}">
      <dgm:prSet/>
      <dgm:spPr/>
      <dgm:t>
        <a:bodyPr/>
        <a:lstStyle/>
        <a:p>
          <a:endParaRPr lang="en-US"/>
        </a:p>
      </dgm:t>
    </dgm:pt>
    <dgm:pt modelId="{4466D779-B1DA-45A6-A5A6-56FF3E496F97}">
      <dgm:prSet/>
      <dgm:spPr/>
      <dgm:t>
        <a:bodyPr/>
        <a:lstStyle/>
        <a:p>
          <a:pPr>
            <a:lnSpc>
              <a:spcPct val="100000"/>
            </a:lnSpc>
          </a:pPr>
          <a:r>
            <a:rPr lang="en-US" dirty="0"/>
            <a:t>Bookmark and RID Lookups</a:t>
          </a:r>
        </a:p>
      </dgm:t>
    </dgm:pt>
    <dgm:pt modelId="{3C28D814-C147-4505-81D6-FAC6975F33CC}" type="parTrans" cxnId="{DCAD92F9-34D9-4F6B-9283-ECDEE193CA7D}">
      <dgm:prSet/>
      <dgm:spPr/>
      <dgm:t>
        <a:bodyPr/>
        <a:lstStyle/>
        <a:p>
          <a:endParaRPr lang="en-US"/>
        </a:p>
      </dgm:t>
    </dgm:pt>
    <dgm:pt modelId="{B1BE7748-89C2-4A9C-81C1-608831FD60A2}" type="sibTrans" cxnId="{DCAD92F9-34D9-4F6B-9283-ECDEE193CA7D}">
      <dgm:prSet/>
      <dgm:spPr/>
      <dgm:t>
        <a:bodyPr/>
        <a:lstStyle/>
        <a:p>
          <a:endParaRPr lang="en-US"/>
        </a:p>
      </dgm:t>
    </dgm:pt>
    <dgm:pt modelId="{D1A3E9DD-FC05-4CC3-96F5-A036BA447880}">
      <dgm:prSet/>
      <dgm:spPr/>
      <dgm:t>
        <a:bodyPr/>
        <a:lstStyle/>
        <a:p>
          <a:pPr>
            <a:lnSpc>
              <a:spcPct val="100000"/>
            </a:lnSpc>
          </a:pPr>
          <a:r>
            <a:rPr lang="en-US" dirty="0"/>
            <a:t>INCLUDE columns in a Non-Clustered Index</a:t>
          </a:r>
        </a:p>
      </dgm:t>
    </dgm:pt>
    <dgm:pt modelId="{383A25FC-1202-4E54-BBE3-5D1E7E31621F}" type="parTrans" cxnId="{F4AEF043-6804-4957-9F49-694FF6AB3951}">
      <dgm:prSet/>
      <dgm:spPr/>
      <dgm:t>
        <a:bodyPr/>
        <a:lstStyle/>
        <a:p>
          <a:endParaRPr lang="en-US"/>
        </a:p>
      </dgm:t>
    </dgm:pt>
    <dgm:pt modelId="{03ED3046-41DC-4A69-ADC1-51DAA5C81F76}" type="sibTrans" cxnId="{F4AEF043-6804-4957-9F49-694FF6AB3951}">
      <dgm:prSet/>
      <dgm:spPr/>
      <dgm:t>
        <a:bodyPr/>
        <a:lstStyle/>
        <a:p>
          <a:endParaRPr lang="en-US"/>
        </a:p>
      </dgm:t>
    </dgm:pt>
    <dgm:pt modelId="{054C9D7C-7A7F-45BC-8B5C-0DE41EC5E21A}">
      <dgm:prSet/>
      <dgm:spPr/>
      <dgm:t>
        <a:bodyPr/>
        <a:lstStyle/>
        <a:p>
          <a:pPr>
            <a:lnSpc>
              <a:spcPct val="100000"/>
            </a:lnSpc>
          </a:pPr>
          <a:r>
            <a:rPr lang="en-US" dirty="0"/>
            <a:t>Demonstration</a:t>
          </a:r>
        </a:p>
      </dgm:t>
    </dgm:pt>
    <dgm:pt modelId="{267700B8-3DB3-45AC-B6ED-C1260ED28030}" type="parTrans" cxnId="{ECDFA48D-B638-47C2-9A0D-78D65B1C2CE1}">
      <dgm:prSet/>
      <dgm:spPr/>
      <dgm:t>
        <a:bodyPr/>
        <a:lstStyle/>
        <a:p>
          <a:endParaRPr lang="en-US"/>
        </a:p>
      </dgm:t>
    </dgm:pt>
    <dgm:pt modelId="{F60C34C3-9FAD-4306-9292-81327EF7FEEF}" type="sibTrans" cxnId="{ECDFA48D-B638-47C2-9A0D-78D65B1C2CE1}">
      <dgm:prSet/>
      <dgm:spPr/>
      <dgm:t>
        <a:bodyPr/>
        <a:lstStyle/>
        <a:p>
          <a:endParaRPr lang="en-US"/>
        </a:p>
      </dgm:t>
    </dgm:pt>
    <dgm:pt modelId="{50086FD0-00D8-47DC-A900-F618B355106D}" type="pres">
      <dgm:prSet presAssocID="{86EB11C7-8E35-496E-8BBA-B5FE5C2DA876}" presName="linear" presStyleCnt="0">
        <dgm:presLayoutVars>
          <dgm:animLvl val="lvl"/>
          <dgm:resizeHandles val="exact"/>
        </dgm:presLayoutVars>
      </dgm:prSet>
      <dgm:spPr/>
    </dgm:pt>
    <dgm:pt modelId="{6C3A0A22-2480-4EF9-911D-7D8AE2A029EE}" type="pres">
      <dgm:prSet presAssocID="{0352276F-FB45-4D77-B3FB-3BA8254558B7}" presName="parentText" presStyleLbl="node1" presStyleIdx="0" presStyleCnt="5">
        <dgm:presLayoutVars>
          <dgm:chMax val="0"/>
          <dgm:bulletEnabled val="1"/>
        </dgm:presLayoutVars>
      </dgm:prSet>
      <dgm:spPr/>
    </dgm:pt>
    <dgm:pt modelId="{82D003B0-C30A-4153-899C-AB238763BC7C}" type="pres">
      <dgm:prSet presAssocID="{9F323CBF-4ECC-4D1C-84C5-7810BC58ABED}" presName="spacer" presStyleCnt="0"/>
      <dgm:spPr/>
    </dgm:pt>
    <dgm:pt modelId="{63E13A94-7817-429C-9000-02B774AE1FDC}" type="pres">
      <dgm:prSet presAssocID="{4466D779-B1DA-45A6-A5A6-56FF3E496F97}" presName="parentText" presStyleLbl="node1" presStyleIdx="1" presStyleCnt="5">
        <dgm:presLayoutVars>
          <dgm:chMax val="0"/>
          <dgm:bulletEnabled val="1"/>
        </dgm:presLayoutVars>
      </dgm:prSet>
      <dgm:spPr/>
    </dgm:pt>
    <dgm:pt modelId="{F247137E-47DB-43EB-AD70-35098968F7DB}" type="pres">
      <dgm:prSet presAssocID="{B1BE7748-89C2-4A9C-81C1-608831FD60A2}" presName="spacer" presStyleCnt="0"/>
      <dgm:spPr/>
    </dgm:pt>
    <dgm:pt modelId="{91E1CB5F-2772-4F4D-A607-23B678753B5B}" type="pres">
      <dgm:prSet presAssocID="{D1A3E9DD-FC05-4CC3-96F5-A036BA447880}" presName="parentText" presStyleLbl="node1" presStyleIdx="2" presStyleCnt="5">
        <dgm:presLayoutVars>
          <dgm:chMax val="0"/>
          <dgm:bulletEnabled val="1"/>
        </dgm:presLayoutVars>
      </dgm:prSet>
      <dgm:spPr/>
    </dgm:pt>
    <dgm:pt modelId="{DBCECC92-DE70-40F5-9BDD-D0089F0B842D}" type="pres">
      <dgm:prSet presAssocID="{03ED3046-41DC-4A69-ADC1-51DAA5C81F76}" presName="spacer" presStyleCnt="0"/>
      <dgm:spPr/>
    </dgm:pt>
    <dgm:pt modelId="{A315AC4A-8E64-4BE0-B95F-019F94B16190}" type="pres">
      <dgm:prSet presAssocID="{14ABBD2B-AF67-441A-ACBC-0BF81FE0F14F}" presName="parentText" presStyleLbl="node1" presStyleIdx="3" presStyleCnt="5">
        <dgm:presLayoutVars>
          <dgm:chMax val="0"/>
          <dgm:bulletEnabled val="1"/>
        </dgm:presLayoutVars>
      </dgm:prSet>
      <dgm:spPr/>
    </dgm:pt>
    <dgm:pt modelId="{6B8E53E2-B4E4-40B0-87B3-1FF21DAE1043}" type="pres">
      <dgm:prSet presAssocID="{0468E891-0718-4AAB-A80F-A05C83BFF88A}" presName="spacer" presStyleCnt="0"/>
      <dgm:spPr/>
    </dgm:pt>
    <dgm:pt modelId="{DACBA197-C571-4A15-80F3-EA9E018C2684}" type="pres">
      <dgm:prSet presAssocID="{054C9D7C-7A7F-45BC-8B5C-0DE41EC5E21A}" presName="parentText" presStyleLbl="node1" presStyleIdx="4" presStyleCnt="5">
        <dgm:presLayoutVars>
          <dgm:chMax val="0"/>
          <dgm:bulletEnabled val="1"/>
        </dgm:presLayoutVars>
      </dgm:prSet>
      <dgm:spPr/>
    </dgm:pt>
  </dgm:ptLst>
  <dgm:cxnLst>
    <dgm:cxn modelId="{24F5FE39-CA98-4B1F-8628-49842BD31515}" type="presOf" srcId="{14ABBD2B-AF67-441A-ACBC-0BF81FE0F14F}" destId="{A315AC4A-8E64-4BE0-B95F-019F94B16190}" srcOrd="0" destOrd="0" presId="urn:microsoft.com/office/officeart/2005/8/layout/vList2"/>
    <dgm:cxn modelId="{F4AEF043-6804-4957-9F49-694FF6AB3951}" srcId="{86EB11C7-8E35-496E-8BBA-B5FE5C2DA876}" destId="{D1A3E9DD-FC05-4CC3-96F5-A036BA447880}" srcOrd="2" destOrd="0" parTransId="{383A25FC-1202-4E54-BBE3-5D1E7E31621F}" sibTransId="{03ED3046-41DC-4A69-ADC1-51DAA5C81F76}"/>
    <dgm:cxn modelId="{43997386-54CD-4DD3-9D7B-EC1C9B196AD7}" type="presOf" srcId="{D1A3E9DD-FC05-4CC3-96F5-A036BA447880}" destId="{91E1CB5F-2772-4F4D-A607-23B678753B5B}" srcOrd="0" destOrd="0" presId="urn:microsoft.com/office/officeart/2005/8/layout/vList2"/>
    <dgm:cxn modelId="{2D4A0489-0C54-4581-9076-DAC382D0EFC1}" type="presOf" srcId="{86EB11C7-8E35-496E-8BBA-B5FE5C2DA876}" destId="{50086FD0-00D8-47DC-A900-F618B355106D}" srcOrd="0" destOrd="0" presId="urn:microsoft.com/office/officeart/2005/8/layout/vList2"/>
    <dgm:cxn modelId="{ECDFA48D-B638-47C2-9A0D-78D65B1C2CE1}" srcId="{86EB11C7-8E35-496E-8BBA-B5FE5C2DA876}" destId="{054C9D7C-7A7F-45BC-8B5C-0DE41EC5E21A}" srcOrd="4" destOrd="0" parTransId="{267700B8-3DB3-45AC-B6ED-C1260ED28030}" sibTransId="{F60C34C3-9FAD-4306-9292-81327EF7FEEF}"/>
    <dgm:cxn modelId="{BCB71B9A-54D6-4E86-B073-5EA5D78B6F8E}" type="presOf" srcId="{0352276F-FB45-4D77-B3FB-3BA8254558B7}" destId="{6C3A0A22-2480-4EF9-911D-7D8AE2A029EE}" srcOrd="0" destOrd="0" presId="urn:microsoft.com/office/officeart/2005/8/layout/vList2"/>
    <dgm:cxn modelId="{61E02AA4-7FBC-4FF3-87A5-3F4922221B65}" type="presOf" srcId="{4466D779-B1DA-45A6-A5A6-56FF3E496F97}" destId="{63E13A94-7817-429C-9000-02B774AE1FDC}" srcOrd="0" destOrd="0" presId="urn:microsoft.com/office/officeart/2005/8/layout/vList2"/>
    <dgm:cxn modelId="{0058FCA6-FE53-4D8C-99D0-B9FD1A911FC9}" type="presOf" srcId="{054C9D7C-7A7F-45BC-8B5C-0DE41EC5E21A}" destId="{DACBA197-C571-4A15-80F3-EA9E018C2684}" srcOrd="0" destOrd="0" presId="urn:microsoft.com/office/officeart/2005/8/layout/vList2"/>
    <dgm:cxn modelId="{52EFE8E6-B8A4-4894-A8AB-8FBF2B454EB0}" srcId="{86EB11C7-8E35-496E-8BBA-B5FE5C2DA876}" destId="{0352276F-FB45-4D77-B3FB-3BA8254558B7}" srcOrd="0" destOrd="0" parTransId="{431F1E43-4F78-4D76-AB22-A1E9C90FC0A7}" sibTransId="{9F323CBF-4ECC-4D1C-84C5-7810BC58ABED}"/>
    <dgm:cxn modelId="{71E732EB-961D-46B1-889D-6D05F25790CD}" srcId="{86EB11C7-8E35-496E-8BBA-B5FE5C2DA876}" destId="{14ABBD2B-AF67-441A-ACBC-0BF81FE0F14F}" srcOrd="3" destOrd="0" parTransId="{92699F64-9698-438D-9DD0-157C4FE5DF25}" sibTransId="{0468E891-0718-4AAB-A80F-A05C83BFF88A}"/>
    <dgm:cxn modelId="{DCAD92F9-34D9-4F6B-9283-ECDEE193CA7D}" srcId="{86EB11C7-8E35-496E-8BBA-B5FE5C2DA876}" destId="{4466D779-B1DA-45A6-A5A6-56FF3E496F97}" srcOrd="1" destOrd="0" parTransId="{3C28D814-C147-4505-81D6-FAC6975F33CC}" sibTransId="{B1BE7748-89C2-4A9C-81C1-608831FD60A2}"/>
    <dgm:cxn modelId="{94DECDAC-D581-42A3-A020-7010A97DF462}" type="presParOf" srcId="{50086FD0-00D8-47DC-A900-F618B355106D}" destId="{6C3A0A22-2480-4EF9-911D-7D8AE2A029EE}" srcOrd="0" destOrd="0" presId="urn:microsoft.com/office/officeart/2005/8/layout/vList2"/>
    <dgm:cxn modelId="{915025A7-FCDB-420D-A65D-4D96F43A2ACC}" type="presParOf" srcId="{50086FD0-00D8-47DC-A900-F618B355106D}" destId="{82D003B0-C30A-4153-899C-AB238763BC7C}" srcOrd="1" destOrd="0" presId="urn:microsoft.com/office/officeart/2005/8/layout/vList2"/>
    <dgm:cxn modelId="{85A389D0-A8EA-4A38-899E-15F4D07E56FE}" type="presParOf" srcId="{50086FD0-00D8-47DC-A900-F618B355106D}" destId="{63E13A94-7817-429C-9000-02B774AE1FDC}" srcOrd="2" destOrd="0" presId="urn:microsoft.com/office/officeart/2005/8/layout/vList2"/>
    <dgm:cxn modelId="{45F22815-DF06-4B51-BB06-DB256C19A9B5}" type="presParOf" srcId="{50086FD0-00D8-47DC-A900-F618B355106D}" destId="{F247137E-47DB-43EB-AD70-35098968F7DB}" srcOrd="3" destOrd="0" presId="urn:microsoft.com/office/officeart/2005/8/layout/vList2"/>
    <dgm:cxn modelId="{BAF2322D-8991-4011-9B4B-D12CFA83A039}" type="presParOf" srcId="{50086FD0-00D8-47DC-A900-F618B355106D}" destId="{91E1CB5F-2772-4F4D-A607-23B678753B5B}" srcOrd="4" destOrd="0" presId="urn:microsoft.com/office/officeart/2005/8/layout/vList2"/>
    <dgm:cxn modelId="{0E9E097B-77D0-4ACD-B260-561E94E936DB}" type="presParOf" srcId="{50086FD0-00D8-47DC-A900-F618B355106D}" destId="{DBCECC92-DE70-40F5-9BDD-D0089F0B842D}" srcOrd="5" destOrd="0" presId="urn:microsoft.com/office/officeart/2005/8/layout/vList2"/>
    <dgm:cxn modelId="{A1CF629E-70C6-46E1-BF7F-310B464DFEB9}" type="presParOf" srcId="{50086FD0-00D8-47DC-A900-F618B355106D}" destId="{A315AC4A-8E64-4BE0-B95F-019F94B16190}" srcOrd="6" destOrd="0" presId="urn:microsoft.com/office/officeart/2005/8/layout/vList2"/>
    <dgm:cxn modelId="{24D98C0E-0D2D-4BFB-A01D-26E6FF22447C}" type="presParOf" srcId="{50086FD0-00D8-47DC-A900-F618B355106D}" destId="{6B8E53E2-B4E4-40B0-87B3-1FF21DAE1043}" srcOrd="7" destOrd="0" presId="urn:microsoft.com/office/officeart/2005/8/layout/vList2"/>
    <dgm:cxn modelId="{84779084-2BFB-44B0-8764-26733C613504}" type="presParOf" srcId="{50086FD0-00D8-47DC-A900-F618B355106D}" destId="{DACBA197-C571-4A15-80F3-EA9E018C268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19ECA3-3CE0-46D1-9FF4-9EE3D9D0A6DF}"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D2917527-7086-4B85-A4D9-8FDA7C1764A4}">
      <dgm:prSet/>
      <dgm:spPr/>
      <dgm:t>
        <a:bodyPr/>
        <a:lstStyle/>
        <a:p>
          <a:pPr>
            <a:lnSpc>
              <a:spcPct val="100000"/>
            </a:lnSpc>
          </a:pPr>
          <a:r>
            <a:rPr lang="en-US" baseline="0"/>
            <a:t>It is a separate structure built on top of a Heap or Clustered Index.</a:t>
          </a:r>
          <a:endParaRPr lang="en-US" dirty="0"/>
        </a:p>
      </dgm:t>
    </dgm:pt>
    <dgm:pt modelId="{085D596E-D229-4F12-89C5-5953F770FE09}" type="parTrans" cxnId="{10225714-E408-45E6-AE21-111206D474A9}">
      <dgm:prSet/>
      <dgm:spPr/>
      <dgm:t>
        <a:bodyPr/>
        <a:lstStyle/>
        <a:p>
          <a:endParaRPr lang="en-US"/>
        </a:p>
      </dgm:t>
    </dgm:pt>
    <dgm:pt modelId="{32F926CA-3310-4CD9-BD3B-C1989F83BC78}" type="sibTrans" cxnId="{10225714-E408-45E6-AE21-111206D474A9}">
      <dgm:prSet/>
      <dgm:spPr/>
      <dgm:t>
        <a:bodyPr/>
        <a:lstStyle/>
        <a:p>
          <a:endParaRPr lang="en-US"/>
        </a:p>
      </dgm:t>
    </dgm:pt>
    <dgm:pt modelId="{1A944772-CB45-4E37-8643-BEFCB79E6E37}">
      <dgm:prSet/>
      <dgm:spPr/>
      <dgm:t>
        <a:bodyPr/>
        <a:lstStyle/>
        <a:p>
          <a:pPr>
            <a:lnSpc>
              <a:spcPct val="100000"/>
            </a:lnSpc>
          </a:pPr>
          <a:r>
            <a:rPr lang="en-US" baseline="0"/>
            <a:t>Only contains a subset of the columns in the base table</a:t>
          </a:r>
          <a:endParaRPr lang="en-US"/>
        </a:p>
      </dgm:t>
    </dgm:pt>
    <dgm:pt modelId="{CDB71A8F-2F56-403A-BB50-16410B9C5822}" type="parTrans" cxnId="{93CC801C-614D-4B44-A1A6-B2E3A9571FA5}">
      <dgm:prSet/>
      <dgm:spPr/>
      <dgm:t>
        <a:bodyPr/>
        <a:lstStyle/>
        <a:p>
          <a:endParaRPr lang="en-US"/>
        </a:p>
      </dgm:t>
    </dgm:pt>
    <dgm:pt modelId="{C1F78A9F-26CB-4A48-9EB7-7BDF24D2C4A5}" type="sibTrans" cxnId="{93CC801C-614D-4B44-A1A6-B2E3A9571FA5}">
      <dgm:prSet/>
      <dgm:spPr/>
      <dgm:t>
        <a:bodyPr/>
        <a:lstStyle/>
        <a:p>
          <a:endParaRPr lang="en-US"/>
        </a:p>
      </dgm:t>
    </dgm:pt>
    <dgm:pt modelId="{928176D8-5C1A-424A-AFA9-1DBF83F06279}">
      <dgm:prSet/>
      <dgm:spPr/>
      <dgm:t>
        <a:bodyPr/>
        <a:lstStyle/>
        <a:p>
          <a:pPr>
            <a:lnSpc>
              <a:spcPct val="100000"/>
            </a:lnSpc>
          </a:pPr>
          <a:r>
            <a:rPr lang="en-US" baseline="0"/>
            <a:t>The leaf level contains only the columns defined in the index as well as the clustered key/heap ID that points to the base table structure.</a:t>
          </a:r>
          <a:endParaRPr lang="en-US"/>
        </a:p>
      </dgm:t>
    </dgm:pt>
    <dgm:pt modelId="{47EA6C56-1E62-4AA9-9B98-3309E36833CB}" type="parTrans" cxnId="{74D0B935-876C-47F8-B8D3-030BC470F19F}">
      <dgm:prSet/>
      <dgm:spPr/>
      <dgm:t>
        <a:bodyPr/>
        <a:lstStyle/>
        <a:p>
          <a:endParaRPr lang="en-US"/>
        </a:p>
      </dgm:t>
    </dgm:pt>
    <dgm:pt modelId="{6BB9336A-1F14-4450-989D-32670C6BA7B8}" type="sibTrans" cxnId="{74D0B935-876C-47F8-B8D3-030BC470F19F}">
      <dgm:prSet/>
      <dgm:spPr/>
      <dgm:t>
        <a:bodyPr/>
        <a:lstStyle/>
        <a:p>
          <a:endParaRPr lang="en-US"/>
        </a:p>
      </dgm:t>
    </dgm:pt>
    <dgm:pt modelId="{0F1E717B-3B89-4E79-8682-2A844A3C6A09}" type="pres">
      <dgm:prSet presAssocID="{F719ECA3-3CE0-46D1-9FF4-9EE3D9D0A6DF}" presName="root" presStyleCnt="0">
        <dgm:presLayoutVars>
          <dgm:dir/>
          <dgm:resizeHandles val="exact"/>
        </dgm:presLayoutVars>
      </dgm:prSet>
      <dgm:spPr/>
    </dgm:pt>
    <dgm:pt modelId="{76D51A2C-D811-4A8B-9948-EB4BC1D23F4A}" type="pres">
      <dgm:prSet presAssocID="{D2917527-7086-4B85-A4D9-8FDA7C1764A4}" presName="compNode" presStyleCnt="0"/>
      <dgm:spPr/>
    </dgm:pt>
    <dgm:pt modelId="{F669275B-E183-45F3-9FC2-5133B6D14A1C}" type="pres">
      <dgm:prSet presAssocID="{D2917527-7086-4B85-A4D9-8FDA7C1764A4}" presName="bgRect" presStyleLbl="bgShp" presStyleIdx="0" presStyleCnt="3"/>
      <dgm:spPr/>
    </dgm:pt>
    <dgm:pt modelId="{3ECDF78B-F671-4474-AFDC-AB0586B09D38}" type="pres">
      <dgm:prSet presAssocID="{D2917527-7086-4B85-A4D9-8FDA7C1764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bacus with solid fill"/>
        </a:ext>
      </dgm:extLst>
    </dgm:pt>
    <dgm:pt modelId="{1355C2FA-9E0F-4E96-B1A1-43CC79A1F7E7}" type="pres">
      <dgm:prSet presAssocID="{D2917527-7086-4B85-A4D9-8FDA7C1764A4}" presName="spaceRect" presStyleCnt="0"/>
      <dgm:spPr/>
    </dgm:pt>
    <dgm:pt modelId="{6AC8043C-98B9-4EE2-9B1A-538D698A37A2}" type="pres">
      <dgm:prSet presAssocID="{D2917527-7086-4B85-A4D9-8FDA7C1764A4}" presName="parTx" presStyleLbl="revTx" presStyleIdx="0" presStyleCnt="3">
        <dgm:presLayoutVars>
          <dgm:chMax val="0"/>
          <dgm:chPref val="0"/>
        </dgm:presLayoutVars>
      </dgm:prSet>
      <dgm:spPr/>
    </dgm:pt>
    <dgm:pt modelId="{4C1F5B01-3B98-46A3-86E0-07BE6C53F2C1}" type="pres">
      <dgm:prSet presAssocID="{32F926CA-3310-4CD9-BD3B-C1989F83BC78}" presName="sibTrans" presStyleCnt="0"/>
      <dgm:spPr/>
    </dgm:pt>
    <dgm:pt modelId="{01A8A5D2-0F3B-4733-9208-9D71B3DDF47F}" type="pres">
      <dgm:prSet presAssocID="{1A944772-CB45-4E37-8643-BEFCB79E6E37}" presName="compNode" presStyleCnt="0"/>
      <dgm:spPr/>
    </dgm:pt>
    <dgm:pt modelId="{B1B321F8-0F48-4EC3-A8BC-032D8A094BC3}" type="pres">
      <dgm:prSet presAssocID="{1A944772-CB45-4E37-8643-BEFCB79E6E37}" presName="bgRect" presStyleLbl="bgShp" presStyleIdx="1" presStyleCnt="3"/>
      <dgm:spPr/>
    </dgm:pt>
    <dgm:pt modelId="{D465E1E2-6EE2-4B3F-85D6-B8EB0738B31B}" type="pres">
      <dgm:prSet presAssocID="{1A944772-CB45-4E37-8643-BEFCB79E6E3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ecision chart with solid fill"/>
        </a:ext>
      </dgm:extLst>
    </dgm:pt>
    <dgm:pt modelId="{1D2923AC-8586-41DD-892A-96EA08A8A410}" type="pres">
      <dgm:prSet presAssocID="{1A944772-CB45-4E37-8643-BEFCB79E6E37}" presName="spaceRect" presStyleCnt="0"/>
      <dgm:spPr/>
    </dgm:pt>
    <dgm:pt modelId="{A97D69F0-D5CF-4D00-AD8D-BCC137F6ECCE}" type="pres">
      <dgm:prSet presAssocID="{1A944772-CB45-4E37-8643-BEFCB79E6E37}" presName="parTx" presStyleLbl="revTx" presStyleIdx="1" presStyleCnt="3">
        <dgm:presLayoutVars>
          <dgm:chMax val="0"/>
          <dgm:chPref val="0"/>
        </dgm:presLayoutVars>
      </dgm:prSet>
      <dgm:spPr/>
    </dgm:pt>
    <dgm:pt modelId="{8D199A92-1C68-40DC-B28E-B15469768042}" type="pres">
      <dgm:prSet presAssocID="{C1F78A9F-26CB-4A48-9EB7-7BDF24D2C4A5}" presName="sibTrans" presStyleCnt="0"/>
      <dgm:spPr/>
    </dgm:pt>
    <dgm:pt modelId="{8574F998-786F-4225-9803-60E0A29E2F4C}" type="pres">
      <dgm:prSet presAssocID="{928176D8-5C1A-424A-AFA9-1DBF83F06279}" presName="compNode" presStyleCnt="0"/>
      <dgm:spPr/>
    </dgm:pt>
    <dgm:pt modelId="{2BAA5DA1-13BB-4B71-9F00-F59F845689B6}" type="pres">
      <dgm:prSet presAssocID="{928176D8-5C1A-424A-AFA9-1DBF83F06279}" presName="bgRect" presStyleLbl="bgShp" presStyleIdx="2" presStyleCnt="3"/>
      <dgm:spPr/>
    </dgm:pt>
    <dgm:pt modelId="{A2E8B214-EB6F-4894-B825-6FB2A6A6597D}" type="pres">
      <dgm:prSet presAssocID="{928176D8-5C1A-424A-AFA9-1DBF83F062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l="16146" r="16146"/>
          </a:stretch>
        </a:blipFill>
      </dgm:spPr>
      <dgm:extLst>
        <a:ext uri="{E40237B7-FDA0-4F09-8148-C483321AD2D9}">
          <dgm14:cNvPr xmlns:dgm14="http://schemas.microsoft.com/office/drawing/2010/diagram" id="0" name="" descr="Leaf"/>
        </a:ext>
      </dgm:extLst>
    </dgm:pt>
    <dgm:pt modelId="{D13AA8FC-3CDB-4FB1-BB4A-789A96697A14}" type="pres">
      <dgm:prSet presAssocID="{928176D8-5C1A-424A-AFA9-1DBF83F06279}" presName="spaceRect" presStyleCnt="0"/>
      <dgm:spPr/>
    </dgm:pt>
    <dgm:pt modelId="{B5897854-AF76-48E4-BFAF-1A5DC77ACA3D}" type="pres">
      <dgm:prSet presAssocID="{928176D8-5C1A-424A-AFA9-1DBF83F06279}" presName="parTx" presStyleLbl="revTx" presStyleIdx="2" presStyleCnt="3">
        <dgm:presLayoutVars>
          <dgm:chMax val="0"/>
          <dgm:chPref val="0"/>
        </dgm:presLayoutVars>
      </dgm:prSet>
      <dgm:spPr/>
    </dgm:pt>
  </dgm:ptLst>
  <dgm:cxnLst>
    <dgm:cxn modelId="{10225714-E408-45E6-AE21-111206D474A9}" srcId="{F719ECA3-3CE0-46D1-9FF4-9EE3D9D0A6DF}" destId="{D2917527-7086-4B85-A4D9-8FDA7C1764A4}" srcOrd="0" destOrd="0" parTransId="{085D596E-D229-4F12-89C5-5953F770FE09}" sibTransId="{32F926CA-3310-4CD9-BD3B-C1989F83BC78}"/>
    <dgm:cxn modelId="{93CC801C-614D-4B44-A1A6-B2E3A9571FA5}" srcId="{F719ECA3-3CE0-46D1-9FF4-9EE3D9D0A6DF}" destId="{1A944772-CB45-4E37-8643-BEFCB79E6E37}" srcOrd="1" destOrd="0" parTransId="{CDB71A8F-2F56-403A-BB50-16410B9C5822}" sibTransId="{C1F78A9F-26CB-4A48-9EB7-7BDF24D2C4A5}"/>
    <dgm:cxn modelId="{74D0B935-876C-47F8-B8D3-030BC470F19F}" srcId="{F719ECA3-3CE0-46D1-9FF4-9EE3D9D0A6DF}" destId="{928176D8-5C1A-424A-AFA9-1DBF83F06279}" srcOrd="2" destOrd="0" parTransId="{47EA6C56-1E62-4AA9-9B98-3309E36833CB}" sibTransId="{6BB9336A-1F14-4450-989D-32670C6BA7B8}"/>
    <dgm:cxn modelId="{9AC5865E-27B8-4E1B-8F19-69F1B2B16788}" type="presOf" srcId="{1A944772-CB45-4E37-8643-BEFCB79E6E37}" destId="{A97D69F0-D5CF-4D00-AD8D-BCC137F6ECCE}" srcOrd="0" destOrd="0" presId="urn:microsoft.com/office/officeart/2018/2/layout/IconVerticalSolidList"/>
    <dgm:cxn modelId="{9A7BCB63-BB13-4867-889A-516CF8EA36CC}" type="presOf" srcId="{D2917527-7086-4B85-A4D9-8FDA7C1764A4}" destId="{6AC8043C-98B9-4EE2-9B1A-538D698A37A2}" srcOrd="0" destOrd="0" presId="urn:microsoft.com/office/officeart/2018/2/layout/IconVerticalSolidList"/>
    <dgm:cxn modelId="{9BC4BFA4-6259-4110-9EE4-6645669B7C9E}" type="presOf" srcId="{928176D8-5C1A-424A-AFA9-1DBF83F06279}" destId="{B5897854-AF76-48E4-BFAF-1A5DC77ACA3D}" srcOrd="0" destOrd="0" presId="urn:microsoft.com/office/officeart/2018/2/layout/IconVerticalSolidList"/>
    <dgm:cxn modelId="{AE7D1FA8-D988-42F1-99FB-FAE10EB396E0}" type="presOf" srcId="{F719ECA3-3CE0-46D1-9FF4-9EE3D9D0A6DF}" destId="{0F1E717B-3B89-4E79-8682-2A844A3C6A09}" srcOrd="0" destOrd="0" presId="urn:microsoft.com/office/officeart/2018/2/layout/IconVerticalSolidList"/>
    <dgm:cxn modelId="{4B404F2E-A0B0-46C7-B430-6C185A954E0E}" type="presParOf" srcId="{0F1E717B-3B89-4E79-8682-2A844A3C6A09}" destId="{76D51A2C-D811-4A8B-9948-EB4BC1D23F4A}" srcOrd="0" destOrd="0" presId="urn:microsoft.com/office/officeart/2018/2/layout/IconVerticalSolidList"/>
    <dgm:cxn modelId="{9177E881-60BD-405E-98CB-C6A4CDA9EC66}" type="presParOf" srcId="{76D51A2C-D811-4A8B-9948-EB4BC1D23F4A}" destId="{F669275B-E183-45F3-9FC2-5133B6D14A1C}" srcOrd="0" destOrd="0" presId="urn:microsoft.com/office/officeart/2018/2/layout/IconVerticalSolidList"/>
    <dgm:cxn modelId="{E79F4290-32B2-4017-8845-8DB7CFFCD562}" type="presParOf" srcId="{76D51A2C-D811-4A8B-9948-EB4BC1D23F4A}" destId="{3ECDF78B-F671-4474-AFDC-AB0586B09D38}" srcOrd="1" destOrd="0" presId="urn:microsoft.com/office/officeart/2018/2/layout/IconVerticalSolidList"/>
    <dgm:cxn modelId="{27AAA8B4-F094-44FD-AB11-EAFABC5CE99F}" type="presParOf" srcId="{76D51A2C-D811-4A8B-9948-EB4BC1D23F4A}" destId="{1355C2FA-9E0F-4E96-B1A1-43CC79A1F7E7}" srcOrd="2" destOrd="0" presId="urn:microsoft.com/office/officeart/2018/2/layout/IconVerticalSolidList"/>
    <dgm:cxn modelId="{9CF5F213-1185-46BA-A0A5-51CB0689C64B}" type="presParOf" srcId="{76D51A2C-D811-4A8B-9948-EB4BC1D23F4A}" destId="{6AC8043C-98B9-4EE2-9B1A-538D698A37A2}" srcOrd="3" destOrd="0" presId="urn:microsoft.com/office/officeart/2018/2/layout/IconVerticalSolidList"/>
    <dgm:cxn modelId="{71C12CE2-88BE-4AC8-8D75-D7850D5C36BA}" type="presParOf" srcId="{0F1E717B-3B89-4E79-8682-2A844A3C6A09}" destId="{4C1F5B01-3B98-46A3-86E0-07BE6C53F2C1}" srcOrd="1" destOrd="0" presId="urn:microsoft.com/office/officeart/2018/2/layout/IconVerticalSolidList"/>
    <dgm:cxn modelId="{90A0E34C-6D7D-43A9-A09E-DF9F26FED8F5}" type="presParOf" srcId="{0F1E717B-3B89-4E79-8682-2A844A3C6A09}" destId="{01A8A5D2-0F3B-4733-9208-9D71B3DDF47F}" srcOrd="2" destOrd="0" presId="urn:microsoft.com/office/officeart/2018/2/layout/IconVerticalSolidList"/>
    <dgm:cxn modelId="{5431988C-4906-4E0C-8BC2-E78B35F5BC09}" type="presParOf" srcId="{01A8A5D2-0F3B-4733-9208-9D71B3DDF47F}" destId="{B1B321F8-0F48-4EC3-A8BC-032D8A094BC3}" srcOrd="0" destOrd="0" presId="urn:microsoft.com/office/officeart/2018/2/layout/IconVerticalSolidList"/>
    <dgm:cxn modelId="{D4FD449B-5664-46AA-8E71-F58F4512BA0A}" type="presParOf" srcId="{01A8A5D2-0F3B-4733-9208-9D71B3DDF47F}" destId="{D465E1E2-6EE2-4B3F-85D6-B8EB0738B31B}" srcOrd="1" destOrd="0" presId="urn:microsoft.com/office/officeart/2018/2/layout/IconVerticalSolidList"/>
    <dgm:cxn modelId="{DB025C03-FD95-47CA-9079-93FA21C73459}" type="presParOf" srcId="{01A8A5D2-0F3B-4733-9208-9D71B3DDF47F}" destId="{1D2923AC-8586-41DD-892A-96EA08A8A410}" srcOrd="2" destOrd="0" presId="urn:microsoft.com/office/officeart/2018/2/layout/IconVerticalSolidList"/>
    <dgm:cxn modelId="{290F38D0-2E27-49AB-94C6-045636D02E74}" type="presParOf" srcId="{01A8A5D2-0F3B-4733-9208-9D71B3DDF47F}" destId="{A97D69F0-D5CF-4D00-AD8D-BCC137F6ECCE}" srcOrd="3" destOrd="0" presId="urn:microsoft.com/office/officeart/2018/2/layout/IconVerticalSolidList"/>
    <dgm:cxn modelId="{13E08A84-8F4F-4CB2-957E-58FFDAC0F55D}" type="presParOf" srcId="{0F1E717B-3B89-4E79-8682-2A844A3C6A09}" destId="{8D199A92-1C68-40DC-B28E-B15469768042}" srcOrd="3" destOrd="0" presId="urn:microsoft.com/office/officeart/2018/2/layout/IconVerticalSolidList"/>
    <dgm:cxn modelId="{D51AFA18-C808-4709-A6F9-74868F413EFF}" type="presParOf" srcId="{0F1E717B-3B89-4E79-8682-2A844A3C6A09}" destId="{8574F998-786F-4225-9803-60E0A29E2F4C}" srcOrd="4" destOrd="0" presId="urn:microsoft.com/office/officeart/2018/2/layout/IconVerticalSolidList"/>
    <dgm:cxn modelId="{9F04AC0C-98B8-4AE2-9063-73771FA90DD9}" type="presParOf" srcId="{8574F998-786F-4225-9803-60E0A29E2F4C}" destId="{2BAA5DA1-13BB-4B71-9F00-F59F845689B6}" srcOrd="0" destOrd="0" presId="urn:microsoft.com/office/officeart/2018/2/layout/IconVerticalSolidList"/>
    <dgm:cxn modelId="{80E5F70A-7860-4AD5-A3B9-2A7470D1B804}" type="presParOf" srcId="{8574F998-786F-4225-9803-60E0A29E2F4C}" destId="{A2E8B214-EB6F-4894-B825-6FB2A6A6597D}" srcOrd="1" destOrd="0" presId="urn:microsoft.com/office/officeart/2018/2/layout/IconVerticalSolidList"/>
    <dgm:cxn modelId="{AAD4C585-E3D6-4FC3-9764-DA68CB5FF311}" type="presParOf" srcId="{8574F998-786F-4225-9803-60E0A29E2F4C}" destId="{D13AA8FC-3CDB-4FB1-BB4A-789A96697A14}" srcOrd="2" destOrd="0" presId="urn:microsoft.com/office/officeart/2018/2/layout/IconVerticalSolidList"/>
    <dgm:cxn modelId="{E1FFC275-D935-4124-BD80-4CDD42598CCA}" type="presParOf" srcId="{8574F998-786F-4225-9803-60E0A29E2F4C}" destId="{B5897854-AF76-48E4-BFAF-1A5DC77ACA3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7489C6-77CC-402A-9B0B-3EE358A8A822}"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1B5C026C-FC17-4C2A-A884-94BAE489BFF0}">
      <dgm:prSet custT="1"/>
      <dgm:spPr/>
      <dgm:t>
        <a:bodyPr/>
        <a:lstStyle/>
        <a:p>
          <a:r>
            <a:rPr lang="en-US" sz="1600" dirty="0"/>
            <a:t>Occurs when SQL uses a nonclustered index to satisfy all or some of a query’s predicates, but it doesn’t contain all the information needed to cover the query. </a:t>
          </a:r>
        </a:p>
      </dgm:t>
    </dgm:pt>
    <dgm:pt modelId="{157543C3-57F2-4E43-BCD7-DAE62D46E770}" type="parTrans" cxnId="{42EFE70B-8EE3-4817-B8C6-1A6D4C0F661A}">
      <dgm:prSet/>
      <dgm:spPr/>
      <dgm:t>
        <a:bodyPr/>
        <a:lstStyle/>
        <a:p>
          <a:endParaRPr lang="en-US"/>
        </a:p>
      </dgm:t>
    </dgm:pt>
    <dgm:pt modelId="{AAE7C47A-99D4-4FF6-9633-E45496D5629E}" type="sibTrans" cxnId="{42EFE70B-8EE3-4817-B8C6-1A6D4C0F661A}">
      <dgm:prSet/>
      <dgm:spPr/>
      <dgm:t>
        <a:bodyPr/>
        <a:lstStyle/>
        <a:p>
          <a:endParaRPr lang="en-US"/>
        </a:p>
      </dgm:t>
    </dgm:pt>
    <dgm:pt modelId="{216A8027-1B78-43F4-927C-A6E533DCDD3B}">
      <dgm:prSet custT="1"/>
      <dgm:spPr/>
      <dgm:t>
        <a:bodyPr/>
        <a:lstStyle/>
        <a:p>
          <a:r>
            <a:rPr lang="en-US" sz="1600" baseline="0" dirty="0"/>
            <a:t>If table has clustered index, it is called </a:t>
          </a:r>
          <a:r>
            <a:rPr lang="en-US" sz="1600" b="1" baseline="0" dirty="0"/>
            <a:t>bookmark lookup</a:t>
          </a:r>
          <a:r>
            <a:rPr lang="en-US" sz="1600" baseline="0" dirty="0"/>
            <a:t> (or key lookup)</a:t>
          </a:r>
          <a:endParaRPr lang="en-US" sz="1600" dirty="0"/>
        </a:p>
      </dgm:t>
    </dgm:pt>
    <dgm:pt modelId="{45E78EE8-6BE0-4346-96BD-C5563AA8AC46}" type="parTrans" cxnId="{C6A9AE35-6F23-4674-AD1A-2AD838FF2988}">
      <dgm:prSet/>
      <dgm:spPr/>
      <dgm:t>
        <a:bodyPr/>
        <a:lstStyle/>
        <a:p>
          <a:endParaRPr lang="en-US"/>
        </a:p>
      </dgm:t>
    </dgm:pt>
    <dgm:pt modelId="{2A872085-4E6C-4539-8CCD-BF54B6F127DC}" type="sibTrans" cxnId="{C6A9AE35-6F23-4674-AD1A-2AD838FF2988}">
      <dgm:prSet/>
      <dgm:spPr/>
      <dgm:t>
        <a:bodyPr/>
        <a:lstStyle/>
        <a:p>
          <a:endParaRPr lang="en-US"/>
        </a:p>
      </dgm:t>
    </dgm:pt>
    <dgm:pt modelId="{6412C85D-169F-41F0-84BC-3F217AE37F59}">
      <dgm:prSet custT="1"/>
      <dgm:spPr/>
      <dgm:t>
        <a:bodyPr/>
        <a:lstStyle/>
        <a:p>
          <a:r>
            <a:rPr lang="en-US" sz="1600" baseline="0" dirty="0"/>
            <a:t>If the table is a heap with a non-clustered index, it is called </a:t>
          </a:r>
          <a:r>
            <a:rPr lang="en-US" sz="1600" b="1" baseline="0" dirty="0"/>
            <a:t>RID lookup</a:t>
          </a:r>
          <a:endParaRPr lang="en-US" sz="1600" dirty="0"/>
        </a:p>
      </dgm:t>
    </dgm:pt>
    <dgm:pt modelId="{8A12F81A-B840-4724-A7A3-8A0A7D522D67}" type="parTrans" cxnId="{B2AC20F6-8D19-4255-AE15-AE762FABC830}">
      <dgm:prSet/>
      <dgm:spPr/>
      <dgm:t>
        <a:bodyPr/>
        <a:lstStyle/>
        <a:p>
          <a:endParaRPr lang="en-US"/>
        </a:p>
      </dgm:t>
    </dgm:pt>
    <dgm:pt modelId="{1F093F23-9255-4E4E-B5DC-7EF6939D2C2B}" type="sibTrans" cxnId="{B2AC20F6-8D19-4255-AE15-AE762FABC830}">
      <dgm:prSet/>
      <dgm:spPr/>
      <dgm:t>
        <a:bodyPr/>
        <a:lstStyle/>
        <a:p>
          <a:endParaRPr lang="en-US"/>
        </a:p>
      </dgm:t>
    </dgm:pt>
    <dgm:pt modelId="{F4B190C9-6A58-4AA0-9291-491FE31EEE2A}">
      <dgm:prSet custT="1"/>
      <dgm:spPr/>
      <dgm:t>
        <a:bodyPr/>
        <a:lstStyle/>
        <a:p>
          <a:r>
            <a:rPr lang="en-US" sz="1600" baseline="0"/>
            <a:t>Lookup </a:t>
          </a:r>
          <a:r>
            <a:rPr lang="en-US" sz="1600" baseline="0" dirty="0"/>
            <a:t>effectively join the nonclustered index back to the clustered index or heap. </a:t>
          </a:r>
          <a:endParaRPr lang="en-US" sz="1600" dirty="0"/>
        </a:p>
      </dgm:t>
    </dgm:pt>
    <dgm:pt modelId="{AF4DDC6E-2D44-402F-B684-4B342B49B509}" type="parTrans" cxnId="{A9FC1F00-D5CC-4FAD-B1B7-C5B32790C037}">
      <dgm:prSet/>
      <dgm:spPr/>
      <dgm:t>
        <a:bodyPr/>
        <a:lstStyle/>
        <a:p>
          <a:endParaRPr lang="en-US"/>
        </a:p>
      </dgm:t>
    </dgm:pt>
    <dgm:pt modelId="{B5435951-41C7-4185-92D3-076F77CDA701}" type="sibTrans" cxnId="{A9FC1F00-D5CC-4FAD-B1B7-C5B32790C037}">
      <dgm:prSet/>
      <dgm:spPr/>
      <dgm:t>
        <a:bodyPr/>
        <a:lstStyle/>
        <a:p>
          <a:endParaRPr lang="en-US"/>
        </a:p>
      </dgm:t>
    </dgm:pt>
    <dgm:pt modelId="{08B90F20-014B-4DA9-A5A2-4DF982721C48}" type="pres">
      <dgm:prSet presAssocID="{897489C6-77CC-402A-9B0B-3EE358A8A822}" presName="linear" presStyleCnt="0">
        <dgm:presLayoutVars>
          <dgm:animLvl val="lvl"/>
          <dgm:resizeHandles val="exact"/>
        </dgm:presLayoutVars>
      </dgm:prSet>
      <dgm:spPr/>
    </dgm:pt>
    <dgm:pt modelId="{ABBFF3C2-9A81-4189-838C-0D11E5AE4E84}" type="pres">
      <dgm:prSet presAssocID="{1B5C026C-FC17-4C2A-A884-94BAE489BFF0}" presName="parentText" presStyleLbl="node1" presStyleIdx="0" presStyleCnt="2">
        <dgm:presLayoutVars>
          <dgm:chMax val="0"/>
          <dgm:bulletEnabled val="1"/>
        </dgm:presLayoutVars>
      </dgm:prSet>
      <dgm:spPr/>
    </dgm:pt>
    <dgm:pt modelId="{1D5D8551-862A-49C4-8F37-164142C754FE}" type="pres">
      <dgm:prSet presAssocID="{AAE7C47A-99D4-4FF6-9633-E45496D5629E}" presName="spacer" presStyleCnt="0"/>
      <dgm:spPr/>
    </dgm:pt>
    <dgm:pt modelId="{7C7B184F-CA32-4151-A8BF-EA1A89B6BBD7}" type="pres">
      <dgm:prSet presAssocID="{F4B190C9-6A58-4AA0-9291-491FE31EEE2A}" presName="parentText" presStyleLbl="node1" presStyleIdx="1" presStyleCnt="2">
        <dgm:presLayoutVars>
          <dgm:chMax val="0"/>
          <dgm:bulletEnabled val="1"/>
        </dgm:presLayoutVars>
      </dgm:prSet>
      <dgm:spPr/>
    </dgm:pt>
    <dgm:pt modelId="{A660B4B1-E565-4312-8A5A-13CD7337B2DE}" type="pres">
      <dgm:prSet presAssocID="{F4B190C9-6A58-4AA0-9291-491FE31EEE2A}" presName="childText" presStyleLbl="revTx" presStyleIdx="0" presStyleCnt="1">
        <dgm:presLayoutVars>
          <dgm:bulletEnabled val="1"/>
        </dgm:presLayoutVars>
      </dgm:prSet>
      <dgm:spPr/>
    </dgm:pt>
  </dgm:ptLst>
  <dgm:cxnLst>
    <dgm:cxn modelId="{A9FC1F00-D5CC-4FAD-B1B7-C5B32790C037}" srcId="{897489C6-77CC-402A-9B0B-3EE358A8A822}" destId="{F4B190C9-6A58-4AA0-9291-491FE31EEE2A}" srcOrd="1" destOrd="0" parTransId="{AF4DDC6E-2D44-402F-B684-4B342B49B509}" sibTransId="{B5435951-41C7-4185-92D3-076F77CDA701}"/>
    <dgm:cxn modelId="{42EFE70B-8EE3-4817-B8C6-1A6D4C0F661A}" srcId="{897489C6-77CC-402A-9B0B-3EE358A8A822}" destId="{1B5C026C-FC17-4C2A-A884-94BAE489BFF0}" srcOrd="0" destOrd="0" parTransId="{157543C3-57F2-4E43-BCD7-DAE62D46E770}" sibTransId="{AAE7C47A-99D4-4FF6-9633-E45496D5629E}"/>
    <dgm:cxn modelId="{C580300E-08B3-49B8-8FCB-247FB041B14D}" type="presOf" srcId="{6412C85D-169F-41F0-84BC-3F217AE37F59}" destId="{A660B4B1-E565-4312-8A5A-13CD7337B2DE}" srcOrd="0" destOrd="1" presId="urn:microsoft.com/office/officeart/2005/8/layout/vList2"/>
    <dgm:cxn modelId="{AFF1A410-6C4E-4602-9C70-F59CB4BF64C3}" type="presOf" srcId="{897489C6-77CC-402A-9B0B-3EE358A8A822}" destId="{08B90F20-014B-4DA9-A5A2-4DF982721C48}" srcOrd="0" destOrd="0" presId="urn:microsoft.com/office/officeart/2005/8/layout/vList2"/>
    <dgm:cxn modelId="{20B9FF2B-AC77-45A1-828A-6DABBC6719B8}" type="presOf" srcId="{1B5C026C-FC17-4C2A-A884-94BAE489BFF0}" destId="{ABBFF3C2-9A81-4189-838C-0D11E5AE4E84}" srcOrd="0" destOrd="0" presId="urn:microsoft.com/office/officeart/2005/8/layout/vList2"/>
    <dgm:cxn modelId="{C6A9AE35-6F23-4674-AD1A-2AD838FF2988}" srcId="{F4B190C9-6A58-4AA0-9291-491FE31EEE2A}" destId="{216A8027-1B78-43F4-927C-A6E533DCDD3B}" srcOrd="0" destOrd="0" parTransId="{45E78EE8-6BE0-4346-96BD-C5563AA8AC46}" sibTransId="{2A872085-4E6C-4539-8CCD-BF54B6F127DC}"/>
    <dgm:cxn modelId="{45CBC63F-A0C5-4E6A-9DFB-0D19E0187FE4}" type="presOf" srcId="{F4B190C9-6A58-4AA0-9291-491FE31EEE2A}" destId="{7C7B184F-CA32-4151-A8BF-EA1A89B6BBD7}" srcOrd="0" destOrd="0" presId="urn:microsoft.com/office/officeart/2005/8/layout/vList2"/>
    <dgm:cxn modelId="{20513873-11D5-46A4-BE62-51FB4A994972}" type="presOf" srcId="{216A8027-1B78-43F4-927C-A6E533DCDD3B}" destId="{A660B4B1-E565-4312-8A5A-13CD7337B2DE}" srcOrd="0" destOrd="0" presId="urn:microsoft.com/office/officeart/2005/8/layout/vList2"/>
    <dgm:cxn modelId="{B2AC20F6-8D19-4255-AE15-AE762FABC830}" srcId="{F4B190C9-6A58-4AA0-9291-491FE31EEE2A}" destId="{6412C85D-169F-41F0-84BC-3F217AE37F59}" srcOrd="1" destOrd="0" parTransId="{8A12F81A-B840-4724-A7A3-8A0A7D522D67}" sibTransId="{1F093F23-9255-4E4E-B5DC-7EF6939D2C2B}"/>
    <dgm:cxn modelId="{31A78982-E616-4616-82B5-7F9A8E038723}" type="presParOf" srcId="{08B90F20-014B-4DA9-A5A2-4DF982721C48}" destId="{ABBFF3C2-9A81-4189-838C-0D11E5AE4E84}" srcOrd="0" destOrd="0" presId="urn:microsoft.com/office/officeart/2005/8/layout/vList2"/>
    <dgm:cxn modelId="{F75C25E1-DB64-486C-BC32-FA0F0FF9026E}" type="presParOf" srcId="{08B90F20-014B-4DA9-A5A2-4DF982721C48}" destId="{1D5D8551-862A-49C4-8F37-164142C754FE}" srcOrd="1" destOrd="0" presId="urn:microsoft.com/office/officeart/2005/8/layout/vList2"/>
    <dgm:cxn modelId="{198AC076-890A-4186-B21C-1CBD0D6486C0}" type="presParOf" srcId="{08B90F20-014B-4DA9-A5A2-4DF982721C48}" destId="{7C7B184F-CA32-4151-A8BF-EA1A89B6BBD7}" srcOrd="2" destOrd="0" presId="urn:microsoft.com/office/officeart/2005/8/layout/vList2"/>
    <dgm:cxn modelId="{3D1F3879-EDD9-4A3B-AB3C-810E8F306B36}" type="presParOf" srcId="{08B90F20-014B-4DA9-A5A2-4DF982721C48}" destId="{A660B4B1-E565-4312-8A5A-13CD7337B2D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B144E6-D949-4E13-91B8-44C679D54359}" type="doc">
      <dgm:prSet loTypeId="urn:microsoft.com/office/officeart/2005/8/layout/default" loCatId="list" qsTypeId="urn:microsoft.com/office/officeart/2005/8/quickstyle/simple2" qsCatId="simple" csTypeId="urn:microsoft.com/office/officeart/2005/8/colors/colorful3" csCatId="colorful" phldr="1"/>
      <dgm:spPr/>
      <dgm:t>
        <a:bodyPr/>
        <a:lstStyle/>
        <a:p>
          <a:endParaRPr lang="en-US"/>
        </a:p>
      </dgm:t>
    </dgm:pt>
    <dgm:pt modelId="{104B48D5-CEE0-4BF9-A917-7AA8691A867B}">
      <dgm:prSet custT="1"/>
      <dgm:spPr/>
      <dgm:t>
        <a:bodyPr/>
        <a:lstStyle/>
        <a:p>
          <a:r>
            <a:rPr lang="en-US" sz="2400" baseline="0"/>
            <a:t>Index columns used in WHERE clauses and JOINs.</a:t>
          </a:r>
          <a:endParaRPr lang="en-US" sz="2400"/>
        </a:p>
      </dgm:t>
    </dgm:pt>
    <dgm:pt modelId="{D1D7101F-4E5D-4840-8147-0588CFD8232D}" type="parTrans" cxnId="{ADB6E701-BCB0-4BD0-B9DE-946AFD80D117}">
      <dgm:prSet/>
      <dgm:spPr/>
      <dgm:t>
        <a:bodyPr/>
        <a:lstStyle/>
        <a:p>
          <a:endParaRPr lang="en-US"/>
        </a:p>
      </dgm:t>
    </dgm:pt>
    <dgm:pt modelId="{380F6D13-8DFF-4691-A2A7-65C2F99CE32C}" type="sibTrans" cxnId="{ADB6E701-BCB0-4BD0-B9DE-946AFD80D117}">
      <dgm:prSet/>
      <dgm:spPr/>
      <dgm:t>
        <a:bodyPr/>
        <a:lstStyle/>
        <a:p>
          <a:endParaRPr lang="en-US"/>
        </a:p>
      </dgm:t>
    </dgm:pt>
    <dgm:pt modelId="{E6EF54DE-3261-4B89-AC39-CCAF4ADE487D}">
      <dgm:prSet custT="1"/>
      <dgm:spPr/>
      <dgm:t>
        <a:bodyPr/>
        <a:lstStyle/>
        <a:p>
          <a:r>
            <a:rPr lang="en-US" sz="2400" baseline="0" dirty="0"/>
            <a:t>Keep indexes to a minimum, to minimize impact on DML and log writes.</a:t>
          </a:r>
          <a:endParaRPr lang="en-US" sz="2400" dirty="0"/>
        </a:p>
      </dgm:t>
    </dgm:pt>
    <dgm:pt modelId="{1A2DC477-06E7-4A2E-A7E3-3598C8E0E7D0}" type="parTrans" cxnId="{2FA0C50D-AE4B-4232-A195-679C88A2EC68}">
      <dgm:prSet/>
      <dgm:spPr/>
      <dgm:t>
        <a:bodyPr/>
        <a:lstStyle/>
        <a:p>
          <a:endParaRPr lang="en-US"/>
        </a:p>
      </dgm:t>
    </dgm:pt>
    <dgm:pt modelId="{2F90BA95-561B-420D-A217-5A8D2324C524}" type="sibTrans" cxnId="{2FA0C50D-AE4B-4232-A195-679C88A2EC68}">
      <dgm:prSet/>
      <dgm:spPr/>
      <dgm:t>
        <a:bodyPr/>
        <a:lstStyle/>
        <a:p>
          <a:endParaRPr lang="en-US"/>
        </a:p>
      </dgm:t>
    </dgm:pt>
    <dgm:pt modelId="{DC62D462-80F2-4BCA-A65D-1434534AE0F5}">
      <dgm:prSet custT="1"/>
      <dgm:spPr/>
      <dgm:t>
        <a:bodyPr/>
        <a:lstStyle/>
        <a:p>
          <a:r>
            <a:rPr lang="en-US" sz="2400" baseline="0" dirty="0"/>
            <a:t>Single column indexes or Multicolumn indexes</a:t>
          </a:r>
          <a:endParaRPr lang="en-US" sz="2400" dirty="0"/>
        </a:p>
      </dgm:t>
    </dgm:pt>
    <dgm:pt modelId="{0F90FB3C-FAC7-49CF-B38B-BC4629C3590E}" type="parTrans" cxnId="{5D4D276D-758D-433A-8AB3-4022FD91A14C}">
      <dgm:prSet/>
      <dgm:spPr/>
      <dgm:t>
        <a:bodyPr/>
        <a:lstStyle/>
        <a:p>
          <a:endParaRPr lang="en-US"/>
        </a:p>
      </dgm:t>
    </dgm:pt>
    <dgm:pt modelId="{453F7E31-12EC-420E-BDC3-553A3E820043}" type="sibTrans" cxnId="{5D4D276D-758D-433A-8AB3-4022FD91A14C}">
      <dgm:prSet/>
      <dgm:spPr/>
      <dgm:t>
        <a:bodyPr/>
        <a:lstStyle/>
        <a:p>
          <a:endParaRPr lang="en-US"/>
        </a:p>
      </dgm:t>
    </dgm:pt>
    <dgm:pt modelId="{2BC8DBF8-7FC5-466D-9C72-7AA9C85AB96C}">
      <dgm:prSet custT="1"/>
      <dgm:spPr/>
      <dgm:t>
        <a:bodyPr/>
        <a:lstStyle/>
        <a:p>
          <a:r>
            <a:rPr lang="en-US" sz="2400" baseline="0" dirty="0"/>
            <a:t>Easy to create too many nonclustered indexes.</a:t>
          </a:r>
          <a:endParaRPr lang="en-US" sz="2400" dirty="0"/>
        </a:p>
      </dgm:t>
    </dgm:pt>
    <dgm:pt modelId="{290F7836-957E-4D2C-BF6C-59AC3CBE71B7}" type="parTrans" cxnId="{B7C85A81-4EB6-47E4-9F09-DE87E661A430}">
      <dgm:prSet/>
      <dgm:spPr/>
      <dgm:t>
        <a:bodyPr/>
        <a:lstStyle/>
        <a:p>
          <a:endParaRPr lang="en-US"/>
        </a:p>
      </dgm:t>
    </dgm:pt>
    <dgm:pt modelId="{D671445A-C4C2-40D0-8569-EB3796B003E9}" type="sibTrans" cxnId="{B7C85A81-4EB6-47E4-9F09-DE87E661A430}">
      <dgm:prSet/>
      <dgm:spPr/>
      <dgm:t>
        <a:bodyPr/>
        <a:lstStyle/>
        <a:p>
          <a:endParaRPr lang="en-US"/>
        </a:p>
      </dgm:t>
    </dgm:pt>
    <dgm:pt modelId="{2405F436-5AB9-4EE7-AF83-0655C14C2DDB}">
      <dgm:prSet custT="1"/>
      <dgm:spPr/>
      <dgm:t>
        <a:bodyPr/>
        <a:lstStyle/>
        <a:p>
          <a:r>
            <a:rPr lang="en-US" sz="2400" baseline="0" dirty="0"/>
            <a:t>Specific indexes are appropriate for high-impact queries.</a:t>
          </a:r>
          <a:endParaRPr lang="en-US" sz="2400" dirty="0"/>
        </a:p>
      </dgm:t>
    </dgm:pt>
    <dgm:pt modelId="{14B1C3D5-AEFF-44A9-9F9F-CDDBADEC0766}" type="parTrans" cxnId="{A5CBD8FF-3C8C-45C0-901A-0E2E72C4B3DA}">
      <dgm:prSet/>
      <dgm:spPr/>
      <dgm:t>
        <a:bodyPr/>
        <a:lstStyle/>
        <a:p>
          <a:endParaRPr lang="en-US"/>
        </a:p>
      </dgm:t>
    </dgm:pt>
    <dgm:pt modelId="{390C3506-9129-4DC1-9698-D41C93F9F92E}" type="sibTrans" cxnId="{A5CBD8FF-3C8C-45C0-901A-0E2E72C4B3DA}">
      <dgm:prSet/>
      <dgm:spPr/>
      <dgm:t>
        <a:bodyPr/>
        <a:lstStyle/>
        <a:p>
          <a:endParaRPr lang="en-US"/>
        </a:p>
      </dgm:t>
    </dgm:pt>
    <dgm:pt modelId="{F8AC39A2-16A7-4386-986C-2CFFEEB8ABCE}">
      <dgm:prSet custT="1"/>
      <dgm:spPr/>
      <dgm:t>
        <a:bodyPr/>
        <a:lstStyle/>
        <a:p>
          <a:r>
            <a:rPr lang="en-US" sz="2400" baseline="0" dirty="0"/>
            <a:t>Ideally the focus should be writing queries to use existing indexes, rather than on adding more indexes.</a:t>
          </a:r>
          <a:endParaRPr lang="en-US" sz="2400" dirty="0"/>
        </a:p>
      </dgm:t>
    </dgm:pt>
    <dgm:pt modelId="{D18AEB16-C23B-47D0-A1ED-5D52CA886B32}" type="parTrans" cxnId="{66AB1D99-5B24-48C2-84D6-B24B888D4021}">
      <dgm:prSet/>
      <dgm:spPr/>
      <dgm:t>
        <a:bodyPr/>
        <a:lstStyle/>
        <a:p>
          <a:endParaRPr lang="en-US"/>
        </a:p>
      </dgm:t>
    </dgm:pt>
    <dgm:pt modelId="{CD648EA4-3068-46E5-A79C-21D13F4D1EAF}" type="sibTrans" cxnId="{66AB1D99-5B24-48C2-84D6-B24B888D4021}">
      <dgm:prSet/>
      <dgm:spPr/>
      <dgm:t>
        <a:bodyPr/>
        <a:lstStyle/>
        <a:p>
          <a:endParaRPr lang="en-US"/>
        </a:p>
      </dgm:t>
    </dgm:pt>
    <dgm:pt modelId="{234A540B-5F8B-438C-AA06-4B951EB04D01}" type="pres">
      <dgm:prSet presAssocID="{72B144E6-D949-4E13-91B8-44C679D54359}" presName="diagram" presStyleCnt="0">
        <dgm:presLayoutVars>
          <dgm:dir/>
          <dgm:resizeHandles val="exact"/>
        </dgm:presLayoutVars>
      </dgm:prSet>
      <dgm:spPr/>
    </dgm:pt>
    <dgm:pt modelId="{8B58023E-5379-4E43-8D5C-BDFB7061ED99}" type="pres">
      <dgm:prSet presAssocID="{104B48D5-CEE0-4BF9-A917-7AA8691A867B}" presName="node" presStyleLbl="node1" presStyleIdx="0" presStyleCnt="6">
        <dgm:presLayoutVars>
          <dgm:bulletEnabled val="1"/>
        </dgm:presLayoutVars>
      </dgm:prSet>
      <dgm:spPr/>
    </dgm:pt>
    <dgm:pt modelId="{577A4C86-3C95-4190-BE08-61EBEEF82BF3}" type="pres">
      <dgm:prSet presAssocID="{380F6D13-8DFF-4691-A2A7-65C2F99CE32C}" presName="sibTrans" presStyleCnt="0"/>
      <dgm:spPr/>
    </dgm:pt>
    <dgm:pt modelId="{C74C92D6-8014-4E1D-9165-76DF4C5E6A84}" type="pres">
      <dgm:prSet presAssocID="{E6EF54DE-3261-4B89-AC39-CCAF4ADE487D}" presName="node" presStyleLbl="node1" presStyleIdx="1" presStyleCnt="6">
        <dgm:presLayoutVars>
          <dgm:bulletEnabled val="1"/>
        </dgm:presLayoutVars>
      </dgm:prSet>
      <dgm:spPr/>
    </dgm:pt>
    <dgm:pt modelId="{08BA9004-0ED5-4FF9-98E0-1EB590CDDDDE}" type="pres">
      <dgm:prSet presAssocID="{2F90BA95-561B-420D-A217-5A8D2324C524}" presName="sibTrans" presStyleCnt="0"/>
      <dgm:spPr/>
    </dgm:pt>
    <dgm:pt modelId="{66311983-4D89-46B6-8ACF-DE2D1AA6A44E}" type="pres">
      <dgm:prSet presAssocID="{DC62D462-80F2-4BCA-A65D-1434534AE0F5}" presName="node" presStyleLbl="node1" presStyleIdx="2" presStyleCnt="6">
        <dgm:presLayoutVars>
          <dgm:bulletEnabled val="1"/>
        </dgm:presLayoutVars>
      </dgm:prSet>
      <dgm:spPr/>
    </dgm:pt>
    <dgm:pt modelId="{1C140366-9DC3-4391-BF47-661EC0A41A1B}" type="pres">
      <dgm:prSet presAssocID="{453F7E31-12EC-420E-BDC3-553A3E820043}" presName="sibTrans" presStyleCnt="0"/>
      <dgm:spPr/>
    </dgm:pt>
    <dgm:pt modelId="{75123E70-C1E2-4C1F-8147-91166157351C}" type="pres">
      <dgm:prSet presAssocID="{2BC8DBF8-7FC5-466D-9C72-7AA9C85AB96C}" presName="node" presStyleLbl="node1" presStyleIdx="3" presStyleCnt="6">
        <dgm:presLayoutVars>
          <dgm:bulletEnabled val="1"/>
        </dgm:presLayoutVars>
      </dgm:prSet>
      <dgm:spPr/>
    </dgm:pt>
    <dgm:pt modelId="{F1CA4A69-6564-459F-AA7E-2BB2F15D74D1}" type="pres">
      <dgm:prSet presAssocID="{D671445A-C4C2-40D0-8569-EB3796B003E9}" presName="sibTrans" presStyleCnt="0"/>
      <dgm:spPr/>
    </dgm:pt>
    <dgm:pt modelId="{1F149603-872A-4E7C-8F99-341873593DB3}" type="pres">
      <dgm:prSet presAssocID="{2405F436-5AB9-4EE7-AF83-0655C14C2DDB}" presName="node" presStyleLbl="node1" presStyleIdx="4" presStyleCnt="6">
        <dgm:presLayoutVars>
          <dgm:bulletEnabled val="1"/>
        </dgm:presLayoutVars>
      </dgm:prSet>
      <dgm:spPr/>
    </dgm:pt>
    <dgm:pt modelId="{0EBADA59-7B6C-432C-93F8-47E0A72DF6AA}" type="pres">
      <dgm:prSet presAssocID="{390C3506-9129-4DC1-9698-D41C93F9F92E}" presName="sibTrans" presStyleCnt="0"/>
      <dgm:spPr/>
    </dgm:pt>
    <dgm:pt modelId="{7D5CE624-757B-40F4-8159-0B7EE5A0DE93}" type="pres">
      <dgm:prSet presAssocID="{F8AC39A2-16A7-4386-986C-2CFFEEB8ABCE}" presName="node" presStyleLbl="node1" presStyleIdx="5" presStyleCnt="6">
        <dgm:presLayoutVars>
          <dgm:bulletEnabled val="1"/>
        </dgm:presLayoutVars>
      </dgm:prSet>
      <dgm:spPr/>
    </dgm:pt>
  </dgm:ptLst>
  <dgm:cxnLst>
    <dgm:cxn modelId="{ADB6E701-BCB0-4BD0-B9DE-946AFD80D117}" srcId="{72B144E6-D949-4E13-91B8-44C679D54359}" destId="{104B48D5-CEE0-4BF9-A917-7AA8691A867B}" srcOrd="0" destOrd="0" parTransId="{D1D7101F-4E5D-4840-8147-0588CFD8232D}" sibTransId="{380F6D13-8DFF-4691-A2A7-65C2F99CE32C}"/>
    <dgm:cxn modelId="{99ED7008-232A-4DE9-9BD5-96963ABE2D66}" type="presOf" srcId="{E6EF54DE-3261-4B89-AC39-CCAF4ADE487D}" destId="{C74C92D6-8014-4E1D-9165-76DF4C5E6A84}" srcOrd="0" destOrd="0" presId="urn:microsoft.com/office/officeart/2005/8/layout/default"/>
    <dgm:cxn modelId="{2FA0C50D-AE4B-4232-A195-679C88A2EC68}" srcId="{72B144E6-D949-4E13-91B8-44C679D54359}" destId="{E6EF54DE-3261-4B89-AC39-CCAF4ADE487D}" srcOrd="1" destOrd="0" parTransId="{1A2DC477-06E7-4A2E-A7E3-3598C8E0E7D0}" sibTransId="{2F90BA95-561B-420D-A217-5A8D2324C524}"/>
    <dgm:cxn modelId="{B4D43A62-749D-4078-A561-4FAB855EAB4F}" type="presOf" srcId="{72B144E6-D949-4E13-91B8-44C679D54359}" destId="{234A540B-5F8B-438C-AA06-4B951EB04D01}" srcOrd="0" destOrd="0" presId="urn:microsoft.com/office/officeart/2005/8/layout/default"/>
    <dgm:cxn modelId="{5D4D276D-758D-433A-8AB3-4022FD91A14C}" srcId="{72B144E6-D949-4E13-91B8-44C679D54359}" destId="{DC62D462-80F2-4BCA-A65D-1434534AE0F5}" srcOrd="2" destOrd="0" parTransId="{0F90FB3C-FAC7-49CF-B38B-BC4629C3590E}" sibTransId="{453F7E31-12EC-420E-BDC3-553A3E820043}"/>
    <dgm:cxn modelId="{B7C85A81-4EB6-47E4-9F09-DE87E661A430}" srcId="{72B144E6-D949-4E13-91B8-44C679D54359}" destId="{2BC8DBF8-7FC5-466D-9C72-7AA9C85AB96C}" srcOrd="3" destOrd="0" parTransId="{290F7836-957E-4D2C-BF6C-59AC3CBE71B7}" sibTransId="{D671445A-C4C2-40D0-8569-EB3796B003E9}"/>
    <dgm:cxn modelId="{A8D13391-15CA-4114-9EBC-81B06AEC7DE5}" type="presOf" srcId="{104B48D5-CEE0-4BF9-A917-7AA8691A867B}" destId="{8B58023E-5379-4E43-8D5C-BDFB7061ED99}" srcOrd="0" destOrd="0" presId="urn:microsoft.com/office/officeart/2005/8/layout/default"/>
    <dgm:cxn modelId="{66AB1D99-5B24-48C2-84D6-B24B888D4021}" srcId="{72B144E6-D949-4E13-91B8-44C679D54359}" destId="{F8AC39A2-16A7-4386-986C-2CFFEEB8ABCE}" srcOrd="5" destOrd="0" parTransId="{D18AEB16-C23B-47D0-A1ED-5D52CA886B32}" sibTransId="{CD648EA4-3068-46E5-A79C-21D13F4D1EAF}"/>
    <dgm:cxn modelId="{F25C1CAC-71A1-484B-94FC-AAA45ADF3FA8}" type="presOf" srcId="{2405F436-5AB9-4EE7-AF83-0655C14C2DDB}" destId="{1F149603-872A-4E7C-8F99-341873593DB3}" srcOrd="0" destOrd="0" presId="urn:microsoft.com/office/officeart/2005/8/layout/default"/>
    <dgm:cxn modelId="{5CB6ABB2-C144-404F-92EA-8A7F229E3240}" type="presOf" srcId="{DC62D462-80F2-4BCA-A65D-1434534AE0F5}" destId="{66311983-4D89-46B6-8ACF-DE2D1AA6A44E}" srcOrd="0" destOrd="0" presId="urn:microsoft.com/office/officeart/2005/8/layout/default"/>
    <dgm:cxn modelId="{5E3D1EBE-8AEE-48A2-901A-18D831CC81D3}" type="presOf" srcId="{F8AC39A2-16A7-4386-986C-2CFFEEB8ABCE}" destId="{7D5CE624-757B-40F4-8159-0B7EE5A0DE93}" srcOrd="0" destOrd="0" presId="urn:microsoft.com/office/officeart/2005/8/layout/default"/>
    <dgm:cxn modelId="{1C27CDFE-0619-4F70-9FC6-F87BFF35132D}" type="presOf" srcId="{2BC8DBF8-7FC5-466D-9C72-7AA9C85AB96C}" destId="{75123E70-C1E2-4C1F-8147-91166157351C}" srcOrd="0" destOrd="0" presId="urn:microsoft.com/office/officeart/2005/8/layout/default"/>
    <dgm:cxn modelId="{A5CBD8FF-3C8C-45C0-901A-0E2E72C4B3DA}" srcId="{72B144E6-D949-4E13-91B8-44C679D54359}" destId="{2405F436-5AB9-4EE7-AF83-0655C14C2DDB}" srcOrd="4" destOrd="0" parTransId="{14B1C3D5-AEFF-44A9-9F9F-CDDBADEC0766}" sibTransId="{390C3506-9129-4DC1-9698-D41C93F9F92E}"/>
    <dgm:cxn modelId="{E99FBD0F-41B2-418B-B48F-AA5AFD5A3C30}" type="presParOf" srcId="{234A540B-5F8B-438C-AA06-4B951EB04D01}" destId="{8B58023E-5379-4E43-8D5C-BDFB7061ED99}" srcOrd="0" destOrd="0" presId="urn:microsoft.com/office/officeart/2005/8/layout/default"/>
    <dgm:cxn modelId="{C75EFF47-133D-4260-970F-443E708A901A}" type="presParOf" srcId="{234A540B-5F8B-438C-AA06-4B951EB04D01}" destId="{577A4C86-3C95-4190-BE08-61EBEEF82BF3}" srcOrd="1" destOrd="0" presId="urn:microsoft.com/office/officeart/2005/8/layout/default"/>
    <dgm:cxn modelId="{10F4D28F-AA33-43C1-ABAB-B434A8F07612}" type="presParOf" srcId="{234A540B-5F8B-438C-AA06-4B951EB04D01}" destId="{C74C92D6-8014-4E1D-9165-76DF4C5E6A84}" srcOrd="2" destOrd="0" presId="urn:microsoft.com/office/officeart/2005/8/layout/default"/>
    <dgm:cxn modelId="{47CFC581-D51F-4066-B249-8C8CDA3EF096}" type="presParOf" srcId="{234A540B-5F8B-438C-AA06-4B951EB04D01}" destId="{08BA9004-0ED5-4FF9-98E0-1EB590CDDDDE}" srcOrd="3" destOrd="0" presId="urn:microsoft.com/office/officeart/2005/8/layout/default"/>
    <dgm:cxn modelId="{9B485E7B-1660-4C43-BF68-23ABA9056936}" type="presParOf" srcId="{234A540B-5F8B-438C-AA06-4B951EB04D01}" destId="{66311983-4D89-46B6-8ACF-DE2D1AA6A44E}" srcOrd="4" destOrd="0" presId="urn:microsoft.com/office/officeart/2005/8/layout/default"/>
    <dgm:cxn modelId="{07588178-7045-42AC-8108-CAF6203B2D6B}" type="presParOf" srcId="{234A540B-5F8B-438C-AA06-4B951EB04D01}" destId="{1C140366-9DC3-4391-BF47-661EC0A41A1B}" srcOrd="5" destOrd="0" presId="urn:microsoft.com/office/officeart/2005/8/layout/default"/>
    <dgm:cxn modelId="{D6C291B4-F48F-4C7B-A9E0-949A6FCB7BF2}" type="presParOf" srcId="{234A540B-5F8B-438C-AA06-4B951EB04D01}" destId="{75123E70-C1E2-4C1F-8147-91166157351C}" srcOrd="6" destOrd="0" presId="urn:microsoft.com/office/officeart/2005/8/layout/default"/>
    <dgm:cxn modelId="{3F9A8C7F-1ED6-462F-B354-5134FACF8948}" type="presParOf" srcId="{234A540B-5F8B-438C-AA06-4B951EB04D01}" destId="{F1CA4A69-6564-459F-AA7E-2BB2F15D74D1}" srcOrd="7" destOrd="0" presId="urn:microsoft.com/office/officeart/2005/8/layout/default"/>
    <dgm:cxn modelId="{FD438771-092F-4654-BE5C-9E97830DDA7E}" type="presParOf" srcId="{234A540B-5F8B-438C-AA06-4B951EB04D01}" destId="{1F149603-872A-4E7C-8F99-341873593DB3}" srcOrd="8" destOrd="0" presId="urn:microsoft.com/office/officeart/2005/8/layout/default"/>
    <dgm:cxn modelId="{3FE60C27-A7AB-429B-8321-6D298F6AF171}" type="presParOf" srcId="{234A540B-5F8B-438C-AA06-4B951EB04D01}" destId="{0EBADA59-7B6C-432C-93F8-47E0A72DF6AA}" srcOrd="9" destOrd="0" presId="urn:microsoft.com/office/officeart/2005/8/layout/default"/>
    <dgm:cxn modelId="{9A6ECD74-2CBB-4036-AD28-8B7168CF8AF6}" type="presParOf" srcId="{234A540B-5F8B-438C-AA06-4B951EB04D01}" destId="{7D5CE624-757B-40F4-8159-0B7EE5A0DE93}"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DF4E1C-23D7-4781-B3ED-F41170FF8188}" type="doc">
      <dgm:prSet loTypeId="urn:microsoft.com/office/officeart/2005/8/layout/vList6" loCatId="list" qsTypeId="urn:microsoft.com/office/officeart/2005/8/quickstyle/simple1" qsCatId="simple" csTypeId="urn:microsoft.com/office/officeart/2005/8/colors/colorful2" csCatId="colorful" phldr="1"/>
      <dgm:spPr/>
      <dgm:t>
        <a:bodyPr/>
        <a:lstStyle/>
        <a:p>
          <a:endParaRPr lang="en-US"/>
        </a:p>
      </dgm:t>
    </dgm:pt>
    <dgm:pt modelId="{4BBAB887-33C7-4B63-BADF-DDAB70B18E5B}">
      <dgm:prSet custT="1"/>
      <dgm:spPr/>
      <dgm:t>
        <a:bodyPr/>
        <a:lstStyle/>
        <a:p>
          <a:r>
            <a:rPr lang="en-US" sz="2000" baseline="0" dirty="0"/>
            <a:t>Seek only happens if you search for the columns in the specified order.</a:t>
          </a:r>
          <a:endParaRPr lang="en-US" sz="2000" dirty="0"/>
        </a:p>
      </dgm:t>
    </dgm:pt>
    <dgm:pt modelId="{5F85CE4B-1709-4876-87B8-6726423D4AB5}" type="parTrans" cxnId="{878614A6-F683-4365-867D-F65E403C7C63}">
      <dgm:prSet/>
      <dgm:spPr/>
      <dgm:t>
        <a:bodyPr/>
        <a:lstStyle/>
        <a:p>
          <a:endParaRPr lang="en-US"/>
        </a:p>
      </dgm:t>
    </dgm:pt>
    <dgm:pt modelId="{E6443D43-078B-41CF-ADD6-ED0EBC105DCD}" type="sibTrans" cxnId="{878614A6-F683-4365-867D-F65E403C7C63}">
      <dgm:prSet/>
      <dgm:spPr/>
      <dgm:t>
        <a:bodyPr/>
        <a:lstStyle/>
        <a:p>
          <a:endParaRPr lang="en-US"/>
        </a:p>
      </dgm:t>
    </dgm:pt>
    <dgm:pt modelId="{24A2CE4D-E036-4A90-AEBF-E3A86F6C55E1}">
      <dgm:prSet custT="1"/>
      <dgm:spPr/>
      <dgm:t>
        <a:bodyPr/>
        <a:lstStyle/>
        <a:p>
          <a:r>
            <a:rPr lang="en-US" sz="2000" baseline="0" dirty="0"/>
            <a:t>Effect of column in different WHERE clause.</a:t>
          </a:r>
          <a:endParaRPr lang="en-US" sz="2000" dirty="0"/>
        </a:p>
      </dgm:t>
    </dgm:pt>
    <dgm:pt modelId="{5A877494-CB19-4BEC-AB01-B36D41B364EE}" type="parTrans" cxnId="{B7632F9D-B714-4F7A-98A6-E08A38293300}">
      <dgm:prSet/>
      <dgm:spPr/>
      <dgm:t>
        <a:bodyPr/>
        <a:lstStyle/>
        <a:p>
          <a:endParaRPr lang="en-US"/>
        </a:p>
      </dgm:t>
    </dgm:pt>
    <dgm:pt modelId="{12BC68E8-DB29-4B28-825E-C814B24F8C0D}" type="sibTrans" cxnId="{B7632F9D-B714-4F7A-98A6-E08A38293300}">
      <dgm:prSet/>
      <dgm:spPr/>
      <dgm:t>
        <a:bodyPr/>
        <a:lstStyle/>
        <a:p>
          <a:endParaRPr lang="en-US"/>
        </a:p>
      </dgm:t>
    </dgm:pt>
    <dgm:pt modelId="{D58E6CF1-92D8-4FCA-BAB1-530AD51FF9FE}">
      <dgm:prSet/>
      <dgm:spPr/>
      <dgm:t>
        <a:bodyPr/>
        <a:lstStyle/>
        <a:p>
          <a:r>
            <a:rPr lang="en-US" baseline="0" dirty="0"/>
            <a:t>WHERE PostalCode = 98011 – seek</a:t>
          </a:r>
          <a:endParaRPr lang="en-US" dirty="0"/>
        </a:p>
      </dgm:t>
    </dgm:pt>
    <dgm:pt modelId="{3614229C-38F1-40F6-A05A-0367F26FF4A6}" type="parTrans" cxnId="{7C253561-ADF1-4223-AFAE-717421374CD6}">
      <dgm:prSet/>
      <dgm:spPr/>
      <dgm:t>
        <a:bodyPr/>
        <a:lstStyle/>
        <a:p>
          <a:endParaRPr lang="en-US"/>
        </a:p>
      </dgm:t>
    </dgm:pt>
    <dgm:pt modelId="{A34D69FC-C2B2-44C5-A80D-C1F0C2F151D1}" type="sibTrans" cxnId="{7C253561-ADF1-4223-AFAE-717421374CD6}">
      <dgm:prSet/>
      <dgm:spPr/>
      <dgm:t>
        <a:bodyPr/>
        <a:lstStyle/>
        <a:p>
          <a:endParaRPr lang="en-US"/>
        </a:p>
      </dgm:t>
    </dgm:pt>
    <dgm:pt modelId="{2ECF5319-7D56-416E-B526-360890EA995C}">
      <dgm:prSet/>
      <dgm:spPr/>
      <dgm:t>
        <a:bodyPr/>
        <a:lstStyle/>
        <a:p>
          <a:r>
            <a:rPr lang="en-US" baseline="0" dirty="0"/>
            <a:t>WHERE PostalCode = 98011 – seek AND City = Bothell -- scan</a:t>
          </a:r>
          <a:endParaRPr lang="en-US" dirty="0"/>
        </a:p>
      </dgm:t>
    </dgm:pt>
    <dgm:pt modelId="{C5FF7442-844C-4D83-80D5-CF36401ADCE3}" type="parTrans" cxnId="{E480142D-EBC5-4509-9385-120D8B563197}">
      <dgm:prSet/>
      <dgm:spPr/>
      <dgm:t>
        <a:bodyPr/>
        <a:lstStyle/>
        <a:p>
          <a:endParaRPr lang="en-US"/>
        </a:p>
      </dgm:t>
    </dgm:pt>
    <dgm:pt modelId="{A6C25A87-F9E8-493F-A7BB-E971369BC990}" type="sibTrans" cxnId="{E480142D-EBC5-4509-9385-120D8B563197}">
      <dgm:prSet/>
      <dgm:spPr/>
      <dgm:t>
        <a:bodyPr/>
        <a:lstStyle/>
        <a:p>
          <a:endParaRPr lang="en-US"/>
        </a:p>
      </dgm:t>
    </dgm:pt>
    <dgm:pt modelId="{A8B24AA0-7FF6-4742-9D1A-850A82984117}">
      <dgm:prSet/>
      <dgm:spPr/>
      <dgm:t>
        <a:bodyPr/>
        <a:lstStyle/>
        <a:p>
          <a:r>
            <a:rPr lang="en-US" baseline="0" dirty="0"/>
            <a:t>WHERE StateID = 79 -- scan</a:t>
          </a:r>
          <a:endParaRPr lang="en-US" dirty="0"/>
        </a:p>
      </dgm:t>
    </dgm:pt>
    <dgm:pt modelId="{A4BAE53E-5B42-413A-9317-1016D73D3E78}" type="parTrans" cxnId="{0211C8D6-7CF7-45E6-9F6E-53FF1DE5881F}">
      <dgm:prSet/>
      <dgm:spPr/>
      <dgm:t>
        <a:bodyPr/>
        <a:lstStyle/>
        <a:p>
          <a:endParaRPr lang="en-US"/>
        </a:p>
      </dgm:t>
    </dgm:pt>
    <dgm:pt modelId="{56485906-92F9-4FA0-9DF7-3D32DABE680D}" type="sibTrans" cxnId="{0211C8D6-7CF7-45E6-9F6E-53FF1DE5881F}">
      <dgm:prSet/>
      <dgm:spPr/>
      <dgm:t>
        <a:bodyPr/>
        <a:lstStyle/>
        <a:p>
          <a:endParaRPr lang="en-US"/>
        </a:p>
      </dgm:t>
    </dgm:pt>
    <dgm:pt modelId="{E3C7C65A-8783-49A4-8A2E-5E80061BFAEE}">
      <dgm:prSet/>
      <dgm:spPr/>
      <dgm:t>
        <a:bodyPr/>
        <a:lstStyle/>
        <a:p>
          <a:pPr>
            <a:buNone/>
          </a:pPr>
          <a:endParaRPr lang="en-US" sz="2000" dirty="0"/>
        </a:p>
      </dgm:t>
    </dgm:pt>
    <dgm:pt modelId="{16364019-A98C-4E26-A533-A61A0F73A5C0}" type="parTrans" cxnId="{6DD55095-D80A-4FE2-BC8A-5EF0EF7DE2E9}">
      <dgm:prSet/>
      <dgm:spPr/>
      <dgm:t>
        <a:bodyPr/>
        <a:lstStyle/>
        <a:p>
          <a:endParaRPr lang="en-US"/>
        </a:p>
      </dgm:t>
    </dgm:pt>
    <dgm:pt modelId="{CC7F4B7A-86F7-4958-9073-9EEBD48E133F}" type="sibTrans" cxnId="{6DD55095-D80A-4FE2-BC8A-5EF0EF7DE2E9}">
      <dgm:prSet/>
      <dgm:spPr/>
      <dgm:t>
        <a:bodyPr/>
        <a:lstStyle/>
        <a:p>
          <a:endParaRPr lang="en-US"/>
        </a:p>
      </dgm:t>
    </dgm:pt>
    <dgm:pt modelId="{1B1C9F8E-73BE-47B3-923E-9B094069EAC6}">
      <dgm:prSet/>
      <dgm:spPr/>
      <dgm:t>
        <a:bodyPr/>
        <a:lstStyle/>
        <a:p>
          <a:pPr>
            <a:buNone/>
          </a:pPr>
          <a:r>
            <a:rPr lang="en-US" sz="2000" dirty="0"/>
            <a:t> </a:t>
          </a:r>
          <a:r>
            <a:rPr lang="en-US" sz="2000" baseline="0" dirty="0"/>
            <a:t> </a:t>
          </a:r>
          <a:endParaRPr lang="en-US" sz="2000" dirty="0"/>
        </a:p>
      </dgm:t>
    </dgm:pt>
    <dgm:pt modelId="{10D79157-F2C2-4C78-B5E1-94F340DCC4D4}" type="parTrans" cxnId="{50DF90BE-CA90-4769-9B6B-1A558DD00059}">
      <dgm:prSet/>
      <dgm:spPr/>
      <dgm:t>
        <a:bodyPr/>
        <a:lstStyle/>
        <a:p>
          <a:endParaRPr lang="en-US"/>
        </a:p>
      </dgm:t>
    </dgm:pt>
    <dgm:pt modelId="{C43B6917-CCC6-4C60-9F2E-C875B02383B0}" type="sibTrans" cxnId="{50DF90BE-CA90-4769-9B6B-1A558DD00059}">
      <dgm:prSet/>
      <dgm:spPr/>
      <dgm:t>
        <a:bodyPr/>
        <a:lstStyle/>
        <a:p>
          <a:endParaRPr lang="en-US"/>
        </a:p>
      </dgm:t>
    </dgm:pt>
    <dgm:pt modelId="{2E79069D-A155-447D-92DB-60376E8E0A17}">
      <dgm:prSet/>
      <dgm:spPr/>
      <dgm:t>
        <a:bodyPr/>
        <a:lstStyle/>
        <a:p>
          <a:pPr>
            <a:buNone/>
          </a:pPr>
          <a:r>
            <a:rPr lang="en-US" sz="2000" baseline="0" dirty="0"/>
            <a:t>	</a:t>
          </a:r>
          <a:r>
            <a:rPr lang="en-US" sz="2400" baseline="0" dirty="0"/>
            <a:t>CREATE INDEX IX1 ON TABLE (PostalCode, StateID, City)</a:t>
          </a:r>
          <a:endParaRPr lang="en-US" sz="2000" dirty="0"/>
        </a:p>
      </dgm:t>
    </dgm:pt>
    <dgm:pt modelId="{B9E0C61A-CCC0-49E6-93C1-659CAF586805}" type="parTrans" cxnId="{BB85654A-875A-4BD4-AFEA-6786EADD2B55}">
      <dgm:prSet/>
      <dgm:spPr/>
      <dgm:t>
        <a:bodyPr/>
        <a:lstStyle/>
        <a:p>
          <a:endParaRPr lang="en-US"/>
        </a:p>
      </dgm:t>
    </dgm:pt>
    <dgm:pt modelId="{B9503EAC-A0A9-402D-BE8B-29658F8C3F13}" type="sibTrans" cxnId="{BB85654A-875A-4BD4-AFEA-6786EADD2B55}">
      <dgm:prSet/>
      <dgm:spPr/>
      <dgm:t>
        <a:bodyPr/>
        <a:lstStyle/>
        <a:p>
          <a:endParaRPr lang="en-US"/>
        </a:p>
      </dgm:t>
    </dgm:pt>
    <dgm:pt modelId="{A4B77BE6-626D-476D-B83A-271CBBDF7D73}">
      <dgm:prSet/>
      <dgm:spPr/>
      <dgm:t>
        <a:bodyPr/>
        <a:lstStyle/>
        <a:p>
          <a:r>
            <a:rPr lang="en-US" baseline="0" dirty="0"/>
            <a:t>WHERE PostalCode = 98011 AND StateID = 79 – seek both</a:t>
          </a:r>
          <a:endParaRPr lang="en-US" dirty="0"/>
        </a:p>
      </dgm:t>
    </dgm:pt>
    <dgm:pt modelId="{104BE8AC-F971-4FD1-AD25-9695E08E3FE7}" type="parTrans" cxnId="{B6E17002-2394-45B0-8F6C-BFA68FFF0249}">
      <dgm:prSet/>
      <dgm:spPr/>
      <dgm:t>
        <a:bodyPr/>
        <a:lstStyle/>
        <a:p>
          <a:endParaRPr lang="en-US"/>
        </a:p>
      </dgm:t>
    </dgm:pt>
    <dgm:pt modelId="{53645F83-9D5B-481D-BCA1-9A7FF5FEF9CC}" type="sibTrans" cxnId="{B6E17002-2394-45B0-8F6C-BFA68FFF0249}">
      <dgm:prSet/>
      <dgm:spPr/>
      <dgm:t>
        <a:bodyPr/>
        <a:lstStyle/>
        <a:p>
          <a:endParaRPr lang="en-US"/>
        </a:p>
      </dgm:t>
    </dgm:pt>
    <dgm:pt modelId="{C3B3B913-4373-4CB1-A8C3-406C9B1775F0}" type="pres">
      <dgm:prSet presAssocID="{11DF4E1C-23D7-4781-B3ED-F41170FF8188}" presName="Name0" presStyleCnt="0">
        <dgm:presLayoutVars>
          <dgm:dir/>
          <dgm:animLvl val="lvl"/>
          <dgm:resizeHandles/>
        </dgm:presLayoutVars>
      </dgm:prSet>
      <dgm:spPr/>
    </dgm:pt>
    <dgm:pt modelId="{D0D6A3A1-C718-418B-9F92-D0D01C204B3A}" type="pres">
      <dgm:prSet presAssocID="{4BBAB887-33C7-4B63-BADF-DDAB70B18E5B}" presName="linNode" presStyleCnt="0"/>
      <dgm:spPr/>
    </dgm:pt>
    <dgm:pt modelId="{4ABF60CD-2ECA-4851-82A4-094AB17608A3}" type="pres">
      <dgm:prSet presAssocID="{4BBAB887-33C7-4B63-BADF-DDAB70B18E5B}" presName="parentShp" presStyleLbl="node1" presStyleIdx="0" presStyleCnt="2" custScaleX="55604" custLinFactNeighborX="-10058">
        <dgm:presLayoutVars>
          <dgm:bulletEnabled val="1"/>
        </dgm:presLayoutVars>
      </dgm:prSet>
      <dgm:spPr/>
    </dgm:pt>
    <dgm:pt modelId="{51EF8AA3-6FA0-4755-AA6E-C5BC8AE4F574}" type="pres">
      <dgm:prSet presAssocID="{4BBAB887-33C7-4B63-BADF-DDAB70B18E5B}" presName="childShp" presStyleLbl="bgAccFollowNode1" presStyleIdx="0" presStyleCnt="2" custScaleX="134309">
        <dgm:presLayoutVars>
          <dgm:bulletEnabled val="1"/>
        </dgm:presLayoutVars>
      </dgm:prSet>
      <dgm:spPr/>
    </dgm:pt>
    <dgm:pt modelId="{37A8739D-FC93-42C0-ACD2-66E2BACB9967}" type="pres">
      <dgm:prSet presAssocID="{E6443D43-078B-41CF-ADD6-ED0EBC105DCD}" presName="spacing" presStyleCnt="0"/>
      <dgm:spPr/>
    </dgm:pt>
    <dgm:pt modelId="{286036E0-E568-4689-8F9F-1B63EA1B264C}" type="pres">
      <dgm:prSet presAssocID="{24A2CE4D-E036-4A90-AEBF-E3A86F6C55E1}" presName="linNode" presStyleCnt="0"/>
      <dgm:spPr/>
    </dgm:pt>
    <dgm:pt modelId="{2F27A988-C430-4343-AFC6-121B747947E2}" type="pres">
      <dgm:prSet presAssocID="{24A2CE4D-E036-4A90-AEBF-E3A86F6C55E1}" presName="parentShp" presStyleLbl="node1" presStyleIdx="1" presStyleCnt="2" custScaleX="55472" custLinFactNeighborX="-12956" custLinFactNeighborY="-2290">
        <dgm:presLayoutVars>
          <dgm:bulletEnabled val="1"/>
        </dgm:presLayoutVars>
      </dgm:prSet>
      <dgm:spPr/>
    </dgm:pt>
    <dgm:pt modelId="{6155D189-BFBB-4B9F-8D31-913BF9BA760D}" type="pres">
      <dgm:prSet presAssocID="{24A2CE4D-E036-4A90-AEBF-E3A86F6C55E1}" presName="childShp" presStyleLbl="bgAccFollowNode1" presStyleIdx="1" presStyleCnt="2" custScaleX="133163" custScaleY="102905">
        <dgm:presLayoutVars>
          <dgm:bulletEnabled val="1"/>
        </dgm:presLayoutVars>
      </dgm:prSet>
      <dgm:spPr/>
    </dgm:pt>
  </dgm:ptLst>
  <dgm:cxnLst>
    <dgm:cxn modelId="{1CF7AF00-F57A-4C29-8101-68E9BD05E4B1}" type="presOf" srcId="{11DF4E1C-23D7-4781-B3ED-F41170FF8188}" destId="{C3B3B913-4373-4CB1-A8C3-406C9B1775F0}" srcOrd="0" destOrd="0" presId="urn:microsoft.com/office/officeart/2005/8/layout/vList6"/>
    <dgm:cxn modelId="{B6E17002-2394-45B0-8F6C-BFA68FFF0249}" srcId="{24A2CE4D-E036-4A90-AEBF-E3A86F6C55E1}" destId="{A4B77BE6-626D-476D-B83A-271CBBDF7D73}" srcOrd="1" destOrd="0" parTransId="{104BE8AC-F971-4FD1-AD25-9695E08E3FE7}" sibTransId="{53645F83-9D5B-481D-BCA1-9A7FF5FEF9CC}"/>
    <dgm:cxn modelId="{34324505-317A-45F3-9468-90EC5027BE98}" type="presOf" srcId="{4BBAB887-33C7-4B63-BADF-DDAB70B18E5B}" destId="{4ABF60CD-2ECA-4851-82A4-094AB17608A3}" srcOrd="0" destOrd="0" presId="urn:microsoft.com/office/officeart/2005/8/layout/vList6"/>
    <dgm:cxn modelId="{F1825310-AE1E-413E-95AD-F6393C999642}" type="presOf" srcId="{2E79069D-A155-447D-92DB-60376E8E0A17}" destId="{51EF8AA3-6FA0-4755-AA6E-C5BC8AE4F574}" srcOrd="0" destOrd="2" presId="urn:microsoft.com/office/officeart/2005/8/layout/vList6"/>
    <dgm:cxn modelId="{8F210F13-8B98-4765-817F-FEE7B6ED2C22}" type="presOf" srcId="{1B1C9F8E-73BE-47B3-923E-9B094069EAC6}" destId="{51EF8AA3-6FA0-4755-AA6E-C5BC8AE4F574}" srcOrd="0" destOrd="1" presId="urn:microsoft.com/office/officeart/2005/8/layout/vList6"/>
    <dgm:cxn modelId="{E480142D-EBC5-4509-9385-120D8B563197}" srcId="{24A2CE4D-E036-4A90-AEBF-E3A86F6C55E1}" destId="{2ECF5319-7D56-416E-B526-360890EA995C}" srcOrd="2" destOrd="0" parTransId="{C5FF7442-844C-4D83-80D5-CF36401ADCE3}" sibTransId="{A6C25A87-F9E8-493F-A7BB-E971369BC990}"/>
    <dgm:cxn modelId="{7C253561-ADF1-4223-AFAE-717421374CD6}" srcId="{24A2CE4D-E036-4A90-AEBF-E3A86F6C55E1}" destId="{D58E6CF1-92D8-4FCA-BAB1-530AD51FF9FE}" srcOrd="0" destOrd="0" parTransId="{3614229C-38F1-40F6-A05A-0367F26FF4A6}" sibTransId="{A34D69FC-C2B2-44C5-A80D-C1F0C2F151D1}"/>
    <dgm:cxn modelId="{D5A68743-3B7D-4279-9169-CFD53C5D9AD5}" type="presOf" srcId="{D58E6CF1-92D8-4FCA-BAB1-530AD51FF9FE}" destId="{6155D189-BFBB-4B9F-8D31-913BF9BA760D}" srcOrd="0" destOrd="0" presId="urn:microsoft.com/office/officeart/2005/8/layout/vList6"/>
    <dgm:cxn modelId="{BB85654A-875A-4BD4-AFEA-6786EADD2B55}" srcId="{4BBAB887-33C7-4B63-BADF-DDAB70B18E5B}" destId="{2E79069D-A155-447D-92DB-60376E8E0A17}" srcOrd="2" destOrd="0" parTransId="{B9E0C61A-CCC0-49E6-93C1-659CAF586805}" sibTransId="{B9503EAC-A0A9-402D-BE8B-29658F8C3F13}"/>
    <dgm:cxn modelId="{79A0088A-59B7-495E-AD65-1586C76B80C5}" type="presOf" srcId="{2ECF5319-7D56-416E-B526-360890EA995C}" destId="{6155D189-BFBB-4B9F-8D31-913BF9BA760D}" srcOrd="0" destOrd="2" presId="urn:microsoft.com/office/officeart/2005/8/layout/vList6"/>
    <dgm:cxn modelId="{6DD55095-D80A-4FE2-BC8A-5EF0EF7DE2E9}" srcId="{4BBAB887-33C7-4B63-BADF-DDAB70B18E5B}" destId="{E3C7C65A-8783-49A4-8A2E-5E80061BFAEE}" srcOrd="0" destOrd="0" parTransId="{16364019-A98C-4E26-A533-A61A0F73A5C0}" sibTransId="{CC7F4B7A-86F7-4958-9073-9EEBD48E133F}"/>
    <dgm:cxn modelId="{B7632F9D-B714-4F7A-98A6-E08A38293300}" srcId="{11DF4E1C-23D7-4781-B3ED-F41170FF8188}" destId="{24A2CE4D-E036-4A90-AEBF-E3A86F6C55E1}" srcOrd="1" destOrd="0" parTransId="{5A877494-CB19-4BEC-AB01-B36D41B364EE}" sibTransId="{12BC68E8-DB29-4B28-825E-C814B24F8C0D}"/>
    <dgm:cxn modelId="{878614A6-F683-4365-867D-F65E403C7C63}" srcId="{11DF4E1C-23D7-4781-B3ED-F41170FF8188}" destId="{4BBAB887-33C7-4B63-BADF-DDAB70B18E5B}" srcOrd="0" destOrd="0" parTransId="{5F85CE4B-1709-4876-87B8-6726423D4AB5}" sibTransId="{E6443D43-078B-41CF-ADD6-ED0EBC105DCD}"/>
    <dgm:cxn modelId="{50DF90BE-CA90-4769-9B6B-1A558DD00059}" srcId="{4BBAB887-33C7-4B63-BADF-DDAB70B18E5B}" destId="{1B1C9F8E-73BE-47B3-923E-9B094069EAC6}" srcOrd="1" destOrd="0" parTransId="{10D79157-F2C2-4C78-B5E1-94F340DCC4D4}" sibTransId="{C43B6917-CCC6-4C60-9F2E-C875B02383B0}"/>
    <dgm:cxn modelId="{1ECDE2C0-454C-41F8-B600-05AFE5EDA75C}" type="presOf" srcId="{E3C7C65A-8783-49A4-8A2E-5E80061BFAEE}" destId="{51EF8AA3-6FA0-4755-AA6E-C5BC8AE4F574}" srcOrd="0" destOrd="0" presId="urn:microsoft.com/office/officeart/2005/8/layout/vList6"/>
    <dgm:cxn modelId="{B062E3CD-6D5A-4D49-ACD5-63C75EF6B440}" type="presOf" srcId="{A4B77BE6-626D-476D-B83A-271CBBDF7D73}" destId="{6155D189-BFBB-4B9F-8D31-913BF9BA760D}" srcOrd="0" destOrd="1" presId="urn:microsoft.com/office/officeart/2005/8/layout/vList6"/>
    <dgm:cxn modelId="{0211C8D6-7CF7-45E6-9F6E-53FF1DE5881F}" srcId="{24A2CE4D-E036-4A90-AEBF-E3A86F6C55E1}" destId="{A8B24AA0-7FF6-4742-9D1A-850A82984117}" srcOrd="3" destOrd="0" parTransId="{A4BAE53E-5B42-413A-9317-1016D73D3E78}" sibTransId="{56485906-92F9-4FA0-9DF7-3D32DABE680D}"/>
    <dgm:cxn modelId="{219015E6-3495-460B-8BD9-ECAD4F352EBB}" type="presOf" srcId="{24A2CE4D-E036-4A90-AEBF-E3A86F6C55E1}" destId="{2F27A988-C430-4343-AFC6-121B747947E2}" srcOrd="0" destOrd="0" presId="urn:microsoft.com/office/officeart/2005/8/layout/vList6"/>
    <dgm:cxn modelId="{BA1A75EC-E0F2-4CFB-9CD2-7E021FCB3543}" type="presOf" srcId="{A8B24AA0-7FF6-4742-9D1A-850A82984117}" destId="{6155D189-BFBB-4B9F-8D31-913BF9BA760D}" srcOrd="0" destOrd="3" presId="urn:microsoft.com/office/officeart/2005/8/layout/vList6"/>
    <dgm:cxn modelId="{19F71CD5-F7FF-44AB-B71C-A3C367BEDDEA}" type="presParOf" srcId="{C3B3B913-4373-4CB1-A8C3-406C9B1775F0}" destId="{D0D6A3A1-C718-418B-9F92-D0D01C204B3A}" srcOrd="0" destOrd="0" presId="urn:microsoft.com/office/officeart/2005/8/layout/vList6"/>
    <dgm:cxn modelId="{6C647B22-A7DC-488E-8A18-C85297CF4B69}" type="presParOf" srcId="{D0D6A3A1-C718-418B-9F92-D0D01C204B3A}" destId="{4ABF60CD-2ECA-4851-82A4-094AB17608A3}" srcOrd="0" destOrd="0" presId="urn:microsoft.com/office/officeart/2005/8/layout/vList6"/>
    <dgm:cxn modelId="{CD75D5A0-2FFA-4531-B8DE-0DE08761BE3B}" type="presParOf" srcId="{D0D6A3A1-C718-418B-9F92-D0D01C204B3A}" destId="{51EF8AA3-6FA0-4755-AA6E-C5BC8AE4F574}" srcOrd="1" destOrd="0" presId="urn:microsoft.com/office/officeart/2005/8/layout/vList6"/>
    <dgm:cxn modelId="{D1DB9F01-E4B4-4631-9E5B-3D70601A3F10}" type="presParOf" srcId="{C3B3B913-4373-4CB1-A8C3-406C9B1775F0}" destId="{37A8739D-FC93-42C0-ACD2-66E2BACB9967}" srcOrd="1" destOrd="0" presId="urn:microsoft.com/office/officeart/2005/8/layout/vList6"/>
    <dgm:cxn modelId="{DC88FB99-3618-409E-8B09-24E93E9D77A5}" type="presParOf" srcId="{C3B3B913-4373-4CB1-A8C3-406C9B1775F0}" destId="{286036E0-E568-4689-8F9F-1B63EA1B264C}" srcOrd="2" destOrd="0" presId="urn:microsoft.com/office/officeart/2005/8/layout/vList6"/>
    <dgm:cxn modelId="{9294701D-C3E9-45A9-B0FF-0CE989E21817}" type="presParOf" srcId="{286036E0-E568-4689-8F9F-1B63EA1B264C}" destId="{2F27A988-C430-4343-AFC6-121B747947E2}" srcOrd="0" destOrd="0" presId="urn:microsoft.com/office/officeart/2005/8/layout/vList6"/>
    <dgm:cxn modelId="{12BD3A41-EEB8-4DAC-8942-DEDF221A8244}" type="presParOf" srcId="{286036E0-E568-4689-8F9F-1B63EA1B264C}" destId="{6155D189-BFBB-4B9F-8D31-913BF9BA760D}"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A0A22-2480-4EF9-911D-7D8AE2A029EE}">
      <dsp:nvSpPr>
        <dsp:cNvPr id="0" name=""/>
        <dsp:cNvSpPr/>
      </dsp:nvSpPr>
      <dsp:spPr>
        <a:xfrm>
          <a:off x="0" y="55187"/>
          <a:ext cx="10880726" cy="93483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Structure of Non-Clustered Indexes</a:t>
          </a:r>
        </a:p>
      </dsp:txBody>
      <dsp:txXfrm>
        <a:off x="45635" y="100822"/>
        <a:ext cx="10789456" cy="843560"/>
      </dsp:txXfrm>
    </dsp:sp>
    <dsp:sp modelId="{63E13A94-7817-429C-9000-02B774AE1FDC}">
      <dsp:nvSpPr>
        <dsp:cNvPr id="0" name=""/>
        <dsp:cNvSpPr/>
      </dsp:nvSpPr>
      <dsp:spPr>
        <a:xfrm>
          <a:off x="0" y="1087937"/>
          <a:ext cx="10880726" cy="934830"/>
        </a:xfrm>
        <a:prstGeom prst="roundRect">
          <a:avLst/>
        </a:prstGeom>
        <a:solidFill>
          <a:schemeClr val="accent2">
            <a:hueOff val="-666874"/>
            <a:satOff val="13846"/>
            <a:lumOff val="14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Bookmark and RID Lookups</a:t>
          </a:r>
        </a:p>
      </dsp:txBody>
      <dsp:txXfrm>
        <a:off x="45635" y="1133572"/>
        <a:ext cx="10789456" cy="843560"/>
      </dsp:txXfrm>
    </dsp:sp>
    <dsp:sp modelId="{91E1CB5F-2772-4F4D-A607-23B678753B5B}">
      <dsp:nvSpPr>
        <dsp:cNvPr id="0" name=""/>
        <dsp:cNvSpPr/>
      </dsp:nvSpPr>
      <dsp:spPr>
        <a:xfrm>
          <a:off x="0" y="2120687"/>
          <a:ext cx="10880726" cy="934830"/>
        </a:xfrm>
        <a:prstGeom prst="roundRect">
          <a:avLst/>
        </a:prstGeom>
        <a:solidFill>
          <a:schemeClr val="accent2">
            <a:hueOff val="-1333748"/>
            <a:satOff val="27691"/>
            <a:lumOff val="29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INCLUDE columns in a Non-Clustered Index</a:t>
          </a:r>
        </a:p>
      </dsp:txBody>
      <dsp:txXfrm>
        <a:off x="45635" y="2166322"/>
        <a:ext cx="10789456" cy="843560"/>
      </dsp:txXfrm>
    </dsp:sp>
    <dsp:sp modelId="{A315AC4A-8E64-4BE0-B95F-019F94B16190}">
      <dsp:nvSpPr>
        <dsp:cNvPr id="0" name=""/>
        <dsp:cNvSpPr/>
      </dsp:nvSpPr>
      <dsp:spPr>
        <a:xfrm>
          <a:off x="0" y="3153437"/>
          <a:ext cx="10880726" cy="934830"/>
        </a:xfrm>
        <a:prstGeom prst="roundRect">
          <a:avLst/>
        </a:prstGeom>
        <a:solidFill>
          <a:schemeClr val="accent2">
            <a:hueOff val="-2000623"/>
            <a:satOff val="41537"/>
            <a:lumOff val="44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Multi-Column Non-Clustered Indexes</a:t>
          </a:r>
        </a:p>
      </dsp:txBody>
      <dsp:txXfrm>
        <a:off x="45635" y="3199072"/>
        <a:ext cx="10789456" cy="843560"/>
      </dsp:txXfrm>
    </dsp:sp>
    <dsp:sp modelId="{DACBA197-C571-4A15-80F3-EA9E018C2684}">
      <dsp:nvSpPr>
        <dsp:cNvPr id="0" name=""/>
        <dsp:cNvSpPr/>
      </dsp:nvSpPr>
      <dsp:spPr>
        <a:xfrm>
          <a:off x="0" y="4186187"/>
          <a:ext cx="10880726" cy="934830"/>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Demonstration</a:t>
          </a:r>
        </a:p>
      </dsp:txBody>
      <dsp:txXfrm>
        <a:off x="45635" y="4231822"/>
        <a:ext cx="10789456" cy="843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69275B-E183-45F3-9FC2-5133B6D14A1C}">
      <dsp:nvSpPr>
        <dsp:cNvPr id="0" name=""/>
        <dsp:cNvSpPr/>
      </dsp:nvSpPr>
      <dsp:spPr>
        <a:xfrm>
          <a:off x="0" y="626"/>
          <a:ext cx="10687849" cy="14663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DF78B-F671-4474-AFDC-AB0586B09D38}">
      <dsp:nvSpPr>
        <dsp:cNvPr id="0" name=""/>
        <dsp:cNvSpPr/>
      </dsp:nvSpPr>
      <dsp:spPr>
        <a:xfrm>
          <a:off x="443580" y="330562"/>
          <a:ext cx="806509" cy="8065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C8043C-98B9-4EE2-9B1A-538D698A37A2}">
      <dsp:nvSpPr>
        <dsp:cNvPr id="0" name=""/>
        <dsp:cNvSpPr/>
      </dsp:nvSpPr>
      <dsp:spPr>
        <a:xfrm>
          <a:off x="1693669" y="626"/>
          <a:ext cx="8994180" cy="14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92" tIns="155192" rIns="155192" bIns="155192" numCol="1" spcCol="1270" anchor="ctr" anchorCtr="0">
          <a:noAutofit/>
        </a:bodyPr>
        <a:lstStyle/>
        <a:p>
          <a:pPr marL="0" lvl="0" indent="0" algn="l" defTabSz="977900">
            <a:lnSpc>
              <a:spcPct val="100000"/>
            </a:lnSpc>
            <a:spcBef>
              <a:spcPct val="0"/>
            </a:spcBef>
            <a:spcAft>
              <a:spcPct val="35000"/>
            </a:spcAft>
            <a:buNone/>
          </a:pPr>
          <a:r>
            <a:rPr lang="en-US" sz="2200" kern="1200" baseline="0"/>
            <a:t>It is a separate structure built on top of a Heap or Clustered Index.</a:t>
          </a:r>
          <a:endParaRPr lang="en-US" sz="2200" kern="1200" dirty="0"/>
        </a:p>
      </dsp:txBody>
      <dsp:txXfrm>
        <a:off x="1693669" y="626"/>
        <a:ext cx="8994180" cy="1466380"/>
      </dsp:txXfrm>
    </dsp:sp>
    <dsp:sp modelId="{B1B321F8-0F48-4EC3-A8BC-032D8A094BC3}">
      <dsp:nvSpPr>
        <dsp:cNvPr id="0" name=""/>
        <dsp:cNvSpPr/>
      </dsp:nvSpPr>
      <dsp:spPr>
        <a:xfrm>
          <a:off x="0" y="1833602"/>
          <a:ext cx="10687849" cy="14663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5E1E2-6EE2-4B3F-85D6-B8EB0738B31B}">
      <dsp:nvSpPr>
        <dsp:cNvPr id="0" name=""/>
        <dsp:cNvSpPr/>
      </dsp:nvSpPr>
      <dsp:spPr>
        <a:xfrm>
          <a:off x="443580" y="2163537"/>
          <a:ext cx="806509" cy="8065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7D69F0-D5CF-4D00-AD8D-BCC137F6ECCE}">
      <dsp:nvSpPr>
        <dsp:cNvPr id="0" name=""/>
        <dsp:cNvSpPr/>
      </dsp:nvSpPr>
      <dsp:spPr>
        <a:xfrm>
          <a:off x="1693669" y="1833602"/>
          <a:ext cx="8994180" cy="14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92" tIns="155192" rIns="155192" bIns="155192" numCol="1" spcCol="1270" anchor="ctr" anchorCtr="0">
          <a:noAutofit/>
        </a:bodyPr>
        <a:lstStyle/>
        <a:p>
          <a:pPr marL="0" lvl="0" indent="0" algn="l" defTabSz="977900">
            <a:lnSpc>
              <a:spcPct val="100000"/>
            </a:lnSpc>
            <a:spcBef>
              <a:spcPct val="0"/>
            </a:spcBef>
            <a:spcAft>
              <a:spcPct val="35000"/>
            </a:spcAft>
            <a:buNone/>
          </a:pPr>
          <a:r>
            <a:rPr lang="en-US" sz="2200" kern="1200" baseline="0"/>
            <a:t>Only contains a subset of the columns in the base table</a:t>
          </a:r>
          <a:endParaRPr lang="en-US" sz="2200" kern="1200"/>
        </a:p>
      </dsp:txBody>
      <dsp:txXfrm>
        <a:off x="1693669" y="1833602"/>
        <a:ext cx="8994180" cy="1466380"/>
      </dsp:txXfrm>
    </dsp:sp>
    <dsp:sp modelId="{2BAA5DA1-13BB-4B71-9F00-F59F845689B6}">
      <dsp:nvSpPr>
        <dsp:cNvPr id="0" name=""/>
        <dsp:cNvSpPr/>
      </dsp:nvSpPr>
      <dsp:spPr>
        <a:xfrm>
          <a:off x="0" y="3666577"/>
          <a:ext cx="10687849" cy="14663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E8B214-EB6F-4894-B825-6FB2A6A6597D}">
      <dsp:nvSpPr>
        <dsp:cNvPr id="0" name=""/>
        <dsp:cNvSpPr/>
      </dsp:nvSpPr>
      <dsp:spPr>
        <a:xfrm>
          <a:off x="443580" y="3996513"/>
          <a:ext cx="806509" cy="8065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l="16146" r="16146"/>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897854-AF76-48E4-BFAF-1A5DC77ACA3D}">
      <dsp:nvSpPr>
        <dsp:cNvPr id="0" name=""/>
        <dsp:cNvSpPr/>
      </dsp:nvSpPr>
      <dsp:spPr>
        <a:xfrm>
          <a:off x="1693669" y="3666577"/>
          <a:ext cx="8994180" cy="1466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92" tIns="155192" rIns="155192" bIns="155192" numCol="1" spcCol="1270" anchor="ctr" anchorCtr="0">
          <a:noAutofit/>
        </a:bodyPr>
        <a:lstStyle/>
        <a:p>
          <a:pPr marL="0" lvl="0" indent="0" algn="l" defTabSz="977900">
            <a:lnSpc>
              <a:spcPct val="100000"/>
            </a:lnSpc>
            <a:spcBef>
              <a:spcPct val="0"/>
            </a:spcBef>
            <a:spcAft>
              <a:spcPct val="35000"/>
            </a:spcAft>
            <a:buNone/>
          </a:pPr>
          <a:r>
            <a:rPr lang="en-US" sz="2200" kern="1200" baseline="0"/>
            <a:t>The leaf level contains only the columns defined in the index as well as the clustered key/heap ID that points to the base table structure.</a:t>
          </a:r>
          <a:endParaRPr lang="en-US" sz="2200" kern="1200"/>
        </a:p>
      </dsp:txBody>
      <dsp:txXfrm>
        <a:off x="1693669" y="3666577"/>
        <a:ext cx="8994180" cy="1466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FF3C2-9A81-4189-838C-0D11E5AE4E84}">
      <dsp:nvSpPr>
        <dsp:cNvPr id="0" name=""/>
        <dsp:cNvSpPr/>
      </dsp:nvSpPr>
      <dsp:spPr>
        <a:xfrm>
          <a:off x="0" y="702573"/>
          <a:ext cx="5284787" cy="121680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Occurs when SQL uses a nonclustered index to satisfy all or some of a query’s predicates, but it doesn’t contain all the information needed to cover the query. </a:t>
          </a:r>
        </a:p>
      </dsp:txBody>
      <dsp:txXfrm>
        <a:off x="59399" y="761972"/>
        <a:ext cx="5165989" cy="1098002"/>
      </dsp:txXfrm>
    </dsp:sp>
    <dsp:sp modelId="{7C7B184F-CA32-4151-A8BF-EA1A89B6BBD7}">
      <dsp:nvSpPr>
        <dsp:cNvPr id="0" name=""/>
        <dsp:cNvSpPr/>
      </dsp:nvSpPr>
      <dsp:spPr>
        <a:xfrm>
          <a:off x="0" y="2106573"/>
          <a:ext cx="5284787" cy="121680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a:t>Lookup </a:t>
          </a:r>
          <a:r>
            <a:rPr lang="en-US" sz="1600" kern="1200" baseline="0" dirty="0"/>
            <a:t>effectively join the nonclustered index back to the clustered index or heap. </a:t>
          </a:r>
          <a:endParaRPr lang="en-US" sz="1600" kern="1200" dirty="0"/>
        </a:p>
      </dsp:txBody>
      <dsp:txXfrm>
        <a:off x="59399" y="2165972"/>
        <a:ext cx="5165989" cy="1098002"/>
      </dsp:txXfrm>
    </dsp:sp>
    <dsp:sp modelId="{A660B4B1-E565-4312-8A5A-13CD7337B2DE}">
      <dsp:nvSpPr>
        <dsp:cNvPr id="0" name=""/>
        <dsp:cNvSpPr/>
      </dsp:nvSpPr>
      <dsp:spPr>
        <a:xfrm>
          <a:off x="0" y="3323374"/>
          <a:ext cx="5284787"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79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dirty="0"/>
            <a:t>If table has clustered index, it is called </a:t>
          </a:r>
          <a:r>
            <a:rPr lang="en-US" sz="1600" b="1" kern="1200" baseline="0" dirty="0"/>
            <a:t>bookmark lookup</a:t>
          </a:r>
          <a:r>
            <a:rPr lang="en-US" sz="1600" kern="1200" baseline="0" dirty="0"/>
            <a:t> (or key lookup)</a:t>
          </a:r>
          <a:endParaRPr lang="en-US" sz="1600" kern="1200" dirty="0"/>
        </a:p>
        <a:p>
          <a:pPr marL="171450" lvl="1" indent="-171450" algn="l" defTabSz="711200">
            <a:lnSpc>
              <a:spcPct val="90000"/>
            </a:lnSpc>
            <a:spcBef>
              <a:spcPct val="0"/>
            </a:spcBef>
            <a:spcAft>
              <a:spcPct val="20000"/>
            </a:spcAft>
            <a:buChar char="•"/>
          </a:pPr>
          <a:r>
            <a:rPr lang="en-US" sz="1600" kern="1200" baseline="0" dirty="0"/>
            <a:t>If the table is a heap with a non-clustered index, it is called </a:t>
          </a:r>
          <a:r>
            <a:rPr lang="en-US" sz="1600" b="1" kern="1200" baseline="0" dirty="0"/>
            <a:t>RID lookup</a:t>
          </a:r>
          <a:endParaRPr lang="en-US" sz="1600" kern="1200" dirty="0"/>
        </a:p>
      </dsp:txBody>
      <dsp:txXfrm>
        <a:off x="0" y="3323374"/>
        <a:ext cx="5284787" cy="1076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8023E-5379-4E43-8D5C-BDFB7061ED99}">
      <dsp:nvSpPr>
        <dsp:cNvPr id="0" name=""/>
        <dsp:cNvSpPr/>
      </dsp:nvSpPr>
      <dsp:spPr>
        <a:xfrm>
          <a:off x="0" y="496529"/>
          <a:ext cx="3400226" cy="2040136"/>
        </a:xfrm>
        <a:prstGeom prst="rect">
          <a:avLst/>
        </a:prstGeom>
        <a:solidFill>
          <a:schemeClr val="accent3">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Index columns used in WHERE clauses and JOINs.</a:t>
          </a:r>
          <a:endParaRPr lang="en-US" sz="2400" kern="1200"/>
        </a:p>
      </dsp:txBody>
      <dsp:txXfrm>
        <a:off x="0" y="496529"/>
        <a:ext cx="3400226" cy="2040136"/>
      </dsp:txXfrm>
    </dsp:sp>
    <dsp:sp modelId="{C74C92D6-8014-4E1D-9165-76DF4C5E6A84}">
      <dsp:nvSpPr>
        <dsp:cNvPr id="0" name=""/>
        <dsp:cNvSpPr/>
      </dsp:nvSpPr>
      <dsp:spPr>
        <a:xfrm>
          <a:off x="3740249" y="496529"/>
          <a:ext cx="3400226" cy="2040136"/>
        </a:xfrm>
        <a:prstGeom prst="rect">
          <a:avLst/>
        </a:prstGeom>
        <a:solidFill>
          <a:schemeClr val="accent3">
            <a:hueOff val="403574"/>
            <a:satOff val="0"/>
            <a:lumOff val="200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Keep indexes to a minimum, to minimize impact on DML and log writes.</a:t>
          </a:r>
          <a:endParaRPr lang="en-US" sz="2400" kern="1200" dirty="0"/>
        </a:p>
      </dsp:txBody>
      <dsp:txXfrm>
        <a:off x="3740249" y="496529"/>
        <a:ext cx="3400226" cy="2040136"/>
      </dsp:txXfrm>
    </dsp:sp>
    <dsp:sp modelId="{66311983-4D89-46B6-8ACF-DE2D1AA6A44E}">
      <dsp:nvSpPr>
        <dsp:cNvPr id="0" name=""/>
        <dsp:cNvSpPr/>
      </dsp:nvSpPr>
      <dsp:spPr>
        <a:xfrm>
          <a:off x="7480499" y="496529"/>
          <a:ext cx="3400226" cy="2040136"/>
        </a:xfrm>
        <a:prstGeom prst="rect">
          <a:avLst/>
        </a:prstGeom>
        <a:solidFill>
          <a:schemeClr val="accent3">
            <a:hueOff val="807148"/>
            <a:satOff val="0"/>
            <a:lumOff val="400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Single column indexes or Multicolumn indexes</a:t>
          </a:r>
          <a:endParaRPr lang="en-US" sz="2400" kern="1200" dirty="0"/>
        </a:p>
      </dsp:txBody>
      <dsp:txXfrm>
        <a:off x="7480499" y="496529"/>
        <a:ext cx="3400226" cy="2040136"/>
      </dsp:txXfrm>
    </dsp:sp>
    <dsp:sp modelId="{75123E70-C1E2-4C1F-8147-91166157351C}">
      <dsp:nvSpPr>
        <dsp:cNvPr id="0" name=""/>
        <dsp:cNvSpPr/>
      </dsp:nvSpPr>
      <dsp:spPr>
        <a:xfrm>
          <a:off x="0" y="2876687"/>
          <a:ext cx="3400226" cy="2040136"/>
        </a:xfrm>
        <a:prstGeom prst="rect">
          <a:avLst/>
        </a:prstGeom>
        <a:solidFill>
          <a:schemeClr val="accent3">
            <a:hueOff val="1210722"/>
            <a:satOff val="0"/>
            <a:lumOff val="600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Easy to create too many nonclustered indexes.</a:t>
          </a:r>
          <a:endParaRPr lang="en-US" sz="2400" kern="1200" dirty="0"/>
        </a:p>
      </dsp:txBody>
      <dsp:txXfrm>
        <a:off x="0" y="2876687"/>
        <a:ext cx="3400226" cy="2040136"/>
      </dsp:txXfrm>
    </dsp:sp>
    <dsp:sp modelId="{1F149603-872A-4E7C-8F99-341873593DB3}">
      <dsp:nvSpPr>
        <dsp:cNvPr id="0" name=""/>
        <dsp:cNvSpPr/>
      </dsp:nvSpPr>
      <dsp:spPr>
        <a:xfrm>
          <a:off x="3740249" y="2876687"/>
          <a:ext cx="3400226" cy="2040136"/>
        </a:xfrm>
        <a:prstGeom prst="rect">
          <a:avLst/>
        </a:prstGeom>
        <a:solidFill>
          <a:schemeClr val="accent3">
            <a:hueOff val="1614296"/>
            <a:satOff val="0"/>
            <a:lumOff val="800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Specific indexes are appropriate for high-impact queries.</a:t>
          </a:r>
          <a:endParaRPr lang="en-US" sz="2400" kern="1200" dirty="0"/>
        </a:p>
      </dsp:txBody>
      <dsp:txXfrm>
        <a:off x="3740249" y="2876687"/>
        <a:ext cx="3400226" cy="2040136"/>
      </dsp:txXfrm>
    </dsp:sp>
    <dsp:sp modelId="{7D5CE624-757B-40F4-8159-0B7EE5A0DE93}">
      <dsp:nvSpPr>
        <dsp:cNvPr id="0" name=""/>
        <dsp:cNvSpPr/>
      </dsp:nvSpPr>
      <dsp:spPr>
        <a:xfrm>
          <a:off x="7480499" y="2876687"/>
          <a:ext cx="3400226" cy="2040136"/>
        </a:xfrm>
        <a:prstGeom prst="rect">
          <a:avLst/>
        </a:prstGeom>
        <a:solidFill>
          <a:schemeClr val="accent3">
            <a:hueOff val="2017870"/>
            <a:satOff val="0"/>
            <a:lumOff val="1000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Ideally the focus should be writing queries to use existing indexes, rather than on adding more indexes.</a:t>
          </a:r>
          <a:endParaRPr lang="en-US" sz="2400" kern="1200" dirty="0"/>
        </a:p>
      </dsp:txBody>
      <dsp:txXfrm>
        <a:off x="7480499" y="2876687"/>
        <a:ext cx="3400226" cy="20401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F8AA3-6FA0-4755-AA6E-C5BC8AE4F574}">
      <dsp:nvSpPr>
        <dsp:cNvPr id="0" name=""/>
        <dsp:cNvSpPr/>
      </dsp:nvSpPr>
      <dsp:spPr>
        <a:xfrm>
          <a:off x="2356140" y="2333"/>
          <a:ext cx="8519955" cy="2261564"/>
        </a:xfrm>
        <a:prstGeom prst="rightArrow">
          <a:avLst>
            <a:gd name="adj1" fmla="val 75000"/>
            <a:gd name="adj2" fmla="val 50000"/>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None/>
          </a:pPr>
          <a:endParaRPr lang="en-US" sz="2100" kern="1200" dirty="0"/>
        </a:p>
        <a:p>
          <a:pPr marL="228600" lvl="1" indent="-228600" algn="l" defTabSz="933450">
            <a:lnSpc>
              <a:spcPct val="90000"/>
            </a:lnSpc>
            <a:spcBef>
              <a:spcPct val="0"/>
            </a:spcBef>
            <a:spcAft>
              <a:spcPct val="15000"/>
            </a:spcAft>
            <a:buNone/>
          </a:pPr>
          <a:r>
            <a:rPr lang="en-US" sz="2100" kern="1200" dirty="0"/>
            <a:t> </a:t>
          </a:r>
          <a:r>
            <a:rPr lang="en-US" sz="2100" kern="1200" baseline="0" dirty="0"/>
            <a:t> </a:t>
          </a:r>
          <a:endParaRPr lang="en-US" sz="2100" kern="1200" dirty="0"/>
        </a:p>
        <a:p>
          <a:pPr marL="228600" lvl="1" indent="-228600" algn="l" defTabSz="933450">
            <a:lnSpc>
              <a:spcPct val="90000"/>
            </a:lnSpc>
            <a:spcBef>
              <a:spcPct val="0"/>
            </a:spcBef>
            <a:spcAft>
              <a:spcPct val="15000"/>
            </a:spcAft>
            <a:buNone/>
          </a:pPr>
          <a:r>
            <a:rPr lang="en-US" sz="2100" kern="1200" baseline="0" dirty="0"/>
            <a:t>	CREATE INDEX IX1 ON TABLE (PostalCode, StateID, City)</a:t>
          </a:r>
          <a:endParaRPr lang="en-US" sz="2100" kern="1200" dirty="0"/>
        </a:p>
      </dsp:txBody>
      <dsp:txXfrm>
        <a:off x="2356140" y="285029"/>
        <a:ext cx="7671869" cy="1696173"/>
      </dsp:txXfrm>
    </dsp:sp>
    <dsp:sp modelId="{4ABF60CD-2ECA-4851-82A4-094AB17608A3}">
      <dsp:nvSpPr>
        <dsp:cNvPr id="0" name=""/>
        <dsp:cNvSpPr/>
      </dsp:nvSpPr>
      <dsp:spPr>
        <a:xfrm>
          <a:off x="0" y="2333"/>
          <a:ext cx="2351510" cy="2261564"/>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Seek only happens if you search for the columns in the specified order.</a:t>
          </a:r>
          <a:endParaRPr lang="en-US" sz="2000" kern="1200" dirty="0"/>
        </a:p>
      </dsp:txBody>
      <dsp:txXfrm>
        <a:off x="110400" y="112733"/>
        <a:ext cx="2130710" cy="2040764"/>
      </dsp:txXfrm>
    </dsp:sp>
    <dsp:sp modelId="{6155D189-BFBB-4B9F-8D31-913BF9BA760D}">
      <dsp:nvSpPr>
        <dsp:cNvPr id="0" name=""/>
        <dsp:cNvSpPr/>
      </dsp:nvSpPr>
      <dsp:spPr>
        <a:xfrm>
          <a:off x="2365169" y="2490053"/>
          <a:ext cx="8515176" cy="2327262"/>
        </a:xfrm>
        <a:prstGeom prst="rightArrow">
          <a:avLst>
            <a:gd name="adj1" fmla="val 75000"/>
            <a:gd name="adj2" fmla="val 50000"/>
          </a:avLst>
        </a:prstGeom>
        <a:solidFill>
          <a:schemeClr val="accent2">
            <a:tint val="40000"/>
            <a:alpha val="90000"/>
            <a:hueOff val="-3488517"/>
            <a:satOff val="9327"/>
            <a:lumOff val="1154"/>
            <a:alphaOff val="0"/>
          </a:schemeClr>
        </a:solidFill>
        <a:ln w="10795" cap="flat" cmpd="sng" algn="ctr">
          <a:solidFill>
            <a:schemeClr val="accent2">
              <a:tint val="40000"/>
              <a:alpha val="90000"/>
              <a:hueOff val="-3488517"/>
              <a:satOff val="9327"/>
              <a:lumOff val="11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baseline="0" dirty="0"/>
            <a:t>WHERE PostalCode = 98011 – seek</a:t>
          </a:r>
          <a:endParaRPr lang="en-US" sz="2100" kern="1200" dirty="0"/>
        </a:p>
        <a:p>
          <a:pPr marL="228600" lvl="1" indent="-228600" algn="l" defTabSz="933450">
            <a:lnSpc>
              <a:spcPct val="90000"/>
            </a:lnSpc>
            <a:spcBef>
              <a:spcPct val="0"/>
            </a:spcBef>
            <a:spcAft>
              <a:spcPct val="15000"/>
            </a:spcAft>
            <a:buChar char="•"/>
          </a:pPr>
          <a:r>
            <a:rPr lang="en-US" sz="2100" kern="1200" baseline="0" dirty="0"/>
            <a:t>WHERE PostalCode = 98011 AND StateID = 79 – seek both</a:t>
          </a:r>
          <a:endParaRPr lang="en-US" sz="2100" kern="1200" dirty="0"/>
        </a:p>
        <a:p>
          <a:pPr marL="228600" lvl="1" indent="-228600" algn="l" defTabSz="933450">
            <a:lnSpc>
              <a:spcPct val="90000"/>
            </a:lnSpc>
            <a:spcBef>
              <a:spcPct val="0"/>
            </a:spcBef>
            <a:spcAft>
              <a:spcPct val="15000"/>
            </a:spcAft>
            <a:buChar char="•"/>
          </a:pPr>
          <a:r>
            <a:rPr lang="en-US" sz="2100" kern="1200" baseline="0" dirty="0"/>
            <a:t>WHERE PostalCode = 98011 – seek AND City = Bothell -- scan</a:t>
          </a:r>
          <a:endParaRPr lang="en-US" sz="2100" kern="1200" dirty="0"/>
        </a:p>
        <a:p>
          <a:pPr marL="228600" lvl="1" indent="-228600" algn="l" defTabSz="933450">
            <a:lnSpc>
              <a:spcPct val="90000"/>
            </a:lnSpc>
            <a:spcBef>
              <a:spcPct val="0"/>
            </a:spcBef>
            <a:spcAft>
              <a:spcPct val="15000"/>
            </a:spcAft>
            <a:buChar char="•"/>
          </a:pPr>
          <a:r>
            <a:rPr lang="en-US" sz="2100" kern="1200" baseline="0" dirty="0"/>
            <a:t>WHERE StateID = 79 -- scan</a:t>
          </a:r>
          <a:endParaRPr lang="en-US" sz="2100" kern="1200" dirty="0"/>
        </a:p>
      </dsp:txBody>
      <dsp:txXfrm>
        <a:off x="2365169" y="2780961"/>
        <a:ext cx="7642453" cy="1745446"/>
      </dsp:txXfrm>
    </dsp:sp>
    <dsp:sp modelId="{2F27A988-C430-4343-AFC6-121B747947E2}">
      <dsp:nvSpPr>
        <dsp:cNvPr id="0" name=""/>
        <dsp:cNvSpPr/>
      </dsp:nvSpPr>
      <dsp:spPr>
        <a:xfrm>
          <a:off x="0" y="2471113"/>
          <a:ext cx="2364790" cy="2261564"/>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Effect of column in different WHERE clause.</a:t>
          </a:r>
          <a:endParaRPr lang="en-US" sz="2000" kern="1200" dirty="0"/>
        </a:p>
      </dsp:txBody>
      <dsp:txXfrm>
        <a:off x="110400" y="2581513"/>
        <a:ext cx="2143990" cy="20407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7/9/2023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ql/relational-databases/sql-server-index-design-guide?view=sql-server-ver1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a:t>
            </a:fld>
            <a:endParaRPr lang="en-US"/>
          </a:p>
        </p:txBody>
      </p:sp>
    </p:spTree>
    <p:extLst>
      <p:ext uri="{BB962C8B-B14F-4D97-AF65-F5344CB8AC3E}">
        <p14:creationId xmlns:p14="http://schemas.microsoft.com/office/powerpoint/2010/main" val="2197008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trying to decide whether your index should be on Col1, Col2 or Col2, Col1 (or both), remember that even though SQL Server performs best when it can seek the index, scanning the index may still perform a lot better than scanning the clustered index. </a:t>
            </a:r>
          </a:p>
          <a:p>
            <a:r>
              <a:rPr lang="en-US" dirty="0"/>
              <a:t>That Is because the clustered index holds all the data for the rows and is therefore typically much larger than any nonclustered index, which typically only has a few columns.  </a:t>
            </a:r>
          </a:p>
          <a:p>
            <a:endParaRPr lang="en-US" dirty="0"/>
          </a:p>
          <a:p>
            <a:r>
              <a:rPr lang="en-US" dirty="0"/>
              <a:t>Therefore, if you are frequently searching for Col1 or Col1, Col2, and only occasionally searching for Col2, it may be OK to accept the index scan needed when you do query Col2 alone, instead of creating both indexes and incurring that maintenance and DML overhead.</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a:p>
        </p:txBody>
      </p:sp>
    </p:spTree>
    <p:extLst>
      <p:ext uri="{BB962C8B-B14F-4D97-AF65-F5344CB8AC3E}">
        <p14:creationId xmlns:p14="http://schemas.microsoft.com/office/powerpoint/2010/main" val="4259417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trying to decide whether your index should be on Col1, Col2 or Col2, Col1 (or both), remember that even though SQL Server performs best when it can seek the index, scanning the index may still perform a lot better than scanning the clustered index. </a:t>
            </a:r>
          </a:p>
          <a:p>
            <a:r>
              <a:rPr lang="en-US" dirty="0"/>
              <a:t>That Is because the clustered index holds all the data for the rows and is therefore typically much larger than any nonclustered index, which typically only has a few columns.  </a:t>
            </a:r>
          </a:p>
          <a:p>
            <a:endParaRPr lang="en-US" dirty="0"/>
          </a:p>
          <a:p>
            <a:r>
              <a:rPr lang="en-US" dirty="0"/>
              <a:t>Therefore, if you are frequently searching for Col1 or Col1, Col2, and only occasionally searching for Col2, it may be OK to accept the index scan needed when you do query Col2 alone, instead of creating both indexes and incurring that maintenance and DML overhead.</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14</a:t>
            </a:fld>
            <a:endParaRPr lang="en-US" noProof="0"/>
          </a:p>
        </p:txBody>
      </p:sp>
    </p:spTree>
    <p:extLst>
      <p:ext uri="{BB962C8B-B14F-4D97-AF65-F5344CB8AC3E}">
        <p14:creationId xmlns:p14="http://schemas.microsoft.com/office/powerpoint/2010/main" val="2951555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trying to decide whether your index should be on Col1, Col2 or Col2, Col1 (or both), remember that even though SQL Server performs best when it can seek the index, scanning the index may still perform a lot better than scanning the clustered index. </a:t>
            </a:r>
          </a:p>
          <a:p>
            <a:r>
              <a:rPr lang="en-US" dirty="0"/>
              <a:t>That Is because the clustered index holds all the data for the rows and is therefore typically much larger than any nonclustered index, which typically only has a few columns.  </a:t>
            </a:r>
          </a:p>
          <a:p>
            <a:endParaRPr lang="en-US" dirty="0"/>
          </a:p>
          <a:p>
            <a:r>
              <a:rPr lang="en-US" dirty="0"/>
              <a:t>Therefore, if you are frequently searching for Col1 or Col1, Col2, and only occasionally searching for Col2, it may be OK to accept the index scan needed when you do query Col2 alone, instead of creating both indexes and incurring that maintenance and DML overhead.</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15</a:t>
            </a:fld>
            <a:endParaRPr lang="en-US" noProof="0"/>
          </a:p>
        </p:txBody>
      </p:sp>
    </p:spTree>
    <p:extLst>
      <p:ext uri="{BB962C8B-B14F-4D97-AF65-F5344CB8AC3E}">
        <p14:creationId xmlns:p14="http://schemas.microsoft.com/office/powerpoint/2010/main" val="166702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7/9/2023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90669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7/9/2023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93482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CA"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7/9/2023 9:44 AM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211431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703824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NonClustered</a:t>
            </a:r>
            <a:r>
              <a:rPr lang="en-US" b="1" dirty="0"/>
              <a:t> Index</a:t>
            </a:r>
          </a:p>
          <a:p>
            <a:pPr marL="171450" indent="-171450">
              <a:buFont typeface="Arial" panose="020B0604020202020204" pitchFamily="34" charset="0"/>
              <a:buChar char="•"/>
            </a:pPr>
            <a:r>
              <a:rPr lang="en-US" dirty="0"/>
              <a:t>Same B-tree data structure as in a clustered index, except for Leaf Level.</a:t>
            </a:r>
            <a:br>
              <a:rPr lang="en-US" dirty="0"/>
            </a:br>
            <a:endParaRPr lang="en-US" dirty="0"/>
          </a:p>
          <a:p>
            <a:pPr marL="171450" indent="-171450">
              <a:buFont typeface="Arial" panose="020B0604020202020204" pitchFamily="34" charset="0"/>
              <a:buChar char="•"/>
            </a:pPr>
            <a:r>
              <a:rPr lang="en-US" dirty="0"/>
              <a:t>Non-Clustered Index Data is kept in synch with base table, but its data is stored separately.</a:t>
            </a:r>
            <a:br>
              <a:rPr lang="en-US" dirty="0"/>
            </a:br>
            <a:endParaRPr lang="en-US" dirty="0"/>
          </a:p>
          <a:p>
            <a:pPr marL="171450" indent="-171450">
              <a:buFont typeface="Arial" panose="020B0604020202020204" pitchFamily="34" charset="0"/>
              <a:buChar char="•"/>
            </a:pPr>
            <a:r>
              <a:rPr lang="en-US" dirty="0"/>
              <a:t>Contains a subset of the columns in the base table.</a:t>
            </a:r>
          </a:p>
          <a:p>
            <a:pPr lvl="2"/>
            <a:r>
              <a:rPr lang="en-US" dirty="0"/>
              <a:t>Think of it as a skinny table that is really fast for searching and sorting.</a:t>
            </a:r>
          </a:p>
          <a:p>
            <a:pPr lvl="2"/>
            <a:r>
              <a:rPr lang="en-US" dirty="0"/>
              <a:t>Most likely far fewer pages in a NC index as compared to a Clustered table.</a:t>
            </a:r>
            <a:br>
              <a:rPr lang="en-US" dirty="0"/>
            </a:br>
            <a:endParaRPr lang="en-US" dirty="0"/>
          </a:p>
          <a:p>
            <a:pPr marL="171450" indent="-171450">
              <a:buFont typeface="Arial" panose="020B0604020202020204" pitchFamily="34" charset="0"/>
              <a:buChar char="•"/>
            </a:pPr>
            <a:r>
              <a:rPr lang="en-US" dirty="0"/>
              <a:t>Leaf level contents:</a:t>
            </a:r>
          </a:p>
          <a:p>
            <a:pPr lvl="2"/>
            <a:r>
              <a:rPr lang="en-US" dirty="0"/>
              <a:t>Columns defined in the index key.</a:t>
            </a:r>
          </a:p>
          <a:p>
            <a:pPr lvl="2"/>
            <a:r>
              <a:rPr lang="en-US" dirty="0"/>
              <a:t>A ‘pointer’ to link back to the base table (to retrieve additional data).</a:t>
            </a:r>
          </a:p>
          <a:p>
            <a:pPr lvl="3"/>
            <a:r>
              <a:rPr lang="en-US" dirty="0"/>
              <a:t>clustered key for Clustered Objects</a:t>
            </a:r>
            <a:br>
              <a:rPr lang="en-US" dirty="0"/>
            </a:br>
            <a:r>
              <a:rPr lang="en-US" dirty="0"/>
              <a:t>or </a:t>
            </a:r>
          </a:p>
          <a:p>
            <a:pPr lvl="3"/>
            <a:r>
              <a:rPr lang="en-US" dirty="0"/>
              <a:t>ROW ID for heap objects</a:t>
            </a:r>
          </a:p>
          <a:p>
            <a:pPr lvl="2"/>
            <a:r>
              <a:rPr lang="en-US" dirty="0"/>
              <a:t>Any Included Columns</a:t>
            </a:r>
            <a:br>
              <a:rPr lang="en-US" dirty="0"/>
            </a:br>
            <a:endParaRPr lang="en-US" dirty="0"/>
          </a:p>
          <a:p>
            <a:pPr lvl="2"/>
            <a:r>
              <a:rPr lang="en-US" dirty="0"/>
              <a:t>As Leaf level contains fewer columns  in comparison to base table, Non-Clustered indexes have fewer pages than the corresponding base table.</a:t>
            </a:r>
          </a:p>
          <a:p>
            <a:endParaRPr lang="en-US" dirty="0"/>
          </a:p>
          <a:p>
            <a:r>
              <a:rPr lang="en-US" dirty="0"/>
              <a:t>References </a:t>
            </a:r>
            <a:r>
              <a:rPr lang="en-US" dirty="0">
                <a:hlinkClick r:id="rId3"/>
              </a:rPr>
              <a:t>https://docs.microsoft.com/en-us/sql/relational-databases/sql-server-index-design-guide?view=sql-server-ver15</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909717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r>
              <a:rPr lang="en-US" dirty="0"/>
              <a:t>When</a:t>
            </a:r>
            <a:r>
              <a:rPr lang="en-US" baseline="0" dirty="0"/>
              <a:t> nonclustered indexes are used, SQL Server may choose to use a different access method. </a:t>
            </a:r>
          </a:p>
          <a:p>
            <a:pPr marL="438912" lvl="1" indent="-228600"/>
            <a:r>
              <a:rPr lang="en-US" baseline="0" dirty="0"/>
              <a:t>When the nonclustered index is sought or scanned, it</a:t>
            </a:r>
            <a:r>
              <a:rPr lang="en-US" dirty="0"/>
              <a:t> i</a:t>
            </a:r>
            <a:r>
              <a:rPr lang="en-US" baseline="0" dirty="0"/>
              <a:t>s doing so to support WHERE clauses and JOINs.</a:t>
            </a:r>
          </a:p>
          <a:p>
            <a:pPr marL="438912" lvl="1" indent="-228600"/>
            <a:r>
              <a:rPr lang="en-US" baseline="0" dirty="0"/>
              <a:t>However, the </a:t>
            </a:r>
            <a:r>
              <a:rPr lang="en-US" dirty="0"/>
              <a:t>nonclustered index </a:t>
            </a:r>
            <a:r>
              <a:rPr lang="en-US" baseline="0" dirty="0"/>
              <a:t>often cannot support the SELECT clause hence need to join with base table. </a:t>
            </a:r>
          </a:p>
          <a:p>
            <a:pPr marL="438912" lvl="1" indent="-228600"/>
            <a:r>
              <a:rPr lang="en-US" baseline="0" dirty="0"/>
              <a:t>To put it another way, it cannot ‘cover’ the query.  </a:t>
            </a:r>
          </a:p>
          <a:p>
            <a:r>
              <a:rPr lang="en-US" dirty="0"/>
              <a:t>=============</a:t>
            </a:r>
          </a:p>
          <a:p>
            <a:r>
              <a:rPr lang="en-US" b="1" dirty="0"/>
              <a:t>More Information</a:t>
            </a:r>
          </a:p>
          <a:p>
            <a:r>
              <a:rPr lang="en-US" dirty="0"/>
              <a:t>=============</a:t>
            </a:r>
          </a:p>
          <a:p>
            <a:endParaRPr lang="en-US" baseline="0" dirty="0"/>
          </a:p>
          <a:p>
            <a:pPr marL="171450" indent="-171450">
              <a:buFont typeface="Arial" panose="020B0604020202020204" pitchFamily="34" charset="0"/>
              <a:buChar char="•"/>
            </a:pPr>
            <a:r>
              <a:rPr lang="en-US" b="1" baseline="0" dirty="0"/>
              <a:t>To get the columns needed for the select clause, SQL Server needs to look up those additional columns using a Key Lookup, which reaches back to the clustered index or heap</a:t>
            </a:r>
            <a:r>
              <a:rPr lang="en-US" baseline="0" dirty="0"/>
              <a:t>. </a:t>
            </a:r>
          </a:p>
          <a:p>
            <a:pPr marL="171450" indent="-171450">
              <a:buFont typeface="Arial" panose="020B0604020202020204" pitchFamily="34" charset="0"/>
              <a:buChar char="•"/>
            </a:pPr>
            <a:r>
              <a:rPr lang="en-US" baseline="0" dirty="0"/>
              <a:t>This is possible because each row in the nonclustered index has not only the columns that were defined, but </a:t>
            </a:r>
            <a:r>
              <a:rPr lang="en-US" b="1" baseline="0" dirty="0"/>
              <a:t>also includes the clustering key or RID.  </a:t>
            </a:r>
          </a:p>
          <a:p>
            <a:pPr marL="171450" indent="-171450">
              <a:buFont typeface="Arial" panose="020B0604020202020204" pitchFamily="34" charset="0"/>
              <a:buChar char="•"/>
            </a:pPr>
            <a:r>
              <a:rPr lang="en-US" b="1" baseline="0" dirty="0"/>
              <a:t>When the </a:t>
            </a:r>
            <a:r>
              <a:rPr lang="en-US" b="1" dirty="0"/>
              <a:t>nonclustered index </a:t>
            </a:r>
            <a:r>
              <a:rPr lang="en-US" b="1" baseline="0" dirty="0"/>
              <a:t>seek/scan finds the rows that match the filter requested, it loops over each of the rows, gets the hidden key/RID, and gets the additional columns needed</a:t>
            </a:r>
            <a:r>
              <a:rPr lang="en-US" baseline="0" dirty="0"/>
              <a:t>.</a:t>
            </a:r>
          </a:p>
          <a:p>
            <a:pPr marL="171450" indent="-171450">
              <a:buFont typeface="Arial" panose="020B0604020202020204" pitchFamily="34" charset="0"/>
              <a:buChar char="•"/>
            </a:pPr>
            <a:r>
              <a:rPr lang="en-US" b="1" baseline="0" dirty="0"/>
              <a:t>Key lookups are costly. </a:t>
            </a:r>
            <a:r>
              <a:rPr lang="en-US" baseline="0" dirty="0"/>
              <a:t>In fact, they</a:t>
            </a:r>
            <a:r>
              <a:rPr lang="en-US" dirty="0"/>
              <a:t> a</a:t>
            </a:r>
            <a:r>
              <a:rPr lang="en-US" baseline="0" dirty="0"/>
              <a:t>re so costly that SQL Server frequently decides that the cost of a </a:t>
            </a:r>
            <a:r>
              <a:rPr lang="en-US" dirty="0"/>
              <a:t>nonclustered index </a:t>
            </a:r>
            <a:r>
              <a:rPr lang="en-US" baseline="0" dirty="0"/>
              <a:t>seek + lookup is higher than simply scanning the clustered index.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To improve Query performance </a:t>
            </a:r>
            <a:r>
              <a:rPr lang="en-US" dirty="0"/>
              <a:t>one must  remove the lookup from the Execution plan.</a:t>
            </a:r>
          </a:p>
          <a:p>
            <a:endParaRPr lang="en-US" baseline="0" dirty="0"/>
          </a:p>
          <a:p>
            <a:endParaRPr lang="en-US" baseline="0" dirty="0"/>
          </a:p>
          <a:p>
            <a:r>
              <a:rPr lang="en-US" b="1" u="sng" baseline="0" dirty="0"/>
              <a:t>The ‘tipping point’ that determines when SQL Server will scan is pretty low, and is typically 10%</a:t>
            </a:r>
            <a:r>
              <a:rPr lang="en-US" b="0" u="none" baseline="0" dirty="0"/>
              <a:t>.</a:t>
            </a:r>
          </a:p>
          <a:p>
            <a:endParaRPr lang="en-US" baseline="0" dirty="0"/>
          </a:p>
          <a:p>
            <a:r>
              <a:rPr lang="en-US" dirty="0"/>
              <a:t>T</a:t>
            </a:r>
            <a:r>
              <a:rPr lang="en-US" baseline="0" dirty="0"/>
              <a:t>herefore, avoiding key lookups is often a good way to help query performance. The next lesson, </a:t>
            </a:r>
            <a:r>
              <a:rPr lang="en-US" dirty="0"/>
              <a:t>“I</a:t>
            </a:r>
            <a:r>
              <a:rPr lang="en-US" baseline="0" dirty="0"/>
              <a:t>ndexing </a:t>
            </a:r>
            <a:r>
              <a:rPr lang="en-US" dirty="0"/>
              <a:t>S</a:t>
            </a:r>
            <a:r>
              <a:rPr lang="en-US" baseline="0" dirty="0"/>
              <a:t>trategy”, discusses ways that this can be done.</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a:p>
        </p:txBody>
      </p:sp>
    </p:spTree>
    <p:extLst>
      <p:ext uri="{BB962C8B-B14F-4D97-AF65-F5344CB8AC3E}">
        <p14:creationId xmlns:p14="http://schemas.microsoft.com/office/powerpoint/2010/main" val="2366425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r>
              <a:rPr lang="en-US" dirty="0"/>
              <a:t>When</a:t>
            </a:r>
            <a:r>
              <a:rPr lang="en-US" baseline="0" dirty="0"/>
              <a:t> nonclustered indexes are used, SQL Server may choose to use a different access method. </a:t>
            </a:r>
          </a:p>
          <a:p>
            <a:pPr marL="438912" lvl="1" indent="-228600"/>
            <a:r>
              <a:rPr lang="en-US" baseline="0" dirty="0"/>
              <a:t>When the nonclustered index is sought or scanned, it</a:t>
            </a:r>
            <a:r>
              <a:rPr lang="en-US" dirty="0"/>
              <a:t> i</a:t>
            </a:r>
            <a:r>
              <a:rPr lang="en-US" baseline="0" dirty="0"/>
              <a:t>s doing so to support WHERE clauses and JOINs.</a:t>
            </a:r>
          </a:p>
          <a:p>
            <a:pPr marL="438912" lvl="1" indent="-228600"/>
            <a:r>
              <a:rPr lang="en-US" baseline="0" dirty="0"/>
              <a:t>However, the </a:t>
            </a:r>
            <a:r>
              <a:rPr lang="en-US" dirty="0"/>
              <a:t>nonclustered index </a:t>
            </a:r>
            <a:r>
              <a:rPr lang="en-US" baseline="0" dirty="0"/>
              <a:t>often cannot support the SELECT clause hence need to join with base table. </a:t>
            </a:r>
          </a:p>
          <a:p>
            <a:pPr marL="438912" lvl="1" indent="-228600"/>
            <a:r>
              <a:rPr lang="en-US" baseline="0" dirty="0"/>
              <a:t>To put it another way, it cannot ‘cover’ the query.  </a:t>
            </a:r>
          </a:p>
          <a:p>
            <a:r>
              <a:rPr lang="en-US" dirty="0"/>
              <a:t>=============</a:t>
            </a:r>
          </a:p>
          <a:p>
            <a:r>
              <a:rPr lang="en-US" b="1" dirty="0"/>
              <a:t>More Information</a:t>
            </a:r>
          </a:p>
          <a:p>
            <a:r>
              <a:rPr lang="en-US" dirty="0"/>
              <a:t>=============</a:t>
            </a:r>
          </a:p>
          <a:p>
            <a:endParaRPr lang="en-US" baseline="0" dirty="0"/>
          </a:p>
          <a:p>
            <a:pPr marL="171450" indent="-171450">
              <a:buFont typeface="Arial" panose="020B0604020202020204" pitchFamily="34" charset="0"/>
              <a:buChar char="•"/>
            </a:pPr>
            <a:r>
              <a:rPr lang="en-US" b="1" baseline="0" dirty="0"/>
              <a:t>To get the columns needed for the select clause, SQL Server needs to look up those additional columns using a Key Lookup, which reaches back to the clustered index or heap</a:t>
            </a:r>
            <a:r>
              <a:rPr lang="en-US" baseline="0" dirty="0"/>
              <a:t>. </a:t>
            </a:r>
          </a:p>
          <a:p>
            <a:pPr marL="171450" indent="-171450">
              <a:buFont typeface="Arial" panose="020B0604020202020204" pitchFamily="34" charset="0"/>
              <a:buChar char="•"/>
            </a:pPr>
            <a:r>
              <a:rPr lang="en-US" baseline="0" dirty="0"/>
              <a:t>This is possible because each row in the nonclustered index has not only the columns that were defined, but </a:t>
            </a:r>
            <a:r>
              <a:rPr lang="en-US" b="1" baseline="0" dirty="0"/>
              <a:t>also includes the clustering key or RID.  </a:t>
            </a:r>
          </a:p>
          <a:p>
            <a:pPr marL="171450" indent="-171450">
              <a:buFont typeface="Arial" panose="020B0604020202020204" pitchFamily="34" charset="0"/>
              <a:buChar char="•"/>
            </a:pPr>
            <a:r>
              <a:rPr lang="en-US" b="1" baseline="0" dirty="0"/>
              <a:t>When the </a:t>
            </a:r>
            <a:r>
              <a:rPr lang="en-US" b="1" dirty="0"/>
              <a:t>nonclustered index </a:t>
            </a:r>
            <a:r>
              <a:rPr lang="en-US" b="1" baseline="0" dirty="0"/>
              <a:t>seek/scan finds the rows that match the filter requested, it loops over each of the rows, gets the hidden key/RID, and gets the additional columns needed</a:t>
            </a:r>
            <a:r>
              <a:rPr lang="en-US" baseline="0" dirty="0"/>
              <a:t>.</a:t>
            </a:r>
          </a:p>
          <a:p>
            <a:pPr marL="171450" indent="-171450">
              <a:buFont typeface="Arial" panose="020B0604020202020204" pitchFamily="34" charset="0"/>
              <a:buChar char="•"/>
            </a:pPr>
            <a:r>
              <a:rPr lang="en-US" b="1" baseline="0" dirty="0"/>
              <a:t>Key lookups are costly. </a:t>
            </a:r>
            <a:r>
              <a:rPr lang="en-US" baseline="0" dirty="0"/>
              <a:t>In fact, they</a:t>
            </a:r>
            <a:r>
              <a:rPr lang="en-US" dirty="0"/>
              <a:t> a</a:t>
            </a:r>
            <a:r>
              <a:rPr lang="en-US" baseline="0" dirty="0"/>
              <a:t>re so costly that SQL Server frequently decides that the cost of a </a:t>
            </a:r>
            <a:r>
              <a:rPr lang="en-US" dirty="0"/>
              <a:t>nonclustered index </a:t>
            </a:r>
            <a:r>
              <a:rPr lang="en-US" baseline="0" dirty="0"/>
              <a:t>seek + lookup is higher than simply scanning the clustered index.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To improve Query performance </a:t>
            </a:r>
            <a:r>
              <a:rPr lang="en-US" dirty="0"/>
              <a:t>one must  remove the lookup from the Execution plan.</a:t>
            </a:r>
          </a:p>
          <a:p>
            <a:endParaRPr lang="en-US" baseline="0" dirty="0"/>
          </a:p>
          <a:p>
            <a:endParaRPr lang="en-US" baseline="0" dirty="0"/>
          </a:p>
          <a:p>
            <a:r>
              <a:rPr lang="en-US" b="1" u="sng" baseline="0" dirty="0"/>
              <a:t>The ‘tipping point’ that determines when SQL Server will scan is pretty low, and is typically 10%</a:t>
            </a:r>
            <a:r>
              <a:rPr lang="en-US" b="0" u="none" baseline="0" dirty="0"/>
              <a:t>.</a:t>
            </a:r>
          </a:p>
          <a:p>
            <a:endParaRPr lang="en-US" baseline="0" dirty="0"/>
          </a:p>
          <a:p>
            <a:r>
              <a:rPr lang="en-US" dirty="0"/>
              <a:t>T</a:t>
            </a:r>
            <a:r>
              <a:rPr lang="en-US" baseline="0" dirty="0"/>
              <a:t>herefore, avoiding key lookups is often a good way to help query performance. The next lesson, </a:t>
            </a:r>
            <a:r>
              <a:rPr lang="en-US" dirty="0"/>
              <a:t>“I</a:t>
            </a:r>
            <a:r>
              <a:rPr lang="en-US" baseline="0" dirty="0"/>
              <a:t>ndexing </a:t>
            </a:r>
            <a:r>
              <a:rPr lang="en-US" dirty="0"/>
              <a:t>S</a:t>
            </a:r>
            <a:r>
              <a:rPr lang="en-US" baseline="0" dirty="0"/>
              <a:t>trategy”, discusses ways that this can be done.</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a:p>
        </p:txBody>
      </p:sp>
    </p:spTree>
    <p:extLst>
      <p:ext uri="{BB962C8B-B14F-4D97-AF65-F5344CB8AC3E}">
        <p14:creationId xmlns:p14="http://schemas.microsoft.com/office/powerpoint/2010/main" val="4149310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r>
              <a:rPr lang="en-US" dirty="0"/>
              <a:t>When</a:t>
            </a:r>
            <a:r>
              <a:rPr lang="en-US" baseline="0" dirty="0"/>
              <a:t> nonclustered indexes are used, SQL Server may choose to use a different access method. </a:t>
            </a:r>
          </a:p>
          <a:p>
            <a:pPr marL="438912" lvl="1" indent="-228600"/>
            <a:r>
              <a:rPr lang="en-US" baseline="0" dirty="0"/>
              <a:t>When the nonclustered index is sought or scanned, it</a:t>
            </a:r>
            <a:r>
              <a:rPr lang="en-US" dirty="0"/>
              <a:t> i</a:t>
            </a:r>
            <a:r>
              <a:rPr lang="en-US" baseline="0" dirty="0"/>
              <a:t>s doing so to support WHERE clauses and JOINs.</a:t>
            </a:r>
          </a:p>
          <a:p>
            <a:pPr marL="438912" lvl="1" indent="-228600"/>
            <a:r>
              <a:rPr lang="en-US" baseline="0" dirty="0"/>
              <a:t>However, the </a:t>
            </a:r>
            <a:r>
              <a:rPr lang="en-US" dirty="0"/>
              <a:t>nonclustered index </a:t>
            </a:r>
            <a:r>
              <a:rPr lang="en-US" baseline="0" dirty="0"/>
              <a:t>often cannot support the SELECT clause hence need to join with base table. </a:t>
            </a:r>
          </a:p>
          <a:p>
            <a:pPr marL="438912" lvl="1" indent="-228600"/>
            <a:r>
              <a:rPr lang="en-US" baseline="0" dirty="0"/>
              <a:t>To put it another way, it cannot ‘cover’ the query.  </a:t>
            </a:r>
          </a:p>
          <a:p>
            <a:r>
              <a:rPr lang="en-US" dirty="0"/>
              <a:t>=============</a:t>
            </a:r>
          </a:p>
          <a:p>
            <a:r>
              <a:rPr lang="en-US" b="1" dirty="0"/>
              <a:t>More Information</a:t>
            </a:r>
          </a:p>
          <a:p>
            <a:r>
              <a:rPr lang="en-US" dirty="0"/>
              <a:t>=============</a:t>
            </a:r>
          </a:p>
          <a:p>
            <a:endParaRPr lang="en-US" baseline="0" dirty="0"/>
          </a:p>
          <a:p>
            <a:pPr marL="171450" indent="-171450">
              <a:buFont typeface="Arial" panose="020B0604020202020204" pitchFamily="34" charset="0"/>
              <a:buChar char="•"/>
            </a:pPr>
            <a:r>
              <a:rPr lang="en-US" b="1" baseline="0" dirty="0"/>
              <a:t>To get the columns needed for the select clause, SQL Server needs to look up those additional columns using a Key Lookup, which reaches back to the clustered index or heap</a:t>
            </a:r>
            <a:r>
              <a:rPr lang="en-US" baseline="0" dirty="0"/>
              <a:t>. </a:t>
            </a:r>
          </a:p>
          <a:p>
            <a:pPr marL="171450" indent="-171450">
              <a:buFont typeface="Arial" panose="020B0604020202020204" pitchFamily="34" charset="0"/>
              <a:buChar char="•"/>
            </a:pPr>
            <a:r>
              <a:rPr lang="en-US" baseline="0" dirty="0"/>
              <a:t>This is possible because each row in the nonclustered index has not only the columns that were defined, but </a:t>
            </a:r>
            <a:r>
              <a:rPr lang="en-US" b="1" baseline="0" dirty="0"/>
              <a:t>also includes the clustering key or RID.  </a:t>
            </a:r>
          </a:p>
          <a:p>
            <a:pPr marL="171450" indent="-171450">
              <a:buFont typeface="Arial" panose="020B0604020202020204" pitchFamily="34" charset="0"/>
              <a:buChar char="•"/>
            </a:pPr>
            <a:r>
              <a:rPr lang="en-US" b="1" baseline="0" dirty="0"/>
              <a:t>When the </a:t>
            </a:r>
            <a:r>
              <a:rPr lang="en-US" b="1" dirty="0"/>
              <a:t>nonclustered index </a:t>
            </a:r>
            <a:r>
              <a:rPr lang="en-US" b="1" baseline="0" dirty="0"/>
              <a:t>seek/scan finds the rows that match the filter requested, it loops over each of the rows, gets the hidden key/RID, and gets the additional columns needed</a:t>
            </a:r>
            <a:r>
              <a:rPr lang="en-US" baseline="0" dirty="0"/>
              <a:t>.</a:t>
            </a:r>
          </a:p>
          <a:p>
            <a:pPr marL="171450" indent="-171450">
              <a:buFont typeface="Arial" panose="020B0604020202020204" pitchFamily="34" charset="0"/>
              <a:buChar char="•"/>
            </a:pPr>
            <a:r>
              <a:rPr lang="en-US" b="1" baseline="0" dirty="0"/>
              <a:t>Key lookups are costly. </a:t>
            </a:r>
            <a:r>
              <a:rPr lang="en-US" baseline="0" dirty="0"/>
              <a:t>In fact, they</a:t>
            </a:r>
            <a:r>
              <a:rPr lang="en-US" dirty="0"/>
              <a:t> a</a:t>
            </a:r>
            <a:r>
              <a:rPr lang="en-US" baseline="0" dirty="0"/>
              <a:t>re so costly that SQL Server frequently decides that the cost of a </a:t>
            </a:r>
            <a:r>
              <a:rPr lang="en-US" dirty="0"/>
              <a:t>nonclustered index </a:t>
            </a:r>
            <a:r>
              <a:rPr lang="en-US" baseline="0" dirty="0"/>
              <a:t>seek + lookup is higher than simply scanning the clustered index.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To improve Query performance </a:t>
            </a:r>
            <a:r>
              <a:rPr lang="en-US" dirty="0"/>
              <a:t>one must  remove the lookup from the Execution plan.</a:t>
            </a:r>
          </a:p>
          <a:p>
            <a:endParaRPr lang="en-US" baseline="0" dirty="0"/>
          </a:p>
          <a:p>
            <a:endParaRPr lang="en-US" baseline="0" dirty="0"/>
          </a:p>
          <a:p>
            <a:r>
              <a:rPr lang="en-US" b="1" u="sng" baseline="0" dirty="0"/>
              <a:t>The ‘tipping point’ that determines when SQL Server will scan is pretty low, and is typically 10%</a:t>
            </a:r>
            <a:r>
              <a:rPr lang="en-US" b="0" u="none" baseline="0" dirty="0"/>
              <a:t>.</a:t>
            </a:r>
          </a:p>
          <a:p>
            <a:endParaRPr lang="en-US" baseline="0" dirty="0"/>
          </a:p>
          <a:p>
            <a:r>
              <a:rPr lang="en-US" dirty="0"/>
              <a:t>T</a:t>
            </a:r>
            <a:r>
              <a:rPr lang="en-US" baseline="0" dirty="0"/>
              <a:t>herefore, avoiding key lookups is often a good way to help query performance. The next lesson, </a:t>
            </a:r>
            <a:r>
              <a:rPr lang="en-US" dirty="0"/>
              <a:t>“I</a:t>
            </a:r>
            <a:r>
              <a:rPr lang="en-US" baseline="0" dirty="0"/>
              <a:t>ndexing </a:t>
            </a:r>
            <a:r>
              <a:rPr lang="en-US" dirty="0"/>
              <a:t>S</a:t>
            </a:r>
            <a:r>
              <a:rPr lang="en-US" baseline="0" dirty="0"/>
              <a:t>trategy”, discusses ways that this can be done.</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a:p>
        </p:txBody>
      </p:sp>
    </p:spTree>
    <p:extLst>
      <p:ext uri="{BB962C8B-B14F-4D97-AF65-F5344CB8AC3E}">
        <p14:creationId xmlns:p14="http://schemas.microsoft.com/office/powerpoint/2010/main" val="469493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dirty="0"/>
              <a:t>Index columns used in </a:t>
            </a:r>
            <a:r>
              <a:rPr lang="en-US" b="1" dirty="0"/>
              <a:t>WHERE</a:t>
            </a:r>
            <a:r>
              <a:rPr lang="en-US" dirty="0"/>
              <a:t> clauses and </a:t>
            </a:r>
            <a:r>
              <a:rPr lang="en-US" b="1" dirty="0"/>
              <a:t>JOINs</a:t>
            </a:r>
          </a:p>
          <a:p>
            <a:pPr lvl="2"/>
            <a:r>
              <a:rPr lang="en-US" sz="3200" dirty="0"/>
              <a:t>Start with foreign keys, and remove later if not used</a:t>
            </a:r>
            <a:endParaRPr lang="en-US" dirty="0"/>
          </a:p>
          <a:p>
            <a:endParaRPr lang="en-US" dirty="0"/>
          </a:p>
          <a:p>
            <a:r>
              <a:rPr lang="en-US" dirty="0"/>
              <a:t>This strategy</a:t>
            </a:r>
            <a:r>
              <a:rPr lang="en-US" baseline="0" dirty="0"/>
              <a:t> is easy for nonclustered indexes, for any single query.  </a:t>
            </a:r>
            <a:r>
              <a:rPr lang="en-US" b="1" baseline="0" dirty="0"/>
              <a:t>Build an index to support joins and WHERE clauses</a:t>
            </a:r>
            <a:r>
              <a:rPr lang="en-US" baseline="0" dirty="0"/>
              <a:t>, and you</a:t>
            </a:r>
            <a:r>
              <a:rPr lang="en-US" dirty="0"/>
              <a:t> ar</a:t>
            </a:r>
            <a:r>
              <a:rPr lang="en-US" baseline="0" dirty="0"/>
              <a:t>e done. The challenge comes when you need to address indexing a table with a lot of different queries used against it, each of which may filter on different combinations of columns. </a:t>
            </a:r>
          </a:p>
          <a:p>
            <a:r>
              <a:rPr lang="en-US" b="1" baseline="0" dirty="0"/>
              <a:t>You cannot</a:t>
            </a:r>
            <a:r>
              <a:rPr lang="en-US" b="1" dirty="0"/>
              <a:t> </a:t>
            </a:r>
            <a:r>
              <a:rPr lang="en-US" b="1" baseline="0" dirty="0"/>
              <a:t>build specific indexes for every combination of fields that may ever be used, because:</a:t>
            </a:r>
          </a:p>
          <a:p>
            <a:pPr marL="381762" lvl="1" indent="-171450">
              <a:buFont typeface="Arial" panose="020B0604020202020204" pitchFamily="34" charset="0"/>
              <a:buChar char="•"/>
            </a:pPr>
            <a:r>
              <a:rPr lang="en-US" baseline="0" dirty="0"/>
              <a:t>Of storage issues.</a:t>
            </a:r>
          </a:p>
          <a:p>
            <a:pPr marL="381762" lvl="1" indent="-171450">
              <a:buFont typeface="Arial" panose="020B0604020202020204" pitchFamily="34" charset="0"/>
              <a:buChar char="•"/>
            </a:pPr>
            <a:r>
              <a:rPr lang="en-US" dirty="0"/>
              <a:t>A </a:t>
            </a:r>
            <a:r>
              <a:rPr lang="en-US" baseline="0" dirty="0"/>
              <a:t>lot of nonclustered indexes would impact DML.</a:t>
            </a:r>
          </a:p>
          <a:p>
            <a:pPr marL="381762" lvl="1" indent="-171450">
              <a:buFont typeface="Arial" panose="020B0604020202020204" pitchFamily="34" charset="0"/>
              <a:buChar char="•"/>
            </a:pPr>
            <a:r>
              <a:rPr lang="en-US" dirty="0"/>
              <a:t>Of </a:t>
            </a:r>
            <a:r>
              <a:rPr lang="en-US" baseline="0" dirty="0"/>
              <a:t>the increased maintenance overhead.  </a:t>
            </a:r>
          </a:p>
          <a:p>
            <a:r>
              <a:rPr lang="en-US" dirty="0"/>
              <a:t>=============</a:t>
            </a:r>
          </a:p>
          <a:p>
            <a:r>
              <a:rPr lang="en-US" b="1" dirty="0"/>
              <a:t>More Information</a:t>
            </a:r>
          </a:p>
          <a:p>
            <a:r>
              <a:rPr lang="en-US" dirty="0"/>
              <a:t>=============</a:t>
            </a:r>
          </a:p>
          <a:p>
            <a:endParaRPr lang="en-US" baseline="0" dirty="0"/>
          </a:p>
          <a:p>
            <a:r>
              <a:rPr lang="en-US" baseline="0" dirty="0"/>
              <a:t>Deciding on an indexing strategy is never easy and is never a one-time effort. </a:t>
            </a:r>
          </a:p>
          <a:p>
            <a:r>
              <a:rPr lang="en-US" baseline="0" dirty="0"/>
              <a:t>The queries against a table change over time, and therefore, indexing strategies have to be reviewed and adjusted as needed.</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Ideally, the first column</a:t>
            </a:r>
            <a:r>
              <a:rPr lang="en-US" baseline="0" dirty="0"/>
              <a:t> in a multi-column index will be used in every query. However,</a:t>
            </a:r>
            <a:r>
              <a:rPr lang="en-US" dirty="0"/>
              <a:t> that is</a:t>
            </a:r>
            <a:r>
              <a:rPr lang="en-US" baseline="0" dirty="0"/>
              <a:t> not likely to happen.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One solution is to create every possible combination of indexes, but that will not scale.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Even</a:t>
            </a:r>
            <a:r>
              <a:rPr lang="en-US" baseline="0" dirty="0"/>
              <a:t> though index scans are not as efficient as seeks, the fact is that nonclustered indexes only have a few columns</a:t>
            </a:r>
            <a:r>
              <a:rPr lang="en-US" dirty="0"/>
              <a:t> as </a:t>
            </a:r>
            <a:r>
              <a:rPr lang="en-US" baseline="0" dirty="0"/>
              <a:t>compared to the clustered index,</a:t>
            </a:r>
            <a:r>
              <a:rPr lang="en-US" dirty="0"/>
              <a:t> </a:t>
            </a:r>
            <a:r>
              <a:rPr lang="en-US" baseline="0" dirty="0"/>
              <a:t>which could have dozens of columns.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This means that scanning a nonclustered index to find records may result in acceptable query performance.  </a:t>
            </a:r>
            <a:endParaRPr lang="en-US"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Ideally the focus should be on writing queries to use existing indexes, rather than on adding more indexes</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a:p>
        </p:txBody>
      </p:sp>
    </p:spTree>
    <p:extLst>
      <p:ext uri="{BB962C8B-B14F-4D97-AF65-F5344CB8AC3E}">
        <p14:creationId xmlns:p14="http://schemas.microsoft.com/office/powerpoint/2010/main" val="23770180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5326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949022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38080596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521373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43217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2977564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Title Slide 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0" y="680536"/>
            <a:ext cx="12206593" cy="3642658"/>
          </a:xfrm>
          <a:prstGeom prst="rect">
            <a:avLst/>
          </a:prstGeom>
          <a:solidFill>
            <a:schemeClr val="accent5">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311835" y="738714"/>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311834" y="253008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12914171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20209771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6653094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211404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81735584"/>
      </p:ext>
    </p:extLst>
  </p:cSld>
  <p:clrMapOvr>
    <a:masterClrMapping/>
  </p:clrMapOvr>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p15:clr>
            <a:srgbClr val="547EBF"/>
          </p15:clr>
        </p15:guide>
        <p15:guide id="9" pos="384">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3899362"/>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52986344"/>
      </p:ext>
    </p:extLst>
  </p:cSld>
  <p:clrMapOvr>
    <a:masterClrMapping/>
  </p:clrMapOvr>
  <p:hf sldNum="0" hdr="0" ftr="0" dt="0"/>
  <p:extLst>
    <p:ext uri="{DCECCB84-F9BA-43D5-87BE-67443E8EF086}">
      <p15:sldGuideLst xmlns:p15="http://schemas.microsoft.com/office/powerpoint/2012/main">
        <p15:guide id="59" pos="3742">
          <p15:clr>
            <a:srgbClr val="547EBF"/>
          </p15:clr>
        </p15:guide>
        <p15:guide id="60" orient="horz" pos="887">
          <p15:clr>
            <a:srgbClr val="547EBF"/>
          </p15:clr>
        </p15:guide>
        <p15:guide id="61" pos="3938">
          <p15:clr>
            <a:srgbClr val="547EBF"/>
          </p15:clr>
        </p15:guide>
        <p15:guide id="62" pos="3350">
          <p15:clr>
            <a:srgbClr val="A4A3A4"/>
          </p15:clr>
        </p15:guide>
        <p15:guide id="63" pos="3155">
          <p15:clr>
            <a:srgbClr val="A4A3A4"/>
          </p15:clr>
        </p15:guide>
        <p15:guide id="64" pos="2763">
          <p15:clr>
            <a:srgbClr val="A4A3A4"/>
          </p15:clr>
        </p15:guide>
        <p15:guide id="65" pos="2567">
          <p15:clr>
            <a:srgbClr val="A4A3A4"/>
          </p15:clr>
        </p15:guide>
        <p15:guide id="66" pos="2175">
          <p15:clr>
            <a:srgbClr val="A4A3A4"/>
          </p15:clr>
        </p15:guide>
        <p15:guide id="67" pos="1980">
          <p15:clr>
            <a:srgbClr val="A4A3A4"/>
          </p15:clr>
        </p15:guide>
        <p15:guide id="68" pos="1588">
          <p15:clr>
            <a:srgbClr val="A4A3A4"/>
          </p15:clr>
        </p15:guide>
        <p15:guide id="69" pos="1392">
          <p15:clr>
            <a:srgbClr val="A4A3A4"/>
          </p15:clr>
        </p15:guide>
        <p15:guide id="70" pos="1000">
          <p15:clr>
            <a:srgbClr val="A4A3A4"/>
          </p15:clr>
        </p15:guide>
        <p15:guide id="71" pos="804">
          <p15:clr>
            <a:srgbClr val="A4A3A4"/>
          </p15:clr>
        </p15:guide>
        <p15:guide id="72" pos="413">
          <p15:clr>
            <a:srgbClr val="547EBF"/>
          </p15:clr>
        </p15:guide>
        <p15:guide id="73" pos="4330">
          <p15:clr>
            <a:srgbClr val="A4A3A4"/>
          </p15:clr>
        </p15:guide>
        <p15:guide id="74" pos="4525">
          <p15:clr>
            <a:srgbClr val="A4A3A4"/>
          </p15:clr>
        </p15:guide>
        <p15:guide id="75" pos="5505">
          <p15:clr>
            <a:srgbClr val="A4A3A4"/>
          </p15:clr>
        </p15:guide>
        <p15:guide id="76" pos="5113">
          <p15:clr>
            <a:srgbClr val="A4A3A4"/>
          </p15:clr>
        </p15:guide>
        <p15:guide id="77" pos="4917">
          <p15:clr>
            <a:srgbClr val="A4A3A4"/>
          </p15:clr>
        </p15:guide>
        <p15:guide id="78" pos="5700">
          <p15:clr>
            <a:srgbClr val="A4A3A4"/>
          </p15:clr>
        </p15:guide>
        <p15:guide id="79" pos="6092">
          <p15:clr>
            <a:srgbClr val="A4A3A4"/>
          </p15:clr>
        </p15:guide>
        <p15:guide id="80" pos="6288">
          <p15:clr>
            <a:srgbClr val="A4A3A4"/>
          </p15:clr>
        </p15:guide>
        <p15:guide id="81" pos="6680">
          <p15:clr>
            <a:srgbClr val="A4A3A4"/>
          </p15:clr>
        </p15:guide>
        <p15:guide id="82" pos="6876">
          <p15:clr>
            <a:srgbClr val="A4A3A4"/>
          </p15:clr>
        </p15:guide>
        <p15:guide id="83" pos="7267">
          <p15:clr>
            <a:srgbClr val="547EBF"/>
          </p15:clr>
        </p15:guide>
        <p15:guide id="84" orient="horz" pos="3923">
          <p15:clr>
            <a:srgbClr val="547EBF"/>
          </p15:clr>
        </p15:guide>
        <p15:guide id="85" orient="horz" pos="789">
          <p15:clr>
            <a:srgbClr val="547EBF"/>
          </p15:clr>
        </p15:guide>
        <p15:guide id="86" orient="horz" pos="202">
          <p15:clr>
            <a:srgbClr val="547EBF"/>
          </p15:clr>
        </p15:guide>
        <p15:guide id="87" orient="horz" pos="495">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263402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09059732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715163223"/>
      </p:ext>
    </p:extLst>
  </p:cSld>
  <p:clrMap bg1="lt1" tx1="dk1" bg2="lt2" tx2="dk2" accent1="accent1" accent2="accent2" accent3="accent3" accent4="accent4" accent5="accent5" accent6="accent6" hlink="hlink" folHlink="folHlink"/>
  <p:sldLayoutIdLst>
    <p:sldLayoutId id="2147484922" r:id="rId1"/>
    <p:sldLayoutId id="2147485301" r:id="rId2"/>
    <p:sldLayoutId id="2147485367" r:id="rId3"/>
    <p:sldLayoutId id="2147485369" r:id="rId4"/>
    <p:sldLayoutId id="2147485370" r:id="rId5"/>
    <p:sldLayoutId id="2147485371" r:id="rId6"/>
    <p:sldLayoutId id="2147485373" r:id="rId7"/>
    <p:sldLayoutId id="2147485375" r:id="rId8"/>
    <p:sldLayoutId id="2147485376" r:id="rId9"/>
    <p:sldLayoutId id="2147485377" r:id="rId10"/>
    <p:sldLayoutId id="2147485379" r:id="rId11"/>
    <p:sldLayoutId id="2147485435" r:id="rId12"/>
    <p:sldLayoutId id="2147485439" r:id="rId13"/>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Tree>
    <p:extLst>
      <p:ext uri="{BB962C8B-B14F-4D97-AF65-F5344CB8AC3E}">
        <p14:creationId xmlns:p14="http://schemas.microsoft.com/office/powerpoint/2010/main" val="3097416408"/>
      </p:ext>
    </p:extLst>
  </p:cSld>
  <p:clrMap bg1="lt1" tx1="dk1" bg2="lt2" tx2="dk2" accent1="accent1" accent2="accent2" accent3="accent3" accent4="accent4" accent5="accent5" accent6="accent6" hlink="hlink" folHlink="folHlink"/>
  <p:sldLayoutIdLst>
    <p:sldLayoutId id="2147485437" r:id="rId1"/>
    <p:sldLayoutId id="2147485438" r:id="rId2"/>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89-AB1C-44D8-8D6A-2B1C42E2043F}"/>
              </a:ext>
            </a:extLst>
          </p:cNvPr>
          <p:cNvSpPr>
            <a:spLocks noGrp="1"/>
          </p:cNvSpPr>
          <p:nvPr>
            <p:ph type="title"/>
          </p:nvPr>
        </p:nvSpPr>
        <p:spPr>
          <a:xfrm>
            <a:off x="496114" y="3165556"/>
            <a:ext cx="5199473" cy="1329595"/>
          </a:xfrm>
        </p:spPr>
        <p:txBody>
          <a:bodyPr/>
          <a:lstStyle/>
          <a:p>
            <a:r>
              <a:rPr lang="en-US" dirty="0"/>
              <a:t>Deep Dive into Non-Clustered Indexes</a:t>
            </a:r>
            <a:br>
              <a:rPr lang="en-US" dirty="0"/>
            </a:br>
            <a:endParaRPr lang="en-US" dirty="0"/>
          </a:p>
        </p:txBody>
      </p:sp>
      <p:sp>
        <p:nvSpPr>
          <p:cNvPr id="3" name="Title 1">
            <a:extLst>
              <a:ext uri="{FF2B5EF4-FFF2-40B4-BE49-F238E27FC236}">
                <a16:creationId xmlns:a16="http://schemas.microsoft.com/office/drawing/2014/main" id="{12FF1984-1622-4090-B657-5545BFED10A4}"/>
              </a:ext>
            </a:extLst>
          </p:cNvPr>
          <p:cNvSpPr txBox="1">
            <a:spLocks/>
          </p:cNvSpPr>
          <p:nvPr/>
        </p:nvSpPr>
        <p:spPr>
          <a:xfrm>
            <a:off x="496113" y="5210574"/>
            <a:ext cx="5199473" cy="886397"/>
          </a:xfrm>
          <a:prstGeom prst="rect">
            <a:avLst/>
          </a:prstGeom>
        </p:spPr>
        <p:txBody>
          <a:bodyPr vert="horz" wrap="square" lIns="0" tIns="0" rIns="0" bIns="0" rtlCol="0" anchor="b" anchorCtr="0">
            <a:spAutoFit/>
          </a:bodyPr>
          <a:lstStyle>
            <a:lvl1pPr algn="l" defTabSz="914367" rtl="0" eaLnBrk="1" latinLnBrk="0" hangingPunct="1">
              <a:lnSpc>
                <a:spcPct val="90000"/>
              </a:lnSpc>
              <a:spcBef>
                <a:spcPct val="0"/>
              </a:spcBef>
              <a:buNone/>
              <a:defRPr lang="en-US" sz="3200" b="0" kern="1200" cap="none" spc="0" baseline="0">
                <a:ln w="3175">
                  <a:noFill/>
                </a:ln>
                <a:solidFill>
                  <a:schemeClr val="tx1"/>
                </a:solidFill>
                <a:effectLst/>
                <a:latin typeface="+mj-lt"/>
                <a:ea typeface="+mn-ea"/>
                <a:cs typeface="Segoe UI" pitchFamily="34" charset="0"/>
              </a:defRPr>
            </a:lvl1pPr>
          </a:lstStyle>
          <a:p>
            <a:r>
              <a:rPr lang="en-US" dirty="0"/>
              <a:t>John Deardurff</a:t>
            </a:r>
            <a:br>
              <a:rPr lang="en-US" dirty="0"/>
            </a:br>
            <a:endParaRPr lang="en-US" dirty="0"/>
          </a:p>
        </p:txBody>
      </p:sp>
    </p:spTree>
    <p:extLst>
      <p:ext uri="{BB962C8B-B14F-4D97-AF65-F5344CB8AC3E}">
        <p14:creationId xmlns:p14="http://schemas.microsoft.com/office/powerpoint/2010/main" val="41257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61504A-FF00-9714-5B11-FC3861BFB7B9}"/>
              </a:ext>
            </a:extLst>
          </p:cNvPr>
          <p:cNvPicPr>
            <a:picLocks noChangeAspect="1"/>
          </p:cNvPicPr>
          <p:nvPr/>
        </p:nvPicPr>
        <p:blipFill>
          <a:blip r:embed="rId3"/>
          <a:stretch>
            <a:fillRect/>
          </a:stretch>
        </p:blipFill>
        <p:spPr>
          <a:xfrm>
            <a:off x="342405" y="1082210"/>
            <a:ext cx="7529682" cy="4693579"/>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465666" y="271124"/>
            <a:ext cx="10880725" cy="461665"/>
          </a:xfrm>
          <a:prstGeom prst="rect">
            <a:avLst/>
          </a:prstGeom>
          <a:ln>
            <a:noFill/>
          </a:ln>
        </p:spPr>
        <p:txBody>
          <a:bodyPr wrap="square" anchor="t">
            <a:normAutofit/>
          </a:bodyPr>
          <a:lstStyle/>
          <a:p>
            <a:r>
              <a:rPr lang="en-US" dirty="0"/>
              <a:t>Key Lookup </a:t>
            </a:r>
          </a:p>
        </p:txBody>
      </p:sp>
      <p:pic>
        <p:nvPicPr>
          <p:cNvPr id="5" name="Picture 4">
            <a:extLst>
              <a:ext uri="{FF2B5EF4-FFF2-40B4-BE49-F238E27FC236}">
                <a16:creationId xmlns:a16="http://schemas.microsoft.com/office/drawing/2014/main" id="{2BA5FAAE-4D18-5CE9-B24D-CE23C29F5C3D}"/>
              </a:ext>
            </a:extLst>
          </p:cNvPr>
          <p:cNvPicPr>
            <a:picLocks noChangeAspect="1"/>
          </p:cNvPicPr>
          <p:nvPr/>
        </p:nvPicPr>
        <p:blipFill>
          <a:blip r:embed="rId4"/>
          <a:stretch>
            <a:fillRect/>
          </a:stretch>
        </p:blipFill>
        <p:spPr>
          <a:xfrm>
            <a:off x="6478611" y="3924396"/>
            <a:ext cx="5370984" cy="2381582"/>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5D8E6B07-57FC-4558-8130-C69BD5AC82BD}"/>
              </a:ext>
            </a:extLst>
          </p:cNvPr>
          <p:cNvPicPr>
            <a:picLocks noChangeAspect="1"/>
          </p:cNvPicPr>
          <p:nvPr/>
        </p:nvPicPr>
        <p:blipFill>
          <a:blip r:embed="rId5"/>
          <a:stretch>
            <a:fillRect/>
          </a:stretch>
        </p:blipFill>
        <p:spPr>
          <a:xfrm>
            <a:off x="6478611" y="1984310"/>
            <a:ext cx="5370984" cy="140989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98669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465666" y="271124"/>
            <a:ext cx="10880725" cy="461665"/>
          </a:xfrm>
          <a:prstGeom prst="rect">
            <a:avLst/>
          </a:prstGeom>
          <a:ln>
            <a:noFill/>
          </a:ln>
        </p:spPr>
        <p:txBody>
          <a:bodyPr wrap="square" anchor="t">
            <a:normAutofit/>
          </a:bodyPr>
          <a:lstStyle/>
          <a:p>
            <a:r>
              <a:rPr lang="en-US" dirty="0"/>
              <a:t>Non-Clustered Index with Included Column </a:t>
            </a:r>
          </a:p>
        </p:txBody>
      </p:sp>
      <p:pic>
        <p:nvPicPr>
          <p:cNvPr id="5" name="Picture 4">
            <a:extLst>
              <a:ext uri="{FF2B5EF4-FFF2-40B4-BE49-F238E27FC236}">
                <a16:creationId xmlns:a16="http://schemas.microsoft.com/office/drawing/2014/main" id="{79AAAB00-C121-4460-B53A-44B7D9A425CA}"/>
              </a:ext>
            </a:extLst>
          </p:cNvPr>
          <p:cNvPicPr>
            <a:picLocks noChangeAspect="1"/>
          </p:cNvPicPr>
          <p:nvPr/>
        </p:nvPicPr>
        <p:blipFill>
          <a:blip r:embed="rId3"/>
          <a:stretch>
            <a:fillRect/>
          </a:stretch>
        </p:blipFill>
        <p:spPr>
          <a:xfrm>
            <a:off x="465666" y="1618515"/>
            <a:ext cx="9164329" cy="2943636"/>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CEF9F534-B150-4709-A76C-9D9CACD44535}"/>
              </a:ext>
            </a:extLst>
          </p:cNvPr>
          <p:cNvPicPr>
            <a:picLocks noChangeAspect="1"/>
          </p:cNvPicPr>
          <p:nvPr/>
        </p:nvPicPr>
        <p:blipFill>
          <a:blip r:embed="rId4"/>
          <a:stretch>
            <a:fillRect/>
          </a:stretch>
        </p:blipFill>
        <p:spPr>
          <a:xfrm>
            <a:off x="5244818" y="3467168"/>
            <a:ext cx="6823166" cy="21899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19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Non-Clustered Index Strategy</a:t>
            </a:r>
          </a:p>
        </p:txBody>
      </p:sp>
      <p:graphicFrame>
        <p:nvGraphicFramePr>
          <p:cNvPr id="5" name="Content Placeholder 4">
            <a:extLst>
              <a:ext uri="{FF2B5EF4-FFF2-40B4-BE49-F238E27FC236}">
                <a16:creationId xmlns:a16="http://schemas.microsoft.com/office/drawing/2014/main" id="{25A6B57F-352F-4FDB-9602-F090C817F748}"/>
              </a:ext>
            </a:extLst>
          </p:cNvPr>
          <p:cNvGraphicFramePr>
            <a:graphicFrameLocks noGrp="1"/>
          </p:cNvGraphicFramePr>
          <p:nvPr>
            <p:ph sz="quarter" idx="13"/>
            <p:extLst>
              <p:ext uri="{D42A27DB-BD31-4B8C-83A1-F6EECF244321}">
                <p14:modId xmlns:p14="http://schemas.microsoft.com/office/powerpoint/2010/main" val="2429848907"/>
              </p:ext>
            </p:extLst>
          </p:nvPr>
        </p:nvGraphicFramePr>
        <p:xfrm>
          <a:off x="655638" y="933688"/>
          <a:ext cx="10880726" cy="5413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1783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Multi-Column Indexing Access </a:t>
            </a:r>
          </a:p>
        </p:txBody>
      </p:sp>
      <p:graphicFrame>
        <p:nvGraphicFramePr>
          <p:cNvPr id="6" name="Content Placeholder 5">
            <a:extLst>
              <a:ext uri="{FF2B5EF4-FFF2-40B4-BE49-F238E27FC236}">
                <a16:creationId xmlns:a16="http://schemas.microsoft.com/office/drawing/2014/main" id="{C6DD82E5-4CD6-4965-867A-3C9E652E2635}"/>
              </a:ext>
            </a:extLst>
          </p:cNvPr>
          <p:cNvGraphicFramePr>
            <a:graphicFrameLocks noGrp="1"/>
          </p:cNvGraphicFramePr>
          <p:nvPr>
            <p:ph sz="quarter" idx="13"/>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1033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Multi-Column Indexing Access (Seek Predicates) </a:t>
            </a:r>
          </a:p>
        </p:txBody>
      </p:sp>
      <p:pic>
        <p:nvPicPr>
          <p:cNvPr id="7" name="Picture 6">
            <a:extLst>
              <a:ext uri="{FF2B5EF4-FFF2-40B4-BE49-F238E27FC236}">
                <a16:creationId xmlns:a16="http://schemas.microsoft.com/office/drawing/2014/main" id="{4F878944-C4B7-BC2F-9E98-8B98557F50E2}"/>
              </a:ext>
            </a:extLst>
          </p:cNvPr>
          <p:cNvPicPr>
            <a:picLocks noChangeAspect="1"/>
          </p:cNvPicPr>
          <p:nvPr/>
        </p:nvPicPr>
        <p:blipFill>
          <a:blip r:embed="rId3"/>
          <a:stretch>
            <a:fillRect/>
          </a:stretch>
        </p:blipFill>
        <p:spPr>
          <a:xfrm>
            <a:off x="885265" y="3459027"/>
            <a:ext cx="4444515" cy="2689081"/>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3D88253D-B09A-7FD9-F797-A2685B451CEC}"/>
              </a:ext>
            </a:extLst>
          </p:cNvPr>
          <p:cNvSpPr txBox="1"/>
          <p:nvPr/>
        </p:nvSpPr>
        <p:spPr>
          <a:xfrm>
            <a:off x="885264" y="1276165"/>
            <a:ext cx="4444515" cy="1384995"/>
          </a:xfrm>
          <a:prstGeom prst="rect">
            <a:avLst/>
          </a:prstGeom>
          <a:noFill/>
        </p:spPr>
        <p:txBody>
          <a:bodyPr wrap="square" lIns="0" tIns="0" rIns="0" bIns="0" rtlCol="0">
            <a:spAutoFit/>
          </a:bodyPr>
          <a:lstStyle/>
          <a:p>
            <a:r>
              <a:rPr lang="en-US" sz="1800" dirty="0">
                <a:solidFill>
                  <a:srgbClr val="008000"/>
                </a:solidFill>
                <a:latin typeface="Consolas" panose="020B0609020204030204" pitchFamily="49" charset="0"/>
              </a:rPr>
              <a:t>--</a:t>
            </a:r>
            <a:r>
              <a:rPr lang="en-US" dirty="0">
                <a:solidFill>
                  <a:srgbClr val="008000"/>
                </a:solidFill>
                <a:latin typeface="Consolas" panose="020B0609020204030204" pitchFamily="49" charset="0"/>
              </a:rPr>
              <a:t>Single value </a:t>
            </a:r>
            <a:r>
              <a:rPr lang="en-US" sz="1800" dirty="0">
                <a:solidFill>
                  <a:srgbClr val="008000"/>
                </a:solidFill>
                <a:latin typeface="Consolas" panose="020B0609020204030204" pitchFamily="49" charset="0"/>
              </a:rPr>
              <a:t>performs Index Seek.</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City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StateProvinceID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PostalCode</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Person</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Address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PostalCode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'98011'</a:t>
            </a:r>
            <a:endParaRPr lang="en-US" sz="1800" dirty="0">
              <a:solidFill>
                <a:srgbClr val="000000"/>
              </a:solidFill>
              <a:latin typeface="Consolas" panose="020B0609020204030204" pitchFamily="49" charset="0"/>
            </a:endParaRPr>
          </a:p>
        </p:txBody>
      </p:sp>
      <p:pic>
        <p:nvPicPr>
          <p:cNvPr id="10" name="Picture 9">
            <a:extLst>
              <a:ext uri="{FF2B5EF4-FFF2-40B4-BE49-F238E27FC236}">
                <a16:creationId xmlns:a16="http://schemas.microsoft.com/office/drawing/2014/main" id="{EB68024D-575D-BC99-C86E-4637A28C994F}"/>
              </a:ext>
            </a:extLst>
          </p:cNvPr>
          <p:cNvPicPr>
            <a:picLocks noChangeAspect="1"/>
          </p:cNvPicPr>
          <p:nvPr/>
        </p:nvPicPr>
        <p:blipFill>
          <a:blip r:embed="rId4"/>
          <a:stretch>
            <a:fillRect/>
          </a:stretch>
        </p:blipFill>
        <p:spPr>
          <a:xfrm>
            <a:off x="6701883" y="3429000"/>
            <a:ext cx="4444515" cy="2689081"/>
          </a:xfrm>
          <a:prstGeom prst="rect">
            <a:avLst/>
          </a:prstGeom>
          <a:ln>
            <a:noFill/>
          </a:ln>
          <a:effectLst>
            <a:outerShdw blurRad="190500" algn="tl" rotWithShape="0">
              <a:srgbClr val="000000">
                <a:alpha val="70000"/>
              </a:srgbClr>
            </a:outerShdw>
          </a:effectLst>
        </p:spPr>
      </p:pic>
      <p:sp>
        <p:nvSpPr>
          <p:cNvPr id="12" name="TextBox 11">
            <a:extLst>
              <a:ext uri="{FF2B5EF4-FFF2-40B4-BE49-F238E27FC236}">
                <a16:creationId xmlns:a16="http://schemas.microsoft.com/office/drawing/2014/main" id="{F72DD28C-2E27-9637-93CF-1A2E8EEE3496}"/>
              </a:ext>
            </a:extLst>
          </p:cNvPr>
          <p:cNvSpPr txBox="1"/>
          <p:nvPr/>
        </p:nvSpPr>
        <p:spPr>
          <a:xfrm>
            <a:off x="6283997" y="1243203"/>
            <a:ext cx="5737674" cy="1754326"/>
          </a:xfrm>
          <a:prstGeom prst="rect">
            <a:avLst/>
          </a:prstGeom>
          <a:noFill/>
        </p:spPr>
        <p:txBody>
          <a:bodyPr wrap="square">
            <a:spAutoFit/>
          </a:bodyPr>
          <a:lstStyle/>
          <a:p>
            <a:r>
              <a:rPr lang="en-US" sz="1800" dirty="0">
                <a:solidFill>
                  <a:srgbClr val="008000"/>
                </a:solidFill>
                <a:latin typeface="Consolas" panose="020B0609020204030204" pitchFamily="49" charset="0"/>
              </a:rPr>
              <a:t>--Index Seek on both columns</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--Search condition in same order as Index.</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City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StateProvinceID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PostalCode</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Person</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Address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PostalCode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'98011'</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StateProvinceID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79</a:t>
            </a:r>
          </a:p>
        </p:txBody>
      </p:sp>
      <p:sp>
        <p:nvSpPr>
          <p:cNvPr id="13" name="Rectangle 12">
            <a:extLst>
              <a:ext uri="{FF2B5EF4-FFF2-40B4-BE49-F238E27FC236}">
                <a16:creationId xmlns:a16="http://schemas.microsoft.com/office/drawing/2014/main" id="{CBBD148D-3D60-70E2-4764-2B0A961D3428}"/>
              </a:ext>
            </a:extLst>
          </p:cNvPr>
          <p:cNvSpPr/>
          <p:nvPr/>
        </p:nvSpPr>
        <p:spPr bwMode="auto">
          <a:xfrm>
            <a:off x="885264" y="5338482"/>
            <a:ext cx="4444515" cy="809626"/>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A852449D-4ECE-CFAD-EB17-92E5BE9D936A}"/>
              </a:ext>
            </a:extLst>
          </p:cNvPr>
          <p:cNvSpPr/>
          <p:nvPr/>
        </p:nvSpPr>
        <p:spPr bwMode="auto">
          <a:xfrm>
            <a:off x="6701883" y="4933668"/>
            <a:ext cx="4444515" cy="1214439"/>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221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F77BC58-3294-4452-5A1F-889D4990BFFB}"/>
              </a:ext>
            </a:extLst>
          </p:cNvPr>
          <p:cNvPicPr>
            <a:picLocks noChangeAspect="1"/>
          </p:cNvPicPr>
          <p:nvPr/>
        </p:nvPicPr>
        <p:blipFill>
          <a:blip r:embed="rId3"/>
          <a:stretch>
            <a:fillRect/>
          </a:stretch>
        </p:blipFill>
        <p:spPr>
          <a:xfrm>
            <a:off x="6468036" y="3373647"/>
            <a:ext cx="5371759" cy="2752761"/>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3D34C608-32A1-6A48-4946-B2AE9EC0A68A}"/>
              </a:ext>
            </a:extLst>
          </p:cNvPr>
          <p:cNvPicPr>
            <a:picLocks noChangeAspect="1"/>
          </p:cNvPicPr>
          <p:nvPr/>
        </p:nvPicPr>
        <p:blipFill>
          <a:blip r:embed="rId4"/>
          <a:stretch>
            <a:fillRect/>
          </a:stretch>
        </p:blipFill>
        <p:spPr>
          <a:xfrm>
            <a:off x="655638" y="3182028"/>
            <a:ext cx="4713065" cy="3331831"/>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Multi-Column Indexing Access (Scan Predicates) </a:t>
            </a:r>
          </a:p>
        </p:txBody>
      </p:sp>
      <p:sp>
        <p:nvSpPr>
          <p:cNvPr id="8" name="TextBox 7">
            <a:extLst>
              <a:ext uri="{FF2B5EF4-FFF2-40B4-BE49-F238E27FC236}">
                <a16:creationId xmlns:a16="http://schemas.microsoft.com/office/drawing/2014/main" id="{3D88253D-B09A-7FD9-F797-A2685B451CEC}"/>
              </a:ext>
            </a:extLst>
          </p:cNvPr>
          <p:cNvSpPr txBox="1"/>
          <p:nvPr/>
        </p:nvSpPr>
        <p:spPr>
          <a:xfrm>
            <a:off x="655638" y="1150870"/>
            <a:ext cx="5022740" cy="1661993"/>
          </a:xfrm>
          <a:prstGeom prst="rect">
            <a:avLst/>
          </a:prstGeom>
          <a:noFill/>
        </p:spPr>
        <p:txBody>
          <a:bodyPr wrap="square" lIns="0" tIns="0" rIns="0" bIns="0" rtlCol="0">
            <a:spAutoFit/>
          </a:bodyPr>
          <a:lstStyle/>
          <a:p>
            <a:r>
              <a:rPr lang="en-US" sz="1800" dirty="0">
                <a:solidFill>
                  <a:srgbClr val="008000"/>
                </a:solidFill>
                <a:latin typeface="Consolas" panose="020B0609020204030204" pitchFamily="49" charset="0"/>
              </a:rPr>
              <a:t>--Index Seek on first column</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--After seek, will scan second column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City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StateProvinceID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PostalCode</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Person</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Address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PostalCode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'98011'</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City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'Bothell'</a:t>
            </a:r>
            <a:endParaRPr lang="en-US" sz="1800" dirty="0">
              <a:solidFill>
                <a:srgbClr val="000000"/>
              </a:solidFill>
              <a:latin typeface="Consolas" panose="020B0609020204030204" pitchFamily="49" charset="0"/>
            </a:endParaRPr>
          </a:p>
        </p:txBody>
      </p:sp>
      <p:sp>
        <p:nvSpPr>
          <p:cNvPr id="12" name="TextBox 11">
            <a:extLst>
              <a:ext uri="{FF2B5EF4-FFF2-40B4-BE49-F238E27FC236}">
                <a16:creationId xmlns:a16="http://schemas.microsoft.com/office/drawing/2014/main" id="{F72DD28C-2E27-9637-93CF-1A2E8EEE3496}"/>
              </a:ext>
            </a:extLst>
          </p:cNvPr>
          <p:cNvSpPr txBox="1"/>
          <p:nvPr/>
        </p:nvSpPr>
        <p:spPr>
          <a:xfrm>
            <a:off x="6283997" y="1012349"/>
            <a:ext cx="5737674" cy="1754326"/>
          </a:xfrm>
          <a:prstGeom prst="rect">
            <a:avLst/>
          </a:prstGeom>
          <a:noFill/>
        </p:spPr>
        <p:txBody>
          <a:bodyPr wrap="square">
            <a:spAutoFit/>
          </a:bodyPr>
          <a:lstStyle/>
          <a:p>
            <a:r>
              <a:rPr lang="en-US" sz="1800" dirty="0">
                <a:solidFill>
                  <a:srgbClr val="008000"/>
                </a:solidFill>
                <a:latin typeface="Consolas" panose="020B0609020204030204" pitchFamily="49" charset="0"/>
              </a:rPr>
              <a:t>--Search condition not in same order as Index.</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--Performs Index Scan.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City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StateProvinceID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PostalCode</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Person</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Address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StateProvinceID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79</a:t>
            </a:r>
          </a:p>
        </p:txBody>
      </p:sp>
      <p:sp>
        <p:nvSpPr>
          <p:cNvPr id="13" name="Rectangle 12">
            <a:extLst>
              <a:ext uri="{FF2B5EF4-FFF2-40B4-BE49-F238E27FC236}">
                <a16:creationId xmlns:a16="http://schemas.microsoft.com/office/drawing/2014/main" id="{CBBD148D-3D60-70E2-4764-2B0A961D3428}"/>
              </a:ext>
            </a:extLst>
          </p:cNvPr>
          <p:cNvSpPr/>
          <p:nvPr/>
        </p:nvSpPr>
        <p:spPr bwMode="auto">
          <a:xfrm>
            <a:off x="655638" y="5642609"/>
            <a:ext cx="4713065" cy="871249"/>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A852449D-4ECE-CFAD-EB17-92E5BE9D936A}"/>
              </a:ext>
            </a:extLst>
          </p:cNvPr>
          <p:cNvSpPr/>
          <p:nvPr/>
        </p:nvSpPr>
        <p:spPr bwMode="auto">
          <a:xfrm>
            <a:off x="6468036" y="3373647"/>
            <a:ext cx="5371759" cy="1263907"/>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Arrow: Curved Up 5">
            <a:extLst>
              <a:ext uri="{FF2B5EF4-FFF2-40B4-BE49-F238E27FC236}">
                <a16:creationId xmlns:a16="http://schemas.microsoft.com/office/drawing/2014/main" id="{802AB1A5-0DAD-70EE-F8C7-D3159191B384}"/>
              </a:ext>
            </a:extLst>
          </p:cNvPr>
          <p:cNvSpPr/>
          <p:nvPr/>
        </p:nvSpPr>
        <p:spPr bwMode="auto">
          <a:xfrm rot="16200000">
            <a:off x="4541249" y="4390544"/>
            <a:ext cx="1936538" cy="1438835"/>
          </a:xfrm>
          <a:prstGeom prst="curvedUpArrow">
            <a:avLst/>
          </a:prstGeom>
          <a:solidFill>
            <a:srgbClr val="D83B01"/>
          </a:solidFill>
          <a:ln w="381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02428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3350-DDA6-4577-877F-6EF08387131E}"/>
              </a:ext>
            </a:extLst>
          </p:cNvPr>
          <p:cNvSpPr>
            <a:spLocks noGrp="1"/>
          </p:cNvSpPr>
          <p:nvPr>
            <p:ph type="title"/>
          </p:nvPr>
        </p:nvSpPr>
        <p:spPr>
          <a:xfrm>
            <a:off x="324033" y="167523"/>
            <a:ext cx="10971244" cy="461665"/>
          </a:xfrm>
        </p:spPr>
        <p:txBody>
          <a:bodyPr/>
          <a:lstStyle/>
          <a:p>
            <a:r>
              <a:rPr lang="en-US" dirty="0"/>
              <a:t>DBCC IND</a:t>
            </a:r>
          </a:p>
        </p:txBody>
      </p:sp>
      <p:pic>
        <p:nvPicPr>
          <p:cNvPr id="3" name="Picture 2">
            <a:extLst>
              <a:ext uri="{FF2B5EF4-FFF2-40B4-BE49-F238E27FC236}">
                <a16:creationId xmlns:a16="http://schemas.microsoft.com/office/drawing/2014/main" id="{2B258257-4F29-4E77-BA4D-A52EEAE18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35" y="991375"/>
            <a:ext cx="11419770" cy="5468270"/>
          </a:xfrm>
          <a:prstGeom prst="rect">
            <a:avLst/>
          </a:prstGeom>
        </p:spPr>
      </p:pic>
      <p:graphicFrame>
        <p:nvGraphicFramePr>
          <p:cNvPr id="6" name="Content Placeholder 8">
            <a:extLst>
              <a:ext uri="{FF2B5EF4-FFF2-40B4-BE49-F238E27FC236}">
                <a16:creationId xmlns:a16="http://schemas.microsoft.com/office/drawing/2014/main" id="{06304635-15FE-AA52-8214-78F571BB9CAE}"/>
              </a:ext>
            </a:extLst>
          </p:cNvPr>
          <p:cNvGraphicFramePr>
            <a:graphicFrameLocks/>
          </p:cNvGraphicFramePr>
          <p:nvPr>
            <p:extLst>
              <p:ext uri="{D42A27DB-BD31-4B8C-83A1-F6EECF244321}">
                <p14:modId xmlns:p14="http://schemas.microsoft.com/office/powerpoint/2010/main" val="3959179108"/>
              </p:ext>
            </p:extLst>
          </p:nvPr>
        </p:nvGraphicFramePr>
        <p:xfrm>
          <a:off x="7833359" y="814915"/>
          <a:ext cx="3910445" cy="834186"/>
        </p:xfrm>
        <a:graphic>
          <a:graphicData uri="http://schemas.openxmlformats.org/drawingml/2006/table">
            <a:tbl>
              <a:tblPr firstRow="1" bandRow="1">
                <a:tableStyleId>{ED083AE6-46FA-4A59-8FB0-9F97EB10719F}</a:tableStyleId>
              </a:tblPr>
              <a:tblGrid>
                <a:gridCol w="812176">
                  <a:extLst>
                    <a:ext uri="{9D8B030D-6E8A-4147-A177-3AD203B41FA5}">
                      <a16:colId xmlns:a16="http://schemas.microsoft.com/office/drawing/2014/main" val="3132208126"/>
                    </a:ext>
                  </a:extLst>
                </a:gridCol>
                <a:gridCol w="901090">
                  <a:extLst>
                    <a:ext uri="{9D8B030D-6E8A-4147-A177-3AD203B41FA5}">
                      <a16:colId xmlns:a16="http://schemas.microsoft.com/office/drawing/2014/main" val="781971758"/>
                    </a:ext>
                  </a:extLst>
                </a:gridCol>
                <a:gridCol w="1168537">
                  <a:extLst>
                    <a:ext uri="{9D8B030D-6E8A-4147-A177-3AD203B41FA5}">
                      <a16:colId xmlns:a16="http://schemas.microsoft.com/office/drawing/2014/main" val="3102836350"/>
                    </a:ext>
                  </a:extLst>
                </a:gridCol>
                <a:gridCol w="1028642">
                  <a:extLst>
                    <a:ext uri="{9D8B030D-6E8A-4147-A177-3AD203B41FA5}">
                      <a16:colId xmlns:a16="http://schemas.microsoft.com/office/drawing/2014/main" val="1691157490"/>
                    </a:ext>
                  </a:extLst>
                </a:gridCol>
              </a:tblGrid>
              <a:tr h="316026">
                <a:tc gridSpan="4">
                  <a:txBody>
                    <a:bodyPr/>
                    <a:lstStyle/>
                    <a:p>
                      <a:pPr algn="ctr"/>
                      <a:r>
                        <a:rPr lang="en-US" sz="1400" dirty="0"/>
                        <a:t>Page Types</a:t>
                      </a:r>
                    </a:p>
                  </a:txBody>
                  <a:tcPr anchor="ctr"/>
                </a:tc>
                <a:tc hMerge="1">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US" sz="2400" dirty="0"/>
                    </a:p>
                  </a:txBody>
                  <a:tcPr/>
                </a:tc>
                <a:tc hMerge="1">
                  <a:txBody>
                    <a:bodyPr/>
                    <a:lstStyle/>
                    <a:p>
                      <a:endParaRPr lang="en-US" sz="2400" b="1" dirty="0"/>
                    </a:p>
                  </a:txBody>
                  <a:tcPr/>
                </a:tc>
                <a:tc hMerge="1">
                  <a:txBody>
                    <a:bodyPr/>
                    <a:lstStyle/>
                    <a:p>
                      <a:endParaRPr lang="en-US" sz="2400" b="1" dirty="0"/>
                    </a:p>
                  </a:txBody>
                  <a:tcPr/>
                </a:tc>
                <a:extLst>
                  <a:ext uri="{0D108BD9-81ED-4DB2-BD59-A6C34878D82A}">
                    <a16:rowId xmlns:a16="http://schemas.microsoft.com/office/drawing/2014/main" val="3459207783"/>
                  </a:ext>
                </a:extLst>
              </a:tr>
              <a:tr h="475841">
                <a:tc>
                  <a:txBody>
                    <a:bodyPr/>
                    <a:lstStyle/>
                    <a:p>
                      <a:pPr algn="ctr"/>
                      <a:r>
                        <a:rPr lang="en-US" sz="1400" dirty="0"/>
                        <a:t>Data (1)</a:t>
                      </a: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US" sz="1400" dirty="0">
                          <a:effectLst/>
                        </a:rPr>
                        <a:t>Index (2)</a:t>
                      </a:r>
                      <a:endParaRPr lang="en-US" sz="1400" dirty="0"/>
                    </a:p>
                  </a:txBody>
                  <a:tcPr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400" dirty="0">
                          <a:effectLst/>
                        </a:rPr>
                        <a:t>Text/Image (3 or 4)</a:t>
                      </a:r>
                      <a:endParaRPr lang="en-US" sz="1400" dirty="0"/>
                    </a:p>
                  </a:txBody>
                  <a:tcPr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400" dirty="0"/>
                        <a:t>IAM (10)</a:t>
                      </a:r>
                    </a:p>
                  </a:txBody>
                  <a:tcPr anchor="ctr"/>
                </a:tc>
                <a:extLst>
                  <a:ext uri="{0D108BD9-81ED-4DB2-BD59-A6C34878D82A}">
                    <a16:rowId xmlns:a16="http://schemas.microsoft.com/office/drawing/2014/main" val="3582416367"/>
                  </a:ext>
                </a:extLst>
              </a:tr>
            </a:tbl>
          </a:graphicData>
        </a:graphic>
      </p:graphicFrame>
    </p:spTree>
    <p:extLst>
      <p:ext uri="{BB962C8B-B14F-4D97-AF65-F5344CB8AC3E}">
        <p14:creationId xmlns:p14="http://schemas.microsoft.com/office/powerpoint/2010/main" val="2554998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E203-A9C4-41C1-9510-FE21FB54D7C6}"/>
              </a:ext>
            </a:extLst>
          </p:cNvPr>
          <p:cNvSpPr>
            <a:spLocks noGrp="1"/>
          </p:cNvSpPr>
          <p:nvPr>
            <p:ph type="title"/>
          </p:nvPr>
        </p:nvSpPr>
        <p:spPr>
          <a:xfrm>
            <a:off x="212401" y="178280"/>
            <a:ext cx="10971244" cy="461665"/>
          </a:xfrm>
        </p:spPr>
        <p:txBody>
          <a:bodyPr/>
          <a:lstStyle/>
          <a:p>
            <a:r>
              <a:rPr lang="en-US" dirty="0"/>
              <a:t>DBCC PAGE</a:t>
            </a:r>
          </a:p>
        </p:txBody>
      </p:sp>
      <p:pic>
        <p:nvPicPr>
          <p:cNvPr id="3" name="Picture 2">
            <a:extLst>
              <a:ext uri="{FF2B5EF4-FFF2-40B4-BE49-F238E27FC236}">
                <a16:creationId xmlns:a16="http://schemas.microsoft.com/office/drawing/2014/main" id="{0DC0808B-1442-47F6-A731-2CF02ADAB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355" y="925422"/>
            <a:ext cx="9944069" cy="4942815"/>
          </a:xfrm>
          <a:prstGeom prst="rect">
            <a:avLst/>
          </a:prstGeom>
        </p:spPr>
      </p:pic>
      <p:grpSp>
        <p:nvGrpSpPr>
          <p:cNvPr id="4" name="Group 3">
            <a:extLst>
              <a:ext uri="{FF2B5EF4-FFF2-40B4-BE49-F238E27FC236}">
                <a16:creationId xmlns:a16="http://schemas.microsoft.com/office/drawing/2014/main" id="{92839D16-657B-6CA2-1DA7-60893E4D4536}"/>
              </a:ext>
            </a:extLst>
          </p:cNvPr>
          <p:cNvGrpSpPr/>
          <p:nvPr/>
        </p:nvGrpSpPr>
        <p:grpSpPr>
          <a:xfrm>
            <a:off x="1008355" y="6153714"/>
            <a:ext cx="10507055" cy="437580"/>
            <a:chOff x="0" y="12042"/>
            <a:chExt cx="8208964" cy="437580"/>
          </a:xfrm>
        </p:grpSpPr>
        <p:sp>
          <p:nvSpPr>
            <p:cNvPr id="5" name="Rectangle: Rounded Corners 4">
              <a:extLst>
                <a:ext uri="{FF2B5EF4-FFF2-40B4-BE49-F238E27FC236}">
                  <a16:creationId xmlns:a16="http://schemas.microsoft.com/office/drawing/2014/main" id="{9E5C45D5-2F34-C630-D414-6BD4D0261A97}"/>
                </a:ext>
              </a:extLst>
            </p:cNvPr>
            <p:cNvSpPr/>
            <p:nvPr/>
          </p:nvSpPr>
          <p:spPr>
            <a:xfrm>
              <a:off x="0" y="12042"/>
              <a:ext cx="8208964" cy="437580"/>
            </a:xfrm>
            <a:prstGeom prst="round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txBody>
            <a:bodyPr/>
            <a:lstStyle/>
            <a:p>
              <a:endParaRPr lang="en-US"/>
            </a:p>
          </p:txBody>
        </p:sp>
        <p:sp>
          <p:nvSpPr>
            <p:cNvPr id="6" name="Rectangle: Rounded Corners 4">
              <a:extLst>
                <a:ext uri="{FF2B5EF4-FFF2-40B4-BE49-F238E27FC236}">
                  <a16:creationId xmlns:a16="http://schemas.microsoft.com/office/drawing/2014/main" id="{E5655597-07A3-0328-DFD6-7E717DEAE471}"/>
                </a:ext>
              </a:extLst>
            </p:cNvPr>
            <p:cNvSpPr txBox="1"/>
            <p:nvPr/>
          </p:nvSpPr>
          <p:spPr>
            <a:xfrm>
              <a:off x="21361" y="33403"/>
              <a:ext cx="8166242" cy="3948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baseline="0" dirty="0"/>
                <a:t>New DMF </a:t>
              </a:r>
              <a:r>
                <a:rPr lang="en-US" sz="1700" b="0" i="0" kern="1200" baseline="0" dirty="0" err="1"/>
                <a:t>sys.dm_db_page_info</a:t>
              </a:r>
              <a:r>
                <a:rPr lang="en-US" sz="1700" b="0" i="0" kern="1200" baseline="0" dirty="0"/>
                <a:t> is supported in SQL Server 2019 (15.x) and later. </a:t>
              </a:r>
              <a:endParaRPr lang="en-US" sz="1700" kern="1200" dirty="0"/>
            </a:p>
          </p:txBody>
        </p:sp>
      </p:grpSp>
    </p:spTree>
    <p:extLst>
      <p:ext uri="{BB962C8B-B14F-4D97-AF65-F5344CB8AC3E}">
        <p14:creationId xmlns:p14="http://schemas.microsoft.com/office/powerpoint/2010/main" val="2331394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lackboard, plaque&#10;&#10;Description automatically generated">
            <a:extLst>
              <a:ext uri="{FF2B5EF4-FFF2-40B4-BE49-F238E27FC236}">
                <a16:creationId xmlns:a16="http://schemas.microsoft.com/office/drawing/2014/main" id="{726B78C8-40C4-412A-8706-6CF868A47D2B}"/>
              </a:ext>
            </a:extLst>
          </p:cNvPr>
          <p:cNvPicPr>
            <a:picLocks noChangeAspect="1"/>
          </p:cNvPicPr>
          <p:nvPr/>
        </p:nvPicPr>
        <p:blipFill rotWithShape="1">
          <a:blip r:embed="rId4">
            <a:extLst>
              <a:ext uri="{28A0092B-C50C-407E-A947-70E740481C1C}">
                <a14:useLocalDpi xmlns:a14="http://schemas.microsoft.com/office/drawing/2010/main" val="0"/>
              </a:ext>
            </a:extLst>
          </a:blip>
          <a:srcRect r="1779" b="1"/>
          <a:stretch/>
        </p:blipFill>
        <p:spPr>
          <a:xfrm>
            <a:off x="20" y="10"/>
            <a:ext cx="12191980" cy="6857990"/>
          </a:xfrm>
          <a:prstGeom prst="rect">
            <a:avLst/>
          </a:prstGeom>
          <a:noFill/>
        </p:spPr>
      </p:pic>
    </p:spTree>
    <p:custDataLst>
      <p:tags r:id="rId1"/>
    </p:custDataLst>
    <p:extLst>
      <p:ext uri="{BB962C8B-B14F-4D97-AF65-F5344CB8AC3E}">
        <p14:creationId xmlns:p14="http://schemas.microsoft.com/office/powerpoint/2010/main" val="2928043153"/>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461963"/>
          </a:xfrm>
        </p:spPr>
        <p:txBody>
          <a:bodyPr/>
          <a:lstStyle/>
          <a:p>
            <a:r>
              <a:rPr lang="en-US">
                <a:noFill/>
              </a:rPr>
              <a:t>Microsoft</a:t>
            </a:r>
          </a:p>
        </p:txBody>
      </p:sp>
    </p:spTree>
    <p:custDataLst>
      <p:tags r:id="rId1"/>
    </p:custDataLst>
    <p:extLst>
      <p:ext uri="{BB962C8B-B14F-4D97-AF65-F5344CB8AC3E}">
        <p14:creationId xmlns:p14="http://schemas.microsoft.com/office/powerpoint/2010/main" val="226095314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8F322D1-571A-45D1-A3A3-EE3DD7FF3C6A}"/>
              </a:ext>
            </a:extLst>
          </p:cNvPr>
          <p:cNvSpPr txBox="1"/>
          <p:nvPr/>
        </p:nvSpPr>
        <p:spPr>
          <a:xfrm>
            <a:off x="3875501" y="694671"/>
            <a:ext cx="7974384"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Cloud Solution Architect - Engineer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a:t>
            </a:r>
            <a:endParaRPr lang="en-US" sz="2400" dirty="0">
              <a:solidFill>
                <a:prstClr val="white"/>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524" y="950497"/>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1">
            <a:extLst>
              <a:ext uri="{FF2B5EF4-FFF2-40B4-BE49-F238E27FC236}">
                <a16:creationId xmlns:a16="http://schemas.microsoft.com/office/drawing/2014/main" id="{0B19A98F-23F3-8A02-ED12-3FE5D20B8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1166" y="4587261"/>
            <a:ext cx="1576068" cy="1576068"/>
          </a:xfrm>
          <a:prstGeom prst="rect">
            <a:avLst/>
          </a:prstGeom>
        </p:spPr>
      </p:pic>
      <p:pic>
        <p:nvPicPr>
          <p:cNvPr id="4" name="Picture 3">
            <a:extLst>
              <a:ext uri="{FF2B5EF4-FFF2-40B4-BE49-F238E27FC236}">
                <a16:creationId xmlns:a16="http://schemas.microsoft.com/office/drawing/2014/main" id="{7711D228-9F12-6B68-C591-BC532E8440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5377" y="4587261"/>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C96BD1A-466A-9860-CF2C-52954AA32B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9588" y="4587261"/>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Microsoft Certified: Power BI Data Analyst Associate">
            <a:extLst>
              <a:ext uri="{FF2B5EF4-FFF2-40B4-BE49-F238E27FC236}">
                <a16:creationId xmlns:a16="http://schemas.microsoft.com/office/drawing/2014/main" id="{FA299153-CDE2-1B0A-CA6D-9D2C5376FC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43797" y="4564945"/>
            <a:ext cx="1620701" cy="16207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Microsoft Certified Trainer 2023-2024">
            <a:extLst>
              <a:ext uri="{FF2B5EF4-FFF2-40B4-BE49-F238E27FC236}">
                <a16:creationId xmlns:a16="http://schemas.microsoft.com/office/drawing/2014/main" id="{C1008DB4-E576-5520-3018-6270A80326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6955" y="4587261"/>
            <a:ext cx="1576068" cy="157606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D7B675BD-6144-3A48-A1EB-AC5090B8CA8E}"/>
              </a:ext>
            </a:extLst>
          </p:cNvPr>
          <p:cNvGrpSpPr/>
          <p:nvPr/>
        </p:nvGrpSpPr>
        <p:grpSpPr>
          <a:xfrm>
            <a:off x="578111" y="4587261"/>
            <a:ext cx="1620701" cy="1620701"/>
            <a:chOff x="2731130" y="4872599"/>
            <a:chExt cx="1620701" cy="1620701"/>
          </a:xfrm>
        </p:grpSpPr>
        <p:pic>
          <p:nvPicPr>
            <p:cNvPr id="16" name="Picture 15">
              <a:extLst>
                <a:ext uri="{FF2B5EF4-FFF2-40B4-BE49-F238E27FC236}">
                  <a16:creationId xmlns:a16="http://schemas.microsoft.com/office/drawing/2014/main" id="{CFE9E2FB-A7CC-FEB2-493D-D9599A45E18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4872599"/>
              <a:ext cx="1620701" cy="16207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MVP Alumni badge image. Validation. Issued by Microsoft Next Generation Experiences">
              <a:extLst>
                <a:ext uri="{FF2B5EF4-FFF2-40B4-BE49-F238E27FC236}">
                  <a16:creationId xmlns:a16="http://schemas.microsoft.com/office/drawing/2014/main" id="{950E339C-EF90-F273-D2C0-F2526F8E7B8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3434" y="4940823"/>
              <a:ext cx="1520725" cy="15207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6835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a:bodyPr>
          <a:lstStyle/>
          <a:p>
            <a:r>
              <a:rPr lang="en-US" dirty="0"/>
              <a:t>What does this session cover?</a:t>
            </a:r>
          </a:p>
        </p:txBody>
      </p:sp>
      <p:graphicFrame>
        <p:nvGraphicFramePr>
          <p:cNvPr id="6" name="Content Placeholder 5">
            <a:extLst>
              <a:ext uri="{FF2B5EF4-FFF2-40B4-BE49-F238E27FC236}">
                <a16:creationId xmlns:a16="http://schemas.microsoft.com/office/drawing/2014/main" id="{474A3D77-97D4-4929-BC73-31BCC8C15AC9}"/>
              </a:ext>
            </a:extLst>
          </p:cNvPr>
          <p:cNvGraphicFramePr>
            <a:graphicFrameLocks noGrp="1"/>
          </p:cNvGraphicFramePr>
          <p:nvPr>
            <p:ph sz="quarter" idx="13"/>
            <p:extLst>
              <p:ext uri="{D42A27DB-BD31-4B8C-83A1-F6EECF244321}">
                <p14:modId xmlns:p14="http://schemas.microsoft.com/office/powerpoint/2010/main" val="2330377860"/>
              </p:ext>
            </p:extLst>
          </p:nvPr>
        </p:nvGraphicFramePr>
        <p:xfrm>
          <a:off x="655638" y="1051560"/>
          <a:ext cx="10880726" cy="5176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683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
            <a:extLst>
              <a:ext uri="{FF2B5EF4-FFF2-40B4-BE49-F238E27FC236}">
                <a16:creationId xmlns:a16="http://schemas.microsoft.com/office/drawing/2014/main" id="{88444983-4E9B-4D69-B5F1-9C68ACFEBF6E}"/>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00" normalizeH="0" baseline="0" noProof="0" dirty="0">
                <a:ln w="3175">
                  <a:noFill/>
                </a:ln>
                <a:solidFill>
                  <a:srgbClr val="44546A"/>
                </a:solidFill>
                <a:effectLst/>
                <a:uLnTx/>
                <a:uFillTx/>
                <a:latin typeface="Segoe UI Semibold" panose="020B0702040204020203" pitchFamily="34" charset="0"/>
                <a:ea typeface="+mn-ea"/>
                <a:cs typeface="Segoe UI" pitchFamily="34" charset="0"/>
              </a:rPr>
              <a:t>Base Tables - How Data is Stored in Data Pages</a:t>
            </a:r>
          </a:p>
        </p:txBody>
      </p:sp>
      <p:grpSp>
        <p:nvGrpSpPr>
          <p:cNvPr id="6" name="Group 5">
            <a:extLst>
              <a:ext uri="{FF2B5EF4-FFF2-40B4-BE49-F238E27FC236}">
                <a16:creationId xmlns:a16="http://schemas.microsoft.com/office/drawing/2014/main" id="{1BED7946-3E10-0A0D-536E-B1544484F13D}"/>
              </a:ext>
            </a:extLst>
          </p:cNvPr>
          <p:cNvGrpSpPr/>
          <p:nvPr/>
        </p:nvGrpSpPr>
        <p:grpSpPr>
          <a:xfrm>
            <a:off x="283545" y="804231"/>
            <a:ext cx="11198578" cy="5685150"/>
            <a:chOff x="466910" y="881863"/>
            <a:chExt cx="9332697" cy="5685150"/>
          </a:xfrm>
        </p:grpSpPr>
        <p:sp>
          <p:nvSpPr>
            <p:cNvPr id="58" name="TextBox 57"/>
            <p:cNvSpPr txBox="1"/>
            <p:nvPr/>
          </p:nvSpPr>
          <p:spPr>
            <a:xfrm>
              <a:off x="7062883" y="3949465"/>
              <a:ext cx="2339283" cy="468972"/>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2A2954"/>
                  </a:solidFill>
                  <a:effectLst/>
                  <a:uLnTx/>
                  <a:uFillTx/>
                  <a:latin typeface="Segoe UI"/>
                  <a:ea typeface="+mn-ea"/>
                  <a:cs typeface="+mn-cs"/>
                </a:rPr>
                <a:t>Clustered Index</a:t>
              </a:r>
            </a:p>
          </p:txBody>
        </p:sp>
        <p:sp>
          <p:nvSpPr>
            <p:cNvPr id="9" name="TextBox 8"/>
            <p:cNvSpPr txBox="1"/>
            <p:nvPr/>
          </p:nvSpPr>
          <p:spPr>
            <a:xfrm>
              <a:off x="466910" y="4220311"/>
              <a:ext cx="5787133" cy="1569660"/>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Segoe UI"/>
                  <a:ea typeface="+mn-ea"/>
                  <a:cs typeface="+mn-cs"/>
                </a:rPr>
                <a:t>Clustered Index data is stored in sorted order by the Clustering key. In many cases, this is the same value as the Primary Key.</a:t>
              </a:r>
            </a:p>
          </p:txBody>
        </p:sp>
        <p:sp>
          <p:nvSpPr>
            <p:cNvPr id="41" name="TextBox 40"/>
            <p:cNvSpPr txBox="1"/>
            <p:nvPr/>
          </p:nvSpPr>
          <p:spPr>
            <a:xfrm>
              <a:off x="7006438" y="881863"/>
              <a:ext cx="2339283" cy="468972"/>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2A2954"/>
                  </a:solidFill>
                  <a:effectLst/>
                  <a:uLnTx/>
                  <a:uFillTx/>
                  <a:latin typeface="Segoe UI"/>
                  <a:ea typeface="+mn-ea"/>
                  <a:cs typeface="+mn-cs"/>
                </a:rPr>
                <a:t>Heap</a:t>
              </a:r>
            </a:p>
          </p:txBody>
        </p:sp>
        <p:sp>
          <p:nvSpPr>
            <p:cNvPr id="68" name="TextBox 67"/>
            <p:cNvSpPr txBox="1"/>
            <p:nvPr/>
          </p:nvSpPr>
          <p:spPr>
            <a:xfrm>
              <a:off x="466911" y="1697006"/>
              <a:ext cx="5787133" cy="1200329"/>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Segoe UI"/>
                  <a:ea typeface="+mn-ea"/>
                  <a:cs typeface="+mn-cs"/>
                </a:rPr>
                <a:t>Data stored in a Heap is not stored in any order and normally does not have a Primary Key.</a:t>
              </a:r>
            </a:p>
          </p:txBody>
        </p:sp>
        <p:pic>
          <p:nvPicPr>
            <p:cNvPr id="3" name="Picture 2">
              <a:extLst>
                <a:ext uri="{FF2B5EF4-FFF2-40B4-BE49-F238E27FC236}">
                  <a16:creationId xmlns:a16="http://schemas.microsoft.com/office/drawing/2014/main" id="{4504DE05-4E33-4C5E-6AD6-C35C5B4F718A}"/>
                </a:ext>
              </a:extLst>
            </p:cNvPr>
            <p:cNvPicPr>
              <a:picLocks noChangeAspect="1"/>
            </p:cNvPicPr>
            <p:nvPr/>
          </p:nvPicPr>
          <p:blipFill>
            <a:blip r:embed="rId3"/>
            <a:stretch>
              <a:fillRect/>
            </a:stretch>
          </p:blipFill>
          <p:spPr>
            <a:xfrm>
              <a:off x="6665445" y="1350835"/>
              <a:ext cx="3134162" cy="2095792"/>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E7DAB2AF-0958-20F3-4F0C-09F386578B56}"/>
                </a:ext>
              </a:extLst>
            </p:cNvPr>
            <p:cNvPicPr>
              <a:picLocks noChangeAspect="1"/>
            </p:cNvPicPr>
            <p:nvPr/>
          </p:nvPicPr>
          <p:blipFill>
            <a:blip r:embed="rId4"/>
            <a:stretch>
              <a:fillRect/>
            </a:stretch>
          </p:blipFill>
          <p:spPr>
            <a:xfrm>
              <a:off x="6665445" y="4418437"/>
              <a:ext cx="3134162" cy="2148576"/>
            </a:xfrm>
            <a:prstGeom prst="rect">
              <a:avLst/>
            </a:prstGeom>
            <a:ln>
              <a:noFill/>
            </a:ln>
            <a:effectLst>
              <a:outerShdw blurRad="190500" algn="tl" rotWithShape="0">
                <a:srgbClr val="000000">
                  <a:alpha val="70000"/>
                </a:srgbClr>
              </a:outerShdw>
            </a:effectLst>
          </p:spPr>
        </p:pic>
      </p:grpSp>
    </p:spTree>
    <p:extLst>
      <p:ext uri="{BB962C8B-B14F-4D97-AF65-F5344CB8AC3E}">
        <p14:creationId xmlns:p14="http://schemas.microsoft.com/office/powerpoint/2010/main" val="2150493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44F0C0-800C-4CF4-B37B-B6BE787F6327}"/>
              </a:ext>
            </a:extLst>
          </p:cNvPr>
          <p:cNvPicPr>
            <a:picLocks/>
          </p:cNvPicPr>
          <p:nvPr/>
        </p:nvPicPr>
        <p:blipFill>
          <a:blip r:embed="rId2"/>
          <a:stretch>
            <a:fillRect/>
          </a:stretch>
        </p:blipFill>
        <p:spPr>
          <a:xfrm>
            <a:off x="2872135" y="818311"/>
            <a:ext cx="7708392" cy="5698009"/>
          </a:xfrm>
          <a:prstGeom prst="rect">
            <a:avLst/>
          </a:prstGeom>
        </p:spPr>
      </p:pic>
      <p:sp>
        <p:nvSpPr>
          <p:cNvPr id="6" name="Title 1">
            <a:extLst>
              <a:ext uri="{FF2B5EF4-FFF2-40B4-BE49-F238E27FC236}">
                <a16:creationId xmlns:a16="http://schemas.microsoft.com/office/drawing/2014/main" id="{E3FB77CC-0D57-4C87-BEEB-C19D6C29A551}"/>
              </a:ext>
            </a:extLst>
          </p:cNvPr>
          <p:cNvSpPr>
            <a:spLocks noGrp="1"/>
          </p:cNvSpPr>
          <p:nvPr>
            <p:ph type="title"/>
          </p:nvPr>
        </p:nvSpPr>
        <p:spPr>
          <a:xfrm>
            <a:off x="386184" y="170840"/>
            <a:ext cx="10880725" cy="461665"/>
          </a:xfrm>
          <a:prstGeom prst="rect">
            <a:avLst/>
          </a:prstGeom>
          <a:ln>
            <a:noFill/>
          </a:ln>
        </p:spPr>
        <p:txBody>
          <a:bodyPr wrap="square" anchor="t">
            <a:noAutofit/>
          </a:bodyPr>
          <a:lstStyle/>
          <a:p>
            <a:r>
              <a:rPr lang="en-US" sz="3200" dirty="0">
                <a:gradFill flip="none" rotWithShape="1">
                  <a:gsLst>
                    <a:gs pos="1250">
                      <a:srgbClr val="44546A"/>
                    </a:gs>
                    <a:gs pos="100000">
                      <a:schemeClr val="tx1"/>
                    </a:gs>
                  </a:gsLst>
                  <a:lin ang="5400000" scaled="0"/>
                  <a:tileRect/>
                </a:gradFill>
                <a:latin typeface="Segoe UI Semibold" panose="020B0702040204020203" pitchFamily="34" charset="0"/>
              </a:rPr>
              <a:t>Clustered Index Structure</a:t>
            </a:r>
          </a:p>
        </p:txBody>
      </p:sp>
      <p:sp>
        <p:nvSpPr>
          <p:cNvPr id="7" name="Rectangle 6">
            <a:extLst>
              <a:ext uri="{FF2B5EF4-FFF2-40B4-BE49-F238E27FC236}">
                <a16:creationId xmlns:a16="http://schemas.microsoft.com/office/drawing/2014/main" id="{0D9C03E4-2EF0-4C26-AD8F-E84CBE562A02}"/>
              </a:ext>
            </a:extLst>
          </p:cNvPr>
          <p:cNvSpPr/>
          <p:nvPr/>
        </p:nvSpPr>
        <p:spPr bwMode="auto">
          <a:xfrm>
            <a:off x="2714889" y="4740258"/>
            <a:ext cx="7956459" cy="1946902"/>
          </a:xfrm>
          <a:prstGeom prst="rect">
            <a:avLst/>
          </a:prstGeom>
          <a:solidFill>
            <a:schemeClr val="tx2">
              <a:lumMod val="40000"/>
              <a:lumOff val="60000"/>
              <a:alpha val="19000"/>
            </a:schemeClr>
          </a:solidFill>
          <a:ln w="41275">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a:extLst>
              <a:ext uri="{FF2B5EF4-FFF2-40B4-BE49-F238E27FC236}">
                <a16:creationId xmlns:a16="http://schemas.microsoft.com/office/drawing/2014/main" id="{CE8E84EC-8D10-4B3B-BD44-CD19D440CDE6}"/>
              </a:ext>
            </a:extLst>
          </p:cNvPr>
          <p:cNvSpPr/>
          <p:nvPr/>
        </p:nvSpPr>
        <p:spPr bwMode="auto">
          <a:xfrm>
            <a:off x="657489" y="2940645"/>
            <a:ext cx="2057400" cy="1229490"/>
          </a:xfrm>
          <a:prstGeom prst="wedgeRoundRectCallout">
            <a:avLst>
              <a:gd name="adj1" fmla="val 60915"/>
              <a:gd name="adj2" fmla="val 112165"/>
              <a:gd name="adj3" fmla="val 16667"/>
            </a:avLst>
          </a:prstGeom>
          <a:solidFill>
            <a:srgbClr val="569A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Leaf Node Contains Data Pages</a:t>
            </a:r>
          </a:p>
        </p:txBody>
      </p:sp>
    </p:spTree>
    <p:extLst>
      <p:ext uri="{BB962C8B-B14F-4D97-AF65-F5344CB8AC3E}">
        <p14:creationId xmlns:p14="http://schemas.microsoft.com/office/powerpoint/2010/main" val="3393039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Segoe UI Semibold" panose="020B0702040204020203" pitchFamily="34" charset="0"/>
              </a:rPr>
              <a:t>Non-Clustered Indexes</a:t>
            </a:r>
          </a:p>
        </p:txBody>
      </p:sp>
      <p:graphicFrame>
        <p:nvGraphicFramePr>
          <p:cNvPr id="3" name="Diagram 2">
            <a:extLst>
              <a:ext uri="{FF2B5EF4-FFF2-40B4-BE49-F238E27FC236}">
                <a16:creationId xmlns:a16="http://schemas.microsoft.com/office/drawing/2014/main" id="{F9DF2724-B7D1-4FAD-9393-A5E7D8A68177}"/>
              </a:ext>
            </a:extLst>
          </p:cNvPr>
          <p:cNvGraphicFramePr/>
          <p:nvPr>
            <p:extLst>
              <p:ext uri="{D42A27DB-BD31-4B8C-83A1-F6EECF244321}">
                <p14:modId xmlns:p14="http://schemas.microsoft.com/office/powerpoint/2010/main" val="3581809166"/>
              </p:ext>
            </p:extLst>
          </p:nvPr>
        </p:nvGraphicFramePr>
        <p:xfrm>
          <a:off x="752075" y="1059957"/>
          <a:ext cx="10687850" cy="5133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04645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FB77CC-0D57-4C87-BEEB-C19D6C29A551}"/>
              </a:ext>
            </a:extLst>
          </p:cNvPr>
          <p:cNvSpPr>
            <a:spLocks noGrp="1"/>
          </p:cNvSpPr>
          <p:nvPr>
            <p:ph type="title"/>
          </p:nvPr>
        </p:nvSpPr>
        <p:spPr>
          <a:xfrm>
            <a:off x="386184" y="170840"/>
            <a:ext cx="10880725" cy="461665"/>
          </a:xfrm>
          <a:prstGeom prst="rect">
            <a:avLst/>
          </a:prstGeom>
          <a:ln>
            <a:noFill/>
          </a:ln>
        </p:spPr>
        <p:txBody>
          <a:bodyPr wrap="square" anchor="t">
            <a:noAutofit/>
          </a:bodyPr>
          <a:lstStyle/>
          <a:p>
            <a:r>
              <a:rPr lang="en-US" sz="3200" dirty="0">
                <a:gradFill flip="none" rotWithShape="1">
                  <a:gsLst>
                    <a:gs pos="1250">
                      <a:srgbClr val="44546A"/>
                    </a:gs>
                    <a:gs pos="100000">
                      <a:schemeClr val="tx1"/>
                    </a:gs>
                  </a:gsLst>
                  <a:lin ang="5400000" scaled="0"/>
                  <a:tileRect/>
                </a:gradFill>
                <a:latin typeface="Segoe UI Semibold" panose="020B0702040204020203" pitchFamily="34" charset="0"/>
              </a:rPr>
              <a:t>Non-Clustered Index Structure</a:t>
            </a:r>
          </a:p>
        </p:txBody>
      </p:sp>
      <p:pic>
        <p:nvPicPr>
          <p:cNvPr id="2" name="Picture 1">
            <a:extLst>
              <a:ext uri="{FF2B5EF4-FFF2-40B4-BE49-F238E27FC236}">
                <a16:creationId xmlns:a16="http://schemas.microsoft.com/office/drawing/2014/main" id="{7A523028-BB65-4A28-9C15-20C240F83C28}"/>
              </a:ext>
            </a:extLst>
          </p:cNvPr>
          <p:cNvPicPr>
            <a:picLocks/>
          </p:cNvPicPr>
          <p:nvPr/>
        </p:nvPicPr>
        <p:blipFill>
          <a:blip r:embed="rId2"/>
          <a:stretch>
            <a:fillRect/>
          </a:stretch>
        </p:blipFill>
        <p:spPr>
          <a:xfrm>
            <a:off x="3558517" y="861087"/>
            <a:ext cx="7708392" cy="5735638"/>
          </a:xfrm>
          <a:prstGeom prst="rect">
            <a:avLst/>
          </a:prstGeom>
        </p:spPr>
      </p:pic>
      <p:sp>
        <p:nvSpPr>
          <p:cNvPr id="7" name="Rectangle 6">
            <a:extLst>
              <a:ext uri="{FF2B5EF4-FFF2-40B4-BE49-F238E27FC236}">
                <a16:creationId xmlns:a16="http://schemas.microsoft.com/office/drawing/2014/main" id="{0D9C03E4-2EF0-4C26-AD8F-E84CBE562A02}"/>
              </a:ext>
            </a:extLst>
          </p:cNvPr>
          <p:cNvSpPr/>
          <p:nvPr/>
        </p:nvSpPr>
        <p:spPr bwMode="auto">
          <a:xfrm>
            <a:off x="3416440" y="2960742"/>
            <a:ext cx="6501283" cy="1946902"/>
          </a:xfrm>
          <a:prstGeom prst="rect">
            <a:avLst/>
          </a:prstGeom>
          <a:solidFill>
            <a:schemeClr val="tx2">
              <a:lumMod val="40000"/>
              <a:lumOff val="60000"/>
              <a:alpha val="19000"/>
            </a:schemeClr>
          </a:solidFill>
          <a:ln w="41275">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Speech Bubble: Rectangle with Corners Rounded 10">
            <a:extLst>
              <a:ext uri="{FF2B5EF4-FFF2-40B4-BE49-F238E27FC236}">
                <a16:creationId xmlns:a16="http://schemas.microsoft.com/office/drawing/2014/main" id="{8F02C398-A786-4A99-ABBA-416321573C88}"/>
              </a:ext>
            </a:extLst>
          </p:cNvPr>
          <p:cNvSpPr/>
          <p:nvPr/>
        </p:nvSpPr>
        <p:spPr bwMode="auto">
          <a:xfrm>
            <a:off x="807418" y="4907644"/>
            <a:ext cx="2057400" cy="1590801"/>
          </a:xfrm>
          <a:prstGeom prst="wedgeRoundRectCallout">
            <a:avLst>
              <a:gd name="adj1" fmla="val 88754"/>
              <a:gd name="adj2" fmla="val 4171"/>
              <a:gd name="adj3" fmla="val 16667"/>
            </a:avLst>
          </a:prstGeom>
          <a:solidFill>
            <a:srgbClr val="569A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Base Table (Heap or Clustered Index</a:t>
            </a:r>
          </a:p>
        </p:txBody>
      </p:sp>
      <p:sp>
        <p:nvSpPr>
          <p:cNvPr id="9" name="Speech Bubble: Rectangle with Corners Rounded 8">
            <a:extLst>
              <a:ext uri="{FF2B5EF4-FFF2-40B4-BE49-F238E27FC236}">
                <a16:creationId xmlns:a16="http://schemas.microsoft.com/office/drawing/2014/main" id="{CE8E84EC-8D10-4B3B-BD44-CD19D440CDE6}"/>
              </a:ext>
            </a:extLst>
          </p:cNvPr>
          <p:cNvSpPr/>
          <p:nvPr/>
        </p:nvSpPr>
        <p:spPr bwMode="auto">
          <a:xfrm>
            <a:off x="901358" y="1509197"/>
            <a:ext cx="2057400" cy="1229490"/>
          </a:xfrm>
          <a:prstGeom prst="wedgeRoundRectCallout">
            <a:avLst>
              <a:gd name="adj1" fmla="val 60915"/>
              <a:gd name="adj2" fmla="val 112165"/>
              <a:gd name="adj3" fmla="val 16667"/>
            </a:avLst>
          </a:prstGeom>
          <a:solidFill>
            <a:srgbClr val="569A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Leaf Node has Pointers to Base Table</a:t>
            </a:r>
          </a:p>
        </p:txBody>
      </p:sp>
      <p:pic>
        <p:nvPicPr>
          <p:cNvPr id="10" name="Picture 9">
            <a:extLst>
              <a:ext uri="{FF2B5EF4-FFF2-40B4-BE49-F238E27FC236}">
                <a16:creationId xmlns:a16="http://schemas.microsoft.com/office/drawing/2014/main" id="{78BC7ED4-ABD6-4CEC-8430-B09329190721}"/>
              </a:ext>
            </a:extLst>
          </p:cNvPr>
          <p:cNvPicPr>
            <a:picLocks noChangeAspect="1"/>
          </p:cNvPicPr>
          <p:nvPr/>
        </p:nvPicPr>
        <p:blipFill>
          <a:blip r:embed="rId3"/>
          <a:stretch>
            <a:fillRect/>
          </a:stretch>
        </p:blipFill>
        <p:spPr>
          <a:xfrm>
            <a:off x="4073015" y="749331"/>
            <a:ext cx="3859598" cy="485143"/>
          </a:xfrm>
          <a:prstGeom prst="rect">
            <a:avLst/>
          </a:prstGeom>
        </p:spPr>
      </p:pic>
    </p:spTree>
    <p:extLst>
      <p:ext uri="{BB962C8B-B14F-4D97-AF65-F5344CB8AC3E}">
        <p14:creationId xmlns:p14="http://schemas.microsoft.com/office/powerpoint/2010/main" val="3750919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FB77CC-0D57-4C87-BEEB-C19D6C29A551}"/>
              </a:ext>
            </a:extLst>
          </p:cNvPr>
          <p:cNvSpPr>
            <a:spLocks noGrp="1"/>
          </p:cNvSpPr>
          <p:nvPr>
            <p:ph type="title"/>
          </p:nvPr>
        </p:nvSpPr>
        <p:spPr>
          <a:xfrm>
            <a:off x="386184" y="170840"/>
            <a:ext cx="10880725" cy="461665"/>
          </a:xfrm>
          <a:prstGeom prst="rect">
            <a:avLst/>
          </a:prstGeom>
          <a:ln>
            <a:noFill/>
          </a:ln>
        </p:spPr>
        <p:txBody>
          <a:bodyPr wrap="square" anchor="t">
            <a:noAutofit/>
          </a:bodyPr>
          <a:lstStyle/>
          <a:p>
            <a:r>
              <a:rPr lang="en-US" sz="3200" dirty="0">
                <a:gradFill flip="none" rotWithShape="1">
                  <a:gsLst>
                    <a:gs pos="1250">
                      <a:srgbClr val="44546A"/>
                    </a:gs>
                    <a:gs pos="100000">
                      <a:schemeClr val="tx1"/>
                    </a:gs>
                  </a:gsLst>
                  <a:lin ang="5400000" scaled="0"/>
                  <a:tileRect/>
                </a:gradFill>
                <a:latin typeface="Segoe UI Semibold" panose="020B0702040204020203" pitchFamily="34" charset="0"/>
              </a:rPr>
              <a:t>Non-Clustered Index Structure</a:t>
            </a:r>
          </a:p>
        </p:txBody>
      </p:sp>
      <p:pic>
        <p:nvPicPr>
          <p:cNvPr id="30" name="Picture 29">
            <a:extLst>
              <a:ext uri="{FF2B5EF4-FFF2-40B4-BE49-F238E27FC236}">
                <a16:creationId xmlns:a16="http://schemas.microsoft.com/office/drawing/2014/main" id="{B7B21C14-11DD-DD1E-9E78-7552491FCEB3}"/>
              </a:ext>
            </a:extLst>
          </p:cNvPr>
          <p:cNvPicPr>
            <a:picLocks noChangeAspect="1"/>
          </p:cNvPicPr>
          <p:nvPr/>
        </p:nvPicPr>
        <p:blipFill>
          <a:blip r:embed="rId2"/>
          <a:stretch>
            <a:fillRect/>
          </a:stretch>
        </p:blipFill>
        <p:spPr>
          <a:xfrm>
            <a:off x="5013269" y="2879697"/>
            <a:ext cx="2165461" cy="1098606"/>
          </a:xfrm>
          <a:prstGeom prst="rect">
            <a:avLst/>
          </a:prstGeom>
        </p:spPr>
      </p:pic>
      <p:grpSp>
        <p:nvGrpSpPr>
          <p:cNvPr id="28" name="Group 27">
            <a:extLst>
              <a:ext uri="{FF2B5EF4-FFF2-40B4-BE49-F238E27FC236}">
                <a16:creationId xmlns:a16="http://schemas.microsoft.com/office/drawing/2014/main" id="{F90C1750-6A35-0009-6350-C545EBF05868}"/>
              </a:ext>
            </a:extLst>
          </p:cNvPr>
          <p:cNvGrpSpPr/>
          <p:nvPr/>
        </p:nvGrpSpPr>
        <p:grpSpPr>
          <a:xfrm>
            <a:off x="1292014" y="1347087"/>
            <a:ext cx="9427102" cy="5421698"/>
            <a:chOff x="1302062" y="1136071"/>
            <a:chExt cx="9427102" cy="5421698"/>
          </a:xfrm>
        </p:grpSpPr>
        <p:grpSp>
          <p:nvGrpSpPr>
            <p:cNvPr id="21" name="Group 20">
              <a:extLst>
                <a:ext uri="{FF2B5EF4-FFF2-40B4-BE49-F238E27FC236}">
                  <a16:creationId xmlns:a16="http://schemas.microsoft.com/office/drawing/2014/main" id="{E4AED723-01EB-628D-C41E-8739B5191349}"/>
                </a:ext>
              </a:extLst>
            </p:cNvPr>
            <p:cNvGrpSpPr/>
            <p:nvPr/>
          </p:nvGrpSpPr>
          <p:grpSpPr>
            <a:xfrm>
              <a:off x="1302062" y="1136071"/>
              <a:ext cx="2775094" cy="2449770"/>
              <a:chOff x="1302062" y="1136071"/>
              <a:chExt cx="2775094" cy="2449770"/>
            </a:xfrm>
          </p:grpSpPr>
          <p:pic>
            <p:nvPicPr>
              <p:cNvPr id="16" name="Picture 15">
                <a:extLst>
                  <a:ext uri="{FF2B5EF4-FFF2-40B4-BE49-F238E27FC236}">
                    <a16:creationId xmlns:a16="http://schemas.microsoft.com/office/drawing/2014/main" id="{45B70C37-86A3-CF79-CBCE-ACDF4163D490}"/>
                  </a:ext>
                </a:extLst>
              </p:cNvPr>
              <p:cNvPicPr>
                <a:picLocks noChangeAspect="1"/>
              </p:cNvPicPr>
              <p:nvPr/>
            </p:nvPicPr>
            <p:blipFill>
              <a:blip r:embed="rId3"/>
              <a:stretch>
                <a:fillRect/>
              </a:stretch>
            </p:blipFill>
            <p:spPr>
              <a:xfrm>
                <a:off x="1302062" y="1136071"/>
                <a:ext cx="2775093" cy="1632034"/>
              </a:xfrm>
              <a:prstGeom prst="rect">
                <a:avLst/>
              </a:prstGeom>
            </p:spPr>
          </p:pic>
          <p:sp>
            <p:nvSpPr>
              <p:cNvPr id="18" name="TextBox 17">
                <a:extLst>
                  <a:ext uri="{FF2B5EF4-FFF2-40B4-BE49-F238E27FC236}">
                    <a16:creationId xmlns:a16="http://schemas.microsoft.com/office/drawing/2014/main" id="{A1377B55-119B-884B-1885-3505384324A2}"/>
                  </a:ext>
                </a:extLst>
              </p:cNvPr>
              <p:cNvSpPr txBox="1"/>
              <p:nvPr/>
            </p:nvSpPr>
            <p:spPr>
              <a:xfrm>
                <a:off x="1302062" y="2659434"/>
                <a:ext cx="2775094"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Non-Clustered Index</a:t>
                </a:r>
              </a:p>
              <a:p>
                <a:pPr algn="ctr">
                  <a:lnSpc>
                    <a:spcPct val="90000"/>
                  </a:lnSpc>
                  <a:spcAft>
                    <a:spcPts val="600"/>
                  </a:spcAft>
                </a:pPr>
                <a:r>
                  <a:rPr lang="en-US" sz="2000" dirty="0">
                    <a:gradFill>
                      <a:gsLst>
                        <a:gs pos="2917">
                          <a:schemeClr val="tx1"/>
                        </a:gs>
                        <a:gs pos="30000">
                          <a:schemeClr val="tx1"/>
                        </a:gs>
                      </a:gsLst>
                      <a:lin ang="5400000" scaled="0"/>
                    </a:gradFill>
                  </a:rPr>
                  <a:t>Leaf Level</a:t>
                </a:r>
              </a:p>
            </p:txBody>
          </p:sp>
        </p:grpSp>
        <p:sp>
          <p:nvSpPr>
            <p:cNvPr id="19" name="TextBox 18">
              <a:extLst>
                <a:ext uri="{FF2B5EF4-FFF2-40B4-BE49-F238E27FC236}">
                  <a16:creationId xmlns:a16="http://schemas.microsoft.com/office/drawing/2014/main" id="{F6CA0B96-C274-FC18-AF21-EE10972C2E74}"/>
                </a:ext>
              </a:extLst>
            </p:cNvPr>
            <p:cNvSpPr txBox="1"/>
            <p:nvPr/>
          </p:nvSpPr>
          <p:spPr>
            <a:xfrm>
              <a:off x="4983574" y="3700439"/>
              <a:ext cx="2244946"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Clustered Index</a:t>
              </a:r>
            </a:p>
            <a:p>
              <a:pPr algn="ctr">
                <a:lnSpc>
                  <a:spcPct val="90000"/>
                </a:lnSpc>
                <a:spcAft>
                  <a:spcPts val="600"/>
                </a:spcAft>
              </a:pPr>
              <a:r>
                <a:rPr lang="en-US" sz="2000" dirty="0">
                  <a:gradFill>
                    <a:gsLst>
                      <a:gs pos="2917">
                        <a:schemeClr val="tx1"/>
                      </a:gs>
                      <a:gs pos="30000">
                        <a:schemeClr val="tx1"/>
                      </a:gs>
                    </a:gsLst>
                    <a:lin ang="5400000" scaled="0"/>
                  </a:gradFill>
                </a:rPr>
                <a:t>Non-Leaf Level</a:t>
              </a:r>
            </a:p>
          </p:txBody>
        </p:sp>
        <p:grpSp>
          <p:nvGrpSpPr>
            <p:cNvPr id="22" name="Group 21">
              <a:extLst>
                <a:ext uri="{FF2B5EF4-FFF2-40B4-BE49-F238E27FC236}">
                  <a16:creationId xmlns:a16="http://schemas.microsoft.com/office/drawing/2014/main" id="{57B33411-F55F-4166-3BA4-FCE1010EBD05}"/>
                </a:ext>
              </a:extLst>
            </p:cNvPr>
            <p:cNvGrpSpPr/>
            <p:nvPr/>
          </p:nvGrpSpPr>
          <p:grpSpPr>
            <a:xfrm>
              <a:off x="8172719" y="2945666"/>
              <a:ext cx="2556445" cy="3612103"/>
              <a:chOff x="8333492" y="3429000"/>
              <a:chExt cx="2556445" cy="3612103"/>
            </a:xfrm>
          </p:grpSpPr>
          <p:pic>
            <p:nvPicPr>
              <p:cNvPr id="14" name="Picture 13">
                <a:extLst>
                  <a:ext uri="{FF2B5EF4-FFF2-40B4-BE49-F238E27FC236}">
                    <a16:creationId xmlns:a16="http://schemas.microsoft.com/office/drawing/2014/main" id="{1EB408A6-20A3-A3C2-3E6E-FA77E0C6A7D4}"/>
                  </a:ext>
                </a:extLst>
              </p:cNvPr>
              <p:cNvPicPr>
                <a:picLocks noChangeAspect="1"/>
              </p:cNvPicPr>
              <p:nvPr/>
            </p:nvPicPr>
            <p:blipFill>
              <a:blip r:embed="rId4"/>
              <a:stretch>
                <a:fillRect/>
              </a:stretch>
            </p:blipFill>
            <p:spPr>
              <a:xfrm>
                <a:off x="8703058" y="3429000"/>
                <a:ext cx="1817314" cy="2766810"/>
              </a:xfrm>
              <a:prstGeom prst="rect">
                <a:avLst/>
              </a:prstGeom>
            </p:spPr>
          </p:pic>
          <p:sp>
            <p:nvSpPr>
              <p:cNvPr id="20" name="TextBox 19">
                <a:extLst>
                  <a:ext uri="{FF2B5EF4-FFF2-40B4-BE49-F238E27FC236}">
                    <a16:creationId xmlns:a16="http://schemas.microsoft.com/office/drawing/2014/main" id="{904E908E-522E-62F0-D772-5EB5DF3DD683}"/>
                  </a:ext>
                </a:extLst>
              </p:cNvPr>
              <p:cNvSpPr txBox="1"/>
              <p:nvPr/>
            </p:nvSpPr>
            <p:spPr>
              <a:xfrm>
                <a:off x="8333492" y="6114696"/>
                <a:ext cx="2556445" cy="926407"/>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gradFill>
                      <a:gsLst>
                        <a:gs pos="2917">
                          <a:schemeClr val="tx1"/>
                        </a:gs>
                        <a:gs pos="30000">
                          <a:schemeClr val="tx1"/>
                        </a:gs>
                      </a:gsLst>
                      <a:lin ang="5400000" scaled="0"/>
                    </a:gradFill>
                  </a:rPr>
                  <a:t>Data Page 11855</a:t>
                </a:r>
              </a:p>
              <a:p>
                <a:pPr algn="ctr">
                  <a:lnSpc>
                    <a:spcPct val="90000"/>
                  </a:lnSpc>
                  <a:spcAft>
                    <a:spcPts val="600"/>
                  </a:spcAft>
                </a:pPr>
                <a:r>
                  <a:rPr lang="en-US" sz="2000" dirty="0">
                    <a:gradFill>
                      <a:gsLst>
                        <a:gs pos="2917">
                          <a:schemeClr val="tx1"/>
                        </a:gs>
                        <a:gs pos="30000">
                          <a:schemeClr val="tx1"/>
                        </a:gs>
                      </a:gsLst>
                      <a:lin ang="5400000" scaled="0"/>
                    </a:gradFill>
                  </a:rPr>
                  <a:t>Leaf Level</a:t>
                </a:r>
              </a:p>
            </p:txBody>
          </p:sp>
        </p:grpSp>
        <p:sp>
          <p:nvSpPr>
            <p:cNvPr id="24" name="Rectangle 23">
              <a:extLst>
                <a:ext uri="{FF2B5EF4-FFF2-40B4-BE49-F238E27FC236}">
                  <a16:creationId xmlns:a16="http://schemas.microsoft.com/office/drawing/2014/main" id="{E448120B-7A22-64FF-0E2E-C20D914FBAD7}"/>
                </a:ext>
              </a:extLst>
            </p:cNvPr>
            <p:cNvSpPr/>
            <p:nvPr/>
          </p:nvSpPr>
          <p:spPr bwMode="auto">
            <a:xfrm>
              <a:off x="1302062" y="1326382"/>
              <a:ext cx="2775093" cy="241161"/>
            </a:xfrm>
            <a:prstGeom prst="rect">
              <a:avLst/>
            </a:prstGeom>
            <a:solidFill>
              <a:srgbClr val="569AD2">
                <a:alpha val="25098"/>
              </a:srgbClr>
            </a:solidFill>
            <a:ln>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86C4484-66A3-A812-6514-6E9A1B8CF1EB}"/>
                </a:ext>
              </a:extLst>
            </p:cNvPr>
            <p:cNvSpPr/>
            <p:nvPr/>
          </p:nvSpPr>
          <p:spPr bwMode="auto">
            <a:xfrm>
              <a:off x="5068244" y="3128317"/>
              <a:ext cx="2086193" cy="200203"/>
            </a:xfrm>
            <a:prstGeom prst="rect">
              <a:avLst/>
            </a:prstGeom>
            <a:solidFill>
              <a:srgbClr val="569AD2">
                <a:alpha val="25098"/>
              </a:srgbClr>
            </a:solidFill>
            <a:ln>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Arrow: Bent 25">
              <a:extLst>
                <a:ext uri="{FF2B5EF4-FFF2-40B4-BE49-F238E27FC236}">
                  <a16:creationId xmlns:a16="http://schemas.microsoft.com/office/drawing/2014/main" id="{5E186B57-36DC-7B64-444A-3725760CDDB2}"/>
                </a:ext>
              </a:extLst>
            </p:cNvPr>
            <p:cNvSpPr/>
            <p:nvPr/>
          </p:nvSpPr>
          <p:spPr bwMode="auto">
            <a:xfrm rot="5400000">
              <a:off x="4590235" y="949812"/>
              <a:ext cx="1333053" cy="2086193"/>
            </a:xfrm>
            <a:prstGeom prst="bentArrow">
              <a:avLst/>
            </a:prstGeom>
            <a:solidFill>
              <a:srgbClr val="569A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Arrow: Right 26">
              <a:extLst>
                <a:ext uri="{FF2B5EF4-FFF2-40B4-BE49-F238E27FC236}">
                  <a16:creationId xmlns:a16="http://schemas.microsoft.com/office/drawing/2014/main" id="{C20CC892-4D23-899A-B134-DABAC88B5646}"/>
                </a:ext>
              </a:extLst>
            </p:cNvPr>
            <p:cNvSpPr/>
            <p:nvPr/>
          </p:nvSpPr>
          <p:spPr bwMode="auto">
            <a:xfrm>
              <a:off x="7247411" y="3135086"/>
              <a:ext cx="1294873" cy="572464"/>
            </a:xfrm>
            <a:prstGeom prst="rightArrow">
              <a:avLst/>
            </a:prstGeom>
            <a:solidFill>
              <a:srgbClr val="569A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2" name="TextBox 31">
            <a:extLst>
              <a:ext uri="{FF2B5EF4-FFF2-40B4-BE49-F238E27FC236}">
                <a16:creationId xmlns:a16="http://schemas.microsoft.com/office/drawing/2014/main" id="{3634274E-9B67-AA59-AB78-45119A3C0F4F}"/>
              </a:ext>
            </a:extLst>
          </p:cNvPr>
          <p:cNvSpPr txBox="1"/>
          <p:nvPr/>
        </p:nvSpPr>
        <p:spPr>
          <a:xfrm>
            <a:off x="728230" y="4990999"/>
            <a:ext cx="5341941" cy="1200329"/>
          </a:xfrm>
          <a:prstGeom prst="rect">
            <a:avLst/>
          </a:prstGeom>
          <a:noFill/>
        </p:spPr>
        <p:txBody>
          <a:bodyPr wrap="square">
            <a:spAutoFit/>
          </a:bodyPr>
          <a:lstStyle/>
          <a:p>
            <a:r>
              <a:rPr lang="en-US" sz="1800" dirty="0">
                <a:solidFill>
                  <a:srgbClr val="008000"/>
                </a:solidFill>
                <a:latin typeface="Consolas" panose="020B0609020204030204" pitchFamily="49" charset="0"/>
              </a:rPr>
              <a:t>--SELECT * will need to find all columns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Person</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Address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StateProvinceID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3</a:t>
            </a:r>
            <a:endParaRPr lang="en-US" dirty="0"/>
          </a:p>
        </p:txBody>
      </p:sp>
    </p:spTree>
    <p:extLst>
      <p:ext uri="{BB962C8B-B14F-4D97-AF65-F5344CB8AC3E}">
        <p14:creationId xmlns:p14="http://schemas.microsoft.com/office/powerpoint/2010/main" val="5123385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ln>
            <a:noFill/>
          </a:ln>
        </p:spPr>
        <p:txBody>
          <a:bodyPr wrap="square" anchor="t">
            <a:normAutofit/>
          </a:bodyPr>
          <a:lstStyle/>
          <a:p>
            <a:r>
              <a:rPr lang="en-US" dirty="0"/>
              <a:t>Bookmark or RID Lookups</a:t>
            </a:r>
          </a:p>
        </p:txBody>
      </p:sp>
      <p:graphicFrame>
        <p:nvGraphicFramePr>
          <p:cNvPr id="6" name="Content Placeholder 5">
            <a:extLst>
              <a:ext uri="{FF2B5EF4-FFF2-40B4-BE49-F238E27FC236}">
                <a16:creationId xmlns:a16="http://schemas.microsoft.com/office/drawing/2014/main" id="{072122DA-A0C2-49BE-8963-1784B342297D}"/>
              </a:ext>
            </a:extLst>
          </p:cNvPr>
          <p:cNvGraphicFramePr>
            <a:graphicFrameLocks noGrp="1"/>
          </p:cNvGraphicFramePr>
          <p:nvPr>
            <p:ph sz="quarter" idx="13"/>
            <p:extLst>
              <p:ext uri="{D42A27DB-BD31-4B8C-83A1-F6EECF244321}">
                <p14:modId xmlns:p14="http://schemas.microsoft.com/office/powerpoint/2010/main" val="1922790608"/>
              </p:ext>
            </p:extLst>
          </p:nvPr>
        </p:nvGraphicFramePr>
        <p:xfrm>
          <a:off x="426424" y="879022"/>
          <a:ext cx="5284787" cy="51023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9C17F93E-6131-44F0-95E1-90672E5C6E58}"/>
              </a:ext>
            </a:extLst>
          </p:cNvPr>
          <p:cNvPicPr>
            <a:picLocks noChangeAspect="1"/>
          </p:cNvPicPr>
          <p:nvPr/>
        </p:nvPicPr>
        <p:blipFill>
          <a:blip r:embed="rId8"/>
          <a:stretch>
            <a:fillRect/>
          </a:stretch>
        </p:blipFill>
        <p:spPr>
          <a:xfrm>
            <a:off x="6176368" y="1415687"/>
            <a:ext cx="5665035" cy="2262010"/>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BF6803FB-64B5-490D-8B16-9BFEFEC01874}"/>
              </a:ext>
            </a:extLst>
          </p:cNvPr>
          <p:cNvPicPr>
            <a:picLocks noChangeAspect="1"/>
          </p:cNvPicPr>
          <p:nvPr/>
        </p:nvPicPr>
        <p:blipFill>
          <a:blip r:embed="rId9"/>
          <a:stretch>
            <a:fillRect/>
          </a:stretch>
        </p:blipFill>
        <p:spPr>
          <a:xfrm>
            <a:off x="6176369" y="3965753"/>
            <a:ext cx="5665034" cy="22620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2295133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heme/theme1.xml><?xml version="1.0" encoding="utf-8"?>
<a:theme xmlns:a="http://schemas.openxmlformats.org/drawingml/2006/main" name="Microsoft 365 PPT Template - 2018">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2.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434351B0-8B7B-4F43-B026-BFEAB1482897}">
  <ds:schemaRefs>
    <ds:schemaRef ds:uri="Strauss.PersonalizationDefinition"/>
  </ds:schemaRefs>
</ds:datastoreItem>
</file>

<file path=customXml/itemProps2.xml><?xml version="1.0" encoding="utf-8"?>
<ds:datastoreItem xmlns:ds="http://schemas.openxmlformats.org/officeDocument/2006/customXml" ds:itemID="{5661E963-C7D3-4B9F-9461-10E39CE650BB}">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2645</Words>
  <Application>Microsoft Office PowerPoint</Application>
  <PresentationFormat>Widescreen</PresentationFormat>
  <Paragraphs>230</Paragraphs>
  <Slides>19</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Century Gothic</vt:lpstr>
      <vt:lpstr>Consolas</vt:lpstr>
      <vt:lpstr>Segoe UI</vt:lpstr>
      <vt:lpstr>Segoe UI Semibold</vt:lpstr>
      <vt:lpstr>Wingdings</vt:lpstr>
      <vt:lpstr>Microsoft 365 PPT Template - 2018</vt:lpstr>
      <vt:lpstr>1_PASS 2013_SpeakerTemplate_Final</vt:lpstr>
      <vt:lpstr>Deep Dive into Non-Clustered Indexes </vt:lpstr>
      <vt:lpstr>PowerPoint Presentation</vt:lpstr>
      <vt:lpstr>What does this session cover?</vt:lpstr>
      <vt:lpstr>PowerPoint Presentation</vt:lpstr>
      <vt:lpstr>Clustered Index Structure</vt:lpstr>
      <vt:lpstr>Non-Clustered Indexes</vt:lpstr>
      <vt:lpstr>Non-Clustered Index Structure</vt:lpstr>
      <vt:lpstr>Non-Clustered Index Structure</vt:lpstr>
      <vt:lpstr>Bookmark or RID Lookups</vt:lpstr>
      <vt:lpstr>Key Lookup </vt:lpstr>
      <vt:lpstr>Non-Clustered Index with Included Column </vt:lpstr>
      <vt:lpstr>Non-Clustered Index Strategy</vt:lpstr>
      <vt:lpstr>Multi-Column Indexing Access </vt:lpstr>
      <vt:lpstr>Multi-Column Indexing Access (Seek Predicates) </vt:lpstr>
      <vt:lpstr>Multi-Column Indexing Access (Scan Predicates) </vt:lpstr>
      <vt:lpstr>DBCC IND</vt:lpstr>
      <vt:lpstr>DBCC PAGE</vt:lpstr>
      <vt:lpstr>PowerPoint Presentation</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2023-07-09T13:45:40Z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