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41"/>
  </p:notesMasterIdLst>
  <p:sldIdLst>
    <p:sldId id="285" r:id="rId6"/>
    <p:sldId id="258" r:id="rId7"/>
    <p:sldId id="284" r:id="rId8"/>
    <p:sldId id="269" r:id="rId9"/>
    <p:sldId id="261" r:id="rId10"/>
    <p:sldId id="287" r:id="rId11"/>
    <p:sldId id="288" r:id="rId12"/>
    <p:sldId id="289" r:id="rId13"/>
    <p:sldId id="290" r:id="rId14"/>
    <p:sldId id="291" r:id="rId15"/>
    <p:sldId id="293" r:id="rId16"/>
    <p:sldId id="292" r:id="rId17"/>
    <p:sldId id="295" r:id="rId18"/>
    <p:sldId id="296" r:id="rId19"/>
    <p:sldId id="297" r:id="rId20"/>
    <p:sldId id="298" r:id="rId21"/>
    <p:sldId id="299"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40" r:id="rId36"/>
    <p:sldId id="344" r:id="rId37"/>
    <p:sldId id="342" r:id="rId38"/>
    <p:sldId id="343" r:id="rId39"/>
    <p:sldId id="33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35"/>
    <a:srgbClr val="231F20"/>
    <a:srgbClr val="FF8083"/>
    <a:srgbClr val="FF65AD"/>
    <a:srgbClr val="F8F8F8"/>
    <a:srgbClr val="F2F2F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88D1D-AC0E-4907-907A-3E19676BEE06}"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0E2F03A-BFCF-45BF-A934-9BBE0C91D1BB}">
      <dgm:prSet phldrT="[Text]"/>
      <dgm:spPr/>
      <dgm:t>
        <a:bodyPr/>
        <a:lstStyle/>
        <a:p>
          <a:r>
            <a:rPr lang="en-US" dirty="0"/>
            <a:t>Full Prod Data</a:t>
          </a:r>
        </a:p>
      </dgm:t>
    </dgm:pt>
    <dgm:pt modelId="{09905F2B-64DD-439A-BFD3-0C38BABB75D0}" type="parTrans" cxnId="{A8638F7D-8AE4-4197-8C5B-D95A2052A633}">
      <dgm:prSet/>
      <dgm:spPr/>
      <dgm:t>
        <a:bodyPr/>
        <a:lstStyle/>
        <a:p>
          <a:endParaRPr lang="en-US"/>
        </a:p>
      </dgm:t>
    </dgm:pt>
    <dgm:pt modelId="{F8A00A04-776E-44C0-8329-D1B5A7C68260}" type="sibTrans" cxnId="{A8638F7D-8AE4-4197-8C5B-D95A2052A633}">
      <dgm:prSet/>
      <dgm:spPr/>
      <dgm:t>
        <a:bodyPr/>
        <a:lstStyle/>
        <a:p>
          <a:endParaRPr lang="en-US"/>
        </a:p>
      </dgm:t>
    </dgm:pt>
    <dgm:pt modelId="{5ED9372C-7C53-4DC5-8D24-F29FA1FEECAF}">
      <dgm:prSet phldrT="[Text]"/>
      <dgm:spPr/>
      <dgm:t>
        <a:bodyPr/>
        <a:lstStyle/>
        <a:p>
          <a:r>
            <a:rPr lang="en-US" dirty="0"/>
            <a:t>Confidential  Data Removed</a:t>
          </a:r>
        </a:p>
      </dgm:t>
    </dgm:pt>
    <dgm:pt modelId="{DFA5C0F6-EECF-48DB-A7A1-AC9AC6C45886}" type="parTrans" cxnId="{06DE5C79-F5C3-4996-B154-9AAEA67A1925}">
      <dgm:prSet/>
      <dgm:spPr/>
      <dgm:t>
        <a:bodyPr/>
        <a:lstStyle/>
        <a:p>
          <a:endParaRPr lang="en-US"/>
        </a:p>
      </dgm:t>
    </dgm:pt>
    <dgm:pt modelId="{A4CB9B9D-4A9A-4267-AE3C-9E41E5CE49F3}" type="sibTrans" cxnId="{06DE5C79-F5C3-4996-B154-9AAEA67A1925}">
      <dgm:prSet/>
      <dgm:spPr/>
      <dgm:t>
        <a:bodyPr/>
        <a:lstStyle/>
        <a:p>
          <a:endParaRPr lang="en-US"/>
        </a:p>
      </dgm:t>
    </dgm:pt>
    <dgm:pt modelId="{6282C25E-0615-4966-A507-2C4A7364B42B}">
      <dgm:prSet phldrT="[Text]"/>
      <dgm:spPr/>
      <dgm:t>
        <a:bodyPr/>
        <a:lstStyle/>
        <a:p>
          <a:r>
            <a:rPr lang="en-US" dirty="0"/>
            <a:t>Full Data</a:t>
          </a:r>
        </a:p>
      </dgm:t>
    </dgm:pt>
    <dgm:pt modelId="{F20CA868-A098-481E-BCCD-C75908ED55D3}" type="parTrans" cxnId="{23E49F7B-D7DC-44EC-B90C-48CCD3B7729A}">
      <dgm:prSet/>
      <dgm:spPr/>
      <dgm:t>
        <a:bodyPr/>
        <a:lstStyle/>
        <a:p>
          <a:endParaRPr lang="en-US"/>
        </a:p>
      </dgm:t>
    </dgm:pt>
    <dgm:pt modelId="{EBDACEDD-D88A-4118-9E35-96BAAAD91842}" type="sibTrans" cxnId="{23E49F7B-D7DC-44EC-B90C-48CCD3B7729A}">
      <dgm:prSet/>
      <dgm:spPr/>
      <dgm:t>
        <a:bodyPr/>
        <a:lstStyle/>
        <a:p>
          <a:endParaRPr lang="en-US"/>
        </a:p>
      </dgm:t>
    </dgm:pt>
    <dgm:pt modelId="{635DE052-7CE1-4E93-BA73-281BB8584CAB}">
      <dgm:prSet phldrT="[Text]"/>
      <dgm:spPr/>
      <dgm:t>
        <a:bodyPr/>
        <a:lstStyle/>
        <a:p>
          <a:r>
            <a:rPr lang="en-US" dirty="0"/>
            <a:t>Pre-Production Image</a:t>
          </a:r>
        </a:p>
      </dgm:t>
    </dgm:pt>
    <dgm:pt modelId="{D6F47D94-1294-46B2-9B51-CE6B53C3C609}" type="parTrans" cxnId="{8501C80D-6F50-4857-93E5-8DF118C61C97}">
      <dgm:prSet/>
      <dgm:spPr/>
      <dgm:t>
        <a:bodyPr/>
        <a:lstStyle/>
        <a:p>
          <a:endParaRPr lang="en-US"/>
        </a:p>
      </dgm:t>
    </dgm:pt>
    <dgm:pt modelId="{D0829A93-1B53-4C64-A9A9-CCC085250AE0}" type="sibTrans" cxnId="{8501C80D-6F50-4857-93E5-8DF118C61C97}">
      <dgm:prSet/>
      <dgm:spPr/>
      <dgm:t>
        <a:bodyPr/>
        <a:lstStyle/>
        <a:p>
          <a:endParaRPr lang="en-US"/>
        </a:p>
      </dgm:t>
    </dgm:pt>
    <dgm:pt modelId="{D21DA7C2-28D6-453F-B2FE-5028A8CDE39F}">
      <dgm:prSet phldrT="[Text]"/>
      <dgm:spPr/>
      <dgm:t>
        <a:bodyPr/>
        <a:lstStyle/>
        <a:p>
          <a:r>
            <a:rPr lang="en-US" dirty="0"/>
            <a:t>Testing Image</a:t>
          </a:r>
        </a:p>
      </dgm:t>
    </dgm:pt>
    <dgm:pt modelId="{7C8121CB-90DE-4806-94D2-816C96A4C414}" type="parTrans" cxnId="{67667261-A1E4-48DA-9DC9-70C99822941E}">
      <dgm:prSet/>
      <dgm:spPr/>
      <dgm:t>
        <a:bodyPr/>
        <a:lstStyle/>
        <a:p>
          <a:endParaRPr lang="en-US"/>
        </a:p>
      </dgm:t>
    </dgm:pt>
    <dgm:pt modelId="{712E3657-240E-48DC-8D1C-26E1FE51F7D7}" type="sibTrans" cxnId="{67667261-A1E4-48DA-9DC9-70C99822941E}">
      <dgm:prSet/>
      <dgm:spPr/>
      <dgm:t>
        <a:bodyPr/>
        <a:lstStyle/>
        <a:p>
          <a:endParaRPr lang="en-US"/>
        </a:p>
      </dgm:t>
    </dgm:pt>
    <dgm:pt modelId="{5AE74FB7-7913-4262-8FA8-D31C993A2A63}">
      <dgm:prSet phldrT="[Text]"/>
      <dgm:spPr/>
      <dgm:t>
        <a:bodyPr/>
        <a:lstStyle/>
        <a:p>
          <a:r>
            <a:rPr lang="en-US" dirty="0"/>
            <a:t>Development Image</a:t>
          </a:r>
        </a:p>
      </dgm:t>
    </dgm:pt>
    <dgm:pt modelId="{5CE77289-76C9-40EA-A115-8A9AE707B67A}" type="parTrans" cxnId="{86D5F63E-B00E-4B5D-863A-AA69FFD4F985}">
      <dgm:prSet/>
      <dgm:spPr/>
      <dgm:t>
        <a:bodyPr/>
        <a:lstStyle/>
        <a:p>
          <a:endParaRPr lang="en-US"/>
        </a:p>
      </dgm:t>
    </dgm:pt>
    <dgm:pt modelId="{5D489D29-91C0-4CC4-A8C7-5B20F983C9A9}" type="sibTrans" cxnId="{86D5F63E-B00E-4B5D-863A-AA69FFD4F985}">
      <dgm:prSet/>
      <dgm:spPr/>
      <dgm:t>
        <a:bodyPr/>
        <a:lstStyle/>
        <a:p>
          <a:endParaRPr lang="en-US"/>
        </a:p>
      </dgm:t>
    </dgm:pt>
    <dgm:pt modelId="{29B55B46-9495-47B3-8BEA-032E4104880B}">
      <dgm:prSet phldrT="[Text]"/>
      <dgm:spPr/>
      <dgm:t>
        <a:bodyPr/>
        <a:lstStyle/>
        <a:p>
          <a:r>
            <a:rPr lang="en-US" dirty="0"/>
            <a:t>90% Delete</a:t>
          </a:r>
        </a:p>
      </dgm:t>
    </dgm:pt>
    <dgm:pt modelId="{31FDEEFB-7FCF-4B97-8611-3D0A761E1D34}" type="parTrans" cxnId="{1E80B21E-96BD-4FFA-81B0-E0DC9BEF2AF0}">
      <dgm:prSet/>
      <dgm:spPr/>
      <dgm:t>
        <a:bodyPr/>
        <a:lstStyle/>
        <a:p>
          <a:endParaRPr lang="en-US"/>
        </a:p>
      </dgm:t>
    </dgm:pt>
    <dgm:pt modelId="{80589CD4-37B8-4FC2-904F-BEE620DEAC9B}" type="sibTrans" cxnId="{1E80B21E-96BD-4FFA-81B0-E0DC9BEF2AF0}">
      <dgm:prSet/>
      <dgm:spPr/>
      <dgm:t>
        <a:bodyPr/>
        <a:lstStyle/>
        <a:p>
          <a:endParaRPr lang="en-US"/>
        </a:p>
      </dgm:t>
    </dgm:pt>
    <dgm:pt modelId="{5E0CB81D-92DC-48BF-812B-9B92274F5783}">
      <dgm:prSet phldrT="[Text]"/>
      <dgm:spPr/>
      <dgm:t>
        <a:bodyPr/>
        <a:lstStyle/>
        <a:p>
          <a:r>
            <a:rPr lang="en-US" dirty="0"/>
            <a:t>Confidential  Data Removed</a:t>
          </a:r>
        </a:p>
      </dgm:t>
    </dgm:pt>
    <dgm:pt modelId="{9286C1B6-933A-42A2-94BB-04F60CA58BFA}" type="parTrans" cxnId="{78BBE129-072D-46CD-B7AC-94F22ECA4675}">
      <dgm:prSet/>
      <dgm:spPr/>
      <dgm:t>
        <a:bodyPr/>
        <a:lstStyle/>
        <a:p>
          <a:endParaRPr lang="en-US"/>
        </a:p>
      </dgm:t>
    </dgm:pt>
    <dgm:pt modelId="{925B3BB8-2907-4E05-A2EB-1397B59959E8}" type="sibTrans" cxnId="{78BBE129-072D-46CD-B7AC-94F22ECA4675}">
      <dgm:prSet/>
      <dgm:spPr/>
      <dgm:t>
        <a:bodyPr/>
        <a:lstStyle/>
        <a:p>
          <a:endParaRPr lang="en-US"/>
        </a:p>
      </dgm:t>
    </dgm:pt>
    <dgm:pt modelId="{09F7667F-8731-4FCE-A558-B445AE37CD37}" type="pres">
      <dgm:prSet presAssocID="{FBE88D1D-AC0E-4907-907A-3E19676BEE06}" presName="mainComposite" presStyleCnt="0">
        <dgm:presLayoutVars>
          <dgm:chPref val="1"/>
          <dgm:dir/>
          <dgm:animOne val="branch"/>
          <dgm:animLvl val="lvl"/>
          <dgm:resizeHandles val="exact"/>
        </dgm:presLayoutVars>
      </dgm:prSet>
      <dgm:spPr/>
    </dgm:pt>
    <dgm:pt modelId="{76A48496-40C0-44AE-B19A-FB7927C96D54}" type="pres">
      <dgm:prSet presAssocID="{FBE88D1D-AC0E-4907-907A-3E19676BEE06}" presName="hierFlow" presStyleCnt="0"/>
      <dgm:spPr/>
    </dgm:pt>
    <dgm:pt modelId="{2DF03D85-7FCE-4EB8-851E-ACF7C3668293}" type="pres">
      <dgm:prSet presAssocID="{FBE88D1D-AC0E-4907-907A-3E19676BEE06}" presName="firstBuf" presStyleCnt="0"/>
      <dgm:spPr/>
    </dgm:pt>
    <dgm:pt modelId="{5CDD7611-99BC-4BF5-8B2E-E9D7E8B37CFA}" type="pres">
      <dgm:prSet presAssocID="{FBE88D1D-AC0E-4907-907A-3E19676BEE06}" presName="hierChild1" presStyleCnt="0">
        <dgm:presLayoutVars>
          <dgm:chPref val="1"/>
          <dgm:animOne val="branch"/>
          <dgm:animLvl val="lvl"/>
        </dgm:presLayoutVars>
      </dgm:prSet>
      <dgm:spPr/>
    </dgm:pt>
    <dgm:pt modelId="{E83BB478-1D9F-43E1-A681-3F293DF57705}" type="pres">
      <dgm:prSet presAssocID="{80E2F03A-BFCF-45BF-A934-9BBE0C91D1BB}" presName="Name14" presStyleCnt="0"/>
      <dgm:spPr/>
    </dgm:pt>
    <dgm:pt modelId="{75B2C75F-81AB-40DE-A938-6A5C93DD4B5F}" type="pres">
      <dgm:prSet presAssocID="{80E2F03A-BFCF-45BF-A934-9BBE0C91D1BB}" presName="level1Shape" presStyleLbl="node0" presStyleIdx="0" presStyleCnt="1">
        <dgm:presLayoutVars>
          <dgm:chPref val="3"/>
        </dgm:presLayoutVars>
      </dgm:prSet>
      <dgm:spPr/>
    </dgm:pt>
    <dgm:pt modelId="{286ADDDA-AEEE-4C2D-AC2A-8A044FE261F6}" type="pres">
      <dgm:prSet presAssocID="{80E2F03A-BFCF-45BF-A934-9BBE0C91D1BB}" presName="hierChild2" presStyleCnt="0"/>
      <dgm:spPr/>
    </dgm:pt>
    <dgm:pt modelId="{0648A92C-B390-43AD-8D42-3AA2F4E9DE66}" type="pres">
      <dgm:prSet presAssocID="{DFA5C0F6-EECF-48DB-A7A1-AC9AC6C45886}" presName="Name19" presStyleLbl="parChTrans1D2" presStyleIdx="0" presStyleCnt="2"/>
      <dgm:spPr/>
    </dgm:pt>
    <dgm:pt modelId="{3EB5300B-5140-4FD8-BA83-B274462F4737}" type="pres">
      <dgm:prSet presAssocID="{5ED9372C-7C53-4DC5-8D24-F29FA1FEECAF}" presName="Name21" presStyleCnt="0"/>
      <dgm:spPr/>
    </dgm:pt>
    <dgm:pt modelId="{A8DBD12C-0474-407D-9C2C-06A8BA8412A0}" type="pres">
      <dgm:prSet presAssocID="{5ED9372C-7C53-4DC5-8D24-F29FA1FEECAF}" presName="level2Shape" presStyleLbl="node2" presStyleIdx="0" presStyleCnt="2"/>
      <dgm:spPr/>
    </dgm:pt>
    <dgm:pt modelId="{266E59A7-4C88-434F-93A9-A32B0F2C6891}" type="pres">
      <dgm:prSet presAssocID="{5ED9372C-7C53-4DC5-8D24-F29FA1FEECAF}" presName="hierChild3" presStyleCnt="0"/>
      <dgm:spPr/>
    </dgm:pt>
    <dgm:pt modelId="{F647F5C2-DF77-4B58-8DEF-E7C6D82F930F}" type="pres">
      <dgm:prSet presAssocID="{9286C1B6-933A-42A2-94BB-04F60CA58BFA}" presName="Name19" presStyleLbl="parChTrans1D3" presStyleIdx="0" presStyleCnt="2"/>
      <dgm:spPr/>
    </dgm:pt>
    <dgm:pt modelId="{A83A7D8F-D682-4DB0-9480-25E104DF26AF}" type="pres">
      <dgm:prSet presAssocID="{5E0CB81D-92DC-48BF-812B-9B92274F5783}" presName="Name21" presStyleCnt="0"/>
      <dgm:spPr/>
    </dgm:pt>
    <dgm:pt modelId="{C6973C11-1F23-48B1-85AA-A006E84AA917}" type="pres">
      <dgm:prSet presAssocID="{5E0CB81D-92DC-48BF-812B-9B92274F5783}" presName="level2Shape" presStyleLbl="node3" presStyleIdx="0" presStyleCnt="2"/>
      <dgm:spPr/>
    </dgm:pt>
    <dgm:pt modelId="{1814AB2D-F296-49AB-A905-78F9B8AB6504}" type="pres">
      <dgm:prSet presAssocID="{5E0CB81D-92DC-48BF-812B-9B92274F5783}" presName="hierChild3" presStyleCnt="0"/>
      <dgm:spPr/>
    </dgm:pt>
    <dgm:pt modelId="{C0E44FF6-58BC-433E-B8AE-52D2A171EB44}" type="pres">
      <dgm:prSet presAssocID="{F20CA868-A098-481E-BCCD-C75908ED55D3}" presName="Name19" presStyleLbl="parChTrans1D2" presStyleIdx="1" presStyleCnt="2"/>
      <dgm:spPr/>
    </dgm:pt>
    <dgm:pt modelId="{93C83D10-F2D9-4A12-BFD8-EF76ED040BA5}" type="pres">
      <dgm:prSet presAssocID="{6282C25E-0615-4966-A507-2C4A7364B42B}" presName="Name21" presStyleCnt="0"/>
      <dgm:spPr/>
    </dgm:pt>
    <dgm:pt modelId="{9C272A9E-4C2E-4690-B125-491C46C6E50A}" type="pres">
      <dgm:prSet presAssocID="{6282C25E-0615-4966-A507-2C4A7364B42B}" presName="level2Shape" presStyleLbl="node2" presStyleIdx="1" presStyleCnt="2"/>
      <dgm:spPr/>
    </dgm:pt>
    <dgm:pt modelId="{ECE5DC3A-CEC6-443F-B9C5-415217109BA9}" type="pres">
      <dgm:prSet presAssocID="{6282C25E-0615-4966-A507-2C4A7364B42B}" presName="hierChild3" presStyleCnt="0"/>
      <dgm:spPr/>
    </dgm:pt>
    <dgm:pt modelId="{185A3A13-DDFF-449A-A976-5FA350A00299}" type="pres">
      <dgm:prSet presAssocID="{31FDEEFB-7FCF-4B97-8611-3D0A761E1D34}" presName="Name19" presStyleLbl="parChTrans1D3" presStyleIdx="1" presStyleCnt="2"/>
      <dgm:spPr/>
    </dgm:pt>
    <dgm:pt modelId="{8CDC6973-1442-46DA-AB89-89EFF5173A6C}" type="pres">
      <dgm:prSet presAssocID="{29B55B46-9495-47B3-8BEA-032E4104880B}" presName="Name21" presStyleCnt="0"/>
      <dgm:spPr/>
    </dgm:pt>
    <dgm:pt modelId="{021B1DB5-72F0-403C-860F-0FBE745A04C2}" type="pres">
      <dgm:prSet presAssocID="{29B55B46-9495-47B3-8BEA-032E4104880B}" presName="level2Shape" presStyleLbl="node3" presStyleIdx="1" presStyleCnt="2"/>
      <dgm:spPr/>
    </dgm:pt>
    <dgm:pt modelId="{862E4D88-A5DD-4AA0-B510-6981690406C1}" type="pres">
      <dgm:prSet presAssocID="{29B55B46-9495-47B3-8BEA-032E4104880B}" presName="hierChild3" presStyleCnt="0"/>
      <dgm:spPr/>
    </dgm:pt>
    <dgm:pt modelId="{16B31763-6AE8-4A4C-81D0-6B9FB9BFA6AC}" type="pres">
      <dgm:prSet presAssocID="{FBE88D1D-AC0E-4907-907A-3E19676BEE06}" presName="bgShapesFlow" presStyleCnt="0"/>
      <dgm:spPr/>
    </dgm:pt>
    <dgm:pt modelId="{21D626D2-6FD2-4DD4-AE8D-56DD1659FC59}" type="pres">
      <dgm:prSet presAssocID="{635DE052-7CE1-4E93-BA73-281BB8584CAB}" presName="rectComp" presStyleCnt="0"/>
      <dgm:spPr/>
    </dgm:pt>
    <dgm:pt modelId="{6852C548-7E56-4A46-BE7C-EA2137FA4703}" type="pres">
      <dgm:prSet presAssocID="{635DE052-7CE1-4E93-BA73-281BB8584CAB}" presName="bgRect" presStyleLbl="bgShp" presStyleIdx="0" presStyleCnt="3"/>
      <dgm:spPr/>
    </dgm:pt>
    <dgm:pt modelId="{E764CCE3-5148-4932-8A55-EE7C9359B31D}" type="pres">
      <dgm:prSet presAssocID="{635DE052-7CE1-4E93-BA73-281BB8584CAB}" presName="bgRectTx" presStyleLbl="bgShp" presStyleIdx="0" presStyleCnt="3">
        <dgm:presLayoutVars>
          <dgm:bulletEnabled val="1"/>
        </dgm:presLayoutVars>
      </dgm:prSet>
      <dgm:spPr/>
    </dgm:pt>
    <dgm:pt modelId="{6822C151-CE46-4E9B-8762-C187F3F92BDB}" type="pres">
      <dgm:prSet presAssocID="{635DE052-7CE1-4E93-BA73-281BB8584CAB}" presName="spComp" presStyleCnt="0"/>
      <dgm:spPr/>
    </dgm:pt>
    <dgm:pt modelId="{14311BA1-444B-4F84-943A-39AAF3A37F98}" type="pres">
      <dgm:prSet presAssocID="{635DE052-7CE1-4E93-BA73-281BB8584CAB}" presName="vSp" presStyleCnt="0"/>
      <dgm:spPr/>
    </dgm:pt>
    <dgm:pt modelId="{40B780B2-2B92-4C4A-96D6-3DB0F26E2A0E}" type="pres">
      <dgm:prSet presAssocID="{D21DA7C2-28D6-453F-B2FE-5028A8CDE39F}" presName="rectComp" presStyleCnt="0"/>
      <dgm:spPr/>
    </dgm:pt>
    <dgm:pt modelId="{19B3F8AA-EDD0-4160-AD14-3073D4F49C1B}" type="pres">
      <dgm:prSet presAssocID="{D21DA7C2-28D6-453F-B2FE-5028A8CDE39F}" presName="bgRect" presStyleLbl="bgShp" presStyleIdx="1" presStyleCnt="3"/>
      <dgm:spPr/>
    </dgm:pt>
    <dgm:pt modelId="{3E408B10-F8DE-4666-A5EE-A5399DC75C79}" type="pres">
      <dgm:prSet presAssocID="{D21DA7C2-28D6-453F-B2FE-5028A8CDE39F}" presName="bgRectTx" presStyleLbl="bgShp" presStyleIdx="1" presStyleCnt="3">
        <dgm:presLayoutVars>
          <dgm:bulletEnabled val="1"/>
        </dgm:presLayoutVars>
      </dgm:prSet>
      <dgm:spPr/>
    </dgm:pt>
    <dgm:pt modelId="{A891BB63-6919-4D08-BBB8-DAB6B7A29D7C}" type="pres">
      <dgm:prSet presAssocID="{D21DA7C2-28D6-453F-B2FE-5028A8CDE39F}" presName="spComp" presStyleCnt="0"/>
      <dgm:spPr/>
    </dgm:pt>
    <dgm:pt modelId="{87423DDE-09A4-422D-89D2-9D6F215BAE38}" type="pres">
      <dgm:prSet presAssocID="{D21DA7C2-28D6-453F-B2FE-5028A8CDE39F}" presName="vSp" presStyleCnt="0"/>
      <dgm:spPr/>
    </dgm:pt>
    <dgm:pt modelId="{5B245594-3714-497F-AD17-735ADD6A905B}" type="pres">
      <dgm:prSet presAssocID="{5AE74FB7-7913-4262-8FA8-D31C993A2A63}" presName="rectComp" presStyleCnt="0"/>
      <dgm:spPr/>
    </dgm:pt>
    <dgm:pt modelId="{9F59C48D-5BF4-489D-82C2-4AF5BBFE2053}" type="pres">
      <dgm:prSet presAssocID="{5AE74FB7-7913-4262-8FA8-D31C993A2A63}" presName="bgRect" presStyleLbl="bgShp" presStyleIdx="2" presStyleCnt="3"/>
      <dgm:spPr/>
    </dgm:pt>
    <dgm:pt modelId="{5C2E4884-DCEC-4299-96A4-0811968F2DD2}" type="pres">
      <dgm:prSet presAssocID="{5AE74FB7-7913-4262-8FA8-D31C993A2A63}" presName="bgRectTx" presStyleLbl="bgShp" presStyleIdx="2" presStyleCnt="3">
        <dgm:presLayoutVars>
          <dgm:bulletEnabled val="1"/>
        </dgm:presLayoutVars>
      </dgm:prSet>
      <dgm:spPr/>
    </dgm:pt>
  </dgm:ptLst>
  <dgm:cxnLst>
    <dgm:cxn modelId="{7AF4340A-E591-42C8-98DA-008D605B45A2}" type="presOf" srcId="{5AE74FB7-7913-4262-8FA8-D31C993A2A63}" destId="{9F59C48D-5BF4-489D-82C2-4AF5BBFE2053}" srcOrd="0" destOrd="0" presId="urn:microsoft.com/office/officeart/2005/8/layout/hierarchy6"/>
    <dgm:cxn modelId="{8501C80D-6F50-4857-93E5-8DF118C61C97}" srcId="{FBE88D1D-AC0E-4907-907A-3E19676BEE06}" destId="{635DE052-7CE1-4E93-BA73-281BB8584CAB}" srcOrd="1" destOrd="0" parTransId="{D6F47D94-1294-46B2-9B51-CE6B53C3C609}" sibTransId="{D0829A93-1B53-4C64-A9A9-CCC085250AE0}"/>
    <dgm:cxn modelId="{1E80B21E-96BD-4FFA-81B0-E0DC9BEF2AF0}" srcId="{6282C25E-0615-4966-A507-2C4A7364B42B}" destId="{29B55B46-9495-47B3-8BEA-032E4104880B}" srcOrd="0" destOrd="0" parTransId="{31FDEEFB-7FCF-4B97-8611-3D0A761E1D34}" sibTransId="{80589CD4-37B8-4FC2-904F-BEE620DEAC9B}"/>
    <dgm:cxn modelId="{78BBE129-072D-46CD-B7AC-94F22ECA4675}" srcId="{5ED9372C-7C53-4DC5-8D24-F29FA1FEECAF}" destId="{5E0CB81D-92DC-48BF-812B-9B92274F5783}" srcOrd="0" destOrd="0" parTransId="{9286C1B6-933A-42A2-94BB-04F60CA58BFA}" sibTransId="{925B3BB8-2907-4E05-A2EB-1397B59959E8}"/>
    <dgm:cxn modelId="{176BB72B-34B7-4D96-AECE-782413223937}" type="presOf" srcId="{9286C1B6-933A-42A2-94BB-04F60CA58BFA}" destId="{F647F5C2-DF77-4B58-8DEF-E7C6D82F930F}" srcOrd="0" destOrd="0" presId="urn:microsoft.com/office/officeart/2005/8/layout/hierarchy6"/>
    <dgm:cxn modelId="{C36BAB34-BE42-45F1-AD37-19DE3FFCDAC4}" type="presOf" srcId="{5AE74FB7-7913-4262-8FA8-D31C993A2A63}" destId="{5C2E4884-DCEC-4299-96A4-0811968F2DD2}" srcOrd="1" destOrd="0" presId="urn:microsoft.com/office/officeart/2005/8/layout/hierarchy6"/>
    <dgm:cxn modelId="{86D5F63E-B00E-4B5D-863A-AA69FFD4F985}" srcId="{FBE88D1D-AC0E-4907-907A-3E19676BEE06}" destId="{5AE74FB7-7913-4262-8FA8-D31C993A2A63}" srcOrd="3" destOrd="0" parTransId="{5CE77289-76C9-40EA-A115-8A9AE707B67A}" sibTransId="{5D489D29-91C0-4CC4-A8C7-5B20F983C9A9}"/>
    <dgm:cxn modelId="{67667261-A1E4-48DA-9DC9-70C99822941E}" srcId="{FBE88D1D-AC0E-4907-907A-3E19676BEE06}" destId="{D21DA7C2-28D6-453F-B2FE-5028A8CDE39F}" srcOrd="2" destOrd="0" parTransId="{7C8121CB-90DE-4806-94D2-816C96A4C414}" sibTransId="{712E3657-240E-48DC-8D1C-26E1FE51F7D7}"/>
    <dgm:cxn modelId="{DCA62454-C86C-4509-8B58-DF7E4F0D1E60}" type="presOf" srcId="{6282C25E-0615-4966-A507-2C4A7364B42B}" destId="{9C272A9E-4C2E-4690-B125-491C46C6E50A}" srcOrd="0" destOrd="0" presId="urn:microsoft.com/office/officeart/2005/8/layout/hierarchy6"/>
    <dgm:cxn modelId="{06DE5C79-F5C3-4996-B154-9AAEA67A1925}" srcId="{80E2F03A-BFCF-45BF-A934-9BBE0C91D1BB}" destId="{5ED9372C-7C53-4DC5-8D24-F29FA1FEECAF}" srcOrd="0" destOrd="0" parTransId="{DFA5C0F6-EECF-48DB-A7A1-AC9AC6C45886}" sibTransId="{A4CB9B9D-4A9A-4267-AE3C-9E41E5CE49F3}"/>
    <dgm:cxn modelId="{23E49F7B-D7DC-44EC-B90C-48CCD3B7729A}" srcId="{80E2F03A-BFCF-45BF-A934-9BBE0C91D1BB}" destId="{6282C25E-0615-4966-A507-2C4A7364B42B}" srcOrd="1" destOrd="0" parTransId="{F20CA868-A098-481E-BCCD-C75908ED55D3}" sibTransId="{EBDACEDD-D88A-4118-9E35-96BAAAD91842}"/>
    <dgm:cxn modelId="{A8638F7D-8AE4-4197-8C5B-D95A2052A633}" srcId="{FBE88D1D-AC0E-4907-907A-3E19676BEE06}" destId="{80E2F03A-BFCF-45BF-A934-9BBE0C91D1BB}" srcOrd="0" destOrd="0" parTransId="{09905F2B-64DD-439A-BFD3-0C38BABB75D0}" sibTransId="{F8A00A04-776E-44C0-8329-D1B5A7C68260}"/>
    <dgm:cxn modelId="{26522D7F-845A-43EC-B4A0-4531AB1797B2}" type="presOf" srcId="{D21DA7C2-28D6-453F-B2FE-5028A8CDE39F}" destId="{3E408B10-F8DE-4666-A5EE-A5399DC75C79}" srcOrd="1" destOrd="0" presId="urn:microsoft.com/office/officeart/2005/8/layout/hierarchy6"/>
    <dgm:cxn modelId="{386DEB83-21FB-4661-B327-8D38A4EF68A3}" type="presOf" srcId="{635DE052-7CE1-4E93-BA73-281BB8584CAB}" destId="{E764CCE3-5148-4932-8A55-EE7C9359B31D}" srcOrd="1" destOrd="0" presId="urn:microsoft.com/office/officeart/2005/8/layout/hierarchy6"/>
    <dgm:cxn modelId="{3EC4178C-AC5F-4EFB-82E0-68188D99F707}" type="presOf" srcId="{5E0CB81D-92DC-48BF-812B-9B92274F5783}" destId="{C6973C11-1F23-48B1-85AA-A006E84AA917}" srcOrd="0" destOrd="0" presId="urn:microsoft.com/office/officeart/2005/8/layout/hierarchy6"/>
    <dgm:cxn modelId="{552B51A7-C4B7-40A3-9686-9FA98467C715}" type="presOf" srcId="{5ED9372C-7C53-4DC5-8D24-F29FA1FEECAF}" destId="{A8DBD12C-0474-407D-9C2C-06A8BA8412A0}" srcOrd="0" destOrd="0" presId="urn:microsoft.com/office/officeart/2005/8/layout/hierarchy6"/>
    <dgm:cxn modelId="{B7C2B7B2-22A6-4304-899A-E36652AF2A0E}" type="presOf" srcId="{D21DA7C2-28D6-453F-B2FE-5028A8CDE39F}" destId="{19B3F8AA-EDD0-4160-AD14-3073D4F49C1B}" srcOrd="0" destOrd="0" presId="urn:microsoft.com/office/officeart/2005/8/layout/hierarchy6"/>
    <dgm:cxn modelId="{ECC0CCB7-7285-4E4B-A629-16BC4FDE13D5}" type="presOf" srcId="{DFA5C0F6-EECF-48DB-A7A1-AC9AC6C45886}" destId="{0648A92C-B390-43AD-8D42-3AA2F4E9DE66}" srcOrd="0" destOrd="0" presId="urn:microsoft.com/office/officeart/2005/8/layout/hierarchy6"/>
    <dgm:cxn modelId="{A815A3B8-2DBA-4D85-8187-70C3B8E10EFC}" type="presOf" srcId="{80E2F03A-BFCF-45BF-A934-9BBE0C91D1BB}" destId="{75B2C75F-81AB-40DE-A938-6A5C93DD4B5F}" srcOrd="0" destOrd="0" presId="urn:microsoft.com/office/officeart/2005/8/layout/hierarchy6"/>
    <dgm:cxn modelId="{320A3FD1-002C-46B4-8B59-DB47E52B1ADF}" type="presOf" srcId="{29B55B46-9495-47B3-8BEA-032E4104880B}" destId="{021B1DB5-72F0-403C-860F-0FBE745A04C2}" srcOrd="0" destOrd="0" presId="urn:microsoft.com/office/officeart/2005/8/layout/hierarchy6"/>
    <dgm:cxn modelId="{0D4EDAE0-DA6D-45EA-B26D-B91A04D29FA4}" type="presOf" srcId="{FBE88D1D-AC0E-4907-907A-3E19676BEE06}" destId="{09F7667F-8731-4FCE-A558-B445AE37CD37}" srcOrd="0" destOrd="0" presId="urn:microsoft.com/office/officeart/2005/8/layout/hierarchy6"/>
    <dgm:cxn modelId="{423407E9-795A-4B6E-AEC3-84C01E128FCA}" type="presOf" srcId="{F20CA868-A098-481E-BCCD-C75908ED55D3}" destId="{C0E44FF6-58BC-433E-B8AE-52D2A171EB44}" srcOrd="0" destOrd="0" presId="urn:microsoft.com/office/officeart/2005/8/layout/hierarchy6"/>
    <dgm:cxn modelId="{21D474F3-4E6A-4588-9547-61CEAC2B209F}" type="presOf" srcId="{635DE052-7CE1-4E93-BA73-281BB8584CAB}" destId="{6852C548-7E56-4A46-BE7C-EA2137FA4703}" srcOrd="0" destOrd="0" presId="urn:microsoft.com/office/officeart/2005/8/layout/hierarchy6"/>
    <dgm:cxn modelId="{5B6338F7-B65E-4FB9-B3BB-D65308D44966}" type="presOf" srcId="{31FDEEFB-7FCF-4B97-8611-3D0A761E1D34}" destId="{185A3A13-DDFF-449A-A976-5FA350A00299}" srcOrd="0" destOrd="0" presId="urn:microsoft.com/office/officeart/2005/8/layout/hierarchy6"/>
    <dgm:cxn modelId="{A91643AE-D7EF-408D-B307-83A66703E816}" type="presParOf" srcId="{09F7667F-8731-4FCE-A558-B445AE37CD37}" destId="{76A48496-40C0-44AE-B19A-FB7927C96D54}" srcOrd="0" destOrd="0" presId="urn:microsoft.com/office/officeart/2005/8/layout/hierarchy6"/>
    <dgm:cxn modelId="{90AB8276-7109-45D3-8F32-BD3D60B63140}" type="presParOf" srcId="{76A48496-40C0-44AE-B19A-FB7927C96D54}" destId="{2DF03D85-7FCE-4EB8-851E-ACF7C3668293}" srcOrd="0" destOrd="0" presId="urn:microsoft.com/office/officeart/2005/8/layout/hierarchy6"/>
    <dgm:cxn modelId="{9400FFA7-2316-4629-895D-B347EDCA35A1}" type="presParOf" srcId="{76A48496-40C0-44AE-B19A-FB7927C96D54}" destId="{5CDD7611-99BC-4BF5-8B2E-E9D7E8B37CFA}" srcOrd="1" destOrd="0" presId="urn:microsoft.com/office/officeart/2005/8/layout/hierarchy6"/>
    <dgm:cxn modelId="{4645738E-B454-47F4-A00F-A4A94B296882}" type="presParOf" srcId="{5CDD7611-99BC-4BF5-8B2E-E9D7E8B37CFA}" destId="{E83BB478-1D9F-43E1-A681-3F293DF57705}" srcOrd="0" destOrd="0" presId="urn:microsoft.com/office/officeart/2005/8/layout/hierarchy6"/>
    <dgm:cxn modelId="{F4C85678-98A4-41C5-82E4-EFD77C82BDBA}" type="presParOf" srcId="{E83BB478-1D9F-43E1-A681-3F293DF57705}" destId="{75B2C75F-81AB-40DE-A938-6A5C93DD4B5F}" srcOrd="0" destOrd="0" presId="urn:microsoft.com/office/officeart/2005/8/layout/hierarchy6"/>
    <dgm:cxn modelId="{54E6EDCF-C4EF-4FCF-8C9A-0322548813D0}" type="presParOf" srcId="{E83BB478-1D9F-43E1-A681-3F293DF57705}" destId="{286ADDDA-AEEE-4C2D-AC2A-8A044FE261F6}" srcOrd="1" destOrd="0" presId="urn:microsoft.com/office/officeart/2005/8/layout/hierarchy6"/>
    <dgm:cxn modelId="{84A38DBE-2DBC-4AF8-8179-908CF5CFB5B4}" type="presParOf" srcId="{286ADDDA-AEEE-4C2D-AC2A-8A044FE261F6}" destId="{0648A92C-B390-43AD-8D42-3AA2F4E9DE66}" srcOrd="0" destOrd="0" presId="urn:microsoft.com/office/officeart/2005/8/layout/hierarchy6"/>
    <dgm:cxn modelId="{89EA0212-DF11-4937-ADA3-044F813B8663}" type="presParOf" srcId="{286ADDDA-AEEE-4C2D-AC2A-8A044FE261F6}" destId="{3EB5300B-5140-4FD8-BA83-B274462F4737}" srcOrd="1" destOrd="0" presId="urn:microsoft.com/office/officeart/2005/8/layout/hierarchy6"/>
    <dgm:cxn modelId="{BB618E8A-FBB7-4E46-95DB-83DEB1767438}" type="presParOf" srcId="{3EB5300B-5140-4FD8-BA83-B274462F4737}" destId="{A8DBD12C-0474-407D-9C2C-06A8BA8412A0}" srcOrd="0" destOrd="0" presId="urn:microsoft.com/office/officeart/2005/8/layout/hierarchy6"/>
    <dgm:cxn modelId="{16BE4D8F-FD4E-4FA9-93CC-FD505D9EE4E3}" type="presParOf" srcId="{3EB5300B-5140-4FD8-BA83-B274462F4737}" destId="{266E59A7-4C88-434F-93A9-A32B0F2C6891}" srcOrd="1" destOrd="0" presId="urn:microsoft.com/office/officeart/2005/8/layout/hierarchy6"/>
    <dgm:cxn modelId="{E754EFD8-F23F-47DC-A299-6EE8E49A6E0A}" type="presParOf" srcId="{266E59A7-4C88-434F-93A9-A32B0F2C6891}" destId="{F647F5C2-DF77-4B58-8DEF-E7C6D82F930F}" srcOrd="0" destOrd="0" presId="urn:microsoft.com/office/officeart/2005/8/layout/hierarchy6"/>
    <dgm:cxn modelId="{59045E3C-8B68-41E4-8838-CBCC53A97F85}" type="presParOf" srcId="{266E59A7-4C88-434F-93A9-A32B0F2C6891}" destId="{A83A7D8F-D682-4DB0-9480-25E104DF26AF}" srcOrd="1" destOrd="0" presId="urn:microsoft.com/office/officeart/2005/8/layout/hierarchy6"/>
    <dgm:cxn modelId="{5A9F7781-6574-4E4B-8066-C0B120C4D798}" type="presParOf" srcId="{A83A7D8F-D682-4DB0-9480-25E104DF26AF}" destId="{C6973C11-1F23-48B1-85AA-A006E84AA917}" srcOrd="0" destOrd="0" presId="urn:microsoft.com/office/officeart/2005/8/layout/hierarchy6"/>
    <dgm:cxn modelId="{7102B2E3-82E6-4021-9E9D-10534A527D50}" type="presParOf" srcId="{A83A7D8F-D682-4DB0-9480-25E104DF26AF}" destId="{1814AB2D-F296-49AB-A905-78F9B8AB6504}" srcOrd="1" destOrd="0" presId="urn:microsoft.com/office/officeart/2005/8/layout/hierarchy6"/>
    <dgm:cxn modelId="{78053726-7AEC-4285-BAF2-79C312EF0DA1}" type="presParOf" srcId="{286ADDDA-AEEE-4C2D-AC2A-8A044FE261F6}" destId="{C0E44FF6-58BC-433E-B8AE-52D2A171EB44}" srcOrd="2" destOrd="0" presId="urn:microsoft.com/office/officeart/2005/8/layout/hierarchy6"/>
    <dgm:cxn modelId="{BFFD12B1-EA4B-4481-BBD2-F2866B78FCFF}" type="presParOf" srcId="{286ADDDA-AEEE-4C2D-AC2A-8A044FE261F6}" destId="{93C83D10-F2D9-4A12-BFD8-EF76ED040BA5}" srcOrd="3" destOrd="0" presId="urn:microsoft.com/office/officeart/2005/8/layout/hierarchy6"/>
    <dgm:cxn modelId="{4C91B8EE-D9FC-4624-A9C7-3C0099A97766}" type="presParOf" srcId="{93C83D10-F2D9-4A12-BFD8-EF76ED040BA5}" destId="{9C272A9E-4C2E-4690-B125-491C46C6E50A}" srcOrd="0" destOrd="0" presId="urn:microsoft.com/office/officeart/2005/8/layout/hierarchy6"/>
    <dgm:cxn modelId="{565AB8C5-3F4A-44C1-936A-EA2B01B2FDAA}" type="presParOf" srcId="{93C83D10-F2D9-4A12-BFD8-EF76ED040BA5}" destId="{ECE5DC3A-CEC6-443F-B9C5-415217109BA9}" srcOrd="1" destOrd="0" presId="urn:microsoft.com/office/officeart/2005/8/layout/hierarchy6"/>
    <dgm:cxn modelId="{01CCF85C-B66C-4C42-BFDC-74F88E941CD5}" type="presParOf" srcId="{ECE5DC3A-CEC6-443F-B9C5-415217109BA9}" destId="{185A3A13-DDFF-449A-A976-5FA350A00299}" srcOrd="0" destOrd="0" presId="urn:microsoft.com/office/officeart/2005/8/layout/hierarchy6"/>
    <dgm:cxn modelId="{6DCD52D4-2A81-46FA-87BE-E67770239EA5}" type="presParOf" srcId="{ECE5DC3A-CEC6-443F-B9C5-415217109BA9}" destId="{8CDC6973-1442-46DA-AB89-89EFF5173A6C}" srcOrd="1" destOrd="0" presId="urn:microsoft.com/office/officeart/2005/8/layout/hierarchy6"/>
    <dgm:cxn modelId="{A269C4E8-DB4D-4788-8AC6-4FE6F0E00C96}" type="presParOf" srcId="{8CDC6973-1442-46DA-AB89-89EFF5173A6C}" destId="{021B1DB5-72F0-403C-860F-0FBE745A04C2}" srcOrd="0" destOrd="0" presId="urn:microsoft.com/office/officeart/2005/8/layout/hierarchy6"/>
    <dgm:cxn modelId="{D0A16454-1EA4-4FB3-8615-6B9EDDDEFD32}" type="presParOf" srcId="{8CDC6973-1442-46DA-AB89-89EFF5173A6C}" destId="{862E4D88-A5DD-4AA0-B510-6981690406C1}" srcOrd="1" destOrd="0" presId="urn:microsoft.com/office/officeart/2005/8/layout/hierarchy6"/>
    <dgm:cxn modelId="{2117558F-45A0-427A-A7AA-BA76A0526FBC}" type="presParOf" srcId="{09F7667F-8731-4FCE-A558-B445AE37CD37}" destId="{16B31763-6AE8-4A4C-81D0-6B9FB9BFA6AC}" srcOrd="1" destOrd="0" presId="urn:microsoft.com/office/officeart/2005/8/layout/hierarchy6"/>
    <dgm:cxn modelId="{C528DCD6-AD8C-4C70-9D17-659217FA1A85}" type="presParOf" srcId="{16B31763-6AE8-4A4C-81D0-6B9FB9BFA6AC}" destId="{21D626D2-6FD2-4DD4-AE8D-56DD1659FC59}" srcOrd="0" destOrd="0" presId="urn:microsoft.com/office/officeart/2005/8/layout/hierarchy6"/>
    <dgm:cxn modelId="{54112590-55C1-407C-914F-383ABE893E39}" type="presParOf" srcId="{21D626D2-6FD2-4DD4-AE8D-56DD1659FC59}" destId="{6852C548-7E56-4A46-BE7C-EA2137FA4703}" srcOrd="0" destOrd="0" presId="urn:microsoft.com/office/officeart/2005/8/layout/hierarchy6"/>
    <dgm:cxn modelId="{4CF73996-E03D-4A14-AA85-48AC97D92730}" type="presParOf" srcId="{21D626D2-6FD2-4DD4-AE8D-56DD1659FC59}" destId="{E764CCE3-5148-4932-8A55-EE7C9359B31D}" srcOrd="1" destOrd="0" presId="urn:microsoft.com/office/officeart/2005/8/layout/hierarchy6"/>
    <dgm:cxn modelId="{FE215B1E-4461-4E33-8011-669BA3A362B7}" type="presParOf" srcId="{16B31763-6AE8-4A4C-81D0-6B9FB9BFA6AC}" destId="{6822C151-CE46-4E9B-8762-C187F3F92BDB}" srcOrd="1" destOrd="0" presId="urn:microsoft.com/office/officeart/2005/8/layout/hierarchy6"/>
    <dgm:cxn modelId="{D83CC609-552D-4F35-9DE9-76F620C3F2B1}" type="presParOf" srcId="{6822C151-CE46-4E9B-8762-C187F3F92BDB}" destId="{14311BA1-444B-4F84-943A-39AAF3A37F98}" srcOrd="0" destOrd="0" presId="urn:microsoft.com/office/officeart/2005/8/layout/hierarchy6"/>
    <dgm:cxn modelId="{8BB3B568-4122-410E-B021-F5F74C10A305}" type="presParOf" srcId="{16B31763-6AE8-4A4C-81D0-6B9FB9BFA6AC}" destId="{40B780B2-2B92-4C4A-96D6-3DB0F26E2A0E}" srcOrd="2" destOrd="0" presId="urn:microsoft.com/office/officeart/2005/8/layout/hierarchy6"/>
    <dgm:cxn modelId="{031CE8CE-919E-40EC-8D9A-04D02C7D746E}" type="presParOf" srcId="{40B780B2-2B92-4C4A-96D6-3DB0F26E2A0E}" destId="{19B3F8AA-EDD0-4160-AD14-3073D4F49C1B}" srcOrd="0" destOrd="0" presId="urn:microsoft.com/office/officeart/2005/8/layout/hierarchy6"/>
    <dgm:cxn modelId="{F3983EAB-860B-4C9A-96F5-089925AD28D0}" type="presParOf" srcId="{40B780B2-2B92-4C4A-96D6-3DB0F26E2A0E}" destId="{3E408B10-F8DE-4666-A5EE-A5399DC75C79}" srcOrd="1" destOrd="0" presId="urn:microsoft.com/office/officeart/2005/8/layout/hierarchy6"/>
    <dgm:cxn modelId="{8650BB03-127F-4513-BB48-1EF9B441238A}" type="presParOf" srcId="{16B31763-6AE8-4A4C-81D0-6B9FB9BFA6AC}" destId="{A891BB63-6919-4D08-BBB8-DAB6B7A29D7C}" srcOrd="3" destOrd="0" presId="urn:microsoft.com/office/officeart/2005/8/layout/hierarchy6"/>
    <dgm:cxn modelId="{BB761268-A4A2-477D-9AB8-C08E878F18D6}" type="presParOf" srcId="{A891BB63-6919-4D08-BBB8-DAB6B7A29D7C}" destId="{87423DDE-09A4-422D-89D2-9D6F215BAE38}" srcOrd="0" destOrd="0" presId="urn:microsoft.com/office/officeart/2005/8/layout/hierarchy6"/>
    <dgm:cxn modelId="{79A4D90E-6969-43BB-A6AC-92F58D0BFBB9}" type="presParOf" srcId="{16B31763-6AE8-4A4C-81D0-6B9FB9BFA6AC}" destId="{5B245594-3714-497F-AD17-735ADD6A905B}" srcOrd="4" destOrd="0" presId="urn:microsoft.com/office/officeart/2005/8/layout/hierarchy6"/>
    <dgm:cxn modelId="{2952579B-8288-44CC-BDF1-37C95CC291AF}" type="presParOf" srcId="{5B245594-3714-497F-AD17-735ADD6A905B}" destId="{9F59C48D-5BF4-489D-82C2-4AF5BBFE2053}" srcOrd="0" destOrd="0" presId="urn:microsoft.com/office/officeart/2005/8/layout/hierarchy6"/>
    <dgm:cxn modelId="{EC01C1F8-5FBE-4EC8-B6DA-03123E33B9F3}" type="presParOf" srcId="{5B245594-3714-497F-AD17-735ADD6A905B}" destId="{5C2E4884-DCEC-4299-96A4-0811968F2DD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9C48D-5BF4-489D-82C2-4AF5BBFE2053}">
      <dsp:nvSpPr>
        <dsp:cNvPr id="0" name=""/>
        <dsp:cNvSpPr/>
      </dsp:nvSpPr>
      <dsp:spPr>
        <a:xfrm>
          <a:off x="0" y="3162449"/>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Development Image</a:t>
          </a:r>
        </a:p>
      </dsp:txBody>
      <dsp:txXfrm>
        <a:off x="0" y="3162449"/>
        <a:ext cx="3239928" cy="1353878"/>
      </dsp:txXfrm>
    </dsp:sp>
    <dsp:sp modelId="{19B3F8AA-EDD0-4160-AD14-3073D4F49C1B}">
      <dsp:nvSpPr>
        <dsp:cNvPr id="0" name=""/>
        <dsp:cNvSpPr/>
      </dsp:nvSpPr>
      <dsp:spPr>
        <a:xfrm>
          <a:off x="0" y="1581818"/>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Testing Image</a:t>
          </a:r>
        </a:p>
      </dsp:txBody>
      <dsp:txXfrm>
        <a:off x="0" y="1581818"/>
        <a:ext cx="3239928" cy="1353878"/>
      </dsp:txXfrm>
    </dsp:sp>
    <dsp:sp modelId="{6852C548-7E56-4A46-BE7C-EA2137FA4703}">
      <dsp:nvSpPr>
        <dsp:cNvPr id="0" name=""/>
        <dsp:cNvSpPr/>
      </dsp:nvSpPr>
      <dsp:spPr>
        <a:xfrm>
          <a:off x="0" y="1186"/>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Pre-Production Image</a:t>
          </a:r>
        </a:p>
      </dsp:txBody>
      <dsp:txXfrm>
        <a:off x="0" y="1186"/>
        <a:ext cx="3239928" cy="1353878"/>
      </dsp:txXfrm>
    </dsp:sp>
    <dsp:sp modelId="{75B2C75F-81AB-40DE-A938-6A5C93DD4B5F}">
      <dsp:nvSpPr>
        <dsp:cNvPr id="0" name=""/>
        <dsp:cNvSpPr/>
      </dsp:nvSpPr>
      <dsp:spPr>
        <a:xfrm>
          <a:off x="6061524" y="11456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Full Prod Data</a:t>
          </a:r>
        </a:p>
      </dsp:txBody>
      <dsp:txXfrm>
        <a:off x="6094731" y="147769"/>
        <a:ext cx="1634232" cy="1067350"/>
      </dsp:txXfrm>
    </dsp:sp>
    <dsp:sp modelId="{0648A92C-B390-43AD-8D42-3AA2F4E9DE66}">
      <dsp:nvSpPr>
        <dsp:cNvPr id="0" name=""/>
        <dsp:cNvSpPr/>
      </dsp:nvSpPr>
      <dsp:spPr>
        <a:xfrm>
          <a:off x="5806427" y="1248326"/>
          <a:ext cx="1105419" cy="453505"/>
        </a:xfrm>
        <a:custGeom>
          <a:avLst/>
          <a:gdLst/>
          <a:ahLst/>
          <a:cxnLst/>
          <a:rect l="0" t="0" r="0" b="0"/>
          <a:pathLst>
            <a:path>
              <a:moveTo>
                <a:pt x="1105419" y="0"/>
              </a:moveTo>
              <a:lnTo>
                <a:pt x="1105419" y="226752"/>
              </a:lnTo>
              <a:lnTo>
                <a:pt x="0" y="226752"/>
              </a:lnTo>
              <a:lnTo>
                <a:pt x="0" y="4535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DBD12C-0474-407D-9C2C-06A8BA8412A0}">
      <dsp:nvSpPr>
        <dsp:cNvPr id="0" name=""/>
        <dsp:cNvSpPr/>
      </dsp:nvSpPr>
      <dsp:spPr>
        <a:xfrm>
          <a:off x="4956104" y="170183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Confidential  Data Removed</a:t>
          </a:r>
        </a:p>
      </dsp:txBody>
      <dsp:txXfrm>
        <a:off x="4989311" y="1735039"/>
        <a:ext cx="1634232" cy="1067350"/>
      </dsp:txXfrm>
    </dsp:sp>
    <dsp:sp modelId="{F647F5C2-DF77-4B58-8DEF-E7C6D82F930F}">
      <dsp:nvSpPr>
        <dsp:cNvPr id="0" name=""/>
        <dsp:cNvSpPr/>
      </dsp:nvSpPr>
      <dsp:spPr>
        <a:xfrm>
          <a:off x="5760707" y="2835596"/>
          <a:ext cx="91440" cy="453505"/>
        </a:xfrm>
        <a:custGeom>
          <a:avLst/>
          <a:gdLst/>
          <a:ahLst/>
          <a:cxnLst/>
          <a:rect l="0" t="0" r="0" b="0"/>
          <a:pathLst>
            <a:path>
              <a:moveTo>
                <a:pt x="45720" y="0"/>
              </a:moveTo>
              <a:lnTo>
                <a:pt x="45720" y="453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973C11-1F23-48B1-85AA-A006E84AA917}">
      <dsp:nvSpPr>
        <dsp:cNvPr id="0" name=""/>
        <dsp:cNvSpPr/>
      </dsp:nvSpPr>
      <dsp:spPr>
        <a:xfrm>
          <a:off x="4956104" y="328910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Confidential  Data Removed</a:t>
          </a:r>
        </a:p>
      </dsp:txBody>
      <dsp:txXfrm>
        <a:off x="4989311" y="3322309"/>
        <a:ext cx="1634232" cy="1067350"/>
      </dsp:txXfrm>
    </dsp:sp>
    <dsp:sp modelId="{C0E44FF6-58BC-433E-B8AE-52D2A171EB44}">
      <dsp:nvSpPr>
        <dsp:cNvPr id="0" name=""/>
        <dsp:cNvSpPr/>
      </dsp:nvSpPr>
      <dsp:spPr>
        <a:xfrm>
          <a:off x="6911847" y="1248326"/>
          <a:ext cx="1105419" cy="453505"/>
        </a:xfrm>
        <a:custGeom>
          <a:avLst/>
          <a:gdLst/>
          <a:ahLst/>
          <a:cxnLst/>
          <a:rect l="0" t="0" r="0" b="0"/>
          <a:pathLst>
            <a:path>
              <a:moveTo>
                <a:pt x="0" y="0"/>
              </a:moveTo>
              <a:lnTo>
                <a:pt x="0" y="226752"/>
              </a:lnTo>
              <a:lnTo>
                <a:pt x="1105419" y="226752"/>
              </a:lnTo>
              <a:lnTo>
                <a:pt x="1105419" y="4535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272A9E-4C2E-4690-B125-491C46C6E50A}">
      <dsp:nvSpPr>
        <dsp:cNvPr id="0" name=""/>
        <dsp:cNvSpPr/>
      </dsp:nvSpPr>
      <dsp:spPr>
        <a:xfrm>
          <a:off x="7166944" y="170183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Full Data</a:t>
          </a:r>
        </a:p>
      </dsp:txBody>
      <dsp:txXfrm>
        <a:off x="7200151" y="1735039"/>
        <a:ext cx="1634232" cy="1067350"/>
      </dsp:txXfrm>
    </dsp:sp>
    <dsp:sp modelId="{185A3A13-DDFF-449A-A976-5FA350A00299}">
      <dsp:nvSpPr>
        <dsp:cNvPr id="0" name=""/>
        <dsp:cNvSpPr/>
      </dsp:nvSpPr>
      <dsp:spPr>
        <a:xfrm>
          <a:off x="7971547" y="2835596"/>
          <a:ext cx="91440" cy="453505"/>
        </a:xfrm>
        <a:custGeom>
          <a:avLst/>
          <a:gdLst/>
          <a:ahLst/>
          <a:cxnLst/>
          <a:rect l="0" t="0" r="0" b="0"/>
          <a:pathLst>
            <a:path>
              <a:moveTo>
                <a:pt x="45720" y="0"/>
              </a:moveTo>
              <a:lnTo>
                <a:pt x="45720" y="453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1B1DB5-72F0-403C-860F-0FBE745A04C2}">
      <dsp:nvSpPr>
        <dsp:cNvPr id="0" name=""/>
        <dsp:cNvSpPr/>
      </dsp:nvSpPr>
      <dsp:spPr>
        <a:xfrm>
          <a:off x="7166944" y="328910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90% Delete</a:t>
          </a:r>
        </a:p>
      </dsp:txBody>
      <dsp:txXfrm>
        <a:off x="7200151" y="3322309"/>
        <a:ext cx="1634232" cy="1067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2021-10-24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You do not need to read this full policy, just give</a:t>
            </a:r>
            <a:r>
              <a:rPr lang="en-CA" baseline="0"/>
              <a:t> people time to read this and explain they can review the full policy at the provided link.</a:t>
            </a:r>
            <a:endParaRPr lang="en-CA"/>
          </a:p>
        </p:txBody>
      </p:sp>
      <p:sp>
        <p:nvSpPr>
          <p:cNvPr id="4" name="Slide Number Placeholder 3"/>
          <p:cNvSpPr>
            <a:spLocks noGrp="1"/>
          </p:cNvSpPr>
          <p:nvPr>
            <p:ph type="sldNum" sz="quarter" idx="5"/>
          </p:nvPr>
        </p:nvSpPr>
        <p:spPr/>
        <p:txBody>
          <a:bodyPr/>
          <a:lstStyle/>
          <a:p>
            <a:fld id="{AB178F28-C521-46EC-8C16-985C87E6AD2B}" type="slidenum">
              <a:rPr lang="en-CA" smtClean="0"/>
              <a:t>4</a:t>
            </a:fld>
            <a:endParaRPr lang="en-CA"/>
          </a:p>
        </p:txBody>
      </p:sp>
    </p:spTree>
    <p:extLst>
      <p:ext uri="{BB962C8B-B14F-4D97-AF65-F5344CB8AC3E}">
        <p14:creationId xmlns:p14="http://schemas.microsoft.com/office/powerpoint/2010/main" val="789177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B91119C-AA68-47BC-9703-5B124882B8B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511" t="7812" b="7812"/>
          <a:stretch/>
        </p:blipFill>
        <p:spPr bwMode="auto">
          <a:xfrm>
            <a:off x="0" y="0"/>
            <a:ext cx="9343128" cy="61475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1FC9C49D-8E00-4489-8DD2-BB81F46A619D}"/>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tângulo 1">
            <a:extLst>
              <a:ext uri="{FF2B5EF4-FFF2-40B4-BE49-F238E27FC236}">
                <a16:creationId xmlns:a16="http://schemas.microsoft.com/office/drawing/2014/main" id="{CD6146CE-236F-48F4-AB30-476E322C35A2}"/>
              </a:ext>
            </a:extLst>
          </p:cNvPr>
          <p:cNvSpPr/>
          <p:nvPr userDrawn="1"/>
        </p:nvSpPr>
        <p:spPr>
          <a:xfrm>
            <a:off x="7453745" y="0"/>
            <a:ext cx="4738255" cy="6858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629745" y="3916060"/>
            <a:ext cx="10031105" cy="800219"/>
          </a:xfrm>
          <a:prstGeom prst="rect">
            <a:avLst/>
          </a:prstGeom>
          <a:noFill/>
        </p:spPr>
        <p:txBody>
          <a:bodyPr wrap="square" rtlCol="0">
            <a:spAutoFit/>
          </a:bodyPr>
          <a:lstStyle/>
          <a:p>
            <a:r>
              <a:rPr lang="en-US" sz="2000" dirty="0">
                <a:solidFill>
                  <a:schemeClr val="bg1"/>
                </a:solidFill>
                <a:latin typeface="Roboto" panose="02000000000000000000" pitchFamily="2" charset="0"/>
                <a:ea typeface="Roboto" panose="02000000000000000000" pitchFamily="2" charset="0"/>
              </a:rPr>
              <a:t>Free Online Training for Data Professionals.</a:t>
            </a:r>
          </a:p>
          <a:p>
            <a:endParaRPr lang="en-US" sz="600" dirty="0">
              <a:solidFill>
                <a:schemeClr val="bg1"/>
              </a:solidFill>
              <a:latin typeface="Roboto" panose="02000000000000000000" pitchFamily="2" charset="0"/>
              <a:ea typeface="Roboto" panose="02000000000000000000" pitchFamily="2" charset="0"/>
            </a:endParaRPr>
          </a:p>
          <a:p>
            <a:r>
              <a:rPr lang="en-US" sz="2000" dirty="0">
                <a:solidFill>
                  <a:schemeClr val="bg1"/>
                </a:solidFill>
                <a:latin typeface="Roboto" panose="02000000000000000000" pitchFamily="2" charset="0"/>
                <a:ea typeface="Roboto" panose="02000000000000000000" pitchFamily="2" charset="0"/>
              </a:rPr>
              <a:t>By the Community, for the Community.</a:t>
            </a:r>
            <a:endParaRPr lang="en-CA" sz="2000" dirty="0">
              <a:solidFill>
                <a:schemeClr val="bg1"/>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A601DA80-B864-4027-B1C0-C7C8ADF7A04A}"/>
              </a:ext>
            </a:extLst>
          </p:cNvPr>
          <p:cNvSpPr txBox="1"/>
          <p:nvPr userDrawn="1"/>
        </p:nvSpPr>
        <p:spPr>
          <a:xfrm>
            <a:off x="629745" y="1661769"/>
            <a:ext cx="11354937"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pic>
        <p:nvPicPr>
          <p:cNvPr id="7" name="Picture 4">
            <a:extLst>
              <a:ext uri="{FF2B5EF4-FFF2-40B4-BE49-F238E27FC236}">
                <a16:creationId xmlns:a16="http://schemas.microsoft.com/office/drawing/2014/main" id="{F0FD2B2A-DC43-4269-B9BA-367DE6D1498C}"/>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999301" y="1224996"/>
            <a:ext cx="3769199" cy="376919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E87375E7-6124-47B9-A24E-703C997232B1}"/>
              </a:ext>
            </a:extLst>
          </p:cNvPr>
          <p:cNvSpPr/>
          <p:nvPr userDrawn="1"/>
        </p:nvSpPr>
        <p:spPr>
          <a:xfrm>
            <a:off x="0" y="6147582"/>
            <a:ext cx="12192000" cy="7104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04A8249A-7B95-4ABD-87CE-D8F881A91090}"/>
              </a:ext>
            </a:extLst>
          </p:cNvPr>
          <p:cNvSpPr/>
          <p:nvPr userDrawn="1"/>
        </p:nvSpPr>
        <p:spPr>
          <a:xfrm>
            <a:off x="782142" y="3438791"/>
            <a:ext cx="2327982" cy="144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C5C7229-A26F-4380-9E43-C4CA5A6F15D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9C23BD37-CBF2-443F-A50D-A6C154E3D512}"/>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3429000"/>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
        <p:nvSpPr>
          <p:cNvPr id="5" name="Retângulo 4">
            <a:extLst>
              <a:ext uri="{FF2B5EF4-FFF2-40B4-BE49-F238E27FC236}">
                <a16:creationId xmlns:a16="http://schemas.microsoft.com/office/drawing/2014/main" id="{3FB75D3F-78E0-4558-939C-AECFC798283F}"/>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Picture 4">
            <a:extLst>
              <a:ext uri="{FF2B5EF4-FFF2-40B4-BE49-F238E27FC236}">
                <a16:creationId xmlns:a16="http://schemas.microsoft.com/office/drawing/2014/main" id="{02DF3CC6-AC14-44A1-93FB-AF1A52C3623D}"/>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9BB22772-7F56-461A-A45C-97E7D3F4E276}"/>
              </a:ext>
            </a:extLst>
          </p:cNvPr>
          <p:cNvSpPr txBox="1"/>
          <p:nvPr userDrawn="1"/>
        </p:nvSpPr>
        <p:spPr>
          <a:xfrm>
            <a:off x="629745" y="482346"/>
            <a:ext cx="8122369"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0C8FECC3-10CF-4D2A-8260-F38E08D6C983}"/>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0EB9DAA0-5008-4B5C-841F-CD2F7B150F7D}"/>
              </a:ext>
            </a:extLst>
          </p:cNvPr>
          <p:cNvGrpSpPr/>
          <p:nvPr userDrawn="1"/>
        </p:nvGrpSpPr>
        <p:grpSpPr>
          <a:xfrm>
            <a:off x="10807004" y="5473005"/>
            <a:ext cx="1384995" cy="1384995"/>
            <a:chOff x="10032000" y="0"/>
            <a:chExt cx="2160000" cy="2160000"/>
          </a:xfrm>
        </p:grpSpPr>
        <p:sp>
          <p:nvSpPr>
            <p:cNvPr id="8" name="Retângulo 7">
              <a:extLst>
                <a:ext uri="{FF2B5EF4-FFF2-40B4-BE49-F238E27FC236}">
                  <a16:creationId xmlns:a16="http://schemas.microsoft.com/office/drawing/2014/main" id="{08B68412-3EA3-4BFC-886A-C751691E3D6D}"/>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4">
              <a:extLst>
                <a:ext uri="{FF2B5EF4-FFF2-40B4-BE49-F238E27FC236}">
                  <a16:creationId xmlns:a16="http://schemas.microsoft.com/office/drawing/2014/main" id="{99A8AED4-163C-4903-AFCC-C1AD0B02E581}"/>
                </a:ext>
              </a:extLst>
            </p:cNvPr>
            <p:cNvPicPr>
              <a:picLocks noChangeAspect="1" noChangeArrowheads="1"/>
            </p:cNvPicPr>
            <p:nvPr userDrawn="1"/>
          </p:nvPicPr>
          <p:blipFill>
            <a:blip r:embed="rId2">
              <a:biLevel thresh="25000"/>
              <a:alphaModFix/>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9">
            <a:extLst>
              <a:ext uri="{FF2B5EF4-FFF2-40B4-BE49-F238E27FC236}">
                <a16:creationId xmlns:a16="http://schemas.microsoft.com/office/drawing/2014/main" id="{4EDD7C48-2452-4C63-A91A-B7FB307C5E5D}"/>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13" name="Text Placeholder 2">
            <a:extLst>
              <a:ext uri="{FF2B5EF4-FFF2-40B4-BE49-F238E27FC236}">
                <a16:creationId xmlns:a16="http://schemas.microsoft.com/office/drawing/2014/main" id="{693F329A-3DC3-47B1-B92E-D512412E5039}"/>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14" name="Text Placeholder 2">
            <a:extLst>
              <a:ext uri="{FF2B5EF4-FFF2-40B4-BE49-F238E27FC236}">
                <a16:creationId xmlns:a16="http://schemas.microsoft.com/office/drawing/2014/main" id="{98E85ED3-9DC3-40D3-81C9-8A34E92DD25D}"/>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Gráfico 5">
            <a:extLst>
              <a:ext uri="{FF2B5EF4-FFF2-40B4-BE49-F238E27FC236}">
                <a16:creationId xmlns:a16="http://schemas.microsoft.com/office/drawing/2014/main" id="{D2124870-037E-4B52-9634-21DC4F31C6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855" t="52193" r="2979"/>
          <a:stretch/>
        </p:blipFill>
        <p:spPr>
          <a:xfrm rot="5400000">
            <a:off x="7097482" y="1632859"/>
            <a:ext cx="6858002" cy="3548744"/>
          </a:xfrm>
          <a:prstGeom prst="rect">
            <a:avLst/>
          </a:prstGeom>
          <a:effectLst>
            <a:outerShdw blurRad="114300" dist="165100" dir="2700000" algn="tl" rotWithShape="0">
              <a:prstClr val="black">
                <a:alpha val="12000"/>
              </a:prstClr>
            </a:outerShdw>
          </a:effectLst>
        </p:spPr>
      </p:pic>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rgbClr val="EF4135"/>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chemeClr val="tx1">
                    <a:lumMod val="85000"/>
                    <a:lumOff val="15000"/>
                  </a:schemeClr>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94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pic>
        <p:nvPicPr>
          <p:cNvPr id="11" name="Gráfico 10">
            <a:extLst>
              <a:ext uri="{FF2B5EF4-FFF2-40B4-BE49-F238E27FC236}">
                <a16:creationId xmlns:a16="http://schemas.microsoft.com/office/drawing/2014/main" id="{8185F335-0AA3-443B-9D20-FE37D6FA40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49" t="53416"/>
          <a:stretch/>
        </p:blipFill>
        <p:spPr>
          <a:xfrm rot="5400000">
            <a:off x="6998170" y="1999115"/>
            <a:ext cx="7192945" cy="3194714"/>
          </a:xfrm>
          <a:prstGeom prst="rect">
            <a:avLst/>
          </a:prstGeom>
          <a:effectLst>
            <a:outerShdw blurRad="139700" dist="177800" dir="2700000" algn="tl" rotWithShape="0">
              <a:prstClr val="black">
                <a:alpha val="24000"/>
              </a:prstClr>
            </a:outerShdw>
          </a:effectLst>
        </p:spPr>
      </p:pic>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70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41853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68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117394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8.sv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7.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64" r:id="rId4"/>
    <p:sldLayoutId id="2147483665" r:id="rId5"/>
    <p:sldLayoutId id="2147483650" r:id="rId6"/>
    <p:sldLayoutId id="2147483666"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181601" y="6051693"/>
            <a:ext cx="1828800" cy="53452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44.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43.png"/><Relationship Id="rId9" Type="http://schemas.openxmlformats.org/officeDocument/2006/relationships/image" Target="../media/image34.svg"/><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SQLPioneer/" TargetMode="Externa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www.linkedin.com/in/adam-anderson-dba" TargetMode="External"/><Relationship Id="rId10" Type="http://schemas.openxmlformats.org/officeDocument/2006/relationships/image" Target="../media/image13.png"/><Relationship Id="rId4" Type="http://schemas.openxmlformats.org/officeDocument/2006/relationships/image" Target="../media/image4.sv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6.svg"/><Relationship Id="rId18" Type="http://schemas.openxmlformats.org/officeDocument/2006/relationships/image" Target="../media/image41.pn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45.png"/><Relationship Id="rId17" Type="http://schemas.openxmlformats.org/officeDocument/2006/relationships/image" Target="../media/image40.svg"/><Relationship Id="rId2" Type="http://schemas.openxmlformats.org/officeDocument/2006/relationships/image" Target="../media/image27.png"/><Relationship Id="rId16" Type="http://schemas.openxmlformats.org/officeDocument/2006/relationships/image" Target="../media/image39.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5.png"/><Relationship Id="rId19" Type="http://schemas.openxmlformats.org/officeDocument/2006/relationships/image" Target="../media/image42.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50.svg"/><Relationship Id="rId3" Type="http://schemas.openxmlformats.org/officeDocument/2006/relationships/image" Target="../media/image28.svg"/><Relationship Id="rId7" Type="http://schemas.openxmlformats.org/officeDocument/2006/relationships/image" Target="../media/image38.svg"/><Relationship Id="rId12" Type="http://schemas.openxmlformats.org/officeDocument/2006/relationships/image" Target="../media/image49.png"/><Relationship Id="rId2" Type="http://schemas.openxmlformats.org/officeDocument/2006/relationships/image" Target="../media/image27.png"/><Relationship Id="rId1" Type="http://schemas.openxmlformats.org/officeDocument/2006/relationships/slideLayout" Target="../slideLayouts/slideLayout15.xml"/><Relationship Id="rId6" Type="http://schemas.openxmlformats.org/officeDocument/2006/relationships/image" Target="../media/image37.png"/><Relationship Id="rId11" Type="http://schemas.openxmlformats.org/officeDocument/2006/relationships/image" Target="../media/image48.svg"/><Relationship Id="rId5" Type="http://schemas.openxmlformats.org/officeDocument/2006/relationships/image" Target="../media/image36.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35.png"/><Relationship Id="rId9" Type="http://schemas.openxmlformats.org/officeDocument/2006/relationships/image" Target="../media/image42.svg"/><Relationship Id="rId1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hyperlink" Target="https://www.backblaze.com/blog/vm-vs-container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hyperlink" Target="https://www.backblaze.com/blog/vm-vs-containers/" TargetMode="External"/><Relationship Id="rId5" Type="http://schemas.openxmlformats.org/officeDocument/2006/relationships/image" Target="../media/image23.jpe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B80AA-013E-41AA-9BC5-920E9A186A19}"/>
              </a:ext>
            </a:extLst>
          </p:cNvPr>
          <p:cNvSpPr>
            <a:spLocks noGrp="1"/>
          </p:cNvSpPr>
          <p:nvPr>
            <p:ph type="body" sz="quarter" idx="10"/>
          </p:nvPr>
        </p:nvSpPr>
        <p:spPr/>
        <p:txBody>
          <a:bodyPr/>
          <a:lstStyle/>
          <a:p>
            <a:r>
              <a:rPr lang="en-US" sz="4400" dirty="0"/>
              <a:t>Environment Automation</a:t>
            </a:r>
          </a:p>
        </p:txBody>
      </p:sp>
    </p:spTree>
    <p:extLst>
      <p:ext uri="{BB962C8B-B14F-4D97-AF65-F5344CB8AC3E}">
        <p14:creationId xmlns:p14="http://schemas.microsoft.com/office/powerpoint/2010/main" val="148449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8C0-A9E5-49F5-80D1-734D21F35C0B}"/>
              </a:ext>
            </a:extLst>
          </p:cNvPr>
          <p:cNvSpPr>
            <a:spLocks noGrp="1"/>
          </p:cNvSpPr>
          <p:nvPr>
            <p:ph type="title"/>
          </p:nvPr>
        </p:nvSpPr>
        <p:spPr>
          <a:xfrm>
            <a:off x="838200" y="365125"/>
            <a:ext cx="10515600" cy="717055"/>
          </a:xfrm>
        </p:spPr>
        <p:txBody>
          <a:bodyPr/>
          <a:lstStyle/>
          <a:p>
            <a:r>
              <a:rPr lang="en-US" dirty="0"/>
              <a:t>Create a Container from an Image</a:t>
            </a:r>
          </a:p>
        </p:txBody>
      </p:sp>
      <p:cxnSp>
        <p:nvCxnSpPr>
          <p:cNvPr id="4" name="Straight Connector 3">
            <a:extLst>
              <a:ext uri="{FF2B5EF4-FFF2-40B4-BE49-F238E27FC236}">
                <a16:creationId xmlns:a16="http://schemas.microsoft.com/office/drawing/2014/main" id="{8DE947F3-A41E-4BA9-8E2B-4880C5265570}"/>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9621E6A-47D0-4780-874C-D10BDA6F5717}"/>
              </a:ext>
            </a:extLst>
          </p:cNvPr>
          <p:cNvPicPr>
            <a:picLocks noChangeAspect="1"/>
          </p:cNvPicPr>
          <p:nvPr/>
        </p:nvPicPr>
        <p:blipFill>
          <a:blip r:embed="rId2"/>
          <a:stretch>
            <a:fillRect/>
          </a:stretch>
        </p:blipFill>
        <p:spPr>
          <a:xfrm>
            <a:off x="818678" y="1367408"/>
            <a:ext cx="10565369" cy="4127373"/>
          </a:xfrm>
          <a:prstGeom prst="rect">
            <a:avLst/>
          </a:prstGeom>
        </p:spPr>
      </p:pic>
    </p:spTree>
    <p:extLst>
      <p:ext uri="{BB962C8B-B14F-4D97-AF65-F5344CB8AC3E}">
        <p14:creationId xmlns:p14="http://schemas.microsoft.com/office/powerpoint/2010/main" val="184180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1A6E-43C5-481C-BD93-64FD2D7EC3C1}"/>
              </a:ext>
            </a:extLst>
          </p:cNvPr>
          <p:cNvSpPr>
            <a:spLocks noGrp="1"/>
          </p:cNvSpPr>
          <p:nvPr>
            <p:ph type="title"/>
          </p:nvPr>
        </p:nvSpPr>
        <p:spPr>
          <a:xfrm>
            <a:off x="838200" y="365125"/>
            <a:ext cx="10515600" cy="725443"/>
          </a:xfrm>
        </p:spPr>
        <p:txBody>
          <a:bodyPr>
            <a:normAutofit/>
          </a:bodyPr>
          <a:lstStyle/>
          <a:p>
            <a:r>
              <a:rPr lang="en-US" dirty="0"/>
              <a:t>Create Container with Optional Parameters</a:t>
            </a:r>
          </a:p>
        </p:txBody>
      </p:sp>
      <p:pic>
        <p:nvPicPr>
          <p:cNvPr id="3" name="Picture 2">
            <a:extLst>
              <a:ext uri="{FF2B5EF4-FFF2-40B4-BE49-F238E27FC236}">
                <a16:creationId xmlns:a16="http://schemas.microsoft.com/office/drawing/2014/main" id="{88C3C751-6FB3-49BD-9549-FB52A98AFCBD}"/>
              </a:ext>
            </a:extLst>
          </p:cNvPr>
          <p:cNvPicPr>
            <a:picLocks noChangeAspect="1"/>
          </p:cNvPicPr>
          <p:nvPr/>
        </p:nvPicPr>
        <p:blipFill>
          <a:blip r:embed="rId2"/>
          <a:stretch>
            <a:fillRect/>
          </a:stretch>
        </p:blipFill>
        <p:spPr>
          <a:xfrm>
            <a:off x="838200" y="1283515"/>
            <a:ext cx="10199074" cy="4332159"/>
          </a:xfrm>
          <a:prstGeom prst="rect">
            <a:avLst/>
          </a:prstGeom>
        </p:spPr>
      </p:pic>
      <p:cxnSp>
        <p:nvCxnSpPr>
          <p:cNvPr id="4" name="Straight Connector 3">
            <a:extLst>
              <a:ext uri="{FF2B5EF4-FFF2-40B4-BE49-F238E27FC236}">
                <a16:creationId xmlns:a16="http://schemas.microsoft.com/office/drawing/2014/main" id="{7A9904A1-2391-432A-BEA4-B1C06B5F0B2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6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Optional Parameters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539430"/>
          </a:xfrm>
          <a:prstGeom prst="rect">
            <a:avLst/>
          </a:prstGeom>
        </p:spPr>
        <p:txBody>
          <a:bodyPr wrap="square">
            <a:spAutoFit/>
          </a:bodyPr>
          <a:lstStyle/>
          <a:p>
            <a:r>
              <a:rPr lang="en-US" sz="3200" dirty="0">
                <a:solidFill>
                  <a:srgbClr val="FF0000"/>
                </a:solidFill>
                <a:latin typeface="Consolas" panose="020B0609020204030204" pitchFamily="49" charset="0"/>
              </a:rPr>
              <a:t>--name: </a:t>
            </a:r>
            <a:r>
              <a:rPr lang="en-US" sz="3200" dirty="0">
                <a:solidFill>
                  <a:srgbClr val="6A9955"/>
                </a:solidFill>
                <a:latin typeface="Consolas" panose="020B0609020204030204" pitchFamily="49" charset="0"/>
              </a:rPr>
              <a:t>Name of the container</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--hostname or -h: </a:t>
            </a:r>
            <a:r>
              <a:rPr lang="en-US" sz="3200" dirty="0">
                <a:solidFill>
                  <a:srgbClr val="6A9955"/>
                </a:solidFill>
                <a:latin typeface="Consolas" panose="020B0609020204030204" pitchFamily="49" charset="0"/>
              </a:rPr>
              <a:t>Network alias</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--volume or –v: </a:t>
            </a:r>
            <a:r>
              <a:rPr lang="en-US" sz="3200" dirty="0">
                <a:solidFill>
                  <a:srgbClr val="6A9955"/>
                </a:solidFill>
                <a:latin typeface="Consolas" panose="020B0609020204030204" pitchFamily="49" charset="0"/>
              </a:rPr>
              <a:t>volume path (</a:t>
            </a:r>
            <a:r>
              <a:rPr lang="en-US" sz="3200" dirty="0" err="1">
                <a:solidFill>
                  <a:srgbClr val="6A9955"/>
                </a:solidFill>
                <a:latin typeface="Consolas" panose="020B0609020204030204" pitchFamily="49" charset="0"/>
              </a:rPr>
              <a:t>OS:Container</a:t>
            </a:r>
            <a:r>
              <a:rPr lang="en-US" sz="3200" dirty="0">
                <a:solidFill>
                  <a:srgbClr val="6A9955"/>
                </a:solidFill>
                <a:latin typeface="Consolas" panose="020B0609020204030204" pitchFamily="49" charset="0"/>
              </a:rPr>
              <a:t>)</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--env or –e: </a:t>
            </a:r>
            <a:r>
              <a:rPr lang="en-US" sz="3200" dirty="0">
                <a:solidFill>
                  <a:srgbClr val="6A9955"/>
                </a:solidFill>
                <a:latin typeface="Consolas" panose="020B0609020204030204" pitchFamily="49" charset="0"/>
              </a:rPr>
              <a:t>Environment variable</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--rm: </a:t>
            </a:r>
            <a:r>
              <a:rPr lang="en-US" sz="3200" dirty="0">
                <a:solidFill>
                  <a:srgbClr val="6A9955"/>
                </a:solidFill>
                <a:latin typeface="Consolas" panose="020B0609020204030204" pitchFamily="49" charset="0"/>
              </a:rPr>
              <a:t>Remove container when stopped</a:t>
            </a:r>
          </a:p>
          <a:p>
            <a:r>
              <a:rPr lang="en-US" sz="3200" dirty="0">
                <a:solidFill>
                  <a:srgbClr val="FF0000"/>
                </a:solidFill>
                <a:latin typeface="Consolas" panose="020B0609020204030204" pitchFamily="49" charset="0"/>
              </a:rPr>
              <a:t>--</a:t>
            </a:r>
            <a:r>
              <a:rPr lang="en-US" sz="3200" dirty="0" err="1">
                <a:solidFill>
                  <a:srgbClr val="FF0000"/>
                </a:solidFill>
                <a:latin typeface="Consolas" panose="020B0609020204030204" pitchFamily="49" charset="0"/>
              </a:rPr>
              <a:t>detatched</a:t>
            </a:r>
            <a:r>
              <a:rPr lang="en-US" sz="3200" dirty="0">
                <a:solidFill>
                  <a:srgbClr val="FF0000"/>
                </a:solidFill>
                <a:latin typeface="Consolas" panose="020B0609020204030204" pitchFamily="49" charset="0"/>
              </a:rPr>
              <a:t> or </a:t>
            </a:r>
            <a:r>
              <a:rPr lang="en-US" sz="3200" b="0" dirty="0">
                <a:solidFill>
                  <a:srgbClr val="FF0000"/>
                </a:solidFill>
                <a:effectLst/>
                <a:latin typeface="Consolas" panose="020B0609020204030204" pitchFamily="49" charset="0"/>
              </a:rPr>
              <a:t>-d: </a:t>
            </a:r>
            <a:r>
              <a:rPr lang="en-US" sz="3200" b="0" dirty="0">
                <a:solidFill>
                  <a:srgbClr val="6A9955"/>
                </a:solidFill>
                <a:effectLst/>
                <a:latin typeface="Consolas" panose="020B0609020204030204" pitchFamily="49" charset="0"/>
              </a:rPr>
              <a:t>Start container </a:t>
            </a:r>
            <a:r>
              <a:rPr lang="en-US" sz="3200" dirty="0" err="1">
                <a:solidFill>
                  <a:srgbClr val="6A9955"/>
                </a:solidFill>
                <a:latin typeface="Consolas" panose="020B0609020204030204" pitchFamily="49" charset="0"/>
              </a:rPr>
              <a:t>detatched</a:t>
            </a:r>
            <a:endParaRPr lang="en-US" sz="3200" dirty="0">
              <a:solidFill>
                <a:srgbClr val="6A9955"/>
              </a:solidFill>
              <a:latin typeface="Consolas" panose="020B0609020204030204" pitchFamily="49" charset="0"/>
            </a:endParaRP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2425A66D-07D9-44BE-84D6-3D04C482B1E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294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get Started</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4031873"/>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pull: </a:t>
            </a:r>
            <a:r>
              <a:rPr lang="en-US" sz="3200" dirty="0">
                <a:solidFill>
                  <a:srgbClr val="6A9955"/>
                </a:solidFill>
                <a:latin typeface="Consolas" panose="020B0609020204030204" pitchFamily="49" charset="0"/>
              </a:rPr>
              <a:t>Download an image from the docker repository</a:t>
            </a:r>
          </a:p>
          <a:p>
            <a:pPr defTabSz="457200"/>
            <a:r>
              <a:rPr lang="en-US" sz="3200" dirty="0">
                <a:solidFill>
                  <a:srgbClr val="FF0000"/>
                </a:solidFill>
                <a:latin typeface="Consolas" panose="020B0609020204030204" pitchFamily="49" charset="0"/>
              </a:rPr>
              <a:t>Docker run: </a:t>
            </a:r>
            <a:r>
              <a:rPr lang="en-US" sz="3200" dirty="0">
                <a:solidFill>
                  <a:srgbClr val="6A9955"/>
                </a:solidFill>
                <a:latin typeface="Consolas" panose="020B0609020204030204" pitchFamily="49" charset="0"/>
              </a:rPr>
              <a:t>Create a container from the image.</a:t>
            </a:r>
          </a:p>
          <a:p>
            <a:pPr defTabSz="457200"/>
            <a:r>
              <a:rPr lang="en-US" sz="3200" dirty="0">
                <a:solidFill>
                  <a:srgbClr val="FF0000"/>
                </a:solidFill>
                <a:latin typeface="Consolas" panose="020B0609020204030204" pitchFamily="49" charset="0"/>
              </a:rPr>
              <a:t>Docker start: </a:t>
            </a:r>
            <a:r>
              <a:rPr lang="en-US" sz="3200" dirty="0">
                <a:solidFill>
                  <a:srgbClr val="6A9955"/>
                </a:solidFill>
                <a:latin typeface="Consolas" panose="020B0609020204030204" pitchFamily="49" charset="0"/>
              </a:rPr>
              <a:t>Start a container that has been stopped</a:t>
            </a:r>
          </a:p>
          <a:p>
            <a:pPr defTabSz="457200"/>
            <a:r>
              <a:rPr lang="en-US" sz="3200" dirty="0">
                <a:solidFill>
                  <a:srgbClr val="FF0000"/>
                </a:solidFill>
                <a:latin typeface="Consolas" panose="020B0609020204030204" pitchFamily="49" charset="0"/>
              </a:rPr>
              <a:t>Docker stop: </a:t>
            </a:r>
            <a:r>
              <a:rPr lang="en-US" sz="3200" dirty="0">
                <a:solidFill>
                  <a:srgbClr val="6A9955"/>
                </a:solidFill>
                <a:latin typeface="Consolas" panose="020B0609020204030204" pitchFamily="49" charset="0"/>
              </a:rPr>
              <a:t>Stop a container that is running</a:t>
            </a:r>
          </a:p>
          <a:p>
            <a:pPr defTabSz="457200"/>
            <a:r>
              <a:rPr lang="en-US" sz="3200" dirty="0">
                <a:solidFill>
                  <a:srgbClr val="FF0000"/>
                </a:solidFill>
                <a:latin typeface="Consolas" panose="020B0609020204030204" pitchFamily="49" charset="0"/>
              </a:rPr>
              <a:t>Docker help: </a:t>
            </a:r>
            <a:r>
              <a:rPr lang="en-US" sz="3200" dirty="0">
                <a:solidFill>
                  <a:srgbClr val="6A9955"/>
                </a:solidFill>
                <a:latin typeface="Consolas" panose="020B0609020204030204" pitchFamily="49" charset="0"/>
              </a:rPr>
              <a:t>Show help for Docker commands</a:t>
            </a: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BCE30A74-23F4-44FA-B1DC-049F05B66AE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542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Manage Containers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539430"/>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ps</a:t>
            </a:r>
            <a:r>
              <a:rPr lang="en-US" sz="3200" dirty="0">
                <a:solidFill>
                  <a:srgbClr val="FF0000"/>
                </a:solidFill>
                <a:latin typeface="Consolas" panose="020B0609020204030204" pitchFamily="49" charset="0"/>
              </a:rPr>
              <a:t>: </a:t>
            </a:r>
            <a:r>
              <a:rPr lang="en-US" sz="3200" dirty="0">
                <a:solidFill>
                  <a:srgbClr val="6A9955"/>
                </a:solidFill>
                <a:latin typeface="Consolas" panose="020B0609020204030204" pitchFamily="49" charset="0"/>
              </a:rPr>
              <a:t>Show running containers</a:t>
            </a:r>
          </a:p>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ps</a:t>
            </a:r>
            <a:r>
              <a:rPr lang="en-US" sz="3200" dirty="0">
                <a:solidFill>
                  <a:srgbClr val="FF0000"/>
                </a:solidFill>
                <a:latin typeface="Consolas" panose="020B0609020204030204" pitchFamily="49" charset="0"/>
              </a:rPr>
              <a:t> -a: </a:t>
            </a:r>
            <a:r>
              <a:rPr lang="en-US" sz="3200" dirty="0">
                <a:solidFill>
                  <a:srgbClr val="6A9955"/>
                </a:solidFill>
                <a:latin typeface="Consolas" panose="020B0609020204030204" pitchFamily="49" charset="0"/>
              </a:rPr>
              <a:t>Show all containers</a:t>
            </a:r>
          </a:p>
          <a:p>
            <a:pPr defTabSz="457200"/>
            <a:r>
              <a:rPr lang="en-US" sz="3200" dirty="0">
                <a:solidFill>
                  <a:srgbClr val="FF0000"/>
                </a:solidFill>
                <a:latin typeface="Consolas" panose="020B0609020204030204" pitchFamily="49" charset="0"/>
              </a:rPr>
              <a:t>Docker rm: </a:t>
            </a:r>
            <a:r>
              <a:rPr lang="en-US" sz="3200" dirty="0">
                <a:solidFill>
                  <a:srgbClr val="6A9955"/>
                </a:solidFill>
                <a:latin typeface="Consolas" panose="020B0609020204030204" pitchFamily="49" charset="0"/>
              </a:rPr>
              <a:t>Remove stopped container</a:t>
            </a:r>
          </a:p>
          <a:p>
            <a:pPr defTabSz="457200"/>
            <a:r>
              <a:rPr lang="en-US" sz="3200" dirty="0">
                <a:solidFill>
                  <a:srgbClr val="FF0000"/>
                </a:solidFill>
                <a:latin typeface="Consolas" panose="020B0609020204030204" pitchFamily="49" charset="0"/>
              </a:rPr>
              <a:t>Docker Exec: </a:t>
            </a:r>
            <a:r>
              <a:rPr lang="en-US" sz="3200" dirty="0">
                <a:solidFill>
                  <a:srgbClr val="6A9955"/>
                </a:solidFill>
                <a:latin typeface="Consolas" panose="020B0609020204030204" pitchFamily="49" charset="0"/>
              </a:rPr>
              <a:t>Execute a command in a running container</a:t>
            </a:r>
          </a:p>
          <a:p>
            <a:r>
              <a:rPr lang="en-US" sz="3200" dirty="0">
                <a:solidFill>
                  <a:srgbClr val="FF0000"/>
                </a:solidFill>
                <a:latin typeface="Consolas" panose="020B0609020204030204" pitchFamily="49" charset="0"/>
              </a:rPr>
              <a:t>Docker cp: </a:t>
            </a:r>
            <a:r>
              <a:rPr lang="en-US" sz="3200" dirty="0">
                <a:solidFill>
                  <a:srgbClr val="6A9955"/>
                </a:solidFill>
                <a:latin typeface="Consolas" panose="020B0609020204030204" pitchFamily="49" charset="0"/>
              </a:rPr>
              <a:t>Copy files to and from a container</a:t>
            </a: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767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Manage Images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2062103"/>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images: </a:t>
            </a:r>
            <a:r>
              <a:rPr lang="en-US" sz="3200" dirty="0">
                <a:solidFill>
                  <a:srgbClr val="6A9955"/>
                </a:solidFill>
                <a:latin typeface="Consolas" panose="020B0609020204030204" pitchFamily="49" charset="0"/>
              </a:rPr>
              <a:t>Show and work with images</a:t>
            </a:r>
          </a:p>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rmi</a:t>
            </a:r>
            <a:r>
              <a:rPr lang="en-US" sz="3200" dirty="0">
                <a:solidFill>
                  <a:srgbClr val="FF0000"/>
                </a:solidFill>
                <a:latin typeface="Consolas" panose="020B0609020204030204" pitchFamily="49" charset="0"/>
              </a:rPr>
              <a:t>: </a:t>
            </a:r>
            <a:r>
              <a:rPr lang="en-US" sz="3200" dirty="0">
                <a:solidFill>
                  <a:srgbClr val="6A9955"/>
                </a:solidFill>
                <a:latin typeface="Consolas" panose="020B0609020204030204" pitchFamily="49" charset="0"/>
              </a:rPr>
              <a:t>Remove image</a:t>
            </a:r>
          </a:p>
          <a:p>
            <a:pPr defTabSz="457200"/>
            <a:r>
              <a:rPr lang="en-US" sz="3200" dirty="0">
                <a:solidFill>
                  <a:srgbClr val="FF0000"/>
                </a:solidFill>
                <a:latin typeface="Consolas" panose="020B0609020204030204" pitchFamily="49" charset="0"/>
              </a:rPr>
              <a:t>Docker commit: </a:t>
            </a:r>
            <a:r>
              <a:rPr lang="en-US" sz="3200" dirty="0">
                <a:solidFill>
                  <a:srgbClr val="6A9955"/>
                </a:solidFill>
                <a:latin typeface="Consolas" panose="020B0609020204030204" pitchFamily="49" charset="0"/>
              </a:rPr>
              <a:t>Create an image from a container</a:t>
            </a:r>
          </a:p>
        </p:txBody>
      </p:sp>
      <p:cxnSp>
        <p:nvCxnSpPr>
          <p:cNvPr id="4" name="Straight Connector 3">
            <a:extLst>
              <a:ext uri="{FF2B5EF4-FFF2-40B4-BE49-F238E27FC236}">
                <a16:creationId xmlns:a16="http://schemas.microsoft.com/office/drawing/2014/main" id="{A35D726E-6EFB-42E9-A1D3-C4CF93AC297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73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9BEA2-1AF2-448C-B356-0C1DBF3A4BDE}"/>
              </a:ext>
            </a:extLst>
          </p:cNvPr>
          <p:cNvSpPr txBox="1"/>
          <p:nvPr/>
        </p:nvSpPr>
        <p:spPr>
          <a:xfrm>
            <a:off x="874550" y="2529091"/>
            <a:ext cx="6094602" cy="2123658"/>
          </a:xfrm>
          <a:prstGeom prst="rect">
            <a:avLst/>
          </a:prstGeom>
          <a:noFill/>
        </p:spPr>
        <p:txBody>
          <a:bodyPr wrap="square">
            <a:spAutoFit/>
          </a:bodyPr>
          <a:lstStyle/>
          <a:p>
            <a:r>
              <a:rPr lang="en-US" sz="6600" dirty="0">
                <a:solidFill>
                  <a:schemeClr val="bg1"/>
                </a:solidFill>
              </a:rPr>
              <a:t>Docker </a:t>
            </a:r>
          </a:p>
          <a:p>
            <a:r>
              <a:rPr lang="en-US" sz="6600" dirty="0">
                <a:solidFill>
                  <a:schemeClr val="bg1"/>
                </a:solidFill>
              </a:rPr>
              <a:t>Use Case</a:t>
            </a:r>
          </a:p>
        </p:txBody>
      </p:sp>
    </p:spTree>
    <p:extLst>
      <p:ext uri="{BB962C8B-B14F-4D97-AF65-F5344CB8AC3E}">
        <p14:creationId xmlns:p14="http://schemas.microsoft.com/office/powerpoint/2010/main" val="428939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3F5E-B412-4124-B3FE-A15EADBC987A}"/>
              </a:ext>
            </a:extLst>
          </p:cNvPr>
          <p:cNvSpPr>
            <a:spLocks noGrp="1"/>
          </p:cNvSpPr>
          <p:nvPr>
            <p:ph type="title"/>
          </p:nvPr>
        </p:nvSpPr>
        <p:spPr>
          <a:xfrm>
            <a:off x="838200" y="365125"/>
            <a:ext cx="10515600" cy="817723"/>
          </a:xfrm>
        </p:spPr>
        <p:txBody>
          <a:bodyPr/>
          <a:lstStyle/>
          <a:p>
            <a:r>
              <a:rPr lang="en-US" dirty="0"/>
              <a:t>Docker Images to Support Test and Dev</a:t>
            </a:r>
          </a:p>
        </p:txBody>
      </p:sp>
      <p:graphicFrame>
        <p:nvGraphicFramePr>
          <p:cNvPr id="3" name="Content Placeholder 3">
            <a:extLst>
              <a:ext uri="{FF2B5EF4-FFF2-40B4-BE49-F238E27FC236}">
                <a16:creationId xmlns:a16="http://schemas.microsoft.com/office/drawing/2014/main" id="{9B14DE23-D1FD-4257-A659-1A2F9F4E42F0}"/>
              </a:ext>
            </a:extLst>
          </p:cNvPr>
          <p:cNvGraphicFramePr>
            <a:graphicFrameLocks/>
          </p:cNvGraphicFramePr>
          <p:nvPr>
            <p:extLst>
              <p:ext uri="{D42A27DB-BD31-4B8C-83A1-F6EECF244321}">
                <p14:modId xmlns:p14="http://schemas.microsoft.com/office/powerpoint/2010/main" val="3198867382"/>
              </p:ext>
            </p:extLst>
          </p:nvPr>
        </p:nvGraphicFramePr>
        <p:xfrm>
          <a:off x="679145" y="1233181"/>
          <a:ext cx="10799762" cy="4517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59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Environment Setup</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16812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Volumes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53724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DC9B12C-F07D-45CE-A2AF-006F47821864}"/>
              </a:ext>
            </a:extLst>
          </p:cNvPr>
          <p:cNvSpPr/>
          <p:nvPr/>
        </p:nvSpPr>
        <p:spPr>
          <a:xfrm>
            <a:off x="2876" y="-4313"/>
            <a:ext cx="12191998" cy="6862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áfico 13">
            <a:extLst>
              <a:ext uri="{FF2B5EF4-FFF2-40B4-BE49-F238E27FC236}">
                <a16:creationId xmlns:a16="http://schemas.microsoft.com/office/drawing/2014/main" id="{F23FEF77-9019-4E26-866B-CDCC61FF10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7396"/>
          <a:stretch/>
        </p:blipFill>
        <p:spPr>
          <a:xfrm>
            <a:off x="-3573383" y="-122476"/>
            <a:ext cx="6218364" cy="6858000"/>
          </a:xfrm>
          <a:prstGeom prst="rect">
            <a:avLst/>
          </a:prstGeom>
          <a:effectLst>
            <a:outerShdw blurRad="114300" dist="127000" dir="2700000" algn="tl" rotWithShape="0">
              <a:prstClr val="black">
                <a:alpha val="25000"/>
              </a:prstClr>
            </a:outerShdw>
          </a:effectLst>
        </p:spPr>
      </p:pic>
      <p:sp>
        <p:nvSpPr>
          <p:cNvPr id="13" name="Retângulo 12">
            <a:extLst>
              <a:ext uri="{FF2B5EF4-FFF2-40B4-BE49-F238E27FC236}">
                <a16:creationId xmlns:a16="http://schemas.microsoft.com/office/drawing/2014/main" id="{39B12DA9-D45B-492D-BA69-6922CC070533}"/>
              </a:ext>
            </a:extLst>
          </p:cNvPr>
          <p:cNvSpPr/>
          <p:nvPr/>
        </p:nvSpPr>
        <p:spPr>
          <a:xfrm>
            <a:off x="8922326" y="0"/>
            <a:ext cx="3269673" cy="6858000"/>
          </a:xfrm>
          <a:prstGeom prst="rect">
            <a:avLst/>
          </a:prstGeom>
          <a:gradFill>
            <a:gsLst>
              <a:gs pos="0">
                <a:srgbClr val="FF8083"/>
              </a:gs>
              <a:gs pos="100000">
                <a:srgbClr val="FF65A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a:xfrm>
            <a:off x="4191002" y="623215"/>
            <a:ext cx="6629400" cy="779456"/>
          </a:xfrm>
        </p:spPr>
        <p:txBody>
          <a:bodyPr/>
          <a:lstStyle/>
          <a:p>
            <a:r>
              <a:rPr lang="en-CA" sz="5400" b="1" dirty="0">
                <a:solidFill>
                  <a:srgbClr val="C00000"/>
                </a:solidFill>
              </a:rPr>
              <a:t>Adam Anderson</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a:xfrm>
            <a:off x="4789281" y="3853376"/>
            <a:ext cx="6396583" cy="463787"/>
          </a:xfrm>
        </p:spPr>
        <p:txBody>
          <a:bodyPr/>
          <a:lstStyle/>
          <a:p>
            <a:r>
              <a:rPr lang="en-US" dirty="0">
                <a:hlinkClick r:id="rId5"/>
              </a:rPr>
              <a:t>www.linkedin.com/in/adam-anderson-dba</a:t>
            </a:r>
            <a:endParaRPr lang="en-US" dirty="0"/>
          </a:p>
          <a:p>
            <a:endParaRPr lang="en-CA" dirty="0">
              <a:solidFill>
                <a:schemeClr val="tx1">
                  <a:lumMod val="85000"/>
                  <a:lumOff val="15000"/>
                </a:schemeClr>
              </a:solidFill>
            </a:endParaRP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a:xfrm>
            <a:off x="4789282" y="4820307"/>
            <a:ext cx="6031117" cy="463787"/>
          </a:xfrm>
        </p:spPr>
        <p:txBody>
          <a:bodyPr/>
          <a:lstStyle/>
          <a:p>
            <a:r>
              <a:rPr lang="en-CA" dirty="0">
                <a:solidFill>
                  <a:schemeClr val="tx1">
                    <a:lumMod val="85000"/>
                    <a:lumOff val="15000"/>
                  </a:schemeClr>
                </a:solidFill>
              </a:rPr>
              <a:t>@SQLPioneer</a:t>
            </a:r>
          </a:p>
        </p:txBody>
      </p:sp>
      <p:sp>
        <p:nvSpPr>
          <p:cNvPr id="12" name="Elipse 11">
            <a:extLst>
              <a:ext uri="{FF2B5EF4-FFF2-40B4-BE49-F238E27FC236}">
                <a16:creationId xmlns:a16="http://schemas.microsoft.com/office/drawing/2014/main" id="{824A7AFF-15A1-47FA-8317-24A13E8C6DA8}"/>
              </a:ext>
            </a:extLst>
          </p:cNvPr>
          <p:cNvSpPr/>
          <p:nvPr/>
        </p:nvSpPr>
        <p:spPr>
          <a:xfrm>
            <a:off x="390528" y="1850232"/>
            <a:ext cx="3157536" cy="3157536"/>
          </a:xfrm>
          <a:prstGeom prst="ellipse">
            <a:avLst/>
          </a:prstGeom>
          <a:solidFill>
            <a:srgbClr val="EF4135"/>
          </a:solidFill>
          <a:ln>
            <a:noFill/>
          </a:ln>
          <a:effectLst>
            <a:outerShdw blurRad="190500" dist="2159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Twitter - Free social media icons">
            <a:extLst>
              <a:ext uri="{FF2B5EF4-FFF2-40B4-BE49-F238E27FC236}">
                <a16:creationId xmlns:a16="http://schemas.microsoft.com/office/drawing/2014/main" id="{B56FB561-9BBF-4192-A64B-A4CB030E66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952" y="4783401"/>
            <a:ext cx="487850" cy="4878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MCSA: SQL 2016 Database Development - Certified 2018">
            <a:extLst>
              <a:ext uri="{FF2B5EF4-FFF2-40B4-BE49-F238E27FC236}">
                <a16:creationId xmlns:a16="http://schemas.microsoft.com/office/drawing/2014/main" id="{A61A2B57-22EE-4318-ACB6-DE1C897ACF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791" y="5242045"/>
            <a:ext cx="952741" cy="9527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4">
            <a:extLst>
              <a:ext uri="{FF2B5EF4-FFF2-40B4-BE49-F238E27FC236}">
                <a16:creationId xmlns:a16="http://schemas.microsoft.com/office/drawing/2014/main" id="{DA88EC73-4A00-4E25-ACC8-CDC9453CA6E1}"/>
              </a:ext>
            </a:extLst>
          </p:cNvPr>
          <p:cNvSpPr txBox="1">
            <a:spLocks/>
          </p:cNvSpPr>
          <p:nvPr/>
        </p:nvSpPr>
        <p:spPr>
          <a:xfrm>
            <a:off x="4789282" y="5702267"/>
            <a:ext cx="6031118" cy="4637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8"/>
              </a:rPr>
              <a:t>https://github.com/SQLPioneer/</a:t>
            </a:r>
            <a:endParaRPr lang="en-US" dirty="0"/>
          </a:p>
        </p:txBody>
      </p:sp>
      <p:pic>
        <p:nvPicPr>
          <p:cNvPr id="11" name="Picture 10">
            <a:extLst>
              <a:ext uri="{FF2B5EF4-FFF2-40B4-BE49-F238E27FC236}">
                <a16:creationId xmlns:a16="http://schemas.microsoft.com/office/drawing/2014/main" id="{CC32E616-CB9F-46FE-888D-27F69BDDE1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5158" y="5715001"/>
            <a:ext cx="451053" cy="451053"/>
          </a:xfrm>
          <a:prstGeom prst="rect">
            <a:avLst/>
          </a:prstGeom>
        </p:spPr>
      </p:pic>
      <p:pic>
        <p:nvPicPr>
          <p:cNvPr id="18" name="Picture 17">
            <a:extLst>
              <a:ext uri="{FF2B5EF4-FFF2-40B4-BE49-F238E27FC236}">
                <a16:creationId xmlns:a16="http://schemas.microsoft.com/office/drawing/2014/main" id="{5D1ED23F-639F-47D1-8FB4-D234A63E17AC}"/>
              </a:ext>
            </a:extLst>
          </p:cNvPr>
          <p:cNvPicPr>
            <a:picLocks noChangeAspect="1"/>
          </p:cNvPicPr>
          <p:nvPr/>
        </p:nvPicPr>
        <p:blipFill>
          <a:blip r:embed="rId10"/>
          <a:stretch>
            <a:fillRect/>
          </a:stretch>
        </p:blipFill>
        <p:spPr>
          <a:xfrm>
            <a:off x="4191000" y="3850826"/>
            <a:ext cx="496156" cy="496156"/>
          </a:xfrm>
          <a:prstGeom prst="rect">
            <a:avLst/>
          </a:prstGeom>
        </p:spPr>
      </p:pic>
      <p:sp>
        <p:nvSpPr>
          <p:cNvPr id="7" name="Text Placeholder 6">
            <a:extLst>
              <a:ext uri="{FF2B5EF4-FFF2-40B4-BE49-F238E27FC236}">
                <a16:creationId xmlns:a16="http://schemas.microsoft.com/office/drawing/2014/main" id="{9CFFFCC1-A17F-4F1A-A14F-856BF634B31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4209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solidFill>
            <a:schemeClr val="accent6">
              <a:lumMod val="40000"/>
              <a:lumOff val="60000"/>
            </a:schemeClr>
          </a:solidFill>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Images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3492907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accent6">
              <a:lumMod val="40000"/>
              <a:lumOff val="60000"/>
            </a:schemeClr>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a:solidFill>
            <a:schemeClr val="accent6">
              <a:lumMod val="40000"/>
              <a:lumOff val="60000"/>
            </a:schemeClr>
          </a:solidFill>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grp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a:grpFill/>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a:grp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a:grpFill/>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a:grpFill/>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a:grpFill/>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grp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a:grpFill/>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a:grpFill/>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a:grpFill/>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a:grpFill/>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grp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a:grpFill/>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accent6">
              <a:lumMod val="40000"/>
              <a:lumOff val="60000"/>
            </a:schemeClr>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Containers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428259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3ACAA32-1EB2-40BC-A45E-5AD557202A88}"/>
              </a:ext>
            </a:extLst>
          </p:cNvPr>
          <p:cNvGrpSpPr/>
          <p:nvPr/>
        </p:nvGrpSpPr>
        <p:grpSpPr>
          <a:xfrm>
            <a:off x="2574218" y="3970214"/>
            <a:ext cx="990516" cy="1302739"/>
            <a:chOff x="650206" y="1632997"/>
            <a:chExt cx="990516" cy="1302739"/>
          </a:xfrm>
        </p:grpSpPr>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432" y="163299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650206" y="2387253"/>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grpSp>
      <p:grpSp>
        <p:nvGrpSpPr>
          <p:cNvPr id="229" name="Group 228">
            <a:extLst>
              <a:ext uri="{FF2B5EF4-FFF2-40B4-BE49-F238E27FC236}">
                <a16:creationId xmlns:a16="http://schemas.microsoft.com/office/drawing/2014/main" id="{1B032327-3BDF-4BE5-ABE4-FB4B3A874EBD}"/>
              </a:ext>
            </a:extLst>
          </p:cNvPr>
          <p:cNvGrpSpPr/>
          <p:nvPr/>
        </p:nvGrpSpPr>
        <p:grpSpPr>
          <a:xfrm>
            <a:off x="2179983" y="2309768"/>
            <a:ext cx="2960311" cy="885533"/>
            <a:chOff x="-95205" y="4161134"/>
            <a:chExt cx="2838587" cy="883495"/>
          </a:xfrm>
        </p:grpSpPr>
        <p:grpSp>
          <p:nvGrpSpPr>
            <p:cNvPr id="124" name="Group 123">
              <a:extLst>
                <a:ext uri="{FF2B5EF4-FFF2-40B4-BE49-F238E27FC236}">
                  <a16:creationId xmlns:a16="http://schemas.microsoft.com/office/drawing/2014/main" id="{D54C5753-6050-4B64-8BEC-424AE2A57D8D}"/>
                </a:ext>
              </a:extLst>
            </p:cNvPr>
            <p:cNvGrpSpPr/>
            <p:nvPr/>
          </p:nvGrpSpPr>
          <p:grpSpPr>
            <a:xfrm>
              <a:off x="-95205" y="4161134"/>
              <a:ext cx="1268779" cy="883495"/>
              <a:chOff x="-3516555" y="3843338"/>
              <a:chExt cx="1268779"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8652" y="4058442"/>
                <a:ext cx="443527" cy="443527"/>
              </a:xfrm>
              <a:prstGeom prst="rect">
                <a:avLst/>
              </a:prstGeom>
            </p:spPr>
          </p:pic>
          <p:sp>
            <p:nvSpPr>
              <p:cNvPr id="127" name="Double Brace 126">
                <a:extLst>
                  <a:ext uri="{FF2B5EF4-FFF2-40B4-BE49-F238E27FC236}">
                    <a16:creationId xmlns:a16="http://schemas.microsoft.com/office/drawing/2014/main" id="{9C038C0D-9082-4670-8479-BAA741C0E463}"/>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1474603" y="4162844"/>
              <a:ext cx="1268779" cy="879294"/>
              <a:chOff x="-1961752" y="2767077"/>
              <a:chExt cx="1268779"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1961752" y="2767077"/>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919" y="2949409"/>
                <a:ext cx="443527" cy="443527"/>
              </a:xfrm>
              <a:prstGeom prst="rect">
                <a:avLst/>
              </a:prstGeom>
            </p:spPr>
          </p:pic>
          <p:sp>
            <p:nvSpPr>
              <p:cNvPr id="133" name="Double Brace 132">
                <a:extLst>
                  <a:ext uri="{FF2B5EF4-FFF2-40B4-BE49-F238E27FC236}">
                    <a16:creationId xmlns:a16="http://schemas.microsoft.com/office/drawing/2014/main" id="{F4244919-2224-4653-8AE2-CECB192F0C96}"/>
                  </a:ext>
                </a:extLst>
              </p:cNvPr>
              <p:cNvSpPr/>
              <p:nvPr/>
            </p:nvSpPr>
            <p:spPr>
              <a:xfrm>
                <a:off x="-1856865" y="303673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7" idx="1"/>
          </p:cNvCxnSpPr>
          <p:nvPr/>
        </p:nvCxnSpPr>
        <p:spPr>
          <a:xfrm rot="10800000">
            <a:off x="2274844" y="2788542"/>
            <a:ext cx="375601" cy="1542294"/>
          </a:xfrm>
          <a:prstGeom prst="curvedConnector3">
            <a:avLst>
              <a:gd name="adj1" fmla="val 16086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56737" y="1264932"/>
            <a:ext cx="687224" cy="687224"/>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2"/>
            <a:endCxn id="127" idx="1"/>
          </p:cNvCxnSpPr>
          <p:nvPr/>
        </p:nvCxnSpPr>
        <p:spPr>
          <a:xfrm rot="16200000" flipH="1">
            <a:off x="1619403" y="2133102"/>
            <a:ext cx="836386" cy="474494"/>
          </a:xfrm>
          <a:prstGeom prst="curvedConnector2">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4167" y="1336715"/>
            <a:ext cx="581133" cy="581133"/>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1"/>
          </p:cNvCxnSpPr>
          <p:nvPr/>
        </p:nvCxnSpPr>
        <p:spPr>
          <a:xfrm rot="16200000" flipH="1">
            <a:off x="3339633" y="2142949"/>
            <a:ext cx="811960" cy="361758"/>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0"/>
            <a:endCxn id="133" idx="1"/>
          </p:cNvCxnSpPr>
          <p:nvPr/>
        </p:nvCxnSpPr>
        <p:spPr>
          <a:xfrm rot="5400000" flipH="1" flipV="1">
            <a:off x="2870939" y="2914662"/>
            <a:ext cx="1240406" cy="870699"/>
          </a:xfrm>
          <a:prstGeom prst="curved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6" name="Group 45">
            <a:extLst>
              <a:ext uri="{FF2B5EF4-FFF2-40B4-BE49-F238E27FC236}">
                <a16:creationId xmlns:a16="http://schemas.microsoft.com/office/drawing/2014/main" id="{34D5604D-C07E-42BB-9FEE-0DB78E7686C1}"/>
              </a:ext>
            </a:extLst>
          </p:cNvPr>
          <p:cNvGrpSpPr/>
          <p:nvPr/>
        </p:nvGrpSpPr>
        <p:grpSpPr>
          <a:xfrm>
            <a:off x="5767423" y="3746613"/>
            <a:ext cx="1106105" cy="1218330"/>
            <a:chOff x="658421" y="3132976"/>
            <a:chExt cx="1106105" cy="1218330"/>
          </a:xfrm>
        </p:grpSpPr>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7882" y="3132976"/>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658421" y="4030897"/>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gr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1"/>
          </p:cNvCxnSpPr>
          <p:nvPr/>
        </p:nvCxnSpPr>
        <p:spPr>
          <a:xfrm flipV="1">
            <a:off x="3461142" y="4230463"/>
            <a:ext cx="2335742" cy="10037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108" idx="1"/>
            <a:endCxn id="302" idx="3"/>
          </p:cNvCxnSpPr>
          <p:nvPr/>
        </p:nvCxnSpPr>
        <p:spPr>
          <a:xfrm rot="10800000" flipV="1">
            <a:off x="6764583" y="4228149"/>
            <a:ext cx="1949876" cy="2314"/>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5" name="Group 44">
            <a:extLst>
              <a:ext uri="{FF2B5EF4-FFF2-40B4-BE49-F238E27FC236}">
                <a16:creationId xmlns:a16="http://schemas.microsoft.com/office/drawing/2014/main" id="{B05118C2-9F62-47BB-ABBF-A2DC684E25D4}"/>
              </a:ext>
            </a:extLst>
          </p:cNvPr>
          <p:cNvGrpSpPr/>
          <p:nvPr/>
        </p:nvGrpSpPr>
        <p:grpSpPr>
          <a:xfrm>
            <a:off x="8645255" y="3744299"/>
            <a:ext cx="1106105" cy="1494886"/>
            <a:chOff x="589060" y="4373050"/>
            <a:chExt cx="1106105" cy="1494886"/>
          </a:xfrm>
        </p:grpSpPr>
        <p:pic>
          <p:nvPicPr>
            <p:cNvPr id="108" name="Graphic 107" descr="List">
              <a:extLst>
                <a:ext uri="{FF2B5EF4-FFF2-40B4-BE49-F238E27FC236}">
                  <a16:creationId xmlns:a16="http://schemas.microsoft.com/office/drawing/2014/main" id="{06968B80-C6AC-47AA-97CD-73BCA0516C1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8264" y="4373050"/>
              <a:ext cx="967699" cy="967699"/>
            </a:xfrm>
            <a:prstGeom prst="rect">
              <a:avLst/>
            </a:prstGeom>
          </p:spPr>
        </p:pic>
        <p:sp>
          <p:nvSpPr>
            <p:cNvPr id="115" name="TextBox 114">
              <a:extLst>
                <a:ext uri="{FF2B5EF4-FFF2-40B4-BE49-F238E27FC236}">
                  <a16:creationId xmlns:a16="http://schemas.microsoft.com/office/drawing/2014/main" id="{DE31982F-AAD5-423D-B3DA-8BE0195C10ED}"/>
                </a:ext>
              </a:extLst>
            </p:cNvPr>
            <p:cNvSpPr txBox="1"/>
            <p:nvPr/>
          </p:nvSpPr>
          <p:spPr>
            <a:xfrm>
              <a:off x="589060" y="531945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grpSp>
      <p:grpSp>
        <p:nvGrpSpPr>
          <p:cNvPr id="156" name="Group 155">
            <a:extLst>
              <a:ext uri="{FF2B5EF4-FFF2-40B4-BE49-F238E27FC236}">
                <a16:creationId xmlns:a16="http://schemas.microsoft.com/office/drawing/2014/main" id="{FEE89214-F9D2-4E57-9FE5-A94F49A55155}"/>
              </a:ext>
            </a:extLst>
          </p:cNvPr>
          <p:cNvGrpSpPr/>
          <p:nvPr/>
        </p:nvGrpSpPr>
        <p:grpSpPr>
          <a:xfrm>
            <a:off x="5777078" y="2305278"/>
            <a:ext cx="1323187" cy="885533"/>
            <a:chOff x="-3516555" y="3843338"/>
            <a:chExt cx="1268779" cy="883495"/>
          </a:xfrm>
        </p:grpSpPr>
        <p:sp>
          <p:nvSpPr>
            <p:cNvPr id="162" name="Flowchart: Document 161">
              <a:extLst>
                <a:ext uri="{FF2B5EF4-FFF2-40B4-BE49-F238E27FC236}">
                  <a16:creationId xmlns:a16="http://schemas.microsoft.com/office/drawing/2014/main" id="{C8DF5B39-5DD4-4FF0-B114-01D961BB79E5}"/>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Test</a:t>
              </a:r>
            </a:p>
          </p:txBody>
        </p:sp>
        <p:pic>
          <p:nvPicPr>
            <p:cNvPr id="163" name="Graphic 162" descr="Database">
              <a:extLst>
                <a:ext uri="{FF2B5EF4-FFF2-40B4-BE49-F238E27FC236}">
                  <a16:creationId xmlns:a16="http://schemas.microsoft.com/office/drawing/2014/main" id="{C35F2B22-DBA0-44D5-94C6-CDAEDAD249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64" name="Double Brace 163">
              <a:extLst>
                <a:ext uri="{FF2B5EF4-FFF2-40B4-BE49-F238E27FC236}">
                  <a16:creationId xmlns:a16="http://schemas.microsoft.com/office/drawing/2014/main" id="{82066C3A-04C0-4DEF-B6A9-DD0E95BCB270}"/>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cxnSp>
        <p:nvCxnSpPr>
          <p:cNvPr id="165" name="Connector: Curved 164">
            <a:extLst>
              <a:ext uri="{FF2B5EF4-FFF2-40B4-BE49-F238E27FC236}">
                <a16:creationId xmlns:a16="http://schemas.microsoft.com/office/drawing/2014/main" id="{BA393A80-C447-4BD1-BA5F-E73C9A73424B}"/>
              </a:ext>
            </a:extLst>
          </p:cNvPr>
          <p:cNvCxnSpPr>
            <a:cxnSpLocks/>
            <a:stCxn id="302" idx="0"/>
            <a:endCxn id="164" idx="1"/>
          </p:cNvCxnSpPr>
          <p:nvPr/>
        </p:nvCxnSpPr>
        <p:spPr>
          <a:xfrm rot="16200000" flipV="1">
            <a:off x="5595056" y="3060935"/>
            <a:ext cx="962561" cy="408796"/>
          </a:xfrm>
          <a:prstGeom prst="curvedConnector4">
            <a:avLst>
              <a:gd name="adj1" fmla="val 42310"/>
              <a:gd name="adj2" fmla="val 17428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9" name="Group 168">
            <a:extLst>
              <a:ext uri="{FF2B5EF4-FFF2-40B4-BE49-F238E27FC236}">
                <a16:creationId xmlns:a16="http://schemas.microsoft.com/office/drawing/2014/main" id="{FEFD959D-F844-4419-949D-26A3382A6985}"/>
              </a:ext>
            </a:extLst>
          </p:cNvPr>
          <p:cNvGrpSpPr/>
          <p:nvPr/>
        </p:nvGrpSpPr>
        <p:grpSpPr>
          <a:xfrm>
            <a:off x="7731680" y="2287041"/>
            <a:ext cx="1323187" cy="885533"/>
            <a:chOff x="-3516555" y="3843338"/>
            <a:chExt cx="1268779" cy="883495"/>
          </a:xfrm>
        </p:grpSpPr>
        <p:sp>
          <p:nvSpPr>
            <p:cNvPr id="170" name="Flowchart: Document 169">
              <a:extLst>
                <a:ext uri="{FF2B5EF4-FFF2-40B4-BE49-F238E27FC236}">
                  <a16:creationId xmlns:a16="http://schemas.microsoft.com/office/drawing/2014/main" id="{7800484E-6F3D-40E9-94D0-897899C915B6}"/>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UAT</a:t>
              </a:r>
            </a:p>
          </p:txBody>
        </p:sp>
        <p:pic>
          <p:nvPicPr>
            <p:cNvPr id="171" name="Graphic 170" descr="Database">
              <a:extLst>
                <a:ext uri="{FF2B5EF4-FFF2-40B4-BE49-F238E27FC236}">
                  <a16:creationId xmlns:a16="http://schemas.microsoft.com/office/drawing/2014/main" id="{371838F6-9C78-42D7-ADF6-B689F0C2B13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72" name="Double Brace 171">
              <a:extLst>
                <a:ext uri="{FF2B5EF4-FFF2-40B4-BE49-F238E27FC236}">
                  <a16:creationId xmlns:a16="http://schemas.microsoft.com/office/drawing/2014/main" id="{AD8D4125-D926-4CE3-8690-F31F4C93A8E4}"/>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1438</a:t>
              </a:r>
            </a:p>
          </p:txBody>
        </p:sp>
      </p:grpSp>
      <p:grpSp>
        <p:nvGrpSpPr>
          <p:cNvPr id="173" name="Group 172">
            <a:extLst>
              <a:ext uri="{FF2B5EF4-FFF2-40B4-BE49-F238E27FC236}">
                <a16:creationId xmlns:a16="http://schemas.microsoft.com/office/drawing/2014/main" id="{2AAC4EE5-05AA-4D25-9250-09B141B83642}"/>
              </a:ext>
            </a:extLst>
          </p:cNvPr>
          <p:cNvGrpSpPr/>
          <p:nvPr/>
        </p:nvGrpSpPr>
        <p:grpSpPr>
          <a:xfrm>
            <a:off x="9663129" y="2282149"/>
            <a:ext cx="1323187" cy="885533"/>
            <a:chOff x="-3516555" y="3843338"/>
            <a:chExt cx="1268779" cy="883495"/>
          </a:xfrm>
        </p:grpSpPr>
        <p:sp>
          <p:nvSpPr>
            <p:cNvPr id="174" name="Flowchart: Document 173">
              <a:extLst>
                <a:ext uri="{FF2B5EF4-FFF2-40B4-BE49-F238E27FC236}">
                  <a16:creationId xmlns:a16="http://schemas.microsoft.com/office/drawing/2014/main" id="{113DE5D8-E861-4402-8581-AE4192F57C03}"/>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Production</a:t>
              </a:r>
            </a:p>
          </p:txBody>
        </p:sp>
        <p:pic>
          <p:nvPicPr>
            <p:cNvPr id="175" name="Graphic 174" descr="Database">
              <a:extLst>
                <a:ext uri="{FF2B5EF4-FFF2-40B4-BE49-F238E27FC236}">
                  <a16:creationId xmlns:a16="http://schemas.microsoft.com/office/drawing/2014/main" id="{D1ED9763-D638-4871-99AB-5E642EF204F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76" name="Double Brace 175">
              <a:extLst>
                <a:ext uri="{FF2B5EF4-FFF2-40B4-BE49-F238E27FC236}">
                  <a16:creationId xmlns:a16="http://schemas.microsoft.com/office/drawing/2014/main" id="{C32C791B-B254-40EA-B797-35B65BDBF885}"/>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177" name="Connector: Curved 176">
            <a:extLst>
              <a:ext uri="{FF2B5EF4-FFF2-40B4-BE49-F238E27FC236}">
                <a16:creationId xmlns:a16="http://schemas.microsoft.com/office/drawing/2014/main" id="{B631D868-3248-4B89-92BD-E831BB2572B7}"/>
              </a:ext>
            </a:extLst>
          </p:cNvPr>
          <p:cNvCxnSpPr>
            <a:cxnSpLocks/>
            <a:stCxn id="108" idx="0"/>
            <a:endCxn id="172" idx="1"/>
          </p:cNvCxnSpPr>
          <p:nvPr/>
        </p:nvCxnSpPr>
        <p:spPr>
          <a:xfrm rot="16200000" flipV="1">
            <a:off x="8023183" y="2569172"/>
            <a:ext cx="978484" cy="1371769"/>
          </a:xfrm>
          <a:prstGeom prst="curvedConnector4">
            <a:avLst>
              <a:gd name="adj1" fmla="val 42435"/>
              <a:gd name="adj2" fmla="val 116665"/>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0" name="Connector: Curved 179">
            <a:extLst>
              <a:ext uri="{FF2B5EF4-FFF2-40B4-BE49-F238E27FC236}">
                <a16:creationId xmlns:a16="http://schemas.microsoft.com/office/drawing/2014/main" id="{BC9DA6E9-6C05-41E8-BC99-6AED3B3FCC41}"/>
              </a:ext>
            </a:extLst>
          </p:cNvPr>
          <p:cNvCxnSpPr>
            <a:cxnSpLocks/>
            <a:stCxn id="108" idx="0"/>
            <a:endCxn id="176" idx="1"/>
          </p:cNvCxnSpPr>
          <p:nvPr/>
        </p:nvCxnSpPr>
        <p:spPr>
          <a:xfrm rot="5400000" flipH="1" flipV="1">
            <a:off x="8986461" y="2972771"/>
            <a:ext cx="983376" cy="559680"/>
          </a:xfrm>
          <a:prstGeom prst="curved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6" name="Graphic 185" descr="Programmer">
            <a:extLst>
              <a:ext uri="{FF2B5EF4-FFF2-40B4-BE49-F238E27FC236}">
                <a16:creationId xmlns:a16="http://schemas.microsoft.com/office/drawing/2014/main" id="{55B2F188-BD48-4B54-84B4-858BC2AE541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29989" y="1328248"/>
            <a:ext cx="581133" cy="581133"/>
          </a:xfrm>
          <a:prstGeom prst="rect">
            <a:avLst/>
          </a:prstGeom>
        </p:spPr>
      </p:pic>
      <p:cxnSp>
        <p:nvCxnSpPr>
          <p:cNvPr id="187" name="Connector: Curved 186">
            <a:extLst>
              <a:ext uri="{FF2B5EF4-FFF2-40B4-BE49-F238E27FC236}">
                <a16:creationId xmlns:a16="http://schemas.microsoft.com/office/drawing/2014/main" id="{051369E7-C5C2-406F-9326-3B49A51CABCA}"/>
              </a:ext>
            </a:extLst>
          </p:cNvPr>
          <p:cNvCxnSpPr>
            <a:cxnSpLocks/>
            <a:stCxn id="186" idx="2"/>
            <a:endCxn id="176" idx="1"/>
          </p:cNvCxnSpPr>
          <p:nvPr/>
        </p:nvCxnSpPr>
        <p:spPr>
          <a:xfrm rot="16200000" flipH="1">
            <a:off x="9113501" y="2116435"/>
            <a:ext cx="851542" cy="43743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189" name="Straight Connector 188">
            <a:extLst>
              <a:ext uri="{FF2B5EF4-FFF2-40B4-BE49-F238E27FC236}">
                <a16:creationId xmlns:a16="http://schemas.microsoft.com/office/drawing/2014/main" id="{3AEFF136-3A94-4CB2-A407-816FBB24B3ED}"/>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192" name="Title 1">
            <a:extLst>
              <a:ext uri="{FF2B5EF4-FFF2-40B4-BE49-F238E27FC236}">
                <a16:creationId xmlns:a16="http://schemas.microsoft.com/office/drawing/2014/main" id="{0FC383EF-138C-446B-A944-042B633F1801}"/>
              </a:ext>
            </a:extLst>
          </p:cNvPr>
          <p:cNvSpPr txBox="1">
            <a:spLocks/>
          </p:cNvSpPr>
          <p:nvPr/>
        </p:nvSpPr>
        <p:spPr>
          <a:xfrm>
            <a:off x="838200" y="365126"/>
            <a:ext cx="10515600" cy="649942"/>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Developer Workflow</a:t>
            </a:r>
          </a:p>
        </p:txBody>
      </p:sp>
    </p:spTree>
    <p:extLst>
      <p:ext uri="{BB962C8B-B14F-4D97-AF65-F5344CB8AC3E}">
        <p14:creationId xmlns:p14="http://schemas.microsoft.com/office/powerpoint/2010/main" val="46352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9BEA2-1AF2-448C-B356-0C1DBF3A4BDE}"/>
              </a:ext>
            </a:extLst>
          </p:cNvPr>
          <p:cNvSpPr txBox="1"/>
          <p:nvPr/>
        </p:nvSpPr>
        <p:spPr>
          <a:xfrm>
            <a:off x="874550" y="2529091"/>
            <a:ext cx="6094602" cy="1107996"/>
          </a:xfrm>
          <a:prstGeom prst="rect">
            <a:avLst/>
          </a:prstGeom>
          <a:noFill/>
        </p:spPr>
        <p:txBody>
          <a:bodyPr wrap="square">
            <a:spAutoFit/>
          </a:bodyPr>
          <a:lstStyle/>
          <a:p>
            <a:r>
              <a:rPr lang="en-US" sz="6600" dirty="0">
                <a:solidFill>
                  <a:schemeClr val="bg1"/>
                </a:solidFill>
              </a:rPr>
              <a:t>Powershell</a:t>
            </a:r>
          </a:p>
        </p:txBody>
      </p:sp>
    </p:spTree>
    <p:extLst>
      <p:ext uri="{BB962C8B-B14F-4D97-AF65-F5344CB8AC3E}">
        <p14:creationId xmlns:p14="http://schemas.microsoft.com/office/powerpoint/2010/main" val="322634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2953-6B92-4386-93DA-31919C985DB6}"/>
              </a:ext>
            </a:extLst>
          </p:cNvPr>
          <p:cNvSpPr>
            <a:spLocks noGrp="1"/>
          </p:cNvSpPr>
          <p:nvPr>
            <p:ph type="title"/>
          </p:nvPr>
        </p:nvSpPr>
        <p:spPr>
          <a:xfrm>
            <a:off x="838200" y="365126"/>
            <a:ext cx="10515600" cy="649942"/>
          </a:xfrm>
        </p:spPr>
        <p:txBody>
          <a:bodyPr>
            <a:normAutofit fontScale="90000"/>
          </a:bodyPr>
          <a:lstStyle/>
          <a:p>
            <a:r>
              <a:rPr lang="en-US" dirty="0"/>
              <a:t>Powershell for the Win</a:t>
            </a:r>
          </a:p>
        </p:txBody>
      </p:sp>
      <p:sp>
        <p:nvSpPr>
          <p:cNvPr id="3" name="Content Placeholder 2">
            <a:extLst>
              <a:ext uri="{FF2B5EF4-FFF2-40B4-BE49-F238E27FC236}">
                <a16:creationId xmlns:a16="http://schemas.microsoft.com/office/drawing/2014/main" id="{49460098-F820-47B4-8091-1F312CC2A705}"/>
              </a:ext>
            </a:extLst>
          </p:cNvPr>
          <p:cNvSpPr>
            <a:spLocks noGrp="1"/>
          </p:cNvSpPr>
          <p:nvPr>
            <p:ph idx="1"/>
          </p:nvPr>
        </p:nvSpPr>
        <p:spPr>
          <a:xfrm>
            <a:off x="838200" y="1825625"/>
            <a:ext cx="6159759" cy="3892787"/>
          </a:xfrm>
        </p:spPr>
        <p:txBody>
          <a:bodyPr/>
          <a:lstStyle/>
          <a:p>
            <a:pPr marL="571500" indent="-571500">
              <a:buFont typeface="Arial" panose="020B0604020202020204" pitchFamily="34" charset="0"/>
              <a:buChar char="•"/>
            </a:pPr>
            <a:r>
              <a:rPr lang="en-US" dirty="0"/>
              <a:t>Easy to automate</a:t>
            </a:r>
          </a:p>
          <a:p>
            <a:pPr marL="571500" indent="-571500">
              <a:buFont typeface="Arial" panose="020B0604020202020204" pitchFamily="34" charset="0"/>
              <a:buChar char="•"/>
            </a:pPr>
            <a:r>
              <a:rPr lang="en-US" dirty="0" err="1"/>
              <a:t>DbaTools</a:t>
            </a:r>
            <a:endParaRPr lang="en-US" dirty="0"/>
          </a:p>
          <a:p>
            <a:pPr marL="571500" indent="-571500">
              <a:buFont typeface="Arial" panose="020B0604020202020204" pitchFamily="34" charset="0"/>
              <a:buChar char="•"/>
            </a:pPr>
            <a:r>
              <a:rPr lang="en-US" dirty="0"/>
              <a:t>Security</a:t>
            </a:r>
          </a:p>
          <a:p>
            <a:pPr marL="571500" indent="-571500">
              <a:buFont typeface="Arial" panose="020B0604020202020204" pitchFamily="34" charset="0"/>
              <a:buChar char="•"/>
            </a:pPr>
            <a:r>
              <a:rPr lang="en-US" dirty="0"/>
              <a:t>Short development cycle, quick  return on investment (ROI)</a:t>
            </a:r>
          </a:p>
        </p:txBody>
      </p:sp>
      <p:pic>
        <p:nvPicPr>
          <p:cNvPr id="4" name="Picture 2" descr="dbatools">
            <a:extLst>
              <a:ext uri="{FF2B5EF4-FFF2-40B4-BE49-F238E27FC236}">
                <a16:creationId xmlns:a16="http://schemas.microsoft.com/office/drawing/2014/main" id="{BCD1A8E0-DC7B-4D17-9D94-8D6832DA5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651" y="2520356"/>
            <a:ext cx="4254683" cy="1221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9CF531-BDFE-4FDD-97FB-06FCD2E08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993" y="1210132"/>
            <a:ext cx="1305788" cy="130578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9364521-B277-4DD8-8EDE-D14A4F21854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6289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1E5C-87F7-40AF-AC98-9E6FBDAE9722}"/>
              </a:ext>
            </a:extLst>
          </p:cNvPr>
          <p:cNvSpPr>
            <a:spLocks noGrp="1"/>
          </p:cNvSpPr>
          <p:nvPr>
            <p:ph type="title"/>
          </p:nvPr>
        </p:nvSpPr>
        <p:spPr>
          <a:xfrm>
            <a:off x="838200" y="365126"/>
            <a:ext cx="10515600" cy="649942"/>
          </a:xfrm>
        </p:spPr>
        <p:txBody>
          <a:bodyPr>
            <a:normAutofit fontScale="90000"/>
          </a:bodyPr>
          <a:lstStyle/>
          <a:p>
            <a:r>
              <a:rPr lang="en-US" dirty="0"/>
              <a:t>T-SQL versus </a:t>
            </a:r>
            <a:r>
              <a:rPr lang="en-US" dirty="0" err="1"/>
              <a:t>DBATools</a:t>
            </a:r>
            <a:r>
              <a:rPr lang="en-US" dirty="0"/>
              <a:t> backup</a:t>
            </a:r>
          </a:p>
        </p:txBody>
      </p:sp>
      <p:sp>
        <p:nvSpPr>
          <p:cNvPr id="6" name="Content Placeholder 2">
            <a:extLst>
              <a:ext uri="{FF2B5EF4-FFF2-40B4-BE49-F238E27FC236}">
                <a16:creationId xmlns:a16="http://schemas.microsoft.com/office/drawing/2014/main" id="{F4BC9FCD-0BE0-4B87-9329-7A02C821E970}"/>
              </a:ext>
            </a:extLst>
          </p:cNvPr>
          <p:cNvSpPr>
            <a:spLocks noGrp="1"/>
          </p:cNvSpPr>
          <p:nvPr>
            <p:ph idx="1"/>
          </p:nvPr>
        </p:nvSpPr>
        <p:spPr>
          <a:xfrm>
            <a:off x="771186" y="1439813"/>
            <a:ext cx="10800000" cy="2356332"/>
          </a:xfrm>
        </p:spPr>
        <p:txBody>
          <a:bodyPr>
            <a:normAutofit/>
          </a:bodyPr>
          <a:lstStyle/>
          <a:p>
            <a:pPr marL="0" indent="0">
              <a:buNone/>
            </a:pPr>
            <a:r>
              <a:rPr lang="en-US" sz="3200" b="1" dirty="0"/>
              <a:t>DECLARE @filename </a:t>
            </a:r>
            <a:r>
              <a:rPr lang="en-US" sz="3200" b="1" dirty="0" err="1"/>
              <a:t>nvarchar</a:t>
            </a:r>
            <a:r>
              <a:rPr lang="en-US" sz="3200" b="1" dirty="0"/>
              <a:t>(200)</a:t>
            </a:r>
            <a:br>
              <a:rPr lang="en-US" sz="3200" b="1" dirty="0"/>
            </a:br>
            <a:r>
              <a:rPr lang="en-US" sz="3200" b="1" dirty="0"/>
              <a:t>SELECT @filename + 'D:\BKP\Core\</a:t>
            </a:r>
            <a:r>
              <a:rPr lang="en-US" sz="3200" b="1" dirty="0" err="1"/>
              <a:t>MyDB_Log</a:t>
            </a:r>
            <a:r>
              <a:rPr lang="en-US" sz="3200" b="1" dirty="0"/>
              <a:t>_' + convert(varchar(23), </a:t>
            </a:r>
            <a:r>
              <a:rPr lang="en-US" sz="3200" b="1" dirty="0" err="1"/>
              <a:t>getdate</a:t>
            </a:r>
            <a:r>
              <a:rPr lang="en-US" sz="3200" b="1" dirty="0"/>
              <a:t>(), 126) + '.</a:t>
            </a:r>
            <a:r>
              <a:rPr lang="en-US" sz="3200" b="1" dirty="0" err="1"/>
              <a:t>bak</a:t>
            </a:r>
            <a:r>
              <a:rPr lang="en-US" sz="3200" b="1" dirty="0"/>
              <a:t>'</a:t>
            </a:r>
            <a:br>
              <a:rPr lang="en-US" sz="3200" b="1" dirty="0"/>
            </a:br>
            <a:r>
              <a:rPr lang="en-US" sz="3200" b="1" dirty="0"/>
              <a:t>BACKUP DATABASE </a:t>
            </a:r>
            <a:r>
              <a:rPr lang="en-US" sz="3200" b="1" dirty="0" err="1"/>
              <a:t>MyDB</a:t>
            </a:r>
            <a:r>
              <a:rPr lang="en-US" sz="3200" b="1" dirty="0"/>
              <a:t> TO DISK = @filename</a:t>
            </a:r>
          </a:p>
        </p:txBody>
      </p:sp>
      <p:sp>
        <p:nvSpPr>
          <p:cNvPr id="7" name="Content Placeholder 2">
            <a:extLst>
              <a:ext uri="{FF2B5EF4-FFF2-40B4-BE49-F238E27FC236}">
                <a16:creationId xmlns:a16="http://schemas.microsoft.com/office/drawing/2014/main" id="{24FB6CCA-9E81-4ECF-A8F3-EDB99B4D1DBA}"/>
              </a:ext>
            </a:extLst>
          </p:cNvPr>
          <p:cNvSpPr txBox="1">
            <a:spLocks/>
          </p:cNvSpPr>
          <p:nvPr/>
        </p:nvSpPr>
        <p:spPr>
          <a:xfrm>
            <a:off x="771186" y="5181473"/>
            <a:ext cx="10800000" cy="619557"/>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sz="4000" dirty="0"/>
              <a:t>Backup-</a:t>
            </a:r>
            <a:r>
              <a:rPr lang="en-US" sz="4000" dirty="0" err="1"/>
              <a:t>DbaDatabase</a:t>
            </a:r>
            <a:r>
              <a:rPr lang="en-US" dirty="0"/>
              <a:t> -</a:t>
            </a:r>
            <a:r>
              <a:rPr lang="en-US" dirty="0" err="1"/>
              <a:t>SqlInstance</a:t>
            </a:r>
            <a:r>
              <a:rPr lang="en-US" dirty="0"/>
              <a:t> localhost</a:t>
            </a:r>
          </a:p>
        </p:txBody>
      </p:sp>
      <p:pic>
        <p:nvPicPr>
          <p:cNvPr id="8" name="Picture 2" descr="dbatools">
            <a:extLst>
              <a:ext uri="{FF2B5EF4-FFF2-40B4-BE49-F238E27FC236}">
                <a16:creationId xmlns:a16="http://schemas.microsoft.com/office/drawing/2014/main" id="{0846AC59-B9BF-4811-98EC-C0ACA1999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658" y="3584656"/>
            <a:ext cx="4254683" cy="12210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92BC0D0-D2DF-4429-B62A-E8F177BCE6F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655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EDF2-98E1-4D66-8EC5-B746789D9559}"/>
              </a:ext>
            </a:extLst>
          </p:cNvPr>
          <p:cNvSpPr>
            <a:spLocks noGrp="1"/>
          </p:cNvSpPr>
          <p:nvPr>
            <p:ph type="title"/>
          </p:nvPr>
        </p:nvSpPr>
        <p:spPr>
          <a:xfrm>
            <a:off x="838200" y="365126"/>
            <a:ext cx="10515600" cy="649940"/>
          </a:xfrm>
        </p:spPr>
        <p:txBody>
          <a:bodyPr>
            <a:normAutofit fontScale="90000"/>
          </a:bodyPr>
          <a:lstStyle/>
          <a:p>
            <a:r>
              <a:rPr lang="en-US" dirty="0"/>
              <a:t>Help Backup-</a:t>
            </a:r>
            <a:r>
              <a:rPr lang="en-US" dirty="0" err="1"/>
              <a:t>DbaDatabase</a:t>
            </a:r>
            <a:endParaRPr lang="en-US" dirty="0"/>
          </a:p>
        </p:txBody>
      </p:sp>
      <p:pic>
        <p:nvPicPr>
          <p:cNvPr id="3" name="Picture 2">
            <a:extLst>
              <a:ext uri="{FF2B5EF4-FFF2-40B4-BE49-F238E27FC236}">
                <a16:creationId xmlns:a16="http://schemas.microsoft.com/office/drawing/2014/main" id="{BED6467B-8FA5-4850-9E64-02D8FFBD708F}"/>
              </a:ext>
            </a:extLst>
          </p:cNvPr>
          <p:cNvPicPr>
            <a:picLocks noChangeAspect="1"/>
          </p:cNvPicPr>
          <p:nvPr/>
        </p:nvPicPr>
        <p:blipFill>
          <a:blip r:embed="rId2"/>
          <a:stretch>
            <a:fillRect/>
          </a:stretch>
        </p:blipFill>
        <p:spPr>
          <a:xfrm>
            <a:off x="1625828" y="1154189"/>
            <a:ext cx="8940343" cy="4549622"/>
          </a:xfrm>
          <a:prstGeom prst="rect">
            <a:avLst/>
          </a:prstGeom>
        </p:spPr>
      </p:pic>
      <p:cxnSp>
        <p:nvCxnSpPr>
          <p:cNvPr id="4" name="Straight Connector 3">
            <a:extLst>
              <a:ext uri="{FF2B5EF4-FFF2-40B4-BE49-F238E27FC236}">
                <a16:creationId xmlns:a16="http://schemas.microsoft.com/office/drawing/2014/main" id="{AD9DE754-26BF-4D5C-804C-2510D508303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30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CD56-DF90-4D74-A130-81A42557837E}"/>
              </a:ext>
            </a:extLst>
          </p:cNvPr>
          <p:cNvSpPr>
            <a:spLocks noGrp="1"/>
          </p:cNvSpPr>
          <p:nvPr>
            <p:ph type="title"/>
          </p:nvPr>
        </p:nvSpPr>
        <p:spPr>
          <a:xfrm>
            <a:off x="838200" y="365126"/>
            <a:ext cx="10515600" cy="649942"/>
          </a:xfrm>
        </p:spPr>
        <p:txBody>
          <a:bodyPr>
            <a:normAutofit fontScale="90000"/>
          </a:bodyPr>
          <a:lstStyle/>
          <a:p>
            <a:r>
              <a:rPr lang="en-US" dirty="0"/>
              <a:t>Backup and Restore with </a:t>
            </a:r>
            <a:r>
              <a:rPr lang="en-US" dirty="0" err="1"/>
              <a:t>DbaTools</a:t>
            </a:r>
            <a:endParaRPr lang="en-US" dirty="0"/>
          </a:p>
        </p:txBody>
      </p:sp>
      <p:sp>
        <p:nvSpPr>
          <p:cNvPr id="3" name="Content Placeholder 2">
            <a:extLst>
              <a:ext uri="{FF2B5EF4-FFF2-40B4-BE49-F238E27FC236}">
                <a16:creationId xmlns:a16="http://schemas.microsoft.com/office/drawing/2014/main" id="{BD497529-573A-42A1-B82F-CBF3933937F9}"/>
              </a:ext>
            </a:extLst>
          </p:cNvPr>
          <p:cNvSpPr txBox="1">
            <a:spLocks/>
          </p:cNvSpPr>
          <p:nvPr/>
        </p:nvSpPr>
        <p:spPr>
          <a:xfrm>
            <a:off x="706270" y="1992793"/>
            <a:ext cx="5070857" cy="2708434"/>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r>
              <a:rPr lang="en-US" sz="2000" dirty="0">
                <a:latin typeface="Consolas" panose="020B0609020204030204" pitchFamily="49" charset="0"/>
              </a:rPr>
              <a:t>Backup-</a:t>
            </a:r>
            <a:r>
              <a:rPr lang="en-US" sz="2000" dirty="0" err="1">
                <a:latin typeface="Consolas" panose="020B0609020204030204" pitchFamily="49" charset="0"/>
              </a:rPr>
              <a:t>DbaDatabase</a:t>
            </a:r>
            <a:r>
              <a:rPr lang="en-US" sz="2000" dirty="0">
                <a:latin typeface="Consolas" panose="020B0609020204030204" pitchFamily="49" charset="0"/>
              </a:rPr>
              <a:t> `</a:t>
            </a:r>
          </a:p>
          <a:p>
            <a:pPr defTabSz="457200"/>
            <a:r>
              <a:rPr lang="en-US" sz="2000" dirty="0">
                <a:latin typeface="Consolas" panose="020B0609020204030204" pitchFamily="49" charset="0"/>
              </a:rPr>
              <a:t>    -</a:t>
            </a:r>
            <a:r>
              <a:rPr lang="en-US" sz="2000" dirty="0" err="1">
                <a:latin typeface="Consolas" panose="020B0609020204030204" pitchFamily="49" charset="0"/>
              </a:rPr>
              <a:t>SqlInstance</a:t>
            </a:r>
            <a:r>
              <a:rPr lang="en-US" sz="2000" dirty="0">
                <a:latin typeface="Consolas" panose="020B0609020204030204" pitchFamily="49" charset="0"/>
              </a:rPr>
              <a:t> $Prod `</a:t>
            </a:r>
          </a:p>
          <a:p>
            <a:pPr defTabSz="457200"/>
            <a:r>
              <a:rPr lang="en-US" sz="2000" dirty="0">
                <a:latin typeface="Consolas" panose="020B0609020204030204" pitchFamily="49" charset="0"/>
              </a:rPr>
              <a:t>    -</a:t>
            </a:r>
            <a:r>
              <a:rPr lang="en-US" sz="2000" dirty="0" err="1">
                <a:latin typeface="Consolas" panose="020B0609020204030204" pitchFamily="49" charset="0"/>
              </a:rPr>
              <a:t>SqlCredential</a:t>
            </a:r>
            <a:r>
              <a:rPr lang="en-US" sz="2000" dirty="0">
                <a:latin typeface="Consolas" panose="020B0609020204030204" pitchFamily="49" charset="0"/>
              </a:rPr>
              <a:t> $</a:t>
            </a:r>
            <a:r>
              <a:rPr lang="en-US" sz="2000" dirty="0" err="1">
                <a:latin typeface="Consolas" panose="020B0609020204030204" pitchFamily="49" charset="0"/>
              </a:rPr>
              <a:t>mycred</a:t>
            </a:r>
            <a:r>
              <a:rPr lang="en-US" sz="2000" dirty="0">
                <a:latin typeface="Consolas" panose="020B0609020204030204" pitchFamily="49" charset="0"/>
              </a:rPr>
              <a:t> `</a:t>
            </a:r>
          </a:p>
          <a:p>
            <a:pPr defTabSz="457200"/>
            <a:r>
              <a:rPr lang="en-US" sz="2000" dirty="0">
                <a:latin typeface="Consolas" panose="020B0609020204030204" pitchFamily="49" charset="0"/>
              </a:rPr>
              <a:t>    -Database </a:t>
            </a:r>
            <a:r>
              <a:rPr lang="en-US" sz="2000" dirty="0" err="1">
                <a:latin typeface="Consolas" panose="020B0609020204030204" pitchFamily="49" charset="0"/>
              </a:rPr>
              <a:t>AdventureWorks</a:t>
            </a:r>
            <a:r>
              <a:rPr lang="en-US" sz="2000" dirty="0">
                <a:latin typeface="Consolas" panose="020B0609020204030204" pitchFamily="49" charset="0"/>
              </a:rPr>
              <a:t> `</a:t>
            </a:r>
          </a:p>
          <a:p>
            <a:pPr defTabSz="457200"/>
            <a:r>
              <a:rPr lang="en-US" sz="2000" dirty="0">
                <a:latin typeface="Consolas" panose="020B0609020204030204" pitchFamily="49" charset="0"/>
              </a:rPr>
              <a:t>    -Path c:\backup\ `</a:t>
            </a:r>
          </a:p>
          <a:p>
            <a:pPr defTabSz="457200"/>
            <a:r>
              <a:rPr lang="en-US" sz="2000" dirty="0">
                <a:latin typeface="Consolas" panose="020B0609020204030204" pitchFamily="49" charset="0"/>
              </a:rPr>
              <a:t>    -</a:t>
            </a:r>
            <a:r>
              <a:rPr lang="en-US" sz="2000" dirty="0" err="1">
                <a:latin typeface="Consolas" panose="020B0609020204030204" pitchFamily="49" charset="0"/>
              </a:rPr>
              <a:t>BackupFileName</a:t>
            </a:r>
            <a:r>
              <a:rPr lang="en-US" sz="2000" dirty="0">
                <a:latin typeface="Consolas" panose="020B0609020204030204" pitchFamily="49" charset="0"/>
              </a:rPr>
              <a:t> </a:t>
            </a:r>
            <a:r>
              <a:rPr lang="en-US" sz="2000" dirty="0" err="1">
                <a:latin typeface="Consolas" panose="020B0609020204030204" pitchFamily="49" charset="0"/>
              </a:rPr>
              <a:t>dbname.bak</a:t>
            </a:r>
            <a:r>
              <a:rPr lang="en-US" sz="2000" dirty="0">
                <a:latin typeface="Consolas" panose="020B0609020204030204" pitchFamily="49" charset="0"/>
              </a:rPr>
              <a:t> `</a:t>
            </a:r>
          </a:p>
          <a:p>
            <a:pPr defTabSz="457200"/>
            <a:r>
              <a:rPr lang="en-US" sz="2000" dirty="0">
                <a:latin typeface="Consolas" panose="020B0609020204030204" pitchFamily="49" charset="0"/>
              </a:rPr>
              <a:t>    -</a:t>
            </a:r>
            <a:r>
              <a:rPr lang="en-US" sz="2000" dirty="0" err="1">
                <a:latin typeface="Consolas" panose="020B0609020204030204" pitchFamily="49" charset="0"/>
              </a:rPr>
              <a:t>ReplaceInName</a:t>
            </a:r>
            <a:endParaRPr lang="en-US" sz="2000" dirty="0">
              <a:latin typeface="Consolas" panose="020B0609020204030204" pitchFamily="49" charset="0"/>
            </a:endParaRPr>
          </a:p>
        </p:txBody>
      </p:sp>
      <p:sp>
        <p:nvSpPr>
          <p:cNvPr id="4" name="Content Placeholder 2">
            <a:extLst>
              <a:ext uri="{FF2B5EF4-FFF2-40B4-BE49-F238E27FC236}">
                <a16:creationId xmlns:a16="http://schemas.microsoft.com/office/drawing/2014/main" id="{242C7C24-27CB-4100-B15A-7853CA3F2337}"/>
              </a:ext>
            </a:extLst>
          </p:cNvPr>
          <p:cNvSpPr txBox="1">
            <a:spLocks/>
          </p:cNvSpPr>
          <p:nvPr/>
        </p:nvSpPr>
        <p:spPr>
          <a:xfrm>
            <a:off x="5777127" y="1992793"/>
            <a:ext cx="5729143" cy="2893100"/>
          </a:xfrm>
          <a:prstGeom prst="rect">
            <a:avLst/>
          </a:prstGeom>
        </p:spPr>
        <p:txBody>
          <a:bodyPr vert="horz" wrap="square" lIns="0" tIns="0" rIns="0" bIns="0" rtlCol="0" anchor="t">
            <a:spAutoFit/>
          </a:bodyPr>
          <a:lstStyle>
            <a:lvl1pPr indent="0">
              <a:spcBef>
                <a:spcPct val="20000"/>
              </a:spcBef>
              <a:buFont typeface="Wingdings" charset="2"/>
              <a:buNone/>
              <a:defRPr sz="3200">
                <a:solidFill>
                  <a:srgbClr val="6A9955"/>
                </a:solidFill>
                <a:latin typeface="Consolas" panose="020B0609020204030204" pitchFamily="49" charset="0"/>
              </a:defRPr>
            </a:lvl1pPr>
            <a:lvl2pPr marL="576027" indent="0" defTabSz="576026">
              <a:spcBef>
                <a:spcPct val="20000"/>
              </a:spcBef>
              <a:buFont typeface="Wingdings" charset="2"/>
              <a:buNone/>
              <a:defRPr sz="3200">
                <a:solidFill>
                  <a:srgbClr val="474947"/>
                </a:solidFill>
              </a:defRPr>
            </a:lvl2pPr>
            <a:lvl3pPr marL="1152053" indent="0" defTabSz="576026">
              <a:spcBef>
                <a:spcPct val="20000"/>
              </a:spcBef>
              <a:buFont typeface="Wingdings" charset="2"/>
              <a:buNone/>
              <a:defRPr sz="2400">
                <a:solidFill>
                  <a:srgbClr val="474947"/>
                </a:solidFill>
              </a:defRPr>
            </a:lvl3pPr>
            <a:lvl4pPr marL="1728079" indent="0" defTabSz="576026">
              <a:spcBef>
                <a:spcPct val="20000"/>
              </a:spcBef>
              <a:buFont typeface="Wingdings" charset="2"/>
              <a:buNone/>
              <a:defRPr sz="2400">
                <a:solidFill>
                  <a:srgbClr val="474947"/>
                </a:solidFill>
              </a:defRPr>
            </a:lvl4pPr>
            <a:lvl5pPr marL="2304105" indent="0" defTabSz="576026">
              <a:spcBef>
                <a:spcPct val="20000"/>
              </a:spcBef>
              <a:buFont typeface="Wingdings" charset="2"/>
              <a:buNone/>
              <a:defRPr sz="2000">
                <a:solidFill>
                  <a:srgbClr val="474947"/>
                </a:solidFill>
              </a:defRPr>
            </a:lvl5pPr>
            <a:lvl6pPr marL="3168145" indent="-288013" defTabSz="576026">
              <a:spcBef>
                <a:spcPct val="20000"/>
              </a:spcBef>
              <a:buFont typeface="Arial"/>
              <a:buChar char="•"/>
              <a:defRPr sz="2520"/>
            </a:lvl6pPr>
            <a:lvl7pPr marL="3744171" indent="-288013" defTabSz="576026">
              <a:spcBef>
                <a:spcPct val="20000"/>
              </a:spcBef>
              <a:buFont typeface="Arial"/>
              <a:buChar char="•"/>
              <a:defRPr sz="2520"/>
            </a:lvl7pPr>
            <a:lvl8pPr marL="4320197" indent="-288013" defTabSz="576026">
              <a:spcBef>
                <a:spcPct val="20000"/>
              </a:spcBef>
              <a:buFont typeface="Arial"/>
              <a:buChar char="•"/>
              <a:defRPr sz="2520"/>
            </a:lvl8pPr>
            <a:lvl9pPr marL="4896223" indent="-288013" defTabSz="576026">
              <a:spcBef>
                <a:spcPct val="20000"/>
              </a:spcBef>
              <a:buFont typeface="Arial"/>
              <a:buChar char="•"/>
              <a:defRPr sz="2520"/>
            </a:lvl9pPr>
          </a:lstStyle>
          <a:p>
            <a:r>
              <a:rPr lang="en-US" sz="2000" dirty="0">
                <a:solidFill>
                  <a:schemeClr val="tx1"/>
                </a:solidFill>
              </a:rPr>
              <a:t>Restore-</a:t>
            </a:r>
            <a:r>
              <a:rPr lang="en-US" sz="2000" dirty="0" err="1">
                <a:solidFill>
                  <a:schemeClr val="tx1"/>
                </a:solidFill>
              </a:rPr>
              <a:t>DbaDatabase</a:t>
            </a:r>
            <a:r>
              <a:rPr lang="en-US" sz="2000" dirty="0">
                <a:solidFill>
                  <a:schemeClr val="tx1"/>
                </a:solidFill>
              </a:rPr>
              <a:t> `</a:t>
            </a:r>
          </a:p>
          <a:p>
            <a:r>
              <a:rPr lang="en-US" sz="2000" dirty="0">
                <a:solidFill>
                  <a:schemeClr val="tx1"/>
                </a:solidFill>
              </a:rPr>
              <a:t>    -</a:t>
            </a:r>
            <a:r>
              <a:rPr lang="en-US" sz="2000" dirty="0" err="1">
                <a:solidFill>
                  <a:schemeClr val="tx1"/>
                </a:solidFill>
              </a:rPr>
              <a:t>SqlInstance</a:t>
            </a:r>
            <a:r>
              <a:rPr lang="en-US" sz="2000" dirty="0">
                <a:solidFill>
                  <a:schemeClr val="tx1"/>
                </a:solidFill>
              </a:rPr>
              <a:t> $</a:t>
            </a:r>
            <a:r>
              <a:rPr lang="en-US" sz="2000" dirty="0" err="1">
                <a:solidFill>
                  <a:schemeClr val="tx1"/>
                </a:solidFill>
              </a:rPr>
              <a:t>HostName</a:t>
            </a:r>
            <a:r>
              <a:rPr lang="en-US" sz="2000" dirty="0">
                <a:solidFill>
                  <a:schemeClr val="tx1"/>
                </a:solidFill>
              </a:rPr>
              <a:t> `</a:t>
            </a:r>
          </a:p>
          <a:p>
            <a:r>
              <a:rPr lang="en-US" sz="2000" dirty="0">
                <a:solidFill>
                  <a:schemeClr val="tx1"/>
                </a:solidFill>
              </a:rPr>
              <a:t>    -</a:t>
            </a:r>
            <a:r>
              <a:rPr lang="en-US" sz="2000" dirty="0" err="1">
                <a:solidFill>
                  <a:schemeClr val="tx1"/>
                </a:solidFill>
              </a:rPr>
              <a:t>SqlCredential</a:t>
            </a:r>
            <a:r>
              <a:rPr lang="en-US" sz="2000" dirty="0">
                <a:solidFill>
                  <a:schemeClr val="tx1"/>
                </a:solidFill>
              </a:rPr>
              <a:t> $</a:t>
            </a:r>
            <a:r>
              <a:rPr lang="en-US" sz="2000" dirty="0" err="1">
                <a:solidFill>
                  <a:schemeClr val="tx1"/>
                </a:solidFill>
              </a:rPr>
              <a:t>mycred</a:t>
            </a:r>
            <a:r>
              <a:rPr lang="en-US" sz="2000" dirty="0">
                <a:solidFill>
                  <a:schemeClr val="tx1"/>
                </a:solidFill>
              </a:rPr>
              <a:t> `</a:t>
            </a:r>
          </a:p>
          <a:p>
            <a:r>
              <a:rPr lang="en-US" sz="2000" dirty="0">
                <a:solidFill>
                  <a:schemeClr val="tx1"/>
                </a:solidFill>
              </a:rPr>
              <a:t>    -Path c:\backup\AdventureWorks.bak `</a:t>
            </a:r>
          </a:p>
          <a:p>
            <a:r>
              <a:rPr lang="en-US" sz="2000" dirty="0">
                <a:solidFill>
                  <a:schemeClr val="tx1"/>
                </a:solidFill>
              </a:rPr>
              <a:t>    -</a:t>
            </a:r>
            <a:r>
              <a:rPr lang="en-US" sz="2000" dirty="0" err="1">
                <a:solidFill>
                  <a:schemeClr val="tx1"/>
                </a:solidFill>
              </a:rPr>
              <a:t>DatabaseName</a:t>
            </a:r>
            <a:r>
              <a:rPr lang="en-US" sz="2000" dirty="0">
                <a:solidFill>
                  <a:schemeClr val="tx1"/>
                </a:solidFill>
              </a:rPr>
              <a:t> </a:t>
            </a:r>
            <a:r>
              <a:rPr lang="en-US" sz="2000" dirty="0" err="1">
                <a:solidFill>
                  <a:schemeClr val="tx1"/>
                </a:solidFill>
              </a:rPr>
              <a:t>AdventureWorks</a:t>
            </a:r>
            <a:r>
              <a:rPr lang="en-US" sz="2000" dirty="0">
                <a:solidFill>
                  <a:schemeClr val="tx1"/>
                </a:solidFill>
              </a:rPr>
              <a:t> `</a:t>
            </a:r>
          </a:p>
          <a:p>
            <a:r>
              <a:rPr lang="en-US" sz="2000" dirty="0">
                <a:solidFill>
                  <a:schemeClr val="tx1"/>
                </a:solidFill>
              </a:rPr>
              <a:t>    -</a:t>
            </a:r>
            <a:r>
              <a:rPr lang="en-US" sz="2000" dirty="0" err="1">
                <a:solidFill>
                  <a:schemeClr val="tx1"/>
                </a:solidFill>
              </a:rPr>
              <a:t>DestinationDataDirectory</a:t>
            </a:r>
            <a:r>
              <a:rPr lang="en-US" sz="2000" dirty="0">
                <a:solidFill>
                  <a:schemeClr val="tx1"/>
                </a:solidFill>
              </a:rPr>
              <a:t> c:\data\ `</a:t>
            </a:r>
          </a:p>
          <a:p>
            <a:r>
              <a:rPr lang="en-US" sz="2000" dirty="0">
                <a:solidFill>
                  <a:schemeClr val="tx1"/>
                </a:solidFill>
              </a:rPr>
              <a:t>    -</a:t>
            </a:r>
            <a:r>
              <a:rPr lang="en-US" sz="2000" dirty="0" err="1">
                <a:solidFill>
                  <a:schemeClr val="tx1"/>
                </a:solidFill>
              </a:rPr>
              <a:t>DestinationLogDirectory</a:t>
            </a:r>
            <a:r>
              <a:rPr lang="en-US" sz="2000" dirty="0">
                <a:solidFill>
                  <a:schemeClr val="tx1"/>
                </a:solidFill>
              </a:rPr>
              <a:t> c:\data</a:t>
            </a:r>
          </a:p>
          <a:p>
            <a:endParaRPr lang="en-US" sz="2000" dirty="0">
              <a:solidFill>
                <a:schemeClr val="tx1"/>
              </a:solidFill>
            </a:endParaRPr>
          </a:p>
        </p:txBody>
      </p:sp>
      <p:cxnSp>
        <p:nvCxnSpPr>
          <p:cNvPr id="5" name="Straight Connector 4">
            <a:extLst>
              <a:ext uri="{FF2B5EF4-FFF2-40B4-BE49-F238E27FC236}">
                <a16:creationId xmlns:a16="http://schemas.microsoft.com/office/drawing/2014/main" id="{0F65C2B6-538D-453D-9E0C-19939D8C6819}"/>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9175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9FC1-6334-4E14-B06F-2E282CC14A4C}"/>
              </a:ext>
            </a:extLst>
          </p:cNvPr>
          <p:cNvSpPr>
            <a:spLocks noGrp="1"/>
          </p:cNvSpPr>
          <p:nvPr>
            <p:ph type="title"/>
          </p:nvPr>
        </p:nvSpPr>
        <p:spPr>
          <a:xfrm>
            <a:off x="838200" y="365126"/>
            <a:ext cx="10515600" cy="763878"/>
          </a:xfrm>
        </p:spPr>
        <p:txBody>
          <a:bodyPr>
            <a:normAutofit/>
          </a:bodyPr>
          <a:lstStyle/>
          <a:p>
            <a:r>
              <a:rPr lang="en-US" sz="4000" dirty="0"/>
              <a:t>Get-Command –Module </a:t>
            </a:r>
            <a:r>
              <a:rPr lang="en-US" sz="4000" dirty="0" err="1"/>
              <a:t>DbaTools</a:t>
            </a:r>
            <a:r>
              <a:rPr lang="en-US" sz="4000" dirty="0"/>
              <a:t> | out-</a:t>
            </a:r>
            <a:r>
              <a:rPr lang="en-US" sz="4000" dirty="0" err="1"/>
              <a:t>GridView</a:t>
            </a:r>
            <a:endParaRPr lang="en-US" sz="4000" dirty="0"/>
          </a:p>
        </p:txBody>
      </p:sp>
      <p:pic>
        <p:nvPicPr>
          <p:cNvPr id="3" name="Picture 2">
            <a:extLst>
              <a:ext uri="{FF2B5EF4-FFF2-40B4-BE49-F238E27FC236}">
                <a16:creationId xmlns:a16="http://schemas.microsoft.com/office/drawing/2014/main" id="{2076E529-D052-4C17-AF2A-6640EAFB621C}"/>
              </a:ext>
            </a:extLst>
          </p:cNvPr>
          <p:cNvPicPr>
            <a:picLocks noChangeAspect="1"/>
          </p:cNvPicPr>
          <p:nvPr/>
        </p:nvPicPr>
        <p:blipFill>
          <a:blip r:embed="rId2"/>
          <a:stretch>
            <a:fillRect/>
          </a:stretch>
        </p:blipFill>
        <p:spPr>
          <a:xfrm>
            <a:off x="2630536" y="1170991"/>
            <a:ext cx="6930927" cy="4516017"/>
          </a:xfrm>
          <a:prstGeom prst="rect">
            <a:avLst/>
          </a:prstGeom>
        </p:spPr>
      </p:pic>
      <p:cxnSp>
        <p:nvCxnSpPr>
          <p:cNvPr id="4" name="Straight Connector 3">
            <a:extLst>
              <a:ext uri="{FF2B5EF4-FFF2-40B4-BE49-F238E27FC236}">
                <a16:creationId xmlns:a16="http://schemas.microsoft.com/office/drawing/2014/main" id="{2E9B0DF0-C144-4667-BA9A-6F893B67F3D0}"/>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1409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4650-2335-45C4-B89C-456502ADF4E4}"/>
              </a:ext>
            </a:extLst>
          </p:cNvPr>
          <p:cNvSpPr>
            <a:spLocks noGrp="1"/>
          </p:cNvSpPr>
          <p:nvPr>
            <p:ph type="title"/>
          </p:nvPr>
        </p:nvSpPr>
        <p:spPr>
          <a:xfrm>
            <a:off x="838200" y="365126"/>
            <a:ext cx="10515600" cy="649942"/>
          </a:xfrm>
        </p:spPr>
        <p:txBody>
          <a:bodyPr>
            <a:normAutofit fontScale="90000"/>
          </a:bodyPr>
          <a:lstStyle/>
          <a:p>
            <a:r>
              <a:rPr lang="en-US" dirty="0"/>
              <a:t>Powershell Basics</a:t>
            </a:r>
          </a:p>
        </p:txBody>
      </p:sp>
      <p:sp>
        <p:nvSpPr>
          <p:cNvPr id="3" name="Content Placeholder 2">
            <a:extLst>
              <a:ext uri="{FF2B5EF4-FFF2-40B4-BE49-F238E27FC236}">
                <a16:creationId xmlns:a16="http://schemas.microsoft.com/office/drawing/2014/main" id="{D94B9CCA-C973-4EBD-828A-2129E11BBC37}"/>
              </a:ext>
            </a:extLst>
          </p:cNvPr>
          <p:cNvSpPr txBox="1">
            <a:spLocks/>
          </p:cNvSpPr>
          <p:nvPr/>
        </p:nvSpPr>
        <p:spPr>
          <a:xfrm>
            <a:off x="838200" y="1383485"/>
            <a:ext cx="10800000" cy="3023392"/>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r>
              <a:rPr lang="en-US" sz="2400" dirty="0">
                <a:latin typeface="Consolas" panose="020B0609020204030204" pitchFamily="49" charset="0"/>
              </a:rPr>
              <a:t>$</a:t>
            </a:r>
            <a:r>
              <a:rPr lang="en-US" sz="2400" dirty="0" err="1">
                <a:latin typeface="Consolas" panose="020B0609020204030204" pitchFamily="49" charset="0"/>
              </a:rPr>
              <a:t>Twittter</a:t>
            </a:r>
            <a:r>
              <a:rPr lang="en-US" sz="2400" dirty="0">
                <a:latin typeface="Consolas" panose="020B0609020204030204" pitchFamily="49" charset="0"/>
              </a:rPr>
              <a:t> = “@</a:t>
            </a:r>
            <a:r>
              <a:rPr lang="en-US" sz="2400" dirty="0" err="1">
                <a:latin typeface="Consolas" panose="020B0609020204030204" pitchFamily="49" charset="0"/>
              </a:rPr>
              <a:t>sqlpioneer</a:t>
            </a:r>
            <a:r>
              <a:rPr lang="en-US" sz="2400" dirty="0">
                <a:latin typeface="Consolas" panose="020B0609020204030204" pitchFamily="49" charset="0"/>
              </a:rPr>
              <a:t>”</a:t>
            </a:r>
          </a:p>
          <a:p>
            <a:pPr defTabSz="457200"/>
            <a:r>
              <a:rPr lang="en-US" sz="2400" dirty="0">
                <a:latin typeface="Consolas" panose="020B0609020204030204" pitchFamily="49" charset="0"/>
              </a:rPr>
              <a:t>Set-Alias -Name Edit -Value "notepad++.exe"</a:t>
            </a:r>
          </a:p>
          <a:p>
            <a:pPr defTabSz="457200"/>
            <a:r>
              <a:rPr lang="en-US" sz="2400" dirty="0">
                <a:latin typeface="Consolas" panose="020B0609020204030204" pitchFamily="49" charset="0"/>
              </a:rPr>
              <a:t>Edit $profile</a:t>
            </a:r>
          </a:p>
          <a:p>
            <a:pPr defTabSz="457200"/>
            <a:r>
              <a:rPr lang="en-US" sz="2400" dirty="0">
                <a:latin typeface="Consolas" panose="020B0609020204030204" pitchFamily="49" charset="0"/>
              </a:rPr>
              <a:t>New-</a:t>
            </a:r>
            <a:r>
              <a:rPr lang="en-US" sz="2400" dirty="0" err="1">
                <a:latin typeface="Consolas" panose="020B0609020204030204" pitchFamily="49" charset="0"/>
              </a:rPr>
              <a:t>PSDrive</a:t>
            </a:r>
            <a:r>
              <a:rPr lang="en-US" sz="2400" dirty="0">
                <a:latin typeface="Consolas" panose="020B0609020204030204" pitchFamily="49" charset="0"/>
              </a:rPr>
              <a:t> -name Pres -</a:t>
            </a:r>
            <a:r>
              <a:rPr lang="en-US" sz="2400" dirty="0" err="1">
                <a:latin typeface="Consolas" panose="020B0609020204030204" pitchFamily="49" charset="0"/>
              </a:rPr>
              <a:t>PSProvider</a:t>
            </a:r>
            <a:r>
              <a:rPr lang="en-US" sz="2400" dirty="0">
                <a:latin typeface="Consolas" panose="020B0609020204030204" pitchFamily="49" charset="0"/>
              </a:rPr>
              <a:t> </a:t>
            </a:r>
            <a:r>
              <a:rPr lang="en-US" sz="2400" dirty="0" err="1">
                <a:latin typeface="Consolas" panose="020B0609020204030204" pitchFamily="49" charset="0"/>
              </a:rPr>
              <a:t>FileSystem</a:t>
            </a:r>
            <a:r>
              <a:rPr lang="en-US" sz="2400" dirty="0">
                <a:latin typeface="Consolas" panose="020B0609020204030204" pitchFamily="49" charset="0"/>
              </a:rPr>
              <a:t> -Root "C:\git\GitHub\Presentations“</a:t>
            </a:r>
          </a:p>
          <a:p>
            <a:pPr defTabSz="457200"/>
            <a:r>
              <a:rPr lang="en-US" sz="2400" dirty="0">
                <a:latin typeface="Consolas" panose="020B0609020204030204" pitchFamily="49" charset="0"/>
              </a:rPr>
              <a:t>Set-Location Pres:</a:t>
            </a:r>
          </a:p>
          <a:p>
            <a:pPr defTabSz="457200"/>
            <a:r>
              <a:rPr lang="en-US" sz="2400" dirty="0">
                <a:latin typeface="Consolas" panose="020B0609020204030204" pitchFamily="49" charset="0"/>
              </a:rPr>
              <a:t>	Cd Pres:</a:t>
            </a:r>
          </a:p>
        </p:txBody>
      </p:sp>
      <p:cxnSp>
        <p:nvCxnSpPr>
          <p:cNvPr id="4" name="Straight Connector 3">
            <a:extLst>
              <a:ext uri="{FF2B5EF4-FFF2-40B4-BE49-F238E27FC236}">
                <a16:creationId xmlns:a16="http://schemas.microsoft.com/office/drawing/2014/main" id="{CD00BE40-4BE9-4CE3-8F2E-9A778EE52E2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853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E4E5B6DE-0BB3-4414-B6EC-003727C06C3E}"/>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áfico 16">
            <a:extLst>
              <a:ext uri="{FF2B5EF4-FFF2-40B4-BE49-F238E27FC236}">
                <a16:creationId xmlns:a16="http://schemas.microsoft.com/office/drawing/2014/main" id="{3F70F545-7583-42DE-9B1D-11A61EF6541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8" name="Gráfico 17">
            <a:extLst>
              <a:ext uri="{FF2B5EF4-FFF2-40B4-BE49-F238E27FC236}">
                <a16:creationId xmlns:a16="http://schemas.microsoft.com/office/drawing/2014/main" id="{B043C1A6-8812-401E-9460-DB036764D41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9" name="TextBox 10">
            <a:extLst>
              <a:ext uri="{FF2B5EF4-FFF2-40B4-BE49-F238E27FC236}">
                <a16:creationId xmlns:a16="http://schemas.microsoft.com/office/drawing/2014/main" id="{7CD06533-9D7A-41D2-BE51-7B3D72D60D31}"/>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088368"/>
            <a:ext cx="10437960" cy="1305040"/>
          </a:xfrm>
          <a:prstGeom prst="roundRect">
            <a:avLst/>
          </a:prstGeom>
          <a:gradFill>
            <a:gsLst>
              <a:gs pos="0">
                <a:srgbClr val="FF65AD"/>
              </a:gs>
              <a:gs pos="100000">
                <a:srgbClr val="FF8083"/>
              </a:gs>
            </a:gsLst>
            <a:lin ang="81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Rounded Corners 3">
            <a:extLst>
              <a:ext uri="{FF2B5EF4-FFF2-40B4-BE49-F238E27FC236}">
                <a16:creationId xmlns:a16="http://schemas.microsoft.com/office/drawing/2014/main" id="{0BE48D6C-A953-4CF9-9C87-D586D1D33333}"/>
              </a:ext>
            </a:extLst>
          </p:cNvPr>
          <p:cNvSpPr/>
          <p:nvPr/>
        </p:nvSpPr>
        <p:spPr>
          <a:xfrm>
            <a:off x="879895" y="4144487"/>
            <a:ext cx="10437960" cy="1305040"/>
          </a:xfrm>
          <a:prstGeom prst="roundRect">
            <a:avLst/>
          </a:prstGeom>
          <a:solidFill>
            <a:srgbClr val="231F2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16683-55C5-4200-93E3-F53979CC0A1C}"/>
              </a:ext>
            </a:extLst>
          </p:cNvPr>
          <p:cNvSpPr txBox="1"/>
          <p:nvPr/>
        </p:nvSpPr>
        <p:spPr>
          <a:xfrm>
            <a:off x="2206924" y="4216261"/>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Virtual Group Sponsors</a:t>
            </a:r>
            <a:endParaRPr lang="en-US" dirty="0">
              <a:solidFill>
                <a:schemeClr val="bg1"/>
              </a:solidFill>
              <a:latin typeface="Roboto Bold" panose="02000000000000000000" pitchFamily="2" charset="0"/>
              <a:ea typeface="Roboto Bold" panose="02000000000000000000" pitchFamily="2" charset="0"/>
              <a:cs typeface="Calibri"/>
            </a:endParaRPr>
          </a:p>
        </p:txBody>
      </p:sp>
      <p:sp>
        <p:nvSpPr>
          <p:cNvPr id="20" name="Rectangle: Rounded Corners 3">
            <a:extLst>
              <a:ext uri="{FF2B5EF4-FFF2-40B4-BE49-F238E27FC236}">
                <a16:creationId xmlns:a16="http://schemas.microsoft.com/office/drawing/2014/main" id="{274EDCBD-AFC2-47C6-BB44-08CE26DF5348}"/>
              </a:ext>
            </a:extLst>
          </p:cNvPr>
          <p:cNvSpPr/>
          <p:nvPr/>
        </p:nvSpPr>
        <p:spPr>
          <a:xfrm>
            <a:off x="879895" y="2618868"/>
            <a:ext cx="10437960" cy="1305040"/>
          </a:xfrm>
          <a:prstGeom prst="roundRect">
            <a:avLst/>
          </a:prstGeom>
          <a:solidFill>
            <a:srgbClr val="EF4135"/>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326443-B1FB-410C-A527-40988CDDA44F}"/>
              </a:ext>
            </a:extLst>
          </p:cNvPr>
          <p:cNvSpPr txBox="1"/>
          <p:nvPr/>
        </p:nvSpPr>
        <p:spPr>
          <a:xfrm>
            <a:off x="2206923" y="1131490"/>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Core Sponsors</a:t>
            </a:r>
          </a:p>
        </p:txBody>
      </p:sp>
      <p:pic>
        <p:nvPicPr>
          <p:cNvPr id="12" name="Picture 13">
            <a:extLst>
              <a:ext uri="{FF2B5EF4-FFF2-40B4-BE49-F238E27FC236}">
                <a16:creationId xmlns:a16="http://schemas.microsoft.com/office/drawing/2014/main" id="{3551DE5C-C900-4EC1-A471-F9F78DDF8A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5267" y="1391124"/>
            <a:ext cx="2613804" cy="871268"/>
          </a:xfrm>
          <a:prstGeom prst="rect">
            <a:avLst/>
          </a:prstGeom>
        </p:spPr>
      </p:pic>
      <p:sp>
        <p:nvSpPr>
          <p:cNvPr id="14" name="TextBox 13">
            <a:extLst>
              <a:ext uri="{FF2B5EF4-FFF2-40B4-BE49-F238E27FC236}">
                <a16:creationId xmlns:a16="http://schemas.microsoft.com/office/drawing/2014/main" id="{CE0E441D-7CE5-4CD5-A7A7-444E6244701C}"/>
              </a:ext>
            </a:extLst>
          </p:cNvPr>
          <p:cNvSpPr txBox="1"/>
          <p:nvPr/>
        </p:nvSpPr>
        <p:spPr>
          <a:xfrm>
            <a:off x="2206922" y="2713208"/>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Media Sponsors</a:t>
            </a:r>
          </a:p>
        </p:txBody>
      </p:sp>
      <p:pic>
        <p:nvPicPr>
          <p:cNvPr id="15" name="Picture 15">
            <a:extLst>
              <a:ext uri="{FF2B5EF4-FFF2-40B4-BE49-F238E27FC236}">
                <a16:creationId xmlns:a16="http://schemas.microsoft.com/office/drawing/2014/main" id="{81F1C55F-BA2E-4AA3-92C7-74BED5B142A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2928" y="1548557"/>
            <a:ext cx="2743200" cy="685799"/>
          </a:xfrm>
          <a:prstGeom prst="rect">
            <a:avLst/>
          </a:prstGeom>
        </p:spPr>
      </p:pic>
      <p:pic>
        <p:nvPicPr>
          <p:cNvPr id="22" name="Picture 13">
            <a:extLst>
              <a:ext uri="{FF2B5EF4-FFF2-40B4-BE49-F238E27FC236}">
                <a16:creationId xmlns:a16="http://schemas.microsoft.com/office/drawing/2014/main" id="{B4EEA9C9-0F35-41A4-84EE-98E2A949A2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43596" y="3068082"/>
            <a:ext cx="2160168" cy="720056"/>
          </a:xfrm>
          <a:prstGeom prst="rect">
            <a:avLst/>
          </a:prstGeom>
        </p:spPr>
      </p:pic>
      <p:pic>
        <p:nvPicPr>
          <p:cNvPr id="23" name="Picture 15">
            <a:extLst>
              <a:ext uri="{FF2B5EF4-FFF2-40B4-BE49-F238E27FC236}">
                <a16:creationId xmlns:a16="http://schemas.microsoft.com/office/drawing/2014/main" id="{EC075891-63B1-4792-9244-4885F149C0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35322" y="3176762"/>
            <a:ext cx="2267107" cy="566776"/>
          </a:xfrm>
          <a:prstGeom prst="rect">
            <a:avLst/>
          </a:prstGeom>
        </p:spPr>
      </p:pic>
      <p:pic>
        <p:nvPicPr>
          <p:cNvPr id="3" name="Imagem 2" descr="Desenho com traços pretos em fundo branco&#10;&#10;Descrição gerada automaticamente com confiança média">
            <a:extLst>
              <a:ext uri="{FF2B5EF4-FFF2-40B4-BE49-F238E27FC236}">
                <a16:creationId xmlns:a16="http://schemas.microsoft.com/office/drawing/2014/main" id="{B8315246-E94A-4FD3-BA02-2759A604C2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903" y="3173006"/>
            <a:ext cx="1011644" cy="618888"/>
          </a:xfrm>
          <a:prstGeom prst="rect">
            <a:avLst/>
          </a:prstGeom>
        </p:spPr>
      </p:pic>
      <p:pic>
        <p:nvPicPr>
          <p:cNvPr id="11" name="Imagem 10">
            <a:extLst>
              <a:ext uri="{FF2B5EF4-FFF2-40B4-BE49-F238E27FC236}">
                <a16:creationId xmlns:a16="http://schemas.microsoft.com/office/drawing/2014/main" id="{70634BB2-DD0E-43E7-83C7-A9BFF9602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666" y="4754164"/>
            <a:ext cx="2666667" cy="419048"/>
          </a:xfrm>
          <a:prstGeom prst="rect">
            <a:avLst/>
          </a:prstGeom>
        </p:spPr>
      </p:pic>
    </p:spTree>
    <p:extLst>
      <p:ext uri="{BB962C8B-B14F-4D97-AF65-F5344CB8AC3E}">
        <p14:creationId xmlns:p14="http://schemas.microsoft.com/office/powerpoint/2010/main" val="4078754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1C2A-6A7E-44FC-A21D-F70F49F7C5C8}"/>
              </a:ext>
            </a:extLst>
          </p:cNvPr>
          <p:cNvSpPr>
            <a:spLocks noGrp="1"/>
          </p:cNvSpPr>
          <p:nvPr>
            <p:ph type="title"/>
          </p:nvPr>
        </p:nvSpPr>
        <p:spPr>
          <a:xfrm>
            <a:off x="838200" y="365126"/>
            <a:ext cx="10515600" cy="752672"/>
          </a:xfrm>
        </p:spPr>
        <p:txBody>
          <a:bodyPr/>
          <a:lstStyle/>
          <a:p>
            <a:r>
              <a:rPr lang="en-US" dirty="0"/>
              <a:t>Hash Table</a:t>
            </a:r>
          </a:p>
        </p:txBody>
      </p:sp>
      <p:sp>
        <p:nvSpPr>
          <p:cNvPr id="3" name="Content Placeholder 2">
            <a:extLst>
              <a:ext uri="{FF2B5EF4-FFF2-40B4-BE49-F238E27FC236}">
                <a16:creationId xmlns:a16="http://schemas.microsoft.com/office/drawing/2014/main" id="{3871C820-CFDF-499E-AE34-38B3D4B4C094}"/>
              </a:ext>
            </a:extLst>
          </p:cNvPr>
          <p:cNvSpPr txBox="1">
            <a:spLocks/>
          </p:cNvSpPr>
          <p:nvPr/>
        </p:nvSpPr>
        <p:spPr>
          <a:xfrm>
            <a:off x="838200" y="1383486"/>
            <a:ext cx="10800000" cy="4128310"/>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None/>
            </a:pPr>
            <a:r>
              <a:rPr lang="en-US" sz="2400" dirty="0">
                <a:latin typeface="Consolas" panose="020B0609020204030204" pitchFamily="49" charset="0"/>
              </a:rPr>
              <a:t>$Config = @{</a:t>
            </a:r>
          </a:p>
          <a:p>
            <a:pPr marL="0" indent="0" defTabSz="457200">
              <a:buNone/>
            </a:pPr>
            <a:r>
              <a:rPr lang="en-US" sz="2400" dirty="0">
                <a:latin typeface="Consolas" panose="020B0609020204030204" pitchFamily="49" charset="0"/>
              </a:rPr>
              <a:t>    "</a:t>
            </a:r>
            <a:r>
              <a:rPr lang="en-US" sz="2400" dirty="0" err="1">
                <a:latin typeface="Consolas" panose="020B0609020204030204" pitchFamily="49" charset="0"/>
              </a:rPr>
              <a:t>ServerInstance</a:t>
            </a:r>
            <a:r>
              <a:rPr lang="en-US" sz="2400" dirty="0">
                <a:latin typeface="Consolas" panose="020B0609020204030204" pitchFamily="49" charset="0"/>
              </a:rPr>
              <a:t>"="localhost,1401"</a:t>
            </a:r>
          </a:p>
          <a:p>
            <a:pPr marL="0" indent="0" defTabSz="457200">
              <a:buNone/>
            </a:pPr>
            <a:r>
              <a:rPr lang="en-US" sz="2400" dirty="0">
                <a:latin typeface="Consolas" panose="020B0609020204030204" pitchFamily="49" charset="0"/>
              </a:rPr>
              <a:t>    "Database"="FIFA"</a:t>
            </a:r>
          </a:p>
          <a:p>
            <a:pPr marL="0" indent="0" defTabSz="457200">
              <a:buNone/>
            </a:pPr>
            <a:r>
              <a:rPr lang="en-US" sz="2400" dirty="0">
                <a:latin typeface="Consolas" panose="020B0609020204030204" pitchFamily="49" charset="0"/>
              </a:rPr>
              <a:t>    "Username"=$user</a:t>
            </a:r>
          </a:p>
          <a:p>
            <a:pPr marL="0" indent="0" defTabSz="457200">
              <a:buNone/>
            </a:pPr>
            <a:r>
              <a:rPr lang="en-US" sz="2400" dirty="0">
                <a:latin typeface="Consolas" panose="020B0609020204030204" pitchFamily="49" charset="0"/>
              </a:rPr>
              <a:t>    "Password"=$password</a:t>
            </a:r>
          </a:p>
          <a:p>
            <a:pPr marL="0" indent="0" defTabSz="457200">
              <a:buNone/>
            </a:pPr>
            <a:r>
              <a:rPr lang="en-US" sz="2400" dirty="0">
                <a:latin typeface="Consolas" panose="020B0609020204030204" pitchFamily="49" charset="0"/>
              </a:rPr>
              <a:t>    "Query"="SELECT @@ServerName AS </a:t>
            </a:r>
            <a:r>
              <a:rPr lang="en-US" sz="2400" dirty="0" err="1">
                <a:latin typeface="Consolas" panose="020B0609020204030204" pitchFamily="49" charset="0"/>
              </a:rPr>
              <a:t>ServerName</a:t>
            </a:r>
            <a:r>
              <a:rPr lang="en-US" sz="2400" dirty="0">
                <a:latin typeface="Consolas" panose="020B0609020204030204" pitchFamily="49" charset="0"/>
              </a:rPr>
              <a:t>"</a:t>
            </a:r>
          </a:p>
          <a:p>
            <a:pPr marL="0" indent="0" defTabSz="457200">
              <a:buNone/>
            </a:pPr>
            <a:r>
              <a:rPr lang="en-US" sz="2400" dirty="0">
                <a:latin typeface="Consolas" panose="020B0609020204030204" pitchFamily="49" charset="0"/>
              </a:rPr>
              <a:t>}</a:t>
            </a:r>
          </a:p>
          <a:p>
            <a:pPr marL="0" indent="0" defTabSz="457200">
              <a:buNone/>
            </a:pPr>
            <a:r>
              <a:rPr lang="en-US" sz="2400" dirty="0">
                <a:latin typeface="Consolas" panose="020B0609020204030204" pitchFamily="49" charset="0"/>
              </a:rPr>
              <a:t>$</a:t>
            </a:r>
            <a:r>
              <a:rPr lang="en-US" sz="2400" dirty="0" err="1">
                <a:latin typeface="Consolas" panose="020B0609020204030204" pitchFamily="49" charset="0"/>
              </a:rPr>
              <a:t>Config.ServerInstance</a:t>
            </a:r>
            <a:endParaRPr lang="en-US" sz="2400" dirty="0">
              <a:latin typeface="Consolas" panose="020B0609020204030204" pitchFamily="49" charset="0"/>
            </a:endParaRPr>
          </a:p>
          <a:p>
            <a:pPr marL="0" indent="0" defTabSz="457200">
              <a:buNone/>
            </a:pPr>
            <a:r>
              <a:rPr lang="en-US" sz="2400" dirty="0">
                <a:latin typeface="Consolas" panose="020B0609020204030204" pitchFamily="49" charset="0"/>
              </a:rPr>
              <a:t>Invoke-</a:t>
            </a:r>
            <a:r>
              <a:rPr lang="en-US" sz="2400" dirty="0" err="1">
                <a:latin typeface="Consolas" panose="020B0609020204030204" pitchFamily="49" charset="0"/>
              </a:rPr>
              <a:t>Sqlcmd</a:t>
            </a:r>
            <a:r>
              <a:rPr lang="en-US" sz="2400" dirty="0">
                <a:latin typeface="Consolas" panose="020B0609020204030204" pitchFamily="49" charset="0"/>
              </a:rPr>
              <a:t> @Config</a:t>
            </a:r>
          </a:p>
        </p:txBody>
      </p:sp>
      <p:cxnSp>
        <p:nvCxnSpPr>
          <p:cNvPr id="5" name="Straight Connector 4">
            <a:extLst>
              <a:ext uri="{FF2B5EF4-FFF2-40B4-BE49-F238E27FC236}">
                <a16:creationId xmlns:a16="http://schemas.microsoft.com/office/drawing/2014/main" id="{8EB0F9A6-2ABE-487C-8EB5-D8CACD0B0189}"/>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2386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Do Things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170099"/>
          </a:xfrm>
          <a:prstGeom prst="rect">
            <a:avLst/>
          </a:prstGeom>
        </p:spPr>
        <p:txBody>
          <a:bodyPr wrap="square">
            <a:spAutoFit/>
          </a:bodyPr>
          <a:lstStyle/>
          <a:p>
            <a:pPr marL="342900" indent="-342900">
              <a:buFont typeface="Wingdings" panose="05000000000000000000" pitchFamily="2" charset="2"/>
              <a:buChar char="Ø"/>
            </a:pPr>
            <a:r>
              <a:rPr lang="fr-FR" sz="2000" b="0" dirty="0">
                <a:solidFill>
                  <a:srgbClr val="FF0000"/>
                </a:solidFill>
                <a:effectLst/>
                <a:latin typeface="Consolas" panose="020B0609020204030204" pitchFamily="49" charset="0"/>
              </a:rPr>
              <a:t>docker run -p</a:t>
            </a:r>
            <a:r>
              <a:rPr lang="fr-FR" sz="2000" b="0" dirty="0">
                <a:effectLst/>
                <a:latin typeface="Consolas" panose="020B0609020204030204" pitchFamily="49" charset="0"/>
              </a:rPr>
              <a:t> 1433:1433 </a:t>
            </a:r>
            <a:r>
              <a:rPr lang="fr-FR" sz="2000" b="0" dirty="0">
                <a:solidFill>
                  <a:srgbClr val="FF0000"/>
                </a:solidFill>
                <a:effectLst/>
                <a:latin typeface="Consolas" panose="020B0609020204030204" pitchFamily="49" charset="0"/>
              </a:rPr>
              <a:t>-e</a:t>
            </a:r>
            <a:r>
              <a:rPr lang="fr-FR" sz="2000" b="0" dirty="0">
                <a:effectLst/>
                <a:latin typeface="Consolas" panose="020B0609020204030204" pitchFamily="49" charset="0"/>
              </a:rPr>
              <a:t> SA_PASSWORD=$password </a:t>
            </a:r>
            <a:r>
              <a:rPr lang="fr-FR" sz="2000" b="0" dirty="0">
                <a:solidFill>
                  <a:srgbClr val="FF0000"/>
                </a:solidFill>
                <a:effectLst/>
                <a:latin typeface="Consolas" panose="020B0609020204030204" pitchFamily="49" charset="0"/>
              </a:rPr>
              <a:t>-e</a:t>
            </a:r>
            <a:r>
              <a:rPr lang="fr-FR" sz="2000" b="0" dirty="0">
                <a:effectLst/>
                <a:latin typeface="Consolas" panose="020B0609020204030204" pitchFamily="49" charset="0"/>
              </a:rPr>
              <a:t> ACCEPT_EULA=Y mcr.microsoft.com/mssql/server:2019-latest</a:t>
            </a:r>
          </a:p>
          <a:p>
            <a:pPr marL="342900" indent="-342900">
              <a:buFont typeface="Wingdings" panose="05000000000000000000" pitchFamily="2" charset="2"/>
              <a:buChar char="Ø"/>
            </a:pPr>
            <a:endParaRPr lang="en-US" sz="2000" dirty="0">
              <a:solidFill>
                <a:srgbClr val="FF0000"/>
              </a:solidFill>
              <a:latin typeface="Consolas" panose="020B0609020204030204" pitchFamily="49" charset="0"/>
            </a:endParaRPr>
          </a:p>
          <a:p>
            <a:pPr marL="342900" indent="-342900">
              <a:buFont typeface="Wingdings" panose="05000000000000000000" pitchFamily="2" charset="2"/>
              <a:buChar char="Ø"/>
            </a:pPr>
            <a:r>
              <a:rPr lang="en-US" sz="2000" dirty="0">
                <a:solidFill>
                  <a:srgbClr val="FF0000"/>
                </a:solidFill>
                <a:latin typeface="Consolas" panose="020B0609020204030204" pitchFamily="49" charset="0"/>
              </a:rPr>
              <a:t>Docker exec –it </a:t>
            </a:r>
            <a:r>
              <a:rPr lang="en-US" sz="2000" dirty="0" err="1">
                <a:latin typeface="Consolas" panose="020B0609020204030204" pitchFamily="49" charset="0"/>
              </a:rPr>
              <a:t>aw_preprod</a:t>
            </a:r>
            <a:r>
              <a:rPr lang="en-US" sz="2000" dirty="0">
                <a:latin typeface="Consolas" panose="020B0609020204030204" pitchFamily="49" charset="0"/>
              </a:rPr>
              <a:t> </a:t>
            </a:r>
            <a:r>
              <a:rPr lang="en-US" sz="2000" dirty="0" err="1">
                <a:latin typeface="Consolas" panose="020B0609020204030204" pitchFamily="49" charset="0"/>
              </a:rPr>
              <a:t>mkdir</a:t>
            </a:r>
            <a:r>
              <a:rPr lang="en-US" sz="2000" dirty="0">
                <a:latin typeface="Consolas" panose="020B0609020204030204" pitchFamily="49" charset="0"/>
              </a:rPr>
              <a:t> /var/opt/</a:t>
            </a:r>
            <a:r>
              <a:rPr lang="en-US" sz="2000" dirty="0" err="1">
                <a:latin typeface="Consolas" panose="020B0609020204030204" pitchFamily="49" charset="0"/>
              </a:rPr>
              <a:t>mssql</a:t>
            </a:r>
            <a:r>
              <a:rPr lang="en-US" sz="2000" dirty="0">
                <a:latin typeface="Consolas" panose="020B0609020204030204" pitchFamily="49" charset="0"/>
              </a:rPr>
              <a:t>/backup</a:t>
            </a:r>
          </a:p>
          <a:p>
            <a:pPr marL="342900" indent="-342900">
              <a:buFont typeface="Wingdings" panose="05000000000000000000" pitchFamily="2" charset="2"/>
              <a:buChar char="Ø"/>
            </a:pPr>
            <a:endParaRPr lang="en-US" sz="2000" dirty="0">
              <a:solidFill>
                <a:srgbClr val="FF0000"/>
              </a:solidFill>
              <a:latin typeface="Consolas" panose="020B0609020204030204" pitchFamily="49" charset="0"/>
            </a:endParaRPr>
          </a:p>
          <a:p>
            <a:pPr marL="342900" indent="-342900">
              <a:buFont typeface="Wingdings" panose="05000000000000000000" pitchFamily="2" charset="2"/>
              <a:buChar char="Ø"/>
            </a:pPr>
            <a:r>
              <a:rPr lang="en-US" sz="2000" dirty="0">
                <a:solidFill>
                  <a:srgbClr val="FF0000"/>
                </a:solidFill>
                <a:latin typeface="Consolas" panose="020B0609020204030204" pitchFamily="49" charset="0"/>
              </a:rPr>
              <a:t>Docker cp </a:t>
            </a:r>
            <a:r>
              <a:rPr lang="en-US" sz="2000" dirty="0">
                <a:latin typeface="Consolas" panose="020B0609020204030204" pitchFamily="49" charset="0"/>
              </a:rPr>
              <a:t>c:\backup\wwi.bak </a:t>
            </a:r>
            <a:r>
              <a:rPr lang="en-US" sz="2000" dirty="0" err="1">
                <a:latin typeface="Consolas" panose="020B0609020204030204" pitchFamily="49" charset="0"/>
              </a:rPr>
              <a:t>aw_preprod</a:t>
            </a:r>
            <a:r>
              <a:rPr lang="en-US" sz="2000" dirty="0">
                <a:latin typeface="Consolas" panose="020B0609020204030204" pitchFamily="49" charset="0"/>
              </a:rPr>
              <a:t>:/var/opt/</a:t>
            </a:r>
            <a:r>
              <a:rPr lang="en-US" sz="2000" dirty="0" err="1">
                <a:latin typeface="Consolas" panose="020B0609020204030204" pitchFamily="49" charset="0"/>
              </a:rPr>
              <a:t>mssql</a:t>
            </a:r>
            <a:r>
              <a:rPr lang="en-US" sz="2000" dirty="0">
                <a:latin typeface="Consolas" panose="020B0609020204030204" pitchFamily="49" charset="0"/>
              </a:rPr>
              <a:t>/backup</a:t>
            </a:r>
          </a:p>
          <a:p>
            <a:pPr marL="342900" indent="-342900">
              <a:buFont typeface="Wingdings" panose="05000000000000000000" pitchFamily="2" charset="2"/>
              <a:buChar char="Ø"/>
            </a:pPr>
            <a:endParaRPr lang="en-US" sz="2000" b="0" dirty="0">
              <a:effectLst/>
              <a:latin typeface="Consolas" panose="020B0609020204030204" pitchFamily="49" charset="0"/>
            </a:endParaRPr>
          </a:p>
          <a:p>
            <a:pPr marL="342900" indent="-342900">
              <a:buFont typeface="Wingdings" panose="05000000000000000000" pitchFamily="2" charset="2"/>
              <a:buChar char="Ø"/>
            </a:pPr>
            <a:r>
              <a:rPr lang="en-US" sz="2000" b="0" dirty="0">
                <a:solidFill>
                  <a:srgbClr val="FF0000"/>
                </a:solidFill>
                <a:effectLst/>
                <a:latin typeface="Consolas" panose="020B0609020204030204" pitchFamily="49" charset="0"/>
              </a:rPr>
              <a:t>docker exec -it</a:t>
            </a:r>
            <a:r>
              <a:rPr lang="en-US" sz="2000" b="0" dirty="0">
                <a:effectLst/>
                <a:latin typeface="Consolas" panose="020B0609020204030204" pitchFamily="49" charset="0"/>
              </a:rPr>
              <a:t> </a:t>
            </a:r>
            <a:r>
              <a:rPr lang="en-US" sz="2000" b="0" dirty="0" err="1">
                <a:effectLst/>
                <a:latin typeface="Consolas" panose="020B0609020204030204" pitchFamily="49" charset="0"/>
              </a:rPr>
              <a:t>aw_preprod</a:t>
            </a:r>
            <a:r>
              <a:rPr lang="en-US" sz="2000" b="0" dirty="0">
                <a:effectLst/>
                <a:latin typeface="Consolas" panose="020B0609020204030204" pitchFamily="49" charset="0"/>
              </a:rPr>
              <a:t> /bin/bash</a:t>
            </a:r>
          </a:p>
          <a:p>
            <a:pPr marL="342900" indent="-342900">
              <a:buFont typeface="Wingdings" panose="05000000000000000000" pitchFamily="2" charset="2"/>
              <a:buChar char="Ø"/>
            </a:pPr>
            <a:endParaRPr lang="en-US" sz="2000" b="0" dirty="0">
              <a:effectLst/>
              <a:latin typeface="Consolas" panose="020B0609020204030204" pitchFamily="49" charset="0"/>
            </a:endParaRPr>
          </a:p>
          <a:p>
            <a:pPr marL="342900" indent="-342900">
              <a:buFont typeface="Wingdings" panose="05000000000000000000" pitchFamily="2" charset="2"/>
              <a:buChar char="Ø"/>
            </a:pPr>
            <a:endParaRPr lang="en-US" sz="2000" b="0" dirty="0">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0803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Powershell Commands to Do Things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2246769"/>
          </a:xfrm>
          <a:prstGeom prst="rect">
            <a:avLst/>
          </a:prstGeom>
        </p:spPr>
        <p:txBody>
          <a:bodyPr wrap="square">
            <a:spAutoFit/>
          </a:bodyPr>
          <a:lstStyle/>
          <a:p>
            <a:pPr marL="342900" indent="-342900">
              <a:buFont typeface="Wingdings" panose="05000000000000000000" pitchFamily="2" charset="2"/>
              <a:buChar char="Ø"/>
            </a:pPr>
            <a:r>
              <a:rPr lang="en-US" sz="2000" b="0" dirty="0">
                <a:solidFill>
                  <a:srgbClr val="FF0000"/>
                </a:solidFill>
                <a:effectLst/>
                <a:latin typeface="Consolas" panose="020B0609020204030204" pitchFamily="49" charset="0"/>
              </a:rPr>
              <a:t>Invoke-</a:t>
            </a:r>
            <a:r>
              <a:rPr lang="en-US" sz="2000" b="0" dirty="0" err="1">
                <a:solidFill>
                  <a:srgbClr val="FF0000"/>
                </a:solidFill>
                <a:effectLst/>
                <a:latin typeface="Consolas" panose="020B0609020204030204" pitchFamily="49" charset="0"/>
              </a:rPr>
              <a:t>Sqlcmd</a:t>
            </a:r>
            <a:r>
              <a:rPr lang="en-US" sz="2000" b="0" dirty="0">
                <a:effectLst/>
                <a:latin typeface="Consolas" panose="020B0609020204030204" pitchFamily="49" charset="0"/>
              </a:rPr>
              <a:t> </a:t>
            </a: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ServerInstance</a:t>
            </a:r>
            <a:r>
              <a:rPr lang="en-US" sz="2000" b="0" dirty="0">
                <a:solidFill>
                  <a:srgbClr val="FF0000"/>
                </a:solidFill>
                <a:effectLst/>
                <a:latin typeface="Consolas" panose="020B0609020204030204" pitchFamily="49" charset="0"/>
              </a:rPr>
              <a:t> </a:t>
            </a:r>
            <a:r>
              <a:rPr lang="en-US" sz="2000" b="0" dirty="0">
                <a:effectLst/>
                <a:latin typeface="Consolas" panose="020B0609020204030204" pitchFamily="49" charset="0"/>
              </a:rPr>
              <a:t>localhost </a:t>
            </a:r>
            <a:r>
              <a:rPr lang="en-US" sz="2000" b="0" dirty="0">
                <a:solidFill>
                  <a:srgbClr val="FF0000"/>
                </a:solidFill>
                <a:effectLst/>
                <a:latin typeface="Consolas" panose="020B0609020204030204" pitchFamily="49" charset="0"/>
              </a:rPr>
              <a:t>-Username </a:t>
            </a:r>
            <a:r>
              <a:rPr lang="en-US" sz="2000" b="0" dirty="0" err="1">
                <a:effectLst/>
                <a:latin typeface="Consolas" panose="020B0609020204030204" pitchFamily="49" charset="0"/>
              </a:rPr>
              <a:t>sa</a:t>
            </a:r>
            <a:r>
              <a:rPr lang="en-US" sz="2000" b="0" dirty="0">
                <a:effectLst/>
                <a:latin typeface="Consolas" panose="020B0609020204030204" pitchFamily="49" charset="0"/>
              </a:rPr>
              <a:t> </a:t>
            </a:r>
            <a:r>
              <a:rPr lang="en-US" sz="2000" b="0" dirty="0">
                <a:solidFill>
                  <a:srgbClr val="FF0000"/>
                </a:solidFill>
                <a:effectLst/>
                <a:latin typeface="Consolas" panose="020B0609020204030204" pitchFamily="49" charset="0"/>
              </a:rPr>
              <a:t>-Password </a:t>
            </a:r>
            <a:r>
              <a:rPr lang="en-US" sz="2000" b="0" dirty="0">
                <a:effectLst/>
                <a:latin typeface="Consolas" panose="020B0609020204030204" pitchFamily="49" charset="0"/>
              </a:rPr>
              <a:t>$password </a:t>
            </a:r>
            <a:r>
              <a:rPr lang="en-US" sz="2000" b="0" dirty="0">
                <a:solidFill>
                  <a:srgbClr val="FF0000"/>
                </a:solidFill>
                <a:effectLst/>
                <a:latin typeface="Consolas" panose="020B0609020204030204" pitchFamily="49" charset="0"/>
              </a:rPr>
              <a:t>-Query </a:t>
            </a:r>
            <a:r>
              <a:rPr lang="en-US" sz="2000" b="0" dirty="0">
                <a:effectLst/>
                <a:latin typeface="Consolas" panose="020B0609020204030204" pitchFamily="49" charset="0"/>
              </a:rPr>
              <a:t>"SELECT @@ServerName as </a:t>
            </a:r>
            <a:r>
              <a:rPr lang="en-US" sz="2000" b="0" dirty="0" err="1">
                <a:effectLst/>
                <a:latin typeface="Consolas" panose="020B0609020204030204" pitchFamily="49" charset="0"/>
              </a:rPr>
              <a:t>ServerName</a:t>
            </a:r>
            <a:r>
              <a:rPr lang="en-US" sz="2000" b="0" dirty="0">
                <a:effectLst/>
                <a:latin typeface="Consolas" panose="020B0609020204030204" pitchFamily="49" charset="0"/>
              </a:rPr>
              <a:t>“</a:t>
            </a:r>
          </a:p>
          <a:p>
            <a:pPr marL="342900" indent="-342900">
              <a:buFont typeface="Wingdings" panose="05000000000000000000" pitchFamily="2" charset="2"/>
              <a:buChar char="Ø"/>
            </a:pPr>
            <a:endParaRPr lang="en-US" sz="2000" b="0" dirty="0">
              <a:solidFill>
                <a:srgbClr val="FF0000"/>
              </a:solidFill>
              <a:effectLst/>
              <a:latin typeface="Consolas" panose="020B0609020204030204" pitchFamily="49" charset="0"/>
            </a:endParaRPr>
          </a:p>
          <a:p>
            <a:pPr marL="342900" indent="-342900">
              <a:buFont typeface="Wingdings" panose="05000000000000000000" pitchFamily="2" charset="2"/>
              <a:buChar char="Ø"/>
            </a:pPr>
            <a:r>
              <a:rPr lang="en-US" sz="2000" b="0" dirty="0">
                <a:solidFill>
                  <a:srgbClr val="FF0000"/>
                </a:solidFill>
                <a:effectLst/>
                <a:latin typeface="Consolas" panose="020B0609020204030204" pitchFamily="49" charset="0"/>
              </a:rPr>
              <a:t>Restore-</a:t>
            </a:r>
            <a:r>
              <a:rPr lang="en-US" sz="2000" b="0" dirty="0" err="1">
                <a:solidFill>
                  <a:srgbClr val="FF0000"/>
                </a:solidFill>
                <a:effectLst/>
                <a:latin typeface="Consolas" panose="020B0609020204030204" pitchFamily="49" charset="0"/>
              </a:rPr>
              <a:t>DbaDatabase</a:t>
            </a:r>
            <a:r>
              <a:rPr lang="en-US" sz="2000" b="0" dirty="0">
                <a:solidFill>
                  <a:srgbClr val="FF0000"/>
                </a:solidFill>
                <a:effectLst/>
                <a:latin typeface="Consolas" panose="020B0609020204030204" pitchFamily="49" charset="0"/>
              </a:rPr>
              <a:t> -</a:t>
            </a:r>
            <a:r>
              <a:rPr lang="en-US" sz="2000" b="0" dirty="0" err="1">
                <a:solidFill>
                  <a:srgbClr val="FF0000"/>
                </a:solidFill>
                <a:effectLst/>
                <a:latin typeface="Consolas" panose="020B0609020204030204" pitchFamily="49" charset="0"/>
              </a:rPr>
              <a:t>SqlInstance</a:t>
            </a:r>
            <a:r>
              <a:rPr lang="en-US" sz="2000" b="0" dirty="0">
                <a:solidFill>
                  <a:srgbClr val="FF0000"/>
                </a:solidFill>
                <a:effectLst/>
                <a:latin typeface="Consolas" panose="020B0609020204030204" pitchFamily="49" charset="0"/>
              </a:rPr>
              <a:t> </a:t>
            </a:r>
            <a:r>
              <a:rPr lang="en-US" sz="2000" b="0" dirty="0">
                <a:effectLst/>
                <a:latin typeface="Consolas" panose="020B0609020204030204" pitchFamily="49" charset="0"/>
              </a:rPr>
              <a:t>localhost </a:t>
            </a: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SqlCredential</a:t>
            </a:r>
            <a:r>
              <a:rPr lang="en-US" sz="2000" b="0" dirty="0">
                <a:solidFill>
                  <a:srgbClr val="FF0000"/>
                </a:solidFill>
                <a:effectLst/>
                <a:latin typeface="Consolas" panose="020B0609020204030204" pitchFamily="49" charset="0"/>
              </a:rPr>
              <a:t> </a:t>
            </a:r>
            <a:r>
              <a:rPr lang="en-US" sz="2000" b="0" dirty="0">
                <a:solidFill>
                  <a:schemeClr val="accent6"/>
                </a:solidFill>
                <a:effectLst/>
                <a:latin typeface="Consolas" panose="020B0609020204030204" pitchFamily="49" charset="0"/>
              </a:rPr>
              <a:t>$</a:t>
            </a:r>
            <a:r>
              <a:rPr lang="en-US" sz="2000" b="0" dirty="0" err="1">
                <a:solidFill>
                  <a:schemeClr val="accent6"/>
                </a:solidFill>
                <a:effectLst/>
                <a:latin typeface="Consolas" panose="020B0609020204030204" pitchFamily="49" charset="0"/>
              </a:rPr>
              <a:t>mycred</a:t>
            </a:r>
            <a:r>
              <a:rPr lang="en-US" sz="2000" b="0" dirty="0">
                <a:solidFill>
                  <a:schemeClr val="accent6"/>
                </a:solidFill>
                <a:effectLst/>
                <a:latin typeface="Consolas" panose="020B0609020204030204" pitchFamily="49" charset="0"/>
              </a:rPr>
              <a:t> </a:t>
            </a:r>
            <a:r>
              <a:rPr lang="en-US" sz="2000" b="0" dirty="0">
                <a:solidFill>
                  <a:srgbClr val="FF0000"/>
                </a:solidFill>
                <a:effectLst/>
                <a:latin typeface="Consolas" panose="020B0609020204030204" pitchFamily="49" charset="0"/>
              </a:rPr>
              <a:t>-Path </a:t>
            </a:r>
            <a:r>
              <a:rPr lang="en-US" sz="2000" b="0" dirty="0">
                <a:effectLst/>
                <a:latin typeface="Consolas" panose="020B0609020204030204" pitchFamily="49" charset="0"/>
              </a:rPr>
              <a:t>/var/opt/</a:t>
            </a:r>
            <a:r>
              <a:rPr lang="en-US" sz="2000" b="0" dirty="0" err="1">
                <a:effectLst/>
                <a:latin typeface="Consolas" panose="020B0609020204030204" pitchFamily="49" charset="0"/>
              </a:rPr>
              <a:t>mssql</a:t>
            </a:r>
            <a:r>
              <a:rPr lang="en-US" sz="2000" b="0" dirty="0">
                <a:effectLst/>
                <a:latin typeface="Consolas" panose="020B0609020204030204" pitchFamily="49" charset="0"/>
              </a:rPr>
              <a:t>/backup/</a:t>
            </a:r>
            <a:r>
              <a:rPr lang="en-US" sz="2000" b="0" dirty="0" err="1">
                <a:effectLst/>
                <a:latin typeface="Consolas" panose="020B0609020204030204" pitchFamily="49" charset="0"/>
              </a:rPr>
              <a:t>WideWorldImporters-Full.bak</a:t>
            </a:r>
            <a:r>
              <a:rPr lang="en-US" sz="2000" b="0" dirty="0">
                <a:effectLst/>
                <a:latin typeface="Consolas" panose="020B0609020204030204" pitchFamily="49" charset="0"/>
              </a:rPr>
              <a:t> </a:t>
            </a: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DatabaseName</a:t>
            </a:r>
            <a:r>
              <a:rPr lang="en-US" sz="2000" b="0" dirty="0">
                <a:solidFill>
                  <a:srgbClr val="FF0000"/>
                </a:solidFill>
                <a:effectLst/>
                <a:latin typeface="Consolas" panose="020B0609020204030204" pitchFamily="49" charset="0"/>
              </a:rPr>
              <a:t> </a:t>
            </a:r>
            <a:r>
              <a:rPr lang="en-US" sz="2000" b="0" dirty="0">
                <a:effectLst/>
                <a:latin typeface="Consolas" panose="020B0609020204030204" pitchFamily="49" charset="0"/>
              </a:rPr>
              <a:t>WWI</a:t>
            </a:r>
          </a:p>
          <a:p>
            <a:endParaRPr lang="en-US" sz="2000" b="0" dirty="0">
              <a:effectLst/>
              <a:latin typeface="Consolas" panose="020B0609020204030204" pitchFamily="49" charset="0"/>
            </a:endParaRPr>
          </a:p>
          <a:p>
            <a:pPr marL="342900" indent="-342900">
              <a:buFont typeface="Wingdings" panose="05000000000000000000" pitchFamily="2" charset="2"/>
              <a:buChar char="Ø"/>
            </a:pPr>
            <a:endParaRPr lang="en-US" sz="2000" b="0" dirty="0">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6639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5599-0966-4198-BE1F-571420A2A29F}"/>
              </a:ext>
            </a:extLst>
          </p:cNvPr>
          <p:cNvSpPr>
            <a:spLocks noGrp="1"/>
          </p:cNvSpPr>
          <p:nvPr>
            <p:ph type="title"/>
          </p:nvPr>
        </p:nvSpPr>
        <p:spPr/>
        <p:txBody>
          <a:bodyPr/>
          <a:lstStyle/>
          <a:p>
            <a:r>
              <a:rPr lang="en-US" dirty="0"/>
              <a:t>Create Container and restore DB</a:t>
            </a:r>
          </a:p>
        </p:txBody>
      </p:sp>
      <p:sp>
        <p:nvSpPr>
          <p:cNvPr id="3" name="Content Placeholder 2">
            <a:extLst>
              <a:ext uri="{FF2B5EF4-FFF2-40B4-BE49-F238E27FC236}">
                <a16:creationId xmlns:a16="http://schemas.microsoft.com/office/drawing/2014/main" id="{68AB9713-DA56-4099-830B-EE8491EBC97C}"/>
              </a:ext>
            </a:extLst>
          </p:cNvPr>
          <p:cNvSpPr>
            <a:spLocks noGrp="1"/>
          </p:cNvSpPr>
          <p:nvPr>
            <p:ph sz="half" idx="1"/>
          </p:nvPr>
        </p:nvSpPr>
        <p:spPr>
          <a:xfrm>
            <a:off x="427839" y="1825625"/>
            <a:ext cx="5838737" cy="3906435"/>
          </a:xfrm>
        </p:spPr>
        <p:txBody>
          <a:bodyPr>
            <a:normAutofit fontScale="62500" lnSpcReduction="20000"/>
          </a:bodyPr>
          <a:lstStyle/>
          <a:p>
            <a:pPr marL="0" indent="0">
              <a:buNone/>
            </a:pPr>
            <a:r>
              <a:rPr lang="en-US" b="0" dirty="0">
                <a:solidFill>
                  <a:srgbClr val="FF0000"/>
                </a:solidFill>
                <a:effectLst/>
                <a:latin typeface="Consolas" panose="020B0609020204030204" pitchFamily="49" charset="0"/>
              </a:rPr>
              <a:t>docker run</a:t>
            </a:r>
            <a:r>
              <a:rPr lang="en-US" b="0" dirty="0">
                <a:effectLst/>
                <a:latin typeface="Consolas" panose="020B0609020204030204" pitchFamily="49" charset="0"/>
              </a:rPr>
              <a:t> -d `</a:t>
            </a:r>
          </a:p>
          <a:p>
            <a:pPr marL="0" indent="0">
              <a:buNone/>
            </a:pPr>
            <a:r>
              <a:rPr lang="en-US" b="0" dirty="0">
                <a:effectLst/>
                <a:latin typeface="Consolas" panose="020B0609020204030204" pitchFamily="49" charset="0"/>
              </a:rPr>
              <a:t> -p </a:t>
            </a:r>
            <a:r>
              <a:rPr lang="en-US" b="0" dirty="0">
                <a:solidFill>
                  <a:schemeClr val="accent1"/>
                </a:solidFill>
                <a:effectLst/>
                <a:latin typeface="Consolas" panose="020B0609020204030204" pitchFamily="49" charset="0"/>
              </a:rPr>
              <a:t>1433:1433</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--name </a:t>
            </a:r>
            <a:r>
              <a:rPr lang="en-US" b="0" dirty="0" err="1">
                <a:solidFill>
                  <a:schemeClr val="accent1"/>
                </a:solidFill>
                <a:effectLst/>
                <a:latin typeface="Consolas" panose="020B0609020204030204" pitchFamily="49" charset="0"/>
              </a:rPr>
              <a:t>aw_preprod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--hostname </a:t>
            </a:r>
            <a:r>
              <a:rPr lang="en-US" b="0" dirty="0" err="1">
                <a:solidFill>
                  <a:schemeClr val="accent1"/>
                </a:solidFill>
                <a:effectLst/>
                <a:latin typeface="Consolas" panose="020B0609020204030204" pitchFamily="49" charset="0"/>
              </a:rPr>
              <a:t>aw_preprod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-e SA_PASSWORD=</a:t>
            </a:r>
            <a:r>
              <a:rPr lang="en-US" b="0" dirty="0">
                <a:solidFill>
                  <a:schemeClr val="accent6"/>
                </a:solidFill>
                <a:effectLst/>
                <a:latin typeface="Consolas" panose="020B0609020204030204" pitchFamily="49" charset="0"/>
              </a:rPr>
              <a:t>$Password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-e ACCEPT_EULA=</a:t>
            </a:r>
            <a:r>
              <a:rPr lang="en-US" b="0" dirty="0">
                <a:solidFill>
                  <a:schemeClr val="accent1"/>
                </a:solidFill>
                <a:effectLst/>
                <a:latin typeface="Consolas" panose="020B0609020204030204" pitchFamily="49" charset="0"/>
              </a:rPr>
              <a:t>Y</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-v </a:t>
            </a:r>
            <a:r>
              <a:rPr lang="en-US" b="0" dirty="0" err="1">
                <a:solidFill>
                  <a:schemeClr val="accent1"/>
                </a:solidFill>
                <a:effectLst/>
                <a:latin typeface="Consolas" panose="020B0609020204030204" pitchFamily="49" charset="0"/>
              </a:rPr>
              <a:t>aw_preprod_backup</a:t>
            </a:r>
            <a:r>
              <a:rPr lang="en-US" b="0" dirty="0">
                <a:solidFill>
                  <a:schemeClr val="accent2">
                    <a:lumMod val="75000"/>
                  </a:schemeClr>
                </a:solidFill>
                <a:effectLst/>
                <a:latin typeface="Consolas" panose="020B0609020204030204" pitchFamily="49" charset="0"/>
              </a:rPr>
              <a:t>:</a:t>
            </a:r>
            <a:r>
              <a:rPr lang="en-US" b="0" dirty="0">
                <a:solidFill>
                  <a:schemeClr val="accent2"/>
                </a:solidFill>
                <a:effectLst/>
                <a:latin typeface="Consolas" panose="020B0609020204030204" pitchFamily="49" charset="0"/>
              </a:rPr>
              <a:t>/var/opt/</a:t>
            </a:r>
            <a:r>
              <a:rPr lang="en-US" b="0" dirty="0" err="1">
                <a:solidFill>
                  <a:schemeClr val="accent2"/>
                </a:solidFill>
                <a:effectLst/>
                <a:latin typeface="Consolas" panose="020B0609020204030204" pitchFamily="49" charset="0"/>
              </a:rPr>
              <a:t>mssql</a:t>
            </a:r>
            <a:r>
              <a:rPr lang="en-US" b="0" dirty="0">
                <a:solidFill>
                  <a:schemeClr val="accent2"/>
                </a:solidFill>
                <a:effectLst/>
                <a:latin typeface="Consolas" panose="020B0609020204030204" pitchFamily="49" charset="0"/>
              </a:rPr>
              <a:t>/backup</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--rm `</a:t>
            </a:r>
          </a:p>
          <a:p>
            <a:pPr marL="0" indent="0">
              <a:buNone/>
            </a:pPr>
            <a:r>
              <a:rPr lang="en-US" b="0" dirty="0">
                <a:effectLst/>
                <a:latin typeface="Consolas" panose="020B0609020204030204" pitchFamily="49" charset="0"/>
              </a:rPr>
              <a:t> mcr.microsoft.com/</a:t>
            </a:r>
            <a:r>
              <a:rPr lang="en-US" b="0" dirty="0" err="1">
                <a:effectLst/>
                <a:latin typeface="Consolas" panose="020B0609020204030204" pitchFamily="49" charset="0"/>
              </a:rPr>
              <a:t>mssql</a:t>
            </a:r>
            <a:r>
              <a:rPr lang="en-US" b="0" dirty="0">
                <a:effectLst/>
                <a:latin typeface="Consolas" panose="020B0609020204030204" pitchFamily="49" charset="0"/>
              </a:rPr>
              <a:t>/server</a:t>
            </a:r>
          </a:p>
        </p:txBody>
      </p:sp>
      <p:sp>
        <p:nvSpPr>
          <p:cNvPr id="4" name="Content Placeholder 3">
            <a:extLst>
              <a:ext uri="{FF2B5EF4-FFF2-40B4-BE49-F238E27FC236}">
                <a16:creationId xmlns:a16="http://schemas.microsoft.com/office/drawing/2014/main" id="{BCD04C3A-4473-4484-AD64-0ADD5D127FBC}"/>
              </a:ext>
            </a:extLst>
          </p:cNvPr>
          <p:cNvSpPr>
            <a:spLocks noGrp="1"/>
          </p:cNvSpPr>
          <p:nvPr>
            <p:ph sz="half" idx="2"/>
          </p:nvPr>
        </p:nvSpPr>
        <p:spPr>
          <a:xfrm>
            <a:off x="6266576" y="1825625"/>
            <a:ext cx="5380839" cy="3906435"/>
          </a:xfrm>
        </p:spPr>
        <p:txBody>
          <a:bodyPr>
            <a:normAutofit fontScale="62500" lnSpcReduction="20000"/>
          </a:bodyPr>
          <a:lstStyle/>
          <a:p>
            <a:pPr marL="0" indent="0">
              <a:buNone/>
            </a:pPr>
            <a:r>
              <a:rPr lang="en-US" b="0" dirty="0">
                <a:solidFill>
                  <a:srgbClr val="FF0000"/>
                </a:solidFill>
                <a:effectLst/>
                <a:latin typeface="Consolas" panose="020B0609020204030204" pitchFamily="49" charset="0"/>
              </a:rPr>
              <a:t>docker exec</a:t>
            </a:r>
            <a:r>
              <a:rPr lang="en-US" b="0" dirty="0">
                <a:effectLst/>
                <a:latin typeface="Consolas" panose="020B0609020204030204" pitchFamily="49" charset="0"/>
              </a:rPr>
              <a:t> -it </a:t>
            </a:r>
            <a:r>
              <a:rPr lang="en-US" b="0" dirty="0" err="1">
                <a:solidFill>
                  <a:schemeClr val="accent1"/>
                </a:solidFill>
                <a:effectLst/>
                <a:latin typeface="Consolas" panose="020B0609020204030204" pitchFamily="49" charset="0"/>
              </a:rPr>
              <a:t>aw_preprod</a:t>
            </a:r>
            <a:r>
              <a:rPr lang="en-US" b="0" dirty="0">
                <a:effectLst/>
                <a:latin typeface="Consolas" panose="020B0609020204030204" pitchFamily="49" charset="0"/>
              </a:rPr>
              <a:t> </a:t>
            </a:r>
            <a:r>
              <a:rPr lang="en-US" b="0" dirty="0" err="1">
                <a:effectLst/>
                <a:latin typeface="Consolas" panose="020B0609020204030204" pitchFamily="49" charset="0"/>
              </a:rPr>
              <a:t>mkdir</a:t>
            </a:r>
            <a:r>
              <a:rPr lang="en-US" b="0" dirty="0">
                <a:effectLst/>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/var/opt/</a:t>
            </a:r>
            <a:r>
              <a:rPr lang="en-US" b="0" dirty="0" err="1">
                <a:solidFill>
                  <a:schemeClr val="accent2">
                    <a:lumMod val="75000"/>
                  </a:schemeClr>
                </a:solidFill>
                <a:effectLst/>
                <a:latin typeface="Consolas" panose="020B0609020204030204" pitchFamily="49" charset="0"/>
              </a:rPr>
              <a:t>mssql</a:t>
            </a:r>
            <a:r>
              <a:rPr lang="en-US" b="0" dirty="0">
                <a:solidFill>
                  <a:schemeClr val="accent2">
                    <a:lumMod val="75000"/>
                  </a:schemeClr>
                </a:solidFill>
                <a:effectLst/>
                <a:latin typeface="Consolas" panose="020B0609020204030204" pitchFamily="49" charset="0"/>
              </a:rPr>
              <a:t>/backup</a:t>
            </a:r>
          </a:p>
          <a:p>
            <a:pPr marL="0" indent="0">
              <a:buNone/>
            </a:pPr>
            <a:r>
              <a:rPr lang="en-US" b="0" dirty="0">
                <a:effectLst/>
                <a:latin typeface="Consolas" panose="020B0609020204030204" pitchFamily="49" charset="0"/>
              </a:rPr>
              <a:t>    </a:t>
            </a:r>
          </a:p>
          <a:p>
            <a:pPr marL="0" indent="0">
              <a:buNone/>
            </a:pPr>
            <a:r>
              <a:rPr lang="en-US" b="0" dirty="0">
                <a:solidFill>
                  <a:srgbClr val="FF0000"/>
                </a:solidFill>
                <a:effectLst/>
                <a:latin typeface="Consolas" panose="020B0609020204030204" pitchFamily="49" charset="0"/>
              </a:rPr>
              <a:t>docker cp</a:t>
            </a:r>
            <a:r>
              <a:rPr lang="en-US" b="0" dirty="0">
                <a:effectLst/>
                <a:latin typeface="Consolas" panose="020B0609020204030204" pitchFamily="49" charset="0"/>
              </a:rPr>
              <a:t> C:\data\Backup\WideWorldImporters-Full.bak </a:t>
            </a:r>
            <a:r>
              <a:rPr lang="en-US" b="0" dirty="0" err="1">
                <a:solidFill>
                  <a:schemeClr val="accent1"/>
                </a:solidFill>
                <a:effectLst/>
                <a:latin typeface="Consolas" panose="020B0609020204030204" pitchFamily="49" charset="0"/>
              </a:rPr>
              <a:t>aw_preprod</a:t>
            </a:r>
            <a:r>
              <a:rPr lang="en-US" b="0" dirty="0">
                <a:solidFill>
                  <a:schemeClr val="accent2">
                    <a:lumMod val="75000"/>
                  </a:schemeClr>
                </a:solidFill>
                <a:effectLst/>
                <a:latin typeface="Consolas" panose="020B0609020204030204" pitchFamily="49" charset="0"/>
              </a:rPr>
              <a:t>:/var/opt/</a:t>
            </a:r>
            <a:r>
              <a:rPr lang="en-US" b="0" dirty="0" err="1">
                <a:solidFill>
                  <a:schemeClr val="accent2">
                    <a:lumMod val="75000"/>
                  </a:schemeClr>
                </a:solidFill>
                <a:effectLst/>
                <a:latin typeface="Consolas" panose="020B0609020204030204" pitchFamily="49" charset="0"/>
              </a:rPr>
              <a:t>mssql</a:t>
            </a:r>
            <a:r>
              <a:rPr lang="en-US" b="0" dirty="0">
                <a:solidFill>
                  <a:schemeClr val="accent2">
                    <a:lumMod val="75000"/>
                  </a:schemeClr>
                </a:solidFill>
                <a:effectLst/>
                <a:latin typeface="Consolas" panose="020B0609020204030204" pitchFamily="49" charset="0"/>
              </a:rPr>
              <a:t>/backup</a:t>
            </a:r>
          </a:p>
          <a:p>
            <a:pPr>
              <a:buFont typeface="Wingdings" panose="05000000000000000000" pitchFamily="2" charset="2"/>
              <a:buChar char="Ø"/>
            </a:pPr>
            <a:endParaRPr lang="en-US" b="0" dirty="0">
              <a:effectLst/>
              <a:latin typeface="Consolas" panose="020B0609020204030204" pitchFamily="49" charset="0"/>
            </a:endParaRPr>
          </a:p>
          <a:p>
            <a:pPr marL="0" indent="0">
              <a:buNone/>
            </a:pPr>
            <a:r>
              <a:rPr lang="en-US" b="0" dirty="0">
                <a:solidFill>
                  <a:srgbClr val="FF0000"/>
                </a:solidFill>
                <a:effectLst/>
                <a:latin typeface="Consolas" panose="020B0609020204030204" pitchFamily="49" charset="0"/>
              </a:rPr>
              <a:t>Restore-</a:t>
            </a:r>
            <a:r>
              <a:rPr lang="en-US" b="0" dirty="0" err="1">
                <a:solidFill>
                  <a:srgbClr val="FF0000"/>
                </a:solidFill>
                <a:effectLst/>
                <a:latin typeface="Consolas" panose="020B0609020204030204" pitchFamily="49" charset="0"/>
              </a:rPr>
              <a:t>DbaDatabase</a:t>
            </a:r>
            <a:r>
              <a:rPr lang="en-US" b="0" dirty="0">
                <a:effectLst/>
                <a:latin typeface="Consolas" panose="020B0609020204030204" pitchFamily="49" charset="0"/>
              </a:rPr>
              <a:t> </a:t>
            </a:r>
            <a:r>
              <a:rPr lang="en-US" b="0" dirty="0">
                <a:solidFill>
                  <a:srgbClr val="EF4135"/>
                </a:solidFill>
                <a:effectLst/>
                <a:latin typeface="Consolas" panose="020B0609020204030204" pitchFamily="49" charset="0"/>
              </a:rPr>
              <a:t>-</a:t>
            </a:r>
            <a:r>
              <a:rPr lang="en-US" b="0" dirty="0" err="1">
                <a:solidFill>
                  <a:srgbClr val="EF4135"/>
                </a:solidFill>
                <a:effectLst/>
                <a:latin typeface="Consolas" panose="020B0609020204030204" pitchFamily="49" charset="0"/>
              </a:rPr>
              <a:t>SqlInstance</a:t>
            </a:r>
            <a:r>
              <a:rPr lang="en-US" b="0" dirty="0">
                <a:solidFill>
                  <a:srgbClr val="EF4135"/>
                </a:solidFill>
                <a:effectLst/>
                <a:latin typeface="Consolas" panose="020B0609020204030204" pitchFamily="49" charset="0"/>
              </a:rPr>
              <a:t> </a:t>
            </a:r>
            <a:r>
              <a:rPr lang="en-US" b="0" dirty="0">
                <a:effectLst/>
                <a:latin typeface="Consolas" panose="020B0609020204030204" pitchFamily="49" charset="0"/>
              </a:rPr>
              <a:t>localhost </a:t>
            </a:r>
            <a:r>
              <a:rPr lang="en-US" b="0" dirty="0">
                <a:solidFill>
                  <a:srgbClr val="EF4135"/>
                </a:solidFill>
                <a:effectLst/>
                <a:latin typeface="Consolas" panose="020B0609020204030204" pitchFamily="49" charset="0"/>
              </a:rPr>
              <a:t>-</a:t>
            </a:r>
            <a:r>
              <a:rPr lang="en-US" b="0" dirty="0" err="1">
                <a:solidFill>
                  <a:srgbClr val="EF4135"/>
                </a:solidFill>
                <a:effectLst/>
                <a:latin typeface="Consolas" panose="020B0609020204030204" pitchFamily="49" charset="0"/>
              </a:rPr>
              <a:t>SqlCredential</a:t>
            </a:r>
            <a:r>
              <a:rPr lang="en-US" b="0" dirty="0">
                <a:solidFill>
                  <a:srgbClr val="EF4135"/>
                </a:solidFill>
                <a:effectLst/>
                <a:latin typeface="Consolas" panose="020B0609020204030204" pitchFamily="49" charset="0"/>
              </a:rPr>
              <a:t> </a:t>
            </a:r>
            <a:r>
              <a:rPr lang="en-US" b="0" dirty="0">
                <a:solidFill>
                  <a:schemeClr val="accent6"/>
                </a:solidFill>
                <a:effectLst/>
                <a:latin typeface="Consolas" panose="020B0609020204030204" pitchFamily="49" charset="0"/>
              </a:rPr>
              <a:t>$</a:t>
            </a:r>
            <a:r>
              <a:rPr lang="en-US" b="0" dirty="0" err="1">
                <a:solidFill>
                  <a:schemeClr val="accent6"/>
                </a:solidFill>
                <a:effectLst/>
                <a:latin typeface="Consolas" panose="020B0609020204030204" pitchFamily="49" charset="0"/>
              </a:rPr>
              <a:t>mycred</a:t>
            </a:r>
            <a:r>
              <a:rPr lang="en-US" b="0" dirty="0">
                <a:solidFill>
                  <a:schemeClr val="accent6"/>
                </a:solidFill>
                <a:effectLst/>
                <a:latin typeface="Consolas" panose="020B0609020204030204" pitchFamily="49" charset="0"/>
              </a:rPr>
              <a:t> </a:t>
            </a:r>
            <a:r>
              <a:rPr lang="en-US" b="0" dirty="0">
                <a:solidFill>
                  <a:srgbClr val="EF4135"/>
                </a:solidFill>
                <a:effectLst/>
                <a:latin typeface="Consolas" panose="020B0609020204030204" pitchFamily="49" charset="0"/>
              </a:rPr>
              <a:t>-Path </a:t>
            </a:r>
            <a:r>
              <a:rPr lang="en-US" b="0" dirty="0">
                <a:solidFill>
                  <a:schemeClr val="accent2"/>
                </a:solidFill>
                <a:effectLst/>
                <a:latin typeface="Consolas" panose="020B0609020204030204" pitchFamily="49" charset="0"/>
              </a:rPr>
              <a:t>/var/opt/</a:t>
            </a:r>
            <a:r>
              <a:rPr lang="en-US" b="0" dirty="0" err="1">
                <a:solidFill>
                  <a:schemeClr val="accent2"/>
                </a:solidFill>
                <a:effectLst/>
                <a:latin typeface="Consolas" panose="020B0609020204030204" pitchFamily="49" charset="0"/>
              </a:rPr>
              <a:t>mssql</a:t>
            </a:r>
            <a:r>
              <a:rPr lang="en-US" b="0" dirty="0">
                <a:solidFill>
                  <a:schemeClr val="accent2"/>
                </a:solidFill>
                <a:effectLst/>
                <a:latin typeface="Consolas" panose="020B0609020204030204" pitchFamily="49" charset="0"/>
              </a:rPr>
              <a:t>/backup/</a:t>
            </a:r>
            <a:r>
              <a:rPr lang="en-US" b="0" dirty="0" err="1">
                <a:solidFill>
                  <a:schemeClr val="accent2"/>
                </a:solidFill>
                <a:effectLst/>
                <a:latin typeface="Consolas" panose="020B0609020204030204" pitchFamily="49" charset="0"/>
              </a:rPr>
              <a:t>WideWorldImporters-Full.bak</a:t>
            </a:r>
            <a:r>
              <a:rPr lang="en-US" b="0" dirty="0">
                <a:effectLst/>
                <a:latin typeface="Consolas" panose="020B0609020204030204" pitchFamily="49" charset="0"/>
              </a:rPr>
              <a:t> </a:t>
            </a:r>
            <a:r>
              <a:rPr lang="en-US" b="0" dirty="0">
                <a:solidFill>
                  <a:srgbClr val="EF4135"/>
                </a:solidFill>
                <a:effectLst/>
                <a:latin typeface="Consolas" panose="020B0609020204030204" pitchFamily="49" charset="0"/>
              </a:rPr>
              <a:t>-</a:t>
            </a:r>
            <a:r>
              <a:rPr lang="en-US" b="0" dirty="0" err="1">
                <a:solidFill>
                  <a:srgbClr val="EF4135"/>
                </a:solidFill>
                <a:effectLst/>
                <a:latin typeface="Consolas" panose="020B0609020204030204" pitchFamily="49" charset="0"/>
              </a:rPr>
              <a:t>DatabaseName</a:t>
            </a:r>
            <a:r>
              <a:rPr lang="en-US" b="0" dirty="0">
                <a:solidFill>
                  <a:srgbClr val="EF4135"/>
                </a:solidFill>
                <a:effectLst/>
                <a:latin typeface="Consolas" panose="020B0609020204030204" pitchFamily="49" charset="0"/>
              </a:rPr>
              <a:t> </a:t>
            </a:r>
            <a:r>
              <a:rPr lang="en-US" b="0" dirty="0">
                <a:effectLst/>
                <a:latin typeface="Consolas" panose="020B0609020204030204" pitchFamily="49" charset="0"/>
              </a:rPr>
              <a:t>WWI</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65772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27AE-A47B-45B2-AAC8-A3F4FDF066A6}"/>
              </a:ext>
            </a:extLst>
          </p:cNvPr>
          <p:cNvSpPr>
            <a:spLocks noGrp="1"/>
          </p:cNvSpPr>
          <p:nvPr>
            <p:ph type="title"/>
          </p:nvPr>
        </p:nvSpPr>
        <p:spPr/>
        <p:txBody>
          <a:bodyPr/>
          <a:lstStyle/>
          <a:p>
            <a:r>
              <a:rPr lang="en-US" dirty="0"/>
              <a:t>Manage Volume Data with Helper Container</a:t>
            </a:r>
          </a:p>
        </p:txBody>
      </p:sp>
      <p:sp>
        <p:nvSpPr>
          <p:cNvPr id="3" name="Content Placeholder 2">
            <a:extLst>
              <a:ext uri="{FF2B5EF4-FFF2-40B4-BE49-F238E27FC236}">
                <a16:creationId xmlns:a16="http://schemas.microsoft.com/office/drawing/2014/main" id="{A234BBAA-E2A9-49D2-A088-096EEF1B745B}"/>
              </a:ext>
            </a:extLst>
          </p:cNvPr>
          <p:cNvSpPr>
            <a:spLocks noGrp="1"/>
          </p:cNvSpPr>
          <p:nvPr>
            <p:ph sz="half" idx="1"/>
          </p:nvPr>
        </p:nvSpPr>
        <p:spPr>
          <a:xfrm>
            <a:off x="838200" y="1825625"/>
            <a:ext cx="10335936" cy="3906435"/>
          </a:xfrm>
        </p:spPr>
        <p:txBody>
          <a:bodyPr>
            <a:normAutofit fontScale="92500" lnSpcReduction="20000"/>
          </a:bodyPr>
          <a:lstStyle/>
          <a:p>
            <a:r>
              <a:rPr lang="en-US" dirty="0">
                <a:solidFill>
                  <a:srgbClr val="EF4135"/>
                </a:solidFill>
              </a:rPr>
              <a:t>docker run</a:t>
            </a:r>
            <a:r>
              <a:rPr lang="en-US" dirty="0"/>
              <a:t> -v backup:/backup </a:t>
            </a:r>
            <a:r>
              <a:rPr lang="en-US" dirty="0">
                <a:solidFill>
                  <a:srgbClr val="EF4135"/>
                </a:solidFill>
              </a:rPr>
              <a:t>--name</a:t>
            </a:r>
            <a:r>
              <a:rPr lang="en-US" dirty="0"/>
              <a:t> </a:t>
            </a:r>
            <a:r>
              <a:rPr lang="en-US" dirty="0">
                <a:solidFill>
                  <a:schemeClr val="accent1"/>
                </a:solidFill>
              </a:rPr>
              <a:t>helper</a:t>
            </a:r>
            <a:r>
              <a:rPr lang="en-US" dirty="0"/>
              <a:t> </a:t>
            </a:r>
            <a:r>
              <a:rPr lang="en-US" dirty="0">
                <a:solidFill>
                  <a:srgbClr val="EF4135"/>
                </a:solidFill>
              </a:rPr>
              <a:t>-it</a:t>
            </a:r>
            <a:r>
              <a:rPr lang="en-US" dirty="0"/>
              <a:t> mcr.microsoft.com/</a:t>
            </a:r>
            <a:r>
              <a:rPr lang="en-US" dirty="0" err="1"/>
              <a:t>powershell</a:t>
            </a:r>
            <a:endParaRPr lang="en-US" dirty="0"/>
          </a:p>
          <a:p>
            <a:endParaRPr lang="en-US" b="0" dirty="0">
              <a:solidFill>
                <a:srgbClr val="EF4135"/>
              </a:solidFill>
              <a:effectLst/>
              <a:latin typeface="Consolas" panose="020B0609020204030204" pitchFamily="49" charset="0"/>
            </a:endParaRPr>
          </a:p>
          <a:p>
            <a:r>
              <a:rPr lang="en-US" b="0" dirty="0">
                <a:solidFill>
                  <a:srgbClr val="EF4135"/>
                </a:solidFill>
                <a:effectLst/>
                <a:latin typeface="Consolas" panose="020B0609020204030204" pitchFamily="49" charset="0"/>
              </a:rPr>
              <a:t>docker cp</a:t>
            </a:r>
            <a:r>
              <a:rPr lang="en-US" b="0" dirty="0">
                <a:effectLst/>
                <a:latin typeface="Consolas" panose="020B0609020204030204" pitchFamily="49" charset="0"/>
              </a:rPr>
              <a:t> .\</a:t>
            </a:r>
            <a:r>
              <a:rPr lang="en-US" b="0" dirty="0" err="1">
                <a:effectLst/>
                <a:latin typeface="Consolas" panose="020B0609020204030204" pitchFamily="49" charset="0"/>
              </a:rPr>
              <a:t>WWI.bck</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r>
              <a:rPr lang="en-US" b="0" dirty="0">
                <a:effectLst/>
                <a:latin typeface="Consolas" panose="020B0609020204030204" pitchFamily="49" charset="0"/>
              </a:rPr>
              <a:t>:/backup</a:t>
            </a:r>
          </a:p>
          <a:p>
            <a:endParaRPr lang="en-US" b="0" dirty="0">
              <a:solidFill>
                <a:srgbClr val="EF4135"/>
              </a:solidFill>
              <a:effectLst/>
              <a:latin typeface="Consolas" panose="020B0609020204030204" pitchFamily="49" charset="0"/>
            </a:endParaRPr>
          </a:p>
          <a:p>
            <a:r>
              <a:rPr lang="en-US" b="0" dirty="0">
                <a:solidFill>
                  <a:srgbClr val="EF4135"/>
                </a:solidFill>
                <a:effectLst/>
                <a:latin typeface="Consolas" panose="020B0609020204030204" pitchFamily="49" charset="0"/>
              </a:rPr>
              <a:t>docker cp</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r>
              <a:rPr lang="en-US" b="0" dirty="0">
                <a:effectLst/>
                <a:latin typeface="Consolas" panose="020B0609020204030204" pitchFamily="49" charset="0"/>
              </a:rPr>
              <a:t>:/backup/</a:t>
            </a:r>
            <a:r>
              <a:rPr lang="en-US" b="0" dirty="0" err="1">
                <a:effectLst/>
                <a:latin typeface="Consolas" panose="020B0609020204030204" pitchFamily="49" charset="0"/>
              </a:rPr>
              <a:t>WWI.bck</a:t>
            </a:r>
            <a:r>
              <a:rPr lang="en-US" b="0" dirty="0">
                <a:effectLst/>
                <a:latin typeface="Consolas" panose="020B0609020204030204" pitchFamily="49" charset="0"/>
              </a:rPr>
              <a:t> .</a:t>
            </a:r>
          </a:p>
          <a:p>
            <a:endParaRPr lang="en-US" b="0" dirty="0">
              <a:solidFill>
                <a:srgbClr val="EF4135"/>
              </a:solidFill>
              <a:effectLst/>
              <a:latin typeface="Consolas" panose="020B0609020204030204" pitchFamily="49" charset="0"/>
            </a:endParaRPr>
          </a:p>
          <a:p>
            <a:r>
              <a:rPr lang="en-US" b="0" dirty="0">
                <a:solidFill>
                  <a:srgbClr val="EF4135"/>
                </a:solidFill>
                <a:effectLst/>
                <a:latin typeface="Consolas" panose="020B0609020204030204" pitchFamily="49" charset="0"/>
              </a:rPr>
              <a:t>docker start -</a:t>
            </a:r>
            <a:r>
              <a:rPr lang="en-US" b="0" dirty="0" err="1">
                <a:solidFill>
                  <a:srgbClr val="EF4135"/>
                </a:solidFill>
                <a:effectLst/>
                <a:latin typeface="Consolas" panose="020B0609020204030204" pitchFamily="49" charset="0"/>
              </a:rPr>
              <a:t>i</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endParaRPr lang="en-US" dirty="0">
              <a:solidFill>
                <a:schemeClr val="accent1"/>
              </a:solidFill>
              <a:latin typeface="Consolas" panose="020B0609020204030204" pitchFamily="49" charset="0"/>
            </a:endParaRPr>
          </a:p>
          <a:p>
            <a:endParaRPr lang="en-US" dirty="0">
              <a:solidFill>
                <a:srgbClr val="EF4135"/>
              </a:solidFill>
              <a:latin typeface="Consolas" panose="020B0609020204030204" pitchFamily="49" charset="0"/>
            </a:endParaRPr>
          </a:p>
          <a:p>
            <a:r>
              <a:rPr lang="en-US" dirty="0">
                <a:solidFill>
                  <a:srgbClr val="EF4135"/>
                </a:solidFill>
                <a:latin typeface="Consolas" panose="020B0609020204030204" pitchFamily="49" charset="0"/>
              </a:rPr>
              <a:t>d</a:t>
            </a:r>
            <a:r>
              <a:rPr lang="en-US" b="0" dirty="0">
                <a:solidFill>
                  <a:srgbClr val="EF4135"/>
                </a:solidFill>
                <a:effectLst/>
                <a:latin typeface="Consolas" panose="020B0609020204030204" pitchFamily="49" charset="0"/>
              </a:rPr>
              <a:t>ocker rm</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p>
        </p:txBody>
      </p:sp>
    </p:spTree>
    <p:extLst>
      <p:ext uri="{BB962C8B-B14F-4D97-AF65-F5344CB8AC3E}">
        <p14:creationId xmlns:p14="http://schemas.microsoft.com/office/powerpoint/2010/main" val="1701296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603D-C8C1-4235-A61C-E6B517299EE8}"/>
              </a:ext>
            </a:extLst>
          </p:cNvPr>
          <p:cNvSpPr>
            <a:spLocks noGrp="1"/>
          </p:cNvSpPr>
          <p:nvPr>
            <p:ph type="title"/>
          </p:nvPr>
        </p:nvSpPr>
        <p:spPr>
          <a:xfrm>
            <a:off x="838200" y="365126"/>
            <a:ext cx="10515600" cy="649942"/>
          </a:xfrm>
        </p:spPr>
        <p:txBody>
          <a:bodyPr>
            <a:normAutofit fontScale="90000"/>
          </a:bodyPr>
          <a:lstStyle/>
          <a:p>
            <a:r>
              <a:rPr lang="en-US" dirty="0"/>
              <a:t>Summary</a:t>
            </a:r>
          </a:p>
        </p:txBody>
      </p:sp>
      <p:cxnSp>
        <p:nvCxnSpPr>
          <p:cNvPr id="3" name="Straight Connector 2">
            <a:extLst>
              <a:ext uri="{FF2B5EF4-FFF2-40B4-BE49-F238E27FC236}">
                <a16:creationId xmlns:a16="http://schemas.microsoft.com/office/drawing/2014/main" id="{7B285862-2B7C-42B8-B1C7-E4B615AF304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Content Placeholder 2">
            <a:extLst>
              <a:ext uri="{FF2B5EF4-FFF2-40B4-BE49-F238E27FC236}">
                <a16:creationId xmlns:a16="http://schemas.microsoft.com/office/drawing/2014/main" id="{CC68895B-3A4B-4B66-AA73-F9BDEEB5467E}"/>
              </a:ext>
            </a:extLst>
          </p:cNvPr>
          <p:cNvSpPr txBox="1">
            <a:spLocks/>
          </p:cNvSpPr>
          <p:nvPr/>
        </p:nvSpPr>
        <p:spPr>
          <a:xfrm>
            <a:off x="779477" y="1322323"/>
            <a:ext cx="9706349" cy="3476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r>
              <a:rPr lang="en-US" dirty="0"/>
              <a:t>Powershell is a DBAs best friend and can be used to automate almost anything.</a:t>
            </a:r>
          </a:p>
          <a:p>
            <a:pPr marL="1147527" lvl="1" indent="-571500"/>
            <a:r>
              <a:rPr lang="en-US" dirty="0" err="1"/>
              <a:t>DBATools</a:t>
            </a:r>
            <a:r>
              <a:rPr lang="en-US" dirty="0"/>
              <a:t>, </a:t>
            </a:r>
            <a:r>
              <a:rPr lang="en-US" dirty="0" err="1"/>
              <a:t>SQLServer</a:t>
            </a:r>
            <a:r>
              <a:rPr lang="en-US" dirty="0"/>
              <a:t>, </a:t>
            </a:r>
            <a:r>
              <a:rPr lang="en-US" dirty="0" err="1"/>
              <a:t>DBACheck</a:t>
            </a:r>
            <a:endParaRPr lang="en-US" dirty="0"/>
          </a:p>
          <a:p>
            <a:pPr marL="571500" indent="-571500"/>
            <a:r>
              <a:rPr lang="en-US" dirty="0"/>
              <a:t>Docker can be used to create dynamic database environments that can be used for</a:t>
            </a:r>
          </a:p>
          <a:p>
            <a:pPr marL="1147527" lvl="1" indent="-571500"/>
            <a:r>
              <a:rPr lang="en-US" dirty="0"/>
              <a:t>Testing</a:t>
            </a:r>
          </a:p>
          <a:p>
            <a:pPr marL="1147527" lvl="1" indent="-571500"/>
            <a:r>
              <a:rPr lang="en-US" dirty="0"/>
              <a:t>Development</a:t>
            </a:r>
          </a:p>
          <a:p>
            <a:pPr marL="1147527" lvl="1" indent="-571500"/>
            <a:r>
              <a:rPr lang="en-US" dirty="0"/>
              <a:t>Even Production</a:t>
            </a:r>
          </a:p>
        </p:txBody>
      </p:sp>
    </p:spTree>
    <p:extLst>
      <p:ext uri="{BB962C8B-B14F-4D97-AF65-F5344CB8AC3E}">
        <p14:creationId xmlns:p14="http://schemas.microsoft.com/office/powerpoint/2010/main" val="166848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431718" y="217540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400" b="1" dirty="0">
                <a:solidFill>
                  <a:schemeClr val="tx1">
                    <a:lumMod val="85000"/>
                    <a:lumOff val="15000"/>
                  </a:schemeClr>
                </a:solidFill>
                <a:effectLst/>
                <a:latin typeface="Calibri" panose="020F0502020204030204" pitchFamily="34" charset="0"/>
                <a:ea typeface="Calibri" panose="020F0502020204030204" pitchFamily="34" charset="0"/>
              </a:rPr>
              <a:t>The Quick Version</a:t>
            </a:r>
          </a:p>
          <a:p>
            <a:pPr algn="just"/>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400" i="1" dirty="0" err="1">
                <a:solidFill>
                  <a:schemeClr val="tx1">
                    <a:lumMod val="85000"/>
                    <a:lumOff val="15000"/>
                  </a:schemeClr>
                </a:solidFill>
                <a:effectLst/>
                <a:latin typeface="Calibri" panose="020F0502020204030204" pitchFamily="34" charset="0"/>
                <a:ea typeface="Calibri" panose="020F0502020204030204" pitchFamily="34" charset="0"/>
              </a:rPr>
              <a:t>you</a:t>
            </a:r>
            <a:r>
              <a:rPr lang="en-CA" sz="1400" i="1" dirty="0">
                <a:solidFill>
                  <a:schemeClr val="tx1">
                    <a:lumMod val="85000"/>
                    <a:lumOff val="15000"/>
                  </a:schemeClr>
                </a:solidFill>
                <a:effectLst/>
                <a:latin typeface="Calibri" panose="020F0502020204030204" pitchFamily="34" charset="0"/>
                <a:ea typeface="Calibri" panose="020F0502020204030204" pitchFamily="34" charset="0"/>
              </a:rPr>
              <a:t>.  </a:t>
            </a:r>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431718" y="3600450"/>
            <a:ext cx="7623710" cy="1312449"/>
          </a:xfrm>
        </p:spPr>
        <p:txBody>
          <a:bodyPr/>
          <a:lstStyle/>
          <a:p>
            <a:pPr algn="just"/>
            <a:r>
              <a:rPr lang="en-CA" sz="1400" b="1" u="sng" dirty="0">
                <a:effectLst/>
                <a:latin typeface="Calibri" panose="020F0502020204030204" pitchFamily="34" charset="0"/>
                <a:ea typeface="Calibri" panose="020F0502020204030204" pitchFamily="34" charset="0"/>
              </a:rPr>
              <a:t>We do not tolerate harassment in any form.</a:t>
            </a:r>
            <a:r>
              <a:rPr lang="en-CA" sz="1400" b="1" dirty="0">
                <a:effectLst/>
                <a:latin typeface="Calibri" panose="020F0502020204030204" pitchFamily="34" charset="0"/>
                <a:ea typeface="Calibri" panose="020F0502020204030204" pitchFamily="34" charset="0"/>
              </a:rPr>
              <a:t> </a:t>
            </a:r>
            <a:r>
              <a:rPr lang="en-CA" sz="1400" dirty="0">
                <a:effectLst/>
                <a:latin typeface="Calibri" panose="020F0502020204030204" pitchFamily="34" charset="0"/>
                <a:ea typeface="Calibri" panose="020F0502020204030204" pitchFamily="34" charset="0"/>
              </a:rPr>
              <a:t>For the duration of your engagement with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participants violating these rules may be sanctioned or expelled without a refund (if that applies) at the discretion of the conference organizers.</a:t>
            </a:r>
          </a:p>
          <a:p>
            <a:pPr algn="just"/>
            <a:endParaRPr lang="en-CA" sz="1400" dirty="0">
              <a:effectLst/>
              <a:latin typeface="Calibri" panose="020F0502020204030204" pitchFamily="34" charset="0"/>
              <a:ea typeface="Calibri" panose="020F0502020204030204" pitchFamily="34" charset="0"/>
            </a:endParaRPr>
          </a:p>
          <a:p>
            <a:r>
              <a:rPr lang="en-CA" sz="1400" dirty="0">
                <a:effectLst/>
                <a:latin typeface="Calibri" panose="020F0502020204030204" pitchFamily="34" charset="0"/>
                <a:ea typeface="Calibri" panose="020F0502020204030204" pitchFamily="34" charset="0"/>
              </a:rPr>
              <a:t>You can review the full policy at: </a:t>
            </a:r>
            <a:r>
              <a:rPr lang="en-CA" sz="14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400" b="1" dirty="0">
                <a:effectLst/>
                <a:latin typeface="Calibri" panose="020F0502020204030204" pitchFamily="34" charset="0"/>
                <a:ea typeface="Calibri" panose="020F0502020204030204" pitchFamily="34" charset="0"/>
              </a:rPr>
              <a:t> </a:t>
            </a:r>
          </a:p>
          <a:p>
            <a:pPr algn="just"/>
            <a:endParaRPr lang="en-CA" sz="1400" dirty="0"/>
          </a:p>
        </p:txBody>
      </p:sp>
    </p:spTree>
    <p:extLst>
      <p:ext uri="{BB962C8B-B14F-4D97-AF65-F5344CB8AC3E}">
        <p14:creationId xmlns:p14="http://schemas.microsoft.com/office/powerpoint/2010/main" val="171458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F8F0-6FC1-49D6-9878-117044C24963}"/>
              </a:ext>
            </a:extLst>
          </p:cNvPr>
          <p:cNvSpPr>
            <a:spLocks noGrp="1"/>
          </p:cNvSpPr>
          <p:nvPr>
            <p:ph type="title"/>
          </p:nvPr>
        </p:nvSpPr>
        <p:spPr>
          <a:xfrm>
            <a:off x="838200" y="365126"/>
            <a:ext cx="10515600" cy="649942"/>
          </a:xfrm>
        </p:spPr>
        <p:txBody>
          <a:bodyPr>
            <a:normAutofit fontScale="90000"/>
          </a:bodyPr>
          <a:lstStyle/>
          <a:p>
            <a:r>
              <a:rPr lang="en-CA" dirty="0"/>
              <a:t>Agenda</a:t>
            </a:r>
          </a:p>
        </p:txBody>
      </p:sp>
      <p:sp>
        <p:nvSpPr>
          <p:cNvPr id="3" name="Content Placeholder 2">
            <a:extLst>
              <a:ext uri="{FF2B5EF4-FFF2-40B4-BE49-F238E27FC236}">
                <a16:creationId xmlns:a16="http://schemas.microsoft.com/office/drawing/2014/main" id="{7DB07BBF-19C7-4E65-8DB8-B389DF70930B}"/>
              </a:ext>
            </a:extLst>
          </p:cNvPr>
          <p:cNvSpPr>
            <a:spLocks noGrp="1"/>
          </p:cNvSpPr>
          <p:nvPr>
            <p:ph idx="1"/>
          </p:nvPr>
        </p:nvSpPr>
        <p:spPr/>
        <p:txBody>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Docker Overview</a:t>
            </a:r>
          </a:p>
          <a:p>
            <a:pPr marL="457200" indent="-457200">
              <a:buFont typeface="Arial" panose="020B0604020202020204" pitchFamily="34" charset="0"/>
              <a:buChar char="•"/>
            </a:pPr>
            <a:r>
              <a:rPr lang="en-US" dirty="0"/>
              <a:t>Use Case Review</a:t>
            </a:r>
          </a:p>
          <a:p>
            <a:pPr marL="457200" indent="-457200">
              <a:buFont typeface="Arial" panose="020B0604020202020204" pitchFamily="34" charset="0"/>
              <a:buChar char="•"/>
            </a:pPr>
            <a:r>
              <a:rPr lang="en-US" dirty="0"/>
              <a:t>PowerShell Automation</a:t>
            </a:r>
          </a:p>
          <a:p>
            <a:pPr marL="457200" indent="-457200">
              <a:buFont typeface="Arial" panose="020B0604020202020204" pitchFamily="34" charset="0"/>
              <a:buChar char="•"/>
            </a:pPr>
            <a:r>
              <a:rPr lang="en-US" dirty="0"/>
              <a:t>Question &amp; Answer</a:t>
            </a:r>
          </a:p>
          <a:p>
            <a:endParaRPr lang="en-CA" dirty="0"/>
          </a:p>
        </p:txBody>
      </p:sp>
      <p:cxnSp>
        <p:nvCxnSpPr>
          <p:cNvPr id="4" name="Straight Connector 3">
            <a:extLst>
              <a:ext uri="{FF2B5EF4-FFF2-40B4-BE49-F238E27FC236}">
                <a16:creationId xmlns:a16="http://schemas.microsoft.com/office/drawing/2014/main" id="{B9A91AD6-9B8B-4DD1-A1C7-DEF5A09CCB1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05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F33FD-8E16-4F68-9618-9039D14046BB}"/>
              </a:ext>
            </a:extLst>
          </p:cNvPr>
          <p:cNvSpPr txBox="1"/>
          <p:nvPr/>
        </p:nvSpPr>
        <p:spPr>
          <a:xfrm>
            <a:off x="908106" y="2830933"/>
            <a:ext cx="6094602" cy="1107996"/>
          </a:xfrm>
          <a:prstGeom prst="rect">
            <a:avLst/>
          </a:prstGeom>
          <a:noFill/>
        </p:spPr>
        <p:txBody>
          <a:bodyPr wrap="square">
            <a:spAutoFit/>
          </a:bodyPr>
          <a:lstStyle/>
          <a:p>
            <a:r>
              <a:rPr lang="en-US" sz="6600" dirty="0">
                <a:solidFill>
                  <a:schemeClr val="bg1"/>
                </a:solidFill>
              </a:rPr>
              <a:t>Docker</a:t>
            </a:r>
          </a:p>
        </p:txBody>
      </p:sp>
    </p:spTree>
    <p:extLst>
      <p:ext uri="{BB962C8B-B14F-4D97-AF65-F5344CB8AC3E}">
        <p14:creationId xmlns:p14="http://schemas.microsoft.com/office/powerpoint/2010/main" val="58063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D6CB-C638-40CA-833B-725506FD2A90}"/>
              </a:ext>
            </a:extLst>
          </p:cNvPr>
          <p:cNvSpPr>
            <a:spLocks noGrp="1"/>
          </p:cNvSpPr>
          <p:nvPr>
            <p:ph type="title"/>
          </p:nvPr>
        </p:nvSpPr>
        <p:spPr>
          <a:xfrm>
            <a:off x="838200" y="365125"/>
            <a:ext cx="10515600" cy="733833"/>
          </a:xfrm>
        </p:spPr>
        <p:txBody>
          <a:bodyPr/>
          <a:lstStyle/>
          <a:p>
            <a:r>
              <a:rPr lang="en-US" dirty="0"/>
              <a:t>VM versus Container</a:t>
            </a:r>
          </a:p>
        </p:txBody>
      </p:sp>
      <p:pic>
        <p:nvPicPr>
          <p:cNvPr id="3" name="Picture 2">
            <a:extLst>
              <a:ext uri="{FF2B5EF4-FFF2-40B4-BE49-F238E27FC236}">
                <a16:creationId xmlns:a16="http://schemas.microsoft.com/office/drawing/2014/main" id="{3DA05759-6DD7-4B0D-B941-320B135F3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32" y="1162916"/>
            <a:ext cx="4850580" cy="4359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03BA302-1E62-4FCB-AA35-38116706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93" y="1153198"/>
            <a:ext cx="4862329" cy="4359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98A529-A9B5-4FA0-8F8B-55D4A9306A78}"/>
              </a:ext>
            </a:extLst>
          </p:cNvPr>
          <p:cNvSpPr txBox="1"/>
          <p:nvPr/>
        </p:nvSpPr>
        <p:spPr>
          <a:xfrm>
            <a:off x="597715" y="5512526"/>
            <a:ext cx="6094602" cy="369332"/>
          </a:xfrm>
          <a:prstGeom prst="rect">
            <a:avLst/>
          </a:prstGeom>
          <a:noFill/>
        </p:spPr>
        <p:txBody>
          <a:bodyPr wrap="square">
            <a:spAutoFit/>
          </a:bodyPr>
          <a:lstStyle/>
          <a:p>
            <a:r>
              <a:rPr lang="en-US" dirty="0">
                <a:hlinkClick r:id="rId4"/>
              </a:rPr>
              <a:t>https://www.backblaze.com/blog/vm-vs-containers/</a:t>
            </a:r>
            <a:endParaRPr lang="en-US" dirty="0"/>
          </a:p>
        </p:txBody>
      </p:sp>
      <p:cxnSp>
        <p:nvCxnSpPr>
          <p:cNvPr id="7" name="Straight Connector 6">
            <a:extLst>
              <a:ext uri="{FF2B5EF4-FFF2-40B4-BE49-F238E27FC236}">
                <a16:creationId xmlns:a16="http://schemas.microsoft.com/office/drawing/2014/main" id="{DAABE475-239E-4A6F-9703-3D91972AC4C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214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57C1-E012-4AB3-B364-B6EE37EDD9CF}"/>
              </a:ext>
            </a:extLst>
          </p:cNvPr>
          <p:cNvSpPr>
            <a:spLocks noGrp="1"/>
          </p:cNvSpPr>
          <p:nvPr>
            <p:ph type="title"/>
          </p:nvPr>
        </p:nvSpPr>
        <p:spPr>
          <a:xfrm>
            <a:off x="838200" y="332824"/>
            <a:ext cx="10515600" cy="791093"/>
          </a:xfrm>
        </p:spPr>
        <p:txBody>
          <a:bodyPr>
            <a:normAutofit/>
          </a:bodyPr>
          <a:lstStyle/>
          <a:p>
            <a:r>
              <a:rPr lang="en-US" dirty="0"/>
              <a:t>Docker</a:t>
            </a:r>
            <a:r>
              <a:rPr lang="en-US" sz="4000" dirty="0"/>
              <a:t> Architecture</a:t>
            </a:r>
          </a:p>
        </p:txBody>
      </p:sp>
      <p:sp>
        <p:nvSpPr>
          <p:cNvPr id="3" name="Rectangle: Rounded Corners 2">
            <a:extLst>
              <a:ext uri="{FF2B5EF4-FFF2-40B4-BE49-F238E27FC236}">
                <a16:creationId xmlns:a16="http://schemas.microsoft.com/office/drawing/2014/main" id="{C14DF5AA-A539-406D-8CE4-EA59ADB97A7E}"/>
              </a:ext>
            </a:extLst>
          </p:cNvPr>
          <p:cNvSpPr>
            <a:spLocks/>
          </p:cNvSpPr>
          <p:nvPr/>
        </p:nvSpPr>
        <p:spPr>
          <a:xfrm>
            <a:off x="2960163" y="1355587"/>
            <a:ext cx="4894216" cy="41873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noAutofit/>
          </a:bodyPr>
          <a:lstStyle/>
          <a:p>
            <a:pPr algn="l"/>
            <a:endParaRPr lang="en-US" sz="2400" dirty="0">
              <a:solidFill>
                <a:schemeClr val="accent1"/>
              </a:solidFill>
            </a:endParaRPr>
          </a:p>
        </p:txBody>
      </p:sp>
      <p:sp>
        <p:nvSpPr>
          <p:cNvPr id="5" name="Rectangle: Rounded Corners 4">
            <a:extLst>
              <a:ext uri="{FF2B5EF4-FFF2-40B4-BE49-F238E27FC236}">
                <a16:creationId xmlns:a16="http://schemas.microsoft.com/office/drawing/2014/main" id="{99E34FE9-710A-4286-81AA-244164B2D7A2}"/>
              </a:ext>
            </a:extLst>
          </p:cNvPr>
          <p:cNvSpPr/>
          <p:nvPr/>
        </p:nvSpPr>
        <p:spPr>
          <a:xfrm>
            <a:off x="432756" y="1757340"/>
            <a:ext cx="2107096" cy="1225868"/>
          </a:xfrm>
          <a:prstGeom prst="roundRect">
            <a:avLst/>
          </a:prstGeom>
        </p:spPr>
        <p:style>
          <a:lnRef idx="1">
            <a:schemeClr val="dk1"/>
          </a:lnRef>
          <a:fillRef idx="2">
            <a:schemeClr val="dk1"/>
          </a:fillRef>
          <a:effectRef idx="1">
            <a:schemeClr val="dk1"/>
          </a:effectRef>
          <a:fontRef idx="minor">
            <a:schemeClr val="dk1"/>
          </a:fontRef>
        </p:style>
        <p:txBody>
          <a:bodyPr lIns="0" tIns="0" rIns="0" bIns="0" rtlCol="0" anchor="ctr">
            <a:spAutoFit/>
          </a:bodyPr>
          <a:lstStyle/>
          <a:p>
            <a:pPr algn="l"/>
            <a:r>
              <a:rPr lang="en-US" sz="2400" dirty="0">
                <a:solidFill>
                  <a:schemeClr val="accent1"/>
                </a:solidFill>
              </a:rPr>
              <a:t>Docker pull</a:t>
            </a:r>
          </a:p>
          <a:p>
            <a:pPr algn="l"/>
            <a:r>
              <a:rPr lang="en-US" sz="2400" dirty="0">
                <a:solidFill>
                  <a:schemeClr val="accent1"/>
                </a:solidFill>
              </a:rPr>
              <a:t>Docker run</a:t>
            </a:r>
          </a:p>
          <a:p>
            <a:r>
              <a:rPr lang="en-US" sz="2400" dirty="0">
                <a:solidFill>
                  <a:schemeClr val="accent1"/>
                </a:solidFill>
              </a:rPr>
              <a:t>Docker Start</a:t>
            </a:r>
          </a:p>
        </p:txBody>
      </p:sp>
      <p:sp>
        <p:nvSpPr>
          <p:cNvPr id="6" name="Rectangle: Rounded Corners 5">
            <a:extLst>
              <a:ext uri="{FF2B5EF4-FFF2-40B4-BE49-F238E27FC236}">
                <a16:creationId xmlns:a16="http://schemas.microsoft.com/office/drawing/2014/main" id="{38C62605-4E31-4ECD-B308-1115C8895831}"/>
              </a:ext>
            </a:extLst>
          </p:cNvPr>
          <p:cNvSpPr/>
          <p:nvPr/>
        </p:nvSpPr>
        <p:spPr>
          <a:xfrm>
            <a:off x="477219" y="1467513"/>
            <a:ext cx="811033"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Client</a:t>
            </a:r>
          </a:p>
        </p:txBody>
      </p:sp>
      <p:sp>
        <p:nvSpPr>
          <p:cNvPr id="7" name="Rectangle: Rounded Corners 6">
            <a:extLst>
              <a:ext uri="{FF2B5EF4-FFF2-40B4-BE49-F238E27FC236}">
                <a16:creationId xmlns:a16="http://schemas.microsoft.com/office/drawing/2014/main" id="{4432625C-22E9-4CDE-9C69-C121D5699A6C}"/>
              </a:ext>
            </a:extLst>
          </p:cNvPr>
          <p:cNvSpPr/>
          <p:nvPr/>
        </p:nvSpPr>
        <p:spPr>
          <a:xfrm>
            <a:off x="3305638" y="1669763"/>
            <a:ext cx="4197670" cy="306467"/>
          </a:xfrm>
          <a:prstGeom prst="roundRect">
            <a:avLst/>
          </a:prstGeom>
        </p:spPr>
        <p:style>
          <a:lnRef idx="2">
            <a:schemeClr val="dk1"/>
          </a:lnRef>
          <a:fillRef idx="1">
            <a:schemeClr val="lt1"/>
          </a:fillRef>
          <a:effectRef idx="0">
            <a:schemeClr val="dk1"/>
          </a:effectRef>
          <a:fontRef idx="minor">
            <a:schemeClr val="dk1"/>
          </a:fontRef>
        </p:style>
        <p:txBody>
          <a:bodyPr vert="horz" lIns="0" tIns="0" rIns="0" bIns="0" rtlCol="0" anchor="t">
            <a:spAutoFit/>
          </a:bodyPr>
          <a:lstStyle/>
          <a:p>
            <a:pPr algn="l"/>
            <a:r>
              <a:rPr lang="en-US" dirty="0">
                <a:solidFill>
                  <a:schemeClr val="accent1"/>
                </a:solidFill>
              </a:rPr>
              <a:t>Docker Daemon</a:t>
            </a:r>
          </a:p>
        </p:txBody>
      </p:sp>
      <p:sp>
        <p:nvSpPr>
          <p:cNvPr id="8" name="Rectangle: Rounded Corners 7">
            <a:extLst>
              <a:ext uri="{FF2B5EF4-FFF2-40B4-BE49-F238E27FC236}">
                <a16:creationId xmlns:a16="http://schemas.microsoft.com/office/drawing/2014/main" id="{2DE4A118-060E-4833-8759-5FA685A5A222}"/>
              </a:ext>
            </a:extLst>
          </p:cNvPr>
          <p:cNvSpPr>
            <a:spLocks/>
          </p:cNvSpPr>
          <p:nvPr/>
        </p:nvSpPr>
        <p:spPr>
          <a:xfrm>
            <a:off x="8398187" y="1376987"/>
            <a:ext cx="1888814" cy="4187356"/>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noAutofit/>
          </a:bodyPr>
          <a:lstStyle/>
          <a:p>
            <a:pPr algn="l"/>
            <a:endParaRPr lang="en-US" sz="2400" dirty="0">
              <a:solidFill>
                <a:schemeClr val="accent1"/>
              </a:solidFill>
            </a:endParaRPr>
          </a:p>
        </p:txBody>
      </p:sp>
      <p:sp>
        <p:nvSpPr>
          <p:cNvPr id="9" name="Rectangle: Rounded Corners 8">
            <a:extLst>
              <a:ext uri="{FF2B5EF4-FFF2-40B4-BE49-F238E27FC236}">
                <a16:creationId xmlns:a16="http://schemas.microsoft.com/office/drawing/2014/main" id="{471E89BF-F282-422C-A34C-F234A2BBC9C6}"/>
              </a:ext>
            </a:extLst>
          </p:cNvPr>
          <p:cNvSpPr/>
          <p:nvPr/>
        </p:nvSpPr>
        <p:spPr>
          <a:xfrm>
            <a:off x="8498150" y="1193637"/>
            <a:ext cx="1159566"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Registry</a:t>
            </a:r>
            <a:endParaRPr lang="en-US" sz="2400" dirty="0">
              <a:solidFill>
                <a:schemeClr val="accent1"/>
              </a:solidFill>
            </a:endParaRPr>
          </a:p>
        </p:txBody>
      </p:sp>
      <p:sp>
        <p:nvSpPr>
          <p:cNvPr id="10" name="Rectangle: Rounded Corners 9">
            <a:extLst>
              <a:ext uri="{FF2B5EF4-FFF2-40B4-BE49-F238E27FC236}">
                <a16:creationId xmlns:a16="http://schemas.microsoft.com/office/drawing/2014/main" id="{45C286F5-755D-43EB-B156-D5EAAC6F6530}"/>
              </a:ext>
            </a:extLst>
          </p:cNvPr>
          <p:cNvSpPr/>
          <p:nvPr/>
        </p:nvSpPr>
        <p:spPr>
          <a:xfrm>
            <a:off x="3518457" y="1235843"/>
            <a:ext cx="1888814"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Docker Host</a:t>
            </a:r>
          </a:p>
        </p:txBody>
      </p:sp>
      <p:pic>
        <p:nvPicPr>
          <p:cNvPr id="11" name="Graphic 10">
            <a:extLst>
              <a:ext uri="{FF2B5EF4-FFF2-40B4-BE49-F238E27FC236}">
                <a16:creationId xmlns:a16="http://schemas.microsoft.com/office/drawing/2014/main" id="{BDB684B7-4672-42B8-9E6F-CA1FF0E1C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6897" y="1483683"/>
            <a:ext cx="1159566" cy="937393"/>
          </a:xfrm>
          <a:prstGeom prst="rect">
            <a:avLst/>
          </a:prstGeom>
        </p:spPr>
      </p:pic>
      <p:pic>
        <p:nvPicPr>
          <p:cNvPr id="12" name="Picture 2" descr="product logo">
            <a:extLst>
              <a:ext uri="{FF2B5EF4-FFF2-40B4-BE49-F238E27FC236}">
                <a16:creationId xmlns:a16="http://schemas.microsoft.com/office/drawing/2014/main" id="{C9896EBC-8E34-4256-8A43-71B61E050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430" y="27578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Image result for powershell logo">
            <a:extLst>
              <a:ext uri="{FF2B5EF4-FFF2-40B4-BE49-F238E27FC236}">
                <a16:creationId xmlns:a16="http://schemas.microsoft.com/office/drawing/2014/main" id="{64E921AB-4641-4BAC-9F6C-BC1F62A57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910" y="4041358"/>
            <a:ext cx="941635" cy="94163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10D42F1B-938E-4111-95D2-806763A3C14F}"/>
              </a:ext>
            </a:extLst>
          </p:cNvPr>
          <p:cNvSpPr/>
          <p:nvPr/>
        </p:nvSpPr>
        <p:spPr>
          <a:xfrm>
            <a:off x="5512657" y="2402937"/>
            <a:ext cx="1741583" cy="2465568"/>
          </a:xfrm>
          <a:prstGeom prst="roundRect">
            <a:avLst/>
          </a:prstGeom>
        </p:spPr>
        <p:style>
          <a:lnRef idx="2">
            <a:schemeClr val="accent4"/>
          </a:lnRef>
          <a:fillRef idx="1">
            <a:schemeClr val="lt1"/>
          </a:fillRef>
          <a:effectRef idx="0">
            <a:schemeClr val="accent4"/>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15" name="Graphic 14">
            <a:extLst>
              <a:ext uri="{FF2B5EF4-FFF2-40B4-BE49-F238E27FC236}">
                <a16:creationId xmlns:a16="http://schemas.microsoft.com/office/drawing/2014/main" id="{1838993B-A259-4249-9212-1D77263F7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5655" y="2698328"/>
            <a:ext cx="1159566" cy="937393"/>
          </a:xfrm>
          <a:prstGeom prst="rect">
            <a:avLst/>
          </a:prstGeom>
        </p:spPr>
      </p:pic>
      <p:pic>
        <p:nvPicPr>
          <p:cNvPr id="16" name="Picture 2" descr="product logo">
            <a:extLst>
              <a:ext uri="{FF2B5EF4-FFF2-40B4-BE49-F238E27FC236}">
                <a16:creationId xmlns:a16="http://schemas.microsoft.com/office/drawing/2014/main" id="{A8033544-46CB-4F89-9A68-3857DE599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188" y="3775863"/>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8713CE85-97CD-479B-8623-C5FBB337F161}"/>
              </a:ext>
            </a:extLst>
          </p:cNvPr>
          <p:cNvSpPr/>
          <p:nvPr/>
        </p:nvSpPr>
        <p:spPr>
          <a:xfrm>
            <a:off x="5617405" y="2190878"/>
            <a:ext cx="1070778" cy="306467"/>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dirty="0">
                <a:solidFill>
                  <a:schemeClr val="accent1"/>
                </a:solidFill>
              </a:rPr>
              <a:t>Images</a:t>
            </a:r>
            <a:endParaRPr lang="en-US" sz="2400" dirty="0">
              <a:solidFill>
                <a:schemeClr val="accent1"/>
              </a:solidFill>
            </a:endParaRPr>
          </a:p>
        </p:txBody>
      </p:sp>
      <p:sp>
        <p:nvSpPr>
          <p:cNvPr id="18" name="Rectangle: Rounded Corners 17">
            <a:extLst>
              <a:ext uri="{FF2B5EF4-FFF2-40B4-BE49-F238E27FC236}">
                <a16:creationId xmlns:a16="http://schemas.microsoft.com/office/drawing/2014/main" id="{AAA5EF42-CCD0-4A37-9471-66D1557DD5BC}"/>
              </a:ext>
            </a:extLst>
          </p:cNvPr>
          <p:cNvSpPr/>
          <p:nvPr/>
        </p:nvSpPr>
        <p:spPr>
          <a:xfrm>
            <a:off x="3308550" y="2399632"/>
            <a:ext cx="1993562" cy="2465568"/>
          </a:xfrm>
          <a:prstGeom prst="roundRect">
            <a:avLst/>
          </a:prstGeom>
        </p:spPr>
        <p:style>
          <a:lnRef idx="2">
            <a:schemeClr val="accent4"/>
          </a:lnRef>
          <a:fillRef idx="1">
            <a:schemeClr val="lt1"/>
          </a:fillRef>
          <a:effectRef idx="0">
            <a:schemeClr val="accent4"/>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9" name="Rectangle: Rounded Corners 18">
            <a:extLst>
              <a:ext uri="{FF2B5EF4-FFF2-40B4-BE49-F238E27FC236}">
                <a16:creationId xmlns:a16="http://schemas.microsoft.com/office/drawing/2014/main" id="{572EC301-F2AF-4781-B8B9-ECDE51488DED}"/>
              </a:ext>
            </a:extLst>
          </p:cNvPr>
          <p:cNvSpPr/>
          <p:nvPr/>
        </p:nvSpPr>
        <p:spPr>
          <a:xfrm>
            <a:off x="3308550" y="2190878"/>
            <a:ext cx="1490818" cy="306467"/>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dirty="0">
                <a:solidFill>
                  <a:schemeClr val="accent1"/>
                </a:solidFill>
              </a:rPr>
              <a:t>Containers</a:t>
            </a:r>
          </a:p>
        </p:txBody>
      </p:sp>
      <p:grpSp>
        <p:nvGrpSpPr>
          <p:cNvPr id="20" name="Group 19">
            <a:extLst>
              <a:ext uri="{FF2B5EF4-FFF2-40B4-BE49-F238E27FC236}">
                <a16:creationId xmlns:a16="http://schemas.microsoft.com/office/drawing/2014/main" id="{6783EA09-BC5A-4E9E-8A43-5A47A2AB3667}"/>
              </a:ext>
            </a:extLst>
          </p:cNvPr>
          <p:cNvGrpSpPr/>
          <p:nvPr/>
        </p:nvGrpSpPr>
        <p:grpSpPr>
          <a:xfrm>
            <a:off x="3677882" y="2768964"/>
            <a:ext cx="539533" cy="428489"/>
            <a:chOff x="3677882" y="2953522"/>
            <a:chExt cx="539533" cy="428489"/>
          </a:xfrm>
        </p:grpSpPr>
        <p:sp>
          <p:nvSpPr>
            <p:cNvPr id="21" name="Cube 20">
              <a:extLst>
                <a:ext uri="{FF2B5EF4-FFF2-40B4-BE49-F238E27FC236}">
                  <a16:creationId xmlns:a16="http://schemas.microsoft.com/office/drawing/2014/main" id="{2ED0C6B5-EEFB-4ACA-ABBC-A8C4DAAF2904}"/>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2" name="Graphic 21">
              <a:extLst>
                <a:ext uri="{FF2B5EF4-FFF2-40B4-BE49-F238E27FC236}">
                  <a16:creationId xmlns:a16="http://schemas.microsoft.com/office/drawing/2014/main" id="{16A57E61-7BF9-4070-A158-A06DCC6F6A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23" name="Group 22">
            <a:extLst>
              <a:ext uri="{FF2B5EF4-FFF2-40B4-BE49-F238E27FC236}">
                <a16:creationId xmlns:a16="http://schemas.microsoft.com/office/drawing/2014/main" id="{7A5DE8F7-BBC6-4CEC-951E-E5C74D98A9A6}"/>
              </a:ext>
            </a:extLst>
          </p:cNvPr>
          <p:cNvGrpSpPr/>
          <p:nvPr/>
        </p:nvGrpSpPr>
        <p:grpSpPr>
          <a:xfrm>
            <a:off x="4387349" y="3921722"/>
            <a:ext cx="539533" cy="428489"/>
            <a:chOff x="3629411" y="3518216"/>
            <a:chExt cx="539533" cy="428489"/>
          </a:xfrm>
        </p:grpSpPr>
        <p:sp>
          <p:nvSpPr>
            <p:cNvPr id="24" name="Cube 23">
              <a:extLst>
                <a:ext uri="{FF2B5EF4-FFF2-40B4-BE49-F238E27FC236}">
                  <a16:creationId xmlns:a16="http://schemas.microsoft.com/office/drawing/2014/main" id="{D94A7A3B-CB2E-4CCA-A748-8258543138B9}"/>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5" name="Picture 2" descr="product logo">
              <a:extLst>
                <a:ext uri="{FF2B5EF4-FFF2-40B4-BE49-F238E27FC236}">
                  <a16:creationId xmlns:a16="http://schemas.microsoft.com/office/drawing/2014/main" id="{4EB11B35-D8D6-4E8D-BEA9-BDBD1D70C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AFF5D099-30B7-44F7-A606-631DB333C3E9}"/>
              </a:ext>
            </a:extLst>
          </p:cNvPr>
          <p:cNvGrpSpPr/>
          <p:nvPr/>
        </p:nvGrpSpPr>
        <p:grpSpPr>
          <a:xfrm>
            <a:off x="3674805" y="3347929"/>
            <a:ext cx="539533" cy="428489"/>
            <a:chOff x="3677882" y="2953522"/>
            <a:chExt cx="539533" cy="428489"/>
          </a:xfrm>
        </p:grpSpPr>
        <p:sp>
          <p:nvSpPr>
            <p:cNvPr id="27" name="Cube 26">
              <a:extLst>
                <a:ext uri="{FF2B5EF4-FFF2-40B4-BE49-F238E27FC236}">
                  <a16:creationId xmlns:a16="http://schemas.microsoft.com/office/drawing/2014/main" id="{B85BCAC2-BFD8-4EE0-9896-5952987366BD}"/>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8" name="Graphic 27">
              <a:extLst>
                <a:ext uri="{FF2B5EF4-FFF2-40B4-BE49-F238E27FC236}">
                  <a16:creationId xmlns:a16="http://schemas.microsoft.com/office/drawing/2014/main" id="{8AE3E7CA-3339-4BB7-AB94-0C12D6C05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29" name="Group 28">
            <a:extLst>
              <a:ext uri="{FF2B5EF4-FFF2-40B4-BE49-F238E27FC236}">
                <a16:creationId xmlns:a16="http://schemas.microsoft.com/office/drawing/2014/main" id="{C079A9B1-5F7A-40B9-85C0-52DCCEC9D6F3}"/>
              </a:ext>
            </a:extLst>
          </p:cNvPr>
          <p:cNvGrpSpPr/>
          <p:nvPr/>
        </p:nvGrpSpPr>
        <p:grpSpPr>
          <a:xfrm>
            <a:off x="4403561" y="2768964"/>
            <a:ext cx="539533" cy="428489"/>
            <a:chOff x="3629411" y="3518216"/>
            <a:chExt cx="539533" cy="428489"/>
          </a:xfrm>
        </p:grpSpPr>
        <p:sp>
          <p:nvSpPr>
            <p:cNvPr id="30" name="Cube 29">
              <a:extLst>
                <a:ext uri="{FF2B5EF4-FFF2-40B4-BE49-F238E27FC236}">
                  <a16:creationId xmlns:a16="http://schemas.microsoft.com/office/drawing/2014/main" id="{4FAEC127-19C7-4BEA-B478-3D9B1C4AC147}"/>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1" name="Picture 2" descr="product logo">
              <a:extLst>
                <a:ext uri="{FF2B5EF4-FFF2-40B4-BE49-F238E27FC236}">
                  <a16:creationId xmlns:a16="http://schemas.microsoft.com/office/drawing/2014/main" id="{AB91687F-73AD-46C6-87A2-3653590C4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F81BDC5B-094F-4444-A1C2-3A9AD13E8B3C}"/>
              </a:ext>
            </a:extLst>
          </p:cNvPr>
          <p:cNvGrpSpPr/>
          <p:nvPr/>
        </p:nvGrpSpPr>
        <p:grpSpPr>
          <a:xfrm>
            <a:off x="3653482" y="3921722"/>
            <a:ext cx="539533" cy="428489"/>
            <a:chOff x="3677882" y="2953522"/>
            <a:chExt cx="539533" cy="428489"/>
          </a:xfrm>
        </p:grpSpPr>
        <p:sp>
          <p:nvSpPr>
            <p:cNvPr id="33" name="Cube 32">
              <a:extLst>
                <a:ext uri="{FF2B5EF4-FFF2-40B4-BE49-F238E27FC236}">
                  <a16:creationId xmlns:a16="http://schemas.microsoft.com/office/drawing/2014/main" id="{204DD040-7FC1-40CC-8103-25552D7CC535}"/>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4" name="Graphic 33">
              <a:extLst>
                <a:ext uri="{FF2B5EF4-FFF2-40B4-BE49-F238E27FC236}">
                  <a16:creationId xmlns:a16="http://schemas.microsoft.com/office/drawing/2014/main" id="{69D8D578-D2B6-4590-B7CD-2255C941D1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35" name="Group 34">
            <a:extLst>
              <a:ext uri="{FF2B5EF4-FFF2-40B4-BE49-F238E27FC236}">
                <a16:creationId xmlns:a16="http://schemas.microsoft.com/office/drawing/2014/main" id="{06498737-9451-46D9-B0C3-5ADBD2C1838E}"/>
              </a:ext>
            </a:extLst>
          </p:cNvPr>
          <p:cNvGrpSpPr/>
          <p:nvPr/>
        </p:nvGrpSpPr>
        <p:grpSpPr>
          <a:xfrm>
            <a:off x="4387603" y="3333658"/>
            <a:ext cx="539533" cy="428489"/>
            <a:chOff x="3629411" y="3518216"/>
            <a:chExt cx="539533" cy="428489"/>
          </a:xfrm>
        </p:grpSpPr>
        <p:sp>
          <p:nvSpPr>
            <p:cNvPr id="36" name="Cube 35">
              <a:extLst>
                <a:ext uri="{FF2B5EF4-FFF2-40B4-BE49-F238E27FC236}">
                  <a16:creationId xmlns:a16="http://schemas.microsoft.com/office/drawing/2014/main" id="{A7303AAB-0310-436B-AE42-B12612A9AB6D}"/>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7" name="Picture 2" descr="product logo">
              <a:extLst>
                <a:ext uri="{FF2B5EF4-FFF2-40B4-BE49-F238E27FC236}">
                  <a16:creationId xmlns:a16="http://schemas.microsoft.com/office/drawing/2014/main" id="{29645E82-98A2-4EE0-9542-6AF2BC478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Connector: Curved 37">
            <a:extLst>
              <a:ext uri="{FF2B5EF4-FFF2-40B4-BE49-F238E27FC236}">
                <a16:creationId xmlns:a16="http://schemas.microsoft.com/office/drawing/2014/main" id="{0EFD1602-1A33-426E-B32A-AC5FCF2E21D4}"/>
              </a:ext>
            </a:extLst>
          </p:cNvPr>
          <p:cNvCxnSpPr>
            <a:cxnSpLocks/>
          </p:cNvCxnSpPr>
          <p:nvPr/>
        </p:nvCxnSpPr>
        <p:spPr>
          <a:xfrm flipV="1">
            <a:off x="2143748" y="1791007"/>
            <a:ext cx="1164802" cy="608625"/>
          </a:xfrm>
          <a:prstGeom prst="curvedConnector3">
            <a:avLst/>
          </a:prstGeom>
          <a:ln w="25400">
            <a:solidFill>
              <a:schemeClr val="accent1">
                <a:alpha val="50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CBC0568C-FC9C-435C-BD6F-A5E4836CA5BC}"/>
              </a:ext>
            </a:extLst>
          </p:cNvPr>
          <p:cNvCxnSpPr>
            <a:cxnSpLocks/>
          </p:cNvCxnSpPr>
          <p:nvPr/>
        </p:nvCxnSpPr>
        <p:spPr>
          <a:xfrm flipV="1">
            <a:off x="2293596" y="1791010"/>
            <a:ext cx="1014955" cy="907318"/>
          </a:xfrm>
          <a:prstGeom prst="curvedConnector3">
            <a:avLst>
              <a:gd name="adj1" fmla="val 50000"/>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A9497FC8-052B-4562-AA09-583ADDE4C09C}"/>
              </a:ext>
            </a:extLst>
          </p:cNvPr>
          <p:cNvCxnSpPr>
            <a:cxnSpLocks/>
          </p:cNvCxnSpPr>
          <p:nvPr/>
        </p:nvCxnSpPr>
        <p:spPr>
          <a:xfrm flipV="1">
            <a:off x="2272223" y="1791007"/>
            <a:ext cx="1036327" cy="245451"/>
          </a:xfrm>
          <a:prstGeom prst="curvedConnector3">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CC745F1C-0704-455A-ADE1-EBA1C33784E9}"/>
              </a:ext>
            </a:extLst>
          </p:cNvPr>
          <p:cNvCxnSpPr>
            <a:cxnSpLocks/>
            <a:endCxn id="16" idx="3"/>
          </p:cNvCxnSpPr>
          <p:nvPr/>
        </p:nvCxnSpPr>
        <p:spPr>
          <a:xfrm flipH="1">
            <a:off x="6811688" y="1791007"/>
            <a:ext cx="694532" cy="2461106"/>
          </a:xfrm>
          <a:prstGeom prst="curvedConnector3">
            <a:avLst>
              <a:gd name="adj1" fmla="val -32914"/>
            </a:avLst>
          </a:prstGeom>
          <a:ln w="25400">
            <a:solidFill>
              <a:schemeClr val="accent1">
                <a:alpha val="50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D26164EE-953C-411F-A45A-780034B95821}"/>
              </a:ext>
            </a:extLst>
          </p:cNvPr>
          <p:cNvCxnSpPr>
            <a:cxnSpLocks/>
            <a:stCxn id="11" idx="1"/>
            <a:endCxn id="15" idx="3"/>
          </p:cNvCxnSpPr>
          <p:nvPr/>
        </p:nvCxnSpPr>
        <p:spPr>
          <a:xfrm rot="10800000" flipV="1">
            <a:off x="6915221" y="1952379"/>
            <a:ext cx="1771676" cy="1214645"/>
          </a:xfrm>
          <a:prstGeom prst="curvedConnector3">
            <a:avLst>
              <a:gd name="adj1" fmla="val 50000"/>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646F37EB-853D-40B7-9673-DB0E5B824848}"/>
              </a:ext>
            </a:extLst>
          </p:cNvPr>
          <p:cNvCxnSpPr>
            <a:cxnSpLocks/>
          </p:cNvCxnSpPr>
          <p:nvPr/>
        </p:nvCxnSpPr>
        <p:spPr>
          <a:xfrm>
            <a:off x="7506220" y="1791007"/>
            <a:ext cx="1177765" cy="161372"/>
          </a:xfrm>
          <a:prstGeom prst="curvedConnector3">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17CB427-7C2F-41AB-ACAF-A265EE884606}"/>
              </a:ext>
            </a:extLst>
          </p:cNvPr>
          <p:cNvCxnSpPr>
            <a:cxnSpLocks/>
            <a:stCxn id="16" idx="1"/>
            <a:endCxn id="24" idx="4"/>
          </p:cNvCxnSpPr>
          <p:nvPr/>
        </p:nvCxnSpPr>
        <p:spPr>
          <a:xfrm rot="10800000">
            <a:off x="4819760" y="4189529"/>
            <a:ext cx="1039428" cy="62585"/>
          </a:xfrm>
          <a:prstGeom prst="curvedConnector3">
            <a:avLst>
              <a:gd name="adj1" fmla="val 50000"/>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B7B7355B-86C4-4304-9B0D-3377FFFD7A35}"/>
              </a:ext>
            </a:extLst>
          </p:cNvPr>
          <p:cNvCxnSpPr>
            <a:cxnSpLocks/>
            <a:stCxn id="15" idx="1"/>
            <a:endCxn id="21" idx="0"/>
          </p:cNvCxnSpPr>
          <p:nvPr/>
        </p:nvCxnSpPr>
        <p:spPr>
          <a:xfrm rot="10800000">
            <a:off x="4001211" y="2768965"/>
            <a:ext cx="1754445" cy="398061"/>
          </a:xfrm>
          <a:prstGeom prst="curvedConnector4">
            <a:avLst>
              <a:gd name="adj1" fmla="val 43838"/>
              <a:gd name="adj2" fmla="val 157428"/>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E750EB2E-CD19-4730-BC21-EE82FFC63F26}"/>
              </a:ext>
            </a:extLst>
          </p:cNvPr>
          <p:cNvCxnSpPr>
            <a:cxnSpLocks/>
          </p:cNvCxnSpPr>
          <p:nvPr/>
        </p:nvCxnSpPr>
        <p:spPr>
          <a:xfrm flipH="1">
            <a:off x="6691096" y="1791007"/>
            <a:ext cx="815124" cy="553105"/>
          </a:xfrm>
          <a:prstGeom prst="curvedConnector3">
            <a:avLst>
              <a:gd name="adj1" fmla="val -28045"/>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A06F9639-71FA-4495-9585-8DD4BDAA4460}"/>
              </a:ext>
            </a:extLst>
          </p:cNvPr>
          <p:cNvSpPr/>
          <p:nvPr/>
        </p:nvSpPr>
        <p:spPr>
          <a:xfrm>
            <a:off x="300160" y="5540023"/>
            <a:ext cx="5460084" cy="369332"/>
          </a:xfrm>
          <a:prstGeom prst="rect">
            <a:avLst/>
          </a:prstGeom>
        </p:spPr>
        <p:txBody>
          <a:bodyPr wrap="none">
            <a:spAutoFit/>
          </a:bodyPr>
          <a:lstStyle/>
          <a:p>
            <a:r>
              <a:rPr lang="en-US" dirty="0">
                <a:hlinkClick r:id="rId6"/>
              </a:rPr>
              <a:t>https://www.backblaze.com/blog/vm-vs-containers/</a:t>
            </a:r>
            <a:endParaRPr lang="en-US" dirty="0"/>
          </a:p>
        </p:txBody>
      </p:sp>
      <p:cxnSp>
        <p:nvCxnSpPr>
          <p:cNvPr id="48" name="Straight Connector 47">
            <a:extLst>
              <a:ext uri="{FF2B5EF4-FFF2-40B4-BE49-F238E27FC236}">
                <a16:creationId xmlns:a16="http://schemas.microsoft.com/office/drawing/2014/main" id="{5394C324-BD5D-4560-B887-3F50F771368C}"/>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20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2323-B42F-497D-A8A2-9C0C351C66D3}"/>
              </a:ext>
            </a:extLst>
          </p:cNvPr>
          <p:cNvSpPr>
            <a:spLocks noGrp="1"/>
          </p:cNvSpPr>
          <p:nvPr>
            <p:ph type="title"/>
          </p:nvPr>
        </p:nvSpPr>
        <p:spPr>
          <a:xfrm>
            <a:off x="838200" y="365126"/>
            <a:ext cx="10515600" cy="649942"/>
          </a:xfrm>
        </p:spPr>
        <p:txBody>
          <a:bodyPr>
            <a:normAutofit fontScale="90000"/>
          </a:bodyPr>
          <a:lstStyle/>
          <a:p>
            <a:r>
              <a:rPr lang="en-US" dirty="0"/>
              <a:t>Download SQL Server Image</a:t>
            </a:r>
          </a:p>
        </p:txBody>
      </p:sp>
      <p:pic>
        <p:nvPicPr>
          <p:cNvPr id="3" name="Picture 2">
            <a:extLst>
              <a:ext uri="{FF2B5EF4-FFF2-40B4-BE49-F238E27FC236}">
                <a16:creationId xmlns:a16="http://schemas.microsoft.com/office/drawing/2014/main" id="{947F57F7-9C50-452D-8626-94A342804708}"/>
              </a:ext>
            </a:extLst>
          </p:cNvPr>
          <p:cNvPicPr>
            <a:picLocks noChangeAspect="1"/>
          </p:cNvPicPr>
          <p:nvPr/>
        </p:nvPicPr>
        <p:blipFill>
          <a:blip r:embed="rId2"/>
          <a:stretch>
            <a:fillRect/>
          </a:stretch>
        </p:blipFill>
        <p:spPr>
          <a:xfrm>
            <a:off x="953867" y="2169831"/>
            <a:ext cx="10308612" cy="2117123"/>
          </a:xfrm>
          <a:prstGeom prst="rect">
            <a:avLst/>
          </a:prstGeom>
        </p:spPr>
      </p:pic>
      <p:cxnSp>
        <p:nvCxnSpPr>
          <p:cNvPr id="4" name="Straight Connector 3">
            <a:extLst>
              <a:ext uri="{FF2B5EF4-FFF2-40B4-BE49-F238E27FC236}">
                <a16:creationId xmlns:a16="http://schemas.microsoft.com/office/drawing/2014/main" id="{440307C4-27EF-4842-92D9-2ED759B843D5}"/>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148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pPr>
      <a:bodyPr rtlCol="0" anchor="ctr"/>
      <a:lstStyle>
        <a:defPPr algn="ctr">
          <a:defRPr/>
        </a:defPPr>
      </a:lstStyle>
      <a:style>
        <a:lnRef idx="0">
          <a:schemeClr val="accent3"/>
        </a:lnRef>
        <a:fillRef idx="3">
          <a:schemeClr val="accent3"/>
        </a:fillRef>
        <a:effectRef idx="3">
          <a:schemeClr val="accent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3" ma:contentTypeDescription="Create a new document." ma:contentTypeScope="" ma:versionID="ac690db62c4833b624123d2430e9c052">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9f4c31d326122b30583dde7d49570dd2"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600634-5921-487F-93B3-8B1A37240393}">
  <ds:schemaRefs>
    <ds:schemaRef ds:uri="http://schemas.microsoft.com/sharepoint/v3/contenttype/forms"/>
  </ds:schemaRefs>
</ds:datastoreItem>
</file>

<file path=customXml/itemProps2.xml><?xml version="1.0" encoding="utf-8"?>
<ds:datastoreItem xmlns:ds="http://schemas.openxmlformats.org/officeDocument/2006/customXml" ds:itemID="{EE7ACCCF-097A-4451-83E9-1D7125DF1A27}">
  <ds:schemaRefs>
    <ds:schemaRef ds:uri="2320308a-2752-4c09-8017-c9af96e55394"/>
    <ds:schemaRef ds:uri="6495d22d-ac5c-40e9-9004-a0ad722ffa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565</TotalTime>
  <Words>1447</Words>
  <Application>Microsoft Office PowerPoint</Application>
  <PresentationFormat>Widescreen</PresentationFormat>
  <Paragraphs>304</Paragraphs>
  <Slides>35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Calibri Light</vt:lpstr>
      <vt:lpstr>Consolas</vt:lpstr>
      <vt:lpstr>Roboto</vt:lpstr>
      <vt:lpstr>Roboto Bk</vt:lpstr>
      <vt:lpstr>Roboto Bold</vt:lpstr>
      <vt:lpstr>Wingdings</vt:lpstr>
      <vt:lpstr>Office Theme</vt:lpstr>
      <vt:lpstr>Custom Design</vt:lpstr>
      <vt:lpstr>PowerPoint Presentation</vt:lpstr>
      <vt:lpstr>PowerPoint Presentation</vt:lpstr>
      <vt:lpstr>PowerPoint Presentation</vt:lpstr>
      <vt:lpstr>PowerPoint Presentation</vt:lpstr>
      <vt:lpstr>Agenda</vt:lpstr>
      <vt:lpstr>PowerPoint Presentation</vt:lpstr>
      <vt:lpstr>VM versus Container</vt:lpstr>
      <vt:lpstr>Docker Architecture</vt:lpstr>
      <vt:lpstr>Download SQL Server Image</vt:lpstr>
      <vt:lpstr>Create a Container from an Image</vt:lpstr>
      <vt:lpstr>Create Container with Optional Parameters</vt:lpstr>
      <vt:lpstr>Optional Parameters</vt:lpstr>
      <vt:lpstr>Docker Commands to get Started</vt:lpstr>
      <vt:lpstr>Docker Commands to Manage Containers</vt:lpstr>
      <vt:lpstr>Docker Commands to Manage Images</vt:lpstr>
      <vt:lpstr>PowerPoint Presentation</vt:lpstr>
      <vt:lpstr>Docker Images to Support Test and Dev</vt:lpstr>
      <vt:lpstr>PowerPoint Presentation</vt:lpstr>
      <vt:lpstr>PowerPoint Presentation</vt:lpstr>
      <vt:lpstr>PowerPoint Presentation</vt:lpstr>
      <vt:lpstr>PowerPoint Presentation</vt:lpstr>
      <vt:lpstr>PowerPoint Presentation</vt:lpstr>
      <vt:lpstr>PowerPoint Presentation</vt:lpstr>
      <vt:lpstr>Powershell for the Win</vt:lpstr>
      <vt:lpstr>T-SQL versus DBATools backup</vt:lpstr>
      <vt:lpstr>Help Backup-DbaDatabase</vt:lpstr>
      <vt:lpstr>Backup and Restore with DbaTools</vt:lpstr>
      <vt:lpstr>Get-Command –Module DbaTools | out-GridView</vt:lpstr>
      <vt:lpstr>Powershell Basics</vt:lpstr>
      <vt:lpstr>Hash Table</vt:lpstr>
      <vt:lpstr>Docker Commands to Do Things</vt:lpstr>
      <vt:lpstr>Powershell Commands to Do Things</vt:lpstr>
      <vt:lpstr>Create Container and restore DB</vt:lpstr>
      <vt:lpstr>Manage Volume Data with Helper Container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Adam Anderson</cp:lastModifiedBy>
  <cp:revision>27</cp:revision>
  <dcterms:created xsi:type="dcterms:W3CDTF">2020-05-07T20:53:49Z</dcterms:created>
  <dcterms:modified xsi:type="dcterms:W3CDTF">2021-10-25T00:42:57Z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