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5.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1"/>
    <p:sldMasterId id="2147483718" r:id="rId2"/>
    <p:sldMasterId id="2147483782" r:id="rId3"/>
    <p:sldMasterId id="2147483811" r:id="rId4"/>
    <p:sldMasterId id="2147483824" r:id="rId5"/>
    <p:sldMasterId id="2147483854" r:id="rId6"/>
  </p:sldMasterIdLst>
  <p:notesMasterIdLst>
    <p:notesMasterId r:id="rId45"/>
  </p:notesMasterIdLst>
  <p:handoutMasterIdLst>
    <p:handoutMasterId r:id="rId46"/>
  </p:handoutMasterIdLst>
  <p:sldIdLst>
    <p:sldId id="564" r:id="rId7"/>
    <p:sldId id="347" r:id="rId8"/>
    <p:sldId id="362" r:id="rId9"/>
    <p:sldId id="568" r:id="rId10"/>
    <p:sldId id="529" r:id="rId11"/>
    <p:sldId id="530" r:id="rId12"/>
    <p:sldId id="521" r:id="rId13"/>
    <p:sldId id="531" r:id="rId14"/>
    <p:sldId id="532" r:id="rId15"/>
    <p:sldId id="533" r:id="rId16"/>
    <p:sldId id="569" r:id="rId17"/>
    <p:sldId id="554" r:id="rId18"/>
    <p:sldId id="561" r:id="rId19"/>
    <p:sldId id="571" r:id="rId20"/>
    <p:sldId id="565" r:id="rId21"/>
    <p:sldId id="538" r:id="rId22"/>
    <p:sldId id="539" r:id="rId23"/>
    <p:sldId id="494" r:id="rId24"/>
    <p:sldId id="566" r:id="rId25"/>
    <p:sldId id="460" r:id="rId26"/>
    <p:sldId id="541" r:id="rId27"/>
    <p:sldId id="555" r:id="rId28"/>
    <p:sldId id="478" r:id="rId29"/>
    <p:sldId id="479" r:id="rId30"/>
    <p:sldId id="512" r:id="rId31"/>
    <p:sldId id="556" r:id="rId32"/>
    <p:sldId id="544" r:id="rId33"/>
    <p:sldId id="545" r:id="rId34"/>
    <p:sldId id="546" r:id="rId35"/>
    <p:sldId id="557" r:id="rId36"/>
    <p:sldId id="516" r:id="rId37"/>
    <p:sldId id="480" r:id="rId38"/>
    <p:sldId id="567" r:id="rId39"/>
    <p:sldId id="549" r:id="rId40"/>
    <p:sldId id="455" r:id="rId41"/>
    <p:sldId id="550" r:id="rId42"/>
    <p:sldId id="562" r:id="rId43"/>
    <p:sldId id="570" r:id="rId44"/>
  </p:sldIdLst>
  <p:sldSz cx="12188825" cy="6858000"/>
  <p:notesSz cx="7023100" cy="9309100"/>
  <p:defaultText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7E09F034-18B2-4BB5-ADB1-A5CE6B56C0AF}">
          <p14:sldIdLst>
            <p14:sldId id="564"/>
            <p14:sldId id="347"/>
            <p14:sldId id="362"/>
            <p14:sldId id="568"/>
            <p14:sldId id="529"/>
            <p14:sldId id="530"/>
          </p14:sldIdLst>
        </p14:section>
        <p14:section name="SQL in VM" id="{8FC15820-E3EF-46BB-A008-56DB640BD324}">
          <p14:sldIdLst>
            <p14:sldId id="521"/>
            <p14:sldId id="531"/>
            <p14:sldId id="532"/>
            <p14:sldId id="533"/>
            <p14:sldId id="569"/>
          </p14:sldIdLst>
        </p14:section>
        <p14:section name="Windows Azure SQL DB" id="{290A08F7-B10B-4BC9-B674-D140B422CEDE}">
          <p14:sldIdLst>
            <p14:sldId id="554"/>
            <p14:sldId id="561"/>
            <p14:sldId id="571"/>
            <p14:sldId id="565"/>
            <p14:sldId id="538"/>
            <p14:sldId id="539"/>
            <p14:sldId id="494"/>
            <p14:sldId id="566"/>
            <p14:sldId id="460"/>
            <p14:sldId id="541"/>
          </p14:sldIdLst>
        </p14:section>
        <p14:section name="Windows Azure Storage" id="{F846BFB4-2FBB-4A08-BF54-BC40E96A2FE9}">
          <p14:sldIdLst>
            <p14:sldId id="555"/>
            <p14:sldId id="478"/>
            <p14:sldId id="479"/>
            <p14:sldId id="512"/>
            <p14:sldId id="556"/>
            <p14:sldId id="544"/>
            <p14:sldId id="545"/>
            <p14:sldId id="546"/>
            <p14:sldId id="557"/>
            <p14:sldId id="516"/>
            <p14:sldId id="480"/>
            <p14:sldId id="567"/>
            <p14:sldId id="549"/>
            <p14:sldId id="455"/>
            <p14:sldId id="550"/>
          </p14:sldIdLst>
        </p14:section>
        <p14:section name="Hadoop" id="{9F0B4B14-D463-4FDF-95AF-E4399A2976B6}">
          <p14:sldIdLst>
            <p14:sldId id="562"/>
            <p14:sldId id="57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97"/>
    <a:srgbClr val="FFE18B"/>
    <a:srgbClr val="FFDA71"/>
    <a:srgbClr val="FFD253"/>
    <a:srgbClr val="FFBE00"/>
    <a:srgbClr val="FCFCFC"/>
    <a:srgbClr val="FBFBFB"/>
    <a:srgbClr val="8CC600"/>
    <a:srgbClr val="DCDCD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03" autoAdjust="0"/>
    <p:restoredTop sz="86015" autoAdjust="0"/>
  </p:normalViewPr>
  <p:slideViewPr>
    <p:cSldViewPr snapToGrid="0">
      <p:cViewPr varScale="1">
        <p:scale>
          <a:sx n="71" d="100"/>
          <a:sy n="71" d="100"/>
        </p:scale>
        <p:origin x="-786" y="-102"/>
      </p:cViewPr>
      <p:guideLst>
        <p:guide orient="horz" pos="144"/>
        <p:guide orient="horz" pos="1223"/>
        <p:guide orient="horz" pos="2736"/>
        <p:guide orient="horz" pos="4176"/>
        <p:guide orient="horz" pos="1488"/>
        <p:guide orient="horz" pos="912"/>
        <p:guide orient="horz" pos="1413"/>
        <p:guide pos="3839"/>
        <p:guide pos="327"/>
        <p:guide pos="1190"/>
        <p:guide pos="7350"/>
        <p:guide pos="7063"/>
        <p:guide pos="611"/>
        <p:guide pos="1994"/>
      </p:guideLst>
    </p:cSldViewPr>
  </p:slideViewPr>
  <p:notesTextViewPr>
    <p:cViewPr>
      <p:scale>
        <a:sx n="100" d="100"/>
        <a:sy n="100" d="100"/>
      </p:scale>
      <p:origin x="0" y="888"/>
    </p:cViewPr>
  </p:notesTextViewPr>
  <p:sorterViewPr>
    <p:cViewPr>
      <p:scale>
        <a:sx n="80" d="100"/>
        <a:sy n="80" d="100"/>
      </p:scale>
      <p:origin x="0" y="2400"/>
    </p:cViewPr>
  </p:sorterViewPr>
  <p:notesViewPr>
    <p:cSldViewPr snapToGrid="0" showGuides="1">
      <p:cViewPr varScale="1">
        <p:scale>
          <a:sx n="80" d="100"/>
          <a:sy n="80" d="100"/>
        </p:scale>
        <p:origin x="-3174"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1C3F5198-D814-4F07-A84F-942E63C84983}" type="datetimeFigureOut">
              <a:rPr lang="en-US" smtClean="0">
                <a:latin typeface="Segoe UI" pitchFamily="34" charset="0"/>
              </a:rPr>
              <a:pPr/>
              <a:t>6/15/2012</a:t>
            </a:fld>
            <a:endParaRPr lang="en-US" dirty="0">
              <a:latin typeface="Segoe UI" pitchFamily="34" charset="0"/>
            </a:endParaRPr>
          </a:p>
        </p:txBody>
      </p:sp>
      <p:sp>
        <p:nvSpPr>
          <p:cNvPr id="4" name="Footer Placeholder 3"/>
          <p:cNvSpPr>
            <a:spLocks noGrp="1"/>
          </p:cNvSpPr>
          <p:nvPr>
            <p:ph type="ftr" sz="quarter" idx="2"/>
          </p:nvPr>
        </p:nvSpPr>
        <p:spPr>
          <a:xfrm>
            <a:off x="0" y="8842029"/>
            <a:ext cx="6398824" cy="465455"/>
          </a:xfrm>
          <a:prstGeom prst="rect">
            <a:avLst/>
          </a:prstGeom>
        </p:spPr>
        <p:txBody>
          <a:bodyPr vert="horz" lIns="93324" tIns="46662" rIns="93324" bIns="46662" rtlCol="0" anchor="b"/>
          <a:lstStyle>
            <a:lvl1pPr algn="l">
              <a:defRPr sz="1200"/>
            </a:lvl1pPr>
          </a:lstStyle>
          <a:p>
            <a:r>
              <a:rPr lang="en-US" sz="500"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398824" y="8842029"/>
            <a:ext cx="622650" cy="465455"/>
          </a:xfrm>
          <a:prstGeom prst="rect">
            <a:avLst/>
          </a:prstGeom>
        </p:spPr>
        <p:txBody>
          <a:bodyPr vert="horz" lIns="93324" tIns="46662" rIns="93324" bIns="46662"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7C3FBCD4-166E-446F-AF18-7D4A0CF9AEF6}" type="datetimeFigureOut">
              <a:rPr lang="en-US" smtClean="0"/>
              <a:pPr/>
              <a:t>6/15/2012</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29"/>
            <a:ext cx="6320790" cy="465455"/>
          </a:xfrm>
          <a:prstGeom prst="rect">
            <a:avLst/>
          </a:prstGeom>
        </p:spPr>
        <p:txBody>
          <a:bodyPr vert="horz" lIns="93324" tIns="46662" rIns="93324" bIns="46662"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20789" y="8842029"/>
            <a:ext cx="700685" cy="465455"/>
          </a:xfrm>
          <a:prstGeom prst="rect">
            <a:avLst/>
          </a:prstGeom>
        </p:spPr>
        <p:txBody>
          <a:bodyPr vert="horz" lIns="93324" tIns="46662" rIns="93324" bIns="46662"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25"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72" indent="-105824"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56"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26" indent="-146832"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07"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813" algn="l" defTabSz="914325" rtl="0" eaLnBrk="1" latinLnBrk="0" hangingPunct="1">
      <a:defRPr sz="1200" kern="1200">
        <a:solidFill>
          <a:schemeClr val="tx1"/>
        </a:solidFill>
        <a:latin typeface="+mn-lt"/>
        <a:ea typeface="+mn-ea"/>
        <a:cs typeface="+mn-cs"/>
      </a:defRPr>
    </a:lvl6pPr>
    <a:lvl7pPr marL="2742976" algn="l" defTabSz="914325" rtl="0" eaLnBrk="1" latinLnBrk="0" hangingPunct="1">
      <a:defRPr sz="1200" kern="1200">
        <a:solidFill>
          <a:schemeClr val="tx1"/>
        </a:solidFill>
        <a:latin typeface="+mn-lt"/>
        <a:ea typeface="+mn-ea"/>
        <a:cs typeface="+mn-cs"/>
      </a:defRPr>
    </a:lvl7pPr>
    <a:lvl8pPr marL="3200139" algn="l" defTabSz="914325" rtl="0" eaLnBrk="1" latinLnBrk="0" hangingPunct="1">
      <a:defRPr sz="1200" kern="1200">
        <a:solidFill>
          <a:schemeClr val="tx1"/>
        </a:solidFill>
        <a:latin typeface="+mn-lt"/>
        <a:ea typeface="+mn-ea"/>
        <a:cs typeface="+mn-cs"/>
      </a:defRPr>
    </a:lvl8pPr>
    <a:lvl9pPr marL="3657301" algn="l" defTabSz="91432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blogs.msdn.com/b/windowsazurestorage/archive/2012/06/08/introducing-locally-redundant-storage-for-windows-azure-storage.aspx"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blogs.msdn.com/b/windowsazurestorage/archive/2012/06/08/new-storage-features-on-the-windows-azure-portal.aspx"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819"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819"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CD374CAE-DBB6-40F4-B1A2-058486AC4DEA}" type="datetime1">
              <a:rPr lang="en-US" smtClean="0">
                <a:solidFill>
                  <a:prstClr val="black"/>
                </a:solidFill>
              </a:rPr>
              <a:pPr/>
              <a:t>6/15/2012</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86816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pPr marL="228600" indent="-228600">
              <a:buAutoNum type="arabicParenR"/>
            </a:pPr>
            <a:r>
              <a:rPr lang="en-US" dirty="0" smtClean="0"/>
              <a:t>VM creation (endpoints, firewall, </a:t>
            </a:r>
            <a:r>
              <a:rPr lang="en-US" dirty="0" err="1" smtClean="0"/>
              <a:t>etc</a:t>
            </a:r>
            <a:r>
              <a:rPr lang="en-US" dirty="0" smtClean="0"/>
              <a:t>)</a:t>
            </a:r>
          </a:p>
          <a:p>
            <a:pPr marL="228600" indent="-228600">
              <a:buAutoNum type="arabicParenR"/>
            </a:pPr>
            <a:r>
              <a:rPr lang="en-US" dirty="0" smtClean="0"/>
              <a:t>Connect via SSMS 2012</a:t>
            </a:r>
          </a:p>
          <a:p>
            <a:pPr marL="228600" indent="-228600">
              <a:buAutoNum type="arabicParenR"/>
            </a:pPr>
            <a:r>
              <a:rPr lang="en-US" dirty="0" smtClean="0"/>
              <a:t>Using same </a:t>
            </a:r>
            <a:r>
              <a:rPr lang="en-US" dirty="0" err="1" smtClean="0"/>
              <a:t>bacpac</a:t>
            </a:r>
            <a:r>
              <a:rPr lang="en-US" dirty="0" smtClean="0"/>
              <a:t>,</a:t>
            </a:r>
            <a:r>
              <a:rPr lang="en-US" baseline="0" dirty="0" smtClean="0"/>
              <a:t> import into SQL in the VM</a:t>
            </a:r>
          </a:p>
          <a:p>
            <a:pPr marL="228600" indent="-228600">
              <a:buAutoNum type="arabicParenR"/>
            </a:pPr>
            <a:r>
              <a:rPr lang="en-US" baseline="0" dirty="0" smtClean="0"/>
              <a:t>Mirroring?</a:t>
            </a:r>
            <a:endParaRPr lang="en-US" dirty="0" smtClean="0"/>
          </a:p>
          <a:p>
            <a:pPr marL="228600" indent="-228600">
              <a:buAutoNum type="arabicParenR"/>
            </a:pP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sz="900" b="1" dirty="0"/>
              <a:t>Slide Objectives:</a:t>
            </a:r>
          </a:p>
          <a:p>
            <a:pPr marL="174982" indent="-174982">
              <a:buFont typeface="Arial" pitchFamily="34" charset="0"/>
              <a:buChar char="•"/>
            </a:pPr>
            <a:r>
              <a:rPr lang="en-US" sz="900" dirty="0"/>
              <a:t>Explain the offerings that Microsoft is providing in Azure for storing, querying, and managing data.  </a:t>
            </a:r>
          </a:p>
          <a:p>
            <a:endParaRPr lang="en-US" sz="900" dirty="0"/>
          </a:p>
          <a:p>
            <a:r>
              <a:rPr lang="en-US" sz="900" b="1" dirty="0"/>
              <a:t>Speaking Points:</a:t>
            </a:r>
          </a:p>
          <a:p>
            <a:endParaRPr lang="en-US" sz="900" dirty="0"/>
          </a:p>
          <a:p>
            <a:r>
              <a:rPr lang="en-US" sz="900" b="1" dirty="0"/>
              <a:t>Notes: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007794C-6283-4C70-8975-84D1BBDFE070}" type="datetime1">
              <a:rPr lang="en-US" smtClean="0"/>
              <a:t>6/15/2012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12</a:t>
            </a:fld>
            <a:endParaRPr lang="en-US" dirty="0"/>
          </a:p>
        </p:txBody>
      </p:sp>
    </p:spTree>
    <p:extLst>
      <p:ext uri="{BB962C8B-B14F-4D97-AF65-F5344CB8AC3E}">
        <p14:creationId xmlns:p14="http://schemas.microsoft.com/office/powerpoint/2010/main" val="4211198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82" indent="0" defTabSz="685835">
              <a:spcBef>
                <a:spcPts val="0"/>
              </a:spcBef>
              <a:spcAft>
                <a:spcPts val="225"/>
              </a:spcAft>
              <a:buNone/>
            </a:pPr>
            <a:r>
              <a:rPr lang="en-US" sz="2700" spc="-75" dirty="0" smtClean="0">
                <a:solidFill>
                  <a:schemeClr val="accent2">
                    <a:alpha val="99000"/>
                  </a:schemeClr>
                </a:solidFill>
                <a:latin typeface="Segoe UI Light" pitchFamily="34" charset="0"/>
              </a:rPr>
              <a:t>Get started quickly</a:t>
            </a:r>
          </a:p>
          <a:p>
            <a:pPr marL="2382" lvl="1" indent="0" defTabSz="685835">
              <a:spcBef>
                <a:spcPts val="450"/>
              </a:spcBef>
              <a:buNone/>
            </a:pPr>
            <a:r>
              <a:rPr lang="en-US" sz="1400" spc="-38" dirty="0" smtClean="0"/>
              <a:t>Choose a plan</a:t>
            </a:r>
          </a:p>
          <a:p>
            <a:pPr marL="2382" lvl="1" indent="0" defTabSz="685835">
              <a:spcBef>
                <a:spcPts val="450"/>
              </a:spcBef>
              <a:buNone/>
            </a:pPr>
            <a:r>
              <a:rPr lang="en-US" sz="1400" spc="-38" dirty="0" smtClean="0"/>
              <a:t>Choose a billing option</a:t>
            </a:r>
          </a:p>
          <a:p>
            <a:pPr marL="2382" lvl="1" indent="0" defTabSz="685835">
              <a:spcBef>
                <a:spcPts val="450"/>
              </a:spcBef>
              <a:buNone/>
            </a:pPr>
            <a:r>
              <a:rPr lang="en-US" sz="1400" spc="-38" dirty="0" smtClean="0"/>
              <a:t>Provision servers</a:t>
            </a:r>
          </a:p>
          <a:p>
            <a:pPr marL="2382" lvl="1" indent="0" defTabSz="685835">
              <a:spcBef>
                <a:spcPts val="450"/>
              </a:spcBef>
              <a:buNone/>
            </a:pPr>
            <a:endParaRPr lang="en-US" sz="1400" spc="-38" dirty="0" smtClean="0"/>
          </a:p>
          <a:p>
            <a:pPr marL="2382" indent="0" defTabSz="685835">
              <a:spcBef>
                <a:spcPts val="0"/>
              </a:spcBef>
              <a:spcAft>
                <a:spcPts val="225"/>
              </a:spcAft>
              <a:buNone/>
            </a:pPr>
            <a:r>
              <a:rPr lang="en-US" sz="2100" spc="-75" dirty="0" smtClean="0">
                <a:solidFill>
                  <a:schemeClr val="accent1">
                    <a:alpha val="99000"/>
                  </a:schemeClr>
                </a:solidFill>
                <a:latin typeface="Segoe UI Light" pitchFamily="34" charset="0"/>
              </a:rPr>
              <a:t>Use familiar technologies</a:t>
            </a:r>
          </a:p>
          <a:p>
            <a:pPr marL="2382" lvl="1" indent="0" defTabSz="685835">
              <a:spcBef>
                <a:spcPts val="675"/>
              </a:spcBef>
              <a:buNone/>
            </a:pPr>
            <a:r>
              <a:rPr lang="en-US" sz="1100" spc="-38" dirty="0" smtClean="0"/>
              <a:t>Supports Transact-SQL</a:t>
            </a:r>
          </a:p>
          <a:p>
            <a:pPr marL="2382" lvl="1" indent="0" defTabSz="685835">
              <a:spcBef>
                <a:spcPts val="675"/>
              </a:spcBef>
              <a:buNone/>
            </a:pPr>
            <a:r>
              <a:rPr lang="en-US" sz="1100" spc="-38" dirty="0" smtClean="0"/>
              <a:t>Supports popular languages</a:t>
            </a:r>
          </a:p>
          <a:p>
            <a:pPr marL="171473" lvl="1" indent="0" defTabSz="685835">
              <a:spcBef>
                <a:spcPts val="450"/>
              </a:spcBef>
              <a:buNone/>
            </a:pPr>
            <a:r>
              <a:rPr lang="en-US" sz="900" spc="-38" dirty="0" smtClean="0"/>
              <a:t>.NET Framework (C#, Visual Basic, F#) via ADO.NET</a:t>
            </a:r>
          </a:p>
          <a:p>
            <a:pPr marL="171473" lvl="1" indent="0" defTabSz="685835">
              <a:spcBef>
                <a:spcPts val="450"/>
              </a:spcBef>
              <a:buNone/>
            </a:pPr>
            <a:r>
              <a:rPr lang="en-US" sz="900" spc="-38" dirty="0" smtClean="0"/>
              <a:t>C / C++ via ODBC</a:t>
            </a:r>
          </a:p>
          <a:p>
            <a:pPr marL="171473" lvl="1" indent="0" defTabSz="685835">
              <a:spcBef>
                <a:spcPts val="450"/>
              </a:spcBef>
              <a:buNone/>
            </a:pPr>
            <a:r>
              <a:rPr lang="en-US" sz="900" spc="-38" dirty="0" smtClean="0"/>
              <a:t>Java via Microsoft JDBC provider</a:t>
            </a:r>
          </a:p>
          <a:p>
            <a:pPr marL="171473" lvl="1" indent="0" defTabSz="685835">
              <a:spcBef>
                <a:spcPts val="450"/>
              </a:spcBef>
              <a:buNone/>
            </a:pPr>
            <a:r>
              <a:rPr lang="en-US" sz="900" spc="-38" dirty="0" smtClean="0"/>
              <a:t>PHP via Microsoft PHP provider</a:t>
            </a:r>
          </a:p>
          <a:p>
            <a:pPr marL="2382" lvl="1" indent="0" defTabSz="685835">
              <a:spcBef>
                <a:spcPts val="675"/>
              </a:spcBef>
              <a:buNone/>
            </a:pPr>
            <a:r>
              <a:rPr lang="en-US" sz="1100" spc="-38" dirty="0" smtClean="0"/>
              <a:t>Supports popular frameworks</a:t>
            </a:r>
          </a:p>
          <a:p>
            <a:pPr marL="171473" lvl="1" indent="0" defTabSz="685835">
              <a:spcBef>
                <a:spcPts val="450"/>
              </a:spcBef>
              <a:buNone/>
            </a:pPr>
            <a:r>
              <a:rPr lang="en-US" sz="900" spc="-38" dirty="0" err="1" smtClean="0"/>
              <a:t>OData</a:t>
            </a:r>
            <a:r>
              <a:rPr lang="en-US" sz="900" spc="-38" dirty="0" smtClean="0"/>
              <a:t>, Entity Framework, WCF Data Services, </a:t>
            </a:r>
            <a:r>
              <a:rPr lang="en-US" sz="900" spc="-38" dirty="0" err="1" smtClean="0"/>
              <a:t>NHibernate</a:t>
            </a:r>
            <a:endParaRPr lang="en-US" sz="900" spc="-38" dirty="0" smtClean="0"/>
          </a:p>
          <a:p>
            <a:pPr marL="2382" lvl="1" indent="0" defTabSz="685835">
              <a:spcBef>
                <a:spcPts val="675"/>
              </a:spcBef>
              <a:buNone/>
            </a:pPr>
            <a:r>
              <a:rPr lang="en-US" sz="1100" spc="-38" dirty="0" smtClean="0"/>
              <a:t>Supports popular tools</a:t>
            </a:r>
          </a:p>
          <a:p>
            <a:pPr marL="171473" lvl="1" indent="0" defTabSz="685835">
              <a:spcBef>
                <a:spcPts val="450"/>
              </a:spcBef>
              <a:buNone/>
            </a:pPr>
            <a:r>
              <a:rPr lang="en-US" sz="900" spc="-38" dirty="0" smtClean="0"/>
              <a:t>SQL Server Management Studio (2008 R2 and later)</a:t>
            </a:r>
          </a:p>
          <a:p>
            <a:pPr marL="171473" lvl="1" indent="0" defTabSz="685835">
              <a:spcBef>
                <a:spcPts val="450"/>
              </a:spcBef>
              <a:buNone/>
            </a:pPr>
            <a:r>
              <a:rPr lang="en-US" sz="900" spc="-38" dirty="0" smtClean="0"/>
              <a:t>SQL Server command-line utilities (SQLCMD, BCP)</a:t>
            </a:r>
          </a:p>
          <a:p>
            <a:pPr marL="171473" lvl="1" indent="0" defTabSz="685835">
              <a:spcBef>
                <a:spcPts val="450"/>
              </a:spcBef>
              <a:buNone/>
            </a:pPr>
            <a:r>
              <a:rPr lang="en-US" sz="900" spc="-38" dirty="0" smtClean="0"/>
              <a:t>CA Erwin</a:t>
            </a:r>
            <a:r>
              <a:rPr lang="en-US" sz="900" spc="-38" baseline="30000" dirty="0" smtClean="0"/>
              <a:t>®</a:t>
            </a:r>
            <a:r>
              <a:rPr lang="en-US" sz="900" spc="-38" dirty="0" smtClean="0"/>
              <a:t> Data Modeler</a:t>
            </a:r>
          </a:p>
          <a:p>
            <a:pPr marL="171473" lvl="1" indent="0" defTabSz="685835">
              <a:spcBef>
                <a:spcPts val="450"/>
              </a:spcBef>
              <a:buNone/>
            </a:pPr>
            <a:r>
              <a:rPr lang="en-US" sz="900" spc="-38" dirty="0" smtClean="0"/>
              <a:t>Embarcadero Technologies </a:t>
            </a:r>
            <a:r>
              <a:rPr lang="en-US" sz="900" spc="-38" dirty="0" err="1" smtClean="0"/>
              <a:t>DBArtisan</a:t>
            </a:r>
            <a:r>
              <a:rPr lang="en-US" sz="900" spc="-38" baseline="30000" dirty="0" smtClean="0"/>
              <a:t>®</a:t>
            </a:r>
          </a:p>
          <a:p>
            <a:pPr marL="2382" lvl="1" indent="0" defTabSz="685835">
              <a:spcBef>
                <a:spcPts val="450"/>
              </a:spcBef>
              <a:buNone/>
            </a:pPr>
            <a:endParaRPr lang="en-US" dirty="0" smtClean="0"/>
          </a:p>
          <a:p>
            <a:pPr marL="2382" lvl="1" indent="0" defTabSz="685835">
              <a:spcBef>
                <a:spcPts val="450"/>
              </a:spcBef>
              <a:buNone/>
            </a:pPr>
            <a:endParaRPr lang="en-US" dirty="0" smtClean="0"/>
          </a:p>
          <a:p>
            <a:pPr marL="2382" indent="0" defTabSz="685835">
              <a:spcBef>
                <a:spcPts val="0"/>
              </a:spcBef>
              <a:buNone/>
            </a:pPr>
            <a:r>
              <a:rPr lang="en-US" sz="2100" spc="-75" dirty="0" smtClean="0">
                <a:solidFill>
                  <a:schemeClr val="accent1">
                    <a:alpha val="99000"/>
                  </a:schemeClr>
                </a:solidFill>
                <a:latin typeface="Segoe UI Light" pitchFamily="34" charset="0"/>
              </a:rPr>
              <a:t>Differences in comparison </a:t>
            </a:r>
            <a:br>
              <a:rPr lang="en-US" sz="2100" spc="-75" dirty="0" smtClean="0">
                <a:solidFill>
                  <a:schemeClr val="accent1">
                    <a:alpha val="99000"/>
                  </a:schemeClr>
                </a:solidFill>
                <a:latin typeface="Segoe UI Light" pitchFamily="34" charset="0"/>
              </a:rPr>
            </a:br>
            <a:r>
              <a:rPr lang="en-US" sz="2100" spc="-75" dirty="0" smtClean="0">
                <a:solidFill>
                  <a:schemeClr val="accent1">
                    <a:alpha val="99000"/>
                  </a:schemeClr>
                </a:solidFill>
                <a:latin typeface="Segoe UI Light" pitchFamily="34" charset="0"/>
              </a:rPr>
              <a:t>to SQL Server </a:t>
            </a:r>
          </a:p>
          <a:p>
            <a:pPr marL="2382" lvl="1" indent="0" defTabSz="685835">
              <a:spcBef>
                <a:spcPts val="675"/>
              </a:spcBef>
              <a:buNone/>
            </a:pPr>
            <a:r>
              <a:rPr lang="en-US" sz="1100" spc="-38" dirty="0" smtClean="0"/>
              <a:t>Focus on logical vs. physical administration</a:t>
            </a:r>
          </a:p>
          <a:p>
            <a:pPr marL="2382" lvl="1" indent="0" defTabSz="685835">
              <a:spcBef>
                <a:spcPts val="675"/>
              </a:spcBef>
              <a:buNone/>
            </a:pPr>
            <a:r>
              <a:rPr lang="en-US" sz="1100" spc="-38" dirty="0" smtClean="0"/>
              <a:t>Database and log files automatically placed</a:t>
            </a:r>
          </a:p>
          <a:p>
            <a:pPr marL="2382" lvl="1" indent="0" defTabSz="685835">
              <a:spcBef>
                <a:spcPts val="675"/>
              </a:spcBef>
              <a:buNone/>
            </a:pPr>
            <a:r>
              <a:rPr lang="en-US" sz="1100" spc="-38" dirty="0" smtClean="0"/>
              <a:t>Three high-availability replicas maintained for every database</a:t>
            </a:r>
          </a:p>
          <a:p>
            <a:pPr marL="2382" lvl="1" indent="0" defTabSz="685835">
              <a:spcBef>
                <a:spcPts val="675"/>
              </a:spcBef>
              <a:buNone/>
            </a:pPr>
            <a:r>
              <a:rPr lang="en-US" sz="1100" spc="-38" dirty="0" smtClean="0"/>
              <a:t>Databases are fully contained</a:t>
            </a:r>
          </a:p>
          <a:p>
            <a:pPr marL="2382" lvl="1" indent="0" defTabSz="685835">
              <a:spcBef>
                <a:spcPts val="675"/>
              </a:spcBef>
              <a:buNone/>
            </a:pPr>
            <a:r>
              <a:rPr lang="en-US" sz="1100" spc="-38" dirty="0" smtClean="0"/>
              <a:t>Tables require a clustered index</a:t>
            </a:r>
          </a:p>
          <a:p>
            <a:pPr marL="2382" lvl="1" indent="0" defTabSz="685835">
              <a:spcBef>
                <a:spcPts val="675"/>
              </a:spcBef>
              <a:buNone/>
            </a:pPr>
            <a:r>
              <a:rPr lang="en-US" sz="1100" spc="-38" dirty="0" smtClean="0"/>
              <a:t>Maximum database size is 150 Gb</a:t>
            </a:r>
            <a:endParaRPr lang="en-US" sz="900" spc="-38" baseline="30000" dirty="0" smtClean="0"/>
          </a:p>
          <a:p>
            <a:pPr marL="2382" lvl="1" indent="0" defTabSz="685835">
              <a:spcBef>
                <a:spcPts val="450"/>
              </a:spcBef>
              <a:buNone/>
            </a:pPr>
            <a:endParaRPr lang="en-US" dirty="0" smtClean="0"/>
          </a:p>
          <a:p>
            <a:pPr marL="2382" lvl="1" indent="0" defTabSz="685835">
              <a:spcBef>
                <a:spcPts val="450"/>
              </a:spcBef>
              <a:buNone/>
            </a:pPr>
            <a:endParaRPr lang="en-US" dirty="0" smtClean="0"/>
          </a:p>
          <a:p>
            <a:pPr marL="2382" indent="0" defTabSz="685835">
              <a:spcBef>
                <a:spcPts val="0"/>
              </a:spcBef>
              <a:buNone/>
            </a:pPr>
            <a:r>
              <a:rPr lang="en-US" sz="2100" spc="-75" dirty="0" smtClean="0">
                <a:solidFill>
                  <a:schemeClr val="accent1">
                    <a:alpha val="99000"/>
                  </a:schemeClr>
                </a:solidFill>
                <a:latin typeface="Segoe UI Light" pitchFamily="34" charset="0"/>
              </a:rPr>
              <a:t>Unsupported SQL Server features</a:t>
            </a:r>
          </a:p>
          <a:p>
            <a:pPr marL="2382" lvl="1" indent="0" defTabSz="685835">
              <a:spcBef>
                <a:spcPts val="675"/>
              </a:spcBef>
              <a:buNone/>
            </a:pPr>
            <a:r>
              <a:rPr lang="en-US" sz="1100" spc="-38" dirty="0" smtClean="0"/>
              <a:t>BACKUP / RESTORE</a:t>
            </a:r>
          </a:p>
          <a:p>
            <a:pPr marL="2382" lvl="1" indent="0" defTabSz="685835">
              <a:spcBef>
                <a:spcPts val="675"/>
              </a:spcBef>
              <a:buNone/>
            </a:pPr>
            <a:r>
              <a:rPr lang="en-US" sz="1100" spc="-38" dirty="0" smtClean="0"/>
              <a:t>USE command, linked servers, distributed transactions, distributed views, distributed queries, four-part names</a:t>
            </a:r>
          </a:p>
          <a:p>
            <a:pPr marL="2382" lvl="1" indent="0" defTabSz="685835">
              <a:spcBef>
                <a:spcPts val="675"/>
              </a:spcBef>
              <a:buNone/>
            </a:pPr>
            <a:r>
              <a:rPr lang="en-US" sz="1100" spc="-38" dirty="0" smtClean="0"/>
              <a:t>Service Broker</a:t>
            </a:r>
          </a:p>
          <a:p>
            <a:pPr marL="2382" lvl="1" indent="0" defTabSz="685835">
              <a:spcBef>
                <a:spcPts val="675"/>
              </a:spcBef>
              <a:buNone/>
            </a:pPr>
            <a:r>
              <a:rPr lang="en-US" sz="1100" spc="-38" dirty="0" smtClean="0"/>
              <a:t>Common Language Runtime (CLR)</a:t>
            </a:r>
          </a:p>
          <a:p>
            <a:pPr marL="2382" lvl="1" indent="0" defTabSz="685835">
              <a:spcBef>
                <a:spcPts val="675"/>
              </a:spcBef>
              <a:buNone/>
            </a:pPr>
            <a:r>
              <a:rPr lang="en-US" sz="1100" spc="-38" dirty="0" smtClean="0"/>
              <a:t>SQL Agent</a:t>
            </a:r>
          </a:p>
          <a:p>
            <a:pPr marL="2382" lvl="1" indent="0" defTabSz="685835">
              <a:spcBef>
                <a:spcPts val="450"/>
              </a:spcBef>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628518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sz="4100" b="1" dirty="0"/>
              <a:t>Slide Objectives:</a:t>
            </a:r>
          </a:p>
          <a:p>
            <a:pPr marL="174982" indent="-174982">
              <a:buFont typeface="Arial" pitchFamily="34" charset="0"/>
              <a:buChar char="•"/>
            </a:pPr>
            <a:r>
              <a:rPr lang="en-US" sz="4100" dirty="0"/>
              <a:t>Emphasize that there are three familiar tools for developers to use when interacting with Windows Azure SQL Database.   </a:t>
            </a:r>
          </a:p>
          <a:p>
            <a:endParaRPr lang="en-US" sz="4100" dirty="0"/>
          </a:p>
          <a:p>
            <a:r>
              <a:rPr lang="en-US" sz="4100" b="1" dirty="0"/>
              <a:t>Speaking Points:</a:t>
            </a:r>
          </a:p>
          <a:p>
            <a:pPr marL="171430" indent="-171430">
              <a:buFont typeface="Arial" pitchFamily="34" charset="0"/>
              <a:buChar char="•"/>
            </a:pPr>
            <a:r>
              <a:rPr lang="en-US" sz="4100" dirty="0"/>
              <a:t>Visual Studio</a:t>
            </a:r>
          </a:p>
          <a:p>
            <a:pPr marL="388799" lvl="1" indent="-171430"/>
            <a:r>
              <a:rPr lang="en-US" sz="4100" spc="-52" dirty="0">
                <a:gradFill>
                  <a:gsLst>
                    <a:gs pos="0">
                      <a:schemeClr val="tx1"/>
                    </a:gs>
                    <a:gs pos="100000">
                      <a:schemeClr val="tx1"/>
                    </a:gs>
                  </a:gsLst>
                  <a:lin ang="5400000" scaled="0"/>
                </a:gradFill>
              </a:rPr>
              <a:t>Integrated Database Design Environment</a:t>
            </a:r>
            <a:endParaRPr lang="en-US" sz="4100" dirty="0"/>
          </a:p>
          <a:p>
            <a:pPr marL="388799" lvl="1" indent="-171430"/>
            <a:r>
              <a:rPr lang="en-US" sz="4100" spc="-52" dirty="0">
                <a:gradFill>
                  <a:gsLst>
                    <a:gs pos="0">
                      <a:schemeClr val="tx1"/>
                    </a:gs>
                    <a:gs pos="100000">
                      <a:schemeClr val="tx1"/>
                    </a:gs>
                  </a:gsLst>
                  <a:lin ang="5400000" scaled="0"/>
                </a:gradFill>
              </a:rPr>
              <a:t>Table Designer, T-SQL Editor, and Debugging</a:t>
            </a:r>
            <a:endParaRPr lang="en-US" sz="4100" dirty="0"/>
          </a:p>
          <a:p>
            <a:pPr marL="171430" indent="-171430">
              <a:buFont typeface="Arial" pitchFamily="34" charset="0"/>
              <a:buChar char="•"/>
            </a:pPr>
            <a:r>
              <a:rPr lang="en-US" sz="4100" spc="-52" dirty="0">
                <a:gradFill>
                  <a:gsLst>
                    <a:gs pos="0">
                      <a:schemeClr val="tx1"/>
                    </a:gs>
                    <a:gs pos="100000">
                      <a:schemeClr val="tx1"/>
                    </a:gs>
                  </a:gsLst>
                  <a:lin ang="5400000" scaled="0"/>
                </a:gradFill>
              </a:rPr>
              <a:t>SQL Server Management Studio</a:t>
            </a:r>
            <a:endParaRPr lang="en-US" sz="4100" dirty="0"/>
          </a:p>
          <a:p>
            <a:pPr marL="388799" lvl="1" indent="-171430"/>
            <a:r>
              <a:rPr lang="fr-FR" sz="4100" spc="-52" dirty="0" err="1">
                <a:gradFill>
                  <a:gsLst>
                    <a:gs pos="0">
                      <a:schemeClr val="tx1"/>
                    </a:gs>
                    <a:gs pos="100000">
                      <a:schemeClr val="tx1"/>
                    </a:gs>
                  </a:gsLst>
                  <a:lin ang="5400000" scaled="0"/>
                </a:gradFill>
              </a:rPr>
              <a:t>Database</a:t>
            </a:r>
            <a:r>
              <a:rPr lang="fr-FR" sz="4100" spc="-52" dirty="0">
                <a:gradFill>
                  <a:gsLst>
                    <a:gs pos="0">
                      <a:schemeClr val="tx1"/>
                    </a:gs>
                    <a:gs pos="100000">
                      <a:schemeClr val="tx1"/>
                    </a:gs>
                  </a:gsLst>
                  <a:lin ang="5400000" scaled="0"/>
                </a:gradFill>
              </a:rPr>
              <a:t> migration via Data-</a:t>
            </a:r>
            <a:r>
              <a:rPr lang="fr-FR" sz="4100" spc="-52" dirty="0" err="1">
                <a:gradFill>
                  <a:gsLst>
                    <a:gs pos="0">
                      <a:schemeClr val="tx1"/>
                    </a:gs>
                    <a:gs pos="100000">
                      <a:schemeClr val="tx1"/>
                    </a:gs>
                  </a:gsLst>
                  <a:lin ang="5400000" scaled="0"/>
                </a:gradFill>
              </a:rPr>
              <a:t>Tier</a:t>
            </a:r>
            <a:r>
              <a:rPr lang="fr-FR" sz="4100" spc="-52" dirty="0">
                <a:gradFill>
                  <a:gsLst>
                    <a:gs pos="0">
                      <a:schemeClr val="tx1"/>
                    </a:gs>
                    <a:gs pos="100000">
                      <a:schemeClr val="tx1"/>
                    </a:gs>
                  </a:gsLst>
                  <a:lin ang="5400000" scaled="0"/>
                </a:gradFill>
              </a:rPr>
              <a:t> Applications</a:t>
            </a:r>
            <a:endParaRPr lang="en-US" sz="4100" dirty="0"/>
          </a:p>
          <a:p>
            <a:pPr marL="388799" lvl="1" indent="-171430"/>
            <a:r>
              <a:rPr lang="fr-FR" sz="4100" spc="-52" dirty="0">
                <a:gradFill>
                  <a:gsLst>
                    <a:gs pos="0">
                      <a:schemeClr val="tx1"/>
                    </a:gs>
                    <a:gs pos="100000">
                      <a:schemeClr val="tx1"/>
                    </a:gs>
                  </a:gsLst>
                  <a:lin ang="5400000" scaled="0"/>
                </a:gradFill>
              </a:rPr>
              <a:t>Import / Export Service</a:t>
            </a:r>
            <a:endParaRPr lang="en-US" sz="4100" dirty="0"/>
          </a:p>
          <a:p>
            <a:pPr marL="171430" indent="-171430">
              <a:buFont typeface="Arial" pitchFamily="34" charset="0"/>
              <a:buChar char="•"/>
            </a:pPr>
            <a:r>
              <a:rPr lang="en-US" sz="4100" dirty="0"/>
              <a:t>Manage.WindowsAzure.com</a:t>
            </a:r>
          </a:p>
          <a:p>
            <a:pPr marL="388799" lvl="1" indent="-171430"/>
            <a:r>
              <a:rPr lang="en-US" sz="4100" spc="-52" dirty="0">
                <a:gradFill>
                  <a:gsLst>
                    <a:gs pos="0">
                      <a:schemeClr val="tx1"/>
                    </a:gs>
                    <a:gs pos="100000">
                      <a:schemeClr val="tx1"/>
                    </a:gs>
                  </a:gsLst>
                  <a:lin ang="5400000" scaled="0"/>
                </a:gradFill>
              </a:rPr>
              <a:t>Unified management experience</a:t>
            </a:r>
            <a:endParaRPr lang="en-US" sz="4100" dirty="0"/>
          </a:p>
          <a:p>
            <a:pPr marL="388799" lvl="1" indent="-171430"/>
            <a:r>
              <a:rPr lang="en-US" sz="4100" spc="-52" dirty="0">
                <a:gradFill>
                  <a:gsLst>
                    <a:gs pos="0">
                      <a:schemeClr val="tx1"/>
                    </a:gs>
                    <a:gs pos="100000">
                      <a:schemeClr val="tx1"/>
                    </a:gs>
                  </a:gsLst>
                  <a:lin ang="5400000" scaled="0"/>
                </a:gradFill>
              </a:rPr>
              <a:t>Cross browser</a:t>
            </a:r>
            <a:endParaRPr lang="en-US" sz="4100" dirty="0"/>
          </a:p>
          <a:p>
            <a:endParaRPr lang="en-US" sz="4100" b="1" dirty="0"/>
          </a:p>
          <a:p>
            <a:endParaRPr lang="en-US" sz="4100" dirty="0"/>
          </a:p>
          <a:p>
            <a:r>
              <a:rPr lang="en-US" sz="4100" b="1" dirty="0"/>
              <a:t>Notes:</a:t>
            </a:r>
          </a:p>
          <a:p>
            <a:pPr marL="171430" indent="-171430">
              <a:buFont typeface="Arial" pitchFamily="34" charset="0"/>
              <a:buChar char="•"/>
            </a:pPr>
            <a:r>
              <a:rPr lang="en-US" sz="4100" dirty="0"/>
              <a:t>IntelliSense in T-SQL Editor</a:t>
            </a:r>
          </a:p>
          <a:p>
            <a:pPr marL="171430" indent="-171430">
              <a:buFont typeface="Arial" pitchFamily="34" charset="0"/>
              <a:buChar char="•"/>
            </a:pPr>
            <a:r>
              <a:rPr lang="en-US" sz="4100" spc="-52" dirty="0"/>
              <a:t>SQL Server Data Tools</a:t>
            </a:r>
            <a:endParaRPr lang="en-US" sz="4100" dirty="0"/>
          </a:p>
          <a:p>
            <a:pPr marL="171430" indent="-171430">
              <a:buFont typeface="Arial" pitchFamily="34" charset="0"/>
              <a:buChar char="•"/>
            </a:pPr>
            <a:r>
              <a:rPr lang="en-US" sz="4100" dirty="0"/>
              <a:t>Strive to make it consistent as possible</a:t>
            </a:r>
          </a:p>
          <a:p>
            <a:pPr marL="171430" indent="-171430">
              <a:buFont typeface="Arial" pitchFamily="34" charset="0"/>
              <a:buChar char="•"/>
            </a:pPr>
            <a:r>
              <a:rPr lang="en-US" sz="4100" dirty="0"/>
              <a:t>Intersection with the cloud</a:t>
            </a:r>
          </a:p>
          <a:p>
            <a:pPr marL="171430" indent="-171430">
              <a:buFont typeface="Arial" pitchFamily="34" charset="0"/>
              <a:buChar char="•"/>
            </a:pPr>
            <a:r>
              <a:rPr lang="en-US" sz="4100" dirty="0"/>
              <a:t>Bridging you to the new cloud world</a:t>
            </a:r>
          </a:p>
          <a:p>
            <a:pPr marL="171430" indent="-171430">
              <a:buFont typeface="Arial" pitchFamily="34" charset="0"/>
              <a:buChar char="•"/>
            </a:pPr>
            <a:r>
              <a:rPr lang="en-US" sz="4100" dirty="0"/>
              <a:t>Consistency to the new developer experience</a:t>
            </a:r>
          </a:p>
          <a:p>
            <a:pPr marL="171430" indent="-171430">
              <a:buFont typeface="Arial" pitchFamily="34" charset="0"/>
              <a:buChar char="•"/>
            </a:pPr>
            <a:r>
              <a:rPr lang="en-US" sz="4100" dirty="0"/>
              <a:t>Consistency with the new cloud model</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906094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pPr marL="228600" indent="-228600">
              <a:buAutoNum type="arabicParenR"/>
            </a:pPr>
            <a:r>
              <a:rPr lang="en-US" dirty="0" smtClean="0"/>
              <a:t>Provision Server in new portal</a:t>
            </a:r>
          </a:p>
          <a:p>
            <a:pPr marL="228600" indent="-228600">
              <a:buAutoNum type="arabicParenR"/>
            </a:pPr>
            <a:r>
              <a:rPr lang="en-US" dirty="0" smtClean="0"/>
              <a:t>Create</a:t>
            </a:r>
            <a:r>
              <a:rPr lang="en-US" baseline="0" dirty="0" smtClean="0"/>
              <a:t> Database</a:t>
            </a:r>
          </a:p>
          <a:p>
            <a:pPr marL="228600" indent="-228600">
              <a:buAutoNum type="arabicParenR"/>
            </a:pPr>
            <a:r>
              <a:rPr lang="en-US" baseline="0" dirty="0" smtClean="0"/>
              <a:t>Connect with SSMS 2012</a:t>
            </a:r>
          </a:p>
          <a:p>
            <a:pPr marL="228600" indent="-228600">
              <a:buAutoNum type="arabicParenR"/>
            </a:pPr>
            <a:r>
              <a:rPr lang="en-US" dirty="0" smtClean="0"/>
              <a:t>From</a:t>
            </a:r>
            <a:r>
              <a:rPr lang="en-US" baseline="0" dirty="0" smtClean="0"/>
              <a:t> SQL Server 2012, create </a:t>
            </a:r>
            <a:r>
              <a:rPr lang="en-US" baseline="0" dirty="0" err="1" smtClean="0"/>
              <a:t>bacpac</a:t>
            </a:r>
            <a:r>
              <a:rPr lang="en-US" baseline="0" dirty="0" smtClean="0"/>
              <a:t> and migrate to Azure SQL Database</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3199">
              <a:spcAft>
                <a:spcPts val="340"/>
              </a:spcAft>
              <a:defRPr/>
            </a:pPr>
            <a:r>
              <a:rPr lang="en-US" sz="900" b="1" dirty="0"/>
              <a:t>Slide Objectives:</a:t>
            </a:r>
          </a:p>
          <a:p>
            <a:pPr marL="174982" indent="-174982">
              <a:buFont typeface="Arial" pitchFamily="34" charset="0"/>
              <a:buChar char="•"/>
            </a:pPr>
            <a:r>
              <a:rPr lang="en-US" sz="900" dirty="0"/>
              <a:t>Explain how databases are provisioned and managed by the WA SQL Database service.  </a:t>
            </a:r>
          </a:p>
          <a:p>
            <a:pPr marL="174982" indent="-174982">
              <a:buFont typeface="Arial" pitchFamily="34" charset="0"/>
              <a:buChar char="•"/>
            </a:pPr>
            <a:r>
              <a:rPr lang="en-US" sz="900" dirty="0"/>
              <a:t>Emphasize that we are able to automate several aspects of the database for you including high availability by maintaining three replicas of data</a:t>
            </a:r>
          </a:p>
          <a:p>
            <a:endParaRPr lang="en-US" sz="900" dirty="0"/>
          </a:p>
          <a:p>
            <a:r>
              <a:rPr lang="en-US" sz="900" b="1" dirty="0"/>
              <a:t>Speaking Points:</a:t>
            </a:r>
          </a:p>
          <a:p>
            <a:endParaRPr lang="en-US" sz="900" b="1" dirty="0"/>
          </a:p>
          <a:p>
            <a:endParaRPr lang="en-US" sz="900" dirty="0"/>
          </a:p>
          <a:p>
            <a:r>
              <a:rPr lang="en-US" sz="900" b="1" dirty="0"/>
              <a:t>Notes:</a:t>
            </a:r>
          </a:p>
          <a:p>
            <a:r>
              <a:rPr lang="en-US" sz="900" dirty="0">
                <a:latin typeface="Segoe UI Light" pitchFamily="34" charset="0"/>
              </a:rPr>
              <a:t>A request for a new database comes in. The TDS Gateway interrogates the request and looks at the protocol and handles the request accordingly. </a:t>
            </a:r>
          </a:p>
          <a:p>
            <a:r>
              <a:rPr lang="en-US" sz="900" dirty="0">
                <a:latin typeface="Segoe UI Light" pitchFamily="34" charset="0"/>
              </a:rPr>
              <a:t>The request is then sent to the master cluster which contains information regarding all backend nodes (load, </a:t>
            </a:r>
            <a:r>
              <a:rPr lang="en-US" sz="900" dirty="0" err="1">
                <a:latin typeface="Segoe UI Light" pitchFamily="34" charset="0"/>
              </a:rPr>
              <a:t>etc</a:t>
            </a:r>
            <a:r>
              <a:rPr lang="en-US" sz="900" dirty="0">
                <a:latin typeface="Segoe UI Light" pitchFamily="34" charset="0"/>
              </a:rPr>
              <a:t>). </a:t>
            </a:r>
          </a:p>
          <a:p>
            <a:endParaRPr lang="en-US" sz="900" dirty="0">
              <a:latin typeface="Segoe UI Light" pitchFamily="34" charset="0"/>
            </a:endParaRPr>
          </a:p>
          <a:p>
            <a:r>
              <a:rPr lang="en-US" sz="900" b="1" i="1" dirty="0">
                <a:latin typeface="Segoe UI Light" pitchFamily="34" charset="0"/>
              </a:rPr>
              <a:t>[Jeff Currier] We keep a pool of buffered databases around for </a:t>
            </a:r>
            <a:r>
              <a:rPr lang="en-US" sz="900" b="1" i="1" dirty="0" err="1">
                <a:latin typeface="Segoe UI Light" pitchFamily="34" charset="0"/>
              </a:rPr>
              <a:t>db</a:t>
            </a:r>
            <a:r>
              <a:rPr lang="en-US" sz="900" b="1" i="1" dirty="0">
                <a:latin typeface="Segoe UI Light" pitchFamily="34" charset="0"/>
              </a:rPr>
              <a:t> create requests.  When a user goes to make a request to create a database we simply go to the master cluster (GPM) to find where the current primary replica is for partition containing the list of these buffer databases.  We then connect to that partition and take out one of the databases for our use.  We then connect directly to that database stamping it with the new database name, server information.</a:t>
            </a:r>
            <a:endParaRPr lang="en-US" sz="900" dirty="0"/>
          </a:p>
        </p:txBody>
      </p:sp>
      <p:sp>
        <p:nvSpPr>
          <p:cNvPr id="4" name="Slide Number Placeholder 3"/>
          <p:cNvSpPr>
            <a:spLocks noGrp="1"/>
          </p:cNvSpPr>
          <p:nvPr>
            <p:ph type="sldNum" sz="quarter" idx="10"/>
          </p:nvPr>
        </p:nvSpPr>
        <p:spPr/>
        <p:txBody>
          <a:bodyPr/>
          <a:lstStyle/>
          <a:p>
            <a:fld id="{586D370E-4634-40DB-85D7-CA74113F25F7}"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82" lvl="1" indent="0" defTabSz="685835">
              <a:spcBef>
                <a:spcPts val="450"/>
              </a:spcBef>
              <a:buNone/>
            </a:pPr>
            <a:r>
              <a:rPr lang="en-US" sz="2400" spc="-75" dirty="0" smtClean="0">
                <a:solidFill>
                  <a:schemeClr val="accent4">
                    <a:alpha val="99000"/>
                  </a:schemeClr>
                </a:solidFill>
                <a:latin typeface="Segoe UI Light" pitchFamily="34" charset="0"/>
              </a:rPr>
              <a:t>Special considerations</a:t>
            </a:r>
          </a:p>
          <a:p>
            <a:pPr marL="2382" lvl="1" indent="0" defTabSz="685835">
              <a:spcBef>
                <a:spcPts val="450"/>
              </a:spcBef>
              <a:buNone/>
            </a:pPr>
            <a:r>
              <a:rPr lang="en-US" sz="1400" spc="-38" dirty="0" smtClean="0"/>
              <a:t>A logical database can contain multiple federations</a:t>
            </a:r>
          </a:p>
          <a:p>
            <a:pPr marL="2382" lvl="1" indent="0" defTabSz="685835">
              <a:spcBef>
                <a:spcPts val="450"/>
              </a:spcBef>
              <a:buNone/>
            </a:pPr>
            <a:r>
              <a:rPr lang="en-US" sz="1400" spc="-38" dirty="0" smtClean="0"/>
              <a:t>Distribution scheme supports </a:t>
            </a:r>
            <a:r>
              <a:rPr lang="en-US" sz="1400" spc="-38" dirty="0" err="1" smtClean="0"/>
              <a:t>int</a:t>
            </a:r>
            <a:r>
              <a:rPr lang="en-US" sz="1400" spc="-38" dirty="0" smtClean="0"/>
              <a:t>, </a:t>
            </a:r>
            <a:r>
              <a:rPr lang="en-US" sz="1400" spc="-38" dirty="0" err="1" smtClean="0"/>
              <a:t>bigint</a:t>
            </a:r>
            <a:r>
              <a:rPr lang="en-US" sz="1400" spc="-38" dirty="0" smtClean="0"/>
              <a:t>, </a:t>
            </a:r>
            <a:r>
              <a:rPr lang="en-US" sz="1400" spc="-38" dirty="0" err="1" smtClean="0"/>
              <a:t>guid</a:t>
            </a:r>
            <a:r>
              <a:rPr lang="en-US" sz="1400" spc="-38" dirty="0" smtClean="0"/>
              <a:t>, and </a:t>
            </a:r>
            <a:r>
              <a:rPr lang="en-US" sz="1400" spc="-38" dirty="0" err="1" smtClean="0"/>
              <a:t>varbinary</a:t>
            </a:r>
            <a:r>
              <a:rPr lang="en-US" sz="1400" spc="-38" dirty="0" smtClean="0"/>
              <a:t> types</a:t>
            </a:r>
          </a:p>
          <a:p>
            <a:pPr marL="2382" lvl="1" indent="0" defTabSz="685835">
              <a:spcBef>
                <a:spcPts val="450"/>
              </a:spcBef>
              <a:buNone/>
            </a:pPr>
            <a:r>
              <a:rPr lang="en-US" sz="1400" spc="-38" dirty="0" smtClean="0"/>
              <a:t>Filtering routes connection to appropriate shard regardless of changes in partitions</a:t>
            </a:r>
          </a:p>
          <a:p>
            <a:pPr marL="2382" lvl="1" indent="0" defTabSz="685835">
              <a:spcBef>
                <a:spcPts val="450"/>
              </a:spcBef>
              <a:buNone/>
            </a:pPr>
            <a:r>
              <a:rPr lang="en-US" sz="1400" spc="-38" dirty="0" smtClean="0"/>
              <a:t>Merge, fan-out queries and automatic distribution of schema changes not supported in initial release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83344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pPr marL="228600" indent="-228600">
              <a:buAutoNum type="arabicParenR"/>
            </a:pPr>
            <a:r>
              <a:rPr lang="en-US" dirty="0" smtClean="0"/>
              <a:t>Run</a:t>
            </a:r>
            <a:r>
              <a:rPr lang="en-US" baseline="0" dirty="0" smtClean="0"/>
              <a:t> small Federation script</a:t>
            </a:r>
          </a:p>
          <a:p>
            <a:pPr marL="228600" indent="-228600">
              <a:buAutoNum type="arabicParenR"/>
            </a:pPr>
            <a:r>
              <a:rPr lang="en-US" baseline="0" dirty="0" smtClean="0"/>
              <a:t>Talk through syntax and DMVs</a:t>
            </a:r>
          </a:p>
          <a:p>
            <a:pPr marL="228600" indent="-228600">
              <a:buAutoNum type="arabicParenR"/>
            </a:pPr>
            <a:r>
              <a:rPr lang="en-US" baseline="0" dirty="0" smtClean="0"/>
              <a:t>Execute split</a:t>
            </a:r>
          </a:p>
          <a:p>
            <a:pPr marL="228600" indent="-228600">
              <a:buAutoNum type="arabicParenR"/>
            </a:pPr>
            <a:r>
              <a:rPr lang="en-US" baseline="0" dirty="0" smtClean="0"/>
              <a:t>Illustrate federation member navigation and queries</a:t>
            </a:r>
          </a:p>
          <a:p>
            <a:pPr marL="228600" indent="-228600">
              <a:buAutoNum type="arabicParenR"/>
            </a:pPr>
            <a:r>
              <a:rPr lang="en-US" baseline="0" dirty="0" smtClean="0"/>
              <a:t>Show split with GUIDs</a:t>
            </a:r>
          </a:p>
          <a:p>
            <a:pPr marL="228600" indent="-228600">
              <a:buAutoNum type="arabicParenR"/>
            </a:pPr>
            <a:r>
              <a:rPr lang="en-US" baseline="0" dirty="0" smtClean="0"/>
              <a:t>Show enhancements for Federations in SSMS</a:t>
            </a:r>
          </a:p>
          <a:p>
            <a:pPr marL="228600" indent="-228600">
              <a:buAutoNum type="arabicParenR"/>
            </a:pPr>
            <a:r>
              <a:rPr lang="en-US" baseline="0" dirty="0" smtClean="0"/>
              <a:t>Show Federations in SQL Management Portal</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2382" lvl="1" indent="0" defTabSz="685835">
              <a:spcBef>
                <a:spcPts val="450"/>
              </a:spcBef>
              <a:buNone/>
            </a:pPr>
            <a:r>
              <a:rPr lang="en-US" sz="2400" spc="-75" dirty="0" smtClean="0">
                <a:solidFill>
                  <a:schemeClr val="accent2">
                    <a:alpha val="99000"/>
                  </a:schemeClr>
                </a:solidFill>
                <a:latin typeface="Segoe UI Light" pitchFamily="34" charset="0"/>
              </a:rPr>
              <a:t>Get started quickly</a:t>
            </a:r>
          </a:p>
          <a:p>
            <a:pPr marL="2382" lvl="1" indent="0" defTabSz="685835">
              <a:spcBef>
                <a:spcPts val="450"/>
              </a:spcBef>
              <a:buNone/>
            </a:pPr>
            <a:r>
              <a:rPr lang="en-US" sz="1400" spc="-38" dirty="0" smtClean="0"/>
              <a:t>Provision report server via Windows Azure Management Portal</a:t>
            </a:r>
          </a:p>
          <a:p>
            <a:pPr marL="2382" lvl="1" indent="0" defTabSz="685835">
              <a:spcBef>
                <a:spcPts val="450"/>
              </a:spcBef>
              <a:buNone/>
            </a:pPr>
            <a:r>
              <a:rPr lang="en-US" sz="1400" spc="-38" dirty="0" smtClean="0"/>
              <a:t>Build reports with Reporting Services Report Designer</a:t>
            </a:r>
          </a:p>
          <a:p>
            <a:pPr marL="2382" lvl="1" indent="0" defTabSz="685835">
              <a:spcBef>
                <a:spcPts val="450"/>
              </a:spcBef>
              <a:buNone/>
            </a:pPr>
            <a:r>
              <a:rPr lang="en-US" sz="1400" spc="-38" dirty="0" smtClean="0"/>
              <a:t>Deploy reports to report server</a:t>
            </a:r>
          </a:p>
          <a:p>
            <a:pPr marL="2382" lvl="1" indent="0" defTabSz="685835">
              <a:spcBef>
                <a:spcPts val="450"/>
              </a:spcBef>
              <a:buNone/>
            </a:pPr>
            <a:r>
              <a:rPr lang="en-US" sz="1400" spc="-38" dirty="0" smtClean="0"/>
              <a:t>Render reports with Visual Studio </a:t>
            </a:r>
            <a:r>
              <a:rPr lang="en-US" sz="1400" spc="-38" dirty="0" err="1" smtClean="0"/>
              <a:t>ReportViewer</a:t>
            </a:r>
            <a:r>
              <a:rPr lang="en-US" sz="1400" spc="-38" dirty="0" smtClean="0"/>
              <a:t> controls</a:t>
            </a:r>
          </a:p>
          <a:p>
            <a:endParaRPr lang="en-US" dirty="0" smtClean="0"/>
          </a:p>
          <a:p>
            <a:pPr marL="2382" indent="0" defTabSz="685835">
              <a:spcBef>
                <a:spcPts val="0"/>
              </a:spcBef>
              <a:buNone/>
            </a:pPr>
            <a:r>
              <a:rPr lang="en-US" sz="2000" spc="-75" dirty="0" smtClean="0">
                <a:solidFill>
                  <a:schemeClr val="accent4">
                    <a:alpha val="99000"/>
                  </a:schemeClr>
                </a:solidFill>
                <a:latin typeface="Segoe UI Light" pitchFamily="34" charset="0"/>
              </a:rPr>
              <a:t>Use familiar technologies</a:t>
            </a:r>
          </a:p>
          <a:p>
            <a:pPr marL="2382" lvl="1" indent="0" defTabSz="685835">
              <a:spcBef>
                <a:spcPts val="450"/>
              </a:spcBef>
              <a:buNone/>
            </a:pPr>
            <a:r>
              <a:rPr lang="en-US" sz="1100" spc="-38" dirty="0" smtClean="0"/>
              <a:t>Visual Studio Report Designer</a:t>
            </a:r>
          </a:p>
          <a:p>
            <a:pPr marL="2382" lvl="1" indent="0" defTabSz="685835">
              <a:spcBef>
                <a:spcPts val="450"/>
              </a:spcBef>
              <a:buNone/>
            </a:pPr>
            <a:r>
              <a:rPr lang="en-US" sz="1100" spc="-38" dirty="0" smtClean="0"/>
              <a:t>RDL (Report Definition Language)</a:t>
            </a:r>
          </a:p>
          <a:p>
            <a:pPr marL="2382" lvl="1" indent="0" defTabSz="685835">
              <a:spcBef>
                <a:spcPts val="450"/>
              </a:spcBef>
              <a:buNone/>
            </a:pPr>
            <a:r>
              <a:rPr lang="en-US" sz="1100" spc="-38" dirty="0" smtClean="0"/>
              <a:t>Report items and visualizations</a:t>
            </a:r>
          </a:p>
          <a:p>
            <a:pPr marL="2382" lvl="1" indent="0" defTabSz="685835">
              <a:spcBef>
                <a:spcPts val="450"/>
              </a:spcBef>
              <a:buNone/>
            </a:pPr>
            <a:r>
              <a:rPr lang="en-US" sz="1100" spc="-38" dirty="0" smtClean="0"/>
              <a:t>Report Server Web Service / URL access</a:t>
            </a:r>
          </a:p>
          <a:p>
            <a:pPr marL="2382" lvl="1" indent="0" defTabSz="685835">
              <a:spcBef>
                <a:spcPts val="450"/>
              </a:spcBef>
              <a:buNone/>
            </a:pPr>
            <a:r>
              <a:rPr lang="en-US" sz="1100" spc="-38" dirty="0" smtClean="0"/>
              <a:t>Visual Studio </a:t>
            </a:r>
            <a:r>
              <a:rPr lang="en-US" sz="1100" spc="-38" dirty="0" err="1" smtClean="0"/>
              <a:t>ReportViewer</a:t>
            </a:r>
            <a:r>
              <a:rPr lang="en-US" sz="1100" spc="-38" dirty="0" smtClean="0"/>
              <a:t> Control</a:t>
            </a:r>
            <a:endParaRPr lang="en-US" sz="1100" spc="-38" baseline="30000" dirty="0" smtClean="0"/>
          </a:p>
          <a:p>
            <a:endParaRPr lang="en-US" dirty="0" smtClean="0"/>
          </a:p>
          <a:p>
            <a:endParaRPr lang="en-US" dirty="0" smtClean="0"/>
          </a:p>
          <a:p>
            <a:pPr marL="2382" indent="0" defTabSz="685835">
              <a:spcBef>
                <a:spcPts val="0"/>
              </a:spcBef>
              <a:buNone/>
            </a:pPr>
            <a:r>
              <a:rPr lang="en-US" sz="2000" spc="-75" dirty="0" smtClean="0">
                <a:solidFill>
                  <a:schemeClr val="accent4">
                    <a:alpha val="99000"/>
                  </a:schemeClr>
                </a:solidFill>
                <a:latin typeface="Segoe UI Light" pitchFamily="34" charset="0"/>
              </a:rPr>
              <a:t>Identity and access control</a:t>
            </a:r>
          </a:p>
          <a:p>
            <a:pPr marL="2382" lvl="1" indent="0" defTabSz="685835">
              <a:spcBef>
                <a:spcPts val="450"/>
              </a:spcBef>
              <a:buNone/>
            </a:pPr>
            <a:r>
              <a:rPr lang="en-US" sz="1100" spc="-38" dirty="0" smtClean="0"/>
              <a:t>SQL authentication supported </a:t>
            </a:r>
            <a:br>
              <a:rPr lang="en-US" sz="1100" spc="-38" dirty="0" smtClean="0"/>
            </a:br>
            <a:r>
              <a:rPr lang="en-US" sz="1100" spc="-38" dirty="0" smtClean="0"/>
              <a:t>(no support for integrated authentication)</a:t>
            </a:r>
          </a:p>
          <a:p>
            <a:pPr marL="2382" lvl="1" indent="0" defTabSz="685835">
              <a:spcBef>
                <a:spcPts val="450"/>
              </a:spcBef>
              <a:buNone/>
            </a:pPr>
            <a:r>
              <a:rPr lang="en-US" sz="1100" spc="-38" dirty="0" smtClean="0"/>
              <a:t>Admin user configured during provisioning</a:t>
            </a:r>
          </a:p>
          <a:p>
            <a:pPr marL="2382" lvl="1" indent="0" defTabSz="685835">
              <a:spcBef>
                <a:spcPts val="450"/>
              </a:spcBef>
              <a:buNone/>
            </a:pPr>
            <a:r>
              <a:rPr lang="en-US" sz="1100" spc="-38" dirty="0" smtClean="0"/>
              <a:t>Admin user has all rights on server, use for </a:t>
            </a:r>
            <a:br>
              <a:rPr lang="en-US" sz="1100" spc="-38" dirty="0" smtClean="0"/>
            </a:br>
            <a:r>
              <a:rPr lang="en-US" sz="1100" spc="-38" dirty="0" smtClean="0"/>
              <a:t>administration only</a:t>
            </a:r>
          </a:p>
          <a:p>
            <a:pPr marL="2382" lvl="1" indent="0" defTabSz="685835">
              <a:spcBef>
                <a:spcPts val="450"/>
              </a:spcBef>
              <a:buNone/>
            </a:pPr>
            <a:r>
              <a:rPr lang="en-US" sz="1100" spc="-38" dirty="0" smtClean="0"/>
              <a:t>Provision users using portal or web service</a:t>
            </a:r>
          </a:p>
          <a:p>
            <a:pPr marL="2382" lvl="1" indent="0" defTabSz="685835">
              <a:spcBef>
                <a:spcPts val="450"/>
              </a:spcBef>
              <a:buNone/>
            </a:pPr>
            <a:r>
              <a:rPr lang="en-US" sz="1100" spc="-38" dirty="0" smtClean="0"/>
              <a:t>Add users to appropriate item (Browser, Publisher) </a:t>
            </a:r>
            <a:br>
              <a:rPr lang="en-US" sz="1100" spc="-38" dirty="0" smtClean="0"/>
            </a:br>
            <a:r>
              <a:rPr lang="en-US" sz="1100" spc="-38" dirty="0" smtClean="0"/>
              <a:t>and system roles (User, Admin)</a:t>
            </a:r>
          </a:p>
          <a:p>
            <a:pPr marL="2382" lvl="1" indent="0" defTabSz="685835">
              <a:spcBef>
                <a:spcPts val="450"/>
              </a:spcBef>
              <a:buNone/>
            </a:pPr>
            <a:r>
              <a:rPr lang="en-US" sz="1100" spc="-38" dirty="0" smtClean="0"/>
              <a:t>Grant item-level permissions to folders or reports</a:t>
            </a:r>
          </a:p>
          <a:p>
            <a:endParaRPr lang="en-US" dirty="0" smtClean="0"/>
          </a:p>
          <a:p>
            <a:endParaRPr lang="en-US" dirty="0" smtClean="0"/>
          </a:p>
          <a:p>
            <a:pPr marL="2382" indent="0" defTabSz="685835">
              <a:spcBef>
                <a:spcPts val="0"/>
              </a:spcBef>
              <a:buNone/>
            </a:pPr>
            <a:r>
              <a:rPr lang="en-US" sz="2000" spc="-75" dirty="0" smtClean="0">
                <a:solidFill>
                  <a:schemeClr val="accent4">
                    <a:alpha val="99000"/>
                  </a:schemeClr>
                </a:solidFill>
                <a:latin typeface="Segoe UI Light" pitchFamily="34" charset="0"/>
              </a:rPr>
              <a:t>Differences in comparison to Reporting Services</a:t>
            </a:r>
          </a:p>
          <a:p>
            <a:pPr marL="2382" lvl="1" indent="0" defTabSz="685835">
              <a:spcBef>
                <a:spcPts val="450"/>
              </a:spcBef>
              <a:buNone/>
            </a:pPr>
            <a:r>
              <a:rPr lang="en-US" sz="1100" spc="-38" dirty="0" smtClean="0"/>
              <a:t>Focus on logical vs. physical administration</a:t>
            </a:r>
          </a:p>
          <a:p>
            <a:pPr marL="2382" lvl="1" indent="0" defTabSz="685835">
              <a:spcBef>
                <a:spcPts val="450"/>
              </a:spcBef>
              <a:buNone/>
            </a:pPr>
            <a:r>
              <a:rPr lang="en-US" sz="1100" spc="-38" dirty="0" smtClean="0"/>
              <a:t>Report catalog and temporary database automatically provisioned</a:t>
            </a:r>
          </a:p>
          <a:p>
            <a:pPr marL="2382" lvl="1" indent="0" defTabSz="685835">
              <a:spcBef>
                <a:spcPts val="450"/>
              </a:spcBef>
              <a:buNone/>
            </a:pPr>
            <a:r>
              <a:rPr lang="en-US" sz="1100" spc="-38" dirty="0" smtClean="0"/>
              <a:t>Windows Azure Management Portal replaces Report manager</a:t>
            </a:r>
          </a:p>
          <a:p>
            <a:pPr marL="2382" lvl="1" indent="0" defTabSz="685835">
              <a:spcBef>
                <a:spcPts val="450"/>
              </a:spcBef>
              <a:buNone/>
            </a:pPr>
            <a:r>
              <a:rPr lang="en-US" sz="1100" spc="-38" dirty="0" smtClean="0"/>
              <a:t>SSL Required</a:t>
            </a:r>
          </a:p>
          <a:p>
            <a:pPr marL="2382" lvl="1" indent="0" defTabSz="685835">
              <a:spcBef>
                <a:spcPts val="450"/>
              </a:spcBef>
              <a:buNone/>
            </a:pPr>
            <a:r>
              <a:rPr lang="en-US" sz="1100" spc="-38" dirty="0" smtClean="0"/>
              <a:t>Azure SQL Database data sources only</a:t>
            </a:r>
          </a:p>
          <a:p>
            <a:endParaRPr lang="en-US" dirty="0" smtClean="0"/>
          </a:p>
          <a:p>
            <a:endParaRPr lang="en-US" dirty="0" smtClean="0"/>
          </a:p>
          <a:p>
            <a:pPr marL="2382" indent="0" defTabSz="685835">
              <a:spcBef>
                <a:spcPts val="0"/>
              </a:spcBef>
              <a:buNone/>
            </a:pPr>
            <a:r>
              <a:rPr lang="en-US" sz="2000" spc="-75" dirty="0" smtClean="0">
                <a:solidFill>
                  <a:schemeClr val="accent4">
                    <a:alpha val="99000"/>
                  </a:schemeClr>
                </a:solidFill>
                <a:latin typeface="Segoe UI Light" pitchFamily="34" charset="0"/>
              </a:rPr>
              <a:t>Unsupported Reporting Services features</a:t>
            </a:r>
          </a:p>
          <a:p>
            <a:pPr marL="2382" lvl="1" indent="0" defTabSz="685835">
              <a:spcBef>
                <a:spcPts val="450"/>
              </a:spcBef>
              <a:buNone/>
            </a:pPr>
            <a:r>
              <a:rPr lang="en-US" sz="1100" spc="-38" dirty="0" smtClean="0"/>
              <a:t>Report Builder</a:t>
            </a:r>
          </a:p>
          <a:p>
            <a:pPr marL="2382" lvl="1" indent="0" defTabSz="685835">
              <a:spcBef>
                <a:spcPts val="450"/>
              </a:spcBef>
              <a:buNone/>
            </a:pPr>
            <a:r>
              <a:rPr lang="en-US" sz="1100" spc="-38" dirty="0" smtClean="0"/>
              <a:t>Subscriptions, schedules, caching </a:t>
            </a:r>
          </a:p>
          <a:p>
            <a:pPr marL="2382" lvl="1" indent="0" defTabSz="685835">
              <a:spcBef>
                <a:spcPts val="450"/>
              </a:spcBef>
              <a:buNone/>
            </a:pPr>
            <a:r>
              <a:rPr lang="en-US" sz="1100" spc="-38" dirty="0" smtClean="0"/>
              <a:t>Custom extensions</a:t>
            </a:r>
          </a:p>
          <a:p>
            <a:pPr marL="2382" lvl="1" indent="0" defTabSz="685835">
              <a:spcBef>
                <a:spcPts val="450"/>
              </a:spcBef>
              <a:buNone/>
            </a:pPr>
            <a:r>
              <a:rPr lang="en-US" sz="1100" spc="-38" dirty="0" smtClean="0"/>
              <a:t>Report models</a:t>
            </a:r>
          </a:p>
          <a:p>
            <a:pPr marL="2382" lvl="1" indent="0" defTabSz="685835">
              <a:spcBef>
                <a:spcPts val="450"/>
              </a:spcBef>
              <a:buNone/>
            </a:pPr>
            <a:r>
              <a:rPr lang="en-US" sz="1100" spc="-38" dirty="0" smtClean="0"/>
              <a:t>External images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14996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82" lvl="1" indent="0" defTabSz="685835">
              <a:spcBef>
                <a:spcPts val="450"/>
              </a:spcBef>
              <a:spcAft>
                <a:spcPts val="225"/>
              </a:spcAft>
              <a:buNone/>
            </a:pPr>
            <a:r>
              <a:rPr lang="en-US" sz="2400" spc="-75" dirty="0" smtClean="0">
                <a:solidFill>
                  <a:schemeClr val="accent1">
                    <a:alpha val="99000"/>
                  </a:schemeClr>
                </a:solidFill>
                <a:latin typeface="Segoe UI Light" pitchFamily="34" charset="0"/>
              </a:rPr>
              <a:t>Special considerations</a:t>
            </a:r>
          </a:p>
          <a:p>
            <a:pPr marL="2382" lvl="1" indent="0" defTabSz="685835">
              <a:spcBef>
                <a:spcPts val="450"/>
              </a:spcBef>
              <a:spcAft>
                <a:spcPts val="225"/>
              </a:spcAft>
              <a:buNone/>
            </a:pPr>
            <a:r>
              <a:rPr lang="en-US" sz="1200" spc="-38" dirty="0" smtClean="0"/>
              <a:t>Conflict resolution policy configured centrally (hub or client wins)</a:t>
            </a:r>
          </a:p>
          <a:p>
            <a:pPr marL="2382" lvl="1" indent="0" defTabSz="685835">
              <a:spcBef>
                <a:spcPts val="450"/>
              </a:spcBef>
              <a:spcAft>
                <a:spcPts val="225"/>
              </a:spcAft>
              <a:buNone/>
            </a:pPr>
            <a:r>
              <a:rPr lang="en-US" sz="1200" spc="-38" dirty="0" smtClean="0"/>
              <a:t>Sync direction configured between each client and the hub </a:t>
            </a:r>
            <a:br>
              <a:rPr lang="en-US" sz="1200" spc="-38" dirty="0" smtClean="0"/>
            </a:br>
            <a:r>
              <a:rPr lang="en-US" sz="1200" spc="-38" dirty="0" smtClean="0"/>
              <a:t>(to hub, from hub, bi-directional)</a:t>
            </a:r>
          </a:p>
          <a:p>
            <a:pPr marL="2382" lvl="1" indent="0" defTabSz="685835">
              <a:spcBef>
                <a:spcPts val="450"/>
              </a:spcBef>
              <a:spcAft>
                <a:spcPts val="225"/>
              </a:spcAft>
              <a:buNone/>
            </a:pPr>
            <a:r>
              <a:rPr lang="en-US" sz="1200" spc="-38" dirty="0" smtClean="0"/>
              <a:t>Sync schedule must be between 5 minutes and 1 month</a:t>
            </a:r>
          </a:p>
          <a:p>
            <a:pPr marL="2382" lvl="1" indent="0" defTabSz="685835">
              <a:spcBef>
                <a:spcPts val="450"/>
              </a:spcBef>
              <a:spcAft>
                <a:spcPts val="225"/>
              </a:spcAft>
              <a:buNone/>
            </a:pPr>
            <a:r>
              <a:rPr lang="en-US" sz="1200" spc="-38" dirty="0" smtClean="0"/>
              <a:t>Data sets include multiple tables and can be filtered, triggers are added to data set tables </a:t>
            </a:r>
          </a:p>
          <a:p>
            <a:pPr marL="2382" lvl="1" indent="0" defTabSz="685835">
              <a:spcBef>
                <a:spcPts val="450"/>
              </a:spcBef>
              <a:spcAft>
                <a:spcPts val="225"/>
              </a:spcAft>
              <a:buNone/>
            </a:pPr>
            <a:r>
              <a:rPr lang="en-US" sz="1200" spc="-38" dirty="0" smtClean="0"/>
              <a:t>Tables added to hub and client schemas</a:t>
            </a:r>
          </a:p>
          <a:p>
            <a:pPr marL="2382" lvl="1" indent="0" defTabSz="685835">
              <a:spcBef>
                <a:spcPts val="450"/>
              </a:spcBef>
              <a:spcAft>
                <a:spcPts val="225"/>
              </a:spcAft>
              <a:buNone/>
            </a:pPr>
            <a:r>
              <a:rPr lang="en-US" sz="1200" spc="-38" dirty="0" smtClean="0"/>
              <a:t>Agent must be installed for on-</a:t>
            </a:r>
            <a:r>
              <a:rPr lang="en-US" sz="1200" spc="-38" dirty="0" err="1" smtClean="0"/>
              <a:t>prem</a:t>
            </a:r>
            <a:r>
              <a:rPr lang="en-US" sz="1200" spc="-38" dirty="0" smtClean="0"/>
              <a:t> clients</a:t>
            </a:r>
          </a:p>
          <a:p>
            <a:endParaRPr lang="en-US" dirty="0" smtClean="0"/>
          </a:p>
          <a:p>
            <a:endParaRPr lang="en-US" dirty="0" smtClean="0"/>
          </a:p>
          <a:p>
            <a:pPr marL="2382" indent="0" defTabSz="685835">
              <a:spcBef>
                <a:spcPts val="0"/>
              </a:spcBef>
              <a:spcAft>
                <a:spcPts val="225"/>
              </a:spcAft>
              <a:buNone/>
            </a:pPr>
            <a:r>
              <a:rPr lang="en-US" sz="2100" spc="-75" dirty="0" smtClean="0">
                <a:solidFill>
                  <a:schemeClr val="accent2">
                    <a:alpha val="99000"/>
                  </a:schemeClr>
                </a:solidFill>
                <a:latin typeface="Segoe UI Light" pitchFamily="34" charset="0"/>
              </a:rPr>
              <a:t>Provisioning synchronization groups</a:t>
            </a:r>
          </a:p>
          <a:p>
            <a:pPr marL="2382" lvl="1" indent="0" defTabSz="685835">
              <a:spcBef>
                <a:spcPts val="225"/>
              </a:spcBef>
              <a:buNone/>
            </a:pPr>
            <a:r>
              <a:rPr lang="en-US" sz="1200" spc="-38" dirty="0" smtClean="0"/>
              <a:t>Deploy database to hub and clients</a:t>
            </a:r>
          </a:p>
          <a:p>
            <a:pPr marL="2382" lvl="1" indent="0" defTabSz="685835">
              <a:spcBef>
                <a:spcPts val="225"/>
              </a:spcBef>
              <a:buNone/>
            </a:pPr>
            <a:r>
              <a:rPr lang="en-US" sz="1200" spc="-38" dirty="0" smtClean="0"/>
              <a:t>Set synchronization schedule</a:t>
            </a:r>
          </a:p>
          <a:p>
            <a:pPr marL="2382" lvl="1" indent="0" defTabSz="685835">
              <a:spcBef>
                <a:spcPts val="225"/>
              </a:spcBef>
              <a:buNone/>
            </a:pPr>
            <a:r>
              <a:rPr lang="en-US" sz="1200" spc="-38" dirty="0" smtClean="0"/>
              <a:t>Set conflict resolution policy</a:t>
            </a:r>
          </a:p>
          <a:p>
            <a:pPr marL="2382" lvl="1" indent="0" defTabSz="685835">
              <a:spcBef>
                <a:spcPts val="225"/>
              </a:spcBef>
              <a:buNone/>
            </a:pPr>
            <a:r>
              <a:rPr lang="en-US" sz="1200" spc="-38" dirty="0" smtClean="0"/>
              <a:t>Define data set</a:t>
            </a:r>
          </a:p>
          <a:p>
            <a:pPr marL="2382" lvl="1" indent="0" defTabSz="685835">
              <a:spcBef>
                <a:spcPts val="225"/>
              </a:spcBef>
              <a:buNone/>
            </a:pPr>
            <a:r>
              <a:rPr lang="en-US" sz="1200" spc="-38" dirty="0" smtClean="0"/>
              <a:t>Add Azure SQL Database clients to topology</a:t>
            </a:r>
          </a:p>
          <a:p>
            <a:pPr marL="2382" lvl="1" indent="0" defTabSz="685835">
              <a:spcBef>
                <a:spcPts val="225"/>
              </a:spcBef>
              <a:buNone/>
            </a:pPr>
            <a:r>
              <a:rPr lang="en-US" sz="1200" spc="-38" dirty="0" smtClean="0"/>
              <a:t>Install agents on SQL Server clients and add them to topology using keys</a:t>
            </a:r>
          </a:p>
          <a:p>
            <a:pPr marL="2382" lvl="1" indent="0" defTabSz="685835">
              <a:spcBef>
                <a:spcPts val="225"/>
              </a:spcBef>
              <a:buNone/>
            </a:pPr>
            <a:r>
              <a:rPr lang="en-US" sz="1200" spc="-38" dirty="0" smtClean="0"/>
              <a:t>Deploy topology</a:t>
            </a:r>
            <a:br>
              <a:rPr lang="en-US" sz="1200" spc="-38" dirty="0" smtClean="0"/>
            </a:br>
            <a:endParaRPr lang="en-US" sz="1500" dirty="0" smtClean="0"/>
          </a:p>
          <a:p>
            <a:pPr marL="2382" lvl="1" indent="0" defTabSz="685835">
              <a:spcBef>
                <a:spcPts val="0"/>
              </a:spcBef>
              <a:spcAft>
                <a:spcPts val="225"/>
              </a:spcAft>
              <a:buNone/>
            </a:pPr>
            <a:r>
              <a:rPr lang="en-US" spc="-75" dirty="0" smtClean="0">
                <a:solidFill>
                  <a:schemeClr val="accent2">
                    <a:alpha val="99000"/>
                  </a:schemeClr>
                </a:solidFill>
                <a:latin typeface="Segoe UI Light" pitchFamily="34" charset="0"/>
              </a:rPr>
              <a:t>Operational considerations</a:t>
            </a:r>
          </a:p>
          <a:p>
            <a:pPr marL="2382" lvl="1" indent="0" defTabSz="685835">
              <a:spcBef>
                <a:spcPts val="225"/>
              </a:spcBef>
              <a:spcAft>
                <a:spcPts val="225"/>
              </a:spcAft>
              <a:buNone/>
            </a:pPr>
            <a:r>
              <a:rPr lang="en-US" sz="1200" spc="-38" dirty="0" smtClean="0"/>
              <a:t>Manual synchronization supported</a:t>
            </a:r>
          </a:p>
          <a:p>
            <a:pPr marL="2382" lvl="1" indent="0" defTabSz="685835">
              <a:spcBef>
                <a:spcPts val="225"/>
              </a:spcBef>
              <a:spcAft>
                <a:spcPts val="225"/>
              </a:spcAft>
              <a:buNone/>
            </a:pPr>
            <a:r>
              <a:rPr lang="en-US" sz="1200" spc="-38" dirty="0" smtClean="0"/>
              <a:t>Hub updates require one synchronization to distribute to all clients</a:t>
            </a:r>
          </a:p>
          <a:p>
            <a:pPr marL="2382" lvl="1" indent="0" defTabSz="685835">
              <a:spcBef>
                <a:spcPts val="225"/>
              </a:spcBef>
              <a:spcAft>
                <a:spcPts val="225"/>
              </a:spcAft>
              <a:buNone/>
            </a:pPr>
            <a:r>
              <a:rPr lang="en-US" sz="1200" spc="-38" dirty="0" smtClean="0"/>
              <a:t>Client updates require two synchronizations to distribute </a:t>
            </a:r>
            <a:br>
              <a:rPr lang="en-US" sz="1200" spc="-38" dirty="0" smtClean="0"/>
            </a:br>
            <a:r>
              <a:rPr lang="en-US" sz="1200" spc="-38" dirty="0" smtClean="0"/>
              <a:t>to all clients</a:t>
            </a:r>
          </a:p>
          <a:p>
            <a:pPr marL="2382" lvl="1" indent="0" defTabSz="685835">
              <a:spcBef>
                <a:spcPts val="225"/>
              </a:spcBef>
              <a:spcAft>
                <a:spcPts val="225"/>
              </a:spcAft>
              <a:buNone/>
            </a:pPr>
            <a:r>
              <a:rPr lang="en-US" sz="1200" spc="-38" dirty="0" smtClean="0"/>
              <a:t>Sync Framework triggers may affect application behavior</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4089573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724787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sz="900" b="1" dirty="0"/>
              <a:t>Slide Objectives:</a:t>
            </a:r>
          </a:p>
          <a:p>
            <a:pPr marL="174982" indent="-174982">
              <a:buFont typeface="Arial" pitchFamily="34" charset="0"/>
              <a:buChar char="•"/>
            </a:pPr>
            <a:r>
              <a:rPr lang="en-US" sz="900" dirty="0"/>
              <a:t>Explain the offerings that Microsoft is providing in Azure for storing, querying, and managing data.  </a:t>
            </a:r>
          </a:p>
          <a:p>
            <a:endParaRPr lang="en-US" sz="900" dirty="0"/>
          </a:p>
          <a:p>
            <a:r>
              <a:rPr lang="en-US" sz="900" b="1" dirty="0"/>
              <a:t>Speaking Points:</a:t>
            </a:r>
          </a:p>
          <a:p>
            <a:endParaRPr lang="en-US" sz="900" dirty="0"/>
          </a:p>
          <a:p>
            <a:r>
              <a:rPr lang="en-US" sz="900" b="1" dirty="0"/>
              <a:t>Notes: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007794C-6283-4C70-8975-84D1BBDFE070}" type="datetime1">
              <a:rPr lang="en-US" smtClean="0"/>
              <a:t>6/15/2012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22</a:t>
            </a:fld>
            <a:endParaRPr lang="en-US" dirty="0"/>
          </a:p>
        </p:txBody>
      </p:sp>
    </p:spTree>
    <p:extLst>
      <p:ext uri="{BB962C8B-B14F-4D97-AF65-F5344CB8AC3E}">
        <p14:creationId xmlns:p14="http://schemas.microsoft.com/office/powerpoint/2010/main" val="4211198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should be a recap as this</a:t>
            </a:r>
            <a:r>
              <a:rPr lang="en-US" baseline="0" dirty="0" smtClean="0"/>
              <a:t> session will dig deeper into the services.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Shared Access Signatures (Signed URLs) for Tables and Queues</a:t>
            </a:r>
            <a:r>
              <a:rPr lang="en-US" dirty="0" smtClean="0"/>
              <a:t> – similar to the Shared Access Signature feature previously available for Blobs, this allows account owners to issue URL access to specific resources such as tables, table ranges, queues, blobs and containers while specifying granular sets of permissions. In addition, there are some smaller improvements to Shared Access Signatures for Blobs</a:t>
            </a:r>
          </a:p>
          <a:p>
            <a:endParaRPr lang="en-US" dirty="0" smtClean="0"/>
          </a:p>
          <a:p>
            <a:r>
              <a:rPr lang="en-US" b="1" dirty="0" smtClean="0"/>
              <a:t>Expanded Blob Copy</a:t>
            </a:r>
            <a:r>
              <a:rPr lang="en-US" dirty="0" smtClean="0"/>
              <a:t> – For Blobs, we now support copying blobs between storage accounts and copy blob (even within accounts) is performed as an asynchronous operation. This is available in the new version, but will only work if the destination storage account was created on or after June 7, 2012. Of course, Copy Blob operations within the same account will continue to work for all accounts</a:t>
            </a:r>
          </a:p>
          <a:p>
            <a:endParaRPr lang="en-US" dirty="0" smtClean="0"/>
          </a:p>
          <a:p>
            <a:r>
              <a:rPr lang="en-US" b="1" dirty="0" smtClean="0"/>
              <a:t>Improved Blob Leasing</a:t>
            </a:r>
            <a:r>
              <a:rPr lang="en-US" dirty="0" smtClean="0"/>
              <a:t> – Leasing is now available for blob containers, and allows infinite lease duration. In addition, lease durations between 15-60 seconds are also supported. Changing the lease id (in order to rotate the lease-id across your components) is now supported</a:t>
            </a:r>
          </a:p>
          <a:p>
            <a:endParaRPr lang="en-US" dirty="0" smtClean="0"/>
          </a:p>
          <a:p>
            <a:r>
              <a:rPr lang="en-US" b="1" dirty="0" smtClean="0"/>
              <a:t>Introducing Locally Redundant Storage</a:t>
            </a:r>
            <a:r>
              <a:rPr lang="en-US" dirty="0" smtClean="0"/>
              <a:t> - Storage users are now able turn off geo-replication by choosing </a:t>
            </a:r>
            <a:r>
              <a:rPr lang="en-US" dirty="0" smtClean="0">
                <a:hlinkClick r:id="rId3"/>
              </a:rPr>
              <a:t>Locally Redundant Storage (LRS)</a:t>
            </a:r>
            <a:r>
              <a:rPr lang="en-US" dirty="0" smtClean="0"/>
              <a:t>. LRS provides highly durable and available storage within a single location (sub region). </a:t>
            </a:r>
          </a:p>
          <a:p>
            <a:endParaRPr lang="en-US" dirty="0" smtClean="0"/>
          </a:p>
          <a:p>
            <a:r>
              <a:rPr lang="en-US" b="1" dirty="0" smtClean="0"/>
              <a:t>Choosing Geo Redundant Storage or Locally Redundant Storage</a:t>
            </a:r>
            <a:r>
              <a:rPr lang="en-US" dirty="0" smtClean="0"/>
              <a:t> – By default storage accounts are configured for Geo Redundant Storage (GRS), meaning that Table and Blob data is replicated both within the primary location and also to a location hundreds of miles away (geo-replication). As detailed in this </a:t>
            </a:r>
            <a:r>
              <a:rPr lang="en-US" dirty="0" smtClean="0">
                <a:hlinkClick r:id="rId3"/>
              </a:rPr>
              <a:t>blog post</a:t>
            </a:r>
            <a:r>
              <a:rPr lang="en-US" dirty="0" smtClean="0"/>
              <a:t>, using LRS may be preferable in certain scenarios, and is available at a 23-34% discount compared to GRS. The price of GRS remains unchanged. Please note that a one-time bandwidth charge will apply if you choose to re-enable GRS after switching to LRS. </a:t>
            </a:r>
          </a:p>
          <a:p>
            <a:endParaRPr lang="en-US" dirty="0" smtClean="0"/>
          </a:p>
          <a:p>
            <a:r>
              <a:rPr lang="en-US" b="1" dirty="0" smtClean="0"/>
              <a:t>Configuration of Storage Analytics </a:t>
            </a:r>
            <a:r>
              <a:rPr lang="en-US" dirty="0" smtClean="0"/>
              <a:t>– While our analytics features (metrics and logging) have been available since last summer, configuring them required the user to call the REST API. In the new </a:t>
            </a:r>
            <a:r>
              <a:rPr lang="en-US" dirty="0" smtClean="0">
                <a:hlinkClick r:id="rId4"/>
              </a:rPr>
              <a:t>management portal</a:t>
            </a:r>
            <a:r>
              <a:rPr lang="en-US" dirty="0" smtClean="0"/>
              <a:t>, users can easily configure these features. </a:t>
            </a:r>
          </a:p>
          <a:p>
            <a:endParaRPr lang="en-US" dirty="0" smtClean="0"/>
          </a:p>
          <a:p>
            <a:r>
              <a:rPr lang="en-US" b="1" dirty="0" smtClean="0"/>
              <a:t>Monitoring Storage Metrics</a:t>
            </a:r>
            <a:r>
              <a:rPr lang="en-US" dirty="0" smtClean="0"/>
              <a:t> – Storage users can now also monitor any desired set of metrics tracked in your account </a:t>
            </a:r>
            <a:r>
              <a:rPr lang="en-US" dirty="0" smtClean="0">
                <a:hlinkClick r:id="rId4"/>
              </a:rPr>
              <a:t>via the management portal</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699599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sz="900" b="1" dirty="0"/>
              <a:t>Slide Objectives:</a:t>
            </a:r>
          </a:p>
          <a:p>
            <a:pPr marL="174982" indent="-174982">
              <a:buFont typeface="Arial" pitchFamily="34" charset="0"/>
              <a:buChar char="•"/>
            </a:pPr>
            <a:r>
              <a:rPr lang="en-US" sz="900" dirty="0"/>
              <a:t>Explain the offerings that Microsoft is providing in Azure for storing, querying, and managing data.  </a:t>
            </a:r>
          </a:p>
          <a:p>
            <a:endParaRPr lang="en-US" sz="900" dirty="0"/>
          </a:p>
          <a:p>
            <a:r>
              <a:rPr lang="en-US" sz="900" b="1" dirty="0"/>
              <a:t>Speaking Points:</a:t>
            </a:r>
          </a:p>
          <a:p>
            <a:endParaRPr lang="en-US" sz="900" dirty="0"/>
          </a:p>
          <a:p>
            <a:r>
              <a:rPr lang="en-US" sz="900" b="1" dirty="0"/>
              <a:t>Notes: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007794C-6283-4C70-8975-84D1BBDFE070}" type="datetime1">
              <a:rPr lang="en-US" smtClean="0"/>
              <a:t>6/15/2012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4211198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sz="900" b="1" dirty="0"/>
              <a:t>Slide Objectives:</a:t>
            </a:r>
          </a:p>
          <a:p>
            <a:pPr marL="174982" indent="-174982">
              <a:buFont typeface="Arial" pitchFamily="34" charset="0"/>
              <a:buChar char="•"/>
            </a:pPr>
            <a:r>
              <a:rPr lang="en-US" sz="900" dirty="0"/>
              <a:t>Define the table storage and differentiate it from a Windows Azure SQL Database</a:t>
            </a:r>
          </a:p>
          <a:p>
            <a:pPr marL="174982" indent="-174982">
              <a:buFont typeface="Arial" pitchFamily="34" charset="0"/>
              <a:buChar char="•"/>
            </a:pPr>
            <a:r>
              <a:rPr lang="en-US" sz="900" dirty="0"/>
              <a:t>Since we are not showing a demo of table storage, provide some details on the concepts including tables, entitles, and accounts. </a:t>
            </a:r>
          </a:p>
          <a:p>
            <a:endParaRPr lang="en-US" sz="900" dirty="0"/>
          </a:p>
          <a:p>
            <a:r>
              <a:rPr lang="en-US" sz="900" b="1" dirty="0"/>
              <a:t>Speaking Points:</a:t>
            </a:r>
          </a:p>
          <a:p>
            <a:endParaRPr lang="en-US" sz="900" dirty="0"/>
          </a:p>
          <a:p>
            <a:r>
              <a:rPr lang="en-US" sz="900" b="1" dirty="0"/>
              <a:t>Notes:</a:t>
            </a:r>
          </a:p>
          <a:p>
            <a:pPr marL="3240">
              <a:spcAft>
                <a:spcPts val="919"/>
              </a:spcAft>
              <a:buSzPct val="80000"/>
            </a:pPr>
            <a:r>
              <a:rPr lang="en-US" sz="900" spc="-102" dirty="0">
                <a:latin typeface="Segoe UI Light" pitchFamily="34" charset="0"/>
              </a:rPr>
              <a:t>Tables store entities</a:t>
            </a:r>
          </a:p>
          <a:p>
            <a:pPr marL="3240">
              <a:spcAft>
                <a:spcPts val="919"/>
              </a:spcAft>
              <a:buSzPct val="80000"/>
            </a:pPr>
            <a:r>
              <a:rPr lang="en-US" sz="900" spc="-102" dirty="0">
                <a:latin typeface="Segoe UI Light" pitchFamily="34" charset="0"/>
              </a:rPr>
              <a:t>Entity schema can vary in the same table</a:t>
            </a:r>
            <a:r>
              <a:rPr lang="en-US" sz="900" dirty="0">
                <a:latin typeface="Segoe UI Light" pitchFamily="34" charset="0"/>
              </a:rPr>
              <a:t> </a:t>
            </a:r>
          </a:p>
          <a:p>
            <a:pPr marL="3240">
              <a:spcAft>
                <a:spcPts val="919"/>
              </a:spcAft>
              <a:buSzPct val="80000"/>
            </a:pPr>
            <a:r>
              <a:rPr lang="en-US" sz="900" dirty="0">
                <a:latin typeface="Segoe UI Light" pitchFamily="34" charset="0"/>
              </a:rPr>
              <a:t>Automatic scalability</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4067821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normAutofit/>
          </a:bodyPr>
          <a:lstStyle/>
          <a:p>
            <a:r>
              <a:rPr lang="en-US" b="1" dirty="0" smtClean="0"/>
              <a:t>Slide Objectives</a:t>
            </a:r>
          </a:p>
          <a:p>
            <a:pPr marL="174982" indent="-174982">
              <a:buFont typeface="Arial" pitchFamily="34" charset="0"/>
              <a:buChar char="•"/>
            </a:pPr>
            <a:r>
              <a:rPr lang="en-US" b="0" dirty="0" smtClean="0"/>
              <a:t>Understand Tables</a:t>
            </a:r>
          </a:p>
          <a:p>
            <a:endParaRPr lang="en-US" dirty="0" smtClean="0"/>
          </a:p>
          <a:p>
            <a:r>
              <a:rPr lang="en-US" b="1" dirty="0" smtClean="0"/>
              <a:t>Speaker Notes</a:t>
            </a:r>
          </a:p>
          <a:p>
            <a:pPr marL="174982" indent="-174982">
              <a:buFont typeface="Arial" pitchFamily="34" charset="0"/>
              <a:buChar char="•"/>
            </a:pPr>
            <a:r>
              <a:rPr lang="en-NZ" dirty="0" smtClean="0"/>
              <a:t>The Table service provides structured storage in the form of tables. </a:t>
            </a:r>
          </a:p>
          <a:p>
            <a:pPr marL="174982" indent="-174982">
              <a:buFont typeface="Arial" pitchFamily="34" charset="0"/>
              <a:buChar char="•"/>
            </a:pPr>
            <a:r>
              <a:rPr lang="en-NZ" dirty="0" smtClean="0"/>
              <a:t>The Table service supports a REST API that is compliant with the ADO.NET Data Services REST API. </a:t>
            </a:r>
          </a:p>
          <a:p>
            <a:pPr marL="174982" indent="-174982">
              <a:buFont typeface="Arial" pitchFamily="34" charset="0"/>
              <a:buChar char="•"/>
            </a:pPr>
            <a:r>
              <a:rPr lang="en-NZ" dirty="0" smtClean="0"/>
              <a:t>Developers may also use the .NET Client Library for ADO.NET Data Services to access the Table service.</a:t>
            </a:r>
            <a:endParaRPr lang="en-US" b="1" dirty="0" smtClean="0"/>
          </a:p>
          <a:p>
            <a:endParaRPr lang="en-US" baseline="0" dirty="0" smtClean="0"/>
          </a:p>
          <a:p>
            <a:r>
              <a:rPr lang="en-US" b="1" baseline="0" dirty="0" smtClean="0"/>
              <a:t>Notes</a:t>
            </a:r>
          </a:p>
          <a:p>
            <a:r>
              <a:rPr lang="en-US" dirty="0" smtClean="0"/>
              <a:t>http://msdn.microsoft.com/en-us/library/dd573356.aspx</a:t>
            </a:r>
          </a:p>
          <a:p>
            <a:endParaRPr lang="en-US" dirty="0" smtClean="0"/>
          </a:p>
          <a:p>
            <a:pPr marL="0" lvl="1" indent="0" defTabSz="933199">
              <a:spcAft>
                <a:spcPts val="340"/>
              </a:spcAft>
              <a:buNone/>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4982" indent="-174982">
              <a:buFont typeface="Arial" pitchFamily="34" charset="0"/>
              <a:buChar char="•"/>
            </a:pPr>
            <a:r>
              <a:rPr lang="en-US" b="0" dirty="0" smtClean="0"/>
              <a:t>Understand Flexible Entities</a:t>
            </a:r>
          </a:p>
          <a:p>
            <a:endParaRPr lang="en-US" dirty="0" smtClean="0"/>
          </a:p>
          <a:p>
            <a:r>
              <a:rPr lang="en-US" b="1" dirty="0" smtClean="0"/>
              <a:t>Speaker Notes</a:t>
            </a:r>
          </a:p>
          <a:p>
            <a:pPr marL="174982" indent="-174982">
              <a:buFont typeface="Arial" pitchFamily="34" charset="0"/>
              <a:buChar char="•"/>
            </a:pPr>
            <a:r>
              <a:rPr lang="en-NZ" dirty="0" smtClean="0"/>
              <a:t>Tables store data as entities. </a:t>
            </a:r>
          </a:p>
          <a:p>
            <a:pPr marL="174982" indent="-174982">
              <a:buFont typeface="Arial" pitchFamily="34" charset="0"/>
              <a:buChar char="•"/>
            </a:pPr>
            <a:r>
              <a:rPr lang="en-NZ" dirty="0" smtClean="0"/>
              <a:t>A table can contain entities of any shape</a:t>
            </a:r>
          </a:p>
          <a:p>
            <a:pPr marL="392350" lvl="1" indent="-174982"/>
            <a:r>
              <a:rPr lang="en-NZ" dirty="0" smtClean="0"/>
              <a:t>There</a:t>
            </a:r>
            <a:r>
              <a:rPr lang="en-NZ" baseline="0" dirty="0" smtClean="0"/>
              <a:t> is no fixed schema</a:t>
            </a:r>
          </a:p>
          <a:p>
            <a:pPr marL="392350" lvl="1" indent="-174982"/>
            <a:r>
              <a:rPr lang="en-NZ" baseline="0" dirty="0" smtClean="0"/>
              <a:t>There is no schema checking</a:t>
            </a:r>
          </a:p>
          <a:p>
            <a:pPr marL="174982" indent="-174982">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4982" indent="-174982">
              <a:buFont typeface="Arial" pitchFamily="34" charset="0"/>
              <a:buChar char="•"/>
            </a:pPr>
            <a:r>
              <a:rPr lang="en-NZ" baseline="0" dirty="0" smtClean="0"/>
              <a:t>Not that we can add additional columns</a:t>
            </a:r>
            <a:endParaRPr lang="en-NZ" dirty="0" smtClean="0"/>
          </a:p>
          <a:p>
            <a:endParaRPr lang="en-US" baseline="0" dirty="0" smtClean="0"/>
          </a:p>
          <a:p>
            <a:r>
              <a:rPr lang="en-US" b="1" baseline="0" dirty="0" smtClean="0"/>
              <a:t>Notes</a:t>
            </a:r>
          </a:p>
          <a:p>
            <a:r>
              <a:rPr lang="en-US" dirty="0" smtClean="0"/>
              <a:t>http://msdn.microsoft.com/en-us/library/dd573356.aspx</a:t>
            </a:r>
          </a:p>
          <a:p>
            <a:endParaRPr lang="en-US" dirty="0" smtClean="0"/>
          </a:p>
          <a:p>
            <a:pPr marL="0" lvl="1" indent="0" defTabSz="933199">
              <a:spcAft>
                <a:spcPts val="340"/>
              </a:spcAft>
              <a:buNone/>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sz="900" b="1" dirty="0"/>
              <a:t>Slide Objectives:</a:t>
            </a:r>
          </a:p>
          <a:p>
            <a:pPr marL="174982" indent="-174982">
              <a:buFont typeface="Arial" pitchFamily="34" charset="0"/>
              <a:buChar char="•"/>
            </a:pPr>
            <a:r>
              <a:rPr lang="en-US" sz="900" dirty="0"/>
              <a:t>Explain the offerings that Microsoft is providing in Azure for storing, querying, and managing data.  </a:t>
            </a:r>
          </a:p>
          <a:p>
            <a:endParaRPr lang="en-US" sz="900" dirty="0"/>
          </a:p>
          <a:p>
            <a:r>
              <a:rPr lang="en-US" sz="900" b="1" dirty="0"/>
              <a:t>Speaking Points:</a:t>
            </a:r>
          </a:p>
          <a:p>
            <a:endParaRPr lang="en-US" sz="900" dirty="0"/>
          </a:p>
          <a:p>
            <a:r>
              <a:rPr lang="en-US" sz="900" b="1" dirty="0"/>
              <a:t>Notes: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007794C-6283-4C70-8975-84D1BBDFE070}" type="datetime1">
              <a:rPr lang="en-US" smtClean="0"/>
              <a:t>6/15/2012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30</a:t>
            </a:fld>
            <a:endParaRPr lang="en-US" dirty="0"/>
          </a:p>
        </p:txBody>
      </p:sp>
    </p:spTree>
    <p:extLst>
      <p:ext uri="{BB962C8B-B14F-4D97-AF65-F5344CB8AC3E}">
        <p14:creationId xmlns:p14="http://schemas.microsoft.com/office/powerpoint/2010/main" val="4211198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Slide Objectives</a:t>
            </a:r>
          </a:p>
          <a:p>
            <a:pPr marL="174961" indent="-174961">
              <a:buFont typeface="Arial" pitchFamily="34" charset="0"/>
              <a:buChar char="•"/>
            </a:pPr>
            <a:r>
              <a:rPr lang="en-US" b="0" dirty="0" smtClean="0"/>
              <a:t>Define the blob storage service and the benefits of the service</a:t>
            </a:r>
          </a:p>
          <a:p>
            <a:endParaRPr lang="en-US" sz="900" dirty="0"/>
          </a:p>
          <a:p>
            <a:r>
              <a:rPr lang="en-US" sz="900" b="1" dirty="0"/>
              <a:t>Speaking Points:</a:t>
            </a:r>
          </a:p>
          <a:p>
            <a:endParaRPr lang="en-US" b="0" dirty="0" smtClean="0"/>
          </a:p>
          <a:p>
            <a:r>
              <a:rPr lang="en-US" b="1" dirty="0" smtClean="0"/>
              <a:t>Notes:</a:t>
            </a:r>
          </a:p>
          <a:p>
            <a:pPr marL="174961" indent="-174961">
              <a:buFont typeface="Arial" pitchFamily="34" charset="0"/>
              <a:buChar char="•"/>
            </a:pPr>
            <a:r>
              <a:rPr lang="en-NZ" dirty="0" smtClean="0"/>
              <a:t>The Blob service provides storage for entities, such as binary files and text files. </a:t>
            </a:r>
          </a:p>
          <a:p>
            <a:pPr marL="174961" indent="-174961">
              <a:buFont typeface="Arial" pitchFamily="34" charset="0"/>
              <a:buChar char="•"/>
            </a:pPr>
            <a:r>
              <a:rPr lang="en-NZ" dirty="0" smtClean="0"/>
              <a:t>The REST API for the Blob service exposes two resources: </a:t>
            </a:r>
          </a:p>
          <a:p>
            <a:pPr marL="392303" lvl="1" indent="-174961"/>
            <a:r>
              <a:rPr lang="en-NZ" dirty="0" smtClean="0"/>
              <a:t>Containers </a:t>
            </a:r>
          </a:p>
          <a:p>
            <a:pPr marL="392303" lvl="1" indent="-174961"/>
            <a:r>
              <a:rPr lang="en-NZ" dirty="0" smtClean="0"/>
              <a:t>Blobs. </a:t>
            </a:r>
          </a:p>
          <a:p>
            <a:pPr marL="392303" lvl="1" indent="-174961"/>
            <a:r>
              <a:rPr lang="en-NZ" dirty="0" smtClean="0"/>
              <a:t>A container is a set of blobs; every blob must belong to a container. </a:t>
            </a:r>
          </a:p>
          <a:p>
            <a:pPr marL="174961" indent="-174961">
              <a:buFont typeface="Arial" pitchFamily="34" charset="0"/>
              <a:buChar char="•"/>
            </a:pPr>
            <a:r>
              <a:rPr lang="en-NZ" dirty="0" smtClean="0"/>
              <a:t>The Blob service defines two types of blobs:</a:t>
            </a:r>
          </a:p>
          <a:p>
            <a:pPr marL="392303" lvl="1" indent="-174961"/>
            <a:r>
              <a:rPr lang="en-NZ" dirty="0" smtClean="0"/>
              <a:t>Block blobs, which are optimized for streaming. </a:t>
            </a:r>
          </a:p>
          <a:p>
            <a:pPr marL="392303" lvl="1" indent="-174961"/>
            <a:r>
              <a:rPr lang="en-NZ" dirty="0" smtClean="0"/>
              <a:t>Page blobs, which are optimized for random read/write operations and which provide the ability to write to a range of bytes in a blob. </a:t>
            </a:r>
          </a:p>
          <a:p>
            <a:pPr marL="174961" indent="-174961">
              <a:buFont typeface="Arial" pitchFamily="34" charset="0"/>
              <a:buChar char="•"/>
            </a:pPr>
            <a:endParaRPr lang="en-NZ" dirty="0" smtClean="0"/>
          </a:p>
          <a:p>
            <a:pPr marL="174961" indent="-174961">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4961" indent="-174961">
              <a:buFont typeface="Arial" pitchFamily="34" charset="0"/>
              <a:buChar char="•"/>
            </a:pPr>
            <a:endParaRPr lang="en-NZ" dirty="0" smtClean="0"/>
          </a:p>
          <a:p>
            <a:pPr marL="174961" indent="-174961">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4961" indent="-174961">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4961" indent="-174961">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4961" indent="-174961">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Slide Objectives</a:t>
            </a:r>
          </a:p>
          <a:p>
            <a:pPr marL="174982" indent="-174982">
              <a:buFont typeface="Arial" pitchFamily="34" charset="0"/>
              <a:buChar char="•"/>
            </a:pPr>
            <a:r>
              <a:rPr lang="en-US" b="0" dirty="0" smtClean="0"/>
              <a:t>Understand the hierarchy of Blob storage</a:t>
            </a:r>
          </a:p>
          <a:p>
            <a:endParaRPr lang="en-US" b="0" dirty="0" smtClean="0"/>
          </a:p>
          <a:p>
            <a:r>
              <a:rPr lang="en-US" b="1" dirty="0" smtClean="0"/>
              <a:t>Speaker Notes</a:t>
            </a:r>
          </a:p>
          <a:p>
            <a:pPr marL="174982" indent="-174982">
              <a:buFont typeface="Arial" pitchFamily="34" charset="0"/>
              <a:buChar char="•"/>
            </a:pPr>
            <a:r>
              <a:rPr lang="en-NZ" dirty="0" smtClean="0"/>
              <a:t>The Blob service provides storage for entities, such as binary files and text files. </a:t>
            </a:r>
          </a:p>
          <a:p>
            <a:pPr marL="174982" indent="-174982">
              <a:buFont typeface="Arial" pitchFamily="34" charset="0"/>
              <a:buChar char="•"/>
            </a:pPr>
            <a:r>
              <a:rPr lang="en-NZ" dirty="0" smtClean="0"/>
              <a:t>The REST API for the Blob service exposes two resources: </a:t>
            </a:r>
          </a:p>
          <a:p>
            <a:pPr marL="392350" lvl="1" indent="-174982"/>
            <a:r>
              <a:rPr lang="en-NZ" dirty="0" smtClean="0"/>
              <a:t>Containers </a:t>
            </a:r>
          </a:p>
          <a:p>
            <a:pPr marL="392350" lvl="1" indent="-174982"/>
            <a:r>
              <a:rPr lang="en-NZ" dirty="0" smtClean="0"/>
              <a:t>Blobs. </a:t>
            </a:r>
          </a:p>
          <a:p>
            <a:pPr marL="392350" lvl="1" indent="-174982"/>
            <a:r>
              <a:rPr lang="en-NZ" dirty="0" smtClean="0"/>
              <a:t>A container is a set of blobs; every blob must belong to a container. </a:t>
            </a:r>
          </a:p>
          <a:p>
            <a:pPr marL="174982" indent="-174982">
              <a:buFont typeface="Arial" pitchFamily="34" charset="0"/>
              <a:buChar char="•"/>
            </a:pPr>
            <a:r>
              <a:rPr lang="en-NZ" dirty="0" smtClean="0"/>
              <a:t>The Blob service defines two types of blobs:</a:t>
            </a:r>
          </a:p>
          <a:p>
            <a:pPr marL="392350" lvl="1" indent="-174982"/>
            <a:r>
              <a:rPr lang="en-NZ" dirty="0" smtClean="0"/>
              <a:t>Block blobs, which are optimized for streaming. </a:t>
            </a:r>
          </a:p>
          <a:p>
            <a:pPr marL="392350" lvl="1" indent="-174982"/>
            <a:r>
              <a:rPr lang="en-NZ" dirty="0" smtClean="0"/>
              <a:t>Page blobs, which are optimized for random read/write operations and which provide the ability to write to a range of bytes in a blob. </a:t>
            </a:r>
          </a:p>
          <a:p>
            <a:pPr marL="174982" indent="-174982">
              <a:buFont typeface="Arial" pitchFamily="34" charset="0"/>
              <a:buChar char="•"/>
            </a:pPr>
            <a:endParaRPr lang="en-NZ" dirty="0" smtClean="0"/>
          </a:p>
          <a:p>
            <a:pPr marL="174982" indent="-174982">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4982" indent="-174982">
              <a:buFont typeface="Arial" pitchFamily="34" charset="0"/>
              <a:buChar char="•"/>
            </a:pPr>
            <a:endParaRPr lang="en-NZ" dirty="0" smtClean="0"/>
          </a:p>
          <a:p>
            <a:pPr marL="174982" indent="-174982">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4982" indent="-174982">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4982" indent="-174982">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4982" indent="-174982">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can see that the Front-End layer takes incoming requests, and a given front-end server can talk to all of the partition servers it needs to in order to process the incoming requests. The partition layer consists of all of the partition servers, with a master system to perform the automatic load balancing (described below) and assignments of partitions. As shown in the figure, each partition server is assigned a set of object partitions (Blobs, Entities, Queues). The Partition Master constantly monitors the overall load on each partition sever as well the individual partitions, and uses this for load balancing. Then the lowest layer of the storage architecture is the Distributed File System layer, which stores and replicates the data, and all partition servers can access any of the DFS severs.</a:t>
            </a:r>
          </a:p>
          <a:p>
            <a:endParaRPr lang="en-US" dirty="0" smtClean="0"/>
          </a:p>
          <a:p>
            <a:r>
              <a:rPr lang="en-US" dirty="0" smtClean="0"/>
              <a:t>It is important to understand that partitions are not tied to specific partition servers, since the data is stored in the DFS layer. The partition layer can therefore easily load balance and assign partitions to different partition servers, since any partition server can potentially provide access to any partition.</a:t>
            </a:r>
          </a:p>
          <a:p>
            <a:r>
              <a:rPr lang="en-US" dirty="0" smtClean="0"/>
              <a:t>The partition layer assigns partitions to partition severs based on each partition’s load. A given partition server may serve many partitions, and the Partition Master continuously monitors the load on all partition servers. </a:t>
            </a:r>
            <a:r>
              <a:rPr lang="en-US" smtClean="0"/>
              <a:t>If it sees that a partition server has too much load, the partition layer will automatically load balance some of the partitions from that partition server to a partition server with low load.</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7944493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CONSECUTIVE</a:t>
            </a:r>
            <a:r>
              <a:rPr lang="en-US" baseline="0" dirty="0" smtClean="0"/>
              <a:t> RANGE!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1630912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4961" indent="-174961">
              <a:buFont typeface="Arial" pitchFamily="34" charset="0"/>
              <a:buChar char="•"/>
            </a:pPr>
            <a:r>
              <a:rPr lang="en-US" b="0" dirty="0" smtClean="0"/>
              <a:t>Explain our implementation of Hadoop on Windows Azure</a:t>
            </a:r>
          </a:p>
          <a:p>
            <a:endParaRPr lang="en-US" sz="900" dirty="0"/>
          </a:p>
          <a:p>
            <a:r>
              <a:rPr lang="en-US" sz="900" b="1" dirty="0"/>
              <a:t>Speaking Points:</a:t>
            </a:r>
          </a:p>
          <a:p>
            <a:endParaRPr lang="en-US" b="0" dirty="0" smtClean="0"/>
          </a:p>
          <a:p>
            <a:r>
              <a:rPr lang="en-US" b="1" dirty="0" smtClean="0"/>
              <a:t>Notes: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8B8B377-799D-4C5C-8604-D79C79548AFB}" type="datetime1">
              <a:rPr lang="en-US" smtClean="0"/>
              <a:t>6/15/2012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37</a:t>
            </a:fld>
            <a:endParaRPr lang="en-US" dirty="0"/>
          </a:p>
        </p:txBody>
      </p:sp>
    </p:spTree>
    <p:extLst>
      <p:ext uri="{BB962C8B-B14F-4D97-AF65-F5344CB8AC3E}">
        <p14:creationId xmlns:p14="http://schemas.microsoft.com/office/powerpoint/2010/main" val="14559504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a:t>Slide Objectives:</a:t>
            </a:r>
          </a:p>
          <a:p>
            <a:pPr marL="174982" indent="-174982">
              <a:buFont typeface="Arial" pitchFamily="34" charset="0"/>
              <a:buChar char="•"/>
            </a:pPr>
            <a:r>
              <a:rPr lang="en-US" dirty="0"/>
              <a:t>Wrap up by summarizing the key themes that we’ve covered </a:t>
            </a:r>
          </a:p>
          <a:p>
            <a:pPr marL="174982" indent="-174982">
              <a:buFont typeface="Arial" pitchFamily="34" charset="0"/>
              <a:buChar char="•"/>
            </a:pPr>
            <a:endParaRPr lang="en-US" dirty="0"/>
          </a:p>
          <a:p>
            <a:r>
              <a:rPr lang="en-US" b="1" dirty="0"/>
              <a:t>Demo Flow:</a:t>
            </a:r>
          </a:p>
          <a:p>
            <a:endParaRPr lang="en-US" dirty="0"/>
          </a:p>
          <a:p>
            <a:r>
              <a:rPr lang="en-US" b="1" dirty="0"/>
              <a:t>Speaking Points:</a:t>
            </a:r>
          </a:p>
          <a:p>
            <a:endParaRPr lang="en-US" dirty="0"/>
          </a:p>
          <a:p>
            <a:r>
              <a:rPr lang="en-US" b="1" dirty="0"/>
              <a:t>Notes:</a:t>
            </a:r>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EDFDD6-DD4E-422A-A1C5-BFC23D737709}" type="datetime1">
              <a:rPr lang="en-US" smtClean="0"/>
              <a:t>6/15/2012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38</a:t>
            </a:fld>
            <a:endParaRPr lang="en-US" dirty="0"/>
          </a:p>
        </p:txBody>
      </p:sp>
    </p:spTree>
    <p:extLst>
      <p:ext uri="{BB962C8B-B14F-4D97-AF65-F5344CB8AC3E}">
        <p14:creationId xmlns:p14="http://schemas.microsoft.com/office/powerpoint/2010/main" val="3049248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Define and</a:t>
            </a:r>
            <a:r>
              <a:rPr lang="en-US" baseline="0" dirty="0" smtClean="0"/>
              <a:t> explain the characteristics of “Big Data”</a:t>
            </a:r>
          </a:p>
          <a:p>
            <a:endParaRPr lang="en-US" baseline="0" dirty="0" smtClean="0"/>
          </a:p>
          <a:p>
            <a:r>
              <a:rPr lang="en-US" b="1" baseline="0" dirty="0" smtClean="0"/>
              <a:t>Speaking Points:</a:t>
            </a:r>
          </a:p>
          <a:p>
            <a:endParaRPr lang="en-US" baseline="0" dirty="0" smtClean="0"/>
          </a:p>
          <a:p>
            <a:endParaRPr lang="en-US" baseline="0" dirty="0" smtClean="0"/>
          </a:p>
          <a:p>
            <a:r>
              <a:rPr lang="en-US" b="1" baseline="0" dirty="0" smtClean="0"/>
              <a:t>Notes: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510823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sz="900" b="1" dirty="0"/>
              <a:t>Slide Objectives:</a:t>
            </a:r>
          </a:p>
          <a:p>
            <a:pPr marL="174982" indent="-174982">
              <a:buFont typeface="Arial" pitchFamily="34" charset="0"/>
              <a:buChar char="•"/>
            </a:pPr>
            <a:r>
              <a:rPr lang="en-US" sz="900" dirty="0"/>
              <a:t>Explain the offerings that Microsoft is providing in Azure for storing, querying, and managing data.  </a:t>
            </a:r>
          </a:p>
          <a:p>
            <a:endParaRPr lang="en-US" sz="900" dirty="0"/>
          </a:p>
          <a:p>
            <a:r>
              <a:rPr lang="en-US" sz="900" b="1" dirty="0"/>
              <a:t>Speaking Points:</a:t>
            </a:r>
          </a:p>
          <a:p>
            <a:endParaRPr lang="en-US" sz="900" dirty="0"/>
          </a:p>
          <a:p>
            <a:r>
              <a:rPr lang="en-US" sz="900" b="1" dirty="0"/>
              <a:t>Notes: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007794C-6283-4C70-8975-84D1BBDFE070}" type="datetime1">
              <a:rPr lang="en-US" smtClean="0"/>
              <a:t>6/15/2012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6</a:t>
            </a:fld>
            <a:endParaRPr lang="en-US" dirty="0"/>
          </a:p>
        </p:txBody>
      </p:sp>
    </p:spTree>
    <p:extLst>
      <p:ext uri="{BB962C8B-B14F-4D97-AF65-F5344CB8AC3E}">
        <p14:creationId xmlns:p14="http://schemas.microsoft.com/office/powerpoint/2010/main" val="4211198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007794C-6283-4C70-8975-84D1BBDFE070}" type="datetime1">
              <a:rPr lang="en-US" smtClean="0"/>
              <a:t>6/15/2012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4211198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pPr defTabSz="933199">
              <a:spcAft>
                <a:spcPts val="340"/>
              </a:spcAft>
              <a:defRPr/>
            </a:pPr>
            <a:r>
              <a:rPr lang="en-US" sz="900" b="1" dirty="0"/>
              <a:t>Slide Objectives:</a:t>
            </a:r>
          </a:p>
          <a:p>
            <a:pPr marL="174982" indent="-174982">
              <a:buFont typeface="Arial" pitchFamily="34" charset="0"/>
              <a:buChar char="•"/>
            </a:pPr>
            <a:r>
              <a:rPr lang="en-US" sz="900" dirty="0"/>
              <a:t>Explain the benefits of Virtual Machines + SQL </a:t>
            </a:r>
            <a:r>
              <a:rPr lang="en-US" sz="900" dirty="0" smtClean="0"/>
              <a:t>Server</a:t>
            </a:r>
          </a:p>
          <a:p>
            <a:pPr marL="174982" indent="-174982">
              <a:buFont typeface="Arial" pitchFamily="34" charset="0"/>
              <a:buChar char="•"/>
            </a:pPr>
            <a:endParaRPr lang="en-US" sz="900" dirty="0" smtClean="0"/>
          </a:p>
          <a:p>
            <a:pPr marL="174982" indent="-174982">
              <a:buFont typeface="Arial" pitchFamily="34" charset="0"/>
              <a:buChar char="•"/>
            </a:pPr>
            <a:endParaRPr lang="en-US" sz="90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900" b="1" dirty="0" smtClean="0"/>
              <a:t>VALUE PROP</a:t>
            </a:r>
          </a:p>
          <a:p>
            <a:pPr marL="0" marR="0" lvl="1"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3000" i="1" spc="-38" dirty="0" smtClean="0"/>
              <a:t>Enable customers to easily migrate, maintain, and monitor their existing SQL Server applications to Windows Azure VM role, and run them with competitive reliability, performance, and TCO characteristics</a:t>
            </a:r>
            <a:r>
              <a:rPr lang="en-US" sz="3200" spc="-38" dirty="0" smtClean="0"/>
              <a:t>.</a:t>
            </a:r>
            <a:endParaRPr lang="en-US" sz="4000" dirty="0" smtClean="0"/>
          </a:p>
          <a:p>
            <a:pPr marL="0" indent="0">
              <a:buFont typeface="Arial" pitchFamily="34" charset="0"/>
              <a:buNone/>
            </a:pPr>
            <a:endParaRPr lang="en-US" sz="900" dirty="0"/>
          </a:p>
          <a:p>
            <a:endParaRPr lang="en-US" sz="900" dirty="0"/>
          </a:p>
          <a:p>
            <a:r>
              <a:rPr lang="en-US" sz="900" b="1" dirty="0"/>
              <a:t>Speaking Points:</a:t>
            </a:r>
          </a:p>
          <a:p>
            <a:pPr marL="174982" indent="-174982">
              <a:buFont typeface="Arial" pitchFamily="34" charset="0"/>
              <a:buChar char="•"/>
            </a:pPr>
            <a:r>
              <a:rPr lang="en-US" dirty="0" smtClean="0"/>
              <a:t>Full SQL Server Capability</a:t>
            </a:r>
          </a:p>
          <a:p>
            <a:pPr marL="392350" lvl="1" indent="-174982"/>
            <a:r>
              <a:rPr lang="en-US" sz="900" dirty="0">
                <a:solidFill>
                  <a:srgbClr val="FFFFFF">
                    <a:alpha val="99000"/>
                  </a:srgbClr>
                </a:solidFill>
                <a:cs typeface="Segoe UI" pitchFamily="34" charset="0"/>
              </a:rPr>
              <a:t>High Availability of Database with AlwaysOn Availability Groups</a:t>
            </a:r>
            <a:endParaRPr lang="en-US" dirty="0" smtClean="0"/>
          </a:p>
          <a:p>
            <a:pPr marL="392350" lvl="1" indent="-174982"/>
            <a:r>
              <a:rPr lang="en-US" sz="900" dirty="0">
                <a:solidFill>
                  <a:srgbClr val="FFFFFF">
                    <a:alpha val="99000"/>
                  </a:srgbClr>
                </a:solidFill>
                <a:cs typeface="Segoe UI" pitchFamily="34" charset="0"/>
              </a:rPr>
              <a:t>Advanced Security (Transparent data encryption &amp; auditing)</a:t>
            </a:r>
            <a:endParaRPr lang="en-US" dirty="0" smtClean="0"/>
          </a:p>
          <a:p>
            <a:pPr marL="392350" lvl="1" indent="-174982"/>
            <a:r>
              <a:rPr lang="en-US" sz="900" dirty="0">
                <a:solidFill>
                  <a:srgbClr val="FFFFFF">
                    <a:alpha val="99000"/>
                  </a:srgbClr>
                </a:solidFill>
                <a:cs typeface="Segoe UI" pitchFamily="34" charset="0"/>
              </a:rPr>
              <a:t>Full Business Intelligence Functionality</a:t>
            </a:r>
            <a:endParaRPr lang="en-US" dirty="0" smtClean="0"/>
          </a:p>
          <a:p>
            <a:pPr marL="174982" indent="-174982">
              <a:buFont typeface="Arial" pitchFamily="34" charset="0"/>
              <a:buChar char="•"/>
            </a:pPr>
            <a:r>
              <a:rPr lang="en-US" dirty="0" smtClean="0"/>
              <a:t>Low TCO for Existing Apps</a:t>
            </a:r>
          </a:p>
          <a:p>
            <a:pPr marL="392350" lvl="1" indent="-174982"/>
            <a:r>
              <a:rPr lang="en-US" sz="900" dirty="0">
                <a:solidFill>
                  <a:srgbClr val="FFFFFF">
                    <a:alpha val="99000"/>
                  </a:srgbClr>
                </a:solidFill>
                <a:cs typeface="Segoe UI" pitchFamily="34" charset="0"/>
              </a:rPr>
              <a:t>No App Changes Required</a:t>
            </a:r>
            <a:endParaRPr lang="en-US" dirty="0" smtClean="0"/>
          </a:p>
          <a:p>
            <a:pPr marL="392350" lvl="1" indent="-174982"/>
            <a:r>
              <a:rPr lang="en-US" sz="900" dirty="0">
                <a:solidFill>
                  <a:srgbClr val="FFFFFF">
                    <a:alpha val="99000"/>
                  </a:srgbClr>
                </a:solidFill>
                <a:cs typeface="Segoe UI" pitchFamily="34" charset="0"/>
              </a:rPr>
              <a:t>Familiar Development tools</a:t>
            </a:r>
            <a:endParaRPr lang="en-US" dirty="0" smtClean="0"/>
          </a:p>
          <a:p>
            <a:pPr marL="392350" lvl="1" indent="-174982"/>
            <a:r>
              <a:rPr lang="en-US" sz="900" dirty="0">
                <a:solidFill>
                  <a:srgbClr val="FFFFFF">
                    <a:alpha val="99000"/>
                  </a:srgbClr>
                </a:solidFill>
                <a:cs typeface="Segoe UI" pitchFamily="34" charset="0"/>
              </a:rPr>
              <a:t>Library of VM Templates</a:t>
            </a:r>
            <a:endParaRPr lang="en-US" dirty="0" smtClean="0"/>
          </a:p>
          <a:p>
            <a:pPr marL="174982" indent="-174982">
              <a:buFont typeface="Arial" pitchFamily="34" charset="0"/>
              <a:buChar char="•"/>
            </a:pPr>
            <a:r>
              <a:rPr lang="en-US" dirty="0" smtClean="0"/>
              <a:t>Flexibilit</a:t>
            </a:r>
            <a:r>
              <a:rPr lang="en-US" baseline="0" dirty="0" smtClean="0"/>
              <a:t>y and Control</a:t>
            </a:r>
          </a:p>
          <a:p>
            <a:pPr marL="392350" lvl="1" indent="-174982"/>
            <a:r>
              <a:rPr lang="en-US" sz="900" dirty="0">
                <a:solidFill>
                  <a:srgbClr val="FFFFFF">
                    <a:alpha val="99000"/>
                  </a:srgbClr>
                </a:solidFill>
                <a:cs typeface="Segoe UI" pitchFamily="34" charset="0"/>
              </a:rPr>
              <a:t>Full Control of Virtual Machine</a:t>
            </a:r>
            <a:endParaRPr lang="en-US" baseline="0" dirty="0" smtClean="0"/>
          </a:p>
          <a:p>
            <a:pPr marL="392350" lvl="1" indent="-174982"/>
            <a:r>
              <a:rPr lang="en-US" sz="900" dirty="0">
                <a:solidFill>
                  <a:srgbClr val="FFFFFF">
                    <a:alpha val="99000"/>
                  </a:srgbClr>
                </a:solidFill>
                <a:cs typeface="Segoe UI" pitchFamily="34" charset="0"/>
              </a:rPr>
              <a:t>Common Identity (Active Directory Integration)</a:t>
            </a:r>
            <a:endParaRPr lang="en-US" baseline="0" dirty="0" smtClean="0"/>
          </a:p>
          <a:p>
            <a:pPr marL="174982" indent="-174982">
              <a:buFont typeface="Arial" pitchFamily="34" charset="0"/>
              <a:buChar char="•"/>
            </a:pPr>
            <a:r>
              <a:rPr lang="en-US" baseline="0" dirty="0" smtClean="0"/>
              <a:t>Managed Infrastructure</a:t>
            </a:r>
          </a:p>
          <a:p>
            <a:pPr marL="392350" lvl="1" indent="-174982"/>
            <a:r>
              <a:rPr lang="en-US" sz="900" dirty="0">
                <a:solidFill>
                  <a:srgbClr val="FFFFFF">
                    <a:alpha val="99000"/>
                  </a:srgbClr>
                </a:solidFill>
                <a:cs typeface="Segoe UI" pitchFamily="34" charset="0"/>
              </a:rPr>
              <a:t>Fully Managed Infrastructure</a:t>
            </a:r>
            <a:endParaRPr lang="en-US" baseline="0" dirty="0" smtClean="0"/>
          </a:p>
          <a:p>
            <a:pPr marL="392350" lvl="1" indent="-174982"/>
            <a:r>
              <a:rPr lang="en-US" sz="900" dirty="0">
                <a:solidFill>
                  <a:srgbClr val="FFFFFF">
                    <a:alpha val="99000"/>
                  </a:srgbClr>
                </a:solidFill>
                <a:cs typeface="Segoe UI" pitchFamily="34" charset="0"/>
              </a:rPr>
              <a:t>99.9% SLA for Virtual Machine</a:t>
            </a:r>
            <a:endParaRPr lang="en-US" baseline="0" dirty="0" smtClean="0"/>
          </a:p>
          <a:p>
            <a:pPr marL="392350" lvl="1" indent="-174982"/>
            <a:r>
              <a:rPr lang="en-US" sz="900" dirty="0">
                <a:solidFill>
                  <a:srgbClr val="FFFFFF">
                    <a:alpha val="99000"/>
                  </a:srgbClr>
                </a:solidFill>
                <a:cs typeface="Segoe UI" pitchFamily="34" charset="0"/>
              </a:rPr>
              <a:t>Single Pane of Glass to Manage with System Center 2012</a:t>
            </a:r>
            <a:endParaRPr lang="en-US" dirty="0" smtClean="0"/>
          </a:p>
          <a:p>
            <a:endParaRPr lang="en-US" sz="900" dirty="0"/>
          </a:p>
          <a:p>
            <a:r>
              <a:rPr lang="en-US" sz="900" b="1" dirty="0"/>
              <a:t>Notes:</a:t>
            </a:r>
          </a:p>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9</a:t>
            </a:fld>
            <a:endParaRPr lang="en-US" dirty="0">
              <a:solidFill>
                <a:prstClr val="black"/>
              </a:solidFill>
              <a:latin typeface="Segoe UI"/>
            </a:endParaRPr>
          </a:p>
        </p:txBody>
      </p:sp>
    </p:spTree>
    <p:extLst>
      <p:ext uri="{BB962C8B-B14F-4D97-AF65-F5344CB8AC3E}">
        <p14:creationId xmlns:p14="http://schemas.microsoft.com/office/powerpoint/2010/main" val="35452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pPr defTabSz="933199">
              <a:spcAft>
                <a:spcPts val="340"/>
              </a:spcAft>
              <a:defRPr/>
            </a:pPr>
            <a:r>
              <a:rPr lang="en-US" sz="900" b="1" dirty="0"/>
              <a:t>Slide Objectives:</a:t>
            </a:r>
          </a:p>
          <a:p>
            <a:pPr marL="174982" indent="-174982">
              <a:buFont typeface="Arial" pitchFamily="34" charset="0"/>
              <a:buChar char="•"/>
            </a:pPr>
            <a:r>
              <a:rPr lang="en-US" sz="900" dirty="0"/>
              <a:t>Explain the benefits of Virtual Machines + SQL Server</a:t>
            </a:r>
          </a:p>
          <a:p>
            <a:endParaRPr lang="en-US" sz="900" dirty="0"/>
          </a:p>
          <a:p>
            <a:r>
              <a:rPr lang="en-US" sz="900" b="1" dirty="0"/>
              <a:t>Speaking Points:</a:t>
            </a:r>
          </a:p>
          <a:p>
            <a:endParaRPr lang="en-US" sz="900" dirty="0"/>
          </a:p>
          <a:p>
            <a:r>
              <a:rPr lang="en-US" sz="900" b="1" dirty="0"/>
              <a:t>Notes:</a:t>
            </a:r>
          </a:p>
          <a:p>
            <a:endParaRPr lang="en-US" dirty="0" smtClean="0"/>
          </a:p>
          <a:p>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10</a:t>
            </a:fld>
            <a:endParaRPr lang="en-US" dirty="0">
              <a:solidFill>
                <a:prstClr val="black"/>
              </a:solidFill>
              <a:latin typeface="Segoe UI"/>
            </a:endParaRPr>
          </a:p>
        </p:txBody>
      </p:sp>
    </p:spTree>
    <p:extLst>
      <p:ext uri="{BB962C8B-B14F-4D97-AF65-F5344CB8AC3E}">
        <p14:creationId xmlns:p14="http://schemas.microsoft.com/office/powerpoint/2010/main" val="35452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4.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639015"/>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42620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7"/>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111347"/>
          </a:xfrm>
          <a:prstGeom prst="rect">
            <a:avLst/>
          </a:prstGeom>
        </p:spPr>
        <p:txBody>
          <a:bodyPr/>
          <a:lstStyle>
            <a:lvl1pPr marL="284152" indent="-284152">
              <a:buFont typeface="Wingdings" pitchFamily="2" charset="2"/>
              <a:buChar char=""/>
              <a:defRPr sz="4000"/>
            </a:lvl1pPr>
            <a:lvl2pPr marL="517504" indent="-233354">
              <a:buFont typeface="Wingdings" pitchFamily="2" charset="2"/>
              <a:buChar char=""/>
              <a:defRPr>
                <a:latin typeface="+mn-lt"/>
              </a:defRPr>
            </a:lvl2pPr>
            <a:lvl3pPr marL="741332" indent="-223829">
              <a:buFont typeface="Wingdings" pitchFamily="2" charset="2"/>
              <a:buChar char=""/>
              <a:tabLst/>
              <a:defRPr>
                <a:latin typeface="+mn-lt"/>
              </a:defRPr>
            </a:lvl3pPr>
            <a:lvl4pPr marL="914361" indent="-173031">
              <a:buFont typeface="Wingdings" pitchFamily="2" charset="2"/>
              <a:buChar char=""/>
              <a:defRPr>
                <a:latin typeface="+mn-lt"/>
              </a:defRPr>
            </a:lvl4pPr>
            <a:lvl5pPr marL="1087392" indent="-17303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979161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3624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99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1703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66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72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310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81047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789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0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4678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134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9"/>
            <a:ext cx="6485233"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10" y="5482007"/>
            <a:ext cx="6483097"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506496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883486"/>
            <a:ext cx="6858000"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09605100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8" y="4343402"/>
            <a:ext cx="10237787"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919802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2"/>
            <a:ext cx="2400417"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1"/>
            <a:ext cx="11146537"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0410307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6098745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9337488"/>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877792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7" y="1447800"/>
            <a:ext cx="5394960"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87268343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2"/>
            <a:ext cx="5486400"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2"/>
            <a:ext cx="5486400"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255592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8"/>
            <a:ext cx="5484971"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8"/>
            <a:ext cx="5486400"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130000113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7" y="1447800"/>
            <a:ext cx="5394960"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176397276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7" y="1447800"/>
            <a:ext cx="5394960"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141983445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9887242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20856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9"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353416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23066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6270143"/>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2786908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3"/>
            <a:ext cx="10237787"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8"/>
            <a:ext cx="10237787"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967588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3"/>
            <a:ext cx="10237787"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8"/>
            <a:ext cx="10237787"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174165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3"/>
            <a:ext cx="10237787"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8"/>
            <a:ext cx="10237787"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448699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8956008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46493448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179485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8"/>
            <a:ext cx="4206240" cy="461665"/>
          </a:xfrm>
        </p:spPr>
        <p:txBody>
          <a:bodyPr>
            <a:noAutofit/>
          </a:bodyPr>
          <a:lstStyle>
            <a:lvl1pPr marL="0" indent="0" algn="l" defTabSz="914249"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25" indent="0" algn="ctr">
              <a:buNone/>
              <a:defRPr>
                <a:solidFill>
                  <a:schemeClr val="tx1">
                    <a:tint val="75000"/>
                  </a:schemeClr>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9" indent="0" algn="ctr">
              <a:buNone/>
              <a:defRPr>
                <a:solidFill>
                  <a:schemeClr val="tx1">
                    <a:tint val="75000"/>
                  </a:schemeClr>
                </a:solidFill>
              </a:defRPr>
            </a:lvl5pPr>
            <a:lvl6pPr marL="2285621"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pPr marL="0" marR="0" lvl="0" indent="0" algn="l" defTabSz="914249"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9"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7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249"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9" y="1444752"/>
            <a:ext cx="8869680" cy="1527048"/>
          </a:xfrm>
        </p:spPr>
        <p:txBody>
          <a:bodyPr wrap="square" anchor="ctr">
            <a:noAutofit/>
          </a:bodyPr>
          <a:lstStyle>
            <a:lvl1pPr marL="0" indent="0" algn="l" defTabSz="914249"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19673180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8"/>
            <a:ext cx="4206240" cy="461665"/>
          </a:xfrm>
        </p:spPr>
        <p:txBody>
          <a:bodyPr>
            <a:noAutofit/>
          </a:bodyPr>
          <a:lstStyle>
            <a:lvl1pPr marL="0" indent="0" algn="l" defTabSz="914249"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25" indent="0" algn="ctr">
              <a:buNone/>
              <a:defRPr>
                <a:solidFill>
                  <a:schemeClr val="tx1">
                    <a:tint val="75000"/>
                  </a:schemeClr>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9" indent="0" algn="ctr">
              <a:buNone/>
              <a:defRPr>
                <a:solidFill>
                  <a:schemeClr val="tx1">
                    <a:tint val="75000"/>
                  </a:schemeClr>
                </a:solidFill>
              </a:defRPr>
            </a:lvl5pPr>
            <a:lvl6pPr marL="2285621"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pPr marL="0" marR="0" lvl="0" indent="0" algn="l" defTabSz="914249"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9"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7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249"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9" y="1444752"/>
            <a:ext cx="8869680" cy="1527048"/>
          </a:xfrm>
        </p:spPr>
        <p:txBody>
          <a:bodyPr wrap="square" anchor="ctr">
            <a:noAutofit/>
          </a:bodyPr>
          <a:lstStyle>
            <a:lvl1pPr marL="0" indent="0" algn="l" defTabSz="914249"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10627448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8"/>
            <a:ext cx="4206240" cy="461665"/>
          </a:xfrm>
        </p:spPr>
        <p:txBody>
          <a:bodyPr>
            <a:noAutofit/>
          </a:bodyPr>
          <a:lstStyle>
            <a:lvl1pPr marL="0" indent="0" algn="l" defTabSz="914249"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25" indent="0" algn="ctr">
              <a:buNone/>
              <a:defRPr>
                <a:solidFill>
                  <a:schemeClr val="tx1">
                    <a:tint val="75000"/>
                  </a:schemeClr>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9" indent="0" algn="ctr">
              <a:buNone/>
              <a:defRPr>
                <a:solidFill>
                  <a:schemeClr val="tx1">
                    <a:tint val="75000"/>
                  </a:schemeClr>
                </a:solidFill>
              </a:defRPr>
            </a:lvl5pPr>
            <a:lvl6pPr marL="2285621"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pPr marL="0" marR="0" lvl="0" indent="0" algn="l" defTabSz="914249"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9"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7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249"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9" y="1444752"/>
            <a:ext cx="8869680" cy="1527048"/>
          </a:xfrm>
        </p:spPr>
        <p:txBody>
          <a:bodyPr wrap="square" anchor="ctr">
            <a:noAutofit/>
          </a:bodyPr>
          <a:lstStyle>
            <a:lvl1pPr marL="0" indent="0" algn="l" defTabSz="914249"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109437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9119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741586"/>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79878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0577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6530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0064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78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650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2090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59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9699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742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1183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583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57452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828487023"/>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7611824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13446931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1559487"/>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40607337"/>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2738740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147605430"/>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3938453444"/>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148755898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818150449"/>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388298454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82843284"/>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43940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6209386"/>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50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58853542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879424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94236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516078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764028349"/>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5072854"/>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750375196"/>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592001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728090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5444050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26632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4.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theme" Target="../theme/theme5.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theme" Target="../theme/theme6.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2"/>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25"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38" indent="-7937" algn="l" defTabSz="914325"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39" indent="-7937" algn="l" defTabSz="914325"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63" indent="7937" algn="l" defTabSz="914325"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88" indent="0" algn="l" defTabSz="914325"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1"/>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084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806" r:id="rId24"/>
    <p:sldLayoutId id="2147483807" r:id="rId25"/>
    <p:sldLayoutId id="2147483808" r:id="rId26"/>
    <p:sldLayoutId id="2147483809" r:id="rId27"/>
    <p:sldLayoutId id="2147483810" r:id="rId28"/>
    <p:sldLayoutId id="2147483853" r:id="rId2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1"/>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6398637"/>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97" marR="0" indent="-339697" algn="l" defTabSz="914287"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40" marR="0" indent="-233344" algn="l" defTabSz="914287"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47" marR="0" indent="-225406" algn="l" defTabSz="914287" rtl="0" eaLnBrk="1" fontAlgn="auto" latinLnBrk="0" hangingPunct="1">
        <a:lnSpc>
          <a:spcPct val="90000"/>
        </a:lnSpc>
        <a:spcBef>
          <a:spcPct val="20000"/>
        </a:spcBef>
        <a:spcAft>
          <a:spcPts val="0"/>
        </a:spcAft>
        <a:buClrTx/>
        <a:buSzPct val="90000"/>
        <a:buFont typeface="Wingdings" pitchFamily="2" charset="2"/>
        <a:buChar char=""/>
        <a:tabLst>
          <a:tab pos="798447" algn="l"/>
        </a:tabLst>
        <a:defRPr sz="2400" kern="1200" spc="0" baseline="0">
          <a:gradFill>
            <a:gsLst>
              <a:gs pos="1250">
                <a:schemeClr val="tx1"/>
              </a:gs>
              <a:gs pos="100000">
                <a:schemeClr val="tx1"/>
              </a:gs>
            </a:gsLst>
            <a:lin ang="5400000" scaled="0"/>
          </a:gradFill>
          <a:latin typeface="+mn-lt"/>
          <a:ea typeface="+mn-ea"/>
          <a:cs typeface="+mn-cs"/>
        </a:defRPr>
      </a:lvl3pPr>
      <a:lvl4pPr marL="1030202" marR="0" indent="-231755" algn="l" defTabSz="914287"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08" marR="0" indent="-225406" algn="l" defTabSz="914287" rtl="0" eaLnBrk="1" fontAlgn="auto" latinLnBrk="0" hangingPunct="1">
        <a:lnSpc>
          <a:spcPct val="90000"/>
        </a:lnSpc>
        <a:spcBef>
          <a:spcPct val="20000"/>
        </a:spcBef>
        <a:spcAft>
          <a:spcPts val="0"/>
        </a:spcAft>
        <a:buClrTx/>
        <a:buSzPct val="90000"/>
        <a:buFont typeface="Wingdings" pitchFamily="2" charset="2"/>
        <a:buChar char=""/>
        <a:tabLst>
          <a:tab pos="1255608" algn="l"/>
        </a:tabLst>
        <a:defRPr sz="2000" kern="1200" spc="0" baseline="0">
          <a:gradFill>
            <a:gsLst>
              <a:gs pos="1250">
                <a:schemeClr val="tx1"/>
              </a:gs>
              <a:gs pos="100000">
                <a:schemeClr val="tx1"/>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684128"/>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19831424"/>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5.pn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4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5" Type="http://schemas.openxmlformats.org/officeDocument/2006/relationships/image" Target="../media/image38.png"/><Relationship Id="rId10" Type="http://schemas.openxmlformats.org/officeDocument/2006/relationships/notesSlide" Target="../notesSlides/notesSlide9.xml"/><Relationship Id="rId4" Type="http://schemas.openxmlformats.org/officeDocument/2006/relationships/tags" Target="../tags/tag13.xml"/><Relationship Id="rId9" Type="http://schemas.openxmlformats.org/officeDocument/2006/relationships/slideLayout" Target="../slideLayouts/slideLayout44.xml"/><Relationship Id="rId14" Type="http://schemas.microsoft.com/office/2007/relationships/hdphoto" Target="../media/hdphoto9.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4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wmf"/></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85.xml"/><Relationship Id="rId4" Type="http://schemas.microsoft.com/office/2007/relationships/hdphoto" Target="../media/hdphoto10.wdp"/></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85.xml"/><Relationship Id="rId4" Type="http://schemas.microsoft.com/office/2007/relationships/hdphoto" Target="../media/hdphoto1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4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4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4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4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49.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44.xml"/><Relationship Id="rId4" Type="http://schemas.microsoft.com/office/2007/relationships/hdphoto" Target="../media/hdphoto5.wdp"/></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4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wmf"/></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4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wmf"/></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notesSlide" Target="../notesSlides/notesSlide8.xml"/><Relationship Id="rId18" Type="http://schemas.openxmlformats.org/officeDocument/2006/relationships/image" Target="../media/image43.png"/><Relationship Id="rId3" Type="http://schemas.openxmlformats.org/officeDocument/2006/relationships/tags" Target="../tags/tag2.xml"/><Relationship Id="rId21" Type="http://schemas.microsoft.com/office/2007/relationships/hdphoto" Target="../media/hdphoto8.wdp"/><Relationship Id="rId7" Type="http://schemas.openxmlformats.org/officeDocument/2006/relationships/tags" Target="../tags/tag6.xml"/><Relationship Id="rId12" Type="http://schemas.openxmlformats.org/officeDocument/2006/relationships/slideLayout" Target="../slideLayouts/slideLayout44.xml"/><Relationship Id="rId17" Type="http://schemas.microsoft.com/office/2007/relationships/hdphoto" Target="../media/hdphoto6.wdp"/><Relationship Id="rId2" Type="http://schemas.openxmlformats.org/officeDocument/2006/relationships/tags" Target="../tags/tag1.xml"/><Relationship Id="rId16" Type="http://schemas.openxmlformats.org/officeDocument/2006/relationships/image" Target="../media/image42.png"/><Relationship Id="rId20" Type="http://schemas.openxmlformats.org/officeDocument/2006/relationships/image" Target="../media/image44.png"/><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image" Target="../media/image41.emf"/><Relationship Id="rId10" Type="http://schemas.openxmlformats.org/officeDocument/2006/relationships/tags" Target="../tags/tag9.xml"/><Relationship Id="rId19" Type="http://schemas.microsoft.com/office/2007/relationships/hdphoto" Target="../media/hdphoto7.wdp"/><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36428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a:spLocks/>
          </p:cNvSpPr>
          <p:nvPr>
            <p:custDataLst>
              <p:tags r:id="rId2"/>
            </p:custDataLst>
          </p:nvPr>
        </p:nvSpPr>
        <p:spPr bwMode="auto">
          <a:xfrm>
            <a:off x="6119806" y="4027475"/>
            <a:ext cx="2437765" cy="2297127"/>
          </a:xfrm>
          <a:prstGeom prst="rect">
            <a:avLst/>
          </a:prstGeom>
          <a:solidFill>
            <a:schemeClr val="accent1"/>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0947" tIns="1340829" rIns="60947" bIns="137155" numCol="1" rtlCol="0" anchor="b" anchorCtr="0" compatLnSpc="1">
            <a:prstTxWarp prst="textNoShape">
              <a:avLst/>
            </a:prstTxWarp>
            <a:noAutofit/>
          </a:bodyPr>
          <a:lstStyle/>
          <a:p>
            <a:pPr defTabSz="1624265" fontAlgn="base">
              <a:spcBef>
                <a:spcPts val="1120"/>
              </a:spcBef>
              <a:spcAft>
                <a:spcPct val="0"/>
              </a:spcAft>
              <a:buClr>
                <a:schemeClr val="bg2">
                  <a:lumMod val="75000"/>
                </a:schemeClr>
              </a:buClr>
              <a:buSzPct val="100000"/>
            </a:pPr>
            <a:r>
              <a:rPr lang="en-US" sz="2000" dirty="0" smtClean="0">
                <a:solidFill>
                  <a:schemeClr val="bg1">
                    <a:alpha val="99000"/>
                  </a:schemeClr>
                </a:solidFill>
                <a:cs typeface="Segoe UI" pitchFamily="34" charset="0"/>
              </a:rPr>
              <a:t>Backup </a:t>
            </a:r>
            <a:r>
              <a:rPr lang="en-US" sz="2000" dirty="0">
                <a:solidFill>
                  <a:schemeClr val="bg1">
                    <a:alpha val="99000"/>
                  </a:schemeClr>
                </a:solidFill>
                <a:cs typeface="Segoe UI" pitchFamily="34" charset="0"/>
              </a:rPr>
              <a:t>database </a:t>
            </a:r>
            <a:br>
              <a:rPr lang="en-US" sz="2000" dirty="0">
                <a:solidFill>
                  <a:schemeClr val="bg1">
                    <a:alpha val="99000"/>
                  </a:schemeClr>
                </a:solidFill>
                <a:cs typeface="Segoe UI" pitchFamily="34" charset="0"/>
              </a:rPr>
            </a:br>
            <a:r>
              <a:rPr lang="en-US" sz="2000" dirty="0">
                <a:solidFill>
                  <a:schemeClr val="bg1">
                    <a:alpha val="99000"/>
                  </a:schemeClr>
                </a:solidFill>
                <a:cs typeface="Segoe UI" pitchFamily="34" charset="0"/>
              </a:rPr>
              <a:t>to the cloud</a:t>
            </a:r>
          </a:p>
        </p:txBody>
      </p:sp>
      <p:sp>
        <p:nvSpPr>
          <p:cNvPr id="53" name="Rectangle 52"/>
          <p:cNvSpPr>
            <a:spLocks/>
          </p:cNvSpPr>
          <p:nvPr>
            <p:custDataLst>
              <p:tags r:id="rId3"/>
            </p:custDataLst>
          </p:nvPr>
        </p:nvSpPr>
        <p:spPr bwMode="auto">
          <a:xfrm>
            <a:off x="8709130" y="4027473"/>
            <a:ext cx="2437765" cy="2297127"/>
          </a:xfrm>
          <a:prstGeom prst="rect">
            <a:avLst/>
          </a:prstGeom>
          <a:solidFill>
            <a:schemeClr val="accent1"/>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0947" tIns="1340829" rIns="60947" bIns="137155" numCol="1" rtlCol="0" anchor="b" anchorCtr="0" compatLnSpc="1">
            <a:prstTxWarp prst="textNoShape">
              <a:avLst/>
            </a:prstTxWarp>
            <a:noAutofit/>
          </a:bodyPr>
          <a:lstStyle/>
          <a:p>
            <a:pPr defTabSz="1624265" fontAlgn="base">
              <a:spcBef>
                <a:spcPts val="1120"/>
              </a:spcBef>
              <a:spcAft>
                <a:spcPct val="0"/>
              </a:spcAft>
              <a:buClr>
                <a:schemeClr val="bg2">
                  <a:lumMod val="75000"/>
                </a:schemeClr>
              </a:buClr>
              <a:buSzPct val="100000"/>
            </a:pPr>
            <a:r>
              <a:rPr lang="en-US" sz="2000" dirty="0" smtClean="0">
                <a:solidFill>
                  <a:schemeClr val="bg1">
                    <a:alpha val="99000"/>
                  </a:schemeClr>
                </a:solidFill>
                <a:cs typeface="Segoe UI" pitchFamily="34" charset="0"/>
              </a:rPr>
              <a:t>Extend </a:t>
            </a:r>
            <a:r>
              <a:rPr lang="en-US" sz="2000" dirty="0">
                <a:solidFill>
                  <a:schemeClr val="bg1">
                    <a:alpha val="99000"/>
                  </a:schemeClr>
                </a:solidFill>
                <a:cs typeface="Segoe UI" pitchFamily="34" charset="0"/>
              </a:rPr>
              <a:t>on-prem </a:t>
            </a:r>
            <a:br>
              <a:rPr lang="en-US" sz="2000" dirty="0">
                <a:solidFill>
                  <a:schemeClr val="bg1">
                    <a:alpha val="99000"/>
                  </a:schemeClr>
                </a:solidFill>
                <a:cs typeface="Segoe UI" pitchFamily="34" charset="0"/>
              </a:rPr>
            </a:br>
            <a:r>
              <a:rPr lang="en-US" sz="2000" dirty="0">
                <a:solidFill>
                  <a:schemeClr val="bg1">
                    <a:alpha val="99000"/>
                  </a:schemeClr>
                </a:solidFill>
                <a:cs typeface="Segoe UI" pitchFamily="34" charset="0"/>
              </a:rPr>
              <a:t>applications</a:t>
            </a:r>
          </a:p>
        </p:txBody>
      </p:sp>
      <p:sp>
        <p:nvSpPr>
          <p:cNvPr id="34" name="Freeform 128"/>
          <p:cNvSpPr>
            <a:spLocks noChangeAspect="1"/>
          </p:cNvSpPr>
          <p:nvPr/>
        </p:nvSpPr>
        <p:spPr bwMode="black">
          <a:xfrm>
            <a:off x="9815288" y="4546600"/>
            <a:ext cx="842968" cy="46566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 name="Rounded Rectangle 6"/>
          <p:cNvSpPr/>
          <p:nvPr/>
        </p:nvSpPr>
        <p:spPr bwMode="auto">
          <a:xfrm>
            <a:off x="10219267" y="4741333"/>
            <a:ext cx="491066" cy="41486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Object 16" hidden="1"/>
          <p:cNvGraphicFramePr>
            <a:graphicFrameLocks noChangeAspect="1"/>
          </p:cNvGraphicFramePr>
          <p:nvPr>
            <p:custDataLst>
              <p:tags r:id="rId4"/>
            </p:custDataLst>
            <p:extLst>
              <p:ext uri="{D42A27DB-BD31-4B8C-83A1-F6EECF244321}">
                <p14:modId xmlns:p14="http://schemas.microsoft.com/office/powerpoint/2010/main" val="2632353713"/>
              </p:ext>
            </p:extLst>
          </p:nvPr>
        </p:nvGraphicFramePr>
        <p:xfrm>
          <a:off x="1" y="13"/>
          <a:ext cx="158751" cy="158751"/>
        </p:xfrm>
        <a:graphic>
          <a:graphicData uri="http://schemas.openxmlformats.org/presentationml/2006/ole">
            <mc:AlternateContent xmlns:mc="http://schemas.openxmlformats.org/markup-compatibility/2006">
              <mc:Choice xmlns:v="urn:schemas-microsoft-com:vml" Requires="v">
                <p:oleObj spid="_x0000_s4133"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 y="13"/>
                        <a:ext cx="158751" cy="158751"/>
                      </a:xfrm>
                      <a:prstGeom prst="rect">
                        <a:avLst/>
                      </a:prstGeom>
                    </p:spPr>
                  </p:pic>
                </p:oleObj>
              </mc:Fallback>
            </mc:AlternateContent>
          </a:graphicData>
        </a:graphic>
      </p:graphicFrame>
      <p:sp>
        <p:nvSpPr>
          <p:cNvPr id="3" name="Title 2"/>
          <p:cNvSpPr>
            <a:spLocks noGrp="1"/>
          </p:cNvSpPr>
          <p:nvPr>
            <p:ph type="title"/>
            <p:custDataLst>
              <p:tags r:id="rId5"/>
            </p:custDataLst>
          </p:nvPr>
        </p:nvSpPr>
        <p:spPr/>
        <p:txBody>
          <a:bodyPr/>
          <a:lstStyle/>
          <a:p>
            <a:r>
              <a:rPr lang="en-IN" smtClean="0"/>
              <a:t>Common Scenarios</a:t>
            </a:r>
            <a:endParaRPr lang="en-US" dirty="0"/>
          </a:p>
        </p:txBody>
      </p:sp>
      <p:sp>
        <p:nvSpPr>
          <p:cNvPr id="47" name="Rectangle 46"/>
          <p:cNvSpPr>
            <a:spLocks/>
          </p:cNvSpPr>
          <p:nvPr>
            <p:custDataLst>
              <p:tags r:id="rId6"/>
            </p:custDataLst>
          </p:nvPr>
        </p:nvSpPr>
        <p:spPr bwMode="auto">
          <a:xfrm>
            <a:off x="3499291" y="4027475"/>
            <a:ext cx="2437765" cy="2297127"/>
          </a:xfrm>
          <a:prstGeom prst="rect">
            <a:avLst/>
          </a:prstGeom>
          <a:solidFill>
            <a:schemeClr val="accent1"/>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0947" tIns="1340829" rIns="60947" bIns="137155" numCol="1" rtlCol="0" anchor="b" anchorCtr="0" compatLnSpc="1">
            <a:prstTxWarp prst="textNoShape">
              <a:avLst/>
            </a:prstTxWarp>
            <a:noAutofit/>
          </a:bodyPr>
          <a:lstStyle/>
          <a:p>
            <a:pPr defTabSz="1624265" fontAlgn="base">
              <a:spcBef>
                <a:spcPts val="1120"/>
              </a:spcBef>
              <a:spcAft>
                <a:spcPct val="0"/>
              </a:spcAft>
              <a:buClr>
                <a:schemeClr val="bg2">
                  <a:lumMod val="75000"/>
                </a:schemeClr>
              </a:buClr>
              <a:buSzPct val="100000"/>
            </a:pPr>
            <a:r>
              <a:rPr lang="en-US" sz="2000" dirty="0" smtClean="0">
                <a:solidFill>
                  <a:schemeClr val="bg1">
                    <a:alpha val="99000"/>
                  </a:schemeClr>
                </a:solidFill>
                <a:cs typeface="Segoe UI" pitchFamily="34" charset="0"/>
              </a:rPr>
              <a:t>Develop </a:t>
            </a:r>
            <a:r>
              <a:rPr lang="en-US" sz="2000" dirty="0">
                <a:solidFill>
                  <a:schemeClr val="bg1">
                    <a:alpha val="99000"/>
                  </a:schemeClr>
                </a:solidFill>
                <a:cs typeface="Segoe UI" pitchFamily="34" charset="0"/>
              </a:rPr>
              <a:t/>
            </a:r>
            <a:br>
              <a:rPr lang="en-US" sz="2000" dirty="0">
                <a:solidFill>
                  <a:schemeClr val="bg1">
                    <a:alpha val="99000"/>
                  </a:schemeClr>
                </a:solidFill>
                <a:cs typeface="Segoe UI" pitchFamily="34" charset="0"/>
              </a:rPr>
            </a:br>
            <a:r>
              <a:rPr lang="en-US" sz="2000" dirty="0">
                <a:solidFill>
                  <a:schemeClr val="bg1">
                    <a:alpha val="99000"/>
                  </a:schemeClr>
                </a:solidFill>
                <a:cs typeface="Segoe UI" pitchFamily="34" charset="0"/>
              </a:rPr>
              <a:t>&amp; test </a:t>
            </a:r>
          </a:p>
        </p:txBody>
      </p:sp>
      <p:sp>
        <p:nvSpPr>
          <p:cNvPr id="61" name="Rectangle 60"/>
          <p:cNvSpPr/>
          <p:nvPr/>
        </p:nvSpPr>
        <p:spPr bwMode="auto">
          <a:xfrm>
            <a:off x="912048" y="1986457"/>
            <a:ext cx="10235648" cy="1914985"/>
          </a:xfrm>
          <a:prstGeom prst="rect">
            <a:avLst/>
          </a:prstGeom>
          <a:solidFill>
            <a:schemeClr val="accent4"/>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21877" tIns="487512" rIns="121877" bIns="137155" numCol="1" rtlCol="0" anchor="b" anchorCtr="0" compatLnSpc="1">
            <a:prstTxWarp prst="textNoShape">
              <a:avLst/>
            </a:prstTxWarp>
            <a:noAutofit/>
          </a:bodyPr>
          <a:lstStyle/>
          <a:p>
            <a:pPr algn="ctr" defTabSz="1624265" fontAlgn="base">
              <a:lnSpc>
                <a:spcPct val="90000"/>
              </a:lnSpc>
              <a:spcBef>
                <a:spcPts val="1120"/>
              </a:spcBef>
              <a:spcAft>
                <a:spcPct val="0"/>
              </a:spcAft>
              <a:buClr>
                <a:srgbClr val="FFFF99"/>
              </a:buClr>
              <a:buSzPct val="120000"/>
            </a:pPr>
            <a:r>
              <a:rPr lang="en-US" sz="2400" dirty="0">
                <a:ln>
                  <a:solidFill>
                    <a:srgbClr val="FFFFFF">
                      <a:alpha val="0"/>
                    </a:srgbClr>
                  </a:solidFill>
                </a:ln>
                <a:solidFill>
                  <a:schemeClr val="bg1">
                    <a:alpha val="99000"/>
                  </a:schemeClr>
                </a:solidFill>
                <a:cs typeface="Segoe UI" pitchFamily="34" charset="0"/>
              </a:rPr>
              <a:t>SQL Server in a Windows Azure Virtual Machine</a:t>
            </a:r>
          </a:p>
        </p:txBody>
      </p:sp>
      <p:sp>
        <p:nvSpPr>
          <p:cNvPr id="63" name="Rectangle 62"/>
          <p:cNvSpPr/>
          <p:nvPr>
            <p:custDataLst>
              <p:tags r:id="rId7"/>
            </p:custDataLst>
          </p:nvPr>
        </p:nvSpPr>
        <p:spPr bwMode="auto">
          <a:xfrm>
            <a:off x="912051" y="1199231"/>
            <a:ext cx="10235647" cy="6583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56" tIns="60929" rIns="60929" bIns="121856" numCol="1" spcCol="0" rtlCol="0" fromWordArt="0" anchor="ctr" anchorCtr="0" forceAA="0" compatLnSpc="1">
            <a:prstTxWarp prst="textNoShape">
              <a:avLst/>
            </a:prstTxWarp>
            <a:noAutofit/>
          </a:bodyPr>
          <a:lstStyle/>
          <a:p>
            <a:pPr marL="304647" algn="ctr" defTabSz="1218180" fontAlgn="base">
              <a:spcBef>
                <a:spcPct val="0"/>
              </a:spcBef>
              <a:spcAft>
                <a:spcPct val="0"/>
              </a:spcAft>
            </a:pPr>
            <a:r>
              <a:rPr lang="en-US" sz="2800" dirty="0">
                <a:solidFill>
                  <a:srgbClr val="FFFFFF">
                    <a:alpha val="99000"/>
                  </a:srgbClr>
                </a:solidFill>
              </a:rPr>
              <a:t>Public Cloud</a:t>
            </a:r>
          </a:p>
        </p:txBody>
      </p:sp>
      <p:sp>
        <p:nvSpPr>
          <p:cNvPr id="73" name="Rectangle 72"/>
          <p:cNvSpPr>
            <a:spLocks/>
          </p:cNvSpPr>
          <p:nvPr>
            <p:custDataLst>
              <p:tags r:id="rId8"/>
            </p:custDataLst>
          </p:nvPr>
        </p:nvSpPr>
        <p:spPr bwMode="auto">
          <a:xfrm>
            <a:off x="912049" y="4027474"/>
            <a:ext cx="2437765" cy="2297127"/>
          </a:xfrm>
          <a:prstGeom prst="rect">
            <a:avLst/>
          </a:prstGeom>
          <a:solidFill>
            <a:schemeClr val="accent1"/>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0947" tIns="1340829" rIns="60947" bIns="137155" numCol="1" rtlCol="0" anchor="b" anchorCtr="0" compatLnSpc="1">
            <a:prstTxWarp prst="textNoShape">
              <a:avLst/>
            </a:prstTxWarp>
            <a:noAutofit/>
          </a:bodyPr>
          <a:lstStyle/>
          <a:p>
            <a:pPr defTabSz="1624265" fontAlgn="base">
              <a:spcBef>
                <a:spcPts val="1120"/>
              </a:spcBef>
              <a:spcAft>
                <a:spcPct val="0"/>
              </a:spcAft>
              <a:buClr>
                <a:schemeClr val="bg2">
                  <a:lumMod val="75000"/>
                </a:schemeClr>
              </a:buClr>
              <a:buSzPct val="100000"/>
            </a:pPr>
            <a:r>
              <a:rPr lang="en-US" sz="2000" dirty="0">
                <a:solidFill>
                  <a:schemeClr val="bg1">
                    <a:alpha val="99000"/>
                  </a:schemeClr>
                </a:solidFill>
                <a:cs typeface="Segoe UI" pitchFamily="34" charset="0"/>
              </a:rPr>
              <a:t>M</a:t>
            </a:r>
            <a:r>
              <a:rPr lang="en-US" sz="2000" dirty="0" smtClean="0">
                <a:solidFill>
                  <a:schemeClr val="bg1">
                    <a:alpha val="99000"/>
                  </a:schemeClr>
                </a:solidFill>
                <a:cs typeface="Segoe UI" pitchFamily="34" charset="0"/>
              </a:rPr>
              <a:t>ove </a:t>
            </a:r>
            <a:r>
              <a:rPr lang="en-US" sz="2000" dirty="0">
                <a:solidFill>
                  <a:schemeClr val="bg1">
                    <a:alpha val="99000"/>
                  </a:schemeClr>
                </a:solidFill>
                <a:cs typeface="Segoe UI" pitchFamily="34" charset="0"/>
              </a:rPr>
              <a:t>existing </a:t>
            </a:r>
            <a:br>
              <a:rPr lang="en-US" sz="2000" dirty="0">
                <a:solidFill>
                  <a:schemeClr val="bg1">
                    <a:alpha val="99000"/>
                  </a:schemeClr>
                </a:solidFill>
                <a:cs typeface="Segoe UI" pitchFamily="34" charset="0"/>
              </a:rPr>
            </a:br>
            <a:r>
              <a:rPr lang="en-US" sz="2000" dirty="0">
                <a:solidFill>
                  <a:schemeClr val="bg1">
                    <a:alpha val="99000"/>
                  </a:schemeClr>
                </a:solidFill>
                <a:cs typeface="Segoe UI" pitchFamily="34" charset="0"/>
              </a:rPr>
              <a:t>tier 2 &amp; 3 apps</a:t>
            </a:r>
          </a:p>
        </p:txBody>
      </p:sp>
      <p:pic>
        <p:nvPicPr>
          <p:cNvPr id="79" name="Picture 78"/>
          <p:cNvPicPr>
            <a:picLocks noChangeAspect="1"/>
          </p:cNvPicPr>
          <p:nvPr/>
        </p:nvPicPr>
        <p:blipFill rotWithShape="1">
          <a:blip r:embed="rId13" cstate="print">
            <a:extLst>
              <a:ext uri="{BEBA8EAE-BF5A-486C-A8C5-ECC9F3942E4B}">
                <a14:imgProps xmlns:a14="http://schemas.microsoft.com/office/drawing/2010/main">
                  <a14:imgLayer r:embed="rId14">
                    <a14:imgEffect>
                      <a14:colorTemperature colorTemp="11500"/>
                    </a14:imgEffect>
                    <a14:imgEffect>
                      <a14:saturation sat="85000"/>
                    </a14:imgEffect>
                    <a14:imgEffect>
                      <a14:brightnessContrast bright="100000"/>
                    </a14:imgEffect>
                  </a14:imgLayer>
                </a14:imgProps>
              </a:ext>
              <a:ext uri="{28A0092B-C50C-407E-A947-70E740481C1C}">
                <a14:useLocalDpi xmlns:a14="http://schemas.microsoft.com/office/drawing/2010/main" val="0"/>
              </a:ext>
            </a:extLst>
          </a:blip>
          <a:srcRect t="76172"/>
          <a:stretch/>
        </p:blipFill>
        <p:spPr>
          <a:xfrm>
            <a:off x="9218761" y="5147733"/>
            <a:ext cx="1418503" cy="265578"/>
          </a:xfrm>
          <a:prstGeom prst="rect">
            <a:avLst/>
          </a:prstGeom>
        </p:spPr>
      </p:pic>
      <p:sp>
        <p:nvSpPr>
          <p:cNvPr id="22" name="Freeform 128"/>
          <p:cNvSpPr>
            <a:spLocks noChangeAspect="1"/>
          </p:cNvSpPr>
          <p:nvPr/>
        </p:nvSpPr>
        <p:spPr bwMode="black">
          <a:xfrm>
            <a:off x="5089639" y="2243138"/>
            <a:ext cx="1621022" cy="89547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 name="Rounded Rectangle 4"/>
          <p:cNvSpPr/>
          <p:nvPr/>
        </p:nvSpPr>
        <p:spPr bwMode="auto">
          <a:xfrm>
            <a:off x="6265333" y="2446867"/>
            <a:ext cx="778934" cy="956733"/>
          </a:xfrm>
          <a:prstGeom prst="roundRect">
            <a:avLst>
              <a:gd name="adj" fmla="val 2210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Freeform 17"/>
          <p:cNvSpPr>
            <a:spLocks noEditPoints="1"/>
          </p:cNvSpPr>
          <p:nvPr/>
        </p:nvSpPr>
        <p:spPr bwMode="auto">
          <a:xfrm>
            <a:off x="6307585" y="2498885"/>
            <a:ext cx="867039" cy="874773"/>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pic>
        <p:nvPicPr>
          <p:cNvPr id="26" name="Picture 25" descr="\\MAGNUM\Projects\Microsoft\Cloud Power FY12\Design\ICONS_PNG\Application.png"/>
          <p:cNvPicPr>
            <a:picLocks noChangeAspect="1" noChangeArrowheads="1"/>
          </p:cNvPicPr>
          <p:nvPr/>
        </p:nvPicPr>
        <p:blipFill>
          <a:blip r:embed="rId15" cstate="print">
            <a:lum bright="100000"/>
          </a:blip>
          <a:srcRect/>
          <a:stretch>
            <a:fillRect/>
          </a:stretch>
        </p:blipFill>
        <p:spPr bwMode="auto">
          <a:xfrm>
            <a:off x="1460361" y="4145472"/>
            <a:ext cx="857527" cy="857304"/>
          </a:xfrm>
          <a:prstGeom prst="rect">
            <a:avLst/>
          </a:prstGeom>
          <a:noFill/>
        </p:spPr>
      </p:pic>
      <p:grpSp>
        <p:nvGrpSpPr>
          <p:cNvPr id="6" name="Group 5"/>
          <p:cNvGrpSpPr/>
          <p:nvPr/>
        </p:nvGrpSpPr>
        <p:grpSpPr>
          <a:xfrm>
            <a:off x="4010989" y="4421716"/>
            <a:ext cx="1414368" cy="1013883"/>
            <a:chOff x="3884612" y="4421717"/>
            <a:chExt cx="1223963" cy="877392"/>
          </a:xfrm>
        </p:grpSpPr>
        <p:pic>
          <p:nvPicPr>
            <p:cNvPr id="29" name="Picture 28" descr="\\MAGNUM\Projects\Microsoft\Cloud Power FY12\Design\ICONS_PNG\Application.png"/>
            <p:cNvPicPr>
              <a:picLocks noChangeAspect="1" noChangeArrowheads="1"/>
            </p:cNvPicPr>
            <p:nvPr/>
          </p:nvPicPr>
          <p:blipFill>
            <a:blip r:embed="rId15" cstate="print">
              <a:lum bright="100000"/>
            </a:blip>
            <a:srcRect/>
            <a:stretch>
              <a:fillRect/>
            </a:stretch>
          </p:blipFill>
          <p:spPr bwMode="auto">
            <a:xfrm>
              <a:off x="3884612" y="4441805"/>
              <a:ext cx="857527" cy="857304"/>
            </a:xfrm>
            <a:prstGeom prst="rect">
              <a:avLst/>
            </a:prstGeom>
            <a:noFill/>
          </p:spPr>
        </p:pic>
        <p:sp>
          <p:nvSpPr>
            <p:cNvPr id="30" name="Freeform 138"/>
            <p:cNvSpPr>
              <a:spLocks noEditPoints="1"/>
            </p:cNvSpPr>
            <p:nvPr/>
          </p:nvSpPr>
          <p:spPr bwMode="black">
            <a:xfrm>
              <a:off x="4695825" y="4421717"/>
              <a:ext cx="412750" cy="808038"/>
            </a:xfrm>
            <a:custGeom>
              <a:avLst/>
              <a:gdLst>
                <a:gd name="T0" fmla="*/ 103 w 657"/>
                <a:gd name="T1" fmla="*/ 424 h 1277"/>
                <a:gd name="T2" fmla="*/ 36 w 657"/>
                <a:gd name="T3" fmla="*/ 309 h 1277"/>
                <a:gd name="T4" fmla="*/ 16 w 657"/>
                <a:gd name="T5" fmla="*/ 215 h 1277"/>
                <a:gd name="T6" fmla="*/ 83 w 657"/>
                <a:gd name="T7" fmla="*/ 116 h 1277"/>
                <a:gd name="T8" fmla="*/ 139 w 657"/>
                <a:gd name="T9" fmla="*/ 75 h 1277"/>
                <a:gd name="T10" fmla="*/ 169 w 657"/>
                <a:gd name="T11" fmla="*/ 97 h 1277"/>
                <a:gd name="T12" fmla="*/ 143 w 657"/>
                <a:gd name="T13" fmla="*/ 202 h 1277"/>
                <a:gd name="T14" fmla="*/ 146 w 657"/>
                <a:gd name="T15" fmla="*/ 218 h 1277"/>
                <a:gd name="T16" fmla="*/ 174 w 657"/>
                <a:gd name="T17" fmla="*/ 217 h 1277"/>
                <a:gd name="T18" fmla="*/ 175 w 657"/>
                <a:gd name="T19" fmla="*/ 202 h 1277"/>
                <a:gd name="T20" fmla="*/ 175 w 657"/>
                <a:gd name="T21" fmla="*/ 169 h 1277"/>
                <a:gd name="T22" fmla="*/ 210 w 657"/>
                <a:gd name="T23" fmla="*/ 85 h 1277"/>
                <a:gd name="T24" fmla="*/ 221 w 657"/>
                <a:gd name="T25" fmla="*/ 88 h 1277"/>
                <a:gd name="T26" fmla="*/ 272 w 657"/>
                <a:gd name="T27" fmla="*/ 161 h 1277"/>
                <a:gd name="T28" fmla="*/ 287 w 657"/>
                <a:gd name="T29" fmla="*/ 240 h 1277"/>
                <a:gd name="T30" fmla="*/ 310 w 657"/>
                <a:gd name="T31" fmla="*/ 246 h 1277"/>
                <a:gd name="T32" fmla="*/ 321 w 657"/>
                <a:gd name="T33" fmla="*/ 258 h 1277"/>
                <a:gd name="T34" fmla="*/ 338 w 657"/>
                <a:gd name="T35" fmla="*/ 268 h 1277"/>
                <a:gd name="T36" fmla="*/ 338 w 657"/>
                <a:gd name="T37" fmla="*/ 282 h 1277"/>
                <a:gd name="T38" fmla="*/ 287 w 657"/>
                <a:gd name="T39" fmla="*/ 381 h 1277"/>
                <a:gd name="T40" fmla="*/ 246 w 657"/>
                <a:gd name="T41" fmla="*/ 489 h 1277"/>
                <a:gd name="T42" fmla="*/ 256 w 657"/>
                <a:gd name="T43" fmla="*/ 792 h 1277"/>
                <a:gd name="T44" fmla="*/ 267 w 657"/>
                <a:gd name="T45" fmla="*/ 1189 h 1277"/>
                <a:gd name="T46" fmla="*/ 248 w 657"/>
                <a:gd name="T47" fmla="*/ 1250 h 1277"/>
                <a:gd name="T48" fmla="*/ 177 w 657"/>
                <a:gd name="T49" fmla="*/ 1272 h 1277"/>
                <a:gd name="T50" fmla="*/ 120 w 657"/>
                <a:gd name="T51" fmla="*/ 1193 h 1277"/>
                <a:gd name="T52" fmla="*/ 126 w 657"/>
                <a:gd name="T53" fmla="*/ 764 h 1277"/>
                <a:gd name="T54" fmla="*/ 133 w 657"/>
                <a:gd name="T55" fmla="*/ 506 h 1277"/>
                <a:gd name="T56" fmla="*/ 118 w 657"/>
                <a:gd name="T57" fmla="*/ 450 h 1277"/>
                <a:gd name="T58" fmla="*/ 103 w 657"/>
                <a:gd name="T59" fmla="*/ 424 h 1277"/>
                <a:gd name="T60" fmla="*/ 467 w 657"/>
                <a:gd name="T61" fmla="*/ 1171 h 1277"/>
                <a:gd name="T62" fmla="*/ 469 w 657"/>
                <a:gd name="T63" fmla="*/ 1207 h 1277"/>
                <a:gd name="T64" fmla="*/ 510 w 657"/>
                <a:gd name="T65" fmla="*/ 1258 h 1277"/>
                <a:gd name="T66" fmla="*/ 593 w 657"/>
                <a:gd name="T67" fmla="*/ 1265 h 1277"/>
                <a:gd name="T68" fmla="*/ 645 w 657"/>
                <a:gd name="T69" fmla="*/ 1226 h 1277"/>
                <a:gd name="T70" fmla="*/ 655 w 657"/>
                <a:gd name="T71" fmla="*/ 1177 h 1277"/>
                <a:gd name="T72" fmla="*/ 651 w 657"/>
                <a:gd name="T73" fmla="*/ 793 h 1277"/>
                <a:gd name="T74" fmla="*/ 638 w 657"/>
                <a:gd name="T75" fmla="*/ 744 h 1277"/>
                <a:gd name="T76" fmla="*/ 625 w 657"/>
                <a:gd name="T77" fmla="*/ 651 h 1277"/>
                <a:gd name="T78" fmla="*/ 634 w 657"/>
                <a:gd name="T79" fmla="*/ 589 h 1277"/>
                <a:gd name="T80" fmla="*/ 628 w 657"/>
                <a:gd name="T81" fmla="*/ 565 h 1277"/>
                <a:gd name="T82" fmla="*/ 576 w 657"/>
                <a:gd name="T83" fmla="*/ 557 h 1277"/>
                <a:gd name="T84" fmla="*/ 572 w 657"/>
                <a:gd name="T85" fmla="*/ 550 h 1277"/>
                <a:gd name="T86" fmla="*/ 572 w 657"/>
                <a:gd name="T87" fmla="*/ 373 h 1277"/>
                <a:gd name="T88" fmla="*/ 574 w 657"/>
                <a:gd name="T89" fmla="*/ 28 h 1277"/>
                <a:gd name="T90" fmla="*/ 566 w 657"/>
                <a:gd name="T91" fmla="*/ 4 h 1277"/>
                <a:gd name="T92" fmla="*/ 551 w 657"/>
                <a:gd name="T93" fmla="*/ 2 h 1277"/>
                <a:gd name="T94" fmla="*/ 544 w 657"/>
                <a:gd name="T95" fmla="*/ 19 h 1277"/>
                <a:gd name="T96" fmla="*/ 542 w 657"/>
                <a:gd name="T97" fmla="*/ 113 h 1277"/>
                <a:gd name="T98" fmla="*/ 542 w 657"/>
                <a:gd name="T99" fmla="*/ 557 h 1277"/>
                <a:gd name="T100" fmla="*/ 527 w 657"/>
                <a:gd name="T101" fmla="*/ 559 h 1277"/>
                <a:gd name="T102" fmla="*/ 478 w 657"/>
                <a:gd name="T103" fmla="*/ 565 h 1277"/>
                <a:gd name="T104" fmla="*/ 482 w 657"/>
                <a:gd name="T105" fmla="*/ 631 h 1277"/>
                <a:gd name="T106" fmla="*/ 467 w 657"/>
                <a:gd name="T107" fmla="*/ 776 h 1277"/>
                <a:gd name="T108" fmla="*/ 465 w 657"/>
                <a:gd name="T109" fmla="*/ 887 h 1277"/>
                <a:gd name="T110" fmla="*/ 467 w 657"/>
                <a:gd name="T111" fmla="*/ 1171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57" h="1277">
                  <a:moveTo>
                    <a:pt x="103" y="424"/>
                  </a:moveTo>
                  <a:cubicBezTo>
                    <a:pt x="36" y="309"/>
                    <a:pt x="36" y="309"/>
                    <a:pt x="36" y="309"/>
                  </a:cubicBezTo>
                  <a:cubicBezTo>
                    <a:pt x="36" y="309"/>
                    <a:pt x="0" y="266"/>
                    <a:pt x="16" y="215"/>
                  </a:cubicBezTo>
                  <a:cubicBezTo>
                    <a:pt x="34" y="164"/>
                    <a:pt x="80" y="123"/>
                    <a:pt x="83" y="116"/>
                  </a:cubicBezTo>
                  <a:cubicBezTo>
                    <a:pt x="87" y="111"/>
                    <a:pt x="136" y="75"/>
                    <a:pt x="139" y="75"/>
                  </a:cubicBezTo>
                  <a:cubicBezTo>
                    <a:pt x="143" y="77"/>
                    <a:pt x="169" y="97"/>
                    <a:pt x="169" y="97"/>
                  </a:cubicBezTo>
                  <a:cubicBezTo>
                    <a:pt x="143" y="202"/>
                    <a:pt x="143" y="202"/>
                    <a:pt x="143" y="202"/>
                  </a:cubicBezTo>
                  <a:cubicBezTo>
                    <a:pt x="143" y="202"/>
                    <a:pt x="141" y="217"/>
                    <a:pt x="146" y="218"/>
                  </a:cubicBezTo>
                  <a:cubicBezTo>
                    <a:pt x="152" y="220"/>
                    <a:pt x="170" y="223"/>
                    <a:pt x="174" y="217"/>
                  </a:cubicBezTo>
                  <a:cubicBezTo>
                    <a:pt x="177" y="212"/>
                    <a:pt x="177" y="205"/>
                    <a:pt x="175" y="202"/>
                  </a:cubicBezTo>
                  <a:cubicBezTo>
                    <a:pt x="174" y="199"/>
                    <a:pt x="169" y="187"/>
                    <a:pt x="175" y="169"/>
                  </a:cubicBezTo>
                  <a:cubicBezTo>
                    <a:pt x="184" y="151"/>
                    <a:pt x="210" y="85"/>
                    <a:pt x="210" y="85"/>
                  </a:cubicBezTo>
                  <a:cubicBezTo>
                    <a:pt x="221" y="88"/>
                    <a:pt x="221" y="88"/>
                    <a:pt x="221" y="88"/>
                  </a:cubicBezTo>
                  <a:cubicBezTo>
                    <a:pt x="221" y="88"/>
                    <a:pt x="266" y="115"/>
                    <a:pt x="272" y="161"/>
                  </a:cubicBezTo>
                  <a:cubicBezTo>
                    <a:pt x="279" y="207"/>
                    <a:pt x="287" y="240"/>
                    <a:pt x="287" y="240"/>
                  </a:cubicBezTo>
                  <a:cubicBezTo>
                    <a:pt x="287" y="240"/>
                    <a:pt x="307" y="245"/>
                    <a:pt x="310" y="246"/>
                  </a:cubicBezTo>
                  <a:cubicBezTo>
                    <a:pt x="315" y="248"/>
                    <a:pt x="323" y="254"/>
                    <a:pt x="321" y="258"/>
                  </a:cubicBezTo>
                  <a:cubicBezTo>
                    <a:pt x="320" y="261"/>
                    <a:pt x="338" y="268"/>
                    <a:pt x="338" y="268"/>
                  </a:cubicBezTo>
                  <a:cubicBezTo>
                    <a:pt x="338" y="268"/>
                    <a:pt x="339" y="277"/>
                    <a:pt x="338" y="282"/>
                  </a:cubicBezTo>
                  <a:cubicBezTo>
                    <a:pt x="336" y="286"/>
                    <a:pt x="293" y="369"/>
                    <a:pt x="287" y="381"/>
                  </a:cubicBezTo>
                  <a:cubicBezTo>
                    <a:pt x="280" y="392"/>
                    <a:pt x="248" y="471"/>
                    <a:pt x="246" y="489"/>
                  </a:cubicBezTo>
                  <a:cubicBezTo>
                    <a:pt x="244" y="509"/>
                    <a:pt x="254" y="787"/>
                    <a:pt x="256" y="792"/>
                  </a:cubicBezTo>
                  <a:cubicBezTo>
                    <a:pt x="256" y="795"/>
                    <a:pt x="267" y="1189"/>
                    <a:pt x="267" y="1189"/>
                  </a:cubicBezTo>
                  <a:cubicBezTo>
                    <a:pt x="267" y="1189"/>
                    <a:pt x="275" y="1229"/>
                    <a:pt x="248" y="1250"/>
                  </a:cubicBezTo>
                  <a:cubicBezTo>
                    <a:pt x="218" y="1273"/>
                    <a:pt x="195" y="1277"/>
                    <a:pt x="177" y="1272"/>
                  </a:cubicBezTo>
                  <a:cubicBezTo>
                    <a:pt x="162" y="1267"/>
                    <a:pt x="120" y="1247"/>
                    <a:pt x="120" y="1193"/>
                  </a:cubicBezTo>
                  <a:cubicBezTo>
                    <a:pt x="118" y="1139"/>
                    <a:pt x="126" y="764"/>
                    <a:pt x="126" y="764"/>
                  </a:cubicBezTo>
                  <a:cubicBezTo>
                    <a:pt x="133" y="506"/>
                    <a:pt x="133" y="506"/>
                    <a:pt x="133" y="506"/>
                  </a:cubicBezTo>
                  <a:cubicBezTo>
                    <a:pt x="133" y="506"/>
                    <a:pt x="121" y="458"/>
                    <a:pt x="118" y="450"/>
                  </a:cubicBezTo>
                  <a:cubicBezTo>
                    <a:pt x="115" y="442"/>
                    <a:pt x="103" y="424"/>
                    <a:pt x="103" y="424"/>
                  </a:cubicBezTo>
                  <a:close/>
                  <a:moveTo>
                    <a:pt x="467" y="1171"/>
                  </a:moveTo>
                  <a:cubicBezTo>
                    <a:pt x="467" y="1171"/>
                    <a:pt x="467" y="1190"/>
                    <a:pt x="469" y="1207"/>
                  </a:cubicBezTo>
                  <a:cubicBezTo>
                    <a:pt x="472" y="1224"/>
                    <a:pt x="487" y="1239"/>
                    <a:pt x="510" y="1258"/>
                  </a:cubicBezTo>
                  <a:cubicBezTo>
                    <a:pt x="533" y="1277"/>
                    <a:pt x="566" y="1271"/>
                    <a:pt x="593" y="1265"/>
                  </a:cubicBezTo>
                  <a:cubicBezTo>
                    <a:pt x="617" y="1260"/>
                    <a:pt x="632" y="1235"/>
                    <a:pt x="645" y="1226"/>
                  </a:cubicBezTo>
                  <a:cubicBezTo>
                    <a:pt x="657" y="1214"/>
                    <a:pt x="655" y="1177"/>
                    <a:pt x="655" y="1177"/>
                  </a:cubicBezTo>
                  <a:cubicBezTo>
                    <a:pt x="655" y="1177"/>
                    <a:pt x="649" y="802"/>
                    <a:pt x="651" y="793"/>
                  </a:cubicBezTo>
                  <a:cubicBezTo>
                    <a:pt x="653" y="783"/>
                    <a:pt x="642" y="755"/>
                    <a:pt x="638" y="744"/>
                  </a:cubicBezTo>
                  <a:cubicBezTo>
                    <a:pt x="632" y="731"/>
                    <a:pt x="625" y="678"/>
                    <a:pt x="625" y="651"/>
                  </a:cubicBezTo>
                  <a:cubicBezTo>
                    <a:pt x="625" y="623"/>
                    <a:pt x="632" y="597"/>
                    <a:pt x="634" y="589"/>
                  </a:cubicBezTo>
                  <a:cubicBezTo>
                    <a:pt x="638" y="582"/>
                    <a:pt x="640" y="574"/>
                    <a:pt x="628" y="565"/>
                  </a:cubicBezTo>
                  <a:cubicBezTo>
                    <a:pt x="617" y="555"/>
                    <a:pt x="583" y="557"/>
                    <a:pt x="576" y="557"/>
                  </a:cubicBezTo>
                  <a:cubicBezTo>
                    <a:pt x="566" y="557"/>
                    <a:pt x="572" y="550"/>
                    <a:pt x="572" y="550"/>
                  </a:cubicBezTo>
                  <a:cubicBezTo>
                    <a:pt x="572" y="550"/>
                    <a:pt x="572" y="550"/>
                    <a:pt x="572" y="373"/>
                  </a:cubicBezTo>
                  <a:cubicBezTo>
                    <a:pt x="572" y="373"/>
                    <a:pt x="572" y="32"/>
                    <a:pt x="574" y="28"/>
                  </a:cubicBezTo>
                  <a:cubicBezTo>
                    <a:pt x="574" y="23"/>
                    <a:pt x="572" y="9"/>
                    <a:pt x="566" y="4"/>
                  </a:cubicBezTo>
                  <a:cubicBezTo>
                    <a:pt x="563" y="0"/>
                    <a:pt x="553" y="0"/>
                    <a:pt x="551" y="2"/>
                  </a:cubicBezTo>
                  <a:cubicBezTo>
                    <a:pt x="548" y="6"/>
                    <a:pt x="544" y="19"/>
                    <a:pt x="544" y="19"/>
                  </a:cubicBezTo>
                  <a:cubicBezTo>
                    <a:pt x="544" y="19"/>
                    <a:pt x="544" y="19"/>
                    <a:pt x="542" y="113"/>
                  </a:cubicBezTo>
                  <a:cubicBezTo>
                    <a:pt x="542" y="113"/>
                    <a:pt x="542" y="554"/>
                    <a:pt x="542" y="557"/>
                  </a:cubicBezTo>
                  <a:cubicBezTo>
                    <a:pt x="542" y="561"/>
                    <a:pt x="531" y="559"/>
                    <a:pt x="527" y="559"/>
                  </a:cubicBezTo>
                  <a:cubicBezTo>
                    <a:pt x="521" y="559"/>
                    <a:pt x="489" y="557"/>
                    <a:pt x="478" y="565"/>
                  </a:cubicBezTo>
                  <a:cubicBezTo>
                    <a:pt x="467" y="572"/>
                    <a:pt x="471" y="578"/>
                    <a:pt x="482" y="631"/>
                  </a:cubicBezTo>
                  <a:cubicBezTo>
                    <a:pt x="493" y="685"/>
                    <a:pt x="472" y="761"/>
                    <a:pt x="467" y="776"/>
                  </a:cubicBezTo>
                  <a:cubicBezTo>
                    <a:pt x="461" y="793"/>
                    <a:pt x="465" y="887"/>
                    <a:pt x="465" y="887"/>
                  </a:cubicBezTo>
                  <a:cubicBezTo>
                    <a:pt x="465" y="887"/>
                    <a:pt x="465" y="887"/>
                    <a:pt x="467" y="11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 name="Picture 31" descr="\\MAGNUM\Projects\Microsoft\Cloud Power FY12\Design\ICONS_PNG\Application.png"/>
          <p:cNvPicPr>
            <a:picLocks noChangeAspect="1" noChangeArrowheads="1"/>
          </p:cNvPicPr>
          <p:nvPr/>
        </p:nvPicPr>
        <p:blipFill>
          <a:blip r:embed="rId15" cstate="print">
            <a:lum bright="100000"/>
          </a:blip>
          <a:srcRect/>
          <a:stretch>
            <a:fillRect/>
          </a:stretch>
        </p:blipFill>
        <p:spPr bwMode="auto">
          <a:xfrm>
            <a:off x="8938294" y="4393892"/>
            <a:ext cx="889918" cy="889686"/>
          </a:xfrm>
          <a:prstGeom prst="rect">
            <a:avLst/>
          </a:prstGeom>
          <a:noFill/>
        </p:spPr>
      </p:pic>
      <p:pic>
        <p:nvPicPr>
          <p:cNvPr id="33" name="Picture 32" descr="\\MAGNUM\Projects\Microsoft\Cloud Power FY12\Design\ICONS_PNG\Application.png"/>
          <p:cNvPicPr>
            <a:picLocks noChangeAspect="1" noChangeArrowheads="1"/>
          </p:cNvPicPr>
          <p:nvPr/>
        </p:nvPicPr>
        <p:blipFill>
          <a:blip r:embed="rId15" cstate="print">
            <a:lum bright="100000"/>
          </a:blip>
          <a:srcRect/>
          <a:stretch>
            <a:fillRect/>
          </a:stretch>
        </p:blipFill>
        <p:spPr bwMode="auto">
          <a:xfrm>
            <a:off x="10166878" y="4638677"/>
            <a:ext cx="594255" cy="594100"/>
          </a:xfrm>
          <a:prstGeom prst="rect">
            <a:avLst/>
          </a:prstGeom>
          <a:noFill/>
        </p:spPr>
      </p:pic>
      <p:pic>
        <p:nvPicPr>
          <p:cNvPr id="36" name="Picture 35"/>
          <p:cNvPicPr>
            <a:picLocks noChangeAspect="1"/>
          </p:cNvPicPr>
          <p:nvPr/>
        </p:nvPicPr>
        <p:blipFill rotWithShape="1">
          <a:blip r:embed="rId13" cstate="print">
            <a:extLst>
              <a:ext uri="{BEBA8EAE-BF5A-486C-A8C5-ECC9F3942E4B}">
                <a14:imgProps xmlns:a14="http://schemas.microsoft.com/office/drawing/2010/main">
                  <a14:imgLayer r:embed="rId14">
                    <a14:imgEffect>
                      <a14:colorTemperature colorTemp="11500"/>
                    </a14:imgEffect>
                    <a14:imgEffect>
                      <a14:saturation sat="85000"/>
                    </a14:imgEffect>
                    <a14:imgEffect>
                      <a14:brightnessContrast bright="100000"/>
                    </a14:imgEffect>
                  </a14:imgLayer>
                </a14:imgProps>
              </a:ext>
              <a:ext uri="{28A0092B-C50C-407E-A947-70E740481C1C}">
                <a14:useLocalDpi xmlns:a14="http://schemas.microsoft.com/office/drawing/2010/main" val="0"/>
              </a:ext>
            </a:extLst>
          </a:blip>
          <a:srcRect t="208" b="75964"/>
          <a:stretch/>
        </p:blipFill>
        <p:spPr>
          <a:xfrm>
            <a:off x="9218761" y="4267200"/>
            <a:ext cx="1418503" cy="265578"/>
          </a:xfrm>
          <a:prstGeom prst="rect">
            <a:avLst/>
          </a:prstGeom>
        </p:spPr>
      </p:pic>
      <p:grpSp>
        <p:nvGrpSpPr>
          <p:cNvPr id="9" name="Group 8"/>
          <p:cNvGrpSpPr/>
          <p:nvPr/>
        </p:nvGrpSpPr>
        <p:grpSpPr>
          <a:xfrm>
            <a:off x="6555622" y="4343400"/>
            <a:ext cx="1496179" cy="1185333"/>
            <a:chOff x="6555622" y="4343400"/>
            <a:chExt cx="1496179" cy="1185333"/>
          </a:xfrm>
        </p:grpSpPr>
        <p:sp>
          <p:nvSpPr>
            <p:cNvPr id="37" name="Freeform 128"/>
            <p:cNvSpPr>
              <a:spLocks noChangeAspect="1"/>
            </p:cNvSpPr>
            <p:nvPr/>
          </p:nvSpPr>
          <p:spPr bwMode="black">
            <a:xfrm>
              <a:off x="6555622" y="4343400"/>
              <a:ext cx="842968" cy="46566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Freeform 37"/>
            <p:cNvSpPr>
              <a:spLocks noEditPoints="1"/>
            </p:cNvSpPr>
            <p:nvPr/>
          </p:nvSpPr>
          <p:spPr bwMode="auto">
            <a:xfrm>
              <a:off x="7121525" y="4758390"/>
              <a:ext cx="752715" cy="556875"/>
            </a:xfrm>
            <a:custGeom>
              <a:avLst/>
              <a:gdLst>
                <a:gd name="T0" fmla="*/ 151 w 184"/>
                <a:gd name="T1" fmla="*/ 69 h 136"/>
                <a:gd name="T2" fmla="*/ 134 w 184"/>
                <a:gd name="T3" fmla="*/ 74 h 136"/>
                <a:gd name="T4" fmla="*/ 87 w 184"/>
                <a:gd name="T5" fmla="*/ 44 h 136"/>
                <a:gd name="T6" fmla="*/ 37 w 184"/>
                <a:gd name="T7" fmla="*/ 85 h 136"/>
                <a:gd name="T8" fmla="*/ 26 w 184"/>
                <a:gd name="T9" fmla="*/ 83 h 136"/>
                <a:gd name="T10" fmla="*/ 0 w 184"/>
                <a:gd name="T11" fmla="*/ 109 h 136"/>
                <a:gd name="T12" fmla="*/ 26 w 184"/>
                <a:gd name="T13" fmla="*/ 136 h 136"/>
                <a:gd name="T14" fmla="*/ 151 w 184"/>
                <a:gd name="T15" fmla="*/ 136 h 136"/>
                <a:gd name="T16" fmla="*/ 184 w 184"/>
                <a:gd name="T17" fmla="*/ 102 h 136"/>
                <a:gd name="T18" fmla="*/ 151 w 184"/>
                <a:gd name="T19" fmla="*/ 69 h 136"/>
                <a:gd name="T20" fmla="*/ 31 w 184"/>
                <a:gd name="T21" fmla="*/ 63 h 136"/>
                <a:gd name="T22" fmla="*/ 39 w 184"/>
                <a:gd name="T23" fmla="*/ 58 h 136"/>
                <a:gd name="T24" fmla="*/ 22 w 184"/>
                <a:gd name="T25" fmla="*/ 32 h 136"/>
                <a:gd name="T26" fmla="*/ 30 w 184"/>
                <a:gd name="T27" fmla="*/ 10 h 136"/>
                <a:gd name="T28" fmla="*/ 53 w 184"/>
                <a:gd name="T29" fmla="*/ 12 h 136"/>
                <a:gd name="T30" fmla="*/ 70 w 184"/>
                <a:gd name="T31" fmla="*/ 38 h 136"/>
                <a:gd name="T32" fmla="*/ 78 w 184"/>
                <a:gd name="T33" fmla="*/ 33 h 136"/>
                <a:gd name="T34" fmla="*/ 64 w 184"/>
                <a:gd name="T35" fmla="*/ 12 h 136"/>
                <a:gd name="T36" fmla="*/ 76 w 184"/>
                <a:gd name="T37" fmla="*/ 4 h 136"/>
                <a:gd name="T38" fmla="*/ 23 w 184"/>
                <a:gd name="T39" fmla="*/ 0 h 136"/>
                <a:gd name="T40" fmla="*/ 6 w 184"/>
                <a:gd name="T41" fmla="*/ 50 h 136"/>
                <a:gd name="T42" fmla="*/ 18 w 184"/>
                <a:gd name="T43" fmla="*/ 42 h 136"/>
                <a:gd name="T44" fmla="*/ 31 w 184"/>
                <a:gd name="T45" fmla="*/ 6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136">
                  <a:moveTo>
                    <a:pt x="151" y="69"/>
                  </a:moveTo>
                  <a:cubicBezTo>
                    <a:pt x="145" y="69"/>
                    <a:pt x="139" y="71"/>
                    <a:pt x="134" y="74"/>
                  </a:cubicBezTo>
                  <a:cubicBezTo>
                    <a:pt x="125" y="56"/>
                    <a:pt x="108" y="44"/>
                    <a:pt x="87" y="44"/>
                  </a:cubicBezTo>
                  <a:cubicBezTo>
                    <a:pt x="62" y="44"/>
                    <a:pt x="42" y="62"/>
                    <a:pt x="37" y="85"/>
                  </a:cubicBezTo>
                  <a:cubicBezTo>
                    <a:pt x="33" y="83"/>
                    <a:pt x="30" y="83"/>
                    <a:pt x="26" y="83"/>
                  </a:cubicBezTo>
                  <a:cubicBezTo>
                    <a:pt x="11" y="83"/>
                    <a:pt x="0" y="94"/>
                    <a:pt x="0" y="109"/>
                  </a:cubicBezTo>
                  <a:cubicBezTo>
                    <a:pt x="0" y="124"/>
                    <a:pt x="11" y="136"/>
                    <a:pt x="26" y="136"/>
                  </a:cubicBezTo>
                  <a:cubicBezTo>
                    <a:pt x="151" y="136"/>
                    <a:pt x="151" y="136"/>
                    <a:pt x="151" y="136"/>
                  </a:cubicBezTo>
                  <a:cubicBezTo>
                    <a:pt x="169" y="136"/>
                    <a:pt x="184" y="121"/>
                    <a:pt x="184" y="102"/>
                  </a:cubicBezTo>
                  <a:cubicBezTo>
                    <a:pt x="184" y="84"/>
                    <a:pt x="169" y="69"/>
                    <a:pt x="151" y="69"/>
                  </a:cubicBezTo>
                  <a:close/>
                  <a:moveTo>
                    <a:pt x="31" y="63"/>
                  </a:moveTo>
                  <a:cubicBezTo>
                    <a:pt x="39" y="58"/>
                    <a:pt x="39" y="58"/>
                    <a:pt x="39" y="58"/>
                  </a:cubicBezTo>
                  <a:cubicBezTo>
                    <a:pt x="22" y="32"/>
                    <a:pt x="22" y="32"/>
                    <a:pt x="22" y="32"/>
                  </a:cubicBezTo>
                  <a:cubicBezTo>
                    <a:pt x="30" y="10"/>
                    <a:pt x="30" y="10"/>
                    <a:pt x="30" y="10"/>
                  </a:cubicBezTo>
                  <a:cubicBezTo>
                    <a:pt x="53" y="12"/>
                    <a:pt x="53" y="12"/>
                    <a:pt x="53" y="12"/>
                  </a:cubicBezTo>
                  <a:cubicBezTo>
                    <a:pt x="70" y="38"/>
                    <a:pt x="70" y="38"/>
                    <a:pt x="70" y="38"/>
                  </a:cubicBezTo>
                  <a:cubicBezTo>
                    <a:pt x="78" y="33"/>
                    <a:pt x="78" y="33"/>
                    <a:pt x="78" y="33"/>
                  </a:cubicBezTo>
                  <a:cubicBezTo>
                    <a:pt x="64" y="12"/>
                    <a:pt x="64" y="12"/>
                    <a:pt x="64" y="12"/>
                  </a:cubicBezTo>
                  <a:cubicBezTo>
                    <a:pt x="76" y="4"/>
                    <a:pt x="76" y="4"/>
                    <a:pt x="76" y="4"/>
                  </a:cubicBezTo>
                  <a:cubicBezTo>
                    <a:pt x="23" y="0"/>
                    <a:pt x="23" y="0"/>
                    <a:pt x="23" y="0"/>
                  </a:cubicBezTo>
                  <a:cubicBezTo>
                    <a:pt x="6" y="50"/>
                    <a:pt x="6" y="50"/>
                    <a:pt x="6" y="50"/>
                  </a:cubicBezTo>
                  <a:cubicBezTo>
                    <a:pt x="18" y="42"/>
                    <a:pt x="18" y="42"/>
                    <a:pt x="18" y="42"/>
                  </a:cubicBezTo>
                  <a:lnTo>
                    <a:pt x="31" y="63"/>
                  </a:lnTo>
                  <a:close/>
                </a:path>
              </a:pathLst>
            </a:custGeom>
            <a:solidFill>
              <a:schemeClr val="bg1"/>
            </a:solidFill>
            <a:ln w="19050">
              <a:solidFill>
                <a:schemeClr val="accent1"/>
              </a:solidFill>
            </a:ln>
          </p:spPr>
          <p:txBody>
            <a:bodyPr vert="horz" wrap="square" lIns="121899" tIns="60949" rIns="121899" bIns="60949" numCol="1" anchor="t" anchorCtr="0" compatLnSpc="1">
              <a:prstTxWarp prst="textNoShape">
                <a:avLst/>
              </a:prstTxWarp>
            </a:bodyPr>
            <a:lstStyle/>
            <a:p>
              <a:endParaRPr lang="en-US"/>
            </a:p>
          </p:txBody>
        </p:sp>
        <p:sp>
          <p:nvSpPr>
            <p:cNvPr id="40" name="Oval 39"/>
            <p:cNvSpPr/>
            <p:nvPr/>
          </p:nvSpPr>
          <p:spPr bwMode="auto">
            <a:xfrm>
              <a:off x="7061201" y="4893733"/>
              <a:ext cx="990600" cy="635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 name="Freeform 22"/>
            <p:cNvSpPr>
              <a:spLocks noEditPoints="1"/>
            </p:cNvSpPr>
            <p:nvPr/>
          </p:nvSpPr>
          <p:spPr bwMode="auto">
            <a:xfrm flipH="1">
              <a:off x="7269442" y="4930186"/>
              <a:ext cx="435222" cy="508930"/>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2" name="Freeform 37"/>
          <p:cNvSpPr>
            <a:spLocks noEditPoints="1"/>
          </p:cNvSpPr>
          <p:nvPr/>
        </p:nvSpPr>
        <p:spPr bwMode="auto">
          <a:xfrm>
            <a:off x="2016125" y="4859990"/>
            <a:ext cx="752715" cy="556875"/>
          </a:xfrm>
          <a:custGeom>
            <a:avLst/>
            <a:gdLst>
              <a:gd name="T0" fmla="*/ 151 w 184"/>
              <a:gd name="T1" fmla="*/ 69 h 136"/>
              <a:gd name="T2" fmla="*/ 134 w 184"/>
              <a:gd name="T3" fmla="*/ 74 h 136"/>
              <a:gd name="T4" fmla="*/ 87 w 184"/>
              <a:gd name="T5" fmla="*/ 44 h 136"/>
              <a:gd name="T6" fmla="*/ 37 w 184"/>
              <a:gd name="T7" fmla="*/ 85 h 136"/>
              <a:gd name="T8" fmla="*/ 26 w 184"/>
              <a:gd name="T9" fmla="*/ 83 h 136"/>
              <a:gd name="T10" fmla="*/ 0 w 184"/>
              <a:gd name="T11" fmla="*/ 109 h 136"/>
              <a:gd name="T12" fmla="*/ 26 w 184"/>
              <a:gd name="T13" fmla="*/ 136 h 136"/>
              <a:gd name="T14" fmla="*/ 151 w 184"/>
              <a:gd name="T15" fmla="*/ 136 h 136"/>
              <a:gd name="T16" fmla="*/ 184 w 184"/>
              <a:gd name="T17" fmla="*/ 102 h 136"/>
              <a:gd name="T18" fmla="*/ 151 w 184"/>
              <a:gd name="T19" fmla="*/ 69 h 136"/>
              <a:gd name="T20" fmla="*/ 31 w 184"/>
              <a:gd name="T21" fmla="*/ 63 h 136"/>
              <a:gd name="T22" fmla="*/ 39 w 184"/>
              <a:gd name="T23" fmla="*/ 58 h 136"/>
              <a:gd name="T24" fmla="*/ 22 w 184"/>
              <a:gd name="T25" fmla="*/ 32 h 136"/>
              <a:gd name="T26" fmla="*/ 30 w 184"/>
              <a:gd name="T27" fmla="*/ 10 h 136"/>
              <a:gd name="T28" fmla="*/ 53 w 184"/>
              <a:gd name="T29" fmla="*/ 12 h 136"/>
              <a:gd name="T30" fmla="*/ 70 w 184"/>
              <a:gd name="T31" fmla="*/ 38 h 136"/>
              <a:gd name="T32" fmla="*/ 78 w 184"/>
              <a:gd name="T33" fmla="*/ 33 h 136"/>
              <a:gd name="T34" fmla="*/ 64 w 184"/>
              <a:gd name="T35" fmla="*/ 12 h 136"/>
              <a:gd name="T36" fmla="*/ 76 w 184"/>
              <a:gd name="T37" fmla="*/ 4 h 136"/>
              <a:gd name="T38" fmla="*/ 23 w 184"/>
              <a:gd name="T39" fmla="*/ 0 h 136"/>
              <a:gd name="T40" fmla="*/ 6 w 184"/>
              <a:gd name="T41" fmla="*/ 50 h 136"/>
              <a:gd name="T42" fmla="*/ 18 w 184"/>
              <a:gd name="T43" fmla="*/ 42 h 136"/>
              <a:gd name="T44" fmla="*/ 31 w 184"/>
              <a:gd name="T45" fmla="*/ 6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136">
                <a:moveTo>
                  <a:pt x="151" y="69"/>
                </a:moveTo>
                <a:cubicBezTo>
                  <a:pt x="145" y="69"/>
                  <a:pt x="139" y="71"/>
                  <a:pt x="134" y="74"/>
                </a:cubicBezTo>
                <a:cubicBezTo>
                  <a:pt x="125" y="56"/>
                  <a:pt x="108" y="44"/>
                  <a:pt x="87" y="44"/>
                </a:cubicBezTo>
                <a:cubicBezTo>
                  <a:pt x="62" y="44"/>
                  <a:pt x="42" y="62"/>
                  <a:pt x="37" y="85"/>
                </a:cubicBezTo>
                <a:cubicBezTo>
                  <a:pt x="33" y="83"/>
                  <a:pt x="30" y="83"/>
                  <a:pt x="26" y="83"/>
                </a:cubicBezTo>
                <a:cubicBezTo>
                  <a:pt x="11" y="83"/>
                  <a:pt x="0" y="94"/>
                  <a:pt x="0" y="109"/>
                </a:cubicBezTo>
                <a:cubicBezTo>
                  <a:pt x="0" y="124"/>
                  <a:pt x="11" y="136"/>
                  <a:pt x="26" y="136"/>
                </a:cubicBezTo>
                <a:cubicBezTo>
                  <a:pt x="151" y="136"/>
                  <a:pt x="151" y="136"/>
                  <a:pt x="151" y="136"/>
                </a:cubicBezTo>
                <a:cubicBezTo>
                  <a:pt x="169" y="136"/>
                  <a:pt x="184" y="121"/>
                  <a:pt x="184" y="102"/>
                </a:cubicBezTo>
                <a:cubicBezTo>
                  <a:pt x="184" y="84"/>
                  <a:pt x="169" y="69"/>
                  <a:pt x="151" y="69"/>
                </a:cubicBezTo>
                <a:close/>
                <a:moveTo>
                  <a:pt x="31" y="63"/>
                </a:moveTo>
                <a:cubicBezTo>
                  <a:pt x="39" y="58"/>
                  <a:pt x="39" y="58"/>
                  <a:pt x="39" y="58"/>
                </a:cubicBezTo>
                <a:cubicBezTo>
                  <a:pt x="22" y="32"/>
                  <a:pt x="22" y="32"/>
                  <a:pt x="22" y="32"/>
                </a:cubicBezTo>
                <a:cubicBezTo>
                  <a:pt x="30" y="10"/>
                  <a:pt x="30" y="10"/>
                  <a:pt x="30" y="10"/>
                </a:cubicBezTo>
                <a:cubicBezTo>
                  <a:pt x="53" y="12"/>
                  <a:pt x="53" y="12"/>
                  <a:pt x="53" y="12"/>
                </a:cubicBezTo>
                <a:cubicBezTo>
                  <a:pt x="70" y="38"/>
                  <a:pt x="70" y="38"/>
                  <a:pt x="70" y="38"/>
                </a:cubicBezTo>
                <a:cubicBezTo>
                  <a:pt x="78" y="33"/>
                  <a:pt x="78" y="33"/>
                  <a:pt x="78" y="33"/>
                </a:cubicBezTo>
                <a:cubicBezTo>
                  <a:pt x="64" y="12"/>
                  <a:pt x="64" y="12"/>
                  <a:pt x="64" y="12"/>
                </a:cubicBezTo>
                <a:cubicBezTo>
                  <a:pt x="76" y="4"/>
                  <a:pt x="76" y="4"/>
                  <a:pt x="76" y="4"/>
                </a:cubicBezTo>
                <a:cubicBezTo>
                  <a:pt x="23" y="0"/>
                  <a:pt x="23" y="0"/>
                  <a:pt x="23" y="0"/>
                </a:cubicBezTo>
                <a:cubicBezTo>
                  <a:pt x="6" y="50"/>
                  <a:pt x="6" y="50"/>
                  <a:pt x="6" y="50"/>
                </a:cubicBezTo>
                <a:cubicBezTo>
                  <a:pt x="18" y="42"/>
                  <a:pt x="18" y="42"/>
                  <a:pt x="18" y="42"/>
                </a:cubicBezTo>
                <a:lnTo>
                  <a:pt x="31" y="63"/>
                </a:ln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endParaRPr lang="en-US"/>
          </a:p>
        </p:txBody>
      </p:sp>
    </p:spTree>
    <p:extLst>
      <p:ext uri="{BB962C8B-B14F-4D97-AF65-F5344CB8AC3E}">
        <p14:creationId xmlns:p14="http://schemas.microsoft.com/office/powerpoint/2010/main" val="420231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506525"/>
            <a:ext cx="10237787" cy="1994392"/>
          </a:xfrm>
        </p:spPr>
        <p:txBody>
          <a:bodyPr/>
          <a:lstStyle/>
          <a:p>
            <a:r>
              <a:rPr lang="en-US" dirty="0">
                <a:gradFill>
                  <a:gsLst>
                    <a:gs pos="1250">
                      <a:srgbClr val="FFFFFF"/>
                    </a:gs>
                    <a:gs pos="100000">
                      <a:srgbClr val="FFFFFF"/>
                    </a:gs>
                  </a:gsLst>
                  <a:lin ang="5400000" scaled="0"/>
                </a:gradFill>
              </a:rPr>
              <a:t>SQL Server 2012 </a:t>
            </a:r>
            <a:br>
              <a:rPr lang="en-US" dirty="0">
                <a:gradFill>
                  <a:gsLst>
                    <a:gs pos="1250">
                      <a:srgbClr val="FFFFFF"/>
                    </a:gs>
                    <a:gs pos="100000">
                      <a:srgbClr val="FFFFFF"/>
                    </a:gs>
                  </a:gsLst>
                  <a:lin ang="5400000" scaled="0"/>
                </a:gradFill>
              </a:rPr>
            </a:br>
            <a:r>
              <a:rPr lang="en-US" dirty="0">
                <a:gradFill>
                  <a:gsLst>
                    <a:gs pos="1250">
                      <a:srgbClr val="FFFFFF"/>
                    </a:gs>
                    <a:gs pos="100000">
                      <a:srgbClr val="FFFFFF"/>
                    </a:gs>
                  </a:gsLst>
                  <a:lin ang="5400000" scaled="0"/>
                </a:gradFill>
              </a:rPr>
              <a:t>in Windows Azure </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31410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677356" y="2235011"/>
            <a:ext cx="2472613" cy="247497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SQL Server in a Virtual Machine</a:t>
            </a:r>
          </a:p>
        </p:txBody>
      </p:sp>
      <p:sp>
        <p:nvSpPr>
          <p:cNvPr id="18" name="SQLDB"/>
          <p:cNvSpPr/>
          <p:nvPr/>
        </p:nvSpPr>
        <p:spPr bwMode="auto">
          <a:xfrm>
            <a:off x="3367500" y="2235011"/>
            <a:ext cx="2472613" cy="24749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SQL Database</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3584" y="2596896"/>
            <a:ext cx="1520439" cy="1219200"/>
          </a:xfrm>
          <a:prstGeom prst="rect">
            <a:avLst/>
          </a:prstGeom>
        </p:spPr>
      </p:pic>
      <p:pic>
        <p:nvPicPr>
          <p:cNvPr id="20" name="Picture 3" descr="C:\Users\scottkl\AppData\Local\MetroStyleAddIn\Icons\Virtualization.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535" y="2596896"/>
            <a:ext cx="1578253" cy="1219200"/>
          </a:xfrm>
          <a:prstGeom prst="rect">
            <a:avLst/>
          </a:prstGeom>
          <a:noFill/>
          <a:extLst>
            <a:ext uri="{909E8E84-426E-40DD-AFC4-6F175D3DCCD1}">
              <a14:hiddenFill xmlns:a14="http://schemas.microsoft.com/office/drawing/2010/main">
                <a:solidFill>
                  <a:srgbClr val="FFFFFF"/>
                </a:solidFill>
              </a14:hiddenFill>
            </a:ext>
          </a:extLst>
        </p:spPr>
      </p:pic>
      <p:sp>
        <p:nvSpPr>
          <p:cNvPr id="21" name="TableStorage"/>
          <p:cNvSpPr/>
          <p:nvPr/>
        </p:nvSpPr>
        <p:spPr bwMode="auto">
          <a:xfrm>
            <a:off x="6057642" y="2235008"/>
            <a:ext cx="2472613" cy="2474976"/>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Table </a:t>
            </a:r>
            <a:br>
              <a:rPr lang="en-US" sz="2000" dirty="0">
                <a:gradFill>
                  <a:gsLst>
                    <a:gs pos="0">
                      <a:srgbClr val="FFFFFF"/>
                    </a:gs>
                    <a:gs pos="100000">
                      <a:srgbClr val="FFFFFF"/>
                    </a:gs>
                  </a:gsLst>
                  <a:lin ang="5400000" scaled="0"/>
                </a:gradFill>
              </a:rPr>
            </a:br>
            <a:r>
              <a:rPr lang="en-US" sz="2000" dirty="0">
                <a:gradFill>
                  <a:gsLst>
                    <a:gs pos="0">
                      <a:srgbClr val="FFFFFF"/>
                    </a:gs>
                    <a:gs pos="100000">
                      <a:srgbClr val="FFFFFF"/>
                    </a:gs>
                  </a:gsLst>
                  <a:lin ang="5400000" scaled="0"/>
                </a:gradFill>
              </a:rPr>
              <a:t>Storage</a:t>
            </a:r>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3727" y="2596896"/>
            <a:ext cx="1520439" cy="1219200"/>
          </a:xfrm>
          <a:prstGeom prst="rect">
            <a:avLst/>
          </a:prstGeom>
        </p:spPr>
      </p:pic>
      <p:sp>
        <p:nvSpPr>
          <p:cNvPr id="23" name="BlobStorage"/>
          <p:cNvSpPr/>
          <p:nvPr/>
        </p:nvSpPr>
        <p:spPr bwMode="auto">
          <a:xfrm>
            <a:off x="8747786" y="2235012"/>
            <a:ext cx="2472613" cy="2474976"/>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Blob </a:t>
            </a:r>
            <a:br>
              <a:rPr lang="en-US" sz="2000" dirty="0">
                <a:gradFill>
                  <a:gsLst>
                    <a:gs pos="0">
                      <a:srgbClr val="FFFFFF"/>
                    </a:gs>
                    <a:gs pos="100000">
                      <a:srgbClr val="FFFFFF"/>
                    </a:gs>
                  </a:gsLst>
                  <a:lin ang="5400000" scaled="0"/>
                </a:gradFill>
              </a:rPr>
            </a:br>
            <a:r>
              <a:rPr lang="en-US" sz="2000" dirty="0">
                <a:gradFill>
                  <a:gsLst>
                    <a:gs pos="0">
                      <a:srgbClr val="FFFFFF"/>
                    </a:gs>
                    <a:gs pos="100000">
                      <a:srgbClr val="FFFFFF"/>
                    </a:gs>
                  </a:gsLst>
                  <a:lin ang="5400000" scaled="0"/>
                </a:gradFill>
              </a:rPr>
              <a:t>Storage</a:t>
            </a:r>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23870" y="2596896"/>
            <a:ext cx="1520439" cy="1219200"/>
          </a:xfrm>
          <a:prstGeom prst="rect">
            <a:avLst/>
          </a:prstGeom>
        </p:spPr>
      </p:pic>
      <p:sp useBgFill="1">
        <p:nvSpPr>
          <p:cNvPr id="11" name="Rectangle 10"/>
          <p:cNvSpPr/>
          <p:nvPr/>
        </p:nvSpPr>
        <p:spPr bwMode="auto">
          <a:xfrm>
            <a:off x="0" y="4721144"/>
            <a:ext cx="12188825" cy="2136857"/>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519113" y="228600"/>
            <a:ext cx="11149013" cy="1514261"/>
          </a:xfrm>
        </p:spPr>
        <p:txBody>
          <a:bodyPr/>
          <a:lstStyle/>
          <a:p>
            <a:r>
              <a:rPr lang="en-US" dirty="0"/>
              <a:t>Azure Data Management</a:t>
            </a:r>
            <a:br>
              <a:rPr lang="en-US" dirty="0"/>
            </a:br>
            <a:endParaRPr lang="en-US" dirty="0"/>
          </a:p>
        </p:txBody>
      </p:sp>
    </p:spTree>
    <p:extLst>
      <p:ext uri="{BB962C8B-B14F-4D97-AF65-F5344CB8AC3E}">
        <p14:creationId xmlns:p14="http://schemas.microsoft.com/office/powerpoint/2010/main" val="178429245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SQL Database</a:t>
            </a:r>
            <a:endParaRPr lang="en-US" dirty="0"/>
          </a:p>
        </p:txBody>
      </p:sp>
      <p:sp>
        <p:nvSpPr>
          <p:cNvPr id="6" name="Content Placeholder 2"/>
          <p:cNvSpPr txBox="1">
            <a:spLocks/>
          </p:cNvSpPr>
          <p:nvPr/>
        </p:nvSpPr>
        <p:spPr>
          <a:xfrm>
            <a:off x="5277300" y="2323269"/>
            <a:ext cx="6340176" cy="301606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287">
              <a:spcBef>
                <a:spcPts val="0"/>
              </a:spcBef>
              <a:spcAft>
                <a:spcPts val="300"/>
              </a:spcAft>
              <a:buNone/>
            </a:pPr>
            <a:r>
              <a:rPr lang="en-US" sz="4000" spc="-100" dirty="0">
                <a:solidFill>
                  <a:schemeClr val="accent2">
                    <a:alpha val="99000"/>
                  </a:schemeClr>
                </a:solidFill>
                <a:latin typeface="Segoe UI Light" pitchFamily="34" charset="0"/>
              </a:rPr>
              <a:t>Relational Data Storage</a:t>
            </a:r>
          </a:p>
          <a:p>
            <a:pPr marL="3175" lvl="1" indent="0" defTabSz="914287">
              <a:spcBef>
                <a:spcPts val="600"/>
              </a:spcBef>
              <a:buNone/>
            </a:pPr>
            <a:r>
              <a:rPr lang="en-US" sz="2400" spc="-51" dirty="0"/>
              <a:t>Relational database as a service</a:t>
            </a:r>
          </a:p>
          <a:p>
            <a:pPr marL="3175" lvl="1" indent="0" defTabSz="914287">
              <a:spcBef>
                <a:spcPts val="600"/>
              </a:spcBef>
              <a:buNone/>
            </a:pPr>
            <a:r>
              <a:rPr lang="en-US" sz="2400" spc="-51" dirty="0"/>
              <a:t>Fully managed</a:t>
            </a:r>
          </a:p>
          <a:p>
            <a:pPr marL="3175" lvl="1" indent="0" defTabSz="914287">
              <a:spcBef>
                <a:spcPts val="600"/>
              </a:spcBef>
              <a:buNone/>
            </a:pPr>
            <a:r>
              <a:rPr lang="en-US" sz="2400" spc="-51" dirty="0"/>
              <a:t>High availability, scalability, &amp; global reach</a:t>
            </a:r>
          </a:p>
          <a:p>
            <a:pPr marL="3175" lvl="1" indent="0" defTabSz="914287">
              <a:spcBef>
                <a:spcPts val="600"/>
              </a:spcBef>
              <a:buNone/>
            </a:pPr>
            <a:r>
              <a:rPr lang="en-US" sz="2400" spc="-51" dirty="0"/>
              <a:t>Familiar language and framework </a:t>
            </a:r>
            <a:r>
              <a:rPr lang="en-US" sz="2400" spc="-51" dirty="0" smtClean="0"/>
              <a:t>support</a:t>
            </a:r>
            <a:endParaRPr lang="en-US" sz="2400" spc="-51" dirty="0"/>
          </a:p>
        </p:txBody>
      </p:sp>
      <p:pic>
        <p:nvPicPr>
          <p:cNvPr id="7" name="Picture 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100000"/>
                    </a14:imgEffect>
                  </a14:imgLayer>
                </a14:imgProps>
              </a:ext>
              <a:ext uri="{28A0092B-C50C-407E-A947-70E740481C1C}">
                <a14:useLocalDpi xmlns:a14="http://schemas.microsoft.com/office/drawing/2010/main" val="0"/>
              </a:ext>
            </a:extLst>
          </a:blip>
          <a:stretch>
            <a:fillRect/>
          </a:stretch>
        </p:blipFill>
        <p:spPr>
          <a:xfrm>
            <a:off x="761802" y="1717528"/>
            <a:ext cx="4515497" cy="3621801"/>
          </a:xfrm>
          <a:prstGeom prst="rect">
            <a:avLst/>
          </a:prstGeom>
          <a:ln>
            <a:noFill/>
          </a:ln>
        </p:spPr>
      </p:pic>
    </p:spTree>
    <p:extLst>
      <p:ext uri="{BB962C8B-B14F-4D97-AF65-F5344CB8AC3E}">
        <p14:creationId xmlns:p14="http://schemas.microsoft.com/office/powerpoint/2010/main" val="30038207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353105" y="2122052"/>
            <a:ext cx="5683133" cy="33476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itle 4"/>
          <p:cNvSpPr>
            <a:spLocks noGrp="1"/>
          </p:cNvSpPr>
          <p:nvPr>
            <p:ph type="title"/>
          </p:nvPr>
        </p:nvSpPr>
        <p:spPr/>
        <p:txBody>
          <a:bodyPr/>
          <a:lstStyle/>
          <a:p>
            <a:r>
              <a:rPr lang="en-US" dirty="0" smtClean="0"/>
              <a:t>Familiar and Consistent Tools</a:t>
            </a:r>
            <a:endParaRPr lang="en-US" dirty="0"/>
          </a:p>
        </p:txBody>
      </p:sp>
      <p:pic>
        <p:nvPicPr>
          <p:cNvPr id="9" name="Content Placeholder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Layer>
                </a14:imgProps>
              </a:ext>
              <a:ext uri="{28A0092B-C50C-407E-A947-70E740481C1C}">
                <a14:useLocalDpi xmlns:a14="http://schemas.microsoft.com/office/drawing/2010/main" val="0"/>
              </a:ext>
            </a:extLst>
          </a:blip>
          <a:srcRect/>
          <a:stretch/>
        </p:blipFill>
        <p:spPr>
          <a:xfrm>
            <a:off x="353104" y="2249347"/>
            <a:ext cx="5683133" cy="3093094"/>
          </a:xfrm>
          <a:prstGeom prst="rect">
            <a:avLst/>
          </a:prstGeom>
          <a:solidFill>
            <a:schemeClr val="bg1"/>
          </a:solidFill>
          <a:ln>
            <a:noFill/>
          </a:ln>
          <a:effectLst>
            <a:outerShdw blurRad="50800" dist="25400" dir="2700000" algn="tl" rotWithShape="0">
              <a:prstClr val="black">
                <a:alpha val="10000"/>
              </a:prstClr>
            </a:outerShdw>
          </a:effectLst>
        </p:spPr>
      </p:pic>
      <p:sp>
        <p:nvSpPr>
          <p:cNvPr id="14" name="Content Placeholder 2"/>
          <p:cNvSpPr txBox="1">
            <a:spLocks/>
          </p:cNvSpPr>
          <p:nvPr/>
        </p:nvSpPr>
        <p:spPr>
          <a:xfrm>
            <a:off x="6360669" y="1414583"/>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a:solidFill>
                  <a:schemeClr val="accent1">
                    <a:alpha val="99000"/>
                  </a:schemeClr>
                </a:solidFill>
                <a:latin typeface="Segoe UI Light" pitchFamily="34" charset="0"/>
              </a:rPr>
              <a:t>Use familiar technologies</a:t>
            </a:r>
          </a:p>
          <a:p>
            <a:pPr marL="3175" lvl="1" indent="0" defTabSz="914325">
              <a:spcBef>
                <a:spcPts val="900"/>
              </a:spcBef>
              <a:buNone/>
            </a:pPr>
            <a:r>
              <a:rPr lang="en-US" sz="1800" spc="-51" dirty="0"/>
              <a:t>Supports Transact-SQL</a:t>
            </a:r>
          </a:p>
          <a:p>
            <a:pPr marL="3175" lvl="1" indent="0" defTabSz="914325">
              <a:spcBef>
                <a:spcPts val="900"/>
              </a:spcBef>
              <a:buNone/>
            </a:pPr>
            <a:r>
              <a:rPr lang="en-US" sz="1800" spc="-51" dirty="0"/>
              <a:t>Supports popular languages</a:t>
            </a:r>
          </a:p>
          <a:p>
            <a:pPr marL="228600" lvl="1" indent="0" defTabSz="914325">
              <a:spcBef>
                <a:spcPts val="600"/>
              </a:spcBef>
              <a:buNone/>
            </a:pPr>
            <a:r>
              <a:rPr lang="en-US" sz="1600" spc="-51" dirty="0"/>
              <a:t>.NET Framework (C#, Visual Basic, F#) via ADO.NET</a:t>
            </a:r>
          </a:p>
          <a:p>
            <a:pPr marL="228600" lvl="1" indent="0" defTabSz="914325">
              <a:spcBef>
                <a:spcPts val="600"/>
              </a:spcBef>
              <a:buNone/>
            </a:pPr>
            <a:r>
              <a:rPr lang="en-US" sz="1600" spc="-51" dirty="0"/>
              <a:t>C / C++ via ODBC</a:t>
            </a:r>
          </a:p>
          <a:p>
            <a:pPr marL="228600" lvl="1" indent="0" defTabSz="914325">
              <a:spcBef>
                <a:spcPts val="600"/>
              </a:spcBef>
              <a:buNone/>
            </a:pPr>
            <a:r>
              <a:rPr lang="en-US" sz="1600" spc="-51" dirty="0"/>
              <a:t>Java via Microsoft JDBC provider</a:t>
            </a:r>
          </a:p>
          <a:p>
            <a:pPr marL="228600" lvl="1" indent="0" defTabSz="914325">
              <a:spcBef>
                <a:spcPts val="600"/>
              </a:spcBef>
              <a:buNone/>
            </a:pPr>
            <a:r>
              <a:rPr lang="en-US" sz="1600" spc="-51" dirty="0"/>
              <a:t>PHP via Microsoft PHP provider</a:t>
            </a:r>
          </a:p>
          <a:p>
            <a:pPr marL="3175" lvl="1" indent="0" defTabSz="914325">
              <a:spcBef>
                <a:spcPts val="900"/>
              </a:spcBef>
              <a:buNone/>
            </a:pPr>
            <a:r>
              <a:rPr lang="en-US" sz="1800" spc="-51" dirty="0"/>
              <a:t>Supports popular frameworks</a:t>
            </a:r>
          </a:p>
          <a:p>
            <a:pPr marL="228600" lvl="1" indent="0" defTabSz="914325">
              <a:spcBef>
                <a:spcPts val="600"/>
              </a:spcBef>
              <a:buNone/>
            </a:pPr>
            <a:r>
              <a:rPr lang="en-US" sz="1600" spc="-51" dirty="0"/>
              <a:t>OData, Entity Framework, WCF Data Services, NHibernate</a:t>
            </a:r>
          </a:p>
          <a:p>
            <a:pPr marL="3175" lvl="1" indent="0" defTabSz="914325">
              <a:spcBef>
                <a:spcPts val="900"/>
              </a:spcBef>
              <a:buNone/>
            </a:pPr>
            <a:r>
              <a:rPr lang="en-US" sz="1800" spc="-51" dirty="0"/>
              <a:t>Supports popular tools</a:t>
            </a:r>
          </a:p>
          <a:p>
            <a:pPr marL="228600" lvl="1" indent="0" defTabSz="914325">
              <a:spcBef>
                <a:spcPts val="600"/>
              </a:spcBef>
              <a:buNone/>
            </a:pPr>
            <a:r>
              <a:rPr lang="en-US" sz="1600" spc="-51" dirty="0"/>
              <a:t>SQL Server Management Studio (2008 R2 and later)</a:t>
            </a:r>
          </a:p>
          <a:p>
            <a:pPr marL="228600" lvl="1" indent="0" defTabSz="914325">
              <a:spcBef>
                <a:spcPts val="600"/>
              </a:spcBef>
              <a:buNone/>
            </a:pPr>
            <a:r>
              <a:rPr lang="en-US" sz="1600" spc="-51" dirty="0"/>
              <a:t>SQL Server command-line utilities (SQLCMD, BCP)</a:t>
            </a:r>
          </a:p>
          <a:p>
            <a:pPr marL="228600" lvl="1" indent="0" defTabSz="914325">
              <a:spcBef>
                <a:spcPts val="600"/>
              </a:spcBef>
              <a:buNone/>
            </a:pPr>
            <a:r>
              <a:rPr lang="en-US" sz="1600" spc="-51" dirty="0"/>
              <a:t>CA Erwin</a:t>
            </a:r>
            <a:r>
              <a:rPr lang="en-US" sz="1600" spc="-51" baseline="30000" dirty="0"/>
              <a:t>®</a:t>
            </a:r>
            <a:r>
              <a:rPr lang="en-US" sz="1600" spc="-51" dirty="0"/>
              <a:t> Data Modeler</a:t>
            </a:r>
          </a:p>
          <a:p>
            <a:pPr marL="228600" lvl="1" indent="0" defTabSz="914325">
              <a:spcBef>
                <a:spcPts val="600"/>
              </a:spcBef>
              <a:buNone/>
            </a:pPr>
            <a:r>
              <a:rPr lang="en-US" sz="1600" spc="-51" dirty="0"/>
              <a:t>Embarcadero Technologies DBArtisan</a:t>
            </a:r>
            <a:r>
              <a:rPr lang="en-US" sz="1600" spc="-51" baseline="30000" dirty="0"/>
              <a:t>®</a:t>
            </a:r>
          </a:p>
        </p:txBody>
      </p:sp>
    </p:spTree>
    <p:extLst>
      <p:ext uri="{BB962C8B-B14F-4D97-AF65-F5344CB8AC3E}">
        <p14:creationId xmlns:p14="http://schemas.microsoft.com/office/powerpoint/2010/main" val="25944439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506525"/>
            <a:ext cx="10237787" cy="1994392"/>
          </a:xfrm>
        </p:spPr>
        <p:txBody>
          <a:bodyPr/>
          <a:lstStyle/>
          <a:p>
            <a:r>
              <a:rPr lang="en-US" dirty="0">
                <a:gradFill>
                  <a:gsLst>
                    <a:gs pos="1250">
                      <a:srgbClr val="FFFFFF"/>
                    </a:gs>
                    <a:gs pos="100000">
                      <a:srgbClr val="FFFFFF"/>
                    </a:gs>
                  </a:gsLst>
                  <a:lin ang="5400000" scaled="0"/>
                </a:gradFill>
              </a:rPr>
              <a:t>Windows Azure </a:t>
            </a:r>
            <a:br>
              <a:rPr lang="en-US" dirty="0">
                <a:gradFill>
                  <a:gsLst>
                    <a:gs pos="1250">
                      <a:srgbClr val="FFFFFF"/>
                    </a:gs>
                    <a:gs pos="100000">
                      <a:srgbClr val="FFFFFF"/>
                    </a:gs>
                  </a:gsLst>
                  <a:lin ang="5400000" scaled="0"/>
                </a:gradFill>
              </a:rPr>
            </a:br>
            <a:r>
              <a:rPr lang="en-US" dirty="0">
                <a:gradFill>
                  <a:gsLst>
                    <a:gs pos="1250">
                      <a:srgbClr val="FFFFFF"/>
                    </a:gs>
                    <a:gs pos="100000">
                      <a:srgbClr val="FFFFFF"/>
                    </a:gs>
                  </a:gsLst>
                  <a:lin ang="5400000" scaled="0"/>
                </a:gradFill>
              </a:rPr>
              <a:t>SQL Database</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42216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smtClean="0"/>
              <a:t>Architecture</a:t>
            </a:r>
            <a:endParaRPr lang="en-US" dirty="0"/>
          </a:p>
        </p:txBody>
      </p:sp>
      <p:sp>
        <p:nvSpPr>
          <p:cNvPr id="4" name="Rectangle 3"/>
          <p:cNvSpPr/>
          <p:nvPr/>
        </p:nvSpPr>
        <p:spPr>
          <a:xfrm>
            <a:off x="6666819" y="163003"/>
            <a:ext cx="1732049" cy="509267"/>
          </a:xfrm>
          <a:prstGeom prst="rect">
            <a:avLst/>
          </a:prstGeom>
          <a:ln>
            <a:noFill/>
          </a:ln>
        </p:spPr>
        <p:style>
          <a:lnRef idx="1">
            <a:schemeClr val="dk1"/>
          </a:lnRef>
          <a:fillRef idx="2">
            <a:schemeClr val="dk1"/>
          </a:fillRef>
          <a:effectRef idx="1">
            <a:schemeClr val="dk1"/>
          </a:effectRef>
          <a:fontRef idx="minor">
            <a:schemeClr val="dk1"/>
          </a:fontRef>
        </p:style>
        <p:txBody>
          <a:bodyPr lIns="91436" tIns="45719" rIns="91436" bIns="45719" rtlCol="0" anchor="ctr"/>
          <a:lstStyle/>
          <a:p>
            <a:pPr algn="ctr"/>
            <a:r>
              <a:rPr lang="en-US" sz="1600" dirty="0">
                <a:solidFill>
                  <a:schemeClr val="bg1">
                    <a:alpha val="99000"/>
                  </a:schemeClr>
                </a:solidFill>
              </a:rPr>
              <a:t>Applications</a:t>
            </a:r>
          </a:p>
        </p:txBody>
      </p:sp>
      <p:sp>
        <p:nvSpPr>
          <p:cNvPr id="5" name="Rectangle 4"/>
          <p:cNvSpPr/>
          <p:nvPr/>
        </p:nvSpPr>
        <p:spPr>
          <a:xfrm>
            <a:off x="8805164" y="163003"/>
            <a:ext cx="1732049" cy="509267"/>
          </a:xfrm>
          <a:prstGeom prst="rect">
            <a:avLst/>
          </a:prstGeom>
          <a:ln>
            <a:noFill/>
          </a:ln>
        </p:spPr>
        <p:style>
          <a:lnRef idx="1">
            <a:schemeClr val="dk1"/>
          </a:lnRef>
          <a:fillRef idx="2">
            <a:schemeClr val="dk1"/>
          </a:fillRef>
          <a:effectRef idx="1">
            <a:schemeClr val="dk1"/>
          </a:effectRef>
          <a:fontRef idx="minor">
            <a:schemeClr val="dk1"/>
          </a:fontRef>
        </p:style>
        <p:txBody>
          <a:bodyPr lIns="91436" tIns="45719" rIns="91436" bIns="45719" rtlCol="0" anchor="ctr"/>
          <a:lstStyle/>
          <a:p>
            <a:pPr algn="ctr"/>
            <a:r>
              <a:rPr lang="en-US" dirty="0" smtClean="0">
                <a:solidFill>
                  <a:schemeClr val="bg1">
                    <a:alpha val="99000"/>
                  </a:schemeClr>
                </a:solidFill>
              </a:rPr>
              <a:t>Tools</a:t>
            </a:r>
            <a:endParaRPr lang="en-US" dirty="0">
              <a:solidFill>
                <a:schemeClr val="bg1">
                  <a:alpha val="99000"/>
                </a:schemeClr>
              </a:solidFill>
            </a:endParaRPr>
          </a:p>
        </p:txBody>
      </p:sp>
      <p:sp>
        <p:nvSpPr>
          <p:cNvPr id="6" name="Rectangle 5"/>
          <p:cNvSpPr/>
          <p:nvPr/>
        </p:nvSpPr>
        <p:spPr>
          <a:xfrm>
            <a:off x="6666819" y="836103"/>
            <a:ext cx="1732049" cy="509267"/>
          </a:xfrm>
          <a:prstGeom prst="rect">
            <a:avLst/>
          </a:prstGeom>
          <a:ln>
            <a:noFill/>
          </a:ln>
        </p:spPr>
        <p:style>
          <a:lnRef idx="1">
            <a:schemeClr val="dk1"/>
          </a:lnRef>
          <a:fillRef idx="2">
            <a:schemeClr val="dk1"/>
          </a:fillRef>
          <a:effectRef idx="1">
            <a:schemeClr val="dk1"/>
          </a:effectRef>
          <a:fontRef idx="minor">
            <a:schemeClr val="dk1"/>
          </a:fontRef>
        </p:style>
        <p:txBody>
          <a:bodyPr lIns="91436" tIns="45719" rIns="91436" bIns="45719" rtlCol="0" anchor="ctr"/>
          <a:lstStyle/>
          <a:p>
            <a:pPr algn="ctr"/>
            <a:r>
              <a:rPr lang="en-US" dirty="0" smtClean="0">
                <a:solidFill>
                  <a:schemeClr val="bg1">
                    <a:alpha val="99000"/>
                  </a:schemeClr>
                </a:solidFill>
              </a:rPr>
              <a:t>ODBC</a:t>
            </a:r>
            <a:endParaRPr lang="en-US" dirty="0">
              <a:solidFill>
                <a:schemeClr val="bg1">
                  <a:alpha val="99000"/>
                </a:schemeClr>
              </a:solidFill>
            </a:endParaRPr>
          </a:p>
        </p:txBody>
      </p:sp>
      <p:sp>
        <p:nvSpPr>
          <p:cNvPr id="7" name="Rectangle 6"/>
          <p:cNvSpPr/>
          <p:nvPr/>
        </p:nvSpPr>
        <p:spPr>
          <a:xfrm>
            <a:off x="8799864" y="836103"/>
            <a:ext cx="1732049" cy="509267"/>
          </a:xfrm>
          <a:prstGeom prst="rect">
            <a:avLst/>
          </a:prstGeom>
          <a:ln>
            <a:noFill/>
          </a:ln>
        </p:spPr>
        <p:style>
          <a:lnRef idx="1">
            <a:schemeClr val="dk1"/>
          </a:lnRef>
          <a:fillRef idx="2">
            <a:schemeClr val="dk1"/>
          </a:fillRef>
          <a:effectRef idx="1">
            <a:schemeClr val="dk1"/>
          </a:effectRef>
          <a:fontRef idx="minor">
            <a:schemeClr val="dk1"/>
          </a:fontRef>
        </p:style>
        <p:txBody>
          <a:bodyPr lIns="91436" tIns="45719" rIns="91436" bIns="45719" rtlCol="0" anchor="ctr"/>
          <a:lstStyle/>
          <a:p>
            <a:pPr algn="ctr"/>
            <a:r>
              <a:rPr lang="en-US" dirty="0" smtClean="0">
                <a:solidFill>
                  <a:schemeClr val="bg1">
                    <a:alpha val="99000"/>
                  </a:schemeClr>
                </a:solidFill>
              </a:rPr>
              <a:t>ADO.NET</a:t>
            </a:r>
            <a:endParaRPr lang="en-US" dirty="0">
              <a:solidFill>
                <a:schemeClr val="bg1">
                  <a:alpha val="99000"/>
                </a:schemeClr>
              </a:solidFill>
            </a:endParaRPr>
          </a:p>
        </p:txBody>
      </p:sp>
      <p:sp>
        <p:nvSpPr>
          <p:cNvPr id="8" name="Rectangle 7"/>
          <p:cNvSpPr/>
          <p:nvPr/>
        </p:nvSpPr>
        <p:spPr>
          <a:xfrm>
            <a:off x="6667702" y="1509202"/>
            <a:ext cx="3864212" cy="471999"/>
          </a:xfrm>
          <a:prstGeom prst="rect">
            <a:avLst/>
          </a:prstGeom>
          <a:ln>
            <a:noFill/>
          </a:ln>
        </p:spPr>
        <p:style>
          <a:lnRef idx="1">
            <a:schemeClr val="dk1"/>
          </a:lnRef>
          <a:fillRef idx="2">
            <a:schemeClr val="dk1"/>
          </a:fillRef>
          <a:effectRef idx="1">
            <a:schemeClr val="dk1"/>
          </a:effectRef>
          <a:fontRef idx="minor">
            <a:schemeClr val="dk1"/>
          </a:fontRef>
        </p:style>
        <p:txBody>
          <a:bodyPr lIns="91436" tIns="45719" rIns="91436" bIns="45719" rtlCol="0" anchor="ctr"/>
          <a:lstStyle/>
          <a:p>
            <a:pPr algn="ctr"/>
            <a:r>
              <a:rPr lang="en-US" dirty="0" smtClean="0">
                <a:solidFill>
                  <a:schemeClr val="bg1">
                    <a:alpha val="99000"/>
                  </a:schemeClr>
                </a:solidFill>
              </a:rPr>
              <a:t>TDS</a:t>
            </a:r>
            <a:endParaRPr lang="en-US" dirty="0">
              <a:solidFill>
                <a:schemeClr val="bg1">
                  <a:alpha val="99000"/>
                </a:schemeClr>
              </a:solidFill>
            </a:endParaRPr>
          </a:p>
        </p:txBody>
      </p:sp>
      <p:sp>
        <p:nvSpPr>
          <p:cNvPr id="10" name="Rectangle 9"/>
          <p:cNvSpPr/>
          <p:nvPr/>
        </p:nvSpPr>
        <p:spPr>
          <a:xfrm>
            <a:off x="6667703" y="2145087"/>
            <a:ext cx="3871528" cy="1283915"/>
          </a:xfrm>
          <a:prstGeom prst="rect">
            <a:avLst/>
          </a:prstGeom>
          <a:solidFill>
            <a:schemeClr val="tx1">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lIns="121899" tIns="60949" rIns="121899" bIns="60949" rtlCol="0" anchor="t"/>
          <a:lstStyle/>
          <a:p>
            <a:pPr algn="ctr"/>
            <a:endParaRPr lang="en-US" dirty="0"/>
          </a:p>
        </p:txBody>
      </p:sp>
      <p:sp>
        <p:nvSpPr>
          <p:cNvPr id="11" name="Rectangle 10"/>
          <p:cNvSpPr/>
          <p:nvPr/>
        </p:nvSpPr>
        <p:spPr>
          <a:xfrm>
            <a:off x="6856214" y="2247907"/>
            <a:ext cx="3498726" cy="279400"/>
          </a:xfrm>
          <a:prstGeom prst="rect">
            <a:avLst/>
          </a:prstGeom>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en-US" sz="1500" dirty="0">
                <a:solidFill>
                  <a:schemeClr val="bg1">
                    <a:alpha val="99000"/>
                  </a:schemeClr>
                </a:solidFill>
              </a:rPr>
              <a:t>Connection Routing</a:t>
            </a:r>
          </a:p>
        </p:txBody>
      </p:sp>
      <p:sp>
        <p:nvSpPr>
          <p:cNvPr id="35" name="Rectangle 34"/>
          <p:cNvSpPr/>
          <p:nvPr/>
        </p:nvSpPr>
        <p:spPr>
          <a:xfrm>
            <a:off x="6863531" y="2628904"/>
            <a:ext cx="3498726" cy="279400"/>
          </a:xfrm>
          <a:prstGeom prst="rect">
            <a:avLst/>
          </a:prstGeom>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en-US" sz="1500" dirty="0">
                <a:solidFill>
                  <a:schemeClr val="bg1">
                    <a:alpha val="99000"/>
                  </a:schemeClr>
                </a:solidFill>
              </a:rPr>
              <a:t>Billing</a:t>
            </a:r>
          </a:p>
        </p:txBody>
      </p:sp>
      <p:sp>
        <p:nvSpPr>
          <p:cNvPr id="36" name="Rectangle 35"/>
          <p:cNvSpPr/>
          <p:nvPr/>
        </p:nvSpPr>
        <p:spPr>
          <a:xfrm>
            <a:off x="6856214" y="3009904"/>
            <a:ext cx="3498726" cy="279400"/>
          </a:xfrm>
          <a:prstGeom prst="rect">
            <a:avLst/>
          </a:prstGeom>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en-US" sz="1500" dirty="0">
                <a:solidFill>
                  <a:schemeClr val="bg1">
                    <a:alpha val="99000"/>
                  </a:schemeClr>
                </a:solidFill>
              </a:rPr>
              <a:t>Provisioning</a:t>
            </a:r>
          </a:p>
        </p:txBody>
      </p:sp>
      <p:sp>
        <p:nvSpPr>
          <p:cNvPr id="32" name="Rectangle 31"/>
          <p:cNvSpPr/>
          <p:nvPr/>
        </p:nvSpPr>
        <p:spPr>
          <a:xfrm>
            <a:off x="6656221" y="3557439"/>
            <a:ext cx="1164942" cy="2665563"/>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91436" tIns="45719" rIns="91436" bIns="45719" rtlCol="0" anchor="b"/>
          <a:lstStyle/>
          <a:p>
            <a:pPr algn="ctr"/>
            <a:r>
              <a:rPr lang="en-US" dirty="0" smtClean="0">
                <a:solidFill>
                  <a:schemeClr val="bg1">
                    <a:alpha val="99000"/>
                  </a:schemeClr>
                </a:solidFill>
              </a:rPr>
              <a:t>Server</a:t>
            </a:r>
            <a:endParaRPr lang="en-US" dirty="0">
              <a:solidFill>
                <a:schemeClr val="bg1">
                  <a:alpha val="99000"/>
                </a:schemeClr>
              </a:solidFill>
            </a:endParaRPr>
          </a:p>
        </p:txBody>
      </p:sp>
      <p:sp>
        <p:nvSpPr>
          <p:cNvPr id="33" name="Rectangle 32"/>
          <p:cNvSpPr/>
          <p:nvPr/>
        </p:nvSpPr>
        <p:spPr>
          <a:xfrm>
            <a:off x="6765413" y="3675718"/>
            <a:ext cx="954177" cy="667683"/>
          </a:xfrm>
          <a:prstGeom prst="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lIns="91436" tIns="45719" rIns="91436" bIns="45719" rtlCol="0" anchor="ctr"/>
          <a:lstStyle/>
          <a:p>
            <a:pPr algn="ctr"/>
            <a:r>
              <a:rPr lang="en-US" sz="1500" dirty="0">
                <a:solidFill>
                  <a:schemeClr val="bg1">
                    <a:alpha val="99000"/>
                  </a:schemeClr>
                </a:solidFill>
              </a:rPr>
              <a:t>SQL Server</a:t>
            </a:r>
          </a:p>
        </p:txBody>
      </p:sp>
      <p:sp>
        <p:nvSpPr>
          <p:cNvPr id="34" name="Rectangle 33"/>
          <p:cNvSpPr/>
          <p:nvPr/>
        </p:nvSpPr>
        <p:spPr>
          <a:xfrm>
            <a:off x="6765411" y="4434556"/>
            <a:ext cx="954178" cy="667683"/>
          </a:xfrm>
          <a:prstGeom prst="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lIns="91436" tIns="45719" rIns="91436" bIns="45719" rtlCol="0" anchor="ctr"/>
          <a:lstStyle/>
          <a:p>
            <a:pPr algn="ctr"/>
            <a:r>
              <a:rPr lang="en-US" sz="1500" dirty="0">
                <a:solidFill>
                  <a:schemeClr val="bg1">
                    <a:alpha val="99000"/>
                  </a:schemeClr>
                </a:solidFill>
              </a:rPr>
              <a:t>SQL Fabric</a:t>
            </a:r>
          </a:p>
        </p:txBody>
      </p:sp>
      <p:sp>
        <p:nvSpPr>
          <p:cNvPr id="30" name="Content Placeholder 2"/>
          <p:cNvSpPr txBox="1">
            <a:spLocks/>
          </p:cNvSpPr>
          <p:nvPr/>
        </p:nvSpPr>
        <p:spPr>
          <a:xfrm>
            <a:off x="519112" y="1892499"/>
            <a:ext cx="5573712" cy="710816"/>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287">
              <a:spcBef>
                <a:spcPts val="600"/>
              </a:spcBef>
              <a:buNone/>
            </a:pPr>
            <a:r>
              <a:rPr lang="en-US" sz="1900" spc="-51" dirty="0"/>
              <a:t>Client Layer </a:t>
            </a:r>
            <a:r>
              <a:rPr lang="en-US" sz="1900" spc="-51" dirty="0" smtClean="0"/>
              <a:t>-  Used </a:t>
            </a:r>
            <a:r>
              <a:rPr lang="en-US" sz="1900" spc="-51" dirty="0"/>
              <a:t>by application to communicate directly with Azure SQL Database.</a:t>
            </a:r>
          </a:p>
        </p:txBody>
      </p:sp>
      <p:sp>
        <p:nvSpPr>
          <p:cNvPr id="39" name="Rectangle 38"/>
          <p:cNvSpPr/>
          <p:nvPr/>
        </p:nvSpPr>
        <p:spPr>
          <a:xfrm>
            <a:off x="6765411" y="5200501"/>
            <a:ext cx="954179" cy="667683"/>
          </a:xfrm>
          <a:prstGeom prst="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lIns="91436" tIns="45719" rIns="91436" bIns="45719" rtlCol="0" anchor="ctr"/>
          <a:lstStyle/>
          <a:p>
            <a:pPr algn="ctr"/>
            <a:r>
              <a:rPr lang="en-US" sz="1500" dirty="0">
                <a:solidFill>
                  <a:schemeClr val="bg1">
                    <a:alpha val="99000"/>
                  </a:schemeClr>
                </a:solidFill>
              </a:rPr>
              <a:t>Mgmt. Services</a:t>
            </a:r>
          </a:p>
        </p:txBody>
      </p:sp>
      <p:sp>
        <p:nvSpPr>
          <p:cNvPr id="48" name="Rectangle 47"/>
          <p:cNvSpPr/>
          <p:nvPr/>
        </p:nvSpPr>
        <p:spPr>
          <a:xfrm>
            <a:off x="9386985" y="3557439"/>
            <a:ext cx="1164942" cy="2665563"/>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91436" tIns="45719" rIns="91436" bIns="45719" rtlCol="0" anchor="b"/>
          <a:lstStyle/>
          <a:p>
            <a:pPr algn="ctr"/>
            <a:r>
              <a:rPr lang="en-US" dirty="0" smtClean="0">
                <a:solidFill>
                  <a:schemeClr val="bg1">
                    <a:alpha val="99000"/>
                  </a:schemeClr>
                </a:solidFill>
              </a:rPr>
              <a:t>Server</a:t>
            </a:r>
            <a:endParaRPr lang="en-US" dirty="0">
              <a:solidFill>
                <a:schemeClr val="bg1">
                  <a:alpha val="99000"/>
                </a:schemeClr>
              </a:solidFill>
            </a:endParaRPr>
          </a:p>
        </p:txBody>
      </p:sp>
      <p:sp>
        <p:nvSpPr>
          <p:cNvPr id="49" name="Rectangle 48"/>
          <p:cNvSpPr/>
          <p:nvPr/>
        </p:nvSpPr>
        <p:spPr>
          <a:xfrm>
            <a:off x="9496178" y="3675718"/>
            <a:ext cx="954177" cy="667683"/>
          </a:xfrm>
          <a:prstGeom prst="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lIns="91436" tIns="45719" rIns="91436" bIns="45719" rtlCol="0" anchor="ctr"/>
          <a:lstStyle/>
          <a:p>
            <a:pPr algn="ctr"/>
            <a:r>
              <a:rPr lang="en-US" sz="1500" dirty="0">
                <a:solidFill>
                  <a:schemeClr val="bg1">
                    <a:alpha val="99000"/>
                  </a:schemeClr>
                </a:solidFill>
              </a:rPr>
              <a:t>SQL Server</a:t>
            </a:r>
          </a:p>
        </p:txBody>
      </p:sp>
      <p:sp>
        <p:nvSpPr>
          <p:cNvPr id="50" name="Rectangle 49"/>
          <p:cNvSpPr/>
          <p:nvPr/>
        </p:nvSpPr>
        <p:spPr>
          <a:xfrm>
            <a:off x="9496176" y="4434556"/>
            <a:ext cx="954178" cy="667683"/>
          </a:xfrm>
          <a:prstGeom prst="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lIns="91436" tIns="45719" rIns="91436" bIns="45719" rtlCol="0" anchor="ctr"/>
          <a:lstStyle/>
          <a:p>
            <a:pPr algn="ctr"/>
            <a:r>
              <a:rPr lang="en-US" sz="1500" dirty="0">
                <a:solidFill>
                  <a:schemeClr val="bg1">
                    <a:alpha val="99000"/>
                  </a:schemeClr>
                </a:solidFill>
              </a:rPr>
              <a:t>SQL Fabric</a:t>
            </a:r>
          </a:p>
        </p:txBody>
      </p:sp>
      <p:sp>
        <p:nvSpPr>
          <p:cNvPr id="51" name="Rectangle 50"/>
          <p:cNvSpPr/>
          <p:nvPr/>
        </p:nvSpPr>
        <p:spPr>
          <a:xfrm>
            <a:off x="9496175" y="5200501"/>
            <a:ext cx="954179" cy="667683"/>
          </a:xfrm>
          <a:prstGeom prst="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lIns="91436" tIns="45719" rIns="91436" bIns="45719" rtlCol="0" anchor="ctr"/>
          <a:lstStyle/>
          <a:p>
            <a:pPr algn="ctr"/>
            <a:r>
              <a:rPr lang="en-US" sz="1500" dirty="0">
                <a:solidFill>
                  <a:schemeClr val="bg1">
                    <a:alpha val="99000"/>
                  </a:schemeClr>
                </a:solidFill>
              </a:rPr>
              <a:t>Mgmt. Services</a:t>
            </a:r>
          </a:p>
        </p:txBody>
      </p:sp>
      <p:sp>
        <p:nvSpPr>
          <p:cNvPr id="52" name="Rectangle 51"/>
          <p:cNvSpPr/>
          <p:nvPr/>
        </p:nvSpPr>
        <p:spPr>
          <a:xfrm>
            <a:off x="8026613" y="3557439"/>
            <a:ext cx="1164942" cy="2665563"/>
          </a:xfrm>
          <a:prstGeom prst="rect">
            <a:avLst/>
          </a:prstGeom>
          <a:solidFill>
            <a:schemeClr val="accent6"/>
          </a:solidFill>
          <a:ln>
            <a:noFill/>
          </a:ln>
        </p:spPr>
        <p:style>
          <a:lnRef idx="1">
            <a:schemeClr val="accent3"/>
          </a:lnRef>
          <a:fillRef idx="3">
            <a:schemeClr val="accent3"/>
          </a:fillRef>
          <a:effectRef idx="2">
            <a:schemeClr val="accent3"/>
          </a:effectRef>
          <a:fontRef idx="minor">
            <a:schemeClr val="lt1"/>
          </a:fontRef>
        </p:style>
        <p:txBody>
          <a:bodyPr lIns="91436" tIns="45719" rIns="91436" bIns="45719" rtlCol="0" anchor="b"/>
          <a:lstStyle/>
          <a:p>
            <a:pPr algn="ctr"/>
            <a:r>
              <a:rPr lang="en-US" dirty="0" smtClean="0">
                <a:solidFill>
                  <a:schemeClr val="bg1">
                    <a:alpha val="99000"/>
                  </a:schemeClr>
                </a:solidFill>
              </a:rPr>
              <a:t>Server</a:t>
            </a:r>
            <a:endParaRPr lang="en-US" dirty="0">
              <a:solidFill>
                <a:schemeClr val="bg1">
                  <a:alpha val="99000"/>
                </a:schemeClr>
              </a:solidFill>
            </a:endParaRPr>
          </a:p>
        </p:txBody>
      </p:sp>
      <p:sp>
        <p:nvSpPr>
          <p:cNvPr id="53" name="Rectangle 52"/>
          <p:cNvSpPr/>
          <p:nvPr/>
        </p:nvSpPr>
        <p:spPr>
          <a:xfrm>
            <a:off x="8135805" y="3675718"/>
            <a:ext cx="954177" cy="667683"/>
          </a:xfrm>
          <a:prstGeom prst="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lIns="91436" tIns="45719" rIns="91436" bIns="45719" rtlCol="0" anchor="ctr"/>
          <a:lstStyle/>
          <a:p>
            <a:pPr algn="ctr"/>
            <a:r>
              <a:rPr lang="en-US" sz="1500" dirty="0">
                <a:solidFill>
                  <a:schemeClr val="bg1">
                    <a:alpha val="99000"/>
                  </a:schemeClr>
                </a:solidFill>
              </a:rPr>
              <a:t>SQL Server</a:t>
            </a:r>
          </a:p>
        </p:txBody>
      </p:sp>
      <p:sp>
        <p:nvSpPr>
          <p:cNvPr id="54" name="Rectangle 53"/>
          <p:cNvSpPr/>
          <p:nvPr/>
        </p:nvSpPr>
        <p:spPr>
          <a:xfrm>
            <a:off x="8135803" y="4434556"/>
            <a:ext cx="954178" cy="667683"/>
          </a:xfrm>
          <a:prstGeom prst="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lIns="91436" tIns="45719" rIns="91436" bIns="45719" rtlCol="0" anchor="ctr"/>
          <a:lstStyle/>
          <a:p>
            <a:pPr algn="ctr"/>
            <a:r>
              <a:rPr lang="en-US" sz="1500" dirty="0">
                <a:solidFill>
                  <a:schemeClr val="bg1">
                    <a:alpha val="99000"/>
                  </a:schemeClr>
                </a:solidFill>
              </a:rPr>
              <a:t>SQL Fabric</a:t>
            </a:r>
          </a:p>
        </p:txBody>
      </p:sp>
      <p:sp>
        <p:nvSpPr>
          <p:cNvPr id="55" name="Rectangle 54"/>
          <p:cNvSpPr/>
          <p:nvPr/>
        </p:nvSpPr>
        <p:spPr>
          <a:xfrm>
            <a:off x="8135803" y="5200501"/>
            <a:ext cx="954179" cy="667683"/>
          </a:xfrm>
          <a:prstGeom prst="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lIns="91436" tIns="45719" rIns="91436" bIns="45719" rtlCol="0" anchor="ctr"/>
          <a:lstStyle/>
          <a:p>
            <a:pPr algn="ctr"/>
            <a:r>
              <a:rPr lang="en-US" sz="1500" dirty="0">
                <a:solidFill>
                  <a:schemeClr val="bg1">
                    <a:alpha val="99000"/>
                  </a:schemeClr>
                </a:solidFill>
              </a:rPr>
              <a:t>Mgmt. Services</a:t>
            </a:r>
          </a:p>
        </p:txBody>
      </p:sp>
      <p:cxnSp>
        <p:nvCxnSpPr>
          <p:cNvPr id="28" name="Straight Arrow Connector 27"/>
          <p:cNvCxnSpPr>
            <a:stCxn id="34" idx="3"/>
            <a:endCxn id="54" idx="1"/>
          </p:cNvCxnSpPr>
          <p:nvPr/>
        </p:nvCxnSpPr>
        <p:spPr>
          <a:xfrm>
            <a:off x="7719589" y="4768397"/>
            <a:ext cx="416214" cy="0"/>
          </a:xfrm>
          <a:prstGeom prst="straightConnector1">
            <a:avLst/>
          </a:prstGeom>
          <a:ln>
            <a:headEnd type="none"/>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4" idx="3"/>
            <a:endCxn id="50" idx="1"/>
          </p:cNvCxnSpPr>
          <p:nvPr/>
        </p:nvCxnSpPr>
        <p:spPr>
          <a:xfrm>
            <a:off x="9089982" y="4768397"/>
            <a:ext cx="406194" cy="0"/>
          </a:xfrm>
          <a:prstGeom prst="straightConnector1">
            <a:avLst/>
          </a:prstGeom>
          <a:ln>
            <a:headEnd type="none"/>
            <a:tailEnd type="none"/>
          </a:ln>
        </p:spPr>
        <p:style>
          <a:lnRef idx="3">
            <a:schemeClr val="dk1"/>
          </a:lnRef>
          <a:fillRef idx="0">
            <a:schemeClr val="dk1"/>
          </a:fillRef>
          <a:effectRef idx="2">
            <a:schemeClr val="dk1"/>
          </a:effectRef>
          <a:fontRef idx="minor">
            <a:schemeClr val="tx1"/>
          </a:fontRef>
        </p:style>
      </p:cxnSp>
      <p:sp>
        <p:nvSpPr>
          <p:cNvPr id="61" name="Rounded Rectangle 60"/>
          <p:cNvSpPr/>
          <p:nvPr/>
        </p:nvSpPr>
        <p:spPr bwMode="auto">
          <a:xfrm>
            <a:off x="6642674" y="6368596"/>
            <a:ext cx="3909254" cy="333841"/>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r>
              <a:rPr lang="en-US" sz="2400" dirty="0">
                <a:solidFill>
                  <a:schemeClr val="bg1">
                    <a:alpha val="99000"/>
                  </a:schemeClr>
                </a:solidFill>
              </a:rPr>
              <a:t>Infrastructure</a:t>
            </a:r>
          </a:p>
        </p:txBody>
      </p:sp>
      <p:sp>
        <p:nvSpPr>
          <p:cNvPr id="62" name="Content Placeholder 2"/>
          <p:cNvSpPr txBox="1">
            <a:spLocks/>
          </p:cNvSpPr>
          <p:nvPr/>
        </p:nvSpPr>
        <p:spPr>
          <a:xfrm>
            <a:off x="519112" y="2676756"/>
            <a:ext cx="5573712" cy="66629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287">
              <a:spcBef>
                <a:spcPts val="600"/>
              </a:spcBef>
              <a:buNone/>
            </a:pPr>
            <a:r>
              <a:rPr lang="en-US" sz="1900" spc="-51" dirty="0"/>
              <a:t>Services Layer – Gateway between Client layer and Platform layer.</a:t>
            </a:r>
          </a:p>
        </p:txBody>
      </p:sp>
      <p:sp>
        <p:nvSpPr>
          <p:cNvPr id="63" name="Content Placeholder 2"/>
          <p:cNvSpPr txBox="1">
            <a:spLocks/>
          </p:cNvSpPr>
          <p:nvPr/>
        </p:nvSpPr>
        <p:spPr>
          <a:xfrm>
            <a:off x="519112" y="3429002"/>
            <a:ext cx="5573712" cy="66629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287">
              <a:spcBef>
                <a:spcPts val="600"/>
              </a:spcBef>
              <a:buNone/>
            </a:pPr>
            <a:r>
              <a:rPr lang="en-US" sz="1900" spc="-51" dirty="0"/>
              <a:t>Platform Layer – Includes physical servicers and services that support the Services layer.</a:t>
            </a:r>
          </a:p>
        </p:txBody>
      </p:sp>
      <p:sp>
        <p:nvSpPr>
          <p:cNvPr id="64" name="Content Placeholder 2"/>
          <p:cNvSpPr txBox="1">
            <a:spLocks/>
          </p:cNvSpPr>
          <p:nvPr/>
        </p:nvSpPr>
        <p:spPr>
          <a:xfrm>
            <a:off x="519112" y="4223924"/>
            <a:ext cx="5573712" cy="66629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287">
              <a:spcBef>
                <a:spcPts val="600"/>
              </a:spcBef>
              <a:buNone/>
            </a:pPr>
            <a:r>
              <a:rPr lang="en-US" sz="1900" spc="-51" dirty="0"/>
              <a:t>Infrastructure Layer – IT administration and physical HW and OS.</a:t>
            </a:r>
          </a:p>
        </p:txBody>
      </p:sp>
    </p:spTree>
    <p:extLst>
      <p:ext uri="{BB962C8B-B14F-4D97-AF65-F5344CB8AC3E}">
        <p14:creationId xmlns:p14="http://schemas.microsoft.com/office/powerpoint/2010/main" val="1018278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P spid="35" grpId="0" animBg="1"/>
      <p:bldP spid="36" grpId="0" animBg="1"/>
      <p:bldP spid="32" grpId="0" animBg="1"/>
      <p:bldP spid="33" grpId="0" animBg="1"/>
      <p:bldP spid="34" grpId="0" animBg="1"/>
      <p:bldP spid="30" grpId="0"/>
      <p:bldP spid="39" grpId="0" animBg="1"/>
      <p:bldP spid="48" grpId="0" animBg="1"/>
      <p:bldP spid="49" grpId="0" animBg="1"/>
      <p:bldP spid="50" grpId="0" animBg="1"/>
      <p:bldP spid="51" grpId="0" animBg="1"/>
      <p:bldP spid="52" grpId="0" animBg="1"/>
      <p:bldP spid="53" grpId="0" animBg="1"/>
      <p:bldP spid="54" grpId="0" animBg="1"/>
      <p:bldP spid="55" grpId="0" animBg="1"/>
      <p:bldP spid="61" grpId="0" animBg="1"/>
      <p:bldP spid="62" grpId="0"/>
      <p:bldP spid="63" grpId="0"/>
      <p:bldP spid="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8359" y="4151349"/>
            <a:ext cx="3453500" cy="1527048"/>
            <a:chOff x="203147" y="4311316"/>
            <a:chExt cx="3453500" cy="1527048"/>
          </a:xfrm>
        </p:grpSpPr>
        <p:sp>
          <p:nvSpPr>
            <p:cNvPr id="175" name="Rectangle 174"/>
            <p:cNvSpPr/>
            <p:nvPr/>
          </p:nvSpPr>
          <p:spPr>
            <a:xfrm>
              <a:off x="203147" y="4311316"/>
              <a:ext cx="3453500" cy="1527048"/>
            </a:xfrm>
            <a:prstGeom prst="rect">
              <a:avLst/>
            </a:prstGeom>
            <a:solidFill>
              <a:schemeClr val="accent3"/>
            </a:solidFill>
            <a:ln>
              <a:noFill/>
            </a:ln>
          </p:spPr>
          <p:style>
            <a:lnRef idx="1">
              <a:schemeClr val="accent2"/>
            </a:lnRef>
            <a:fillRef idx="2">
              <a:schemeClr val="accent2"/>
            </a:fillRef>
            <a:effectRef idx="1">
              <a:schemeClr val="accent2"/>
            </a:effectRef>
            <a:fontRef idx="minor">
              <a:schemeClr val="dk1"/>
            </a:fontRef>
          </p:style>
          <p:txBody>
            <a:bodyPr lIns="121899" tIns="109728" rIns="121899" bIns="60949" rtlCol="0" anchor="t" anchorCtr="1"/>
            <a:lstStyle/>
            <a:p>
              <a:pPr algn="ctr"/>
              <a:r>
                <a:rPr lang="en-US" sz="2100" dirty="0">
                  <a:solidFill>
                    <a:schemeClr val="bg1">
                      <a:alpha val="99000"/>
                    </a:schemeClr>
                  </a:solidFill>
                </a:rPr>
                <a:t>Backend Node Replica 1</a:t>
              </a:r>
            </a:p>
          </p:txBody>
        </p:sp>
        <p:sp>
          <p:nvSpPr>
            <p:cNvPr id="177" name="Rectangle 176"/>
            <p:cNvSpPr/>
            <p:nvPr/>
          </p:nvSpPr>
          <p:spPr>
            <a:xfrm>
              <a:off x="379830" y="4873231"/>
              <a:ext cx="3104690" cy="769161"/>
            </a:xfrm>
            <a:prstGeom prst="rect">
              <a:avLst/>
            </a:prstGeom>
            <a:solidFill>
              <a:schemeClr val="accent3">
                <a:lumMod val="75000"/>
              </a:schemeClr>
            </a:solidFill>
            <a:ln>
              <a:noFill/>
            </a:ln>
          </p:spPr>
          <p:style>
            <a:lnRef idx="1">
              <a:schemeClr val="accent2"/>
            </a:lnRef>
            <a:fillRef idx="2">
              <a:schemeClr val="accent2"/>
            </a:fillRef>
            <a:effectRef idx="1">
              <a:schemeClr val="accent2"/>
            </a:effectRef>
            <a:fontRef idx="minor">
              <a:schemeClr val="dk1"/>
            </a:fontRef>
          </p:style>
          <p:txBody>
            <a:bodyPr lIns="121899" tIns="60949" rIns="121899" bIns="60949" rtlCol="0" anchor="ctr" anchorCtr="0"/>
            <a:lstStyle/>
            <a:p>
              <a:pPr algn="ctr"/>
              <a:r>
                <a:rPr lang="en-US" dirty="0">
                  <a:solidFill>
                    <a:schemeClr val="bg1">
                      <a:alpha val="99000"/>
                    </a:schemeClr>
                  </a:solidFill>
                </a:rPr>
                <a:t>SQL DB</a:t>
              </a:r>
            </a:p>
          </p:txBody>
        </p:sp>
      </p:grpSp>
      <p:grpSp>
        <p:nvGrpSpPr>
          <p:cNvPr id="10" name="Group 9"/>
          <p:cNvGrpSpPr/>
          <p:nvPr/>
        </p:nvGrpSpPr>
        <p:grpSpPr>
          <a:xfrm>
            <a:off x="8227457" y="4151349"/>
            <a:ext cx="3453500" cy="1527048"/>
            <a:chOff x="8227457" y="4311316"/>
            <a:chExt cx="3453500" cy="1527048"/>
          </a:xfrm>
        </p:grpSpPr>
        <p:sp>
          <p:nvSpPr>
            <p:cNvPr id="185" name="Rectangle 184"/>
            <p:cNvSpPr/>
            <p:nvPr/>
          </p:nvSpPr>
          <p:spPr>
            <a:xfrm>
              <a:off x="8227457" y="4311316"/>
              <a:ext cx="3453500" cy="1527048"/>
            </a:xfrm>
            <a:prstGeom prst="rect">
              <a:avLst/>
            </a:prstGeom>
            <a:solidFill>
              <a:schemeClr val="accent3"/>
            </a:solidFill>
            <a:ln>
              <a:noFill/>
            </a:ln>
          </p:spPr>
          <p:style>
            <a:lnRef idx="1">
              <a:schemeClr val="accent2"/>
            </a:lnRef>
            <a:fillRef idx="2">
              <a:schemeClr val="accent2"/>
            </a:fillRef>
            <a:effectRef idx="1">
              <a:schemeClr val="accent2"/>
            </a:effectRef>
            <a:fontRef idx="minor">
              <a:schemeClr val="dk1"/>
            </a:fontRef>
          </p:style>
          <p:txBody>
            <a:bodyPr lIns="121899" tIns="109728" rIns="121899" bIns="60949" rtlCol="0" anchor="t" anchorCtr="1"/>
            <a:lstStyle/>
            <a:p>
              <a:pPr algn="ctr"/>
              <a:r>
                <a:rPr lang="en-US" sz="2100" dirty="0">
                  <a:solidFill>
                    <a:schemeClr val="bg1">
                      <a:alpha val="99000"/>
                    </a:schemeClr>
                  </a:solidFill>
                </a:rPr>
                <a:t>Backend Node Replica 2</a:t>
              </a:r>
            </a:p>
          </p:txBody>
        </p:sp>
        <p:sp>
          <p:nvSpPr>
            <p:cNvPr id="187" name="Rectangle 186"/>
            <p:cNvSpPr/>
            <p:nvPr/>
          </p:nvSpPr>
          <p:spPr>
            <a:xfrm>
              <a:off x="8505087" y="4873231"/>
              <a:ext cx="2898648" cy="769161"/>
            </a:xfrm>
            <a:prstGeom prst="rect">
              <a:avLst/>
            </a:prstGeom>
            <a:solidFill>
              <a:schemeClr val="accent3">
                <a:lumMod val="75000"/>
              </a:schemeClr>
            </a:solidFill>
            <a:ln>
              <a:noFill/>
            </a:ln>
          </p:spPr>
          <p:style>
            <a:lnRef idx="1">
              <a:schemeClr val="accent2"/>
            </a:lnRef>
            <a:fillRef idx="2">
              <a:schemeClr val="accent2"/>
            </a:fillRef>
            <a:effectRef idx="1">
              <a:schemeClr val="accent2"/>
            </a:effectRef>
            <a:fontRef idx="minor">
              <a:schemeClr val="dk1"/>
            </a:fontRef>
          </p:style>
          <p:txBody>
            <a:bodyPr lIns="121899" tIns="60949" rIns="121899" bIns="60949" rtlCol="0" anchor="ctr" anchorCtr="0"/>
            <a:lstStyle/>
            <a:p>
              <a:pPr algn="ctr"/>
              <a:r>
                <a:rPr lang="en-US" dirty="0">
                  <a:solidFill>
                    <a:schemeClr val="bg1">
                      <a:alpha val="99000"/>
                    </a:schemeClr>
                  </a:solidFill>
                </a:rPr>
                <a:t>SQL DB</a:t>
              </a:r>
            </a:p>
          </p:txBody>
        </p:sp>
      </p:grpSp>
      <p:grpSp>
        <p:nvGrpSpPr>
          <p:cNvPr id="7" name="Group 6"/>
          <p:cNvGrpSpPr/>
          <p:nvPr/>
        </p:nvGrpSpPr>
        <p:grpSpPr>
          <a:xfrm>
            <a:off x="4367663" y="4151349"/>
            <a:ext cx="3453500" cy="1527048"/>
            <a:chOff x="4164515" y="4311316"/>
            <a:chExt cx="3453500" cy="1527048"/>
          </a:xfrm>
        </p:grpSpPr>
        <p:sp>
          <p:nvSpPr>
            <p:cNvPr id="182" name="Rectangle 181"/>
            <p:cNvSpPr/>
            <p:nvPr/>
          </p:nvSpPr>
          <p:spPr>
            <a:xfrm>
              <a:off x="4164515" y="4311316"/>
              <a:ext cx="3453500" cy="1527048"/>
            </a:xfrm>
            <a:prstGeom prst="rect">
              <a:avLst/>
            </a:prstGeom>
            <a:solidFill>
              <a:schemeClr val="accent3"/>
            </a:solidFill>
            <a:ln>
              <a:noFill/>
            </a:ln>
          </p:spPr>
          <p:style>
            <a:lnRef idx="1">
              <a:schemeClr val="accent2"/>
            </a:lnRef>
            <a:fillRef idx="2">
              <a:schemeClr val="accent2"/>
            </a:fillRef>
            <a:effectRef idx="1">
              <a:schemeClr val="accent2"/>
            </a:effectRef>
            <a:fontRef idx="minor">
              <a:schemeClr val="dk1"/>
            </a:fontRef>
          </p:style>
          <p:txBody>
            <a:bodyPr lIns="121899" tIns="109728" rIns="121899" bIns="60949" rtlCol="0" anchor="t" anchorCtr="1"/>
            <a:lstStyle/>
            <a:p>
              <a:pPr algn="ctr"/>
              <a:r>
                <a:rPr lang="en-US" sz="2100" dirty="0">
                  <a:solidFill>
                    <a:schemeClr val="bg1">
                      <a:alpha val="99000"/>
                    </a:schemeClr>
                  </a:solidFill>
                </a:rPr>
                <a:t>Backend Primary Node</a:t>
              </a:r>
            </a:p>
          </p:txBody>
        </p:sp>
        <p:sp>
          <p:nvSpPr>
            <p:cNvPr id="184" name="Rectangle 183"/>
            <p:cNvSpPr/>
            <p:nvPr/>
          </p:nvSpPr>
          <p:spPr>
            <a:xfrm>
              <a:off x="4341198" y="4873231"/>
              <a:ext cx="3104690" cy="769161"/>
            </a:xfrm>
            <a:prstGeom prst="rect">
              <a:avLst/>
            </a:prstGeom>
            <a:solidFill>
              <a:schemeClr val="accent3">
                <a:lumMod val="75000"/>
              </a:schemeClr>
            </a:solidFill>
            <a:ln>
              <a:noFill/>
            </a:ln>
          </p:spPr>
          <p:style>
            <a:lnRef idx="1">
              <a:schemeClr val="accent2"/>
            </a:lnRef>
            <a:fillRef idx="2">
              <a:schemeClr val="accent2"/>
            </a:fillRef>
            <a:effectRef idx="1">
              <a:schemeClr val="accent2"/>
            </a:effectRef>
            <a:fontRef idx="minor">
              <a:schemeClr val="dk1"/>
            </a:fontRef>
          </p:style>
          <p:txBody>
            <a:bodyPr lIns="121899" tIns="60949" rIns="121899" bIns="60949" rtlCol="0" anchor="ctr" anchorCtr="0"/>
            <a:lstStyle/>
            <a:p>
              <a:pPr algn="ctr"/>
              <a:r>
                <a:rPr lang="en-US" dirty="0">
                  <a:solidFill>
                    <a:schemeClr val="bg1">
                      <a:alpha val="99000"/>
                    </a:schemeClr>
                  </a:solidFill>
                </a:rPr>
                <a:t>SQL DB</a:t>
              </a:r>
            </a:p>
          </p:txBody>
        </p:sp>
      </p:grpSp>
      <p:sp>
        <p:nvSpPr>
          <p:cNvPr id="69" name="Down Arrow 68"/>
          <p:cNvSpPr/>
          <p:nvPr/>
        </p:nvSpPr>
        <p:spPr bwMode="auto">
          <a:xfrm>
            <a:off x="5809647" y="3410805"/>
            <a:ext cx="569529" cy="740545"/>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Down Arrow 3"/>
          <p:cNvSpPr/>
          <p:nvPr/>
        </p:nvSpPr>
        <p:spPr bwMode="auto">
          <a:xfrm>
            <a:off x="5809648" y="1156373"/>
            <a:ext cx="569529" cy="740545"/>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mtClean="0"/>
              <a:t>Inside Windows Azure SQL Database</a:t>
            </a:r>
            <a:endParaRPr lang="en-US" dirty="0"/>
          </a:p>
        </p:txBody>
      </p:sp>
      <p:grpSp>
        <p:nvGrpSpPr>
          <p:cNvPr id="3" name="Group 2"/>
          <p:cNvGrpSpPr/>
          <p:nvPr/>
        </p:nvGrpSpPr>
        <p:grpSpPr>
          <a:xfrm>
            <a:off x="1" y="6023822"/>
            <a:ext cx="12188826" cy="850063"/>
            <a:chOff x="0" y="6031675"/>
            <a:chExt cx="12188826" cy="850062"/>
          </a:xfrm>
          <a:solidFill>
            <a:schemeClr val="accent1"/>
          </a:solidFill>
        </p:grpSpPr>
        <p:grpSp>
          <p:nvGrpSpPr>
            <p:cNvPr id="9" name="Group 122"/>
            <p:cNvGrpSpPr/>
            <p:nvPr/>
          </p:nvGrpSpPr>
          <p:grpSpPr>
            <a:xfrm>
              <a:off x="0" y="6031675"/>
              <a:ext cx="12188826" cy="850062"/>
              <a:chOff x="0" y="5955475"/>
              <a:chExt cx="9144001" cy="850062"/>
            </a:xfrm>
            <a:grpFill/>
          </p:grpSpPr>
          <p:sp>
            <p:nvSpPr>
              <p:cNvPr id="143" name="Down Arrow 142"/>
              <p:cNvSpPr/>
              <p:nvPr/>
            </p:nvSpPr>
            <p:spPr>
              <a:xfrm flipV="1">
                <a:off x="152400" y="5955475"/>
                <a:ext cx="269875" cy="296333"/>
              </a:xfrm>
              <a:prstGeom prst="downArrow">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46" name="Down Arrow 145"/>
              <p:cNvSpPr/>
              <p:nvPr/>
            </p:nvSpPr>
            <p:spPr>
              <a:xfrm flipV="1">
                <a:off x="746125" y="5955475"/>
                <a:ext cx="269875" cy="296333"/>
              </a:xfrm>
              <a:prstGeom prst="downArrow">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50" name="Down Arrow 149"/>
              <p:cNvSpPr/>
              <p:nvPr/>
            </p:nvSpPr>
            <p:spPr>
              <a:xfrm flipV="1">
                <a:off x="8128000" y="5967350"/>
                <a:ext cx="269875" cy="296333"/>
              </a:xfrm>
              <a:prstGeom prst="downArrow">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51" name="Down Arrow 150"/>
              <p:cNvSpPr/>
              <p:nvPr/>
            </p:nvSpPr>
            <p:spPr>
              <a:xfrm flipV="1">
                <a:off x="8721725" y="5967350"/>
                <a:ext cx="269875" cy="296333"/>
              </a:xfrm>
              <a:prstGeom prst="downArrow">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52" name="Rectangle 151"/>
              <p:cNvSpPr/>
              <p:nvPr/>
            </p:nvSpPr>
            <p:spPr>
              <a:xfrm>
                <a:off x="0" y="6248399"/>
                <a:ext cx="9144001" cy="557138"/>
              </a:xfrm>
              <a:prstGeom prst="rect">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100" dirty="0">
                    <a:solidFill>
                      <a:schemeClr val="bg1">
                        <a:alpha val="99000"/>
                      </a:schemeClr>
                    </a:solidFill>
                  </a:rPr>
                  <a:t>Scalability and Availability: Fabric, Failover, Replication, and  Load balancing</a:t>
                </a:r>
              </a:p>
            </p:txBody>
          </p:sp>
        </p:grpSp>
        <p:grpSp>
          <p:nvGrpSpPr>
            <p:cNvPr id="8" name="Group 38"/>
            <p:cNvGrpSpPr/>
            <p:nvPr/>
          </p:nvGrpSpPr>
          <p:grpSpPr>
            <a:xfrm>
              <a:off x="2712860" y="6035083"/>
              <a:ext cx="6619209" cy="296333"/>
              <a:chOff x="914400" y="5910150"/>
              <a:chExt cx="7010400" cy="533399"/>
            </a:xfrm>
            <a:grpFill/>
          </p:grpSpPr>
          <p:sp>
            <p:nvSpPr>
              <p:cNvPr id="108" name="Down Arrow 107"/>
              <p:cNvSpPr/>
              <p:nvPr/>
            </p:nvSpPr>
            <p:spPr>
              <a:xfrm flipV="1">
                <a:off x="914400" y="5910150"/>
                <a:ext cx="381000" cy="533399"/>
              </a:xfrm>
              <a:prstGeom prst="downArrow">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09" name="Down Arrow 108"/>
              <p:cNvSpPr/>
              <p:nvPr/>
            </p:nvSpPr>
            <p:spPr>
              <a:xfrm flipV="1">
                <a:off x="1752600" y="5910150"/>
                <a:ext cx="381000" cy="533399"/>
              </a:xfrm>
              <a:prstGeom prst="downArrow">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10" name="Down Arrow 109"/>
              <p:cNvSpPr/>
              <p:nvPr/>
            </p:nvSpPr>
            <p:spPr>
              <a:xfrm flipV="1">
                <a:off x="2590800" y="5910150"/>
                <a:ext cx="381000" cy="533399"/>
              </a:xfrm>
              <a:prstGeom prst="downArrow">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11" name="Down Arrow 110"/>
              <p:cNvSpPr/>
              <p:nvPr/>
            </p:nvSpPr>
            <p:spPr>
              <a:xfrm flipV="1">
                <a:off x="3429000" y="5910150"/>
                <a:ext cx="381000" cy="533399"/>
              </a:xfrm>
              <a:prstGeom prst="downArrow">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12" name="Down Arrow 111"/>
              <p:cNvSpPr/>
              <p:nvPr/>
            </p:nvSpPr>
            <p:spPr>
              <a:xfrm flipV="1">
                <a:off x="5029200" y="5910150"/>
                <a:ext cx="381000" cy="533399"/>
              </a:xfrm>
              <a:prstGeom prst="downArrow">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13" name="Down Arrow 112"/>
              <p:cNvSpPr/>
              <p:nvPr/>
            </p:nvSpPr>
            <p:spPr>
              <a:xfrm flipV="1">
                <a:off x="5867400" y="5910150"/>
                <a:ext cx="381000" cy="533399"/>
              </a:xfrm>
              <a:prstGeom prst="downArrow">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14" name="Down Arrow 113"/>
              <p:cNvSpPr/>
              <p:nvPr/>
            </p:nvSpPr>
            <p:spPr>
              <a:xfrm flipV="1">
                <a:off x="6705600" y="5910150"/>
                <a:ext cx="381000" cy="533399"/>
              </a:xfrm>
              <a:prstGeom prst="downArrow">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15" name="Down Arrow 114"/>
              <p:cNvSpPr/>
              <p:nvPr/>
            </p:nvSpPr>
            <p:spPr>
              <a:xfrm flipV="1">
                <a:off x="7543800" y="5910150"/>
                <a:ext cx="381000" cy="533399"/>
              </a:xfrm>
              <a:prstGeom prst="downArrow">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grpSp>
      </p:grpSp>
      <p:grpSp>
        <p:nvGrpSpPr>
          <p:cNvPr id="6" name="Group 5"/>
          <p:cNvGrpSpPr/>
          <p:nvPr/>
        </p:nvGrpSpPr>
        <p:grpSpPr>
          <a:xfrm>
            <a:off x="6582370" y="1375768"/>
            <a:ext cx="3429921" cy="301752"/>
            <a:chOff x="4440207" y="1149422"/>
            <a:chExt cx="3429921" cy="301752"/>
          </a:xfrm>
        </p:grpSpPr>
        <p:sp>
          <p:nvSpPr>
            <p:cNvPr id="144" name="BOX 1"/>
            <p:cNvSpPr/>
            <p:nvPr/>
          </p:nvSpPr>
          <p:spPr>
            <a:xfrm>
              <a:off x="4440207" y="1149422"/>
              <a:ext cx="420624" cy="301752"/>
            </a:xfrm>
            <a:prstGeom prst="rect">
              <a:avLst/>
            </a:prstGeom>
            <a:solidFill>
              <a:schemeClr val="tx1"/>
            </a:solidFill>
            <a:ln>
              <a:noFill/>
            </a:ln>
          </p:spPr>
          <p:style>
            <a:lnRef idx="1">
              <a:schemeClr val="accent5"/>
            </a:lnRef>
            <a:fillRef idx="2">
              <a:schemeClr val="accent5"/>
            </a:fillRef>
            <a:effectRef idx="1">
              <a:schemeClr val="accent5"/>
            </a:effectRef>
            <a:fontRef idx="minor">
              <a:schemeClr val="dk1"/>
            </a:fontRef>
          </p:style>
          <p:txBody>
            <a:bodyPr lIns="121899" tIns="60949" rIns="121899" bIns="60949" rtlCol="0" anchor="ctr"/>
            <a:lstStyle/>
            <a:p>
              <a:pPr algn="ctr"/>
              <a:r>
                <a:rPr lang="en-US" sz="1500" b="1" dirty="0">
                  <a:gradFill>
                    <a:gsLst>
                      <a:gs pos="0">
                        <a:schemeClr val="bg1"/>
                      </a:gs>
                      <a:gs pos="100000">
                        <a:schemeClr val="bg1"/>
                      </a:gs>
                    </a:gsLst>
                    <a:lin ang="16200000" scaled="0"/>
                  </a:gradFill>
                </a:rPr>
                <a:t>1</a:t>
              </a:r>
            </a:p>
          </p:txBody>
        </p:sp>
        <p:sp>
          <p:nvSpPr>
            <p:cNvPr id="5" name="Rectangle 4"/>
            <p:cNvSpPr/>
            <p:nvPr/>
          </p:nvSpPr>
          <p:spPr bwMode="auto">
            <a:xfrm>
              <a:off x="4865842" y="1149422"/>
              <a:ext cx="3004286" cy="301752"/>
            </a:xfrm>
            <a:prstGeom prst="rect">
              <a:avLst/>
            </a:prstGeom>
            <a:solidFill>
              <a:schemeClr val="bg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defTabSz="914061" fontAlgn="base">
                <a:spcBef>
                  <a:spcPct val="0"/>
                </a:spcBef>
                <a:spcAft>
                  <a:spcPct val="0"/>
                </a:spcAft>
              </a:pPr>
              <a:r>
                <a:rPr lang="en-US" dirty="0" smtClean="0">
                  <a:solidFill>
                    <a:schemeClr val="tx1"/>
                  </a:solidFill>
                  <a:ea typeface="Segoe UI" pitchFamily="34" charset="0"/>
                  <a:cs typeface="Segoe UI" pitchFamily="34" charset="0"/>
                </a:rPr>
                <a:t>New Database Request</a:t>
              </a:r>
            </a:p>
          </p:txBody>
        </p:sp>
      </p:grpSp>
      <p:grpSp>
        <p:nvGrpSpPr>
          <p:cNvPr id="64" name="Group 63"/>
          <p:cNvGrpSpPr/>
          <p:nvPr/>
        </p:nvGrpSpPr>
        <p:grpSpPr>
          <a:xfrm>
            <a:off x="6582371" y="3630200"/>
            <a:ext cx="4611881" cy="301752"/>
            <a:chOff x="4440208" y="1149422"/>
            <a:chExt cx="3309007" cy="301752"/>
          </a:xfrm>
        </p:grpSpPr>
        <p:sp>
          <p:nvSpPr>
            <p:cNvPr id="67" name="BOX 1"/>
            <p:cNvSpPr/>
            <p:nvPr/>
          </p:nvSpPr>
          <p:spPr>
            <a:xfrm>
              <a:off x="4440208" y="1149422"/>
              <a:ext cx="304721" cy="301752"/>
            </a:xfrm>
            <a:prstGeom prst="rect">
              <a:avLst/>
            </a:prstGeom>
            <a:solidFill>
              <a:schemeClr val="tx1"/>
            </a:solidFill>
            <a:ln>
              <a:noFill/>
            </a:ln>
          </p:spPr>
          <p:style>
            <a:lnRef idx="1">
              <a:schemeClr val="accent5"/>
            </a:lnRef>
            <a:fillRef idx="2">
              <a:schemeClr val="accent5"/>
            </a:fillRef>
            <a:effectRef idx="1">
              <a:schemeClr val="accent5"/>
            </a:effectRef>
            <a:fontRef idx="minor">
              <a:schemeClr val="dk1"/>
            </a:fontRef>
          </p:style>
          <p:txBody>
            <a:bodyPr lIns="121899" tIns="60949" rIns="121899" bIns="60949" rtlCol="0" anchor="ctr"/>
            <a:lstStyle/>
            <a:p>
              <a:pPr algn="ctr"/>
              <a:r>
                <a:rPr lang="en-US" sz="1500" b="1" dirty="0">
                  <a:gradFill>
                    <a:gsLst>
                      <a:gs pos="0">
                        <a:schemeClr val="bg1"/>
                      </a:gs>
                      <a:gs pos="100000">
                        <a:schemeClr val="bg1"/>
                      </a:gs>
                    </a:gsLst>
                    <a:lin ang="16200000" scaled="0"/>
                  </a:gradFill>
                </a:rPr>
                <a:t>2</a:t>
              </a:r>
            </a:p>
          </p:txBody>
        </p:sp>
        <p:sp>
          <p:nvSpPr>
            <p:cNvPr id="68" name="Rectangle 67"/>
            <p:cNvSpPr/>
            <p:nvPr/>
          </p:nvSpPr>
          <p:spPr bwMode="auto">
            <a:xfrm>
              <a:off x="4744929" y="1149422"/>
              <a:ext cx="3004286" cy="301752"/>
            </a:xfrm>
            <a:prstGeom prst="rect">
              <a:avLst/>
            </a:prstGeom>
            <a:solidFill>
              <a:schemeClr val="bg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defTabSz="914061" fontAlgn="base">
                <a:spcBef>
                  <a:spcPct val="0"/>
                </a:spcBef>
                <a:spcAft>
                  <a:spcPct val="0"/>
                </a:spcAft>
              </a:pPr>
              <a:r>
                <a:rPr lang="en-US" dirty="0" smtClean="0">
                  <a:solidFill>
                    <a:schemeClr val="tx1"/>
                  </a:solidFill>
                  <a:ea typeface="Segoe UI" pitchFamily="34" charset="0"/>
                  <a:cs typeface="Segoe UI" pitchFamily="34" charset="0"/>
                </a:rPr>
                <a:t>Primary &amp; Replica Databases Created</a:t>
              </a:r>
            </a:p>
          </p:txBody>
        </p:sp>
      </p:grpSp>
      <p:grpSp>
        <p:nvGrpSpPr>
          <p:cNvPr id="12" name="Group 11"/>
          <p:cNvGrpSpPr/>
          <p:nvPr/>
        </p:nvGrpSpPr>
        <p:grpSpPr>
          <a:xfrm>
            <a:off x="3534075" y="1896917"/>
            <a:ext cx="5125232" cy="1524000"/>
            <a:chOff x="3483288" y="1066800"/>
            <a:chExt cx="5125231" cy="1524000"/>
          </a:xfrm>
        </p:grpSpPr>
        <p:sp>
          <p:nvSpPr>
            <p:cNvPr id="48" name="Rectangle 47"/>
            <p:cNvSpPr/>
            <p:nvPr/>
          </p:nvSpPr>
          <p:spPr>
            <a:xfrm>
              <a:off x="3483288" y="1066800"/>
              <a:ext cx="5125231" cy="1524000"/>
            </a:xfrm>
            <a:prstGeom prst="rect">
              <a:avLst/>
            </a:prstGeom>
            <a:solidFill>
              <a:schemeClr val="accent6"/>
            </a:solidFill>
            <a:ln>
              <a:noFill/>
            </a:ln>
          </p:spPr>
          <p:style>
            <a:lnRef idx="1">
              <a:schemeClr val="accent2"/>
            </a:lnRef>
            <a:fillRef idx="2">
              <a:schemeClr val="accent2"/>
            </a:fillRef>
            <a:effectRef idx="1">
              <a:schemeClr val="accent2"/>
            </a:effectRef>
            <a:fontRef idx="minor">
              <a:schemeClr val="dk1"/>
            </a:fontRef>
          </p:style>
          <p:txBody>
            <a:bodyPr lIns="121899" tIns="109728" rIns="121899" bIns="60949" rtlCol="0" anchor="t" anchorCtr="1"/>
            <a:lstStyle/>
            <a:p>
              <a:pPr algn="ctr"/>
              <a:r>
                <a:rPr lang="en-US" sz="2100" b="1" dirty="0">
                  <a:solidFill>
                    <a:schemeClr val="bg1">
                      <a:alpha val="99000"/>
                    </a:schemeClr>
                  </a:solidFill>
                </a:rPr>
                <a:t>TDS Gateway</a:t>
              </a:r>
            </a:p>
          </p:txBody>
        </p:sp>
        <p:sp>
          <p:nvSpPr>
            <p:cNvPr id="63" name="Rectangle 62"/>
            <p:cNvSpPr/>
            <p:nvPr/>
          </p:nvSpPr>
          <p:spPr>
            <a:xfrm>
              <a:off x="3617660" y="1617714"/>
              <a:ext cx="4856486" cy="818388"/>
            </a:xfrm>
            <a:prstGeom prst="rect">
              <a:avLst/>
            </a:prstGeom>
            <a:solidFill>
              <a:schemeClr val="accent6">
                <a:lumMod val="60000"/>
                <a:lumOff val="40000"/>
              </a:schemeClr>
            </a:solidFill>
            <a:ln w="9525" cap="flat" cmpd="sng" algn="ctr">
              <a:noFill/>
              <a:prstDash val="solid"/>
            </a:ln>
            <a:effectLst/>
          </p:spPr>
          <p:txBody>
            <a:bodyPr lIns="121899" tIns="0" rIns="121899" bIns="60949" rtlCol="0" anchor="t" anchorCtr="0"/>
            <a:lstStyle/>
            <a:p>
              <a:pPr algn="ctr"/>
              <a:r>
                <a:rPr lang="en-US" dirty="0">
                  <a:solidFill>
                    <a:schemeClr val="bg1">
                      <a:alpha val="99000"/>
                    </a:schemeClr>
                  </a:solidFill>
                </a:rPr>
                <a:t>Front-end Node</a:t>
              </a:r>
            </a:p>
          </p:txBody>
        </p:sp>
        <p:sp>
          <p:nvSpPr>
            <p:cNvPr id="153" name="Rectangle 152"/>
            <p:cNvSpPr/>
            <p:nvPr/>
          </p:nvSpPr>
          <p:spPr>
            <a:xfrm>
              <a:off x="5169445" y="1992440"/>
              <a:ext cx="1752917" cy="304800"/>
            </a:xfrm>
            <a:prstGeom prst="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r>
                <a:rPr lang="en-US" dirty="0">
                  <a:solidFill>
                    <a:schemeClr val="bg1">
                      <a:alpha val="99000"/>
                    </a:schemeClr>
                  </a:solidFill>
                </a:rPr>
                <a:t>TDS Session</a:t>
              </a:r>
            </a:p>
          </p:txBody>
        </p:sp>
      </p:grpSp>
      <p:sp>
        <p:nvSpPr>
          <p:cNvPr id="14" name="Rectangle 13"/>
          <p:cNvSpPr/>
          <p:nvPr/>
        </p:nvSpPr>
        <p:spPr bwMode="auto">
          <a:xfrm>
            <a:off x="-2" y="4151349"/>
            <a:ext cx="4107307" cy="1634855"/>
          </a:xfrm>
          <a:prstGeom prst="rect">
            <a:avLst/>
          </a:pr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pPr>
            <a:endParaRPr lang="en-US" dirty="0" err="1" smtClean="0">
              <a:solidFill>
                <a:schemeClr val="bg1"/>
              </a:solidFill>
              <a:ea typeface="Segoe UI" pitchFamily="34" charset="0"/>
              <a:cs typeface="Segoe UI" pitchFamily="34" charset="0"/>
            </a:endParaRPr>
          </a:p>
        </p:txBody>
      </p:sp>
      <p:sp>
        <p:nvSpPr>
          <p:cNvPr id="72" name="Rectangle 71"/>
          <p:cNvSpPr/>
          <p:nvPr/>
        </p:nvSpPr>
        <p:spPr bwMode="auto">
          <a:xfrm>
            <a:off x="8081516" y="4151349"/>
            <a:ext cx="4107307" cy="1634855"/>
          </a:xfrm>
          <a:prstGeom prst="rect">
            <a:avLst/>
          </a:pr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pPr>
            <a:endParaRPr lang="en-US" dirty="0" err="1" smtClean="0">
              <a:solidFill>
                <a:schemeClr val="bg1"/>
              </a:solidFill>
              <a:ea typeface="Segoe UI" pitchFamily="34" charset="0"/>
              <a:cs typeface="Segoe UI" pitchFamily="34" charset="0"/>
            </a:endParaRPr>
          </a:p>
        </p:txBody>
      </p:sp>
      <p:sp>
        <p:nvSpPr>
          <p:cNvPr id="46" name="Down Arrow 45"/>
          <p:cNvSpPr/>
          <p:nvPr/>
        </p:nvSpPr>
        <p:spPr bwMode="auto">
          <a:xfrm rot="16200000">
            <a:off x="7832021" y="4702407"/>
            <a:ext cx="384580" cy="406295"/>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Down Arrow 46"/>
          <p:cNvSpPr/>
          <p:nvPr/>
        </p:nvSpPr>
        <p:spPr bwMode="auto">
          <a:xfrm rot="5400000">
            <a:off x="3982717" y="4679017"/>
            <a:ext cx="384580" cy="406295"/>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6666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 Federation</a:t>
            </a:r>
            <a:endParaRPr lang="en-US" dirty="0"/>
          </a:p>
        </p:txBody>
      </p:sp>
      <p:sp>
        <p:nvSpPr>
          <p:cNvPr id="7" name="Content Placeholder 2"/>
          <p:cNvSpPr txBox="1">
            <a:spLocks/>
          </p:cNvSpPr>
          <p:nvPr/>
        </p:nvSpPr>
        <p:spPr>
          <a:xfrm>
            <a:off x="5831174" y="2033043"/>
            <a:ext cx="5836951" cy="3743564"/>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287">
              <a:spcBef>
                <a:spcPts val="0"/>
              </a:spcBef>
              <a:spcAft>
                <a:spcPts val="300"/>
              </a:spcAft>
              <a:buNone/>
            </a:pPr>
            <a:r>
              <a:rPr lang="en-US" sz="4000" spc="-100" dirty="0">
                <a:solidFill>
                  <a:schemeClr val="accent4">
                    <a:alpha val="99000"/>
                  </a:schemeClr>
                </a:solidFill>
                <a:latin typeface="Segoe UI Light" pitchFamily="34" charset="0"/>
              </a:rPr>
              <a:t>Scale Out Your Data</a:t>
            </a:r>
          </a:p>
          <a:p>
            <a:pPr marL="3175" lvl="1" indent="0" defTabSz="914287">
              <a:spcBef>
                <a:spcPts val="600"/>
              </a:spcBef>
              <a:buNone/>
            </a:pPr>
            <a:r>
              <a:rPr lang="en-US" sz="2400" spc="-51" dirty="0"/>
              <a:t>Integrated database partitioning</a:t>
            </a:r>
          </a:p>
          <a:p>
            <a:pPr marL="3175" lvl="1" indent="0" defTabSz="914287">
              <a:spcBef>
                <a:spcPts val="600"/>
              </a:spcBef>
              <a:buNone/>
            </a:pPr>
            <a:r>
              <a:rPr lang="en-US" sz="2400" spc="-51" dirty="0" smtClean="0"/>
              <a:t>Multi-tenancy </a:t>
            </a:r>
            <a:r>
              <a:rPr lang="en-US" sz="2400" spc="-51" dirty="0"/>
              <a:t>via flexible repartitioning</a:t>
            </a:r>
          </a:p>
          <a:p>
            <a:pPr marL="3175" lvl="1" indent="0" defTabSz="914287">
              <a:spcBef>
                <a:spcPts val="600"/>
              </a:spcBef>
              <a:buNone/>
            </a:pPr>
            <a:r>
              <a:rPr lang="en-US" sz="2400" spc="-51" dirty="0" smtClean="0"/>
              <a:t>Add </a:t>
            </a:r>
            <a:r>
              <a:rPr lang="en-US" sz="2400" spc="-51" dirty="0"/>
              <a:t>and remove database </a:t>
            </a:r>
            <a:r>
              <a:rPr lang="en-US" sz="2400" spc="-51" dirty="0" smtClean="0"/>
              <a:t>nodes seamlessly</a:t>
            </a:r>
          </a:p>
          <a:p>
            <a:pPr marL="3175" lvl="1" indent="0" defTabSz="914287">
              <a:spcBef>
                <a:spcPts val="600"/>
              </a:spcBef>
              <a:buNone/>
            </a:pPr>
            <a:r>
              <a:rPr lang="en-US" sz="2400" spc="-51" dirty="0"/>
              <a:t>Enables greater scalability and </a:t>
            </a:r>
            <a:r>
              <a:rPr lang="en-US" sz="2400" spc="-51" dirty="0" smtClean="0"/>
              <a:t>performance</a:t>
            </a:r>
          </a:p>
          <a:p>
            <a:pPr marL="3175" lvl="1" indent="0" defTabSz="914287">
              <a:spcBef>
                <a:spcPts val="600"/>
              </a:spcBef>
              <a:buNone/>
            </a:pPr>
            <a:r>
              <a:rPr lang="en-US" sz="2400" spc="-51" dirty="0"/>
              <a:t>Dynamic partitioning with no downtime</a:t>
            </a:r>
          </a:p>
          <a:p>
            <a:pPr marL="3175" lvl="1" indent="0" defTabSz="914287">
              <a:spcBef>
                <a:spcPts val="600"/>
              </a:spcBef>
              <a:buNone/>
            </a:pPr>
            <a:endParaRPr lang="en-US" sz="2400" spc="-51" dirty="0"/>
          </a:p>
          <a:p>
            <a:pPr marL="3175" lvl="1" indent="0" defTabSz="914287">
              <a:spcBef>
                <a:spcPts val="600"/>
              </a:spcBef>
              <a:buNone/>
            </a:pPr>
            <a:r>
              <a:rPr lang="en-US" sz="1600" spc="-51" dirty="0"/>
              <a:t/>
            </a:r>
            <a:br>
              <a:rPr lang="en-US" sz="1600" spc="-51" dirty="0"/>
            </a:br>
            <a:endParaRPr lang="en-US" sz="2000" dirty="0"/>
          </a:p>
        </p:txBody>
      </p:sp>
      <p:sp>
        <p:nvSpPr>
          <p:cNvPr id="21" name="Freeform 11"/>
          <p:cNvSpPr>
            <a:spLocks noEditPoints="1"/>
          </p:cNvSpPr>
          <p:nvPr/>
        </p:nvSpPr>
        <p:spPr bwMode="auto">
          <a:xfrm>
            <a:off x="3016192" y="3497363"/>
            <a:ext cx="964221" cy="1301128"/>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lumMod val="75000"/>
            </a:schemeClr>
          </a:solidFill>
          <a:ln w="19050">
            <a:noFill/>
          </a:ln>
        </p:spPr>
        <p:txBody>
          <a:bodyPr vert="horz" wrap="square" lIns="121899" tIns="60949" rIns="121899" bIns="60949" numCol="1" anchor="t" anchorCtr="0" compatLnSpc="1">
            <a:prstTxWarp prst="textNoShape">
              <a:avLst/>
            </a:prstTxWarp>
          </a:bodyPr>
          <a:lstStyle/>
          <a:p>
            <a:endParaRPr lang="en-US" dirty="0"/>
          </a:p>
        </p:txBody>
      </p:sp>
      <p:sp>
        <p:nvSpPr>
          <p:cNvPr id="24" name="Freeform 11"/>
          <p:cNvSpPr>
            <a:spLocks noEditPoints="1"/>
          </p:cNvSpPr>
          <p:nvPr/>
        </p:nvSpPr>
        <p:spPr bwMode="auto">
          <a:xfrm>
            <a:off x="741401" y="3497363"/>
            <a:ext cx="964221" cy="1301128"/>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lumMod val="75000"/>
            </a:schemeClr>
          </a:solidFill>
          <a:ln w="19050">
            <a:noFill/>
          </a:ln>
        </p:spPr>
        <p:txBody>
          <a:bodyPr vert="horz" wrap="square" lIns="121899" tIns="60949" rIns="121899" bIns="60949" numCol="1" anchor="t" anchorCtr="0" compatLnSpc="1">
            <a:prstTxWarp prst="textNoShape">
              <a:avLst/>
            </a:prstTxWarp>
          </a:bodyPr>
          <a:lstStyle/>
          <a:p>
            <a:endParaRPr lang="en-US" dirty="0"/>
          </a:p>
        </p:txBody>
      </p:sp>
      <p:sp>
        <p:nvSpPr>
          <p:cNvPr id="25" name="Freeform 11"/>
          <p:cNvSpPr>
            <a:spLocks noEditPoints="1"/>
          </p:cNvSpPr>
          <p:nvPr/>
        </p:nvSpPr>
        <p:spPr bwMode="auto">
          <a:xfrm>
            <a:off x="1896073" y="3497363"/>
            <a:ext cx="964221" cy="1301128"/>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lumMod val="75000"/>
            </a:schemeClr>
          </a:solidFill>
          <a:ln w="19050">
            <a:noFill/>
          </a:ln>
        </p:spPr>
        <p:txBody>
          <a:bodyPr vert="horz" wrap="square" lIns="121899" tIns="60949" rIns="121899" bIns="60949" numCol="1" anchor="t" anchorCtr="0" compatLnSpc="1">
            <a:prstTxWarp prst="textNoShape">
              <a:avLst/>
            </a:prstTxWarp>
          </a:bodyPr>
          <a:lstStyle/>
          <a:p>
            <a:endParaRPr lang="en-US" dirty="0"/>
          </a:p>
        </p:txBody>
      </p:sp>
      <p:sp>
        <p:nvSpPr>
          <p:cNvPr id="26" name="Freeform 11"/>
          <p:cNvSpPr>
            <a:spLocks noEditPoints="1"/>
          </p:cNvSpPr>
          <p:nvPr/>
        </p:nvSpPr>
        <p:spPr bwMode="auto">
          <a:xfrm>
            <a:off x="4143751" y="3497363"/>
            <a:ext cx="964221" cy="1301128"/>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lumMod val="75000"/>
            </a:schemeClr>
          </a:solidFill>
          <a:ln w="19050">
            <a:noFill/>
          </a:ln>
        </p:spPr>
        <p:txBody>
          <a:bodyPr vert="horz" wrap="square" lIns="121899" tIns="60949" rIns="121899" bIns="60949" numCol="1" anchor="t" anchorCtr="0" compatLnSpc="1">
            <a:prstTxWarp prst="textNoShape">
              <a:avLst/>
            </a:prstTxWarp>
          </a:bodyPr>
          <a:lstStyle/>
          <a:p>
            <a:endParaRPr lang="en-US" dirty="0"/>
          </a:p>
        </p:txBody>
      </p:sp>
      <p:sp>
        <p:nvSpPr>
          <p:cNvPr id="27" name="Freeform 11"/>
          <p:cNvSpPr>
            <a:spLocks noEditPoints="1"/>
          </p:cNvSpPr>
          <p:nvPr/>
        </p:nvSpPr>
        <p:spPr bwMode="auto">
          <a:xfrm>
            <a:off x="2378183" y="2089748"/>
            <a:ext cx="964221" cy="1301128"/>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lumMod val="75000"/>
            </a:schemeClr>
          </a:solidFill>
          <a:ln w="19050">
            <a:noFill/>
          </a:ln>
        </p:spPr>
        <p:txBody>
          <a:bodyPr vert="horz" wrap="square" lIns="121899" tIns="60949" rIns="121899" bIns="60949" numCol="1" anchor="t" anchorCtr="0" compatLnSpc="1">
            <a:prstTxWarp prst="textNoShape">
              <a:avLst/>
            </a:prstTxWarp>
          </a:bodyPr>
          <a:lstStyle/>
          <a:p>
            <a:endParaRPr lang="en-US" dirty="0"/>
          </a:p>
        </p:txBody>
      </p:sp>
      <p:sp>
        <p:nvSpPr>
          <p:cNvPr id="11" name="Freeform 11"/>
          <p:cNvSpPr>
            <a:spLocks noEditPoints="1"/>
          </p:cNvSpPr>
          <p:nvPr/>
        </p:nvSpPr>
        <p:spPr bwMode="auto">
          <a:xfrm>
            <a:off x="2378183" y="3497363"/>
            <a:ext cx="964221" cy="1301128"/>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lumMod val="75000"/>
            </a:schemeClr>
          </a:solidFill>
          <a:ln w="19050">
            <a:noFill/>
          </a:ln>
        </p:spPr>
        <p:txBody>
          <a:bodyPr vert="horz" wrap="square" lIns="121899" tIns="60949" rIns="121899" bIns="60949"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3488558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500"/>
                                        <p:tgtEl>
                                          <p:spTgt spid="7">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63" presetClass="path" presetSubtype="0" accel="50000" decel="50000" fill="hold" grpId="1" nodeType="withEffect">
                                  <p:stCondLst>
                                    <p:cond delay="0"/>
                                  </p:stCondLst>
                                  <p:childTnLst>
                                    <p:animMotion origin="layout" path="M -4.16667E-7 -1.36017E-6 L 0.13438 -1.36017E-6 " pathEditMode="relative" rAng="0" ptsTypes="AA">
                                      <p:cBhvr>
                                        <p:cTn id="32" dur="2000" spd="-100000" fill="hold"/>
                                        <p:tgtEl>
                                          <p:spTgt spid="24"/>
                                        </p:tgtEl>
                                        <p:attrNameLst>
                                          <p:attrName>ppt_x</p:attrName>
                                          <p:attrName>ppt_y</p:attrName>
                                        </p:attrNameLst>
                                      </p:cBhvr>
                                      <p:rCtr x="6719" y="0"/>
                                    </p:animMotion>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63" presetClass="path" presetSubtype="0" accel="50000" decel="50000" fill="hold" grpId="1" nodeType="withEffect">
                                  <p:stCondLst>
                                    <p:cond delay="0"/>
                                  </p:stCondLst>
                                  <p:childTnLst>
                                    <p:animMotion origin="layout" path="M -2.08333E-6 -1.36017E-6 L 0.0405 -1.36017E-6 " pathEditMode="relative" rAng="0" ptsTypes="AA">
                                      <p:cBhvr>
                                        <p:cTn id="37" dur="2000" spd="-100000" fill="hold"/>
                                        <p:tgtEl>
                                          <p:spTgt spid="25"/>
                                        </p:tgtEl>
                                        <p:attrNameLst>
                                          <p:attrName>ppt_x</p:attrName>
                                          <p:attrName>ppt_y</p:attrName>
                                        </p:attrNameLst>
                                      </p:cBhvr>
                                      <p:rCtr x="2018" y="0"/>
                                    </p:animMotion>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35" presetClass="path" presetSubtype="0" accel="50000" decel="50000" fill="hold" grpId="1" nodeType="withEffect">
                                  <p:stCondLst>
                                    <p:cond delay="0"/>
                                  </p:stCondLst>
                                  <p:childTnLst>
                                    <p:animMotion origin="layout" path="M 1.04167E-6 -1.36017E-6 L -0.05729 -1.36017E-6 " pathEditMode="relative" rAng="0" ptsTypes="AA">
                                      <p:cBhvr>
                                        <p:cTn id="42" dur="2000" spd="-100000" fill="hold"/>
                                        <p:tgtEl>
                                          <p:spTgt spid="21"/>
                                        </p:tgtEl>
                                        <p:attrNameLst>
                                          <p:attrName>ppt_x</p:attrName>
                                          <p:attrName>ppt_y</p:attrName>
                                        </p:attrNameLst>
                                      </p:cBhvr>
                                      <p:rCtr x="-2865" y="0"/>
                                    </p:animMotion>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35" presetClass="path" presetSubtype="0" accel="50000" decel="50000" fill="hold" grpId="1" nodeType="withEffect">
                                  <p:stCondLst>
                                    <p:cond delay="0"/>
                                  </p:stCondLst>
                                  <p:childTnLst>
                                    <p:animMotion origin="layout" path="M 2.91667E-6 -1.36017E-6 L -0.14571 -1.36017E-6 " pathEditMode="relative" rAng="0" ptsTypes="AA">
                                      <p:cBhvr>
                                        <p:cTn id="47" dur="2000" spd="-100000" fill="hold"/>
                                        <p:tgtEl>
                                          <p:spTgt spid="26"/>
                                        </p:tgtEl>
                                        <p:attrNameLst>
                                          <p:attrName>ppt_x</p:attrName>
                                          <p:attrName>ppt_y</p:attrName>
                                        </p:attrNameLst>
                                      </p:cBhvr>
                                      <p:rCtr x="-7292" y="0"/>
                                    </p:animMotion>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42" presetClass="path" presetSubtype="0" accel="50000" decel="50000" fill="hold" grpId="1" nodeType="withEffect">
                                  <p:stCondLst>
                                    <p:cond delay="0"/>
                                  </p:stCondLst>
                                  <p:childTnLst>
                                    <p:animMotion origin="layout" path="M 4.79167E-6 2.26694E-7 L 4.79167E-6 0.20264 " pathEditMode="relative" rAng="0" ptsTypes="AA">
                                      <p:cBhvr>
                                        <p:cTn id="52" dur="2000" spd="-100000" fill="hold"/>
                                        <p:tgtEl>
                                          <p:spTgt spid="27"/>
                                        </p:tgtEl>
                                        <p:attrNameLst>
                                          <p:attrName>ppt_x</p:attrName>
                                          <p:attrName>ppt_y</p:attrName>
                                        </p:attrNameLst>
                                      </p:cBhvr>
                                      <p:rCtr x="0" y="10132"/>
                                    </p:animMotion>
                                  </p:childTnLst>
                                </p:cTn>
                              </p:par>
                              <p:par>
                                <p:cTn id="53" presetID="10" presetClass="exit" presetSubtype="0" fill="hold" grpId="0" nodeType="withEffect">
                                  <p:stCondLst>
                                    <p:cond delay="0"/>
                                  </p:stCondLst>
                                  <p:childTnLst>
                                    <p:animEffect transition="out" filter="fade">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1" grpId="0" animBg="1"/>
      <p:bldP spid="21" grpId="1" animBg="1"/>
      <p:bldP spid="24" grpId="0" animBg="1"/>
      <p:bldP spid="24" grpId="1" animBg="1"/>
      <p:bldP spid="25" grpId="0" animBg="1"/>
      <p:bldP spid="25" grpId="1" animBg="1"/>
      <p:bldP spid="26" grpId="0" animBg="1"/>
      <p:bldP spid="26" grpId="1" animBg="1"/>
      <p:bldP spid="27" grpId="0" animBg="1"/>
      <p:bldP spid="27" grpId="1"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a:gradFill>
                  <a:gsLst>
                    <a:gs pos="1250">
                      <a:srgbClr val="FFFFFF"/>
                    </a:gs>
                    <a:gs pos="100000">
                      <a:srgbClr val="FFFFFF"/>
                    </a:gs>
                  </a:gsLst>
                  <a:lin ang="5400000" scaled="0"/>
                </a:gradFill>
              </a:rPr>
              <a:t>SQL Federation</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92034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1207" y="3452039"/>
            <a:ext cx="6991403" cy="2002536"/>
          </a:xfrm>
        </p:spPr>
        <p:txBody>
          <a:bodyPr/>
          <a:lstStyle/>
          <a:p>
            <a:r>
              <a:rPr lang="en-US" dirty="0" smtClean="0"/>
              <a:t>Windows Azure Storage and Database</a:t>
            </a:r>
            <a:br>
              <a:rPr lang="en-US" dirty="0" smtClean="0"/>
            </a:br>
            <a:endParaRPr lang="en-US" dirty="0"/>
          </a:p>
        </p:txBody>
      </p:sp>
      <p:sp>
        <p:nvSpPr>
          <p:cNvPr id="4" name="Text Placeholder 3"/>
          <p:cNvSpPr>
            <a:spLocks noGrp="1"/>
          </p:cNvSpPr>
          <p:nvPr>
            <p:ph type="body" sz="quarter" idx="12"/>
          </p:nvPr>
        </p:nvSpPr>
        <p:spPr/>
        <p:txBody>
          <a:bodyPr/>
          <a:lstStyle/>
          <a:p>
            <a:r>
              <a:rPr lang="en-US" dirty="0" smtClean="0"/>
              <a:t>Name</a:t>
            </a:r>
          </a:p>
          <a:p>
            <a:r>
              <a:rPr lang="en-US" dirty="0" smtClean="0"/>
              <a:t>Title</a:t>
            </a:r>
          </a:p>
          <a:p>
            <a:r>
              <a:rPr lang="en-US" dirty="0" smtClean="0"/>
              <a:t>Organization</a:t>
            </a:r>
            <a:endParaRPr lang="en-US" dirty="0"/>
          </a:p>
        </p:txBody>
      </p:sp>
      <p:sp>
        <p:nvSpPr>
          <p:cNvPr id="3" name="AutoShape 4"/>
          <p:cNvSpPr>
            <a:spLocks noChangeAspect="1" noChangeArrowheads="1" noTextEdit="1"/>
          </p:cNvSpPr>
          <p:nvPr/>
        </p:nvSpPr>
        <p:spPr bwMode="auto">
          <a:xfrm>
            <a:off x="2335214" y="1546225"/>
            <a:ext cx="7515225"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2652542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SQL Reporting</a:t>
            </a:r>
            <a:endParaRPr lang="en-US" dirty="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517" t="13756" b="1412"/>
          <a:stretch/>
        </p:blipFill>
        <p:spPr>
          <a:xfrm>
            <a:off x="679969" y="1587500"/>
            <a:ext cx="5080030" cy="4216400"/>
          </a:xfrm>
          <a:prstGeom prst="rect">
            <a:avLst/>
          </a:prstGeom>
          <a:noFill/>
          <a:ln w="3175">
            <a:solidFill>
              <a:schemeClr val="bg2"/>
            </a:solidFill>
            <a:miter lim="800000"/>
          </a:ln>
        </p:spPr>
      </p:pic>
      <p:sp>
        <p:nvSpPr>
          <p:cNvPr id="9" name="Content Placeholder 2"/>
          <p:cNvSpPr txBox="1">
            <a:spLocks/>
          </p:cNvSpPr>
          <p:nvPr/>
        </p:nvSpPr>
        <p:spPr>
          <a:xfrm>
            <a:off x="6323011" y="1954970"/>
            <a:ext cx="5573712" cy="2972631"/>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287">
              <a:spcBef>
                <a:spcPts val="0"/>
              </a:spcBef>
              <a:spcAft>
                <a:spcPts val="300"/>
              </a:spcAft>
              <a:buNone/>
            </a:pPr>
            <a:r>
              <a:rPr lang="en-US" sz="4000" spc="-100" dirty="0">
                <a:solidFill>
                  <a:schemeClr val="accent2">
                    <a:alpha val="99000"/>
                  </a:schemeClr>
                </a:solidFill>
                <a:latin typeface="Segoe UI Light" pitchFamily="34" charset="0"/>
              </a:rPr>
              <a:t>Visualize Your Data</a:t>
            </a:r>
          </a:p>
          <a:p>
            <a:pPr marL="3175" lvl="1" indent="0" defTabSz="914287">
              <a:spcBef>
                <a:spcPts val="600"/>
              </a:spcBef>
              <a:buNone/>
            </a:pPr>
            <a:r>
              <a:rPr lang="en-US" sz="2400" spc="-51" dirty="0"/>
              <a:t>Reporting delivered as cloud </a:t>
            </a:r>
            <a:r>
              <a:rPr lang="en-US" sz="2400" spc="-51" dirty="0" smtClean="0"/>
              <a:t>service</a:t>
            </a:r>
          </a:p>
          <a:p>
            <a:pPr marL="3175" lvl="1" indent="0" defTabSz="914287">
              <a:spcBef>
                <a:spcPts val="600"/>
              </a:spcBef>
              <a:buNone/>
            </a:pPr>
            <a:r>
              <a:rPr lang="en-US" sz="2400" spc="-51" dirty="0"/>
              <a:t>Elastically scales with demand</a:t>
            </a:r>
          </a:p>
          <a:p>
            <a:pPr marL="3175" lvl="1" indent="0" defTabSz="914287">
              <a:spcBef>
                <a:spcPts val="600"/>
              </a:spcBef>
              <a:buNone/>
            </a:pPr>
            <a:r>
              <a:rPr lang="en-US" sz="2400" spc="-51" dirty="0"/>
              <a:t>Familiar tools &amp; programming model</a:t>
            </a:r>
          </a:p>
          <a:p>
            <a:pPr marL="3175" lvl="1" indent="0" defTabSz="914287">
              <a:spcBef>
                <a:spcPts val="600"/>
              </a:spcBef>
              <a:buNone/>
            </a:pPr>
            <a:r>
              <a:rPr lang="en-US" sz="2400" spc="-51" dirty="0" smtClean="0"/>
              <a:t>Securely view </a:t>
            </a:r>
            <a:r>
              <a:rPr lang="en-US" sz="2400" spc="-51" dirty="0"/>
              <a:t>&amp; </a:t>
            </a:r>
            <a:r>
              <a:rPr lang="en-US" sz="2400" spc="-51" dirty="0" smtClean="0"/>
              <a:t>manage </a:t>
            </a:r>
            <a:r>
              <a:rPr lang="en-US" sz="2400" spc="-51" dirty="0"/>
              <a:t>reports</a:t>
            </a:r>
          </a:p>
          <a:p>
            <a:pPr marL="3175" lvl="1" indent="0" defTabSz="914287">
              <a:spcBef>
                <a:spcPts val="600"/>
              </a:spcBef>
              <a:buNone/>
            </a:pPr>
            <a:endParaRPr lang="en-US" sz="1900" spc="-51" dirty="0"/>
          </a:p>
        </p:txBody>
      </p:sp>
    </p:spTree>
    <p:extLst>
      <p:ext uri="{BB962C8B-B14F-4D97-AF65-F5344CB8AC3E}">
        <p14:creationId xmlns:p14="http://schemas.microsoft.com/office/powerpoint/2010/main" val="1152305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28"/>
          <p:cNvSpPr>
            <a:spLocks noChangeAspect="1"/>
          </p:cNvSpPr>
          <p:nvPr/>
        </p:nvSpPr>
        <p:spPr bwMode="black">
          <a:xfrm>
            <a:off x="542239" y="1284688"/>
            <a:ext cx="4829861" cy="266808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2"/>
          </a:solidFill>
          <a:ln>
            <a:noFill/>
          </a:ln>
          <a:extLst/>
        </p:spPr>
        <p:style>
          <a:lnRef idx="2">
            <a:schemeClr val="accent6"/>
          </a:lnRef>
          <a:fillRef idx="1">
            <a:schemeClr val="lt1"/>
          </a:fillRef>
          <a:effectRef idx="0">
            <a:schemeClr val="accent6"/>
          </a:effectRef>
          <a:fontRef idx="minor">
            <a:schemeClr val="dk1"/>
          </a:fontRef>
        </p:style>
        <p:txBody>
          <a:bodyPr vert="horz" wrap="square" lIns="121899" tIns="60949" rIns="121899" bIns="60949" numCol="1" anchor="t" anchorCtr="0" compatLnSpc="1">
            <a:prstTxWarp prst="textNoShape">
              <a:avLst/>
            </a:prstTxWarp>
          </a:bodyPr>
          <a:lstStyle/>
          <a:p>
            <a:endParaRPr lang="en-US">
              <a:solidFill>
                <a:schemeClr val="dk1"/>
              </a:solidFill>
            </a:endParaRPr>
          </a:p>
        </p:txBody>
      </p:sp>
      <p:sp>
        <p:nvSpPr>
          <p:cNvPr id="2" name="Title 1"/>
          <p:cNvSpPr>
            <a:spLocks noGrp="1"/>
          </p:cNvSpPr>
          <p:nvPr>
            <p:ph type="title"/>
          </p:nvPr>
        </p:nvSpPr>
        <p:spPr/>
        <p:txBody>
          <a:bodyPr/>
          <a:lstStyle/>
          <a:p>
            <a:r>
              <a:rPr lang="en-US" dirty="0" smtClean="0"/>
              <a:t>SQL Data Sync</a:t>
            </a:r>
            <a:endParaRPr lang="en-US" dirty="0"/>
          </a:p>
        </p:txBody>
      </p:sp>
      <p:sp>
        <p:nvSpPr>
          <p:cNvPr id="7" name="Content Placeholder 2"/>
          <p:cNvSpPr txBox="1">
            <a:spLocks/>
          </p:cNvSpPr>
          <p:nvPr/>
        </p:nvSpPr>
        <p:spPr>
          <a:xfrm>
            <a:off x="5942052" y="2145470"/>
            <a:ext cx="5992839" cy="3658431"/>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287">
              <a:spcBef>
                <a:spcPts val="0"/>
              </a:spcBef>
              <a:spcAft>
                <a:spcPts val="300"/>
              </a:spcAft>
              <a:buNone/>
            </a:pPr>
            <a:r>
              <a:rPr lang="en-US" sz="4000" spc="-100" dirty="0" smtClean="0">
                <a:solidFill>
                  <a:schemeClr val="accent1">
                    <a:alpha val="99000"/>
                  </a:schemeClr>
                </a:solidFill>
                <a:latin typeface="Segoe UI Light" pitchFamily="34" charset="0"/>
              </a:rPr>
              <a:t>Synchronize Your Data</a:t>
            </a:r>
            <a:endParaRPr lang="en-US" sz="4000" spc="-100" dirty="0">
              <a:solidFill>
                <a:schemeClr val="accent1">
                  <a:alpha val="99000"/>
                </a:schemeClr>
              </a:solidFill>
              <a:latin typeface="Segoe UI Light" pitchFamily="34" charset="0"/>
            </a:endParaRPr>
          </a:p>
          <a:p>
            <a:pPr marL="3175" lvl="1" indent="0" defTabSz="914287">
              <a:spcBef>
                <a:spcPts val="600"/>
              </a:spcBef>
              <a:buNone/>
            </a:pPr>
            <a:r>
              <a:rPr lang="en-US" sz="2400" spc="-51" dirty="0"/>
              <a:t>Database synchronization as a service</a:t>
            </a:r>
          </a:p>
          <a:p>
            <a:pPr marL="3175" lvl="1" indent="0" defTabSz="914287">
              <a:spcBef>
                <a:spcPts val="600"/>
              </a:spcBef>
              <a:buNone/>
            </a:pPr>
            <a:r>
              <a:rPr lang="en-US" sz="2400" spc="-51" dirty="0"/>
              <a:t>On-premises &amp; Azure SQL Database</a:t>
            </a:r>
          </a:p>
          <a:p>
            <a:pPr marL="3175" lvl="1" indent="0" defTabSz="914287">
              <a:spcBef>
                <a:spcPts val="600"/>
              </a:spcBef>
              <a:buNone/>
            </a:pPr>
            <a:r>
              <a:rPr lang="en-US" sz="2400" spc="-51" dirty="0"/>
              <a:t>Configuration driven</a:t>
            </a:r>
          </a:p>
          <a:p>
            <a:pPr marL="3175" lvl="1" indent="0" defTabSz="914287">
              <a:spcBef>
                <a:spcPts val="600"/>
              </a:spcBef>
              <a:buNone/>
            </a:pPr>
            <a:r>
              <a:rPr lang="en-US" sz="2400" spc="-51" dirty="0"/>
              <a:t>Elastically scales with demand</a:t>
            </a:r>
          </a:p>
          <a:p>
            <a:pPr marL="3175" lvl="1" indent="0" defTabSz="914287">
              <a:spcBef>
                <a:spcPts val="600"/>
              </a:spcBef>
              <a:buNone/>
            </a:pPr>
            <a:r>
              <a:rPr lang="en-US" sz="1600" spc="-51" dirty="0"/>
              <a:t/>
            </a:r>
            <a:br>
              <a:rPr lang="en-US" sz="1600" spc="-51" dirty="0"/>
            </a:br>
            <a:endParaRPr lang="en-US" sz="2000" dirty="0"/>
          </a:p>
        </p:txBody>
      </p:sp>
      <p:sp>
        <p:nvSpPr>
          <p:cNvPr id="21" name="Freeform 11"/>
          <p:cNvSpPr>
            <a:spLocks noEditPoints="1"/>
          </p:cNvSpPr>
          <p:nvPr/>
        </p:nvSpPr>
        <p:spPr bwMode="auto">
          <a:xfrm>
            <a:off x="3696376" y="2802516"/>
            <a:ext cx="1183920" cy="989640"/>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ln>
            <a:noFill/>
          </a:ln>
        </p:spPr>
        <p:style>
          <a:lnRef idx="2">
            <a:schemeClr val="accent6"/>
          </a:lnRef>
          <a:fillRef idx="1">
            <a:schemeClr val="lt1"/>
          </a:fillRef>
          <a:effectRef idx="0">
            <a:schemeClr val="accent6"/>
          </a:effectRef>
          <a:fontRef idx="minor">
            <a:schemeClr val="dk1"/>
          </a:fontRef>
        </p:style>
        <p:txBody>
          <a:bodyPr vert="horz" wrap="square" lIns="121899" tIns="60949" rIns="121899" bIns="60949" numCol="1" anchor="t" anchorCtr="0" compatLnSpc="1">
            <a:prstTxWarp prst="textNoShape">
              <a:avLst/>
            </a:prstTxWarp>
          </a:bodyPr>
          <a:lstStyle/>
          <a:p>
            <a:endParaRPr lang="en-US" dirty="0"/>
          </a:p>
        </p:txBody>
      </p:sp>
      <p:sp>
        <p:nvSpPr>
          <p:cNvPr id="22" name="Freeform 11"/>
          <p:cNvSpPr>
            <a:spLocks noEditPoints="1"/>
          </p:cNvSpPr>
          <p:nvPr/>
        </p:nvSpPr>
        <p:spPr bwMode="auto">
          <a:xfrm>
            <a:off x="1202011" y="2802516"/>
            <a:ext cx="1183920" cy="989640"/>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ln>
            <a:noFill/>
          </a:ln>
        </p:spPr>
        <p:style>
          <a:lnRef idx="2">
            <a:schemeClr val="accent6"/>
          </a:lnRef>
          <a:fillRef idx="1">
            <a:schemeClr val="lt1"/>
          </a:fillRef>
          <a:effectRef idx="0">
            <a:schemeClr val="accent6"/>
          </a:effectRef>
          <a:fontRef idx="minor">
            <a:schemeClr val="dk1"/>
          </a:fontRef>
        </p:style>
        <p:txBody>
          <a:bodyPr vert="horz" wrap="square" lIns="121899" tIns="60949" rIns="121899" bIns="60949" numCol="1" anchor="t" anchorCtr="0" compatLnSpc="1">
            <a:prstTxWarp prst="textNoShape">
              <a:avLst/>
            </a:prstTxWarp>
          </a:bodyPr>
          <a:lstStyle/>
          <a:p>
            <a:endParaRPr lang="en-US" dirty="0"/>
          </a:p>
        </p:txBody>
      </p:sp>
      <p:sp>
        <p:nvSpPr>
          <p:cNvPr id="23" name="Rectangle 22"/>
          <p:cNvSpPr/>
          <p:nvPr/>
        </p:nvSpPr>
        <p:spPr>
          <a:xfrm>
            <a:off x="1793971" y="1989297"/>
            <a:ext cx="2359515" cy="689576"/>
          </a:xfrm>
          <a:prstGeom prst="rect">
            <a:avLst/>
          </a:pr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35991" tIns="335991" rIns="335991" bIns="335991" numCol="1" spcCol="1693" anchor="ctr" anchorCtr="0">
            <a:noAutofit/>
          </a:bodyPr>
          <a:lstStyle/>
          <a:p>
            <a:pPr algn="ctr" defTabSz="1125870">
              <a:lnSpc>
                <a:spcPct val="90000"/>
              </a:lnSpc>
              <a:spcBef>
                <a:spcPct val="0"/>
              </a:spcBef>
              <a:spcAft>
                <a:spcPct val="35000"/>
              </a:spcAft>
            </a:pPr>
            <a:r>
              <a:rPr lang="en-US" sz="2500" dirty="0">
                <a:solidFill>
                  <a:schemeClr val="bg1">
                    <a:alpha val="99000"/>
                  </a:schemeClr>
                </a:solidFill>
              </a:rPr>
              <a:t>Azure SQL Databases</a:t>
            </a:r>
          </a:p>
        </p:txBody>
      </p:sp>
      <p:sp>
        <p:nvSpPr>
          <p:cNvPr id="25" name="Rectangle 24"/>
          <p:cNvSpPr/>
          <p:nvPr/>
        </p:nvSpPr>
        <p:spPr>
          <a:xfrm>
            <a:off x="2545213" y="4937728"/>
            <a:ext cx="2864828" cy="747000"/>
          </a:xfrm>
          <a:prstGeom prst="rect">
            <a:avLst/>
          </a:pr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35991" tIns="335991" rIns="335991" bIns="335991" numCol="1" spcCol="1693" anchor="ctr" anchorCtr="0">
            <a:noAutofit/>
          </a:bodyPr>
          <a:lstStyle/>
          <a:p>
            <a:pPr defTabSz="1125870">
              <a:lnSpc>
                <a:spcPct val="90000"/>
              </a:lnSpc>
              <a:spcBef>
                <a:spcPct val="0"/>
              </a:spcBef>
              <a:spcAft>
                <a:spcPct val="35000"/>
              </a:spcAft>
            </a:pPr>
            <a:r>
              <a:rPr lang="en-US" sz="2500" dirty="0">
                <a:gradFill>
                  <a:gsLst>
                    <a:gs pos="0">
                      <a:schemeClr val="tx1"/>
                    </a:gs>
                    <a:gs pos="100000">
                      <a:schemeClr val="tx1"/>
                    </a:gs>
                  </a:gsLst>
                  <a:lin ang="5400000" scaled="0"/>
                </a:gradFill>
              </a:rPr>
              <a:t>SQL Server </a:t>
            </a:r>
            <a:br>
              <a:rPr lang="en-US" sz="2500" dirty="0">
                <a:gradFill>
                  <a:gsLst>
                    <a:gs pos="0">
                      <a:schemeClr val="tx1"/>
                    </a:gs>
                    <a:gs pos="100000">
                      <a:schemeClr val="tx1"/>
                    </a:gs>
                  </a:gsLst>
                  <a:lin ang="5400000" scaled="0"/>
                </a:gradFill>
              </a:rPr>
            </a:br>
            <a:r>
              <a:rPr lang="en-US" sz="2500" dirty="0">
                <a:gradFill>
                  <a:gsLst>
                    <a:gs pos="0">
                      <a:schemeClr val="tx1"/>
                    </a:gs>
                    <a:gs pos="100000">
                      <a:schemeClr val="tx1"/>
                    </a:gs>
                  </a:gsLst>
                  <a:lin ang="5400000" scaled="0"/>
                </a:gradFill>
              </a:rPr>
              <a:t>(On-Premises)</a:t>
            </a:r>
          </a:p>
        </p:txBody>
      </p:sp>
      <p:cxnSp>
        <p:nvCxnSpPr>
          <p:cNvPr id="26" name="Straight Connector 25"/>
          <p:cNvCxnSpPr/>
          <p:nvPr/>
        </p:nvCxnSpPr>
        <p:spPr>
          <a:xfrm flipH="1">
            <a:off x="2463854" y="3297336"/>
            <a:ext cx="1310445" cy="0"/>
          </a:xfrm>
          <a:prstGeom prst="line">
            <a:avLst/>
          </a:prstGeom>
          <a:ln w="63500">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793970" y="3792156"/>
            <a:ext cx="0" cy="843344"/>
          </a:xfrm>
          <a:prstGeom prst="line">
            <a:avLst/>
          </a:prstGeom>
          <a:ln w="635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Freeform 6"/>
          <p:cNvSpPr>
            <a:spLocks noEditPoints="1"/>
          </p:cNvSpPr>
          <p:nvPr/>
        </p:nvSpPr>
        <p:spPr bwMode="auto">
          <a:xfrm>
            <a:off x="1124086" y="4771697"/>
            <a:ext cx="1339768" cy="1090449"/>
          </a:xfrm>
          <a:custGeom>
            <a:avLst/>
            <a:gdLst>
              <a:gd name="T0" fmla="*/ 297 w 553"/>
              <a:gd name="T1" fmla="*/ 288 h 411"/>
              <a:gd name="T2" fmla="*/ 290 w 553"/>
              <a:gd name="T3" fmla="*/ 1 h 411"/>
              <a:gd name="T4" fmla="*/ 308 w 553"/>
              <a:gd name="T5" fmla="*/ 1 h 411"/>
              <a:gd name="T6" fmla="*/ 547 w 553"/>
              <a:gd name="T7" fmla="*/ 141 h 411"/>
              <a:gd name="T8" fmla="*/ 69 w 553"/>
              <a:gd name="T9" fmla="*/ 263 h 411"/>
              <a:gd name="T10" fmla="*/ 51 w 553"/>
              <a:gd name="T11" fmla="*/ 275 h 411"/>
              <a:gd name="T12" fmla="*/ 206 w 553"/>
              <a:gd name="T13" fmla="*/ 341 h 411"/>
              <a:gd name="T14" fmla="*/ 306 w 553"/>
              <a:gd name="T15" fmla="*/ 310 h 411"/>
              <a:gd name="T16" fmla="*/ 34 w 553"/>
              <a:gd name="T17" fmla="*/ 152 h 411"/>
              <a:gd name="T18" fmla="*/ 19 w 553"/>
              <a:gd name="T19" fmla="*/ 144 h 411"/>
              <a:gd name="T20" fmla="*/ 0 w 553"/>
              <a:gd name="T21" fmla="*/ 154 h 411"/>
              <a:gd name="T22" fmla="*/ 1 w 553"/>
              <a:gd name="T23" fmla="*/ 245 h 411"/>
              <a:gd name="T24" fmla="*/ 23 w 553"/>
              <a:gd name="T25" fmla="*/ 259 h 411"/>
              <a:gd name="T26" fmla="*/ 20 w 553"/>
              <a:gd name="T27" fmla="*/ 235 h 411"/>
              <a:gd name="T28" fmla="*/ 20 w 553"/>
              <a:gd name="T29" fmla="*/ 167 h 411"/>
              <a:gd name="T30" fmla="*/ 287 w 553"/>
              <a:gd name="T31" fmla="*/ 387 h 411"/>
              <a:gd name="T32" fmla="*/ 248 w 553"/>
              <a:gd name="T33" fmla="*/ 371 h 411"/>
              <a:gd name="T34" fmla="*/ 288 w 553"/>
              <a:gd name="T35" fmla="*/ 410 h 411"/>
              <a:gd name="T36" fmla="*/ 301 w 553"/>
              <a:gd name="T37" fmla="*/ 410 h 411"/>
              <a:gd name="T38" fmla="*/ 306 w 553"/>
              <a:gd name="T39" fmla="*/ 310 h 411"/>
              <a:gd name="T40" fmla="*/ 553 w 553"/>
              <a:gd name="T41" fmla="*/ 151 h 411"/>
              <a:gd name="T42" fmla="*/ 317 w 553"/>
              <a:gd name="T43" fmla="*/ 310 h 411"/>
              <a:gd name="T44" fmla="*/ 544 w 553"/>
              <a:gd name="T45" fmla="*/ 246 h 411"/>
              <a:gd name="T46" fmla="*/ 553 w 553"/>
              <a:gd name="T47" fmla="*/ 154 h 411"/>
              <a:gd name="T48" fmla="*/ 181 w 553"/>
              <a:gd name="T49" fmla="*/ 306 h 411"/>
              <a:gd name="T50" fmla="*/ 186 w 553"/>
              <a:gd name="T51" fmla="*/ 293 h 411"/>
              <a:gd name="T52" fmla="*/ 112 w 553"/>
              <a:gd name="T53" fmla="*/ 244 h 411"/>
              <a:gd name="T54" fmla="*/ 104 w 553"/>
              <a:gd name="T55" fmla="*/ 256 h 411"/>
              <a:gd name="T56" fmla="*/ 178 w 553"/>
              <a:gd name="T57" fmla="*/ 305 h 411"/>
              <a:gd name="T58" fmla="*/ 246 w 553"/>
              <a:gd name="T59" fmla="*/ 357 h 411"/>
              <a:gd name="T60" fmla="*/ 228 w 553"/>
              <a:gd name="T61" fmla="*/ 361 h 411"/>
              <a:gd name="T62" fmla="*/ 244 w 553"/>
              <a:gd name="T63" fmla="*/ 314 h 411"/>
              <a:gd name="T64" fmla="*/ 246 w 553"/>
              <a:gd name="T65" fmla="*/ 306 h 411"/>
              <a:gd name="T66" fmla="*/ 216 w 553"/>
              <a:gd name="T67" fmla="*/ 315 h 411"/>
              <a:gd name="T68" fmla="*/ 213 w 553"/>
              <a:gd name="T69" fmla="*/ 369 h 411"/>
              <a:gd name="T70" fmla="*/ 224 w 553"/>
              <a:gd name="T71" fmla="*/ 377 h 411"/>
              <a:gd name="T72" fmla="*/ 246 w 553"/>
              <a:gd name="T73" fmla="*/ 357 h 411"/>
              <a:gd name="T74" fmla="*/ 53 w 553"/>
              <a:gd name="T75" fmla="*/ 252 h 411"/>
              <a:gd name="T76" fmla="*/ 45 w 553"/>
              <a:gd name="T77" fmla="*/ 220 h 411"/>
              <a:gd name="T78" fmla="*/ 63 w 553"/>
              <a:gd name="T79" fmla="*/ 202 h 411"/>
              <a:gd name="T80" fmla="*/ 53 w 553"/>
              <a:gd name="T81" fmla="*/ 200 h 411"/>
              <a:gd name="T82" fmla="*/ 30 w 553"/>
              <a:gd name="T83" fmla="*/ 218 h 411"/>
              <a:gd name="T84" fmla="*/ 32 w 553"/>
              <a:gd name="T85" fmla="*/ 271 h 411"/>
              <a:gd name="T86" fmla="*/ 61 w 553"/>
              <a:gd name="T87" fmla="*/ 26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3" h="411">
                <a:moveTo>
                  <a:pt x="297" y="288"/>
                </a:moveTo>
                <a:cubicBezTo>
                  <a:pt x="297" y="288"/>
                  <a:pt x="297" y="288"/>
                  <a:pt x="297" y="288"/>
                </a:cubicBezTo>
                <a:cubicBezTo>
                  <a:pt x="45" y="145"/>
                  <a:pt x="45" y="145"/>
                  <a:pt x="45" y="145"/>
                </a:cubicBezTo>
                <a:cubicBezTo>
                  <a:pt x="45" y="145"/>
                  <a:pt x="45" y="145"/>
                  <a:pt x="290" y="1"/>
                </a:cubicBezTo>
                <a:cubicBezTo>
                  <a:pt x="293" y="0"/>
                  <a:pt x="296" y="0"/>
                  <a:pt x="299" y="0"/>
                </a:cubicBezTo>
                <a:cubicBezTo>
                  <a:pt x="303" y="0"/>
                  <a:pt x="305" y="0"/>
                  <a:pt x="308" y="1"/>
                </a:cubicBezTo>
                <a:cubicBezTo>
                  <a:pt x="308" y="1"/>
                  <a:pt x="308" y="1"/>
                  <a:pt x="544" y="139"/>
                </a:cubicBezTo>
                <a:cubicBezTo>
                  <a:pt x="546" y="140"/>
                  <a:pt x="546" y="140"/>
                  <a:pt x="547" y="141"/>
                </a:cubicBezTo>
                <a:cubicBezTo>
                  <a:pt x="547" y="141"/>
                  <a:pt x="547" y="141"/>
                  <a:pt x="297" y="288"/>
                </a:cubicBezTo>
                <a:close/>
                <a:moveTo>
                  <a:pt x="69" y="263"/>
                </a:moveTo>
                <a:cubicBezTo>
                  <a:pt x="68" y="265"/>
                  <a:pt x="66" y="266"/>
                  <a:pt x="65" y="267"/>
                </a:cubicBezTo>
                <a:cubicBezTo>
                  <a:pt x="65" y="267"/>
                  <a:pt x="65" y="267"/>
                  <a:pt x="51" y="275"/>
                </a:cubicBezTo>
                <a:cubicBezTo>
                  <a:pt x="51" y="275"/>
                  <a:pt x="51" y="275"/>
                  <a:pt x="206" y="363"/>
                </a:cubicBezTo>
                <a:cubicBezTo>
                  <a:pt x="206" y="363"/>
                  <a:pt x="206" y="363"/>
                  <a:pt x="206" y="341"/>
                </a:cubicBezTo>
                <a:cubicBezTo>
                  <a:pt x="206" y="341"/>
                  <a:pt x="206" y="341"/>
                  <a:pt x="69" y="263"/>
                </a:cubicBezTo>
                <a:close/>
                <a:moveTo>
                  <a:pt x="306" y="310"/>
                </a:moveTo>
                <a:cubicBezTo>
                  <a:pt x="306" y="308"/>
                  <a:pt x="304" y="305"/>
                  <a:pt x="303" y="304"/>
                </a:cubicBezTo>
                <a:cubicBezTo>
                  <a:pt x="303" y="304"/>
                  <a:pt x="303" y="304"/>
                  <a:pt x="34" y="152"/>
                </a:cubicBezTo>
                <a:cubicBezTo>
                  <a:pt x="34" y="152"/>
                  <a:pt x="34" y="152"/>
                  <a:pt x="33" y="152"/>
                </a:cubicBezTo>
                <a:cubicBezTo>
                  <a:pt x="33" y="152"/>
                  <a:pt x="33" y="152"/>
                  <a:pt x="19" y="144"/>
                </a:cubicBezTo>
                <a:cubicBezTo>
                  <a:pt x="14" y="141"/>
                  <a:pt x="10" y="141"/>
                  <a:pt x="6" y="143"/>
                </a:cubicBezTo>
                <a:cubicBezTo>
                  <a:pt x="2" y="146"/>
                  <a:pt x="0" y="149"/>
                  <a:pt x="0" y="154"/>
                </a:cubicBezTo>
                <a:cubicBezTo>
                  <a:pt x="0" y="154"/>
                  <a:pt x="0" y="154"/>
                  <a:pt x="0" y="239"/>
                </a:cubicBezTo>
                <a:cubicBezTo>
                  <a:pt x="0" y="239"/>
                  <a:pt x="0" y="239"/>
                  <a:pt x="1" y="245"/>
                </a:cubicBezTo>
                <a:cubicBezTo>
                  <a:pt x="1" y="245"/>
                  <a:pt x="1" y="245"/>
                  <a:pt x="10" y="251"/>
                </a:cubicBezTo>
                <a:cubicBezTo>
                  <a:pt x="10" y="251"/>
                  <a:pt x="10" y="251"/>
                  <a:pt x="23" y="259"/>
                </a:cubicBezTo>
                <a:cubicBezTo>
                  <a:pt x="23" y="259"/>
                  <a:pt x="23" y="259"/>
                  <a:pt x="23" y="237"/>
                </a:cubicBezTo>
                <a:cubicBezTo>
                  <a:pt x="23" y="237"/>
                  <a:pt x="23" y="237"/>
                  <a:pt x="20" y="235"/>
                </a:cubicBezTo>
                <a:cubicBezTo>
                  <a:pt x="20" y="235"/>
                  <a:pt x="20" y="235"/>
                  <a:pt x="20" y="234"/>
                </a:cubicBezTo>
                <a:cubicBezTo>
                  <a:pt x="20" y="234"/>
                  <a:pt x="20" y="234"/>
                  <a:pt x="20" y="167"/>
                </a:cubicBezTo>
                <a:cubicBezTo>
                  <a:pt x="20" y="167"/>
                  <a:pt x="20" y="167"/>
                  <a:pt x="287" y="320"/>
                </a:cubicBezTo>
                <a:cubicBezTo>
                  <a:pt x="287" y="320"/>
                  <a:pt x="287" y="320"/>
                  <a:pt x="287" y="387"/>
                </a:cubicBezTo>
                <a:cubicBezTo>
                  <a:pt x="287" y="387"/>
                  <a:pt x="287" y="387"/>
                  <a:pt x="252" y="367"/>
                </a:cubicBezTo>
                <a:cubicBezTo>
                  <a:pt x="251" y="368"/>
                  <a:pt x="250" y="370"/>
                  <a:pt x="248" y="371"/>
                </a:cubicBezTo>
                <a:cubicBezTo>
                  <a:pt x="248" y="371"/>
                  <a:pt x="248" y="371"/>
                  <a:pt x="234" y="379"/>
                </a:cubicBezTo>
                <a:cubicBezTo>
                  <a:pt x="234" y="379"/>
                  <a:pt x="234" y="379"/>
                  <a:pt x="288" y="410"/>
                </a:cubicBezTo>
                <a:cubicBezTo>
                  <a:pt x="290" y="411"/>
                  <a:pt x="293" y="411"/>
                  <a:pt x="295" y="411"/>
                </a:cubicBezTo>
                <a:cubicBezTo>
                  <a:pt x="297" y="411"/>
                  <a:pt x="299" y="411"/>
                  <a:pt x="301" y="410"/>
                </a:cubicBezTo>
                <a:cubicBezTo>
                  <a:pt x="303" y="408"/>
                  <a:pt x="305" y="405"/>
                  <a:pt x="306" y="401"/>
                </a:cubicBezTo>
                <a:cubicBezTo>
                  <a:pt x="306" y="401"/>
                  <a:pt x="306" y="401"/>
                  <a:pt x="306" y="310"/>
                </a:cubicBezTo>
                <a:close/>
                <a:moveTo>
                  <a:pt x="553" y="151"/>
                </a:moveTo>
                <a:cubicBezTo>
                  <a:pt x="553" y="151"/>
                  <a:pt x="553" y="151"/>
                  <a:pt x="553" y="151"/>
                </a:cubicBezTo>
                <a:cubicBezTo>
                  <a:pt x="309" y="294"/>
                  <a:pt x="309" y="294"/>
                  <a:pt x="309" y="294"/>
                </a:cubicBezTo>
                <a:cubicBezTo>
                  <a:pt x="314" y="298"/>
                  <a:pt x="317" y="304"/>
                  <a:pt x="317" y="310"/>
                </a:cubicBezTo>
                <a:cubicBezTo>
                  <a:pt x="317" y="310"/>
                  <a:pt x="317" y="310"/>
                  <a:pt x="317" y="375"/>
                </a:cubicBezTo>
                <a:cubicBezTo>
                  <a:pt x="317" y="375"/>
                  <a:pt x="317" y="375"/>
                  <a:pt x="544" y="246"/>
                </a:cubicBezTo>
                <a:cubicBezTo>
                  <a:pt x="549" y="243"/>
                  <a:pt x="553" y="237"/>
                  <a:pt x="553" y="231"/>
                </a:cubicBezTo>
                <a:cubicBezTo>
                  <a:pt x="553" y="231"/>
                  <a:pt x="553" y="231"/>
                  <a:pt x="553" y="154"/>
                </a:cubicBezTo>
                <a:cubicBezTo>
                  <a:pt x="553" y="153"/>
                  <a:pt x="553" y="152"/>
                  <a:pt x="553" y="151"/>
                </a:cubicBezTo>
                <a:close/>
                <a:moveTo>
                  <a:pt x="181" y="306"/>
                </a:moveTo>
                <a:cubicBezTo>
                  <a:pt x="184" y="306"/>
                  <a:pt x="186" y="304"/>
                  <a:pt x="186" y="301"/>
                </a:cubicBezTo>
                <a:cubicBezTo>
                  <a:pt x="186" y="301"/>
                  <a:pt x="186" y="301"/>
                  <a:pt x="186" y="293"/>
                </a:cubicBezTo>
                <a:cubicBezTo>
                  <a:pt x="186" y="290"/>
                  <a:pt x="184" y="286"/>
                  <a:pt x="181" y="284"/>
                </a:cubicBezTo>
                <a:cubicBezTo>
                  <a:pt x="181" y="284"/>
                  <a:pt x="181" y="284"/>
                  <a:pt x="112" y="244"/>
                </a:cubicBezTo>
                <a:cubicBezTo>
                  <a:pt x="107" y="242"/>
                  <a:pt x="104" y="244"/>
                  <a:pt x="104" y="249"/>
                </a:cubicBezTo>
                <a:cubicBezTo>
                  <a:pt x="104" y="249"/>
                  <a:pt x="104" y="249"/>
                  <a:pt x="104" y="256"/>
                </a:cubicBezTo>
                <a:cubicBezTo>
                  <a:pt x="104" y="260"/>
                  <a:pt x="106" y="264"/>
                  <a:pt x="109" y="266"/>
                </a:cubicBezTo>
                <a:cubicBezTo>
                  <a:pt x="109" y="266"/>
                  <a:pt x="109" y="266"/>
                  <a:pt x="178" y="305"/>
                </a:cubicBezTo>
                <a:cubicBezTo>
                  <a:pt x="179" y="306"/>
                  <a:pt x="180" y="306"/>
                  <a:pt x="181" y="306"/>
                </a:cubicBezTo>
                <a:close/>
                <a:moveTo>
                  <a:pt x="246" y="357"/>
                </a:moveTo>
                <a:cubicBezTo>
                  <a:pt x="244" y="354"/>
                  <a:pt x="239" y="354"/>
                  <a:pt x="237" y="355"/>
                </a:cubicBezTo>
                <a:cubicBezTo>
                  <a:pt x="237" y="355"/>
                  <a:pt x="237" y="355"/>
                  <a:pt x="228" y="361"/>
                </a:cubicBezTo>
                <a:cubicBezTo>
                  <a:pt x="228" y="361"/>
                  <a:pt x="228" y="361"/>
                  <a:pt x="228" y="323"/>
                </a:cubicBezTo>
                <a:cubicBezTo>
                  <a:pt x="228" y="323"/>
                  <a:pt x="228" y="323"/>
                  <a:pt x="244" y="314"/>
                </a:cubicBezTo>
                <a:cubicBezTo>
                  <a:pt x="247" y="312"/>
                  <a:pt x="248" y="308"/>
                  <a:pt x="246" y="306"/>
                </a:cubicBezTo>
                <a:cubicBezTo>
                  <a:pt x="246" y="306"/>
                  <a:pt x="246" y="306"/>
                  <a:pt x="246" y="306"/>
                </a:cubicBezTo>
                <a:cubicBezTo>
                  <a:pt x="244" y="303"/>
                  <a:pt x="239" y="302"/>
                  <a:pt x="237" y="304"/>
                </a:cubicBezTo>
                <a:cubicBezTo>
                  <a:pt x="237" y="304"/>
                  <a:pt x="237" y="304"/>
                  <a:pt x="216" y="315"/>
                </a:cubicBezTo>
                <a:cubicBezTo>
                  <a:pt x="214" y="317"/>
                  <a:pt x="213" y="322"/>
                  <a:pt x="213" y="322"/>
                </a:cubicBezTo>
                <a:cubicBezTo>
                  <a:pt x="213" y="322"/>
                  <a:pt x="213" y="322"/>
                  <a:pt x="213" y="369"/>
                </a:cubicBezTo>
                <a:cubicBezTo>
                  <a:pt x="213" y="369"/>
                  <a:pt x="214" y="374"/>
                  <a:pt x="215" y="375"/>
                </a:cubicBezTo>
                <a:cubicBezTo>
                  <a:pt x="217" y="376"/>
                  <a:pt x="221" y="379"/>
                  <a:pt x="224" y="377"/>
                </a:cubicBezTo>
                <a:cubicBezTo>
                  <a:pt x="224" y="377"/>
                  <a:pt x="224" y="377"/>
                  <a:pt x="244" y="365"/>
                </a:cubicBezTo>
                <a:cubicBezTo>
                  <a:pt x="247" y="363"/>
                  <a:pt x="248" y="359"/>
                  <a:pt x="246" y="357"/>
                </a:cubicBezTo>
                <a:close/>
                <a:moveTo>
                  <a:pt x="63" y="253"/>
                </a:moveTo>
                <a:cubicBezTo>
                  <a:pt x="61" y="250"/>
                  <a:pt x="57" y="250"/>
                  <a:pt x="53" y="252"/>
                </a:cubicBezTo>
                <a:cubicBezTo>
                  <a:pt x="53" y="252"/>
                  <a:pt x="53" y="252"/>
                  <a:pt x="45" y="257"/>
                </a:cubicBezTo>
                <a:cubicBezTo>
                  <a:pt x="45" y="257"/>
                  <a:pt x="45" y="257"/>
                  <a:pt x="45" y="220"/>
                </a:cubicBezTo>
                <a:cubicBezTo>
                  <a:pt x="45" y="220"/>
                  <a:pt x="45" y="220"/>
                  <a:pt x="61" y="210"/>
                </a:cubicBezTo>
                <a:cubicBezTo>
                  <a:pt x="65" y="208"/>
                  <a:pt x="65" y="205"/>
                  <a:pt x="63" y="202"/>
                </a:cubicBezTo>
                <a:cubicBezTo>
                  <a:pt x="63" y="202"/>
                  <a:pt x="63" y="202"/>
                  <a:pt x="63" y="202"/>
                </a:cubicBezTo>
                <a:cubicBezTo>
                  <a:pt x="61" y="199"/>
                  <a:pt x="57" y="198"/>
                  <a:pt x="53" y="200"/>
                </a:cubicBezTo>
                <a:cubicBezTo>
                  <a:pt x="53" y="200"/>
                  <a:pt x="53" y="200"/>
                  <a:pt x="33" y="212"/>
                </a:cubicBezTo>
                <a:cubicBezTo>
                  <a:pt x="31" y="213"/>
                  <a:pt x="30" y="218"/>
                  <a:pt x="30" y="218"/>
                </a:cubicBezTo>
                <a:cubicBezTo>
                  <a:pt x="30" y="218"/>
                  <a:pt x="30" y="218"/>
                  <a:pt x="30" y="266"/>
                </a:cubicBezTo>
                <a:cubicBezTo>
                  <a:pt x="30" y="266"/>
                  <a:pt x="31" y="270"/>
                  <a:pt x="32" y="271"/>
                </a:cubicBezTo>
                <a:cubicBezTo>
                  <a:pt x="33" y="273"/>
                  <a:pt x="38" y="275"/>
                  <a:pt x="41" y="273"/>
                </a:cubicBezTo>
                <a:cubicBezTo>
                  <a:pt x="41" y="273"/>
                  <a:pt x="41" y="273"/>
                  <a:pt x="61" y="261"/>
                </a:cubicBezTo>
                <a:cubicBezTo>
                  <a:pt x="65" y="259"/>
                  <a:pt x="65" y="255"/>
                  <a:pt x="63" y="253"/>
                </a:cubicBezTo>
                <a:close/>
              </a:path>
            </a:pathLst>
          </a:custGeom>
          <a:solidFill>
            <a:schemeClr val="accent2"/>
          </a:solidFill>
          <a:ln>
            <a:noFill/>
          </a:ln>
          <a:extLst/>
        </p:spPr>
        <p:style>
          <a:lnRef idx="2">
            <a:schemeClr val="accent6"/>
          </a:lnRef>
          <a:fillRef idx="1">
            <a:schemeClr val="lt1"/>
          </a:fillRef>
          <a:effectRef idx="0">
            <a:schemeClr val="accent6"/>
          </a:effectRef>
          <a:fontRef idx="minor">
            <a:schemeClr val="dk1"/>
          </a:fontRef>
        </p:style>
        <p:txBody>
          <a:bodyPr vert="horz" wrap="square" lIns="121899" tIns="60949" rIns="121899" bIns="60949"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19658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677356" y="2235011"/>
            <a:ext cx="2472613" cy="247497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SQL Server in a Virtual Machine</a:t>
            </a:r>
          </a:p>
        </p:txBody>
      </p:sp>
      <p:sp>
        <p:nvSpPr>
          <p:cNvPr id="18" name="SQLDB"/>
          <p:cNvSpPr/>
          <p:nvPr/>
        </p:nvSpPr>
        <p:spPr bwMode="auto">
          <a:xfrm>
            <a:off x="3367500" y="2235011"/>
            <a:ext cx="2472613" cy="247497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SQL Database</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3584" y="2596896"/>
            <a:ext cx="1520439" cy="1219200"/>
          </a:xfrm>
          <a:prstGeom prst="rect">
            <a:avLst/>
          </a:prstGeom>
        </p:spPr>
      </p:pic>
      <p:pic>
        <p:nvPicPr>
          <p:cNvPr id="20" name="Picture 3" descr="C:\Users\scottkl\AppData\Local\MetroStyleAddIn\Icons\Virtualization.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535" y="2596896"/>
            <a:ext cx="1578253" cy="1219200"/>
          </a:xfrm>
          <a:prstGeom prst="rect">
            <a:avLst/>
          </a:prstGeom>
          <a:noFill/>
          <a:extLst>
            <a:ext uri="{909E8E84-426E-40DD-AFC4-6F175D3DCCD1}">
              <a14:hiddenFill xmlns:a14="http://schemas.microsoft.com/office/drawing/2010/main">
                <a:solidFill>
                  <a:srgbClr val="FFFFFF"/>
                </a:solidFill>
              </a14:hiddenFill>
            </a:ext>
          </a:extLst>
        </p:spPr>
      </p:pic>
      <p:sp>
        <p:nvSpPr>
          <p:cNvPr id="21" name="TableStorage"/>
          <p:cNvSpPr/>
          <p:nvPr/>
        </p:nvSpPr>
        <p:spPr bwMode="auto">
          <a:xfrm>
            <a:off x="6057642" y="2235008"/>
            <a:ext cx="2472613" cy="24749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Table </a:t>
            </a:r>
            <a:br>
              <a:rPr lang="en-US" sz="2000" dirty="0">
                <a:gradFill>
                  <a:gsLst>
                    <a:gs pos="0">
                      <a:srgbClr val="FFFFFF"/>
                    </a:gs>
                    <a:gs pos="100000">
                      <a:srgbClr val="FFFFFF"/>
                    </a:gs>
                  </a:gsLst>
                  <a:lin ang="5400000" scaled="0"/>
                </a:gradFill>
              </a:rPr>
            </a:br>
            <a:r>
              <a:rPr lang="en-US" sz="2000" dirty="0">
                <a:gradFill>
                  <a:gsLst>
                    <a:gs pos="0">
                      <a:srgbClr val="FFFFFF"/>
                    </a:gs>
                    <a:gs pos="100000">
                      <a:srgbClr val="FFFFFF"/>
                    </a:gs>
                  </a:gsLst>
                  <a:lin ang="5400000" scaled="0"/>
                </a:gradFill>
              </a:rPr>
              <a:t>Storage</a:t>
            </a:r>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3727" y="2596896"/>
            <a:ext cx="1520439" cy="1219200"/>
          </a:xfrm>
          <a:prstGeom prst="rect">
            <a:avLst/>
          </a:prstGeom>
        </p:spPr>
      </p:pic>
      <p:sp>
        <p:nvSpPr>
          <p:cNvPr id="23" name="BlobStorage"/>
          <p:cNvSpPr/>
          <p:nvPr/>
        </p:nvSpPr>
        <p:spPr bwMode="auto">
          <a:xfrm>
            <a:off x="8747786" y="2235012"/>
            <a:ext cx="2472613" cy="24749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Blob </a:t>
            </a:r>
            <a:br>
              <a:rPr lang="en-US" sz="2000" dirty="0">
                <a:gradFill>
                  <a:gsLst>
                    <a:gs pos="0">
                      <a:srgbClr val="FFFFFF"/>
                    </a:gs>
                    <a:gs pos="100000">
                      <a:srgbClr val="FFFFFF"/>
                    </a:gs>
                  </a:gsLst>
                  <a:lin ang="5400000" scaled="0"/>
                </a:gradFill>
              </a:rPr>
            </a:br>
            <a:r>
              <a:rPr lang="en-US" sz="2000" dirty="0">
                <a:gradFill>
                  <a:gsLst>
                    <a:gs pos="0">
                      <a:srgbClr val="FFFFFF"/>
                    </a:gs>
                    <a:gs pos="100000">
                      <a:srgbClr val="FFFFFF"/>
                    </a:gs>
                  </a:gsLst>
                  <a:lin ang="5400000" scaled="0"/>
                </a:gradFill>
              </a:rPr>
              <a:t>Storage</a:t>
            </a:r>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23870" y="2596896"/>
            <a:ext cx="1520439" cy="1219200"/>
          </a:xfrm>
          <a:prstGeom prst="rect">
            <a:avLst/>
          </a:prstGeom>
        </p:spPr>
      </p:pic>
      <p:sp useBgFill="1">
        <p:nvSpPr>
          <p:cNvPr id="11" name="Rectangle 10"/>
          <p:cNvSpPr/>
          <p:nvPr/>
        </p:nvSpPr>
        <p:spPr bwMode="auto">
          <a:xfrm>
            <a:off x="0" y="4721144"/>
            <a:ext cx="12188825" cy="2136857"/>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519113" y="228600"/>
            <a:ext cx="11149013" cy="1514261"/>
          </a:xfrm>
        </p:spPr>
        <p:txBody>
          <a:bodyPr/>
          <a:lstStyle/>
          <a:p>
            <a:r>
              <a:rPr lang="en-US" dirty="0"/>
              <a:t>Azure Data Management</a:t>
            </a:r>
            <a:br>
              <a:rPr lang="en-US" dirty="0"/>
            </a:br>
            <a:endParaRPr lang="en-US" dirty="0"/>
          </a:p>
        </p:txBody>
      </p:sp>
    </p:spTree>
    <p:extLst>
      <p:ext uri="{BB962C8B-B14F-4D97-AF65-F5344CB8AC3E}">
        <p14:creationId xmlns:p14="http://schemas.microsoft.com/office/powerpoint/2010/main" val="11135613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7060435" y="1986321"/>
            <a:ext cx="4240275" cy="284202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t" anchorCtr="0" compatLnSpc="1">
            <a:prstTxWarp prst="textNoShape">
              <a:avLst/>
            </a:prstTxWarp>
          </a:bodyPr>
          <a:lstStyle/>
          <a:p>
            <a:pPr algn="ctr" defTabSz="913749"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3" name="Content Placeholder 2"/>
          <p:cNvSpPr>
            <a:spLocks noGrp="1"/>
          </p:cNvSpPr>
          <p:nvPr>
            <p:ph type="body" sz="quarter" idx="10"/>
          </p:nvPr>
        </p:nvSpPr>
        <p:spPr>
          <a:xfrm>
            <a:off x="519113" y="1447799"/>
            <a:ext cx="11149013" cy="3853363"/>
          </a:xfrm>
        </p:spPr>
        <p:txBody>
          <a:bodyPr/>
          <a:lstStyle/>
          <a:p>
            <a:r>
              <a:rPr lang="en-US" dirty="0" smtClean="0"/>
              <a:t>Storage in the Cloud</a:t>
            </a:r>
          </a:p>
          <a:p>
            <a:pPr lvl="1"/>
            <a:r>
              <a:rPr lang="en-US" dirty="0" smtClean="0"/>
              <a:t>Scalable, durable, and available</a:t>
            </a:r>
          </a:p>
          <a:p>
            <a:pPr lvl="1"/>
            <a:r>
              <a:rPr lang="en-US" dirty="0" smtClean="0"/>
              <a:t>Anywhere at anytime access</a:t>
            </a:r>
          </a:p>
          <a:p>
            <a:pPr lvl="1"/>
            <a:r>
              <a:rPr lang="en-US" dirty="0" smtClean="0"/>
              <a:t>Only pay for what the service uses</a:t>
            </a:r>
          </a:p>
          <a:p>
            <a:pPr lvl="1"/>
            <a:endParaRPr lang="en-US" dirty="0" smtClean="0"/>
          </a:p>
          <a:p>
            <a:r>
              <a:rPr lang="en-US" dirty="0" err="1" smtClean="0"/>
              <a:t>RESTful</a:t>
            </a:r>
            <a:r>
              <a:rPr lang="en-US" dirty="0"/>
              <a:t> </a:t>
            </a:r>
            <a:r>
              <a:rPr lang="en-US" dirty="0" smtClean="0"/>
              <a:t>Web Services</a:t>
            </a:r>
          </a:p>
          <a:p>
            <a:pPr lvl="1"/>
            <a:r>
              <a:rPr lang="en-US" dirty="0" smtClean="0"/>
              <a:t>Use from Windows Azure Compute</a:t>
            </a:r>
          </a:p>
          <a:p>
            <a:pPr lvl="1"/>
            <a:r>
              <a:rPr lang="en-US" dirty="0" smtClean="0"/>
              <a:t>Use from anywhere on the internet</a:t>
            </a:r>
            <a:endParaRPr lang="en-US" dirty="0"/>
          </a:p>
        </p:txBody>
      </p:sp>
      <p:sp>
        <p:nvSpPr>
          <p:cNvPr id="2" name="Title 1"/>
          <p:cNvSpPr>
            <a:spLocks noGrp="1"/>
          </p:cNvSpPr>
          <p:nvPr>
            <p:ph type="title"/>
          </p:nvPr>
        </p:nvSpPr>
        <p:spPr/>
        <p:txBody>
          <a:bodyPr/>
          <a:lstStyle/>
          <a:p>
            <a:r>
              <a:rPr lang="en-US" smtClean="0"/>
              <a:t>Windows Azure Storage</a:t>
            </a:r>
            <a:endParaRPr lang="en-US" dirty="0"/>
          </a:p>
        </p:txBody>
      </p:sp>
      <p:grpSp>
        <p:nvGrpSpPr>
          <p:cNvPr id="23" name="Group 22"/>
          <p:cNvGrpSpPr/>
          <p:nvPr/>
        </p:nvGrpSpPr>
        <p:grpSpPr>
          <a:xfrm>
            <a:off x="8466090" y="2841387"/>
            <a:ext cx="1428727" cy="1593179"/>
            <a:chOff x="4787900" y="1978025"/>
            <a:chExt cx="2606676" cy="2906713"/>
          </a:xfrm>
        </p:grpSpPr>
        <p:sp>
          <p:nvSpPr>
            <p:cNvPr id="19" name="Freeform 14"/>
            <p:cNvSpPr>
              <a:spLocks noEditPoints="1"/>
            </p:cNvSpPr>
            <p:nvPr/>
          </p:nvSpPr>
          <p:spPr bwMode="auto">
            <a:xfrm>
              <a:off x="4787900" y="2905125"/>
              <a:ext cx="1979613" cy="1979613"/>
            </a:xfrm>
            <a:custGeom>
              <a:avLst/>
              <a:gdLst>
                <a:gd name="T0" fmla="*/ 1247 w 1247"/>
                <a:gd name="T1" fmla="*/ 1003 h 1247"/>
                <a:gd name="T2" fmla="*/ 657 w 1247"/>
                <a:gd name="T3" fmla="*/ 1247 h 1247"/>
                <a:gd name="T4" fmla="*/ 657 w 1247"/>
                <a:gd name="T5" fmla="*/ 517 h 1247"/>
                <a:gd name="T6" fmla="*/ 1247 w 1247"/>
                <a:gd name="T7" fmla="*/ 271 h 1247"/>
                <a:gd name="T8" fmla="*/ 1247 w 1247"/>
                <a:gd name="T9" fmla="*/ 1003 h 1247"/>
                <a:gd name="T10" fmla="*/ 1247 w 1247"/>
                <a:gd name="T11" fmla="*/ 1003 h 1247"/>
                <a:gd name="T12" fmla="*/ 1247 w 1247"/>
                <a:gd name="T13" fmla="*/ 1003 h 1247"/>
                <a:gd name="T14" fmla="*/ 588 w 1247"/>
                <a:gd name="T15" fmla="*/ 517 h 1247"/>
                <a:gd name="T16" fmla="*/ 0 w 1247"/>
                <a:gd name="T17" fmla="*/ 271 h 1247"/>
                <a:gd name="T18" fmla="*/ 0 w 1247"/>
                <a:gd name="T19" fmla="*/ 1003 h 1247"/>
                <a:gd name="T20" fmla="*/ 588 w 1247"/>
                <a:gd name="T21" fmla="*/ 1247 h 1247"/>
                <a:gd name="T22" fmla="*/ 588 w 1247"/>
                <a:gd name="T23" fmla="*/ 517 h 1247"/>
                <a:gd name="T24" fmla="*/ 588 w 1247"/>
                <a:gd name="T25" fmla="*/ 517 h 1247"/>
                <a:gd name="T26" fmla="*/ 588 w 1247"/>
                <a:gd name="T27" fmla="*/ 517 h 1247"/>
                <a:gd name="T28" fmla="*/ 621 w 1247"/>
                <a:gd name="T29" fmla="*/ 0 h 1247"/>
                <a:gd name="T30" fmla="*/ 0 w 1247"/>
                <a:gd name="T31" fmla="*/ 222 h 1247"/>
                <a:gd name="T32" fmla="*/ 621 w 1247"/>
                <a:gd name="T33" fmla="*/ 472 h 1247"/>
                <a:gd name="T34" fmla="*/ 1247 w 1247"/>
                <a:gd name="T35" fmla="*/ 222 h 1247"/>
                <a:gd name="T36" fmla="*/ 621 w 1247"/>
                <a:gd name="T37" fmla="*/ 0 h 1247"/>
                <a:gd name="T38" fmla="*/ 621 w 1247"/>
                <a:gd name="T39" fmla="*/ 0 h 1247"/>
                <a:gd name="T40" fmla="*/ 621 w 1247"/>
                <a:gd name="T4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7" h="1247">
                  <a:moveTo>
                    <a:pt x="1247" y="1003"/>
                  </a:moveTo>
                  <a:lnTo>
                    <a:pt x="657" y="1247"/>
                  </a:lnTo>
                  <a:lnTo>
                    <a:pt x="657" y="517"/>
                  </a:lnTo>
                  <a:lnTo>
                    <a:pt x="1247" y="271"/>
                  </a:lnTo>
                  <a:lnTo>
                    <a:pt x="1247" y="1003"/>
                  </a:lnTo>
                  <a:lnTo>
                    <a:pt x="1247" y="1003"/>
                  </a:lnTo>
                  <a:lnTo>
                    <a:pt x="1247" y="1003"/>
                  </a:lnTo>
                  <a:close/>
                  <a:moveTo>
                    <a:pt x="588" y="517"/>
                  </a:moveTo>
                  <a:lnTo>
                    <a:pt x="0" y="271"/>
                  </a:lnTo>
                  <a:lnTo>
                    <a:pt x="0" y="1003"/>
                  </a:lnTo>
                  <a:lnTo>
                    <a:pt x="588" y="1247"/>
                  </a:lnTo>
                  <a:lnTo>
                    <a:pt x="588" y="517"/>
                  </a:lnTo>
                  <a:lnTo>
                    <a:pt x="588" y="517"/>
                  </a:lnTo>
                  <a:lnTo>
                    <a:pt x="588" y="517"/>
                  </a:lnTo>
                  <a:close/>
                  <a:moveTo>
                    <a:pt x="621" y="0"/>
                  </a:moveTo>
                  <a:lnTo>
                    <a:pt x="0" y="222"/>
                  </a:lnTo>
                  <a:lnTo>
                    <a:pt x="621" y="472"/>
                  </a:lnTo>
                  <a:lnTo>
                    <a:pt x="1247" y="222"/>
                  </a:lnTo>
                  <a:lnTo>
                    <a:pt x="621" y="0"/>
                  </a:lnTo>
                  <a:lnTo>
                    <a:pt x="621" y="0"/>
                  </a:lnTo>
                  <a:lnTo>
                    <a:pt x="621" y="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5591175" y="1978025"/>
              <a:ext cx="1803400" cy="682625"/>
            </a:xfrm>
            <a:custGeom>
              <a:avLst/>
              <a:gdLst>
                <a:gd name="T0" fmla="*/ 1136 w 1136"/>
                <a:gd name="T1" fmla="*/ 204 h 430"/>
                <a:gd name="T2" fmla="*/ 566 w 1136"/>
                <a:gd name="T3" fmla="*/ 0 h 430"/>
                <a:gd name="T4" fmla="*/ 0 w 1136"/>
                <a:gd name="T5" fmla="*/ 204 h 430"/>
                <a:gd name="T6" fmla="*/ 566 w 1136"/>
                <a:gd name="T7" fmla="*/ 430 h 430"/>
                <a:gd name="T8" fmla="*/ 1136 w 1136"/>
                <a:gd name="T9" fmla="*/ 204 h 430"/>
              </a:gdLst>
              <a:ahLst/>
              <a:cxnLst>
                <a:cxn ang="0">
                  <a:pos x="T0" y="T1"/>
                </a:cxn>
                <a:cxn ang="0">
                  <a:pos x="T2" y="T3"/>
                </a:cxn>
                <a:cxn ang="0">
                  <a:pos x="T4" y="T5"/>
                </a:cxn>
                <a:cxn ang="0">
                  <a:pos x="T6" y="T7"/>
                </a:cxn>
                <a:cxn ang="0">
                  <a:pos x="T8" y="T9"/>
                </a:cxn>
              </a:cxnLst>
              <a:rect l="0" t="0" r="r" b="b"/>
              <a:pathLst>
                <a:path w="1136" h="430">
                  <a:moveTo>
                    <a:pt x="1136" y="204"/>
                  </a:moveTo>
                  <a:lnTo>
                    <a:pt x="566" y="0"/>
                  </a:lnTo>
                  <a:lnTo>
                    <a:pt x="0" y="204"/>
                  </a:lnTo>
                  <a:lnTo>
                    <a:pt x="566" y="430"/>
                  </a:lnTo>
                  <a:lnTo>
                    <a:pt x="1136" y="20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6538913" y="2371725"/>
              <a:ext cx="855663" cy="1293813"/>
            </a:xfrm>
            <a:custGeom>
              <a:avLst/>
              <a:gdLst>
                <a:gd name="T0" fmla="*/ 0 w 539"/>
                <a:gd name="T1" fmla="*/ 459 h 815"/>
                <a:gd name="T2" fmla="*/ 175 w 539"/>
                <a:gd name="T3" fmla="*/ 522 h 815"/>
                <a:gd name="T4" fmla="*/ 175 w 539"/>
                <a:gd name="T5" fmla="*/ 815 h 815"/>
                <a:gd name="T6" fmla="*/ 539 w 539"/>
                <a:gd name="T7" fmla="*/ 666 h 815"/>
                <a:gd name="T8" fmla="*/ 539 w 539"/>
                <a:gd name="T9" fmla="*/ 0 h 815"/>
                <a:gd name="T10" fmla="*/ 0 w 539"/>
                <a:gd name="T11" fmla="*/ 225 h 815"/>
                <a:gd name="T12" fmla="*/ 0 w 539"/>
                <a:gd name="T13" fmla="*/ 459 h 815"/>
              </a:gdLst>
              <a:ahLst/>
              <a:cxnLst>
                <a:cxn ang="0">
                  <a:pos x="T0" y="T1"/>
                </a:cxn>
                <a:cxn ang="0">
                  <a:pos x="T2" y="T3"/>
                </a:cxn>
                <a:cxn ang="0">
                  <a:pos x="T4" y="T5"/>
                </a:cxn>
                <a:cxn ang="0">
                  <a:pos x="T6" y="T7"/>
                </a:cxn>
                <a:cxn ang="0">
                  <a:pos x="T8" y="T9"/>
                </a:cxn>
                <a:cxn ang="0">
                  <a:pos x="T10" y="T11"/>
                </a:cxn>
                <a:cxn ang="0">
                  <a:pos x="T12" y="T13"/>
                </a:cxn>
              </a:cxnLst>
              <a:rect l="0" t="0" r="r" b="b"/>
              <a:pathLst>
                <a:path w="539" h="815">
                  <a:moveTo>
                    <a:pt x="0" y="459"/>
                  </a:moveTo>
                  <a:lnTo>
                    <a:pt x="175" y="522"/>
                  </a:lnTo>
                  <a:lnTo>
                    <a:pt x="175" y="815"/>
                  </a:lnTo>
                  <a:lnTo>
                    <a:pt x="539" y="666"/>
                  </a:lnTo>
                  <a:lnTo>
                    <a:pt x="539" y="0"/>
                  </a:lnTo>
                  <a:lnTo>
                    <a:pt x="0" y="225"/>
                  </a:lnTo>
                  <a:lnTo>
                    <a:pt x="0" y="459"/>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5591175" y="2371725"/>
              <a:ext cx="850900" cy="693738"/>
            </a:xfrm>
            <a:custGeom>
              <a:avLst/>
              <a:gdLst>
                <a:gd name="T0" fmla="*/ 120 w 536"/>
                <a:gd name="T1" fmla="*/ 291 h 437"/>
                <a:gd name="T2" fmla="*/ 536 w 536"/>
                <a:gd name="T3" fmla="*/ 437 h 437"/>
                <a:gd name="T4" fmla="*/ 536 w 536"/>
                <a:gd name="T5" fmla="*/ 225 h 437"/>
                <a:gd name="T6" fmla="*/ 0 w 536"/>
                <a:gd name="T7" fmla="*/ 0 h 437"/>
                <a:gd name="T8" fmla="*/ 0 w 536"/>
                <a:gd name="T9" fmla="*/ 331 h 437"/>
                <a:gd name="T10" fmla="*/ 120 w 536"/>
                <a:gd name="T11" fmla="*/ 291 h 437"/>
              </a:gdLst>
              <a:ahLst/>
              <a:cxnLst>
                <a:cxn ang="0">
                  <a:pos x="T0" y="T1"/>
                </a:cxn>
                <a:cxn ang="0">
                  <a:pos x="T2" y="T3"/>
                </a:cxn>
                <a:cxn ang="0">
                  <a:pos x="T4" y="T5"/>
                </a:cxn>
                <a:cxn ang="0">
                  <a:pos x="T6" y="T7"/>
                </a:cxn>
                <a:cxn ang="0">
                  <a:pos x="T8" y="T9"/>
                </a:cxn>
                <a:cxn ang="0">
                  <a:pos x="T10" y="T11"/>
                </a:cxn>
              </a:cxnLst>
              <a:rect l="0" t="0" r="r" b="b"/>
              <a:pathLst>
                <a:path w="536" h="437">
                  <a:moveTo>
                    <a:pt x="120" y="291"/>
                  </a:moveTo>
                  <a:lnTo>
                    <a:pt x="536" y="437"/>
                  </a:lnTo>
                  <a:lnTo>
                    <a:pt x="536" y="225"/>
                  </a:lnTo>
                  <a:lnTo>
                    <a:pt x="0" y="0"/>
                  </a:lnTo>
                  <a:lnTo>
                    <a:pt x="0" y="331"/>
                  </a:lnTo>
                  <a:lnTo>
                    <a:pt x="120" y="29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4580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Storage Libraries in Many Languages</a:t>
            </a:r>
            <a:endParaRPr lang="en-US" dirty="0"/>
          </a:p>
        </p:txBody>
      </p:sp>
      <p:sp>
        <p:nvSpPr>
          <p:cNvPr id="12" name="Freeform 6"/>
          <p:cNvSpPr>
            <a:spLocks noEditPoints="1"/>
          </p:cNvSpPr>
          <p:nvPr/>
        </p:nvSpPr>
        <p:spPr bwMode="auto">
          <a:xfrm>
            <a:off x="6627263" y="1941513"/>
            <a:ext cx="3935961" cy="3200909"/>
          </a:xfrm>
          <a:custGeom>
            <a:avLst/>
            <a:gdLst>
              <a:gd name="T0" fmla="*/ 265 w 390"/>
              <a:gd name="T1" fmla="*/ 81 h 317"/>
              <a:gd name="T2" fmla="*/ 302 w 390"/>
              <a:gd name="T3" fmla="*/ 99 h 317"/>
              <a:gd name="T4" fmla="*/ 265 w 390"/>
              <a:gd name="T5" fmla="*/ 116 h 317"/>
              <a:gd name="T6" fmla="*/ 226 w 390"/>
              <a:gd name="T7" fmla="*/ 108 h 317"/>
              <a:gd name="T8" fmla="*/ 271 w 390"/>
              <a:gd name="T9" fmla="*/ 37 h 317"/>
              <a:gd name="T10" fmla="*/ 232 w 390"/>
              <a:gd name="T11" fmla="*/ 46 h 317"/>
              <a:gd name="T12" fmla="*/ 195 w 390"/>
              <a:gd name="T13" fmla="*/ 29 h 317"/>
              <a:gd name="T14" fmla="*/ 232 w 390"/>
              <a:gd name="T15" fmla="*/ 9 h 317"/>
              <a:gd name="T16" fmla="*/ 271 w 390"/>
              <a:gd name="T17" fmla="*/ 37 h 317"/>
              <a:gd name="T18" fmla="*/ 375 w 390"/>
              <a:gd name="T19" fmla="*/ 259 h 317"/>
              <a:gd name="T20" fmla="*/ 346 w 390"/>
              <a:gd name="T21" fmla="*/ 285 h 317"/>
              <a:gd name="T22" fmla="*/ 220 w 390"/>
              <a:gd name="T23" fmla="*/ 315 h 317"/>
              <a:gd name="T24" fmla="*/ 61 w 390"/>
              <a:gd name="T25" fmla="*/ 228 h 317"/>
              <a:gd name="T26" fmla="*/ 169 w 390"/>
              <a:gd name="T27" fmla="*/ 208 h 317"/>
              <a:gd name="T28" fmla="*/ 258 w 390"/>
              <a:gd name="T29" fmla="*/ 206 h 317"/>
              <a:gd name="T30" fmla="*/ 261 w 390"/>
              <a:gd name="T31" fmla="*/ 238 h 317"/>
              <a:gd name="T32" fmla="*/ 187 w 390"/>
              <a:gd name="T33" fmla="*/ 247 h 317"/>
              <a:gd name="T34" fmla="*/ 290 w 390"/>
              <a:gd name="T35" fmla="*/ 269 h 317"/>
              <a:gd name="T36" fmla="*/ 373 w 390"/>
              <a:gd name="T37" fmla="*/ 237 h 317"/>
              <a:gd name="T38" fmla="*/ 44 w 390"/>
              <a:gd name="T39" fmla="*/ 211 h 317"/>
              <a:gd name="T40" fmla="*/ 0 w 390"/>
              <a:gd name="T41" fmla="*/ 297 h 317"/>
              <a:gd name="T42" fmla="*/ 51 w 390"/>
              <a:gd name="T43" fmla="*/ 291 h 317"/>
              <a:gd name="T44" fmla="*/ 44 w 390"/>
              <a:gd name="T45" fmla="*/ 211 h 317"/>
              <a:gd name="T46" fmla="*/ 352 w 390"/>
              <a:gd name="T47" fmla="*/ 96 h 317"/>
              <a:gd name="T48" fmla="*/ 368 w 390"/>
              <a:gd name="T49" fmla="*/ 77 h 317"/>
              <a:gd name="T50" fmla="*/ 390 w 390"/>
              <a:gd name="T51" fmla="*/ 40 h 317"/>
              <a:gd name="T52" fmla="*/ 343 w 390"/>
              <a:gd name="T53" fmla="*/ 0 h 317"/>
              <a:gd name="T54" fmla="*/ 297 w 390"/>
              <a:gd name="T55" fmla="*/ 44 h 317"/>
              <a:gd name="T56" fmla="*/ 324 w 390"/>
              <a:gd name="T57" fmla="*/ 22 h 317"/>
              <a:gd name="T58" fmla="*/ 366 w 390"/>
              <a:gd name="T59" fmla="*/ 22 h 317"/>
              <a:gd name="T60" fmla="*/ 368 w 390"/>
              <a:gd name="T61" fmla="*/ 52 h 317"/>
              <a:gd name="T62" fmla="*/ 343 w 390"/>
              <a:gd name="T63" fmla="*/ 77 h 317"/>
              <a:gd name="T64" fmla="*/ 333 w 390"/>
              <a:gd name="T65" fmla="*/ 107 h 317"/>
              <a:gd name="T66" fmla="*/ 351 w 390"/>
              <a:gd name="T67" fmla="*/ 112 h 317"/>
              <a:gd name="T68" fmla="*/ 351 w 390"/>
              <a:gd name="T69" fmla="*/ 144 h 317"/>
              <a:gd name="T70" fmla="*/ 333 w 390"/>
              <a:gd name="T71" fmla="*/ 128 h 317"/>
              <a:gd name="T72" fmla="*/ 351 w 390"/>
              <a:gd name="T73" fmla="*/ 144 h 317"/>
              <a:gd name="T74" fmla="*/ 112 w 390"/>
              <a:gd name="T75" fmla="*/ 99 h 317"/>
              <a:gd name="T76" fmla="*/ 78 w 390"/>
              <a:gd name="T77" fmla="*/ 144 h 317"/>
              <a:gd name="T78" fmla="*/ 150 w 390"/>
              <a:gd name="T79" fmla="*/ 0 h 317"/>
              <a:gd name="T80" fmla="*/ 179 w 390"/>
              <a:gd name="T81" fmla="*/ 144 h 317"/>
              <a:gd name="T82" fmla="*/ 112 w 390"/>
              <a:gd name="T83" fmla="*/ 99 h 317"/>
              <a:gd name="T84" fmla="*/ 160 w 390"/>
              <a:gd name="T85" fmla="*/ 85 h 317"/>
              <a:gd name="T86" fmla="*/ 138 w 390"/>
              <a:gd name="T87" fmla="*/ 17 h 317"/>
              <a:gd name="T88" fmla="*/ 130 w 390"/>
              <a:gd name="T89" fmla="*/ 43 h 317"/>
              <a:gd name="T90" fmla="*/ 160 w 390"/>
              <a:gd name="T91" fmla="*/ 85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 h="317">
                <a:moveTo>
                  <a:pt x="226" y="108"/>
                </a:moveTo>
                <a:cubicBezTo>
                  <a:pt x="265" y="81"/>
                  <a:pt x="265" y="81"/>
                  <a:pt x="265" y="81"/>
                </a:cubicBezTo>
                <a:cubicBezTo>
                  <a:pt x="265" y="99"/>
                  <a:pt x="265" y="99"/>
                  <a:pt x="265" y="99"/>
                </a:cubicBezTo>
                <a:cubicBezTo>
                  <a:pt x="302" y="99"/>
                  <a:pt x="302" y="99"/>
                  <a:pt x="302" y="99"/>
                </a:cubicBezTo>
                <a:cubicBezTo>
                  <a:pt x="302" y="116"/>
                  <a:pt x="302" y="116"/>
                  <a:pt x="302" y="116"/>
                </a:cubicBezTo>
                <a:cubicBezTo>
                  <a:pt x="265" y="116"/>
                  <a:pt x="265" y="116"/>
                  <a:pt x="265" y="116"/>
                </a:cubicBezTo>
                <a:cubicBezTo>
                  <a:pt x="265" y="135"/>
                  <a:pt x="265" y="135"/>
                  <a:pt x="265" y="135"/>
                </a:cubicBezTo>
                <a:cubicBezTo>
                  <a:pt x="226" y="108"/>
                  <a:pt x="226" y="108"/>
                  <a:pt x="226" y="108"/>
                </a:cubicBezTo>
                <a:cubicBezTo>
                  <a:pt x="226" y="108"/>
                  <a:pt x="226" y="108"/>
                  <a:pt x="226" y="108"/>
                </a:cubicBezTo>
                <a:close/>
                <a:moveTo>
                  <a:pt x="271" y="37"/>
                </a:moveTo>
                <a:cubicBezTo>
                  <a:pt x="232" y="64"/>
                  <a:pt x="232" y="64"/>
                  <a:pt x="232" y="64"/>
                </a:cubicBezTo>
                <a:cubicBezTo>
                  <a:pt x="232" y="46"/>
                  <a:pt x="232" y="46"/>
                  <a:pt x="232" y="46"/>
                </a:cubicBezTo>
                <a:cubicBezTo>
                  <a:pt x="195" y="46"/>
                  <a:pt x="195" y="46"/>
                  <a:pt x="195" y="46"/>
                </a:cubicBezTo>
                <a:cubicBezTo>
                  <a:pt x="195" y="29"/>
                  <a:pt x="195" y="29"/>
                  <a:pt x="195" y="29"/>
                </a:cubicBezTo>
                <a:cubicBezTo>
                  <a:pt x="232" y="29"/>
                  <a:pt x="232" y="29"/>
                  <a:pt x="232" y="29"/>
                </a:cubicBezTo>
                <a:cubicBezTo>
                  <a:pt x="232" y="9"/>
                  <a:pt x="232" y="9"/>
                  <a:pt x="232" y="9"/>
                </a:cubicBezTo>
                <a:cubicBezTo>
                  <a:pt x="271" y="37"/>
                  <a:pt x="271" y="37"/>
                  <a:pt x="271" y="37"/>
                </a:cubicBezTo>
                <a:cubicBezTo>
                  <a:pt x="271" y="37"/>
                  <a:pt x="271" y="37"/>
                  <a:pt x="271" y="37"/>
                </a:cubicBezTo>
                <a:close/>
                <a:moveTo>
                  <a:pt x="390" y="247"/>
                </a:moveTo>
                <a:cubicBezTo>
                  <a:pt x="390" y="247"/>
                  <a:pt x="389" y="249"/>
                  <a:pt x="375" y="259"/>
                </a:cubicBezTo>
                <a:cubicBezTo>
                  <a:pt x="375" y="259"/>
                  <a:pt x="372" y="264"/>
                  <a:pt x="371" y="264"/>
                </a:cubicBezTo>
                <a:cubicBezTo>
                  <a:pt x="364" y="269"/>
                  <a:pt x="358" y="276"/>
                  <a:pt x="346" y="285"/>
                </a:cubicBezTo>
                <a:cubicBezTo>
                  <a:pt x="334" y="285"/>
                  <a:pt x="310" y="297"/>
                  <a:pt x="298" y="303"/>
                </a:cubicBezTo>
                <a:cubicBezTo>
                  <a:pt x="276" y="303"/>
                  <a:pt x="243" y="308"/>
                  <a:pt x="220" y="315"/>
                </a:cubicBezTo>
                <a:cubicBezTo>
                  <a:pt x="186" y="308"/>
                  <a:pt x="182" y="317"/>
                  <a:pt x="61" y="286"/>
                </a:cubicBezTo>
                <a:cubicBezTo>
                  <a:pt x="61" y="286"/>
                  <a:pt x="61" y="238"/>
                  <a:pt x="61" y="228"/>
                </a:cubicBezTo>
                <a:cubicBezTo>
                  <a:pt x="83" y="221"/>
                  <a:pt x="90" y="208"/>
                  <a:pt x="116" y="204"/>
                </a:cubicBezTo>
                <a:cubicBezTo>
                  <a:pt x="134" y="202"/>
                  <a:pt x="151" y="203"/>
                  <a:pt x="169" y="208"/>
                </a:cubicBezTo>
                <a:cubicBezTo>
                  <a:pt x="181" y="212"/>
                  <a:pt x="192" y="213"/>
                  <a:pt x="212" y="212"/>
                </a:cubicBezTo>
                <a:cubicBezTo>
                  <a:pt x="229" y="211"/>
                  <a:pt x="235" y="206"/>
                  <a:pt x="258" y="206"/>
                </a:cubicBezTo>
                <a:cubicBezTo>
                  <a:pt x="272" y="206"/>
                  <a:pt x="286" y="215"/>
                  <a:pt x="285" y="223"/>
                </a:cubicBezTo>
                <a:cubicBezTo>
                  <a:pt x="285" y="230"/>
                  <a:pt x="271" y="238"/>
                  <a:pt x="261" y="238"/>
                </a:cubicBezTo>
                <a:cubicBezTo>
                  <a:pt x="241" y="239"/>
                  <a:pt x="246" y="238"/>
                  <a:pt x="226" y="238"/>
                </a:cubicBezTo>
                <a:cubicBezTo>
                  <a:pt x="203" y="237"/>
                  <a:pt x="202" y="242"/>
                  <a:pt x="187" y="247"/>
                </a:cubicBezTo>
                <a:cubicBezTo>
                  <a:pt x="202" y="252"/>
                  <a:pt x="211" y="258"/>
                  <a:pt x="230" y="268"/>
                </a:cubicBezTo>
                <a:cubicBezTo>
                  <a:pt x="251" y="265"/>
                  <a:pt x="272" y="268"/>
                  <a:pt x="290" y="269"/>
                </a:cubicBezTo>
                <a:cubicBezTo>
                  <a:pt x="306" y="265"/>
                  <a:pt x="313" y="259"/>
                  <a:pt x="332" y="258"/>
                </a:cubicBezTo>
                <a:cubicBezTo>
                  <a:pt x="343" y="249"/>
                  <a:pt x="359" y="234"/>
                  <a:pt x="373" y="237"/>
                </a:cubicBezTo>
                <a:cubicBezTo>
                  <a:pt x="381" y="238"/>
                  <a:pt x="390" y="247"/>
                  <a:pt x="390" y="247"/>
                </a:cubicBezTo>
                <a:close/>
                <a:moveTo>
                  <a:pt x="44" y="211"/>
                </a:moveTo>
                <a:cubicBezTo>
                  <a:pt x="0" y="211"/>
                  <a:pt x="0" y="211"/>
                  <a:pt x="0" y="211"/>
                </a:cubicBezTo>
                <a:cubicBezTo>
                  <a:pt x="0" y="297"/>
                  <a:pt x="0" y="297"/>
                  <a:pt x="0" y="297"/>
                </a:cubicBezTo>
                <a:cubicBezTo>
                  <a:pt x="44" y="297"/>
                  <a:pt x="44" y="297"/>
                  <a:pt x="44" y="297"/>
                </a:cubicBezTo>
                <a:cubicBezTo>
                  <a:pt x="48" y="297"/>
                  <a:pt x="51" y="294"/>
                  <a:pt x="51" y="291"/>
                </a:cubicBezTo>
                <a:cubicBezTo>
                  <a:pt x="51" y="216"/>
                  <a:pt x="51" y="216"/>
                  <a:pt x="51" y="216"/>
                </a:cubicBezTo>
                <a:cubicBezTo>
                  <a:pt x="51" y="213"/>
                  <a:pt x="48" y="211"/>
                  <a:pt x="44" y="211"/>
                </a:cubicBezTo>
                <a:close/>
                <a:moveTo>
                  <a:pt x="351" y="112"/>
                </a:moveTo>
                <a:cubicBezTo>
                  <a:pt x="351" y="105"/>
                  <a:pt x="351" y="100"/>
                  <a:pt x="352" y="96"/>
                </a:cubicBezTo>
                <a:cubicBezTo>
                  <a:pt x="354" y="94"/>
                  <a:pt x="355" y="91"/>
                  <a:pt x="356" y="89"/>
                </a:cubicBezTo>
                <a:cubicBezTo>
                  <a:pt x="358" y="86"/>
                  <a:pt x="362" y="82"/>
                  <a:pt x="368" y="77"/>
                </a:cubicBezTo>
                <a:cubicBezTo>
                  <a:pt x="376" y="69"/>
                  <a:pt x="382" y="63"/>
                  <a:pt x="385" y="57"/>
                </a:cubicBezTo>
                <a:cubicBezTo>
                  <a:pt x="389" y="52"/>
                  <a:pt x="390" y="46"/>
                  <a:pt x="390" y="40"/>
                </a:cubicBezTo>
                <a:cubicBezTo>
                  <a:pt x="390" y="29"/>
                  <a:pt x="385" y="20"/>
                  <a:pt x="377" y="12"/>
                </a:cubicBezTo>
                <a:cubicBezTo>
                  <a:pt x="368" y="4"/>
                  <a:pt x="358" y="0"/>
                  <a:pt x="343" y="0"/>
                </a:cubicBezTo>
                <a:cubicBezTo>
                  <a:pt x="329" y="0"/>
                  <a:pt x="319" y="4"/>
                  <a:pt x="311" y="10"/>
                </a:cubicBezTo>
                <a:cubicBezTo>
                  <a:pt x="300" y="20"/>
                  <a:pt x="297" y="31"/>
                  <a:pt x="297" y="44"/>
                </a:cubicBezTo>
                <a:cubicBezTo>
                  <a:pt x="315" y="44"/>
                  <a:pt x="315" y="44"/>
                  <a:pt x="315" y="44"/>
                </a:cubicBezTo>
                <a:cubicBezTo>
                  <a:pt x="316" y="34"/>
                  <a:pt x="316" y="27"/>
                  <a:pt x="324" y="22"/>
                </a:cubicBezTo>
                <a:cubicBezTo>
                  <a:pt x="329" y="17"/>
                  <a:pt x="336" y="14"/>
                  <a:pt x="343" y="14"/>
                </a:cubicBezTo>
                <a:cubicBezTo>
                  <a:pt x="351" y="14"/>
                  <a:pt x="360" y="17"/>
                  <a:pt x="366" y="22"/>
                </a:cubicBezTo>
                <a:cubicBezTo>
                  <a:pt x="371" y="27"/>
                  <a:pt x="372" y="33"/>
                  <a:pt x="372" y="40"/>
                </a:cubicBezTo>
                <a:cubicBezTo>
                  <a:pt x="372" y="44"/>
                  <a:pt x="371" y="48"/>
                  <a:pt x="368" y="52"/>
                </a:cubicBezTo>
                <a:cubicBezTo>
                  <a:pt x="367" y="55"/>
                  <a:pt x="363" y="60"/>
                  <a:pt x="356" y="65"/>
                </a:cubicBezTo>
                <a:cubicBezTo>
                  <a:pt x="350" y="70"/>
                  <a:pt x="346" y="74"/>
                  <a:pt x="343" y="77"/>
                </a:cubicBezTo>
                <a:cubicBezTo>
                  <a:pt x="341" y="81"/>
                  <a:pt x="338" y="85"/>
                  <a:pt x="337" y="89"/>
                </a:cubicBezTo>
                <a:cubicBezTo>
                  <a:pt x="334" y="94"/>
                  <a:pt x="333" y="100"/>
                  <a:pt x="333" y="107"/>
                </a:cubicBezTo>
                <a:cubicBezTo>
                  <a:pt x="333" y="108"/>
                  <a:pt x="333" y="111"/>
                  <a:pt x="333" y="112"/>
                </a:cubicBezTo>
                <a:cubicBezTo>
                  <a:pt x="351" y="112"/>
                  <a:pt x="351" y="112"/>
                  <a:pt x="351" y="112"/>
                </a:cubicBezTo>
                <a:cubicBezTo>
                  <a:pt x="351" y="112"/>
                  <a:pt x="351" y="112"/>
                  <a:pt x="351" y="112"/>
                </a:cubicBezTo>
                <a:close/>
                <a:moveTo>
                  <a:pt x="351" y="144"/>
                </a:moveTo>
                <a:cubicBezTo>
                  <a:pt x="351" y="128"/>
                  <a:pt x="351" y="128"/>
                  <a:pt x="351" y="128"/>
                </a:cubicBezTo>
                <a:cubicBezTo>
                  <a:pt x="333" y="128"/>
                  <a:pt x="333" y="128"/>
                  <a:pt x="333" y="128"/>
                </a:cubicBezTo>
                <a:cubicBezTo>
                  <a:pt x="333" y="144"/>
                  <a:pt x="333" y="144"/>
                  <a:pt x="333" y="144"/>
                </a:cubicBezTo>
                <a:cubicBezTo>
                  <a:pt x="351" y="144"/>
                  <a:pt x="351" y="144"/>
                  <a:pt x="351" y="144"/>
                </a:cubicBezTo>
                <a:cubicBezTo>
                  <a:pt x="351" y="144"/>
                  <a:pt x="351" y="144"/>
                  <a:pt x="351" y="144"/>
                </a:cubicBezTo>
                <a:close/>
                <a:moveTo>
                  <a:pt x="112" y="99"/>
                </a:moveTo>
                <a:cubicBezTo>
                  <a:pt x="98" y="144"/>
                  <a:pt x="98" y="144"/>
                  <a:pt x="98" y="144"/>
                </a:cubicBezTo>
                <a:cubicBezTo>
                  <a:pt x="78" y="144"/>
                  <a:pt x="78" y="144"/>
                  <a:pt x="78" y="144"/>
                </a:cubicBezTo>
                <a:cubicBezTo>
                  <a:pt x="127" y="0"/>
                  <a:pt x="127" y="0"/>
                  <a:pt x="127" y="0"/>
                </a:cubicBezTo>
                <a:cubicBezTo>
                  <a:pt x="150" y="0"/>
                  <a:pt x="150" y="0"/>
                  <a:pt x="150" y="0"/>
                </a:cubicBezTo>
                <a:cubicBezTo>
                  <a:pt x="199" y="144"/>
                  <a:pt x="199" y="144"/>
                  <a:pt x="199" y="144"/>
                </a:cubicBezTo>
                <a:cubicBezTo>
                  <a:pt x="179" y="144"/>
                  <a:pt x="179" y="144"/>
                  <a:pt x="179" y="144"/>
                </a:cubicBezTo>
                <a:cubicBezTo>
                  <a:pt x="164" y="99"/>
                  <a:pt x="164" y="99"/>
                  <a:pt x="164" y="99"/>
                </a:cubicBezTo>
                <a:cubicBezTo>
                  <a:pt x="112" y="99"/>
                  <a:pt x="112" y="99"/>
                  <a:pt x="112" y="99"/>
                </a:cubicBezTo>
                <a:cubicBezTo>
                  <a:pt x="112" y="99"/>
                  <a:pt x="112" y="99"/>
                  <a:pt x="112" y="99"/>
                </a:cubicBezTo>
                <a:close/>
                <a:moveTo>
                  <a:pt x="160" y="85"/>
                </a:moveTo>
                <a:cubicBezTo>
                  <a:pt x="146" y="43"/>
                  <a:pt x="146" y="43"/>
                  <a:pt x="146" y="43"/>
                </a:cubicBezTo>
                <a:cubicBezTo>
                  <a:pt x="142" y="34"/>
                  <a:pt x="140" y="25"/>
                  <a:pt x="138" y="17"/>
                </a:cubicBezTo>
                <a:cubicBezTo>
                  <a:pt x="138" y="17"/>
                  <a:pt x="138" y="17"/>
                  <a:pt x="138" y="17"/>
                </a:cubicBezTo>
                <a:cubicBezTo>
                  <a:pt x="135" y="25"/>
                  <a:pt x="133" y="34"/>
                  <a:pt x="130" y="43"/>
                </a:cubicBezTo>
                <a:cubicBezTo>
                  <a:pt x="116" y="85"/>
                  <a:pt x="116" y="85"/>
                  <a:pt x="116" y="85"/>
                </a:cubicBezTo>
                <a:cubicBezTo>
                  <a:pt x="160" y="85"/>
                  <a:pt x="160" y="85"/>
                  <a:pt x="160" y="85"/>
                </a:cubicBezTo>
                <a:cubicBezTo>
                  <a:pt x="160" y="85"/>
                  <a:pt x="160" y="85"/>
                  <a:pt x="160" y="85"/>
                </a:cubicBezTo>
                <a:close/>
              </a:path>
            </a:pathLst>
          </a:custGeom>
          <a:solidFill>
            <a:schemeClr val="tx1"/>
          </a:solidFill>
          <a:ln>
            <a:noFill/>
          </a:ln>
          <a:extLst/>
        </p:spPr>
        <p:txBody>
          <a:bodyPr vert="horz" wrap="square" lIns="91436" tIns="45719" rIns="91436" bIns="45719" numCol="1" anchor="t" anchorCtr="0" compatLnSpc="1">
            <a:prstTxWarp prst="textNoShape">
              <a:avLst/>
            </a:prstTxWarp>
          </a:bodyPr>
          <a:lstStyle/>
          <a:p>
            <a:endParaRPr lang="en-US"/>
          </a:p>
        </p:txBody>
      </p:sp>
      <p:sp>
        <p:nvSpPr>
          <p:cNvPr id="7" name="Rectangle 6"/>
          <p:cNvSpPr/>
          <p:nvPr/>
        </p:nvSpPr>
        <p:spPr bwMode="auto">
          <a:xfrm>
            <a:off x="519113" y="1447800"/>
            <a:ext cx="4978670" cy="49834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8" tIns="45701" rIns="182872" bIns="45701" numCol="1" spcCol="0" rtlCol="0" anchor="ctr" anchorCtr="0" compatLnSpc="1">
            <a:prstTxWarp prst="textNoShape">
              <a:avLst/>
            </a:prstTxWarp>
          </a:bodyPr>
          <a:lstStyle/>
          <a:p>
            <a:pPr defTabSz="913749" fontAlgn="base">
              <a:spcBef>
                <a:spcPct val="0"/>
              </a:spcBef>
              <a:spcAft>
                <a:spcPct val="0"/>
              </a:spcAft>
            </a:pPr>
            <a:r>
              <a:rPr lang="en-NZ" sz="2800" dirty="0">
                <a:ln>
                  <a:solidFill>
                    <a:schemeClr val="bg1">
                      <a:alpha val="0"/>
                    </a:schemeClr>
                  </a:solidFill>
                </a:ln>
                <a:solidFill>
                  <a:schemeClr val="bg1">
                    <a:alpha val="99000"/>
                  </a:schemeClr>
                </a:solidFill>
                <a:latin typeface="+mj-lt"/>
              </a:rPr>
              <a:t>C#/.NET</a:t>
            </a:r>
          </a:p>
          <a:p>
            <a:pPr defTabSz="913749" fontAlgn="base">
              <a:spcBef>
                <a:spcPct val="0"/>
              </a:spcBef>
              <a:spcAft>
                <a:spcPct val="0"/>
              </a:spcAft>
            </a:pPr>
            <a:r>
              <a:rPr lang="en-NZ" sz="2800" dirty="0">
                <a:ln>
                  <a:solidFill>
                    <a:schemeClr val="bg1">
                      <a:alpha val="0"/>
                    </a:schemeClr>
                  </a:solidFill>
                </a:ln>
                <a:solidFill>
                  <a:schemeClr val="bg1">
                    <a:alpha val="99000"/>
                  </a:schemeClr>
                </a:solidFill>
                <a:latin typeface="+mj-lt"/>
              </a:rPr>
              <a:t>Python</a:t>
            </a:r>
          </a:p>
          <a:p>
            <a:pPr defTabSz="913749" fontAlgn="base">
              <a:spcBef>
                <a:spcPct val="0"/>
              </a:spcBef>
              <a:spcAft>
                <a:spcPct val="0"/>
              </a:spcAft>
            </a:pPr>
            <a:r>
              <a:rPr lang="en-NZ" sz="2800" dirty="0">
                <a:ln>
                  <a:solidFill>
                    <a:schemeClr val="bg1">
                      <a:alpha val="0"/>
                    </a:schemeClr>
                  </a:solidFill>
                </a:ln>
                <a:solidFill>
                  <a:schemeClr val="bg1">
                    <a:alpha val="99000"/>
                  </a:schemeClr>
                </a:solidFill>
                <a:latin typeface="+mj-lt"/>
              </a:rPr>
              <a:t>Ruby</a:t>
            </a:r>
          </a:p>
          <a:p>
            <a:pPr defTabSz="913749" fontAlgn="base">
              <a:spcBef>
                <a:spcPct val="0"/>
              </a:spcBef>
              <a:spcAft>
                <a:spcPct val="0"/>
              </a:spcAft>
            </a:pPr>
            <a:r>
              <a:rPr lang="en-NZ" sz="2800" dirty="0">
                <a:ln>
                  <a:solidFill>
                    <a:schemeClr val="bg1">
                      <a:alpha val="0"/>
                    </a:schemeClr>
                  </a:solidFill>
                </a:ln>
                <a:solidFill>
                  <a:schemeClr val="bg1">
                    <a:alpha val="99000"/>
                  </a:schemeClr>
                </a:solidFill>
                <a:latin typeface="+mj-lt"/>
              </a:rPr>
              <a:t>Perl</a:t>
            </a:r>
          </a:p>
          <a:p>
            <a:pPr defTabSz="913749" fontAlgn="base">
              <a:spcBef>
                <a:spcPct val="0"/>
              </a:spcBef>
              <a:spcAft>
                <a:spcPct val="0"/>
              </a:spcAft>
            </a:pPr>
            <a:r>
              <a:rPr lang="en-NZ" sz="2800" dirty="0">
                <a:ln>
                  <a:solidFill>
                    <a:schemeClr val="bg1">
                      <a:alpha val="0"/>
                    </a:schemeClr>
                  </a:solidFill>
                </a:ln>
                <a:solidFill>
                  <a:schemeClr val="bg1">
                    <a:alpha val="99000"/>
                  </a:schemeClr>
                </a:solidFill>
                <a:latin typeface="+mj-lt"/>
              </a:rPr>
              <a:t>JavaScript (Node)</a:t>
            </a:r>
          </a:p>
          <a:p>
            <a:pPr defTabSz="913749" fontAlgn="base">
              <a:spcBef>
                <a:spcPct val="0"/>
              </a:spcBef>
              <a:spcAft>
                <a:spcPct val="0"/>
              </a:spcAft>
            </a:pPr>
            <a:r>
              <a:rPr lang="en-NZ" sz="2800" dirty="0">
                <a:ln>
                  <a:solidFill>
                    <a:schemeClr val="bg1">
                      <a:alpha val="0"/>
                    </a:schemeClr>
                  </a:solidFill>
                </a:ln>
                <a:solidFill>
                  <a:schemeClr val="bg1">
                    <a:alpha val="99000"/>
                  </a:schemeClr>
                </a:solidFill>
                <a:latin typeface="+mj-lt"/>
              </a:rPr>
              <a:t>Java</a:t>
            </a:r>
          </a:p>
          <a:p>
            <a:pPr defTabSz="913749" fontAlgn="base">
              <a:spcBef>
                <a:spcPct val="0"/>
              </a:spcBef>
              <a:spcAft>
                <a:spcPct val="0"/>
              </a:spcAft>
            </a:pPr>
            <a:r>
              <a:rPr lang="en-US" sz="2800" dirty="0">
                <a:ln>
                  <a:solidFill>
                    <a:schemeClr val="bg1">
                      <a:alpha val="0"/>
                    </a:schemeClr>
                  </a:solidFill>
                </a:ln>
                <a:solidFill>
                  <a:schemeClr val="bg1">
                    <a:alpha val="99000"/>
                  </a:schemeClr>
                </a:solidFill>
                <a:latin typeface="+mj-lt"/>
              </a:rPr>
              <a:t>PHP</a:t>
            </a:r>
          </a:p>
          <a:p>
            <a:pPr defTabSz="913749" fontAlgn="base">
              <a:spcBef>
                <a:spcPct val="0"/>
              </a:spcBef>
              <a:spcAft>
                <a:spcPct val="0"/>
              </a:spcAft>
            </a:pPr>
            <a:r>
              <a:rPr lang="en-US" sz="2800" dirty="0" err="1">
                <a:ln>
                  <a:solidFill>
                    <a:schemeClr val="bg1">
                      <a:alpha val="0"/>
                    </a:schemeClr>
                  </a:solidFill>
                </a:ln>
                <a:solidFill>
                  <a:schemeClr val="bg1">
                    <a:alpha val="99000"/>
                  </a:schemeClr>
                </a:solidFill>
                <a:latin typeface="+mj-lt"/>
              </a:rPr>
              <a:t>Erlang</a:t>
            </a:r>
            <a:endParaRPr lang="en-US" sz="2800" dirty="0">
              <a:ln>
                <a:solidFill>
                  <a:schemeClr val="bg1">
                    <a:alpha val="0"/>
                  </a:schemeClr>
                </a:solidFill>
              </a:ln>
              <a:solidFill>
                <a:schemeClr val="bg1">
                  <a:alpha val="99000"/>
                </a:schemeClr>
              </a:solidFill>
              <a:latin typeface="+mj-lt"/>
            </a:endParaRPr>
          </a:p>
          <a:p>
            <a:pPr defTabSz="913749" fontAlgn="base">
              <a:spcBef>
                <a:spcPct val="0"/>
              </a:spcBef>
              <a:spcAft>
                <a:spcPct val="0"/>
              </a:spcAft>
            </a:pPr>
            <a:r>
              <a:rPr lang="en-US" sz="2800" dirty="0">
                <a:ln>
                  <a:solidFill>
                    <a:schemeClr val="bg1">
                      <a:alpha val="0"/>
                    </a:schemeClr>
                  </a:solidFill>
                </a:ln>
                <a:solidFill>
                  <a:schemeClr val="bg1">
                    <a:alpha val="99000"/>
                  </a:schemeClr>
                </a:solidFill>
                <a:latin typeface="+mj-lt"/>
              </a:rPr>
              <a:t>Common LISP</a:t>
            </a:r>
          </a:p>
          <a:p>
            <a:pPr defTabSz="913749" fontAlgn="base">
              <a:spcBef>
                <a:spcPct val="0"/>
              </a:spcBef>
              <a:spcAft>
                <a:spcPct val="0"/>
              </a:spcAft>
            </a:pPr>
            <a:r>
              <a:rPr lang="en-US" sz="2800" dirty="0">
                <a:ln>
                  <a:solidFill>
                    <a:schemeClr val="bg1">
                      <a:alpha val="0"/>
                    </a:schemeClr>
                  </a:solidFill>
                </a:ln>
                <a:solidFill>
                  <a:schemeClr val="bg1">
                    <a:alpha val="99000"/>
                  </a:schemeClr>
                </a:solidFill>
                <a:latin typeface="+mj-lt"/>
              </a:rPr>
              <a:t>Objective-C</a:t>
            </a:r>
          </a:p>
          <a:p>
            <a:pPr defTabSz="913749" fontAlgn="base">
              <a:spcBef>
                <a:spcPct val="0"/>
              </a:spcBef>
              <a:spcAft>
                <a:spcPct val="0"/>
              </a:spcAft>
            </a:pPr>
            <a:r>
              <a:rPr lang="en-US" sz="2800" dirty="0">
                <a:ln>
                  <a:solidFill>
                    <a:schemeClr val="bg1">
                      <a:alpha val="0"/>
                    </a:schemeClr>
                  </a:solidFill>
                </a:ln>
                <a:solidFill>
                  <a:schemeClr val="bg1">
                    <a:alpha val="99000"/>
                  </a:schemeClr>
                </a:solidFill>
                <a:latin typeface="+mj-lt"/>
              </a:rPr>
              <a:t>C#/VB on Windows Phone 7</a:t>
            </a:r>
          </a:p>
        </p:txBody>
      </p:sp>
    </p:spTree>
    <p:extLst>
      <p:ext uri="{BB962C8B-B14F-4D97-AF65-F5344CB8AC3E}">
        <p14:creationId xmlns:p14="http://schemas.microsoft.com/office/powerpoint/2010/main" val="131582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1"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35" presetClass="path" presetSubtype="0" decel="100000" fill="hold" grpId="0" nodeType="withEffect">
                                  <p:stCondLst>
                                    <p:cond delay="500"/>
                                  </p:stCondLst>
                                  <p:childTnLst>
                                    <p:animMotion origin="layout" path="M 2.08333E-6 4.81481E-6 L -0.51641 4.81481E-6 " pathEditMode="relative" rAng="0" ptsTypes="AA">
                                      <p:cBhvr>
                                        <p:cTn id="12" dur="750" spd="-100000" fill="hold"/>
                                        <p:tgtEl>
                                          <p:spTgt spid="12"/>
                                        </p:tgtEl>
                                        <p:attrNameLst>
                                          <p:attrName>ppt_x</p:attrName>
                                          <p:attrName>ppt_y</p:attrName>
                                        </p:attrNameLst>
                                      </p:cBhvr>
                                      <p:rCtr x="-2582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9114" y="1447799"/>
            <a:ext cx="6691312" cy="4259628"/>
          </a:xfrm>
        </p:spPr>
        <p:txBody>
          <a:bodyPr/>
          <a:lstStyle/>
          <a:p>
            <a:r>
              <a:rPr lang="en-US" dirty="0" smtClean="0"/>
              <a:t>Service Features</a:t>
            </a:r>
          </a:p>
          <a:p>
            <a:pPr lvl="1"/>
            <a:r>
              <a:rPr lang="en-US" dirty="0"/>
              <a:t>Shared Access Signatures for Tables and Queues</a:t>
            </a:r>
          </a:p>
          <a:p>
            <a:pPr lvl="1"/>
            <a:r>
              <a:rPr lang="en-US" dirty="0"/>
              <a:t>Expanded Blob Copy</a:t>
            </a:r>
          </a:p>
          <a:p>
            <a:pPr lvl="1"/>
            <a:r>
              <a:rPr lang="en-US" dirty="0"/>
              <a:t>Improved Blob Leasing</a:t>
            </a:r>
          </a:p>
          <a:p>
            <a:r>
              <a:rPr lang="en-US" dirty="0" smtClean="0"/>
              <a:t>Improved Manageability</a:t>
            </a:r>
          </a:p>
          <a:p>
            <a:pPr lvl="1"/>
            <a:r>
              <a:rPr lang="en-US" dirty="0"/>
              <a:t>Locally Redundant Storage</a:t>
            </a:r>
          </a:p>
          <a:p>
            <a:pPr lvl="1"/>
            <a:r>
              <a:rPr lang="en-US" dirty="0"/>
              <a:t>Geo or Locally Redundant Storage</a:t>
            </a:r>
          </a:p>
          <a:p>
            <a:pPr lvl="1"/>
            <a:r>
              <a:rPr lang="en-US" dirty="0"/>
              <a:t>Storage Analytics Configuration</a:t>
            </a:r>
          </a:p>
          <a:p>
            <a:pPr lvl="1"/>
            <a:r>
              <a:rPr lang="en-US" dirty="0"/>
              <a:t>Storage Metrics </a:t>
            </a:r>
            <a:r>
              <a:rPr lang="en-US" dirty="0" smtClean="0"/>
              <a:t>Monitoring</a:t>
            </a:r>
            <a:endParaRPr lang="en-US" dirty="0"/>
          </a:p>
        </p:txBody>
      </p:sp>
      <p:sp>
        <p:nvSpPr>
          <p:cNvPr id="3" name="Title 2"/>
          <p:cNvSpPr>
            <a:spLocks noGrp="1"/>
          </p:cNvSpPr>
          <p:nvPr>
            <p:ph type="title"/>
          </p:nvPr>
        </p:nvSpPr>
        <p:spPr/>
        <p:txBody>
          <a:bodyPr/>
          <a:lstStyle/>
          <a:p>
            <a:r>
              <a:rPr lang="en-US" smtClean="0"/>
              <a:t>New Features</a:t>
            </a:r>
            <a:endParaRPr lang="en-US" dirty="0"/>
          </a:p>
        </p:txBody>
      </p:sp>
      <p:sp>
        <p:nvSpPr>
          <p:cNvPr id="13" name="Freeform 24"/>
          <p:cNvSpPr>
            <a:spLocks noEditPoints="1"/>
          </p:cNvSpPr>
          <p:nvPr/>
        </p:nvSpPr>
        <p:spPr bwMode="black">
          <a:xfrm>
            <a:off x="7774485" y="1719064"/>
            <a:ext cx="3037977" cy="3524317"/>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chemeClr val="tx1"/>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58736734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677356" y="2235011"/>
            <a:ext cx="2472613" cy="247497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SQL Server in a Virtual Machine</a:t>
            </a:r>
          </a:p>
        </p:txBody>
      </p:sp>
      <p:sp>
        <p:nvSpPr>
          <p:cNvPr id="18" name="SQLDB"/>
          <p:cNvSpPr/>
          <p:nvPr/>
        </p:nvSpPr>
        <p:spPr bwMode="auto">
          <a:xfrm>
            <a:off x="3367500" y="2235011"/>
            <a:ext cx="2472613" cy="247497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SQL Database</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3584" y="2596896"/>
            <a:ext cx="1520439" cy="1219200"/>
          </a:xfrm>
          <a:prstGeom prst="rect">
            <a:avLst/>
          </a:prstGeom>
        </p:spPr>
      </p:pic>
      <p:pic>
        <p:nvPicPr>
          <p:cNvPr id="20" name="Picture 3" descr="C:\Users\scottkl\AppData\Local\MetroStyleAddIn\Icons\Virtualization.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535" y="2596896"/>
            <a:ext cx="1578253" cy="1219200"/>
          </a:xfrm>
          <a:prstGeom prst="rect">
            <a:avLst/>
          </a:prstGeom>
          <a:noFill/>
          <a:extLst>
            <a:ext uri="{909E8E84-426E-40DD-AFC4-6F175D3DCCD1}">
              <a14:hiddenFill xmlns:a14="http://schemas.microsoft.com/office/drawing/2010/main">
                <a:solidFill>
                  <a:srgbClr val="FFFFFF"/>
                </a:solidFill>
              </a14:hiddenFill>
            </a:ext>
          </a:extLst>
        </p:spPr>
      </p:pic>
      <p:sp>
        <p:nvSpPr>
          <p:cNvPr id="21" name="TableStorage"/>
          <p:cNvSpPr/>
          <p:nvPr/>
        </p:nvSpPr>
        <p:spPr bwMode="auto">
          <a:xfrm>
            <a:off x="6057642" y="2235008"/>
            <a:ext cx="2472613" cy="24749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Table </a:t>
            </a:r>
            <a:br>
              <a:rPr lang="en-US" sz="2000" dirty="0">
                <a:gradFill>
                  <a:gsLst>
                    <a:gs pos="0">
                      <a:srgbClr val="FFFFFF"/>
                    </a:gs>
                    <a:gs pos="100000">
                      <a:srgbClr val="FFFFFF"/>
                    </a:gs>
                  </a:gsLst>
                  <a:lin ang="5400000" scaled="0"/>
                </a:gradFill>
              </a:rPr>
            </a:br>
            <a:r>
              <a:rPr lang="en-US" sz="2000" dirty="0">
                <a:gradFill>
                  <a:gsLst>
                    <a:gs pos="0">
                      <a:srgbClr val="FFFFFF"/>
                    </a:gs>
                    <a:gs pos="100000">
                      <a:srgbClr val="FFFFFF"/>
                    </a:gs>
                  </a:gsLst>
                  <a:lin ang="5400000" scaled="0"/>
                </a:gradFill>
              </a:rPr>
              <a:t>Storage</a:t>
            </a:r>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3727" y="2596896"/>
            <a:ext cx="1520439" cy="1219200"/>
          </a:xfrm>
          <a:prstGeom prst="rect">
            <a:avLst/>
          </a:prstGeom>
        </p:spPr>
      </p:pic>
      <p:sp>
        <p:nvSpPr>
          <p:cNvPr id="23" name="BlobStorage"/>
          <p:cNvSpPr/>
          <p:nvPr/>
        </p:nvSpPr>
        <p:spPr bwMode="auto">
          <a:xfrm>
            <a:off x="8747786" y="2235012"/>
            <a:ext cx="2472613" cy="247497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Blob </a:t>
            </a:r>
            <a:br>
              <a:rPr lang="en-US" sz="2000" dirty="0">
                <a:gradFill>
                  <a:gsLst>
                    <a:gs pos="0">
                      <a:srgbClr val="FFFFFF"/>
                    </a:gs>
                    <a:gs pos="100000">
                      <a:srgbClr val="FFFFFF"/>
                    </a:gs>
                  </a:gsLst>
                  <a:lin ang="5400000" scaled="0"/>
                </a:gradFill>
              </a:rPr>
            </a:br>
            <a:r>
              <a:rPr lang="en-US" sz="2000" dirty="0">
                <a:gradFill>
                  <a:gsLst>
                    <a:gs pos="0">
                      <a:srgbClr val="FFFFFF"/>
                    </a:gs>
                    <a:gs pos="100000">
                      <a:srgbClr val="FFFFFF"/>
                    </a:gs>
                  </a:gsLst>
                  <a:lin ang="5400000" scaled="0"/>
                </a:gradFill>
              </a:rPr>
              <a:t>Storage</a:t>
            </a:r>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23870" y="2596896"/>
            <a:ext cx="1520439" cy="1219200"/>
          </a:xfrm>
          <a:prstGeom prst="rect">
            <a:avLst/>
          </a:prstGeom>
        </p:spPr>
      </p:pic>
      <p:sp useBgFill="1">
        <p:nvSpPr>
          <p:cNvPr id="11" name="Rectangle 10"/>
          <p:cNvSpPr/>
          <p:nvPr/>
        </p:nvSpPr>
        <p:spPr bwMode="auto">
          <a:xfrm>
            <a:off x="0" y="4721144"/>
            <a:ext cx="12188825" cy="2136857"/>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519113" y="228600"/>
            <a:ext cx="11149013" cy="1514261"/>
          </a:xfrm>
        </p:spPr>
        <p:txBody>
          <a:bodyPr/>
          <a:lstStyle/>
          <a:p>
            <a:r>
              <a:rPr lang="en-US" dirty="0"/>
              <a:t>Azure Data Management</a:t>
            </a:r>
            <a:br>
              <a:rPr lang="en-US" dirty="0"/>
            </a:br>
            <a:endParaRPr lang="en-US" dirty="0"/>
          </a:p>
        </p:txBody>
      </p:sp>
    </p:spTree>
    <p:extLst>
      <p:ext uri="{BB962C8B-B14F-4D97-AF65-F5344CB8AC3E}">
        <p14:creationId xmlns:p14="http://schemas.microsoft.com/office/powerpoint/2010/main" val="352754496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Azure Table Storage</a:t>
            </a:r>
            <a:endParaRPr lang="en-US" dirty="0"/>
          </a:p>
        </p:txBody>
      </p:sp>
      <p:sp>
        <p:nvSpPr>
          <p:cNvPr id="6" name="Text Placeholder 5"/>
          <p:cNvSpPr>
            <a:spLocks noGrp="1"/>
          </p:cNvSpPr>
          <p:nvPr>
            <p:ph type="body" sz="quarter" idx="10"/>
          </p:nvPr>
        </p:nvSpPr>
        <p:spPr>
          <a:xfrm>
            <a:off x="519113" y="1447799"/>
            <a:ext cx="11149013" cy="2585323"/>
          </a:xfrm>
        </p:spPr>
        <p:txBody>
          <a:bodyPr/>
          <a:lstStyle/>
          <a:p>
            <a:r>
              <a:rPr lang="en-US" dirty="0" err="1" smtClean="0">
                <a:solidFill>
                  <a:schemeClr val="tx2">
                    <a:alpha val="99000"/>
                  </a:schemeClr>
                </a:solidFill>
              </a:rPr>
              <a:t>NoSQL</a:t>
            </a:r>
            <a:r>
              <a:rPr lang="en-US" dirty="0" smtClean="0">
                <a:solidFill>
                  <a:schemeClr val="tx2">
                    <a:alpha val="99000"/>
                  </a:schemeClr>
                </a:solidFill>
              </a:rPr>
              <a:t> Data Storage</a:t>
            </a:r>
          </a:p>
          <a:p>
            <a:r>
              <a:rPr lang="en-US" sz="2400" dirty="0" smtClean="0">
                <a:latin typeface="+mn-lt"/>
              </a:rPr>
              <a:t>Fully managed </a:t>
            </a:r>
            <a:r>
              <a:rPr lang="en-US" sz="2400" dirty="0" err="1" smtClean="0">
                <a:latin typeface="+mn-lt"/>
              </a:rPr>
              <a:t>PaaS</a:t>
            </a:r>
            <a:endParaRPr lang="en-US" sz="2400" dirty="0" smtClean="0">
              <a:latin typeface="+mn-lt"/>
            </a:endParaRPr>
          </a:p>
          <a:p>
            <a:r>
              <a:rPr lang="en-US" sz="2400" dirty="0" smtClean="0">
                <a:latin typeface="+mn-lt"/>
              </a:rPr>
              <a:t>Key-value</a:t>
            </a:r>
          </a:p>
          <a:p>
            <a:r>
              <a:rPr lang="en-US" sz="2400" dirty="0" smtClean="0">
                <a:latin typeface="+mn-lt"/>
              </a:rPr>
              <a:t>Hierarchical</a:t>
            </a:r>
          </a:p>
          <a:p>
            <a:r>
              <a:rPr lang="en-US" sz="2400" dirty="0" smtClean="0">
                <a:latin typeface="+mn-lt"/>
              </a:rPr>
              <a:t>REST API</a:t>
            </a:r>
          </a:p>
          <a:p>
            <a:r>
              <a:rPr lang="en-US" sz="2400" dirty="0" smtClean="0">
                <a:latin typeface="+mn-lt"/>
              </a:rPr>
              <a:t>Geo replication</a:t>
            </a:r>
            <a:endParaRPr lang="en-US" sz="2400" dirty="0">
              <a:latin typeface="+mn-lt"/>
            </a:endParaRPr>
          </a:p>
        </p:txBody>
      </p:sp>
      <p:grpSp>
        <p:nvGrpSpPr>
          <p:cNvPr id="10" name="Group 9"/>
          <p:cNvGrpSpPr/>
          <p:nvPr/>
        </p:nvGrpSpPr>
        <p:grpSpPr>
          <a:xfrm>
            <a:off x="5047612" y="1695450"/>
            <a:ext cx="6545733" cy="4389831"/>
            <a:chOff x="5648328" y="2098314"/>
            <a:chExt cx="5945017" cy="3986967"/>
          </a:xfrm>
        </p:grpSpPr>
        <p:sp>
          <p:nvSpPr>
            <p:cNvPr id="32" name="Rectangle 31"/>
            <p:cNvSpPr/>
            <p:nvPr/>
          </p:nvSpPr>
          <p:spPr bwMode="auto">
            <a:xfrm>
              <a:off x="6272646" y="2594129"/>
              <a:ext cx="5060309" cy="28857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defTabSz="914023" fontAlgn="base">
                <a:spcBef>
                  <a:spcPct val="0"/>
                </a:spcBef>
                <a:spcAft>
                  <a:spcPct val="0"/>
                </a:spcAft>
              </a:pPr>
              <a:r>
                <a:rPr lang="en-US" sz="2400" dirty="0">
                  <a:solidFill>
                    <a:schemeClr val="bg1">
                      <a:alpha val="99000"/>
                    </a:schemeClr>
                  </a:solidFill>
                </a:rPr>
                <a:t>Storage Account: MovieData</a:t>
              </a:r>
            </a:p>
          </p:txBody>
        </p:sp>
        <p:sp>
          <p:nvSpPr>
            <p:cNvPr id="43" name="Rectangle 42"/>
            <p:cNvSpPr/>
            <p:nvPr/>
          </p:nvSpPr>
          <p:spPr bwMode="auto">
            <a:xfrm>
              <a:off x="7257370" y="3547760"/>
              <a:ext cx="2235902" cy="1686296"/>
            </a:xfrm>
            <a:prstGeom prst="rect">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Star Wars</a:t>
              </a:r>
            </a:p>
            <a:p>
              <a:pPr defTabSz="914023" fontAlgn="base">
                <a:spcBef>
                  <a:spcPct val="0"/>
                </a:spcBef>
                <a:spcAft>
                  <a:spcPct val="0"/>
                </a:spcAft>
              </a:pPr>
              <a:r>
                <a:rPr lang="en-US" sz="2000" dirty="0">
                  <a:gradFill>
                    <a:gsLst>
                      <a:gs pos="0">
                        <a:srgbClr val="FFFFFF"/>
                      </a:gs>
                      <a:gs pos="100000">
                        <a:srgbClr val="FFFFFF"/>
                      </a:gs>
                    </a:gsLst>
                    <a:lin ang="5400000" scaled="0"/>
                  </a:gradFill>
                </a:rPr>
                <a:t>Matrix</a:t>
              </a:r>
            </a:p>
            <a:p>
              <a:pPr defTabSz="914023" fontAlgn="base">
                <a:spcBef>
                  <a:spcPct val="0"/>
                </a:spcBef>
                <a:spcAft>
                  <a:spcPct val="0"/>
                </a:spcAft>
              </a:pPr>
              <a:r>
                <a:rPr lang="en-US" sz="2000" dirty="0">
                  <a:gradFill>
                    <a:gsLst>
                      <a:gs pos="0">
                        <a:srgbClr val="FFFFFF"/>
                      </a:gs>
                      <a:gs pos="100000">
                        <a:srgbClr val="FFFFFF"/>
                      </a:gs>
                    </a:gsLst>
                    <a:lin ang="5400000" scaled="0"/>
                  </a:gradFill>
                </a:rPr>
                <a:t>Fan Boys</a:t>
              </a:r>
            </a:p>
          </p:txBody>
        </p:sp>
        <p:sp>
          <p:nvSpPr>
            <p:cNvPr id="44" name="Rectangle 43"/>
            <p:cNvSpPr/>
            <p:nvPr/>
          </p:nvSpPr>
          <p:spPr bwMode="auto">
            <a:xfrm>
              <a:off x="7257370" y="3244938"/>
              <a:ext cx="2235902" cy="302821"/>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23"/>
              <a:r>
                <a:rPr lang="en-US" sz="1600" dirty="0">
                  <a:gradFill>
                    <a:gsLst>
                      <a:gs pos="0">
                        <a:schemeClr val="tx1"/>
                      </a:gs>
                      <a:gs pos="100000">
                        <a:schemeClr val="tx1"/>
                      </a:gs>
                    </a:gsLst>
                    <a:lin ang="5400000" scaled="0"/>
                  </a:gradFill>
                </a:rPr>
                <a:t>Table Name: Movies</a:t>
              </a:r>
            </a:p>
          </p:txBody>
        </p:sp>
        <p:sp>
          <p:nvSpPr>
            <p:cNvPr id="41" name="Rounded Rectangle 40"/>
            <p:cNvSpPr/>
            <p:nvPr/>
          </p:nvSpPr>
          <p:spPr bwMode="auto">
            <a:xfrm>
              <a:off x="5648328" y="5468532"/>
              <a:ext cx="1587831" cy="616749"/>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Entity</a:t>
              </a:r>
            </a:p>
          </p:txBody>
        </p:sp>
        <p:sp>
          <p:nvSpPr>
            <p:cNvPr id="42" name="Right Arrow 41"/>
            <p:cNvSpPr/>
            <p:nvPr/>
          </p:nvSpPr>
          <p:spPr bwMode="auto">
            <a:xfrm rot="18272846">
              <a:off x="7040274" y="5253024"/>
              <a:ext cx="438016" cy="204142"/>
            </a:xfrm>
            <a:prstGeom prst="rightArrow">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2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Rounded Rectangle 38"/>
            <p:cNvSpPr/>
            <p:nvPr/>
          </p:nvSpPr>
          <p:spPr bwMode="auto">
            <a:xfrm>
              <a:off x="9838846" y="3510182"/>
              <a:ext cx="1185019" cy="419102"/>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Table</a:t>
              </a:r>
            </a:p>
          </p:txBody>
        </p:sp>
        <p:sp>
          <p:nvSpPr>
            <p:cNvPr id="40" name="Right Arrow 39"/>
            <p:cNvSpPr/>
            <p:nvPr/>
          </p:nvSpPr>
          <p:spPr bwMode="auto">
            <a:xfrm rot="8475026">
              <a:off x="9508044" y="3889196"/>
              <a:ext cx="402570" cy="200310"/>
            </a:xfrm>
            <a:prstGeom prst="rightArrow">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2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 name="Rounded Rectangle 36"/>
            <p:cNvSpPr/>
            <p:nvPr/>
          </p:nvSpPr>
          <p:spPr bwMode="auto">
            <a:xfrm>
              <a:off x="10005511" y="2098314"/>
              <a:ext cx="1587834" cy="463373"/>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Account</a:t>
              </a:r>
            </a:p>
          </p:txBody>
        </p:sp>
        <p:sp>
          <p:nvSpPr>
            <p:cNvPr id="38" name="Right Arrow 37"/>
            <p:cNvSpPr/>
            <p:nvPr/>
          </p:nvSpPr>
          <p:spPr bwMode="auto">
            <a:xfrm rot="8086943">
              <a:off x="9771475" y="2528247"/>
              <a:ext cx="315045" cy="239878"/>
            </a:xfrm>
            <a:prstGeom prst="rightArrow">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2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Oval 6"/>
            <p:cNvSpPr/>
            <p:nvPr/>
          </p:nvSpPr>
          <p:spPr bwMode="auto">
            <a:xfrm>
              <a:off x="7191375" y="5153025"/>
              <a:ext cx="247650" cy="24765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p:cNvSpPr/>
            <p:nvPr/>
          </p:nvSpPr>
          <p:spPr bwMode="auto">
            <a:xfrm>
              <a:off x="9466262" y="3943350"/>
              <a:ext cx="247650" cy="24765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p:cNvSpPr/>
            <p:nvPr/>
          </p:nvSpPr>
          <p:spPr bwMode="auto">
            <a:xfrm>
              <a:off x="9761537" y="2562225"/>
              <a:ext cx="247650" cy="24765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4112056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Storage Concepts</a:t>
            </a:r>
            <a:br>
              <a:rPr lang="en-US" smtClean="0"/>
            </a:br>
            <a:endParaRPr lang="en-US" dirty="0"/>
          </a:p>
        </p:txBody>
      </p:sp>
      <p:grpSp>
        <p:nvGrpSpPr>
          <p:cNvPr id="3" name="Group 2"/>
          <p:cNvGrpSpPr/>
          <p:nvPr/>
        </p:nvGrpSpPr>
        <p:grpSpPr>
          <a:xfrm>
            <a:off x="1587174" y="1239685"/>
            <a:ext cx="9014477" cy="5158111"/>
            <a:chOff x="519114" y="1446213"/>
            <a:chExt cx="7279186" cy="4297682"/>
          </a:xfrm>
        </p:grpSpPr>
        <p:grpSp>
          <p:nvGrpSpPr>
            <p:cNvPr id="45" name="Group 4"/>
            <p:cNvGrpSpPr/>
            <p:nvPr/>
          </p:nvGrpSpPr>
          <p:grpSpPr>
            <a:xfrm>
              <a:off x="5597591" y="1446213"/>
              <a:ext cx="2200709"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20">
                  <a:lnSpc>
                    <a:spcPct val="90000"/>
                  </a:lnSpc>
                  <a:spcBef>
                    <a:spcPct val="0"/>
                  </a:spcBef>
                  <a:spcAft>
                    <a:spcPct val="35000"/>
                  </a:spcAft>
                </a:pPr>
                <a:r>
                  <a:rPr lang="en-US" sz="2800" dirty="0">
                    <a:solidFill>
                      <a:srgbClr val="595959">
                        <a:alpha val="98824"/>
                      </a:srgbClr>
                    </a:solidFill>
                    <a:latin typeface="Segoe UI Light" pitchFamily="34" charset="0"/>
                  </a:rPr>
                  <a:t>Entity</a:t>
                </a:r>
              </a:p>
            </p:txBody>
          </p:sp>
        </p:grpSp>
        <p:grpSp>
          <p:nvGrpSpPr>
            <p:cNvPr id="48" name="Group 5"/>
            <p:cNvGrpSpPr/>
            <p:nvPr/>
          </p:nvGrpSpPr>
          <p:grpSpPr>
            <a:xfrm>
              <a:off x="3008886" y="1446215"/>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20">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grpSp>
        <p:grpSp>
          <p:nvGrpSpPr>
            <p:cNvPr id="51" name="Group 6"/>
            <p:cNvGrpSpPr/>
            <p:nvPr/>
          </p:nvGrpSpPr>
          <p:grpSpPr>
            <a:xfrm>
              <a:off x="519114" y="1446215"/>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20">
                  <a:lnSpc>
                    <a:spcPct val="90000"/>
                  </a:lnSpc>
                  <a:spcBef>
                    <a:spcPct val="0"/>
                  </a:spcBef>
                  <a:spcAft>
                    <a:spcPct val="35000"/>
                  </a:spcAft>
                </a:pPr>
                <a:r>
                  <a:rPr lang="en-US" sz="2800" dirty="0">
                    <a:solidFill>
                      <a:srgbClr val="595959">
                        <a:alpha val="98824"/>
                      </a:srgbClr>
                    </a:solidFill>
                    <a:latin typeface="Segoe UI Light" pitchFamily="34" charset="0"/>
                  </a:rPr>
                  <a:t>Account</a:t>
                </a:r>
              </a:p>
            </p:txBody>
          </p:sp>
        </p:grpSp>
        <p:cxnSp>
          <p:nvCxnSpPr>
            <p:cNvPr id="57" name="Straight Connector 56"/>
            <p:cNvCxnSpPr/>
            <p:nvPr/>
          </p:nvCxnSpPr>
          <p:spPr>
            <a:xfrm>
              <a:off x="2261287" y="3867665"/>
              <a:ext cx="1482811" cy="1087395"/>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5428" y="3039764"/>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6709"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9" rIns="91436" bIns="45719"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6779" y="3101546"/>
              <a:ext cx="1287635" cy="4942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3849" y="2656705"/>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5005"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9" rIns="91436" bIns="45719" anchor="ctr"/>
            <a:lstStyle/>
            <a:p>
              <a:r>
                <a:rPr lang="en-US" dirty="0">
                  <a:solidFill>
                    <a:schemeClr val="lt1">
                      <a:alpha val="99000"/>
                    </a:schemeClr>
                  </a:solidFill>
                </a:rPr>
                <a:t>Name =…</a:t>
              </a:r>
            </a:p>
            <a:p>
              <a:r>
                <a:rPr lang="en-US" dirty="0">
                  <a:solidFill>
                    <a:schemeClr val="lt1">
                      <a:alpha val="99000"/>
                    </a:schemeClr>
                  </a:solidFill>
                </a:rPr>
                <a:t>Email = …</a:t>
              </a:r>
            </a:p>
          </p:txBody>
        </p:sp>
        <p:sp>
          <p:nvSpPr>
            <p:cNvPr id="68" name="Rectangle 67"/>
            <p:cNvSpPr/>
            <p:nvPr/>
          </p:nvSpPr>
          <p:spPr>
            <a:xfrm>
              <a:off x="5905003"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9" rIns="91436" bIns="45719" anchor="ctr"/>
            <a:lstStyle/>
            <a:p>
              <a:r>
                <a:rPr lang="en-US" dirty="0">
                  <a:solidFill>
                    <a:schemeClr val="lt1">
                      <a:alpha val="99000"/>
                    </a:schemeClr>
                  </a:solidFill>
                </a:rPr>
                <a:t>Name =…</a:t>
              </a:r>
            </a:p>
            <a:p>
              <a:r>
                <a:rPr lang="en-US" dirty="0" err="1">
                  <a:solidFill>
                    <a:schemeClr val="lt1">
                      <a:alpha val="99000"/>
                    </a:schemeClr>
                  </a:solidFill>
                </a:rPr>
                <a:t>EMailAdd</a:t>
              </a:r>
              <a:r>
                <a:rPr lang="en-US" dirty="0">
                  <a:solidFill>
                    <a:schemeClr val="lt1">
                      <a:alpha val="99000"/>
                    </a:schemeClr>
                  </a:solidFill>
                </a:rPr>
                <a:t>= </a:t>
              </a:r>
            </a:p>
          </p:txBody>
        </p:sp>
        <p:sp>
          <p:nvSpPr>
            <p:cNvPr id="69" name="Rectangle 68"/>
            <p:cNvSpPr/>
            <p:nvPr/>
          </p:nvSpPr>
          <p:spPr>
            <a:xfrm>
              <a:off x="3520220"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9" rIns="91436" bIns="45719" anchor="ctr"/>
            <a:lstStyle/>
            <a:p>
              <a:r>
                <a:rPr lang="en-US" sz="2000" dirty="0">
                  <a:solidFill>
                    <a:schemeClr val="lt1">
                      <a:alpha val="99000"/>
                    </a:schemeClr>
                  </a:solidFill>
                </a:rPr>
                <a:t>customers</a:t>
              </a:r>
            </a:p>
          </p:txBody>
        </p:sp>
        <p:cxnSp>
          <p:nvCxnSpPr>
            <p:cNvPr id="74" name="Straight Connector 73"/>
            <p:cNvCxnSpPr/>
            <p:nvPr/>
          </p:nvCxnSpPr>
          <p:spPr>
            <a:xfrm>
              <a:off x="4806779" y="4769709"/>
              <a:ext cx="1287635" cy="4942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3849" y="4324867"/>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5005"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9" rIns="91436" bIns="45719" anchor="ctr"/>
            <a:lstStyle/>
            <a:p>
              <a:r>
                <a:rPr lang="en-US" dirty="0">
                  <a:solidFill>
                    <a:schemeClr val="lt1">
                      <a:alpha val="99000"/>
                    </a:schemeClr>
                  </a:solidFill>
                </a:rPr>
                <a:t>Photo ID =…</a:t>
              </a:r>
            </a:p>
            <a:p>
              <a:r>
                <a:rPr lang="en-US" dirty="0">
                  <a:solidFill>
                    <a:schemeClr val="lt1">
                      <a:alpha val="99000"/>
                    </a:schemeClr>
                  </a:solidFill>
                </a:rPr>
                <a:t>Date =…</a:t>
              </a:r>
            </a:p>
          </p:txBody>
        </p:sp>
        <p:sp>
          <p:nvSpPr>
            <p:cNvPr id="71" name="Rectangle 70"/>
            <p:cNvSpPr/>
            <p:nvPr/>
          </p:nvSpPr>
          <p:spPr>
            <a:xfrm>
              <a:off x="3520221" y="4430471"/>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9" rIns="91436" bIns="45719" anchor="ctr"/>
            <a:lstStyle/>
            <a:p>
              <a:r>
                <a:rPr lang="en-US" sz="2000" dirty="0">
                  <a:solidFill>
                    <a:schemeClr val="lt1">
                      <a:alpha val="99000"/>
                    </a:schemeClr>
                  </a:solidFill>
                </a:rPr>
                <a:t>photos</a:t>
              </a:r>
            </a:p>
          </p:txBody>
        </p:sp>
        <p:sp>
          <p:nvSpPr>
            <p:cNvPr id="72" name="Rounded Rectangle 97"/>
            <p:cNvSpPr/>
            <p:nvPr/>
          </p:nvSpPr>
          <p:spPr>
            <a:xfrm>
              <a:off x="5905005"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9" rIns="91436" bIns="45719" anchor="ctr"/>
            <a:lstStyle/>
            <a:p>
              <a:r>
                <a:rPr lang="en-US" dirty="0">
                  <a:solidFill>
                    <a:schemeClr val="lt1">
                      <a:alpha val="99000"/>
                    </a:schemeClr>
                  </a:solidFill>
                </a:rPr>
                <a:t>Photo ID =…</a:t>
              </a:r>
            </a:p>
            <a:p>
              <a:r>
                <a:rPr lang="en-US" dirty="0">
                  <a:solidFill>
                    <a:schemeClr val="lt1">
                      <a:alpha val="99000"/>
                    </a:schemeClr>
                  </a:solidFill>
                </a:rPr>
                <a:t>Date =…</a:t>
              </a:r>
            </a:p>
          </p:txBody>
        </p:sp>
      </p:grpSp>
    </p:spTree>
    <p:extLst>
      <p:ext uri="{BB962C8B-B14F-4D97-AF65-F5344CB8AC3E}">
        <p14:creationId xmlns:p14="http://schemas.microsoft.com/office/powerpoint/2010/main" val="266798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09208"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2">
              <a:lumMod val="90000"/>
            </a:schemeClr>
          </a:solidFill>
          <a:ln>
            <a:noFill/>
          </a:ln>
        </p:spPr>
        <p:txBody>
          <a:bodyPr vert="horz" wrap="square" lIns="82302" tIns="41151" rIns="82302" bIns="41151"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smtClean="0"/>
              <a:t>No Fixed Schema</a:t>
            </a:r>
            <a:endParaRPr lang="en-NZ" dirty="0"/>
          </a:p>
        </p:txBody>
      </p:sp>
      <p:graphicFrame>
        <p:nvGraphicFramePr>
          <p:cNvPr id="12" name="Table 11"/>
          <p:cNvGraphicFramePr>
            <a:graphicFrameLocks noGrp="1"/>
          </p:cNvGraphicFramePr>
          <p:nvPr>
            <p:extLst>
              <p:ext uri="{D42A27DB-BD31-4B8C-83A1-F6EECF244321}">
                <p14:modId xmlns:p14="http://schemas.microsoft.com/office/powerpoint/2010/main" val="4276056290"/>
              </p:ext>
            </p:extLst>
          </p:nvPr>
        </p:nvGraphicFramePr>
        <p:xfrm>
          <a:off x="1180593" y="2360614"/>
          <a:ext cx="7000411" cy="3116060"/>
        </p:xfrm>
        <a:graphic>
          <a:graphicData uri="http://schemas.openxmlformats.org/drawingml/2006/table">
            <a:tbl>
              <a:tblPr firstRow="1" bandRow="1">
                <a:tableStyleId>{7DF18680-E054-41AD-8BC1-D1AEF772440D}</a:tableStyleId>
              </a:tblPr>
              <a:tblGrid>
                <a:gridCol w="1978569"/>
                <a:gridCol w="1978569"/>
                <a:gridCol w="1503814"/>
                <a:gridCol w="1539459"/>
              </a:tblGrid>
              <a:tr h="641543">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500" kern="1200" dirty="0" smtClean="0">
                          <a:solidFill>
                            <a:schemeClr val="tx2">
                              <a:lumMod val="75000"/>
                              <a:alpha val="99000"/>
                            </a:schemeClr>
                          </a:solidFill>
                          <a:latin typeface="+mn-lt"/>
                          <a:ea typeface="+mn-ea"/>
                          <a:cs typeface="+mn-cs"/>
                        </a:rPr>
                        <a:t>2/2/1981</a:t>
                      </a:r>
                      <a:endParaRPr lang="en-US" sz="15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500" kern="1200" dirty="0" smtClean="0">
                          <a:solidFill>
                            <a:schemeClr val="tx2">
                              <a:lumMod val="75000"/>
                              <a:alpha val="99000"/>
                            </a:schemeClr>
                          </a:solidFill>
                          <a:latin typeface="+mn-lt"/>
                          <a:ea typeface="+mn-ea"/>
                          <a:cs typeface="+mn-cs"/>
                        </a:rPr>
                        <a:t>Totten</a:t>
                      </a:r>
                      <a:endParaRPr lang="en-US" sz="15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500" kern="1200" dirty="0" smtClean="0">
                          <a:solidFill>
                            <a:schemeClr val="tx2">
                              <a:lumMod val="75000"/>
                              <a:alpha val="99000"/>
                            </a:schemeClr>
                          </a:solidFill>
                          <a:latin typeface="+mn-lt"/>
                          <a:ea typeface="+mn-ea"/>
                          <a:cs typeface="+mn-cs"/>
                        </a:rPr>
                        <a:t>3/15/1965</a:t>
                      </a:r>
                      <a:endParaRPr lang="en-US" sz="15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500" kern="1200" dirty="0" smtClean="0">
                          <a:solidFill>
                            <a:schemeClr val="tx2">
                              <a:lumMod val="75000"/>
                              <a:alpha val="99000"/>
                            </a:schemeClr>
                          </a:solidFill>
                          <a:latin typeface="+mn-lt"/>
                          <a:ea typeface="+mn-ea"/>
                          <a:cs typeface="+mn-cs"/>
                        </a:rPr>
                        <a:t>Nick</a:t>
                      </a:r>
                      <a:endParaRPr lang="en-US" sz="15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500" kern="1200" dirty="0" smtClean="0">
                          <a:solidFill>
                            <a:schemeClr val="tx2">
                              <a:lumMod val="75000"/>
                              <a:alpha val="99000"/>
                            </a:schemeClr>
                          </a:solidFill>
                          <a:latin typeface="+mn-lt"/>
                          <a:ea typeface="+mn-ea"/>
                          <a:cs typeface="+mn-cs"/>
                        </a:rPr>
                        <a:t>Harris</a:t>
                      </a:r>
                      <a:endParaRPr lang="en-US" sz="15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500" kern="1200" dirty="0" smtClean="0">
                          <a:solidFill>
                            <a:schemeClr val="tx2">
                              <a:lumMod val="75000"/>
                              <a:alpha val="99000"/>
                            </a:schemeClr>
                          </a:solidFill>
                          <a:latin typeface="+mn-lt"/>
                          <a:ea typeface="+mn-ea"/>
                          <a:cs typeface="+mn-cs"/>
                        </a:rPr>
                        <a:t>May 1, 1976</a:t>
                      </a:r>
                      <a:endParaRPr lang="en-US" sz="15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7227" y="4644859"/>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2" tIns="45717" rIns="91432" bIns="45717" rtlCol="0" anchor="ctr"/>
          <a:lstStyle/>
          <a:p>
            <a:pPr algn="ctr"/>
            <a:endParaRPr lang="en-US" dirty="0"/>
          </a:p>
        </p:txBody>
      </p:sp>
      <p:sp>
        <p:nvSpPr>
          <p:cNvPr id="18" name="Rectangle 17"/>
          <p:cNvSpPr/>
          <p:nvPr/>
        </p:nvSpPr>
        <p:spPr>
          <a:xfrm>
            <a:off x="8179595"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72" tIns="45717" rIns="91432" bIns="45717" rtlCol="0" anchor="ctr" anchorCtr="0"/>
          <a:lstStyle/>
          <a:p>
            <a:r>
              <a:rPr lang="en-NZ" sz="1600" b="1" cap="all" dirty="0">
                <a:solidFill>
                  <a:srgbClr val="FFFFFF">
                    <a:alpha val="99000"/>
                  </a:srgbClr>
                </a:solidFill>
              </a:rPr>
              <a:t>FAV SPORT</a:t>
            </a:r>
            <a:endParaRPr lang="en-US" b="1" dirty="0">
              <a:solidFill>
                <a:schemeClr val="bg1">
                  <a:alpha val="99000"/>
                </a:schemeClr>
              </a:solidFill>
            </a:endParaRPr>
          </a:p>
        </p:txBody>
      </p:sp>
      <p:sp>
        <p:nvSpPr>
          <p:cNvPr id="19" name="Rectangle 18"/>
          <p:cNvSpPr/>
          <p:nvPr/>
        </p:nvSpPr>
        <p:spPr>
          <a:xfrm>
            <a:off x="8177213" y="3827533"/>
            <a:ext cx="1828800" cy="824399"/>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72" tIns="45717" rIns="91432" bIns="45717" rtlCol="0" anchor="ctr" anchorCtr="0"/>
          <a:lstStyle/>
          <a:p>
            <a:r>
              <a:rPr lang="en-US" sz="1500" dirty="0">
                <a:solidFill>
                  <a:schemeClr val="tx2">
                    <a:lumMod val="75000"/>
                    <a:alpha val="99000"/>
                  </a:schemeClr>
                </a:solidFill>
              </a:rPr>
              <a:t>Canoeing</a:t>
            </a:r>
          </a:p>
        </p:txBody>
      </p:sp>
      <p:grpSp>
        <p:nvGrpSpPr>
          <p:cNvPr id="10" name="Group 9"/>
          <p:cNvGrpSpPr/>
          <p:nvPr/>
        </p:nvGrpSpPr>
        <p:grpSpPr>
          <a:xfrm>
            <a:off x="2251879" y="3104907"/>
            <a:ext cx="678646" cy="686023"/>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1879" y="3897711"/>
            <a:ext cx="678646" cy="686023"/>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1879" y="4690515"/>
            <a:ext cx="678646" cy="686023"/>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64897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474720" y="2527380"/>
            <a:ext cx="6949440" cy="3028537"/>
          </a:xfrm>
        </p:spPr>
        <p:txBody>
          <a:bodyPr/>
          <a:lstStyle/>
          <a:p>
            <a:r>
              <a:rPr lang="en-US" dirty="0"/>
              <a:t>Windows Azure SQL Database</a:t>
            </a:r>
          </a:p>
          <a:p>
            <a:r>
              <a:rPr lang="en-US" dirty="0"/>
              <a:t>Azure Tables</a:t>
            </a:r>
          </a:p>
          <a:p>
            <a:r>
              <a:rPr lang="en-US" dirty="0"/>
              <a:t>Azure Blobs</a:t>
            </a:r>
          </a:p>
          <a:p>
            <a:r>
              <a:rPr lang="en-US" dirty="0"/>
              <a:t>SQL in a </a:t>
            </a:r>
            <a:r>
              <a:rPr lang="en-US" dirty="0" smtClean="0"/>
              <a:t>VM</a:t>
            </a:r>
            <a:endParaRPr lang="en-US" dirty="0"/>
          </a:p>
        </p:txBody>
      </p:sp>
      <p:sp>
        <p:nvSpPr>
          <p:cNvPr id="29" name="Text Placeholder 28"/>
          <p:cNvSpPr>
            <a:spLocks noGrp="1"/>
          </p:cNvSpPr>
          <p:nvPr>
            <p:ph type="body" sz="quarter" idx="11"/>
          </p:nvPr>
        </p:nvSpPr>
        <p:spPr/>
        <p:txBody>
          <a:bodyPr/>
          <a:lstStyle/>
          <a:p>
            <a:r>
              <a:rPr lang="en-US" dirty="0"/>
              <a:t>Agenda</a:t>
            </a:r>
            <a:endParaRPr lang="en-US" dirty="0" smtClean="0"/>
          </a:p>
        </p:txBody>
      </p:sp>
    </p:spTree>
    <p:extLst>
      <p:ext uri="{BB962C8B-B14F-4D97-AF65-F5344CB8AC3E}">
        <p14:creationId xmlns:p14="http://schemas.microsoft.com/office/powerpoint/2010/main" val="192716516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677356" y="2235011"/>
            <a:ext cx="2472613" cy="247497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SQL Server in a Virtual Machine</a:t>
            </a:r>
          </a:p>
        </p:txBody>
      </p:sp>
      <p:sp>
        <p:nvSpPr>
          <p:cNvPr id="18" name="SQLDB"/>
          <p:cNvSpPr/>
          <p:nvPr/>
        </p:nvSpPr>
        <p:spPr bwMode="auto">
          <a:xfrm>
            <a:off x="3367500" y="2235011"/>
            <a:ext cx="2472613" cy="247497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SQL Database</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3584" y="2596896"/>
            <a:ext cx="1520439" cy="1219200"/>
          </a:xfrm>
          <a:prstGeom prst="rect">
            <a:avLst/>
          </a:prstGeom>
        </p:spPr>
      </p:pic>
      <p:pic>
        <p:nvPicPr>
          <p:cNvPr id="20" name="Picture 3" descr="C:\Users\scottkl\AppData\Local\MetroStyleAddIn\Icons\Virtualization.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535" y="2596896"/>
            <a:ext cx="1578253" cy="1219200"/>
          </a:xfrm>
          <a:prstGeom prst="rect">
            <a:avLst/>
          </a:prstGeom>
          <a:noFill/>
          <a:extLst>
            <a:ext uri="{909E8E84-426E-40DD-AFC4-6F175D3DCCD1}">
              <a14:hiddenFill xmlns:a14="http://schemas.microsoft.com/office/drawing/2010/main">
                <a:solidFill>
                  <a:srgbClr val="FFFFFF"/>
                </a:solidFill>
              </a14:hiddenFill>
            </a:ext>
          </a:extLst>
        </p:spPr>
      </p:pic>
      <p:sp>
        <p:nvSpPr>
          <p:cNvPr id="21" name="TableStorage"/>
          <p:cNvSpPr/>
          <p:nvPr/>
        </p:nvSpPr>
        <p:spPr bwMode="auto">
          <a:xfrm>
            <a:off x="6057642" y="2235008"/>
            <a:ext cx="2472613" cy="247497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Table </a:t>
            </a:r>
            <a:br>
              <a:rPr lang="en-US" sz="2000" dirty="0">
                <a:gradFill>
                  <a:gsLst>
                    <a:gs pos="0">
                      <a:srgbClr val="FFFFFF"/>
                    </a:gs>
                    <a:gs pos="100000">
                      <a:srgbClr val="FFFFFF"/>
                    </a:gs>
                  </a:gsLst>
                  <a:lin ang="5400000" scaled="0"/>
                </a:gradFill>
              </a:rPr>
            </a:br>
            <a:r>
              <a:rPr lang="en-US" sz="2000" dirty="0">
                <a:gradFill>
                  <a:gsLst>
                    <a:gs pos="0">
                      <a:srgbClr val="FFFFFF"/>
                    </a:gs>
                    <a:gs pos="100000">
                      <a:srgbClr val="FFFFFF"/>
                    </a:gs>
                  </a:gsLst>
                  <a:lin ang="5400000" scaled="0"/>
                </a:gradFill>
              </a:rPr>
              <a:t>Storage</a:t>
            </a:r>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3727" y="2596896"/>
            <a:ext cx="1520439" cy="1219200"/>
          </a:xfrm>
          <a:prstGeom prst="rect">
            <a:avLst/>
          </a:prstGeom>
        </p:spPr>
      </p:pic>
      <p:sp>
        <p:nvSpPr>
          <p:cNvPr id="23" name="BlobStorage"/>
          <p:cNvSpPr/>
          <p:nvPr/>
        </p:nvSpPr>
        <p:spPr bwMode="auto">
          <a:xfrm>
            <a:off x="8747786" y="2235012"/>
            <a:ext cx="2472613" cy="24749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Blob </a:t>
            </a:r>
            <a:br>
              <a:rPr lang="en-US" sz="2000" dirty="0">
                <a:gradFill>
                  <a:gsLst>
                    <a:gs pos="0">
                      <a:srgbClr val="FFFFFF"/>
                    </a:gs>
                    <a:gs pos="100000">
                      <a:srgbClr val="FFFFFF"/>
                    </a:gs>
                  </a:gsLst>
                  <a:lin ang="5400000" scaled="0"/>
                </a:gradFill>
              </a:rPr>
            </a:br>
            <a:r>
              <a:rPr lang="en-US" sz="2000" dirty="0">
                <a:gradFill>
                  <a:gsLst>
                    <a:gs pos="0">
                      <a:srgbClr val="FFFFFF"/>
                    </a:gs>
                    <a:gs pos="100000">
                      <a:srgbClr val="FFFFFF"/>
                    </a:gs>
                  </a:gsLst>
                  <a:lin ang="5400000" scaled="0"/>
                </a:gradFill>
              </a:rPr>
              <a:t>Storage</a:t>
            </a:r>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23870" y="2596896"/>
            <a:ext cx="1520439" cy="1219200"/>
          </a:xfrm>
          <a:prstGeom prst="rect">
            <a:avLst/>
          </a:prstGeom>
        </p:spPr>
      </p:pic>
      <p:sp useBgFill="1">
        <p:nvSpPr>
          <p:cNvPr id="11" name="Rectangle 10"/>
          <p:cNvSpPr/>
          <p:nvPr/>
        </p:nvSpPr>
        <p:spPr bwMode="auto">
          <a:xfrm>
            <a:off x="0" y="4721144"/>
            <a:ext cx="12188825" cy="2136857"/>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519113" y="228600"/>
            <a:ext cx="11149013" cy="1514261"/>
          </a:xfrm>
        </p:spPr>
        <p:txBody>
          <a:bodyPr/>
          <a:lstStyle/>
          <a:p>
            <a:r>
              <a:rPr lang="en-US" dirty="0"/>
              <a:t>Azure Data Management</a:t>
            </a:r>
            <a:br>
              <a:rPr lang="en-US" dirty="0"/>
            </a:br>
            <a:endParaRPr lang="en-US" dirty="0"/>
          </a:p>
        </p:txBody>
      </p:sp>
    </p:spTree>
    <p:extLst>
      <p:ext uri="{BB962C8B-B14F-4D97-AF65-F5344CB8AC3E}">
        <p14:creationId xmlns:p14="http://schemas.microsoft.com/office/powerpoint/2010/main" val="286313819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19113" y="1447800"/>
            <a:ext cx="4209393" cy="42093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mtClean="0"/>
              <a:t>Azure Blob Storage</a:t>
            </a:r>
            <a:endParaRPr lang="en-US" dirty="0"/>
          </a:p>
        </p:txBody>
      </p:sp>
      <p:sp>
        <p:nvSpPr>
          <p:cNvPr id="13" name="Text Placeholder 12"/>
          <p:cNvSpPr>
            <a:spLocks noGrp="1"/>
          </p:cNvSpPr>
          <p:nvPr>
            <p:ph type="body" sz="quarter" idx="10"/>
          </p:nvPr>
        </p:nvSpPr>
        <p:spPr>
          <a:xfrm>
            <a:off x="5201115" y="2056702"/>
            <a:ext cx="6781801" cy="2991588"/>
          </a:xfrm>
        </p:spPr>
        <p:txBody>
          <a:bodyPr/>
          <a:lstStyle/>
          <a:p>
            <a:r>
              <a:rPr lang="en-US" dirty="0"/>
              <a:t>Unstructured Data </a:t>
            </a:r>
            <a:r>
              <a:rPr lang="en-US" dirty="0" smtClean="0"/>
              <a:t>Storage</a:t>
            </a:r>
          </a:p>
          <a:p>
            <a:r>
              <a:rPr lang="en-US" sz="2400" spc="-51" dirty="0">
                <a:gradFill>
                  <a:gsLst>
                    <a:gs pos="0">
                      <a:schemeClr val="tx1"/>
                    </a:gs>
                    <a:gs pos="100000">
                      <a:schemeClr val="tx1"/>
                    </a:gs>
                  </a:gsLst>
                  <a:lin ang="5400000" scaled="0"/>
                </a:gradFill>
                <a:latin typeface="+mn-lt"/>
              </a:rPr>
              <a:t>Managed </a:t>
            </a:r>
            <a:r>
              <a:rPr lang="en-US" sz="2400" spc="-51" dirty="0" smtClean="0">
                <a:gradFill>
                  <a:gsLst>
                    <a:gs pos="0">
                      <a:schemeClr val="tx1"/>
                    </a:gs>
                    <a:gs pos="100000">
                      <a:schemeClr val="tx1"/>
                    </a:gs>
                  </a:gsLst>
                  <a:lin ang="5400000" scaled="0"/>
                </a:gradFill>
                <a:latin typeface="+mn-lt"/>
              </a:rPr>
              <a:t>service</a:t>
            </a:r>
            <a:endParaRPr lang="en-US" sz="2400" dirty="0" smtClean="0"/>
          </a:p>
          <a:p>
            <a:r>
              <a:rPr lang="en-US" sz="2400" spc="-51" dirty="0">
                <a:gradFill>
                  <a:gsLst>
                    <a:gs pos="0">
                      <a:schemeClr val="tx1"/>
                    </a:gs>
                    <a:gs pos="100000">
                      <a:schemeClr val="tx1"/>
                    </a:gs>
                  </a:gsLst>
                  <a:lin ang="5400000" scaled="0"/>
                </a:gradFill>
                <a:latin typeface="+mn-lt"/>
              </a:rPr>
              <a:t>Hundreds of gigabytes per blob in size </a:t>
            </a:r>
          </a:p>
          <a:p>
            <a:r>
              <a:rPr lang="en-US" sz="2400" spc="-51" dirty="0">
                <a:gradFill>
                  <a:gsLst>
                    <a:gs pos="0">
                      <a:schemeClr val="tx1"/>
                    </a:gs>
                    <a:gs pos="100000">
                      <a:schemeClr val="tx1"/>
                    </a:gs>
                  </a:gsLst>
                  <a:lin ang="5400000" scaled="0"/>
                </a:gradFill>
                <a:latin typeface="+mn-lt"/>
              </a:rPr>
              <a:t>100TB per storage account</a:t>
            </a:r>
          </a:p>
          <a:p>
            <a:r>
              <a:rPr lang="en-US" sz="2400" spc="-51" dirty="0">
                <a:gradFill>
                  <a:gsLst>
                    <a:gs pos="0">
                      <a:schemeClr val="tx1"/>
                    </a:gs>
                    <a:gs pos="100000">
                      <a:schemeClr val="tx1"/>
                    </a:gs>
                  </a:gsLst>
                  <a:lin ang="5400000" scaled="0"/>
                </a:gradFill>
                <a:latin typeface="+mn-lt"/>
              </a:rPr>
              <a:t>REST API</a:t>
            </a:r>
          </a:p>
          <a:p>
            <a:r>
              <a:rPr lang="en-US" sz="2400" spc="-51" dirty="0">
                <a:gradFill>
                  <a:gsLst>
                    <a:gs pos="0">
                      <a:schemeClr val="tx1"/>
                    </a:gs>
                    <a:gs pos="100000">
                      <a:schemeClr val="tx1"/>
                    </a:gs>
                  </a:gsLst>
                  <a:lin ang="5400000" scaled="0"/>
                </a:gradFill>
                <a:latin typeface="+mn-lt"/>
              </a:rPr>
              <a:t>Geo-replication for disaster recovery</a:t>
            </a:r>
          </a:p>
          <a:p>
            <a:endParaRPr lang="en-US" sz="2400" spc="-51" dirty="0">
              <a:gradFill>
                <a:gsLst>
                  <a:gs pos="0">
                    <a:schemeClr val="tx1"/>
                  </a:gs>
                  <a:gs pos="100000">
                    <a:schemeClr val="tx1"/>
                  </a:gs>
                </a:gsLst>
                <a:lin ang="5400000" scaled="0"/>
              </a:gradFill>
              <a:latin typeface="+mn-lt"/>
            </a:endParaRPr>
          </a:p>
        </p:txBody>
      </p:sp>
      <p:sp>
        <p:nvSpPr>
          <p:cNvPr id="18" name="Freeform 17"/>
          <p:cNvSpPr>
            <a:spLocks noEditPoints="1"/>
          </p:cNvSpPr>
          <p:nvPr/>
        </p:nvSpPr>
        <p:spPr bwMode="auto">
          <a:xfrm>
            <a:off x="1400313" y="2410998"/>
            <a:ext cx="2446989" cy="2282995"/>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36" tIns="45719" rIns="91436" bIns="45719"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79148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Storage Concepts</a:t>
            </a:r>
            <a:endParaRPr lang="en-US" dirty="0"/>
          </a:p>
        </p:txBody>
      </p:sp>
      <p:grpSp>
        <p:nvGrpSpPr>
          <p:cNvPr id="3" name="Group 2"/>
          <p:cNvGrpSpPr/>
          <p:nvPr/>
        </p:nvGrpSpPr>
        <p:grpSpPr>
          <a:xfrm>
            <a:off x="1198910" y="1331249"/>
            <a:ext cx="9791005" cy="4964701"/>
            <a:chOff x="519113" y="1136379"/>
            <a:chExt cx="9791005" cy="4964701"/>
          </a:xfrm>
        </p:grpSpPr>
        <p:sp>
          <p:nvSpPr>
            <p:cNvPr id="66" name="Rounded Rectangle 65"/>
            <p:cNvSpPr/>
            <p:nvPr/>
          </p:nvSpPr>
          <p:spPr>
            <a:xfrm>
              <a:off x="5597591" y="1803399"/>
              <a:ext cx="2200709"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274308" rIns="91436" bIns="45719"/>
            <a:lstStyle/>
            <a:p>
              <a:pPr defTabSz="1555620">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4285"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274308" rIns="91436" bIns="45719"/>
            <a:lstStyle/>
            <a:p>
              <a:pPr defTabSz="1555620">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19114"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274308" rIns="91436" bIns="45719"/>
            <a:lstStyle/>
            <a:p>
              <a:pPr defTabSz="1555620">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19113" y="1136379"/>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b="1" dirty="0">
                  <a:solidFill>
                    <a:srgbClr val="FFFFFF">
                      <a:alpha val="99000"/>
                    </a:srgbClr>
                  </a:solidFill>
                  <a:latin typeface="Consolas" pitchFamily="49" charset="0"/>
                  <a:cs typeface="Consolas" pitchFamily="49" charset="0"/>
                </a:rPr>
                <a:t>blob</a:t>
              </a:r>
              <a:r>
                <a:rPr lang="en-US" sz="2000" dirty="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5349" y="1544151"/>
              <a:ext cx="302165" cy="394211"/>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0579" y="1516744"/>
              <a:ext cx="302165" cy="394211"/>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29369" y="1803401"/>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274308" rIns="91436" bIns="45719"/>
            <a:lstStyle/>
            <a:p>
              <a:pPr defTabSz="1555620">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7079" y="1527957"/>
              <a:ext cx="302165" cy="394211"/>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5960"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5569" y="3647208"/>
              <a:ext cx="1496292" cy="104948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6709" y="4230653"/>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9" rIns="91436" bIns="45719"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3687"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0951"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0950"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5160"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4768" y="3737075"/>
              <a:ext cx="1011021" cy="6686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5005"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9" rIns="91436" bIns="45719" anchor="ctr"/>
            <a:lstStyle/>
            <a:p>
              <a:r>
                <a:rPr lang="en-US" sz="2000" dirty="0">
                  <a:solidFill>
                    <a:schemeClr val="lt1">
                      <a:alpha val="99000"/>
                    </a:schemeClr>
                  </a:solidFill>
                </a:rPr>
                <a:t>PIC01.JPG</a:t>
              </a:r>
            </a:p>
          </p:txBody>
        </p:sp>
        <p:sp>
          <p:nvSpPr>
            <p:cNvPr id="111" name="Rounded Rectangle 18"/>
            <p:cNvSpPr/>
            <p:nvPr/>
          </p:nvSpPr>
          <p:spPr>
            <a:xfrm>
              <a:off x="8325789" y="3385645"/>
              <a:ext cx="1585468" cy="70285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9" rIns="91436" bIns="45719" anchor="ctr"/>
            <a:lstStyle/>
            <a:p>
              <a:r>
                <a:rPr lang="en-US" sz="2000" dirty="0">
                  <a:solidFill>
                    <a:schemeClr val="lt1">
                      <a:alpha val="99000"/>
                    </a:schemeClr>
                  </a:solidFill>
                </a:rPr>
                <a:t>Block/Page</a:t>
              </a:r>
            </a:p>
          </p:txBody>
        </p:sp>
        <p:sp>
          <p:nvSpPr>
            <p:cNvPr id="115" name="Rectangle 114"/>
            <p:cNvSpPr/>
            <p:nvPr/>
          </p:nvSpPr>
          <p:spPr>
            <a:xfrm>
              <a:off x="8325579"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9" rIns="91436" bIns="45719" anchor="ctr"/>
            <a:lstStyle/>
            <a:p>
              <a:r>
                <a:rPr lang="en-US" sz="2000" dirty="0">
                  <a:solidFill>
                    <a:schemeClr val="lt1">
                      <a:alpha val="99000"/>
                    </a:schemeClr>
                  </a:solidFill>
                </a:rPr>
                <a:t>Block/Page</a:t>
              </a:r>
            </a:p>
          </p:txBody>
        </p:sp>
        <p:sp>
          <p:nvSpPr>
            <p:cNvPr id="117" name="Rectangle 116"/>
            <p:cNvSpPr/>
            <p:nvPr/>
          </p:nvSpPr>
          <p:spPr>
            <a:xfrm>
              <a:off x="5905003"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9" rIns="91436" bIns="45719" anchor="ctr"/>
            <a:lstStyle/>
            <a:p>
              <a:r>
                <a:rPr lang="en-US" sz="2000" dirty="0">
                  <a:solidFill>
                    <a:schemeClr val="lt1">
                      <a:alpha val="99000"/>
                    </a:schemeClr>
                  </a:solidFill>
                </a:rPr>
                <a:t>PIC02.JPG</a:t>
              </a:r>
            </a:p>
          </p:txBody>
        </p:sp>
        <p:sp>
          <p:nvSpPr>
            <p:cNvPr id="79" name="Rectangle 78"/>
            <p:cNvSpPr/>
            <p:nvPr/>
          </p:nvSpPr>
          <p:spPr>
            <a:xfrm>
              <a:off x="3520220" y="3383251"/>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9" rIns="91436" bIns="45719" anchor="ctr"/>
            <a:lstStyle/>
            <a:p>
              <a:r>
                <a:rPr lang="en-US" sz="2000" dirty="0">
                  <a:solidFill>
                    <a:schemeClr val="lt1">
                      <a:alpha val="99000"/>
                    </a:schemeClr>
                  </a:solidFill>
                </a:rPr>
                <a:t>images</a:t>
              </a:r>
            </a:p>
          </p:txBody>
        </p:sp>
        <p:sp>
          <p:nvSpPr>
            <p:cNvPr id="98" name="Rounded Rectangle 97"/>
            <p:cNvSpPr/>
            <p:nvPr/>
          </p:nvSpPr>
          <p:spPr>
            <a:xfrm>
              <a:off x="5905005"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9" rIns="91436" bIns="45719" anchor="ctr"/>
            <a:lstStyle/>
            <a:p>
              <a:r>
                <a:rPr lang="en-US" sz="2000" dirty="0">
                  <a:solidFill>
                    <a:schemeClr val="lt1">
                      <a:alpha val="99000"/>
                    </a:schemeClr>
                  </a:solidFill>
                </a:rPr>
                <a:t>VID1.AVI</a:t>
              </a:r>
            </a:p>
          </p:txBody>
        </p:sp>
        <p:sp>
          <p:nvSpPr>
            <p:cNvPr id="92" name="Rectangle 91"/>
            <p:cNvSpPr/>
            <p:nvPr/>
          </p:nvSpPr>
          <p:spPr>
            <a:xfrm>
              <a:off x="3520221"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9" rIns="91436" bIns="45719" anchor="ctr"/>
            <a:lstStyle/>
            <a:p>
              <a:r>
                <a:rPr lang="en-US" sz="2000" dirty="0">
                  <a:solidFill>
                    <a:schemeClr val="lt1">
                      <a:alpha val="99000"/>
                    </a:schemeClr>
                  </a:solidFill>
                </a:rPr>
                <a:t>videos</a:t>
              </a:r>
            </a:p>
          </p:txBody>
        </p:sp>
      </p:grpSp>
    </p:spTree>
    <p:extLst>
      <p:ext uri="{BB962C8B-B14F-4D97-AF65-F5344CB8AC3E}">
        <p14:creationId xmlns:p14="http://schemas.microsoft.com/office/powerpoint/2010/main" val="402355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506525"/>
            <a:ext cx="10237787" cy="1994392"/>
          </a:xfrm>
        </p:spPr>
        <p:txBody>
          <a:bodyPr/>
          <a:lstStyle/>
          <a:p>
            <a:r>
              <a:rPr lang="en-US" dirty="0">
                <a:gradFill>
                  <a:gsLst>
                    <a:gs pos="1250">
                      <a:srgbClr val="FFFFFF"/>
                    </a:gs>
                    <a:gs pos="100000">
                      <a:srgbClr val="FFFFFF"/>
                    </a:gs>
                  </a:gsLst>
                  <a:lin ang="5400000" scaled="0"/>
                </a:gradFill>
              </a:rPr>
              <a:t>Windows Azure </a:t>
            </a:r>
            <a:br>
              <a:rPr lang="en-US" dirty="0">
                <a:gradFill>
                  <a:gsLst>
                    <a:gs pos="1250">
                      <a:srgbClr val="FFFFFF"/>
                    </a:gs>
                    <a:gs pos="100000">
                      <a:srgbClr val="FFFFFF"/>
                    </a:gs>
                  </a:gsLst>
                  <a:lin ang="5400000" scaled="0"/>
                </a:gradFill>
              </a:rPr>
            </a:br>
            <a:r>
              <a:rPr lang="en-US" dirty="0">
                <a:gradFill>
                  <a:gsLst>
                    <a:gs pos="1250">
                      <a:srgbClr val="FFFFFF"/>
                    </a:gs>
                    <a:gs pos="100000">
                      <a:srgbClr val="FFFFFF"/>
                    </a:gs>
                  </a:gsLst>
                  <a:lin ang="5400000" scaled="0"/>
                </a:gradFill>
              </a:rPr>
              <a:t>Storage</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9782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71"/>
          <p:cNvSpPr/>
          <p:nvPr/>
        </p:nvSpPr>
        <p:spPr>
          <a:xfrm>
            <a:off x="519113" y="1447800"/>
            <a:ext cx="11149011" cy="4653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274308" rIns="91436" bIns="45719"/>
          <a:lstStyle/>
          <a:p>
            <a:pPr defTabSz="1555620">
              <a:lnSpc>
                <a:spcPct val="90000"/>
              </a:lnSpc>
              <a:spcBef>
                <a:spcPct val="0"/>
              </a:spcBef>
              <a:spcAft>
                <a:spcPct val="35000"/>
              </a:spcAft>
            </a:pPr>
            <a:endParaRPr lang="en-US" sz="3100" dirty="0">
              <a:solidFill>
                <a:srgbClr val="595959">
                  <a:alpha val="98824"/>
                </a:srgbClr>
              </a:solidFill>
              <a:latin typeface="Segoe UI Light" pitchFamily="34" charset="0"/>
            </a:endParaRPr>
          </a:p>
        </p:txBody>
      </p:sp>
      <p:sp>
        <p:nvSpPr>
          <p:cNvPr id="102" name="Rectangle 101"/>
          <p:cNvSpPr/>
          <p:nvPr/>
        </p:nvSpPr>
        <p:spPr bwMode="auto">
          <a:xfrm>
            <a:off x="2219325" y="4410075"/>
            <a:ext cx="6181725" cy="213702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6"/>
          <p:cNvSpPr>
            <a:spLocks/>
          </p:cNvSpPr>
          <p:nvPr/>
        </p:nvSpPr>
        <p:spPr bwMode="auto">
          <a:xfrm>
            <a:off x="2571750" y="3991711"/>
            <a:ext cx="5572125" cy="2555393"/>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2">
              <a:lumMod val="90000"/>
            </a:schemeClr>
          </a:solidFill>
          <a:ln>
            <a:noFill/>
          </a:ln>
        </p:spPr>
        <p:txBody>
          <a:bodyPr vert="horz" wrap="square" lIns="82302" tIns="41151" rIns="82302" bIns="41151"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US" smtClean="0"/>
              <a:t>Azure Storage Architecture</a:t>
            </a:r>
            <a:endParaRPr lang="en-US" dirty="0"/>
          </a:p>
        </p:txBody>
      </p:sp>
      <p:cxnSp>
        <p:nvCxnSpPr>
          <p:cNvPr id="11" name="Straight Connector 10"/>
          <p:cNvCxnSpPr/>
          <p:nvPr/>
        </p:nvCxnSpPr>
        <p:spPr>
          <a:xfrm flipH="1" flipV="1">
            <a:off x="5886450" y="2243138"/>
            <a:ext cx="1038225" cy="1109662"/>
          </a:xfrm>
          <a:prstGeom prst="line">
            <a:avLst/>
          </a:prstGeom>
          <a:ln w="44450">
            <a:solidFill>
              <a:schemeClr val="accent3"/>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876675" y="2243139"/>
            <a:ext cx="1022061" cy="1119186"/>
          </a:xfrm>
          <a:prstGeom prst="line">
            <a:avLst/>
          </a:prstGeom>
          <a:ln w="44450">
            <a:solidFill>
              <a:schemeClr val="accent3"/>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4799806" y="1662113"/>
            <a:ext cx="1162050" cy="1162050"/>
            <a:chOff x="5286375" y="1981200"/>
            <a:chExt cx="1162050" cy="1162050"/>
          </a:xfrm>
        </p:grpSpPr>
        <p:sp>
          <p:nvSpPr>
            <p:cNvPr id="6" name="Pentagon 5"/>
            <p:cNvSpPr/>
            <p:nvPr/>
          </p:nvSpPr>
          <p:spPr bwMode="auto">
            <a:xfrm rot="5400000">
              <a:off x="5286375" y="1981200"/>
              <a:ext cx="1162050" cy="1162050"/>
            </a:xfrm>
            <a:prstGeom prst="homePlate">
              <a:avLst>
                <a:gd name="adj" fmla="val 35246"/>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a:xfrm>
              <a:off x="5515381" y="2243138"/>
              <a:ext cx="704039" cy="480131"/>
            </a:xfrm>
            <a:prstGeom prst="rect">
              <a:avLst/>
            </a:prstGeom>
          </p:spPr>
          <p:txBody>
            <a:bodyPr wrap="none">
              <a:spAutoFit/>
            </a:bodyPr>
            <a:lstStyle/>
            <a:p>
              <a:pPr defTabSz="1555620">
                <a:lnSpc>
                  <a:spcPct val="90000"/>
                </a:lnSpc>
                <a:spcBef>
                  <a:spcPct val="0"/>
                </a:spcBef>
                <a:spcAft>
                  <a:spcPct val="35000"/>
                </a:spcAft>
              </a:pPr>
              <a:r>
                <a:rPr lang="en-US" sz="2800" dirty="0" smtClean="0">
                  <a:solidFill>
                    <a:schemeClr val="bg1">
                      <a:alpha val="98824"/>
                    </a:schemeClr>
                  </a:solidFill>
                  <a:latin typeface="Segoe UI Light" pitchFamily="34" charset="0"/>
                </a:rPr>
                <a:t>VIP</a:t>
              </a:r>
              <a:endParaRPr lang="en-US" sz="3200" dirty="0">
                <a:solidFill>
                  <a:schemeClr val="bg1">
                    <a:alpha val="98824"/>
                  </a:schemeClr>
                </a:solidFill>
                <a:latin typeface="Segoe UI Light" pitchFamily="34" charset="0"/>
              </a:endParaRPr>
            </a:p>
          </p:txBody>
        </p:sp>
      </p:grpSp>
      <p:sp>
        <p:nvSpPr>
          <p:cNvPr id="13" name="Rectangle 12"/>
          <p:cNvSpPr/>
          <p:nvPr/>
        </p:nvSpPr>
        <p:spPr bwMode="auto">
          <a:xfrm>
            <a:off x="4871244" y="3371850"/>
            <a:ext cx="1019175" cy="533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FE</a:t>
            </a:r>
          </a:p>
        </p:txBody>
      </p:sp>
      <p:sp>
        <p:nvSpPr>
          <p:cNvPr id="14" name="Rectangle 13"/>
          <p:cNvSpPr/>
          <p:nvPr/>
        </p:nvSpPr>
        <p:spPr bwMode="auto">
          <a:xfrm>
            <a:off x="6361112" y="3371850"/>
            <a:ext cx="1019175" cy="533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FE</a:t>
            </a:r>
          </a:p>
        </p:txBody>
      </p:sp>
      <p:grpSp>
        <p:nvGrpSpPr>
          <p:cNvPr id="25" name="Group 24"/>
          <p:cNvGrpSpPr/>
          <p:nvPr/>
        </p:nvGrpSpPr>
        <p:grpSpPr>
          <a:xfrm>
            <a:off x="8607219" y="2828925"/>
            <a:ext cx="1984786" cy="1171576"/>
            <a:chOff x="9447212" y="3276600"/>
            <a:chExt cx="1371600" cy="809625"/>
          </a:xfrm>
          <a:solidFill>
            <a:schemeClr val="tx2"/>
          </a:solidFill>
        </p:grpSpPr>
        <p:sp>
          <p:nvSpPr>
            <p:cNvPr id="21" name="Rectangle 20"/>
            <p:cNvSpPr/>
            <p:nvPr/>
          </p:nvSpPr>
          <p:spPr bwMode="auto">
            <a:xfrm>
              <a:off x="9799637" y="3276600"/>
              <a:ext cx="1019175" cy="533400"/>
            </a:xfrm>
            <a:prstGeom prst="rect">
              <a:avLst/>
            </a:prstGeom>
            <a:grpFill/>
            <a:ln w="571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FE</a:t>
              </a:r>
            </a:p>
          </p:txBody>
        </p:sp>
        <p:sp>
          <p:nvSpPr>
            <p:cNvPr id="22" name="Rectangle 21"/>
            <p:cNvSpPr/>
            <p:nvPr/>
          </p:nvSpPr>
          <p:spPr bwMode="auto">
            <a:xfrm>
              <a:off x="9682162" y="3368675"/>
              <a:ext cx="1019175" cy="533400"/>
            </a:xfrm>
            <a:prstGeom prst="rect">
              <a:avLst/>
            </a:prstGeom>
            <a:grpFill/>
            <a:ln w="571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FE</a:t>
              </a:r>
            </a:p>
          </p:txBody>
        </p:sp>
        <p:sp>
          <p:nvSpPr>
            <p:cNvPr id="23" name="Rectangle 22"/>
            <p:cNvSpPr/>
            <p:nvPr/>
          </p:nvSpPr>
          <p:spPr bwMode="auto">
            <a:xfrm>
              <a:off x="9564687" y="3460750"/>
              <a:ext cx="1019175" cy="533400"/>
            </a:xfrm>
            <a:prstGeom prst="rect">
              <a:avLst/>
            </a:prstGeom>
            <a:grpFill/>
            <a:ln w="571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FE</a:t>
              </a:r>
            </a:p>
          </p:txBody>
        </p:sp>
        <p:sp>
          <p:nvSpPr>
            <p:cNvPr id="24" name="Rectangle 23"/>
            <p:cNvSpPr/>
            <p:nvPr/>
          </p:nvSpPr>
          <p:spPr bwMode="auto">
            <a:xfrm>
              <a:off x="9447212" y="3552825"/>
              <a:ext cx="1019175" cy="533400"/>
            </a:xfrm>
            <a:prstGeom prst="rect">
              <a:avLst/>
            </a:prstGeom>
            <a:grpFill/>
            <a:ln w="571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Partition Master(s)</a:t>
              </a:r>
            </a:p>
          </p:txBody>
        </p:sp>
      </p:grpSp>
      <p:sp>
        <p:nvSpPr>
          <p:cNvPr id="26" name="Rectangle 25"/>
          <p:cNvSpPr/>
          <p:nvPr/>
        </p:nvSpPr>
        <p:spPr>
          <a:xfrm>
            <a:off x="3209537" y="5501569"/>
            <a:ext cx="4480714" cy="480131"/>
          </a:xfrm>
          <a:prstGeom prst="rect">
            <a:avLst/>
          </a:prstGeom>
        </p:spPr>
        <p:txBody>
          <a:bodyPr wrap="none">
            <a:spAutoFit/>
          </a:bodyPr>
          <a:lstStyle/>
          <a:p>
            <a:pPr algn="ctr" defTabSz="1555620">
              <a:lnSpc>
                <a:spcPct val="90000"/>
              </a:lnSpc>
              <a:spcBef>
                <a:spcPct val="0"/>
              </a:spcBef>
              <a:spcAft>
                <a:spcPct val="35000"/>
              </a:spcAft>
            </a:pPr>
            <a:r>
              <a:rPr lang="en-US" sz="2800" dirty="0" smtClean="0">
                <a:solidFill>
                  <a:schemeClr val="tx1">
                    <a:alpha val="98824"/>
                  </a:schemeClr>
                </a:solidFill>
                <a:latin typeface="Segoe UI Light" pitchFamily="34" charset="0"/>
              </a:rPr>
              <a:t>Distributed File System Layer</a:t>
            </a:r>
            <a:endParaRPr lang="en-US" sz="3200" dirty="0">
              <a:solidFill>
                <a:schemeClr val="tx1">
                  <a:alpha val="98824"/>
                </a:schemeClr>
              </a:solidFill>
              <a:latin typeface="Segoe UI Light" pitchFamily="34" charset="0"/>
            </a:endParaRPr>
          </a:p>
        </p:txBody>
      </p:sp>
      <p:cxnSp>
        <p:nvCxnSpPr>
          <p:cNvPr id="32" name="Straight Connector 31"/>
          <p:cNvCxnSpPr/>
          <p:nvPr/>
        </p:nvCxnSpPr>
        <p:spPr>
          <a:xfrm flipV="1">
            <a:off x="5380832" y="2824164"/>
            <a:ext cx="0" cy="519111"/>
          </a:xfrm>
          <a:prstGeom prst="line">
            <a:avLst/>
          </a:prstGeom>
          <a:ln w="44450">
            <a:solidFill>
              <a:schemeClr val="accent3"/>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3905251" y="3864769"/>
            <a:ext cx="3228974" cy="602456"/>
          </a:xfrm>
          <a:prstGeom prst="line">
            <a:avLst/>
          </a:prstGeom>
          <a:ln w="44450">
            <a:solidFill>
              <a:schemeClr val="accent3"/>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3905251" y="3864769"/>
            <a:ext cx="1770062" cy="611981"/>
          </a:xfrm>
          <a:prstGeom prst="line">
            <a:avLst/>
          </a:prstGeom>
          <a:ln w="44450">
            <a:solidFill>
              <a:schemeClr val="accent3"/>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905251" y="3864770"/>
            <a:ext cx="238124" cy="631030"/>
          </a:xfrm>
          <a:prstGeom prst="line">
            <a:avLst/>
          </a:prstGeom>
          <a:ln w="44450">
            <a:solidFill>
              <a:schemeClr val="accent3"/>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390900" y="3864770"/>
            <a:ext cx="514351" cy="621505"/>
          </a:xfrm>
          <a:prstGeom prst="line">
            <a:avLst/>
          </a:prstGeom>
          <a:ln w="44450">
            <a:solidFill>
              <a:schemeClr val="accent3"/>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auto">
          <a:xfrm>
            <a:off x="3381375" y="3371850"/>
            <a:ext cx="1019175" cy="533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FE</a:t>
            </a:r>
          </a:p>
        </p:txBody>
      </p:sp>
      <p:cxnSp>
        <p:nvCxnSpPr>
          <p:cNvPr id="47" name="Straight Connector 46"/>
          <p:cNvCxnSpPr>
            <a:endCxn id="24" idx="2"/>
          </p:cNvCxnSpPr>
          <p:nvPr/>
        </p:nvCxnSpPr>
        <p:spPr>
          <a:xfrm flipV="1">
            <a:off x="3486150" y="4000501"/>
            <a:ext cx="5858472" cy="485774"/>
          </a:xfrm>
          <a:prstGeom prst="line">
            <a:avLst/>
          </a:prstGeom>
          <a:ln w="28575">
            <a:solidFill>
              <a:schemeClr val="accent2"/>
            </a:solidFill>
            <a:prstDash val="sysDash"/>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24" idx="2"/>
          </p:cNvCxnSpPr>
          <p:nvPr/>
        </p:nvCxnSpPr>
        <p:spPr>
          <a:xfrm flipV="1">
            <a:off x="4684712" y="4000501"/>
            <a:ext cx="4659910" cy="485774"/>
          </a:xfrm>
          <a:prstGeom prst="line">
            <a:avLst/>
          </a:prstGeom>
          <a:ln w="28575">
            <a:solidFill>
              <a:schemeClr val="accent2"/>
            </a:solidFill>
            <a:prstDash val="sysDash"/>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24" idx="2"/>
          </p:cNvCxnSpPr>
          <p:nvPr/>
        </p:nvCxnSpPr>
        <p:spPr>
          <a:xfrm flipV="1">
            <a:off x="6056312" y="4000501"/>
            <a:ext cx="3288310" cy="485774"/>
          </a:xfrm>
          <a:prstGeom prst="line">
            <a:avLst/>
          </a:prstGeom>
          <a:ln w="28575">
            <a:solidFill>
              <a:schemeClr val="accent2"/>
            </a:solidFill>
            <a:prstDash val="sysDash"/>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24" idx="2"/>
          </p:cNvCxnSpPr>
          <p:nvPr/>
        </p:nvCxnSpPr>
        <p:spPr>
          <a:xfrm flipV="1">
            <a:off x="7580312" y="4000501"/>
            <a:ext cx="1764310" cy="485774"/>
          </a:xfrm>
          <a:prstGeom prst="line">
            <a:avLst/>
          </a:prstGeom>
          <a:ln w="28575">
            <a:solidFill>
              <a:schemeClr val="accent2"/>
            </a:solidFill>
            <a:prstDash val="sysDash"/>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auto">
          <a:xfrm>
            <a:off x="2323571" y="4495800"/>
            <a:ext cx="1439334" cy="533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smtClean="0">
                <a:gradFill>
                  <a:gsLst>
                    <a:gs pos="0">
                      <a:srgbClr val="FFFFFF"/>
                    </a:gs>
                    <a:gs pos="100000">
                      <a:srgbClr val="FFFFFF"/>
                    </a:gs>
                  </a:gsLst>
                  <a:lin ang="5400000" scaled="0"/>
                </a:gradFill>
              </a:rPr>
              <a:t>Partition Server</a:t>
            </a:r>
          </a:p>
        </p:txBody>
      </p:sp>
      <p:sp>
        <p:nvSpPr>
          <p:cNvPr id="18" name="Rectangle 17"/>
          <p:cNvSpPr/>
          <p:nvPr/>
        </p:nvSpPr>
        <p:spPr bwMode="auto">
          <a:xfrm>
            <a:off x="3827992" y="4495800"/>
            <a:ext cx="1439334" cy="533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smtClean="0">
                <a:gradFill>
                  <a:gsLst>
                    <a:gs pos="0">
                      <a:srgbClr val="FFFFFF"/>
                    </a:gs>
                    <a:gs pos="100000">
                      <a:srgbClr val="FFFFFF"/>
                    </a:gs>
                  </a:gsLst>
                  <a:lin ang="5400000" scaled="0"/>
                </a:gradFill>
              </a:rPr>
              <a:t>Partition Server</a:t>
            </a:r>
            <a:endParaRPr lang="en-US" sz="1600" dirty="0">
              <a:gradFill>
                <a:gsLst>
                  <a:gs pos="0">
                    <a:srgbClr val="FFFFFF"/>
                  </a:gs>
                  <a:gs pos="100000">
                    <a:srgbClr val="FFFFFF"/>
                  </a:gs>
                </a:gsLst>
                <a:lin ang="5400000" scaled="0"/>
              </a:gradFill>
            </a:endParaRPr>
          </a:p>
        </p:txBody>
      </p:sp>
      <p:sp>
        <p:nvSpPr>
          <p:cNvPr id="19" name="Rectangle 18"/>
          <p:cNvSpPr/>
          <p:nvPr/>
        </p:nvSpPr>
        <p:spPr bwMode="auto">
          <a:xfrm>
            <a:off x="5332413" y="4495800"/>
            <a:ext cx="1439334" cy="533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smtClean="0">
                <a:gradFill>
                  <a:gsLst>
                    <a:gs pos="0">
                      <a:srgbClr val="FFFFFF"/>
                    </a:gs>
                    <a:gs pos="100000">
                      <a:srgbClr val="FFFFFF"/>
                    </a:gs>
                  </a:gsLst>
                  <a:lin ang="5400000" scaled="0"/>
                </a:gradFill>
              </a:rPr>
              <a:t>Partition Server</a:t>
            </a:r>
            <a:endParaRPr lang="en-US" sz="1600" dirty="0">
              <a:gradFill>
                <a:gsLst>
                  <a:gs pos="0">
                    <a:srgbClr val="FFFFFF"/>
                  </a:gs>
                  <a:gs pos="100000">
                    <a:srgbClr val="FFFFFF"/>
                  </a:gs>
                </a:gsLst>
                <a:lin ang="5400000" scaled="0"/>
              </a:gradFill>
            </a:endParaRPr>
          </a:p>
        </p:txBody>
      </p:sp>
      <p:sp>
        <p:nvSpPr>
          <p:cNvPr id="20" name="Rectangle 19"/>
          <p:cNvSpPr/>
          <p:nvPr/>
        </p:nvSpPr>
        <p:spPr bwMode="auto">
          <a:xfrm>
            <a:off x="6836833" y="4495800"/>
            <a:ext cx="1439334" cy="533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smtClean="0">
                <a:gradFill>
                  <a:gsLst>
                    <a:gs pos="0">
                      <a:srgbClr val="FFFFFF"/>
                    </a:gs>
                    <a:gs pos="100000">
                      <a:srgbClr val="FFFFFF"/>
                    </a:gs>
                  </a:gsLst>
                  <a:lin ang="5400000" scaled="0"/>
                </a:gradFill>
              </a:rPr>
              <a:t>Partition Server</a:t>
            </a:r>
            <a:endParaRPr lang="en-US" sz="1600" dirty="0">
              <a:gradFill>
                <a:gsLst>
                  <a:gs pos="0">
                    <a:srgbClr val="FFFFFF"/>
                  </a:gs>
                  <a:gs pos="100000">
                    <a:srgbClr val="FFFFFF"/>
                  </a:gs>
                </a:gsLst>
                <a:lin ang="5400000" scaled="0"/>
              </a:gradFill>
            </a:endParaRPr>
          </a:p>
        </p:txBody>
      </p:sp>
      <p:grpSp>
        <p:nvGrpSpPr>
          <p:cNvPr id="61" name="Group 60"/>
          <p:cNvGrpSpPr/>
          <p:nvPr/>
        </p:nvGrpSpPr>
        <p:grpSpPr>
          <a:xfrm>
            <a:off x="3338161" y="4538663"/>
            <a:ext cx="410278" cy="439825"/>
            <a:chOff x="3650456" y="4538663"/>
            <a:chExt cx="290513" cy="439825"/>
          </a:xfrm>
        </p:grpSpPr>
        <p:sp>
          <p:nvSpPr>
            <p:cNvPr id="56" name="Freeform 11"/>
            <p:cNvSpPr>
              <a:spLocks noEditPoints="1"/>
            </p:cNvSpPr>
            <p:nvPr/>
          </p:nvSpPr>
          <p:spPr bwMode="auto">
            <a:xfrm>
              <a:off x="3684698" y="4683016"/>
              <a:ext cx="218964" cy="295472"/>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endParaRPr lang="en-US" dirty="0"/>
            </a:p>
          </p:txBody>
        </p:sp>
        <p:sp>
          <p:nvSpPr>
            <p:cNvPr id="59" name="Oval 58"/>
            <p:cNvSpPr/>
            <p:nvPr/>
          </p:nvSpPr>
          <p:spPr bwMode="auto">
            <a:xfrm>
              <a:off x="3650456" y="4567238"/>
              <a:ext cx="290513" cy="20955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err="1">
                <a:gradFill>
                  <a:gsLst>
                    <a:gs pos="0">
                      <a:srgbClr val="FFFFFF"/>
                    </a:gs>
                    <a:gs pos="100000">
                      <a:srgbClr val="FFFFFF"/>
                    </a:gs>
                  </a:gsLst>
                  <a:lin ang="5400000" scaled="0"/>
                </a:gradFill>
              </a:endParaRPr>
            </a:p>
          </p:txBody>
        </p:sp>
        <p:sp>
          <p:nvSpPr>
            <p:cNvPr id="58" name="Freeform 11"/>
            <p:cNvSpPr>
              <a:spLocks noEditPoints="1"/>
            </p:cNvSpPr>
            <p:nvPr/>
          </p:nvSpPr>
          <p:spPr bwMode="auto">
            <a:xfrm>
              <a:off x="3684003" y="4538663"/>
              <a:ext cx="218964" cy="295472"/>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endParaRPr lang="en-US" dirty="0"/>
            </a:p>
          </p:txBody>
        </p:sp>
      </p:grpSp>
      <p:grpSp>
        <p:nvGrpSpPr>
          <p:cNvPr id="63" name="Group 62"/>
          <p:cNvGrpSpPr/>
          <p:nvPr/>
        </p:nvGrpSpPr>
        <p:grpSpPr>
          <a:xfrm>
            <a:off x="4825206" y="4567238"/>
            <a:ext cx="410278" cy="411250"/>
            <a:chOff x="3650456" y="4567238"/>
            <a:chExt cx="290513" cy="411250"/>
          </a:xfrm>
        </p:grpSpPr>
        <p:sp>
          <p:nvSpPr>
            <p:cNvPr id="64" name="Freeform 11"/>
            <p:cNvSpPr>
              <a:spLocks noEditPoints="1"/>
            </p:cNvSpPr>
            <p:nvPr/>
          </p:nvSpPr>
          <p:spPr bwMode="auto">
            <a:xfrm>
              <a:off x="3684698" y="4683016"/>
              <a:ext cx="218964" cy="295472"/>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endParaRPr lang="en-US" dirty="0"/>
            </a:p>
          </p:txBody>
        </p:sp>
        <p:sp>
          <p:nvSpPr>
            <p:cNvPr id="65" name="Oval 64"/>
            <p:cNvSpPr/>
            <p:nvPr/>
          </p:nvSpPr>
          <p:spPr bwMode="auto">
            <a:xfrm>
              <a:off x="3650456" y="4567238"/>
              <a:ext cx="290513" cy="20955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err="1">
                <a:gradFill>
                  <a:gsLst>
                    <a:gs pos="0">
                      <a:srgbClr val="FFFFFF"/>
                    </a:gs>
                    <a:gs pos="100000">
                      <a:srgbClr val="FFFFFF"/>
                    </a:gs>
                  </a:gsLst>
                  <a:lin ang="5400000" scaled="0"/>
                </a:gradFill>
              </a:endParaRPr>
            </a:p>
          </p:txBody>
        </p:sp>
        <p:sp>
          <p:nvSpPr>
            <p:cNvPr id="66" name="Freeform 11"/>
            <p:cNvSpPr>
              <a:spLocks noEditPoints="1"/>
            </p:cNvSpPr>
            <p:nvPr/>
          </p:nvSpPr>
          <p:spPr bwMode="auto">
            <a:xfrm>
              <a:off x="3682316" y="4610101"/>
              <a:ext cx="218964" cy="295472"/>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endParaRPr lang="en-US" dirty="0"/>
            </a:p>
          </p:txBody>
        </p:sp>
      </p:grpSp>
      <p:grpSp>
        <p:nvGrpSpPr>
          <p:cNvPr id="67" name="Group 66"/>
          <p:cNvGrpSpPr/>
          <p:nvPr/>
        </p:nvGrpSpPr>
        <p:grpSpPr>
          <a:xfrm>
            <a:off x="6351586" y="4538663"/>
            <a:ext cx="410278" cy="439825"/>
            <a:chOff x="3650456" y="4538663"/>
            <a:chExt cx="290513" cy="439825"/>
          </a:xfrm>
        </p:grpSpPr>
        <p:sp>
          <p:nvSpPr>
            <p:cNvPr id="68" name="Freeform 11"/>
            <p:cNvSpPr>
              <a:spLocks noEditPoints="1"/>
            </p:cNvSpPr>
            <p:nvPr/>
          </p:nvSpPr>
          <p:spPr bwMode="auto">
            <a:xfrm>
              <a:off x="3684698" y="4683016"/>
              <a:ext cx="218964" cy="295472"/>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endParaRPr lang="en-US" dirty="0"/>
            </a:p>
          </p:txBody>
        </p:sp>
        <p:sp>
          <p:nvSpPr>
            <p:cNvPr id="69" name="Oval 68"/>
            <p:cNvSpPr/>
            <p:nvPr/>
          </p:nvSpPr>
          <p:spPr bwMode="auto">
            <a:xfrm>
              <a:off x="3650456" y="4567238"/>
              <a:ext cx="290513" cy="20955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err="1">
                <a:gradFill>
                  <a:gsLst>
                    <a:gs pos="0">
                      <a:srgbClr val="FFFFFF"/>
                    </a:gs>
                    <a:gs pos="100000">
                      <a:srgbClr val="FFFFFF"/>
                    </a:gs>
                  </a:gsLst>
                  <a:lin ang="5400000" scaled="0"/>
                </a:gradFill>
              </a:endParaRPr>
            </a:p>
          </p:txBody>
        </p:sp>
        <p:sp>
          <p:nvSpPr>
            <p:cNvPr id="70" name="Freeform 11"/>
            <p:cNvSpPr>
              <a:spLocks noEditPoints="1"/>
            </p:cNvSpPr>
            <p:nvPr/>
          </p:nvSpPr>
          <p:spPr bwMode="auto">
            <a:xfrm>
              <a:off x="3684003" y="4538663"/>
              <a:ext cx="218964" cy="295472"/>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endParaRPr lang="en-US" dirty="0"/>
            </a:p>
          </p:txBody>
        </p:sp>
      </p:grpSp>
      <p:sp>
        <p:nvSpPr>
          <p:cNvPr id="72" name="Freeform 11"/>
          <p:cNvSpPr>
            <a:spLocks noEditPoints="1"/>
          </p:cNvSpPr>
          <p:nvPr/>
        </p:nvSpPr>
        <p:spPr bwMode="auto">
          <a:xfrm>
            <a:off x="7909661" y="4683016"/>
            <a:ext cx="309233" cy="295472"/>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endParaRPr lang="en-US" dirty="0"/>
          </a:p>
        </p:txBody>
      </p:sp>
      <p:grpSp>
        <p:nvGrpSpPr>
          <p:cNvPr id="80" name="Group 79"/>
          <p:cNvGrpSpPr/>
          <p:nvPr/>
        </p:nvGrpSpPr>
        <p:grpSpPr>
          <a:xfrm>
            <a:off x="2979981" y="4981575"/>
            <a:ext cx="500032" cy="295275"/>
            <a:chOff x="125600" y="2933700"/>
            <a:chExt cx="1984002" cy="1171576"/>
          </a:xfrm>
        </p:grpSpPr>
        <p:sp>
          <p:nvSpPr>
            <p:cNvPr id="76" name="Rectangle 75"/>
            <p:cNvSpPr/>
            <p:nvPr/>
          </p:nvSpPr>
          <p:spPr bwMode="auto">
            <a:xfrm>
              <a:off x="125600" y="2933700"/>
              <a:ext cx="1474806" cy="771862"/>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 name="Rectangle 76"/>
            <p:cNvSpPr/>
            <p:nvPr/>
          </p:nvSpPr>
          <p:spPr bwMode="auto">
            <a:xfrm>
              <a:off x="295332" y="3066938"/>
              <a:ext cx="1474806" cy="771862"/>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 name="Rectangle 77"/>
            <p:cNvSpPr/>
            <p:nvPr/>
          </p:nvSpPr>
          <p:spPr bwMode="auto">
            <a:xfrm>
              <a:off x="465064" y="3200176"/>
              <a:ext cx="1474806" cy="771862"/>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 name="Rectangle 78"/>
            <p:cNvSpPr/>
            <p:nvPr/>
          </p:nvSpPr>
          <p:spPr bwMode="auto">
            <a:xfrm>
              <a:off x="634796" y="3333414"/>
              <a:ext cx="1474806" cy="771862"/>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82" name="Rectangle 75"/>
          <p:cNvSpPr/>
          <p:nvPr/>
        </p:nvSpPr>
        <p:spPr bwMode="auto">
          <a:xfrm>
            <a:off x="4456112" y="4981578"/>
            <a:ext cx="371698" cy="194535"/>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86" name="Group 85"/>
          <p:cNvGrpSpPr/>
          <p:nvPr/>
        </p:nvGrpSpPr>
        <p:grpSpPr>
          <a:xfrm>
            <a:off x="5980112" y="4981575"/>
            <a:ext cx="500032" cy="295275"/>
            <a:chOff x="125600" y="2933700"/>
            <a:chExt cx="1984002" cy="1171576"/>
          </a:xfrm>
        </p:grpSpPr>
        <p:sp>
          <p:nvSpPr>
            <p:cNvPr id="87" name="Rectangle 75"/>
            <p:cNvSpPr/>
            <p:nvPr/>
          </p:nvSpPr>
          <p:spPr bwMode="auto">
            <a:xfrm>
              <a:off x="125600" y="2933700"/>
              <a:ext cx="1474806" cy="771862"/>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 name="Rectangle 76"/>
            <p:cNvSpPr/>
            <p:nvPr/>
          </p:nvSpPr>
          <p:spPr bwMode="auto">
            <a:xfrm>
              <a:off x="295332" y="3066938"/>
              <a:ext cx="1474806" cy="771862"/>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 name="Rectangle 77"/>
            <p:cNvSpPr/>
            <p:nvPr/>
          </p:nvSpPr>
          <p:spPr bwMode="auto">
            <a:xfrm>
              <a:off x="465064" y="3200176"/>
              <a:ext cx="1474806" cy="771862"/>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 name="Rectangle 78"/>
            <p:cNvSpPr/>
            <p:nvPr/>
          </p:nvSpPr>
          <p:spPr bwMode="auto">
            <a:xfrm>
              <a:off x="634796" y="3333414"/>
              <a:ext cx="1474806" cy="771862"/>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92" name="Rectangle 75"/>
          <p:cNvSpPr/>
          <p:nvPr/>
        </p:nvSpPr>
        <p:spPr bwMode="auto">
          <a:xfrm>
            <a:off x="7504112" y="4981578"/>
            <a:ext cx="371698" cy="194535"/>
          </a:xfrm>
          <a:prstGeom prst="round2DiagRect">
            <a:avLst/>
          </a:prstGeom>
          <a:solidFill>
            <a:schemeClr val="tx2"/>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 name="Rectangle 95"/>
          <p:cNvSpPr/>
          <p:nvPr/>
        </p:nvSpPr>
        <p:spPr bwMode="auto">
          <a:xfrm>
            <a:off x="969963" y="1941512"/>
            <a:ext cx="1782762" cy="17922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Legend</a:t>
            </a:r>
          </a:p>
        </p:txBody>
      </p:sp>
      <p:sp>
        <p:nvSpPr>
          <p:cNvPr id="97" name="Rectangle 96"/>
          <p:cNvSpPr/>
          <p:nvPr/>
        </p:nvSpPr>
        <p:spPr>
          <a:xfrm>
            <a:off x="1679575" y="2581245"/>
            <a:ext cx="1004699" cy="338554"/>
          </a:xfrm>
          <a:prstGeom prst="rect">
            <a:avLst/>
          </a:prstGeom>
        </p:spPr>
        <p:txBody>
          <a:bodyPr wrap="none">
            <a:spAutoFit/>
          </a:bodyPr>
          <a:lstStyle/>
          <a:p>
            <a:pPr defTabSz="914099" fontAlgn="base">
              <a:spcBef>
                <a:spcPct val="0"/>
              </a:spcBef>
              <a:spcAft>
                <a:spcPct val="0"/>
              </a:spcAft>
            </a:pPr>
            <a:r>
              <a:rPr lang="en-US" sz="1600" smtClean="0">
                <a:gradFill>
                  <a:gsLst>
                    <a:gs pos="0">
                      <a:srgbClr val="FFFFFF"/>
                    </a:gs>
                    <a:gs pos="100000">
                      <a:srgbClr val="FFFFFF"/>
                    </a:gs>
                  </a:gsLst>
                  <a:lin ang="5400000" scaled="0"/>
                </a:gradFill>
              </a:rPr>
              <a:t> Partition</a:t>
            </a:r>
            <a:endParaRPr lang="en-US" sz="1600" dirty="0">
              <a:gradFill>
                <a:gsLst>
                  <a:gs pos="0">
                    <a:srgbClr val="FFFFFF"/>
                  </a:gs>
                  <a:gs pos="100000">
                    <a:srgbClr val="FFFFFF"/>
                  </a:gs>
                </a:gsLst>
                <a:lin ang="5400000" scaled="0"/>
              </a:gradFill>
            </a:endParaRPr>
          </a:p>
        </p:txBody>
      </p:sp>
      <p:sp>
        <p:nvSpPr>
          <p:cNvPr id="98" name="Rectangle 78"/>
          <p:cNvSpPr/>
          <p:nvPr/>
        </p:nvSpPr>
        <p:spPr bwMode="auto">
          <a:xfrm>
            <a:off x="1108065" y="2596290"/>
            <a:ext cx="535494" cy="280259"/>
          </a:xfrm>
          <a:prstGeom prst="round2Diag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 name="Rectangle 98"/>
          <p:cNvSpPr/>
          <p:nvPr/>
        </p:nvSpPr>
        <p:spPr>
          <a:xfrm>
            <a:off x="1679575" y="3032955"/>
            <a:ext cx="757515" cy="584775"/>
          </a:xfrm>
          <a:prstGeom prst="rect">
            <a:avLst/>
          </a:prstGeom>
        </p:spPr>
        <p:txBody>
          <a:bodyPr wrap="none">
            <a:spAutoFit/>
          </a:bodyPr>
          <a:lstStyle/>
          <a:p>
            <a:pPr defTabSz="914099" fontAlgn="base">
              <a:spcBef>
                <a:spcPct val="0"/>
              </a:spcBef>
              <a:spcAft>
                <a:spcPct val="0"/>
              </a:spcAft>
            </a:pPr>
            <a:r>
              <a:rPr lang="en-US" sz="1600" dirty="0" smtClean="0">
                <a:gradFill>
                  <a:gsLst>
                    <a:gs pos="0">
                      <a:srgbClr val="FFFFFF"/>
                    </a:gs>
                    <a:gs pos="100000">
                      <a:srgbClr val="FFFFFF"/>
                    </a:gs>
                  </a:gsLst>
                  <a:lin ang="5400000" scaled="0"/>
                </a:gradFill>
              </a:rPr>
              <a:t>Server</a:t>
            </a:r>
          </a:p>
          <a:p>
            <a:pPr defTabSz="914099" fontAlgn="base">
              <a:spcBef>
                <a:spcPct val="0"/>
              </a:spcBef>
              <a:spcAft>
                <a:spcPct val="0"/>
              </a:spcAft>
            </a:pPr>
            <a:r>
              <a:rPr lang="en-US" sz="1600" dirty="0" smtClean="0">
                <a:gradFill>
                  <a:gsLst>
                    <a:gs pos="0">
                      <a:srgbClr val="FFFFFF"/>
                    </a:gs>
                    <a:gs pos="100000">
                      <a:srgbClr val="FFFFFF"/>
                    </a:gs>
                  </a:gsLst>
                  <a:lin ang="5400000" scaled="0"/>
                </a:gradFill>
              </a:rPr>
              <a:t>Load</a:t>
            </a:r>
            <a:endParaRPr lang="en-US" sz="1600" dirty="0">
              <a:gradFill>
                <a:gsLst>
                  <a:gs pos="0">
                    <a:srgbClr val="FFFFFF"/>
                  </a:gs>
                  <a:gs pos="100000">
                    <a:srgbClr val="FFFFFF"/>
                  </a:gs>
                </a:gsLst>
                <a:lin ang="5400000" scaled="0"/>
              </a:gradFill>
            </a:endParaRPr>
          </a:p>
        </p:txBody>
      </p:sp>
      <p:sp>
        <p:nvSpPr>
          <p:cNvPr id="101" name="Freeform 11"/>
          <p:cNvSpPr>
            <a:spLocks noEditPoints="1"/>
          </p:cNvSpPr>
          <p:nvPr/>
        </p:nvSpPr>
        <p:spPr bwMode="auto">
          <a:xfrm>
            <a:off x="1298325" y="3086101"/>
            <a:ext cx="309233" cy="295472"/>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bg1"/>
          </a:solidFill>
          <a:ln w="19050">
            <a:noFill/>
          </a:ln>
        </p:spPr>
        <p:txBody>
          <a:bodyPr vert="horz" wrap="square" lIns="121899" tIns="60949" rIns="121899" bIns="60949" numCol="1" anchor="t" anchorCtr="0" compatLnSpc="1">
            <a:prstTxWarp prst="textNoShape">
              <a:avLst/>
            </a:prstTxWarp>
          </a:bodyPr>
          <a:lstStyle/>
          <a:p>
            <a:endParaRPr lang="en-US" dirty="0"/>
          </a:p>
        </p:txBody>
      </p:sp>
      <p:sp>
        <p:nvSpPr>
          <p:cNvPr id="104" name="Rectangle 103"/>
          <p:cNvSpPr/>
          <p:nvPr/>
        </p:nvSpPr>
        <p:spPr>
          <a:xfrm>
            <a:off x="6094413" y="1556632"/>
            <a:ext cx="5473999" cy="535531"/>
          </a:xfrm>
          <a:prstGeom prst="rect">
            <a:avLst/>
          </a:prstGeom>
        </p:spPr>
        <p:txBody>
          <a:bodyPr wrap="none">
            <a:spAutoFit/>
          </a:bodyPr>
          <a:lstStyle/>
          <a:p>
            <a:pPr lvl="0" algn="ctr" defTabSz="1555620" fontAlgn="base">
              <a:lnSpc>
                <a:spcPct val="90000"/>
              </a:lnSpc>
              <a:spcBef>
                <a:spcPct val="0"/>
              </a:spcBef>
              <a:spcAft>
                <a:spcPct val="35000"/>
              </a:spcAft>
            </a:pPr>
            <a:r>
              <a:rPr lang="en-US" sz="3200" dirty="0">
                <a:solidFill>
                  <a:schemeClr val="tx1">
                    <a:alpha val="98824"/>
                  </a:schemeClr>
                </a:solidFill>
                <a:latin typeface="Segoe UI Light" pitchFamily="34" charset="0"/>
              </a:rPr>
              <a:t>3 Storage Layered Architecture</a:t>
            </a:r>
          </a:p>
        </p:txBody>
      </p:sp>
    </p:spTree>
    <p:extLst>
      <p:ext uri="{BB962C8B-B14F-4D97-AF65-F5344CB8AC3E}">
        <p14:creationId xmlns:p14="http://schemas.microsoft.com/office/powerpoint/2010/main" val="99327385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Scalability</a:t>
            </a:r>
            <a:endParaRPr lang="en-US" dirty="0"/>
          </a:p>
        </p:txBody>
      </p:sp>
      <p:sp>
        <p:nvSpPr>
          <p:cNvPr id="3" name="Text Placeholder 2"/>
          <p:cNvSpPr>
            <a:spLocks noGrp="1"/>
          </p:cNvSpPr>
          <p:nvPr>
            <p:ph type="body" sz="quarter" idx="10"/>
          </p:nvPr>
        </p:nvSpPr>
        <p:spPr>
          <a:xfrm>
            <a:off x="519113" y="1447799"/>
            <a:ext cx="11149013" cy="1745093"/>
          </a:xfrm>
        </p:spPr>
        <p:txBody>
          <a:bodyPr/>
          <a:lstStyle/>
          <a:p>
            <a:r>
              <a:rPr lang="en-US" sz="3800" dirty="0" smtClean="0"/>
              <a:t>Partition: </a:t>
            </a:r>
            <a:r>
              <a:rPr lang="en-US" sz="3800" dirty="0" smtClean="0"/>
              <a:t>Range </a:t>
            </a:r>
            <a:r>
              <a:rPr lang="en-US" sz="3800" dirty="0" smtClean="0"/>
              <a:t>of entities </a:t>
            </a:r>
            <a:r>
              <a:rPr lang="en-US" sz="3800" dirty="0" smtClean="0"/>
              <a:t>with same </a:t>
            </a:r>
            <a:r>
              <a:rPr lang="en-US" sz="3800" dirty="0" smtClean="0"/>
              <a:t>partition key value.</a:t>
            </a:r>
          </a:p>
          <a:p>
            <a:r>
              <a:rPr lang="en-US" sz="2400" dirty="0" smtClean="0">
                <a:latin typeface="+mn-lt"/>
              </a:rPr>
              <a:t>Partitions are fanned out based on load</a:t>
            </a:r>
          </a:p>
          <a:p>
            <a:r>
              <a:rPr lang="en-US" sz="2400" dirty="0" smtClean="0">
                <a:latin typeface="+mn-lt"/>
              </a:rPr>
              <a:t>They can be condensed when load decreases</a:t>
            </a:r>
          </a:p>
          <a:p>
            <a:r>
              <a:rPr lang="en-US" sz="2400" dirty="0" smtClean="0">
                <a:latin typeface="+mn-lt"/>
              </a:rPr>
              <a:t>Reads are load balanced against three replicas</a:t>
            </a:r>
            <a:endParaRPr lang="en-US" sz="2400" dirty="0">
              <a:latin typeface="+mn-lt"/>
            </a:endParaRPr>
          </a:p>
        </p:txBody>
      </p:sp>
      <p:sp>
        <p:nvSpPr>
          <p:cNvPr id="6" name="Rectangle 5"/>
          <p:cNvSpPr/>
          <p:nvPr/>
        </p:nvSpPr>
        <p:spPr bwMode="auto">
          <a:xfrm>
            <a:off x="2051984" y="4068082"/>
            <a:ext cx="2107979" cy="2390901"/>
          </a:xfrm>
          <a:prstGeom prst="rect">
            <a:avLst/>
          </a:prstGeom>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121893" tIns="60947" rIns="121893" bIns="60947" numCol="1" rtlCol="0" anchor="t" anchorCtr="0" compatLnSpc="1">
            <a:prstTxWarp prst="textNoShape">
              <a:avLst/>
            </a:prstTxWarp>
          </a:bodyPr>
          <a:lstStyle/>
          <a:p>
            <a:pPr algn="ctr" defTabSz="1218585"/>
            <a:r>
              <a:rPr lang="en-US" sz="2100" dirty="0">
                <a:gradFill>
                  <a:gsLst>
                    <a:gs pos="0">
                      <a:srgbClr val="FFFFFF"/>
                    </a:gs>
                    <a:gs pos="100000">
                      <a:srgbClr val="FFFFFF"/>
                    </a:gs>
                  </a:gsLst>
                  <a:lin ang="5400000" scaled="0"/>
                </a:gradFill>
              </a:rPr>
              <a:t>Server 1</a:t>
            </a:r>
          </a:p>
        </p:txBody>
      </p:sp>
      <p:sp>
        <p:nvSpPr>
          <p:cNvPr id="7" name="Rectangle 6"/>
          <p:cNvSpPr/>
          <p:nvPr/>
        </p:nvSpPr>
        <p:spPr bwMode="auto">
          <a:xfrm>
            <a:off x="4914510" y="4068082"/>
            <a:ext cx="2107979" cy="2390901"/>
          </a:xfrm>
          <a:prstGeom prst="rect">
            <a:avLst/>
          </a:prstGeom>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121893" tIns="60947" rIns="121893" bIns="60947" numCol="1" rtlCol="0" anchor="t" anchorCtr="0" compatLnSpc="1">
            <a:prstTxWarp prst="textNoShape">
              <a:avLst/>
            </a:prstTxWarp>
          </a:bodyPr>
          <a:lstStyle/>
          <a:p>
            <a:pPr algn="ctr" defTabSz="1218585"/>
            <a:r>
              <a:rPr lang="en-US" sz="2100" dirty="0">
                <a:gradFill>
                  <a:gsLst>
                    <a:gs pos="0">
                      <a:srgbClr val="FFFFFF"/>
                    </a:gs>
                    <a:gs pos="100000">
                      <a:srgbClr val="FFFFFF"/>
                    </a:gs>
                  </a:gsLst>
                  <a:lin ang="5400000" scaled="0"/>
                </a:gradFill>
              </a:rPr>
              <a:t>Server 2</a:t>
            </a:r>
          </a:p>
        </p:txBody>
      </p:sp>
      <p:sp>
        <p:nvSpPr>
          <p:cNvPr id="8" name="Rectangle 7"/>
          <p:cNvSpPr/>
          <p:nvPr/>
        </p:nvSpPr>
        <p:spPr bwMode="auto">
          <a:xfrm>
            <a:off x="7777037" y="4068082"/>
            <a:ext cx="2107979" cy="2390901"/>
          </a:xfrm>
          <a:prstGeom prst="rect">
            <a:avLst/>
          </a:prstGeom>
          <a:ln>
            <a:no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121893" tIns="60947" rIns="121893" bIns="60947" numCol="1" rtlCol="0" anchor="t" anchorCtr="0" compatLnSpc="1">
            <a:prstTxWarp prst="textNoShape">
              <a:avLst/>
            </a:prstTxWarp>
          </a:bodyPr>
          <a:lstStyle/>
          <a:p>
            <a:pPr algn="ctr" defTabSz="1218585"/>
            <a:r>
              <a:rPr lang="en-US" sz="2100" dirty="0">
                <a:gradFill>
                  <a:gsLst>
                    <a:gs pos="0">
                      <a:srgbClr val="FFFFFF"/>
                    </a:gs>
                    <a:gs pos="100000">
                      <a:srgbClr val="FFFFFF"/>
                    </a:gs>
                  </a:gsLst>
                  <a:lin ang="5400000" scaled="0"/>
                </a:gradFill>
              </a:rPr>
              <a:t>Server 3</a:t>
            </a:r>
          </a:p>
        </p:txBody>
      </p:sp>
      <p:sp>
        <p:nvSpPr>
          <p:cNvPr id="9" name="Rectangle 8"/>
          <p:cNvSpPr/>
          <p:nvPr/>
        </p:nvSpPr>
        <p:spPr bwMode="auto">
          <a:xfrm>
            <a:off x="2369895" y="4741019"/>
            <a:ext cx="1472157" cy="348343"/>
          </a:xfrm>
          <a:prstGeom prst="rect">
            <a:avLst/>
          </a:prstGeom>
          <a:solidFill>
            <a:schemeClr val="bg1">
              <a:lumMod val="85000"/>
            </a:schemeClr>
          </a:solid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r>
              <a:rPr lang="en-US" dirty="0" smtClean="0">
                <a:solidFill>
                  <a:schemeClr val="tx1">
                    <a:alpha val="99000"/>
                  </a:schemeClr>
                </a:solidFill>
              </a:rPr>
              <a:t>P1</a:t>
            </a:r>
          </a:p>
        </p:txBody>
      </p:sp>
      <p:sp>
        <p:nvSpPr>
          <p:cNvPr id="10" name="Rectangle 9"/>
          <p:cNvSpPr/>
          <p:nvPr/>
        </p:nvSpPr>
        <p:spPr bwMode="auto">
          <a:xfrm>
            <a:off x="2369894" y="5235824"/>
            <a:ext cx="1472157" cy="348343"/>
          </a:xfrm>
          <a:prstGeom prst="rect">
            <a:avLst/>
          </a:prstGeom>
          <a:solidFill>
            <a:schemeClr val="bg1">
              <a:lumMod val="85000"/>
            </a:schemeClr>
          </a:solid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r>
              <a:rPr lang="en-US" dirty="0" smtClean="0">
                <a:solidFill>
                  <a:schemeClr val="tx1">
                    <a:alpha val="99000"/>
                  </a:schemeClr>
                </a:solidFill>
              </a:rPr>
              <a:t>P2</a:t>
            </a:r>
          </a:p>
        </p:txBody>
      </p:sp>
      <p:sp>
        <p:nvSpPr>
          <p:cNvPr id="11" name="Rectangle 10"/>
          <p:cNvSpPr/>
          <p:nvPr/>
        </p:nvSpPr>
        <p:spPr bwMode="auto">
          <a:xfrm>
            <a:off x="2369892" y="5730629"/>
            <a:ext cx="1472157" cy="348343"/>
          </a:xfrm>
          <a:prstGeom prst="rect">
            <a:avLst/>
          </a:prstGeom>
          <a:solidFill>
            <a:schemeClr val="bg1">
              <a:lumMod val="85000"/>
            </a:schemeClr>
          </a:solidFill>
          <a:ln>
            <a:noFill/>
            <a:headEnd type="none" w="med" len="med"/>
            <a:tailEnd type="none" w="med" len="med"/>
          </a:ln>
          <a:effectLst>
            <a:outerShdw blurRad="127000" sx="102000" sy="102000" algn="ctr" rotWithShape="0">
              <a:schemeClr val="tx1">
                <a:alpha val="26000"/>
              </a:schemeClr>
            </a:outerShdw>
          </a:effectLst>
        </p:spPr>
        <p:style>
          <a:lnRef idx="1">
            <a:schemeClr val="accent4"/>
          </a:lnRef>
          <a:fillRef idx="3">
            <a:schemeClr val="accent4"/>
          </a:fillRef>
          <a:effectRef idx="2">
            <a:schemeClr val="accent4"/>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r>
              <a:rPr lang="en-US" dirty="0" err="1" smtClean="0">
                <a:solidFill>
                  <a:schemeClr val="tx1">
                    <a:alpha val="99000"/>
                  </a:schemeClr>
                </a:solidFill>
              </a:rPr>
              <a:t>Pn</a:t>
            </a:r>
            <a:endParaRPr lang="en-US" dirty="0" smtClean="0">
              <a:solidFill>
                <a:schemeClr val="tx1">
                  <a:alpha val="99000"/>
                </a:schemeClr>
              </a:solidFill>
            </a:endParaRPr>
          </a:p>
        </p:txBody>
      </p:sp>
    </p:spTree>
    <p:extLst>
      <p:ext uri="{BB962C8B-B14F-4D97-AF65-F5344CB8AC3E}">
        <p14:creationId xmlns:p14="http://schemas.microsoft.com/office/powerpoint/2010/main" val="33069744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500" autoRev="1" fill="remove"/>
                                        <p:tgtEl>
                                          <p:spTgt spid="9"/>
                                        </p:tgtEl>
                                        <p:attrNameLst>
                                          <p:attrName>style.color</p:attrName>
                                        </p:attrNameLst>
                                      </p:cBhvr>
                                      <p:to>
                                        <a:srgbClr val="FFFF00"/>
                                      </p:to>
                                    </p:animClr>
                                    <p:animClr clrSpc="rgb" dir="cw">
                                      <p:cBhvr>
                                        <p:cTn id="7" dur="500" autoRev="1" fill="remove"/>
                                        <p:tgtEl>
                                          <p:spTgt spid="9"/>
                                        </p:tgtEl>
                                        <p:attrNameLst>
                                          <p:attrName>fillcolor</p:attrName>
                                        </p:attrNameLst>
                                      </p:cBhvr>
                                      <p:to>
                                        <a:srgbClr val="FFFF00"/>
                                      </p:to>
                                    </p:animClr>
                                    <p:set>
                                      <p:cBhvr>
                                        <p:cTn id="8" dur="500" autoRev="1" fill="remove"/>
                                        <p:tgtEl>
                                          <p:spTgt spid="9"/>
                                        </p:tgtEl>
                                        <p:attrNameLst>
                                          <p:attrName>fill.type</p:attrName>
                                        </p:attrNameLst>
                                      </p:cBhvr>
                                      <p:to>
                                        <p:strVal val="solid"/>
                                      </p:to>
                                    </p:set>
                                    <p:set>
                                      <p:cBhvr>
                                        <p:cTn id="9" dur="500" autoRev="1" fill="remove"/>
                                        <p:tgtEl>
                                          <p:spTgt spid="9"/>
                                        </p:tgtEl>
                                        <p:attrNameLst>
                                          <p:attrName>fill.on</p:attrName>
                                        </p:attrNameLst>
                                      </p:cBhvr>
                                      <p:to>
                                        <p:strVal val="true"/>
                                      </p:to>
                                    </p:set>
                                  </p:childTnLst>
                                </p:cTn>
                              </p:par>
                            </p:childTnLst>
                          </p:cTn>
                        </p:par>
                        <p:par>
                          <p:cTn id="10" fill="hold">
                            <p:stCondLst>
                              <p:cond delay="1000"/>
                            </p:stCondLst>
                            <p:childTnLst>
                              <p:par>
                                <p:cTn id="11" presetID="63" presetClass="path" presetSubtype="0" accel="50000" decel="50000" fill="hold" grpId="1" nodeType="afterEffect">
                                  <p:stCondLst>
                                    <p:cond delay="0"/>
                                  </p:stCondLst>
                                  <p:childTnLst>
                                    <p:animMotion origin="layout" path="M -1.38889E-6 4.06105E-6 L 0.23837 4.06105E-6 " pathEditMode="relative" rAng="0" ptsTypes="AA">
                                      <p:cBhvr>
                                        <p:cTn id="12" dur="2000" fill="hold"/>
                                        <p:tgtEl>
                                          <p:spTgt spid="9"/>
                                        </p:tgtEl>
                                        <p:attrNameLst>
                                          <p:attrName>ppt_x</p:attrName>
                                          <p:attrName>ppt_y</p:attrName>
                                        </p:attrNameLst>
                                      </p:cBhvr>
                                      <p:rCtr x="11910" y="0"/>
                                    </p:animMotion>
                                  </p:childTnLst>
                                </p:cTn>
                              </p:par>
                            </p:childTnLst>
                          </p:cTn>
                        </p:par>
                      </p:childTnLst>
                    </p:cTn>
                  </p:par>
                  <p:par>
                    <p:cTn id="13" fill="hold">
                      <p:stCondLst>
                        <p:cond delay="indefinite"/>
                      </p:stCondLst>
                      <p:childTnLst>
                        <p:par>
                          <p:cTn id="14" fill="hold">
                            <p:stCondLst>
                              <p:cond delay="0"/>
                            </p:stCondLst>
                            <p:childTnLst>
                              <p:par>
                                <p:cTn id="15" presetID="27" presetClass="emph" presetSubtype="0" fill="remove" grpId="0" nodeType="clickEffect">
                                  <p:stCondLst>
                                    <p:cond delay="0"/>
                                  </p:stCondLst>
                                  <p:childTnLst>
                                    <p:animClr clrSpc="rgb" dir="cw">
                                      <p:cBhvr override="childStyle">
                                        <p:cTn id="16" dur="500" autoRev="1" fill="remove"/>
                                        <p:tgtEl>
                                          <p:spTgt spid="10"/>
                                        </p:tgtEl>
                                        <p:attrNameLst>
                                          <p:attrName>style.color</p:attrName>
                                        </p:attrNameLst>
                                      </p:cBhvr>
                                      <p:to>
                                        <a:srgbClr val="FFFF00"/>
                                      </p:to>
                                    </p:animClr>
                                    <p:animClr clrSpc="rgb" dir="cw">
                                      <p:cBhvr>
                                        <p:cTn id="17" dur="500" autoRev="1" fill="remove"/>
                                        <p:tgtEl>
                                          <p:spTgt spid="10"/>
                                        </p:tgtEl>
                                        <p:attrNameLst>
                                          <p:attrName>fillcolor</p:attrName>
                                        </p:attrNameLst>
                                      </p:cBhvr>
                                      <p:to>
                                        <a:srgbClr val="FFFF00"/>
                                      </p:to>
                                    </p:animClr>
                                    <p:set>
                                      <p:cBhvr>
                                        <p:cTn id="18" dur="500" autoRev="1" fill="remove"/>
                                        <p:tgtEl>
                                          <p:spTgt spid="10"/>
                                        </p:tgtEl>
                                        <p:attrNameLst>
                                          <p:attrName>fill.type</p:attrName>
                                        </p:attrNameLst>
                                      </p:cBhvr>
                                      <p:to>
                                        <p:strVal val="solid"/>
                                      </p:to>
                                    </p:set>
                                    <p:set>
                                      <p:cBhvr>
                                        <p:cTn id="19" dur="500" autoRev="1" fill="remove"/>
                                        <p:tgtEl>
                                          <p:spTgt spid="10"/>
                                        </p:tgtEl>
                                        <p:attrNameLst>
                                          <p:attrName>fill.on</p:attrName>
                                        </p:attrNameLst>
                                      </p:cBhvr>
                                      <p:to>
                                        <p:strVal val="true"/>
                                      </p:to>
                                    </p:set>
                                  </p:childTnLst>
                                </p:cTn>
                              </p:par>
                            </p:childTnLst>
                          </p:cTn>
                        </p:par>
                        <p:par>
                          <p:cTn id="20" fill="hold">
                            <p:stCondLst>
                              <p:cond delay="1000"/>
                            </p:stCondLst>
                            <p:childTnLst>
                              <p:par>
                                <p:cTn id="21" presetID="63" presetClass="path" presetSubtype="0" accel="50000" decel="50000" fill="hold" grpId="1" nodeType="afterEffect">
                                  <p:stCondLst>
                                    <p:cond delay="0"/>
                                  </p:stCondLst>
                                  <p:childTnLst>
                                    <p:animMotion origin="layout" path="M -1.38889E-6 -2.49769E-6 L 0.46424 -0.00185 " pathEditMode="relative" rAng="0" ptsTypes="AA">
                                      <p:cBhvr>
                                        <p:cTn id="22" dur="2000" fill="hold"/>
                                        <p:tgtEl>
                                          <p:spTgt spid="10"/>
                                        </p:tgtEl>
                                        <p:attrNameLst>
                                          <p:attrName>ppt_x</p:attrName>
                                          <p:attrName>ppt_y</p:attrName>
                                        </p:attrNameLst>
                                      </p:cBhvr>
                                      <p:rCtr x="23212" y="-93"/>
                                    </p:animMotion>
                                  </p:childTnLst>
                                </p:cTn>
                              </p:par>
                            </p:childTnLst>
                          </p:cTn>
                        </p:par>
                      </p:childTnLst>
                    </p:cTn>
                  </p:par>
                  <p:par>
                    <p:cTn id="23" fill="hold">
                      <p:stCondLst>
                        <p:cond delay="indefinite"/>
                      </p:stCondLst>
                      <p:childTnLst>
                        <p:par>
                          <p:cTn id="24" fill="hold">
                            <p:stCondLst>
                              <p:cond delay="0"/>
                            </p:stCondLst>
                            <p:childTnLst>
                              <p:par>
                                <p:cTn id="25" presetID="27" presetClass="emph" presetSubtype="0" fill="remove" grpId="2" nodeType="clickEffect">
                                  <p:stCondLst>
                                    <p:cond delay="0"/>
                                  </p:stCondLst>
                                  <p:childTnLst>
                                    <p:animClr clrSpc="rgb" dir="cw">
                                      <p:cBhvr override="childStyle">
                                        <p:cTn id="26" dur="1000" autoRev="1" fill="remove"/>
                                        <p:tgtEl>
                                          <p:spTgt spid="9"/>
                                        </p:tgtEl>
                                        <p:attrNameLst>
                                          <p:attrName>style.color</p:attrName>
                                        </p:attrNameLst>
                                      </p:cBhvr>
                                      <p:to>
                                        <a:schemeClr val="tx2"/>
                                      </p:to>
                                    </p:animClr>
                                    <p:animClr clrSpc="rgb" dir="cw">
                                      <p:cBhvr>
                                        <p:cTn id="27" dur="1000" autoRev="1" fill="remove"/>
                                        <p:tgtEl>
                                          <p:spTgt spid="9"/>
                                        </p:tgtEl>
                                        <p:attrNameLst>
                                          <p:attrName>fillcolor</p:attrName>
                                        </p:attrNameLst>
                                      </p:cBhvr>
                                      <p:to>
                                        <a:schemeClr val="tx2"/>
                                      </p:to>
                                    </p:animClr>
                                    <p:set>
                                      <p:cBhvr>
                                        <p:cTn id="28" dur="1000" autoRev="1" fill="remove"/>
                                        <p:tgtEl>
                                          <p:spTgt spid="9"/>
                                        </p:tgtEl>
                                        <p:attrNameLst>
                                          <p:attrName>fill.type</p:attrName>
                                        </p:attrNameLst>
                                      </p:cBhvr>
                                      <p:to>
                                        <p:strVal val="solid"/>
                                      </p:to>
                                    </p:set>
                                    <p:set>
                                      <p:cBhvr>
                                        <p:cTn id="29" dur="1000" autoRev="1" fill="remove"/>
                                        <p:tgtEl>
                                          <p:spTgt spid="9"/>
                                        </p:tgtEl>
                                        <p:attrNameLst>
                                          <p:attrName>fill.on</p:attrName>
                                        </p:attrNameLst>
                                      </p:cBhvr>
                                      <p:to>
                                        <p:strVal val="true"/>
                                      </p:to>
                                    </p:set>
                                  </p:childTnLst>
                                </p:cTn>
                              </p:par>
                            </p:childTnLst>
                          </p:cTn>
                        </p:par>
                        <p:par>
                          <p:cTn id="30" fill="hold">
                            <p:stCondLst>
                              <p:cond delay="2000"/>
                            </p:stCondLst>
                            <p:childTnLst>
                              <p:par>
                                <p:cTn id="31" presetID="35" presetClass="path" presetSubtype="0" accel="50000" decel="50000" fill="hold" grpId="3" nodeType="afterEffect">
                                  <p:stCondLst>
                                    <p:cond delay="0"/>
                                  </p:stCondLst>
                                  <p:childTnLst>
                                    <p:animMotion origin="layout" path="M 0.23837 3.92229E-6 L -0.01163 3.92229E-6 " pathEditMode="relative" rAng="0" ptsTypes="AA">
                                      <p:cBhvr>
                                        <p:cTn id="32" dur="2000" fill="hold"/>
                                        <p:tgtEl>
                                          <p:spTgt spid="9"/>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9" grpId="3" animBg="1"/>
      <p:bldP spid="10" grpId="0" animBg="1"/>
      <p:bldP spid="10"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19114" y="1447799"/>
            <a:ext cx="5575300" cy="4567404"/>
          </a:xfrm>
        </p:spPr>
        <p:txBody>
          <a:bodyPr/>
          <a:lstStyle/>
          <a:p>
            <a:r>
              <a:rPr lang="en-US" dirty="0" err="1" smtClean="0"/>
              <a:t>PartitionKey</a:t>
            </a:r>
            <a:endParaRPr lang="en-US" dirty="0" smtClean="0"/>
          </a:p>
          <a:p>
            <a:pPr lvl="1"/>
            <a:r>
              <a:rPr lang="en-US" dirty="0" smtClean="0"/>
              <a:t>Unique identifier for the partition </a:t>
            </a:r>
            <a:br>
              <a:rPr lang="en-US" dirty="0" smtClean="0"/>
            </a:br>
            <a:r>
              <a:rPr lang="en-US" dirty="0" smtClean="0"/>
              <a:t>within a give table.</a:t>
            </a:r>
          </a:p>
          <a:p>
            <a:r>
              <a:rPr lang="en-US" dirty="0" err="1" smtClean="0"/>
              <a:t>RowKey</a:t>
            </a:r>
            <a:endParaRPr lang="en-US" dirty="0" smtClean="0"/>
          </a:p>
          <a:p>
            <a:pPr lvl="1"/>
            <a:r>
              <a:rPr lang="en-US" dirty="0" smtClean="0"/>
              <a:t>Unique Identifier for an entity </a:t>
            </a:r>
            <a:br>
              <a:rPr lang="en-US" dirty="0" smtClean="0"/>
            </a:br>
            <a:r>
              <a:rPr lang="en-US" dirty="0" smtClean="0"/>
              <a:t>within a given partition.</a:t>
            </a:r>
          </a:p>
          <a:p>
            <a:r>
              <a:rPr lang="en-US" dirty="0" smtClean="0"/>
              <a:t>Both Keys </a:t>
            </a:r>
            <a:r>
              <a:rPr lang="en-US" dirty="0" smtClean="0"/>
              <a:t>matter!</a:t>
            </a:r>
          </a:p>
          <a:p>
            <a:pPr lvl="1"/>
            <a:r>
              <a:rPr lang="en-US" dirty="0" smtClean="0"/>
              <a:t>Define Primary Key</a:t>
            </a:r>
          </a:p>
          <a:p>
            <a:pPr lvl="1"/>
            <a:r>
              <a:rPr lang="en-US" dirty="0" smtClean="0"/>
              <a:t>Forms a single clustered index</a:t>
            </a:r>
            <a:endParaRPr lang="en-US" dirty="0"/>
          </a:p>
        </p:txBody>
      </p:sp>
      <p:sp>
        <p:nvSpPr>
          <p:cNvPr id="2" name="Title 1"/>
          <p:cNvSpPr>
            <a:spLocks noGrp="1"/>
          </p:cNvSpPr>
          <p:nvPr>
            <p:ph type="title"/>
          </p:nvPr>
        </p:nvSpPr>
        <p:spPr/>
        <p:txBody>
          <a:bodyPr/>
          <a:lstStyle/>
          <a:p>
            <a:r>
              <a:rPr lang="en-US" dirty="0" smtClean="0"/>
              <a:t>Scalability</a:t>
            </a:r>
            <a:endParaRPr lang="en-US" dirty="0"/>
          </a:p>
        </p:txBody>
      </p:sp>
      <p:grpSp>
        <p:nvGrpSpPr>
          <p:cNvPr id="7" name="Group 6"/>
          <p:cNvGrpSpPr/>
          <p:nvPr/>
        </p:nvGrpSpPr>
        <p:grpSpPr>
          <a:xfrm>
            <a:off x="6450013" y="1437586"/>
            <a:ext cx="7437789" cy="5420414"/>
            <a:chOff x="6450013" y="1447800"/>
            <a:chExt cx="7437789" cy="5420414"/>
          </a:xfrm>
          <a:solidFill>
            <a:schemeClr val="accent2"/>
          </a:solidFill>
        </p:grpSpPr>
        <p:sp>
          <p:nvSpPr>
            <p:cNvPr id="5" name="Freeform 11"/>
            <p:cNvSpPr>
              <a:spLocks noEditPoints="1"/>
            </p:cNvSpPr>
            <p:nvPr/>
          </p:nvSpPr>
          <p:spPr bwMode="black">
            <a:xfrm>
              <a:off x="8476193" y="1458014"/>
              <a:ext cx="5411609" cy="5410200"/>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8" name="Rectangle 7"/>
            <p:cNvSpPr/>
            <p:nvPr/>
          </p:nvSpPr>
          <p:spPr>
            <a:xfrm>
              <a:off x="6450013" y="5038725"/>
              <a:ext cx="2657475" cy="1323439"/>
            </a:xfrm>
            <a:prstGeom prst="rect">
              <a:avLst/>
            </a:prstGeom>
            <a:noFill/>
          </p:spPr>
          <p:txBody>
            <a:bodyPr wrap="square">
              <a:spAutoFit/>
            </a:bodyPr>
            <a:lstStyle/>
            <a:p>
              <a:r>
                <a:rPr lang="en-US" sz="4000" dirty="0" smtClean="0">
                  <a:solidFill>
                    <a:schemeClr val="tx1">
                      <a:alpha val="99000"/>
                    </a:schemeClr>
                  </a:solidFill>
                  <a:latin typeface="+mj-lt"/>
                </a:rPr>
                <a:t>Slowest</a:t>
              </a:r>
            </a:p>
            <a:p>
              <a:r>
                <a:rPr lang="en-US" sz="2000" dirty="0">
                  <a:solidFill>
                    <a:schemeClr val="tx1">
                      <a:alpha val="99000"/>
                    </a:schemeClr>
                  </a:solidFill>
                </a:rPr>
                <a:t>No Partition Key</a:t>
              </a:r>
            </a:p>
            <a:p>
              <a:r>
                <a:rPr lang="en-US" sz="2000" dirty="0">
                  <a:solidFill>
                    <a:schemeClr val="tx1">
                      <a:alpha val="99000"/>
                    </a:schemeClr>
                  </a:solidFill>
                </a:rPr>
                <a:t>No Row </a:t>
              </a:r>
              <a:r>
                <a:rPr lang="en-US" sz="2000" dirty="0" smtClean="0">
                  <a:solidFill>
                    <a:schemeClr val="tx1">
                      <a:alpha val="99000"/>
                    </a:schemeClr>
                  </a:solidFill>
                </a:rPr>
                <a:t>Key</a:t>
              </a:r>
              <a:endParaRPr lang="en-US" sz="2000" dirty="0">
                <a:solidFill>
                  <a:schemeClr val="tx1">
                    <a:alpha val="99000"/>
                  </a:schemeClr>
                </a:solidFill>
              </a:endParaRPr>
            </a:p>
          </p:txBody>
        </p:sp>
        <p:sp>
          <p:nvSpPr>
            <p:cNvPr id="9" name="Rectangle 8"/>
            <p:cNvSpPr/>
            <p:nvPr/>
          </p:nvSpPr>
          <p:spPr>
            <a:xfrm>
              <a:off x="7146925" y="3300412"/>
              <a:ext cx="2657475" cy="1323439"/>
            </a:xfrm>
            <a:prstGeom prst="rect">
              <a:avLst/>
            </a:prstGeom>
            <a:noFill/>
          </p:spPr>
          <p:txBody>
            <a:bodyPr wrap="square">
              <a:spAutoFit/>
            </a:bodyPr>
            <a:lstStyle/>
            <a:p>
              <a:r>
                <a:rPr lang="en-US" sz="4000" dirty="0" smtClean="0">
                  <a:solidFill>
                    <a:schemeClr val="tx1">
                      <a:alpha val="99000"/>
                    </a:schemeClr>
                  </a:solidFill>
                  <a:latin typeface="+mj-lt"/>
                </a:rPr>
                <a:t>Slower</a:t>
              </a:r>
            </a:p>
            <a:p>
              <a:r>
                <a:rPr lang="en-US" sz="2000" dirty="0">
                  <a:solidFill>
                    <a:schemeClr val="tx1">
                      <a:alpha val="99000"/>
                    </a:schemeClr>
                  </a:solidFill>
                </a:rPr>
                <a:t>Only Partition Key</a:t>
              </a:r>
            </a:p>
            <a:p>
              <a:r>
                <a:rPr lang="en-US" sz="2000" dirty="0">
                  <a:solidFill>
                    <a:schemeClr val="tx1">
                      <a:alpha val="99000"/>
                    </a:schemeClr>
                  </a:solidFill>
                </a:rPr>
                <a:t>No Row Key</a:t>
              </a:r>
            </a:p>
          </p:txBody>
        </p:sp>
        <p:sp>
          <p:nvSpPr>
            <p:cNvPr id="10" name="Rectangle 9"/>
            <p:cNvSpPr/>
            <p:nvPr/>
          </p:nvSpPr>
          <p:spPr>
            <a:xfrm>
              <a:off x="8175625" y="1447800"/>
              <a:ext cx="2657475" cy="1323439"/>
            </a:xfrm>
            <a:prstGeom prst="rect">
              <a:avLst/>
            </a:prstGeom>
            <a:noFill/>
          </p:spPr>
          <p:txBody>
            <a:bodyPr wrap="square">
              <a:spAutoFit/>
            </a:bodyPr>
            <a:lstStyle/>
            <a:p>
              <a:r>
                <a:rPr lang="en-US" sz="4000" dirty="0" smtClean="0">
                  <a:solidFill>
                    <a:schemeClr val="tx1">
                      <a:alpha val="99000"/>
                    </a:schemeClr>
                  </a:solidFill>
                  <a:latin typeface="+mj-lt"/>
                </a:rPr>
                <a:t>Very Fast</a:t>
              </a:r>
            </a:p>
            <a:p>
              <a:r>
                <a:rPr lang="en-US" sz="2000" dirty="0">
                  <a:solidFill>
                    <a:schemeClr val="tx1">
                      <a:alpha val="99000"/>
                    </a:schemeClr>
                  </a:solidFill>
                </a:rPr>
                <a:t>Partition Key + </a:t>
              </a:r>
              <a:r>
                <a:rPr lang="en-US" sz="2000" dirty="0" smtClean="0">
                  <a:solidFill>
                    <a:schemeClr val="tx1">
                      <a:alpha val="99000"/>
                    </a:schemeClr>
                  </a:solidFill>
                </a:rPr>
                <a:t/>
              </a:r>
              <a:br>
                <a:rPr lang="en-US" sz="2000" dirty="0" smtClean="0">
                  <a:solidFill>
                    <a:schemeClr val="tx1">
                      <a:alpha val="99000"/>
                    </a:schemeClr>
                  </a:solidFill>
                </a:rPr>
              </a:br>
              <a:r>
                <a:rPr lang="en-US" sz="2000" dirty="0" smtClean="0">
                  <a:solidFill>
                    <a:schemeClr val="tx1">
                      <a:alpha val="99000"/>
                    </a:schemeClr>
                  </a:solidFill>
                </a:rPr>
                <a:t>Row </a:t>
              </a:r>
              <a:r>
                <a:rPr lang="en-US" sz="2000" dirty="0">
                  <a:solidFill>
                    <a:schemeClr val="tx1">
                      <a:alpha val="99000"/>
                    </a:schemeClr>
                  </a:solidFill>
                </a:rPr>
                <a:t>Key</a:t>
              </a:r>
            </a:p>
          </p:txBody>
        </p:sp>
      </p:grpSp>
    </p:spTree>
    <p:extLst>
      <p:ext uri="{BB962C8B-B14F-4D97-AF65-F5344CB8AC3E}">
        <p14:creationId xmlns:p14="http://schemas.microsoft.com/office/powerpoint/2010/main" val="123758498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p>
            <a:r>
              <a:rPr lang="en-US" dirty="0" err="1" smtClean="0"/>
              <a:t>Hadoop</a:t>
            </a:r>
            <a:r>
              <a:rPr lang="en-US" dirty="0" smtClean="0"/>
              <a:t> On Windows Azure</a:t>
            </a:r>
            <a:endParaRPr lang="en-US" dirty="0"/>
          </a:p>
        </p:txBody>
      </p:sp>
      <p:grpSp>
        <p:nvGrpSpPr>
          <p:cNvPr id="3" name="Group 2"/>
          <p:cNvGrpSpPr/>
          <p:nvPr/>
        </p:nvGrpSpPr>
        <p:grpSpPr>
          <a:xfrm>
            <a:off x="7423899" y="1943937"/>
            <a:ext cx="4209393" cy="3926951"/>
            <a:chOff x="7423899" y="1943937"/>
            <a:chExt cx="4209393" cy="3926951"/>
          </a:xfrm>
        </p:grpSpPr>
        <p:sp>
          <p:nvSpPr>
            <p:cNvPr id="20" name="Rectangle 19"/>
            <p:cNvSpPr/>
            <p:nvPr/>
          </p:nvSpPr>
          <p:spPr bwMode="auto">
            <a:xfrm>
              <a:off x="7423899" y="1943937"/>
              <a:ext cx="4209393" cy="3926951"/>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8195443" y="4950993"/>
              <a:ext cx="2666305" cy="400083"/>
            </a:xfrm>
            <a:prstGeom prst="rect">
              <a:avLst/>
            </a:prstGeom>
            <a:noFill/>
          </p:spPr>
          <p:txBody>
            <a:bodyPr wrap="square" lIns="121893" tIns="60947" rIns="121893" bIns="60947" rtlCol="0">
              <a:spAutoFit/>
            </a:bodyPr>
            <a:lstStyle/>
            <a:p>
              <a:pPr algn="ctr"/>
              <a:r>
                <a:rPr lang="en-US" sz="1800" dirty="0">
                  <a:solidFill>
                    <a:schemeClr val="tx1">
                      <a:alpha val="99000"/>
                    </a:schemeClr>
                  </a:solidFill>
                </a:rPr>
                <a:t>Azure Blob Storage</a:t>
              </a:r>
            </a:p>
          </p:txBody>
        </p:sp>
        <p:sp>
          <p:nvSpPr>
            <p:cNvPr id="22" name="Rectangle 21"/>
            <p:cNvSpPr/>
            <p:nvPr/>
          </p:nvSpPr>
          <p:spPr bwMode="auto">
            <a:xfrm>
              <a:off x="7688161" y="2856591"/>
              <a:ext cx="3680869" cy="134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8483053" y="3748466"/>
              <a:ext cx="2133044" cy="400083"/>
            </a:xfrm>
            <a:prstGeom prst="rect">
              <a:avLst/>
            </a:prstGeom>
            <a:noFill/>
          </p:spPr>
          <p:txBody>
            <a:bodyPr wrap="square" lIns="121893" tIns="60947" rIns="121893" bIns="60947" rtlCol="0">
              <a:spAutoFit/>
            </a:bodyPr>
            <a:lstStyle/>
            <a:p>
              <a:pPr algn="ctr"/>
              <a:r>
                <a:rPr lang="en-US" sz="1800" dirty="0">
                  <a:solidFill>
                    <a:schemeClr val="bg1">
                      <a:alpha val="99000"/>
                    </a:schemeClr>
                  </a:solidFill>
                </a:rPr>
                <a:t>Hadoop Cluster</a:t>
              </a:r>
            </a:p>
          </p:txBody>
        </p:sp>
        <p:grpSp>
          <p:nvGrpSpPr>
            <p:cNvPr id="24" name="Group 23"/>
            <p:cNvGrpSpPr/>
            <p:nvPr/>
          </p:nvGrpSpPr>
          <p:grpSpPr>
            <a:xfrm>
              <a:off x="8686396" y="3052595"/>
              <a:ext cx="1692863" cy="594928"/>
              <a:chOff x="2646415" y="3987687"/>
              <a:chExt cx="911541" cy="321023"/>
            </a:xfrm>
          </p:grpSpPr>
          <p:pic>
            <p:nvPicPr>
              <p:cNvPr id="25" name="Picture 2" descr="\\MAGNUM\Projects\Microsoft\Cloud Power FY12\Design\ICONS_PNG\Next_Gen_Application.png"/>
              <p:cNvPicPr>
                <a:picLocks noChangeAspect="1" noChangeArrowheads="1"/>
              </p:cNvPicPr>
              <p:nvPr/>
            </p:nvPicPr>
            <p:blipFill rotWithShape="1">
              <a:blip r:embed="rId3" cstate="print">
                <a:lum bright="100000"/>
              </a:blip>
              <a:srcRect l="19532" t="33613" r="40558" b="35683"/>
              <a:stretch/>
            </p:blipFill>
            <p:spPr bwMode="auto">
              <a:xfrm>
                <a:off x="2646415" y="3987687"/>
                <a:ext cx="417282" cy="321023"/>
              </a:xfrm>
              <a:prstGeom prst="rect">
                <a:avLst/>
              </a:prstGeom>
              <a:noFill/>
            </p:spPr>
          </p:pic>
          <p:pic>
            <p:nvPicPr>
              <p:cNvPr id="26" name="Picture 2" descr="\\MAGNUM\Projects\Microsoft\Cloud Power FY12\Design\ICONS_PNG\Next_Gen_Application.png"/>
              <p:cNvPicPr>
                <a:picLocks noChangeAspect="1" noChangeArrowheads="1"/>
              </p:cNvPicPr>
              <p:nvPr/>
            </p:nvPicPr>
            <p:blipFill rotWithShape="1">
              <a:blip r:embed="rId3" cstate="print">
                <a:lum bright="100000"/>
              </a:blip>
              <a:srcRect l="19532" t="33613" r="40558" b="35683"/>
              <a:stretch/>
            </p:blipFill>
            <p:spPr bwMode="auto">
              <a:xfrm>
                <a:off x="3140674" y="3987687"/>
                <a:ext cx="417282" cy="321023"/>
              </a:xfrm>
              <a:prstGeom prst="rect">
                <a:avLst/>
              </a:prstGeom>
              <a:noFill/>
            </p:spPr>
          </p:pic>
        </p:grpSp>
        <p:sp>
          <p:nvSpPr>
            <p:cNvPr id="27" name="Freeform 26"/>
            <p:cNvSpPr>
              <a:spLocks noEditPoints="1"/>
            </p:cNvSpPr>
            <p:nvPr/>
          </p:nvSpPr>
          <p:spPr bwMode="auto">
            <a:xfrm>
              <a:off x="8866961" y="4312841"/>
              <a:ext cx="533810" cy="542371"/>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tx1"/>
            </a:solidFill>
            <a:ln>
              <a:noFill/>
            </a:ln>
          </p:spPr>
          <p:txBody>
            <a:bodyPr vert="horz" wrap="square" lIns="91436" tIns="45719" rIns="91436" bIns="45719"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dirty="0"/>
            </a:p>
          </p:txBody>
        </p:sp>
        <p:sp>
          <p:nvSpPr>
            <p:cNvPr id="28" name="Freeform 27"/>
            <p:cNvSpPr>
              <a:spLocks noEditPoints="1"/>
            </p:cNvSpPr>
            <p:nvPr/>
          </p:nvSpPr>
          <p:spPr bwMode="auto">
            <a:xfrm>
              <a:off x="9282670" y="4426509"/>
              <a:ext cx="533810" cy="542371"/>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tx1"/>
            </a:solidFill>
            <a:ln>
              <a:noFill/>
            </a:ln>
          </p:spPr>
          <p:txBody>
            <a:bodyPr vert="horz" wrap="square" lIns="91436" tIns="45719" rIns="91436" bIns="45719"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dirty="0"/>
            </a:p>
          </p:txBody>
        </p:sp>
        <p:sp>
          <p:nvSpPr>
            <p:cNvPr id="29" name="Freeform 28"/>
            <p:cNvSpPr>
              <a:spLocks noEditPoints="1"/>
            </p:cNvSpPr>
            <p:nvPr/>
          </p:nvSpPr>
          <p:spPr bwMode="auto">
            <a:xfrm>
              <a:off x="9721778" y="4333192"/>
              <a:ext cx="533810" cy="542371"/>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tx1"/>
            </a:solidFill>
            <a:ln>
              <a:noFill/>
            </a:ln>
          </p:spPr>
          <p:txBody>
            <a:bodyPr vert="horz" wrap="square" lIns="91436" tIns="45719" rIns="91436" bIns="45719"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dirty="0"/>
            </a:p>
          </p:txBody>
        </p:sp>
        <p:pic>
          <p:nvPicPr>
            <p:cNvPr id="30" name="Picture 2" descr="\\MAGNUM\Projects\Microsoft\Cloud Power FY12\Design\ICONS_PNG\Next_Gen_Application.png"/>
            <p:cNvPicPr>
              <a:picLocks noChangeAspect="1" noChangeArrowheads="1"/>
            </p:cNvPicPr>
            <p:nvPr/>
          </p:nvPicPr>
          <p:blipFill rotWithShape="1">
            <a:blip r:embed="rId3" cstate="print">
              <a:lum bright="100000"/>
            </a:blip>
            <a:srcRect l="19532" t="33613" r="40558" b="35683"/>
            <a:stretch/>
          </p:blipFill>
          <p:spPr bwMode="auto">
            <a:xfrm>
              <a:off x="10519079" y="3052593"/>
              <a:ext cx="774953" cy="596187"/>
            </a:xfrm>
            <a:prstGeom prst="rect">
              <a:avLst/>
            </a:prstGeom>
            <a:noFill/>
          </p:spPr>
        </p:pic>
        <p:pic>
          <p:nvPicPr>
            <p:cNvPr id="31" name="Picture 2" descr="\\MAGNUM\Projects\Microsoft\Cloud Power FY12\Design\ICONS_PNG\Next_Gen_Application.png"/>
            <p:cNvPicPr>
              <a:picLocks noChangeAspect="1" noChangeArrowheads="1"/>
            </p:cNvPicPr>
            <p:nvPr/>
          </p:nvPicPr>
          <p:blipFill rotWithShape="1">
            <a:blip r:embed="rId3" cstate="print">
              <a:lum bright="100000"/>
            </a:blip>
            <a:srcRect l="19532" t="33613" r="40558" b="35683"/>
            <a:stretch/>
          </p:blipFill>
          <p:spPr bwMode="auto">
            <a:xfrm>
              <a:off x="7769328" y="3042737"/>
              <a:ext cx="774953" cy="596187"/>
            </a:xfrm>
            <a:prstGeom prst="rect">
              <a:avLst/>
            </a:prstGeom>
            <a:noFill/>
          </p:spPr>
        </p:pic>
      </p:grpSp>
      <p:sp>
        <p:nvSpPr>
          <p:cNvPr id="32" name="Text Placeholder 12"/>
          <p:cNvSpPr txBox="1">
            <a:spLocks/>
          </p:cNvSpPr>
          <p:nvPr/>
        </p:nvSpPr>
        <p:spPr>
          <a:xfrm>
            <a:off x="519113" y="2411618"/>
            <a:ext cx="6781801" cy="2991588"/>
          </a:xfrm>
          <a:prstGeom prst="rect">
            <a:avLst/>
          </a:prstGeom>
        </p:spPr>
        <p:txBody>
          <a:bodyPr/>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smtClean="0">
                <a:solidFill>
                  <a:schemeClr val="tx2">
                    <a:alpha val="99000"/>
                  </a:schemeClr>
                </a:solidFill>
              </a:rPr>
              <a:t>Unstructured Data Storage</a:t>
            </a:r>
          </a:p>
          <a:p>
            <a:pPr marL="0" indent="0">
              <a:buNone/>
            </a:pPr>
            <a:r>
              <a:rPr lang="en-US" sz="2400" spc="-51" dirty="0" smtClean="0">
                <a:gradFill>
                  <a:gsLst>
                    <a:gs pos="0">
                      <a:schemeClr val="tx1"/>
                    </a:gs>
                    <a:gs pos="100000">
                      <a:schemeClr val="tx1"/>
                    </a:gs>
                  </a:gsLst>
                  <a:lin ang="5400000" scaled="0"/>
                </a:gradFill>
                <a:latin typeface="+mn-lt"/>
              </a:rPr>
              <a:t>Managed service</a:t>
            </a:r>
            <a:endParaRPr lang="en-US" sz="2400" dirty="0" smtClean="0"/>
          </a:p>
          <a:p>
            <a:pPr marL="0" indent="0">
              <a:buNone/>
            </a:pPr>
            <a:r>
              <a:rPr lang="en-US" sz="2400" spc="-51" dirty="0" err="1">
                <a:gradFill>
                  <a:gsLst>
                    <a:gs pos="0">
                      <a:schemeClr val="tx1"/>
                    </a:gs>
                    <a:gs pos="100000">
                      <a:schemeClr val="tx1"/>
                    </a:gs>
                  </a:gsLst>
                  <a:lin ang="5400000" scaled="0"/>
                </a:gradFill>
                <a:latin typeface="+mn-lt"/>
              </a:rPr>
              <a:t>Javascript</a:t>
            </a:r>
            <a:r>
              <a:rPr lang="en-US" sz="2400" spc="-51" dirty="0">
                <a:gradFill>
                  <a:gsLst>
                    <a:gs pos="0">
                      <a:schemeClr val="tx1"/>
                    </a:gs>
                    <a:gs pos="100000">
                      <a:schemeClr val="tx1"/>
                    </a:gs>
                  </a:gsLst>
                  <a:lin ang="5400000" scaled="0"/>
                </a:gradFill>
                <a:latin typeface="+mn-lt"/>
              </a:rPr>
              <a:t> console simplifies development</a:t>
            </a:r>
          </a:p>
          <a:p>
            <a:pPr marL="0" indent="0">
              <a:buNone/>
            </a:pPr>
            <a:r>
              <a:rPr lang="en-US" sz="2400" spc="-51" dirty="0">
                <a:gradFill>
                  <a:gsLst>
                    <a:gs pos="0">
                      <a:schemeClr val="tx1"/>
                    </a:gs>
                    <a:gs pos="100000">
                      <a:schemeClr val="tx1"/>
                    </a:gs>
                  </a:gsLst>
                  <a:lin ang="5400000" scaled="0"/>
                </a:gradFill>
                <a:latin typeface="+mn-lt"/>
              </a:rPr>
              <a:t>Integrate data with Hive ODBC driver </a:t>
            </a:r>
          </a:p>
          <a:p>
            <a:pPr marL="0" indent="0">
              <a:buNone/>
            </a:pPr>
            <a:r>
              <a:rPr lang="en-US" sz="2400" spc="-51" dirty="0">
                <a:gradFill>
                  <a:gsLst>
                    <a:gs pos="0">
                      <a:schemeClr val="tx1"/>
                    </a:gs>
                    <a:gs pos="100000">
                      <a:schemeClr val="tx1"/>
                    </a:gs>
                  </a:gsLst>
                  <a:lin ang="5400000" scaled="0"/>
                </a:gradFill>
                <a:latin typeface="+mn-lt"/>
              </a:rPr>
              <a:t>Excel integration</a:t>
            </a:r>
          </a:p>
          <a:p>
            <a:pPr marL="0" indent="0">
              <a:buNone/>
            </a:pPr>
            <a:r>
              <a:rPr lang="en-US" sz="2400" spc="-51" dirty="0">
                <a:gradFill>
                  <a:gsLst>
                    <a:gs pos="0">
                      <a:schemeClr val="tx1"/>
                    </a:gs>
                    <a:gs pos="100000">
                      <a:schemeClr val="tx1"/>
                    </a:gs>
                  </a:gsLst>
                  <a:lin ang="5400000" scaled="0"/>
                </a:gradFill>
                <a:latin typeface="+mn-lt"/>
              </a:rPr>
              <a:t>Preview: M/R, HDFS, Hive, Pig, Streaming &amp; more</a:t>
            </a:r>
          </a:p>
          <a:p>
            <a:pPr marL="0" indent="0">
              <a:buNone/>
            </a:pPr>
            <a:endParaRPr lang="en-US" sz="2400" spc="-51" dirty="0">
              <a:gradFill>
                <a:gsLst>
                  <a:gs pos="0">
                    <a:schemeClr val="tx1"/>
                  </a:gs>
                  <a:gs pos="100000">
                    <a:schemeClr val="tx1"/>
                  </a:gs>
                </a:gsLst>
                <a:lin ang="5400000" scaled="0"/>
              </a:gradFill>
              <a:latin typeface="+mn-lt"/>
            </a:endParaRPr>
          </a:p>
        </p:txBody>
      </p:sp>
    </p:spTree>
    <p:extLst>
      <p:ext uri="{BB962C8B-B14F-4D97-AF65-F5344CB8AC3E}">
        <p14:creationId xmlns:p14="http://schemas.microsoft.com/office/powerpoint/2010/main" val="995772024"/>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519113" y="1284027"/>
            <a:ext cx="11149013" cy="553998"/>
          </a:xfrm>
        </p:spPr>
        <p:txBody>
          <a:bodyPr/>
          <a:lstStyle/>
          <a:p>
            <a:pPr defTabSz="914287">
              <a:spcAft>
                <a:spcPts val="300"/>
              </a:spcAft>
            </a:pPr>
            <a:r>
              <a:rPr lang="en-US" dirty="0">
                <a:gradFill>
                  <a:gsLst>
                    <a:gs pos="0">
                      <a:schemeClr val="tx2"/>
                    </a:gs>
                    <a:gs pos="100000">
                      <a:schemeClr val="tx2"/>
                    </a:gs>
                  </a:gsLst>
                  <a:lin ang="5400000" scaled="0"/>
                </a:gradFill>
              </a:rPr>
              <a:t>Cloud services for the new world of </a:t>
            </a:r>
            <a:r>
              <a:rPr lang="en-US" dirty="0" smtClean="0">
                <a:gradFill>
                  <a:gsLst>
                    <a:gs pos="0">
                      <a:schemeClr val="tx2"/>
                    </a:gs>
                    <a:gs pos="100000">
                      <a:schemeClr val="tx2"/>
                    </a:gs>
                  </a:gsLst>
                  <a:lin ang="5400000" scaled="0"/>
                </a:gradFill>
              </a:rPr>
              <a:t>data</a:t>
            </a:r>
            <a:endParaRPr lang="en-US" dirty="0">
              <a:gradFill>
                <a:gsLst>
                  <a:gs pos="0">
                    <a:schemeClr val="tx2"/>
                  </a:gs>
                  <a:gs pos="100000">
                    <a:schemeClr val="tx2"/>
                  </a:gs>
                </a:gsLst>
                <a:lin ang="5400000" scaled="0"/>
              </a:gradFill>
            </a:endParaRPr>
          </a:p>
        </p:txBody>
      </p:sp>
      <p:sp>
        <p:nvSpPr>
          <p:cNvPr id="5" name="Rectangle 4"/>
          <p:cNvSpPr/>
          <p:nvPr/>
        </p:nvSpPr>
        <p:spPr bwMode="auto">
          <a:xfrm>
            <a:off x="462834" y="1971682"/>
            <a:ext cx="4209393" cy="42093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887311" y="1971682"/>
            <a:ext cx="6780814" cy="91593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45720" bIns="45720" numCol="1" spcCol="0" rtlCol="0" fromWordArt="0" anchor="ctr" anchorCtr="0" forceAA="0" compatLnSpc="1">
            <a:prstTxWarp prst="textNoShape">
              <a:avLst/>
            </a:prstTxWarp>
            <a:noAutofit/>
          </a:bodyPr>
          <a:lstStyle/>
          <a:p>
            <a:pPr marL="3176"/>
            <a:r>
              <a:rPr lang="en-US" sz="2400" dirty="0">
                <a:solidFill>
                  <a:schemeClr val="bg1"/>
                </a:solidFill>
              </a:rPr>
              <a:t>Managed </a:t>
            </a:r>
            <a:r>
              <a:rPr lang="en-US" sz="2400" dirty="0" smtClean="0">
                <a:solidFill>
                  <a:schemeClr val="bg1"/>
                </a:solidFill>
              </a:rPr>
              <a:t>Services</a:t>
            </a:r>
            <a:endParaRPr lang="en-US" sz="2400" dirty="0">
              <a:solidFill>
                <a:schemeClr val="bg1"/>
              </a:solidFill>
            </a:endParaRPr>
          </a:p>
        </p:txBody>
      </p:sp>
      <p:sp>
        <p:nvSpPr>
          <p:cNvPr id="7" name="Rectangle 6"/>
          <p:cNvSpPr/>
          <p:nvPr/>
        </p:nvSpPr>
        <p:spPr bwMode="auto">
          <a:xfrm>
            <a:off x="4887305" y="3052301"/>
            <a:ext cx="6780815" cy="91593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45720" bIns="45720" numCol="1" spcCol="0" rtlCol="0" fromWordArt="0" anchor="ctr" anchorCtr="0" forceAA="0" compatLnSpc="1">
            <a:prstTxWarp prst="textNoShape">
              <a:avLst/>
            </a:prstTxWarp>
            <a:noAutofit/>
          </a:bodyPr>
          <a:lstStyle/>
          <a:p>
            <a:pPr marL="3176"/>
            <a:r>
              <a:rPr lang="en-US" sz="2400" dirty="0">
                <a:solidFill>
                  <a:schemeClr val="bg1"/>
                </a:solidFill>
              </a:rPr>
              <a:t>Breadth of data types and programming </a:t>
            </a:r>
            <a:r>
              <a:rPr lang="en-US" sz="2400" dirty="0" smtClean="0">
                <a:solidFill>
                  <a:schemeClr val="bg1"/>
                </a:solidFill>
              </a:rPr>
              <a:t>models</a:t>
            </a:r>
            <a:endParaRPr lang="en-US" sz="2400" dirty="0">
              <a:solidFill>
                <a:schemeClr val="bg1"/>
              </a:solidFill>
            </a:endParaRPr>
          </a:p>
        </p:txBody>
      </p:sp>
      <p:sp>
        <p:nvSpPr>
          <p:cNvPr id="8" name="Rectangle 7"/>
          <p:cNvSpPr/>
          <p:nvPr/>
        </p:nvSpPr>
        <p:spPr bwMode="auto">
          <a:xfrm>
            <a:off x="4887306" y="5265141"/>
            <a:ext cx="6780815" cy="91593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45720" bIns="45720" numCol="1" spcCol="0" rtlCol="0" fromWordArt="0" anchor="ctr" anchorCtr="0" forceAA="0" compatLnSpc="1">
            <a:prstTxWarp prst="textNoShape">
              <a:avLst/>
            </a:prstTxWarp>
            <a:noAutofit/>
          </a:bodyPr>
          <a:lstStyle/>
          <a:p>
            <a:pPr marL="3176"/>
            <a:r>
              <a:rPr lang="en-US" sz="2400" dirty="0">
                <a:solidFill>
                  <a:schemeClr val="bg1"/>
                </a:solidFill>
              </a:rPr>
              <a:t>Cloud on your terms</a:t>
            </a:r>
          </a:p>
        </p:txBody>
      </p:sp>
      <p:sp>
        <p:nvSpPr>
          <p:cNvPr id="9" name="Freeform 7"/>
          <p:cNvSpPr>
            <a:spLocks/>
          </p:cNvSpPr>
          <p:nvPr/>
        </p:nvSpPr>
        <p:spPr bwMode="auto">
          <a:xfrm>
            <a:off x="1310753" y="3405765"/>
            <a:ext cx="2513554" cy="13412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bwMode="auto">
          <a:xfrm>
            <a:off x="4887310" y="4181689"/>
            <a:ext cx="6780815" cy="91593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45720" bIns="45720" numCol="1" spcCol="0" rtlCol="0" fromWordArt="0" anchor="ctr" anchorCtr="0" forceAA="0" compatLnSpc="1">
            <a:prstTxWarp prst="textNoShape">
              <a:avLst/>
            </a:prstTxWarp>
            <a:noAutofit/>
          </a:bodyPr>
          <a:lstStyle/>
          <a:p>
            <a:pPr marL="3176"/>
            <a:r>
              <a:rPr lang="en-US" sz="2400" dirty="0" smtClean="0">
                <a:solidFill>
                  <a:schemeClr val="bg1"/>
                </a:solidFill>
              </a:rPr>
              <a:t>Highly available and scalable</a:t>
            </a:r>
            <a:endParaRPr lang="en-US" sz="2400" dirty="0">
              <a:solidFill>
                <a:schemeClr val="bg1"/>
              </a:solidFill>
            </a:endParaRPr>
          </a:p>
        </p:txBody>
      </p:sp>
    </p:spTree>
    <p:extLst>
      <p:ext uri="{BB962C8B-B14F-4D97-AF65-F5344CB8AC3E}">
        <p14:creationId xmlns:p14="http://schemas.microsoft.com/office/powerpoint/2010/main" val="74541325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8169" y="2608711"/>
            <a:ext cx="4763322" cy="1495794"/>
          </a:xfrm>
        </p:spPr>
        <p:txBody>
          <a:bodyPr/>
          <a:lstStyle/>
          <a:p>
            <a:r>
              <a:rPr lang="en-US" dirty="0" smtClean="0"/>
              <a:t>Application</a:t>
            </a:r>
            <a:br>
              <a:rPr lang="en-US" dirty="0" smtClean="0"/>
            </a:br>
            <a:r>
              <a:rPr lang="en-US" dirty="0" smtClean="0"/>
              <a:t>building</a:t>
            </a:r>
            <a:r>
              <a:rPr lang="en-US" dirty="0"/>
              <a:t> </a:t>
            </a:r>
            <a:r>
              <a:rPr lang="en-US" dirty="0" smtClean="0"/>
              <a:t>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2048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Big Data</a:t>
            </a:r>
            <a:endParaRPr lang="en-US" dirty="0"/>
          </a:p>
        </p:txBody>
      </p:sp>
      <p:sp>
        <p:nvSpPr>
          <p:cNvPr id="56" name="Round Same Side Corner Rectangle 55"/>
          <p:cNvSpPr/>
          <p:nvPr/>
        </p:nvSpPr>
        <p:spPr>
          <a:xfrm>
            <a:off x="4539881" y="1146067"/>
            <a:ext cx="3108959" cy="3108960"/>
          </a:xfrm>
          <a:prstGeom prst="rect">
            <a:avLst/>
          </a:prstGeom>
          <a:solidFill>
            <a:schemeClr val="accent1"/>
          </a:solidFill>
          <a:ln w="10795" cap="flat" cmpd="sng" algn="ctr">
            <a:noFill/>
            <a:prstDash val="dash"/>
          </a:ln>
          <a:effectLst/>
        </p:spPr>
        <p:txBody>
          <a:bodyPr lIns="121899" tIns="121899" rIns="121899" bIns="121899" rtlCol="0" anchor="b"/>
          <a:lstStyle/>
          <a:p>
            <a:pPr defTabSz="914323">
              <a:lnSpc>
                <a:spcPct val="80000"/>
              </a:lnSpc>
            </a:pPr>
            <a:r>
              <a:rPr lang="en-US" kern="0" dirty="0">
                <a:ln>
                  <a:solidFill>
                    <a:schemeClr val="bg1">
                      <a:alpha val="0"/>
                    </a:schemeClr>
                  </a:solidFill>
                </a:ln>
                <a:solidFill>
                  <a:schemeClr val="bg1">
                    <a:alpha val="99000"/>
                  </a:schemeClr>
                </a:solidFill>
                <a:cs typeface="Arial"/>
              </a:rPr>
              <a:t>Large data volumes</a:t>
            </a:r>
          </a:p>
        </p:txBody>
      </p:sp>
      <p:sp>
        <p:nvSpPr>
          <p:cNvPr id="134" name="Isosceles Triangle 133"/>
          <p:cNvSpPr/>
          <p:nvPr/>
        </p:nvSpPr>
        <p:spPr bwMode="auto">
          <a:xfrm rot="10800000">
            <a:off x="1328932" y="4336053"/>
            <a:ext cx="9526666" cy="572027"/>
          </a:xfrm>
          <a:prstGeom prst="triangle">
            <a:avLst/>
          </a:prstGeom>
          <a:solidFill>
            <a:schemeClr val="tx2">
              <a:lumMod val="40000"/>
              <a:lumOff val="60000"/>
            </a:schemeClr>
          </a:solidFill>
          <a:ln>
            <a:noFill/>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noAutofit/>
          </a:bodyPr>
          <a:lstStyle/>
          <a:p>
            <a:pPr algn="ctr" defTabSz="914023"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 name="Group 1"/>
          <p:cNvGrpSpPr/>
          <p:nvPr/>
        </p:nvGrpSpPr>
        <p:grpSpPr>
          <a:xfrm>
            <a:off x="1328932" y="4978251"/>
            <a:ext cx="9526666" cy="1645920"/>
            <a:chOff x="1328932" y="4978251"/>
            <a:chExt cx="9526666" cy="1645920"/>
          </a:xfrm>
        </p:grpSpPr>
        <p:sp>
          <p:nvSpPr>
            <p:cNvPr id="135" name="Round Same Side Corner Rectangle 73"/>
            <p:cNvSpPr/>
            <p:nvPr/>
          </p:nvSpPr>
          <p:spPr>
            <a:xfrm>
              <a:off x="1328932" y="4978251"/>
              <a:ext cx="9526666" cy="1645920"/>
            </a:xfrm>
            <a:prstGeom prst="rect">
              <a:avLst/>
            </a:prstGeom>
            <a:solidFill>
              <a:schemeClr val="accent2"/>
            </a:solidFill>
            <a:ln w="10795" cap="flat" cmpd="sng" algn="ctr">
              <a:noFill/>
              <a:prstDash val="dash"/>
            </a:ln>
            <a:effectLst/>
          </p:spPr>
          <p:txBody>
            <a:bodyPr lIns="91436" tIns="91436" rIns="91436" bIns="91436" rtlCol="0" anchor="ctr" anchorCtr="0"/>
            <a:lstStyle/>
            <a:p>
              <a:pPr defTabSz="914323">
                <a:lnSpc>
                  <a:spcPct val="80000"/>
                </a:lnSpc>
                <a:defRPr/>
              </a:pPr>
              <a:r>
                <a:rPr lang="en-US" sz="3700" kern="0" dirty="0">
                  <a:ln>
                    <a:solidFill>
                      <a:schemeClr val="bg1">
                        <a:alpha val="0"/>
                      </a:schemeClr>
                    </a:solidFill>
                  </a:ln>
                  <a:solidFill>
                    <a:schemeClr val="bg1">
                      <a:alpha val="99000"/>
                    </a:schemeClr>
                  </a:solidFill>
                  <a:latin typeface="+mj-lt"/>
                  <a:cs typeface="Arial"/>
                </a:rPr>
                <a:t>New Questions &amp; New Insights</a:t>
              </a:r>
            </a:p>
          </p:txBody>
        </p:sp>
        <p:pic>
          <p:nvPicPr>
            <p:cNvPr id="137" name="Picture 136" descr="QI.png"/>
            <p:cNvPicPr>
              <a:picLocks noChangeAspect="1"/>
            </p:cNvPicPr>
            <p:nvPr/>
          </p:nvPicPr>
          <p:blipFill>
            <a:blip r:embed="rId3" cstate="print">
              <a:biLevel thresh="25000"/>
              <a:extLst>
                <a:ext uri="{BEBA8EAE-BF5A-486C-A8C5-ECC9F3942E4B}">
                  <a14:imgProps xmlns:a14="http://schemas.microsoft.com/office/drawing/2010/main">
                    <a14:imgLayer r:embed="rId4">
                      <a14:imgEffect>
                        <a14:colorTemperature colorTemp="5300"/>
                      </a14:imgEffect>
                      <a14:imgEffect>
                        <a14:saturation sat="200000"/>
                      </a14:imgEffect>
                    </a14:imgLayer>
                  </a14:imgProps>
                </a:ext>
              </a:extLst>
            </a:blip>
            <a:stretch>
              <a:fillRect/>
            </a:stretch>
          </p:blipFill>
          <p:spPr>
            <a:xfrm>
              <a:off x="8072164" y="5069469"/>
              <a:ext cx="1799960" cy="1408035"/>
            </a:xfrm>
            <a:prstGeom prst="rect">
              <a:avLst/>
            </a:prstGeom>
            <a:effectLst/>
          </p:spPr>
        </p:pic>
      </p:grpSp>
      <p:grpSp>
        <p:nvGrpSpPr>
          <p:cNvPr id="10" name="Group 9"/>
          <p:cNvGrpSpPr/>
          <p:nvPr/>
        </p:nvGrpSpPr>
        <p:grpSpPr>
          <a:xfrm>
            <a:off x="7746640" y="1146067"/>
            <a:ext cx="3108959" cy="1508760"/>
            <a:chOff x="7999409" y="1146067"/>
            <a:chExt cx="3108959" cy="1508760"/>
          </a:xfrm>
        </p:grpSpPr>
        <p:sp>
          <p:nvSpPr>
            <p:cNvPr id="48" name="Round Same Side Corner Rectangle 73"/>
            <p:cNvSpPr/>
            <p:nvPr/>
          </p:nvSpPr>
          <p:spPr>
            <a:xfrm>
              <a:off x="7999409" y="1146067"/>
              <a:ext cx="3108959" cy="1508760"/>
            </a:xfrm>
            <a:prstGeom prst="rect">
              <a:avLst/>
            </a:prstGeom>
            <a:solidFill>
              <a:schemeClr val="accent1"/>
            </a:solidFill>
            <a:ln w="10795" cap="flat" cmpd="sng" algn="ctr">
              <a:noFill/>
              <a:prstDash val="dash"/>
            </a:ln>
            <a:effectLst/>
          </p:spPr>
          <p:txBody>
            <a:bodyPr lIns="91440" tIns="91440" rIns="91440" bIns="91440" rtlCol="0" anchor="b"/>
            <a:lstStyle/>
            <a:p>
              <a:pPr defTabSz="914323">
                <a:lnSpc>
                  <a:spcPct val="80000"/>
                </a:lnSpc>
              </a:pPr>
              <a:r>
                <a:rPr lang="en-US" kern="0" dirty="0">
                  <a:ln>
                    <a:solidFill>
                      <a:schemeClr val="bg1">
                        <a:alpha val="0"/>
                      </a:schemeClr>
                    </a:solidFill>
                  </a:ln>
                  <a:solidFill>
                    <a:schemeClr val="bg1">
                      <a:alpha val="99000"/>
                    </a:schemeClr>
                  </a:solidFill>
                  <a:cs typeface="Arial"/>
                </a:rPr>
                <a:t>New technologies</a:t>
              </a:r>
            </a:p>
          </p:txBody>
        </p:sp>
        <p:sp>
          <p:nvSpPr>
            <p:cNvPr id="33" name="Freeform 84"/>
            <p:cNvSpPr>
              <a:spLocks noEditPoints="1"/>
            </p:cNvSpPr>
            <p:nvPr/>
          </p:nvSpPr>
          <p:spPr bwMode="black">
            <a:xfrm>
              <a:off x="9224918" y="1324631"/>
              <a:ext cx="657948" cy="78652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
        <p:nvSpPr>
          <p:cNvPr id="35" name="Freeform 83"/>
          <p:cNvSpPr>
            <a:spLocks noEditPoints="1"/>
          </p:cNvSpPr>
          <p:nvPr/>
        </p:nvSpPr>
        <p:spPr bwMode="black">
          <a:xfrm>
            <a:off x="5324410" y="1711238"/>
            <a:ext cx="1529802" cy="1614900"/>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nvGrpSpPr>
          <p:cNvPr id="8" name="Group 7"/>
          <p:cNvGrpSpPr/>
          <p:nvPr/>
        </p:nvGrpSpPr>
        <p:grpSpPr>
          <a:xfrm>
            <a:off x="1328936" y="1146067"/>
            <a:ext cx="3108959" cy="1508760"/>
            <a:chOff x="554233" y="1146067"/>
            <a:chExt cx="3108960" cy="1508760"/>
          </a:xfrm>
        </p:grpSpPr>
        <p:sp>
          <p:nvSpPr>
            <p:cNvPr id="45" name="Round Same Side Corner Rectangle 73"/>
            <p:cNvSpPr/>
            <p:nvPr/>
          </p:nvSpPr>
          <p:spPr>
            <a:xfrm>
              <a:off x="554233" y="1146067"/>
              <a:ext cx="3108960" cy="1508760"/>
            </a:xfrm>
            <a:prstGeom prst="rect">
              <a:avLst/>
            </a:prstGeom>
            <a:solidFill>
              <a:schemeClr val="accent1"/>
            </a:solidFill>
            <a:ln w="10795" cap="flat" cmpd="sng" algn="ctr">
              <a:noFill/>
              <a:prstDash val="dash"/>
            </a:ln>
            <a:effectLst/>
          </p:spPr>
          <p:txBody>
            <a:bodyPr lIns="91440" tIns="91440" rIns="91440" bIns="91440" rtlCol="0" anchor="b"/>
            <a:lstStyle/>
            <a:p>
              <a:pPr defTabSz="914323">
                <a:lnSpc>
                  <a:spcPct val="80000"/>
                </a:lnSpc>
              </a:pPr>
              <a:r>
                <a:rPr lang="en-US" kern="0" dirty="0" smtClean="0">
                  <a:ln>
                    <a:solidFill>
                      <a:schemeClr val="bg1">
                        <a:alpha val="0"/>
                      </a:schemeClr>
                    </a:solidFill>
                  </a:ln>
                  <a:solidFill>
                    <a:schemeClr val="bg1">
                      <a:alpha val="99000"/>
                    </a:schemeClr>
                  </a:solidFill>
                  <a:cs typeface="Arial"/>
                </a:rPr>
                <a:t>New </a:t>
              </a:r>
              <a:r>
                <a:rPr lang="en-US" kern="0" dirty="0">
                  <a:ln>
                    <a:solidFill>
                      <a:schemeClr val="bg1">
                        <a:alpha val="0"/>
                      </a:schemeClr>
                    </a:solidFill>
                  </a:ln>
                  <a:solidFill>
                    <a:schemeClr val="bg1">
                      <a:alpha val="99000"/>
                    </a:schemeClr>
                  </a:solidFill>
                  <a:cs typeface="Arial"/>
                </a:rPr>
                <a:t>d</a:t>
              </a:r>
              <a:r>
                <a:rPr lang="en-US" kern="0" dirty="0" smtClean="0">
                  <a:ln>
                    <a:solidFill>
                      <a:schemeClr val="bg1">
                        <a:alpha val="0"/>
                      </a:schemeClr>
                    </a:solidFill>
                  </a:ln>
                  <a:solidFill>
                    <a:schemeClr val="bg1">
                      <a:alpha val="99000"/>
                    </a:schemeClr>
                  </a:solidFill>
                  <a:cs typeface="Arial"/>
                </a:rPr>
                <a:t>ata </a:t>
              </a:r>
              <a:r>
                <a:rPr lang="en-US" kern="0" dirty="0">
                  <a:ln>
                    <a:solidFill>
                      <a:schemeClr val="bg1">
                        <a:alpha val="0"/>
                      </a:schemeClr>
                    </a:solidFill>
                  </a:ln>
                  <a:solidFill>
                    <a:schemeClr val="bg1">
                      <a:alpha val="99000"/>
                    </a:schemeClr>
                  </a:solidFill>
                  <a:cs typeface="Arial"/>
                </a:rPr>
                <a:t>s</a:t>
              </a:r>
              <a:r>
                <a:rPr lang="en-US" kern="0" dirty="0" smtClean="0">
                  <a:ln>
                    <a:solidFill>
                      <a:schemeClr val="bg1">
                        <a:alpha val="0"/>
                      </a:schemeClr>
                    </a:solidFill>
                  </a:ln>
                  <a:solidFill>
                    <a:schemeClr val="bg1">
                      <a:alpha val="99000"/>
                    </a:schemeClr>
                  </a:solidFill>
                  <a:cs typeface="Arial"/>
                </a:rPr>
                <a:t>ources </a:t>
              </a:r>
              <a:endParaRPr lang="en-US" kern="0" dirty="0">
                <a:ln>
                  <a:solidFill>
                    <a:schemeClr val="bg1">
                      <a:alpha val="0"/>
                    </a:schemeClr>
                  </a:solidFill>
                </a:ln>
                <a:solidFill>
                  <a:schemeClr val="bg1">
                    <a:alpha val="99000"/>
                  </a:schemeClr>
                </a:solidFill>
                <a:cs typeface="Arial"/>
              </a:endParaRPr>
            </a:p>
          </p:txBody>
        </p:sp>
        <p:sp>
          <p:nvSpPr>
            <p:cNvPr id="36" name="Freeform 7"/>
            <p:cNvSpPr>
              <a:spLocks/>
            </p:cNvSpPr>
            <p:nvPr/>
          </p:nvSpPr>
          <p:spPr bwMode="auto">
            <a:xfrm>
              <a:off x="1545628" y="1451631"/>
              <a:ext cx="1126170" cy="600921"/>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p:cNvGrpSpPr/>
          <p:nvPr/>
        </p:nvGrpSpPr>
        <p:grpSpPr>
          <a:xfrm>
            <a:off x="7746640" y="2746267"/>
            <a:ext cx="3108959" cy="1508760"/>
            <a:chOff x="7999412" y="2746267"/>
            <a:chExt cx="3108960" cy="1508760"/>
          </a:xfrm>
        </p:grpSpPr>
        <p:sp>
          <p:nvSpPr>
            <p:cNvPr id="49" name="Round Same Side Corner Rectangle 73"/>
            <p:cNvSpPr/>
            <p:nvPr/>
          </p:nvSpPr>
          <p:spPr>
            <a:xfrm>
              <a:off x="7999412" y="2746267"/>
              <a:ext cx="3108960" cy="1508760"/>
            </a:xfrm>
            <a:prstGeom prst="rect">
              <a:avLst/>
            </a:prstGeom>
            <a:solidFill>
              <a:schemeClr val="accent1"/>
            </a:solidFill>
            <a:ln w="10795" cap="flat" cmpd="sng" algn="ctr">
              <a:noFill/>
              <a:prstDash val="dash"/>
            </a:ln>
            <a:effectLst/>
          </p:spPr>
          <p:txBody>
            <a:bodyPr lIns="91440" tIns="91440" rIns="91440" bIns="91440" rtlCol="0" anchor="b"/>
            <a:lstStyle/>
            <a:p>
              <a:pPr defTabSz="914323">
                <a:lnSpc>
                  <a:spcPct val="80000"/>
                </a:lnSpc>
              </a:pPr>
              <a:r>
                <a:rPr lang="en-US" kern="0" dirty="0">
                  <a:ln>
                    <a:solidFill>
                      <a:schemeClr val="bg1">
                        <a:alpha val="0"/>
                      </a:schemeClr>
                    </a:solidFill>
                  </a:ln>
                  <a:solidFill>
                    <a:schemeClr val="bg1">
                      <a:alpha val="99000"/>
                    </a:schemeClr>
                  </a:solidFill>
                  <a:cs typeface="Arial"/>
                </a:rPr>
                <a:t>New economics</a:t>
              </a:r>
            </a:p>
          </p:txBody>
        </p:sp>
        <p:sp>
          <p:nvSpPr>
            <p:cNvPr id="7" name="Freeform 27"/>
            <p:cNvSpPr>
              <a:spLocks noEditPoints="1"/>
            </p:cNvSpPr>
            <p:nvPr/>
          </p:nvSpPr>
          <p:spPr bwMode="auto">
            <a:xfrm>
              <a:off x="9072620" y="3001186"/>
              <a:ext cx="962545" cy="673321"/>
            </a:xfrm>
            <a:custGeom>
              <a:avLst/>
              <a:gdLst>
                <a:gd name="T0" fmla="*/ 30 w 176"/>
                <a:gd name="T1" fmla="*/ 0 h 123"/>
                <a:gd name="T2" fmla="*/ 0 w 176"/>
                <a:gd name="T3" fmla="*/ 31 h 123"/>
                <a:gd name="T4" fmla="*/ 0 w 176"/>
                <a:gd name="T5" fmla="*/ 93 h 123"/>
                <a:gd name="T6" fmla="*/ 30 w 176"/>
                <a:gd name="T7" fmla="*/ 123 h 123"/>
                <a:gd name="T8" fmla="*/ 176 w 176"/>
                <a:gd name="T9" fmla="*/ 123 h 123"/>
                <a:gd name="T10" fmla="*/ 176 w 176"/>
                <a:gd name="T11" fmla="*/ 0 h 123"/>
                <a:gd name="T12" fmla="*/ 30 w 176"/>
                <a:gd name="T13" fmla="*/ 0 h 123"/>
                <a:gd name="T14" fmla="*/ 21 w 176"/>
                <a:gd name="T15" fmla="*/ 69 h 123"/>
                <a:gd name="T16" fmla="*/ 13 w 176"/>
                <a:gd name="T17" fmla="*/ 61 h 123"/>
                <a:gd name="T18" fmla="*/ 21 w 176"/>
                <a:gd name="T19" fmla="*/ 54 h 123"/>
                <a:gd name="T20" fmla="*/ 28 w 176"/>
                <a:gd name="T21" fmla="*/ 61 h 123"/>
                <a:gd name="T22" fmla="*/ 21 w 176"/>
                <a:gd name="T23" fmla="*/ 69 h 123"/>
                <a:gd name="T24" fmla="*/ 106 w 176"/>
                <a:gd name="T25" fmla="*/ 96 h 123"/>
                <a:gd name="T26" fmla="*/ 106 w 176"/>
                <a:gd name="T27" fmla="*/ 108 h 123"/>
                <a:gd name="T28" fmla="*/ 99 w 176"/>
                <a:gd name="T29" fmla="*/ 108 h 123"/>
                <a:gd name="T30" fmla="*/ 99 w 176"/>
                <a:gd name="T31" fmla="*/ 96 h 123"/>
                <a:gd name="T32" fmla="*/ 82 w 176"/>
                <a:gd name="T33" fmla="*/ 91 h 123"/>
                <a:gd name="T34" fmla="*/ 85 w 176"/>
                <a:gd name="T35" fmla="*/ 84 h 123"/>
                <a:gd name="T36" fmla="*/ 101 w 176"/>
                <a:gd name="T37" fmla="*/ 89 h 123"/>
                <a:gd name="T38" fmla="*/ 114 w 176"/>
                <a:gd name="T39" fmla="*/ 77 h 123"/>
                <a:gd name="T40" fmla="*/ 101 w 176"/>
                <a:gd name="T41" fmla="*/ 64 h 123"/>
                <a:gd name="T42" fmla="*/ 83 w 176"/>
                <a:gd name="T43" fmla="*/ 44 h 123"/>
                <a:gd name="T44" fmla="*/ 100 w 176"/>
                <a:gd name="T45" fmla="*/ 26 h 123"/>
                <a:gd name="T46" fmla="*/ 100 w 176"/>
                <a:gd name="T47" fmla="*/ 15 h 123"/>
                <a:gd name="T48" fmla="*/ 107 w 176"/>
                <a:gd name="T49" fmla="*/ 15 h 123"/>
                <a:gd name="T50" fmla="*/ 107 w 176"/>
                <a:gd name="T51" fmla="*/ 26 h 123"/>
                <a:gd name="T52" fmla="*/ 122 w 176"/>
                <a:gd name="T53" fmla="*/ 30 h 123"/>
                <a:gd name="T54" fmla="*/ 119 w 176"/>
                <a:gd name="T55" fmla="*/ 37 h 123"/>
                <a:gd name="T56" fmla="*/ 105 w 176"/>
                <a:gd name="T57" fmla="*/ 33 h 123"/>
                <a:gd name="T58" fmla="*/ 93 w 176"/>
                <a:gd name="T59" fmla="*/ 43 h 123"/>
                <a:gd name="T60" fmla="*/ 107 w 176"/>
                <a:gd name="T61" fmla="*/ 56 h 123"/>
                <a:gd name="T62" fmla="*/ 124 w 176"/>
                <a:gd name="T63" fmla="*/ 77 h 123"/>
                <a:gd name="T64" fmla="*/ 106 w 176"/>
                <a:gd name="T65" fmla="*/ 9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23">
                  <a:moveTo>
                    <a:pt x="30" y="0"/>
                  </a:moveTo>
                  <a:cubicBezTo>
                    <a:pt x="30" y="0"/>
                    <a:pt x="30" y="0"/>
                    <a:pt x="0" y="31"/>
                  </a:cubicBezTo>
                  <a:cubicBezTo>
                    <a:pt x="0" y="31"/>
                    <a:pt x="0" y="31"/>
                    <a:pt x="0" y="93"/>
                  </a:cubicBezTo>
                  <a:cubicBezTo>
                    <a:pt x="0" y="93"/>
                    <a:pt x="0" y="93"/>
                    <a:pt x="30" y="123"/>
                  </a:cubicBezTo>
                  <a:cubicBezTo>
                    <a:pt x="30" y="123"/>
                    <a:pt x="30" y="123"/>
                    <a:pt x="176" y="123"/>
                  </a:cubicBezTo>
                  <a:cubicBezTo>
                    <a:pt x="176" y="0"/>
                    <a:pt x="176" y="0"/>
                    <a:pt x="176" y="0"/>
                  </a:cubicBezTo>
                  <a:cubicBezTo>
                    <a:pt x="176" y="0"/>
                    <a:pt x="176" y="0"/>
                    <a:pt x="30" y="0"/>
                  </a:cubicBezTo>
                  <a:close/>
                  <a:moveTo>
                    <a:pt x="21" y="69"/>
                  </a:moveTo>
                  <a:cubicBezTo>
                    <a:pt x="16" y="69"/>
                    <a:pt x="13" y="66"/>
                    <a:pt x="13" y="61"/>
                  </a:cubicBezTo>
                  <a:cubicBezTo>
                    <a:pt x="13" y="57"/>
                    <a:pt x="16" y="54"/>
                    <a:pt x="21" y="54"/>
                  </a:cubicBezTo>
                  <a:cubicBezTo>
                    <a:pt x="25" y="54"/>
                    <a:pt x="28" y="57"/>
                    <a:pt x="28" y="61"/>
                  </a:cubicBezTo>
                  <a:cubicBezTo>
                    <a:pt x="28" y="66"/>
                    <a:pt x="25" y="69"/>
                    <a:pt x="21" y="69"/>
                  </a:cubicBezTo>
                  <a:close/>
                  <a:moveTo>
                    <a:pt x="106" y="96"/>
                  </a:moveTo>
                  <a:cubicBezTo>
                    <a:pt x="106" y="108"/>
                    <a:pt x="106" y="108"/>
                    <a:pt x="106" y="108"/>
                  </a:cubicBezTo>
                  <a:cubicBezTo>
                    <a:pt x="99" y="108"/>
                    <a:pt x="99" y="108"/>
                    <a:pt x="99" y="108"/>
                  </a:cubicBezTo>
                  <a:cubicBezTo>
                    <a:pt x="99" y="96"/>
                    <a:pt x="99" y="96"/>
                    <a:pt x="99" y="96"/>
                  </a:cubicBezTo>
                  <a:cubicBezTo>
                    <a:pt x="93" y="96"/>
                    <a:pt x="86" y="94"/>
                    <a:pt x="82" y="91"/>
                  </a:cubicBezTo>
                  <a:cubicBezTo>
                    <a:pt x="85" y="84"/>
                    <a:pt x="85" y="84"/>
                    <a:pt x="85" y="84"/>
                  </a:cubicBezTo>
                  <a:cubicBezTo>
                    <a:pt x="89" y="86"/>
                    <a:pt x="94" y="89"/>
                    <a:pt x="101" y="89"/>
                  </a:cubicBezTo>
                  <a:cubicBezTo>
                    <a:pt x="109" y="89"/>
                    <a:pt x="114" y="84"/>
                    <a:pt x="114" y="77"/>
                  </a:cubicBezTo>
                  <a:cubicBezTo>
                    <a:pt x="114" y="71"/>
                    <a:pt x="110" y="67"/>
                    <a:pt x="101" y="64"/>
                  </a:cubicBezTo>
                  <a:cubicBezTo>
                    <a:pt x="90" y="59"/>
                    <a:pt x="83" y="54"/>
                    <a:pt x="83" y="44"/>
                  </a:cubicBezTo>
                  <a:cubicBezTo>
                    <a:pt x="83" y="35"/>
                    <a:pt x="89" y="28"/>
                    <a:pt x="100" y="26"/>
                  </a:cubicBezTo>
                  <a:cubicBezTo>
                    <a:pt x="100" y="15"/>
                    <a:pt x="100" y="15"/>
                    <a:pt x="100" y="15"/>
                  </a:cubicBezTo>
                  <a:cubicBezTo>
                    <a:pt x="107" y="15"/>
                    <a:pt x="107" y="15"/>
                    <a:pt x="107" y="15"/>
                  </a:cubicBezTo>
                  <a:cubicBezTo>
                    <a:pt x="107" y="26"/>
                    <a:pt x="107" y="26"/>
                    <a:pt x="107" y="26"/>
                  </a:cubicBezTo>
                  <a:cubicBezTo>
                    <a:pt x="114" y="26"/>
                    <a:pt x="118" y="28"/>
                    <a:pt x="122" y="30"/>
                  </a:cubicBezTo>
                  <a:cubicBezTo>
                    <a:pt x="119" y="37"/>
                    <a:pt x="119" y="37"/>
                    <a:pt x="119" y="37"/>
                  </a:cubicBezTo>
                  <a:cubicBezTo>
                    <a:pt x="116" y="36"/>
                    <a:pt x="112" y="33"/>
                    <a:pt x="105" y="33"/>
                  </a:cubicBezTo>
                  <a:cubicBezTo>
                    <a:pt x="96" y="33"/>
                    <a:pt x="93" y="38"/>
                    <a:pt x="93" y="43"/>
                  </a:cubicBezTo>
                  <a:cubicBezTo>
                    <a:pt x="93" y="49"/>
                    <a:pt x="97" y="52"/>
                    <a:pt x="107" y="56"/>
                  </a:cubicBezTo>
                  <a:cubicBezTo>
                    <a:pt x="118" y="61"/>
                    <a:pt x="124" y="66"/>
                    <a:pt x="124" y="77"/>
                  </a:cubicBezTo>
                  <a:cubicBezTo>
                    <a:pt x="124" y="86"/>
                    <a:pt x="118" y="94"/>
                    <a:pt x="106"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1328936" y="2746267"/>
            <a:ext cx="3108959" cy="1508760"/>
            <a:chOff x="1328935" y="2746267"/>
            <a:chExt cx="3108959" cy="1508760"/>
          </a:xfrm>
        </p:grpSpPr>
        <p:sp>
          <p:nvSpPr>
            <p:cNvPr id="74" name="Round Same Side Corner Rectangle 73"/>
            <p:cNvSpPr/>
            <p:nvPr/>
          </p:nvSpPr>
          <p:spPr>
            <a:xfrm>
              <a:off x="1328935" y="2746267"/>
              <a:ext cx="3108959" cy="1508760"/>
            </a:xfrm>
            <a:prstGeom prst="rect">
              <a:avLst/>
            </a:prstGeom>
            <a:solidFill>
              <a:schemeClr val="accent1"/>
            </a:solidFill>
            <a:ln w="10795" cap="flat" cmpd="sng" algn="ctr">
              <a:noFill/>
              <a:prstDash val="dash"/>
            </a:ln>
            <a:effectLst/>
          </p:spPr>
          <p:txBody>
            <a:bodyPr lIns="91440" tIns="91440" rIns="91440" bIns="91440" rtlCol="0" anchor="b"/>
            <a:lstStyle/>
            <a:p>
              <a:pPr defTabSz="914323">
                <a:lnSpc>
                  <a:spcPct val="80000"/>
                </a:lnSpc>
              </a:pPr>
              <a:r>
                <a:rPr lang="en-US" kern="0" dirty="0">
                  <a:ln>
                    <a:solidFill>
                      <a:schemeClr val="bg1">
                        <a:alpha val="0"/>
                      </a:schemeClr>
                    </a:solidFill>
                  </a:ln>
                  <a:solidFill>
                    <a:schemeClr val="bg1">
                      <a:alpha val="99000"/>
                    </a:schemeClr>
                  </a:solidFill>
                  <a:cs typeface="Arial"/>
                </a:rPr>
                <a:t>Non-traditional data types</a:t>
              </a:r>
            </a:p>
          </p:txBody>
        </p:sp>
        <p:sp>
          <p:nvSpPr>
            <p:cNvPr id="6" name="Freeform 6"/>
            <p:cNvSpPr>
              <a:spLocks noEditPoints="1"/>
            </p:cNvSpPr>
            <p:nvPr/>
          </p:nvSpPr>
          <p:spPr bwMode="auto">
            <a:xfrm>
              <a:off x="2249447" y="2941100"/>
              <a:ext cx="1267936" cy="796743"/>
            </a:xfrm>
            <a:custGeom>
              <a:avLst/>
              <a:gdLst>
                <a:gd name="T0" fmla="*/ 197 w 197"/>
                <a:gd name="T1" fmla="*/ 81 h 124"/>
                <a:gd name="T2" fmla="*/ 197 w 197"/>
                <a:gd name="T3" fmla="*/ 107 h 124"/>
                <a:gd name="T4" fmla="*/ 157 w 197"/>
                <a:gd name="T5" fmla="*/ 124 h 124"/>
                <a:gd name="T6" fmla="*/ 117 w 197"/>
                <a:gd name="T7" fmla="*/ 107 h 124"/>
                <a:gd name="T8" fmla="*/ 117 w 197"/>
                <a:gd name="T9" fmla="*/ 81 h 124"/>
                <a:gd name="T10" fmla="*/ 157 w 197"/>
                <a:gd name="T11" fmla="*/ 98 h 124"/>
                <a:gd name="T12" fmla="*/ 197 w 197"/>
                <a:gd name="T13" fmla="*/ 81 h 124"/>
                <a:gd name="T14" fmla="*/ 117 w 197"/>
                <a:gd name="T15" fmla="*/ 77 h 124"/>
                <a:gd name="T16" fmla="*/ 157 w 197"/>
                <a:gd name="T17" fmla="*/ 94 h 124"/>
                <a:gd name="T18" fmla="*/ 197 w 197"/>
                <a:gd name="T19" fmla="*/ 77 h 124"/>
                <a:gd name="T20" fmla="*/ 157 w 197"/>
                <a:gd name="T21" fmla="*/ 60 h 124"/>
                <a:gd name="T22" fmla="*/ 117 w 197"/>
                <a:gd name="T23" fmla="*/ 77 h 124"/>
                <a:gd name="T24" fmla="*/ 150 w 197"/>
                <a:gd name="T25" fmla="*/ 5 h 124"/>
                <a:gd name="T26" fmla="*/ 150 w 197"/>
                <a:gd name="T27" fmla="*/ 30 h 124"/>
                <a:gd name="T28" fmla="*/ 105 w 197"/>
                <a:gd name="T29" fmla="*/ 63 h 124"/>
                <a:gd name="T30" fmla="*/ 61 w 197"/>
                <a:gd name="T31" fmla="*/ 30 h 124"/>
                <a:gd name="T32" fmla="*/ 61 w 197"/>
                <a:gd name="T33" fmla="*/ 4 h 124"/>
                <a:gd name="T34" fmla="*/ 105 w 197"/>
                <a:gd name="T35" fmla="*/ 37 h 124"/>
                <a:gd name="T36" fmla="*/ 150 w 197"/>
                <a:gd name="T37" fmla="*/ 5 h 124"/>
                <a:gd name="T38" fmla="*/ 60 w 197"/>
                <a:gd name="T39" fmla="*/ 0 h 124"/>
                <a:gd name="T40" fmla="*/ 105 w 197"/>
                <a:gd name="T41" fmla="*/ 33 h 124"/>
                <a:gd name="T42" fmla="*/ 150 w 197"/>
                <a:gd name="T43" fmla="*/ 1 h 124"/>
                <a:gd name="T44" fmla="*/ 60 w 197"/>
                <a:gd name="T45" fmla="*/ 0 h 124"/>
                <a:gd name="T46" fmla="*/ 95 w 197"/>
                <a:gd name="T47" fmla="*/ 80 h 124"/>
                <a:gd name="T48" fmla="*/ 94 w 197"/>
                <a:gd name="T49" fmla="*/ 104 h 124"/>
                <a:gd name="T50" fmla="*/ 49 w 197"/>
                <a:gd name="T51" fmla="*/ 124 h 124"/>
                <a:gd name="T52" fmla="*/ 1 w 197"/>
                <a:gd name="T53" fmla="*/ 103 h 124"/>
                <a:gd name="T54" fmla="*/ 1 w 197"/>
                <a:gd name="T55" fmla="*/ 79 h 124"/>
                <a:gd name="T56" fmla="*/ 49 w 197"/>
                <a:gd name="T57" fmla="*/ 99 h 124"/>
                <a:gd name="T58" fmla="*/ 95 w 197"/>
                <a:gd name="T59" fmla="*/ 80 h 124"/>
                <a:gd name="T60" fmla="*/ 0 w 197"/>
                <a:gd name="T61" fmla="*/ 75 h 124"/>
                <a:gd name="T62" fmla="*/ 48 w 197"/>
                <a:gd name="T63" fmla="*/ 96 h 124"/>
                <a:gd name="T64" fmla="*/ 95 w 197"/>
                <a:gd name="T65" fmla="*/ 76 h 124"/>
                <a:gd name="T66" fmla="*/ 46 w 197"/>
                <a:gd name="T67" fmla="*/ 55 h 124"/>
                <a:gd name="T68" fmla="*/ 0 w 197"/>
                <a:gd name="T69" fmla="*/ 7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7" h="124">
                  <a:moveTo>
                    <a:pt x="197" y="81"/>
                  </a:moveTo>
                  <a:cubicBezTo>
                    <a:pt x="197" y="107"/>
                    <a:pt x="197" y="107"/>
                    <a:pt x="197" y="107"/>
                  </a:cubicBezTo>
                  <a:cubicBezTo>
                    <a:pt x="197" y="116"/>
                    <a:pt x="179" y="124"/>
                    <a:pt x="157" y="124"/>
                  </a:cubicBezTo>
                  <a:cubicBezTo>
                    <a:pt x="135" y="124"/>
                    <a:pt x="117" y="116"/>
                    <a:pt x="117" y="107"/>
                  </a:cubicBezTo>
                  <a:cubicBezTo>
                    <a:pt x="117" y="81"/>
                    <a:pt x="117" y="81"/>
                    <a:pt x="117" y="81"/>
                  </a:cubicBezTo>
                  <a:cubicBezTo>
                    <a:pt x="117" y="91"/>
                    <a:pt x="135" y="98"/>
                    <a:pt x="157" y="98"/>
                  </a:cubicBezTo>
                  <a:cubicBezTo>
                    <a:pt x="179" y="98"/>
                    <a:pt x="197" y="91"/>
                    <a:pt x="197" y="81"/>
                  </a:cubicBezTo>
                  <a:close/>
                  <a:moveTo>
                    <a:pt x="117" y="77"/>
                  </a:moveTo>
                  <a:cubicBezTo>
                    <a:pt x="117" y="87"/>
                    <a:pt x="135" y="94"/>
                    <a:pt x="157" y="94"/>
                  </a:cubicBezTo>
                  <a:cubicBezTo>
                    <a:pt x="179" y="94"/>
                    <a:pt x="197" y="87"/>
                    <a:pt x="197" y="77"/>
                  </a:cubicBezTo>
                  <a:cubicBezTo>
                    <a:pt x="197" y="68"/>
                    <a:pt x="179" y="60"/>
                    <a:pt x="157" y="60"/>
                  </a:cubicBezTo>
                  <a:cubicBezTo>
                    <a:pt x="135" y="60"/>
                    <a:pt x="117" y="68"/>
                    <a:pt x="117" y="77"/>
                  </a:cubicBezTo>
                  <a:close/>
                  <a:moveTo>
                    <a:pt x="150" y="5"/>
                  </a:moveTo>
                  <a:cubicBezTo>
                    <a:pt x="150" y="30"/>
                    <a:pt x="150" y="30"/>
                    <a:pt x="150" y="30"/>
                  </a:cubicBezTo>
                  <a:cubicBezTo>
                    <a:pt x="105" y="63"/>
                    <a:pt x="105" y="63"/>
                    <a:pt x="105" y="63"/>
                  </a:cubicBezTo>
                  <a:cubicBezTo>
                    <a:pt x="61" y="30"/>
                    <a:pt x="61" y="30"/>
                    <a:pt x="61" y="30"/>
                  </a:cubicBezTo>
                  <a:cubicBezTo>
                    <a:pt x="61" y="4"/>
                    <a:pt x="61" y="4"/>
                    <a:pt x="61" y="4"/>
                  </a:cubicBezTo>
                  <a:cubicBezTo>
                    <a:pt x="105" y="37"/>
                    <a:pt x="105" y="37"/>
                    <a:pt x="105" y="37"/>
                  </a:cubicBezTo>
                  <a:lnTo>
                    <a:pt x="150" y="5"/>
                  </a:lnTo>
                  <a:close/>
                  <a:moveTo>
                    <a:pt x="60" y="0"/>
                  </a:moveTo>
                  <a:cubicBezTo>
                    <a:pt x="105" y="33"/>
                    <a:pt x="105" y="33"/>
                    <a:pt x="105" y="33"/>
                  </a:cubicBezTo>
                  <a:cubicBezTo>
                    <a:pt x="150" y="1"/>
                    <a:pt x="150" y="1"/>
                    <a:pt x="150" y="1"/>
                  </a:cubicBezTo>
                  <a:lnTo>
                    <a:pt x="60" y="0"/>
                  </a:lnTo>
                  <a:close/>
                  <a:moveTo>
                    <a:pt x="95" y="80"/>
                  </a:moveTo>
                  <a:cubicBezTo>
                    <a:pt x="94" y="104"/>
                    <a:pt x="94" y="104"/>
                    <a:pt x="94" y="104"/>
                  </a:cubicBezTo>
                  <a:cubicBezTo>
                    <a:pt x="49" y="124"/>
                    <a:pt x="49" y="124"/>
                    <a:pt x="49" y="124"/>
                  </a:cubicBezTo>
                  <a:cubicBezTo>
                    <a:pt x="1" y="103"/>
                    <a:pt x="1" y="103"/>
                    <a:pt x="1" y="103"/>
                  </a:cubicBezTo>
                  <a:cubicBezTo>
                    <a:pt x="1" y="79"/>
                    <a:pt x="1" y="79"/>
                    <a:pt x="1" y="79"/>
                  </a:cubicBezTo>
                  <a:cubicBezTo>
                    <a:pt x="49" y="99"/>
                    <a:pt x="49" y="99"/>
                    <a:pt x="49" y="99"/>
                  </a:cubicBezTo>
                  <a:lnTo>
                    <a:pt x="95" y="80"/>
                  </a:lnTo>
                  <a:close/>
                  <a:moveTo>
                    <a:pt x="0" y="75"/>
                  </a:moveTo>
                  <a:cubicBezTo>
                    <a:pt x="48" y="96"/>
                    <a:pt x="48" y="96"/>
                    <a:pt x="48" y="96"/>
                  </a:cubicBezTo>
                  <a:cubicBezTo>
                    <a:pt x="95" y="76"/>
                    <a:pt x="95" y="76"/>
                    <a:pt x="95" y="76"/>
                  </a:cubicBezTo>
                  <a:cubicBezTo>
                    <a:pt x="46" y="55"/>
                    <a:pt x="46" y="55"/>
                    <a:pt x="46" y="55"/>
                  </a:cubicBezTo>
                  <a:lnTo>
                    <a:pt x="0" y="7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5419597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677356" y="2235011"/>
            <a:ext cx="2472613" cy="247497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SQL Server in a Virtual Machine</a:t>
            </a:r>
          </a:p>
        </p:txBody>
      </p:sp>
      <p:sp>
        <p:nvSpPr>
          <p:cNvPr id="18" name="SQLDB"/>
          <p:cNvSpPr/>
          <p:nvPr/>
        </p:nvSpPr>
        <p:spPr bwMode="auto">
          <a:xfrm>
            <a:off x="3367500" y="2235011"/>
            <a:ext cx="2472613" cy="2474976"/>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SQL Database</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3584" y="2596896"/>
            <a:ext cx="1520439" cy="1219200"/>
          </a:xfrm>
          <a:prstGeom prst="rect">
            <a:avLst/>
          </a:prstGeom>
        </p:spPr>
      </p:pic>
      <p:pic>
        <p:nvPicPr>
          <p:cNvPr id="20" name="Picture 3" descr="C:\Users\scottkl\AppData\Local\MetroStyleAddIn\Icons\Virtualization.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535" y="2596896"/>
            <a:ext cx="1578253" cy="1219200"/>
          </a:xfrm>
          <a:prstGeom prst="rect">
            <a:avLst/>
          </a:prstGeom>
          <a:noFill/>
          <a:extLst>
            <a:ext uri="{909E8E84-426E-40DD-AFC4-6F175D3DCCD1}">
              <a14:hiddenFill xmlns:a14="http://schemas.microsoft.com/office/drawing/2010/main">
                <a:solidFill>
                  <a:srgbClr val="FFFFFF"/>
                </a:solidFill>
              </a14:hiddenFill>
            </a:ext>
          </a:extLst>
        </p:spPr>
      </p:pic>
      <p:sp>
        <p:nvSpPr>
          <p:cNvPr id="21" name="TableStorage"/>
          <p:cNvSpPr/>
          <p:nvPr/>
        </p:nvSpPr>
        <p:spPr bwMode="auto">
          <a:xfrm>
            <a:off x="6057642" y="2235008"/>
            <a:ext cx="2472613" cy="2474976"/>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Table </a:t>
            </a:r>
            <a:br>
              <a:rPr lang="en-US" sz="2000" dirty="0">
                <a:gradFill>
                  <a:gsLst>
                    <a:gs pos="0">
                      <a:srgbClr val="FFFFFF"/>
                    </a:gs>
                    <a:gs pos="100000">
                      <a:srgbClr val="FFFFFF"/>
                    </a:gs>
                  </a:gsLst>
                  <a:lin ang="5400000" scaled="0"/>
                </a:gradFill>
              </a:rPr>
            </a:br>
            <a:r>
              <a:rPr lang="en-US" sz="2000" dirty="0">
                <a:gradFill>
                  <a:gsLst>
                    <a:gs pos="0">
                      <a:srgbClr val="FFFFFF"/>
                    </a:gs>
                    <a:gs pos="100000">
                      <a:srgbClr val="FFFFFF"/>
                    </a:gs>
                  </a:gsLst>
                  <a:lin ang="5400000" scaled="0"/>
                </a:gradFill>
              </a:rPr>
              <a:t>Storage</a:t>
            </a:r>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3727" y="2596896"/>
            <a:ext cx="1520439" cy="1219200"/>
          </a:xfrm>
          <a:prstGeom prst="rect">
            <a:avLst/>
          </a:prstGeom>
        </p:spPr>
      </p:pic>
      <p:sp>
        <p:nvSpPr>
          <p:cNvPr id="23" name="BlobStorage"/>
          <p:cNvSpPr/>
          <p:nvPr/>
        </p:nvSpPr>
        <p:spPr bwMode="auto">
          <a:xfrm>
            <a:off x="8747786" y="2235012"/>
            <a:ext cx="2472613" cy="2474976"/>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Blob </a:t>
            </a:r>
            <a:br>
              <a:rPr lang="en-US" sz="2000" dirty="0">
                <a:gradFill>
                  <a:gsLst>
                    <a:gs pos="0">
                      <a:srgbClr val="FFFFFF"/>
                    </a:gs>
                    <a:gs pos="100000">
                      <a:srgbClr val="FFFFFF"/>
                    </a:gs>
                  </a:gsLst>
                  <a:lin ang="5400000" scaled="0"/>
                </a:gradFill>
              </a:rPr>
            </a:br>
            <a:r>
              <a:rPr lang="en-US" sz="2000" dirty="0">
                <a:gradFill>
                  <a:gsLst>
                    <a:gs pos="0">
                      <a:srgbClr val="FFFFFF"/>
                    </a:gs>
                    <a:gs pos="100000">
                      <a:srgbClr val="FFFFFF"/>
                    </a:gs>
                  </a:gsLst>
                  <a:lin ang="5400000" scaled="0"/>
                </a:gradFill>
              </a:rPr>
              <a:t>Storage</a:t>
            </a:r>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23870" y="2596896"/>
            <a:ext cx="1520439" cy="1219200"/>
          </a:xfrm>
          <a:prstGeom prst="rect">
            <a:avLst/>
          </a:prstGeom>
        </p:spPr>
      </p:pic>
      <p:sp useBgFill="1">
        <p:nvSpPr>
          <p:cNvPr id="11" name="Rectangle 10"/>
          <p:cNvSpPr/>
          <p:nvPr/>
        </p:nvSpPr>
        <p:spPr bwMode="auto">
          <a:xfrm>
            <a:off x="0" y="4721144"/>
            <a:ext cx="12188825" cy="2136857"/>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519113" y="228600"/>
            <a:ext cx="11149013" cy="1514261"/>
          </a:xfrm>
        </p:spPr>
        <p:txBody>
          <a:bodyPr/>
          <a:lstStyle/>
          <a:p>
            <a:r>
              <a:rPr lang="en-US" dirty="0"/>
              <a:t>Azure Data Management</a:t>
            </a:r>
            <a:br>
              <a:rPr lang="en-US" dirty="0"/>
            </a:br>
            <a:endParaRPr lang="en-US" dirty="0"/>
          </a:p>
        </p:txBody>
      </p:sp>
    </p:spTree>
    <p:extLst>
      <p:ext uri="{BB962C8B-B14F-4D97-AF65-F5344CB8AC3E}">
        <p14:creationId xmlns:p14="http://schemas.microsoft.com/office/powerpoint/2010/main" val="3562209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750" fill="hold"/>
                                        <p:tgtEl>
                                          <p:spTgt spid="20"/>
                                        </p:tgtEl>
                                        <p:attrNameLst>
                                          <p:attrName>ppt_x</p:attrName>
                                        </p:attrNameLst>
                                      </p:cBhvr>
                                      <p:tavLst>
                                        <p:tav tm="0">
                                          <p:val>
                                            <p:strVal val="#ppt_x"/>
                                          </p:val>
                                        </p:tav>
                                        <p:tav tm="100000">
                                          <p:val>
                                            <p:strVal val="#ppt_x"/>
                                          </p:val>
                                        </p:tav>
                                      </p:tavLst>
                                    </p:anim>
                                    <p:anim calcmode="lin" valueType="num">
                                      <p:cBhvr additive="base">
                                        <p:cTn id="12" dur="75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4" decel="10000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750" fill="hold"/>
                                        <p:tgtEl>
                                          <p:spTgt spid="18"/>
                                        </p:tgtEl>
                                        <p:attrNameLst>
                                          <p:attrName>ppt_x</p:attrName>
                                        </p:attrNameLst>
                                      </p:cBhvr>
                                      <p:tavLst>
                                        <p:tav tm="0">
                                          <p:val>
                                            <p:strVal val="#ppt_x"/>
                                          </p:val>
                                        </p:tav>
                                        <p:tav tm="100000">
                                          <p:val>
                                            <p:strVal val="#ppt_x"/>
                                          </p:val>
                                        </p:tav>
                                      </p:tavLst>
                                    </p:anim>
                                    <p:anim calcmode="lin" valueType="num">
                                      <p:cBhvr additive="base">
                                        <p:cTn id="17" dur="750" fill="hold"/>
                                        <p:tgtEl>
                                          <p:spTgt spid="18"/>
                                        </p:tgtEl>
                                        <p:attrNameLst>
                                          <p:attrName>ppt_y</p:attrName>
                                        </p:attrNameLst>
                                      </p:cBhvr>
                                      <p:tavLst>
                                        <p:tav tm="0">
                                          <p:val>
                                            <p:strVal val="1+#ppt_h/2"/>
                                          </p:val>
                                        </p:tav>
                                        <p:tav tm="100000">
                                          <p:val>
                                            <p:strVal val="#ppt_y"/>
                                          </p:val>
                                        </p:tav>
                                      </p:tavLst>
                                    </p:anim>
                                  </p:childTnLst>
                                </p:cTn>
                              </p:par>
                              <p:par>
                                <p:cTn id="18" presetID="2" presetClass="entr" presetSubtype="4" decel="10000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750" fill="hold"/>
                                        <p:tgtEl>
                                          <p:spTgt spid="19"/>
                                        </p:tgtEl>
                                        <p:attrNameLst>
                                          <p:attrName>ppt_x</p:attrName>
                                        </p:attrNameLst>
                                      </p:cBhvr>
                                      <p:tavLst>
                                        <p:tav tm="0">
                                          <p:val>
                                            <p:strVal val="#ppt_x"/>
                                          </p:val>
                                        </p:tav>
                                        <p:tav tm="100000">
                                          <p:val>
                                            <p:strVal val="#ppt_x"/>
                                          </p:val>
                                        </p:tav>
                                      </p:tavLst>
                                    </p:anim>
                                    <p:anim calcmode="lin" valueType="num">
                                      <p:cBhvr additive="base">
                                        <p:cTn id="21" dur="750" fill="hold"/>
                                        <p:tgtEl>
                                          <p:spTgt spid="19"/>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decel="10000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ppt_x"/>
                                          </p:val>
                                        </p:tav>
                                        <p:tav tm="100000">
                                          <p:val>
                                            <p:strVal val="#ppt_x"/>
                                          </p:val>
                                        </p:tav>
                                      </p:tavLst>
                                    </p:anim>
                                    <p:anim calcmode="lin" valueType="num">
                                      <p:cBhvr additive="base">
                                        <p:cTn id="30" dur="750" fill="hold"/>
                                        <p:tgtEl>
                                          <p:spTgt spid="22"/>
                                        </p:tgtEl>
                                        <p:attrNameLst>
                                          <p:attrName>ppt_y</p:attrName>
                                        </p:attrNameLst>
                                      </p:cBhvr>
                                      <p:tavLst>
                                        <p:tav tm="0">
                                          <p:val>
                                            <p:strVal val="1+#ppt_h/2"/>
                                          </p:val>
                                        </p:tav>
                                        <p:tav tm="100000">
                                          <p:val>
                                            <p:strVal val="#ppt_y"/>
                                          </p:val>
                                        </p:tav>
                                      </p:tavLst>
                                    </p:anim>
                                  </p:childTnLst>
                                </p:cTn>
                              </p:par>
                            </p:childTnLst>
                          </p:cTn>
                        </p:par>
                        <p:par>
                          <p:cTn id="31" fill="hold">
                            <p:stCondLst>
                              <p:cond delay="2250"/>
                            </p:stCondLst>
                            <p:childTnLst>
                              <p:par>
                                <p:cTn id="32" presetID="2" presetClass="entr" presetSubtype="4" decel="10000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750" fill="hold"/>
                                        <p:tgtEl>
                                          <p:spTgt spid="23"/>
                                        </p:tgtEl>
                                        <p:attrNameLst>
                                          <p:attrName>ppt_x</p:attrName>
                                        </p:attrNameLst>
                                      </p:cBhvr>
                                      <p:tavLst>
                                        <p:tav tm="0">
                                          <p:val>
                                            <p:strVal val="#ppt_x"/>
                                          </p:val>
                                        </p:tav>
                                        <p:tav tm="100000">
                                          <p:val>
                                            <p:strVal val="#ppt_x"/>
                                          </p:val>
                                        </p:tav>
                                      </p:tavLst>
                                    </p:anim>
                                    <p:anim calcmode="lin" valueType="num">
                                      <p:cBhvr additive="base">
                                        <p:cTn id="35" dur="750" fill="hold"/>
                                        <p:tgtEl>
                                          <p:spTgt spid="23"/>
                                        </p:tgtEl>
                                        <p:attrNameLst>
                                          <p:attrName>ppt_y</p:attrName>
                                        </p:attrNameLst>
                                      </p:cBhvr>
                                      <p:tavLst>
                                        <p:tav tm="0">
                                          <p:val>
                                            <p:strVal val="1+#ppt_h/2"/>
                                          </p:val>
                                        </p:tav>
                                        <p:tav tm="100000">
                                          <p:val>
                                            <p:strVal val="#ppt_y"/>
                                          </p:val>
                                        </p:tav>
                                      </p:tavLst>
                                    </p:anim>
                                  </p:childTnLst>
                                </p:cTn>
                              </p:par>
                              <p:par>
                                <p:cTn id="36" presetID="2" presetClass="entr" presetSubtype="4" decel="10000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1"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677356" y="2243665"/>
            <a:ext cx="2472613" cy="24749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SQL Server in a Virtual Machine</a:t>
            </a:r>
          </a:p>
        </p:txBody>
      </p:sp>
      <p:sp>
        <p:nvSpPr>
          <p:cNvPr id="18" name="Rectangle 17"/>
          <p:cNvSpPr/>
          <p:nvPr/>
        </p:nvSpPr>
        <p:spPr bwMode="auto">
          <a:xfrm>
            <a:off x="3367500" y="2243664"/>
            <a:ext cx="2472613" cy="2474976"/>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SQL Database</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3584" y="2597683"/>
            <a:ext cx="1520439" cy="1219200"/>
          </a:xfrm>
          <a:prstGeom prst="rect">
            <a:avLst/>
          </a:prstGeom>
        </p:spPr>
      </p:pic>
      <p:pic>
        <p:nvPicPr>
          <p:cNvPr id="20" name="Picture 3" descr="C:\Users\scottkl\AppData\Local\MetroStyleAddIn\Icons\Virtualization.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535" y="2597685"/>
            <a:ext cx="1578253" cy="12192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bwMode="auto">
          <a:xfrm>
            <a:off x="6057642" y="2243661"/>
            <a:ext cx="2472613" cy="2474976"/>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Table </a:t>
            </a:r>
            <a:br>
              <a:rPr lang="en-US" sz="2000" dirty="0">
                <a:gradFill>
                  <a:gsLst>
                    <a:gs pos="0">
                      <a:srgbClr val="FFFFFF"/>
                    </a:gs>
                    <a:gs pos="100000">
                      <a:srgbClr val="FFFFFF"/>
                    </a:gs>
                  </a:gsLst>
                  <a:lin ang="5400000" scaled="0"/>
                </a:gradFill>
              </a:rPr>
            </a:br>
            <a:r>
              <a:rPr lang="en-US" sz="2000" dirty="0">
                <a:gradFill>
                  <a:gsLst>
                    <a:gs pos="0">
                      <a:srgbClr val="FFFFFF"/>
                    </a:gs>
                    <a:gs pos="100000">
                      <a:srgbClr val="FFFFFF"/>
                    </a:gs>
                  </a:gsLst>
                  <a:lin ang="5400000" scaled="0"/>
                </a:gradFill>
              </a:rPr>
              <a:t>Storage</a:t>
            </a:r>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3727" y="2597683"/>
            <a:ext cx="1520439" cy="1219200"/>
          </a:xfrm>
          <a:prstGeom prst="rect">
            <a:avLst/>
          </a:prstGeom>
        </p:spPr>
      </p:pic>
      <p:sp>
        <p:nvSpPr>
          <p:cNvPr id="23" name="Rectangle 22"/>
          <p:cNvSpPr/>
          <p:nvPr/>
        </p:nvSpPr>
        <p:spPr bwMode="auto">
          <a:xfrm>
            <a:off x="8747786" y="2243665"/>
            <a:ext cx="2472613" cy="2474976"/>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21893" tIns="121893" rIns="121893" bIns="91436" numCol="1" rtlCol="0" anchor="b" anchorCtr="0" compatLnSpc="1">
            <a:prstTxWarp prst="textNoShape">
              <a:avLst/>
            </a:prstTxWarp>
          </a:bodyPr>
          <a:lstStyle/>
          <a:p>
            <a:pPr defTabSz="914023" fontAlgn="base">
              <a:spcBef>
                <a:spcPct val="0"/>
              </a:spcBef>
              <a:spcAft>
                <a:spcPct val="0"/>
              </a:spcAft>
            </a:pPr>
            <a:r>
              <a:rPr lang="en-US" sz="2000" dirty="0">
                <a:gradFill>
                  <a:gsLst>
                    <a:gs pos="0">
                      <a:srgbClr val="FFFFFF"/>
                    </a:gs>
                    <a:gs pos="100000">
                      <a:srgbClr val="FFFFFF"/>
                    </a:gs>
                  </a:gsLst>
                  <a:lin ang="5400000" scaled="0"/>
                </a:gradFill>
              </a:rPr>
              <a:t>Azure Blob </a:t>
            </a:r>
            <a:br>
              <a:rPr lang="en-US" sz="2000" dirty="0">
                <a:gradFill>
                  <a:gsLst>
                    <a:gs pos="0">
                      <a:srgbClr val="FFFFFF"/>
                    </a:gs>
                    <a:gs pos="100000">
                      <a:srgbClr val="FFFFFF"/>
                    </a:gs>
                  </a:gsLst>
                  <a:lin ang="5400000" scaled="0"/>
                </a:gradFill>
              </a:rPr>
            </a:br>
            <a:r>
              <a:rPr lang="en-US" sz="2000" dirty="0">
                <a:gradFill>
                  <a:gsLst>
                    <a:gs pos="0">
                      <a:srgbClr val="FFFFFF"/>
                    </a:gs>
                    <a:gs pos="100000">
                      <a:srgbClr val="FFFFFF"/>
                    </a:gs>
                  </a:gsLst>
                  <a:lin ang="5400000" scaled="0"/>
                </a:gradFill>
              </a:rPr>
              <a:t>Storage</a:t>
            </a:r>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23870" y="2597683"/>
            <a:ext cx="1520439" cy="1219200"/>
          </a:xfrm>
          <a:prstGeom prst="rect">
            <a:avLst/>
          </a:prstGeom>
        </p:spPr>
      </p:pic>
      <p:sp>
        <p:nvSpPr>
          <p:cNvPr id="11" name="Rectangle 10"/>
          <p:cNvSpPr/>
          <p:nvPr/>
        </p:nvSpPr>
        <p:spPr bwMode="auto">
          <a:xfrm>
            <a:off x="0" y="4721144"/>
            <a:ext cx="12188825" cy="213685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519113" y="228600"/>
            <a:ext cx="11149013" cy="757131"/>
          </a:xfrm>
        </p:spPr>
        <p:txBody>
          <a:bodyPr/>
          <a:lstStyle/>
          <a:p>
            <a:r>
              <a:rPr lang="en-US" dirty="0"/>
              <a:t>Azure Data Management</a:t>
            </a:r>
          </a:p>
        </p:txBody>
      </p:sp>
    </p:spTree>
    <p:extLst>
      <p:ext uri="{BB962C8B-B14F-4D97-AF65-F5344CB8AC3E}">
        <p14:creationId xmlns:p14="http://schemas.microsoft.com/office/powerpoint/2010/main" val="285269255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3" y="228607"/>
            <a:ext cx="11149013" cy="1994392"/>
          </a:xfrm>
        </p:spPr>
        <p:txBody>
          <a:bodyPr/>
          <a:lstStyle/>
          <a:p>
            <a:r>
              <a:rPr lang="en-US" sz="4800" dirty="0"/>
              <a:t>A Continuous Offering </a:t>
            </a:r>
            <a:br>
              <a:rPr lang="en-US" sz="4800" dirty="0"/>
            </a:br>
            <a:r>
              <a:rPr lang="en-US" sz="4800" dirty="0"/>
              <a:t>		From Private to </a:t>
            </a:r>
            <a:br>
              <a:rPr lang="en-US" sz="4800" dirty="0"/>
            </a:br>
            <a:r>
              <a:rPr lang="en-US" sz="4800" dirty="0"/>
              <a:t>			</a:t>
            </a:r>
            <a:r>
              <a:rPr lang="en-US" sz="4800"/>
              <a:t>Public </a:t>
            </a:r>
            <a:r>
              <a:rPr lang="en-US" sz="4800" smtClean="0"/>
              <a:t>Cloud</a:t>
            </a:r>
            <a:endParaRPr lang="en-US" sz="4800" dirty="0"/>
          </a:p>
        </p:txBody>
      </p:sp>
      <p:sp>
        <p:nvSpPr>
          <p:cNvPr id="54" name="Rectangle 53"/>
          <p:cNvSpPr/>
          <p:nvPr/>
        </p:nvSpPr>
        <p:spPr bwMode="auto">
          <a:xfrm>
            <a:off x="6476587" y="4388201"/>
            <a:ext cx="1549840" cy="518916"/>
          </a:xfrm>
          <a:prstGeom prst="rect">
            <a:avLst/>
          </a:prstGeom>
          <a:solidFill>
            <a:schemeClr val="accent6"/>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55" name="Rectangle 54"/>
          <p:cNvSpPr/>
          <p:nvPr/>
        </p:nvSpPr>
        <p:spPr bwMode="auto">
          <a:xfrm>
            <a:off x="6476587" y="4388201"/>
            <a:ext cx="1549840" cy="518916"/>
          </a:xfrm>
          <a:prstGeom prst="rect">
            <a:avLst/>
          </a:prstGeom>
          <a:solidFill>
            <a:schemeClr val="accent6"/>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56" name="Rectangle 55"/>
          <p:cNvSpPr/>
          <p:nvPr/>
        </p:nvSpPr>
        <p:spPr bwMode="auto">
          <a:xfrm>
            <a:off x="6476587" y="2481544"/>
            <a:ext cx="1549840" cy="1908524"/>
          </a:xfrm>
          <a:prstGeom prst="rect">
            <a:avLst/>
          </a:prstGeom>
          <a:solidFill>
            <a:schemeClr val="accent2"/>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57" name="Rectangle 56"/>
          <p:cNvSpPr/>
          <p:nvPr/>
        </p:nvSpPr>
        <p:spPr bwMode="auto">
          <a:xfrm>
            <a:off x="6476587" y="0"/>
            <a:ext cx="1549840"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700">
              <a:gradFill>
                <a:gsLst>
                  <a:gs pos="0">
                    <a:srgbClr val="FFFFFF"/>
                  </a:gs>
                  <a:gs pos="100000">
                    <a:srgbClr val="FFFFFF"/>
                  </a:gs>
                </a:gsLst>
                <a:lin ang="5400000" scaled="0"/>
              </a:gradFill>
            </a:endParaRPr>
          </a:p>
        </p:txBody>
      </p:sp>
      <p:sp>
        <p:nvSpPr>
          <p:cNvPr id="58" name="Rectangle 57"/>
          <p:cNvSpPr/>
          <p:nvPr/>
        </p:nvSpPr>
        <p:spPr bwMode="auto">
          <a:xfrm>
            <a:off x="8072246" y="4388201"/>
            <a:ext cx="1549840" cy="518916"/>
          </a:xfrm>
          <a:prstGeom prst="rect">
            <a:avLst/>
          </a:prstGeom>
          <a:solidFill>
            <a:schemeClr val="accent6"/>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dirty="0" err="1">
                <a:gradFill>
                  <a:gsLst>
                    <a:gs pos="85000">
                      <a:srgbClr val="FFFFFF"/>
                    </a:gs>
                    <a:gs pos="0">
                      <a:srgbClr val="FFFFFF"/>
                    </a:gs>
                  </a:gsLst>
                  <a:lin ang="5400000" scaled="0"/>
                </a:gradFill>
              </a:rPr>
              <a:t>PaaS</a:t>
            </a:r>
            <a:endParaRPr lang="en-US" kern="0" dirty="0">
              <a:gradFill>
                <a:gsLst>
                  <a:gs pos="85000">
                    <a:srgbClr val="FFFFFF"/>
                  </a:gs>
                  <a:gs pos="0">
                    <a:srgbClr val="FFFFFF"/>
                  </a:gs>
                </a:gsLst>
                <a:lin ang="5400000" scaled="0"/>
              </a:gradFill>
            </a:endParaRPr>
          </a:p>
        </p:txBody>
      </p:sp>
      <p:sp>
        <p:nvSpPr>
          <p:cNvPr id="63" name="Rectangle 62"/>
          <p:cNvSpPr/>
          <p:nvPr/>
        </p:nvSpPr>
        <p:spPr bwMode="auto">
          <a:xfrm>
            <a:off x="9666384" y="4388201"/>
            <a:ext cx="1549840" cy="518916"/>
          </a:xfrm>
          <a:prstGeom prst="rect">
            <a:avLst/>
          </a:prstGeom>
          <a:solidFill>
            <a:schemeClr val="accent6"/>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rPr>
              <a:t>SaaS</a:t>
            </a:r>
          </a:p>
        </p:txBody>
      </p:sp>
      <p:sp>
        <p:nvSpPr>
          <p:cNvPr id="67" name="Rectangle 66"/>
          <p:cNvSpPr/>
          <p:nvPr/>
        </p:nvSpPr>
        <p:spPr bwMode="auto">
          <a:xfrm>
            <a:off x="8070725" y="2481544"/>
            <a:ext cx="1549840" cy="1908524"/>
          </a:xfrm>
          <a:prstGeom prst="rect">
            <a:avLst/>
          </a:prstGeom>
          <a:solidFill>
            <a:schemeClr val="accent2"/>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defRPr/>
            </a:pPr>
            <a:endParaRPr lang="en-US" sz="2900" kern="0">
              <a:gradFill>
                <a:gsLst>
                  <a:gs pos="85000">
                    <a:srgbClr val="FFFFFF"/>
                  </a:gs>
                  <a:gs pos="0">
                    <a:srgbClr val="FFFFFF"/>
                  </a:gs>
                </a:gsLst>
                <a:lin ang="5400000" scaled="0"/>
              </a:gradFill>
            </a:endParaRPr>
          </a:p>
        </p:txBody>
      </p:sp>
      <p:sp>
        <p:nvSpPr>
          <p:cNvPr id="79" name="Rectangle 78"/>
          <p:cNvSpPr/>
          <p:nvPr/>
        </p:nvSpPr>
        <p:spPr bwMode="auto">
          <a:xfrm>
            <a:off x="9666384" y="2481544"/>
            <a:ext cx="1549840" cy="1908524"/>
          </a:xfrm>
          <a:prstGeom prst="rect">
            <a:avLst/>
          </a:prstGeom>
          <a:solidFill>
            <a:schemeClr val="accent2"/>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6" name="Rectangle 85"/>
          <p:cNvSpPr/>
          <p:nvPr/>
        </p:nvSpPr>
        <p:spPr bwMode="auto">
          <a:xfrm>
            <a:off x="3289837" y="4388201"/>
            <a:ext cx="1549840" cy="518916"/>
          </a:xfrm>
          <a:prstGeom prst="rect">
            <a:avLst/>
          </a:prstGeom>
          <a:solidFill>
            <a:schemeClr val="accent6"/>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dirty="0">
                <a:gradFill>
                  <a:gsLst>
                    <a:gs pos="85000">
                      <a:srgbClr val="FFFFFF"/>
                    </a:gs>
                    <a:gs pos="0">
                      <a:srgbClr val="FFFFFF"/>
                    </a:gs>
                  </a:gsLst>
                  <a:lin ang="5400000" scaled="0"/>
                </a:gradFill>
              </a:rPr>
              <a:t>Physical</a:t>
            </a:r>
          </a:p>
        </p:txBody>
      </p:sp>
      <p:sp>
        <p:nvSpPr>
          <p:cNvPr id="87" name="Rectangle 86"/>
          <p:cNvSpPr/>
          <p:nvPr/>
        </p:nvSpPr>
        <p:spPr bwMode="auto">
          <a:xfrm>
            <a:off x="3288316" y="2481544"/>
            <a:ext cx="1549840" cy="1908524"/>
          </a:xfrm>
          <a:prstGeom prst="rect">
            <a:avLst/>
          </a:prstGeom>
          <a:solidFill>
            <a:schemeClr val="accent2"/>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pic>
        <p:nvPicPr>
          <p:cNvPr id="88" name="Picture 87" descr="\\MAGNUM\Projects\Microsoft\Cloud Power FY12\Design\ICONS_PNG\Application.png"/>
          <p:cNvPicPr>
            <a:picLocks noChangeAspect="1" noChangeArrowheads="1"/>
          </p:cNvPicPr>
          <p:nvPr/>
        </p:nvPicPr>
        <p:blipFill>
          <a:blip r:embed="rId3" cstate="print">
            <a:lum bright="100000"/>
          </a:blip>
          <a:srcRect/>
          <a:stretch>
            <a:fillRect/>
          </a:stretch>
        </p:blipFill>
        <p:spPr bwMode="auto">
          <a:xfrm>
            <a:off x="8188353" y="2723072"/>
            <a:ext cx="857527" cy="857304"/>
          </a:xfrm>
          <a:prstGeom prst="rect">
            <a:avLst/>
          </a:prstGeom>
          <a:noFill/>
        </p:spPr>
      </p:pic>
      <p:pic>
        <p:nvPicPr>
          <p:cNvPr id="89" name="Picture 2" descr="\\MAGNUM\Projects\Microsoft\Cloud Power FY12\Design\Icons\PNGs\Web.png"/>
          <p:cNvPicPr>
            <a:picLocks noChangeAspect="1" noChangeArrowheads="1"/>
          </p:cNvPicPr>
          <p:nvPr/>
        </p:nvPicPr>
        <p:blipFill rotWithShape="1">
          <a:blip r:embed="rId4" cstate="print">
            <a:lum bright="100000"/>
          </a:blip>
          <a:srcRect t="1" b="-1316"/>
          <a:stretch/>
        </p:blipFill>
        <p:spPr bwMode="auto">
          <a:xfrm>
            <a:off x="9831922" y="2807594"/>
            <a:ext cx="676969" cy="685872"/>
          </a:xfrm>
          <a:prstGeom prst="rect">
            <a:avLst/>
          </a:prstGeom>
          <a:noFill/>
        </p:spPr>
      </p:pic>
      <p:sp>
        <p:nvSpPr>
          <p:cNvPr id="90" name="Rectangle 89"/>
          <p:cNvSpPr/>
          <p:nvPr/>
        </p:nvSpPr>
        <p:spPr bwMode="auto">
          <a:xfrm>
            <a:off x="4883973" y="4388199"/>
            <a:ext cx="1549840" cy="518916"/>
          </a:xfrm>
          <a:prstGeom prst="rect">
            <a:avLst/>
          </a:prstGeom>
          <a:solidFill>
            <a:schemeClr val="accent6"/>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914209">
              <a:lnSpc>
                <a:spcPct val="90000"/>
              </a:lnSpc>
              <a:buSzPct val="90000"/>
              <a:defRPr/>
            </a:pPr>
            <a:r>
              <a:rPr lang="en-US" kern="0" dirty="0">
                <a:gradFill>
                  <a:gsLst>
                    <a:gs pos="85000">
                      <a:srgbClr val="FFFFFF"/>
                    </a:gs>
                    <a:gs pos="0">
                      <a:srgbClr val="FFFFFF"/>
                    </a:gs>
                  </a:gsLst>
                  <a:lin ang="5400000" scaled="0"/>
                </a:gradFill>
              </a:rPr>
              <a:t>Virtual</a:t>
            </a:r>
          </a:p>
        </p:txBody>
      </p:sp>
      <p:sp>
        <p:nvSpPr>
          <p:cNvPr id="91" name="Rectangle 90"/>
          <p:cNvSpPr/>
          <p:nvPr/>
        </p:nvSpPr>
        <p:spPr bwMode="auto">
          <a:xfrm>
            <a:off x="4882452" y="2481544"/>
            <a:ext cx="1549840" cy="1908524"/>
          </a:xfrm>
          <a:prstGeom prst="rect">
            <a:avLst/>
          </a:prstGeom>
          <a:solidFill>
            <a:schemeClr val="accent2"/>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92" name="Freeform 6"/>
          <p:cNvSpPr>
            <a:spLocks noChangeAspect="1" noEditPoints="1"/>
          </p:cNvSpPr>
          <p:nvPr/>
        </p:nvSpPr>
        <p:spPr bwMode="auto">
          <a:xfrm>
            <a:off x="3725649" y="2992023"/>
            <a:ext cx="675171" cy="887563"/>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93" name="Freeform 17"/>
          <p:cNvSpPr>
            <a:spLocks noEditPoints="1"/>
          </p:cNvSpPr>
          <p:nvPr/>
        </p:nvSpPr>
        <p:spPr bwMode="auto">
          <a:xfrm>
            <a:off x="5223852" y="2998418"/>
            <a:ext cx="867039" cy="874773"/>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94" name="Freeform 37"/>
          <p:cNvSpPr>
            <a:spLocks noEditPoints="1"/>
          </p:cNvSpPr>
          <p:nvPr/>
        </p:nvSpPr>
        <p:spPr bwMode="auto">
          <a:xfrm>
            <a:off x="7046444" y="3462990"/>
            <a:ext cx="752715" cy="556875"/>
          </a:xfrm>
          <a:custGeom>
            <a:avLst/>
            <a:gdLst>
              <a:gd name="T0" fmla="*/ 151 w 184"/>
              <a:gd name="T1" fmla="*/ 69 h 136"/>
              <a:gd name="T2" fmla="*/ 134 w 184"/>
              <a:gd name="T3" fmla="*/ 74 h 136"/>
              <a:gd name="T4" fmla="*/ 87 w 184"/>
              <a:gd name="T5" fmla="*/ 44 h 136"/>
              <a:gd name="T6" fmla="*/ 37 w 184"/>
              <a:gd name="T7" fmla="*/ 85 h 136"/>
              <a:gd name="T8" fmla="*/ 26 w 184"/>
              <a:gd name="T9" fmla="*/ 83 h 136"/>
              <a:gd name="T10" fmla="*/ 0 w 184"/>
              <a:gd name="T11" fmla="*/ 109 h 136"/>
              <a:gd name="T12" fmla="*/ 26 w 184"/>
              <a:gd name="T13" fmla="*/ 136 h 136"/>
              <a:gd name="T14" fmla="*/ 151 w 184"/>
              <a:gd name="T15" fmla="*/ 136 h 136"/>
              <a:gd name="T16" fmla="*/ 184 w 184"/>
              <a:gd name="T17" fmla="*/ 102 h 136"/>
              <a:gd name="T18" fmla="*/ 151 w 184"/>
              <a:gd name="T19" fmla="*/ 69 h 136"/>
              <a:gd name="T20" fmla="*/ 31 w 184"/>
              <a:gd name="T21" fmla="*/ 63 h 136"/>
              <a:gd name="T22" fmla="*/ 39 w 184"/>
              <a:gd name="T23" fmla="*/ 58 h 136"/>
              <a:gd name="T24" fmla="*/ 22 w 184"/>
              <a:gd name="T25" fmla="*/ 32 h 136"/>
              <a:gd name="T26" fmla="*/ 30 w 184"/>
              <a:gd name="T27" fmla="*/ 10 h 136"/>
              <a:gd name="T28" fmla="*/ 53 w 184"/>
              <a:gd name="T29" fmla="*/ 12 h 136"/>
              <a:gd name="T30" fmla="*/ 70 w 184"/>
              <a:gd name="T31" fmla="*/ 38 h 136"/>
              <a:gd name="T32" fmla="*/ 78 w 184"/>
              <a:gd name="T33" fmla="*/ 33 h 136"/>
              <a:gd name="T34" fmla="*/ 64 w 184"/>
              <a:gd name="T35" fmla="*/ 12 h 136"/>
              <a:gd name="T36" fmla="*/ 76 w 184"/>
              <a:gd name="T37" fmla="*/ 4 h 136"/>
              <a:gd name="T38" fmla="*/ 23 w 184"/>
              <a:gd name="T39" fmla="*/ 0 h 136"/>
              <a:gd name="T40" fmla="*/ 6 w 184"/>
              <a:gd name="T41" fmla="*/ 50 h 136"/>
              <a:gd name="T42" fmla="*/ 18 w 184"/>
              <a:gd name="T43" fmla="*/ 42 h 136"/>
              <a:gd name="T44" fmla="*/ 31 w 184"/>
              <a:gd name="T45" fmla="*/ 6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136">
                <a:moveTo>
                  <a:pt x="151" y="69"/>
                </a:moveTo>
                <a:cubicBezTo>
                  <a:pt x="145" y="69"/>
                  <a:pt x="139" y="71"/>
                  <a:pt x="134" y="74"/>
                </a:cubicBezTo>
                <a:cubicBezTo>
                  <a:pt x="125" y="56"/>
                  <a:pt x="108" y="44"/>
                  <a:pt x="87" y="44"/>
                </a:cubicBezTo>
                <a:cubicBezTo>
                  <a:pt x="62" y="44"/>
                  <a:pt x="42" y="62"/>
                  <a:pt x="37" y="85"/>
                </a:cubicBezTo>
                <a:cubicBezTo>
                  <a:pt x="33" y="83"/>
                  <a:pt x="30" y="83"/>
                  <a:pt x="26" y="83"/>
                </a:cubicBezTo>
                <a:cubicBezTo>
                  <a:pt x="11" y="83"/>
                  <a:pt x="0" y="94"/>
                  <a:pt x="0" y="109"/>
                </a:cubicBezTo>
                <a:cubicBezTo>
                  <a:pt x="0" y="124"/>
                  <a:pt x="11" y="136"/>
                  <a:pt x="26" y="136"/>
                </a:cubicBezTo>
                <a:cubicBezTo>
                  <a:pt x="151" y="136"/>
                  <a:pt x="151" y="136"/>
                  <a:pt x="151" y="136"/>
                </a:cubicBezTo>
                <a:cubicBezTo>
                  <a:pt x="169" y="136"/>
                  <a:pt x="184" y="121"/>
                  <a:pt x="184" y="102"/>
                </a:cubicBezTo>
                <a:cubicBezTo>
                  <a:pt x="184" y="84"/>
                  <a:pt x="169" y="69"/>
                  <a:pt x="151" y="69"/>
                </a:cubicBezTo>
                <a:close/>
                <a:moveTo>
                  <a:pt x="31" y="63"/>
                </a:moveTo>
                <a:cubicBezTo>
                  <a:pt x="39" y="58"/>
                  <a:pt x="39" y="58"/>
                  <a:pt x="39" y="58"/>
                </a:cubicBezTo>
                <a:cubicBezTo>
                  <a:pt x="22" y="32"/>
                  <a:pt x="22" y="32"/>
                  <a:pt x="22" y="32"/>
                </a:cubicBezTo>
                <a:cubicBezTo>
                  <a:pt x="30" y="10"/>
                  <a:pt x="30" y="10"/>
                  <a:pt x="30" y="10"/>
                </a:cubicBezTo>
                <a:cubicBezTo>
                  <a:pt x="53" y="12"/>
                  <a:pt x="53" y="12"/>
                  <a:pt x="53" y="12"/>
                </a:cubicBezTo>
                <a:cubicBezTo>
                  <a:pt x="70" y="38"/>
                  <a:pt x="70" y="38"/>
                  <a:pt x="70" y="38"/>
                </a:cubicBezTo>
                <a:cubicBezTo>
                  <a:pt x="78" y="33"/>
                  <a:pt x="78" y="33"/>
                  <a:pt x="78" y="33"/>
                </a:cubicBezTo>
                <a:cubicBezTo>
                  <a:pt x="64" y="12"/>
                  <a:pt x="64" y="12"/>
                  <a:pt x="64" y="12"/>
                </a:cubicBezTo>
                <a:cubicBezTo>
                  <a:pt x="76" y="4"/>
                  <a:pt x="76" y="4"/>
                  <a:pt x="76" y="4"/>
                </a:cubicBezTo>
                <a:cubicBezTo>
                  <a:pt x="23" y="0"/>
                  <a:pt x="23" y="0"/>
                  <a:pt x="23" y="0"/>
                </a:cubicBezTo>
                <a:cubicBezTo>
                  <a:pt x="6" y="50"/>
                  <a:pt x="6" y="50"/>
                  <a:pt x="6" y="50"/>
                </a:cubicBezTo>
                <a:cubicBezTo>
                  <a:pt x="18" y="42"/>
                  <a:pt x="18" y="42"/>
                  <a:pt x="18" y="42"/>
                </a:cubicBezTo>
                <a:lnTo>
                  <a:pt x="31" y="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95" name="Freeform 6"/>
          <p:cNvSpPr>
            <a:spLocks noChangeAspect="1" noEditPoints="1"/>
          </p:cNvSpPr>
          <p:nvPr/>
        </p:nvSpPr>
        <p:spPr bwMode="auto">
          <a:xfrm>
            <a:off x="6703854" y="2851744"/>
            <a:ext cx="442311" cy="58145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96" name="Freeform 37"/>
          <p:cNvSpPr>
            <a:spLocks noEditPoints="1"/>
          </p:cNvSpPr>
          <p:nvPr/>
        </p:nvSpPr>
        <p:spPr bwMode="auto">
          <a:xfrm>
            <a:off x="8617117" y="3462990"/>
            <a:ext cx="752715" cy="556875"/>
          </a:xfrm>
          <a:custGeom>
            <a:avLst/>
            <a:gdLst>
              <a:gd name="T0" fmla="*/ 151 w 184"/>
              <a:gd name="T1" fmla="*/ 69 h 136"/>
              <a:gd name="T2" fmla="*/ 134 w 184"/>
              <a:gd name="T3" fmla="*/ 74 h 136"/>
              <a:gd name="T4" fmla="*/ 87 w 184"/>
              <a:gd name="T5" fmla="*/ 44 h 136"/>
              <a:gd name="T6" fmla="*/ 37 w 184"/>
              <a:gd name="T7" fmla="*/ 85 h 136"/>
              <a:gd name="T8" fmla="*/ 26 w 184"/>
              <a:gd name="T9" fmla="*/ 83 h 136"/>
              <a:gd name="T10" fmla="*/ 0 w 184"/>
              <a:gd name="T11" fmla="*/ 109 h 136"/>
              <a:gd name="T12" fmla="*/ 26 w 184"/>
              <a:gd name="T13" fmla="*/ 136 h 136"/>
              <a:gd name="T14" fmla="*/ 151 w 184"/>
              <a:gd name="T15" fmla="*/ 136 h 136"/>
              <a:gd name="T16" fmla="*/ 184 w 184"/>
              <a:gd name="T17" fmla="*/ 102 h 136"/>
              <a:gd name="T18" fmla="*/ 151 w 184"/>
              <a:gd name="T19" fmla="*/ 69 h 136"/>
              <a:gd name="T20" fmla="*/ 31 w 184"/>
              <a:gd name="T21" fmla="*/ 63 h 136"/>
              <a:gd name="T22" fmla="*/ 39 w 184"/>
              <a:gd name="T23" fmla="*/ 58 h 136"/>
              <a:gd name="T24" fmla="*/ 22 w 184"/>
              <a:gd name="T25" fmla="*/ 32 h 136"/>
              <a:gd name="T26" fmla="*/ 30 w 184"/>
              <a:gd name="T27" fmla="*/ 10 h 136"/>
              <a:gd name="T28" fmla="*/ 53 w 184"/>
              <a:gd name="T29" fmla="*/ 12 h 136"/>
              <a:gd name="T30" fmla="*/ 70 w 184"/>
              <a:gd name="T31" fmla="*/ 38 h 136"/>
              <a:gd name="T32" fmla="*/ 78 w 184"/>
              <a:gd name="T33" fmla="*/ 33 h 136"/>
              <a:gd name="T34" fmla="*/ 64 w 184"/>
              <a:gd name="T35" fmla="*/ 12 h 136"/>
              <a:gd name="T36" fmla="*/ 76 w 184"/>
              <a:gd name="T37" fmla="*/ 4 h 136"/>
              <a:gd name="T38" fmla="*/ 23 w 184"/>
              <a:gd name="T39" fmla="*/ 0 h 136"/>
              <a:gd name="T40" fmla="*/ 6 w 184"/>
              <a:gd name="T41" fmla="*/ 50 h 136"/>
              <a:gd name="T42" fmla="*/ 18 w 184"/>
              <a:gd name="T43" fmla="*/ 42 h 136"/>
              <a:gd name="T44" fmla="*/ 31 w 184"/>
              <a:gd name="T45" fmla="*/ 6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136">
                <a:moveTo>
                  <a:pt x="151" y="69"/>
                </a:moveTo>
                <a:cubicBezTo>
                  <a:pt x="145" y="69"/>
                  <a:pt x="139" y="71"/>
                  <a:pt x="134" y="74"/>
                </a:cubicBezTo>
                <a:cubicBezTo>
                  <a:pt x="125" y="56"/>
                  <a:pt x="108" y="44"/>
                  <a:pt x="87" y="44"/>
                </a:cubicBezTo>
                <a:cubicBezTo>
                  <a:pt x="62" y="44"/>
                  <a:pt x="42" y="62"/>
                  <a:pt x="37" y="85"/>
                </a:cubicBezTo>
                <a:cubicBezTo>
                  <a:pt x="33" y="83"/>
                  <a:pt x="30" y="83"/>
                  <a:pt x="26" y="83"/>
                </a:cubicBezTo>
                <a:cubicBezTo>
                  <a:pt x="11" y="83"/>
                  <a:pt x="0" y="94"/>
                  <a:pt x="0" y="109"/>
                </a:cubicBezTo>
                <a:cubicBezTo>
                  <a:pt x="0" y="124"/>
                  <a:pt x="11" y="136"/>
                  <a:pt x="26" y="136"/>
                </a:cubicBezTo>
                <a:cubicBezTo>
                  <a:pt x="151" y="136"/>
                  <a:pt x="151" y="136"/>
                  <a:pt x="151" y="136"/>
                </a:cubicBezTo>
                <a:cubicBezTo>
                  <a:pt x="169" y="136"/>
                  <a:pt x="184" y="121"/>
                  <a:pt x="184" y="102"/>
                </a:cubicBezTo>
                <a:cubicBezTo>
                  <a:pt x="184" y="84"/>
                  <a:pt x="169" y="69"/>
                  <a:pt x="151" y="69"/>
                </a:cubicBezTo>
                <a:close/>
                <a:moveTo>
                  <a:pt x="31" y="63"/>
                </a:moveTo>
                <a:cubicBezTo>
                  <a:pt x="39" y="58"/>
                  <a:pt x="39" y="58"/>
                  <a:pt x="39" y="58"/>
                </a:cubicBezTo>
                <a:cubicBezTo>
                  <a:pt x="22" y="32"/>
                  <a:pt x="22" y="32"/>
                  <a:pt x="22" y="32"/>
                </a:cubicBezTo>
                <a:cubicBezTo>
                  <a:pt x="30" y="10"/>
                  <a:pt x="30" y="10"/>
                  <a:pt x="30" y="10"/>
                </a:cubicBezTo>
                <a:cubicBezTo>
                  <a:pt x="53" y="12"/>
                  <a:pt x="53" y="12"/>
                  <a:pt x="53" y="12"/>
                </a:cubicBezTo>
                <a:cubicBezTo>
                  <a:pt x="70" y="38"/>
                  <a:pt x="70" y="38"/>
                  <a:pt x="70" y="38"/>
                </a:cubicBezTo>
                <a:cubicBezTo>
                  <a:pt x="78" y="33"/>
                  <a:pt x="78" y="33"/>
                  <a:pt x="78" y="33"/>
                </a:cubicBezTo>
                <a:cubicBezTo>
                  <a:pt x="64" y="12"/>
                  <a:pt x="64" y="12"/>
                  <a:pt x="64" y="12"/>
                </a:cubicBezTo>
                <a:cubicBezTo>
                  <a:pt x="76" y="4"/>
                  <a:pt x="76" y="4"/>
                  <a:pt x="76" y="4"/>
                </a:cubicBezTo>
                <a:cubicBezTo>
                  <a:pt x="23" y="0"/>
                  <a:pt x="23" y="0"/>
                  <a:pt x="23" y="0"/>
                </a:cubicBezTo>
                <a:cubicBezTo>
                  <a:pt x="6" y="50"/>
                  <a:pt x="6" y="50"/>
                  <a:pt x="6" y="50"/>
                </a:cubicBezTo>
                <a:cubicBezTo>
                  <a:pt x="18" y="42"/>
                  <a:pt x="18" y="42"/>
                  <a:pt x="18" y="42"/>
                </a:cubicBezTo>
                <a:lnTo>
                  <a:pt x="31" y="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97" name="Freeform 37"/>
          <p:cNvSpPr>
            <a:spLocks noEditPoints="1"/>
          </p:cNvSpPr>
          <p:nvPr/>
        </p:nvSpPr>
        <p:spPr bwMode="auto">
          <a:xfrm>
            <a:off x="10157355" y="3462990"/>
            <a:ext cx="752715" cy="556875"/>
          </a:xfrm>
          <a:custGeom>
            <a:avLst/>
            <a:gdLst>
              <a:gd name="T0" fmla="*/ 151 w 184"/>
              <a:gd name="T1" fmla="*/ 69 h 136"/>
              <a:gd name="T2" fmla="*/ 134 w 184"/>
              <a:gd name="T3" fmla="*/ 74 h 136"/>
              <a:gd name="T4" fmla="*/ 87 w 184"/>
              <a:gd name="T5" fmla="*/ 44 h 136"/>
              <a:gd name="T6" fmla="*/ 37 w 184"/>
              <a:gd name="T7" fmla="*/ 85 h 136"/>
              <a:gd name="T8" fmla="*/ 26 w 184"/>
              <a:gd name="T9" fmla="*/ 83 h 136"/>
              <a:gd name="T10" fmla="*/ 0 w 184"/>
              <a:gd name="T11" fmla="*/ 109 h 136"/>
              <a:gd name="T12" fmla="*/ 26 w 184"/>
              <a:gd name="T13" fmla="*/ 136 h 136"/>
              <a:gd name="T14" fmla="*/ 151 w 184"/>
              <a:gd name="T15" fmla="*/ 136 h 136"/>
              <a:gd name="T16" fmla="*/ 184 w 184"/>
              <a:gd name="T17" fmla="*/ 102 h 136"/>
              <a:gd name="T18" fmla="*/ 151 w 184"/>
              <a:gd name="T19" fmla="*/ 69 h 136"/>
              <a:gd name="T20" fmla="*/ 31 w 184"/>
              <a:gd name="T21" fmla="*/ 63 h 136"/>
              <a:gd name="T22" fmla="*/ 39 w 184"/>
              <a:gd name="T23" fmla="*/ 58 h 136"/>
              <a:gd name="T24" fmla="*/ 22 w 184"/>
              <a:gd name="T25" fmla="*/ 32 h 136"/>
              <a:gd name="T26" fmla="*/ 30 w 184"/>
              <a:gd name="T27" fmla="*/ 10 h 136"/>
              <a:gd name="T28" fmla="*/ 53 w 184"/>
              <a:gd name="T29" fmla="*/ 12 h 136"/>
              <a:gd name="T30" fmla="*/ 70 w 184"/>
              <a:gd name="T31" fmla="*/ 38 h 136"/>
              <a:gd name="T32" fmla="*/ 78 w 184"/>
              <a:gd name="T33" fmla="*/ 33 h 136"/>
              <a:gd name="T34" fmla="*/ 64 w 184"/>
              <a:gd name="T35" fmla="*/ 12 h 136"/>
              <a:gd name="T36" fmla="*/ 76 w 184"/>
              <a:gd name="T37" fmla="*/ 4 h 136"/>
              <a:gd name="T38" fmla="*/ 23 w 184"/>
              <a:gd name="T39" fmla="*/ 0 h 136"/>
              <a:gd name="T40" fmla="*/ 6 w 184"/>
              <a:gd name="T41" fmla="*/ 50 h 136"/>
              <a:gd name="T42" fmla="*/ 18 w 184"/>
              <a:gd name="T43" fmla="*/ 42 h 136"/>
              <a:gd name="T44" fmla="*/ 31 w 184"/>
              <a:gd name="T45" fmla="*/ 6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136">
                <a:moveTo>
                  <a:pt x="151" y="69"/>
                </a:moveTo>
                <a:cubicBezTo>
                  <a:pt x="145" y="69"/>
                  <a:pt x="139" y="71"/>
                  <a:pt x="134" y="74"/>
                </a:cubicBezTo>
                <a:cubicBezTo>
                  <a:pt x="125" y="56"/>
                  <a:pt x="108" y="44"/>
                  <a:pt x="87" y="44"/>
                </a:cubicBezTo>
                <a:cubicBezTo>
                  <a:pt x="62" y="44"/>
                  <a:pt x="42" y="62"/>
                  <a:pt x="37" y="85"/>
                </a:cubicBezTo>
                <a:cubicBezTo>
                  <a:pt x="33" y="83"/>
                  <a:pt x="30" y="83"/>
                  <a:pt x="26" y="83"/>
                </a:cubicBezTo>
                <a:cubicBezTo>
                  <a:pt x="11" y="83"/>
                  <a:pt x="0" y="94"/>
                  <a:pt x="0" y="109"/>
                </a:cubicBezTo>
                <a:cubicBezTo>
                  <a:pt x="0" y="124"/>
                  <a:pt x="11" y="136"/>
                  <a:pt x="26" y="136"/>
                </a:cubicBezTo>
                <a:cubicBezTo>
                  <a:pt x="151" y="136"/>
                  <a:pt x="151" y="136"/>
                  <a:pt x="151" y="136"/>
                </a:cubicBezTo>
                <a:cubicBezTo>
                  <a:pt x="169" y="136"/>
                  <a:pt x="184" y="121"/>
                  <a:pt x="184" y="102"/>
                </a:cubicBezTo>
                <a:cubicBezTo>
                  <a:pt x="184" y="84"/>
                  <a:pt x="169" y="69"/>
                  <a:pt x="151" y="69"/>
                </a:cubicBezTo>
                <a:close/>
                <a:moveTo>
                  <a:pt x="31" y="63"/>
                </a:moveTo>
                <a:cubicBezTo>
                  <a:pt x="39" y="58"/>
                  <a:pt x="39" y="58"/>
                  <a:pt x="39" y="58"/>
                </a:cubicBezTo>
                <a:cubicBezTo>
                  <a:pt x="22" y="32"/>
                  <a:pt x="22" y="32"/>
                  <a:pt x="22" y="32"/>
                </a:cubicBezTo>
                <a:cubicBezTo>
                  <a:pt x="30" y="10"/>
                  <a:pt x="30" y="10"/>
                  <a:pt x="30" y="10"/>
                </a:cubicBezTo>
                <a:cubicBezTo>
                  <a:pt x="53" y="12"/>
                  <a:pt x="53" y="12"/>
                  <a:pt x="53" y="12"/>
                </a:cubicBezTo>
                <a:cubicBezTo>
                  <a:pt x="70" y="38"/>
                  <a:pt x="70" y="38"/>
                  <a:pt x="70" y="38"/>
                </a:cubicBezTo>
                <a:cubicBezTo>
                  <a:pt x="78" y="33"/>
                  <a:pt x="78" y="33"/>
                  <a:pt x="78" y="33"/>
                </a:cubicBezTo>
                <a:cubicBezTo>
                  <a:pt x="64" y="12"/>
                  <a:pt x="64" y="12"/>
                  <a:pt x="64" y="12"/>
                </a:cubicBezTo>
                <a:cubicBezTo>
                  <a:pt x="76" y="4"/>
                  <a:pt x="76" y="4"/>
                  <a:pt x="76" y="4"/>
                </a:cubicBezTo>
                <a:cubicBezTo>
                  <a:pt x="23" y="0"/>
                  <a:pt x="23" y="0"/>
                  <a:pt x="23" y="0"/>
                </a:cubicBezTo>
                <a:cubicBezTo>
                  <a:pt x="6" y="50"/>
                  <a:pt x="6" y="50"/>
                  <a:pt x="6" y="50"/>
                </a:cubicBezTo>
                <a:cubicBezTo>
                  <a:pt x="18" y="42"/>
                  <a:pt x="18" y="42"/>
                  <a:pt x="18" y="42"/>
                </a:cubicBezTo>
                <a:lnTo>
                  <a:pt x="31" y="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98" name="Rectangle 97"/>
          <p:cNvSpPr/>
          <p:nvPr/>
        </p:nvSpPr>
        <p:spPr>
          <a:xfrm>
            <a:off x="6881638" y="4410534"/>
            <a:ext cx="803857" cy="455509"/>
          </a:xfrm>
          <a:prstGeom prst="rect">
            <a:avLst/>
          </a:prstGeom>
        </p:spPr>
        <p:txBody>
          <a:bodyPr wrap="none" lIns="121899" tIns="60949" rIns="121899" bIns="60949">
            <a:spAutoFit/>
          </a:bodyPr>
          <a:lstStyle/>
          <a:p>
            <a:pPr defTabSz="914209">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pic>
        <p:nvPicPr>
          <p:cNvPr id="99" name="Picture 9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5516" y="4972861"/>
            <a:ext cx="2626077" cy="667232"/>
          </a:xfrm>
          <a:prstGeom prst="rect">
            <a:avLst/>
          </a:prstGeom>
        </p:spPr>
      </p:pic>
      <p:sp>
        <p:nvSpPr>
          <p:cNvPr id="100" name="Rectangle 99"/>
          <p:cNvSpPr/>
          <p:nvPr/>
        </p:nvSpPr>
        <p:spPr bwMode="auto">
          <a:xfrm>
            <a:off x="3289838" y="2362200"/>
            <a:ext cx="4684573" cy="3392600"/>
          </a:xfrm>
          <a:prstGeom prst="rect">
            <a:avLst/>
          </a:prstGeom>
          <a:noFill/>
          <a:ln w="38100">
            <a:solidFill>
              <a:schemeClr val="accent6"/>
            </a:solidFill>
            <a:prstDash val="dash"/>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01" name="Rectangle 100"/>
          <p:cNvSpPr/>
          <p:nvPr/>
        </p:nvSpPr>
        <p:spPr bwMode="auto">
          <a:xfrm>
            <a:off x="8084463" y="2362200"/>
            <a:ext cx="1499804" cy="3384133"/>
          </a:xfrm>
          <a:prstGeom prst="rect">
            <a:avLst/>
          </a:prstGeom>
          <a:noFill/>
          <a:ln w="38100">
            <a:solidFill>
              <a:schemeClr val="accent6"/>
            </a:solidFill>
            <a:prstDash val="dash"/>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02" name="TextBox 101"/>
          <p:cNvSpPr txBox="1"/>
          <p:nvPr/>
        </p:nvSpPr>
        <p:spPr>
          <a:xfrm>
            <a:off x="8333160" y="4938046"/>
            <a:ext cx="1002410" cy="738664"/>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sz="1600" dirty="0"/>
              <a:t>Windows Azure SQL Database</a:t>
            </a:r>
          </a:p>
        </p:txBody>
      </p:sp>
    </p:spTree>
    <p:extLst>
      <p:ext uri="{BB962C8B-B14F-4D97-AF65-F5344CB8AC3E}">
        <p14:creationId xmlns:p14="http://schemas.microsoft.com/office/powerpoint/2010/main" val="48153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up)">
                                      <p:cBhvr>
                                        <p:cTn id="12" dur="500"/>
                                        <p:tgtEl>
                                          <p:spTgt spid="100"/>
                                        </p:tgtEl>
                                      </p:cBhvr>
                                    </p:animEffect>
                                  </p:childTnLst>
                                </p:cTn>
                              </p:par>
                              <p:par>
                                <p:cTn id="13" presetID="22" presetClass="entr" presetSubtype="1" fill="hold" nodeType="with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wipe(up)">
                                      <p:cBhvr>
                                        <p:cTn id="15" dur="500"/>
                                        <p:tgtEl>
                                          <p:spTgt spid="9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01"/>
                                        </p:tgtEl>
                                        <p:attrNameLst>
                                          <p:attrName>style.visibility</p:attrName>
                                        </p:attrNameLst>
                                      </p:cBhvr>
                                      <p:to>
                                        <p:strVal val="visible"/>
                                      </p:to>
                                    </p:set>
                                    <p:animEffect transition="in" filter="wipe(up)">
                                      <p:cBhvr>
                                        <p:cTn id="20" dur="500"/>
                                        <p:tgtEl>
                                          <p:spTgt spid="101"/>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wipe(up)">
                                      <p:cBhvr>
                                        <p:cTn id="23"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00" grpId="0" animBg="1"/>
      <p:bldP spid="101" grpId="0" animBg="1"/>
      <p:bldP spid="1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903221028"/>
              </p:ext>
            </p:extLst>
          </p:nvPr>
        </p:nvGraphicFramePr>
        <p:xfrm>
          <a:off x="1" y="13"/>
          <a:ext cx="158751" cy="158751"/>
        </p:xfrm>
        <a:graphic>
          <a:graphicData uri="http://schemas.openxmlformats.org/presentationml/2006/ole">
            <mc:AlternateContent xmlns:mc="http://schemas.openxmlformats.org/markup-compatibility/2006">
              <mc:Choice xmlns:v="urn:schemas-microsoft-com:vml" Requires="v">
                <p:oleObj spid="_x0000_s3109"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 y="13"/>
                        <a:ext cx="158751" cy="158751"/>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IN" smtClean="0"/>
              <a:t>SQL Server in a Virtual Machine</a:t>
            </a:r>
            <a:endParaRPr lang="en-US" dirty="0"/>
          </a:p>
        </p:txBody>
      </p:sp>
      <p:grpSp>
        <p:nvGrpSpPr>
          <p:cNvPr id="13" name="Group 12"/>
          <p:cNvGrpSpPr/>
          <p:nvPr/>
        </p:nvGrpSpPr>
        <p:grpSpPr>
          <a:xfrm>
            <a:off x="1282901" y="1100529"/>
            <a:ext cx="9498842" cy="5493806"/>
            <a:chOff x="1282900" y="1100527"/>
            <a:chExt cx="9498842" cy="5493806"/>
          </a:xfrm>
        </p:grpSpPr>
        <p:grpSp>
          <p:nvGrpSpPr>
            <p:cNvPr id="11" name="Group 10"/>
            <p:cNvGrpSpPr/>
            <p:nvPr/>
          </p:nvGrpSpPr>
          <p:grpSpPr>
            <a:xfrm>
              <a:off x="1282901" y="1100527"/>
              <a:ext cx="9498841" cy="1280161"/>
              <a:chOff x="1282901" y="1061479"/>
              <a:chExt cx="9498841" cy="1280161"/>
            </a:xfrm>
          </p:grpSpPr>
          <p:grpSp>
            <p:nvGrpSpPr>
              <p:cNvPr id="9" name="Group 8"/>
              <p:cNvGrpSpPr/>
              <p:nvPr/>
            </p:nvGrpSpPr>
            <p:grpSpPr>
              <a:xfrm>
                <a:off x="1282901" y="1061480"/>
                <a:ext cx="1645920" cy="1280160"/>
                <a:chOff x="352269" y="5025175"/>
                <a:chExt cx="1724280" cy="1399758"/>
              </a:xfrm>
            </p:grpSpPr>
            <p:sp>
              <p:nvSpPr>
                <p:cNvPr id="58" name="Rectangle 57"/>
                <p:cNvSpPr/>
                <p:nvPr>
                  <p:custDataLst>
                    <p:tags r:id="rId11"/>
                  </p:custDataLst>
                </p:nvPr>
              </p:nvSpPr>
              <p:spPr bwMode="auto">
                <a:xfrm>
                  <a:off x="352269" y="5025175"/>
                  <a:ext cx="1724280" cy="1399758"/>
                </a:xfrm>
                <a:prstGeom prst="rect">
                  <a:avLst/>
                </a:prstGeom>
                <a:solidFill>
                  <a:schemeClr val="accent3"/>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45715" tIns="45715" rIns="91428" bIns="45715" numCol="1" rtlCol="0" anchor="b" anchorCtr="0" compatLnSpc="1">
                  <a:prstTxWarp prst="textNoShape">
                    <a:avLst/>
                  </a:prstTxWarp>
                  <a:noAutofit/>
                </a:bodyPr>
                <a:lstStyle/>
                <a:p>
                  <a:pPr algn="ctr" defTabSz="1624265" fontAlgn="base">
                    <a:spcBef>
                      <a:spcPts val="1120"/>
                    </a:spcBef>
                    <a:spcAft>
                      <a:spcPct val="0"/>
                    </a:spcAft>
                    <a:buClr>
                      <a:srgbClr val="C2C2C2">
                        <a:lumMod val="75000"/>
                      </a:srgbClr>
                    </a:buClr>
                    <a:buSzPct val="100000"/>
                  </a:pPr>
                  <a:r>
                    <a:rPr lang="en-US" sz="1600" b="1" dirty="0">
                      <a:solidFill>
                        <a:srgbClr val="FFFFFF">
                          <a:alpha val="99000"/>
                        </a:srgbClr>
                      </a:solidFill>
                      <a:cs typeface="Segoe UI" pitchFamily="34" charset="0"/>
                    </a:rPr>
                    <a:t/>
                  </a:r>
                  <a:br>
                    <a:rPr lang="en-US" sz="1600" b="1" dirty="0">
                      <a:solidFill>
                        <a:srgbClr val="FFFFFF">
                          <a:alpha val="99000"/>
                        </a:srgbClr>
                      </a:solidFill>
                      <a:cs typeface="Segoe UI" pitchFamily="34" charset="0"/>
                    </a:rPr>
                  </a:br>
                  <a:r>
                    <a:rPr lang="en-US" sz="1600" b="1" dirty="0">
                      <a:solidFill>
                        <a:srgbClr val="FFFFFF">
                          <a:alpha val="99000"/>
                        </a:srgbClr>
                      </a:solidFill>
                      <a:cs typeface="Segoe UI" pitchFamily="34" charset="0"/>
                    </a:rPr>
                    <a:t> </a:t>
                  </a:r>
                </a:p>
              </p:txBody>
            </p:sp>
            <p:pic>
              <p:nvPicPr>
                <p:cNvPr id="64" name="Picture 2"/>
                <p:cNvPicPr>
                  <a:picLocks noChangeAspect="1" noChangeArrowheads="1"/>
                </p:cNvPicPr>
                <p:nvPr/>
              </p:nvPicPr>
              <p:blipFill rotWithShape="1">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l="7630" r="5505" b="15070"/>
                <a:stretch/>
              </p:blipFill>
              <p:spPr bwMode="auto">
                <a:xfrm>
                  <a:off x="593624" y="5340685"/>
                  <a:ext cx="1241569" cy="76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Rectangle 81"/>
              <p:cNvSpPr/>
              <p:nvPr>
                <p:custDataLst>
                  <p:tags r:id="rId10"/>
                </p:custDataLst>
              </p:nvPr>
            </p:nvSpPr>
            <p:spPr bwMode="auto">
              <a:xfrm>
                <a:off x="3043368" y="1061479"/>
                <a:ext cx="7738374" cy="1280160"/>
              </a:xfrm>
              <a:prstGeom prst="rect">
                <a:avLst/>
              </a:prstGeom>
              <a:solidFill>
                <a:schemeClr val="accent2"/>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37160" tIns="121883" rIns="121883" bIns="121883" numCol="1" rtlCol="0" anchor="ctr" anchorCtr="0" compatLnSpc="1">
                <a:prstTxWarp prst="textNoShape">
                  <a:avLst/>
                </a:prstTxWarp>
                <a:noAutofit/>
              </a:bodyPr>
              <a:lstStyle/>
              <a:p>
                <a:pPr defTabSz="1624265" fontAlgn="base">
                  <a:spcBef>
                    <a:spcPts val="400"/>
                  </a:spcBef>
                  <a:spcAft>
                    <a:spcPts val="400"/>
                  </a:spcAft>
                  <a:buClr>
                    <a:srgbClr val="C2C2C2">
                      <a:lumMod val="75000"/>
                    </a:srgbClr>
                  </a:buClr>
                  <a:buSzPct val="100000"/>
                </a:pPr>
                <a:r>
                  <a:rPr lang="en-US" sz="2400" dirty="0">
                    <a:solidFill>
                      <a:srgbClr val="FFFFFF">
                        <a:alpha val="99000"/>
                      </a:srgbClr>
                    </a:solidFill>
                    <a:cs typeface="Segoe UI" pitchFamily="34" charset="0"/>
                  </a:rPr>
                  <a:t>Full SQL Server capability</a:t>
                </a:r>
                <a:endParaRPr lang="en-US" sz="2000" dirty="0">
                  <a:gradFill>
                    <a:gsLst>
                      <a:gs pos="0">
                        <a:schemeClr val="tx1"/>
                      </a:gs>
                      <a:gs pos="100000">
                        <a:schemeClr val="tx1"/>
                      </a:gs>
                    </a:gsLst>
                    <a:lin ang="5400000" scaled="0"/>
                  </a:gradFill>
                  <a:cs typeface="Segoe UI" pitchFamily="34" charset="0"/>
                </a:endParaRPr>
              </a:p>
            </p:txBody>
          </p:sp>
        </p:grpSp>
        <p:grpSp>
          <p:nvGrpSpPr>
            <p:cNvPr id="10" name="Group 9"/>
            <p:cNvGrpSpPr/>
            <p:nvPr/>
          </p:nvGrpSpPr>
          <p:grpSpPr>
            <a:xfrm>
              <a:off x="1282900" y="2505076"/>
              <a:ext cx="9498842" cy="1280160"/>
              <a:chOff x="1282900" y="2445879"/>
              <a:chExt cx="9498842" cy="1280160"/>
            </a:xfrm>
          </p:grpSpPr>
          <p:sp>
            <p:nvSpPr>
              <p:cNvPr id="66" name="Rectangle 65"/>
              <p:cNvSpPr/>
              <p:nvPr>
                <p:custDataLst>
                  <p:tags r:id="rId8"/>
                </p:custDataLst>
              </p:nvPr>
            </p:nvSpPr>
            <p:spPr bwMode="auto">
              <a:xfrm>
                <a:off x="3043368" y="2445879"/>
                <a:ext cx="7738374" cy="1280160"/>
              </a:xfrm>
              <a:prstGeom prst="rect">
                <a:avLst/>
              </a:prstGeom>
              <a:solidFill>
                <a:schemeClr val="accent2"/>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37160" tIns="121883" rIns="121883" bIns="121883" numCol="1" rtlCol="0" anchor="ctr" anchorCtr="0" compatLnSpc="1">
                <a:prstTxWarp prst="textNoShape">
                  <a:avLst/>
                </a:prstTxWarp>
                <a:noAutofit/>
              </a:bodyPr>
              <a:lstStyle/>
              <a:p>
                <a:pPr defTabSz="1624265" fontAlgn="base">
                  <a:spcBef>
                    <a:spcPts val="400"/>
                  </a:spcBef>
                  <a:spcAft>
                    <a:spcPts val="400"/>
                  </a:spcAft>
                  <a:buClr>
                    <a:srgbClr val="C2C2C2">
                      <a:lumMod val="75000"/>
                    </a:srgbClr>
                  </a:buClr>
                  <a:buSzPct val="100000"/>
                </a:pPr>
                <a:r>
                  <a:rPr lang="en-US" sz="2400" dirty="0">
                    <a:solidFill>
                      <a:srgbClr val="FFFFFF">
                        <a:alpha val="99000"/>
                      </a:srgbClr>
                    </a:solidFill>
                    <a:cs typeface="Segoe UI" pitchFamily="34" charset="0"/>
                  </a:rPr>
                  <a:t>Low TCO for existing apps</a:t>
                </a:r>
                <a:endParaRPr lang="en-US" sz="2000" dirty="0">
                  <a:gradFill>
                    <a:gsLst>
                      <a:gs pos="0">
                        <a:schemeClr val="tx1"/>
                      </a:gs>
                      <a:gs pos="100000">
                        <a:schemeClr val="tx1"/>
                      </a:gs>
                    </a:gsLst>
                    <a:lin ang="5400000" scaled="0"/>
                  </a:gradFill>
                  <a:cs typeface="Segoe UI" pitchFamily="34" charset="0"/>
                </a:endParaRPr>
              </a:p>
            </p:txBody>
          </p:sp>
          <p:grpSp>
            <p:nvGrpSpPr>
              <p:cNvPr id="6" name="Group 5"/>
              <p:cNvGrpSpPr/>
              <p:nvPr/>
            </p:nvGrpSpPr>
            <p:grpSpPr>
              <a:xfrm>
                <a:off x="1282900" y="2445879"/>
                <a:ext cx="1645921" cy="1280160"/>
                <a:chOff x="548092" y="1214350"/>
                <a:chExt cx="1528457" cy="1399758"/>
              </a:xfrm>
            </p:grpSpPr>
            <p:sp>
              <p:nvSpPr>
                <p:cNvPr id="74" name="Rectangle 73"/>
                <p:cNvSpPr/>
                <p:nvPr>
                  <p:custDataLst>
                    <p:tags r:id="rId9"/>
                  </p:custDataLst>
                </p:nvPr>
              </p:nvSpPr>
              <p:spPr bwMode="auto">
                <a:xfrm>
                  <a:off x="548092" y="1214350"/>
                  <a:ext cx="1528457" cy="1399758"/>
                </a:xfrm>
                <a:prstGeom prst="rect">
                  <a:avLst/>
                </a:prstGeom>
                <a:solidFill>
                  <a:schemeClr val="accent3"/>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45715" tIns="45715" rIns="91428" bIns="45715" numCol="1" rtlCol="0" anchor="b" anchorCtr="0" compatLnSpc="1">
                  <a:prstTxWarp prst="textNoShape">
                    <a:avLst/>
                  </a:prstTxWarp>
                  <a:noAutofit/>
                </a:bodyPr>
                <a:lstStyle/>
                <a:p>
                  <a:pPr algn="ctr" defTabSz="1624265" fontAlgn="base">
                    <a:spcBef>
                      <a:spcPts val="1120"/>
                    </a:spcBef>
                    <a:spcAft>
                      <a:spcPct val="0"/>
                    </a:spcAft>
                    <a:buClr>
                      <a:srgbClr val="C2C2C2">
                        <a:lumMod val="75000"/>
                      </a:srgbClr>
                    </a:buClr>
                    <a:buSzPct val="100000"/>
                  </a:pPr>
                  <a:r>
                    <a:rPr lang="en-US" sz="1600" b="1" dirty="0">
                      <a:solidFill>
                        <a:srgbClr val="FFFFFF">
                          <a:alpha val="99000"/>
                        </a:srgbClr>
                      </a:solidFill>
                      <a:cs typeface="Segoe UI" pitchFamily="34" charset="0"/>
                    </a:rPr>
                    <a:t/>
                  </a:r>
                  <a:br>
                    <a:rPr lang="en-US" sz="1600" b="1" dirty="0">
                      <a:solidFill>
                        <a:srgbClr val="FFFFFF">
                          <a:alpha val="99000"/>
                        </a:srgbClr>
                      </a:solidFill>
                      <a:cs typeface="Segoe UI" pitchFamily="34" charset="0"/>
                    </a:rPr>
                  </a:br>
                  <a:r>
                    <a:rPr lang="en-US" sz="1600" b="1" dirty="0">
                      <a:solidFill>
                        <a:srgbClr val="FFFFFF">
                          <a:alpha val="99000"/>
                        </a:srgbClr>
                      </a:solidFill>
                      <a:cs typeface="Segoe UI" pitchFamily="34" charset="0"/>
                    </a:rPr>
                    <a:t/>
                  </a:r>
                  <a:br>
                    <a:rPr lang="en-US" sz="1600" b="1" dirty="0">
                      <a:solidFill>
                        <a:srgbClr val="FFFFFF">
                          <a:alpha val="99000"/>
                        </a:srgbClr>
                      </a:solidFill>
                      <a:cs typeface="Segoe UI" pitchFamily="34" charset="0"/>
                    </a:rPr>
                  </a:br>
                  <a:endParaRPr lang="en-US" sz="1600" b="1" dirty="0">
                    <a:solidFill>
                      <a:srgbClr val="FFFFFF">
                        <a:alpha val="99000"/>
                      </a:srgbClr>
                    </a:solidFill>
                    <a:cs typeface="Segoe UI" pitchFamily="34" charset="0"/>
                  </a:endParaRPr>
                </a:p>
              </p:txBody>
            </p:sp>
            <p:pic>
              <p:nvPicPr>
                <p:cNvPr id="59" name="Picture 58"/>
                <p:cNvPicPr>
                  <a:picLocks noChangeAspect="1"/>
                </p:cNvPicPr>
                <p:nvPr/>
              </p:nvPicPr>
              <p:blipFill>
                <a:blip r:embed="rId18" cstate="print">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37116" y="1540055"/>
                  <a:ext cx="952998" cy="769083"/>
                </a:xfrm>
                <a:prstGeom prst="rect">
                  <a:avLst/>
                </a:prstGeom>
              </p:spPr>
            </p:pic>
          </p:grpSp>
        </p:grpSp>
        <p:grpSp>
          <p:nvGrpSpPr>
            <p:cNvPr id="5" name="Group 4"/>
            <p:cNvGrpSpPr/>
            <p:nvPr/>
          </p:nvGrpSpPr>
          <p:grpSpPr>
            <a:xfrm>
              <a:off x="1282900" y="3909624"/>
              <a:ext cx="9498842" cy="1280161"/>
              <a:chOff x="1282900" y="3850427"/>
              <a:chExt cx="9498842" cy="1280161"/>
            </a:xfrm>
          </p:grpSpPr>
          <p:grpSp>
            <p:nvGrpSpPr>
              <p:cNvPr id="8" name="Group 7"/>
              <p:cNvGrpSpPr/>
              <p:nvPr/>
            </p:nvGrpSpPr>
            <p:grpSpPr>
              <a:xfrm>
                <a:off x="1282900" y="3850427"/>
                <a:ext cx="1645921" cy="1280160"/>
                <a:chOff x="710774" y="5023734"/>
                <a:chExt cx="1528457" cy="1399758"/>
              </a:xfrm>
            </p:grpSpPr>
            <p:sp>
              <p:nvSpPr>
                <p:cNvPr id="57" name="Rectangle 56"/>
                <p:cNvSpPr/>
                <p:nvPr>
                  <p:custDataLst>
                    <p:tags r:id="rId7"/>
                  </p:custDataLst>
                </p:nvPr>
              </p:nvSpPr>
              <p:spPr bwMode="auto">
                <a:xfrm>
                  <a:off x="710774" y="5023734"/>
                  <a:ext cx="1528457" cy="1399758"/>
                </a:xfrm>
                <a:prstGeom prst="rect">
                  <a:avLst/>
                </a:prstGeom>
                <a:solidFill>
                  <a:schemeClr val="accent3"/>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45715" tIns="45715" rIns="91428" bIns="45715" numCol="1" rtlCol="0" anchor="b" anchorCtr="0" compatLnSpc="1">
                  <a:prstTxWarp prst="textNoShape">
                    <a:avLst/>
                  </a:prstTxWarp>
                  <a:noAutofit/>
                </a:bodyPr>
                <a:lstStyle/>
                <a:p>
                  <a:pPr algn="ctr" defTabSz="1624265" fontAlgn="base">
                    <a:spcBef>
                      <a:spcPts val="1120"/>
                    </a:spcBef>
                    <a:spcAft>
                      <a:spcPct val="0"/>
                    </a:spcAft>
                    <a:buClr>
                      <a:srgbClr val="C2C2C2">
                        <a:lumMod val="75000"/>
                      </a:srgbClr>
                    </a:buClr>
                    <a:buSzPct val="100000"/>
                  </a:pPr>
                  <a:r>
                    <a:rPr lang="en-US" sz="1600" b="1" dirty="0">
                      <a:solidFill>
                        <a:srgbClr val="FFFFFF">
                          <a:alpha val="99000"/>
                        </a:srgbClr>
                      </a:solidFill>
                      <a:cs typeface="Segoe UI" pitchFamily="34" charset="0"/>
                    </a:rPr>
                    <a:t/>
                  </a:r>
                  <a:br>
                    <a:rPr lang="en-US" sz="1600" b="1" dirty="0">
                      <a:solidFill>
                        <a:srgbClr val="FFFFFF">
                          <a:alpha val="99000"/>
                        </a:srgbClr>
                      </a:solidFill>
                      <a:cs typeface="Segoe UI" pitchFamily="34" charset="0"/>
                    </a:rPr>
                  </a:br>
                  <a:r>
                    <a:rPr lang="en-US" sz="1600" b="1" dirty="0">
                      <a:solidFill>
                        <a:srgbClr val="FFFFFF">
                          <a:alpha val="99000"/>
                        </a:srgbClr>
                      </a:solidFill>
                      <a:cs typeface="Segoe UI" pitchFamily="34" charset="0"/>
                    </a:rPr>
                    <a:t/>
                  </a:r>
                  <a:br>
                    <a:rPr lang="en-US" sz="1600" b="1" dirty="0">
                      <a:solidFill>
                        <a:srgbClr val="FFFFFF">
                          <a:alpha val="99000"/>
                        </a:srgbClr>
                      </a:solidFill>
                      <a:cs typeface="Segoe UI" pitchFamily="34" charset="0"/>
                    </a:rPr>
                  </a:br>
                  <a:endParaRPr lang="en-US" sz="1600" b="1" dirty="0">
                    <a:solidFill>
                      <a:srgbClr val="FFFFFF">
                        <a:alpha val="99000"/>
                      </a:srgbClr>
                    </a:solidFill>
                    <a:cs typeface="Segoe UI" pitchFamily="34" charset="0"/>
                  </a:endParaRPr>
                </a:p>
              </p:txBody>
            </p:sp>
            <p:pic>
              <p:nvPicPr>
                <p:cNvPr id="54" name="Picture 53"/>
                <p:cNvPicPr>
                  <a:picLocks noChangeAspect="1"/>
                </p:cNvPicPr>
                <p:nvPr/>
              </p:nvPicPr>
              <p:blipFill>
                <a:blip r:embed="rId20" cstate="print">
                  <a:extLst>
                    <a:ext uri="{BEBA8EAE-BF5A-486C-A8C5-ECC9F3942E4B}">
                      <a14:imgProps xmlns:a14="http://schemas.microsoft.com/office/drawing/2010/main">
                        <a14:imgLayer r:embed="rId2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85406" y="5276536"/>
                  <a:ext cx="1045192" cy="897033"/>
                </a:xfrm>
                <a:prstGeom prst="rect">
                  <a:avLst/>
                </a:prstGeom>
              </p:spPr>
            </p:pic>
          </p:grpSp>
          <p:sp>
            <p:nvSpPr>
              <p:cNvPr id="78" name="Rectangle 77"/>
              <p:cNvSpPr/>
              <p:nvPr>
                <p:custDataLst>
                  <p:tags r:id="rId6"/>
                </p:custDataLst>
              </p:nvPr>
            </p:nvSpPr>
            <p:spPr bwMode="auto">
              <a:xfrm>
                <a:off x="3043368" y="3850428"/>
                <a:ext cx="7738374" cy="1280160"/>
              </a:xfrm>
              <a:prstGeom prst="rect">
                <a:avLst/>
              </a:prstGeom>
              <a:solidFill>
                <a:schemeClr val="accent2"/>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37160" tIns="121883" rIns="121883" bIns="121883" numCol="1" rtlCol="0" anchor="ctr" anchorCtr="0" compatLnSpc="1">
                <a:prstTxWarp prst="textNoShape">
                  <a:avLst/>
                </a:prstTxWarp>
                <a:noAutofit/>
              </a:bodyPr>
              <a:lstStyle/>
              <a:p>
                <a:pPr defTabSz="1624265" fontAlgn="base">
                  <a:spcBef>
                    <a:spcPts val="400"/>
                  </a:spcBef>
                  <a:spcAft>
                    <a:spcPts val="400"/>
                  </a:spcAft>
                  <a:buClr>
                    <a:srgbClr val="C2C2C2">
                      <a:lumMod val="75000"/>
                    </a:srgbClr>
                  </a:buClr>
                  <a:buSzPct val="100000"/>
                </a:pPr>
                <a:r>
                  <a:rPr lang="en-US" sz="2400" dirty="0">
                    <a:solidFill>
                      <a:srgbClr val="FFFFFF">
                        <a:alpha val="99000"/>
                      </a:srgbClr>
                    </a:solidFill>
                    <a:cs typeface="Segoe UI" pitchFamily="34" charset="0"/>
                  </a:rPr>
                  <a:t>Flexibility &amp; control</a:t>
                </a:r>
                <a:r>
                  <a:rPr lang="en-US" sz="2000" dirty="0">
                    <a:gradFill>
                      <a:gsLst>
                        <a:gs pos="0">
                          <a:schemeClr val="tx1"/>
                        </a:gs>
                        <a:gs pos="100000">
                          <a:schemeClr val="tx1"/>
                        </a:gs>
                      </a:gsLst>
                      <a:lin ang="5400000" scaled="0"/>
                    </a:gradFill>
                    <a:cs typeface="Segoe UI" pitchFamily="34" charset="0"/>
                  </a:rPr>
                  <a:t> </a:t>
                </a:r>
              </a:p>
            </p:txBody>
          </p:sp>
        </p:grpSp>
        <p:grpSp>
          <p:nvGrpSpPr>
            <p:cNvPr id="4" name="Group 3"/>
            <p:cNvGrpSpPr/>
            <p:nvPr/>
          </p:nvGrpSpPr>
          <p:grpSpPr>
            <a:xfrm>
              <a:off x="1282900" y="5314173"/>
              <a:ext cx="9498842" cy="1280160"/>
              <a:chOff x="1282900" y="5254976"/>
              <a:chExt cx="9498842" cy="1280160"/>
            </a:xfrm>
          </p:grpSpPr>
          <p:grpSp>
            <p:nvGrpSpPr>
              <p:cNvPr id="7" name="Group 6"/>
              <p:cNvGrpSpPr/>
              <p:nvPr/>
            </p:nvGrpSpPr>
            <p:grpSpPr>
              <a:xfrm>
                <a:off x="1282900" y="5254976"/>
                <a:ext cx="1645921" cy="1280160"/>
                <a:chOff x="710774" y="4898097"/>
                <a:chExt cx="1528457" cy="1399758"/>
              </a:xfrm>
            </p:grpSpPr>
            <p:sp>
              <p:nvSpPr>
                <p:cNvPr id="56" name="Rectangle 55"/>
                <p:cNvSpPr/>
                <p:nvPr>
                  <p:custDataLst>
                    <p:tags r:id="rId5"/>
                  </p:custDataLst>
                </p:nvPr>
              </p:nvSpPr>
              <p:spPr bwMode="auto">
                <a:xfrm>
                  <a:off x="710774" y="4898097"/>
                  <a:ext cx="1528457" cy="1399758"/>
                </a:xfrm>
                <a:prstGeom prst="rect">
                  <a:avLst/>
                </a:prstGeom>
                <a:solidFill>
                  <a:schemeClr val="accent3"/>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45715" tIns="45715" rIns="91428" bIns="45715" numCol="1" rtlCol="0" anchor="b" anchorCtr="0" compatLnSpc="1">
                  <a:prstTxWarp prst="textNoShape">
                    <a:avLst/>
                  </a:prstTxWarp>
                  <a:noAutofit/>
                </a:bodyPr>
                <a:lstStyle/>
                <a:p>
                  <a:pPr algn="ctr" defTabSz="1624265" fontAlgn="base">
                    <a:spcBef>
                      <a:spcPts val="1120"/>
                    </a:spcBef>
                    <a:spcAft>
                      <a:spcPct val="0"/>
                    </a:spcAft>
                    <a:buClr>
                      <a:srgbClr val="C2C2C2">
                        <a:lumMod val="75000"/>
                      </a:srgbClr>
                    </a:buClr>
                    <a:buSzPct val="100000"/>
                  </a:pPr>
                  <a:r>
                    <a:rPr lang="en-US" sz="1600" b="1" dirty="0">
                      <a:solidFill>
                        <a:srgbClr val="FFFFFF">
                          <a:alpha val="99000"/>
                        </a:srgbClr>
                      </a:solidFill>
                      <a:cs typeface="Segoe UI" pitchFamily="34" charset="0"/>
                    </a:rPr>
                    <a:t/>
                  </a:r>
                  <a:br>
                    <a:rPr lang="en-US" sz="1600" b="1" dirty="0">
                      <a:solidFill>
                        <a:srgbClr val="FFFFFF">
                          <a:alpha val="99000"/>
                        </a:srgbClr>
                      </a:solidFill>
                      <a:cs typeface="Segoe UI" pitchFamily="34" charset="0"/>
                    </a:rPr>
                  </a:br>
                  <a:r>
                    <a:rPr lang="en-US" sz="1600" b="1" dirty="0">
                      <a:solidFill>
                        <a:srgbClr val="FFFFFF">
                          <a:alpha val="99000"/>
                        </a:srgbClr>
                      </a:solidFill>
                      <a:cs typeface="Segoe UI" pitchFamily="34" charset="0"/>
                    </a:rPr>
                    <a:t/>
                  </a:r>
                  <a:br>
                    <a:rPr lang="en-US" sz="1600" b="1" dirty="0">
                      <a:solidFill>
                        <a:srgbClr val="FFFFFF">
                          <a:alpha val="99000"/>
                        </a:srgbClr>
                      </a:solidFill>
                      <a:cs typeface="Segoe UI" pitchFamily="34" charset="0"/>
                    </a:rPr>
                  </a:br>
                  <a:endParaRPr lang="en-US" sz="1600" b="1" dirty="0">
                    <a:solidFill>
                      <a:srgbClr val="FFFFFF">
                        <a:alpha val="99000"/>
                      </a:srgbClr>
                    </a:solidFill>
                    <a:cs typeface="Segoe UI" pitchFamily="34" charset="0"/>
                  </a:endParaRPr>
                </a:p>
              </p:txBody>
            </p:sp>
            <p:sp>
              <p:nvSpPr>
                <p:cNvPr id="55" name="Oval 2"/>
                <p:cNvSpPr>
                  <a:spLocks noChangeAspect="1"/>
                </p:cNvSpPr>
                <p:nvPr/>
              </p:nvSpPr>
              <p:spPr bwMode="auto">
                <a:xfrm>
                  <a:off x="1197215" y="5217375"/>
                  <a:ext cx="633280" cy="761202"/>
                </a:xfrm>
                <a:custGeom>
                  <a:avLst/>
                  <a:gdLst/>
                  <a:ahLst/>
                  <a:cxnLst/>
                  <a:rect l="l" t="t" r="r" b="b"/>
                  <a:pathLst>
                    <a:path w="6400801" h="6400800">
                      <a:moveTo>
                        <a:pt x="2938779" y="4069139"/>
                      </a:moveTo>
                      <a:cubicBezTo>
                        <a:pt x="2956231" y="4067140"/>
                        <a:pt x="2974014" y="4067638"/>
                        <a:pt x="2991556" y="4070755"/>
                      </a:cubicBezTo>
                      <a:cubicBezTo>
                        <a:pt x="3014946" y="4074909"/>
                        <a:pt x="3037908" y="4083720"/>
                        <a:pt x="3059084" y="4097472"/>
                      </a:cubicBezTo>
                      <a:cubicBezTo>
                        <a:pt x="3143792" y="4152481"/>
                        <a:pt x="3167866" y="4265744"/>
                        <a:pt x="3112857" y="4350451"/>
                      </a:cubicBezTo>
                      <a:lnTo>
                        <a:pt x="2988352" y="4542172"/>
                      </a:lnTo>
                      <a:cubicBezTo>
                        <a:pt x="2933343" y="4626878"/>
                        <a:pt x="2820081" y="4650954"/>
                        <a:pt x="2735373" y="4595945"/>
                      </a:cubicBezTo>
                      <a:cubicBezTo>
                        <a:pt x="2650665" y="4540935"/>
                        <a:pt x="2626590" y="4427672"/>
                        <a:pt x="2681600" y="4342965"/>
                      </a:cubicBezTo>
                      <a:lnTo>
                        <a:pt x="2806105" y="4151244"/>
                      </a:lnTo>
                      <a:cubicBezTo>
                        <a:pt x="2837048" y="4103596"/>
                        <a:pt x="2886422" y="4075134"/>
                        <a:pt x="2938779" y="4069139"/>
                      </a:cubicBezTo>
                      <a:close/>
                      <a:moveTo>
                        <a:pt x="5599195" y="3955694"/>
                      </a:moveTo>
                      <a:lnTo>
                        <a:pt x="6310324" y="3955694"/>
                      </a:lnTo>
                      <a:cubicBezTo>
                        <a:pt x="5971594" y="5358821"/>
                        <a:pt x="4707682" y="6400800"/>
                        <a:pt x="3200402" y="6400800"/>
                      </a:cubicBezTo>
                      <a:cubicBezTo>
                        <a:pt x="1795855" y="6400800"/>
                        <a:pt x="602631" y="5496018"/>
                        <a:pt x="174768" y="4236478"/>
                      </a:cubicBezTo>
                      <a:lnTo>
                        <a:pt x="911006" y="4236478"/>
                      </a:lnTo>
                      <a:cubicBezTo>
                        <a:pt x="1303909" y="5108844"/>
                        <a:pt x="2181368" y="5715000"/>
                        <a:pt x="3200402" y="5715000"/>
                      </a:cubicBezTo>
                      <a:cubicBezTo>
                        <a:pt x="4325971" y="5715000"/>
                        <a:pt x="5278816" y="4975478"/>
                        <a:pt x="5599195" y="3955694"/>
                      </a:cubicBezTo>
                      <a:close/>
                      <a:moveTo>
                        <a:pt x="1486918" y="3748003"/>
                      </a:moveTo>
                      <a:cubicBezTo>
                        <a:pt x="1504370" y="3746005"/>
                        <a:pt x="1522154" y="3746503"/>
                        <a:pt x="1539696" y="3749619"/>
                      </a:cubicBezTo>
                      <a:cubicBezTo>
                        <a:pt x="1563086" y="3753774"/>
                        <a:pt x="1586048" y="3762584"/>
                        <a:pt x="1607224" y="3776337"/>
                      </a:cubicBezTo>
                      <a:cubicBezTo>
                        <a:pt x="1691932" y="3831346"/>
                        <a:pt x="1716006" y="3944609"/>
                        <a:pt x="1660997" y="4029316"/>
                      </a:cubicBezTo>
                      <a:lnTo>
                        <a:pt x="1536492" y="4221036"/>
                      </a:lnTo>
                      <a:cubicBezTo>
                        <a:pt x="1481483" y="4305744"/>
                        <a:pt x="1368220" y="4329819"/>
                        <a:pt x="1283513" y="4274809"/>
                      </a:cubicBezTo>
                      <a:cubicBezTo>
                        <a:pt x="1198805" y="4219799"/>
                        <a:pt x="1174730" y="4106537"/>
                        <a:pt x="1229740" y="4021829"/>
                      </a:cubicBezTo>
                      <a:lnTo>
                        <a:pt x="1354245" y="3830109"/>
                      </a:lnTo>
                      <a:cubicBezTo>
                        <a:pt x="1385188" y="3782461"/>
                        <a:pt x="1434563" y="3753997"/>
                        <a:pt x="1486918" y="3748003"/>
                      </a:cubicBezTo>
                      <a:close/>
                      <a:moveTo>
                        <a:pt x="2583225" y="3741166"/>
                      </a:moveTo>
                      <a:cubicBezTo>
                        <a:pt x="2600677" y="3739167"/>
                        <a:pt x="2618461" y="3739666"/>
                        <a:pt x="2636003" y="3742783"/>
                      </a:cubicBezTo>
                      <a:cubicBezTo>
                        <a:pt x="2659393" y="3746937"/>
                        <a:pt x="2682355" y="3755747"/>
                        <a:pt x="2703532" y="3769499"/>
                      </a:cubicBezTo>
                      <a:cubicBezTo>
                        <a:pt x="2788239" y="3824509"/>
                        <a:pt x="2812314" y="3937772"/>
                        <a:pt x="2757304" y="4022479"/>
                      </a:cubicBezTo>
                      <a:lnTo>
                        <a:pt x="2458493" y="4482607"/>
                      </a:lnTo>
                      <a:cubicBezTo>
                        <a:pt x="2403484" y="4567315"/>
                        <a:pt x="2290221" y="4591390"/>
                        <a:pt x="2205514" y="4536380"/>
                      </a:cubicBezTo>
                      <a:cubicBezTo>
                        <a:pt x="2120806" y="4481370"/>
                        <a:pt x="2096732" y="4368108"/>
                        <a:pt x="2151741" y="4283400"/>
                      </a:cubicBezTo>
                      <a:lnTo>
                        <a:pt x="2450552" y="3823272"/>
                      </a:lnTo>
                      <a:cubicBezTo>
                        <a:pt x="2481495" y="3775625"/>
                        <a:pt x="2530870" y="3747161"/>
                        <a:pt x="2583225" y="3741166"/>
                      </a:cubicBezTo>
                      <a:close/>
                      <a:moveTo>
                        <a:pt x="2180840" y="3483954"/>
                      </a:moveTo>
                      <a:cubicBezTo>
                        <a:pt x="2198293" y="3481957"/>
                        <a:pt x="2216075" y="3482455"/>
                        <a:pt x="2233618" y="3485571"/>
                      </a:cubicBezTo>
                      <a:cubicBezTo>
                        <a:pt x="2257008" y="3489726"/>
                        <a:pt x="2279970" y="3498537"/>
                        <a:pt x="2301147" y="3512288"/>
                      </a:cubicBezTo>
                      <a:cubicBezTo>
                        <a:pt x="2385854" y="3567298"/>
                        <a:pt x="2409929" y="3680560"/>
                        <a:pt x="2354918" y="3765268"/>
                      </a:cubicBezTo>
                      <a:lnTo>
                        <a:pt x="1956504" y="4378773"/>
                      </a:lnTo>
                      <a:cubicBezTo>
                        <a:pt x="1901495" y="4463479"/>
                        <a:pt x="1788232" y="4487555"/>
                        <a:pt x="1703524" y="4432545"/>
                      </a:cubicBezTo>
                      <a:cubicBezTo>
                        <a:pt x="1618818" y="4377535"/>
                        <a:pt x="1594743" y="4264272"/>
                        <a:pt x="1649752" y="4179565"/>
                      </a:cubicBezTo>
                      <a:lnTo>
                        <a:pt x="2048167" y="3566060"/>
                      </a:lnTo>
                      <a:cubicBezTo>
                        <a:pt x="2079109" y="3518413"/>
                        <a:pt x="2128484" y="3489950"/>
                        <a:pt x="2180840" y="3483954"/>
                      </a:cubicBezTo>
                      <a:close/>
                      <a:moveTo>
                        <a:pt x="1956920" y="2161748"/>
                      </a:moveTo>
                      <a:cubicBezTo>
                        <a:pt x="1979525" y="2163726"/>
                        <a:pt x="2001374" y="2174326"/>
                        <a:pt x="2017112" y="2193079"/>
                      </a:cubicBezTo>
                      <a:cubicBezTo>
                        <a:pt x="2046159" y="2227697"/>
                        <a:pt x="2044230" y="2277999"/>
                        <a:pt x="2013153" y="2309251"/>
                      </a:cubicBezTo>
                      <a:lnTo>
                        <a:pt x="2014245" y="2310464"/>
                      </a:lnTo>
                      <a:lnTo>
                        <a:pt x="2008427" y="2315176"/>
                      </a:lnTo>
                      <a:cubicBezTo>
                        <a:pt x="2007986" y="2316444"/>
                        <a:pt x="2007094" y="2317222"/>
                        <a:pt x="2006184" y="2317986"/>
                      </a:cubicBezTo>
                      <a:lnTo>
                        <a:pt x="1806882" y="2485219"/>
                      </a:lnTo>
                      <a:cubicBezTo>
                        <a:pt x="1704191" y="2599553"/>
                        <a:pt x="1697282" y="2774681"/>
                        <a:pt x="1797185" y="2898050"/>
                      </a:cubicBezTo>
                      <a:cubicBezTo>
                        <a:pt x="1908420" y="3035413"/>
                        <a:pt x="2109946" y="3056594"/>
                        <a:pt x="2247309" y="2945360"/>
                      </a:cubicBezTo>
                      <a:lnTo>
                        <a:pt x="2338616" y="2871422"/>
                      </a:lnTo>
                      <a:lnTo>
                        <a:pt x="2338630" y="2871437"/>
                      </a:lnTo>
                      <a:lnTo>
                        <a:pt x="2338945" y="2871156"/>
                      </a:lnTo>
                      <a:lnTo>
                        <a:pt x="2602621" y="2657635"/>
                      </a:lnTo>
                      <a:cubicBezTo>
                        <a:pt x="2608606" y="2652788"/>
                        <a:pt x="2614369" y="2647772"/>
                        <a:pt x="2618891" y="2641505"/>
                      </a:cubicBezTo>
                      <a:cubicBezTo>
                        <a:pt x="2716015" y="2580063"/>
                        <a:pt x="2827312" y="2544504"/>
                        <a:pt x="2944280" y="2540144"/>
                      </a:cubicBezTo>
                      <a:cubicBezTo>
                        <a:pt x="2997945" y="2538144"/>
                        <a:pt x="3049962" y="2542817"/>
                        <a:pt x="3099337" y="2555009"/>
                      </a:cubicBezTo>
                      <a:cubicBezTo>
                        <a:pt x="3099582" y="2554669"/>
                        <a:pt x="3099830" y="2554330"/>
                        <a:pt x="3099955" y="2553895"/>
                      </a:cubicBezTo>
                      <a:lnTo>
                        <a:pt x="3507123" y="2641827"/>
                      </a:lnTo>
                      <a:lnTo>
                        <a:pt x="3840287" y="2720589"/>
                      </a:lnTo>
                      <a:lnTo>
                        <a:pt x="3839574" y="2722689"/>
                      </a:lnTo>
                      <a:cubicBezTo>
                        <a:pt x="3918505" y="2742806"/>
                        <a:pt x="3992686" y="2774673"/>
                        <a:pt x="4059647" y="2818014"/>
                      </a:cubicBezTo>
                      <a:lnTo>
                        <a:pt x="4436081" y="3181533"/>
                      </a:lnTo>
                      <a:lnTo>
                        <a:pt x="4492118" y="3242741"/>
                      </a:lnTo>
                      <a:cubicBezTo>
                        <a:pt x="4502616" y="3245767"/>
                        <a:pt x="4510658" y="3252516"/>
                        <a:pt x="4518205" y="3260063"/>
                      </a:cubicBezTo>
                      <a:lnTo>
                        <a:pt x="5035468" y="3777326"/>
                      </a:lnTo>
                      <a:cubicBezTo>
                        <a:pt x="5106887" y="3848745"/>
                        <a:pt x="5106887" y="3964538"/>
                        <a:pt x="5035467" y="4035957"/>
                      </a:cubicBezTo>
                      <a:cubicBezTo>
                        <a:pt x="4964049" y="4107377"/>
                        <a:pt x="4848256" y="4107377"/>
                        <a:pt x="4776836" y="4035958"/>
                      </a:cubicBezTo>
                      <a:lnTo>
                        <a:pt x="4355415" y="3614535"/>
                      </a:lnTo>
                      <a:lnTo>
                        <a:pt x="4354368" y="3615620"/>
                      </a:lnTo>
                      <a:cubicBezTo>
                        <a:pt x="4331787" y="3604156"/>
                        <a:pt x="4303602" y="3608170"/>
                        <a:pt x="4284681" y="3627089"/>
                      </a:cubicBezTo>
                      <a:cubicBezTo>
                        <a:pt x="4267674" y="3644096"/>
                        <a:pt x="4262713" y="3668585"/>
                        <a:pt x="4272546" y="3688883"/>
                      </a:cubicBezTo>
                      <a:cubicBezTo>
                        <a:pt x="4293541" y="3697118"/>
                        <a:pt x="4312939" y="3710026"/>
                        <a:pt x="4329850" y="3726936"/>
                      </a:cubicBezTo>
                      <a:lnTo>
                        <a:pt x="4847114" y="4244199"/>
                      </a:lnTo>
                      <a:cubicBezTo>
                        <a:pt x="4918533" y="4315619"/>
                        <a:pt x="4918535" y="4431412"/>
                        <a:pt x="4847114" y="4502830"/>
                      </a:cubicBezTo>
                      <a:cubicBezTo>
                        <a:pt x="4775693" y="4574249"/>
                        <a:pt x="4659901" y="4574249"/>
                        <a:pt x="4588482" y="4502831"/>
                      </a:cubicBezTo>
                      <a:lnTo>
                        <a:pt x="4071219" y="3985568"/>
                      </a:lnTo>
                      <a:lnTo>
                        <a:pt x="4041024" y="3940095"/>
                      </a:lnTo>
                      <a:lnTo>
                        <a:pt x="4040360" y="3940782"/>
                      </a:lnTo>
                      <a:cubicBezTo>
                        <a:pt x="4017254" y="3924832"/>
                        <a:pt x="3985516" y="3927706"/>
                        <a:pt x="3964843" y="3948379"/>
                      </a:cubicBezTo>
                      <a:cubicBezTo>
                        <a:pt x="3944472" y="3968751"/>
                        <a:pt x="3941381" y="3999857"/>
                        <a:pt x="3957437" y="4022240"/>
                      </a:cubicBezTo>
                      <a:lnTo>
                        <a:pt x="4411220" y="4476023"/>
                      </a:lnTo>
                      <a:cubicBezTo>
                        <a:pt x="4482639" y="4547442"/>
                        <a:pt x="4482640" y="4663235"/>
                        <a:pt x="4411220" y="4734654"/>
                      </a:cubicBezTo>
                      <a:cubicBezTo>
                        <a:pt x="4339801" y="4806074"/>
                        <a:pt x="4224009" y="4806074"/>
                        <a:pt x="4152588" y="4734654"/>
                      </a:cubicBezTo>
                      <a:lnTo>
                        <a:pt x="3693759" y="4275824"/>
                      </a:lnTo>
                      <a:cubicBezTo>
                        <a:pt x="3674507" y="4266207"/>
                        <a:pt x="3651523" y="4271480"/>
                        <a:pt x="3635327" y="4287674"/>
                      </a:cubicBezTo>
                      <a:cubicBezTo>
                        <a:pt x="3616352" y="4306648"/>
                        <a:pt x="3612370" y="4334938"/>
                        <a:pt x="3624934" y="4356886"/>
                      </a:cubicBezTo>
                      <a:cubicBezTo>
                        <a:pt x="3635049" y="4359778"/>
                        <a:pt x="3642739" y="4366280"/>
                        <a:pt x="3649973" y="4373515"/>
                      </a:cubicBezTo>
                      <a:lnTo>
                        <a:pt x="3908605" y="4632146"/>
                      </a:lnTo>
                      <a:cubicBezTo>
                        <a:pt x="3980025" y="4703566"/>
                        <a:pt x="3980024" y="4819358"/>
                        <a:pt x="3908605" y="4890778"/>
                      </a:cubicBezTo>
                      <a:cubicBezTo>
                        <a:pt x="3837186" y="4962196"/>
                        <a:pt x="3721393" y="4962197"/>
                        <a:pt x="3649973" y="4890777"/>
                      </a:cubicBezTo>
                      <a:lnTo>
                        <a:pt x="3391342" y="4632145"/>
                      </a:lnTo>
                      <a:lnTo>
                        <a:pt x="3383755" y="4620718"/>
                      </a:lnTo>
                      <a:lnTo>
                        <a:pt x="3380889" y="4623684"/>
                      </a:lnTo>
                      <a:lnTo>
                        <a:pt x="3174745" y="4424613"/>
                      </a:lnTo>
                      <a:lnTo>
                        <a:pt x="3205723" y="4376911"/>
                      </a:lnTo>
                      <a:cubicBezTo>
                        <a:pt x="3288238" y="4249850"/>
                        <a:pt x="3252126" y="4079956"/>
                        <a:pt x="3125065" y="3997443"/>
                      </a:cubicBezTo>
                      <a:cubicBezTo>
                        <a:pt x="3050998" y="3949342"/>
                        <a:pt x="2962377" y="3941552"/>
                        <a:pt x="2885364" y="3969651"/>
                      </a:cubicBezTo>
                      <a:cubicBezTo>
                        <a:pt x="2904562" y="3864147"/>
                        <a:pt x="2860444" y="3752656"/>
                        <a:pt x="2764879" y="3690594"/>
                      </a:cubicBezTo>
                      <a:cubicBezTo>
                        <a:pt x="2675680" y="3632668"/>
                        <a:pt x="2565374" y="3633204"/>
                        <a:pt x="2479613" y="3683683"/>
                      </a:cubicBezTo>
                      <a:cubicBezTo>
                        <a:pt x="2491746" y="3584340"/>
                        <a:pt x="2447375" y="3482413"/>
                        <a:pt x="2357597" y="3424112"/>
                      </a:cubicBezTo>
                      <a:cubicBezTo>
                        <a:pt x="2230536" y="3341596"/>
                        <a:pt x="2060642" y="3377708"/>
                        <a:pt x="1978127" y="3504770"/>
                      </a:cubicBezTo>
                      <a:lnTo>
                        <a:pt x="1773143" y="3820415"/>
                      </a:lnTo>
                      <a:cubicBezTo>
                        <a:pt x="1771585" y="3822815"/>
                        <a:pt x="1770069" y="3825230"/>
                        <a:pt x="1769218" y="3828038"/>
                      </a:cubicBezTo>
                      <a:cubicBezTo>
                        <a:pt x="1752743" y="3768112"/>
                        <a:pt x="1714307" y="3714419"/>
                        <a:pt x="1658027" y="3677872"/>
                      </a:cubicBezTo>
                      <a:cubicBezTo>
                        <a:pt x="1530967" y="3595356"/>
                        <a:pt x="1361072" y="3631468"/>
                        <a:pt x="1278558" y="3758529"/>
                      </a:cubicBezTo>
                      <a:lnTo>
                        <a:pt x="1214041" y="3857878"/>
                      </a:lnTo>
                      <a:cubicBezTo>
                        <a:pt x="1129847" y="4012173"/>
                        <a:pt x="965736" y="4115631"/>
                        <a:pt x="777460" y="4115631"/>
                      </a:cubicBezTo>
                      <a:lnTo>
                        <a:pt x="770030" y="4114882"/>
                      </a:lnTo>
                      <a:lnTo>
                        <a:pt x="133314" y="4114882"/>
                      </a:lnTo>
                      <a:cubicBezTo>
                        <a:pt x="46334" y="3825273"/>
                        <a:pt x="0" y="3518249"/>
                        <a:pt x="0" y="3200402"/>
                      </a:cubicBezTo>
                      <a:cubicBezTo>
                        <a:pt x="-1" y="2981216"/>
                        <a:pt x="22034" y="2767175"/>
                        <a:pt x="64130" y="2560401"/>
                      </a:cubicBezTo>
                      <a:lnTo>
                        <a:pt x="1002249" y="2560400"/>
                      </a:lnTo>
                      <a:lnTo>
                        <a:pt x="1891037" y="2183134"/>
                      </a:lnTo>
                      <a:lnTo>
                        <a:pt x="1892205" y="2182154"/>
                      </a:lnTo>
                      <a:cubicBezTo>
                        <a:pt x="1910959" y="2166416"/>
                        <a:pt x="1934318" y="2159770"/>
                        <a:pt x="1956920" y="2161748"/>
                      </a:cubicBezTo>
                      <a:close/>
                      <a:moveTo>
                        <a:pt x="3656858" y="1633115"/>
                      </a:moveTo>
                      <a:cubicBezTo>
                        <a:pt x="3684170" y="1634110"/>
                        <a:pt x="3710479" y="1635996"/>
                        <a:pt x="3735468" y="1640302"/>
                      </a:cubicBezTo>
                      <a:cubicBezTo>
                        <a:pt x="3736801" y="1640168"/>
                        <a:pt x="3738134" y="1640167"/>
                        <a:pt x="3739468" y="1640167"/>
                      </a:cubicBezTo>
                      <a:cubicBezTo>
                        <a:pt x="4305222" y="1640169"/>
                        <a:pt x="4816641" y="1846440"/>
                        <a:pt x="5181704" y="2180522"/>
                      </a:cubicBezTo>
                      <a:lnTo>
                        <a:pt x="5182750" y="2177646"/>
                      </a:lnTo>
                      <a:cubicBezTo>
                        <a:pt x="5259259" y="2244293"/>
                        <a:pt x="5359072" y="2283923"/>
                        <a:pt x="5468110" y="2284801"/>
                      </a:cubicBezTo>
                      <a:lnTo>
                        <a:pt x="5467703" y="2285921"/>
                      </a:lnTo>
                      <a:lnTo>
                        <a:pt x="6267485" y="2285921"/>
                      </a:lnTo>
                      <a:cubicBezTo>
                        <a:pt x="6354465" y="2575530"/>
                        <a:pt x="6400801" y="2882555"/>
                        <a:pt x="6400801" y="3200402"/>
                      </a:cubicBezTo>
                      <a:cubicBezTo>
                        <a:pt x="6400800" y="3419588"/>
                        <a:pt x="6378766" y="3633626"/>
                        <a:pt x="6336672" y="3840401"/>
                      </a:cubicBezTo>
                      <a:lnTo>
                        <a:pt x="5704421" y="3840400"/>
                      </a:lnTo>
                      <a:lnTo>
                        <a:pt x="5517569" y="3840400"/>
                      </a:lnTo>
                      <a:cubicBezTo>
                        <a:pt x="5516068" y="3840851"/>
                        <a:pt x="5514564" y="3840855"/>
                        <a:pt x="5513058" y="3840856"/>
                      </a:cubicBezTo>
                      <a:cubicBezTo>
                        <a:pt x="5346942" y="3840856"/>
                        <a:pt x="5196620" y="3773228"/>
                        <a:pt x="5088259" y="3663870"/>
                      </a:cubicBezTo>
                      <a:lnTo>
                        <a:pt x="5088088" y="3664207"/>
                      </a:lnTo>
                      <a:lnTo>
                        <a:pt x="4240840" y="2816960"/>
                      </a:lnTo>
                      <a:cubicBezTo>
                        <a:pt x="4240396" y="2817661"/>
                        <a:pt x="4239784" y="2818172"/>
                        <a:pt x="4239171" y="2818678"/>
                      </a:cubicBezTo>
                      <a:cubicBezTo>
                        <a:pt x="4135954" y="2720312"/>
                        <a:pt x="4008137" y="2648478"/>
                        <a:pt x="3866360" y="2610767"/>
                      </a:cubicBezTo>
                      <a:lnTo>
                        <a:pt x="3866992" y="2608888"/>
                      </a:lnTo>
                      <a:lnTo>
                        <a:pt x="3535264" y="2526178"/>
                      </a:lnTo>
                      <a:lnTo>
                        <a:pt x="3130135" y="2432647"/>
                      </a:lnTo>
                      <a:cubicBezTo>
                        <a:pt x="3130024" y="2433039"/>
                        <a:pt x="3129793" y="2433339"/>
                        <a:pt x="3129562" y="2433637"/>
                      </a:cubicBezTo>
                      <a:cubicBezTo>
                        <a:pt x="3080383" y="2420910"/>
                        <a:pt x="3028848" y="2414912"/>
                        <a:pt x="2975908" y="2414912"/>
                      </a:cubicBezTo>
                      <a:cubicBezTo>
                        <a:pt x="2811943" y="2414912"/>
                        <a:pt x="2661415" y="2472455"/>
                        <a:pt x="2545396" y="2570876"/>
                      </a:cubicBezTo>
                      <a:lnTo>
                        <a:pt x="2543573" y="2569717"/>
                      </a:lnTo>
                      <a:lnTo>
                        <a:pt x="2193720" y="2853022"/>
                      </a:lnTo>
                      <a:cubicBezTo>
                        <a:pt x="2105416" y="2924529"/>
                        <a:pt x="1975860" y="2910914"/>
                        <a:pt x="1904353" y="2822609"/>
                      </a:cubicBezTo>
                      <a:cubicBezTo>
                        <a:pt x="1832844" y="2734303"/>
                        <a:pt x="1846461" y="2604750"/>
                        <a:pt x="1934767" y="2533243"/>
                      </a:cubicBezTo>
                      <a:lnTo>
                        <a:pt x="2350832" y="2196320"/>
                      </a:lnTo>
                      <a:lnTo>
                        <a:pt x="2704088" y="1899903"/>
                      </a:lnTo>
                      <a:cubicBezTo>
                        <a:pt x="2709938" y="1893802"/>
                        <a:pt x="2716509" y="1888323"/>
                        <a:pt x="2723713" y="1883435"/>
                      </a:cubicBezTo>
                      <a:lnTo>
                        <a:pt x="2732397" y="1876148"/>
                      </a:lnTo>
                      <a:lnTo>
                        <a:pt x="2741152" y="1870710"/>
                      </a:lnTo>
                      <a:cubicBezTo>
                        <a:pt x="2794071" y="1830023"/>
                        <a:pt x="2859630" y="1794650"/>
                        <a:pt x="2933347" y="1767819"/>
                      </a:cubicBezTo>
                      <a:lnTo>
                        <a:pt x="3001298" y="1748265"/>
                      </a:lnTo>
                      <a:cubicBezTo>
                        <a:pt x="3071697" y="1720366"/>
                        <a:pt x="3148660" y="1697120"/>
                        <a:pt x="3229866" y="1678372"/>
                      </a:cubicBezTo>
                      <a:cubicBezTo>
                        <a:pt x="3383705" y="1642856"/>
                        <a:pt x="3530928" y="1628523"/>
                        <a:pt x="3656858" y="1633115"/>
                      </a:cubicBezTo>
                      <a:close/>
                      <a:moveTo>
                        <a:pt x="3200402" y="0"/>
                      </a:moveTo>
                      <a:cubicBezTo>
                        <a:pt x="4604889" y="0"/>
                        <a:pt x="5798071" y="904705"/>
                        <a:pt x="6225978" y="2164162"/>
                      </a:cubicBezTo>
                      <a:lnTo>
                        <a:pt x="5489721" y="2164162"/>
                      </a:lnTo>
                      <a:cubicBezTo>
                        <a:pt x="5096787" y="1291881"/>
                        <a:pt x="4219373" y="685800"/>
                        <a:pt x="3200402" y="685800"/>
                      </a:cubicBezTo>
                      <a:cubicBezTo>
                        <a:pt x="2074893" y="685800"/>
                        <a:pt x="1122090" y="1425244"/>
                        <a:pt x="801668" y="2444946"/>
                      </a:cubicBezTo>
                      <a:lnTo>
                        <a:pt x="90517" y="2444946"/>
                      </a:lnTo>
                      <a:cubicBezTo>
                        <a:pt x="429306" y="1041901"/>
                        <a:pt x="1693180" y="0"/>
                        <a:pt x="3200402" y="0"/>
                      </a:cubicBezTo>
                      <a:close/>
                    </a:path>
                  </a:pathLst>
                </a:cu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1218535" fontAlgn="base">
                    <a:lnSpc>
                      <a:spcPct val="90000"/>
                    </a:lnSpc>
                    <a:spcBef>
                      <a:spcPct val="0"/>
                    </a:spcBef>
                    <a:spcAft>
                      <a:spcPct val="0"/>
                    </a:spcAft>
                    <a:defRPr/>
                  </a:pPr>
                  <a:endParaRPr lang="en-US" sz="2900" kern="0" dirty="0">
                    <a:gradFill>
                      <a:gsLst>
                        <a:gs pos="0">
                          <a:srgbClr val="FFFFFF"/>
                        </a:gs>
                        <a:gs pos="100000">
                          <a:srgbClr val="FFFFFF"/>
                        </a:gs>
                      </a:gsLst>
                      <a:lin ang="5400000" scaled="0"/>
                    </a:gradFill>
                  </a:endParaRPr>
                </a:p>
              </p:txBody>
            </p:sp>
          </p:grpSp>
          <p:sp>
            <p:nvSpPr>
              <p:cNvPr id="79" name="Rectangle 78"/>
              <p:cNvSpPr/>
              <p:nvPr>
                <p:custDataLst>
                  <p:tags r:id="rId4"/>
                </p:custDataLst>
              </p:nvPr>
            </p:nvSpPr>
            <p:spPr bwMode="auto">
              <a:xfrm>
                <a:off x="3043368" y="5254976"/>
                <a:ext cx="7738374" cy="1280160"/>
              </a:xfrm>
              <a:prstGeom prst="rect">
                <a:avLst/>
              </a:prstGeom>
              <a:solidFill>
                <a:schemeClr val="accent2"/>
              </a:solidFill>
              <a:ln w="9525">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37160" tIns="121883" rIns="121883" bIns="121883" numCol="1" rtlCol="0" anchor="ctr" anchorCtr="0" compatLnSpc="1">
                <a:prstTxWarp prst="textNoShape">
                  <a:avLst/>
                </a:prstTxWarp>
                <a:noAutofit/>
              </a:bodyPr>
              <a:lstStyle/>
              <a:p>
                <a:pPr defTabSz="1624265" fontAlgn="base">
                  <a:spcBef>
                    <a:spcPts val="400"/>
                  </a:spcBef>
                  <a:spcAft>
                    <a:spcPts val="400"/>
                  </a:spcAft>
                  <a:buClr>
                    <a:srgbClr val="C2C2C2">
                      <a:lumMod val="75000"/>
                    </a:srgbClr>
                  </a:buClr>
                  <a:buSzPct val="100000"/>
                </a:pPr>
                <a:r>
                  <a:rPr lang="en-US" sz="2400" dirty="0">
                    <a:solidFill>
                      <a:srgbClr val="FFFFFF">
                        <a:alpha val="99000"/>
                      </a:srgbClr>
                    </a:solidFill>
                    <a:cs typeface="Segoe UI" pitchFamily="34" charset="0"/>
                  </a:rPr>
                  <a:t>Managed infrastructure</a:t>
                </a:r>
                <a:endParaRPr lang="en-US" sz="2000" dirty="0">
                  <a:gradFill>
                    <a:gsLst>
                      <a:gs pos="0">
                        <a:schemeClr val="tx1"/>
                      </a:gs>
                      <a:gs pos="100000">
                        <a:schemeClr val="tx1"/>
                      </a:gs>
                    </a:gsLst>
                    <a:lin ang="5400000" scaled="0"/>
                  </a:gradFill>
                  <a:cs typeface="Segoe UI" pitchFamily="34" charset="0"/>
                </a:endParaRPr>
              </a:p>
            </p:txBody>
          </p:sp>
        </p:grpSp>
      </p:grpSp>
      <p:sp useBgFill="1">
        <p:nvSpPr>
          <p:cNvPr id="2" name="Rectangle 1"/>
          <p:cNvSpPr/>
          <p:nvPr/>
        </p:nvSpPr>
        <p:spPr bwMode="auto">
          <a:xfrm>
            <a:off x="0" y="6619802"/>
            <a:ext cx="12188825" cy="32286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6188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2K7qdWtrUuw_8YwPFRA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BQJldq5fNEal85JrzBzF7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QJldq5fNEal85JrzBzF7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uSvaLDtmUU66_P77TKzFA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BQJldq5fNEal85JrzBzF7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av4deLnlAUO9xkfqQhrf6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BQJldq5fNEal85JrzBzF7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SvaLDtmUU66_P77TKzFA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M2K7qdWtrUuw_8YwPFRAJ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M2K7qdWtrUuw_8YwPFRAJ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M2K7qdWtrUuw_8YwPFRAJ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2K7qdWtrUuw_8YwPFRA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2K7qdWtrUuw_8YwPFRAJ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M2K7qdWtrUuw_8YwPFRAJ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M2K7qdWtrUuw_8YwPFRAJ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_Azure_Template_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1_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Windows_Azure_Template_16x9</Template>
  <TotalTime>0</TotalTime>
  <Words>4123</Words>
  <Application>Microsoft Office PowerPoint</Application>
  <PresentationFormat>Custom</PresentationFormat>
  <Paragraphs>736</Paragraphs>
  <Slides>38</Slides>
  <Notes>34</Notes>
  <HiddenSlides>2</HiddenSlides>
  <MMClips>0</MMClips>
  <ScaleCrop>false</ScaleCrop>
  <HeadingPairs>
    <vt:vector size="6" baseType="variant">
      <vt:variant>
        <vt:lpstr>Theme</vt:lpstr>
      </vt:variant>
      <vt:variant>
        <vt:i4>6</vt:i4>
      </vt:variant>
      <vt:variant>
        <vt:lpstr>Embedded OLE Servers</vt:lpstr>
      </vt:variant>
      <vt:variant>
        <vt:i4>1</vt:i4>
      </vt:variant>
      <vt:variant>
        <vt:lpstr>Slide Titles</vt:lpstr>
      </vt:variant>
      <vt:variant>
        <vt:i4>38</vt:i4>
      </vt:variant>
    </vt:vector>
  </HeadingPairs>
  <TitlesOfParts>
    <vt:vector size="45" baseType="lpstr">
      <vt:lpstr>Windows_Azure_Template_16x9</vt:lpstr>
      <vt:lpstr>White with Consolas font for code slides</vt:lpstr>
      <vt:lpstr>Windows_Azure_DevCamp_16x9_Template - FINAL2</vt:lpstr>
      <vt:lpstr>Accent Color Transition Slides</vt:lpstr>
      <vt:lpstr>Windows_Azure_DevCamp_16x9_Template</vt:lpstr>
      <vt:lpstr>1_Accent Color Transition Slides</vt:lpstr>
      <vt:lpstr>think-cell Slide</vt:lpstr>
      <vt:lpstr>PowerPoint Presentation</vt:lpstr>
      <vt:lpstr>Windows Azure Storage and Database </vt:lpstr>
      <vt:lpstr>PowerPoint Presentation</vt:lpstr>
      <vt:lpstr>Application building blocks</vt:lpstr>
      <vt:lpstr>Big Data</vt:lpstr>
      <vt:lpstr>Azure Data Management </vt:lpstr>
      <vt:lpstr>Azure Data Management</vt:lpstr>
      <vt:lpstr>A Continuous Offering    From Private to     Public Cloud</vt:lpstr>
      <vt:lpstr>SQL Server in a Virtual Machine</vt:lpstr>
      <vt:lpstr>Common Scenarios</vt:lpstr>
      <vt:lpstr>SQL Server 2012  in Windows Azure </vt:lpstr>
      <vt:lpstr>Azure Data Management </vt:lpstr>
      <vt:lpstr>Windows Azure SQL Database</vt:lpstr>
      <vt:lpstr>Familiar and Consistent Tools</vt:lpstr>
      <vt:lpstr>Windows Azure  SQL Database</vt:lpstr>
      <vt:lpstr>Architecture</vt:lpstr>
      <vt:lpstr>Inside Windows Azure SQL Database</vt:lpstr>
      <vt:lpstr>SQL Federation</vt:lpstr>
      <vt:lpstr>SQL Federation</vt:lpstr>
      <vt:lpstr>SQL Reporting</vt:lpstr>
      <vt:lpstr>SQL Data Sync</vt:lpstr>
      <vt:lpstr>Azure Data Management </vt:lpstr>
      <vt:lpstr>Windows Azure Storage</vt:lpstr>
      <vt:lpstr>Storage Libraries in Many Languages</vt:lpstr>
      <vt:lpstr>New Features</vt:lpstr>
      <vt:lpstr>Azure Data Management </vt:lpstr>
      <vt:lpstr>Azure Table Storage</vt:lpstr>
      <vt:lpstr>Table Storage Concepts </vt:lpstr>
      <vt:lpstr>No Fixed Schema</vt:lpstr>
      <vt:lpstr>Azure Data Management </vt:lpstr>
      <vt:lpstr>Azure Blob Storage</vt:lpstr>
      <vt:lpstr>Blob Storage Concepts</vt:lpstr>
      <vt:lpstr>Windows Azure  Storage</vt:lpstr>
      <vt:lpstr>Azure Storage Architecture</vt:lpstr>
      <vt:lpstr>Scalability</vt:lpstr>
      <vt:lpstr>Scalability</vt:lpstr>
      <vt:lpstr>Hadoop On Windows Azure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2011-12-15T08:02:44Z</dcterms:created>
  <dcterms:modified xsi:type="dcterms:W3CDTF">2012-06-15T21:06:02Z</dcterms:modified>
</cp:coreProperties>
</file>