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1" r:id="rId6"/>
  </p:sldMasterIdLst>
  <p:notesMasterIdLst>
    <p:notesMasterId r:id="rId27"/>
  </p:notesMasterIdLst>
  <p:handoutMasterIdLst>
    <p:handoutMasterId r:id="rId28"/>
  </p:handoutMasterIdLst>
  <p:sldIdLst>
    <p:sldId id="354" r:id="rId7"/>
    <p:sldId id="368" r:id="rId8"/>
    <p:sldId id="388" r:id="rId9"/>
    <p:sldId id="387" r:id="rId10"/>
    <p:sldId id="385" r:id="rId11"/>
    <p:sldId id="389" r:id="rId12"/>
    <p:sldId id="386" r:id="rId13"/>
    <p:sldId id="382" r:id="rId14"/>
    <p:sldId id="376" r:id="rId15"/>
    <p:sldId id="370" r:id="rId16"/>
    <p:sldId id="371" r:id="rId17"/>
    <p:sldId id="372" r:id="rId18"/>
    <p:sldId id="373" r:id="rId19"/>
    <p:sldId id="379" r:id="rId20"/>
    <p:sldId id="383" r:id="rId21"/>
    <p:sldId id="369" r:id="rId22"/>
    <p:sldId id="381" r:id="rId23"/>
    <p:sldId id="380" r:id="rId24"/>
    <p:sldId id="378" r:id="rId25"/>
    <p:sldId id="360" r:id="rId2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id="{606CD3FE-30DD-41B3-A2DB-096EFB3846E2}">
          <p14:sldIdLst>
            <p14:sldId id="354"/>
            <p14:sldId id="368"/>
          </p14:sldIdLst>
        </p14:section>
        <p14:section name="Overview" id="{AE41B21B-ECE0-46B7-A7E8-01CD0FD56F83}">
          <p14:sldIdLst>
            <p14:sldId id="388"/>
            <p14:sldId id="387"/>
            <p14:sldId id="385"/>
          </p14:sldIdLst>
        </p14:section>
        <p14:section name="Architecture" id="{252B9A51-5C74-469F-9DE0-C275D5AF8E38}">
          <p14:sldIdLst>
            <p14:sldId id="389"/>
            <p14:sldId id="386"/>
          </p14:sldIdLst>
        </p14:section>
        <p14:section name="Features" id="{490917C4-54DA-4620-9CF9-F8B6DFC907CE}">
          <p14:sldIdLst>
            <p14:sldId id="382"/>
            <p14:sldId id="376"/>
            <p14:sldId id="370"/>
            <p14:sldId id="371"/>
            <p14:sldId id="372"/>
            <p14:sldId id="373"/>
            <p14:sldId id="379"/>
          </p14:sldIdLst>
        </p14:section>
        <p14:section name="Best Practices" id="{229FC406-CBB6-4E8A-BDA8-507C42386A9C}">
          <p14:sldIdLst>
            <p14:sldId id="383"/>
            <p14:sldId id="369"/>
            <p14:sldId id="381"/>
            <p14:sldId id="380"/>
            <p14:sldId id="378"/>
            <p14:sldId id="3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BFBFB"/>
    <a:srgbClr val="FFBE00"/>
    <a:srgbClr val="8CC600"/>
    <a:srgbClr val="DCDCDC"/>
    <a:srgbClr val="595959"/>
    <a:srgbClr val="F8F8F8"/>
    <a:srgbClr val="0071BC"/>
    <a:srgbClr val="00AEEF"/>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5423" autoAdjust="0"/>
  </p:normalViewPr>
  <p:slideViewPr>
    <p:cSldViewPr snapToGrid="0">
      <p:cViewPr>
        <p:scale>
          <a:sx n="100" d="100"/>
          <a:sy n="100" d="100"/>
        </p:scale>
        <p:origin x="-1020" y="-714"/>
      </p:cViewPr>
      <p:guideLst>
        <p:guide orient="horz" pos="144"/>
        <p:guide orient="horz" pos="1200"/>
        <p:guide orient="horz" pos="2736"/>
        <p:guide orient="horz" pos="4176"/>
        <p:guide orient="horz" pos="1488"/>
        <p:guide orient="horz" pos="912"/>
        <p:guide pos="3839"/>
        <p:guide pos="327"/>
        <p:guide pos="1190"/>
        <p:guide pos="7350"/>
        <p:guide pos="7063"/>
        <p:guide pos="611"/>
        <p:guide pos="1994"/>
        <p:guide pos="3098"/>
        <p:guide pos="3314"/>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7/30/2012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7/30/2012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171160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None/>
            </a:pPr>
            <a:r>
              <a:rPr lang="en-US" sz="900" dirty="0" smtClean="0"/>
              <a:t>Performance</a:t>
            </a:r>
          </a:p>
          <a:p>
            <a:pPr marL="0" indent="0">
              <a:lnSpc>
                <a:spcPct val="150000"/>
              </a:lnSpc>
              <a:buNone/>
            </a:pPr>
            <a:r>
              <a:rPr lang="en-US" sz="900" dirty="0" smtClean="0"/>
              <a:t>Round Robin</a:t>
            </a:r>
          </a:p>
          <a:p>
            <a:pPr marL="0" indent="0">
              <a:lnSpc>
                <a:spcPct val="150000"/>
              </a:lnSpc>
              <a:buNone/>
            </a:pPr>
            <a:r>
              <a:rPr lang="en-US" sz="900" dirty="0" smtClean="0"/>
              <a:t>Failover</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603324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15</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Pre-populated rows treated as conflicts</a:t>
            </a:r>
          </a:p>
          <a:p>
            <a:r>
              <a:rPr lang="en-US" dirty="0" smtClean="0"/>
              <a:t>Conflicts impact performance</a:t>
            </a:r>
          </a:p>
          <a:p>
            <a:endParaRPr lang="en-US" dirty="0" smtClean="0"/>
          </a:p>
          <a:p>
            <a:r>
              <a:rPr lang="en-US" dirty="0" smtClean="0"/>
              <a:t>Initial sync performance will be improved over</a:t>
            </a:r>
            <a:r>
              <a:rPr lang="en-US" baseline="0" dirty="0" smtClean="0"/>
              <a:t> time e.g. build </a:t>
            </a:r>
            <a:r>
              <a:rPr lang="en-US" baseline="0" dirty="0" err="1" smtClean="0"/>
              <a:t>api’s</a:t>
            </a:r>
            <a:r>
              <a:rPr lang="en-US" baseline="0" dirty="0" smtClean="0"/>
              <a:t>; also  may allow out-of-band population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110677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2110677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Data</a:t>
            </a:r>
            <a:r>
              <a:rPr lang="en-US" baseline="0" dirty="0" smtClean="0"/>
              <a:t> Sync</a:t>
            </a:r>
          </a:p>
          <a:p>
            <a:pPr marL="228600" indent="-228600">
              <a:buAutoNum type="arabicParenR"/>
            </a:pPr>
            <a:r>
              <a:rPr lang="en-US" baseline="0" dirty="0" smtClean="0"/>
              <a:t>Create Data Sync Server</a:t>
            </a:r>
          </a:p>
          <a:p>
            <a:pPr marL="228600" indent="-228600">
              <a:buAutoNum type="arabicParenR"/>
            </a:pPr>
            <a:r>
              <a:rPr lang="en-US" baseline="0" dirty="0" smtClean="0"/>
              <a:t>Create Hub to SQL Database</a:t>
            </a:r>
          </a:p>
          <a:p>
            <a:pPr marL="228600" indent="-228600">
              <a:buAutoNum type="arabicParenR"/>
            </a:pPr>
            <a:r>
              <a:rPr lang="en-US" baseline="0" dirty="0" smtClean="0"/>
              <a:t>Create sync spoke to on-premise </a:t>
            </a:r>
            <a:r>
              <a:rPr lang="en-US" baseline="0" dirty="0" err="1" smtClean="0"/>
              <a:t>db</a:t>
            </a:r>
            <a:endParaRPr lang="en-US" baseline="0" dirty="0" smtClean="0"/>
          </a:p>
          <a:p>
            <a:pPr marL="228600" indent="-228600">
              <a:buAutoNum type="arabicParenR"/>
            </a:pPr>
            <a:r>
              <a:rPr lang="en-US" baseline="0" dirty="0" smtClean="0"/>
              <a:t>Install agent on local </a:t>
            </a:r>
            <a:r>
              <a:rPr lang="en-US" baseline="0" dirty="0" err="1" smtClean="0"/>
              <a:t>db</a:t>
            </a:r>
            <a:endParaRPr lang="en-US" baseline="0" dirty="0" smtClean="0"/>
          </a:p>
          <a:p>
            <a:pPr marL="228600" indent="-228600">
              <a:buAutoNum type="arabicParenR"/>
            </a:pPr>
            <a:r>
              <a:rPr lang="en-US" baseline="0" dirty="0" smtClean="0"/>
              <a:t>Configure Sync</a:t>
            </a:r>
          </a:p>
          <a:p>
            <a:pPr marL="228600" indent="-228600">
              <a:buAutoNum type="arabicParenR"/>
            </a:pPr>
            <a:r>
              <a:rPr lang="en-US" baseline="0" dirty="0" smtClean="0"/>
              <a:t>Sync</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19</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is</a:t>
            </a:r>
            <a:r>
              <a:rPr lang="en-US" baseline="0" dirty="0" smtClean="0"/>
              <a:t> to ensure that the same cloud benefits are extended to SQL Data Sync while providing the same great Sync Framework synchronization capabilities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80360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6</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8</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sz="900" dirty="0" smtClean="0"/>
              <a:t>Easily define data to be synchronized</a:t>
            </a:r>
          </a:p>
          <a:p>
            <a:pPr>
              <a:lnSpc>
                <a:spcPct val="100000"/>
              </a:lnSpc>
            </a:pPr>
            <a:r>
              <a:rPr lang="en-US" sz="900" dirty="0" smtClean="0"/>
              <a:t>Choose how often data is synchronized</a:t>
            </a:r>
          </a:p>
          <a:p>
            <a:endParaRPr lang="en-US" dirty="0" smtClean="0"/>
          </a:p>
          <a:p>
            <a:r>
              <a:rPr lang="en-US" sz="900" dirty="0" smtClean="0"/>
              <a:t>Two-way sync of same data, as well as one-way sync</a:t>
            </a:r>
          </a:p>
          <a:p>
            <a:endParaRPr lang="en-US" sz="90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sz="900" dirty="0" smtClean="0"/>
              <a:t>Detect and resolve conflicts caused by the same data </a:t>
            </a:r>
            <a:br>
              <a:rPr lang="en-US" sz="900" dirty="0" smtClean="0"/>
            </a:br>
            <a:r>
              <a:rPr lang="en-US" sz="900" dirty="0" smtClean="0"/>
              <a:t>being changed in multiple locations</a:t>
            </a: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sz="900" dirty="0" smtClean="0"/>
              <a:t>Administration capabilities for tracking usage</a:t>
            </a:r>
          </a:p>
          <a:p>
            <a:endParaRPr lang="en-US" dirty="0" smtClean="0"/>
          </a:p>
          <a:p>
            <a:r>
              <a:rPr lang="en-US" sz="900" dirty="0" smtClean="0"/>
              <a:t>Service scales as resource requirements grow</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791668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603324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3603324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6033244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41035806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747897"/>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441" y="990600"/>
            <a:ext cx="10969943" cy="200054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601" y="6430821"/>
            <a:ext cx="1689003" cy="262072"/>
          </a:xfrm>
          <a:prstGeom prst="rect">
            <a:avLst/>
          </a:prstGeom>
        </p:spPr>
      </p:pic>
    </p:spTree>
    <p:extLst>
      <p:ext uri="{BB962C8B-B14F-4D97-AF65-F5344CB8AC3E}">
        <p14:creationId xmlns:p14="http://schemas.microsoft.com/office/powerpoint/2010/main" val="25160115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94869850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3545226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9631874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85834156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5730459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664344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821132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dirty="0">
              <a:solidFill>
                <a:srgbClr val="292929"/>
              </a:solidFill>
            </a:endParaRPr>
          </a:p>
        </p:txBody>
      </p:sp>
    </p:spTree>
    <p:extLst>
      <p:ext uri="{BB962C8B-B14F-4D97-AF65-F5344CB8AC3E}">
        <p14:creationId xmlns:p14="http://schemas.microsoft.com/office/powerpoint/2010/main" val="31410072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226413516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Tree>
    <p:extLst>
      <p:ext uri="{BB962C8B-B14F-4D97-AF65-F5344CB8AC3E}">
        <p14:creationId xmlns:p14="http://schemas.microsoft.com/office/powerpoint/2010/main" val="150465217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grpSp>
    </p:spTree>
    <p:extLst>
      <p:ext uri="{BB962C8B-B14F-4D97-AF65-F5344CB8AC3E}">
        <p14:creationId xmlns:p14="http://schemas.microsoft.com/office/powerpoint/2010/main" val="50419762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31046248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67827411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87908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93017594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1468783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423431"/>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704577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74" r:id="rId2"/>
    <p:sldLayoutId id="2147483775" r:id="rId3"/>
    <p:sldLayoutId id="2147483776" r:id="rId4"/>
    <p:sldLayoutId id="2147483777" r:id="rId5"/>
    <p:sldLayoutId id="2147483778" r:id="rId6"/>
    <p:sldLayoutId id="2147483748" r:id="rId7"/>
    <p:sldLayoutId id="2147483696" r:id="rId8"/>
    <p:sldLayoutId id="2147483768" r:id="rId9"/>
    <p:sldLayoutId id="2147483698" r:id="rId10"/>
    <p:sldLayoutId id="2147483699" r:id="rId11"/>
    <p:sldLayoutId id="2147483700" r:id="rId12"/>
    <p:sldLayoutId id="2147483780" r:id="rId13"/>
    <p:sldLayoutId id="2147483701" r:id="rId14"/>
    <p:sldLayoutId id="2147483779" r:id="rId15"/>
    <p:sldLayoutId id="2147483702" r:id="rId16"/>
    <p:sldLayoutId id="2147483703" r:id="rId17"/>
    <p:sldLayoutId id="2147483704" r:id="rId18"/>
    <p:sldLayoutId id="2147483800"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914257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1.xml"/><Relationship Id="rId5" Type="http://schemas.openxmlformats.org/officeDocument/2006/relationships/image" Target="../media/image13.wmf"/><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11066751" cy="1359196"/>
          </a:xfrm>
        </p:spPr>
        <p:txBody>
          <a:bodyPr/>
          <a:lstStyle/>
          <a:p>
            <a:r>
              <a:rPr lang="en-US" dirty="0" smtClean="0"/>
              <a:t>Windows Azure SQL Data Sync</a:t>
            </a:r>
            <a:endParaRPr lang="en-US" dirty="0"/>
          </a:p>
        </p:txBody>
      </p:sp>
      <p:sp>
        <p:nvSpPr>
          <p:cNvPr id="5" name="Text Placeholder 4"/>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18611087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p:cNvSpPr/>
          <p:nvPr/>
        </p:nvSpPr>
        <p:spPr bwMode="auto">
          <a:xfrm>
            <a:off x="4698145" y="2821053"/>
            <a:ext cx="3181274" cy="2274313"/>
          </a:xfrm>
          <a:prstGeom prst="cloud">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0"/>
            <a:ext cx="11149013" cy="609398"/>
          </a:xfrm>
        </p:spPr>
        <p:txBody>
          <a:bodyPr/>
          <a:lstStyle/>
          <a:p>
            <a:r>
              <a:rPr lang="en-US" sz="4400" dirty="0" smtClean="0"/>
              <a:t>Syncing Between SQL Server And SQL Database</a:t>
            </a:r>
            <a:endParaRPr lang="en-US" sz="4400" dirty="0"/>
          </a:p>
        </p:txBody>
      </p:sp>
      <p:sp>
        <p:nvSpPr>
          <p:cNvPr id="25" name="Can 24"/>
          <p:cNvSpPr/>
          <p:nvPr/>
        </p:nvSpPr>
        <p:spPr bwMode="auto">
          <a:xfrm>
            <a:off x="1971209" y="5673691"/>
            <a:ext cx="677995" cy="621102"/>
          </a:xfrm>
          <a:prstGeom prst="can">
            <a:avLst/>
          </a:prstGeom>
          <a:solidFill>
            <a:schemeClr val="accent2"/>
          </a:solidFill>
          <a:ln>
            <a:solidFill>
              <a:schemeClr val="bg1"/>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099"/>
            <a:r>
              <a:rPr lang="en-US" sz="1200" b="1" dirty="0" smtClean="0">
                <a:gradFill>
                  <a:gsLst>
                    <a:gs pos="98800">
                      <a:schemeClr val="bg1"/>
                    </a:gs>
                    <a:gs pos="0">
                      <a:schemeClr val="bg1"/>
                    </a:gs>
                  </a:gsLst>
                </a:gradFill>
              </a:rPr>
              <a:t>SQL Server</a:t>
            </a:r>
          </a:p>
        </p:txBody>
      </p:sp>
      <p:sp>
        <p:nvSpPr>
          <p:cNvPr id="26" name="Rounded Rectangle 25"/>
          <p:cNvSpPr/>
          <p:nvPr/>
        </p:nvSpPr>
        <p:spPr bwMode="auto">
          <a:xfrm>
            <a:off x="1608078" y="4643994"/>
            <a:ext cx="1404258" cy="503330"/>
          </a:xfrm>
          <a:prstGeom prst="roundRect">
            <a:avLst>
              <a:gd name="adj" fmla="val 0"/>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b="1" dirty="0" smtClean="0">
                <a:gradFill>
                  <a:gsLst>
                    <a:gs pos="0">
                      <a:srgbClr val="FFFFFF"/>
                    </a:gs>
                    <a:gs pos="100000">
                      <a:srgbClr val="FFFFFF"/>
                    </a:gs>
                  </a:gsLst>
                  <a:lin ang="5400000" scaled="0"/>
                </a:gradFill>
              </a:rPr>
              <a:t>Application</a:t>
            </a:r>
          </a:p>
        </p:txBody>
      </p:sp>
      <p:cxnSp>
        <p:nvCxnSpPr>
          <p:cNvPr id="28" name="Straight Arrow Connector 27"/>
          <p:cNvCxnSpPr>
            <a:stCxn id="26" idx="2"/>
            <a:endCxn id="25" idx="1"/>
          </p:cNvCxnSpPr>
          <p:nvPr/>
        </p:nvCxnSpPr>
        <p:spPr>
          <a:xfrm>
            <a:off x="2310207" y="5147324"/>
            <a:ext cx="0" cy="526367"/>
          </a:xfrm>
          <a:prstGeom prst="straightConnector1">
            <a:avLst/>
          </a:prstGeom>
          <a:ln w="22225">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99939" y="1079223"/>
            <a:ext cx="2412393"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gradFill>
                  <a:gsLst>
                    <a:gs pos="0">
                      <a:schemeClr val="accent2"/>
                    </a:gs>
                    <a:gs pos="100000">
                      <a:schemeClr val="accent2"/>
                    </a:gs>
                  </a:gsLst>
                  <a:lin ang="5400000" scaled="0"/>
                </a:gradFill>
                <a:effectLst/>
                <a:uLnTx/>
                <a:uFillTx/>
              </a:rPr>
              <a:t>On-Premises</a:t>
            </a:r>
            <a:endParaRPr kumimoji="0" lang="en-US" sz="2400" b="1" i="0" u="none" strike="noStrike" kern="0" cap="none" spc="0" normalizeH="0" baseline="0" noProof="0" dirty="0">
              <a:ln>
                <a:noFill/>
              </a:ln>
              <a:gradFill>
                <a:gsLst>
                  <a:gs pos="0">
                    <a:schemeClr val="accent2"/>
                  </a:gs>
                  <a:gs pos="100000">
                    <a:schemeClr val="accent2"/>
                  </a:gs>
                </a:gsLst>
                <a:lin ang="5400000" scaled="0"/>
              </a:gradFill>
              <a:effectLst/>
              <a:uLnTx/>
              <a:uFillTx/>
            </a:endParaRPr>
          </a:p>
        </p:txBody>
      </p:sp>
      <p:sp>
        <p:nvSpPr>
          <p:cNvPr id="43" name="Can 42"/>
          <p:cNvSpPr/>
          <p:nvPr/>
        </p:nvSpPr>
        <p:spPr bwMode="auto">
          <a:xfrm>
            <a:off x="5947516" y="4052247"/>
            <a:ext cx="677995" cy="621102"/>
          </a:xfrm>
          <a:prstGeom prst="can">
            <a:avLst/>
          </a:prstGeom>
          <a:solidFill>
            <a:schemeClr val="accent2"/>
          </a:solidFill>
          <a:ln>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smtClean="0">
                <a:gradFill>
                  <a:gsLst>
                    <a:gs pos="98800">
                      <a:schemeClr val="bg1"/>
                    </a:gs>
                    <a:gs pos="0">
                      <a:schemeClr val="bg1"/>
                    </a:gs>
                  </a:gsLst>
                </a:gradFill>
              </a:rPr>
              <a:t>SQL Database</a:t>
            </a:r>
            <a:endParaRPr lang="en-US" sz="1200" b="1" dirty="0">
              <a:gradFill>
                <a:gsLst>
                  <a:gs pos="98800">
                    <a:schemeClr val="bg1"/>
                  </a:gs>
                  <a:gs pos="0">
                    <a:schemeClr val="bg1"/>
                  </a:gs>
                </a:gsLst>
              </a:gradFill>
            </a:endParaRPr>
          </a:p>
        </p:txBody>
      </p:sp>
      <p:sp>
        <p:nvSpPr>
          <p:cNvPr id="44" name="Rounded Rectangle 43"/>
          <p:cNvSpPr/>
          <p:nvPr/>
        </p:nvSpPr>
        <p:spPr bwMode="auto">
          <a:xfrm>
            <a:off x="5568505" y="3192902"/>
            <a:ext cx="1425138" cy="503330"/>
          </a:xfrm>
          <a:prstGeom prst="roundRect">
            <a:avLst>
              <a:gd name="adj" fmla="val 0"/>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gradFill>
                  <a:gsLst>
                    <a:gs pos="98800">
                      <a:schemeClr val="bg1"/>
                    </a:gs>
                    <a:gs pos="0">
                      <a:schemeClr val="bg1"/>
                    </a:gs>
                  </a:gsLst>
                </a:gradFill>
              </a:rPr>
              <a:t>Application</a:t>
            </a:r>
          </a:p>
        </p:txBody>
      </p:sp>
      <p:cxnSp>
        <p:nvCxnSpPr>
          <p:cNvPr id="45" name="Straight Arrow Connector 44"/>
          <p:cNvCxnSpPr>
            <a:stCxn id="44" idx="2"/>
            <a:endCxn id="43" idx="1"/>
          </p:cNvCxnSpPr>
          <p:nvPr/>
        </p:nvCxnSpPr>
        <p:spPr>
          <a:xfrm>
            <a:off x="6281074" y="3696232"/>
            <a:ext cx="5440" cy="356015"/>
          </a:xfrm>
          <a:prstGeom prst="straightConnector1">
            <a:avLst/>
          </a:prstGeom>
          <a:ln w="1905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056884" y="2342774"/>
            <a:ext cx="2412393"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gradFill>
                  <a:gsLst>
                    <a:gs pos="0">
                      <a:schemeClr val="accent2"/>
                    </a:gs>
                    <a:gs pos="100000">
                      <a:schemeClr val="accent2"/>
                    </a:gs>
                  </a:gsLst>
                  <a:lin ang="5400000" scaled="0"/>
                </a:gradFill>
                <a:effectLst/>
                <a:uLnTx/>
                <a:uFillTx/>
              </a:rPr>
              <a:t>Cloud</a:t>
            </a:r>
            <a:endParaRPr kumimoji="0" lang="en-US" sz="2400" b="1" i="0" u="none" strike="noStrike" kern="0" cap="none" spc="0" normalizeH="0" baseline="0" noProof="0" dirty="0">
              <a:ln>
                <a:noFill/>
              </a:ln>
              <a:gradFill>
                <a:gsLst>
                  <a:gs pos="0">
                    <a:schemeClr val="accent2"/>
                  </a:gs>
                  <a:gs pos="100000">
                    <a:schemeClr val="accent2"/>
                  </a:gs>
                </a:gsLst>
                <a:lin ang="5400000" scaled="0"/>
              </a:gradFill>
              <a:effectLst/>
              <a:uLnTx/>
              <a:uFillTx/>
            </a:endParaRPr>
          </a:p>
        </p:txBody>
      </p:sp>
      <p:sp>
        <p:nvSpPr>
          <p:cNvPr id="47" name="Arc 46"/>
          <p:cNvSpPr/>
          <p:nvPr/>
        </p:nvSpPr>
        <p:spPr>
          <a:xfrm rot="10800000" flipH="1">
            <a:off x="2443193" y="2960759"/>
            <a:ext cx="1708228" cy="2366355"/>
          </a:xfrm>
          <a:prstGeom prst="arc">
            <a:avLst>
              <a:gd name="adj1" fmla="val 16200000"/>
              <a:gd name="adj2" fmla="val 5733180"/>
            </a:avLst>
          </a:prstGeom>
          <a:ln w="28575">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5408283" y="5095366"/>
            <a:ext cx="2340242" cy="954107"/>
          </a:xfrm>
          <a:prstGeom prst="rect">
            <a:avLst/>
          </a:prstGeom>
          <a:noFill/>
        </p:spPr>
        <p:txBody>
          <a:bodyPr wrap="square" rtlCol="0">
            <a:spAutoFit/>
          </a:bodyPr>
          <a:lstStyle/>
          <a:p>
            <a:pPr marL="18"/>
            <a:r>
              <a:rPr kumimoji="0" lang="en-US" sz="1400" b="0" i="0" u="none" strike="noStrike" kern="0" cap="none" spc="0" normalizeH="0" baseline="0" noProof="0" dirty="0" smtClean="0">
                <a:ln>
                  <a:noFill/>
                </a:ln>
                <a:gradFill>
                  <a:gsLst>
                    <a:gs pos="98800">
                      <a:schemeClr val="tx2"/>
                    </a:gs>
                    <a:gs pos="0">
                      <a:schemeClr val="tx2"/>
                    </a:gs>
                  </a:gsLst>
                </a:gradFill>
                <a:effectLst/>
                <a:uLnTx/>
                <a:uFillTx/>
              </a:rPr>
              <a:t>E.g. Migration period</a:t>
            </a:r>
          </a:p>
          <a:p>
            <a:pPr marL="18"/>
            <a:r>
              <a:rPr lang="en-US" sz="1400" kern="0" dirty="0">
                <a:gradFill>
                  <a:gsLst>
                    <a:gs pos="98800">
                      <a:schemeClr val="tx2"/>
                    </a:gs>
                    <a:gs pos="0">
                      <a:schemeClr val="tx2"/>
                    </a:gs>
                  </a:gsLst>
                </a:gradFill>
              </a:rPr>
              <a:t>E.g. </a:t>
            </a:r>
            <a:r>
              <a:rPr lang="en-US" sz="1400" kern="0" dirty="0" smtClean="0">
                <a:gradFill>
                  <a:gsLst>
                    <a:gs pos="98800">
                      <a:schemeClr val="tx2"/>
                    </a:gs>
                    <a:gs pos="0">
                      <a:schemeClr val="tx2"/>
                    </a:gs>
                  </a:gsLst>
                </a:gradFill>
              </a:rPr>
              <a:t>Different apps sharing same data</a:t>
            </a:r>
            <a:endParaRPr lang="en-US" sz="1600" kern="0" dirty="0">
              <a:gradFill>
                <a:gsLst>
                  <a:gs pos="98800">
                    <a:schemeClr val="tx2"/>
                  </a:gs>
                  <a:gs pos="0">
                    <a:schemeClr val="tx2"/>
                  </a:gs>
                </a:gsLst>
              </a:gradFill>
            </a:endParaRPr>
          </a:p>
          <a:p>
            <a:pPr marL="18"/>
            <a:r>
              <a:rPr lang="en-US" sz="1400" kern="0" dirty="0">
                <a:gradFill>
                  <a:gsLst>
                    <a:gs pos="98800">
                      <a:schemeClr val="tx2"/>
                    </a:gs>
                    <a:gs pos="0">
                      <a:schemeClr val="tx2"/>
                    </a:gs>
                  </a:gsLst>
                </a:gradFill>
              </a:rPr>
              <a:t>E.g. </a:t>
            </a:r>
            <a:r>
              <a:rPr lang="en-US" sz="1400" kern="0" dirty="0" smtClean="0">
                <a:gradFill>
                  <a:gsLst>
                    <a:gs pos="98800">
                      <a:schemeClr val="tx2"/>
                    </a:gs>
                    <a:gs pos="0">
                      <a:schemeClr val="tx2"/>
                    </a:gs>
                  </a:gsLst>
                </a:gradFill>
              </a:rPr>
              <a:t>DR</a:t>
            </a:r>
            <a:endParaRPr kumimoji="0" lang="en-US" sz="1400" b="0" i="0" u="none" strike="noStrike" kern="0" cap="none" spc="0" normalizeH="0" baseline="0" noProof="0" dirty="0" smtClean="0">
              <a:ln>
                <a:noFill/>
              </a:ln>
              <a:gradFill>
                <a:gsLst>
                  <a:gs pos="98800">
                    <a:schemeClr val="tx2"/>
                  </a:gs>
                  <a:gs pos="0">
                    <a:schemeClr val="tx2"/>
                  </a:gs>
                </a:gsLst>
              </a:gradFill>
              <a:effectLst/>
              <a:uLnTx/>
              <a:uFillTx/>
            </a:endParaRPr>
          </a:p>
        </p:txBody>
      </p:sp>
      <p:sp>
        <p:nvSpPr>
          <p:cNvPr id="55" name="TextBox 54"/>
          <p:cNvSpPr txBox="1"/>
          <p:nvPr/>
        </p:nvSpPr>
        <p:spPr>
          <a:xfrm>
            <a:off x="530750" y="3521394"/>
            <a:ext cx="2883010" cy="738664"/>
          </a:xfrm>
          <a:prstGeom prst="rect">
            <a:avLst/>
          </a:prstGeom>
          <a:noFill/>
        </p:spPr>
        <p:txBody>
          <a:bodyPr wrap="square" rtlCol="0">
            <a:spAutoFit/>
          </a:bodyPr>
          <a:lstStyle/>
          <a:p>
            <a:pPr marL="18"/>
            <a:r>
              <a:rPr lang="en-US" sz="1400" kern="0" dirty="0" smtClean="0">
                <a:gradFill>
                  <a:gsLst>
                    <a:gs pos="98800">
                      <a:schemeClr val="tx2"/>
                    </a:gs>
                    <a:gs pos="0">
                      <a:schemeClr val="tx2"/>
                    </a:gs>
                  </a:gsLst>
                  <a:lin ang="5400000" scaled="0"/>
                </a:gradFill>
              </a:rPr>
              <a:t>Multiple Locations (e.g. branch)</a:t>
            </a:r>
          </a:p>
          <a:p>
            <a:pPr marL="18"/>
            <a:r>
              <a:rPr kumimoji="0" lang="en-US" sz="1400" b="0" i="0" u="none" strike="noStrike" kern="0" cap="none" spc="0" normalizeH="0" baseline="0" noProof="0" dirty="0" smtClean="0">
                <a:ln>
                  <a:noFill/>
                </a:ln>
                <a:gradFill>
                  <a:gsLst>
                    <a:gs pos="98800">
                      <a:schemeClr val="tx2"/>
                    </a:gs>
                    <a:gs pos="0">
                      <a:schemeClr val="tx2"/>
                    </a:gs>
                  </a:gsLst>
                  <a:lin ang="5400000" scaled="0"/>
                </a:gradFill>
                <a:effectLst/>
                <a:uLnTx/>
                <a:uFillTx/>
              </a:rPr>
              <a:t>Share database between locations</a:t>
            </a:r>
          </a:p>
          <a:p>
            <a:pPr marL="18"/>
            <a:r>
              <a:rPr lang="en-US" sz="1400" kern="0" dirty="0" smtClean="0">
                <a:gradFill>
                  <a:gsLst>
                    <a:gs pos="98800">
                      <a:schemeClr val="tx2"/>
                    </a:gs>
                    <a:gs pos="0">
                      <a:schemeClr val="tx2"/>
                    </a:gs>
                  </a:gsLst>
                  <a:lin ang="5400000" scaled="0"/>
                </a:gradFill>
              </a:rPr>
              <a:t>Aggregate data in cloud</a:t>
            </a:r>
            <a:endParaRPr kumimoji="0" lang="en-US" sz="1400" b="0" i="0" u="none" strike="noStrike" kern="0" cap="none" spc="0" normalizeH="0" baseline="0" noProof="0" dirty="0" smtClean="0">
              <a:ln>
                <a:noFill/>
              </a:ln>
              <a:gradFill>
                <a:gsLst>
                  <a:gs pos="98800">
                    <a:schemeClr val="tx2"/>
                  </a:gs>
                  <a:gs pos="0">
                    <a:schemeClr val="tx2"/>
                  </a:gs>
                </a:gsLst>
                <a:lin ang="5400000" scaled="0"/>
              </a:gradFill>
              <a:effectLst/>
              <a:uLnTx/>
              <a:uFillTx/>
            </a:endParaRPr>
          </a:p>
        </p:txBody>
      </p:sp>
      <p:sp>
        <p:nvSpPr>
          <p:cNvPr id="46" name="TextBox 45"/>
          <p:cNvSpPr txBox="1"/>
          <p:nvPr/>
        </p:nvSpPr>
        <p:spPr>
          <a:xfrm>
            <a:off x="7879419" y="3521394"/>
            <a:ext cx="2883010" cy="738664"/>
          </a:xfrm>
          <a:prstGeom prst="rect">
            <a:avLst/>
          </a:prstGeom>
          <a:noFill/>
        </p:spPr>
        <p:txBody>
          <a:bodyPr wrap="square" rtlCol="0">
            <a:spAutoFit/>
          </a:bodyPr>
          <a:lstStyle/>
          <a:p>
            <a:pPr marL="18"/>
            <a:r>
              <a:rPr lang="en-US" sz="1400" kern="0" dirty="0" smtClean="0">
                <a:gradFill>
                  <a:gsLst>
                    <a:gs pos="98800">
                      <a:schemeClr val="tx2"/>
                    </a:gs>
                    <a:gs pos="0">
                      <a:schemeClr val="tx2"/>
                    </a:gs>
                  </a:gsLst>
                </a:gradFill>
              </a:rPr>
              <a:t>One-way sync </a:t>
            </a:r>
            <a:r>
              <a:rPr lang="en-US" sz="1400" b="1" kern="0" dirty="0" smtClean="0">
                <a:gradFill>
                  <a:gsLst>
                    <a:gs pos="98800">
                      <a:schemeClr val="tx2"/>
                    </a:gs>
                    <a:gs pos="0">
                      <a:schemeClr val="tx2"/>
                    </a:gs>
                  </a:gsLst>
                </a:gradFill>
              </a:rPr>
              <a:t>to</a:t>
            </a:r>
            <a:r>
              <a:rPr lang="en-US" sz="1400" kern="0" dirty="0" smtClean="0">
                <a:gradFill>
                  <a:gsLst>
                    <a:gs pos="98800">
                      <a:schemeClr val="tx2"/>
                    </a:gs>
                    <a:gs pos="0">
                      <a:schemeClr val="tx2"/>
                    </a:gs>
                  </a:gsLst>
                </a:gradFill>
              </a:rPr>
              <a:t> cloud</a:t>
            </a:r>
          </a:p>
          <a:p>
            <a:pPr marL="18"/>
            <a:r>
              <a:rPr kumimoji="0" lang="en-US" sz="1400" b="0" i="0" u="none" strike="noStrike" kern="0" cap="none" spc="0" normalizeH="0" baseline="0" noProof="0" dirty="0" smtClean="0">
                <a:ln>
                  <a:noFill/>
                </a:ln>
                <a:gradFill>
                  <a:gsLst>
                    <a:gs pos="98800">
                      <a:schemeClr val="tx2"/>
                    </a:gs>
                    <a:gs pos="0">
                      <a:schemeClr val="tx2"/>
                    </a:gs>
                  </a:gsLst>
                </a:gradFill>
                <a:effectLst/>
                <a:uLnTx/>
                <a:uFillTx/>
              </a:rPr>
              <a:t>One-way</a:t>
            </a:r>
            <a:r>
              <a:rPr kumimoji="0" lang="en-US" sz="1400" b="0" i="0" u="none" strike="noStrike" kern="0" cap="none" spc="0" normalizeH="0" noProof="0" dirty="0" smtClean="0">
                <a:ln>
                  <a:noFill/>
                </a:ln>
                <a:gradFill>
                  <a:gsLst>
                    <a:gs pos="98800">
                      <a:schemeClr val="tx2"/>
                    </a:gs>
                    <a:gs pos="0">
                      <a:schemeClr val="tx2"/>
                    </a:gs>
                  </a:gsLst>
                </a:gradFill>
                <a:effectLst/>
                <a:uLnTx/>
                <a:uFillTx/>
              </a:rPr>
              <a:t>  sync </a:t>
            </a:r>
            <a:r>
              <a:rPr kumimoji="0" lang="en-US" sz="1400" b="1" i="0" u="none" strike="noStrike" kern="0" cap="none" spc="0" normalizeH="0" noProof="0" dirty="0" smtClean="0">
                <a:ln>
                  <a:noFill/>
                </a:ln>
                <a:gradFill>
                  <a:gsLst>
                    <a:gs pos="98800">
                      <a:schemeClr val="tx2"/>
                    </a:gs>
                    <a:gs pos="0">
                      <a:schemeClr val="tx2"/>
                    </a:gs>
                  </a:gsLst>
                </a:gradFill>
                <a:effectLst/>
                <a:uLnTx/>
                <a:uFillTx/>
              </a:rPr>
              <a:t>from</a:t>
            </a:r>
            <a:r>
              <a:rPr kumimoji="0" lang="en-US" sz="1400" b="0" i="0" u="none" strike="noStrike" kern="0" cap="none" spc="0" normalizeH="0" noProof="0" dirty="0" smtClean="0">
                <a:ln>
                  <a:noFill/>
                </a:ln>
                <a:gradFill>
                  <a:gsLst>
                    <a:gs pos="98800">
                      <a:schemeClr val="tx2"/>
                    </a:gs>
                    <a:gs pos="0">
                      <a:schemeClr val="tx2"/>
                    </a:gs>
                  </a:gsLst>
                </a:gradFill>
                <a:effectLst/>
                <a:uLnTx/>
                <a:uFillTx/>
              </a:rPr>
              <a:t> cloud</a:t>
            </a:r>
          </a:p>
          <a:p>
            <a:pPr marL="18"/>
            <a:r>
              <a:rPr lang="en-US" sz="1400" kern="0" baseline="0" dirty="0" smtClean="0">
                <a:gradFill>
                  <a:gsLst>
                    <a:gs pos="98800">
                      <a:schemeClr val="tx2"/>
                    </a:gs>
                    <a:gs pos="0">
                      <a:schemeClr val="tx2"/>
                    </a:gs>
                  </a:gsLst>
                </a:gradFill>
              </a:rPr>
              <a:t>Two-way</a:t>
            </a:r>
            <a:r>
              <a:rPr lang="en-US" sz="1400" kern="0" dirty="0" smtClean="0">
                <a:gradFill>
                  <a:gsLst>
                    <a:gs pos="98800">
                      <a:schemeClr val="tx2"/>
                    </a:gs>
                    <a:gs pos="0">
                      <a:schemeClr val="tx2"/>
                    </a:gs>
                  </a:gsLst>
                </a:gradFill>
              </a:rPr>
              <a:t> sync</a:t>
            </a:r>
            <a:endParaRPr kumimoji="0" lang="en-US" sz="1400" b="0" i="0" u="none" strike="noStrike" kern="0" cap="none" spc="0" normalizeH="0" baseline="0" noProof="0" dirty="0" smtClean="0">
              <a:ln>
                <a:noFill/>
              </a:ln>
              <a:gradFill>
                <a:gsLst>
                  <a:gs pos="98800">
                    <a:schemeClr val="tx2"/>
                  </a:gs>
                  <a:gs pos="0">
                    <a:schemeClr val="tx2"/>
                  </a:gs>
                </a:gsLst>
              </a:gradFill>
              <a:effectLst/>
              <a:uLnTx/>
              <a:uFillTx/>
            </a:endParaRPr>
          </a:p>
        </p:txBody>
      </p:sp>
      <p:sp>
        <p:nvSpPr>
          <p:cNvPr id="4" name="Left-Right Arrow 3"/>
          <p:cNvSpPr/>
          <p:nvPr/>
        </p:nvSpPr>
        <p:spPr bwMode="auto">
          <a:xfrm rot="1550857">
            <a:off x="2833772" y="2763466"/>
            <a:ext cx="2655338" cy="238535"/>
          </a:xfrm>
          <a:prstGeom prst="leftRightArrow">
            <a:avLst/>
          </a:prstGeom>
          <a:solidFill>
            <a:schemeClr val="accent2"/>
          </a:solidFill>
          <a:ln>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a:gradFill>
                  <a:gsLst>
                    <a:gs pos="98800">
                      <a:schemeClr val="bg1"/>
                    </a:gs>
                    <a:gs pos="0">
                      <a:schemeClr val="bg1"/>
                    </a:gs>
                  </a:gsLst>
                </a:gradFill>
              </a:rPr>
              <a:t>Sync</a:t>
            </a:r>
          </a:p>
        </p:txBody>
      </p:sp>
      <p:sp>
        <p:nvSpPr>
          <p:cNvPr id="24" name="Left-Right Arrow 23"/>
          <p:cNvSpPr/>
          <p:nvPr/>
        </p:nvSpPr>
        <p:spPr bwMode="auto">
          <a:xfrm rot="19707139">
            <a:off x="2868096" y="5116122"/>
            <a:ext cx="2655338" cy="238535"/>
          </a:xfrm>
          <a:prstGeom prst="leftRightArrow">
            <a:avLst/>
          </a:prstGeom>
          <a:solidFill>
            <a:schemeClr val="accent2"/>
          </a:solidFill>
          <a:ln>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a:gradFill>
                  <a:gsLst>
                    <a:gs pos="98800">
                      <a:schemeClr val="bg1"/>
                    </a:gs>
                    <a:gs pos="0">
                      <a:schemeClr val="bg1"/>
                    </a:gs>
                  </a:gsLst>
                </a:gradFill>
              </a:rPr>
              <a:t>Sync</a:t>
            </a:r>
          </a:p>
        </p:txBody>
      </p:sp>
      <p:grpSp>
        <p:nvGrpSpPr>
          <p:cNvPr id="9" name="Group 8"/>
          <p:cNvGrpSpPr/>
          <p:nvPr/>
        </p:nvGrpSpPr>
        <p:grpSpPr>
          <a:xfrm>
            <a:off x="780893" y="1540888"/>
            <a:ext cx="2231440" cy="1793993"/>
            <a:chOff x="780893" y="1540888"/>
            <a:chExt cx="2231440" cy="1793993"/>
          </a:xfrm>
        </p:grpSpPr>
        <p:sp>
          <p:nvSpPr>
            <p:cNvPr id="3" name="Can 2"/>
            <p:cNvSpPr/>
            <p:nvPr/>
          </p:nvSpPr>
          <p:spPr bwMode="auto">
            <a:xfrm>
              <a:off x="1971206" y="2713779"/>
              <a:ext cx="677995" cy="621102"/>
            </a:xfrm>
            <a:prstGeom prst="can">
              <a:avLst/>
            </a:prstGeom>
            <a:solidFill>
              <a:schemeClr val="accent2"/>
            </a:solidFill>
            <a:ln>
              <a:solidFill>
                <a:schemeClr val="bg1"/>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algn="ctr" defTabSz="914099"/>
              <a:r>
                <a:rPr lang="en-US" sz="1200" b="1" dirty="0" smtClean="0">
                  <a:gradFill>
                    <a:gsLst>
                      <a:gs pos="98800">
                        <a:schemeClr val="bg1"/>
                      </a:gs>
                      <a:gs pos="0">
                        <a:schemeClr val="bg1"/>
                      </a:gs>
                    </a:gsLst>
                    <a:lin ang="5400000" scaled="0"/>
                  </a:gradFill>
                </a:rPr>
                <a:t>SQL Server</a:t>
              </a:r>
            </a:p>
          </p:txBody>
        </p:sp>
        <p:sp>
          <p:nvSpPr>
            <p:cNvPr id="6" name="Rounded Rectangle 5"/>
            <p:cNvSpPr/>
            <p:nvPr/>
          </p:nvSpPr>
          <p:spPr bwMode="auto">
            <a:xfrm>
              <a:off x="1608075" y="1684082"/>
              <a:ext cx="1404258" cy="503330"/>
            </a:xfrm>
            <a:prstGeom prst="roundRect">
              <a:avLst>
                <a:gd name="adj" fmla="val 0"/>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b="1" dirty="0" smtClean="0">
                  <a:gradFill>
                    <a:gsLst>
                      <a:gs pos="0">
                        <a:srgbClr val="FFFFFF"/>
                      </a:gs>
                      <a:gs pos="100000">
                        <a:srgbClr val="FFFFFF"/>
                      </a:gs>
                    </a:gsLst>
                    <a:lin ang="5400000" scaled="0"/>
                  </a:gradFill>
                </a:rPr>
                <a:t>Application</a:t>
              </a:r>
            </a:p>
          </p:txBody>
        </p:sp>
        <p:cxnSp>
          <p:nvCxnSpPr>
            <p:cNvPr id="19" name="Straight Arrow Connector 18"/>
            <p:cNvCxnSpPr>
              <a:stCxn id="6" idx="2"/>
              <a:endCxn id="3" idx="1"/>
            </p:cNvCxnSpPr>
            <p:nvPr/>
          </p:nvCxnSpPr>
          <p:spPr>
            <a:xfrm>
              <a:off x="2310204" y="2187412"/>
              <a:ext cx="0" cy="526367"/>
            </a:xfrm>
            <a:prstGeom prst="straightConnector1">
              <a:avLst/>
            </a:prstGeom>
            <a:ln w="22225">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780893" y="1540888"/>
              <a:ext cx="709740" cy="1756906"/>
              <a:chOff x="9200993" y="4203520"/>
              <a:chExt cx="709740" cy="1756906"/>
            </a:xfrm>
          </p:grpSpPr>
          <p:sp>
            <p:nvSpPr>
              <p:cNvPr id="29" name="Rectangle 28"/>
              <p:cNvSpPr/>
              <p:nvPr/>
            </p:nvSpPr>
            <p:spPr bwMode="auto">
              <a:xfrm>
                <a:off x="9208985" y="4493133"/>
                <a:ext cx="701748" cy="146729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Rectangle 29"/>
              <p:cNvSpPr/>
              <p:nvPr/>
            </p:nvSpPr>
            <p:spPr bwMode="auto">
              <a:xfrm>
                <a:off x="9336577" y="457466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Rectangle 31"/>
              <p:cNvSpPr/>
              <p:nvPr/>
            </p:nvSpPr>
            <p:spPr bwMode="auto">
              <a:xfrm>
                <a:off x="9591758" y="457466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3" name="Rectangle 32"/>
              <p:cNvSpPr/>
              <p:nvPr/>
            </p:nvSpPr>
            <p:spPr bwMode="auto">
              <a:xfrm>
                <a:off x="9336577" y="4827237"/>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Rectangle 35"/>
              <p:cNvSpPr/>
              <p:nvPr/>
            </p:nvSpPr>
            <p:spPr bwMode="auto">
              <a:xfrm>
                <a:off x="9591758" y="4827237"/>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7" name="Rectangle 36"/>
              <p:cNvSpPr/>
              <p:nvPr/>
            </p:nvSpPr>
            <p:spPr bwMode="auto">
              <a:xfrm>
                <a:off x="9336576" y="5056658"/>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bwMode="auto">
              <a:xfrm>
                <a:off x="9591757" y="5056658"/>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0" name="Rectangle 39"/>
              <p:cNvSpPr/>
              <p:nvPr/>
            </p:nvSpPr>
            <p:spPr bwMode="auto">
              <a:xfrm>
                <a:off x="9336576" y="529860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Rectangle 40"/>
              <p:cNvSpPr/>
              <p:nvPr/>
            </p:nvSpPr>
            <p:spPr bwMode="auto">
              <a:xfrm>
                <a:off x="9591757" y="529860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Rectangle 41"/>
              <p:cNvSpPr/>
              <p:nvPr/>
            </p:nvSpPr>
            <p:spPr bwMode="auto">
              <a:xfrm>
                <a:off x="9336577" y="5531644"/>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8" name="Rectangle 47"/>
              <p:cNvSpPr/>
              <p:nvPr/>
            </p:nvSpPr>
            <p:spPr bwMode="auto">
              <a:xfrm>
                <a:off x="9591758" y="5531644"/>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Isosceles Triangle 49"/>
              <p:cNvSpPr/>
              <p:nvPr/>
            </p:nvSpPr>
            <p:spPr bwMode="auto">
              <a:xfrm>
                <a:off x="9200993" y="4203520"/>
                <a:ext cx="709740" cy="289613"/>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grpSp>
      <p:grpSp>
        <p:nvGrpSpPr>
          <p:cNvPr id="52" name="Group 51"/>
          <p:cNvGrpSpPr/>
          <p:nvPr/>
        </p:nvGrpSpPr>
        <p:grpSpPr>
          <a:xfrm>
            <a:off x="780893" y="4429611"/>
            <a:ext cx="709740" cy="1756906"/>
            <a:chOff x="9200993" y="4203520"/>
            <a:chExt cx="709740" cy="1756906"/>
          </a:xfrm>
        </p:grpSpPr>
        <p:sp>
          <p:nvSpPr>
            <p:cNvPr id="53" name="Rectangle 52"/>
            <p:cNvSpPr/>
            <p:nvPr/>
          </p:nvSpPr>
          <p:spPr bwMode="auto">
            <a:xfrm>
              <a:off x="9208985" y="4493133"/>
              <a:ext cx="701748" cy="146729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4" name="Rectangle 53"/>
            <p:cNvSpPr/>
            <p:nvPr/>
          </p:nvSpPr>
          <p:spPr bwMode="auto">
            <a:xfrm>
              <a:off x="9336577" y="457466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6" name="Rectangle 55"/>
            <p:cNvSpPr/>
            <p:nvPr/>
          </p:nvSpPr>
          <p:spPr bwMode="auto">
            <a:xfrm>
              <a:off x="9591758" y="457466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Rectangle 56"/>
            <p:cNvSpPr/>
            <p:nvPr/>
          </p:nvSpPr>
          <p:spPr bwMode="auto">
            <a:xfrm>
              <a:off x="9336577" y="4827237"/>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 name="Rectangle 57"/>
            <p:cNvSpPr/>
            <p:nvPr/>
          </p:nvSpPr>
          <p:spPr bwMode="auto">
            <a:xfrm>
              <a:off x="9591758" y="4827237"/>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 name="Rectangle 58"/>
            <p:cNvSpPr/>
            <p:nvPr/>
          </p:nvSpPr>
          <p:spPr bwMode="auto">
            <a:xfrm>
              <a:off x="9336576" y="5056658"/>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 name="Rectangle 59"/>
            <p:cNvSpPr/>
            <p:nvPr/>
          </p:nvSpPr>
          <p:spPr bwMode="auto">
            <a:xfrm>
              <a:off x="9591757" y="5056658"/>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 name="Rectangle 60"/>
            <p:cNvSpPr/>
            <p:nvPr/>
          </p:nvSpPr>
          <p:spPr bwMode="auto">
            <a:xfrm>
              <a:off x="9336576" y="529860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 name="Rectangle 61"/>
            <p:cNvSpPr/>
            <p:nvPr/>
          </p:nvSpPr>
          <p:spPr bwMode="auto">
            <a:xfrm>
              <a:off x="9591757" y="529860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 name="Rectangle 62"/>
            <p:cNvSpPr/>
            <p:nvPr/>
          </p:nvSpPr>
          <p:spPr bwMode="auto">
            <a:xfrm>
              <a:off x="9336577" y="5531644"/>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 name="Rectangle 63"/>
            <p:cNvSpPr/>
            <p:nvPr/>
          </p:nvSpPr>
          <p:spPr bwMode="auto">
            <a:xfrm>
              <a:off x="9591758" y="5531644"/>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 name="Isosceles Triangle 64"/>
            <p:cNvSpPr/>
            <p:nvPr/>
          </p:nvSpPr>
          <p:spPr bwMode="auto">
            <a:xfrm>
              <a:off x="9200993" y="4203520"/>
              <a:ext cx="709740" cy="289613"/>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22772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500"/>
                                        <p:tgtEl>
                                          <p:spTgt spid="5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10" presetClass="entr" presetSubtype="0" fill="hold"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500"/>
                                        <p:tgtEl>
                                          <p:spTgt spid="4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animBg="1"/>
      <p:bldP spid="26" grpId="0" animBg="1"/>
      <p:bldP spid="43" grpId="0" animBg="1"/>
      <p:bldP spid="44" grpId="0" animBg="1"/>
      <p:bldP spid="47" grpId="0" animBg="1"/>
      <p:bldP spid="51" grpId="0"/>
      <p:bldP spid="55" grpId="0"/>
      <p:bldP spid="46" grpId="0"/>
      <p:bldP spid="4"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loud 25"/>
          <p:cNvSpPr/>
          <p:nvPr/>
        </p:nvSpPr>
        <p:spPr bwMode="auto">
          <a:xfrm>
            <a:off x="5620257" y="4381356"/>
            <a:ext cx="2914650" cy="2247533"/>
          </a:xfrm>
          <a:prstGeom prst="cloud">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 name="Cloud 3"/>
          <p:cNvSpPr/>
          <p:nvPr/>
        </p:nvSpPr>
        <p:spPr bwMode="auto">
          <a:xfrm>
            <a:off x="5801232" y="989987"/>
            <a:ext cx="2914650" cy="2247533"/>
          </a:xfrm>
          <a:prstGeom prst="cloud">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 name="Cloud 2"/>
          <p:cNvSpPr/>
          <p:nvPr/>
        </p:nvSpPr>
        <p:spPr bwMode="auto">
          <a:xfrm>
            <a:off x="603570" y="2199410"/>
            <a:ext cx="5553075" cy="3052208"/>
          </a:xfrm>
          <a:prstGeom prst="cloud">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0"/>
            <a:ext cx="11149013" cy="609398"/>
          </a:xfrm>
        </p:spPr>
        <p:txBody>
          <a:bodyPr/>
          <a:lstStyle/>
          <a:p>
            <a:r>
              <a:rPr lang="en-US" sz="4400" dirty="0"/>
              <a:t>Syncing </a:t>
            </a:r>
            <a:r>
              <a:rPr lang="en-US" sz="4400" dirty="0" smtClean="0"/>
              <a:t>Between SQL Databases</a:t>
            </a:r>
            <a:endParaRPr lang="en-US" sz="4400" dirty="0"/>
          </a:p>
        </p:txBody>
      </p:sp>
      <p:sp>
        <p:nvSpPr>
          <p:cNvPr id="14" name="Can 13"/>
          <p:cNvSpPr/>
          <p:nvPr/>
        </p:nvSpPr>
        <p:spPr bwMode="auto">
          <a:xfrm>
            <a:off x="2155374" y="3976626"/>
            <a:ext cx="677995" cy="621102"/>
          </a:xfrm>
          <a:prstGeom prst="can">
            <a:avLst/>
          </a:prstGeom>
          <a:solidFill>
            <a:schemeClr val="accent2"/>
          </a:solidFill>
          <a:ln>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a:gradFill>
                  <a:gsLst>
                    <a:gs pos="98800">
                      <a:schemeClr val="bg1"/>
                    </a:gs>
                    <a:gs pos="0">
                      <a:schemeClr val="bg1"/>
                    </a:gs>
                  </a:gsLst>
                </a:gradFill>
              </a:rPr>
              <a:t>SQL Database</a:t>
            </a:r>
          </a:p>
        </p:txBody>
      </p:sp>
      <p:sp>
        <p:nvSpPr>
          <p:cNvPr id="15" name="Rounded Rectangle 14"/>
          <p:cNvSpPr/>
          <p:nvPr/>
        </p:nvSpPr>
        <p:spPr bwMode="auto">
          <a:xfrm>
            <a:off x="1776363" y="3083216"/>
            <a:ext cx="1425138" cy="503330"/>
          </a:xfrm>
          <a:prstGeom prst="roundRect">
            <a:avLst>
              <a:gd name="adj" fmla="val 0"/>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gradFill>
                  <a:gsLst>
                    <a:gs pos="98800">
                      <a:schemeClr val="bg1"/>
                    </a:gs>
                    <a:gs pos="0">
                      <a:schemeClr val="bg1"/>
                    </a:gs>
                  </a:gsLst>
                </a:gradFill>
              </a:rPr>
              <a:t>Application</a:t>
            </a:r>
          </a:p>
        </p:txBody>
      </p:sp>
      <p:cxnSp>
        <p:nvCxnSpPr>
          <p:cNvPr id="16" name="Straight Arrow Connector 15"/>
          <p:cNvCxnSpPr>
            <a:stCxn id="15" idx="2"/>
            <a:endCxn id="14" idx="1"/>
          </p:cNvCxnSpPr>
          <p:nvPr/>
        </p:nvCxnSpPr>
        <p:spPr>
          <a:xfrm>
            <a:off x="2488932" y="3586546"/>
            <a:ext cx="5440" cy="390080"/>
          </a:xfrm>
          <a:prstGeom prst="straightConnector1">
            <a:avLst/>
          </a:prstGeom>
          <a:ln w="22225">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6" name="Can 35"/>
          <p:cNvSpPr/>
          <p:nvPr/>
        </p:nvSpPr>
        <p:spPr bwMode="auto">
          <a:xfrm>
            <a:off x="6738584" y="5683131"/>
            <a:ext cx="677995" cy="621102"/>
          </a:xfrm>
          <a:prstGeom prst="can">
            <a:avLst/>
          </a:prstGeom>
          <a:solidFill>
            <a:schemeClr val="accent2"/>
          </a:solidFill>
          <a:ln>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a:gradFill>
                  <a:gsLst>
                    <a:gs pos="98800">
                      <a:schemeClr val="bg1"/>
                    </a:gs>
                    <a:gs pos="0">
                      <a:schemeClr val="bg1"/>
                    </a:gs>
                  </a:gsLst>
                </a:gradFill>
              </a:rPr>
              <a:t>SQL Database</a:t>
            </a:r>
          </a:p>
        </p:txBody>
      </p:sp>
      <p:sp>
        <p:nvSpPr>
          <p:cNvPr id="37" name="Rounded Rectangle 36"/>
          <p:cNvSpPr/>
          <p:nvPr/>
        </p:nvSpPr>
        <p:spPr bwMode="auto">
          <a:xfrm>
            <a:off x="6359573" y="4823786"/>
            <a:ext cx="1425138" cy="503330"/>
          </a:xfrm>
          <a:prstGeom prst="roundRect">
            <a:avLst>
              <a:gd name="adj" fmla="val 0"/>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gradFill>
                  <a:gsLst>
                    <a:gs pos="98800">
                      <a:schemeClr val="bg1"/>
                    </a:gs>
                    <a:gs pos="0">
                      <a:schemeClr val="bg1"/>
                    </a:gs>
                  </a:gsLst>
                </a:gradFill>
              </a:rPr>
              <a:t>Application</a:t>
            </a:r>
          </a:p>
        </p:txBody>
      </p:sp>
      <p:cxnSp>
        <p:nvCxnSpPr>
          <p:cNvPr id="38" name="Straight Arrow Connector 37"/>
          <p:cNvCxnSpPr>
            <a:stCxn id="37" idx="2"/>
            <a:endCxn id="36" idx="1"/>
          </p:cNvCxnSpPr>
          <p:nvPr/>
        </p:nvCxnSpPr>
        <p:spPr>
          <a:xfrm>
            <a:off x="7072142" y="5327116"/>
            <a:ext cx="5440" cy="356015"/>
          </a:xfrm>
          <a:prstGeom prst="straightConnector1">
            <a:avLst/>
          </a:prstGeom>
          <a:ln w="1905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0" name="Can 39"/>
          <p:cNvSpPr/>
          <p:nvPr/>
        </p:nvSpPr>
        <p:spPr bwMode="auto">
          <a:xfrm>
            <a:off x="3955919" y="3976626"/>
            <a:ext cx="677995" cy="621102"/>
          </a:xfrm>
          <a:prstGeom prst="can">
            <a:avLst/>
          </a:prstGeom>
          <a:solidFill>
            <a:schemeClr val="accent2"/>
          </a:solidFill>
          <a:ln>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a:gradFill>
                  <a:gsLst>
                    <a:gs pos="98800">
                      <a:schemeClr val="bg1"/>
                    </a:gs>
                    <a:gs pos="0">
                      <a:schemeClr val="bg1"/>
                    </a:gs>
                  </a:gsLst>
                </a:gradFill>
              </a:rPr>
              <a:t>SQL Database</a:t>
            </a:r>
          </a:p>
        </p:txBody>
      </p:sp>
      <p:sp>
        <p:nvSpPr>
          <p:cNvPr id="41" name="Rounded Rectangle 40"/>
          <p:cNvSpPr/>
          <p:nvPr/>
        </p:nvSpPr>
        <p:spPr bwMode="auto">
          <a:xfrm>
            <a:off x="3575859" y="3083216"/>
            <a:ext cx="1425138" cy="503330"/>
          </a:xfrm>
          <a:prstGeom prst="roundRect">
            <a:avLst>
              <a:gd name="adj" fmla="val 0"/>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gradFill>
                  <a:gsLst>
                    <a:gs pos="98800">
                      <a:schemeClr val="bg1"/>
                    </a:gs>
                    <a:gs pos="0">
                      <a:schemeClr val="bg1"/>
                    </a:gs>
                  </a:gsLst>
                </a:gradFill>
              </a:rPr>
              <a:t>Application</a:t>
            </a:r>
          </a:p>
        </p:txBody>
      </p:sp>
      <p:cxnSp>
        <p:nvCxnSpPr>
          <p:cNvPr id="42" name="Straight Arrow Connector 41"/>
          <p:cNvCxnSpPr>
            <a:stCxn id="41" idx="2"/>
            <a:endCxn id="40" idx="1"/>
          </p:cNvCxnSpPr>
          <p:nvPr/>
        </p:nvCxnSpPr>
        <p:spPr>
          <a:xfrm>
            <a:off x="4288428" y="3586546"/>
            <a:ext cx="6489" cy="390080"/>
          </a:xfrm>
          <a:prstGeom prst="straightConnector1">
            <a:avLst/>
          </a:prstGeom>
          <a:ln w="22225">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Can 42"/>
          <p:cNvSpPr/>
          <p:nvPr/>
        </p:nvSpPr>
        <p:spPr bwMode="auto">
          <a:xfrm>
            <a:off x="6733143" y="2291762"/>
            <a:ext cx="677995" cy="621102"/>
          </a:xfrm>
          <a:prstGeom prst="can">
            <a:avLst/>
          </a:prstGeom>
          <a:solidFill>
            <a:schemeClr val="accent2"/>
          </a:solidFill>
          <a:ln>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a:gradFill>
                  <a:gsLst>
                    <a:gs pos="98800">
                      <a:schemeClr val="bg1"/>
                    </a:gs>
                    <a:gs pos="0">
                      <a:schemeClr val="bg1"/>
                    </a:gs>
                  </a:gsLst>
                </a:gradFill>
              </a:rPr>
              <a:t>SQL Database</a:t>
            </a:r>
          </a:p>
        </p:txBody>
      </p:sp>
      <p:sp>
        <p:nvSpPr>
          <p:cNvPr id="44" name="Rounded Rectangle 43"/>
          <p:cNvSpPr/>
          <p:nvPr/>
        </p:nvSpPr>
        <p:spPr bwMode="auto">
          <a:xfrm>
            <a:off x="6354132" y="1432417"/>
            <a:ext cx="1425138" cy="503330"/>
          </a:xfrm>
          <a:prstGeom prst="roundRect">
            <a:avLst>
              <a:gd name="adj" fmla="val 0"/>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gradFill>
                  <a:gsLst>
                    <a:gs pos="98800">
                      <a:schemeClr val="bg1"/>
                    </a:gs>
                    <a:gs pos="0">
                      <a:schemeClr val="bg1"/>
                    </a:gs>
                  </a:gsLst>
                </a:gradFill>
              </a:rPr>
              <a:t>Application</a:t>
            </a:r>
          </a:p>
        </p:txBody>
      </p:sp>
      <p:cxnSp>
        <p:nvCxnSpPr>
          <p:cNvPr id="45" name="Straight Arrow Connector 44"/>
          <p:cNvCxnSpPr>
            <a:stCxn id="44" idx="2"/>
            <a:endCxn id="43" idx="1"/>
          </p:cNvCxnSpPr>
          <p:nvPr/>
        </p:nvCxnSpPr>
        <p:spPr>
          <a:xfrm>
            <a:off x="7066701" y="1935747"/>
            <a:ext cx="5440" cy="356015"/>
          </a:xfrm>
          <a:prstGeom prst="straightConnector1">
            <a:avLst/>
          </a:prstGeom>
          <a:ln w="1905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2" name="Left-Right Arrow 51"/>
          <p:cNvSpPr/>
          <p:nvPr/>
        </p:nvSpPr>
        <p:spPr bwMode="auto">
          <a:xfrm rot="2458449">
            <a:off x="4837652" y="4597741"/>
            <a:ext cx="1472772" cy="194888"/>
          </a:xfrm>
          <a:prstGeom prst="leftRightArrow">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050" b="1" dirty="0">
                <a:gradFill>
                  <a:gsLst>
                    <a:gs pos="98800">
                      <a:schemeClr val="bg1"/>
                    </a:gs>
                    <a:gs pos="0">
                      <a:schemeClr val="bg1"/>
                    </a:gs>
                  </a:gsLst>
                </a:gradFill>
              </a:rPr>
              <a:t>Sync</a:t>
            </a:r>
          </a:p>
        </p:txBody>
      </p:sp>
      <p:sp>
        <p:nvSpPr>
          <p:cNvPr id="53" name="Left-Right Arrow 52"/>
          <p:cNvSpPr/>
          <p:nvPr/>
        </p:nvSpPr>
        <p:spPr bwMode="auto">
          <a:xfrm rot="19520134">
            <a:off x="5064845" y="3040996"/>
            <a:ext cx="1472772" cy="194888"/>
          </a:xfrm>
          <a:prstGeom prst="leftRightArrow">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050" b="1" dirty="0">
                <a:gradFill>
                  <a:gsLst>
                    <a:gs pos="98800">
                      <a:schemeClr val="bg1"/>
                    </a:gs>
                    <a:gs pos="0">
                      <a:schemeClr val="bg1"/>
                    </a:gs>
                  </a:gsLst>
                </a:gradFill>
              </a:rPr>
              <a:t>Sync</a:t>
            </a:r>
          </a:p>
        </p:txBody>
      </p:sp>
      <p:sp>
        <p:nvSpPr>
          <p:cNvPr id="54" name="Left-Right Arrow 53"/>
          <p:cNvSpPr/>
          <p:nvPr/>
        </p:nvSpPr>
        <p:spPr bwMode="auto">
          <a:xfrm>
            <a:off x="2967231" y="3781586"/>
            <a:ext cx="825756" cy="218280"/>
          </a:xfrm>
          <a:prstGeom prst="leftRightArrow">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050" b="1" dirty="0">
                <a:gradFill>
                  <a:gsLst>
                    <a:gs pos="98800">
                      <a:schemeClr val="bg1"/>
                    </a:gs>
                    <a:gs pos="0">
                      <a:schemeClr val="bg1"/>
                    </a:gs>
                  </a:gsLst>
                </a:gradFill>
              </a:rPr>
              <a:t>Sync</a:t>
            </a:r>
          </a:p>
        </p:txBody>
      </p:sp>
      <p:sp>
        <p:nvSpPr>
          <p:cNvPr id="39" name="TextBox 38"/>
          <p:cNvSpPr txBox="1"/>
          <p:nvPr/>
        </p:nvSpPr>
        <p:spPr>
          <a:xfrm>
            <a:off x="3088720" y="1474082"/>
            <a:ext cx="2412393"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gradFill>
                  <a:gsLst>
                    <a:gs pos="0">
                      <a:schemeClr val="accent2"/>
                    </a:gs>
                    <a:gs pos="100000">
                      <a:schemeClr val="accent2"/>
                    </a:gs>
                  </a:gsLst>
                  <a:lin ang="16200000" scaled="0"/>
                </a:gradFill>
                <a:effectLst/>
                <a:uLnTx/>
                <a:uFillTx/>
              </a:rPr>
              <a:t>Cloud</a:t>
            </a:r>
            <a:endParaRPr kumimoji="0" lang="en-US" sz="2400" b="1" i="0" u="none" strike="noStrike" kern="0" cap="none" spc="0" normalizeH="0" baseline="0" noProof="0" dirty="0">
              <a:ln>
                <a:noFill/>
              </a:ln>
              <a:gradFill>
                <a:gsLst>
                  <a:gs pos="0">
                    <a:schemeClr val="accent2"/>
                  </a:gs>
                  <a:gs pos="100000">
                    <a:schemeClr val="accent2"/>
                  </a:gs>
                </a:gsLst>
                <a:lin ang="16200000" scaled="0"/>
              </a:gradFill>
              <a:effectLst/>
              <a:uLnTx/>
              <a:uFillTx/>
            </a:endParaRPr>
          </a:p>
        </p:txBody>
      </p:sp>
      <p:sp>
        <p:nvSpPr>
          <p:cNvPr id="48" name="TextBox 47"/>
          <p:cNvSpPr txBox="1"/>
          <p:nvPr/>
        </p:nvSpPr>
        <p:spPr>
          <a:xfrm>
            <a:off x="3284859" y="5286048"/>
            <a:ext cx="2116809" cy="954107"/>
          </a:xfrm>
          <a:prstGeom prst="rect">
            <a:avLst/>
          </a:prstGeom>
          <a:noFill/>
        </p:spPr>
        <p:txBody>
          <a:bodyPr wrap="square" rtlCol="0">
            <a:spAutoFit/>
          </a:bodyPr>
          <a:lstStyle/>
          <a:p>
            <a:pPr marL="18"/>
            <a:r>
              <a:rPr kumimoji="0" lang="en-US" sz="1400" b="0" i="0" u="none" strike="noStrike" kern="0" cap="none" spc="0" normalizeH="0" baseline="0" noProof="0" dirty="0" smtClean="0">
                <a:ln>
                  <a:noFill/>
                </a:ln>
                <a:gradFill>
                  <a:gsLst>
                    <a:gs pos="0">
                      <a:schemeClr val="tx2"/>
                    </a:gs>
                    <a:gs pos="100000">
                      <a:schemeClr val="tx2">
                        <a:alpha val="99000"/>
                      </a:schemeClr>
                    </a:gs>
                  </a:gsLst>
                  <a:lin ang="16200000" scaled="0"/>
                </a:gradFill>
                <a:effectLst/>
                <a:uLnTx/>
                <a:uFillTx/>
              </a:rPr>
              <a:t>Scale-out</a:t>
            </a:r>
            <a:r>
              <a:rPr kumimoji="0" lang="en-US" sz="1400" b="0" i="0" u="none" strike="noStrike" kern="0" cap="none" spc="0" normalizeH="0" noProof="0" dirty="0" smtClean="0">
                <a:ln>
                  <a:noFill/>
                </a:ln>
                <a:gradFill>
                  <a:gsLst>
                    <a:gs pos="0">
                      <a:schemeClr val="tx2"/>
                    </a:gs>
                    <a:gs pos="100000">
                      <a:schemeClr val="tx2">
                        <a:alpha val="99000"/>
                      </a:schemeClr>
                    </a:gs>
                  </a:gsLst>
                  <a:lin ang="16200000" scaled="0"/>
                </a:gradFill>
                <a:effectLst/>
                <a:uLnTx/>
                <a:uFillTx/>
              </a:rPr>
              <a:t> via multiple copies of data</a:t>
            </a:r>
          </a:p>
          <a:p>
            <a:pPr marL="18"/>
            <a:r>
              <a:rPr lang="en-US" sz="1400" kern="0" baseline="0" dirty="0" smtClean="0">
                <a:gradFill>
                  <a:gsLst>
                    <a:gs pos="0">
                      <a:schemeClr val="tx2"/>
                    </a:gs>
                    <a:gs pos="100000">
                      <a:schemeClr val="tx2">
                        <a:alpha val="99000"/>
                      </a:schemeClr>
                    </a:gs>
                  </a:gsLst>
                  <a:lin ang="16200000" scaled="0"/>
                </a:gradFill>
              </a:rPr>
              <a:t>Separate</a:t>
            </a:r>
            <a:r>
              <a:rPr lang="en-US" sz="1400" kern="0" dirty="0" smtClean="0">
                <a:gradFill>
                  <a:gsLst>
                    <a:gs pos="0">
                      <a:schemeClr val="tx2"/>
                    </a:gs>
                    <a:gs pos="100000">
                      <a:schemeClr val="tx2">
                        <a:alpha val="99000"/>
                      </a:schemeClr>
                    </a:gs>
                  </a:gsLst>
                  <a:lin ang="16200000" scaled="0"/>
                </a:gradFill>
              </a:rPr>
              <a:t> reporting &amp; OLTP workloads</a:t>
            </a:r>
            <a:endParaRPr kumimoji="0" lang="en-US" sz="1400" b="0" i="0" u="none" strike="noStrike" kern="0" cap="none" spc="0" normalizeH="0" baseline="0" noProof="0" dirty="0" smtClean="0">
              <a:ln>
                <a:noFill/>
              </a:ln>
              <a:gradFill>
                <a:gsLst>
                  <a:gs pos="0">
                    <a:schemeClr val="tx2"/>
                  </a:gs>
                  <a:gs pos="100000">
                    <a:schemeClr val="tx2">
                      <a:alpha val="99000"/>
                    </a:schemeClr>
                  </a:gs>
                </a:gsLst>
                <a:lin ang="16200000" scaled="0"/>
              </a:gradFill>
              <a:effectLst/>
              <a:uLnTx/>
              <a:uFillTx/>
            </a:endParaRPr>
          </a:p>
        </p:txBody>
      </p:sp>
      <p:sp>
        <p:nvSpPr>
          <p:cNvPr id="51" name="TextBox 50"/>
          <p:cNvSpPr txBox="1"/>
          <p:nvPr/>
        </p:nvSpPr>
        <p:spPr>
          <a:xfrm>
            <a:off x="6193910" y="3538081"/>
            <a:ext cx="2340242" cy="523220"/>
          </a:xfrm>
          <a:prstGeom prst="rect">
            <a:avLst/>
          </a:prstGeom>
          <a:noFill/>
        </p:spPr>
        <p:txBody>
          <a:bodyPr wrap="square" rtlCol="0">
            <a:spAutoFit/>
          </a:bodyPr>
          <a:lstStyle/>
          <a:p>
            <a:pPr marL="18"/>
            <a:r>
              <a:rPr kumimoji="0" lang="en-US" sz="1400" b="0" i="0" u="none" strike="noStrike" kern="0" cap="none" spc="0" normalizeH="0" baseline="0" noProof="0" dirty="0" smtClean="0">
                <a:ln>
                  <a:noFill/>
                </a:ln>
                <a:gradFill>
                  <a:gsLst>
                    <a:gs pos="0">
                      <a:schemeClr val="tx2"/>
                    </a:gs>
                    <a:gs pos="100000">
                      <a:schemeClr val="tx2">
                        <a:alpha val="99000"/>
                      </a:schemeClr>
                    </a:gs>
                  </a:gsLst>
                </a:gradFill>
                <a:effectLst/>
                <a:uLnTx/>
                <a:uFillTx/>
              </a:rPr>
              <a:t>Geographically located web applications</a:t>
            </a:r>
          </a:p>
        </p:txBody>
      </p:sp>
    </p:spTree>
    <p:extLst>
      <p:ext uri="{BB962C8B-B14F-4D97-AF65-F5344CB8AC3E}">
        <p14:creationId xmlns:p14="http://schemas.microsoft.com/office/powerpoint/2010/main" val="14435963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500"/>
                                        <p:tgtEl>
                                          <p:spTgt spid="5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500"/>
                                        <p:tgtEl>
                                          <p:spTgt spid="5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par>
                                <p:cTn id="63" presetID="10"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fade">
                                      <p:cBhvr>
                                        <p:cTn id="65" dur="500"/>
                                        <p:tgtEl>
                                          <p:spTgt spid="3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 grpId="0" animBg="1"/>
      <p:bldP spid="3" grpId="0" animBg="1"/>
      <p:bldP spid="14" grpId="0" animBg="1"/>
      <p:bldP spid="15" grpId="0" animBg="1"/>
      <p:bldP spid="36" grpId="0" animBg="1"/>
      <p:bldP spid="37" grpId="0" animBg="1"/>
      <p:bldP spid="40" grpId="0" animBg="1"/>
      <p:bldP spid="41" grpId="0" animBg="1"/>
      <p:bldP spid="43" grpId="0" animBg="1"/>
      <p:bldP spid="44" grpId="0" animBg="1"/>
      <p:bldP spid="52" grpId="0" animBg="1"/>
      <p:bldP spid="53" grpId="0" animBg="1"/>
      <p:bldP spid="54" grpId="0" animBg="1"/>
      <p:bldP spid="48" grpId="0"/>
      <p:bldP spid="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p:cNvSpPr/>
          <p:nvPr/>
        </p:nvSpPr>
        <p:spPr bwMode="auto">
          <a:xfrm>
            <a:off x="469938" y="1408037"/>
            <a:ext cx="6105525" cy="3793872"/>
          </a:xfrm>
          <a:prstGeom prst="cloud">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0"/>
            <a:ext cx="11149013" cy="609398"/>
          </a:xfrm>
        </p:spPr>
        <p:txBody>
          <a:bodyPr/>
          <a:lstStyle/>
          <a:p>
            <a:r>
              <a:rPr lang="en-US" sz="4400" dirty="0" smtClean="0"/>
              <a:t>Data Sync And Reporting</a:t>
            </a:r>
            <a:endParaRPr lang="en-US" sz="4400" dirty="0"/>
          </a:p>
        </p:txBody>
      </p:sp>
      <p:sp>
        <p:nvSpPr>
          <p:cNvPr id="14" name="Can 13"/>
          <p:cNvSpPr/>
          <p:nvPr/>
        </p:nvSpPr>
        <p:spPr bwMode="auto">
          <a:xfrm>
            <a:off x="2297969" y="3500013"/>
            <a:ext cx="677995" cy="621102"/>
          </a:xfrm>
          <a:prstGeom prst="can">
            <a:avLst/>
          </a:prstGeom>
          <a:solidFill>
            <a:schemeClr val="accent2"/>
          </a:solidFill>
          <a:ln>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a:gradFill>
                  <a:gsLst>
                    <a:gs pos="98800">
                      <a:schemeClr val="bg1"/>
                    </a:gs>
                    <a:gs pos="0">
                      <a:schemeClr val="bg1"/>
                    </a:gs>
                  </a:gsLst>
                </a:gradFill>
              </a:rPr>
              <a:t>SQL Database</a:t>
            </a:r>
          </a:p>
        </p:txBody>
      </p:sp>
      <p:sp>
        <p:nvSpPr>
          <p:cNvPr id="15" name="Rounded Rectangle 14"/>
          <p:cNvSpPr/>
          <p:nvPr/>
        </p:nvSpPr>
        <p:spPr bwMode="auto">
          <a:xfrm>
            <a:off x="1918958" y="2606603"/>
            <a:ext cx="1425138" cy="503330"/>
          </a:xfrm>
          <a:prstGeom prst="roundRect">
            <a:avLst>
              <a:gd name="adj" fmla="val 0"/>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gradFill>
                  <a:gsLst>
                    <a:gs pos="98800">
                      <a:schemeClr val="bg1"/>
                    </a:gs>
                    <a:gs pos="0">
                      <a:schemeClr val="bg1"/>
                    </a:gs>
                  </a:gsLst>
                </a:gradFill>
              </a:rPr>
              <a:t>Application</a:t>
            </a:r>
          </a:p>
        </p:txBody>
      </p:sp>
      <p:cxnSp>
        <p:nvCxnSpPr>
          <p:cNvPr id="16" name="Straight Arrow Connector 15"/>
          <p:cNvCxnSpPr>
            <a:stCxn id="15" idx="2"/>
            <a:endCxn id="14" idx="1"/>
          </p:cNvCxnSpPr>
          <p:nvPr/>
        </p:nvCxnSpPr>
        <p:spPr>
          <a:xfrm>
            <a:off x="2631527" y="3109933"/>
            <a:ext cx="5440" cy="390080"/>
          </a:xfrm>
          <a:prstGeom prst="straightConnector1">
            <a:avLst/>
          </a:prstGeom>
          <a:ln w="22225">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0" name="Can 39"/>
          <p:cNvSpPr/>
          <p:nvPr/>
        </p:nvSpPr>
        <p:spPr bwMode="auto">
          <a:xfrm>
            <a:off x="4098514" y="3500013"/>
            <a:ext cx="677995" cy="621102"/>
          </a:xfrm>
          <a:prstGeom prst="can">
            <a:avLst/>
          </a:prstGeom>
          <a:solidFill>
            <a:schemeClr val="accent2"/>
          </a:solidFill>
          <a:ln>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a:gradFill>
                  <a:gsLst>
                    <a:gs pos="98800">
                      <a:schemeClr val="bg1"/>
                    </a:gs>
                    <a:gs pos="0">
                      <a:schemeClr val="bg1"/>
                    </a:gs>
                  </a:gsLst>
                </a:gradFill>
              </a:rPr>
              <a:t>SQL Database</a:t>
            </a:r>
          </a:p>
        </p:txBody>
      </p:sp>
      <p:sp>
        <p:nvSpPr>
          <p:cNvPr id="41" name="Rounded Rectangle 40"/>
          <p:cNvSpPr/>
          <p:nvPr/>
        </p:nvSpPr>
        <p:spPr bwMode="auto">
          <a:xfrm>
            <a:off x="3718454" y="2606603"/>
            <a:ext cx="1425138" cy="503330"/>
          </a:xfrm>
          <a:prstGeom prst="roundRect">
            <a:avLst>
              <a:gd name="adj" fmla="val 0"/>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gradFill>
                  <a:gsLst>
                    <a:gs pos="98800">
                      <a:schemeClr val="bg1"/>
                    </a:gs>
                    <a:gs pos="0">
                      <a:schemeClr val="bg1"/>
                    </a:gs>
                  </a:gsLst>
                </a:gradFill>
              </a:rPr>
              <a:t>Reporting</a:t>
            </a:r>
          </a:p>
        </p:txBody>
      </p:sp>
      <p:cxnSp>
        <p:nvCxnSpPr>
          <p:cNvPr id="42" name="Straight Arrow Connector 41"/>
          <p:cNvCxnSpPr>
            <a:stCxn id="41" idx="2"/>
            <a:endCxn id="40" idx="1"/>
          </p:cNvCxnSpPr>
          <p:nvPr/>
        </p:nvCxnSpPr>
        <p:spPr>
          <a:xfrm>
            <a:off x="4431023" y="3109933"/>
            <a:ext cx="6489" cy="390080"/>
          </a:xfrm>
          <a:prstGeom prst="straightConnector1">
            <a:avLst/>
          </a:prstGeom>
          <a:ln w="22225">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 name="Rounded Rectangular Callout 4"/>
          <p:cNvSpPr/>
          <p:nvPr/>
        </p:nvSpPr>
        <p:spPr bwMode="auto">
          <a:xfrm>
            <a:off x="2100304" y="4778400"/>
            <a:ext cx="1422400" cy="612665"/>
          </a:xfrm>
          <a:prstGeom prst="wedgeRoundRectCallout">
            <a:avLst>
              <a:gd name="adj1" fmla="val 44882"/>
              <a:gd name="adj2" fmla="val -182103"/>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One-way Sync</a:t>
            </a:r>
          </a:p>
        </p:txBody>
      </p:sp>
      <p:sp>
        <p:nvSpPr>
          <p:cNvPr id="56" name="Rounded Rectangular Callout 55"/>
          <p:cNvSpPr/>
          <p:nvPr/>
        </p:nvSpPr>
        <p:spPr bwMode="auto">
          <a:xfrm>
            <a:off x="6542182" y="3304973"/>
            <a:ext cx="1780950" cy="696067"/>
          </a:xfrm>
          <a:prstGeom prst="wedgeRoundRectCallout">
            <a:avLst>
              <a:gd name="adj1" fmla="val -141690"/>
              <a:gd name="adj2" fmla="val 26613"/>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Different Indexing</a:t>
            </a:r>
          </a:p>
        </p:txBody>
      </p:sp>
      <p:sp>
        <p:nvSpPr>
          <p:cNvPr id="57" name="Rounded Rectangular Callout 56"/>
          <p:cNvSpPr/>
          <p:nvPr/>
        </p:nvSpPr>
        <p:spPr bwMode="auto">
          <a:xfrm>
            <a:off x="3248846" y="1197843"/>
            <a:ext cx="1706880" cy="913437"/>
          </a:xfrm>
          <a:prstGeom prst="wedgeRoundRectCallout">
            <a:avLst>
              <a:gd name="adj1" fmla="val -40476"/>
              <a:gd name="adj2" fmla="val 160381"/>
              <a:gd name="adj3" fmla="val 1666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dirty="0" smtClean="0">
                <a:gradFill>
                  <a:gsLst>
                    <a:gs pos="0">
                      <a:srgbClr val="FFFFFF"/>
                    </a:gs>
                    <a:gs pos="100000">
                      <a:srgbClr val="FFFFFF"/>
                    </a:gs>
                  </a:gsLst>
                  <a:lin ang="5400000" scaled="0"/>
                </a:gradFill>
              </a:rPr>
              <a:t>Filtered Subset of Data</a:t>
            </a:r>
          </a:p>
        </p:txBody>
      </p:sp>
      <p:sp>
        <p:nvSpPr>
          <p:cNvPr id="11" name="Right Arrow 10"/>
          <p:cNvSpPr/>
          <p:nvPr/>
        </p:nvSpPr>
        <p:spPr bwMode="auto">
          <a:xfrm>
            <a:off x="3117358" y="3675856"/>
            <a:ext cx="810689" cy="264224"/>
          </a:xfrm>
          <a:prstGeom prst="rightArrow">
            <a:avLst>
              <a:gd name="adj1" fmla="val 43941"/>
              <a:gd name="adj2" fmla="val 59089"/>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050" b="1" dirty="0">
                <a:gradFill>
                  <a:gsLst>
                    <a:gs pos="98800">
                      <a:schemeClr val="bg1"/>
                    </a:gs>
                    <a:gs pos="0">
                      <a:schemeClr val="bg1"/>
                    </a:gs>
                  </a:gsLst>
                </a:gradFill>
              </a:rPr>
              <a:t>Sync</a:t>
            </a:r>
          </a:p>
        </p:txBody>
      </p:sp>
      <p:pic>
        <p:nvPicPr>
          <p:cNvPr id="59" name="Picture 2" descr="C:\DVDArt\DVD_Art_Sept-2-2010\Artwork_Imagery\Icons - Illustrations\_ WINDOWS SERVER ICONS\Misc\Funnel Fil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0672" y="3214484"/>
            <a:ext cx="464059" cy="39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5963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40" grpId="0"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loud 26"/>
          <p:cNvSpPr/>
          <p:nvPr/>
        </p:nvSpPr>
        <p:spPr bwMode="auto">
          <a:xfrm>
            <a:off x="4071816" y="2783354"/>
            <a:ext cx="2914650" cy="2247533"/>
          </a:xfrm>
          <a:prstGeom prst="cloud">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6" name="Cloud 25"/>
          <p:cNvSpPr/>
          <p:nvPr/>
        </p:nvSpPr>
        <p:spPr bwMode="auto">
          <a:xfrm>
            <a:off x="7216061" y="4353596"/>
            <a:ext cx="2914650" cy="2247533"/>
          </a:xfrm>
          <a:prstGeom prst="cloud">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Cloud 24"/>
          <p:cNvSpPr/>
          <p:nvPr/>
        </p:nvSpPr>
        <p:spPr bwMode="auto">
          <a:xfrm>
            <a:off x="7151850" y="1033767"/>
            <a:ext cx="2914650" cy="2247533"/>
          </a:xfrm>
          <a:prstGeom prst="cloud">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0"/>
            <a:ext cx="11796713" cy="609398"/>
          </a:xfrm>
        </p:spPr>
        <p:txBody>
          <a:bodyPr/>
          <a:lstStyle/>
          <a:p>
            <a:r>
              <a:rPr lang="en-US" sz="4400" dirty="0" smtClean="0"/>
              <a:t>SQL Data Sync And Windows Azure Traffic Manager</a:t>
            </a:r>
            <a:endParaRPr lang="en-US" sz="6600" dirty="0"/>
          </a:p>
        </p:txBody>
      </p:sp>
      <p:sp>
        <p:nvSpPr>
          <p:cNvPr id="35" name="TextBox 34"/>
          <p:cNvSpPr txBox="1"/>
          <p:nvPr/>
        </p:nvSpPr>
        <p:spPr>
          <a:xfrm>
            <a:off x="2875400" y="3812212"/>
            <a:ext cx="1117101"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gradFill>
                  <a:gsLst>
                    <a:gs pos="0">
                      <a:schemeClr val="accent2"/>
                    </a:gs>
                    <a:gs pos="100000">
                      <a:schemeClr val="accent2"/>
                    </a:gs>
                  </a:gsLst>
                  <a:lin ang="16200000" scaled="0"/>
                </a:gradFill>
                <a:effectLst/>
                <a:uLnTx/>
                <a:uFillTx/>
              </a:rPr>
              <a:t>US</a:t>
            </a:r>
            <a:endParaRPr kumimoji="0" lang="en-US" sz="2400" b="1" i="0" u="none" strike="noStrike" kern="0" cap="none" spc="0" normalizeH="0" baseline="0" noProof="0" dirty="0">
              <a:ln>
                <a:noFill/>
              </a:ln>
              <a:gradFill>
                <a:gsLst>
                  <a:gs pos="0">
                    <a:schemeClr val="accent2"/>
                  </a:gs>
                  <a:gs pos="100000">
                    <a:schemeClr val="accent2"/>
                  </a:gs>
                </a:gsLst>
                <a:lin ang="16200000" scaled="0"/>
              </a:gradFill>
              <a:effectLst/>
              <a:uLnTx/>
              <a:uFillTx/>
            </a:endParaRPr>
          </a:p>
        </p:txBody>
      </p:sp>
      <p:sp>
        <p:nvSpPr>
          <p:cNvPr id="36" name="Can 35"/>
          <p:cNvSpPr/>
          <p:nvPr/>
        </p:nvSpPr>
        <p:spPr bwMode="auto">
          <a:xfrm>
            <a:off x="8367037" y="5678737"/>
            <a:ext cx="677995" cy="621102"/>
          </a:xfrm>
          <a:prstGeom prst="can">
            <a:avLst/>
          </a:prstGeom>
          <a:solidFill>
            <a:schemeClr val="accent2"/>
          </a:solidFill>
          <a:ln>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a:gradFill>
                  <a:gsLst>
                    <a:gs pos="98800">
                      <a:schemeClr val="bg1"/>
                    </a:gs>
                    <a:gs pos="0">
                      <a:schemeClr val="bg1"/>
                    </a:gs>
                  </a:gsLst>
                </a:gradFill>
              </a:rPr>
              <a:t>SQL Database</a:t>
            </a:r>
          </a:p>
        </p:txBody>
      </p:sp>
      <p:sp>
        <p:nvSpPr>
          <p:cNvPr id="37" name="Rounded Rectangle 36"/>
          <p:cNvSpPr/>
          <p:nvPr/>
        </p:nvSpPr>
        <p:spPr bwMode="auto">
          <a:xfrm>
            <a:off x="7988026" y="4819392"/>
            <a:ext cx="1425138" cy="503330"/>
          </a:xfrm>
          <a:prstGeom prst="roundRect">
            <a:avLst>
              <a:gd name="adj" fmla="val 0"/>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gradFill>
                  <a:gsLst>
                    <a:gs pos="98800">
                      <a:schemeClr val="bg1"/>
                    </a:gs>
                    <a:gs pos="0">
                      <a:schemeClr val="bg1"/>
                    </a:gs>
                  </a:gsLst>
                </a:gradFill>
              </a:rPr>
              <a:t>Application</a:t>
            </a:r>
          </a:p>
        </p:txBody>
      </p:sp>
      <p:cxnSp>
        <p:nvCxnSpPr>
          <p:cNvPr id="38" name="Straight Arrow Connector 37"/>
          <p:cNvCxnSpPr>
            <a:stCxn id="37" idx="2"/>
            <a:endCxn id="36" idx="1"/>
          </p:cNvCxnSpPr>
          <p:nvPr/>
        </p:nvCxnSpPr>
        <p:spPr>
          <a:xfrm>
            <a:off x="8700595" y="5322722"/>
            <a:ext cx="5440" cy="356015"/>
          </a:xfrm>
          <a:prstGeom prst="straightConnector1">
            <a:avLst/>
          </a:prstGeom>
          <a:ln w="1905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Can 42"/>
          <p:cNvSpPr/>
          <p:nvPr/>
        </p:nvSpPr>
        <p:spPr bwMode="auto">
          <a:xfrm>
            <a:off x="8361596" y="2287368"/>
            <a:ext cx="677995" cy="621102"/>
          </a:xfrm>
          <a:prstGeom prst="can">
            <a:avLst/>
          </a:prstGeom>
          <a:solidFill>
            <a:schemeClr val="accent2"/>
          </a:solidFill>
          <a:ln>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a:gradFill>
                  <a:gsLst>
                    <a:gs pos="98800">
                      <a:schemeClr val="bg1"/>
                    </a:gs>
                    <a:gs pos="0">
                      <a:schemeClr val="bg1"/>
                    </a:gs>
                  </a:gsLst>
                </a:gradFill>
              </a:rPr>
              <a:t>SQL Database</a:t>
            </a:r>
          </a:p>
        </p:txBody>
      </p:sp>
      <p:sp>
        <p:nvSpPr>
          <p:cNvPr id="44" name="Rounded Rectangle 43"/>
          <p:cNvSpPr/>
          <p:nvPr/>
        </p:nvSpPr>
        <p:spPr bwMode="auto">
          <a:xfrm>
            <a:off x="7982585" y="1428023"/>
            <a:ext cx="1425138" cy="503330"/>
          </a:xfrm>
          <a:prstGeom prst="roundRect">
            <a:avLst>
              <a:gd name="adj" fmla="val 0"/>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gradFill>
                  <a:gsLst>
                    <a:gs pos="98800">
                      <a:schemeClr val="bg1"/>
                    </a:gs>
                    <a:gs pos="0">
                      <a:schemeClr val="bg1"/>
                    </a:gs>
                  </a:gsLst>
                </a:gradFill>
              </a:rPr>
              <a:t>Application</a:t>
            </a:r>
          </a:p>
        </p:txBody>
      </p:sp>
      <p:cxnSp>
        <p:nvCxnSpPr>
          <p:cNvPr id="45" name="Straight Arrow Connector 44"/>
          <p:cNvCxnSpPr>
            <a:stCxn id="44" idx="2"/>
            <a:endCxn id="43" idx="1"/>
          </p:cNvCxnSpPr>
          <p:nvPr/>
        </p:nvCxnSpPr>
        <p:spPr>
          <a:xfrm>
            <a:off x="8695154" y="1931353"/>
            <a:ext cx="5440" cy="356015"/>
          </a:xfrm>
          <a:prstGeom prst="straightConnector1">
            <a:avLst/>
          </a:prstGeom>
          <a:ln w="1905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Left-Right Arrow 52"/>
          <p:cNvSpPr/>
          <p:nvPr/>
        </p:nvSpPr>
        <p:spPr bwMode="auto">
          <a:xfrm rot="18926601">
            <a:off x="6250080" y="2832813"/>
            <a:ext cx="1472772" cy="194888"/>
          </a:xfrm>
          <a:prstGeom prst="leftRightArrow">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050" b="1" dirty="0">
                <a:gradFill>
                  <a:gsLst>
                    <a:gs pos="98800">
                      <a:schemeClr val="bg1"/>
                    </a:gs>
                    <a:gs pos="0">
                      <a:schemeClr val="bg1"/>
                    </a:gs>
                  </a:gsLst>
                </a:gradFill>
              </a:rPr>
              <a:t>Sync</a:t>
            </a:r>
          </a:p>
        </p:txBody>
      </p:sp>
      <p:sp>
        <p:nvSpPr>
          <p:cNvPr id="39" name="TextBox 38"/>
          <p:cNvSpPr txBox="1"/>
          <p:nvPr/>
        </p:nvSpPr>
        <p:spPr>
          <a:xfrm>
            <a:off x="9941171" y="1218023"/>
            <a:ext cx="157011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gradFill>
                  <a:gsLst>
                    <a:gs pos="0">
                      <a:schemeClr val="accent2"/>
                    </a:gs>
                    <a:gs pos="100000">
                      <a:schemeClr val="accent2"/>
                    </a:gs>
                  </a:gsLst>
                </a:gradFill>
                <a:effectLst/>
                <a:uLnTx/>
                <a:uFillTx/>
              </a:rPr>
              <a:t>Europe</a:t>
            </a:r>
            <a:endParaRPr kumimoji="0" lang="en-US" sz="2400" b="1" i="0" u="none" strike="noStrike" kern="0" cap="none" spc="0" normalizeH="0" baseline="0" noProof="0" dirty="0">
              <a:ln>
                <a:noFill/>
              </a:ln>
              <a:gradFill>
                <a:gsLst>
                  <a:gs pos="0">
                    <a:schemeClr val="accent2"/>
                  </a:gs>
                  <a:gs pos="100000">
                    <a:schemeClr val="accent2"/>
                  </a:gs>
                </a:gsLst>
              </a:gradFill>
              <a:effectLst/>
              <a:uLnTx/>
              <a:uFillTx/>
            </a:endParaRPr>
          </a:p>
        </p:txBody>
      </p:sp>
      <p:sp>
        <p:nvSpPr>
          <p:cNvPr id="56" name="Can 55"/>
          <p:cNvSpPr/>
          <p:nvPr/>
        </p:nvSpPr>
        <p:spPr bwMode="auto">
          <a:xfrm>
            <a:off x="5095203" y="4043045"/>
            <a:ext cx="677995" cy="621102"/>
          </a:xfrm>
          <a:prstGeom prst="can">
            <a:avLst/>
          </a:prstGeom>
          <a:solidFill>
            <a:schemeClr val="accent2"/>
          </a:solidFill>
          <a:ln>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200" b="1" dirty="0">
                <a:gradFill>
                  <a:gsLst>
                    <a:gs pos="98800">
                      <a:schemeClr val="bg1"/>
                    </a:gs>
                    <a:gs pos="0">
                      <a:schemeClr val="bg1"/>
                    </a:gs>
                  </a:gsLst>
                </a:gradFill>
              </a:rPr>
              <a:t>SQL Database</a:t>
            </a:r>
          </a:p>
        </p:txBody>
      </p:sp>
      <p:sp>
        <p:nvSpPr>
          <p:cNvPr id="57" name="Rounded Rectangle 56"/>
          <p:cNvSpPr/>
          <p:nvPr/>
        </p:nvSpPr>
        <p:spPr bwMode="auto">
          <a:xfrm>
            <a:off x="4716192" y="3183700"/>
            <a:ext cx="1425138" cy="503330"/>
          </a:xfrm>
          <a:prstGeom prst="roundRect">
            <a:avLst>
              <a:gd name="adj" fmla="val 0"/>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400" b="1" dirty="0">
                <a:gradFill>
                  <a:gsLst>
                    <a:gs pos="98800">
                      <a:schemeClr val="bg1"/>
                    </a:gs>
                    <a:gs pos="0">
                      <a:schemeClr val="bg1"/>
                    </a:gs>
                  </a:gsLst>
                </a:gradFill>
              </a:rPr>
              <a:t>Application</a:t>
            </a:r>
          </a:p>
        </p:txBody>
      </p:sp>
      <p:cxnSp>
        <p:nvCxnSpPr>
          <p:cNvPr id="58" name="Straight Arrow Connector 57"/>
          <p:cNvCxnSpPr>
            <a:stCxn id="57" idx="2"/>
            <a:endCxn id="56" idx="1"/>
          </p:cNvCxnSpPr>
          <p:nvPr/>
        </p:nvCxnSpPr>
        <p:spPr>
          <a:xfrm>
            <a:off x="5428761" y="3687030"/>
            <a:ext cx="5440" cy="356015"/>
          </a:xfrm>
          <a:prstGeom prst="straightConnector1">
            <a:avLst/>
          </a:prstGeom>
          <a:ln w="19050">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9941171" y="4763892"/>
            <a:ext cx="157011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gradFill>
                  <a:gsLst>
                    <a:gs pos="0">
                      <a:schemeClr val="accent2"/>
                    </a:gs>
                    <a:gs pos="100000">
                      <a:schemeClr val="accent2"/>
                    </a:gs>
                  </a:gsLst>
                </a:gradFill>
                <a:effectLst/>
                <a:uLnTx/>
                <a:uFillTx/>
              </a:rPr>
              <a:t>Asia</a:t>
            </a:r>
            <a:endParaRPr kumimoji="0" lang="en-US" sz="2400" b="1" i="0" u="none" strike="noStrike" kern="0" cap="none" spc="0" normalizeH="0" baseline="0" noProof="0" dirty="0">
              <a:ln>
                <a:noFill/>
              </a:ln>
              <a:gradFill>
                <a:gsLst>
                  <a:gs pos="0">
                    <a:schemeClr val="accent2"/>
                  </a:gs>
                  <a:gs pos="100000">
                    <a:schemeClr val="accent2"/>
                  </a:gs>
                </a:gsLst>
              </a:gradFill>
              <a:effectLst/>
              <a:uLnTx/>
              <a:uFillTx/>
            </a:endParaRPr>
          </a:p>
        </p:txBody>
      </p:sp>
      <p:sp>
        <p:nvSpPr>
          <p:cNvPr id="52" name="Left-Right Arrow 51"/>
          <p:cNvSpPr/>
          <p:nvPr/>
        </p:nvSpPr>
        <p:spPr bwMode="auto">
          <a:xfrm rot="2458449">
            <a:off x="6276865" y="4602447"/>
            <a:ext cx="1472772" cy="194888"/>
          </a:xfrm>
          <a:prstGeom prst="leftRightArrow">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algn="ctr" defTabSz="914099"/>
            <a:r>
              <a:rPr lang="en-US" sz="1050" b="1" dirty="0">
                <a:gradFill>
                  <a:gsLst>
                    <a:gs pos="98800">
                      <a:schemeClr val="bg1"/>
                    </a:gs>
                    <a:gs pos="0">
                      <a:schemeClr val="bg1"/>
                    </a:gs>
                  </a:gsLst>
                </a:gradFill>
              </a:rPr>
              <a:t>Sync</a:t>
            </a:r>
          </a:p>
        </p:txBody>
      </p:sp>
      <p:sp>
        <p:nvSpPr>
          <p:cNvPr id="61" name="Text Placeholder 3"/>
          <p:cNvSpPr txBox="1">
            <a:spLocks/>
          </p:cNvSpPr>
          <p:nvPr/>
        </p:nvSpPr>
        <p:spPr>
          <a:xfrm>
            <a:off x="519112" y="1374599"/>
            <a:ext cx="5529910" cy="2141752"/>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spc="-100" dirty="0" smtClean="0">
                <a:solidFill>
                  <a:schemeClr val="accent2">
                    <a:alpha val="99000"/>
                  </a:schemeClr>
                </a:solidFill>
                <a:latin typeface="Segoe UI Light" pitchFamily="34" charset="0"/>
              </a:rPr>
              <a:t>Traffic Manager</a:t>
            </a:r>
          </a:p>
          <a:p>
            <a:pPr marL="0" indent="0">
              <a:lnSpc>
                <a:spcPct val="150000"/>
              </a:lnSpc>
              <a:buNone/>
            </a:pPr>
            <a:r>
              <a:rPr lang="en-US" sz="1800" dirty="0" smtClean="0"/>
              <a:t>Control traffic distribution Azure-hosted applications</a:t>
            </a:r>
          </a:p>
          <a:p>
            <a:pPr marL="0" indent="0">
              <a:lnSpc>
                <a:spcPct val="150000"/>
              </a:lnSpc>
              <a:buNone/>
            </a:pPr>
            <a:r>
              <a:rPr lang="en-US" sz="1800" dirty="0" smtClean="0"/>
              <a:t>DNS-based</a:t>
            </a:r>
          </a:p>
          <a:p>
            <a:pPr marL="0" indent="0">
              <a:lnSpc>
                <a:spcPct val="150000"/>
              </a:lnSpc>
              <a:buNone/>
            </a:pPr>
            <a:r>
              <a:rPr lang="en-US" sz="1800" dirty="0" smtClean="0"/>
              <a:t>Several Distribution Options</a:t>
            </a:r>
          </a:p>
        </p:txBody>
      </p:sp>
      <p:cxnSp>
        <p:nvCxnSpPr>
          <p:cNvPr id="63" name="Straight Arrow Connector 62"/>
          <p:cNvCxnSpPr/>
          <p:nvPr/>
        </p:nvCxnSpPr>
        <p:spPr>
          <a:xfrm flipH="1" flipV="1">
            <a:off x="9555828" y="3467582"/>
            <a:ext cx="574883" cy="378972"/>
          </a:xfrm>
          <a:prstGeom prst="straightConnector1">
            <a:avLst/>
          </a:prstGeom>
          <a:ln w="22225">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9396034" y="3846554"/>
            <a:ext cx="734677" cy="0"/>
          </a:xfrm>
          <a:prstGeom prst="straightConnector1">
            <a:avLst/>
          </a:prstGeom>
          <a:ln w="22225">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9555828" y="3846554"/>
            <a:ext cx="574883" cy="427922"/>
          </a:xfrm>
          <a:prstGeom prst="straightConnector1">
            <a:avLst/>
          </a:prstGeom>
          <a:ln w="22225">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print">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202301" y="3485340"/>
            <a:ext cx="781149" cy="673408"/>
          </a:xfrm>
          <a:prstGeom prst="rect">
            <a:avLst/>
          </a:prstGeom>
          <a:ln>
            <a:noFill/>
          </a:ln>
        </p:spPr>
      </p:pic>
    </p:spTree>
    <p:extLst>
      <p:ext uri="{BB962C8B-B14F-4D97-AF65-F5344CB8AC3E}">
        <p14:creationId xmlns:p14="http://schemas.microsoft.com/office/powerpoint/2010/main" val="14435963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500"/>
                                        <p:tgtEl>
                                          <p:spTgt spid="57"/>
                                        </p:tgtEl>
                                      </p:cBhvr>
                                    </p:animEffect>
                                  </p:childTnLst>
                                </p:cTn>
                              </p:par>
                              <p:par>
                                <p:cTn id="40" presetID="10" presetClass="entr" presetSubtype="0" fill="hold" nodeType="with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5" grpId="0" animBg="1"/>
      <p:bldP spid="36" grpId="0" animBg="1"/>
      <p:bldP spid="37" grpId="0" animBg="1"/>
      <p:bldP spid="43" grpId="0" animBg="1"/>
      <p:bldP spid="44" grpId="0" animBg="1"/>
      <p:bldP spid="53" grpId="0" animBg="1"/>
      <p:bldP spid="56" grpId="0" animBg="1"/>
      <p:bldP spid="57" grpId="0" animBg="1"/>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sz="4400" dirty="0" smtClean="0"/>
              <a:t>Behavior And Database Impact</a:t>
            </a:r>
            <a:endParaRPr lang="en-US" sz="4400" dirty="0"/>
          </a:p>
        </p:txBody>
      </p:sp>
      <p:sp>
        <p:nvSpPr>
          <p:cNvPr id="6" name="Text Placeholder 3"/>
          <p:cNvSpPr>
            <a:spLocks noGrp="1"/>
          </p:cNvSpPr>
          <p:nvPr>
            <p:ph type="body" sz="quarter" idx="10"/>
          </p:nvPr>
        </p:nvSpPr>
        <p:spPr>
          <a:xfrm>
            <a:off x="519112" y="1132839"/>
            <a:ext cx="5129213" cy="2123658"/>
          </a:xfrm>
        </p:spPr>
        <p:txBody>
          <a:bodyPr/>
          <a:lstStyle/>
          <a:p>
            <a:pPr marL="3175">
              <a:lnSpc>
                <a:spcPct val="100000"/>
              </a:lnSpc>
            </a:pPr>
            <a:r>
              <a:rPr lang="en-US" sz="2800" dirty="0" smtClean="0">
                <a:gradFill>
                  <a:gsLst>
                    <a:gs pos="0">
                      <a:schemeClr val="accent2"/>
                    </a:gs>
                    <a:gs pos="100000">
                      <a:schemeClr val="accent2"/>
                    </a:gs>
                  </a:gsLst>
                  <a:lin ang="5400000" scaled="0"/>
                </a:gradFill>
              </a:rPr>
              <a:t>Sync Provisioning</a:t>
            </a:r>
          </a:p>
          <a:p>
            <a:pPr marL="3175">
              <a:lnSpc>
                <a:spcPct val="100000"/>
              </a:lnSpc>
            </a:pPr>
            <a:r>
              <a:rPr lang="en-US" sz="2000" dirty="0" smtClean="0">
                <a:latin typeface="+mn-lt"/>
              </a:rPr>
              <a:t>Change Tracking via triggers and side-tables</a:t>
            </a:r>
          </a:p>
          <a:p>
            <a:pPr marL="3175">
              <a:lnSpc>
                <a:spcPct val="100000"/>
              </a:lnSpc>
            </a:pPr>
            <a:r>
              <a:rPr lang="en-US" sz="2000" dirty="0" smtClean="0">
                <a:latin typeface="+mn-lt"/>
              </a:rPr>
              <a:t>Minimal DML overhead</a:t>
            </a:r>
          </a:p>
          <a:p>
            <a:pPr marL="3175">
              <a:lnSpc>
                <a:spcPct val="100000"/>
              </a:lnSpc>
            </a:pPr>
            <a:r>
              <a:rPr lang="en-US" sz="2000" dirty="0" smtClean="0">
                <a:latin typeface="+mn-lt"/>
              </a:rPr>
              <a:t>No change to user tables</a:t>
            </a:r>
          </a:p>
          <a:p>
            <a:pPr marL="3175">
              <a:lnSpc>
                <a:spcPct val="100000"/>
              </a:lnSpc>
            </a:pPr>
            <a:r>
              <a:rPr lang="en-US" sz="2000" dirty="0" smtClean="0">
                <a:latin typeface="+mn-lt"/>
              </a:rPr>
              <a:t>Stored Procedures and meta-data tables</a:t>
            </a:r>
          </a:p>
        </p:txBody>
      </p:sp>
      <p:sp>
        <p:nvSpPr>
          <p:cNvPr id="4" name="Text Placeholder 3"/>
          <p:cNvSpPr txBox="1">
            <a:spLocks/>
          </p:cNvSpPr>
          <p:nvPr/>
        </p:nvSpPr>
        <p:spPr>
          <a:xfrm>
            <a:off x="519112" y="3456939"/>
            <a:ext cx="8863013" cy="2546851"/>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800" dirty="0" smtClean="0">
                <a:gradFill>
                  <a:gsLst>
                    <a:gs pos="0">
                      <a:schemeClr val="accent2"/>
                    </a:gs>
                    <a:gs pos="100000">
                      <a:schemeClr val="accent2"/>
                    </a:gs>
                  </a:gsLst>
                  <a:lin ang="5400000" scaled="0"/>
                </a:gradFill>
              </a:rPr>
              <a:t>Transactional Consistency</a:t>
            </a:r>
          </a:p>
          <a:p>
            <a:pPr>
              <a:lnSpc>
                <a:spcPct val="100000"/>
              </a:lnSpc>
            </a:pPr>
            <a:r>
              <a:rPr lang="en-US" sz="2000" dirty="0" smtClean="0">
                <a:latin typeface="+mn-lt"/>
              </a:rPr>
              <a:t>“Net changes”; not “all changes”</a:t>
            </a:r>
          </a:p>
          <a:p>
            <a:pPr>
              <a:lnSpc>
                <a:spcPct val="100000"/>
              </a:lnSpc>
            </a:pPr>
            <a:r>
              <a:rPr lang="en-US" sz="2000" dirty="0" smtClean="0">
                <a:latin typeface="+mn-lt"/>
              </a:rPr>
              <a:t>Batches split into transactions to apply</a:t>
            </a:r>
          </a:p>
          <a:p>
            <a:pPr>
              <a:lnSpc>
                <a:spcPct val="100000"/>
              </a:lnSpc>
            </a:pPr>
            <a:r>
              <a:rPr lang="en-US" sz="2000" dirty="0" smtClean="0">
                <a:latin typeface="+mn-lt"/>
              </a:rPr>
              <a:t>PK/FK ordering preserved</a:t>
            </a:r>
          </a:p>
          <a:p>
            <a:pPr>
              <a:lnSpc>
                <a:spcPct val="100000"/>
              </a:lnSpc>
            </a:pPr>
            <a:r>
              <a:rPr lang="en-US" sz="2000" dirty="0" smtClean="0">
                <a:latin typeface="+mn-lt"/>
              </a:rPr>
              <a:t>Transaction boundaries at source not preserved</a:t>
            </a:r>
          </a:p>
          <a:p>
            <a:pPr>
              <a:lnSpc>
                <a:spcPct val="100000"/>
              </a:lnSpc>
            </a:pPr>
            <a:r>
              <a:rPr lang="en-US" sz="1600" dirty="0" smtClean="0">
                <a:latin typeface="+mn-lt"/>
              </a:rPr>
              <a:t>E.g. Could get new Order applied in separate transaction to associated new </a:t>
            </a:r>
            <a:r>
              <a:rPr lang="en-US" sz="1600" dirty="0" err="1" smtClean="0">
                <a:latin typeface="+mn-lt"/>
              </a:rPr>
              <a:t>OrderDetail</a:t>
            </a:r>
            <a:endParaRPr lang="en-US" sz="1600" dirty="0" smtClean="0">
              <a:latin typeface="+mn-lt"/>
            </a:endParaRPr>
          </a:p>
        </p:txBody>
      </p:sp>
      <p:sp>
        <p:nvSpPr>
          <p:cNvPr id="5" name="Text Placeholder 3"/>
          <p:cNvSpPr txBox="1">
            <a:spLocks/>
          </p:cNvSpPr>
          <p:nvPr/>
        </p:nvSpPr>
        <p:spPr>
          <a:xfrm>
            <a:off x="5776913" y="1180207"/>
            <a:ext cx="5500688" cy="854080"/>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2"/>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2"/>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800" dirty="0" smtClean="0">
                <a:gradFill>
                  <a:gsLst>
                    <a:gs pos="0">
                      <a:schemeClr val="accent2"/>
                    </a:gs>
                    <a:gs pos="100000">
                      <a:schemeClr val="accent2"/>
                    </a:gs>
                  </a:gsLst>
                  <a:lin ang="5400000" scaled="0"/>
                </a:gradFill>
              </a:rPr>
              <a:t>Batching</a:t>
            </a:r>
          </a:p>
          <a:p>
            <a:pPr>
              <a:lnSpc>
                <a:spcPct val="100000"/>
              </a:lnSpc>
            </a:pPr>
            <a:r>
              <a:rPr lang="en-US" sz="2000" dirty="0" smtClean="0">
                <a:latin typeface="+mn-lt"/>
              </a:rPr>
              <a:t>Data change split into batches for transfer</a:t>
            </a:r>
          </a:p>
        </p:txBody>
      </p:sp>
    </p:spTree>
    <p:extLst>
      <p:ext uri="{BB962C8B-B14F-4D97-AF65-F5344CB8AC3E}">
        <p14:creationId xmlns:p14="http://schemas.microsoft.com/office/powerpoint/2010/main" val="115056358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Best Practices</a:t>
            </a:r>
            <a:endParaRPr lang="en-US" dirty="0"/>
          </a:p>
        </p:txBody>
      </p:sp>
    </p:spTree>
    <p:extLst>
      <p:ext uri="{BB962C8B-B14F-4D97-AF65-F5344CB8AC3E}">
        <p14:creationId xmlns:p14="http://schemas.microsoft.com/office/powerpoint/2010/main" val="1047631286"/>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sz="4400" dirty="0" smtClean="0"/>
              <a:t>Best Practice</a:t>
            </a:r>
            <a:endParaRPr lang="en-US" sz="4400" dirty="0"/>
          </a:p>
        </p:txBody>
      </p:sp>
      <p:sp>
        <p:nvSpPr>
          <p:cNvPr id="4" name="Text Placeholder 3"/>
          <p:cNvSpPr>
            <a:spLocks noGrp="1"/>
          </p:cNvSpPr>
          <p:nvPr>
            <p:ph type="body" sz="quarter" idx="10"/>
          </p:nvPr>
        </p:nvSpPr>
        <p:spPr>
          <a:xfrm>
            <a:off x="519112" y="1447799"/>
            <a:ext cx="6796088" cy="4376583"/>
          </a:xfrm>
        </p:spPr>
        <p:txBody>
          <a:bodyPr/>
          <a:lstStyle/>
          <a:p>
            <a:pPr marL="3175"/>
            <a:r>
              <a:rPr lang="en-US" sz="3600" spc="-100" dirty="0" smtClean="0">
                <a:solidFill>
                  <a:schemeClr val="accent2">
                    <a:alpha val="99000"/>
                  </a:schemeClr>
                </a:solidFill>
                <a:latin typeface="Segoe UI Light" pitchFamily="34" charset="0"/>
              </a:rPr>
              <a:t>Database Provisioning</a:t>
            </a:r>
          </a:p>
          <a:p>
            <a:pPr marL="3175">
              <a:lnSpc>
                <a:spcPct val="150000"/>
              </a:lnSpc>
            </a:pPr>
            <a:r>
              <a:rPr lang="en-US" sz="2000" dirty="0" smtClean="0"/>
              <a:t>Basic database auto-provisioning provided:</a:t>
            </a:r>
          </a:p>
          <a:p>
            <a:pPr marL="3175">
              <a:lnSpc>
                <a:spcPct val="150000"/>
              </a:lnSpc>
            </a:pPr>
            <a:r>
              <a:rPr lang="en-US" sz="1600" dirty="0" smtClean="0"/>
              <a:t>Goal is to make Data Sync easy to try</a:t>
            </a:r>
          </a:p>
          <a:p>
            <a:pPr marL="3175">
              <a:lnSpc>
                <a:spcPct val="150000"/>
              </a:lnSpc>
            </a:pPr>
            <a:r>
              <a:rPr lang="en-US" sz="1600" dirty="0" smtClean="0"/>
              <a:t>Creates tables when the destination tables do not exist</a:t>
            </a:r>
          </a:p>
          <a:p>
            <a:pPr marL="3175">
              <a:lnSpc>
                <a:spcPct val="150000"/>
              </a:lnSpc>
            </a:pPr>
            <a:r>
              <a:rPr lang="en-US" sz="1600" dirty="0" smtClean="0"/>
              <a:t>Only the columns selected for syncing are created in the destination tables</a:t>
            </a:r>
          </a:p>
          <a:p>
            <a:pPr marL="3175">
              <a:lnSpc>
                <a:spcPct val="150000"/>
              </a:lnSpc>
            </a:pPr>
            <a:r>
              <a:rPr lang="en-US" sz="1600" dirty="0" smtClean="0"/>
              <a:t>Indexes in XML type columns and CHECK constraints are not created</a:t>
            </a:r>
          </a:p>
          <a:p>
            <a:pPr marL="3175">
              <a:lnSpc>
                <a:spcPct val="150000"/>
              </a:lnSpc>
            </a:pPr>
            <a:r>
              <a:rPr lang="en-US" sz="1600" dirty="0" smtClean="0"/>
              <a:t>Index option not set; e.g. STATISTICS_NORECOMPUTE</a:t>
            </a:r>
          </a:p>
          <a:p>
            <a:pPr marL="3175">
              <a:lnSpc>
                <a:spcPct val="150000"/>
              </a:lnSpc>
            </a:pPr>
            <a:r>
              <a:rPr lang="en-US" sz="1600" dirty="0" smtClean="0"/>
              <a:t>Triggers, Views, Stored Procedures not created</a:t>
            </a:r>
          </a:p>
          <a:p>
            <a:pPr marL="3175">
              <a:lnSpc>
                <a:spcPct val="150000"/>
              </a:lnSpc>
            </a:pPr>
            <a:r>
              <a:rPr lang="en-US" sz="2000" dirty="0" smtClean="0"/>
              <a:t>Recommendation:</a:t>
            </a:r>
          </a:p>
          <a:p>
            <a:pPr marL="3175">
              <a:lnSpc>
                <a:spcPct val="150000"/>
              </a:lnSpc>
            </a:pPr>
            <a:r>
              <a:rPr lang="en-US" sz="1600" dirty="0" smtClean="0"/>
              <a:t>Use the auto-provisioning capability only for trying the service</a:t>
            </a:r>
          </a:p>
          <a:p>
            <a:pPr marL="3175">
              <a:lnSpc>
                <a:spcPct val="150000"/>
              </a:lnSpc>
            </a:pPr>
            <a:r>
              <a:rPr lang="en-US" sz="1600" dirty="0" smtClean="0"/>
              <a:t>For production, you provision the database schema</a:t>
            </a:r>
          </a:p>
        </p:txBody>
      </p:sp>
    </p:spTree>
    <p:extLst>
      <p:ext uri="{BB962C8B-B14F-4D97-AF65-F5344CB8AC3E}">
        <p14:creationId xmlns:p14="http://schemas.microsoft.com/office/powerpoint/2010/main" val="394768212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sz="4400" dirty="0" smtClean="0"/>
              <a:t>Disaster Recovery Best Practice</a:t>
            </a:r>
            <a:endParaRPr lang="en-US" sz="4400" dirty="0"/>
          </a:p>
        </p:txBody>
      </p:sp>
      <p:sp>
        <p:nvSpPr>
          <p:cNvPr id="5" name="Text Placeholder 3"/>
          <p:cNvSpPr>
            <a:spLocks noGrp="1"/>
          </p:cNvSpPr>
          <p:nvPr>
            <p:ph type="body" sz="quarter" idx="10"/>
          </p:nvPr>
        </p:nvSpPr>
        <p:spPr>
          <a:xfrm>
            <a:off x="519112" y="1447799"/>
            <a:ext cx="11149013" cy="4099584"/>
          </a:xfrm>
        </p:spPr>
        <p:txBody>
          <a:bodyPr/>
          <a:lstStyle/>
          <a:p>
            <a:pPr marL="3175"/>
            <a:r>
              <a:rPr lang="en-US" sz="3600" spc="-100" dirty="0">
                <a:solidFill>
                  <a:schemeClr val="accent2">
                    <a:alpha val="99000"/>
                  </a:schemeClr>
                </a:solidFill>
                <a:latin typeface="Segoe UI Light" pitchFamily="34" charset="0"/>
              </a:rPr>
              <a:t>Data Sync for DR</a:t>
            </a:r>
          </a:p>
          <a:p>
            <a:pPr marL="3175">
              <a:lnSpc>
                <a:spcPct val="150000"/>
              </a:lnSpc>
            </a:pPr>
            <a:r>
              <a:rPr lang="en-US" sz="2000" dirty="0"/>
              <a:t>Examine characteristics:</a:t>
            </a:r>
          </a:p>
          <a:p>
            <a:pPr marL="3175">
              <a:lnSpc>
                <a:spcPct val="150000"/>
              </a:lnSpc>
            </a:pPr>
            <a:r>
              <a:rPr lang="en-US" sz="1600" dirty="0"/>
              <a:t>Need change tracking (triggers, side tables) for all tables</a:t>
            </a:r>
          </a:p>
          <a:p>
            <a:pPr marL="3175">
              <a:lnSpc>
                <a:spcPct val="150000"/>
              </a:lnSpc>
            </a:pPr>
            <a:r>
              <a:rPr lang="en-US" sz="1600" dirty="0"/>
              <a:t>Transaction boundaries not synced; operations in transactions can be split</a:t>
            </a:r>
          </a:p>
          <a:p>
            <a:pPr marL="3175">
              <a:lnSpc>
                <a:spcPct val="150000"/>
              </a:lnSpc>
            </a:pPr>
            <a:r>
              <a:rPr lang="en-US" sz="1600" dirty="0"/>
              <a:t>Syncs on a fixed interval; no way to configure a delay</a:t>
            </a:r>
          </a:p>
          <a:p>
            <a:pPr marL="3175">
              <a:lnSpc>
                <a:spcPct val="150000"/>
              </a:lnSpc>
            </a:pPr>
            <a:r>
              <a:rPr lang="en-US" sz="1600" dirty="0"/>
              <a:t>No automatic failover</a:t>
            </a:r>
          </a:p>
          <a:p>
            <a:pPr marL="3175">
              <a:lnSpc>
                <a:spcPct val="150000"/>
              </a:lnSpc>
            </a:pPr>
            <a:r>
              <a:rPr lang="en-US" sz="1600" dirty="0"/>
              <a:t>Can’t restore to a particular time</a:t>
            </a:r>
          </a:p>
          <a:p>
            <a:pPr marL="3175">
              <a:lnSpc>
                <a:spcPct val="150000"/>
              </a:lnSpc>
            </a:pPr>
            <a:r>
              <a:rPr lang="en-US" sz="2000" dirty="0"/>
              <a:t>Provided:</a:t>
            </a:r>
          </a:p>
          <a:p>
            <a:pPr marL="3175">
              <a:lnSpc>
                <a:spcPct val="150000"/>
              </a:lnSpc>
            </a:pPr>
            <a:r>
              <a:rPr lang="en-US" sz="1600" dirty="0"/>
              <a:t>Sync as frequently as  every 5 minutes</a:t>
            </a:r>
          </a:p>
          <a:p>
            <a:pPr marL="3175">
              <a:lnSpc>
                <a:spcPct val="150000"/>
              </a:lnSpc>
            </a:pPr>
            <a:r>
              <a:rPr lang="en-US" sz="1600" dirty="0"/>
              <a:t>On-going sync of delta’s, not wholesale export</a:t>
            </a:r>
          </a:p>
        </p:txBody>
      </p:sp>
    </p:spTree>
    <p:extLst>
      <p:ext uri="{BB962C8B-B14F-4D97-AF65-F5344CB8AC3E}">
        <p14:creationId xmlns:p14="http://schemas.microsoft.com/office/powerpoint/2010/main" val="318322611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sz="4400" dirty="0" smtClean="0"/>
              <a:t>Considerations</a:t>
            </a:r>
            <a:endParaRPr lang="en-US" sz="4400" dirty="0"/>
          </a:p>
        </p:txBody>
      </p:sp>
      <p:sp>
        <p:nvSpPr>
          <p:cNvPr id="4" name="Text Placeholder 3"/>
          <p:cNvSpPr>
            <a:spLocks noGrp="1"/>
          </p:cNvSpPr>
          <p:nvPr>
            <p:ph type="body" sz="quarter" idx="10"/>
          </p:nvPr>
        </p:nvSpPr>
        <p:spPr>
          <a:xfrm>
            <a:off x="519112" y="1447799"/>
            <a:ext cx="11149013" cy="1237262"/>
          </a:xfrm>
        </p:spPr>
        <p:txBody>
          <a:bodyPr/>
          <a:lstStyle/>
          <a:p>
            <a:pPr marL="3175"/>
            <a:r>
              <a:rPr lang="en-US" sz="3600" spc="-100" dirty="0">
                <a:solidFill>
                  <a:schemeClr val="accent2">
                    <a:alpha val="99000"/>
                  </a:schemeClr>
                </a:solidFill>
                <a:latin typeface="Segoe UI Light" pitchFamily="34" charset="0"/>
              </a:rPr>
              <a:t>Initial Sync</a:t>
            </a:r>
          </a:p>
          <a:p>
            <a:pPr marL="3175">
              <a:lnSpc>
                <a:spcPct val="150000"/>
              </a:lnSpc>
            </a:pPr>
            <a:r>
              <a:rPr lang="en-US" sz="1600" dirty="0"/>
              <a:t>DO NOT pre-populate member database with data</a:t>
            </a:r>
          </a:p>
          <a:p>
            <a:pPr marL="3175">
              <a:lnSpc>
                <a:spcPct val="150000"/>
              </a:lnSpc>
            </a:pPr>
            <a:r>
              <a:rPr lang="en-US" sz="1600" dirty="0"/>
              <a:t>DO let Data Sync perform initial sync</a:t>
            </a:r>
          </a:p>
        </p:txBody>
      </p:sp>
      <p:sp>
        <p:nvSpPr>
          <p:cNvPr id="5" name="Text Placeholder 3"/>
          <p:cNvSpPr txBox="1">
            <a:spLocks/>
          </p:cNvSpPr>
          <p:nvPr/>
        </p:nvSpPr>
        <p:spPr>
          <a:xfrm>
            <a:off x="519112" y="3031435"/>
            <a:ext cx="11149013" cy="1237262"/>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0"/>
              </a:spcAft>
              <a:buSzPct val="80000"/>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lgn="l" defTabSz="914363" rtl="0" eaLnBrk="1" latinLnBrk="0" hangingPunct="1">
              <a:lnSpc>
                <a:spcPct val="90000"/>
              </a:lnSpc>
              <a:spcBef>
                <a:spcPts val="0"/>
              </a:spcBef>
              <a:spcAft>
                <a:spcPts val="0"/>
              </a:spcAft>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3pPr>
            <a:lvl4pPr marL="0" indent="0" algn="l" defTabSz="914363" rtl="0" eaLnBrk="1" latinLnBrk="0" hangingPunct="1">
              <a:lnSpc>
                <a:spcPct val="90000"/>
              </a:lnSpc>
              <a:spcBef>
                <a:spcPts val="0"/>
              </a:spcBef>
              <a:spcAft>
                <a:spcPts val="400"/>
              </a:spcAft>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342900" indent="-342900" algn="l" defTabSz="914363" rtl="0" eaLnBrk="1" latinLnBrk="0" hangingPunct="1">
              <a:lnSpc>
                <a:spcPct val="90000"/>
              </a:lnSpc>
              <a:spcBef>
                <a:spcPts val="0"/>
              </a:spcBef>
              <a:spcAft>
                <a:spcPts val="400"/>
              </a:spcAft>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1033462" indent="-342900" algn="l" defTabSz="914363" rtl="0" eaLnBrk="1" latinLnBrk="0" hangingPunct="1">
              <a:spcBef>
                <a:spcPct val="20000"/>
              </a:spcBef>
              <a:buFont typeface="Arial" pitchFamily="34" charset="0"/>
              <a:buChar char="•"/>
              <a:defRPr sz="2400" kern="1200">
                <a:gradFill>
                  <a:gsLst>
                    <a:gs pos="0">
                      <a:srgbClr val="595959"/>
                    </a:gs>
                    <a:gs pos="86000">
                      <a:srgbClr val="595959"/>
                    </a:gs>
                  </a:gsLst>
                  <a:lin ang="5400000" scaled="0"/>
                </a:gradFill>
                <a:latin typeface="+mn-lt"/>
                <a:ea typeface="+mn-ea"/>
                <a:cs typeface="+mn-cs"/>
              </a:defRPr>
            </a:lvl6pPr>
            <a:lvl7pPr marL="1255713" indent="-22542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7pPr>
            <a:lvl8pPr marL="1487488" indent="-231775" algn="l" defTabSz="914363" rtl="0" eaLnBrk="1" latinLnBrk="0" hangingPunct="1">
              <a:spcBef>
                <a:spcPct val="20000"/>
              </a:spcBef>
              <a:buFont typeface="Arial" pitchFamily="34" charset="0"/>
              <a:buChar char="•"/>
              <a:defRPr sz="2000" kern="1200">
                <a:gradFill>
                  <a:gsLst>
                    <a:gs pos="0">
                      <a:srgbClr val="595959"/>
                    </a:gs>
                    <a:gs pos="86000">
                      <a:srgbClr val="595959"/>
                    </a:gs>
                  </a:gsLst>
                  <a:lin ang="5400000" scaled="0"/>
                </a:gra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a:r>
              <a:rPr lang="en-US" sz="3600" spc="-100" dirty="0">
                <a:solidFill>
                  <a:schemeClr val="accent2">
                    <a:alpha val="99000"/>
                  </a:schemeClr>
                </a:solidFill>
                <a:latin typeface="Segoe UI Light" pitchFamily="34" charset="0"/>
              </a:rPr>
              <a:t>Reasoning</a:t>
            </a:r>
          </a:p>
          <a:p>
            <a:pPr marL="3175">
              <a:lnSpc>
                <a:spcPct val="150000"/>
              </a:lnSpc>
            </a:pPr>
            <a:r>
              <a:rPr lang="en-US" sz="1600" dirty="0"/>
              <a:t>Pre-</a:t>
            </a:r>
            <a:r>
              <a:rPr lang="en-US" sz="1600" dirty="0" err="1"/>
              <a:t>poulated</a:t>
            </a:r>
            <a:r>
              <a:rPr lang="en-US" sz="1600" dirty="0"/>
              <a:t> rows are treaded as conflicts</a:t>
            </a:r>
          </a:p>
          <a:p>
            <a:pPr marL="3175">
              <a:lnSpc>
                <a:spcPct val="150000"/>
              </a:lnSpc>
            </a:pPr>
            <a:r>
              <a:rPr lang="en-US" sz="1600" dirty="0"/>
              <a:t>Conflicts impact performance</a:t>
            </a:r>
          </a:p>
        </p:txBody>
      </p:sp>
    </p:spTree>
    <p:extLst>
      <p:ext uri="{BB962C8B-B14F-4D97-AF65-F5344CB8AC3E}">
        <p14:creationId xmlns:p14="http://schemas.microsoft.com/office/powerpoint/2010/main" val="139411075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Data Sync</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16720936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12" y="228600"/>
            <a:ext cx="11149013" cy="609398"/>
          </a:xfrm>
        </p:spPr>
        <p:txBody>
          <a:bodyPr/>
          <a:lstStyle/>
          <a:p>
            <a:r>
              <a:rPr lang="en-US" sz="4400" dirty="0" smtClean="0"/>
              <a:t>Agenda</a:t>
            </a:r>
            <a:endParaRPr lang="en-US" sz="4400" dirty="0"/>
          </a:p>
        </p:txBody>
      </p:sp>
      <p:sp>
        <p:nvSpPr>
          <p:cNvPr id="29" name="Text Placeholder 28"/>
          <p:cNvSpPr>
            <a:spLocks noGrp="1"/>
          </p:cNvSpPr>
          <p:nvPr>
            <p:ph type="body" sz="quarter" idx="11"/>
          </p:nvPr>
        </p:nvSpPr>
        <p:spPr>
          <a:xfrm>
            <a:off x="3473803" y="2293507"/>
            <a:ext cx="8194321" cy="3490186"/>
          </a:xfrm>
        </p:spPr>
        <p:txBody>
          <a:bodyPr/>
          <a:lstStyle/>
          <a:p>
            <a:pPr marL="0" indent="3175"/>
            <a:r>
              <a:rPr lang="en-US" dirty="0" smtClean="0"/>
              <a:t>Overview</a:t>
            </a:r>
          </a:p>
          <a:p>
            <a:pPr marL="0" indent="3175"/>
            <a:r>
              <a:rPr lang="en-US" dirty="0" smtClean="0"/>
              <a:t>Architecture</a:t>
            </a:r>
          </a:p>
          <a:p>
            <a:pPr marL="0" indent="3175"/>
            <a:r>
              <a:rPr lang="en-US" dirty="0" smtClean="0"/>
              <a:t>Features</a:t>
            </a:r>
          </a:p>
          <a:p>
            <a:pPr marL="0" indent="3175"/>
            <a:r>
              <a:rPr lang="en-US" dirty="0" smtClean="0"/>
              <a:t>Best Practices</a:t>
            </a:r>
            <a:endParaRPr lang="en-US" dirty="0"/>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8474832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Overview</a:t>
            </a:r>
            <a:endParaRPr lang="en-US" dirty="0"/>
          </a:p>
        </p:txBody>
      </p:sp>
    </p:spTree>
    <p:extLst>
      <p:ext uri="{BB962C8B-B14F-4D97-AF65-F5344CB8AC3E}">
        <p14:creationId xmlns:p14="http://schemas.microsoft.com/office/powerpoint/2010/main" val="234812297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sz="4400" dirty="0" smtClean="0"/>
              <a:t>SQL Data Sync</a:t>
            </a:r>
            <a:endParaRPr lang="en-US" sz="4400" dirty="0"/>
          </a:p>
        </p:txBody>
      </p:sp>
      <p:sp>
        <p:nvSpPr>
          <p:cNvPr id="7" name="Content Placeholder 2"/>
          <p:cNvSpPr txBox="1">
            <a:spLocks/>
          </p:cNvSpPr>
          <p:nvPr/>
        </p:nvSpPr>
        <p:spPr>
          <a:xfrm>
            <a:off x="519112" y="1448654"/>
            <a:ext cx="6329362" cy="2223331"/>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2800" spc="-100" dirty="0">
                <a:solidFill>
                  <a:schemeClr val="accent2">
                    <a:alpha val="99000"/>
                  </a:schemeClr>
                </a:solidFill>
                <a:latin typeface="Segoe UI Light" pitchFamily="34" charset="0"/>
              </a:rPr>
              <a:t>Data Synchronization</a:t>
            </a:r>
          </a:p>
          <a:p>
            <a:pPr marL="3175" lvl="1" indent="0">
              <a:lnSpc>
                <a:spcPct val="100000"/>
              </a:lnSpc>
              <a:spcBef>
                <a:spcPts val="0"/>
              </a:spcBef>
              <a:spcAft>
                <a:spcPts val="900"/>
              </a:spcAft>
              <a:buNone/>
            </a:pPr>
            <a:r>
              <a:rPr lang="en-US" sz="2000" spc="-100" dirty="0"/>
              <a:t>Microsoft Sync </a:t>
            </a:r>
            <a:r>
              <a:rPr lang="en-US" sz="2000" spc="-100" dirty="0" smtClean="0"/>
              <a:t>Framework technology as </a:t>
            </a:r>
            <a:r>
              <a:rPr lang="en-US" sz="2000" spc="-100" dirty="0"/>
              <a:t>a service </a:t>
            </a:r>
            <a:endParaRPr lang="en-US" sz="2000" spc="-100" dirty="0" smtClean="0"/>
          </a:p>
          <a:p>
            <a:pPr marL="3175" lvl="1" indent="0">
              <a:lnSpc>
                <a:spcPct val="100000"/>
              </a:lnSpc>
              <a:spcBef>
                <a:spcPts val="0"/>
              </a:spcBef>
              <a:spcAft>
                <a:spcPts val="900"/>
              </a:spcAft>
              <a:buNone/>
            </a:pPr>
            <a:r>
              <a:rPr lang="en-US" sz="2000" spc="-100" dirty="0" smtClean="0"/>
              <a:t>No code setup and configuration</a:t>
            </a:r>
          </a:p>
          <a:p>
            <a:pPr marL="3175" lvl="1" indent="0">
              <a:lnSpc>
                <a:spcPct val="100000"/>
              </a:lnSpc>
              <a:spcBef>
                <a:spcPts val="0"/>
              </a:spcBef>
              <a:spcAft>
                <a:spcPts val="900"/>
              </a:spcAft>
              <a:buNone/>
            </a:pPr>
            <a:r>
              <a:rPr lang="en-US" sz="2000" spc="-100" dirty="0" smtClean="0"/>
              <a:t>Synchronize datasets hosted in SQL Database or SQL Server</a:t>
            </a:r>
          </a:p>
          <a:p>
            <a:pPr marL="3175" lvl="1" indent="0">
              <a:lnSpc>
                <a:spcPct val="100000"/>
              </a:lnSpc>
              <a:spcBef>
                <a:spcPts val="0"/>
              </a:spcBef>
              <a:spcAft>
                <a:spcPts val="900"/>
              </a:spcAft>
              <a:buNone/>
            </a:pPr>
            <a:r>
              <a:rPr lang="en-US" sz="2000" spc="-100" dirty="0" smtClean="0"/>
              <a:t>Customizable to fit your business needs</a:t>
            </a:r>
          </a:p>
        </p:txBody>
      </p:sp>
      <p:grpSp>
        <p:nvGrpSpPr>
          <p:cNvPr id="21" name="Group 20"/>
          <p:cNvGrpSpPr/>
          <p:nvPr/>
        </p:nvGrpSpPr>
        <p:grpSpPr>
          <a:xfrm>
            <a:off x="6656832" y="1448654"/>
            <a:ext cx="4087368" cy="4224528"/>
            <a:chOff x="877824" y="1325880"/>
            <a:chExt cx="4087368" cy="4224528"/>
          </a:xfrm>
        </p:grpSpPr>
        <p:sp>
          <p:nvSpPr>
            <p:cNvPr id="3" name="Oval 2"/>
            <p:cNvSpPr/>
            <p:nvPr/>
          </p:nvSpPr>
          <p:spPr bwMode="auto">
            <a:xfrm>
              <a:off x="2240280" y="1325880"/>
              <a:ext cx="1362456" cy="136245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Oval 5"/>
            <p:cNvSpPr/>
            <p:nvPr/>
          </p:nvSpPr>
          <p:spPr bwMode="auto">
            <a:xfrm>
              <a:off x="2240280" y="2961458"/>
              <a:ext cx="1362456" cy="136245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Oval 7"/>
            <p:cNvSpPr/>
            <p:nvPr/>
          </p:nvSpPr>
          <p:spPr bwMode="auto">
            <a:xfrm>
              <a:off x="877824" y="4187952"/>
              <a:ext cx="1362456" cy="136245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Oval 8"/>
            <p:cNvSpPr/>
            <p:nvPr/>
          </p:nvSpPr>
          <p:spPr bwMode="auto">
            <a:xfrm>
              <a:off x="3602736" y="4187952"/>
              <a:ext cx="1362456" cy="136245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5" name="Straight Connector 4"/>
            <p:cNvCxnSpPr/>
            <p:nvPr/>
          </p:nvCxnSpPr>
          <p:spPr>
            <a:xfrm>
              <a:off x="2921508" y="1691640"/>
              <a:ext cx="0" cy="191447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801368" y="3758184"/>
              <a:ext cx="978408" cy="91440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17520" y="3858768"/>
              <a:ext cx="1033272" cy="813816"/>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13432" y="1591609"/>
              <a:ext cx="1207008" cy="830997"/>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gradFill>
                    <a:gsLst>
                      <a:gs pos="0">
                        <a:schemeClr val="bg1"/>
                      </a:gs>
                      <a:gs pos="100000">
                        <a:schemeClr val="bg1"/>
                      </a:gs>
                    </a:gsLst>
                    <a:lin ang="5400000" scaled="0"/>
                  </a:gradFill>
                </a:rPr>
                <a:t>SQL </a:t>
              </a:r>
              <a:br>
                <a:rPr lang="en-US" sz="2000" dirty="0" smtClean="0">
                  <a:gradFill>
                    <a:gsLst>
                      <a:gs pos="0">
                        <a:schemeClr val="bg1"/>
                      </a:gs>
                      <a:gs pos="100000">
                        <a:schemeClr val="bg1"/>
                      </a:gs>
                    </a:gsLst>
                    <a:lin ang="5400000" scaled="0"/>
                  </a:gradFill>
                </a:rPr>
              </a:br>
              <a:r>
                <a:rPr lang="en-US" sz="2000" dirty="0" smtClean="0">
                  <a:gradFill>
                    <a:gsLst>
                      <a:gs pos="0">
                        <a:schemeClr val="bg1"/>
                      </a:gs>
                      <a:gs pos="100000">
                        <a:schemeClr val="bg1"/>
                      </a:gs>
                    </a:gsLst>
                    <a:lin ang="5400000" scaled="0"/>
                  </a:gradFill>
                </a:rPr>
                <a:t>Database </a:t>
              </a:r>
              <a:br>
                <a:rPr lang="en-US" sz="2000" dirty="0" smtClean="0">
                  <a:gradFill>
                    <a:gsLst>
                      <a:gs pos="0">
                        <a:schemeClr val="bg1"/>
                      </a:gs>
                      <a:gs pos="100000">
                        <a:schemeClr val="bg1"/>
                      </a:gs>
                    </a:gsLst>
                    <a:lin ang="5400000" scaled="0"/>
                  </a:gradFill>
                </a:rPr>
              </a:br>
              <a:r>
                <a:rPr lang="en-US" sz="2000" dirty="0" smtClean="0">
                  <a:gradFill>
                    <a:gsLst>
                      <a:gs pos="0">
                        <a:schemeClr val="bg1"/>
                      </a:gs>
                      <a:gs pos="100000">
                        <a:schemeClr val="bg1"/>
                      </a:gs>
                    </a:gsLst>
                    <a:lin ang="5400000" scaled="0"/>
                  </a:gradFill>
                </a:rPr>
                <a:t>(US)</a:t>
              </a:r>
              <a:endParaRPr lang="en-US" sz="2000" dirty="0">
                <a:gradFill>
                  <a:gsLst>
                    <a:gs pos="0">
                      <a:schemeClr val="bg1"/>
                    </a:gs>
                    <a:gs pos="100000">
                      <a:schemeClr val="bg1"/>
                    </a:gs>
                  </a:gsLst>
                  <a:lin ang="5400000" scaled="0"/>
                </a:gradFill>
              </a:endParaRPr>
            </a:p>
          </p:txBody>
        </p:sp>
        <p:sp>
          <p:nvSpPr>
            <p:cNvPr id="18" name="TextBox 17"/>
            <p:cNvSpPr txBox="1"/>
            <p:nvPr/>
          </p:nvSpPr>
          <p:spPr>
            <a:xfrm>
              <a:off x="2304288" y="3218043"/>
              <a:ext cx="1207008" cy="830997"/>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gradFill>
                    <a:gsLst>
                      <a:gs pos="0">
                        <a:schemeClr val="bg1"/>
                      </a:gs>
                      <a:gs pos="100000">
                        <a:schemeClr val="bg1"/>
                      </a:gs>
                    </a:gsLst>
                    <a:lin ang="5400000" scaled="0"/>
                  </a:gradFill>
                </a:rPr>
                <a:t>SQL </a:t>
              </a:r>
              <a:br>
                <a:rPr lang="en-US" sz="2000" dirty="0" smtClean="0">
                  <a:gradFill>
                    <a:gsLst>
                      <a:gs pos="0">
                        <a:schemeClr val="bg1"/>
                      </a:gs>
                      <a:gs pos="100000">
                        <a:schemeClr val="bg1"/>
                      </a:gs>
                    </a:gsLst>
                    <a:lin ang="5400000" scaled="0"/>
                  </a:gradFill>
                </a:rPr>
              </a:br>
              <a:r>
                <a:rPr lang="en-US" sz="2000" dirty="0" smtClean="0">
                  <a:gradFill>
                    <a:gsLst>
                      <a:gs pos="0">
                        <a:schemeClr val="bg1"/>
                      </a:gs>
                      <a:gs pos="100000">
                        <a:schemeClr val="bg1"/>
                      </a:gs>
                    </a:gsLst>
                    <a:lin ang="5400000" scaled="0"/>
                  </a:gradFill>
                </a:rPr>
                <a:t>Database </a:t>
              </a:r>
              <a:br>
                <a:rPr lang="en-US" sz="2000" dirty="0" smtClean="0">
                  <a:gradFill>
                    <a:gsLst>
                      <a:gs pos="0">
                        <a:schemeClr val="bg1"/>
                      </a:gs>
                      <a:gs pos="100000">
                        <a:schemeClr val="bg1"/>
                      </a:gs>
                    </a:gsLst>
                    <a:lin ang="5400000" scaled="0"/>
                  </a:gradFill>
                </a:rPr>
              </a:br>
              <a:r>
                <a:rPr lang="en-US" sz="2000" dirty="0" smtClean="0">
                  <a:gradFill>
                    <a:gsLst>
                      <a:gs pos="0">
                        <a:schemeClr val="bg1"/>
                      </a:gs>
                      <a:gs pos="100000">
                        <a:schemeClr val="bg1"/>
                      </a:gs>
                    </a:gsLst>
                    <a:lin ang="5400000" scaled="0"/>
                  </a:gradFill>
                </a:rPr>
                <a:t>(Hub)</a:t>
              </a:r>
              <a:endParaRPr lang="en-US" sz="2000" dirty="0">
                <a:gradFill>
                  <a:gsLst>
                    <a:gs pos="0">
                      <a:schemeClr val="bg1"/>
                    </a:gs>
                    <a:gs pos="100000">
                      <a:schemeClr val="bg1"/>
                    </a:gs>
                  </a:gsLst>
                  <a:lin ang="5400000" scaled="0"/>
                </a:gradFill>
              </a:endParaRPr>
            </a:p>
          </p:txBody>
        </p:sp>
        <p:sp>
          <p:nvSpPr>
            <p:cNvPr id="19" name="TextBox 18"/>
            <p:cNvSpPr txBox="1"/>
            <p:nvPr/>
          </p:nvSpPr>
          <p:spPr>
            <a:xfrm>
              <a:off x="955548" y="4462180"/>
              <a:ext cx="1207008" cy="830997"/>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gradFill>
                    <a:gsLst>
                      <a:gs pos="0">
                        <a:schemeClr val="bg1"/>
                      </a:gs>
                      <a:gs pos="100000">
                        <a:schemeClr val="bg1"/>
                      </a:gs>
                    </a:gsLst>
                    <a:lin ang="5400000" scaled="0"/>
                  </a:gradFill>
                </a:rPr>
                <a:t>SQL </a:t>
              </a:r>
              <a:br>
                <a:rPr lang="en-US" sz="2000" dirty="0" smtClean="0">
                  <a:gradFill>
                    <a:gsLst>
                      <a:gs pos="0">
                        <a:schemeClr val="bg1"/>
                      </a:gs>
                      <a:gs pos="100000">
                        <a:schemeClr val="bg1"/>
                      </a:gs>
                    </a:gsLst>
                    <a:lin ang="5400000" scaled="0"/>
                  </a:gradFill>
                </a:rPr>
              </a:br>
              <a:r>
                <a:rPr lang="en-US" sz="2000" dirty="0" smtClean="0">
                  <a:gradFill>
                    <a:gsLst>
                      <a:gs pos="0">
                        <a:schemeClr val="bg1"/>
                      </a:gs>
                      <a:gs pos="100000">
                        <a:schemeClr val="bg1"/>
                      </a:gs>
                    </a:gsLst>
                    <a:lin ang="5400000" scaled="0"/>
                  </a:gradFill>
                </a:rPr>
                <a:t>Server (</a:t>
              </a:r>
              <a:r>
                <a:rPr lang="en-US" sz="2000" dirty="0" err="1" smtClean="0">
                  <a:gradFill>
                    <a:gsLst>
                      <a:gs pos="0">
                        <a:schemeClr val="bg1"/>
                      </a:gs>
                      <a:gs pos="100000">
                        <a:schemeClr val="bg1"/>
                      </a:gs>
                    </a:gsLst>
                    <a:lin ang="5400000" scaled="0"/>
                  </a:gradFill>
                </a:rPr>
                <a:t>OnPrem</a:t>
              </a:r>
              <a:r>
                <a:rPr lang="en-US" sz="2000" dirty="0" smtClean="0">
                  <a:gradFill>
                    <a:gsLst>
                      <a:gs pos="0">
                        <a:schemeClr val="bg1"/>
                      </a:gs>
                      <a:gs pos="100000">
                        <a:schemeClr val="bg1"/>
                      </a:gs>
                    </a:gsLst>
                    <a:lin ang="5400000" scaled="0"/>
                  </a:gradFill>
                </a:rPr>
                <a:t>)</a:t>
              </a:r>
              <a:endParaRPr lang="en-US" sz="2000" dirty="0">
                <a:gradFill>
                  <a:gsLst>
                    <a:gs pos="0">
                      <a:schemeClr val="bg1"/>
                    </a:gs>
                    <a:gs pos="100000">
                      <a:schemeClr val="bg1"/>
                    </a:gs>
                  </a:gsLst>
                  <a:lin ang="5400000" scaled="0"/>
                </a:gradFill>
              </a:endParaRPr>
            </a:p>
          </p:txBody>
        </p:sp>
        <p:sp>
          <p:nvSpPr>
            <p:cNvPr id="20" name="TextBox 19"/>
            <p:cNvSpPr txBox="1"/>
            <p:nvPr/>
          </p:nvSpPr>
          <p:spPr>
            <a:xfrm>
              <a:off x="3657600" y="4482588"/>
              <a:ext cx="1207008" cy="830997"/>
            </a:xfrm>
            <a:prstGeom prst="rect">
              <a:avLst/>
            </a:prstGeom>
            <a:noFill/>
          </p:spPr>
          <p:txBody>
            <a:bodyPr wrap="square" lIns="0" tIns="0" rIns="0" bIns="0" rtlCol="0">
              <a:spAutoFit/>
            </a:bodyPr>
            <a:lstStyle/>
            <a:p>
              <a:pPr algn="ctr">
                <a:lnSpc>
                  <a:spcPct val="90000"/>
                </a:lnSpc>
                <a:spcBef>
                  <a:spcPct val="20000"/>
                </a:spcBef>
                <a:buSzPct val="80000"/>
              </a:pPr>
              <a:r>
                <a:rPr lang="en-US" sz="2000" dirty="0" smtClean="0">
                  <a:gradFill>
                    <a:gsLst>
                      <a:gs pos="0">
                        <a:schemeClr val="bg1"/>
                      </a:gs>
                      <a:gs pos="100000">
                        <a:schemeClr val="bg1"/>
                      </a:gs>
                    </a:gsLst>
                    <a:lin ang="5400000" scaled="0"/>
                  </a:gradFill>
                </a:rPr>
                <a:t>SQL </a:t>
              </a:r>
              <a:br>
                <a:rPr lang="en-US" sz="2000" dirty="0" smtClean="0">
                  <a:gradFill>
                    <a:gsLst>
                      <a:gs pos="0">
                        <a:schemeClr val="bg1"/>
                      </a:gs>
                      <a:gs pos="100000">
                        <a:schemeClr val="bg1"/>
                      </a:gs>
                    </a:gsLst>
                    <a:lin ang="5400000" scaled="0"/>
                  </a:gradFill>
                </a:rPr>
              </a:br>
              <a:r>
                <a:rPr lang="en-US" sz="2000" dirty="0" smtClean="0">
                  <a:gradFill>
                    <a:gsLst>
                      <a:gs pos="0">
                        <a:schemeClr val="bg1"/>
                      </a:gs>
                      <a:gs pos="100000">
                        <a:schemeClr val="bg1"/>
                      </a:gs>
                    </a:gsLst>
                    <a:lin ang="5400000" scaled="0"/>
                  </a:gradFill>
                </a:rPr>
                <a:t>Database </a:t>
              </a:r>
              <a:br>
                <a:rPr lang="en-US" sz="2000" dirty="0" smtClean="0">
                  <a:gradFill>
                    <a:gsLst>
                      <a:gs pos="0">
                        <a:schemeClr val="bg1"/>
                      </a:gs>
                      <a:gs pos="100000">
                        <a:schemeClr val="bg1"/>
                      </a:gs>
                    </a:gsLst>
                    <a:lin ang="5400000" scaled="0"/>
                  </a:gradFill>
                </a:rPr>
              </a:br>
              <a:r>
                <a:rPr lang="en-US" sz="2000" dirty="0" smtClean="0">
                  <a:gradFill>
                    <a:gsLst>
                      <a:gs pos="0">
                        <a:schemeClr val="bg1"/>
                      </a:gs>
                      <a:gs pos="100000">
                        <a:schemeClr val="bg1"/>
                      </a:gs>
                    </a:gsLst>
                    <a:lin ang="5400000" scaled="0"/>
                  </a:gradFill>
                </a:rPr>
                <a:t>(WE)</a:t>
              </a:r>
              <a:endParaRPr lang="en-US" sz="2000" dirty="0">
                <a:gradFill>
                  <a:gsLst>
                    <a:gs pos="0">
                      <a:schemeClr val="bg1"/>
                    </a:gs>
                    <a:gs pos="100000">
                      <a:schemeClr val="bg1"/>
                    </a:gs>
                  </a:gsLst>
                  <a:lin ang="5400000" scaled="0"/>
                </a:gradFill>
              </a:endParaRPr>
            </a:p>
          </p:txBody>
        </p:sp>
      </p:grpSp>
    </p:spTree>
    <p:extLst>
      <p:ext uri="{BB962C8B-B14F-4D97-AF65-F5344CB8AC3E}">
        <p14:creationId xmlns:p14="http://schemas.microsoft.com/office/powerpoint/2010/main" val="14447690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p:cNvGrpSpPr/>
          <p:nvPr/>
        </p:nvGrpSpPr>
        <p:grpSpPr>
          <a:xfrm>
            <a:off x="10827910" y="4366053"/>
            <a:ext cx="1095095" cy="969492"/>
            <a:chOff x="10827910" y="4366053"/>
            <a:chExt cx="1095095" cy="969492"/>
          </a:xfrm>
        </p:grpSpPr>
        <p:grpSp>
          <p:nvGrpSpPr>
            <p:cNvPr id="86" name="Group 85"/>
            <p:cNvGrpSpPr/>
            <p:nvPr/>
          </p:nvGrpSpPr>
          <p:grpSpPr>
            <a:xfrm>
              <a:off x="10827910" y="4366053"/>
              <a:ext cx="391646" cy="969492"/>
              <a:chOff x="6800842" y="2601800"/>
              <a:chExt cx="709740" cy="1756906"/>
            </a:xfrm>
          </p:grpSpPr>
          <p:sp>
            <p:nvSpPr>
              <p:cNvPr id="87" name="Rectangle 86"/>
              <p:cNvSpPr/>
              <p:nvPr/>
            </p:nvSpPr>
            <p:spPr bwMode="auto">
              <a:xfrm>
                <a:off x="6808834" y="2891413"/>
                <a:ext cx="701748" cy="146729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8" name="Rectangle 87"/>
              <p:cNvSpPr/>
              <p:nvPr/>
            </p:nvSpPr>
            <p:spPr bwMode="auto">
              <a:xfrm>
                <a:off x="6936426" y="297294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9" name="Rectangle 88"/>
              <p:cNvSpPr/>
              <p:nvPr/>
            </p:nvSpPr>
            <p:spPr bwMode="auto">
              <a:xfrm>
                <a:off x="7191607" y="297294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0" name="Rectangle 89"/>
              <p:cNvSpPr/>
              <p:nvPr/>
            </p:nvSpPr>
            <p:spPr bwMode="auto">
              <a:xfrm>
                <a:off x="6936426" y="3225517"/>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1" name="Rectangle 90"/>
              <p:cNvSpPr/>
              <p:nvPr/>
            </p:nvSpPr>
            <p:spPr bwMode="auto">
              <a:xfrm>
                <a:off x="7191607" y="3225517"/>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2" name="Rectangle 91"/>
              <p:cNvSpPr/>
              <p:nvPr/>
            </p:nvSpPr>
            <p:spPr bwMode="auto">
              <a:xfrm>
                <a:off x="6936425" y="3454938"/>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3" name="Rectangle 92"/>
              <p:cNvSpPr/>
              <p:nvPr/>
            </p:nvSpPr>
            <p:spPr bwMode="auto">
              <a:xfrm>
                <a:off x="7191606" y="3454938"/>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4" name="Rectangle 93"/>
              <p:cNvSpPr/>
              <p:nvPr/>
            </p:nvSpPr>
            <p:spPr bwMode="auto">
              <a:xfrm>
                <a:off x="6936425" y="369688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5" name="Rectangle 94"/>
              <p:cNvSpPr/>
              <p:nvPr/>
            </p:nvSpPr>
            <p:spPr bwMode="auto">
              <a:xfrm>
                <a:off x="7191606" y="369688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6" name="Rectangle 95"/>
              <p:cNvSpPr/>
              <p:nvPr/>
            </p:nvSpPr>
            <p:spPr bwMode="auto">
              <a:xfrm>
                <a:off x="6936426" y="3929924"/>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7" name="Rectangle 96"/>
              <p:cNvSpPr/>
              <p:nvPr/>
            </p:nvSpPr>
            <p:spPr bwMode="auto">
              <a:xfrm>
                <a:off x="7191607" y="3929924"/>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8" name="Isosceles Triangle 97"/>
              <p:cNvSpPr/>
              <p:nvPr/>
            </p:nvSpPr>
            <p:spPr bwMode="auto">
              <a:xfrm>
                <a:off x="6800842" y="2601800"/>
                <a:ext cx="709740" cy="289613"/>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13" name="Can 112"/>
            <p:cNvSpPr/>
            <p:nvPr/>
          </p:nvSpPr>
          <p:spPr bwMode="auto">
            <a:xfrm>
              <a:off x="11469466" y="4883768"/>
              <a:ext cx="453539" cy="349684"/>
            </a:xfrm>
            <a:prstGeom prst="can">
              <a:avLst/>
            </a:prstGeom>
            <a:solidFill>
              <a:schemeClr val="accent2"/>
            </a:solidFill>
            <a:ln>
              <a:solidFill>
                <a:schemeClr val="bg1"/>
              </a:solid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gradFill>
                  <a:gsLst>
                    <a:gs pos="0">
                      <a:srgbClr val="FFFFFF"/>
                    </a:gs>
                    <a:gs pos="100000">
                      <a:srgbClr val="FFFFFF"/>
                    </a:gs>
                  </a:gsLst>
                  <a:lin ang="5400000" scaled="0"/>
                </a:gradFill>
              </a:endParaRPr>
            </a:p>
          </p:txBody>
        </p:sp>
      </p:grpSp>
      <p:grpSp>
        <p:nvGrpSpPr>
          <p:cNvPr id="114" name="Group 113"/>
          <p:cNvGrpSpPr/>
          <p:nvPr/>
        </p:nvGrpSpPr>
        <p:grpSpPr>
          <a:xfrm>
            <a:off x="6793510" y="4523662"/>
            <a:ext cx="1095095" cy="969492"/>
            <a:chOff x="6793510" y="4523662"/>
            <a:chExt cx="1095095" cy="969492"/>
          </a:xfrm>
        </p:grpSpPr>
        <p:grpSp>
          <p:nvGrpSpPr>
            <p:cNvPr id="57" name="Group 56"/>
            <p:cNvGrpSpPr/>
            <p:nvPr/>
          </p:nvGrpSpPr>
          <p:grpSpPr>
            <a:xfrm>
              <a:off x="6793510" y="4523662"/>
              <a:ext cx="391646" cy="969492"/>
              <a:chOff x="6800842" y="2601800"/>
              <a:chExt cx="709740" cy="1756906"/>
            </a:xfrm>
          </p:grpSpPr>
          <p:sp>
            <p:nvSpPr>
              <p:cNvPr id="58" name="Rectangle 57"/>
              <p:cNvSpPr/>
              <p:nvPr/>
            </p:nvSpPr>
            <p:spPr bwMode="auto">
              <a:xfrm>
                <a:off x="6808834" y="2891413"/>
                <a:ext cx="701748" cy="146729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 name="Rectangle 58"/>
              <p:cNvSpPr/>
              <p:nvPr/>
            </p:nvSpPr>
            <p:spPr bwMode="auto">
              <a:xfrm>
                <a:off x="6936426" y="297294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 name="Rectangle 59"/>
              <p:cNvSpPr/>
              <p:nvPr/>
            </p:nvSpPr>
            <p:spPr bwMode="auto">
              <a:xfrm>
                <a:off x="7191607" y="297294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1" name="Rectangle 60"/>
              <p:cNvSpPr/>
              <p:nvPr/>
            </p:nvSpPr>
            <p:spPr bwMode="auto">
              <a:xfrm>
                <a:off x="6936426" y="3225517"/>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2" name="Rectangle 61"/>
              <p:cNvSpPr/>
              <p:nvPr/>
            </p:nvSpPr>
            <p:spPr bwMode="auto">
              <a:xfrm>
                <a:off x="7191607" y="3225517"/>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3" name="Rectangle 62"/>
              <p:cNvSpPr/>
              <p:nvPr/>
            </p:nvSpPr>
            <p:spPr bwMode="auto">
              <a:xfrm>
                <a:off x="6936425" y="3454938"/>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4" name="Rectangle 63"/>
              <p:cNvSpPr/>
              <p:nvPr/>
            </p:nvSpPr>
            <p:spPr bwMode="auto">
              <a:xfrm>
                <a:off x="7191606" y="3454938"/>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5" name="Rectangle 64"/>
              <p:cNvSpPr/>
              <p:nvPr/>
            </p:nvSpPr>
            <p:spPr bwMode="auto">
              <a:xfrm>
                <a:off x="6936425" y="369688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6" name="Rectangle 65"/>
              <p:cNvSpPr/>
              <p:nvPr/>
            </p:nvSpPr>
            <p:spPr bwMode="auto">
              <a:xfrm>
                <a:off x="7191606" y="369688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7" name="Rectangle 66"/>
              <p:cNvSpPr/>
              <p:nvPr/>
            </p:nvSpPr>
            <p:spPr bwMode="auto">
              <a:xfrm>
                <a:off x="6936426" y="3929924"/>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8" name="Rectangle 67"/>
              <p:cNvSpPr/>
              <p:nvPr/>
            </p:nvSpPr>
            <p:spPr bwMode="auto">
              <a:xfrm>
                <a:off x="7191607" y="3929924"/>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9" name="Isosceles Triangle 68"/>
              <p:cNvSpPr/>
              <p:nvPr/>
            </p:nvSpPr>
            <p:spPr bwMode="auto">
              <a:xfrm>
                <a:off x="6800842" y="2601800"/>
                <a:ext cx="709740" cy="289613"/>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71" name="Can 70"/>
            <p:cNvSpPr/>
            <p:nvPr/>
          </p:nvSpPr>
          <p:spPr bwMode="auto">
            <a:xfrm>
              <a:off x="7435066" y="5041377"/>
              <a:ext cx="453539" cy="349684"/>
            </a:xfrm>
            <a:prstGeom prst="can">
              <a:avLst/>
            </a:prstGeom>
            <a:solidFill>
              <a:schemeClr val="accent2"/>
            </a:solidFill>
            <a:ln>
              <a:solidFill>
                <a:schemeClr val="bg1"/>
              </a:solid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gradFill>
                  <a:gsLst>
                    <a:gs pos="0">
                      <a:srgbClr val="FFFFFF"/>
                    </a:gs>
                    <a:gs pos="100000">
                      <a:srgbClr val="FFFFFF"/>
                    </a:gs>
                  </a:gsLst>
                  <a:lin ang="5400000" scaled="0"/>
                </a:gradFill>
              </a:endParaRPr>
            </a:p>
          </p:txBody>
        </p:sp>
      </p:grpSp>
      <p:sp>
        <p:nvSpPr>
          <p:cNvPr id="10" name="Cloud 9"/>
          <p:cNvSpPr/>
          <p:nvPr/>
        </p:nvSpPr>
        <p:spPr bwMode="auto">
          <a:xfrm>
            <a:off x="7725783" y="2964845"/>
            <a:ext cx="2607240" cy="1587931"/>
          </a:xfrm>
          <a:prstGeom prst="cloud">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0"/>
            <a:ext cx="11149013" cy="609398"/>
          </a:xfrm>
        </p:spPr>
        <p:txBody>
          <a:bodyPr/>
          <a:lstStyle/>
          <a:p>
            <a:r>
              <a:rPr lang="en-US" sz="4400" dirty="0" smtClean="0"/>
              <a:t>Overview</a:t>
            </a:r>
            <a:endParaRPr lang="en-US" sz="4400" dirty="0"/>
          </a:p>
        </p:txBody>
      </p:sp>
      <p:sp>
        <p:nvSpPr>
          <p:cNvPr id="12" name="Text Placeholder 3"/>
          <p:cNvSpPr>
            <a:spLocks noGrp="1"/>
          </p:cNvSpPr>
          <p:nvPr>
            <p:ph type="body" sz="quarter" idx="10"/>
          </p:nvPr>
        </p:nvSpPr>
        <p:spPr>
          <a:xfrm>
            <a:off x="519112" y="1447799"/>
            <a:ext cx="6796088" cy="3088731"/>
          </a:xfrm>
        </p:spPr>
        <p:txBody>
          <a:bodyPr/>
          <a:lstStyle/>
          <a:p>
            <a:pPr marL="3175"/>
            <a:r>
              <a:rPr lang="en-US" sz="2800" spc="-100" dirty="0" smtClean="0">
                <a:solidFill>
                  <a:schemeClr val="accent2">
                    <a:alpha val="99000"/>
                  </a:schemeClr>
                </a:solidFill>
                <a:latin typeface="Segoe UI Light" pitchFamily="34" charset="0"/>
              </a:rPr>
              <a:t>Same Cloud Benefits</a:t>
            </a:r>
          </a:p>
          <a:p>
            <a:pPr marL="3175">
              <a:lnSpc>
                <a:spcPct val="100000"/>
              </a:lnSpc>
            </a:pPr>
            <a:r>
              <a:rPr lang="en-US" sz="2000" dirty="0" smtClean="0">
                <a:latin typeface="+mn-lt"/>
              </a:rPr>
              <a:t>Enterprise class scalability</a:t>
            </a:r>
          </a:p>
          <a:p>
            <a:pPr>
              <a:lnSpc>
                <a:spcPct val="100000"/>
              </a:lnSpc>
            </a:pPr>
            <a:r>
              <a:rPr lang="en-US" sz="2000" dirty="0" smtClean="0">
                <a:latin typeface="+mn-lt"/>
              </a:rPr>
              <a:t>Automatic support for High-Availability</a:t>
            </a:r>
          </a:p>
          <a:p>
            <a:pPr marL="3175">
              <a:lnSpc>
                <a:spcPct val="100000"/>
              </a:lnSpc>
            </a:pPr>
            <a:r>
              <a:rPr lang="en-US" sz="2000" dirty="0" smtClean="0">
                <a:latin typeface="+mn-lt"/>
              </a:rPr>
              <a:t>Rapid Provisioning</a:t>
            </a:r>
          </a:p>
          <a:p>
            <a:pPr marL="3175">
              <a:lnSpc>
                <a:spcPct val="100000"/>
              </a:lnSpc>
            </a:pPr>
            <a:r>
              <a:rPr lang="en-US" sz="2000" dirty="0" smtClean="0">
                <a:latin typeface="+mn-lt"/>
              </a:rPr>
              <a:t>Global Distribution</a:t>
            </a:r>
          </a:p>
          <a:p>
            <a:pPr marL="3175">
              <a:lnSpc>
                <a:spcPct val="100000"/>
              </a:lnSpc>
            </a:pPr>
            <a:r>
              <a:rPr lang="en-US" sz="2000" dirty="0" smtClean="0">
                <a:latin typeface="+mn-lt"/>
              </a:rPr>
              <a:t>Elasticity</a:t>
            </a:r>
          </a:p>
          <a:p>
            <a:pPr marL="3175">
              <a:lnSpc>
                <a:spcPct val="100000"/>
              </a:lnSpc>
            </a:pPr>
            <a:r>
              <a:rPr lang="en-US" sz="2000" dirty="0" smtClean="0">
                <a:latin typeface="+mn-lt"/>
              </a:rPr>
              <a:t>Uptime</a:t>
            </a:r>
          </a:p>
          <a:p>
            <a:pPr marL="3175">
              <a:lnSpc>
                <a:spcPct val="150000"/>
              </a:lnSpc>
            </a:pPr>
            <a:endParaRPr lang="en-US" sz="2400" dirty="0" smtClean="0"/>
          </a:p>
        </p:txBody>
      </p:sp>
      <p:sp>
        <p:nvSpPr>
          <p:cNvPr id="3" name="TextBox 2"/>
          <p:cNvSpPr txBox="1"/>
          <p:nvPr/>
        </p:nvSpPr>
        <p:spPr>
          <a:xfrm>
            <a:off x="8711388" y="3530675"/>
            <a:ext cx="1298713" cy="553998"/>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chemeClr val="accent2"/>
                    </a:gs>
                    <a:gs pos="100000">
                      <a:schemeClr val="accent2"/>
                    </a:gs>
                  </a:gsLst>
                  <a:lin ang="5400000" scaled="0"/>
                </a:gradFill>
              </a:rPr>
              <a:t>SQL Data Sync</a:t>
            </a:r>
            <a:endParaRPr lang="en-US" sz="2000" dirty="0">
              <a:gradFill>
                <a:gsLst>
                  <a:gs pos="0">
                    <a:schemeClr val="accent2"/>
                  </a:gs>
                  <a:gs pos="100000">
                    <a:schemeClr val="accent2"/>
                  </a:gs>
                </a:gsLst>
                <a:lin ang="5400000" scaled="0"/>
              </a:gradFill>
            </a:endParaRPr>
          </a:p>
        </p:txBody>
      </p:sp>
      <p:sp>
        <p:nvSpPr>
          <p:cNvPr id="32" name="TextBox 31"/>
          <p:cNvSpPr txBox="1"/>
          <p:nvPr/>
        </p:nvSpPr>
        <p:spPr>
          <a:xfrm>
            <a:off x="6850238" y="5913095"/>
            <a:ext cx="1272208"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Retail Stores</a:t>
            </a:r>
            <a:endParaRPr lang="en-US" sz="1600" dirty="0">
              <a:gradFill>
                <a:gsLst>
                  <a:gs pos="0">
                    <a:srgbClr val="292929">
                      <a:lumMod val="90000"/>
                      <a:lumOff val="10000"/>
                    </a:srgbClr>
                  </a:gs>
                  <a:gs pos="86000">
                    <a:srgbClr val="292929">
                      <a:lumMod val="90000"/>
                      <a:lumOff val="10000"/>
                    </a:srgbClr>
                  </a:gs>
                </a:gsLst>
                <a:lin ang="5400000" scaled="0"/>
              </a:gradFill>
            </a:endParaRPr>
          </a:p>
        </p:txBody>
      </p:sp>
      <p:sp>
        <p:nvSpPr>
          <p:cNvPr id="33" name="TextBox 32"/>
          <p:cNvSpPr txBox="1"/>
          <p:nvPr/>
        </p:nvSpPr>
        <p:spPr>
          <a:xfrm>
            <a:off x="8311235" y="6070686"/>
            <a:ext cx="1578444"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On-premise</a:t>
            </a:r>
            <a:r>
              <a:rPr lang="en-US" sz="1600" dirty="0">
                <a:gradFill>
                  <a:gsLst>
                    <a:gs pos="0">
                      <a:srgbClr val="292929">
                        <a:lumMod val="90000"/>
                        <a:lumOff val="10000"/>
                      </a:srgbClr>
                    </a:gs>
                    <a:gs pos="86000">
                      <a:srgbClr val="292929">
                        <a:lumMod val="90000"/>
                        <a:lumOff val="10000"/>
                      </a:srgbClr>
                    </a:gs>
                  </a:gsLst>
                  <a:lin ang="5400000" scaled="0"/>
                </a:gradFill>
              </a:rPr>
              <a:t> </a:t>
            </a:r>
            <a:r>
              <a:rPr lang="en-US" sz="1600" dirty="0" smtClean="0">
                <a:gradFill>
                  <a:gsLst>
                    <a:gs pos="0">
                      <a:srgbClr val="292929">
                        <a:lumMod val="90000"/>
                        <a:lumOff val="10000"/>
                      </a:srgbClr>
                    </a:gs>
                    <a:gs pos="86000">
                      <a:srgbClr val="292929">
                        <a:lumMod val="90000"/>
                        <a:lumOff val="10000"/>
                      </a:srgbClr>
                    </a:gs>
                  </a:gsLst>
                  <a:lin ang="5400000" scaled="0"/>
                </a:gradFill>
              </a:rPr>
              <a:t>(HQ)</a:t>
            </a:r>
          </a:p>
        </p:txBody>
      </p:sp>
      <p:sp>
        <p:nvSpPr>
          <p:cNvPr id="34" name="TextBox 33"/>
          <p:cNvSpPr txBox="1"/>
          <p:nvPr/>
        </p:nvSpPr>
        <p:spPr>
          <a:xfrm>
            <a:off x="10428828" y="5749790"/>
            <a:ext cx="1578444" cy="221599"/>
          </a:xfrm>
          <a:prstGeom prst="rect">
            <a:avLst/>
          </a:prstGeom>
          <a:noFill/>
        </p:spPr>
        <p:txBody>
          <a:bodyPr wrap="square" lIns="0" tIns="0" rIns="0" bIns="0" rtlCol="0">
            <a:spAutoFit/>
          </a:bodyPr>
          <a:lstStyle/>
          <a:p>
            <a:pPr>
              <a:lnSpc>
                <a:spcPct val="90000"/>
              </a:lnSpc>
              <a:spcBef>
                <a:spcPct val="20000"/>
              </a:spcBef>
              <a:buSzPct val="80000"/>
            </a:pPr>
            <a:r>
              <a:rPr lang="en-US" sz="1600" dirty="0" smtClean="0">
                <a:gradFill>
                  <a:gsLst>
                    <a:gs pos="0">
                      <a:srgbClr val="292929">
                        <a:lumMod val="90000"/>
                        <a:lumOff val="10000"/>
                      </a:srgbClr>
                    </a:gs>
                    <a:gs pos="86000">
                      <a:srgbClr val="292929">
                        <a:lumMod val="90000"/>
                        <a:lumOff val="10000"/>
                      </a:srgbClr>
                    </a:gs>
                  </a:gsLst>
                  <a:lin ang="5400000" scaled="0"/>
                </a:gradFill>
              </a:rPr>
              <a:t>Remote Offices</a:t>
            </a:r>
          </a:p>
        </p:txBody>
      </p:sp>
      <p:grpSp>
        <p:nvGrpSpPr>
          <p:cNvPr id="115" name="Group 114"/>
          <p:cNvGrpSpPr/>
          <p:nvPr/>
        </p:nvGrpSpPr>
        <p:grpSpPr>
          <a:xfrm>
            <a:off x="6969526" y="4817439"/>
            <a:ext cx="919079" cy="986308"/>
            <a:chOff x="6969526" y="4817439"/>
            <a:chExt cx="919079" cy="986308"/>
          </a:xfrm>
        </p:grpSpPr>
        <p:grpSp>
          <p:nvGrpSpPr>
            <p:cNvPr id="6" name="Group 5"/>
            <p:cNvGrpSpPr/>
            <p:nvPr/>
          </p:nvGrpSpPr>
          <p:grpSpPr>
            <a:xfrm>
              <a:off x="6969526" y="4817439"/>
              <a:ext cx="391646" cy="969492"/>
              <a:chOff x="6800842" y="2601800"/>
              <a:chExt cx="709740" cy="1756906"/>
            </a:xfrm>
          </p:grpSpPr>
          <p:sp>
            <p:nvSpPr>
              <p:cNvPr id="37" name="Rectangle 36"/>
              <p:cNvSpPr/>
              <p:nvPr/>
            </p:nvSpPr>
            <p:spPr bwMode="auto">
              <a:xfrm>
                <a:off x="6808834" y="2891413"/>
                <a:ext cx="701748" cy="146729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bwMode="auto">
              <a:xfrm>
                <a:off x="6936426" y="297294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Rectangle 38"/>
              <p:cNvSpPr/>
              <p:nvPr/>
            </p:nvSpPr>
            <p:spPr bwMode="auto">
              <a:xfrm>
                <a:off x="7191607" y="297294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0" name="Rectangle 39"/>
              <p:cNvSpPr/>
              <p:nvPr/>
            </p:nvSpPr>
            <p:spPr bwMode="auto">
              <a:xfrm>
                <a:off x="6936426" y="3225517"/>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Rectangle 40"/>
              <p:cNvSpPr/>
              <p:nvPr/>
            </p:nvSpPr>
            <p:spPr bwMode="auto">
              <a:xfrm>
                <a:off x="7191607" y="3225517"/>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Rectangle 41"/>
              <p:cNvSpPr/>
              <p:nvPr/>
            </p:nvSpPr>
            <p:spPr bwMode="auto">
              <a:xfrm>
                <a:off x="6936425" y="3454938"/>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Rectangle 42"/>
              <p:cNvSpPr/>
              <p:nvPr/>
            </p:nvSpPr>
            <p:spPr bwMode="auto">
              <a:xfrm>
                <a:off x="7191606" y="3454938"/>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Rectangle 43"/>
              <p:cNvSpPr/>
              <p:nvPr/>
            </p:nvSpPr>
            <p:spPr bwMode="auto">
              <a:xfrm>
                <a:off x="6936425" y="369688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Rectangle 44"/>
              <p:cNvSpPr/>
              <p:nvPr/>
            </p:nvSpPr>
            <p:spPr bwMode="auto">
              <a:xfrm>
                <a:off x="7191606" y="369688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Rectangle 45"/>
              <p:cNvSpPr/>
              <p:nvPr/>
            </p:nvSpPr>
            <p:spPr bwMode="auto">
              <a:xfrm>
                <a:off x="6936426" y="3929924"/>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7" name="Rectangle 46"/>
              <p:cNvSpPr/>
              <p:nvPr/>
            </p:nvSpPr>
            <p:spPr bwMode="auto">
              <a:xfrm>
                <a:off x="7191607" y="3929924"/>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8" name="Isosceles Triangle 47"/>
              <p:cNvSpPr/>
              <p:nvPr/>
            </p:nvSpPr>
            <p:spPr bwMode="auto">
              <a:xfrm>
                <a:off x="6800842" y="2601800"/>
                <a:ext cx="709740" cy="289613"/>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70" name="Can 69"/>
            <p:cNvSpPr/>
            <p:nvPr/>
          </p:nvSpPr>
          <p:spPr bwMode="auto">
            <a:xfrm>
              <a:off x="7435066" y="5454063"/>
              <a:ext cx="453539" cy="349684"/>
            </a:xfrm>
            <a:prstGeom prst="can">
              <a:avLst/>
            </a:prstGeom>
            <a:solidFill>
              <a:schemeClr val="accent2"/>
            </a:solidFill>
            <a:ln>
              <a:solidFill>
                <a:schemeClr val="bg1"/>
              </a:solid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gradFill>
                  <a:gsLst>
                    <a:gs pos="0">
                      <a:srgbClr val="FFFFFF"/>
                    </a:gs>
                    <a:gs pos="100000">
                      <a:srgbClr val="FFFFFF"/>
                    </a:gs>
                  </a:gsLst>
                  <a:lin ang="5400000" scaled="0"/>
                </a:gradFill>
              </a:endParaRPr>
            </a:p>
          </p:txBody>
        </p:sp>
      </p:grpSp>
      <p:grpSp>
        <p:nvGrpSpPr>
          <p:cNvPr id="119" name="Group 118"/>
          <p:cNvGrpSpPr/>
          <p:nvPr/>
        </p:nvGrpSpPr>
        <p:grpSpPr>
          <a:xfrm>
            <a:off x="8637757" y="4988887"/>
            <a:ext cx="884225" cy="970999"/>
            <a:chOff x="8637757" y="4988887"/>
            <a:chExt cx="884225" cy="970999"/>
          </a:xfrm>
        </p:grpSpPr>
        <p:grpSp>
          <p:nvGrpSpPr>
            <p:cNvPr id="72" name="Group 71"/>
            <p:cNvGrpSpPr/>
            <p:nvPr/>
          </p:nvGrpSpPr>
          <p:grpSpPr>
            <a:xfrm>
              <a:off x="8637757" y="4988887"/>
              <a:ext cx="391646" cy="969492"/>
              <a:chOff x="6800842" y="2601800"/>
              <a:chExt cx="709740" cy="1756906"/>
            </a:xfrm>
          </p:grpSpPr>
          <p:sp>
            <p:nvSpPr>
              <p:cNvPr id="73" name="Rectangle 72"/>
              <p:cNvSpPr/>
              <p:nvPr/>
            </p:nvSpPr>
            <p:spPr bwMode="auto">
              <a:xfrm>
                <a:off x="6808834" y="2891413"/>
                <a:ext cx="701748" cy="146729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4" name="Rectangle 73"/>
              <p:cNvSpPr/>
              <p:nvPr/>
            </p:nvSpPr>
            <p:spPr bwMode="auto">
              <a:xfrm>
                <a:off x="6936426" y="297294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5" name="Rectangle 74"/>
              <p:cNvSpPr/>
              <p:nvPr/>
            </p:nvSpPr>
            <p:spPr bwMode="auto">
              <a:xfrm>
                <a:off x="7191607" y="297294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6" name="Rectangle 75"/>
              <p:cNvSpPr/>
              <p:nvPr/>
            </p:nvSpPr>
            <p:spPr bwMode="auto">
              <a:xfrm>
                <a:off x="6936426" y="3225517"/>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7" name="Rectangle 76"/>
              <p:cNvSpPr/>
              <p:nvPr/>
            </p:nvSpPr>
            <p:spPr bwMode="auto">
              <a:xfrm>
                <a:off x="7191607" y="3225517"/>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8" name="Rectangle 77"/>
              <p:cNvSpPr/>
              <p:nvPr/>
            </p:nvSpPr>
            <p:spPr bwMode="auto">
              <a:xfrm>
                <a:off x="6936425" y="3454938"/>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9" name="Rectangle 78"/>
              <p:cNvSpPr/>
              <p:nvPr/>
            </p:nvSpPr>
            <p:spPr bwMode="auto">
              <a:xfrm>
                <a:off x="7191606" y="3454938"/>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0" name="Rectangle 79"/>
              <p:cNvSpPr/>
              <p:nvPr/>
            </p:nvSpPr>
            <p:spPr bwMode="auto">
              <a:xfrm>
                <a:off x="6936425" y="369688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1" name="Rectangle 80"/>
              <p:cNvSpPr/>
              <p:nvPr/>
            </p:nvSpPr>
            <p:spPr bwMode="auto">
              <a:xfrm>
                <a:off x="7191606" y="369688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2" name="Rectangle 81"/>
              <p:cNvSpPr/>
              <p:nvPr/>
            </p:nvSpPr>
            <p:spPr bwMode="auto">
              <a:xfrm>
                <a:off x="6936426" y="3929924"/>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3" name="Rectangle 82"/>
              <p:cNvSpPr/>
              <p:nvPr/>
            </p:nvSpPr>
            <p:spPr bwMode="auto">
              <a:xfrm>
                <a:off x="7191607" y="3929924"/>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4" name="Isosceles Triangle 83"/>
              <p:cNvSpPr/>
              <p:nvPr/>
            </p:nvSpPr>
            <p:spPr bwMode="auto">
              <a:xfrm>
                <a:off x="6800842" y="2601800"/>
                <a:ext cx="709740" cy="289613"/>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85" name="Can 84"/>
            <p:cNvSpPr/>
            <p:nvPr/>
          </p:nvSpPr>
          <p:spPr bwMode="auto">
            <a:xfrm>
              <a:off x="9068443" y="5610202"/>
              <a:ext cx="453539" cy="349684"/>
            </a:xfrm>
            <a:prstGeom prst="can">
              <a:avLst/>
            </a:prstGeom>
            <a:solidFill>
              <a:schemeClr val="accent2"/>
            </a:solidFill>
            <a:ln>
              <a:solidFill>
                <a:schemeClr val="bg1"/>
              </a:solid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gradFill>
                  <a:gsLst>
                    <a:gs pos="0">
                      <a:srgbClr val="FFFFFF"/>
                    </a:gs>
                    <a:gs pos="100000">
                      <a:srgbClr val="FFFFFF"/>
                    </a:gs>
                  </a:gsLst>
                  <a:lin ang="5400000" scaled="0"/>
                </a:gradFill>
              </a:endParaRPr>
            </a:p>
          </p:txBody>
        </p:sp>
      </p:grpSp>
      <p:grpSp>
        <p:nvGrpSpPr>
          <p:cNvPr id="121" name="Group 120"/>
          <p:cNvGrpSpPr/>
          <p:nvPr/>
        </p:nvGrpSpPr>
        <p:grpSpPr>
          <a:xfrm>
            <a:off x="7314426" y="1601673"/>
            <a:ext cx="4608579" cy="4044465"/>
            <a:chOff x="7314426" y="1601673"/>
            <a:chExt cx="4608579" cy="4044465"/>
          </a:xfrm>
        </p:grpSpPr>
        <p:sp>
          <p:nvSpPr>
            <p:cNvPr id="25" name="Cloud 24"/>
            <p:cNvSpPr/>
            <p:nvPr/>
          </p:nvSpPr>
          <p:spPr bwMode="auto">
            <a:xfrm>
              <a:off x="9778610" y="1601673"/>
              <a:ext cx="1690856" cy="1076951"/>
            </a:xfrm>
            <a:prstGeom prst="cloud">
              <a:avLst/>
            </a:prstGeom>
            <a:solidFill>
              <a:schemeClr val="bg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Left-Right Arrow 27"/>
            <p:cNvSpPr/>
            <p:nvPr/>
          </p:nvSpPr>
          <p:spPr>
            <a:xfrm rot="19452252">
              <a:off x="9649186" y="2875103"/>
              <a:ext cx="975535" cy="247070"/>
            </a:xfrm>
            <a:prstGeom prst="leftRightArrow">
              <a:avLst/>
            </a:prstGeom>
            <a:solidFill>
              <a:schemeClr val="accent2"/>
            </a:solidFill>
            <a:ln>
              <a:noFill/>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Sync</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29" name="Left-Right Arrow 28"/>
            <p:cNvSpPr/>
            <p:nvPr/>
          </p:nvSpPr>
          <p:spPr>
            <a:xfrm rot="2542020">
              <a:off x="9877211" y="4216238"/>
              <a:ext cx="975535" cy="247070"/>
            </a:xfrm>
            <a:prstGeom prst="leftRightArrow">
              <a:avLst/>
            </a:prstGeom>
            <a:solidFill>
              <a:schemeClr val="accent2"/>
            </a:solidFill>
            <a:ln>
              <a:noFill/>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Sync</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30" name="Left-Right Arrow 29"/>
            <p:cNvSpPr/>
            <p:nvPr/>
          </p:nvSpPr>
          <p:spPr>
            <a:xfrm rot="16200000">
              <a:off x="8601404" y="4439761"/>
              <a:ext cx="847178" cy="226030"/>
            </a:xfrm>
            <a:prstGeom prst="leftRightArrow">
              <a:avLst/>
            </a:prstGeom>
            <a:solidFill>
              <a:schemeClr val="accent2"/>
            </a:solidFill>
            <a:ln>
              <a:noFill/>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Sync</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31" name="Left-Right Arrow 30"/>
            <p:cNvSpPr/>
            <p:nvPr/>
          </p:nvSpPr>
          <p:spPr>
            <a:xfrm rot="19584626">
              <a:off x="7314426" y="4412995"/>
              <a:ext cx="975535" cy="247070"/>
            </a:xfrm>
            <a:prstGeom prst="leftRightArrow">
              <a:avLst/>
            </a:prstGeom>
            <a:solidFill>
              <a:schemeClr val="accent2"/>
            </a:solidFill>
            <a:ln>
              <a:noFill/>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Sync</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36" name="Can 35"/>
            <p:cNvSpPr/>
            <p:nvPr/>
          </p:nvSpPr>
          <p:spPr bwMode="auto">
            <a:xfrm>
              <a:off x="10165601" y="1772333"/>
              <a:ext cx="907076" cy="699367"/>
            </a:xfrm>
            <a:prstGeom prst="can">
              <a:avLst/>
            </a:prstGeom>
            <a:solidFill>
              <a:schemeClr val="accent2"/>
            </a:solidFill>
            <a:ln>
              <a:solidFill>
                <a:schemeClr val="bg1"/>
              </a:solid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rPr>
                <a:t>SQL Database</a:t>
              </a:r>
            </a:p>
          </p:txBody>
        </p:sp>
        <p:grpSp>
          <p:nvGrpSpPr>
            <p:cNvPr id="117" name="Group 116"/>
            <p:cNvGrpSpPr/>
            <p:nvPr/>
          </p:nvGrpSpPr>
          <p:grpSpPr>
            <a:xfrm>
              <a:off x="11003926" y="4659830"/>
              <a:ext cx="919079" cy="986308"/>
              <a:chOff x="11003926" y="4659830"/>
              <a:chExt cx="919079" cy="986308"/>
            </a:xfrm>
          </p:grpSpPr>
          <p:grpSp>
            <p:nvGrpSpPr>
              <p:cNvPr id="99" name="Group 98"/>
              <p:cNvGrpSpPr/>
              <p:nvPr/>
            </p:nvGrpSpPr>
            <p:grpSpPr>
              <a:xfrm>
                <a:off x="11003926" y="4659830"/>
                <a:ext cx="391646" cy="969492"/>
                <a:chOff x="6800842" y="2601800"/>
                <a:chExt cx="709740" cy="1756906"/>
              </a:xfrm>
            </p:grpSpPr>
            <p:sp>
              <p:nvSpPr>
                <p:cNvPr id="100" name="Rectangle 99"/>
                <p:cNvSpPr/>
                <p:nvPr/>
              </p:nvSpPr>
              <p:spPr bwMode="auto">
                <a:xfrm>
                  <a:off x="6808834" y="2891413"/>
                  <a:ext cx="701748" cy="146729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1" name="Rectangle 100"/>
                <p:cNvSpPr/>
                <p:nvPr/>
              </p:nvSpPr>
              <p:spPr bwMode="auto">
                <a:xfrm>
                  <a:off x="6936426" y="297294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2" name="Rectangle 101"/>
                <p:cNvSpPr/>
                <p:nvPr/>
              </p:nvSpPr>
              <p:spPr bwMode="auto">
                <a:xfrm>
                  <a:off x="7191607" y="297294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3" name="Rectangle 102"/>
                <p:cNvSpPr/>
                <p:nvPr/>
              </p:nvSpPr>
              <p:spPr bwMode="auto">
                <a:xfrm>
                  <a:off x="6936426" y="3225517"/>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4" name="Rectangle 103"/>
                <p:cNvSpPr/>
                <p:nvPr/>
              </p:nvSpPr>
              <p:spPr bwMode="auto">
                <a:xfrm>
                  <a:off x="7191607" y="3225517"/>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5" name="Rectangle 104"/>
                <p:cNvSpPr/>
                <p:nvPr/>
              </p:nvSpPr>
              <p:spPr bwMode="auto">
                <a:xfrm>
                  <a:off x="6936425" y="3454938"/>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6" name="Rectangle 105"/>
                <p:cNvSpPr/>
                <p:nvPr/>
              </p:nvSpPr>
              <p:spPr bwMode="auto">
                <a:xfrm>
                  <a:off x="7191606" y="3454938"/>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7" name="Rectangle 106"/>
                <p:cNvSpPr/>
                <p:nvPr/>
              </p:nvSpPr>
              <p:spPr bwMode="auto">
                <a:xfrm>
                  <a:off x="6936425" y="369688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8" name="Rectangle 107"/>
                <p:cNvSpPr/>
                <p:nvPr/>
              </p:nvSpPr>
              <p:spPr bwMode="auto">
                <a:xfrm>
                  <a:off x="7191606" y="369688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9" name="Rectangle 108"/>
                <p:cNvSpPr/>
                <p:nvPr/>
              </p:nvSpPr>
              <p:spPr bwMode="auto">
                <a:xfrm>
                  <a:off x="6936426" y="3929924"/>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0" name="Rectangle 109"/>
                <p:cNvSpPr/>
                <p:nvPr/>
              </p:nvSpPr>
              <p:spPr bwMode="auto">
                <a:xfrm>
                  <a:off x="7191607" y="3929924"/>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1" name="Isosceles Triangle 110"/>
                <p:cNvSpPr/>
                <p:nvPr/>
              </p:nvSpPr>
              <p:spPr bwMode="auto">
                <a:xfrm>
                  <a:off x="6800842" y="2601800"/>
                  <a:ext cx="709740" cy="289613"/>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112" name="Can 111"/>
              <p:cNvSpPr/>
              <p:nvPr/>
            </p:nvSpPr>
            <p:spPr bwMode="auto">
              <a:xfrm>
                <a:off x="11469466" y="5296454"/>
                <a:ext cx="453539" cy="349684"/>
              </a:xfrm>
              <a:prstGeom prst="can">
                <a:avLst/>
              </a:prstGeom>
              <a:solidFill>
                <a:schemeClr val="accent2"/>
              </a:solidFill>
              <a:ln>
                <a:solidFill>
                  <a:schemeClr val="bg1"/>
                </a:solid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200" dirty="0">
                  <a:gradFill>
                    <a:gsLst>
                      <a:gs pos="0">
                        <a:srgbClr val="FFFFFF"/>
                      </a:gs>
                      <a:gs pos="100000">
                        <a:srgbClr val="FFFFFF"/>
                      </a:gs>
                    </a:gsLst>
                    <a:lin ang="5400000" scaled="0"/>
                  </a:gradFill>
                </a:endParaRPr>
              </a:p>
            </p:txBody>
          </p:sp>
        </p:grpSp>
      </p:grpSp>
      <p:pic>
        <p:nvPicPr>
          <p:cNvPr id="118" name="Picture 2" descr="C:\Program Files\Microsoft Resource DVD Artwork\DVD_ART\Artwork_Imagery\HARDWARE_IMAGERY\Illustration - Misc Hardware\Windows Vista Illustration Icons\Sync.png"/>
          <p:cNvPicPr>
            <a:picLocks noChangeAspect="1" noChangeArrowheads="1"/>
          </p:cNvPicPr>
          <p:nvPr/>
        </p:nvPicPr>
        <p:blipFill>
          <a:blip r:embed="rId3" cstate="print">
            <a:duotone>
              <a:schemeClr val="accent2">
                <a:shade val="45000"/>
                <a:satMod val="135000"/>
              </a:schemeClr>
              <a:prstClr val="white"/>
            </a:duotone>
          </a:blip>
          <a:srcRect/>
          <a:stretch>
            <a:fillRect/>
          </a:stretch>
        </p:blipFill>
        <p:spPr bwMode="auto">
          <a:xfrm>
            <a:off x="8112042" y="3526613"/>
            <a:ext cx="530125" cy="558060"/>
          </a:xfrm>
          <a:prstGeom prst="rect">
            <a:avLst/>
          </a:prstGeom>
          <a:noFill/>
        </p:spPr>
      </p:pic>
    </p:spTree>
    <p:extLst>
      <p:ext uri="{BB962C8B-B14F-4D97-AF65-F5344CB8AC3E}">
        <p14:creationId xmlns:p14="http://schemas.microsoft.com/office/powerpoint/2010/main" val="6536623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50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fade">
                                      <p:cBhvr>
                                        <p:cTn id="17" dur="500"/>
                                        <p:tgtEl>
                                          <p:spTgt spid="1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9"/>
                                        </p:tgtEl>
                                        <p:attrNameLst>
                                          <p:attrName>style.visibility</p:attrName>
                                        </p:attrNameLst>
                                      </p:cBhvr>
                                      <p:to>
                                        <p:strVal val="visible"/>
                                      </p:to>
                                    </p:set>
                                    <p:animEffect transition="in" filter="fade">
                                      <p:cBhvr>
                                        <p:cTn id="22" dur="500"/>
                                        <p:tgtEl>
                                          <p:spTgt spid="1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fade">
                                      <p:cBhvr>
                                        <p:cTn id="27" dur="500"/>
                                        <p:tgtEl>
                                          <p:spTgt spid="1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1"/>
                                        </p:tgtEl>
                                        <p:attrNameLst>
                                          <p:attrName>style.visibility</p:attrName>
                                        </p:attrNameLst>
                                      </p:cBhvr>
                                      <p:to>
                                        <p:strVal val="visible"/>
                                      </p:to>
                                    </p:set>
                                    <p:animEffect transition="in" filter="fade">
                                      <p:cBhvr>
                                        <p:cTn id="32"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Architecture</a:t>
            </a:r>
            <a:endParaRPr lang="en-US" dirty="0"/>
          </a:p>
        </p:txBody>
      </p:sp>
    </p:spTree>
    <p:extLst>
      <p:ext uri="{BB962C8B-B14F-4D97-AF65-F5344CB8AC3E}">
        <p14:creationId xmlns:p14="http://schemas.microsoft.com/office/powerpoint/2010/main" val="200486152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4068759" y="2791580"/>
            <a:ext cx="3746837" cy="3286531"/>
          </a:xfrm>
          <a:prstGeom prst="rect">
            <a:avLst/>
          </a:prstGeom>
          <a:solidFill>
            <a:schemeClr val="bg1"/>
          </a:solidFill>
          <a:ln w="22225" cap="flat" cmpd="sng" algn="ctr">
            <a:solidFill>
              <a:schemeClr val="accent2"/>
            </a:solidFill>
            <a:prstDash val="solid"/>
          </a:ln>
          <a:effectLst/>
        </p:spPr>
        <p:txBody>
          <a:bodyPr tIns="45720" rtlCol="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gradFill>
                  <a:gsLst>
                    <a:gs pos="0">
                      <a:schemeClr val="tx2"/>
                    </a:gs>
                    <a:gs pos="100000">
                      <a:schemeClr val="tx2"/>
                    </a:gs>
                  </a:gsLst>
                </a:gradFill>
                <a:effectLst/>
                <a:uLnTx/>
                <a:uFillTx/>
                <a:latin typeface="Segoe UI"/>
                <a:ea typeface="+mn-ea"/>
                <a:cs typeface="+mn-cs"/>
              </a:rPr>
              <a:t>SQL Data Sync</a:t>
            </a:r>
            <a:endParaRPr kumimoji="0" lang="en-US" sz="1400" b="1" i="0" u="none" strike="noStrike" kern="0" cap="none" spc="0" normalizeH="0" baseline="0" noProof="0" dirty="0">
              <a:ln>
                <a:noFill/>
              </a:ln>
              <a:gradFill>
                <a:gsLst>
                  <a:gs pos="0">
                    <a:schemeClr val="tx2"/>
                  </a:gs>
                  <a:gs pos="100000">
                    <a:schemeClr val="tx2"/>
                  </a:gs>
                </a:gsLst>
              </a:gradFill>
              <a:effectLst/>
              <a:uLnTx/>
              <a:uFillTx/>
              <a:latin typeface="Segoe UI"/>
              <a:ea typeface="+mn-ea"/>
              <a:cs typeface="+mn-cs"/>
            </a:endParaRPr>
          </a:p>
        </p:txBody>
      </p:sp>
      <p:sp>
        <p:nvSpPr>
          <p:cNvPr id="4" name="Title 3"/>
          <p:cNvSpPr>
            <a:spLocks noGrp="1"/>
          </p:cNvSpPr>
          <p:nvPr>
            <p:ph type="title"/>
          </p:nvPr>
        </p:nvSpPr>
        <p:spPr>
          <a:xfrm>
            <a:off x="519112" y="228600"/>
            <a:ext cx="11149013" cy="609398"/>
          </a:xfrm>
        </p:spPr>
        <p:txBody>
          <a:bodyPr/>
          <a:lstStyle/>
          <a:p>
            <a:r>
              <a:rPr lang="en-US" sz="4400" dirty="0" smtClean="0"/>
              <a:t>Components And Architecture</a:t>
            </a:r>
            <a:endParaRPr lang="en-US" sz="4400" dirty="0"/>
          </a:p>
        </p:txBody>
      </p:sp>
      <p:sp>
        <p:nvSpPr>
          <p:cNvPr id="13" name="Left-Right Arrow 12"/>
          <p:cNvSpPr/>
          <p:nvPr/>
        </p:nvSpPr>
        <p:spPr>
          <a:xfrm rot="1929627">
            <a:off x="2878096" y="4851654"/>
            <a:ext cx="1829878" cy="262844"/>
          </a:xfrm>
          <a:prstGeom prst="leftRightArrow">
            <a:avLst/>
          </a:prstGeom>
          <a:solidFill>
            <a:schemeClr val="accent2"/>
          </a:solidFill>
          <a:ln>
            <a:noFill/>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HTTPS</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21" name="Left-Right Arrow 20"/>
          <p:cNvSpPr/>
          <p:nvPr/>
        </p:nvSpPr>
        <p:spPr>
          <a:xfrm>
            <a:off x="7864032" y="5443873"/>
            <a:ext cx="1063448" cy="262844"/>
          </a:xfrm>
          <a:prstGeom prst="leftRightArrow">
            <a:avLst/>
          </a:prstGeom>
          <a:solidFill>
            <a:schemeClr val="accent2"/>
          </a:solidFill>
          <a:ln>
            <a:noFill/>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TDS</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cxnSp>
        <p:nvCxnSpPr>
          <p:cNvPr id="23" name="Straight Arrow Connector 22"/>
          <p:cNvCxnSpPr/>
          <p:nvPr/>
        </p:nvCxnSpPr>
        <p:spPr>
          <a:xfrm flipH="1">
            <a:off x="7437953" y="4355791"/>
            <a:ext cx="975794" cy="1043376"/>
          </a:xfrm>
          <a:prstGeom prst="straightConnector1">
            <a:avLst/>
          </a:prstGeom>
          <a:noFill/>
          <a:ln w="19050" cap="flat" cmpd="sng" algn="ctr">
            <a:solidFill>
              <a:schemeClr val="accent2"/>
            </a:solidFill>
            <a:prstDash val="solid"/>
            <a:headEnd type="arrow"/>
            <a:tailEnd type="arrow"/>
          </a:ln>
          <a:effectLst/>
        </p:spPr>
      </p:cxnSp>
      <p:cxnSp>
        <p:nvCxnSpPr>
          <p:cNvPr id="30" name="Straight Arrow Connector 29"/>
          <p:cNvCxnSpPr/>
          <p:nvPr/>
        </p:nvCxnSpPr>
        <p:spPr>
          <a:xfrm flipH="1">
            <a:off x="7404311" y="3367524"/>
            <a:ext cx="919441" cy="511163"/>
          </a:xfrm>
          <a:prstGeom prst="straightConnector1">
            <a:avLst/>
          </a:prstGeom>
          <a:noFill/>
          <a:ln w="19050" cap="flat" cmpd="sng" algn="ctr">
            <a:solidFill>
              <a:schemeClr val="accent2"/>
            </a:solidFill>
            <a:prstDash val="solid"/>
            <a:headEnd type="arrow"/>
            <a:tailEnd type="arrow"/>
          </a:ln>
          <a:effectLst/>
        </p:spPr>
      </p:cxnSp>
      <p:sp>
        <p:nvSpPr>
          <p:cNvPr id="31" name="TextBox 30"/>
          <p:cNvSpPr txBox="1"/>
          <p:nvPr/>
        </p:nvSpPr>
        <p:spPr>
          <a:xfrm>
            <a:off x="8319064" y="3601661"/>
            <a:ext cx="1216834" cy="184666"/>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chemeClr val="tx2"/>
                    </a:gs>
                    <a:gs pos="100000">
                      <a:schemeClr val="tx2"/>
                    </a:gs>
                  </a:gsLst>
                </a:gradFill>
                <a:effectLst/>
                <a:uLnTx/>
                <a:uFillTx/>
              </a:rPr>
              <a:t>SQL </a:t>
            </a:r>
            <a:r>
              <a:rPr lang="en-US" sz="1200" b="1" kern="0" dirty="0" smtClean="0">
                <a:gradFill>
                  <a:gsLst>
                    <a:gs pos="0">
                      <a:schemeClr val="tx2"/>
                    </a:gs>
                    <a:gs pos="100000">
                      <a:schemeClr val="tx2"/>
                    </a:gs>
                  </a:gsLst>
                </a:gradFill>
              </a:rPr>
              <a:t>Database</a:t>
            </a:r>
            <a:endParaRPr kumimoji="0" lang="en-US" sz="1200" b="1" i="0" u="none" strike="noStrike" kern="0" cap="none" spc="0" normalizeH="0" baseline="0" noProof="0" dirty="0" smtClean="0">
              <a:ln>
                <a:noFill/>
              </a:ln>
              <a:gradFill>
                <a:gsLst>
                  <a:gs pos="0">
                    <a:schemeClr val="tx2"/>
                  </a:gs>
                  <a:gs pos="100000">
                    <a:schemeClr val="tx2"/>
                  </a:gs>
                </a:gsLst>
              </a:gradFill>
              <a:effectLst/>
              <a:uLnTx/>
              <a:uFillTx/>
            </a:endParaRPr>
          </a:p>
        </p:txBody>
      </p:sp>
      <p:sp>
        <p:nvSpPr>
          <p:cNvPr id="32" name="TextBox 31"/>
          <p:cNvSpPr txBox="1"/>
          <p:nvPr/>
        </p:nvSpPr>
        <p:spPr>
          <a:xfrm>
            <a:off x="8413747" y="4624303"/>
            <a:ext cx="1027468" cy="369332"/>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chemeClr val="tx2"/>
                    </a:gs>
                    <a:gs pos="100000">
                      <a:schemeClr val="tx2"/>
                    </a:gs>
                  </a:gsLst>
                </a:gradFill>
                <a:effectLst/>
                <a:uLnTx/>
                <a:uFillTx/>
              </a:rPr>
              <a:t>Windows Azure Blobs</a:t>
            </a:r>
          </a:p>
        </p:txBody>
      </p:sp>
      <p:sp>
        <p:nvSpPr>
          <p:cNvPr id="34" name="Rectangle 33"/>
          <p:cNvSpPr/>
          <p:nvPr/>
        </p:nvSpPr>
        <p:spPr>
          <a:xfrm>
            <a:off x="1060977" y="3878951"/>
            <a:ext cx="1870451" cy="1198947"/>
          </a:xfrm>
          <a:prstGeom prst="rect">
            <a:avLst/>
          </a:prstGeom>
          <a:solidFill>
            <a:schemeClr val="bg1"/>
          </a:solidFill>
          <a:ln w="22225" cap="flat" cmpd="sng" algn="ctr">
            <a:solidFill>
              <a:schemeClr val="accent2"/>
            </a:solidFill>
            <a:prstDash val="solid"/>
          </a:ln>
          <a:effectLst/>
        </p:spPr>
        <p:txBody>
          <a:bodyPr tIns="4572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chemeClr val="tx2"/>
                    </a:gs>
                    <a:gs pos="100000">
                      <a:schemeClr val="tx2"/>
                    </a:gs>
                  </a:gsLst>
                </a:gradFill>
                <a:effectLst/>
                <a:uLnTx/>
                <a:uFillTx/>
                <a:latin typeface="Segoe UI"/>
                <a:ea typeface="+mn-ea"/>
                <a:cs typeface="+mn-cs"/>
              </a:rPr>
              <a:t>Data Sync Agent</a:t>
            </a:r>
            <a:endParaRPr kumimoji="0" lang="en-US" sz="1200" b="1" i="0" u="none" strike="noStrike" kern="0" cap="none" spc="0" normalizeH="0" baseline="0" noProof="0" dirty="0">
              <a:ln>
                <a:noFill/>
              </a:ln>
              <a:gradFill>
                <a:gsLst>
                  <a:gs pos="0">
                    <a:schemeClr val="tx2"/>
                  </a:gs>
                  <a:gs pos="100000">
                    <a:schemeClr val="tx2"/>
                  </a:gs>
                </a:gsLst>
              </a:gradFill>
              <a:effectLst/>
              <a:uLnTx/>
              <a:uFillTx/>
              <a:latin typeface="Segoe UI"/>
              <a:ea typeface="+mn-ea"/>
              <a:cs typeface="+mn-cs"/>
            </a:endParaRPr>
          </a:p>
        </p:txBody>
      </p:sp>
      <p:sp>
        <p:nvSpPr>
          <p:cNvPr id="35" name="Rectangle 34"/>
          <p:cNvSpPr/>
          <p:nvPr/>
        </p:nvSpPr>
        <p:spPr>
          <a:xfrm>
            <a:off x="4068759" y="1585753"/>
            <a:ext cx="3746837" cy="804414"/>
          </a:xfrm>
          <a:prstGeom prst="rect">
            <a:avLst/>
          </a:prstGeom>
          <a:solidFill>
            <a:schemeClr val="bg1"/>
          </a:solidFill>
          <a:ln w="22225" cap="flat" cmpd="sng" algn="ctr">
            <a:solidFill>
              <a:schemeClr val="accent2"/>
            </a:solidFill>
            <a:prstDash val="solid"/>
          </a:ln>
          <a:effectLst/>
        </p:spPr>
        <p:txBody>
          <a:bodyPr tIns="4572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chemeClr val="tx2"/>
                    </a:gs>
                    <a:gs pos="100000">
                      <a:schemeClr val="tx2"/>
                    </a:gs>
                  </a:gsLst>
                  <a:lin ang="5400000" scaled="0"/>
                </a:gradFill>
                <a:effectLst/>
                <a:uLnTx/>
                <a:uFillTx/>
                <a:latin typeface="Segoe UI"/>
                <a:ea typeface="+mn-ea"/>
                <a:cs typeface="+mn-cs"/>
              </a:rPr>
              <a:t>Windows Azure Portal</a:t>
            </a:r>
          </a:p>
          <a:p>
            <a:pPr marL="0" marR="0" lvl="0" indent="0" algn="ctr" defTabSz="914400" eaLnBrk="1" fontAlgn="auto" latinLnBrk="0" hangingPunct="1">
              <a:lnSpc>
                <a:spcPct val="100000"/>
              </a:lnSpc>
              <a:spcBef>
                <a:spcPts val="0"/>
              </a:spcBef>
              <a:spcAft>
                <a:spcPts val="0"/>
              </a:spcAft>
              <a:buClrTx/>
              <a:buSzTx/>
              <a:buFontTx/>
              <a:buNone/>
              <a:tabLst/>
              <a:defRPr/>
            </a:pPr>
            <a:r>
              <a:rPr lang="en-US" sz="1200" b="1" kern="0" dirty="0" smtClean="0">
                <a:gradFill>
                  <a:gsLst>
                    <a:gs pos="0">
                      <a:schemeClr val="tx2"/>
                    </a:gs>
                    <a:gs pos="100000">
                      <a:schemeClr val="tx2"/>
                    </a:gs>
                  </a:gsLst>
                  <a:lin ang="5400000" scaled="0"/>
                </a:gradFill>
                <a:latin typeface="Segoe UI"/>
              </a:rPr>
              <a:t>Admin </a:t>
            </a:r>
            <a:r>
              <a:rPr kumimoji="0" lang="en-US" sz="1200" b="1" i="0" u="none" strike="noStrike" kern="0" cap="none" spc="0" normalizeH="0" baseline="0" noProof="0" dirty="0" smtClean="0">
                <a:ln>
                  <a:noFill/>
                </a:ln>
                <a:gradFill>
                  <a:gsLst>
                    <a:gs pos="0">
                      <a:schemeClr val="tx2"/>
                    </a:gs>
                    <a:gs pos="100000">
                      <a:schemeClr val="tx2"/>
                    </a:gs>
                  </a:gsLst>
                  <a:lin ang="5400000" scaled="0"/>
                </a:gradFill>
                <a:effectLst/>
                <a:uLnTx/>
                <a:uFillTx/>
                <a:latin typeface="Segoe UI"/>
                <a:ea typeface="+mn-ea"/>
                <a:cs typeface="+mn-cs"/>
              </a:rPr>
              <a:t>UI</a:t>
            </a:r>
            <a:endParaRPr kumimoji="0" lang="en-US" sz="1200" b="1" i="0" u="none" strike="noStrike" kern="0" cap="none" spc="0" normalizeH="0" baseline="0" noProof="0" dirty="0">
              <a:ln>
                <a:noFill/>
              </a:ln>
              <a:gradFill>
                <a:gsLst>
                  <a:gs pos="0">
                    <a:schemeClr val="tx2"/>
                  </a:gs>
                  <a:gs pos="100000">
                    <a:schemeClr val="tx2"/>
                  </a:gs>
                </a:gsLst>
                <a:lin ang="5400000" scaled="0"/>
              </a:gradFill>
              <a:effectLst/>
              <a:uLnTx/>
              <a:uFillTx/>
              <a:latin typeface="Segoe UI"/>
              <a:ea typeface="+mn-ea"/>
              <a:cs typeface="+mn-cs"/>
            </a:endParaRPr>
          </a:p>
        </p:txBody>
      </p:sp>
      <p:sp>
        <p:nvSpPr>
          <p:cNvPr id="37" name="Left-Right Arrow 36"/>
          <p:cNvSpPr/>
          <p:nvPr/>
        </p:nvSpPr>
        <p:spPr>
          <a:xfrm>
            <a:off x="2485923" y="1856538"/>
            <a:ext cx="1475445" cy="262844"/>
          </a:xfrm>
          <a:prstGeom prst="leftRightArrow">
            <a:avLst/>
          </a:prstGeom>
          <a:solidFill>
            <a:schemeClr val="accent2"/>
          </a:solidFill>
          <a:ln>
            <a:noFill/>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HTTPS</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39" name="TextBox 38"/>
          <p:cNvSpPr txBox="1"/>
          <p:nvPr/>
        </p:nvSpPr>
        <p:spPr>
          <a:xfrm>
            <a:off x="9490962" y="2712525"/>
            <a:ext cx="2697863" cy="10772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gradFill>
                  <a:gsLst>
                    <a:gs pos="0">
                      <a:schemeClr val="tx2"/>
                    </a:gs>
                    <a:gs pos="100000">
                      <a:schemeClr val="tx2"/>
                    </a:gs>
                  </a:gsLst>
                </a:gradFill>
                <a:effectLst/>
                <a:uLnTx/>
                <a:uFillTx/>
              </a:rPr>
              <a:t>Service Data</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gradFill>
                  <a:gsLst>
                    <a:gs pos="0">
                      <a:schemeClr val="tx2"/>
                    </a:gs>
                    <a:gs pos="100000">
                      <a:schemeClr val="tx2"/>
                    </a:gs>
                  </a:gsLst>
                </a:gradFill>
                <a:effectLst/>
                <a:uLnTx/>
                <a:uFillTx/>
              </a:rPr>
              <a:t>Configuration - Servers,</a:t>
            </a:r>
            <a:r>
              <a:rPr kumimoji="0" lang="en-US" sz="1000" b="0" i="0" u="none" strike="noStrike" kern="0" cap="none" spc="0" normalizeH="0" noProof="0" dirty="0" smtClean="0">
                <a:ln>
                  <a:noFill/>
                </a:ln>
                <a:gradFill>
                  <a:gsLst>
                    <a:gs pos="0">
                      <a:schemeClr val="tx2"/>
                    </a:gs>
                    <a:gs pos="100000">
                      <a:schemeClr val="tx2"/>
                    </a:gs>
                  </a:gsLst>
                </a:gradFill>
                <a:effectLst/>
                <a:uLnTx/>
                <a:uFillTx/>
              </a:rPr>
              <a:t> </a:t>
            </a:r>
            <a:r>
              <a:rPr kumimoji="0" lang="en-US" sz="1000" b="0" i="0" u="none" strike="noStrike" kern="0" cap="none" spc="0" normalizeH="0" baseline="0" noProof="0" dirty="0" smtClean="0">
                <a:ln>
                  <a:noFill/>
                </a:ln>
                <a:gradFill>
                  <a:gsLst>
                    <a:gs pos="0">
                      <a:schemeClr val="tx2"/>
                    </a:gs>
                    <a:gs pos="100000">
                      <a:schemeClr val="tx2"/>
                    </a:gs>
                  </a:gsLst>
                </a:gradFill>
                <a:effectLst/>
                <a:uLnTx/>
                <a:uFillTx/>
              </a:rPr>
              <a:t>Sync Groups,</a:t>
            </a:r>
            <a:r>
              <a:rPr kumimoji="0" lang="en-US" sz="1000" b="0" i="0" u="none" strike="noStrike" kern="0" cap="none" spc="0" normalizeH="0" noProof="0" dirty="0" smtClean="0">
                <a:ln>
                  <a:noFill/>
                </a:ln>
                <a:gradFill>
                  <a:gsLst>
                    <a:gs pos="0">
                      <a:schemeClr val="tx2"/>
                    </a:gs>
                    <a:gs pos="100000">
                      <a:schemeClr val="tx2"/>
                    </a:gs>
                  </a:gsLst>
                </a:gradFill>
                <a:effectLst/>
                <a:uLnTx/>
                <a:uFillTx/>
              </a:rPr>
              <a:t> Schemas, Agents, etc.</a:t>
            </a:r>
            <a:endParaRPr kumimoji="0" lang="en-US" sz="1000" b="0" i="0" u="none" strike="noStrike" kern="0" cap="none" spc="0" normalizeH="0" baseline="0" noProof="0" dirty="0" smtClean="0">
              <a:ln>
                <a:noFill/>
              </a:ln>
              <a:gradFill>
                <a:gsLst>
                  <a:gs pos="0">
                    <a:schemeClr val="tx2"/>
                  </a:gs>
                  <a:gs pos="100000">
                    <a:schemeClr val="tx2"/>
                  </a:gs>
                </a:gsLst>
              </a:gradFill>
              <a:effectLst/>
              <a:uLnTx/>
              <a:uFillTx/>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lang="en-US" sz="1000" kern="0" dirty="0" smtClean="0">
                <a:gradFill>
                  <a:gsLst>
                    <a:gs pos="0">
                      <a:schemeClr val="tx2"/>
                    </a:gs>
                    <a:gs pos="100000">
                      <a:schemeClr val="tx2"/>
                    </a:gs>
                  </a:gsLst>
                </a:gradFill>
              </a:rPr>
              <a:t>Tasks queue - sync, get schema, provision, etc.</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gradFill>
                  <a:gsLst>
                    <a:gs pos="0">
                      <a:schemeClr val="tx2"/>
                    </a:gs>
                    <a:gs pos="100000">
                      <a:schemeClr val="tx2"/>
                    </a:gs>
                  </a:gsLst>
                </a:gradFill>
                <a:effectLst/>
                <a:uLnTx/>
                <a:uFillTx/>
              </a:rPr>
              <a:t>Logging - task results</a:t>
            </a:r>
            <a:endParaRPr kumimoji="0" lang="en-US" sz="1000" b="0" i="0" u="none" strike="noStrike" kern="0" cap="none" spc="0" normalizeH="0" baseline="0" noProof="0" dirty="0">
              <a:ln>
                <a:noFill/>
              </a:ln>
              <a:gradFill>
                <a:gsLst>
                  <a:gs pos="0">
                    <a:schemeClr val="tx2"/>
                  </a:gs>
                  <a:gs pos="100000">
                    <a:schemeClr val="tx2"/>
                  </a:gs>
                </a:gsLst>
              </a:gradFill>
              <a:effectLst/>
              <a:uLnTx/>
              <a:uFillTx/>
            </a:endParaRPr>
          </a:p>
        </p:txBody>
      </p:sp>
      <p:sp>
        <p:nvSpPr>
          <p:cNvPr id="40" name="TextBox 39"/>
          <p:cNvSpPr txBox="1"/>
          <p:nvPr/>
        </p:nvSpPr>
        <p:spPr>
          <a:xfrm>
            <a:off x="9490962" y="3886201"/>
            <a:ext cx="2428734" cy="61555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gradFill>
                  <a:gsLst>
                    <a:gs pos="0">
                      <a:schemeClr val="tx2"/>
                    </a:gs>
                    <a:gs pos="100000">
                      <a:schemeClr val="tx2"/>
                    </a:gs>
                  </a:gsLst>
                </a:gradFill>
                <a:effectLst/>
                <a:uLnTx/>
                <a:uFillTx/>
              </a:rPr>
              <a:t>Service</a:t>
            </a:r>
            <a:r>
              <a:rPr kumimoji="0" lang="en-US" sz="1400" b="1" i="0" u="none" strike="noStrike" kern="0" cap="none" spc="0" normalizeH="0" noProof="0" dirty="0" smtClean="0">
                <a:ln>
                  <a:noFill/>
                </a:ln>
                <a:gradFill>
                  <a:gsLst>
                    <a:gs pos="0">
                      <a:schemeClr val="tx2"/>
                    </a:gs>
                    <a:gs pos="100000">
                      <a:schemeClr val="tx2"/>
                    </a:gs>
                  </a:gsLst>
                </a:gradFill>
                <a:effectLst/>
                <a:uLnTx/>
                <a:uFillTx/>
              </a:rPr>
              <a:t> Data</a:t>
            </a:r>
            <a:endParaRPr kumimoji="0" lang="en-US" sz="1400" b="1" i="0" u="none" strike="noStrike" kern="0" cap="none" spc="0" normalizeH="0" baseline="0" noProof="0" dirty="0" smtClean="0">
              <a:ln>
                <a:noFill/>
              </a:ln>
              <a:gradFill>
                <a:gsLst>
                  <a:gs pos="0">
                    <a:schemeClr val="tx2"/>
                  </a:gs>
                  <a:gs pos="100000">
                    <a:schemeClr val="tx2"/>
                  </a:gs>
                </a:gsLst>
              </a:gradFill>
              <a:effectLst/>
              <a:uLnTx/>
              <a:uFillTx/>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lang="en-US" sz="1000" kern="0" dirty="0" smtClean="0">
                <a:gradFill>
                  <a:gsLst>
                    <a:gs pos="0">
                      <a:schemeClr val="tx2"/>
                    </a:gs>
                    <a:gs pos="100000">
                      <a:schemeClr val="tx2"/>
                    </a:gs>
                  </a:gsLst>
                </a:gradFill>
              </a:rPr>
              <a:t>Temporary b</a:t>
            </a:r>
            <a:r>
              <a:rPr lang="en-US" sz="1000" kern="0" noProof="0" dirty="0" err="1" smtClean="0">
                <a:gradFill>
                  <a:gsLst>
                    <a:gs pos="0">
                      <a:schemeClr val="tx2"/>
                    </a:gs>
                    <a:gs pos="100000">
                      <a:schemeClr val="tx2"/>
                    </a:gs>
                  </a:gsLst>
                </a:gradFill>
              </a:rPr>
              <a:t>atch</a:t>
            </a:r>
            <a:r>
              <a:rPr lang="en-US" sz="1000" kern="0" noProof="0" dirty="0" smtClean="0">
                <a:gradFill>
                  <a:gsLst>
                    <a:gs pos="0">
                      <a:schemeClr val="tx2"/>
                    </a:gs>
                    <a:gs pos="100000">
                      <a:schemeClr val="tx2"/>
                    </a:gs>
                  </a:gsLst>
                </a:gradFill>
              </a:rPr>
              <a:t> files of uploaded data changes</a:t>
            </a:r>
            <a:endParaRPr kumimoji="0" lang="en-US" sz="1000" b="0" i="0" u="none" strike="noStrike" kern="0" cap="none" spc="0" normalizeH="0" baseline="0" noProof="0" dirty="0">
              <a:ln>
                <a:noFill/>
              </a:ln>
              <a:gradFill>
                <a:gsLst>
                  <a:gs pos="0">
                    <a:schemeClr val="tx2"/>
                  </a:gs>
                  <a:gs pos="100000">
                    <a:schemeClr val="tx2"/>
                  </a:gs>
                </a:gsLst>
              </a:gradFill>
              <a:effectLst/>
              <a:uLnTx/>
              <a:uFillTx/>
            </a:endParaRPr>
          </a:p>
        </p:txBody>
      </p:sp>
      <p:sp>
        <p:nvSpPr>
          <p:cNvPr id="50" name="TextBox 49"/>
          <p:cNvSpPr txBox="1"/>
          <p:nvPr/>
        </p:nvSpPr>
        <p:spPr>
          <a:xfrm>
            <a:off x="2105868" y="5952293"/>
            <a:ext cx="2363367" cy="61555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gradFill>
                  <a:gsLst>
                    <a:gs pos="0">
                      <a:schemeClr val="tx2"/>
                    </a:gs>
                    <a:gs pos="100000">
                      <a:schemeClr val="tx2"/>
                    </a:gs>
                  </a:gsLst>
                </a:gradFill>
                <a:effectLst/>
                <a:uLnTx/>
                <a:uFillTx/>
              </a:rPr>
              <a:t>Batch Files</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gradFill>
                  <a:gsLst>
                    <a:gs pos="0">
                      <a:schemeClr val="tx2"/>
                    </a:gs>
                    <a:gs pos="100000">
                      <a:schemeClr val="tx2"/>
                    </a:gs>
                  </a:gsLst>
                </a:gradFill>
                <a:effectLst/>
                <a:uLnTx/>
                <a:uFillTx/>
              </a:rPr>
              <a:t>Temporary files containing changed</a:t>
            </a:r>
            <a:r>
              <a:rPr kumimoji="0" lang="en-US" sz="1000" b="0" i="0" u="none" strike="noStrike" kern="0" cap="none" spc="0" normalizeH="0" noProof="0" dirty="0" smtClean="0">
                <a:ln>
                  <a:noFill/>
                </a:ln>
                <a:gradFill>
                  <a:gsLst>
                    <a:gs pos="0">
                      <a:schemeClr val="tx2"/>
                    </a:gs>
                    <a:gs pos="100000">
                      <a:schemeClr val="tx2"/>
                    </a:gs>
                  </a:gsLst>
                </a:gradFill>
                <a:effectLst/>
                <a:uLnTx/>
                <a:uFillTx/>
              </a:rPr>
              <a:t> data to upload</a:t>
            </a:r>
            <a:endParaRPr kumimoji="0" lang="en-US" sz="1000" b="0" i="0" u="none" strike="noStrike" kern="0" cap="none" spc="0" normalizeH="0" baseline="0" noProof="0" dirty="0">
              <a:ln>
                <a:noFill/>
              </a:ln>
              <a:gradFill>
                <a:gsLst>
                  <a:gs pos="0">
                    <a:schemeClr val="tx2"/>
                  </a:gs>
                  <a:gs pos="100000">
                    <a:schemeClr val="tx2"/>
                  </a:gs>
                </a:gsLst>
              </a:gradFill>
              <a:effectLst/>
              <a:uLnTx/>
              <a:uFillTx/>
            </a:endParaRPr>
          </a:p>
        </p:txBody>
      </p:sp>
      <p:sp>
        <p:nvSpPr>
          <p:cNvPr id="51" name="Rectangle 50"/>
          <p:cNvSpPr/>
          <p:nvPr/>
        </p:nvSpPr>
        <p:spPr bwMode="auto">
          <a:xfrm>
            <a:off x="1178826" y="4602270"/>
            <a:ext cx="1546760" cy="390384"/>
          </a:xfrm>
          <a:prstGeom prst="rect">
            <a:avLst/>
          </a:prstGeom>
          <a:solidFill>
            <a:schemeClr val="accent6"/>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gradFill>
                  <a:gsLst>
                    <a:gs pos="0">
                      <a:schemeClr val="bg1"/>
                    </a:gs>
                    <a:gs pos="100000">
                      <a:schemeClr val="bg1"/>
                    </a:gs>
                  </a:gsLst>
                </a:gradFill>
                <a:effectLst/>
                <a:uLnTx/>
                <a:uFillTx/>
                <a:latin typeface="Segoe UI"/>
              </a:rPr>
              <a:t>Windows Service</a:t>
            </a:r>
          </a:p>
        </p:txBody>
      </p:sp>
      <p:sp>
        <p:nvSpPr>
          <p:cNvPr id="52" name="Rectangle 51"/>
          <p:cNvSpPr/>
          <p:nvPr/>
        </p:nvSpPr>
        <p:spPr bwMode="auto">
          <a:xfrm>
            <a:off x="1178825" y="4166813"/>
            <a:ext cx="1546760" cy="311610"/>
          </a:xfrm>
          <a:prstGeom prst="rect">
            <a:avLst/>
          </a:prstGeom>
          <a:solidFill>
            <a:schemeClr val="accent6"/>
          </a:solidFill>
          <a:ln>
            <a:no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gradFill>
                  <a:gsLst>
                    <a:gs pos="0">
                      <a:schemeClr val="bg1"/>
                    </a:gs>
                    <a:gs pos="100000">
                      <a:schemeClr val="bg1"/>
                    </a:gs>
                  </a:gsLst>
                </a:gradFill>
                <a:effectLst/>
                <a:uLnTx/>
                <a:uFillTx/>
                <a:latin typeface="Segoe UI"/>
              </a:rPr>
              <a:t>UI</a:t>
            </a:r>
          </a:p>
        </p:txBody>
      </p:sp>
      <p:cxnSp>
        <p:nvCxnSpPr>
          <p:cNvPr id="53" name="Straight Arrow Connector 52"/>
          <p:cNvCxnSpPr/>
          <p:nvPr/>
        </p:nvCxnSpPr>
        <p:spPr>
          <a:xfrm flipH="1">
            <a:off x="1691641" y="5077897"/>
            <a:ext cx="97329" cy="321270"/>
          </a:xfrm>
          <a:prstGeom prst="straightConnector1">
            <a:avLst/>
          </a:prstGeom>
          <a:noFill/>
          <a:ln w="19050" cap="flat" cmpd="sng" algn="ctr">
            <a:solidFill>
              <a:srgbClr val="000000">
                <a:lumMod val="50000"/>
              </a:srgbClr>
            </a:solidFill>
            <a:prstDash val="solid"/>
            <a:headEnd type="arrow"/>
            <a:tailEnd type="arrow"/>
          </a:ln>
          <a:effectLst/>
        </p:spPr>
      </p:cxnSp>
      <p:cxnSp>
        <p:nvCxnSpPr>
          <p:cNvPr id="56" name="Straight Arrow Connector 55"/>
          <p:cNvCxnSpPr/>
          <p:nvPr/>
        </p:nvCxnSpPr>
        <p:spPr>
          <a:xfrm>
            <a:off x="2336192" y="5077897"/>
            <a:ext cx="161194" cy="332536"/>
          </a:xfrm>
          <a:prstGeom prst="straightConnector1">
            <a:avLst/>
          </a:prstGeom>
          <a:noFill/>
          <a:ln w="19050" cap="flat" cmpd="sng" algn="ctr">
            <a:solidFill>
              <a:srgbClr val="000000">
                <a:lumMod val="50000"/>
              </a:srgbClr>
            </a:solidFill>
            <a:prstDash val="solid"/>
            <a:headEnd type="arrow"/>
            <a:tailEnd type="arrow"/>
          </a:ln>
          <a:effectLst/>
        </p:spPr>
      </p:cxnSp>
      <p:sp>
        <p:nvSpPr>
          <p:cNvPr id="59" name="Rectangle 58"/>
          <p:cNvSpPr/>
          <p:nvPr/>
        </p:nvSpPr>
        <p:spPr bwMode="auto">
          <a:xfrm>
            <a:off x="4761449" y="3014912"/>
            <a:ext cx="2556155" cy="475969"/>
          </a:xfrm>
          <a:prstGeom prst="rect">
            <a:avLst/>
          </a:prstGeom>
          <a:solidFill>
            <a:schemeClr val="accent2"/>
          </a:solidFill>
          <a:ln>
            <a:solidFill>
              <a:schemeClr val="bg1"/>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Segoe UI"/>
            </a:endParaRPr>
          </a:p>
        </p:txBody>
      </p:sp>
      <p:sp>
        <p:nvSpPr>
          <p:cNvPr id="36" name="Rectangle 35"/>
          <p:cNvSpPr/>
          <p:nvPr/>
        </p:nvSpPr>
        <p:spPr bwMode="auto">
          <a:xfrm>
            <a:off x="4664100" y="2946066"/>
            <a:ext cx="2556155" cy="475969"/>
          </a:xfrm>
          <a:prstGeom prst="rect">
            <a:avLst/>
          </a:prstGeom>
          <a:solidFill>
            <a:schemeClr val="accent2"/>
          </a:solidFill>
          <a:ln>
            <a:solidFill>
              <a:schemeClr val="bg1"/>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gradFill>
                  <a:gsLst>
                    <a:gs pos="0">
                      <a:schemeClr val="bg1"/>
                    </a:gs>
                    <a:gs pos="100000">
                      <a:schemeClr val="bg1"/>
                    </a:gs>
                  </a:gsLst>
                </a:gradFill>
                <a:effectLst/>
                <a:uLnTx/>
                <a:uFillTx/>
                <a:latin typeface="Segoe UI"/>
              </a:rPr>
              <a:t>Admin UI Handler</a:t>
            </a:r>
          </a:p>
        </p:txBody>
      </p:sp>
      <p:sp>
        <p:nvSpPr>
          <p:cNvPr id="60" name="Rectangle 59"/>
          <p:cNvSpPr/>
          <p:nvPr/>
        </p:nvSpPr>
        <p:spPr bwMode="auto">
          <a:xfrm>
            <a:off x="4757140" y="3737685"/>
            <a:ext cx="2556155" cy="475969"/>
          </a:xfrm>
          <a:prstGeom prst="rect">
            <a:avLst/>
          </a:prstGeom>
          <a:solidFill>
            <a:schemeClr val="accent2"/>
          </a:solidFill>
          <a:ln>
            <a:solidFill>
              <a:schemeClr val="bg1"/>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Segoe UI"/>
            </a:endParaRPr>
          </a:p>
        </p:txBody>
      </p:sp>
      <p:sp>
        <p:nvSpPr>
          <p:cNvPr id="61" name="Rectangle 60"/>
          <p:cNvSpPr/>
          <p:nvPr/>
        </p:nvSpPr>
        <p:spPr bwMode="auto">
          <a:xfrm>
            <a:off x="4775300" y="4493957"/>
            <a:ext cx="2556155" cy="475969"/>
          </a:xfrm>
          <a:prstGeom prst="rect">
            <a:avLst/>
          </a:prstGeom>
          <a:solidFill>
            <a:schemeClr val="accent2"/>
          </a:solidFill>
          <a:ln>
            <a:solidFill>
              <a:schemeClr val="bg1"/>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Segoe UI"/>
            </a:endParaRPr>
          </a:p>
        </p:txBody>
      </p:sp>
      <p:sp>
        <p:nvSpPr>
          <p:cNvPr id="62" name="Rectangle 61"/>
          <p:cNvSpPr/>
          <p:nvPr/>
        </p:nvSpPr>
        <p:spPr bwMode="auto">
          <a:xfrm>
            <a:off x="4761449" y="5239032"/>
            <a:ext cx="2556155" cy="475969"/>
          </a:xfrm>
          <a:prstGeom prst="rect">
            <a:avLst/>
          </a:prstGeom>
          <a:solidFill>
            <a:schemeClr val="accent2"/>
          </a:solidFill>
          <a:ln>
            <a:solidFill>
              <a:schemeClr val="bg1"/>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Segoe UI"/>
            </a:endParaRPr>
          </a:p>
        </p:txBody>
      </p:sp>
      <p:sp>
        <p:nvSpPr>
          <p:cNvPr id="44" name="Rectangle 43"/>
          <p:cNvSpPr/>
          <p:nvPr/>
        </p:nvSpPr>
        <p:spPr bwMode="auto">
          <a:xfrm>
            <a:off x="4675642" y="4426300"/>
            <a:ext cx="2556155" cy="461279"/>
          </a:xfrm>
          <a:prstGeom prst="rect">
            <a:avLst/>
          </a:prstGeom>
          <a:solidFill>
            <a:schemeClr val="accent2"/>
          </a:solidFill>
          <a:ln>
            <a:solidFill>
              <a:schemeClr val="bg1"/>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gradFill>
                  <a:gsLst>
                    <a:gs pos="0">
                      <a:schemeClr val="bg1"/>
                    </a:gs>
                    <a:gs pos="100000">
                      <a:schemeClr val="bg1"/>
                    </a:gs>
                  </a:gsLst>
                </a:gradFill>
                <a:effectLst/>
                <a:uLnTx/>
                <a:uFillTx/>
                <a:latin typeface="Segoe UI"/>
              </a:rPr>
              <a:t>Cloud Task Execution</a:t>
            </a:r>
          </a:p>
        </p:txBody>
      </p:sp>
      <p:cxnSp>
        <p:nvCxnSpPr>
          <p:cNvPr id="63" name="Straight Arrow Connector 62"/>
          <p:cNvCxnSpPr>
            <a:stCxn id="36" idx="0"/>
            <a:endCxn id="35" idx="2"/>
          </p:cNvCxnSpPr>
          <p:nvPr/>
        </p:nvCxnSpPr>
        <p:spPr>
          <a:xfrm flipV="1">
            <a:off x="5942177" y="2390167"/>
            <a:ext cx="0" cy="555898"/>
          </a:xfrm>
          <a:prstGeom prst="straightConnector1">
            <a:avLst/>
          </a:prstGeom>
          <a:noFill/>
          <a:ln w="25400" cap="flat" cmpd="sng" algn="ctr">
            <a:solidFill>
              <a:schemeClr val="accent2"/>
            </a:solidFill>
            <a:prstDash val="solid"/>
            <a:headEnd type="arrow"/>
            <a:tailEnd type="arrow"/>
          </a:ln>
          <a:effectLst/>
        </p:spPr>
      </p:cxnSp>
      <p:sp>
        <p:nvSpPr>
          <p:cNvPr id="43" name="Rectangle 42"/>
          <p:cNvSpPr/>
          <p:nvPr/>
        </p:nvSpPr>
        <p:spPr bwMode="auto">
          <a:xfrm>
            <a:off x="4646029" y="3640703"/>
            <a:ext cx="2585769" cy="475969"/>
          </a:xfrm>
          <a:prstGeom prst="rect">
            <a:avLst/>
          </a:prstGeom>
          <a:solidFill>
            <a:schemeClr val="accent2"/>
          </a:solidFill>
          <a:ln>
            <a:solidFill>
              <a:schemeClr val="bg1"/>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noProof="0" dirty="0" smtClean="0">
                <a:ln>
                  <a:noFill/>
                </a:ln>
                <a:gradFill>
                  <a:gsLst>
                    <a:gs pos="0">
                      <a:schemeClr val="bg1"/>
                    </a:gs>
                    <a:gs pos="100000">
                      <a:schemeClr val="bg1"/>
                    </a:gs>
                  </a:gsLst>
                </a:gradFill>
                <a:effectLst/>
                <a:uLnTx/>
                <a:uFillTx/>
                <a:latin typeface="Segoe UI"/>
              </a:rPr>
              <a:t>Task Scheduler</a:t>
            </a:r>
            <a:endParaRPr kumimoji="0" lang="en-US" sz="1200" b="0" i="0" u="none" strike="noStrike" kern="0" cap="none" spc="0" normalizeH="0" baseline="0" noProof="0" dirty="0" smtClean="0">
              <a:ln>
                <a:noFill/>
              </a:ln>
              <a:gradFill>
                <a:gsLst>
                  <a:gs pos="0">
                    <a:schemeClr val="bg1"/>
                  </a:gs>
                  <a:gs pos="100000">
                    <a:schemeClr val="bg1"/>
                  </a:gs>
                </a:gsLst>
              </a:gradFill>
              <a:effectLst/>
              <a:uLnTx/>
              <a:uFillTx/>
              <a:latin typeface="Segoe UI"/>
            </a:endParaRPr>
          </a:p>
        </p:txBody>
      </p:sp>
      <p:cxnSp>
        <p:nvCxnSpPr>
          <p:cNvPr id="76" name="Straight Arrow Connector 75"/>
          <p:cNvCxnSpPr/>
          <p:nvPr/>
        </p:nvCxnSpPr>
        <p:spPr>
          <a:xfrm flipH="1">
            <a:off x="7404311" y="3227055"/>
            <a:ext cx="919441" cy="1"/>
          </a:xfrm>
          <a:prstGeom prst="straightConnector1">
            <a:avLst/>
          </a:prstGeom>
          <a:noFill/>
          <a:ln w="19050" cap="flat" cmpd="sng" algn="ctr">
            <a:solidFill>
              <a:schemeClr val="accent2"/>
            </a:solidFill>
            <a:prstDash val="solid"/>
            <a:headEnd type="arrow"/>
            <a:tailEnd type="arrow"/>
          </a:ln>
          <a:effectLst/>
        </p:spPr>
      </p:cxnSp>
      <p:cxnSp>
        <p:nvCxnSpPr>
          <p:cNvPr id="80" name="Straight Arrow Connector 79"/>
          <p:cNvCxnSpPr/>
          <p:nvPr/>
        </p:nvCxnSpPr>
        <p:spPr>
          <a:xfrm flipH="1">
            <a:off x="7437953" y="3604663"/>
            <a:ext cx="885799" cy="898410"/>
          </a:xfrm>
          <a:prstGeom prst="straightConnector1">
            <a:avLst/>
          </a:prstGeom>
          <a:noFill/>
          <a:ln w="19050" cap="flat" cmpd="sng" algn="ctr">
            <a:solidFill>
              <a:schemeClr val="accent2"/>
            </a:solidFill>
            <a:prstDash val="solid"/>
            <a:headEnd type="arrow"/>
            <a:tailEnd type="arrow"/>
          </a:ln>
          <a:effectLst/>
        </p:spPr>
      </p:cxnSp>
      <p:sp>
        <p:nvSpPr>
          <p:cNvPr id="84" name="TextBox 83"/>
          <p:cNvSpPr txBox="1"/>
          <p:nvPr/>
        </p:nvSpPr>
        <p:spPr>
          <a:xfrm>
            <a:off x="3228762" y="4310740"/>
            <a:ext cx="1037327" cy="338554"/>
          </a:xfrm>
          <a:prstGeom prst="rect">
            <a:avLst/>
          </a:prstGeom>
          <a:noFill/>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smtClean="0">
                <a:ln>
                  <a:noFill/>
                </a:ln>
                <a:gradFill>
                  <a:gsLst>
                    <a:gs pos="0">
                      <a:schemeClr val="tx2"/>
                    </a:gs>
                    <a:gs pos="100000">
                      <a:schemeClr val="tx2"/>
                    </a:gs>
                  </a:gsLst>
                </a:gradFill>
                <a:effectLst/>
                <a:uLnTx/>
                <a:uFillTx/>
              </a:rPr>
              <a:t>- Get tasks</a:t>
            </a:r>
          </a:p>
          <a:p>
            <a:pPr marR="0" lvl="0" defTabSz="914400" eaLnBrk="1" fontAlgn="auto" latinLnBrk="0" hangingPunct="1">
              <a:lnSpc>
                <a:spcPct val="100000"/>
              </a:lnSpc>
              <a:spcBef>
                <a:spcPts val="0"/>
              </a:spcBef>
              <a:spcAft>
                <a:spcPts val="0"/>
              </a:spcAft>
              <a:buClrTx/>
              <a:buSzTx/>
              <a:tabLst/>
              <a:defRPr/>
            </a:pPr>
            <a:r>
              <a:rPr lang="en-US" sz="800" kern="0" dirty="0" smtClean="0">
                <a:gradFill>
                  <a:gsLst>
                    <a:gs pos="0">
                      <a:schemeClr val="tx2"/>
                    </a:gs>
                    <a:gs pos="100000">
                      <a:schemeClr val="tx2"/>
                    </a:gs>
                  </a:gsLst>
                </a:gradFill>
              </a:rPr>
              <a:t>- Task results</a:t>
            </a:r>
            <a:endParaRPr kumimoji="0" lang="en-US" sz="800" b="0" i="0" u="none" strike="noStrike" kern="0" cap="none" spc="0" normalizeH="0" baseline="0" noProof="0" dirty="0">
              <a:ln>
                <a:noFill/>
              </a:ln>
              <a:gradFill>
                <a:gsLst>
                  <a:gs pos="0">
                    <a:schemeClr val="tx2"/>
                  </a:gs>
                  <a:gs pos="100000">
                    <a:schemeClr val="tx2"/>
                  </a:gs>
                </a:gsLst>
              </a:gradFill>
              <a:effectLst/>
              <a:uLnTx/>
              <a:uFillTx/>
            </a:endParaRPr>
          </a:p>
        </p:txBody>
      </p:sp>
      <p:cxnSp>
        <p:nvCxnSpPr>
          <p:cNvPr id="89" name="Straight Arrow Connector 88"/>
          <p:cNvCxnSpPr/>
          <p:nvPr/>
        </p:nvCxnSpPr>
        <p:spPr>
          <a:xfrm flipH="1">
            <a:off x="7404311" y="3789744"/>
            <a:ext cx="1030049" cy="1448789"/>
          </a:xfrm>
          <a:prstGeom prst="straightConnector1">
            <a:avLst/>
          </a:prstGeom>
          <a:noFill/>
          <a:ln w="19050" cap="flat" cmpd="sng" algn="ctr">
            <a:solidFill>
              <a:schemeClr val="accent2"/>
            </a:solidFill>
            <a:prstDash val="solid"/>
            <a:headEnd type="arrow"/>
            <a:tailEnd type="arrow"/>
          </a:ln>
          <a:effectLst/>
        </p:spPr>
      </p:cxnSp>
      <p:sp>
        <p:nvSpPr>
          <p:cNvPr id="91" name="TextBox 90"/>
          <p:cNvSpPr txBox="1"/>
          <p:nvPr/>
        </p:nvSpPr>
        <p:spPr>
          <a:xfrm>
            <a:off x="1223707" y="2361766"/>
            <a:ext cx="1216834" cy="184666"/>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chemeClr val="tx2"/>
                    </a:gs>
                    <a:gs pos="100000">
                      <a:schemeClr val="tx2"/>
                    </a:gs>
                  </a:gsLst>
                </a:gradFill>
                <a:effectLst/>
                <a:uLnTx/>
                <a:uFillTx/>
              </a:rPr>
              <a:t>Browser</a:t>
            </a:r>
          </a:p>
        </p:txBody>
      </p:sp>
      <p:sp>
        <p:nvSpPr>
          <p:cNvPr id="42" name="Rectangle 41"/>
          <p:cNvSpPr/>
          <p:nvPr/>
        </p:nvSpPr>
        <p:spPr bwMode="auto">
          <a:xfrm>
            <a:off x="4660836" y="5186304"/>
            <a:ext cx="2556155" cy="471552"/>
          </a:xfrm>
          <a:prstGeom prst="rect">
            <a:avLst/>
          </a:prstGeom>
          <a:solidFill>
            <a:schemeClr val="accent2"/>
          </a:solidFill>
          <a:ln>
            <a:solidFill>
              <a:schemeClr val="bg1"/>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smtClean="0">
                <a:ln>
                  <a:noFill/>
                </a:ln>
                <a:gradFill>
                  <a:gsLst>
                    <a:gs pos="0">
                      <a:schemeClr val="bg1"/>
                    </a:gs>
                    <a:gs pos="100000">
                      <a:schemeClr val="bg1"/>
                    </a:gs>
                  </a:gsLst>
                </a:gradFill>
                <a:effectLst/>
                <a:uLnTx/>
                <a:uFillTx/>
                <a:latin typeface="Segoe UI"/>
              </a:rPr>
              <a:t>Agent Task Execution</a:t>
            </a:r>
          </a:p>
        </p:txBody>
      </p:sp>
      <p:sp>
        <p:nvSpPr>
          <p:cNvPr id="103" name="Left-Right Arrow 102"/>
          <p:cNvSpPr/>
          <p:nvPr/>
        </p:nvSpPr>
        <p:spPr>
          <a:xfrm rot="1486763">
            <a:off x="7869469" y="4992500"/>
            <a:ext cx="1063448" cy="262844"/>
          </a:xfrm>
          <a:prstGeom prst="leftRightArrow">
            <a:avLst/>
          </a:prstGeom>
          <a:solidFill>
            <a:schemeClr val="accent2"/>
          </a:solidFill>
          <a:ln>
            <a:noFill/>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ysClr val="window" lastClr="FFFFFF"/>
                </a:solidFill>
                <a:effectLst/>
                <a:uLnTx/>
                <a:uFillTx/>
                <a:latin typeface="Segoe"/>
                <a:ea typeface="+mn-ea"/>
                <a:cs typeface="+mn-cs"/>
              </a:rPr>
              <a:t>TDS</a:t>
            </a:r>
            <a:endParaRPr kumimoji="0" lang="en-US" sz="1000" b="1"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06" name="TextBox 105"/>
          <p:cNvSpPr txBox="1"/>
          <p:nvPr/>
        </p:nvSpPr>
        <p:spPr>
          <a:xfrm>
            <a:off x="10055781" y="5212127"/>
            <a:ext cx="2133044" cy="92333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gradFill>
                  <a:gsLst>
                    <a:gs pos="0">
                      <a:schemeClr val="tx2"/>
                    </a:gs>
                    <a:gs pos="100000">
                      <a:schemeClr val="tx2"/>
                    </a:gs>
                  </a:gsLst>
                </a:gradFill>
                <a:effectLst/>
                <a:uLnTx/>
                <a:uFillTx/>
              </a:rPr>
              <a:t>User Databases</a:t>
            </a:r>
          </a:p>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smtClean="0">
                <a:ln>
                  <a:noFill/>
                </a:ln>
                <a:gradFill>
                  <a:gsLst>
                    <a:gs pos="0">
                      <a:schemeClr val="tx2"/>
                    </a:gs>
                    <a:gs pos="100000">
                      <a:schemeClr val="tx2"/>
                    </a:gs>
                  </a:gsLst>
                </a:gradFill>
                <a:effectLst/>
                <a:uLnTx/>
                <a:uFillTx/>
              </a:rPr>
              <a:t>Added</a:t>
            </a:r>
            <a:r>
              <a:rPr kumimoji="0" lang="en-US" sz="1000" b="0" i="0" u="none" strike="noStrike" kern="0" cap="none" spc="0" normalizeH="0" noProof="0" dirty="0" smtClean="0">
                <a:ln>
                  <a:noFill/>
                </a:ln>
                <a:gradFill>
                  <a:gsLst>
                    <a:gs pos="0">
                      <a:schemeClr val="tx2"/>
                    </a:gs>
                    <a:gs pos="100000">
                      <a:schemeClr val="tx2"/>
                    </a:gs>
                  </a:gsLst>
                </a:gradFill>
                <a:effectLst/>
                <a:uLnTx/>
                <a:uFillTx/>
              </a:rPr>
              <a:t> database objects:</a:t>
            </a:r>
            <a:endParaRPr kumimoji="0" lang="en-US" sz="1000" b="0" i="0" u="none" strike="noStrike" kern="0" cap="none" spc="0" normalizeH="0" baseline="0" noProof="0" dirty="0" smtClean="0">
              <a:ln>
                <a:noFill/>
              </a:ln>
              <a:gradFill>
                <a:gsLst>
                  <a:gs pos="0">
                    <a:schemeClr val="tx2"/>
                  </a:gs>
                  <a:gs pos="100000">
                    <a:schemeClr val="tx2"/>
                  </a:gs>
                </a:gsLst>
              </a:gradFill>
              <a:effectLst/>
              <a:uLnTx/>
              <a:uFillTx/>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gradFill>
                  <a:gsLst>
                    <a:gs pos="0">
                      <a:schemeClr val="tx2"/>
                    </a:gs>
                    <a:gs pos="100000">
                      <a:schemeClr val="tx2"/>
                    </a:gs>
                  </a:gsLst>
                </a:gradFill>
                <a:effectLst/>
                <a:uLnTx/>
                <a:uFillTx/>
              </a:rPr>
              <a:t>Change Tracking tables</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1000" b="0" i="0" u="none" strike="noStrike" kern="0" cap="none" spc="0" normalizeH="0" baseline="0" noProof="0" dirty="0" smtClean="0">
                <a:ln>
                  <a:noFill/>
                </a:ln>
                <a:gradFill>
                  <a:gsLst>
                    <a:gs pos="0">
                      <a:schemeClr val="tx2"/>
                    </a:gs>
                    <a:gs pos="100000">
                      <a:schemeClr val="tx2"/>
                    </a:gs>
                  </a:gsLst>
                </a:gradFill>
                <a:effectLst/>
                <a:uLnTx/>
                <a:uFillTx/>
              </a:rPr>
              <a:t>Sync meta-data tables</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lang="en-US" sz="1000" kern="0" dirty="0" smtClean="0">
                <a:gradFill>
                  <a:gsLst>
                    <a:gs pos="0">
                      <a:schemeClr val="tx2"/>
                    </a:gs>
                    <a:gs pos="100000">
                      <a:schemeClr val="tx2"/>
                    </a:gs>
                  </a:gsLst>
                </a:gradFill>
              </a:rPr>
              <a:t>Triggers &amp; </a:t>
            </a:r>
            <a:r>
              <a:rPr lang="en-US" sz="1000" kern="0" dirty="0" err="1" smtClean="0">
                <a:gradFill>
                  <a:gsLst>
                    <a:gs pos="0">
                      <a:schemeClr val="tx2"/>
                    </a:gs>
                    <a:gs pos="100000">
                      <a:schemeClr val="tx2"/>
                    </a:gs>
                  </a:gsLst>
                </a:gradFill>
              </a:rPr>
              <a:t>sprocs</a:t>
            </a:r>
            <a:endParaRPr kumimoji="0" lang="en-US" sz="1000" b="0" i="0" u="none" strike="noStrike" kern="0" cap="none" spc="0" normalizeH="0" baseline="0" noProof="0" dirty="0">
              <a:ln>
                <a:noFill/>
              </a:ln>
              <a:gradFill>
                <a:gsLst>
                  <a:gs pos="0">
                    <a:schemeClr val="tx2"/>
                  </a:gs>
                  <a:gs pos="100000">
                    <a:schemeClr val="tx2"/>
                  </a:gs>
                </a:gsLst>
              </a:gradFill>
              <a:effectLst/>
              <a:uLnTx/>
              <a:uFillTx/>
            </a:endParaRPr>
          </a:p>
        </p:txBody>
      </p:sp>
      <p:sp>
        <p:nvSpPr>
          <p:cNvPr id="107" name="TextBox 106"/>
          <p:cNvSpPr txBox="1"/>
          <p:nvPr/>
        </p:nvSpPr>
        <p:spPr>
          <a:xfrm>
            <a:off x="23445" y="5444443"/>
            <a:ext cx="1640830"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gradFill>
                  <a:gsLst>
                    <a:gs pos="0">
                      <a:schemeClr val="tx2"/>
                    </a:gs>
                    <a:gs pos="100000">
                      <a:schemeClr val="tx2"/>
                    </a:gs>
                  </a:gsLst>
                  <a:lin ang="5400000" scaled="0"/>
                </a:gradFill>
                <a:effectLst/>
                <a:uLnTx/>
                <a:uFillTx/>
              </a:rPr>
              <a:t>User Databases</a:t>
            </a:r>
          </a:p>
          <a:p>
            <a:pPr marR="0" lvl="0" defTabSz="914400" eaLnBrk="1" fontAlgn="auto" latinLnBrk="0" hangingPunct="1">
              <a:lnSpc>
                <a:spcPct val="100000"/>
              </a:lnSpc>
              <a:spcBef>
                <a:spcPts val="0"/>
              </a:spcBef>
              <a:spcAft>
                <a:spcPts val="0"/>
              </a:spcAft>
              <a:buClrTx/>
              <a:buSzTx/>
              <a:tabLst/>
              <a:defRPr/>
            </a:pPr>
            <a:r>
              <a:rPr kumimoji="0" lang="en-US" sz="900" b="0" i="0" u="none" strike="noStrike" kern="0" cap="none" spc="0" normalizeH="0" baseline="0" noProof="0" dirty="0" smtClean="0">
                <a:ln>
                  <a:noFill/>
                </a:ln>
                <a:gradFill>
                  <a:gsLst>
                    <a:gs pos="0">
                      <a:schemeClr val="tx2"/>
                    </a:gs>
                    <a:gs pos="100000">
                      <a:schemeClr val="tx2"/>
                    </a:gs>
                  </a:gsLst>
                  <a:lin ang="5400000" scaled="0"/>
                </a:gradFill>
                <a:effectLst/>
                <a:uLnTx/>
                <a:uFillTx/>
              </a:rPr>
              <a:t>Added</a:t>
            </a:r>
            <a:r>
              <a:rPr kumimoji="0" lang="en-US" sz="900" b="0" i="0" u="none" strike="noStrike" kern="0" cap="none" spc="0" normalizeH="0" noProof="0" dirty="0" smtClean="0">
                <a:ln>
                  <a:noFill/>
                </a:ln>
                <a:gradFill>
                  <a:gsLst>
                    <a:gs pos="0">
                      <a:schemeClr val="tx2"/>
                    </a:gs>
                    <a:gs pos="100000">
                      <a:schemeClr val="tx2"/>
                    </a:gs>
                  </a:gsLst>
                  <a:lin ang="5400000" scaled="0"/>
                </a:gradFill>
                <a:effectLst/>
                <a:uLnTx/>
                <a:uFillTx/>
              </a:rPr>
              <a:t> database objects:</a:t>
            </a:r>
            <a:endParaRPr kumimoji="0" lang="en-US" sz="900" b="0" i="0" u="none" strike="noStrike" kern="0" cap="none" spc="0" normalizeH="0" baseline="0" noProof="0" dirty="0" smtClean="0">
              <a:ln>
                <a:noFill/>
              </a:ln>
              <a:gradFill>
                <a:gsLst>
                  <a:gs pos="0">
                    <a:schemeClr val="tx2"/>
                  </a:gs>
                  <a:gs pos="100000">
                    <a:schemeClr val="tx2"/>
                  </a:gs>
                </a:gsLst>
                <a:lin ang="5400000" scaled="0"/>
              </a:gradFill>
              <a:effectLst/>
              <a:uLnTx/>
              <a:uFillTx/>
            </a:endParaRP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gradFill>
                  <a:gsLst>
                    <a:gs pos="0">
                      <a:schemeClr val="tx2"/>
                    </a:gs>
                    <a:gs pos="100000">
                      <a:schemeClr val="tx2"/>
                    </a:gs>
                  </a:gsLst>
                  <a:lin ang="5400000" scaled="0"/>
                </a:gradFill>
                <a:effectLst/>
                <a:uLnTx/>
                <a:uFillTx/>
              </a:rPr>
              <a:t>Change Tracking tables</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kumimoji="0" lang="en-US" sz="900" b="0" i="0" u="none" strike="noStrike" kern="0" cap="none" spc="0" normalizeH="0" baseline="0" noProof="0" dirty="0" smtClean="0">
                <a:ln>
                  <a:noFill/>
                </a:ln>
                <a:gradFill>
                  <a:gsLst>
                    <a:gs pos="0">
                      <a:schemeClr val="tx2"/>
                    </a:gs>
                    <a:gs pos="100000">
                      <a:schemeClr val="tx2"/>
                    </a:gs>
                  </a:gsLst>
                  <a:lin ang="5400000" scaled="0"/>
                </a:gradFill>
                <a:effectLst/>
                <a:uLnTx/>
                <a:uFillTx/>
              </a:rPr>
              <a:t>Sync meta-data tables</a:t>
            </a:r>
          </a:p>
          <a:p>
            <a:pPr marL="171450" marR="0" lvl="0" indent="-171450" defTabSz="914400" eaLnBrk="1" fontAlgn="auto" latinLnBrk="0" hangingPunct="1">
              <a:lnSpc>
                <a:spcPct val="100000"/>
              </a:lnSpc>
              <a:spcBef>
                <a:spcPts val="0"/>
              </a:spcBef>
              <a:spcAft>
                <a:spcPts val="0"/>
              </a:spcAft>
              <a:buClrTx/>
              <a:buSzTx/>
              <a:buFont typeface="Arial" pitchFamily="34" charset="0"/>
              <a:buChar char="•"/>
              <a:tabLst/>
              <a:defRPr/>
            </a:pPr>
            <a:r>
              <a:rPr lang="en-US" sz="900" kern="0" dirty="0" smtClean="0">
                <a:gradFill>
                  <a:gsLst>
                    <a:gs pos="0">
                      <a:schemeClr val="tx2"/>
                    </a:gs>
                    <a:gs pos="100000">
                      <a:schemeClr val="tx2"/>
                    </a:gs>
                  </a:gsLst>
                  <a:lin ang="5400000" scaled="0"/>
                </a:gradFill>
              </a:rPr>
              <a:t>Triggers &amp; </a:t>
            </a:r>
            <a:r>
              <a:rPr lang="en-US" sz="900" kern="0" dirty="0" err="1" smtClean="0">
                <a:gradFill>
                  <a:gsLst>
                    <a:gs pos="0">
                      <a:schemeClr val="tx2"/>
                    </a:gs>
                    <a:gs pos="100000">
                      <a:schemeClr val="tx2"/>
                    </a:gs>
                  </a:gsLst>
                  <a:lin ang="5400000" scaled="0"/>
                </a:gradFill>
              </a:rPr>
              <a:t>sprocs</a:t>
            </a:r>
            <a:endParaRPr kumimoji="0" lang="en-US" sz="900" b="0" i="0" u="none" strike="noStrike" kern="0" cap="none" spc="0" normalizeH="0" baseline="0" noProof="0" dirty="0">
              <a:ln>
                <a:noFill/>
              </a:ln>
              <a:gradFill>
                <a:gsLst>
                  <a:gs pos="0">
                    <a:schemeClr val="tx2"/>
                  </a:gs>
                  <a:gs pos="100000">
                    <a:schemeClr val="tx2"/>
                  </a:gs>
                </a:gsLst>
                <a:lin ang="5400000" scaled="0"/>
              </a:gradFill>
              <a:effectLst/>
              <a:uLnTx/>
              <a:uFillTx/>
            </a:endParaRPr>
          </a:p>
        </p:txBody>
      </p:sp>
      <p:sp>
        <p:nvSpPr>
          <p:cNvPr id="110" name="Rectangle 109"/>
          <p:cNvSpPr/>
          <p:nvPr/>
        </p:nvSpPr>
        <p:spPr bwMode="auto">
          <a:xfrm>
            <a:off x="9672975" y="1531030"/>
            <a:ext cx="871784" cy="237984"/>
          </a:xfrm>
          <a:prstGeom prst="rect">
            <a:avLst/>
          </a:prstGeom>
          <a:solidFill>
            <a:schemeClr val="accent2"/>
          </a:solidFill>
          <a:ln>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Segoe UI"/>
            </a:endParaRPr>
          </a:p>
        </p:txBody>
      </p:sp>
      <p:sp>
        <p:nvSpPr>
          <p:cNvPr id="111" name="Rectangle 110"/>
          <p:cNvSpPr/>
          <p:nvPr/>
        </p:nvSpPr>
        <p:spPr bwMode="auto">
          <a:xfrm>
            <a:off x="9603725" y="1478719"/>
            <a:ext cx="871784" cy="237984"/>
          </a:xfrm>
          <a:prstGeom prst="rect">
            <a:avLst/>
          </a:prstGeom>
          <a:solidFill>
            <a:schemeClr val="accent2"/>
          </a:solidFill>
          <a:ln>
            <a:solidFill>
              <a:schemeClr val="bg1"/>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marL="0" marR="0" lvl="0" indent="0" algn="ctr" defTabSz="914099"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Segoe UI"/>
            </a:endParaRPr>
          </a:p>
        </p:txBody>
      </p:sp>
      <p:sp>
        <p:nvSpPr>
          <p:cNvPr id="112" name="TextBox 111"/>
          <p:cNvSpPr txBox="1"/>
          <p:nvPr/>
        </p:nvSpPr>
        <p:spPr>
          <a:xfrm>
            <a:off x="10544757" y="1394149"/>
            <a:ext cx="1458892" cy="461665"/>
          </a:xfrm>
          <a:prstGeom prst="rect">
            <a:avLst/>
          </a:prstGeom>
          <a:noFill/>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smtClean="0">
                <a:ln>
                  <a:noFill/>
                </a:ln>
                <a:gradFill>
                  <a:gsLst>
                    <a:gs pos="0">
                      <a:schemeClr val="tx2"/>
                    </a:gs>
                    <a:gs pos="100000">
                      <a:schemeClr val="tx2"/>
                    </a:gs>
                  </a:gsLst>
                </a:gradFill>
                <a:effectLst/>
                <a:uLnTx/>
                <a:uFillTx/>
              </a:rPr>
              <a:t>Key:</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smtClean="0">
                <a:ln>
                  <a:noFill/>
                </a:ln>
                <a:gradFill>
                  <a:gsLst>
                    <a:gs pos="0">
                      <a:schemeClr val="tx2"/>
                    </a:gs>
                    <a:gs pos="100000">
                      <a:schemeClr val="tx2"/>
                    </a:gs>
                  </a:gsLst>
                </a:gradFill>
                <a:effectLst/>
                <a:uLnTx/>
                <a:uFillTx/>
              </a:rPr>
              <a:t>Windows Azure Web or worker roles</a:t>
            </a:r>
            <a:endParaRPr kumimoji="0" lang="en-US" sz="800" b="0" i="0" u="none" strike="noStrike" kern="0" cap="none" spc="0" normalizeH="0" baseline="0" noProof="0" dirty="0">
              <a:ln>
                <a:noFill/>
              </a:ln>
              <a:gradFill>
                <a:gsLst>
                  <a:gs pos="0">
                    <a:schemeClr val="tx2"/>
                  </a:gs>
                  <a:gs pos="100000">
                    <a:schemeClr val="tx2"/>
                  </a:gs>
                </a:gsLst>
              </a:gradFill>
              <a:effectLst/>
              <a:uLnTx/>
              <a:uFillTx/>
            </a:endParaRPr>
          </a:p>
        </p:txBody>
      </p:sp>
      <p:cxnSp>
        <p:nvCxnSpPr>
          <p:cNvPr id="114" name="Straight Connector 113"/>
          <p:cNvCxnSpPr>
            <a:stCxn id="52" idx="2"/>
            <a:endCxn id="51" idx="0"/>
          </p:cNvCxnSpPr>
          <p:nvPr/>
        </p:nvCxnSpPr>
        <p:spPr>
          <a:xfrm>
            <a:off x="1952206" y="4478424"/>
            <a:ext cx="1" cy="123847"/>
          </a:xfrm>
          <a:prstGeom prst="line">
            <a:avLst/>
          </a:prstGeom>
          <a:ln w="190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54" name="Can 53"/>
          <p:cNvSpPr/>
          <p:nvPr/>
        </p:nvSpPr>
        <p:spPr>
          <a:xfrm>
            <a:off x="9113086" y="5207238"/>
            <a:ext cx="656258" cy="553200"/>
          </a:xfrm>
          <a:prstGeom prst="can">
            <a:avLst/>
          </a:prstGeom>
          <a:solidFill>
            <a:schemeClr val="accent2"/>
          </a:solidFill>
          <a:ln>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400" dirty="0">
              <a:solidFill>
                <a:schemeClr val="bg1"/>
              </a:solidFill>
            </a:endParaRPr>
          </a:p>
        </p:txBody>
      </p:sp>
      <p:sp>
        <p:nvSpPr>
          <p:cNvPr id="55" name="Can 54"/>
          <p:cNvSpPr/>
          <p:nvPr/>
        </p:nvSpPr>
        <p:spPr>
          <a:xfrm>
            <a:off x="9344846" y="5455841"/>
            <a:ext cx="656258" cy="553200"/>
          </a:xfrm>
          <a:prstGeom prst="can">
            <a:avLst/>
          </a:prstGeom>
          <a:solidFill>
            <a:schemeClr val="accent2"/>
          </a:solidFill>
          <a:ln>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400" dirty="0">
              <a:solidFill>
                <a:schemeClr val="bg1"/>
              </a:solidFill>
            </a:endParaRPr>
          </a:p>
        </p:txBody>
      </p:sp>
      <p:sp>
        <p:nvSpPr>
          <p:cNvPr id="57" name="Can 56"/>
          <p:cNvSpPr/>
          <p:nvPr/>
        </p:nvSpPr>
        <p:spPr>
          <a:xfrm>
            <a:off x="1496440" y="5455841"/>
            <a:ext cx="390402" cy="329094"/>
          </a:xfrm>
          <a:prstGeom prst="can">
            <a:avLst/>
          </a:prstGeom>
          <a:solidFill>
            <a:schemeClr val="accent2"/>
          </a:solidFill>
          <a:ln>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400" dirty="0">
              <a:solidFill>
                <a:schemeClr val="bg1"/>
              </a:solidFill>
            </a:endParaRPr>
          </a:p>
        </p:txBody>
      </p:sp>
      <p:sp>
        <p:nvSpPr>
          <p:cNvPr id="58" name="Can 57"/>
          <p:cNvSpPr/>
          <p:nvPr/>
        </p:nvSpPr>
        <p:spPr>
          <a:xfrm>
            <a:off x="8463835" y="2695864"/>
            <a:ext cx="656258" cy="553200"/>
          </a:xfrm>
          <a:prstGeom prst="can">
            <a:avLst/>
          </a:prstGeom>
          <a:solidFill>
            <a:schemeClr val="accent6"/>
          </a:solidFill>
          <a:ln>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400" dirty="0">
              <a:solidFill>
                <a:schemeClr val="bg1"/>
              </a:solidFill>
            </a:endParaRPr>
          </a:p>
        </p:txBody>
      </p:sp>
      <p:sp>
        <p:nvSpPr>
          <p:cNvPr id="64" name="Can 63"/>
          <p:cNvSpPr/>
          <p:nvPr/>
        </p:nvSpPr>
        <p:spPr>
          <a:xfrm>
            <a:off x="8709085" y="2946066"/>
            <a:ext cx="656258" cy="553200"/>
          </a:xfrm>
          <a:prstGeom prst="can">
            <a:avLst/>
          </a:prstGeom>
          <a:solidFill>
            <a:schemeClr val="accent6"/>
          </a:solidFill>
          <a:ln>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400" dirty="0">
              <a:solidFill>
                <a:schemeClr val="bg1"/>
              </a:solidFill>
            </a:endParaRPr>
          </a:p>
        </p:txBody>
      </p:sp>
      <p:grpSp>
        <p:nvGrpSpPr>
          <p:cNvPr id="16" name="Group 15"/>
          <p:cNvGrpSpPr/>
          <p:nvPr/>
        </p:nvGrpSpPr>
        <p:grpSpPr>
          <a:xfrm>
            <a:off x="8681863" y="3869601"/>
            <a:ext cx="662983" cy="732670"/>
            <a:chOff x="8048847" y="1478719"/>
            <a:chExt cx="662983" cy="732670"/>
          </a:xfrm>
        </p:grpSpPr>
        <p:grpSp>
          <p:nvGrpSpPr>
            <p:cNvPr id="14" name="Group 13"/>
            <p:cNvGrpSpPr/>
            <p:nvPr/>
          </p:nvGrpSpPr>
          <p:grpSpPr>
            <a:xfrm>
              <a:off x="8048847" y="1478719"/>
              <a:ext cx="492458" cy="539866"/>
              <a:chOff x="8048847" y="1478719"/>
              <a:chExt cx="492458" cy="539866"/>
            </a:xfrm>
          </p:grpSpPr>
          <p:sp>
            <p:nvSpPr>
              <p:cNvPr id="3" name="Rectangle 2"/>
              <p:cNvSpPr/>
              <p:nvPr/>
            </p:nvSpPr>
            <p:spPr bwMode="auto">
              <a:xfrm>
                <a:off x="8048847" y="1478719"/>
                <a:ext cx="492458" cy="5398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8" name="Straight Connector 7"/>
              <p:cNvCxnSpPr/>
              <p:nvPr/>
            </p:nvCxnSpPr>
            <p:spPr>
              <a:xfrm>
                <a:off x="8048847" y="1585753"/>
                <a:ext cx="4924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144540" y="1478719"/>
                <a:ext cx="0" cy="5092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8219372" y="1671523"/>
              <a:ext cx="492458" cy="539866"/>
              <a:chOff x="8048847" y="1478719"/>
              <a:chExt cx="492458" cy="539866"/>
            </a:xfrm>
          </p:grpSpPr>
          <p:sp>
            <p:nvSpPr>
              <p:cNvPr id="66" name="Rectangle 65"/>
              <p:cNvSpPr/>
              <p:nvPr/>
            </p:nvSpPr>
            <p:spPr bwMode="auto">
              <a:xfrm>
                <a:off x="8048847" y="1478719"/>
                <a:ext cx="492458" cy="539866"/>
              </a:xfrm>
              <a:prstGeom prst="rect">
                <a:avLst/>
              </a:prstGeom>
              <a:solidFill>
                <a:schemeClr val="accent6"/>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67" name="Straight Connector 66"/>
              <p:cNvCxnSpPr/>
              <p:nvPr/>
            </p:nvCxnSpPr>
            <p:spPr>
              <a:xfrm>
                <a:off x="8048847" y="1585753"/>
                <a:ext cx="4924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8144540" y="1478719"/>
                <a:ext cx="0" cy="5092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69" name="Group 68"/>
          <p:cNvGrpSpPr/>
          <p:nvPr/>
        </p:nvGrpSpPr>
        <p:grpSpPr>
          <a:xfrm>
            <a:off x="2336192" y="5476127"/>
            <a:ext cx="429283" cy="474405"/>
            <a:chOff x="8048847" y="1478719"/>
            <a:chExt cx="662983" cy="732670"/>
          </a:xfrm>
        </p:grpSpPr>
        <p:grpSp>
          <p:nvGrpSpPr>
            <p:cNvPr id="70" name="Group 69"/>
            <p:cNvGrpSpPr/>
            <p:nvPr/>
          </p:nvGrpSpPr>
          <p:grpSpPr>
            <a:xfrm>
              <a:off x="8048847" y="1478719"/>
              <a:ext cx="492458" cy="539866"/>
              <a:chOff x="8048847" y="1478719"/>
              <a:chExt cx="492458" cy="539866"/>
            </a:xfrm>
          </p:grpSpPr>
          <p:sp>
            <p:nvSpPr>
              <p:cNvPr id="79" name="Rectangle 78"/>
              <p:cNvSpPr/>
              <p:nvPr/>
            </p:nvSpPr>
            <p:spPr bwMode="auto">
              <a:xfrm>
                <a:off x="8048847" y="1478719"/>
                <a:ext cx="492458" cy="5398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81" name="Straight Connector 80"/>
              <p:cNvCxnSpPr/>
              <p:nvPr/>
            </p:nvCxnSpPr>
            <p:spPr>
              <a:xfrm>
                <a:off x="8048847" y="1585753"/>
                <a:ext cx="4924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8144540" y="1478719"/>
                <a:ext cx="0" cy="5092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8219372" y="1671523"/>
              <a:ext cx="492458" cy="539866"/>
              <a:chOff x="8048847" y="1478719"/>
              <a:chExt cx="492458" cy="539866"/>
            </a:xfrm>
          </p:grpSpPr>
          <p:sp>
            <p:nvSpPr>
              <p:cNvPr id="75" name="Rectangle 74"/>
              <p:cNvSpPr/>
              <p:nvPr/>
            </p:nvSpPr>
            <p:spPr bwMode="auto">
              <a:xfrm>
                <a:off x="8048847" y="1478719"/>
                <a:ext cx="492458" cy="539866"/>
              </a:xfrm>
              <a:prstGeom prst="rect">
                <a:avLst/>
              </a:prstGeom>
              <a:solidFill>
                <a:schemeClr val="accent6"/>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cxnSp>
            <p:nvCxnSpPr>
              <p:cNvPr id="77" name="Straight Connector 76"/>
              <p:cNvCxnSpPr/>
              <p:nvPr/>
            </p:nvCxnSpPr>
            <p:spPr>
              <a:xfrm>
                <a:off x="8048847" y="1585753"/>
                <a:ext cx="4924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144540" y="1478719"/>
                <a:ext cx="0" cy="5092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pic>
        <p:nvPicPr>
          <p:cNvPr id="83" name="Picture 82"/>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496267" y="1597711"/>
            <a:ext cx="781149" cy="673408"/>
          </a:xfrm>
          <a:prstGeom prst="rect">
            <a:avLst/>
          </a:prstGeom>
          <a:ln>
            <a:noFill/>
          </a:ln>
        </p:spPr>
      </p:pic>
    </p:spTree>
    <p:extLst>
      <p:ext uri="{BB962C8B-B14F-4D97-AF65-F5344CB8AC3E}">
        <p14:creationId xmlns:p14="http://schemas.microsoft.com/office/powerpoint/2010/main" val="3803798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par>
                                <p:cTn id="55" presetID="10"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par>
                                <p:cTn id="58" presetID="10" presetClass="entr" presetSubtype="0" fill="hold" nodeType="withEffect">
                                  <p:stCondLst>
                                    <p:cond delay="0"/>
                                  </p:stCondLst>
                                  <p:childTnLst>
                                    <p:set>
                                      <p:cBhvr>
                                        <p:cTn id="59" dur="1" fill="hold">
                                          <p:stCondLst>
                                            <p:cond delay="0"/>
                                          </p:stCondLst>
                                        </p:cTn>
                                        <p:tgtEl>
                                          <p:spTgt spid="56"/>
                                        </p:tgtEl>
                                        <p:attrNameLst>
                                          <p:attrName>style.visibility</p:attrName>
                                        </p:attrNameLst>
                                      </p:cBhvr>
                                      <p:to>
                                        <p:strVal val="visible"/>
                                      </p:to>
                                    </p:set>
                                    <p:animEffect transition="in" filter="fade">
                                      <p:cBhvr>
                                        <p:cTn id="60" dur="500"/>
                                        <p:tgtEl>
                                          <p:spTgt spid="5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fade">
                                      <p:cBhvr>
                                        <p:cTn id="63" dur="500"/>
                                        <p:tgtEl>
                                          <p:spTgt spid="5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fade">
                                      <p:cBhvr>
                                        <p:cTn id="66" dur="500"/>
                                        <p:tgtEl>
                                          <p:spTgt spid="3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500"/>
                                        <p:tgtEl>
                                          <p:spTgt spid="6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fade">
                                      <p:cBhvr>
                                        <p:cTn id="75" dur="500"/>
                                        <p:tgtEl>
                                          <p:spTgt spid="6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fade">
                                      <p:cBhvr>
                                        <p:cTn id="78" dur="500"/>
                                        <p:tgtEl>
                                          <p:spTgt spid="44"/>
                                        </p:tgtEl>
                                      </p:cBhvr>
                                    </p:animEffect>
                                  </p:childTnLst>
                                </p:cTn>
                              </p:par>
                              <p:par>
                                <p:cTn id="79" presetID="10" presetClass="entr" presetSubtype="0" fill="hold" nodeType="withEffect">
                                  <p:stCondLst>
                                    <p:cond delay="0"/>
                                  </p:stCondLst>
                                  <p:childTnLst>
                                    <p:set>
                                      <p:cBhvr>
                                        <p:cTn id="80" dur="1" fill="hold">
                                          <p:stCondLst>
                                            <p:cond delay="0"/>
                                          </p:stCondLst>
                                        </p:cTn>
                                        <p:tgtEl>
                                          <p:spTgt spid="63"/>
                                        </p:tgtEl>
                                        <p:attrNameLst>
                                          <p:attrName>style.visibility</p:attrName>
                                        </p:attrNameLst>
                                      </p:cBhvr>
                                      <p:to>
                                        <p:strVal val="visible"/>
                                      </p:to>
                                    </p:set>
                                    <p:animEffect transition="in" filter="fade">
                                      <p:cBhvr>
                                        <p:cTn id="81" dur="500"/>
                                        <p:tgtEl>
                                          <p:spTgt spid="6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500"/>
                                        <p:tgtEl>
                                          <p:spTgt spid="43"/>
                                        </p:tgtEl>
                                      </p:cBhvr>
                                    </p:animEffect>
                                  </p:childTnLst>
                                </p:cTn>
                              </p:par>
                              <p:par>
                                <p:cTn id="85" presetID="10" presetClass="entr" presetSubtype="0" fill="hold" nodeType="withEffect">
                                  <p:stCondLst>
                                    <p:cond delay="0"/>
                                  </p:stCondLst>
                                  <p:childTnLst>
                                    <p:set>
                                      <p:cBhvr>
                                        <p:cTn id="86" dur="1" fill="hold">
                                          <p:stCondLst>
                                            <p:cond delay="0"/>
                                          </p:stCondLst>
                                        </p:cTn>
                                        <p:tgtEl>
                                          <p:spTgt spid="76"/>
                                        </p:tgtEl>
                                        <p:attrNameLst>
                                          <p:attrName>style.visibility</p:attrName>
                                        </p:attrNameLst>
                                      </p:cBhvr>
                                      <p:to>
                                        <p:strVal val="visible"/>
                                      </p:to>
                                    </p:set>
                                    <p:animEffect transition="in" filter="fade">
                                      <p:cBhvr>
                                        <p:cTn id="87" dur="500"/>
                                        <p:tgtEl>
                                          <p:spTgt spid="76"/>
                                        </p:tgtEl>
                                      </p:cBhvr>
                                    </p:animEffect>
                                  </p:childTnLst>
                                </p:cTn>
                              </p:par>
                              <p:par>
                                <p:cTn id="88" presetID="10" presetClass="entr" presetSubtype="0" fill="hold"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4"/>
                                        </p:tgtEl>
                                        <p:attrNameLst>
                                          <p:attrName>style.visibility</p:attrName>
                                        </p:attrNameLst>
                                      </p:cBhvr>
                                      <p:to>
                                        <p:strVal val="visible"/>
                                      </p:to>
                                    </p:set>
                                    <p:animEffect transition="in" filter="fade">
                                      <p:cBhvr>
                                        <p:cTn id="93" dur="500"/>
                                        <p:tgtEl>
                                          <p:spTgt spid="84"/>
                                        </p:tgtEl>
                                      </p:cBhvr>
                                    </p:animEffect>
                                  </p:childTnLst>
                                </p:cTn>
                              </p:par>
                              <p:par>
                                <p:cTn id="94" presetID="10" presetClass="entr" presetSubtype="0" fill="hold" nodeType="withEffect">
                                  <p:stCondLst>
                                    <p:cond delay="0"/>
                                  </p:stCondLst>
                                  <p:childTnLst>
                                    <p:set>
                                      <p:cBhvr>
                                        <p:cTn id="95" dur="1" fill="hold">
                                          <p:stCondLst>
                                            <p:cond delay="0"/>
                                          </p:stCondLst>
                                        </p:cTn>
                                        <p:tgtEl>
                                          <p:spTgt spid="89"/>
                                        </p:tgtEl>
                                        <p:attrNameLst>
                                          <p:attrName>style.visibility</p:attrName>
                                        </p:attrNameLst>
                                      </p:cBhvr>
                                      <p:to>
                                        <p:strVal val="visible"/>
                                      </p:to>
                                    </p:set>
                                    <p:animEffect transition="in" filter="fade">
                                      <p:cBhvr>
                                        <p:cTn id="96" dur="500"/>
                                        <p:tgtEl>
                                          <p:spTgt spid="8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91"/>
                                        </p:tgtEl>
                                        <p:attrNameLst>
                                          <p:attrName>style.visibility</p:attrName>
                                        </p:attrNameLst>
                                      </p:cBhvr>
                                      <p:to>
                                        <p:strVal val="visible"/>
                                      </p:to>
                                    </p:set>
                                    <p:animEffect transition="in" filter="fade">
                                      <p:cBhvr>
                                        <p:cTn id="99" dur="500"/>
                                        <p:tgtEl>
                                          <p:spTgt spid="9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fade">
                                      <p:cBhvr>
                                        <p:cTn id="102" dur="500"/>
                                        <p:tgtEl>
                                          <p:spTgt spid="4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03"/>
                                        </p:tgtEl>
                                        <p:attrNameLst>
                                          <p:attrName>style.visibility</p:attrName>
                                        </p:attrNameLst>
                                      </p:cBhvr>
                                      <p:to>
                                        <p:strVal val="visible"/>
                                      </p:to>
                                    </p:set>
                                    <p:animEffect transition="in" filter="fade">
                                      <p:cBhvr>
                                        <p:cTn id="105" dur="500"/>
                                        <p:tgtEl>
                                          <p:spTgt spid="10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06"/>
                                        </p:tgtEl>
                                        <p:attrNameLst>
                                          <p:attrName>style.visibility</p:attrName>
                                        </p:attrNameLst>
                                      </p:cBhvr>
                                      <p:to>
                                        <p:strVal val="visible"/>
                                      </p:to>
                                    </p:set>
                                    <p:animEffect transition="in" filter="fade">
                                      <p:cBhvr>
                                        <p:cTn id="108" dur="500"/>
                                        <p:tgtEl>
                                          <p:spTgt spid="106"/>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07"/>
                                        </p:tgtEl>
                                        <p:attrNameLst>
                                          <p:attrName>style.visibility</p:attrName>
                                        </p:attrNameLst>
                                      </p:cBhvr>
                                      <p:to>
                                        <p:strVal val="visible"/>
                                      </p:to>
                                    </p:set>
                                    <p:animEffect transition="in" filter="fade">
                                      <p:cBhvr>
                                        <p:cTn id="111" dur="500"/>
                                        <p:tgtEl>
                                          <p:spTgt spid="107"/>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10"/>
                                        </p:tgtEl>
                                        <p:attrNameLst>
                                          <p:attrName>style.visibility</p:attrName>
                                        </p:attrNameLst>
                                      </p:cBhvr>
                                      <p:to>
                                        <p:strVal val="visible"/>
                                      </p:to>
                                    </p:set>
                                    <p:animEffect transition="in" filter="fade">
                                      <p:cBhvr>
                                        <p:cTn id="114" dur="500"/>
                                        <p:tgtEl>
                                          <p:spTgt spid="11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11"/>
                                        </p:tgtEl>
                                        <p:attrNameLst>
                                          <p:attrName>style.visibility</p:attrName>
                                        </p:attrNameLst>
                                      </p:cBhvr>
                                      <p:to>
                                        <p:strVal val="visible"/>
                                      </p:to>
                                    </p:set>
                                    <p:animEffect transition="in" filter="fade">
                                      <p:cBhvr>
                                        <p:cTn id="117" dur="500"/>
                                        <p:tgtEl>
                                          <p:spTgt spid="111"/>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12"/>
                                        </p:tgtEl>
                                        <p:attrNameLst>
                                          <p:attrName>style.visibility</p:attrName>
                                        </p:attrNameLst>
                                      </p:cBhvr>
                                      <p:to>
                                        <p:strVal val="visible"/>
                                      </p:to>
                                    </p:set>
                                    <p:animEffect transition="in" filter="fade">
                                      <p:cBhvr>
                                        <p:cTn id="120" dur="500"/>
                                        <p:tgtEl>
                                          <p:spTgt spid="112"/>
                                        </p:tgtEl>
                                      </p:cBhvr>
                                    </p:animEffect>
                                  </p:childTnLst>
                                </p:cTn>
                              </p:par>
                              <p:par>
                                <p:cTn id="121" presetID="10" presetClass="entr" presetSubtype="0" fill="hold" nodeType="withEffect">
                                  <p:stCondLst>
                                    <p:cond delay="0"/>
                                  </p:stCondLst>
                                  <p:childTnLst>
                                    <p:set>
                                      <p:cBhvr>
                                        <p:cTn id="122" dur="1" fill="hold">
                                          <p:stCondLst>
                                            <p:cond delay="0"/>
                                          </p:stCondLst>
                                        </p:cTn>
                                        <p:tgtEl>
                                          <p:spTgt spid="114"/>
                                        </p:tgtEl>
                                        <p:attrNameLst>
                                          <p:attrName>style.visibility</p:attrName>
                                        </p:attrNameLst>
                                      </p:cBhvr>
                                      <p:to>
                                        <p:strVal val="visible"/>
                                      </p:to>
                                    </p:set>
                                    <p:animEffect transition="in" filter="fade">
                                      <p:cBhvr>
                                        <p:cTn id="123" dur="500"/>
                                        <p:tgtEl>
                                          <p:spTgt spid="114"/>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54"/>
                                        </p:tgtEl>
                                        <p:attrNameLst>
                                          <p:attrName>style.visibility</p:attrName>
                                        </p:attrNameLst>
                                      </p:cBhvr>
                                      <p:to>
                                        <p:strVal val="visible"/>
                                      </p:to>
                                    </p:set>
                                    <p:animEffect transition="in" filter="fade">
                                      <p:cBhvr>
                                        <p:cTn id="126" dur="500"/>
                                        <p:tgtEl>
                                          <p:spTgt spid="5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fade">
                                      <p:cBhvr>
                                        <p:cTn id="129" dur="500"/>
                                        <p:tgtEl>
                                          <p:spTgt spid="55"/>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7"/>
                                        </p:tgtEl>
                                        <p:attrNameLst>
                                          <p:attrName>style.visibility</p:attrName>
                                        </p:attrNameLst>
                                      </p:cBhvr>
                                      <p:to>
                                        <p:strVal val="visible"/>
                                      </p:to>
                                    </p:set>
                                    <p:animEffect transition="in" filter="fade">
                                      <p:cBhvr>
                                        <p:cTn id="132" dur="500"/>
                                        <p:tgtEl>
                                          <p:spTgt spid="57"/>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8"/>
                                        </p:tgtEl>
                                        <p:attrNameLst>
                                          <p:attrName>style.visibility</p:attrName>
                                        </p:attrNameLst>
                                      </p:cBhvr>
                                      <p:to>
                                        <p:strVal val="visible"/>
                                      </p:to>
                                    </p:set>
                                    <p:animEffect transition="in" filter="fade">
                                      <p:cBhvr>
                                        <p:cTn id="135" dur="500"/>
                                        <p:tgtEl>
                                          <p:spTgt spid="58"/>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fade">
                                      <p:cBhvr>
                                        <p:cTn id="138" dur="500"/>
                                        <p:tgtEl>
                                          <p:spTgt spid="64"/>
                                        </p:tgtEl>
                                      </p:cBhvr>
                                    </p:animEffect>
                                  </p:childTnLst>
                                </p:cTn>
                              </p:par>
                              <p:par>
                                <p:cTn id="139" presetID="10" presetClass="entr" presetSubtype="0" fill="hold" nodeType="withEffect">
                                  <p:stCondLst>
                                    <p:cond delay="0"/>
                                  </p:stCondLst>
                                  <p:childTnLst>
                                    <p:set>
                                      <p:cBhvr>
                                        <p:cTn id="140" dur="1" fill="hold">
                                          <p:stCondLst>
                                            <p:cond delay="0"/>
                                          </p:stCondLst>
                                        </p:cTn>
                                        <p:tgtEl>
                                          <p:spTgt spid="16"/>
                                        </p:tgtEl>
                                        <p:attrNameLst>
                                          <p:attrName>style.visibility</p:attrName>
                                        </p:attrNameLst>
                                      </p:cBhvr>
                                      <p:to>
                                        <p:strVal val="visible"/>
                                      </p:to>
                                    </p:set>
                                    <p:animEffect transition="in" filter="fade">
                                      <p:cBhvr>
                                        <p:cTn id="141" dur="500"/>
                                        <p:tgtEl>
                                          <p:spTgt spid="16"/>
                                        </p:tgtEl>
                                      </p:cBhvr>
                                    </p:animEffect>
                                  </p:childTnLst>
                                </p:cTn>
                              </p:par>
                              <p:par>
                                <p:cTn id="142" presetID="10" presetClass="entr" presetSubtype="0" fill="hold" nodeType="withEffect">
                                  <p:stCondLst>
                                    <p:cond delay="0"/>
                                  </p:stCondLst>
                                  <p:childTnLst>
                                    <p:set>
                                      <p:cBhvr>
                                        <p:cTn id="143" dur="1" fill="hold">
                                          <p:stCondLst>
                                            <p:cond delay="0"/>
                                          </p:stCondLst>
                                        </p:cTn>
                                        <p:tgtEl>
                                          <p:spTgt spid="69"/>
                                        </p:tgtEl>
                                        <p:attrNameLst>
                                          <p:attrName>style.visibility</p:attrName>
                                        </p:attrNameLst>
                                      </p:cBhvr>
                                      <p:to>
                                        <p:strVal val="visible"/>
                                      </p:to>
                                    </p:set>
                                    <p:animEffect transition="in" filter="fade">
                                      <p:cBhvr>
                                        <p:cTn id="14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3" grpId="0" animBg="1"/>
      <p:bldP spid="21" grpId="0" animBg="1"/>
      <p:bldP spid="31" grpId="0"/>
      <p:bldP spid="32" grpId="0"/>
      <p:bldP spid="34" grpId="0" animBg="1"/>
      <p:bldP spid="35" grpId="0" animBg="1"/>
      <p:bldP spid="37" grpId="0" animBg="1"/>
      <p:bldP spid="39" grpId="0"/>
      <p:bldP spid="40" grpId="0"/>
      <p:bldP spid="50" grpId="0"/>
      <p:bldP spid="51" grpId="0" animBg="1"/>
      <p:bldP spid="52" grpId="0" animBg="1"/>
      <p:bldP spid="59" grpId="0" animBg="1"/>
      <p:bldP spid="36" grpId="0" animBg="1"/>
      <p:bldP spid="60" grpId="0" animBg="1"/>
      <p:bldP spid="61" grpId="0" animBg="1"/>
      <p:bldP spid="62" grpId="0" animBg="1"/>
      <p:bldP spid="44" grpId="0" animBg="1"/>
      <p:bldP spid="43" grpId="0" animBg="1"/>
      <p:bldP spid="84" grpId="0"/>
      <p:bldP spid="91" grpId="0"/>
      <p:bldP spid="42" grpId="0" animBg="1"/>
      <p:bldP spid="103" grpId="0" animBg="1"/>
      <p:bldP spid="106" grpId="0"/>
      <p:bldP spid="107" grpId="0"/>
      <p:bldP spid="110" grpId="0" animBg="1"/>
      <p:bldP spid="111" grpId="0" animBg="1"/>
      <p:bldP spid="112" grpId="0"/>
      <p:bldP spid="54" grpId="0" animBg="1"/>
      <p:bldP spid="55" grpId="0" animBg="1"/>
      <p:bldP spid="57" grpId="0" animBg="1"/>
      <p:bldP spid="58"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Features</a:t>
            </a:r>
            <a:endParaRPr lang="en-US" dirty="0"/>
          </a:p>
        </p:txBody>
      </p:sp>
    </p:spTree>
    <p:extLst>
      <p:ext uri="{BB962C8B-B14F-4D97-AF65-F5344CB8AC3E}">
        <p14:creationId xmlns:p14="http://schemas.microsoft.com/office/powerpoint/2010/main" val="269581781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sz="4400" dirty="0" smtClean="0"/>
              <a:t>Key Features</a:t>
            </a:r>
            <a:endParaRPr lang="en-US" sz="4400" dirty="0"/>
          </a:p>
        </p:txBody>
      </p:sp>
      <p:sp>
        <p:nvSpPr>
          <p:cNvPr id="5" name="Text Placeholder 3"/>
          <p:cNvSpPr txBox="1">
            <a:spLocks/>
          </p:cNvSpPr>
          <p:nvPr/>
        </p:nvSpPr>
        <p:spPr>
          <a:xfrm>
            <a:off x="519112" y="1447799"/>
            <a:ext cx="5414963" cy="2970044"/>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4"/>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800" dirty="0" smtClean="0">
                <a:gradFill>
                  <a:gsLst>
                    <a:gs pos="0">
                      <a:schemeClr val="accent2"/>
                    </a:gs>
                    <a:gs pos="100000">
                      <a:schemeClr val="accent2"/>
                    </a:gs>
                  </a:gsLst>
                  <a:lin ang="5400000" scaled="0"/>
                </a:gradFill>
              </a:rPr>
              <a:t>Sync Framework as a Service</a:t>
            </a:r>
          </a:p>
          <a:p>
            <a:pPr>
              <a:lnSpc>
                <a:spcPct val="100000"/>
              </a:lnSpc>
            </a:pPr>
            <a:r>
              <a:rPr lang="en-US" sz="2000" dirty="0" smtClean="0">
                <a:solidFill>
                  <a:schemeClr val="tx1"/>
                </a:solidFill>
                <a:latin typeface="+mn-lt"/>
              </a:rPr>
              <a:t>Full Data Synchronization Capabilities</a:t>
            </a:r>
          </a:p>
          <a:p>
            <a:pPr>
              <a:lnSpc>
                <a:spcPct val="100000"/>
              </a:lnSpc>
            </a:pPr>
            <a:r>
              <a:rPr lang="en-US" sz="2000" dirty="0" smtClean="0">
                <a:solidFill>
                  <a:schemeClr val="tx1"/>
                </a:solidFill>
                <a:latin typeface="+mn-lt"/>
              </a:rPr>
              <a:t>Conflict Handling</a:t>
            </a:r>
          </a:p>
          <a:p>
            <a:pPr>
              <a:lnSpc>
                <a:spcPct val="100000"/>
              </a:lnSpc>
            </a:pPr>
            <a:r>
              <a:rPr lang="en-US" sz="2000" dirty="0" smtClean="0">
                <a:solidFill>
                  <a:schemeClr val="tx1"/>
                </a:solidFill>
                <a:latin typeface="+mn-lt"/>
              </a:rPr>
              <a:t>Logging and Monitoring</a:t>
            </a:r>
          </a:p>
          <a:p>
            <a:pPr>
              <a:lnSpc>
                <a:spcPct val="100000"/>
              </a:lnSpc>
            </a:pPr>
            <a:r>
              <a:rPr lang="en-US" sz="2000" dirty="0" smtClean="0">
                <a:solidFill>
                  <a:schemeClr val="tx1"/>
                </a:solidFill>
                <a:latin typeface="+mn-lt"/>
              </a:rPr>
              <a:t>Scale</a:t>
            </a:r>
          </a:p>
          <a:p>
            <a:pPr>
              <a:lnSpc>
                <a:spcPct val="100000"/>
              </a:lnSpc>
            </a:pPr>
            <a:r>
              <a:rPr lang="en-US" sz="2000" dirty="0" smtClean="0">
                <a:solidFill>
                  <a:schemeClr val="tx1"/>
                </a:solidFill>
                <a:latin typeface="+mn-lt"/>
              </a:rPr>
              <a:t>Data Filtering</a:t>
            </a:r>
          </a:p>
          <a:p>
            <a:pPr>
              <a:lnSpc>
                <a:spcPct val="100000"/>
              </a:lnSpc>
            </a:pPr>
            <a:r>
              <a:rPr lang="en-US" sz="2000" dirty="0" smtClean="0">
                <a:solidFill>
                  <a:schemeClr val="tx1"/>
                </a:solidFill>
                <a:latin typeface="+mn-lt"/>
              </a:rPr>
              <a:t>No-Code</a:t>
            </a:r>
          </a:p>
        </p:txBody>
      </p:sp>
      <p:sp>
        <p:nvSpPr>
          <p:cNvPr id="3" name="Rectangle 2"/>
          <p:cNvSpPr/>
          <p:nvPr>
            <p:custDataLst>
              <p:tags r:id="rId1"/>
            </p:custDataLst>
          </p:nvPr>
        </p:nvSpPr>
        <p:spPr bwMode="auto">
          <a:xfrm>
            <a:off x="7429500" y="1987743"/>
            <a:ext cx="3139440" cy="3139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1027" name="Picture 3" descr="C:\Users\scottkl\AppData\Local\MetroStyleAddIn\Icons\Capabilities, Tools.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6943" y="2222687"/>
            <a:ext cx="2864554" cy="2669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0160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306AC29967F74B89DE3244B3C831EA" ma:contentTypeVersion="0" ma:contentTypeDescription="Create a new document." ma:contentTypeScope="" ma:versionID="a40da4b0cc3a1fca7b774ac2c8306326">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5C7B07-8A5F-480D-BF8F-2AB99A43D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CCBF04-6D72-4BC2-9FC6-6F273FBBE3E1}">
  <ds:schemaRefs>
    <ds:schemaRef ds:uri="http://purl.org/dc/terms/"/>
    <ds:schemaRef ds:uri="http://purl.org/dc/dcmitype/"/>
    <ds:schemaRef ds:uri="230e9df3-be65-4c73-a93b-d1236ebd677e"/>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18D05BB3-AE21-4656-B1B7-55B5FA9A85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WindowsAzureTemplate16x9</Template>
  <TotalTime>1867</TotalTime>
  <Words>777</Words>
  <Application>Microsoft Office PowerPoint</Application>
  <PresentationFormat>Custom</PresentationFormat>
  <Paragraphs>234</Paragraphs>
  <Slides>20</Slides>
  <Notes>14</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WindowsAzureTemplate16x9</vt:lpstr>
      <vt:lpstr>White with Consolas font for code slides</vt:lpstr>
      <vt:lpstr>MS1444_Windows Azure Template 16x9_r08b</vt:lpstr>
      <vt:lpstr>Windows Azure SQL Data Sync</vt:lpstr>
      <vt:lpstr>Agenda</vt:lpstr>
      <vt:lpstr>PowerPoint Presentation</vt:lpstr>
      <vt:lpstr>SQL Data Sync</vt:lpstr>
      <vt:lpstr>Overview</vt:lpstr>
      <vt:lpstr>PowerPoint Presentation</vt:lpstr>
      <vt:lpstr>Components And Architecture</vt:lpstr>
      <vt:lpstr>PowerPoint Presentation</vt:lpstr>
      <vt:lpstr>Key Features</vt:lpstr>
      <vt:lpstr>Syncing Between SQL Server And SQL Database</vt:lpstr>
      <vt:lpstr>Syncing Between SQL Databases</vt:lpstr>
      <vt:lpstr>Data Sync And Reporting</vt:lpstr>
      <vt:lpstr>SQL Data Sync And Windows Azure Traffic Manager</vt:lpstr>
      <vt:lpstr>Behavior And Database Impact</vt:lpstr>
      <vt:lpstr>PowerPoint Presentation</vt:lpstr>
      <vt:lpstr>Best Practice</vt:lpstr>
      <vt:lpstr>Disaster Recovery Best Practice</vt:lpstr>
      <vt:lpstr>Considerations</vt:lpstr>
      <vt:lpstr>Data Sync</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 Azure Database</dc:title>
  <dc:subject>&lt;Event Name Here&gt;</dc:subject>
  <dc:creator>scottkl@microsoft.com</dc:creator>
  <dc:description>Provides a high level overview of advanced SQL Azure services including SQL Azure Reporting, SQL Azure DataSync and SQL Azure Federations.
by Roger Dohertyrdoherty@microsoft.com
http://blogs.msdn.com/b/rdoherty</dc:description>
  <cp:lastModifiedBy>Scott Klein</cp:lastModifiedBy>
  <cp:revision>94</cp:revision>
  <dcterms:created xsi:type="dcterms:W3CDTF">2011-12-11T03:03:10Z</dcterms:created>
  <dcterms:modified xsi:type="dcterms:W3CDTF">2012-07-31T00:22:27Z</dcterms:modified>
  <cp:version>2.0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0x0101006A306AC29967F74B89DE3244B3C831EA</vt:lpwstr>
  </property>
</Properties>
</file>