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6"/>
  </p:notesMasterIdLst>
  <p:handoutMasterIdLst>
    <p:handoutMasterId r:id="rId37"/>
  </p:handoutMasterIdLst>
  <p:sldIdLst>
    <p:sldId id="256" r:id="rId4"/>
    <p:sldId id="333" r:id="rId5"/>
    <p:sldId id="306" r:id="rId6"/>
    <p:sldId id="334" r:id="rId7"/>
    <p:sldId id="336" r:id="rId8"/>
    <p:sldId id="327" r:id="rId9"/>
    <p:sldId id="340" r:id="rId10"/>
    <p:sldId id="258" r:id="rId11"/>
    <p:sldId id="320" r:id="rId12"/>
    <p:sldId id="321" r:id="rId13"/>
    <p:sldId id="261" r:id="rId14"/>
    <p:sldId id="286" r:id="rId15"/>
    <p:sldId id="322" r:id="rId16"/>
    <p:sldId id="323" r:id="rId17"/>
    <p:sldId id="324" r:id="rId18"/>
    <p:sldId id="291" r:id="rId19"/>
    <p:sldId id="292" r:id="rId20"/>
    <p:sldId id="308" r:id="rId21"/>
    <p:sldId id="332" r:id="rId22"/>
    <p:sldId id="309" r:id="rId23"/>
    <p:sldId id="331" r:id="rId24"/>
    <p:sldId id="341" r:id="rId25"/>
    <p:sldId id="328" r:id="rId26"/>
    <p:sldId id="295" r:id="rId27"/>
    <p:sldId id="296" r:id="rId28"/>
    <p:sldId id="297" r:id="rId29"/>
    <p:sldId id="337" r:id="rId30"/>
    <p:sldId id="335" r:id="rId31"/>
    <p:sldId id="281" r:id="rId32"/>
    <p:sldId id="307" r:id="rId33"/>
    <p:sldId id="305" r:id="rId34"/>
    <p:sldId id="283" r:id="rId35"/>
  </p:sldIdLst>
  <p:sldSz cx="12188825" cy="6858000"/>
  <p:notesSz cx="6858000" cy="9144000"/>
  <p:embeddedFontLst>
    <p:embeddedFont>
      <p:font typeface="Consolas" panose="020B0609020204030204" pitchFamily="49" charset="0"/>
      <p:regular r:id="rId38"/>
      <p:bold r:id="rId39"/>
      <p:italic r:id="rId40"/>
      <p:boldItalic r:id="rId41"/>
    </p:embeddedFont>
    <p:embeddedFont>
      <p:font typeface="Segoe UI Light" panose="020B0502040204020203" pitchFamily="34" charset="0"/>
      <p:regular r:id="rId42"/>
      <p:italic r:id="rId43"/>
    </p:embeddedFont>
    <p:embeddedFont>
      <p:font typeface="Segoe UI" panose="020B0502040204020203" pitchFamily="34" charset="0"/>
      <p:regular r:id="rId44"/>
      <p:bold r:id="rId45"/>
      <p:italic r:id="rId46"/>
      <p:boldItalic r:id="rId47"/>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SQL Database" id="{98B3FD5C-F40C-4A1A-A28C-9DDCF9EC2187}">
          <p14:sldIdLst>
            <p14:sldId id="256"/>
            <p14:sldId id="333"/>
            <p14:sldId id="306"/>
          </p14:sldIdLst>
        </p14:section>
        <p14:section name="Architecture" id="{2F674522-90CA-408D-A0BF-3D8917838376}">
          <p14:sldIdLst>
            <p14:sldId id="334"/>
            <p14:sldId id="336"/>
            <p14:sldId id="327"/>
            <p14:sldId id="340"/>
          </p14:sldIdLst>
        </p14:section>
        <p14:section name="Basics" id="{650D750A-76BC-4D44-BB91-ECE383C3AAB2}">
          <p14:sldIdLst>
            <p14:sldId id="258"/>
            <p14:sldId id="320"/>
            <p14:sldId id="321"/>
            <p14:sldId id="261"/>
          </p14:sldIdLst>
        </p14:section>
        <p14:section name="CreateAndDeploy" id="{7FA1DC5A-3D9A-4EAA-8173-31BB96932745}">
          <p14:sldIdLst>
            <p14:sldId id="286"/>
            <p14:sldId id="322"/>
            <p14:sldId id="323"/>
            <p14:sldId id="324"/>
            <p14:sldId id="291"/>
          </p14:sldIdLst>
        </p14:section>
        <p14:section name="Security" id="{768E59F6-D566-46F6-A1F0-4128F302F68B}">
          <p14:sldIdLst>
            <p14:sldId id="292"/>
            <p14:sldId id="308"/>
            <p14:sldId id="332"/>
            <p14:sldId id="309"/>
            <p14:sldId id="331"/>
            <p14:sldId id="341"/>
            <p14:sldId id="328"/>
          </p14:sldIdLst>
        </p14:section>
        <p14:section name="AdvancedCapabilities" id="{CBAF5FD2-CEB9-4428-9EAA-5D136B11F861}">
          <p14:sldIdLst>
            <p14:sldId id="295"/>
            <p14:sldId id="296"/>
            <p14:sldId id="297"/>
            <p14:sldId id="337"/>
            <p14:sldId id="335"/>
          </p14:sldIdLst>
        </p14:section>
        <p14:section name="Appendix" id="{F907350F-8D66-44C4-8D7F-C48E33350CBC}">
          <p14:sldIdLst>
            <p14:sldId id="281"/>
            <p14:sldId id="307"/>
            <p14:sldId id="305"/>
            <p14:sldId id="283"/>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86897" autoAdjust="0"/>
  </p:normalViewPr>
  <p:slideViewPr>
    <p:cSldViewPr snapToGrid="0">
      <p:cViewPr varScale="1">
        <p:scale>
          <a:sx n="107" d="100"/>
          <a:sy n="107" d="100"/>
        </p:scale>
        <p:origin x="864" y="102"/>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100" d="100"/>
        <a:sy n="100" d="100"/>
      </p:scale>
      <p:origin x="0" y="0"/>
    </p:cViewPr>
  </p:notesTextViewPr>
  <p:sorterViewPr>
    <p:cViewPr varScale="1">
      <p:scale>
        <a:sx n="100" d="100"/>
        <a:sy n="100" d="100"/>
      </p:scale>
      <p:origin x="0" y="-5592"/>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6.fntdata"/><Relationship Id="rId48"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8/20/2013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8/20/2013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Microsoft’ continuous Private to Public Cloud Offering</a:t>
            </a:r>
            <a:r>
              <a:rPr lang="en-US" baseline="0" dirty="0" smtClean="0">
                <a:effectLst/>
                <a:latin typeface="Segoe UI" panose="020B0502040204020203" pitchFamily="34" charset="0"/>
              </a:rPr>
              <a:t>, but this presentation will focus on Microsoft’s relational database </a:t>
            </a:r>
            <a:r>
              <a:rPr lang="en-US" baseline="0" dirty="0" err="1" smtClean="0">
                <a:effectLst/>
                <a:latin typeface="Segoe UI" panose="020B0502040204020203" pitchFamily="34" charset="0"/>
              </a:rPr>
              <a:t>PaaS</a:t>
            </a:r>
            <a:r>
              <a:rPr lang="en-US" baseline="0" dirty="0" smtClean="0">
                <a:effectLst/>
                <a:latin typeface="Segoe UI" panose="020B0502040204020203" pitchFamily="34" charset="0"/>
              </a:rPr>
              <a:t> offering.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a:t>
            </a:r>
            <a:r>
              <a:rPr lang="en-US" sz="800" b="1" baseline="0" dirty="0" smtClean="0"/>
              <a:t>However, Windows Azure SQL Database extends SQL Server capabilities to the cloud by offering SQL Server as a relational database service.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latin typeface="Segoe UI" panose="020B0502040204020203" pitchFamily="34" charset="0"/>
              </a:rPr>
              <a:t>Announced</a:t>
            </a:r>
            <a:r>
              <a:rPr lang="en-US" baseline="0" dirty="0" smtClean="0">
                <a:effectLst/>
                <a:latin typeface="Segoe UI" panose="020B0502040204020203" pitchFamily="34" charset="0"/>
              </a:rPr>
              <a:t> New </a:t>
            </a:r>
            <a:r>
              <a:rPr lang="en-US" baseline="0" dirty="0" err="1" smtClean="0">
                <a:effectLst/>
                <a:latin typeface="Segoe UI" panose="020B0502040204020203" pitchFamily="34" charset="0"/>
              </a:rPr>
              <a:t>IaaS</a:t>
            </a:r>
            <a:r>
              <a:rPr lang="en-US" baseline="0" dirty="0" smtClean="0">
                <a:effectLst/>
                <a:latin typeface="Segoe UI" panose="020B0502040204020203" pitchFamily="34" charset="0"/>
              </a:rPr>
              <a:t> offering in June</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provides SQL Server as a relational service.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server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11</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12</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Windows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a:t>
            </a:r>
            <a:r>
              <a:rPr lang="en-US" b="0" baseline="0" smtClean="0"/>
              <a:t>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87716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Windows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644585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Windows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42905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Migrating an on-premises</a:t>
            </a:r>
            <a:r>
              <a:rPr lang="en-US" baseline="0" dirty="0" smtClean="0"/>
              <a:t> database to </a:t>
            </a:r>
            <a:r>
              <a:rPr lang="en-US" dirty="0" smtClean="0"/>
              <a:t>SQL Database DB using</a:t>
            </a:r>
            <a:r>
              <a:rPr lang="en-US" baseline="0" dirty="0" smtClean="0"/>
              <a:t> SQL Server 2012 and </a:t>
            </a:r>
            <a:r>
              <a:rPr lang="en-US" baseline="0" dirty="0" err="1" smtClean="0"/>
              <a:t>dacpacs</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16</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17</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two areas where Windows Azure SQL Database can be secured.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Security is vitally important and</a:t>
            </a:r>
            <a:r>
              <a:rPr lang="en-US" baseline="0" dirty="0" smtClean="0">
                <a:effectLst/>
              </a:rPr>
              <a:t> has not be overlooked. Windows Azure SQL Database takes security seriously.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Set security</a:t>
            </a:r>
            <a:r>
              <a:rPr lang="en-US" baseline="0" dirty="0" smtClean="0">
                <a:effectLst/>
                <a:latin typeface="Segoe UI" panose="020B0502040204020203" pitchFamily="34" charset="0"/>
              </a:rPr>
              <a:t> options on the server itself</a:t>
            </a:r>
            <a:endParaRPr lang="en-US" dirty="0" smtClean="0">
              <a:effectLst/>
            </a:endParaRPr>
          </a:p>
          <a:p>
            <a:pPr rtl="0"/>
            <a:r>
              <a:rPr lang="en-US" dirty="0" smtClean="0">
                <a:effectLst/>
                <a:latin typeface="Segoe UI" panose="020B0502040204020203" pitchFamily="34" charset="0"/>
              </a:rPr>
              <a:t>Security within the database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This</a:t>
            </a:r>
            <a:r>
              <a:rPr lang="en-US" baseline="0" dirty="0" smtClean="0">
                <a:effectLst/>
                <a:latin typeface="Segoe UI" panose="020B0502040204020203" pitchFamily="34" charset="0"/>
              </a:rPr>
              <a:t> doesn’t leave the application free of any responsibility…some settings are required to be set within the application.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165206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054291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database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At</a:t>
            </a:r>
            <a:r>
              <a:rPr lang="en-US" baseline="0" dirty="0" smtClean="0">
                <a:effectLst/>
                <a:latin typeface="Segoe UI" panose="020B0502040204020203" pitchFamily="34" charset="0"/>
              </a:rPr>
              <a:t> the database level, you’ll notice security similarities as that of on-premises. Much of the same security design principles that apply on-premises also apply in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3175" lvl="1" indent="0" defTabSz="914325">
              <a:spcBef>
                <a:spcPts val="900"/>
              </a:spcBef>
              <a:buNone/>
            </a:pPr>
            <a:r>
              <a:rPr lang="en-US" sz="1600" spc="-51" dirty="0" smtClean="0"/>
              <a:t>Logins must have an associated user account to connect to a database</a:t>
            </a:r>
          </a:p>
          <a:p>
            <a:pPr marL="3175" lvl="1" indent="0" defTabSz="914325">
              <a:spcBef>
                <a:spcPts val="900"/>
              </a:spcBef>
              <a:buNone/>
            </a:pPr>
            <a:r>
              <a:rPr lang="en-US" sz="1600" spc="-51" dirty="0" smtClean="0"/>
              <a:t>The admin login is automatically associated with a special user known as </a:t>
            </a:r>
            <a:r>
              <a:rPr lang="en-US" sz="1600" b="1" spc="-51" dirty="0" err="1" smtClean="0"/>
              <a:t>dbo</a:t>
            </a:r>
            <a:r>
              <a:rPr lang="en-US" sz="1600" spc="-51" dirty="0" smtClean="0"/>
              <a:t> (database owner)</a:t>
            </a:r>
          </a:p>
          <a:p>
            <a:pPr marL="3175" lvl="1" indent="0" defTabSz="914325">
              <a:spcBef>
                <a:spcPts val="900"/>
              </a:spcBef>
              <a:buNone/>
            </a:pPr>
            <a:r>
              <a:rPr lang="en-US" sz="1600" spc="-51" dirty="0" smtClean="0"/>
              <a:t>The </a:t>
            </a:r>
            <a:r>
              <a:rPr lang="en-US" sz="1600" spc="-51" dirty="0" err="1" smtClean="0"/>
              <a:t>dbo</a:t>
            </a:r>
            <a:r>
              <a:rPr lang="en-US" sz="1600" spc="-51" dirty="0" smtClean="0"/>
              <a:t> has full rights in the database and should only be used for administration</a:t>
            </a:r>
          </a:p>
          <a:p>
            <a:pPr marL="3175" lvl="1" indent="0" defTabSz="914325">
              <a:spcBef>
                <a:spcPts val="900"/>
              </a:spcBef>
              <a:buNone/>
            </a:pPr>
            <a:r>
              <a:rPr lang="en-US" sz="1600" spc="-51" dirty="0" smtClean="0"/>
              <a:t>Manage users with CREATE / ALTER / DROP USER commands</a:t>
            </a:r>
          </a:p>
          <a:p>
            <a:pPr marL="3175" lvl="1" indent="0" defTabSz="914325">
              <a:spcBef>
                <a:spcPts val="900"/>
              </a:spcBef>
              <a:buNone/>
            </a:pPr>
            <a:r>
              <a:rPr lang="en-US" sz="1600" spc="-51" dirty="0" smtClean="0"/>
              <a:t>Add users to system or user-defined database roles to grant privileges via </a:t>
            </a:r>
            <a:r>
              <a:rPr lang="en-US" sz="1600" spc="-51" dirty="0" err="1" smtClean="0"/>
              <a:t>sp_add_rolemember</a:t>
            </a:r>
            <a:endParaRPr lang="en-US" sz="1600" spc="-51" dirty="0" smtClean="0"/>
          </a:p>
          <a:p>
            <a:pPr marL="3175" lvl="1" indent="0" defTabSz="914325">
              <a:spcBef>
                <a:spcPts val="900"/>
              </a:spcBef>
              <a:buNone/>
            </a:pPr>
            <a:r>
              <a:rPr lang="en-US" sz="1600" spc="-51" dirty="0" smtClean="0"/>
              <a:t>Organize database objects into schema containers based upon common access control requirements, and grant privileges to schema containers instead of individual objects for better productivity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3175" lvl="1" indent="0" defTabSz="914325">
              <a:spcBef>
                <a:spcPts val="900"/>
              </a:spcBef>
              <a:buNone/>
            </a:pP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34581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Windows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Windows Azure 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21</a:t>
            </a:fld>
            <a:endParaRPr lang="en-US"/>
          </a:p>
        </p:txBody>
      </p:sp>
    </p:spTree>
    <p:extLst>
      <p:ext uri="{BB962C8B-B14F-4D97-AF65-F5344CB8AC3E}">
        <p14:creationId xmlns:p14="http://schemas.microsoft.com/office/powerpoint/2010/main" val="224777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Windows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Windows Azure 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2876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Windows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900" baseline="0" dirty="0" smtClean="0"/>
              <a:t>Introduce the additional services and capabilities on top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Windows</a:t>
            </a:r>
            <a:r>
              <a:rPr lang="en-US" baseline="0" dirty="0" smtClean="0">
                <a:effectLst/>
                <a:latin typeface="Segoe UI" panose="020B0502040204020203" pitchFamily="34" charset="0"/>
              </a:rPr>
              <a:t> Azure SQL Database provides the enterprise-ready relational database capabilities in the cloud, but SQL Database includes additional capabilities and services that make SQL Database even more powerful.</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Powerful</a:t>
            </a:r>
            <a:r>
              <a:rPr lang="en-US" baseline="0" dirty="0" smtClean="0">
                <a:effectLst/>
                <a:latin typeface="Segoe UI" panose="020B0502040204020203" pitchFamily="34" charset="0"/>
              </a:rPr>
              <a:t> services that provide improved efficiencies and operational agility</a:t>
            </a:r>
            <a:endParaRPr lang="en-US" dirty="0" smtClean="0">
              <a:effectLst/>
            </a:endParaRPr>
          </a:p>
          <a:p>
            <a:pPr rtl="0"/>
            <a:r>
              <a:rPr lang="en-US" dirty="0" smtClean="0">
                <a:effectLst/>
                <a:latin typeface="Segoe UI" panose="020B0502040204020203" pitchFamily="34" charset="0"/>
              </a:rPr>
              <a:t>Quarterly updates</a:t>
            </a:r>
            <a:r>
              <a:rPr lang="en-US" baseline="0" dirty="0" smtClean="0">
                <a:effectLst/>
                <a:latin typeface="Segoe UI" panose="020B0502040204020203" pitchFamily="34" charset="0"/>
              </a:rPr>
              <a:t> -&gt; instead of waiting 18 months for a Service Pack, SQL Database is updated quarterly</a:t>
            </a:r>
          </a:p>
          <a:p>
            <a:pPr rtl="0"/>
            <a:r>
              <a:rPr lang="en-US" baseline="0" dirty="0" smtClean="0">
                <a:effectLst/>
                <a:latin typeface="Segoe UI" panose="020B0502040204020203" pitchFamily="34" charset="0"/>
              </a:rPr>
              <a:t>Opportunities for the developer to work with cloud services and develop applications for new markets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SQL Reporting -&gt;</a:t>
            </a:r>
            <a:r>
              <a:rPr lang="en-US" baseline="0" dirty="0" smtClean="0">
                <a:effectLst/>
                <a:latin typeface="Segoe UI" panose="020B0502040204020203" pitchFamily="34" charset="0"/>
              </a:rPr>
              <a:t> Recently made generally available to the public, now brings highly-available and scalable reporting to the cloud</a:t>
            </a:r>
          </a:p>
          <a:p>
            <a:pPr rtl="0"/>
            <a:r>
              <a:rPr lang="en-US" baseline="0" dirty="0" smtClean="0">
                <a:effectLst/>
                <a:latin typeface="Segoe UI" panose="020B0502040204020203" pitchFamily="34" charset="0"/>
              </a:rPr>
              <a:t>SQL Data Sync -&gt; Data Synchronization without the headaches of learning SQL Replication</a:t>
            </a:r>
          </a:p>
          <a:p>
            <a:pPr rtl="0"/>
            <a:r>
              <a:rPr lang="en-US" baseline="0" dirty="0" smtClean="0">
                <a:effectLst/>
                <a:latin typeface="Segoe UI" panose="020B0502040204020203" pitchFamily="34" charset="0"/>
              </a:rPr>
              <a:t>SQL Federation -&gt; On-demand database scalability without application downtime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580094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900" baseline="0" dirty="0" smtClean="0"/>
              <a:t>Define the SQL Reporting service and use it as another example of a managed service we’re providing today for databases, but that will extend more broadly in the future.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same great reporting service you know and</a:t>
            </a:r>
            <a:r>
              <a:rPr lang="en-US" baseline="0" dirty="0" smtClean="0">
                <a:effectLst/>
                <a:latin typeface="Segoe UI" panose="020B0502040204020203" pitchFamily="34" charset="0"/>
              </a:rPr>
              <a:t> love on-premises has been extended to the cloud and offered as a highly-available service on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SQL</a:t>
            </a:r>
            <a:r>
              <a:rPr lang="en-US" baseline="0" dirty="0" smtClean="0"/>
              <a:t> Reporting is based on SQL Server Reporting Services offered as a service</a:t>
            </a:r>
          </a:p>
          <a:p>
            <a:r>
              <a:rPr lang="en-US" baseline="0" dirty="0" smtClean="0"/>
              <a:t>Automatic High Availability through the benefits of the Azure platform</a:t>
            </a:r>
          </a:p>
          <a:p>
            <a:r>
              <a:rPr lang="en-US" baseline="0" dirty="0" smtClean="0"/>
              <a:t>Provision a report server in only minutes with just a few clicks of the mouse</a:t>
            </a:r>
          </a:p>
          <a:p>
            <a:r>
              <a:rPr lang="en-US" baseline="0" dirty="0" smtClean="0"/>
              <a:t>No need to install your own reporting services instance or apply updates</a:t>
            </a:r>
            <a:endParaRPr lang="en-US" dirty="0" smtClean="0"/>
          </a:p>
          <a:p>
            <a:r>
              <a:rPr lang="en-US" dirty="0" smtClean="0"/>
              <a:t>Developers can deliver highly visual and interactive reports as an integrated</a:t>
            </a:r>
            <a:r>
              <a:rPr lang="en-US" baseline="0" dirty="0" smtClean="0"/>
              <a:t> part of a Windows Azure based solution. </a:t>
            </a:r>
          </a:p>
          <a:p>
            <a:r>
              <a:rPr lang="en-US" baseline="0" dirty="0" smtClean="0"/>
              <a:t>Build reports using same familiar tools</a:t>
            </a: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http://msdn.microsoft.com/en-us/library/windowsazure/gg430130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1586827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baseline="0" dirty="0" smtClean="0"/>
              <a:t>Introduce the data sync service as an added capability on top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Finally,</a:t>
            </a:r>
            <a:r>
              <a:rPr lang="en-US" baseline="0" dirty="0" smtClean="0">
                <a:effectLst/>
                <a:latin typeface="Segoe UI" panose="020B0502040204020203" pitchFamily="34" charset="0"/>
              </a:rPr>
              <a:t> a solution that allows developers to e</a:t>
            </a:r>
            <a:r>
              <a:rPr lang="en-US" dirty="0" smtClean="0">
                <a:effectLst/>
                <a:latin typeface="Segoe UI" panose="020B0502040204020203" pitchFamily="34" charset="0"/>
              </a:rPr>
              <a:t>asily create and schedule bi-directional synchronizations</a:t>
            </a:r>
            <a:r>
              <a:rPr lang="en-US" baseline="0" dirty="0" smtClean="0">
                <a:effectLst/>
                <a:latin typeface="Segoe UI" panose="020B0502040204020203" pitchFamily="34" charset="0"/>
              </a:rPr>
              <a:t> without investing in maintaining custom sync software.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b="0" dirty="0" smtClean="0"/>
              <a:t>Leverage the Microsoft Windows Azure platform and Microsoft SQL Azure without the necessity of creating and managing your own synchronization</a:t>
            </a:r>
            <a:r>
              <a:rPr lang="en-US" b="0" baseline="0" dirty="0" smtClean="0"/>
              <a:t> code.</a:t>
            </a:r>
          </a:p>
          <a:p>
            <a:pPr marL="171450" indent="-171450">
              <a:buFont typeface="Arial" pitchFamily="34" charset="0"/>
              <a:buChar char="•"/>
            </a:pPr>
            <a:r>
              <a:rPr lang="en-US" dirty="0" smtClean="0"/>
              <a:t>Conflict resolution</a:t>
            </a:r>
          </a:p>
          <a:p>
            <a:pPr marL="171450" indent="-171450">
              <a:buFont typeface="Arial" pitchFamily="34" charset="0"/>
              <a:buChar char="•"/>
            </a:pPr>
            <a:r>
              <a:rPr lang="en-US" dirty="0" smtClean="0"/>
              <a:t>Bi-directional</a:t>
            </a:r>
          </a:p>
          <a:p>
            <a:pPr marL="171450" indent="-171450">
              <a:buFont typeface="Arial" pitchFamily="34" charset="0"/>
              <a:buChar char="•"/>
            </a:pPr>
            <a:r>
              <a:rPr lang="en-US" dirty="0" smtClean="0"/>
              <a:t>Based</a:t>
            </a:r>
            <a:r>
              <a:rPr lang="en-US" baseline="0" dirty="0" smtClean="0"/>
              <a:t> on the Sync Framework</a:t>
            </a:r>
          </a:p>
          <a:p>
            <a:pPr marL="171450" indent="-171450">
              <a:buFont typeface="Arial" pitchFamily="34" charset="0"/>
              <a:buChar char="•"/>
            </a:pPr>
            <a:r>
              <a:rPr lang="en-US" baseline="0" dirty="0" smtClean="0"/>
              <a:t>NO CODE!</a:t>
            </a:r>
            <a:endParaRPr lang="en-US" dirty="0" smtClean="0"/>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http://msdn.microsoft.com/en-us/library/windowsazure/hh456371</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925975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a:t>
            </a:r>
            <a:r>
              <a:rPr lang="en-US" dirty="0" smtClean="0"/>
              <a:t>Creating</a:t>
            </a:r>
            <a:r>
              <a:rPr lang="en-US" baseline="0" dirty="0" smtClean="0"/>
              <a:t> a SQL Data Sync (SQL Azure to SQL Azure)</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946970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SQL</a:t>
            </a:r>
            <a:r>
              <a:rPr lang="en-US" baseline="0" dirty="0" smtClean="0">
                <a:effectLst/>
                <a:latin typeface="Segoe UI" panose="020B0502040204020203" pitchFamily="34" charset="0"/>
              </a:rPr>
              <a:t> Database pricing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Reduced database rates as of February 2012</a:t>
            </a:r>
          </a:p>
          <a:p>
            <a:pPr rtl="0"/>
            <a:r>
              <a:rPr lang="en-US" b="1" dirty="0" smtClean="0">
                <a:effectLst/>
                <a:latin typeface="Segoe UI" panose="020B0502040204020203" pitchFamily="34" charset="0"/>
              </a:rPr>
              <a:t>Notes:</a:t>
            </a:r>
            <a:endParaRPr lang="en-US" dirty="0" smtClean="0">
              <a:effectLst/>
            </a:endParaRPr>
          </a:p>
          <a:p>
            <a:r>
              <a:rPr lang="en-US" dirty="0" smtClean="0"/>
              <a:t>http://www.windowsazure.com/en-us/pricing/details/#data-management</a:t>
            </a:r>
          </a:p>
          <a:p>
            <a:r>
              <a:rPr lang="en-US" dirty="0" smtClean="0"/>
              <a:t>http://www.windowsazure.com/en-us/pricing/details/#data-transfers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Windows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Windows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Windows Azure platform account. The billing and metering aspect of the services layer enables multi-tenant support by providing monitoring and billing for database usage based on individual Windows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Windows Azure 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Windows Azure 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17298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8</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a:p>
            <a:pPr rtl="0"/>
            <a:r>
              <a:rPr lang="en-US" baseline="0" dirty="0" smtClean="0">
                <a:effectLst/>
                <a:latin typeface="Segoe UI" panose="020B0502040204020203" pitchFamily="34" charset="0"/>
              </a:rPr>
              <a:t>Scalability using SQL Federation (discussed later in the presentation).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Windows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556554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8/20/2013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a:t>Introduction T</a:t>
            </a:r>
            <a:r>
              <a:rPr lang="en-US" dirty="0" smtClean="0"/>
              <a:t>o Windows Azure SQL Database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Provisioning</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966" y="4413738"/>
            <a:ext cx="5066198" cy="2139462"/>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9" name="Content Placeholder 2"/>
          <p:cNvSpPr txBox="1">
            <a:spLocks/>
          </p:cNvSpPr>
          <p:nvPr/>
        </p:nvSpPr>
        <p:spPr>
          <a:xfrm>
            <a:off x="519113"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Server </a:t>
            </a:r>
            <a:r>
              <a:rPr lang="en-US" sz="2800" spc="-100" dirty="0" smtClean="0">
                <a:solidFill>
                  <a:schemeClr val="accent2">
                    <a:alpha val="99000"/>
                  </a:schemeClr>
                </a:solidFill>
                <a:latin typeface="Segoe UI Light" pitchFamily="34" charset="0"/>
              </a:rPr>
              <a:t>Defined</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Service head that contains databases</a:t>
            </a:r>
          </a:p>
          <a:p>
            <a:pPr marL="3175" lvl="1" indent="0" defTabSz="914325">
              <a:spcBef>
                <a:spcPts val="600"/>
              </a:spcBef>
              <a:buNone/>
            </a:pPr>
            <a:r>
              <a:rPr lang="en-US" sz="1400" spc="-51" dirty="0"/>
              <a:t>Connect via automatically generated FQDN (xxx.database.windows.net)</a:t>
            </a:r>
          </a:p>
          <a:p>
            <a:pPr marL="3175" lvl="1" indent="0" defTabSz="914325">
              <a:spcBef>
                <a:spcPts val="600"/>
              </a:spcBef>
              <a:buNone/>
            </a:pPr>
            <a:r>
              <a:rPr lang="en-US" sz="1400" spc="-51" dirty="0"/>
              <a:t>Initially contains only a </a:t>
            </a:r>
            <a:r>
              <a:rPr lang="en-US" sz="1400" b="1" spc="-51" dirty="0"/>
              <a:t>master</a:t>
            </a:r>
            <a:r>
              <a:rPr lang="en-US" sz="1400" spc="-51" dirty="0"/>
              <a:t> </a:t>
            </a:r>
            <a:r>
              <a:rPr lang="en-US" sz="1400" spc="-51" dirty="0" smtClean="0"/>
              <a:t>database</a:t>
            </a:r>
            <a:br>
              <a:rPr lang="en-US" sz="1400" spc="-51" dirty="0" smtClean="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 </a:t>
            </a:r>
            <a:r>
              <a:rPr lang="en-US" sz="2800" spc="-100" dirty="0" smtClean="0">
                <a:solidFill>
                  <a:schemeClr val="accent2">
                    <a:alpha val="99000"/>
                  </a:schemeClr>
                </a:solidFill>
                <a:latin typeface="Segoe UI Light" pitchFamily="34" charset="0"/>
              </a:rPr>
              <a:t>Servers </a:t>
            </a:r>
            <a:r>
              <a:rPr lang="en-US" sz="2800" spc="-100" dirty="0">
                <a:solidFill>
                  <a:schemeClr val="accent2">
                    <a:alpha val="99000"/>
                  </a:schemeClr>
                </a:solidFill>
                <a:latin typeface="Segoe UI Light" pitchFamily="34" charset="0"/>
              </a:rPr>
              <a:t>I</a:t>
            </a:r>
            <a:r>
              <a:rPr lang="en-US" sz="2800" spc="-100" dirty="0" smtClean="0">
                <a:solidFill>
                  <a:schemeClr val="accent2">
                    <a:alpha val="99000"/>
                  </a:schemeClr>
                </a:solidFill>
                <a:latin typeface="Segoe UI Light" pitchFamily="34" charset="0"/>
              </a:rPr>
              <a:t>nteractively</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Log on to Windows Azure Management Portal</a:t>
            </a:r>
          </a:p>
          <a:p>
            <a:pPr marL="3175" lvl="1" indent="0" defTabSz="914325">
              <a:spcBef>
                <a:spcPts val="600"/>
              </a:spcBef>
              <a:buNone/>
            </a:pPr>
            <a:r>
              <a:rPr lang="en-US" sz="1400" spc="-51" dirty="0"/>
              <a:t>Create a </a:t>
            </a:r>
            <a:r>
              <a:rPr lang="en-US" sz="1400" spc="-51" dirty="0" smtClean="0"/>
              <a:t>SQL Database </a:t>
            </a:r>
            <a:r>
              <a:rPr lang="en-US" sz="1400" spc="-51" dirty="0"/>
              <a:t>server</a:t>
            </a:r>
          </a:p>
          <a:p>
            <a:pPr marL="3175" lvl="1" indent="0" defTabSz="914325">
              <a:spcBef>
                <a:spcPts val="600"/>
              </a:spcBef>
              <a:buNone/>
            </a:pPr>
            <a:r>
              <a:rPr lang="en-US" sz="1400" spc="-51" dirty="0"/>
              <a:t>Specify admin login credentials</a:t>
            </a:r>
          </a:p>
          <a:p>
            <a:pPr marL="3175" lvl="1" indent="0" defTabSz="914325">
              <a:spcBef>
                <a:spcPts val="600"/>
              </a:spcBef>
              <a:buNone/>
            </a:pPr>
            <a:r>
              <a:rPr lang="en-US" sz="1400" spc="-51" dirty="0"/>
              <a:t>Add firewall rules and enable service </a:t>
            </a:r>
            <a:r>
              <a:rPr lang="en-US" sz="1400" spc="-51" dirty="0" smtClean="0"/>
              <a:t>access</a:t>
            </a:r>
            <a:br>
              <a:rPr lang="en-US" sz="1400" spc="-51" dirty="0" smtClean="0"/>
            </a:br>
            <a:endParaRPr lang="en-US" sz="1400" spc="-51"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Automate S</a:t>
            </a:r>
            <a:r>
              <a:rPr lang="en-US" sz="2800" spc="-100" dirty="0" smtClean="0">
                <a:solidFill>
                  <a:schemeClr val="accent2">
                    <a:alpha val="99000"/>
                  </a:schemeClr>
                </a:solidFill>
                <a:latin typeface="Segoe UI Light" pitchFamily="34" charset="0"/>
              </a:rPr>
              <a:t>erver </a:t>
            </a:r>
            <a:r>
              <a:rPr lang="en-US" sz="2800" spc="-100" dirty="0">
                <a:solidFill>
                  <a:schemeClr val="accent2">
                    <a:alpha val="99000"/>
                  </a:schemeClr>
                </a:solidFill>
                <a:latin typeface="Segoe UI Light" pitchFamily="34" charset="0"/>
              </a:rPr>
              <a:t>P</a:t>
            </a:r>
            <a:r>
              <a:rPr lang="en-US" sz="2800" spc="-100" dirty="0" smtClean="0">
                <a:solidFill>
                  <a:schemeClr val="accent2">
                    <a:alpha val="99000"/>
                  </a:schemeClr>
                </a:solidFill>
                <a:latin typeface="Segoe UI Light" pitchFamily="34" charset="0"/>
              </a:rPr>
              <a:t>rovisioning</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Use Windows Azure Platform PowerShell cmdlets </a:t>
            </a:r>
            <a:r>
              <a:rPr lang="en-US" sz="1400" spc="-51" dirty="0" smtClean="0"/>
              <a:t/>
            </a:r>
            <a:br>
              <a:rPr lang="en-US" sz="1400" spc="-51" dirty="0" smtClean="0"/>
            </a:br>
            <a:r>
              <a:rPr lang="en-US" sz="1400" spc="-51" dirty="0" smtClean="0"/>
              <a:t>(</a:t>
            </a:r>
            <a:r>
              <a:rPr lang="en-US" sz="1400" spc="-51" dirty="0"/>
              <a:t>or use REST API directly)</a:t>
            </a:r>
          </a:p>
          <a:p>
            <a:pPr marL="3175" lvl="1" indent="0" defTabSz="914325">
              <a:spcBef>
                <a:spcPts val="600"/>
              </a:spcBef>
              <a:buNone/>
            </a:pPr>
            <a:r>
              <a:rPr lang="en-US" sz="1400" b="1" spc="-51" dirty="0"/>
              <a:t>wappowershell.codeplex.com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824" y="1495122"/>
            <a:ext cx="3103263" cy="270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8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fade">
                                      <p:cBhvr>
                                        <p:cTn id="40" dur="500"/>
                                        <p:tgtEl>
                                          <p:spTgt spid="9">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fade">
                                      <p:cBhvr>
                                        <p:cTn id="43" dur="500"/>
                                        <p:tgtEl>
                                          <p:spTgt spid="9">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fade">
                                      <p:cBhvr>
                                        <p:cTn id="46" dur="500"/>
                                        <p:tgtEl>
                                          <p:spTgt spid="9">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Creating </a:t>
            </a:r>
            <a:r>
              <a:rPr lang="en-US" dirty="0"/>
              <a:t>A</a:t>
            </a:r>
            <a:r>
              <a:rPr lang="en-US" sz="4800" dirty="0" smtClean="0"/>
              <a:t> SQL </a:t>
            </a:r>
            <a:br>
              <a:rPr lang="en-US" sz="4800" dirty="0" smtClean="0"/>
            </a:br>
            <a:r>
              <a:rPr lang="en-US" sz="4800" dirty="0" smtClean="0"/>
              <a:t>Database Server</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r>
              <a:rPr lang="en-US" dirty="0" smtClean="0"/>
              <a:t>Create </a:t>
            </a:r>
            <a:r>
              <a:rPr lang="en-US" dirty="0"/>
              <a:t>A</a:t>
            </a:r>
            <a:r>
              <a:rPr lang="en-US" dirty="0" smtClean="0"/>
              <a:t>nd </a:t>
            </a:r>
            <a:r>
              <a:rPr lang="en-US" dirty="0"/>
              <a:t>Deploy </a:t>
            </a:r>
            <a:r>
              <a:rPr lang="en-US" dirty="0" smtClean="0"/>
              <a:t/>
            </a:r>
            <a:br>
              <a:rPr lang="en-US" dirty="0" smtClean="0"/>
            </a:br>
            <a:r>
              <a:rPr lang="en-US" dirty="0" smtClean="0"/>
              <a:t>Your </a:t>
            </a:r>
            <a:r>
              <a:rPr lang="en-US" dirty="0"/>
              <a:t>Database</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en-US" dirty="0">
              <a:solidFill>
                <a:srgbClr val="92D050"/>
              </a:solidFill>
            </a:endParaRPr>
          </a:p>
        </p:txBody>
      </p:sp>
      <p:sp>
        <p:nvSpPr>
          <p:cNvPr id="7"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Use </a:t>
            </a:r>
            <a:r>
              <a:rPr lang="en-US" sz="2800" spc="-100" dirty="0" smtClean="0">
                <a:solidFill>
                  <a:schemeClr val="accent2">
                    <a:alpha val="99000"/>
                  </a:schemeClr>
                </a:solidFill>
                <a:latin typeface="Segoe UI Light" pitchFamily="34" charset="0"/>
              </a:rPr>
              <a:t>Familiar </a:t>
            </a:r>
            <a:r>
              <a:rPr lang="en-US" sz="2800" spc="-100" dirty="0">
                <a:solidFill>
                  <a:schemeClr val="accent2">
                    <a:alpha val="99000"/>
                  </a:schemeClr>
                </a:solidFill>
                <a:latin typeface="Segoe UI Light" pitchFamily="34" charset="0"/>
              </a:rPr>
              <a:t>T</a:t>
            </a:r>
            <a:r>
              <a:rPr lang="en-US" sz="2800" spc="-100" dirty="0" smtClean="0">
                <a:solidFill>
                  <a:schemeClr val="accent2">
                    <a:alpha val="99000"/>
                  </a:schemeClr>
                </a:solidFill>
                <a:latin typeface="Segoe UI Light" pitchFamily="34" charset="0"/>
              </a:rPr>
              <a:t>echnologies</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smtClean="0"/>
              <a:t>Transact-SQL</a:t>
            </a:r>
            <a:endParaRPr lang="en-US" sz="1400" spc="-51" dirty="0"/>
          </a:p>
          <a:p>
            <a:pPr marL="3175" lvl="1" indent="0" defTabSz="914325">
              <a:spcBef>
                <a:spcPts val="900"/>
              </a:spcBef>
              <a:buNone/>
            </a:pPr>
            <a:r>
              <a:rPr lang="en-US" sz="1400" spc="-51" dirty="0" smtClean="0"/>
              <a:t>Languages</a:t>
            </a:r>
            <a:endParaRPr lang="en-US" sz="1400" spc="-51" dirty="0"/>
          </a:p>
          <a:p>
            <a:pPr marL="228600" lvl="1" indent="0" defTabSz="914325">
              <a:spcBef>
                <a:spcPts val="600"/>
              </a:spcBef>
              <a:buNone/>
            </a:pPr>
            <a:r>
              <a:rPr lang="en-US" sz="1200" spc="-51" dirty="0"/>
              <a:t>.NET Framework (C#, Visual Basic, F#) via ADO.NET</a:t>
            </a:r>
          </a:p>
          <a:p>
            <a:pPr marL="228600" lvl="1" indent="0" defTabSz="914325">
              <a:spcBef>
                <a:spcPts val="600"/>
              </a:spcBef>
              <a:buNone/>
            </a:pPr>
            <a:r>
              <a:rPr lang="en-US" sz="1200" spc="-51" dirty="0"/>
              <a:t>C / C++ via ODBC</a:t>
            </a:r>
          </a:p>
          <a:p>
            <a:pPr marL="228600" lvl="1" indent="0" defTabSz="914325">
              <a:spcBef>
                <a:spcPts val="600"/>
              </a:spcBef>
              <a:buNone/>
            </a:pPr>
            <a:r>
              <a:rPr lang="en-US" sz="1200" spc="-51" dirty="0"/>
              <a:t>Java via Microsoft JDBC provider</a:t>
            </a:r>
          </a:p>
          <a:p>
            <a:pPr marL="228600" lvl="1" indent="0" defTabSz="914325">
              <a:spcBef>
                <a:spcPts val="600"/>
              </a:spcBef>
              <a:buNone/>
            </a:pPr>
            <a:r>
              <a:rPr lang="en-US" sz="1200" spc="-51" dirty="0"/>
              <a:t>PHP via Microsoft PHP provider</a:t>
            </a:r>
          </a:p>
          <a:p>
            <a:pPr marL="3175" lvl="1" indent="0" defTabSz="914325">
              <a:spcBef>
                <a:spcPts val="900"/>
              </a:spcBef>
              <a:buNone/>
            </a:pPr>
            <a:r>
              <a:rPr lang="en-US" sz="1400" spc="-51" dirty="0" smtClean="0"/>
              <a:t>Frameworks</a:t>
            </a:r>
            <a:endParaRPr lang="en-US" sz="1400" spc="-51" dirty="0"/>
          </a:p>
          <a:p>
            <a:pPr marL="228600" lvl="1" indent="0" defTabSz="914325">
              <a:spcBef>
                <a:spcPts val="600"/>
              </a:spcBef>
              <a:buNone/>
            </a:pPr>
            <a:r>
              <a:rPr lang="en-US" sz="1200" spc="-51" dirty="0"/>
              <a:t>OData, Entity Framework, WCF Data Services, NHibernate</a:t>
            </a:r>
          </a:p>
          <a:p>
            <a:pPr marL="3175" lvl="1" indent="0" defTabSz="914325">
              <a:spcBef>
                <a:spcPts val="900"/>
              </a:spcBef>
              <a:buNone/>
            </a:pPr>
            <a:r>
              <a:rPr lang="en-US" sz="1400" spc="-51" dirty="0" smtClean="0"/>
              <a:t>Tools</a:t>
            </a:r>
            <a:endParaRPr lang="en-US" sz="1400" spc="-51" dirty="0"/>
          </a:p>
          <a:p>
            <a:pPr marL="228600" lvl="1" indent="0" defTabSz="914325">
              <a:spcBef>
                <a:spcPts val="600"/>
              </a:spcBef>
              <a:buNone/>
            </a:pPr>
            <a:r>
              <a:rPr lang="en-US" sz="1200" spc="-51" dirty="0"/>
              <a:t>SQL Server Management Studio (2008 R2 and later)</a:t>
            </a:r>
          </a:p>
          <a:p>
            <a:pPr marL="228600" lvl="1" indent="0" defTabSz="914325">
              <a:spcBef>
                <a:spcPts val="600"/>
              </a:spcBef>
              <a:buNone/>
            </a:pPr>
            <a:r>
              <a:rPr lang="en-US" sz="1200" spc="-51" dirty="0"/>
              <a:t>SQL Server command-line utilities (SQLCMD, BCP)</a:t>
            </a:r>
          </a:p>
          <a:p>
            <a:pPr marL="228600" lvl="1" indent="0" defTabSz="914325">
              <a:spcBef>
                <a:spcPts val="600"/>
              </a:spcBef>
              <a:buNone/>
            </a:pPr>
            <a:r>
              <a:rPr lang="en-US" sz="1200" spc="-51" dirty="0"/>
              <a:t>CA Erwin</a:t>
            </a:r>
            <a:r>
              <a:rPr lang="en-US" sz="1200" spc="-51" baseline="30000" dirty="0"/>
              <a:t>®</a:t>
            </a:r>
            <a:r>
              <a:rPr lang="en-US" sz="1200" spc="-51" dirty="0"/>
              <a:t> Data Modeler</a:t>
            </a:r>
          </a:p>
          <a:p>
            <a:pPr marL="228600" lvl="1" indent="0" defTabSz="914325">
              <a:spcBef>
                <a:spcPts val="600"/>
              </a:spcBef>
              <a:buNone/>
            </a:pPr>
            <a:r>
              <a:rPr lang="en-US" sz="1200" spc="-51" dirty="0"/>
              <a:t>Embarcadero Technologies DBArtisan</a:t>
            </a:r>
            <a:r>
              <a:rPr lang="en-US" sz="1200" spc="-51" baseline="30000" dirty="0"/>
              <a:t>®</a:t>
            </a:r>
          </a:p>
        </p:txBody>
      </p:sp>
      <p:sp>
        <p:nvSpPr>
          <p:cNvPr id="8" name="Content Placeholder 2"/>
          <p:cNvSpPr txBox="1">
            <a:spLocks/>
          </p:cNvSpPr>
          <p:nvPr/>
        </p:nvSpPr>
        <p:spPr>
          <a:xfrm>
            <a:off x="6094413" y="1434269"/>
            <a:ext cx="5573712" cy="1934376"/>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SQL </a:t>
            </a:r>
            <a:r>
              <a:rPr lang="en-US" sz="2800" spc="-100" dirty="0">
                <a:solidFill>
                  <a:schemeClr val="accent2">
                    <a:alpha val="99000"/>
                  </a:schemeClr>
                </a:solidFill>
                <a:latin typeface="Segoe UI Light" pitchFamily="34" charset="0"/>
              </a:rPr>
              <a:t>Server C</a:t>
            </a:r>
            <a:r>
              <a:rPr lang="en-US" sz="2800" spc="-100" dirty="0" smtClean="0">
                <a:solidFill>
                  <a:schemeClr val="accent2">
                    <a:alpha val="99000"/>
                  </a:schemeClr>
                </a:solidFill>
                <a:latin typeface="Segoe UI Light" pitchFamily="34" charset="0"/>
              </a:rPr>
              <a:t>omparison</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a:t>Focus on logical vs. physical administration</a:t>
            </a:r>
          </a:p>
          <a:p>
            <a:pPr marL="3175" lvl="1" indent="0" defTabSz="914325">
              <a:spcBef>
                <a:spcPts val="900"/>
              </a:spcBef>
              <a:buNone/>
            </a:pPr>
            <a:r>
              <a:rPr lang="en-US" sz="1400" spc="-51" dirty="0"/>
              <a:t>Database and log files automatically placed</a:t>
            </a:r>
          </a:p>
          <a:p>
            <a:pPr marL="3175" lvl="1" indent="0" defTabSz="914325">
              <a:spcBef>
                <a:spcPts val="900"/>
              </a:spcBef>
              <a:buNone/>
            </a:pPr>
            <a:r>
              <a:rPr lang="en-US" sz="1400" spc="-51" dirty="0"/>
              <a:t>Three high-availability replicas maintained for every database</a:t>
            </a:r>
          </a:p>
          <a:p>
            <a:pPr marL="3175" lvl="1" indent="0" defTabSz="914325">
              <a:spcBef>
                <a:spcPts val="900"/>
              </a:spcBef>
              <a:buNone/>
            </a:pPr>
            <a:r>
              <a:rPr lang="en-US" sz="1400" spc="-51" dirty="0" smtClean="0"/>
              <a:t>Tables </a:t>
            </a:r>
            <a:r>
              <a:rPr lang="en-US" sz="1400" spc="-51" dirty="0"/>
              <a:t>require a clustered index</a:t>
            </a:r>
          </a:p>
          <a:p>
            <a:pPr marL="3175" lvl="1" indent="0" defTabSz="914325">
              <a:spcBef>
                <a:spcPts val="900"/>
              </a:spcBef>
              <a:buNone/>
            </a:pPr>
            <a:r>
              <a:rPr lang="en-US" sz="1400" spc="-51" dirty="0"/>
              <a:t>Maximum database size is </a:t>
            </a:r>
            <a:r>
              <a:rPr lang="en-US" sz="1400" spc="-51" dirty="0" smtClean="0"/>
              <a:t>150 GB</a:t>
            </a:r>
          </a:p>
        </p:txBody>
      </p:sp>
      <p:sp>
        <p:nvSpPr>
          <p:cNvPr id="9" name="Content Placeholder 2"/>
          <p:cNvSpPr txBox="1">
            <a:spLocks/>
          </p:cNvSpPr>
          <p:nvPr/>
        </p:nvSpPr>
        <p:spPr>
          <a:xfrm>
            <a:off x="6094413" y="3705317"/>
            <a:ext cx="5573712" cy="1934376"/>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Unsupported SQL Server </a:t>
            </a:r>
            <a:r>
              <a:rPr lang="en-US" sz="2800" spc="-100" dirty="0" smtClean="0">
                <a:solidFill>
                  <a:schemeClr val="accent2">
                    <a:alpha val="99000"/>
                  </a:schemeClr>
                </a:solidFill>
                <a:latin typeface="Segoe UI Light" pitchFamily="34" charset="0"/>
              </a:rPr>
              <a:t>Features</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smtClean="0"/>
              <a:t>Use command, distributed </a:t>
            </a:r>
            <a:r>
              <a:rPr lang="en-US" sz="1400" spc="-51" dirty="0"/>
              <a:t>transactions, distributed </a:t>
            </a:r>
            <a:r>
              <a:rPr lang="en-US" sz="1400" spc="-51" dirty="0" smtClean="0"/>
              <a:t>views</a:t>
            </a:r>
            <a:endParaRPr lang="en-US" sz="1400" spc="-51" dirty="0"/>
          </a:p>
          <a:p>
            <a:pPr marL="3175" lvl="1" indent="0" defTabSz="914325">
              <a:spcBef>
                <a:spcPts val="900"/>
              </a:spcBef>
              <a:buNone/>
            </a:pPr>
            <a:r>
              <a:rPr lang="en-US" sz="1400" spc="-51" dirty="0"/>
              <a:t>Service Broker</a:t>
            </a:r>
          </a:p>
          <a:p>
            <a:pPr marL="3175" lvl="1" indent="0" defTabSz="914325">
              <a:spcBef>
                <a:spcPts val="900"/>
              </a:spcBef>
              <a:buNone/>
            </a:pPr>
            <a:r>
              <a:rPr lang="en-US" sz="1400" spc="-51" dirty="0"/>
              <a:t>Common Language Runtime (CLR)</a:t>
            </a:r>
          </a:p>
          <a:p>
            <a:pPr marL="3175" lvl="1" indent="0" defTabSz="914325">
              <a:spcBef>
                <a:spcPts val="900"/>
              </a:spcBef>
              <a:buNone/>
            </a:pPr>
            <a:r>
              <a:rPr lang="en-US" sz="1400" spc="-51" dirty="0"/>
              <a:t>SQL </a:t>
            </a:r>
            <a:r>
              <a:rPr lang="en-US" sz="1400" spc="-51" dirty="0" smtClean="0"/>
              <a:t>Agent</a:t>
            </a:r>
          </a:p>
          <a:p>
            <a:pPr marL="3175" lvl="1" indent="0" defTabSz="914325">
              <a:spcBef>
                <a:spcPts val="900"/>
              </a:spcBef>
              <a:buNone/>
            </a:pPr>
            <a:r>
              <a:rPr lang="en-US" sz="1400" spc="-51" dirty="0" smtClean="0"/>
              <a:t>Native </a:t>
            </a:r>
            <a:r>
              <a:rPr lang="en-US" sz="1400" spc="-51" dirty="0" smtClean="0"/>
              <a:t>Encryption</a:t>
            </a:r>
            <a:endParaRPr lang="en-US" sz="1400" spc="-51" dirty="0" smtClean="0"/>
          </a:p>
        </p:txBody>
      </p:sp>
    </p:spTree>
    <p:extLst>
      <p:ext uri="{BB962C8B-B14F-4D97-AF65-F5344CB8AC3E}">
        <p14:creationId xmlns:p14="http://schemas.microsoft.com/office/powerpoint/2010/main" val="3981747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Tooling</a:t>
            </a:r>
            <a:endParaRPr lang="en-US" dirty="0">
              <a:solidFill>
                <a:srgbClr val="92D050"/>
              </a:solidFill>
            </a:endParaRPr>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8" y="1461686"/>
            <a:ext cx="3954577" cy="2243103"/>
          </a:xfrm>
          <a:prstGeom prst="rect">
            <a:avLst/>
          </a:prstGeom>
        </p:spPr>
      </p:pic>
      <p:pic>
        <p:nvPicPr>
          <p:cNvPr id="6"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98" y="3824742"/>
            <a:ext cx="3954577" cy="2319364"/>
          </a:xfrm>
          <a:prstGeom prst="rect">
            <a:avLst/>
          </a:prstGeom>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Database Management Portal</a:t>
            </a:r>
            <a:endParaRPr lang="en-US" spc="-100" dirty="0">
              <a:solidFill>
                <a:schemeClr val="accent2">
                  <a:alpha val="99000"/>
                </a:schemeClr>
              </a:solidFill>
              <a:latin typeface="Segoe UI Light" pitchFamily="34" charset="0"/>
            </a:endParaRPr>
          </a:p>
          <a:p>
            <a:pPr marL="3175" lvl="1" indent="0" defTabSz="914325">
              <a:spcBef>
                <a:spcPts val="900"/>
              </a:spcBef>
              <a:buNone/>
            </a:pPr>
            <a:r>
              <a:rPr lang="en-US" sz="1600" spc="-51" dirty="0" smtClean="0"/>
              <a:t>Web </a:t>
            </a:r>
            <a:r>
              <a:rPr lang="en-US" sz="1600" spc="-51" dirty="0"/>
              <a:t>designers for tables, views, stored procs</a:t>
            </a:r>
          </a:p>
          <a:p>
            <a:pPr marL="3175" lvl="1" indent="0" defTabSz="914325">
              <a:spcBef>
                <a:spcPts val="900"/>
              </a:spcBef>
              <a:buNone/>
            </a:pPr>
            <a:r>
              <a:rPr lang="en-US" sz="1600" spc="-51" dirty="0"/>
              <a:t>Interactive query editing and execution</a:t>
            </a:r>
            <a:br>
              <a:rPr lang="en-US" sz="1600" spc="-51" dirty="0"/>
            </a:br>
            <a:endParaRPr lang="en-US" sz="2000" dirty="0" smtClean="0"/>
          </a:p>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Server Data Tools (SSDT)</a:t>
            </a:r>
            <a:endParaRPr lang="en-US" spc="-100" dirty="0">
              <a:solidFill>
                <a:schemeClr val="accent2">
                  <a:alpha val="99000"/>
                </a:schemeClr>
              </a:solidFill>
              <a:latin typeface="Segoe UI Light" pitchFamily="34" charset="0"/>
            </a:endParaRPr>
          </a:p>
          <a:p>
            <a:pPr marL="3175" lvl="1" indent="0" defTabSz="914325">
              <a:spcBef>
                <a:spcPts val="900"/>
              </a:spcBef>
              <a:buNone/>
            </a:pPr>
            <a:r>
              <a:rPr lang="en-US" sz="1600" spc="-51" dirty="0" smtClean="0"/>
              <a:t>Visual </a:t>
            </a:r>
            <a:r>
              <a:rPr lang="en-US" sz="1600" spc="-51" dirty="0"/>
              <a:t>Studio IDE for database development</a:t>
            </a:r>
          </a:p>
          <a:p>
            <a:pPr marL="3175" lvl="1" indent="0" defTabSz="914325">
              <a:spcBef>
                <a:spcPts val="900"/>
              </a:spcBef>
              <a:buNone/>
            </a:pPr>
            <a:r>
              <a:rPr lang="en-US" sz="1600" spc="-51" dirty="0"/>
              <a:t>Includes modern designers and projects with declarative, </a:t>
            </a:r>
            <a:r>
              <a:rPr lang="en-US" sz="1600" spc="-51" dirty="0" smtClean="0"/>
              <a:t/>
            </a:r>
            <a:br>
              <a:rPr lang="en-US" sz="1600" spc="-51" dirty="0" smtClean="0"/>
            </a:br>
            <a:r>
              <a:rPr lang="en-US" sz="1600" spc="-51" dirty="0" smtClean="0"/>
              <a:t>model-driven </a:t>
            </a:r>
            <a:r>
              <a:rPr lang="en-US" sz="1600" spc="-51" dirty="0"/>
              <a:t>development</a:t>
            </a:r>
          </a:p>
          <a:p>
            <a:pPr marL="3175" lvl="1" indent="0" defTabSz="914325">
              <a:spcBef>
                <a:spcPts val="900"/>
              </a:spcBef>
              <a:buNone/>
            </a:pPr>
            <a:r>
              <a:rPr lang="en-US" sz="1600" spc="-51" dirty="0"/>
              <a:t>Develop and test in both connected and disconnected states</a:t>
            </a:r>
          </a:p>
          <a:p>
            <a:pPr marL="3175" lvl="1" indent="0" defTabSz="914325">
              <a:spcBef>
                <a:spcPts val="900"/>
              </a:spcBef>
              <a:buNone/>
            </a:pPr>
            <a:r>
              <a:rPr lang="en-US" sz="1600" spc="-51" dirty="0"/>
              <a:t>Platform targeting for both SQL Server (2005 and above) </a:t>
            </a:r>
            <a:r>
              <a:rPr lang="en-US" sz="1600" spc="-51" dirty="0" smtClean="0"/>
              <a:t/>
            </a:r>
            <a:br>
              <a:rPr lang="en-US" sz="1600" spc="-51" dirty="0" smtClean="0"/>
            </a:br>
            <a:r>
              <a:rPr lang="en-US" sz="1600" spc="-51" dirty="0" smtClean="0"/>
              <a:t>and SQL Database</a:t>
            </a:r>
            <a:endParaRPr lang="en-US" sz="1600" spc="-51" dirty="0"/>
          </a:p>
          <a:p>
            <a:pPr marL="3175" lvl="1" indent="0" defTabSz="914325">
              <a:spcBef>
                <a:spcPts val="900"/>
              </a:spcBef>
              <a:buNone/>
            </a:pPr>
            <a:r>
              <a:rPr lang="en-US" sz="1600" spc="-51" dirty="0"/>
              <a:t>Get it free with Web PI, with SQL Server 2012 and with Visual Studio 11</a:t>
            </a:r>
          </a:p>
        </p:txBody>
      </p:sp>
    </p:spTree>
    <p:extLst>
      <p:ext uri="{BB962C8B-B14F-4D97-AF65-F5344CB8AC3E}">
        <p14:creationId xmlns:p14="http://schemas.microsoft.com/office/powerpoint/2010/main" val="2378808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Deployment</a:t>
            </a:r>
            <a:endParaRPr lang="en-US" dirty="0">
              <a:solidFill>
                <a:srgbClr val="92D050"/>
              </a:solidFill>
            </a:endParaRPr>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24" y="1434269"/>
            <a:ext cx="4916928" cy="2765773"/>
          </a:xfrm>
          <a:prstGeom prst="rect">
            <a:avLst/>
          </a:prstGeom>
        </p:spPr>
      </p:pic>
      <p:sp>
        <p:nvSpPr>
          <p:cNvPr id="6" name="Content Placeholder 2"/>
          <p:cNvSpPr txBox="1">
            <a:spLocks/>
          </p:cNvSpPr>
          <p:nvPr/>
        </p:nvSpPr>
        <p:spPr>
          <a:xfrm>
            <a:off x="6323013" y="1672427"/>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Data-Tier </a:t>
            </a:r>
            <a:r>
              <a:rPr lang="en-US" sz="2800" spc="-100" dirty="0">
                <a:solidFill>
                  <a:schemeClr val="accent2">
                    <a:alpha val="99000"/>
                  </a:schemeClr>
                </a:solidFill>
                <a:latin typeface="Segoe UI Light" pitchFamily="34" charset="0"/>
              </a:rPr>
              <a:t>Application Framework </a:t>
            </a:r>
            <a:br>
              <a:rPr lang="en-US" sz="2800" spc="-100" dirty="0">
                <a:solidFill>
                  <a:schemeClr val="accent2">
                    <a:alpha val="99000"/>
                  </a:schemeClr>
                </a:solidFill>
                <a:latin typeface="Segoe UI Light" pitchFamily="34" charset="0"/>
              </a:rPr>
            </a:b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Alternative to traditional script based approach</a:t>
            </a:r>
          </a:p>
          <a:p>
            <a:pPr marL="3175" lvl="1" indent="0" defTabSz="914325">
              <a:spcBef>
                <a:spcPts val="900"/>
              </a:spcBef>
              <a:buNone/>
            </a:pPr>
            <a:r>
              <a:rPr lang="en-US" sz="1400" spc="-51" dirty="0"/>
              <a:t>Dramatically simplifies deployment, migration and versioning of databases</a:t>
            </a:r>
          </a:p>
          <a:p>
            <a:pPr marL="3175" lvl="1" indent="0" defTabSz="914325">
              <a:spcBef>
                <a:spcPts val="900"/>
              </a:spcBef>
              <a:buNone/>
            </a:pPr>
            <a:r>
              <a:rPr lang="en-US" sz="1400" spc="-51" dirty="0"/>
              <a:t>Provides a single unit of deployment for schema (dacpac) or for schema </a:t>
            </a:r>
            <a:r>
              <a:rPr lang="en-US" sz="1400" spc="-51" dirty="0" smtClean="0"/>
              <a:t/>
            </a:r>
            <a:br>
              <a:rPr lang="en-US" sz="1400" spc="-51" dirty="0" smtClean="0"/>
            </a:br>
            <a:r>
              <a:rPr lang="en-US" sz="1400" spc="-51" dirty="0" smtClean="0"/>
              <a:t>+ </a:t>
            </a:r>
            <a:r>
              <a:rPr lang="en-US" sz="1400" spc="-51" dirty="0"/>
              <a:t>data (bacpac)</a:t>
            </a:r>
          </a:p>
          <a:p>
            <a:pPr marL="3175" lvl="1" indent="0" defTabSz="914325">
              <a:spcBef>
                <a:spcPts val="900"/>
              </a:spcBef>
              <a:buNone/>
            </a:pPr>
            <a:r>
              <a:rPr lang="en-US" sz="1400" spc="-51" dirty="0"/>
              <a:t>Supports automatic versioning of database schemas</a:t>
            </a:r>
          </a:p>
          <a:p>
            <a:pPr marL="3175" lvl="1" indent="0" defTabSz="914325">
              <a:spcBef>
                <a:spcPts val="900"/>
              </a:spcBef>
              <a:buNone/>
            </a:pPr>
            <a:r>
              <a:rPr lang="en-US" sz="1400" spc="-51" dirty="0"/>
              <a:t>Supports platform targeting for both SQL Server (2005 and above) </a:t>
            </a:r>
            <a:r>
              <a:rPr lang="en-US" sz="1400" spc="-51" dirty="0" smtClean="0"/>
              <a:t/>
            </a:r>
            <a:br>
              <a:rPr lang="en-US" sz="1400" spc="-51" dirty="0" smtClean="0"/>
            </a:br>
            <a:r>
              <a:rPr lang="en-US" sz="1400" spc="-51" dirty="0" smtClean="0"/>
              <a:t>and SQL Database</a:t>
            </a:r>
            <a:endParaRPr lang="en-US" sz="1400" spc="-51" dirty="0"/>
          </a:p>
          <a:p>
            <a:pPr marL="3175" lvl="1" indent="0" defTabSz="914325">
              <a:spcBef>
                <a:spcPts val="900"/>
              </a:spcBef>
              <a:buNone/>
            </a:pPr>
            <a:r>
              <a:rPr lang="en-US" sz="1400" spc="-51" dirty="0"/>
              <a:t>Build from scratch or extract from existing db</a:t>
            </a:r>
            <a:br>
              <a:rPr lang="en-US" sz="1400" spc="-51" dirty="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How </a:t>
            </a:r>
            <a:r>
              <a:rPr lang="en-US" sz="2800" spc="-100" dirty="0" smtClean="0">
                <a:solidFill>
                  <a:schemeClr val="accent2">
                    <a:alpha val="99000"/>
                  </a:schemeClr>
                </a:solidFill>
                <a:latin typeface="Segoe UI Light" pitchFamily="34" charset="0"/>
              </a:rPr>
              <a:t>To </a:t>
            </a:r>
            <a:r>
              <a:rPr lang="en-US" sz="2800" spc="-100" dirty="0">
                <a:solidFill>
                  <a:schemeClr val="accent2">
                    <a:alpha val="99000"/>
                  </a:schemeClr>
                </a:solidFill>
                <a:latin typeface="Segoe UI Light" pitchFamily="34" charset="0"/>
              </a:rPr>
              <a:t>G</a:t>
            </a:r>
            <a:r>
              <a:rPr lang="en-US" sz="2800" spc="-100" dirty="0" smtClean="0">
                <a:solidFill>
                  <a:schemeClr val="accent2">
                    <a:alpha val="99000"/>
                  </a:schemeClr>
                </a:solidFill>
                <a:latin typeface="Segoe UI Light" pitchFamily="34" charset="0"/>
              </a:rPr>
              <a:t>et </a:t>
            </a:r>
            <a:r>
              <a:rPr lang="en-US" sz="2800" spc="-100" dirty="0">
                <a:solidFill>
                  <a:schemeClr val="accent2">
                    <a:alpha val="99000"/>
                  </a:schemeClr>
                </a:solidFill>
                <a:latin typeface="Segoe UI Light" pitchFamily="34" charset="0"/>
              </a:rPr>
              <a:t>T</a:t>
            </a:r>
            <a:r>
              <a:rPr lang="en-US" sz="2800" spc="-100" dirty="0" smtClean="0">
                <a:solidFill>
                  <a:schemeClr val="accent2">
                    <a:alpha val="99000"/>
                  </a:schemeClr>
                </a:solidFill>
                <a:latin typeface="Segoe UI Light" pitchFamily="34" charset="0"/>
              </a:rPr>
              <a:t>he </a:t>
            </a:r>
            <a:r>
              <a:rPr lang="en-US" sz="2800" spc="-100" dirty="0">
                <a:solidFill>
                  <a:schemeClr val="accent2">
                    <a:alpha val="99000"/>
                  </a:schemeClr>
                </a:solidFill>
                <a:latin typeface="Segoe UI Light" pitchFamily="34" charset="0"/>
              </a:rPr>
              <a:t>L</a:t>
            </a:r>
            <a:r>
              <a:rPr lang="en-US" sz="2800" spc="-100" dirty="0" smtClean="0">
                <a:solidFill>
                  <a:schemeClr val="accent2">
                    <a:alpha val="99000"/>
                  </a:schemeClr>
                </a:solidFill>
                <a:latin typeface="Segoe UI Light" pitchFamily="34" charset="0"/>
              </a:rPr>
              <a:t>atest </a:t>
            </a: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With SQL Server Data Tools</a:t>
            </a:r>
          </a:p>
          <a:p>
            <a:pPr marL="3175" lvl="1" indent="0" defTabSz="914325">
              <a:spcBef>
                <a:spcPts val="900"/>
              </a:spcBef>
              <a:buNone/>
            </a:pPr>
            <a:r>
              <a:rPr lang="en-US" sz="1400" spc="-51" dirty="0"/>
              <a:t>With SQL Server 2012 Management Studio</a:t>
            </a:r>
          </a:p>
          <a:p>
            <a:pPr marL="3175" lvl="1" indent="0" defTabSz="914325">
              <a:spcBef>
                <a:spcPts val="900"/>
              </a:spcBef>
              <a:buNone/>
            </a:pPr>
            <a:r>
              <a:rPr lang="en-US" sz="1400" spc="-51" dirty="0"/>
              <a:t>With </a:t>
            </a:r>
            <a:r>
              <a:rPr lang="en-US" sz="1400" spc="-51" dirty="0" smtClean="0"/>
              <a:t>SQL Database </a:t>
            </a:r>
            <a:r>
              <a:rPr lang="en-US" sz="1400" spc="-51" dirty="0"/>
              <a:t>Import/Export Service</a:t>
            </a:r>
          </a:p>
          <a:p>
            <a:pPr marL="3175" lvl="1" indent="0" defTabSz="914325">
              <a:spcBef>
                <a:spcPts val="900"/>
              </a:spcBef>
              <a:buNone/>
            </a:pPr>
            <a:r>
              <a:rPr lang="en-US" sz="1400" b="1" spc="-51" dirty="0"/>
              <a:t>Via sqldacexamples.codeplex.com</a:t>
            </a:r>
          </a:p>
        </p:txBody>
      </p:sp>
    </p:spTree>
    <p:extLst>
      <p:ext uri="{BB962C8B-B14F-4D97-AF65-F5344CB8AC3E}">
        <p14:creationId xmlns:p14="http://schemas.microsoft.com/office/powerpoint/2010/main" val="3933045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199799" cy="1523494"/>
          </a:xfrm>
        </p:spPr>
        <p:txBody>
          <a:bodyPr/>
          <a:lstStyle/>
          <a:p>
            <a:r>
              <a:rPr lang="en-US" dirty="0"/>
              <a:t>DAC </a:t>
            </a:r>
            <a:r>
              <a:rPr lang="en-US" dirty="0" smtClean="0"/>
              <a:t>Deployment </a:t>
            </a:r>
            <a:br>
              <a:rPr lang="en-US" dirty="0" smtClean="0"/>
            </a:br>
            <a:r>
              <a:rPr lang="en-US" dirty="0" smtClean="0"/>
              <a:t>From SQL Server Management Studio</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solidFill>
                  <a:schemeClr val="bg1">
                    <a:alpha val="99000"/>
                  </a:schemeClr>
                </a:solidFill>
              </a:rPr>
              <a:t>Demo</a:t>
            </a:r>
            <a:endParaRPr lang="en-US" dirty="0">
              <a:solidFill>
                <a:schemeClr val="bg1">
                  <a:alpha val="99000"/>
                </a:schemeClr>
              </a:solidFill>
            </a:endParaRPr>
          </a:p>
        </p:txBody>
      </p:sp>
    </p:spTree>
    <p:extLst>
      <p:ext uri="{BB962C8B-B14F-4D97-AF65-F5344CB8AC3E}">
        <p14:creationId xmlns:p14="http://schemas.microsoft.com/office/powerpoint/2010/main" val="121645142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a:t>Secure </a:t>
            </a:r>
            <a:r>
              <a:rPr lang="en-US" dirty="0" smtClean="0"/>
              <a:t>Your </a:t>
            </a:r>
            <a:br>
              <a:rPr lang="en-US" dirty="0" smtClean="0"/>
            </a:br>
            <a:r>
              <a:rPr lang="en-US" dirty="0" smtClean="0"/>
              <a:t>Database</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1447800"/>
            <a:ext cx="5803901" cy="2243691"/>
          </a:xfrm>
        </p:spPr>
        <p:txBody>
          <a:bodyPr/>
          <a:lstStyle/>
          <a:p>
            <a:r>
              <a:rPr lang="en-US" dirty="0"/>
              <a:t>There </a:t>
            </a:r>
            <a:r>
              <a:rPr lang="en-US" dirty="0" smtClean="0"/>
              <a:t>Are </a:t>
            </a:r>
            <a:r>
              <a:rPr lang="en-US" dirty="0"/>
              <a:t>T</a:t>
            </a:r>
            <a:r>
              <a:rPr lang="en-US" dirty="0" smtClean="0"/>
              <a:t>wo </a:t>
            </a:r>
            <a:br>
              <a:rPr lang="en-US" dirty="0" smtClean="0"/>
            </a:br>
            <a:r>
              <a:rPr lang="en-US" dirty="0" smtClean="0"/>
              <a:t>Ways </a:t>
            </a:r>
            <a:r>
              <a:rPr lang="en-US" dirty="0"/>
              <a:t>T</a:t>
            </a:r>
            <a:r>
              <a:rPr lang="en-US" dirty="0" smtClean="0"/>
              <a:t>o </a:t>
            </a:r>
            <a:r>
              <a:rPr lang="en-US" dirty="0"/>
              <a:t>S</a:t>
            </a:r>
            <a:r>
              <a:rPr lang="en-US" dirty="0" smtClean="0"/>
              <a:t>ecure </a:t>
            </a:r>
            <a:br>
              <a:rPr lang="en-US" dirty="0" smtClean="0"/>
            </a:br>
            <a:r>
              <a:rPr lang="en-US" dirty="0"/>
              <a:t>A</a:t>
            </a:r>
            <a:r>
              <a:rPr lang="en-US" dirty="0" smtClean="0"/>
              <a:t> Database:</a:t>
            </a:r>
            <a:endParaRPr lang="en-US" dirty="0"/>
          </a:p>
        </p:txBody>
      </p:sp>
      <p:sp>
        <p:nvSpPr>
          <p:cNvPr id="5" name="Rounded Rectangle 4"/>
          <p:cNvSpPr/>
          <p:nvPr/>
        </p:nvSpPr>
        <p:spPr bwMode="auto">
          <a:xfrm>
            <a:off x="5865813"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414577" y="3480068"/>
            <a:ext cx="3368278" cy="1077218"/>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Within The </a:t>
            </a:r>
            <a:r>
              <a:rPr lang="en-US" altLang="zh-CN" sz="3200" dirty="0"/>
              <a:t>D</a:t>
            </a:r>
            <a:r>
              <a:rPr lang="en-US" altLang="zh-CN" sz="3200" dirty="0" smtClean="0"/>
              <a:t>atabase</a:t>
            </a:r>
            <a:endParaRPr lang="en-US" altLang="zh-CN" sz="3200" dirty="0"/>
          </a:p>
        </p:txBody>
      </p:sp>
      <p:sp>
        <p:nvSpPr>
          <p:cNvPr id="9" name="Rounded Rectangle 8"/>
          <p:cNvSpPr/>
          <p:nvPr/>
        </p:nvSpPr>
        <p:spPr bwMode="auto">
          <a:xfrm>
            <a:off x="5865813"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14577" y="1975370"/>
            <a:ext cx="3368278" cy="584775"/>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On The </a:t>
            </a:r>
            <a:r>
              <a:rPr lang="en-US" altLang="zh-CN" sz="3200" dirty="0"/>
              <a:t>S</a:t>
            </a:r>
            <a:r>
              <a:rPr lang="en-US" altLang="zh-CN" sz="3200" dirty="0" smtClean="0"/>
              <a:t>erver</a:t>
            </a:r>
            <a:endParaRPr lang="en-US" altLang="zh-CN" sz="3200" dirty="0"/>
          </a:p>
        </p:txBody>
      </p:sp>
      <p:sp>
        <p:nvSpPr>
          <p:cNvPr id="12" name="Freeform 58"/>
          <p:cNvSpPr>
            <a:spLocks noEditPoints="1"/>
          </p:cNvSpPr>
          <p:nvPr/>
        </p:nvSpPr>
        <p:spPr bwMode="black">
          <a:xfrm>
            <a:off x="6032296"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83"/>
          <p:cNvSpPr>
            <a:spLocks noEditPoints="1"/>
          </p:cNvSpPr>
          <p:nvPr/>
        </p:nvSpPr>
        <p:spPr bwMode="black">
          <a:xfrm>
            <a:off x="6035798"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275147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Benefits</a:t>
            </a:r>
            <a:endParaRPr lang="en-US" dirty="0"/>
          </a:p>
        </p:txBody>
      </p:sp>
      <p:sp>
        <p:nvSpPr>
          <p:cNvPr id="6" name="Content Placeholder 2"/>
          <p:cNvSpPr txBox="1">
            <a:spLocks/>
          </p:cNvSpPr>
          <p:nvPr/>
        </p:nvSpPr>
        <p:spPr>
          <a:xfrm>
            <a:off x="6323013" y="1664932"/>
            <a:ext cx="5345112" cy="3261299"/>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Server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SQL authentication supported </a:t>
            </a:r>
            <a:r>
              <a:rPr lang="en-US" sz="1600" spc="-51" dirty="0" smtClean="0"/>
              <a:t>(No Integrated authentication)</a:t>
            </a:r>
          </a:p>
          <a:p>
            <a:pPr marL="3175" lvl="1" indent="0" defTabSz="914325">
              <a:spcBef>
                <a:spcPts val="900"/>
              </a:spcBef>
              <a:buNone/>
            </a:pPr>
            <a:r>
              <a:rPr lang="en-US" sz="1600" spc="-51" dirty="0"/>
              <a:t>The Admin login is similar to </a:t>
            </a:r>
            <a:r>
              <a:rPr lang="en-US" sz="1600" b="1" spc="-51" dirty="0" err="1" smtClean="0"/>
              <a:t>sa</a:t>
            </a:r>
            <a:endParaRPr lang="en-US" sz="1600" spc="-51" dirty="0"/>
          </a:p>
          <a:p>
            <a:pPr marL="3175" lvl="1" indent="0" defTabSz="914325">
              <a:spcBef>
                <a:spcPts val="900"/>
              </a:spcBef>
              <a:buNone/>
            </a:pPr>
            <a:r>
              <a:rPr lang="en-US" sz="1600" spc="-51" dirty="0" smtClean="0"/>
              <a:t>Connect </a:t>
            </a:r>
            <a:r>
              <a:rPr lang="en-US" sz="1600" spc="-51" dirty="0"/>
              <a:t>to </a:t>
            </a:r>
            <a:r>
              <a:rPr lang="en-US" sz="1600" b="1" spc="-51" dirty="0"/>
              <a:t>master</a:t>
            </a:r>
            <a:r>
              <a:rPr lang="en-US" sz="1600" spc="-51" dirty="0"/>
              <a:t> to administer </a:t>
            </a:r>
            <a:r>
              <a:rPr lang="en-US" sz="1600" spc="-51" dirty="0" smtClean="0"/>
              <a:t>logins</a:t>
            </a:r>
            <a:endParaRPr lang="en-US" sz="1600" spc="-51" dirty="0"/>
          </a:p>
          <a:p>
            <a:pPr marL="3175" lvl="1" indent="0" defTabSz="914325">
              <a:spcBef>
                <a:spcPts val="900"/>
              </a:spcBef>
              <a:buNone/>
            </a:pPr>
            <a:r>
              <a:rPr lang="en-US" sz="1600" b="1" spc="-51" dirty="0" err="1" smtClean="0"/>
              <a:t>loginmanager</a:t>
            </a:r>
            <a:r>
              <a:rPr lang="en-US" sz="1600" b="1" spc="-51" dirty="0" smtClean="0"/>
              <a:t>:</a:t>
            </a:r>
            <a:r>
              <a:rPr lang="en-US" sz="1600" spc="-51" dirty="0" smtClean="0"/>
              <a:t> </a:t>
            </a:r>
            <a:r>
              <a:rPr lang="en-US" sz="1600" spc="-51" dirty="0"/>
              <a:t>Server-Level security </a:t>
            </a:r>
            <a:r>
              <a:rPr lang="en-US" sz="1600" spc="-51" dirty="0" smtClean="0"/>
              <a:t>role for creating logins</a:t>
            </a:r>
          </a:p>
          <a:p>
            <a:pPr marL="3175" lvl="1" indent="0" defTabSz="914325">
              <a:spcBef>
                <a:spcPts val="900"/>
              </a:spcBef>
              <a:buNone/>
            </a:pPr>
            <a:r>
              <a:rPr lang="en-US" sz="1600" b="1" spc="-51" dirty="0" err="1" smtClean="0"/>
              <a:t>dbmanager</a:t>
            </a:r>
            <a:r>
              <a:rPr lang="en-US" sz="1600" b="1" spc="-51" dirty="0" smtClean="0"/>
              <a:t>:</a:t>
            </a:r>
            <a:r>
              <a:rPr lang="en-US" sz="1600" spc="-51" dirty="0"/>
              <a:t> Server-Level security role </a:t>
            </a:r>
            <a:r>
              <a:rPr lang="en-US" sz="1600" spc="-51" dirty="0" smtClean="0"/>
              <a:t>for creating databases</a:t>
            </a:r>
            <a:endParaRPr lang="en-US" sz="1600" spc="-51" dirty="0"/>
          </a:p>
        </p:txBody>
      </p:sp>
      <p:sp>
        <p:nvSpPr>
          <p:cNvPr id="9" name="Freeform 58"/>
          <p:cNvSpPr>
            <a:spLocks noEditPoints="1"/>
          </p:cNvSpPr>
          <p:nvPr/>
        </p:nvSpPr>
        <p:spPr bwMode="black">
          <a:xfrm>
            <a:off x="1064517" y="1668036"/>
            <a:ext cx="3551570" cy="380664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8726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8072246"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61" name="Rectangle 60"/>
          <p:cNvSpPr/>
          <p:nvPr/>
        </p:nvSpPr>
        <p:spPr bwMode="auto">
          <a:xfrm>
            <a:off x="8070725"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0" name="Rectangle 79"/>
          <p:cNvSpPr/>
          <p:nvPr/>
        </p:nvSpPr>
        <p:spPr bwMode="auto">
          <a:xfrm>
            <a:off x="6476587" y="41684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6587"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6587"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4415"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0" name="Rectangle 59"/>
          <p:cNvSpPr/>
          <p:nvPr/>
        </p:nvSpPr>
        <p:spPr bwMode="auto">
          <a:xfrm>
            <a:off x="9666384"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SaaS</a:t>
            </a:r>
          </a:p>
        </p:txBody>
      </p:sp>
      <p:sp>
        <p:nvSpPr>
          <p:cNvPr id="62" name="Rectangle 61"/>
          <p:cNvSpPr/>
          <p:nvPr/>
        </p:nvSpPr>
        <p:spPr bwMode="auto">
          <a:xfrm>
            <a:off x="9666384"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89837"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8316"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9831922" y="2535042"/>
            <a:ext cx="676969" cy="685872"/>
          </a:xfrm>
          <a:prstGeom prst="rect">
            <a:avLst/>
          </a:prstGeom>
          <a:noFill/>
        </p:spPr>
      </p:pic>
      <p:sp>
        <p:nvSpPr>
          <p:cNvPr id="76" name="Rectangle 75"/>
          <p:cNvSpPr/>
          <p:nvPr/>
        </p:nvSpPr>
        <p:spPr bwMode="auto">
          <a:xfrm>
            <a:off x="4883973" y="416839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a:gradFill>
                  <a:gsLst>
                    <a:gs pos="85000">
                      <a:srgbClr val="FFFFFF"/>
                    </a:gs>
                    <a:gs pos="0">
                      <a:srgbClr val="FFFFFF"/>
                    </a:gs>
                  </a:gsLst>
                  <a:lin ang="5400000" scaled="0"/>
                </a:gradFill>
              </a:rPr>
              <a:t>Virtual</a:t>
            </a:r>
          </a:p>
        </p:txBody>
      </p:sp>
      <p:sp>
        <p:nvSpPr>
          <p:cNvPr id="77" name="Rectangle 76"/>
          <p:cNvSpPr/>
          <p:nvPr/>
        </p:nvSpPr>
        <p:spPr bwMode="auto">
          <a:xfrm>
            <a:off x="4882452"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5" name="Title 4"/>
          <p:cNvSpPr>
            <a:spLocks noGrp="1"/>
          </p:cNvSpPr>
          <p:nvPr>
            <p:ph type="title"/>
          </p:nvPr>
        </p:nvSpPr>
        <p:spPr>
          <a:xfrm>
            <a:off x="519113" y="228600"/>
            <a:ext cx="11149013" cy="1994392"/>
          </a:xfrm>
        </p:spPr>
        <p:txBody>
          <a:bodyPr/>
          <a:lstStyle/>
          <a:p>
            <a:r>
              <a:rPr lang="en-US" sz="4800" dirty="0" smtClean="0"/>
              <a:t>A Continuous Offering </a:t>
            </a:r>
            <a:br>
              <a:rPr lang="en-US" sz="4800" dirty="0" smtClean="0"/>
            </a:br>
            <a:r>
              <a:rPr lang="en-US" sz="4800" dirty="0" smtClean="0"/>
              <a:t>		From Private To </a:t>
            </a:r>
            <a:br>
              <a:rPr lang="en-US" sz="4800" dirty="0" smtClean="0"/>
            </a:br>
            <a:r>
              <a:rPr lang="en-US" sz="4800" dirty="0" smtClean="0"/>
              <a:t>			Public Cloud</a:t>
            </a:r>
            <a:endParaRPr lang="en-US" sz="4800" dirty="0"/>
          </a:p>
        </p:txBody>
      </p:sp>
      <p:sp>
        <p:nvSpPr>
          <p:cNvPr id="31" name="Freeform 6"/>
          <p:cNvSpPr>
            <a:spLocks noChangeAspect="1" noEditPoints="1"/>
          </p:cNvSpPr>
          <p:nvPr/>
        </p:nvSpPr>
        <p:spPr bwMode="auto">
          <a:xfrm>
            <a:off x="3725649" y="2719471"/>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3852" y="2725866"/>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5" name="Freeform 6"/>
          <p:cNvSpPr>
            <a:spLocks noChangeAspect="1" noEditPoints="1"/>
          </p:cNvSpPr>
          <p:nvPr/>
        </p:nvSpPr>
        <p:spPr bwMode="auto">
          <a:xfrm>
            <a:off x="6703854" y="2579192"/>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6" name="Rectangle 5"/>
          <p:cNvSpPr/>
          <p:nvPr/>
        </p:nvSpPr>
        <p:spPr>
          <a:xfrm>
            <a:off x="6881638" y="4190734"/>
            <a:ext cx="803857" cy="455509"/>
          </a:xfrm>
          <a:prstGeom prst="rect">
            <a:avLst/>
          </a:prstGeom>
        </p:spPr>
        <p:txBody>
          <a:bodyPr wrap="none" lIns="121899" tIns="60949" rIns="121899" bIns="60949">
            <a:spAutoFit/>
          </a:bodyPr>
          <a:lstStyle/>
          <a:p>
            <a:pPr defTabSz="914209">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4" name="Freeform 128"/>
          <p:cNvSpPr>
            <a:spLocks noChangeAspect="1"/>
          </p:cNvSpPr>
          <p:nvPr/>
        </p:nvSpPr>
        <p:spPr bwMode="black">
          <a:xfrm>
            <a:off x="7096304" y="3386590"/>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3891"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128"/>
          <p:cNvSpPr>
            <a:spLocks noChangeAspect="1"/>
          </p:cNvSpPr>
          <p:nvPr/>
        </p:nvSpPr>
        <p:spPr bwMode="black">
          <a:xfrm>
            <a:off x="10207215" y="3386243"/>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10106294" y="2917659"/>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0" name="Picture 69" descr="\\MAGNUM\Projects\Microsoft\Cloud Power FY12\Design\ICONS_PNG\Application.png"/>
          <p:cNvPicPr>
            <a:picLocks noChangeAspect="1" noChangeArrowheads="1"/>
          </p:cNvPicPr>
          <p:nvPr/>
        </p:nvPicPr>
        <p:blipFill>
          <a:blip r:embed="rId4" cstate="print">
            <a:lum bright="100000"/>
          </a:blip>
          <a:srcRect/>
          <a:stretch>
            <a:fillRect/>
          </a:stretch>
        </p:blipFill>
        <p:spPr bwMode="auto">
          <a:xfrm>
            <a:off x="8188353" y="2450520"/>
            <a:ext cx="857527" cy="857304"/>
          </a:xfrm>
          <a:prstGeom prst="rect">
            <a:avLst/>
          </a:prstGeom>
          <a:noFill/>
        </p:spPr>
      </p:pic>
      <p:sp>
        <p:nvSpPr>
          <p:cNvPr id="26" name="Freeform 128"/>
          <p:cNvSpPr>
            <a:spLocks noChangeAspect="1"/>
          </p:cNvSpPr>
          <p:nvPr/>
        </p:nvSpPr>
        <p:spPr bwMode="black">
          <a:xfrm>
            <a:off x="8666977"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Trapezoid 1"/>
          <p:cNvSpPr/>
          <p:nvPr/>
        </p:nvSpPr>
        <p:spPr bwMode="auto">
          <a:xfrm rot="9184644">
            <a:off x="8566056"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a:xfrm>
            <a:off x="8478899" y="4241665"/>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err="1" smtClean="0">
                <a:gradFill>
                  <a:gsLst>
                    <a:gs pos="85000">
                      <a:srgbClr val="FFFFFF"/>
                    </a:gs>
                    <a:gs pos="0">
                      <a:srgbClr val="FFFFFF"/>
                    </a:gs>
                  </a:gsLst>
                  <a:lin ang="5400000" scaled="0"/>
                </a:gradFill>
              </a:rPr>
              <a:t>PaaS</a:t>
            </a:r>
            <a:endParaRPr lang="en-US" kern="0" dirty="0">
              <a:gradFill>
                <a:gsLst>
                  <a:gs pos="85000">
                    <a:srgbClr val="FFFFFF"/>
                  </a:gs>
                  <a:gs pos="0">
                    <a:srgbClr val="FFFFFF"/>
                  </a:gs>
                </a:gsLst>
                <a:lin ang="5400000" scaled="0"/>
              </a:gradFill>
            </a:endParaRPr>
          </a:p>
        </p:txBody>
      </p:sp>
    </p:spTree>
    <p:extLst>
      <p:ext uri="{BB962C8B-B14F-4D97-AF65-F5344CB8AC3E}">
        <p14:creationId xmlns:p14="http://schemas.microsoft.com/office/powerpoint/2010/main" val="149786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Benefits</a:t>
            </a:r>
            <a:endParaRPr lang="en-US" dirty="0"/>
          </a:p>
        </p:txBody>
      </p:sp>
      <p:sp>
        <p:nvSpPr>
          <p:cNvPr id="7" name="Content Placeholder 2"/>
          <p:cNvSpPr txBox="1">
            <a:spLocks/>
          </p:cNvSpPr>
          <p:nvPr/>
        </p:nvSpPr>
        <p:spPr>
          <a:xfrm>
            <a:off x="520701" y="1566077"/>
            <a:ext cx="5345112" cy="2409890"/>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Database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Logins </a:t>
            </a:r>
            <a:r>
              <a:rPr lang="en-US" sz="1600" spc="-51" dirty="0" smtClean="0"/>
              <a:t>require an </a:t>
            </a:r>
            <a:r>
              <a:rPr lang="en-US" sz="1600" spc="-51" dirty="0"/>
              <a:t>associated user </a:t>
            </a:r>
            <a:r>
              <a:rPr lang="en-US" sz="1600" spc="-51" dirty="0" smtClean="0"/>
              <a:t>account</a:t>
            </a:r>
            <a:endParaRPr lang="en-US" sz="1600" spc="-51" dirty="0"/>
          </a:p>
          <a:p>
            <a:pPr marL="3175" lvl="1" indent="0" defTabSz="914325">
              <a:spcBef>
                <a:spcPts val="900"/>
              </a:spcBef>
              <a:buNone/>
            </a:pPr>
            <a:r>
              <a:rPr lang="en-US" sz="1600" spc="-51" dirty="0"/>
              <a:t>The </a:t>
            </a:r>
            <a:r>
              <a:rPr lang="en-US" sz="1600" spc="-51" dirty="0" smtClean="0"/>
              <a:t>Admin </a:t>
            </a:r>
            <a:r>
              <a:rPr lang="en-US" sz="1600" spc="-51" dirty="0"/>
              <a:t>login is automatically </a:t>
            </a:r>
            <a:r>
              <a:rPr lang="en-US" sz="1600" spc="-51" dirty="0" smtClean="0"/>
              <a:t>associated with </a:t>
            </a:r>
            <a:r>
              <a:rPr lang="en-US" sz="1600" b="1" spc="-51" dirty="0" err="1" smtClean="0"/>
              <a:t>dbo</a:t>
            </a:r>
            <a:endParaRPr lang="en-US" sz="1600" spc="-51" dirty="0"/>
          </a:p>
          <a:p>
            <a:pPr marL="3175" lvl="1" indent="0" defTabSz="914325">
              <a:spcBef>
                <a:spcPts val="900"/>
              </a:spcBef>
              <a:buNone/>
            </a:pPr>
            <a:r>
              <a:rPr lang="en-US" sz="1600" spc="-51" dirty="0"/>
              <a:t>The dbo has full rights in the </a:t>
            </a:r>
            <a:r>
              <a:rPr lang="en-US" sz="1600" spc="-51" dirty="0" smtClean="0"/>
              <a:t>database</a:t>
            </a:r>
            <a:endParaRPr lang="en-US" sz="1600" spc="-51" dirty="0"/>
          </a:p>
          <a:p>
            <a:pPr marL="3175" lvl="1" indent="0" defTabSz="914325">
              <a:spcBef>
                <a:spcPts val="900"/>
              </a:spcBef>
              <a:buNone/>
            </a:pPr>
            <a:r>
              <a:rPr lang="en-US" sz="1600" spc="-51" dirty="0"/>
              <a:t>Manage users with CREATE / ALTER / DROP USER commands</a:t>
            </a:r>
          </a:p>
          <a:p>
            <a:pPr marL="3175" lvl="1" indent="0" defTabSz="914325">
              <a:spcBef>
                <a:spcPts val="900"/>
              </a:spcBef>
              <a:buNone/>
            </a:pPr>
            <a:r>
              <a:rPr lang="en-US" sz="1600" spc="-51" dirty="0"/>
              <a:t>Add </a:t>
            </a:r>
            <a:r>
              <a:rPr lang="en-US" sz="1600" spc="-51" dirty="0" smtClean="0"/>
              <a:t>users to roles via </a:t>
            </a:r>
            <a:r>
              <a:rPr lang="en-US" sz="1600" spc="-51" dirty="0" err="1" smtClean="0"/>
              <a:t>sp_add_rolemember</a:t>
            </a:r>
            <a:r>
              <a:rPr lang="en-US" sz="1600" spc="-51" dirty="0"/>
              <a:t> to grant privileges</a:t>
            </a:r>
          </a:p>
          <a:p>
            <a:pPr marL="3175" lvl="1" indent="0" defTabSz="914325">
              <a:spcBef>
                <a:spcPts val="900"/>
              </a:spcBef>
              <a:buNone/>
            </a:pPr>
            <a:r>
              <a:rPr lang="en-US" sz="1600" spc="-51" dirty="0" smtClean="0"/>
              <a:t>Utilize schemas where appropriate</a:t>
            </a:r>
            <a:endParaRPr lang="en-US" sz="1600" spc="-51" dirty="0"/>
          </a:p>
        </p:txBody>
      </p:sp>
      <p:sp>
        <p:nvSpPr>
          <p:cNvPr id="8" name="Freeform 83"/>
          <p:cNvSpPr>
            <a:spLocks noEditPoints="1"/>
          </p:cNvSpPr>
          <p:nvPr/>
        </p:nvSpPr>
        <p:spPr bwMode="black">
          <a:xfrm>
            <a:off x="7215588" y="1566077"/>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8004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Database Firewall</a:t>
            </a:r>
            <a:endParaRPr lang="en-US" dirty="0"/>
          </a:p>
        </p:txBody>
      </p:sp>
      <p:sp>
        <p:nvSpPr>
          <p:cNvPr id="5" name="Content Placeholder 4"/>
          <p:cNvSpPr>
            <a:spLocks noGrp="1"/>
          </p:cNvSpPr>
          <p:nvPr>
            <p:ph type="body" sz="quarter" idx="10"/>
          </p:nvPr>
        </p:nvSpPr>
        <p:spPr>
          <a:xfrm>
            <a:off x="6349922" y="1619882"/>
            <a:ext cx="5258936" cy="2294474"/>
          </a:xfrm>
        </p:spPr>
        <p:txBody>
          <a:bodyPr/>
          <a:lstStyle/>
          <a:p>
            <a:r>
              <a:rPr lang="en-US" sz="2800" dirty="0" smtClean="0">
                <a:solidFill>
                  <a:schemeClr val="accent2">
                    <a:alpha val="99000"/>
                  </a:schemeClr>
                </a:solidFill>
              </a:rPr>
              <a:t>Securing your data</a:t>
            </a:r>
            <a:endParaRPr lang="en-US" sz="2800" dirty="0" smtClean="0"/>
          </a:p>
          <a:p>
            <a:r>
              <a:rPr lang="en-US" sz="1600" dirty="0" smtClean="0">
                <a:latin typeface="+mn-lt"/>
              </a:rPr>
              <a:t>IP Address-based access control for SQL Database</a:t>
            </a:r>
          </a:p>
          <a:p>
            <a:r>
              <a:rPr lang="en-US" sz="1600" dirty="0" smtClean="0">
                <a:latin typeface="+mn-lt"/>
              </a:rPr>
              <a:t>Rules can be defined at the </a:t>
            </a:r>
            <a:r>
              <a:rPr lang="en-US" sz="1600" i="1" dirty="0" smtClean="0">
                <a:latin typeface="+mn-lt"/>
              </a:rPr>
              <a:t>server </a:t>
            </a:r>
            <a:r>
              <a:rPr lang="en-US" sz="1600" dirty="0" smtClean="0">
                <a:latin typeface="+mn-lt"/>
              </a:rPr>
              <a:t>and </a:t>
            </a:r>
            <a:r>
              <a:rPr lang="en-US" sz="1600" i="1" dirty="0" smtClean="0">
                <a:latin typeface="+mn-lt"/>
              </a:rPr>
              <a:t>database</a:t>
            </a:r>
          </a:p>
          <a:p>
            <a:r>
              <a:rPr lang="en-US" sz="1600" dirty="0" smtClean="0">
                <a:latin typeface="+mn-lt"/>
              </a:rPr>
              <a:t>No IP authorized by default</a:t>
            </a:r>
            <a:endParaRPr lang="en-US" sz="1600" dirty="0">
              <a:latin typeface="+mn-lt"/>
            </a:endParaRPr>
          </a:p>
          <a:p>
            <a:r>
              <a:rPr lang="en-US" sz="1600" dirty="0" smtClean="0">
                <a:latin typeface="+mn-lt"/>
              </a:rPr>
              <a:t>Configurable using the SQL Database Portal and REST API</a:t>
            </a:r>
          </a:p>
          <a:p>
            <a:r>
              <a:rPr lang="en-US" sz="1600" dirty="0" smtClean="0">
                <a:latin typeface="+mn-lt"/>
              </a:rPr>
              <a:t>Option to disable/enable access from applications hosted in Windows Azure</a:t>
            </a:r>
            <a:endParaRPr lang="en-US" sz="1600" dirty="0">
              <a:latin typeface="+mn-lt"/>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718" y="1253725"/>
            <a:ext cx="3835270" cy="4698840"/>
          </a:xfrm>
          <a:prstGeom prst="rect">
            <a:avLst/>
          </a:prstGeom>
        </p:spPr>
      </p:pic>
    </p:spTree>
    <p:extLst>
      <p:ext uri="{BB962C8B-B14F-4D97-AF65-F5344CB8AC3E}">
        <p14:creationId xmlns:p14="http://schemas.microsoft.com/office/powerpoint/2010/main" val="1340337408"/>
      </p:ext>
    </p:extLst>
  </p:cSld>
  <p:clrMapOvr>
    <a:masterClrMapping/>
  </p:clrMapOvr>
  <mc:AlternateContent xmlns:mc="http://schemas.openxmlformats.org/markup-compatibility/2006" xmlns:p14="http://schemas.microsoft.com/office/powerpoint/2010/main">
    <mc:Choice Requires="p14">
      <p:transition spd="med" p14:dur="700" advTm="4078">
        <p:fade/>
      </p:transition>
    </mc:Choice>
    <mc:Fallback xmlns="">
      <p:transition spd="med" advTm="4078">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2" name="Group 71"/>
          <p:cNvGrpSpPr/>
          <p:nvPr/>
        </p:nvGrpSpPr>
        <p:grpSpPr>
          <a:xfrm>
            <a:off x="792460" y="1468877"/>
            <a:ext cx="3851488" cy="4238502"/>
            <a:chOff x="5104512" y="1101224"/>
            <a:chExt cx="3851488" cy="4238502"/>
          </a:xfrm>
        </p:grpSpPr>
        <p:sp>
          <p:nvSpPr>
            <p:cNvPr id="6" name="Rectangle 5"/>
            <p:cNvSpPr/>
            <p:nvPr/>
          </p:nvSpPr>
          <p:spPr bwMode="auto">
            <a:xfrm>
              <a:off x="5104512" y="2743185"/>
              <a:ext cx="3851488" cy="2596541"/>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Services Layer</a:t>
              </a:r>
            </a:p>
          </p:txBody>
        </p:sp>
        <p:sp>
          <p:nvSpPr>
            <p:cNvPr id="7" name="Rectangle 6"/>
            <p:cNvSpPr/>
            <p:nvPr/>
          </p:nvSpPr>
          <p:spPr bwMode="auto">
            <a:xfrm>
              <a:off x="5487100" y="4333973"/>
              <a:ext cx="3086312" cy="500745"/>
            </a:xfrm>
            <a:prstGeom prst="rect">
              <a:avLst/>
            </a:prstGeom>
            <a:solidFill>
              <a:schemeClr val="accent6">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292929"/>
                      </a:gs>
                      <a:gs pos="100000">
                        <a:srgbClr val="292929"/>
                      </a:gs>
                    </a:gsLst>
                    <a:lin ang="5400000" scaled="0"/>
                  </a:gradFill>
                </a:rPr>
                <a:t>Services Layer</a:t>
              </a:r>
            </a:p>
          </p:txBody>
        </p:sp>
        <p:grpSp>
          <p:nvGrpSpPr>
            <p:cNvPr id="2" name="Group 1"/>
            <p:cNvGrpSpPr/>
            <p:nvPr/>
          </p:nvGrpSpPr>
          <p:grpSpPr>
            <a:xfrm>
              <a:off x="5487100" y="3931202"/>
              <a:ext cx="3086312" cy="275844"/>
              <a:chOff x="5522700" y="3940629"/>
              <a:chExt cx="3086312" cy="275844"/>
            </a:xfrm>
          </p:grpSpPr>
          <p:sp>
            <p:nvSpPr>
              <p:cNvPr id="8" name="Rectangle 7"/>
              <p:cNvSpPr/>
              <p:nvPr/>
            </p:nvSpPr>
            <p:spPr bwMode="auto">
              <a:xfrm>
                <a:off x="5522700" y="3940629"/>
                <a:ext cx="3086312" cy="27214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9" name="Rectangle 8"/>
              <p:cNvSpPr/>
              <p:nvPr/>
            </p:nvSpPr>
            <p:spPr bwMode="auto">
              <a:xfrm>
                <a:off x="5522700"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10" name="Rectangle 9"/>
              <p:cNvSpPr/>
              <p:nvPr/>
            </p:nvSpPr>
            <p:spPr bwMode="auto">
              <a:xfrm>
                <a:off x="570027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11" name="Rectangle 10"/>
              <p:cNvSpPr/>
              <p:nvPr/>
            </p:nvSpPr>
            <p:spPr bwMode="auto">
              <a:xfrm>
                <a:off x="5877858"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12" name="Rectangle 11"/>
              <p:cNvSpPr/>
              <p:nvPr/>
            </p:nvSpPr>
            <p:spPr bwMode="auto">
              <a:xfrm>
                <a:off x="6055436"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13" name="Rectangle 12"/>
              <p:cNvSpPr/>
              <p:nvPr/>
            </p:nvSpPr>
            <p:spPr bwMode="auto">
              <a:xfrm>
                <a:off x="623074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14" name="Rectangle 13"/>
              <p:cNvSpPr/>
              <p:nvPr/>
            </p:nvSpPr>
            <p:spPr bwMode="auto">
              <a:xfrm>
                <a:off x="6408328"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15" name="Rectangle 14"/>
              <p:cNvSpPr/>
              <p:nvPr/>
            </p:nvSpPr>
            <p:spPr bwMode="auto">
              <a:xfrm>
                <a:off x="6585907"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16" name="Rectangle 15"/>
              <p:cNvSpPr/>
              <p:nvPr/>
            </p:nvSpPr>
            <p:spPr bwMode="auto">
              <a:xfrm>
                <a:off x="676348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17" name="Rectangle 16"/>
              <p:cNvSpPr/>
              <p:nvPr/>
            </p:nvSpPr>
            <p:spPr bwMode="auto">
              <a:xfrm>
                <a:off x="6940806"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18" name="Rectangle 17"/>
              <p:cNvSpPr/>
              <p:nvPr/>
            </p:nvSpPr>
            <p:spPr bwMode="auto">
              <a:xfrm>
                <a:off x="711838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19" name="Rectangle 18"/>
              <p:cNvSpPr/>
              <p:nvPr/>
            </p:nvSpPr>
            <p:spPr bwMode="auto">
              <a:xfrm>
                <a:off x="7295964"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20" name="Rectangle 19"/>
              <p:cNvSpPr/>
              <p:nvPr/>
            </p:nvSpPr>
            <p:spPr bwMode="auto">
              <a:xfrm>
                <a:off x="7473542"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21" name="Rectangle 20"/>
              <p:cNvSpPr/>
              <p:nvPr/>
            </p:nvSpPr>
            <p:spPr bwMode="auto">
              <a:xfrm>
                <a:off x="764885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22" name="Rectangle 21"/>
              <p:cNvSpPr/>
              <p:nvPr/>
            </p:nvSpPr>
            <p:spPr bwMode="auto">
              <a:xfrm>
                <a:off x="7826434"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23" name="Rectangle 22"/>
              <p:cNvSpPr/>
              <p:nvPr/>
            </p:nvSpPr>
            <p:spPr bwMode="auto">
              <a:xfrm>
                <a:off x="8004013"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24" name="Rectangle 23"/>
              <p:cNvSpPr/>
              <p:nvPr/>
            </p:nvSpPr>
            <p:spPr bwMode="auto">
              <a:xfrm>
                <a:off x="8181591"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25" name="Rectangle 24"/>
              <p:cNvSpPr/>
              <p:nvPr/>
            </p:nvSpPr>
            <p:spPr bwMode="auto">
              <a:xfrm>
                <a:off x="836071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26" name="Rectangle 25"/>
              <p:cNvSpPr/>
              <p:nvPr/>
            </p:nvSpPr>
            <p:spPr bwMode="auto">
              <a:xfrm>
                <a:off x="8538297" y="3940629"/>
                <a:ext cx="70715"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27" name="Rectangle 26"/>
              <p:cNvSpPr/>
              <p:nvPr/>
            </p:nvSpPr>
            <p:spPr bwMode="auto">
              <a:xfrm>
                <a:off x="5612150"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28" name="Rectangle 27"/>
              <p:cNvSpPr/>
              <p:nvPr/>
            </p:nvSpPr>
            <p:spPr bwMode="auto">
              <a:xfrm>
                <a:off x="5789729"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29" name="Rectangle 28"/>
              <p:cNvSpPr/>
              <p:nvPr/>
            </p:nvSpPr>
            <p:spPr bwMode="auto">
              <a:xfrm>
                <a:off x="5967308"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30" name="Rectangle 29"/>
              <p:cNvSpPr/>
              <p:nvPr/>
            </p:nvSpPr>
            <p:spPr bwMode="auto">
              <a:xfrm>
                <a:off x="6144886"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31" name="Rectangle 30"/>
              <p:cNvSpPr/>
              <p:nvPr/>
            </p:nvSpPr>
            <p:spPr bwMode="auto">
              <a:xfrm>
                <a:off x="6320199"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32" name="Rectangle 31"/>
              <p:cNvSpPr/>
              <p:nvPr/>
            </p:nvSpPr>
            <p:spPr bwMode="auto">
              <a:xfrm>
                <a:off x="6497778"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33" name="Rectangle 32"/>
              <p:cNvSpPr/>
              <p:nvPr/>
            </p:nvSpPr>
            <p:spPr bwMode="auto">
              <a:xfrm>
                <a:off x="6675357"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34" name="Rectangle 33"/>
              <p:cNvSpPr/>
              <p:nvPr/>
            </p:nvSpPr>
            <p:spPr bwMode="auto">
              <a:xfrm>
                <a:off x="685293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35" name="Rectangle 34"/>
              <p:cNvSpPr/>
              <p:nvPr/>
            </p:nvSpPr>
            <p:spPr bwMode="auto">
              <a:xfrm>
                <a:off x="7030256"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36" name="Rectangle 35"/>
              <p:cNvSpPr/>
              <p:nvPr/>
            </p:nvSpPr>
            <p:spPr bwMode="auto">
              <a:xfrm>
                <a:off x="720783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37" name="Rectangle 36"/>
              <p:cNvSpPr/>
              <p:nvPr/>
            </p:nvSpPr>
            <p:spPr bwMode="auto">
              <a:xfrm>
                <a:off x="7385414"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38" name="Rectangle 37"/>
              <p:cNvSpPr/>
              <p:nvPr/>
            </p:nvSpPr>
            <p:spPr bwMode="auto">
              <a:xfrm>
                <a:off x="7562992"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39" name="Rectangle 38"/>
              <p:cNvSpPr/>
              <p:nvPr/>
            </p:nvSpPr>
            <p:spPr bwMode="auto">
              <a:xfrm>
                <a:off x="773830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40" name="Rectangle 39"/>
              <p:cNvSpPr/>
              <p:nvPr/>
            </p:nvSpPr>
            <p:spPr bwMode="auto">
              <a:xfrm>
                <a:off x="7915884"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41" name="Rectangle 40"/>
              <p:cNvSpPr/>
              <p:nvPr/>
            </p:nvSpPr>
            <p:spPr bwMode="auto">
              <a:xfrm>
                <a:off x="8093463"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42" name="Rectangle 41"/>
              <p:cNvSpPr/>
              <p:nvPr/>
            </p:nvSpPr>
            <p:spPr bwMode="auto">
              <a:xfrm>
                <a:off x="8271041"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43" name="Rectangle 42"/>
              <p:cNvSpPr/>
              <p:nvPr/>
            </p:nvSpPr>
            <p:spPr bwMode="auto">
              <a:xfrm>
                <a:off x="8450169" y="4035553"/>
                <a:ext cx="158843"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45" name="Rectangle 44"/>
              <p:cNvSpPr/>
              <p:nvPr/>
            </p:nvSpPr>
            <p:spPr bwMode="auto">
              <a:xfrm>
                <a:off x="5522700"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46" name="Rectangle 45"/>
              <p:cNvSpPr/>
              <p:nvPr/>
            </p:nvSpPr>
            <p:spPr bwMode="auto">
              <a:xfrm>
                <a:off x="570027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47" name="Rectangle 46"/>
              <p:cNvSpPr/>
              <p:nvPr/>
            </p:nvSpPr>
            <p:spPr bwMode="auto">
              <a:xfrm>
                <a:off x="5877858"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48" name="Rectangle 47"/>
              <p:cNvSpPr/>
              <p:nvPr/>
            </p:nvSpPr>
            <p:spPr bwMode="auto">
              <a:xfrm>
                <a:off x="6055436"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49" name="Rectangle 48"/>
              <p:cNvSpPr/>
              <p:nvPr/>
            </p:nvSpPr>
            <p:spPr bwMode="auto">
              <a:xfrm>
                <a:off x="623074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50" name="Rectangle 49"/>
              <p:cNvSpPr/>
              <p:nvPr/>
            </p:nvSpPr>
            <p:spPr bwMode="auto">
              <a:xfrm>
                <a:off x="6408328"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51" name="Rectangle 50"/>
              <p:cNvSpPr/>
              <p:nvPr/>
            </p:nvSpPr>
            <p:spPr bwMode="auto">
              <a:xfrm>
                <a:off x="6585907"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52" name="Rectangle 51"/>
              <p:cNvSpPr/>
              <p:nvPr/>
            </p:nvSpPr>
            <p:spPr bwMode="auto">
              <a:xfrm>
                <a:off x="676348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53" name="Rectangle 52"/>
              <p:cNvSpPr/>
              <p:nvPr/>
            </p:nvSpPr>
            <p:spPr bwMode="auto">
              <a:xfrm>
                <a:off x="6940806"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54" name="Rectangle 53"/>
              <p:cNvSpPr/>
              <p:nvPr/>
            </p:nvSpPr>
            <p:spPr bwMode="auto">
              <a:xfrm>
                <a:off x="711838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55" name="Rectangle 54"/>
              <p:cNvSpPr/>
              <p:nvPr/>
            </p:nvSpPr>
            <p:spPr bwMode="auto">
              <a:xfrm>
                <a:off x="7295964"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56" name="Rectangle 55"/>
              <p:cNvSpPr/>
              <p:nvPr/>
            </p:nvSpPr>
            <p:spPr bwMode="auto">
              <a:xfrm>
                <a:off x="7473542"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57" name="Rectangle 56"/>
              <p:cNvSpPr/>
              <p:nvPr/>
            </p:nvSpPr>
            <p:spPr bwMode="auto">
              <a:xfrm>
                <a:off x="764885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58" name="Rectangle 57"/>
              <p:cNvSpPr/>
              <p:nvPr/>
            </p:nvSpPr>
            <p:spPr bwMode="auto">
              <a:xfrm>
                <a:off x="7826434"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59" name="Rectangle 58"/>
              <p:cNvSpPr/>
              <p:nvPr/>
            </p:nvSpPr>
            <p:spPr bwMode="auto">
              <a:xfrm>
                <a:off x="8004013"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60" name="Rectangle 59"/>
              <p:cNvSpPr/>
              <p:nvPr/>
            </p:nvSpPr>
            <p:spPr bwMode="auto">
              <a:xfrm>
                <a:off x="8181591"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61" name="Rectangle 60"/>
              <p:cNvSpPr/>
              <p:nvPr/>
            </p:nvSpPr>
            <p:spPr bwMode="auto">
              <a:xfrm>
                <a:off x="836071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62" name="Rectangle 61"/>
              <p:cNvSpPr/>
              <p:nvPr/>
            </p:nvSpPr>
            <p:spPr bwMode="auto">
              <a:xfrm>
                <a:off x="8538297" y="4134177"/>
                <a:ext cx="70715"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sp>
            <p:nvSpPr>
              <p:cNvPr id="63" name="Rectangle 62"/>
              <p:cNvSpPr/>
              <p:nvPr/>
            </p:nvSpPr>
            <p:spPr bwMode="auto">
              <a:xfrm>
                <a:off x="5522700" y="4036318"/>
                <a:ext cx="76990"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grpSp>
        <p:sp>
          <p:nvSpPr>
            <p:cNvPr id="64" name="Rectangle 63"/>
            <p:cNvSpPr/>
            <p:nvPr/>
          </p:nvSpPr>
          <p:spPr bwMode="auto">
            <a:xfrm>
              <a:off x="6639756" y="2986047"/>
              <a:ext cx="1942995" cy="500745"/>
            </a:xfrm>
            <a:prstGeom prst="rect">
              <a:avLst/>
            </a:prstGeom>
            <a:solidFill>
              <a:schemeClr val="accent6">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292929"/>
                    </a:gs>
                    <a:gs pos="100000">
                      <a:srgbClr val="292929"/>
                    </a:gs>
                  </a:gsLst>
                  <a:lin ang="5400000" scaled="0"/>
                </a:gradFill>
              </a:endParaRPr>
            </a:p>
          </p:txBody>
        </p:sp>
        <p:pic>
          <p:nvPicPr>
            <p:cNvPr id="3" name="Picture 2" descr="C:\Users\ADI\Pictures\Logos\Windows az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8523" y="3098296"/>
              <a:ext cx="1805461" cy="276246"/>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Arrow Connector 65"/>
            <p:cNvCxnSpPr/>
            <p:nvPr/>
          </p:nvCxnSpPr>
          <p:spPr>
            <a:xfrm>
              <a:off x="7613255" y="3486792"/>
              <a:ext cx="0" cy="4444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096300" y="2743185"/>
              <a:ext cx="0" cy="118801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96300" y="2265688"/>
              <a:ext cx="0" cy="471447"/>
            </a:xfrm>
            <a:prstGeom prst="straightConnector1">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73" name="Freeform 10"/>
            <p:cNvSpPr>
              <a:spLocks noEditPoints="1"/>
            </p:cNvSpPr>
            <p:nvPr/>
          </p:nvSpPr>
          <p:spPr bwMode="black">
            <a:xfrm>
              <a:off x="5112078" y="1101224"/>
              <a:ext cx="1945266" cy="1164463"/>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6"/>
            </a:solidFill>
            <a:ln>
              <a:noFill/>
            </a:ln>
            <a:extLst/>
          </p:spPr>
          <p:txBody>
            <a:bodyPr vert="horz" wrap="square" lIns="91440" tIns="45720" rIns="640080" bIns="91440" numCol="1" anchor="b" anchorCtr="0" compatLnSpc="1">
              <a:prstTxWarp prst="textNoShape">
                <a:avLst/>
              </a:prstTxWarp>
            </a:bodyPr>
            <a:lstStyle/>
            <a:p>
              <a:pPr algn="ctr"/>
              <a:r>
                <a:rPr lang="en-US" sz="2400" dirty="0" smtClean="0">
                  <a:gradFill>
                    <a:gsLst>
                      <a:gs pos="0">
                        <a:srgbClr val="FFFFFF"/>
                      </a:gs>
                      <a:gs pos="100000">
                        <a:srgbClr val="FFFFFF"/>
                      </a:gs>
                    </a:gsLst>
                    <a:lin ang="5400000" scaled="0"/>
                  </a:gradFill>
                </a:rPr>
                <a:t>Internet</a:t>
              </a:r>
              <a:endParaRPr lang="en-US" sz="2400" dirty="0">
                <a:gradFill>
                  <a:gsLst>
                    <a:gs pos="0">
                      <a:srgbClr val="FFFFFF"/>
                    </a:gs>
                    <a:gs pos="100000">
                      <a:srgbClr val="FFFFFF"/>
                    </a:gs>
                  </a:gsLst>
                  <a:lin ang="5400000" scaled="0"/>
                </a:gradFill>
              </a:endParaRPr>
            </a:p>
          </p:txBody>
        </p:sp>
        <p:sp>
          <p:nvSpPr>
            <p:cNvPr id="74" name="Rectangle 73"/>
            <p:cNvSpPr/>
            <p:nvPr/>
          </p:nvSpPr>
          <p:spPr bwMode="auto">
            <a:xfrm>
              <a:off x="5482388" y="3915525"/>
              <a:ext cx="3086312" cy="291521"/>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600" b="1" dirty="0" smtClean="0">
                  <a:gradFill>
                    <a:gsLst>
                      <a:gs pos="0">
                        <a:srgbClr val="292929"/>
                      </a:gs>
                      <a:gs pos="100000">
                        <a:srgbClr val="292929"/>
                      </a:gs>
                    </a:gsLst>
                    <a:lin ang="5400000" scaled="0"/>
                  </a:gradFill>
                </a:rPr>
                <a:t>SQL Database Firewall</a:t>
              </a:r>
              <a:endParaRPr lang="en-US" sz="1600" b="1" dirty="0">
                <a:gradFill>
                  <a:gsLst>
                    <a:gs pos="0">
                      <a:srgbClr val="292929"/>
                    </a:gs>
                    <a:gs pos="100000">
                      <a:srgbClr val="292929"/>
                    </a:gs>
                  </a:gsLst>
                  <a:lin ang="5400000" scaled="0"/>
                </a:gradFill>
              </a:endParaRPr>
            </a:p>
          </p:txBody>
        </p:sp>
      </p:grpSp>
      <p:sp>
        <p:nvSpPr>
          <p:cNvPr id="4" name="Title 3"/>
          <p:cNvSpPr>
            <a:spLocks noGrp="1"/>
          </p:cNvSpPr>
          <p:nvPr>
            <p:ph type="title"/>
          </p:nvPr>
        </p:nvSpPr>
        <p:spPr/>
        <p:txBody>
          <a:bodyPr/>
          <a:lstStyle/>
          <a:p>
            <a:r>
              <a:rPr lang="en-US" dirty="0" smtClean="0"/>
              <a:t>SQL Database Firewall</a:t>
            </a:r>
            <a:endParaRPr lang="en-US" dirty="0"/>
          </a:p>
        </p:txBody>
      </p:sp>
      <p:sp>
        <p:nvSpPr>
          <p:cNvPr id="5" name="Content Placeholder 4"/>
          <p:cNvSpPr>
            <a:spLocks noGrp="1"/>
          </p:cNvSpPr>
          <p:nvPr>
            <p:ph type="body" sz="quarter" idx="10"/>
          </p:nvPr>
        </p:nvSpPr>
        <p:spPr>
          <a:xfrm>
            <a:off x="6349922" y="1619882"/>
            <a:ext cx="5258936" cy="2294474"/>
          </a:xfrm>
        </p:spPr>
        <p:txBody>
          <a:bodyPr/>
          <a:lstStyle/>
          <a:p>
            <a:r>
              <a:rPr lang="en-US" sz="2800" dirty="0" smtClean="0">
                <a:solidFill>
                  <a:schemeClr val="accent2">
                    <a:alpha val="99000"/>
                  </a:schemeClr>
                </a:solidFill>
              </a:rPr>
              <a:t>Securing your data</a:t>
            </a:r>
            <a:endParaRPr lang="en-US" sz="2800" dirty="0" smtClean="0"/>
          </a:p>
          <a:p>
            <a:r>
              <a:rPr lang="en-US" sz="1600" dirty="0" smtClean="0">
                <a:latin typeface="+mn-lt"/>
              </a:rPr>
              <a:t>IP Address-based access control for SQL Database</a:t>
            </a:r>
          </a:p>
          <a:p>
            <a:r>
              <a:rPr lang="en-US" sz="1600" dirty="0" smtClean="0">
                <a:latin typeface="+mn-lt"/>
              </a:rPr>
              <a:t>Rules can be defined at the </a:t>
            </a:r>
            <a:r>
              <a:rPr lang="en-US" sz="1600" i="1" dirty="0" smtClean="0">
                <a:latin typeface="+mn-lt"/>
              </a:rPr>
              <a:t>server </a:t>
            </a:r>
            <a:r>
              <a:rPr lang="en-US" sz="1600" dirty="0" smtClean="0">
                <a:latin typeface="+mn-lt"/>
              </a:rPr>
              <a:t>and </a:t>
            </a:r>
            <a:r>
              <a:rPr lang="en-US" sz="1600" i="1" dirty="0" smtClean="0">
                <a:latin typeface="+mn-lt"/>
              </a:rPr>
              <a:t>database</a:t>
            </a:r>
          </a:p>
          <a:p>
            <a:r>
              <a:rPr lang="en-US" sz="1600" dirty="0" smtClean="0">
                <a:latin typeface="+mn-lt"/>
              </a:rPr>
              <a:t>No IP authorized by default</a:t>
            </a:r>
            <a:endParaRPr lang="en-US" sz="1600" dirty="0">
              <a:latin typeface="+mn-lt"/>
            </a:endParaRPr>
          </a:p>
          <a:p>
            <a:r>
              <a:rPr lang="en-US" sz="1600" dirty="0" smtClean="0">
                <a:latin typeface="+mn-lt"/>
              </a:rPr>
              <a:t>Configurable using the SQL Database Portal and REST API</a:t>
            </a:r>
          </a:p>
          <a:p>
            <a:r>
              <a:rPr lang="en-US" sz="1600" dirty="0" smtClean="0">
                <a:latin typeface="+mn-lt"/>
              </a:rPr>
              <a:t>Option to disable/enable access from applications hosted in Windows Azure</a:t>
            </a:r>
            <a:endParaRPr lang="en-US" sz="1600" dirty="0">
              <a:latin typeface="+mn-lt"/>
            </a:endParaRPr>
          </a:p>
        </p:txBody>
      </p:sp>
    </p:spTree>
    <p:extLst>
      <p:ext uri="{BB962C8B-B14F-4D97-AF65-F5344CB8AC3E}">
        <p14:creationId xmlns:p14="http://schemas.microsoft.com/office/powerpoint/2010/main" val="557670662"/>
      </p:ext>
    </p:extLst>
  </p:cSld>
  <p:clrMapOvr>
    <a:masterClrMapping/>
  </p:clrMapOvr>
  <mc:AlternateContent xmlns:mc="http://schemas.openxmlformats.org/markup-compatibility/2006">
    <mc:Choice xmlns:p14="http://schemas.microsoft.com/office/powerpoint/2010/main" Requires="p14">
      <p:transition spd="med" p14:dur="700" advTm="4078">
        <p:fade/>
      </p:transition>
    </mc:Choice>
    <mc:Fallback>
      <p:transition spd="med" advTm="4078">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Connectivity</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Connecting </a:t>
            </a:r>
            <a:r>
              <a:rPr lang="en-US" sz="2800" spc="-100" dirty="0" smtClean="0">
                <a:solidFill>
                  <a:schemeClr val="accent2">
                    <a:alpha val="99000"/>
                  </a:schemeClr>
                </a:solidFill>
                <a:latin typeface="Segoe UI Light" pitchFamily="34" charset="0"/>
              </a:rPr>
              <a:t>To SQL Database</a:t>
            </a:r>
            <a:endParaRPr lang="en-US" sz="28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z="1600" spc="-51" dirty="0"/>
              <a:t>TDS (Tabular Data Stream) protocol over TCP/IP supported</a:t>
            </a:r>
          </a:p>
          <a:p>
            <a:pPr marL="234950" lvl="1" indent="-231775" defTabSz="914325">
              <a:spcBef>
                <a:spcPts val="900"/>
              </a:spcBef>
              <a:buClr>
                <a:schemeClr val="accent6"/>
              </a:buClr>
              <a:buFont typeface="+mj-lt"/>
              <a:buAutoNum type="arabicPeriod"/>
            </a:pPr>
            <a:r>
              <a:rPr lang="en-US" sz="1600" spc="-51" dirty="0"/>
              <a:t>SSL required</a:t>
            </a:r>
          </a:p>
          <a:p>
            <a:pPr marL="234950" lvl="1" indent="-231775" defTabSz="914325">
              <a:spcBef>
                <a:spcPts val="900"/>
              </a:spcBef>
              <a:buClr>
                <a:schemeClr val="accent6"/>
              </a:buClr>
              <a:buFont typeface="+mj-lt"/>
              <a:buAutoNum type="arabicPeriod"/>
            </a:pPr>
            <a:r>
              <a:rPr lang="en-US" sz="1600" spc="-51" dirty="0"/>
              <a:t>Use firewall rules to connect from outside Microsoft data center</a:t>
            </a:r>
          </a:p>
          <a:p>
            <a:pPr marL="3175" lvl="1" indent="0" defTabSz="914325">
              <a:spcBef>
                <a:spcPts val="900"/>
              </a:spcBef>
              <a:buNone/>
            </a:pPr>
            <a:r>
              <a:rPr lang="en-US" sz="1600" b="1" spc="-51" dirty="0" smtClean="0"/>
              <a:t>ASP.NET EXAMPLE:</a:t>
            </a:r>
            <a:endParaRPr lang="en-US" sz="1600" b="1" spc="-51" dirty="0"/>
          </a:p>
        </p:txBody>
      </p:sp>
      <p:sp>
        <p:nvSpPr>
          <p:cNvPr id="9" name="Content Placeholder 2"/>
          <p:cNvSpPr txBox="1">
            <a:spLocks/>
          </p:cNvSpPr>
          <p:nvPr/>
        </p:nvSpPr>
        <p:spPr>
          <a:xfrm>
            <a:off x="6557475" y="1434269"/>
            <a:ext cx="5345112" cy="3420936"/>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Considerations </a:t>
            </a:r>
            <a:r>
              <a:rPr lang="en-US" sz="2800" spc="-100" dirty="0">
                <a:solidFill>
                  <a:schemeClr val="accent2">
                    <a:alpha val="99000"/>
                  </a:schemeClr>
                </a:solidFill>
                <a:latin typeface="Segoe UI Light" pitchFamily="34" charset="0"/>
              </a:rPr>
              <a:t>A</a:t>
            </a:r>
            <a:r>
              <a:rPr lang="en-US" sz="2800" spc="-100" dirty="0" smtClean="0">
                <a:solidFill>
                  <a:schemeClr val="accent2">
                    <a:alpha val="99000"/>
                  </a:schemeClr>
                </a:solidFill>
                <a:latin typeface="Segoe UI Light" pitchFamily="34" charset="0"/>
              </a:rPr>
              <a:t>nd Best Practices</a:t>
            </a:r>
            <a:endParaRPr lang="en-US" sz="2800" spc="-100" dirty="0">
              <a:solidFill>
                <a:schemeClr val="accent2">
                  <a:alpha val="99000"/>
                </a:schemeClr>
              </a:solidFill>
              <a:latin typeface="Segoe UI Light" pitchFamily="34" charset="0"/>
            </a:endParaRPr>
          </a:p>
          <a:p>
            <a:pPr marL="234950" lvl="1" indent="-231775" defTabSz="914325">
              <a:spcBef>
                <a:spcPts val="900"/>
              </a:spcBef>
              <a:buClr>
                <a:schemeClr val="accent2"/>
              </a:buClr>
              <a:buFont typeface="+mj-lt"/>
              <a:buAutoNum type="arabicPeriod"/>
            </a:pPr>
            <a:r>
              <a:rPr lang="en-US" sz="1600" spc="-51" dirty="0" smtClean="0"/>
              <a:t>login</a:t>
            </a:r>
            <a:r>
              <a:rPr lang="en-US" sz="1600" spc="-51" dirty="0"/>
              <a:t>: </a:t>
            </a:r>
            <a:r>
              <a:rPr lang="en-US" sz="1600" b="1" spc="-51" dirty="0"/>
              <a:t>[login]@[server]</a:t>
            </a:r>
          </a:p>
          <a:p>
            <a:pPr marL="234950" lvl="1" indent="-231775" defTabSz="914325">
              <a:spcBef>
                <a:spcPts val="900"/>
              </a:spcBef>
              <a:buClr>
                <a:schemeClr val="accent2"/>
              </a:buClr>
              <a:buFont typeface="+mj-lt"/>
              <a:buAutoNum type="arabicPeriod"/>
            </a:pPr>
            <a:r>
              <a:rPr lang="en-US" sz="1600" spc="-51" dirty="0"/>
              <a:t>Idle </a:t>
            </a:r>
            <a:r>
              <a:rPr lang="en-US" sz="1600" spc="-51" dirty="0" smtClean="0"/>
              <a:t>connections</a:t>
            </a:r>
            <a:endParaRPr lang="en-US" sz="1600" spc="-51" dirty="0"/>
          </a:p>
          <a:p>
            <a:pPr marL="234950" lvl="1" indent="-231775" defTabSz="914325">
              <a:spcBef>
                <a:spcPts val="900"/>
              </a:spcBef>
              <a:buClr>
                <a:schemeClr val="accent2"/>
              </a:buClr>
              <a:buFont typeface="+mj-lt"/>
              <a:buAutoNum type="arabicPeriod"/>
            </a:pPr>
            <a:r>
              <a:rPr lang="en-US" sz="1600" spc="-51" dirty="0"/>
              <a:t>Long running </a:t>
            </a:r>
            <a:r>
              <a:rPr lang="en-US" sz="1600" spc="-51" dirty="0" smtClean="0"/>
              <a:t>transactions</a:t>
            </a:r>
            <a:endParaRPr lang="en-US" sz="1600" spc="-51" dirty="0"/>
          </a:p>
          <a:p>
            <a:pPr marL="234950" lvl="1" indent="-231775" defTabSz="914325">
              <a:spcBef>
                <a:spcPts val="900"/>
              </a:spcBef>
              <a:buClr>
                <a:schemeClr val="accent2"/>
              </a:buClr>
              <a:buFont typeface="+mj-lt"/>
              <a:buAutoNum type="arabicPeriod"/>
            </a:pPr>
            <a:r>
              <a:rPr lang="en-US" sz="1600" spc="-51" dirty="0" err="1"/>
              <a:t>DoS</a:t>
            </a:r>
            <a:r>
              <a:rPr lang="en-US" sz="1600" spc="-51" dirty="0"/>
              <a:t> </a:t>
            </a:r>
            <a:r>
              <a:rPr lang="en-US" sz="1600" spc="-51" dirty="0" smtClean="0"/>
              <a:t>guard</a:t>
            </a:r>
            <a:endParaRPr lang="en-US" sz="1600" spc="-51" dirty="0"/>
          </a:p>
          <a:p>
            <a:pPr marL="234950" lvl="1" indent="-231775" defTabSz="914325">
              <a:spcBef>
                <a:spcPts val="900"/>
              </a:spcBef>
              <a:buClr>
                <a:schemeClr val="accent2"/>
              </a:buClr>
              <a:buFont typeface="+mj-lt"/>
              <a:buAutoNum type="arabicPeriod"/>
            </a:pPr>
            <a:r>
              <a:rPr lang="en-US" sz="1600" spc="-51" dirty="0"/>
              <a:t>Failover </a:t>
            </a:r>
            <a:r>
              <a:rPr lang="en-US" sz="1600" spc="-51" dirty="0" smtClean="0"/>
              <a:t>events</a:t>
            </a:r>
            <a:endParaRPr lang="en-US" sz="1600" spc="-51" dirty="0"/>
          </a:p>
          <a:p>
            <a:pPr marL="234950" lvl="1" indent="-231775" defTabSz="914325">
              <a:spcBef>
                <a:spcPts val="900"/>
              </a:spcBef>
              <a:buClr>
                <a:schemeClr val="accent2"/>
              </a:buClr>
              <a:buFont typeface="+mj-lt"/>
              <a:buAutoNum type="arabicPeriod"/>
            </a:pPr>
            <a:r>
              <a:rPr lang="en-US" sz="1600" spc="-51" dirty="0" smtClean="0"/>
              <a:t>Throttling</a:t>
            </a:r>
          </a:p>
          <a:p>
            <a:pPr marL="234950" lvl="1" indent="-231775" defTabSz="914325">
              <a:spcBef>
                <a:spcPts val="900"/>
              </a:spcBef>
              <a:buClr>
                <a:schemeClr val="accent2"/>
              </a:buClr>
              <a:buFont typeface="+mj-lt"/>
              <a:buAutoNum type="arabicPeriod"/>
            </a:pPr>
            <a:r>
              <a:rPr lang="en-US" sz="1600" spc="-51" dirty="0" smtClean="0"/>
              <a:t>Connection </a:t>
            </a:r>
            <a:r>
              <a:rPr lang="en-US" sz="1600" spc="-51" dirty="0"/>
              <a:t>pooling and </a:t>
            </a:r>
            <a:r>
              <a:rPr lang="en-US" sz="1600" spc="-51" dirty="0" smtClean="0"/>
              <a:t>Retry logic</a:t>
            </a:r>
            <a:endParaRPr lang="en-US" sz="1600" spc="-51" dirty="0"/>
          </a:p>
          <a:p>
            <a:pPr marL="234950" lvl="1" indent="-231775" defTabSz="914325">
              <a:spcBef>
                <a:spcPts val="900"/>
              </a:spcBef>
              <a:buClr>
                <a:schemeClr val="accent2"/>
              </a:buClr>
              <a:buFont typeface="+mj-lt"/>
              <a:buAutoNum type="arabicPeriod"/>
            </a:pPr>
            <a:r>
              <a:rPr lang="en-US" sz="1600" spc="-51" dirty="0"/>
              <a:t>Latency introduced for </a:t>
            </a:r>
            <a:r>
              <a:rPr lang="en-US" sz="1600" spc="-51" dirty="0" smtClean="0"/>
              <a:t>updates</a:t>
            </a:r>
            <a:endParaRPr lang="en-US" sz="1600" spc="-51" dirty="0"/>
          </a:p>
          <a:p>
            <a:pPr marL="234950" lvl="1" indent="-231775" defTabSz="914325">
              <a:spcBef>
                <a:spcPts val="900"/>
              </a:spcBef>
              <a:buClr>
                <a:schemeClr val="accent2"/>
              </a:buClr>
              <a:buFont typeface="+mj-lt"/>
              <a:buAutoNum type="arabicPeriod"/>
            </a:pPr>
            <a:r>
              <a:rPr lang="en-US" sz="1600" spc="-51" dirty="0"/>
              <a:t>No cross-database </a:t>
            </a:r>
            <a:r>
              <a:rPr lang="en-US" sz="1600" spc="-51" dirty="0" smtClean="0"/>
              <a:t>dependencies</a:t>
            </a:r>
            <a:endParaRPr lang="en-US" sz="1600" spc="-51" dirty="0"/>
          </a:p>
        </p:txBody>
      </p:sp>
      <p:sp>
        <p:nvSpPr>
          <p:cNvPr id="10" name="TextBox 9"/>
          <p:cNvSpPr txBox="1"/>
          <p:nvPr/>
        </p:nvSpPr>
        <p:spPr>
          <a:xfrm>
            <a:off x="519114" y="3269154"/>
            <a:ext cx="5153553" cy="3000821"/>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r>
              <a:rPr lang="en-US" sz="1600" dirty="0" smtClean="0">
                <a:solidFill>
                  <a:srgbClr val="0000FF"/>
                </a:solidFill>
                <a:latin typeface="Consolas"/>
              </a:rPr>
              <a:t>];</a:t>
            </a:r>
          </a:p>
          <a:p>
            <a:pPr marL="457120"/>
            <a:r>
              <a:rPr lang="en-US" sz="1600" dirty="0" err="1" smtClean="0">
                <a:solidFill>
                  <a:srgbClr val="0000FF"/>
                </a:solidFill>
                <a:latin typeface="Consolas"/>
                <a:ea typeface="Segoe UI" pitchFamily="34" charset="0"/>
              </a:rPr>
              <a:t>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1"/>
            <a:ext cx="10693401" cy="1378644"/>
          </a:xfrm>
        </p:spPr>
        <p:txBody>
          <a:bodyPr/>
          <a:lstStyle/>
          <a:p>
            <a:r>
              <a:rPr lang="en-US" dirty="0"/>
              <a:t>Exploring </a:t>
            </a:r>
            <a:r>
              <a:rPr lang="en-US" dirty="0" smtClean="0"/>
              <a:t>Advanced </a:t>
            </a:r>
            <a:r>
              <a:rPr lang="en-US" dirty="0"/>
              <a:t>Capabilities</a:t>
            </a:r>
          </a:p>
        </p:txBody>
      </p:sp>
    </p:spTree>
    <p:extLst>
      <p:ext uri="{BB962C8B-B14F-4D97-AF65-F5344CB8AC3E}">
        <p14:creationId xmlns:p14="http://schemas.microsoft.com/office/powerpoint/2010/main" val="30389490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Explore Advanced Capabilities</a:t>
            </a:r>
            <a:endParaRPr lang="en-US" dirty="0"/>
          </a:p>
        </p:txBody>
      </p:sp>
      <p:sp>
        <p:nvSpPr>
          <p:cNvPr id="7" name="Content Placeholder 2"/>
          <p:cNvSpPr txBox="1">
            <a:spLocks/>
          </p:cNvSpPr>
          <p:nvPr/>
        </p:nvSpPr>
        <p:spPr>
          <a:xfrm>
            <a:off x="6094413" y="1612072"/>
            <a:ext cx="5573712" cy="4890331"/>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8000"/>
                  </a:schemeClr>
                </a:solidFill>
                <a:latin typeface="Segoe UI Light" pitchFamily="34" charset="0"/>
              </a:rPr>
              <a:t>Rapid innovation</a:t>
            </a:r>
          </a:p>
          <a:p>
            <a:pPr marL="3175" lvl="1" indent="0" defTabSz="914325">
              <a:spcBef>
                <a:spcPts val="600"/>
              </a:spcBef>
              <a:buNone/>
            </a:pPr>
            <a:r>
              <a:rPr lang="en-US" sz="1600" spc="-51" dirty="0"/>
              <a:t>Improved engineering efficiencies</a:t>
            </a:r>
          </a:p>
          <a:p>
            <a:pPr marL="3175" lvl="1" indent="0" defTabSz="914325">
              <a:spcBef>
                <a:spcPts val="600"/>
              </a:spcBef>
              <a:buNone/>
            </a:pPr>
            <a:r>
              <a:rPr lang="en-US" sz="1600" spc="-51" dirty="0"/>
              <a:t>Quarterly service update cadence </a:t>
            </a:r>
          </a:p>
          <a:p>
            <a:pPr marL="3175" lvl="1" indent="0" defTabSz="914325">
              <a:spcBef>
                <a:spcPts val="600"/>
              </a:spcBef>
              <a:buNone/>
            </a:pPr>
            <a:r>
              <a:rPr lang="en-US" sz="1600" spc="-51" dirty="0"/>
              <a:t>Improved operational agility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2">
                    <a:alpha val="98000"/>
                  </a:schemeClr>
                </a:solidFill>
                <a:latin typeface="Segoe UI Light" pitchFamily="34" charset="0"/>
              </a:rPr>
              <a:t>Powerful new services</a:t>
            </a:r>
            <a:br>
              <a:rPr lang="en-US" sz="3200" spc="-100" dirty="0">
                <a:solidFill>
                  <a:schemeClr val="accent2">
                    <a:alpha val="98000"/>
                  </a:schemeClr>
                </a:solidFill>
                <a:latin typeface="Segoe UI Light" pitchFamily="34" charset="0"/>
              </a:rPr>
            </a:br>
            <a:r>
              <a:rPr lang="en-US" sz="1600" spc="-51" dirty="0" smtClean="0"/>
              <a:t>Visualize </a:t>
            </a:r>
            <a:r>
              <a:rPr lang="en-US" sz="1600" spc="-51" dirty="0"/>
              <a:t>data with </a:t>
            </a:r>
            <a:r>
              <a:rPr lang="en-US" sz="1600" spc="-51" dirty="0" smtClean="0"/>
              <a:t>SQL Reporting </a:t>
            </a:r>
            <a:endParaRPr lang="en-US" sz="1600" spc="-51" dirty="0"/>
          </a:p>
          <a:p>
            <a:pPr marL="3175" lvl="1" indent="0" defTabSz="914325">
              <a:spcBef>
                <a:spcPts val="600"/>
              </a:spcBef>
              <a:spcAft>
                <a:spcPts val="300"/>
              </a:spcAft>
              <a:buNone/>
            </a:pPr>
            <a:r>
              <a:rPr lang="en-US" sz="1600" spc="-51" dirty="0"/>
              <a:t>Synchronize data with </a:t>
            </a:r>
            <a:r>
              <a:rPr lang="en-US" sz="1600" spc="-51" dirty="0" smtClean="0"/>
              <a:t>SQL Data </a:t>
            </a:r>
            <a:r>
              <a:rPr lang="en-US" sz="1600" spc="-51" dirty="0" smtClean="0"/>
              <a:t>Sync</a:t>
            </a:r>
            <a:br>
              <a:rPr lang="en-US" sz="1600" spc="-51" dirty="0" smtClean="0"/>
            </a:br>
            <a:endParaRPr lang="en-US" sz="1600" spc="-51" dirty="0" smtClean="0"/>
          </a:p>
          <a:p>
            <a:pPr marL="3175" indent="0" defTabSz="914325">
              <a:spcBef>
                <a:spcPts val="0"/>
              </a:spcBef>
              <a:spcAft>
                <a:spcPts val="300"/>
              </a:spcAft>
              <a:buNone/>
            </a:pPr>
            <a:r>
              <a:rPr lang="en-US" spc="-100" dirty="0" smtClean="0">
                <a:solidFill>
                  <a:schemeClr val="accent2">
                    <a:alpha val="98000"/>
                  </a:schemeClr>
                </a:solidFill>
                <a:latin typeface="Segoe UI Light" pitchFamily="34" charset="0"/>
              </a:rPr>
              <a:t>New </a:t>
            </a:r>
            <a:r>
              <a:rPr lang="en-US" spc="-100" dirty="0">
                <a:solidFill>
                  <a:schemeClr val="accent2">
                    <a:alpha val="98000"/>
                  </a:schemeClr>
                </a:solidFill>
                <a:latin typeface="Segoe UI Light" pitchFamily="34" charset="0"/>
              </a:rPr>
              <a:t>developer opportunities</a:t>
            </a:r>
          </a:p>
          <a:p>
            <a:pPr marL="3175" lvl="1" indent="0" defTabSz="914325">
              <a:spcBef>
                <a:spcPts val="600"/>
              </a:spcBef>
              <a:buNone/>
            </a:pPr>
            <a:r>
              <a:rPr lang="en-US" sz="1600" spc="-51" dirty="0"/>
              <a:t>Devices connected to continuously available cloud services</a:t>
            </a:r>
          </a:p>
          <a:p>
            <a:pPr marL="3175" lvl="1" indent="0" defTabSz="914325">
              <a:spcBef>
                <a:spcPts val="600"/>
              </a:spcBef>
              <a:buNone/>
            </a:pPr>
            <a:r>
              <a:rPr lang="en-US" sz="1600" spc="-51" dirty="0"/>
              <a:t>Consumer applications</a:t>
            </a:r>
          </a:p>
          <a:p>
            <a:pPr marL="3175" lvl="1" indent="0" defTabSz="914325">
              <a:spcBef>
                <a:spcPts val="600"/>
              </a:spcBef>
              <a:buNone/>
            </a:pPr>
            <a:r>
              <a:rPr lang="en-US" sz="1600" spc="-51" dirty="0"/>
              <a:t>SaaS applications</a:t>
            </a:r>
          </a:p>
        </p:txBody>
      </p:sp>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12072"/>
            <a:ext cx="4990505" cy="3743854"/>
          </a:xfrm>
          <a:prstGeom prst="rect">
            <a:avLst/>
          </a:prstGeom>
        </p:spPr>
      </p:pic>
    </p:spTree>
    <p:extLst>
      <p:ext uri="{BB962C8B-B14F-4D97-AF65-F5344CB8AC3E}">
        <p14:creationId xmlns:p14="http://schemas.microsoft.com/office/powerpoint/2010/main" val="1970814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500"/>
                                        <p:tgtEl>
                                          <p:spTgt spid="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9" end="9"/>
                                            </p:txEl>
                                          </p:spTgt>
                                        </p:tgtEl>
                                        <p:attrNameLst>
                                          <p:attrName>style.visibility</p:attrName>
                                        </p:attrNameLst>
                                      </p:cBhvr>
                                      <p:to>
                                        <p:strVal val="visible"/>
                                      </p:to>
                                    </p:set>
                                    <p:animEffect transition="in" filter="fade">
                                      <p:cBhvr>
                                        <p:cTn id="38"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SQL Reporting</a:t>
            </a: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264" t="4910" r="1012" b="1533"/>
          <a:stretch/>
        </p:blipFill>
        <p:spPr>
          <a:xfrm>
            <a:off x="660400" y="3860799"/>
            <a:ext cx="3067050" cy="208915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9" name="Content Placeholder 2"/>
          <p:cNvSpPr txBox="1">
            <a:spLocks/>
          </p:cNvSpPr>
          <p:nvPr/>
        </p:nvSpPr>
        <p:spPr>
          <a:xfrm>
            <a:off x="6323013" y="1706123"/>
            <a:ext cx="5573712" cy="24265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Visualize your data</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SQL Server Reporting Services technology </a:t>
            </a:r>
            <a:r>
              <a:rPr lang="en-US" sz="1800" spc="-51" dirty="0" smtClean="0"/>
              <a:t>as </a:t>
            </a:r>
            <a:r>
              <a:rPr lang="en-US" sz="1800" spc="-51" dirty="0"/>
              <a:t>a </a:t>
            </a:r>
            <a:r>
              <a:rPr lang="en-US" sz="1800" spc="-51" dirty="0" smtClean="0"/>
              <a:t>service</a:t>
            </a:r>
            <a:endParaRPr lang="en-US" sz="1800" spc="-51" dirty="0"/>
          </a:p>
          <a:p>
            <a:pPr marL="3175" lvl="1" indent="0" defTabSz="914325">
              <a:spcBef>
                <a:spcPts val="600"/>
              </a:spcBef>
              <a:buNone/>
            </a:pPr>
            <a:r>
              <a:rPr lang="en-US" sz="1800" spc="-51" dirty="0"/>
              <a:t>Ideal for operational reporting against </a:t>
            </a:r>
            <a:r>
              <a:rPr lang="en-US" sz="1800" spc="-51" dirty="0" smtClean="0"/>
              <a:t>SQL Database </a:t>
            </a:r>
            <a:r>
              <a:rPr lang="en-US" sz="1800" spc="-51" dirty="0"/>
              <a:t>data</a:t>
            </a:r>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elastically with </a:t>
            </a:r>
            <a:r>
              <a:rPr lang="en-US" sz="1800" spc="-51" dirty="0" smtClean="0"/>
              <a:t>demand</a:t>
            </a:r>
          </a:p>
          <a:p>
            <a:pPr marL="3175" lvl="1" indent="0" defTabSz="914325">
              <a:spcBef>
                <a:spcPts val="600"/>
              </a:spcBef>
              <a:buNone/>
            </a:pPr>
            <a:r>
              <a:rPr lang="en-US" sz="1800" spc="-51" dirty="0" smtClean="0"/>
              <a:t>Rapid Provisioning </a:t>
            </a:r>
            <a:endParaRPr lang="en-US" sz="2400" dirty="0" smtClean="0"/>
          </a:p>
        </p:txBody>
      </p:sp>
      <p:pic>
        <p:nvPicPr>
          <p:cNvPr id="2" name="Picture 1"/>
          <p:cNvPicPr>
            <a:picLocks noChangeAspect="1"/>
          </p:cNvPicPr>
          <p:nvPr/>
        </p:nvPicPr>
        <p:blipFill>
          <a:blip r:embed="rId4"/>
          <a:stretch>
            <a:fillRect/>
          </a:stretch>
        </p:blipFill>
        <p:spPr>
          <a:xfrm>
            <a:off x="660400" y="1706122"/>
            <a:ext cx="4928138" cy="1028113"/>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1517" t="13756" b="1412"/>
          <a:stretch/>
        </p:blipFill>
        <p:spPr>
          <a:xfrm>
            <a:off x="2673349" y="2540000"/>
            <a:ext cx="3090863" cy="256540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Tree>
    <p:extLst>
      <p:ext uri="{BB962C8B-B14F-4D97-AF65-F5344CB8AC3E}">
        <p14:creationId xmlns:p14="http://schemas.microsoft.com/office/powerpoint/2010/main" val="2271886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 Sync</a:t>
            </a:r>
            <a:endParaRPr lang="en-US" dirty="0">
              <a:solidFill>
                <a:srgbClr val="92D050"/>
              </a:solidFill>
            </a:endParaRPr>
          </a:p>
        </p:txBody>
      </p:sp>
      <p:sp>
        <p:nvSpPr>
          <p:cNvPr id="7" name="Content Placeholder 2"/>
          <p:cNvSpPr txBox="1">
            <a:spLocks/>
          </p:cNvSpPr>
          <p:nvPr/>
        </p:nvSpPr>
        <p:spPr>
          <a:xfrm>
            <a:off x="6185031" y="1813217"/>
            <a:ext cx="5446798" cy="253249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Data Synchronization</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Microsoft Sync Framework technology </a:t>
            </a:r>
            <a:r>
              <a:rPr lang="en-US" sz="1800" spc="-51" dirty="0" smtClean="0"/>
              <a:t>as </a:t>
            </a:r>
            <a:r>
              <a:rPr lang="en-US" sz="1800" spc="-51" dirty="0"/>
              <a:t>a service </a:t>
            </a:r>
          </a:p>
          <a:p>
            <a:pPr marL="3175" lvl="1" indent="0" defTabSz="914325">
              <a:spcBef>
                <a:spcPts val="600"/>
              </a:spcBef>
              <a:buNone/>
            </a:pPr>
            <a:r>
              <a:rPr lang="en-US" sz="1800" spc="-51" dirty="0"/>
              <a:t>Ideal for scheduling synchronization between data sets hosted </a:t>
            </a:r>
            <a:r>
              <a:rPr lang="en-US" sz="1800" spc="-51" dirty="0" smtClean="0"/>
              <a:t/>
            </a:r>
            <a:br>
              <a:rPr lang="en-US" sz="1800" spc="-51" dirty="0" smtClean="0"/>
            </a:br>
            <a:r>
              <a:rPr lang="en-US" sz="1800" spc="-51" dirty="0" smtClean="0"/>
              <a:t>in SQL Database </a:t>
            </a:r>
            <a:r>
              <a:rPr lang="en-US" sz="1800" spc="-51" dirty="0"/>
              <a:t>or SQL Server</a:t>
            </a:r>
          </a:p>
          <a:p>
            <a:pPr marL="3175" lvl="1" indent="0" defTabSz="914325">
              <a:spcBef>
                <a:spcPts val="600"/>
              </a:spcBef>
              <a:buNone/>
            </a:pPr>
            <a:r>
              <a:rPr lang="en-US" sz="1800" spc="-51" dirty="0"/>
              <a:t>Uses a hub and spoke </a:t>
            </a:r>
            <a:r>
              <a:rPr lang="en-US" sz="1800" spc="-51" dirty="0" smtClean="0"/>
              <a:t>topology</a:t>
            </a:r>
          </a:p>
          <a:p>
            <a:pPr marL="3175" lvl="1" indent="0" defTabSz="914325">
              <a:spcBef>
                <a:spcPts val="600"/>
              </a:spcBef>
              <a:buNone/>
            </a:pPr>
            <a:r>
              <a:rPr lang="en-US" sz="1800" spc="-51" dirty="0" smtClean="0"/>
              <a:t>No Coding required</a:t>
            </a:r>
          </a:p>
        </p:txBody>
      </p:sp>
      <p:sp>
        <p:nvSpPr>
          <p:cNvPr id="26" name="Rectangle 25"/>
          <p:cNvSpPr/>
          <p:nvPr/>
        </p:nvSpPr>
        <p:spPr>
          <a:xfrm>
            <a:off x="2188486" y="321948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(Hub)</a:t>
            </a:r>
          </a:p>
        </p:txBody>
      </p:sp>
      <p:sp>
        <p:nvSpPr>
          <p:cNvPr id="24" name="Straight Connector 5"/>
          <p:cNvSpPr/>
          <p:nvPr/>
        </p:nvSpPr>
        <p:spPr>
          <a:xfrm rot="16200000">
            <a:off x="2705917" y="3130681"/>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Straight Connector 6"/>
          <p:cNvSpPr/>
          <p:nvPr/>
        </p:nvSpPr>
        <p:spPr>
          <a:xfrm rot="16200000">
            <a:off x="2918974" y="3144259"/>
            <a:ext cx="22427" cy="224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22" name="Rectangle 21"/>
          <p:cNvSpPr/>
          <p:nvPr/>
        </p:nvSpPr>
        <p:spPr>
          <a:xfrm>
            <a:off x="2188486" y="1447800"/>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(US)</a:t>
            </a:r>
          </a:p>
        </p:txBody>
      </p:sp>
      <p:sp>
        <p:nvSpPr>
          <p:cNvPr id="20" name="Straight Connector 9"/>
          <p:cNvSpPr/>
          <p:nvPr/>
        </p:nvSpPr>
        <p:spPr>
          <a:xfrm rot="1800000">
            <a:off x="3542472" y="4579638"/>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3861598" y="434571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(WE)</a:t>
            </a:r>
          </a:p>
        </p:txBody>
      </p:sp>
      <p:sp>
        <p:nvSpPr>
          <p:cNvPr id="15" name="Straight Connector 13"/>
          <p:cNvSpPr/>
          <p:nvPr/>
        </p:nvSpPr>
        <p:spPr>
          <a:xfrm rot="9000000">
            <a:off x="1869361" y="4579638"/>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Straight Connector 14"/>
          <p:cNvSpPr/>
          <p:nvPr/>
        </p:nvSpPr>
        <p:spPr>
          <a:xfrm rot="19800000">
            <a:off x="2082419" y="4593216"/>
            <a:ext cx="22427" cy="224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Rectangle 12"/>
          <p:cNvSpPr/>
          <p:nvPr/>
        </p:nvSpPr>
        <p:spPr>
          <a:xfrm>
            <a:off x="515375" y="434571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Server (</a:t>
            </a:r>
            <a:r>
              <a:rPr lang="en-US" sz="2000" dirty="0" err="1">
                <a:gradFill>
                  <a:gsLst>
                    <a:gs pos="0">
                      <a:schemeClr val="bg1"/>
                    </a:gs>
                    <a:gs pos="100000">
                      <a:schemeClr val="bg1"/>
                    </a:gs>
                  </a:gsLst>
                  <a:lin ang="5400000" scaled="0"/>
                </a:gradFill>
              </a:rPr>
              <a:t>OnPrem</a:t>
            </a:r>
            <a:r>
              <a:rPr lang="en-US" sz="2000" dirty="0">
                <a:gradFill>
                  <a:gsLst>
                    <a:gs pos="0">
                      <a:schemeClr val="bg1"/>
                    </a:gs>
                    <a:gs pos="100000">
                      <a:schemeClr val="bg1"/>
                    </a:gs>
                  </a:gsLst>
                  <a:lin ang="5400000" scaled="0"/>
                </a:gradFill>
              </a:rPr>
              <a:t>)</a:t>
            </a:r>
          </a:p>
        </p:txBody>
      </p:sp>
    </p:spTree>
    <p:extLst>
      <p:ext uri="{BB962C8B-B14F-4D97-AF65-F5344CB8AC3E}">
        <p14:creationId xmlns:p14="http://schemas.microsoft.com/office/powerpoint/2010/main" val="340002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199799" cy="1523494"/>
          </a:xfrm>
        </p:spPr>
        <p:txBody>
          <a:bodyPr/>
          <a:lstStyle/>
          <a:p>
            <a:r>
              <a:rPr lang="en-US" dirty="0" smtClean="0"/>
              <a:t>SQL Data Sync</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solidFill>
                  <a:schemeClr val="bg1">
                    <a:alpha val="99000"/>
                  </a:schemeClr>
                </a:solidFill>
              </a:rPr>
              <a:t>Demo</a:t>
            </a:r>
            <a:endParaRPr lang="en-US" dirty="0">
              <a:solidFill>
                <a:schemeClr val="bg1">
                  <a:alpha val="99000"/>
                </a:schemeClr>
              </a:solidFill>
            </a:endParaRPr>
          </a:p>
        </p:txBody>
      </p:sp>
    </p:spTree>
    <p:extLst>
      <p:ext uri="{BB962C8B-B14F-4D97-AF65-F5344CB8AC3E}">
        <p14:creationId xmlns:p14="http://schemas.microsoft.com/office/powerpoint/2010/main" val="412283888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836709" y="1939564"/>
            <a:ext cx="7831415" cy="4198072"/>
          </a:xfrm>
        </p:spPr>
        <p:txBody>
          <a:bodyPr/>
          <a:lstStyle/>
          <a:p>
            <a:pPr marL="0" indent="3175"/>
            <a:r>
              <a:rPr lang="en-US" sz="4000" dirty="0" smtClean="0"/>
              <a:t>Architecture</a:t>
            </a:r>
          </a:p>
          <a:p>
            <a:pPr marL="0" indent="3175"/>
            <a:r>
              <a:rPr lang="en-US" sz="4000" dirty="0" smtClean="0"/>
              <a:t>Starting </a:t>
            </a:r>
            <a:r>
              <a:rPr lang="en-US" sz="4000" dirty="0"/>
              <a:t>W</a:t>
            </a:r>
            <a:r>
              <a:rPr lang="en-US" sz="4000" dirty="0" smtClean="0"/>
              <a:t>ith </a:t>
            </a:r>
            <a:r>
              <a:rPr lang="en-US" sz="4000" dirty="0"/>
              <a:t>T</a:t>
            </a:r>
            <a:r>
              <a:rPr lang="en-US" sz="4000" dirty="0" smtClean="0"/>
              <a:t>he Basics</a:t>
            </a:r>
          </a:p>
          <a:p>
            <a:pPr marL="0" indent="3175"/>
            <a:r>
              <a:rPr lang="en-US" sz="4000" dirty="0" smtClean="0"/>
              <a:t>Create And </a:t>
            </a:r>
            <a:r>
              <a:rPr lang="en-US" sz="4000" dirty="0"/>
              <a:t>Deploy Y</a:t>
            </a:r>
            <a:r>
              <a:rPr lang="en-US" sz="4000" dirty="0" smtClean="0"/>
              <a:t>our </a:t>
            </a:r>
            <a:r>
              <a:rPr lang="en-US" sz="4000" dirty="0"/>
              <a:t>Database</a:t>
            </a:r>
          </a:p>
          <a:p>
            <a:r>
              <a:rPr lang="en-US" sz="4000" dirty="0"/>
              <a:t>Secure </a:t>
            </a:r>
            <a:r>
              <a:rPr lang="en-US" sz="4000" dirty="0" smtClean="0"/>
              <a:t>Your </a:t>
            </a:r>
            <a:r>
              <a:rPr lang="en-US" sz="4000" dirty="0"/>
              <a:t>Database</a:t>
            </a:r>
            <a:endParaRPr lang="en-US" sz="4000" dirty="0" smtClean="0"/>
          </a:p>
          <a:p>
            <a:r>
              <a:rPr lang="en-US" sz="4000" dirty="0"/>
              <a:t>Exploring </a:t>
            </a:r>
            <a:r>
              <a:rPr lang="en-US" sz="4000" dirty="0" smtClean="0"/>
              <a:t>Advanced Capabilities</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a:xfrm>
            <a:off x="1889125" y="1905000"/>
            <a:ext cx="8872538" cy="1274538"/>
          </a:xfrm>
        </p:spPr>
        <p:txBody>
          <a:bodyPr/>
          <a:lstStyle/>
          <a:p>
            <a:r>
              <a:rPr lang="en-US" sz="8800" dirty="0" smtClean="0"/>
              <a:t>Appendix</a:t>
            </a:r>
            <a:endParaRPr lang="en-US" sz="8800" dirty="0"/>
          </a:p>
        </p:txBody>
      </p:sp>
      <p:sp>
        <p:nvSpPr>
          <p:cNvPr id="9" name="Freeform 24"/>
          <p:cNvSpPr>
            <a:spLocks noEditPoints="1"/>
          </p:cNvSpPr>
          <p:nvPr/>
        </p:nvSpPr>
        <p:spPr bwMode="black">
          <a:xfrm>
            <a:off x="7498913" y="1549035"/>
            <a:ext cx="3004964" cy="348602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72457458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1329595"/>
          </a:xfrm>
        </p:spPr>
        <p:txBody>
          <a:bodyPr/>
          <a:lstStyle/>
          <a:p>
            <a:r>
              <a:rPr lang="en-US" sz="4800" dirty="0" smtClean="0"/>
              <a:t>SQL Database </a:t>
            </a:r>
            <a:r>
              <a:rPr lang="en-US" sz="4800" dirty="0"/>
              <a:t>Billing Rates (As of </a:t>
            </a:r>
            <a:r>
              <a:rPr lang="en-US" sz="4800" dirty="0" smtClean="0"/>
              <a:t>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sp>
        <p:nvSpPr>
          <p:cNvPr id="7" name="Content Placeholder 2"/>
          <p:cNvSpPr txBox="1">
            <a:spLocks/>
          </p:cNvSpPr>
          <p:nvPr/>
        </p:nvSpPr>
        <p:spPr>
          <a:xfrm>
            <a:off x="6337695"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ext uri="{D42A27DB-BD31-4B8C-83A1-F6EECF244321}">
                <p14:modId xmlns:p14="http://schemas.microsoft.com/office/powerpoint/2010/main" val="505507390"/>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5439"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0.05 </a:t>
            </a:r>
            <a:r>
              <a:rPr lang="en-US" sz="1600" spc="-51" dirty="0"/>
              <a:t>- $</a:t>
            </a:r>
            <a:r>
              <a:rPr lang="en-US" sz="1600" spc="-51" dirty="0" smtClean="0"/>
              <a:t>0.12 per GB outbound</a:t>
            </a:r>
            <a:endParaRPr lang="en-US" sz="1600" spc="-51" dirty="0"/>
          </a:p>
          <a:p>
            <a:pPr marL="3175" lvl="1" indent="0" defTabSz="914325">
              <a:spcBef>
                <a:spcPts val="600"/>
              </a:spcBef>
              <a:buNone/>
            </a:pPr>
            <a:r>
              <a:rPr lang="en-US" sz="1600" spc="-51" dirty="0"/>
              <a:t>Asia Pacific region $</a:t>
            </a:r>
            <a:r>
              <a:rPr lang="en-US" sz="1600" spc="-51" dirty="0" smtClean="0"/>
              <a:t>0.12 </a:t>
            </a:r>
            <a:r>
              <a:rPr lang="en-US" sz="1600" spc="-51" dirty="0"/>
              <a:t>- $</a:t>
            </a:r>
            <a:r>
              <a:rPr lang="en-US" sz="1600" spc="-51" dirty="0" smtClean="0"/>
              <a:t>0.19 per GB outbound</a:t>
            </a:r>
            <a:endParaRPr lang="en-US" sz="1600" spc="-51" dirty="0"/>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553998"/>
          </a:xfrm>
        </p:spPr>
        <p:txBody>
          <a:bodyPr/>
          <a:lstStyle/>
          <a:p>
            <a:r>
              <a:rPr lang="en-US" sz="4000" dirty="0" smtClean="0"/>
              <a:t>SQL Database Architecture</a:t>
            </a:r>
            <a:endParaRPr lang="en-US" sz="4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2315"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050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Architecture</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A Server </a:t>
            </a:r>
            <a:r>
              <a:rPr lang="en-US" dirty="0" smtClean="0"/>
              <a:t>Is </a:t>
            </a:r>
            <a:r>
              <a:rPr lang="en-US" dirty="0"/>
              <a:t>N</a:t>
            </a:r>
            <a:r>
              <a:rPr lang="en-US" dirty="0" smtClean="0"/>
              <a:t>ot </a:t>
            </a:r>
            <a:r>
              <a:rPr lang="en-US" dirty="0"/>
              <a:t>A</a:t>
            </a:r>
            <a:r>
              <a:rPr lang="en-US" dirty="0" smtClean="0"/>
              <a:t> </a:t>
            </a:r>
            <a:r>
              <a:rPr lang="en-US" dirty="0"/>
              <a:t>Machine</a:t>
            </a:r>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What’s New</a:t>
            </a:r>
            <a:endParaRPr lang="en-US" dirty="0"/>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In the latest service update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Automated SQL Database Exports </a:t>
            </a:r>
            <a:r>
              <a:rPr lang="en-US" sz="1800" spc="-51" dirty="0" smtClean="0"/>
              <a:t>-  </a:t>
            </a:r>
            <a:r>
              <a:rPr lang="en-US" sz="1800" spc="-51" dirty="0" smtClean="0"/>
              <a:t>Export transactional-consistent copies of your SQL Database to Storage.</a:t>
            </a:r>
            <a:endParaRPr lang="en-US" sz="1800" spc="-51" dirty="0"/>
          </a:p>
          <a:p>
            <a:pPr marL="3175" lvl="1" indent="0" defTabSz="914325">
              <a:spcBef>
                <a:spcPts val="600"/>
              </a:spcBef>
              <a:buNone/>
            </a:pPr>
            <a:r>
              <a:rPr lang="en-US" sz="1800" spc="-51" dirty="0" smtClean="0"/>
              <a:t>Premium Tier </a:t>
            </a:r>
            <a:r>
              <a:rPr lang="en-US" sz="1800" spc="-51" dirty="0" smtClean="0"/>
              <a:t>– </a:t>
            </a:r>
            <a:r>
              <a:rPr lang="en-US" sz="1800" spc="-51" dirty="0" smtClean="0"/>
              <a:t>More powerful and predictable performance by dedicating reserved capacity.</a:t>
            </a:r>
            <a:endParaRPr lang="en-US" sz="1800" spc="-51" dirty="0"/>
          </a:p>
          <a:p>
            <a:pPr marL="3175" lvl="1" indent="0" defTabSz="914325">
              <a:spcBef>
                <a:spcPts val="600"/>
              </a:spcBef>
              <a:buNone/>
            </a:pPr>
            <a:r>
              <a:rPr lang="en-US" sz="1800" spc="-51" dirty="0"/>
              <a:t/>
            </a:r>
            <a:br>
              <a:rPr lang="en-US" sz="1800" spc="-51" dirty="0"/>
            </a:br>
            <a:endParaRPr lang="en-US" sz="2400" dirty="0" smtClean="0"/>
          </a:p>
        </p:txBody>
      </p:sp>
    </p:spTree>
    <p:extLst>
      <p:ext uri="{BB962C8B-B14F-4D97-AF65-F5344CB8AC3E}">
        <p14:creationId xmlns:p14="http://schemas.microsoft.com/office/powerpoint/2010/main" val="345568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
                                            <p:txEl>
                                              <p:pRg st="2" end="2"/>
                                            </p:txEl>
                                          </p:spTgt>
                                        </p:tgtEl>
                                        <p:attrNameLst>
                                          <p:attrName>style.visibility</p:attrName>
                                        </p:attrNameLst>
                                      </p:cBhvr>
                                      <p:to>
                                        <p:strVal val="visible"/>
                                      </p:to>
                                    </p:set>
                                    <p:animEffect transition="in" filter="fade">
                                      <p:cBhvr>
                                        <p:cTn id="14" dur="1000"/>
                                        <p:tgtEl>
                                          <p:spTgt spid="30">
                                            <p:txEl>
                                              <p:pRg st="2" end="2"/>
                                            </p:txEl>
                                          </p:spTgt>
                                        </p:tgtEl>
                                      </p:cBhvr>
                                    </p:animEffect>
                                    <p:anim calcmode="lin" valueType="num">
                                      <p:cBhvr>
                                        <p:cTn id="15"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xEl>
                                              <p:pRg st="3" end="3"/>
                                            </p:txEl>
                                          </p:spTgt>
                                        </p:tgtEl>
                                        <p:attrNameLst>
                                          <p:attrName>style.visibility</p:attrName>
                                        </p:attrNameLst>
                                      </p:cBhvr>
                                      <p:to>
                                        <p:strVal val="visible"/>
                                      </p:to>
                                    </p:set>
                                    <p:animEffect transition="in" filter="fade">
                                      <p:cBhvr>
                                        <p:cTn id="21" dur="1000"/>
                                        <p:tgtEl>
                                          <p:spTgt spid="30">
                                            <p:txEl>
                                              <p:pRg st="3" end="3"/>
                                            </p:txEl>
                                          </p:spTgt>
                                        </p:tgtEl>
                                      </p:cBhvr>
                                    </p:animEffect>
                                    <p:anim calcmode="lin" valueType="num">
                                      <p:cBhvr>
                                        <p:cTn id="2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a:t>Starting </a:t>
            </a:r>
            <a:r>
              <a:rPr lang="en-US" dirty="0" smtClean="0"/>
              <a:t>With </a:t>
            </a:r>
            <a:br>
              <a:rPr lang="en-US" dirty="0" smtClean="0"/>
            </a:br>
            <a:r>
              <a:rPr lang="en-US" dirty="0" smtClean="0"/>
              <a:t>The </a:t>
            </a:r>
            <a:r>
              <a:rPr lang="en-US" dirty="0"/>
              <a:t>Basics</a:t>
            </a:r>
          </a:p>
        </p:txBody>
      </p:sp>
    </p:spTree>
    <p:extLst>
      <p:ext uri="{BB962C8B-B14F-4D97-AF65-F5344CB8AC3E}">
        <p14:creationId xmlns:p14="http://schemas.microsoft.com/office/powerpoint/2010/main" val="24815315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3"/>
            <a:ext cx="5573712" cy="237985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SQL Server database technology </a:t>
            </a:r>
            <a:r>
              <a:rPr lang="en-US" sz="1800" spc="-51" dirty="0" smtClean="0"/>
              <a:t>as </a:t>
            </a:r>
            <a:r>
              <a:rPr lang="en-US" sz="1800" spc="-51" dirty="0"/>
              <a:t>a service </a:t>
            </a:r>
          </a:p>
          <a:p>
            <a:pPr marL="3175" lvl="1" indent="0" defTabSz="914325">
              <a:spcBef>
                <a:spcPts val="600"/>
              </a:spcBef>
              <a:buNone/>
            </a:pPr>
            <a:r>
              <a:rPr lang="en-US" sz="1800" spc="-51" dirty="0"/>
              <a:t>Fully </a:t>
            </a:r>
            <a:r>
              <a:rPr lang="en-US" sz="1800" spc="-51" dirty="0" smtClean="0"/>
              <a:t>Managed</a:t>
            </a:r>
            <a:endParaRPr lang="en-US" sz="1800" spc="-51" dirty="0"/>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out elastically with </a:t>
            </a:r>
            <a:r>
              <a:rPr lang="en-US" sz="1800" spc="-51" dirty="0" smtClean="0"/>
              <a:t>demand</a:t>
            </a:r>
          </a:p>
          <a:p>
            <a:pPr marL="3175" lvl="1" indent="0" defTabSz="914325">
              <a:spcBef>
                <a:spcPts val="600"/>
              </a:spcBef>
              <a:buNone/>
            </a:pPr>
            <a:r>
              <a:rPr lang="en-US" sz="1800" spc="-51" dirty="0" smtClean="0"/>
              <a:t>Ideal for simple and complex applications</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3002</TotalTime>
  <Words>4020</Words>
  <Application>Microsoft Office PowerPoint</Application>
  <PresentationFormat>Custom</PresentationFormat>
  <Paragraphs>531</Paragraphs>
  <Slides>32</Slides>
  <Notes>28</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32</vt:i4>
      </vt:variant>
    </vt:vector>
  </HeadingPairs>
  <TitlesOfParts>
    <vt:vector size="39" baseType="lpstr">
      <vt:lpstr>Arial</vt:lpstr>
      <vt:lpstr>Consolas</vt:lpstr>
      <vt:lpstr>Segoe UI Light</vt:lpstr>
      <vt:lpstr>Segoe UI</vt:lpstr>
      <vt:lpstr>MS1444_Windows Azure Template 16x9_r08b</vt:lpstr>
      <vt:lpstr>1_White with Consolas font for code slides</vt:lpstr>
      <vt:lpstr>WindowsAzureTemplate16x9</vt:lpstr>
      <vt:lpstr>Introduction To Windows Azure SQL Database</vt:lpstr>
      <vt:lpstr>A Continuous Offering    From Private To     Public Cloud</vt:lpstr>
      <vt:lpstr>Agenda</vt:lpstr>
      <vt:lpstr>PowerPoint Presentation</vt:lpstr>
      <vt:lpstr>A Server Is Not A Machine</vt:lpstr>
      <vt:lpstr>How It Works</vt:lpstr>
      <vt:lpstr>What’s New</vt:lpstr>
      <vt:lpstr>PowerPoint Presentation</vt:lpstr>
      <vt:lpstr>The Basics</vt:lpstr>
      <vt:lpstr>Server Provisioning</vt:lpstr>
      <vt:lpstr>Creating A SQL  Database Server</vt:lpstr>
      <vt:lpstr>PowerPoint Presentation</vt:lpstr>
      <vt:lpstr>Create Database…</vt:lpstr>
      <vt:lpstr>Enhanced Tooling</vt:lpstr>
      <vt:lpstr>Database Deployment</vt:lpstr>
      <vt:lpstr>DAC Deployment  From SQL Server Management Studio</vt:lpstr>
      <vt:lpstr>PowerPoint Presentation</vt:lpstr>
      <vt:lpstr>There Are Two  Ways To Secure  A Database:</vt:lpstr>
      <vt:lpstr>Server Benefits</vt:lpstr>
      <vt:lpstr>Database Benefits</vt:lpstr>
      <vt:lpstr>SQL Database Firewall</vt:lpstr>
      <vt:lpstr>SQL Database Firewall</vt:lpstr>
      <vt:lpstr>Application Connectivity</vt:lpstr>
      <vt:lpstr>PowerPoint Presentation</vt:lpstr>
      <vt:lpstr>Explore Advanced Capabilities</vt:lpstr>
      <vt:lpstr>SQL Reporting</vt:lpstr>
      <vt:lpstr>SQL Data Sync</vt:lpstr>
      <vt:lpstr>SQL Data Sync</vt:lpstr>
      <vt:lpstr>PowerPoint Presentation</vt:lpstr>
      <vt:lpstr>PowerPoint Presentation</vt:lpstr>
      <vt:lpstr>SQL Database Billing Rates (As of February 2012)</vt:lpstr>
      <vt:lpstr>SQL Database Architecture</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Scott Klein</cp:lastModifiedBy>
  <cp:revision>231</cp:revision>
  <dcterms:created xsi:type="dcterms:W3CDTF">2011-11-30T19:12:28Z</dcterms:created>
  <dcterms:modified xsi:type="dcterms:W3CDTF">2013-08-20T21:29:17Z</dcterms:modified>
  <cp:version>1.0.0</cp:version>
</cp:coreProperties>
</file>