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5"/>
  </p:notesMasterIdLst>
  <p:handoutMasterIdLst>
    <p:handoutMasterId r:id="rId36"/>
  </p:handoutMasterIdLst>
  <p:sldIdLst>
    <p:sldId id="256" r:id="rId4"/>
    <p:sldId id="333" r:id="rId5"/>
    <p:sldId id="306" r:id="rId6"/>
    <p:sldId id="334" r:id="rId7"/>
    <p:sldId id="336" r:id="rId8"/>
    <p:sldId id="327" r:id="rId9"/>
    <p:sldId id="258" r:id="rId10"/>
    <p:sldId id="320" r:id="rId11"/>
    <p:sldId id="321" r:id="rId12"/>
    <p:sldId id="261" r:id="rId13"/>
    <p:sldId id="286" r:id="rId14"/>
    <p:sldId id="322" r:id="rId15"/>
    <p:sldId id="323" r:id="rId16"/>
    <p:sldId id="324" r:id="rId17"/>
    <p:sldId id="291" r:id="rId18"/>
    <p:sldId id="292" r:id="rId19"/>
    <p:sldId id="308" r:id="rId20"/>
    <p:sldId id="332" r:id="rId21"/>
    <p:sldId id="309" r:id="rId22"/>
    <p:sldId id="331" r:id="rId23"/>
    <p:sldId id="328" r:id="rId24"/>
    <p:sldId id="295" r:id="rId25"/>
    <p:sldId id="296" r:id="rId26"/>
    <p:sldId id="297" r:id="rId27"/>
    <p:sldId id="337" r:id="rId28"/>
    <p:sldId id="339" r:id="rId29"/>
    <p:sldId id="335" r:id="rId30"/>
    <p:sldId id="281" r:id="rId31"/>
    <p:sldId id="307" r:id="rId32"/>
    <p:sldId id="305" r:id="rId33"/>
    <p:sldId id="283" r:id="rId34"/>
  </p:sldIdLst>
  <p:sldSz cx="12188825" cy="6858000"/>
  <p:notesSz cx="6858000" cy="9144000"/>
  <p:embeddedFontLst>
    <p:embeddedFont>
      <p:font typeface="Segoe UI Light" pitchFamily="34" charset="0"/>
      <p:regular r:id="rId37"/>
    </p:embeddedFont>
    <p:embeddedFont>
      <p:font typeface="Segoe UI" pitchFamily="34" charset="0"/>
      <p:regular r:id="rId38"/>
      <p:bold r:id="rId39"/>
      <p:italic r:id="rId40"/>
      <p:boldItalic r:id="rId41"/>
    </p:embeddedFont>
    <p:embeddedFont>
      <p:font typeface="Consolas" pitchFamily="49" charset="0"/>
      <p:regular r:id="rId42"/>
      <p:bold r:id="rId43"/>
      <p:italic r:id="rId44"/>
      <p:boldItalic r:id="rId45"/>
    </p:embeddedFont>
    <p:embeddedFont>
      <p:font typeface="Calibri" pitchFamily="34" charset="0"/>
      <p:regular r:id="rId46"/>
      <p:bold r:id="rId47"/>
      <p:italic r:id="rId48"/>
      <p:boldItalic r:id="rId49"/>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SQL Database" id="{98B3FD5C-F40C-4A1A-A28C-9DDCF9EC2187}">
          <p14:sldIdLst>
            <p14:sldId id="256"/>
            <p14:sldId id="333"/>
            <p14:sldId id="306"/>
          </p14:sldIdLst>
        </p14:section>
        <p14:section name="Architecture" id="{2F674522-90CA-408D-A0BF-3D8917838376}">
          <p14:sldIdLst>
            <p14:sldId id="334"/>
            <p14:sldId id="336"/>
            <p14:sldId id="327"/>
          </p14:sldIdLst>
        </p14:section>
        <p14:section name="Basics" id="{650D750A-76BC-4D44-BB91-ECE383C3AAB2}">
          <p14:sldIdLst>
            <p14:sldId id="258"/>
            <p14:sldId id="320"/>
            <p14:sldId id="321"/>
            <p14:sldId id="261"/>
          </p14:sldIdLst>
        </p14:section>
        <p14:section name="CreateAndDeploy" id="{7FA1DC5A-3D9A-4EAA-8173-31BB96932745}">
          <p14:sldIdLst>
            <p14:sldId id="286"/>
            <p14:sldId id="322"/>
            <p14:sldId id="323"/>
            <p14:sldId id="324"/>
            <p14:sldId id="291"/>
          </p14:sldIdLst>
        </p14:section>
        <p14:section name="Security" id="{768E59F6-D566-46F6-A1F0-4128F302F68B}">
          <p14:sldIdLst>
            <p14:sldId id="292"/>
            <p14:sldId id="308"/>
            <p14:sldId id="332"/>
            <p14:sldId id="309"/>
            <p14:sldId id="331"/>
            <p14:sldId id="328"/>
          </p14:sldIdLst>
        </p14:section>
        <p14:section name="AdvancedCapabilities" id="{CBAF5FD2-CEB9-4428-9EAA-5D136B11F861}">
          <p14:sldIdLst>
            <p14:sldId id="295"/>
            <p14:sldId id="296"/>
            <p14:sldId id="297"/>
            <p14:sldId id="337"/>
            <p14:sldId id="339"/>
            <p14:sldId id="335"/>
          </p14:sldIdLst>
        </p14:section>
        <p14:section name="Appendix" id="{F907350F-8D66-44C4-8D7F-C48E33350CBC}">
          <p14:sldIdLst>
            <p14:sldId id="281"/>
            <p14:sldId id="307"/>
            <p14:sldId id="305"/>
            <p14:sldId id="2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92078" autoAdjust="0"/>
  </p:normalViewPr>
  <p:slideViewPr>
    <p:cSldViewPr snapToGrid="0">
      <p:cViewPr>
        <p:scale>
          <a:sx n="90" d="100"/>
          <a:sy n="90" d="100"/>
        </p:scale>
        <p:origin x="-1578" y="-840"/>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49" Type="http://schemas.openxmlformats.org/officeDocument/2006/relationships/font" Target="fonts/font1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However, Windows Azure SQL Database extends SQL Server capabilities to the cloud by offering SQL Server as a relational database service.</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05429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34581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The firewall grants access based on the originating IP address of each request. </a:t>
            </a:r>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20</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10</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11</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87716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15</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16</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7/30/2012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a:t>Introduction T</a:t>
            </a:r>
            <a:r>
              <a:rPr lang="en-US" dirty="0" smtClean="0"/>
              <a:t>o Windows Azure SQL 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smtClean="0"/>
              <a:t>Create </a:t>
            </a:r>
            <a:r>
              <a:rPr lang="en-US" dirty="0"/>
              <a:t>A</a:t>
            </a:r>
            <a:r>
              <a:rPr lang="en-US" dirty="0" smtClean="0"/>
              <a:t>nd </a:t>
            </a:r>
            <a:r>
              <a:rPr lang="en-US" dirty="0"/>
              <a:t>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a:t>
            </a:r>
            <a:r>
              <a:rPr lang="en-US" sz="2800" spc="-100" dirty="0" smtClean="0">
                <a:solidFill>
                  <a:schemeClr val="accent2">
                    <a:alpha val="99000"/>
                  </a:schemeClr>
                </a:solidFill>
                <a:latin typeface="Segoe UI Light" pitchFamily="34" charset="0"/>
              </a:rPr>
              <a:t>Familiar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echnologies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Transact-SQL</a:t>
            </a:r>
            <a:endParaRPr lang="en-US" sz="1400" spc="-51" dirty="0"/>
          </a:p>
          <a:p>
            <a:pPr marL="3175" lvl="1" indent="0" defTabSz="914325">
              <a:spcBef>
                <a:spcPts val="900"/>
              </a:spcBef>
              <a:buNone/>
            </a:pPr>
            <a:r>
              <a:rPr lang="en-US" sz="1400" spc="-51" dirty="0" smtClean="0"/>
              <a:t>Languages</a:t>
            </a:r>
            <a:endParaRPr lang="en-US" sz="1400" spc="-51" dirty="0"/>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smtClean="0"/>
              <a:t>Frameworks</a:t>
            </a:r>
            <a:endParaRPr lang="en-US" sz="1400" spc="-51" dirty="0"/>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smtClean="0"/>
              <a:t>Tools</a:t>
            </a:r>
            <a:endParaRPr lang="en-US" sz="1400" spc="-51" dirty="0"/>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1934376"/>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SQL </a:t>
            </a:r>
            <a:r>
              <a:rPr lang="en-US" sz="2800" spc="-100" dirty="0">
                <a:solidFill>
                  <a:schemeClr val="accent2">
                    <a:alpha val="99000"/>
                  </a:schemeClr>
                </a:solidFill>
                <a:latin typeface="Segoe UI Light" pitchFamily="34" charset="0"/>
              </a:rPr>
              <a:t>Server C</a:t>
            </a:r>
            <a:r>
              <a:rPr lang="en-US" sz="2800" spc="-100" dirty="0" smtClean="0">
                <a:solidFill>
                  <a:schemeClr val="accent2">
                    <a:alpha val="99000"/>
                  </a:schemeClr>
                </a:solidFill>
                <a:latin typeface="Segoe UI Light" pitchFamily="34" charset="0"/>
              </a:rPr>
              <a:t>omparison</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smtClean="0"/>
              <a:t>Tables </a:t>
            </a:r>
            <a:r>
              <a:rPr lang="en-US" sz="1400" spc="-51" dirty="0"/>
              <a:t>require a clustered index</a:t>
            </a:r>
          </a:p>
          <a:p>
            <a:pPr marL="3175" lvl="1" indent="0" defTabSz="914325">
              <a:spcBef>
                <a:spcPts val="900"/>
              </a:spcBef>
              <a:buNone/>
            </a:pPr>
            <a:r>
              <a:rPr lang="en-US" sz="1400" spc="-51" dirty="0"/>
              <a:t>Maximum database size is </a:t>
            </a:r>
            <a:r>
              <a:rPr lang="en-US" sz="1400" spc="-51" dirty="0" smtClean="0"/>
              <a:t>150 </a:t>
            </a:r>
            <a:r>
              <a:rPr lang="en-US" sz="1400" spc="-51" dirty="0"/>
              <a:t>Gb</a:t>
            </a:r>
            <a:endParaRPr lang="en-US" sz="1200" spc="-51" baseline="30000" dirty="0"/>
          </a:p>
        </p:txBody>
      </p:sp>
      <p:sp>
        <p:nvSpPr>
          <p:cNvPr id="9" name="Content Placeholder 2"/>
          <p:cNvSpPr txBox="1">
            <a:spLocks/>
          </p:cNvSpPr>
          <p:nvPr/>
        </p:nvSpPr>
        <p:spPr>
          <a:xfrm>
            <a:off x="6094413" y="3644354"/>
            <a:ext cx="5573712" cy="24375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a:t>
            </a:r>
            <a:r>
              <a:rPr lang="en-US" sz="2800" spc="-100" dirty="0" smtClean="0">
                <a:solidFill>
                  <a:schemeClr val="accent2">
                    <a:alpha val="99000"/>
                  </a:schemeClr>
                </a:solidFill>
                <a:latin typeface="Segoe UI Light" pitchFamily="34" charset="0"/>
              </a:rPr>
              <a:t>Features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Use </a:t>
            </a:r>
            <a:r>
              <a:rPr lang="en-US" sz="1400" spc="-51" dirty="0"/>
              <a:t>command, linked servers, distributed transactions, distributed views, distributed queries, four-part names</a:t>
            </a:r>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t>
            </a:r>
            <a:r>
              <a:rPr lang="en-US" sz="1400" spc="-51" dirty="0" smtClean="0"/>
              <a:t>Agent</a:t>
            </a:r>
          </a:p>
          <a:p>
            <a:pPr marL="3175" lvl="1" indent="0" defTabSz="914325">
              <a:spcBef>
                <a:spcPts val="900"/>
              </a:spcBef>
              <a:buNone/>
            </a:pPr>
            <a:r>
              <a:rPr lang="en-US" sz="1400" spc="-51" dirty="0" smtClean="0"/>
              <a:t>Native Encryption</a:t>
            </a:r>
          </a:p>
          <a:p>
            <a:pPr marL="3175" lvl="1" indent="0" defTabSz="914325">
              <a:spcBef>
                <a:spcPts val="900"/>
              </a:spcBef>
              <a:buNone/>
            </a:pPr>
            <a:r>
              <a:rPr lang="en-US" sz="1400" spc="-51" dirty="0" smtClean="0"/>
              <a:t>*Backup / Restore</a:t>
            </a:r>
            <a:endParaRPr lang="en-US" sz="1400" spc="-51" dirty="0"/>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Database Management Portal</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Web </a:t>
            </a:r>
            <a:r>
              <a:rPr lang="en-US" sz="1600" spc="-51" dirty="0"/>
              <a:t>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Server Data Tools (SSDT)</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Visual </a:t>
            </a:r>
            <a:r>
              <a:rPr lang="en-US" sz="1600" spc="-51" dirty="0"/>
              <a:t>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24" y="1434269"/>
            <a:ext cx="4916928" cy="2765773"/>
          </a:xfrm>
          <a:prstGeom prst="rect">
            <a:avLst/>
          </a:prstGeom>
        </p:spPr>
      </p:pic>
      <p:sp>
        <p:nvSpPr>
          <p:cNvPr id="6" name="Content Placeholder 2"/>
          <p:cNvSpPr txBox="1">
            <a:spLocks/>
          </p:cNvSpPr>
          <p:nvPr/>
        </p:nvSpPr>
        <p:spPr>
          <a:xfrm>
            <a:off x="6323013" y="1672427"/>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Data-Tier </a:t>
            </a:r>
            <a:r>
              <a:rPr lang="en-US" sz="2800" spc="-100" dirty="0">
                <a:solidFill>
                  <a:schemeClr val="accent2">
                    <a:alpha val="99000"/>
                  </a:schemeClr>
                </a:solidFill>
                <a:latin typeface="Segoe UI Light" pitchFamily="34" charset="0"/>
              </a:rPr>
              <a:t>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a:t>
            </a:r>
            <a:r>
              <a:rPr lang="en-US" sz="2800" spc="-100" dirty="0" smtClean="0">
                <a:solidFill>
                  <a:schemeClr val="accent2">
                    <a:alpha val="99000"/>
                  </a:schemeClr>
                </a:solidFill>
                <a:latin typeface="Segoe UI Light" pitchFamily="34" charset="0"/>
              </a:rPr>
              <a:t>To </a:t>
            </a:r>
            <a:r>
              <a:rPr lang="en-US" sz="2800" spc="-100" dirty="0">
                <a:solidFill>
                  <a:schemeClr val="accent2">
                    <a:alpha val="99000"/>
                  </a:schemeClr>
                </a:solidFill>
                <a:latin typeface="Segoe UI Light" pitchFamily="34" charset="0"/>
              </a:rPr>
              <a:t>G</a:t>
            </a:r>
            <a:r>
              <a:rPr lang="en-US" sz="2800" spc="-100" dirty="0" smtClean="0">
                <a:solidFill>
                  <a:schemeClr val="accent2">
                    <a:alpha val="99000"/>
                  </a:schemeClr>
                </a:solidFill>
                <a:latin typeface="Segoe UI Light" pitchFamily="34" charset="0"/>
              </a:rPr>
              <a:t>et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he </a:t>
            </a:r>
            <a:r>
              <a:rPr lang="en-US" sz="2800" spc="-100" dirty="0">
                <a:solidFill>
                  <a:schemeClr val="accent2">
                    <a:alpha val="99000"/>
                  </a:schemeClr>
                </a:solidFill>
                <a:latin typeface="Segoe UI Light" pitchFamily="34" charset="0"/>
              </a:rPr>
              <a:t>L</a:t>
            </a:r>
            <a:r>
              <a:rPr lang="en-US" sz="2800" spc="-100" dirty="0" smtClean="0">
                <a:solidFill>
                  <a:schemeClr val="accent2">
                    <a:alpha val="99000"/>
                  </a:schemeClr>
                </a:solidFill>
                <a:latin typeface="Segoe UI Light" pitchFamily="34" charset="0"/>
              </a:rPr>
              <a:t>atest </a:t>
            </a: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a:t>DAC </a:t>
            </a:r>
            <a:r>
              <a:rPr lang="en-US" dirty="0" smtClean="0"/>
              <a:t>Deployment </a:t>
            </a:r>
            <a:br>
              <a:rPr lang="en-US" dirty="0" smtClean="0"/>
            </a:br>
            <a:r>
              <a:rPr lang="en-US" dirty="0" smtClean="0"/>
              <a:t>From SQL Server Management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a:t>
            </a:r>
            <a:r>
              <a:rPr lang="en-US" dirty="0" smtClean="0"/>
              <a:t>Your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a:t>
            </a:r>
            <a:r>
              <a:rPr lang="en-US" altLang="zh-CN" sz="3200" dirty="0"/>
              <a:t>D</a:t>
            </a:r>
            <a:r>
              <a:rPr lang="en-US" altLang="zh-CN" sz="3200" dirty="0" smtClean="0"/>
              <a:t>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a:t>
            </a:r>
            <a:r>
              <a:rPr lang="en-US" altLang="zh-CN" sz="3200" dirty="0"/>
              <a:t>S</a:t>
            </a:r>
            <a:r>
              <a:rPr lang="en-US" altLang="zh-CN" sz="3200" dirty="0" smtClean="0"/>
              <a:t>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664932"/>
            <a:ext cx="5345112" cy="326129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r>
              <a:rPr lang="en-US" sz="1600" spc="-51" dirty="0" smtClean="0"/>
              <a:t>(No Integrated authentication)</a:t>
            </a:r>
          </a:p>
          <a:p>
            <a:pPr marL="3175" lvl="1" indent="0" defTabSz="914325">
              <a:spcBef>
                <a:spcPts val="900"/>
              </a:spcBef>
              <a:buNone/>
            </a:pPr>
            <a:r>
              <a:rPr lang="en-US" sz="1600" spc="-51" dirty="0"/>
              <a:t>The Admin login is similar to </a:t>
            </a:r>
            <a:r>
              <a:rPr lang="en-US" sz="1600" b="1" spc="-51" dirty="0" err="1" smtClean="0"/>
              <a:t>sa</a:t>
            </a:r>
            <a:endParaRPr lang="en-US" sz="1600" spc="-51" dirty="0"/>
          </a:p>
          <a:p>
            <a:pPr marL="3175" lvl="1" indent="0" defTabSz="914325">
              <a:spcBef>
                <a:spcPts val="900"/>
              </a:spcBef>
              <a:buNone/>
            </a:pPr>
            <a:r>
              <a:rPr lang="en-US" sz="1600" spc="-51" dirty="0" smtClean="0"/>
              <a:t>Connect </a:t>
            </a:r>
            <a:r>
              <a:rPr lang="en-US" sz="1600" spc="-51" dirty="0"/>
              <a:t>to </a:t>
            </a:r>
            <a:r>
              <a:rPr lang="en-US" sz="1600" b="1" spc="-51" dirty="0"/>
              <a:t>master</a:t>
            </a:r>
            <a:r>
              <a:rPr lang="en-US" sz="1600" spc="-51" dirty="0"/>
              <a:t> to administer </a:t>
            </a:r>
            <a:r>
              <a:rPr lang="en-US" sz="1600" spc="-51" dirty="0" smtClean="0"/>
              <a:t>logins</a:t>
            </a:r>
            <a:endParaRPr lang="en-US" sz="1600" spc="-51" dirty="0"/>
          </a:p>
          <a:p>
            <a:pPr marL="3175" lvl="1" indent="0" defTabSz="914325">
              <a:spcBef>
                <a:spcPts val="900"/>
              </a:spcBef>
              <a:buNone/>
            </a:pPr>
            <a:r>
              <a:rPr lang="en-US" sz="1600" b="1" spc="-51" dirty="0" err="1" smtClean="0"/>
              <a:t>loginmanager</a:t>
            </a:r>
            <a:r>
              <a:rPr lang="en-US" sz="1600" b="1" spc="-51" dirty="0" smtClean="0"/>
              <a:t>:</a:t>
            </a:r>
            <a:r>
              <a:rPr lang="en-US" sz="1600" spc="-51" dirty="0" smtClean="0"/>
              <a:t> </a:t>
            </a:r>
            <a:r>
              <a:rPr lang="en-US" sz="1600" spc="-51" dirty="0"/>
              <a:t>Server-Level security </a:t>
            </a:r>
            <a:r>
              <a:rPr lang="en-US" sz="1600" spc="-51" dirty="0" smtClean="0"/>
              <a:t>role for creating logins</a:t>
            </a:r>
          </a:p>
          <a:p>
            <a:pPr marL="3175" lvl="1" indent="0" defTabSz="914325">
              <a:spcBef>
                <a:spcPts val="900"/>
              </a:spcBef>
              <a:buNone/>
            </a:pPr>
            <a:r>
              <a:rPr lang="en-US" sz="1600" b="1" spc="-51" dirty="0" err="1" smtClean="0"/>
              <a:t>dbmanager</a:t>
            </a:r>
            <a:r>
              <a:rPr lang="en-US" sz="1600" b="1" spc="-51" dirty="0" smtClean="0"/>
              <a:t>:</a:t>
            </a:r>
            <a:r>
              <a:rPr lang="en-US" sz="1600" spc="-51" dirty="0"/>
              <a:t> Server-Level security role </a:t>
            </a:r>
            <a:r>
              <a:rPr lang="en-US" sz="1600" spc="-51" dirty="0" smtClean="0"/>
              <a:t>for creating databases</a:t>
            </a:r>
            <a:endParaRPr lang="en-US" sz="1600" spc="-51" dirty="0"/>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566077"/>
            <a:ext cx="5345112" cy="24098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a:t>
            </a:r>
            <a:r>
              <a:rPr lang="en-US" sz="1600" spc="-51" dirty="0" smtClean="0"/>
              <a:t>require an </a:t>
            </a:r>
            <a:r>
              <a:rPr lang="en-US" sz="1600" spc="-51" dirty="0"/>
              <a:t>associated user </a:t>
            </a:r>
            <a:r>
              <a:rPr lang="en-US" sz="1600" spc="-51" dirty="0" smtClean="0"/>
              <a:t>account</a:t>
            </a:r>
            <a:endParaRPr lang="en-US" sz="1600" spc="-51" dirty="0"/>
          </a:p>
          <a:p>
            <a:pPr marL="3175" lvl="1" indent="0" defTabSz="914325">
              <a:spcBef>
                <a:spcPts val="900"/>
              </a:spcBef>
              <a:buNone/>
            </a:pPr>
            <a:r>
              <a:rPr lang="en-US" sz="1600" spc="-51" dirty="0"/>
              <a:t>The </a:t>
            </a:r>
            <a:r>
              <a:rPr lang="en-US" sz="1600" spc="-51" dirty="0" smtClean="0"/>
              <a:t>Admin </a:t>
            </a:r>
            <a:r>
              <a:rPr lang="en-US" sz="1600" spc="-51" dirty="0"/>
              <a:t>login is automatically </a:t>
            </a:r>
            <a:r>
              <a:rPr lang="en-US" sz="1600" spc="-51" dirty="0" smtClean="0"/>
              <a:t>associated with </a:t>
            </a:r>
            <a:r>
              <a:rPr lang="en-US" sz="1600" b="1" spc="-51" dirty="0" err="1" smtClean="0"/>
              <a:t>dbo</a:t>
            </a:r>
            <a:endParaRPr lang="en-US" sz="1600" spc="-51" dirty="0"/>
          </a:p>
          <a:p>
            <a:pPr marL="3175" lvl="1" indent="0" defTabSz="914325">
              <a:spcBef>
                <a:spcPts val="900"/>
              </a:spcBef>
              <a:buNone/>
            </a:pPr>
            <a:r>
              <a:rPr lang="en-US" sz="1600" spc="-51" dirty="0"/>
              <a:t>The dbo has full rights in the </a:t>
            </a:r>
            <a:r>
              <a:rPr lang="en-US" sz="1600" spc="-51" dirty="0" smtClean="0"/>
              <a:t>database</a:t>
            </a:r>
            <a:endParaRPr lang="en-US" sz="1600" spc="-51" dirty="0"/>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a:t>
            </a:r>
            <a:r>
              <a:rPr lang="en-US" sz="1600" spc="-51" dirty="0" smtClean="0"/>
              <a:t>users to roles via </a:t>
            </a:r>
            <a:r>
              <a:rPr lang="en-US" sz="1600" spc="-51" dirty="0" err="1" smtClean="0"/>
              <a:t>sp_add_rolemember</a:t>
            </a:r>
            <a:r>
              <a:rPr lang="en-US" sz="1600" spc="-51" dirty="0"/>
              <a:t> to grant privileges</a:t>
            </a:r>
          </a:p>
          <a:p>
            <a:pPr marL="3175" lvl="1" indent="0" defTabSz="914325">
              <a:spcBef>
                <a:spcPts val="900"/>
              </a:spcBef>
              <a:buNone/>
            </a:pPr>
            <a:r>
              <a:rPr lang="en-US" sz="1600" spc="-51" dirty="0" smtClean="0"/>
              <a:t>Utilize schemas where appropriate</a:t>
            </a:r>
            <a:endParaRPr lang="en-US" sz="1600" spc="-51" dirty="0"/>
          </a:p>
        </p:txBody>
      </p:sp>
      <p:sp>
        <p:nvSpPr>
          <p:cNvPr id="8" name="Freeform 83"/>
          <p:cNvSpPr>
            <a:spLocks noEditPoints="1"/>
          </p:cNvSpPr>
          <p:nvPr/>
        </p:nvSpPr>
        <p:spPr bwMode="black">
          <a:xfrm>
            <a:off x="7215588"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2246"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072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6587"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658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4415"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638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2" name="Rectangle 61"/>
          <p:cNvSpPr/>
          <p:nvPr/>
        </p:nvSpPr>
        <p:spPr bwMode="auto">
          <a:xfrm>
            <a:off x="966638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8316"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1922" y="2535042"/>
            <a:ext cx="676969" cy="685872"/>
          </a:xfrm>
          <a:prstGeom prst="rect">
            <a:avLst/>
          </a:prstGeom>
          <a:noFill/>
        </p:spPr>
      </p:pic>
      <p:sp>
        <p:nvSpPr>
          <p:cNvPr id="76" name="Rectangle 75"/>
          <p:cNvSpPr/>
          <p:nvPr/>
        </p:nvSpPr>
        <p:spPr bwMode="auto">
          <a:xfrm>
            <a:off x="4883973"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245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19113" y="228600"/>
            <a:ext cx="11149013" cy="1994392"/>
          </a:xfrm>
        </p:spPr>
        <p:txBody>
          <a:bodyPr/>
          <a:lstStyle/>
          <a:p>
            <a:r>
              <a:rPr lang="en-US" sz="4800" dirty="0" smtClean="0"/>
              <a:t>A Continuous Offering </a:t>
            </a:r>
            <a:br>
              <a:rPr lang="en-US" sz="4800" dirty="0" smtClean="0"/>
            </a:br>
            <a:r>
              <a:rPr lang="en-US" sz="4800" dirty="0" smtClean="0"/>
              <a:t>		From Private To </a:t>
            </a:r>
            <a:br>
              <a:rPr lang="en-US" sz="4800" dirty="0" smtClean="0"/>
            </a:br>
            <a:r>
              <a:rPr lang="en-US" sz="4800" dirty="0" smtClean="0"/>
              <a:t>			Public Cloud</a:t>
            </a:r>
            <a:endParaRPr lang="en-US" sz="4800" dirty="0"/>
          </a:p>
        </p:txBody>
      </p:sp>
      <p:sp>
        <p:nvSpPr>
          <p:cNvPr id="31" name="Freeform 6"/>
          <p:cNvSpPr>
            <a:spLocks noChangeAspect="1" noEditPoints="1"/>
          </p:cNvSpPr>
          <p:nvPr/>
        </p:nvSpPr>
        <p:spPr bwMode="auto">
          <a:xfrm>
            <a:off x="3725649" y="2719471"/>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3852" y="2725866"/>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3854" y="2579192"/>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6" name="Rectangle 5"/>
          <p:cNvSpPr/>
          <p:nvPr/>
        </p:nvSpPr>
        <p:spPr>
          <a:xfrm>
            <a:off x="6881638" y="4190734"/>
            <a:ext cx="803857" cy="455509"/>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4" name="Freeform 128"/>
          <p:cNvSpPr>
            <a:spLocks noChangeAspect="1"/>
          </p:cNvSpPr>
          <p:nvPr/>
        </p:nvSpPr>
        <p:spPr bwMode="black">
          <a:xfrm>
            <a:off x="7096304" y="338659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3891"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7215" y="3386243"/>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6294" y="2917659"/>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8353" y="2450520"/>
            <a:ext cx="857527" cy="857304"/>
          </a:xfrm>
          <a:prstGeom prst="rect">
            <a:avLst/>
          </a:prstGeom>
          <a:noFill/>
        </p:spPr>
      </p:pic>
      <p:sp>
        <p:nvSpPr>
          <p:cNvPr id="26" name="Freeform 128"/>
          <p:cNvSpPr>
            <a:spLocks noChangeAspect="1"/>
          </p:cNvSpPr>
          <p:nvPr/>
        </p:nvSpPr>
        <p:spPr bwMode="black">
          <a:xfrm>
            <a:off x="8666977"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6056"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78899" y="4241665"/>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smtClean="0">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49786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792460" y="1468877"/>
            <a:ext cx="3851488" cy="4238502"/>
            <a:chOff x="5104512" y="1101224"/>
            <a:chExt cx="3851488" cy="4238502"/>
          </a:xfrm>
        </p:grpSpPr>
        <p:sp>
          <p:nvSpPr>
            <p:cNvPr id="6" name="Rectangle 5"/>
            <p:cNvSpPr/>
            <p:nvPr/>
          </p:nvSpPr>
          <p:spPr bwMode="auto">
            <a:xfrm>
              <a:off x="5104512" y="2743185"/>
              <a:ext cx="3851488" cy="2596541"/>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99" fontAlgn="base">
                <a:spcBef>
                  <a:spcPct val="0"/>
                </a:spcBef>
                <a:spcAft>
                  <a:spcPct val="0"/>
                </a:spcAft>
              </a:pPr>
              <a:r>
                <a:rPr lang="en-US" dirty="0">
                  <a:gradFill>
                    <a:gsLst>
                      <a:gs pos="0">
                        <a:schemeClr val="bg1"/>
                      </a:gs>
                      <a:gs pos="100000">
                        <a:schemeClr val="bg1"/>
                      </a:gs>
                    </a:gsLst>
                    <a:lin ang="5400000" scaled="0"/>
                  </a:gradFill>
                </a:rPr>
                <a:t>Services Layer</a:t>
              </a:r>
            </a:p>
          </p:txBody>
        </p:sp>
        <p:sp>
          <p:nvSpPr>
            <p:cNvPr id="7" name="Rectangle 6"/>
            <p:cNvSpPr/>
            <p:nvPr/>
          </p:nvSpPr>
          <p:spPr bwMode="auto">
            <a:xfrm>
              <a:off x="5487100" y="4333973"/>
              <a:ext cx="3086312"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chemeClr val="tx1"/>
                      </a:gs>
                      <a:gs pos="100000">
                        <a:schemeClr val="tx1"/>
                      </a:gs>
                    </a:gsLst>
                    <a:lin ang="5400000" scaled="0"/>
                  </a:gradFill>
                </a:rPr>
                <a:t>Services Layer</a:t>
              </a:r>
            </a:p>
          </p:txBody>
        </p:sp>
        <p:grpSp>
          <p:nvGrpSpPr>
            <p:cNvPr id="2" name="Group 1"/>
            <p:cNvGrpSpPr/>
            <p:nvPr/>
          </p:nvGrpSpPr>
          <p:grpSpPr>
            <a:xfrm>
              <a:off x="5487100" y="3931202"/>
              <a:ext cx="3086312" cy="275844"/>
              <a:chOff x="5522700" y="3940629"/>
              <a:chExt cx="3086312" cy="275844"/>
            </a:xfrm>
          </p:grpSpPr>
          <p:sp>
            <p:nvSpPr>
              <p:cNvPr id="8" name="Rectangle 7"/>
              <p:cNvSpPr/>
              <p:nvPr/>
            </p:nvSpPr>
            <p:spPr bwMode="auto">
              <a:xfrm>
                <a:off x="5522700" y="3940629"/>
                <a:ext cx="3086312" cy="27214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9" name="Rectangle 8"/>
              <p:cNvSpPr/>
              <p:nvPr/>
            </p:nvSpPr>
            <p:spPr bwMode="auto">
              <a:xfrm>
                <a:off x="5522700"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0" name="Rectangle 9"/>
              <p:cNvSpPr/>
              <p:nvPr/>
            </p:nvSpPr>
            <p:spPr bwMode="auto">
              <a:xfrm>
                <a:off x="570027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1" name="Rectangle 10"/>
              <p:cNvSpPr/>
              <p:nvPr/>
            </p:nvSpPr>
            <p:spPr bwMode="auto">
              <a:xfrm>
                <a:off x="587785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2" name="Rectangle 11"/>
              <p:cNvSpPr/>
              <p:nvPr/>
            </p:nvSpPr>
            <p:spPr bwMode="auto">
              <a:xfrm>
                <a:off x="605543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3" name="Rectangle 12"/>
              <p:cNvSpPr/>
              <p:nvPr/>
            </p:nvSpPr>
            <p:spPr bwMode="auto">
              <a:xfrm>
                <a:off x="623074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4" name="Rectangle 13"/>
              <p:cNvSpPr/>
              <p:nvPr/>
            </p:nvSpPr>
            <p:spPr bwMode="auto">
              <a:xfrm>
                <a:off x="640832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5" name="Rectangle 14"/>
              <p:cNvSpPr/>
              <p:nvPr/>
            </p:nvSpPr>
            <p:spPr bwMode="auto">
              <a:xfrm>
                <a:off x="6585907"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6" name="Rectangle 15"/>
              <p:cNvSpPr/>
              <p:nvPr/>
            </p:nvSpPr>
            <p:spPr bwMode="auto">
              <a:xfrm>
                <a:off x="67634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7" name="Rectangle 16"/>
              <p:cNvSpPr/>
              <p:nvPr/>
            </p:nvSpPr>
            <p:spPr bwMode="auto">
              <a:xfrm>
                <a:off x="694080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8" name="Rectangle 17"/>
              <p:cNvSpPr/>
              <p:nvPr/>
            </p:nvSpPr>
            <p:spPr bwMode="auto">
              <a:xfrm>
                <a:off x="71183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9" name="Rectangle 18"/>
              <p:cNvSpPr/>
              <p:nvPr/>
            </p:nvSpPr>
            <p:spPr bwMode="auto">
              <a:xfrm>
                <a:off x="729596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0" name="Rectangle 19"/>
              <p:cNvSpPr/>
              <p:nvPr/>
            </p:nvSpPr>
            <p:spPr bwMode="auto">
              <a:xfrm>
                <a:off x="7473542"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1" name="Rectangle 20"/>
              <p:cNvSpPr/>
              <p:nvPr/>
            </p:nvSpPr>
            <p:spPr bwMode="auto">
              <a:xfrm>
                <a:off x="764885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2" name="Rectangle 21"/>
              <p:cNvSpPr/>
              <p:nvPr/>
            </p:nvSpPr>
            <p:spPr bwMode="auto">
              <a:xfrm>
                <a:off x="782643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3" name="Rectangle 22"/>
              <p:cNvSpPr/>
              <p:nvPr/>
            </p:nvSpPr>
            <p:spPr bwMode="auto">
              <a:xfrm>
                <a:off x="8004013"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4" name="Rectangle 23"/>
              <p:cNvSpPr/>
              <p:nvPr/>
            </p:nvSpPr>
            <p:spPr bwMode="auto">
              <a:xfrm>
                <a:off x="8181591"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5" name="Rectangle 24"/>
              <p:cNvSpPr/>
              <p:nvPr/>
            </p:nvSpPr>
            <p:spPr bwMode="auto">
              <a:xfrm>
                <a:off x="836071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6" name="Rectangle 25"/>
              <p:cNvSpPr/>
              <p:nvPr/>
            </p:nvSpPr>
            <p:spPr bwMode="auto">
              <a:xfrm>
                <a:off x="8538297" y="3940629"/>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7" name="Rectangle 26"/>
              <p:cNvSpPr/>
              <p:nvPr/>
            </p:nvSpPr>
            <p:spPr bwMode="auto">
              <a:xfrm>
                <a:off x="5612150"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8" name="Rectangle 27"/>
              <p:cNvSpPr/>
              <p:nvPr/>
            </p:nvSpPr>
            <p:spPr bwMode="auto">
              <a:xfrm>
                <a:off x="578972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9" name="Rectangle 28"/>
              <p:cNvSpPr/>
              <p:nvPr/>
            </p:nvSpPr>
            <p:spPr bwMode="auto">
              <a:xfrm>
                <a:off x="596730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0" name="Rectangle 29"/>
              <p:cNvSpPr/>
              <p:nvPr/>
            </p:nvSpPr>
            <p:spPr bwMode="auto">
              <a:xfrm>
                <a:off x="614488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1" name="Rectangle 30"/>
              <p:cNvSpPr/>
              <p:nvPr/>
            </p:nvSpPr>
            <p:spPr bwMode="auto">
              <a:xfrm>
                <a:off x="632019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2" name="Rectangle 31"/>
              <p:cNvSpPr/>
              <p:nvPr/>
            </p:nvSpPr>
            <p:spPr bwMode="auto">
              <a:xfrm>
                <a:off x="649777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3" name="Rectangle 32"/>
              <p:cNvSpPr/>
              <p:nvPr/>
            </p:nvSpPr>
            <p:spPr bwMode="auto">
              <a:xfrm>
                <a:off x="6675357"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4" name="Rectangle 33"/>
              <p:cNvSpPr/>
              <p:nvPr/>
            </p:nvSpPr>
            <p:spPr bwMode="auto">
              <a:xfrm>
                <a:off x="68529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5" name="Rectangle 34"/>
              <p:cNvSpPr/>
              <p:nvPr/>
            </p:nvSpPr>
            <p:spPr bwMode="auto">
              <a:xfrm>
                <a:off x="703025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6" name="Rectangle 35"/>
              <p:cNvSpPr/>
              <p:nvPr/>
            </p:nvSpPr>
            <p:spPr bwMode="auto">
              <a:xfrm>
                <a:off x="72078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7" name="Rectangle 36"/>
              <p:cNvSpPr/>
              <p:nvPr/>
            </p:nvSpPr>
            <p:spPr bwMode="auto">
              <a:xfrm>
                <a:off x="738541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8" name="Rectangle 37"/>
              <p:cNvSpPr/>
              <p:nvPr/>
            </p:nvSpPr>
            <p:spPr bwMode="auto">
              <a:xfrm>
                <a:off x="7562992"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9" name="Rectangle 38"/>
              <p:cNvSpPr/>
              <p:nvPr/>
            </p:nvSpPr>
            <p:spPr bwMode="auto">
              <a:xfrm>
                <a:off x="773830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0" name="Rectangle 39"/>
              <p:cNvSpPr/>
              <p:nvPr/>
            </p:nvSpPr>
            <p:spPr bwMode="auto">
              <a:xfrm>
                <a:off x="791588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1" name="Rectangle 40"/>
              <p:cNvSpPr/>
              <p:nvPr/>
            </p:nvSpPr>
            <p:spPr bwMode="auto">
              <a:xfrm>
                <a:off x="8093463"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2" name="Rectangle 41"/>
              <p:cNvSpPr/>
              <p:nvPr/>
            </p:nvSpPr>
            <p:spPr bwMode="auto">
              <a:xfrm>
                <a:off x="8271041"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3" name="Rectangle 42"/>
              <p:cNvSpPr/>
              <p:nvPr/>
            </p:nvSpPr>
            <p:spPr bwMode="auto">
              <a:xfrm>
                <a:off x="8450169" y="4035553"/>
                <a:ext cx="158843"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5" name="Rectangle 44"/>
              <p:cNvSpPr/>
              <p:nvPr/>
            </p:nvSpPr>
            <p:spPr bwMode="auto">
              <a:xfrm>
                <a:off x="5522700"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6" name="Rectangle 45"/>
              <p:cNvSpPr/>
              <p:nvPr/>
            </p:nvSpPr>
            <p:spPr bwMode="auto">
              <a:xfrm>
                <a:off x="570027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7" name="Rectangle 46"/>
              <p:cNvSpPr/>
              <p:nvPr/>
            </p:nvSpPr>
            <p:spPr bwMode="auto">
              <a:xfrm>
                <a:off x="587785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8" name="Rectangle 47"/>
              <p:cNvSpPr/>
              <p:nvPr/>
            </p:nvSpPr>
            <p:spPr bwMode="auto">
              <a:xfrm>
                <a:off x="605543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9" name="Rectangle 48"/>
              <p:cNvSpPr/>
              <p:nvPr/>
            </p:nvSpPr>
            <p:spPr bwMode="auto">
              <a:xfrm>
                <a:off x="623074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0" name="Rectangle 49"/>
              <p:cNvSpPr/>
              <p:nvPr/>
            </p:nvSpPr>
            <p:spPr bwMode="auto">
              <a:xfrm>
                <a:off x="640832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1" name="Rectangle 50"/>
              <p:cNvSpPr/>
              <p:nvPr/>
            </p:nvSpPr>
            <p:spPr bwMode="auto">
              <a:xfrm>
                <a:off x="6585907"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2" name="Rectangle 51"/>
              <p:cNvSpPr/>
              <p:nvPr/>
            </p:nvSpPr>
            <p:spPr bwMode="auto">
              <a:xfrm>
                <a:off x="67634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3" name="Rectangle 52"/>
              <p:cNvSpPr/>
              <p:nvPr/>
            </p:nvSpPr>
            <p:spPr bwMode="auto">
              <a:xfrm>
                <a:off x="694080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4" name="Rectangle 53"/>
              <p:cNvSpPr/>
              <p:nvPr/>
            </p:nvSpPr>
            <p:spPr bwMode="auto">
              <a:xfrm>
                <a:off x="71183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5" name="Rectangle 54"/>
              <p:cNvSpPr/>
              <p:nvPr/>
            </p:nvSpPr>
            <p:spPr bwMode="auto">
              <a:xfrm>
                <a:off x="729596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6" name="Rectangle 55"/>
              <p:cNvSpPr/>
              <p:nvPr/>
            </p:nvSpPr>
            <p:spPr bwMode="auto">
              <a:xfrm>
                <a:off x="7473542"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7" name="Rectangle 56"/>
              <p:cNvSpPr/>
              <p:nvPr/>
            </p:nvSpPr>
            <p:spPr bwMode="auto">
              <a:xfrm>
                <a:off x="764885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8" name="Rectangle 57"/>
              <p:cNvSpPr/>
              <p:nvPr/>
            </p:nvSpPr>
            <p:spPr bwMode="auto">
              <a:xfrm>
                <a:off x="782643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9" name="Rectangle 58"/>
              <p:cNvSpPr/>
              <p:nvPr/>
            </p:nvSpPr>
            <p:spPr bwMode="auto">
              <a:xfrm>
                <a:off x="8004013"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0" name="Rectangle 59"/>
              <p:cNvSpPr/>
              <p:nvPr/>
            </p:nvSpPr>
            <p:spPr bwMode="auto">
              <a:xfrm>
                <a:off x="8181591"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1" name="Rectangle 60"/>
              <p:cNvSpPr/>
              <p:nvPr/>
            </p:nvSpPr>
            <p:spPr bwMode="auto">
              <a:xfrm>
                <a:off x="836071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2" name="Rectangle 61"/>
              <p:cNvSpPr/>
              <p:nvPr/>
            </p:nvSpPr>
            <p:spPr bwMode="auto">
              <a:xfrm>
                <a:off x="8538297" y="4134177"/>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3" name="Rectangle 62"/>
              <p:cNvSpPr/>
              <p:nvPr/>
            </p:nvSpPr>
            <p:spPr bwMode="auto">
              <a:xfrm>
                <a:off x="5522700" y="4036318"/>
                <a:ext cx="76990"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grpSp>
        <p:sp>
          <p:nvSpPr>
            <p:cNvPr id="64" name="Rectangle 63"/>
            <p:cNvSpPr/>
            <p:nvPr/>
          </p:nvSpPr>
          <p:spPr bwMode="auto">
            <a:xfrm>
              <a:off x="6639756" y="2986047"/>
              <a:ext cx="1942995"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pic>
          <p:nvPicPr>
            <p:cNvPr id="3" name="Picture 2" descr="C:\Users\ADI\Pictures\Logos\Windows az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523" y="3098296"/>
              <a:ext cx="1805461" cy="276246"/>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p:cNvCxnSpPr/>
            <p:nvPr/>
          </p:nvCxnSpPr>
          <p:spPr>
            <a:xfrm>
              <a:off x="7613255" y="3486792"/>
              <a:ext cx="0" cy="444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300" y="2743185"/>
              <a:ext cx="0" cy="11880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300" y="2265688"/>
              <a:ext cx="0" cy="471447"/>
            </a:xfrm>
            <a:prstGeom prst="straightConnector1">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3" name="Freeform 10"/>
            <p:cNvSpPr>
              <a:spLocks noEditPoints="1"/>
            </p:cNvSpPr>
            <p:nvPr/>
          </p:nvSpPr>
          <p:spPr bwMode="black">
            <a:xfrm>
              <a:off x="5112078" y="1101224"/>
              <a:ext cx="1945266" cy="1164463"/>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solidFill>
            <a:ln>
              <a:noFill/>
            </a:ln>
            <a:extLst/>
          </p:spPr>
          <p:txBody>
            <a:bodyPr vert="horz" wrap="square" lIns="91440" tIns="45720" rIns="640080" bIns="91440" numCol="1" anchor="b" anchorCtr="0" compatLnSpc="1">
              <a:prstTxWarp prst="textNoShape">
                <a:avLst/>
              </a:prstTxWarp>
            </a:bodyPr>
            <a:lstStyle/>
            <a:p>
              <a:pPr algn="ctr"/>
              <a:r>
                <a:rPr lang="en-US" sz="2400" dirty="0" smtClean="0">
                  <a:gradFill>
                    <a:gsLst>
                      <a:gs pos="0">
                        <a:schemeClr val="bg1"/>
                      </a:gs>
                      <a:gs pos="100000">
                        <a:schemeClr val="bg1"/>
                      </a:gs>
                    </a:gsLst>
                    <a:lin ang="5400000" scaled="0"/>
                  </a:gradFill>
                </a:rPr>
                <a:t>Internet</a:t>
              </a:r>
              <a:endParaRPr lang="en-US" sz="2400" dirty="0">
                <a:gradFill>
                  <a:gsLst>
                    <a:gs pos="0">
                      <a:schemeClr val="bg1"/>
                    </a:gs>
                    <a:gs pos="100000">
                      <a:schemeClr val="bg1"/>
                    </a:gs>
                  </a:gsLst>
                  <a:lin ang="5400000" scaled="0"/>
                </a:gradFill>
              </a:endParaRPr>
            </a:p>
          </p:txBody>
        </p:sp>
        <p:sp>
          <p:nvSpPr>
            <p:cNvPr id="74" name="Rectangle 73"/>
            <p:cNvSpPr/>
            <p:nvPr/>
          </p:nvSpPr>
          <p:spPr bwMode="auto">
            <a:xfrm>
              <a:off x="5482388" y="3915525"/>
              <a:ext cx="3086312" cy="291521"/>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600" b="1" dirty="0" smtClean="0">
                  <a:gradFill>
                    <a:gsLst>
                      <a:gs pos="0">
                        <a:schemeClr val="tx1"/>
                      </a:gs>
                      <a:gs pos="100000">
                        <a:schemeClr val="tx1"/>
                      </a:gs>
                    </a:gsLst>
                    <a:lin ang="5400000" scaled="0"/>
                  </a:gradFill>
                </a:rPr>
                <a:t>SQL Database Firewall</a:t>
              </a:r>
              <a:endParaRPr lang="en-US" sz="1600" b="1" dirty="0">
                <a:gradFill>
                  <a:gsLst>
                    <a:gs pos="0">
                      <a:schemeClr val="tx1"/>
                    </a:gs>
                    <a:gs pos="100000">
                      <a:schemeClr val="tx1"/>
                    </a:gs>
                  </a:gsLst>
                  <a:lin ang="5400000" scaled="0"/>
                </a:gradFill>
              </a:endParaRPr>
            </a:p>
          </p:txBody>
        </p:sp>
      </p:grpSp>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6349922" y="1619882"/>
            <a:ext cx="5258936" cy="1957459"/>
          </a:xfrm>
        </p:spPr>
        <p:txBody>
          <a:bodyPr/>
          <a:lstStyle/>
          <a:p>
            <a:r>
              <a:rPr lang="en-US" sz="2800" dirty="0" smtClean="0">
                <a:solidFill>
                  <a:schemeClr val="accent2">
                    <a:alpha val="99000"/>
                  </a:schemeClr>
                </a:solidFill>
              </a:rPr>
              <a:t>Securing your data</a:t>
            </a:r>
            <a:endParaRPr lang="en-US" sz="2800" dirty="0" smtClean="0"/>
          </a:p>
          <a:p>
            <a:r>
              <a:rPr lang="en-US" sz="1600" dirty="0" smtClean="0">
                <a:latin typeface="+mn-lt"/>
              </a:rPr>
              <a:t>IP Address-based access control for SQL Database</a:t>
            </a:r>
          </a:p>
          <a:p>
            <a:r>
              <a:rPr lang="en-US" sz="1600" dirty="0" smtClean="0">
                <a:latin typeface="+mn-lt"/>
              </a:rPr>
              <a:t>No IP authorized by default</a:t>
            </a:r>
            <a:endParaRPr lang="en-US" sz="1600" dirty="0">
              <a:latin typeface="+mn-lt"/>
            </a:endParaRPr>
          </a:p>
          <a:p>
            <a:r>
              <a:rPr lang="en-US" sz="1600" dirty="0" smtClean="0">
                <a:latin typeface="+mn-lt"/>
              </a:rPr>
              <a:t>Configurable using the SQL Database Portal</a:t>
            </a:r>
          </a:p>
          <a:p>
            <a:r>
              <a:rPr lang="en-US" sz="1600" dirty="0" smtClean="0">
                <a:latin typeface="+mn-lt"/>
              </a:rPr>
              <a:t>Option to disable/enable access from applications hosted in Windows Azure</a:t>
            </a:r>
            <a:endParaRPr lang="en-US" sz="1600" dirty="0">
              <a:latin typeface="+mn-lt"/>
            </a:endParaRPr>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p14:dur="700" advTm="4078">
        <p:fade/>
      </p:transition>
    </mc:Choice>
    <mc:Fallback xmlns="">
      <p:transition spd="med" advTm="4078">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Connecting </a:t>
            </a:r>
            <a:r>
              <a:rPr lang="en-US" sz="2800" spc="-100" dirty="0" smtClean="0">
                <a:solidFill>
                  <a:schemeClr val="accent2">
                    <a:alpha val="99000"/>
                  </a:schemeClr>
                </a:solidFill>
                <a:latin typeface="Segoe UI Light" pitchFamily="34" charset="0"/>
              </a:rPr>
              <a:t>To SQL Database</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z="1600" spc="-51" dirty="0"/>
              <a:t>TDS (Tabular Data Stream) protocol over TCP/IP supported</a:t>
            </a:r>
          </a:p>
          <a:p>
            <a:pPr marL="234950" lvl="1" indent="-231775" defTabSz="914325">
              <a:spcBef>
                <a:spcPts val="900"/>
              </a:spcBef>
              <a:buClr>
                <a:schemeClr val="accent6"/>
              </a:buClr>
              <a:buFont typeface="+mj-lt"/>
              <a:buAutoNum type="arabicPeriod"/>
            </a:pPr>
            <a:r>
              <a:rPr lang="en-US" sz="1600" spc="-51" dirty="0"/>
              <a:t>SSL required</a:t>
            </a:r>
          </a:p>
          <a:p>
            <a:pPr marL="234950" lvl="1" indent="-231775" defTabSz="914325">
              <a:spcBef>
                <a:spcPts val="900"/>
              </a:spcBef>
              <a:buClr>
                <a:schemeClr val="accent6"/>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Considerations </a:t>
            </a:r>
            <a:r>
              <a:rPr lang="en-US" sz="2800" spc="-100" dirty="0">
                <a:solidFill>
                  <a:schemeClr val="accent2">
                    <a:alpha val="99000"/>
                  </a:schemeClr>
                </a:solidFill>
                <a:latin typeface="Segoe UI Light" pitchFamily="34" charset="0"/>
              </a:rPr>
              <a:t>A</a:t>
            </a:r>
            <a:r>
              <a:rPr lang="en-US" sz="2800" spc="-100" dirty="0" smtClean="0">
                <a:solidFill>
                  <a:schemeClr val="accent2">
                    <a:alpha val="99000"/>
                  </a:schemeClr>
                </a:solidFill>
                <a:latin typeface="Segoe UI Light" pitchFamily="34" charset="0"/>
              </a:rPr>
              <a:t>nd Best Practices</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2"/>
              </a:buClr>
              <a:buFont typeface="+mj-lt"/>
              <a:buAutoNum type="arabicPeriod"/>
            </a:pPr>
            <a:r>
              <a:rPr lang="en-US" sz="1600" spc="-51" dirty="0" smtClean="0"/>
              <a:t>login</a:t>
            </a:r>
            <a:r>
              <a:rPr lang="en-US" sz="1600" spc="-51" dirty="0"/>
              <a:t>: </a:t>
            </a:r>
            <a:r>
              <a:rPr lang="en-US" sz="1600" b="1" spc="-51" dirty="0"/>
              <a:t>[login]@[server]</a:t>
            </a:r>
          </a:p>
          <a:p>
            <a:pPr marL="234950" lvl="1" indent="-231775" defTabSz="914325">
              <a:spcBef>
                <a:spcPts val="900"/>
              </a:spcBef>
              <a:buClr>
                <a:schemeClr val="accent2"/>
              </a:buClr>
              <a:buFont typeface="+mj-lt"/>
              <a:buAutoNum type="arabicPeriod"/>
            </a:pPr>
            <a:r>
              <a:rPr lang="en-US" sz="1600" spc="-51" dirty="0"/>
              <a:t>Idle </a:t>
            </a:r>
            <a:r>
              <a:rPr lang="en-US" sz="1600" spc="-51" dirty="0" smtClean="0"/>
              <a:t>connections</a:t>
            </a:r>
            <a:endParaRPr lang="en-US" sz="1600" spc="-51" dirty="0"/>
          </a:p>
          <a:p>
            <a:pPr marL="234950" lvl="1" indent="-231775" defTabSz="914325">
              <a:spcBef>
                <a:spcPts val="900"/>
              </a:spcBef>
              <a:buClr>
                <a:schemeClr val="accent2"/>
              </a:buClr>
              <a:buFont typeface="+mj-lt"/>
              <a:buAutoNum type="arabicPeriod"/>
            </a:pPr>
            <a:r>
              <a:rPr lang="en-US" sz="1600" spc="-51" dirty="0"/>
              <a:t>Long running </a:t>
            </a:r>
            <a:r>
              <a:rPr lang="en-US" sz="1600" spc="-51" dirty="0" smtClean="0"/>
              <a:t>transactions</a:t>
            </a:r>
            <a:endParaRPr lang="en-US" sz="1600" spc="-51" dirty="0"/>
          </a:p>
          <a:p>
            <a:pPr marL="234950" lvl="1" indent="-231775" defTabSz="914325">
              <a:spcBef>
                <a:spcPts val="900"/>
              </a:spcBef>
              <a:buClr>
                <a:schemeClr val="accent2"/>
              </a:buClr>
              <a:buFont typeface="+mj-lt"/>
              <a:buAutoNum type="arabicPeriod"/>
            </a:pPr>
            <a:r>
              <a:rPr lang="en-US" sz="1600" spc="-51" dirty="0" err="1"/>
              <a:t>DoS</a:t>
            </a:r>
            <a:r>
              <a:rPr lang="en-US" sz="1600" spc="-51" dirty="0"/>
              <a:t> </a:t>
            </a:r>
            <a:r>
              <a:rPr lang="en-US" sz="1600" spc="-51" dirty="0" smtClean="0"/>
              <a:t>guard</a:t>
            </a:r>
            <a:endParaRPr lang="en-US" sz="1600" spc="-51" dirty="0"/>
          </a:p>
          <a:p>
            <a:pPr marL="234950" lvl="1" indent="-231775" defTabSz="914325">
              <a:spcBef>
                <a:spcPts val="900"/>
              </a:spcBef>
              <a:buClr>
                <a:schemeClr val="accent2"/>
              </a:buClr>
              <a:buFont typeface="+mj-lt"/>
              <a:buAutoNum type="arabicPeriod"/>
            </a:pPr>
            <a:r>
              <a:rPr lang="en-US" sz="1600" spc="-51" dirty="0"/>
              <a:t>Failover </a:t>
            </a:r>
            <a:r>
              <a:rPr lang="en-US" sz="1600" spc="-51" dirty="0" smtClean="0"/>
              <a:t>events</a:t>
            </a:r>
            <a:endParaRPr lang="en-US" sz="1600" spc="-51" dirty="0"/>
          </a:p>
          <a:p>
            <a:pPr marL="234950" lvl="1" indent="-231775" defTabSz="914325">
              <a:spcBef>
                <a:spcPts val="900"/>
              </a:spcBef>
              <a:buClr>
                <a:schemeClr val="accent2"/>
              </a:buClr>
              <a:buFont typeface="+mj-lt"/>
              <a:buAutoNum type="arabicPeriod"/>
            </a:pPr>
            <a:r>
              <a:rPr lang="en-US" sz="1600" spc="-51" dirty="0" smtClean="0"/>
              <a:t>Throttling</a:t>
            </a:r>
          </a:p>
          <a:p>
            <a:pPr marL="234950" lvl="1" indent="-231775" defTabSz="914325">
              <a:spcBef>
                <a:spcPts val="900"/>
              </a:spcBef>
              <a:buClr>
                <a:schemeClr val="accent2"/>
              </a:buClr>
              <a:buFont typeface="+mj-lt"/>
              <a:buAutoNum type="arabicPeriod"/>
            </a:pPr>
            <a:r>
              <a:rPr lang="en-US" sz="1600" spc="-51" dirty="0" smtClean="0"/>
              <a:t>Connection </a:t>
            </a:r>
            <a:r>
              <a:rPr lang="en-US" sz="1600" spc="-51" dirty="0"/>
              <a:t>pooling and </a:t>
            </a:r>
            <a:r>
              <a:rPr lang="en-US" sz="1600" spc="-51" dirty="0" smtClean="0"/>
              <a:t>Retry logic</a:t>
            </a:r>
            <a:endParaRPr lang="en-US" sz="1600" spc="-51" dirty="0"/>
          </a:p>
          <a:p>
            <a:pPr marL="234950" lvl="1" indent="-231775" defTabSz="914325">
              <a:spcBef>
                <a:spcPts val="900"/>
              </a:spcBef>
              <a:buClr>
                <a:schemeClr val="accent2"/>
              </a:buClr>
              <a:buFont typeface="+mj-lt"/>
              <a:buAutoNum type="arabicPeriod"/>
            </a:pPr>
            <a:r>
              <a:rPr lang="en-US" sz="1600" spc="-51" dirty="0"/>
              <a:t>Latency introduced for </a:t>
            </a:r>
            <a:r>
              <a:rPr lang="en-US" sz="1600" spc="-51" dirty="0" smtClean="0"/>
              <a:t>updates</a:t>
            </a:r>
            <a:endParaRPr lang="en-US" sz="1600" spc="-51" dirty="0"/>
          </a:p>
          <a:p>
            <a:pPr marL="234950" lvl="1" indent="-231775" defTabSz="914325">
              <a:spcBef>
                <a:spcPts val="900"/>
              </a:spcBef>
              <a:buClr>
                <a:schemeClr val="accent2"/>
              </a:buClr>
              <a:buFont typeface="+mj-lt"/>
              <a:buAutoNum type="arabicPeriod"/>
            </a:pPr>
            <a:r>
              <a:rPr lang="en-US" sz="1600" spc="-51" dirty="0"/>
              <a:t>No cross-database </a:t>
            </a:r>
            <a:r>
              <a:rPr lang="en-US" sz="1600" spc="-51" dirty="0" smtClean="0"/>
              <a:t>dependencies</a:t>
            </a:r>
            <a:endParaRPr lang="en-US" sz="1600" spc="-51" dirty="0"/>
          </a:p>
        </p:txBody>
      </p:sp>
      <p:sp>
        <p:nvSpPr>
          <p:cNvPr id="10" name="TextBox 9"/>
          <p:cNvSpPr txBox="1"/>
          <p:nvPr/>
        </p:nvSpPr>
        <p:spPr>
          <a:xfrm>
            <a:off x="519114" y="3269154"/>
            <a:ext cx="5153553" cy="3000821"/>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r>
              <a:rPr lang="en-US" sz="1600" dirty="0" smtClean="0">
                <a:solidFill>
                  <a:srgbClr val="0000FF"/>
                </a:solidFill>
                <a:latin typeface="Consolas"/>
              </a:rPr>
              <a:t>];</a:t>
            </a:r>
          </a:p>
          <a:p>
            <a:pPr marL="457120"/>
            <a:r>
              <a:rPr lang="en-US" sz="1600" dirty="0" err="1" smtClean="0">
                <a:solidFill>
                  <a:srgbClr val="0000FF"/>
                </a:solidFill>
                <a:latin typeface="Consolas"/>
                <a:ea typeface="Segoe UI" pitchFamily="34" charset="0"/>
              </a:rPr>
              <a:t>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t>
            </a:r>
            <a:r>
              <a:rPr lang="en-US" dirty="0" smtClean="0"/>
              <a:t>Advanced </a:t>
            </a:r>
            <a:r>
              <a:rPr lang="en-US" dirty="0"/>
              <a:t>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sp>
        <p:nvSpPr>
          <p:cNvPr id="7" name="Content Placeholder 2"/>
          <p:cNvSpPr txBox="1">
            <a:spLocks/>
          </p:cNvSpPr>
          <p:nvPr/>
        </p:nvSpPr>
        <p:spPr>
          <a:xfrm>
            <a:off x="6094413" y="1612072"/>
            <a:ext cx="5573712" cy="48903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smtClean="0"/>
              <a:t>Visualize </a:t>
            </a:r>
            <a:r>
              <a:rPr lang="en-US" sz="1600" spc="-51" dirty="0"/>
              <a:t>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40" y="1612072"/>
            <a:ext cx="4990505" cy="3743854"/>
          </a:xfrm>
          <a:prstGeom prst="rect">
            <a:avLst/>
          </a:prstGeom>
        </p:spPr>
      </p:pic>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fade">
                                      <p:cBhvr>
                                        <p:cTn id="38" dur="500"/>
                                        <p:tgtEl>
                                          <p:spTgt spid="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fade">
                                      <p:cBhvr>
                                        <p:cTn id="4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SQL Reporting</a:t>
            </a:r>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706123"/>
            <a:ext cx="5573712" cy="24265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Visualize your data</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Reporting Services technology </a:t>
            </a:r>
            <a:r>
              <a:rPr lang="en-US" sz="1800" spc="-51" dirty="0" smtClean="0"/>
              <a:t>as </a:t>
            </a:r>
            <a:r>
              <a:rPr lang="en-US" sz="1800" spc="-51" dirty="0"/>
              <a:t>a </a:t>
            </a:r>
            <a:r>
              <a:rPr lang="en-US" sz="1800" spc="-51" dirty="0" smtClean="0"/>
              <a:t>service</a:t>
            </a:r>
            <a:endParaRPr lang="en-US" sz="1800" spc="-51" dirty="0"/>
          </a:p>
          <a:p>
            <a:pPr marL="3175" lvl="1" indent="0" defTabSz="914325">
              <a:spcBef>
                <a:spcPts val="600"/>
              </a:spcBef>
              <a:buNone/>
            </a:pPr>
            <a:r>
              <a:rPr lang="en-US" sz="1800" spc="-51" dirty="0"/>
              <a:t>Ideal for operational reporting against </a:t>
            </a:r>
            <a:r>
              <a:rPr lang="en-US" sz="1800" spc="-51" dirty="0" smtClean="0"/>
              <a:t>SQL Database </a:t>
            </a:r>
            <a:r>
              <a:rPr lang="en-US" sz="1800" spc="-51" dirty="0"/>
              <a:t>data</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elastically with </a:t>
            </a:r>
            <a:r>
              <a:rPr lang="en-US" sz="1800" spc="-51" dirty="0" smtClean="0"/>
              <a:t>demand</a:t>
            </a:r>
          </a:p>
          <a:p>
            <a:pPr marL="3175" lvl="1" indent="0" defTabSz="914325">
              <a:spcBef>
                <a:spcPts val="600"/>
              </a:spcBef>
              <a:buNone/>
            </a:pPr>
            <a:r>
              <a:rPr lang="en-US" sz="1800" spc="-51" dirty="0" smtClean="0"/>
              <a:t>Rapid Provisioning </a:t>
            </a:r>
            <a:endParaRPr lang="en-US" sz="2400" dirty="0" smtClean="0"/>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 Sync</a:t>
            </a:r>
            <a:endParaRPr lang="en-US" dirty="0">
              <a:solidFill>
                <a:srgbClr val="92D050"/>
              </a:solidFill>
            </a:endParaRPr>
          </a:p>
        </p:txBody>
      </p:sp>
      <p:sp>
        <p:nvSpPr>
          <p:cNvPr id="7" name="Content Placeholder 2"/>
          <p:cNvSpPr txBox="1">
            <a:spLocks/>
          </p:cNvSpPr>
          <p:nvPr/>
        </p:nvSpPr>
        <p:spPr>
          <a:xfrm>
            <a:off x="6185031" y="1813217"/>
            <a:ext cx="5446798" cy="25324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 Synchronization</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Microsoft Sync Framework technology </a:t>
            </a:r>
            <a:r>
              <a:rPr lang="en-US" sz="1800" spc="-51" dirty="0" smtClean="0"/>
              <a:t>as </a:t>
            </a:r>
            <a:r>
              <a:rPr lang="en-US" sz="1800" spc="-51" dirty="0"/>
              <a:t>a service </a:t>
            </a:r>
          </a:p>
          <a:p>
            <a:pPr marL="3175" lvl="1" indent="0" defTabSz="914325">
              <a:spcBef>
                <a:spcPts val="600"/>
              </a:spcBef>
              <a:buNone/>
            </a:pPr>
            <a:r>
              <a:rPr lang="en-US" sz="1800" spc="-51" dirty="0"/>
              <a:t>Ideal for scheduling synchronization between data sets hosted </a:t>
            </a:r>
            <a:r>
              <a:rPr lang="en-US" sz="1800" spc="-51" dirty="0" smtClean="0"/>
              <a:t/>
            </a:r>
            <a:br>
              <a:rPr lang="en-US" sz="1800" spc="-51" dirty="0" smtClean="0"/>
            </a:br>
            <a:r>
              <a:rPr lang="en-US" sz="1800" spc="-51" dirty="0" smtClean="0"/>
              <a:t>in SQL Database </a:t>
            </a:r>
            <a:r>
              <a:rPr lang="en-US" sz="1800" spc="-51" dirty="0"/>
              <a:t>or SQL Server</a:t>
            </a:r>
          </a:p>
          <a:p>
            <a:pPr marL="3175" lvl="1" indent="0" defTabSz="914325">
              <a:spcBef>
                <a:spcPts val="600"/>
              </a:spcBef>
              <a:buNone/>
            </a:pPr>
            <a:r>
              <a:rPr lang="en-US" sz="1800" spc="-51" dirty="0"/>
              <a:t>Uses a hub and spoke </a:t>
            </a:r>
            <a:r>
              <a:rPr lang="en-US" sz="1800" spc="-51" dirty="0" smtClean="0"/>
              <a:t>topology</a:t>
            </a:r>
          </a:p>
          <a:p>
            <a:pPr marL="3175" lvl="1" indent="0" defTabSz="914325">
              <a:spcBef>
                <a:spcPts val="600"/>
              </a:spcBef>
              <a:buNone/>
            </a:pPr>
            <a:r>
              <a:rPr lang="en-US" sz="1800" spc="-51" dirty="0" smtClean="0"/>
              <a:t>No Code</a:t>
            </a:r>
          </a:p>
        </p:txBody>
      </p:sp>
      <p:sp>
        <p:nvSpPr>
          <p:cNvPr id="26" name="Rectangle 25"/>
          <p:cNvSpPr/>
          <p:nvPr/>
        </p:nvSpPr>
        <p:spPr>
          <a:xfrm>
            <a:off x="2188486" y="321948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(Hub)</a:t>
            </a:r>
          </a:p>
        </p:txBody>
      </p:sp>
      <p:sp>
        <p:nvSpPr>
          <p:cNvPr id="24" name="Straight Connector 5"/>
          <p:cNvSpPr/>
          <p:nvPr/>
        </p:nvSpPr>
        <p:spPr>
          <a:xfrm rot="16200000">
            <a:off x="2705917" y="3130681"/>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6"/>
          <p:cNvSpPr/>
          <p:nvPr/>
        </p:nvSpPr>
        <p:spPr>
          <a:xfrm rot="16200000">
            <a:off x="2918974" y="3144259"/>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22" name="Rectangle 21"/>
          <p:cNvSpPr/>
          <p:nvPr/>
        </p:nvSpPr>
        <p:spPr>
          <a:xfrm>
            <a:off x="2188486" y="1447800"/>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(US)</a:t>
            </a:r>
          </a:p>
        </p:txBody>
      </p:sp>
      <p:sp>
        <p:nvSpPr>
          <p:cNvPr id="20" name="Straight Connector 9"/>
          <p:cNvSpPr/>
          <p:nvPr/>
        </p:nvSpPr>
        <p:spPr>
          <a:xfrm rot="1800000">
            <a:off x="3542472"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3861598"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(WE)</a:t>
            </a:r>
          </a:p>
        </p:txBody>
      </p:sp>
      <p:sp>
        <p:nvSpPr>
          <p:cNvPr id="15" name="Straight Connector 13"/>
          <p:cNvSpPr/>
          <p:nvPr/>
        </p:nvSpPr>
        <p:spPr>
          <a:xfrm rot="9000000">
            <a:off x="1869361"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4"/>
          <p:cNvSpPr/>
          <p:nvPr/>
        </p:nvSpPr>
        <p:spPr>
          <a:xfrm rot="19800000">
            <a:off x="2082419" y="4593216"/>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Rectangle 12"/>
          <p:cNvSpPr/>
          <p:nvPr/>
        </p:nvSpPr>
        <p:spPr>
          <a:xfrm>
            <a:off x="515375"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Server (</a:t>
            </a:r>
            <a:r>
              <a:rPr lang="en-US" sz="2000" dirty="0" err="1">
                <a:gradFill>
                  <a:gsLst>
                    <a:gs pos="0">
                      <a:schemeClr val="bg1"/>
                    </a:gs>
                    <a:gs pos="100000">
                      <a:schemeClr val="bg1"/>
                    </a:gs>
                  </a:gsLst>
                  <a:lin ang="5400000" scaled="0"/>
                </a:gradFill>
              </a:rPr>
              <a:t>OnPrem</a:t>
            </a:r>
            <a:r>
              <a:rPr lang="en-US" sz="2000" dirty="0">
                <a:gradFill>
                  <a:gsLst>
                    <a:gs pos="0">
                      <a:schemeClr val="bg1"/>
                    </a:gs>
                    <a:gs pos="100000">
                      <a:schemeClr val="bg1"/>
                    </a:gs>
                  </a:gsLst>
                  <a:lin ang="5400000" scaled="0"/>
                </a:gradFill>
              </a:rPr>
              <a:t>)</a:t>
            </a:r>
          </a:p>
        </p:txBody>
      </p:sp>
    </p:spTree>
    <p:extLst>
      <p:ext uri="{BB962C8B-B14F-4D97-AF65-F5344CB8AC3E}">
        <p14:creationId xmlns:p14="http://schemas.microsoft.com/office/powerpoint/2010/main" val="340002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Federation</a:t>
            </a:r>
            <a:endParaRPr lang="en-US" dirty="0">
              <a:solidFill>
                <a:srgbClr val="92D050"/>
              </a:solidFill>
            </a:endParaRPr>
          </a:p>
        </p:txBody>
      </p:sp>
      <p:sp>
        <p:nvSpPr>
          <p:cNvPr id="7" name="Content Placeholder 2"/>
          <p:cNvSpPr txBox="1">
            <a:spLocks/>
          </p:cNvSpPr>
          <p:nvPr/>
        </p:nvSpPr>
        <p:spPr>
          <a:xfrm>
            <a:off x="6193269" y="1640219"/>
            <a:ext cx="5573712" cy="261050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Database Scalability</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2000" spc="-51" dirty="0" smtClean="0"/>
              <a:t>Scale </a:t>
            </a:r>
            <a:r>
              <a:rPr lang="en-US" sz="2000" spc="-51" dirty="0"/>
              <a:t>to hundreds of nodes </a:t>
            </a:r>
            <a:r>
              <a:rPr lang="en-US" sz="2000" spc="-51" dirty="0" smtClean="0"/>
              <a:t>via database sharing</a:t>
            </a:r>
            <a:endParaRPr lang="en-US" sz="2000" spc="-51" dirty="0"/>
          </a:p>
          <a:p>
            <a:pPr marL="3175" lvl="1" indent="0" defTabSz="914325">
              <a:spcBef>
                <a:spcPts val="600"/>
              </a:spcBef>
              <a:buNone/>
            </a:pPr>
            <a:r>
              <a:rPr lang="en-US" sz="2000" spc="-51" dirty="0"/>
              <a:t>Multi-tenancy via flexible repartitioning</a:t>
            </a:r>
          </a:p>
          <a:p>
            <a:pPr marL="3175" lvl="1" indent="0" defTabSz="914325">
              <a:spcBef>
                <a:spcPts val="600"/>
              </a:spcBef>
              <a:buNone/>
            </a:pPr>
            <a:r>
              <a:rPr lang="en-US" sz="2000" spc="-51" dirty="0"/>
              <a:t>Online split operations to minimize downtime</a:t>
            </a:r>
          </a:p>
          <a:p>
            <a:pPr marL="3175" lvl="1" indent="0" defTabSz="914325">
              <a:spcBef>
                <a:spcPts val="600"/>
              </a:spcBef>
              <a:buNone/>
            </a:pPr>
            <a:r>
              <a:rPr lang="en-US" sz="2000" spc="-51" dirty="0"/>
              <a:t>Automatic data discovery regardless of changes in how data is partitioned</a:t>
            </a:r>
            <a:r>
              <a:rPr lang="en-US" sz="1800" spc="-51" dirty="0"/>
              <a:t/>
            </a:r>
            <a:br>
              <a:rPr lang="en-US" sz="1800" spc="-51" dirty="0"/>
            </a:br>
            <a:endParaRPr lang="en-US" sz="2400" dirty="0" smtClean="0"/>
          </a:p>
        </p:txBody>
      </p:sp>
      <p:sp>
        <p:nvSpPr>
          <p:cNvPr id="12" name="Freeform 11"/>
          <p:cNvSpPr>
            <a:spLocks noEditPoints="1"/>
          </p:cNvSpPr>
          <p:nvPr/>
        </p:nvSpPr>
        <p:spPr bwMode="auto">
          <a:xfrm>
            <a:off x="2469798" y="1460205"/>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noEditPoints="1"/>
          </p:cNvSpPr>
          <p:nvPr/>
        </p:nvSpPr>
        <p:spPr bwMode="auto">
          <a:xfrm>
            <a:off x="2462710"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noEditPoints="1"/>
          </p:cNvSpPr>
          <p:nvPr/>
        </p:nvSpPr>
        <p:spPr bwMode="auto">
          <a:xfrm>
            <a:off x="2473343"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noEditPoints="1"/>
          </p:cNvSpPr>
          <p:nvPr/>
        </p:nvSpPr>
        <p:spPr bwMode="auto">
          <a:xfrm>
            <a:off x="2473343"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EditPoints="1"/>
          </p:cNvSpPr>
          <p:nvPr/>
        </p:nvSpPr>
        <p:spPr bwMode="auto">
          <a:xfrm>
            <a:off x="2462709"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11335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500"/>
                            </p:stCondLst>
                            <p:childTnLst>
                              <p:par>
                                <p:cTn id="21" presetID="42" presetClass="path" presetSubtype="0" accel="50000" decel="50000" fill="hold" grpId="0" nodeType="afterEffect">
                                  <p:stCondLst>
                                    <p:cond delay="2000"/>
                                  </p:stCondLst>
                                  <p:childTnLst>
                                    <p:animMotion origin="layout" path="M -6.25E-7 -7.40741E-7 L -0.12487 0.16505 " pathEditMode="relative" rAng="0" ptsTypes="AA">
                                      <p:cBhvr>
                                        <p:cTn id="22" dur="1000" fill="hold"/>
                                        <p:tgtEl>
                                          <p:spTgt spid="18"/>
                                        </p:tgtEl>
                                        <p:attrNameLst>
                                          <p:attrName>ppt_x</p:attrName>
                                          <p:attrName>ppt_y</p:attrName>
                                        </p:attrNameLst>
                                      </p:cBhvr>
                                      <p:rCtr x="-6250" y="8241"/>
                                    </p:animMotion>
                                  </p:childTnLst>
                                </p:cTn>
                              </p:par>
                              <p:par>
                                <p:cTn id="23" presetID="42" presetClass="path" presetSubtype="0" accel="50000" decel="50000" fill="hold" grpId="0" nodeType="withEffect">
                                  <p:stCondLst>
                                    <p:cond delay="2000"/>
                                  </p:stCondLst>
                                  <p:childTnLst>
                                    <p:animMotion origin="layout" path="M -2.08333E-6 -7.40741E-7 L -0.04192 0.16551 " pathEditMode="relative" rAng="0" ptsTypes="AA">
                                      <p:cBhvr>
                                        <p:cTn id="24" dur="1000" fill="hold"/>
                                        <p:tgtEl>
                                          <p:spTgt spid="16"/>
                                        </p:tgtEl>
                                        <p:attrNameLst>
                                          <p:attrName>ppt_x</p:attrName>
                                          <p:attrName>ppt_y</p:attrName>
                                        </p:attrNameLst>
                                      </p:cBhvr>
                                      <p:rCtr x="-2096" y="8264"/>
                                    </p:animMotion>
                                  </p:childTnLst>
                                </p:cTn>
                              </p:par>
                              <p:par>
                                <p:cTn id="25" presetID="42" presetClass="path" presetSubtype="0" accel="50000" decel="50000" fill="hold" grpId="0" nodeType="withEffect">
                                  <p:stCondLst>
                                    <p:cond delay="2000"/>
                                  </p:stCondLst>
                                  <p:childTnLst>
                                    <p:animMotion origin="layout" path="M -2.08333E-6 -7.40741E-7 L 0.03946 0.15903 " pathEditMode="relative" rAng="0" ptsTypes="AA">
                                      <p:cBhvr>
                                        <p:cTn id="26" dur="1000" fill="hold"/>
                                        <p:tgtEl>
                                          <p:spTgt spid="14"/>
                                        </p:tgtEl>
                                        <p:attrNameLst>
                                          <p:attrName>ppt_x</p:attrName>
                                          <p:attrName>ppt_y</p:attrName>
                                        </p:attrNameLst>
                                      </p:cBhvr>
                                      <p:rCtr x="1966" y="7940"/>
                                    </p:animMotion>
                                  </p:childTnLst>
                                </p:cTn>
                              </p:par>
                              <p:par>
                                <p:cTn id="27" presetID="42" presetClass="path" presetSubtype="0" accel="50000" decel="50000" fill="hold" grpId="0" nodeType="withEffect">
                                  <p:stCondLst>
                                    <p:cond delay="2000"/>
                                  </p:stCondLst>
                                  <p:childTnLst>
                                    <p:animMotion origin="layout" path="M -6.25E-7 -7.40741E-7 L 0.12253 0.15995 " pathEditMode="relative" rAng="0" ptsTypes="AA">
                                      <p:cBhvr>
                                        <p:cTn id="28" dur="1000" fill="hold"/>
                                        <p:tgtEl>
                                          <p:spTgt spid="13"/>
                                        </p:tgtEl>
                                        <p:attrNameLst>
                                          <p:attrName>ppt_x</p:attrName>
                                          <p:attrName>ppt_y</p:attrName>
                                        </p:attrNameLst>
                                      </p:cBhvr>
                                      <p:rCtr x="6120" y="7986"/>
                                    </p:animMotion>
                                  </p:childTnLst>
                                </p:cTn>
                              </p:par>
                              <p:par>
                                <p:cTn id="29" presetID="10" presetClass="exit" presetSubtype="0" fill="hold" grpId="0"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animBg="1"/>
      <p:bldP spid="13" grpId="0" animBg="1"/>
      <p:bldP spid="14" grpId="0" animBg="1"/>
      <p:bldP spid="16"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smtClean="0"/>
              <a:t>SQL 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412283888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836709" y="1939564"/>
            <a:ext cx="7831415" cy="4198072"/>
          </a:xfrm>
        </p:spPr>
        <p:txBody>
          <a:bodyPr/>
          <a:lstStyle/>
          <a:p>
            <a:pPr marL="0" indent="3175"/>
            <a:r>
              <a:rPr lang="en-US" sz="4000" dirty="0" smtClean="0"/>
              <a:t>Architecture</a:t>
            </a:r>
          </a:p>
          <a:p>
            <a:pPr marL="0" indent="3175"/>
            <a:r>
              <a:rPr lang="en-US" sz="4000" dirty="0" smtClean="0"/>
              <a:t>Starting </a:t>
            </a:r>
            <a:r>
              <a:rPr lang="en-US" sz="4000" dirty="0"/>
              <a:t>W</a:t>
            </a:r>
            <a:r>
              <a:rPr lang="en-US" sz="4000" dirty="0" smtClean="0"/>
              <a:t>ith </a:t>
            </a:r>
            <a:r>
              <a:rPr lang="en-US" sz="4000" dirty="0"/>
              <a:t>T</a:t>
            </a:r>
            <a:r>
              <a:rPr lang="en-US" sz="4000" dirty="0" smtClean="0"/>
              <a:t>he Basics</a:t>
            </a:r>
          </a:p>
          <a:p>
            <a:pPr marL="0" indent="3175"/>
            <a:r>
              <a:rPr lang="en-US" sz="4000" dirty="0" smtClean="0"/>
              <a:t>Create And </a:t>
            </a:r>
            <a:r>
              <a:rPr lang="en-US" sz="4000" dirty="0"/>
              <a:t>Deploy Y</a:t>
            </a:r>
            <a:r>
              <a:rPr lang="en-US" sz="4000" dirty="0" smtClean="0"/>
              <a:t>our </a:t>
            </a:r>
            <a:r>
              <a:rPr lang="en-US" sz="4000" dirty="0"/>
              <a:t>Database</a:t>
            </a:r>
          </a:p>
          <a:p>
            <a:r>
              <a:rPr lang="en-US" sz="4000" dirty="0"/>
              <a:t>Secure </a:t>
            </a:r>
            <a:r>
              <a:rPr lang="en-US" sz="4000" dirty="0" smtClean="0"/>
              <a:t>Your </a:t>
            </a:r>
            <a:r>
              <a:rPr lang="en-US" sz="4000" dirty="0"/>
              <a:t>Database</a:t>
            </a:r>
            <a:endParaRPr lang="en-US" sz="4000" dirty="0" smtClean="0"/>
          </a:p>
          <a:p>
            <a:r>
              <a:rPr lang="en-US" sz="4000" dirty="0"/>
              <a:t>Exploring </a:t>
            </a:r>
            <a:r>
              <a:rPr lang="en-US" sz="4000" dirty="0" smtClean="0"/>
              <a:t>Advanced Capabilities</a:t>
            </a:r>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0.14 </a:t>
            </a:r>
            <a:r>
              <a:rPr lang="en-US" sz="1600" spc="-51" dirty="0"/>
              <a:t>per GB out </a:t>
            </a:r>
          </a:p>
          <a:p>
            <a:pPr marL="3175" lvl="1" indent="0" defTabSz="914325">
              <a:spcBef>
                <a:spcPts val="600"/>
              </a:spcBef>
              <a:buNone/>
            </a:pPr>
            <a:r>
              <a:rPr lang="en-US" sz="1600" spc="-51" dirty="0"/>
              <a:t>Asia Pacific region $0.20 per GB out </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Database Architecture</a:t>
            </a:r>
            <a:endParaRPr lang="en-US" sz="4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2315"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Architecture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a:t>
            </a:r>
            <a:r>
              <a:rPr lang="en-US" dirty="0" smtClean="0"/>
              <a:t>With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3"/>
            <a:ext cx="5573712" cy="237985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database technology </a:t>
            </a:r>
            <a:r>
              <a:rPr lang="en-US" sz="1800" spc="-51" dirty="0" smtClean="0"/>
              <a:t>as </a:t>
            </a:r>
            <a:r>
              <a:rPr lang="en-US" sz="1800" spc="-51" dirty="0"/>
              <a:t>a service </a:t>
            </a:r>
          </a:p>
          <a:p>
            <a:pPr marL="3175" lvl="1" indent="0" defTabSz="914325">
              <a:spcBef>
                <a:spcPts val="600"/>
              </a:spcBef>
              <a:buNone/>
            </a:pPr>
            <a:r>
              <a:rPr lang="en-US" sz="1800" spc="-51" dirty="0"/>
              <a:t>Fully </a:t>
            </a:r>
            <a:r>
              <a:rPr lang="en-US" sz="1800" spc="-51" dirty="0" smtClean="0"/>
              <a:t>Managed</a:t>
            </a:r>
            <a:endParaRPr lang="en-US" sz="1800" spc="-51" dirty="0"/>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a:t>
            </a:r>
            <a:r>
              <a:rPr lang="en-US" sz="1800" spc="-51" dirty="0" smtClean="0"/>
              <a:t>demand</a:t>
            </a:r>
          </a:p>
          <a:p>
            <a:pPr marL="3175" lvl="1" indent="0" defTabSz="914325">
              <a:spcBef>
                <a:spcPts val="600"/>
              </a:spcBef>
              <a:buNone/>
            </a:pPr>
            <a:r>
              <a:rPr lang="en-US" sz="1800" spc="-51" dirty="0" smtClean="0"/>
              <a:t>Ideal for simple and complex applications</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Provisioning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966"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a:t>
            </a:r>
            <a:r>
              <a:rPr lang="en-US" sz="2800" spc="-100" dirty="0" smtClean="0">
                <a:solidFill>
                  <a:schemeClr val="accent2">
                    <a:alpha val="99000"/>
                  </a:schemeClr>
                </a:solidFill>
                <a:latin typeface="Segoe UI Light" pitchFamily="34" charset="0"/>
              </a:rPr>
              <a:t>Defined</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Service head that contains databases</a:t>
            </a:r>
          </a:p>
          <a:p>
            <a:pPr marL="3175" lvl="1" indent="0" defTabSz="914325">
              <a:spcBef>
                <a:spcPts val="600"/>
              </a:spcBef>
              <a:buNone/>
            </a:pPr>
            <a:r>
              <a:rPr lang="en-US" sz="1400" spc="-51" dirty="0"/>
              <a:t>Connect via automatically generated FQDN (xxx.database.windows.net)</a:t>
            </a:r>
          </a:p>
          <a:p>
            <a:pPr marL="3175" lvl="1" indent="0" defTabSz="914325">
              <a:spcBef>
                <a:spcPts val="600"/>
              </a:spcBef>
              <a:buNone/>
            </a:pPr>
            <a:r>
              <a:rPr lang="en-US" sz="1400" spc="-51" dirty="0"/>
              <a:t>Initially contains only a </a:t>
            </a:r>
            <a:r>
              <a:rPr lang="en-US" sz="1400" b="1" spc="-51" dirty="0"/>
              <a:t>master</a:t>
            </a:r>
            <a:r>
              <a:rPr lang="en-US" sz="1400" spc="-51" dirty="0"/>
              <a:t> </a:t>
            </a:r>
            <a:r>
              <a:rPr lang="en-US" sz="1400" spc="-51" dirty="0" smtClean="0"/>
              <a:t>database</a:t>
            </a:r>
            <a:br>
              <a:rPr lang="en-US" sz="1400" spc="-51" dirty="0" smtClean="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a:t>
            </a:r>
            <a:r>
              <a:rPr lang="en-US" sz="2800" spc="-100" dirty="0" smtClean="0">
                <a:solidFill>
                  <a:schemeClr val="accent2">
                    <a:alpha val="99000"/>
                  </a:schemeClr>
                </a:solidFill>
                <a:latin typeface="Segoe UI Light" pitchFamily="34" charset="0"/>
              </a:rPr>
              <a:t>Servers </a:t>
            </a:r>
            <a:r>
              <a:rPr lang="en-US" sz="2800" spc="-100" dirty="0">
                <a:solidFill>
                  <a:schemeClr val="accent2">
                    <a:alpha val="99000"/>
                  </a:schemeClr>
                </a:solidFill>
                <a:latin typeface="Segoe UI Light" pitchFamily="34" charset="0"/>
              </a:rPr>
              <a:t>I</a:t>
            </a:r>
            <a:r>
              <a:rPr lang="en-US" sz="2800" spc="-100" dirty="0" smtClean="0">
                <a:solidFill>
                  <a:schemeClr val="accent2">
                    <a:alpha val="99000"/>
                  </a:schemeClr>
                </a:solidFill>
                <a:latin typeface="Segoe UI Light" pitchFamily="34" charset="0"/>
              </a:rPr>
              <a:t>nteractively</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Log on to Windows Azure Management Portal</a:t>
            </a:r>
          </a:p>
          <a:p>
            <a:pPr marL="3175" lvl="1" indent="0" defTabSz="914325">
              <a:spcBef>
                <a:spcPts val="600"/>
              </a:spcBef>
              <a:buNone/>
            </a:pPr>
            <a:r>
              <a:rPr lang="en-US" sz="1400" spc="-51" dirty="0"/>
              <a:t>Create a </a:t>
            </a:r>
            <a:r>
              <a:rPr lang="en-US" sz="1400" spc="-51" dirty="0" smtClean="0"/>
              <a:t>SQL Database </a:t>
            </a:r>
            <a:r>
              <a:rPr lang="en-US" sz="1400" spc="-51" dirty="0"/>
              <a:t>server</a:t>
            </a:r>
          </a:p>
          <a:p>
            <a:pPr marL="3175" lvl="1" indent="0" defTabSz="914325">
              <a:spcBef>
                <a:spcPts val="600"/>
              </a:spcBef>
              <a:buNone/>
            </a:pPr>
            <a:r>
              <a:rPr lang="en-US" sz="1400" spc="-51" dirty="0"/>
              <a:t>Specify admin login credentials</a:t>
            </a:r>
          </a:p>
          <a:p>
            <a:pPr marL="3175" lvl="1" indent="0" defTabSz="914325">
              <a:spcBef>
                <a:spcPts val="600"/>
              </a:spcBef>
              <a:buNone/>
            </a:pPr>
            <a:r>
              <a:rPr lang="en-US" sz="1400" spc="-51" dirty="0"/>
              <a:t>Add firewall rules and enable service </a:t>
            </a:r>
            <a:r>
              <a:rPr lang="en-US" sz="1400" spc="-51" dirty="0" smtClean="0"/>
              <a:t>access</a:t>
            </a:r>
            <a:br>
              <a:rPr lang="en-US" sz="1400" spc="-51" dirty="0" smtClean="0"/>
            </a:br>
            <a:endParaRPr lang="en-US" sz="1400" spc="-51"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a:t>
            </a:r>
            <a:r>
              <a:rPr lang="en-US" sz="2800" spc="-100" dirty="0" smtClean="0">
                <a:solidFill>
                  <a:schemeClr val="accent2">
                    <a:alpha val="99000"/>
                  </a:schemeClr>
                </a:solidFill>
                <a:latin typeface="Segoe UI Light" pitchFamily="34" charset="0"/>
              </a:rPr>
              <a:t>erver </a:t>
            </a:r>
            <a:r>
              <a:rPr lang="en-US" sz="2800" spc="-100" dirty="0">
                <a:solidFill>
                  <a:schemeClr val="accent2">
                    <a:alpha val="99000"/>
                  </a:schemeClr>
                </a:solidFill>
                <a:latin typeface="Segoe UI Light" pitchFamily="34" charset="0"/>
              </a:rPr>
              <a:t>P</a:t>
            </a:r>
            <a:r>
              <a:rPr lang="en-US" sz="2800" spc="-100" dirty="0" smtClean="0">
                <a:solidFill>
                  <a:schemeClr val="accent2">
                    <a:alpha val="99000"/>
                  </a:schemeClr>
                </a:solidFill>
                <a:latin typeface="Segoe UI Light" pitchFamily="34" charset="0"/>
              </a:rPr>
              <a:t>rovisioning</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Use Windows Azure Platform PowerShell cmdlets </a:t>
            </a:r>
            <a:r>
              <a:rPr lang="en-US" sz="1400" spc="-51" dirty="0" smtClean="0"/>
              <a:t/>
            </a:r>
            <a:br>
              <a:rPr lang="en-US" sz="1400" spc="-51" dirty="0" smtClean="0"/>
            </a:br>
            <a:r>
              <a:rPr lang="en-US" sz="1400" spc="-51" dirty="0" smtClean="0"/>
              <a:t>(</a:t>
            </a:r>
            <a:r>
              <a:rPr lang="en-US" sz="1400" spc="-51" dirty="0"/>
              <a:t>or use REST API directly)</a:t>
            </a:r>
          </a:p>
          <a:p>
            <a:pPr marL="3175" lvl="1" indent="0" defTabSz="914325">
              <a:spcBef>
                <a:spcPts val="600"/>
              </a:spcBef>
              <a:buNone/>
            </a:pPr>
            <a:r>
              <a:rPr lang="en-US" sz="1400" b="1" spc="-51" dirty="0"/>
              <a:t>wappowershell.codeplex.com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824" y="1495122"/>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1372</TotalTime>
  <Words>1815</Words>
  <Application>Microsoft Office PowerPoint</Application>
  <PresentationFormat>Custom</PresentationFormat>
  <Paragraphs>316</Paragraphs>
  <Slides>31</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Segoe UI Light</vt:lpstr>
      <vt:lpstr>Segoe UI</vt:lpstr>
      <vt:lpstr>Consolas</vt:lpstr>
      <vt:lpstr>Calibri</vt:lpstr>
      <vt:lpstr>MS1444_Windows Azure Template 16x9_r08b</vt:lpstr>
      <vt:lpstr>1_White with Consolas font for code slides</vt:lpstr>
      <vt:lpstr>WindowsAzureTemplate16x9</vt:lpstr>
      <vt:lpstr>Introduction To Windows Azure SQL Database</vt:lpstr>
      <vt:lpstr>A Continuous Offering    From Private To     Public Cloud</vt:lpstr>
      <vt:lpstr>Agenda</vt:lpstr>
      <vt:lpstr>PowerPoint Presentation</vt:lpstr>
      <vt:lpstr>A Server Is Not A Machine</vt:lpstr>
      <vt:lpstr>How It Works</vt:lpstr>
      <vt:lpstr>PowerPoint Presentation</vt:lpstr>
      <vt:lpstr>The Basics</vt:lpstr>
      <vt:lpstr>Server Provisioning</vt:lpstr>
      <vt:lpstr>Creating A SQL  Database Server</vt:lpstr>
      <vt:lpstr>PowerPoint Presentation</vt:lpstr>
      <vt:lpstr>Create Database…</vt:lpstr>
      <vt:lpstr>Enhanced Tooling</vt:lpstr>
      <vt:lpstr>Database Deployment</vt:lpstr>
      <vt:lpstr>DAC Deployment  From SQL Server Management Studio</vt:lpstr>
      <vt:lpstr>PowerPoint Presentation</vt:lpstr>
      <vt:lpstr>There Are Two  Ways To Secure  A Database:</vt:lpstr>
      <vt:lpstr>Server Benefits</vt:lpstr>
      <vt:lpstr>Database Benefits</vt:lpstr>
      <vt:lpstr>SQL Database Firewall</vt:lpstr>
      <vt:lpstr>Application Connectivity</vt:lpstr>
      <vt:lpstr>PowerPoint Presentation</vt:lpstr>
      <vt:lpstr>Explore Advanced Capabilities</vt:lpstr>
      <vt:lpstr>SQL Reporting</vt:lpstr>
      <vt:lpstr>SQL Data Sync</vt:lpstr>
      <vt:lpstr>SQL Federation</vt:lpstr>
      <vt:lpstr>SQL Data Sync</vt:lpstr>
      <vt:lpstr>PowerPoint Presentation</vt:lpstr>
      <vt:lpstr>PowerPoint Presentation</vt:lpstr>
      <vt:lpstr>SQL Database Billing Rates (As of February 2012)</vt:lpstr>
      <vt:lpstr>SQL Database Architecture</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Scott Klein</cp:lastModifiedBy>
  <cp:revision>164</cp:revision>
  <dcterms:created xsi:type="dcterms:W3CDTF">2011-11-30T19:12:28Z</dcterms:created>
  <dcterms:modified xsi:type="dcterms:W3CDTF">2012-07-31T00:11:45Z</dcterms:modified>
  <cp:version>1.0.0</cp:version>
</cp:coreProperties>
</file>