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81" r:id="rId6"/>
  </p:sldMasterIdLst>
  <p:notesMasterIdLst>
    <p:notesMasterId r:id="rId29"/>
  </p:notesMasterIdLst>
  <p:handoutMasterIdLst>
    <p:handoutMasterId r:id="rId30"/>
  </p:handoutMasterIdLst>
  <p:sldIdLst>
    <p:sldId id="354" r:id="rId7"/>
    <p:sldId id="368" r:id="rId8"/>
    <p:sldId id="396" r:id="rId9"/>
    <p:sldId id="391" r:id="rId10"/>
    <p:sldId id="402" r:id="rId11"/>
    <p:sldId id="389" r:id="rId12"/>
    <p:sldId id="394" r:id="rId13"/>
    <p:sldId id="390" r:id="rId14"/>
    <p:sldId id="386" r:id="rId15"/>
    <p:sldId id="406" r:id="rId16"/>
    <p:sldId id="400" r:id="rId17"/>
    <p:sldId id="401" r:id="rId18"/>
    <p:sldId id="382" r:id="rId19"/>
    <p:sldId id="403" r:id="rId20"/>
    <p:sldId id="404" r:id="rId21"/>
    <p:sldId id="405" r:id="rId22"/>
    <p:sldId id="388" r:id="rId23"/>
    <p:sldId id="385" r:id="rId24"/>
    <p:sldId id="397" r:id="rId25"/>
    <p:sldId id="392" r:id="rId26"/>
    <p:sldId id="407" r:id="rId27"/>
    <p:sldId id="360" r:id="rId2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me" id="{3CED6D07-17EE-4CFF-87AA-4E8828DBED3B}">
          <p14:sldIdLst>
            <p14:sldId id="354"/>
            <p14:sldId id="368"/>
          </p14:sldIdLst>
        </p14:section>
        <p14:section name="ImportExport" id="{FDD943D3-6114-4A36-AB90-BDB1789EAF40}">
          <p14:sldIdLst>
            <p14:sldId id="396"/>
            <p14:sldId id="391"/>
            <p14:sldId id="402"/>
            <p14:sldId id="389"/>
            <p14:sldId id="394"/>
            <p14:sldId id="390"/>
            <p14:sldId id="386"/>
            <p14:sldId id="406"/>
            <p14:sldId id="400"/>
          </p14:sldIdLst>
        </p14:section>
        <p14:section name="OtherMigration" id="{03D3188D-3F82-4A4F-9DCC-8F28DC0DB64F}">
          <p14:sldIdLst>
            <p14:sldId id="401"/>
            <p14:sldId id="382"/>
            <p14:sldId id="403"/>
            <p14:sldId id="404"/>
            <p14:sldId id="405"/>
            <p14:sldId id="388"/>
            <p14:sldId id="385"/>
          </p14:sldIdLst>
        </p14:section>
        <p14:section name="Best Practices" id="{FFB6C07E-AE82-4FB9-822A-BA7BBCDBFEEC}">
          <p14:sldIdLst>
            <p14:sldId id="397"/>
            <p14:sldId id="392"/>
            <p14:sldId id="407"/>
          </p14:sldIdLst>
        </p14:section>
        <p14:section name="Close" id="{376CDA07-F61B-4E78-8BAD-EC6F9E0AB458}">
          <p14:sldIdLst>
            <p14:sldId id="3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CFC"/>
    <a:srgbClr val="FBFBFB"/>
    <a:srgbClr val="FFBE00"/>
    <a:srgbClr val="8CC600"/>
    <a:srgbClr val="DCDCDC"/>
    <a:srgbClr val="595959"/>
    <a:srgbClr val="F8F8F8"/>
    <a:srgbClr val="0071BC"/>
    <a:srgbClr val="00AEEF"/>
    <a:srgbClr val="2929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2127" autoAdjust="0"/>
    <p:restoredTop sz="90260" autoAdjust="0"/>
  </p:normalViewPr>
  <p:slideViewPr>
    <p:cSldViewPr snapToGrid="0">
      <p:cViewPr>
        <p:scale>
          <a:sx n="90" d="100"/>
          <a:sy n="90" d="100"/>
        </p:scale>
        <p:origin x="-1476" y="-780"/>
      </p:cViewPr>
      <p:guideLst>
        <p:guide orient="horz" pos="144"/>
        <p:guide orient="horz" pos="1200"/>
        <p:guide orient="horz" pos="2736"/>
        <p:guide orient="horz" pos="4176"/>
        <p:guide orient="horz" pos="1488"/>
        <p:guide orient="horz" pos="912"/>
        <p:guide pos="3839"/>
        <p:guide pos="327"/>
        <p:guide pos="1190"/>
        <p:guide pos="7350"/>
        <p:guide pos="7063"/>
        <p:guide pos="611"/>
        <p:guide pos="1994"/>
        <p:guide pos="3098"/>
        <p:guide pos="3314"/>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0" d="100"/>
          <a:sy n="80" d="100"/>
        </p:scale>
        <p:origin x="-31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7/30/2012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7/30/2012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qldacexamples.codeplex.com/releases/view/80705"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7301" fontAlgn="base">
              <a:lnSpc>
                <a:spcPct val="100000"/>
              </a:lnSpc>
              <a:spcBef>
                <a:spcPct val="30000"/>
              </a:spcBef>
              <a:spcAft>
                <a:spcPct val="0"/>
              </a:spcAft>
              <a:defRPr/>
            </a:pPr>
            <a:r>
              <a:rPr lang="en-US" dirty="0" smtClean="0"/>
              <a:t>DAC – a </a:t>
            </a:r>
            <a:r>
              <a:rPr lang="en-US" baseline="0" dirty="0" smtClean="0"/>
              <a:t>self-contained deployment entity that defines all of the objects of a SQL Server database which can be packaged into a single portable artifact.</a:t>
            </a:r>
          </a:p>
          <a:p>
            <a:pPr defTabSz="897301" fontAlgn="base">
              <a:lnSpc>
                <a:spcPct val="100000"/>
              </a:lnSpc>
              <a:spcBef>
                <a:spcPct val="30000"/>
              </a:spcBef>
              <a:spcAft>
                <a:spcPct val="0"/>
              </a:spcAft>
              <a:defRPr/>
            </a:pPr>
            <a:r>
              <a:rPr lang="en-US" baseline="0" dirty="0" err="1" smtClean="0"/>
              <a:t>DACFx</a:t>
            </a:r>
            <a:r>
              <a:rPr lang="en-US" baseline="0" dirty="0" smtClean="0"/>
              <a:t> – the client-side tools for building and processing DAC packages and export files</a:t>
            </a:r>
          </a:p>
          <a:p>
            <a:pPr defTabSz="897301" fontAlgn="base">
              <a:lnSpc>
                <a:spcPct val="100000"/>
              </a:lnSpc>
              <a:spcBef>
                <a:spcPct val="30000"/>
              </a:spcBef>
              <a:spcAft>
                <a:spcPct val="0"/>
              </a:spcAft>
              <a:defRPr/>
            </a:pPr>
            <a:r>
              <a:rPr lang="en-US" dirty="0" smtClean="0"/>
              <a:t>DACPAC – File format used by the</a:t>
            </a:r>
            <a:r>
              <a:rPr lang="en-US" baseline="0" dirty="0" smtClean="0"/>
              <a:t> </a:t>
            </a:r>
            <a:r>
              <a:rPr lang="en-US" baseline="0" dirty="0" err="1" smtClean="0"/>
              <a:t>DACFx</a:t>
            </a:r>
            <a:r>
              <a:rPr lang="en-US" baseline="0" dirty="0" smtClean="0"/>
              <a:t> to represent the full </a:t>
            </a:r>
            <a:r>
              <a:rPr lang="en-US" b="1" baseline="0" dirty="0" smtClean="0"/>
              <a:t>definition</a:t>
            </a:r>
            <a:r>
              <a:rPr lang="en-US" baseline="0" dirty="0" smtClean="0"/>
              <a:t> of an application. </a:t>
            </a:r>
          </a:p>
          <a:p>
            <a:pPr marL="0" marR="0" indent="0" algn="l" defTabSz="897301" rtl="0" eaLnBrk="1" fontAlgn="base" latinLnBrk="0" hangingPunct="1">
              <a:lnSpc>
                <a:spcPct val="100000"/>
              </a:lnSpc>
              <a:spcBef>
                <a:spcPct val="30000"/>
              </a:spcBef>
              <a:spcAft>
                <a:spcPct val="0"/>
              </a:spcAft>
              <a:buClrTx/>
              <a:buSzTx/>
              <a:buFontTx/>
              <a:buNone/>
              <a:tabLst/>
              <a:defRPr/>
            </a:pPr>
            <a:r>
              <a:rPr lang="en-US" dirty="0" smtClean="0"/>
              <a:t>BACPAC – File format used by the</a:t>
            </a:r>
            <a:r>
              <a:rPr lang="en-US" baseline="0" dirty="0" smtClean="0"/>
              <a:t> </a:t>
            </a:r>
            <a:r>
              <a:rPr lang="en-US" baseline="0" dirty="0" err="1" smtClean="0"/>
              <a:t>DACFx</a:t>
            </a:r>
            <a:r>
              <a:rPr lang="en-US" baseline="0" dirty="0" smtClean="0"/>
              <a:t> to represent the full </a:t>
            </a:r>
            <a:r>
              <a:rPr lang="en-US" b="1" baseline="0" dirty="0" smtClean="0"/>
              <a:t>definition</a:t>
            </a:r>
            <a:r>
              <a:rPr lang="en-US" baseline="0" dirty="0" smtClean="0"/>
              <a:t> of an application as well as its data. </a:t>
            </a:r>
            <a:endParaRPr lang="en-US" dirty="0" smtClean="0"/>
          </a:p>
        </p:txBody>
      </p:sp>
      <p:sp>
        <p:nvSpPr>
          <p:cNvPr id="4" name="Slide Number Placeholder 3"/>
          <p:cNvSpPr>
            <a:spLocks noGrp="1"/>
          </p:cNvSpPr>
          <p:nvPr>
            <p:ph type="sldNum" sz="quarter" idx="10"/>
          </p:nvPr>
        </p:nvSpPr>
        <p:spPr/>
        <p:txBody>
          <a:bodyPr/>
          <a:lstStyle/>
          <a:p>
            <a:fld id="{886BBA71-14D9-419E-BD15-792793A7FA39}" type="slidenum">
              <a:rPr lang="en-US" smtClean="0"/>
              <a:pPr/>
              <a:t>4</a:t>
            </a:fld>
            <a:endParaRPr lang="en-US"/>
          </a:p>
        </p:txBody>
      </p:sp>
    </p:spTree>
    <p:extLst>
      <p:ext uri="{BB962C8B-B14F-4D97-AF65-F5344CB8AC3E}">
        <p14:creationId xmlns:p14="http://schemas.microsoft.com/office/powerpoint/2010/main" val="3841582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Fast</a:t>
            </a:r>
          </a:p>
          <a:p>
            <a:r>
              <a:rPr lang="en-US" dirty="0" smtClean="0"/>
              <a:t>Maintain – even</a:t>
            </a:r>
            <a:r>
              <a:rPr lang="en-US" baseline="0" dirty="0" smtClean="0"/>
              <a:t> if schema changes</a:t>
            </a:r>
          </a:p>
          <a:p>
            <a:endParaRPr lang="en-US" baseline="0" dirty="0" smtClean="0"/>
          </a:p>
          <a:p>
            <a:r>
              <a:rPr lang="en-US" baseline="0" dirty="0" smtClean="0"/>
              <a:t>Limitations:</a:t>
            </a:r>
          </a:p>
          <a:p>
            <a:r>
              <a:rPr lang="en-US" baseline="0" dirty="0" smtClean="0"/>
              <a:t>Schema must already exist</a:t>
            </a:r>
          </a:p>
          <a:p>
            <a:r>
              <a:rPr lang="en-US" baseline="0" dirty="0" smtClean="0"/>
              <a:t>Syntax – many options…hard to figure out if new to </a:t>
            </a:r>
            <a:r>
              <a:rPr lang="en-US" baseline="0" dirty="0" err="1" smtClean="0"/>
              <a:t>bcp</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2806718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Fast</a:t>
            </a:r>
          </a:p>
          <a:p>
            <a:r>
              <a:rPr lang="en-US" dirty="0" smtClean="0"/>
              <a:t>Maintain – even</a:t>
            </a:r>
            <a:r>
              <a:rPr lang="en-US" baseline="0" dirty="0" smtClean="0"/>
              <a:t> if schema changes</a:t>
            </a:r>
          </a:p>
          <a:p>
            <a:endParaRPr lang="en-US" baseline="0" dirty="0" smtClean="0"/>
          </a:p>
          <a:p>
            <a:r>
              <a:rPr lang="en-US" baseline="0" dirty="0" smtClean="0"/>
              <a:t>Limitations:</a:t>
            </a:r>
          </a:p>
          <a:p>
            <a:r>
              <a:rPr lang="en-US" baseline="0" dirty="0" smtClean="0"/>
              <a:t>Schema must already exist</a:t>
            </a:r>
          </a:p>
          <a:p>
            <a:r>
              <a:rPr lang="en-US" baseline="0" dirty="0" smtClean="0"/>
              <a:t>Syntax – many options…hard to figure out if new to </a:t>
            </a:r>
            <a:r>
              <a:rPr lang="en-US" baseline="0" dirty="0" err="1" smtClean="0"/>
              <a:t>bcp</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2806718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Fast</a:t>
            </a:r>
          </a:p>
          <a:p>
            <a:r>
              <a:rPr lang="en-US" dirty="0" smtClean="0"/>
              <a:t>Maintain – even</a:t>
            </a:r>
            <a:r>
              <a:rPr lang="en-US" baseline="0" dirty="0" smtClean="0"/>
              <a:t> if schema changes</a:t>
            </a:r>
          </a:p>
          <a:p>
            <a:endParaRPr lang="en-US" baseline="0" dirty="0" smtClean="0"/>
          </a:p>
          <a:p>
            <a:r>
              <a:rPr lang="en-US" baseline="0" dirty="0" smtClean="0"/>
              <a:t>Limitations:</a:t>
            </a:r>
          </a:p>
          <a:p>
            <a:r>
              <a:rPr lang="en-US" baseline="0" dirty="0" smtClean="0"/>
              <a:t>Schema must already exist</a:t>
            </a:r>
          </a:p>
          <a:p>
            <a:r>
              <a:rPr lang="en-US" baseline="0" dirty="0" smtClean="0"/>
              <a:t>Syntax – many options…hard to figure out if new to </a:t>
            </a:r>
            <a:r>
              <a:rPr lang="en-US" baseline="0" dirty="0" err="1" smtClean="0"/>
              <a:t>bcp</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28067183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a:t>
            </a:r>
            <a:r>
              <a:rPr lang="en-US" baseline="0" dirty="0" smtClean="0"/>
              <a:t> – in fact, SQL Azure data sync  services is so important that the development of the sync framework 4.0 was put on hold and all developers focused on the release of the </a:t>
            </a:r>
            <a:r>
              <a:rPr lang="en-US" baseline="0" dirty="0" err="1" smtClean="0"/>
              <a:t>sql</a:t>
            </a:r>
            <a:r>
              <a:rPr lang="en-US" baseline="0" dirty="0" smtClean="0"/>
              <a:t> azure data sync.</a:t>
            </a:r>
          </a:p>
          <a:p>
            <a:r>
              <a:rPr lang="en-US" baseline="0" dirty="0" smtClean="0"/>
              <a:t>Extend – rather than replacing by synching on-premise SQL Server to SQL Azure</a:t>
            </a:r>
          </a:p>
          <a:p>
            <a:r>
              <a:rPr lang="en-US" baseline="0" dirty="0" smtClean="0"/>
              <a:t>Conflict – easily handle issues where same data is changed in multiple </a:t>
            </a:r>
            <a:r>
              <a:rPr lang="en-US" baseline="0" dirty="0" err="1" smtClean="0"/>
              <a:t>locatons</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886BBA71-14D9-419E-BD15-792793A7FA39}" type="slidenum">
              <a:rPr lang="en-US" smtClean="0"/>
              <a:pPr/>
              <a:t>17</a:t>
            </a:fld>
            <a:endParaRPr lang="en-US"/>
          </a:p>
        </p:txBody>
      </p:sp>
    </p:spTree>
    <p:extLst>
      <p:ext uri="{BB962C8B-B14F-4D97-AF65-F5344CB8AC3E}">
        <p14:creationId xmlns:p14="http://schemas.microsoft.com/office/powerpoint/2010/main" val="1492962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a:t>
            </a:r>
            <a:r>
              <a:rPr lang="en-US" baseline="0" dirty="0" smtClean="0"/>
              <a:t>t officially supported by Microsoft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2618633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7301" fontAlgn="base">
              <a:lnSpc>
                <a:spcPct val="100000"/>
              </a:lnSpc>
              <a:spcBef>
                <a:spcPct val="30000"/>
              </a:spcBef>
              <a:spcAft>
                <a:spcPct val="0"/>
              </a:spcAft>
              <a:defRPr/>
            </a:pPr>
            <a:r>
              <a:rPr lang="en-US" sz="900" kern="1200" dirty="0" smtClean="0">
                <a:solidFill>
                  <a:schemeClr val="tx1"/>
                </a:solidFill>
                <a:effectLst/>
                <a:latin typeface="Segoe UI" pitchFamily="34" charset="0"/>
                <a:ea typeface="+mn-ea"/>
                <a:cs typeface="+mn-cs"/>
              </a:rPr>
              <a:t>Bypass any need</a:t>
            </a:r>
            <a:r>
              <a:rPr lang="en-US" sz="900" kern="1200" baseline="0" dirty="0" smtClean="0">
                <a:solidFill>
                  <a:schemeClr val="tx1"/>
                </a:solidFill>
                <a:effectLst/>
                <a:latin typeface="Segoe UI" pitchFamily="34" charset="0"/>
                <a:ea typeface="+mn-ea"/>
                <a:cs typeface="+mn-cs"/>
              </a:rPr>
              <a:t> for client libraries or MSIs</a:t>
            </a:r>
          </a:p>
          <a:p>
            <a:pPr defTabSz="897301" fontAlgn="base">
              <a:lnSpc>
                <a:spcPct val="100000"/>
              </a:lnSpc>
              <a:spcBef>
                <a:spcPct val="30000"/>
              </a:spcBef>
              <a:spcAft>
                <a:spcPct val="0"/>
              </a:spcAft>
              <a:defRPr/>
            </a:pPr>
            <a:endParaRPr lang="en-US" sz="900" kern="1200" dirty="0" smtClean="0">
              <a:solidFill>
                <a:schemeClr val="tx1"/>
              </a:solidFill>
              <a:effectLst/>
              <a:latin typeface="Segoe UI" pitchFamily="34" charset="0"/>
              <a:ea typeface="+mn-ea"/>
              <a:cs typeface="+mn-cs"/>
            </a:endParaRPr>
          </a:p>
          <a:p>
            <a:pPr defTabSz="897301" fontAlgn="base">
              <a:lnSpc>
                <a:spcPct val="100000"/>
              </a:lnSpc>
              <a:spcBef>
                <a:spcPct val="30000"/>
              </a:spcBef>
              <a:spcAft>
                <a:spcPct val="0"/>
              </a:spcAft>
              <a:defRPr/>
            </a:pPr>
            <a:r>
              <a:rPr lang="en-US" dirty="0" smtClean="0"/>
              <a:t>Databases exported to a BACPAC using the client side tools can be uploaded to Windows Azure BLOB storage and imported using the service. Similarly, databases exported to a BACPAC using the service can be imported using the client side tools.</a:t>
            </a:r>
          </a:p>
          <a:p>
            <a:pPr defTabSz="897301" fontAlgn="base">
              <a:lnSpc>
                <a:spcPct val="100000"/>
              </a:lnSpc>
              <a:spcBef>
                <a:spcPct val="30000"/>
              </a:spcBef>
              <a:spcAft>
                <a:spcPct val="0"/>
              </a:spcAft>
              <a:defRPr/>
            </a:pPr>
            <a:endParaRPr lang="en-US" dirty="0" smtClean="0"/>
          </a:p>
          <a:p>
            <a:pPr defTabSz="897301" fontAlgn="base">
              <a:lnSpc>
                <a:spcPct val="100000"/>
              </a:lnSpc>
              <a:spcBef>
                <a:spcPct val="30000"/>
              </a:spcBef>
              <a:spcAft>
                <a:spcPct val="0"/>
              </a:spcAft>
              <a:defRPr/>
            </a:pPr>
            <a:endParaRPr lang="en-US" dirty="0" smtClean="0"/>
          </a:p>
          <a:p>
            <a:pPr defTabSz="897301" fontAlgn="base">
              <a:lnSpc>
                <a:spcPct val="100000"/>
              </a:lnSpc>
              <a:spcBef>
                <a:spcPct val="30000"/>
              </a:spcBef>
              <a:spcAft>
                <a:spcPct val="0"/>
              </a:spcAft>
              <a:defRPr/>
            </a:pPr>
            <a:r>
              <a:rPr lang="en-US" dirty="0" smtClean="0"/>
              <a:t>The DAC framework provides a set of services for database developers and administrators and is currently available in two forms:</a:t>
            </a:r>
          </a:p>
          <a:p>
            <a:pPr defTabSz="897301" fontAlgn="base">
              <a:lnSpc>
                <a:spcPct val="100000"/>
              </a:lnSpc>
              <a:spcBef>
                <a:spcPct val="30000"/>
              </a:spcBef>
              <a:spcAft>
                <a:spcPct val="0"/>
              </a:spcAft>
              <a:defRPr/>
            </a:pPr>
            <a:r>
              <a:rPr lang="en-US" dirty="0" smtClean="0"/>
              <a:t> Hosted services such as the new SQL Azure Import/Export Service The service tools do not require any of the DAC components to be installed on your machine (only </a:t>
            </a:r>
            <a:r>
              <a:rPr lang="en-US" dirty="0" err="1" smtClean="0"/>
              <a:t>.Net</a:t>
            </a:r>
            <a:r>
              <a:rPr lang="en-US" dirty="0" smtClean="0"/>
              <a:t> 4), and it submits jobs against a Microsoft service that is running in Windows Azure. The actual import or export is performed within the service.</a:t>
            </a:r>
          </a:p>
          <a:p>
            <a:pPr defTabSz="897301" fontAlgn="base">
              <a:lnSpc>
                <a:spcPct val="100000"/>
              </a:lnSpc>
              <a:spcBef>
                <a:spcPct val="30000"/>
              </a:spcBef>
              <a:spcAft>
                <a:spcPct val="0"/>
              </a:spcAft>
              <a:defRPr/>
            </a:pPr>
            <a:endParaRPr lang="en-US" dirty="0" smtClean="0"/>
          </a:p>
          <a:p>
            <a:pPr defTabSz="897301" fontAlgn="base">
              <a:lnSpc>
                <a:spcPct val="100000"/>
              </a:lnSpc>
              <a:spcBef>
                <a:spcPct val="30000"/>
              </a:spcBef>
              <a:spcAft>
                <a:spcPct val="0"/>
              </a:spcAft>
              <a:defRPr/>
            </a:pPr>
            <a:r>
              <a:rPr lang="en-US" dirty="0" smtClean="0"/>
              <a:t>Redistributable client side tools such as the DAC Framework The client side tools require the DAC Framework and other components to be installed, and run on your local machine.</a:t>
            </a:r>
            <a:endParaRPr lang="en-US" dirty="0"/>
          </a:p>
        </p:txBody>
      </p:sp>
      <p:sp>
        <p:nvSpPr>
          <p:cNvPr id="4" name="Slide Number Placeholder 3"/>
          <p:cNvSpPr>
            <a:spLocks noGrp="1"/>
          </p:cNvSpPr>
          <p:nvPr>
            <p:ph type="sldNum" sz="quarter" idx="10"/>
          </p:nvPr>
        </p:nvSpPr>
        <p:spPr/>
        <p:txBody>
          <a:bodyPr/>
          <a:lstStyle/>
          <a:p>
            <a:fld id="{886BBA71-14D9-419E-BD15-792793A7FA39}" type="slidenum">
              <a:rPr lang="en-US" smtClean="0"/>
              <a:pPr/>
              <a:t>5</a:t>
            </a:fld>
            <a:endParaRPr lang="en-US"/>
          </a:p>
        </p:txBody>
      </p:sp>
    </p:spTree>
    <p:extLst>
      <p:ext uri="{BB962C8B-B14F-4D97-AF65-F5344CB8AC3E}">
        <p14:creationId xmlns:p14="http://schemas.microsoft.com/office/powerpoint/2010/main" val="3841582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7301" fontAlgn="base">
              <a:lnSpc>
                <a:spcPct val="100000"/>
              </a:lnSpc>
              <a:spcBef>
                <a:spcPct val="30000"/>
              </a:spcBef>
              <a:spcAft>
                <a:spcPct val="0"/>
              </a:spcAft>
              <a:defRPr/>
            </a:pPr>
            <a:r>
              <a:rPr lang="en-US" sz="900" kern="1200" dirty="0" smtClean="0">
                <a:solidFill>
                  <a:schemeClr val="tx1"/>
                </a:solidFill>
                <a:effectLst/>
                <a:latin typeface="Segoe UI" pitchFamily="34" charset="0"/>
                <a:ea typeface="+mn-ea"/>
                <a:cs typeface="+mn-cs"/>
              </a:rPr>
              <a:t>Bypass any need</a:t>
            </a:r>
            <a:r>
              <a:rPr lang="en-US" sz="900" kern="1200" baseline="0" dirty="0" smtClean="0">
                <a:solidFill>
                  <a:schemeClr val="tx1"/>
                </a:solidFill>
                <a:effectLst/>
                <a:latin typeface="Segoe UI" pitchFamily="34" charset="0"/>
                <a:ea typeface="+mn-ea"/>
                <a:cs typeface="+mn-cs"/>
              </a:rPr>
              <a:t> for client libraries or MSIs</a:t>
            </a:r>
          </a:p>
          <a:p>
            <a:pPr defTabSz="897301" fontAlgn="base">
              <a:lnSpc>
                <a:spcPct val="100000"/>
              </a:lnSpc>
              <a:spcBef>
                <a:spcPct val="30000"/>
              </a:spcBef>
              <a:spcAft>
                <a:spcPct val="0"/>
              </a:spcAft>
              <a:defRPr/>
            </a:pPr>
            <a:endParaRPr lang="en-US" sz="900" kern="1200" dirty="0" smtClean="0">
              <a:solidFill>
                <a:schemeClr val="tx1"/>
              </a:solidFill>
              <a:effectLst/>
              <a:latin typeface="Segoe UI" pitchFamily="34" charset="0"/>
              <a:ea typeface="+mn-ea"/>
              <a:cs typeface="+mn-cs"/>
            </a:endParaRPr>
          </a:p>
          <a:p>
            <a:pPr defTabSz="897301" fontAlgn="base">
              <a:lnSpc>
                <a:spcPct val="100000"/>
              </a:lnSpc>
              <a:spcBef>
                <a:spcPct val="30000"/>
              </a:spcBef>
              <a:spcAft>
                <a:spcPct val="0"/>
              </a:spcAft>
              <a:defRPr/>
            </a:pPr>
            <a:endParaRPr lang="en-US" dirty="0"/>
          </a:p>
        </p:txBody>
      </p:sp>
      <p:sp>
        <p:nvSpPr>
          <p:cNvPr id="4" name="Slide Number Placeholder 3"/>
          <p:cNvSpPr>
            <a:spLocks noGrp="1"/>
          </p:cNvSpPr>
          <p:nvPr>
            <p:ph type="sldNum" sz="quarter" idx="10"/>
          </p:nvPr>
        </p:nvSpPr>
        <p:spPr/>
        <p:txBody>
          <a:bodyPr/>
          <a:lstStyle/>
          <a:p>
            <a:fld id="{886BBA71-14D9-419E-BD15-792793A7FA39}" type="slidenum">
              <a:rPr lang="en-US" smtClean="0"/>
              <a:pPr/>
              <a:t>6</a:t>
            </a:fld>
            <a:endParaRPr lang="en-US"/>
          </a:p>
        </p:txBody>
      </p:sp>
    </p:spTree>
    <p:extLst>
      <p:ext uri="{BB962C8B-B14F-4D97-AF65-F5344CB8AC3E}">
        <p14:creationId xmlns:p14="http://schemas.microsoft.com/office/powerpoint/2010/main" val="3841582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The new Import/Export Service for SQL Azure is now live. The service will directly import or export between a SQL Azure database and Windows Azure BLOB storage. The service complements the client side tools already available. Databases exported to a BACPAC using the client side tools can be uploaded to Windows Azure BLOB storage and imported using the service. Similarly, databases exported to a BACPAC using the service can be imported using the client side tools.</a:t>
            </a:r>
            <a:br>
              <a:rPr lang="en-US" dirty="0" smtClean="0">
                <a:effectLst/>
              </a:rPr>
            </a:br>
            <a:endParaRPr lang="en-US" dirty="0"/>
          </a:p>
        </p:txBody>
      </p:sp>
      <p:sp>
        <p:nvSpPr>
          <p:cNvPr id="4" name="Slide Number Placeholder 3"/>
          <p:cNvSpPr>
            <a:spLocks noGrp="1"/>
          </p:cNvSpPr>
          <p:nvPr>
            <p:ph type="sldNum" sz="quarter" idx="10"/>
          </p:nvPr>
        </p:nvSpPr>
        <p:spPr/>
        <p:txBody>
          <a:bodyPr/>
          <a:lstStyle/>
          <a:p>
            <a:fld id="{DD18B6FB-7082-4BB2-BB97-9F21E8F3CB6D}" type="slidenum">
              <a:rPr lang="en-US" smtClean="0"/>
              <a:t>7</a:t>
            </a:fld>
            <a:endParaRPr lang="en-US"/>
          </a:p>
        </p:txBody>
      </p:sp>
    </p:spTree>
    <p:extLst>
      <p:ext uri="{BB962C8B-B14F-4D97-AF65-F5344CB8AC3E}">
        <p14:creationId xmlns:p14="http://schemas.microsoft.com/office/powerpoint/2010/main" val="4169791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7301" fontAlgn="base">
              <a:lnSpc>
                <a:spcPct val="100000"/>
              </a:lnSpc>
              <a:spcBef>
                <a:spcPct val="30000"/>
              </a:spcBef>
              <a:spcAft>
                <a:spcPct val="0"/>
              </a:spcAft>
              <a:defRPr/>
            </a:pPr>
            <a:r>
              <a:rPr lang="en-US" dirty="0" err="1" smtClean="0"/>
              <a:t>Perf</a:t>
            </a:r>
            <a:r>
              <a:rPr lang="en-US" baseline="0" dirty="0" smtClean="0"/>
              <a:t> - </a:t>
            </a:r>
            <a:r>
              <a:rPr lang="en-US" dirty="0" smtClean="0">
                <a:effectLst/>
              </a:rPr>
              <a:t>The service has implemented a new connection pooling and parallelization strategy to deliver significantly improved performance for all types of databases. While actual results may vary, the average import or export should now be approximately three times faster! </a:t>
            </a:r>
            <a:r>
              <a:rPr lang="en-US" b="1" dirty="0" smtClean="0">
                <a:effectLst/>
              </a:rPr>
              <a:t>ALSO</a:t>
            </a:r>
            <a:r>
              <a:rPr lang="en-US" dirty="0" smtClean="0">
                <a:effectLst/>
              </a:rPr>
              <a:t> - </a:t>
            </a:r>
            <a:r>
              <a:rPr lang="en-US" sz="900" kern="1200" dirty="0" smtClean="0">
                <a:solidFill>
                  <a:schemeClr val="tx1"/>
                </a:solidFill>
                <a:effectLst/>
                <a:latin typeface="Segoe UI" pitchFamily="34" charset="0"/>
                <a:ea typeface="+mn-ea"/>
                <a:cs typeface="+mn-cs"/>
              </a:rPr>
              <a:t>we do all the processing, so we can handle multiple import/export requests all over the world and you don’t need to do anything other than submit some simple import/export requests</a:t>
            </a:r>
            <a:endParaRPr lang="en-US" dirty="0" smtClean="0">
              <a:effectLst/>
            </a:endParaRPr>
          </a:p>
          <a:p>
            <a:pPr defTabSz="897301" fontAlgn="base">
              <a:lnSpc>
                <a:spcPct val="100000"/>
              </a:lnSpc>
              <a:spcBef>
                <a:spcPct val="30000"/>
              </a:spcBef>
              <a:spcAft>
                <a:spcPct val="0"/>
              </a:spcAft>
              <a:defRPr/>
            </a:pPr>
            <a:endParaRPr lang="en-US" dirty="0" smtClean="0">
              <a:effectLst/>
            </a:endParaRPr>
          </a:p>
          <a:p>
            <a:pPr defTabSz="897301" fontAlgn="base">
              <a:lnSpc>
                <a:spcPct val="100000"/>
              </a:lnSpc>
              <a:spcBef>
                <a:spcPct val="30000"/>
              </a:spcBef>
              <a:spcAft>
                <a:spcPct val="0"/>
              </a:spcAft>
              <a:defRPr/>
            </a:pPr>
            <a:r>
              <a:rPr lang="en-US" dirty="0" smtClean="0">
                <a:effectLst/>
              </a:rPr>
              <a:t>Res</a:t>
            </a:r>
            <a:r>
              <a:rPr lang="en-US" baseline="0" dirty="0" smtClean="0">
                <a:effectLst/>
              </a:rPr>
              <a:t> - </a:t>
            </a:r>
            <a:r>
              <a:rPr lang="en-US" dirty="0" smtClean="0">
                <a:effectLst/>
              </a:rPr>
              <a:t>Several connectivity issues both transient and permanent have been identified and addressed in order to provide a more reliable experience.</a:t>
            </a:r>
          </a:p>
          <a:p>
            <a:pPr defTabSz="897301" fontAlgn="base">
              <a:lnSpc>
                <a:spcPct val="100000"/>
              </a:lnSpc>
              <a:spcBef>
                <a:spcPct val="30000"/>
              </a:spcBef>
              <a:spcAft>
                <a:spcPct val="0"/>
              </a:spcAft>
              <a:defRPr/>
            </a:pPr>
            <a:endParaRPr lang="en-US" dirty="0" smtClean="0">
              <a:effectLst/>
            </a:endParaRPr>
          </a:p>
          <a:p>
            <a:pPr defTabSz="897301" fontAlgn="base">
              <a:lnSpc>
                <a:spcPct val="100000"/>
              </a:lnSpc>
              <a:spcBef>
                <a:spcPct val="30000"/>
              </a:spcBef>
              <a:spcAft>
                <a:spcPct val="0"/>
              </a:spcAft>
              <a:defRPr/>
            </a:pPr>
            <a:r>
              <a:rPr lang="en-US" dirty="0" smtClean="0">
                <a:effectLst/>
              </a:rPr>
              <a:t>SI - Customers who only want to export certain tables for performance reasons or because the data doesn’t change often can provide a list of tables to export. The resultant BACPAC will contain the full schema definition plus the table data only for the specified tables. The selectively exported BACPAC can be imported just like a fully exported BACPAC. For now, the sample EXE must be used to submit these types of requests. Customers using the service’s REST endpoints directly can always bypass the EXE.</a:t>
            </a:r>
          </a:p>
          <a:p>
            <a:pPr defTabSz="897301" fontAlgn="base">
              <a:lnSpc>
                <a:spcPct val="100000"/>
              </a:lnSpc>
              <a:spcBef>
                <a:spcPct val="30000"/>
              </a:spcBef>
              <a:spcAft>
                <a:spcPct val="0"/>
              </a:spcAft>
              <a:defRPr/>
            </a:pPr>
            <a:endParaRPr lang="en-US" dirty="0" smtClean="0">
              <a:effectLst/>
            </a:endParaRPr>
          </a:p>
          <a:p>
            <a:pPr defTabSz="897301" fontAlgn="base">
              <a:lnSpc>
                <a:spcPct val="100000"/>
              </a:lnSpc>
              <a:spcBef>
                <a:spcPct val="30000"/>
              </a:spcBef>
              <a:spcAft>
                <a:spcPct val="0"/>
              </a:spcAft>
              <a:defRPr/>
            </a:pPr>
            <a:r>
              <a:rPr lang="en-US" dirty="0" smtClean="0">
                <a:effectLst/>
              </a:rPr>
              <a:t>PR - The current progress for a request will be shown as a percentage in order to provide better feedback on the current state of the request.</a:t>
            </a:r>
            <a:endParaRPr lang="en-US" dirty="0"/>
          </a:p>
        </p:txBody>
      </p:sp>
      <p:sp>
        <p:nvSpPr>
          <p:cNvPr id="4" name="Slide Number Placeholder 3"/>
          <p:cNvSpPr>
            <a:spLocks noGrp="1"/>
          </p:cNvSpPr>
          <p:nvPr>
            <p:ph type="sldNum" sz="quarter" idx="10"/>
          </p:nvPr>
        </p:nvSpPr>
        <p:spPr/>
        <p:txBody>
          <a:bodyPr/>
          <a:lstStyle/>
          <a:p>
            <a:fld id="{886BBA71-14D9-419E-BD15-792793A7FA39}" type="slidenum">
              <a:rPr lang="en-US" smtClean="0"/>
              <a:pPr/>
              <a:t>8</a:t>
            </a:fld>
            <a:endParaRPr lang="en-US"/>
          </a:p>
        </p:txBody>
      </p:sp>
    </p:spTree>
    <p:extLst>
      <p:ext uri="{BB962C8B-B14F-4D97-AF65-F5344CB8AC3E}">
        <p14:creationId xmlns:p14="http://schemas.microsoft.com/office/powerpoint/2010/main" val="3841582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pitchFamily="34" charset="0"/>
                <a:ea typeface="+mn-ea"/>
                <a:cs typeface="+mn-cs"/>
              </a:rPr>
              <a:t>You can either install SSMS and get all the components for free –or- install the specific dependencies and call the APIs directly and/or use the reference CLI which is here: </a:t>
            </a:r>
            <a:r>
              <a:rPr lang="en-US" sz="900" u="sng" kern="1200" dirty="0" smtClean="0">
                <a:solidFill>
                  <a:schemeClr val="tx1"/>
                </a:solidFill>
                <a:effectLst/>
                <a:latin typeface="Segoe UI" pitchFamily="34" charset="0"/>
                <a:ea typeface="+mn-ea"/>
                <a:cs typeface="+mn-cs"/>
                <a:hlinkClick r:id="rId3"/>
              </a:rPr>
              <a:t>http://sqldacexamples.codeplex.com/releases/view/80705</a:t>
            </a:r>
            <a:endParaRPr lang="en-US" sz="900" kern="1200" dirty="0" smtClean="0">
              <a:solidFill>
                <a:schemeClr val="tx1"/>
              </a:solidFill>
              <a:effectLst/>
              <a:latin typeface="Segoe UI" pitchFamily="34" charset="0"/>
              <a:ea typeface="+mn-ea"/>
              <a:cs typeface="+mn-cs"/>
            </a:endParaRPr>
          </a:p>
          <a:p>
            <a:pPr marL="0" marR="0" lvl="0" indent="0" algn="l" defTabSz="897301" rtl="0" eaLnBrk="1" fontAlgn="base" latinLnBrk="0" hangingPunct="1">
              <a:lnSpc>
                <a:spcPct val="100000"/>
              </a:lnSpc>
              <a:spcBef>
                <a:spcPct val="30000"/>
              </a:spcBef>
              <a:spcAft>
                <a:spcPct val="0"/>
              </a:spcAft>
              <a:buClrTx/>
              <a:buSzTx/>
              <a:buFontTx/>
              <a:buNone/>
              <a:tabLst/>
              <a:defRPr/>
            </a:pPr>
            <a:endParaRPr lang="en-US" sz="900" kern="1200" dirty="0" smtClean="0">
              <a:solidFill>
                <a:schemeClr val="tx1"/>
              </a:solidFill>
              <a:effectLst/>
              <a:latin typeface="Segoe UI" pitchFamily="34" charset="0"/>
              <a:ea typeface="+mn-ea"/>
              <a:cs typeface="+mn-cs"/>
            </a:endParaRPr>
          </a:p>
          <a:p>
            <a:pPr marL="0" marR="0" lvl="0" indent="0" algn="l" defTabSz="897301" rtl="0" eaLnBrk="1" fontAlgn="base" latinLnBrk="0" hangingPunct="1">
              <a:lnSpc>
                <a:spcPct val="100000"/>
              </a:lnSpc>
              <a:spcBef>
                <a:spcPct val="30000"/>
              </a:spcBef>
              <a:spcAft>
                <a:spcPct val="0"/>
              </a:spcAft>
              <a:buClrTx/>
              <a:buSzTx/>
              <a:buFontTx/>
              <a:buNone/>
              <a:tabLst/>
              <a:defRPr/>
            </a:pPr>
            <a:r>
              <a:rPr lang="en-US" sz="900" kern="1200" dirty="0" smtClean="0">
                <a:solidFill>
                  <a:schemeClr val="tx1"/>
                </a:solidFill>
                <a:effectLst/>
                <a:latin typeface="Segoe UI" pitchFamily="34" charset="0"/>
                <a:ea typeface="+mn-ea"/>
                <a:cs typeface="+mn-cs"/>
              </a:rPr>
              <a:t>2012 – All necessary component installed</a:t>
            </a:r>
          </a:p>
          <a:p>
            <a:pPr marL="0" marR="0" lvl="0" indent="0" algn="l" defTabSz="897301" rtl="0" eaLnBrk="1" fontAlgn="base" latinLnBrk="0" hangingPunct="1">
              <a:lnSpc>
                <a:spcPct val="100000"/>
              </a:lnSpc>
              <a:spcBef>
                <a:spcPct val="30000"/>
              </a:spcBef>
              <a:spcAft>
                <a:spcPct val="0"/>
              </a:spcAft>
              <a:buClrTx/>
              <a:buSzTx/>
              <a:buFontTx/>
              <a:buNone/>
              <a:tabLst/>
              <a:defRPr/>
            </a:pPr>
            <a:r>
              <a:rPr lang="en-US" sz="900" kern="1200" dirty="0" smtClean="0">
                <a:solidFill>
                  <a:schemeClr val="tx1"/>
                </a:solidFill>
                <a:effectLst/>
                <a:latin typeface="Segoe UI" pitchFamily="34" charset="0"/>
                <a:ea typeface="+mn-ea"/>
                <a:cs typeface="+mn-cs"/>
              </a:rPr>
              <a:t>2008</a:t>
            </a:r>
            <a:r>
              <a:rPr lang="en-US" sz="900" kern="1200" baseline="0" dirty="0" smtClean="0">
                <a:solidFill>
                  <a:schemeClr val="tx1"/>
                </a:solidFill>
                <a:effectLst/>
                <a:latin typeface="Segoe UI" pitchFamily="34" charset="0"/>
                <a:ea typeface="+mn-ea"/>
                <a:cs typeface="+mn-cs"/>
              </a:rPr>
              <a:t> R2 to 2000 – </a:t>
            </a:r>
            <a:r>
              <a:rPr lang="en-US" sz="900" kern="1200" baseline="0" dirty="0" err="1" smtClean="0">
                <a:solidFill>
                  <a:schemeClr val="tx1"/>
                </a:solidFill>
                <a:effectLst/>
                <a:latin typeface="Segoe UI" pitchFamily="34" charset="0"/>
                <a:ea typeface="+mn-ea"/>
                <a:cs typeface="+mn-cs"/>
              </a:rPr>
              <a:t>DACFx</a:t>
            </a:r>
            <a:r>
              <a:rPr lang="en-US" sz="900" kern="1200" baseline="0" dirty="0" smtClean="0">
                <a:solidFill>
                  <a:schemeClr val="tx1"/>
                </a:solidFill>
                <a:effectLst/>
                <a:latin typeface="Segoe UI" pitchFamily="34" charset="0"/>
                <a:ea typeface="+mn-ea"/>
                <a:cs typeface="+mn-cs"/>
              </a:rPr>
              <a:t>, T-SQL Language Service, </a:t>
            </a:r>
            <a:r>
              <a:rPr lang="en-US" sz="900" kern="1200" baseline="0" dirty="0" err="1" smtClean="0">
                <a:solidFill>
                  <a:schemeClr val="tx1"/>
                </a:solidFill>
                <a:effectLst/>
                <a:latin typeface="Segoe UI" pitchFamily="34" charset="0"/>
                <a:ea typeface="+mn-ea"/>
                <a:cs typeface="+mn-cs"/>
              </a:rPr>
              <a:t>ScriptDOM</a:t>
            </a:r>
            <a:r>
              <a:rPr lang="en-US" sz="900" kern="1200" baseline="0" dirty="0" smtClean="0">
                <a:solidFill>
                  <a:schemeClr val="tx1"/>
                </a:solidFill>
                <a:effectLst/>
                <a:latin typeface="Segoe UI" pitchFamily="34" charset="0"/>
                <a:ea typeface="+mn-ea"/>
                <a:cs typeface="+mn-cs"/>
              </a:rPr>
              <a:t>, SMO, System CLR Types, DAC </a:t>
            </a:r>
            <a:r>
              <a:rPr lang="en-US" sz="900" kern="1200" baseline="0" dirty="0" err="1" smtClean="0">
                <a:solidFill>
                  <a:schemeClr val="tx1"/>
                </a:solidFill>
                <a:effectLst/>
                <a:latin typeface="Segoe UI" pitchFamily="34" charset="0"/>
                <a:ea typeface="+mn-ea"/>
                <a:cs typeface="+mn-cs"/>
              </a:rPr>
              <a:t>ImportExport</a:t>
            </a:r>
            <a:r>
              <a:rPr lang="en-US" sz="900" kern="1200" baseline="0" dirty="0" smtClean="0">
                <a:solidFill>
                  <a:schemeClr val="tx1"/>
                </a:solidFill>
                <a:effectLst/>
                <a:latin typeface="Segoe UI" pitchFamily="34" charset="0"/>
                <a:ea typeface="+mn-ea"/>
                <a:cs typeface="+mn-cs"/>
              </a:rPr>
              <a:t> Service Client Executable (1.4.1)</a:t>
            </a:r>
          </a:p>
          <a:p>
            <a:pPr marL="0" marR="0" lvl="0" indent="0" algn="l" defTabSz="897301" rtl="0" eaLnBrk="1" fontAlgn="base" latinLnBrk="0" hangingPunct="1">
              <a:lnSpc>
                <a:spcPct val="100000"/>
              </a:lnSpc>
              <a:spcBef>
                <a:spcPct val="30000"/>
              </a:spcBef>
              <a:spcAft>
                <a:spcPct val="0"/>
              </a:spcAft>
              <a:buClrTx/>
              <a:buSzTx/>
              <a:buFontTx/>
              <a:buNone/>
              <a:tabLst/>
              <a:defRPr/>
            </a:pPr>
            <a:endParaRPr lang="en-US" sz="900" kern="1200" dirty="0" smtClean="0">
              <a:solidFill>
                <a:schemeClr val="tx1"/>
              </a:solidFill>
              <a:effectLst/>
              <a:latin typeface="Segoe UI" pitchFamily="34" charset="0"/>
              <a:ea typeface="+mn-ea"/>
              <a:cs typeface="+mn-cs"/>
            </a:endParaRPr>
          </a:p>
          <a:p>
            <a:pPr marL="0" marR="0" lvl="0" indent="0" algn="l" defTabSz="897301" rtl="0" eaLnBrk="1" fontAlgn="base" latinLnBrk="0" hangingPunct="1">
              <a:lnSpc>
                <a:spcPct val="100000"/>
              </a:lnSpc>
              <a:spcBef>
                <a:spcPct val="30000"/>
              </a:spcBef>
              <a:spcAft>
                <a:spcPct val="0"/>
              </a:spcAft>
              <a:buClrTx/>
              <a:buSzTx/>
              <a:buFontTx/>
              <a:buNone/>
              <a:tabLst/>
              <a:defRPr/>
            </a:pPr>
            <a:endParaRPr lang="en-US" sz="900" kern="1200" dirty="0" smtClean="0">
              <a:solidFill>
                <a:schemeClr val="tx1"/>
              </a:solidFill>
              <a:effectLst/>
              <a:latin typeface="Segoe UI" pitchFamily="34" charset="0"/>
              <a:ea typeface="+mn-ea"/>
              <a:cs typeface="+mn-cs"/>
            </a:endParaRPr>
          </a:p>
          <a:p>
            <a:pPr marL="0" marR="0" lvl="0" indent="0" algn="l" defTabSz="897301" rtl="0" eaLnBrk="1" fontAlgn="base" latinLnBrk="0" hangingPunct="1">
              <a:lnSpc>
                <a:spcPct val="100000"/>
              </a:lnSpc>
              <a:spcBef>
                <a:spcPct val="30000"/>
              </a:spcBef>
              <a:spcAft>
                <a:spcPct val="0"/>
              </a:spcAft>
              <a:buClrTx/>
              <a:buSzTx/>
              <a:buFontTx/>
              <a:buNone/>
              <a:tabLst/>
              <a:defRPr/>
            </a:pPr>
            <a:endParaRPr lang="en-US" sz="900" kern="1200" dirty="0" smtClean="0">
              <a:solidFill>
                <a:schemeClr val="tx1"/>
              </a:solidFill>
              <a:effectLst/>
              <a:latin typeface="Segoe UI" pitchFamily="34" charset="0"/>
              <a:ea typeface="+mn-ea"/>
              <a:cs typeface="+mn-cs"/>
            </a:endParaRPr>
          </a:p>
          <a:p>
            <a:pPr marL="0" marR="0" lvl="0" indent="0" algn="l" defTabSz="897301" rtl="0" eaLnBrk="1" fontAlgn="base" latinLnBrk="0" hangingPunct="1">
              <a:lnSpc>
                <a:spcPct val="100000"/>
              </a:lnSpc>
              <a:spcBef>
                <a:spcPct val="30000"/>
              </a:spcBef>
              <a:spcAft>
                <a:spcPct val="0"/>
              </a:spcAft>
              <a:buClrTx/>
              <a:buSzTx/>
              <a:buFontTx/>
              <a:buNone/>
              <a:tabLst/>
              <a:defRPr/>
            </a:pPr>
            <a:r>
              <a:rPr lang="en-US" sz="900" kern="1200" dirty="0" smtClean="0">
                <a:solidFill>
                  <a:schemeClr val="tx1"/>
                </a:solidFill>
                <a:effectLst/>
                <a:latin typeface="Segoe UI" pitchFamily="34" charset="0"/>
                <a:ea typeface="+mn-ea"/>
                <a:cs typeface="+mn-cs"/>
              </a:rPr>
              <a:t>To use the service you need to have a blob and </a:t>
            </a:r>
            <a:r>
              <a:rPr lang="en-US" sz="900" kern="1200" dirty="0" err="1" smtClean="0">
                <a:solidFill>
                  <a:schemeClr val="tx1"/>
                </a:solidFill>
                <a:effectLst/>
                <a:latin typeface="Segoe UI" pitchFamily="34" charset="0"/>
                <a:ea typeface="+mn-ea"/>
                <a:cs typeface="+mn-cs"/>
              </a:rPr>
              <a:t>sql</a:t>
            </a:r>
            <a:r>
              <a:rPr lang="en-US" sz="900" kern="1200" dirty="0" smtClean="0">
                <a:solidFill>
                  <a:schemeClr val="tx1"/>
                </a:solidFill>
                <a:effectLst/>
                <a:latin typeface="Segoe UI" pitchFamily="34" charset="0"/>
                <a:ea typeface="+mn-ea"/>
                <a:cs typeface="+mn-cs"/>
              </a:rPr>
              <a:t> azure account/server setup already and you only need to use the EXE or the wizard in the </a:t>
            </a:r>
            <a:r>
              <a:rPr lang="en-US" sz="900" kern="1200" dirty="0" err="1" smtClean="0">
                <a:solidFill>
                  <a:schemeClr val="tx1"/>
                </a:solidFill>
                <a:effectLst/>
                <a:latin typeface="Segoe UI" pitchFamily="34" charset="0"/>
                <a:ea typeface="+mn-ea"/>
                <a:cs typeface="+mn-cs"/>
              </a:rPr>
              <a:t>sql</a:t>
            </a:r>
            <a:r>
              <a:rPr lang="en-US" sz="900" kern="1200" dirty="0" smtClean="0">
                <a:solidFill>
                  <a:schemeClr val="tx1"/>
                </a:solidFill>
                <a:effectLst/>
                <a:latin typeface="Segoe UI" pitchFamily="34" charset="0"/>
                <a:ea typeface="+mn-ea"/>
                <a:cs typeface="+mn-cs"/>
              </a:rPr>
              <a:t> azure portal to perform the import/export.  You don’t need all the dependencies if you plan on </a:t>
            </a:r>
            <a:r>
              <a:rPr lang="en-US" sz="900" b="1" kern="1200" dirty="0" smtClean="0">
                <a:solidFill>
                  <a:schemeClr val="tx1"/>
                </a:solidFill>
                <a:effectLst/>
                <a:latin typeface="Segoe UI" pitchFamily="34" charset="0"/>
                <a:ea typeface="+mn-ea"/>
                <a:cs typeface="+mn-cs"/>
              </a:rPr>
              <a:t>only </a:t>
            </a:r>
            <a:r>
              <a:rPr lang="en-US" sz="900" kern="1200" dirty="0" smtClean="0">
                <a:solidFill>
                  <a:schemeClr val="tx1"/>
                </a:solidFill>
                <a:effectLst/>
                <a:latin typeface="Segoe UI" pitchFamily="34" charset="0"/>
                <a:ea typeface="+mn-ea"/>
                <a:cs typeface="+mn-cs"/>
              </a:rPr>
              <a:t>using the service</a:t>
            </a:r>
          </a:p>
          <a:p>
            <a:pPr defTabSz="897301" fontAlgn="base">
              <a:lnSpc>
                <a:spcPct val="100000"/>
              </a:lnSpc>
              <a:spcBef>
                <a:spcPct val="30000"/>
              </a:spcBef>
              <a:spcAft>
                <a:spcPct val="0"/>
              </a:spcAft>
              <a:defRPr/>
            </a:pPr>
            <a:endParaRPr lang="en-US" dirty="0"/>
          </a:p>
        </p:txBody>
      </p:sp>
      <p:sp>
        <p:nvSpPr>
          <p:cNvPr id="4" name="Slide Number Placeholder 3"/>
          <p:cNvSpPr>
            <a:spLocks noGrp="1"/>
          </p:cNvSpPr>
          <p:nvPr>
            <p:ph type="sldNum" sz="quarter" idx="10"/>
          </p:nvPr>
        </p:nvSpPr>
        <p:spPr/>
        <p:txBody>
          <a:bodyPr/>
          <a:lstStyle/>
          <a:p>
            <a:fld id="{886BBA71-14D9-419E-BD15-792793A7FA39}" type="slidenum">
              <a:rPr lang="en-US" smtClean="0"/>
              <a:pPr/>
              <a:t>9</a:t>
            </a:fld>
            <a:endParaRPr lang="en-US"/>
          </a:p>
        </p:txBody>
      </p:sp>
    </p:spTree>
    <p:extLst>
      <p:ext uri="{BB962C8B-B14F-4D97-AF65-F5344CB8AC3E}">
        <p14:creationId xmlns:p14="http://schemas.microsoft.com/office/powerpoint/2010/main" val="3841582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7301" fontAlgn="base">
              <a:lnSpc>
                <a:spcPct val="100000"/>
              </a:lnSpc>
              <a:spcBef>
                <a:spcPct val="30000"/>
              </a:spcBef>
              <a:spcAft>
                <a:spcPct val="0"/>
              </a:spcAft>
              <a:defRPr/>
            </a:pPr>
            <a:r>
              <a:rPr lang="en-US" dirty="0" smtClean="0"/>
              <a:t>Source database should be in Read-Only mode while export occurs</a:t>
            </a:r>
            <a:r>
              <a:rPr lang="en-US" baseline="0" dirty="0" smtClean="0"/>
              <a:t> (or have no write activity against it)</a:t>
            </a:r>
            <a:endParaRPr lang="en-US" dirty="0"/>
          </a:p>
        </p:txBody>
      </p:sp>
      <p:sp>
        <p:nvSpPr>
          <p:cNvPr id="4" name="Slide Number Placeholder 3"/>
          <p:cNvSpPr>
            <a:spLocks noGrp="1"/>
          </p:cNvSpPr>
          <p:nvPr>
            <p:ph type="sldNum" sz="quarter" idx="10"/>
          </p:nvPr>
        </p:nvSpPr>
        <p:spPr/>
        <p:txBody>
          <a:bodyPr/>
          <a:lstStyle/>
          <a:p>
            <a:fld id="{886BBA71-14D9-419E-BD15-792793A7FA39}" type="slidenum">
              <a:rPr lang="en-US" smtClean="0"/>
              <a:pPr/>
              <a:t>10</a:t>
            </a:fld>
            <a:endParaRPr lang="en-US"/>
          </a:p>
        </p:txBody>
      </p:sp>
    </p:spTree>
    <p:extLst>
      <p:ext uri="{BB962C8B-B14F-4D97-AF65-F5344CB8AC3E}">
        <p14:creationId xmlns:p14="http://schemas.microsoft.com/office/powerpoint/2010/main" val="3841582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 Creating a SQL Azure DB through the Management Portal</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11</a:t>
            </a:fld>
            <a:endParaRPr lang="en-US" dirty="0"/>
          </a:p>
        </p:txBody>
      </p:sp>
    </p:spTree>
    <p:extLst>
      <p:ext uri="{BB962C8B-B14F-4D97-AF65-F5344CB8AC3E}">
        <p14:creationId xmlns:p14="http://schemas.microsoft.com/office/powerpoint/2010/main" val="3946970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Fast</a:t>
            </a:r>
          </a:p>
          <a:p>
            <a:r>
              <a:rPr lang="en-US" dirty="0" smtClean="0"/>
              <a:t>Maintain – even</a:t>
            </a:r>
            <a:r>
              <a:rPr lang="en-US" baseline="0" dirty="0" smtClean="0"/>
              <a:t> if schema changes</a:t>
            </a:r>
          </a:p>
          <a:p>
            <a:r>
              <a:rPr lang="en-US" baseline="0" dirty="0" smtClean="0"/>
              <a:t>Flexible – can specify batch size, packet size</a:t>
            </a:r>
          </a:p>
          <a:p>
            <a:endParaRPr lang="en-US" baseline="0" dirty="0" smtClean="0"/>
          </a:p>
          <a:p>
            <a:r>
              <a:rPr lang="en-US" baseline="0" dirty="0" smtClean="0"/>
              <a:t>Limitations:</a:t>
            </a:r>
          </a:p>
          <a:p>
            <a:r>
              <a:rPr lang="en-US" baseline="0" dirty="0" smtClean="0"/>
              <a:t>Schema must already exist</a:t>
            </a:r>
          </a:p>
          <a:p>
            <a:r>
              <a:rPr lang="en-US" baseline="0" dirty="0" smtClean="0"/>
              <a:t>Syntax – many options…hard to figure out if new to </a:t>
            </a:r>
            <a:r>
              <a:rPr lang="en-US" baseline="0" dirty="0" err="1" smtClean="0"/>
              <a:t>bcp</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28067183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37623"/>
            <a:ext cx="5454333" cy="1144929"/>
          </a:xfrm>
        </p:spPr>
        <p:txBody>
          <a:bodyPr/>
          <a:lstStyle>
            <a:lvl1pPr marL="0" indent="0">
              <a:buFont typeface="Arial" pitchFamily="34" charset="0"/>
              <a:buNone/>
              <a:defRPr sz="2400">
                <a:solidFill>
                  <a:schemeClr val="bg1">
                    <a:alpha val="98000"/>
                  </a:schemeClr>
                </a:solidFill>
                <a:latin typeface="Segoe UI Light" pitchFamily="34" charset="0"/>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410358069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3706368"/>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5157058"/>
            <a:ext cx="7513637" cy="443198"/>
          </a:xfrm>
        </p:spPr>
        <p:txBody>
          <a:bodyPr/>
          <a:lstStyle>
            <a:lvl1pPr marL="0" indent="0">
              <a:buNone/>
              <a:defRPr lang="en-US" sz="3200" kern="1200" spc="-100" baseline="0" dirty="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0072473" y="6364651"/>
            <a:ext cx="1595652" cy="268366"/>
          </a:xfrm>
          <a:prstGeom prst="rect">
            <a:avLst/>
          </a:prstGeom>
          <a:noFill/>
          <a:ln>
            <a:noFill/>
          </a:ln>
        </p:spPr>
      </p:pic>
      <p:pic>
        <p:nvPicPr>
          <p:cNvPr id="27" name="Picture 2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70298"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94869850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35452264"/>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4963187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85834156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45730459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66643445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8211320"/>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dirty="0">
              <a:solidFill>
                <a:srgbClr val="292929"/>
              </a:solidFill>
            </a:endParaRPr>
          </a:p>
        </p:txBody>
      </p:sp>
    </p:spTree>
    <p:extLst>
      <p:ext uri="{BB962C8B-B14F-4D97-AF65-F5344CB8AC3E}">
        <p14:creationId xmlns:p14="http://schemas.microsoft.com/office/powerpoint/2010/main" val="31410072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grpSp>
    </p:spTree>
    <p:extLst>
      <p:ext uri="{BB962C8B-B14F-4D97-AF65-F5344CB8AC3E}">
        <p14:creationId xmlns:p14="http://schemas.microsoft.com/office/powerpoint/2010/main" val="226413516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spTree>
    <p:extLst>
      <p:ext uri="{BB962C8B-B14F-4D97-AF65-F5344CB8AC3E}">
        <p14:creationId xmlns:p14="http://schemas.microsoft.com/office/powerpoint/2010/main" val="150465217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13" name="Picture 40" descr="C:\Users\sakuu\Documents\Ballmer WPC\PNGS\TV.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black">
          <a:xfrm>
            <a:off x="8283830" y="1993330"/>
            <a:ext cx="2278228" cy="219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grpSp>
    </p:spTree>
    <p:extLst>
      <p:ext uri="{BB962C8B-B14F-4D97-AF65-F5344CB8AC3E}">
        <p14:creationId xmlns:p14="http://schemas.microsoft.com/office/powerpoint/2010/main" val="504197624"/>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solidFill>
                <a:srgbClr val="292929"/>
              </a:solidFill>
            </a:endParaRPr>
          </a:p>
        </p:txBody>
      </p:sp>
    </p:spTree>
    <p:extLst>
      <p:ext uri="{BB962C8B-B14F-4D97-AF65-F5344CB8AC3E}">
        <p14:creationId xmlns:p14="http://schemas.microsoft.com/office/powerpoint/2010/main" val="31046248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grpSp>
    </p:spTree>
    <p:extLst>
      <p:ext uri="{BB962C8B-B14F-4D97-AF65-F5344CB8AC3E}">
        <p14:creationId xmlns:p14="http://schemas.microsoft.com/office/powerpoint/2010/main" val="678274119"/>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11987908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930175942"/>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414687832"/>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6423431"/>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704577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theme" Target="../theme/theme3.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774" r:id="rId2"/>
    <p:sldLayoutId id="2147483775" r:id="rId3"/>
    <p:sldLayoutId id="2147483776" r:id="rId4"/>
    <p:sldLayoutId id="2147483777" r:id="rId5"/>
    <p:sldLayoutId id="2147483778" r:id="rId6"/>
    <p:sldLayoutId id="2147483748" r:id="rId7"/>
    <p:sldLayoutId id="2147483696" r:id="rId8"/>
    <p:sldLayoutId id="2147483768" r:id="rId9"/>
    <p:sldLayoutId id="2147483698" r:id="rId10"/>
    <p:sldLayoutId id="2147483699" r:id="rId11"/>
    <p:sldLayoutId id="2147483700" r:id="rId12"/>
    <p:sldLayoutId id="2147483780" r:id="rId13"/>
    <p:sldLayoutId id="2147483701" r:id="rId14"/>
    <p:sldLayoutId id="2147483779" r:id="rId15"/>
    <p:sldLayoutId id="2147483702" r:id="rId16"/>
    <p:sldLayoutId id="2147483703" r:id="rId17"/>
    <p:sldLayoutId id="2147483704"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9142572"/>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ags" Target="../tags/tag2.xml"/><Relationship Id="rId4" Type="http://schemas.openxmlformats.org/officeDocument/2006/relationships/image" Target="../media/image19.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1.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1.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png"/><Relationship Id="rId7" Type="http://schemas.openxmlformats.org/officeDocument/2006/relationships/image" Target="../media/image17.emf"/><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1.xml"/><Relationship Id="rId4" Type="http://schemas.openxmlformats.org/officeDocument/2006/relationships/image" Target="../media/image18.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113" y="2234114"/>
            <a:ext cx="8373521" cy="1359196"/>
          </a:xfrm>
        </p:spPr>
        <p:txBody>
          <a:bodyPr/>
          <a:lstStyle/>
          <a:p>
            <a:r>
              <a:rPr lang="en-US" dirty="0" smtClean="0"/>
              <a:t>Migrating to Windows Azure </a:t>
            </a:r>
            <a:r>
              <a:rPr lang="en-US" smtClean="0"/>
              <a:t>SQL Database</a:t>
            </a:r>
            <a:endParaRPr lang="en-US" dirty="0"/>
          </a:p>
        </p:txBody>
      </p:sp>
      <p:sp>
        <p:nvSpPr>
          <p:cNvPr id="5" name="Text Placeholder 4"/>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186110873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a:xfrm>
            <a:off x="519112" y="228600"/>
            <a:ext cx="11149013" cy="747897"/>
          </a:xfrm>
        </p:spPr>
        <p:txBody>
          <a:bodyPr/>
          <a:lstStyle/>
          <a:p>
            <a:r>
              <a:rPr lang="en-US" dirty="0" smtClean="0"/>
              <a:t>Limitations</a:t>
            </a:r>
            <a:endParaRPr lang="en-US" dirty="0"/>
          </a:p>
        </p:txBody>
      </p:sp>
      <p:sp>
        <p:nvSpPr>
          <p:cNvPr id="944131" name="Rectangle 3"/>
          <p:cNvSpPr>
            <a:spLocks noGrp="1" noChangeArrowheads="1"/>
          </p:cNvSpPr>
          <p:nvPr>
            <p:ph type="body" sz="quarter" idx="10"/>
          </p:nvPr>
        </p:nvSpPr>
        <p:spPr>
          <a:xfrm>
            <a:off x="519112" y="1767660"/>
            <a:ext cx="6358269" cy="2349874"/>
          </a:xfrm>
        </p:spPr>
        <p:txBody>
          <a:bodyPr/>
          <a:lstStyle/>
          <a:p>
            <a:r>
              <a:rPr lang="en-US" sz="2800" dirty="0" smtClean="0">
                <a:gradFill>
                  <a:gsLst>
                    <a:gs pos="0">
                      <a:schemeClr val="accent2"/>
                    </a:gs>
                    <a:gs pos="100000">
                      <a:schemeClr val="accent2"/>
                    </a:gs>
                  </a:gsLst>
                  <a:lin ang="5400000" scaled="0"/>
                </a:gradFill>
              </a:rPr>
              <a:t>Not Supported</a:t>
            </a:r>
            <a:endParaRPr lang="en-US" sz="2800" spc="-50" dirty="0" smtClean="0"/>
          </a:p>
          <a:p>
            <a:r>
              <a:rPr lang="en-US" sz="2000" spc="-50" dirty="0" smtClean="0">
                <a:latin typeface="+mn-lt"/>
              </a:rPr>
              <a:t>SQL Variant Data Type</a:t>
            </a:r>
          </a:p>
          <a:p>
            <a:r>
              <a:rPr lang="en-US" sz="2000" spc="-50" dirty="0" smtClean="0">
                <a:latin typeface="+mn-lt"/>
              </a:rPr>
              <a:t>No transactional consistency</a:t>
            </a:r>
          </a:p>
          <a:p>
            <a:r>
              <a:rPr lang="en-US" sz="2000" spc="-50" dirty="0" smtClean="0">
                <a:latin typeface="+mn-lt"/>
              </a:rPr>
              <a:t>Database must be SQL Database compatible</a:t>
            </a:r>
          </a:p>
          <a:p>
            <a:r>
              <a:rPr lang="en-US" sz="2000" spc="-50" dirty="0" smtClean="0">
                <a:latin typeface="+mn-lt"/>
              </a:rPr>
              <a:t>Secrets not migrated (passwords, encrypted </a:t>
            </a:r>
            <a:r>
              <a:rPr lang="en-US" sz="2000" spc="-50" dirty="0" err="1" smtClean="0">
                <a:latin typeface="+mn-lt"/>
              </a:rPr>
              <a:t>procs</a:t>
            </a:r>
            <a:r>
              <a:rPr lang="en-US" sz="2000" spc="-50" dirty="0" smtClean="0">
                <a:latin typeface="+mn-lt"/>
              </a:rPr>
              <a:t>, etc.)</a:t>
            </a:r>
          </a:p>
          <a:p>
            <a:r>
              <a:rPr lang="en-US" sz="2000" spc="-50" dirty="0" smtClean="0">
                <a:latin typeface="+mn-lt"/>
              </a:rPr>
              <a:t>No support for SQL Server 2000</a:t>
            </a:r>
          </a:p>
        </p:txBody>
      </p:sp>
      <p:sp>
        <p:nvSpPr>
          <p:cNvPr id="3" name="Rectangle 2"/>
          <p:cNvSpPr/>
          <p:nvPr>
            <p:custDataLst>
              <p:tags r:id="rId1"/>
            </p:custDataLst>
          </p:nvPr>
        </p:nvSpPr>
        <p:spPr bwMode="auto">
          <a:xfrm>
            <a:off x="7425069" y="1889469"/>
            <a:ext cx="3139440" cy="31394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40970" tIns="93980" rIns="140970" bIns="93980" numCol="1" rtlCol="0" anchor="b" anchorCtr="0" compatLnSpc="1">
            <a:prstTxWarp prst="textNoShape">
              <a:avLst/>
            </a:prstTxWarp>
          </a:bodyPr>
          <a:lstStyle/>
          <a:p>
            <a:pPr defTabSz="914099" fontAlgn="base">
              <a:spcBef>
                <a:spcPct val="0"/>
              </a:spcBef>
              <a:spcAft>
                <a:spcPct val="0"/>
              </a:spcAft>
            </a:pPr>
            <a:endParaRPr lang="en-US" sz="3000" dirty="0" smtClean="0">
              <a:gradFill flip="none" rotWithShape="1">
                <a:gsLst>
                  <a:gs pos="0">
                    <a:srgbClr val="FFFFFF"/>
                  </a:gs>
                  <a:gs pos="100000">
                    <a:srgbClr val="FFFFFF"/>
                  </a:gs>
                </a:gsLst>
                <a:lin ang="5400000" scaled="0"/>
                <a:tileRect/>
              </a:gradFill>
            </a:endParaRPr>
          </a:p>
        </p:txBody>
      </p:sp>
      <p:pic>
        <p:nvPicPr>
          <p:cNvPr id="2" name="Picture 2" descr="C:\Users\scottkl\AppData\Local\MetroStyleAddIn\Icons\Caution.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8679" y="2229565"/>
            <a:ext cx="2972219" cy="2459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40544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6935898" cy="1523494"/>
          </a:xfrm>
        </p:spPr>
        <p:txBody>
          <a:bodyPr/>
          <a:lstStyle/>
          <a:p>
            <a:r>
              <a:rPr lang="en-US" sz="4800" dirty="0" smtClean="0"/>
              <a:t>Import / Export Service</a:t>
            </a:r>
            <a:endParaRPr lang="en-US" sz="4800"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427428349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Other Migration Tools</a:t>
            </a:r>
            <a:endParaRPr lang="en-US" dirty="0"/>
          </a:p>
        </p:txBody>
      </p:sp>
    </p:spTree>
    <p:extLst>
      <p:ext uri="{BB962C8B-B14F-4D97-AF65-F5344CB8AC3E}">
        <p14:creationId xmlns:p14="http://schemas.microsoft.com/office/powerpoint/2010/main" val="12315662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a:xfrm>
            <a:off x="519112" y="228600"/>
            <a:ext cx="11149013" cy="747897"/>
          </a:xfrm>
        </p:spPr>
        <p:txBody>
          <a:bodyPr/>
          <a:lstStyle/>
          <a:p>
            <a:r>
              <a:rPr lang="en-US" dirty="0" smtClean="0"/>
              <a:t>BCP</a:t>
            </a:r>
            <a:r>
              <a:rPr lang="en-US" dirty="0"/>
              <a:t> </a:t>
            </a:r>
            <a:r>
              <a:rPr lang="en-US" dirty="0" smtClean="0"/>
              <a:t>Utility</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0612" y="4283155"/>
            <a:ext cx="5434278" cy="1781992"/>
          </a:xfrm>
          <a:prstGeom prst="rect">
            <a:avLst/>
          </a:prstGeom>
        </p:spPr>
      </p:pic>
      <p:pic>
        <p:nvPicPr>
          <p:cNvPr id="2050" name="Picture 2" descr="C:\Users\scottkl\AppData\Local\Temp\SNAGHTML16d53c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6125" y="1461950"/>
            <a:ext cx="6571963" cy="269361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txBox="1">
            <a:spLocks noChangeArrowheads="1"/>
          </p:cNvSpPr>
          <p:nvPr/>
        </p:nvSpPr>
        <p:spPr>
          <a:xfrm>
            <a:off x="519112" y="1461950"/>
            <a:ext cx="8623005" cy="2349874"/>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5"/>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5"/>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5"/>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gradFill>
                  <a:gsLst>
                    <a:gs pos="0">
                      <a:schemeClr val="accent2"/>
                    </a:gs>
                    <a:gs pos="100000">
                      <a:schemeClr val="accent2"/>
                    </a:gs>
                  </a:gsLst>
                  <a:lin ang="5400000" scaled="0"/>
                </a:gradFill>
              </a:rPr>
              <a:t>Bulk Copy</a:t>
            </a:r>
            <a:endParaRPr lang="en-US" sz="2800" spc="-50" dirty="0" smtClean="0"/>
          </a:p>
          <a:p>
            <a:r>
              <a:rPr lang="en-US" sz="2000" spc="-50" dirty="0" smtClean="0">
                <a:latin typeface="+mn-lt"/>
              </a:rPr>
              <a:t>Quick and Efficient</a:t>
            </a:r>
          </a:p>
          <a:p>
            <a:r>
              <a:rPr lang="en-US" sz="2000" spc="-50" dirty="0" smtClean="0">
                <a:latin typeface="+mn-lt"/>
              </a:rPr>
              <a:t>Built-in Retry</a:t>
            </a:r>
          </a:p>
          <a:p>
            <a:r>
              <a:rPr lang="en-US" sz="2000" spc="-50" dirty="0" smtClean="0">
                <a:latin typeface="+mn-lt"/>
              </a:rPr>
              <a:t>Easy to Maintain</a:t>
            </a:r>
            <a:endParaRPr lang="en-US" sz="2000" spc="-50" dirty="0">
              <a:latin typeface="+mn-lt"/>
            </a:endParaRPr>
          </a:p>
          <a:p>
            <a:r>
              <a:rPr lang="en-US" sz="2000" spc="-50" dirty="0" smtClean="0">
                <a:latin typeface="+mn-lt"/>
              </a:rPr>
              <a:t>Flexible</a:t>
            </a:r>
          </a:p>
          <a:p>
            <a:r>
              <a:rPr lang="en-US" sz="2000" spc="-50" dirty="0" smtClean="0">
                <a:latin typeface="+mn-lt"/>
              </a:rPr>
              <a:t>Logging</a:t>
            </a:r>
          </a:p>
        </p:txBody>
      </p:sp>
    </p:spTree>
    <p:extLst>
      <p:ext uri="{BB962C8B-B14F-4D97-AF65-F5344CB8AC3E}">
        <p14:creationId xmlns:p14="http://schemas.microsoft.com/office/powerpoint/2010/main" val="310544216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a:xfrm>
            <a:off x="519112" y="228600"/>
            <a:ext cx="11149013" cy="747897"/>
          </a:xfrm>
        </p:spPr>
        <p:txBody>
          <a:bodyPr/>
          <a:lstStyle/>
          <a:p>
            <a:r>
              <a:rPr lang="en-US" dirty="0"/>
              <a:t>SQL Server Integration Services</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6369" y="1461950"/>
            <a:ext cx="4803959" cy="1906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20213" y="3543079"/>
            <a:ext cx="2100115" cy="1463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3"/>
          <p:cNvSpPr txBox="1">
            <a:spLocks noChangeArrowheads="1"/>
          </p:cNvSpPr>
          <p:nvPr/>
        </p:nvSpPr>
        <p:spPr>
          <a:xfrm>
            <a:off x="519112" y="1461950"/>
            <a:ext cx="8623005" cy="2349874"/>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5"/>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5"/>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5"/>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gradFill>
                  <a:gsLst>
                    <a:gs pos="0">
                      <a:schemeClr val="accent2"/>
                    </a:gs>
                    <a:gs pos="100000">
                      <a:schemeClr val="accent2"/>
                    </a:gs>
                  </a:gsLst>
                  <a:lin ang="5400000" scaled="0"/>
                </a:gradFill>
              </a:rPr>
              <a:t>Data Integration and Transformation</a:t>
            </a:r>
            <a:endParaRPr lang="en-US" sz="2800" spc="-50" dirty="0" smtClean="0"/>
          </a:p>
          <a:p>
            <a:r>
              <a:rPr lang="en-US" sz="2000" spc="-50" dirty="0" smtClean="0">
                <a:latin typeface="+mn-lt"/>
              </a:rPr>
              <a:t>Graphical UI</a:t>
            </a:r>
          </a:p>
          <a:p>
            <a:r>
              <a:rPr lang="en-US" sz="2000" spc="-50" dirty="0" smtClean="0">
                <a:latin typeface="+mn-lt"/>
              </a:rPr>
              <a:t>Easy to Maintain</a:t>
            </a:r>
            <a:endParaRPr lang="en-US" sz="2000" spc="-50" dirty="0">
              <a:latin typeface="+mn-lt"/>
            </a:endParaRPr>
          </a:p>
          <a:p>
            <a:r>
              <a:rPr lang="en-US" sz="2000" spc="-50" dirty="0" smtClean="0">
                <a:latin typeface="+mn-lt"/>
              </a:rPr>
              <a:t>Built-in Logging</a:t>
            </a:r>
          </a:p>
          <a:p>
            <a:r>
              <a:rPr lang="en-US" sz="2000" spc="-50" dirty="0" smtClean="0">
                <a:latin typeface="+mn-lt"/>
              </a:rPr>
              <a:t>No  Code</a:t>
            </a:r>
          </a:p>
          <a:p>
            <a:r>
              <a:rPr lang="en-US" sz="2000" spc="-50" dirty="0" smtClean="0">
                <a:latin typeface="+mn-lt"/>
              </a:rPr>
              <a:t>Create Custom Tasks</a:t>
            </a:r>
            <a:endParaRPr lang="en-US" sz="2000" spc="-50" dirty="0" smtClean="0">
              <a:latin typeface="+mn-lt"/>
            </a:endParaRPr>
          </a:p>
        </p:txBody>
      </p:sp>
    </p:spTree>
    <p:extLst>
      <p:ext uri="{BB962C8B-B14F-4D97-AF65-F5344CB8AC3E}">
        <p14:creationId xmlns:p14="http://schemas.microsoft.com/office/powerpoint/2010/main" val="252955380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a:xfrm>
            <a:off x="519112" y="228600"/>
            <a:ext cx="11149013" cy="747897"/>
          </a:xfrm>
        </p:spPr>
        <p:txBody>
          <a:bodyPr/>
          <a:lstStyle/>
          <a:p>
            <a:r>
              <a:rPr lang="en-US" dirty="0"/>
              <a:t>Generate Scripts Wizard</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6902" y="2631531"/>
            <a:ext cx="4543425"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3"/>
          <p:cNvSpPr txBox="1">
            <a:spLocks noChangeArrowheads="1"/>
          </p:cNvSpPr>
          <p:nvPr/>
        </p:nvSpPr>
        <p:spPr>
          <a:xfrm>
            <a:off x="519112" y="1477872"/>
            <a:ext cx="8623005" cy="2349874"/>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4"/>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4"/>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4"/>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gradFill>
                  <a:gsLst>
                    <a:gs pos="0">
                      <a:schemeClr val="accent2"/>
                    </a:gs>
                    <a:gs pos="100000">
                      <a:schemeClr val="accent2"/>
                    </a:gs>
                  </a:gsLst>
                  <a:lin ang="5400000" scaled="0"/>
                </a:gradFill>
              </a:rPr>
              <a:t>Built-in SQL Database Scripting</a:t>
            </a:r>
            <a:endParaRPr lang="en-US" sz="2800" spc="-50" dirty="0" smtClean="0"/>
          </a:p>
          <a:p>
            <a:r>
              <a:rPr lang="en-US" sz="2000" spc="-50" dirty="0" smtClean="0">
                <a:latin typeface="+mn-lt"/>
              </a:rPr>
              <a:t>Script for Windows Azure SQL Database</a:t>
            </a:r>
          </a:p>
          <a:p>
            <a:r>
              <a:rPr lang="en-US" sz="2000" spc="-50" dirty="0" smtClean="0">
                <a:latin typeface="+mn-lt"/>
              </a:rPr>
              <a:t>Include Schema </a:t>
            </a:r>
            <a:r>
              <a:rPr lang="en-US" sz="2000" spc="-50" dirty="0" smtClean="0">
                <a:latin typeface="+mn-lt"/>
              </a:rPr>
              <a:t>and Data</a:t>
            </a:r>
          </a:p>
          <a:p>
            <a:r>
              <a:rPr lang="en-US" sz="2000" spc="-50" dirty="0" smtClean="0">
                <a:latin typeface="+mn-lt"/>
              </a:rPr>
              <a:t>Included with SQL Server Management Studio</a:t>
            </a:r>
            <a:endParaRPr lang="en-US" sz="2000" spc="-50" dirty="0">
              <a:latin typeface="+mn-lt"/>
            </a:endParaRPr>
          </a:p>
          <a:p>
            <a:r>
              <a:rPr lang="en-US" sz="2000" spc="-50" dirty="0" smtClean="0">
                <a:latin typeface="+mn-lt"/>
              </a:rPr>
              <a:t>Scripting accuracy</a:t>
            </a:r>
          </a:p>
          <a:p>
            <a:endParaRPr lang="en-US" sz="2000" spc="-50" dirty="0" smtClean="0">
              <a:latin typeface="+mn-lt"/>
            </a:endParaRPr>
          </a:p>
        </p:txBody>
      </p:sp>
    </p:spTree>
    <p:extLst>
      <p:ext uri="{BB962C8B-B14F-4D97-AF65-F5344CB8AC3E}">
        <p14:creationId xmlns:p14="http://schemas.microsoft.com/office/powerpoint/2010/main" val="246406333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a:xfrm>
            <a:off x="519112" y="228600"/>
            <a:ext cx="11149013" cy="747897"/>
          </a:xfrm>
        </p:spPr>
        <p:txBody>
          <a:bodyPr/>
          <a:lstStyle/>
          <a:p>
            <a:r>
              <a:rPr lang="en-US" dirty="0"/>
              <a:t>SQL </a:t>
            </a:r>
            <a:r>
              <a:rPr lang="en-US" dirty="0" smtClean="0"/>
              <a:t>Database Migration </a:t>
            </a:r>
            <a:r>
              <a:rPr lang="en-US" dirty="0"/>
              <a:t>Assistants</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8203" y="2216862"/>
            <a:ext cx="5572125"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3"/>
          <p:cNvSpPr txBox="1">
            <a:spLocks noChangeArrowheads="1"/>
          </p:cNvSpPr>
          <p:nvPr/>
        </p:nvSpPr>
        <p:spPr>
          <a:xfrm>
            <a:off x="519112" y="1461950"/>
            <a:ext cx="8623005" cy="195745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4"/>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4"/>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4"/>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gradFill>
                  <a:gsLst>
                    <a:gs pos="0">
                      <a:schemeClr val="accent2"/>
                    </a:gs>
                    <a:gs pos="100000">
                      <a:schemeClr val="accent2"/>
                    </a:gs>
                  </a:gsLst>
                  <a:lin ang="5400000" scaled="0"/>
                </a:gradFill>
              </a:rPr>
              <a:t>Additional Platforms</a:t>
            </a:r>
            <a:endParaRPr lang="en-US" sz="2800" spc="-50" dirty="0" smtClean="0"/>
          </a:p>
          <a:p>
            <a:r>
              <a:rPr lang="en-US" sz="2000" spc="-50" dirty="0" smtClean="0">
                <a:latin typeface="+mn-lt"/>
              </a:rPr>
              <a:t>Support for Sybase, Oracle, MySQL, Access</a:t>
            </a:r>
          </a:p>
          <a:p>
            <a:r>
              <a:rPr lang="en-US" sz="2000" spc="-50" dirty="0" smtClean="0">
                <a:latin typeface="+mn-lt"/>
              </a:rPr>
              <a:t>Reduce cost and migration risk</a:t>
            </a:r>
            <a:endParaRPr lang="en-US" sz="2000" spc="-50" dirty="0">
              <a:latin typeface="+mn-lt"/>
            </a:endParaRPr>
          </a:p>
          <a:p>
            <a:r>
              <a:rPr lang="en-US" sz="2000" spc="-50" dirty="0" smtClean="0">
                <a:latin typeface="+mn-lt"/>
              </a:rPr>
              <a:t>Multi-threading and globalization support </a:t>
            </a:r>
          </a:p>
          <a:p>
            <a:r>
              <a:rPr lang="en-US" sz="2000" spc="-50" dirty="0" smtClean="0">
                <a:latin typeface="+mn-lt"/>
              </a:rPr>
              <a:t>SQL Server 2012 support</a:t>
            </a:r>
          </a:p>
        </p:txBody>
      </p:sp>
    </p:spTree>
    <p:extLst>
      <p:ext uri="{BB962C8B-B14F-4D97-AF65-F5344CB8AC3E}">
        <p14:creationId xmlns:p14="http://schemas.microsoft.com/office/powerpoint/2010/main" val="310413475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a:xfrm>
            <a:off x="519112" y="228600"/>
            <a:ext cx="11149013" cy="747897"/>
          </a:xfrm>
        </p:spPr>
        <p:txBody>
          <a:bodyPr/>
          <a:lstStyle/>
          <a:p>
            <a:r>
              <a:rPr lang="en-US" dirty="0" smtClean="0"/>
              <a:t>SQL Data Sync Service</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4964" y="1461950"/>
            <a:ext cx="5405364" cy="3509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3"/>
          <p:cNvSpPr txBox="1">
            <a:spLocks noChangeArrowheads="1"/>
          </p:cNvSpPr>
          <p:nvPr/>
        </p:nvSpPr>
        <p:spPr>
          <a:xfrm>
            <a:off x="519112" y="1477873"/>
            <a:ext cx="8623005" cy="195745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4"/>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4"/>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4"/>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gradFill>
                  <a:gsLst>
                    <a:gs pos="0">
                      <a:schemeClr val="accent2"/>
                    </a:gs>
                    <a:gs pos="100000">
                      <a:schemeClr val="accent2"/>
                    </a:gs>
                  </a:gsLst>
                  <a:lin ang="5400000" scaled="0"/>
                </a:gradFill>
              </a:rPr>
              <a:t>Azure-based Sync Service</a:t>
            </a:r>
            <a:endParaRPr lang="en-US" sz="2800" spc="-50" dirty="0" smtClean="0"/>
          </a:p>
          <a:p>
            <a:r>
              <a:rPr lang="en-US" sz="2000" spc="-50" dirty="0" smtClean="0">
                <a:latin typeface="+mn-lt"/>
              </a:rPr>
              <a:t>Scale service based on need</a:t>
            </a:r>
          </a:p>
          <a:p>
            <a:r>
              <a:rPr lang="en-US" sz="2000" spc="-50" dirty="0" smtClean="0">
                <a:latin typeface="+mn-lt"/>
              </a:rPr>
              <a:t>No Code</a:t>
            </a:r>
            <a:endParaRPr lang="en-US" sz="2000" spc="-50" dirty="0">
              <a:latin typeface="+mn-lt"/>
            </a:endParaRPr>
          </a:p>
          <a:p>
            <a:r>
              <a:rPr lang="en-US" sz="2000" spc="-50" dirty="0" smtClean="0">
                <a:latin typeface="+mn-lt"/>
              </a:rPr>
              <a:t>Conflict Handling</a:t>
            </a:r>
          </a:p>
          <a:p>
            <a:r>
              <a:rPr lang="en-US" sz="2000" spc="-50" dirty="0" smtClean="0">
                <a:latin typeface="+mn-lt"/>
              </a:rPr>
              <a:t>Logging and Monitoring</a:t>
            </a:r>
          </a:p>
        </p:txBody>
      </p:sp>
    </p:spTree>
    <p:extLst>
      <p:ext uri="{BB962C8B-B14F-4D97-AF65-F5344CB8AC3E}">
        <p14:creationId xmlns:p14="http://schemas.microsoft.com/office/powerpoint/2010/main" val="226993698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a:xfrm>
            <a:off x="519112" y="228600"/>
            <a:ext cx="11149013" cy="747897"/>
          </a:xfrm>
        </p:spPr>
        <p:txBody>
          <a:bodyPr/>
          <a:lstStyle/>
          <a:p>
            <a:r>
              <a:rPr lang="en-US" dirty="0" smtClean="0"/>
              <a:t>SQL Migration Wizard</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4947" y="1461950"/>
            <a:ext cx="2975381" cy="3463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3"/>
          <p:cNvSpPr txBox="1">
            <a:spLocks noChangeArrowheads="1"/>
          </p:cNvSpPr>
          <p:nvPr/>
        </p:nvSpPr>
        <p:spPr>
          <a:xfrm>
            <a:off x="519112" y="1504427"/>
            <a:ext cx="8623005" cy="195745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4"/>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4"/>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4"/>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gradFill>
                  <a:gsLst>
                    <a:gs pos="0">
                      <a:schemeClr val="accent2"/>
                    </a:gs>
                    <a:gs pos="100000">
                      <a:schemeClr val="accent2"/>
                    </a:gs>
                  </a:gsLst>
                  <a:lin ang="5400000" scaled="0"/>
                </a:gradFill>
              </a:rPr>
              <a:t>Open-source Solution</a:t>
            </a:r>
            <a:endParaRPr lang="en-US" sz="2800" spc="-50" dirty="0" smtClean="0"/>
          </a:p>
          <a:p>
            <a:r>
              <a:rPr lang="en-US" sz="2000" spc="-50" dirty="0" smtClean="0">
                <a:latin typeface="+mn-lt"/>
              </a:rPr>
              <a:t>Interactive Wizard</a:t>
            </a:r>
          </a:p>
          <a:p>
            <a:r>
              <a:rPr lang="en-US" sz="2000" spc="-50" dirty="0" smtClean="0">
                <a:latin typeface="+mn-lt"/>
              </a:rPr>
              <a:t>SQL Database Compatibility Analysis</a:t>
            </a:r>
            <a:endParaRPr lang="en-US" sz="2000" spc="-50" dirty="0">
              <a:latin typeface="+mn-lt"/>
            </a:endParaRPr>
          </a:p>
          <a:p>
            <a:r>
              <a:rPr lang="en-US" sz="2000" spc="-50" dirty="0" smtClean="0">
                <a:latin typeface="+mn-lt"/>
              </a:rPr>
              <a:t>Schema and Data</a:t>
            </a:r>
          </a:p>
          <a:p>
            <a:r>
              <a:rPr lang="en-US" sz="2000" spc="-50" dirty="0" smtClean="0">
                <a:latin typeface="+mn-lt"/>
              </a:rPr>
              <a:t>No code</a:t>
            </a:r>
          </a:p>
        </p:txBody>
      </p:sp>
    </p:spTree>
    <p:extLst>
      <p:ext uri="{BB962C8B-B14F-4D97-AF65-F5344CB8AC3E}">
        <p14:creationId xmlns:p14="http://schemas.microsoft.com/office/powerpoint/2010/main" val="84751044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Best Practices</a:t>
            </a:r>
            <a:endParaRPr lang="en-US" dirty="0"/>
          </a:p>
        </p:txBody>
      </p:sp>
    </p:spTree>
    <p:extLst>
      <p:ext uri="{BB962C8B-B14F-4D97-AF65-F5344CB8AC3E}">
        <p14:creationId xmlns:p14="http://schemas.microsoft.com/office/powerpoint/2010/main" val="262139812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29" name="Text Placeholder 28"/>
          <p:cNvSpPr>
            <a:spLocks noGrp="1"/>
          </p:cNvSpPr>
          <p:nvPr>
            <p:ph type="body" sz="quarter" idx="11"/>
          </p:nvPr>
        </p:nvSpPr>
        <p:spPr>
          <a:xfrm>
            <a:off x="3473804" y="2742860"/>
            <a:ext cx="7934932" cy="2591479"/>
          </a:xfrm>
        </p:spPr>
        <p:txBody>
          <a:bodyPr/>
          <a:lstStyle/>
          <a:p>
            <a:pPr marL="0" indent="3175"/>
            <a:r>
              <a:rPr lang="en-US" dirty="0" err="1" smtClean="0"/>
              <a:t>DACFx</a:t>
            </a:r>
            <a:r>
              <a:rPr lang="en-US" dirty="0" smtClean="0"/>
              <a:t> &amp; Import / Export Service</a:t>
            </a:r>
          </a:p>
          <a:p>
            <a:pPr marL="0" indent="3175"/>
            <a:r>
              <a:rPr lang="en-US" dirty="0" smtClean="0"/>
              <a:t>Other Migration Tools</a:t>
            </a:r>
          </a:p>
          <a:p>
            <a:pPr marL="0" indent="3175"/>
            <a:r>
              <a:rPr lang="en-US" dirty="0" smtClean="0"/>
              <a:t>Best Practices</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73659188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smtClean="0"/>
              <a:t>Migration Considerations</a:t>
            </a:r>
            <a:endParaRPr lang="en-US" dirty="0"/>
          </a:p>
        </p:txBody>
      </p:sp>
      <p:sp>
        <p:nvSpPr>
          <p:cNvPr id="3" name="Text Placeholder 2"/>
          <p:cNvSpPr>
            <a:spLocks noGrp="1"/>
          </p:cNvSpPr>
          <p:nvPr>
            <p:ph type="body" sz="quarter" idx="10"/>
          </p:nvPr>
        </p:nvSpPr>
        <p:spPr>
          <a:xfrm>
            <a:off x="519112" y="1447799"/>
            <a:ext cx="11149013" cy="4676554"/>
          </a:xfrm>
        </p:spPr>
        <p:txBody>
          <a:bodyPr>
            <a:normAutofit fontScale="25000" lnSpcReduction="20000"/>
          </a:bodyPr>
          <a:lstStyle/>
          <a:p>
            <a:pPr marL="0" lvl="1">
              <a:lnSpc>
                <a:spcPct val="120000"/>
              </a:lnSpc>
              <a:buClr>
                <a:schemeClr val="tx2"/>
              </a:buClr>
            </a:pPr>
            <a:r>
              <a:rPr lang="en-US" sz="12800" dirty="0">
                <a:latin typeface="Segoe UI Light" pitchFamily="34" charset="0"/>
              </a:rPr>
              <a:t>Database </a:t>
            </a:r>
            <a:r>
              <a:rPr lang="en-US" sz="12800" dirty="0" smtClean="0">
                <a:latin typeface="Segoe UI Light" pitchFamily="34" charset="0"/>
              </a:rPr>
              <a:t>Size</a:t>
            </a:r>
            <a:endParaRPr lang="en-US" sz="12800" dirty="0">
              <a:latin typeface="Segoe UI Light" pitchFamily="34" charset="0"/>
            </a:endParaRPr>
          </a:p>
          <a:p>
            <a:pPr marL="400050" lvl="2" indent="0">
              <a:lnSpc>
                <a:spcPct val="120000"/>
              </a:lnSpc>
              <a:buClr>
                <a:schemeClr val="tx2"/>
              </a:buClr>
              <a:buNone/>
            </a:pPr>
            <a:r>
              <a:rPr lang="en-US" sz="12000" dirty="0">
                <a:latin typeface="Segoe UI Light" pitchFamily="34" charset="0"/>
              </a:rPr>
              <a:t>Objects</a:t>
            </a:r>
          </a:p>
          <a:p>
            <a:pPr marL="400050" lvl="2" indent="0">
              <a:lnSpc>
                <a:spcPct val="120000"/>
              </a:lnSpc>
              <a:buClr>
                <a:schemeClr val="tx2"/>
              </a:buClr>
              <a:buNone/>
            </a:pPr>
            <a:r>
              <a:rPr lang="en-US" sz="12000" dirty="0">
                <a:latin typeface="Segoe UI Light" pitchFamily="34" charset="0"/>
              </a:rPr>
              <a:t>Data</a:t>
            </a:r>
          </a:p>
          <a:p>
            <a:pPr marL="0" lvl="1">
              <a:lnSpc>
                <a:spcPct val="120000"/>
              </a:lnSpc>
              <a:buClr>
                <a:schemeClr val="tx2"/>
              </a:buClr>
            </a:pPr>
            <a:r>
              <a:rPr lang="en-US" sz="12800" dirty="0" smtClean="0">
                <a:latin typeface="Segoe UI Light" pitchFamily="34" charset="0"/>
              </a:rPr>
              <a:t>Data Types</a:t>
            </a:r>
          </a:p>
          <a:p>
            <a:pPr marL="0" lvl="1">
              <a:lnSpc>
                <a:spcPct val="120000"/>
              </a:lnSpc>
              <a:buClr>
                <a:schemeClr val="tx2"/>
              </a:buClr>
            </a:pPr>
            <a:r>
              <a:rPr lang="en-US" sz="12800" dirty="0" smtClean="0">
                <a:latin typeface="Segoe UI Light" pitchFamily="34" charset="0"/>
              </a:rPr>
              <a:t>Frequency</a:t>
            </a:r>
          </a:p>
          <a:p>
            <a:pPr marL="0" lvl="1">
              <a:lnSpc>
                <a:spcPct val="120000"/>
              </a:lnSpc>
              <a:buClr>
                <a:schemeClr val="tx2"/>
              </a:buClr>
            </a:pPr>
            <a:r>
              <a:rPr lang="en-US" sz="12800" dirty="0" smtClean="0">
                <a:latin typeface="Segoe UI Light" pitchFamily="34" charset="0"/>
              </a:rPr>
              <a:t>Transactional Consistency</a:t>
            </a:r>
          </a:p>
          <a:p>
            <a:pPr marL="0" lvl="1">
              <a:lnSpc>
                <a:spcPct val="120000"/>
              </a:lnSpc>
              <a:buClr>
                <a:schemeClr val="tx2"/>
              </a:buClr>
            </a:pPr>
            <a:r>
              <a:rPr lang="en-US" sz="12800" dirty="0" smtClean="0">
                <a:latin typeface="Segoe UI Light" pitchFamily="34" charset="0"/>
              </a:rPr>
              <a:t>Technology </a:t>
            </a:r>
            <a:r>
              <a:rPr lang="en-US" sz="12800" dirty="0">
                <a:latin typeface="Segoe UI Light" pitchFamily="34" charset="0"/>
              </a:rPr>
              <a:t>Proficiency</a:t>
            </a:r>
          </a:p>
          <a:p>
            <a:pPr marL="0" lvl="1">
              <a:lnSpc>
                <a:spcPct val="120000"/>
              </a:lnSpc>
              <a:buClr>
                <a:schemeClr val="tx2"/>
              </a:buClr>
            </a:pPr>
            <a:r>
              <a:rPr lang="en-US" sz="12800" dirty="0" smtClean="0">
                <a:latin typeface="Segoe UI Light" pitchFamily="34" charset="0"/>
              </a:rPr>
              <a:t>Easiest </a:t>
            </a:r>
            <a:r>
              <a:rPr lang="en-US" sz="12800" dirty="0">
                <a:latin typeface="Segoe UI Light" pitchFamily="34" charset="0"/>
              </a:rPr>
              <a:t>!= Best</a:t>
            </a:r>
          </a:p>
          <a:p>
            <a:pPr marL="0" lvl="1">
              <a:lnSpc>
                <a:spcPct val="120000"/>
              </a:lnSpc>
              <a:buClr>
                <a:schemeClr val="tx2"/>
              </a:buClr>
            </a:pPr>
            <a:r>
              <a:rPr lang="en-US" sz="12800" dirty="0">
                <a:latin typeface="Segoe UI Light" pitchFamily="34" charset="0"/>
              </a:rPr>
              <a:t>You can pick more than one</a:t>
            </a:r>
            <a:r>
              <a:rPr lang="en-US" sz="12800" dirty="0" smtClean="0">
                <a:latin typeface="Segoe UI Light" pitchFamily="34" charset="0"/>
              </a:rPr>
              <a:t>…</a:t>
            </a:r>
          </a:p>
          <a:p>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1538304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the Options</a:t>
            </a:r>
            <a:endParaRPr lang="en-US" dirty="0"/>
          </a:p>
        </p:txBody>
      </p:sp>
      <p:sp>
        <p:nvSpPr>
          <p:cNvPr id="4" name="Text Placeholder 3"/>
          <p:cNvSpPr>
            <a:spLocks noGrp="1"/>
          </p:cNvSpPr>
          <p:nvPr>
            <p:ph type="body" sz="quarter" idx="10"/>
          </p:nvPr>
        </p:nvSpPr>
        <p:spPr/>
        <p:txBody>
          <a:bodyPr/>
          <a:lstStyle/>
          <a:p>
            <a:endParaRPr lang="en-US"/>
          </a:p>
        </p:txBody>
      </p:sp>
      <p:graphicFrame>
        <p:nvGraphicFramePr>
          <p:cNvPr id="6" name="Content Placeholder 3"/>
          <p:cNvGraphicFramePr>
            <a:graphicFrameLocks/>
          </p:cNvGraphicFramePr>
          <p:nvPr>
            <p:extLst>
              <p:ext uri="{D42A27DB-BD31-4B8C-83A1-F6EECF244321}">
                <p14:modId xmlns:p14="http://schemas.microsoft.com/office/powerpoint/2010/main" val="1520807834"/>
              </p:ext>
            </p:extLst>
          </p:nvPr>
        </p:nvGraphicFramePr>
        <p:xfrm>
          <a:off x="563896" y="919884"/>
          <a:ext cx="10784586" cy="5374594"/>
        </p:xfrm>
        <a:graphic>
          <a:graphicData uri="http://schemas.openxmlformats.org/drawingml/2006/table">
            <a:tbl>
              <a:tblPr firstRow="1" bandRow="1">
                <a:gradFill rotWithShape="1">
                  <a:gsLst>
                    <a:gs pos="0">
                      <a:srgbClr val="FFC425">
                        <a:tint val="50000"/>
                        <a:satMod val="300000"/>
                      </a:srgbClr>
                    </a:gs>
                    <a:gs pos="35000">
                      <a:srgbClr val="FFC425">
                        <a:tint val="37000"/>
                        <a:satMod val="300000"/>
                      </a:srgbClr>
                    </a:gs>
                    <a:gs pos="100000">
                      <a:srgbClr val="FFC425">
                        <a:tint val="15000"/>
                        <a:satMod val="350000"/>
                      </a:srgbClr>
                    </a:gs>
                  </a:gsLst>
                  <a:lin ang="16200000" scaled="1"/>
                </a:gradFill>
                <a:effectLst>
                  <a:outerShdw blurRad="40000" dist="20000" dir="5400000" rotWithShape="0">
                    <a:srgbClr val="000000">
                      <a:alpha val="38000"/>
                    </a:srgbClr>
                  </a:outerShdw>
                </a:effectLst>
              </a:tblPr>
              <a:tblGrid>
                <a:gridCol w="2051713"/>
                <a:gridCol w="903768"/>
                <a:gridCol w="1309808"/>
                <a:gridCol w="1137356"/>
                <a:gridCol w="1137356"/>
                <a:gridCol w="4244585"/>
              </a:tblGrid>
              <a:tr h="757487">
                <a:tc>
                  <a:txBody>
                    <a:bodyPr/>
                    <a:lstStyle>
                      <a:lvl1pPr marL="0" algn="l" defTabSz="914363" rtl="0" eaLnBrk="1" latinLnBrk="0" hangingPunct="1">
                        <a:defRPr sz="1800" b="1" kern="1200">
                          <a:solidFill>
                            <a:schemeClr val="lt1"/>
                          </a:solidFill>
                          <a:latin typeface="Arial"/>
                        </a:defRPr>
                      </a:lvl1pPr>
                      <a:lvl2pPr marL="457182" algn="l" defTabSz="914363" rtl="0" eaLnBrk="1" latinLnBrk="0" hangingPunct="1">
                        <a:defRPr sz="1800" b="1" kern="1200">
                          <a:solidFill>
                            <a:schemeClr val="lt1"/>
                          </a:solidFill>
                          <a:latin typeface="Arial"/>
                        </a:defRPr>
                      </a:lvl2pPr>
                      <a:lvl3pPr marL="914363" algn="l" defTabSz="914363" rtl="0" eaLnBrk="1" latinLnBrk="0" hangingPunct="1">
                        <a:defRPr sz="1800" b="1" kern="1200">
                          <a:solidFill>
                            <a:schemeClr val="lt1"/>
                          </a:solidFill>
                          <a:latin typeface="Arial"/>
                        </a:defRPr>
                      </a:lvl3pPr>
                      <a:lvl4pPr marL="1371545" algn="l" defTabSz="914363" rtl="0" eaLnBrk="1" latinLnBrk="0" hangingPunct="1">
                        <a:defRPr sz="1800" b="1" kern="1200">
                          <a:solidFill>
                            <a:schemeClr val="lt1"/>
                          </a:solidFill>
                          <a:latin typeface="Arial"/>
                        </a:defRPr>
                      </a:lvl4pPr>
                      <a:lvl5pPr marL="1828727" algn="l" defTabSz="914363" rtl="0" eaLnBrk="1" latinLnBrk="0" hangingPunct="1">
                        <a:defRPr sz="1800" b="1" kern="1200">
                          <a:solidFill>
                            <a:schemeClr val="lt1"/>
                          </a:solidFill>
                          <a:latin typeface="Arial"/>
                        </a:defRPr>
                      </a:lvl5pPr>
                      <a:lvl6pPr marL="2285909" algn="l" defTabSz="914363" rtl="0" eaLnBrk="1" latinLnBrk="0" hangingPunct="1">
                        <a:defRPr sz="1800" b="1" kern="1200">
                          <a:solidFill>
                            <a:schemeClr val="lt1"/>
                          </a:solidFill>
                          <a:latin typeface="Arial"/>
                        </a:defRPr>
                      </a:lvl6pPr>
                      <a:lvl7pPr marL="2743090" algn="l" defTabSz="914363" rtl="0" eaLnBrk="1" latinLnBrk="0" hangingPunct="1">
                        <a:defRPr sz="1800" b="1" kern="1200">
                          <a:solidFill>
                            <a:schemeClr val="lt1"/>
                          </a:solidFill>
                          <a:latin typeface="Arial"/>
                        </a:defRPr>
                      </a:lvl7pPr>
                      <a:lvl8pPr marL="3200272" algn="l" defTabSz="914363" rtl="0" eaLnBrk="1" latinLnBrk="0" hangingPunct="1">
                        <a:defRPr sz="1800" b="1" kern="1200">
                          <a:solidFill>
                            <a:schemeClr val="lt1"/>
                          </a:solidFill>
                          <a:latin typeface="Arial"/>
                        </a:defRPr>
                      </a:lvl8pPr>
                      <a:lvl9pPr marL="3657454" algn="l" defTabSz="914363" rtl="0" eaLnBrk="1" latinLnBrk="0" hangingPunct="1">
                        <a:defRPr sz="1800" b="1" kern="1200">
                          <a:solidFill>
                            <a:schemeClr val="lt1"/>
                          </a:solidFill>
                          <a:latin typeface="Arial"/>
                        </a:defRPr>
                      </a:lvl9pPr>
                    </a:lstStyle>
                    <a:p>
                      <a:r>
                        <a:rPr lang="en-US" sz="1400" dirty="0" smtClean="0"/>
                        <a:t>Tools</a:t>
                      </a:r>
                      <a:endParaRPr lang="en-US" sz="1400" b="1" dirty="0">
                        <a:solidFill>
                          <a:schemeClr val="bg1"/>
                        </a:solidFill>
                      </a:endParaRPr>
                    </a:p>
                  </a:txBody>
                  <a:tcPr anchor="ctr">
                    <a:lnL w="9525" cap="flat" cmpd="sng" algn="ctr">
                      <a:solidFill>
                        <a:srgbClr val="FFC425">
                          <a:shade val="95000"/>
                          <a:satMod val="105000"/>
                        </a:srgbClr>
                      </a:solidFill>
                      <a:prstDash val="solid"/>
                    </a:lnL>
                    <a:lnR>
                      <a:noFill/>
                    </a:lnR>
                    <a:lnT w="9525" cap="flat" cmpd="sng" algn="ctr">
                      <a:solidFill>
                        <a:srgbClr val="FFC425">
                          <a:shade val="95000"/>
                          <a:satMod val="105000"/>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b="1" kern="1200">
                          <a:solidFill>
                            <a:schemeClr val="lt1"/>
                          </a:solidFill>
                          <a:latin typeface="Arial"/>
                        </a:defRPr>
                      </a:lvl1pPr>
                      <a:lvl2pPr marL="457182" algn="l" defTabSz="914363" rtl="0" eaLnBrk="1" latinLnBrk="0" hangingPunct="1">
                        <a:defRPr sz="1800" b="1" kern="1200">
                          <a:solidFill>
                            <a:schemeClr val="lt1"/>
                          </a:solidFill>
                          <a:latin typeface="Arial"/>
                        </a:defRPr>
                      </a:lvl2pPr>
                      <a:lvl3pPr marL="914363" algn="l" defTabSz="914363" rtl="0" eaLnBrk="1" latinLnBrk="0" hangingPunct="1">
                        <a:defRPr sz="1800" b="1" kern="1200">
                          <a:solidFill>
                            <a:schemeClr val="lt1"/>
                          </a:solidFill>
                          <a:latin typeface="Arial"/>
                        </a:defRPr>
                      </a:lvl3pPr>
                      <a:lvl4pPr marL="1371545" algn="l" defTabSz="914363" rtl="0" eaLnBrk="1" latinLnBrk="0" hangingPunct="1">
                        <a:defRPr sz="1800" b="1" kern="1200">
                          <a:solidFill>
                            <a:schemeClr val="lt1"/>
                          </a:solidFill>
                          <a:latin typeface="Arial"/>
                        </a:defRPr>
                      </a:lvl4pPr>
                      <a:lvl5pPr marL="1828727" algn="l" defTabSz="914363" rtl="0" eaLnBrk="1" latinLnBrk="0" hangingPunct="1">
                        <a:defRPr sz="1800" b="1" kern="1200">
                          <a:solidFill>
                            <a:schemeClr val="lt1"/>
                          </a:solidFill>
                          <a:latin typeface="Arial"/>
                        </a:defRPr>
                      </a:lvl5pPr>
                      <a:lvl6pPr marL="2285909" algn="l" defTabSz="914363" rtl="0" eaLnBrk="1" latinLnBrk="0" hangingPunct="1">
                        <a:defRPr sz="1800" b="1" kern="1200">
                          <a:solidFill>
                            <a:schemeClr val="lt1"/>
                          </a:solidFill>
                          <a:latin typeface="Arial"/>
                        </a:defRPr>
                      </a:lvl6pPr>
                      <a:lvl7pPr marL="2743090" algn="l" defTabSz="914363" rtl="0" eaLnBrk="1" latinLnBrk="0" hangingPunct="1">
                        <a:defRPr sz="1800" b="1" kern="1200">
                          <a:solidFill>
                            <a:schemeClr val="lt1"/>
                          </a:solidFill>
                          <a:latin typeface="Arial"/>
                        </a:defRPr>
                      </a:lvl7pPr>
                      <a:lvl8pPr marL="3200272" algn="l" defTabSz="914363" rtl="0" eaLnBrk="1" latinLnBrk="0" hangingPunct="1">
                        <a:defRPr sz="1800" b="1" kern="1200">
                          <a:solidFill>
                            <a:schemeClr val="lt1"/>
                          </a:solidFill>
                          <a:latin typeface="Arial"/>
                        </a:defRPr>
                      </a:lvl8pPr>
                      <a:lvl9pPr marL="3657454" algn="l" defTabSz="914363" rtl="0" eaLnBrk="1" latinLnBrk="0" hangingPunct="1">
                        <a:defRPr sz="1800" b="1" kern="1200">
                          <a:solidFill>
                            <a:schemeClr val="lt1"/>
                          </a:solidFill>
                          <a:latin typeface="Arial"/>
                        </a:defRPr>
                      </a:lvl9pPr>
                    </a:lstStyle>
                    <a:p>
                      <a:pPr algn="ctr"/>
                      <a:r>
                        <a:rPr lang="en-US" sz="1400" dirty="0" smtClean="0"/>
                        <a:t>Schema</a:t>
                      </a:r>
                      <a:endParaRPr lang="en-US" sz="1400" dirty="0">
                        <a:solidFill>
                          <a:schemeClr val="bg1"/>
                        </a:solidFill>
                      </a:endParaRPr>
                    </a:p>
                  </a:txBody>
                  <a:tcPr anchor="ctr">
                    <a:lnL>
                      <a:noFill/>
                    </a:lnL>
                    <a:lnR>
                      <a:noFill/>
                    </a:lnR>
                    <a:lnT w="9525" cap="flat" cmpd="sng" algn="ctr">
                      <a:solidFill>
                        <a:srgbClr val="FFC425">
                          <a:shade val="95000"/>
                          <a:satMod val="105000"/>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b="1" kern="1200">
                          <a:solidFill>
                            <a:schemeClr val="lt1"/>
                          </a:solidFill>
                          <a:latin typeface="Arial"/>
                        </a:defRPr>
                      </a:lvl1pPr>
                      <a:lvl2pPr marL="457182" algn="l" defTabSz="914363" rtl="0" eaLnBrk="1" latinLnBrk="0" hangingPunct="1">
                        <a:defRPr sz="1800" b="1" kern="1200">
                          <a:solidFill>
                            <a:schemeClr val="lt1"/>
                          </a:solidFill>
                          <a:latin typeface="Arial"/>
                        </a:defRPr>
                      </a:lvl2pPr>
                      <a:lvl3pPr marL="914363" algn="l" defTabSz="914363" rtl="0" eaLnBrk="1" latinLnBrk="0" hangingPunct="1">
                        <a:defRPr sz="1800" b="1" kern="1200">
                          <a:solidFill>
                            <a:schemeClr val="lt1"/>
                          </a:solidFill>
                          <a:latin typeface="Arial"/>
                        </a:defRPr>
                      </a:lvl3pPr>
                      <a:lvl4pPr marL="1371545" algn="l" defTabSz="914363" rtl="0" eaLnBrk="1" latinLnBrk="0" hangingPunct="1">
                        <a:defRPr sz="1800" b="1" kern="1200">
                          <a:solidFill>
                            <a:schemeClr val="lt1"/>
                          </a:solidFill>
                          <a:latin typeface="Arial"/>
                        </a:defRPr>
                      </a:lvl4pPr>
                      <a:lvl5pPr marL="1828727" algn="l" defTabSz="914363" rtl="0" eaLnBrk="1" latinLnBrk="0" hangingPunct="1">
                        <a:defRPr sz="1800" b="1" kern="1200">
                          <a:solidFill>
                            <a:schemeClr val="lt1"/>
                          </a:solidFill>
                          <a:latin typeface="Arial"/>
                        </a:defRPr>
                      </a:lvl5pPr>
                      <a:lvl6pPr marL="2285909" algn="l" defTabSz="914363" rtl="0" eaLnBrk="1" latinLnBrk="0" hangingPunct="1">
                        <a:defRPr sz="1800" b="1" kern="1200">
                          <a:solidFill>
                            <a:schemeClr val="lt1"/>
                          </a:solidFill>
                          <a:latin typeface="Arial"/>
                        </a:defRPr>
                      </a:lvl6pPr>
                      <a:lvl7pPr marL="2743090" algn="l" defTabSz="914363" rtl="0" eaLnBrk="1" latinLnBrk="0" hangingPunct="1">
                        <a:defRPr sz="1800" b="1" kern="1200">
                          <a:solidFill>
                            <a:schemeClr val="lt1"/>
                          </a:solidFill>
                          <a:latin typeface="Arial"/>
                        </a:defRPr>
                      </a:lvl7pPr>
                      <a:lvl8pPr marL="3200272" algn="l" defTabSz="914363" rtl="0" eaLnBrk="1" latinLnBrk="0" hangingPunct="1">
                        <a:defRPr sz="1800" b="1" kern="1200">
                          <a:solidFill>
                            <a:schemeClr val="lt1"/>
                          </a:solidFill>
                          <a:latin typeface="Arial"/>
                        </a:defRPr>
                      </a:lvl8pPr>
                      <a:lvl9pPr marL="3657454" algn="l" defTabSz="914363" rtl="0" eaLnBrk="1" latinLnBrk="0" hangingPunct="1">
                        <a:defRPr sz="1800" b="1" kern="1200">
                          <a:solidFill>
                            <a:schemeClr val="lt1"/>
                          </a:solidFill>
                          <a:latin typeface="Arial"/>
                        </a:defRPr>
                      </a:lvl9pPr>
                    </a:lstStyle>
                    <a:p>
                      <a:pPr algn="ctr"/>
                      <a:r>
                        <a:rPr lang="en-US" sz="1400" dirty="0" smtClean="0"/>
                        <a:t>SQL Azure </a:t>
                      </a:r>
                      <a:r>
                        <a:rPr lang="en-US" sz="1400" dirty="0" err="1" smtClean="0"/>
                        <a:t>Compat</a:t>
                      </a:r>
                      <a:r>
                        <a:rPr lang="en-US" sz="1400" dirty="0" smtClean="0"/>
                        <a:t> Checks</a:t>
                      </a:r>
                      <a:endParaRPr lang="en-US" sz="1400" dirty="0">
                        <a:solidFill>
                          <a:schemeClr val="bg1"/>
                        </a:solidFill>
                      </a:endParaRPr>
                    </a:p>
                  </a:txBody>
                  <a:tcPr anchor="ctr">
                    <a:lnL>
                      <a:noFill/>
                    </a:lnL>
                    <a:lnR>
                      <a:noFill/>
                    </a:lnR>
                    <a:lnT w="9525" cap="flat" cmpd="sng" algn="ctr">
                      <a:solidFill>
                        <a:srgbClr val="FFC425">
                          <a:shade val="95000"/>
                          <a:satMod val="105000"/>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b="1" kern="1200">
                          <a:solidFill>
                            <a:schemeClr val="lt1"/>
                          </a:solidFill>
                          <a:latin typeface="Arial"/>
                        </a:defRPr>
                      </a:lvl1pPr>
                      <a:lvl2pPr marL="457182" algn="l" defTabSz="914363" rtl="0" eaLnBrk="1" latinLnBrk="0" hangingPunct="1">
                        <a:defRPr sz="1800" b="1" kern="1200">
                          <a:solidFill>
                            <a:schemeClr val="lt1"/>
                          </a:solidFill>
                          <a:latin typeface="Arial"/>
                        </a:defRPr>
                      </a:lvl2pPr>
                      <a:lvl3pPr marL="914363" algn="l" defTabSz="914363" rtl="0" eaLnBrk="1" latinLnBrk="0" hangingPunct="1">
                        <a:defRPr sz="1800" b="1" kern="1200">
                          <a:solidFill>
                            <a:schemeClr val="lt1"/>
                          </a:solidFill>
                          <a:latin typeface="Arial"/>
                        </a:defRPr>
                      </a:lvl3pPr>
                      <a:lvl4pPr marL="1371545" algn="l" defTabSz="914363" rtl="0" eaLnBrk="1" latinLnBrk="0" hangingPunct="1">
                        <a:defRPr sz="1800" b="1" kern="1200">
                          <a:solidFill>
                            <a:schemeClr val="lt1"/>
                          </a:solidFill>
                          <a:latin typeface="Arial"/>
                        </a:defRPr>
                      </a:lvl4pPr>
                      <a:lvl5pPr marL="1828727" algn="l" defTabSz="914363" rtl="0" eaLnBrk="1" latinLnBrk="0" hangingPunct="1">
                        <a:defRPr sz="1800" b="1" kern="1200">
                          <a:solidFill>
                            <a:schemeClr val="lt1"/>
                          </a:solidFill>
                          <a:latin typeface="Arial"/>
                        </a:defRPr>
                      </a:lvl5pPr>
                      <a:lvl6pPr marL="2285909" algn="l" defTabSz="914363" rtl="0" eaLnBrk="1" latinLnBrk="0" hangingPunct="1">
                        <a:defRPr sz="1800" b="1" kern="1200">
                          <a:solidFill>
                            <a:schemeClr val="lt1"/>
                          </a:solidFill>
                          <a:latin typeface="Arial"/>
                        </a:defRPr>
                      </a:lvl6pPr>
                      <a:lvl7pPr marL="2743090" algn="l" defTabSz="914363" rtl="0" eaLnBrk="1" latinLnBrk="0" hangingPunct="1">
                        <a:defRPr sz="1800" b="1" kern="1200">
                          <a:solidFill>
                            <a:schemeClr val="lt1"/>
                          </a:solidFill>
                          <a:latin typeface="Arial"/>
                        </a:defRPr>
                      </a:lvl7pPr>
                      <a:lvl8pPr marL="3200272" algn="l" defTabSz="914363" rtl="0" eaLnBrk="1" latinLnBrk="0" hangingPunct="1">
                        <a:defRPr sz="1800" b="1" kern="1200">
                          <a:solidFill>
                            <a:schemeClr val="lt1"/>
                          </a:solidFill>
                          <a:latin typeface="Arial"/>
                        </a:defRPr>
                      </a:lvl8pPr>
                      <a:lvl9pPr marL="3657454" algn="l" defTabSz="914363" rtl="0" eaLnBrk="1" latinLnBrk="0" hangingPunct="1">
                        <a:defRPr sz="1800" b="1" kern="1200">
                          <a:solidFill>
                            <a:schemeClr val="lt1"/>
                          </a:solidFill>
                          <a:latin typeface="Arial"/>
                        </a:defRPr>
                      </a:lvl9pPr>
                    </a:lstStyle>
                    <a:p>
                      <a:pPr algn="ctr"/>
                      <a:r>
                        <a:rPr lang="en-US" sz="1400" dirty="0" smtClean="0"/>
                        <a:t>Data</a:t>
                      </a:r>
                      <a:endParaRPr lang="en-US" sz="1400" dirty="0">
                        <a:solidFill>
                          <a:schemeClr val="bg1"/>
                        </a:solidFill>
                      </a:endParaRPr>
                    </a:p>
                  </a:txBody>
                  <a:tcPr anchor="ctr">
                    <a:lnL>
                      <a:noFill/>
                    </a:lnL>
                    <a:lnR>
                      <a:noFill/>
                    </a:lnR>
                    <a:lnT w="9525" cap="flat" cmpd="sng" algn="ctr">
                      <a:solidFill>
                        <a:srgbClr val="FFC425">
                          <a:shade val="95000"/>
                          <a:satMod val="105000"/>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b="1" kern="1200">
                          <a:solidFill>
                            <a:schemeClr val="lt1"/>
                          </a:solidFill>
                          <a:latin typeface="Arial"/>
                        </a:defRPr>
                      </a:lvl1pPr>
                      <a:lvl2pPr marL="457182" algn="l" defTabSz="914363" rtl="0" eaLnBrk="1" latinLnBrk="0" hangingPunct="1">
                        <a:defRPr sz="1800" b="1" kern="1200">
                          <a:solidFill>
                            <a:schemeClr val="lt1"/>
                          </a:solidFill>
                          <a:latin typeface="Arial"/>
                        </a:defRPr>
                      </a:lvl2pPr>
                      <a:lvl3pPr marL="914363" algn="l" defTabSz="914363" rtl="0" eaLnBrk="1" latinLnBrk="0" hangingPunct="1">
                        <a:defRPr sz="1800" b="1" kern="1200">
                          <a:solidFill>
                            <a:schemeClr val="lt1"/>
                          </a:solidFill>
                          <a:latin typeface="Arial"/>
                        </a:defRPr>
                      </a:lvl3pPr>
                      <a:lvl4pPr marL="1371545" algn="l" defTabSz="914363" rtl="0" eaLnBrk="1" latinLnBrk="0" hangingPunct="1">
                        <a:defRPr sz="1800" b="1" kern="1200">
                          <a:solidFill>
                            <a:schemeClr val="lt1"/>
                          </a:solidFill>
                          <a:latin typeface="Arial"/>
                        </a:defRPr>
                      </a:lvl4pPr>
                      <a:lvl5pPr marL="1828727" algn="l" defTabSz="914363" rtl="0" eaLnBrk="1" latinLnBrk="0" hangingPunct="1">
                        <a:defRPr sz="1800" b="1" kern="1200">
                          <a:solidFill>
                            <a:schemeClr val="lt1"/>
                          </a:solidFill>
                          <a:latin typeface="Arial"/>
                        </a:defRPr>
                      </a:lvl5pPr>
                      <a:lvl6pPr marL="2285909" algn="l" defTabSz="914363" rtl="0" eaLnBrk="1" latinLnBrk="0" hangingPunct="1">
                        <a:defRPr sz="1800" b="1" kern="1200">
                          <a:solidFill>
                            <a:schemeClr val="lt1"/>
                          </a:solidFill>
                          <a:latin typeface="Arial"/>
                        </a:defRPr>
                      </a:lvl6pPr>
                      <a:lvl7pPr marL="2743090" algn="l" defTabSz="914363" rtl="0" eaLnBrk="1" latinLnBrk="0" hangingPunct="1">
                        <a:defRPr sz="1800" b="1" kern="1200">
                          <a:solidFill>
                            <a:schemeClr val="lt1"/>
                          </a:solidFill>
                          <a:latin typeface="Arial"/>
                        </a:defRPr>
                      </a:lvl7pPr>
                      <a:lvl8pPr marL="3200272" algn="l" defTabSz="914363" rtl="0" eaLnBrk="1" latinLnBrk="0" hangingPunct="1">
                        <a:defRPr sz="1800" b="1" kern="1200">
                          <a:solidFill>
                            <a:schemeClr val="lt1"/>
                          </a:solidFill>
                          <a:latin typeface="Arial"/>
                        </a:defRPr>
                      </a:lvl8pPr>
                      <a:lvl9pPr marL="3657454" algn="l" defTabSz="914363" rtl="0" eaLnBrk="1" latinLnBrk="0" hangingPunct="1">
                        <a:defRPr sz="1800" b="1" kern="1200">
                          <a:solidFill>
                            <a:schemeClr val="lt1"/>
                          </a:solidFill>
                          <a:latin typeface="Arial"/>
                        </a:defRPr>
                      </a:lvl9pPr>
                    </a:lstStyle>
                    <a:p>
                      <a:pPr algn="ctr"/>
                      <a:r>
                        <a:rPr lang="en-US" sz="1400" dirty="0" smtClean="0"/>
                        <a:t>Data Transfer Efficiency</a:t>
                      </a:r>
                      <a:endParaRPr lang="en-US" sz="1400" dirty="0">
                        <a:solidFill>
                          <a:schemeClr val="bg1"/>
                        </a:solidFill>
                      </a:endParaRPr>
                    </a:p>
                  </a:txBody>
                  <a:tcPr anchor="ctr">
                    <a:lnL>
                      <a:noFill/>
                    </a:lnL>
                    <a:lnR>
                      <a:noFill/>
                    </a:lnR>
                    <a:lnT w="9525" cap="flat" cmpd="sng" algn="ctr">
                      <a:solidFill>
                        <a:srgbClr val="FFC425">
                          <a:shade val="95000"/>
                          <a:satMod val="105000"/>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b="1" kern="1200">
                          <a:solidFill>
                            <a:schemeClr val="lt1"/>
                          </a:solidFill>
                          <a:latin typeface="Arial"/>
                        </a:defRPr>
                      </a:lvl1pPr>
                      <a:lvl2pPr marL="457182" algn="l" defTabSz="914363" rtl="0" eaLnBrk="1" latinLnBrk="0" hangingPunct="1">
                        <a:defRPr sz="1800" b="1" kern="1200">
                          <a:solidFill>
                            <a:schemeClr val="lt1"/>
                          </a:solidFill>
                          <a:latin typeface="Arial"/>
                        </a:defRPr>
                      </a:lvl2pPr>
                      <a:lvl3pPr marL="914363" algn="l" defTabSz="914363" rtl="0" eaLnBrk="1" latinLnBrk="0" hangingPunct="1">
                        <a:defRPr sz="1800" b="1" kern="1200">
                          <a:solidFill>
                            <a:schemeClr val="lt1"/>
                          </a:solidFill>
                          <a:latin typeface="Arial"/>
                        </a:defRPr>
                      </a:lvl3pPr>
                      <a:lvl4pPr marL="1371545" algn="l" defTabSz="914363" rtl="0" eaLnBrk="1" latinLnBrk="0" hangingPunct="1">
                        <a:defRPr sz="1800" b="1" kern="1200">
                          <a:solidFill>
                            <a:schemeClr val="lt1"/>
                          </a:solidFill>
                          <a:latin typeface="Arial"/>
                        </a:defRPr>
                      </a:lvl4pPr>
                      <a:lvl5pPr marL="1828727" algn="l" defTabSz="914363" rtl="0" eaLnBrk="1" latinLnBrk="0" hangingPunct="1">
                        <a:defRPr sz="1800" b="1" kern="1200">
                          <a:solidFill>
                            <a:schemeClr val="lt1"/>
                          </a:solidFill>
                          <a:latin typeface="Arial"/>
                        </a:defRPr>
                      </a:lvl5pPr>
                      <a:lvl6pPr marL="2285909" algn="l" defTabSz="914363" rtl="0" eaLnBrk="1" latinLnBrk="0" hangingPunct="1">
                        <a:defRPr sz="1800" b="1" kern="1200">
                          <a:solidFill>
                            <a:schemeClr val="lt1"/>
                          </a:solidFill>
                          <a:latin typeface="Arial"/>
                        </a:defRPr>
                      </a:lvl6pPr>
                      <a:lvl7pPr marL="2743090" algn="l" defTabSz="914363" rtl="0" eaLnBrk="1" latinLnBrk="0" hangingPunct="1">
                        <a:defRPr sz="1800" b="1" kern="1200">
                          <a:solidFill>
                            <a:schemeClr val="lt1"/>
                          </a:solidFill>
                          <a:latin typeface="Arial"/>
                        </a:defRPr>
                      </a:lvl7pPr>
                      <a:lvl8pPr marL="3200272" algn="l" defTabSz="914363" rtl="0" eaLnBrk="1" latinLnBrk="0" hangingPunct="1">
                        <a:defRPr sz="1800" b="1" kern="1200">
                          <a:solidFill>
                            <a:schemeClr val="lt1"/>
                          </a:solidFill>
                          <a:latin typeface="Arial"/>
                        </a:defRPr>
                      </a:lvl8pPr>
                      <a:lvl9pPr marL="3657454" algn="l" defTabSz="914363" rtl="0" eaLnBrk="1" latinLnBrk="0" hangingPunct="1">
                        <a:defRPr sz="1800" b="1" kern="1200">
                          <a:solidFill>
                            <a:schemeClr val="lt1"/>
                          </a:solidFill>
                          <a:latin typeface="Arial"/>
                        </a:defRPr>
                      </a:lvl9pPr>
                    </a:lstStyle>
                    <a:p>
                      <a:r>
                        <a:rPr lang="en-US" sz="1400" dirty="0" smtClean="0"/>
                        <a:t>Notes</a:t>
                      </a:r>
                      <a:endParaRPr lang="en-US" sz="1400" dirty="0">
                        <a:solidFill>
                          <a:schemeClr val="bg1"/>
                        </a:solidFill>
                      </a:endParaRPr>
                    </a:p>
                  </a:txBody>
                  <a:tcPr anchor="ctr">
                    <a:lnL>
                      <a:noFill/>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chemeClr val="accent2"/>
                    </a:solidFill>
                  </a:tcPr>
                </a:tc>
              </a:tr>
              <a:tr h="384004">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r>
                        <a:rPr lang="en-US" sz="1400" b="1" dirty="0" smtClean="0"/>
                        <a:t>BCP</a:t>
                      </a:r>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25400" cap="flat" cmpd="sng" algn="ctr">
                      <a:solidFill>
                        <a:srgbClr val="FFFFFF"/>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No</a:t>
                      </a:r>
                      <a:endParaRPr lang="en-US" sz="1400" dirty="0"/>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25400" cap="flat" cmpd="sng" algn="ctr">
                      <a:solidFill>
                        <a:srgbClr val="FFFFFF"/>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N/A</a:t>
                      </a:r>
                      <a:endParaRPr lang="en-US" sz="1400" dirty="0"/>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25400" cap="flat" cmpd="sng" algn="ctr">
                      <a:solidFill>
                        <a:srgbClr val="FFFFFF"/>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Yes</a:t>
                      </a:r>
                      <a:endParaRPr lang="en-US" sz="1400" dirty="0"/>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25400" cap="flat" cmpd="sng" algn="ctr">
                      <a:solidFill>
                        <a:srgbClr val="FFFFFF"/>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Good</a:t>
                      </a:r>
                      <a:endParaRPr lang="en-US" sz="1400" dirty="0"/>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25400" cap="flat" cmpd="sng" algn="ctr">
                      <a:solidFill>
                        <a:srgbClr val="FFFFFF"/>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91440" indent="-91440">
                        <a:buFont typeface="Arial" pitchFamily="34" charset="0"/>
                        <a:buChar char="•"/>
                      </a:pPr>
                      <a:r>
                        <a:rPr lang="en-US" sz="1200" dirty="0" smtClean="0"/>
                        <a:t>Efficient transfer of data</a:t>
                      </a:r>
                      <a:r>
                        <a:rPr lang="en-US" sz="1200" baseline="0" dirty="0" smtClean="0"/>
                        <a:t> to existing table</a:t>
                      </a:r>
                      <a:endParaRPr lang="en-US" sz="1200" dirty="0"/>
                    </a:p>
                  </a:txBody>
                  <a:tcP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25400" cap="flat" cmpd="sng" algn="ctr">
                      <a:solidFill>
                        <a:srgbClr val="FFFFFF"/>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r>
              <a:tr h="536553">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400" b="1" dirty="0" smtClean="0"/>
                        <a:t>SSMS Generate Scripts wizard</a:t>
                      </a:r>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Yes</a:t>
                      </a:r>
                      <a:endParaRPr lang="en-US" sz="1400" dirty="0"/>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Some</a:t>
                      </a:r>
                      <a:endParaRPr lang="en-US" sz="1400" dirty="0"/>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Yes</a:t>
                      </a:r>
                      <a:endParaRPr lang="en-US" sz="1400" dirty="0"/>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Poor</a:t>
                      </a:r>
                      <a:endParaRPr lang="en-US" sz="1400" dirty="0"/>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91440" indent="-91440">
                        <a:buFont typeface="Arial" pitchFamily="34" charset="0"/>
                        <a:buChar char="•"/>
                      </a:pPr>
                      <a:r>
                        <a:rPr lang="en-US" sz="1200" dirty="0" smtClean="0"/>
                        <a:t>Good for smaller databases</a:t>
                      </a:r>
                    </a:p>
                    <a:p>
                      <a:pPr marL="91440" indent="-91440">
                        <a:buFont typeface="Arial" pitchFamily="34" charset="0"/>
                        <a:buChar char="•"/>
                      </a:pPr>
                      <a:r>
                        <a:rPr lang="en-US" sz="1200" dirty="0" smtClean="0"/>
                        <a:t>Has explicit option for SQL Azure script generation</a:t>
                      </a:r>
                    </a:p>
                  </a:txBody>
                  <a:tcP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r>
              <a:tr h="662801">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400" b="1" dirty="0" smtClean="0"/>
                        <a:t>SQL Server Import &amp; Export Data</a:t>
                      </a:r>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marR="0" indent="0" algn="ctr" defTabSz="914363" rtl="0" eaLnBrk="1" fontAlgn="auto" latinLnBrk="0" hangingPunct="1">
                        <a:lnSpc>
                          <a:spcPct val="100000"/>
                        </a:lnSpc>
                        <a:spcBef>
                          <a:spcPts val="0"/>
                        </a:spcBef>
                        <a:spcAft>
                          <a:spcPts val="0"/>
                        </a:spcAft>
                        <a:buClrTx/>
                        <a:buSzTx/>
                        <a:buFont typeface="Arial" pitchFamily="34" charset="0"/>
                        <a:buNone/>
                        <a:tabLst/>
                        <a:defRPr/>
                      </a:pPr>
                      <a:r>
                        <a:rPr lang="en-US" sz="1400" dirty="0" smtClean="0"/>
                        <a:t>No</a:t>
                      </a:r>
                      <a:endParaRPr lang="en-US" sz="1400" dirty="0"/>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N/A</a:t>
                      </a:r>
                      <a:endParaRPr lang="en-US" sz="1400" dirty="0"/>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Yes</a:t>
                      </a:r>
                      <a:endParaRPr lang="en-US" sz="1400" dirty="0"/>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Good</a:t>
                      </a:r>
                      <a:endParaRPr lang="en-US" sz="1400" dirty="0"/>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91440" marR="0" indent="-91440" algn="l" defTabSz="914363"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Simple UI on top of SSIS; also available in SSMS</a:t>
                      </a:r>
                    </a:p>
                  </a:txBody>
                  <a:tcP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r>
              <a:tr h="473429">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400" b="1" dirty="0" smtClean="0"/>
                        <a:t>SSIS</a:t>
                      </a:r>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No</a:t>
                      </a:r>
                      <a:endParaRPr lang="en-US" sz="1400" dirty="0"/>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N/A</a:t>
                      </a:r>
                      <a:endParaRPr lang="en-US" sz="1400" dirty="0"/>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Yes</a:t>
                      </a:r>
                      <a:endParaRPr lang="en-US" sz="1400" dirty="0"/>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Good</a:t>
                      </a:r>
                      <a:endParaRPr lang="en-US" sz="1400" dirty="0"/>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91440" marR="0" indent="-91440" algn="l" defTabSz="914363"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Most flexibility</a:t>
                      </a:r>
                    </a:p>
                  </a:txBody>
                  <a:tcP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r>
              <a:tr h="536553">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400" b="1" dirty="0" smtClean="0"/>
                        <a:t>SQL Azure Migration Wizard</a:t>
                      </a:r>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Yes</a:t>
                      </a:r>
                      <a:endParaRPr lang="en-US" sz="1400" dirty="0"/>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Yes</a:t>
                      </a:r>
                      <a:endParaRPr lang="en-US" sz="1400" dirty="0"/>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Yes</a:t>
                      </a:r>
                      <a:endParaRPr lang="en-US" sz="1400" dirty="0"/>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Good</a:t>
                      </a:r>
                      <a:endParaRPr lang="en-US" sz="1400" dirty="0"/>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91440" indent="-91440">
                        <a:buFont typeface="Arial" pitchFamily="34" charset="0"/>
                        <a:buChar char="•"/>
                      </a:pPr>
                      <a:r>
                        <a:rPr lang="en-US" sz="1200" dirty="0" smtClean="0"/>
                        <a:t>Great capabilities; e.g. evaluate trace files</a:t>
                      </a:r>
                    </a:p>
                    <a:p>
                      <a:pPr marL="91440" indent="-91440">
                        <a:buFont typeface="Arial" pitchFamily="34" charset="0"/>
                        <a:buChar char="•"/>
                      </a:pPr>
                      <a:r>
                        <a:rPr lang="en-US" sz="1200" dirty="0" smtClean="0"/>
                        <a:t>Open</a:t>
                      </a:r>
                      <a:r>
                        <a:rPr lang="en-US" sz="1200" baseline="0" dirty="0" smtClean="0"/>
                        <a:t> source on </a:t>
                      </a:r>
                      <a:r>
                        <a:rPr lang="en-US" sz="1200" baseline="0" dirty="0" err="1" smtClean="0"/>
                        <a:t>CodePlex</a:t>
                      </a:r>
                      <a:r>
                        <a:rPr lang="en-US" sz="1200" baseline="0" dirty="0" smtClean="0"/>
                        <a:t>;</a:t>
                      </a:r>
                    </a:p>
                    <a:p>
                      <a:pPr marL="91440" indent="-91440">
                        <a:buFont typeface="Arial" pitchFamily="34" charset="0"/>
                        <a:buChar char="•"/>
                      </a:pPr>
                      <a:r>
                        <a:rPr lang="en-US" sz="1200" baseline="0" dirty="0" smtClean="0"/>
                        <a:t>Not supported by MSFT</a:t>
                      </a:r>
                      <a:endParaRPr lang="en-US" sz="1200" b="1" dirty="0" smtClean="0">
                        <a:solidFill>
                          <a:schemeClr val="bg1"/>
                        </a:solidFill>
                      </a:endParaRPr>
                    </a:p>
                  </a:txBody>
                  <a:tcP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r>
              <a:tr h="384004">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400" b="1" dirty="0" smtClean="0"/>
                        <a:t>DAC (BACPAC)</a:t>
                      </a:r>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Yes</a:t>
                      </a:r>
                      <a:endParaRPr lang="en-US" sz="1400" dirty="0"/>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Yes</a:t>
                      </a:r>
                      <a:endParaRPr lang="en-US" sz="1400" dirty="0"/>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Yes</a:t>
                      </a:r>
                      <a:endParaRPr lang="en-US" sz="1400" dirty="0"/>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N/A</a:t>
                      </a:r>
                      <a:endParaRPr lang="en-US" sz="1400" dirty="0"/>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91440" indent="-91440">
                        <a:buFont typeface="Arial" pitchFamily="34" charset="0"/>
                        <a:buChar char="•"/>
                      </a:pPr>
                      <a:r>
                        <a:rPr lang="en-US" sz="1200" dirty="0" smtClean="0"/>
                        <a:t>Entity containing</a:t>
                      </a:r>
                      <a:r>
                        <a:rPr lang="en-US" sz="1200" baseline="0" dirty="0" smtClean="0"/>
                        <a:t> all database objects including data</a:t>
                      </a:r>
                      <a:endParaRPr lang="en-US" sz="1200" dirty="0" smtClean="0"/>
                    </a:p>
                    <a:p>
                      <a:pPr marL="91440" indent="-91440">
                        <a:buFont typeface="Arial" pitchFamily="34" charset="0"/>
                        <a:buChar char="•"/>
                      </a:pPr>
                      <a:r>
                        <a:rPr lang="en-US" sz="1200" dirty="0" smtClean="0"/>
                        <a:t>Full SQL Azure support</a:t>
                      </a:r>
                      <a:endParaRPr lang="en-US" sz="1200" dirty="0"/>
                    </a:p>
                  </a:txBody>
                  <a:tcP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r>
              <a:tr h="536553">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400" b="1" dirty="0" smtClean="0"/>
                        <a:t>DAC Database Import/Export</a:t>
                      </a:r>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Yes</a:t>
                      </a:r>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Yes</a:t>
                      </a:r>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Yes</a:t>
                      </a:r>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Good</a:t>
                      </a:r>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91440" indent="-91440">
                        <a:buFont typeface="Arial" pitchFamily="34" charset="0"/>
                        <a:buChar char="•"/>
                      </a:pPr>
                      <a:r>
                        <a:rPr lang="en-US" sz="1200" dirty="0" smtClean="0"/>
                        <a:t>Export/import of DAC plus data with DAC framework</a:t>
                      </a:r>
                    </a:p>
                    <a:p>
                      <a:pPr marL="91440" indent="-91440">
                        <a:buFont typeface="Arial" pitchFamily="34" charset="0"/>
                        <a:buChar char="•"/>
                      </a:pPr>
                      <a:r>
                        <a:rPr lang="en-US" sz="1200" dirty="0" smtClean="0"/>
                        <a:t>Preview</a:t>
                      </a:r>
                      <a:r>
                        <a:rPr lang="en-US" sz="1200" baseline="0" dirty="0" smtClean="0"/>
                        <a:t> available now on SQL Azure Labs; final release with SQL Server codenamed “Denali”</a:t>
                      </a:r>
                    </a:p>
                    <a:p>
                      <a:pPr marL="91440" indent="-91440">
                        <a:buFont typeface="Arial" pitchFamily="34" charset="0"/>
                        <a:buChar char="•"/>
                      </a:pPr>
                      <a:r>
                        <a:rPr lang="en-US" sz="1200" baseline="0" dirty="0" smtClean="0"/>
                        <a:t>Service for cloud-only support coming soon</a:t>
                      </a:r>
                      <a:endParaRPr lang="en-US" sz="1200" dirty="0" smtClean="0"/>
                    </a:p>
                  </a:txBody>
                  <a:tcP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r>
              <a:tr h="553118">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400" b="1" dirty="0" smtClean="0"/>
                        <a:t>SQL Database Copy</a:t>
                      </a:r>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Yes</a:t>
                      </a:r>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N/A</a:t>
                      </a:r>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Yes</a:t>
                      </a:r>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Good</a:t>
                      </a:r>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91440" indent="-91440">
                        <a:buFont typeface="Arial" pitchFamily="34" charset="0"/>
                        <a:buChar char="•"/>
                      </a:pPr>
                      <a:r>
                        <a:rPr lang="en-US" sz="1200" dirty="0" smtClean="0"/>
                        <a:t>Create </a:t>
                      </a:r>
                      <a:r>
                        <a:rPr lang="en-US" sz="1200" dirty="0" err="1" smtClean="0"/>
                        <a:t>transactionally</a:t>
                      </a:r>
                      <a:r>
                        <a:rPr lang="en-US" sz="1200" dirty="0" smtClean="0"/>
                        <a:t> consistent</a:t>
                      </a:r>
                      <a:r>
                        <a:rPr lang="en-US" sz="1200" baseline="0" dirty="0" smtClean="0"/>
                        <a:t> copy of SQL Azure database</a:t>
                      </a:r>
                    </a:p>
                    <a:p>
                      <a:pPr marL="91440" indent="-91440">
                        <a:buFont typeface="Arial" pitchFamily="34" charset="0"/>
                        <a:buChar char="•"/>
                      </a:pPr>
                      <a:r>
                        <a:rPr lang="en-US" sz="1200" baseline="0" dirty="0" smtClean="0"/>
                        <a:t>Currently within the same data center</a:t>
                      </a:r>
                      <a:endParaRPr lang="en-US" sz="1200" dirty="0" smtClean="0"/>
                    </a:p>
                  </a:txBody>
                  <a:tcP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r>
            </a:tbl>
          </a:graphicData>
        </a:graphic>
      </p:graphicFrame>
    </p:spTree>
    <p:extLst>
      <p:ext uri="{BB962C8B-B14F-4D97-AF65-F5344CB8AC3E}">
        <p14:creationId xmlns:p14="http://schemas.microsoft.com/office/powerpoint/2010/main" val="12666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610044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78678" y="2925416"/>
            <a:ext cx="11461685" cy="1378644"/>
          </a:xfrm>
        </p:spPr>
        <p:txBody>
          <a:bodyPr/>
          <a:lstStyle/>
          <a:p>
            <a:r>
              <a:rPr lang="en-US" dirty="0" smtClean="0"/>
              <a:t>DAC </a:t>
            </a:r>
            <a:r>
              <a:rPr lang="en-US" dirty="0" err="1" smtClean="0"/>
              <a:t>Fx</a:t>
            </a:r>
            <a:r>
              <a:rPr lang="en-US" dirty="0" smtClean="0"/>
              <a:t> and the SQL database Import / Export Service</a:t>
            </a:r>
            <a:endParaRPr lang="en-US" dirty="0"/>
          </a:p>
        </p:txBody>
      </p:sp>
    </p:spTree>
    <p:extLst>
      <p:ext uri="{BB962C8B-B14F-4D97-AF65-F5344CB8AC3E}">
        <p14:creationId xmlns:p14="http://schemas.microsoft.com/office/powerpoint/2010/main" val="106852529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a:xfrm>
            <a:off x="519112" y="228600"/>
            <a:ext cx="11149013" cy="747897"/>
          </a:xfrm>
        </p:spPr>
        <p:txBody>
          <a:bodyPr/>
          <a:lstStyle/>
          <a:p>
            <a:r>
              <a:rPr lang="en-US" dirty="0" smtClean="0"/>
              <a:t>Terminology</a:t>
            </a:r>
            <a:endParaRPr lang="en-US" dirty="0"/>
          </a:p>
        </p:txBody>
      </p:sp>
      <p:sp>
        <p:nvSpPr>
          <p:cNvPr id="944131" name="Rectangle 3"/>
          <p:cNvSpPr>
            <a:spLocks noGrp="1" noChangeArrowheads="1"/>
          </p:cNvSpPr>
          <p:nvPr>
            <p:ph type="body" sz="quarter" idx="10"/>
          </p:nvPr>
        </p:nvSpPr>
        <p:spPr>
          <a:xfrm>
            <a:off x="519112" y="1458431"/>
            <a:ext cx="11149013" cy="2626873"/>
          </a:xfrm>
        </p:spPr>
        <p:txBody>
          <a:bodyPr/>
          <a:lstStyle/>
          <a:p>
            <a:r>
              <a:rPr lang="en-US" sz="2800" dirty="0" smtClean="0">
                <a:gradFill>
                  <a:gsLst>
                    <a:gs pos="0">
                      <a:schemeClr val="accent2"/>
                    </a:gs>
                    <a:gs pos="100000">
                      <a:schemeClr val="accent2"/>
                    </a:gs>
                  </a:gsLst>
                  <a:lin ang="5400000" scaled="0"/>
                </a:gradFill>
              </a:rPr>
              <a:t>Some Definitions</a:t>
            </a:r>
            <a:endParaRPr lang="en-US" sz="2800" b="1" dirty="0" smtClean="0"/>
          </a:p>
          <a:p>
            <a:r>
              <a:rPr lang="en-US" sz="2000" b="1" dirty="0" smtClean="0"/>
              <a:t>DAC</a:t>
            </a:r>
            <a:r>
              <a:rPr lang="en-US" sz="2000" dirty="0" smtClean="0"/>
              <a:t> – Data-tier Application</a:t>
            </a:r>
          </a:p>
          <a:p>
            <a:r>
              <a:rPr lang="en-US" sz="2000" b="1" dirty="0" err="1" smtClean="0"/>
              <a:t>DACFx</a:t>
            </a:r>
            <a:r>
              <a:rPr lang="en-US" sz="2000" dirty="0" smtClean="0"/>
              <a:t> – DAC Framework</a:t>
            </a:r>
          </a:p>
          <a:p>
            <a:r>
              <a:rPr lang="en-US" sz="2000" b="1" dirty="0" smtClean="0"/>
              <a:t>DACPAC</a:t>
            </a:r>
            <a:r>
              <a:rPr lang="en-US" sz="2000" dirty="0" smtClean="0"/>
              <a:t> –Schema only artifact</a:t>
            </a:r>
          </a:p>
          <a:p>
            <a:r>
              <a:rPr lang="en-US" sz="2000" b="1" dirty="0" smtClean="0"/>
              <a:t>BACPAC</a:t>
            </a:r>
            <a:r>
              <a:rPr lang="en-US" sz="2000" dirty="0" smtClean="0"/>
              <a:t> – Deployment artifact  containing </a:t>
            </a:r>
            <a:r>
              <a:rPr lang="en-US" sz="2000" dirty="0" smtClean="0">
                <a:gradFill>
                  <a:gsLst>
                    <a:gs pos="0">
                      <a:srgbClr val="595959"/>
                    </a:gs>
                    <a:gs pos="100000">
                      <a:srgbClr val="595959"/>
                    </a:gs>
                  </a:gsLst>
                  <a:lin ang="5400000" scaled="0"/>
                </a:gradFill>
              </a:rPr>
              <a:t>schema </a:t>
            </a:r>
            <a:r>
              <a:rPr lang="en-US" sz="2000" b="1" dirty="0" smtClean="0">
                <a:gradFill>
                  <a:gsLst>
                    <a:gs pos="0">
                      <a:srgbClr val="595959"/>
                    </a:gs>
                    <a:gs pos="100000">
                      <a:srgbClr val="595959"/>
                    </a:gs>
                  </a:gsLst>
                  <a:lin ang="5400000" scaled="0"/>
                </a:gradFill>
              </a:rPr>
              <a:t>and</a:t>
            </a:r>
            <a:r>
              <a:rPr lang="en-US" sz="2000" dirty="0" smtClean="0">
                <a:gradFill>
                  <a:gsLst>
                    <a:gs pos="0">
                      <a:srgbClr val="595959"/>
                    </a:gs>
                    <a:gs pos="100000">
                      <a:srgbClr val="595959"/>
                    </a:gs>
                  </a:gsLst>
                  <a:lin ang="5400000" scaled="0"/>
                </a:gradFill>
              </a:rPr>
              <a:t> </a:t>
            </a:r>
            <a:r>
              <a:rPr lang="en-US" sz="2000" dirty="0" smtClean="0"/>
              <a:t>data</a:t>
            </a:r>
          </a:p>
          <a:p>
            <a:endParaRPr lang="en-US"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0018" y="1682803"/>
            <a:ext cx="4501485" cy="3376114"/>
          </a:xfrm>
          <a:prstGeom prst="rect">
            <a:avLst/>
          </a:prstGeom>
        </p:spPr>
      </p:pic>
    </p:spTree>
    <p:extLst>
      <p:ext uri="{BB962C8B-B14F-4D97-AF65-F5344CB8AC3E}">
        <p14:creationId xmlns:p14="http://schemas.microsoft.com/office/powerpoint/2010/main" val="299425568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a:xfrm>
            <a:off x="519112" y="228600"/>
            <a:ext cx="11149013" cy="747897"/>
          </a:xfrm>
        </p:spPr>
        <p:txBody>
          <a:bodyPr/>
          <a:lstStyle/>
          <a:p>
            <a:r>
              <a:rPr lang="en-US" dirty="0" smtClean="0"/>
              <a:t>DAC </a:t>
            </a:r>
            <a:r>
              <a:rPr lang="en-US" dirty="0" err="1" smtClean="0"/>
              <a:t>Fx</a:t>
            </a:r>
            <a:r>
              <a:rPr lang="en-US" dirty="0" smtClean="0"/>
              <a:t> (DAC Framework)</a:t>
            </a:r>
            <a:endParaRPr lang="en-US" dirty="0"/>
          </a:p>
        </p:txBody>
      </p:sp>
      <p:sp>
        <p:nvSpPr>
          <p:cNvPr id="944131" name="Rectangle 3"/>
          <p:cNvSpPr>
            <a:spLocks noGrp="1" noChangeArrowheads="1"/>
          </p:cNvSpPr>
          <p:nvPr>
            <p:ph type="body" sz="quarter" idx="10"/>
          </p:nvPr>
        </p:nvSpPr>
        <p:spPr>
          <a:xfrm>
            <a:off x="519112" y="1447799"/>
            <a:ext cx="6944944" cy="2349874"/>
          </a:xfrm>
        </p:spPr>
        <p:txBody>
          <a:bodyPr/>
          <a:lstStyle/>
          <a:p>
            <a:r>
              <a:rPr lang="en-US" sz="2800" dirty="0" smtClean="0">
                <a:gradFill>
                  <a:gsLst>
                    <a:gs pos="0">
                      <a:schemeClr val="accent2"/>
                    </a:gs>
                    <a:gs pos="100000">
                      <a:schemeClr val="accent2"/>
                    </a:gs>
                  </a:gsLst>
                  <a:lin ang="5400000" scaled="0"/>
                </a:gradFill>
              </a:rPr>
              <a:t>Client DAC Components</a:t>
            </a:r>
          </a:p>
          <a:p>
            <a:r>
              <a:rPr lang="en-US" sz="2000" dirty="0" smtClean="0">
                <a:latin typeface="+mn-lt"/>
              </a:rPr>
              <a:t>DACFX client library installed automatically by SQL Server</a:t>
            </a:r>
            <a:endParaRPr lang="en-US" sz="2000" dirty="0">
              <a:latin typeface="+mn-lt"/>
            </a:endParaRPr>
          </a:p>
          <a:p>
            <a:r>
              <a:rPr lang="en-US" sz="2000" dirty="0" smtClean="0">
                <a:latin typeface="+mn-lt"/>
              </a:rPr>
              <a:t>No need for additional client libraries or MSIs</a:t>
            </a:r>
          </a:p>
          <a:p>
            <a:r>
              <a:rPr lang="en-US" sz="2000" dirty="0" smtClean="0">
                <a:latin typeface="+mn-lt"/>
              </a:rPr>
              <a:t>Wizards provided in SSMS to create and distribute DACPAC/BACPAC</a:t>
            </a:r>
          </a:p>
          <a:p>
            <a:r>
              <a:rPr lang="en-US" sz="2000" dirty="0" smtClean="0">
                <a:latin typeface="+mn-lt"/>
              </a:rPr>
              <a:t>Simplify packaging and deployment of databases</a:t>
            </a:r>
          </a:p>
          <a:p>
            <a:endParaRPr lang="en-US" sz="2000" dirty="0">
              <a:latin typeface="+mj-lt"/>
            </a:endParaRP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1600" y="1653770"/>
            <a:ext cx="3999319" cy="3714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449334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a:xfrm>
            <a:off x="519112" y="228600"/>
            <a:ext cx="11149013" cy="747897"/>
          </a:xfrm>
        </p:spPr>
        <p:txBody>
          <a:bodyPr/>
          <a:lstStyle/>
          <a:p>
            <a:r>
              <a:rPr lang="en-US" dirty="0" smtClean="0"/>
              <a:t>Import/Export Service</a:t>
            </a:r>
            <a:endParaRPr lang="en-US" dirty="0"/>
          </a:p>
        </p:txBody>
      </p:sp>
      <p:sp>
        <p:nvSpPr>
          <p:cNvPr id="944131" name="Rectangle 3"/>
          <p:cNvSpPr>
            <a:spLocks noGrp="1" noChangeArrowheads="1"/>
          </p:cNvSpPr>
          <p:nvPr>
            <p:ph type="body" sz="quarter" idx="10"/>
          </p:nvPr>
        </p:nvSpPr>
        <p:spPr>
          <a:xfrm>
            <a:off x="519112" y="1447799"/>
            <a:ext cx="10751399" cy="1957459"/>
          </a:xfrm>
        </p:spPr>
        <p:txBody>
          <a:bodyPr/>
          <a:lstStyle/>
          <a:p>
            <a:r>
              <a:rPr lang="en-US" sz="2800" dirty="0">
                <a:gradFill>
                  <a:gsLst>
                    <a:gs pos="0">
                      <a:schemeClr val="accent2"/>
                    </a:gs>
                    <a:gs pos="100000">
                      <a:schemeClr val="accent2"/>
                    </a:gs>
                  </a:gsLst>
                  <a:lin ang="5400000" scaled="0"/>
                </a:gradFill>
              </a:rPr>
              <a:t>Simplified Migration</a:t>
            </a:r>
          </a:p>
          <a:p>
            <a:r>
              <a:rPr lang="en-US" sz="2000" dirty="0">
                <a:latin typeface="+mn-lt"/>
              </a:rPr>
              <a:t>Import/Export between </a:t>
            </a:r>
            <a:r>
              <a:rPr lang="en-US" sz="2000" dirty="0" smtClean="0">
                <a:latin typeface="+mn-lt"/>
              </a:rPr>
              <a:t>Windows Azure SQL Database </a:t>
            </a:r>
            <a:r>
              <a:rPr lang="en-US" sz="2000" dirty="0">
                <a:latin typeface="+mn-lt"/>
              </a:rPr>
              <a:t>and Blob Storage</a:t>
            </a:r>
          </a:p>
          <a:p>
            <a:r>
              <a:rPr lang="en-US" sz="2000" dirty="0" smtClean="0">
                <a:latin typeface="+mn-lt"/>
              </a:rPr>
              <a:t>Export and Import a logical backup file containing schema definition and data</a:t>
            </a:r>
          </a:p>
          <a:p>
            <a:r>
              <a:rPr lang="en-US" sz="2000" dirty="0" smtClean="0">
                <a:latin typeface="+mn-lt"/>
              </a:rPr>
              <a:t>Copy databases  between SQL Database servers</a:t>
            </a:r>
          </a:p>
          <a:p>
            <a:r>
              <a:rPr lang="en-US" sz="2000" dirty="0" smtClean="0">
                <a:latin typeface="+mn-lt"/>
              </a:rPr>
              <a:t>Migrate from SQL Server on-premises to SQL Database</a:t>
            </a:r>
            <a:endParaRPr lang="en-US" sz="2000" dirty="0">
              <a:latin typeface="+mn-lt"/>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0017" y="3584131"/>
            <a:ext cx="6206309" cy="1050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809608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Arrow Connector 11"/>
          <p:cNvCxnSpPr>
            <a:stCxn id="5" idx="0"/>
            <a:endCxn id="9" idx="2"/>
          </p:cNvCxnSpPr>
          <p:nvPr/>
        </p:nvCxnSpPr>
        <p:spPr>
          <a:xfrm flipV="1">
            <a:off x="6132879" y="3425702"/>
            <a:ext cx="9846" cy="2021789"/>
          </a:xfrm>
          <a:prstGeom prst="straightConnector1">
            <a:avLst/>
          </a:prstGeom>
          <a:ln w="22225">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bwMode="auto">
          <a:xfrm>
            <a:off x="5114295" y="5128456"/>
            <a:ext cx="5480807" cy="1399939"/>
          </a:xfrm>
          <a:prstGeom prst="rect">
            <a:avLst/>
          </a:prstGeom>
          <a:solidFill>
            <a:srgbClr val="FCFCFC"/>
          </a:solid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000" dirty="0" smtClean="0">
                <a:gradFill>
                  <a:gsLst>
                    <a:gs pos="0">
                      <a:schemeClr val="accent2"/>
                    </a:gs>
                    <a:gs pos="100000">
                      <a:schemeClr val="accent2"/>
                    </a:gs>
                  </a:gsLst>
                  <a:lin ang="5400000" scaled="0"/>
                </a:gradFill>
              </a:rPr>
              <a:t>On-Premises</a:t>
            </a:r>
          </a:p>
        </p:txBody>
      </p:sp>
      <p:pic>
        <p:nvPicPr>
          <p:cNvPr id="49" name="Rectangle 33861"/>
          <p:cNvPicPr>
            <a:picLocks noChangeAspect="1" noChangeArrowheads="1"/>
          </p:cNvPicPr>
          <p:nvPr/>
        </p:nvPicPr>
        <p:blipFill>
          <a:blip r:embed="rId3" cstate="print"/>
          <a:srcRect/>
          <a:stretch>
            <a:fillRect/>
          </a:stretch>
        </p:blipFill>
        <p:spPr bwMode="auto">
          <a:xfrm>
            <a:off x="4645685" y="860950"/>
            <a:ext cx="7379773" cy="3303458"/>
          </a:xfrm>
          <a:prstGeom prst="rect">
            <a:avLst/>
          </a:prstGeom>
          <a:noFill/>
          <a:ln w="9525">
            <a:noFill/>
            <a:miter lim="800000"/>
            <a:headEnd/>
            <a:tailEnd/>
          </a:ln>
        </p:spPr>
      </p:pic>
      <p:cxnSp>
        <p:nvCxnSpPr>
          <p:cNvPr id="13" name="Straight Arrow Connector 12"/>
          <p:cNvCxnSpPr>
            <a:endCxn id="56" idx="1"/>
          </p:cNvCxnSpPr>
          <p:nvPr/>
        </p:nvCxnSpPr>
        <p:spPr>
          <a:xfrm>
            <a:off x="6660737" y="3082948"/>
            <a:ext cx="1438506" cy="0"/>
          </a:xfrm>
          <a:prstGeom prst="straightConnector1">
            <a:avLst/>
          </a:prstGeom>
          <a:ln w="1905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8071069" y="1459835"/>
            <a:ext cx="1969240" cy="844368"/>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gradFill>
                  <a:gsLst>
                    <a:gs pos="0">
                      <a:schemeClr val="accent2"/>
                    </a:gs>
                    <a:gs pos="100000">
                      <a:schemeClr val="accent2"/>
                    </a:gs>
                  </a:gsLst>
                  <a:lin ang="5400000" scaled="0"/>
                </a:gradFill>
              </a:rPr>
              <a:t>SQL Database</a:t>
            </a:r>
            <a:endParaRPr lang="en-US" sz="1400" dirty="0">
              <a:gradFill>
                <a:gsLst>
                  <a:gs pos="0">
                    <a:schemeClr val="accent2"/>
                  </a:gs>
                  <a:gs pos="100000">
                    <a:schemeClr val="accent2"/>
                  </a:gs>
                </a:gsLst>
                <a:lin ang="5400000" scaled="0"/>
              </a:gradFill>
            </a:endParaRPr>
          </a:p>
        </p:txBody>
      </p:sp>
      <p:pic>
        <p:nvPicPr>
          <p:cNvPr id="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8040" y="1743852"/>
            <a:ext cx="446076" cy="475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bwMode="auto">
          <a:xfrm>
            <a:off x="5624713" y="2190262"/>
            <a:ext cx="1036024" cy="1235440"/>
          </a:xfrm>
          <a:prstGeom prst="rect">
            <a:avLst/>
          </a:prstGeom>
          <a:solidFill>
            <a:srgbClr val="FCFCFC"/>
          </a:solid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sz="1100" b="1" dirty="0" smtClean="0">
                <a:solidFill>
                  <a:schemeClr val="tx1"/>
                </a:solidFill>
              </a:rPr>
              <a:t>Blob Storage</a:t>
            </a:r>
            <a:endParaRPr lang="en-US" sz="2200" b="1" dirty="0" smtClean="0">
              <a:solidFill>
                <a:schemeClr val="tx1"/>
              </a:solidFill>
            </a:endParaRPr>
          </a:p>
        </p:txBody>
      </p:sp>
      <p:pic>
        <p:nvPicPr>
          <p:cNvPr id="3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2405" y="2292802"/>
            <a:ext cx="260282" cy="259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6981" y="2292802"/>
            <a:ext cx="260282" cy="259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8282" y="2292802"/>
            <a:ext cx="260282" cy="259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8133" y="2627281"/>
            <a:ext cx="260282" cy="259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1594" y="2946539"/>
            <a:ext cx="260282" cy="259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2709" y="2627281"/>
            <a:ext cx="260282" cy="259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9820" y="2627281"/>
            <a:ext cx="260282" cy="259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2709" y="2946539"/>
            <a:ext cx="260282" cy="259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9820" y="2946539"/>
            <a:ext cx="260282" cy="259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 name="Rectangle 55"/>
          <p:cNvSpPr/>
          <p:nvPr/>
        </p:nvSpPr>
        <p:spPr bwMode="auto">
          <a:xfrm>
            <a:off x="8099243" y="2775736"/>
            <a:ext cx="1919800" cy="614424"/>
          </a:xfrm>
          <a:prstGeom prst="rect">
            <a:avLst/>
          </a:prstGeom>
          <a:solidFill>
            <a:srgbClr val="FCFCFC"/>
          </a:solid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err="1">
                <a:gradFill>
                  <a:gsLst>
                    <a:gs pos="0">
                      <a:schemeClr val="accent2"/>
                    </a:gs>
                    <a:gs pos="100000">
                      <a:schemeClr val="accent2"/>
                    </a:gs>
                  </a:gsLst>
                  <a:lin ang="5400000" scaled="0"/>
                </a:gradFill>
              </a:rPr>
              <a:t>DACFx</a:t>
            </a:r>
            <a:endParaRPr lang="en-US" sz="1400" dirty="0">
              <a:gradFill>
                <a:gsLst>
                  <a:gs pos="0">
                    <a:schemeClr val="accent2"/>
                  </a:gs>
                  <a:gs pos="100000">
                    <a:schemeClr val="accent2"/>
                  </a:gs>
                </a:gsLst>
                <a:lin ang="5400000" scaled="0"/>
              </a:gradFill>
            </a:endParaRPr>
          </a:p>
          <a:p>
            <a:pPr algn="ctr" defTabSz="914099" fontAlgn="base">
              <a:spcBef>
                <a:spcPct val="0"/>
              </a:spcBef>
              <a:spcAft>
                <a:spcPct val="0"/>
              </a:spcAft>
            </a:pPr>
            <a:r>
              <a:rPr lang="en-US" sz="1400" dirty="0">
                <a:gradFill>
                  <a:gsLst>
                    <a:gs pos="0">
                      <a:schemeClr val="accent2"/>
                    </a:gs>
                    <a:gs pos="100000">
                      <a:schemeClr val="accent2"/>
                    </a:gs>
                  </a:gsLst>
                  <a:lin ang="5400000" scaled="0"/>
                </a:gradFill>
              </a:rPr>
              <a:t>Import/Export Service</a:t>
            </a:r>
          </a:p>
        </p:txBody>
      </p:sp>
      <p:cxnSp>
        <p:nvCxnSpPr>
          <p:cNvPr id="59" name="Straight Arrow Connector 58"/>
          <p:cNvCxnSpPr>
            <a:stCxn id="56" idx="0"/>
            <a:endCxn id="2" idx="2"/>
          </p:cNvCxnSpPr>
          <p:nvPr/>
        </p:nvCxnSpPr>
        <p:spPr>
          <a:xfrm flipH="1" flipV="1">
            <a:off x="9055689" y="2304203"/>
            <a:ext cx="3454" cy="471533"/>
          </a:xfrm>
          <a:prstGeom prst="straightConnector1">
            <a:avLst/>
          </a:prstGeom>
          <a:ln w="1905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9009845" y="2429149"/>
            <a:ext cx="2558378" cy="246221"/>
          </a:xfrm>
          <a:prstGeom prst="rect">
            <a:avLst/>
          </a:prstGeom>
          <a:noFill/>
        </p:spPr>
        <p:txBody>
          <a:bodyPr wrap="square" rtlCol="0">
            <a:spAutoFit/>
          </a:bodyPr>
          <a:lstStyle/>
          <a:p>
            <a:r>
              <a:rPr lang="en-US" sz="1000" b="1" dirty="0" smtClean="0"/>
              <a:t> SQL Database Service Import / Export</a:t>
            </a:r>
          </a:p>
        </p:txBody>
      </p:sp>
      <p:grpSp>
        <p:nvGrpSpPr>
          <p:cNvPr id="11" name="Group 10"/>
          <p:cNvGrpSpPr/>
          <p:nvPr/>
        </p:nvGrpSpPr>
        <p:grpSpPr>
          <a:xfrm>
            <a:off x="5780199" y="4070218"/>
            <a:ext cx="725471" cy="499343"/>
            <a:chOff x="5780199" y="4298809"/>
            <a:chExt cx="725471" cy="499343"/>
          </a:xfrm>
        </p:grpSpPr>
        <p:pic>
          <p:nvPicPr>
            <p:cNvPr id="6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4660" y="4298809"/>
              <a:ext cx="472322" cy="470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TextBox 70"/>
            <p:cNvSpPr txBox="1"/>
            <p:nvPr/>
          </p:nvSpPr>
          <p:spPr>
            <a:xfrm>
              <a:off x="5780199" y="4382654"/>
              <a:ext cx="725471" cy="415498"/>
            </a:xfrm>
            <a:prstGeom prst="rect">
              <a:avLst/>
            </a:prstGeom>
            <a:noFill/>
          </p:spPr>
          <p:txBody>
            <a:bodyPr wrap="square" rtlCol="0">
              <a:spAutoFit/>
            </a:bodyPr>
            <a:lstStyle/>
            <a:p>
              <a:pPr algn="ctr"/>
              <a:r>
                <a:rPr lang="en-US" sz="700" b="1" dirty="0" smtClean="0"/>
                <a:t>BACPAC</a:t>
              </a:r>
            </a:p>
            <a:p>
              <a:pPr algn="ctr"/>
              <a:r>
                <a:rPr lang="en-US" sz="700" b="1" dirty="0" smtClean="0"/>
                <a:t>Upload/</a:t>
              </a:r>
            </a:p>
            <a:p>
              <a:pPr algn="ctr"/>
              <a:r>
                <a:rPr lang="en-US" sz="700" b="1" dirty="0" smtClean="0"/>
                <a:t>Download</a:t>
              </a:r>
              <a:endParaRPr lang="en-US" sz="700" b="1" dirty="0"/>
            </a:p>
          </p:txBody>
        </p:sp>
      </p:grpSp>
      <p:sp>
        <p:nvSpPr>
          <p:cNvPr id="3" name="Title 2"/>
          <p:cNvSpPr>
            <a:spLocks noGrp="1"/>
          </p:cNvSpPr>
          <p:nvPr>
            <p:ph type="title"/>
          </p:nvPr>
        </p:nvSpPr>
        <p:spPr>
          <a:xfrm>
            <a:off x="519112" y="228600"/>
            <a:ext cx="11149013" cy="747897"/>
          </a:xfrm>
        </p:spPr>
        <p:txBody>
          <a:bodyPr/>
          <a:lstStyle/>
          <a:p>
            <a:r>
              <a:rPr lang="en-US" dirty="0"/>
              <a:t>Architecture</a:t>
            </a:r>
          </a:p>
        </p:txBody>
      </p:sp>
      <p:pic>
        <p:nvPicPr>
          <p:cNvPr id="6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0170" y="1743852"/>
            <a:ext cx="446076" cy="475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8290" y="1743852"/>
            <a:ext cx="446076" cy="475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Arrow Connector 9"/>
          <p:cNvCxnSpPr/>
          <p:nvPr/>
        </p:nvCxnSpPr>
        <p:spPr>
          <a:xfrm flipV="1">
            <a:off x="6328282" y="5826948"/>
            <a:ext cx="2607440" cy="1477"/>
          </a:xfrm>
          <a:prstGeom prst="straightConnector1">
            <a:avLst/>
          </a:prstGeom>
          <a:ln w="22225">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802630" y="5864881"/>
            <a:ext cx="1881485" cy="152349"/>
          </a:xfrm>
          <a:prstGeom prst="rect">
            <a:avLst/>
          </a:prstGeom>
          <a:noFill/>
        </p:spPr>
        <p:txBody>
          <a:bodyPr wrap="square" lIns="0" tIns="0" rIns="0" bIns="0" rtlCol="0">
            <a:spAutoFit/>
          </a:bodyPr>
          <a:lstStyle/>
          <a:p>
            <a:pPr>
              <a:lnSpc>
                <a:spcPct val="90000"/>
              </a:lnSpc>
              <a:spcBef>
                <a:spcPct val="20000"/>
              </a:spcBef>
              <a:buSzPct val="80000"/>
            </a:pPr>
            <a:r>
              <a:rPr lang="en-US" sz="1100" b="1" dirty="0" smtClean="0"/>
              <a:t>Client-side Import/Export</a:t>
            </a:r>
            <a:endParaRPr lang="en-US" sz="1100" b="1" dirty="0"/>
          </a:p>
        </p:txBody>
      </p:sp>
      <p:sp>
        <p:nvSpPr>
          <p:cNvPr id="36" name="Rectangle 3"/>
          <p:cNvSpPr>
            <a:spLocks noGrp="1" noChangeArrowheads="1"/>
          </p:cNvSpPr>
          <p:nvPr>
            <p:ph type="body" sz="quarter" idx="10"/>
          </p:nvPr>
        </p:nvSpPr>
        <p:spPr>
          <a:xfrm>
            <a:off x="519112" y="1447800"/>
            <a:ext cx="4126573" cy="1565044"/>
          </a:xfrm>
        </p:spPr>
        <p:txBody>
          <a:bodyPr/>
          <a:lstStyle/>
          <a:p>
            <a:r>
              <a:rPr lang="en-US" sz="2800" dirty="0" smtClean="0">
                <a:gradFill>
                  <a:gsLst>
                    <a:gs pos="0">
                      <a:schemeClr val="accent2"/>
                    </a:gs>
                    <a:gs pos="100000">
                      <a:schemeClr val="accent2"/>
                    </a:gs>
                  </a:gsLst>
                  <a:lin ang="5400000" scaled="0"/>
                </a:gradFill>
              </a:rPr>
              <a:t>Windows Azure</a:t>
            </a:r>
            <a:endParaRPr lang="en-US" sz="2800" b="1" dirty="0" smtClean="0">
              <a:gradFill>
                <a:gsLst>
                  <a:gs pos="0">
                    <a:srgbClr val="595959"/>
                  </a:gs>
                  <a:gs pos="100000">
                    <a:srgbClr val="595959"/>
                  </a:gs>
                </a:gsLst>
                <a:lin ang="5400000" scaled="0"/>
              </a:gradFill>
            </a:endParaRPr>
          </a:p>
          <a:p>
            <a:r>
              <a:rPr lang="en-US" sz="2000" dirty="0" smtClean="0">
                <a:gradFill>
                  <a:gsLst>
                    <a:gs pos="0">
                      <a:srgbClr val="595959"/>
                    </a:gs>
                    <a:gs pos="100000">
                      <a:srgbClr val="595959"/>
                    </a:gs>
                  </a:gsLst>
                  <a:lin ang="5400000" scaled="0"/>
                </a:gradFill>
                <a:latin typeface="+mn-lt"/>
              </a:rPr>
              <a:t>Blob Storage</a:t>
            </a:r>
          </a:p>
          <a:p>
            <a:r>
              <a:rPr lang="en-US" sz="2000" dirty="0" smtClean="0">
                <a:gradFill>
                  <a:gsLst>
                    <a:gs pos="0">
                      <a:srgbClr val="595959"/>
                    </a:gs>
                    <a:gs pos="100000">
                      <a:srgbClr val="595959"/>
                    </a:gs>
                  </a:gsLst>
                  <a:lin ang="5400000" scaled="0"/>
                </a:gradFill>
                <a:latin typeface="+mn-lt"/>
              </a:rPr>
              <a:t>SQL Database</a:t>
            </a:r>
            <a:endParaRPr lang="en-US" sz="2000" dirty="0">
              <a:gradFill>
                <a:gsLst>
                  <a:gs pos="0">
                    <a:srgbClr val="595959"/>
                  </a:gs>
                  <a:gs pos="100000">
                    <a:srgbClr val="595959"/>
                  </a:gs>
                </a:gsLst>
                <a:lin ang="5400000" scaled="0"/>
              </a:gradFill>
              <a:latin typeface="+mn-lt"/>
            </a:endParaRPr>
          </a:p>
          <a:p>
            <a:r>
              <a:rPr lang="en-US" sz="2000" dirty="0" smtClean="0">
                <a:gradFill>
                  <a:gsLst>
                    <a:gs pos="0">
                      <a:srgbClr val="595959"/>
                    </a:gs>
                    <a:gs pos="100000">
                      <a:srgbClr val="595959"/>
                    </a:gs>
                  </a:gsLst>
                  <a:lin ang="5400000" scaled="0"/>
                </a:gradFill>
                <a:latin typeface="+mn-lt"/>
              </a:rPr>
              <a:t>DAC </a:t>
            </a:r>
            <a:r>
              <a:rPr lang="en-US" sz="2000" dirty="0" err="1" smtClean="0">
                <a:gradFill>
                  <a:gsLst>
                    <a:gs pos="0">
                      <a:srgbClr val="595959"/>
                    </a:gs>
                    <a:gs pos="100000">
                      <a:srgbClr val="595959"/>
                    </a:gs>
                  </a:gsLst>
                  <a:lin ang="5400000" scaled="0"/>
                </a:gradFill>
                <a:latin typeface="+mn-lt"/>
              </a:rPr>
              <a:t>Fx</a:t>
            </a:r>
            <a:r>
              <a:rPr lang="en-US" sz="2000" dirty="0" smtClean="0">
                <a:gradFill>
                  <a:gsLst>
                    <a:gs pos="0">
                      <a:srgbClr val="595959"/>
                    </a:gs>
                    <a:gs pos="100000">
                      <a:srgbClr val="595959"/>
                    </a:gs>
                  </a:gsLst>
                  <a:lin ang="5400000" scaled="0"/>
                </a:gradFill>
                <a:latin typeface="+mn-lt"/>
              </a:rPr>
              <a:t> Import/Export </a:t>
            </a:r>
            <a:r>
              <a:rPr lang="en-US" sz="2000" dirty="0">
                <a:gradFill>
                  <a:gsLst>
                    <a:gs pos="0">
                      <a:srgbClr val="595959"/>
                    </a:gs>
                    <a:gs pos="100000">
                      <a:srgbClr val="595959"/>
                    </a:gs>
                  </a:gsLst>
                  <a:lin ang="5400000" scaled="0"/>
                </a:gradFill>
                <a:latin typeface="+mn-lt"/>
              </a:rPr>
              <a:t>service </a:t>
            </a:r>
          </a:p>
        </p:txBody>
      </p:sp>
      <p:sp>
        <p:nvSpPr>
          <p:cNvPr id="40" name="Rectangle 39"/>
          <p:cNvSpPr/>
          <p:nvPr/>
        </p:nvSpPr>
        <p:spPr>
          <a:xfrm>
            <a:off x="7054371" y="2741569"/>
            <a:ext cx="630972" cy="620316"/>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400" dirty="0">
              <a:gradFill>
                <a:gsLst>
                  <a:gs pos="0">
                    <a:schemeClr val="accent2"/>
                  </a:gs>
                  <a:gs pos="100000">
                    <a:schemeClr val="accent2"/>
                  </a:gs>
                </a:gsLst>
                <a:lin ang="5400000" scaled="0"/>
              </a:gradFill>
            </a:endParaRPr>
          </a:p>
        </p:txBody>
      </p:sp>
      <p:grpSp>
        <p:nvGrpSpPr>
          <p:cNvPr id="8" name="Group 7"/>
          <p:cNvGrpSpPr/>
          <p:nvPr/>
        </p:nvGrpSpPr>
        <p:grpSpPr>
          <a:xfrm>
            <a:off x="7075245" y="2837726"/>
            <a:ext cx="612082" cy="527667"/>
            <a:chOff x="7044765" y="2540546"/>
            <a:chExt cx="612082" cy="527667"/>
          </a:xfrm>
        </p:grpSpPr>
        <p:pic>
          <p:nvPicPr>
            <p:cNvPr id="5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6114" y="2540546"/>
              <a:ext cx="429384" cy="42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TextBox 57"/>
            <p:cNvSpPr txBox="1"/>
            <p:nvPr/>
          </p:nvSpPr>
          <p:spPr>
            <a:xfrm>
              <a:off x="7044765" y="2606548"/>
              <a:ext cx="612082" cy="461665"/>
            </a:xfrm>
            <a:prstGeom prst="rect">
              <a:avLst/>
            </a:prstGeom>
            <a:noFill/>
          </p:spPr>
          <p:txBody>
            <a:bodyPr wrap="square" rtlCol="0">
              <a:spAutoFit/>
            </a:bodyPr>
            <a:lstStyle/>
            <a:p>
              <a:pPr algn="ctr"/>
              <a:r>
                <a:rPr lang="en-US" sz="800" b="1" dirty="0" smtClean="0"/>
                <a:t>BACPAC</a:t>
              </a:r>
            </a:p>
            <a:p>
              <a:pPr algn="ctr"/>
              <a:r>
                <a:rPr lang="en-US" sz="800" b="1" dirty="0" smtClean="0"/>
                <a:t>Copy</a:t>
              </a:r>
              <a:endParaRPr lang="en-US" sz="800" b="1" dirty="0"/>
            </a:p>
          </p:txBody>
        </p:sp>
      </p:grpSp>
      <p:cxnSp>
        <p:nvCxnSpPr>
          <p:cNvPr id="48" name="Straight Arrow Connector 47"/>
          <p:cNvCxnSpPr/>
          <p:nvPr/>
        </p:nvCxnSpPr>
        <p:spPr>
          <a:xfrm flipV="1">
            <a:off x="8684116" y="3379416"/>
            <a:ext cx="0" cy="1190145"/>
          </a:xfrm>
          <a:prstGeom prst="straightConnector1">
            <a:avLst/>
          </a:prstGeom>
          <a:ln w="22225">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bwMode="auto">
          <a:xfrm>
            <a:off x="7442849" y="4436596"/>
            <a:ext cx="1616294" cy="525328"/>
          </a:xfrm>
          <a:prstGeom prst="rect">
            <a:avLst/>
          </a:prstGeom>
          <a:solidFill>
            <a:srgbClr val="FCFCFC"/>
          </a:solid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gradFill>
                  <a:gsLst>
                    <a:gs pos="0">
                      <a:schemeClr val="accent2"/>
                    </a:gs>
                    <a:gs pos="100000">
                      <a:schemeClr val="accent2"/>
                    </a:gs>
                  </a:gsLst>
                  <a:lin ang="5400000" scaled="0"/>
                </a:gradFill>
              </a:rPr>
              <a:t>Import / Export Request (REST)</a:t>
            </a:r>
            <a:endParaRPr lang="en-US" sz="1400" dirty="0">
              <a:gradFill>
                <a:gsLst>
                  <a:gs pos="0">
                    <a:schemeClr val="accent2"/>
                  </a:gs>
                  <a:gs pos="100000">
                    <a:schemeClr val="accent2"/>
                  </a:gs>
                </a:gsLst>
                <a:lin ang="5400000" scaled="0"/>
              </a:gradFill>
            </a:endParaRPr>
          </a:p>
        </p:txBody>
      </p:sp>
      <p:cxnSp>
        <p:nvCxnSpPr>
          <p:cNvPr id="20" name="Straight Connector 19"/>
          <p:cNvCxnSpPr/>
          <p:nvPr/>
        </p:nvCxnSpPr>
        <p:spPr>
          <a:xfrm flipV="1">
            <a:off x="6262991" y="4767840"/>
            <a:ext cx="0" cy="748231"/>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2" descr="C:\Users\scottkl\AppData\Local\Microsoft\Windows\Temporary Internet Files\Content.IE5\GKLOYO71\MC900434845[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68115" y="5447491"/>
            <a:ext cx="729528" cy="729528"/>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p:cNvCxnSpPr/>
          <p:nvPr/>
        </p:nvCxnSpPr>
        <p:spPr>
          <a:xfrm>
            <a:off x="6262991" y="4767840"/>
            <a:ext cx="1179858" cy="0"/>
          </a:xfrm>
          <a:prstGeom prst="straightConnector1">
            <a:avLst/>
          </a:prstGeom>
          <a:ln w="22225">
            <a:solidFill>
              <a:schemeClr val="accent2"/>
            </a:solidFill>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46220" y="5367199"/>
            <a:ext cx="74295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ectangle 3"/>
          <p:cNvSpPr txBox="1">
            <a:spLocks noChangeArrowheads="1"/>
          </p:cNvSpPr>
          <p:nvPr/>
        </p:nvSpPr>
        <p:spPr>
          <a:xfrm>
            <a:off x="519112" y="3658155"/>
            <a:ext cx="4126573" cy="1565044"/>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8"/>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8"/>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8"/>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gradFill>
                  <a:gsLst>
                    <a:gs pos="0">
                      <a:schemeClr val="accent2"/>
                    </a:gs>
                    <a:gs pos="100000">
                      <a:schemeClr val="accent2"/>
                    </a:gs>
                  </a:gsLst>
                  <a:lin ang="5400000" scaled="0"/>
                </a:gradFill>
              </a:rPr>
              <a:t>On-Premises</a:t>
            </a:r>
            <a:endParaRPr lang="en-US" sz="2800" b="1" dirty="0" smtClean="0">
              <a:gradFill>
                <a:gsLst>
                  <a:gs pos="0">
                    <a:srgbClr val="595959"/>
                  </a:gs>
                  <a:gs pos="100000">
                    <a:srgbClr val="595959"/>
                  </a:gs>
                </a:gsLst>
                <a:lin ang="5400000" scaled="0"/>
              </a:gradFill>
            </a:endParaRPr>
          </a:p>
          <a:p>
            <a:r>
              <a:rPr lang="en-US" sz="2000" dirty="0" smtClean="0">
                <a:gradFill>
                  <a:gsLst>
                    <a:gs pos="0">
                      <a:srgbClr val="595959"/>
                    </a:gs>
                    <a:gs pos="100000">
                      <a:srgbClr val="595959"/>
                    </a:gs>
                  </a:gsLst>
                  <a:lin ang="5400000" scaled="0"/>
                </a:gradFill>
                <a:latin typeface="+mn-lt"/>
              </a:rPr>
              <a:t>SQL Server 2005, 2008/R2, 2012</a:t>
            </a:r>
          </a:p>
          <a:p>
            <a:r>
              <a:rPr lang="en-US" sz="2000" dirty="0" smtClean="0">
                <a:gradFill>
                  <a:gsLst>
                    <a:gs pos="0">
                      <a:srgbClr val="595959"/>
                    </a:gs>
                    <a:gs pos="100000">
                      <a:srgbClr val="595959"/>
                    </a:gs>
                  </a:gsLst>
                  <a:lin ang="5400000" scaled="0"/>
                </a:gradFill>
                <a:latin typeface="+mn-lt"/>
              </a:rPr>
              <a:t>DAC </a:t>
            </a:r>
            <a:r>
              <a:rPr lang="en-US" sz="2000" dirty="0" err="1" smtClean="0">
                <a:gradFill>
                  <a:gsLst>
                    <a:gs pos="0">
                      <a:srgbClr val="595959"/>
                    </a:gs>
                    <a:gs pos="100000">
                      <a:srgbClr val="595959"/>
                    </a:gs>
                  </a:gsLst>
                  <a:lin ang="5400000" scaled="0"/>
                </a:gradFill>
                <a:latin typeface="+mn-lt"/>
              </a:rPr>
              <a:t>Fx</a:t>
            </a:r>
            <a:endParaRPr lang="en-US" sz="2000" dirty="0" smtClean="0">
              <a:gradFill>
                <a:gsLst>
                  <a:gs pos="0">
                    <a:srgbClr val="595959"/>
                  </a:gs>
                  <a:gs pos="100000">
                    <a:srgbClr val="595959"/>
                  </a:gs>
                </a:gsLst>
                <a:lin ang="5400000" scaled="0"/>
              </a:gradFill>
              <a:latin typeface="+mn-lt"/>
            </a:endParaRPr>
          </a:p>
          <a:p>
            <a:r>
              <a:rPr lang="en-US" sz="2000" dirty="0" smtClean="0">
                <a:gradFill>
                  <a:gsLst>
                    <a:gs pos="0">
                      <a:srgbClr val="595959"/>
                    </a:gs>
                    <a:gs pos="100000">
                      <a:srgbClr val="595959"/>
                    </a:gs>
                  </a:gsLst>
                  <a:lin ang="5400000" scaled="0"/>
                </a:gradFill>
                <a:latin typeface="+mn-lt"/>
              </a:rPr>
              <a:t>Client-Side Tools (SSMS and SSDT)</a:t>
            </a:r>
          </a:p>
        </p:txBody>
      </p:sp>
    </p:spTree>
    <p:extLst>
      <p:ext uri="{BB962C8B-B14F-4D97-AF65-F5344CB8AC3E}">
        <p14:creationId xmlns:p14="http://schemas.microsoft.com/office/powerpoint/2010/main" val="23168445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a:xfrm>
            <a:off x="519112" y="228600"/>
            <a:ext cx="11149013" cy="747897"/>
          </a:xfrm>
        </p:spPr>
        <p:txBody>
          <a:bodyPr/>
          <a:lstStyle/>
          <a:p>
            <a:r>
              <a:rPr lang="en-US" dirty="0" smtClean="0"/>
              <a:t>Service Benefits</a:t>
            </a:r>
            <a:endParaRPr lang="en-US" dirty="0"/>
          </a:p>
        </p:txBody>
      </p:sp>
      <p:sp>
        <p:nvSpPr>
          <p:cNvPr id="944131" name="Rectangle 3"/>
          <p:cNvSpPr>
            <a:spLocks noGrp="1" noChangeArrowheads="1"/>
          </p:cNvSpPr>
          <p:nvPr>
            <p:ph type="body" sz="quarter" idx="10"/>
          </p:nvPr>
        </p:nvSpPr>
        <p:spPr>
          <a:xfrm>
            <a:off x="519112" y="1767660"/>
            <a:ext cx="5326913" cy="2742289"/>
          </a:xfrm>
        </p:spPr>
        <p:txBody>
          <a:bodyPr/>
          <a:lstStyle/>
          <a:p>
            <a:r>
              <a:rPr lang="en-US" sz="2800" dirty="0" smtClean="0">
                <a:gradFill>
                  <a:gsLst>
                    <a:gs pos="0">
                      <a:schemeClr val="accent2"/>
                    </a:gs>
                    <a:gs pos="100000">
                      <a:schemeClr val="accent2"/>
                    </a:gs>
                  </a:gsLst>
                  <a:lin ang="5400000" scaled="0"/>
                </a:gradFill>
              </a:rPr>
              <a:t>Included with the Service</a:t>
            </a:r>
            <a:endParaRPr lang="en-US" sz="2800" spc="-50" dirty="0" smtClean="0"/>
          </a:p>
          <a:p>
            <a:r>
              <a:rPr lang="en-US" sz="2000" spc="-50" dirty="0" smtClean="0">
                <a:latin typeface="+mn-lt"/>
              </a:rPr>
              <a:t>Automated Service Endpoint</a:t>
            </a:r>
          </a:p>
          <a:p>
            <a:r>
              <a:rPr lang="en-US" sz="2000" spc="-50" dirty="0" smtClean="0">
                <a:latin typeface="+mn-lt"/>
              </a:rPr>
              <a:t>Integrated Portal Experience</a:t>
            </a:r>
          </a:p>
          <a:p>
            <a:r>
              <a:rPr lang="en-US" sz="2000" spc="-50" dirty="0" smtClean="0">
                <a:latin typeface="+mn-lt"/>
              </a:rPr>
              <a:t>Performance via data center side deployment</a:t>
            </a:r>
          </a:p>
          <a:p>
            <a:r>
              <a:rPr lang="en-US" sz="2000" spc="-50" dirty="0" smtClean="0">
                <a:latin typeface="+mn-lt"/>
              </a:rPr>
              <a:t>Connection Resiliency</a:t>
            </a:r>
          </a:p>
          <a:p>
            <a:r>
              <a:rPr lang="en-US" sz="2000" spc="-50" dirty="0" smtClean="0">
                <a:latin typeface="+mn-lt"/>
              </a:rPr>
              <a:t>Selective Export</a:t>
            </a:r>
          </a:p>
          <a:p>
            <a:r>
              <a:rPr lang="en-US" sz="2000" spc="-50" dirty="0" smtClean="0">
                <a:latin typeface="+mn-lt"/>
              </a:rPr>
              <a:t>Progressive Status Reporting</a:t>
            </a:r>
          </a:p>
        </p:txBody>
      </p:sp>
      <p:sp>
        <p:nvSpPr>
          <p:cNvPr id="3" name="Rectangle 2"/>
          <p:cNvSpPr/>
          <p:nvPr>
            <p:custDataLst>
              <p:tags r:id="rId1"/>
            </p:custDataLst>
          </p:nvPr>
        </p:nvSpPr>
        <p:spPr bwMode="auto">
          <a:xfrm>
            <a:off x="7425069" y="1889469"/>
            <a:ext cx="3139440" cy="31394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40970" tIns="93980" rIns="140970" bIns="93980" numCol="1" rtlCol="0" anchor="b" anchorCtr="0" compatLnSpc="1">
            <a:prstTxWarp prst="textNoShape">
              <a:avLst/>
            </a:prstTxWarp>
          </a:bodyPr>
          <a:lstStyle/>
          <a:p>
            <a:pPr defTabSz="914099" fontAlgn="base">
              <a:spcBef>
                <a:spcPct val="0"/>
              </a:spcBef>
              <a:spcAft>
                <a:spcPct val="0"/>
              </a:spcAft>
            </a:pPr>
            <a:endParaRPr lang="en-US" sz="3000" dirty="0" smtClean="0">
              <a:gradFill flip="none" rotWithShape="1">
                <a:gsLst>
                  <a:gs pos="0">
                    <a:srgbClr val="FFFFFF"/>
                  </a:gs>
                  <a:gs pos="100000">
                    <a:srgbClr val="FFFFFF"/>
                  </a:gs>
                </a:gsLst>
                <a:lin ang="5400000" scaled="0"/>
                <a:tileRect/>
              </a:gradFill>
            </a:endParaRPr>
          </a:p>
        </p:txBody>
      </p:sp>
      <p:pic>
        <p:nvPicPr>
          <p:cNvPr id="1026" name="Picture 2" descr="C:\Users\scottkl\AppData\Local\MetroStyleAddIn\Icons\Like.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4754" y="2094613"/>
            <a:ext cx="2600070" cy="2729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56315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a:xfrm>
            <a:off x="519112" y="228600"/>
            <a:ext cx="11149013" cy="747897"/>
          </a:xfrm>
        </p:spPr>
        <p:txBody>
          <a:bodyPr/>
          <a:lstStyle/>
          <a:p>
            <a:r>
              <a:rPr lang="en-US" dirty="0" smtClean="0"/>
              <a:t>Requirements</a:t>
            </a:r>
            <a:endParaRPr lang="en-US" dirty="0"/>
          </a:p>
        </p:txBody>
      </p:sp>
      <p:sp>
        <p:nvSpPr>
          <p:cNvPr id="944131" name="Rectangle 3"/>
          <p:cNvSpPr>
            <a:spLocks noGrp="1" noChangeArrowheads="1"/>
          </p:cNvSpPr>
          <p:nvPr>
            <p:ph sz="half" idx="1"/>
          </p:nvPr>
        </p:nvSpPr>
        <p:spPr>
          <a:xfrm>
            <a:off x="519112" y="1447801"/>
            <a:ext cx="5860423" cy="3265509"/>
          </a:xfrm>
        </p:spPr>
        <p:txBody>
          <a:bodyPr/>
          <a:lstStyle/>
          <a:p>
            <a:pPr marL="0" indent="0">
              <a:buNone/>
            </a:pPr>
            <a:r>
              <a:rPr lang="en-US" sz="2800" dirty="0" smtClean="0">
                <a:solidFill>
                  <a:srgbClr val="00B0F0">
                    <a:alpha val="99000"/>
                  </a:srgbClr>
                </a:solidFill>
                <a:latin typeface="Segoe UI Light" pitchFamily="34" charset="0"/>
              </a:rPr>
              <a:t>On-Premises</a:t>
            </a:r>
          </a:p>
          <a:p>
            <a:pPr marL="0" indent="0">
              <a:buNone/>
            </a:pPr>
            <a:r>
              <a:rPr lang="en-US" sz="2000" spc="-50" dirty="0" smtClean="0"/>
              <a:t>SQL Server 2012</a:t>
            </a:r>
          </a:p>
          <a:p>
            <a:pPr marL="0" indent="0">
              <a:buNone/>
            </a:pPr>
            <a:r>
              <a:rPr lang="en-US" sz="1800" spc="-50" dirty="0" smtClean="0">
                <a:latin typeface="Segoe UI Light" pitchFamily="34" charset="0"/>
              </a:rPr>
              <a:t>All necessary components are installed</a:t>
            </a:r>
            <a:endParaRPr lang="en-US" sz="1800" spc="-50" dirty="0">
              <a:latin typeface="Segoe UI Light" pitchFamily="34" charset="0"/>
            </a:endParaRPr>
          </a:p>
          <a:p>
            <a:pPr marL="0" indent="0">
              <a:buNone/>
            </a:pPr>
            <a:endParaRPr lang="en-US" sz="2000" spc="-50" dirty="0" smtClean="0"/>
          </a:p>
          <a:p>
            <a:pPr marL="0" indent="0">
              <a:buNone/>
            </a:pPr>
            <a:r>
              <a:rPr lang="en-US" sz="2000" spc="-50" dirty="0" smtClean="0"/>
              <a:t>SQL Server* 2008 R2, 2008, 2005</a:t>
            </a:r>
            <a:endParaRPr lang="en-US" sz="2000" spc="-50" dirty="0"/>
          </a:p>
          <a:p>
            <a:pPr marL="0" indent="0">
              <a:buNone/>
            </a:pPr>
            <a:r>
              <a:rPr lang="en-US" sz="1800" spc="-50" dirty="0" smtClean="0">
                <a:latin typeface="Segoe UI Light" pitchFamily="34" charset="0"/>
              </a:rPr>
              <a:t>Data-tier Application Framework</a:t>
            </a:r>
          </a:p>
          <a:p>
            <a:pPr marL="0" indent="0">
              <a:buNone/>
            </a:pPr>
            <a:r>
              <a:rPr lang="en-US" sz="1800" spc="-50" dirty="0" err="1" smtClean="0">
                <a:latin typeface="Segoe UI Light" pitchFamily="34" charset="0"/>
              </a:rPr>
              <a:t>ScriptDOM</a:t>
            </a:r>
            <a:endParaRPr lang="en-US" sz="1800" spc="-50" dirty="0" smtClean="0">
              <a:latin typeface="Segoe UI Light" pitchFamily="34" charset="0"/>
            </a:endParaRPr>
          </a:p>
          <a:p>
            <a:pPr marL="0" indent="0">
              <a:buNone/>
            </a:pPr>
            <a:r>
              <a:rPr lang="en-US" sz="1800" spc="-50" dirty="0" smtClean="0">
                <a:latin typeface="Segoe UI Light" pitchFamily="34" charset="0"/>
              </a:rPr>
              <a:t>System CLR Types</a:t>
            </a:r>
          </a:p>
          <a:p>
            <a:pPr marL="0" indent="0">
              <a:buNone/>
            </a:pPr>
            <a:endParaRPr lang="en-US" sz="1800" spc="-50" dirty="0">
              <a:latin typeface="Segoe UI Light" pitchFamily="34" charset="0"/>
            </a:endParaRPr>
          </a:p>
          <a:p>
            <a:pPr marL="0" indent="0">
              <a:buNone/>
            </a:pPr>
            <a:endParaRPr lang="en-US" sz="2000" spc="-50" dirty="0" smtClean="0"/>
          </a:p>
        </p:txBody>
      </p:sp>
      <p:sp>
        <p:nvSpPr>
          <p:cNvPr id="2" name="Content Placeholder 1"/>
          <p:cNvSpPr>
            <a:spLocks noGrp="1"/>
          </p:cNvSpPr>
          <p:nvPr>
            <p:ph sz="half" idx="2"/>
          </p:nvPr>
        </p:nvSpPr>
        <p:spPr>
          <a:xfrm>
            <a:off x="6840971" y="1447800"/>
            <a:ext cx="4812340" cy="1064907"/>
          </a:xfrm>
        </p:spPr>
        <p:txBody>
          <a:bodyPr/>
          <a:lstStyle/>
          <a:p>
            <a:pPr marL="0" indent="0">
              <a:buNone/>
            </a:pPr>
            <a:r>
              <a:rPr lang="en-US" sz="2800" dirty="0" smtClean="0">
                <a:solidFill>
                  <a:srgbClr val="00B0F0">
                    <a:alpha val="99000"/>
                  </a:srgbClr>
                </a:solidFill>
                <a:latin typeface="Segoe UI Light" pitchFamily="34" charset="0"/>
              </a:rPr>
              <a:t>Windows Azure</a:t>
            </a:r>
            <a:endParaRPr lang="en-US" sz="2800" dirty="0">
              <a:solidFill>
                <a:srgbClr val="00B0F0">
                  <a:alpha val="99000"/>
                </a:srgbClr>
              </a:solidFill>
              <a:latin typeface="Segoe UI Light" pitchFamily="34" charset="0"/>
            </a:endParaRPr>
          </a:p>
          <a:p>
            <a:pPr marL="0" indent="0">
              <a:buNone/>
            </a:pPr>
            <a:r>
              <a:rPr lang="en-US" sz="2000" spc="-50" dirty="0" smtClean="0"/>
              <a:t>Storage Account</a:t>
            </a:r>
          </a:p>
          <a:p>
            <a:pPr marL="0" indent="0">
              <a:buNone/>
            </a:pPr>
            <a:r>
              <a:rPr lang="en-US" sz="2000" spc="-50" dirty="0" smtClean="0"/>
              <a:t>SQL Azure Server</a:t>
            </a:r>
            <a:endParaRPr lang="en-US" sz="2000" spc="-50" dirty="0"/>
          </a:p>
        </p:txBody>
      </p:sp>
      <p:sp>
        <p:nvSpPr>
          <p:cNvPr id="5" name="Content Placeholder 1"/>
          <p:cNvSpPr txBox="1">
            <a:spLocks/>
          </p:cNvSpPr>
          <p:nvPr/>
        </p:nvSpPr>
        <p:spPr>
          <a:xfrm>
            <a:off x="518146" y="5388168"/>
            <a:ext cx="10975653" cy="637097"/>
          </a:xfrm>
          <a:prstGeom prst="rect">
            <a:avLst/>
          </a:prstGeom>
        </p:spPr>
        <p:txBody>
          <a:bodyPr vert="horz" wrap="square" lIns="0" tIns="0" rIns="0" bIns="0" rtlCol="0">
            <a:spAutoFit/>
          </a:bodyPr>
          <a:lstStyle>
            <a:lvl1pPr marL="457200" indent="-457200" algn="l" defTabSz="914363" rtl="0" eaLnBrk="1" latinLnBrk="0" hangingPunct="1">
              <a:lnSpc>
                <a:spcPct val="90000"/>
              </a:lnSpc>
              <a:spcBef>
                <a:spcPct val="20000"/>
              </a:spcBef>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gn="l" defTabSz="914363" rtl="0" eaLnBrk="1" latinLnBrk="0" hangingPunct="1">
              <a:lnSpc>
                <a:spcPct val="90000"/>
              </a:lnSpc>
              <a:spcBef>
                <a:spcPct val="20000"/>
              </a:spcBef>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gn="l" defTabSz="914363" rtl="0" eaLnBrk="1" latinLnBrk="0" hangingPunct="1">
              <a:lnSpc>
                <a:spcPct val="90000"/>
              </a:lnSpc>
              <a:spcBef>
                <a:spcPct val="20000"/>
              </a:spcBef>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gn="l" defTabSz="914363" rtl="0" eaLnBrk="1" latinLnBrk="0" hangingPunct="1">
              <a:lnSpc>
                <a:spcPct val="90000"/>
              </a:lnSpc>
              <a:spcBef>
                <a:spcPct val="20000"/>
              </a:spcBef>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gn="l" defTabSz="914363" rtl="0" eaLnBrk="1" latinLnBrk="0" hangingPunct="1">
              <a:lnSpc>
                <a:spcPct val="90000"/>
              </a:lnSpc>
              <a:spcBef>
                <a:spcPct val="20000"/>
              </a:spcBef>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buFont typeface="Arial" pitchFamily="34" charset="0"/>
              <a:buNone/>
            </a:pPr>
            <a:r>
              <a:rPr lang="en-US" sz="2400" dirty="0" smtClean="0">
                <a:solidFill>
                  <a:srgbClr val="00B0F0">
                    <a:alpha val="99000"/>
                  </a:srgbClr>
                </a:solidFill>
                <a:latin typeface="Segoe UI Light" pitchFamily="34" charset="0"/>
              </a:rPr>
              <a:t>Note:</a:t>
            </a:r>
          </a:p>
          <a:p>
            <a:pPr marL="0" indent="0">
              <a:buFont typeface="Arial" pitchFamily="34" charset="0"/>
              <a:buNone/>
            </a:pPr>
            <a:r>
              <a:rPr lang="en-US" sz="1800" spc="-50" dirty="0" smtClean="0"/>
              <a:t>The dependencies are not needed if you plan on </a:t>
            </a:r>
            <a:r>
              <a:rPr lang="en-US" sz="1800" b="1" spc="-50" dirty="0" smtClean="0"/>
              <a:t>only</a:t>
            </a:r>
            <a:r>
              <a:rPr lang="en-US" sz="1800" spc="-50" dirty="0" smtClean="0"/>
              <a:t> using the service</a:t>
            </a:r>
            <a:endParaRPr lang="en-US" sz="2400" spc="-50" dirty="0"/>
          </a:p>
        </p:txBody>
      </p:sp>
    </p:spTree>
    <p:extLst>
      <p:ext uri="{BB962C8B-B14F-4D97-AF65-F5344CB8AC3E}">
        <p14:creationId xmlns:p14="http://schemas.microsoft.com/office/powerpoint/2010/main" val="2137561409"/>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indowsAzureTemplate16x9">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A306AC29967F74B89DE3244B3C831EA" ma:contentTypeVersion="0" ma:contentTypeDescription="Create a new document." ma:contentTypeScope="" ma:versionID="a40da4b0cc3a1fca7b774ac2c8306326">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8D05BB3-AE21-4656-B1B7-55B5FA9A8584}">
  <ds:schemaRefs>
    <ds:schemaRef ds:uri="http://schemas.microsoft.com/sharepoint/v3/contenttype/forms"/>
  </ds:schemaRefs>
</ds:datastoreItem>
</file>

<file path=customXml/itemProps2.xml><?xml version="1.0" encoding="utf-8"?>
<ds:datastoreItem xmlns:ds="http://schemas.openxmlformats.org/officeDocument/2006/customXml" ds:itemID="{D9CCBF04-6D72-4BC2-9FC6-6F273FBBE3E1}">
  <ds:schemaRefs>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 ds:uri="http://schemas.microsoft.com/office/infopath/2007/PartnerControls"/>
    <ds:schemaRef ds:uri="http://purl.org/dc/dcmitype/"/>
    <ds:schemaRef ds:uri="http://purl.org/dc/elements/1.1/"/>
    <ds:schemaRef ds:uri="http://purl.org/dc/terms/"/>
    <ds:schemaRef ds:uri="230e9df3-be65-4c73-a93b-d1236ebd677e"/>
  </ds:schemaRefs>
</ds:datastoreItem>
</file>

<file path=customXml/itemProps3.xml><?xml version="1.0" encoding="utf-8"?>
<ds:datastoreItem xmlns:ds="http://schemas.openxmlformats.org/officeDocument/2006/customXml" ds:itemID="{745C7B07-8A5F-480D-BF8F-2AB99A43D7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WindowsAzureTemplate16x9</Template>
  <TotalTime>3129</TotalTime>
  <Words>1506</Words>
  <Application>Microsoft Office PowerPoint</Application>
  <PresentationFormat>Custom</PresentationFormat>
  <Paragraphs>269</Paragraphs>
  <Slides>22</Slides>
  <Notes>14</Notes>
  <HiddenSlides>0</HiddenSlides>
  <MMClips>0</MMClips>
  <ScaleCrop>false</ScaleCrop>
  <HeadingPairs>
    <vt:vector size="4" baseType="variant">
      <vt:variant>
        <vt:lpstr>Theme</vt:lpstr>
      </vt:variant>
      <vt:variant>
        <vt:i4>3</vt:i4>
      </vt:variant>
      <vt:variant>
        <vt:lpstr>Slide Titles</vt:lpstr>
      </vt:variant>
      <vt:variant>
        <vt:i4>22</vt:i4>
      </vt:variant>
    </vt:vector>
  </HeadingPairs>
  <TitlesOfParts>
    <vt:vector size="25" baseType="lpstr">
      <vt:lpstr>WindowsAzureTemplate16x9</vt:lpstr>
      <vt:lpstr>White with Consolas font for code slides</vt:lpstr>
      <vt:lpstr>MS1444_Windows Azure Template 16x9_r08b</vt:lpstr>
      <vt:lpstr>Migrating to Windows Azure SQL Database</vt:lpstr>
      <vt:lpstr>Agenda</vt:lpstr>
      <vt:lpstr>PowerPoint Presentation</vt:lpstr>
      <vt:lpstr>Terminology</vt:lpstr>
      <vt:lpstr>DAC Fx (DAC Framework)</vt:lpstr>
      <vt:lpstr>Import/Export Service</vt:lpstr>
      <vt:lpstr>Architecture</vt:lpstr>
      <vt:lpstr>Service Benefits</vt:lpstr>
      <vt:lpstr>Requirements</vt:lpstr>
      <vt:lpstr>Limitations</vt:lpstr>
      <vt:lpstr>Import / Export Service</vt:lpstr>
      <vt:lpstr>PowerPoint Presentation</vt:lpstr>
      <vt:lpstr>BCP Utility</vt:lpstr>
      <vt:lpstr>SQL Server Integration Services</vt:lpstr>
      <vt:lpstr>Generate Scripts Wizard</vt:lpstr>
      <vt:lpstr>SQL Database Migration Assistants</vt:lpstr>
      <vt:lpstr>SQL Data Sync Service</vt:lpstr>
      <vt:lpstr>SQL Migration Wizard</vt:lpstr>
      <vt:lpstr>PowerPoint Presentation</vt:lpstr>
      <vt:lpstr>Migration Considerations</vt:lpstr>
      <vt:lpstr>Consider the Options</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SQL Azure Database</dc:title>
  <dc:subject>&lt;Event Name Here&gt;</dc:subject>
  <dc:creator>scottkl@microsoft.com</dc:creator>
  <dc:description>Provides a high level overview of advanced SQL Azure services including SQL Azure Reporting, SQL Azure DataSync and SQL Azure Federations.
by Roger Dohertyrdoherty@microsoft.com
http://blogs.msdn.com/b/rdoherty</dc:description>
  <cp:lastModifiedBy>Scott Klein</cp:lastModifiedBy>
  <cp:revision>212</cp:revision>
  <dcterms:created xsi:type="dcterms:W3CDTF">2011-12-11T03:03:10Z</dcterms:created>
  <dcterms:modified xsi:type="dcterms:W3CDTF">2012-07-31T00:20:19Z</dcterms:modified>
  <cp:version>2.0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0x0101006A306AC29967F74B89DE3244B3C831EA</vt:lpwstr>
  </property>
</Properties>
</file>