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2.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3.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4.xml" ContentType="application/vnd.openxmlformats-officedocument.presentationml.tags+xml"/>
  <Override PartName="/ppt/notesSlides/notesSlide19.xml" ContentType="application/vnd.openxmlformats-officedocument.presentationml.notesSlide+xml"/>
  <Override PartName="/ppt/tags/tag5.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18" r:id="rId5"/>
    <p:sldMasterId id="2147483781" r:id="rId6"/>
  </p:sldMasterIdLst>
  <p:notesMasterIdLst>
    <p:notesMasterId r:id="rId33"/>
  </p:notesMasterIdLst>
  <p:handoutMasterIdLst>
    <p:handoutMasterId r:id="rId34"/>
  </p:handoutMasterIdLst>
  <p:sldIdLst>
    <p:sldId id="354" r:id="rId7"/>
    <p:sldId id="385" r:id="rId8"/>
    <p:sldId id="405" r:id="rId9"/>
    <p:sldId id="384" r:id="rId10"/>
    <p:sldId id="389" r:id="rId11"/>
    <p:sldId id="406" r:id="rId12"/>
    <p:sldId id="390" r:id="rId13"/>
    <p:sldId id="413" r:id="rId14"/>
    <p:sldId id="392" r:id="rId15"/>
    <p:sldId id="393" r:id="rId16"/>
    <p:sldId id="407" r:id="rId17"/>
    <p:sldId id="401" r:id="rId18"/>
    <p:sldId id="402" r:id="rId19"/>
    <p:sldId id="412" r:id="rId20"/>
    <p:sldId id="403" r:id="rId21"/>
    <p:sldId id="404" r:id="rId22"/>
    <p:sldId id="398" r:id="rId23"/>
    <p:sldId id="409" r:id="rId24"/>
    <p:sldId id="418" r:id="rId25"/>
    <p:sldId id="411" r:id="rId26"/>
    <p:sldId id="410" r:id="rId27"/>
    <p:sldId id="408" r:id="rId28"/>
    <p:sldId id="415" r:id="rId29"/>
    <p:sldId id="417" r:id="rId30"/>
    <p:sldId id="414" r:id="rId31"/>
    <p:sldId id="360" r:id="rId32"/>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ome" id="{5A1456B0-32EA-4C86-AF1C-825EFC0763DD}">
          <p14:sldIdLst>
            <p14:sldId id="354"/>
            <p14:sldId id="385"/>
          </p14:sldIdLst>
        </p14:section>
        <p14:section name="Scalability" id="{A0A5CE41-85F7-4D4A-BEE8-EF5F5643B139}">
          <p14:sldIdLst>
            <p14:sldId id="405"/>
            <p14:sldId id="384"/>
            <p14:sldId id="389"/>
          </p14:sldIdLst>
        </p14:section>
        <p14:section name="Federations" id="{2E980D3B-FF47-4DF0-A56C-FDD8EBAD3B4A}">
          <p14:sldIdLst>
            <p14:sldId id="406"/>
            <p14:sldId id="390"/>
            <p14:sldId id="413"/>
            <p14:sldId id="392"/>
            <p14:sldId id="393"/>
          </p14:sldIdLst>
        </p14:section>
        <p14:section name="Architecture" id="{FB6866C4-3C5E-44DF-AB60-B7C2B7C33830}">
          <p14:sldIdLst>
            <p14:sldId id="407"/>
            <p14:sldId id="401"/>
            <p14:sldId id="402"/>
            <p14:sldId id="412"/>
            <p14:sldId id="403"/>
            <p14:sldId id="404"/>
            <p14:sldId id="398"/>
          </p14:sldIdLst>
        </p14:section>
        <p14:section name="Management" id="{52CDBC52-B464-4A6C-A333-B1C33848570C}">
          <p14:sldIdLst>
            <p14:sldId id="409"/>
            <p14:sldId id="418"/>
            <p14:sldId id="411"/>
            <p14:sldId id="410"/>
          </p14:sldIdLst>
        </p14:section>
        <p14:section name="Best Practices" id="{EEC14743-4802-4510-9165-D81AEB595F48}">
          <p14:sldIdLst>
            <p14:sldId id="408"/>
            <p14:sldId id="415"/>
            <p14:sldId id="417"/>
          </p14:sldIdLst>
        </p14:section>
        <p14:section name="Demo" id="{067FF7A9-D37B-4CA1-82B6-0E9F0BB22252}">
          <p14:sldIdLst>
            <p14:sldId id="414"/>
            <p14:sldId id="360"/>
          </p14:sldIdLst>
        </p14:section>
      </p14:sectionLst>
    </p:ext>
    <p:ext uri="{EFAFB233-063F-42B5-8137-9DF3F51BA10A}">
      <p15:sldGuideLst xmlns:p15="http://schemas.microsoft.com/office/powerpoint/2012/main">
        <p15:guide id="1" orient="horz" pos="144">
          <p15:clr>
            <a:srgbClr val="A4A3A4"/>
          </p15:clr>
        </p15:guide>
        <p15:guide id="2" orient="horz" pos="1200">
          <p15:clr>
            <a:srgbClr val="A4A3A4"/>
          </p15:clr>
        </p15:guide>
        <p15:guide id="3" orient="horz" pos="2736">
          <p15:clr>
            <a:srgbClr val="A4A3A4"/>
          </p15:clr>
        </p15:guide>
        <p15:guide id="4" orient="horz" pos="4176">
          <p15:clr>
            <a:srgbClr val="A4A3A4"/>
          </p15:clr>
        </p15:guide>
        <p15:guide id="5" orient="horz" pos="1488">
          <p15:clr>
            <a:srgbClr val="A4A3A4"/>
          </p15:clr>
        </p15:guide>
        <p15:guide id="6" orient="horz" pos="912">
          <p15:clr>
            <a:srgbClr val="A4A3A4"/>
          </p15:clr>
        </p15:guide>
        <p15:guide id="7" pos="3839">
          <p15:clr>
            <a:srgbClr val="A4A3A4"/>
          </p15:clr>
        </p15:guide>
        <p15:guide id="8" pos="327">
          <p15:clr>
            <a:srgbClr val="A4A3A4"/>
          </p15:clr>
        </p15:guide>
        <p15:guide id="9" pos="1190">
          <p15:clr>
            <a:srgbClr val="A4A3A4"/>
          </p15:clr>
        </p15:guide>
        <p15:guide id="10" pos="7350">
          <p15:clr>
            <a:srgbClr val="A4A3A4"/>
          </p15:clr>
        </p15:guide>
        <p15:guide id="11" pos="7063">
          <p15:clr>
            <a:srgbClr val="A4A3A4"/>
          </p15:clr>
        </p15:guide>
        <p15:guide id="12" pos="611">
          <p15:clr>
            <a:srgbClr val="A4A3A4"/>
          </p15:clr>
        </p15:guide>
        <p15:guide id="13" pos="1994">
          <p15:clr>
            <a:srgbClr val="A4A3A4"/>
          </p15:clr>
        </p15:guide>
        <p15:guide id="14" pos="3098">
          <p15:clr>
            <a:srgbClr val="A4A3A4"/>
          </p15:clr>
        </p15:guide>
        <p15:guide id="15" pos="331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CFC"/>
    <a:srgbClr val="FBFBFB"/>
    <a:srgbClr val="FFBE00"/>
    <a:srgbClr val="8CC600"/>
    <a:srgbClr val="DCDCDC"/>
    <a:srgbClr val="595959"/>
    <a:srgbClr val="F8F8F8"/>
    <a:srgbClr val="0071BC"/>
    <a:srgbClr val="00AEEF"/>
    <a:srgbClr val="2929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1350" autoAdjust="0"/>
    <p:restoredTop sz="50289" autoAdjust="0"/>
  </p:normalViewPr>
  <p:slideViewPr>
    <p:cSldViewPr snapToGrid="0">
      <p:cViewPr varScale="1">
        <p:scale>
          <a:sx n="59" d="100"/>
          <a:sy n="59" d="100"/>
        </p:scale>
        <p:origin x="2586" y="90"/>
      </p:cViewPr>
      <p:guideLst>
        <p:guide orient="horz" pos="144"/>
        <p:guide orient="horz" pos="1200"/>
        <p:guide orient="horz" pos="2736"/>
        <p:guide orient="horz" pos="4176"/>
        <p:guide orient="horz" pos="1488"/>
        <p:guide orient="horz" pos="912"/>
        <p:guide pos="3839"/>
        <p:guide pos="327"/>
        <p:guide pos="1190"/>
        <p:guide pos="7350"/>
        <p:guide pos="7063"/>
        <p:guide pos="611"/>
        <p:guide pos="1994"/>
        <p:guide pos="3098"/>
        <p:guide pos="3314"/>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varScale="1">
        <p:scale>
          <a:sx n="80" d="100"/>
          <a:sy n="80" d="100"/>
        </p:scale>
        <p:origin x="-317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handoutMaster" Target="handoutMasters/handout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9/17/2012</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9/17/2012</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4133330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Provide a basic understanding</a:t>
            </a:r>
            <a:r>
              <a:rPr lang="en-US" baseline="0" dirty="0" smtClean="0">
                <a:effectLst/>
                <a:latin typeface="Segoe UI" panose="020B0502040204020203" pitchFamily="34" charset="0"/>
              </a:rPr>
              <a:t> of the SQL Federation architecture, the different components, and how they interact and relate to each other.</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Understanding</a:t>
            </a:r>
            <a:r>
              <a:rPr lang="en-US" baseline="0" dirty="0" smtClean="0">
                <a:effectLst/>
                <a:latin typeface="Segoe UI" panose="020B0502040204020203" pitchFamily="34" charset="0"/>
              </a:rPr>
              <a:t> how SQL Federation work necessitates an understanding of the underlying architecture and components. It is actually fairly simple and easy to stand one up.</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Federation - </a:t>
            </a:r>
            <a:r>
              <a:rPr lang="en-US" baseline="0" dirty="0" smtClean="0"/>
              <a:t>An object, just like a table or stored procedure, but this object is special. Unlike a table or stored procedure, this object scales “out” of the database.</a:t>
            </a:r>
            <a:endParaRPr lang="en-US" dirty="0" smtClean="0">
              <a:effectLst/>
            </a:endParaRPr>
          </a:p>
          <a:p>
            <a:pPr rtl="0"/>
            <a:r>
              <a:rPr lang="en-US" dirty="0" smtClean="0">
                <a:effectLst/>
                <a:latin typeface="Segoe UI" panose="020B0502040204020203" pitchFamily="34" charset="0"/>
              </a:rPr>
              <a:t>Federation Root – Contains the Federation Object. </a:t>
            </a:r>
            <a:r>
              <a:rPr lang="en-US" sz="900" spc="-51" dirty="0" smtClean="0"/>
              <a:t>The central repository for information (federation metadata) about distribution of scaled-out data.</a:t>
            </a:r>
            <a:endParaRPr lang="en-US" dirty="0" smtClean="0">
              <a:effectLst/>
              <a:latin typeface="Segoe UI" panose="020B0502040204020203" pitchFamily="34" charset="0"/>
            </a:endParaRPr>
          </a:p>
          <a:p>
            <a:pPr rtl="0"/>
            <a:r>
              <a:rPr lang="en-US" dirty="0" smtClean="0">
                <a:effectLst/>
                <a:latin typeface="Segoe UI" panose="020B0502040204020203" pitchFamily="34" charset="0"/>
              </a:rPr>
              <a:t>Federation Member – A physical container holding “parts” of the data. They are </a:t>
            </a:r>
            <a:r>
              <a:rPr lang="en-US" i="1" dirty="0" smtClean="0">
                <a:effectLst/>
                <a:latin typeface="Segoe UI" panose="020B0502040204020203" pitchFamily="34" charset="0"/>
              </a:rPr>
              <a:t>slices</a:t>
            </a:r>
            <a:r>
              <a:rPr lang="en-US" i="1" baseline="0" dirty="0" smtClean="0">
                <a:effectLst/>
                <a:latin typeface="Segoe UI" panose="020B0502040204020203" pitchFamily="34" charset="0"/>
              </a:rPr>
              <a:t> of data</a:t>
            </a:r>
            <a:r>
              <a:rPr lang="en-US" baseline="0" dirty="0" smtClean="0">
                <a:effectLst/>
                <a:latin typeface="Segoe UI" panose="020B0502040204020203" pitchFamily="34" charset="0"/>
              </a:rPr>
              <a:t>. </a:t>
            </a:r>
            <a:r>
              <a:rPr lang="en-US" sz="900" spc="-51" dirty="0" smtClean="0"/>
              <a:t>Managed by the federation dynamically as data is repartitioned. </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algn="l"/>
            <a:r>
              <a:rPr lang="en-US" baseline="0" dirty="0" smtClean="0"/>
              <a:t>It is up to you as to how many you get, entirely based on how you partition the data. </a:t>
            </a:r>
            <a:r>
              <a:rPr lang="en-US" b="1" baseline="0" dirty="0" smtClean="0"/>
              <a:t>The great thing is that your application does know, nor does it need to know, about how many federation members there are.</a:t>
            </a:r>
            <a:endParaRPr lang="en-US" sz="900" spc="-51"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37916455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Architecture Continued: Provide a basic understanding</a:t>
            </a:r>
            <a:r>
              <a:rPr lang="en-US" baseline="0" dirty="0" smtClean="0">
                <a:effectLst/>
                <a:latin typeface="Segoe UI" panose="020B0502040204020203" pitchFamily="34" charset="0"/>
              </a:rPr>
              <a:t> of the SQL Federation architecture, the different components, and how they interact and relate to each other.</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Continuing</a:t>
            </a:r>
            <a:r>
              <a:rPr lang="en-US" baseline="0" dirty="0" smtClean="0">
                <a:effectLst/>
                <a:latin typeface="Segoe UI" panose="020B0502040204020203" pitchFamily="34" charset="0"/>
              </a:rPr>
              <a:t> on the architecture and components…</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Federation Key - </a:t>
            </a:r>
            <a:r>
              <a:rPr lang="en-US" baseline="0" dirty="0" smtClean="0"/>
              <a:t>The key that determines how you distribute, or partition your data. </a:t>
            </a:r>
            <a:r>
              <a:rPr lang="en-US" baseline="0" dirty="0" err="1" smtClean="0"/>
              <a:t>CustomerID</a:t>
            </a:r>
            <a:r>
              <a:rPr lang="en-US" baseline="0" dirty="0" smtClean="0"/>
              <a:t>, </a:t>
            </a:r>
            <a:r>
              <a:rPr lang="en-US" baseline="0" dirty="0" err="1" smtClean="0"/>
              <a:t>ProductID</a:t>
            </a:r>
            <a:r>
              <a:rPr lang="en-US" baseline="0" dirty="0" smtClean="0"/>
              <a:t>, etc.</a:t>
            </a:r>
            <a:endParaRPr lang="en-US" dirty="0" smtClean="0">
              <a:effectLst/>
            </a:endParaRPr>
          </a:p>
          <a:p>
            <a:pPr rtl="0"/>
            <a:r>
              <a:rPr lang="en-US" dirty="0" smtClean="0">
                <a:effectLst/>
                <a:latin typeface="Segoe UI" panose="020B0502040204020203" pitchFamily="34" charset="0"/>
              </a:rPr>
              <a:t>Atomic Unit - </a:t>
            </a:r>
            <a:r>
              <a:rPr lang="en-US" baseline="0" dirty="0" smtClean="0"/>
              <a:t>The collection of rows that belong to a single instance of the federation key.</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Federation Key –Distribution scheme supports </a:t>
            </a:r>
            <a:r>
              <a:rPr lang="en-US" baseline="0" dirty="0" err="1" smtClean="0"/>
              <a:t>int</a:t>
            </a:r>
            <a:r>
              <a:rPr lang="en-US" baseline="0" dirty="0" smtClean="0"/>
              <a:t>, </a:t>
            </a:r>
            <a:r>
              <a:rPr lang="en-US" baseline="0" dirty="0" err="1" smtClean="0"/>
              <a:t>bigint</a:t>
            </a:r>
            <a:r>
              <a:rPr lang="en-US" baseline="0" dirty="0" smtClean="0"/>
              <a:t>, </a:t>
            </a:r>
            <a:r>
              <a:rPr lang="en-US" baseline="0" dirty="0" err="1" smtClean="0"/>
              <a:t>guid</a:t>
            </a:r>
            <a:r>
              <a:rPr lang="en-US" baseline="0" dirty="0" smtClean="0"/>
              <a:t>, and </a:t>
            </a:r>
            <a:r>
              <a:rPr lang="en-US" baseline="0" dirty="0" err="1" smtClean="0"/>
              <a:t>varbinary</a:t>
            </a:r>
            <a:r>
              <a:rPr lang="en-US" baseline="0" dirty="0" smtClean="0"/>
              <a:t> types</a:t>
            </a:r>
          </a:p>
          <a:p>
            <a:endParaRPr lang="en-US" dirty="0" smtClean="0"/>
          </a:p>
          <a:p>
            <a:r>
              <a:rPr lang="en-US" baseline="0" dirty="0" smtClean="0"/>
              <a:t>Atomic Units – Customer 55 may have some customer information (address, phone, demographic) along with some orders and a collection of order details. All of those things are an atomic unit, and we promise not to split those any further. They are guaranteed to stay in a single node. </a:t>
            </a:r>
            <a:endParaRPr lang="en-US" dirty="0" smtClean="0"/>
          </a:p>
        </p:txBody>
      </p:sp>
      <p:sp>
        <p:nvSpPr>
          <p:cNvPr id="4" name="Slide Number Placeholder 3"/>
          <p:cNvSpPr>
            <a:spLocks noGrp="1"/>
          </p:cNvSpPr>
          <p:nvPr>
            <p:ph type="sldNum" sz="quarter" idx="10"/>
          </p:nvPr>
        </p:nvSpPr>
        <p:spPr/>
        <p:txBody>
          <a:bodyPr/>
          <a:lstStyle/>
          <a:p>
            <a:fld id="{4FF51E65-C043-487F-9556-4423B9283CC4}" type="slidenum">
              <a:rPr lang="en-US" smtClean="0"/>
              <a:pPr/>
              <a:t>13</a:t>
            </a:fld>
            <a:endParaRPr lang="en-US"/>
          </a:p>
        </p:txBody>
      </p:sp>
    </p:spTree>
    <p:extLst>
      <p:ext uri="{BB962C8B-B14F-4D97-AF65-F5344CB8AC3E}">
        <p14:creationId xmlns:p14="http://schemas.microsoft.com/office/powerpoint/2010/main" val="1162234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Architecture Continued: Provide a basic understanding</a:t>
            </a:r>
            <a:r>
              <a:rPr lang="en-US" baseline="0" dirty="0" smtClean="0">
                <a:effectLst/>
                <a:latin typeface="Segoe UI" panose="020B0502040204020203" pitchFamily="34" charset="0"/>
              </a:rPr>
              <a:t> of the SQL Federation architecture, the different components, and how they interact and relate to each other.</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Continuing</a:t>
            </a:r>
            <a:r>
              <a:rPr lang="en-US" baseline="0" dirty="0" smtClean="0">
                <a:effectLst/>
                <a:latin typeface="Segoe UI" panose="020B0502040204020203" pitchFamily="34" charset="0"/>
              </a:rPr>
              <a:t> on the architecture and components…</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Federated Table – </a:t>
            </a:r>
            <a:r>
              <a:rPr lang="en-US" baseline="0" dirty="0" smtClean="0"/>
              <a:t>Tables that are spread across federation members</a:t>
            </a:r>
            <a:endParaRPr lang="en-US" dirty="0" smtClean="0">
              <a:effectLst/>
            </a:endParaRPr>
          </a:p>
          <a:p>
            <a:pPr rtl="0"/>
            <a:r>
              <a:rPr lang="en-US" dirty="0" smtClean="0">
                <a:effectLst/>
                <a:latin typeface="Segoe UI" panose="020B0502040204020203" pitchFamily="34" charset="0"/>
              </a:rPr>
              <a:t>Reference Table – </a:t>
            </a:r>
            <a:r>
              <a:rPr lang="en-US" baseline="0" dirty="0" smtClean="0"/>
              <a:t>Tables that are not federation aware. Fully contained within a member. Typically contain static data (states, zip codes, </a:t>
            </a:r>
            <a:r>
              <a:rPr lang="en-US" baseline="0" dirty="0" err="1" smtClean="0"/>
              <a:t>etc</a:t>
            </a:r>
            <a:r>
              <a:rPr lang="en-US" baseline="0" dirty="0" smtClean="0"/>
              <a:t>).</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marL="0" marR="0" indent="0" algn="l" defTabSz="914363" rtl="0" eaLnBrk="1" fontAlgn="auto" latinLnBrk="0" hangingPunct="1">
              <a:lnSpc>
                <a:spcPct val="90000"/>
              </a:lnSpc>
              <a:spcBef>
                <a:spcPts val="0"/>
              </a:spcBef>
              <a:spcAft>
                <a:spcPts val="333"/>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4FF51E65-C043-487F-9556-4423B9283CC4}" type="slidenum">
              <a:rPr lang="en-US" smtClean="0"/>
              <a:pPr/>
              <a:t>14</a:t>
            </a:fld>
            <a:endParaRPr lang="en-US"/>
          </a:p>
        </p:txBody>
      </p:sp>
    </p:spTree>
    <p:extLst>
      <p:ext uri="{BB962C8B-B14F-4D97-AF65-F5344CB8AC3E}">
        <p14:creationId xmlns:p14="http://schemas.microsoft.com/office/powerpoint/2010/main" val="19586077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Understand how repartitioning works</a:t>
            </a:r>
            <a:r>
              <a:rPr lang="en-US" baseline="0" dirty="0" smtClean="0">
                <a:effectLst/>
                <a:latin typeface="Segoe UI" panose="020B0502040204020203" pitchFamily="34" charset="0"/>
              </a:rPr>
              <a:t> in SQL Federation</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The</a:t>
            </a:r>
            <a:r>
              <a:rPr lang="en-US" baseline="0" dirty="0" smtClean="0">
                <a:effectLst/>
                <a:latin typeface="Segoe UI" panose="020B0502040204020203" pitchFamily="34" charset="0"/>
              </a:rPr>
              <a:t> whole concept behind SQL Federation is to scale up and scale down; elastically partition on demand. Partitioning means splitting members to distribute the load.</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Split members</a:t>
            </a:r>
            <a:r>
              <a:rPr lang="en-US" baseline="0" dirty="0" smtClean="0">
                <a:effectLst/>
                <a:latin typeface="Segoe UI" panose="020B0502040204020203" pitchFamily="34" charset="0"/>
              </a:rPr>
              <a:t> to spread the load. A split splits one member into two.</a:t>
            </a:r>
            <a:endParaRPr lang="en-US" dirty="0" smtClean="0">
              <a:effectLst/>
            </a:endParaRPr>
          </a:p>
          <a:p>
            <a:pPr rtl="0"/>
            <a:r>
              <a:rPr lang="en-US" dirty="0" smtClean="0">
                <a:effectLst/>
                <a:latin typeface="Segoe UI" panose="020B0502040204020203" pitchFamily="34" charset="0"/>
              </a:rPr>
              <a:t>Drop members</a:t>
            </a:r>
            <a:r>
              <a:rPr lang="en-US" baseline="0" dirty="0" smtClean="0">
                <a:effectLst/>
                <a:latin typeface="Segoe UI" panose="020B0502040204020203" pitchFamily="34" charset="0"/>
              </a:rPr>
              <a:t> to scale down into fewer nodes.</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baseline="0" dirty="0" smtClean="0"/>
              <a:t>Version 1 supports split and drop. Split and drop allow you to manipulate the collection of databases within the federation. The split provides the partitioning functionality. In this example we have a few federation members, one which contains orders with id’s 5000 to 10,000, and the command splits it in the middle, at 7500. what happens is that in the background we create two databases, and copy the appropriate data to the two new databases and copy 5000 to 7500 to one database and the rest to the other database. We then delete the original member database.  LEFT Inclusive, right exclusive. 7500 in the range low. </a:t>
            </a:r>
            <a:endParaRPr lang="en-US" dirty="0" smtClean="0">
              <a:effectLst/>
            </a:endParaRPr>
          </a:p>
          <a:p>
            <a:endParaRPr lang="en-US" dirty="0" smtClean="0"/>
          </a:p>
          <a:p>
            <a:pPr marL="0" marR="0" indent="0" algn="l" defTabSz="914363" rtl="0" eaLnBrk="1" fontAlgn="auto" latinLnBrk="0" hangingPunct="1">
              <a:lnSpc>
                <a:spcPct val="90000"/>
              </a:lnSpc>
              <a:spcBef>
                <a:spcPts val="0"/>
              </a:spcBef>
              <a:spcAft>
                <a:spcPts val="333"/>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31535492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Discuss</a:t>
            </a:r>
            <a:r>
              <a:rPr lang="en-US" baseline="0" dirty="0" smtClean="0">
                <a:effectLst/>
                <a:latin typeface="Segoe UI" panose="020B0502040204020203" pitchFamily="34" charset="0"/>
              </a:rPr>
              <a:t> how connection routing works to provide a reliable, dependent data routing. </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With repartitioning understood, knowing</a:t>
            </a:r>
            <a:r>
              <a:rPr lang="en-US" baseline="0" dirty="0" smtClean="0">
                <a:effectLst/>
                <a:latin typeface="Segoe UI" panose="020B0502040204020203" pitchFamily="34" charset="0"/>
              </a:rPr>
              <a:t> how connections are routed and data is discovered to guarantee appropriate routing is </a:t>
            </a:r>
            <a:r>
              <a:rPr lang="en-US" baseline="0" dirty="0" err="1" smtClean="0">
                <a:effectLst/>
                <a:latin typeface="Segoe UI" panose="020B0502040204020203" pitchFamily="34" charset="0"/>
              </a:rPr>
              <a:t>nxt</a:t>
            </a:r>
            <a:r>
              <a:rPr lang="en-US" baseline="0" dirty="0" smtClean="0">
                <a:effectLst/>
                <a:latin typeface="Segoe UI" panose="020B0502040204020203" pitchFamily="34" charset="0"/>
              </a:rPr>
              <a:t>.</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t>Routing guaranteed even during</a:t>
            </a:r>
            <a:r>
              <a:rPr lang="en-US" baseline="0" dirty="0" smtClean="0"/>
              <a:t> a repartition is in process (Filtering routes connection to appropriate shard regardless of changes in partitions)</a:t>
            </a:r>
            <a:endParaRPr lang="en-US" dirty="0" smtClean="0">
              <a:effectLst/>
            </a:endParaRPr>
          </a:p>
          <a:p>
            <a:pPr rtl="0"/>
            <a:r>
              <a:rPr lang="en-US" dirty="0" smtClean="0">
                <a:effectLst/>
                <a:latin typeface="Segoe UI" panose="020B0502040204020203" pitchFamily="34" charset="0"/>
              </a:rPr>
              <a:t>No</a:t>
            </a:r>
            <a:r>
              <a:rPr lang="en-US" baseline="0" dirty="0" smtClean="0">
                <a:effectLst/>
                <a:latin typeface="Segoe UI" panose="020B0502040204020203" pitchFamily="34" charset="0"/>
              </a:rPr>
              <a:t> map caching at the application level, thus no changes to the application.</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r>
              <a:rPr lang="en-US" dirty="0" smtClean="0"/>
              <a:t>Similar</a:t>
            </a:r>
            <a:r>
              <a:rPr lang="en-US" baseline="0" dirty="0" smtClean="0"/>
              <a:t> to that of the USE DATABASE statement, partitioning, or re-partitioning on the backend provides a guarantee that says “how am I going to find this id?”. For example, id 7501 used to be in this </a:t>
            </a:r>
          </a:p>
          <a:p>
            <a:r>
              <a:rPr lang="en-US" baseline="0" dirty="0" smtClean="0"/>
              <a:t>A, but now it’s in this B, but the application doesn’t know that, so how do I find it?  I need a way to navigate to it.</a:t>
            </a:r>
          </a:p>
          <a:p>
            <a:r>
              <a:rPr lang="en-US" baseline="0" dirty="0" smtClean="0"/>
              <a:t>If you have to cache this information, what many developers have done when writing their own </a:t>
            </a:r>
            <a:r>
              <a:rPr lang="en-US" baseline="0" dirty="0" err="1" smtClean="0"/>
              <a:t>sharding</a:t>
            </a:r>
            <a:r>
              <a:rPr lang="en-US" baseline="0" dirty="0" smtClean="0"/>
              <a:t> functionality, this kind of split now creates an invalid cache. Or a cache in which you need to “re-cache”. So, everyone keeps writing this code over and over again. However, by taking this functionality to the server side, we can give you a command that easily directs you to the appropriate member. So instead of saying “Use DATABASE” and then taking you to that database, Federations know a lot about your schema, so you just supply a key and WE’LL take you to the right database. </a:t>
            </a:r>
          </a:p>
          <a:p>
            <a:r>
              <a:rPr lang="en-US" b="1" baseline="0" dirty="0" smtClean="0"/>
              <a:t>Think of this like a hotel</a:t>
            </a:r>
            <a:endParaRPr lang="en-US" dirty="0" smtClean="0"/>
          </a:p>
          <a:p>
            <a:endParaRPr lang="en-US" b="1"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24744500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 SQL Federation</a:t>
            </a:r>
          </a:p>
          <a:p>
            <a:pPr marL="228600" indent="-228600">
              <a:buAutoNum type="arabicParenR"/>
            </a:pPr>
            <a:r>
              <a:rPr lang="en-US" dirty="0" smtClean="0"/>
              <a:t>Create new database</a:t>
            </a:r>
          </a:p>
          <a:p>
            <a:pPr marL="228600" indent="-228600">
              <a:buAutoNum type="arabicParenR"/>
            </a:pPr>
            <a:r>
              <a:rPr lang="en-US" dirty="0" smtClean="0"/>
              <a:t>Run </a:t>
            </a:r>
            <a:r>
              <a:rPr lang="en-US" dirty="0" err="1" smtClean="0"/>
              <a:t>ContosoExpenseFed_DB.sql</a:t>
            </a:r>
            <a:endParaRPr lang="en-US" dirty="0" smtClean="0"/>
          </a:p>
          <a:p>
            <a:pPr marL="228600" indent="-228600">
              <a:buAutoNum type="arabicParenR"/>
            </a:pPr>
            <a:r>
              <a:rPr lang="en-US" dirty="0" smtClean="0"/>
              <a:t>As</a:t>
            </a:r>
            <a:r>
              <a:rPr lang="en-US" baseline="0" dirty="0" smtClean="0"/>
              <a:t> it is executing, explain script</a:t>
            </a:r>
          </a:p>
          <a:p>
            <a:pPr marL="228600" indent="-228600">
              <a:buAutoNum type="arabicParenR"/>
            </a:pPr>
            <a:r>
              <a:rPr lang="en-US" baseline="0" dirty="0" smtClean="0"/>
              <a:t>Open </a:t>
            </a:r>
            <a:r>
              <a:rPr lang="en-US" baseline="0" dirty="0" err="1" smtClean="0"/>
              <a:t>ContosoExpenseFed_Split</a:t>
            </a:r>
            <a:endParaRPr lang="en-US" baseline="0" dirty="0" smtClean="0"/>
          </a:p>
          <a:p>
            <a:pPr marL="228600" indent="-228600">
              <a:buAutoNum type="arabicParenR"/>
            </a:pPr>
            <a:r>
              <a:rPr lang="en-US" baseline="0" dirty="0" smtClean="0"/>
              <a:t>Walk through each statement</a:t>
            </a:r>
            <a:endParaRPr lang="en-US" dirty="0"/>
          </a:p>
        </p:txBody>
      </p:sp>
      <p:sp>
        <p:nvSpPr>
          <p:cNvPr id="4" name="Slide Number Placeholder 3"/>
          <p:cNvSpPr>
            <a:spLocks noGrp="1"/>
          </p:cNvSpPr>
          <p:nvPr>
            <p:ph type="sldNum" sz="quarter" idx="10"/>
          </p:nvPr>
        </p:nvSpPr>
        <p:spPr/>
        <p:txBody>
          <a:bodyPr/>
          <a:lstStyle/>
          <a:p>
            <a:fld id="{6A737CDB-F497-4071-88DB-C233CAC28117}" type="slidenum">
              <a:rPr lang="en-US" smtClean="0"/>
              <a:t>17</a:t>
            </a:fld>
            <a:endParaRPr lang="en-US" dirty="0"/>
          </a:p>
        </p:txBody>
      </p:sp>
    </p:spTree>
    <p:extLst>
      <p:ext uri="{BB962C8B-B14F-4D97-AF65-F5344CB8AC3E}">
        <p14:creationId xmlns:p14="http://schemas.microsoft.com/office/powerpoint/2010/main" val="39469708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t>DMVs</a:t>
            </a:r>
            <a:r>
              <a:rPr lang="en-US" baseline="0" dirty="0" smtClean="0"/>
              <a:t> that </a:t>
            </a:r>
            <a:r>
              <a:rPr lang="en-US" dirty="0" smtClean="0"/>
              <a:t>provide new Transact-SQL statements, functions and views that can be used to create, alter, and monitor federations. Additionally, existing items have been altered to return federation information</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t>These DMVs return information on currently executing federation operations</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Any notes go here</a:t>
            </a:r>
            <a:endParaRPr lang="en-US" dirty="0" smtClean="0">
              <a:effectLst/>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28059134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t>DMVs</a:t>
            </a:r>
            <a:r>
              <a:rPr lang="en-US" baseline="0" dirty="0" smtClean="0"/>
              <a:t> that </a:t>
            </a:r>
            <a:r>
              <a:rPr lang="en-US" dirty="0" smtClean="0"/>
              <a:t>provide new Transact-SQL statements, functions and views that can be used to create, alter, and monitor federations. Additionally, existing items have been altered to return federation information</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t>These DMVs return metadata information for existing federations</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Any notes go here</a:t>
            </a:r>
            <a:endParaRPr lang="en-US" dirty="0" smtClean="0">
              <a:effectLst/>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22302193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t>DMVs</a:t>
            </a:r>
            <a:r>
              <a:rPr lang="en-US" baseline="0" dirty="0" smtClean="0"/>
              <a:t> that </a:t>
            </a:r>
            <a:r>
              <a:rPr lang="en-US" dirty="0" smtClean="0"/>
              <a:t>provide new Transact-SQL statements, functions and views that can be used to create, alter, and monitor federations. Additionally, existing items have been altered to return federation information</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t>These DMVs return historical information on federation operations</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t>Cleanup is triggered by operations that update the log information. This can result in historical information being retained for longer than two weeks if no new operations have been performed.</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endParaRPr lang="en-US" dirty="0" smtClean="0">
              <a:effectLst/>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16247373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Highlight</a:t>
            </a:r>
            <a:r>
              <a:rPr lang="en-US" baseline="0" dirty="0" smtClean="0">
                <a:effectLst/>
                <a:latin typeface="Segoe UI" panose="020B0502040204020203" pitchFamily="34" charset="0"/>
              </a:rPr>
              <a:t> design considerations and best practices when working with SQL Federation. </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baseline="0" dirty="0" smtClean="0">
                <a:effectLst/>
                <a:latin typeface="Segoe UI" panose="020B0502040204020203" pitchFamily="34" charset="0"/>
              </a:rPr>
              <a:t>Several questions need to be addressed when working with SQL Federation. With an understanding of the architecture and the design patterns, the question then becomes, what to partition on? What are the table groups? </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Federations</a:t>
            </a:r>
          </a:p>
          <a:p>
            <a:pPr marL="171450" indent="-171450" rtl="0">
              <a:buFont typeface="Arial" panose="020B0604020202020204" pitchFamily="34" charset="0"/>
              <a:buChar char="•"/>
            </a:pPr>
            <a:r>
              <a:rPr lang="en-US" dirty="0" smtClean="0"/>
              <a:t>Federations</a:t>
            </a:r>
            <a:r>
              <a:rPr lang="en-US" baseline="0" dirty="0" smtClean="0"/>
              <a:t> mimics the data modeling process. </a:t>
            </a:r>
            <a:r>
              <a:rPr lang="en-US" b="1" baseline="0" dirty="0" smtClean="0"/>
              <a:t>Think Database Normalization</a:t>
            </a:r>
            <a:r>
              <a:rPr lang="en-US" baseline="0" dirty="0" smtClean="0"/>
              <a:t>. Federation is really an extension of database normalization</a:t>
            </a:r>
          </a:p>
          <a:p>
            <a:pPr marL="171450" indent="-171450" rtl="0">
              <a:buFont typeface="Arial" panose="020B0604020202020204" pitchFamily="34" charset="0"/>
              <a:buChar char="•"/>
            </a:pPr>
            <a:r>
              <a:rPr lang="en-US" baseline="0" dirty="0" smtClean="0"/>
              <a:t>Once you are done with that there are set of principles that you can apply that really make your database scalable</a:t>
            </a:r>
            <a:endParaRPr lang="en-US" dirty="0" smtClean="0">
              <a:effectLst/>
              <a:latin typeface="Segoe UI" panose="020B0502040204020203" pitchFamily="34" charset="0"/>
            </a:endParaRPr>
          </a:p>
          <a:p>
            <a:pPr rtl="0"/>
            <a:r>
              <a:rPr lang="en-US" dirty="0" smtClean="0">
                <a:effectLst/>
                <a:latin typeface="Segoe UI" panose="020B0502040204020203" pitchFamily="34" charset="0"/>
              </a:rPr>
              <a:t>Federation</a:t>
            </a:r>
            <a:r>
              <a:rPr lang="en-US" baseline="0" dirty="0" smtClean="0">
                <a:effectLst/>
                <a:latin typeface="Segoe UI" panose="020B0502040204020203" pitchFamily="34" charset="0"/>
              </a:rPr>
              <a:t> keys and Atomic Units</a:t>
            </a:r>
          </a:p>
          <a:p>
            <a:pPr marL="171450" indent="-171450" rtl="0">
              <a:buFont typeface="Arial" panose="020B0604020202020204" pitchFamily="34" charset="0"/>
              <a:buChar char="•"/>
            </a:pPr>
            <a:r>
              <a:rPr lang="en-US" baseline="0" dirty="0" smtClean="0"/>
              <a:t>Latency – picking your federation key is critical for latency and scale sensitive queries.</a:t>
            </a:r>
          </a:p>
          <a:p>
            <a:pPr marL="171450" indent="-171450" rtl="0">
              <a:buFont typeface="Arial" panose="020B0604020202020204" pitchFamily="34" charset="0"/>
              <a:buChar char="•"/>
            </a:pPr>
            <a:r>
              <a:rPr lang="en-US" baseline="0" dirty="0" smtClean="0"/>
              <a:t>Boundaries – Make sure your transactional boundary is within a single atomic unit.</a:t>
            </a:r>
            <a:endParaRPr lang="en-US" baseline="0" dirty="0" smtClean="0">
              <a:effectLst/>
              <a:latin typeface="Segoe UI" panose="020B0502040204020203" pitchFamily="34" charset="0"/>
            </a:endParaRPr>
          </a:p>
          <a:p>
            <a:pPr marL="171450" indent="-171450" rtl="0">
              <a:buFont typeface="Arial" panose="020B0604020202020204" pitchFamily="34" charset="0"/>
              <a:buChar char="•"/>
            </a:pPr>
            <a:r>
              <a:rPr lang="en-US" baseline="0" dirty="0" smtClean="0"/>
              <a:t>Workload – Affective distribution of the workload across the nodes is critical for efficiency and true scalability</a:t>
            </a:r>
            <a:endParaRPr lang="en-US" baseline="0" dirty="0" smtClean="0">
              <a:effectLst/>
              <a:latin typeface="Segoe UI" panose="020B0502040204020203" pitchFamily="34" charset="0"/>
            </a:endParaRPr>
          </a:p>
          <a:p>
            <a:pPr marL="171450" indent="-171450" rtl="0">
              <a:buFont typeface="Arial" panose="020B0604020202020204" pitchFamily="34" charset="0"/>
              <a:buChar char="•"/>
            </a:pPr>
            <a:r>
              <a:rPr lang="en-US" baseline="0" dirty="0" smtClean="0"/>
              <a:t>Scale – ensure that the largest customer can fit into the scale-up limit.</a:t>
            </a:r>
            <a:endParaRPr lang="en-US" baseline="0" dirty="0" smtClean="0">
              <a:effectLst/>
              <a:latin typeface="Segoe UI" panose="020B0502040204020203" pitchFamily="34" charset="0"/>
            </a:endParaRPr>
          </a:p>
          <a:p>
            <a:pPr rtl="0"/>
            <a:r>
              <a:rPr lang="en-US" baseline="0" dirty="0" smtClean="0">
                <a:effectLst/>
                <a:latin typeface="Segoe UI" panose="020B0502040204020203" pitchFamily="34" charset="0"/>
              </a:rPr>
              <a:t>Unique key Generation</a:t>
            </a:r>
          </a:p>
          <a:p>
            <a:pPr marL="171450" indent="-171450" rtl="0">
              <a:buFont typeface="Arial" panose="020B0604020202020204" pitchFamily="34" charset="0"/>
              <a:buChar char="•"/>
            </a:pPr>
            <a:r>
              <a:rPr lang="en-US" dirty="0" smtClean="0">
                <a:effectLst/>
              </a:rPr>
              <a:t>Identities -&gt; </a:t>
            </a:r>
            <a:r>
              <a:rPr lang="en-US" dirty="0" smtClean="0"/>
              <a:t>generate a sequential</a:t>
            </a:r>
            <a:r>
              <a:rPr lang="en-US" baseline="0" dirty="0" smtClean="0"/>
              <a:t> number without gaps but cause problems when Merging.</a:t>
            </a:r>
          </a:p>
          <a:p>
            <a:pPr marL="171450" indent="-171450" rtl="0">
              <a:buFont typeface="Arial" panose="020B0604020202020204" pitchFamily="34" charset="0"/>
              <a:buChar char="•"/>
            </a:pPr>
            <a:r>
              <a:rPr lang="en-US" baseline="0" dirty="0" err="1" smtClean="0">
                <a:effectLst/>
              </a:rPr>
              <a:t>Uniqueidentifier</a:t>
            </a:r>
            <a:r>
              <a:rPr lang="en-US" baseline="0" dirty="0" smtClean="0">
                <a:effectLst/>
              </a:rPr>
              <a:t> -&gt; </a:t>
            </a:r>
            <a:r>
              <a:rPr lang="en-US" baseline="0" dirty="0" smtClean="0"/>
              <a:t>can be generated any tier of application and are guaranteed to be unique</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r>
              <a:rPr lang="en-US" dirty="0" smtClean="0"/>
              <a:t>How do I know what to partition on? Luckily, Federations</a:t>
            </a:r>
            <a:r>
              <a:rPr lang="en-US" baseline="0" dirty="0" smtClean="0"/>
              <a:t> mimics the data modeling process. </a:t>
            </a:r>
            <a:r>
              <a:rPr lang="en-US" b="1" baseline="0" dirty="0" smtClean="0"/>
              <a:t>Think Database Normalization</a:t>
            </a:r>
            <a:r>
              <a:rPr lang="en-US" baseline="0" dirty="0" smtClean="0"/>
              <a:t>. This is really an extension of database normalization. You do the things you would typically do when designing a database. You discover what you want to model and the scenarios, but it basically boils down to a normalization process. </a:t>
            </a:r>
          </a:p>
          <a:p>
            <a:r>
              <a:rPr lang="en-US" baseline="0" dirty="0" smtClean="0"/>
              <a:t>Once you are done with that there are set of principles that you can apply that really make your database scalable. These principles apply to many scenarios, such as if you are creating your own </a:t>
            </a:r>
            <a:r>
              <a:rPr lang="en-US" baseline="0" dirty="0" err="1" smtClean="0"/>
              <a:t>sharding</a:t>
            </a:r>
            <a:r>
              <a:rPr lang="en-US" baseline="0" dirty="0" smtClean="0"/>
              <a:t> solution.</a:t>
            </a:r>
          </a:p>
          <a:p>
            <a:r>
              <a:rPr lang="en-US" baseline="0" dirty="0" smtClean="0"/>
              <a:t>The first being that of picking or selecting your Table Groups. A group of tables that represent a set of entities. For example, the </a:t>
            </a:r>
            <a:r>
              <a:rPr lang="en-US" baseline="0" dirty="0" err="1" smtClean="0"/>
              <a:t>AdventureWorks</a:t>
            </a:r>
            <a:r>
              <a:rPr lang="en-US" baseline="0" dirty="0" smtClean="0"/>
              <a:t> database has a products table, but there is also a related table called </a:t>
            </a:r>
            <a:r>
              <a:rPr lang="en-US" baseline="0" dirty="0" err="1" smtClean="0"/>
              <a:t>ProductCategories</a:t>
            </a:r>
            <a:r>
              <a:rPr lang="en-US" baseline="0" dirty="0" smtClean="0"/>
              <a:t>. Those two tables are product tables, product entities, or entities of the product. Customer is another example. Customers have customer addresses, etc. it all depends on how you model your entities…but you can also think of a collection of tables that make up a group of things that I interact with. When I work with a customer, these are the tables I transact with. Order and </a:t>
            </a:r>
            <a:r>
              <a:rPr lang="en-US" baseline="0" dirty="0" err="1" smtClean="0"/>
              <a:t>orderdetails</a:t>
            </a:r>
            <a:r>
              <a:rPr lang="en-US" baseline="0" dirty="0" smtClean="0"/>
              <a:t>, for example. They have relationships…customers have many orders. </a:t>
            </a:r>
          </a:p>
          <a:p>
            <a:r>
              <a:rPr lang="en-US" baseline="0" dirty="0" smtClean="0"/>
              <a:t>Next, identify which ones you want to scale out and put them on a federation. Now, you are not limited to a single Federation. You may say, products and orders will be highly transactional, so you may need two Federations. </a:t>
            </a:r>
          </a:p>
          <a:p>
            <a:r>
              <a:rPr lang="en-US" baseline="0" dirty="0" smtClean="0"/>
              <a:t>-------------------------------------------------------------------</a:t>
            </a:r>
          </a:p>
          <a:p>
            <a:r>
              <a:rPr lang="en-US" dirty="0" smtClean="0"/>
              <a:t>Still applying the Scale-First design, the next step</a:t>
            </a:r>
            <a:r>
              <a:rPr lang="en-US" baseline="0" dirty="0" smtClean="0"/>
              <a:t> is to determine how to distribute this data. How do I partition this data? For example, Orders. Do I select Order ID or maybe Order date? Maybe customer ID? I may want to track orders by customer to track shipments, etc. When I log into the portal, I log in with a customer id. It makes it easy for me to navigate the data with my customer id. However, just like data modeling, the right answer is different. </a:t>
            </a:r>
          </a:p>
          <a:p>
            <a:r>
              <a:rPr lang="en-US" baseline="0" dirty="0" smtClean="0"/>
              <a:t>-&gt; Latency –What are the queries that I want to run fast in my environment, and make sure your federation key is part of that. For example, if you come into the system with a </a:t>
            </a:r>
            <a:r>
              <a:rPr lang="en-US" baseline="0" dirty="0" err="1" smtClean="0"/>
              <a:t>customerid</a:t>
            </a:r>
            <a:r>
              <a:rPr lang="en-US" baseline="0" dirty="0" smtClean="0"/>
              <a:t>, it is easy to navigate and work with that. But if you come in with an order date, that makes it a little more challenging. Look at your application. What are the type of queries I want to execute against my federations to run fast in my environment. </a:t>
            </a:r>
          </a:p>
          <a:p>
            <a:r>
              <a:rPr lang="en-US" baseline="0" dirty="0" smtClean="0"/>
              <a:t>-&gt; Boundaries –At any moment in time you customer 55 and 56 could be found in different members. You need to work within a single atomic unit. </a:t>
            </a:r>
          </a:p>
          <a:p>
            <a:r>
              <a:rPr lang="en-US" baseline="0" dirty="0" smtClean="0"/>
              <a:t>-&gt; Workload –You want to be able to look across all of your members and see them ALL working. Computational capacity. </a:t>
            </a:r>
          </a:p>
          <a:p>
            <a:r>
              <a:rPr lang="en-US" baseline="0" dirty="0" smtClean="0"/>
              <a:t>-&gt; Scale – If customer 55 fills up the entire database, that’s not good. You need to pick a key that really ensures your granular enough for the system. So if you have customers that are really large, you may want to split on something else or a </a:t>
            </a:r>
            <a:r>
              <a:rPr lang="en-US" baseline="0" dirty="0" err="1" smtClean="0"/>
              <a:t>composit</a:t>
            </a:r>
            <a:r>
              <a:rPr lang="en-US" baseline="0" dirty="0" smtClean="0"/>
              <a:t> key that will allow the customer to be split the customer into separate </a:t>
            </a:r>
            <a:r>
              <a:rPr lang="en-US" baseline="0" dirty="0" err="1" smtClean="0"/>
              <a:t>databaes</a:t>
            </a:r>
            <a:r>
              <a:rPr lang="en-US" baseline="0" dirty="0" smtClean="0"/>
              <a:t>. </a:t>
            </a:r>
          </a:p>
          <a:p>
            <a:r>
              <a:rPr lang="en-US" baseline="0" dirty="0" smtClean="0"/>
              <a:t>-------------------------------------------------</a:t>
            </a:r>
          </a:p>
          <a:p>
            <a:r>
              <a:rPr lang="en-US" dirty="0" smtClean="0"/>
              <a:t>Identities are good in several ways: it guarantees that it will generate a sequential</a:t>
            </a:r>
            <a:r>
              <a:rPr lang="en-US" baseline="0" dirty="0" smtClean="0"/>
              <a:t> number and that those values will be generated without gaps. </a:t>
            </a:r>
          </a:p>
          <a:p>
            <a:r>
              <a:rPr lang="en-US" baseline="0" dirty="0" smtClean="0"/>
              <a:t>Problems: Those guarantees are fairly expensive. ID generation could be a bottleneck…every record needs to pass through an id generation before being inserted. The other problem is that you don’t know the id until the record is actually </a:t>
            </a:r>
            <a:r>
              <a:rPr lang="en-US" baseline="0" dirty="0" err="1" smtClean="0"/>
              <a:t>commited</a:t>
            </a:r>
            <a:r>
              <a:rPr lang="en-US" baseline="0" dirty="0" smtClean="0"/>
              <a:t>. </a:t>
            </a:r>
          </a:p>
          <a:p>
            <a:r>
              <a:rPr lang="en-US" baseline="0" dirty="0" smtClean="0"/>
              <a:t>Other problem: merging</a:t>
            </a:r>
          </a:p>
          <a:p>
            <a:r>
              <a:rPr lang="en-US" baseline="0" dirty="0" smtClean="0"/>
              <a:t>Unique id’s don’t have to be a bottleneck; can be generated any tier of application and are guaranteed to be unique. </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extLst>
      <p:ext uri="{BB962C8B-B14F-4D97-AF65-F5344CB8AC3E}">
        <p14:creationId xmlns:p14="http://schemas.microsoft.com/office/powerpoint/2010/main" val="816089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8543546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Understand the distributed query concept </a:t>
            </a:r>
            <a:r>
              <a:rPr lang="en-US" baseline="0" dirty="0" smtClean="0">
                <a:effectLst/>
                <a:latin typeface="Segoe UI" panose="020B0502040204020203" pitchFamily="34" charset="0"/>
              </a:rPr>
              <a:t>in SQL Federation using Fan-out queries</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While distributed transactions and DTC (Distributed Transactions Coordinator) are not support in SQL Database, the ability to aggregate data from multiple nodes is a</a:t>
            </a:r>
            <a:r>
              <a:rPr lang="en-US" baseline="0" dirty="0" smtClean="0">
                <a:effectLst/>
                <a:latin typeface="Segoe UI" panose="020B0502040204020203" pitchFamily="34" charset="0"/>
              </a:rPr>
              <a:t> simple solution to provide distributed query processing.</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marL="171450" indent="-171450" rtl="0">
              <a:buFont typeface="Arial" panose="020B0604020202020204" pitchFamily="34" charset="0"/>
              <a:buChar char="•"/>
            </a:pPr>
            <a:r>
              <a:rPr lang="en-US" dirty="0" smtClean="0"/>
              <a:t>Fan-out is a technique for querying data in your federation, across many federation members.</a:t>
            </a:r>
            <a:endParaRPr lang="en-US" dirty="0" smtClean="0">
              <a:effectLst/>
            </a:endParaRPr>
          </a:p>
          <a:p>
            <a:pPr marL="171450" indent="-171450" rtl="0">
              <a:buFont typeface="Arial" panose="020B0604020202020204" pitchFamily="34" charset="0"/>
              <a:buChar char="•"/>
            </a:pPr>
            <a:r>
              <a:rPr lang="en-US" dirty="0" smtClean="0"/>
              <a:t>With fan-out queries the </a:t>
            </a:r>
            <a:r>
              <a:rPr lang="en-US" i="1" dirty="0" smtClean="0"/>
              <a:t>member</a:t>
            </a:r>
            <a:r>
              <a:rPr lang="en-US" dirty="0" smtClean="0"/>
              <a:t> query is always there but </a:t>
            </a:r>
            <a:r>
              <a:rPr lang="en-US" i="1" dirty="0" smtClean="0"/>
              <a:t>summary</a:t>
            </a:r>
            <a:r>
              <a:rPr lang="en-US" dirty="0" smtClean="0"/>
              <a:t> query may not be needed. For example if you are simply doing DML or DDL, fan-out would only have a member query but no </a:t>
            </a:r>
            <a:r>
              <a:rPr lang="en-US" i="1" dirty="0" smtClean="0"/>
              <a:t>summary</a:t>
            </a:r>
            <a:r>
              <a:rPr lang="en-US" dirty="0" smtClean="0"/>
              <a:t> query is needed. It is only when you need post processing, you need the </a:t>
            </a:r>
            <a:r>
              <a:rPr lang="en-US" i="1" dirty="0" smtClean="0"/>
              <a:t>summary</a:t>
            </a:r>
            <a:r>
              <a:rPr lang="en-US" dirty="0" smtClean="0"/>
              <a:t> query.</a:t>
            </a:r>
          </a:p>
          <a:p>
            <a:pPr marL="171450" indent="-171450" rtl="0">
              <a:buFont typeface="Arial" panose="020B0604020202020204" pitchFamily="34" charset="0"/>
              <a:buChar char="•"/>
            </a:pPr>
            <a:r>
              <a:rPr lang="en-US" baseline="0" dirty="0" smtClean="0"/>
              <a:t>Unaligned: a query that is unaligned to the federation key. Coming into a federation member and asking “where is john”? Which customer id’s are those? </a:t>
            </a:r>
          </a:p>
          <a:p>
            <a:pPr marL="171450" indent="-171450" rtl="0">
              <a:buFont typeface="Arial" panose="020B0604020202020204" pitchFamily="34" charset="0"/>
              <a:buChar char="•"/>
            </a:pPr>
            <a:r>
              <a:rPr lang="en-US" baseline="0" dirty="0" smtClean="0"/>
              <a:t>Processing: 1 member level query – executes on each member and collects the results, then a summary query that post processes and union </a:t>
            </a:r>
            <a:r>
              <a:rPr lang="en-US" baseline="0" dirty="0" err="1" smtClean="0"/>
              <a:t>alls</a:t>
            </a:r>
            <a:r>
              <a:rPr lang="en-US" baseline="0" dirty="0" smtClean="0"/>
              <a:t> the result sets. For example, if you are looking for top 10, your first going to get the top 10 from every member, so you need to do a post process query that sorts the results from all the member queries then does another top 10.</a:t>
            </a:r>
            <a:endParaRPr lang="en-US" dirty="0" smtClean="0">
              <a:effectLst/>
            </a:endParaRPr>
          </a:p>
          <a:p>
            <a:pPr rtl="0"/>
            <a:r>
              <a:rPr lang="en-US" b="1" dirty="0" smtClean="0">
                <a:effectLst/>
                <a:latin typeface="Segoe UI" panose="020B0502040204020203" pitchFamily="34" charset="0"/>
              </a:rPr>
              <a:t>Notes:</a:t>
            </a:r>
          </a:p>
          <a:p>
            <a:r>
              <a:rPr lang="en-US" dirty="0" smtClean="0"/>
              <a:t>Version 1 does not support</a:t>
            </a:r>
            <a:r>
              <a:rPr lang="en-US" baseline="0" dirty="0" smtClean="0"/>
              <a:t> fan-out queries. Write a single query that hits all the members all at once. Right now, this is something that you currently need to write on your own. It is coming. </a:t>
            </a:r>
          </a:p>
          <a:p>
            <a:endParaRPr lang="en-US" baseline="0" dirty="0" smtClean="0"/>
          </a:p>
          <a:p>
            <a:r>
              <a:rPr lang="en-US" dirty="0" smtClean="0"/>
              <a:t>Fan-out queries are much like map/reduce in that it is formed in 2 parts;</a:t>
            </a:r>
          </a:p>
          <a:p>
            <a:r>
              <a:rPr lang="en-US" b="1" i="1" dirty="0" smtClean="0"/>
              <a:t>Member query</a:t>
            </a:r>
            <a:r>
              <a:rPr lang="en-US" dirty="0" smtClean="0"/>
              <a:t> is the piece that is sent over to all members involved in the query and</a:t>
            </a:r>
          </a:p>
          <a:p>
            <a:r>
              <a:rPr lang="en-US" b="1" i="1" dirty="0" smtClean="0"/>
              <a:t>Summary query </a:t>
            </a:r>
            <a:r>
              <a:rPr lang="en-US" dirty="0" smtClean="0"/>
              <a:t>is the query that is the post processing piece to allow condensing the results from the member query to desired final result-set.</a:t>
            </a:r>
          </a:p>
          <a:p>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extLst>
      <p:ext uri="{BB962C8B-B14F-4D97-AF65-F5344CB8AC3E}">
        <p14:creationId xmlns:p14="http://schemas.microsoft.com/office/powerpoint/2010/main" val="8160894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 SQL Federation Fan-out</a:t>
            </a:r>
          </a:p>
          <a:p>
            <a:pPr marL="228600" marR="0" indent="-228600" algn="l" defTabSz="914363" rtl="0" eaLnBrk="1" fontAlgn="auto" latinLnBrk="0" hangingPunct="1">
              <a:lnSpc>
                <a:spcPct val="90000"/>
              </a:lnSpc>
              <a:spcBef>
                <a:spcPts val="0"/>
              </a:spcBef>
              <a:spcAft>
                <a:spcPts val="333"/>
              </a:spcAft>
              <a:buClrTx/>
              <a:buSzTx/>
              <a:buFontTx/>
              <a:buAutoNum type="arabicParenR"/>
              <a:tabLst/>
              <a:defRPr/>
            </a:pPr>
            <a:r>
              <a:rPr lang="en-US" dirty="0" smtClean="0"/>
              <a:t>http://federationsutility-scus.cloudapp.net/</a:t>
            </a:r>
          </a:p>
          <a:p>
            <a:pPr marL="228600" indent="-228600">
              <a:buAutoNum type="arabicParenR"/>
            </a:pPr>
            <a:r>
              <a:rPr lang="en-US" baseline="0" dirty="0" smtClean="0"/>
              <a:t>Use </a:t>
            </a:r>
            <a:r>
              <a:rPr lang="en-US" baseline="0" dirty="0" err="1" smtClean="0"/>
              <a:t>FanOutQuery.sql</a:t>
            </a:r>
            <a:endParaRPr lang="en-US" baseline="0" dirty="0" smtClean="0"/>
          </a:p>
          <a:p>
            <a:pPr marL="228600" indent="-228600">
              <a:buAutoNum type="arabicParenR"/>
            </a:pPr>
            <a:r>
              <a:rPr lang="en-US" baseline="0" dirty="0" smtClean="0"/>
              <a:t>Show code, on page on how member queries are executed</a:t>
            </a:r>
            <a:endParaRPr lang="en-US" dirty="0"/>
          </a:p>
        </p:txBody>
      </p:sp>
      <p:sp>
        <p:nvSpPr>
          <p:cNvPr id="4" name="Slide Number Placeholder 3"/>
          <p:cNvSpPr>
            <a:spLocks noGrp="1"/>
          </p:cNvSpPr>
          <p:nvPr>
            <p:ph type="sldNum" sz="quarter" idx="10"/>
          </p:nvPr>
        </p:nvSpPr>
        <p:spPr/>
        <p:txBody>
          <a:bodyPr/>
          <a:lstStyle/>
          <a:p>
            <a:fld id="{6A737CDB-F497-4071-88DB-C233CAC28117}" type="slidenum">
              <a:rPr lang="en-US" smtClean="0"/>
              <a:t>25</a:t>
            </a:fld>
            <a:endParaRPr lang="en-US" dirty="0"/>
          </a:p>
        </p:txBody>
      </p:sp>
    </p:spTree>
    <p:extLst>
      <p:ext uri="{BB962C8B-B14F-4D97-AF65-F5344CB8AC3E}">
        <p14:creationId xmlns:p14="http://schemas.microsoft.com/office/powerpoint/2010/main" val="3946970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extLst>
      <p:ext uri="{BB962C8B-B14F-4D97-AF65-F5344CB8AC3E}">
        <p14:creationId xmlns:p14="http://schemas.microsoft.com/office/powerpoint/2010/main" val="3629980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Understand</a:t>
            </a:r>
            <a:r>
              <a:rPr lang="en-US" baseline="0" dirty="0" smtClean="0">
                <a:effectLst/>
                <a:latin typeface="Segoe UI" panose="020B0502040204020203" pitchFamily="34" charset="0"/>
              </a:rPr>
              <a:t> the difference between Scale-up and Scale-out, their patterns and behaviors and the scenarios in which each might be implemented.</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To understand SQL Federation</a:t>
            </a:r>
            <a:r>
              <a:rPr lang="en-US" baseline="0" dirty="0" smtClean="0">
                <a:effectLst/>
                <a:latin typeface="Segoe UI" panose="020B0502040204020203" pitchFamily="34" charset="0"/>
              </a:rPr>
              <a:t> one must first understand the differences between the Scale-up and Scale-out models.</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marL="171450" indent="-171450" rtl="0">
              <a:buFont typeface="Arial" panose="020B0604020202020204" pitchFamily="34" charset="0"/>
              <a:buChar char="•"/>
            </a:pPr>
            <a:r>
              <a:rPr lang="en-US" dirty="0" smtClean="0">
                <a:effectLst/>
                <a:latin typeface="Segoe UI" panose="020B0502040204020203" pitchFamily="34" charset="0"/>
              </a:rPr>
              <a:t>Scale-up</a:t>
            </a:r>
          </a:p>
          <a:p>
            <a:pPr marL="384431" lvl="1" indent="-171450" rtl="0">
              <a:buFont typeface="Arial" panose="020B0604020202020204" pitchFamily="34" charset="0"/>
              <a:buChar char="•"/>
            </a:pPr>
            <a:r>
              <a:rPr lang="en-US" dirty="0" smtClean="0">
                <a:effectLst/>
                <a:latin typeface="Segoe UI" panose="020B0502040204020203" pitchFamily="34" charset="0"/>
              </a:rPr>
              <a:t>Implies a single</a:t>
            </a:r>
            <a:r>
              <a:rPr lang="en-US" baseline="0" dirty="0" smtClean="0">
                <a:effectLst/>
                <a:latin typeface="Segoe UI" panose="020B0502040204020203" pitchFamily="34" charset="0"/>
              </a:rPr>
              <a:t> database on a single server. </a:t>
            </a:r>
          </a:p>
          <a:p>
            <a:pPr marL="384431" lvl="1" indent="-171450" rtl="0">
              <a:buFont typeface="Arial" panose="020B0604020202020204" pitchFamily="34" charset="0"/>
              <a:buChar char="•"/>
            </a:pPr>
            <a:r>
              <a:rPr lang="en-US" baseline="0" dirty="0" smtClean="0">
                <a:effectLst/>
                <a:latin typeface="Segoe UI" panose="020B0502040204020203" pitchFamily="34" charset="0"/>
              </a:rPr>
              <a:t>Scaling this model means adding more </a:t>
            </a:r>
            <a:r>
              <a:rPr lang="en-US" baseline="0" dirty="0" err="1" smtClean="0">
                <a:effectLst/>
                <a:latin typeface="Segoe UI" panose="020B0502040204020203" pitchFamily="34" charset="0"/>
              </a:rPr>
              <a:t>cpu</a:t>
            </a:r>
            <a:r>
              <a:rPr lang="en-US" baseline="0" dirty="0" smtClean="0">
                <a:effectLst/>
                <a:latin typeface="Segoe UI" panose="020B0502040204020203" pitchFamily="34" charset="0"/>
              </a:rPr>
              <a:t>/ram. </a:t>
            </a:r>
          </a:p>
          <a:p>
            <a:pPr marL="384431" lvl="1" indent="-171450" rtl="0">
              <a:buFont typeface="Arial" panose="020B0604020202020204" pitchFamily="34" charset="0"/>
              <a:buChar char="•"/>
            </a:pPr>
            <a:r>
              <a:rPr lang="en-US" baseline="0" dirty="0" smtClean="0">
                <a:effectLst/>
                <a:latin typeface="Segoe UI" panose="020B0502040204020203" pitchFamily="34" charset="0"/>
              </a:rPr>
              <a:t>Hardware is not commodity class.</a:t>
            </a:r>
          </a:p>
          <a:p>
            <a:pPr marL="384431" lvl="1" indent="-171450" rtl="0">
              <a:buFont typeface="Arial" panose="020B0604020202020204" pitchFamily="34" charset="0"/>
              <a:buChar char="•"/>
            </a:pPr>
            <a:r>
              <a:rPr lang="en-US" baseline="0" dirty="0" smtClean="0">
                <a:effectLst/>
                <a:latin typeface="Segoe UI" panose="020B0502040204020203" pitchFamily="34" charset="0"/>
              </a:rPr>
              <a:t>Handling peak loads is difficult to handle </a:t>
            </a:r>
            <a:endParaRPr lang="en-US" dirty="0" smtClean="0">
              <a:effectLst/>
              <a:latin typeface="Segoe UI" panose="020B0502040204020203" pitchFamily="34" charset="0"/>
            </a:endParaRPr>
          </a:p>
          <a:p>
            <a:pPr marL="171450" indent="-171450" rtl="0">
              <a:buFont typeface="Arial" panose="020B0604020202020204" pitchFamily="34" charset="0"/>
              <a:buChar char="•"/>
            </a:pPr>
            <a:r>
              <a:rPr lang="en-US" dirty="0" smtClean="0">
                <a:effectLst/>
                <a:latin typeface="Segoe UI" panose="020B0502040204020203" pitchFamily="34" charset="0"/>
              </a:rPr>
              <a:t>Scale-out</a:t>
            </a:r>
          </a:p>
          <a:p>
            <a:pPr marL="384431" lvl="1" indent="-171450" rtl="0">
              <a:buFont typeface="Arial" panose="020B0604020202020204" pitchFamily="34" charset="0"/>
              <a:buChar char="•"/>
            </a:pPr>
            <a:r>
              <a:rPr lang="en-US" dirty="0" smtClean="0">
                <a:effectLst/>
                <a:latin typeface="Segoe UI" panose="020B0502040204020203" pitchFamily="34" charset="0"/>
              </a:rPr>
              <a:t>Load</a:t>
            </a:r>
            <a:r>
              <a:rPr lang="en-US" baseline="0" dirty="0" smtClean="0">
                <a:effectLst/>
                <a:latin typeface="Segoe UI" panose="020B0502040204020203" pitchFamily="34" charset="0"/>
              </a:rPr>
              <a:t> (databases) spread across multiple independent nodes</a:t>
            </a:r>
          </a:p>
          <a:p>
            <a:pPr marL="384431" lvl="1" indent="-171450" rtl="0">
              <a:buFont typeface="Arial" panose="020B0604020202020204" pitchFamily="34" charset="0"/>
              <a:buChar char="•"/>
            </a:pPr>
            <a:r>
              <a:rPr lang="en-US" baseline="0" dirty="0" smtClean="0">
                <a:effectLst/>
                <a:latin typeface="Segoe UI" panose="020B0502040204020203" pitchFamily="34" charset="0"/>
              </a:rPr>
              <a:t>Cost effective through use of commodity class hardware</a:t>
            </a:r>
          </a:p>
          <a:p>
            <a:pPr marL="384431" lvl="1" indent="-171450" rtl="0">
              <a:buFont typeface="Arial" panose="020B0604020202020204" pitchFamily="34" charset="0"/>
              <a:buChar char="•"/>
            </a:pPr>
            <a:r>
              <a:rPr lang="en-US" baseline="0" dirty="0" smtClean="0">
                <a:effectLst/>
                <a:latin typeface="Segoe UI" panose="020B0502040204020203" pitchFamily="34" charset="0"/>
              </a:rPr>
              <a:t>Typical use patters: Horizontal partitioning</a:t>
            </a:r>
          </a:p>
          <a:p>
            <a:pPr marL="384431" lvl="1" indent="-171450" rtl="0">
              <a:buFont typeface="Arial" panose="020B0604020202020204" pitchFamily="34" charset="0"/>
              <a:buChar char="•"/>
            </a:pPr>
            <a:r>
              <a:rPr lang="en-US" baseline="0" dirty="0" smtClean="0">
                <a:effectLst/>
                <a:latin typeface="Segoe UI" panose="020B0502040204020203" pitchFamily="34" charset="0"/>
              </a:rPr>
              <a:t>Typically called </a:t>
            </a:r>
            <a:r>
              <a:rPr lang="en-US" baseline="0" dirty="0" err="1" smtClean="0">
                <a:effectLst/>
                <a:latin typeface="Segoe UI" panose="020B0502040204020203" pitchFamily="34" charset="0"/>
              </a:rPr>
              <a:t>Sharding</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t>Scale-up class of hardware typically have high administration cost due to its complex configuration and management requirements. </a:t>
            </a:r>
            <a:endParaRPr lang="en-US" dirty="0" smtClean="0">
              <a:effectLst/>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1782136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Understand how on-demand</a:t>
            </a:r>
            <a:r>
              <a:rPr lang="en-US" baseline="0" dirty="0" smtClean="0">
                <a:effectLst/>
                <a:latin typeface="Segoe UI" panose="020B0502040204020203" pitchFamily="34" charset="0"/>
              </a:rPr>
              <a:t> partitioning can reduce cost, reduce the overprovisioned and under provisioned scenarios, and how applications can benefit from this scale-out model.</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There is a new set of workloads in the cloud that are</a:t>
            </a:r>
            <a:r>
              <a:rPr lang="en-US" baseline="0" dirty="0" smtClean="0">
                <a:effectLst/>
                <a:latin typeface="Segoe UI" panose="020B0502040204020203" pitchFamily="34" charset="0"/>
              </a:rPr>
              <a:t> beyond the scale-up model. A model is needed that scales beyond a small handful of nodes.</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baseline="0" dirty="0" smtClean="0"/>
              <a:t>Graphs show provisioning. Under and over capacity (on top). On the bottom is the cloud provisioning model – a lot less red and yellow … a lot less cycles of over and under capacity. Expand and shrink the pool of databases without any downtime.</a:t>
            </a:r>
            <a:endParaRPr lang="en-US" dirty="0" smtClean="0">
              <a:effectLst/>
            </a:endParaRPr>
          </a:p>
          <a:p>
            <a:pPr rtl="0"/>
            <a:r>
              <a:rPr lang="en-US" dirty="0" smtClean="0">
                <a:effectLst/>
                <a:latin typeface="Segoe UI" panose="020B0502040204020203" pitchFamily="34" charset="0"/>
              </a:rPr>
              <a:t>Economically,</a:t>
            </a:r>
            <a:r>
              <a:rPr lang="en-US" baseline="0" dirty="0" smtClean="0">
                <a:effectLst/>
                <a:latin typeface="Segoe UI" panose="020B0502040204020203" pitchFamily="34" charset="0"/>
              </a:rPr>
              <a:t> scale-out provides the best price/performance. </a:t>
            </a:r>
          </a:p>
          <a:p>
            <a:pPr rtl="0"/>
            <a:r>
              <a:rPr lang="en-US" baseline="0" dirty="0" smtClean="0"/>
              <a:t>Many commodity nodes for the economics</a:t>
            </a:r>
          </a:p>
          <a:p>
            <a:pPr rtl="0"/>
            <a:r>
              <a:rPr lang="en-US" baseline="0" dirty="0" smtClean="0">
                <a:effectLst/>
              </a:rPr>
              <a:t>The Elasticity plus the pay-as-you-go model </a:t>
            </a:r>
            <a:r>
              <a:rPr lang="en-US" dirty="0" smtClean="0"/>
              <a:t>satisfies the cloud scale model</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marL="0" indent="0">
              <a:buFontTx/>
              <a:buNone/>
            </a:pPr>
            <a:r>
              <a:rPr lang="en-US" dirty="0" smtClean="0"/>
              <a:t>Require</a:t>
            </a:r>
            <a:r>
              <a:rPr lang="en-US" baseline="0" dirty="0" smtClean="0"/>
              <a:t> - </a:t>
            </a:r>
            <a:r>
              <a:rPr lang="en-US" dirty="0" smtClean="0"/>
              <a:t>Massive aggregate</a:t>
            </a:r>
            <a:r>
              <a:rPr lang="en-US" baseline="0" dirty="0" smtClean="0"/>
              <a:t> capacity: 100s of nodes available for use</a:t>
            </a:r>
          </a:p>
          <a:p>
            <a:pPr marL="0" indent="0">
              <a:buFontTx/>
              <a:buNone/>
            </a:pPr>
            <a:r>
              <a:rPr lang="en-US" baseline="0" dirty="0" smtClean="0"/>
              <a:t>Best – Many commodity nodes for the economics</a:t>
            </a:r>
          </a:p>
          <a:p>
            <a:pPr marL="0" indent="0">
              <a:buFontTx/>
              <a:buNone/>
            </a:pPr>
            <a:r>
              <a:rPr lang="en-US" baseline="0" dirty="0" smtClean="0"/>
              <a:t>Reduce – Reduce overcapacity : take advantage of cloud provisioning model</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424026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Understand how SQL</a:t>
            </a:r>
            <a:r>
              <a:rPr lang="en-US" baseline="0" dirty="0" smtClean="0">
                <a:effectLst/>
                <a:latin typeface="Segoe UI" panose="020B0502040204020203" pitchFamily="34" charset="0"/>
              </a:rPr>
              <a:t> Federation extends the scalability model to the database tier</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Database elasticity also aligns</a:t>
            </a:r>
            <a:r>
              <a:rPr lang="en-US" baseline="0" dirty="0" smtClean="0">
                <a:effectLst/>
                <a:latin typeface="Segoe UI" panose="020B0502040204020203" pitchFamily="34" charset="0"/>
              </a:rPr>
              <a:t> with all of the other Windows Azure principles around scalability and elasticity, applying them to the server side of things so that you don’t need to worry about them. </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With</a:t>
            </a:r>
            <a:r>
              <a:rPr lang="en-US" baseline="0" dirty="0" smtClean="0">
                <a:effectLst/>
                <a:latin typeface="Segoe UI" panose="020B0502040204020203" pitchFamily="34" charset="0"/>
              </a:rPr>
              <a:t> SQL Federation, we’re extending the scalability model to the database tier. </a:t>
            </a:r>
            <a:endParaRPr lang="en-US" dirty="0" smtClean="0">
              <a:effectLst/>
            </a:endParaRPr>
          </a:p>
          <a:p>
            <a:pPr rtl="0"/>
            <a:r>
              <a:rPr lang="en-US" dirty="0" smtClean="0">
                <a:effectLst/>
              </a:rPr>
              <a:t>Scale your data tier on demand without any downtime,</a:t>
            </a:r>
            <a:r>
              <a:rPr lang="en-US" baseline="0" dirty="0" smtClean="0">
                <a:effectLst/>
              </a:rPr>
              <a:t> and without any applications changes.</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r>
              <a:rPr lang="en-US" dirty="0" smtClean="0"/>
              <a:t>Extending the model</a:t>
            </a:r>
            <a:r>
              <a:rPr lang="en-US" baseline="0" dirty="0" smtClean="0"/>
              <a:t> of the front tier and the middle tier of the application scale out model. </a:t>
            </a:r>
            <a:r>
              <a:rPr lang="en-US" sz="900" spc="-50" dirty="0" smtClean="0"/>
              <a:t>Canonical 3-Tier application scales by adding and removing node</a:t>
            </a:r>
            <a:r>
              <a:rPr lang="en-US" baseline="0" dirty="0" smtClean="0"/>
              <a:t>. You stand up a few servers on the front tier, a few servers in the middle tier, then the database, then you open up the doors. Users start pouring in, and as user load goes up, you add more servers. </a:t>
            </a:r>
          </a:p>
          <a:p>
            <a:endParaRPr lang="en-US" baseline="0" dirty="0" smtClean="0"/>
          </a:p>
          <a:p>
            <a:r>
              <a:rPr lang="en-US" baseline="0" dirty="0" smtClean="0"/>
              <a:t>However, what do you do with the database? You have to buy a bigger machine. </a:t>
            </a:r>
            <a:r>
              <a:rPr lang="en-US" baseline="0" smtClean="0"/>
              <a:t>They idea with Federations is to extend the multi-node scalability model into the database, making the database elastic.</a:t>
            </a:r>
            <a:endParaRPr lang="en-US" sz="2000" spc="-50" smtClean="0"/>
          </a:p>
        </p:txBody>
      </p:sp>
      <p:sp>
        <p:nvSpPr>
          <p:cNvPr id="4" name="Slide Number Placeholder 3"/>
          <p:cNvSpPr>
            <a:spLocks noGrp="1"/>
          </p:cNvSpPr>
          <p:nvPr>
            <p:ph type="sldNum" sz="quarter" idx="10"/>
          </p:nvPr>
        </p:nvSpPr>
        <p:spPr/>
        <p:txBody>
          <a:bodyPr/>
          <a:lstStyle/>
          <a:p>
            <a:fld id="{DDD65AC4-17B0-4E19-8496-B264E70A18D3}" type="slidenum">
              <a:rPr lang="en-US" smtClean="0"/>
              <a:pPr/>
              <a:t>7</a:t>
            </a:fld>
            <a:endParaRPr lang="en-US"/>
          </a:p>
        </p:txBody>
      </p:sp>
    </p:spTree>
    <p:extLst>
      <p:ext uri="{BB962C8B-B14F-4D97-AF65-F5344CB8AC3E}">
        <p14:creationId xmlns:p14="http://schemas.microsoft.com/office/powerpoint/2010/main" val="1875107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Understand why</a:t>
            </a:r>
            <a:r>
              <a:rPr lang="en-US" baseline="0" dirty="0" smtClean="0">
                <a:effectLst/>
                <a:latin typeface="Segoe UI" panose="020B0502040204020203" pitchFamily="34" charset="0"/>
              </a:rPr>
              <a:t> SQL Federation can be used to provide the elasticity at the data tier of an application</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There are many</a:t>
            </a:r>
            <a:r>
              <a:rPr lang="en-US" baseline="0" dirty="0" smtClean="0">
                <a:effectLst/>
                <a:latin typeface="Segoe UI" panose="020B0502040204020203" pitchFamily="34" charset="0"/>
              </a:rPr>
              <a:t> ways to scale an application and database, so why use SQL Federation? Several key points:</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rPr>
              <a:t>Elasticity at the data tier. Let your data layer expand and contract based</a:t>
            </a:r>
            <a:r>
              <a:rPr lang="en-US" baseline="0" dirty="0" smtClean="0">
                <a:effectLst/>
              </a:rPr>
              <a:t> on the loads of the application.</a:t>
            </a:r>
          </a:p>
          <a:p>
            <a:pPr rtl="0"/>
            <a:r>
              <a:rPr lang="en-US" baseline="0" dirty="0" smtClean="0">
                <a:effectLst/>
              </a:rPr>
              <a:t>Get around the single database size limitation</a:t>
            </a:r>
          </a:p>
          <a:p>
            <a:pPr rtl="0"/>
            <a:r>
              <a:rPr lang="en-US" baseline="0" dirty="0" smtClean="0">
                <a:effectLst/>
              </a:rPr>
              <a:t>No database or application downtime</a:t>
            </a:r>
            <a:endParaRPr lang="en-US" dirty="0" smtClean="0">
              <a:effectLst/>
            </a:endParaRPr>
          </a:p>
          <a:p>
            <a:pPr rtl="0"/>
            <a:r>
              <a:rPr lang="en-US" dirty="0" smtClean="0">
                <a:effectLst/>
                <a:latin typeface="Segoe UI" panose="020B0502040204020203" pitchFamily="34" charset="0"/>
              </a:rPr>
              <a:t>Scale to practically</a:t>
            </a:r>
            <a:r>
              <a:rPr lang="en-US" baseline="0" dirty="0" smtClean="0">
                <a:effectLst/>
                <a:latin typeface="Segoe UI" panose="020B0502040204020203" pitchFamily="34" charset="0"/>
              </a:rPr>
              <a:t> an unlimited number of SQL Database nodes</a:t>
            </a:r>
          </a:p>
          <a:p>
            <a:pPr rtl="0"/>
            <a:r>
              <a:rPr lang="en-US" baseline="0" dirty="0" smtClean="0">
                <a:effectLst/>
                <a:latin typeface="Segoe UI" panose="020B0502040204020203" pitchFamily="34" charset="0"/>
              </a:rPr>
              <a:t>No application changes</a:t>
            </a:r>
          </a:p>
          <a:p>
            <a:pPr rtl="0"/>
            <a:r>
              <a:rPr lang="en-US" baseline="0" dirty="0" smtClean="0">
                <a:effectLst/>
                <a:latin typeface="Segoe UI" panose="020B0502040204020203" pitchFamily="34" charset="0"/>
              </a:rPr>
              <a:t>No data caching at the application</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Any notes go here</a:t>
            </a:r>
            <a:endParaRPr lang="en-US" dirty="0" smtClean="0">
              <a:effectLst/>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5534817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Foundation</a:t>
            </a:r>
            <a:r>
              <a:rPr lang="en-US" baseline="0" dirty="0" smtClean="0">
                <a:effectLst/>
                <a:latin typeface="Segoe UI" panose="020B0502040204020203" pitchFamily="34" charset="0"/>
              </a:rPr>
              <a:t> for how SQL Federation provides a simple model for </a:t>
            </a:r>
            <a:r>
              <a:rPr lang="en-US" baseline="0" dirty="0" err="1" smtClean="0">
                <a:effectLst/>
                <a:latin typeface="Segoe UI" panose="020B0502040204020203" pitchFamily="34" charset="0"/>
              </a:rPr>
              <a:t>mutli</a:t>
            </a:r>
            <a:r>
              <a:rPr lang="en-US" baseline="0" dirty="0" smtClean="0">
                <a:effectLst/>
                <a:latin typeface="Segoe UI" panose="020B0502040204020203" pitchFamily="34" charset="0"/>
              </a:rPr>
              <a:t>-tenancy architecture, as well as providing a development and administration model built on known and native tools.</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Database multi-tenancy can be difficult.</a:t>
            </a:r>
            <a:r>
              <a:rPr lang="en-US" baseline="0" dirty="0" smtClean="0">
                <a:effectLst/>
                <a:latin typeface="Segoe UI" panose="020B0502040204020203" pitchFamily="34" charset="0"/>
              </a:rPr>
              <a:t> Can you make a static decision on how many tenants to fit into a database? Yet, if you never have to decide and can change your mind, this is the power behind SQL Federation. </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Simplified</a:t>
            </a:r>
            <a:r>
              <a:rPr lang="en-US" baseline="0" dirty="0" smtClean="0">
                <a:effectLst/>
                <a:latin typeface="Segoe UI" panose="020B0502040204020203" pitchFamily="34" charset="0"/>
              </a:rPr>
              <a:t> multi-tenancy in SQL Federation means an efficient method and management of tenant placement and re-placement upon repartitioning.</a:t>
            </a:r>
            <a:endParaRPr lang="en-US" dirty="0" smtClean="0">
              <a:effectLst/>
            </a:endParaRPr>
          </a:p>
          <a:p>
            <a:pPr rtl="0"/>
            <a:r>
              <a:rPr lang="en-US" dirty="0" smtClean="0">
                <a:effectLst/>
                <a:latin typeface="Segoe UI" panose="020B0502040204020203" pitchFamily="34" charset="0"/>
              </a:rPr>
              <a:t>Simplified</a:t>
            </a:r>
            <a:r>
              <a:rPr lang="en-US" baseline="0" dirty="0" smtClean="0">
                <a:effectLst/>
                <a:latin typeface="Segoe UI" panose="020B0502040204020203" pitchFamily="34" charset="0"/>
              </a:rPr>
              <a:t> development and administration means the implementation of the </a:t>
            </a:r>
            <a:r>
              <a:rPr lang="en-US" baseline="0" dirty="0" err="1" smtClean="0">
                <a:effectLst/>
                <a:latin typeface="Segoe UI" panose="020B0502040204020203" pitchFamily="34" charset="0"/>
              </a:rPr>
              <a:t>sharding</a:t>
            </a:r>
            <a:r>
              <a:rPr lang="en-US" baseline="0" dirty="0" smtClean="0">
                <a:effectLst/>
                <a:latin typeface="Segoe UI" panose="020B0502040204020203" pitchFamily="34" charset="0"/>
              </a:rPr>
              <a:t> pattern inside of SQL Database natively. Very few databases do this. </a:t>
            </a:r>
          </a:p>
          <a:p>
            <a:pPr rtl="0"/>
            <a:r>
              <a:rPr lang="en-US" baseline="0" dirty="0" smtClean="0">
                <a:effectLst/>
                <a:latin typeface="Segoe UI" panose="020B0502040204020203" pitchFamily="34" charset="0"/>
              </a:rPr>
              <a:t>Built entirely on SQL Server using the same great programming model with all the great existing tools</a:t>
            </a:r>
          </a:p>
          <a:p>
            <a:pPr rtl="0"/>
            <a:r>
              <a:rPr lang="en-US" baseline="0" dirty="0" smtClean="0">
                <a:effectLst/>
                <a:latin typeface="Segoe UI" panose="020B0502040204020203" pitchFamily="34" charset="0"/>
              </a:rPr>
              <a:t>T-SQL Extended</a:t>
            </a:r>
            <a:endParaRPr lang="en-US" dirty="0" smtClean="0">
              <a:effectLst/>
            </a:endParaRPr>
          </a:p>
          <a:p>
            <a:pPr rtl="0"/>
            <a:r>
              <a:rPr lang="en-US" b="1" dirty="0" smtClean="0">
                <a:effectLst/>
                <a:latin typeface="Segoe UI" panose="020B0502040204020203" pitchFamily="34" charset="0"/>
              </a:rPr>
              <a:t>Notes:</a:t>
            </a:r>
          </a:p>
          <a:p>
            <a:r>
              <a:rPr lang="en-US" baseline="0" dirty="0" smtClean="0"/>
              <a:t>This is the power behind Federations…to allow you to change your mind. You can put 1000 people on there. If it looks like it is not working out, you can split the database, and have 500 and 500. If you need to you can split even further. You don’t have to be stuck. If a certain customer grows into a large “gold package” customer, you can give them a dedicated node (which is the middle section of the diagram).  This is the best part of the whole thing is that you can change your mind and scale with demand and capacity and load. 100s of nodes and 100s of databases. </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2481031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Outline</a:t>
            </a:r>
            <a:r>
              <a:rPr lang="en-US" baseline="0" dirty="0" smtClean="0">
                <a:effectLst/>
                <a:latin typeface="Segoe UI" panose="020B0502040204020203" pitchFamily="34" charset="0"/>
              </a:rPr>
              <a:t> a common base and pattern for who should use SQL Federation.</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Performance</a:t>
            </a:r>
            <a:r>
              <a:rPr lang="en-US" baseline="0" dirty="0" smtClean="0">
                <a:effectLst/>
                <a:latin typeface="Segoe UI" panose="020B0502040204020203" pitchFamily="34" charset="0"/>
              </a:rPr>
              <a:t> and scalability is important to everyone, but is SQL Federation the scalability golden rule?</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SQL</a:t>
            </a:r>
            <a:r>
              <a:rPr lang="en-US" baseline="0" dirty="0" smtClean="0">
                <a:effectLst/>
                <a:latin typeface="Segoe UI" panose="020B0502040204020203" pitchFamily="34" charset="0"/>
              </a:rPr>
              <a:t> Federation is meant for those applications that deal with peaks and valleys and need the elasticity of scaling up and down to overcome the overprovisioned and </a:t>
            </a:r>
            <a:r>
              <a:rPr lang="en-US" baseline="0" dirty="0" err="1" smtClean="0">
                <a:effectLst/>
                <a:latin typeface="Segoe UI" panose="020B0502040204020203" pitchFamily="34" charset="0"/>
              </a:rPr>
              <a:t>underprovisioned</a:t>
            </a:r>
            <a:r>
              <a:rPr lang="en-US" baseline="0" dirty="0" smtClean="0">
                <a:effectLst/>
                <a:latin typeface="Segoe UI" panose="020B0502040204020203" pitchFamily="34" charset="0"/>
              </a:rPr>
              <a:t> scenarios. </a:t>
            </a:r>
          </a:p>
          <a:p>
            <a:pPr rtl="0"/>
            <a:r>
              <a:rPr lang="en-US" baseline="0" dirty="0" smtClean="0">
                <a:effectLst/>
                <a:latin typeface="Segoe UI" panose="020B0502040204020203" pitchFamily="34" charset="0"/>
              </a:rPr>
              <a:t>Web Scale DB solutions</a:t>
            </a:r>
          </a:p>
          <a:p>
            <a:pPr rtl="0"/>
            <a:r>
              <a:rPr lang="en-US" baseline="0" dirty="0" smtClean="0">
                <a:effectLst/>
                <a:latin typeface="Segoe UI" panose="020B0502040204020203" pitchFamily="34" charset="0"/>
              </a:rPr>
              <a:t>Existing </a:t>
            </a:r>
            <a:r>
              <a:rPr lang="en-US" baseline="0" dirty="0" err="1" smtClean="0">
                <a:effectLst/>
                <a:latin typeface="Segoe UI" panose="020B0502040204020203" pitchFamily="34" charset="0"/>
              </a:rPr>
              <a:t>NoSQL</a:t>
            </a:r>
            <a:r>
              <a:rPr lang="en-US" baseline="0" dirty="0" smtClean="0">
                <a:effectLst/>
                <a:latin typeface="Segoe UI" panose="020B0502040204020203" pitchFamily="34" charset="0"/>
              </a:rPr>
              <a:t> applications that need the big scale</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sz="900" kern="1200" dirty="0" smtClean="0">
                <a:solidFill>
                  <a:schemeClr val="tx1"/>
                </a:solidFill>
                <a:latin typeface="Segoe UI" pitchFamily="34" charset="0"/>
                <a:ea typeface="+mn-ea"/>
                <a:cs typeface="+mn-cs"/>
              </a:rPr>
              <a:t>Apps that need big data, big scale, massive parallelism, eventual consistency, lightweights local storage, semi structured data etc.</a:t>
            </a:r>
            <a:endParaRPr lang="en-US" dirty="0" smtClean="0">
              <a:effectLst/>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41953468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3.xml"/><Relationship Id="rId4" Type="http://schemas.microsoft.com/office/2007/relationships/hdphoto" Target="../media/hdphoto2.wdp"/></Relationships>
</file>

<file path=ppt/slideLayouts/_rels/slideLayout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3.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37623"/>
            <a:ext cx="5454333" cy="1144929"/>
          </a:xfrm>
        </p:spPr>
        <p:txBody>
          <a:bodyPr/>
          <a:lstStyle>
            <a:lvl1pPr marL="0" indent="0">
              <a:buFont typeface="Arial" pitchFamily="34" charset="0"/>
              <a:buNone/>
              <a:defRPr sz="2400">
                <a:solidFill>
                  <a:schemeClr val="bg1">
                    <a:alpha val="98000"/>
                  </a:schemeClr>
                </a:solidFill>
                <a:latin typeface="Segoe UI Light" pitchFamily="34" charset="0"/>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Picture 4"/>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dirty="0" smtClean="0"/>
              <a:t>Click to edit Master text styles</a:t>
            </a:r>
          </a:p>
          <a:p>
            <a:pPr marL="3175" lvl="1" indent="0" algn="l" defTabSz="914363"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a:solidFill>
                <a:srgbClr val="292929"/>
              </a:solidFill>
            </a:endParaRPr>
          </a:p>
        </p:txBody>
      </p:sp>
    </p:spTree>
    <p:extLst>
      <p:ext uri="{BB962C8B-B14F-4D97-AF65-F5344CB8AC3E}">
        <p14:creationId xmlns:p14="http://schemas.microsoft.com/office/powerpoint/2010/main" val="410358069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3706368"/>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5157058"/>
            <a:ext cx="7513637" cy="443198"/>
          </a:xfrm>
        </p:spPr>
        <p:txBody>
          <a:bodyPr/>
          <a:lstStyle>
            <a:lvl1pPr marL="0" indent="0">
              <a:buNone/>
              <a:defRPr lang="en-US" sz="3200" kern="1200" spc="-100" baseline="0" dirty="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10072473" y="6364651"/>
            <a:ext cx="1595652" cy="268366"/>
          </a:xfrm>
          <a:prstGeom prst="rect">
            <a:avLst/>
          </a:prstGeom>
          <a:noFill/>
          <a:ln>
            <a:noFill/>
          </a:ln>
        </p:spPr>
      </p:pic>
      <p:pic>
        <p:nvPicPr>
          <p:cNvPr id="27" name="Picture 2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70298" y="228600"/>
            <a:ext cx="2497827" cy="290338"/>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cs typeface="Consolas" pitchFamily="49"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mj-lt"/>
                <a:cs typeface="Consolas" pitchFamily="49" charset="0"/>
              </a:defRPr>
            </a:lvl1pPr>
            <a:lvl2pPr>
              <a:defRPr>
                <a:latin typeface="+mj-lt"/>
                <a:cs typeface="Consolas" pitchFamily="49" charset="0"/>
              </a:defRPr>
            </a:lvl2pPr>
            <a:lvl3pPr>
              <a:defRPr>
                <a:latin typeface="+mj-lt"/>
                <a:cs typeface="Consolas" pitchFamily="49" charset="0"/>
              </a:defRPr>
            </a:lvl3pPr>
            <a:lvl4pPr>
              <a:defRPr>
                <a:latin typeface="+mj-lt"/>
                <a:cs typeface="Consolas" pitchFamily="49" charset="0"/>
              </a:defRPr>
            </a:lvl4pPr>
            <a:lvl5pPr>
              <a:defRPr>
                <a:latin typeface="+mj-lt"/>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441" y="6356351"/>
            <a:ext cx="2844059" cy="365125"/>
          </a:xfrm>
          <a:prstGeom prst="rect">
            <a:avLst/>
          </a:prstGeom>
        </p:spPr>
        <p:txBody>
          <a:bodyPr/>
          <a:lstStyle>
            <a:lvl1pPr>
              <a:defRPr>
                <a:latin typeface="Consolas" pitchFamily="49" charset="0"/>
                <a:cs typeface="Consolas" pitchFamily="49" charset="0"/>
              </a:defRPr>
            </a:lvl1pPr>
          </a:lstStyle>
          <a:p>
            <a:fld id="{D7CE58A2-1EDC-45F0-BACE-E3574D82C834}" type="datetimeFigureOut">
              <a:rPr lang="en-US" smtClean="0"/>
              <a:pPr/>
              <a:t>9/17/2012</a:t>
            </a:fld>
            <a:endParaRPr lang="en-US"/>
          </a:p>
        </p:txBody>
      </p:sp>
      <p:sp>
        <p:nvSpPr>
          <p:cNvPr id="5" name="Footer Placeholder 4"/>
          <p:cNvSpPr>
            <a:spLocks noGrp="1"/>
          </p:cNvSpPr>
          <p:nvPr>
            <p:ph type="ftr" sz="quarter" idx="11"/>
          </p:nvPr>
        </p:nvSpPr>
        <p:spPr>
          <a:xfrm>
            <a:off x="4164515" y="6356351"/>
            <a:ext cx="3859795" cy="365125"/>
          </a:xfrm>
          <a:prstGeom prst="rect">
            <a:avLst/>
          </a:prstGeom>
        </p:spPr>
        <p:txBody>
          <a:bodyPr/>
          <a:lstStyle>
            <a:lvl1pPr>
              <a:defRPr>
                <a:latin typeface="Consolas" pitchFamily="49" charset="0"/>
                <a:cs typeface="Consolas" pitchFamily="49" charset="0"/>
              </a:defRPr>
            </a:lvl1pPr>
          </a:lstStyle>
          <a:p>
            <a:endParaRPr lang="en-US"/>
          </a:p>
        </p:txBody>
      </p:sp>
      <p:sp>
        <p:nvSpPr>
          <p:cNvPr id="6" name="Slide Number Placeholder 5"/>
          <p:cNvSpPr>
            <a:spLocks noGrp="1"/>
          </p:cNvSpPr>
          <p:nvPr>
            <p:ph type="sldNum" sz="quarter" idx="12"/>
          </p:nvPr>
        </p:nvSpPr>
        <p:spPr>
          <a:xfrm>
            <a:off x="8735325" y="6356351"/>
            <a:ext cx="2844059" cy="365125"/>
          </a:xfrm>
          <a:prstGeom prst="rect">
            <a:avLst/>
          </a:prstGeom>
        </p:spPr>
        <p:txBody>
          <a:bodyPr/>
          <a:lstStyle>
            <a:lvl1pPr>
              <a:defRPr>
                <a:latin typeface="Consolas" pitchFamily="49" charset="0"/>
                <a:cs typeface="Consolas" pitchFamily="49" charset="0"/>
              </a:defRPr>
            </a:lvl1pPr>
          </a:lstStyle>
          <a:p>
            <a:fld id="{ECD6441B-9D70-431A-83BF-3759963F38CF}" type="slidenum">
              <a:rPr lang="en-US" smtClean="0"/>
              <a:pPr/>
              <a:t>‹#›</a:t>
            </a:fld>
            <a:endParaRPr lang="en-US"/>
          </a:p>
        </p:txBody>
      </p:sp>
    </p:spTree>
    <p:extLst>
      <p:ext uri="{BB962C8B-B14F-4D97-AF65-F5344CB8AC3E}">
        <p14:creationId xmlns:p14="http://schemas.microsoft.com/office/powerpoint/2010/main" val="2293361534"/>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xmlns:p14="http://schemas.microsoft.com/office/powerpoint/2010/mai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242610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948698501"/>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035452264"/>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49631874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858341566"/>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457304594"/>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666434455"/>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68211320"/>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dirty="0">
              <a:solidFill>
                <a:srgbClr val="292929"/>
              </a:solidFill>
            </a:endParaRPr>
          </a:p>
        </p:txBody>
      </p:sp>
    </p:spTree>
    <p:extLst>
      <p:ext uri="{BB962C8B-B14F-4D97-AF65-F5344CB8AC3E}">
        <p14:creationId xmlns:p14="http://schemas.microsoft.com/office/powerpoint/2010/main" val="314100724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pic>
        <p:nvPicPr>
          <p:cNvPr id="13" name="Picture 40" descr="C:\Users\sakuu\Documents\Ballmer WPC\PNGS\TV.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black">
          <a:xfrm>
            <a:off x="8283830" y="1993330"/>
            <a:ext cx="2278228" cy="2191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rgbClr val="292929"/>
                </a:solidFill>
              </a:endParaRPr>
            </a:p>
          </p:txBody>
        </p:sp>
      </p:grpSp>
    </p:spTree>
    <p:extLst>
      <p:ext uri="{BB962C8B-B14F-4D97-AF65-F5344CB8AC3E}">
        <p14:creationId xmlns:p14="http://schemas.microsoft.com/office/powerpoint/2010/main" val="2264135167"/>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292929"/>
              </a:solidFill>
            </a:endParaRPr>
          </a:p>
        </p:txBody>
      </p:sp>
    </p:spTree>
    <p:extLst>
      <p:ext uri="{BB962C8B-B14F-4D97-AF65-F5344CB8AC3E}">
        <p14:creationId xmlns:p14="http://schemas.microsoft.com/office/powerpoint/2010/main" val="1504652177"/>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solidFill>
                  <a:srgbClr val="292929"/>
                </a:solidFill>
              </a:endParaRPr>
            </a:p>
          </p:txBody>
        </p:sp>
      </p:grpSp>
    </p:spTree>
    <p:extLst>
      <p:ext uri="{BB962C8B-B14F-4D97-AF65-F5344CB8AC3E}">
        <p14:creationId xmlns:p14="http://schemas.microsoft.com/office/powerpoint/2010/main" val="504197624"/>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solidFill>
                <a:srgbClr val="292929"/>
              </a:solidFill>
            </a:endParaRPr>
          </a:p>
        </p:txBody>
      </p:sp>
    </p:spTree>
    <p:extLst>
      <p:ext uri="{BB962C8B-B14F-4D97-AF65-F5344CB8AC3E}">
        <p14:creationId xmlns:p14="http://schemas.microsoft.com/office/powerpoint/2010/main" val="31046248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292929"/>
                </a:solidFill>
              </a:endParaRPr>
            </a:p>
          </p:txBody>
        </p:sp>
      </p:grpSp>
    </p:spTree>
    <p:extLst>
      <p:ext uri="{BB962C8B-B14F-4D97-AF65-F5344CB8AC3E}">
        <p14:creationId xmlns:p14="http://schemas.microsoft.com/office/powerpoint/2010/main" val="678274119"/>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4119879080"/>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2011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1930175942"/>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414687832"/>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46423431"/>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9704577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204121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19" Type="http://schemas.openxmlformats.org/officeDocument/2006/relationships/theme" Target="../theme/theme3.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42" r:id="rId1"/>
    <p:sldLayoutId id="2147483774" r:id="rId2"/>
    <p:sldLayoutId id="2147483775" r:id="rId3"/>
    <p:sldLayoutId id="2147483776" r:id="rId4"/>
    <p:sldLayoutId id="2147483777" r:id="rId5"/>
    <p:sldLayoutId id="2147483778" r:id="rId6"/>
    <p:sldLayoutId id="2147483748" r:id="rId7"/>
    <p:sldLayoutId id="2147483696" r:id="rId8"/>
    <p:sldLayoutId id="2147483768" r:id="rId9"/>
    <p:sldLayoutId id="2147483698" r:id="rId10"/>
    <p:sldLayoutId id="2147483699" r:id="rId11"/>
    <p:sldLayoutId id="2147483700" r:id="rId12"/>
    <p:sldLayoutId id="2147483780" r:id="rId13"/>
    <p:sldLayoutId id="2147483701" r:id="rId14"/>
    <p:sldLayoutId id="2147483779" r:id="rId15"/>
    <p:sldLayoutId id="2147483702" r:id="rId16"/>
    <p:sldLayoutId id="2147483703" r:id="rId17"/>
    <p:sldLayoutId id="2147483704" r:id="rId18"/>
    <p:sldLayoutId id="2147483800" r:id="rId19"/>
    <p:sldLayoutId id="2147483801" r:id="rId20"/>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9142572"/>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 id="2147483799"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8.xml"/><Relationship Id="rId1" Type="http://schemas.openxmlformats.org/officeDocument/2006/relationships/tags" Target="../tags/tag2.xml"/><Relationship Id="rId5" Type="http://schemas.openxmlformats.org/officeDocument/2006/relationships/image" Target="../media/image15.wmf"/><Relationship Id="rId4" Type="http://schemas.openxmlformats.org/officeDocument/2006/relationships/image" Target="../media/image14.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8.xml"/><Relationship Id="rId1" Type="http://schemas.openxmlformats.org/officeDocument/2006/relationships/tags" Target="../tags/tag3.xml"/><Relationship Id="rId5" Type="http://schemas.openxmlformats.org/officeDocument/2006/relationships/image" Target="../media/image16.wmf"/><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microsoft.com/office/2007/relationships/hdphoto" Target="../media/hdphoto2.wdp"/></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8.xml"/><Relationship Id="rId1" Type="http://schemas.openxmlformats.org/officeDocument/2006/relationships/tags" Target="../tags/tag4.xml"/><Relationship Id="rId4" Type="http://schemas.openxmlformats.org/officeDocument/2006/relationships/image" Target="../media/image17.wmf"/></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8.xml"/><Relationship Id="rId1" Type="http://schemas.openxmlformats.org/officeDocument/2006/relationships/tags" Target="../tags/tag5.xml"/><Relationship Id="rId4" Type="http://schemas.openxmlformats.org/officeDocument/2006/relationships/image" Target="../media/image18.w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8.xml"/><Relationship Id="rId1" Type="http://schemas.openxmlformats.org/officeDocument/2006/relationships/tags" Target="../tags/tag1.xml"/><Relationship Id="rId4" Type="http://schemas.openxmlformats.org/officeDocument/2006/relationships/image" Target="../media/image10.wmf"/></Relationships>
</file>

<file path=ppt/slides/_rels/slide5.xml.rels><?xml version="1.0" encoding="UTF-8" standalone="yes"?>
<Relationships xmlns="http://schemas.openxmlformats.org/package/2006/relationships"><Relationship Id="rId3" Type="http://schemas.openxmlformats.org/officeDocument/2006/relationships/hyperlink" Target="http://blogs.msdn.com/cfs-file.ashx/__key/communityserver-blogs-components-weblogfiles/00-00-00-43-47-metablogapi/7585.image_5F00_636C8D6B.png"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hyperlink" Target="http://blogs.msdn.com/cfs-file.ashx/__key/communityserver-blogs-components-weblogfiles/00-00-00-43-47-metablogapi/8244.image_5F00_22CA40FC.png" TargetMode="Externa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Windows Azure SQL Federation</a:t>
            </a:r>
            <a:endParaRPr lang="en-US" dirty="0"/>
          </a:p>
        </p:txBody>
      </p:sp>
      <p:sp>
        <p:nvSpPr>
          <p:cNvPr id="5" name="Text Placeholder 4"/>
          <p:cNvSpPr>
            <a:spLocks noGrp="1"/>
          </p:cNvSpPr>
          <p:nvPr>
            <p:ph type="body" sz="quarter" idx="11"/>
          </p:nvPr>
        </p:nvSpPr>
        <p:spPr/>
        <p:txBody>
          <a:bodyPr/>
          <a:lstStyle/>
          <a:p>
            <a:r>
              <a:rPr lang="en-US" smtClean="0"/>
              <a:t>Name</a:t>
            </a:r>
          </a:p>
          <a:p>
            <a:r>
              <a:rPr lang="en-US" smtClean="0"/>
              <a:t>Title</a:t>
            </a:r>
          </a:p>
          <a:p>
            <a:r>
              <a:rPr lang="en-US" smtClean="0"/>
              <a:t>Microsoft Corporation</a:t>
            </a:r>
            <a:endParaRPr lang="en-US" dirty="0"/>
          </a:p>
        </p:txBody>
      </p:sp>
    </p:spTree>
    <p:extLst>
      <p:ext uri="{BB962C8B-B14F-4D97-AF65-F5344CB8AC3E}">
        <p14:creationId xmlns:p14="http://schemas.microsoft.com/office/powerpoint/2010/main" val="1861108739"/>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en-US" dirty="0" smtClean="0"/>
              <a:t>Who Are SQL Federation for? </a:t>
            </a:r>
            <a:endParaRPr lang="en-US" dirty="0"/>
          </a:p>
        </p:txBody>
      </p:sp>
      <p:sp>
        <p:nvSpPr>
          <p:cNvPr id="3" name="Content Placeholder 2"/>
          <p:cNvSpPr>
            <a:spLocks noGrp="1"/>
          </p:cNvSpPr>
          <p:nvPr>
            <p:ph type="body" sz="quarter" idx="10"/>
          </p:nvPr>
        </p:nvSpPr>
        <p:spPr>
          <a:xfrm>
            <a:off x="519112" y="1447799"/>
            <a:ext cx="7265987" cy="1957459"/>
          </a:xfrm>
        </p:spPr>
        <p:txBody>
          <a:bodyPr/>
          <a:lstStyle/>
          <a:p>
            <a:pPr marL="0" indent="0">
              <a:buNone/>
            </a:pPr>
            <a:r>
              <a:rPr lang="en-US" sz="2800" dirty="0" smtClean="0">
                <a:solidFill>
                  <a:srgbClr val="00B0F0">
                    <a:alpha val="99000"/>
                  </a:srgbClr>
                </a:solidFill>
                <a:latin typeface="Segoe UI Light" pitchFamily="34" charset="0"/>
              </a:rPr>
              <a:t>A Few Examples</a:t>
            </a:r>
            <a:endParaRPr lang="en-US" sz="2800" dirty="0">
              <a:solidFill>
                <a:srgbClr val="00B0F0">
                  <a:alpha val="99000"/>
                </a:srgbClr>
              </a:solidFill>
              <a:latin typeface="Segoe UI Light" pitchFamily="34" charset="0"/>
            </a:endParaRPr>
          </a:p>
          <a:p>
            <a:pPr marL="0" indent="0">
              <a:buNone/>
            </a:pPr>
            <a:r>
              <a:rPr lang="en-US" sz="2000" dirty="0" smtClean="0">
                <a:latin typeface="+mn-lt"/>
              </a:rPr>
              <a:t>Web Scale DB Solutions</a:t>
            </a:r>
          </a:p>
          <a:p>
            <a:pPr marL="0" indent="0">
              <a:buNone/>
            </a:pPr>
            <a:r>
              <a:rPr lang="en-US" sz="2000" dirty="0" smtClean="0">
                <a:latin typeface="+mn-lt"/>
              </a:rPr>
              <a:t>Multi-tenant </a:t>
            </a:r>
            <a:r>
              <a:rPr lang="en-US" sz="2000" dirty="0" err="1" smtClean="0">
                <a:latin typeface="+mn-lt"/>
              </a:rPr>
              <a:t>Saas</a:t>
            </a:r>
            <a:r>
              <a:rPr lang="en-US" sz="2000" dirty="0" smtClean="0">
                <a:latin typeface="+mn-lt"/>
              </a:rPr>
              <a:t> ISVs</a:t>
            </a:r>
          </a:p>
          <a:p>
            <a:pPr marL="0" indent="0">
              <a:buNone/>
            </a:pPr>
            <a:r>
              <a:rPr lang="en-US" sz="2000" dirty="0" smtClean="0">
                <a:latin typeface="+mn-lt"/>
              </a:rPr>
              <a:t>Workloads with Spikes, Bursts, Peaks, etc…</a:t>
            </a:r>
          </a:p>
          <a:p>
            <a:pPr marL="0" indent="0">
              <a:buNone/>
            </a:pPr>
            <a:r>
              <a:rPr lang="en-US" sz="2000" dirty="0" err="1" smtClean="0">
                <a:latin typeface="+mn-lt"/>
              </a:rPr>
              <a:t>NoSQL</a:t>
            </a:r>
            <a:r>
              <a:rPr lang="en-US" sz="2000" dirty="0" smtClean="0">
                <a:latin typeface="+mn-lt"/>
              </a:rPr>
              <a:t> Applications</a:t>
            </a:r>
          </a:p>
        </p:txBody>
      </p:sp>
      <p:pic>
        <p:nvPicPr>
          <p:cNvPr id="1026" name="Picture 2" descr="C:\Users\scottkl\AppData\Local\MetroStyleAddIn\Icons\Capabilities, Tools.wm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28300" y="2578100"/>
            <a:ext cx="676275" cy="63023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custDataLst>
              <p:tags r:id="rId1"/>
            </p:custDataLst>
          </p:nvPr>
        </p:nvSpPr>
        <p:spPr bwMode="auto">
          <a:xfrm>
            <a:off x="7388860" y="1956391"/>
            <a:ext cx="3139440" cy="31394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40970" tIns="93980" rIns="140970" bIns="93980" numCol="1" rtlCol="0" anchor="b" anchorCtr="0" compatLnSpc="1">
            <a:prstTxWarp prst="textNoShape">
              <a:avLst/>
            </a:prstTxWarp>
          </a:bodyPr>
          <a:lstStyle/>
          <a:p>
            <a:pPr defTabSz="914099" fontAlgn="base">
              <a:spcBef>
                <a:spcPct val="0"/>
              </a:spcBef>
              <a:spcAft>
                <a:spcPct val="0"/>
              </a:spcAft>
            </a:pPr>
            <a:endParaRPr lang="en-US" sz="3000" dirty="0" smtClean="0">
              <a:gradFill flip="none" rotWithShape="1">
                <a:gsLst>
                  <a:gs pos="0">
                    <a:srgbClr val="FFFFFF"/>
                  </a:gs>
                  <a:gs pos="100000">
                    <a:srgbClr val="FFFFFF"/>
                  </a:gs>
                </a:gsLst>
                <a:lin ang="5400000" scaled="0"/>
                <a:tileRect/>
              </a:gradFill>
            </a:endParaRPr>
          </a:p>
        </p:txBody>
      </p:sp>
      <p:pic>
        <p:nvPicPr>
          <p:cNvPr id="1027" name="Picture 3" descr="C:\Users\scottkl\AppData\Local\MetroStyleAddIn\Icons\Checklist.wm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76067" y="2062839"/>
            <a:ext cx="2628823" cy="2867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1220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SQL Federation Architecture</a:t>
            </a:r>
            <a:endParaRPr lang="en-US" dirty="0"/>
          </a:p>
        </p:txBody>
      </p:sp>
    </p:spTree>
    <p:extLst>
      <p:ext uri="{BB962C8B-B14F-4D97-AF65-F5344CB8AC3E}">
        <p14:creationId xmlns:p14="http://schemas.microsoft.com/office/powerpoint/2010/main" val="107634486"/>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sp>
        <p:nvSpPr>
          <p:cNvPr id="40" name="Content Placeholder 2"/>
          <p:cNvSpPr txBox="1">
            <a:spLocks/>
          </p:cNvSpPr>
          <p:nvPr/>
        </p:nvSpPr>
        <p:spPr>
          <a:xfrm>
            <a:off x="6094413" y="1291394"/>
            <a:ext cx="5573712" cy="4109946"/>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Font typeface="Arial" pitchFamily="34" charset="0"/>
              <a:buNone/>
            </a:pPr>
            <a:r>
              <a:rPr lang="en-US" sz="2800" spc="-100" dirty="0" smtClean="0">
                <a:solidFill>
                  <a:srgbClr val="8CC600">
                    <a:alpha val="99000"/>
                  </a:srgbClr>
                </a:solidFill>
                <a:latin typeface="Segoe UI Light" pitchFamily="34" charset="0"/>
              </a:rPr>
              <a:t>Federation</a:t>
            </a:r>
            <a:endParaRPr lang="en-US" sz="2800" spc="-100" dirty="0">
              <a:solidFill>
                <a:srgbClr val="8CC600">
                  <a:alpha val="99000"/>
                </a:srgbClr>
              </a:solidFill>
              <a:latin typeface="Segoe UI Light" pitchFamily="34" charset="0"/>
            </a:endParaRPr>
          </a:p>
          <a:p>
            <a:pPr marL="3175" lvl="1" indent="0" defTabSz="914325">
              <a:spcBef>
                <a:spcPts val="600"/>
              </a:spcBef>
              <a:buNone/>
            </a:pPr>
            <a:r>
              <a:rPr lang="en-US" sz="2000" spc="-51" dirty="0" smtClean="0"/>
              <a:t>An object contained within a user database</a:t>
            </a:r>
          </a:p>
          <a:p>
            <a:pPr marL="3175" lvl="1" indent="0" defTabSz="914325">
              <a:spcBef>
                <a:spcPts val="600"/>
              </a:spcBef>
              <a:buNone/>
            </a:pPr>
            <a:r>
              <a:rPr lang="en-US" sz="2000" spc="-51" dirty="0" smtClean="0"/>
              <a:t>Defines the scheme for the federation </a:t>
            </a:r>
          </a:p>
          <a:p>
            <a:pPr marL="3175" lvl="1" indent="0" defTabSz="914325">
              <a:spcBef>
                <a:spcPts val="600"/>
              </a:spcBef>
              <a:buNone/>
            </a:pPr>
            <a:r>
              <a:rPr lang="en-US" sz="2000" spc="-51" dirty="0" smtClean="0"/>
              <a:t>Represent the database being </a:t>
            </a:r>
            <a:r>
              <a:rPr lang="en-US" sz="2000" spc="-51" dirty="0" err="1" smtClean="0"/>
              <a:t>sharded</a:t>
            </a:r>
            <a:r>
              <a:rPr lang="en-US" sz="1600" spc="-51" dirty="0"/>
              <a:t/>
            </a:r>
            <a:br>
              <a:rPr lang="en-US" sz="1600" spc="-51" dirty="0"/>
            </a:br>
            <a:endParaRPr lang="en-US" sz="2000" dirty="0" smtClean="0"/>
          </a:p>
          <a:p>
            <a:pPr marL="3175" lvl="1" indent="0" defTabSz="914325">
              <a:spcBef>
                <a:spcPts val="600"/>
              </a:spcBef>
              <a:buFont typeface="Arial" pitchFamily="34" charset="0"/>
              <a:buNone/>
            </a:pPr>
            <a:r>
              <a:rPr lang="en-US" spc="-100" dirty="0" smtClean="0">
                <a:solidFill>
                  <a:srgbClr val="8CC600">
                    <a:alpha val="99000"/>
                  </a:srgbClr>
                </a:solidFill>
                <a:latin typeface="Segoe UI Light" pitchFamily="34" charset="0"/>
              </a:rPr>
              <a:t>Federation Root</a:t>
            </a:r>
            <a:endParaRPr lang="en-US" spc="-100" dirty="0">
              <a:solidFill>
                <a:srgbClr val="8CC600">
                  <a:alpha val="99000"/>
                </a:srgbClr>
              </a:solidFill>
              <a:latin typeface="Segoe UI Light" pitchFamily="34" charset="0"/>
            </a:endParaRPr>
          </a:p>
          <a:p>
            <a:pPr marL="3175" lvl="1" indent="0" defTabSz="914325">
              <a:spcBef>
                <a:spcPts val="600"/>
              </a:spcBef>
              <a:buNone/>
            </a:pPr>
            <a:r>
              <a:rPr lang="en-US" sz="2000" spc="-51" dirty="0" smtClean="0"/>
              <a:t>Database that houses the federation object</a:t>
            </a:r>
            <a:r>
              <a:rPr lang="en-US" sz="1800" spc="-51" dirty="0" smtClean="0"/>
              <a:t/>
            </a:r>
            <a:br>
              <a:rPr lang="en-US" sz="1800" spc="-51" dirty="0" smtClean="0"/>
            </a:br>
            <a:endParaRPr lang="en-US" sz="1800" spc="-51" dirty="0" smtClean="0"/>
          </a:p>
          <a:p>
            <a:pPr marL="3175" lvl="1" indent="0" defTabSz="914325">
              <a:spcBef>
                <a:spcPts val="600"/>
              </a:spcBef>
              <a:buNone/>
            </a:pPr>
            <a:r>
              <a:rPr lang="en-US" spc="-100" dirty="0" smtClean="0">
                <a:solidFill>
                  <a:srgbClr val="8CC600">
                    <a:alpha val="99000"/>
                  </a:srgbClr>
                </a:solidFill>
                <a:latin typeface="Segoe UI Light" pitchFamily="34" charset="0"/>
              </a:rPr>
              <a:t>Federation Member</a:t>
            </a:r>
            <a:endParaRPr lang="en-US" spc="-100" dirty="0">
              <a:solidFill>
                <a:srgbClr val="8CC600">
                  <a:alpha val="99000"/>
                </a:srgbClr>
              </a:solidFill>
              <a:latin typeface="Segoe UI Light" pitchFamily="34" charset="0"/>
            </a:endParaRPr>
          </a:p>
          <a:p>
            <a:pPr marL="3175" lvl="1" indent="0" defTabSz="914325">
              <a:spcBef>
                <a:spcPts val="600"/>
              </a:spcBef>
              <a:buNone/>
            </a:pPr>
            <a:r>
              <a:rPr lang="en-US" sz="2000" spc="-51" dirty="0" smtClean="0"/>
              <a:t>System managed SQL databases</a:t>
            </a:r>
          </a:p>
          <a:p>
            <a:pPr marL="3175" lvl="1" indent="0" defTabSz="914325">
              <a:spcBef>
                <a:spcPts val="600"/>
              </a:spcBef>
              <a:buNone/>
            </a:pPr>
            <a:r>
              <a:rPr lang="en-US" sz="2000" spc="-51" dirty="0" smtClean="0"/>
              <a:t>Contain part, or “slices” of data</a:t>
            </a:r>
            <a:endParaRPr lang="en-US" sz="2000" spc="-51" dirty="0"/>
          </a:p>
          <a:p>
            <a:pPr marL="3175" lvl="1" indent="0" defTabSz="914325">
              <a:spcBef>
                <a:spcPts val="600"/>
              </a:spcBef>
              <a:buNone/>
            </a:pPr>
            <a:endParaRPr lang="en-US" sz="1800" spc="-51" dirty="0"/>
          </a:p>
        </p:txBody>
      </p:sp>
      <p:sp>
        <p:nvSpPr>
          <p:cNvPr id="42" name="Rounded Rectangle 41"/>
          <p:cNvSpPr/>
          <p:nvPr/>
        </p:nvSpPr>
        <p:spPr>
          <a:xfrm>
            <a:off x="193558" y="2789162"/>
            <a:ext cx="5616692" cy="1143000"/>
          </a:xfrm>
          <a:prstGeom prst="roundRect">
            <a:avLst/>
          </a:prstGeom>
          <a:solidFill>
            <a:schemeClr val="accent2"/>
          </a:solidFill>
          <a:ln w="12700"/>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400"/>
          </a:p>
        </p:txBody>
      </p:sp>
      <p:sp>
        <p:nvSpPr>
          <p:cNvPr id="43" name="Flowchart: Magnetic Disk 42"/>
          <p:cNvSpPr/>
          <p:nvPr/>
        </p:nvSpPr>
        <p:spPr>
          <a:xfrm>
            <a:off x="453133" y="2484362"/>
            <a:ext cx="1117309" cy="838200"/>
          </a:xfrm>
          <a:prstGeom prst="flowChartMagneticDisk">
            <a:avLst/>
          </a:prstGeom>
          <a:solidFill>
            <a:schemeClr val="accent2"/>
          </a:solidFill>
          <a:ln w="12700"/>
        </p:spPr>
        <p:style>
          <a:lnRef idx="3">
            <a:schemeClr val="lt1"/>
          </a:lnRef>
          <a:fillRef idx="1">
            <a:schemeClr val="accent3"/>
          </a:fillRef>
          <a:effectRef idx="1">
            <a:schemeClr val="accent3"/>
          </a:effectRef>
          <a:fontRef idx="minor">
            <a:schemeClr val="lt1"/>
          </a:fontRef>
        </p:style>
        <p:txBody>
          <a:bodyPr rtlCol="0" anchor="ctr"/>
          <a:lstStyle/>
          <a:p>
            <a:pPr algn="ctr"/>
            <a:r>
              <a:rPr lang="en-US" sz="1100" b="1" dirty="0" err="1" smtClean="0">
                <a:gradFill>
                  <a:gsLst>
                    <a:gs pos="0">
                      <a:schemeClr val="bg1"/>
                    </a:gs>
                    <a:gs pos="98000">
                      <a:schemeClr val="bg1"/>
                    </a:gs>
                  </a:gsLst>
                </a:gradFill>
              </a:rPr>
              <a:t>SalesDB</a:t>
            </a:r>
            <a:endParaRPr lang="en-US" sz="1400" b="1" dirty="0">
              <a:gradFill>
                <a:gsLst>
                  <a:gs pos="0">
                    <a:schemeClr val="bg1"/>
                  </a:gs>
                  <a:gs pos="98000">
                    <a:schemeClr val="bg1"/>
                  </a:gs>
                </a:gsLst>
              </a:gradFill>
            </a:endParaRPr>
          </a:p>
        </p:txBody>
      </p:sp>
      <p:sp>
        <p:nvSpPr>
          <p:cNvPr id="44" name="Rectangle 43"/>
          <p:cNvSpPr/>
          <p:nvPr/>
        </p:nvSpPr>
        <p:spPr>
          <a:xfrm>
            <a:off x="1690271" y="2998184"/>
            <a:ext cx="3817714" cy="381000"/>
          </a:xfrm>
          <a:prstGeom prst="rect">
            <a:avLst/>
          </a:prstGeom>
          <a:solidFill>
            <a:schemeClr val="accent2"/>
          </a:solidFill>
          <a:ln w="12700"/>
        </p:spPr>
        <p:style>
          <a:lnRef idx="3">
            <a:schemeClr val="lt1"/>
          </a:lnRef>
          <a:fillRef idx="1">
            <a:schemeClr val="accent3"/>
          </a:fillRef>
          <a:effectRef idx="1">
            <a:schemeClr val="accent3"/>
          </a:effectRef>
          <a:fontRef idx="minor">
            <a:schemeClr val="lt1"/>
          </a:fontRef>
        </p:style>
        <p:txBody>
          <a:bodyPr rtlCol="0" anchor="ctr"/>
          <a:lstStyle/>
          <a:p>
            <a:pPr algn="ctr"/>
            <a:r>
              <a:rPr lang="en-US" sz="1400" dirty="0" err="1" smtClean="0"/>
              <a:t>Orders_federation</a:t>
            </a:r>
            <a:endParaRPr lang="en-US" sz="1400" dirty="0"/>
          </a:p>
        </p:txBody>
      </p:sp>
      <p:sp>
        <p:nvSpPr>
          <p:cNvPr id="45" name="Rectangle 44"/>
          <p:cNvSpPr/>
          <p:nvPr/>
        </p:nvSpPr>
        <p:spPr>
          <a:xfrm>
            <a:off x="1764261" y="3084437"/>
            <a:ext cx="3859599" cy="381000"/>
          </a:xfrm>
          <a:prstGeom prst="rect">
            <a:avLst/>
          </a:prstGeom>
          <a:solidFill>
            <a:schemeClr val="accent2"/>
          </a:solidFill>
          <a:ln w="12700"/>
        </p:spPr>
        <p:style>
          <a:lnRef idx="3">
            <a:schemeClr val="lt1"/>
          </a:lnRef>
          <a:fillRef idx="1">
            <a:schemeClr val="accent3"/>
          </a:fillRef>
          <a:effectRef idx="1">
            <a:schemeClr val="accent3"/>
          </a:effectRef>
          <a:fontRef idx="minor">
            <a:schemeClr val="lt1"/>
          </a:fontRef>
        </p:style>
        <p:txBody>
          <a:bodyPr rtlCol="0" anchor="ctr"/>
          <a:lstStyle/>
          <a:p>
            <a:pPr algn="ctr"/>
            <a:r>
              <a:rPr lang="en-US" sz="1400" dirty="0" err="1" smtClean="0"/>
              <a:t>Orders_federation</a:t>
            </a:r>
            <a:endParaRPr lang="en-US" sz="1400" dirty="0"/>
          </a:p>
        </p:txBody>
      </p:sp>
      <p:sp>
        <p:nvSpPr>
          <p:cNvPr id="46" name="Rectangle 45"/>
          <p:cNvSpPr/>
          <p:nvPr/>
        </p:nvSpPr>
        <p:spPr>
          <a:xfrm>
            <a:off x="1900777" y="3160033"/>
            <a:ext cx="3795174" cy="381000"/>
          </a:xfrm>
          <a:prstGeom prst="rect">
            <a:avLst/>
          </a:prstGeom>
          <a:solidFill>
            <a:schemeClr val="accent2"/>
          </a:solidFill>
          <a:ln w="12700"/>
        </p:spPr>
        <p:style>
          <a:lnRef idx="3">
            <a:schemeClr val="lt1"/>
          </a:lnRef>
          <a:fillRef idx="1">
            <a:schemeClr val="accent3"/>
          </a:fillRef>
          <a:effectRef idx="1">
            <a:schemeClr val="accent3"/>
          </a:effectRef>
          <a:fontRef idx="minor">
            <a:schemeClr val="lt1"/>
          </a:fontRef>
        </p:style>
        <p:txBody>
          <a:bodyPr rtlCol="0" anchor="ctr"/>
          <a:lstStyle/>
          <a:p>
            <a:pPr algn="ctr"/>
            <a:r>
              <a:rPr lang="en-US" b="1" dirty="0" err="1" smtClean="0">
                <a:gradFill>
                  <a:gsLst>
                    <a:gs pos="0">
                      <a:schemeClr val="bg1"/>
                    </a:gs>
                    <a:gs pos="98000">
                      <a:schemeClr val="bg1"/>
                    </a:gs>
                  </a:gsLst>
                </a:gradFill>
              </a:rPr>
              <a:t>Orders_Fed</a:t>
            </a:r>
            <a:endParaRPr lang="en-US" sz="1400" b="1" dirty="0">
              <a:gradFill>
                <a:gsLst>
                  <a:gs pos="0">
                    <a:schemeClr val="bg1"/>
                  </a:gs>
                  <a:gs pos="98000">
                    <a:schemeClr val="bg1"/>
                  </a:gs>
                </a:gsLst>
              </a:gradFill>
            </a:endParaRPr>
          </a:p>
        </p:txBody>
      </p:sp>
      <p:sp>
        <p:nvSpPr>
          <p:cNvPr id="47" name="Flowchart: Magnetic Disk 46"/>
          <p:cNvSpPr/>
          <p:nvPr/>
        </p:nvSpPr>
        <p:spPr>
          <a:xfrm>
            <a:off x="2017089" y="3214916"/>
            <a:ext cx="304721" cy="266700"/>
          </a:xfrm>
          <a:prstGeom prst="flowChartMagneticDisk">
            <a:avLst/>
          </a:prstGeom>
          <a:solidFill>
            <a:schemeClr val="accent4"/>
          </a:solidFill>
          <a:ln w="12700"/>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400"/>
          </a:p>
        </p:txBody>
      </p:sp>
      <p:sp>
        <p:nvSpPr>
          <p:cNvPr id="48" name="Flowchart: Magnetic Disk 47"/>
          <p:cNvSpPr/>
          <p:nvPr/>
        </p:nvSpPr>
        <p:spPr>
          <a:xfrm>
            <a:off x="2372595" y="3221266"/>
            <a:ext cx="304721" cy="266700"/>
          </a:xfrm>
          <a:prstGeom prst="flowChartMagneticDisk">
            <a:avLst/>
          </a:prstGeom>
          <a:solidFill>
            <a:schemeClr val="accent4"/>
          </a:solidFill>
          <a:ln w="12700"/>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400"/>
          </a:p>
        </p:txBody>
      </p:sp>
      <p:sp>
        <p:nvSpPr>
          <p:cNvPr id="49" name="Flowchart: Magnetic Disk 48"/>
          <p:cNvSpPr/>
          <p:nvPr/>
        </p:nvSpPr>
        <p:spPr>
          <a:xfrm>
            <a:off x="4912843" y="3217183"/>
            <a:ext cx="304721" cy="266700"/>
          </a:xfrm>
          <a:prstGeom prst="flowChartMagneticDisk">
            <a:avLst/>
          </a:prstGeom>
          <a:solidFill>
            <a:schemeClr val="accent4"/>
          </a:solidFill>
          <a:ln w="12700"/>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400"/>
          </a:p>
        </p:txBody>
      </p:sp>
      <p:sp>
        <p:nvSpPr>
          <p:cNvPr id="50" name="Flowchart: Magnetic Disk 49"/>
          <p:cNvSpPr/>
          <p:nvPr/>
        </p:nvSpPr>
        <p:spPr>
          <a:xfrm>
            <a:off x="5319139" y="3217183"/>
            <a:ext cx="304721" cy="266700"/>
          </a:xfrm>
          <a:prstGeom prst="flowChartMagneticDisk">
            <a:avLst/>
          </a:prstGeom>
          <a:solidFill>
            <a:schemeClr val="accent4"/>
          </a:solidFill>
          <a:ln w="12700"/>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400"/>
          </a:p>
        </p:txBody>
      </p:sp>
      <p:cxnSp>
        <p:nvCxnSpPr>
          <p:cNvPr id="51" name="Straight Connector 50"/>
          <p:cNvCxnSpPr/>
          <p:nvPr/>
        </p:nvCxnSpPr>
        <p:spPr>
          <a:xfrm>
            <a:off x="2728104" y="3354616"/>
            <a:ext cx="203147" cy="0"/>
          </a:xfrm>
          <a:prstGeom prst="line">
            <a:avLst/>
          </a:prstGeom>
          <a:ln w="12700">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4608124" y="3359000"/>
            <a:ext cx="203147" cy="0"/>
          </a:xfrm>
          <a:prstGeom prst="line">
            <a:avLst/>
          </a:prstGeom>
          <a:ln w="12700">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3659114" y="4372858"/>
            <a:ext cx="1936171" cy="307777"/>
          </a:xfrm>
          <a:prstGeom prst="rect">
            <a:avLst/>
          </a:prstGeom>
          <a:solidFill>
            <a:schemeClr val="accent2"/>
          </a:solidFill>
        </p:spPr>
        <p:txBody>
          <a:bodyPr wrap="none" rtlCol="0">
            <a:spAutoFit/>
          </a:bodyPr>
          <a:lstStyle/>
          <a:p>
            <a:r>
              <a:rPr lang="en-US" sz="1400" b="1" dirty="0" smtClean="0">
                <a:gradFill>
                  <a:gsLst>
                    <a:gs pos="0">
                      <a:schemeClr val="bg1"/>
                    </a:gs>
                    <a:gs pos="98000">
                      <a:schemeClr val="bg1"/>
                    </a:gs>
                  </a:gsLst>
                  <a:lin ang="5400000" scaled="0"/>
                </a:gradFill>
              </a:rPr>
              <a:t>Federation Members</a:t>
            </a:r>
            <a:endParaRPr lang="en-US" sz="1400" b="1" dirty="0">
              <a:gradFill>
                <a:gsLst>
                  <a:gs pos="0">
                    <a:schemeClr val="bg1"/>
                  </a:gs>
                  <a:gs pos="98000">
                    <a:schemeClr val="bg1"/>
                  </a:gs>
                </a:gsLst>
                <a:lin ang="5400000" scaled="0"/>
              </a:gradFill>
            </a:endParaRPr>
          </a:p>
        </p:txBody>
      </p:sp>
      <p:cxnSp>
        <p:nvCxnSpPr>
          <p:cNvPr id="54" name="Straight Arrow Connector 53"/>
          <p:cNvCxnSpPr>
            <a:stCxn id="53" idx="0"/>
            <a:endCxn id="49" idx="3"/>
          </p:cNvCxnSpPr>
          <p:nvPr/>
        </p:nvCxnSpPr>
        <p:spPr>
          <a:xfrm flipV="1">
            <a:off x="4627200" y="3483883"/>
            <a:ext cx="438004" cy="88897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798364" y="2290172"/>
            <a:ext cx="1170513" cy="307777"/>
          </a:xfrm>
          <a:prstGeom prst="rect">
            <a:avLst/>
          </a:prstGeom>
          <a:solidFill>
            <a:schemeClr val="accent2"/>
          </a:solidFill>
          <a:ln w="12700">
            <a:noFill/>
          </a:ln>
        </p:spPr>
        <p:txBody>
          <a:bodyPr wrap="none" rtlCol="0">
            <a:spAutoFit/>
          </a:bodyPr>
          <a:lstStyle/>
          <a:p>
            <a:r>
              <a:rPr lang="en-US" sz="1400" b="1" dirty="0">
                <a:gradFill>
                  <a:gsLst>
                    <a:gs pos="0">
                      <a:schemeClr val="bg1"/>
                    </a:gs>
                    <a:gs pos="98000">
                      <a:schemeClr val="bg1"/>
                    </a:gs>
                  </a:gsLst>
                  <a:lin ang="5400000" scaled="0"/>
                </a:gradFill>
              </a:rPr>
              <a:t>F</a:t>
            </a:r>
            <a:r>
              <a:rPr lang="en-US" sz="1400" b="1" dirty="0" smtClean="0">
                <a:gradFill>
                  <a:gsLst>
                    <a:gs pos="0">
                      <a:schemeClr val="bg1"/>
                    </a:gs>
                    <a:gs pos="98000">
                      <a:schemeClr val="bg1"/>
                    </a:gs>
                  </a:gsLst>
                  <a:lin ang="5400000" scaled="0"/>
                </a:gradFill>
              </a:rPr>
              <a:t>ederations</a:t>
            </a:r>
            <a:endParaRPr lang="en-US" sz="1400" b="1" dirty="0">
              <a:gradFill>
                <a:gsLst>
                  <a:gs pos="0">
                    <a:schemeClr val="bg1"/>
                  </a:gs>
                  <a:gs pos="98000">
                    <a:schemeClr val="bg1"/>
                  </a:gs>
                </a:gsLst>
                <a:lin ang="5400000" scaled="0"/>
              </a:gradFill>
            </a:endParaRPr>
          </a:p>
        </p:txBody>
      </p:sp>
      <p:cxnSp>
        <p:nvCxnSpPr>
          <p:cNvPr id="56" name="Straight Arrow Connector 55"/>
          <p:cNvCxnSpPr>
            <a:endCxn id="45" idx="0"/>
          </p:cNvCxnSpPr>
          <p:nvPr/>
        </p:nvCxnSpPr>
        <p:spPr>
          <a:xfrm flipH="1">
            <a:off x="3694061" y="2597949"/>
            <a:ext cx="707256" cy="4864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53" idx="0"/>
            <a:endCxn id="47" idx="3"/>
          </p:cNvCxnSpPr>
          <p:nvPr/>
        </p:nvCxnSpPr>
        <p:spPr>
          <a:xfrm flipH="1" flipV="1">
            <a:off x="2169450" y="3481616"/>
            <a:ext cx="2457750" cy="89124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814949" y="4372858"/>
            <a:ext cx="1542730" cy="307777"/>
          </a:xfrm>
          <a:prstGeom prst="rect">
            <a:avLst/>
          </a:prstGeom>
          <a:solidFill>
            <a:schemeClr val="accent2"/>
          </a:solidFill>
        </p:spPr>
        <p:txBody>
          <a:bodyPr wrap="none" rtlCol="0">
            <a:spAutoFit/>
          </a:bodyPr>
          <a:lstStyle/>
          <a:p>
            <a:r>
              <a:rPr lang="en-US" sz="1400" b="1" dirty="0" smtClean="0">
                <a:gradFill>
                  <a:gsLst>
                    <a:gs pos="0">
                      <a:schemeClr val="bg1"/>
                    </a:gs>
                    <a:gs pos="98000">
                      <a:schemeClr val="bg1"/>
                    </a:gs>
                  </a:gsLst>
                  <a:lin ang="5400000" scaled="0"/>
                </a:gradFill>
              </a:rPr>
              <a:t>Federation Root</a:t>
            </a:r>
            <a:endParaRPr lang="en-US" sz="1400" b="1" dirty="0">
              <a:gradFill>
                <a:gsLst>
                  <a:gs pos="0">
                    <a:schemeClr val="bg1"/>
                  </a:gs>
                  <a:gs pos="98000">
                    <a:schemeClr val="bg1"/>
                  </a:gs>
                </a:gsLst>
                <a:lin ang="5400000" scaled="0"/>
              </a:gradFill>
            </a:endParaRPr>
          </a:p>
        </p:txBody>
      </p:sp>
      <p:cxnSp>
        <p:nvCxnSpPr>
          <p:cNvPr id="62" name="Straight Arrow Connector 61"/>
          <p:cNvCxnSpPr>
            <a:stCxn id="60" idx="0"/>
          </p:cNvCxnSpPr>
          <p:nvPr/>
        </p:nvCxnSpPr>
        <p:spPr>
          <a:xfrm flipH="1" flipV="1">
            <a:off x="1130300" y="3379184"/>
            <a:ext cx="456014" cy="99367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14949" y="5709682"/>
            <a:ext cx="10156627" cy="276999"/>
          </a:xfrm>
          <a:prstGeom prst="rect">
            <a:avLst/>
          </a:prstGeom>
          <a:noFill/>
        </p:spPr>
        <p:txBody>
          <a:bodyPr wrap="none" lIns="0" tIns="0" rIns="0" bIns="0" rtlCol="0">
            <a:spAutoFit/>
          </a:bodyPr>
          <a:lstStyle/>
          <a:p>
            <a:pPr>
              <a:lnSpc>
                <a:spcPct val="90000"/>
              </a:lnSpc>
              <a:spcBef>
                <a:spcPct val="20000"/>
              </a:spcBef>
              <a:buSzPct val="80000"/>
            </a:pPr>
            <a:r>
              <a:rPr lang="en-US" sz="2000" dirty="0">
                <a:latin typeface="Consolas" pitchFamily="49" charset="0"/>
                <a:cs typeface="Consolas" pitchFamily="49" charset="0"/>
              </a:rPr>
              <a:t>CREATE FEDERATION </a:t>
            </a:r>
            <a:r>
              <a:rPr lang="en-US" sz="2000" i="1" dirty="0" err="1">
                <a:latin typeface="Consolas" pitchFamily="49" charset="0"/>
                <a:cs typeface="Consolas" pitchFamily="49" charset="0"/>
              </a:rPr>
              <a:t>fed_name</a:t>
            </a:r>
            <a:r>
              <a:rPr lang="en-US" sz="2000" dirty="0">
                <a:latin typeface="Consolas" pitchFamily="49" charset="0"/>
                <a:cs typeface="Consolas" pitchFamily="49" charset="0"/>
              </a:rPr>
              <a:t>(</a:t>
            </a:r>
            <a:r>
              <a:rPr lang="en-US" sz="2000" i="1" dirty="0" err="1">
                <a:latin typeface="Consolas" pitchFamily="49" charset="0"/>
                <a:cs typeface="Consolas" pitchFamily="49" charset="0"/>
              </a:rPr>
              <a:t>fed_key_label</a:t>
            </a:r>
            <a:r>
              <a:rPr lang="en-US" sz="2000" i="1" dirty="0">
                <a:latin typeface="Consolas" pitchFamily="49" charset="0"/>
                <a:cs typeface="Consolas" pitchFamily="49" charset="0"/>
              </a:rPr>
              <a:t> </a:t>
            </a:r>
            <a:r>
              <a:rPr lang="en-US" sz="2000" i="1" dirty="0" err="1">
                <a:latin typeface="Consolas" pitchFamily="49" charset="0"/>
                <a:cs typeface="Consolas" pitchFamily="49" charset="0"/>
              </a:rPr>
              <a:t>fed_key_type</a:t>
            </a:r>
            <a:r>
              <a:rPr lang="en-US" sz="2000" i="1" dirty="0">
                <a:latin typeface="Consolas" pitchFamily="49" charset="0"/>
                <a:cs typeface="Consolas" pitchFamily="49" charset="0"/>
              </a:rPr>
              <a:t> </a:t>
            </a:r>
            <a:r>
              <a:rPr lang="en-US" sz="2000" i="1" dirty="0" err="1">
                <a:latin typeface="Consolas" pitchFamily="49" charset="0"/>
                <a:cs typeface="Consolas" pitchFamily="49" charset="0"/>
              </a:rPr>
              <a:t>distribution_type</a:t>
            </a:r>
            <a:r>
              <a:rPr lang="en-US" sz="2000" dirty="0">
                <a:latin typeface="Consolas" pitchFamily="49" charset="0"/>
                <a:cs typeface="Consolas" pitchFamily="49" charset="0"/>
              </a:rPr>
              <a:t>)</a:t>
            </a:r>
            <a:endParaRPr lang="en-US" sz="20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1975930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0">
                                            <p:txEl>
                                              <p:pRg st="0" end="0"/>
                                            </p:txEl>
                                          </p:spTgt>
                                        </p:tgtEl>
                                        <p:attrNameLst>
                                          <p:attrName>style.visibility</p:attrName>
                                        </p:attrNameLst>
                                      </p:cBhvr>
                                      <p:to>
                                        <p:strVal val="visible"/>
                                      </p:to>
                                    </p:set>
                                    <p:animEffect transition="in" filter="fade">
                                      <p:cBhvr>
                                        <p:cTn id="7" dur="1000"/>
                                        <p:tgtEl>
                                          <p:spTgt spid="40">
                                            <p:txEl>
                                              <p:pRg st="0" end="0"/>
                                            </p:txEl>
                                          </p:spTgt>
                                        </p:tgtEl>
                                      </p:cBhvr>
                                    </p:animEffect>
                                    <p:anim calcmode="lin" valueType="num">
                                      <p:cBhvr>
                                        <p:cTn id="8" dur="1000" fill="hold"/>
                                        <p:tgtEl>
                                          <p:spTgt spid="4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0">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0">
                                            <p:txEl>
                                              <p:pRg st="1" end="1"/>
                                            </p:txEl>
                                          </p:spTgt>
                                        </p:tgtEl>
                                        <p:attrNameLst>
                                          <p:attrName>style.visibility</p:attrName>
                                        </p:attrNameLst>
                                      </p:cBhvr>
                                      <p:to>
                                        <p:strVal val="visible"/>
                                      </p:to>
                                    </p:set>
                                    <p:animEffect transition="in" filter="fade">
                                      <p:cBhvr>
                                        <p:cTn id="12" dur="1000"/>
                                        <p:tgtEl>
                                          <p:spTgt spid="40">
                                            <p:txEl>
                                              <p:pRg st="1" end="1"/>
                                            </p:txEl>
                                          </p:spTgt>
                                        </p:tgtEl>
                                      </p:cBhvr>
                                    </p:animEffect>
                                    <p:anim calcmode="lin" valueType="num">
                                      <p:cBhvr>
                                        <p:cTn id="13" dur="1000" fill="hold"/>
                                        <p:tgtEl>
                                          <p:spTgt spid="40">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0">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0">
                                            <p:txEl>
                                              <p:pRg st="2" end="2"/>
                                            </p:txEl>
                                          </p:spTgt>
                                        </p:tgtEl>
                                        <p:attrNameLst>
                                          <p:attrName>style.visibility</p:attrName>
                                        </p:attrNameLst>
                                      </p:cBhvr>
                                      <p:to>
                                        <p:strVal val="visible"/>
                                      </p:to>
                                    </p:set>
                                    <p:animEffect transition="in" filter="fade">
                                      <p:cBhvr>
                                        <p:cTn id="17" dur="1000"/>
                                        <p:tgtEl>
                                          <p:spTgt spid="40">
                                            <p:txEl>
                                              <p:pRg st="2" end="2"/>
                                            </p:txEl>
                                          </p:spTgt>
                                        </p:tgtEl>
                                      </p:cBhvr>
                                    </p:animEffect>
                                    <p:anim calcmode="lin" valueType="num">
                                      <p:cBhvr>
                                        <p:cTn id="18" dur="1000" fill="hold"/>
                                        <p:tgtEl>
                                          <p:spTgt spid="40">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0">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0">
                                            <p:txEl>
                                              <p:pRg st="3" end="3"/>
                                            </p:txEl>
                                          </p:spTgt>
                                        </p:tgtEl>
                                        <p:attrNameLst>
                                          <p:attrName>style.visibility</p:attrName>
                                        </p:attrNameLst>
                                      </p:cBhvr>
                                      <p:to>
                                        <p:strVal val="visible"/>
                                      </p:to>
                                    </p:set>
                                    <p:animEffect transition="in" filter="fade">
                                      <p:cBhvr>
                                        <p:cTn id="22" dur="1000"/>
                                        <p:tgtEl>
                                          <p:spTgt spid="40">
                                            <p:txEl>
                                              <p:pRg st="3" end="3"/>
                                            </p:txEl>
                                          </p:spTgt>
                                        </p:tgtEl>
                                      </p:cBhvr>
                                    </p:animEffect>
                                    <p:anim calcmode="lin" valueType="num">
                                      <p:cBhvr>
                                        <p:cTn id="23" dur="1000" fill="hold"/>
                                        <p:tgtEl>
                                          <p:spTgt spid="40">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40">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55"/>
                                        </p:tgtEl>
                                        <p:attrNameLst>
                                          <p:attrName>style.visibility</p:attrName>
                                        </p:attrNameLst>
                                      </p:cBhvr>
                                      <p:to>
                                        <p:strVal val="visible"/>
                                      </p:to>
                                    </p:set>
                                    <p:animEffect transition="in" filter="fade">
                                      <p:cBhvr>
                                        <p:cTn id="27" dur="1000"/>
                                        <p:tgtEl>
                                          <p:spTgt spid="55"/>
                                        </p:tgtEl>
                                      </p:cBhvr>
                                    </p:animEffect>
                                    <p:anim calcmode="lin" valueType="num">
                                      <p:cBhvr>
                                        <p:cTn id="28" dur="1000" fill="hold"/>
                                        <p:tgtEl>
                                          <p:spTgt spid="55"/>
                                        </p:tgtEl>
                                        <p:attrNameLst>
                                          <p:attrName>ppt_x</p:attrName>
                                        </p:attrNameLst>
                                      </p:cBhvr>
                                      <p:tavLst>
                                        <p:tav tm="0">
                                          <p:val>
                                            <p:strVal val="#ppt_x"/>
                                          </p:val>
                                        </p:tav>
                                        <p:tav tm="100000">
                                          <p:val>
                                            <p:strVal val="#ppt_x"/>
                                          </p:val>
                                        </p:tav>
                                      </p:tavLst>
                                    </p:anim>
                                    <p:anim calcmode="lin" valueType="num">
                                      <p:cBhvr>
                                        <p:cTn id="29" dur="1000" fill="hold"/>
                                        <p:tgtEl>
                                          <p:spTgt spid="55"/>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56"/>
                                        </p:tgtEl>
                                        <p:attrNameLst>
                                          <p:attrName>style.visibility</p:attrName>
                                        </p:attrNameLst>
                                      </p:cBhvr>
                                      <p:to>
                                        <p:strVal val="visible"/>
                                      </p:to>
                                    </p:set>
                                    <p:animEffect transition="in" filter="fade">
                                      <p:cBhvr>
                                        <p:cTn id="32" dur="1000"/>
                                        <p:tgtEl>
                                          <p:spTgt spid="56"/>
                                        </p:tgtEl>
                                      </p:cBhvr>
                                    </p:animEffect>
                                    <p:anim calcmode="lin" valueType="num">
                                      <p:cBhvr>
                                        <p:cTn id="33" dur="1000" fill="hold"/>
                                        <p:tgtEl>
                                          <p:spTgt spid="56"/>
                                        </p:tgtEl>
                                        <p:attrNameLst>
                                          <p:attrName>ppt_x</p:attrName>
                                        </p:attrNameLst>
                                      </p:cBhvr>
                                      <p:tavLst>
                                        <p:tav tm="0">
                                          <p:val>
                                            <p:strVal val="#ppt_x"/>
                                          </p:val>
                                        </p:tav>
                                        <p:tav tm="100000">
                                          <p:val>
                                            <p:strVal val="#ppt_x"/>
                                          </p:val>
                                        </p:tav>
                                      </p:tavLst>
                                    </p:anim>
                                    <p:anim calcmode="lin" valueType="num">
                                      <p:cBhvr>
                                        <p:cTn id="34"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40">
                                            <p:txEl>
                                              <p:pRg st="4" end="4"/>
                                            </p:txEl>
                                          </p:spTgt>
                                        </p:tgtEl>
                                        <p:attrNameLst>
                                          <p:attrName>style.visibility</p:attrName>
                                        </p:attrNameLst>
                                      </p:cBhvr>
                                      <p:to>
                                        <p:strVal val="visible"/>
                                      </p:to>
                                    </p:set>
                                    <p:animEffect transition="in" filter="fade">
                                      <p:cBhvr>
                                        <p:cTn id="39" dur="1000"/>
                                        <p:tgtEl>
                                          <p:spTgt spid="40">
                                            <p:txEl>
                                              <p:pRg st="4" end="4"/>
                                            </p:txEl>
                                          </p:spTgt>
                                        </p:tgtEl>
                                      </p:cBhvr>
                                    </p:animEffect>
                                    <p:anim calcmode="lin" valueType="num">
                                      <p:cBhvr>
                                        <p:cTn id="40" dur="1000" fill="hold"/>
                                        <p:tgtEl>
                                          <p:spTgt spid="40">
                                            <p:txEl>
                                              <p:pRg st="4" end="4"/>
                                            </p:txEl>
                                          </p:spTgt>
                                        </p:tgtEl>
                                        <p:attrNameLst>
                                          <p:attrName>ppt_x</p:attrName>
                                        </p:attrNameLst>
                                      </p:cBhvr>
                                      <p:tavLst>
                                        <p:tav tm="0">
                                          <p:val>
                                            <p:strVal val="#ppt_x"/>
                                          </p:val>
                                        </p:tav>
                                        <p:tav tm="100000">
                                          <p:val>
                                            <p:strVal val="#ppt_x"/>
                                          </p:val>
                                        </p:tav>
                                      </p:tavLst>
                                    </p:anim>
                                    <p:anim calcmode="lin" valueType="num">
                                      <p:cBhvr>
                                        <p:cTn id="41" dur="1000" fill="hold"/>
                                        <p:tgtEl>
                                          <p:spTgt spid="40">
                                            <p:txEl>
                                              <p:pRg st="4" end="4"/>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40">
                                            <p:txEl>
                                              <p:pRg st="5" end="5"/>
                                            </p:txEl>
                                          </p:spTgt>
                                        </p:tgtEl>
                                        <p:attrNameLst>
                                          <p:attrName>style.visibility</p:attrName>
                                        </p:attrNameLst>
                                      </p:cBhvr>
                                      <p:to>
                                        <p:strVal val="visible"/>
                                      </p:to>
                                    </p:set>
                                    <p:animEffect transition="in" filter="fade">
                                      <p:cBhvr>
                                        <p:cTn id="44" dur="1000"/>
                                        <p:tgtEl>
                                          <p:spTgt spid="40">
                                            <p:txEl>
                                              <p:pRg st="5" end="5"/>
                                            </p:txEl>
                                          </p:spTgt>
                                        </p:tgtEl>
                                      </p:cBhvr>
                                    </p:animEffect>
                                    <p:anim calcmode="lin" valueType="num">
                                      <p:cBhvr>
                                        <p:cTn id="45" dur="1000" fill="hold"/>
                                        <p:tgtEl>
                                          <p:spTgt spid="40">
                                            <p:txEl>
                                              <p:pRg st="5" end="5"/>
                                            </p:txEl>
                                          </p:spTgt>
                                        </p:tgtEl>
                                        <p:attrNameLst>
                                          <p:attrName>ppt_x</p:attrName>
                                        </p:attrNameLst>
                                      </p:cBhvr>
                                      <p:tavLst>
                                        <p:tav tm="0">
                                          <p:val>
                                            <p:strVal val="#ppt_x"/>
                                          </p:val>
                                        </p:tav>
                                        <p:tav tm="100000">
                                          <p:val>
                                            <p:strVal val="#ppt_x"/>
                                          </p:val>
                                        </p:tav>
                                      </p:tavLst>
                                    </p:anim>
                                    <p:anim calcmode="lin" valueType="num">
                                      <p:cBhvr>
                                        <p:cTn id="46" dur="1000" fill="hold"/>
                                        <p:tgtEl>
                                          <p:spTgt spid="40">
                                            <p:txEl>
                                              <p:pRg st="5" end="5"/>
                                            </p:tx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animEffect transition="in" filter="fade">
                                      <p:cBhvr>
                                        <p:cTn id="49" dur="1000"/>
                                        <p:tgtEl>
                                          <p:spTgt spid="60"/>
                                        </p:tgtEl>
                                      </p:cBhvr>
                                    </p:animEffect>
                                    <p:anim calcmode="lin" valueType="num">
                                      <p:cBhvr>
                                        <p:cTn id="50" dur="1000" fill="hold"/>
                                        <p:tgtEl>
                                          <p:spTgt spid="60"/>
                                        </p:tgtEl>
                                        <p:attrNameLst>
                                          <p:attrName>ppt_x</p:attrName>
                                        </p:attrNameLst>
                                      </p:cBhvr>
                                      <p:tavLst>
                                        <p:tav tm="0">
                                          <p:val>
                                            <p:strVal val="#ppt_x"/>
                                          </p:val>
                                        </p:tav>
                                        <p:tav tm="100000">
                                          <p:val>
                                            <p:strVal val="#ppt_x"/>
                                          </p:val>
                                        </p:tav>
                                      </p:tavLst>
                                    </p:anim>
                                    <p:anim calcmode="lin" valueType="num">
                                      <p:cBhvr>
                                        <p:cTn id="51" dur="1000" fill="hold"/>
                                        <p:tgtEl>
                                          <p:spTgt spid="60"/>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62"/>
                                        </p:tgtEl>
                                        <p:attrNameLst>
                                          <p:attrName>style.visibility</p:attrName>
                                        </p:attrNameLst>
                                      </p:cBhvr>
                                      <p:to>
                                        <p:strVal val="visible"/>
                                      </p:to>
                                    </p:set>
                                    <p:animEffect transition="in" filter="fade">
                                      <p:cBhvr>
                                        <p:cTn id="54" dur="1000"/>
                                        <p:tgtEl>
                                          <p:spTgt spid="62"/>
                                        </p:tgtEl>
                                      </p:cBhvr>
                                    </p:animEffect>
                                    <p:anim calcmode="lin" valueType="num">
                                      <p:cBhvr>
                                        <p:cTn id="55" dur="1000" fill="hold"/>
                                        <p:tgtEl>
                                          <p:spTgt spid="62"/>
                                        </p:tgtEl>
                                        <p:attrNameLst>
                                          <p:attrName>ppt_x</p:attrName>
                                        </p:attrNameLst>
                                      </p:cBhvr>
                                      <p:tavLst>
                                        <p:tav tm="0">
                                          <p:val>
                                            <p:strVal val="#ppt_x"/>
                                          </p:val>
                                        </p:tav>
                                        <p:tav tm="100000">
                                          <p:val>
                                            <p:strVal val="#ppt_x"/>
                                          </p:val>
                                        </p:tav>
                                      </p:tavLst>
                                    </p:anim>
                                    <p:anim calcmode="lin" valueType="num">
                                      <p:cBhvr>
                                        <p:cTn id="56" dur="1000" fill="hold"/>
                                        <p:tgtEl>
                                          <p:spTgt spid="62"/>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40">
                                            <p:txEl>
                                              <p:pRg st="6" end="6"/>
                                            </p:txEl>
                                          </p:spTgt>
                                        </p:tgtEl>
                                        <p:attrNameLst>
                                          <p:attrName>style.visibility</p:attrName>
                                        </p:attrNameLst>
                                      </p:cBhvr>
                                      <p:to>
                                        <p:strVal val="visible"/>
                                      </p:to>
                                    </p:set>
                                    <p:animEffect transition="in" filter="fade">
                                      <p:cBhvr>
                                        <p:cTn id="61" dur="1000"/>
                                        <p:tgtEl>
                                          <p:spTgt spid="40">
                                            <p:txEl>
                                              <p:pRg st="6" end="6"/>
                                            </p:txEl>
                                          </p:spTgt>
                                        </p:tgtEl>
                                      </p:cBhvr>
                                    </p:animEffect>
                                    <p:anim calcmode="lin" valueType="num">
                                      <p:cBhvr>
                                        <p:cTn id="62" dur="1000" fill="hold"/>
                                        <p:tgtEl>
                                          <p:spTgt spid="40">
                                            <p:txEl>
                                              <p:pRg st="6" end="6"/>
                                            </p:txEl>
                                          </p:spTgt>
                                        </p:tgtEl>
                                        <p:attrNameLst>
                                          <p:attrName>ppt_x</p:attrName>
                                        </p:attrNameLst>
                                      </p:cBhvr>
                                      <p:tavLst>
                                        <p:tav tm="0">
                                          <p:val>
                                            <p:strVal val="#ppt_x"/>
                                          </p:val>
                                        </p:tav>
                                        <p:tav tm="100000">
                                          <p:val>
                                            <p:strVal val="#ppt_x"/>
                                          </p:val>
                                        </p:tav>
                                      </p:tavLst>
                                    </p:anim>
                                    <p:anim calcmode="lin" valueType="num">
                                      <p:cBhvr>
                                        <p:cTn id="63" dur="1000" fill="hold"/>
                                        <p:tgtEl>
                                          <p:spTgt spid="40">
                                            <p:txEl>
                                              <p:pRg st="6" end="6"/>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40">
                                            <p:txEl>
                                              <p:pRg st="7" end="7"/>
                                            </p:txEl>
                                          </p:spTgt>
                                        </p:tgtEl>
                                        <p:attrNameLst>
                                          <p:attrName>style.visibility</p:attrName>
                                        </p:attrNameLst>
                                      </p:cBhvr>
                                      <p:to>
                                        <p:strVal val="visible"/>
                                      </p:to>
                                    </p:set>
                                    <p:animEffect transition="in" filter="fade">
                                      <p:cBhvr>
                                        <p:cTn id="66" dur="1000"/>
                                        <p:tgtEl>
                                          <p:spTgt spid="40">
                                            <p:txEl>
                                              <p:pRg st="7" end="7"/>
                                            </p:txEl>
                                          </p:spTgt>
                                        </p:tgtEl>
                                      </p:cBhvr>
                                    </p:animEffect>
                                    <p:anim calcmode="lin" valueType="num">
                                      <p:cBhvr>
                                        <p:cTn id="67" dur="1000" fill="hold"/>
                                        <p:tgtEl>
                                          <p:spTgt spid="40">
                                            <p:txEl>
                                              <p:pRg st="7" end="7"/>
                                            </p:txEl>
                                          </p:spTgt>
                                        </p:tgtEl>
                                        <p:attrNameLst>
                                          <p:attrName>ppt_x</p:attrName>
                                        </p:attrNameLst>
                                      </p:cBhvr>
                                      <p:tavLst>
                                        <p:tav tm="0">
                                          <p:val>
                                            <p:strVal val="#ppt_x"/>
                                          </p:val>
                                        </p:tav>
                                        <p:tav tm="100000">
                                          <p:val>
                                            <p:strVal val="#ppt_x"/>
                                          </p:val>
                                        </p:tav>
                                      </p:tavLst>
                                    </p:anim>
                                    <p:anim calcmode="lin" valueType="num">
                                      <p:cBhvr>
                                        <p:cTn id="68" dur="1000" fill="hold"/>
                                        <p:tgtEl>
                                          <p:spTgt spid="40">
                                            <p:txEl>
                                              <p:pRg st="7" end="7"/>
                                            </p:txEl>
                                          </p:spTgt>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40">
                                            <p:txEl>
                                              <p:pRg st="8" end="8"/>
                                            </p:txEl>
                                          </p:spTgt>
                                        </p:tgtEl>
                                        <p:attrNameLst>
                                          <p:attrName>style.visibility</p:attrName>
                                        </p:attrNameLst>
                                      </p:cBhvr>
                                      <p:to>
                                        <p:strVal val="visible"/>
                                      </p:to>
                                    </p:set>
                                    <p:animEffect transition="in" filter="fade">
                                      <p:cBhvr>
                                        <p:cTn id="71" dur="1000"/>
                                        <p:tgtEl>
                                          <p:spTgt spid="40">
                                            <p:txEl>
                                              <p:pRg st="8" end="8"/>
                                            </p:txEl>
                                          </p:spTgt>
                                        </p:tgtEl>
                                      </p:cBhvr>
                                    </p:animEffect>
                                    <p:anim calcmode="lin" valueType="num">
                                      <p:cBhvr>
                                        <p:cTn id="72" dur="1000" fill="hold"/>
                                        <p:tgtEl>
                                          <p:spTgt spid="40">
                                            <p:txEl>
                                              <p:pRg st="8" end="8"/>
                                            </p:txEl>
                                          </p:spTgt>
                                        </p:tgtEl>
                                        <p:attrNameLst>
                                          <p:attrName>ppt_x</p:attrName>
                                        </p:attrNameLst>
                                      </p:cBhvr>
                                      <p:tavLst>
                                        <p:tav tm="0">
                                          <p:val>
                                            <p:strVal val="#ppt_x"/>
                                          </p:val>
                                        </p:tav>
                                        <p:tav tm="100000">
                                          <p:val>
                                            <p:strVal val="#ppt_x"/>
                                          </p:val>
                                        </p:tav>
                                      </p:tavLst>
                                    </p:anim>
                                    <p:anim calcmode="lin" valueType="num">
                                      <p:cBhvr>
                                        <p:cTn id="73" dur="1000" fill="hold"/>
                                        <p:tgtEl>
                                          <p:spTgt spid="40">
                                            <p:txEl>
                                              <p:pRg st="8" end="8"/>
                                            </p:txEl>
                                          </p:spTgt>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53"/>
                                        </p:tgtEl>
                                        <p:attrNameLst>
                                          <p:attrName>style.visibility</p:attrName>
                                        </p:attrNameLst>
                                      </p:cBhvr>
                                      <p:to>
                                        <p:strVal val="visible"/>
                                      </p:to>
                                    </p:set>
                                    <p:animEffect transition="in" filter="fade">
                                      <p:cBhvr>
                                        <p:cTn id="76" dur="1000"/>
                                        <p:tgtEl>
                                          <p:spTgt spid="53"/>
                                        </p:tgtEl>
                                      </p:cBhvr>
                                    </p:animEffect>
                                    <p:anim calcmode="lin" valueType="num">
                                      <p:cBhvr>
                                        <p:cTn id="77" dur="1000" fill="hold"/>
                                        <p:tgtEl>
                                          <p:spTgt spid="53"/>
                                        </p:tgtEl>
                                        <p:attrNameLst>
                                          <p:attrName>ppt_x</p:attrName>
                                        </p:attrNameLst>
                                      </p:cBhvr>
                                      <p:tavLst>
                                        <p:tav tm="0">
                                          <p:val>
                                            <p:strVal val="#ppt_x"/>
                                          </p:val>
                                        </p:tav>
                                        <p:tav tm="100000">
                                          <p:val>
                                            <p:strVal val="#ppt_x"/>
                                          </p:val>
                                        </p:tav>
                                      </p:tavLst>
                                    </p:anim>
                                    <p:anim calcmode="lin" valueType="num">
                                      <p:cBhvr>
                                        <p:cTn id="78" dur="1000" fill="hold"/>
                                        <p:tgtEl>
                                          <p:spTgt spid="53"/>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57"/>
                                        </p:tgtEl>
                                        <p:attrNameLst>
                                          <p:attrName>style.visibility</p:attrName>
                                        </p:attrNameLst>
                                      </p:cBhvr>
                                      <p:to>
                                        <p:strVal val="visible"/>
                                      </p:to>
                                    </p:set>
                                    <p:animEffect transition="in" filter="fade">
                                      <p:cBhvr>
                                        <p:cTn id="81" dur="1000"/>
                                        <p:tgtEl>
                                          <p:spTgt spid="57"/>
                                        </p:tgtEl>
                                      </p:cBhvr>
                                    </p:animEffect>
                                    <p:anim calcmode="lin" valueType="num">
                                      <p:cBhvr>
                                        <p:cTn id="82" dur="1000" fill="hold"/>
                                        <p:tgtEl>
                                          <p:spTgt spid="57"/>
                                        </p:tgtEl>
                                        <p:attrNameLst>
                                          <p:attrName>ppt_x</p:attrName>
                                        </p:attrNameLst>
                                      </p:cBhvr>
                                      <p:tavLst>
                                        <p:tav tm="0">
                                          <p:val>
                                            <p:strVal val="#ppt_x"/>
                                          </p:val>
                                        </p:tav>
                                        <p:tav tm="100000">
                                          <p:val>
                                            <p:strVal val="#ppt_x"/>
                                          </p:val>
                                        </p:tav>
                                      </p:tavLst>
                                    </p:anim>
                                    <p:anim calcmode="lin" valueType="num">
                                      <p:cBhvr>
                                        <p:cTn id="83" dur="1000" fill="hold"/>
                                        <p:tgtEl>
                                          <p:spTgt spid="57"/>
                                        </p:tgtEl>
                                        <p:attrNameLst>
                                          <p:attrName>ppt_y</p:attrName>
                                        </p:attrNameLst>
                                      </p:cBhvr>
                                      <p:tavLst>
                                        <p:tav tm="0">
                                          <p:val>
                                            <p:strVal val="#ppt_y+.1"/>
                                          </p:val>
                                        </p:tav>
                                        <p:tav tm="100000">
                                          <p:val>
                                            <p:strVal val="#ppt_y"/>
                                          </p:val>
                                        </p:tav>
                                      </p:tavLst>
                                    </p:anim>
                                  </p:childTnLst>
                                </p:cTn>
                              </p:par>
                              <p:par>
                                <p:cTn id="84" presetID="42" presetClass="entr" presetSubtype="0" fill="hold" nodeType="withEffect">
                                  <p:stCondLst>
                                    <p:cond delay="0"/>
                                  </p:stCondLst>
                                  <p:childTnLst>
                                    <p:set>
                                      <p:cBhvr>
                                        <p:cTn id="85" dur="1" fill="hold">
                                          <p:stCondLst>
                                            <p:cond delay="0"/>
                                          </p:stCondLst>
                                        </p:cTn>
                                        <p:tgtEl>
                                          <p:spTgt spid="54"/>
                                        </p:tgtEl>
                                        <p:attrNameLst>
                                          <p:attrName>style.visibility</p:attrName>
                                        </p:attrNameLst>
                                      </p:cBhvr>
                                      <p:to>
                                        <p:strVal val="visible"/>
                                      </p:to>
                                    </p:set>
                                    <p:animEffect transition="in" filter="fade">
                                      <p:cBhvr>
                                        <p:cTn id="86" dur="1000"/>
                                        <p:tgtEl>
                                          <p:spTgt spid="54"/>
                                        </p:tgtEl>
                                      </p:cBhvr>
                                    </p:animEffect>
                                    <p:anim calcmode="lin" valueType="num">
                                      <p:cBhvr>
                                        <p:cTn id="87" dur="1000" fill="hold"/>
                                        <p:tgtEl>
                                          <p:spTgt spid="54"/>
                                        </p:tgtEl>
                                        <p:attrNameLst>
                                          <p:attrName>ppt_x</p:attrName>
                                        </p:attrNameLst>
                                      </p:cBhvr>
                                      <p:tavLst>
                                        <p:tav tm="0">
                                          <p:val>
                                            <p:strVal val="#ppt_x"/>
                                          </p:val>
                                        </p:tav>
                                        <p:tav tm="100000">
                                          <p:val>
                                            <p:strVal val="#ppt_x"/>
                                          </p:val>
                                        </p:tav>
                                      </p:tavLst>
                                    </p:anim>
                                    <p:anim calcmode="lin" valueType="num">
                                      <p:cBhvr>
                                        <p:cTn id="88"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3"/>
                                        </p:tgtEl>
                                        <p:attrNameLst>
                                          <p:attrName>style.visibility</p:attrName>
                                        </p:attrNameLst>
                                      </p:cBhvr>
                                      <p:to>
                                        <p:strVal val="visible"/>
                                      </p:to>
                                    </p:set>
                                    <p:animEffect transition="in" filter="fade">
                                      <p:cBhvr>
                                        <p:cTn id="9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5" grpId="0" animBg="1"/>
      <p:bldP spid="60" grpId="0" animBg="1"/>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960394" y="3788837"/>
            <a:ext cx="5616692" cy="2390463"/>
            <a:chOff x="193558" y="2290172"/>
            <a:chExt cx="5616692" cy="2390463"/>
          </a:xfrm>
        </p:grpSpPr>
        <p:sp>
          <p:nvSpPr>
            <p:cNvPr id="54" name="Rounded Rectangle 53"/>
            <p:cNvSpPr/>
            <p:nvPr/>
          </p:nvSpPr>
          <p:spPr>
            <a:xfrm>
              <a:off x="193558" y="2789162"/>
              <a:ext cx="5616692" cy="1143000"/>
            </a:xfrm>
            <a:prstGeom prst="roundRect">
              <a:avLst/>
            </a:prstGeom>
            <a:solidFill>
              <a:schemeClr val="accent2"/>
            </a:solidFill>
            <a:ln w="12700"/>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400"/>
            </a:p>
          </p:txBody>
        </p:sp>
        <p:sp>
          <p:nvSpPr>
            <p:cNvPr id="55" name="Flowchart: Magnetic Disk 54"/>
            <p:cNvSpPr/>
            <p:nvPr/>
          </p:nvSpPr>
          <p:spPr>
            <a:xfrm>
              <a:off x="453133" y="2484362"/>
              <a:ext cx="1117309" cy="838200"/>
            </a:xfrm>
            <a:prstGeom prst="flowChartMagneticDisk">
              <a:avLst/>
            </a:prstGeom>
            <a:solidFill>
              <a:schemeClr val="accent2"/>
            </a:solidFill>
            <a:ln w="12700"/>
          </p:spPr>
          <p:style>
            <a:lnRef idx="3">
              <a:schemeClr val="lt1"/>
            </a:lnRef>
            <a:fillRef idx="1">
              <a:schemeClr val="accent3"/>
            </a:fillRef>
            <a:effectRef idx="1">
              <a:schemeClr val="accent3"/>
            </a:effectRef>
            <a:fontRef idx="minor">
              <a:schemeClr val="lt1"/>
            </a:fontRef>
          </p:style>
          <p:txBody>
            <a:bodyPr rtlCol="0" anchor="ctr"/>
            <a:lstStyle/>
            <a:p>
              <a:pPr algn="ctr"/>
              <a:r>
                <a:rPr lang="en-US" sz="1100" b="1" dirty="0" err="1" smtClean="0">
                  <a:gradFill>
                    <a:gsLst>
                      <a:gs pos="0">
                        <a:schemeClr val="bg1"/>
                      </a:gs>
                      <a:gs pos="98000">
                        <a:schemeClr val="bg1"/>
                      </a:gs>
                    </a:gsLst>
                  </a:gradFill>
                </a:rPr>
                <a:t>SalesDB</a:t>
              </a:r>
              <a:endParaRPr lang="en-US" sz="1400" b="1" dirty="0">
                <a:gradFill>
                  <a:gsLst>
                    <a:gs pos="0">
                      <a:schemeClr val="bg1"/>
                    </a:gs>
                    <a:gs pos="98000">
                      <a:schemeClr val="bg1"/>
                    </a:gs>
                  </a:gsLst>
                </a:gradFill>
              </a:endParaRPr>
            </a:p>
          </p:txBody>
        </p:sp>
        <p:sp>
          <p:nvSpPr>
            <p:cNvPr id="56" name="Rectangle 55"/>
            <p:cNvSpPr/>
            <p:nvPr/>
          </p:nvSpPr>
          <p:spPr>
            <a:xfrm>
              <a:off x="1690271" y="2998184"/>
              <a:ext cx="3817714" cy="381000"/>
            </a:xfrm>
            <a:prstGeom prst="rect">
              <a:avLst/>
            </a:prstGeom>
            <a:solidFill>
              <a:schemeClr val="accent2"/>
            </a:solidFill>
            <a:ln w="12700"/>
          </p:spPr>
          <p:style>
            <a:lnRef idx="3">
              <a:schemeClr val="lt1"/>
            </a:lnRef>
            <a:fillRef idx="1">
              <a:schemeClr val="accent3"/>
            </a:fillRef>
            <a:effectRef idx="1">
              <a:schemeClr val="accent3"/>
            </a:effectRef>
            <a:fontRef idx="minor">
              <a:schemeClr val="lt1"/>
            </a:fontRef>
          </p:style>
          <p:txBody>
            <a:bodyPr rtlCol="0" anchor="ctr"/>
            <a:lstStyle/>
            <a:p>
              <a:pPr algn="ctr"/>
              <a:r>
                <a:rPr lang="en-US" sz="1400" dirty="0" err="1" smtClean="0"/>
                <a:t>Orders_federation</a:t>
              </a:r>
              <a:endParaRPr lang="en-US" sz="1400" dirty="0"/>
            </a:p>
          </p:txBody>
        </p:sp>
        <p:sp>
          <p:nvSpPr>
            <p:cNvPr id="71" name="Rectangle 70"/>
            <p:cNvSpPr/>
            <p:nvPr/>
          </p:nvSpPr>
          <p:spPr>
            <a:xfrm>
              <a:off x="1764261" y="3084437"/>
              <a:ext cx="3859599" cy="381000"/>
            </a:xfrm>
            <a:prstGeom prst="rect">
              <a:avLst/>
            </a:prstGeom>
            <a:solidFill>
              <a:schemeClr val="accent2"/>
            </a:solidFill>
            <a:ln w="12700"/>
          </p:spPr>
          <p:style>
            <a:lnRef idx="3">
              <a:schemeClr val="lt1"/>
            </a:lnRef>
            <a:fillRef idx="1">
              <a:schemeClr val="accent3"/>
            </a:fillRef>
            <a:effectRef idx="1">
              <a:schemeClr val="accent3"/>
            </a:effectRef>
            <a:fontRef idx="minor">
              <a:schemeClr val="lt1"/>
            </a:fontRef>
          </p:style>
          <p:txBody>
            <a:bodyPr rtlCol="0" anchor="ctr"/>
            <a:lstStyle/>
            <a:p>
              <a:pPr algn="ctr"/>
              <a:r>
                <a:rPr lang="en-US" sz="1400" dirty="0" err="1" smtClean="0"/>
                <a:t>Orders_federation</a:t>
              </a:r>
              <a:endParaRPr lang="en-US" sz="1400" dirty="0"/>
            </a:p>
          </p:txBody>
        </p:sp>
        <p:sp>
          <p:nvSpPr>
            <p:cNvPr id="72" name="Rectangle 71"/>
            <p:cNvSpPr/>
            <p:nvPr/>
          </p:nvSpPr>
          <p:spPr>
            <a:xfrm>
              <a:off x="1900777" y="3160033"/>
              <a:ext cx="3795174" cy="381000"/>
            </a:xfrm>
            <a:prstGeom prst="rect">
              <a:avLst/>
            </a:prstGeom>
            <a:solidFill>
              <a:schemeClr val="accent2"/>
            </a:solidFill>
            <a:ln w="12700"/>
          </p:spPr>
          <p:style>
            <a:lnRef idx="3">
              <a:schemeClr val="lt1"/>
            </a:lnRef>
            <a:fillRef idx="1">
              <a:schemeClr val="accent3"/>
            </a:fillRef>
            <a:effectRef idx="1">
              <a:schemeClr val="accent3"/>
            </a:effectRef>
            <a:fontRef idx="minor">
              <a:schemeClr val="lt1"/>
            </a:fontRef>
          </p:style>
          <p:txBody>
            <a:bodyPr rtlCol="0" anchor="ctr"/>
            <a:lstStyle/>
            <a:p>
              <a:pPr algn="ctr"/>
              <a:r>
                <a:rPr lang="en-US" b="1" dirty="0" err="1" smtClean="0">
                  <a:gradFill>
                    <a:gsLst>
                      <a:gs pos="0">
                        <a:schemeClr val="bg1"/>
                      </a:gs>
                      <a:gs pos="98000">
                        <a:schemeClr val="bg1"/>
                      </a:gs>
                    </a:gsLst>
                  </a:gradFill>
                </a:rPr>
                <a:t>Orders_Fed</a:t>
              </a:r>
              <a:endParaRPr lang="en-US" sz="1400" b="1" dirty="0">
                <a:gradFill>
                  <a:gsLst>
                    <a:gs pos="0">
                      <a:schemeClr val="bg1"/>
                    </a:gs>
                    <a:gs pos="98000">
                      <a:schemeClr val="bg1"/>
                    </a:gs>
                  </a:gsLst>
                </a:gradFill>
              </a:endParaRPr>
            </a:p>
          </p:txBody>
        </p:sp>
        <p:sp>
          <p:nvSpPr>
            <p:cNvPr id="73" name="Flowchart: Magnetic Disk 72"/>
            <p:cNvSpPr/>
            <p:nvPr/>
          </p:nvSpPr>
          <p:spPr>
            <a:xfrm>
              <a:off x="2017089" y="3214916"/>
              <a:ext cx="304721" cy="266700"/>
            </a:xfrm>
            <a:prstGeom prst="flowChartMagneticDisk">
              <a:avLst/>
            </a:prstGeom>
            <a:solidFill>
              <a:schemeClr val="accent4"/>
            </a:solidFill>
            <a:ln w="12700"/>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400"/>
            </a:p>
          </p:txBody>
        </p:sp>
        <p:sp>
          <p:nvSpPr>
            <p:cNvPr id="74" name="Flowchart: Magnetic Disk 73"/>
            <p:cNvSpPr/>
            <p:nvPr/>
          </p:nvSpPr>
          <p:spPr>
            <a:xfrm>
              <a:off x="2372595" y="3221266"/>
              <a:ext cx="304721" cy="266700"/>
            </a:xfrm>
            <a:prstGeom prst="flowChartMagneticDisk">
              <a:avLst/>
            </a:prstGeom>
            <a:solidFill>
              <a:schemeClr val="accent4"/>
            </a:solidFill>
            <a:ln w="12700"/>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400"/>
            </a:p>
          </p:txBody>
        </p:sp>
        <p:sp>
          <p:nvSpPr>
            <p:cNvPr id="75" name="Flowchart: Magnetic Disk 74"/>
            <p:cNvSpPr/>
            <p:nvPr/>
          </p:nvSpPr>
          <p:spPr>
            <a:xfrm>
              <a:off x="4912843" y="3217183"/>
              <a:ext cx="304721" cy="266700"/>
            </a:xfrm>
            <a:prstGeom prst="flowChartMagneticDisk">
              <a:avLst/>
            </a:prstGeom>
            <a:solidFill>
              <a:schemeClr val="accent4"/>
            </a:solidFill>
            <a:ln w="12700"/>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400"/>
            </a:p>
          </p:txBody>
        </p:sp>
        <p:sp>
          <p:nvSpPr>
            <p:cNvPr id="76" name="Flowchart: Magnetic Disk 75"/>
            <p:cNvSpPr/>
            <p:nvPr/>
          </p:nvSpPr>
          <p:spPr>
            <a:xfrm>
              <a:off x="5319139" y="3217183"/>
              <a:ext cx="304721" cy="266700"/>
            </a:xfrm>
            <a:prstGeom prst="flowChartMagneticDisk">
              <a:avLst/>
            </a:prstGeom>
            <a:solidFill>
              <a:schemeClr val="accent4"/>
            </a:solidFill>
            <a:ln w="12700"/>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400"/>
            </a:p>
          </p:txBody>
        </p:sp>
        <p:cxnSp>
          <p:nvCxnSpPr>
            <p:cNvPr id="77" name="Straight Connector 76"/>
            <p:cNvCxnSpPr/>
            <p:nvPr/>
          </p:nvCxnSpPr>
          <p:spPr>
            <a:xfrm>
              <a:off x="2728104" y="3354616"/>
              <a:ext cx="203147" cy="0"/>
            </a:xfrm>
            <a:prstGeom prst="line">
              <a:avLst/>
            </a:prstGeom>
            <a:ln w="12700">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4608124" y="3359000"/>
              <a:ext cx="203147" cy="0"/>
            </a:xfrm>
            <a:prstGeom prst="line">
              <a:avLst/>
            </a:prstGeom>
            <a:ln w="12700">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659114" y="4372858"/>
              <a:ext cx="1936171" cy="307777"/>
            </a:xfrm>
            <a:prstGeom prst="rect">
              <a:avLst/>
            </a:prstGeom>
            <a:solidFill>
              <a:schemeClr val="accent2"/>
            </a:solidFill>
          </p:spPr>
          <p:txBody>
            <a:bodyPr wrap="none" rtlCol="0">
              <a:spAutoFit/>
            </a:bodyPr>
            <a:lstStyle/>
            <a:p>
              <a:r>
                <a:rPr lang="en-US" sz="1400" b="1" dirty="0" smtClean="0">
                  <a:gradFill>
                    <a:gsLst>
                      <a:gs pos="0">
                        <a:schemeClr val="bg1"/>
                      </a:gs>
                      <a:gs pos="98000">
                        <a:schemeClr val="bg1"/>
                      </a:gs>
                    </a:gsLst>
                    <a:lin ang="5400000" scaled="0"/>
                  </a:gradFill>
                </a:rPr>
                <a:t>Federation Members</a:t>
              </a:r>
              <a:endParaRPr lang="en-US" sz="1400" b="1" dirty="0">
                <a:gradFill>
                  <a:gsLst>
                    <a:gs pos="0">
                      <a:schemeClr val="bg1"/>
                    </a:gs>
                    <a:gs pos="98000">
                      <a:schemeClr val="bg1"/>
                    </a:gs>
                  </a:gsLst>
                  <a:lin ang="5400000" scaled="0"/>
                </a:gradFill>
              </a:endParaRPr>
            </a:p>
          </p:txBody>
        </p:sp>
        <p:cxnSp>
          <p:nvCxnSpPr>
            <p:cNvPr id="80" name="Straight Arrow Connector 79"/>
            <p:cNvCxnSpPr>
              <a:stCxn id="79" idx="0"/>
              <a:endCxn id="75" idx="3"/>
            </p:cNvCxnSpPr>
            <p:nvPr/>
          </p:nvCxnSpPr>
          <p:spPr>
            <a:xfrm flipV="1">
              <a:off x="4627200" y="3483883"/>
              <a:ext cx="438004" cy="88897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3798364" y="2290172"/>
              <a:ext cx="1170513" cy="307777"/>
            </a:xfrm>
            <a:prstGeom prst="rect">
              <a:avLst/>
            </a:prstGeom>
            <a:solidFill>
              <a:schemeClr val="accent2"/>
            </a:solidFill>
            <a:ln w="12700">
              <a:noFill/>
            </a:ln>
          </p:spPr>
          <p:txBody>
            <a:bodyPr wrap="none" rtlCol="0">
              <a:spAutoFit/>
            </a:bodyPr>
            <a:lstStyle/>
            <a:p>
              <a:r>
                <a:rPr lang="en-US" sz="1400" b="1" dirty="0">
                  <a:gradFill>
                    <a:gsLst>
                      <a:gs pos="0">
                        <a:schemeClr val="bg1"/>
                      </a:gs>
                      <a:gs pos="98000">
                        <a:schemeClr val="bg1"/>
                      </a:gs>
                    </a:gsLst>
                    <a:lin ang="5400000" scaled="0"/>
                  </a:gradFill>
                </a:rPr>
                <a:t>F</a:t>
              </a:r>
              <a:r>
                <a:rPr lang="en-US" sz="1400" b="1" dirty="0" smtClean="0">
                  <a:gradFill>
                    <a:gsLst>
                      <a:gs pos="0">
                        <a:schemeClr val="bg1"/>
                      </a:gs>
                      <a:gs pos="98000">
                        <a:schemeClr val="bg1"/>
                      </a:gs>
                    </a:gsLst>
                    <a:lin ang="5400000" scaled="0"/>
                  </a:gradFill>
                </a:rPr>
                <a:t>ederations</a:t>
              </a:r>
              <a:endParaRPr lang="en-US" sz="1400" b="1" dirty="0">
                <a:gradFill>
                  <a:gsLst>
                    <a:gs pos="0">
                      <a:schemeClr val="bg1"/>
                    </a:gs>
                    <a:gs pos="98000">
                      <a:schemeClr val="bg1"/>
                    </a:gs>
                  </a:gsLst>
                  <a:lin ang="5400000" scaled="0"/>
                </a:gradFill>
              </a:endParaRPr>
            </a:p>
          </p:txBody>
        </p:sp>
        <p:cxnSp>
          <p:nvCxnSpPr>
            <p:cNvPr id="82" name="Straight Arrow Connector 81"/>
            <p:cNvCxnSpPr>
              <a:endCxn id="71" idx="0"/>
            </p:cNvCxnSpPr>
            <p:nvPr/>
          </p:nvCxnSpPr>
          <p:spPr>
            <a:xfrm flipH="1">
              <a:off x="3694061" y="2597949"/>
              <a:ext cx="707256" cy="4864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79" idx="0"/>
              <a:endCxn id="73" idx="3"/>
            </p:cNvCxnSpPr>
            <p:nvPr/>
          </p:nvCxnSpPr>
          <p:spPr>
            <a:xfrm flipH="1" flipV="1">
              <a:off x="2169450" y="3481616"/>
              <a:ext cx="2457750" cy="89124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814949" y="4372858"/>
              <a:ext cx="1542730" cy="307777"/>
            </a:xfrm>
            <a:prstGeom prst="rect">
              <a:avLst/>
            </a:prstGeom>
            <a:solidFill>
              <a:schemeClr val="accent2"/>
            </a:solidFill>
          </p:spPr>
          <p:txBody>
            <a:bodyPr wrap="none" rtlCol="0">
              <a:spAutoFit/>
            </a:bodyPr>
            <a:lstStyle/>
            <a:p>
              <a:r>
                <a:rPr lang="en-US" sz="1400" b="1" dirty="0" smtClean="0">
                  <a:gradFill>
                    <a:gsLst>
                      <a:gs pos="0">
                        <a:schemeClr val="bg1"/>
                      </a:gs>
                      <a:gs pos="98000">
                        <a:schemeClr val="bg1"/>
                      </a:gs>
                    </a:gsLst>
                    <a:lin ang="5400000" scaled="0"/>
                  </a:gradFill>
                </a:rPr>
                <a:t>Federation Root</a:t>
              </a:r>
              <a:endParaRPr lang="en-US" sz="1400" b="1" dirty="0">
                <a:gradFill>
                  <a:gsLst>
                    <a:gs pos="0">
                      <a:schemeClr val="bg1"/>
                    </a:gs>
                    <a:gs pos="98000">
                      <a:schemeClr val="bg1"/>
                    </a:gs>
                  </a:gsLst>
                  <a:lin ang="5400000" scaled="0"/>
                </a:gradFill>
              </a:endParaRPr>
            </a:p>
          </p:txBody>
        </p:sp>
        <p:cxnSp>
          <p:nvCxnSpPr>
            <p:cNvPr id="85" name="Straight Arrow Connector 84"/>
            <p:cNvCxnSpPr>
              <a:stCxn id="84" idx="0"/>
            </p:cNvCxnSpPr>
            <p:nvPr/>
          </p:nvCxnSpPr>
          <p:spPr>
            <a:xfrm flipH="1" flipV="1">
              <a:off x="1130300" y="3379184"/>
              <a:ext cx="456014" cy="99367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57" name="Flowchart: Magnetic Disk 56"/>
          <p:cNvSpPr/>
          <p:nvPr/>
        </p:nvSpPr>
        <p:spPr>
          <a:xfrm>
            <a:off x="7425255" y="3679825"/>
            <a:ext cx="3788926" cy="1962370"/>
          </a:xfrm>
          <a:prstGeom prst="flowChartMagneticDisk">
            <a:avLst/>
          </a:prstGeom>
          <a:solidFill>
            <a:schemeClr val="accent1"/>
          </a:solidFill>
          <a:ln w="12700"/>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400"/>
          </a:p>
        </p:txBody>
      </p:sp>
      <p:sp>
        <p:nvSpPr>
          <p:cNvPr id="2" name="Title 1"/>
          <p:cNvSpPr>
            <a:spLocks noGrp="1"/>
          </p:cNvSpPr>
          <p:nvPr>
            <p:ph type="title"/>
          </p:nvPr>
        </p:nvSpPr>
        <p:spPr>
          <a:xfrm>
            <a:off x="519112" y="228600"/>
            <a:ext cx="11149013" cy="747897"/>
          </a:xfrm>
        </p:spPr>
        <p:txBody>
          <a:bodyPr/>
          <a:lstStyle/>
          <a:p>
            <a:r>
              <a:rPr lang="en-US" dirty="0" smtClean="0"/>
              <a:t>Architecture Cont.</a:t>
            </a:r>
            <a:endParaRPr lang="en-US" dirty="0"/>
          </a:p>
        </p:txBody>
      </p:sp>
      <p:sp>
        <p:nvSpPr>
          <p:cNvPr id="3" name="Content Placeholder 2"/>
          <p:cNvSpPr>
            <a:spLocks noGrp="1"/>
          </p:cNvSpPr>
          <p:nvPr>
            <p:ph type="body" sz="quarter" idx="10"/>
          </p:nvPr>
        </p:nvSpPr>
        <p:spPr>
          <a:xfrm>
            <a:off x="519112" y="1447799"/>
            <a:ext cx="11149013" cy="2232026"/>
          </a:xfrm>
        </p:spPr>
        <p:txBody>
          <a:bodyPr>
            <a:normAutofit lnSpcReduction="10000"/>
          </a:bodyPr>
          <a:lstStyle/>
          <a:p>
            <a:pPr marL="0" indent="0">
              <a:buNone/>
            </a:pPr>
            <a:r>
              <a:rPr lang="en-US" sz="2800" dirty="0" smtClean="0">
                <a:solidFill>
                  <a:srgbClr val="8CC600">
                    <a:alpha val="99000"/>
                  </a:srgbClr>
                </a:solidFill>
              </a:rPr>
              <a:t>Federation </a:t>
            </a:r>
            <a:r>
              <a:rPr lang="en-US" sz="2800" dirty="0">
                <a:solidFill>
                  <a:srgbClr val="8CC600">
                    <a:alpha val="99000"/>
                  </a:srgbClr>
                </a:solidFill>
              </a:rPr>
              <a:t>Key</a:t>
            </a:r>
          </a:p>
          <a:p>
            <a:pPr marL="0" indent="0">
              <a:buNone/>
            </a:pPr>
            <a:r>
              <a:rPr lang="en-US" sz="2000" spc="-51" dirty="0">
                <a:latin typeface="+mn-lt"/>
              </a:rPr>
              <a:t>The key used for data </a:t>
            </a:r>
            <a:r>
              <a:rPr lang="en-US" sz="2000" spc="-51" dirty="0" smtClean="0">
                <a:latin typeface="+mn-lt"/>
              </a:rPr>
              <a:t>distribution</a:t>
            </a:r>
          </a:p>
          <a:p>
            <a:pPr marL="0" indent="0">
              <a:buNone/>
            </a:pPr>
            <a:r>
              <a:rPr lang="en-US" sz="2000" spc="-51" dirty="0" err="1" smtClean="0">
                <a:latin typeface="+mn-lt"/>
              </a:rPr>
              <a:t>int</a:t>
            </a:r>
            <a:r>
              <a:rPr lang="en-US" sz="2000" spc="-51" dirty="0" smtClean="0">
                <a:latin typeface="+mn-lt"/>
              </a:rPr>
              <a:t>, </a:t>
            </a:r>
            <a:r>
              <a:rPr lang="en-US" sz="2000" spc="-51" dirty="0" err="1" smtClean="0">
                <a:latin typeface="+mn-lt"/>
              </a:rPr>
              <a:t>bigint</a:t>
            </a:r>
            <a:r>
              <a:rPr lang="en-US" sz="2000" spc="-51" dirty="0" smtClean="0">
                <a:latin typeface="+mn-lt"/>
              </a:rPr>
              <a:t>, </a:t>
            </a:r>
            <a:r>
              <a:rPr lang="en-US" sz="2000" spc="-51" dirty="0" err="1" smtClean="0">
                <a:latin typeface="+mn-lt"/>
              </a:rPr>
              <a:t>guid</a:t>
            </a:r>
            <a:r>
              <a:rPr lang="en-US" sz="2000" spc="-51" dirty="0" smtClean="0">
                <a:latin typeface="+mn-lt"/>
              </a:rPr>
              <a:t>, </a:t>
            </a:r>
            <a:r>
              <a:rPr lang="en-US" sz="2000" spc="-51" dirty="0" err="1" smtClean="0">
                <a:latin typeface="+mn-lt"/>
              </a:rPr>
              <a:t>varbinary</a:t>
            </a:r>
            <a:endParaRPr lang="en-US" sz="2000" spc="-51" dirty="0">
              <a:latin typeface="+mn-lt"/>
            </a:endParaRPr>
          </a:p>
          <a:p>
            <a:pPr marL="0" indent="0">
              <a:buNone/>
            </a:pPr>
            <a:r>
              <a:rPr lang="en-US" sz="2800" dirty="0">
                <a:solidFill>
                  <a:srgbClr val="8CC600">
                    <a:alpha val="99000"/>
                  </a:srgbClr>
                </a:solidFill>
              </a:rPr>
              <a:t>Atomic Unit</a:t>
            </a:r>
          </a:p>
          <a:p>
            <a:pPr marL="0" indent="0">
              <a:buNone/>
            </a:pPr>
            <a:r>
              <a:rPr lang="en-US" sz="2000" spc="-51" dirty="0">
                <a:latin typeface="+mn-lt"/>
              </a:rPr>
              <a:t>Represent a single instance of a federation key. </a:t>
            </a:r>
            <a:endParaRPr lang="en-US" sz="2000" spc="-51" dirty="0" smtClean="0">
              <a:latin typeface="+mn-lt"/>
            </a:endParaRPr>
          </a:p>
          <a:p>
            <a:pPr marL="0" indent="0">
              <a:buNone/>
            </a:pPr>
            <a:r>
              <a:rPr lang="en-US" sz="2000" spc="-51" dirty="0" smtClean="0">
                <a:latin typeface="+mn-lt"/>
              </a:rPr>
              <a:t>All </a:t>
            </a:r>
            <a:r>
              <a:rPr lang="en-US" sz="2000" spc="-51" dirty="0">
                <a:latin typeface="+mn-lt"/>
              </a:rPr>
              <a:t>rows in all federated tables with the same federation key value.</a:t>
            </a:r>
          </a:p>
        </p:txBody>
      </p:sp>
      <p:sp>
        <p:nvSpPr>
          <p:cNvPr id="46" name="TextBox 45"/>
          <p:cNvSpPr txBox="1"/>
          <p:nvPr/>
        </p:nvSpPr>
        <p:spPr>
          <a:xfrm>
            <a:off x="7887706" y="3899245"/>
            <a:ext cx="2895600" cy="161583"/>
          </a:xfrm>
          <a:prstGeom prst="rect">
            <a:avLst/>
          </a:prstGeom>
          <a:noFill/>
        </p:spPr>
        <p:txBody>
          <a:bodyPr wrap="square" lIns="0" tIns="0" rIns="0" bIns="0" rtlCol="0">
            <a:spAutoFit/>
          </a:bodyPr>
          <a:lstStyle/>
          <a:p>
            <a:pPr algn="ctr"/>
            <a:r>
              <a:rPr lang="en-US" sz="1050" dirty="0" smtClean="0">
                <a:gradFill>
                  <a:gsLst>
                    <a:gs pos="0">
                      <a:schemeClr val="bg1"/>
                    </a:gs>
                    <a:gs pos="100000">
                      <a:schemeClr val="bg1"/>
                    </a:gs>
                  </a:gsLst>
                  <a:lin ang="5400000" scaled="0"/>
                </a:gradFill>
              </a:rPr>
              <a:t>Member: range [1000, 2000)</a:t>
            </a:r>
          </a:p>
        </p:txBody>
      </p:sp>
      <p:sp>
        <p:nvSpPr>
          <p:cNvPr id="47" name="Rectangle 46"/>
          <p:cNvSpPr/>
          <p:nvPr/>
        </p:nvSpPr>
        <p:spPr bwMode="auto">
          <a:xfrm>
            <a:off x="7665312" y="4611911"/>
            <a:ext cx="784270" cy="439517"/>
          </a:xfrm>
          <a:prstGeom prst="rect">
            <a:avLst/>
          </a:prstGeom>
          <a:solidFill>
            <a:schemeClr val="accent4"/>
          </a:solidFill>
          <a:ln>
            <a:noFill/>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050" dirty="0" smtClean="0">
              <a:solidFill>
                <a:srgbClr val="FFFFFF"/>
              </a:solidFill>
            </a:endParaRPr>
          </a:p>
        </p:txBody>
      </p:sp>
      <p:sp>
        <p:nvSpPr>
          <p:cNvPr id="48" name="TextBox 47"/>
          <p:cNvSpPr txBox="1"/>
          <p:nvPr/>
        </p:nvSpPr>
        <p:spPr>
          <a:xfrm>
            <a:off x="7813856" y="4611912"/>
            <a:ext cx="457200" cy="276999"/>
          </a:xfrm>
          <a:prstGeom prst="rect">
            <a:avLst/>
          </a:prstGeom>
          <a:noFill/>
        </p:spPr>
        <p:txBody>
          <a:bodyPr wrap="square" lIns="0" tIns="0" rIns="0" bIns="0" rtlCol="0">
            <a:spAutoFit/>
          </a:bodyPr>
          <a:lstStyle/>
          <a:p>
            <a:pPr algn="ctr"/>
            <a:r>
              <a:rPr lang="en-US" sz="900" b="1" dirty="0" smtClean="0">
                <a:gradFill>
                  <a:gsLst>
                    <a:gs pos="0">
                      <a:schemeClr val="bg1"/>
                    </a:gs>
                    <a:gs pos="100000">
                      <a:schemeClr val="bg1"/>
                    </a:gs>
                  </a:gsLst>
                </a:gradFill>
              </a:rPr>
              <a:t>AU</a:t>
            </a:r>
            <a:r>
              <a:rPr lang="en-US" sz="900" dirty="0" smtClean="0">
                <a:gradFill>
                  <a:gsLst>
                    <a:gs pos="0">
                      <a:schemeClr val="bg1"/>
                    </a:gs>
                    <a:gs pos="100000">
                      <a:schemeClr val="bg1"/>
                    </a:gs>
                  </a:gsLst>
                </a:gradFill>
              </a:rPr>
              <a:t/>
            </a:r>
            <a:br>
              <a:rPr lang="en-US" sz="900" dirty="0" smtClean="0">
                <a:gradFill>
                  <a:gsLst>
                    <a:gs pos="0">
                      <a:schemeClr val="bg1"/>
                    </a:gs>
                    <a:gs pos="100000">
                      <a:schemeClr val="bg1"/>
                    </a:gs>
                  </a:gsLst>
                </a:gradFill>
              </a:rPr>
            </a:br>
            <a:r>
              <a:rPr lang="en-US" sz="900" dirty="0" smtClean="0">
                <a:solidFill>
                  <a:srgbClr val="FFFFFF"/>
                </a:solidFill>
              </a:rPr>
              <a:t>PK=5</a:t>
            </a:r>
          </a:p>
        </p:txBody>
      </p:sp>
      <p:sp>
        <p:nvSpPr>
          <p:cNvPr id="49" name="Rectangle 48"/>
          <p:cNvSpPr/>
          <p:nvPr/>
        </p:nvSpPr>
        <p:spPr bwMode="auto">
          <a:xfrm>
            <a:off x="8808312" y="4611911"/>
            <a:ext cx="784270" cy="439517"/>
          </a:xfrm>
          <a:prstGeom prst="rect">
            <a:avLst/>
          </a:prstGeom>
          <a:solidFill>
            <a:schemeClr val="accent4"/>
          </a:solidFill>
          <a:ln>
            <a:noFill/>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050" dirty="0" smtClean="0">
              <a:solidFill>
                <a:srgbClr val="FFFFFF"/>
              </a:solidFill>
            </a:endParaRPr>
          </a:p>
        </p:txBody>
      </p:sp>
      <p:sp>
        <p:nvSpPr>
          <p:cNvPr id="50" name="Rectangle 49"/>
          <p:cNvSpPr/>
          <p:nvPr/>
        </p:nvSpPr>
        <p:spPr bwMode="auto">
          <a:xfrm>
            <a:off x="9875112" y="4611911"/>
            <a:ext cx="784270" cy="439517"/>
          </a:xfrm>
          <a:prstGeom prst="rect">
            <a:avLst/>
          </a:prstGeom>
          <a:solidFill>
            <a:schemeClr val="accent4"/>
          </a:solidFill>
          <a:ln>
            <a:noFill/>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050" dirty="0" smtClean="0">
              <a:solidFill>
                <a:srgbClr val="FFFFFF"/>
              </a:solidFill>
            </a:endParaRPr>
          </a:p>
        </p:txBody>
      </p:sp>
      <p:sp>
        <p:nvSpPr>
          <p:cNvPr id="51" name="TextBox 50"/>
          <p:cNvSpPr txBox="1"/>
          <p:nvPr/>
        </p:nvSpPr>
        <p:spPr>
          <a:xfrm>
            <a:off x="8808312" y="4611912"/>
            <a:ext cx="784270" cy="276999"/>
          </a:xfrm>
          <a:prstGeom prst="rect">
            <a:avLst/>
          </a:prstGeom>
          <a:noFill/>
        </p:spPr>
        <p:txBody>
          <a:bodyPr wrap="square" lIns="0" tIns="0" rIns="0" bIns="0" rtlCol="0">
            <a:spAutoFit/>
          </a:bodyPr>
          <a:lstStyle/>
          <a:p>
            <a:pPr algn="ctr"/>
            <a:r>
              <a:rPr lang="en-US" sz="900" b="1" dirty="0" smtClean="0">
                <a:gradFill>
                  <a:gsLst>
                    <a:gs pos="0">
                      <a:schemeClr val="bg1"/>
                    </a:gs>
                    <a:gs pos="100000">
                      <a:schemeClr val="bg1"/>
                    </a:gs>
                  </a:gsLst>
                </a:gradFill>
              </a:rPr>
              <a:t>AU</a:t>
            </a:r>
            <a:r>
              <a:rPr lang="en-US" sz="900" dirty="0" smtClean="0">
                <a:gradFill>
                  <a:gsLst>
                    <a:gs pos="0">
                      <a:schemeClr val="bg1"/>
                    </a:gs>
                    <a:gs pos="100000">
                      <a:schemeClr val="bg1"/>
                    </a:gs>
                  </a:gsLst>
                </a:gradFill>
              </a:rPr>
              <a:t/>
            </a:r>
            <a:br>
              <a:rPr lang="en-US" sz="900" dirty="0" smtClean="0">
                <a:gradFill>
                  <a:gsLst>
                    <a:gs pos="0">
                      <a:schemeClr val="bg1"/>
                    </a:gs>
                    <a:gs pos="100000">
                      <a:schemeClr val="bg1"/>
                    </a:gs>
                  </a:gsLst>
                </a:gradFill>
              </a:rPr>
            </a:br>
            <a:r>
              <a:rPr lang="en-US" sz="900" dirty="0" smtClean="0">
                <a:solidFill>
                  <a:srgbClr val="FFFFFF"/>
                </a:solidFill>
              </a:rPr>
              <a:t>PK=25</a:t>
            </a:r>
          </a:p>
        </p:txBody>
      </p:sp>
      <p:sp>
        <p:nvSpPr>
          <p:cNvPr id="52" name="TextBox 51"/>
          <p:cNvSpPr txBox="1"/>
          <p:nvPr/>
        </p:nvSpPr>
        <p:spPr>
          <a:xfrm>
            <a:off x="9875112" y="4611912"/>
            <a:ext cx="784270" cy="276999"/>
          </a:xfrm>
          <a:prstGeom prst="rect">
            <a:avLst/>
          </a:prstGeom>
          <a:noFill/>
        </p:spPr>
        <p:txBody>
          <a:bodyPr wrap="square" lIns="0" tIns="0" rIns="0" bIns="0" rtlCol="0">
            <a:spAutoFit/>
          </a:bodyPr>
          <a:lstStyle/>
          <a:p>
            <a:pPr algn="ctr"/>
            <a:r>
              <a:rPr lang="en-US" sz="900" b="1" dirty="0" smtClean="0">
                <a:gradFill>
                  <a:gsLst>
                    <a:gs pos="0">
                      <a:schemeClr val="bg1"/>
                    </a:gs>
                    <a:gs pos="100000">
                      <a:schemeClr val="bg1"/>
                    </a:gs>
                  </a:gsLst>
                </a:gradFill>
              </a:rPr>
              <a:t>AU</a:t>
            </a:r>
            <a:r>
              <a:rPr lang="en-US" sz="900" dirty="0" smtClean="0">
                <a:gradFill>
                  <a:gsLst>
                    <a:gs pos="0">
                      <a:schemeClr val="bg1"/>
                    </a:gs>
                    <a:gs pos="100000">
                      <a:schemeClr val="bg1"/>
                    </a:gs>
                  </a:gsLst>
                </a:gradFill>
              </a:rPr>
              <a:t/>
            </a:r>
            <a:br>
              <a:rPr lang="en-US" sz="900" dirty="0" smtClean="0">
                <a:gradFill>
                  <a:gsLst>
                    <a:gs pos="0">
                      <a:schemeClr val="bg1"/>
                    </a:gs>
                    <a:gs pos="100000">
                      <a:schemeClr val="bg1"/>
                    </a:gs>
                  </a:gsLst>
                </a:gradFill>
              </a:rPr>
            </a:br>
            <a:r>
              <a:rPr lang="en-US" sz="900" dirty="0" smtClean="0">
                <a:solidFill>
                  <a:srgbClr val="FFFFFF"/>
                </a:solidFill>
              </a:rPr>
              <a:t>PK=35</a:t>
            </a:r>
          </a:p>
        </p:txBody>
      </p:sp>
      <p:sp>
        <p:nvSpPr>
          <p:cNvPr id="58" name="Rectangle 57"/>
          <p:cNvSpPr/>
          <p:nvPr/>
        </p:nvSpPr>
        <p:spPr bwMode="auto">
          <a:xfrm>
            <a:off x="7868459" y="4764311"/>
            <a:ext cx="784270" cy="439517"/>
          </a:xfrm>
          <a:prstGeom prst="rect">
            <a:avLst/>
          </a:prstGeom>
          <a:solidFill>
            <a:schemeClr val="accent4"/>
          </a:solidFill>
          <a:ln>
            <a:noFill/>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050" dirty="0" smtClean="0">
              <a:solidFill>
                <a:srgbClr val="FFFFFF"/>
              </a:solidFill>
            </a:endParaRPr>
          </a:p>
        </p:txBody>
      </p:sp>
      <p:sp>
        <p:nvSpPr>
          <p:cNvPr id="59" name="TextBox 58"/>
          <p:cNvSpPr txBox="1"/>
          <p:nvPr/>
        </p:nvSpPr>
        <p:spPr>
          <a:xfrm>
            <a:off x="8017003" y="4764312"/>
            <a:ext cx="457200" cy="276999"/>
          </a:xfrm>
          <a:prstGeom prst="rect">
            <a:avLst/>
          </a:prstGeom>
          <a:noFill/>
        </p:spPr>
        <p:txBody>
          <a:bodyPr wrap="square" lIns="0" tIns="0" rIns="0" bIns="0" rtlCol="0">
            <a:spAutoFit/>
          </a:bodyPr>
          <a:lstStyle/>
          <a:p>
            <a:pPr algn="ctr"/>
            <a:r>
              <a:rPr lang="en-US" sz="900" b="1" dirty="0" smtClean="0">
                <a:gradFill>
                  <a:gsLst>
                    <a:gs pos="0">
                      <a:schemeClr val="bg1"/>
                    </a:gs>
                    <a:gs pos="100000">
                      <a:schemeClr val="bg1"/>
                    </a:gs>
                  </a:gsLst>
                </a:gradFill>
              </a:rPr>
              <a:t>AU</a:t>
            </a:r>
            <a:r>
              <a:rPr lang="en-US" sz="900" dirty="0" smtClean="0">
                <a:gradFill>
                  <a:gsLst>
                    <a:gs pos="0">
                      <a:schemeClr val="bg1"/>
                    </a:gs>
                    <a:gs pos="100000">
                      <a:schemeClr val="bg1"/>
                    </a:gs>
                  </a:gsLst>
                </a:gradFill>
              </a:rPr>
              <a:t/>
            </a:r>
            <a:br>
              <a:rPr lang="en-US" sz="900" dirty="0" smtClean="0">
                <a:gradFill>
                  <a:gsLst>
                    <a:gs pos="0">
                      <a:schemeClr val="bg1"/>
                    </a:gs>
                    <a:gs pos="100000">
                      <a:schemeClr val="bg1"/>
                    </a:gs>
                  </a:gsLst>
                </a:gradFill>
              </a:rPr>
            </a:br>
            <a:r>
              <a:rPr lang="en-US" sz="900" dirty="0" smtClean="0">
                <a:solidFill>
                  <a:srgbClr val="FFFFFF"/>
                </a:solidFill>
              </a:rPr>
              <a:t>PK=5</a:t>
            </a:r>
          </a:p>
        </p:txBody>
      </p:sp>
      <p:sp>
        <p:nvSpPr>
          <p:cNvPr id="60" name="Rectangle 59"/>
          <p:cNvSpPr/>
          <p:nvPr/>
        </p:nvSpPr>
        <p:spPr bwMode="auto">
          <a:xfrm>
            <a:off x="9011459" y="4764311"/>
            <a:ext cx="784270" cy="439517"/>
          </a:xfrm>
          <a:prstGeom prst="rect">
            <a:avLst/>
          </a:prstGeom>
          <a:solidFill>
            <a:schemeClr val="accent4"/>
          </a:solidFill>
          <a:ln>
            <a:noFill/>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050" dirty="0" smtClean="0">
              <a:solidFill>
                <a:srgbClr val="FFFFFF"/>
              </a:solidFill>
            </a:endParaRPr>
          </a:p>
        </p:txBody>
      </p:sp>
      <p:sp>
        <p:nvSpPr>
          <p:cNvPr id="61" name="Rectangle 60"/>
          <p:cNvSpPr/>
          <p:nvPr/>
        </p:nvSpPr>
        <p:spPr bwMode="auto">
          <a:xfrm>
            <a:off x="10078259" y="4764311"/>
            <a:ext cx="784270" cy="439517"/>
          </a:xfrm>
          <a:prstGeom prst="rect">
            <a:avLst/>
          </a:prstGeom>
          <a:solidFill>
            <a:schemeClr val="accent4"/>
          </a:solidFill>
          <a:ln>
            <a:noFill/>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050" dirty="0" smtClean="0">
              <a:solidFill>
                <a:srgbClr val="FFFFFF"/>
              </a:solidFill>
            </a:endParaRPr>
          </a:p>
        </p:txBody>
      </p:sp>
      <p:sp>
        <p:nvSpPr>
          <p:cNvPr id="62" name="TextBox 61"/>
          <p:cNvSpPr txBox="1"/>
          <p:nvPr/>
        </p:nvSpPr>
        <p:spPr>
          <a:xfrm>
            <a:off x="9011459" y="4764312"/>
            <a:ext cx="784270" cy="276999"/>
          </a:xfrm>
          <a:prstGeom prst="rect">
            <a:avLst/>
          </a:prstGeom>
          <a:noFill/>
        </p:spPr>
        <p:txBody>
          <a:bodyPr wrap="square" lIns="0" tIns="0" rIns="0" bIns="0" rtlCol="0">
            <a:spAutoFit/>
          </a:bodyPr>
          <a:lstStyle/>
          <a:p>
            <a:pPr algn="ctr"/>
            <a:r>
              <a:rPr lang="en-US" sz="900" b="1" dirty="0" smtClean="0">
                <a:gradFill>
                  <a:gsLst>
                    <a:gs pos="0">
                      <a:schemeClr val="bg1"/>
                    </a:gs>
                    <a:gs pos="100000">
                      <a:schemeClr val="bg1"/>
                    </a:gs>
                  </a:gsLst>
                </a:gradFill>
              </a:rPr>
              <a:t>AU</a:t>
            </a:r>
            <a:r>
              <a:rPr lang="en-US" sz="900" dirty="0" smtClean="0">
                <a:gradFill>
                  <a:gsLst>
                    <a:gs pos="0">
                      <a:schemeClr val="bg1"/>
                    </a:gs>
                    <a:gs pos="100000">
                      <a:schemeClr val="bg1"/>
                    </a:gs>
                  </a:gsLst>
                </a:gradFill>
              </a:rPr>
              <a:t/>
            </a:r>
            <a:br>
              <a:rPr lang="en-US" sz="900" dirty="0" smtClean="0">
                <a:gradFill>
                  <a:gsLst>
                    <a:gs pos="0">
                      <a:schemeClr val="bg1"/>
                    </a:gs>
                    <a:gs pos="100000">
                      <a:schemeClr val="bg1"/>
                    </a:gs>
                  </a:gsLst>
                </a:gradFill>
              </a:rPr>
            </a:br>
            <a:r>
              <a:rPr lang="en-US" sz="900" dirty="0" smtClean="0">
                <a:solidFill>
                  <a:srgbClr val="FFFFFF"/>
                </a:solidFill>
              </a:rPr>
              <a:t>PK=25</a:t>
            </a:r>
          </a:p>
        </p:txBody>
      </p:sp>
      <p:sp>
        <p:nvSpPr>
          <p:cNvPr id="63" name="TextBox 62"/>
          <p:cNvSpPr txBox="1"/>
          <p:nvPr/>
        </p:nvSpPr>
        <p:spPr>
          <a:xfrm>
            <a:off x="10078259" y="4764312"/>
            <a:ext cx="784270" cy="276999"/>
          </a:xfrm>
          <a:prstGeom prst="rect">
            <a:avLst/>
          </a:prstGeom>
          <a:noFill/>
        </p:spPr>
        <p:txBody>
          <a:bodyPr wrap="square" lIns="0" tIns="0" rIns="0" bIns="0" rtlCol="0">
            <a:spAutoFit/>
          </a:bodyPr>
          <a:lstStyle/>
          <a:p>
            <a:pPr algn="ctr"/>
            <a:r>
              <a:rPr lang="en-US" sz="900" b="1" dirty="0" smtClean="0">
                <a:gradFill>
                  <a:gsLst>
                    <a:gs pos="0">
                      <a:schemeClr val="bg1"/>
                    </a:gs>
                    <a:gs pos="100000">
                      <a:schemeClr val="bg1"/>
                    </a:gs>
                  </a:gsLst>
                </a:gradFill>
              </a:rPr>
              <a:t>AU</a:t>
            </a:r>
            <a:r>
              <a:rPr lang="en-US" sz="900" dirty="0" smtClean="0">
                <a:gradFill>
                  <a:gsLst>
                    <a:gs pos="0">
                      <a:schemeClr val="bg1"/>
                    </a:gs>
                    <a:gs pos="100000">
                      <a:schemeClr val="bg1"/>
                    </a:gs>
                  </a:gsLst>
                </a:gradFill>
              </a:rPr>
              <a:t/>
            </a:r>
            <a:br>
              <a:rPr lang="en-US" sz="900" dirty="0" smtClean="0">
                <a:gradFill>
                  <a:gsLst>
                    <a:gs pos="0">
                      <a:schemeClr val="bg1"/>
                    </a:gs>
                    <a:gs pos="100000">
                      <a:schemeClr val="bg1"/>
                    </a:gs>
                  </a:gsLst>
                </a:gradFill>
              </a:rPr>
            </a:br>
            <a:r>
              <a:rPr lang="en-US" sz="900" dirty="0" smtClean="0">
                <a:solidFill>
                  <a:srgbClr val="FFFFFF"/>
                </a:solidFill>
              </a:rPr>
              <a:t>PK=35</a:t>
            </a:r>
          </a:p>
        </p:txBody>
      </p:sp>
      <p:sp>
        <p:nvSpPr>
          <p:cNvPr id="64" name="Rectangle 63"/>
          <p:cNvSpPr/>
          <p:nvPr/>
        </p:nvSpPr>
        <p:spPr bwMode="auto">
          <a:xfrm>
            <a:off x="8071606" y="4916711"/>
            <a:ext cx="784270" cy="439517"/>
          </a:xfrm>
          <a:prstGeom prst="rect">
            <a:avLst/>
          </a:prstGeom>
          <a:solidFill>
            <a:schemeClr val="accent4"/>
          </a:solidFill>
          <a:ln>
            <a:noFill/>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050" dirty="0" smtClean="0">
              <a:solidFill>
                <a:srgbClr val="FFFFFF"/>
              </a:solidFill>
            </a:endParaRPr>
          </a:p>
        </p:txBody>
      </p:sp>
      <p:sp>
        <p:nvSpPr>
          <p:cNvPr id="65" name="TextBox 64"/>
          <p:cNvSpPr txBox="1"/>
          <p:nvPr/>
        </p:nvSpPr>
        <p:spPr>
          <a:xfrm>
            <a:off x="8220150" y="4916712"/>
            <a:ext cx="457200" cy="276999"/>
          </a:xfrm>
          <a:prstGeom prst="rect">
            <a:avLst/>
          </a:prstGeom>
          <a:noFill/>
        </p:spPr>
        <p:txBody>
          <a:bodyPr wrap="square" lIns="0" tIns="0" rIns="0" bIns="0" rtlCol="0">
            <a:spAutoFit/>
          </a:bodyPr>
          <a:lstStyle/>
          <a:p>
            <a:pPr algn="ctr"/>
            <a:r>
              <a:rPr lang="en-US" sz="900" b="1" dirty="0" smtClean="0">
                <a:gradFill>
                  <a:gsLst>
                    <a:gs pos="0">
                      <a:schemeClr val="bg1"/>
                    </a:gs>
                    <a:gs pos="100000">
                      <a:schemeClr val="bg1"/>
                    </a:gs>
                  </a:gsLst>
                </a:gradFill>
              </a:rPr>
              <a:t>AU</a:t>
            </a:r>
            <a:r>
              <a:rPr lang="en-US" sz="900" dirty="0" smtClean="0">
                <a:gradFill>
                  <a:gsLst>
                    <a:gs pos="0">
                      <a:schemeClr val="bg1"/>
                    </a:gs>
                    <a:gs pos="100000">
                      <a:schemeClr val="bg1"/>
                    </a:gs>
                  </a:gsLst>
                </a:gradFill>
              </a:rPr>
              <a:t/>
            </a:r>
            <a:br>
              <a:rPr lang="en-US" sz="900" dirty="0" smtClean="0">
                <a:gradFill>
                  <a:gsLst>
                    <a:gs pos="0">
                      <a:schemeClr val="bg1"/>
                    </a:gs>
                    <a:gs pos="100000">
                      <a:schemeClr val="bg1"/>
                    </a:gs>
                  </a:gsLst>
                </a:gradFill>
              </a:rPr>
            </a:br>
            <a:r>
              <a:rPr lang="en-US" sz="900" dirty="0" smtClean="0">
                <a:gradFill>
                  <a:gsLst>
                    <a:gs pos="0">
                      <a:schemeClr val="bg1"/>
                    </a:gs>
                    <a:gs pos="100000">
                      <a:schemeClr val="bg1"/>
                    </a:gs>
                  </a:gsLst>
                </a:gradFill>
              </a:rPr>
              <a:t>PK=1005</a:t>
            </a:r>
          </a:p>
        </p:txBody>
      </p:sp>
      <p:sp>
        <p:nvSpPr>
          <p:cNvPr id="66" name="Rectangle 65"/>
          <p:cNvSpPr/>
          <p:nvPr/>
        </p:nvSpPr>
        <p:spPr bwMode="auto">
          <a:xfrm>
            <a:off x="9214606" y="4916711"/>
            <a:ext cx="784270" cy="439517"/>
          </a:xfrm>
          <a:prstGeom prst="rect">
            <a:avLst/>
          </a:prstGeom>
          <a:solidFill>
            <a:schemeClr val="accent4"/>
          </a:solidFill>
          <a:ln>
            <a:noFill/>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050" dirty="0" smtClean="0">
              <a:solidFill>
                <a:srgbClr val="FFFFFF"/>
              </a:solidFill>
            </a:endParaRPr>
          </a:p>
        </p:txBody>
      </p:sp>
      <p:sp>
        <p:nvSpPr>
          <p:cNvPr id="67" name="Rectangle 66"/>
          <p:cNvSpPr/>
          <p:nvPr/>
        </p:nvSpPr>
        <p:spPr bwMode="auto">
          <a:xfrm>
            <a:off x="10281407" y="4916711"/>
            <a:ext cx="784270" cy="439517"/>
          </a:xfrm>
          <a:prstGeom prst="rect">
            <a:avLst/>
          </a:prstGeom>
          <a:solidFill>
            <a:schemeClr val="accent4"/>
          </a:solidFill>
          <a:ln>
            <a:noFill/>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050" dirty="0" smtClean="0">
              <a:solidFill>
                <a:srgbClr val="FFFFFF"/>
              </a:solidFill>
            </a:endParaRPr>
          </a:p>
        </p:txBody>
      </p:sp>
      <p:sp>
        <p:nvSpPr>
          <p:cNvPr id="68" name="TextBox 67"/>
          <p:cNvSpPr txBox="1"/>
          <p:nvPr/>
        </p:nvSpPr>
        <p:spPr>
          <a:xfrm>
            <a:off x="9214606" y="4916712"/>
            <a:ext cx="784270" cy="276999"/>
          </a:xfrm>
          <a:prstGeom prst="rect">
            <a:avLst/>
          </a:prstGeom>
          <a:noFill/>
        </p:spPr>
        <p:txBody>
          <a:bodyPr wrap="square" lIns="0" tIns="0" rIns="0" bIns="0" rtlCol="0">
            <a:spAutoFit/>
          </a:bodyPr>
          <a:lstStyle/>
          <a:p>
            <a:pPr algn="ctr"/>
            <a:r>
              <a:rPr lang="en-US" sz="900" b="1" dirty="0" smtClean="0">
                <a:gradFill>
                  <a:gsLst>
                    <a:gs pos="0">
                      <a:schemeClr val="bg1"/>
                    </a:gs>
                    <a:gs pos="100000">
                      <a:schemeClr val="bg1"/>
                    </a:gs>
                  </a:gsLst>
                </a:gradFill>
              </a:rPr>
              <a:t>AU</a:t>
            </a:r>
            <a:r>
              <a:rPr lang="en-US" sz="900" dirty="0" smtClean="0">
                <a:gradFill>
                  <a:gsLst>
                    <a:gs pos="0">
                      <a:schemeClr val="bg1"/>
                    </a:gs>
                    <a:gs pos="100000">
                      <a:schemeClr val="bg1"/>
                    </a:gs>
                  </a:gsLst>
                </a:gradFill>
              </a:rPr>
              <a:t/>
            </a:r>
            <a:br>
              <a:rPr lang="en-US" sz="900" dirty="0" smtClean="0">
                <a:gradFill>
                  <a:gsLst>
                    <a:gs pos="0">
                      <a:schemeClr val="bg1"/>
                    </a:gs>
                    <a:gs pos="100000">
                      <a:schemeClr val="bg1"/>
                    </a:gs>
                  </a:gsLst>
                </a:gradFill>
              </a:rPr>
            </a:br>
            <a:r>
              <a:rPr lang="en-US" sz="900" dirty="0" smtClean="0">
                <a:gradFill>
                  <a:gsLst>
                    <a:gs pos="0">
                      <a:schemeClr val="bg1"/>
                    </a:gs>
                    <a:gs pos="100000">
                      <a:schemeClr val="bg1"/>
                    </a:gs>
                  </a:gsLst>
                </a:gradFill>
              </a:rPr>
              <a:t>PK=1025</a:t>
            </a:r>
          </a:p>
        </p:txBody>
      </p:sp>
      <p:sp>
        <p:nvSpPr>
          <p:cNvPr id="69" name="TextBox 68"/>
          <p:cNvSpPr txBox="1"/>
          <p:nvPr/>
        </p:nvSpPr>
        <p:spPr>
          <a:xfrm>
            <a:off x="10281407" y="4916712"/>
            <a:ext cx="784270" cy="276999"/>
          </a:xfrm>
          <a:prstGeom prst="rect">
            <a:avLst/>
          </a:prstGeom>
          <a:noFill/>
        </p:spPr>
        <p:txBody>
          <a:bodyPr wrap="square" lIns="0" tIns="0" rIns="0" bIns="0" rtlCol="0">
            <a:spAutoFit/>
          </a:bodyPr>
          <a:lstStyle/>
          <a:p>
            <a:pPr algn="ctr"/>
            <a:r>
              <a:rPr lang="en-US" sz="900" b="1" dirty="0" smtClean="0">
                <a:gradFill>
                  <a:gsLst>
                    <a:gs pos="0">
                      <a:schemeClr val="bg1"/>
                    </a:gs>
                    <a:gs pos="100000">
                      <a:schemeClr val="bg1"/>
                    </a:gs>
                  </a:gsLst>
                </a:gradFill>
              </a:rPr>
              <a:t>AU</a:t>
            </a:r>
            <a:r>
              <a:rPr lang="en-US" sz="900" dirty="0" smtClean="0">
                <a:gradFill>
                  <a:gsLst>
                    <a:gs pos="0">
                      <a:schemeClr val="bg1"/>
                    </a:gs>
                    <a:gs pos="100000">
                      <a:schemeClr val="bg1"/>
                    </a:gs>
                  </a:gsLst>
                </a:gradFill>
              </a:rPr>
              <a:t/>
            </a:r>
            <a:br>
              <a:rPr lang="en-US" sz="900" dirty="0" smtClean="0">
                <a:gradFill>
                  <a:gsLst>
                    <a:gs pos="0">
                      <a:schemeClr val="bg1"/>
                    </a:gs>
                    <a:gs pos="100000">
                      <a:schemeClr val="bg1"/>
                    </a:gs>
                  </a:gsLst>
                </a:gradFill>
              </a:rPr>
            </a:br>
            <a:r>
              <a:rPr lang="en-US" sz="900" dirty="0" smtClean="0">
                <a:gradFill>
                  <a:gsLst>
                    <a:gs pos="0">
                      <a:schemeClr val="bg1"/>
                    </a:gs>
                    <a:gs pos="100000">
                      <a:schemeClr val="bg1"/>
                    </a:gs>
                  </a:gsLst>
                </a:gradFill>
              </a:rPr>
              <a:t>PK=1035</a:t>
            </a:r>
          </a:p>
        </p:txBody>
      </p:sp>
      <p:cxnSp>
        <p:nvCxnSpPr>
          <p:cNvPr id="15" name="Straight Connector 14"/>
          <p:cNvCxnSpPr/>
          <p:nvPr/>
        </p:nvCxnSpPr>
        <p:spPr>
          <a:xfrm flipV="1">
            <a:off x="6341170" y="3979445"/>
            <a:ext cx="1015234" cy="773728"/>
          </a:xfrm>
          <a:prstGeom prst="line">
            <a:avLst/>
          </a:prstGeom>
          <a:ln>
            <a:solidFill>
              <a:schemeClr val="bg2">
                <a:lumMod val="1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341172" y="5019876"/>
            <a:ext cx="1111666" cy="447675"/>
          </a:xfrm>
          <a:prstGeom prst="line">
            <a:avLst/>
          </a:prstGeom>
          <a:ln>
            <a:solidFill>
              <a:schemeClr val="bg2">
                <a:lumMod val="10000"/>
              </a:schemeClr>
            </a:solidFill>
            <a:prstDash val="dash"/>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8362675" y="5929518"/>
            <a:ext cx="1278427" cy="307777"/>
          </a:xfrm>
          <a:prstGeom prst="rect">
            <a:avLst/>
          </a:prstGeom>
          <a:solidFill>
            <a:schemeClr val="accent1"/>
          </a:solidFill>
        </p:spPr>
        <p:txBody>
          <a:bodyPr wrap="none" rtlCol="0">
            <a:spAutoFit/>
          </a:bodyPr>
          <a:lstStyle/>
          <a:p>
            <a:r>
              <a:rPr lang="en-US" sz="1400" b="1" dirty="0">
                <a:gradFill>
                  <a:gsLst>
                    <a:gs pos="0">
                      <a:schemeClr val="bg1"/>
                    </a:gs>
                    <a:gs pos="98000">
                      <a:schemeClr val="bg1"/>
                    </a:gs>
                  </a:gsLst>
                  <a:lin ang="5400000" scaled="0"/>
                </a:gradFill>
              </a:rPr>
              <a:t>Atomic Units</a:t>
            </a:r>
          </a:p>
        </p:txBody>
      </p:sp>
      <p:cxnSp>
        <p:nvCxnSpPr>
          <p:cNvPr id="45" name="Straight Arrow Connector 44"/>
          <p:cNvCxnSpPr>
            <a:stCxn id="44" idx="0"/>
            <a:endCxn id="64" idx="2"/>
          </p:cNvCxnSpPr>
          <p:nvPr/>
        </p:nvCxnSpPr>
        <p:spPr>
          <a:xfrm flipH="1" flipV="1">
            <a:off x="8463741" y="5356228"/>
            <a:ext cx="538148" cy="57329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2889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fade">
                                      <p:cBhvr>
                                        <p:cTn id="10" dur="500"/>
                                        <p:tgtEl>
                                          <p:spTgt spid="4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9"/>
                                        </p:tgtEl>
                                        <p:attrNameLst>
                                          <p:attrName>style.visibility</p:attrName>
                                        </p:attrNameLst>
                                      </p:cBhvr>
                                      <p:to>
                                        <p:strVal val="visible"/>
                                      </p:to>
                                    </p:set>
                                    <p:animEffect transition="in" filter="fade">
                                      <p:cBhvr>
                                        <p:cTn id="13" dur="500"/>
                                        <p:tgtEl>
                                          <p:spTgt spid="4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0"/>
                                        </p:tgtEl>
                                        <p:attrNameLst>
                                          <p:attrName>style.visibility</p:attrName>
                                        </p:attrNameLst>
                                      </p:cBhvr>
                                      <p:to>
                                        <p:strVal val="visible"/>
                                      </p:to>
                                    </p:set>
                                    <p:animEffect transition="in" filter="fade">
                                      <p:cBhvr>
                                        <p:cTn id="16" dur="500"/>
                                        <p:tgtEl>
                                          <p:spTgt spid="5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fade">
                                      <p:cBhvr>
                                        <p:cTn id="19" dur="500"/>
                                        <p:tgtEl>
                                          <p:spTgt spid="5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fade">
                                      <p:cBhvr>
                                        <p:cTn id="22" dur="500"/>
                                        <p:tgtEl>
                                          <p:spTgt spid="5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fade">
                                      <p:cBhvr>
                                        <p:cTn id="25" dur="500"/>
                                        <p:tgtEl>
                                          <p:spTgt spid="46"/>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1000"/>
                                        <p:tgtEl>
                                          <p:spTgt spid="3">
                                            <p:txEl>
                                              <p:pRg st="3" end="3"/>
                                            </p:txEl>
                                          </p:spTgt>
                                        </p:tgtEl>
                                      </p:cBhvr>
                                    </p:animEffect>
                                    <p:anim calcmode="lin" valueType="num">
                                      <p:cBhvr>
                                        <p:cTn id="3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4"/>
                                        </p:tgtEl>
                                        <p:attrNameLst>
                                          <p:attrName>style.visibility</p:attrName>
                                        </p:attrNameLst>
                                      </p:cBhvr>
                                      <p:to>
                                        <p:strVal val="visible"/>
                                      </p:to>
                                    </p:set>
                                    <p:animEffect transition="in" filter="fade">
                                      <p:cBhvr>
                                        <p:cTn id="45" dur="1000"/>
                                        <p:tgtEl>
                                          <p:spTgt spid="44"/>
                                        </p:tgtEl>
                                      </p:cBhvr>
                                    </p:animEffect>
                                    <p:anim calcmode="lin" valueType="num">
                                      <p:cBhvr>
                                        <p:cTn id="46" dur="1000" fill="hold"/>
                                        <p:tgtEl>
                                          <p:spTgt spid="44"/>
                                        </p:tgtEl>
                                        <p:attrNameLst>
                                          <p:attrName>ppt_x</p:attrName>
                                        </p:attrNameLst>
                                      </p:cBhvr>
                                      <p:tavLst>
                                        <p:tav tm="0">
                                          <p:val>
                                            <p:strVal val="#ppt_x"/>
                                          </p:val>
                                        </p:tav>
                                        <p:tav tm="100000">
                                          <p:val>
                                            <p:strVal val="#ppt_x"/>
                                          </p:val>
                                        </p:tav>
                                      </p:tavLst>
                                    </p:anim>
                                    <p:anim calcmode="lin" valueType="num">
                                      <p:cBhvr>
                                        <p:cTn id="47" dur="1000" fill="hold"/>
                                        <p:tgtEl>
                                          <p:spTgt spid="44"/>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45"/>
                                        </p:tgtEl>
                                        <p:attrNameLst>
                                          <p:attrName>style.visibility</p:attrName>
                                        </p:attrNameLst>
                                      </p:cBhvr>
                                      <p:to>
                                        <p:strVal val="visible"/>
                                      </p:to>
                                    </p:set>
                                    <p:animEffect transition="in" filter="fade">
                                      <p:cBhvr>
                                        <p:cTn id="50" dur="1000"/>
                                        <p:tgtEl>
                                          <p:spTgt spid="45"/>
                                        </p:tgtEl>
                                      </p:cBhvr>
                                    </p:animEffect>
                                    <p:anim calcmode="lin" valueType="num">
                                      <p:cBhvr>
                                        <p:cTn id="51" dur="1000" fill="hold"/>
                                        <p:tgtEl>
                                          <p:spTgt spid="45"/>
                                        </p:tgtEl>
                                        <p:attrNameLst>
                                          <p:attrName>ppt_x</p:attrName>
                                        </p:attrNameLst>
                                      </p:cBhvr>
                                      <p:tavLst>
                                        <p:tav tm="0">
                                          <p:val>
                                            <p:strVal val="#ppt_x"/>
                                          </p:val>
                                        </p:tav>
                                        <p:tav tm="100000">
                                          <p:val>
                                            <p:strVal val="#ppt_x"/>
                                          </p:val>
                                        </p:tav>
                                      </p:tavLst>
                                    </p:anim>
                                    <p:anim calcmode="lin" valueType="num">
                                      <p:cBhvr>
                                        <p:cTn id="52" dur="1000" fill="hold"/>
                                        <p:tgtEl>
                                          <p:spTgt spid="45"/>
                                        </p:tgtEl>
                                        <p:attrNameLst>
                                          <p:attrName>ppt_y</p:attrName>
                                        </p:attrNameLst>
                                      </p:cBhvr>
                                      <p:tavLst>
                                        <p:tav tm="0">
                                          <p:val>
                                            <p:strVal val="#ppt_y+.1"/>
                                          </p:val>
                                        </p:tav>
                                        <p:tav tm="100000">
                                          <p:val>
                                            <p:strVal val="#ppt_y"/>
                                          </p:val>
                                        </p:tav>
                                      </p:tavLst>
                                    </p:anim>
                                  </p:childTnLst>
                                </p:cTn>
                              </p:par>
                            </p:childTnLst>
                          </p:cTn>
                        </p:par>
                        <p:par>
                          <p:cTn id="53" fill="hold">
                            <p:stCondLst>
                              <p:cond delay="1000"/>
                            </p:stCondLst>
                            <p:childTnLst>
                              <p:par>
                                <p:cTn id="54" presetID="10" presetClass="entr" presetSubtype="0" fill="hold" grpId="0" nodeType="afterEffect">
                                  <p:stCondLst>
                                    <p:cond delay="0"/>
                                  </p:stCondLst>
                                  <p:childTnLst>
                                    <p:set>
                                      <p:cBhvr>
                                        <p:cTn id="55" dur="1" fill="hold">
                                          <p:stCondLst>
                                            <p:cond delay="0"/>
                                          </p:stCondLst>
                                        </p:cTn>
                                        <p:tgtEl>
                                          <p:spTgt spid="58"/>
                                        </p:tgtEl>
                                        <p:attrNameLst>
                                          <p:attrName>style.visibility</p:attrName>
                                        </p:attrNameLst>
                                      </p:cBhvr>
                                      <p:to>
                                        <p:strVal val="visible"/>
                                      </p:to>
                                    </p:set>
                                    <p:animEffect transition="in" filter="fade">
                                      <p:cBhvr>
                                        <p:cTn id="56" dur="500"/>
                                        <p:tgtEl>
                                          <p:spTgt spid="5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59"/>
                                        </p:tgtEl>
                                        <p:attrNameLst>
                                          <p:attrName>style.visibility</p:attrName>
                                        </p:attrNameLst>
                                      </p:cBhvr>
                                      <p:to>
                                        <p:strVal val="visible"/>
                                      </p:to>
                                    </p:set>
                                    <p:animEffect transition="in" filter="fade">
                                      <p:cBhvr>
                                        <p:cTn id="59" dur="500"/>
                                        <p:tgtEl>
                                          <p:spTgt spid="59"/>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60"/>
                                        </p:tgtEl>
                                        <p:attrNameLst>
                                          <p:attrName>style.visibility</p:attrName>
                                        </p:attrNameLst>
                                      </p:cBhvr>
                                      <p:to>
                                        <p:strVal val="visible"/>
                                      </p:to>
                                    </p:set>
                                    <p:animEffect transition="in" filter="fade">
                                      <p:cBhvr>
                                        <p:cTn id="62" dur="500"/>
                                        <p:tgtEl>
                                          <p:spTgt spid="60"/>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61"/>
                                        </p:tgtEl>
                                        <p:attrNameLst>
                                          <p:attrName>style.visibility</p:attrName>
                                        </p:attrNameLst>
                                      </p:cBhvr>
                                      <p:to>
                                        <p:strVal val="visible"/>
                                      </p:to>
                                    </p:set>
                                    <p:animEffect transition="in" filter="fade">
                                      <p:cBhvr>
                                        <p:cTn id="65" dur="500"/>
                                        <p:tgtEl>
                                          <p:spTgt spid="61"/>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62"/>
                                        </p:tgtEl>
                                        <p:attrNameLst>
                                          <p:attrName>style.visibility</p:attrName>
                                        </p:attrNameLst>
                                      </p:cBhvr>
                                      <p:to>
                                        <p:strVal val="visible"/>
                                      </p:to>
                                    </p:set>
                                    <p:animEffect transition="in" filter="fade">
                                      <p:cBhvr>
                                        <p:cTn id="68" dur="500"/>
                                        <p:tgtEl>
                                          <p:spTgt spid="62"/>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63"/>
                                        </p:tgtEl>
                                        <p:attrNameLst>
                                          <p:attrName>style.visibility</p:attrName>
                                        </p:attrNameLst>
                                      </p:cBhvr>
                                      <p:to>
                                        <p:strVal val="visible"/>
                                      </p:to>
                                    </p:set>
                                    <p:animEffect transition="in" filter="fade">
                                      <p:cBhvr>
                                        <p:cTn id="71" dur="500"/>
                                        <p:tgtEl>
                                          <p:spTgt spid="63"/>
                                        </p:tgtEl>
                                      </p:cBhvr>
                                    </p:animEffect>
                                  </p:childTnLst>
                                </p:cTn>
                              </p:par>
                            </p:childTnLst>
                          </p:cTn>
                        </p:par>
                        <p:par>
                          <p:cTn id="72" fill="hold">
                            <p:stCondLst>
                              <p:cond delay="1500"/>
                            </p:stCondLst>
                            <p:childTnLst>
                              <p:par>
                                <p:cTn id="73" presetID="10" presetClass="entr" presetSubtype="0" fill="hold" grpId="0" nodeType="afterEffect">
                                  <p:stCondLst>
                                    <p:cond delay="0"/>
                                  </p:stCondLst>
                                  <p:childTnLst>
                                    <p:set>
                                      <p:cBhvr>
                                        <p:cTn id="74" dur="1" fill="hold">
                                          <p:stCondLst>
                                            <p:cond delay="0"/>
                                          </p:stCondLst>
                                        </p:cTn>
                                        <p:tgtEl>
                                          <p:spTgt spid="64"/>
                                        </p:tgtEl>
                                        <p:attrNameLst>
                                          <p:attrName>style.visibility</p:attrName>
                                        </p:attrNameLst>
                                      </p:cBhvr>
                                      <p:to>
                                        <p:strVal val="visible"/>
                                      </p:to>
                                    </p:set>
                                    <p:animEffect transition="in" filter="fade">
                                      <p:cBhvr>
                                        <p:cTn id="75" dur="500"/>
                                        <p:tgtEl>
                                          <p:spTgt spid="64"/>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65"/>
                                        </p:tgtEl>
                                        <p:attrNameLst>
                                          <p:attrName>style.visibility</p:attrName>
                                        </p:attrNameLst>
                                      </p:cBhvr>
                                      <p:to>
                                        <p:strVal val="visible"/>
                                      </p:to>
                                    </p:set>
                                    <p:animEffect transition="in" filter="fade">
                                      <p:cBhvr>
                                        <p:cTn id="78" dur="500"/>
                                        <p:tgtEl>
                                          <p:spTgt spid="65"/>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66"/>
                                        </p:tgtEl>
                                        <p:attrNameLst>
                                          <p:attrName>style.visibility</p:attrName>
                                        </p:attrNameLst>
                                      </p:cBhvr>
                                      <p:to>
                                        <p:strVal val="visible"/>
                                      </p:to>
                                    </p:set>
                                    <p:animEffect transition="in" filter="fade">
                                      <p:cBhvr>
                                        <p:cTn id="81" dur="500"/>
                                        <p:tgtEl>
                                          <p:spTgt spid="66"/>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67"/>
                                        </p:tgtEl>
                                        <p:attrNameLst>
                                          <p:attrName>style.visibility</p:attrName>
                                        </p:attrNameLst>
                                      </p:cBhvr>
                                      <p:to>
                                        <p:strVal val="visible"/>
                                      </p:to>
                                    </p:set>
                                    <p:animEffect transition="in" filter="fade">
                                      <p:cBhvr>
                                        <p:cTn id="84" dur="500"/>
                                        <p:tgtEl>
                                          <p:spTgt spid="67"/>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68"/>
                                        </p:tgtEl>
                                        <p:attrNameLst>
                                          <p:attrName>style.visibility</p:attrName>
                                        </p:attrNameLst>
                                      </p:cBhvr>
                                      <p:to>
                                        <p:strVal val="visible"/>
                                      </p:to>
                                    </p:set>
                                    <p:animEffect transition="in" filter="fade">
                                      <p:cBhvr>
                                        <p:cTn id="87" dur="500"/>
                                        <p:tgtEl>
                                          <p:spTgt spid="68"/>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69"/>
                                        </p:tgtEl>
                                        <p:attrNameLst>
                                          <p:attrName>style.visibility</p:attrName>
                                        </p:attrNameLst>
                                      </p:cBhvr>
                                      <p:to>
                                        <p:strVal val="visible"/>
                                      </p:to>
                                    </p:set>
                                    <p:animEffect transition="in" filter="fade">
                                      <p:cBhvr>
                                        <p:cTn id="90"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animBg="1"/>
      <p:bldP spid="48" grpId="0"/>
      <p:bldP spid="49" grpId="0" animBg="1"/>
      <p:bldP spid="50" grpId="0" animBg="1"/>
      <p:bldP spid="51" grpId="0"/>
      <p:bldP spid="52" grpId="0"/>
      <p:bldP spid="58" grpId="0" animBg="1"/>
      <p:bldP spid="59" grpId="0"/>
      <p:bldP spid="60" grpId="0" animBg="1"/>
      <p:bldP spid="61" grpId="0" animBg="1"/>
      <p:bldP spid="62" grpId="0"/>
      <p:bldP spid="63" grpId="0"/>
      <p:bldP spid="64" grpId="0" animBg="1"/>
      <p:bldP spid="65" grpId="0"/>
      <p:bldP spid="66" grpId="0" animBg="1"/>
      <p:bldP spid="67" grpId="0" animBg="1"/>
      <p:bldP spid="68" grpId="0"/>
      <p:bldP spid="69" grpId="0"/>
      <p:bldP spid="4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en-US" dirty="0" smtClean="0"/>
              <a:t>Architecture Cont.</a:t>
            </a:r>
            <a:endParaRPr lang="en-US" dirty="0"/>
          </a:p>
        </p:txBody>
      </p:sp>
      <p:sp>
        <p:nvSpPr>
          <p:cNvPr id="4" name="Content Placeholder 2"/>
          <p:cNvSpPr txBox="1">
            <a:spLocks/>
          </p:cNvSpPr>
          <p:nvPr/>
        </p:nvSpPr>
        <p:spPr>
          <a:xfrm>
            <a:off x="519112" y="1437166"/>
            <a:ext cx="11149013" cy="2232026"/>
          </a:xfrm>
          <a:prstGeom prst="rect">
            <a:avLst/>
          </a:prstGeom>
        </p:spPr>
        <p:txBody>
          <a:bodyPr vert="horz" wrap="square" lIns="0" tIns="0" rIns="0" bIns="0" rtlCol="0">
            <a:norm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4"/>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4"/>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4"/>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a:r>
              <a:rPr lang="en-US" sz="2800" dirty="0" smtClean="0">
                <a:solidFill>
                  <a:srgbClr val="8CC600">
                    <a:alpha val="99000"/>
                  </a:srgbClr>
                </a:solidFill>
              </a:rPr>
              <a:t>Federated Table</a:t>
            </a:r>
          </a:p>
          <a:p>
            <a:pPr marL="0"/>
            <a:r>
              <a:rPr lang="en-US" sz="2000" spc="-51" dirty="0" smtClean="0">
                <a:latin typeface="+mn-lt"/>
              </a:rPr>
              <a:t>Contains only atomic units for member’s key range</a:t>
            </a:r>
          </a:p>
          <a:p>
            <a:pPr marL="0"/>
            <a:r>
              <a:rPr lang="en-US" sz="2800" dirty="0" smtClean="0">
                <a:solidFill>
                  <a:srgbClr val="8CC600">
                    <a:alpha val="99000"/>
                  </a:srgbClr>
                </a:solidFill>
              </a:rPr>
              <a:t>Reference Table</a:t>
            </a:r>
          </a:p>
          <a:p>
            <a:pPr marL="0"/>
            <a:r>
              <a:rPr lang="en-US" sz="2000" spc="-51" dirty="0" smtClean="0">
                <a:latin typeface="+mn-lt"/>
              </a:rPr>
              <a:t>Non-Federated table</a:t>
            </a:r>
            <a:endParaRPr lang="en-US" sz="2000" spc="-51" dirty="0">
              <a:latin typeface="+mn-lt"/>
            </a:endParaRPr>
          </a:p>
        </p:txBody>
      </p:sp>
      <p:sp>
        <p:nvSpPr>
          <p:cNvPr id="3" name="Rectangle 2"/>
          <p:cNvSpPr/>
          <p:nvPr>
            <p:custDataLst>
              <p:tags r:id="rId1"/>
            </p:custDataLst>
          </p:nvPr>
        </p:nvSpPr>
        <p:spPr bwMode="auto">
          <a:xfrm>
            <a:off x="7526433" y="2286000"/>
            <a:ext cx="3139440" cy="31394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40970" tIns="93980" rIns="140970" bIns="93980" numCol="1" rtlCol="0" anchor="b" anchorCtr="0" compatLnSpc="1">
            <a:prstTxWarp prst="textNoShape">
              <a:avLst/>
            </a:prstTxWarp>
          </a:bodyPr>
          <a:lstStyle/>
          <a:p>
            <a:pPr defTabSz="914099" fontAlgn="base">
              <a:spcBef>
                <a:spcPct val="0"/>
              </a:spcBef>
              <a:spcAft>
                <a:spcPct val="0"/>
              </a:spcAft>
            </a:pPr>
            <a:endParaRPr lang="en-US" sz="3000" dirty="0" smtClean="0">
              <a:gradFill flip="none" rotWithShape="1">
                <a:gsLst>
                  <a:gs pos="0">
                    <a:srgbClr val="FFFFFF"/>
                  </a:gs>
                  <a:gs pos="100000">
                    <a:srgbClr val="FFFFFF"/>
                  </a:gs>
                </a:gsLst>
                <a:lin ang="5400000" scaled="0"/>
                <a:tileRect/>
              </a:gradFill>
            </a:endParaRPr>
          </a:p>
        </p:txBody>
      </p:sp>
      <p:pic>
        <p:nvPicPr>
          <p:cNvPr id="2050" name="Picture 2" descr="C:\Users\scottkl\AppData\Local\MetroStyleAddIn\Icons\Organization.wm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35913" y="2553179"/>
            <a:ext cx="2515891" cy="2515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1556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Repartitioning</a:t>
            </a:r>
            <a:endParaRPr lang="en-US" dirty="0"/>
          </a:p>
        </p:txBody>
      </p:sp>
      <p:sp>
        <p:nvSpPr>
          <p:cNvPr id="27" name="Rounded Rectangle 26"/>
          <p:cNvSpPr/>
          <p:nvPr/>
        </p:nvSpPr>
        <p:spPr>
          <a:xfrm>
            <a:off x="2507073" y="4600571"/>
            <a:ext cx="6861857" cy="1143000"/>
          </a:xfrm>
          <a:prstGeom prst="roundRect">
            <a:avLst/>
          </a:prstGeom>
          <a:solidFill>
            <a:schemeClr val="accent2"/>
          </a:solidFill>
          <a:ln w="12700">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400" b="1"/>
          </a:p>
        </p:txBody>
      </p:sp>
      <p:sp>
        <p:nvSpPr>
          <p:cNvPr id="28" name="Flowchart: Magnetic Disk 27"/>
          <p:cNvSpPr/>
          <p:nvPr/>
        </p:nvSpPr>
        <p:spPr>
          <a:xfrm>
            <a:off x="2766649" y="4295771"/>
            <a:ext cx="1117309" cy="838200"/>
          </a:xfrm>
          <a:prstGeom prst="flowChartMagneticDisk">
            <a:avLst/>
          </a:prstGeom>
          <a:solidFill>
            <a:schemeClr val="accent2"/>
          </a:solidFill>
          <a:ln w="12700"/>
        </p:spPr>
        <p:style>
          <a:lnRef idx="3">
            <a:schemeClr val="lt1"/>
          </a:lnRef>
          <a:fillRef idx="1">
            <a:schemeClr val="accent3"/>
          </a:fillRef>
          <a:effectRef idx="1">
            <a:schemeClr val="accent3"/>
          </a:effectRef>
          <a:fontRef idx="minor">
            <a:schemeClr val="lt1"/>
          </a:fontRef>
        </p:style>
        <p:txBody>
          <a:bodyPr rtlCol="0" anchor="ctr"/>
          <a:lstStyle/>
          <a:p>
            <a:pPr algn="ctr"/>
            <a:r>
              <a:rPr lang="en-US" sz="1100" b="1" dirty="0" err="1" smtClean="0"/>
              <a:t>SalesDB</a:t>
            </a:r>
            <a:endParaRPr lang="en-US" sz="1400" b="1" dirty="0"/>
          </a:p>
        </p:txBody>
      </p:sp>
      <p:sp>
        <p:nvSpPr>
          <p:cNvPr id="29" name="Rectangle 28"/>
          <p:cNvSpPr/>
          <p:nvPr/>
        </p:nvSpPr>
        <p:spPr>
          <a:xfrm>
            <a:off x="4087105" y="4829171"/>
            <a:ext cx="4570809" cy="381000"/>
          </a:xfrm>
          <a:prstGeom prst="rect">
            <a:avLst/>
          </a:prstGeom>
          <a:solidFill>
            <a:schemeClr val="accent2"/>
          </a:solidFill>
          <a:ln w="12700"/>
        </p:spPr>
        <p:style>
          <a:lnRef idx="3">
            <a:schemeClr val="lt1"/>
          </a:lnRef>
          <a:fillRef idx="1">
            <a:schemeClr val="accent3"/>
          </a:fillRef>
          <a:effectRef idx="1">
            <a:schemeClr val="accent3"/>
          </a:effectRef>
          <a:fontRef idx="minor">
            <a:schemeClr val="lt1"/>
          </a:fontRef>
        </p:style>
        <p:txBody>
          <a:bodyPr rtlCol="0" anchor="ctr"/>
          <a:lstStyle/>
          <a:p>
            <a:pPr algn="ctr"/>
            <a:r>
              <a:rPr lang="en-US" sz="1400" b="1" dirty="0" err="1" smtClean="0"/>
              <a:t>Orders_federation</a:t>
            </a:r>
            <a:endParaRPr lang="en-US" sz="1400" b="1" dirty="0"/>
          </a:p>
        </p:txBody>
      </p:sp>
      <p:sp>
        <p:nvSpPr>
          <p:cNvPr id="33" name="Rectangle 32"/>
          <p:cNvSpPr/>
          <p:nvPr/>
        </p:nvSpPr>
        <p:spPr>
          <a:xfrm>
            <a:off x="4290252" y="4905371"/>
            <a:ext cx="4570809" cy="381000"/>
          </a:xfrm>
          <a:prstGeom prst="rect">
            <a:avLst/>
          </a:prstGeom>
          <a:solidFill>
            <a:schemeClr val="accent2"/>
          </a:solidFill>
          <a:ln w="12700"/>
        </p:spPr>
        <p:style>
          <a:lnRef idx="3">
            <a:schemeClr val="lt1"/>
          </a:lnRef>
          <a:fillRef idx="1">
            <a:schemeClr val="accent3"/>
          </a:fillRef>
          <a:effectRef idx="1">
            <a:schemeClr val="accent3"/>
          </a:effectRef>
          <a:fontRef idx="minor">
            <a:schemeClr val="lt1"/>
          </a:fontRef>
        </p:style>
        <p:txBody>
          <a:bodyPr rtlCol="0" anchor="ctr"/>
          <a:lstStyle/>
          <a:p>
            <a:pPr algn="ctr"/>
            <a:r>
              <a:rPr lang="en-US" sz="1400" b="1" dirty="0" err="1" smtClean="0"/>
              <a:t>Orders_federation</a:t>
            </a:r>
            <a:endParaRPr lang="en-US" sz="1400" b="1" dirty="0"/>
          </a:p>
        </p:txBody>
      </p:sp>
      <p:sp>
        <p:nvSpPr>
          <p:cNvPr id="36" name="Rectangle 35"/>
          <p:cNvSpPr/>
          <p:nvPr/>
        </p:nvSpPr>
        <p:spPr>
          <a:xfrm>
            <a:off x="4493399" y="4981571"/>
            <a:ext cx="4570809" cy="381000"/>
          </a:xfrm>
          <a:prstGeom prst="rect">
            <a:avLst/>
          </a:prstGeom>
          <a:solidFill>
            <a:schemeClr val="accent2"/>
          </a:solidFill>
          <a:ln w="12700"/>
        </p:spPr>
        <p:style>
          <a:lnRef idx="3">
            <a:schemeClr val="lt1"/>
          </a:lnRef>
          <a:fillRef idx="1">
            <a:schemeClr val="accent3"/>
          </a:fillRef>
          <a:effectRef idx="1">
            <a:schemeClr val="accent3"/>
          </a:effectRef>
          <a:fontRef idx="minor">
            <a:schemeClr val="lt1"/>
          </a:fontRef>
        </p:style>
        <p:txBody>
          <a:bodyPr rtlCol="0" anchor="ctr"/>
          <a:lstStyle/>
          <a:p>
            <a:pPr algn="ctr"/>
            <a:r>
              <a:rPr lang="en-US" sz="1400" b="1" dirty="0" err="1" smtClean="0"/>
              <a:t>Orders_Fed</a:t>
            </a:r>
            <a:endParaRPr lang="en-US" sz="1400" b="1" dirty="0"/>
          </a:p>
        </p:txBody>
      </p:sp>
      <p:sp>
        <p:nvSpPr>
          <p:cNvPr id="40" name="Flowchart: Magnetic Disk 39"/>
          <p:cNvSpPr/>
          <p:nvPr/>
        </p:nvSpPr>
        <p:spPr>
          <a:xfrm>
            <a:off x="4594972" y="5038721"/>
            <a:ext cx="304721" cy="266700"/>
          </a:xfrm>
          <a:prstGeom prst="flowChartMagneticDisk">
            <a:avLst/>
          </a:prstGeom>
          <a:solidFill>
            <a:schemeClr val="accent4"/>
          </a:solidFill>
          <a:ln w="12700"/>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400" b="1"/>
          </a:p>
        </p:txBody>
      </p:sp>
      <p:sp>
        <p:nvSpPr>
          <p:cNvPr id="41" name="Flowchart: Magnetic Disk 40"/>
          <p:cNvSpPr/>
          <p:nvPr/>
        </p:nvSpPr>
        <p:spPr>
          <a:xfrm>
            <a:off x="4950480" y="5045071"/>
            <a:ext cx="304721" cy="266700"/>
          </a:xfrm>
          <a:prstGeom prst="flowChartMagneticDisk">
            <a:avLst/>
          </a:prstGeom>
          <a:solidFill>
            <a:schemeClr val="accent4"/>
          </a:solidFill>
          <a:ln w="12700"/>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400" b="1"/>
          </a:p>
        </p:txBody>
      </p:sp>
      <p:sp>
        <p:nvSpPr>
          <p:cNvPr id="42" name="Flowchart: Magnetic Disk 41"/>
          <p:cNvSpPr/>
          <p:nvPr/>
        </p:nvSpPr>
        <p:spPr>
          <a:xfrm>
            <a:off x="8251620" y="5038721"/>
            <a:ext cx="304721" cy="266700"/>
          </a:xfrm>
          <a:prstGeom prst="flowChartMagneticDisk">
            <a:avLst/>
          </a:prstGeom>
          <a:ln w="12700"/>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400" b="1"/>
          </a:p>
        </p:txBody>
      </p:sp>
      <p:sp>
        <p:nvSpPr>
          <p:cNvPr id="43" name="Flowchart: Magnetic Disk 42"/>
          <p:cNvSpPr/>
          <p:nvPr/>
        </p:nvSpPr>
        <p:spPr>
          <a:xfrm>
            <a:off x="8657914" y="5038721"/>
            <a:ext cx="304721" cy="266700"/>
          </a:xfrm>
          <a:prstGeom prst="flowChartMagneticDisk">
            <a:avLst/>
          </a:prstGeom>
          <a:solidFill>
            <a:schemeClr val="accent4"/>
          </a:solidFill>
          <a:ln w="12700"/>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400" b="1"/>
          </a:p>
        </p:txBody>
      </p:sp>
      <p:cxnSp>
        <p:nvCxnSpPr>
          <p:cNvPr id="44" name="Straight Connector 43"/>
          <p:cNvCxnSpPr/>
          <p:nvPr/>
        </p:nvCxnSpPr>
        <p:spPr>
          <a:xfrm>
            <a:off x="5305987" y="5178421"/>
            <a:ext cx="203147" cy="0"/>
          </a:xfrm>
          <a:prstGeom prst="line">
            <a:avLst/>
          </a:prstGeom>
          <a:ln w="12700">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7946899" y="5180538"/>
            <a:ext cx="203147" cy="0"/>
          </a:xfrm>
          <a:prstGeom prst="line">
            <a:avLst/>
          </a:prstGeom>
          <a:ln w="12700">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46" name="Pentagon 45"/>
          <p:cNvSpPr/>
          <p:nvPr/>
        </p:nvSpPr>
        <p:spPr>
          <a:xfrm>
            <a:off x="4493399" y="5330308"/>
            <a:ext cx="4570809" cy="99469"/>
          </a:xfrm>
          <a:prstGeom prst="homePlate">
            <a:avLst/>
          </a:prstGeom>
          <a:solidFill>
            <a:schemeClr val="accent6"/>
          </a:solidFill>
          <a:ln w="12700"/>
        </p:spPr>
        <p:style>
          <a:lnRef idx="3">
            <a:schemeClr val="lt1"/>
          </a:lnRef>
          <a:fillRef idx="1">
            <a:schemeClr val="accent6"/>
          </a:fillRef>
          <a:effectRef idx="1">
            <a:schemeClr val="accent6"/>
          </a:effectRef>
          <a:fontRef idx="minor">
            <a:schemeClr val="lt1"/>
          </a:fontRef>
        </p:style>
        <p:txBody>
          <a:bodyPr rtlCol="0" anchor="ctr"/>
          <a:lstStyle/>
          <a:p>
            <a:pPr algn="ctr"/>
            <a:endParaRPr lang="en-US" b="1"/>
          </a:p>
        </p:txBody>
      </p:sp>
      <p:sp>
        <p:nvSpPr>
          <p:cNvPr id="47" name="TextBox 46"/>
          <p:cNvSpPr txBox="1"/>
          <p:nvPr/>
        </p:nvSpPr>
        <p:spPr>
          <a:xfrm>
            <a:off x="7836588" y="5481961"/>
            <a:ext cx="2250859" cy="260631"/>
          </a:xfrm>
          <a:prstGeom prst="rect">
            <a:avLst/>
          </a:prstGeom>
          <a:noFill/>
          <a:ln w="12700">
            <a:noFill/>
          </a:ln>
        </p:spPr>
        <p:txBody>
          <a:bodyPr wrap="square" rtlCol="0">
            <a:spAutoFit/>
          </a:bodyPr>
          <a:lstStyle/>
          <a:p>
            <a:r>
              <a:rPr lang="en-US" sz="1100" b="1" dirty="0" smtClean="0">
                <a:solidFill>
                  <a:srgbClr val="FFFFFF"/>
                </a:solidFill>
                <a:latin typeface="Consolas" pitchFamily="49" charset="0"/>
                <a:cs typeface="Consolas" pitchFamily="49" charset="0"/>
              </a:rPr>
              <a:t>[5000, 10000)</a:t>
            </a:r>
            <a:endParaRPr lang="en-US" sz="1100" b="1" dirty="0">
              <a:solidFill>
                <a:srgbClr val="FFFFFF"/>
              </a:solidFill>
              <a:latin typeface="Consolas" pitchFamily="49" charset="0"/>
              <a:cs typeface="Consolas" pitchFamily="49" charset="0"/>
            </a:endParaRPr>
          </a:p>
        </p:txBody>
      </p:sp>
      <p:sp>
        <p:nvSpPr>
          <p:cNvPr id="48" name="TextBox 47"/>
          <p:cNvSpPr txBox="1"/>
          <p:nvPr/>
        </p:nvSpPr>
        <p:spPr>
          <a:xfrm>
            <a:off x="4950480" y="3904707"/>
            <a:ext cx="4415119" cy="276999"/>
          </a:xfrm>
          <a:prstGeom prst="rect">
            <a:avLst/>
          </a:prstGeom>
          <a:noFill/>
        </p:spPr>
        <p:txBody>
          <a:bodyPr wrap="none" rtlCol="0">
            <a:spAutoFit/>
          </a:bodyPr>
          <a:lstStyle/>
          <a:p>
            <a:r>
              <a:rPr lang="en-US" sz="1200" b="1" dirty="0" smtClean="0">
                <a:gradFill>
                  <a:gsLst>
                    <a:gs pos="0">
                      <a:schemeClr val="accent2"/>
                    </a:gs>
                    <a:gs pos="100000">
                      <a:schemeClr val="accent2"/>
                    </a:gs>
                  </a:gsLst>
                  <a:lin ang="5400000" scaled="0"/>
                </a:gradFill>
                <a:latin typeface="+mj-lt"/>
                <a:cs typeface="Consolas" pitchFamily="49" charset="0"/>
              </a:rPr>
              <a:t>ALTER FEDERATION </a:t>
            </a:r>
            <a:r>
              <a:rPr lang="en-US" sz="1200" b="1" dirty="0" err="1" smtClean="0">
                <a:gradFill>
                  <a:gsLst>
                    <a:gs pos="0">
                      <a:schemeClr val="accent2"/>
                    </a:gs>
                    <a:gs pos="100000">
                      <a:schemeClr val="accent2"/>
                    </a:gs>
                  </a:gsLst>
                  <a:lin ang="5400000" scaled="0"/>
                </a:gradFill>
                <a:latin typeface="+mj-lt"/>
                <a:cs typeface="Consolas" pitchFamily="49" charset="0"/>
              </a:rPr>
              <a:t>Orders_Fed</a:t>
            </a:r>
            <a:r>
              <a:rPr lang="en-US" sz="1200" b="1" dirty="0" smtClean="0">
                <a:gradFill>
                  <a:gsLst>
                    <a:gs pos="0">
                      <a:schemeClr val="accent2"/>
                    </a:gs>
                    <a:gs pos="100000">
                      <a:schemeClr val="accent2"/>
                    </a:gs>
                  </a:gsLst>
                  <a:lin ang="5400000" scaled="0"/>
                </a:gradFill>
                <a:latin typeface="+mj-lt"/>
                <a:cs typeface="Consolas" pitchFamily="49" charset="0"/>
              </a:rPr>
              <a:t> SPLIT AT (</a:t>
            </a:r>
            <a:r>
              <a:rPr lang="en-US" sz="1200" b="1" dirty="0" err="1" smtClean="0">
                <a:gradFill>
                  <a:gsLst>
                    <a:gs pos="0">
                      <a:schemeClr val="accent2"/>
                    </a:gs>
                    <a:gs pos="100000">
                      <a:schemeClr val="accent2"/>
                    </a:gs>
                  </a:gsLst>
                  <a:lin ang="5400000" scaled="0"/>
                </a:gradFill>
                <a:latin typeface="+mj-lt"/>
                <a:cs typeface="Consolas" pitchFamily="49" charset="0"/>
              </a:rPr>
              <a:t>tenant_id</a:t>
            </a:r>
            <a:r>
              <a:rPr lang="en-US" sz="1200" b="1" dirty="0" smtClean="0">
                <a:gradFill>
                  <a:gsLst>
                    <a:gs pos="0">
                      <a:schemeClr val="accent2"/>
                    </a:gs>
                    <a:gs pos="100000">
                      <a:schemeClr val="accent2"/>
                    </a:gs>
                  </a:gsLst>
                  <a:lin ang="5400000" scaled="0"/>
                </a:gradFill>
                <a:latin typeface="+mj-lt"/>
                <a:cs typeface="Consolas" pitchFamily="49" charset="0"/>
              </a:rPr>
              <a:t>=7500)</a:t>
            </a:r>
            <a:endParaRPr lang="en-US" sz="1200" b="1" dirty="0">
              <a:gradFill>
                <a:gsLst>
                  <a:gs pos="0">
                    <a:schemeClr val="accent2"/>
                  </a:gs>
                  <a:gs pos="100000">
                    <a:schemeClr val="accent2"/>
                  </a:gs>
                </a:gsLst>
                <a:lin ang="5400000" scaled="0"/>
              </a:gradFill>
              <a:latin typeface="+mj-lt"/>
              <a:cs typeface="Consolas" pitchFamily="49" charset="0"/>
            </a:endParaRPr>
          </a:p>
        </p:txBody>
      </p:sp>
      <p:cxnSp>
        <p:nvCxnSpPr>
          <p:cNvPr id="49" name="Straight Arrow Connector 48"/>
          <p:cNvCxnSpPr>
            <a:stCxn id="42" idx="1"/>
            <a:endCxn id="51" idx="3"/>
          </p:cNvCxnSpPr>
          <p:nvPr/>
        </p:nvCxnSpPr>
        <p:spPr>
          <a:xfrm flipV="1">
            <a:off x="8403980" y="4682605"/>
            <a:ext cx="305304" cy="356116"/>
          </a:xfrm>
          <a:prstGeom prst="straightConnector1">
            <a:avLst/>
          </a:prstGeom>
          <a:ln w="12700">
            <a:solidFill>
              <a:schemeClr val="tx1"/>
            </a:solidFill>
            <a:tailEnd type="arrow"/>
          </a:ln>
        </p:spPr>
        <p:style>
          <a:lnRef idx="2">
            <a:schemeClr val="accent6"/>
          </a:lnRef>
          <a:fillRef idx="0">
            <a:schemeClr val="accent6"/>
          </a:fillRef>
          <a:effectRef idx="1">
            <a:schemeClr val="accent6"/>
          </a:effectRef>
          <a:fontRef idx="minor">
            <a:schemeClr val="tx1"/>
          </a:fontRef>
        </p:style>
      </p:cxnSp>
      <p:sp>
        <p:nvSpPr>
          <p:cNvPr id="50" name="Flowchart: Magnetic Disk 49"/>
          <p:cNvSpPr/>
          <p:nvPr/>
        </p:nvSpPr>
        <p:spPr>
          <a:xfrm>
            <a:off x="7947483" y="4415905"/>
            <a:ext cx="304721" cy="266700"/>
          </a:xfrm>
          <a:prstGeom prst="flowChartMagneticDisk">
            <a:avLst/>
          </a:prstGeom>
          <a:solidFill>
            <a:schemeClr val="accent2"/>
          </a:solidFill>
          <a:ln w="127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a:p>
        </p:txBody>
      </p:sp>
      <p:sp>
        <p:nvSpPr>
          <p:cNvPr id="51" name="Flowchart: Magnetic Disk 50"/>
          <p:cNvSpPr/>
          <p:nvPr/>
        </p:nvSpPr>
        <p:spPr>
          <a:xfrm>
            <a:off x="8556924" y="4415905"/>
            <a:ext cx="304721" cy="266700"/>
          </a:xfrm>
          <a:prstGeom prst="flowChartMagneticDisk">
            <a:avLst/>
          </a:prstGeom>
          <a:solidFill>
            <a:schemeClr val="accent2"/>
          </a:solidFill>
          <a:ln w="127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a:p>
        </p:txBody>
      </p:sp>
      <p:cxnSp>
        <p:nvCxnSpPr>
          <p:cNvPr id="52" name="Straight Arrow Connector 51"/>
          <p:cNvCxnSpPr/>
          <p:nvPr/>
        </p:nvCxnSpPr>
        <p:spPr>
          <a:xfrm flipH="1" flipV="1">
            <a:off x="8099162" y="4688037"/>
            <a:ext cx="304175" cy="361950"/>
          </a:xfrm>
          <a:prstGeom prst="straightConnector1">
            <a:avLst/>
          </a:prstGeom>
          <a:ln w="12700">
            <a:solidFill>
              <a:schemeClr val="tx1"/>
            </a:solidFill>
            <a:tailEnd type="arrow"/>
          </a:ln>
        </p:spPr>
        <p:style>
          <a:lnRef idx="2">
            <a:schemeClr val="accent6"/>
          </a:lnRef>
          <a:fillRef idx="0">
            <a:schemeClr val="accent6"/>
          </a:fillRef>
          <a:effectRef idx="1">
            <a:schemeClr val="accent6"/>
          </a:effectRef>
          <a:fontRef idx="minor">
            <a:schemeClr val="tx1"/>
          </a:fontRef>
        </p:style>
      </p:cxnSp>
      <p:sp>
        <p:nvSpPr>
          <p:cNvPr id="53" name="Flowchart: Magnetic Disk 52"/>
          <p:cNvSpPr/>
          <p:nvPr/>
        </p:nvSpPr>
        <p:spPr>
          <a:xfrm>
            <a:off x="7956988" y="4424952"/>
            <a:ext cx="304721" cy="266700"/>
          </a:xfrm>
          <a:prstGeom prst="flowChartMagneticDisk">
            <a:avLst/>
          </a:prstGeom>
          <a:solidFill>
            <a:schemeClr val="accent4">
              <a:lumMod val="75000"/>
            </a:schemeClr>
          </a:solidFill>
          <a:ln w="12700"/>
        </p:spPr>
        <p:style>
          <a:lnRef idx="3">
            <a:schemeClr val="lt1"/>
          </a:lnRef>
          <a:fillRef idx="1">
            <a:schemeClr val="accent6"/>
          </a:fillRef>
          <a:effectRef idx="1">
            <a:schemeClr val="accent6"/>
          </a:effectRef>
          <a:fontRef idx="minor">
            <a:schemeClr val="lt1"/>
          </a:fontRef>
        </p:style>
        <p:txBody>
          <a:bodyPr rtlCol="0" anchor="ctr"/>
          <a:lstStyle/>
          <a:p>
            <a:pPr algn="ctr"/>
            <a:endParaRPr lang="en-US" sz="1400" b="1"/>
          </a:p>
        </p:txBody>
      </p:sp>
      <p:sp>
        <p:nvSpPr>
          <p:cNvPr id="54" name="Flowchart: Magnetic Disk 53"/>
          <p:cNvSpPr/>
          <p:nvPr/>
        </p:nvSpPr>
        <p:spPr>
          <a:xfrm>
            <a:off x="8556339" y="4415905"/>
            <a:ext cx="304721" cy="266700"/>
          </a:xfrm>
          <a:prstGeom prst="flowChartMagneticDisk">
            <a:avLst/>
          </a:prstGeom>
          <a:solidFill>
            <a:schemeClr val="accent4">
              <a:lumMod val="75000"/>
            </a:schemeClr>
          </a:solidFill>
          <a:ln w="12700"/>
        </p:spPr>
        <p:style>
          <a:lnRef idx="3">
            <a:schemeClr val="lt1"/>
          </a:lnRef>
          <a:fillRef idx="1">
            <a:schemeClr val="accent6"/>
          </a:fillRef>
          <a:effectRef idx="1">
            <a:schemeClr val="accent6"/>
          </a:effectRef>
          <a:fontRef idx="minor">
            <a:schemeClr val="lt1"/>
          </a:fontRef>
        </p:style>
        <p:txBody>
          <a:bodyPr rtlCol="0" anchor="ctr"/>
          <a:lstStyle/>
          <a:p>
            <a:pPr algn="ctr"/>
            <a:endParaRPr lang="en-US" sz="1400" b="1"/>
          </a:p>
        </p:txBody>
      </p:sp>
      <p:sp>
        <p:nvSpPr>
          <p:cNvPr id="55" name="Flowchart: Magnetic Disk 54"/>
          <p:cNvSpPr/>
          <p:nvPr/>
        </p:nvSpPr>
        <p:spPr>
          <a:xfrm>
            <a:off x="8250976" y="5037777"/>
            <a:ext cx="304721" cy="266700"/>
          </a:xfrm>
          <a:prstGeom prst="flowChartMagneticDisk">
            <a:avLst/>
          </a:prstGeom>
          <a:solidFill>
            <a:schemeClr val="accent4"/>
          </a:solidFill>
          <a:ln w="12700">
            <a:solidFill>
              <a:srgbClr val="000000"/>
            </a:solidFill>
            <a:prstDash val="sysDot"/>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1400" b="1"/>
          </a:p>
        </p:txBody>
      </p:sp>
      <p:sp>
        <p:nvSpPr>
          <p:cNvPr id="56" name="TextBox 55"/>
          <p:cNvSpPr txBox="1"/>
          <p:nvPr/>
        </p:nvSpPr>
        <p:spPr>
          <a:xfrm>
            <a:off x="6316631" y="5480982"/>
            <a:ext cx="3770816" cy="261610"/>
          </a:xfrm>
          <a:prstGeom prst="rect">
            <a:avLst/>
          </a:prstGeom>
          <a:noFill/>
          <a:ln w="12700">
            <a:noFill/>
          </a:ln>
        </p:spPr>
        <p:txBody>
          <a:bodyPr wrap="square" rtlCol="0">
            <a:spAutoFit/>
          </a:bodyPr>
          <a:lstStyle/>
          <a:p>
            <a:r>
              <a:rPr lang="en-US" sz="1100" b="1" dirty="0" smtClean="0">
                <a:solidFill>
                  <a:srgbClr val="FFFFFF"/>
                </a:solidFill>
                <a:latin typeface="+mj-lt"/>
                <a:cs typeface="Consolas" pitchFamily="49" charset="0"/>
              </a:rPr>
              <a:t>[5000, 7500) &amp; [7500, 10000)</a:t>
            </a:r>
            <a:endParaRPr lang="en-US" sz="1100" b="1" dirty="0">
              <a:solidFill>
                <a:srgbClr val="FFFFFF"/>
              </a:solidFill>
              <a:latin typeface="+mj-lt"/>
              <a:cs typeface="Consolas" pitchFamily="49" charset="0"/>
            </a:endParaRPr>
          </a:p>
        </p:txBody>
      </p:sp>
      <p:sp>
        <p:nvSpPr>
          <p:cNvPr id="26" name="Content Placeholder 2"/>
          <p:cNvSpPr txBox="1">
            <a:spLocks/>
          </p:cNvSpPr>
          <p:nvPr/>
        </p:nvSpPr>
        <p:spPr>
          <a:xfrm>
            <a:off x="529449" y="1448829"/>
            <a:ext cx="11149013" cy="1584561"/>
          </a:xfrm>
          <a:prstGeom prst="rect">
            <a:avLst/>
          </a:prstGeom>
        </p:spPr>
        <p:txBody>
          <a:bodyPr vert="horz" wrap="square" lIns="0" tIns="0" rIns="0" bIns="0" rtlCol="0">
            <a:norm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a:r>
              <a:rPr lang="en-US" sz="2800" dirty="0" smtClean="0">
                <a:solidFill>
                  <a:srgbClr val="8CC600">
                    <a:alpha val="99000"/>
                  </a:srgbClr>
                </a:solidFill>
              </a:rPr>
              <a:t>Dynamic Partitioning</a:t>
            </a:r>
          </a:p>
          <a:p>
            <a:pPr marL="0"/>
            <a:r>
              <a:rPr lang="en-US" sz="2000" spc="-51" dirty="0" smtClean="0">
                <a:latin typeface="+mn-lt"/>
              </a:rPr>
              <a:t>SPLIT members to spread workloads over to more nodes</a:t>
            </a:r>
          </a:p>
          <a:p>
            <a:pPr marL="0"/>
            <a:r>
              <a:rPr lang="en-US" sz="2000" spc="-51" dirty="0" smtClean="0">
                <a:latin typeface="+mn-lt"/>
              </a:rPr>
              <a:t>DROP members to shrink back to fewer nodes</a:t>
            </a:r>
            <a:endParaRPr lang="en-US" sz="2000" spc="-51" dirty="0">
              <a:latin typeface="+mn-lt"/>
            </a:endParaRPr>
          </a:p>
        </p:txBody>
      </p:sp>
    </p:spTree>
    <p:extLst>
      <p:ext uri="{BB962C8B-B14F-4D97-AF65-F5344CB8AC3E}">
        <p14:creationId xmlns:p14="http://schemas.microsoft.com/office/powerpoint/2010/main" val="591374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5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42"/>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55"/>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47"/>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51"/>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50"/>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49"/>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52"/>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1" nodeType="clickEffect">
                                  <p:stCondLst>
                                    <p:cond delay="0"/>
                                  </p:stCondLst>
                                  <p:childTnLst>
                                    <p:animMotion origin="layout" path="M -2.15393E-6 -3.7037E-7 L -0.00911 0.08866 " pathEditMode="relative" rAng="0" ptsTypes="AA">
                                      <p:cBhvr>
                                        <p:cTn id="42" dur="2000" fill="hold"/>
                                        <p:tgtEl>
                                          <p:spTgt spid="53"/>
                                        </p:tgtEl>
                                        <p:attrNameLst>
                                          <p:attrName>ppt_x</p:attrName>
                                          <p:attrName>ppt_y</p:attrName>
                                        </p:attrNameLst>
                                      </p:cBhvr>
                                      <p:rCtr x="-456" y="4421"/>
                                    </p:animMotion>
                                  </p:childTnLst>
                                </p:cTn>
                              </p:par>
                              <p:par>
                                <p:cTn id="43" presetID="42" presetClass="path" presetSubtype="0" accel="50000" decel="50000" fill="hold" grpId="1" nodeType="withEffect">
                                  <p:stCondLst>
                                    <p:cond delay="0"/>
                                  </p:stCondLst>
                                  <p:childTnLst>
                                    <p:animMotion origin="layout" path="M -3.61111E-6 1.85185E-6 L -0.02534 0.08981 " pathEditMode="relative" rAng="0" ptsTypes="AA">
                                      <p:cBhvr>
                                        <p:cTn id="44" dur="2000" fill="hold"/>
                                        <p:tgtEl>
                                          <p:spTgt spid="54"/>
                                        </p:tgtEl>
                                        <p:attrNameLst>
                                          <p:attrName>ppt_x</p:attrName>
                                          <p:attrName>ppt_y</p:attrName>
                                        </p:attrNameLst>
                                      </p:cBhvr>
                                      <p:rCtr x="-1267" y="4491"/>
                                    </p:animMotion>
                                  </p:childTnLst>
                                </p:cTn>
                              </p:par>
                              <p:par>
                                <p:cTn id="45" presetID="1" presetClass="entr" presetSubtype="0" fill="hold" grpId="0" nodeType="withEffect">
                                  <p:stCondLst>
                                    <p:cond delay="0"/>
                                  </p:stCondLst>
                                  <p:childTnLst>
                                    <p:set>
                                      <p:cBhvr>
                                        <p:cTn id="4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7" grpId="0"/>
      <p:bldP spid="50" grpId="0" animBg="1"/>
      <p:bldP spid="50" grpId="1" animBg="1"/>
      <p:bldP spid="51" grpId="0" animBg="1"/>
      <p:bldP spid="51" grpId="1" animBg="1"/>
      <p:bldP spid="53" grpId="0" animBg="1"/>
      <p:bldP spid="53" grpId="1" animBg="1"/>
      <p:bldP spid="54" grpId="0" animBg="1"/>
      <p:bldP spid="54" grpId="1" animBg="1"/>
      <p:bldP spid="55" grpId="0" animBg="1"/>
      <p:bldP spid="55" grpId="1" animBg="1"/>
      <p:bldP spid="5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en-US" dirty="0" smtClean="0"/>
              <a:t>Reliable Routing </a:t>
            </a:r>
            <a:endParaRPr lang="en-US" dirty="0"/>
          </a:p>
        </p:txBody>
      </p:sp>
      <p:sp>
        <p:nvSpPr>
          <p:cNvPr id="6" name="Rounded Rectangle 5"/>
          <p:cNvSpPr/>
          <p:nvPr/>
        </p:nvSpPr>
        <p:spPr>
          <a:xfrm>
            <a:off x="2506331" y="4609971"/>
            <a:ext cx="6861857" cy="1143000"/>
          </a:xfrm>
          <a:prstGeom prst="roundRect">
            <a:avLst/>
          </a:prstGeom>
          <a:solidFill>
            <a:schemeClr val="accent2"/>
          </a:solidFill>
          <a:ln w="12700">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400" b="1"/>
          </a:p>
        </p:txBody>
      </p:sp>
      <p:sp>
        <p:nvSpPr>
          <p:cNvPr id="7" name="Flowchart: Magnetic Disk 6"/>
          <p:cNvSpPr/>
          <p:nvPr/>
        </p:nvSpPr>
        <p:spPr>
          <a:xfrm>
            <a:off x="2765907" y="4305171"/>
            <a:ext cx="1117309" cy="838200"/>
          </a:xfrm>
          <a:prstGeom prst="flowChartMagneticDisk">
            <a:avLst/>
          </a:prstGeom>
          <a:solidFill>
            <a:schemeClr val="accent2"/>
          </a:solidFill>
          <a:ln w="12700"/>
        </p:spPr>
        <p:style>
          <a:lnRef idx="3">
            <a:schemeClr val="lt1"/>
          </a:lnRef>
          <a:fillRef idx="1">
            <a:schemeClr val="accent3"/>
          </a:fillRef>
          <a:effectRef idx="1">
            <a:schemeClr val="accent3"/>
          </a:effectRef>
          <a:fontRef idx="minor">
            <a:schemeClr val="lt1"/>
          </a:fontRef>
        </p:style>
        <p:txBody>
          <a:bodyPr rtlCol="0" anchor="ctr"/>
          <a:lstStyle/>
          <a:p>
            <a:pPr algn="ctr"/>
            <a:r>
              <a:rPr lang="en-US" sz="1100" b="1" dirty="0" err="1" smtClean="0"/>
              <a:t>SalesDB</a:t>
            </a:r>
            <a:endParaRPr lang="en-US" sz="1400" b="1" dirty="0"/>
          </a:p>
        </p:txBody>
      </p:sp>
      <p:sp>
        <p:nvSpPr>
          <p:cNvPr id="8" name="Rectangle 7"/>
          <p:cNvSpPr/>
          <p:nvPr/>
        </p:nvSpPr>
        <p:spPr>
          <a:xfrm>
            <a:off x="4086363" y="4838571"/>
            <a:ext cx="4570809" cy="381000"/>
          </a:xfrm>
          <a:prstGeom prst="rect">
            <a:avLst/>
          </a:prstGeom>
          <a:solidFill>
            <a:schemeClr val="accent2"/>
          </a:solidFill>
          <a:ln w="12700"/>
        </p:spPr>
        <p:style>
          <a:lnRef idx="3">
            <a:schemeClr val="lt1"/>
          </a:lnRef>
          <a:fillRef idx="1">
            <a:schemeClr val="accent3"/>
          </a:fillRef>
          <a:effectRef idx="1">
            <a:schemeClr val="accent3"/>
          </a:effectRef>
          <a:fontRef idx="minor">
            <a:schemeClr val="lt1"/>
          </a:fontRef>
        </p:style>
        <p:txBody>
          <a:bodyPr rtlCol="0" anchor="ctr"/>
          <a:lstStyle/>
          <a:p>
            <a:pPr algn="ctr"/>
            <a:r>
              <a:rPr lang="en-US" sz="1400" b="1" dirty="0" err="1" smtClean="0"/>
              <a:t>Orders_federation</a:t>
            </a:r>
            <a:endParaRPr lang="en-US" sz="1400" b="1" dirty="0"/>
          </a:p>
        </p:txBody>
      </p:sp>
      <p:sp>
        <p:nvSpPr>
          <p:cNvPr id="9" name="Rectangle 8"/>
          <p:cNvSpPr/>
          <p:nvPr/>
        </p:nvSpPr>
        <p:spPr>
          <a:xfrm>
            <a:off x="4289510" y="4914771"/>
            <a:ext cx="4570809" cy="381000"/>
          </a:xfrm>
          <a:prstGeom prst="rect">
            <a:avLst/>
          </a:prstGeom>
          <a:solidFill>
            <a:schemeClr val="accent2"/>
          </a:solidFill>
          <a:ln w="12700"/>
        </p:spPr>
        <p:style>
          <a:lnRef idx="3">
            <a:schemeClr val="lt1"/>
          </a:lnRef>
          <a:fillRef idx="1">
            <a:schemeClr val="accent3"/>
          </a:fillRef>
          <a:effectRef idx="1">
            <a:schemeClr val="accent3"/>
          </a:effectRef>
          <a:fontRef idx="minor">
            <a:schemeClr val="lt1"/>
          </a:fontRef>
        </p:style>
        <p:txBody>
          <a:bodyPr rtlCol="0" anchor="ctr"/>
          <a:lstStyle/>
          <a:p>
            <a:pPr algn="ctr"/>
            <a:r>
              <a:rPr lang="en-US" sz="1400" b="1" dirty="0" err="1" smtClean="0"/>
              <a:t>Orders_federation</a:t>
            </a:r>
            <a:endParaRPr lang="en-US" sz="1400" b="1" dirty="0"/>
          </a:p>
        </p:txBody>
      </p:sp>
      <p:sp>
        <p:nvSpPr>
          <p:cNvPr id="10" name="Rectangle 9"/>
          <p:cNvSpPr/>
          <p:nvPr/>
        </p:nvSpPr>
        <p:spPr>
          <a:xfrm>
            <a:off x="4492657" y="4990971"/>
            <a:ext cx="4570809" cy="381000"/>
          </a:xfrm>
          <a:prstGeom prst="rect">
            <a:avLst/>
          </a:prstGeom>
          <a:solidFill>
            <a:schemeClr val="accent2"/>
          </a:solidFill>
          <a:ln w="12700"/>
        </p:spPr>
        <p:style>
          <a:lnRef idx="3">
            <a:schemeClr val="lt1"/>
          </a:lnRef>
          <a:fillRef idx="1">
            <a:schemeClr val="accent3"/>
          </a:fillRef>
          <a:effectRef idx="1">
            <a:schemeClr val="accent3"/>
          </a:effectRef>
          <a:fontRef idx="minor">
            <a:schemeClr val="lt1"/>
          </a:fontRef>
        </p:style>
        <p:txBody>
          <a:bodyPr rtlCol="0" anchor="ctr"/>
          <a:lstStyle/>
          <a:p>
            <a:pPr algn="ctr"/>
            <a:r>
              <a:rPr lang="en-US" sz="1400" b="1" dirty="0" err="1" smtClean="0"/>
              <a:t>Orders_Fed</a:t>
            </a:r>
            <a:endParaRPr lang="en-US" sz="1400" b="1" dirty="0"/>
          </a:p>
        </p:txBody>
      </p:sp>
      <p:sp>
        <p:nvSpPr>
          <p:cNvPr id="11" name="Flowchart: Magnetic Disk 10"/>
          <p:cNvSpPr/>
          <p:nvPr/>
        </p:nvSpPr>
        <p:spPr>
          <a:xfrm>
            <a:off x="4594230" y="5048121"/>
            <a:ext cx="304721" cy="266700"/>
          </a:xfrm>
          <a:prstGeom prst="flowChartMagneticDisk">
            <a:avLst/>
          </a:prstGeom>
          <a:solidFill>
            <a:schemeClr val="accent4"/>
          </a:solidFill>
          <a:ln w="12700"/>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400" b="1"/>
          </a:p>
        </p:txBody>
      </p:sp>
      <p:sp>
        <p:nvSpPr>
          <p:cNvPr id="12" name="Flowchart: Magnetic Disk 11"/>
          <p:cNvSpPr/>
          <p:nvPr/>
        </p:nvSpPr>
        <p:spPr>
          <a:xfrm>
            <a:off x="4949738" y="5054471"/>
            <a:ext cx="304721" cy="266700"/>
          </a:xfrm>
          <a:prstGeom prst="flowChartMagneticDisk">
            <a:avLst/>
          </a:prstGeom>
          <a:solidFill>
            <a:schemeClr val="accent4"/>
          </a:solidFill>
          <a:ln w="12700"/>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400" b="1"/>
          </a:p>
        </p:txBody>
      </p:sp>
      <p:sp>
        <p:nvSpPr>
          <p:cNvPr id="13" name="Flowchart: Magnetic Disk 12"/>
          <p:cNvSpPr/>
          <p:nvPr/>
        </p:nvSpPr>
        <p:spPr>
          <a:xfrm>
            <a:off x="8657172" y="5048121"/>
            <a:ext cx="304721" cy="266700"/>
          </a:xfrm>
          <a:prstGeom prst="flowChartMagneticDisk">
            <a:avLst/>
          </a:prstGeom>
          <a:solidFill>
            <a:schemeClr val="accent4"/>
          </a:solidFill>
          <a:ln w="12700"/>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400" b="1"/>
          </a:p>
        </p:txBody>
      </p:sp>
      <p:cxnSp>
        <p:nvCxnSpPr>
          <p:cNvPr id="14" name="Straight Connector 13"/>
          <p:cNvCxnSpPr/>
          <p:nvPr/>
        </p:nvCxnSpPr>
        <p:spPr>
          <a:xfrm>
            <a:off x="5305245" y="5187821"/>
            <a:ext cx="203147" cy="0"/>
          </a:xfrm>
          <a:prstGeom prst="line">
            <a:avLst/>
          </a:prstGeom>
          <a:ln w="12700">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946157" y="5189938"/>
            <a:ext cx="203147" cy="0"/>
          </a:xfrm>
          <a:prstGeom prst="line">
            <a:avLst/>
          </a:prstGeom>
          <a:ln w="12700">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16" name="Pentagon 15"/>
          <p:cNvSpPr/>
          <p:nvPr/>
        </p:nvSpPr>
        <p:spPr>
          <a:xfrm>
            <a:off x="4492657" y="5339708"/>
            <a:ext cx="4570809" cy="99469"/>
          </a:xfrm>
          <a:prstGeom prst="homePlate">
            <a:avLst/>
          </a:prstGeom>
          <a:solidFill>
            <a:schemeClr val="accent6"/>
          </a:solidFill>
          <a:ln w="12700"/>
        </p:spPr>
        <p:style>
          <a:lnRef idx="3">
            <a:schemeClr val="lt1"/>
          </a:lnRef>
          <a:fillRef idx="1">
            <a:schemeClr val="accent6"/>
          </a:fillRef>
          <a:effectRef idx="1">
            <a:schemeClr val="accent6"/>
          </a:effectRef>
          <a:fontRef idx="minor">
            <a:schemeClr val="lt1"/>
          </a:fontRef>
        </p:style>
        <p:txBody>
          <a:bodyPr rtlCol="0" anchor="ctr"/>
          <a:lstStyle/>
          <a:p>
            <a:pPr algn="ctr"/>
            <a:endParaRPr lang="en-US" b="1"/>
          </a:p>
        </p:txBody>
      </p:sp>
      <p:sp>
        <p:nvSpPr>
          <p:cNvPr id="18" name="Flowchart: Magnetic Disk 17"/>
          <p:cNvSpPr/>
          <p:nvPr/>
        </p:nvSpPr>
        <p:spPr>
          <a:xfrm>
            <a:off x="8279489" y="5048121"/>
            <a:ext cx="304721" cy="266700"/>
          </a:xfrm>
          <a:prstGeom prst="flowChartMagneticDisk">
            <a:avLst/>
          </a:prstGeom>
          <a:solidFill>
            <a:schemeClr val="accent4">
              <a:lumMod val="75000"/>
            </a:schemeClr>
          </a:solidFill>
          <a:ln w="127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a:p>
        </p:txBody>
      </p:sp>
      <p:sp>
        <p:nvSpPr>
          <p:cNvPr id="19" name="Flowchart: Magnetic Disk 18"/>
          <p:cNvSpPr/>
          <p:nvPr/>
        </p:nvSpPr>
        <p:spPr>
          <a:xfrm>
            <a:off x="8033662" y="5185575"/>
            <a:ext cx="304721" cy="266700"/>
          </a:xfrm>
          <a:prstGeom prst="flowChartMagneticDisk">
            <a:avLst/>
          </a:prstGeom>
          <a:solidFill>
            <a:schemeClr val="accent4"/>
          </a:solidFill>
          <a:ln w="12700"/>
          <a:effectLst>
            <a:outerShdw blurRad="50800" dist="38100" algn="l" rotWithShape="0">
              <a:prstClr val="black">
                <a:alpha val="40000"/>
              </a:prstClr>
            </a:outerShdw>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400" b="1"/>
          </a:p>
        </p:txBody>
      </p:sp>
      <p:sp>
        <p:nvSpPr>
          <p:cNvPr id="20" name="Flowchart: Magnetic Disk 19"/>
          <p:cNvSpPr/>
          <p:nvPr/>
        </p:nvSpPr>
        <p:spPr>
          <a:xfrm>
            <a:off x="8428725" y="5178370"/>
            <a:ext cx="304721" cy="266700"/>
          </a:xfrm>
          <a:prstGeom prst="flowChartMagneticDisk">
            <a:avLst/>
          </a:prstGeom>
          <a:solidFill>
            <a:schemeClr val="accent4"/>
          </a:solidFill>
          <a:ln w="12700"/>
          <a:effectLst>
            <a:outerShdw blurRad="50800" dist="38100" algn="l" rotWithShape="0">
              <a:prstClr val="black">
                <a:alpha val="40000"/>
              </a:prstClr>
            </a:outerShdw>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400" b="1"/>
          </a:p>
        </p:txBody>
      </p:sp>
      <p:sp>
        <p:nvSpPr>
          <p:cNvPr id="26" name="TextBox 25"/>
          <p:cNvSpPr txBox="1"/>
          <p:nvPr/>
        </p:nvSpPr>
        <p:spPr>
          <a:xfrm>
            <a:off x="6305745" y="5480555"/>
            <a:ext cx="3770816" cy="261610"/>
          </a:xfrm>
          <a:prstGeom prst="rect">
            <a:avLst/>
          </a:prstGeom>
          <a:noFill/>
          <a:ln w="12700">
            <a:noFill/>
          </a:ln>
        </p:spPr>
        <p:txBody>
          <a:bodyPr wrap="square" rtlCol="0">
            <a:spAutoFit/>
          </a:bodyPr>
          <a:lstStyle/>
          <a:p>
            <a:r>
              <a:rPr lang="en-US" sz="1100" b="1" dirty="0" smtClean="0">
                <a:solidFill>
                  <a:srgbClr val="FFFFFF"/>
                </a:solidFill>
                <a:latin typeface="Consolas" pitchFamily="49" charset="0"/>
                <a:cs typeface="Consolas" pitchFamily="49" charset="0"/>
              </a:rPr>
              <a:t>[5000, 7500) &amp; [7500, 10000)</a:t>
            </a:r>
            <a:endParaRPr lang="en-US" sz="1100" b="1" dirty="0">
              <a:solidFill>
                <a:srgbClr val="FFFFFF"/>
              </a:solidFill>
              <a:latin typeface="Consolas" pitchFamily="49" charset="0"/>
              <a:cs typeface="Consolas" pitchFamily="49" charset="0"/>
            </a:endParaRPr>
          </a:p>
        </p:txBody>
      </p:sp>
      <p:sp>
        <p:nvSpPr>
          <p:cNvPr id="27" name="TextBox 26"/>
          <p:cNvSpPr txBox="1"/>
          <p:nvPr/>
        </p:nvSpPr>
        <p:spPr>
          <a:xfrm>
            <a:off x="5406818" y="3939163"/>
            <a:ext cx="3575209" cy="276999"/>
          </a:xfrm>
          <a:prstGeom prst="rect">
            <a:avLst/>
          </a:prstGeom>
          <a:noFill/>
        </p:spPr>
        <p:txBody>
          <a:bodyPr wrap="none" rtlCol="0">
            <a:spAutoFit/>
          </a:bodyPr>
          <a:lstStyle/>
          <a:p>
            <a:r>
              <a:rPr lang="en-US" sz="1200" b="1" dirty="0" smtClean="0">
                <a:gradFill>
                  <a:gsLst>
                    <a:gs pos="0">
                      <a:schemeClr val="accent2"/>
                    </a:gs>
                    <a:gs pos="100000">
                      <a:schemeClr val="accent2"/>
                    </a:gs>
                  </a:gsLst>
                  <a:lin ang="5400000" scaled="0"/>
                </a:gradFill>
                <a:latin typeface="+mj-lt"/>
                <a:cs typeface="Consolas" pitchFamily="49" charset="0"/>
              </a:rPr>
              <a:t>USE FEDERATION </a:t>
            </a:r>
            <a:r>
              <a:rPr lang="en-US" sz="1200" b="1" dirty="0" err="1" smtClean="0">
                <a:gradFill>
                  <a:gsLst>
                    <a:gs pos="0">
                      <a:schemeClr val="accent2"/>
                    </a:gs>
                    <a:gs pos="100000">
                      <a:schemeClr val="accent2"/>
                    </a:gs>
                  </a:gsLst>
                  <a:lin ang="5400000" scaled="0"/>
                </a:gradFill>
                <a:latin typeface="+mj-lt"/>
                <a:cs typeface="Consolas" pitchFamily="49" charset="0"/>
              </a:rPr>
              <a:t>Orders_Fed</a:t>
            </a:r>
            <a:r>
              <a:rPr lang="en-US" sz="1200" b="1" dirty="0" smtClean="0">
                <a:gradFill>
                  <a:gsLst>
                    <a:gs pos="0">
                      <a:schemeClr val="accent2"/>
                    </a:gs>
                    <a:gs pos="100000">
                      <a:schemeClr val="accent2"/>
                    </a:gs>
                  </a:gsLst>
                  <a:lin ang="5400000" scaled="0"/>
                </a:gradFill>
                <a:latin typeface="+mj-lt"/>
                <a:cs typeface="Consolas" pitchFamily="49" charset="0"/>
              </a:rPr>
              <a:t> (</a:t>
            </a:r>
            <a:r>
              <a:rPr lang="en-US" sz="1200" b="1" dirty="0" err="1" smtClean="0">
                <a:gradFill>
                  <a:gsLst>
                    <a:gs pos="0">
                      <a:schemeClr val="accent2"/>
                    </a:gs>
                    <a:gs pos="100000">
                      <a:schemeClr val="accent2"/>
                    </a:gs>
                  </a:gsLst>
                  <a:lin ang="5400000" scaled="0"/>
                </a:gradFill>
                <a:latin typeface="+mj-lt"/>
                <a:cs typeface="Consolas" pitchFamily="49" charset="0"/>
              </a:rPr>
              <a:t>tenant_id</a:t>
            </a:r>
            <a:r>
              <a:rPr lang="en-US" sz="1200" b="1" dirty="0" smtClean="0">
                <a:gradFill>
                  <a:gsLst>
                    <a:gs pos="0">
                      <a:schemeClr val="accent2"/>
                    </a:gs>
                    <a:gs pos="100000">
                      <a:schemeClr val="accent2"/>
                    </a:gs>
                  </a:gsLst>
                  <a:lin ang="5400000" scaled="0"/>
                </a:gradFill>
                <a:latin typeface="+mj-lt"/>
                <a:cs typeface="Consolas" pitchFamily="49" charset="0"/>
              </a:rPr>
              <a:t>=7509)</a:t>
            </a:r>
            <a:endParaRPr lang="en-US" sz="1200" b="1" dirty="0">
              <a:gradFill>
                <a:gsLst>
                  <a:gs pos="0">
                    <a:schemeClr val="accent2"/>
                  </a:gs>
                  <a:gs pos="100000">
                    <a:schemeClr val="accent2"/>
                  </a:gs>
                </a:gsLst>
                <a:lin ang="5400000" scaled="0"/>
              </a:gradFill>
              <a:latin typeface="+mj-lt"/>
              <a:cs typeface="Consolas" pitchFamily="49" charset="0"/>
            </a:endParaRPr>
          </a:p>
        </p:txBody>
      </p:sp>
      <p:sp>
        <p:nvSpPr>
          <p:cNvPr id="24" name="Content Placeholder 2"/>
          <p:cNvSpPr txBox="1">
            <a:spLocks/>
          </p:cNvSpPr>
          <p:nvPr/>
        </p:nvSpPr>
        <p:spPr>
          <a:xfrm>
            <a:off x="519112" y="1456831"/>
            <a:ext cx="11149013" cy="1584561"/>
          </a:xfrm>
          <a:prstGeom prst="rect">
            <a:avLst/>
          </a:prstGeom>
        </p:spPr>
        <p:txBody>
          <a:bodyPr vert="horz" wrap="square" lIns="0" tIns="0" rIns="0" bIns="0" rtlCol="0">
            <a:norm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a:r>
              <a:rPr lang="en-US" sz="2800" dirty="0" smtClean="0">
                <a:solidFill>
                  <a:srgbClr val="8CC600">
                    <a:alpha val="99000"/>
                  </a:srgbClr>
                </a:solidFill>
              </a:rPr>
              <a:t>Built-in Data-Dependent Routing (DDR)</a:t>
            </a:r>
          </a:p>
          <a:p>
            <a:pPr marL="0"/>
            <a:r>
              <a:rPr lang="en-US" sz="2000" spc="-51" dirty="0" smtClean="0">
                <a:latin typeface="+mn-lt"/>
              </a:rPr>
              <a:t>Ensure apps can discover where the data is just-in-time</a:t>
            </a:r>
          </a:p>
          <a:p>
            <a:pPr marL="0"/>
            <a:r>
              <a:rPr lang="en-US" sz="2000" spc="-51" dirty="0" smtClean="0">
                <a:latin typeface="+mn-lt"/>
              </a:rPr>
              <a:t>No “Shard Map” caching</a:t>
            </a:r>
          </a:p>
          <a:p>
            <a:pPr marL="0"/>
            <a:r>
              <a:rPr lang="en-US" sz="2000" spc="-51" dirty="0" smtClean="0">
                <a:latin typeface="+mn-lt"/>
              </a:rPr>
              <a:t>Guaranteed member routing</a:t>
            </a:r>
            <a:endParaRPr lang="en-US" sz="2000" spc="-51" dirty="0">
              <a:latin typeface="+mn-lt"/>
            </a:endParaRPr>
          </a:p>
        </p:txBody>
      </p:sp>
    </p:spTree>
    <p:extLst>
      <p:ext uri="{BB962C8B-B14F-4D97-AF65-F5344CB8AC3E}">
        <p14:creationId xmlns:p14="http://schemas.microsoft.com/office/powerpoint/2010/main" val="5295333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t>SQL Federation</a:t>
            </a:r>
            <a:endParaRPr lang="en-US" sz="4800" dirty="0"/>
          </a:p>
        </p:txBody>
      </p:sp>
      <p:sp>
        <p:nvSpPr>
          <p:cNvPr id="5" name="Subtitle 4"/>
          <p:cNvSpPr>
            <a:spLocks noGrp="1"/>
          </p:cNvSpPr>
          <p:nvPr>
            <p:ph type="subTitle" idx="1"/>
          </p:nvPr>
        </p:nvSpPr>
        <p:spPr/>
        <p:txBody>
          <a:bodyPr/>
          <a:lstStyle/>
          <a:p>
            <a:endParaRPr lang="en-US" dirty="0"/>
          </a:p>
        </p:txBody>
      </p:sp>
      <p:sp>
        <p:nvSpPr>
          <p:cNvPr id="4" name="Text Placeholder 3"/>
          <p:cNvSpPr>
            <a:spLocks noGrp="1"/>
          </p:cNvSpPr>
          <p:nvPr>
            <p:ph type="body" sz="quarter" idx="10"/>
          </p:nvPr>
        </p:nvSpPr>
        <p:spPr/>
        <p:txBody>
          <a:bodyPr/>
          <a:lstStyle/>
          <a:p>
            <a:r>
              <a:rPr lang="en-US" dirty="0"/>
              <a:t>D</a:t>
            </a:r>
            <a:r>
              <a:rPr lang="en-US" dirty="0" smtClean="0"/>
              <a:t>emo</a:t>
            </a:r>
            <a:endParaRPr lang="en-US" dirty="0"/>
          </a:p>
        </p:txBody>
      </p:sp>
    </p:spTree>
    <p:extLst>
      <p:ext uri="{BB962C8B-B14F-4D97-AF65-F5344CB8AC3E}">
        <p14:creationId xmlns:p14="http://schemas.microsoft.com/office/powerpoint/2010/main" val="359906693"/>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Management</a:t>
            </a:r>
            <a:endParaRPr lang="en-US" dirty="0"/>
          </a:p>
        </p:txBody>
      </p:sp>
    </p:spTree>
    <p:extLst>
      <p:ext uri="{BB962C8B-B14F-4D97-AF65-F5344CB8AC3E}">
        <p14:creationId xmlns:p14="http://schemas.microsoft.com/office/powerpoint/2010/main" val="1669923450"/>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Dynamic Management Views </a:t>
            </a:r>
            <a:endParaRPr lang="en-US" dirty="0"/>
          </a:p>
        </p:txBody>
      </p:sp>
      <p:sp>
        <p:nvSpPr>
          <p:cNvPr id="3" name="Content Placeholder 2"/>
          <p:cNvSpPr>
            <a:spLocks noGrp="1"/>
          </p:cNvSpPr>
          <p:nvPr>
            <p:ph type="body" sz="quarter" idx="10"/>
          </p:nvPr>
        </p:nvSpPr>
        <p:spPr>
          <a:xfrm>
            <a:off x="519112" y="1447799"/>
            <a:ext cx="11149013" cy="3287054"/>
          </a:xfrm>
        </p:spPr>
        <p:txBody>
          <a:bodyPr/>
          <a:lstStyle/>
          <a:p>
            <a:pPr marL="0"/>
            <a:r>
              <a:rPr lang="en-US" sz="2800" dirty="0" smtClean="0">
                <a:solidFill>
                  <a:schemeClr val="accent2">
                    <a:alpha val="99000"/>
                  </a:schemeClr>
                </a:solidFill>
              </a:rPr>
              <a:t>Monitoring and Troubleshooting</a:t>
            </a:r>
            <a:endParaRPr lang="en-US" sz="2800" dirty="0" smtClean="0"/>
          </a:p>
          <a:p>
            <a:pPr marL="0" indent="0">
              <a:buNone/>
            </a:pPr>
            <a:r>
              <a:rPr lang="en-US" sz="2200" dirty="0" err="1" smtClean="0">
                <a:latin typeface="+mn-lt"/>
              </a:rPr>
              <a:t>sys.dm_federation_operations</a:t>
            </a:r>
            <a:r>
              <a:rPr lang="en-US" sz="2200" dirty="0" smtClean="0">
                <a:latin typeface="+mn-lt"/>
              </a:rPr>
              <a:t> - Returns one row per SPLIT or DROP operation, containing information on the progress of an operation and any error conditions or the operation.</a:t>
            </a:r>
          </a:p>
          <a:p>
            <a:pPr marL="0"/>
            <a:r>
              <a:rPr lang="en-US" sz="2200" dirty="0" err="1" smtClean="0">
                <a:latin typeface="+mn-lt"/>
              </a:rPr>
              <a:t>sys.dm_federation_operation_members</a:t>
            </a:r>
            <a:r>
              <a:rPr lang="en-US" sz="2200" dirty="0" smtClean="0">
                <a:latin typeface="+mn-lt"/>
              </a:rPr>
              <a:t> - Returns federation members involved in a federation operation</a:t>
            </a:r>
          </a:p>
          <a:p>
            <a:pPr marL="0"/>
            <a:r>
              <a:rPr lang="en-US" sz="2200" dirty="0" err="1" smtClean="0">
                <a:latin typeface="+mn-lt"/>
              </a:rPr>
              <a:t>sys.dm_federation_operation_errors</a:t>
            </a:r>
            <a:r>
              <a:rPr lang="en-US" sz="2200" dirty="0" smtClean="0">
                <a:latin typeface="+mn-lt"/>
              </a:rPr>
              <a:t> - Returns information on errors that occur during a SPLIT or DROP operation</a:t>
            </a:r>
          </a:p>
          <a:p>
            <a:pPr marL="0"/>
            <a:r>
              <a:rPr lang="en-US" sz="2200" smtClean="0">
                <a:latin typeface="+mn-lt"/>
              </a:rPr>
              <a:t>sys.dm_federation_operation_error_members</a:t>
            </a:r>
            <a:r>
              <a:rPr lang="en-US" sz="2200" dirty="0" smtClean="0">
                <a:latin typeface="+mn-lt"/>
              </a:rPr>
              <a:t> - Returns a list of members involved in federation operations that failed due to errors.</a:t>
            </a:r>
          </a:p>
        </p:txBody>
      </p:sp>
    </p:spTree>
    <p:extLst>
      <p:ext uri="{BB962C8B-B14F-4D97-AF65-F5344CB8AC3E}">
        <p14:creationId xmlns:p14="http://schemas.microsoft.com/office/powerpoint/2010/main" val="2735312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29" name="Text Placeholder 28"/>
          <p:cNvSpPr>
            <a:spLocks noGrp="1"/>
          </p:cNvSpPr>
          <p:nvPr>
            <p:ph type="body" sz="quarter" idx="11"/>
          </p:nvPr>
        </p:nvSpPr>
        <p:spPr>
          <a:xfrm>
            <a:off x="3473803" y="1844153"/>
            <a:ext cx="8194321" cy="4388894"/>
          </a:xfrm>
        </p:spPr>
        <p:txBody>
          <a:bodyPr/>
          <a:lstStyle/>
          <a:p>
            <a:pPr marL="0" indent="3175"/>
            <a:r>
              <a:rPr lang="en-US" dirty="0" smtClean="0"/>
              <a:t>Scalability</a:t>
            </a:r>
          </a:p>
          <a:p>
            <a:r>
              <a:rPr lang="en-US" dirty="0" smtClean="0"/>
              <a:t>SQL Federation</a:t>
            </a:r>
          </a:p>
          <a:p>
            <a:r>
              <a:rPr lang="en-US" dirty="0" smtClean="0"/>
              <a:t>Federation Architecture</a:t>
            </a:r>
          </a:p>
          <a:p>
            <a:r>
              <a:rPr lang="en-US" dirty="0" smtClean="0"/>
              <a:t>Management</a:t>
            </a:r>
          </a:p>
          <a:p>
            <a:r>
              <a:rPr lang="en-US" dirty="0" smtClean="0"/>
              <a:t>Best Practices</a:t>
            </a:r>
          </a:p>
        </p:txBody>
      </p:sp>
      <p:pic>
        <p:nvPicPr>
          <p:cNvPr id="5" name="Picture 4"/>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202016709"/>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Dynamic Management Views </a:t>
            </a:r>
            <a:endParaRPr lang="en-US" dirty="0"/>
          </a:p>
        </p:txBody>
      </p:sp>
      <p:sp>
        <p:nvSpPr>
          <p:cNvPr id="3" name="Content Placeholder 2"/>
          <p:cNvSpPr>
            <a:spLocks noGrp="1"/>
          </p:cNvSpPr>
          <p:nvPr>
            <p:ph type="body" sz="quarter" idx="10"/>
          </p:nvPr>
        </p:nvSpPr>
        <p:spPr>
          <a:xfrm>
            <a:off x="519112" y="1447799"/>
            <a:ext cx="11149013" cy="2793072"/>
          </a:xfrm>
        </p:spPr>
        <p:txBody>
          <a:bodyPr/>
          <a:lstStyle/>
          <a:p>
            <a:pPr marL="0"/>
            <a:r>
              <a:rPr lang="en-US" sz="2800" dirty="0" smtClean="0">
                <a:solidFill>
                  <a:schemeClr val="accent2">
                    <a:alpha val="99000"/>
                  </a:schemeClr>
                </a:solidFill>
              </a:rPr>
              <a:t>Monitoring and Troubleshooting</a:t>
            </a:r>
            <a:endParaRPr lang="en-US" sz="2800" dirty="0" smtClean="0"/>
          </a:p>
          <a:p>
            <a:pPr marL="0" indent="0">
              <a:buNone/>
            </a:pPr>
            <a:r>
              <a:rPr lang="en-US" sz="2200" dirty="0" err="1" smtClean="0">
                <a:latin typeface="+mn-lt"/>
              </a:rPr>
              <a:t>sys.federations</a:t>
            </a:r>
            <a:r>
              <a:rPr lang="en-US" sz="2200" dirty="0" smtClean="0">
                <a:latin typeface="+mn-lt"/>
              </a:rPr>
              <a:t> - Returns the federations within a database</a:t>
            </a:r>
          </a:p>
          <a:p>
            <a:pPr marL="0"/>
            <a:r>
              <a:rPr lang="en-US" sz="2200" dirty="0" err="1" smtClean="0">
                <a:latin typeface="+mn-lt"/>
              </a:rPr>
              <a:t>sys.federation_distributions</a:t>
            </a:r>
            <a:r>
              <a:rPr lang="en-US" sz="2200" dirty="0" smtClean="0">
                <a:latin typeface="+mn-lt"/>
              </a:rPr>
              <a:t> - Returns </a:t>
            </a:r>
            <a:r>
              <a:rPr lang="en-US" sz="2200" dirty="0">
                <a:latin typeface="+mn-lt"/>
              </a:rPr>
              <a:t>the </a:t>
            </a:r>
            <a:r>
              <a:rPr lang="en-US" sz="2200" dirty="0" smtClean="0">
                <a:latin typeface="+mn-lt"/>
              </a:rPr>
              <a:t>distribution type and data types used by a federation</a:t>
            </a:r>
          </a:p>
          <a:p>
            <a:pPr marL="0"/>
            <a:r>
              <a:rPr lang="en-US" sz="2200" dirty="0" err="1" smtClean="0">
                <a:latin typeface="+mn-lt"/>
              </a:rPr>
              <a:t>sys.federation_members</a:t>
            </a:r>
            <a:r>
              <a:rPr lang="en-US" sz="2200" dirty="0" smtClean="0">
                <a:latin typeface="+mn-lt"/>
              </a:rPr>
              <a:t> - Returns Information on member to federation associations</a:t>
            </a:r>
          </a:p>
          <a:p>
            <a:pPr marL="0"/>
            <a:r>
              <a:rPr lang="en-US" sz="2200" dirty="0" err="1" smtClean="0">
                <a:latin typeface="+mn-lt"/>
              </a:rPr>
              <a:t>sys.federation_member_distributions</a:t>
            </a:r>
            <a:r>
              <a:rPr lang="en-US" sz="2200" dirty="0" smtClean="0">
                <a:latin typeface="+mn-lt"/>
              </a:rPr>
              <a:t> - Returns distribution information about members within a federation</a:t>
            </a:r>
          </a:p>
          <a:p>
            <a:pPr marL="0"/>
            <a:r>
              <a:rPr lang="en-US" sz="2200" dirty="0" err="1" smtClean="0">
                <a:latin typeface="+mn-lt"/>
              </a:rPr>
              <a:t>sys.federation_table_columns</a:t>
            </a:r>
            <a:r>
              <a:rPr lang="en-US" sz="2200" dirty="0" smtClean="0">
                <a:latin typeface="+mn-lt"/>
              </a:rPr>
              <a:t> - Returns specialized federation properties of federated tables</a:t>
            </a:r>
          </a:p>
        </p:txBody>
      </p:sp>
    </p:spTree>
    <p:extLst>
      <p:ext uri="{BB962C8B-B14F-4D97-AF65-F5344CB8AC3E}">
        <p14:creationId xmlns:p14="http://schemas.microsoft.com/office/powerpoint/2010/main" val="75890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Dynamic Management Views </a:t>
            </a:r>
            <a:endParaRPr lang="en-US" dirty="0"/>
          </a:p>
        </p:txBody>
      </p:sp>
      <p:sp>
        <p:nvSpPr>
          <p:cNvPr id="3" name="Content Placeholder 2"/>
          <p:cNvSpPr>
            <a:spLocks noGrp="1"/>
          </p:cNvSpPr>
          <p:nvPr>
            <p:ph type="body" sz="quarter" idx="10"/>
          </p:nvPr>
        </p:nvSpPr>
        <p:spPr>
          <a:xfrm>
            <a:off x="519112" y="1447799"/>
            <a:ext cx="11149013" cy="2677656"/>
          </a:xfrm>
        </p:spPr>
        <p:txBody>
          <a:bodyPr/>
          <a:lstStyle/>
          <a:p>
            <a:pPr marL="0"/>
            <a:r>
              <a:rPr lang="en-US" sz="2800" dirty="0" smtClean="0">
                <a:solidFill>
                  <a:schemeClr val="accent2">
                    <a:alpha val="99000"/>
                  </a:schemeClr>
                </a:solidFill>
              </a:rPr>
              <a:t>View Federation History</a:t>
            </a:r>
            <a:endParaRPr lang="en-US" sz="2800" dirty="0" smtClean="0">
              <a:latin typeface="+mn-lt"/>
            </a:endParaRPr>
          </a:p>
          <a:p>
            <a:pPr marL="0" indent="0">
              <a:buNone/>
            </a:pPr>
            <a:r>
              <a:rPr lang="en-US" sz="2200" dirty="0" err="1" smtClean="0">
                <a:latin typeface="+mn-lt"/>
              </a:rPr>
              <a:t>sys.federation_history</a:t>
            </a:r>
            <a:r>
              <a:rPr lang="en-US" sz="2200" dirty="0" smtClean="0">
                <a:latin typeface="+mn-lt"/>
              </a:rPr>
              <a:t> - Returns historical information about a federation</a:t>
            </a:r>
          </a:p>
          <a:p>
            <a:pPr marL="0"/>
            <a:r>
              <a:rPr lang="en-US" sz="2200" dirty="0" err="1" smtClean="0">
                <a:latin typeface="+mn-lt"/>
              </a:rPr>
              <a:t>sys.federation_distribution_history</a:t>
            </a:r>
            <a:r>
              <a:rPr lang="en-US" sz="2200" dirty="0" smtClean="0">
                <a:latin typeface="+mn-lt"/>
              </a:rPr>
              <a:t> - Returns historical information about the distribution type and data types used by a federation</a:t>
            </a:r>
          </a:p>
          <a:p>
            <a:pPr marL="0"/>
            <a:r>
              <a:rPr lang="en-US" sz="2200" dirty="0" err="1" smtClean="0">
                <a:latin typeface="+mn-lt"/>
              </a:rPr>
              <a:t>sys.federation_member_history</a:t>
            </a:r>
            <a:r>
              <a:rPr lang="en-US" sz="2200" dirty="0" smtClean="0">
                <a:latin typeface="+mn-lt"/>
              </a:rPr>
              <a:t> - Returns historical information for each member of a federation</a:t>
            </a:r>
          </a:p>
          <a:p>
            <a:pPr marL="0"/>
            <a:r>
              <a:rPr lang="en-US" sz="2200" dirty="0" err="1" smtClean="0">
                <a:latin typeface="+mn-lt"/>
              </a:rPr>
              <a:t>sys.federation_member_distribution_history</a:t>
            </a:r>
            <a:r>
              <a:rPr lang="en-US" sz="2200" dirty="0" smtClean="0">
                <a:latin typeface="+mn-lt"/>
              </a:rPr>
              <a:t> - Returns historical information about the distribution range for federation members.</a:t>
            </a:r>
          </a:p>
        </p:txBody>
      </p:sp>
      <p:sp>
        <p:nvSpPr>
          <p:cNvPr id="4" name="Content Placeholder 2"/>
          <p:cNvSpPr txBox="1">
            <a:spLocks/>
          </p:cNvSpPr>
          <p:nvPr/>
        </p:nvSpPr>
        <p:spPr>
          <a:xfrm>
            <a:off x="500062" y="5387002"/>
            <a:ext cx="11149013" cy="669414"/>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a:r>
              <a:rPr lang="en-US" sz="2000" b="1" dirty="0" smtClean="0">
                <a:solidFill>
                  <a:srgbClr val="00B0F0">
                    <a:alpha val="99000"/>
                  </a:srgbClr>
                </a:solidFill>
              </a:rPr>
              <a:t>NOTE:</a:t>
            </a:r>
          </a:p>
          <a:p>
            <a:pPr marL="0"/>
            <a:r>
              <a:rPr lang="en-US" sz="2000" dirty="0" smtClean="0"/>
              <a:t>Cleanup of historical data is performed automatically every two weeks.</a:t>
            </a:r>
            <a:endParaRPr lang="en-US" sz="3200" dirty="0" smtClean="0"/>
          </a:p>
        </p:txBody>
      </p:sp>
    </p:spTree>
    <p:extLst>
      <p:ext uri="{BB962C8B-B14F-4D97-AF65-F5344CB8AC3E}">
        <p14:creationId xmlns:p14="http://schemas.microsoft.com/office/powerpoint/2010/main" val="721732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Best Practices</a:t>
            </a:r>
            <a:endParaRPr lang="en-US" dirty="0"/>
          </a:p>
        </p:txBody>
      </p:sp>
    </p:spTree>
    <p:extLst>
      <p:ext uri="{BB962C8B-B14F-4D97-AF65-F5344CB8AC3E}">
        <p14:creationId xmlns:p14="http://schemas.microsoft.com/office/powerpoint/2010/main" val="107634486"/>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669713" cy="747897"/>
          </a:xfrm>
        </p:spPr>
        <p:txBody>
          <a:bodyPr/>
          <a:lstStyle/>
          <a:p>
            <a:r>
              <a:rPr lang="en-US" dirty="0"/>
              <a:t>Best Practices </a:t>
            </a:r>
            <a:r>
              <a:rPr lang="en-US" dirty="0" smtClean="0"/>
              <a:t>And </a:t>
            </a:r>
            <a:r>
              <a:rPr lang="en-US" dirty="0"/>
              <a:t>Design Considerations</a:t>
            </a:r>
          </a:p>
        </p:txBody>
      </p:sp>
      <p:sp>
        <p:nvSpPr>
          <p:cNvPr id="35" name="Content Placeholder 2"/>
          <p:cNvSpPr txBox="1">
            <a:spLocks/>
          </p:cNvSpPr>
          <p:nvPr/>
        </p:nvSpPr>
        <p:spPr>
          <a:xfrm>
            <a:off x="519112" y="1351721"/>
            <a:ext cx="11068788" cy="2008167"/>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spcBef>
                <a:spcPts val="600"/>
              </a:spcBef>
              <a:buNone/>
            </a:pPr>
            <a:r>
              <a:rPr lang="en-US" dirty="0" smtClean="0">
                <a:solidFill>
                  <a:schemeClr val="accent2">
                    <a:alpha val="99000"/>
                  </a:schemeClr>
                </a:solidFill>
              </a:rPr>
              <a:t>Federations</a:t>
            </a:r>
            <a:endParaRPr lang="en-US" spc="-51" dirty="0" smtClean="0">
              <a:latin typeface="Segoe UI Light" pitchFamily="34" charset="0"/>
            </a:endParaRPr>
          </a:p>
          <a:p>
            <a:pPr marL="3175" lvl="1" indent="0" defTabSz="914325">
              <a:spcBef>
                <a:spcPts val="600"/>
              </a:spcBef>
              <a:buNone/>
            </a:pPr>
            <a:r>
              <a:rPr lang="en-US" sz="2000" spc="-51" dirty="0" smtClean="0"/>
              <a:t>Normalize your data model all the way</a:t>
            </a:r>
          </a:p>
          <a:p>
            <a:pPr marL="3175" lvl="1" indent="0" defTabSz="914325">
              <a:spcBef>
                <a:spcPts val="600"/>
              </a:spcBef>
              <a:buNone/>
            </a:pPr>
            <a:r>
              <a:rPr lang="en-US" sz="2000" spc="-51" dirty="0" smtClean="0"/>
              <a:t>Apply Scale-First design principles</a:t>
            </a:r>
          </a:p>
          <a:p>
            <a:pPr marL="3175" lvl="1" indent="0" defTabSz="914325">
              <a:spcBef>
                <a:spcPts val="600"/>
              </a:spcBef>
              <a:buNone/>
            </a:pPr>
            <a:r>
              <a:rPr lang="en-US" sz="2000" spc="-51" dirty="0" smtClean="0"/>
              <a:t>Select Table Groups that need Scale-out</a:t>
            </a:r>
          </a:p>
        </p:txBody>
      </p:sp>
      <p:sp>
        <p:nvSpPr>
          <p:cNvPr id="4" name="Content Placeholder 2"/>
          <p:cNvSpPr txBox="1">
            <a:spLocks/>
          </p:cNvSpPr>
          <p:nvPr/>
        </p:nvSpPr>
        <p:spPr>
          <a:xfrm>
            <a:off x="519112" y="2982032"/>
            <a:ext cx="11068788" cy="2057802"/>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spcBef>
                <a:spcPts val="600"/>
              </a:spcBef>
              <a:buNone/>
            </a:pPr>
            <a:r>
              <a:rPr lang="en-US" dirty="0" smtClean="0">
                <a:solidFill>
                  <a:schemeClr val="accent2">
                    <a:alpha val="99000"/>
                  </a:schemeClr>
                </a:solidFill>
              </a:rPr>
              <a:t>Federation Keys and Atomic Units</a:t>
            </a:r>
            <a:endParaRPr lang="en-US" spc="-51" dirty="0" smtClean="0">
              <a:latin typeface="Segoe UI Light" pitchFamily="34" charset="0"/>
            </a:endParaRPr>
          </a:p>
          <a:p>
            <a:pPr marL="3175" lvl="1" indent="0" defTabSz="914325">
              <a:spcBef>
                <a:spcPts val="600"/>
              </a:spcBef>
              <a:buNone/>
            </a:pPr>
            <a:r>
              <a:rPr lang="en-US" sz="2000" spc="-51" dirty="0" smtClean="0"/>
              <a:t>Target latency and scale sensitive queries</a:t>
            </a:r>
          </a:p>
          <a:p>
            <a:pPr marL="3175" lvl="1" indent="0" defTabSz="914325">
              <a:spcBef>
                <a:spcPts val="600"/>
              </a:spcBef>
              <a:buNone/>
            </a:pPr>
            <a:r>
              <a:rPr lang="en-US" sz="2000" spc="-51" dirty="0" smtClean="0"/>
              <a:t>Ensure transaction boundaries</a:t>
            </a:r>
          </a:p>
          <a:p>
            <a:pPr marL="3175" lvl="1" indent="0" defTabSz="914325">
              <a:spcBef>
                <a:spcPts val="600"/>
              </a:spcBef>
              <a:buNone/>
            </a:pPr>
            <a:r>
              <a:rPr lang="en-US" sz="2000" spc="-51" dirty="0" smtClean="0"/>
              <a:t>Distribute the app workload equally across members</a:t>
            </a:r>
          </a:p>
          <a:p>
            <a:pPr marL="3175" lvl="1" indent="0" defTabSz="914325">
              <a:spcBef>
                <a:spcPts val="600"/>
              </a:spcBef>
              <a:buNone/>
            </a:pPr>
            <a:r>
              <a:rPr lang="en-US" sz="2000" spc="-51" dirty="0" smtClean="0"/>
              <a:t>Fit in the scale-up limit</a:t>
            </a:r>
          </a:p>
        </p:txBody>
      </p:sp>
      <p:sp>
        <p:nvSpPr>
          <p:cNvPr id="5" name="Content Placeholder 2"/>
          <p:cNvSpPr txBox="1">
            <a:spLocks/>
          </p:cNvSpPr>
          <p:nvPr/>
        </p:nvSpPr>
        <p:spPr>
          <a:xfrm>
            <a:off x="519112" y="4959703"/>
            <a:ext cx="11068788" cy="1207182"/>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spcBef>
                <a:spcPts val="600"/>
              </a:spcBef>
              <a:buNone/>
            </a:pPr>
            <a:r>
              <a:rPr lang="en-US" dirty="0" smtClean="0">
                <a:solidFill>
                  <a:schemeClr val="accent2">
                    <a:alpha val="99000"/>
                  </a:schemeClr>
                </a:solidFill>
              </a:rPr>
              <a:t>Unique Key Generation</a:t>
            </a:r>
            <a:endParaRPr lang="en-US" spc="-51" dirty="0" smtClean="0">
              <a:latin typeface="Segoe UI Light" pitchFamily="34" charset="0"/>
            </a:endParaRPr>
          </a:p>
          <a:p>
            <a:pPr marL="3175" lvl="1" indent="0" defTabSz="914325">
              <a:spcBef>
                <a:spcPts val="600"/>
              </a:spcBef>
              <a:buNone/>
            </a:pPr>
            <a:r>
              <a:rPr lang="en-US" sz="2000" spc="-51" dirty="0" smtClean="0"/>
              <a:t>Identity</a:t>
            </a:r>
          </a:p>
          <a:p>
            <a:pPr marL="3175" lvl="1" indent="0" defTabSz="914325">
              <a:spcBef>
                <a:spcPts val="600"/>
              </a:spcBef>
              <a:buNone/>
            </a:pPr>
            <a:r>
              <a:rPr lang="en-US" sz="2000" spc="-51" dirty="0" err="1" smtClean="0"/>
              <a:t>Uniqueidentifier</a:t>
            </a:r>
            <a:endParaRPr lang="en-US" sz="2000" spc="-51" dirty="0" smtClean="0"/>
          </a:p>
        </p:txBody>
      </p:sp>
      <p:sp>
        <p:nvSpPr>
          <p:cNvPr id="6" name="Rectangle 5"/>
          <p:cNvSpPr/>
          <p:nvPr>
            <p:custDataLst>
              <p:tags r:id="rId1"/>
            </p:custDataLst>
          </p:nvPr>
        </p:nvSpPr>
        <p:spPr bwMode="auto">
          <a:xfrm>
            <a:off x="7425069" y="1889469"/>
            <a:ext cx="3139440" cy="31394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40970" tIns="93980" rIns="140970" bIns="93980" numCol="1" rtlCol="0" anchor="b" anchorCtr="0" compatLnSpc="1">
            <a:prstTxWarp prst="textNoShape">
              <a:avLst/>
            </a:prstTxWarp>
          </a:bodyPr>
          <a:lstStyle/>
          <a:p>
            <a:pPr defTabSz="914099" fontAlgn="base">
              <a:spcBef>
                <a:spcPct val="0"/>
              </a:spcBef>
              <a:spcAft>
                <a:spcPct val="0"/>
              </a:spcAft>
            </a:pPr>
            <a:endParaRPr lang="en-US" sz="3000" dirty="0" smtClean="0">
              <a:gradFill flip="none" rotWithShape="1">
                <a:gsLst>
                  <a:gs pos="0">
                    <a:srgbClr val="FFFFFF"/>
                  </a:gs>
                  <a:gs pos="100000">
                    <a:srgbClr val="FFFFFF"/>
                  </a:gs>
                </a:gsLst>
                <a:lin ang="5400000" scaled="0"/>
                <a:tileRect/>
              </a:gradFill>
            </a:endParaRPr>
          </a:p>
        </p:txBody>
      </p:sp>
      <p:pic>
        <p:nvPicPr>
          <p:cNvPr id="7" name="Picture 2" descr="C:\Users\scottkl\AppData\Local\MetroStyleAddIn\Icons\Like.wm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4754" y="2094613"/>
            <a:ext cx="2600070" cy="2729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4310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xEl>
                                              <p:pRg st="0" end="0"/>
                                            </p:txEl>
                                          </p:spTgt>
                                        </p:tgtEl>
                                        <p:attrNameLst>
                                          <p:attrName>style.visibility</p:attrName>
                                        </p:attrNameLst>
                                      </p:cBhvr>
                                      <p:to>
                                        <p:strVal val="visible"/>
                                      </p:to>
                                    </p:set>
                                    <p:animEffect transition="in" filter="fade">
                                      <p:cBhvr>
                                        <p:cTn id="7" dur="500"/>
                                        <p:tgtEl>
                                          <p:spTgt spid="3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5">
                                            <p:txEl>
                                              <p:pRg st="1" end="1"/>
                                            </p:txEl>
                                          </p:spTgt>
                                        </p:tgtEl>
                                        <p:attrNameLst>
                                          <p:attrName>style.visibility</p:attrName>
                                        </p:attrNameLst>
                                      </p:cBhvr>
                                      <p:to>
                                        <p:strVal val="visible"/>
                                      </p:to>
                                    </p:set>
                                    <p:animEffect transition="in" filter="fade">
                                      <p:cBhvr>
                                        <p:cTn id="10" dur="500"/>
                                        <p:tgtEl>
                                          <p:spTgt spid="3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5">
                                            <p:txEl>
                                              <p:pRg st="2" end="2"/>
                                            </p:txEl>
                                          </p:spTgt>
                                        </p:tgtEl>
                                        <p:attrNameLst>
                                          <p:attrName>style.visibility</p:attrName>
                                        </p:attrNameLst>
                                      </p:cBhvr>
                                      <p:to>
                                        <p:strVal val="visible"/>
                                      </p:to>
                                    </p:set>
                                    <p:animEffect transition="in" filter="fade">
                                      <p:cBhvr>
                                        <p:cTn id="13" dur="500"/>
                                        <p:tgtEl>
                                          <p:spTgt spid="3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5">
                                            <p:txEl>
                                              <p:pRg st="3" end="3"/>
                                            </p:txEl>
                                          </p:spTgt>
                                        </p:tgtEl>
                                        <p:attrNameLst>
                                          <p:attrName>style.visibility</p:attrName>
                                        </p:attrNameLst>
                                      </p:cBhvr>
                                      <p:to>
                                        <p:strVal val="visible"/>
                                      </p:to>
                                    </p:set>
                                    <p:animEffect transition="in" filter="fade">
                                      <p:cBhvr>
                                        <p:cTn id="16" dur="500"/>
                                        <p:tgtEl>
                                          <p:spTgt spid="3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fade">
                                      <p:cBhvr>
                                        <p:cTn id="21" dur="500"/>
                                        <p:tgtEl>
                                          <p:spTgt spid="4">
                                            <p:txEl>
                                              <p:pRg st="0" end="0"/>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1" end="1"/>
                                            </p:txEl>
                                          </p:spTgt>
                                        </p:tgtEl>
                                        <p:attrNameLst>
                                          <p:attrName>style.visibility</p:attrName>
                                        </p:attrNameLst>
                                      </p:cBhvr>
                                      <p:to>
                                        <p:strVal val="visible"/>
                                      </p:to>
                                    </p:set>
                                    <p:animEffect transition="in" filter="fade">
                                      <p:cBhvr>
                                        <p:cTn id="24" dur="500"/>
                                        <p:tgtEl>
                                          <p:spTgt spid="4">
                                            <p:txEl>
                                              <p:pRg st="1" end="1"/>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fade">
                                      <p:cBhvr>
                                        <p:cTn id="27" dur="500"/>
                                        <p:tgtEl>
                                          <p:spTgt spid="4">
                                            <p:txEl>
                                              <p:pRg st="2" end="2"/>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
                                            <p:txEl>
                                              <p:pRg st="3" end="3"/>
                                            </p:txEl>
                                          </p:spTgt>
                                        </p:tgtEl>
                                        <p:attrNameLst>
                                          <p:attrName>style.visibility</p:attrName>
                                        </p:attrNameLst>
                                      </p:cBhvr>
                                      <p:to>
                                        <p:strVal val="visible"/>
                                      </p:to>
                                    </p:set>
                                    <p:animEffect transition="in" filter="fade">
                                      <p:cBhvr>
                                        <p:cTn id="30" dur="500"/>
                                        <p:tgtEl>
                                          <p:spTgt spid="4">
                                            <p:txEl>
                                              <p:pRg st="3" end="3"/>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animEffect transition="in" filter="fade">
                                      <p:cBhvr>
                                        <p:cTn id="33" dur="500"/>
                                        <p:tgtEl>
                                          <p:spTgt spid="4">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5">
                                            <p:txEl>
                                              <p:pRg st="0" end="0"/>
                                            </p:txEl>
                                          </p:spTgt>
                                        </p:tgtEl>
                                        <p:attrNameLst>
                                          <p:attrName>style.visibility</p:attrName>
                                        </p:attrNameLst>
                                      </p:cBhvr>
                                      <p:to>
                                        <p:strVal val="visible"/>
                                      </p:to>
                                    </p:set>
                                    <p:animEffect transition="in" filter="fade">
                                      <p:cBhvr>
                                        <p:cTn id="38" dur="500"/>
                                        <p:tgtEl>
                                          <p:spTgt spid="5">
                                            <p:txEl>
                                              <p:pRg st="0" end="0"/>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
                                            <p:txEl>
                                              <p:pRg st="1" end="1"/>
                                            </p:txEl>
                                          </p:spTgt>
                                        </p:tgtEl>
                                        <p:attrNameLst>
                                          <p:attrName>style.visibility</p:attrName>
                                        </p:attrNameLst>
                                      </p:cBhvr>
                                      <p:to>
                                        <p:strVal val="visible"/>
                                      </p:to>
                                    </p:set>
                                    <p:animEffect transition="in" filter="fade">
                                      <p:cBhvr>
                                        <p:cTn id="41" dur="500"/>
                                        <p:tgtEl>
                                          <p:spTgt spid="5">
                                            <p:txEl>
                                              <p:pRg st="1" end="1"/>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
                                            <p:txEl>
                                              <p:pRg st="2" end="2"/>
                                            </p:txEl>
                                          </p:spTgt>
                                        </p:tgtEl>
                                        <p:attrNameLst>
                                          <p:attrName>style.visibility</p:attrName>
                                        </p:attrNameLst>
                                      </p:cBhvr>
                                      <p:to>
                                        <p:strVal val="visible"/>
                                      </p:to>
                                    </p:set>
                                    <p:animEffect transition="in" filter="fade">
                                      <p:cBhvr>
                                        <p:cTn id="4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uild="p"/>
      <p:bldP spid="4" grpId="0" build="p"/>
      <p:bldP spid="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669713" cy="747897"/>
          </a:xfrm>
        </p:spPr>
        <p:txBody>
          <a:bodyPr/>
          <a:lstStyle/>
          <a:p>
            <a:r>
              <a:rPr lang="en-US" dirty="0" smtClean="0"/>
              <a:t>Fan-out Queries</a:t>
            </a:r>
            <a:endParaRPr lang="en-US" dirty="0"/>
          </a:p>
        </p:txBody>
      </p:sp>
      <p:sp>
        <p:nvSpPr>
          <p:cNvPr id="35" name="Content Placeholder 2"/>
          <p:cNvSpPr txBox="1">
            <a:spLocks/>
          </p:cNvSpPr>
          <p:nvPr/>
        </p:nvSpPr>
        <p:spPr>
          <a:xfrm>
            <a:off x="519112" y="1351721"/>
            <a:ext cx="11068788" cy="3488759"/>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spcBef>
                <a:spcPts val="600"/>
              </a:spcBef>
              <a:buNone/>
            </a:pPr>
            <a:r>
              <a:rPr lang="en-US" dirty="0" smtClean="0">
                <a:solidFill>
                  <a:schemeClr val="accent2">
                    <a:alpha val="99000"/>
                  </a:schemeClr>
                </a:solidFill>
              </a:rPr>
              <a:t>Cross-Federation Queries</a:t>
            </a:r>
            <a:endParaRPr lang="en-US" spc="-51" dirty="0" smtClean="0">
              <a:latin typeface="Segoe UI Light" pitchFamily="34" charset="0"/>
            </a:endParaRPr>
          </a:p>
          <a:p>
            <a:pPr marL="3175" lvl="1" indent="0" defTabSz="914325">
              <a:spcBef>
                <a:spcPts val="600"/>
              </a:spcBef>
              <a:buNone/>
            </a:pPr>
            <a:r>
              <a:rPr lang="en-US" spc="-51" dirty="0" smtClean="0">
                <a:latin typeface="Segoe UI Light" pitchFamily="34" charset="0"/>
              </a:rPr>
              <a:t>Process data across federation members</a:t>
            </a:r>
          </a:p>
          <a:p>
            <a:pPr marL="3175" lvl="1" indent="0" defTabSz="914325">
              <a:spcBef>
                <a:spcPts val="600"/>
              </a:spcBef>
              <a:buNone/>
            </a:pPr>
            <a:r>
              <a:rPr lang="en-US" spc="-51" dirty="0" smtClean="0">
                <a:latin typeface="Segoe UI Light" pitchFamily="34" charset="0"/>
              </a:rPr>
              <a:t>Union or aggregate data across members</a:t>
            </a:r>
          </a:p>
          <a:p>
            <a:pPr marL="3175" lvl="1" indent="0" defTabSz="914325">
              <a:spcBef>
                <a:spcPts val="600"/>
              </a:spcBef>
              <a:buNone/>
            </a:pPr>
            <a:r>
              <a:rPr lang="en-US" spc="-51" dirty="0" smtClean="0">
                <a:latin typeface="Segoe UI Light" pitchFamily="34" charset="0"/>
              </a:rPr>
              <a:t>Utilize Unaligned queries</a:t>
            </a:r>
          </a:p>
          <a:p>
            <a:pPr marL="3175" lvl="1" indent="0" defTabSz="914325">
              <a:spcBef>
                <a:spcPts val="600"/>
              </a:spcBef>
              <a:buNone/>
            </a:pPr>
            <a:r>
              <a:rPr lang="en-US" spc="-51" dirty="0" smtClean="0">
                <a:latin typeface="Segoe UI Light" pitchFamily="34" charset="0"/>
              </a:rPr>
              <a:t>Member / Summary processing</a:t>
            </a:r>
          </a:p>
          <a:p>
            <a:pPr marL="3175" lvl="1" indent="0" defTabSz="914325">
              <a:spcBef>
                <a:spcPts val="600"/>
              </a:spcBef>
              <a:buNone/>
            </a:pPr>
            <a:r>
              <a:rPr lang="en-US" spc="-51" dirty="0" smtClean="0">
                <a:latin typeface="Segoe UI Light" pitchFamily="34" charset="0"/>
              </a:rPr>
              <a:t>*Not </a:t>
            </a:r>
            <a:r>
              <a:rPr lang="en-US" spc="-51" dirty="0">
                <a:latin typeface="Segoe UI Light" pitchFamily="34" charset="0"/>
              </a:rPr>
              <a:t>in Version 1.</a:t>
            </a:r>
            <a:endParaRPr lang="en-US" spc="-51" dirty="0" smtClean="0">
              <a:latin typeface="Segoe UI Light" pitchFamily="34" charset="0"/>
            </a:endParaRPr>
          </a:p>
        </p:txBody>
      </p:sp>
      <p:sp>
        <p:nvSpPr>
          <p:cNvPr id="3" name="Rectangle 2"/>
          <p:cNvSpPr/>
          <p:nvPr>
            <p:custDataLst>
              <p:tags r:id="rId1"/>
            </p:custDataLst>
          </p:nvPr>
        </p:nvSpPr>
        <p:spPr bwMode="auto">
          <a:xfrm>
            <a:off x="8109098" y="1993520"/>
            <a:ext cx="3139440" cy="31394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40970" tIns="93980" rIns="140970" bIns="93980" numCol="1" rtlCol="0" anchor="b" anchorCtr="0" compatLnSpc="1">
            <a:prstTxWarp prst="textNoShape">
              <a:avLst/>
            </a:prstTxWarp>
          </a:bodyPr>
          <a:lstStyle/>
          <a:p>
            <a:pPr defTabSz="914099" fontAlgn="base">
              <a:spcBef>
                <a:spcPct val="0"/>
              </a:spcBef>
              <a:spcAft>
                <a:spcPct val="0"/>
              </a:spcAft>
            </a:pPr>
            <a:endParaRPr lang="en-US" sz="3000" dirty="0" smtClean="0">
              <a:gradFill flip="none" rotWithShape="1">
                <a:gsLst>
                  <a:gs pos="0">
                    <a:srgbClr val="FFFFFF"/>
                  </a:gs>
                  <a:gs pos="100000">
                    <a:srgbClr val="FFFFFF"/>
                  </a:gs>
                </a:gsLst>
                <a:lin ang="5400000" scaled="0"/>
                <a:tileRect/>
              </a:gradFill>
            </a:endParaRPr>
          </a:p>
        </p:txBody>
      </p:sp>
      <p:pic>
        <p:nvPicPr>
          <p:cNvPr id="3074" name="Picture 2" descr="C:\Users\scottkl\AppData\Local\MetroStyleAddIn\Icons\Give and Take.wm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61590" y="2291196"/>
            <a:ext cx="2397088" cy="25492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8126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t>Fan-out Queries</a:t>
            </a:r>
            <a:endParaRPr lang="en-US" sz="4800" dirty="0"/>
          </a:p>
        </p:txBody>
      </p:sp>
      <p:sp>
        <p:nvSpPr>
          <p:cNvPr id="5" name="Subtitle 4"/>
          <p:cNvSpPr>
            <a:spLocks noGrp="1"/>
          </p:cNvSpPr>
          <p:nvPr>
            <p:ph type="subTitle" idx="1"/>
          </p:nvPr>
        </p:nvSpPr>
        <p:spPr/>
        <p:txBody>
          <a:bodyPr/>
          <a:lstStyle/>
          <a:p>
            <a:endParaRPr lang="en-US" dirty="0"/>
          </a:p>
        </p:txBody>
      </p:sp>
      <p:sp>
        <p:nvSpPr>
          <p:cNvPr id="4" name="Text Placeholder 3"/>
          <p:cNvSpPr>
            <a:spLocks noGrp="1"/>
          </p:cNvSpPr>
          <p:nvPr>
            <p:ph type="body" sz="quarter" idx="10"/>
          </p:nvPr>
        </p:nvSpPr>
        <p:spPr/>
        <p:txBody>
          <a:bodyPr/>
          <a:lstStyle/>
          <a:p>
            <a:r>
              <a:rPr lang="en-US" dirty="0"/>
              <a:t>D</a:t>
            </a:r>
            <a:r>
              <a:rPr lang="en-US" dirty="0" smtClean="0"/>
              <a:t>emo</a:t>
            </a:r>
            <a:endParaRPr lang="en-US" dirty="0"/>
          </a:p>
        </p:txBody>
      </p:sp>
    </p:spTree>
    <p:extLst>
      <p:ext uri="{BB962C8B-B14F-4D97-AF65-F5344CB8AC3E}">
        <p14:creationId xmlns:p14="http://schemas.microsoft.com/office/powerpoint/2010/main" val="3152173950"/>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6610044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Scalability</a:t>
            </a:r>
            <a:endParaRPr lang="en-US" dirty="0"/>
          </a:p>
        </p:txBody>
      </p:sp>
    </p:spTree>
    <p:extLst>
      <p:ext uri="{BB962C8B-B14F-4D97-AF65-F5344CB8AC3E}">
        <p14:creationId xmlns:p14="http://schemas.microsoft.com/office/powerpoint/2010/main" val="107634486"/>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en-US" dirty="0" smtClean="0"/>
              <a:t>Database Scalability</a:t>
            </a:r>
            <a:endParaRPr lang="en-US" dirty="0"/>
          </a:p>
        </p:txBody>
      </p:sp>
      <p:sp>
        <p:nvSpPr>
          <p:cNvPr id="5" name="Content Placeholder 2"/>
          <p:cNvSpPr txBox="1">
            <a:spLocks/>
          </p:cNvSpPr>
          <p:nvPr/>
        </p:nvSpPr>
        <p:spPr>
          <a:xfrm>
            <a:off x="519112" y="1351721"/>
            <a:ext cx="6708774" cy="4775413"/>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spcBef>
                <a:spcPts val="600"/>
              </a:spcBef>
              <a:buNone/>
            </a:pPr>
            <a:r>
              <a:rPr lang="en-US" spc="-100" dirty="0" smtClean="0">
                <a:solidFill>
                  <a:schemeClr val="accent2">
                    <a:alpha val="99000"/>
                  </a:schemeClr>
                </a:solidFill>
                <a:latin typeface="Segoe UI Light" pitchFamily="34" charset="0"/>
              </a:rPr>
              <a:t>Scale-up</a:t>
            </a:r>
            <a:endParaRPr lang="en-US" spc="-50" dirty="0" smtClean="0">
              <a:latin typeface="Segoe UI Light" pitchFamily="34" charset="0"/>
            </a:endParaRPr>
          </a:p>
          <a:p>
            <a:pPr marL="3175" lvl="1" indent="0" defTabSz="914325">
              <a:spcBef>
                <a:spcPts val="600"/>
              </a:spcBef>
              <a:buNone/>
            </a:pPr>
            <a:r>
              <a:rPr lang="en-US" sz="2000" spc="-50" dirty="0" smtClean="0"/>
              <a:t>Single database that houses all the data of an application</a:t>
            </a:r>
          </a:p>
          <a:p>
            <a:pPr marL="3175" lvl="1" indent="0" defTabSz="914325">
              <a:spcBef>
                <a:spcPts val="600"/>
              </a:spcBef>
              <a:buNone/>
            </a:pPr>
            <a:r>
              <a:rPr lang="en-US" sz="2000" spc="-50" dirty="0" smtClean="0"/>
              <a:t>Hard to handle peak load</a:t>
            </a:r>
          </a:p>
          <a:p>
            <a:pPr marL="3175" lvl="1" indent="0" defTabSz="914325">
              <a:spcBef>
                <a:spcPts val="600"/>
              </a:spcBef>
              <a:buNone/>
            </a:pPr>
            <a:r>
              <a:rPr lang="en-US" sz="2000" spc="-50" dirty="0" smtClean="0"/>
              <a:t>OK with exponential incremental cost</a:t>
            </a:r>
          </a:p>
          <a:p>
            <a:pPr marL="3175" lvl="1" indent="0" defTabSz="914325">
              <a:spcBef>
                <a:spcPts val="600"/>
              </a:spcBef>
              <a:buNone/>
            </a:pPr>
            <a:endParaRPr lang="en-US" sz="2400" spc="-50" dirty="0" smtClean="0"/>
          </a:p>
          <a:p>
            <a:pPr marL="3175" lvl="1" indent="0" defTabSz="914325">
              <a:spcBef>
                <a:spcPts val="600"/>
              </a:spcBef>
              <a:buNone/>
            </a:pPr>
            <a:r>
              <a:rPr lang="en-US" spc="-100" dirty="0" smtClean="0">
                <a:solidFill>
                  <a:schemeClr val="accent2">
                    <a:alpha val="99000"/>
                  </a:schemeClr>
                </a:solidFill>
                <a:latin typeface="Segoe UI Light" pitchFamily="34" charset="0"/>
              </a:rPr>
              <a:t>Scale-Out</a:t>
            </a:r>
            <a:endParaRPr lang="en-US" spc="-50" dirty="0">
              <a:latin typeface="Segoe UI Light" pitchFamily="34" charset="0"/>
            </a:endParaRPr>
          </a:p>
          <a:p>
            <a:pPr marL="3175" lvl="1" indent="0" defTabSz="914325">
              <a:spcBef>
                <a:spcPts val="600"/>
              </a:spcBef>
              <a:buNone/>
            </a:pPr>
            <a:r>
              <a:rPr lang="en-US" sz="2000" spc="-50" dirty="0" smtClean="0"/>
              <a:t>Multiple databases spread over multiple independent nodes</a:t>
            </a:r>
          </a:p>
          <a:p>
            <a:pPr marL="3175" lvl="1" indent="0" defTabSz="914325">
              <a:spcBef>
                <a:spcPts val="600"/>
              </a:spcBef>
              <a:buNone/>
            </a:pPr>
            <a:r>
              <a:rPr lang="en-US" sz="2000" spc="-50" dirty="0" smtClean="0"/>
              <a:t>Cost effective, commodity class hardware</a:t>
            </a:r>
          </a:p>
          <a:p>
            <a:pPr marL="3175" lvl="1" indent="0" defTabSz="914325">
              <a:spcBef>
                <a:spcPts val="600"/>
              </a:spcBef>
              <a:buNone/>
            </a:pPr>
            <a:r>
              <a:rPr lang="en-US" sz="2000" spc="-50" dirty="0" smtClean="0"/>
              <a:t>Typical patterns: </a:t>
            </a:r>
            <a:r>
              <a:rPr lang="en-US" sz="2000" spc="-50" dirty="0" err="1" smtClean="0"/>
              <a:t>Sharding</a:t>
            </a:r>
            <a:r>
              <a:rPr lang="en-US" sz="2000" spc="-50" dirty="0" smtClean="0"/>
              <a:t> and Horizontal Partitioning</a:t>
            </a:r>
            <a:endParaRPr lang="en-US" sz="2000" spc="-51" dirty="0" smtClean="0"/>
          </a:p>
        </p:txBody>
      </p:sp>
      <p:sp>
        <p:nvSpPr>
          <p:cNvPr id="3" name="Rectangle 2"/>
          <p:cNvSpPr/>
          <p:nvPr>
            <p:custDataLst>
              <p:tags r:id="rId1"/>
            </p:custDataLst>
          </p:nvPr>
        </p:nvSpPr>
        <p:spPr bwMode="auto">
          <a:xfrm>
            <a:off x="7786587" y="2094614"/>
            <a:ext cx="3139440" cy="267241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40970" tIns="93980" rIns="140970" bIns="93980" numCol="1" rtlCol="0" anchor="b" anchorCtr="0" compatLnSpc="1">
            <a:prstTxWarp prst="textNoShape">
              <a:avLst/>
            </a:prstTxWarp>
          </a:bodyPr>
          <a:lstStyle/>
          <a:p>
            <a:pPr defTabSz="914099" fontAlgn="base">
              <a:spcBef>
                <a:spcPct val="0"/>
              </a:spcBef>
              <a:spcAft>
                <a:spcPct val="0"/>
              </a:spcAft>
            </a:pPr>
            <a:endParaRPr lang="en-US" sz="3000" dirty="0" smtClean="0">
              <a:gradFill flip="none" rotWithShape="1">
                <a:gsLst>
                  <a:gs pos="0">
                    <a:srgbClr val="FFFFFF"/>
                  </a:gs>
                  <a:gs pos="100000">
                    <a:srgbClr val="FFFFFF"/>
                  </a:gs>
                </a:gsLst>
                <a:lin ang="5400000" scaled="0"/>
                <a:tileRect/>
              </a:gradFill>
            </a:endParaRPr>
          </a:p>
        </p:txBody>
      </p:sp>
      <p:pic>
        <p:nvPicPr>
          <p:cNvPr id="4098" name="Picture 2" descr="C:\Users\scottkl\AppData\Local\MetroStyleAddIn\Icons\Growth.wm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70567" y="2168219"/>
            <a:ext cx="2971479" cy="2566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8774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en-US" dirty="0" smtClean="0"/>
              <a:t>Scalability Model For The Cloud</a:t>
            </a:r>
            <a:endParaRPr lang="en-US" dirty="0"/>
          </a:p>
        </p:txBody>
      </p:sp>
      <p:pic>
        <p:nvPicPr>
          <p:cNvPr id="6" name="Picture 2" descr="image">
            <a:hlinkClick r:id="rId3"/>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443330" y="1428776"/>
            <a:ext cx="5399170" cy="207823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image">
            <a:hlinkClick r:id="rId5"/>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454019" y="3959937"/>
            <a:ext cx="5309356" cy="206536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txBox="1">
            <a:spLocks/>
          </p:cNvSpPr>
          <p:nvPr/>
        </p:nvSpPr>
        <p:spPr>
          <a:xfrm>
            <a:off x="519112" y="1673327"/>
            <a:ext cx="5263530" cy="2025065"/>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spcBef>
                <a:spcPts val="600"/>
              </a:spcBef>
              <a:buNone/>
            </a:pPr>
            <a:r>
              <a:rPr lang="en-US" sz="3600" spc="-100" dirty="0" smtClean="0">
                <a:solidFill>
                  <a:schemeClr val="accent2">
                    <a:alpha val="99000"/>
                  </a:schemeClr>
                </a:solidFill>
                <a:latin typeface="Segoe UI Light" pitchFamily="34" charset="0"/>
              </a:rPr>
              <a:t>Cloud Applications</a:t>
            </a:r>
            <a:endParaRPr lang="en-US" sz="3600" spc="-50" dirty="0" smtClean="0">
              <a:latin typeface="Segoe UI Light" pitchFamily="34" charset="0"/>
            </a:endParaRPr>
          </a:p>
          <a:p>
            <a:pPr marL="3175" lvl="1" indent="0" defTabSz="914325">
              <a:spcBef>
                <a:spcPts val="600"/>
              </a:spcBef>
              <a:buNone/>
            </a:pPr>
            <a:r>
              <a:rPr lang="en-US" spc="-50" dirty="0" smtClean="0"/>
              <a:t>Require Scale Beyond Scale-Up</a:t>
            </a:r>
          </a:p>
          <a:p>
            <a:pPr marL="3175" lvl="1" indent="0" defTabSz="914325">
              <a:spcBef>
                <a:spcPts val="600"/>
              </a:spcBef>
              <a:buNone/>
            </a:pPr>
            <a:r>
              <a:rPr lang="en-US" spc="-50" dirty="0" smtClean="0"/>
              <a:t>Demand the Best Economics</a:t>
            </a:r>
          </a:p>
          <a:p>
            <a:pPr marL="236538" lvl="1" indent="0" defTabSz="914325">
              <a:spcBef>
                <a:spcPts val="600"/>
              </a:spcBef>
              <a:buNone/>
            </a:pPr>
            <a:r>
              <a:rPr lang="en-US" sz="2400" spc="-50" dirty="0" smtClean="0"/>
              <a:t>Best Price/Performance</a:t>
            </a:r>
          </a:p>
          <a:p>
            <a:pPr marL="236538" lvl="1" indent="0" defTabSz="914325">
              <a:spcBef>
                <a:spcPts val="600"/>
              </a:spcBef>
              <a:buNone/>
            </a:pPr>
            <a:r>
              <a:rPr lang="en-US" sz="2400" spc="-50" dirty="0" smtClean="0"/>
              <a:t>Elasticity + Pay-as-you-go</a:t>
            </a:r>
          </a:p>
        </p:txBody>
      </p:sp>
    </p:spTree>
    <p:extLst>
      <p:ext uri="{BB962C8B-B14F-4D97-AF65-F5344CB8AC3E}">
        <p14:creationId xmlns:p14="http://schemas.microsoft.com/office/powerpoint/2010/main" val="2858059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SQL Federation</a:t>
            </a:r>
            <a:endParaRPr lang="en-US" dirty="0"/>
          </a:p>
        </p:txBody>
      </p:sp>
    </p:spTree>
    <p:extLst>
      <p:ext uri="{BB962C8B-B14F-4D97-AF65-F5344CB8AC3E}">
        <p14:creationId xmlns:p14="http://schemas.microsoft.com/office/powerpoint/2010/main" val="107634486"/>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 name="Group 83"/>
          <p:cNvGrpSpPr/>
          <p:nvPr/>
        </p:nvGrpSpPr>
        <p:grpSpPr>
          <a:xfrm>
            <a:off x="2092801" y="4677649"/>
            <a:ext cx="9492911" cy="965141"/>
            <a:chOff x="2068745" y="3676450"/>
            <a:chExt cx="9492911" cy="965141"/>
          </a:xfrm>
        </p:grpSpPr>
        <p:sp>
          <p:nvSpPr>
            <p:cNvPr id="68" name="Cloud 67"/>
            <p:cNvSpPr/>
            <p:nvPr/>
          </p:nvSpPr>
          <p:spPr bwMode="auto">
            <a:xfrm>
              <a:off x="2068745" y="3834373"/>
              <a:ext cx="1077686" cy="807218"/>
            </a:xfrm>
            <a:prstGeom prst="cloud">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100" dirty="0" smtClean="0">
                  <a:gradFill>
                    <a:gsLst>
                      <a:gs pos="0">
                        <a:srgbClr val="FFFFFF"/>
                      </a:gs>
                      <a:gs pos="100000">
                        <a:srgbClr val="FFFFFF"/>
                      </a:gs>
                    </a:gsLst>
                    <a:lin ang="5400000" scaled="0"/>
                  </a:gradFill>
                </a:rPr>
                <a:t>User Traffic</a:t>
              </a:r>
            </a:p>
          </p:txBody>
        </p:sp>
        <p:sp>
          <p:nvSpPr>
            <p:cNvPr id="69" name="Right Arrow 68"/>
            <p:cNvSpPr/>
            <p:nvPr/>
          </p:nvSpPr>
          <p:spPr bwMode="auto">
            <a:xfrm>
              <a:off x="3015341" y="4016826"/>
              <a:ext cx="326571" cy="351949"/>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 name="Rectangle 69"/>
            <p:cNvSpPr/>
            <p:nvPr/>
          </p:nvSpPr>
          <p:spPr bwMode="auto">
            <a:xfrm>
              <a:off x="3357352" y="3692121"/>
              <a:ext cx="2569028" cy="94947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 name="Right Arrow 70"/>
            <p:cNvSpPr/>
            <p:nvPr/>
          </p:nvSpPr>
          <p:spPr bwMode="auto">
            <a:xfrm>
              <a:off x="5817518" y="3992681"/>
              <a:ext cx="326571" cy="351949"/>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 name="Rectangle 71"/>
            <p:cNvSpPr/>
            <p:nvPr/>
          </p:nvSpPr>
          <p:spPr bwMode="auto">
            <a:xfrm>
              <a:off x="6176747" y="3692121"/>
              <a:ext cx="2569028" cy="94947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 name="Right Arrow 72"/>
            <p:cNvSpPr/>
            <p:nvPr/>
          </p:nvSpPr>
          <p:spPr bwMode="auto">
            <a:xfrm>
              <a:off x="8628577" y="4003566"/>
              <a:ext cx="326571" cy="351949"/>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 name="Rectangle 73"/>
            <p:cNvSpPr/>
            <p:nvPr/>
          </p:nvSpPr>
          <p:spPr bwMode="auto">
            <a:xfrm>
              <a:off x="8992628" y="3676450"/>
              <a:ext cx="2569028" cy="94947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400" dirty="0">
                <a:gradFill>
                  <a:gsLst>
                    <a:gs pos="0">
                      <a:srgbClr val="FFFFFF"/>
                    </a:gs>
                    <a:gs pos="100000">
                      <a:srgbClr val="FFFFFF"/>
                    </a:gs>
                  </a:gsLst>
                  <a:lin ang="5400000" scaled="0"/>
                </a:gradFill>
              </a:endParaRPr>
            </a:p>
            <a:p>
              <a:pPr algn="ctr" defTabSz="914099" fontAlgn="base">
                <a:spcBef>
                  <a:spcPct val="0"/>
                </a:spcBef>
                <a:spcAft>
                  <a:spcPct val="0"/>
                </a:spcAft>
              </a:pPr>
              <a:endParaRPr lang="en-US" sz="1400" dirty="0" smtClean="0">
                <a:gradFill>
                  <a:gsLst>
                    <a:gs pos="0">
                      <a:srgbClr val="FFFFFF"/>
                    </a:gs>
                    <a:gs pos="100000">
                      <a:srgbClr val="FFFFFF"/>
                    </a:gs>
                  </a:gsLst>
                  <a:lin ang="5400000" scaled="0"/>
                </a:gradFill>
              </a:endParaRPr>
            </a:p>
            <a:p>
              <a:pPr algn="ctr" defTabSz="914099" fontAlgn="base">
                <a:spcBef>
                  <a:spcPct val="0"/>
                </a:spcBef>
                <a:spcAft>
                  <a:spcPct val="0"/>
                </a:spcAft>
              </a:pPr>
              <a:endParaRPr lang="en-US" sz="1400" dirty="0" smtClean="0">
                <a:gradFill>
                  <a:gsLst>
                    <a:gs pos="0">
                      <a:srgbClr val="FFFFFF"/>
                    </a:gs>
                    <a:gs pos="100000">
                      <a:srgbClr val="FFFFFF"/>
                    </a:gs>
                  </a:gsLst>
                  <a:lin ang="5400000" scaled="0"/>
                </a:gradFill>
              </a:endParaRPr>
            </a:p>
            <a:p>
              <a:pPr algn="ctr" defTabSz="914099" fontAlgn="base">
                <a:spcBef>
                  <a:spcPct val="0"/>
                </a:spcBef>
                <a:spcAft>
                  <a:spcPct val="0"/>
                </a:spcAft>
              </a:pPr>
              <a:r>
                <a:rPr lang="en-US" sz="1400" dirty="0" smtClean="0">
                  <a:gradFill>
                    <a:gsLst>
                      <a:gs pos="0">
                        <a:srgbClr val="FFFFFF"/>
                      </a:gs>
                      <a:gs pos="100000">
                        <a:srgbClr val="FFFFFF"/>
                      </a:gs>
                    </a:gsLst>
                    <a:lin ang="5400000" scaled="0"/>
                  </a:gradFill>
                </a:rPr>
                <a:t>Single Database</a:t>
              </a:r>
            </a:p>
          </p:txBody>
        </p:sp>
        <p:sp>
          <p:nvSpPr>
            <p:cNvPr id="75" name="Rectangle 74"/>
            <p:cNvSpPr/>
            <p:nvPr/>
          </p:nvSpPr>
          <p:spPr bwMode="auto">
            <a:xfrm>
              <a:off x="3483427" y="3820792"/>
              <a:ext cx="435429" cy="695725"/>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gradFill>
                    <a:gsLst>
                      <a:gs pos="0">
                        <a:srgbClr val="FFFFFF"/>
                      </a:gs>
                      <a:gs pos="100000">
                        <a:srgbClr val="FFFFFF"/>
                      </a:gs>
                    </a:gsLst>
                    <a:lin ang="5400000" scaled="0"/>
                  </a:gradFill>
                </a:rPr>
                <a:t>LB</a:t>
              </a:r>
            </a:p>
          </p:txBody>
        </p:sp>
        <p:sp>
          <p:nvSpPr>
            <p:cNvPr id="76" name="Rectangle 75"/>
            <p:cNvSpPr/>
            <p:nvPr/>
          </p:nvSpPr>
          <p:spPr bwMode="auto">
            <a:xfrm>
              <a:off x="6389913" y="3803322"/>
              <a:ext cx="435429" cy="695725"/>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gradFill>
                    <a:gsLst>
                      <a:gs pos="0">
                        <a:srgbClr val="FFFFFF"/>
                      </a:gs>
                      <a:gs pos="100000">
                        <a:srgbClr val="FFFFFF"/>
                      </a:gs>
                    </a:gsLst>
                    <a:lin ang="5400000" scaled="0"/>
                  </a:gradFill>
                </a:rPr>
                <a:t>LB</a:t>
              </a:r>
            </a:p>
          </p:txBody>
        </p:sp>
        <p:sp>
          <p:nvSpPr>
            <p:cNvPr id="77" name="Rectangle 76"/>
            <p:cNvSpPr/>
            <p:nvPr/>
          </p:nvSpPr>
          <p:spPr bwMode="auto">
            <a:xfrm>
              <a:off x="4141123" y="3803322"/>
              <a:ext cx="1251857" cy="58756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 name="Rectangle 77"/>
            <p:cNvSpPr/>
            <p:nvPr/>
          </p:nvSpPr>
          <p:spPr bwMode="auto">
            <a:xfrm>
              <a:off x="4271751" y="3899019"/>
              <a:ext cx="1251857" cy="58756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 name="Rectangle 78"/>
            <p:cNvSpPr/>
            <p:nvPr/>
          </p:nvSpPr>
          <p:spPr bwMode="auto">
            <a:xfrm>
              <a:off x="4402380" y="4003566"/>
              <a:ext cx="1251857" cy="58756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gradFill>
                    <a:gsLst>
                      <a:gs pos="0">
                        <a:srgbClr val="FFFFFF"/>
                      </a:gs>
                      <a:gs pos="100000">
                        <a:srgbClr val="FFFFFF"/>
                      </a:gs>
                    </a:gsLst>
                    <a:lin ang="5400000" scaled="0"/>
                  </a:gradFill>
                </a:rPr>
                <a:t>Front Tier</a:t>
              </a:r>
            </a:p>
          </p:txBody>
        </p:sp>
        <p:sp>
          <p:nvSpPr>
            <p:cNvPr id="80" name="Rectangle 79"/>
            <p:cNvSpPr/>
            <p:nvPr/>
          </p:nvSpPr>
          <p:spPr bwMode="auto">
            <a:xfrm>
              <a:off x="7019508" y="3792437"/>
              <a:ext cx="1251857" cy="58756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 name="Rectangle 80"/>
            <p:cNvSpPr/>
            <p:nvPr/>
          </p:nvSpPr>
          <p:spPr bwMode="auto">
            <a:xfrm>
              <a:off x="7150136" y="3888134"/>
              <a:ext cx="1251857" cy="58756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 name="Rectangle 81"/>
            <p:cNvSpPr/>
            <p:nvPr/>
          </p:nvSpPr>
          <p:spPr bwMode="auto">
            <a:xfrm>
              <a:off x="7280765" y="3992681"/>
              <a:ext cx="1251857" cy="58756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gradFill>
                    <a:gsLst>
                      <a:gs pos="0">
                        <a:srgbClr val="FFFFFF"/>
                      </a:gs>
                      <a:gs pos="100000">
                        <a:srgbClr val="FFFFFF"/>
                      </a:gs>
                    </a:gsLst>
                    <a:lin ang="5400000" scaled="0"/>
                  </a:gradFill>
                </a:rPr>
                <a:t>Middle Tier</a:t>
              </a:r>
            </a:p>
          </p:txBody>
        </p:sp>
        <p:sp>
          <p:nvSpPr>
            <p:cNvPr id="83" name="Can 82"/>
            <p:cNvSpPr/>
            <p:nvPr/>
          </p:nvSpPr>
          <p:spPr bwMode="auto">
            <a:xfrm>
              <a:off x="9863963" y="3759779"/>
              <a:ext cx="813729" cy="612279"/>
            </a:xfrm>
            <a:prstGeom prst="can">
              <a:avLst/>
            </a:prstGeom>
            <a:solidFill>
              <a:schemeClr val="accent2"/>
            </a:solidFill>
            <a:ln>
              <a:solidFill>
                <a:schemeClr val="bg1"/>
              </a:solid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smtClean="0">
                  <a:gradFill>
                    <a:gsLst>
                      <a:gs pos="0">
                        <a:srgbClr val="FFFFFF"/>
                      </a:gs>
                      <a:gs pos="100000">
                        <a:srgbClr val="FFFFFF"/>
                      </a:gs>
                    </a:gsLst>
                    <a:lin ang="5400000" scaled="0"/>
                  </a:gradFill>
                </a:rPr>
                <a:t>SQL Azure</a:t>
              </a:r>
              <a:endParaRPr lang="en-US" sz="1200" dirty="0">
                <a:gradFill>
                  <a:gsLst>
                    <a:gs pos="0">
                      <a:srgbClr val="FFFFFF"/>
                    </a:gs>
                    <a:gs pos="100000">
                      <a:srgbClr val="FFFFFF"/>
                    </a:gs>
                  </a:gsLst>
                  <a:lin ang="5400000" scaled="0"/>
                </a:gradFill>
              </a:endParaRPr>
            </a:p>
          </p:txBody>
        </p:sp>
      </p:grpSp>
      <p:sp>
        <p:nvSpPr>
          <p:cNvPr id="2" name="Title 1"/>
          <p:cNvSpPr>
            <a:spLocks noGrp="1"/>
          </p:cNvSpPr>
          <p:nvPr>
            <p:ph type="title"/>
          </p:nvPr>
        </p:nvSpPr>
        <p:spPr>
          <a:xfrm>
            <a:off x="519112" y="228600"/>
            <a:ext cx="11149013" cy="692497"/>
          </a:xfrm>
        </p:spPr>
        <p:txBody>
          <a:bodyPr/>
          <a:lstStyle/>
          <a:p>
            <a:r>
              <a:rPr lang="en-US" sz="5000" dirty="0" smtClean="0"/>
              <a:t>SQL Federation</a:t>
            </a:r>
            <a:endParaRPr lang="en-US" sz="5000" dirty="0"/>
          </a:p>
        </p:txBody>
      </p:sp>
      <p:grpSp>
        <p:nvGrpSpPr>
          <p:cNvPr id="5" name="Group 4"/>
          <p:cNvGrpSpPr/>
          <p:nvPr/>
        </p:nvGrpSpPr>
        <p:grpSpPr>
          <a:xfrm>
            <a:off x="9295930" y="4466749"/>
            <a:ext cx="2560601" cy="349684"/>
            <a:chOff x="7180523" y="5175411"/>
            <a:chExt cx="1920951" cy="349684"/>
          </a:xfrm>
          <a:scene3d>
            <a:camera prst="perspectiveHeroicExtremeRightFacing"/>
            <a:lightRig rig="threePt" dir="t"/>
          </a:scene3d>
        </p:grpSpPr>
        <p:sp>
          <p:nvSpPr>
            <p:cNvPr id="6" name="Can 5"/>
            <p:cNvSpPr/>
            <p:nvPr/>
          </p:nvSpPr>
          <p:spPr bwMode="auto">
            <a:xfrm>
              <a:off x="7818477" y="5175411"/>
              <a:ext cx="318977" cy="349684"/>
            </a:xfrm>
            <a:prstGeom prst="can">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7" name="Can 6"/>
            <p:cNvSpPr/>
            <p:nvPr/>
          </p:nvSpPr>
          <p:spPr bwMode="auto">
            <a:xfrm>
              <a:off x="7499500" y="5175411"/>
              <a:ext cx="318977" cy="349684"/>
            </a:xfrm>
            <a:prstGeom prst="can">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8" name="Can 7"/>
            <p:cNvSpPr/>
            <p:nvPr/>
          </p:nvSpPr>
          <p:spPr bwMode="auto">
            <a:xfrm>
              <a:off x="7180523" y="5175411"/>
              <a:ext cx="318977" cy="349684"/>
            </a:xfrm>
            <a:prstGeom prst="can">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9" name="Can 8"/>
            <p:cNvSpPr/>
            <p:nvPr/>
          </p:nvSpPr>
          <p:spPr bwMode="auto">
            <a:xfrm>
              <a:off x="8782497" y="5175411"/>
              <a:ext cx="318977" cy="349684"/>
            </a:xfrm>
            <a:prstGeom prst="can">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10" name="Can 9"/>
            <p:cNvSpPr/>
            <p:nvPr/>
          </p:nvSpPr>
          <p:spPr bwMode="auto">
            <a:xfrm>
              <a:off x="8463520" y="5175411"/>
              <a:ext cx="318977" cy="349684"/>
            </a:xfrm>
            <a:prstGeom prst="can">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11" name="Can 10"/>
            <p:cNvSpPr/>
            <p:nvPr/>
          </p:nvSpPr>
          <p:spPr bwMode="auto">
            <a:xfrm>
              <a:off x="8144543" y="5175411"/>
              <a:ext cx="318977" cy="349684"/>
            </a:xfrm>
            <a:prstGeom prst="can">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grpSp>
      <p:grpSp>
        <p:nvGrpSpPr>
          <p:cNvPr id="12" name="Group 11"/>
          <p:cNvGrpSpPr/>
          <p:nvPr/>
        </p:nvGrpSpPr>
        <p:grpSpPr>
          <a:xfrm>
            <a:off x="9182544" y="4675393"/>
            <a:ext cx="2560601" cy="349684"/>
            <a:chOff x="7180523" y="5175411"/>
            <a:chExt cx="1920951" cy="349684"/>
          </a:xfrm>
          <a:scene3d>
            <a:camera prst="perspectiveHeroicExtremeRightFacing"/>
            <a:lightRig rig="threePt" dir="t"/>
          </a:scene3d>
        </p:grpSpPr>
        <p:sp>
          <p:nvSpPr>
            <p:cNvPr id="13" name="Can 12"/>
            <p:cNvSpPr/>
            <p:nvPr/>
          </p:nvSpPr>
          <p:spPr bwMode="auto">
            <a:xfrm>
              <a:off x="7818477" y="5175411"/>
              <a:ext cx="318977" cy="349684"/>
            </a:xfrm>
            <a:prstGeom prst="can">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14" name="Can 13"/>
            <p:cNvSpPr/>
            <p:nvPr/>
          </p:nvSpPr>
          <p:spPr bwMode="auto">
            <a:xfrm>
              <a:off x="7499500" y="5175411"/>
              <a:ext cx="318977" cy="349684"/>
            </a:xfrm>
            <a:prstGeom prst="can">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15" name="Can 14"/>
            <p:cNvSpPr/>
            <p:nvPr/>
          </p:nvSpPr>
          <p:spPr bwMode="auto">
            <a:xfrm>
              <a:off x="7180523" y="5175411"/>
              <a:ext cx="318977" cy="349684"/>
            </a:xfrm>
            <a:prstGeom prst="can">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16" name="Can 15"/>
            <p:cNvSpPr/>
            <p:nvPr/>
          </p:nvSpPr>
          <p:spPr bwMode="auto">
            <a:xfrm>
              <a:off x="8782497" y="5175411"/>
              <a:ext cx="318977" cy="349684"/>
            </a:xfrm>
            <a:prstGeom prst="can">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17" name="Can 16"/>
            <p:cNvSpPr/>
            <p:nvPr/>
          </p:nvSpPr>
          <p:spPr bwMode="auto">
            <a:xfrm>
              <a:off x="8463520" y="5175411"/>
              <a:ext cx="318977" cy="349684"/>
            </a:xfrm>
            <a:prstGeom prst="can">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18" name="Can 17"/>
            <p:cNvSpPr/>
            <p:nvPr/>
          </p:nvSpPr>
          <p:spPr bwMode="auto">
            <a:xfrm>
              <a:off x="8144543" y="5175411"/>
              <a:ext cx="318977" cy="349684"/>
            </a:xfrm>
            <a:prstGeom prst="can">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grpSp>
      <p:grpSp>
        <p:nvGrpSpPr>
          <p:cNvPr id="19" name="Group 18"/>
          <p:cNvGrpSpPr/>
          <p:nvPr/>
        </p:nvGrpSpPr>
        <p:grpSpPr>
          <a:xfrm>
            <a:off x="9031350" y="4902224"/>
            <a:ext cx="2560601" cy="349684"/>
            <a:chOff x="7180523" y="5175411"/>
            <a:chExt cx="1920951" cy="349684"/>
          </a:xfrm>
          <a:scene3d>
            <a:camera prst="perspectiveHeroicExtremeRightFacing"/>
            <a:lightRig rig="threePt" dir="t"/>
          </a:scene3d>
        </p:grpSpPr>
        <p:sp>
          <p:nvSpPr>
            <p:cNvPr id="20" name="Can 19"/>
            <p:cNvSpPr/>
            <p:nvPr/>
          </p:nvSpPr>
          <p:spPr bwMode="auto">
            <a:xfrm>
              <a:off x="7818477" y="5175411"/>
              <a:ext cx="318977" cy="349684"/>
            </a:xfrm>
            <a:prstGeom prst="can">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21" name="Can 20"/>
            <p:cNvSpPr/>
            <p:nvPr/>
          </p:nvSpPr>
          <p:spPr bwMode="auto">
            <a:xfrm>
              <a:off x="7499500" y="5175411"/>
              <a:ext cx="318977" cy="349684"/>
            </a:xfrm>
            <a:prstGeom prst="can">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22" name="Can 21"/>
            <p:cNvSpPr/>
            <p:nvPr/>
          </p:nvSpPr>
          <p:spPr bwMode="auto">
            <a:xfrm>
              <a:off x="7180523" y="5175411"/>
              <a:ext cx="318977" cy="349684"/>
            </a:xfrm>
            <a:prstGeom prst="can">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23" name="Can 22"/>
            <p:cNvSpPr/>
            <p:nvPr/>
          </p:nvSpPr>
          <p:spPr bwMode="auto">
            <a:xfrm>
              <a:off x="8782497" y="5175411"/>
              <a:ext cx="318977" cy="349684"/>
            </a:xfrm>
            <a:prstGeom prst="can">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24" name="Can 23"/>
            <p:cNvSpPr/>
            <p:nvPr/>
          </p:nvSpPr>
          <p:spPr bwMode="auto">
            <a:xfrm>
              <a:off x="8463520" y="5175411"/>
              <a:ext cx="318977" cy="349684"/>
            </a:xfrm>
            <a:prstGeom prst="can">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25" name="Can 24"/>
            <p:cNvSpPr/>
            <p:nvPr/>
          </p:nvSpPr>
          <p:spPr bwMode="auto">
            <a:xfrm>
              <a:off x="8144543" y="5175411"/>
              <a:ext cx="318977" cy="349684"/>
            </a:xfrm>
            <a:prstGeom prst="can">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grpSp>
      <p:grpSp>
        <p:nvGrpSpPr>
          <p:cNvPr id="26" name="Group 25"/>
          <p:cNvGrpSpPr/>
          <p:nvPr/>
        </p:nvGrpSpPr>
        <p:grpSpPr>
          <a:xfrm>
            <a:off x="9234497" y="5054624"/>
            <a:ext cx="2560601" cy="349684"/>
            <a:chOff x="7180523" y="5175411"/>
            <a:chExt cx="1920951" cy="349684"/>
          </a:xfrm>
          <a:scene3d>
            <a:camera prst="perspectiveHeroicExtremeRightFacing"/>
            <a:lightRig rig="threePt" dir="t"/>
          </a:scene3d>
        </p:grpSpPr>
        <p:sp>
          <p:nvSpPr>
            <p:cNvPr id="27" name="Can 26"/>
            <p:cNvSpPr/>
            <p:nvPr/>
          </p:nvSpPr>
          <p:spPr bwMode="auto">
            <a:xfrm>
              <a:off x="7818477" y="5175411"/>
              <a:ext cx="318977" cy="349684"/>
            </a:xfrm>
            <a:prstGeom prst="can">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28" name="Can 27"/>
            <p:cNvSpPr/>
            <p:nvPr/>
          </p:nvSpPr>
          <p:spPr bwMode="auto">
            <a:xfrm>
              <a:off x="7499500" y="5175411"/>
              <a:ext cx="318977" cy="349684"/>
            </a:xfrm>
            <a:prstGeom prst="can">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29" name="Can 28"/>
            <p:cNvSpPr/>
            <p:nvPr/>
          </p:nvSpPr>
          <p:spPr bwMode="auto">
            <a:xfrm>
              <a:off x="7180523" y="5175411"/>
              <a:ext cx="318977" cy="349684"/>
            </a:xfrm>
            <a:prstGeom prst="can">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30" name="Can 29"/>
            <p:cNvSpPr/>
            <p:nvPr/>
          </p:nvSpPr>
          <p:spPr bwMode="auto">
            <a:xfrm>
              <a:off x="8782497" y="5175411"/>
              <a:ext cx="318977" cy="349684"/>
            </a:xfrm>
            <a:prstGeom prst="can">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31" name="Can 30"/>
            <p:cNvSpPr/>
            <p:nvPr/>
          </p:nvSpPr>
          <p:spPr bwMode="auto">
            <a:xfrm>
              <a:off x="8463520" y="5175411"/>
              <a:ext cx="318977" cy="349684"/>
            </a:xfrm>
            <a:prstGeom prst="can">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32" name="Can 31"/>
            <p:cNvSpPr/>
            <p:nvPr/>
          </p:nvSpPr>
          <p:spPr bwMode="auto">
            <a:xfrm>
              <a:off x="8144543" y="5175411"/>
              <a:ext cx="318977" cy="349684"/>
            </a:xfrm>
            <a:prstGeom prst="can">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grpSp>
      <p:grpSp>
        <p:nvGrpSpPr>
          <p:cNvPr id="33" name="Group 32"/>
          <p:cNvGrpSpPr/>
          <p:nvPr/>
        </p:nvGrpSpPr>
        <p:grpSpPr>
          <a:xfrm>
            <a:off x="9437644" y="5207024"/>
            <a:ext cx="2560601" cy="349684"/>
            <a:chOff x="7180523" y="5175411"/>
            <a:chExt cx="1920951" cy="349684"/>
          </a:xfrm>
          <a:scene3d>
            <a:camera prst="perspectiveHeroicExtremeRightFacing"/>
            <a:lightRig rig="threePt" dir="t"/>
          </a:scene3d>
        </p:grpSpPr>
        <p:sp>
          <p:nvSpPr>
            <p:cNvPr id="34" name="Can 33"/>
            <p:cNvSpPr/>
            <p:nvPr/>
          </p:nvSpPr>
          <p:spPr bwMode="auto">
            <a:xfrm>
              <a:off x="7818477" y="5175411"/>
              <a:ext cx="318977" cy="349684"/>
            </a:xfrm>
            <a:prstGeom prst="can">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35" name="Can 34"/>
            <p:cNvSpPr/>
            <p:nvPr/>
          </p:nvSpPr>
          <p:spPr bwMode="auto">
            <a:xfrm>
              <a:off x="7499500" y="5175411"/>
              <a:ext cx="318977" cy="349684"/>
            </a:xfrm>
            <a:prstGeom prst="can">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36" name="Can 35"/>
            <p:cNvSpPr/>
            <p:nvPr/>
          </p:nvSpPr>
          <p:spPr bwMode="auto">
            <a:xfrm>
              <a:off x="7180523" y="5175411"/>
              <a:ext cx="318977" cy="349684"/>
            </a:xfrm>
            <a:prstGeom prst="can">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37" name="Can 36"/>
            <p:cNvSpPr/>
            <p:nvPr/>
          </p:nvSpPr>
          <p:spPr bwMode="auto">
            <a:xfrm>
              <a:off x="8782497" y="5175411"/>
              <a:ext cx="318977" cy="349684"/>
            </a:xfrm>
            <a:prstGeom prst="can">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38" name="Can 37"/>
            <p:cNvSpPr/>
            <p:nvPr/>
          </p:nvSpPr>
          <p:spPr bwMode="auto">
            <a:xfrm>
              <a:off x="8463520" y="5175411"/>
              <a:ext cx="318977" cy="349684"/>
            </a:xfrm>
            <a:prstGeom prst="can">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39" name="Can 38"/>
            <p:cNvSpPr/>
            <p:nvPr/>
          </p:nvSpPr>
          <p:spPr bwMode="auto">
            <a:xfrm>
              <a:off x="8144543" y="5175411"/>
              <a:ext cx="318977" cy="349684"/>
            </a:xfrm>
            <a:prstGeom prst="can">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grpSp>
      <p:sp>
        <p:nvSpPr>
          <p:cNvPr id="40" name="Can 39"/>
          <p:cNvSpPr/>
          <p:nvPr/>
        </p:nvSpPr>
        <p:spPr bwMode="auto">
          <a:xfrm>
            <a:off x="9125846" y="4498487"/>
            <a:ext cx="907076" cy="699367"/>
          </a:xfrm>
          <a:prstGeom prst="can">
            <a:avLst/>
          </a:prstGeom>
          <a:solidFill>
            <a:schemeClr val="accent3"/>
          </a:solidFill>
          <a:ln>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rgbClr val="FFFFFF"/>
                    </a:gs>
                    <a:gs pos="100000">
                      <a:srgbClr val="FFFFFF"/>
                    </a:gs>
                  </a:gsLst>
                  <a:lin ang="5400000" scaled="0"/>
                </a:gradFill>
              </a:rPr>
              <a:t>SQL Database</a:t>
            </a:r>
          </a:p>
        </p:txBody>
      </p:sp>
      <p:sp>
        <p:nvSpPr>
          <p:cNvPr id="41" name="Right Arrow 40"/>
          <p:cNvSpPr/>
          <p:nvPr/>
        </p:nvSpPr>
        <p:spPr bwMode="auto">
          <a:xfrm>
            <a:off x="2695490" y="4817600"/>
            <a:ext cx="696896" cy="739109"/>
          </a:xfrm>
          <a:prstGeom prst="rightArrow">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42" name="Cloud Callout 41"/>
          <p:cNvSpPr/>
          <p:nvPr/>
        </p:nvSpPr>
        <p:spPr bwMode="auto">
          <a:xfrm>
            <a:off x="39217" y="4437593"/>
            <a:ext cx="2822138" cy="1520520"/>
          </a:xfrm>
          <a:prstGeom prst="cloudCallout">
            <a:avLst>
              <a:gd name="adj1" fmla="val 36719"/>
              <a:gd name="adj2" fmla="val -4360"/>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Larger User Traffic</a:t>
            </a:r>
          </a:p>
        </p:txBody>
      </p:sp>
      <p:grpSp>
        <p:nvGrpSpPr>
          <p:cNvPr id="43" name="Group 42"/>
          <p:cNvGrpSpPr/>
          <p:nvPr/>
        </p:nvGrpSpPr>
        <p:grpSpPr>
          <a:xfrm>
            <a:off x="9791973" y="5359758"/>
            <a:ext cx="2560601" cy="349684"/>
            <a:chOff x="7180523" y="5175411"/>
            <a:chExt cx="1920951" cy="349684"/>
          </a:xfrm>
          <a:scene3d>
            <a:camera prst="perspectiveHeroicExtremeRightFacing"/>
            <a:lightRig rig="threePt" dir="t"/>
          </a:scene3d>
        </p:grpSpPr>
        <p:sp>
          <p:nvSpPr>
            <p:cNvPr id="44" name="Can 43"/>
            <p:cNvSpPr/>
            <p:nvPr/>
          </p:nvSpPr>
          <p:spPr bwMode="auto">
            <a:xfrm>
              <a:off x="7818477" y="5175411"/>
              <a:ext cx="318977" cy="349684"/>
            </a:xfrm>
            <a:prstGeom prst="can">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45" name="Can 44"/>
            <p:cNvSpPr/>
            <p:nvPr/>
          </p:nvSpPr>
          <p:spPr bwMode="auto">
            <a:xfrm>
              <a:off x="7499500" y="5175411"/>
              <a:ext cx="318977" cy="349684"/>
            </a:xfrm>
            <a:prstGeom prst="can">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46" name="Can 45"/>
            <p:cNvSpPr/>
            <p:nvPr/>
          </p:nvSpPr>
          <p:spPr bwMode="auto">
            <a:xfrm>
              <a:off x="7180523" y="5175411"/>
              <a:ext cx="318977" cy="349684"/>
            </a:xfrm>
            <a:prstGeom prst="can">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47" name="Can 46"/>
            <p:cNvSpPr/>
            <p:nvPr/>
          </p:nvSpPr>
          <p:spPr bwMode="auto">
            <a:xfrm>
              <a:off x="8782497" y="5175411"/>
              <a:ext cx="318977" cy="349684"/>
            </a:xfrm>
            <a:prstGeom prst="can">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48" name="Can 47"/>
            <p:cNvSpPr/>
            <p:nvPr/>
          </p:nvSpPr>
          <p:spPr bwMode="auto">
            <a:xfrm>
              <a:off x="8463520" y="5175411"/>
              <a:ext cx="318977" cy="349684"/>
            </a:xfrm>
            <a:prstGeom prst="can">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49" name="Can 48"/>
            <p:cNvSpPr/>
            <p:nvPr/>
          </p:nvSpPr>
          <p:spPr bwMode="auto">
            <a:xfrm>
              <a:off x="8144543" y="5175411"/>
              <a:ext cx="318977" cy="349684"/>
            </a:xfrm>
            <a:prstGeom prst="can">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grpSp>
      <p:grpSp>
        <p:nvGrpSpPr>
          <p:cNvPr id="50" name="Group 49"/>
          <p:cNvGrpSpPr/>
          <p:nvPr/>
        </p:nvGrpSpPr>
        <p:grpSpPr>
          <a:xfrm>
            <a:off x="9868120" y="5512158"/>
            <a:ext cx="2560601" cy="349684"/>
            <a:chOff x="7180523" y="5175411"/>
            <a:chExt cx="1920951" cy="349684"/>
          </a:xfrm>
          <a:scene3d>
            <a:camera prst="perspectiveHeroicExtremeRightFacing"/>
            <a:lightRig rig="threePt" dir="t"/>
          </a:scene3d>
        </p:grpSpPr>
        <p:sp>
          <p:nvSpPr>
            <p:cNvPr id="51" name="Can 50"/>
            <p:cNvSpPr/>
            <p:nvPr/>
          </p:nvSpPr>
          <p:spPr bwMode="auto">
            <a:xfrm>
              <a:off x="7818477" y="5175411"/>
              <a:ext cx="318977" cy="349684"/>
            </a:xfrm>
            <a:prstGeom prst="can">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52" name="Can 51"/>
            <p:cNvSpPr/>
            <p:nvPr/>
          </p:nvSpPr>
          <p:spPr bwMode="auto">
            <a:xfrm>
              <a:off x="7499500" y="5175411"/>
              <a:ext cx="318977" cy="349684"/>
            </a:xfrm>
            <a:prstGeom prst="can">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53" name="Can 52"/>
            <p:cNvSpPr/>
            <p:nvPr/>
          </p:nvSpPr>
          <p:spPr bwMode="auto">
            <a:xfrm>
              <a:off x="7180523" y="5175411"/>
              <a:ext cx="318977" cy="349684"/>
            </a:xfrm>
            <a:prstGeom prst="can">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54" name="Can 53"/>
            <p:cNvSpPr/>
            <p:nvPr/>
          </p:nvSpPr>
          <p:spPr bwMode="auto">
            <a:xfrm>
              <a:off x="8782497" y="5175411"/>
              <a:ext cx="318977" cy="349684"/>
            </a:xfrm>
            <a:prstGeom prst="can">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55" name="Can 54"/>
            <p:cNvSpPr/>
            <p:nvPr/>
          </p:nvSpPr>
          <p:spPr bwMode="auto">
            <a:xfrm>
              <a:off x="8463520" y="5175411"/>
              <a:ext cx="318977" cy="349684"/>
            </a:xfrm>
            <a:prstGeom prst="can">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56" name="Can 55"/>
            <p:cNvSpPr/>
            <p:nvPr/>
          </p:nvSpPr>
          <p:spPr bwMode="auto">
            <a:xfrm>
              <a:off x="8144543" y="5175411"/>
              <a:ext cx="318977" cy="349684"/>
            </a:xfrm>
            <a:prstGeom prst="can">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grpSp>
      <p:grpSp>
        <p:nvGrpSpPr>
          <p:cNvPr id="85" name="Group 84"/>
          <p:cNvGrpSpPr/>
          <p:nvPr/>
        </p:nvGrpSpPr>
        <p:grpSpPr>
          <a:xfrm>
            <a:off x="4094396" y="4577479"/>
            <a:ext cx="1672419" cy="1261423"/>
            <a:chOff x="4094396" y="4577479"/>
            <a:chExt cx="1672419" cy="1261423"/>
          </a:xfrm>
        </p:grpSpPr>
        <p:sp>
          <p:nvSpPr>
            <p:cNvPr id="57" name="Rectangle 56"/>
            <p:cNvSpPr/>
            <p:nvPr/>
          </p:nvSpPr>
          <p:spPr bwMode="auto">
            <a:xfrm>
              <a:off x="4094396" y="4577479"/>
              <a:ext cx="1247227" cy="972555"/>
            </a:xfrm>
            <a:prstGeom prst="rect">
              <a:avLst/>
            </a:prstGeom>
            <a:solidFill>
              <a:schemeClr val="accent3"/>
            </a:solidFill>
            <a:ln>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gradFill>
                    <a:gsLst>
                      <a:gs pos="0">
                        <a:srgbClr val="FFFFFF"/>
                      </a:gs>
                      <a:gs pos="100000">
                        <a:srgbClr val="FFFFFF"/>
                      </a:gs>
                    </a:gsLst>
                    <a:lin ang="5400000" scaled="0"/>
                  </a:gradFill>
                </a:rPr>
                <a:t>Front</a:t>
              </a:r>
            </a:p>
            <a:p>
              <a:pPr algn="ctr" defTabSz="914099" fontAlgn="base">
                <a:spcBef>
                  <a:spcPct val="0"/>
                </a:spcBef>
                <a:spcAft>
                  <a:spcPct val="0"/>
                </a:spcAft>
              </a:pPr>
              <a:r>
                <a:rPr lang="en-US" dirty="0">
                  <a:gradFill>
                    <a:gsLst>
                      <a:gs pos="0">
                        <a:srgbClr val="FFFFFF"/>
                      </a:gs>
                      <a:gs pos="100000">
                        <a:srgbClr val="FFFFFF"/>
                      </a:gs>
                    </a:gsLst>
                    <a:lin ang="5400000" scaled="0"/>
                  </a:gradFill>
                </a:rPr>
                <a:t>Tier</a:t>
              </a:r>
            </a:p>
          </p:txBody>
        </p:sp>
        <p:sp>
          <p:nvSpPr>
            <p:cNvPr id="58" name="Rectangle 57"/>
            <p:cNvSpPr/>
            <p:nvPr/>
          </p:nvSpPr>
          <p:spPr bwMode="auto">
            <a:xfrm>
              <a:off x="4212502" y="4666081"/>
              <a:ext cx="1247227" cy="972555"/>
            </a:xfrm>
            <a:prstGeom prst="rect">
              <a:avLst/>
            </a:prstGeom>
            <a:solidFill>
              <a:schemeClr val="accent3"/>
            </a:solidFill>
            <a:ln>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gradFill>
                    <a:gsLst>
                      <a:gs pos="0">
                        <a:srgbClr val="FFFFFF"/>
                      </a:gs>
                      <a:gs pos="100000">
                        <a:srgbClr val="FFFFFF"/>
                      </a:gs>
                    </a:gsLst>
                    <a:lin ang="5400000" scaled="0"/>
                  </a:gradFill>
                </a:rPr>
                <a:t>Front</a:t>
              </a:r>
            </a:p>
            <a:p>
              <a:pPr algn="ctr" defTabSz="914099" fontAlgn="base">
                <a:spcBef>
                  <a:spcPct val="0"/>
                </a:spcBef>
                <a:spcAft>
                  <a:spcPct val="0"/>
                </a:spcAft>
              </a:pPr>
              <a:r>
                <a:rPr lang="en-US" dirty="0">
                  <a:gradFill>
                    <a:gsLst>
                      <a:gs pos="0">
                        <a:srgbClr val="FFFFFF"/>
                      </a:gs>
                      <a:gs pos="100000">
                        <a:srgbClr val="FFFFFF"/>
                      </a:gs>
                    </a:gsLst>
                    <a:lin ang="5400000" scaled="0"/>
                  </a:gradFill>
                </a:rPr>
                <a:t>Tier</a:t>
              </a:r>
            </a:p>
          </p:txBody>
        </p:sp>
        <p:sp>
          <p:nvSpPr>
            <p:cNvPr id="59" name="Rectangle 58"/>
            <p:cNvSpPr/>
            <p:nvPr/>
          </p:nvSpPr>
          <p:spPr bwMode="auto">
            <a:xfrm>
              <a:off x="4358954" y="4775949"/>
              <a:ext cx="1247227" cy="972555"/>
            </a:xfrm>
            <a:prstGeom prst="rect">
              <a:avLst/>
            </a:prstGeom>
            <a:solidFill>
              <a:schemeClr val="accent3"/>
            </a:solidFill>
            <a:ln>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gradFill>
                    <a:gsLst>
                      <a:gs pos="0">
                        <a:srgbClr val="FFFFFF"/>
                      </a:gs>
                      <a:gs pos="100000">
                        <a:srgbClr val="FFFFFF"/>
                      </a:gs>
                    </a:gsLst>
                    <a:lin ang="5400000" scaled="0"/>
                  </a:gradFill>
                </a:rPr>
                <a:t>Front</a:t>
              </a:r>
            </a:p>
            <a:p>
              <a:pPr algn="ctr" defTabSz="914099" fontAlgn="base">
                <a:spcBef>
                  <a:spcPct val="0"/>
                </a:spcBef>
                <a:spcAft>
                  <a:spcPct val="0"/>
                </a:spcAft>
              </a:pPr>
              <a:r>
                <a:rPr lang="en-US" dirty="0">
                  <a:gradFill>
                    <a:gsLst>
                      <a:gs pos="0">
                        <a:srgbClr val="FFFFFF"/>
                      </a:gs>
                      <a:gs pos="100000">
                        <a:srgbClr val="FFFFFF"/>
                      </a:gs>
                    </a:gsLst>
                    <a:lin ang="5400000" scaled="0"/>
                  </a:gradFill>
                </a:rPr>
                <a:t>Tier</a:t>
              </a:r>
            </a:p>
          </p:txBody>
        </p:sp>
        <p:sp>
          <p:nvSpPr>
            <p:cNvPr id="60" name="Rectangle 59"/>
            <p:cNvSpPr/>
            <p:nvPr/>
          </p:nvSpPr>
          <p:spPr bwMode="auto">
            <a:xfrm>
              <a:off x="4519588" y="4866347"/>
              <a:ext cx="1247227" cy="972555"/>
            </a:xfrm>
            <a:prstGeom prst="rect">
              <a:avLst/>
            </a:prstGeom>
            <a:solidFill>
              <a:schemeClr val="accent3"/>
            </a:solidFill>
            <a:ln>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Front</a:t>
              </a:r>
            </a:p>
            <a:p>
              <a:pPr algn="ctr" defTabSz="914099" fontAlgn="base">
                <a:spcBef>
                  <a:spcPct val="0"/>
                </a:spcBef>
                <a:spcAft>
                  <a:spcPct val="0"/>
                </a:spcAft>
              </a:pPr>
              <a:r>
                <a:rPr lang="en-US" dirty="0" smtClean="0">
                  <a:gradFill>
                    <a:gsLst>
                      <a:gs pos="0">
                        <a:srgbClr val="FFFFFF"/>
                      </a:gs>
                      <a:gs pos="100000">
                        <a:srgbClr val="FFFFFF"/>
                      </a:gs>
                    </a:gsLst>
                    <a:lin ang="5400000" scaled="0"/>
                  </a:gradFill>
                </a:rPr>
                <a:t>Tier</a:t>
              </a:r>
            </a:p>
          </p:txBody>
        </p:sp>
      </p:grpSp>
      <p:grpSp>
        <p:nvGrpSpPr>
          <p:cNvPr id="86" name="Group 85"/>
          <p:cNvGrpSpPr/>
          <p:nvPr/>
        </p:nvGrpSpPr>
        <p:grpSpPr>
          <a:xfrm>
            <a:off x="6933731" y="4567161"/>
            <a:ext cx="1672419" cy="1261423"/>
            <a:chOff x="6933731" y="4567161"/>
            <a:chExt cx="1672419" cy="1261423"/>
          </a:xfrm>
        </p:grpSpPr>
        <p:sp>
          <p:nvSpPr>
            <p:cNvPr id="61" name="Rectangle 60"/>
            <p:cNvSpPr/>
            <p:nvPr/>
          </p:nvSpPr>
          <p:spPr bwMode="auto">
            <a:xfrm>
              <a:off x="6933731" y="4567161"/>
              <a:ext cx="1247227" cy="972555"/>
            </a:xfrm>
            <a:prstGeom prst="rect">
              <a:avLst/>
            </a:prstGeom>
            <a:solidFill>
              <a:schemeClr val="accent4"/>
            </a:solidFill>
            <a:ln>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gradFill>
                    <a:gsLst>
                      <a:gs pos="0">
                        <a:srgbClr val="FFFFFF"/>
                      </a:gs>
                      <a:gs pos="100000">
                        <a:srgbClr val="FFFFFF"/>
                      </a:gs>
                    </a:gsLst>
                    <a:lin ang="5400000" scaled="0"/>
                  </a:gradFill>
                </a:rPr>
                <a:t>Front</a:t>
              </a:r>
            </a:p>
            <a:p>
              <a:pPr algn="ctr" defTabSz="914099" fontAlgn="base">
                <a:spcBef>
                  <a:spcPct val="0"/>
                </a:spcBef>
                <a:spcAft>
                  <a:spcPct val="0"/>
                </a:spcAft>
              </a:pPr>
              <a:r>
                <a:rPr lang="en-US" sz="1600" dirty="0">
                  <a:gradFill>
                    <a:gsLst>
                      <a:gs pos="0">
                        <a:srgbClr val="FFFFFF"/>
                      </a:gs>
                      <a:gs pos="100000">
                        <a:srgbClr val="FFFFFF"/>
                      </a:gs>
                    </a:gsLst>
                    <a:lin ang="5400000" scaled="0"/>
                  </a:gradFill>
                </a:rPr>
                <a:t>Tier</a:t>
              </a:r>
            </a:p>
          </p:txBody>
        </p:sp>
        <p:sp>
          <p:nvSpPr>
            <p:cNvPr id="62" name="Rectangle 61"/>
            <p:cNvSpPr/>
            <p:nvPr/>
          </p:nvSpPr>
          <p:spPr bwMode="auto">
            <a:xfrm>
              <a:off x="7051837" y="4655763"/>
              <a:ext cx="1247227" cy="972555"/>
            </a:xfrm>
            <a:prstGeom prst="rect">
              <a:avLst/>
            </a:prstGeom>
            <a:solidFill>
              <a:schemeClr val="accent4"/>
            </a:solidFill>
            <a:ln>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gradFill>
                    <a:gsLst>
                      <a:gs pos="0">
                        <a:srgbClr val="FFFFFF"/>
                      </a:gs>
                      <a:gs pos="100000">
                        <a:srgbClr val="FFFFFF"/>
                      </a:gs>
                    </a:gsLst>
                    <a:lin ang="5400000" scaled="0"/>
                  </a:gradFill>
                </a:rPr>
                <a:t>Front</a:t>
              </a:r>
            </a:p>
            <a:p>
              <a:pPr algn="ctr" defTabSz="914099" fontAlgn="base">
                <a:spcBef>
                  <a:spcPct val="0"/>
                </a:spcBef>
                <a:spcAft>
                  <a:spcPct val="0"/>
                </a:spcAft>
              </a:pPr>
              <a:r>
                <a:rPr lang="en-US" sz="1600" dirty="0">
                  <a:gradFill>
                    <a:gsLst>
                      <a:gs pos="0">
                        <a:srgbClr val="FFFFFF"/>
                      </a:gs>
                      <a:gs pos="100000">
                        <a:srgbClr val="FFFFFF"/>
                      </a:gs>
                    </a:gsLst>
                    <a:lin ang="5400000" scaled="0"/>
                  </a:gradFill>
                </a:rPr>
                <a:t>Tier</a:t>
              </a:r>
            </a:p>
          </p:txBody>
        </p:sp>
        <p:sp>
          <p:nvSpPr>
            <p:cNvPr id="63" name="Rectangle 62"/>
            <p:cNvSpPr/>
            <p:nvPr/>
          </p:nvSpPr>
          <p:spPr bwMode="auto">
            <a:xfrm>
              <a:off x="7198289" y="4765631"/>
              <a:ext cx="1247227" cy="972555"/>
            </a:xfrm>
            <a:prstGeom prst="rect">
              <a:avLst/>
            </a:prstGeom>
            <a:solidFill>
              <a:schemeClr val="accent4"/>
            </a:solidFill>
            <a:ln>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gradFill>
                    <a:gsLst>
                      <a:gs pos="0">
                        <a:srgbClr val="FFFFFF"/>
                      </a:gs>
                      <a:gs pos="100000">
                        <a:srgbClr val="FFFFFF"/>
                      </a:gs>
                    </a:gsLst>
                    <a:lin ang="5400000" scaled="0"/>
                  </a:gradFill>
                </a:rPr>
                <a:t>Front</a:t>
              </a:r>
            </a:p>
            <a:p>
              <a:pPr algn="ctr" defTabSz="914099" fontAlgn="base">
                <a:spcBef>
                  <a:spcPct val="0"/>
                </a:spcBef>
                <a:spcAft>
                  <a:spcPct val="0"/>
                </a:spcAft>
              </a:pPr>
              <a:r>
                <a:rPr lang="en-US" sz="1600" dirty="0">
                  <a:gradFill>
                    <a:gsLst>
                      <a:gs pos="0">
                        <a:srgbClr val="FFFFFF"/>
                      </a:gs>
                      <a:gs pos="100000">
                        <a:srgbClr val="FFFFFF"/>
                      </a:gs>
                    </a:gsLst>
                    <a:lin ang="5400000" scaled="0"/>
                  </a:gradFill>
                </a:rPr>
                <a:t>Tier</a:t>
              </a:r>
            </a:p>
          </p:txBody>
        </p:sp>
        <p:sp>
          <p:nvSpPr>
            <p:cNvPr id="64" name="Rectangle 63"/>
            <p:cNvSpPr/>
            <p:nvPr/>
          </p:nvSpPr>
          <p:spPr bwMode="auto">
            <a:xfrm>
              <a:off x="7358923" y="4856029"/>
              <a:ext cx="1247227" cy="972555"/>
            </a:xfrm>
            <a:prstGeom prst="rect">
              <a:avLst/>
            </a:prstGeom>
            <a:solidFill>
              <a:schemeClr val="accent4"/>
            </a:solidFill>
            <a:ln>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gradFill>
                    <a:gsLst>
                      <a:gs pos="0">
                        <a:srgbClr val="FFFFFF"/>
                      </a:gs>
                      <a:gs pos="100000">
                        <a:srgbClr val="FFFFFF"/>
                      </a:gs>
                    </a:gsLst>
                    <a:lin ang="5400000" scaled="0"/>
                  </a:gradFill>
                </a:rPr>
                <a:t>Middle</a:t>
              </a:r>
            </a:p>
            <a:p>
              <a:pPr algn="ctr" defTabSz="914099" fontAlgn="base">
                <a:spcBef>
                  <a:spcPct val="0"/>
                </a:spcBef>
                <a:spcAft>
                  <a:spcPct val="0"/>
                </a:spcAft>
              </a:pPr>
              <a:r>
                <a:rPr lang="en-US" sz="1600" dirty="0" smtClean="0">
                  <a:gradFill>
                    <a:gsLst>
                      <a:gs pos="0">
                        <a:srgbClr val="FFFFFF"/>
                      </a:gs>
                      <a:gs pos="100000">
                        <a:srgbClr val="FFFFFF"/>
                      </a:gs>
                    </a:gsLst>
                    <a:lin ang="5400000" scaled="0"/>
                  </a:gradFill>
                </a:rPr>
                <a:t>Tier</a:t>
              </a:r>
            </a:p>
          </p:txBody>
        </p:sp>
      </p:grpSp>
      <p:sp>
        <p:nvSpPr>
          <p:cNvPr id="87" name="Content Placeholder 2"/>
          <p:cNvSpPr txBox="1">
            <a:spLocks/>
          </p:cNvSpPr>
          <p:nvPr/>
        </p:nvSpPr>
        <p:spPr>
          <a:xfrm>
            <a:off x="519112" y="1464702"/>
            <a:ext cx="8881167" cy="2025065"/>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spcBef>
                <a:spcPts val="600"/>
              </a:spcBef>
              <a:buNone/>
            </a:pPr>
            <a:r>
              <a:rPr lang="en-US" spc="-100" dirty="0" smtClean="0">
                <a:solidFill>
                  <a:schemeClr val="accent2">
                    <a:alpha val="99000"/>
                  </a:schemeClr>
                </a:solidFill>
                <a:latin typeface="Segoe UI Light" pitchFamily="34" charset="0"/>
              </a:rPr>
              <a:t>Database Elasticity</a:t>
            </a:r>
            <a:endParaRPr lang="en-US" spc="-50" dirty="0" smtClean="0">
              <a:latin typeface="Segoe UI Light" pitchFamily="34" charset="0"/>
            </a:endParaRPr>
          </a:p>
          <a:p>
            <a:pPr marL="3175" lvl="1" indent="0" defTabSz="914325">
              <a:spcBef>
                <a:spcPts val="600"/>
              </a:spcBef>
              <a:buNone/>
            </a:pPr>
            <a:r>
              <a:rPr lang="en-US" sz="2000" spc="-50" dirty="0" smtClean="0"/>
              <a:t>Extend the scalability model to the database tier</a:t>
            </a:r>
          </a:p>
          <a:p>
            <a:pPr marL="3175" lvl="1" indent="0" defTabSz="914325">
              <a:spcBef>
                <a:spcPts val="600"/>
              </a:spcBef>
              <a:buNone/>
            </a:pPr>
            <a:r>
              <a:rPr lang="en-US" sz="2000" spc="-50" dirty="0" smtClean="0"/>
              <a:t>Add and remove SQL Database nodes via database partitioning (Federations)</a:t>
            </a:r>
          </a:p>
          <a:p>
            <a:pPr marL="3175" lvl="1" indent="0" defTabSz="914325">
              <a:spcBef>
                <a:spcPts val="600"/>
              </a:spcBef>
              <a:buNone/>
            </a:pPr>
            <a:r>
              <a:rPr lang="en-US" sz="2000" spc="-50" dirty="0" smtClean="0"/>
              <a:t>Scale on demand to your traffic without any downtime</a:t>
            </a:r>
          </a:p>
        </p:txBody>
      </p:sp>
    </p:spTree>
    <p:extLst>
      <p:ext uri="{BB962C8B-B14F-4D97-AF65-F5344CB8AC3E}">
        <p14:creationId xmlns:p14="http://schemas.microsoft.com/office/powerpoint/2010/main" val="3757119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500"/>
                                        <p:tgtEl>
                                          <p:spTgt spid="8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par>
                                <p:cTn id="11" presetID="10"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par>
                                <p:cTn id="17" presetID="10" presetClass="entr" presetSubtype="0" fill="hold"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500"/>
                                        <p:tgtEl>
                                          <p:spTgt spid="33"/>
                                        </p:tgtEl>
                                      </p:cBhvr>
                                    </p:animEffect>
                                  </p:childTnLst>
                                </p:cTn>
                              </p:par>
                              <p:par>
                                <p:cTn id="20" presetID="10"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fade">
                                      <p:cBhvr>
                                        <p:cTn id="27" dur="500"/>
                                        <p:tgtEl>
                                          <p:spTgt spid="4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fade">
                                      <p:cBhvr>
                                        <p:cTn id="30" dur="500"/>
                                        <p:tgtEl>
                                          <p:spTgt spid="41"/>
                                        </p:tgtEl>
                                      </p:cBhvr>
                                    </p:animEffect>
                                  </p:childTnLst>
                                </p:cTn>
                              </p:par>
                              <p:par>
                                <p:cTn id="31" presetID="10" presetClass="entr" presetSubtype="0" fill="hold" nodeType="withEffect">
                                  <p:stCondLst>
                                    <p:cond delay="0"/>
                                  </p:stCondLst>
                                  <p:childTnLst>
                                    <p:set>
                                      <p:cBhvr>
                                        <p:cTn id="32" dur="1" fill="hold">
                                          <p:stCondLst>
                                            <p:cond delay="0"/>
                                          </p:stCondLst>
                                        </p:cTn>
                                        <p:tgtEl>
                                          <p:spTgt spid="85"/>
                                        </p:tgtEl>
                                        <p:attrNameLst>
                                          <p:attrName>style.visibility</p:attrName>
                                        </p:attrNameLst>
                                      </p:cBhvr>
                                      <p:to>
                                        <p:strVal val="visible"/>
                                      </p:to>
                                    </p:set>
                                    <p:animEffect transition="in" filter="fade">
                                      <p:cBhvr>
                                        <p:cTn id="33" dur="500"/>
                                        <p:tgtEl>
                                          <p:spTgt spid="85"/>
                                        </p:tgtEl>
                                      </p:cBhvr>
                                    </p:animEffect>
                                  </p:childTnLst>
                                </p:cTn>
                              </p:par>
                              <p:par>
                                <p:cTn id="34" presetID="10" presetClass="entr" presetSubtype="0" fill="hold" nodeType="withEffect">
                                  <p:stCondLst>
                                    <p:cond delay="0"/>
                                  </p:stCondLst>
                                  <p:childTnLst>
                                    <p:set>
                                      <p:cBhvr>
                                        <p:cTn id="35" dur="1" fill="hold">
                                          <p:stCondLst>
                                            <p:cond delay="0"/>
                                          </p:stCondLst>
                                        </p:cTn>
                                        <p:tgtEl>
                                          <p:spTgt spid="86"/>
                                        </p:tgtEl>
                                        <p:attrNameLst>
                                          <p:attrName>style.visibility</p:attrName>
                                        </p:attrNameLst>
                                      </p:cBhvr>
                                      <p:to>
                                        <p:strVal val="visible"/>
                                      </p:to>
                                    </p:set>
                                    <p:animEffect transition="in" filter="fade">
                                      <p:cBhvr>
                                        <p:cTn id="36" dur="500"/>
                                        <p:tgtEl>
                                          <p:spTgt spid="86"/>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fade">
                                      <p:cBhvr>
                                        <p:cTn id="41" dur="500"/>
                                        <p:tgtEl>
                                          <p:spTgt spid="5"/>
                                        </p:tgtEl>
                                      </p:cBhvr>
                                    </p:animEffect>
                                  </p:childTnLst>
                                </p:cTn>
                              </p:par>
                              <p:par>
                                <p:cTn id="42" presetID="10" presetClass="entr" presetSubtype="0" fill="hold" nodeType="withEffect">
                                  <p:stCondLst>
                                    <p:cond delay="0"/>
                                  </p:stCondLst>
                                  <p:childTnLst>
                                    <p:set>
                                      <p:cBhvr>
                                        <p:cTn id="43" dur="1" fill="hold">
                                          <p:stCondLst>
                                            <p:cond delay="0"/>
                                          </p:stCondLst>
                                        </p:cTn>
                                        <p:tgtEl>
                                          <p:spTgt spid="43"/>
                                        </p:tgtEl>
                                        <p:attrNameLst>
                                          <p:attrName>style.visibility</p:attrName>
                                        </p:attrNameLst>
                                      </p:cBhvr>
                                      <p:to>
                                        <p:strVal val="visible"/>
                                      </p:to>
                                    </p:set>
                                    <p:animEffect transition="in" filter="fade">
                                      <p:cBhvr>
                                        <p:cTn id="44" dur="500"/>
                                        <p:tgtEl>
                                          <p:spTgt spid="43"/>
                                        </p:tgtEl>
                                      </p:cBhvr>
                                    </p:animEffect>
                                  </p:childTnLst>
                                </p:cTn>
                              </p:par>
                              <p:par>
                                <p:cTn id="45" presetID="10" presetClass="entr" presetSubtype="0" fill="hold" nodeType="withEffect">
                                  <p:stCondLst>
                                    <p:cond delay="0"/>
                                  </p:stCondLst>
                                  <p:childTnLst>
                                    <p:set>
                                      <p:cBhvr>
                                        <p:cTn id="46" dur="1" fill="hold">
                                          <p:stCondLst>
                                            <p:cond delay="0"/>
                                          </p:stCondLst>
                                        </p:cTn>
                                        <p:tgtEl>
                                          <p:spTgt spid="50"/>
                                        </p:tgtEl>
                                        <p:attrNameLst>
                                          <p:attrName>style.visibility</p:attrName>
                                        </p:attrNameLst>
                                      </p:cBhvr>
                                      <p:to>
                                        <p:strVal val="visible"/>
                                      </p:to>
                                    </p:set>
                                    <p:animEffect transition="in" filter="fade">
                                      <p:cBhvr>
                                        <p:cTn id="47"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en-US" dirty="0" smtClean="0"/>
              <a:t>Why Use SQL Federation?</a:t>
            </a:r>
            <a:endParaRPr lang="en-US" dirty="0"/>
          </a:p>
        </p:txBody>
      </p:sp>
      <p:sp>
        <p:nvSpPr>
          <p:cNvPr id="3" name="Content Placeholder 2"/>
          <p:cNvSpPr>
            <a:spLocks noGrp="1"/>
          </p:cNvSpPr>
          <p:nvPr>
            <p:ph type="body" sz="quarter" idx="10"/>
          </p:nvPr>
        </p:nvSpPr>
        <p:spPr>
          <a:xfrm>
            <a:off x="519112" y="1447799"/>
            <a:ext cx="11149013" cy="2345257"/>
          </a:xfrm>
        </p:spPr>
        <p:txBody>
          <a:bodyPr/>
          <a:lstStyle/>
          <a:p>
            <a:pPr marL="0"/>
            <a:r>
              <a:rPr lang="en-US" sz="2800" dirty="0">
                <a:solidFill>
                  <a:schemeClr val="accent2">
                    <a:alpha val="99000"/>
                  </a:schemeClr>
                </a:solidFill>
              </a:rPr>
              <a:t>Database Scalability</a:t>
            </a:r>
            <a:endParaRPr lang="en-US" sz="2800" dirty="0" smtClean="0"/>
          </a:p>
          <a:p>
            <a:pPr marL="0"/>
            <a:r>
              <a:rPr lang="en-US" sz="2000" dirty="0" smtClean="0">
                <a:latin typeface="+mn-lt"/>
              </a:rPr>
              <a:t>Create </a:t>
            </a:r>
            <a:r>
              <a:rPr lang="en-US" sz="2000" dirty="0">
                <a:latin typeface="+mn-lt"/>
              </a:rPr>
              <a:t>an elastic database tier that can expand and contract with your applications workload without downtime</a:t>
            </a:r>
          </a:p>
          <a:p>
            <a:pPr marL="0" indent="0">
              <a:buNone/>
            </a:pPr>
            <a:r>
              <a:rPr lang="en-US" sz="2000" dirty="0" smtClean="0">
                <a:latin typeface="+mn-lt"/>
              </a:rPr>
              <a:t>Gain practically unlimited scale by harnessing 100s of SQL Database nodes</a:t>
            </a:r>
            <a:endParaRPr lang="en-US" sz="2800" dirty="0" smtClean="0">
              <a:latin typeface="+mn-lt"/>
            </a:endParaRPr>
          </a:p>
          <a:p>
            <a:pPr marL="0" indent="0">
              <a:buNone/>
            </a:pPr>
            <a:endParaRPr lang="en-US" sz="2800" dirty="0" smtClean="0">
              <a:latin typeface="Segoe UI Light" pitchFamily="34" charset="0"/>
            </a:endParaRPr>
          </a:p>
          <a:p>
            <a:endParaRPr lang="en-US" dirty="0"/>
          </a:p>
        </p:txBody>
      </p:sp>
      <p:sp>
        <p:nvSpPr>
          <p:cNvPr id="7" name="Can 6"/>
          <p:cNvSpPr/>
          <p:nvPr/>
        </p:nvSpPr>
        <p:spPr bwMode="auto">
          <a:xfrm rot="21258902">
            <a:off x="9387620" y="3473316"/>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8" name="Can 7"/>
          <p:cNvSpPr/>
          <p:nvPr/>
        </p:nvSpPr>
        <p:spPr bwMode="auto">
          <a:xfrm rot="21258902">
            <a:off x="8911198" y="3520642"/>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9" name="Can 8"/>
          <p:cNvSpPr/>
          <p:nvPr/>
        </p:nvSpPr>
        <p:spPr bwMode="auto">
          <a:xfrm rot="21258902">
            <a:off x="8434776" y="3570499"/>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10" name="Can 9"/>
          <p:cNvSpPr/>
          <p:nvPr/>
        </p:nvSpPr>
        <p:spPr bwMode="auto">
          <a:xfrm rot="21258902">
            <a:off x="7963966" y="3618854"/>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11" name="Can 10"/>
          <p:cNvSpPr/>
          <p:nvPr/>
        </p:nvSpPr>
        <p:spPr bwMode="auto">
          <a:xfrm rot="21258902">
            <a:off x="7487545" y="3660236"/>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12" name="Can 11"/>
          <p:cNvSpPr/>
          <p:nvPr/>
        </p:nvSpPr>
        <p:spPr bwMode="auto">
          <a:xfrm rot="21258902">
            <a:off x="2295656" y="4227239"/>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13" name="Can 12"/>
          <p:cNvSpPr/>
          <p:nvPr/>
        </p:nvSpPr>
        <p:spPr bwMode="auto">
          <a:xfrm rot="21258902">
            <a:off x="7011295" y="3705599"/>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14" name="Can 13"/>
          <p:cNvSpPr/>
          <p:nvPr/>
        </p:nvSpPr>
        <p:spPr bwMode="auto">
          <a:xfrm rot="21258902">
            <a:off x="5125345" y="3917812"/>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15" name="Can 14"/>
          <p:cNvSpPr/>
          <p:nvPr/>
        </p:nvSpPr>
        <p:spPr bwMode="auto">
          <a:xfrm rot="21258902">
            <a:off x="1829696" y="4274865"/>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16" name="Can 15"/>
          <p:cNvSpPr/>
          <p:nvPr/>
        </p:nvSpPr>
        <p:spPr bwMode="auto">
          <a:xfrm rot="21258902">
            <a:off x="4176930" y="4017075"/>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17" name="Can 16"/>
          <p:cNvSpPr/>
          <p:nvPr/>
        </p:nvSpPr>
        <p:spPr bwMode="auto">
          <a:xfrm rot="21258902">
            <a:off x="2772078" y="4178886"/>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18" name="Can 17"/>
          <p:cNvSpPr/>
          <p:nvPr/>
        </p:nvSpPr>
        <p:spPr bwMode="auto">
          <a:xfrm rot="21258902">
            <a:off x="3243135" y="4128061"/>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19" name="Can 18"/>
          <p:cNvSpPr/>
          <p:nvPr/>
        </p:nvSpPr>
        <p:spPr bwMode="auto">
          <a:xfrm rot="21258902">
            <a:off x="3710033" y="4068894"/>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20" name="Can 19"/>
          <p:cNvSpPr/>
          <p:nvPr/>
        </p:nvSpPr>
        <p:spPr bwMode="auto">
          <a:xfrm rot="21258902">
            <a:off x="4647988" y="3963390"/>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21" name="Can 20"/>
          <p:cNvSpPr/>
          <p:nvPr/>
        </p:nvSpPr>
        <p:spPr bwMode="auto">
          <a:xfrm rot="21258902">
            <a:off x="6540065" y="3755485"/>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22" name="Can 21"/>
          <p:cNvSpPr/>
          <p:nvPr/>
        </p:nvSpPr>
        <p:spPr bwMode="auto">
          <a:xfrm rot="21258902">
            <a:off x="6073168" y="3815300"/>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23" name="Can 22"/>
          <p:cNvSpPr/>
          <p:nvPr/>
        </p:nvSpPr>
        <p:spPr bwMode="auto">
          <a:xfrm rot="21258902">
            <a:off x="5595811" y="3862924"/>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24" name="Can 23"/>
          <p:cNvSpPr/>
          <p:nvPr/>
        </p:nvSpPr>
        <p:spPr bwMode="auto">
          <a:xfrm rot="21258902">
            <a:off x="9540020" y="3625716"/>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25" name="Can 24"/>
          <p:cNvSpPr/>
          <p:nvPr/>
        </p:nvSpPr>
        <p:spPr bwMode="auto">
          <a:xfrm rot="21258902">
            <a:off x="9063598" y="3673042"/>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26" name="Can 25"/>
          <p:cNvSpPr/>
          <p:nvPr/>
        </p:nvSpPr>
        <p:spPr bwMode="auto">
          <a:xfrm rot="21258902">
            <a:off x="8587176" y="3722899"/>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27" name="Can 26"/>
          <p:cNvSpPr/>
          <p:nvPr/>
        </p:nvSpPr>
        <p:spPr bwMode="auto">
          <a:xfrm rot="21258902">
            <a:off x="8116366" y="3771254"/>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28" name="Can 27"/>
          <p:cNvSpPr/>
          <p:nvPr/>
        </p:nvSpPr>
        <p:spPr bwMode="auto">
          <a:xfrm rot="21258902">
            <a:off x="7639945" y="3812636"/>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29" name="Can 28"/>
          <p:cNvSpPr/>
          <p:nvPr/>
        </p:nvSpPr>
        <p:spPr bwMode="auto">
          <a:xfrm rot="21258902">
            <a:off x="2448056" y="4379639"/>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30" name="Can 29"/>
          <p:cNvSpPr/>
          <p:nvPr/>
        </p:nvSpPr>
        <p:spPr bwMode="auto">
          <a:xfrm rot="21258902">
            <a:off x="7163695" y="3857999"/>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31" name="Can 30"/>
          <p:cNvSpPr/>
          <p:nvPr/>
        </p:nvSpPr>
        <p:spPr bwMode="auto">
          <a:xfrm rot="21258902">
            <a:off x="5277745" y="4070212"/>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32" name="Can 31"/>
          <p:cNvSpPr/>
          <p:nvPr/>
        </p:nvSpPr>
        <p:spPr bwMode="auto">
          <a:xfrm rot="21258902">
            <a:off x="1982096" y="4427265"/>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33" name="Can 32"/>
          <p:cNvSpPr/>
          <p:nvPr/>
        </p:nvSpPr>
        <p:spPr bwMode="auto">
          <a:xfrm rot="21258902">
            <a:off x="4329330" y="4169475"/>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34" name="Can 33"/>
          <p:cNvSpPr/>
          <p:nvPr/>
        </p:nvSpPr>
        <p:spPr bwMode="auto">
          <a:xfrm rot="21258902">
            <a:off x="2924478" y="4331286"/>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35" name="Can 34"/>
          <p:cNvSpPr/>
          <p:nvPr/>
        </p:nvSpPr>
        <p:spPr bwMode="auto">
          <a:xfrm rot="21258902">
            <a:off x="3395535" y="4280461"/>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36" name="Can 35"/>
          <p:cNvSpPr/>
          <p:nvPr/>
        </p:nvSpPr>
        <p:spPr bwMode="auto">
          <a:xfrm rot="21258902">
            <a:off x="3862433" y="4221294"/>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37" name="Can 36"/>
          <p:cNvSpPr/>
          <p:nvPr/>
        </p:nvSpPr>
        <p:spPr bwMode="auto">
          <a:xfrm rot="21258902">
            <a:off x="4800388" y="4115790"/>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38" name="Can 37"/>
          <p:cNvSpPr/>
          <p:nvPr/>
        </p:nvSpPr>
        <p:spPr bwMode="auto">
          <a:xfrm rot="21258902">
            <a:off x="6692465" y="3907885"/>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39" name="Can 38"/>
          <p:cNvSpPr/>
          <p:nvPr/>
        </p:nvSpPr>
        <p:spPr bwMode="auto">
          <a:xfrm rot="21258902">
            <a:off x="6225568" y="3967700"/>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40" name="Can 39"/>
          <p:cNvSpPr/>
          <p:nvPr/>
        </p:nvSpPr>
        <p:spPr bwMode="auto">
          <a:xfrm rot="21258902">
            <a:off x="5748211" y="4015324"/>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41" name="Can 40"/>
          <p:cNvSpPr/>
          <p:nvPr/>
        </p:nvSpPr>
        <p:spPr bwMode="auto">
          <a:xfrm rot="21258902">
            <a:off x="9692420" y="3778116"/>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42" name="Can 41"/>
          <p:cNvSpPr/>
          <p:nvPr/>
        </p:nvSpPr>
        <p:spPr bwMode="auto">
          <a:xfrm rot="21258902">
            <a:off x="9215998" y="3825442"/>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43" name="Can 42"/>
          <p:cNvSpPr/>
          <p:nvPr/>
        </p:nvSpPr>
        <p:spPr bwMode="auto">
          <a:xfrm rot="21258902">
            <a:off x="8739576" y="3875299"/>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44" name="Can 43"/>
          <p:cNvSpPr/>
          <p:nvPr/>
        </p:nvSpPr>
        <p:spPr bwMode="auto">
          <a:xfrm rot="21258902">
            <a:off x="8268766" y="3923654"/>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45" name="Can 44"/>
          <p:cNvSpPr/>
          <p:nvPr/>
        </p:nvSpPr>
        <p:spPr bwMode="auto">
          <a:xfrm rot="21258902">
            <a:off x="7792345" y="3965036"/>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46" name="Can 45"/>
          <p:cNvSpPr/>
          <p:nvPr/>
        </p:nvSpPr>
        <p:spPr bwMode="auto">
          <a:xfrm rot="21258902">
            <a:off x="2600456" y="4532039"/>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47" name="Can 46"/>
          <p:cNvSpPr/>
          <p:nvPr/>
        </p:nvSpPr>
        <p:spPr bwMode="auto">
          <a:xfrm rot="21258902">
            <a:off x="7316095" y="4010399"/>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48" name="Can 47"/>
          <p:cNvSpPr/>
          <p:nvPr/>
        </p:nvSpPr>
        <p:spPr bwMode="auto">
          <a:xfrm rot="21258902">
            <a:off x="5430145" y="4222612"/>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49" name="Can 48"/>
          <p:cNvSpPr/>
          <p:nvPr/>
        </p:nvSpPr>
        <p:spPr bwMode="auto">
          <a:xfrm rot="21258902">
            <a:off x="2134496" y="4579665"/>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50" name="Can 49"/>
          <p:cNvSpPr/>
          <p:nvPr/>
        </p:nvSpPr>
        <p:spPr bwMode="auto">
          <a:xfrm rot="21258902">
            <a:off x="4481730" y="4321875"/>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51" name="Can 50"/>
          <p:cNvSpPr/>
          <p:nvPr/>
        </p:nvSpPr>
        <p:spPr bwMode="auto">
          <a:xfrm rot="21258902">
            <a:off x="3076878" y="4483686"/>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52" name="Can 51"/>
          <p:cNvSpPr/>
          <p:nvPr/>
        </p:nvSpPr>
        <p:spPr bwMode="auto">
          <a:xfrm rot="21258902">
            <a:off x="3547935" y="4432861"/>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53" name="Can 52"/>
          <p:cNvSpPr/>
          <p:nvPr/>
        </p:nvSpPr>
        <p:spPr bwMode="auto">
          <a:xfrm rot="21258902">
            <a:off x="4014833" y="4373694"/>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54" name="Can 53"/>
          <p:cNvSpPr/>
          <p:nvPr/>
        </p:nvSpPr>
        <p:spPr bwMode="auto">
          <a:xfrm rot="21258902">
            <a:off x="4952788" y="4268190"/>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55" name="Can 54"/>
          <p:cNvSpPr/>
          <p:nvPr/>
        </p:nvSpPr>
        <p:spPr bwMode="auto">
          <a:xfrm rot="21258902">
            <a:off x="6844865" y="4060285"/>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56" name="Can 55"/>
          <p:cNvSpPr/>
          <p:nvPr/>
        </p:nvSpPr>
        <p:spPr bwMode="auto">
          <a:xfrm rot="21258902">
            <a:off x="6377968" y="4120100"/>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57" name="Can 56"/>
          <p:cNvSpPr/>
          <p:nvPr/>
        </p:nvSpPr>
        <p:spPr bwMode="auto">
          <a:xfrm rot="21258902">
            <a:off x="5900611" y="4167724"/>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58" name="Can 57"/>
          <p:cNvSpPr/>
          <p:nvPr/>
        </p:nvSpPr>
        <p:spPr bwMode="auto">
          <a:xfrm rot="21258902">
            <a:off x="9844820" y="3930516"/>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59" name="Can 58"/>
          <p:cNvSpPr/>
          <p:nvPr/>
        </p:nvSpPr>
        <p:spPr bwMode="auto">
          <a:xfrm rot="21258902">
            <a:off x="9368398" y="3977842"/>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60" name="Can 59"/>
          <p:cNvSpPr/>
          <p:nvPr/>
        </p:nvSpPr>
        <p:spPr bwMode="auto">
          <a:xfrm rot="21258902">
            <a:off x="8891976" y="4027699"/>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61" name="Can 60"/>
          <p:cNvSpPr/>
          <p:nvPr/>
        </p:nvSpPr>
        <p:spPr bwMode="auto">
          <a:xfrm rot="21258902">
            <a:off x="8421166" y="4076054"/>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62" name="Can 61"/>
          <p:cNvSpPr/>
          <p:nvPr/>
        </p:nvSpPr>
        <p:spPr bwMode="auto">
          <a:xfrm rot="21258902">
            <a:off x="7944745" y="4117436"/>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63" name="Can 62"/>
          <p:cNvSpPr/>
          <p:nvPr/>
        </p:nvSpPr>
        <p:spPr bwMode="auto">
          <a:xfrm rot="21258902">
            <a:off x="2752856" y="4684439"/>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64" name="Can 63"/>
          <p:cNvSpPr/>
          <p:nvPr/>
        </p:nvSpPr>
        <p:spPr bwMode="auto">
          <a:xfrm rot="21258902">
            <a:off x="7468495" y="4162799"/>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65" name="Can 64"/>
          <p:cNvSpPr/>
          <p:nvPr/>
        </p:nvSpPr>
        <p:spPr bwMode="auto">
          <a:xfrm rot="21258902">
            <a:off x="5582545" y="4375012"/>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66" name="Can 65"/>
          <p:cNvSpPr/>
          <p:nvPr/>
        </p:nvSpPr>
        <p:spPr bwMode="auto">
          <a:xfrm rot="21258902">
            <a:off x="2286896" y="4732065"/>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67" name="Can 66"/>
          <p:cNvSpPr/>
          <p:nvPr/>
        </p:nvSpPr>
        <p:spPr bwMode="auto">
          <a:xfrm rot="21258902">
            <a:off x="4634130" y="4474275"/>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68" name="Can 67"/>
          <p:cNvSpPr/>
          <p:nvPr/>
        </p:nvSpPr>
        <p:spPr bwMode="auto">
          <a:xfrm rot="21258902">
            <a:off x="3229278" y="4636086"/>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69" name="Can 68"/>
          <p:cNvSpPr/>
          <p:nvPr/>
        </p:nvSpPr>
        <p:spPr bwMode="auto">
          <a:xfrm rot="21258902">
            <a:off x="3700335" y="4585261"/>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70" name="Can 69"/>
          <p:cNvSpPr/>
          <p:nvPr/>
        </p:nvSpPr>
        <p:spPr bwMode="auto">
          <a:xfrm rot="21258902">
            <a:off x="4167233" y="4526094"/>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71" name="Can 70"/>
          <p:cNvSpPr/>
          <p:nvPr/>
        </p:nvSpPr>
        <p:spPr bwMode="auto">
          <a:xfrm rot="21258902">
            <a:off x="5105188" y="4420590"/>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72" name="Can 71"/>
          <p:cNvSpPr/>
          <p:nvPr/>
        </p:nvSpPr>
        <p:spPr bwMode="auto">
          <a:xfrm rot="21258902">
            <a:off x="6997265" y="4212685"/>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73" name="Can 72"/>
          <p:cNvSpPr/>
          <p:nvPr/>
        </p:nvSpPr>
        <p:spPr bwMode="auto">
          <a:xfrm rot="21258902">
            <a:off x="6530368" y="4272500"/>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74" name="Can 73"/>
          <p:cNvSpPr/>
          <p:nvPr/>
        </p:nvSpPr>
        <p:spPr bwMode="auto">
          <a:xfrm rot="21258902">
            <a:off x="6053011" y="4320124"/>
            <a:ext cx="453538" cy="349683"/>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300" dirty="0" smtClean="0">
              <a:gradFill>
                <a:gsLst>
                  <a:gs pos="0">
                    <a:srgbClr val="FFFFFF"/>
                  </a:gs>
                  <a:gs pos="100000">
                    <a:srgbClr val="FFFFFF"/>
                  </a:gs>
                </a:gsLst>
                <a:lin ang="5400000" scaled="0"/>
              </a:gradFill>
            </a:endParaRPr>
          </a:p>
        </p:txBody>
      </p:sp>
      <p:sp>
        <p:nvSpPr>
          <p:cNvPr id="5" name="Can 4"/>
          <p:cNvSpPr/>
          <p:nvPr/>
        </p:nvSpPr>
        <p:spPr bwMode="auto">
          <a:xfrm>
            <a:off x="5392861" y="3477343"/>
            <a:ext cx="907076" cy="699367"/>
          </a:xfrm>
          <a:prstGeom prst="can">
            <a:avLst/>
          </a:prstGeom>
          <a:solidFill>
            <a:schemeClr val="accent2"/>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300" dirty="0" smtClean="0">
                <a:gradFill>
                  <a:gsLst>
                    <a:gs pos="0">
                      <a:srgbClr val="FFFFFF"/>
                    </a:gs>
                    <a:gs pos="100000">
                      <a:srgbClr val="FFFFFF"/>
                    </a:gs>
                  </a:gsLst>
                  <a:lin ang="5400000" scaled="0"/>
                </a:gradFill>
              </a:rPr>
              <a:t>SQL Database</a:t>
            </a:r>
          </a:p>
        </p:txBody>
      </p:sp>
    </p:spTree>
    <p:extLst>
      <p:ext uri="{BB962C8B-B14F-4D97-AF65-F5344CB8AC3E}">
        <p14:creationId xmlns:p14="http://schemas.microsoft.com/office/powerpoint/2010/main" val="3960044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500"/>
                                        <p:tgtEl>
                                          <p:spTgt spid="1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500"/>
                                        <p:tgtEl>
                                          <p:spTgt spid="2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500"/>
                                        <p:tgtEl>
                                          <p:spTgt spid="2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500"/>
                                        <p:tgtEl>
                                          <p:spTgt spid="2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fade">
                                      <p:cBhvr>
                                        <p:cTn id="58" dur="500"/>
                                        <p:tgtEl>
                                          <p:spTgt spid="23"/>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fade">
                                      <p:cBhvr>
                                        <p:cTn id="61" dur="500"/>
                                        <p:tgtEl>
                                          <p:spTgt spid="24"/>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fade">
                                      <p:cBhvr>
                                        <p:cTn id="64" dur="500"/>
                                        <p:tgtEl>
                                          <p:spTgt spid="25"/>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fade">
                                      <p:cBhvr>
                                        <p:cTn id="67" dur="500"/>
                                        <p:tgtEl>
                                          <p:spTgt spid="26"/>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fade">
                                      <p:cBhvr>
                                        <p:cTn id="70" dur="500"/>
                                        <p:tgtEl>
                                          <p:spTgt spid="27"/>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8"/>
                                        </p:tgtEl>
                                        <p:attrNameLst>
                                          <p:attrName>style.visibility</p:attrName>
                                        </p:attrNameLst>
                                      </p:cBhvr>
                                      <p:to>
                                        <p:strVal val="visible"/>
                                      </p:to>
                                    </p:set>
                                    <p:animEffect transition="in" filter="fade">
                                      <p:cBhvr>
                                        <p:cTn id="73" dur="500"/>
                                        <p:tgtEl>
                                          <p:spTgt spid="28"/>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fade">
                                      <p:cBhvr>
                                        <p:cTn id="76" dur="500"/>
                                        <p:tgtEl>
                                          <p:spTgt spid="29"/>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0"/>
                                        </p:tgtEl>
                                        <p:attrNameLst>
                                          <p:attrName>style.visibility</p:attrName>
                                        </p:attrNameLst>
                                      </p:cBhvr>
                                      <p:to>
                                        <p:strVal val="visible"/>
                                      </p:to>
                                    </p:set>
                                    <p:animEffect transition="in" filter="fade">
                                      <p:cBhvr>
                                        <p:cTn id="79" dur="500"/>
                                        <p:tgtEl>
                                          <p:spTgt spid="30"/>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31"/>
                                        </p:tgtEl>
                                        <p:attrNameLst>
                                          <p:attrName>style.visibility</p:attrName>
                                        </p:attrNameLst>
                                      </p:cBhvr>
                                      <p:to>
                                        <p:strVal val="visible"/>
                                      </p:to>
                                    </p:set>
                                    <p:animEffect transition="in" filter="fade">
                                      <p:cBhvr>
                                        <p:cTn id="82" dur="500"/>
                                        <p:tgtEl>
                                          <p:spTgt spid="31"/>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32"/>
                                        </p:tgtEl>
                                        <p:attrNameLst>
                                          <p:attrName>style.visibility</p:attrName>
                                        </p:attrNameLst>
                                      </p:cBhvr>
                                      <p:to>
                                        <p:strVal val="visible"/>
                                      </p:to>
                                    </p:set>
                                    <p:animEffect transition="in" filter="fade">
                                      <p:cBhvr>
                                        <p:cTn id="85" dur="500"/>
                                        <p:tgtEl>
                                          <p:spTgt spid="32"/>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3"/>
                                        </p:tgtEl>
                                        <p:attrNameLst>
                                          <p:attrName>style.visibility</p:attrName>
                                        </p:attrNameLst>
                                      </p:cBhvr>
                                      <p:to>
                                        <p:strVal val="visible"/>
                                      </p:to>
                                    </p:set>
                                    <p:animEffect transition="in" filter="fade">
                                      <p:cBhvr>
                                        <p:cTn id="88" dur="500"/>
                                        <p:tgtEl>
                                          <p:spTgt spid="33"/>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34"/>
                                        </p:tgtEl>
                                        <p:attrNameLst>
                                          <p:attrName>style.visibility</p:attrName>
                                        </p:attrNameLst>
                                      </p:cBhvr>
                                      <p:to>
                                        <p:strVal val="visible"/>
                                      </p:to>
                                    </p:set>
                                    <p:animEffect transition="in" filter="fade">
                                      <p:cBhvr>
                                        <p:cTn id="91" dur="500"/>
                                        <p:tgtEl>
                                          <p:spTgt spid="34"/>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35"/>
                                        </p:tgtEl>
                                        <p:attrNameLst>
                                          <p:attrName>style.visibility</p:attrName>
                                        </p:attrNameLst>
                                      </p:cBhvr>
                                      <p:to>
                                        <p:strVal val="visible"/>
                                      </p:to>
                                    </p:set>
                                    <p:animEffect transition="in" filter="fade">
                                      <p:cBhvr>
                                        <p:cTn id="94" dur="500"/>
                                        <p:tgtEl>
                                          <p:spTgt spid="35"/>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36"/>
                                        </p:tgtEl>
                                        <p:attrNameLst>
                                          <p:attrName>style.visibility</p:attrName>
                                        </p:attrNameLst>
                                      </p:cBhvr>
                                      <p:to>
                                        <p:strVal val="visible"/>
                                      </p:to>
                                    </p:set>
                                    <p:animEffect transition="in" filter="fade">
                                      <p:cBhvr>
                                        <p:cTn id="97" dur="500"/>
                                        <p:tgtEl>
                                          <p:spTgt spid="36"/>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37"/>
                                        </p:tgtEl>
                                        <p:attrNameLst>
                                          <p:attrName>style.visibility</p:attrName>
                                        </p:attrNameLst>
                                      </p:cBhvr>
                                      <p:to>
                                        <p:strVal val="visible"/>
                                      </p:to>
                                    </p:set>
                                    <p:animEffect transition="in" filter="fade">
                                      <p:cBhvr>
                                        <p:cTn id="100" dur="500"/>
                                        <p:tgtEl>
                                          <p:spTgt spid="37"/>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38"/>
                                        </p:tgtEl>
                                        <p:attrNameLst>
                                          <p:attrName>style.visibility</p:attrName>
                                        </p:attrNameLst>
                                      </p:cBhvr>
                                      <p:to>
                                        <p:strVal val="visible"/>
                                      </p:to>
                                    </p:set>
                                    <p:animEffect transition="in" filter="fade">
                                      <p:cBhvr>
                                        <p:cTn id="103" dur="500"/>
                                        <p:tgtEl>
                                          <p:spTgt spid="38"/>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39"/>
                                        </p:tgtEl>
                                        <p:attrNameLst>
                                          <p:attrName>style.visibility</p:attrName>
                                        </p:attrNameLst>
                                      </p:cBhvr>
                                      <p:to>
                                        <p:strVal val="visible"/>
                                      </p:to>
                                    </p:set>
                                    <p:animEffect transition="in" filter="fade">
                                      <p:cBhvr>
                                        <p:cTn id="106" dur="500"/>
                                        <p:tgtEl>
                                          <p:spTgt spid="39"/>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40"/>
                                        </p:tgtEl>
                                        <p:attrNameLst>
                                          <p:attrName>style.visibility</p:attrName>
                                        </p:attrNameLst>
                                      </p:cBhvr>
                                      <p:to>
                                        <p:strVal val="visible"/>
                                      </p:to>
                                    </p:set>
                                    <p:animEffect transition="in" filter="fade">
                                      <p:cBhvr>
                                        <p:cTn id="109" dur="500"/>
                                        <p:tgtEl>
                                          <p:spTgt spid="40"/>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41"/>
                                        </p:tgtEl>
                                        <p:attrNameLst>
                                          <p:attrName>style.visibility</p:attrName>
                                        </p:attrNameLst>
                                      </p:cBhvr>
                                      <p:to>
                                        <p:strVal val="visible"/>
                                      </p:to>
                                    </p:set>
                                    <p:animEffect transition="in" filter="fade">
                                      <p:cBhvr>
                                        <p:cTn id="112" dur="500"/>
                                        <p:tgtEl>
                                          <p:spTgt spid="41"/>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42"/>
                                        </p:tgtEl>
                                        <p:attrNameLst>
                                          <p:attrName>style.visibility</p:attrName>
                                        </p:attrNameLst>
                                      </p:cBhvr>
                                      <p:to>
                                        <p:strVal val="visible"/>
                                      </p:to>
                                    </p:set>
                                    <p:animEffect transition="in" filter="fade">
                                      <p:cBhvr>
                                        <p:cTn id="115" dur="500"/>
                                        <p:tgtEl>
                                          <p:spTgt spid="42"/>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43"/>
                                        </p:tgtEl>
                                        <p:attrNameLst>
                                          <p:attrName>style.visibility</p:attrName>
                                        </p:attrNameLst>
                                      </p:cBhvr>
                                      <p:to>
                                        <p:strVal val="visible"/>
                                      </p:to>
                                    </p:set>
                                    <p:animEffect transition="in" filter="fade">
                                      <p:cBhvr>
                                        <p:cTn id="118" dur="500"/>
                                        <p:tgtEl>
                                          <p:spTgt spid="43"/>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44"/>
                                        </p:tgtEl>
                                        <p:attrNameLst>
                                          <p:attrName>style.visibility</p:attrName>
                                        </p:attrNameLst>
                                      </p:cBhvr>
                                      <p:to>
                                        <p:strVal val="visible"/>
                                      </p:to>
                                    </p:set>
                                    <p:animEffect transition="in" filter="fade">
                                      <p:cBhvr>
                                        <p:cTn id="121" dur="500"/>
                                        <p:tgtEl>
                                          <p:spTgt spid="44"/>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45"/>
                                        </p:tgtEl>
                                        <p:attrNameLst>
                                          <p:attrName>style.visibility</p:attrName>
                                        </p:attrNameLst>
                                      </p:cBhvr>
                                      <p:to>
                                        <p:strVal val="visible"/>
                                      </p:to>
                                    </p:set>
                                    <p:animEffect transition="in" filter="fade">
                                      <p:cBhvr>
                                        <p:cTn id="124" dur="500"/>
                                        <p:tgtEl>
                                          <p:spTgt spid="45"/>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46"/>
                                        </p:tgtEl>
                                        <p:attrNameLst>
                                          <p:attrName>style.visibility</p:attrName>
                                        </p:attrNameLst>
                                      </p:cBhvr>
                                      <p:to>
                                        <p:strVal val="visible"/>
                                      </p:to>
                                    </p:set>
                                    <p:animEffect transition="in" filter="fade">
                                      <p:cBhvr>
                                        <p:cTn id="127" dur="500"/>
                                        <p:tgtEl>
                                          <p:spTgt spid="46"/>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47"/>
                                        </p:tgtEl>
                                        <p:attrNameLst>
                                          <p:attrName>style.visibility</p:attrName>
                                        </p:attrNameLst>
                                      </p:cBhvr>
                                      <p:to>
                                        <p:strVal val="visible"/>
                                      </p:to>
                                    </p:set>
                                    <p:animEffect transition="in" filter="fade">
                                      <p:cBhvr>
                                        <p:cTn id="130" dur="500"/>
                                        <p:tgtEl>
                                          <p:spTgt spid="47"/>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48"/>
                                        </p:tgtEl>
                                        <p:attrNameLst>
                                          <p:attrName>style.visibility</p:attrName>
                                        </p:attrNameLst>
                                      </p:cBhvr>
                                      <p:to>
                                        <p:strVal val="visible"/>
                                      </p:to>
                                    </p:set>
                                    <p:animEffect transition="in" filter="fade">
                                      <p:cBhvr>
                                        <p:cTn id="133" dur="500"/>
                                        <p:tgtEl>
                                          <p:spTgt spid="48"/>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49"/>
                                        </p:tgtEl>
                                        <p:attrNameLst>
                                          <p:attrName>style.visibility</p:attrName>
                                        </p:attrNameLst>
                                      </p:cBhvr>
                                      <p:to>
                                        <p:strVal val="visible"/>
                                      </p:to>
                                    </p:set>
                                    <p:animEffect transition="in" filter="fade">
                                      <p:cBhvr>
                                        <p:cTn id="136" dur="500"/>
                                        <p:tgtEl>
                                          <p:spTgt spid="49"/>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50"/>
                                        </p:tgtEl>
                                        <p:attrNameLst>
                                          <p:attrName>style.visibility</p:attrName>
                                        </p:attrNameLst>
                                      </p:cBhvr>
                                      <p:to>
                                        <p:strVal val="visible"/>
                                      </p:to>
                                    </p:set>
                                    <p:animEffect transition="in" filter="fade">
                                      <p:cBhvr>
                                        <p:cTn id="139" dur="500"/>
                                        <p:tgtEl>
                                          <p:spTgt spid="50"/>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51"/>
                                        </p:tgtEl>
                                        <p:attrNameLst>
                                          <p:attrName>style.visibility</p:attrName>
                                        </p:attrNameLst>
                                      </p:cBhvr>
                                      <p:to>
                                        <p:strVal val="visible"/>
                                      </p:to>
                                    </p:set>
                                    <p:animEffect transition="in" filter="fade">
                                      <p:cBhvr>
                                        <p:cTn id="142" dur="500"/>
                                        <p:tgtEl>
                                          <p:spTgt spid="51"/>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52"/>
                                        </p:tgtEl>
                                        <p:attrNameLst>
                                          <p:attrName>style.visibility</p:attrName>
                                        </p:attrNameLst>
                                      </p:cBhvr>
                                      <p:to>
                                        <p:strVal val="visible"/>
                                      </p:to>
                                    </p:set>
                                    <p:animEffect transition="in" filter="fade">
                                      <p:cBhvr>
                                        <p:cTn id="145" dur="500"/>
                                        <p:tgtEl>
                                          <p:spTgt spid="52"/>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53"/>
                                        </p:tgtEl>
                                        <p:attrNameLst>
                                          <p:attrName>style.visibility</p:attrName>
                                        </p:attrNameLst>
                                      </p:cBhvr>
                                      <p:to>
                                        <p:strVal val="visible"/>
                                      </p:to>
                                    </p:set>
                                    <p:animEffect transition="in" filter="fade">
                                      <p:cBhvr>
                                        <p:cTn id="148" dur="500"/>
                                        <p:tgtEl>
                                          <p:spTgt spid="53"/>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54"/>
                                        </p:tgtEl>
                                        <p:attrNameLst>
                                          <p:attrName>style.visibility</p:attrName>
                                        </p:attrNameLst>
                                      </p:cBhvr>
                                      <p:to>
                                        <p:strVal val="visible"/>
                                      </p:to>
                                    </p:set>
                                    <p:animEffect transition="in" filter="fade">
                                      <p:cBhvr>
                                        <p:cTn id="151" dur="500"/>
                                        <p:tgtEl>
                                          <p:spTgt spid="54"/>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55"/>
                                        </p:tgtEl>
                                        <p:attrNameLst>
                                          <p:attrName>style.visibility</p:attrName>
                                        </p:attrNameLst>
                                      </p:cBhvr>
                                      <p:to>
                                        <p:strVal val="visible"/>
                                      </p:to>
                                    </p:set>
                                    <p:animEffect transition="in" filter="fade">
                                      <p:cBhvr>
                                        <p:cTn id="154" dur="500"/>
                                        <p:tgtEl>
                                          <p:spTgt spid="55"/>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56"/>
                                        </p:tgtEl>
                                        <p:attrNameLst>
                                          <p:attrName>style.visibility</p:attrName>
                                        </p:attrNameLst>
                                      </p:cBhvr>
                                      <p:to>
                                        <p:strVal val="visible"/>
                                      </p:to>
                                    </p:set>
                                    <p:animEffect transition="in" filter="fade">
                                      <p:cBhvr>
                                        <p:cTn id="157" dur="500"/>
                                        <p:tgtEl>
                                          <p:spTgt spid="56"/>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57"/>
                                        </p:tgtEl>
                                        <p:attrNameLst>
                                          <p:attrName>style.visibility</p:attrName>
                                        </p:attrNameLst>
                                      </p:cBhvr>
                                      <p:to>
                                        <p:strVal val="visible"/>
                                      </p:to>
                                    </p:set>
                                    <p:animEffect transition="in" filter="fade">
                                      <p:cBhvr>
                                        <p:cTn id="160" dur="500"/>
                                        <p:tgtEl>
                                          <p:spTgt spid="57"/>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58"/>
                                        </p:tgtEl>
                                        <p:attrNameLst>
                                          <p:attrName>style.visibility</p:attrName>
                                        </p:attrNameLst>
                                      </p:cBhvr>
                                      <p:to>
                                        <p:strVal val="visible"/>
                                      </p:to>
                                    </p:set>
                                    <p:animEffect transition="in" filter="fade">
                                      <p:cBhvr>
                                        <p:cTn id="163" dur="500"/>
                                        <p:tgtEl>
                                          <p:spTgt spid="58"/>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59"/>
                                        </p:tgtEl>
                                        <p:attrNameLst>
                                          <p:attrName>style.visibility</p:attrName>
                                        </p:attrNameLst>
                                      </p:cBhvr>
                                      <p:to>
                                        <p:strVal val="visible"/>
                                      </p:to>
                                    </p:set>
                                    <p:animEffect transition="in" filter="fade">
                                      <p:cBhvr>
                                        <p:cTn id="166" dur="500"/>
                                        <p:tgtEl>
                                          <p:spTgt spid="59"/>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60"/>
                                        </p:tgtEl>
                                        <p:attrNameLst>
                                          <p:attrName>style.visibility</p:attrName>
                                        </p:attrNameLst>
                                      </p:cBhvr>
                                      <p:to>
                                        <p:strVal val="visible"/>
                                      </p:to>
                                    </p:set>
                                    <p:animEffect transition="in" filter="fade">
                                      <p:cBhvr>
                                        <p:cTn id="169" dur="500"/>
                                        <p:tgtEl>
                                          <p:spTgt spid="60"/>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61"/>
                                        </p:tgtEl>
                                        <p:attrNameLst>
                                          <p:attrName>style.visibility</p:attrName>
                                        </p:attrNameLst>
                                      </p:cBhvr>
                                      <p:to>
                                        <p:strVal val="visible"/>
                                      </p:to>
                                    </p:set>
                                    <p:animEffect transition="in" filter="fade">
                                      <p:cBhvr>
                                        <p:cTn id="172" dur="500"/>
                                        <p:tgtEl>
                                          <p:spTgt spid="61"/>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62"/>
                                        </p:tgtEl>
                                        <p:attrNameLst>
                                          <p:attrName>style.visibility</p:attrName>
                                        </p:attrNameLst>
                                      </p:cBhvr>
                                      <p:to>
                                        <p:strVal val="visible"/>
                                      </p:to>
                                    </p:set>
                                    <p:animEffect transition="in" filter="fade">
                                      <p:cBhvr>
                                        <p:cTn id="175" dur="500"/>
                                        <p:tgtEl>
                                          <p:spTgt spid="62"/>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63"/>
                                        </p:tgtEl>
                                        <p:attrNameLst>
                                          <p:attrName>style.visibility</p:attrName>
                                        </p:attrNameLst>
                                      </p:cBhvr>
                                      <p:to>
                                        <p:strVal val="visible"/>
                                      </p:to>
                                    </p:set>
                                    <p:animEffect transition="in" filter="fade">
                                      <p:cBhvr>
                                        <p:cTn id="178" dur="500"/>
                                        <p:tgtEl>
                                          <p:spTgt spid="63"/>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64"/>
                                        </p:tgtEl>
                                        <p:attrNameLst>
                                          <p:attrName>style.visibility</p:attrName>
                                        </p:attrNameLst>
                                      </p:cBhvr>
                                      <p:to>
                                        <p:strVal val="visible"/>
                                      </p:to>
                                    </p:set>
                                    <p:animEffect transition="in" filter="fade">
                                      <p:cBhvr>
                                        <p:cTn id="181" dur="500"/>
                                        <p:tgtEl>
                                          <p:spTgt spid="64"/>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65"/>
                                        </p:tgtEl>
                                        <p:attrNameLst>
                                          <p:attrName>style.visibility</p:attrName>
                                        </p:attrNameLst>
                                      </p:cBhvr>
                                      <p:to>
                                        <p:strVal val="visible"/>
                                      </p:to>
                                    </p:set>
                                    <p:animEffect transition="in" filter="fade">
                                      <p:cBhvr>
                                        <p:cTn id="184" dur="500"/>
                                        <p:tgtEl>
                                          <p:spTgt spid="65"/>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66"/>
                                        </p:tgtEl>
                                        <p:attrNameLst>
                                          <p:attrName>style.visibility</p:attrName>
                                        </p:attrNameLst>
                                      </p:cBhvr>
                                      <p:to>
                                        <p:strVal val="visible"/>
                                      </p:to>
                                    </p:set>
                                    <p:animEffect transition="in" filter="fade">
                                      <p:cBhvr>
                                        <p:cTn id="187" dur="500"/>
                                        <p:tgtEl>
                                          <p:spTgt spid="66"/>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67"/>
                                        </p:tgtEl>
                                        <p:attrNameLst>
                                          <p:attrName>style.visibility</p:attrName>
                                        </p:attrNameLst>
                                      </p:cBhvr>
                                      <p:to>
                                        <p:strVal val="visible"/>
                                      </p:to>
                                    </p:set>
                                    <p:animEffect transition="in" filter="fade">
                                      <p:cBhvr>
                                        <p:cTn id="190" dur="500"/>
                                        <p:tgtEl>
                                          <p:spTgt spid="67"/>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68"/>
                                        </p:tgtEl>
                                        <p:attrNameLst>
                                          <p:attrName>style.visibility</p:attrName>
                                        </p:attrNameLst>
                                      </p:cBhvr>
                                      <p:to>
                                        <p:strVal val="visible"/>
                                      </p:to>
                                    </p:set>
                                    <p:animEffect transition="in" filter="fade">
                                      <p:cBhvr>
                                        <p:cTn id="193" dur="500"/>
                                        <p:tgtEl>
                                          <p:spTgt spid="68"/>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69"/>
                                        </p:tgtEl>
                                        <p:attrNameLst>
                                          <p:attrName>style.visibility</p:attrName>
                                        </p:attrNameLst>
                                      </p:cBhvr>
                                      <p:to>
                                        <p:strVal val="visible"/>
                                      </p:to>
                                    </p:set>
                                    <p:animEffect transition="in" filter="fade">
                                      <p:cBhvr>
                                        <p:cTn id="196" dur="500"/>
                                        <p:tgtEl>
                                          <p:spTgt spid="69"/>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70"/>
                                        </p:tgtEl>
                                        <p:attrNameLst>
                                          <p:attrName>style.visibility</p:attrName>
                                        </p:attrNameLst>
                                      </p:cBhvr>
                                      <p:to>
                                        <p:strVal val="visible"/>
                                      </p:to>
                                    </p:set>
                                    <p:animEffect transition="in" filter="fade">
                                      <p:cBhvr>
                                        <p:cTn id="199" dur="500"/>
                                        <p:tgtEl>
                                          <p:spTgt spid="70"/>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71"/>
                                        </p:tgtEl>
                                        <p:attrNameLst>
                                          <p:attrName>style.visibility</p:attrName>
                                        </p:attrNameLst>
                                      </p:cBhvr>
                                      <p:to>
                                        <p:strVal val="visible"/>
                                      </p:to>
                                    </p:set>
                                    <p:animEffect transition="in" filter="fade">
                                      <p:cBhvr>
                                        <p:cTn id="202" dur="500"/>
                                        <p:tgtEl>
                                          <p:spTgt spid="71"/>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72"/>
                                        </p:tgtEl>
                                        <p:attrNameLst>
                                          <p:attrName>style.visibility</p:attrName>
                                        </p:attrNameLst>
                                      </p:cBhvr>
                                      <p:to>
                                        <p:strVal val="visible"/>
                                      </p:to>
                                    </p:set>
                                    <p:animEffect transition="in" filter="fade">
                                      <p:cBhvr>
                                        <p:cTn id="205" dur="500"/>
                                        <p:tgtEl>
                                          <p:spTgt spid="72"/>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73"/>
                                        </p:tgtEl>
                                        <p:attrNameLst>
                                          <p:attrName>style.visibility</p:attrName>
                                        </p:attrNameLst>
                                      </p:cBhvr>
                                      <p:to>
                                        <p:strVal val="visible"/>
                                      </p:to>
                                    </p:set>
                                    <p:animEffect transition="in" filter="fade">
                                      <p:cBhvr>
                                        <p:cTn id="208" dur="500"/>
                                        <p:tgtEl>
                                          <p:spTgt spid="73"/>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74"/>
                                        </p:tgtEl>
                                        <p:attrNameLst>
                                          <p:attrName>style.visibility</p:attrName>
                                        </p:attrNameLst>
                                      </p:cBhvr>
                                      <p:to>
                                        <p:strVal val="visible"/>
                                      </p:to>
                                    </p:set>
                                    <p:animEffect transition="in" filter="fade">
                                      <p:cBhvr>
                                        <p:cTn id="211"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en-US" dirty="0" smtClean="0"/>
              <a:t>Why Use SQL Federation?</a:t>
            </a:r>
            <a:endParaRPr lang="en-US" dirty="0"/>
          </a:p>
        </p:txBody>
      </p:sp>
      <p:sp>
        <p:nvSpPr>
          <p:cNvPr id="3" name="Text Placeholder 2"/>
          <p:cNvSpPr>
            <a:spLocks noGrp="1"/>
          </p:cNvSpPr>
          <p:nvPr>
            <p:ph type="body" sz="quarter" idx="10"/>
          </p:nvPr>
        </p:nvSpPr>
        <p:spPr>
          <a:xfrm>
            <a:off x="519112" y="1447799"/>
            <a:ext cx="11149013" cy="1225063"/>
          </a:xfrm>
        </p:spPr>
        <p:txBody>
          <a:bodyPr>
            <a:noAutofit/>
          </a:bodyPr>
          <a:lstStyle/>
          <a:p>
            <a:pPr marL="0"/>
            <a:r>
              <a:rPr lang="en-US" sz="2800" dirty="0" smtClean="0">
                <a:solidFill>
                  <a:schemeClr val="accent2">
                    <a:alpha val="99000"/>
                  </a:schemeClr>
                </a:solidFill>
              </a:rPr>
              <a:t>Simplified Multi-tenancy</a:t>
            </a:r>
            <a:endParaRPr lang="en-US" sz="2800" dirty="0" smtClean="0">
              <a:latin typeface="Segoe UI Light" pitchFamily="34" charset="0"/>
            </a:endParaRPr>
          </a:p>
          <a:p>
            <a:pPr marL="0" indent="0">
              <a:buNone/>
            </a:pPr>
            <a:r>
              <a:rPr lang="en-US" sz="2000" dirty="0" smtClean="0">
                <a:latin typeface="+mn-lt"/>
              </a:rPr>
              <a:t>Build Multi-tenant Solutions</a:t>
            </a:r>
          </a:p>
          <a:p>
            <a:pPr marL="0" indent="0">
              <a:buNone/>
            </a:pPr>
            <a:r>
              <a:rPr lang="en-US" sz="2000" dirty="0" smtClean="0">
                <a:latin typeface="+mn-lt"/>
              </a:rPr>
              <a:t>Efficient management of tenant placement and re-placement</a:t>
            </a:r>
            <a:endParaRPr lang="en-US" dirty="0" smtClean="0">
              <a:latin typeface="+mn-lt"/>
            </a:endParaRPr>
          </a:p>
          <a:p>
            <a:endParaRPr lang="en-US" sz="4400" dirty="0" smtClean="0"/>
          </a:p>
          <a:p>
            <a:endParaRPr lang="en-US" sz="4400" dirty="0" smtClean="0"/>
          </a:p>
          <a:p>
            <a:endParaRPr lang="en-US" sz="4400" dirty="0" smtClean="0"/>
          </a:p>
          <a:p>
            <a:endParaRPr lang="en-US" sz="4400"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3980" y="4204983"/>
            <a:ext cx="10137241" cy="1330562"/>
          </a:xfrm>
          <a:prstGeom prst="rect">
            <a:avLst/>
          </a:prstGeom>
          <a:noFill/>
          <a:ln>
            <a:noFill/>
          </a:ln>
          <a:effectLst>
            <a:glow rad="228600">
              <a:schemeClr val="accent4">
                <a:satMod val="175000"/>
                <a:alpha val="40000"/>
              </a:schemeClr>
            </a:glow>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273380" y="5778500"/>
            <a:ext cx="3616120" cy="221599"/>
          </a:xfrm>
          <a:prstGeom prst="rect">
            <a:avLst/>
          </a:prstGeom>
          <a:noFill/>
        </p:spPr>
        <p:txBody>
          <a:bodyPr wrap="squar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Multiple-tenants per database</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sp>
        <p:nvSpPr>
          <p:cNvPr id="7" name="TextBox 6"/>
          <p:cNvSpPr txBox="1"/>
          <p:nvPr/>
        </p:nvSpPr>
        <p:spPr>
          <a:xfrm>
            <a:off x="4667405" y="5778500"/>
            <a:ext cx="3616120" cy="221599"/>
          </a:xfrm>
          <a:prstGeom prst="rect">
            <a:avLst/>
          </a:prstGeom>
          <a:noFill/>
        </p:spPr>
        <p:txBody>
          <a:bodyPr wrap="squar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Single tenant per database</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sp>
        <p:nvSpPr>
          <p:cNvPr id="8" name="TextBox 7"/>
          <p:cNvSpPr txBox="1"/>
          <p:nvPr/>
        </p:nvSpPr>
        <p:spPr>
          <a:xfrm>
            <a:off x="8210705" y="5778500"/>
            <a:ext cx="3616120" cy="221599"/>
          </a:xfrm>
          <a:prstGeom prst="rect">
            <a:avLst/>
          </a:prstGeom>
          <a:noFill/>
        </p:spPr>
        <p:txBody>
          <a:bodyPr wrap="squar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Multiple databases per tenant</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sp>
        <p:nvSpPr>
          <p:cNvPr id="9" name="Text Placeholder 2"/>
          <p:cNvSpPr txBox="1">
            <a:spLocks/>
          </p:cNvSpPr>
          <p:nvPr/>
        </p:nvSpPr>
        <p:spPr>
          <a:xfrm>
            <a:off x="519112" y="2672862"/>
            <a:ext cx="11149013" cy="1225063"/>
          </a:xfrm>
          <a:prstGeom prst="rect">
            <a:avLst/>
          </a:prstGeom>
        </p:spPr>
        <p:txBody>
          <a:bodyPr vert="horz" wrap="square" lIns="0" tIns="0" rIns="0" bIns="0" rtlCol="0">
            <a:no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4"/>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4"/>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4"/>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a:r>
              <a:rPr lang="en-US" sz="2800" dirty="0" smtClean="0">
                <a:solidFill>
                  <a:schemeClr val="accent2">
                    <a:alpha val="99000"/>
                  </a:schemeClr>
                </a:solidFill>
              </a:rPr>
              <a:t>Simplified Development and Administration</a:t>
            </a:r>
            <a:endParaRPr lang="en-US" sz="2800" dirty="0" smtClean="0"/>
          </a:p>
          <a:p>
            <a:pPr marL="0"/>
            <a:r>
              <a:rPr lang="en-US" sz="2000" dirty="0" smtClean="0">
                <a:latin typeface="+mn-lt"/>
              </a:rPr>
              <a:t>Robust programming and connectivity model with native tooling</a:t>
            </a:r>
          </a:p>
          <a:p>
            <a:pPr marL="0"/>
            <a:r>
              <a:rPr lang="en-US" sz="2000" dirty="0" smtClean="0">
                <a:latin typeface="+mn-lt"/>
              </a:rPr>
              <a:t>Same great programming model using existing tools</a:t>
            </a:r>
            <a:endParaRPr lang="en-US" dirty="0" smtClean="0">
              <a:latin typeface="+mn-lt"/>
            </a:endParaRPr>
          </a:p>
          <a:p>
            <a:endParaRPr lang="en-US" sz="4400" dirty="0" smtClean="0"/>
          </a:p>
          <a:p>
            <a:endParaRPr lang="en-US" sz="4400" dirty="0" smtClean="0"/>
          </a:p>
          <a:p>
            <a:endParaRPr lang="en-US" sz="4400" dirty="0" smtClean="0"/>
          </a:p>
          <a:p>
            <a:endParaRPr lang="en-US" sz="4400" dirty="0" smtClean="0"/>
          </a:p>
        </p:txBody>
      </p:sp>
    </p:spTree>
    <p:extLst>
      <p:ext uri="{BB962C8B-B14F-4D97-AF65-F5344CB8AC3E}">
        <p14:creationId xmlns:p14="http://schemas.microsoft.com/office/powerpoint/2010/main" val="2061945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MT_TILE" val="YES"/>
</p:tagLst>
</file>

<file path=ppt/tags/tag4.xml><?xml version="1.0" encoding="utf-8"?>
<p:tagLst xmlns:a="http://schemas.openxmlformats.org/drawingml/2006/main" xmlns:r="http://schemas.openxmlformats.org/officeDocument/2006/relationships" xmlns:p="http://schemas.openxmlformats.org/presentationml/2006/main">
  <p:tag name="MT_TILE" val="YES"/>
</p:tagLst>
</file>

<file path=ppt/tags/tag5.xml><?xml version="1.0" encoding="utf-8"?>
<p:tagLst xmlns:a="http://schemas.openxmlformats.org/drawingml/2006/main" xmlns:r="http://schemas.openxmlformats.org/officeDocument/2006/relationships" xmlns:p="http://schemas.openxmlformats.org/presentationml/2006/main">
  <p:tag name="MT_TILE" val="YES"/>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indowsAzureTemplate16x9">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A306AC29967F74B89DE3244B3C831EA" ma:contentTypeVersion="0" ma:contentTypeDescription="Create a new document." ma:contentTypeScope="" ma:versionID="a40da4b0cc3a1fca7b774ac2c8306326">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9CCBF04-6D72-4BC2-9FC6-6F273FBBE3E1}">
  <ds:schemaRefs>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purl.org/dc/elements/1.1/"/>
    <ds:schemaRef ds:uri="http://schemas.microsoft.com/office/2006/metadata/properties"/>
    <ds:schemaRef ds:uri="230e9df3-be65-4c73-a93b-d1236ebd677e"/>
    <ds:schemaRef ds:uri="http://www.w3.org/XML/1998/namespace"/>
    <ds:schemaRef ds:uri="http://purl.org/dc/dcmitype/"/>
  </ds:schemaRefs>
</ds:datastoreItem>
</file>

<file path=customXml/itemProps2.xml><?xml version="1.0" encoding="utf-8"?>
<ds:datastoreItem xmlns:ds="http://schemas.openxmlformats.org/officeDocument/2006/customXml" ds:itemID="{745C7B07-8A5F-480D-BF8F-2AB99A43D7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8D05BB3-AE21-4656-B1B7-55B5FA9A858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WindowsAzureTemplate16x9</Template>
  <TotalTime>5812</TotalTime>
  <Words>4138</Words>
  <Application>Microsoft Office PowerPoint</Application>
  <PresentationFormat>Custom</PresentationFormat>
  <Paragraphs>431</Paragraphs>
  <Slides>26</Slides>
  <Notes>21</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26</vt:i4>
      </vt:variant>
    </vt:vector>
  </HeadingPairs>
  <TitlesOfParts>
    <vt:vector size="33" baseType="lpstr">
      <vt:lpstr>Arial</vt:lpstr>
      <vt:lpstr>Consolas</vt:lpstr>
      <vt:lpstr>Segoe UI</vt:lpstr>
      <vt:lpstr>Segoe UI Light</vt:lpstr>
      <vt:lpstr>WindowsAzureTemplate16x9</vt:lpstr>
      <vt:lpstr>White with Consolas font for code slides</vt:lpstr>
      <vt:lpstr>MS1444_Windows Azure Template 16x9_r08b</vt:lpstr>
      <vt:lpstr>Windows Azure SQL Federation</vt:lpstr>
      <vt:lpstr>Agenda</vt:lpstr>
      <vt:lpstr>PowerPoint Presentation</vt:lpstr>
      <vt:lpstr>Database Scalability</vt:lpstr>
      <vt:lpstr>Scalability Model For The Cloud</vt:lpstr>
      <vt:lpstr>PowerPoint Presentation</vt:lpstr>
      <vt:lpstr>SQL Federation</vt:lpstr>
      <vt:lpstr>Why Use SQL Federation?</vt:lpstr>
      <vt:lpstr>Why Use SQL Federation?</vt:lpstr>
      <vt:lpstr>Who Are SQL Federation for? </vt:lpstr>
      <vt:lpstr>PowerPoint Presentation</vt:lpstr>
      <vt:lpstr>Architecture</vt:lpstr>
      <vt:lpstr>Architecture Cont.</vt:lpstr>
      <vt:lpstr>Architecture Cont.</vt:lpstr>
      <vt:lpstr>Repartitioning</vt:lpstr>
      <vt:lpstr>Reliable Routing </vt:lpstr>
      <vt:lpstr>SQL Federation</vt:lpstr>
      <vt:lpstr>PowerPoint Presentation</vt:lpstr>
      <vt:lpstr>New Dynamic Management Views </vt:lpstr>
      <vt:lpstr>New Dynamic Management Views </vt:lpstr>
      <vt:lpstr>Dynamic Management Views </vt:lpstr>
      <vt:lpstr>PowerPoint Presentation</vt:lpstr>
      <vt:lpstr>Best Practices And Design Considerations</vt:lpstr>
      <vt:lpstr>Fan-out Queries</vt:lpstr>
      <vt:lpstr>Fan-out Queries</vt:lpstr>
      <vt:lpstr>PowerPoint Presentation</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SQL Azure Database</dc:title>
  <dc:subject>&lt;Event Name Here&gt;</dc:subject>
  <dc:creator>scottkl@microsoft.com</dc:creator>
  <dc:description>Provides a high level overview of advanced SQL Azure services including SQL Azure Reporting, SQL Azure DataSync and SQL Azure Federations.
by Roger Dohertyrdoherty@microsoft.com
http://blogs.msdn.com/b/rdoherty</dc:description>
  <cp:lastModifiedBy>Scott Klein</cp:lastModifiedBy>
  <cp:revision>205</cp:revision>
  <dcterms:created xsi:type="dcterms:W3CDTF">2011-12-11T03:03:10Z</dcterms:created>
  <dcterms:modified xsi:type="dcterms:W3CDTF">2012-09-17T16:18:35Z</dcterms:modified>
  <cp:version>2.0</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0x0101006A306AC29967F74B89DE3244B3C831EA</vt:lpwstr>
  </property>
</Properties>
</file>