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 id="2147483781" r:id="rId6"/>
  </p:sldMasterIdLst>
  <p:notesMasterIdLst>
    <p:notesMasterId r:id="rId28"/>
  </p:notesMasterIdLst>
  <p:handoutMasterIdLst>
    <p:handoutMasterId r:id="rId29"/>
  </p:handoutMasterIdLst>
  <p:sldIdLst>
    <p:sldId id="354" r:id="rId7"/>
    <p:sldId id="368" r:id="rId8"/>
    <p:sldId id="385" r:id="rId9"/>
    <p:sldId id="384" r:id="rId10"/>
    <p:sldId id="373" r:id="rId11"/>
    <p:sldId id="386" r:id="rId12"/>
    <p:sldId id="378" r:id="rId13"/>
    <p:sldId id="382" r:id="rId14"/>
    <p:sldId id="369" r:id="rId15"/>
    <p:sldId id="374" r:id="rId16"/>
    <p:sldId id="375" r:id="rId17"/>
    <p:sldId id="392" r:id="rId18"/>
    <p:sldId id="390" r:id="rId19"/>
    <p:sldId id="389" r:id="rId20"/>
    <p:sldId id="393" r:id="rId21"/>
    <p:sldId id="394" r:id="rId22"/>
    <p:sldId id="383" r:id="rId23"/>
    <p:sldId id="377" r:id="rId24"/>
    <p:sldId id="372" r:id="rId25"/>
    <p:sldId id="360" r:id="rId26"/>
    <p:sldId id="391" r:id="rId27"/>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34E3DA-A595-475F-BA05-8F772E2711C3}">
          <p14:sldIdLst>
            <p14:sldId id="354"/>
            <p14:sldId id="368"/>
          </p14:sldIdLst>
        </p14:section>
        <p14:section name="Overview" id="{3306DDA1-3746-4853-89EA-601539DD2B19}">
          <p14:sldIdLst>
            <p14:sldId id="385"/>
            <p14:sldId id="384"/>
            <p14:sldId id="373"/>
          </p14:sldIdLst>
        </p14:section>
        <p14:section name="Architecture" id="{7A95FEDE-31B8-47E7-9BBB-62FC133AC305}">
          <p14:sldIdLst>
            <p14:sldId id="386"/>
            <p14:sldId id="378"/>
          </p14:sldIdLst>
        </p14:section>
        <p14:section name="Features" id="{AEDBB2D7-6047-46A4-AC94-64C91A0EDD41}">
          <p14:sldIdLst>
            <p14:sldId id="382"/>
            <p14:sldId id="369"/>
            <p14:sldId id="374"/>
            <p14:sldId id="375"/>
            <p14:sldId id="392"/>
            <p14:sldId id="390"/>
            <p14:sldId id="389"/>
            <p14:sldId id="393"/>
            <p14:sldId id="394"/>
          </p14:sldIdLst>
        </p14:section>
        <p14:section name="Walkthrough" id="{E524AAD6-C848-4312-A7B2-04965FB5341F}">
          <p14:sldIdLst>
            <p14:sldId id="383"/>
            <p14:sldId id="377"/>
            <p14:sldId id="372"/>
            <p14:sldId id="360"/>
          </p14:sldIdLst>
        </p14:section>
        <p14:section name="Appendix" id="{71A1C265-F4AA-45C1-AA1D-87F3E09277B0}">
          <p14:sldIdLst>
            <p14:sldId id="391"/>
          </p14:sldIdLst>
        </p14:section>
      </p14:sectionLst>
    </p:ex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839">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098">
          <p15:clr>
            <a:srgbClr val="A4A3A4"/>
          </p15:clr>
        </p15:guide>
        <p15:guide id="15" pos="331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CFC"/>
    <a:srgbClr val="D28D88"/>
    <a:srgbClr val="FFB9B9"/>
    <a:srgbClr val="0071BC"/>
    <a:srgbClr val="0843B8"/>
    <a:srgbClr val="FBFBFB"/>
    <a:srgbClr val="FFBE00"/>
    <a:srgbClr val="8CC600"/>
    <a:srgbClr val="DCDCDC"/>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541" autoAdjust="0"/>
    <p:restoredTop sz="71042" autoAdjust="0"/>
  </p:normalViewPr>
  <p:slideViewPr>
    <p:cSldViewPr snapToGrid="0">
      <p:cViewPr varScale="1">
        <p:scale>
          <a:sx n="87" d="100"/>
          <a:sy n="87" d="100"/>
        </p:scale>
        <p:origin x="1026" y="78"/>
      </p:cViewPr>
      <p:guideLst>
        <p:guide orient="horz" pos="144"/>
        <p:guide orient="horz" pos="1200"/>
        <p:guide orient="horz" pos="2736"/>
        <p:guide orient="horz" pos="4176"/>
        <p:guide orient="horz" pos="1488"/>
        <p:guide orient="horz" pos="912"/>
        <p:guide pos="3839"/>
        <p:guide pos="327"/>
        <p:guide pos="1190"/>
        <p:guide pos="7350"/>
        <p:guide pos="7063"/>
        <p:guide pos="611"/>
        <p:guide pos="1994"/>
        <p:guide pos="3098"/>
        <p:guide pos="3314"/>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0" d="100"/>
          <a:sy n="80" d="100"/>
        </p:scale>
        <p:origin x="-317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262CD8-1A30-4C1A-BFF1-95B3EB4E4136}"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370F113F-0362-4DB4-81AA-DB43FE66AB45}" type="pres">
      <dgm:prSet presAssocID="{0E262CD8-1A30-4C1A-BFF1-95B3EB4E4136}" presName="cycle" presStyleCnt="0">
        <dgm:presLayoutVars>
          <dgm:dir/>
          <dgm:resizeHandles val="exact"/>
        </dgm:presLayoutVars>
      </dgm:prSet>
      <dgm:spPr/>
      <dgm:t>
        <a:bodyPr/>
        <a:lstStyle/>
        <a:p>
          <a:endParaRPr lang="en-US"/>
        </a:p>
      </dgm:t>
    </dgm:pt>
  </dgm:ptLst>
  <dgm:cxnLst>
    <dgm:cxn modelId="{383D736A-DE56-43CB-A963-9B7FC9E97AD5}" type="presOf" srcId="{0E262CD8-1A30-4C1A-BFF1-95B3EB4E4136}" destId="{370F113F-0362-4DB4-81AA-DB43FE66AB45}"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9/18/2012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9/18/2012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Discuss the Agenda</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The</a:t>
            </a:r>
            <a:r>
              <a:rPr lang="en-US" baseline="0" dirty="0" smtClean="0">
                <a:effectLst/>
                <a:latin typeface="Segoe UI" panose="020B0502040204020203" pitchFamily="34" charset="0"/>
              </a:rPr>
              <a:t> topics discuss will cover the following topics with demos spread throughout.</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Overview</a:t>
            </a:r>
            <a:endParaRPr lang="en-US" dirty="0" smtClean="0">
              <a:effectLst/>
            </a:endParaRPr>
          </a:p>
          <a:p>
            <a:pPr rtl="0"/>
            <a:r>
              <a:rPr lang="en-US" dirty="0" smtClean="0">
                <a:effectLst/>
                <a:latin typeface="Segoe UI" panose="020B0502040204020203" pitchFamily="34" charset="0"/>
              </a:rPr>
              <a:t>Architecture</a:t>
            </a:r>
          </a:p>
          <a:p>
            <a:pPr rtl="0"/>
            <a:r>
              <a:rPr lang="en-US" dirty="0" smtClean="0">
                <a:effectLst/>
                <a:latin typeface="Segoe UI" panose="020B0502040204020203" pitchFamily="34" charset="0"/>
              </a:rPr>
              <a:t>Features</a:t>
            </a:r>
          </a:p>
          <a:p>
            <a:pPr rtl="0"/>
            <a:r>
              <a:rPr lang="en-US" dirty="0" smtClean="0">
                <a:effectLst/>
                <a:latin typeface="Segoe UI" panose="020B0502040204020203" pitchFamily="34" charset="0"/>
              </a:rPr>
              <a:t>Walkthrough</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1171160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Outline different methods</a:t>
            </a:r>
            <a:r>
              <a:rPr lang="en-US" baseline="0" dirty="0" smtClean="0">
                <a:effectLst/>
                <a:latin typeface="Segoe UI" panose="020B0502040204020203" pitchFamily="34" charset="0"/>
              </a:rPr>
              <a:t> for accessing a SQL Reporting report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Three are</a:t>
            </a:r>
            <a:r>
              <a:rPr lang="en-US" baseline="0" dirty="0" smtClean="0">
                <a:effectLst/>
                <a:latin typeface="Segoe UI" panose="020B0502040204020203" pitchFamily="34" charset="0"/>
              </a:rPr>
              <a:t> multiple ways to view SQL Reporting reports that provide the flexibility a reporting solution should have.</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A link to the report can be embedded as</a:t>
            </a:r>
            <a:r>
              <a:rPr lang="en-US" baseline="0" dirty="0" smtClean="0">
                <a:effectLst/>
                <a:latin typeface="Segoe UI" panose="020B0502040204020203" pitchFamily="34" charset="0"/>
              </a:rPr>
              <a:t> a URL in an email</a:t>
            </a:r>
            <a:endParaRPr lang="en-US" dirty="0" smtClean="0">
              <a:effectLst/>
            </a:endParaRPr>
          </a:p>
          <a:p>
            <a:pPr rtl="0"/>
            <a:r>
              <a:rPr lang="en-US" dirty="0" smtClean="0">
                <a:effectLst/>
                <a:latin typeface="Segoe UI" panose="020B0502040204020203" pitchFamily="34" charset="0"/>
              </a:rPr>
              <a:t>View reports</a:t>
            </a:r>
            <a:r>
              <a:rPr lang="en-US" baseline="0" dirty="0" smtClean="0">
                <a:effectLst/>
                <a:latin typeface="Segoe UI" panose="020B0502040204020203" pitchFamily="34" charset="0"/>
              </a:rPr>
              <a:t> via the application embedded </a:t>
            </a:r>
            <a:r>
              <a:rPr lang="en-US" baseline="0" dirty="0" err="1" smtClean="0">
                <a:effectLst/>
                <a:latin typeface="Segoe UI" panose="020B0502040204020203" pitchFamily="34" charset="0"/>
              </a:rPr>
              <a:t>ReportViewer</a:t>
            </a:r>
            <a:r>
              <a:rPr lang="en-US" baseline="0" dirty="0" smtClean="0">
                <a:effectLst/>
                <a:latin typeface="Segoe UI" panose="020B0502040204020203" pitchFamily="34" charset="0"/>
              </a:rPr>
              <a:t> control that point to the hosted report</a:t>
            </a:r>
          </a:p>
          <a:p>
            <a:pPr rtl="0"/>
            <a:r>
              <a:rPr lang="en-US" dirty="0" smtClean="0">
                <a:effectLst/>
              </a:rPr>
              <a:t>Through</a:t>
            </a:r>
            <a:r>
              <a:rPr lang="en-US" baseline="0" dirty="0" smtClean="0">
                <a:effectLst/>
              </a:rPr>
              <a:t> SharePoint / SharePoint Online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Describe</a:t>
            </a:r>
            <a:r>
              <a:rPr lang="en-US" baseline="0" dirty="0" smtClean="0">
                <a:effectLst/>
                <a:latin typeface="Segoe UI" panose="020B0502040204020203" pitchFamily="34" charset="0"/>
              </a:rPr>
              <a:t> the different types of report availability for SQL Reporting. </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One of the great foundational</a:t>
            </a:r>
            <a:r>
              <a:rPr lang="en-US" baseline="0" dirty="0" smtClean="0">
                <a:effectLst/>
                <a:latin typeface="Segoe UI" panose="020B0502040204020203" pitchFamily="34" charset="0"/>
              </a:rPr>
              <a:t> principles of SQL Reporting is that it encompasses the same security model for SQL Server Reporting Services, and as such, makes report creation and execution by users extremely flexible.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Anyone with a Windows Azure subscription can create and</a:t>
            </a:r>
            <a:r>
              <a:rPr lang="en-US" baseline="0" dirty="0" smtClean="0">
                <a:effectLst/>
                <a:latin typeface="Segoe UI" panose="020B0502040204020203" pitchFamily="34" charset="0"/>
              </a:rPr>
              <a:t> manage reporting servers</a:t>
            </a:r>
            <a:endParaRPr lang="en-US" dirty="0" smtClean="0">
              <a:effectLst/>
            </a:endParaRPr>
          </a:p>
          <a:p>
            <a:pPr rtl="0"/>
            <a:r>
              <a:rPr lang="en-US" dirty="0" smtClean="0">
                <a:effectLst/>
                <a:latin typeface="Segoe UI" panose="020B0502040204020203" pitchFamily="34" charset="0"/>
              </a:rPr>
              <a:t>Any authorized user can view</a:t>
            </a:r>
            <a:r>
              <a:rPr lang="en-US" baseline="0" dirty="0" smtClean="0">
                <a:effectLst/>
                <a:latin typeface="Segoe UI" panose="020B0502040204020203" pitchFamily="34" charset="0"/>
              </a:rPr>
              <a:t> a report</a:t>
            </a:r>
          </a:p>
          <a:p>
            <a:pPr rtl="0"/>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Trial is available at WindowsAzure.com</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a:t>
            </a:r>
            <a:r>
              <a:rPr lang="en-US" baseline="0" dirty="0" smtClean="0"/>
              <a:t>SQL Reporting Management</a:t>
            </a:r>
          </a:p>
          <a:p>
            <a:pPr marL="228600" indent="-228600">
              <a:buAutoNum type="arabicParenR"/>
            </a:pPr>
            <a:r>
              <a:rPr lang="en-US" baseline="0" dirty="0" smtClean="0"/>
              <a:t>Provision Server</a:t>
            </a:r>
          </a:p>
          <a:p>
            <a:pPr marL="228600" indent="-228600">
              <a:buAutoNum type="arabicParenR"/>
            </a:pPr>
            <a:r>
              <a:rPr lang="en-US" baseline="0" dirty="0" smtClean="0"/>
              <a:t>User Management</a:t>
            </a:r>
            <a:endParaRPr lang="en-US" baseline="0" dirty="0" smtClean="0"/>
          </a:p>
        </p:txBody>
      </p:sp>
      <p:sp>
        <p:nvSpPr>
          <p:cNvPr id="4" name="Slide Number Placeholder 3"/>
          <p:cNvSpPr>
            <a:spLocks noGrp="1"/>
          </p:cNvSpPr>
          <p:nvPr>
            <p:ph type="sldNum" sz="quarter" idx="10"/>
          </p:nvPr>
        </p:nvSpPr>
        <p:spPr/>
        <p:txBody>
          <a:bodyPr/>
          <a:lstStyle/>
          <a:p>
            <a:fld id="{6A737CDB-F497-4071-88DB-C233CAC28117}" type="slidenum">
              <a:rPr lang="en-US" smtClean="0"/>
              <a:t>16</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800" b="1" dirty="0" smtClean="0">
                <a:effectLst/>
                <a:latin typeface="Segoe UI" panose="020B0502040204020203" pitchFamily="34" charset="0"/>
              </a:rPr>
              <a:t>Slide </a:t>
            </a:r>
            <a:r>
              <a:rPr lang="en-US" sz="800" b="1" dirty="0" smtClean="0">
                <a:effectLst/>
                <a:latin typeface="Segoe UI" panose="020B0502040204020203" pitchFamily="34" charset="0"/>
              </a:rPr>
              <a:t>Objectives:</a:t>
            </a:r>
            <a:endParaRPr lang="en-US" sz="800" dirty="0" smtClean="0">
              <a:effectLst/>
            </a:endParaRPr>
          </a:p>
          <a:p>
            <a:pPr rtl="0"/>
            <a:r>
              <a:rPr lang="en-US" sz="800" dirty="0" smtClean="0">
                <a:effectLst/>
                <a:latin typeface="Segoe UI" panose="020B0502040204020203" pitchFamily="34" charset="0"/>
              </a:rPr>
              <a:t>Quick end-to-end</a:t>
            </a:r>
            <a:r>
              <a:rPr lang="en-US" sz="800" baseline="0" dirty="0" smtClean="0">
                <a:effectLst/>
                <a:latin typeface="Segoe UI" panose="020B0502040204020203" pitchFamily="34" charset="0"/>
              </a:rPr>
              <a:t> illustration showing how to begin using SQL Reporting</a:t>
            </a:r>
            <a:endParaRPr lang="en-US" sz="800" dirty="0" smtClean="0">
              <a:effectLst/>
            </a:endParaRPr>
          </a:p>
          <a:p>
            <a:pPr rtl="0"/>
            <a:r>
              <a:rPr lang="en-US" sz="800" b="1" dirty="0" smtClean="0">
                <a:effectLst/>
                <a:latin typeface="Segoe UI" panose="020B0502040204020203" pitchFamily="34" charset="0"/>
              </a:rPr>
              <a:t>Transition:</a:t>
            </a:r>
            <a:endParaRPr lang="en-US" sz="800" dirty="0" smtClean="0">
              <a:effectLst/>
            </a:endParaRPr>
          </a:p>
          <a:p>
            <a:pPr rtl="0"/>
            <a:r>
              <a:rPr lang="en-US" sz="800" dirty="0" smtClean="0">
                <a:effectLst/>
                <a:latin typeface="Segoe UI" panose="020B0502040204020203" pitchFamily="34" charset="0"/>
              </a:rPr>
              <a:t>Here is a quick sample</a:t>
            </a:r>
            <a:r>
              <a:rPr lang="en-US" sz="800" baseline="0" dirty="0" smtClean="0">
                <a:effectLst/>
                <a:latin typeface="Segoe UI" panose="020B0502040204020203" pitchFamily="34" charset="0"/>
              </a:rPr>
              <a:t> overview </a:t>
            </a:r>
            <a:r>
              <a:rPr lang="en-US" sz="800" dirty="0" smtClean="0">
                <a:effectLst/>
                <a:latin typeface="Segoe UI" panose="020B0502040204020203" pitchFamily="34" charset="0"/>
              </a:rPr>
              <a:t>of the end-to-end</a:t>
            </a:r>
            <a:r>
              <a:rPr lang="en-US" sz="800" baseline="0" dirty="0" smtClean="0">
                <a:effectLst/>
                <a:latin typeface="Segoe UI" panose="020B0502040204020203" pitchFamily="34" charset="0"/>
              </a:rPr>
              <a:t> </a:t>
            </a:r>
            <a:r>
              <a:rPr lang="en-US" sz="800" dirty="0" smtClean="0">
                <a:effectLst/>
                <a:latin typeface="Segoe UI" panose="020B0502040204020203" pitchFamily="34" charset="0"/>
              </a:rPr>
              <a:t>process from</a:t>
            </a:r>
            <a:r>
              <a:rPr lang="en-US" sz="800" baseline="0" dirty="0" smtClean="0">
                <a:effectLst/>
                <a:latin typeface="Segoe UI" panose="020B0502040204020203" pitchFamily="34" charset="0"/>
              </a:rPr>
              <a:t> provisioning a SQL Reporting server to creating and deploying a report.</a:t>
            </a:r>
            <a:endParaRPr lang="en-US" sz="800" dirty="0" smtClean="0">
              <a:effectLst/>
            </a:endParaRPr>
          </a:p>
          <a:p>
            <a:pPr rtl="0"/>
            <a:r>
              <a:rPr lang="en-US" sz="800" b="1" dirty="0" smtClean="0">
                <a:effectLst/>
                <a:latin typeface="Segoe UI" panose="020B0502040204020203" pitchFamily="34" charset="0"/>
              </a:rPr>
              <a:t>Speaking Points:</a:t>
            </a:r>
            <a:endParaRPr lang="en-US" sz="800" dirty="0" smtClean="0">
              <a:effectLst/>
            </a:endParaRPr>
          </a:p>
          <a:p>
            <a:pPr rtl="0"/>
            <a:r>
              <a:rPr lang="en-US" sz="800" dirty="0" smtClean="0">
                <a:effectLst/>
                <a:latin typeface="Segoe UI" panose="020B0502040204020203" pitchFamily="34" charset="0"/>
              </a:rPr>
              <a:t>Log in to the current</a:t>
            </a:r>
            <a:r>
              <a:rPr lang="en-US" sz="800" baseline="0" dirty="0" smtClean="0">
                <a:effectLst/>
                <a:latin typeface="Segoe UI" panose="020B0502040204020203" pitchFamily="34" charset="0"/>
              </a:rPr>
              <a:t> portal</a:t>
            </a:r>
          </a:p>
          <a:p>
            <a:pPr rtl="0"/>
            <a:r>
              <a:rPr lang="en-US" sz="800" baseline="0" dirty="0" smtClean="0">
                <a:effectLst/>
                <a:latin typeface="Segoe UI" panose="020B0502040204020203" pitchFamily="34" charset="0"/>
              </a:rPr>
              <a:t>Select the Reporting node</a:t>
            </a:r>
          </a:p>
          <a:p>
            <a:pPr rtl="0"/>
            <a:r>
              <a:rPr lang="en-US" sz="800" baseline="0" dirty="0" smtClean="0">
                <a:effectLst/>
                <a:latin typeface="Segoe UI" panose="020B0502040204020203" pitchFamily="34" charset="0"/>
              </a:rPr>
              <a:t>Create a new Reporting server</a:t>
            </a:r>
            <a:endParaRPr lang="en-US" sz="800" dirty="0" smtClean="0">
              <a:effectLst/>
            </a:endParaRPr>
          </a:p>
          <a:p>
            <a:pPr rtl="0"/>
            <a:r>
              <a:rPr lang="en-US" sz="800" dirty="0" smtClean="0">
                <a:effectLst/>
                <a:latin typeface="Segoe UI" panose="020B0502040204020203" pitchFamily="34" charset="0"/>
              </a:rPr>
              <a:t>Open SQL Server Data Tools</a:t>
            </a:r>
          </a:p>
          <a:p>
            <a:pPr rtl="0"/>
            <a:r>
              <a:rPr lang="en-US" sz="800" dirty="0" smtClean="0">
                <a:effectLst/>
                <a:latin typeface="Segoe UI" panose="020B0502040204020203" pitchFamily="34" charset="0"/>
              </a:rPr>
              <a:t>Create a Report</a:t>
            </a:r>
          </a:p>
          <a:p>
            <a:pPr rtl="0"/>
            <a:r>
              <a:rPr lang="en-US" sz="800" dirty="0" smtClean="0">
                <a:effectLst/>
                <a:latin typeface="Segoe UI" panose="020B0502040204020203" pitchFamily="34" charset="0"/>
              </a:rPr>
              <a:t>Set the properties on the report</a:t>
            </a:r>
          </a:p>
          <a:p>
            <a:pPr rtl="0"/>
            <a:r>
              <a:rPr lang="en-US" sz="800" dirty="0" smtClean="0">
                <a:effectLst/>
                <a:latin typeface="Segoe UI" panose="020B0502040204020203" pitchFamily="34" charset="0"/>
              </a:rPr>
              <a:t>Deploy the report</a:t>
            </a:r>
            <a:endParaRPr lang="en-US" sz="800" dirty="0" smtClean="0">
              <a:effectLst/>
            </a:endParaRPr>
          </a:p>
          <a:p>
            <a:pPr rtl="0"/>
            <a:r>
              <a:rPr lang="en-US" sz="800" b="1" dirty="0" smtClean="0">
                <a:effectLst/>
                <a:latin typeface="Segoe UI" panose="020B0502040204020203" pitchFamily="34" charset="0"/>
              </a:rPr>
              <a:t>Notes:</a:t>
            </a:r>
            <a:endParaRPr lang="en-US" sz="800" dirty="0" smtClean="0">
              <a:effectLst/>
            </a:endParaRPr>
          </a:p>
          <a:p>
            <a:pPr marL="0" indent="0">
              <a:buNone/>
            </a:pPr>
            <a:r>
              <a:rPr lang="en-US" sz="900" spc="-50" dirty="0" smtClean="0">
                <a:latin typeface="Segoe UI Light" pitchFamily="34" charset="0"/>
              </a:rPr>
              <a:t>Properties are identical to those of on-premise, but the </a:t>
            </a:r>
            <a:r>
              <a:rPr lang="en-US" sz="900" spc="-50" dirty="0" err="1" smtClean="0">
                <a:latin typeface="Segoe UI Light" pitchFamily="34" charset="0"/>
              </a:rPr>
              <a:t>TargetServerURL</a:t>
            </a:r>
            <a:r>
              <a:rPr lang="en-US" sz="900" spc="-50" dirty="0" smtClean="0">
                <a:latin typeface="Segoe UI Light" pitchFamily="34" charset="0"/>
              </a:rPr>
              <a:t> must include the name of the server. </a:t>
            </a:r>
            <a:r>
              <a:rPr lang="en-US" sz="800" spc="-50" dirty="0" smtClean="0"/>
              <a:t>https://&lt;</a:t>
            </a:r>
            <a:r>
              <a:rPr lang="en-US" sz="800" i="1" spc="-50" dirty="0" smtClean="0"/>
              <a:t>ServerName</a:t>
            </a:r>
            <a:r>
              <a:rPr lang="en-US" sz="800" spc="-50" dirty="0" smtClean="0"/>
              <a:t>&gt;.reporting.windows.net/reportserver</a:t>
            </a:r>
          </a:p>
          <a:p>
            <a:pPr marL="0" indent="0">
              <a:buNone/>
            </a:pPr>
            <a:r>
              <a:rPr lang="en-US" sz="800" spc="-50" dirty="0" smtClean="0">
                <a:latin typeface="Segoe UI Light" pitchFamily="34" charset="0"/>
              </a:rPr>
              <a:t>For a single report, right mouse click the report and click </a:t>
            </a:r>
            <a:r>
              <a:rPr lang="en-US" sz="800" b="1" spc="-50" dirty="0" smtClean="0">
                <a:latin typeface="Segoe UI Light" pitchFamily="34" charset="0"/>
              </a:rPr>
              <a:t>deploy</a:t>
            </a:r>
            <a:r>
              <a:rPr lang="en-US" sz="800" spc="-50" dirty="0" smtClean="0">
                <a:latin typeface="Segoe UI Light" pitchFamily="34" charset="0"/>
              </a:rPr>
              <a:t>. For all reports, right mouse click the project and click </a:t>
            </a:r>
            <a:r>
              <a:rPr lang="en-US" sz="800" b="1" spc="-50" dirty="0" smtClean="0">
                <a:latin typeface="Segoe UI Light" pitchFamily="34" charset="0"/>
              </a:rPr>
              <a:t>deploy</a:t>
            </a:r>
            <a:r>
              <a:rPr lang="en-US" sz="800" spc="-50" dirty="0" smtClean="0">
                <a:latin typeface="Segoe UI Light" pitchFamily="34" charset="0"/>
              </a:rPr>
              <a:t>.</a:t>
            </a:r>
            <a:endParaRPr lang="en-US" sz="800" dirty="0" smtClean="0"/>
          </a:p>
          <a:p>
            <a:pPr rtl="0"/>
            <a:endParaRPr lang="en-US" sz="800" dirty="0" smtClean="0">
              <a:effectLst/>
            </a:endParaRPr>
          </a:p>
          <a:p>
            <a:endParaRPr lang="en-US" sz="800" dirty="0" smtClean="0"/>
          </a:p>
          <a:p>
            <a:pPr marL="0" indent="0">
              <a:buNone/>
            </a:pPr>
            <a:endParaRPr lang="en-US" sz="800" spc="-50" dirty="0"/>
          </a:p>
        </p:txBody>
      </p:sp>
      <p:sp>
        <p:nvSpPr>
          <p:cNvPr id="4" name="Slide Number Placeholder 3"/>
          <p:cNvSpPr>
            <a:spLocks noGrp="1"/>
          </p:cNvSpPr>
          <p:nvPr>
            <p:ph type="sldNum" sz="quarter" idx="10"/>
          </p:nvPr>
        </p:nvSpPr>
        <p:spPr/>
        <p:txBody>
          <a:bodyPr/>
          <a:lstStyle/>
          <a:p>
            <a:fld id="{886BBA71-14D9-419E-BD15-792793A7FA3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8189384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 – Creating and Deploying a report</a:t>
            </a:r>
            <a:r>
              <a:rPr lang="en-US" baseline="0" dirty="0" smtClean="0"/>
              <a:t> to SQL Reporting</a:t>
            </a:r>
          </a:p>
          <a:p>
            <a:pPr marL="228600" indent="-228600">
              <a:buAutoNum type="arabicParenR"/>
            </a:pPr>
            <a:r>
              <a:rPr lang="en-US" baseline="0" dirty="0" smtClean="0"/>
              <a:t>Open SSDT</a:t>
            </a:r>
          </a:p>
          <a:p>
            <a:pPr marL="228600" indent="-228600">
              <a:buAutoNum type="arabicParenR"/>
            </a:pPr>
            <a:r>
              <a:rPr lang="en-US" baseline="0" dirty="0" smtClean="0"/>
              <a:t>Create simple Report</a:t>
            </a:r>
          </a:p>
          <a:p>
            <a:pPr marL="228600" indent="-228600">
              <a:buAutoNum type="arabicParenR"/>
            </a:pPr>
            <a:r>
              <a:rPr lang="en-US" baseline="0" dirty="0" smtClean="0"/>
              <a:t>Deploy report</a:t>
            </a:r>
          </a:p>
          <a:p>
            <a:pPr marL="228600" indent="-228600">
              <a:buAutoNum type="arabicParenR"/>
            </a:pPr>
            <a:r>
              <a:rPr lang="en-US" baseline="0" dirty="0" smtClean="0"/>
              <a:t>Access report via server</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19</a:t>
            </a:fld>
            <a:endParaRPr lang="en-US" dirty="0"/>
          </a:p>
        </p:txBody>
      </p:sp>
    </p:spTree>
    <p:extLst>
      <p:ext uri="{BB962C8B-B14F-4D97-AF65-F5344CB8AC3E}">
        <p14:creationId xmlns:p14="http://schemas.microsoft.com/office/powerpoint/2010/main" val="3946970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900" b="1" dirty="0" smtClean="0">
                <a:effectLst/>
                <a:latin typeface="Segoe UI" panose="020B0502040204020203" pitchFamily="34" charset="0"/>
              </a:rPr>
              <a:t>Slide Objectives:</a:t>
            </a:r>
            <a:endParaRPr lang="en-US" sz="900" dirty="0" smtClean="0">
              <a:effectLst/>
            </a:endParaRPr>
          </a:p>
          <a:p>
            <a:pPr rtl="0"/>
            <a:r>
              <a:rPr lang="en-US" sz="900" dirty="0" smtClean="0">
                <a:effectLst/>
                <a:latin typeface="Segoe UI" panose="020B0502040204020203" pitchFamily="34" charset="0"/>
              </a:rPr>
              <a:t>Point</a:t>
            </a:r>
            <a:r>
              <a:rPr lang="en-US" sz="900" baseline="0" dirty="0" smtClean="0">
                <a:effectLst/>
                <a:latin typeface="Segoe UI" panose="020B0502040204020203" pitchFamily="34" charset="0"/>
              </a:rPr>
              <a:t> out SQL Reporting pricing</a:t>
            </a:r>
            <a:endParaRPr lang="en-US" sz="900" dirty="0" smtClean="0">
              <a:effectLst/>
            </a:endParaRPr>
          </a:p>
          <a:p>
            <a:pPr rtl="0"/>
            <a:r>
              <a:rPr lang="en-US" sz="900" b="1" dirty="0" smtClean="0">
                <a:effectLst/>
                <a:latin typeface="Segoe UI" panose="020B0502040204020203" pitchFamily="34" charset="0"/>
              </a:rPr>
              <a:t>Transition:</a:t>
            </a:r>
            <a:endParaRPr lang="en-US" sz="900" dirty="0" smtClean="0">
              <a:effectLst/>
            </a:endParaRPr>
          </a:p>
          <a:p>
            <a:pPr rtl="0"/>
            <a:r>
              <a:rPr lang="en-US" dirty="0" smtClean="0"/>
              <a:t>Like other services on the Windows Azure Platform, SQL Reporting is designed to support elastic scale. You only pay for what you use and can add or release excess capacity, depending on your needs. Based on your day-to-day, month-to-month, or seasonal requirements, you can easily and quickly add subscriptions and report servers to extend the capacity of your SQL Reporting environment and delete subscriptions and servers to decrease it.</a:t>
            </a:r>
            <a:endParaRPr lang="en-US" sz="900" dirty="0" smtClean="0">
              <a:effectLst/>
            </a:endParaRPr>
          </a:p>
          <a:p>
            <a:pPr rtl="0"/>
            <a:r>
              <a:rPr lang="en-US" sz="900" b="1" dirty="0" smtClean="0">
                <a:effectLst/>
                <a:latin typeface="Segoe UI" panose="020B0502040204020203" pitchFamily="34" charset="0"/>
              </a:rPr>
              <a:t>Speaking Points:</a:t>
            </a:r>
            <a:endParaRPr lang="en-US" sz="900" dirty="0" smtClean="0">
              <a:effectLst/>
            </a:endParaRPr>
          </a:p>
          <a:p>
            <a:pPr rtl="0"/>
            <a:r>
              <a:rPr lang="en-US" dirty="0" smtClean="0"/>
              <a:t>$0.88 per hour per reporting instance</a:t>
            </a:r>
          </a:p>
          <a:p>
            <a:pPr rtl="0"/>
            <a:r>
              <a:rPr lang="en-US" sz="900" dirty="0" smtClean="0">
                <a:effectLst/>
              </a:rPr>
              <a:t>1 Reporting</a:t>
            </a:r>
            <a:r>
              <a:rPr lang="en-US" sz="900" baseline="0" dirty="0" smtClean="0">
                <a:effectLst/>
              </a:rPr>
              <a:t> Server instance for 1 day, staying within the 200 reports per hour = $21.12</a:t>
            </a:r>
            <a:endParaRPr lang="en-US" sz="900" dirty="0" smtClean="0">
              <a:effectLst/>
            </a:endParaRPr>
          </a:p>
          <a:p>
            <a:pPr rtl="0"/>
            <a:r>
              <a:rPr lang="en-US" sz="900" b="1" dirty="0" smtClean="0">
                <a:effectLst/>
                <a:latin typeface="Segoe UI" panose="020B0502040204020203" pitchFamily="34" charset="0"/>
              </a:rPr>
              <a:t>Notes:</a:t>
            </a:r>
            <a:endParaRPr lang="en-US" sz="900" dirty="0" smtClean="0">
              <a:effectLst/>
            </a:endParaRPr>
          </a:p>
          <a:p>
            <a:pPr marL="0" indent="0">
              <a:buNone/>
            </a:pPr>
            <a:r>
              <a:rPr lang="en-US" dirty="0" smtClean="0"/>
              <a:t>For example, if you deployed 1 reporting instance for 1 day during the billing cycle and during that 1 day you stayed within 200 reports per hour except for one hour, where you initiated 250 reports, you would pay $22.00. </a:t>
            </a:r>
            <a:endParaRPr lang="en-US" sz="900"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78155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a:t>
            </a:r>
            <a:r>
              <a:rPr lang="en-US" b="1" dirty="0" smtClean="0">
                <a:effectLst/>
                <a:latin typeface="Segoe UI" panose="020B0502040204020203" pitchFamily="34" charset="0"/>
              </a:rPr>
              <a:t>Objectives:</a:t>
            </a:r>
            <a:endParaRPr lang="en-US" dirty="0" smtClean="0">
              <a:effectLst/>
            </a:endParaRPr>
          </a:p>
          <a:p>
            <a:pPr rtl="0"/>
            <a:r>
              <a:rPr lang="en-US" dirty="0" smtClean="0">
                <a:effectLst/>
                <a:latin typeface="Segoe UI" panose="020B0502040204020203" pitchFamily="34" charset="0"/>
              </a:rPr>
              <a:t>Provide</a:t>
            </a:r>
            <a:r>
              <a:rPr lang="en-US" baseline="0" dirty="0" smtClean="0">
                <a:effectLst/>
                <a:latin typeface="Segoe UI" panose="020B0502040204020203" pitchFamily="34" charset="0"/>
              </a:rPr>
              <a:t> a foundation and some background into the purposes behind SQL Reporting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It</a:t>
            </a:r>
            <a:r>
              <a:rPr lang="en-US" baseline="0" dirty="0" smtClean="0"/>
              <a:t> all begins with SSRS a product you already know, and we made with work with Azure. Then we made a way for you to interact with the engine (the SQL Reporting service), then we added SQL Azure connectivity, the ability to use SQL Azure for your reports, then we made it available in our world-wide data centers to it’s available to you around the world.</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Based on</a:t>
            </a:r>
            <a:r>
              <a:rPr lang="en-US" baseline="0" dirty="0" smtClean="0">
                <a:effectLst/>
                <a:latin typeface="Segoe UI" panose="020B0502040204020203" pitchFamily="34" charset="0"/>
              </a:rPr>
              <a:t> existing SQL Server Reporting technology provided as a service</a:t>
            </a:r>
            <a:endParaRPr lang="en-US" dirty="0" smtClean="0">
              <a:effectLst/>
            </a:endParaRPr>
          </a:p>
          <a:p>
            <a:pPr rtl="0"/>
            <a:r>
              <a:rPr lang="en-US" dirty="0" smtClean="0">
                <a:effectLst/>
                <a:latin typeface="Segoe UI" panose="020B0502040204020203" pitchFamily="34" charset="0"/>
              </a:rPr>
              <a:t>Available in the existing portal, but not yet in</a:t>
            </a:r>
            <a:r>
              <a:rPr lang="en-US" baseline="0" dirty="0" smtClean="0">
                <a:effectLst/>
                <a:latin typeface="Segoe UI" panose="020B0502040204020203" pitchFamily="34" charset="0"/>
              </a:rPr>
              <a:t> the Preview portal</a:t>
            </a:r>
          </a:p>
          <a:p>
            <a:pPr rtl="0"/>
            <a:r>
              <a:rPr lang="en-US" baseline="0" dirty="0" smtClean="0">
                <a:effectLst/>
                <a:latin typeface="Segoe UI" panose="020B0502040204020203" pitchFamily="34" charset="0"/>
              </a:rPr>
              <a:t>Available Worldwide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310326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great SQL Reporting benefits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SQL Reporting</a:t>
            </a:r>
            <a:r>
              <a:rPr lang="en-US" baseline="0" dirty="0" smtClean="0">
                <a:effectLst/>
                <a:latin typeface="Segoe UI" panose="020B0502040204020203" pitchFamily="34" charset="0"/>
              </a:rPr>
              <a:t> provides a plethora of high-valued benefits in addition to the fact that </a:t>
            </a:r>
            <a:r>
              <a:rPr lang="en-US" dirty="0" smtClean="0">
                <a:effectLst/>
                <a:latin typeface="Segoe UI" panose="020B0502040204020203" pitchFamily="34" charset="0"/>
              </a:rPr>
              <a:t>it </a:t>
            </a:r>
            <a:r>
              <a:rPr lang="en-US" baseline="0" dirty="0" smtClean="0">
                <a:effectLst/>
                <a:latin typeface="Segoe UI" panose="020B0502040204020203" pitchFamily="34" charset="0"/>
              </a:rPr>
              <a:t>is based on well established SQL Server Reporting Services. These benefits are simply the result that SQL Reporting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t>SQL Reporting is based on the Windows Azure Platform and uses the same architecture for scalability and high availability for report servers</a:t>
            </a:r>
          </a:p>
          <a:p>
            <a:pPr rtl="0"/>
            <a:r>
              <a:rPr lang="en-US" dirty="0" smtClean="0"/>
              <a:t>Create or delete your report servers in minutes, as needed by your business cycle. To further support scalability, you can choose from one of the globally distributed data centers.</a:t>
            </a:r>
            <a:endParaRPr lang="en-US" dirty="0" smtClean="0">
              <a:effectLst/>
            </a:endParaRPr>
          </a:p>
          <a:p>
            <a:pPr rtl="0"/>
            <a:r>
              <a:rPr lang="en-US" dirty="0" smtClean="0"/>
              <a:t>SQL Reporting is designed to support elastic scale. You only pay for what you use and can add or release excess capacity, depending on your needs. </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a:t>
            </a:r>
            <a:r>
              <a:rPr lang="en-US" b="1" dirty="0" smtClean="0">
                <a:effectLst/>
                <a:latin typeface="Segoe UI" panose="020B0502040204020203" pitchFamily="34" charset="0"/>
              </a:rPr>
              <a:t>Objectives:</a:t>
            </a:r>
            <a:endParaRPr lang="en-US" dirty="0" smtClean="0">
              <a:effectLst/>
            </a:endParaRPr>
          </a:p>
          <a:p>
            <a:pPr rtl="0"/>
            <a:r>
              <a:rPr lang="en-US" dirty="0" smtClean="0">
                <a:effectLst/>
                <a:latin typeface="Segoe UI" panose="020B0502040204020203" pitchFamily="34" charset="0"/>
              </a:rPr>
              <a:t>Understand</a:t>
            </a:r>
            <a:r>
              <a:rPr lang="en-US" baseline="0" dirty="0" smtClean="0">
                <a:effectLst/>
                <a:latin typeface="Segoe UI" panose="020B0502040204020203" pitchFamily="34" charset="0"/>
              </a:rPr>
              <a:t> the underlying SQL Reporting architecture and its interaction with the other Windows Azure services.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Although SQL Reporting</a:t>
            </a:r>
            <a:r>
              <a:rPr lang="en-US" baseline="0" dirty="0" smtClean="0"/>
              <a:t> is based on SQL Server Reporting technology, the architecture is different in order to take advantage of the many benefits of the Windows Azure platform and services.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Referencing a web service endpoint pointing to report1.rdl</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Request comes through the load balancer will hit a few application tiers – intelligent meta data routing tier much like the way SQL database have been implemented.</a:t>
            </a:r>
          </a:p>
          <a:p>
            <a:pPr marL="685800" marR="0" lvl="1"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Smart routing (request is processed and sent to next best </a:t>
            </a:r>
            <a:r>
              <a:rPr lang="en-US" baseline="0" dirty="0" err="1" smtClean="0"/>
              <a:t>rs</a:t>
            </a:r>
            <a:r>
              <a:rPr lang="en-US" baseline="0" dirty="0" smtClean="0"/>
              <a:t> instance)..increase control and security or the availability of the system. If a particular report takes down a node, quickly stop routing requests to that node.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Multi-tenant – each tenant will get their own catalog and </a:t>
            </a:r>
            <a:r>
              <a:rPr lang="en-US" baseline="0" dirty="0" err="1" smtClean="0"/>
              <a:t>tempdb</a:t>
            </a:r>
            <a:r>
              <a:rPr lang="en-US" baseline="0" dirty="0" smtClean="0"/>
              <a:t> database…since it is built on SQL Database technology</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Data tier used for SQL Reporting is SQL Database.</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Application tier is built on Windows Azure for scalability</a:t>
            </a:r>
          </a:p>
          <a:p>
            <a:pPr marL="228600" marR="0" indent="-228600" algn="l" defTabSz="914400" rtl="0" eaLnBrk="1" fontAlgn="base" latinLnBrk="0" hangingPunct="1">
              <a:lnSpc>
                <a:spcPct val="100000"/>
              </a:lnSpc>
              <a:spcBef>
                <a:spcPct val="30000"/>
              </a:spcBef>
              <a:spcAft>
                <a:spcPct val="0"/>
              </a:spcAft>
              <a:buClrTx/>
              <a:buSzTx/>
              <a:buFontTx/>
              <a:buAutoNum type="arabicParenR"/>
              <a:tabLst/>
              <a:defRPr/>
            </a:pPr>
            <a:r>
              <a:rPr lang="en-US" baseline="0" dirty="0" smtClean="0"/>
              <a:t>Security – authentication mechanism is basic </a:t>
            </a:r>
            <a:r>
              <a:rPr lang="en-US" baseline="0" dirty="0" err="1" smtClean="0"/>
              <a:t>auth</a:t>
            </a:r>
            <a:r>
              <a:rPr lang="en-US" baseline="0" dirty="0" smtClean="0"/>
              <a:t> – because reporting is built on SQL Database…inherits a lot of the same security mechanisms.</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9078E7EC-B14A-48EB-96F7-6272BBFC7AAE}" type="slidenum">
              <a:rPr lang="en-US">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97032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a:t>
            </a:r>
            <a:r>
              <a:rPr lang="en-US" b="1" dirty="0" smtClean="0">
                <a:effectLst/>
                <a:latin typeface="Segoe UI" panose="020B0502040204020203" pitchFamily="34" charset="0"/>
              </a:rPr>
              <a:t>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key features of SQL Reporting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While many of the great SQL Reporting features have</a:t>
            </a:r>
            <a:r>
              <a:rPr lang="en-US" baseline="0" dirty="0" smtClean="0">
                <a:effectLst/>
                <a:latin typeface="Segoe UI" panose="020B0502040204020203" pitchFamily="34" charset="0"/>
              </a:rPr>
              <a:t> their roots coming from SQL Server Reporting, other key features come from the simple fact that SQL Reporting can take advantage of the Windows Azure platform and services.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a:lnSpc>
                <a:spcPct val="100000"/>
              </a:lnSpc>
            </a:pPr>
            <a:r>
              <a:rPr lang="en-US" sz="900" dirty="0" smtClean="0"/>
              <a:t>View reports using Report Viewer control or Web browser</a:t>
            </a:r>
          </a:p>
          <a:p>
            <a:pPr>
              <a:lnSpc>
                <a:spcPct val="100000"/>
              </a:lnSpc>
            </a:pPr>
            <a:r>
              <a:rPr lang="en-US" sz="900" dirty="0" smtClean="0"/>
              <a:t>Easy to design visual and interactive reports</a:t>
            </a:r>
          </a:p>
          <a:p>
            <a:r>
              <a:rPr lang="en-US" sz="900" dirty="0" smtClean="0"/>
              <a:t>Administrative overhead removed. No need to procure, license, install or maintain hardware.</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Author and publish reports using familiar tools </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No scalability and high availability management overhead</a:t>
            </a:r>
          </a:p>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Removes administrative overhead. There is no need to procure, license, install or maintain server hardware and software, which allows you to focus on developing and delivering reporting solutions for your users and less on infrastructure.</a:t>
            </a:r>
            <a:endParaRPr lang="en-US" sz="9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900" dirty="0" smtClean="0"/>
              <a:t>99.9 % SLA</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Quick feature comparison between</a:t>
            </a:r>
            <a:r>
              <a:rPr lang="en-US" baseline="0" dirty="0" smtClean="0">
                <a:effectLst/>
                <a:latin typeface="Segoe UI" panose="020B0502040204020203" pitchFamily="34" charset="0"/>
              </a:rPr>
              <a:t> on-premises SQL Server Reporting Services and SQL Reporting</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The table compares features between SQL Server Reporting Services (SSRS) configured in native mode and SQL Reporting. </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Much of the great</a:t>
            </a:r>
            <a:r>
              <a:rPr lang="en-US" baseline="0" dirty="0" smtClean="0">
                <a:effectLst/>
                <a:latin typeface="Segoe UI" panose="020B0502040204020203" pitchFamily="34" charset="0"/>
              </a:rPr>
              <a:t> tooling experience is supported</a:t>
            </a:r>
            <a:endParaRPr lang="en-US" dirty="0" smtClean="0">
              <a:effectLst/>
            </a:endParaRPr>
          </a:p>
          <a:p>
            <a:pPr rtl="0"/>
            <a:r>
              <a:rPr lang="en-US" dirty="0" smtClean="0">
                <a:effectLst/>
                <a:latin typeface="Segoe UI" panose="020B0502040204020203" pitchFamily="34" charset="0"/>
              </a:rPr>
              <a:t>Some limitation</a:t>
            </a:r>
            <a:r>
              <a:rPr lang="en-US" baseline="0" dirty="0" smtClean="0">
                <a:effectLst/>
                <a:latin typeface="Segoe UI" panose="020B0502040204020203" pitchFamily="34" charset="0"/>
              </a:rPr>
              <a:t> in the Data Sources area – only SQL Database is supported in SQL Reporting</a:t>
            </a:r>
          </a:p>
          <a:p>
            <a:pPr rtl="0"/>
            <a:r>
              <a:rPr lang="en-US" dirty="0" smtClean="0">
                <a:effectLst/>
              </a:rPr>
              <a:t>SQL Database authentication. </a:t>
            </a:r>
            <a:r>
              <a:rPr lang="en-US" dirty="0" smtClean="0"/>
              <a:t>Permissions to reports and report-related items are controlled by role assignment.</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t>No extensions are supported in this release.</a:t>
            </a:r>
          </a:p>
          <a:p>
            <a:pPr rtl="0"/>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a:t>
            </a:r>
            <a:r>
              <a:rPr lang="en-US" b="1" dirty="0" smtClean="0">
                <a:effectLst/>
                <a:latin typeface="Segoe UI" panose="020B0502040204020203" pitchFamily="34" charset="0"/>
              </a:rPr>
              <a:t>Objectives:</a:t>
            </a:r>
            <a:endParaRPr lang="en-US" dirty="0" smtClean="0">
              <a:effectLst/>
            </a:endParaRPr>
          </a:p>
          <a:p>
            <a:pPr rtl="0"/>
            <a:r>
              <a:rPr lang="en-US" dirty="0" smtClean="0">
                <a:effectLst/>
                <a:latin typeface="Segoe UI" panose="020B0502040204020203" pitchFamily="34" charset="0"/>
              </a:rPr>
              <a:t>Understand the SQL Reporting</a:t>
            </a:r>
            <a:r>
              <a:rPr lang="en-US" baseline="0" dirty="0" smtClean="0">
                <a:effectLst/>
                <a:latin typeface="Segoe UI" panose="020B0502040204020203" pitchFamily="34" charset="0"/>
              </a:rPr>
              <a:t> Security model and how SQL Reporting implements security to ensure data safety</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SQL</a:t>
            </a:r>
            <a:r>
              <a:rPr lang="en-US" baseline="0" dirty="0" smtClean="0">
                <a:effectLst/>
                <a:latin typeface="Segoe UI" panose="020B0502040204020203" pitchFamily="34" charset="0"/>
              </a:rPr>
              <a:t> Reporting follows specific guidelines for managing the security of SQL Reporting report servers, reports, and report-related items.</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defTabSz="897301" fontAlgn="base">
              <a:lnSpc>
                <a:spcPct val="100000"/>
              </a:lnSpc>
              <a:spcBef>
                <a:spcPct val="30000"/>
              </a:spcBef>
              <a:spcAft>
                <a:spcPct val="0"/>
              </a:spcAft>
              <a:defRPr/>
            </a:pPr>
            <a:r>
              <a:rPr lang="en-US" dirty="0" smtClean="0"/>
              <a:t>Provide report readers with a URL, user name, and password to the report server account.</a:t>
            </a:r>
          </a:p>
          <a:p>
            <a:pPr defTabSz="897301" fontAlgn="base">
              <a:lnSpc>
                <a:spcPct val="100000"/>
              </a:lnSpc>
              <a:spcBef>
                <a:spcPct val="30000"/>
              </a:spcBef>
              <a:spcAft>
                <a:spcPct val="0"/>
              </a:spcAft>
              <a:defRPr/>
            </a:pPr>
            <a:r>
              <a:rPr lang="en-US" dirty="0" smtClean="0"/>
              <a:t>Create and deploy shared data sources for reports to a folder on the report server, and to store credentials for each shared data source on the report server.</a:t>
            </a:r>
            <a:r>
              <a:rPr lang="en-US" sz="900" dirty="0" smtClean="0"/>
              <a:t> </a:t>
            </a:r>
          </a:p>
          <a:p>
            <a:pPr defTabSz="897301" fontAlgn="base">
              <a:lnSpc>
                <a:spcPct val="100000"/>
              </a:lnSpc>
              <a:spcBef>
                <a:spcPct val="30000"/>
              </a:spcBef>
              <a:spcAft>
                <a:spcPct val="0"/>
              </a:spcAft>
              <a:defRPr/>
            </a:pPr>
            <a:r>
              <a:rPr lang="en-US" dirty="0" smtClean="0"/>
              <a:t>Report items inherit security based on report folder permissions, similar behavior</a:t>
            </a:r>
            <a:r>
              <a:rPr lang="en-US" baseline="0" dirty="0" smtClean="0"/>
              <a:t> as </a:t>
            </a:r>
            <a:r>
              <a:rPr lang="en-US" baseline="0" dirty="0" smtClean="0">
                <a:effectLst/>
              </a:rPr>
              <a:t>SQL Server Reporting.</a:t>
            </a:r>
            <a:endParaRPr lang="en-US" dirty="0" smtClean="0">
              <a:effectLst/>
            </a:endParaRPr>
          </a:p>
          <a:p>
            <a:pPr rtl="0"/>
            <a:r>
              <a:rPr lang="en-US" b="1" dirty="0" smtClean="0">
                <a:effectLst/>
                <a:latin typeface="Segoe UI" panose="020B0502040204020203" pitchFamily="34" charset="0"/>
              </a:rPr>
              <a:t>Notes</a:t>
            </a:r>
            <a:r>
              <a:rPr lang="en-US" b="1" dirty="0" smtClean="0">
                <a:effectLst/>
                <a:latin typeface="Segoe UI" panose="020B0502040204020203" pitchFamily="34" charset="0"/>
              </a:rPr>
              <a:t>:</a:t>
            </a:r>
            <a:endParaRPr lang="en-US" dirty="0" smtClean="0">
              <a:effectLst/>
            </a:endParaRPr>
          </a:p>
          <a:p>
            <a:pPr rtl="0"/>
            <a:r>
              <a:rPr lang="en-US" dirty="0" smtClean="0"/>
              <a:t>Strings such as the report server URL, username, and password, are protected information, and must be stored in the &lt;</a:t>
            </a:r>
            <a:r>
              <a:rPr lang="en-US" dirty="0" err="1" smtClean="0"/>
              <a:t>appSettings</a:t>
            </a:r>
            <a:r>
              <a:rPr lang="en-US" dirty="0" smtClean="0"/>
              <a:t>&gt; section in the </a:t>
            </a:r>
            <a:r>
              <a:rPr lang="en-US" dirty="0" err="1" smtClean="0"/>
              <a:t>Web.config</a:t>
            </a:r>
            <a:r>
              <a:rPr lang="en-US" dirty="0" smtClean="0"/>
              <a:t> or </a:t>
            </a:r>
            <a:r>
              <a:rPr lang="en-US" dirty="0" err="1" smtClean="0"/>
              <a:t>App.config</a:t>
            </a:r>
            <a:r>
              <a:rPr lang="en-US" dirty="0" smtClean="0"/>
              <a:t> file of your application. As a best practice, encrypt this data in your configuration file.</a:t>
            </a:r>
          </a:p>
          <a:p>
            <a:pPr rtl="0"/>
            <a:endParaRPr lang="en-US" dirty="0" smtClean="0">
              <a:effectLst/>
            </a:endParaRPr>
          </a:p>
          <a:p>
            <a:pPr rtl="0"/>
            <a:r>
              <a:rPr lang="en-US" dirty="0" smtClean="0"/>
              <a:t>If you assign specific permissions to a folder, you break the inheritance for permissions in the folder hierarchy.</a:t>
            </a:r>
            <a:endParaRPr lang="en-US" dirty="0" smtClean="0">
              <a:effectLst/>
            </a:endParaRPr>
          </a:p>
          <a:p>
            <a:endParaRPr lang="en-US" dirty="0" smtClean="0"/>
          </a:p>
          <a:p>
            <a:pPr defTabSz="897301" fontAlgn="base">
              <a:lnSpc>
                <a:spcPct val="100000"/>
              </a:lnSpc>
              <a:spcBef>
                <a:spcPct val="30000"/>
              </a:spcBef>
              <a:spcAft>
                <a:spcPct val="0"/>
              </a:spcAft>
              <a:defRP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Highlight</a:t>
            </a:r>
            <a:r>
              <a:rPr lang="en-US" baseline="0" dirty="0" smtClean="0">
                <a:effectLst/>
                <a:latin typeface="Segoe UI" panose="020B0502040204020203" pitchFamily="34" charset="0"/>
              </a:rPr>
              <a:t> the SOAP API available to provide custom reporting solutions</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t>Interact with the report server Web service by using the SOAP API. This API provides several Web service endpoints for report</a:t>
            </a:r>
            <a:r>
              <a:rPr lang="en-US" baseline="0" dirty="0" smtClean="0"/>
              <a:t> management and execution.</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The Web</a:t>
            </a:r>
            <a:r>
              <a:rPr lang="en-US" baseline="0" dirty="0" smtClean="0">
                <a:effectLst/>
                <a:latin typeface="Segoe UI" panose="020B0502040204020203" pitchFamily="34" charset="0"/>
              </a:rPr>
              <a:t> service endpoints currently support report management and execution to enable development of custom reporting solutions. </a:t>
            </a:r>
            <a:endParaRPr lang="en-US" dirty="0" smtClean="0">
              <a:effectLst/>
            </a:endParaRPr>
          </a:p>
          <a:p>
            <a:pPr rtl="0"/>
            <a:r>
              <a:rPr lang="en-US" dirty="0" smtClean="0">
                <a:effectLst/>
                <a:latin typeface="Segoe UI" panose="020B0502040204020203" pitchFamily="34" charset="0"/>
              </a:rPr>
              <a:t>The API</a:t>
            </a:r>
            <a:r>
              <a:rPr lang="en-US" baseline="0" dirty="0" smtClean="0">
                <a:effectLst/>
                <a:latin typeface="Segoe UI" panose="020B0502040204020203" pitchFamily="34" charset="0"/>
              </a:rPr>
              <a:t> allows for report deployment and export of data, as well as reporting configuration and report execution.</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91537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smtClean="0">
                <a:effectLst/>
                <a:latin typeface="Segoe UI" panose="020B0502040204020203" pitchFamily="34" charset="0"/>
              </a:rPr>
              <a:t>Slide Objectives:</a:t>
            </a:r>
            <a:endParaRPr lang="en-US" dirty="0" smtClean="0">
              <a:effectLst/>
            </a:endParaRPr>
          </a:p>
          <a:p>
            <a:pPr rtl="0"/>
            <a:r>
              <a:rPr lang="en-US" dirty="0" smtClean="0">
                <a:effectLst/>
                <a:latin typeface="Segoe UI" panose="020B0502040204020203" pitchFamily="34" charset="0"/>
              </a:rPr>
              <a:t>An example of using the SOAP API to render a report</a:t>
            </a:r>
            <a:endParaRPr lang="en-US" dirty="0" smtClean="0">
              <a:effectLst/>
            </a:endParaRPr>
          </a:p>
          <a:p>
            <a:pPr rtl="0"/>
            <a:r>
              <a:rPr lang="en-US" b="1" dirty="0" smtClean="0">
                <a:effectLst/>
                <a:latin typeface="Segoe UI" panose="020B0502040204020203" pitchFamily="34" charset="0"/>
              </a:rPr>
              <a:t>Transition:</a:t>
            </a:r>
            <a:endParaRPr lang="en-US" dirty="0" smtClean="0">
              <a:effectLst/>
            </a:endParaRPr>
          </a:p>
          <a:p>
            <a:pPr rtl="0"/>
            <a:r>
              <a:rPr lang="en-US" dirty="0" smtClean="0">
                <a:effectLst/>
                <a:latin typeface="Segoe UI" panose="020B0502040204020203" pitchFamily="34" charset="0"/>
              </a:rPr>
              <a:t>This slide illustrates how</a:t>
            </a:r>
            <a:r>
              <a:rPr lang="en-US" baseline="0" dirty="0" smtClean="0">
                <a:effectLst/>
                <a:latin typeface="Segoe UI" panose="020B0502040204020203" pitchFamily="34" charset="0"/>
              </a:rPr>
              <a:t> to use the SOAP API to render a report.</a:t>
            </a:r>
            <a:endParaRPr lang="en-US" dirty="0" smtClean="0">
              <a:effectLst/>
            </a:endParaRPr>
          </a:p>
          <a:p>
            <a:pPr rtl="0"/>
            <a:r>
              <a:rPr lang="en-US" b="1" dirty="0" smtClean="0">
                <a:effectLst/>
                <a:latin typeface="Segoe UI" panose="020B0502040204020203" pitchFamily="34" charset="0"/>
              </a:rPr>
              <a:t>Speaking Points:</a:t>
            </a:r>
            <a:endParaRPr lang="en-US" dirty="0" smtClean="0">
              <a:effectLst/>
            </a:endParaRPr>
          </a:p>
          <a:p>
            <a:pPr rtl="0"/>
            <a:r>
              <a:rPr lang="en-US" dirty="0" smtClean="0">
                <a:effectLst/>
                <a:latin typeface="Segoe UI" panose="020B0502040204020203" pitchFamily="34" charset="0"/>
              </a:rPr>
              <a:t>In this example,</a:t>
            </a:r>
            <a:r>
              <a:rPr lang="en-US" baseline="0" dirty="0" smtClean="0">
                <a:effectLst/>
                <a:latin typeface="Segoe UI" panose="020B0502040204020203" pitchFamily="34" charset="0"/>
              </a:rPr>
              <a:t> the Render method is called to process a specific report and render the report in a specified format. </a:t>
            </a:r>
          </a:p>
          <a:p>
            <a:pPr rtl="0"/>
            <a:r>
              <a:rPr lang="en-US" baseline="0" dirty="0" smtClean="0">
                <a:effectLst/>
                <a:latin typeface="Segoe UI" panose="020B0502040204020203" pitchFamily="34" charset="0"/>
              </a:rPr>
              <a:t>Report formats include XML, HTML4.0, Excel, Word, HTML3.2, CSV, PDF, and IMAGE.</a:t>
            </a:r>
            <a:endParaRPr lang="en-US" dirty="0" smtClean="0">
              <a:effectLst/>
            </a:endParaRPr>
          </a:p>
          <a:p>
            <a:pPr rtl="0"/>
            <a:r>
              <a:rPr lang="en-US" b="1" dirty="0" smtClean="0">
                <a:effectLst/>
                <a:latin typeface="Segoe UI" panose="020B0502040204020203" pitchFamily="34" charset="0"/>
              </a:rPr>
              <a:t>Notes:</a:t>
            </a:r>
            <a:endParaRPr lang="en-US" dirty="0" smtClean="0">
              <a:effectLst/>
            </a:endParaRPr>
          </a:p>
          <a:p>
            <a:pPr rtl="0"/>
            <a:r>
              <a:rPr lang="en-US" dirty="0" smtClean="0">
                <a:effectLst/>
                <a:latin typeface="Segoe UI" panose="020B0502040204020203" pitchFamily="34" charset="0"/>
              </a:rPr>
              <a:t>Any notes go here</a:t>
            </a:r>
            <a:endParaRPr lang="en-US" dirty="0" smtClean="0">
              <a:effectLst/>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915376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514422698"/>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lvl="0" defTabSz="1218987"/>
            <a:endParaRPr lang="en-US" sz="1600">
              <a:solidFill>
                <a:srgbClr val="292929"/>
              </a:solidFill>
            </a:endParaRPr>
          </a:p>
        </p:txBody>
      </p:sp>
    </p:spTree>
    <p:extLst>
      <p:ext uri="{BB962C8B-B14F-4D97-AF65-F5344CB8AC3E}">
        <p14:creationId xmlns:p14="http://schemas.microsoft.com/office/powerpoint/2010/main" val="41035806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640209842"/>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55465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59917533"/>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94869850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3545226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49631874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858341566"/>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45730459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3666434455"/>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8211320"/>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dirty="0">
              <a:solidFill>
                <a:srgbClr val="292929"/>
              </a:solidFill>
            </a:endParaRPr>
          </a:p>
        </p:txBody>
      </p:sp>
    </p:spTree>
    <p:extLst>
      <p:ext uri="{BB962C8B-B14F-4D97-AF65-F5344CB8AC3E}">
        <p14:creationId xmlns:p14="http://schemas.microsoft.com/office/powerpoint/2010/main" val="314100724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226413516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8539"/>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Tree>
    <p:extLst>
      <p:ext uri="{BB962C8B-B14F-4D97-AF65-F5344CB8AC3E}">
        <p14:creationId xmlns:p14="http://schemas.microsoft.com/office/powerpoint/2010/main" val="150465217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solidFill>
                  <a:srgbClr val="292929"/>
                </a:solidFill>
              </a:endParaRPr>
            </a:p>
          </p:txBody>
        </p:sp>
      </p:grpSp>
    </p:spTree>
    <p:extLst>
      <p:ext uri="{BB962C8B-B14F-4D97-AF65-F5344CB8AC3E}">
        <p14:creationId xmlns:p14="http://schemas.microsoft.com/office/powerpoint/2010/main" val="50419762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solidFill>
                <a:srgbClr val="292929"/>
              </a:solidFill>
            </a:endParaRPr>
          </a:p>
        </p:txBody>
      </p:sp>
    </p:spTree>
    <p:extLst>
      <p:ext uri="{BB962C8B-B14F-4D97-AF65-F5344CB8AC3E}">
        <p14:creationId xmlns:p14="http://schemas.microsoft.com/office/powerpoint/2010/main" val="310462487"/>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292929"/>
                </a:solidFill>
              </a:endParaRPr>
            </a:p>
          </p:txBody>
        </p:sp>
      </p:grpSp>
    </p:spTree>
    <p:extLst>
      <p:ext uri="{BB962C8B-B14F-4D97-AF65-F5344CB8AC3E}">
        <p14:creationId xmlns:p14="http://schemas.microsoft.com/office/powerpoint/2010/main" val="678274119"/>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87908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930175942"/>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414687832"/>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423431"/>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397045778"/>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52568371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9386432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80458582"/>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357304836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204121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42" r:id="rId1"/>
    <p:sldLayoutId id="2147483774" r:id="rId2"/>
    <p:sldLayoutId id="2147483775" r:id="rId3"/>
    <p:sldLayoutId id="2147483776" r:id="rId4"/>
    <p:sldLayoutId id="2147483777" r:id="rId5"/>
    <p:sldLayoutId id="2147483778" r:id="rId6"/>
    <p:sldLayoutId id="2147483748" r:id="rId7"/>
    <p:sldLayoutId id="2147483696" r:id="rId8"/>
    <p:sldLayoutId id="2147483768" r:id="rId9"/>
    <p:sldLayoutId id="2147483698" r:id="rId10"/>
    <p:sldLayoutId id="2147483699" r:id="rId11"/>
    <p:sldLayoutId id="2147483700" r:id="rId12"/>
    <p:sldLayoutId id="2147483780" r:id="rId13"/>
    <p:sldLayoutId id="2147483701" r:id="rId14"/>
    <p:sldLayoutId id="2147483779" r:id="rId15"/>
    <p:sldLayoutId id="2147483702" r:id="rId16"/>
    <p:sldLayoutId id="2147483703" r:id="rId17"/>
    <p:sldLayoutId id="2147483704" r:id="rId18"/>
    <p:sldLayoutId id="2147483800"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9142572"/>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ags" Target="../tags/tag3.xml"/><Relationship Id="rId5" Type="http://schemas.openxmlformats.org/officeDocument/2006/relationships/image" Target="../media/image18.wmf"/><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2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13.gif"/><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xml"/><Relationship Id="rId5" Type="http://schemas.openxmlformats.org/officeDocument/2006/relationships/image" Target="../media/image1.png"/><Relationship Id="rId4"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9113" y="2234114"/>
            <a:ext cx="11160269" cy="1359196"/>
          </a:xfrm>
        </p:spPr>
        <p:txBody>
          <a:bodyPr/>
          <a:lstStyle/>
          <a:p>
            <a:r>
              <a:rPr lang="en-US" dirty="0" smtClean="0"/>
              <a:t>Windows Azure SQL Reporting</a:t>
            </a:r>
            <a:endParaRPr lang="en-US" dirty="0"/>
          </a:p>
        </p:txBody>
      </p:sp>
      <p:sp>
        <p:nvSpPr>
          <p:cNvPr id="5" name="Text Placeholder 4"/>
          <p:cNvSpPr>
            <a:spLocks noGrp="1"/>
          </p:cNvSpPr>
          <p:nvPr>
            <p:ph type="body" sz="quarter" idx="11"/>
          </p:nvPr>
        </p:nvSpPr>
        <p:spPr/>
        <p:txBody>
          <a:bodyPr/>
          <a:lstStyle/>
          <a:p>
            <a:r>
              <a:rPr lang="en-US" smtClean="0"/>
              <a:t>Name</a:t>
            </a:r>
          </a:p>
          <a:p>
            <a:r>
              <a:rPr lang="en-US" smtClean="0"/>
              <a:t>Title</a:t>
            </a:r>
          </a:p>
          <a:p>
            <a:r>
              <a:rPr lang="en-US" smtClean="0"/>
              <a:t>Microsoft Corporation</a:t>
            </a:r>
            <a:endParaRPr lang="en-US" dirty="0"/>
          </a:p>
        </p:txBody>
      </p:sp>
    </p:spTree>
    <p:extLst>
      <p:ext uri="{BB962C8B-B14F-4D97-AF65-F5344CB8AC3E}">
        <p14:creationId xmlns:p14="http://schemas.microsoft.com/office/powerpoint/2010/main" val="18611087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Comparison</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399206886"/>
              </p:ext>
            </p:extLst>
          </p:nvPr>
        </p:nvGraphicFramePr>
        <p:xfrm>
          <a:off x="914400" y="1676400"/>
          <a:ext cx="10129520" cy="3180080"/>
        </p:xfrm>
        <a:graphic>
          <a:graphicData uri="http://schemas.openxmlformats.org/drawingml/2006/table">
            <a:tbl>
              <a:tblPr firstRow="1" bandRow="1">
                <a:tableStyleId>{21E4AEA4-8DFA-4A89-87EB-49C32662AFE0}</a:tableStyleId>
              </a:tblPr>
              <a:tblGrid>
                <a:gridCol w="2550160"/>
                <a:gridCol w="4202853"/>
                <a:gridCol w="3376507"/>
              </a:tblGrid>
              <a:tr h="508000">
                <a:tc>
                  <a:txBody>
                    <a:bodyPr/>
                    <a:lstStyle/>
                    <a:p>
                      <a:endParaRPr lang="en-US" dirty="0"/>
                    </a:p>
                  </a:txBody>
                  <a:tcPr/>
                </a:tc>
                <a:tc>
                  <a:txBody>
                    <a:bodyPr/>
                    <a:lstStyle/>
                    <a:p>
                      <a:r>
                        <a:rPr lang="en-US" dirty="0" smtClean="0">
                          <a:gradFill>
                            <a:gsLst>
                              <a:gs pos="0">
                                <a:schemeClr val="bg1"/>
                              </a:gs>
                              <a:gs pos="100000">
                                <a:schemeClr val="bg1"/>
                              </a:gs>
                            </a:gsLst>
                          </a:gradFill>
                        </a:rPr>
                        <a:t>SSRS</a:t>
                      </a:r>
                      <a:endParaRPr lang="en-US" dirty="0">
                        <a:gradFill>
                          <a:gsLst>
                            <a:gs pos="0">
                              <a:schemeClr val="bg1"/>
                            </a:gs>
                            <a:gs pos="100000">
                              <a:schemeClr val="bg1"/>
                            </a:gs>
                          </a:gsLst>
                        </a:gradFill>
                      </a:endParaRPr>
                    </a:p>
                  </a:txBody>
                  <a:tcPr/>
                </a:tc>
                <a:tc>
                  <a:txBody>
                    <a:bodyPr/>
                    <a:lstStyle/>
                    <a:p>
                      <a:r>
                        <a:rPr lang="en-US" dirty="0" smtClean="0">
                          <a:gradFill>
                            <a:gsLst>
                              <a:gs pos="0">
                                <a:schemeClr val="bg1"/>
                              </a:gs>
                              <a:gs pos="100000">
                                <a:schemeClr val="bg1"/>
                              </a:gs>
                            </a:gsLst>
                            <a:lin ang="5400000" scaled="0"/>
                          </a:gradFill>
                        </a:rPr>
                        <a:t>Azure SSRS</a:t>
                      </a:r>
                      <a:endParaRPr lang="en-US" dirty="0">
                        <a:gradFill>
                          <a:gsLst>
                            <a:gs pos="0">
                              <a:schemeClr val="bg1"/>
                            </a:gs>
                            <a:gs pos="100000">
                              <a:schemeClr val="bg1"/>
                            </a:gs>
                          </a:gsLst>
                          <a:lin ang="5400000" scaled="0"/>
                        </a:gradFill>
                      </a:endParaRPr>
                    </a:p>
                  </a:txBody>
                  <a:tcPr/>
                </a:tc>
              </a:tr>
              <a:tr h="508000">
                <a:tc>
                  <a:txBody>
                    <a:bodyPr/>
                    <a:lstStyle/>
                    <a:p>
                      <a:r>
                        <a:rPr lang="en-US" dirty="0" smtClean="0">
                          <a:gradFill>
                            <a:gsLst>
                              <a:gs pos="0">
                                <a:schemeClr val="tx1"/>
                              </a:gs>
                              <a:gs pos="100000">
                                <a:schemeClr val="tx1"/>
                              </a:gs>
                            </a:gsLst>
                          </a:gradFill>
                        </a:rPr>
                        <a:t>Tooling</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BIDS, Report Builder</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BIDS, Report Builder</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gradFill>
                        </a:rPr>
                        <a:t>Data Sources</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Assorted  Data Sources</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SQL</a:t>
                      </a:r>
                      <a:r>
                        <a:rPr lang="en-US" baseline="0" dirty="0" smtClean="0">
                          <a:gradFill>
                            <a:gsLst>
                              <a:gs pos="0">
                                <a:schemeClr val="tx1"/>
                              </a:gs>
                              <a:gs pos="100000">
                                <a:schemeClr val="tx1"/>
                              </a:gs>
                            </a:gsLst>
                          </a:gradFill>
                        </a:rPr>
                        <a:t> Database</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gradFill>
                        </a:rPr>
                        <a:t>Report Management</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Report Manager</a:t>
                      </a:r>
                      <a:r>
                        <a:rPr lang="en-US" baseline="0" dirty="0" smtClean="0">
                          <a:gradFill>
                            <a:gsLst>
                              <a:gs pos="0">
                                <a:schemeClr val="tx1"/>
                              </a:gs>
                              <a:gs pos="100000">
                                <a:schemeClr val="tx1"/>
                              </a:gs>
                            </a:gsLst>
                          </a:gradFill>
                        </a:rPr>
                        <a:t> or SharePoint</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Windows Azure</a:t>
                      </a:r>
                      <a:r>
                        <a:rPr lang="en-US" baseline="0" dirty="0" smtClean="0">
                          <a:gradFill>
                            <a:gsLst>
                              <a:gs pos="0">
                                <a:schemeClr val="tx1"/>
                              </a:gs>
                              <a:gs pos="100000">
                                <a:schemeClr val="tx1"/>
                              </a:gs>
                            </a:gsLst>
                          </a:gradFill>
                        </a:rPr>
                        <a:t> Developer Portal, URL Browsing</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gradFill>
                        </a:rPr>
                        <a:t>Developer</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Custom</a:t>
                      </a:r>
                      <a:r>
                        <a:rPr lang="en-US" baseline="0" dirty="0" smtClean="0">
                          <a:gradFill>
                            <a:gsLst>
                              <a:gs pos="0">
                                <a:schemeClr val="tx1"/>
                              </a:gs>
                              <a:gs pos="100000">
                                <a:schemeClr val="tx1"/>
                              </a:gs>
                            </a:gsLst>
                          </a:gradFill>
                        </a:rPr>
                        <a:t> Data Sources, assemblies, etc.</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No extensibility</a:t>
                      </a:r>
                      <a:r>
                        <a:rPr lang="en-US" baseline="0" dirty="0" smtClean="0">
                          <a:gradFill>
                            <a:gsLst>
                              <a:gs pos="0">
                                <a:schemeClr val="tx1"/>
                              </a:gs>
                              <a:gs pos="100000">
                                <a:schemeClr val="tx1"/>
                              </a:gs>
                            </a:gsLst>
                          </a:gradFill>
                        </a:rPr>
                        <a:t> yet</a:t>
                      </a:r>
                      <a:endParaRPr lang="en-US" dirty="0">
                        <a:gradFill>
                          <a:gsLst>
                            <a:gs pos="0">
                              <a:schemeClr val="tx1"/>
                            </a:gs>
                            <a:gs pos="100000">
                              <a:schemeClr val="tx1"/>
                            </a:gs>
                          </a:gsLst>
                        </a:gradFill>
                      </a:endParaRPr>
                    </a:p>
                  </a:txBody>
                  <a:tcPr/>
                </a:tc>
              </a:tr>
              <a:tr h="508000">
                <a:tc>
                  <a:txBody>
                    <a:bodyPr/>
                    <a:lstStyle/>
                    <a:p>
                      <a:r>
                        <a:rPr lang="en-US" dirty="0" smtClean="0">
                          <a:gradFill>
                            <a:gsLst>
                              <a:gs pos="0">
                                <a:schemeClr val="tx1"/>
                              </a:gs>
                              <a:gs pos="100000">
                                <a:schemeClr val="tx1"/>
                              </a:gs>
                            </a:gsLst>
                            <a:lin ang="5400000" scaled="0"/>
                          </a:gradFill>
                        </a:rPr>
                        <a:t>Security</a:t>
                      </a:r>
                      <a:r>
                        <a:rPr lang="en-US" baseline="0" dirty="0" smtClean="0">
                          <a:gradFill>
                            <a:gsLst>
                              <a:gs pos="0">
                                <a:schemeClr val="tx1"/>
                              </a:gs>
                              <a:gs pos="100000">
                                <a:schemeClr val="tx1"/>
                              </a:gs>
                            </a:gsLst>
                            <a:lin ang="5400000" scaled="0"/>
                          </a:gradFill>
                        </a:rPr>
                        <a:t> Model</a:t>
                      </a:r>
                      <a:endParaRPr lang="en-US" dirty="0">
                        <a:gradFill>
                          <a:gsLst>
                            <a:gs pos="0">
                              <a:schemeClr val="tx1"/>
                            </a:gs>
                            <a:gs pos="100000">
                              <a:schemeClr val="tx1"/>
                            </a:gs>
                          </a:gsLst>
                          <a:lin ang="5400000" scaled="0"/>
                        </a:gradFill>
                      </a:endParaRPr>
                    </a:p>
                  </a:txBody>
                  <a:tcPr/>
                </a:tc>
                <a:tc>
                  <a:txBody>
                    <a:bodyPr/>
                    <a:lstStyle/>
                    <a:p>
                      <a:r>
                        <a:rPr lang="en-US" dirty="0" smtClean="0">
                          <a:gradFill>
                            <a:gsLst>
                              <a:gs pos="0">
                                <a:schemeClr val="tx1"/>
                              </a:gs>
                              <a:gs pos="100000">
                                <a:schemeClr val="tx1"/>
                              </a:gs>
                            </a:gsLst>
                          </a:gradFill>
                        </a:rPr>
                        <a:t>Windows Authentication</a:t>
                      </a:r>
                      <a:endParaRPr lang="en-US" dirty="0">
                        <a:gradFill>
                          <a:gsLst>
                            <a:gs pos="0">
                              <a:schemeClr val="tx1"/>
                            </a:gs>
                            <a:gs pos="100000">
                              <a:schemeClr val="tx1"/>
                            </a:gs>
                          </a:gsLst>
                        </a:gradFill>
                      </a:endParaRPr>
                    </a:p>
                  </a:txBody>
                  <a:tcPr/>
                </a:tc>
                <a:tc>
                  <a:txBody>
                    <a:bodyPr/>
                    <a:lstStyle/>
                    <a:p>
                      <a:r>
                        <a:rPr lang="en-US" dirty="0" smtClean="0">
                          <a:gradFill>
                            <a:gsLst>
                              <a:gs pos="0">
                                <a:schemeClr val="tx1"/>
                              </a:gs>
                              <a:gs pos="100000">
                                <a:schemeClr val="tx1"/>
                              </a:gs>
                            </a:gsLst>
                          </a:gradFill>
                        </a:rPr>
                        <a:t>SQL Database </a:t>
                      </a:r>
                      <a:r>
                        <a:rPr lang="en-US" baseline="0" dirty="0" smtClean="0">
                          <a:gradFill>
                            <a:gsLst>
                              <a:gs pos="0">
                                <a:schemeClr val="tx1"/>
                              </a:gs>
                              <a:gs pos="100000">
                                <a:schemeClr val="tx1"/>
                              </a:gs>
                            </a:gsLst>
                          </a:gradFill>
                        </a:rPr>
                        <a:t>Authentication</a:t>
                      </a:r>
                      <a:endParaRPr lang="en-US" dirty="0">
                        <a:gradFill>
                          <a:gsLst>
                            <a:gs pos="0">
                              <a:schemeClr val="tx1"/>
                            </a:gs>
                            <a:gs pos="100000">
                              <a:schemeClr val="tx1"/>
                            </a:gs>
                          </a:gsLst>
                        </a:gradFill>
                      </a:endParaRPr>
                    </a:p>
                  </a:txBody>
                  <a:tcPr/>
                </a:tc>
              </a:tr>
            </a:tbl>
          </a:graphicData>
        </a:graphic>
      </p:graphicFrame>
    </p:spTree>
    <p:extLst>
      <p:ext uri="{BB962C8B-B14F-4D97-AF65-F5344CB8AC3E}">
        <p14:creationId xmlns:p14="http://schemas.microsoft.com/office/powerpoint/2010/main" val="112118639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Security</a:t>
            </a:r>
            <a:endParaRPr lang="en-US" dirty="0"/>
          </a:p>
        </p:txBody>
      </p:sp>
      <p:sp>
        <p:nvSpPr>
          <p:cNvPr id="3" name="Rectangle 2"/>
          <p:cNvSpPr/>
          <p:nvPr>
            <p:custDataLst>
              <p:tags r:id="rId1"/>
            </p:custDataLst>
          </p:nvPr>
        </p:nvSpPr>
        <p:spPr bwMode="auto">
          <a:xfrm>
            <a:off x="7848600" y="2143125"/>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027" name="Picture 3" descr="C:\Users\scottkl\AppData\Local\MetroStyleAddIn\Icons\Security.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707" y="2386227"/>
            <a:ext cx="1927226" cy="26532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3"/>
          <p:cNvSpPr txBox="1">
            <a:spLocks/>
          </p:cNvSpPr>
          <p:nvPr/>
        </p:nvSpPr>
        <p:spPr>
          <a:xfrm>
            <a:off x="519112" y="1536108"/>
            <a:ext cx="5659463" cy="254685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SQL </a:t>
            </a:r>
            <a:r>
              <a:rPr lang="en-US" sz="2800" dirty="0" smtClean="0">
                <a:solidFill>
                  <a:schemeClr val="accent2">
                    <a:alpha val="99000"/>
                  </a:schemeClr>
                </a:solidFill>
              </a:rPr>
              <a:t>Reporting Security Model</a:t>
            </a:r>
            <a:endParaRPr lang="en-US" sz="2800" dirty="0" smtClean="0"/>
          </a:p>
          <a:p>
            <a:pPr>
              <a:lnSpc>
                <a:spcPct val="100000"/>
              </a:lnSpc>
            </a:pPr>
            <a:r>
              <a:rPr lang="en-US" sz="2000" dirty="0" smtClean="0">
                <a:latin typeface="+mn-lt"/>
              </a:rPr>
              <a:t>Credentials not saved in report definition</a:t>
            </a:r>
          </a:p>
          <a:p>
            <a:pPr>
              <a:lnSpc>
                <a:spcPct val="100000"/>
              </a:lnSpc>
            </a:pPr>
            <a:r>
              <a:rPr lang="en-US" sz="2000" dirty="0" smtClean="0">
                <a:latin typeface="+mn-lt"/>
              </a:rPr>
              <a:t>Shared data sources</a:t>
            </a:r>
          </a:p>
          <a:p>
            <a:pPr>
              <a:lnSpc>
                <a:spcPct val="100000"/>
              </a:lnSpc>
            </a:pPr>
            <a:r>
              <a:rPr lang="en-US" sz="2000" dirty="0" smtClean="0">
                <a:latin typeface="+mn-lt"/>
              </a:rPr>
              <a:t>Same roles and permissions model as SSRS</a:t>
            </a:r>
          </a:p>
          <a:p>
            <a:pPr>
              <a:lnSpc>
                <a:spcPct val="100000"/>
              </a:lnSpc>
            </a:pPr>
            <a:r>
              <a:rPr lang="en-US" sz="2000" dirty="0" smtClean="0">
                <a:latin typeface="+mn-lt"/>
              </a:rPr>
              <a:t>Separate Catalog and </a:t>
            </a:r>
            <a:r>
              <a:rPr lang="en-US" sz="2000" dirty="0" err="1" smtClean="0">
                <a:latin typeface="+mn-lt"/>
              </a:rPr>
              <a:t>TempDB</a:t>
            </a:r>
            <a:r>
              <a:rPr lang="en-US" sz="2000" dirty="0" smtClean="0">
                <a:latin typeface="+mn-lt"/>
              </a:rPr>
              <a:t> for each Tenant</a:t>
            </a:r>
          </a:p>
          <a:p>
            <a:pPr>
              <a:lnSpc>
                <a:spcPct val="100000"/>
              </a:lnSpc>
            </a:pPr>
            <a:r>
              <a:rPr lang="en-US" sz="2000" dirty="0" smtClean="0">
                <a:latin typeface="+mn-lt"/>
              </a:rPr>
              <a:t>SQL Database username and password authentication</a:t>
            </a:r>
          </a:p>
        </p:txBody>
      </p:sp>
    </p:spTree>
    <p:extLst>
      <p:ext uri="{BB962C8B-B14F-4D97-AF65-F5344CB8AC3E}">
        <p14:creationId xmlns:p14="http://schemas.microsoft.com/office/powerpoint/2010/main" val="393823666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Programmability Interface</a:t>
            </a:r>
            <a:endParaRPr lang="en-US" dirty="0"/>
          </a:p>
        </p:txBody>
      </p:sp>
      <p:sp>
        <p:nvSpPr>
          <p:cNvPr id="3" name="Rectangle 2"/>
          <p:cNvSpPr/>
          <p:nvPr>
            <p:custDataLst>
              <p:tags r:id="rId1"/>
            </p:custDataLst>
          </p:nvPr>
        </p:nvSpPr>
        <p:spPr bwMode="auto">
          <a:xfrm>
            <a:off x="7848600" y="2143125"/>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sp>
        <p:nvSpPr>
          <p:cNvPr id="10" name="Text Placeholder 3"/>
          <p:cNvSpPr txBox="1">
            <a:spLocks/>
          </p:cNvSpPr>
          <p:nvPr/>
        </p:nvSpPr>
        <p:spPr>
          <a:xfrm>
            <a:off x="519112" y="1536108"/>
            <a:ext cx="5659463" cy="212365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4"/>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4"/>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SQL Reporting API</a:t>
            </a:r>
            <a:endParaRPr lang="en-US" sz="2800" dirty="0" smtClean="0"/>
          </a:p>
          <a:p>
            <a:pPr>
              <a:lnSpc>
                <a:spcPct val="100000"/>
              </a:lnSpc>
            </a:pPr>
            <a:r>
              <a:rPr lang="en-US" sz="2000" dirty="0" smtClean="0">
                <a:latin typeface="+mn-lt"/>
              </a:rPr>
              <a:t>API from SSRS available in SQL Reporting</a:t>
            </a:r>
          </a:p>
          <a:p>
            <a:pPr>
              <a:lnSpc>
                <a:spcPct val="100000"/>
              </a:lnSpc>
            </a:pPr>
            <a:r>
              <a:rPr lang="en-US" sz="2000" dirty="0" smtClean="0">
                <a:latin typeface="+mn-lt"/>
              </a:rPr>
              <a:t>Extend SQL Reporting to develop additional features </a:t>
            </a:r>
          </a:p>
          <a:p>
            <a:pPr>
              <a:lnSpc>
                <a:spcPct val="100000"/>
              </a:lnSpc>
            </a:pPr>
            <a:r>
              <a:rPr lang="en-US" sz="2000" dirty="0" smtClean="0">
                <a:latin typeface="+mn-lt"/>
              </a:rPr>
              <a:t>Upload/Export Reports</a:t>
            </a:r>
          </a:p>
          <a:p>
            <a:pPr>
              <a:lnSpc>
                <a:spcPct val="100000"/>
              </a:lnSpc>
            </a:pPr>
            <a:r>
              <a:rPr lang="en-US" sz="2000" dirty="0" smtClean="0">
                <a:latin typeface="+mn-lt"/>
              </a:rPr>
              <a:t>Set Configuration</a:t>
            </a:r>
          </a:p>
        </p:txBody>
      </p:sp>
      <p:pic>
        <p:nvPicPr>
          <p:cNvPr id="3074" name="Picture 2" descr="C:\Users\scottkl\AppData\Local\MetroStyleAddIn\Icons\Checklist.wm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9217" y="2385287"/>
            <a:ext cx="2158205" cy="265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95140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 Reports Using SOAP API</a:t>
            </a:r>
            <a:endParaRPr lang="en-US" dirty="0"/>
          </a:p>
        </p:txBody>
      </p:sp>
      <p:sp>
        <p:nvSpPr>
          <p:cNvPr id="6" name="Text Placeholder 5"/>
          <p:cNvSpPr>
            <a:spLocks noGrp="1"/>
          </p:cNvSpPr>
          <p:nvPr/>
        </p:nvSpPr>
        <p:spPr>
          <a:xfrm>
            <a:off x="471892" y="2008632"/>
            <a:ext cx="11225992" cy="3545586"/>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Font typeface="Arial" pitchFamily="34" charset="0"/>
              <a:buNone/>
              <a:defRPr sz="3000" b="0" kern="1200">
                <a:solidFill>
                  <a:schemeClr val="tx1">
                    <a:alpha val="99000"/>
                  </a:schemeClr>
                </a:soli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solidFill>
                  <a:schemeClr val="tx1">
                    <a:alpha val="99000"/>
                  </a:schemeClr>
                </a:soli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solidFill>
                  <a:schemeClr val="tx1">
                    <a:alpha val="99000"/>
                  </a:schemeClr>
                </a:soli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err="1">
                <a:solidFill>
                  <a:srgbClr val="000000"/>
                </a:solidFill>
                <a:latin typeface="Consolas"/>
              </a:rPr>
              <a:t>rsExecutionContext</a:t>
            </a:r>
            <a:r>
              <a:rPr lang="en-US" sz="1800" dirty="0">
                <a:solidFill>
                  <a:srgbClr val="000000"/>
                </a:solidFill>
                <a:latin typeface="Consolas"/>
              </a:rPr>
              <a:t> = </a:t>
            </a:r>
            <a:r>
              <a:rPr lang="en-US" sz="1800" dirty="0">
                <a:solidFill>
                  <a:srgbClr val="0000FF"/>
                </a:solidFill>
                <a:latin typeface="Consolas"/>
              </a:rPr>
              <a:t>new</a:t>
            </a:r>
            <a:r>
              <a:rPr lang="en-US" sz="1800" dirty="0">
                <a:solidFill>
                  <a:srgbClr val="000000"/>
                </a:solidFill>
                <a:latin typeface="Consolas"/>
              </a:rPr>
              <a:t> </a:t>
            </a:r>
            <a:r>
              <a:rPr lang="en-US" sz="1800" dirty="0" err="1">
                <a:solidFill>
                  <a:srgbClr val="2B91AF"/>
                </a:solidFill>
                <a:latin typeface="Consolas"/>
              </a:rPr>
              <a:t>ReportExecutionService</a:t>
            </a:r>
            <a:r>
              <a:rPr lang="en-US" sz="1800" dirty="0">
                <a:solidFill>
                  <a:srgbClr val="000000"/>
                </a:solidFill>
                <a:latin typeface="Consolas"/>
              </a:rPr>
              <a:t>();</a:t>
            </a:r>
            <a:endParaRPr lang="en-US" sz="1800" dirty="0"/>
          </a:p>
          <a:p>
            <a:endParaRPr lang="en-US" sz="1800" dirty="0" smtClean="0">
              <a:solidFill>
                <a:srgbClr val="000000"/>
              </a:solidFill>
              <a:latin typeface="Consolas"/>
            </a:endParaRPr>
          </a:p>
          <a:p>
            <a:r>
              <a:rPr lang="en-US" sz="1800" dirty="0" err="1" smtClean="0">
                <a:solidFill>
                  <a:srgbClr val="000000"/>
                </a:solidFill>
                <a:latin typeface="Consolas"/>
              </a:rPr>
              <a:t>rsExecutionContext.LoadReport</a:t>
            </a:r>
            <a:r>
              <a:rPr lang="en-US" sz="1800" dirty="0" smtClean="0">
                <a:solidFill>
                  <a:srgbClr val="000000"/>
                </a:solidFill>
                <a:latin typeface="Consolas"/>
              </a:rPr>
              <a:t>(</a:t>
            </a:r>
            <a:r>
              <a:rPr lang="en-US" sz="1800" dirty="0" smtClean="0">
                <a:solidFill>
                  <a:srgbClr val="A31515"/>
                </a:solidFill>
                <a:latin typeface="Consolas"/>
              </a:rPr>
              <a:t>"/Folder/</a:t>
            </a:r>
            <a:r>
              <a:rPr lang="en-US" sz="1800" dirty="0" err="1" smtClean="0">
                <a:solidFill>
                  <a:srgbClr val="A31515"/>
                </a:solidFill>
                <a:latin typeface="Consolas"/>
              </a:rPr>
              <a:t>ReportName</a:t>
            </a:r>
            <a:r>
              <a:rPr lang="en-US" sz="1800" dirty="0" smtClean="0">
                <a:solidFill>
                  <a:srgbClr val="A31515"/>
                </a:solidFill>
                <a:latin typeface="Consolas"/>
              </a:rPr>
              <a:t>"</a:t>
            </a:r>
            <a:r>
              <a:rPr lang="en-US" sz="1800" dirty="0" smtClean="0">
                <a:solidFill>
                  <a:srgbClr val="000000"/>
                </a:solidFill>
                <a:latin typeface="Consolas"/>
              </a:rPr>
              <a:t>,</a:t>
            </a:r>
            <a:r>
              <a:rPr lang="en-US" sz="1800" dirty="0">
                <a:solidFill>
                  <a:srgbClr val="000000"/>
                </a:solidFill>
                <a:latin typeface="Consolas"/>
              </a:rPr>
              <a:t> </a:t>
            </a:r>
            <a:r>
              <a:rPr lang="en-US" sz="1800" dirty="0">
                <a:solidFill>
                  <a:srgbClr val="0000FF"/>
                </a:solidFill>
                <a:latin typeface="Consolas"/>
              </a:rPr>
              <a:t>null</a:t>
            </a:r>
            <a:r>
              <a:rPr lang="en-US" sz="1800" dirty="0">
                <a:solidFill>
                  <a:srgbClr val="000000"/>
                </a:solidFill>
                <a:latin typeface="Consolas"/>
              </a:rPr>
              <a:t>);</a:t>
            </a:r>
            <a:r>
              <a:rPr lang="en-US" sz="1800" dirty="0">
                <a:solidFill>
                  <a:srgbClr val="000000"/>
                </a:solidFill>
                <a:latin typeface="Segoe UI"/>
              </a:rPr>
              <a:t> </a:t>
            </a:r>
            <a:endParaRPr lang="en-US" sz="1800" dirty="0" smtClean="0">
              <a:solidFill>
                <a:srgbClr val="000000"/>
              </a:solidFill>
              <a:latin typeface="Segoe UI"/>
            </a:endParaRPr>
          </a:p>
          <a:p>
            <a:endParaRPr lang="en-US" sz="1800" dirty="0" smtClean="0">
              <a:solidFill>
                <a:srgbClr val="008000"/>
              </a:solidFill>
              <a:latin typeface="Consolas"/>
            </a:endParaRPr>
          </a:p>
          <a:p>
            <a:r>
              <a:rPr lang="en-US" sz="1800" dirty="0" smtClean="0">
                <a:solidFill>
                  <a:srgbClr val="008000"/>
                </a:solidFill>
                <a:latin typeface="Consolas"/>
              </a:rPr>
              <a:t>//</a:t>
            </a:r>
            <a:r>
              <a:rPr lang="en-US" sz="1800" dirty="0">
                <a:solidFill>
                  <a:srgbClr val="008000"/>
                </a:solidFill>
                <a:latin typeface="Consolas"/>
              </a:rPr>
              <a:t>render report to required format</a:t>
            </a:r>
            <a:r>
              <a:rPr lang="en-US" sz="1800" dirty="0">
                <a:solidFill>
                  <a:srgbClr val="000000"/>
                </a:solidFill>
                <a:latin typeface="Segoe UI"/>
              </a:rPr>
              <a:t> </a:t>
            </a:r>
            <a:br>
              <a:rPr lang="en-US" sz="1800" dirty="0">
                <a:solidFill>
                  <a:srgbClr val="000000"/>
                </a:solidFill>
                <a:latin typeface="Segoe UI"/>
              </a:rPr>
            </a:br>
            <a:r>
              <a:rPr lang="en-US" sz="1800" dirty="0">
                <a:solidFill>
                  <a:srgbClr val="0000FF"/>
                </a:solidFill>
                <a:latin typeface="Consolas"/>
              </a:rPr>
              <a:t>byte</a:t>
            </a:r>
            <a:r>
              <a:rPr lang="en-US" sz="1800" dirty="0">
                <a:solidFill>
                  <a:srgbClr val="000000"/>
                </a:solidFill>
                <a:latin typeface="Consolas"/>
              </a:rPr>
              <a:t>[] result = </a:t>
            </a:r>
            <a:r>
              <a:rPr lang="en-US" sz="1800" dirty="0" err="1">
                <a:solidFill>
                  <a:srgbClr val="000000"/>
                </a:solidFill>
                <a:latin typeface="Consolas"/>
              </a:rPr>
              <a:t>rsExecutionContext.Render</a:t>
            </a:r>
            <a:r>
              <a:rPr lang="en-US" sz="1800" dirty="0">
                <a:solidFill>
                  <a:srgbClr val="000000"/>
                </a:solidFill>
                <a:latin typeface="Consolas"/>
              </a:rPr>
              <a:t>(</a:t>
            </a:r>
            <a:r>
              <a:rPr lang="en-US" sz="1800" dirty="0" err="1">
                <a:solidFill>
                  <a:srgbClr val="000000"/>
                </a:solidFill>
                <a:latin typeface="Consolas"/>
              </a:rPr>
              <a:t>reportFormat</a:t>
            </a:r>
            <a:r>
              <a:rPr lang="en-US" sz="1800" dirty="0">
                <a:solidFill>
                  <a:srgbClr val="000000"/>
                </a:solidFill>
                <a:latin typeface="Consolas"/>
              </a:rPr>
              <a:t>, </a:t>
            </a:r>
            <a:endParaRPr lang="en-US" sz="1800" dirty="0" smtClean="0">
              <a:solidFill>
                <a:srgbClr val="000000"/>
              </a:solidFill>
              <a:latin typeface="Consolas"/>
            </a:endParaRPr>
          </a:p>
          <a:p>
            <a:r>
              <a:rPr lang="en-US" sz="1800" dirty="0">
                <a:solidFill>
                  <a:srgbClr val="000000"/>
                </a:solidFill>
                <a:latin typeface="Consolas"/>
              </a:rPr>
              <a:t>	</a:t>
            </a:r>
            <a:r>
              <a:rPr lang="en-US" sz="1800" dirty="0" smtClean="0">
                <a:solidFill>
                  <a:srgbClr val="000000"/>
                </a:solidFill>
                <a:latin typeface="Consolas"/>
              </a:rPr>
              <a:t>					</a:t>
            </a:r>
            <a:r>
              <a:rPr lang="en-US" sz="1800" dirty="0" smtClean="0">
                <a:solidFill>
                  <a:srgbClr val="0000FF"/>
                </a:solidFill>
                <a:latin typeface="Consolas"/>
              </a:rPr>
              <a:t>null</a:t>
            </a:r>
            <a:r>
              <a:rPr lang="en-US" sz="1800" dirty="0">
                <a:solidFill>
                  <a:srgbClr val="000000"/>
                </a:solidFill>
                <a:latin typeface="Consolas"/>
              </a:rPr>
              <a:t>,</a:t>
            </a:r>
            <a:r>
              <a:rPr lang="en-US" sz="1800" dirty="0">
                <a:solidFill>
                  <a:srgbClr val="000000"/>
                </a:solidFill>
                <a:latin typeface="Segoe UI"/>
              </a:rPr>
              <a:t> </a:t>
            </a:r>
            <a:endParaRPr lang="en-US" sz="1800" dirty="0" smtClean="0">
              <a:solidFill>
                <a:srgbClr val="000000"/>
              </a:solidFill>
              <a:latin typeface="Segoe UI"/>
            </a:endParaRPr>
          </a:p>
          <a:p>
            <a:r>
              <a:rPr lang="en-US" sz="1800" dirty="0" smtClean="0">
                <a:solidFill>
                  <a:srgbClr val="0000FF"/>
                </a:solidFill>
                <a:latin typeface="Consolas"/>
              </a:rPr>
              <a:t>						out</a:t>
            </a:r>
            <a:r>
              <a:rPr lang="en-US" sz="1800" dirty="0">
                <a:solidFill>
                  <a:srgbClr val="000000"/>
                </a:solidFill>
                <a:latin typeface="Consolas"/>
              </a:rPr>
              <a:t> extension,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encoding,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a:t>
            </a:r>
            <a:r>
              <a:rPr lang="en-US" sz="1800" dirty="0" err="1">
                <a:solidFill>
                  <a:srgbClr val="000000"/>
                </a:solidFill>
                <a:latin typeface="Consolas"/>
              </a:rPr>
              <a:t>mimeType</a:t>
            </a:r>
            <a:r>
              <a:rPr lang="en-US" sz="1800" dirty="0">
                <a:solidFill>
                  <a:srgbClr val="000000"/>
                </a:solidFill>
                <a:latin typeface="Consolas"/>
              </a:rPr>
              <a:t>,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warnings, </a:t>
            </a:r>
            <a:endParaRPr lang="en-US" sz="1800" dirty="0" smtClean="0">
              <a:solidFill>
                <a:srgbClr val="000000"/>
              </a:solidFill>
              <a:latin typeface="Consolas"/>
            </a:endParaRPr>
          </a:p>
          <a:p>
            <a:r>
              <a:rPr lang="en-US" sz="1800" dirty="0" smtClean="0">
                <a:solidFill>
                  <a:srgbClr val="0000FF"/>
                </a:solidFill>
                <a:latin typeface="Consolas"/>
              </a:rPr>
              <a:t>						out</a:t>
            </a:r>
            <a:r>
              <a:rPr lang="en-US" sz="1800" dirty="0">
                <a:solidFill>
                  <a:srgbClr val="000000"/>
                </a:solidFill>
                <a:latin typeface="Consolas"/>
              </a:rPr>
              <a:t> </a:t>
            </a:r>
            <a:r>
              <a:rPr lang="en-US" sz="1800" dirty="0" err="1">
                <a:solidFill>
                  <a:srgbClr val="000000"/>
                </a:solidFill>
                <a:latin typeface="Consolas"/>
              </a:rPr>
              <a:t>streamIDs</a:t>
            </a:r>
            <a:r>
              <a:rPr lang="en-US" sz="1800" dirty="0">
                <a:solidFill>
                  <a:srgbClr val="000000"/>
                </a:solidFill>
                <a:latin typeface="Consolas"/>
              </a:rPr>
              <a:t>);</a:t>
            </a:r>
            <a:r>
              <a:rPr lang="en-US" sz="1800" dirty="0">
                <a:solidFill>
                  <a:srgbClr val="000000"/>
                </a:solidFill>
                <a:latin typeface="Segoe UI"/>
              </a:rPr>
              <a:t> </a:t>
            </a:r>
          </a:p>
        </p:txBody>
      </p:sp>
    </p:spTree>
    <p:extLst>
      <p:ext uri="{BB962C8B-B14F-4D97-AF65-F5344CB8AC3E}">
        <p14:creationId xmlns:p14="http://schemas.microsoft.com/office/powerpoint/2010/main" val="1216495902"/>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Accessibility</a:t>
            </a:r>
            <a:endParaRPr lang="en-US" dirty="0"/>
          </a:p>
        </p:txBody>
      </p:sp>
      <p:sp>
        <p:nvSpPr>
          <p:cNvPr id="5" name="Text Placeholder 3"/>
          <p:cNvSpPr txBox="1">
            <a:spLocks/>
          </p:cNvSpPr>
          <p:nvPr/>
        </p:nvSpPr>
        <p:spPr>
          <a:xfrm>
            <a:off x="519113" y="1450937"/>
            <a:ext cx="5399906" cy="1700466"/>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Direct URL Access</a:t>
            </a:r>
            <a:endParaRPr lang="en-US" sz="2800" dirty="0" smtClean="0"/>
          </a:p>
          <a:p>
            <a:pPr>
              <a:lnSpc>
                <a:spcPct val="100000"/>
              </a:lnSpc>
            </a:pPr>
            <a:r>
              <a:rPr lang="en-US" sz="2000" dirty="0" smtClean="0">
                <a:latin typeface="+mn-lt"/>
              </a:rPr>
              <a:t>Send a URL in an email</a:t>
            </a:r>
          </a:p>
          <a:p>
            <a:pPr>
              <a:lnSpc>
                <a:spcPct val="100000"/>
              </a:lnSpc>
            </a:pPr>
            <a:r>
              <a:rPr lang="en-US" sz="2000" dirty="0" smtClean="0">
                <a:latin typeface="+mn-lt"/>
              </a:rPr>
              <a:t>Embed in a website</a:t>
            </a:r>
          </a:p>
          <a:p>
            <a:pPr>
              <a:lnSpc>
                <a:spcPct val="100000"/>
              </a:lnSpc>
            </a:pPr>
            <a:r>
              <a:rPr lang="en-US" sz="2000" dirty="0" smtClean="0">
                <a:latin typeface="+mn-lt"/>
              </a:rPr>
              <a:t>Embed in SharePoint / SharePoint Online</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2261" y="3748046"/>
            <a:ext cx="3430729" cy="24384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261" y="3912373"/>
            <a:ext cx="3863021"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1240" y="3150373"/>
            <a:ext cx="3374870" cy="23908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6495902"/>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Availability</a:t>
            </a:r>
            <a:endParaRPr lang="en-US" dirty="0"/>
          </a:p>
        </p:txBody>
      </p:sp>
      <p:sp>
        <p:nvSpPr>
          <p:cNvPr id="5" name="Text Placeholder 3"/>
          <p:cNvSpPr txBox="1">
            <a:spLocks/>
          </p:cNvSpPr>
          <p:nvPr/>
        </p:nvSpPr>
        <p:spPr>
          <a:xfrm>
            <a:off x="519113" y="1450937"/>
            <a:ext cx="5399906" cy="1277273"/>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Who can use it?</a:t>
            </a:r>
            <a:endParaRPr lang="en-US" sz="2800" dirty="0" smtClean="0"/>
          </a:p>
          <a:p>
            <a:pPr>
              <a:lnSpc>
                <a:spcPct val="100000"/>
              </a:lnSpc>
            </a:pPr>
            <a:r>
              <a:rPr lang="en-US" sz="2000" dirty="0" smtClean="0">
                <a:latin typeface="+mn-lt"/>
              </a:rPr>
              <a:t>Anyone with a Windows Azure Subscription</a:t>
            </a:r>
          </a:p>
          <a:p>
            <a:pPr>
              <a:lnSpc>
                <a:spcPct val="100000"/>
              </a:lnSpc>
            </a:pPr>
            <a:r>
              <a:rPr lang="en-US" sz="2000" dirty="0" smtClean="0">
                <a:latin typeface="+mn-lt"/>
              </a:rPr>
              <a:t>Any authorized user can view a report</a:t>
            </a:r>
          </a:p>
        </p:txBody>
      </p:sp>
      <p:grpSp>
        <p:nvGrpSpPr>
          <p:cNvPr id="4" name="Group 3"/>
          <p:cNvGrpSpPr/>
          <p:nvPr/>
        </p:nvGrpSpPr>
        <p:grpSpPr>
          <a:xfrm>
            <a:off x="8053804" y="1313577"/>
            <a:ext cx="3848100" cy="2619376"/>
            <a:chOff x="7905750" y="1028700"/>
            <a:chExt cx="3848100" cy="2619376"/>
          </a:xfrm>
        </p:grpSpPr>
        <p:sp>
          <p:nvSpPr>
            <p:cNvPr id="3" name="Rectangle 2"/>
            <p:cNvSpPr/>
            <p:nvPr>
              <p:custDataLst>
                <p:tags r:id="rId2"/>
              </p:custDataLst>
            </p:nvPr>
          </p:nvSpPr>
          <p:spPr bwMode="auto">
            <a:xfrm>
              <a:off x="7905750" y="1028700"/>
              <a:ext cx="3848100" cy="2619376"/>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3804" y="1151281"/>
              <a:ext cx="3551992" cy="20711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4" name="Group 13"/>
          <p:cNvGrpSpPr/>
          <p:nvPr/>
        </p:nvGrpSpPr>
        <p:grpSpPr>
          <a:xfrm>
            <a:off x="5688330" y="3993263"/>
            <a:ext cx="3139440" cy="2509535"/>
            <a:chOff x="4164330" y="2532778"/>
            <a:chExt cx="3139440" cy="2509535"/>
          </a:xfrm>
        </p:grpSpPr>
        <p:sp>
          <p:nvSpPr>
            <p:cNvPr id="12" name="Rectangle 11"/>
            <p:cNvSpPr/>
            <p:nvPr>
              <p:custDataLst>
                <p:tags r:id="rId1"/>
              </p:custDataLst>
            </p:nvPr>
          </p:nvSpPr>
          <p:spPr bwMode="auto">
            <a:xfrm>
              <a:off x="4164330" y="2532778"/>
              <a:ext cx="3139440" cy="2509535"/>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1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0147" y="2593088"/>
              <a:ext cx="2967806" cy="2229338"/>
            </a:xfrm>
            <a:prstGeom prst="roundRect">
              <a:avLst>
                <a:gd name="adj" fmla="val 2240"/>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660809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1000"/>
                                        <p:tgtEl>
                                          <p:spTgt spid="5">
                                            <p:txEl>
                                              <p:pRg st="2" end="2"/>
                                            </p:txEl>
                                          </p:spTgt>
                                        </p:tgtEl>
                                      </p:cBhvr>
                                    </p:animEffect>
                                    <p:anim calcmode="lin" valueType="num">
                                      <p:cBhvr>
                                        <p:cTn id="20"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5683250" cy="1523494"/>
          </a:xfrm>
        </p:spPr>
        <p:txBody>
          <a:bodyPr/>
          <a:lstStyle/>
          <a:p>
            <a:r>
              <a:rPr lang="en-US" dirty="0" smtClean="0"/>
              <a:t>SQL Reporting Management</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364959992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mtClean="0"/>
              <a:t>Walkthrough</a:t>
            </a:r>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ChangeArrowheads="1"/>
          </p:cNvSpPr>
          <p:nvPr>
            <p:ph type="title"/>
          </p:nvPr>
        </p:nvSpPr>
        <p:spPr>
          <a:xfrm>
            <a:off x="519112" y="228600"/>
            <a:ext cx="11149013" cy="747897"/>
          </a:xfrm>
        </p:spPr>
        <p:txBody>
          <a:bodyPr/>
          <a:lstStyle/>
          <a:p>
            <a:r>
              <a:rPr lang="en-US" dirty="0"/>
              <a:t>Sample</a:t>
            </a:r>
          </a:p>
        </p:txBody>
      </p:sp>
      <p:sp>
        <p:nvSpPr>
          <p:cNvPr id="4" name="Footer Placeholder 3"/>
          <p:cNvSpPr>
            <a:spLocks noGrp="1"/>
          </p:cNvSpPr>
          <p:nvPr>
            <p:ph type="ftr" sz="quarter" idx="4294967295"/>
          </p:nvPr>
        </p:nvSpPr>
        <p:spPr>
          <a:xfrm>
            <a:off x="3759200" y="6400800"/>
            <a:ext cx="8429625" cy="304800"/>
          </a:xfrm>
          <a:prstGeom prst="rect">
            <a:avLst/>
          </a:prstGeom>
        </p:spPr>
        <p:txBody>
          <a:bodyPr/>
          <a:lstStyle/>
          <a:p>
            <a:r>
              <a:rPr lang="en-US" dirty="0">
                <a:solidFill>
                  <a:srgbClr val="FFFFFF"/>
                </a:solidFill>
              </a:rPr>
              <a:t>Copyright </a:t>
            </a:r>
            <a:r>
              <a:rPr lang="en-US" dirty="0" smtClean="0">
                <a:solidFill>
                  <a:srgbClr val="FFFFFF"/>
                </a:solidFill>
              </a:rPr>
              <a:t>2011, </a:t>
            </a:r>
            <a:r>
              <a:rPr lang="en-US" dirty="0">
                <a:solidFill>
                  <a:srgbClr val="FFFFFF"/>
                </a:solidFill>
              </a:rPr>
              <a:t>AppDev Products, LLC.    All Rights Reserved.</a:t>
            </a:r>
          </a:p>
        </p:txBody>
      </p:sp>
      <p:pic>
        <p:nvPicPr>
          <p:cNvPr id="2050" name="Picture 2" descr="C:\Users\scottkl\AppData\Local\Temp\SNAGHTML1cf59f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7952" y="1447800"/>
            <a:ext cx="2682130" cy="17838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a:xfrm>
            <a:off x="519112" y="1447800"/>
            <a:ext cx="5124604" cy="1381126"/>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Server Creation</a:t>
            </a:r>
          </a:p>
          <a:p>
            <a:pPr marL="0" indent="0">
              <a:buNone/>
            </a:pPr>
            <a:r>
              <a:rPr lang="en-US" sz="2400" spc="-50" dirty="0" smtClean="0"/>
              <a:t>Server</a:t>
            </a:r>
          </a:p>
          <a:p>
            <a:pPr marL="0" indent="0">
              <a:buNone/>
            </a:pPr>
            <a:r>
              <a:rPr lang="en-US" sz="2400" spc="-50" dirty="0" smtClean="0"/>
              <a:t>Administrator</a:t>
            </a:r>
          </a:p>
        </p:txBody>
      </p:sp>
      <p:sp>
        <p:nvSpPr>
          <p:cNvPr id="8" name="Rectangle 3"/>
          <p:cNvSpPr txBox="1">
            <a:spLocks noChangeArrowheads="1"/>
          </p:cNvSpPr>
          <p:nvPr/>
        </p:nvSpPr>
        <p:spPr>
          <a:xfrm>
            <a:off x="519112" y="2828926"/>
            <a:ext cx="5805487" cy="1381126"/>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Report Creation</a:t>
            </a:r>
          </a:p>
          <a:p>
            <a:pPr marL="0" indent="0">
              <a:buNone/>
            </a:pPr>
            <a:r>
              <a:rPr lang="en-US" sz="2400" spc="-50" dirty="0" smtClean="0"/>
              <a:t>SQL Server Data Tools</a:t>
            </a:r>
          </a:p>
          <a:p>
            <a:pPr marL="0" indent="0">
              <a:buNone/>
            </a:pPr>
            <a:r>
              <a:rPr lang="en-US" sz="2400" spc="-50" dirty="0" smtClean="0"/>
              <a:t>Business Intelligence Development Studio </a:t>
            </a:r>
          </a:p>
        </p:txBody>
      </p:sp>
      <p:sp>
        <p:nvSpPr>
          <p:cNvPr id="9" name="Rectangle 3"/>
          <p:cNvSpPr txBox="1">
            <a:spLocks noChangeArrowheads="1"/>
          </p:cNvSpPr>
          <p:nvPr/>
        </p:nvSpPr>
        <p:spPr>
          <a:xfrm>
            <a:off x="519112" y="4229103"/>
            <a:ext cx="5124604" cy="1381126"/>
          </a:xfrm>
          <a:prstGeom prst="rect">
            <a:avLst/>
          </a:prstGeom>
        </p:spPr>
        <p:txBody>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smtClean="0">
                <a:solidFill>
                  <a:srgbClr val="00B0F0">
                    <a:alpha val="99000"/>
                  </a:srgbClr>
                </a:solidFill>
                <a:latin typeface="Segoe UI Light" pitchFamily="34" charset="0"/>
              </a:rPr>
              <a:t>Report Deployment</a:t>
            </a:r>
          </a:p>
          <a:p>
            <a:pPr marL="0" indent="0">
              <a:buNone/>
            </a:pPr>
            <a:r>
              <a:rPr lang="en-US" sz="2400" spc="-50" dirty="0" smtClean="0"/>
              <a:t>Set properties </a:t>
            </a:r>
          </a:p>
          <a:p>
            <a:pPr marL="0" indent="0">
              <a:buNone/>
            </a:pPr>
            <a:r>
              <a:rPr lang="en-US" sz="2400" spc="-50" dirty="0" smtClean="0"/>
              <a:t>Deploy single or multiple reports</a:t>
            </a:r>
          </a:p>
        </p:txBody>
      </p:sp>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a:off x="6677998" y="3231646"/>
            <a:ext cx="2226289" cy="1581150"/>
          </a:xfrm>
          <a:prstGeom prst="rect">
            <a:avLst/>
          </a:prstGeom>
          <a:ln>
            <a:noFill/>
          </a:ln>
          <a:effectLst>
            <a:outerShdw dist="35921" dir="2700000" algn="ctr" rotWithShape="0">
              <a:schemeClr val="bg2"/>
            </a:outerShdw>
          </a:effectLst>
          <a:scene3d>
            <a:camera prst="isometricOffAxis2Left"/>
            <a:lightRig rig="threePt" dir="t">
              <a:rot lat="0" lon="0" rev="2700000"/>
            </a:lightRig>
          </a:scene3d>
          <a:sp3d>
            <a:bevelT w="63500" h="508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2412" y="4764885"/>
            <a:ext cx="2805649" cy="1690687"/>
          </a:xfrm>
          <a:prstGeom prst="rect">
            <a:avLst/>
          </a:prstGeom>
          <a:scene3d>
            <a:camera prst="isometricOffAxis2Left"/>
            <a:lightRig rig="threePt" dir="t"/>
          </a:scene3d>
        </p:spPr>
      </p:pic>
    </p:spTree>
    <p:extLst>
      <p:ext uri="{BB962C8B-B14F-4D97-AF65-F5344CB8AC3E}">
        <p14:creationId xmlns:p14="http://schemas.microsoft.com/office/powerpoint/2010/main" val="2478064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16701" cy="1523494"/>
          </a:xfrm>
        </p:spPr>
        <p:txBody>
          <a:bodyPr/>
          <a:lstStyle/>
          <a:p>
            <a:r>
              <a:rPr lang="en-US" dirty="0" smtClean="0"/>
              <a:t>SQL Reporting – Creation and Deployment</a:t>
            </a:r>
            <a:endParaRPr lang="en-US" sz="4800" dirty="0"/>
          </a:p>
        </p:txBody>
      </p:sp>
      <p:sp>
        <p:nvSpPr>
          <p:cNvPr id="5" name="Subtitle 4"/>
          <p:cNvSpPr>
            <a:spLocks noGrp="1"/>
          </p:cNvSpPr>
          <p:nvPr>
            <p:ph type="subTitle" idx="1"/>
          </p:nvPr>
        </p:nvSpPr>
        <p:spPr/>
        <p:txBody>
          <a:bodyPr/>
          <a:lstStyle/>
          <a:p>
            <a:endParaRPr lang="en-US" dirty="0"/>
          </a:p>
        </p:txBody>
      </p:sp>
      <p:sp>
        <p:nvSpPr>
          <p:cNvPr id="4" name="Text Placeholder 3"/>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31580900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29" name="Text Placeholder 28"/>
          <p:cNvSpPr>
            <a:spLocks noGrp="1"/>
          </p:cNvSpPr>
          <p:nvPr>
            <p:ph type="body" sz="quarter" idx="11"/>
          </p:nvPr>
        </p:nvSpPr>
        <p:spPr>
          <a:xfrm>
            <a:off x="3473803" y="2293507"/>
            <a:ext cx="8194321" cy="3490186"/>
          </a:xfrm>
        </p:spPr>
        <p:txBody>
          <a:bodyPr/>
          <a:lstStyle/>
          <a:p>
            <a:pPr marL="0" indent="3175"/>
            <a:r>
              <a:rPr lang="en-US" dirty="0" smtClean="0"/>
              <a:t>Overview</a:t>
            </a:r>
          </a:p>
          <a:p>
            <a:pPr marL="0" indent="3175"/>
            <a:r>
              <a:rPr lang="en-US" dirty="0" smtClean="0"/>
              <a:t>Architecture</a:t>
            </a:r>
          </a:p>
          <a:p>
            <a:pPr marL="0" indent="3175"/>
            <a:r>
              <a:rPr lang="en-US" dirty="0" smtClean="0"/>
              <a:t>Features</a:t>
            </a:r>
          </a:p>
          <a:p>
            <a:pPr marL="0" indent="3175"/>
            <a:r>
              <a:rPr lang="en-US" dirty="0" smtClean="0"/>
              <a:t>Walkthrough</a:t>
            </a:r>
            <a:endParaRPr lang="en-US" dirty="0"/>
          </a:p>
        </p:txBody>
      </p:sp>
      <p:pic>
        <p:nvPicPr>
          <p:cNvPr id="6" name="Picture 5"/>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04281384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10044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Pricing</a:t>
            </a:r>
            <a:endParaRPr lang="en-US" dirty="0"/>
          </a:p>
        </p:txBody>
      </p:sp>
      <p:sp>
        <p:nvSpPr>
          <p:cNvPr id="3" name="Content Placeholder 2"/>
          <p:cNvSpPr>
            <a:spLocks noGrp="1"/>
          </p:cNvSpPr>
          <p:nvPr>
            <p:ph idx="1"/>
          </p:nvPr>
        </p:nvSpPr>
        <p:spPr>
          <a:xfrm>
            <a:off x="519112" y="1447799"/>
            <a:ext cx="11149013" cy="5072158"/>
          </a:xfrm>
        </p:spPr>
        <p:txBody>
          <a:bodyPr/>
          <a:lstStyle/>
          <a:p>
            <a:r>
              <a:rPr lang="en-US" dirty="0" smtClean="0"/>
              <a:t>The </a:t>
            </a:r>
            <a:r>
              <a:rPr lang="en-CA" dirty="0"/>
              <a:t>price is </a:t>
            </a:r>
            <a:r>
              <a:rPr lang="en-CA" dirty="0" smtClean="0"/>
              <a:t>correlated </a:t>
            </a:r>
            <a:r>
              <a:rPr lang="en-US" dirty="0" smtClean="0"/>
              <a:t>to usage:</a:t>
            </a:r>
          </a:p>
          <a:p>
            <a:pPr lvl="1">
              <a:lnSpc>
                <a:spcPct val="150000"/>
              </a:lnSpc>
            </a:pPr>
            <a:r>
              <a:rPr lang="en-US" dirty="0" smtClean="0"/>
              <a:t>No servers </a:t>
            </a:r>
            <a:r>
              <a:rPr lang="en-US" dirty="0" smtClean="0">
                <a:sym typeface="Wingdings" pitchFamily="2" charset="2"/>
              </a:rPr>
              <a:t> No Charge</a:t>
            </a:r>
          </a:p>
          <a:p>
            <a:pPr lvl="1">
              <a:lnSpc>
                <a:spcPct val="150000"/>
              </a:lnSpc>
            </a:pPr>
            <a:r>
              <a:rPr lang="en-US" dirty="0" smtClean="0">
                <a:sym typeface="Wingdings" pitchFamily="2" charset="2"/>
              </a:rPr>
              <a:t>Servers are charged by the hour</a:t>
            </a:r>
          </a:p>
          <a:p>
            <a:pPr lvl="1">
              <a:lnSpc>
                <a:spcPct val="150000"/>
              </a:lnSpc>
            </a:pPr>
            <a:r>
              <a:rPr lang="en-US" dirty="0" smtClean="0">
                <a:sym typeface="Wingdings" pitchFamily="2" charset="2"/>
              </a:rPr>
              <a:t>Every hour a server may render up to 200 reports for $0.88/hour</a:t>
            </a:r>
          </a:p>
          <a:p>
            <a:pPr lvl="1">
              <a:lnSpc>
                <a:spcPct val="150000"/>
              </a:lnSpc>
            </a:pPr>
            <a:r>
              <a:rPr lang="en-US" dirty="0" smtClean="0">
                <a:sym typeface="Wingdings" pitchFamily="2" charset="2"/>
              </a:rPr>
              <a:t>SQL Reporting scales automatically: </a:t>
            </a:r>
            <a:r>
              <a:rPr lang="en-US" dirty="0" smtClean="0">
                <a:sym typeface="Wingdings" pitchFamily="2" charset="2"/>
              </a:rPr>
              <a:t>each clock hour in which more than 200 reports are generated is billed another Reporting Instance hour ($0.88)</a:t>
            </a:r>
            <a:endParaRPr lang="en-US" dirty="0" smtClean="0">
              <a:sym typeface="Wingdings" pitchFamily="2" charset="2"/>
            </a:endParaRPr>
          </a:p>
          <a:p>
            <a:pPr lvl="2"/>
            <a:endParaRPr lang="en-US" dirty="0" smtClean="0">
              <a:sym typeface="Wingdings" pitchFamily="2" charset="2"/>
            </a:endParaRPr>
          </a:p>
        </p:txBody>
      </p:sp>
    </p:spTree>
    <p:extLst>
      <p:ext uri="{BB962C8B-B14F-4D97-AF65-F5344CB8AC3E}">
        <p14:creationId xmlns:p14="http://schemas.microsoft.com/office/powerpoint/2010/main" val="122808447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Overview</a:t>
            </a:r>
            <a:endParaRPr lang="en-US" dirty="0"/>
          </a:p>
        </p:txBody>
      </p:sp>
    </p:spTree>
    <p:extLst>
      <p:ext uri="{BB962C8B-B14F-4D97-AF65-F5344CB8AC3E}">
        <p14:creationId xmlns:p14="http://schemas.microsoft.com/office/powerpoint/2010/main" val="212198464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89"/>
          <p:cNvSpPr>
            <a:spLocks noEditPoints="1"/>
          </p:cNvSpPr>
          <p:nvPr/>
        </p:nvSpPr>
        <p:spPr bwMode="auto">
          <a:xfrm rot="3412494">
            <a:off x="3001366" y="2233484"/>
            <a:ext cx="2374553" cy="1360321"/>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en-US" dirty="0" smtClean="0"/>
              <a:t>SSRS </a:t>
            </a:r>
            <a:r>
              <a:rPr lang="en-US" dirty="0" smtClean="0">
                <a:sym typeface="Wingdings" pitchFamily="2" charset="2"/>
              </a:rPr>
              <a:t> Windows Azure SQL Reporting</a:t>
            </a:r>
            <a:endParaRPr lang="en-US" dirty="0"/>
          </a:p>
        </p:txBody>
      </p:sp>
      <p:grpSp>
        <p:nvGrpSpPr>
          <p:cNvPr id="3" name="Group 2"/>
          <p:cNvGrpSpPr/>
          <p:nvPr/>
        </p:nvGrpSpPr>
        <p:grpSpPr>
          <a:xfrm>
            <a:off x="379412" y="1439452"/>
            <a:ext cx="2436756" cy="1828800"/>
            <a:chOff x="762056" y="4191000"/>
            <a:chExt cx="2436756" cy="1828800"/>
          </a:xfrm>
        </p:grpSpPr>
        <p:sp>
          <p:nvSpPr>
            <p:cNvPr id="4" name="Rounded Rectangle 3"/>
            <p:cNvSpPr/>
            <p:nvPr/>
          </p:nvSpPr>
          <p:spPr bwMode="auto">
            <a:xfrm>
              <a:off x="762056" y="4191000"/>
              <a:ext cx="2436756" cy="18288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rgbClr val="000000">
                    <a:alpha val="98824"/>
                  </a:srgbClr>
                </a:solidFill>
                <a:latin typeface="Segoe UI" pitchFamily="34" charset="0"/>
                <a:ea typeface="Segoe UI" pitchFamily="34" charset="0"/>
                <a:cs typeface="Segoe UI" pitchFamily="34" charset="0"/>
              </a:endParaRPr>
            </a:p>
            <a:p>
              <a:pPr algn="ctr" defTabSz="914099"/>
              <a:endParaRPr lang="en-US" dirty="0">
                <a:solidFill>
                  <a:srgbClr val="000000">
                    <a:alpha val="98824"/>
                  </a:srgbClr>
                </a:solidFill>
                <a:latin typeface="Segoe UI" pitchFamily="34" charset="0"/>
                <a:ea typeface="Segoe UI" pitchFamily="34" charset="0"/>
                <a:cs typeface="Segoe UI" pitchFamily="34" charset="0"/>
              </a:endParaRPr>
            </a:p>
            <a:p>
              <a:pPr algn="ctr" defTabSz="914099"/>
              <a:endParaRPr lang="en-US" dirty="0" smtClean="0">
                <a:solidFill>
                  <a:srgbClr val="000000">
                    <a:alpha val="98824"/>
                  </a:srgbClr>
                </a:solidFill>
                <a:latin typeface="Segoe UI" pitchFamily="34" charset="0"/>
                <a:ea typeface="Segoe UI" pitchFamily="34" charset="0"/>
                <a:cs typeface="Segoe UI" pitchFamily="34" charset="0"/>
              </a:endParaRPr>
            </a:p>
            <a:p>
              <a:pPr algn="ctr" defTabSz="914099"/>
              <a:endParaRPr lang="en-US" dirty="0">
                <a:solidFill>
                  <a:srgbClr val="000000">
                    <a:alpha val="98824"/>
                  </a:srgbClr>
                </a:solidFill>
                <a:latin typeface="Segoe UI" pitchFamily="34" charset="0"/>
                <a:ea typeface="Segoe UI" pitchFamily="34" charset="0"/>
                <a:cs typeface="Segoe UI" pitchFamily="34" charset="0"/>
              </a:endParaRPr>
            </a:p>
            <a:p>
              <a:pPr algn="ctr" defTabSz="914099"/>
              <a:r>
                <a:rPr lang="en-US" dirty="0" smtClean="0">
                  <a:solidFill>
                    <a:srgbClr val="000000">
                      <a:alpha val="98824"/>
                    </a:srgbClr>
                  </a:solidFill>
                  <a:latin typeface="Segoe UI" pitchFamily="34" charset="0"/>
                  <a:ea typeface="Segoe UI" pitchFamily="34" charset="0"/>
                  <a:cs typeface="Segoe UI" pitchFamily="34" charset="0"/>
                </a:rPr>
                <a:t>Reporting Services</a:t>
              </a:r>
            </a:p>
          </p:txBody>
        </p:sp>
        <p:pic>
          <p:nvPicPr>
            <p:cNvPr id="1026" name="Picture 2" descr="http://www.bradleyschacht.com/wp-content/uploads/2011/12/SQL-Server-20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066" y="4429125"/>
              <a:ext cx="1193685" cy="981076"/>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Freeform 77"/>
          <p:cNvSpPr>
            <a:spLocks noEditPoints="1"/>
          </p:cNvSpPr>
          <p:nvPr/>
        </p:nvSpPr>
        <p:spPr bwMode="auto">
          <a:xfrm>
            <a:off x="5103812" y="3242635"/>
            <a:ext cx="1983071" cy="991613"/>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2"/>
          </a:solidFill>
          <a:ln>
            <a:solidFill>
              <a:schemeClr val="accent2"/>
            </a:solidFill>
          </a:ln>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3" name="Content Placeholder 2"/>
          <p:cNvSpPr>
            <a:spLocks noGrp="1"/>
          </p:cNvSpPr>
          <p:nvPr>
            <p:ph idx="1"/>
          </p:nvPr>
        </p:nvSpPr>
        <p:spPr>
          <a:xfrm>
            <a:off x="4734342" y="4337713"/>
            <a:ext cx="2766188" cy="332399"/>
          </a:xfrm>
        </p:spPr>
        <p:txBody>
          <a:bodyPr/>
          <a:lstStyle/>
          <a:p>
            <a:pPr marL="0" indent="0">
              <a:buNone/>
            </a:pPr>
            <a:r>
              <a:rPr lang="en-US" sz="2400" dirty="0" smtClean="0"/>
              <a:t>Azure infrastructure</a:t>
            </a:r>
            <a:endParaRPr lang="en-US" sz="2400" dirty="0"/>
          </a:p>
        </p:txBody>
      </p:sp>
      <p:sp>
        <p:nvSpPr>
          <p:cNvPr id="24" name="Content Placeholder 2"/>
          <p:cNvSpPr txBox="1">
            <a:spLocks/>
          </p:cNvSpPr>
          <p:nvPr/>
        </p:nvSpPr>
        <p:spPr>
          <a:xfrm>
            <a:off x="8075611" y="3401493"/>
            <a:ext cx="3687763" cy="33239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t>SQL </a:t>
            </a:r>
            <a:r>
              <a:rPr lang="en-US" sz="2400" dirty="0" smtClean="0"/>
              <a:t>Database </a:t>
            </a:r>
            <a:r>
              <a:rPr lang="en-US" sz="2400" dirty="0" smtClean="0"/>
              <a:t>connectivity</a:t>
            </a:r>
            <a:endParaRPr lang="en-US" sz="2400" dirty="0"/>
          </a:p>
        </p:txBody>
      </p:sp>
      <p:sp>
        <p:nvSpPr>
          <p:cNvPr id="26" name="Content Placeholder 2"/>
          <p:cNvSpPr txBox="1">
            <a:spLocks/>
          </p:cNvSpPr>
          <p:nvPr/>
        </p:nvSpPr>
        <p:spPr>
          <a:xfrm>
            <a:off x="364878" y="5978133"/>
            <a:ext cx="3147188" cy="33239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t>Windows Azure portal</a:t>
            </a:r>
            <a:endParaRPr lang="en-US" sz="2400" dirty="0"/>
          </a:p>
        </p:txBody>
      </p:sp>
      <p:sp>
        <p:nvSpPr>
          <p:cNvPr id="27" name="Content Placeholder 2"/>
          <p:cNvSpPr txBox="1">
            <a:spLocks/>
          </p:cNvSpPr>
          <p:nvPr/>
        </p:nvSpPr>
        <p:spPr>
          <a:xfrm>
            <a:off x="8322794" y="5973254"/>
            <a:ext cx="3147188" cy="332399"/>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4"/>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4"/>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4"/>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4"/>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400" dirty="0" smtClean="0"/>
              <a:t>Datacenters worldwide</a:t>
            </a:r>
            <a:endParaRPr lang="en-US" sz="2400" dirty="0"/>
          </a:p>
        </p:txBody>
      </p:sp>
      <p:sp>
        <p:nvSpPr>
          <p:cNvPr id="10" name="Flowchart: Magnetic Disk 9"/>
          <p:cNvSpPr/>
          <p:nvPr/>
        </p:nvSpPr>
        <p:spPr bwMode="auto">
          <a:xfrm>
            <a:off x="9039606" y="1760072"/>
            <a:ext cx="1219200" cy="1576299"/>
          </a:xfrm>
          <a:prstGeom prst="flowChartMagneticDisk">
            <a:avLst/>
          </a:prstGeom>
          <a:gradFill flip="none" rotWithShape="1">
            <a:gsLst>
              <a:gs pos="0">
                <a:schemeClr val="accent1">
                  <a:tint val="50000"/>
                  <a:satMod val="300000"/>
                </a:schemeClr>
              </a:gs>
              <a:gs pos="74000">
                <a:schemeClr val="tx1"/>
              </a:gs>
              <a:gs pos="100000">
                <a:schemeClr val="bg2">
                  <a:lumMod val="40000"/>
                  <a:lumOff val="60000"/>
                </a:schemeClr>
              </a:gs>
            </a:gsLst>
            <a:lin ang="10800000" scaled="1"/>
            <a:tileRect/>
          </a:gradFill>
          <a:ln>
            <a:headEnd type="none" w="med" len="med"/>
            <a:tailEnd type="none" w="med" len="med"/>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sz="2200" dirty="0" smtClean="0">
              <a:solidFill>
                <a:srgbClr val="FFFFFF">
                  <a:alpha val="98824"/>
                </a:srgbClr>
              </a:solidFill>
              <a:latin typeface="Segoe UI" pitchFamily="34" charset="0"/>
              <a:ea typeface="Segoe UI" pitchFamily="34" charset="0"/>
              <a:cs typeface="Segoe UI" pitchFamily="34" charset="0"/>
            </a:endParaRPr>
          </a:p>
        </p:txBody>
      </p:sp>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2" y="4141373"/>
            <a:ext cx="2786024" cy="1753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Freeform 89"/>
          <p:cNvSpPr>
            <a:spLocks noEditPoints="1"/>
          </p:cNvSpPr>
          <p:nvPr/>
        </p:nvSpPr>
        <p:spPr bwMode="auto">
          <a:xfrm rot="12675340">
            <a:off x="3685088" y="4376673"/>
            <a:ext cx="1187276" cy="1747731"/>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9"/>
          <p:cNvSpPr>
            <a:spLocks noEditPoints="1"/>
          </p:cNvSpPr>
          <p:nvPr/>
        </p:nvSpPr>
        <p:spPr bwMode="auto">
          <a:xfrm rot="1713307">
            <a:off x="6882480" y="2341008"/>
            <a:ext cx="1776665" cy="1517672"/>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a:scene3d>
            <a:camera prst="orthographicFront">
              <a:rot lat="590794" lon="20990927" rev="20894763"/>
            </a:camera>
            <a:lightRig rig="threePt" dir="t"/>
          </a:scene3d>
        </p:spPr>
        <p:txBody>
          <a:bodyPr vert="horz" wrap="square" lIns="91440" tIns="45720" rIns="91440" bIns="45720" numCol="1" anchor="t" anchorCtr="0" compatLnSpc="1">
            <a:prstTxWarp prst="textNoShape">
              <a:avLst/>
            </a:prstTxWarp>
          </a:bodyPr>
          <a:lstStyle/>
          <a:p>
            <a:endParaRPr lang="en-US"/>
          </a:p>
        </p:txBody>
      </p:sp>
      <p:pic>
        <p:nvPicPr>
          <p:cNvPr id="1028" name="Picture 4" descr="Physical server racks in a data cent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0105" y="4276414"/>
            <a:ext cx="1512566" cy="1644586"/>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89"/>
          <p:cNvSpPr>
            <a:spLocks noEditPoints="1"/>
          </p:cNvSpPr>
          <p:nvPr/>
        </p:nvSpPr>
        <p:spPr bwMode="auto">
          <a:xfrm rot="9489419">
            <a:off x="7087780" y="4395339"/>
            <a:ext cx="1188720" cy="1747731"/>
          </a:xfrm>
          <a:custGeom>
            <a:avLst/>
            <a:gdLst>
              <a:gd name="T0" fmla="*/ 24 w 276"/>
              <a:gd name="T1" fmla="*/ 202 h 313"/>
              <a:gd name="T2" fmla="*/ 37 w 276"/>
              <a:gd name="T3" fmla="*/ 208 h 313"/>
              <a:gd name="T4" fmla="*/ 25 w 276"/>
              <a:gd name="T5" fmla="*/ 242 h 313"/>
              <a:gd name="T6" fmla="*/ 11 w 276"/>
              <a:gd name="T7" fmla="*/ 238 h 313"/>
              <a:gd name="T8" fmla="*/ 24 w 276"/>
              <a:gd name="T9" fmla="*/ 202 h 313"/>
              <a:gd name="T10" fmla="*/ 0 w 276"/>
              <a:gd name="T11" fmla="*/ 312 h 313"/>
              <a:gd name="T12" fmla="*/ 15 w 276"/>
              <a:gd name="T13" fmla="*/ 313 h 313"/>
              <a:gd name="T14" fmla="*/ 17 w 276"/>
              <a:gd name="T15" fmla="*/ 277 h 313"/>
              <a:gd name="T16" fmla="*/ 3 w 276"/>
              <a:gd name="T17" fmla="*/ 275 h 313"/>
              <a:gd name="T18" fmla="*/ 0 w 276"/>
              <a:gd name="T19" fmla="*/ 312 h 313"/>
              <a:gd name="T20" fmla="*/ 42 w 276"/>
              <a:gd name="T21" fmla="*/ 169 h 313"/>
              <a:gd name="T22" fmla="*/ 55 w 276"/>
              <a:gd name="T23" fmla="*/ 177 h 313"/>
              <a:gd name="T24" fmla="*/ 76 w 276"/>
              <a:gd name="T25" fmla="*/ 148 h 313"/>
              <a:gd name="T26" fmla="*/ 65 w 276"/>
              <a:gd name="T27" fmla="*/ 139 h 313"/>
              <a:gd name="T28" fmla="*/ 42 w 276"/>
              <a:gd name="T29" fmla="*/ 169 h 313"/>
              <a:gd name="T30" fmla="*/ 92 w 276"/>
              <a:gd name="T31" fmla="*/ 112 h 313"/>
              <a:gd name="T32" fmla="*/ 102 w 276"/>
              <a:gd name="T33" fmla="*/ 123 h 313"/>
              <a:gd name="T34" fmla="*/ 130 w 276"/>
              <a:gd name="T35" fmla="*/ 101 h 313"/>
              <a:gd name="T36" fmla="*/ 122 w 276"/>
              <a:gd name="T37" fmla="*/ 89 h 313"/>
              <a:gd name="T38" fmla="*/ 92 w 276"/>
              <a:gd name="T39" fmla="*/ 112 h 313"/>
              <a:gd name="T40" fmla="*/ 156 w 276"/>
              <a:gd name="T41" fmla="*/ 71 h 313"/>
              <a:gd name="T42" fmla="*/ 162 w 276"/>
              <a:gd name="T43" fmla="*/ 84 h 313"/>
              <a:gd name="T44" fmla="*/ 195 w 276"/>
              <a:gd name="T45" fmla="*/ 72 h 313"/>
              <a:gd name="T46" fmla="*/ 191 w 276"/>
              <a:gd name="T47" fmla="*/ 58 h 313"/>
              <a:gd name="T48" fmla="*/ 156 w 276"/>
              <a:gd name="T49" fmla="*/ 71 h 313"/>
              <a:gd name="T50" fmla="*/ 273 w 276"/>
              <a:gd name="T51" fmla="*/ 47 h 313"/>
              <a:gd name="T52" fmla="*/ 226 w 276"/>
              <a:gd name="T53" fmla="*/ 0 h 313"/>
              <a:gd name="T54" fmla="*/ 215 w 276"/>
              <a:gd name="T55" fmla="*/ 11 h 313"/>
              <a:gd name="T56" fmla="*/ 252 w 276"/>
              <a:gd name="T57" fmla="*/ 47 h 313"/>
              <a:gd name="T58" fmla="*/ 228 w 276"/>
              <a:gd name="T59" fmla="*/ 50 h 313"/>
              <a:gd name="T60" fmla="*/ 230 w 276"/>
              <a:gd name="T61" fmla="*/ 64 h 313"/>
              <a:gd name="T62" fmla="*/ 248 w 276"/>
              <a:gd name="T63" fmla="*/ 62 h 313"/>
              <a:gd name="T64" fmla="*/ 215 w 276"/>
              <a:gd name="T65" fmla="*/ 94 h 313"/>
              <a:gd name="T66" fmla="*/ 226 w 276"/>
              <a:gd name="T67" fmla="*/ 105 h 313"/>
              <a:gd name="T68" fmla="*/ 273 w 276"/>
              <a:gd name="T69" fmla="*/ 58 h 313"/>
              <a:gd name="T70" fmla="*/ 273 w 276"/>
              <a:gd name="T71" fmla="*/ 47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6" h="313">
                <a:moveTo>
                  <a:pt x="24" y="202"/>
                </a:moveTo>
                <a:cubicBezTo>
                  <a:pt x="37" y="208"/>
                  <a:pt x="37" y="208"/>
                  <a:pt x="37" y="208"/>
                </a:cubicBezTo>
                <a:cubicBezTo>
                  <a:pt x="32" y="219"/>
                  <a:pt x="28" y="230"/>
                  <a:pt x="25" y="242"/>
                </a:cubicBezTo>
                <a:cubicBezTo>
                  <a:pt x="11" y="238"/>
                  <a:pt x="11" y="238"/>
                  <a:pt x="11" y="238"/>
                </a:cubicBezTo>
                <a:cubicBezTo>
                  <a:pt x="14" y="226"/>
                  <a:pt x="19" y="214"/>
                  <a:pt x="24" y="202"/>
                </a:cubicBezTo>
                <a:close/>
                <a:moveTo>
                  <a:pt x="0" y="312"/>
                </a:moveTo>
                <a:cubicBezTo>
                  <a:pt x="15" y="313"/>
                  <a:pt x="15" y="313"/>
                  <a:pt x="15" y="313"/>
                </a:cubicBezTo>
                <a:cubicBezTo>
                  <a:pt x="15" y="301"/>
                  <a:pt x="16" y="289"/>
                  <a:pt x="17" y="277"/>
                </a:cubicBezTo>
                <a:cubicBezTo>
                  <a:pt x="3" y="275"/>
                  <a:pt x="3" y="275"/>
                  <a:pt x="3" y="275"/>
                </a:cubicBezTo>
                <a:cubicBezTo>
                  <a:pt x="1" y="287"/>
                  <a:pt x="0" y="300"/>
                  <a:pt x="0" y="312"/>
                </a:cubicBezTo>
                <a:close/>
                <a:moveTo>
                  <a:pt x="42" y="169"/>
                </a:moveTo>
                <a:cubicBezTo>
                  <a:pt x="55" y="177"/>
                  <a:pt x="55" y="177"/>
                  <a:pt x="55" y="177"/>
                </a:cubicBezTo>
                <a:cubicBezTo>
                  <a:pt x="61" y="167"/>
                  <a:pt x="68" y="157"/>
                  <a:pt x="76" y="148"/>
                </a:cubicBezTo>
                <a:cubicBezTo>
                  <a:pt x="65" y="139"/>
                  <a:pt x="65" y="139"/>
                  <a:pt x="65" y="139"/>
                </a:cubicBezTo>
                <a:cubicBezTo>
                  <a:pt x="57" y="148"/>
                  <a:pt x="49" y="158"/>
                  <a:pt x="42" y="169"/>
                </a:cubicBezTo>
                <a:close/>
                <a:moveTo>
                  <a:pt x="92" y="112"/>
                </a:moveTo>
                <a:cubicBezTo>
                  <a:pt x="102" y="123"/>
                  <a:pt x="102" y="123"/>
                  <a:pt x="102" y="123"/>
                </a:cubicBezTo>
                <a:cubicBezTo>
                  <a:pt x="111" y="115"/>
                  <a:pt x="120" y="108"/>
                  <a:pt x="130" y="101"/>
                </a:cubicBezTo>
                <a:cubicBezTo>
                  <a:pt x="122" y="89"/>
                  <a:pt x="122" y="89"/>
                  <a:pt x="122" y="89"/>
                </a:cubicBezTo>
                <a:cubicBezTo>
                  <a:pt x="112" y="96"/>
                  <a:pt x="101" y="103"/>
                  <a:pt x="92" y="112"/>
                </a:cubicBezTo>
                <a:close/>
                <a:moveTo>
                  <a:pt x="156" y="71"/>
                </a:moveTo>
                <a:cubicBezTo>
                  <a:pt x="162" y="84"/>
                  <a:pt x="162" y="84"/>
                  <a:pt x="162" y="84"/>
                </a:cubicBezTo>
                <a:cubicBezTo>
                  <a:pt x="173" y="79"/>
                  <a:pt x="184" y="75"/>
                  <a:pt x="195" y="72"/>
                </a:cubicBezTo>
                <a:cubicBezTo>
                  <a:pt x="191" y="58"/>
                  <a:pt x="191" y="58"/>
                  <a:pt x="191" y="58"/>
                </a:cubicBezTo>
                <a:cubicBezTo>
                  <a:pt x="179" y="61"/>
                  <a:pt x="167" y="66"/>
                  <a:pt x="156" y="71"/>
                </a:cubicBezTo>
                <a:close/>
                <a:moveTo>
                  <a:pt x="273" y="47"/>
                </a:moveTo>
                <a:cubicBezTo>
                  <a:pt x="226" y="0"/>
                  <a:pt x="226" y="0"/>
                  <a:pt x="226" y="0"/>
                </a:cubicBezTo>
                <a:cubicBezTo>
                  <a:pt x="215" y="11"/>
                  <a:pt x="215" y="11"/>
                  <a:pt x="215" y="11"/>
                </a:cubicBezTo>
                <a:cubicBezTo>
                  <a:pt x="252" y="47"/>
                  <a:pt x="252" y="47"/>
                  <a:pt x="252" y="47"/>
                </a:cubicBezTo>
                <a:cubicBezTo>
                  <a:pt x="244" y="48"/>
                  <a:pt x="236" y="48"/>
                  <a:pt x="228" y="50"/>
                </a:cubicBezTo>
                <a:cubicBezTo>
                  <a:pt x="230" y="64"/>
                  <a:pt x="230" y="64"/>
                  <a:pt x="230" y="64"/>
                </a:cubicBezTo>
                <a:cubicBezTo>
                  <a:pt x="236" y="63"/>
                  <a:pt x="242" y="63"/>
                  <a:pt x="248" y="62"/>
                </a:cubicBezTo>
                <a:cubicBezTo>
                  <a:pt x="215" y="94"/>
                  <a:pt x="215" y="94"/>
                  <a:pt x="215" y="94"/>
                </a:cubicBezTo>
                <a:cubicBezTo>
                  <a:pt x="226" y="105"/>
                  <a:pt x="226" y="105"/>
                  <a:pt x="226" y="105"/>
                </a:cubicBezTo>
                <a:cubicBezTo>
                  <a:pt x="273" y="58"/>
                  <a:pt x="273" y="58"/>
                  <a:pt x="273" y="58"/>
                </a:cubicBezTo>
                <a:cubicBezTo>
                  <a:pt x="276" y="55"/>
                  <a:pt x="276" y="50"/>
                  <a:pt x="273" y="47"/>
                </a:cubicBezTo>
                <a:close/>
              </a:path>
            </a:pathLst>
          </a:custGeom>
          <a:solidFill>
            <a:schemeClr val="accent2"/>
          </a:solidFill>
          <a:ln>
            <a:noFill/>
          </a:ln>
          <a:scene3d>
            <a:camera prst="orthographicFront">
              <a:rot lat="0" lon="10799978" rev="0"/>
            </a:camera>
            <a:lightRig rig="threePt" dir="t"/>
          </a:scene3d>
        </p:spPr>
        <p:txBody>
          <a:bodyPr vert="horz" wrap="square" lIns="91440" tIns="45720" rIns="91440" bIns="45720" numCol="1" anchor="t" anchorCtr="0" compatLnSpc="1">
            <a:prstTxWarp prst="textNoShape">
              <a:avLst/>
            </a:prstTxWarp>
          </a:bodyPr>
          <a:lstStyle/>
          <a:p>
            <a:endParaRPr lang="en-US"/>
          </a:p>
        </p:txBody>
      </p:sp>
      <p:pic>
        <p:nvPicPr>
          <p:cNvPr id="19" name="Picture 18"/>
          <p:cNvPicPr>
            <a:picLocks noChangeAspect="1"/>
          </p:cNvPicPr>
          <p:nvPr/>
        </p:nvPicPr>
        <p:blipFill>
          <a:blip r:embed="rId7" cstate="print">
            <a:duotone>
              <a:prstClr val="black"/>
              <a:schemeClr val="tx2">
                <a:tint val="45000"/>
                <a:satMod val="400000"/>
              </a:schemeClr>
            </a:duotone>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275460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xEl>
                                              <p:pRg st="0" end="0"/>
                                            </p:txEl>
                                          </p:spTgt>
                                        </p:tgtEl>
                                        <p:attrNameLst>
                                          <p:attrName>style.visibility</p:attrName>
                                        </p:attrNameLst>
                                      </p:cBhvr>
                                      <p:to>
                                        <p:strVal val="visible"/>
                                      </p:to>
                                    </p:set>
                                    <p:animEffect transition="in" filter="fade">
                                      <p:cBhvr>
                                        <p:cTn id="13" dur="500"/>
                                        <p:tgtEl>
                                          <p:spTgt spid="2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1028"/>
                                        </p:tgtEl>
                                        <p:attrNameLst>
                                          <p:attrName>style.visibility</p:attrName>
                                        </p:attrNameLst>
                                      </p:cBhvr>
                                      <p:to>
                                        <p:strVal val="visible"/>
                                      </p:to>
                                    </p:set>
                                    <p:animEffect transition="in" filter="fade">
                                      <p:cBhvr>
                                        <p:cTn id="43" dur="500"/>
                                        <p:tgtEl>
                                          <p:spTgt spid="10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6" grpId="0" animBg="1"/>
      <p:bldP spid="23" grpId="0" build="p"/>
      <p:bldP spid="24" grpId="0"/>
      <p:bldP spid="26" grpId="0"/>
      <p:bldP spid="27" grpId="0"/>
      <p:bldP spid="10" grpId="0" animBg="1"/>
      <p:bldP spid="30" grpId="0" animBg="1"/>
      <p:bldP spid="31"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10324214" y="2966484"/>
            <a:ext cx="0" cy="207334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Cloud 5"/>
          <p:cNvSpPr/>
          <p:nvPr/>
        </p:nvSpPr>
        <p:spPr bwMode="auto">
          <a:xfrm>
            <a:off x="8623925" y="1493109"/>
            <a:ext cx="2709118" cy="2102655"/>
          </a:xfrm>
          <a:prstGeom prst="cloud">
            <a:avLst/>
          </a:prstGeom>
          <a:solidFill>
            <a:srgbClr val="FCFCFC"/>
          </a:solidFill>
          <a:ln w="381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19112" y="228600"/>
            <a:ext cx="11149013" cy="747897"/>
          </a:xfrm>
        </p:spPr>
        <p:txBody>
          <a:bodyPr/>
          <a:lstStyle/>
          <a:p>
            <a:r>
              <a:rPr lang="en-US" dirty="0" smtClean="0"/>
              <a:t>SQL Reporting</a:t>
            </a:r>
            <a:endParaRPr lang="en-US" dirty="0"/>
          </a:p>
        </p:txBody>
      </p:sp>
      <p:sp>
        <p:nvSpPr>
          <p:cNvPr id="5" name="Text Placeholder 3"/>
          <p:cNvSpPr txBox="1">
            <a:spLocks/>
          </p:cNvSpPr>
          <p:nvPr/>
        </p:nvSpPr>
        <p:spPr>
          <a:xfrm>
            <a:off x="519112" y="1508087"/>
            <a:ext cx="5399906" cy="2546851"/>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3"/>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3"/>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Same Cloud Benefits</a:t>
            </a:r>
            <a:endParaRPr lang="en-US" sz="2800" dirty="0" smtClean="0"/>
          </a:p>
          <a:p>
            <a:pPr>
              <a:lnSpc>
                <a:spcPct val="100000"/>
              </a:lnSpc>
            </a:pPr>
            <a:r>
              <a:rPr lang="en-US" sz="2000" dirty="0" smtClean="0">
                <a:latin typeface="+mn-lt"/>
              </a:rPr>
              <a:t>Enterprise-class scalability</a:t>
            </a:r>
          </a:p>
          <a:p>
            <a:pPr>
              <a:lnSpc>
                <a:spcPct val="100000"/>
              </a:lnSpc>
            </a:pPr>
            <a:r>
              <a:rPr lang="en-US" sz="2000" dirty="0" smtClean="0">
                <a:latin typeface="+mn-lt"/>
              </a:rPr>
              <a:t>Automatic support for High-Availability</a:t>
            </a:r>
          </a:p>
          <a:p>
            <a:pPr>
              <a:lnSpc>
                <a:spcPct val="100000"/>
              </a:lnSpc>
            </a:pPr>
            <a:r>
              <a:rPr lang="en-US" sz="2000" dirty="0" smtClean="0">
                <a:latin typeface="+mn-lt"/>
              </a:rPr>
              <a:t>Rapid provisioning</a:t>
            </a:r>
          </a:p>
          <a:p>
            <a:pPr>
              <a:lnSpc>
                <a:spcPct val="100000"/>
              </a:lnSpc>
            </a:pPr>
            <a:r>
              <a:rPr lang="en-US" sz="2000" dirty="0" smtClean="0">
                <a:latin typeface="+mn-lt"/>
              </a:rPr>
              <a:t>Trusted and familiar security model</a:t>
            </a:r>
          </a:p>
          <a:p>
            <a:pPr>
              <a:lnSpc>
                <a:spcPct val="100000"/>
              </a:lnSpc>
            </a:pPr>
            <a:r>
              <a:rPr lang="en-US" sz="2000" dirty="0" smtClean="0">
                <a:latin typeface="+mn-lt"/>
              </a:rPr>
              <a:t>Global </a:t>
            </a:r>
            <a:r>
              <a:rPr lang="en-US" sz="2000" dirty="0" smtClean="0">
                <a:latin typeface="+mn-lt"/>
              </a:rPr>
              <a:t>Distribution</a:t>
            </a:r>
          </a:p>
        </p:txBody>
      </p:sp>
      <p:sp>
        <p:nvSpPr>
          <p:cNvPr id="17" name="Can 16"/>
          <p:cNvSpPr/>
          <p:nvPr/>
        </p:nvSpPr>
        <p:spPr>
          <a:xfrm>
            <a:off x="9697391" y="1746997"/>
            <a:ext cx="741103" cy="624721"/>
          </a:xfrm>
          <a:prstGeom prst="can">
            <a:avLst/>
          </a:prstGeom>
          <a:solidFill>
            <a:schemeClr val="accent4"/>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050" dirty="0" smtClean="0">
                <a:solidFill>
                  <a:schemeClr val="bg1"/>
                </a:solidFill>
              </a:rPr>
              <a:t>SQL Database</a:t>
            </a:r>
            <a:endParaRPr lang="en-US" sz="1400" dirty="0">
              <a:solidFill>
                <a:schemeClr val="bg1"/>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1624" y="3728470"/>
            <a:ext cx="1354456" cy="110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1256" y="2431501"/>
            <a:ext cx="4191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8619" y="2784481"/>
            <a:ext cx="629323" cy="513804"/>
          </a:xfrm>
          <a:prstGeom prst="rect">
            <a:avLst/>
          </a:prstGeom>
          <a:noFill/>
          <a:ln>
            <a:noFill/>
          </a:ln>
          <a:effectLst/>
          <a:scene3d>
            <a:camera prst="isometricLeftDown"/>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Arrow Connector 11"/>
          <p:cNvCxnSpPr>
            <a:stCxn id="17" idx="3"/>
            <a:endCxn id="3" idx="3"/>
          </p:cNvCxnSpPr>
          <p:nvPr/>
        </p:nvCxnSpPr>
        <p:spPr>
          <a:xfrm flipH="1">
            <a:off x="9720356" y="2371718"/>
            <a:ext cx="347587" cy="393158"/>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8123274" y="5039826"/>
            <a:ext cx="2200940" cy="0"/>
          </a:xfrm>
          <a:prstGeom prst="straightConnector1">
            <a:avLst/>
          </a:prstGeom>
          <a:ln w="3810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bwMode="auto">
          <a:xfrm>
            <a:off x="7421526" y="3885377"/>
            <a:ext cx="701748" cy="146729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2" name="Rectangle 31"/>
          <p:cNvSpPr/>
          <p:nvPr/>
        </p:nvSpPr>
        <p:spPr bwMode="auto">
          <a:xfrm>
            <a:off x="7549118" y="396690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3" name="Rectangle 32"/>
          <p:cNvSpPr/>
          <p:nvPr/>
        </p:nvSpPr>
        <p:spPr bwMode="auto">
          <a:xfrm>
            <a:off x="7804299" y="396690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4" name="Rectangle 33"/>
          <p:cNvSpPr/>
          <p:nvPr/>
        </p:nvSpPr>
        <p:spPr bwMode="auto">
          <a:xfrm>
            <a:off x="7549118" y="42194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5" name="Rectangle 34"/>
          <p:cNvSpPr/>
          <p:nvPr/>
        </p:nvSpPr>
        <p:spPr bwMode="auto">
          <a:xfrm>
            <a:off x="7804299" y="4219481"/>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6" name="Rectangle 35"/>
          <p:cNvSpPr/>
          <p:nvPr/>
        </p:nvSpPr>
        <p:spPr bwMode="auto">
          <a:xfrm>
            <a:off x="7549117" y="4448902"/>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7" name="Rectangle 36"/>
          <p:cNvSpPr/>
          <p:nvPr/>
        </p:nvSpPr>
        <p:spPr bwMode="auto">
          <a:xfrm>
            <a:off x="7804298" y="4448902"/>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8" name="Rectangle 37"/>
          <p:cNvSpPr/>
          <p:nvPr/>
        </p:nvSpPr>
        <p:spPr bwMode="auto">
          <a:xfrm>
            <a:off x="7549117" y="469084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39" name="Rectangle 38"/>
          <p:cNvSpPr/>
          <p:nvPr/>
        </p:nvSpPr>
        <p:spPr bwMode="auto">
          <a:xfrm>
            <a:off x="7804298" y="4690845"/>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0" name="Rectangle 39"/>
          <p:cNvSpPr/>
          <p:nvPr/>
        </p:nvSpPr>
        <p:spPr bwMode="auto">
          <a:xfrm>
            <a:off x="7549118" y="492388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1" name="Rectangle 40"/>
          <p:cNvSpPr/>
          <p:nvPr/>
        </p:nvSpPr>
        <p:spPr bwMode="auto">
          <a:xfrm>
            <a:off x="7804299" y="4923888"/>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2" name="Isosceles Triangle 41"/>
          <p:cNvSpPr/>
          <p:nvPr/>
        </p:nvSpPr>
        <p:spPr bwMode="auto">
          <a:xfrm>
            <a:off x="7412099" y="3595764"/>
            <a:ext cx="701748" cy="289613"/>
          </a:xfrm>
          <a:prstGeom prst="triangle">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3" name="Rectangle 42"/>
          <p:cNvSpPr/>
          <p:nvPr/>
        </p:nvSpPr>
        <p:spPr bwMode="auto">
          <a:xfrm>
            <a:off x="6719778" y="4533962"/>
            <a:ext cx="701748" cy="81870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4" name="Rectangle 43"/>
          <p:cNvSpPr/>
          <p:nvPr/>
        </p:nvSpPr>
        <p:spPr bwMode="auto">
          <a:xfrm>
            <a:off x="6908095" y="4619023"/>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5" name="Rectangle 44"/>
          <p:cNvSpPr/>
          <p:nvPr/>
        </p:nvSpPr>
        <p:spPr bwMode="auto">
          <a:xfrm>
            <a:off x="7163276" y="4619023"/>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6" name="Rectangle 45"/>
          <p:cNvSpPr/>
          <p:nvPr/>
        </p:nvSpPr>
        <p:spPr bwMode="auto">
          <a:xfrm>
            <a:off x="6908095" y="4860966"/>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7" name="Rectangle 46"/>
          <p:cNvSpPr/>
          <p:nvPr/>
        </p:nvSpPr>
        <p:spPr bwMode="auto">
          <a:xfrm>
            <a:off x="7163276" y="4860966"/>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8" name="Rectangle 47"/>
          <p:cNvSpPr/>
          <p:nvPr/>
        </p:nvSpPr>
        <p:spPr bwMode="auto">
          <a:xfrm>
            <a:off x="6908096" y="5094009"/>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49" name="Rectangle 48"/>
          <p:cNvSpPr/>
          <p:nvPr/>
        </p:nvSpPr>
        <p:spPr bwMode="auto">
          <a:xfrm>
            <a:off x="7163277" y="5094009"/>
            <a:ext cx="170121" cy="17012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762153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Architecture</a:t>
            </a:r>
            <a:endParaRPr lang="en-US" dirty="0"/>
          </a:p>
        </p:txBody>
      </p:sp>
    </p:spTree>
    <p:extLst>
      <p:ext uri="{BB962C8B-B14F-4D97-AF65-F5344CB8AC3E}">
        <p14:creationId xmlns:p14="http://schemas.microsoft.com/office/powerpoint/2010/main" val="212198464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7" name="Diagram 1056"/>
          <p:cNvGraphicFramePr/>
          <p:nvPr>
            <p:extLst>
              <p:ext uri="{D42A27DB-BD31-4B8C-83A1-F6EECF244321}">
                <p14:modId xmlns:p14="http://schemas.microsoft.com/office/powerpoint/2010/main" val="1672424820"/>
              </p:ext>
            </p:extLst>
          </p:nvPr>
        </p:nvGraphicFramePr>
        <p:xfrm>
          <a:off x="1377036" y="1361440"/>
          <a:ext cx="349714" cy="30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2" name="Title 1"/>
          <p:cNvSpPr>
            <a:spLocks noGrp="1"/>
          </p:cNvSpPr>
          <p:nvPr>
            <p:ph type="title"/>
          </p:nvPr>
        </p:nvSpPr>
        <p:spPr/>
        <p:txBody>
          <a:bodyPr>
            <a:normAutofit/>
          </a:bodyPr>
          <a:lstStyle/>
          <a:p>
            <a:r>
              <a:rPr lang="en-US" dirty="0"/>
              <a:t>Architecture </a:t>
            </a:r>
            <a:r>
              <a:rPr lang="en-US" dirty="0" smtClean="0"/>
              <a:t>– What’s Under </a:t>
            </a:r>
            <a:r>
              <a:rPr lang="en-US" dirty="0"/>
              <a:t>The </a:t>
            </a:r>
            <a:r>
              <a:rPr lang="en-US" dirty="0" smtClean="0"/>
              <a:t>Hood</a:t>
            </a:r>
            <a:endParaRPr lang="en-US" dirty="0">
              <a:latin typeface="Segoe UI Light" pitchFamily="34" charset="0"/>
            </a:endParaRPr>
          </a:p>
        </p:txBody>
      </p:sp>
      <p:sp>
        <p:nvSpPr>
          <p:cNvPr id="4" name="Rounded Rectangle 3"/>
          <p:cNvSpPr/>
          <p:nvPr/>
        </p:nvSpPr>
        <p:spPr>
          <a:xfrm>
            <a:off x="4773956" y="2341154"/>
            <a:ext cx="1422030" cy="391886"/>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100" b="1" dirty="0" smtClean="0">
                <a:gradFill>
                  <a:gsLst>
                    <a:gs pos="0">
                      <a:schemeClr val="bg1"/>
                    </a:gs>
                    <a:gs pos="100000">
                      <a:schemeClr val="bg1"/>
                    </a:gs>
                  </a:gsLst>
                </a:gradFill>
              </a:rPr>
              <a:t>Load Balancer</a:t>
            </a:r>
            <a:endParaRPr lang="en-US" b="1" dirty="0" smtClean="0">
              <a:gradFill>
                <a:gsLst>
                  <a:gs pos="0">
                    <a:schemeClr val="bg1"/>
                  </a:gs>
                  <a:gs pos="100000">
                    <a:schemeClr val="bg1"/>
                  </a:gs>
                </a:gsLst>
              </a:gradFill>
            </a:endParaRPr>
          </a:p>
        </p:txBody>
      </p:sp>
      <p:sp>
        <p:nvSpPr>
          <p:cNvPr id="12" name="Rounded Rectangle 11"/>
          <p:cNvSpPr/>
          <p:nvPr/>
        </p:nvSpPr>
        <p:spPr>
          <a:xfrm>
            <a:off x="4773956" y="3026954"/>
            <a:ext cx="1422030" cy="39188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gradFill>
                  <a:gsLst>
                    <a:gs pos="0">
                      <a:schemeClr val="bg1"/>
                    </a:gs>
                    <a:gs pos="100000">
                      <a:schemeClr val="bg1"/>
                    </a:gs>
                  </a:gsLst>
                </a:gradFill>
              </a:rPr>
              <a:t>Gateway</a:t>
            </a:r>
            <a:endParaRPr lang="en-US" dirty="0" smtClean="0">
              <a:gradFill>
                <a:gsLst>
                  <a:gs pos="0">
                    <a:schemeClr val="bg1"/>
                  </a:gs>
                  <a:gs pos="100000">
                    <a:schemeClr val="bg1"/>
                  </a:gs>
                </a:gsLst>
              </a:gradFill>
            </a:endParaRPr>
          </a:p>
        </p:txBody>
      </p:sp>
      <p:sp>
        <p:nvSpPr>
          <p:cNvPr id="13" name="Rounded Rectangle 12"/>
          <p:cNvSpPr/>
          <p:nvPr/>
        </p:nvSpPr>
        <p:spPr>
          <a:xfrm>
            <a:off x="6703854" y="3026954"/>
            <a:ext cx="1422030" cy="39188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gradFill>
                  <a:gsLst>
                    <a:gs pos="0">
                      <a:schemeClr val="bg1"/>
                    </a:gs>
                    <a:gs pos="100000">
                      <a:schemeClr val="bg1"/>
                    </a:gs>
                  </a:gsLst>
                </a:gradFill>
              </a:rPr>
              <a:t>Gateway</a:t>
            </a:r>
            <a:endParaRPr lang="en-US" dirty="0" smtClean="0">
              <a:gradFill>
                <a:gsLst>
                  <a:gs pos="0">
                    <a:schemeClr val="bg1"/>
                  </a:gs>
                  <a:gs pos="100000">
                    <a:schemeClr val="bg1"/>
                  </a:gs>
                </a:gsLst>
              </a:gradFill>
            </a:endParaRPr>
          </a:p>
        </p:txBody>
      </p:sp>
      <p:sp>
        <p:nvSpPr>
          <p:cNvPr id="14" name="Rounded Rectangle 13"/>
          <p:cNvSpPr/>
          <p:nvPr/>
        </p:nvSpPr>
        <p:spPr>
          <a:xfrm>
            <a:off x="2833176" y="3026954"/>
            <a:ext cx="1422030" cy="39188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400" dirty="0" smtClean="0">
                <a:gradFill>
                  <a:gsLst>
                    <a:gs pos="0">
                      <a:schemeClr val="bg1"/>
                    </a:gs>
                    <a:gs pos="100000">
                      <a:schemeClr val="bg1"/>
                    </a:gs>
                  </a:gsLst>
                </a:gradFill>
              </a:rPr>
              <a:t>Gateway</a:t>
            </a:r>
            <a:endParaRPr lang="en-US" dirty="0" smtClean="0">
              <a:gradFill>
                <a:gsLst>
                  <a:gs pos="0">
                    <a:schemeClr val="bg1"/>
                  </a:gs>
                  <a:gs pos="100000">
                    <a:schemeClr val="bg1"/>
                  </a:gs>
                </a:gsLst>
              </a:gradFill>
            </a:endParaRPr>
          </a:p>
        </p:txBody>
      </p:sp>
      <p:sp>
        <p:nvSpPr>
          <p:cNvPr id="15" name="Rounded Rectangle 14"/>
          <p:cNvSpPr/>
          <p:nvPr/>
        </p:nvSpPr>
        <p:spPr>
          <a:xfrm>
            <a:off x="4367662" y="3772624"/>
            <a:ext cx="1726750" cy="167640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lin ang="5400000" scaled="0"/>
                </a:gradFill>
              </a:rPr>
              <a:t>RS Instance</a:t>
            </a:r>
          </a:p>
        </p:txBody>
      </p:sp>
      <p:sp>
        <p:nvSpPr>
          <p:cNvPr id="16" name="Rounded Rectangle 15"/>
          <p:cNvSpPr/>
          <p:nvPr/>
        </p:nvSpPr>
        <p:spPr>
          <a:xfrm>
            <a:off x="4621596" y="4096474"/>
            <a:ext cx="1218883" cy="6477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17" name="Rounded Rectangle 16"/>
          <p:cNvSpPr/>
          <p:nvPr/>
        </p:nvSpPr>
        <p:spPr>
          <a:xfrm>
            <a:off x="4621596" y="4814932"/>
            <a:ext cx="1218883" cy="5252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18" name="Rounded Rectangle 17"/>
          <p:cNvSpPr/>
          <p:nvPr/>
        </p:nvSpPr>
        <p:spPr>
          <a:xfrm>
            <a:off x="4752190" y="3976732"/>
            <a:ext cx="1726750" cy="167640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lin ang="5400000" scaled="0"/>
                </a:gradFill>
              </a:rPr>
              <a:t>RS Instance</a:t>
            </a:r>
          </a:p>
        </p:txBody>
      </p:sp>
      <p:sp>
        <p:nvSpPr>
          <p:cNvPr id="19" name="Rounded Rectangle 18"/>
          <p:cNvSpPr/>
          <p:nvPr/>
        </p:nvSpPr>
        <p:spPr>
          <a:xfrm>
            <a:off x="5006125" y="4300582"/>
            <a:ext cx="1218883" cy="6477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800" dirty="0" smtClean="0">
                <a:solidFill>
                  <a:prstClr val="white"/>
                </a:solidFill>
              </a:rPr>
              <a:t>Monitor/</a:t>
            </a:r>
            <a:r>
              <a:rPr lang="en-US" sz="800" dirty="0" err="1" smtClean="0">
                <a:solidFill>
                  <a:prstClr val="white"/>
                </a:solidFill>
              </a:rPr>
              <a:t>Comm</a:t>
            </a:r>
            <a:endParaRPr lang="en-US" dirty="0" smtClean="0">
              <a:solidFill>
                <a:prstClr val="white"/>
              </a:solidFill>
            </a:endParaRPr>
          </a:p>
          <a:p>
            <a:pPr algn="ctr" defTabSz="914400"/>
            <a:r>
              <a:rPr lang="en-US" sz="800" dirty="0" smtClean="0">
                <a:solidFill>
                  <a:prstClr val="white"/>
                </a:solidFill>
              </a:rPr>
              <a:t>[SLA &amp; Usage]</a:t>
            </a:r>
          </a:p>
          <a:p>
            <a:pPr algn="ctr" defTabSz="914400"/>
            <a:r>
              <a:rPr lang="en-US" sz="800" dirty="0" smtClean="0">
                <a:solidFill>
                  <a:prstClr val="white"/>
                </a:solidFill>
              </a:rPr>
              <a:t>[Performance]</a:t>
            </a:r>
          </a:p>
          <a:p>
            <a:pPr algn="ctr" defTabSz="914400"/>
            <a:r>
              <a:rPr lang="en-US" sz="800" dirty="0" smtClean="0">
                <a:solidFill>
                  <a:prstClr val="white"/>
                </a:solidFill>
              </a:rPr>
              <a:t>[Traces &amp; Logs]</a:t>
            </a:r>
          </a:p>
        </p:txBody>
      </p:sp>
      <p:sp>
        <p:nvSpPr>
          <p:cNvPr id="20" name="Rounded Rectangle 19"/>
          <p:cNvSpPr/>
          <p:nvPr/>
        </p:nvSpPr>
        <p:spPr>
          <a:xfrm>
            <a:off x="5006125" y="5019040"/>
            <a:ext cx="1218883" cy="5252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solidFill>
                  <a:prstClr val="white"/>
                </a:solidFill>
              </a:rPr>
              <a:t>RS Engine</a:t>
            </a:r>
          </a:p>
        </p:txBody>
      </p:sp>
      <p:sp>
        <p:nvSpPr>
          <p:cNvPr id="24" name="Rounded Rectangle 23"/>
          <p:cNvSpPr/>
          <p:nvPr/>
        </p:nvSpPr>
        <p:spPr>
          <a:xfrm>
            <a:off x="5129464" y="4180840"/>
            <a:ext cx="1726750" cy="167640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gradFill>
              </a:rPr>
              <a:t>RS Instance</a:t>
            </a:r>
          </a:p>
        </p:txBody>
      </p:sp>
      <p:sp>
        <p:nvSpPr>
          <p:cNvPr id="25" name="Rounded Rectangle 24"/>
          <p:cNvSpPr/>
          <p:nvPr/>
        </p:nvSpPr>
        <p:spPr>
          <a:xfrm>
            <a:off x="5383397" y="4504690"/>
            <a:ext cx="1218883" cy="6477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900" dirty="0" smtClean="0">
                <a:gradFill>
                  <a:gsLst>
                    <a:gs pos="0">
                      <a:schemeClr val="bg1"/>
                    </a:gs>
                    <a:gs pos="100000">
                      <a:schemeClr val="bg1"/>
                    </a:gs>
                  </a:gsLst>
                  <a:lin ang="5400000" scaled="0"/>
                </a:gradFill>
              </a:rPr>
              <a:t>Monitor/</a:t>
            </a:r>
            <a:r>
              <a:rPr lang="en-US" sz="900" dirty="0" err="1" smtClean="0">
                <a:gradFill>
                  <a:gsLst>
                    <a:gs pos="0">
                      <a:schemeClr val="bg1"/>
                    </a:gs>
                    <a:gs pos="100000">
                      <a:schemeClr val="bg1"/>
                    </a:gs>
                  </a:gsLst>
                  <a:lin ang="5400000" scaled="0"/>
                </a:gradFill>
              </a:rPr>
              <a:t>Comm</a:t>
            </a:r>
            <a:endParaRPr lang="en-US" sz="2000" dirty="0" smtClean="0">
              <a:gradFill>
                <a:gsLst>
                  <a:gs pos="0">
                    <a:schemeClr val="bg1"/>
                  </a:gs>
                  <a:gs pos="100000">
                    <a:schemeClr val="bg1"/>
                  </a:gs>
                </a:gsLst>
                <a:lin ang="5400000" scaled="0"/>
              </a:gradFill>
            </a:endParaRPr>
          </a:p>
          <a:p>
            <a:pPr algn="ctr" defTabSz="914400"/>
            <a:r>
              <a:rPr lang="en-US" sz="900" dirty="0" smtClean="0">
                <a:gradFill>
                  <a:gsLst>
                    <a:gs pos="0">
                      <a:schemeClr val="bg1"/>
                    </a:gs>
                    <a:gs pos="100000">
                      <a:schemeClr val="bg1"/>
                    </a:gs>
                  </a:gsLst>
                  <a:lin ang="5400000" scaled="0"/>
                </a:gradFill>
              </a:rPr>
              <a:t>[SLA &amp; Usage]</a:t>
            </a:r>
          </a:p>
          <a:p>
            <a:pPr algn="ctr" defTabSz="914400"/>
            <a:r>
              <a:rPr lang="en-US" sz="900" dirty="0" smtClean="0">
                <a:gradFill>
                  <a:gsLst>
                    <a:gs pos="0">
                      <a:schemeClr val="bg1"/>
                    </a:gs>
                    <a:gs pos="100000">
                      <a:schemeClr val="bg1"/>
                    </a:gs>
                  </a:gsLst>
                  <a:lin ang="5400000" scaled="0"/>
                </a:gradFill>
              </a:rPr>
              <a:t>[Performance]</a:t>
            </a:r>
          </a:p>
          <a:p>
            <a:pPr algn="ctr" defTabSz="914400"/>
            <a:r>
              <a:rPr lang="en-US" sz="900" dirty="0" smtClean="0">
                <a:gradFill>
                  <a:gsLst>
                    <a:gs pos="0">
                      <a:schemeClr val="bg1"/>
                    </a:gs>
                    <a:gs pos="100000">
                      <a:schemeClr val="bg1"/>
                    </a:gs>
                  </a:gsLst>
                  <a:lin ang="5400000" scaled="0"/>
                </a:gradFill>
              </a:rPr>
              <a:t>[Traces &amp; Logs]</a:t>
            </a:r>
          </a:p>
        </p:txBody>
      </p:sp>
      <p:sp>
        <p:nvSpPr>
          <p:cNvPr id="26" name="Rounded Rectangle 25"/>
          <p:cNvSpPr/>
          <p:nvPr/>
        </p:nvSpPr>
        <p:spPr>
          <a:xfrm>
            <a:off x="5383397" y="5223148"/>
            <a:ext cx="1218883" cy="525236"/>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400" dirty="0" smtClean="0">
                <a:gradFill>
                  <a:gsLst>
                    <a:gs pos="0">
                      <a:schemeClr val="bg1"/>
                    </a:gs>
                    <a:gs pos="100000">
                      <a:schemeClr val="bg1"/>
                    </a:gs>
                  </a:gsLst>
                  <a:lin ang="5400000" scaled="0"/>
                </a:gradFill>
              </a:rPr>
              <a:t>RS Engine</a:t>
            </a:r>
          </a:p>
        </p:txBody>
      </p:sp>
      <p:sp>
        <p:nvSpPr>
          <p:cNvPr id="27" name="Rounded Rectangle 26"/>
          <p:cNvSpPr/>
          <p:nvPr/>
        </p:nvSpPr>
        <p:spPr>
          <a:xfrm>
            <a:off x="1712246" y="5947051"/>
            <a:ext cx="9145236" cy="336791"/>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gradFill>
                  <a:gsLst>
                    <a:gs pos="0">
                      <a:schemeClr val="bg1"/>
                    </a:gs>
                    <a:gs pos="100000">
                      <a:schemeClr val="bg1"/>
                    </a:gs>
                  </a:gsLst>
                  <a:lin ang="5400000" scaled="0"/>
                </a:gradFill>
              </a:rPr>
              <a:t>SQL Database</a:t>
            </a:r>
          </a:p>
        </p:txBody>
      </p:sp>
      <p:cxnSp>
        <p:nvCxnSpPr>
          <p:cNvPr id="6" name="Straight Arrow Connector 5"/>
          <p:cNvCxnSpPr>
            <a:endCxn id="4" idx="0"/>
          </p:cNvCxnSpPr>
          <p:nvPr/>
        </p:nvCxnSpPr>
        <p:spPr>
          <a:xfrm>
            <a:off x="5484971" y="1883954"/>
            <a:ext cx="0" cy="457200"/>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5" name="Flowchart: Magnetic Disk 44"/>
          <p:cNvSpPr/>
          <p:nvPr/>
        </p:nvSpPr>
        <p:spPr>
          <a:xfrm>
            <a:off x="9040045" y="1818642"/>
            <a:ext cx="1726750" cy="951823"/>
          </a:xfrm>
          <a:prstGeom prst="flowChartMagneticDisk">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dirty="0" smtClean="0">
                <a:gradFill>
                  <a:gsLst>
                    <a:gs pos="0">
                      <a:schemeClr val="bg1"/>
                    </a:gs>
                    <a:gs pos="100000">
                      <a:schemeClr val="bg1"/>
                    </a:gs>
                  </a:gsLst>
                  <a:lin ang="5400000" scaled="0"/>
                </a:gradFill>
              </a:rPr>
              <a:t>RS GPM</a:t>
            </a:r>
          </a:p>
          <a:p>
            <a:pPr algn="ctr" defTabSz="914400"/>
            <a:r>
              <a:rPr lang="en-US" sz="1100" dirty="0" smtClean="0">
                <a:gradFill>
                  <a:gsLst>
                    <a:gs pos="0">
                      <a:schemeClr val="bg1"/>
                    </a:gs>
                    <a:gs pos="100000">
                      <a:schemeClr val="bg1"/>
                    </a:gs>
                  </a:gsLst>
                  <a:lin ang="5400000" scaled="0"/>
                </a:gradFill>
              </a:rPr>
              <a:t>Tenant Data</a:t>
            </a:r>
            <a:endParaRPr lang="en-US" dirty="0" smtClean="0">
              <a:gradFill>
                <a:gsLst>
                  <a:gs pos="0">
                    <a:schemeClr val="bg1"/>
                  </a:gs>
                  <a:gs pos="100000">
                    <a:schemeClr val="bg1"/>
                  </a:gs>
                </a:gsLst>
                <a:lin ang="5400000" scaled="0"/>
              </a:gradFill>
            </a:endParaRPr>
          </a:p>
        </p:txBody>
      </p:sp>
      <p:sp>
        <p:nvSpPr>
          <p:cNvPr id="49" name="Rounded Rectangle 48"/>
          <p:cNvSpPr/>
          <p:nvPr/>
        </p:nvSpPr>
        <p:spPr>
          <a:xfrm>
            <a:off x="1712246" y="4714240"/>
            <a:ext cx="1641500" cy="11035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gradFill>
                  <a:gsLst>
                    <a:gs pos="0">
                      <a:schemeClr val="bg1"/>
                    </a:gs>
                    <a:gs pos="100000">
                      <a:schemeClr val="bg1"/>
                    </a:gs>
                  </a:gsLst>
                </a:gradFill>
              </a:rPr>
              <a:t>Operations</a:t>
            </a:r>
          </a:p>
        </p:txBody>
      </p:sp>
      <p:sp>
        <p:nvSpPr>
          <p:cNvPr id="50" name="Rounded Rectangle 49"/>
          <p:cNvSpPr/>
          <p:nvPr/>
        </p:nvSpPr>
        <p:spPr>
          <a:xfrm>
            <a:off x="8982006" y="3037840"/>
            <a:ext cx="1842833" cy="359232"/>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200" dirty="0" smtClean="0">
                <a:gradFill>
                  <a:gsLst>
                    <a:gs pos="0">
                      <a:schemeClr val="bg1"/>
                    </a:gs>
                    <a:gs pos="100000">
                      <a:schemeClr val="bg1"/>
                    </a:gs>
                  </a:gsLst>
                  <a:lin ang="5400000" scaled="0"/>
                </a:gradFill>
              </a:rPr>
              <a:t>Directory Services</a:t>
            </a:r>
          </a:p>
        </p:txBody>
      </p:sp>
      <p:sp>
        <p:nvSpPr>
          <p:cNvPr id="51" name="Rounded Rectangle 50"/>
          <p:cNvSpPr/>
          <p:nvPr/>
        </p:nvSpPr>
        <p:spPr>
          <a:xfrm>
            <a:off x="8949357" y="3678740"/>
            <a:ext cx="1908126" cy="1239611"/>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gradFill>
                  <a:gsLst>
                    <a:gs pos="0">
                      <a:schemeClr val="bg1"/>
                    </a:gs>
                    <a:gs pos="100000">
                      <a:schemeClr val="bg1"/>
                    </a:gs>
                  </a:gsLst>
                  <a:lin ang="5400000" scaled="0"/>
                </a:gradFill>
              </a:rPr>
              <a:t>Allocation + Service</a:t>
            </a:r>
          </a:p>
        </p:txBody>
      </p:sp>
      <p:sp>
        <p:nvSpPr>
          <p:cNvPr id="52" name="Rounded Rectangle 51"/>
          <p:cNvSpPr/>
          <p:nvPr/>
        </p:nvSpPr>
        <p:spPr>
          <a:xfrm>
            <a:off x="8960241" y="5158510"/>
            <a:ext cx="1875479" cy="67967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400"/>
            <a:r>
              <a:rPr lang="en-US" sz="1100" dirty="0" smtClean="0">
                <a:gradFill>
                  <a:gsLst>
                    <a:gs pos="0">
                      <a:schemeClr val="bg1"/>
                    </a:gs>
                    <a:gs pos="100000">
                      <a:schemeClr val="bg1"/>
                    </a:gs>
                  </a:gsLst>
                  <a:lin ang="5400000" scaled="0"/>
                </a:gradFill>
              </a:rPr>
              <a:t>Customer Service</a:t>
            </a:r>
          </a:p>
        </p:txBody>
      </p:sp>
      <p:sp>
        <p:nvSpPr>
          <p:cNvPr id="53" name="Rounded Rectangle 52"/>
          <p:cNvSpPr/>
          <p:nvPr/>
        </p:nvSpPr>
        <p:spPr>
          <a:xfrm>
            <a:off x="9082667" y="4118928"/>
            <a:ext cx="1641503" cy="3013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lin ang="5400000" scaled="0"/>
                </a:gradFill>
              </a:rPr>
              <a:t>SLA Conformation</a:t>
            </a:r>
          </a:p>
        </p:txBody>
      </p:sp>
      <p:sp>
        <p:nvSpPr>
          <p:cNvPr id="54" name="Rounded Rectangle 53"/>
          <p:cNvSpPr/>
          <p:nvPr/>
        </p:nvSpPr>
        <p:spPr>
          <a:xfrm>
            <a:off x="9082670" y="4474755"/>
            <a:ext cx="1641503" cy="26941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lin ang="5400000" scaled="0"/>
                </a:gradFill>
              </a:rPr>
              <a:t>Load Balancing</a:t>
            </a:r>
          </a:p>
        </p:txBody>
      </p:sp>
      <p:sp>
        <p:nvSpPr>
          <p:cNvPr id="55" name="Rounded Rectangle 54"/>
          <p:cNvSpPr/>
          <p:nvPr/>
        </p:nvSpPr>
        <p:spPr>
          <a:xfrm>
            <a:off x="9060902" y="5485083"/>
            <a:ext cx="1641503" cy="263302"/>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lin ang="5400000" scaled="0"/>
                </a:gradFill>
              </a:rPr>
              <a:t>Billing/Usage</a:t>
            </a:r>
          </a:p>
        </p:txBody>
      </p:sp>
      <p:sp>
        <p:nvSpPr>
          <p:cNvPr id="56" name="Rounded Rectangle 55"/>
          <p:cNvSpPr/>
          <p:nvPr/>
        </p:nvSpPr>
        <p:spPr>
          <a:xfrm>
            <a:off x="1909916" y="5004076"/>
            <a:ext cx="1246159" cy="649056"/>
          </a:xfrm>
          <a:prstGeom prst="roundRect">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400"/>
            <a:r>
              <a:rPr lang="en-US" sz="1000" dirty="0" smtClean="0">
                <a:gradFill>
                  <a:gsLst>
                    <a:gs pos="0">
                      <a:schemeClr val="bg1"/>
                    </a:gs>
                    <a:gs pos="100000">
                      <a:schemeClr val="bg1"/>
                    </a:gs>
                  </a:gsLst>
                </a:gradFill>
              </a:rPr>
              <a:t>Monitoring</a:t>
            </a:r>
          </a:p>
          <a:p>
            <a:pPr algn="ctr" defTabSz="914400"/>
            <a:r>
              <a:rPr lang="en-US" sz="900" dirty="0" smtClean="0">
                <a:gradFill>
                  <a:gsLst>
                    <a:gs pos="0">
                      <a:schemeClr val="bg1"/>
                    </a:gs>
                    <a:gs pos="100000">
                      <a:schemeClr val="bg1"/>
                    </a:gs>
                  </a:gsLst>
                </a:gradFill>
              </a:rPr>
              <a:t>[Alerting]</a:t>
            </a:r>
          </a:p>
          <a:p>
            <a:pPr algn="ctr" defTabSz="914400"/>
            <a:r>
              <a:rPr lang="en-US" sz="900" dirty="0" smtClean="0">
                <a:gradFill>
                  <a:gsLst>
                    <a:gs pos="0">
                      <a:schemeClr val="bg1"/>
                    </a:gs>
                    <a:gs pos="100000">
                      <a:schemeClr val="bg1"/>
                    </a:gs>
                  </a:gsLst>
                </a:gradFill>
              </a:rPr>
              <a:t>[Performance]</a:t>
            </a:r>
          </a:p>
          <a:p>
            <a:pPr algn="ctr" defTabSz="914400"/>
            <a:r>
              <a:rPr lang="en-US" sz="900" dirty="0" smtClean="0">
                <a:gradFill>
                  <a:gsLst>
                    <a:gs pos="0">
                      <a:schemeClr val="bg1"/>
                    </a:gs>
                    <a:gs pos="100000">
                      <a:schemeClr val="bg1"/>
                    </a:gs>
                  </a:gsLst>
                </a:gradFill>
              </a:rPr>
              <a:t>[Traces &amp; Logs]</a:t>
            </a:r>
          </a:p>
        </p:txBody>
      </p:sp>
      <p:cxnSp>
        <p:nvCxnSpPr>
          <p:cNvPr id="47" name="Curved Connector 46"/>
          <p:cNvCxnSpPr>
            <a:stCxn id="4" idx="2"/>
            <a:endCxn id="14" idx="0"/>
          </p:cNvCxnSpPr>
          <p:nvPr/>
        </p:nvCxnSpPr>
        <p:spPr>
          <a:xfrm rot="5400000">
            <a:off x="4367624" y="1909607"/>
            <a:ext cx="293914" cy="1940780"/>
          </a:xfrm>
          <a:prstGeom prst="bentConnector3">
            <a:avLst/>
          </a:prstGeom>
          <a:ln w="15875" cap="rnd">
            <a:solidFill>
              <a:schemeClr val="accent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46"/>
          <p:cNvCxnSpPr>
            <a:stCxn id="4" idx="2"/>
            <a:endCxn id="13" idx="0"/>
          </p:cNvCxnSpPr>
          <p:nvPr/>
        </p:nvCxnSpPr>
        <p:spPr>
          <a:xfrm rot="16200000" flipH="1">
            <a:off x="6302963" y="1915048"/>
            <a:ext cx="293914" cy="1929898"/>
          </a:xfrm>
          <a:prstGeom prst="bentConnector3">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46"/>
          <p:cNvCxnSpPr>
            <a:stCxn id="12" idx="2"/>
            <a:endCxn id="18" idx="0"/>
          </p:cNvCxnSpPr>
          <p:nvPr/>
        </p:nvCxnSpPr>
        <p:spPr>
          <a:xfrm rot="16200000" flipH="1">
            <a:off x="5271322" y="3632489"/>
            <a:ext cx="557892" cy="130594"/>
          </a:xfrm>
          <a:prstGeom prst="bentConnector3">
            <a:avLst>
              <a:gd name="adj1" fmla="val 50000"/>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urved Connector 46"/>
          <p:cNvCxnSpPr>
            <a:stCxn id="14" idx="2"/>
            <a:endCxn id="49" idx="3"/>
          </p:cNvCxnSpPr>
          <p:nvPr/>
        </p:nvCxnSpPr>
        <p:spPr>
          <a:xfrm rot="5400000">
            <a:off x="2525384" y="4247203"/>
            <a:ext cx="1847170" cy="190445"/>
          </a:xfrm>
          <a:prstGeom prst="bentConnector2">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25" idx="1"/>
          </p:cNvCxnSpPr>
          <p:nvPr/>
        </p:nvCxnSpPr>
        <p:spPr>
          <a:xfrm flipH="1">
            <a:off x="3353750" y="4828540"/>
            <a:ext cx="2029647" cy="620484"/>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5" idx="3"/>
          </p:cNvCxnSpPr>
          <p:nvPr/>
        </p:nvCxnSpPr>
        <p:spPr>
          <a:xfrm>
            <a:off x="6602280" y="4828540"/>
            <a:ext cx="2357961" cy="511628"/>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13" idx="2"/>
            <a:endCxn id="52" idx="1"/>
          </p:cNvCxnSpPr>
          <p:nvPr/>
        </p:nvCxnSpPr>
        <p:spPr>
          <a:xfrm rot="16200000" flipH="1">
            <a:off x="7147801" y="3685908"/>
            <a:ext cx="2079509" cy="1545372"/>
          </a:xfrm>
          <a:prstGeom prst="bentConnector2">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Elbow Connector 83"/>
          <p:cNvCxnSpPr>
            <a:stCxn id="13" idx="3"/>
            <a:endCxn id="51" idx="1"/>
          </p:cNvCxnSpPr>
          <p:nvPr/>
        </p:nvCxnSpPr>
        <p:spPr>
          <a:xfrm>
            <a:off x="8125884" y="3222897"/>
            <a:ext cx="823473" cy="1075649"/>
          </a:xfrm>
          <a:prstGeom prst="bentConnector3">
            <a:avLst>
              <a:gd name="adj1" fmla="val 50000"/>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 idx="2"/>
            <a:endCxn id="12" idx="0"/>
          </p:cNvCxnSpPr>
          <p:nvPr/>
        </p:nvCxnSpPr>
        <p:spPr>
          <a:xfrm>
            <a:off x="5484971" y="2733040"/>
            <a:ext cx="0" cy="293914"/>
          </a:xfrm>
          <a:prstGeom prst="straightConnector1">
            <a:avLst/>
          </a:prstGeom>
          <a:ln w="158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5" idx="3"/>
            <a:endCxn id="50" idx="0"/>
          </p:cNvCxnSpPr>
          <p:nvPr/>
        </p:nvCxnSpPr>
        <p:spPr>
          <a:xfrm>
            <a:off x="9903420" y="2770465"/>
            <a:ext cx="3" cy="267375"/>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50" idx="2"/>
            <a:endCxn id="51" idx="0"/>
          </p:cNvCxnSpPr>
          <p:nvPr/>
        </p:nvCxnSpPr>
        <p:spPr>
          <a:xfrm flipH="1">
            <a:off x="9903420" y="3397072"/>
            <a:ext cx="3" cy="281668"/>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51" idx="2"/>
            <a:endCxn id="52" idx="0"/>
          </p:cNvCxnSpPr>
          <p:nvPr/>
        </p:nvCxnSpPr>
        <p:spPr>
          <a:xfrm flipH="1">
            <a:off x="9897981" y="4918351"/>
            <a:ext cx="5439" cy="240159"/>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50" idx="1"/>
            <a:endCxn id="13" idx="3"/>
          </p:cNvCxnSpPr>
          <p:nvPr/>
        </p:nvCxnSpPr>
        <p:spPr>
          <a:xfrm flipH="1">
            <a:off x="8125884" y="3217456"/>
            <a:ext cx="856122" cy="5441"/>
          </a:xfrm>
          <a:prstGeom prst="straightConnector1">
            <a:avLst/>
          </a:prstGeom>
          <a:ln w="158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2371" y="1071759"/>
            <a:ext cx="1019127" cy="832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54912" y="1962137"/>
            <a:ext cx="3830059" cy="276999"/>
          </a:xfrm>
          <a:prstGeom prst="rect">
            <a:avLst/>
          </a:prstGeom>
          <a:noFill/>
        </p:spPr>
        <p:txBody>
          <a:bodyPr wrap="square" rtlCol="0">
            <a:spAutoFit/>
          </a:bodyPr>
          <a:lstStyle/>
          <a:p>
            <a:r>
              <a:rPr lang="en-US" sz="1200" dirty="0" smtClean="0">
                <a:gradFill>
                  <a:gsLst>
                    <a:gs pos="0">
                      <a:schemeClr val="accent2"/>
                    </a:gs>
                    <a:gs pos="100000">
                      <a:schemeClr val="accent2"/>
                    </a:gs>
                  </a:gsLst>
                  <a:lin ang="5400000" scaled="0"/>
                </a:gradFill>
              </a:rPr>
              <a:t>http://</a:t>
            </a:r>
            <a:r>
              <a:rPr lang="en-US" sz="1200" i="1" dirty="0" smtClean="0">
                <a:gradFill>
                  <a:gsLst>
                    <a:gs pos="0">
                      <a:schemeClr val="accent2"/>
                    </a:gs>
                    <a:gs pos="100000">
                      <a:schemeClr val="accent2"/>
                    </a:gs>
                  </a:gsLst>
                  <a:lin ang="5400000" scaled="0"/>
                </a:gradFill>
              </a:rPr>
              <a:t>server</a:t>
            </a:r>
            <a:r>
              <a:rPr lang="en-US" sz="1200" dirty="0" smtClean="0">
                <a:gradFill>
                  <a:gsLst>
                    <a:gs pos="0">
                      <a:schemeClr val="accent2"/>
                    </a:gs>
                    <a:gs pos="100000">
                      <a:schemeClr val="accent2"/>
                    </a:gs>
                  </a:gsLst>
                  <a:lin ang="5400000" scaled="0"/>
                </a:gradFill>
              </a:rPr>
              <a:t>.reporting.windows.net/reports/report.rdl</a:t>
            </a:r>
            <a:endParaRPr lang="en-US" sz="1200" dirty="0">
              <a:gradFill>
                <a:gsLst>
                  <a:gs pos="0">
                    <a:schemeClr val="accent2"/>
                  </a:gs>
                  <a:gs pos="100000">
                    <a:schemeClr val="accent2"/>
                  </a:gs>
                </a:gsLst>
                <a:lin ang="5400000" scaled="0"/>
              </a:gradFill>
            </a:endParaRPr>
          </a:p>
        </p:txBody>
      </p:sp>
    </p:spTree>
    <p:extLst>
      <p:ext uri="{BB962C8B-B14F-4D97-AF65-F5344CB8AC3E}">
        <p14:creationId xmlns:p14="http://schemas.microsoft.com/office/powerpoint/2010/main" val="162099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Features</a:t>
            </a:r>
            <a:endParaRPr lang="en-US" dirty="0"/>
          </a:p>
        </p:txBody>
      </p:sp>
    </p:spTree>
    <p:extLst>
      <p:ext uri="{BB962C8B-B14F-4D97-AF65-F5344CB8AC3E}">
        <p14:creationId xmlns:p14="http://schemas.microsoft.com/office/powerpoint/2010/main" val="355027078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Key Features</a:t>
            </a:r>
            <a:endParaRPr lang="en-US" dirty="0"/>
          </a:p>
        </p:txBody>
      </p:sp>
      <p:sp>
        <p:nvSpPr>
          <p:cNvPr id="3" name="Rectangle 2"/>
          <p:cNvSpPr/>
          <p:nvPr>
            <p:custDataLst>
              <p:tags r:id="rId1"/>
            </p:custDataLst>
          </p:nvPr>
        </p:nvSpPr>
        <p:spPr bwMode="auto">
          <a:xfrm>
            <a:off x="7469505" y="1819275"/>
            <a:ext cx="3139440" cy="313944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40970" tIns="93980" rIns="140970" bIns="93980" numCol="1" rtlCol="0" anchor="b" anchorCtr="0" compatLnSpc="1">
            <a:prstTxWarp prst="textNoShape">
              <a:avLst/>
            </a:prstTxWarp>
          </a:bodyPr>
          <a:lstStyle/>
          <a:p>
            <a:pPr defTabSz="914099" fontAlgn="base">
              <a:spcBef>
                <a:spcPct val="0"/>
              </a:spcBef>
              <a:spcAft>
                <a:spcPct val="0"/>
              </a:spcAft>
            </a:pPr>
            <a:endParaRPr lang="en-US" sz="3000" dirty="0" smtClean="0">
              <a:gradFill flip="none" rotWithShape="1">
                <a:gsLst>
                  <a:gs pos="0">
                    <a:srgbClr val="FFFFFF"/>
                  </a:gs>
                  <a:gs pos="100000">
                    <a:srgbClr val="FFFFFF"/>
                  </a:gs>
                </a:gsLst>
                <a:lin ang="5400000" scaled="0"/>
                <a:tileRect/>
              </a:gradFill>
            </a:endParaRPr>
          </a:p>
        </p:txBody>
      </p:sp>
      <p:pic>
        <p:nvPicPr>
          <p:cNvPr id="2050" name="Picture 2" descr="C:\Users\scottkl\AppData\Local\MetroStyleAddIn\Icons\Capabilities, Tools.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359" y="2199051"/>
            <a:ext cx="2553731" cy="237988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p:cNvSpPr txBox="1">
            <a:spLocks/>
          </p:cNvSpPr>
          <p:nvPr/>
        </p:nvSpPr>
        <p:spPr>
          <a:xfrm>
            <a:off x="519112" y="1733550"/>
            <a:ext cx="5399906" cy="2123658"/>
          </a:xfrm>
          <a:prstGeom prst="rect">
            <a:avLst/>
          </a:prstGeom>
        </p:spPr>
        <p:txBody>
          <a:bodyPr vert="horz" wrap="square" lIns="0" tIns="0" rIns="0" bIns="0" rtlCol="0">
            <a:spAutoFit/>
          </a:bodyPr>
          <a:lstStyle>
            <a:lvl1pPr marL="3175" indent="0" algn="l" defTabSz="914363" rtl="0" eaLnBrk="1" latinLnBrk="0" hangingPunct="1">
              <a:lnSpc>
                <a:spcPct val="90000"/>
              </a:lnSpc>
              <a:spcBef>
                <a:spcPts val="0"/>
              </a:spcBef>
              <a:spcAft>
                <a:spcPts val="900"/>
              </a:spcAft>
              <a:buSzPct val="80000"/>
              <a:buFont typeface="Arial" pitchFamily="34" charset="0"/>
              <a:buNone/>
              <a:defRPr sz="4000" kern="1200" spc="-100" baseline="0">
                <a:gradFill>
                  <a:gsLst>
                    <a:gs pos="0">
                      <a:srgbClr val="595959"/>
                    </a:gs>
                    <a:gs pos="86000">
                      <a:srgbClr val="595959"/>
                    </a:gs>
                  </a:gsLst>
                  <a:lin ang="5400000" scaled="0"/>
                </a:gradFill>
                <a:latin typeface="Segoe UI Light" pitchFamily="34" charset="0"/>
                <a:ea typeface="+mn-ea"/>
                <a:cs typeface="+mn-cs"/>
              </a:defRPr>
            </a:lvl1pPr>
            <a:lvl2pPr marL="3175" indent="0" algn="l" defTabSz="914363" rtl="0" eaLnBrk="1" latinLnBrk="0" hangingPunct="1">
              <a:lnSpc>
                <a:spcPct val="90000"/>
              </a:lnSpc>
              <a:spcBef>
                <a:spcPts val="0"/>
              </a:spcBef>
              <a:buSzPct val="80000"/>
              <a:buFont typeface="Arial" pitchFamily="34" charset="0"/>
              <a:buNone/>
              <a:defRPr sz="2000" kern="1200" spc="-50" baseline="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Tx/>
              <a:buBlip>
                <a:blip r:embed="rId5"/>
              </a:buBlip>
              <a:defRPr sz="24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Tx/>
              <a:buBlip>
                <a:blip r:embed="rId5"/>
              </a:buBlip>
              <a:defRPr sz="2000" kern="1200">
                <a:gradFill>
                  <a:gsLst>
                    <a:gs pos="0">
                      <a:schemeClr val="tx1">
                        <a:lumMod val="90000"/>
                        <a:lumOff val="10000"/>
                      </a:schemeClr>
                    </a:gs>
                    <a:gs pos="86000">
                      <a:schemeClr val="tx1">
                        <a:lumMod val="90000"/>
                        <a:lumOff val="10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2800" dirty="0" smtClean="0">
                <a:solidFill>
                  <a:schemeClr val="accent2">
                    <a:alpha val="99000"/>
                  </a:schemeClr>
                </a:solidFill>
              </a:rPr>
              <a:t>SQL Server Reporting as a Service</a:t>
            </a:r>
            <a:endParaRPr lang="en-US" sz="2800" dirty="0" smtClean="0"/>
          </a:p>
          <a:p>
            <a:pPr>
              <a:lnSpc>
                <a:spcPct val="100000"/>
              </a:lnSpc>
            </a:pPr>
            <a:r>
              <a:rPr lang="en-US" sz="2000" dirty="0" smtClean="0">
                <a:latin typeface="+mn-lt"/>
              </a:rPr>
              <a:t>Rich Reporting Experience</a:t>
            </a:r>
          </a:p>
          <a:p>
            <a:pPr>
              <a:lnSpc>
                <a:spcPct val="100000"/>
              </a:lnSpc>
            </a:pPr>
            <a:r>
              <a:rPr lang="en-US" sz="2000" dirty="0" smtClean="0">
                <a:latin typeface="+mn-lt"/>
              </a:rPr>
              <a:t>Manageability</a:t>
            </a:r>
          </a:p>
          <a:p>
            <a:pPr>
              <a:lnSpc>
                <a:spcPct val="100000"/>
              </a:lnSpc>
            </a:pPr>
            <a:r>
              <a:rPr lang="en-US" sz="2000" dirty="0" smtClean="0">
                <a:latin typeface="+mn-lt"/>
              </a:rPr>
              <a:t>Familiar Development Tools</a:t>
            </a:r>
          </a:p>
          <a:p>
            <a:pPr>
              <a:lnSpc>
                <a:spcPct val="100000"/>
              </a:lnSpc>
            </a:pPr>
            <a:r>
              <a:rPr lang="en-US" sz="2000" dirty="0" smtClean="0">
                <a:latin typeface="+mn-lt"/>
              </a:rPr>
              <a:t>High Availability and Scalability</a:t>
            </a:r>
          </a:p>
        </p:txBody>
      </p:sp>
    </p:spTree>
    <p:extLst>
      <p:ext uri="{BB962C8B-B14F-4D97-AF65-F5344CB8AC3E}">
        <p14:creationId xmlns:p14="http://schemas.microsoft.com/office/powerpoint/2010/main" val="2102213707"/>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MT_TILE" val="YES"/>
</p:tagLst>
</file>

<file path=ppt/tags/tag4.xml><?xml version="1.0" encoding="utf-8"?>
<p:tagLst xmlns:a="http://schemas.openxmlformats.org/drawingml/2006/main" xmlns:r="http://schemas.openxmlformats.org/officeDocument/2006/relationships" xmlns:p="http://schemas.openxmlformats.org/presentationml/2006/main">
  <p:tag name="MT_TILE" val="YES"/>
</p:tagLst>
</file>

<file path=ppt/tags/tag5.xml><?xml version="1.0" encoding="utf-8"?>
<p:tagLst xmlns:a="http://schemas.openxmlformats.org/drawingml/2006/main" xmlns:r="http://schemas.openxmlformats.org/officeDocument/2006/relationships" xmlns:p="http://schemas.openxmlformats.org/presentationml/2006/main">
  <p:tag name="MT_TILE" val="YES"/>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06AC29967F74B89DE3244B3C831EA" ma:contentTypeVersion="0" ma:contentTypeDescription="Create a new document." ma:contentTypeScope="" ma:versionID="a40da4b0cc3a1fca7b774ac2c8306326">
  <xsd:schema xmlns:xsd="http://www.w3.org/2001/XMLSchema" xmlns:xs="http://www.w3.org/2001/XMLSchema" xmlns:p="http://schemas.microsoft.com/office/2006/metadata/properties" xmlns:ns2="230e9df3-be65-4c73-a93b-d1236ebd677e" targetNamespace="http://schemas.microsoft.com/office/2006/metadata/properties" ma:root="true" ma:fieldsID="e317b0b832c9845d3aae3abd1bb0954e" ns2:_="">
    <xsd:import namespace="230e9df3-be65-4c73-a93b-d1236ebd677e"/>
    <xsd:element name="properties">
      <xsd:complexType>
        <xsd:sequence>
          <xsd:element name="documentManagement">
            <xsd:complexType>
              <xsd:all>
                <xsd:element ref="ns2:TaxKeywordTaxHTField"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24ccdd3d-8ee2-4326-a025-466a9d1bc8a2}" ma:internalName="TaxCatchAll" ma:showField="CatchAllData" ma:web="a6005bf8-687e-4195-b520-3fb25bf0cb8a">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4ccdd3d-8ee2-4326-a025-466a9d1bc8a2}" ma:internalName="TaxCatchAllLabel" ma:readOnly="true" ma:showField="CatchAllDataLabel" ma:web="a6005bf8-687e-4195-b520-3fb25bf0cb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230e9df3-be65-4c73-a93b-d1236ebd677e">
      <Terms xmlns="http://schemas.microsoft.com/office/infopath/2007/PartnerControls"/>
    </TaxKeywordTaxHTField>
    <TaxCatchAll xmlns="230e9df3-be65-4c73-a93b-d1236ebd677e"/>
  </documentManagement>
</p:properties>
</file>

<file path=customXml/itemProps1.xml><?xml version="1.0" encoding="utf-8"?>
<ds:datastoreItem xmlns:ds="http://schemas.openxmlformats.org/officeDocument/2006/customXml" ds:itemID="{18D05BB3-AE21-4656-B1B7-55B5FA9A8584}">
  <ds:schemaRefs>
    <ds:schemaRef ds:uri="http://schemas.microsoft.com/sharepoint/v3/contenttype/forms"/>
  </ds:schemaRefs>
</ds:datastoreItem>
</file>

<file path=customXml/itemProps2.xml><?xml version="1.0" encoding="utf-8"?>
<ds:datastoreItem xmlns:ds="http://schemas.openxmlformats.org/officeDocument/2006/customXml" ds:itemID="{745C7B07-8A5F-480D-BF8F-2AB99A43D7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CCBF04-6D72-4BC2-9FC6-6F273FBBE3E1}">
  <ds:schemaRefs>
    <ds:schemaRef ds:uri="http://purl.org/dc/elements/1.1/"/>
    <ds:schemaRef ds:uri="http://schemas.microsoft.com/office/2006/metadata/properties"/>
    <ds:schemaRef ds:uri="http://purl.org/dc/terms/"/>
    <ds:schemaRef ds:uri="230e9df3-be65-4c73-a93b-d1236ebd677e"/>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WindowsAzureTemplate16x9</Template>
  <TotalTime>1713</TotalTime>
  <Words>2010</Words>
  <Application>Microsoft Office PowerPoint</Application>
  <PresentationFormat>Custom</PresentationFormat>
  <Paragraphs>316</Paragraphs>
  <Slides>21</Slides>
  <Notes>15</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Arial</vt:lpstr>
      <vt:lpstr>Consolas</vt:lpstr>
      <vt:lpstr>Segoe UI</vt:lpstr>
      <vt:lpstr>Segoe UI Light</vt:lpstr>
      <vt:lpstr>Wingdings</vt:lpstr>
      <vt:lpstr>WindowsAzureTemplate16x9</vt:lpstr>
      <vt:lpstr>White with Consolas font for code slides</vt:lpstr>
      <vt:lpstr>MS1444_Windows Azure Template 16x9_r08b</vt:lpstr>
      <vt:lpstr>Windows Azure SQL Reporting</vt:lpstr>
      <vt:lpstr>Agenda</vt:lpstr>
      <vt:lpstr>PowerPoint Presentation</vt:lpstr>
      <vt:lpstr>SSRS  Windows Azure SQL Reporting</vt:lpstr>
      <vt:lpstr>SQL Reporting</vt:lpstr>
      <vt:lpstr>PowerPoint Presentation</vt:lpstr>
      <vt:lpstr>Architecture – What’s Under The Hood</vt:lpstr>
      <vt:lpstr>PowerPoint Presentation</vt:lpstr>
      <vt:lpstr>Key Features</vt:lpstr>
      <vt:lpstr>Feature Comparison</vt:lpstr>
      <vt:lpstr>Security</vt:lpstr>
      <vt:lpstr>Programmability Interface</vt:lpstr>
      <vt:lpstr>Render Reports Using SOAP API</vt:lpstr>
      <vt:lpstr>Accessibility</vt:lpstr>
      <vt:lpstr>Availability</vt:lpstr>
      <vt:lpstr>SQL Reporting Management</vt:lpstr>
      <vt:lpstr>PowerPoint Presentation</vt:lpstr>
      <vt:lpstr>Sample</vt:lpstr>
      <vt:lpstr>SQL Reporting – Creation and Deployment</vt:lpstr>
      <vt:lpstr>PowerPoint Presentation</vt:lpstr>
      <vt:lpstr>Pricing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SQL Azure Database</dc:title>
  <dc:subject>&lt;Event Name Here&gt;</dc:subject>
  <dc:creator>scottkl@microsoft.com</dc:creator>
  <dc:description>Provides a high level overview of advanced SQL Azure services including SQL Azure Reporting, SQL Azure DataSync and SQL Azure Federations.
by Roger Dohertyrdoherty@microsoft.com
http://blogs.msdn.com/b/rdoherty</dc:description>
  <cp:lastModifiedBy>Scott Klein</cp:lastModifiedBy>
  <cp:revision>130</cp:revision>
  <dcterms:created xsi:type="dcterms:W3CDTF">2011-12-11T03:03:10Z</dcterms:created>
  <dcterms:modified xsi:type="dcterms:W3CDTF">2012-09-18T21:42:49Z</dcterms:modified>
  <cp:version>2.0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0x0101006A306AC29967F74B89DE3244B3C831EA</vt:lpwstr>
  </property>
</Properties>
</file>