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8"/>
  </p:notesMasterIdLst>
  <p:handoutMasterIdLst>
    <p:handoutMasterId r:id="rId29"/>
  </p:handoutMasterIdLst>
  <p:sldIdLst>
    <p:sldId id="354" r:id="rId7"/>
    <p:sldId id="368" r:id="rId8"/>
    <p:sldId id="385" r:id="rId9"/>
    <p:sldId id="384" r:id="rId10"/>
    <p:sldId id="373" r:id="rId11"/>
    <p:sldId id="386" r:id="rId12"/>
    <p:sldId id="378" r:id="rId13"/>
    <p:sldId id="382" r:id="rId14"/>
    <p:sldId id="369" r:id="rId15"/>
    <p:sldId id="374" r:id="rId16"/>
    <p:sldId id="375" r:id="rId17"/>
    <p:sldId id="392" r:id="rId18"/>
    <p:sldId id="390" r:id="rId19"/>
    <p:sldId id="389" r:id="rId20"/>
    <p:sldId id="393" r:id="rId21"/>
    <p:sldId id="394" r:id="rId22"/>
    <p:sldId id="383" r:id="rId23"/>
    <p:sldId id="377" r:id="rId24"/>
    <p:sldId id="372" r:id="rId25"/>
    <p:sldId id="360" r:id="rId26"/>
    <p:sldId id="391"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34E3DA-A595-475F-BA05-8F772E2711C3}">
          <p14:sldIdLst>
            <p14:sldId id="354"/>
            <p14:sldId id="368"/>
          </p14:sldIdLst>
        </p14:section>
        <p14:section name="Overview" id="{3306DDA1-3746-4853-89EA-601539DD2B19}">
          <p14:sldIdLst>
            <p14:sldId id="385"/>
            <p14:sldId id="384"/>
            <p14:sldId id="373"/>
          </p14:sldIdLst>
        </p14:section>
        <p14:section name="Architecture" id="{7A95FEDE-31B8-47E7-9BBB-62FC133AC305}">
          <p14:sldIdLst>
            <p14:sldId id="386"/>
            <p14:sldId id="378"/>
          </p14:sldIdLst>
        </p14:section>
        <p14:section name="Features" id="{AEDBB2D7-6047-46A4-AC94-64C91A0EDD41}">
          <p14:sldIdLst>
            <p14:sldId id="382"/>
            <p14:sldId id="369"/>
            <p14:sldId id="374"/>
            <p14:sldId id="375"/>
            <p14:sldId id="392"/>
            <p14:sldId id="390"/>
            <p14:sldId id="389"/>
            <p14:sldId id="393"/>
            <p14:sldId id="394"/>
          </p14:sldIdLst>
        </p14:section>
        <p14:section name="Walkthrough" id="{E524AAD6-C848-4312-A7B2-04965FB5341F}">
          <p14:sldIdLst>
            <p14:sldId id="383"/>
            <p14:sldId id="377"/>
            <p14:sldId id="372"/>
            <p14:sldId id="360"/>
          </p14:sldIdLst>
        </p14:section>
        <p14:section name="Appendix" id="{71A1C265-F4AA-45C1-AA1D-87F3E09277B0}">
          <p14:sldIdLst>
            <p14:sldId id="3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D28D88"/>
    <a:srgbClr val="FFB9B9"/>
    <a:srgbClr val="0071BC"/>
    <a:srgbClr val="0843B8"/>
    <a:srgbClr val="FBFBFB"/>
    <a:srgbClr val="FFBE00"/>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3066" autoAdjust="0"/>
    <p:restoredTop sz="92987" autoAdjust="0"/>
  </p:normalViewPr>
  <p:slideViewPr>
    <p:cSldViewPr snapToGrid="0">
      <p:cViewPr>
        <p:scale>
          <a:sx n="100" d="100"/>
          <a:sy n="100" d="100"/>
        </p:scale>
        <p:origin x="-660" y="-636"/>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3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383D736A-DE56-43CB-A963-9B7FC9E97AD5}"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baseline="0" dirty="0" smtClean="0"/>
              <a:t>SQL Reporting Management</a:t>
            </a:r>
          </a:p>
          <a:p>
            <a:pPr marL="228600" indent="-228600">
              <a:buAutoNum type="arabicParenR"/>
            </a:pPr>
            <a:r>
              <a:rPr lang="en-US" baseline="0" dirty="0" smtClean="0"/>
              <a:t>Provision Server</a:t>
            </a:r>
          </a:p>
          <a:p>
            <a:pPr marL="228600" indent="-228600">
              <a:buAutoNum type="arabicParenR"/>
            </a:pPr>
            <a:r>
              <a:rPr lang="en-US" baseline="0" dirty="0" smtClean="0"/>
              <a:t>Tools Exploration (SSDT)</a:t>
            </a:r>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900" spc="-50" dirty="0" smtClean="0">
              <a:latin typeface="Segoe UI Light" pitchFamily="34" charset="0"/>
            </a:endParaRPr>
          </a:p>
          <a:p>
            <a:pPr marL="0" indent="0">
              <a:buNone/>
            </a:pPr>
            <a:endParaRPr lang="en-US" sz="900" spc="-50" dirty="0" smtClean="0">
              <a:latin typeface="Segoe UI Light" pitchFamily="34" charset="0"/>
            </a:endParaRPr>
          </a:p>
          <a:p>
            <a:pPr marL="0" indent="0">
              <a:buNone/>
            </a:pPr>
            <a:r>
              <a:rPr lang="en-US" sz="900" spc="-50" dirty="0" smtClean="0">
                <a:latin typeface="Segoe UI Light" pitchFamily="34" charset="0"/>
              </a:rPr>
              <a:t>Properties are identical to those of on-premise, but the </a:t>
            </a:r>
            <a:r>
              <a:rPr lang="en-US" sz="900" spc="-50" dirty="0" err="1" smtClean="0">
                <a:latin typeface="Segoe UI Light" pitchFamily="34" charset="0"/>
              </a:rPr>
              <a:t>TargetServerURL</a:t>
            </a:r>
            <a:r>
              <a:rPr lang="en-US" sz="900" spc="-50" dirty="0" smtClean="0">
                <a:latin typeface="Segoe UI Light" pitchFamily="34" charset="0"/>
              </a:rPr>
              <a:t> must include the name of the server. </a:t>
            </a:r>
            <a:r>
              <a:rPr lang="en-US" sz="800" spc="-50" dirty="0" smtClean="0"/>
              <a:t>https://&lt;</a:t>
            </a:r>
            <a:r>
              <a:rPr lang="en-US" sz="800" i="1" spc="-50" dirty="0" smtClean="0"/>
              <a:t>ServerName</a:t>
            </a:r>
            <a:r>
              <a:rPr lang="en-US" sz="800" spc="-50" dirty="0" smtClean="0"/>
              <a:t>&gt;.reporting.windows.net/reportserver</a:t>
            </a:r>
          </a:p>
          <a:p>
            <a:pPr marL="0" indent="0">
              <a:buNone/>
            </a:pPr>
            <a:r>
              <a:rPr lang="en-US" sz="800" spc="-50" dirty="0" smtClean="0">
                <a:latin typeface="Segoe UI Light" pitchFamily="34" charset="0"/>
              </a:rPr>
              <a:t>For a single report, right mouse click the report and click </a:t>
            </a:r>
            <a:r>
              <a:rPr lang="en-US" sz="800" b="1" spc="-50" dirty="0" smtClean="0">
                <a:latin typeface="Segoe UI Light" pitchFamily="34" charset="0"/>
              </a:rPr>
              <a:t>deploy</a:t>
            </a:r>
            <a:r>
              <a:rPr lang="en-US" sz="800" spc="-50" dirty="0" smtClean="0">
                <a:latin typeface="Segoe UI Light" pitchFamily="34" charset="0"/>
              </a:rPr>
              <a:t>. For all reports, right mouse click the project and click </a:t>
            </a:r>
            <a:r>
              <a:rPr lang="en-US" sz="800" b="1" spc="-50" dirty="0" smtClean="0">
                <a:latin typeface="Segoe UI Light" pitchFamily="34" charset="0"/>
              </a:rPr>
              <a:t>deploy</a:t>
            </a:r>
            <a:r>
              <a:rPr lang="en-US" sz="800" spc="-50" dirty="0" smtClean="0">
                <a:latin typeface="Segoe UI Light" pitchFamily="34" charset="0"/>
              </a:rPr>
              <a:t>.</a:t>
            </a:r>
            <a:endParaRPr lang="en-US" sz="800" dirty="0" smtClean="0"/>
          </a:p>
          <a:p>
            <a:pPr marL="0" indent="0">
              <a:buNone/>
            </a:pPr>
            <a:endParaRPr lang="en-US" sz="800" spc="-50" dirty="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and Deploying a report</a:t>
            </a:r>
            <a:r>
              <a:rPr lang="en-US" baseline="0" dirty="0" smtClean="0"/>
              <a:t> to SQL Reporting</a:t>
            </a:r>
          </a:p>
          <a:p>
            <a:pPr marL="228600" indent="-228600">
              <a:buAutoNum type="arabicParenR"/>
            </a:pPr>
            <a:r>
              <a:rPr lang="en-US" baseline="0" dirty="0" smtClean="0"/>
              <a:t>Open SSDT</a:t>
            </a:r>
          </a:p>
          <a:p>
            <a:pPr marL="228600" indent="-228600">
              <a:buAutoNum type="arabicParenR"/>
            </a:pPr>
            <a:r>
              <a:rPr lang="en-US" baseline="0" dirty="0" smtClean="0"/>
              <a:t>Create simple Report</a:t>
            </a:r>
          </a:p>
          <a:p>
            <a:pPr marL="228600" indent="-228600">
              <a:buAutoNum type="arabicParenR"/>
            </a:pPr>
            <a:r>
              <a:rPr lang="en-US" baseline="0" dirty="0" smtClean="0"/>
              <a:t>Deploy report</a:t>
            </a:r>
          </a:p>
          <a:p>
            <a:pPr marL="228600" indent="-228600">
              <a:buAutoNum type="arabicParenR"/>
            </a:pPr>
            <a:r>
              <a:rPr lang="en-US" baseline="0" dirty="0" smtClean="0"/>
              <a:t>Access report via server</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all begins with SSRS a product you already know, and we made with work with Azure. Then we made a way for you to interact with the engine (the SQL Reporting service), then we added SQL Azure connectivity, the ability to use SQL Azure for your reports, then we made it available in our world-wide data centers to it’s available to you around the world.</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032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Referencing a web service endpoint pointing to report1.rdl</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Request comes through the load balancer will hit a few application tiers – intelligent meta data routing tier much like the way SQL database have been implemented.</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Smart routing (request is processed and sent to next best </a:t>
            </a:r>
            <a:r>
              <a:rPr lang="en-US" baseline="0" dirty="0" err="1" smtClean="0"/>
              <a:t>rs</a:t>
            </a:r>
            <a:r>
              <a:rPr lang="en-US" baseline="0" dirty="0" smtClean="0"/>
              <a:t> instance)..increase control and security or the availability of the system. If a particular report takes down a node, quickly stop routing requests to that node.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Multi-tenant – each tenant will get their own catalog and </a:t>
            </a:r>
            <a:r>
              <a:rPr lang="en-US" baseline="0" dirty="0" err="1" smtClean="0"/>
              <a:t>tempdb</a:t>
            </a:r>
            <a:r>
              <a:rPr lang="en-US" baseline="0" dirty="0" smtClean="0"/>
              <a:t> database…since it is built </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endParaRPr lang="en-US" baseline="0" dirty="0" smtClean="0"/>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Built on top of SQL Database…data tier used for SQL Reporting is SQL Database.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Application tier is built on Windows Azure for scalability</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Security – authentication mechanism is basic </a:t>
            </a:r>
            <a:r>
              <a:rPr lang="en-US" baseline="0" dirty="0" err="1" smtClean="0"/>
              <a:t>auth</a:t>
            </a:r>
            <a:r>
              <a:rPr lang="en-US" baseline="0" dirty="0" smtClean="0"/>
              <a:t> – because reporting is built on SQL Database…inherit a lot of the security mechanisms...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078E7EC-B14A-48EB-96F7-6272BBFC7AAE}"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97032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900" dirty="0" smtClean="0"/>
              <a:t>View reports using Report Viewer control or Web browser</a:t>
            </a:r>
          </a:p>
          <a:p>
            <a:pPr>
              <a:lnSpc>
                <a:spcPct val="100000"/>
              </a:lnSpc>
            </a:pPr>
            <a:r>
              <a:rPr lang="en-US" sz="900" dirty="0" smtClean="0"/>
              <a:t>Easy to design visual and interactive reports</a:t>
            </a:r>
          </a:p>
          <a:p>
            <a:endParaRPr lang="en-US" dirty="0" smtClean="0"/>
          </a:p>
          <a:p>
            <a:r>
              <a:rPr lang="en-US" sz="900" dirty="0" smtClean="0"/>
              <a:t>Administrative overhead removed. No need to procure, license, install or maintain hardware.</a:t>
            </a:r>
          </a:p>
          <a:p>
            <a:endParaRPr lang="en-US" sz="9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Author and publish reports using familiar tools </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No scalability and high availability management overhead</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99.9 % SLA</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r>
              <a:rPr lang="en-US" dirty="0" smtClean="0"/>
              <a:t>Prompt - Alternatively, a report author can set data source credentials to </a:t>
            </a:r>
            <a:r>
              <a:rPr lang="en-US" b="1" dirty="0" smtClean="0"/>
              <a:t>Prompt</a:t>
            </a:r>
            <a:r>
              <a:rPr lang="en-US" dirty="0" smtClean="0"/>
              <a:t>. After report readers login to the SQL Reporting portal, they must then type the login user name and password for each data source when they run the report.</a:t>
            </a:r>
          </a:p>
          <a:p>
            <a:pPr defTabSz="897301" fontAlgn="base">
              <a:lnSpc>
                <a:spcPct val="100000"/>
              </a:lnSpc>
              <a:spcBef>
                <a:spcPct val="30000"/>
              </a:spcBef>
              <a:spcAft>
                <a:spcPct val="0"/>
              </a:spcAft>
              <a:defRPr/>
            </a:pPr>
            <a:endParaRPr lang="en-US" dirty="0" smtClean="0"/>
          </a:p>
          <a:p>
            <a:pPr defTabSz="897301" fontAlgn="base">
              <a:lnSpc>
                <a:spcPct val="100000"/>
              </a:lnSpc>
              <a:spcBef>
                <a:spcPct val="30000"/>
              </a:spcBef>
              <a:spcAft>
                <a:spcPct val="0"/>
              </a:spcAft>
              <a:defRPr/>
            </a:pPr>
            <a:r>
              <a:rPr lang="en-US" sz="900" dirty="0" smtClean="0"/>
              <a:t>Passwords stored securely on the report server, separate of the .</a:t>
            </a:r>
            <a:r>
              <a:rPr lang="en-US" sz="900" dirty="0" err="1" smtClean="0"/>
              <a:t>rdl</a:t>
            </a:r>
            <a:endParaRPr lang="en-US" sz="900" dirty="0" smtClean="0"/>
          </a:p>
          <a:p>
            <a:pPr defTabSz="897301" fontAlgn="base">
              <a:lnSpc>
                <a:spcPct val="100000"/>
              </a:lnSpc>
              <a:spcBef>
                <a:spcPct val="30000"/>
              </a:spcBef>
              <a:spcAft>
                <a:spcPct val="0"/>
              </a:spcAft>
              <a:defRPr/>
            </a:pPr>
            <a:endParaRPr lang="en-US" sz="900" dirty="0" smtClean="0"/>
          </a:p>
          <a:p>
            <a:pPr defTabSz="897301" fontAlgn="base">
              <a:lnSpc>
                <a:spcPct val="100000"/>
              </a:lnSpc>
              <a:spcBef>
                <a:spcPct val="30000"/>
              </a:spcBef>
              <a:spcAft>
                <a:spcPct val="0"/>
              </a:spcAft>
              <a:defRPr/>
            </a:pPr>
            <a:r>
              <a:rPr lang="en-US" sz="900" dirty="0" smtClean="0"/>
              <a:t>Help manage credentials in a single location</a:t>
            </a:r>
          </a:p>
          <a:p>
            <a:pPr defTabSz="897301" fontAlgn="base">
              <a:lnSpc>
                <a:spcPct val="100000"/>
              </a:lnSpc>
              <a:spcBef>
                <a:spcPct val="30000"/>
              </a:spcBef>
              <a:spcAft>
                <a:spcPct val="0"/>
              </a:spcAft>
              <a:defRPr/>
            </a:pPr>
            <a:endParaRPr lang="en-US" sz="900" dirty="0" smtClean="0"/>
          </a:p>
          <a:p>
            <a:pPr marL="0" marR="0" indent="0" algn="l" defTabSz="897301" rtl="0" eaLnBrk="1" fontAlgn="base" latinLnBrk="0" hangingPunct="1">
              <a:lnSpc>
                <a:spcPct val="100000"/>
              </a:lnSpc>
              <a:spcBef>
                <a:spcPct val="30000"/>
              </a:spcBef>
              <a:spcAft>
                <a:spcPct val="0"/>
              </a:spcAft>
              <a:buClrTx/>
              <a:buSzTx/>
              <a:buFontTx/>
              <a:buNone/>
              <a:tabLst/>
              <a:defRPr/>
            </a:pPr>
            <a:r>
              <a:rPr lang="en-US" sz="900" dirty="0" smtClean="0"/>
              <a:t>Author and publish reports using familiar tools </a:t>
            </a:r>
          </a:p>
          <a:p>
            <a:pPr defTabSz="897301" fontAlgn="base">
              <a:lnSpc>
                <a:spcPct val="100000"/>
              </a:lnSpc>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fontAlgn="base">
              <a:lnSpc>
                <a:spcPct val="100000"/>
              </a:lnSpc>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915376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554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18.wm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160269" cy="1359196"/>
          </a:xfrm>
        </p:spPr>
        <p:txBody>
          <a:bodyPr/>
          <a:lstStyle/>
          <a:p>
            <a:r>
              <a:rPr lang="en-US" dirty="0" smtClean="0"/>
              <a:t>Windows Azure SQL Reporting</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Comparison</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9206886"/>
              </p:ext>
            </p:extLst>
          </p:nvPr>
        </p:nvGraphicFramePr>
        <p:xfrm>
          <a:off x="914400" y="1676400"/>
          <a:ext cx="10129520" cy="3180080"/>
        </p:xfrm>
        <a:graphic>
          <a:graphicData uri="http://schemas.openxmlformats.org/drawingml/2006/table">
            <a:tbl>
              <a:tblPr firstRow="1" bandRow="1">
                <a:tableStyleId>{21E4AEA4-8DFA-4A89-87EB-49C32662AFE0}</a:tableStyleId>
              </a:tblPr>
              <a:tblGrid>
                <a:gridCol w="2550160"/>
                <a:gridCol w="4202853"/>
                <a:gridCol w="3376507"/>
              </a:tblGrid>
              <a:tr h="508000">
                <a:tc>
                  <a:txBody>
                    <a:bodyPr/>
                    <a:lstStyle/>
                    <a:p>
                      <a:endParaRPr lang="en-US" dirty="0"/>
                    </a:p>
                  </a:txBody>
                  <a:tcPr/>
                </a:tc>
                <a:tc>
                  <a:txBody>
                    <a:bodyPr/>
                    <a:lstStyle/>
                    <a:p>
                      <a:r>
                        <a:rPr lang="en-US" dirty="0" smtClean="0">
                          <a:gradFill>
                            <a:gsLst>
                              <a:gs pos="0">
                                <a:schemeClr val="bg1"/>
                              </a:gs>
                              <a:gs pos="100000">
                                <a:schemeClr val="bg1"/>
                              </a:gs>
                            </a:gsLst>
                          </a:gradFill>
                        </a:rPr>
                        <a:t>SSRS</a:t>
                      </a:r>
                      <a:endParaRPr lang="en-US" dirty="0">
                        <a:gradFill>
                          <a:gsLst>
                            <a:gs pos="0">
                              <a:schemeClr val="bg1"/>
                            </a:gs>
                            <a:gs pos="100000">
                              <a:schemeClr val="bg1"/>
                            </a:gs>
                          </a:gsLst>
                        </a:gradFill>
                      </a:endParaRPr>
                    </a:p>
                  </a:txBody>
                  <a:tcPr/>
                </a:tc>
                <a:tc>
                  <a:txBody>
                    <a:bodyPr/>
                    <a:lstStyle/>
                    <a:p>
                      <a:r>
                        <a:rPr lang="en-US" dirty="0" smtClean="0">
                          <a:gradFill>
                            <a:gsLst>
                              <a:gs pos="0">
                                <a:schemeClr val="bg1"/>
                              </a:gs>
                              <a:gs pos="100000">
                                <a:schemeClr val="bg1"/>
                              </a:gs>
                            </a:gsLst>
                            <a:lin ang="5400000" scaled="0"/>
                          </a:gradFill>
                        </a:rPr>
                        <a:t>Azure SSRS</a:t>
                      </a:r>
                      <a:endParaRPr lang="en-US" dirty="0">
                        <a:gradFill>
                          <a:gsLst>
                            <a:gs pos="0">
                              <a:schemeClr val="bg1"/>
                            </a:gs>
                            <a:gs pos="100000">
                              <a:schemeClr val="bg1"/>
                            </a:gs>
                          </a:gsLst>
                          <a:lin ang="5400000" scaled="0"/>
                        </a:gradFill>
                      </a:endParaRPr>
                    </a:p>
                  </a:txBody>
                  <a:tcPr/>
                </a:tc>
              </a:tr>
              <a:tr h="508000">
                <a:tc>
                  <a:txBody>
                    <a:bodyPr/>
                    <a:lstStyle/>
                    <a:p>
                      <a:r>
                        <a:rPr lang="en-US" dirty="0" smtClean="0">
                          <a:gradFill>
                            <a:gsLst>
                              <a:gs pos="0">
                                <a:schemeClr val="tx1"/>
                              </a:gs>
                              <a:gs pos="100000">
                                <a:schemeClr val="tx1"/>
                              </a:gs>
                            </a:gsLst>
                          </a:gradFill>
                        </a:rPr>
                        <a:t>Tooling</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BIDS, Report Builder</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BIDS, Report Builder</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gradFill>
                        </a:rPr>
                        <a:t>Data Sources</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Assorted  Data Sources</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SQL</a:t>
                      </a:r>
                      <a:r>
                        <a:rPr lang="en-US" baseline="0" dirty="0" smtClean="0">
                          <a:gradFill>
                            <a:gsLst>
                              <a:gs pos="0">
                                <a:schemeClr val="tx1"/>
                              </a:gs>
                              <a:gs pos="100000">
                                <a:schemeClr val="tx1"/>
                              </a:gs>
                            </a:gsLst>
                          </a:gradFill>
                        </a:rPr>
                        <a:t> Database</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gradFill>
                        </a:rPr>
                        <a:t>Report Management</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Report Manager</a:t>
                      </a:r>
                      <a:r>
                        <a:rPr lang="en-US" baseline="0" dirty="0" smtClean="0">
                          <a:gradFill>
                            <a:gsLst>
                              <a:gs pos="0">
                                <a:schemeClr val="tx1"/>
                              </a:gs>
                              <a:gs pos="100000">
                                <a:schemeClr val="tx1"/>
                              </a:gs>
                            </a:gsLst>
                          </a:gradFill>
                        </a:rPr>
                        <a:t> or SharePoint</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Windows Azure</a:t>
                      </a:r>
                      <a:r>
                        <a:rPr lang="en-US" baseline="0" dirty="0" smtClean="0">
                          <a:gradFill>
                            <a:gsLst>
                              <a:gs pos="0">
                                <a:schemeClr val="tx1"/>
                              </a:gs>
                              <a:gs pos="100000">
                                <a:schemeClr val="tx1"/>
                              </a:gs>
                            </a:gsLst>
                          </a:gradFill>
                        </a:rPr>
                        <a:t> Developer Portal, URL Browsing</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gradFill>
                        </a:rPr>
                        <a:t>Developer</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Custom</a:t>
                      </a:r>
                      <a:r>
                        <a:rPr lang="en-US" baseline="0" dirty="0" smtClean="0">
                          <a:gradFill>
                            <a:gsLst>
                              <a:gs pos="0">
                                <a:schemeClr val="tx1"/>
                              </a:gs>
                              <a:gs pos="100000">
                                <a:schemeClr val="tx1"/>
                              </a:gs>
                            </a:gsLst>
                          </a:gradFill>
                        </a:rPr>
                        <a:t> Data Sources, assemblies, etc.</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No extensibility</a:t>
                      </a:r>
                      <a:r>
                        <a:rPr lang="en-US" baseline="0" dirty="0" smtClean="0">
                          <a:gradFill>
                            <a:gsLst>
                              <a:gs pos="0">
                                <a:schemeClr val="tx1"/>
                              </a:gs>
                              <a:gs pos="100000">
                                <a:schemeClr val="tx1"/>
                              </a:gs>
                            </a:gsLst>
                          </a:gradFill>
                        </a:rPr>
                        <a:t> yet</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lin ang="5400000" scaled="0"/>
                          </a:gradFill>
                        </a:rPr>
                        <a:t>Security</a:t>
                      </a:r>
                      <a:r>
                        <a:rPr lang="en-US" baseline="0" dirty="0" smtClean="0">
                          <a:gradFill>
                            <a:gsLst>
                              <a:gs pos="0">
                                <a:schemeClr val="tx1"/>
                              </a:gs>
                              <a:gs pos="100000">
                                <a:schemeClr val="tx1"/>
                              </a:gs>
                            </a:gsLst>
                            <a:lin ang="5400000" scaled="0"/>
                          </a:gradFill>
                        </a:rPr>
                        <a:t> Model</a:t>
                      </a:r>
                      <a:endParaRPr lang="en-US" dirty="0">
                        <a:gradFill>
                          <a:gsLst>
                            <a:gs pos="0">
                              <a:schemeClr val="tx1"/>
                            </a:gs>
                            <a:gs pos="100000">
                              <a:schemeClr val="tx1"/>
                            </a:gs>
                          </a:gsLst>
                          <a:lin ang="5400000" scaled="0"/>
                        </a:gradFill>
                      </a:endParaRPr>
                    </a:p>
                  </a:txBody>
                  <a:tcPr/>
                </a:tc>
                <a:tc>
                  <a:txBody>
                    <a:bodyPr/>
                    <a:lstStyle/>
                    <a:p>
                      <a:r>
                        <a:rPr lang="en-US" dirty="0" smtClean="0">
                          <a:gradFill>
                            <a:gsLst>
                              <a:gs pos="0">
                                <a:schemeClr val="tx1"/>
                              </a:gs>
                              <a:gs pos="100000">
                                <a:schemeClr val="tx1"/>
                              </a:gs>
                            </a:gsLst>
                          </a:gradFill>
                        </a:rPr>
                        <a:t>Windows Authentication</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SQL Database </a:t>
                      </a:r>
                      <a:r>
                        <a:rPr lang="en-US" baseline="0" dirty="0" smtClean="0">
                          <a:gradFill>
                            <a:gsLst>
                              <a:gs pos="0">
                                <a:schemeClr val="tx1"/>
                              </a:gs>
                              <a:gs pos="100000">
                                <a:schemeClr val="tx1"/>
                              </a:gs>
                            </a:gsLst>
                          </a:gradFill>
                        </a:rPr>
                        <a:t>Authentication</a:t>
                      </a:r>
                      <a:endParaRPr lang="en-US" dirty="0">
                        <a:gradFill>
                          <a:gsLst>
                            <a:gs pos="0">
                              <a:schemeClr val="tx1"/>
                            </a:gs>
                            <a:gs pos="100000">
                              <a:schemeClr val="tx1"/>
                            </a:gs>
                          </a:gsLst>
                        </a:gradFill>
                      </a:endParaRPr>
                    </a:p>
                  </a:txBody>
                  <a:tcPr/>
                </a:tc>
              </a:tr>
            </a:tbl>
          </a:graphicData>
        </a:graphic>
      </p:graphicFrame>
    </p:spTree>
    <p:extLst>
      <p:ext uri="{BB962C8B-B14F-4D97-AF65-F5344CB8AC3E}">
        <p14:creationId xmlns:p14="http://schemas.microsoft.com/office/powerpoint/2010/main" val="11211863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Security</a:t>
            </a:r>
            <a:endParaRPr lang="en-US" dirty="0"/>
          </a:p>
        </p:txBody>
      </p:sp>
      <p:sp>
        <p:nvSpPr>
          <p:cNvPr id="3" name="Rectangle 2"/>
          <p:cNvSpPr/>
          <p:nvPr>
            <p:custDataLst>
              <p:tags r:id="rId1"/>
            </p:custDataLst>
          </p:nvPr>
        </p:nvSpPr>
        <p:spPr bwMode="auto">
          <a:xfrm>
            <a:off x="7848600" y="2143125"/>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7" name="Picture 3" descr="C:\Users\scottkl\AppData\Local\MetroStyleAddIn\Icons\Security.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707" y="2386227"/>
            <a:ext cx="1927226" cy="26532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p:cNvSpPr txBox="1">
            <a:spLocks/>
          </p:cNvSpPr>
          <p:nvPr/>
        </p:nvSpPr>
        <p:spPr>
          <a:xfrm>
            <a:off x="519112" y="1536108"/>
            <a:ext cx="5659463" cy="254685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SQL Server Reporting as a Service</a:t>
            </a:r>
            <a:endParaRPr lang="en-US" sz="2800" dirty="0" smtClean="0"/>
          </a:p>
          <a:p>
            <a:pPr>
              <a:lnSpc>
                <a:spcPct val="100000"/>
              </a:lnSpc>
            </a:pPr>
            <a:r>
              <a:rPr lang="en-US" sz="2000" dirty="0" smtClean="0">
                <a:latin typeface="+mn-lt"/>
              </a:rPr>
              <a:t>Credentials not saved in report definition</a:t>
            </a:r>
          </a:p>
          <a:p>
            <a:pPr>
              <a:lnSpc>
                <a:spcPct val="100000"/>
              </a:lnSpc>
            </a:pPr>
            <a:r>
              <a:rPr lang="en-US" sz="2000" dirty="0" smtClean="0">
                <a:latin typeface="+mn-lt"/>
              </a:rPr>
              <a:t>Shared data sources</a:t>
            </a:r>
          </a:p>
          <a:p>
            <a:pPr>
              <a:lnSpc>
                <a:spcPct val="100000"/>
              </a:lnSpc>
            </a:pPr>
            <a:r>
              <a:rPr lang="en-US" sz="2000" dirty="0" smtClean="0">
                <a:latin typeface="+mn-lt"/>
              </a:rPr>
              <a:t>Same roles and permissions model as SSRS</a:t>
            </a:r>
          </a:p>
          <a:p>
            <a:pPr>
              <a:lnSpc>
                <a:spcPct val="100000"/>
              </a:lnSpc>
            </a:pPr>
            <a:r>
              <a:rPr lang="en-US" sz="2000" dirty="0" smtClean="0">
                <a:latin typeface="+mn-lt"/>
              </a:rPr>
              <a:t>Separate Catalog and </a:t>
            </a:r>
            <a:r>
              <a:rPr lang="en-US" sz="2000" dirty="0" err="1" smtClean="0">
                <a:latin typeface="+mn-lt"/>
              </a:rPr>
              <a:t>TempDB</a:t>
            </a:r>
            <a:r>
              <a:rPr lang="en-US" sz="2000" dirty="0" smtClean="0">
                <a:latin typeface="+mn-lt"/>
              </a:rPr>
              <a:t> for each Tenant</a:t>
            </a:r>
          </a:p>
          <a:p>
            <a:pPr>
              <a:lnSpc>
                <a:spcPct val="100000"/>
              </a:lnSpc>
            </a:pPr>
            <a:r>
              <a:rPr lang="en-US" sz="2000" dirty="0" smtClean="0">
                <a:latin typeface="+mn-lt"/>
              </a:rPr>
              <a:t>SQL Database username and password authentication</a:t>
            </a:r>
          </a:p>
        </p:txBody>
      </p:sp>
    </p:spTree>
    <p:extLst>
      <p:ext uri="{BB962C8B-B14F-4D97-AF65-F5344CB8AC3E}">
        <p14:creationId xmlns:p14="http://schemas.microsoft.com/office/powerpoint/2010/main" val="39382366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Programmability Interface</a:t>
            </a:r>
            <a:endParaRPr lang="en-US" dirty="0"/>
          </a:p>
        </p:txBody>
      </p:sp>
      <p:sp>
        <p:nvSpPr>
          <p:cNvPr id="3" name="Rectangle 2"/>
          <p:cNvSpPr/>
          <p:nvPr>
            <p:custDataLst>
              <p:tags r:id="rId1"/>
            </p:custDataLst>
          </p:nvPr>
        </p:nvSpPr>
        <p:spPr bwMode="auto">
          <a:xfrm>
            <a:off x="7848600" y="2143125"/>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sp>
        <p:nvSpPr>
          <p:cNvPr id="10" name="Text Placeholder 3"/>
          <p:cNvSpPr txBox="1">
            <a:spLocks/>
          </p:cNvSpPr>
          <p:nvPr/>
        </p:nvSpPr>
        <p:spPr>
          <a:xfrm>
            <a:off x="519112" y="1536108"/>
            <a:ext cx="5659463" cy="212365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SQL Reporting API</a:t>
            </a:r>
            <a:endParaRPr lang="en-US" sz="2800" dirty="0" smtClean="0"/>
          </a:p>
          <a:p>
            <a:pPr>
              <a:lnSpc>
                <a:spcPct val="100000"/>
              </a:lnSpc>
            </a:pPr>
            <a:r>
              <a:rPr lang="en-US" sz="2000" dirty="0" smtClean="0">
                <a:latin typeface="+mn-lt"/>
              </a:rPr>
              <a:t>API from SSRS available in SQL Reporting</a:t>
            </a:r>
          </a:p>
          <a:p>
            <a:pPr>
              <a:lnSpc>
                <a:spcPct val="100000"/>
              </a:lnSpc>
            </a:pPr>
            <a:r>
              <a:rPr lang="en-US" sz="2000" dirty="0" smtClean="0">
                <a:latin typeface="+mn-lt"/>
              </a:rPr>
              <a:t>Extend SQL Reporting to develop additional features </a:t>
            </a:r>
          </a:p>
          <a:p>
            <a:pPr>
              <a:lnSpc>
                <a:spcPct val="100000"/>
              </a:lnSpc>
            </a:pPr>
            <a:r>
              <a:rPr lang="en-US" sz="2000" dirty="0" smtClean="0">
                <a:latin typeface="+mn-lt"/>
              </a:rPr>
              <a:t>Upload/Export Reports</a:t>
            </a:r>
          </a:p>
          <a:p>
            <a:pPr>
              <a:lnSpc>
                <a:spcPct val="100000"/>
              </a:lnSpc>
            </a:pPr>
            <a:r>
              <a:rPr lang="en-US" sz="2000" dirty="0" smtClean="0">
                <a:latin typeface="+mn-lt"/>
              </a:rPr>
              <a:t>Set Configuration</a:t>
            </a:r>
          </a:p>
        </p:txBody>
      </p:sp>
      <p:pic>
        <p:nvPicPr>
          <p:cNvPr id="3074" name="Picture 2" descr="C:\Users\scottkl\AppData\Local\MetroStyleAddIn\Icons\Checklist.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9217" y="2385287"/>
            <a:ext cx="2158205" cy="265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95140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Reports Using SOAP API</a:t>
            </a:r>
            <a:endParaRPr lang="en-US" dirty="0"/>
          </a:p>
        </p:txBody>
      </p:sp>
      <p:sp>
        <p:nvSpPr>
          <p:cNvPr id="6" name="Text Placeholder 5"/>
          <p:cNvSpPr>
            <a:spLocks noGrp="1"/>
          </p:cNvSpPr>
          <p:nvPr/>
        </p:nvSpPr>
        <p:spPr>
          <a:xfrm>
            <a:off x="471892" y="2008632"/>
            <a:ext cx="11225992" cy="354558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solidFill>
                  <a:srgbClr val="000000"/>
                </a:solidFill>
                <a:latin typeface="Consolas"/>
              </a:rPr>
              <a:t>rsExecutionContext</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dirty="0" err="1">
                <a:solidFill>
                  <a:srgbClr val="2B91AF"/>
                </a:solidFill>
                <a:latin typeface="Consolas"/>
              </a:rPr>
              <a:t>ReportExecutionService</a:t>
            </a:r>
            <a:r>
              <a:rPr lang="en-US" sz="1800" dirty="0">
                <a:solidFill>
                  <a:srgbClr val="000000"/>
                </a:solidFill>
                <a:latin typeface="Consolas"/>
              </a:rPr>
              <a:t>();</a:t>
            </a:r>
            <a:endParaRPr lang="en-US" sz="1800" dirty="0"/>
          </a:p>
          <a:p>
            <a:endParaRPr lang="en-US" sz="1800" dirty="0" smtClean="0">
              <a:solidFill>
                <a:srgbClr val="000000"/>
              </a:solidFill>
              <a:latin typeface="Consolas"/>
            </a:endParaRPr>
          </a:p>
          <a:p>
            <a:r>
              <a:rPr lang="en-US" sz="1800" dirty="0" err="1" smtClean="0">
                <a:solidFill>
                  <a:srgbClr val="000000"/>
                </a:solidFill>
                <a:latin typeface="Consolas"/>
              </a:rPr>
              <a:t>rsExecutionContext.LoadReport</a:t>
            </a:r>
            <a:r>
              <a:rPr lang="en-US" sz="1800" dirty="0" smtClean="0">
                <a:solidFill>
                  <a:srgbClr val="000000"/>
                </a:solidFill>
                <a:latin typeface="Consolas"/>
              </a:rPr>
              <a:t>(</a:t>
            </a:r>
            <a:r>
              <a:rPr lang="en-US" sz="1800" dirty="0" smtClean="0">
                <a:solidFill>
                  <a:srgbClr val="A31515"/>
                </a:solidFill>
                <a:latin typeface="Consolas"/>
              </a:rPr>
              <a:t>"/Folder/</a:t>
            </a:r>
            <a:r>
              <a:rPr lang="en-US" sz="1800" dirty="0" err="1" smtClean="0">
                <a:solidFill>
                  <a:srgbClr val="A31515"/>
                </a:solidFill>
                <a:latin typeface="Consolas"/>
              </a:rPr>
              <a:t>ReportName</a:t>
            </a:r>
            <a:r>
              <a:rPr lang="en-US" sz="1800" dirty="0" smtClean="0">
                <a:solidFill>
                  <a:srgbClr val="A31515"/>
                </a:solidFill>
                <a:latin typeface="Consolas"/>
              </a:rPr>
              <a:t>"</a:t>
            </a:r>
            <a:r>
              <a:rPr lang="en-US" sz="1800" dirty="0" smtClean="0">
                <a:solidFill>
                  <a:srgbClr val="000000"/>
                </a:solidFill>
                <a:latin typeface="Consolas"/>
              </a:rPr>
              <a:t>,</a:t>
            </a:r>
            <a:r>
              <a:rPr lang="en-US" sz="1800" dirty="0">
                <a:solidFill>
                  <a:srgbClr val="000000"/>
                </a:solidFill>
                <a:latin typeface="Consolas"/>
              </a:rPr>
              <a:t> </a:t>
            </a:r>
            <a:r>
              <a:rPr lang="en-US" sz="1800" dirty="0">
                <a:solidFill>
                  <a:srgbClr val="0000FF"/>
                </a:solidFill>
                <a:latin typeface="Consolas"/>
              </a:rPr>
              <a:t>null</a:t>
            </a:r>
            <a:r>
              <a:rPr lang="en-US" sz="1800" dirty="0">
                <a:solidFill>
                  <a:srgbClr val="000000"/>
                </a:solidFill>
                <a:latin typeface="Consolas"/>
              </a:rPr>
              <a:t>);</a:t>
            </a:r>
            <a:r>
              <a:rPr lang="en-US" sz="1800" dirty="0">
                <a:solidFill>
                  <a:srgbClr val="000000"/>
                </a:solidFill>
                <a:latin typeface="Segoe UI"/>
              </a:rPr>
              <a:t> </a:t>
            </a:r>
            <a:endParaRPr lang="en-US" sz="1800" dirty="0" smtClean="0">
              <a:solidFill>
                <a:srgbClr val="000000"/>
              </a:solidFill>
              <a:latin typeface="Segoe UI"/>
            </a:endParaRPr>
          </a:p>
          <a:p>
            <a:endParaRPr lang="en-US" sz="1800" dirty="0" smtClean="0">
              <a:solidFill>
                <a:srgbClr val="008000"/>
              </a:solidFill>
              <a:latin typeface="Consolas"/>
            </a:endParaRPr>
          </a:p>
          <a:p>
            <a:r>
              <a:rPr lang="en-US" sz="1800" dirty="0" smtClean="0">
                <a:solidFill>
                  <a:srgbClr val="008000"/>
                </a:solidFill>
                <a:latin typeface="Consolas"/>
              </a:rPr>
              <a:t>//</a:t>
            </a:r>
            <a:r>
              <a:rPr lang="en-US" sz="1800" dirty="0">
                <a:solidFill>
                  <a:srgbClr val="008000"/>
                </a:solidFill>
                <a:latin typeface="Consolas"/>
              </a:rPr>
              <a:t>render report to required format</a:t>
            </a:r>
            <a:r>
              <a:rPr lang="en-US" sz="1800" dirty="0">
                <a:solidFill>
                  <a:srgbClr val="000000"/>
                </a:solidFill>
                <a:latin typeface="Segoe UI"/>
              </a:rPr>
              <a:t> </a:t>
            </a:r>
            <a:br>
              <a:rPr lang="en-US" sz="1800" dirty="0">
                <a:solidFill>
                  <a:srgbClr val="000000"/>
                </a:solidFill>
                <a:latin typeface="Segoe UI"/>
              </a:rPr>
            </a:br>
            <a:r>
              <a:rPr lang="en-US" sz="1800" dirty="0">
                <a:solidFill>
                  <a:srgbClr val="0000FF"/>
                </a:solidFill>
                <a:latin typeface="Consolas"/>
              </a:rPr>
              <a:t>byte</a:t>
            </a:r>
            <a:r>
              <a:rPr lang="en-US" sz="1800" dirty="0">
                <a:solidFill>
                  <a:srgbClr val="000000"/>
                </a:solidFill>
                <a:latin typeface="Consolas"/>
              </a:rPr>
              <a:t>[] result = </a:t>
            </a:r>
            <a:r>
              <a:rPr lang="en-US" sz="1800" dirty="0" err="1">
                <a:solidFill>
                  <a:srgbClr val="000000"/>
                </a:solidFill>
                <a:latin typeface="Consolas"/>
              </a:rPr>
              <a:t>rsExecutionContext.Render</a:t>
            </a:r>
            <a:r>
              <a:rPr lang="en-US" sz="1800" dirty="0">
                <a:solidFill>
                  <a:srgbClr val="000000"/>
                </a:solidFill>
                <a:latin typeface="Consolas"/>
              </a:rPr>
              <a:t>(</a:t>
            </a:r>
            <a:r>
              <a:rPr lang="en-US" sz="1800" dirty="0" err="1">
                <a:solidFill>
                  <a:srgbClr val="000000"/>
                </a:solidFill>
                <a:latin typeface="Consolas"/>
              </a:rPr>
              <a:t>reportFormat</a:t>
            </a:r>
            <a:r>
              <a:rPr lang="en-US" sz="1800" dirty="0">
                <a:solidFill>
                  <a:srgbClr val="000000"/>
                </a:solidFill>
                <a:latin typeface="Consolas"/>
              </a:rPr>
              <a:t>, </a:t>
            </a:r>
            <a:endParaRPr lang="en-US" sz="1800" dirty="0" smtClean="0">
              <a:solidFill>
                <a:srgbClr val="000000"/>
              </a:solidFill>
              <a:latin typeface="Consolas"/>
            </a:endParaRPr>
          </a:p>
          <a:p>
            <a:r>
              <a:rPr lang="en-US" sz="1800" dirty="0">
                <a:solidFill>
                  <a:srgbClr val="000000"/>
                </a:solidFill>
                <a:latin typeface="Consolas"/>
              </a:rPr>
              <a:t>	</a:t>
            </a:r>
            <a:r>
              <a:rPr lang="en-US" sz="1800" dirty="0" smtClean="0">
                <a:solidFill>
                  <a:srgbClr val="000000"/>
                </a:solidFill>
                <a:latin typeface="Consolas"/>
              </a:rPr>
              <a:t>					</a:t>
            </a:r>
            <a:r>
              <a:rPr lang="en-US" sz="1800" dirty="0" smtClean="0">
                <a:solidFill>
                  <a:srgbClr val="0000FF"/>
                </a:solidFill>
                <a:latin typeface="Consolas"/>
              </a:rPr>
              <a:t>null</a:t>
            </a:r>
            <a:r>
              <a:rPr lang="en-US" sz="1800" dirty="0">
                <a:solidFill>
                  <a:srgbClr val="000000"/>
                </a:solidFill>
                <a:latin typeface="Consolas"/>
              </a:rPr>
              <a:t>,</a:t>
            </a:r>
            <a:r>
              <a:rPr lang="en-US" sz="1800" dirty="0">
                <a:solidFill>
                  <a:srgbClr val="000000"/>
                </a:solidFill>
                <a:latin typeface="Segoe UI"/>
              </a:rPr>
              <a:t> </a:t>
            </a:r>
            <a:endParaRPr lang="en-US" sz="1800" dirty="0" smtClean="0">
              <a:solidFill>
                <a:srgbClr val="000000"/>
              </a:solidFill>
              <a:latin typeface="Segoe UI"/>
            </a:endParaRPr>
          </a:p>
          <a:p>
            <a:r>
              <a:rPr lang="en-US" sz="1800" dirty="0" smtClean="0">
                <a:solidFill>
                  <a:srgbClr val="0000FF"/>
                </a:solidFill>
                <a:latin typeface="Consolas"/>
              </a:rPr>
              <a:t>						out</a:t>
            </a:r>
            <a:r>
              <a:rPr lang="en-US" sz="1800" dirty="0">
                <a:solidFill>
                  <a:srgbClr val="000000"/>
                </a:solidFill>
                <a:latin typeface="Consolas"/>
              </a:rPr>
              <a:t> extension,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encoding,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a:t>
            </a:r>
            <a:r>
              <a:rPr lang="en-US" sz="1800" dirty="0" err="1">
                <a:solidFill>
                  <a:srgbClr val="000000"/>
                </a:solidFill>
                <a:latin typeface="Consolas"/>
              </a:rPr>
              <a:t>mimeType</a:t>
            </a:r>
            <a:r>
              <a:rPr lang="en-US" sz="1800" dirty="0">
                <a:solidFill>
                  <a:srgbClr val="000000"/>
                </a:solidFill>
                <a:latin typeface="Consolas"/>
              </a:rPr>
              <a:t>,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warnings,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a:t>
            </a:r>
            <a:r>
              <a:rPr lang="en-US" sz="1800" dirty="0" err="1">
                <a:solidFill>
                  <a:srgbClr val="000000"/>
                </a:solidFill>
                <a:latin typeface="Consolas"/>
              </a:rPr>
              <a:t>streamIDs</a:t>
            </a:r>
            <a:r>
              <a:rPr lang="en-US" sz="1800" dirty="0">
                <a:solidFill>
                  <a:srgbClr val="000000"/>
                </a:solidFill>
                <a:latin typeface="Consolas"/>
              </a:rPr>
              <a:t>);</a:t>
            </a:r>
            <a:r>
              <a:rPr lang="en-US" sz="1800" dirty="0">
                <a:solidFill>
                  <a:srgbClr val="000000"/>
                </a:solidFill>
                <a:latin typeface="Segoe UI"/>
              </a:rPr>
              <a:t> </a:t>
            </a:r>
          </a:p>
        </p:txBody>
      </p:sp>
    </p:spTree>
    <p:extLst>
      <p:ext uri="{BB962C8B-B14F-4D97-AF65-F5344CB8AC3E}">
        <p14:creationId xmlns:p14="http://schemas.microsoft.com/office/powerpoint/2010/main" val="12164959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Accessibility</a:t>
            </a:r>
            <a:endParaRPr lang="en-US" dirty="0"/>
          </a:p>
        </p:txBody>
      </p:sp>
      <p:sp>
        <p:nvSpPr>
          <p:cNvPr id="5" name="Text Placeholder 3"/>
          <p:cNvSpPr txBox="1">
            <a:spLocks/>
          </p:cNvSpPr>
          <p:nvPr/>
        </p:nvSpPr>
        <p:spPr>
          <a:xfrm>
            <a:off x="519113" y="1450937"/>
            <a:ext cx="5399906" cy="170046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Direct URL Access</a:t>
            </a:r>
            <a:endParaRPr lang="en-US" sz="2800" dirty="0" smtClean="0"/>
          </a:p>
          <a:p>
            <a:pPr>
              <a:lnSpc>
                <a:spcPct val="100000"/>
              </a:lnSpc>
            </a:pPr>
            <a:r>
              <a:rPr lang="en-US" sz="2000" dirty="0" smtClean="0">
                <a:latin typeface="+mn-lt"/>
              </a:rPr>
              <a:t>Send a URL in an email</a:t>
            </a:r>
          </a:p>
          <a:p>
            <a:pPr>
              <a:lnSpc>
                <a:spcPct val="100000"/>
              </a:lnSpc>
            </a:pPr>
            <a:r>
              <a:rPr lang="en-US" sz="2000" dirty="0" smtClean="0">
                <a:latin typeface="+mn-lt"/>
              </a:rPr>
              <a:t>Embed in a website</a:t>
            </a:r>
          </a:p>
          <a:p>
            <a:pPr>
              <a:lnSpc>
                <a:spcPct val="100000"/>
              </a:lnSpc>
            </a:pPr>
            <a:r>
              <a:rPr lang="en-US" sz="2000" dirty="0" smtClean="0">
                <a:latin typeface="+mn-lt"/>
              </a:rPr>
              <a:t>Embed in SharePoint / SharePoint Online</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261" y="3748046"/>
            <a:ext cx="3430729" cy="2438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61" y="3912373"/>
            <a:ext cx="386302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1240" y="3150373"/>
            <a:ext cx="3374870" cy="23908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4959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5" name="Text Placeholder 3"/>
          <p:cNvSpPr txBox="1">
            <a:spLocks/>
          </p:cNvSpPr>
          <p:nvPr/>
        </p:nvSpPr>
        <p:spPr>
          <a:xfrm>
            <a:off x="519113" y="1450937"/>
            <a:ext cx="5399906" cy="1277273"/>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Who can use it?</a:t>
            </a:r>
            <a:endParaRPr lang="en-US" sz="2800" dirty="0" smtClean="0"/>
          </a:p>
          <a:p>
            <a:pPr>
              <a:lnSpc>
                <a:spcPct val="100000"/>
              </a:lnSpc>
            </a:pPr>
            <a:r>
              <a:rPr lang="en-US" sz="2000" dirty="0" smtClean="0">
                <a:latin typeface="+mn-lt"/>
              </a:rPr>
              <a:t>Anyone with a Windows Azure Subscription</a:t>
            </a:r>
          </a:p>
          <a:p>
            <a:pPr>
              <a:lnSpc>
                <a:spcPct val="100000"/>
              </a:lnSpc>
            </a:pPr>
            <a:r>
              <a:rPr lang="en-US" sz="2000" dirty="0" smtClean="0">
                <a:latin typeface="+mn-lt"/>
              </a:rPr>
              <a:t>Any authorized user can view a report</a:t>
            </a:r>
          </a:p>
        </p:txBody>
      </p:sp>
      <p:grpSp>
        <p:nvGrpSpPr>
          <p:cNvPr id="4" name="Group 3"/>
          <p:cNvGrpSpPr/>
          <p:nvPr/>
        </p:nvGrpSpPr>
        <p:grpSpPr>
          <a:xfrm>
            <a:off x="8053804" y="1313577"/>
            <a:ext cx="3848100" cy="2619376"/>
            <a:chOff x="7905750" y="1028700"/>
            <a:chExt cx="3848100" cy="2619376"/>
          </a:xfrm>
        </p:grpSpPr>
        <p:sp>
          <p:nvSpPr>
            <p:cNvPr id="3" name="Rectangle 2"/>
            <p:cNvSpPr/>
            <p:nvPr>
              <p:custDataLst>
                <p:tags r:id="rId2"/>
              </p:custDataLst>
            </p:nvPr>
          </p:nvSpPr>
          <p:spPr bwMode="auto">
            <a:xfrm>
              <a:off x="7905750" y="1028700"/>
              <a:ext cx="3848100" cy="26193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3804" y="1151281"/>
              <a:ext cx="3551992" cy="2071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5688330" y="3993263"/>
            <a:ext cx="3139440" cy="2509535"/>
            <a:chOff x="4164330" y="2532778"/>
            <a:chExt cx="3139440" cy="2509535"/>
          </a:xfrm>
        </p:grpSpPr>
        <p:sp>
          <p:nvSpPr>
            <p:cNvPr id="12" name="Rectangle 11"/>
            <p:cNvSpPr/>
            <p:nvPr>
              <p:custDataLst>
                <p:tags r:id="rId1"/>
              </p:custDataLst>
            </p:nvPr>
          </p:nvSpPr>
          <p:spPr bwMode="auto">
            <a:xfrm>
              <a:off x="4164330" y="2532778"/>
              <a:ext cx="3139440" cy="25095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0147" y="2593088"/>
              <a:ext cx="2967806" cy="2229338"/>
            </a:xfrm>
            <a:prstGeom prst="roundRect">
              <a:avLst>
                <a:gd name="adj" fmla="val 224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66080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5683250" cy="1523494"/>
          </a:xfrm>
        </p:spPr>
        <p:txBody>
          <a:bodyPr/>
          <a:lstStyle/>
          <a:p>
            <a:r>
              <a:rPr lang="en-US" dirty="0" smtClean="0"/>
              <a:t>SQL Reporting Management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6495999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Walkthrough</a:t>
            </a:r>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a:t>Sample</a:t>
            </a:r>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2050" name="Picture 2" descr="C:\Users\scottkl\AppData\Local\Temp\SNAGHTML1cf59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952" y="1447800"/>
            <a:ext cx="2682130" cy="17838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a:xfrm>
            <a:off x="519112" y="1447800"/>
            <a:ext cx="5124604" cy="1381126"/>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Server Creation</a:t>
            </a:r>
          </a:p>
          <a:p>
            <a:pPr marL="0" indent="0">
              <a:buNone/>
            </a:pPr>
            <a:r>
              <a:rPr lang="en-US" sz="2400" spc="-50" dirty="0" smtClean="0"/>
              <a:t>Server</a:t>
            </a:r>
          </a:p>
          <a:p>
            <a:pPr marL="0" indent="0">
              <a:buNone/>
            </a:pPr>
            <a:r>
              <a:rPr lang="en-US" sz="2400" spc="-50" dirty="0" smtClean="0"/>
              <a:t>Administrator</a:t>
            </a:r>
          </a:p>
        </p:txBody>
      </p:sp>
      <p:sp>
        <p:nvSpPr>
          <p:cNvPr id="8" name="Rectangle 3"/>
          <p:cNvSpPr txBox="1">
            <a:spLocks noChangeArrowheads="1"/>
          </p:cNvSpPr>
          <p:nvPr/>
        </p:nvSpPr>
        <p:spPr>
          <a:xfrm>
            <a:off x="519112" y="2828926"/>
            <a:ext cx="5805487" cy="1381126"/>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Report Creation</a:t>
            </a:r>
          </a:p>
          <a:p>
            <a:pPr marL="0" indent="0">
              <a:buNone/>
            </a:pPr>
            <a:r>
              <a:rPr lang="en-US" sz="2400" spc="-50" dirty="0" smtClean="0"/>
              <a:t>SQL Server Data Tools</a:t>
            </a:r>
          </a:p>
          <a:p>
            <a:pPr marL="0" indent="0">
              <a:buNone/>
            </a:pPr>
            <a:r>
              <a:rPr lang="en-US" sz="2400" spc="-50" dirty="0" smtClean="0"/>
              <a:t>Business Intelligence Development Studio </a:t>
            </a:r>
          </a:p>
        </p:txBody>
      </p:sp>
      <p:sp>
        <p:nvSpPr>
          <p:cNvPr id="9" name="Rectangle 3"/>
          <p:cNvSpPr txBox="1">
            <a:spLocks noChangeArrowheads="1"/>
          </p:cNvSpPr>
          <p:nvPr/>
        </p:nvSpPr>
        <p:spPr>
          <a:xfrm>
            <a:off x="519112" y="4229103"/>
            <a:ext cx="5124604" cy="1381126"/>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Report Deployment</a:t>
            </a:r>
          </a:p>
          <a:p>
            <a:pPr marL="0" indent="0">
              <a:buNone/>
            </a:pPr>
            <a:r>
              <a:rPr lang="en-US" sz="2400" spc="-50" dirty="0" smtClean="0"/>
              <a:t>Set properties </a:t>
            </a:r>
          </a:p>
          <a:p>
            <a:pPr marL="0" indent="0">
              <a:buNone/>
            </a:pPr>
            <a:r>
              <a:rPr lang="en-US" sz="2400" spc="-50" dirty="0" smtClean="0"/>
              <a:t>Deploy single or multiple reports</a:t>
            </a:r>
          </a:p>
        </p:txBody>
      </p:sp>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677998" y="3231646"/>
            <a:ext cx="2226289" cy="1581150"/>
          </a:xfrm>
          <a:prstGeom prst="rect">
            <a:avLst/>
          </a:prstGeom>
          <a:ln>
            <a:noFill/>
          </a:ln>
          <a:effectLst>
            <a:outerShdw dist="35921" dir="2700000" algn="ctr" rotWithShape="0">
              <a:schemeClr val="bg2"/>
            </a:outerShdw>
          </a:effectLst>
          <a:scene3d>
            <a:camera prst="isometricOffAxis2Left"/>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2412" y="4764885"/>
            <a:ext cx="2805649" cy="1690687"/>
          </a:xfrm>
          <a:prstGeom prst="rect">
            <a:avLst/>
          </a:prstGeom>
          <a:scene3d>
            <a:camera prst="isometricOffAxis2Left"/>
            <a:lightRig rig="threePt" dir="t"/>
          </a:scene3d>
        </p:spPr>
      </p:pic>
    </p:spTree>
    <p:extLst>
      <p:ext uri="{BB962C8B-B14F-4D97-AF65-F5344CB8AC3E}">
        <p14:creationId xmlns:p14="http://schemas.microsoft.com/office/powerpoint/2010/main" val="247806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16701" cy="1523494"/>
          </a:xfrm>
        </p:spPr>
        <p:txBody>
          <a:bodyPr/>
          <a:lstStyle/>
          <a:p>
            <a:r>
              <a:rPr lang="en-US" dirty="0" smtClean="0"/>
              <a:t>SQL Reporting – Creation and Deployment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158090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smtClean="0"/>
              <a:t>Overview</a:t>
            </a:r>
          </a:p>
          <a:p>
            <a:pPr marL="0" indent="3175"/>
            <a:r>
              <a:rPr lang="en-US" dirty="0" smtClean="0"/>
              <a:t>Architecture</a:t>
            </a:r>
          </a:p>
          <a:p>
            <a:pPr marL="0" indent="3175"/>
            <a:r>
              <a:rPr lang="en-US" dirty="0" smtClean="0"/>
              <a:t>Features</a:t>
            </a:r>
          </a:p>
          <a:p>
            <a:pPr marL="0" indent="3175"/>
            <a:r>
              <a:rPr lang="en-US" dirty="0" smtClean="0"/>
              <a:t>Walkthrough</a:t>
            </a:r>
            <a:endParaRPr lang="en-US" dirty="0"/>
          </a:p>
        </p:txBody>
      </p:sp>
      <p:pic>
        <p:nvPicPr>
          <p:cNvPr id="6" name="Picture 5"/>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428138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3" name="Content Placeholder 2"/>
          <p:cNvSpPr>
            <a:spLocks noGrp="1"/>
          </p:cNvSpPr>
          <p:nvPr>
            <p:ph idx="1"/>
          </p:nvPr>
        </p:nvSpPr>
        <p:spPr>
          <a:xfrm>
            <a:off x="519112" y="1447799"/>
            <a:ext cx="11149013" cy="4425827"/>
          </a:xfrm>
        </p:spPr>
        <p:txBody>
          <a:bodyPr/>
          <a:lstStyle/>
          <a:p>
            <a:r>
              <a:rPr lang="en-US" dirty="0" smtClean="0"/>
              <a:t>The </a:t>
            </a:r>
            <a:r>
              <a:rPr lang="en-CA" dirty="0"/>
              <a:t>price is </a:t>
            </a:r>
            <a:r>
              <a:rPr lang="en-CA" dirty="0" smtClean="0"/>
              <a:t>correlated </a:t>
            </a:r>
            <a:r>
              <a:rPr lang="en-US" dirty="0" smtClean="0"/>
              <a:t>to usage:</a:t>
            </a:r>
          </a:p>
          <a:p>
            <a:pPr lvl="1">
              <a:lnSpc>
                <a:spcPct val="150000"/>
              </a:lnSpc>
            </a:pPr>
            <a:r>
              <a:rPr lang="en-US" dirty="0" smtClean="0"/>
              <a:t>No servers </a:t>
            </a:r>
            <a:r>
              <a:rPr lang="en-US" dirty="0" smtClean="0">
                <a:sym typeface="Wingdings" pitchFamily="2" charset="2"/>
              </a:rPr>
              <a:t> No Charge</a:t>
            </a:r>
          </a:p>
          <a:p>
            <a:pPr lvl="1">
              <a:lnSpc>
                <a:spcPct val="150000"/>
              </a:lnSpc>
            </a:pPr>
            <a:r>
              <a:rPr lang="en-US" dirty="0" smtClean="0">
                <a:sym typeface="Wingdings" pitchFamily="2" charset="2"/>
              </a:rPr>
              <a:t>Servers are charged by the hour</a:t>
            </a:r>
          </a:p>
          <a:p>
            <a:pPr lvl="1">
              <a:lnSpc>
                <a:spcPct val="150000"/>
              </a:lnSpc>
            </a:pPr>
            <a:r>
              <a:rPr lang="en-US" dirty="0" smtClean="0">
                <a:sym typeface="Wingdings" pitchFamily="2" charset="2"/>
              </a:rPr>
              <a:t>Every hour a server may render up to 200 reports for $0.88/hour</a:t>
            </a:r>
          </a:p>
          <a:p>
            <a:pPr lvl="1">
              <a:lnSpc>
                <a:spcPct val="150000"/>
              </a:lnSpc>
            </a:pPr>
            <a:r>
              <a:rPr lang="en-US" dirty="0" smtClean="0">
                <a:sym typeface="Wingdings" pitchFamily="2" charset="2"/>
              </a:rPr>
              <a:t>SQL Reporting scales automatically: additional instances of 200 reports will cost $0.88/hour</a:t>
            </a:r>
          </a:p>
          <a:p>
            <a:pPr lvl="2"/>
            <a:endParaRPr lang="en-US" dirty="0" smtClean="0">
              <a:sym typeface="Wingdings" pitchFamily="2" charset="2"/>
            </a:endParaRPr>
          </a:p>
        </p:txBody>
      </p:sp>
    </p:spTree>
    <p:extLst>
      <p:ext uri="{BB962C8B-B14F-4D97-AF65-F5344CB8AC3E}">
        <p14:creationId xmlns:p14="http://schemas.microsoft.com/office/powerpoint/2010/main" val="12280844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Overview</a:t>
            </a:r>
            <a:endParaRPr lang="en-US" dirty="0"/>
          </a:p>
        </p:txBody>
      </p:sp>
    </p:spTree>
    <p:extLst>
      <p:ext uri="{BB962C8B-B14F-4D97-AF65-F5344CB8AC3E}">
        <p14:creationId xmlns:p14="http://schemas.microsoft.com/office/powerpoint/2010/main" val="21219846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89"/>
          <p:cNvSpPr>
            <a:spLocks noEditPoints="1"/>
          </p:cNvSpPr>
          <p:nvPr/>
        </p:nvSpPr>
        <p:spPr bwMode="auto">
          <a:xfrm rot="3412494">
            <a:off x="3001366" y="2233484"/>
            <a:ext cx="2374553" cy="1360321"/>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SSRS </a:t>
            </a:r>
            <a:r>
              <a:rPr lang="en-US" dirty="0" smtClean="0">
                <a:sym typeface="Wingdings" pitchFamily="2" charset="2"/>
              </a:rPr>
              <a:t> Windows Azure SQL Reporting</a:t>
            </a:r>
            <a:endParaRPr lang="en-US" dirty="0"/>
          </a:p>
        </p:txBody>
      </p:sp>
      <p:grpSp>
        <p:nvGrpSpPr>
          <p:cNvPr id="3" name="Group 2"/>
          <p:cNvGrpSpPr/>
          <p:nvPr/>
        </p:nvGrpSpPr>
        <p:grpSpPr>
          <a:xfrm>
            <a:off x="379412" y="1439452"/>
            <a:ext cx="2436756" cy="1828800"/>
            <a:chOff x="762056" y="4191000"/>
            <a:chExt cx="2436756" cy="1828800"/>
          </a:xfrm>
        </p:grpSpPr>
        <p:sp>
          <p:nvSpPr>
            <p:cNvPr id="4" name="Rounded Rectangle 3"/>
            <p:cNvSpPr/>
            <p:nvPr/>
          </p:nvSpPr>
          <p:spPr bwMode="auto">
            <a:xfrm>
              <a:off x="762056" y="4191000"/>
              <a:ext cx="2436756" cy="18288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000000">
                    <a:alpha val="98824"/>
                  </a:srgbClr>
                </a:solidFill>
                <a:latin typeface="Segoe UI" pitchFamily="34" charset="0"/>
                <a:ea typeface="Segoe UI" pitchFamily="34" charset="0"/>
                <a:cs typeface="Segoe UI" pitchFamily="34" charset="0"/>
              </a:endParaRPr>
            </a:p>
            <a:p>
              <a:pPr algn="ctr" defTabSz="914099"/>
              <a:endParaRPr lang="en-US" dirty="0">
                <a:solidFill>
                  <a:srgbClr val="000000">
                    <a:alpha val="98824"/>
                  </a:srgbClr>
                </a:solidFill>
                <a:latin typeface="Segoe UI" pitchFamily="34" charset="0"/>
                <a:ea typeface="Segoe UI" pitchFamily="34" charset="0"/>
                <a:cs typeface="Segoe UI" pitchFamily="34" charset="0"/>
              </a:endParaRPr>
            </a:p>
            <a:p>
              <a:pPr algn="ctr" defTabSz="914099"/>
              <a:endParaRPr lang="en-US" dirty="0" smtClean="0">
                <a:solidFill>
                  <a:srgbClr val="000000">
                    <a:alpha val="98824"/>
                  </a:srgbClr>
                </a:solidFill>
                <a:latin typeface="Segoe UI" pitchFamily="34" charset="0"/>
                <a:ea typeface="Segoe UI" pitchFamily="34" charset="0"/>
                <a:cs typeface="Segoe UI" pitchFamily="34" charset="0"/>
              </a:endParaRPr>
            </a:p>
            <a:p>
              <a:pPr algn="ctr" defTabSz="914099"/>
              <a:endParaRPr lang="en-US" dirty="0">
                <a:solidFill>
                  <a:srgbClr val="000000">
                    <a:alpha val="98824"/>
                  </a:srgbClr>
                </a:solidFill>
                <a:latin typeface="Segoe UI" pitchFamily="34" charset="0"/>
                <a:ea typeface="Segoe UI" pitchFamily="34" charset="0"/>
                <a:cs typeface="Segoe UI" pitchFamily="34" charset="0"/>
              </a:endParaRPr>
            </a:p>
            <a:p>
              <a:pPr algn="ctr" defTabSz="914099"/>
              <a:r>
                <a:rPr lang="en-US" dirty="0" smtClean="0">
                  <a:solidFill>
                    <a:srgbClr val="000000">
                      <a:alpha val="98824"/>
                    </a:srgbClr>
                  </a:solidFill>
                  <a:latin typeface="Segoe UI" pitchFamily="34" charset="0"/>
                  <a:ea typeface="Segoe UI" pitchFamily="34" charset="0"/>
                  <a:cs typeface="Segoe UI" pitchFamily="34" charset="0"/>
                </a:rPr>
                <a:t>Reporting Services</a:t>
              </a:r>
            </a:p>
          </p:txBody>
        </p:sp>
        <p:pic>
          <p:nvPicPr>
            <p:cNvPr id="1026" name="Picture 2" descr="http://www.bradleyschacht.com/wp-content/uploads/2011/12/SQL-Server-20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066" y="4429125"/>
              <a:ext cx="1193685" cy="98107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Freeform 77"/>
          <p:cNvSpPr>
            <a:spLocks noEditPoints="1"/>
          </p:cNvSpPr>
          <p:nvPr/>
        </p:nvSpPr>
        <p:spPr bwMode="auto">
          <a:xfrm>
            <a:off x="5103812" y="3242635"/>
            <a:ext cx="1983071" cy="991613"/>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3" name="Content Placeholder 2"/>
          <p:cNvSpPr>
            <a:spLocks noGrp="1"/>
          </p:cNvSpPr>
          <p:nvPr>
            <p:ph idx="1"/>
          </p:nvPr>
        </p:nvSpPr>
        <p:spPr>
          <a:xfrm>
            <a:off x="4734342" y="4337713"/>
            <a:ext cx="2766188" cy="332399"/>
          </a:xfrm>
        </p:spPr>
        <p:txBody>
          <a:bodyPr/>
          <a:lstStyle/>
          <a:p>
            <a:pPr marL="0" indent="0">
              <a:buNone/>
            </a:pPr>
            <a:r>
              <a:rPr lang="en-US" sz="2400" dirty="0" smtClean="0"/>
              <a:t>Azure infrastructure</a:t>
            </a:r>
            <a:endParaRPr lang="en-US" sz="2400" dirty="0"/>
          </a:p>
        </p:txBody>
      </p:sp>
      <p:sp>
        <p:nvSpPr>
          <p:cNvPr id="24" name="Content Placeholder 2"/>
          <p:cNvSpPr txBox="1">
            <a:spLocks/>
          </p:cNvSpPr>
          <p:nvPr/>
        </p:nvSpPr>
        <p:spPr>
          <a:xfrm>
            <a:off x="8075612" y="3401493"/>
            <a:ext cx="3147188"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t>SQL Azure connectivity</a:t>
            </a:r>
            <a:endParaRPr lang="en-US" sz="2400" dirty="0"/>
          </a:p>
        </p:txBody>
      </p:sp>
      <p:sp>
        <p:nvSpPr>
          <p:cNvPr id="26" name="Content Placeholder 2"/>
          <p:cNvSpPr txBox="1">
            <a:spLocks/>
          </p:cNvSpPr>
          <p:nvPr/>
        </p:nvSpPr>
        <p:spPr>
          <a:xfrm>
            <a:off x="364878" y="5978133"/>
            <a:ext cx="3147188"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t>Windows Azure portal</a:t>
            </a:r>
            <a:endParaRPr lang="en-US" sz="2400" dirty="0"/>
          </a:p>
        </p:txBody>
      </p:sp>
      <p:sp>
        <p:nvSpPr>
          <p:cNvPr id="27" name="Content Placeholder 2"/>
          <p:cNvSpPr txBox="1">
            <a:spLocks/>
          </p:cNvSpPr>
          <p:nvPr/>
        </p:nvSpPr>
        <p:spPr>
          <a:xfrm>
            <a:off x="8322794" y="5973254"/>
            <a:ext cx="3147188"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t>Datacenters worldwide</a:t>
            </a:r>
            <a:endParaRPr lang="en-US" sz="2400" dirty="0"/>
          </a:p>
        </p:txBody>
      </p:sp>
      <p:sp>
        <p:nvSpPr>
          <p:cNvPr id="10" name="Flowchart: Magnetic Disk 9"/>
          <p:cNvSpPr/>
          <p:nvPr/>
        </p:nvSpPr>
        <p:spPr bwMode="auto">
          <a:xfrm>
            <a:off x="9039606" y="1760072"/>
            <a:ext cx="1219200" cy="1576299"/>
          </a:xfrm>
          <a:prstGeom prst="flowChartMagneticDisk">
            <a:avLst/>
          </a:prstGeom>
          <a:gradFill flip="none" rotWithShape="1">
            <a:gsLst>
              <a:gs pos="0">
                <a:schemeClr val="accent1">
                  <a:tint val="50000"/>
                  <a:satMod val="300000"/>
                </a:schemeClr>
              </a:gs>
              <a:gs pos="74000">
                <a:schemeClr val="tx1"/>
              </a:gs>
              <a:gs pos="100000">
                <a:schemeClr val="bg2">
                  <a:lumMod val="40000"/>
                  <a:lumOff val="60000"/>
                </a:schemeClr>
              </a:gs>
            </a:gsLst>
            <a:lin ang="10800000" scaled="1"/>
            <a:tileRect/>
          </a:gradFill>
          <a:ln>
            <a:headEnd type="none" w="med" len="med"/>
            <a:tailEnd type="none" w="med" len="me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2" y="4141373"/>
            <a:ext cx="2786024" cy="1753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Freeform 89"/>
          <p:cNvSpPr>
            <a:spLocks noEditPoints="1"/>
          </p:cNvSpPr>
          <p:nvPr/>
        </p:nvSpPr>
        <p:spPr bwMode="auto">
          <a:xfrm rot="12675340">
            <a:off x="3685088" y="4376673"/>
            <a:ext cx="1187276" cy="1747731"/>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9"/>
          <p:cNvSpPr>
            <a:spLocks noEditPoints="1"/>
          </p:cNvSpPr>
          <p:nvPr/>
        </p:nvSpPr>
        <p:spPr bwMode="auto">
          <a:xfrm rot="1713307">
            <a:off x="6882480" y="2341008"/>
            <a:ext cx="1776665" cy="1517672"/>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a:scene3d>
            <a:camera prst="orthographicFront">
              <a:rot lat="590794" lon="20990927" rev="20894763"/>
            </a:camera>
            <a:lightRig rig="threePt" dir="t"/>
          </a:scene3d>
        </p:spPr>
        <p:txBody>
          <a:bodyPr vert="horz" wrap="square" lIns="91440" tIns="45720" rIns="91440" bIns="45720" numCol="1" anchor="t" anchorCtr="0" compatLnSpc="1">
            <a:prstTxWarp prst="textNoShape">
              <a:avLst/>
            </a:prstTxWarp>
          </a:bodyPr>
          <a:lstStyle/>
          <a:p>
            <a:endParaRPr lang="en-US"/>
          </a:p>
        </p:txBody>
      </p:sp>
      <p:pic>
        <p:nvPicPr>
          <p:cNvPr id="1028" name="Picture 4" descr="Physical server racks in a data cen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0105" y="4276414"/>
            <a:ext cx="1512566" cy="1644586"/>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89"/>
          <p:cNvSpPr>
            <a:spLocks noEditPoints="1"/>
          </p:cNvSpPr>
          <p:nvPr/>
        </p:nvSpPr>
        <p:spPr bwMode="auto">
          <a:xfrm rot="9489419">
            <a:off x="7087780" y="4395339"/>
            <a:ext cx="1188720" cy="1747731"/>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a:scene3d>
            <a:camera prst="orthographicFront">
              <a:rot lat="0" lon="10799978" rev="0"/>
            </a:camera>
            <a:lightRig rig="threePt" dir="t"/>
          </a:scene3d>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7" cstate="print">
            <a:duotone>
              <a:prstClr val="black"/>
              <a:schemeClr val="tx2">
                <a:tint val="45000"/>
                <a:satMod val="400000"/>
              </a:schemeClr>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275460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animEffect transition="in" filter="fade">
                                      <p:cBhvr>
                                        <p:cTn id="13" dur="500"/>
                                        <p:tgtEl>
                                          <p:spTgt spid="2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fade">
                                      <p:cBhvr>
                                        <p:cTn id="43" dur="500"/>
                                        <p:tgtEl>
                                          <p:spTgt spid="10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6" grpId="0" animBg="1"/>
      <p:bldP spid="23" grpId="0" build="p"/>
      <p:bldP spid="24" grpId="0"/>
      <p:bldP spid="26" grpId="0"/>
      <p:bldP spid="27" grpId="0"/>
      <p:bldP spid="10" grpId="0" animBg="1"/>
      <p:bldP spid="30" grpId="0" animBg="1"/>
      <p:bldP spid="31"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0324214" y="2966484"/>
            <a:ext cx="0" cy="20733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loud 5"/>
          <p:cNvSpPr/>
          <p:nvPr/>
        </p:nvSpPr>
        <p:spPr bwMode="auto">
          <a:xfrm>
            <a:off x="8623925" y="1493109"/>
            <a:ext cx="2709118" cy="2102655"/>
          </a:xfrm>
          <a:prstGeom prst="cloud">
            <a:avLst/>
          </a:prstGeom>
          <a:solidFill>
            <a:srgbClr val="FCFCFC"/>
          </a:solid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747897"/>
          </a:xfrm>
        </p:spPr>
        <p:txBody>
          <a:bodyPr/>
          <a:lstStyle/>
          <a:p>
            <a:r>
              <a:rPr lang="en-US" dirty="0" smtClean="0"/>
              <a:t>SQL Reporting</a:t>
            </a:r>
            <a:endParaRPr lang="en-US" dirty="0"/>
          </a:p>
        </p:txBody>
      </p:sp>
      <p:sp>
        <p:nvSpPr>
          <p:cNvPr id="5" name="Text Placeholder 3"/>
          <p:cNvSpPr txBox="1">
            <a:spLocks/>
          </p:cNvSpPr>
          <p:nvPr/>
        </p:nvSpPr>
        <p:spPr>
          <a:xfrm>
            <a:off x="519112" y="1508087"/>
            <a:ext cx="5399906" cy="254685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Same Cloud Benefits</a:t>
            </a:r>
            <a:endParaRPr lang="en-US" sz="2800" dirty="0" smtClean="0"/>
          </a:p>
          <a:p>
            <a:pPr>
              <a:lnSpc>
                <a:spcPct val="100000"/>
              </a:lnSpc>
            </a:pPr>
            <a:r>
              <a:rPr lang="en-US" sz="2000" dirty="0" smtClean="0">
                <a:latin typeface="+mn-lt"/>
              </a:rPr>
              <a:t>Enterprise-class scalability</a:t>
            </a:r>
          </a:p>
          <a:p>
            <a:pPr>
              <a:lnSpc>
                <a:spcPct val="100000"/>
              </a:lnSpc>
            </a:pPr>
            <a:r>
              <a:rPr lang="en-US" sz="2000" dirty="0" smtClean="0">
                <a:latin typeface="+mn-lt"/>
              </a:rPr>
              <a:t>Automatic support for High-Availability</a:t>
            </a:r>
          </a:p>
          <a:p>
            <a:pPr>
              <a:lnSpc>
                <a:spcPct val="100000"/>
              </a:lnSpc>
            </a:pPr>
            <a:r>
              <a:rPr lang="en-US" sz="2000" dirty="0" smtClean="0">
                <a:latin typeface="+mn-lt"/>
              </a:rPr>
              <a:t>Rapid provisioning</a:t>
            </a:r>
          </a:p>
          <a:p>
            <a:pPr>
              <a:lnSpc>
                <a:spcPct val="100000"/>
              </a:lnSpc>
            </a:pPr>
            <a:r>
              <a:rPr lang="en-US" sz="2000" dirty="0" smtClean="0">
                <a:latin typeface="+mn-lt"/>
              </a:rPr>
              <a:t>Trusted and familiar security model</a:t>
            </a:r>
          </a:p>
          <a:p>
            <a:pPr>
              <a:lnSpc>
                <a:spcPct val="100000"/>
              </a:lnSpc>
            </a:pPr>
            <a:r>
              <a:rPr lang="en-US" sz="2000" dirty="0" smtClean="0">
                <a:latin typeface="+mn-lt"/>
              </a:rPr>
              <a:t>Global Distribution</a:t>
            </a:r>
          </a:p>
        </p:txBody>
      </p:sp>
      <p:sp>
        <p:nvSpPr>
          <p:cNvPr id="17" name="Can 16"/>
          <p:cNvSpPr/>
          <p:nvPr/>
        </p:nvSpPr>
        <p:spPr>
          <a:xfrm>
            <a:off x="9697391" y="1746997"/>
            <a:ext cx="741103" cy="624721"/>
          </a:xfrm>
          <a:prstGeom prst="can">
            <a:avLst/>
          </a:prstGeom>
          <a:solidFill>
            <a:schemeClr val="accent4"/>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smtClean="0">
                <a:solidFill>
                  <a:schemeClr val="bg1"/>
                </a:solidFill>
              </a:rPr>
              <a:t>SQL Database</a:t>
            </a:r>
            <a:endParaRPr lang="en-US" sz="1400"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1624" y="3728470"/>
            <a:ext cx="1354456" cy="110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1256" y="2431501"/>
            <a:ext cx="4191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8619" y="2784481"/>
            <a:ext cx="629323" cy="513804"/>
          </a:xfrm>
          <a:prstGeom prst="rect">
            <a:avLst/>
          </a:prstGeom>
          <a:noFill/>
          <a:ln>
            <a:noFill/>
          </a:ln>
          <a:effectLst/>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a:stCxn id="17" idx="3"/>
            <a:endCxn id="3" idx="3"/>
          </p:cNvCxnSpPr>
          <p:nvPr/>
        </p:nvCxnSpPr>
        <p:spPr>
          <a:xfrm flipH="1">
            <a:off x="9720356" y="2371718"/>
            <a:ext cx="347587" cy="393158"/>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123274" y="5039826"/>
            <a:ext cx="220094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7421526" y="3885377"/>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7549118" y="396690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7804299" y="396690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ectangle 33"/>
          <p:cNvSpPr/>
          <p:nvPr/>
        </p:nvSpPr>
        <p:spPr bwMode="auto">
          <a:xfrm>
            <a:off x="7549118" y="42194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7804299" y="42194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7549117" y="4448902"/>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7804298" y="4448902"/>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7549117" y="469084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7804298" y="469084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7549118" y="492388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7804299" y="492388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Isosceles Triangle 41"/>
          <p:cNvSpPr/>
          <p:nvPr/>
        </p:nvSpPr>
        <p:spPr bwMode="auto">
          <a:xfrm>
            <a:off x="7412099" y="3595764"/>
            <a:ext cx="701748"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6719778" y="4533962"/>
            <a:ext cx="701748" cy="8187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6908095" y="4619023"/>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7163276" y="4619023"/>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6908095" y="4860966"/>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7163276" y="4860966"/>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Rectangle 47"/>
          <p:cNvSpPr/>
          <p:nvPr/>
        </p:nvSpPr>
        <p:spPr bwMode="auto">
          <a:xfrm>
            <a:off x="6908096" y="5094009"/>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7163277" y="5094009"/>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76215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Architecture</a:t>
            </a:r>
            <a:endParaRPr lang="en-US" dirty="0"/>
          </a:p>
        </p:txBody>
      </p:sp>
    </p:spTree>
    <p:extLst>
      <p:ext uri="{BB962C8B-B14F-4D97-AF65-F5344CB8AC3E}">
        <p14:creationId xmlns:p14="http://schemas.microsoft.com/office/powerpoint/2010/main" val="21219846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 name="Diagram 1056"/>
          <p:cNvGraphicFramePr/>
          <p:nvPr>
            <p:extLst>
              <p:ext uri="{D42A27DB-BD31-4B8C-83A1-F6EECF244321}">
                <p14:modId xmlns:p14="http://schemas.microsoft.com/office/powerpoint/2010/main" val="1672424820"/>
              </p:ext>
            </p:extLst>
          </p:nvPr>
        </p:nvGraphicFramePr>
        <p:xfrm>
          <a:off x="1377036" y="1361440"/>
          <a:ext cx="349714"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itle 1"/>
          <p:cNvSpPr>
            <a:spLocks noGrp="1"/>
          </p:cNvSpPr>
          <p:nvPr>
            <p:ph type="title"/>
          </p:nvPr>
        </p:nvSpPr>
        <p:spPr/>
        <p:txBody>
          <a:bodyPr>
            <a:normAutofit/>
          </a:bodyPr>
          <a:lstStyle/>
          <a:p>
            <a:r>
              <a:rPr lang="en-US" dirty="0"/>
              <a:t>Architecture </a:t>
            </a:r>
            <a:r>
              <a:rPr lang="en-US" dirty="0" smtClean="0"/>
              <a:t>– What’s Under </a:t>
            </a:r>
            <a:r>
              <a:rPr lang="en-US" dirty="0"/>
              <a:t>The </a:t>
            </a:r>
            <a:r>
              <a:rPr lang="en-US" dirty="0" smtClean="0"/>
              <a:t>Hood</a:t>
            </a:r>
            <a:endParaRPr lang="en-US" dirty="0">
              <a:latin typeface="Segoe UI Light" pitchFamily="34" charset="0"/>
            </a:endParaRPr>
          </a:p>
        </p:txBody>
      </p:sp>
      <p:sp>
        <p:nvSpPr>
          <p:cNvPr id="4" name="Rounded Rectangle 3"/>
          <p:cNvSpPr/>
          <p:nvPr/>
        </p:nvSpPr>
        <p:spPr>
          <a:xfrm>
            <a:off x="4773956" y="2341154"/>
            <a:ext cx="1422030" cy="39188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100" b="1" dirty="0" smtClean="0">
                <a:gradFill>
                  <a:gsLst>
                    <a:gs pos="0">
                      <a:schemeClr val="bg1"/>
                    </a:gs>
                    <a:gs pos="100000">
                      <a:schemeClr val="bg1"/>
                    </a:gs>
                  </a:gsLst>
                </a:gradFill>
              </a:rPr>
              <a:t>Load Balancer</a:t>
            </a:r>
            <a:endParaRPr lang="en-US" b="1" dirty="0" smtClean="0">
              <a:gradFill>
                <a:gsLst>
                  <a:gs pos="0">
                    <a:schemeClr val="bg1"/>
                  </a:gs>
                  <a:gs pos="100000">
                    <a:schemeClr val="bg1"/>
                  </a:gs>
                </a:gsLst>
              </a:gradFill>
            </a:endParaRPr>
          </a:p>
        </p:txBody>
      </p:sp>
      <p:sp>
        <p:nvSpPr>
          <p:cNvPr id="12" name="Rounded Rectangle 11"/>
          <p:cNvSpPr/>
          <p:nvPr/>
        </p:nvSpPr>
        <p:spPr>
          <a:xfrm>
            <a:off x="4773956" y="3026954"/>
            <a:ext cx="1422030" cy="39188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gradFill>
                  <a:gsLst>
                    <a:gs pos="0">
                      <a:schemeClr val="bg1"/>
                    </a:gs>
                    <a:gs pos="100000">
                      <a:schemeClr val="bg1"/>
                    </a:gs>
                  </a:gsLst>
                </a:gradFill>
              </a:rPr>
              <a:t>Gateway</a:t>
            </a:r>
            <a:endParaRPr lang="en-US" dirty="0" smtClean="0">
              <a:gradFill>
                <a:gsLst>
                  <a:gs pos="0">
                    <a:schemeClr val="bg1"/>
                  </a:gs>
                  <a:gs pos="100000">
                    <a:schemeClr val="bg1"/>
                  </a:gs>
                </a:gsLst>
              </a:gradFill>
            </a:endParaRPr>
          </a:p>
        </p:txBody>
      </p:sp>
      <p:sp>
        <p:nvSpPr>
          <p:cNvPr id="13" name="Rounded Rectangle 12"/>
          <p:cNvSpPr/>
          <p:nvPr/>
        </p:nvSpPr>
        <p:spPr>
          <a:xfrm>
            <a:off x="6703854" y="3026954"/>
            <a:ext cx="1422030" cy="39188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gradFill>
                  <a:gsLst>
                    <a:gs pos="0">
                      <a:schemeClr val="bg1"/>
                    </a:gs>
                    <a:gs pos="100000">
                      <a:schemeClr val="bg1"/>
                    </a:gs>
                  </a:gsLst>
                </a:gradFill>
              </a:rPr>
              <a:t>Gateway</a:t>
            </a:r>
            <a:endParaRPr lang="en-US" dirty="0" smtClean="0">
              <a:gradFill>
                <a:gsLst>
                  <a:gs pos="0">
                    <a:schemeClr val="bg1"/>
                  </a:gs>
                  <a:gs pos="100000">
                    <a:schemeClr val="bg1"/>
                  </a:gs>
                </a:gsLst>
              </a:gradFill>
            </a:endParaRPr>
          </a:p>
        </p:txBody>
      </p:sp>
      <p:sp>
        <p:nvSpPr>
          <p:cNvPr id="14" name="Rounded Rectangle 13"/>
          <p:cNvSpPr/>
          <p:nvPr/>
        </p:nvSpPr>
        <p:spPr>
          <a:xfrm>
            <a:off x="2833176" y="3026954"/>
            <a:ext cx="1422030" cy="39188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gradFill>
                  <a:gsLst>
                    <a:gs pos="0">
                      <a:schemeClr val="bg1"/>
                    </a:gs>
                    <a:gs pos="100000">
                      <a:schemeClr val="bg1"/>
                    </a:gs>
                  </a:gsLst>
                </a:gradFill>
              </a:rPr>
              <a:t>Gateway</a:t>
            </a:r>
            <a:endParaRPr lang="en-US" dirty="0" smtClean="0">
              <a:gradFill>
                <a:gsLst>
                  <a:gs pos="0">
                    <a:schemeClr val="bg1"/>
                  </a:gs>
                  <a:gs pos="100000">
                    <a:schemeClr val="bg1"/>
                  </a:gs>
                </a:gsLst>
              </a:gradFill>
            </a:endParaRPr>
          </a:p>
        </p:txBody>
      </p:sp>
      <p:sp>
        <p:nvSpPr>
          <p:cNvPr id="15" name="Rounded Rectangle 14"/>
          <p:cNvSpPr/>
          <p:nvPr/>
        </p:nvSpPr>
        <p:spPr>
          <a:xfrm>
            <a:off x="4367662" y="3772624"/>
            <a:ext cx="1726750" cy="16764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lin ang="5400000" scaled="0"/>
                </a:gradFill>
              </a:rPr>
              <a:t>RS Instance</a:t>
            </a:r>
          </a:p>
        </p:txBody>
      </p:sp>
      <p:sp>
        <p:nvSpPr>
          <p:cNvPr id="16" name="Rounded Rectangle 15"/>
          <p:cNvSpPr/>
          <p:nvPr/>
        </p:nvSpPr>
        <p:spPr>
          <a:xfrm>
            <a:off x="4621596" y="4096474"/>
            <a:ext cx="1218883" cy="6477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17" name="Rounded Rectangle 16"/>
          <p:cNvSpPr/>
          <p:nvPr/>
        </p:nvSpPr>
        <p:spPr>
          <a:xfrm>
            <a:off x="4621596" y="4814932"/>
            <a:ext cx="1218883" cy="5252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18" name="Rounded Rectangle 17"/>
          <p:cNvSpPr/>
          <p:nvPr/>
        </p:nvSpPr>
        <p:spPr>
          <a:xfrm>
            <a:off x="4752190" y="3976732"/>
            <a:ext cx="1726750" cy="16764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lin ang="5400000" scaled="0"/>
                </a:gradFill>
              </a:rPr>
              <a:t>RS Instance</a:t>
            </a:r>
          </a:p>
        </p:txBody>
      </p:sp>
      <p:sp>
        <p:nvSpPr>
          <p:cNvPr id="19" name="Rounded Rectangle 18"/>
          <p:cNvSpPr/>
          <p:nvPr/>
        </p:nvSpPr>
        <p:spPr>
          <a:xfrm>
            <a:off x="5006125" y="4300582"/>
            <a:ext cx="1218883" cy="6477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20" name="Rounded Rectangle 19"/>
          <p:cNvSpPr/>
          <p:nvPr/>
        </p:nvSpPr>
        <p:spPr>
          <a:xfrm>
            <a:off x="5006125" y="5019040"/>
            <a:ext cx="1218883" cy="5252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24" name="Rounded Rectangle 23"/>
          <p:cNvSpPr/>
          <p:nvPr/>
        </p:nvSpPr>
        <p:spPr>
          <a:xfrm>
            <a:off x="5129464" y="4180840"/>
            <a:ext cx="1726750" cy="16764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gradFill>
              </a:rPr>
              <a:t>RS Instance</a:t>
            </a:r>
          </a:p>
        </p:txBody>
      </p:sp>
      <p:sp>
        <p:nvSpPr>
          <p:cNvPr id="25" name="Rounded Rectangle 24"/>
          <p:cNvSpPr/>
          <p:nvPr/>
        </p:nvSpPr>
        <p:spPr>
          <a:xfrm>
            <a:off x="5383397" y="4504690"/>
            <a:ext cx="1218883" cy="6477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900" dirty="0" smtClean="0">
                <a:gradFill>
                  <a:gsLst>
                    <a:gs pos="0">
                      <a:schemeClr val="bg1"/>
                    </a:gs>
                    <a:gs pos="100000">
                      <a:schemeClr val="bg1"/>
                    </a:gs>
                  </a:gsLst>
                  <a:lin ang="5400000" scaled="0"/>
                </a:gradFill>
              </a:rPr>
              <a:t>Monitor/</a:t>
            </a:r>
            <a:r>
              <a:rPr lang="en-US" sz="900" dirty="0" err="1" smtClean="0">
                <a:gradFill>
                  <a:gsLst>
                    <a:gs pos="0">
                      <a:schemeClr val="bg1"/>
                    </a:gs>
                    <a:gs pos="100000">
                      <a:schemeClr val="bg1"/>
                    </a:gs>
                  </a:gsLst>
                  <a:lin ang="5400000" scaled="0"/>
                </a:gradFill>
              </a:rPr>
              <a:t>Comm</a:t>
            </a:r>
            <a:endParaRPr lang="en-US" sz="2000" dirty="0" smtClean="0">
              <a:gradFill>
                <a:gsLst>
                  <a:gs pos="0">
                    <a:schemeClr val="bg1"/>
                  </a:gs>
                  <a:gs pos="100000">
                    <a:schemeClr val="bg1"/>
                  </a:gs>
                </a:gsLst>
                <a:lin ang="5400000" scaled="0"/>
              </a:gradFill>
            </a:endParaRPr>
          </a:p>
          <a:p>
            <a:pPr algn="ctr" defTabSz="914400"/>
            <a:r>
              <a:rPr lang="en-US" sz="900" dirty="0" smtClean="0">
                <a:gradFill>
                  <a:gsLst>
                    <a:gs pos="0">
                      <a:schemeClr val="bg1"/>
                    </a:gs>
                    <a:gs pos="100000">
                      <a:schemeClr val="bg1"/>
                    </a:gs>
                  </a:gsLst>
                  <a:lin ang="5400000" scaled="0"/>
                </a:gradFill>
              </a:rPr>
              <a:t>[SLA &amp; Usage]</a:t>
            </a:r>
          </a:p>
          <a:p>
            <a:pPr algn="ctr" defTabSz="914400"/>
            <a:r>
              <a:rPr lang="en-US" sz="900" dirty="0" smtClean="0">
                <a:gradFill>
                  <a:gsLst>
                    <a:gs pos="0">
                      <a:schemeClr val="bg1"/>
                    </a:gs>
                    <a:gs pos="100000">
                      <a:schemeClr val="bg1"/>
                    </a:gs>
                  </a:gsLst>
                  <a:lin ang="5400000" scaled="0"/>
                </a:gradFill>
              </a:rPr>
              <a:t>[Performance]</a:t>
            </a:r>
          </a:p>
          <a:p>
            <a:pPr algn="ctr" defTabSz="914400"/>
            <a:r>
              <a:rPr lang="en-US" sz="900" dirty="0" smtClean="0">
                <a:gradFill>
                  <a:gsLst>
                    <a:gs pos="0">
                      <a:schemeClr val="bg1"/>
                    </a:gs>
                    <a:gs pos="100000">
                      <a:schemeClr val="bg1"/>
                    </a:gs>
                  </a:gsLst>
                  <a:lin ang="5400000" scaled="0"/>
                </a:gradFill>
              </a:rPr>
              <a:t>[Traces &amp; Logs]</a:t>
            </a:r>
          </a:p>
        </p:txBody>
      </p:sp>
      <p:sp>
        <p:nvSpPr>
          <p:cNvPr id="26" name="Rounded Rectangle 25"/>
          <p:cNvSpPr/>
          <p:nvPr/>
        </p:nvSpPr>
        <p:spPr>
          <a:xfrm>
            <a:off x="5383397" y="5223148"/>
            <a:ext cx="1218883" cy="5252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gradFill>
                  <a:gsLst>
                    <a:gs pos="0">
                      <a:schemeClr val="bg1"/>
                    </a:gs>
                    <a:gs pos="100000">
                      <a:schemeClr val="bg1"/>
                    </a:gs>
                  </a:gsLst>
                  <a:lin ang="5400000" scaled="0"/>
                </a:gradFill>
              </a:rPr>
              <a:t>RS Engine</a:t>
            </a:r>
          </a:p>
        </p:txBody>
      </p:sp>
      <p:sp>
        <p:nvSpPr>
          <p:cNvPr id="27" name="Rounded Rectangle 26"/>
          <p:cNvSpPr/>
          <p:nvPr/>
        </p:nvSpPr>
        <p:spPr>
          <a:xfrm>
            <a:off x="1712246" y="5947051"/>
            <a:ext cx="9145236" cy="33679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gradFill>
                  <a:gsLst>
                    <a:gs pos="0">
                      <a:schemeClr val="bg1"/>
                    </a:gs>
                    <a:gs pos="100000">
                      <a:schemeClr val="bg1"/>
                    </a:gs>
                  </a:gsLst>
                  <a:lin ang="5400000" scaled="0"/>
                </a:gradFill>
              </a:rPr>
              <a:t>SQL Database</a:t>
            </a:r>
          </a:p>
        </p:txBody>
      </p:sp>
      <p:cxnSp>
        <p:nvCxnSpPr>
          <p:cNvPr id="6" name="Straight Arrow Connector 5"/>
          <p:cNvCxnSpPr>
            <a:endCxn id="4" idx="0"/>
          </p:cNvCxnSpPr>
          <p:nvPr/>
        </p:nvCxnSpPr>
        <p:spPr>
          <a:xfrm>
            <a:off x="5484971" y="1883954"/>
            <a:ext cx="0" cy="45720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agnetic Disk 44"/>
          <p:cNvSpPr/>
          <p:nvPr/>
        </p:nvSpPr>
        <p:spPr>
          <a:xfrm>
            <a:off x="9040045" y="1818642"/>
            <a:ext cx="1726750" cy="951823"/>
          </a:xfrm>
          <a:prstGeom prst="flowChartMagneticDisk">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lin ang="5400000" scaled="0"/>
                </a:gradFill>
              </a:rPr>
              <a:t>RS GPM</a:t>
            </a:r>
          </a:p>
          <a:p>
            <a:pPr algn="ctr" defTabSz="914400"/>
            <a:r>
              <a:rPr lang="en-US" sz="1100" dirty="0" smtClean="0">
                <a:gradFill>
                  <a:gsLst>
                    <a:gs pos="0">
                      <a:schemeClr val="bg1"/>
                    </a:gs>
                    <a:gs pos="100000">
                      <a:schemeClr val="bg1"/>
                    </a:gs>
                  </a:gsLst>
                  <a:lin ang="5400000" scaled="0"/>
                </a:gradFill>
              </a:rPr>
              <a:t>Tenant Data</a:t>
            </a:r>
            <a:endParaRPr lang="en-US" dirty="0" smtClean="0">
              <a:gradFill>
                <a:gsLst>
                  <a:gs pos="0">
                    <a:schemeClr val="bg1"/>
                  </a:gs>
                  <a:gs pos="100000">
                    <a:schemeClr val="bg1"/>
                  </a:gs>
                </a:gsLst>
                <a:lin ang="5400000" scaled="0"/>
              </a:gradFill>
            </a:endParaRPr>
          </a:p>
        </p:txBody>
      </p:sp>
      <p:sp>
        <p:nvSpPr>
          <p:cNvPr id="49" name="Rounded Rectangle 48"/>
          <p:cNvSpPr/>
          <p:nvPr/>
        </p:nvSpPr>
        <p:spPr>
          <a:xfrm>
            <a:off x="1712246" y="4714240"/>
            <a:ext cx="1641500" cy="11035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gradFill>
                  <a:gsLst>
                    <a:gs pos="0">
                      <a:schemeClr val="bg1"/>
                    </a:gs>
                    <a:gs pos="100000">
                      <a:schemeClr val="bg1"/>
                    </a:gs>
                  </a:gsLst>
                </a:gradFill>
              </a:rPr>
              <a:t>Operations</a:t>
            </a:r>
          </a:p>
        </p:txBody>
      </p:sp>
      <p:sp>
        <p:nvSpPr>
          <p:cNvPr id="50" name="Rounded Rectangle 49"/>
          <p:cNvSpPr/>
          <p:nvPr/>
        </p:nvSpPr>
        <p:spPr>
          <a:xfrm>
            <a:off x="8982006" y="3037840"/>
            <a:ext cx="1842833" cy="35923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gradFill>
                  <a:gsLst>
                    <a:gs pos="0">
                      <a:schemeClr val="bg1"/>
                    </a:gs>
                    <a:gs pos="100000">
                      <a:schemeClr val="bg1"/>
                    </a:gs>
                  </a:gsLst>
                  <a:lin ang="5400000" scaled="0"/>
                </a:gradFill>
              </a:rPr>
              <a:t>Directory Services</a:t>
            </a:r>
          </a:p>
        </p:txBody>
      </p:sp>
      <p:sp>
        <p:nvSpPr>
          <p:cNvPr id="51" name="Rounded Rectangle 50"/>
          <p:cNvSpPr/>
          <p:nvPr/>
        </p:nvSpPr>
        <p:spPr>
          <a:xfrm>
            <a:off x="8949357" y="3678740"/>
            <a:ext cx="1908126" cy="123961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gradFill>
                  <a:gsLst>
                    <a:gs pos="0">
                      <a:schemeClr val="bg1"/>
                    </a:gs>
                    <a:gs pos="100000">
                      <a:schemeClr val="bg1"/>
                    </a:gs>
                  </a:gsLst>
                  <a:lin ang="5400000" scaled="0"/>
                </a:gradFill>
              </a:rPr>
              <a:t>Allocation + Service</a:t>
            </a:r>
          </a:p>
        </p:txBody>
      </p:sp>
      <p:sp>
        <p:nvSpPr>
          <p:cNvPr id="52" name="Rounded Rectangle 51"/>
          <p:cNvSpPr/>
          <p:nvPr/>
        </p:nvSpPr>
        <p:spPr>
          <a:xfrm>
            <a:off x="8960241" y="5158510"/>
            <a:ext cx="1875479" cy="67967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gradFill>
                  <a:gsLst>
                    <a:gs pos="0">
                      <a:schemeClr val="bg1"/>
                    </a:gs>
                    <a:gs pos="100000">
                      <a:schemeClr val="bg1"/>
                    </a:gs>
                  </a:gsLst>
                  <a:lin ang="5400000" scaled="0"/>
                </a:gradFill>
              </a:rPr>
              <a:t>Customer Service</a:t>
            </a:r>
          </a:p>
        </p:txBody>
      </p:sp>
      <p:sp>
        <p:nvSpPr>
          <p:cNvPr id="53" name="Rounded Rectangle 52"/>
          <p:cNvSpPr/>
          <p:nvPr/>
        </p:nvSpPr>
        <p:spPr>
          <a:xfrm>
            <a:off x="9082667" y="4118928"/>
            <a:ext cx="1641503" cy="3013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lin ang="5400000" scaled="0"/>
                </a:gradFill>
              </a:rPr>
              <a:t>SLA Conformation</a:t>
            </a:r>
          </a:p>
        </p:txBody>
      </p:sp>
      <p:sp>
        <p:nvSpPr>
          <p:cNvPr id="54" name="Rounded Rectangle 53"/>
          <p:cNvSpPr/>
          <p:nvPr/>
        </p:nvSpPr>
        <p:spPr>
          <a:xfrm>
            <a:off x="9082670" y="4474755"/>
            <a:ext cx="1641503" cy="26941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lin ang="5400000" scaled="0"/>
                </a:gradFill>
              </a:rPr>
              <a:t>Load Balancing</a:t>
            </a:r>
          </a:p>
        </p:txBody>
      </p:sp>
      <p:sp>
        <p:nvSpPr>
          <p:cNvPr id="55" name="Rounded Rectangle 54"/>
          <p:cNvSpPr/>
          <p:nvPr/>
        </p:nvSpPr>
        <p:spPr>
          <a:xfrm>
            <a:off x="9060902" y="5485083"/>
            <a:ext cx="1641503" cy="26330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lin ang="5400000" scaled="0"/>
                </a:gradFill>
              </a:rPr>
              <a:t>Billing/Usage</a:t>
            </a:r>
          </a:p>
        </p:txBody>
      </p:sp>
      <p:sp>
        <p:nvSpPr>
          <p:cNvPr id="56" name="Rounded Rectangle 55"/>
          <p:cNvSpPr/>
          <p:nvPr/>
        </p:nvSpPr>
        <p:spPr>
          <a:xfrm>
            <a:off x="1909916" y="5004076"/>
            <a:ext cx="1246159" cy="649056"/>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gradFill>
              </a:rPr>
              <a:t>Monitoring</a:t>
            </a:r>
          </a:p>
          <a:p>
            <a:pPr algn="ctr" defTabSz="914400"/>
            <a:r>
              <a:rPr lang="en-US" sz="900" dirty="0" smtClean="0">
                <a:gradFill>
                  <a:gsLst>
                    <a:gs pos="0">
                      <a:schemeClr val="bg1"/>
                    </a:gs>
                    <a:gs pos="100000">
                      <a:schemeClr val="bg1"/>
                    </a:gs>
                  </a:gsLst>
                </a:gradFill>
              </a:rPr>
              <a:t>[Alerting]</a:t>
            </a:r>
          </a:p>
          <a:p>
            <a:pPr algn="ctr" defTabSz="914400"/>
            <a:r>
              <a:rPr lang="en-US" sz="900" dirty="0" smtClean="0">
                <a:gradFill>
                  <a:gsLst>
                    <a:gs pos="0">
                      <a:schemeClr val="bg1"/>
                    </a:gs>
                    <a:gs pos="100000">
                      <a:schemeClr val="bg1"/>
                    </a:gs>
                  </a:gsLst>
                </a:gradFill>
              </a:rPr>
              <a:t>[Performance]</a:t>
            </a:r>
          </a:p>
          <a:p>
            <a:pPr algn="ctr" defTabSz="914400"/>
            <a:r>
              <a:rPr lang="en-US" sz="900" dirty="0" smtClean="0">
                <a:gradFill>
                  <a:gsLst>
                    <a:gs pos="0">
                      <a:schemeClr val="bg1"/>
                    </a:gs>
                    <a:gs pos="100000">
                      <a:schemeClr val="bg1"/>
                    </a:gs>
                  </a:gsLst>
                </a:gradFill>
              </a:rPr>
              <a:t>[Traces &amp; Logs]</a:t>
            </a:r>
          </a:p>
        </p:txBody>
      </p:sp>
      <p:cxnSp>
        <p:nvCxnSpPr>
          <p:cNvPr id="47" name="Curved Connector 46"/>
          <p:cNvCxnSpPr>
            <a:stCxn id="4" idx="2"/>
            <a:endCxn id="14" idx="0"/>
          </p:cNvCxnSpPr>
          <p:nvPr/>
        </p:nvCxnSpPr>
        <p:spPr>
          <a:xfrm rot="5400000">
            <a:off x="4367624" y="1909607"/>
            <a:ext cx="293914" cy="1940780"/>
          </a:xfrm>
          <a:prstGeom prst="bentConnector3">
            <a:avLst/>
          </a:prstGeom>
          <a:ln w="15875" cap="rnd">
            <a:solidFill>
              <a:schemeClr val="accent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46"/>
          <p:cNvCxnSpPr>
            <a:stCxn id="4" idx="2"/>
            <a:endCxn id="13" idx="0"/>
          </p:cNvCxnSpPr>
          <p:nvPr/>
        </p:nvCxnSpPr>
        <p:spPr>
          <a:xfrm rot="16200000" flipH="1">
            <a:off x="6302963" y="1915048"/>
            <a:ext cx="293914" cy="1929898"/>
          </a:xfrm>
          <a:prstGeom prst="bentConnector3">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46"/>
          <p:cNvCxnSpPr>
            <a:stCxn id="12" idx="2"/>
            <a:endCxn id="18" idx="0"/>
          </p:cNvCxnSpPr>
          <p:nvPr/>
        </p:nvCxnSpPr>
        <p:spPr>
          <a:xfrm rot="16200000" flipH="1">
            <a:off x="5271322" y="3632489"/>
            <a:ext cx="557892" cy="130594"/>
          </a:xfrm>
          <a:prstGeom prst="bentConnector3">
            <a:avLst>
              <a:gd name="adj1" fmla="val 50000"/>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46"/>
          <p:cNvCxnSpPr>
            <a:stCxn id="14" idx="2"/>
            <a:endCxn id="49" idx="3"/>
          </p:cNvCxnSpPr>
          <p:nvPr/>
        </p:nvCxnSpPr>
        <p:spPr>
          <a:xfrm rot="5400000">
            <a:off x="2525384" y="4247203"/>
            <a:ext cx="1847170" cy="190445"/>
          </a:xfrm>
          <a:prstGeom prst="bentConnector2">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5" idx="1"/>
          </p:cNvCxnSpPr>
          <p:nvPr/>
        </p:nvCxnSpPr>
        <p:spPr>
          <a:xfrm flipH="1">
            <a:off x="3353750" y="4828540"/>
            <a:ext cx="2029647" cy="620484"/>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5" idx="3"/>
          </p:cNvCxnSpPr>
          <p:nvPr/>
        </p:nvCxnSpPr>
        <p:spPr>
          <a:xfrm>
            <a:off x="6602280" y="4828540"/>
            <a:ext cx="2357961" cy="511628"/>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3" idx="2"/>
            <a:endCxn id="52" idx="1"/>
          </p:cNvCxnSpPr>
          <p:nvPr/>
        </p:nvCxnSpPr>
        <p:spPr>
          <a:xfrm rot="16200000" flipH="1">
            <a:off x="7147801" y="3685908"/>
            <a:ext cx="2079509" cy="1545372"/>
          </a:xfrm>
          <a:prstGeom prst="bentConnector2">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3" idx="3"/>
            <a:endCxn id="51" idx="1"/>
          </p:cNvCxnSpPr>
          <p:nvPr/>
        </p:nvCxnSpPr>
        <p:spPr>
          <a:xfrm>
            <a:off x="8125884" y="3222897"/>
            <a:ext cx="823473" cy="1075649"/>
          </a:xfrm>
          <a:prstGeom prst="bentConnector3">
            <a:avLst>
              <a:gd name="adj1" fmla="val 50000"/>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 idx="2"/>
            <a:endCxn id="12" idx="0"/>
          </p:cNvCxnSpPr>
          <p:nvPr/>
        </p:nvCxnSpPr>
        <p:spPr>
          <a:xfrm>
            <a:off x="5484971" y="2733040"/>
            <a:ext cx="0" cy="293914"/>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5" idx="3"/>
            <a:endCxn id="50" idx="0"/>
          </p:cNvCxnSpPr>
          <p:nvPr/>
        </p:nvCxnSpPr>
        <p:spPr>
          <a:xfrm>
            <a:off x="9903420" y="2770465"/>
            <a:ext cx="3" cy="267375"/>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0" idx="2"/>
            <a:endCxn id="51" idx="0"/>
          </p:cNvCxnSpPr>
          <p:nvPr/>
        </p:nvCxnSpPr>
        <p:spPr>
          <a:xfrm flipH="1">
            <a:off x="9903420" y="3397072"/>
            <a:ext cx="3" cy="281668"/>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1" idx="2"/>
            <a:endCxn id="52" idx="0"/>
          </p:cNvCxnSpPr>
          <p:nvPr/>
        </p:nvCxnSpPr>
        <p:spPr>
          <a:xfrm flipH="1">
            <a:off x="9897981" y="4918351"/>
            <a:ext cx="5439" cy="240159"/>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0" idx="1"/>
            <a:endCxn id="13" idx="3"/>
          </p:cNvCxnSpPr>
          <p:nvPr/>
        </p:nvCxnSpPr>
        <p:spPr>
          <a:xfrm flipH="1">
            <a:off x="8125884" y="3217456"/>
            <a:ext cx="856122" cy="5441"/>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2371" y="1071759"/>
            <a:ext cx="1019127" cy="83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54912" y="1962137"/>
            <a:ext cx="3830059" cy="276999"/>
          </a:xfrm>
          <a:prstGeom prst="rect">
            <a:avLst/>
          </a:prstGeom>
          <a:noFill/>
        </p:spPr>
        <p:txBody>
          <a:bodyPr wrap="square" rtlCol="0">
            <a:spAutoFit/>
          </a:bodyPr>
          <a:lstStyle/>
          <a:p>
            <a:r>
              <a:rPr lang="en-US" sz="1200" dirty="0" smtClean="0">
                <a:gradFill>
                  <a:gsLst>
                    <a:gs pos="0">
                      <a:schemeClr val="accent2"/>
                    </a:gs>
                    <a:gs pos="100000">
                      <a:schemeClr val="accent2"/>
                    </a:gs>
                  </a:gsLst>
                  <a:lin ang="5400000" scaled="0"/>
                </a:gradFill>
              </a:rPr>
              <a:t>http://</a:t>
            </a:r>
            <a:r>
              <a:rPr lang="en-US" sz="1200" i="1" dirty="0" smtClean="0">
                <a:gradFill>
                  <a:gsLst>
                    <a:gs pos="0">
                      <a:schemeClr val="accent2"/>
                    </a:gs>
                    <a:gs pos="100000">
                      <a:schemeClr val="accent2"/>
                    </a:gs>
                  </a:gsLst>
                  <a:lin ang="5400000" scaled="0"/>
                </a:gradFill>
              </a:rPr>
              <a:t>server</a:t>
            </a:r>
            <a:r>
              <a:rPr lang="en-US" sz="1200" dirty="0" smtClean="0">
                <a:gradFill>
                  <a:gsLst>
                    <a:gs pos="0">
                      <a:schemeClr val="accent2"/>
                    </a:gs>
                    <a:gs pos="100000">
                      <a:schemeClr val="accent2"/>
                    </a:gs>
                  </a:gsLst>
                  <a:lin ang="5400000" scaled="0"/>
                </a:gradFill>
              </a:rPr>
              <a:t>.reporting.windows.net/reports/report.rdl</a:t>
            </a:r>
            <a:endParaRPr lang="en-US" sz="1200" dirty="0">
              <a:gradFill>
                <a:gsLst>
                  <a:gs pos="0">
                    <a:schemeClr val="accent2"/>
                  </a:gs>
                  <a:gs pos="100000">
                    <a:schemeClr val="accent2"/>
                  </a:gs>
                </a:gsLst>
                <a:lin ang="5400000" scaled="0"/>
              </a:gradFill>
            </a:endParaRPr>
          </a:p>
        </p:txBody>
      </p:sp>
    </p:spTree>
    <p:extLst>
      <p:ext uri="{BB962C8B-B14F-4D97-AF65-F5344CB8AC3E}">
        <p14:creationId xmlns:p14="http://schemas.microsoft.com/office/powerpoint/2010/main" val="16209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Features</a:t>
            </a:r>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Key Features</a:t>
            </a:r>
            <a:endParaRPr lang="en-US" dirty="0"/>
          </a:p>
        </p:txBody>
      </p:sp>
      <p:sp>
        <p:nvSpPr>
          <p:cNvPr id="3" name="Rectangle 2"/>
          <p:cNvSpPr/>
          <p:nvPr>
            <p:custDataLst>
              <p:tags r:id="rId1"/>
            </p:custDataLst>
          </p:nvPr>
        </p:nvSpPr>
        <p:spPr bwMode="auto">
          <a:xfrm>
            <a:off x="7469505" y="1819275"/>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2050" name="Picture 2" descr="C:\Users\scottkl\AppData\Local\MetroStyleAddIn\Icons\Capabilities, Tools.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359" y="2199051"/>
            <a:ext cx="2553731" cy="237988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p:cNvSpPr txBox="1">
            <a:spLocks/>
          </p:cNvSpPr>
          <p:nvPr/>
        </p:nvSpPr>
        <p:spPr>
          <a:xfrm>
            <a:off x="519112" y="1733550"/>
            <a:ext cx="5399906" cy="212365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SQL Server Reporting as a Service</a:t>
            </a:r>
            <a:endParaRPr lang="en-US" sz="2800" dirty="0" smtClean="0"/>
          </a:p>
          <a:p>
            <a:pPr>
              <a:lnSpc>
                <a:spcPct val="100000"/>
              </a:lnSpc>
            </a:pPr>
            <a:r>
              <a:rPr lang="en-US" sz="2000" dirty="0" smtClean="0">
                <a:latin typeface="+mn-lt"/>
              </a:rPr>
              <a:t>Rich Reporting Experience</a:t>
            </a:r>
          </a:p>
          <a:p>
            <a:pPr>
              <a:lnSpc>
                <a:spcPct val="100000"/>
              </a:lnSpc>
            </a:pPr>
            <a:r>
              <a:rPr lang="en-US" sz="2000" dirty="0" smtClean="0">
                <a:latin typeface="+mn-lt"/>
              </a:rPr>
              <a:t>Manageability</a:t>
            </a:r>
          </a:p>
          <a:p>
            <a:pPr>
              <a:lnSpc>
                <a:spcPct val="100000"/>
              </a:lnSpc>
            </a:pPr>
            <a:r>
              <a:rPr lang="en-US" sz="2000" dirty="0" smtClean="0">
                <a:latin typeface="+mn-lt"/>
              </a:rPr>
              <a:t>Familiar Development Tools</a:t>
            </a:r>
          </a:p>
          <a:p>
            <a:pPr>
              <a:lnSpc>
                <a:spcPct val="100000"/>
              </a:lnSpc>
            </a:pPr>
            <a:r>
              <a:rPr lang="en-US" sz="2000" dirty="0" smtClean="0">
                <a:latin typeface="+mn-lt"/>
              </a:rPr>
              <a:t>High Availability and Scalability</a:t>
            </a:r>
          </a:p>
        </p:txBody>
      </p:sp>
    </p:spTree>
    <p:extLst>
      <p:ext uri="{BB962C8B-B14F-4D97-AF65-F5344CB8AC3E}">
        <p14:creationId xmlns:p14="http://schemas.microsoft.com/office/powerpoint/2010/main" val="210221370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purl.org/dc/elements/1.1/"/>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1474</TotalTime>
  <Words>857</Words>
  <Application>Microsoft Office PowerPoint</Application>
  <PresentationFormat>Custom</PresentationFormat>
  <Paragraphs>200</Paragraphs>
  <Slides>21</Slides>
  <Notes>14</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WindowsAzureTemplate16x9</vt:lpstr>
      <vt:lpstr>White with Consolas font for code slides</vt:lpstr>
      <vt:lpstr>MS1444_Windows Azure Template 16x9_r08b</vt:lpstr>
      <vt:lpstr>Windows Azure SQL Reporting</vt:lpstr>
      <vt:lpstr>Agenda</vt:lpstr>
      <vt:lpstr>PowerPoint Presentation</vt:lpstr>
      <vt:lpstr>SSRS  Windows Azure SQL Reporting</vt:lpstr>
      <vt:lpstr>SQL Reporting</vt:lpstr>
      <vt:lpstr>PowerPoint Presentation</vt:lpstr>
      <vt:lpstr>Architecture – What’s Under The Hood</vt:lpstr>
      <vt:lpstr>PowerPoint Presentation</vt:lpstr>
      <vt:lpstr>Key Features</vt:lpstr>
      <vt:lpstr>Feature Comparison</vt:lpstr>
      <vt:lpstr>Security</vt:lpstr>
      <vt:lpstr>Programmability Interface</vt:lpstr>
      <vt:lpstr>Render Reports Using SOAP API</vt:lpstr>
      <vt:lpstr>Accessibility</vt:lpstr>
      <vt:lpstr>Availability</vt:lpstr>
      <vt:lpstr>SQL Reporting Management</vt:lpstr>
      <vt:lpstr>PowerPoint Presentation</vt:lpstr>
      <vt:lpstr>Sample</vt:lpstr>
      <vt:lpstr>SQL Reporting – Creation and Deployment</vt:lpstr>
      <vt:lpstr>PowerPoint Presentation</vt:lpstr>
      <vt:lpstr>Pricing</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114</cp:revision>
  <dcterms:created xsi:type="dcterms:W3CDTF">2011-12-11T03:03:10Z</dcterms:created>
  <dcterms:modified xsi:type="dcterms:W3CDTF">2012-07-31T00:28:41Z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